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80"/>
  </p:notesMasterIdLst>
  <p:handoutMasterIdLst>
    <p:handoutMasterId r:id="rId81"/>
  </p:handoutMasterIdLst>
  <p:sldIdLst>
    <p:sldId id="1264" r:id="rId5"/>
    <p:sldId id="1319" r:id="rId6"/>
    <p:sldId id="258" r:id="rId7"/>
    <p:sldId id="264" r:id="rId8"/>
    <p:sldId id="265" r:id="rId9"/>
    <p:sldId id="1332" r:id="rId10"/>
    <p:sldId id="1393" r:id="rId11"/>
    <p:sldId id="1339" r:id="rId12"/>
    <p:sldId id="323" r:id="rId13"/>
    <p:sldId id="306" r:id="rId14"/>
    <p:sldId id="1394" r:id="rId15"/>
    <p:sldId id="309" r:id="rId16"/>
    <p:sldId id="311" r:id="rId17"/>
    <p:sldId id="321" r:id="rId18"/>
    <p:sldId id="1392" r:id="rId19"/>
    <p:sldId id="327" r:id="rId20"/>
    <p:sldId id="328" r:id="rId21"/>
    <p:sldId id="329" r:id="rId22"/>
    <p:sldId id="330" r:id="rId23"/>
    <p:sldId id="1363" r:id="rId24"/>
    <p:sldId id="287" r:id="rId25"/>
    <p:sldId id="319" r:id="rId26"/>
    <p:sldId id="1366" r:id="rId27"/>
    <p:sldId id="973" r:id="rId28"/>
    <p:sldId id="975" r:id="rId29"/>
    <p:sldId id="977" r:id="rId30"/>
    <p:sldId id="1367" r:id="rId31"/>
    <p:sldId id="1369" r:id="rId32"/>
    <p:sldId id="1370" r:id="rId33"/>
    <p:sldId id="931" r:id="rId34"/>
    <p:sldId id="1372" r:id="rId35"/>
    <p:sldId id="1376" r:id="rId36"/>
    <p:sldId id="1377" r:id="rId37"/>
    <p:sldId id="1380" r:id="rId38"/>
    <p:sldId id="1378" r:id="rId39"/>
    <p:sldId id="1381" r:id="rId40"/>
    <p:sldId id="1384" r:id="rId41"/>
    <p:sldId id="940" r:id="rId42"/>
    <p:sldId id="939" r:id="rId43"/>
    <p:sldId id="945" r:id="rId44"/>
    <p:sldId id="1382" r:id="rId45"/>
    <p:sldId id="870" r:id="rId46"/>
    <p:sldId id="1385" r:id="rId47"/>
    <p:sldId id="943" r:id="rId48"/>
    <p:sldId id="946" r:id="rId49"/>
    <p:sldId id="948" r:id="rId50"/>
    <p:sldId id="953" r:id="rId51"/>
    <p:sldId id="951" r:id="rId52"/>
    <p:sldId id="950" r:id="rId53"/>
    <p:sldId id="949" r:id="rId54"/>
    <p:sldId id="947" r:id="rId55"/>
    <p:sldId id="961" r:id="rId56"/>
    <p:sldId id="960" r:id="rId57"/>
    <p:sldId id="959" r:id="rId58"/>
    <p:sldId id="958" r:id="rId59"/>
    <p:sldId id="1386" r:id="rId60"/>
    <p:sldId id="956" r:id="rId61"/>
    <p:sldId id="955" r:id="rId62"/>
    <p:sldId id="1387" r:id="rId63"/>
    <p:sldId id="967" r:id="rId64"/>
    <p:sldId id="1388" r:id="rId65"/>
    <p:sldId id="965" r:id="rId66"/>
    <p:sldId id="1389" r:id="rId67"/>
    <p:sldId id="910" r:id="rId68"/>
    <p:sldId id="989" r:id="rId69"/>
    <p:sldId id="988" r:id="rId70"/>
    <p:sldId id="987" r:id="rId71"/>
    <p:sldId id="986" r:id="rId72"/>
    <p:sldId id="985" r:id="rId73"/>
    <p:sldId id="993" r:id="rId74"/>
    <p:sldId id="992" r:id="rId75"/>
    <p:sldId id="1390" r:id="rId76"/>
    <p:sldId id="1391" r:id="rId77"/>
    <p:sldId id="1256" r:id="rId78"/>
    <p:sldId id="1204" r:id="rId79"/>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liupengzjhw" initials="l" lastIdx="8" clrIdx="3">
    <p:extLst>
      <p:ext uri="{19B8F6BF-5375-455C-9EA6-DF929625EA0E}">
        <p15:presenceInfo xmlns:p15="http://schemas.microsoft.com/office/powerpoint/2012/main" userId="S-1-5-21-147214757-305610072-1517763936-53700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2F2F2"/>
    <a:srgbClr val="FFC1C1"/>
    <a:srgbClr val="990000"/>
    <a:srgbClr val="FF0909"/>
    <a:srgbClr val="CF6B63"/>
    <a:srgbClr val="E7CCC7"/>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85971" autoAdjust="0"/>
  </p:normalViewPr>
  <p:slideViewPr>
    <p:cSldViewPr showGuides="1">
      <p:cViewPr varScale="1">
        <p:scale>
          <a:sx n="99" d="100"/>
          <a:sy n="99" d="100"/>
        </p:scale>
        <p:origin x="846" y="84"/>
      </p:cViewPr>
      <p:guideLst/>
    </p:cSldViewPr>
  </p:slideViewPr>
  <p:notesTextViewPr>
    <p:cViewPr>
      <p:scale>
        <a:sx n="100" d="100"/>
        <a:sy n="100" d="100"/>
      </p:scale>
      <p:origin x="0" y="0"/>
    </p:cViewPr>
  </p:notesTextViewPr>
  <p:sorterViewPr>
    <p:cViewPr>
      <p:scale>
        <a:sx n="66" d="100"/>
        <a:sy n="66" d="100"/>
      </p:scale>
      <p:origin x="0" y="-9534"/>
    </p:cViewPr>
  </p:sorterViewPr>
  <p:notesViewPr>
    <p:cSldViewPr showGuides="1">
      <p:cViewPr>
        <p:scale>
          <a:sx n="75" d="100"/>
          <a:sy n="75" d="100"/>
        </p:scale>
        <p:origin x="2292" y="-1680"/>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376250" y="768350"/>
            <a:ext cx="6346800" cy="3570629"/>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376250" y="4616450"/>
            <a:ext cx="6346800"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sldNum="0" hdr="0" ft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zh-CN" sz="1100" kern="1200" dirty="0">
              <a:solidFill>
                <a:schemeClr val="tx1"/>
              </a:solidFill>
              <a:effectLst/>
              <a:latin typeface="微软雅黑" panose="020B0503020204020204" pitchFamily="34" charset="-122"/>
              <a:ea typeface="微软雅黑" panose="020B0503020204020204" pitchFamily="34" charset="-122"/>
              <a:cs typeface="+mn-cs"/>
            </a:endParaRPr>
          </a:p>
        </p:txBody>
      </p:sp>
      <p:sp>
        <p:nvSpPr>
          <p:cNvPr id="5" name="幻灯片图像占位符 4">
            <a:extLst>
              <a:ext uri="{FF2B5EF4-FFF2-40B4-BE49-F238E27FC236}">
                <a16:creationId xmlns:a16="http://schemas.microsoft.com/office/drawing/2014/main" id="{E8D59A91-2E8D-403E-8F59-849B385E3C8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快速收敛：</a:t>
            </a:r>
            <a:endParaRPr lang="en-US" altLang="zh-CN" dirty="0"/>
          </a:p>
          <a:p>
            <a:pPr lvl="1"/>
            <a:r>
              <a:rPr lang="en-US" altLang="zh-CN" dirty="0"/>
              <a:t>I-SPF</a:t>
            </a:r>
            <a:r>
              <a:rPr lang="zh-CN" altLang="en-US" dirty="0"/>
              <a:t>改进了这个算法，除了第一次计算时需要计算全部节点外，每次只计算受到影响的节点，而最后生成的最短路径树</a:t>
            </a:r>
            <a:r>
              <a:rPr lang="en-US" altLang="zh-CN" dirty="0"/>
              <a:t>SPT</a:t>
            </a:r>
            <a:r>
              <a:rPr lang="zh-CN" altLang="en-US" dirty="0"/>
              <a:t>与原来的算法所计算的结果相同，大大降低了</a:t>
            </a:r>
            <a:r>
              <a:rPr lang="en-US" altLang="zh-CN" dirty="0"/>
              <a:t>CPU</a:t>
            </a:r>
            <a:r>
              <a:rPr lang="zh-CN" altLang="en-US" dirty="0"/>
              <a:t>的占用率，提高了网络收敛速度。</a:t>
            </a:r>
            <a:endParaRPr lang="en-US" altLang="zh-CN" dirty="0"/>
          </a:p>
          <a:p>
            <a:pPr lvl="1"/>
            <a:r>
              <a:rPr lang="en-US" altLang="zh-CN" dirty="0"/>
              <a:t>PRC</a:t>
            </a:r>
            <a:r>
              <a:rPr lang="zh-CN" altLang="en-US" dirty="0"/>
              <a:t>的原理与</a:t>
            </a:r>
            <a:r>
              <a:rPr lang="en-US" altLang="zh-CN" dirty="0"/>
              <a:t>I-SPF</a:t>
            </a:r>
            <a:r>
              <a:rPr lang="zh-CN" altLang="en-US" dirty="0"/>
              <a:t>相同，都是只对发生变化的路由进行重新计算。不同的是，</a:t>
            </a:r>
            <a:r>
              <a:rPr lang="en-US" altLang="zh-CN" dirty="0"/>
              <a:t>PRC</a:t>
            </a:r>
            <a:r>
              <a:rPr lang="zh-CN" altLang="en-US" dirty="0"/>
              <a:t>不需要计算节点路径，而是根据</a:t>
            </a:r>
            <a:r>
              <a:rPr lang="en-US" altLang="zh-CN" dirty="0"/>
              <a:t>I-SPF</a:t>
            </a:r>
            <a:r>
              <a:rPr lang="zh-CN" altLang="en-US" dirty="0"/>
              <a:t>算出来的</a:t>
            </a:r>
            <a:r>
              <a:rPr lang="en-US" altLang="zh-CN" dirty="0"/>
              <a:t>SPT</a:t>
            </a:r>
            <a:r>
              <a:rPr lang="zh-CN" altLang="en-US" dirty="0"/>
              <a:t>来更新路由。在路由计算中，叶子代表路由，节点则代表路由器。</a:t>
            </a:r>
            <a:r>
              <a:rPr lang="en-US" altLang="zh-CN" dirty="0"/>
              <a:t>SPT</a:t>
            </a:r>
            <a:r>
              <a:rPr lang="zh-CN" altLang="en-US" dirty="0"/>
              <a:t>变化和叶子变化都会引起路由信息的变化，但两者不存在依赖关系，</a:t>
            </a:r>
            <a:r>
              <a:rPr lang="en-US" altLang="zh-CN" dirty="0"/>
              <a:t>PRC</a:t>
            </a:r>
            <a:r>
              <a:rPr lang="zh-CN" altLang="en-US" dirty="0"/>
              <a:t>根据</a:t>
            </a:r>
            <a:r>
              <a:rPr lang="en-US" altLang="zh-CN" dirty="0"/>
              <a:t>SPT</a:t>
            </a:r>
            <a:r>
              <a:rPr lang="zh-CN" altLang="en-US" dirty="0"/>
              <a:t>或叶子的不同情况进行相应的处理：</a:t>
            </a:r>
            <a:endParaRPr lang="en-US" altLang="zh-CN" dirty="0"/>
          </a:p>
          <a:p>
            <a:pPr lvl="2"/>
            <a:r>
              <a:rPr lang="en-US" altLang="zh-CN" dirty="0"/>
              <a:t>SPT</a:t>
            </a:r>
            <a:r>
              <a:rPr lang="zh-CN" altLang="en-US" dirty="0"/>
              <a:t>变化，</a:t>
            </a:r>
            <a:r>
              <a:rPr lang="en-US" altLang="zh-CN" dirty="0"/>
              <a:t>PRC</a:t>
            </a:r>
            <a:r>
              <a:rPr lang="zh-CN" altLang="en-US" dirty="0"/>
              <a:t>处理变化节点上的所有叶子的路由信息。</a:t>
            </a:r>
          </a:p>
          <a:p>
            <a:pPr lvl="2"/>
            <a:r>
              <a:rPr lang="en-US" altLang="zh-CN" dirty="0"/>
              <a:t>SPT</a:t>
            </a:r>
            <a:r>
              <a:rPr lang="zh-CN" altLang="en-US" dirty="0"/>
              <a:t>没有变化，</a:t>
            </a:r>
            <a:r>
              <a:rPr lang="en-US" altLang="zh-CN" dirty="0"/>
              <a:t>PRC</a:t>
            </a:r>
            <a:r>
              <a:rPr lang="zh-CN" altLang="en-US" dirty="0"/>
              <a:t>不会处理节点的路由信息。</a:t>
            </a:r>
          </a:p>
          <a:p>
            <a:pPr lvl="2"/>
            <a:r>
              <a:rPr lang="zh-CN" altLang="en-US" dirty="0"/>
              <a:t>叶子变化，</a:t>
            </a:r>
            <a:r>
              <a:rPr lang="en-US" altLang="zh-CN" dirty="0"/>
              <a:t>PRC</a:t>
            </a:r>
            <a:r>
              <a:rPr lang="zh-CN" altLang="en-US" dirty="0"/>
              <a:t>处理变化的叶子的路由信息。</a:t>
            </a:r>
          </a:p>
          <a:p>
            <a:pPr lvl="2"/>
            <a:r>
              <a:rPr lang="zh-CN" altLang="en-US" dirty="0"/>
              <a:t>叶子没有变化，</a:t>
            </a:r>
            <a:r>
              <a:rPr lang="en-US" altLang="zh-CN" dirty="0"/>
              <a:t>PRC</a:t>
            </a:r>
            <a:r>
              <a:rPr lang="zh-CN" altLang="en-US" dirty="0"/>
              <a:t>不会处理叶子的路由信息。</a:t>
            </a:r>
            <a:endParaRPr lang="en-US" altLang="zh-CN" dirty="0"/>
          </a:p>
          <a:p>
            <a:r>
              <a:rPr lang="zh-CN" altLang="en-US" dirty="0"/>
              <a:t>智能定时器，</a:t>
            </a:r>
            <a:r>
              <a:rPr lang="en-US" altLang="zh-CN" dirty="0"/>
              <a:t>OSPF</a:t>
            </a:r>
            <a:r>
              <a:rPr lang="zh-CN" altLang="en-US" dirty="0"/>
              <a:t>智能定时器分别对路由计算、</a:t>
            </a:r>
            <a:r>
              <a:rPr lang="en-US" altLang="zh-CN" dirty="0"/>
              <a:t>LSA</a:t>
            </a:r>
            <a:r>
              <a:rPr lang="zh-CN" altLang="en-US" dirty="0"/>
              <a:t>的产生、</a:t>
            </a:r>
            <a:r>
              <a:rPr lang="en-US" altLang="zh-CN" dirty="0"/>
              <a:t>LSA</a:t>
            </a:r>
            <a:r>
              <a:rPr lang="zh-CN" altLang="en-US" dirty="0"/>
              <a:t>的接收进行控制，加速网络收敛。</a:t>
            </a:r>
            <a:r>
              <a:rPr lang="en-US" altLang="zh-CN" dirty="0"/>
              <a:t>OSPF</a:t>
            </a:r>
            <a:r>
              <a:rPr lang="zh-CN" altLang="en-US" dirty="0"/>
              <a:t>智能定时器可以通过以下两种方式来加速网络收敛：</a:t>
            </a:r>
            <a:endParaRPr lang="en-US" altLang="zh-CN" dirty="0"/>
          </a:p>
          <a:p>
            <a:pPr lvl="1"/>
            <a:r>
              <a:rPr lang="zh-CN" altLang="en-US" dirty="0"/>
              <a:t>在频繁进行路由计算的网络中，</a:t>
            </a:r>
            <a:r>
              <a:rPr lang="en-US" altLang="zh-CN" dirty="0"/>
              <a:t>OSPF</a:t>
            </a:r>
            <a:r>
              <a:rPr lang="zh-CN" altLang="en-US" dirty="0"/>
              <a:t>智能定时器根据用户的配置和指数衰减技术动态调整两次路由计算的时间间隔，减少路由计算的次数，从而减少</a:t>
            </a:r>
            <a:r>
              <a:rPr lang="en-US" altLang="zh-CN" dirty="0"/>
              <a:t>CPU</a:t>
            </a:r>
            <a:r>
              <a:rPr lang="zh-CN" altLang="en-US" dirty="0"/>
              <a:t>的消耗，待网络拓扑稳定后再进行路由计算。</a:t>
            </a:r>
            <a:endParaRPr lang="en-US" altLang="zh-CN" dirty="0"/>
          </a:p>
          <a:p>
            <a:pPr lvl="1"/>
            <a:r>
              <a:rPr lang="zh-CN" altLang="en-US" dirty="0"/>
              <a:t>在不稳定网络中，当路由器由于拓扑的频繁变化需要产生或接收</a:t>
            </a:r>
            <a:r>
              <a:rPr lang="en-US" altLang="zh-CN" dirty="0"/>
              <a:t>LSA</a:t>
            </a:r>
            <a:r>
              <a:rPr lang="zh-CN" altLang="en-US" dirty="0"/>
              <a:t>时，</a:t>
            </a:r>
            <a:r>
              <a:rPr lang="en-US" altLang="zh-CN" dirty="0"/>
              <a:t>OSPF</a:t>
            </a:r>
            <a:r>
              <a:rPr lang="zh-CN" altLang="en-US" dirty="0"/>
              <a:t>智能定时器可以动态调整时间间隔，在时间间隔之内不产生</a:t>
            </a:r>
            <a:r>
              <a:rPr lang="en-US" altLang="zh-CN" dirty="0"/>
              <a:t>LSA</a:t>
            </a:r>
            <a:r>
              <a:rPr lang="zh-CN" altLang="en-US" dirty="0"/>
              <a:t>或对接受到的</a:t>
            </a:r>
            <a:r>
              <a:rPr lang="en-US" altLang="zh-CN" dirty="0"/>
              <a:t>LSA</a:t>
            </a:r>
            <a:r>
              <a:rPr lang="zh-CN" altLang="en-US" dirty="0"/>
              <a:t>不进行处理，从而减少整个网络无效</a:t>
            </a:r>
            <a:r>
              <a:rPr lang="en-US" altLang="zh-CN" dirty="0"/>
              <a:t>LSA</a:t>
            </a:r>
            <a:r>
              <a:rPr lang="zh-CN" altLang="en-US" dirty="0"/>
              <a:t>的产生和传播。</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01169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5109368"/>
          </a:xfrm>
        </p:spPr>
        <p:txBody>
          <a:bodyPr/>
          <a:lstStyle/>
          <a:p>
            <a:pPr lvl="1"/>
            <a:r>
              <a:rPr lang="zh-CN" altLang="en-US" dirty="0"/>
              <a:t>智能定时器对路径计算的作用：</a:t>
            </a:r>
            <a:endParaRPr lang="en-US" altLang="zh-CN" dirty="0"/>
          </a:p>
          <a:p>
            <a:pPr lvl="2"/>
            <a:r>
              <a:rPr lang="zh-CN" altLang="en-US" dirty="0"/>
              <a:t>根据本地维护的链路状态数据库</a:t>
            </a:r>
            <a:r>
              <a:rPr lang="en-US" altLang="zh-CN" dirty="0"/>
              <a:t>LSDB</a:t>
            </a:r>
            <a:r>
              <a:rPr lang="zh-CN" altLang="en-US" dirty="0"/>
              <a:t>，运行</a:t>
            </a:r>
            <a:r>
              <a:rPr lang="en-US" altLang="zh-CN" dirty="0"/>
              <a:t>OSPF</a:t>
            </a:r>
            <a:r>
              <a:rPr lang="zh-CN" altLang="en-US" dirty="0"/>
              <a:t>协议的路由器通过</a:t>
            </a:r>
            <a:r>
              <a:rPr lang="en-US" altLang="zh-CN" dirty="0"/>
              <a:t>SPF</a:t>
            </a:r>
            <a:r>
              <a:rPr lang="zh-CN" altLang="en-US" dirty="0"/>
              <a:t>算法计算出以自己为根的最短路径树，并根据这一最短路径树决定到目的网络的下一跳。通过调节</a:t>
            </a:r>
            <a:r>
              <a:rPr lang="en-US" altLang="zh-CN" dirty="0"/>
              <a:t>SPF</a:t>
            </a:r>
            <a:r>
              <a:rPr lang="zh-CN" altLang="en-US" dirty="0"/>
              <a:t>的计算间隔，可以抑制网络频繁变化可能导致的占用过多带宽资源和路由器资源。</a:t>
            </a:r>
          </a:p>
          <a:p>
            <a:pPr lvl="2"/>
            <a:r>
              <a:rPr lang="zh-CN" altLang="en-US" dirty="0"/>
              <a:t>在特定组网环境下（例如对路由收敛时间要求较高的环境），可以指定以毫秒为单位的时间间隔，用来增加路由计算的频度，从而加快路由的收敛。</a:t>
            </a:r>
          </a:p>
          <a:p>
            <a:pPr lvl="2"/>
            <a:r>
              <a:rPr lang="zh-CN" altLang="en-US" dirty="0"/>
              <a:t>当</a:t>
            </a:r>
            <a:r>
              <a:rPr lang="en-US" altLang="zh-CN" dirty="0"/>
              <a:t>OSPF</a:t>
            </a:r>
            <a:r>
              <a:rPr lang="zh-CN" altLang="en-US" dirty="0"/>
              <a:t>的链路状态数据库（</a:t>
            </a:r>
            <a:r>
              <a:rPr lang="en-US" altLang="zh-CN" dirty="0"/>
              <a:t>LSDB</a:t>
            </a:r>
            <a:r>
              <a:rPr lang="zh-CN" altLang="en-US" dirty="0"/>
              <a:t>）发生改变时，需要重新计算最短路径。如果网络频繁变化，由于不断的计算最短路径，会占用大量系统资源，影响路由器的效率。通过配置智能定时器，设置合理的</a:t>
            </a:r>
            <a:r>
              <a:rPr lang="en-US" altLang="zh-CN" dirty="0"/>
              <a:t>SPF</a:t>
            </a:r>
            <a:r>
              <a:rPr lang="zh-CN" altLang="en-US" dirty="0"/>
              <a:t>计算的间隔时间，可以避免占用过多的路由器内存和带宽资源。</a:t>
            </a:r>
          </a:p>
          <a:p>
            <a:pPr lvl="2"/>
            <a:r>
              <a:rPr lang="zh-CN" altLang="en-US" dirty="0"/>
              <a:t>使能智能定时器后：</a:t>
            </a:r>
            <a:endParaRPr lang="en-US" altLang="zh-CN" dirty="0"/>
          </a:p>
          <a:p>
            <a:pPr lvl="3"/>
            <a:r>
              <a:rPr lang="zh-CN" altLang="en-US" dirty="0"/>
              <a:t>初次计算</a:t>
            </a:r>
            <a:r>
              <a:rPr lang="en-US" altLang="zh-CN" dirty="0"/>
              <a:t>SPF</a:t>
            </a:r>
            <a:r>
              <a:rPr lang="zh-CN" altLang="en-US" dirty="0"/>
              <a:t>的间隔时间由</a:t>
            </a:r>
            <a:r>
              <a:rPr lang="en-US" altLang="zh-CN" dirty="0"/>
              <a:t>start-interval</a:t>
            </a:r>
            <a:r>
              <a:rPr lang="zh-CN" altLang="en-US" dirty="0"/>
              <a:t>参数指定。</a:t>
            </a:r>
          </a:p>
          <a:p>
            <a:pPr lvl="3"/>
            <a:r>
              <a:rPr lang="zh-CN" altLang="en-US" dirty="0"/>
              <a:t>第</a:t>
            </a:r>
            <a:r>
              <a:rPr lang="en-US" altLang="zh-CN" dirty="0"/>
              <a:t>n</a:t>
            </a:r>
            <a:r>
              <a:rPr lang="zh-CN" altLang="en-US" dirty="0"/>
              <a:t>（</a:t>
            </a:r>
            <a:r>
              <a:rPr lang="en-US" altLang="zh-CN" dirty="0"/>
              <a:t>n≥2</a:t>
            </a:r>
            <a:r>
              <a:rPr lang="zh-CN" altLang="en-US" dirty="0"/>
              <a:t>）次计算</a:t>
            </a:r>
            <a:r>
              <a:rPr lang="en-US" altLang="zh-CN" dirty="0"/>
              <a:t>SPF</a:t>
            </a:r>
            <a:r>
              <a:rPr lang="zh-CN" altLang="en-US" dirty="0"/>
              <a:t>的间隔时间为</a:t>
            </a:r>
            <a:r>
              <a:rPr lang="en-US" altLang="zh-CN" dirty="0"/>
              <a:t>hold-interval×2(n-1)</a:t>
            </a:r>
            <a:r>
              <a:rPr lang="zh-CN" altLang="en-US" dirty="0"/>
              <a:t>。</a:t>
            </a:r>
          </a:p>
          <a:p>
            <a:pPr lvl="3"/>
            <a:r>
              <a:rPr lang="zh-CN" altLang="en-US" dirty="0"/>
              <a:t>当</a:t>
            </a:r>
            <a:r>
              <a:rPr lang="en-US" altLang="zh-CN" dirty="0"/>
              <a:t>hold-interval×2(n-1)</a:t>
            </a:r>
            <a:r>
              <a:rPr lang="zh-CN" altLang="en-US" dirty="0"/>
              <a:t>达到指定的最长间隔时间</a:t>
            </a:r>
            <a:r>
              <a:rPr lang="en-US" altLang="zh-CN" dirty="0"/>
              <a:t>max-interval</a:t>
            </a:r>
            <a:r>
              <a:rPr lang="zh-CN" altLang="en-US" dirty="0"/>
              <a:t>时，</a:t>
            </a:r>
            <a:r>
              <a:rPr lang="en-US" altLang="zh-CN" dirty="0"/>
              <a:t>OSPF</a:t>
            </a:r>
            <a:r>
              <a:rPr lang="zh-CN" altLang="en-US" dirty="0"/>
              <a:t>连续三次计算</a:t>
            </a:r>
            <a:r>
              <a:rPr lang="en-US" altLang="zh-CN" dirty="0"/>
              <a:t>SPF</a:t>
            </a:r>
            <a:r>
              <a:rPr lang="zh-CN" altLang="en-US" dirty="0"/>
              <a:t>的时间间隔都是最长间隔时间，之后，再次返回步骤</a:t>
            </a:r>
            <a:r>
              <a:rPr lang="en-US" altLang="zh-CN" dirty="0"/>
              <a:t>1</a:t>
            </a:r>
            <a:r>
              <a:rPr lang="zh-CN" altLang="en-US" dirty="0"/>
              <a:t>，按照初始间隔时间</a:t>
            </a:r>
            <a:r>
              <a:rPr lang="en-US" altLang="zh-CN" dirty="0"/>
              <a:t>start-interval</a:t>
            </a:r>
            <a:r>
              <a:rPr lang="zh-CN" altLang="en-US" dirty="0"/>
              <a:t>计算</a:t>
            </a:r>
            <a:r>
              <a:rPr lang="en-US" altLang="zh-CN" dirty="0"/>
              <a:t>SPF</a:t>
            </a:r>
            <a:r>
              <a:rPr lang="zh-CN" altLang="en-US" dirty="0"/>
              <a:t>。</a:t>
            </a:r>
            <a:endParaRPr lang="en-US" altLang="zh-CN" dirty="0"/>
          </a:p>
          <a:p>
            <a:r>
              <a:rPr lang="zh-CN" altLang="en-US" dirty="0"/>
              <a:t>按优先级收敛：</a:t>
            </a:r>
            <a:endParaRPr lang="en-US" altLang="zh-CN" dirty="0"/>
          </a:p>
          <a:p>
            <a:pPr lvl="1"/>
            <a:r>
              <a:rPr lang="zh-CN" altLang="en-US" dirty="0"/>
              <a:t>可以通过</a:t>
            </a:r>
            <a:r>
              <a:rPr lang="en-US" altLang="zh-CN" dirty="0"/>
              <a:t>IP</a:t>
            </a:r>
            <a:r>
              <a:rPr lang="zh-CN" altLang="en-US" dirty="0"/>
              <a:t>前缀列表等将特定路由过滤出来，通过对不同的路由配置不同的收敛优先级，达到重要的路由先收敛的目的，提高网络的可靠性。</a:t>
            </a:r>
          </a:p>
          <a:p>
            <a:endParaRPr lang="zh-CN" altLang="en-US" dirty="0"/>
          </a:p>
        </p:txBody>
      </p:sp>
    </p:spTree>
    <p:extLst>
      <p:ext uri="{BB962C8B-B14F-4D97-AF65-F5344CB8AC3E}">
        <p14:creationId xmlns:p14="http://schemas.microsoft.com/office/powerpoint/2010/main" val="298756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通过设置路由器上非缺省外部路由数量的上限，来避免数据库超限。</a:t>
            </a:r>
            <a:r>
              <a:rPr lang="en-US" altLang="zh-CN" dirty="0"/>
              <a:t>OSPF</a:t>
            </a:r>
            <a:r>
              <a:rPr lang="zh-CN" altLang="en-US" dirty="0"/>
              <a:t>网络中所有路由器都必须配置相同的上限值。这样，只要路由器上外部路由的数量达到该上限，路由器就进入</a:t>
            </a:r>
            <a:r>
              <a:rPr lang="en-US" altLang="zh-CN" dirty="0"/>
              <a:t>Overflow</a:t>
            </a:r>
            <a:r>
              <a:rPr lang="zh-CN" altLang="en-US" dirty="0"/>
              <a:t>状态，并同时启动超限状态定时器（默认超时时间为</a:t>
            </a:r>
            <a:r>
              <a:rPr lang="en-US" altLang="zh-CN" dirty="0"/>
              <a:t>5</a:t>
            </a:r>
            <a:r>
              <a:rPr lang="zh-CN" altLang="en-US" dirty="0"/>
              <a:t>秒），路由器在定时器超过</a:t>
            </a:r>
            <a:r>
              <a:rPr lang="en-US" altLang="zh-CN" dirty="0"/>
              <a:t>5</a:t>
            </a:r>
            <a:r>
              <a:rPr lang="zh-CN" altLang="en-US" dirty="0"/>
              <a:t>秒后自动退出超限状态。</a:t>
            </a:r>
            <a:endParaRPr lang="en-US" altLang="zh-CN" dirty="0"/>
          </a:p>
          <a:p>
            <a:r>
              <a:rPr lang="en-US" altLang="zh-CN" dirty="0"/>
              <a:t>OSPF Database Overflow</a:t>
            </a:r>
            <a:r>
              <a:rPr lang="zh-CN" altLang="en-US" dirty="0"/>
              <a:t>过程：</a:t>
            </a:r>
          </a:p>
          <a:p>
            <a:pPr lvl="1"/>
            <a:r>
              <a:rPr lang="zh-CN" altLang="en-US" dirty="0"/>
              <a:t>进入</a:t>
            </a:r>
            <a:r>
              <a:rPr lang="en-US" altLang="zh-CN" dirty="0"/>
              <a:t>Overflow</a:t>
            </a:r>
            <a:r>
              <a:rPr lang="zh-CN" altLang="en-US" dirty="0"/>
              <a:t>状态时，路由器删除所有自己产生的非缺省外部路由。</a:t>
            </a:r>
            <a:endParaRPr lang="en-US" altLang="zh-CN" dirty="0"/>
          </a:p>
          <a:p>
            <a:pPr lvl="1"/>
            <a:r>
              <a:rPr lang="zh-CN" altLang="en-US" dirty="0"/>
              <a:t>处于</a:t>
            </a:r>
            <a:r>
              <a:rPr lang="en-US" altLang="zh-CN" dirty="0"/>
              <a:t>Overflow</a:t>
            </a:r>
            <a:r>
              <a:rPr lang="zh-CN" altLang="en-US" dirty="0"/>
              <a:t>状态中时，路由器不产生非缺省外部路由；丢弃新收到的非缺省外部路由且不回复确认报文；当超限状态定时器超时，检查外部路由数量是否仍然超过上限，如果超限则重启定时器，如果没有则退出超限状态。</a:t>
            </a:r>
            <a:endParaRPr lang="en-US" altLang="zh-CN" dirty="0"/>
          </a:p>
          <a:p>
            <a:pPr lvl="1"/>
            <a:r>
              <a:rPr lang="zh-CN" altLang="en-US" dirty="0"/>
              <a:t>退出</a:t>
            </a:r>
            <a:r>
              <a:rPr lang="en-US" altLang="zh-CN" dirty="0"/>
              <a:t>Overflow</a:t>
            </a:r>
            <a:r>
              <a:rPr lang="zh-CN" altLang="en-US" dirty="0"/>
              <a:t>状态时，路由器删除超限状态定时器；产生非缺省外部路由；接收新收到的非缺省外部路由并回复确认报文；准备下一次进入超限状态。</a:t>
            </a:r>
            <a:endParaRPr lang="en-US" altLang="zh-CN" dirty="0"/>
          </a:p>
        </p:txBody>
      </p:sp>
      <p:sp>
        <p:nvSpPr>
          <p:cNvPr id="5" name="幻灯片图像占位符 4">
            <a:extLst>
              <a:ext uri="{FF2B5EF4-FFF2-40B4-BE49-F238E27FC236}">
                <a16:creationId xmlns:a16="http://schemas.microsoft.com/office/drawing/2014/main" id="{209B0F2A-B696-4EA0-91D7-46F70FF1544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409792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OSPF </a:t>
            </a:r>
            <a:r>
              <a:rPr lang="zh-CN" altLang="en-US" dirty="0"/>
              <a:t>缺省路由通常应用于下面两种情况：</a:t>
            </a:r>
            <a:endParaRPr lang="en-US" altLang="zh-CN" dirty="0"/>
          </a:p>
          <a:p>
            <a:pPr lvl="1"/>
            <a:r>
              <a:rPr lang="zh-CN" altLang="en-US" dirty="0"/>
              <a:t>由区域边界路由器（</a:t>
            </a:r>
            <a:r>
              <a:rPr lang="en-US" altLang="zh-CN" dirty="0"/>
              <a:t>ABR</a:t>
            </a:r>
            <a:r>
              <a:rPr lang="zh-CN" altLang="en-US" dirty="0"/>
              <a:t>）发布 </a:t>
            </a:r>
            <a:r>
              <a:rPr lang="en-US" altLang="zh-CN" dirty="0"/>
              <a:t>Type3 </a:t>
            </a:r>
            <a:r>
              <a:rPr lang="zh-CN" altLang="en-US" dirty="0"/>
              <a:t>缺省 </a:t>
            </a:r>
            <a:r>
              <a:rPr lang="en-US" altLang="zh-CN" dirty="0"/>
              <a:t>Summary LSA</a:t>
            </a:r>
            <a:r>
              <a:rPr lang="zh-CN" altLang="en-US" dirty="0"/>
              <a:t>，用来指导区域内设备进行区域之间报文的转发。</a:t>
            </a:r>
            <a:endParaRPr lang="en-US" altLang="zh-CN" dirty="0"/>
          </a:p>
          <a:p>
            <a:pPr lvl="1"/>
            <a:r>
              <a:rPr lang="zh-CN" altLang="en-US" dirty="0"/>
              <a:t>由自治系统边界路由器（</a:t>
            </a:r>
            <a:r>
              <a:rPr lang="en-US" altLang="zh-CN" dirty="0"/>
              <a:t>ASBR</a:t>
            </a:r>
            <a:r>
              <a:rPr lang="zh-CN" altLang="en-US" dirty="0"/>
              <a:t>）发布 </a:t>
            </a:r>
            <a:r>
              <a:rPr lang="en-US" altLang="zh-CN" dirty="0"/>
              <a:t>Type5 </a:t>
            </a:r>
            <a:r>
              <a:rPr lang="zh-CN" altLang="en-US" dirty="0"/>
              <a:t>外部缺省 </a:t>
            </a:r>
            <a:r>
              <a:rPr lang="en-US" altLang="zh-CN" dirty="0"/>
              <a:t>ASE LSA</a:t>
            </a:r>
            <a:r>
              <a:rPr lang="zh-CN" altLang="en-US" dirty="0"/>
              <a:t>，或者 </a:t>
            </a:r>
            <a:r>
              <a:rPr lang="en-US" altLang="zh-CN" dirty="0"/>
              <a:t>Type7 </a:t>
            </a:r>
            <a:r>
              <a:rPr lang="zh-CN" altLang="en-US" dirty="0"/>
              <a:t>外部缺省</a:t>
            </a:r>
            <a:r>
              <a:rPr lang="en-US" altLang="zh-CN" dirty="0"/>
              <a:t>NSSA LSA</a:t>
            </a:r>
            <a:r>
              <a:rPr lang="zh-CN" altLang="en-US" dirty="0"/>
              <a:t>，用来指导自治系统（</a:t>
            </a:r>
            <a:r>
              <a:rPr lang="en-US" altLang="zh-CN" dirty="0"/>
              <a:t>AS</a:t>
            </a:r>
            <a:r>
              <a:rPr lang="zh-CN" altLang="en-US" dirty="0"/>
              <a:t>）内设备进行自治系统外报文的转发。</a:t>
            </a:r>
            <a:endParaRPr lang="en-US" altLang="zh-CN" dirty="0"/>
          </a:p>
          <a:p>
            <a:pPr lvl="0"/>
            <a:r>
              <a:rPr lang="en-US" altLang="zh-CN" dirty="0"/>
              <a:t>OSPF </a:t>
            </a:r>
            <a:r>
              <a:rPr lang="zh-CN" altLang="en-US" dirty="0"/>
              <a:t>缺省路由的发布原则如下：</a:t>
            </a:r>
            <a:endParaRPr lang="en-US" altLang="zh-CN" dirty="0"/>
          </a:p>
          <a:p>
            <a:pPr lvl="1"/>
            <a:r>
              <a:rPr lang="en-US" altLang="zh-CN" dirty="0"/>
              <a:t>OSPF </a:t>
            </a:r>
            <a:r>
              <a:rPr lang="zh-CN" altLang="en-US" dirty="0"/>
              <a:t>路由器只有具有对外的出口时，才能够发布缺省路由 </a:t>
            </a:r>
            <a:r>
              <a:rPr lang="en-US" altLang="zh-CN" dirty="0"/>
              <a:t>LSA</a:t>
            </a:r>
            <a:r>
              <a:rPr lang="zh-CN" altLang="en-US" dirty="0"/>
              <a:t>。</a:t>
            </a:r>
            <a:endParaRPr lang="en-US" altLang="zh-CN" dirty="0"/>
          </a:p>
          <a:p>
            <a:pPr lvl="1"/>
            <a:r>
              <a:rPr lang="zh-CN" altLang="en-US" dirty="0"/>
              <a:t>如果 </a:t>
            </a:r>
            <a:r>
              <a:rPr lang="en-US" altLang="zh-CN" dirty="0"/>
              <a:t>OSPF </a:t>
            </a:r>
            <a:r>
              <a:rPr lang="zh-CN" altLang="en-US" dirty="0"/>
              <a:t>路由器已经发布了缺省路由 </a:t>
            </a:r>
            <a:r>
              <a:rPr lang="en-US" altLang="zh-CN" dirty="0"/>
              <a:t>LSA</a:t>
            </a:r>
            <a:r>
              <a:rPr lang="zh-CN" altLang="en-US" dirty="0"/>
              <a:t>，那么不再学习其它路由器发布的相同类型缺省路由。即路由计算时不再计算其它路由器发布的相同类型的缺省路由 </a:t>
            </a:r>
            <a:r>
              <a:rPr lang="en-US" altLang="zh-CN" dirty="0"/>
              <a:t>LSA</a:t>
            </a:r>
            <a:r>
              <a:rPr lang="zh-CN" altLang="en-US" dirty="0"/>
              <a:t>，但数据库中存有对应 </a:t>
            </a:r>
            <a:r>
              <a:rPr lang="en-US" altLang="zh-CN" dirty="0"/>
              <a:t>LSA</a:t>
            </a:r>
            <a:r>
              <a:rPr lang="zh-CN" altLang="en-US" dirty="0"/>
              <a:t>。</a:t>
            </a:r>
            <a:endParaRPr lang="en-US" altLang="zh-CN" dirty="0"/>
          </a:p>
          <a:p>
            <a:pPr lvl="1"/>
            <a:r>
              <a:rPr lang="zh-CN" altLang="en-US" dirty="0"/>
              <a:t>外部缺省路由的发布如果要依赖于其它路由，那么被依赖的路由不能是本 </a:t>
            </a:r>
            <a:r>
              <a:rPr lang="en-US" altLang="zh-CN" dirty="0"/>
              <a:t>OSPF </a:t>
            </a:r>
            <a:r>
              <a:rPr lang="zh-CN" altLang="en-US" dirty="0"/>
              <a:t>路由域内的路由，即不是本进程 </a:t>
            </a:r>
            <a:r>
              <a:rPr lang="en-US" altLang="zh-CN" dirty="0"/>
              <a:t>OSPF </a:t>
            </a:r>
            <a:r>
              <a:rPr lang="zh-CN" altLang="en-US" dirty="0"/>
              <a:t>学习到的路由。因为外部缺省路由的作用是用于指导报文的域外转发，而本 </a:t>
            </a:r>
            <a:r>
              <a:rPr lang="en-US" altLang="zh-CN" dirty="0"/>
              <a:t>OSPF </a:t>
            </a:r>
            <a:r>
              <a:rPr lang="zh-CN" altLang="en-US" dirty="0"/>
              <a:t>路由域的路由的下一跳都指向了域内，不能满足指导报文域外转发的要求。 </a:t>
            </a:r>
            <a:br>
              <a:rPr lang="zh-CN" altLang="en-US" dirty="0"/>
            </a:br>
            <a:endParaRPr lang="en-US" altLang="zh-CN" dirty="0"/>
          </a:p>
        </p:txBody>
      </p:sp>
      <p:sp>
        <p:nvSpPr>
          <p:cNvPr id="9" name="幻灯片图像占位符 8">
            <a:extLst>
              <a:ext uri="{FF2B5EF4-FFF2-40B4-BE49-F238E27FC236}">
                <a16:creationId xmlns:a16="http://schemas.microsoft.com/office/drawing/2014/main" id="{666A4F4A-D945-4685-8BB4-764CFF09F531}"/>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44759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14000"/>
              </a:lnSpc>
            </a:pPr>
            <a:r>
              <a:rPr lang="en-US" altLang="zh-CN" dirty="0"/>
              <a:t>OSPF </a:t>
            </a:r>
            <a:r>
              <a:rPr lang="zh-CN" altLang="en-US" dirty="0"/>
              <a:t>支持使用路由策略对路由信息进行过滤。缺省情况下， </a:t>
            </a:r>
            <a:r>
              <a:rPr lang="en-US" altLang="zh-CN" dirty="0"/>
              <a:t>OSPF </a:t>
            </a:r>
            <a:r>
              <a:rPr lang="zh-CN" altLang="en-US" dirty="0"/>
              <a:t>不进行路由过滤。</a:t>
            </a:r>
            <a:endParaRPr lang="en-US" altLang="zh-CN" dirty="0"/>
          </a:p>
          <a:p>
            <a:pPr>
              <a:lnSpc>
                <a:spcPct val="114000"/>
              </a:lnSpc>
            </a:pPr>
            <a:r>
              <a:rPr lang="en-US" altLang="zh-CN" dirty="0"/>
              <a:t>OSPF </a:t>
            </a:r>
            <a:r>
              <a:rPr lang="zh-CN" altLang="en-US" dirty="0"/>
              <a:t>可以使用的路由策略包括 </a:t>
            </a:r>
            <a:r>
              <a:rPr lang="en-US" altLang="zh-CN" dirty="0"/>
              <a:t>route-policy</a:t>
            </a:r>
            <a:r>
              <a:rPr lang="zh-CN" altLang="en-US" dirty="0"/>
              <a:t>，</a:t>
            </a:r>
            <a:r>
              <a:rPr lang="en-US" altLang="zh-CN" dirty="0"/>
              <a:t>filter</a:t>
            </a:r>
            <a:r>
              <a:rPr lang="zh-CN" altLang="en-US" dirty="0"/>
              <a:t>，</a:t>
            </a:r>
            <a:r>
              <a:rPr lang="en-US" altLang="zh-CN" dirty="0"/>
              <a:t>filter-policy</a:t>
            </a:r>
            <a:r>
              <a:rPr lang="zh-CN" altLang="en-US" dirty="0"/>
              <a:t>，</a:t>
            </a:r>
            <a:r>
              <a:rPr lang="en-US" altLang="zh-CN" dirty="0"/>
              <a:t>filter-</a:t>
            </a:r>
            <a:r>
              <a:rPr lang="en-US" altLang="zh-CN" dirty="0" err="1"/>
              <a:t>lsa</a:t>
            </a:r>
            <a:r>
              <a:rPr lang="en-US" altLang="zh-CN" dirty="0"/>
              <a:t>-out</a:t>
            </a:r>
            <a:r>
              <a:rPr lang="zh-CN" altLang="en-US" dirty="0"/>
              <a:t>，访问控制列表（</a:t>
            </a:r>
            <a:r>
              <a:rPr lang="en-US" altLang="zh-CN" dirty="0"/>
              <a:t>access-list</a:t>
            </a:r>
            <a:r>
              <a:rPr lang="zh-CN" altLang="en-US" dirty="0"/>
              <a:t>），地址前缀列表（</a:t>
            </a:r>
            <a:r>
              <a:rPr lang="en-US" altLang="zh-CN" dirty="0"/>
              <a:t>prefix-list</a:t>
            </a:r>
            <a:r>
              <a:rPr lang="zh-CN" altLang="en-US" dirty="0"/>
              <a:t>）。</a:t>
            </a:r>
            <a:r>
              <a:rPr lang="en-US" altLang="zh-CN" dirty="0"/>
              <a:t> </a:t>
            </a:r>
          </a:p>
          <a:p>
            <a:pPr>
              <a:lnSpc>
                <a:spcPct val="114000"/>
              </a:lnSpc>
            </a:pPr>
            <a:r>
              <a:rPr lang="en-US" altLang="zh-CN" dirty="0"/>
              <a:t>OSPF </a:t>
            </a:r>
            <a:r>
              <a:rPr lang="zh-CN" altLang="en-US" dirty="0"/>
              <a:t>路由过滤可以应用于以下几个方面： </a:t>
            </a:r>
            <a:endParaRPr lang="en-US" altLang="zh-CN" dirty="0"/>
          </a:p>
          <a:p>
            <a:pPr lvl="1">
              <a:lnSpc>
                <a:spcPct val="114000"/>
              </a:lnSpc>
            </a:pPr>
            <a:r>
              <a:rPr lang="zh-CN" altLang="en-US" dirty="0"/>
              <a:t>路由引入的过滤：</a:t>
            </a:r>
            <a:endParaRPr lang="en-US" altLang="zh-CN" dirty="0"/>
          </a:p>
          <a:p>
            <a:pPr lvl="2">
              <a:lnSpc>
                <a:spcPct val="114000"/>
              </a:lnSpc>
            </a:pPr>
            <a:r>
              <a:rPr lang="en-US" altLang="zh-CN" dirty="0"/>
              <a:t>OSPF</a:t>
            </a:r>
            <a:r>
              <a:rPr lang="zh-CN" altLang="en-US" dirty="0"/>
              <a:t>可以引入其它路由协议学习到的路由。在引入时可以通过配置路由策略来过滤路由，只引入满足条件的路由。</a:t>
            </a:r>
            <a:endParaRPr lang="en-US" altLang="zh-CN" dirty="0"/>
          </a:p>
          <a:p>
            <a:pPr lvl="2">
              <a:lnSpc>
                <a:spcPct val="114000"/>
              </a:lnSpc>
            </a:pPr>
            <a:r>
              <a:rPr lang="zh-CN" altLang="en-US" dirty="0"/>
              <a:t>可以在</a:t>
            </a:r>
            <a:r>
              <a:rPr lang="en-US" altLang="zh-CN" dirty="0"/>
              <a:t>OSPF </a:t>
            </a:r>
            <a:r>
              <a:rPr lang="zh-CN" altLang="en-US" dirty="0"/>
              <a:t>路由表中被发布出去</a:t>
            </a:r>
            <a:endParaRPr lang="en-US" altLang="zh-CN" dirty="0"/>
          </a:p>
          <a:p>
            <a:pPr lvl="1">
              <a:lnSpc>
                <a:spcPct val="114000"/>
              </a:lnSpc>
            </a:pPr>
            <a:r>
              <a:rPr lang="en-US" altLang="zh-CN" dirty="0"/>
              <a:t>3</a:t>
            </a:r>
            <a:r>
              <a:rPr lang="zh-CN" altLang="en-US" dirty="0"/>
              <a:t>类</a:t>
            </a:r>
            <a:r>
              <a:rPr lang="en-US" altLang="zh-CN" dirty="0"/>
              <a:t>LSA</a:t>
            </a:r>
            <a:r>
              <a:rPr lang="zh-CN" altLang="en-US" dirty="0"/>
              <a:t>学习、发布的过滤：</a:t>
            </a:r>
            <a:endParaRPr lang="en-US" altLang="zh-CN" dirty="0"/>
          </a:p>
          <a:p>
            <a:pPr lvl="2">
              <a:lnSpc>
                <a:spcPct val="114000"/>
              </a:lnSpc>
            </a:pPr>
            <a:r>
              <a:rPr lang="zh-CN" altLang="en-US" dirty="0"/>
              <a:t>通过</a:t>
            </a:r>
            <a:r>
              <a:rPr lang="en-US" altLang="zh-CN" dirty="0"/>
              <a:t>filter import</a:t>
            </a:r>
            <a:r>
              <a:rPr lang="zh-CN" altLang="en-US" dirty="0"/>
              <a:t>、</a:t>
            </a:r>
            <a:r>
              <a:rPr lang="en-US" altLang="zh-CN" dirty="0"/>
              <a:t>filter export</a:t>
            </a:r>
            <a:r>
              <a:rPr lang="zh-CN" altLang="en-US" dirty="0"/>
              <a:t>命令在 </a:t>
            </a:r>
            <a:r>
              <a:rPr lang="en-US" altLang="zh-CN" dirty="0"/>
              <a:t>ABR</a:t>
            </a:r>
            <a:r>
              <a:rPr lang="zh-CN" altLang="en-US" dirty="0"/>
              <a:t>上对进入或离开本区域的</a:t>
            </a:r>
            <a:r>
              <a:rPr lang="en-US" altLang="zh-CN" dirty="0"/>
              <a:t>3</a:t>
            </a:r>
            <a:r>
              <a:rPr lang="zh-CN" altLang="en-US" dirty="0"/>
              <a:t>型</a:t>
            </a:r>
            <a:r>
              <a:rPr lang="en-US" altLang="zh-CN" dirty="0"/>
              <a:t>LSA </a:t>
            </a:r>
            <a:r>
              <a:rPr lang="zh-CN" altLang="en-US" dirty="0"/>
              <a:t>进行过滤。该配置只在</a:t>
            </a:r>
            <a:r>
              <a:rPr lang="en-US" altLang="zh-CN" dirty="0"/>
              <a:t>ABR</a:t>
            </a:r>
            <a:r>
              <a:rPr lang="zh-CN" altLang="en-US" dirty="0"/>
              <a:t>上有效（只有</a:t>
            </a:r>
            <a:r>
              <a:rPr lang="en-US" altLang="zh-CN" dirty="0"/>
              <a:t>ABR</a:t>
            </a:r>
            <a:r>
              <a:rPr lang="zh-CN" altLang="en-US" dirty="0"/>
              <a:t>才能发布</a:t>
            </a:r>
            <a:r>
              <a:rPr lang="en-US" altLang="zh-CN" dirty="0"/>
              <a:t>3</a:t>
            </a:r>
            <a:r>
              <a:rPr lang="zh-CN" altLang="en-US" dirty="0"/>
              <a:t>型</a:t>
            </a:r>
            <a:r>
              <a:rPr lang="en-US" altLang="zh-CN" dirty="0"/>
              <a:t>LSA</a:t>
            </a:r>
            <a:r>
              <a:rPr lang="zh-CN" altLang="en-US" dirty="0"/>
              <a:t>）。 </a:t>
            </a:r>
            <a:endParaRPr lang="en-US" altLang="zh-CN" dirty="0"/>
          </a:p>
          <a:p>
            <a:pPr lvl="1">
              <a:lnSpc>
                <a:spcPct val="114000"/>
              </a:lnSpc>
            </a:pPr>
            <a:r>
              <a:rPr lang="en-US" altLang="zh-CN" dirty="0"/>
              <a:t>5</a:t>
            </a:r>
            <a:r>
              <a:rPr lang="zh-CN" altLang="en-US" dirty="0"/>
              <a:t>、</a:t>
            </a:r>
            <a:r>
              <a:rPr lang="en-US" altLang="zh-CN" dirty="0"/>
              <a:t>7</a:t>
            </a:r>
            <a:r>
              <a:rPr lang="zh-CN" altLang="en-US" dirty="0"/>
              <a:t>类</a:t>
            </a:r>
            <a:r>
              <a:rPr lang="en-US" altLang="zh-CN" dirty="0"/>
              <a:t>LSA</a:t>
            </a:r>
            <a:r>
              <a:rPr lang="zh-CN" altLang="en-US" dirty="0"/>
              <a:t>生成的过滤：</a:t>
            </a:r>
            <a:endParaRPr lang="en-US" altLang="zh-CN" dirty="0"/>
          </a:p>
          <a:p>
            <a:pPr lvl="2">
              <a:lnSpc>
                <a:spcPct val="114000"/>
              </a:lnSpc>
            </a:pPr>
            <a:r>
              <a:rPr lang="en-US" altLang="zh-CN" dirty="0"/>
              <a:t>OSPF </a:t>
            </a:r>
            <a:r>
              <a:rPr lang="zh-CN" altLang="en-US" dirty="0"/>
              <a:t>引入外部路由后会生成</a:t>
            </a:r>
            <a:r>
              <a:rPr lang="en-US" altLang="zh-CN" dirty="0"/>
              <a:t>5</a:t>
            </a:r>
            <a:r>
              <a:rPr lang="zh-CN" altLang="en-US" dirty="0"/>
              <a:t>、</a:t>
            </a:r>
            <a:r>
              <a:rPr lang="en-US" altLang="zh-CN" dirty="0"/>
              <a:t>7</a:t>
            </a:r>
            <a:r>
              <a:rPr lang="zh-CN" altLang="en-US" dirty="0"/>
              <a:t>型</a:t>
            </a:r>
            <a:r>
              <a:rPr lang="en-US" altLang="zh-CN" dirty="0"/>
              <a:t>LSA</a:t>
            </a:r>
            <a:r>
              <a:rPr lang="zh-CN" altLang="en-US" dirty="0"/>
              <a:t>。可以通过</a:t>
            </a:r>
            <a:r>
              <a:rPr lang="en-US" altLang="zh-CN" dirty="0"/>
              <a:t>filter-policy</a:t>
            </a:r>
            <a:r>
              <a:rPr lang="en-US" altLang="zh-CN" baseline="0" dirty="0"/>
              <a:t> export</a:t>
            </a:r>
            <a:r>
              <a:rPr lang="zh-CN" altLang="en-US" dirty="0"/>
              <a:t>来对</a:t>
            </a:r>
            <a:r>
              <a:rPr lang="en-US" altLang="zh-CN" dirty="0"/>
              <a:t>5</a:t>
            </a:r>
            <a:r>
              <a:rPr lang="zh-CN" altLang="en-US" dirty="0"/>
              <a:t>、</a:t>
            </a:r>
            <a:r>
              <a:rPr lang="en-US" altLang="zh-CN" dirty="0"/>
              <a:t>7</a:t>
            </a:r>
            <a:r>
              <a:rPr lang="zh-CN" altLang="en-US" dirty="0"/>
              <a:t>型</a:t>
            </a:r>
            <a:r>
              <a:rPr lang="en-US" altLang="zh-CN" dirty="0"/>
              <a:t>LSA</a:t>
            </a:r>
            <a:r>
              <a:rPr lang="zh-CN" altLang="en-US" dirty="0"/>
              <a:t>的生成进行过滤。该过滤规则只在 </a:t>
            </a:r>
            <a:r>
              <a:rPr lang="en-US" altLang="zh-CN" dirty="0"/>
              <a:t>ASBR </a:t>
            </a:r>
            <a:r>
              <a:rPr lang="zh-CN" altLang="en-US" dirty="0"/>
              <a:t>上配置才有效。</a:t>
            </a:r>
            <a:endParaRPr lang="en-US" altLang="zh-CN" dirty="0"/>
          </a:p>
          <a:p>
            <a:pPr lvl="1">
              <a:lnSpc>
                <a:spcPct val="114000"/>
              </a:lnSpc>
            </a:pPr>
            <a:r>
              <a:rPr lang="zh-CN" altLang="en-US" dirty="0"/>
              <a:t>接口视图下的</a:t>
            </a:r>
            <a:r>
              <a:rPr lang="en-US" altLang="zh-CN" dirty="0"/>
              <a:t>LSA</a:t>
            </a:r>
            <a:r>
              <a:rPr lang="zh-CN" altLang="en-US" dirty="0"/>
              <a:t>过滤。通过</a:t>
            </a:r>
            <a:r>
              <a:rPr lang="en-US" altLang="zh-CN" dirty="0" err="1"/>
              <a:t>ospf</a:t>
            </a:r>
            <a:r>
              <a:rPr lang="en-US" altLang="zh-CN" dirty="0"/>
              <a:t> filter-</a:t>
            </a:r>
            <a:r>
              <a:rPr lang="en-US" altLang="zh-CN" dirty="0" err="1"/>
              <a:t>lsa</a:t>
            </a:r>
            <a:r>
              <a:rPr lang="en-US" altLang="zh-CN" dirty="0"/>
              <a:t>-out</a:t>
            </a:r>
            <a:r>
              <a:rPr lang="zh-CN" altLang="en-US" dirty="0"/>
              <a:t>命令，</a:t>
            </a:r>
            <a:r>
              <a:rPr lang="en-US" altLang="zh-CN" dirty="0"/>
              <a:t> </a:t>
            </a:r>
            <a:r>
              <a:rPr lang="zh-CN" altLang="en-US" dirty="0"/>
              <a:t>匹配除</a:t>
            </a:r>
            <a:r>
              <a:rPr lang="en-US" altLang="zh-CN" dirty="0"/>
              <a:t>Grace LSA</a:t>
            </a:r>
            <a:r>
              <a:rPr lang="zh-CN" altLang="en-US" dirty="0"/>
              <a:t>外的所有</a:t>
            </a:r>
            <a:r>
              <a:rPr lang="en-US" altLang="zh-CN" dirty="0"/>
              <a:t>LSA</a:t>
            </a:r>
            <a:r>
              <a:rPr lang="zh-CN" altLang="en-US" dirty="0"/>
              <a:t>、</a:t>
            </a:r>
            <a:r>
              <a:rPr lang="en-US" altLang="zh-CN" dirty="0"/>
              <a:t>3</a:t>
            </a:r>
            <a:r>
              <a:rPr lang="zh-CN" altLang="en-US" dirty="0"/>
              <a:t>、</a:t>
            </a:r>
            <a:r>
              <a:rPr lang="en-US" altLang="zh-CN" dirty="0"/>
              <a:t>5</a:t>
            </a:r>
            <a:r>
              <a:rPr lang="zh-CN" altLang="en-US" dirty="0"/>
              <a:t>、</a:t>
            </a:r>
            <a:r>
              <a:rPr lang="en-US" altLang="zh-CN" dirty="0"/>
              <a:t>7</a:t>
            </a:r>
            <a:r>
              <a:rPr lang="zh-CN" altLang="en-US" dirty="0"/>
              <a:t>型</a:t>
            </a:r>
            <a:r>
              <a:rPr lang="en-US" altLang="zh-CN" dirty="0"/>
              <a:t>LSA</a:t>
            </a:r>
            <a:r>
              <a:rPr lang="zh-CN" altLang="en-US" dirty="0"/>
              <a:t>，并匹配</a:t>
            </a:r>
            <a:r>
              <a:rPr lang="en-US" altLang="zh-CN" dirty="0"/>
              <a:t>ACL</a:t>
            </a:r>
            <a:r>
              <a:rPr lang="zh-CN" altLang="en-US" dirty="0"/>
              <a:t>规定的路由前缀时，实现</a:t>
            </a:r>
            <a:r>
              <a:rPr lang="en-US" altLang="zh-CN" dirty="0"/>
              <a:t>LSA</a:t>
            </a:r>
            <a:r>
              <a:rPr lang="zh-CN" altLang="en-US" dirty="0"/>
              <a:t>的通告过滤。</a:t>
            </a:r>
            <a:endParaRPr lang="en-US" altLang="zh-CN" dirty="0"/>
          </a:p>
          <a:p>
            <a:pPr lvl="1">
              <a:lnSpc>
                <a:spcPct val="114000"/>
              </a:lnSpc>
            </a:pPr>
            <a:r>
              <a:rPr lang="zh-CN" altLang="en-US" dirty="0"/>
              <a:t>路由计算的过滤：</a:t>
            </a:r>
            <a:endParaRPr lang="en-US" altLang="zh-CN" dirty="0"/>
          </a:p>
          <a:p>
            <a:pPr lvl="2">
              <a:lnSpc>
                <a:spcPct val="114000"/>
              </a:lnSpc>
            </a:pPr>
            <a:r>
              <a:rPr lang="zh-CN" altLang="en-US" dirty="0"/>
              <a:t>通过</a:t>
            </a:r>
            <a:r>
              <a:rPr lang="en-US" altLang="zh-CN"/>
              <a:t>filter-policy</a:t>
            </a:r>
            <a:r>
              <a:rPr lang="en-US" altLang="zh-CN" baseline="0"/>
              <a:t> import</a:t>
            </a:r>
            <a:r>
              <a:rPr lang="zh-CN" altLang="en-US" dirty="0"/>
              <a:t>过滤规则，可以设置 </a:t>
            </a:r>
            <a:r>
              <a:rPr lang="en-US" altLang="zh-CN" dirty="0"/>
              <a:t>OSPF</a:t>
            </a:r>
            <a:r>
              <a:rPr lang="zh-CN" altLang="en-US" dirty="0"/>
              <a:t>对数据库中的区域内、区域间、外部</a:t>
            </a:r>
            <a:r>
              <a:rPr lang="en-US" altLang="zh-CN" dirty="0"/>
              <a:t>LSA</a:t>
            </a:r>
            <a:r>
              <a:rPr lang="zh-CN" altLang="en-US" dirty="0"/>
              <a:t>计算为路由条目时进行过滤。</a:t>
            </a:r>
            <a:br>
              <a:rPr lang="zh-CN" altLang="en-US" dirty="0"/>
            </a:br>
            <a:r>
              <a:rPr lang="zh-CN" altLang="en-US" dirty="0"/>
              <a:t>该过滤只作用于路由表项的添加与否，即只有通过过滤的路由才被添加到本地路由表中，产生该路由的</a:t>
            </a:r>
            <a:r>
              <a:rPr lang="en-US" altLang="zh-CN" dirty="0"/>
              <a:t>LSA</a:t>
            </a:r>
            <a:r>
              <a:rPr lang="zh-CN" altLang="en-US" dirty="0"/>
              <a:t>仍然会在</a:t>
            </a:r>
            <a:r>
              <a:rPr lang="en-US" altLang="zh-CN" dirty="0"/>
              <a:t>OSPF</a:t>
            </a:r>
            <a:r>
              <a:rPr lang="zh-CN" altLang="en-US" dirty="0"/>
              <a:t>自治系统内扩散。</a:t>
            </a:r>
            <a:endParaRPr lang="en-US" altLang="zh-CN"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833955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12259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相关解释如下：</a:t>
            </a:r>
          </a:p>
          <a:p>
            <a:pPr lvl="1"/>
            <a:r>
              <a:rPr lang="en-US" altLang="zh-CN"/>
              <a:t>OSPF</a:t>
            </a:r>
            <a:r>
              <a:rPr lang="zh-CN" altLang="en-US"/>
              <a:t>支持的网络类型有</a:t>
            </a:r>
            <a:r>
              <a:rPr lang="en-US" altLang="zh-CN"/>
              <a:t>P2P</a:t>
            </a:r>
            <a:r>
              <a:rPr lang="zh-CN" altLang="en-US"/>
              <a:t>网络、</a:t>
            </a:r>
            <a:r>
              <a:rPr lang="en-US" altLang="zh-CN"/>
              <a:t>P2MP</a:t>
            </a:r>
            <a:r>
              <a:rPr lang="zh-CN" altLang="en-US"/>
              <a:t>网络、</a:t>
            </a:r>
            <a:r>
              <a:rPr lang="en-US" altLang="zh-CN"/>
              <a:t>NBMA</a:t>
            </a:r>
            <a:r>
              <a:rPr lang="zh-CN" altLang="en-US"/>
              <a:t>网络和广播网络；</a:t>
            </a:r>
            <a:r>
              <a:rPr lang="en-US" altLang="zh-CN"/>
              <a:t>IS-IS</a:t>
            </a:r>
            <a:r>
              <a:rPr lang="zh-CN" altLang="en-US"/>
              <a:t>仅支持</a:t>
            </a:r>
            <a:r>
              <a:rPr lang="en-US" altLang="zh-CN"/>
              <a:t>P2P</a:t>
            </a:r>
            <a:r>
              <a:rPr lang="zh-CN" altLang="en-US"/>
              <a:t>网络和广播网络。</a:t>
            </a:r>
            <a:endParaRPr lang="en-US" altLang="zh-CN"/>
          </a:p>
          <a:p>
            <a:pPr lvl="1"/>
            <a:r>
              <a:rPr lang="en-US" altLang="zh-CN"/>
              <a:t>OSPF</a:t>
            </a:r>
            <a:r>
              <a:rPr lang="zh-CN" altLang="en-US"/>
              <a:t>工作在</a:t>
            </a:r>
            <a:r>
              <a:rPr lang="en-US" altLang="zh-CN"/>
              <a:t>IP</a:t>
            </a:r>
            <a:r>
              <a:rPr lang="zh-CN" altLang="en-US"/>
              <a:t>之上，协议号为</a:t>
            </a:r>
            <a:r>
              <a:rPr lang="en-US" altLang="zh-CN"/>
              <a:t>89</a:t>
            </a:r>
            <a:r>
              <a:rPr lang="zh-CN" altLang="en-US"/>
              <a:t>。</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66057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相关解释如下：</a:t>
            </a:r>
          </a:p>
          <a:p>
            <a:pPr lvl="1"/>
            <a:r>
              <a:rPr lang="en-US" altLang="zh-CN"/>
              <a:t>OSPF</a:t>
            </a:r>
            <a:r>
              <a:rPr lang="zh-CN" altLang="en-US"/>
              <a:t>建立邻居需要检查</a:t>
            </a:r>
            <a:r>
              <a:rPr lang="en-US" altLang="zh-CN"/>
              <a:t>Hello</a:t>
            </a:r>
            <a:r>
              <a:rPr lang="zh-CN" altLang="en-US"/>
              <a:t>报文中的掩码、认证、</a:t>
            </a:r>
            <a:r>
              <a:rPr lang="en-US" altLang="zh-CN"/>
              <a:t>hello/dead</a:t>
            </a:r>
            <a:r>
              <a:rPr lang="zh-CN" altLang="en-US"/>
              <a:t>时间间隔、区域等信息。而</a:t>
            </a:r>
            <a:r>
              <a:rPr lang="en-US" altLang="zh-CN"/>
              <a:t>IS-IS</a:t>
            </a:r>
            <a:r>
              <a:rPr lang="zh-CN" altLang="en-US"/>
              <a:t>形成邻居关系条件比较宽松。</a:t>
            </a:r>
            <a:endParaRPr lang="en-US" altLang="zh-CN"/>
          </a:p>
          <a:p>
            <a:pPr lvl="1"/>
            <a:r>
              <a:rPr lang="en-US" altLang="zh-CN"/>
              <a:t>OSPF P2P</a:t>
            </a:r>
            <a:r>
              <a:rPr lang="zh-CN" altLang="en-US"/>
              <a:t>链路建立邻居关系需要三次握手。</a:t>
            </a:r>
            <a:r>
              <a:rPr lang="en-US" altLang="zh-CN"/>
              <a:t>IS-IS</a:t>
            </a:r>
            <a:r>
              <a:rPr lang="zh-CN" altLang="en-US"/>
              <a:t>则不要三次握手，但是华为设备缺省情况下使能</a:t>
            </a:r>
            <a:r>
              <a:rPr lang="en-US" altLang="zh-CN"/>
              <a:t>IS-IS P2P</a:t>
            </a:r>
            <a:r>
              <a:rPr lang="zh-CN" altLang="en-US"/>
              <a:t>网络三次握手功能，以保证邻居建立的可靠性。</a:t>
            </a:r>
            <a:endParaRPr lang="en-US" altLang="zh-CN"/>
          </a:p>
          <a:p>
            <a:pPr lvl="1"/>
            <a:r>
              <a:rPr lang="en-US" altLang="zh-CN"/>
              <a:t>IS-IS</a:t>
            </a:r>
            <a:r>
              <a:rPr lang="zh-CN" altLang="en-US"/>
              <a:t>邻居关系分为层</a:t>
            </a:r>
            <a:r>
              <a:rPr lang="en-US" altLang="zh-CN"/>
              <a:t>1</a:t>
            </a:r>
            <a:r>
              <a:rPr lang="zh-CN" altLang="en-US"/>
              <a:t>和层</a:t>
            </a:r>
            <a:r>
              <a:rPr lang="en-US" altLang="zh-CN"/>
              <a:t>2</a:t>
            </a:r>
            <a:r>
              <a:rPr lang="zh-CN" altLang="en-US"/>
              <a:t>。</a:t>
            </a:r>
            <a:endParaRPr lang="en-US" altLang="zh-CN"/>
          </a:p>
          <a:p>
            <a:pPr lvl="1"/>
            <a:r>
              <a:rPr lang="en-US" altLang="zh-CN"/>
              <a:t>OSPF</a:t>
            </a:r>
            <a:r>
              <a:rPr lang="zh-CN" altLang="en-US"/>
              <a:t>依据优先级和</a:t>
            </a:r>
            <a:r>
              <a:rPr lang="en-US" altLang="zh-CN"/>
              <a:t>router-id</a:t>
            </a:r>
            <a:r>
              <a:rPr lang="zh-CN" altLang="en-US"/>
              <a:t>选举</a:t>
            </a:r>
            <a:r>
              <a:rPr lang="en-US" altLang="zh-CN"/>
              <a:t>DR/BDR</a:t>
            </a:r>
            <a:r>
              <a:rPr lang="zh-CN" altLang="en-US"/>
              <a:t>，且选举结束后，不可抢占。在</a:t>
            </a:r>
            <a:r>
              <a:rPr lang="en-US" altLang="zh-CN"/>
              <a:t>OSPF</a:t>
            </a:r>
            <a:r>
              <a:rPr lang="zh-CN" altLang="en-US"/>
              <a:t>中，所有</a:t>
            </a:r>
            <a:r>
              <a:rPr lang="en-US" altLang="zh-CN"/>
              <a:t>DRother</a:t>
            </a:r>
            <a:r>
              <a:rPr lang="zh-CN" altLang="en-US"/>
              <a:t>与</a:t>
            </a:r>
            <a:r>
              <a:rPr lang="en-US" altLang="zh-CN"/>
              <a:t>DR/BDR</a:t>
            </a:r>
            <a:r>
              <a:rPr lang="zh-CN" altLang="en-US"/>
              <a:t>形成完全邻接关系，</a:t>
            </a:r>
            <a:r>
              <a:rPr lang="en-US" altLang="zh-CN"/>
              <a:t>DRother</a:t>
            </a:r>
            <a:r>
              <a:rPr lang="zh-CN" altLang="en-US"/>
              <a:t>间形成</a:t>
            </a:r>
            <a:r>
              <a:rPr lang="en-US" altLang="zh-CN"/>
              <a:t>2-way</a:t>
            </a:r>
            <a:r>
              <a:rPr lang="zh-CN" altLang="en-US"/>
              <a:t>即不完全邻接关系。</a:t>
            </a:r>
            <a:r>
              <a:rPr lang="en-US" altLang="zh-CN"/>
              <a:t>OSPF</a:t>
            </a:r>
            <a:r>
              <a:rPr lang="zh-CN" altLang="en-US"/>
              <a:t>中，如果优先级为</a:t>
            </a:r>
            <a:r>
              <a:rPr lang="en-US" altLang="zh-CN"/>
              <a:t>0</a:t>
            </a:r>
            <a:r>
              <a:rPr lang="zh-CN" altLang="en-US"/>
              <a:t>，则表示该路由器不参与</a:t>
            </a:r>
            <a:r>
              <a:rPr lang="en-US" altLang="zh-CN"/>
              <a:t>DR/BDR</a:t>
            </a:r>
            <a:r>
              <a:rPr lang="zh-CN" altLang="en-US"/>
              <a:t>选举。</a:t>
            </a:r>
            <a:endParaRPr lang="en-US" altLang="zh-CN"/>
          </a:p>
          <a:p>
            <a:pPr lvl="1"/>
            <a:r>
              <a:rPr lang="en-US" altLang="zh-CN"/>
              <a:t>IS-IS</a:t>
            </a:r>
            <a:r>
              <a:rPr lang="zh-CN" altLang="en-US"/>
              <a:t>选举</a:t>
            </a:r>
            <a:r>
              <a:rPr lang="en-US" altLang="zh-CN"/>
              <a:t>DIS</a:t>
            </a:r>
            <a:r>
              <a:rPr lang="zh-CN" altLang="en-US"/>
              <a:t>依据优先级和</a:t>
            </a:r>
            <a:r>
              <a:rPr lang="en-US" altLang="zh-CN"/>
              <a:t>MAC</a:t>
            </a:r>
            <a:r>
              <a:rPr lang="zh-CN" altLang="en-US"/>
              <a:t>地址，可以抢占。在</a:t>
            </a:r>
            <a:r>
              <a:rPr lang="en-US" altLang="zh-CN"/>
              <a:t>IS-IS</a:t>
            </a:r>
            <a:r>
              <a:rPr lang="zh-CN" altLang="en-US"/>
              <a:t>中，所有路由器均形成邻接关系。</a:t>
            </a:r>
            <a:r>
              <a:rPr lang="en-US" altLang="zh-CN"/>
              <a:t>IS-IS</a:t>
            </a:r>
            <a:r>
              <a:rPr lang="zh-CN" altLang="en-US"/>
              <a:t>中，如果优先级为</a:t>
            </a:r>
            <a:r>
              <a:rPr lang="en-US" altLang="zh-CN"/>
              <a:t>0</a:t>
            </a:r>
            <a:r>
              <a:rPr lang="zh-CN" altLang="en-US"/>
              <a:t>，则表示该路由器也会参与</a:t>
            </a:r>
            <a:r>
              <a:rPr lang="en-US" altLang="zh-CN"/>
              <a:t>DIS</a:t>
            </a:r>
            <a:r>
              <a:rPr lang="zh-CN" altLang="en-US"/>
              <a:t>选举，只是优先级比较低。</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806897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相关解释如下：</a:t>
            </a:r>
          </a:p>
          <a:p>
            <a:pPr lvl="1"/>
            <a:r>
              <a:rPr lang="en-US" altLang="zh-CN" dirty="0"/>
              <a:t>IS-IS</a:t>
            </a:r>
            <a:r>
              <a:rPr lang="zh-CN" altLang="en-US" dirty="0"/>
              <a:t> </a:t>
            </a:r>
            <a:r>
              <a:rPr lang="en-US" altLang="zh-CN" dirty="0"/>
              <a:t>LSP</a:t>
            </a:r>
            <a:r>
              <a:rPr lang="zh-CN" altLang="en-US" dirty="0"/>
              <a:t>种类较少，但是扩展性较强，主要通过</a:t>
            </a:r>
            <a:r>
              <a:rPr lang="en-US" altLang="zh-CN" dirty="0"/>
              <a:t>LSP</a:t>
            </a:r>
            <a:r>
              <a:rPr lang="zh-CN" altLang="en-US" dirty="0"/>
              <a:t>携带的</a:t>
            </a:r>
            <a:r>
              <a:rPr lang="en-US" altLang="zh-CN" dirty="0"/>
              <a:t>TLV</a:t>
            </a:r>
            <a:r>
              <a:rPr lang="zh-CN" altLang="en-US" dirty="0"/>
              <a:t>字段进行功能扩展。</a:t>
            </a:r>
            <a:endParaRPr lang="en-US" altLang="zh-CN" dirty="0"/>
          </a:p>
        </p:txBody>
      </p:sp>
      <p:sp>
        <p:nvSpPr>
          <p:cNvPr id="5" name="幻灯片图像占位符 4">
            <a:extLst>
              <a:ext uri="{FF2B5EF4-FFF2-40B4-BE49-F238E27FC236}">
                <a16:creationId xmlns:a16="http://schemas.microsoft.com/office/drawing/2014/main" id="{2D5842DE-290F-481E-8991-06DF7AB28FEE}"/>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957169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相关解释如下：</a:t>
            </a:r>
          </a:p>
          <a:p>
            <a:pPr lvl="1"/>
            <a:r>
              <a:rPr lang="en-US" altLang="zh-CN" dirty="0"/>
              <a:t>OSPF</a:t>
            </a:r>
            <a:r>
              <a:rPr lang="zh-CN" altLang="en-US" dirty="0"/>
              <a:t>开销是基于带宽的；</a:t>
            </a:r>
            <a:r>
              <a:rPr lang="en-US" altLang="zh-CN" dirty="0"/>
              <a:t>IS-IS</a:t>
            </a:r>
            <a:r>
              <a:rPr lang="zh-CN" altLang="en-US" dirty="0"/>
              <a:t>理论上开销类型分为四种，包括缺省开销、时延开销、代价开销、差错开销，但在实现上只采用缺省开销。</a:t>
            </a:r>
            <a:endParaRPr lang="en-US" altLang="zh-CN" dirty="0"/>
          </a:p>
        </p:txBody>
      </p:sp>
      <p:sp>
        <p:nvSpPr>
          <p:cNvPr id="5" name="幻灯片图像占位符 4">
            <a:extLst>
              <a:ext uri="{FF2B5EF4-FFF2-40B4-BE49-F238E27FC236}">
                <a16:creationId xmlns:a16="http://schemas.microsoft.com/office/drawing/2014/main" id="{D0EB4E5E-F593-4DD6-ABE0-7F19C805D138}"/>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56594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0B07D4-C34F-4901-91CE-B9AE49F1D977}"/>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FABE459D-9F6B-4E25-9616-189E9F338A7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37372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pPr marL="228600" indent="-228600">
              <a:buNone/>
            </a:pPr>
            <a:endParaRPr lang="en-US" altLang="zh-CN" sz="1100" b="0" i="0" kern="1200" baseline="0" dirty="0">
              <a:solidFill>
                <a:schemeClr val="tx1"/>
              </a:solidFill>
              <a:cs typeface="+mn-cs"/>
            </a:endParaRPr>
          </a:p>
        </p:txBody>
      </p:sp>
    </p:spTree>
    <p:extLst>
      <p:ext uri="{BB962C8B-B14F-4D97-AF65-F5344CB8AC3E}">
        <p14:creationId xmlns:p14="http://schemas.microsoft.com/office/powerpoint/2010/main" val="3485066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r>
              <a:rPr lang="zh-CN" altLang="en-US" dirty="0"/>
              <a:t>默认情况下，</a:t>
            </a:r>
            <a:r>
              <a:rPr lang="en-US" altLang="zh-CN" dirty="0"/>
              <a:t>OSPF</a:t>
            </a:r>
            <a:r>
              <a:rPr lang="zh-CN" altLang="en-US" dirty="0"/>
              <a:t>不检查</a:t>
            </a:r>
            <a:r>
              <a:rPr lang="en-US" altLang="zh-CN" dirty="0"/>
              <a:t>DD</a:t>
            </a:r>
            <a:r>
              <a:rPr lang="zh-CN" altLang="en-US" dirty="0"/>
              <a:t>报文中的</a:t>
            </a:r>
            <a:r>
              <a:rPr lang="en-US" altLang="zh-CN" dirty="0"/>
              <a:t>MTU</a:t>
            </a:r>
            <a:r>
              <a:rPr lang="zh-CN" altLang="en-US" dirty="0"/>
              <a:t>。</a:t>
            </a:r>
          </a:p>
        </p:txBody>
      </p:sp>
    </p:spTree>
    <p:extLst>
      <p:ext uri="{BB962C8B-B14F-4D97-AF65-F5344CB8AC3E}">
        <p14:creationId xmlns:p14="http://schemas.microsoft.com/office/powerpoint/2010/main" val="1319151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02835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33442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57188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5001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607707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55955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IPv6</a:t>
            </a:r>
            <a:r>
              <a:rPr lang="zh-CN" altLang="zh-CN" dirty="0"/>
              <a:t>中重点强调了一个“链路（</a:t>
            </a:r>
            <a:r>
              <a:rPr lang="en-US" altLang="zh-CN" dirty="0"/>
              <a:t>link</a:t>
            </a:r>
            <a:r>
              <a:rPr lang="zh-CN" altLang="zh-CN" dirty="0"/>
              <a:t>）”的概念，在</a:t>
            </a:r>
            <a:r>
              <a:rPr lang="en-US" altLang="zh-CN" dirty="0"/>
              <a:t>IPv6</a:t>
            </a:r>
            <a:r>
              <a:rPr lang="zh-CN" altLang="zh-CN" dirty="0"/>
              <a:t>中，一个链路上可以分配多个</a:t>
            </a:r>
            <a:r>
              <a:rPr lang="en-US" altLang="zh-CN" dirty="0"/>
              <a:t>IP</a:t>
            </a:r>
            <a:r>
              <a:rPr lang="zh-CN" altLang="zh-CN" dirty="0"/>
              <a:t>子网，也就是</a:t>
            </a:r>
            <a:r>
              <a:rPr lang="en-US" altLang="zh-CN" dirty="0"/>
              <a:t>IPv6</a:t>
            </a:r>
            <a:r>
              <a:rPr lang="zh-CN" altLang="zh-CN" dirty="0"/>
              <a:t>前缀。和</a:t>
            </a:r>
            <a:r>
              <a:rPr lang="en-US" altLang="zh-CN" dirty="0"/>
              <a:t>IPv4</a:t>
            </a:r>
            <a:r>
              <a:rPr lang="zh-CN" altLang="zh-CN" dirty="0"/>
              <a:t>中不同的是，同一个链路上的两个节点即使不具有相同的</a:t>
            </a:r>
            <a:r>
              <a:rPr lang="en-US" altLang="zh-CN" dirty="0"/>
              <a:t>IPv6</a:t>
            </a:r>
            <a:r>
              <a:rPr lang="zh-CN" altLang="zh-CN" dirty="0"/>
              <a:t>前缀，也可以直接通过这个链路通信。这一点极大地改变了</a:t>
            </a:r>
            <a:r>
              <a:rPr lang="en-US" altLang="zh-CN" dirty="0"/>
              <a:t>OSPF</a:t>
            </a:r>
            <a:r>
              <a:rPr lang="zh-CN" altLang="zh-CN" dirty="0"/>
              <a:t>的行为。</a:t>
            </a:r>
            <a:endParaRPr lang="en-US" altLang="zh-CN" dirty="0"/>
          </a:p>
          <a:p>
            <a:pPr lvl="0"/>
            <a:r>
              <a:rPr lang="en-US" altLang="zh-CN" dirty="0"/>
              <a:t>OSPFv3</a:t>
            </a:r>
            <a:r>
              <a:rPr lang="zh-CN" altLang="zh-CN" dirty="0"/>
              <a:t>是基于链路运行的，而不是以前的基于</a:t>
            </a:r>
            <a:r>
              <a:rPr lang="en-US" altLang="zh-CN" dirty="0"/>
              <a:t>IP</a:t>
            </a:r>
            <a:r>
              <a:rPr lang="zh-CN" altLang="zh-CN" dirty="0"/>
              <a:t>子网的运行。在</a:t>
            </a:r>
            <a:r>
              <a:rPr lang="en-US" altLang="zh-CN" dirty="0"/>
              <a:t>OSPFv3</a:t>
            </a:r>
            <a:r>
              <a:rPr lang="zh-CN" altLang="zh-CN" dirty="0"/>
              <a:t>中我们更多的是使用“链路”和“前缀”这两个术语。但这两个概念是分离的，没有必然的对应关系。同一链路上的两个节点不必具有相同的前缀。所以在讨论路由协议时，</a:t>
            </a:r>
            <a:r>
              <a:rPr lang="en-US" altLang="zh-CN" dirty="0"/>
              <a:t>OSPFv2</a:t>
            </a:r>
            <a:r>
              <a:rPr lang="zh-CN" altLang="zh-CN" dirty="0"/>
              <a:t>的术语“网络”和“子网”在这里应该用“链路”替换掉。同样，一个</a:t>
            </a:r>
            <a:r>
              <a:rPr lang="en-US" altLang="zh-CN" dirty="0"/>
              <a:t>OSPF</a:t>
            </a:r>
            <a:r>
              <a:rPr lang="zh-CN" altLang="zh-CN" dirty="0"/>
              <a:t>接口现在是连接到一个链路上，而不再是一个</a:t>
            </a:r>
            <a:r>
              <a:rPr lang="en-US" altLang="zh-CN" dirty="0"/>
              <a:t>IP</a:t>
            </a:r>
            <a:r>
              <a:rPr lang="zh-CN" altLang="zh-CN" dirty="0"/>
              <a:t>子网上了。</a:t>
            </a:r>
            <a:r>
              <a:rPr lang="en-US" altLang="zh-CN" dirty="0"/>
              <a:t>OSPF</a:t>
            </a:r>
            <a:r>
              <a:rPr lang="zh-CN" altLang="zh-CN" dirty="0"/>
              <a:t>协议分组的接收以及</a:t>
            </a:r>
            <a:r>
              <a:rPr lang="en-US" altLang="zh-CN" dirty="0"/>
              <a:t>Hello</a:t>
            </a:r>
            <a:r>
              <a:rPr lang="zh-CN" altLang="zh-CN" dirty="0"/>
              <a:t>分组和</a:t>
            </a:r>
            <a:r>
              <a:rPr lang="en-US" altLang="zh-CN" dirty="0"/>
              <a:t>LSA</a:t>
            </a:r>
            <a:r>
              <a:rPr lang="zh-CN" altLang="zh-CN" dirty="0"/>
              <a:t>的格式也因此做出了相应的修改。</a:t>
            </a:r>
          </a:p>
          <a:p>
            <a:pPr lvl="0"/>
            <a:endParaRPr lang="zh-CN" altLang="zh-CN" dirty="0"/>
          </a:p>
          <a:p>
            <a:endParaRPr lang="zh-CN" altLang="en-US"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0544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图像占位符 4"/>
          <p:cNvSpPr>
            <a:spLocks noGrp="1" noRot="1" noChangeAspect="1"/>
          </p:cNvSpPr>
          <p:nvPr>
            <p:ph type="sldImg"/>
          </p:nvPr>
        </p:nvSpPr>
        <p:spPr/>
      </p:sp>
      <p:sp>
        <p:nvSpPr>
          <p:cNvPr id="6" name="备注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70400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一个路由器可以学习到这个链路上相连的所有其它路由器的链路本地地址，并使用这些链路本地地址作为下一跳来转发报文。</a:t>
            </a:r>
            <a:endParaRPr lang="en-US" altLang="zh-CN" dirty="0"/>
          </a:p>
          <a:p>
            <a:pPr lvl="0"/>
            <a:r>
              <a:rPr lang="en-US" altLang="zh-CN" dirty="0"/>
              <a:t>IPv6</a:t>
            </a:r>
            <a:r>
              <a:rPr lang="zh-CN" altLang="zh-CN" dirty="0"/>
              <a:t>在</a:t>
            </a:r>
            <a:r>
              <a:rPr lang="en-US" altLang="zh-CN" dirty="0"/>
              <a:t>RFC2373</a:t>
            </a:r>
            <a:r>
              <a:rPr lang="zh-CN" altLang="zh-CN" dirty="0"/>
              <a:t>中定义了链路本地（</a:t>
            </a:r>
            <a:r>
              <a:rPr lang="en-US" altLang="zh-CN" dirty="0"/>
              <a:t>link-local</a:t>
            </a:r>
            <a:r>
              <a:rPr lang="zh-CN" altLang="zh-CN" dirty="0"/>
              <a:t>）地址用于一个单一链路上，其目的是完成邻居发现（</a:t>
            </a:r>
            <a:r>
              <a:rPr lang="en-US" altLang="zh-CN" dirty="0"/>
              <a:t>neighbor discovery</a:t>
            </a:r>
            <a:r>
              <a:rPr lang="zh-CN" altLang="zh-CN" dirty="0"/>
              <a:t>）和自动配置（</a:t>
            </a:r>
            <a:r>
              <a:rPr lang="en-US" altLang="zh-CN" dirty="0"/>
              <a:t>auto-configuration</a:t>
            </a:r>
            <a:r>
              <a:rPr lang="zh-CN" altLang="zh-CN" dirty="0"/>
              <a:t>）等功能。</a:t>
            </a:r>
            <a:r>
              <a:rPr lang="en-US" altLang="zh-CN" dirty="0"/>
              <a:t>IPv6</a:t>
            </a:r>
            <a:r>
              <a:rPr lang="zh-CN" altLang="zh-CN" dirty="0"/>
              <a:t>路由器不转发源地址为</a:t>
            </a:r>
            <a:r>
              <a:rPr lang="en-US" altLang="zh-CN" dirty="0"/>
              <a:t>link-local</a:t>
            </a:r>
            <a:r>
              <a:rPr lang="zh-CN" altLang="zh-CN" dirty="0"/>
              <a:t>类型的分组。</a:t>
            </a:r>
            <a:r>
              <a:rPr lang="en-US" altLang="zh-CN" dirty="0"/>
              <a:t>Link-local</a:t>
            </a:r>
            <a:r>
              <a:rPr lang="zh-CN" altLang="zh-CN" dirty="0"/>
              <a:t>单播地址范围为</a:t>
            </a:r>
            <a:r>
              <a:rPr lang="en-US" altLang="zh-CN" dirty="0"/>
              <a:t>IPv6</a:t>
            </a:r>
            <a:r>
              <a:rPr lang="zh-CN" altLang="zh-CN" dirty="0"/>
              <a:t>地址范围</a:t>
            </a:r>
            <a:r>
              <a:rPr lang="en-US" altLang="zh-CN" dirty="0"/>
              <a:t>FE80/10</a:t>
            </a:r>
            <a:r>
              <a:rPr lang="zh-CN" altLang="zh-CN" dirty="0"/>
              <a:t>。</a:t>
            </a:r>
          </a:p>
          <a:p>
            <a:endParaRPr lang="zh-CN" altLang="en-US"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466601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Router A</a:t>
            </a:r>
            <a:r>
              <a:rPr lang="zh-CN" altLang="en-US"/>
              <a:t>、 </a:t>
            </a:r>
            <a:r>
              <a:rPr lang="en-US" altLang="zh-CN"/>
              <a:t>Router B</a:t>
            </a:r>
            <a:r>
              <a:rPr lang="zh-CN" altLang="en-US"/>
              <a:t>、 </a:t>
            </a:r>
            <a:r>
              <a:rPr lang="en-US" altLang="zh-CN"/>
              <a:t>Router C</a:t>
            </a:r>
            <a:r>
              <a:rPr lang="zh-CN" altLang="en-US"/>
              <a:t>和</a:t>
            </a:r>
            <a:r>
              <a:rPr lang="en-US" altLang="zh-CN"/>
              <a:t>Router D</a:t>
            </a:r>
            <a:r>
              <a:rPr lang="zh-CN" altLang="en-US"/>
              <a:t>连接到同一个广播网上，它们共享同一条链路且都能建立邻居关系，通过在</a:t>
            </a:r>
            <a:r>
              <a:rPr lang="en-US" altLang="zh-CN"/>
              <a:t>Router A</a:t>
            </a:r>
            <a:r>
              <a:rPr lang="zh-CN" altLang="en-US"/>
              <a:t>的</a:t>
            </a:r>
            <a:r>
              <a:rPr lang="en-US" altLang="zh-CN"/>
              <a:t>Eth1/1</a:t>
            </a:r>
            <a:r>
              <a:rPr lang="zh-CN" altLang="en-US"/>
              <a:t>、 </a:t>
            </a:r>
            <a:r>
              <a:rPr lang="en-US" altLang="zh-CN"/>
              <a:t>Router B</a:t>
            </a:r>
            <a:r>
              <a:rPr lang="zh-CN" altLang="en-US"/>
              <a:t>的</a:t>
            </a:r>
            <a:r>
              <a:rPr lang="en-US" altLang="zh-CN"/>
              <a:t>Eth1/1</a:t>
            </a:r>
            <a:r>
              <a:rPr lang="zh-CN" altLang="en-US"/>
              <a:t>、</a:t>
            </a:r>
            <a:r>
              <a:rPr lang="en-US" altLang="zh-CN"/>
              <a:t>Router C</a:t>
            </a:r>
            <a:r>
              <a:rPr lang="zh-CN" altLang="en-US"/>
              <a:t>的</a:t>
            </a:r>
            <a:r>
              <a:rPr lang="en-US" altLang="zh-CN"/>
              <a:t>Eth1/2</a:t>
            </a:r>
            <a:r>
              <a:rPr lang="zh-CN" altLang="en-US"/>
              <a:t>上指定实例</a:t>
            </a:r>
            <a:r>
              <a:rPr lang="en-US" altLang="zh-CN"/>
              <a:t>1</a:t>
            </a:r>
            <a:r>
              <a:rPr lang="zh-CN" altLang="en-US"/>
              <a:t>、在</a:t>
            </a:r>
            <a:r>
              <a:rPr lang="en-US" altLang="zh-CN"/>
              <a:t>Router A</a:t>
            </a:r>
            <a:r>
              <a:rPr lang="zh-CN" altLang="en-US"/>
              <a:t>的</a:t>
            </a:r>
            <a:r>
              <a:rPr lang="en-US" altLang="zh-CN"/>
              <a:t>Eth1/1</a:t>
            </a:r>
            <a:r>
              <a:rPr lang="zh-CN" altLang="en-US"/>
              <a:t>、 </a:t>
            </a:r>
            <a:r>
              <a:rPr lang="en-US" altLang="zh-CN"/>
              <a:t>Router B</a:t>
            </a:r>
            <a:r>
              <a:rPr lang="zh-CN" altLang="en-US"/>
              <a:t>的</a:t>
            </a:r>
            <a:r>
              <a:rPr lang="en-US" altLang="zh-CN"/>
              <a:t>Eth1/1</a:t>
            </a:r>
            <a:r>
              <a:rPr lang="zh-CN" altLang="en-US"/>
              <a:t>、 </a:t>
            </a:r>
            <a:r>
              <a:rPr lang="en-US" altLang="zh-CN"/>
              <a:t>RouterD</a:t>
            </a:r>
            <a:r>
              <a:rPr lang="zh-CN" altLang="en-US"/>
              <a:t>的</a:t>
            </a:r>
            <a:r>
              <a:rPr lang="en-US" altLang="zh-CN"/>
              <a:t>Eth1/3</a:t>
            </a:r>
            <a:r>
              <a:rPr lang="zh-CN" altLang="en-US"/>
              <a:t>上指定实例</a:t>
            </a:r>
            <a:r>
              <a:rPr lang="en-US" altLang="zh-CN"/>
              <a:t>2</a:t>
            </a:r>
            <a:r>
              <a:rPr lang="zh-CN" altLang="en-US"/>
              <a:t>，实现了</a:t>
            </a:r>
            <a:r>
              <a:rPr lang="en-US" altLang="zh-CN"/>
              <a:t>Router A</a:t>
            </a:r>
            <a:r>
              <a:rPr lang="zh-CN" altLang="en-US"/>
              <a:t>、 </a:t>
            </a:r>
            <a:r>
              <a:rPr lang="en-US" altLang="zh-CN"/>
              <a:t>Router B</a:t>
            </a:r>
            <a:r>
              <a:rPr lang="zh-CN" altLang="en-US"/>
              <a:t>和</a:t>
            </a:r>
            <a:r>
              <a:rPr lang="en-US" altLang="zh-CN"/>
              <a:t>Router C</a:t>
            </a:r>
            <a:r>
              <a:rPr lang="zh-CN" altLang="en-US"/>
              <a:t>可以建立邻居关系， </a:t>
            </a:r>
            <a:r>
              <a:rPr lang="en-US" altLang="zh-CN"/>
              <a:t>Router A</a:t>
            </a:r>
            <a:r>
              <a:rPr lang="zh-CN" altLang="en-US"/>
              <a:t>、 </a:t>
            </a:r>
            <a:r>
              <a:rPr lang="en-US" altLang="zh-CN"/>
              <a:t>Router B</a:t>
            </a:r>
            <a:r>
              <a:rPr lang="zh-CN" altLang="en-US"/>
              <a:t>和</a:t>
            </a:r>
            <a:r>
              <a:rPr lang="en-US" altLang="zh-CN"/>
              <a:t>Router D</a:t>
            </a:r>
            <a:r>
              <a:rPr lang="zh-CN" altLang="en-US"/>
              <a:t>可以建立邻居关系。</a:t>
            </a:r>
            <a:endParaRPr lang="en-US" altLang="zh-CN"/>
          </a:p>
          <a:p>
            <a:r>
              <a:rPr lang="zh-CN" altLang="en-US"/>
              <a:t>这是通过在</a:t>
            </a:r>
            <a:r>
              <a:rPr lang="en-US" altLang="zh-CN"/>
              <a:t>OSPFv3</a:t>
            </a:r>
            <a:r>
              <a:rPr lang="zh-CN" altLang="en-US"/>
              <a:t>报文头中添加</a:t>
            </a:r>
            <a:r>
              <a:rPr lang="en-US" altLang="zh-CN"/>
              <a:t>Instance ID</a:t>
            </a:r>
            <a:r>
              <a:rPr lang="zh-CN" altLang="en-US"/>
              <a:t>字段来实现的。如果接口配置的</a:t>
            </a:r>
            <a:r>
              <a:rPr lang="en-US" altLang="zh-CN"/>
              <a:t>Instance ID</a:t>
            </a:r>
            <a:r>
              <a:rPr lang="zh-CN" altLang="en-US"/>
              <a:t>与接收的</a:t>
            </a:r>
            <a:r>
              <a:rPr lang="en-US" altLang="zh-CN"/>
              <a:t>OSPF v3</a:t>
            </a:r>
            <a:r>
              <a:rPr lang="zh-CN" altLang="en-US"/>
              <a:t>报文的</a:t>
            </a:r>
            <a:r>
              <a:rPr lang="en-US" altLang="zh-CN"/>
              <a:t>Instance ID</a:t>
            </a:r>
            <a:r>
              <a:rPr lang="zh-CN" altLang="en-US"/>
              <a:t>不匹配，则丢弃该报文，从而无法建立起邻居关系。</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01094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OSPFv3</a:t>
            </a:r>
            <a:r>
              <a:rPr lang="zh-CN" altLang="en-US"/>
              <a:t>协议一般自身不再提供认证功能，而是通过使用</a:t>
            </a:r>
            <a:r>
              <a:rPr lang="en-US" altLang="zh-CN"/>
              <a:t>IPv6</a:t>
            </a:r>
            <a:r>
              <a:rPr lang="zh-CN" altLang="en-US"/>
              <a:t>提供的安全机制来保证自身报文的合法性。所以， </a:t>
            </a:r>
            <a:r>
              <a:rPr lang="en-US" altLang="zh-CN"/>
              <a:t>OSPFv2</a:t>
            </a:r>
            <a:r>
              <a:rPr lang="zh-CN" altLang="en-US"/>
              <a:t>报文中的认证字段，在</a:t>
            </a:r>
            <a:r>
              <a:rPr lang="en-US" altLang="zh-CN"/>
              <a:t>OSPFv3</a:t>
            </a:r>
            <a:r>
              <a:rPr lang="zh-CN" altLang="en-US"/>
              <a:t>报文头中被取消。 </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836931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16233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与</a:t>
            </a:r>
            <a:r>
              <a:rPr lang="en-US" altLang="zh-CN"/>
              <a:t>OSPFv2</a:t>
            </a:r>
            <a:r>
              <a:rPr lang="zh-CN" altLang="en-US"/>
              <a:t>一样， </a:t>
            </a:r>
            <a:r>
              <a:rPr lang="en-US" altLang="zh-CN"/>
              <a:t>OSPFv3</a:t>
            </a:r>
            <a:r>
              <a:rPr lang="zh-CN" altLang="en-US"/>
              <a:t>的五种报文都有同样的报文头，只是报文中的字段有些不同。</a:t>
            </a:r>
            <a:endParaRPr lang="en-US" altLang="zh-CN"/>
          </a:p>
          <a:p>
            <a:r>
              <a:rPr lang="en-US" altLang="zh-CN"/>
              <a:t>OSPFv3</a:t>
            </a:r>
            <a:r>
              <a:rPr lang="zh-CN" altLang="en-US"/>
              <a:t>的</a:t>
            </a:r>
            <a:r>
              <a:rPr lang="en-US" altLang="zh-CN"/>
              <a:t>LSU</a:t>
            </a:r>
            <a:r>
              <a:rPr lang="zh-CN" altLang="en-US"/>
              <a:t>和</a:t>
            </a:r>
            <a:r>
              <a:rPr lang="en-US" altLang="zh-CN"/>
              <a:t>LSAck</a:t>
            </a:r>
            <a:r>
              <a:rPr lang="zh-CN" altLang="en-US"/>
              <a:t>报文与</a:t>
            </a:r>
            <a:r>
              <a:rPr lang="en-US" altLang="zh-CN"/>
              <a:t>OSPFv2</a:t>
            </a:r>
            <a:r>
              <a:rPr lang="zh-CN" altLang="en-US"/>
              <a:t>相比没有什么变化，但</a:t>
            </a:r>
            <a:r>
              <a:rPr lang="en-US" altLang="zh-CN"/>
              <a:t>OSPFv3</a:t>
            </a:r>
            <a:r>
              <a:rPr lang="zh-CN" altLang="en-US"/>
              <a:t>的报文头、 </a:t>
            </a:r>
            <a:r>
              <a:rPr lang="en-US" altLang="zh-CN"/>
              <a:t>Hello</a:t>
            </a:r>
            <a:r>
              <a:rPr lang="zh-CN" altLang="en-US"/>
              <a:t>、 </a:t>
            </a:r>
            <a:r>
              <a:rPr lang="en-US" altLang="zh-CN"/>
              <a:t>DD</a:t>
            </a:r>
            <a:r>
              <a:rPr lang="zh-CN" altLang="en-US"/>
              <a:t>以及</a:t>
            </a:r>
            <a:r>
              <a:rPr lang="en-US" altLang="zh-CN"/>
              <a:t>LSR</a:t>
            </a:r>
            <a:r>
              <a:rPr lang="zh-CN" altLang="en-US"/>
              <a:t>报文中的字段与</a:t>
            </a:r>
            <a:r>
              <a:rPr lang="en-US" altLang="zh-CN"/>
              <a:t>OSPFv2</a:t>
            </a:r>
            <a:r>
              <a:rPr lang="zh-CN" altLang="en-US"/>
              <a:t>略有不同，报文的改变包括以下几点：</a:t>
            </a:r>
            <a:endParaRPr lang="en-US" altLang="zh-CN"/>
          </a:p>
          <a:p>
            <a:pPr lvl="1"/>
            <a:r>
              <a:rPr lang="zh-CN" altLang="en-US"/>
              <a:t>版本号从 </a:t>
            </a:r>
            <a:r>
              <a:rPr lang="en-US" altLang="zh-CN"/>
              <a:t>2 </a:t>
            </a:r>
            <a:r>
              <a:rPr lang="zh-CN" altLang="en-US"/>
              <a:t>升级到 </a:t>
            </a:r>
            <a:r>
              <a:rPr lang="en-US" altLang="zh-CN"/>
              <a:t>3</a:t>
            </a:r>
            <a:r>
              <a:rPr lang="zh-CN" altLang="en-US"/>
              <a:t>。</a:t>
            </a:r>
            <a:endParaRPr lang="en-US" altLang="zh-CN"/>
          </a:p>
          <a:p>
            <a:pPr lvl="1"/>
            <a:r>
              <a:rPr lang="zh-CN" altLang="en-US"/>
              <a:t>报文头的不同：与 </a:t>
            </a:r>
            <a:r>
              <a:rPr lang="en-US" altLang="zh-CN"/>
              <a:t>OSPFv2 </a:t>
            </a:r>
            <a:r>
              <a:rPr lang="zh-CN" altLang="en-US"/>
              <a:t>报文头相比， </a:t>
            </a:r>
            <a:r>
              <a:rPr lang="en-US" altLang="zh-CN"/>
              <a:t>OSPFv3 </a:t>
            </a:r>
            <a:r>
              <a:rPr lang="zh-CN" altLang="en-US"/>
              <a:t>报文头长度只有 </a:t>
            </a:r>
            <a:r>
              <a:rPr lang="en-US" altLang="zh-CN"/>
              <a:t>16 </a:t>
            </a:r>
            <a:r>
              <a:rPr lang="zh-CN" altLang="en-US"/>
              <a:t>字节，去掉了认证字段但加了 </a:t>
            </a:r>
            <a:r>
              <a:rPr lang="en-US" altLang="zh-CN"/>
              <a:t>Instance ID </a:t>
            </a:r>
            <a:r>
              <a:rPr lang="zh-CN" altLang="en-US"/>
              <a:t>字段。 </a:t>
            </a:r>
            <a:r>
              <a:rPr lang="en-US" altLang="zh-CN"/>
              <a:t>Instance ID </a:t>
            </a:r>
            <a:r>
              <a:rPr lang="zh-CN" altLang="en-US"/>
              <a:t>字段用来支持在同一条链路上运行多个实例，且只在链路本地范围内有效，如果路由器接收到的 </a:t>
            </a:r>
            <a:r>
              <a:rPr lang="en-US" altLang="zh-CN"/>
              <a:t>Hello </a:t>
            </a:r>
            <a:r>
              <a:rPr lang="zh-CN" altLang="en-US"/>
              <a:t>报文的 </a:t>
            </a:r>
            <a:r>
              <a:rPr lang="en-US" altLang="zh-CN"/>
              <a:t>Instance ID </a:t>
            </a:r>
            <a:r>
              <a:rPr lang="zh-CN" altLang="en-US"/>
              <a:t>与当前接口配置的 </a:t>
            </a:r>
            <a:r>
              <a:rPr lang="en-US" altLang="zh-CN"/>
              <a:t>Instance ID </a:t>
            </a:r>
            <a:r>
              <a:rPr lang="zh-CN" altLang="en-US"/>
              <a:t>不同，将无法建立邻居关系。 </a:t>
            </a:r>
            <a:br>
              <a:rPr lang="zh-CN" altLang="en-US"/>
            </a:b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684017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a:t>Hello </a:t>
            </a:r>
            <a:r>
              <a:rPr lang="zh-CN" altLang="en-US"/>
              <a:t>报文的不同：与 </a:t>
            </a:r>
            <a:r>
              <a:rPr lang="en-US" altLang="zh-CN"/>
              <a:t>OSPFv2 Hello </a:t>
            </a:r>
            <a:r>
              <a:rPr lang="zh-CN" altLang="en-US"/>
              <a:t>报文相比， </a:t>
            </a:r>
            <a:r>
              <a:rPr lang="en-US" altLang="zh-CN"/>
              <a:t>OSPFv3 Hello </a:t>
            </a:r>
            <a:r>
              <a:rPr lang="zh-CN" altLang="en-US"/>
              <a:t>报文去掉了网络掩码字段，增加了 </a:t>
            </a:r>
            <a:r>
              <a:rPr lang="en-US" altLang="zh-CN"/>
              <a:t>Interface ID </a:t>
            </a:r>
            <a:r>
              <a:rPr lang="zh-CN" altLang="en-US"/>
              <a:t>字， 用来标识发送该 </a:t>
            </a:r>
            <a:r>
              <a:rPr lang="en-US" altLang="zh-CN"/>
              <a:t>Hello </a:t>
            </a:r>
            <a:r>
              <a:rPr lang="zh-CN" altLang="en-US"/>
              <a:t>报文的接口</a:t>
            </a:r>
            <a:r>
              <a:rPr lang="en-US" altLang="zh-CN"/>
              <a:t>ID</a:t>
            </a:r>
            <a:r>
              <a:rPr lang="zh-CN" altLang="en-US"/>
              <a:t>。</a:t>
            </a:r>
            <a:r>
              <a:rPr lang="en-US" altLang="zh-CN"/>
              <a:t> </a:t>
            </a:r>
          </a:p>
          <a:p>
            <a:pPr lvl="0"/>
            <a:r>
              <a:rPr lang="en-US" altLang="zh-CN"/>
              <a:t>Instance ID: </a:t>
            </a:r>
            <a:r>
              <a:rPr lang="zh-CN" altLang="en-US"/>
              <a:t> </a:t>
            </a:r>
            <a:r>
              <a:rPr lang="en-US" altLang="zh-CN"/>
              <a:t>4</a:t>
            </a:r>
            <a:r>
              <a:rPr lang="zh-CN" altLang="en-US"/>
              <a:t>字节。报文发送者的发送接口标识，仅用来区分同一路由器上的不同接口，不包含地址信息。</a:t>
            </a:r>
            <a:endParaRPr lang="en-US" altLang="zh-CN"/>
          </a:p>
          <a:p>
            <a:pPr lvl="0"/>
            <a:r>
              <a:rPr lang="en-US" altLang="zh-CN"/>
              <a:t>Rtr Pri: </a:t>
            </a:r>
            <a:r>
              <a:rPr lang="zh-CN" altLang="en-US"/>
              <a:t> </a:t>
            </a:r>
            <a:r>
              <a:rPr lang="en-US" altLang="zh-CN"/>
              <a:t>1</a:t>
            </a:r>
            <a:r>
              <a:rPr lang="zh-CN" altLang="en-US"/>
              <a:t>字节。路由器优先级，优先级高者成为</a:t>
            </a:r>
            <a:r>
              <a:rPr lang="en-US" altLang="zh-CN"/>
              <a:t>DR</a:t>
            </a:r>
            <a:r>
              <a:rPr lang="zh-CN" altLang="en-US"/>
              <a:t>。</a:t>
            </a:r>
            <a:endParaRPr lang="en-US" altLang="zh-CN"/>
          </a:p>
          <a:p>
            <a:pPr lvl="0"/>
            <a:r>
              <a:rPr lang="en-US" altLang="zh-CN"/>
              <a:t>Options: 3</a:t>
            </a:r>
            <a:r>
              <a:rPr lang="zh-CN" altLang="en-US"/>
              <a:t>字节。</a:t>
            </a:r>
            <a:r>
              <a:rPr lang="en-US" altLang="zh-CN"/>
              <a:t> OSPFv3</a:t>
            </a:r>
            <a:r>
              <a:rPr lang="zh-CN" altLang="en-US"/>
              <a:t>中将</a:t>
            </a:r>
            <a:r>
              <a:rPr lang="en-US" altLang="zh-CN"/>
              <a:t>Options</a:t>
            </a:r>
            <a:r>
              <a:rPr lang="zh-CN" altLang="en-US"/>
              <a:t>字段扩展为</a:t>
            </a:r>
            <a:r>
              <a:rPr lang="en-US" altLang="zh-CN"/>
              <a:t>24</a:t>
            </a:r>
            <a:r>
              <a:rPr lang="zh-CN" altLang="en-US"/>
              <a:t>位。</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198561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a:t>
            </a:r>
            <a:r>
              <a:rPr lang="en-US" altLang="zh-CN" dirty="0"/>
              <a:t>OSPFv2</a:t>
            </a:r>
            <a:r>
              <a:rPr lang="zh-CN" altLang="en-US" dirty="0"/>
              <a:t>中， </a:t>
            </a:r>
            <a:r>
              <a:rPr lang="en-US" altLang="zh-CN" dirty="0"/>
              <a:t>Option</a:t>
            </a:r>
            <a:r>
              <a:rPr lang="zh-CN" altLang="en-US" dirty="0"/>
              <a:t>字段出现在每一个</a:t>
            </a:r>
            <a:r>
              <a:rPr lang="en-US" altLang="zh-CN" dirty="0"/>
              <a:t>Hello</a:t>
            </a:r>
            <a:r>
              <a:rPr lang="zh-CN" altLang="en-US" dirty="0"/>
              <a:t>报文、 </a:t>
            </a:r>
            <a:r>
              <a:rPr lang="en-US" altLang="zh-CN" dirty="0"/>
              <a:t>DD</a:t>
            </a:r>
            <a:r>
              <a:rPr lang="zh-CN" altLang="en-US" dirty="0"/>
              <a:t>报文以及每一个</a:t>
            </a:r>
            <a:r>
              <a:rPr lang="en-US" altLang="zh-CN" dirty="0"/>
              <a:t>LSA</a:t>
            </a:r>
            <a:r>
              <a:rPr lang="zh-CN" altLang="en-US" dirty="0"/>
              <a:t>中。</a:t>
            </a:r>
            <a:endParaRPr lang="en-US" altLang="zh-CN" dirty="0"/>
          </a:p>
          <a:p>
            <a:r>
              <a:rPr lang="zh-CN" altLang="en-US" dirty="0"/>
              <a:t>在 </a:t>
            </a:r>
            <a:r>
              <a:rPr lang="en-US" altLang="zh-CN" dirty="0"/>
              <a:t>OSPFv3</a:t>
            </a:r>
            <a:r>
              <a:rPr lang="zh-CN" altLang="en-US" dirty="0"/>
              <a:t>中， </a:t>
            </a:r>
            <a:r>
              <a:rPr lang="en-US" altLang="zh-CN" dirty="0"/>
              <a:t>Option</a:t>
            </a:r>
            <a:r>
              <a:rPr lang="zh-CN" altLang="en-US" dirty="0"/>
              <a:t>字段只在 </a:t>
            </a:r>
            <a:r>
              <a:rPr lang="en-US" altLang="zh-CN" dirty="0"/>
              <a:t>Hello</a:t>
            </a:r>
            <a:r>
              <a:rPr lang="zh-CN" altLang="en-US" dirty="0"/>
              <a:t>报文、 </a:t>
            </a:r>
            <a:r>
              <a:rPr lang="en-US" altLang="zh-CN" dirty="0"/>
              <a:t>DD</a:t>
            </a:r>
            <a:r>
              <a:rPr lang="zh-CN" altLang="en-US" dirty="0"/>
              <a:t>报文、 </a:t>
            </a:r>
            <a:r>
              <a:rPr lang="en-US" altLang="zh-CN" dirty="0"/>
              <a:t>Router LSA</a:t>
            </a:r>
            <a:r>
              <a:rPr lang="zh-CN" altLang="en-US" dirty="0"/>
              <a:t>、 </a:t>
            </a:r>
            <a:r>
              <a:rPr lang="en-US" altLang="zh-CN" dirty="0"/>
              <a:t>Network LSA</a:t>
            </a:r>
            <a:r>
              <a:rPr lang="zh-CN" altLang="en-US" dirty="0"/>
              <a:t>、 </a:t>
            </a:r>
            <a:r>
              <a:rPr lang="en-US" altLang="zh-CN" dirty="0"/>
              <a:t>Inter Area Router LSA</a:t>
            </a:r>
            <a:r>
              <a:rPr lang="zh-CN" altLang="en-US" dirty="0"/>
              <a:t>以及</a:t>
            </a:r>
            <a:r>
              <a:rPr lang="en-US" altLang="zh-CN"/>
              <a:t>Link</a:t>
            </a:r>
            <a:r>
              <a:rPr lang="en-US" altLang="zh-CN" baseline="0"/>
              <a:t> </a:t>
            </a:r>
            <a:r>
              <a:rPr lang="en-US" altLang="zh-CN"/>
              <a:t>LSA</a:t>
            </a:r>
            <a:r>
              <a:rPr lang="zh-CN" altLang="en-US" dirty="0"/>
              <a:t>中出现。 </a:t>
            </a:r>
            <a:endParaRPr lang="en-US" altLang="zh-CN" dirty="0"/>
          </a:p>
          <a:p>
            <a:r>
              <a:rPr lang="zh-CN" altLang="en-US" dirty="0"/>
              <a:t>从上图可以看出，与</a:t>
            </a:r>
            <a:r>
              <a:rPr lang="en-US" altLang="zh-CN" dirty="0"/>
              <a:t>OSPFv2</a:t>
            </a:r>
            <a:r>
              <a:rPr lang="zh-CN" altLang="en-US" dirty="0"/>
              <a:t>相比， </a:t>
            </a:r>
            <a:r>
              <a:rPr lang="en-US" altLang="zh-CN" dirty="0"/>
              <a:t>OSPFv3</a:t>
            </a:r>
            <a:r>
              <a:rPr lang="zh-CN" altLang="en-US" dirty="0"/>
              <a:t>的</a:t>
            </a:r>
            <a:r>
              <a:rPr lang="en-US" altLang="zh-CN" dirty="0"/>
              <a:t>Option</a:t>
            </a:r>
            <a:r>
              <a:rPr lang="zh-CN" altLang="en-US" dirty="0"/>
              <a:t>字段增加了</a:t>
            </a:r>
            <a:r>
              <a:rPr lang="en-US" altLang="zh-CN" dirty="0"/>
              <a:t>R</a:t>
            </a:r>
            <a:r>
              <a:rPr lang="zh-CN" altLang="en-US" dirty="0"/>
              <a:t>比特、 </a:t>
            </a:r>
            <a:r>
              <a:rPr lang="en-US" altLang="zh-CN" dirty="0"/>
              <a:t>V</a:t>
            </a:r>
            <a:r>
              <a:rPr lang="zh-CN" altLang="en-US" dirty="0"/>
              <a:t>比特。</a:t>
            </a:r>
            <a:endParaRPr lang="en-US" altLang="zh-CN" dirty="0"/>
          </a:p>
          <a:p>
            <a:pPr lvl="1"/>
            <a:r>
              <a:rPr lang="en-US" altLang="zh-CN" dirty="0"/>
              <a:t>R </a:t>
            </a:r>
            <a:r>
              <a:rPr lang="zh-CN" altLang="en-US" dirty="0"/>
              <a:t>比特：用来标识设备是否是具备转发能力的路由器。如果 </a:t>
            </a:r>
            <a:r>
              <a:rPr lang="en-US" altLang="zh-CN" dirty="0"/>
              <a:t>R </a:t>
            </a:r>
            <a:r>
              <a:rPr lang="zh-CN" altLang="en-US" dirty="0"/>
              <a:t>比特置 </a:t>
            </a:r>
            <a:r>
              <a:rPr lang="en-US" altLang="zh-CN" dirty="0"/>
              <a:t>0</a:t>
            </a:r>
            <a:r>
              <a:rPr lang="zh-CN" altLang="en-US" dirty="0"/>
              <a:t>，宣告该节点的路由信息将不会参加路由计算，如果当前设备是一个不想转发非本地地址的报文，可以将 </a:t>
            </a:r>
            <a:r>
              <a:rPr lang="en-US" altLang="zh-CN" dirty="0"/>
              <a:t>R </a:t>
            </a:r>
            <a:r>
              <a:rPr lang="zh-CN" altLang="en-US" dirty="0"/>
              <a:t>比特置 </a:t>
            </a:r>
            <a:r>
              <a:rPr lang="en-US" altLang="zh-CN" dirty="0"/>
              <a:t>0</a:t>
            </a:r>
            <a:r>
              <a:rPr lang="zh-CN" altLang="en-US" dirty="0"/>
              <a:t>。</a:t>
            </a:r>
            <a:endParaRPr lang="en-US" altLang="zh-CN" dirty="0"/>
          </a:p>
          <a:p>
            <a:pPr lvl="1"/>
            <a:r>
              <a:rPr lang="en-US" altLang="zh-CN" dirty="0"/>
              <a:t>V6 </a:t>
            </a:r>
            <a:r>
              <a:rPr lang="zh-CN" altLang="en-US" dirty="0"/>
              <a:t>比特：如果 </a:t>
            </a:r>
            <a:r>
              <a:rPr lang="en-US" altLang="zh-CN" dirty="0"/>
              <a:t>V6 </a:t>
            </a:r>
            <a:r>
              <a:rPr lang="zh-CN" altLang="en-US" dirty="0"/>
              <a:t>比特置 </a:t>
            </a:r>
            <a:r>
              <a:rPr lang="en-US" altLang="zh-CN" dirty="0"/>
              <a:t>0</a:t>
            </a:r>
            <a:r>
              <a:rPr lang="zh-CN" altLang="en-US" dirty="0"/>
              <a:t>，该路由器或链路也不会参加</a:t>
            </a:r>
            <a:r>
              <a:rPr lang="en-US" altLang="zh-CN" dirty="0"/>
              <a:t>IPv6</a:t>
            </a:r>
            <a:r>
              <a:rPr lang="zh-CN" altLang="en-US" dirty="0"/>
              <a:t>路由计算。</a:t>
            </a:r>
            <a:endParaRPr lang="en-US" altLang="zh-CN" dirty="0"/>
          </a:p>
          <a:p>
            <a:pPr lvl="1"/>
            <a:r>
              <a:rPr lang="en-US" altLang="zh-CN" dirty="0"/>
              <a:t>E:  </a:t>
            </a:r>
            <a:r>
              <a:rPr lang="zh-CN" altLang="en-US" dirty="0"/>
              <a:t>如果为</a:t>
            </a:r>
            <a:r>
              <a:rPr lang="en-US" altLang="zh-CN" dirty="0"/>
              <a:t>0</a:t>
            </a:r>
            <a:r>
              <a:rPr lang="zh-CN" altLang="en-US" dirty="0"/>
              <a:t>，不支持</a:t>
            </a:r>
            <a:r>
              <a:rPr lang="en-US" altLang="zh-CN" dirty="0"/>
              <a:t>AS-External-LSA</a:t>
            </a:r>
            <a:r>
              <a:rPr lang="zh-CN" altLang="en-US" dirty="0"/>
              <a:t>洪泛；</a:t>
            </a:r>
            <a:endParaRPr lang="en-US" altLang="zh-CN" dirty="0"/>
          </a:p>
          <a:p>
            <a:pPr lvl="1"/>
            <a:r>
              <a:rPr lang="en-US" altLang="zh-CN" dirty="0"/>
              <a:t>MC: </a:t>
            </a:r>
            <a:r>
              <a:rPr lang="zh-CN" altLang="en-US" dirty="0"/>
              <a:t>与多播相关；</a:t>
            </a:r>
            <a:endParaRPr lang="en-US" altLang="zh-CN" dirty="0"/>
          </a:p>
          <a:p>
            <a:pPr lvl="1"/>
            <a:r>
              <a:rPr lang="en-US" altLang="zh-CN" dirty="0"/>
              <a:t>N:  </a:t>
            </a:r>
            <a:r>
              <a:rPr lang="zh-CN" altLang="en-US" dirty="0"/>
              <a:t>是否在</a:t>
            </a:r>
            <a:r>
              <a:rPr lang="en-US" altLang="zh-CN" dirty="0"/>
              <a:t>NSSA (Not So Stub Area)</a:t>
            </a:r>
            <a:r>
              <a:rPr lang="zh-CN" altLang="en-US" dirty="0"/>
              <a:t>区域；</a:t>
            </a:r>
            <a:endParaRPr lang="en-US" altLang="zh-CN" dirty="0"/>
          </a:p>
          <a:p>
            <a:pPr lvl="1"/>
            <a:r>
              <a:rPr lang="en-US" altLang="zh-CN" dirty="0"/>
              <a:t>DC: </a:t>
            </a:r>
            <a:r>
              <a:rPr lang="zh-CN" altLang="en-US" dirty="0"/>
              <a:t>是否支持按需拨号。</a:t>
            </a:r>
            <a:endParaRPr lang="en-US" altLang="zh-CN" dirty="0"/>
          </a:p>
          <a:p>
            <a:pPr lvl="0"/>
            <a:r>
              <a:rPr lang="zh-CN" altLang="en-US" dirty="0"/>
              <a:t> </a:t>
            </a:r>
            <a:r>
              <a:rPr lang="en-US" altLang="zh-CN" dirty="0"/>
              <a:t>Options</a:t>
            </a:r>
            <a:r>
              <a:rPr lang="zh-CN" altLang="en-US" dirty="0"/>
              <a:t>字段的各位的匹配情况会产生不同影响：</a:t>
            </a:r>
            <a:endParaRPr lang="en-US" altLang="zh-CN" dirty="0"/>
          </a:p>
          <a:p>
            <a:pPr lvl="1"/>
            <a:r>
              <a:rPr lang="zh-CN" altLang="en-US" dirty="0"/>
              <a:t>阻止邻居的建立，例如</a:t>
            </a:r>
            <a:r>
              <a:rPr lang="en-US" altLang="zh-CN" dirty="0"/>
              <a:t>Hello</a:t>
            </a:r>
            <a:r>
              <a:rPr lang="zh-CN" altLang="en-US" dirty="0"/>
              <a:t>报文中的选项不匹配。</a:t>
            </a:r>
            <a:endParaRPr lang="en-US" altLang="zh-CN" dirty="0"/>
          </a:p>
          <a:p>
            <a:pPr lvl="1"/>
            <a:r>
              <a:rPr lang="zh-CN" altLang="en-US" dirty="0"/>
              <a:t>阻止</a:t>
            </a:r>
            <a:r>
              <a:rPr lang="en-US" altLang="zh-CN" dirty="0"/>
              <a:t>LSA</a:t>
            </a:r>
            <a:r>
              <a:rPr lang="zh-CN" altLang="en-US" dirty="0"/>
              <a:t>的洪泛，例如</a:t>
            </a:r>
            <a:r>
              <a:rPr lang="en-US" altLang="zh-CN" dirty="0"/>
              <a:t>E-Bit</a:t>
            </a:r>
            <a:r>
              <a:rPr lang="zh-CN" altLang="en-US" dirty="0"/>
              <a:t>，如果为</a:t>
            </a:r>
            <a:r>
              <a:rPr lang="en-US" altLang="zh-CN" dirty="0"/>
              <a:t>0</a:t>
            </a:r>
            <a:r>
              <a:rPr lang="zh-CN" altLang="en-US" dirty="0"/>
              <a:t>，不洪泛</a:t>
            </a:r>
            <a:r>
              <a:rPr lang="en-US" altLang="zh-CN" dirty="0"/>
              <a:t>AS-External-LSA</a:t>
            </a:r>
            <a:r>
              <a:rPr lang="zh-CN" altLang="en-US" dirty="0"/>
              <a:t>。</a:t>
            </a:r>
            <a:endParaRPr lang="en-US" altLang="zh-CN" dirty="0"/>
          </a:p>
          <a:p>
            <a:pPr lvl="1"/>
            <a:r>
              <a:rPr lang="zh-CN" altLang="en-US" dirty="0"/>
              <a:t>阻止</a:t>
            </a:r>
            <a:r>
              <a:rPr lang="en-US" altLang="zh-CN" dirty="0"/>
              <a:t>LSA</a:t>
            </a:r>
            <a:r>
              <a:rPr lang="zh-CN" altLang="en-US" dirty="0"/>
              <a:t>参加路由计算，例如</a:t>
            </a:r>
            <a:r>
              <a:rPr lang="en-US" altLang="zh-CN" dirty="0"/>
              <a:t>V6-Bit</a:t>
            </a:r>
            <a:r>
              <a:rPr lang="zh-CN" altLang="en-US" dirty="0"/>
              <a:t>，如果为</a:t>
            </a:r>
            <a:r>
              <a:rPr lang="en-US" altLang="zh-CN" dirty="0"/>
              <a:t>0</a:t>
            </a:r>
            <a:r>
              <a:rPr lang="zh-CN" altLang="en-US" dirty="0"/>
              <a:t>，该</a:t>
            </a:r>
            <a:r>
              <a:rPr lang="en-US" altLang="zh-CN" dirty="0"/>
              <a:t>Router</a:t>
            </a:r>
            <a:r>
              <a:rPr lang="zh-CN" altLang="en-US" dirty="0"/>
              <a:t>不参加</a:t>
            </a:r>
            <a:r>
              <a:rPr lang="en-US" altLang="zh-CN" dirty="0"/>
              <a:t>IPv6</a:t>
            </a:r>
            <a:r>
              <a:rPr lang="zh-CN" altLang="en-US" dirty="0"/>
              <a:t>路由计算。</a:t>
            </a:r>
            <a:endParaRPr lang="en-US" altLang="zh-CN" dirty="0"/>
          </a:p>
          <a:p>
            <a:pPr lvl="1"/>
            <a:r>
              <a:rPr lang="en-US" altLang="zh-CN" dirty="0"/>
              <a:t>Options</a:t>
            </a:r>
            <a:r>
              <a:rPr lang="zh-CN" altLang="en-US" dirty="0"/>
              <a:t>字段使</a:t>
            </a:r>
            <a:r>
              <a:rPr lang="en-US" altLang="zh-CN" dirty="0"/>
              <a:t>OSPF</a:t>
            </a:r>
            <a:r>
              <a:rPr lang="zh-CN" altLang="en-US" dirty="0"/>
              <a:t>路由器能支持可选的能力，并且与其它路由器互相通告其能力。通过这种机制，具有不同能力的路由器可以在一个</a:t>
            </a:r>
            <a:r>
              <a:rPr lang="en-US" altLang="zh-CN" dirty="0"/>
              <a:t>OSPF</a:t>
            </a:r>
            <a:r>
              <a:rPr lang="zh-CN" altLang="en-US" dirty="0"/>
              <a:t>路由域中混合工作。</a:t>
            </a:r>
            <a:br>
              <a:rPr lang="zh-CN" altLang="en-US" dirty="0"/>
            </a:b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4039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OSPFv2</a:t>
            </a:r>
            <a:r>
              <a:rPr lang="zh-CN" altLang="en-US"/>
              <a:t>中的</a:t>
            </a:r>
            <a:r>
              <a:rPr lang="en-US" altLang="zh-CN"/>
              <a:t>LS Type</a:t>
            </a:r>
            <a:r>
              <a:rPr lang="zh-CN" altLang="en-US"/>
              <a:t>长度为</a:t>
            </a:r>
            <a:r>
              <a:rPr lang="en-US" altLang="zh-CN"/>
              <a:t>8</a:t>
            </a:r>
            <a:r>
              <a:rPr lang="zh-CN" altLang="en-US"/>
              <a:t>比特，指定</a:t>
            </a:r>
            <a:r>
              <a:rPr lang="en-US" altLang="zh-CN"/>
              <a:t>LSA</a:t>
            </a:r>
            <a:r>
              <a:rPr lang="zh-CN" altLang="en-US"/>
              <a:t>的类型； </a:t>
            </a:r>
            <a:r>
              <a:rPr lang="en-US" altLang="zh-CN"/>
              <a:t>OSPFv3</a:t>
            </a:r>
            <a:r>
              <a:rPr lang="zh-CN" altLang="en-US"/>
              <a:t>的</a:t>
            </a:r>
            <a:r>
              <a:rPr lang="en-US" altLang="zh-CN"/>
              <a:t>LSA Type</a:t>
            </a:r>
            <a:r>
              <a:rPr lang="zh-CN" altLang="en-US"/>
              <a:t>字段由</a:t>
            </a:r>
            <a:r>
              <a:rPr lang="en-US" altLang="zh-CN"/>
              <a:t>OSPFv2</a:t>
            </a:r>
            <a:r>
              <a:rPr lang="zh-CN" altLang="en-US"/>
              <a:t>的</a:t>
            </a:r>
            <a:r>
              <a:rPr lang="en-US" altLang="zh-CN"/>
              <a:t>8</a:t>
            </a:r>
            <a:r>
              <a:rPr lang="zh-CN" altLang="en-US"/>
              <a:t>比特扩充为</a:t>
            </a:r>
            <a:r>
              <a:rPr lang="en-US" altLang="zh-CN"/>
              <a:t>16</a:t>
            </a:r>
            <a:r>
              <a:rPr lang="zh-CN" altLang="en-US"/>
              <a:t>比特。</a:t>
            </a:r>
            <a:endParaRPr lang="en-US" altLang="zh-CN"/>
          </a:p>
          <a:p>
            <a:pPr lvl="1"/>
            <a:r>
              <a:rPr lang="en-US" altLang="zh-CN"/>
              <a:t>U </a:t>
            </a:r>
            <a:r>
              <a:rPr lang="zh-CN" altLang="en-US"/>
              <a:t>位：描述了路由器收到一个类型未知的 </a:t>
            </a:r>
            <a:r>
              <a:rPr lang="en-US" altLang="zh-CN"/>
              <a:t>LSA </a:t>
            </a:r>
            <a:r>
              <a:rPr lang="zh-CN" altLang="en-US"/>
              <a:t>时如何处理，取值为 </a:t>
            </a:r>
            <a:r>
              <a:rPr lang="en-US" altLang="zh-CN"/>
              <a:t>0 </a:t>
            </a:r>
            <a:r>
              <a:rPr lang="zh-CN" altLang="en-US"/>
              <a:t>表示把类型未知 </a:t>
            </a:r>
            <a:r>
              <a:rPr lang="en-US" altLang="zh-CN"/>
              <a:t>LSA </a:t>
            </a:r>
            <a:r>
              <a:rPr lang="zh-CN" altLang="en-US"/>
              <a:t>当成具有链路本地范围的 </a:t>
            </a:r>
            <a:r>
              <a:rPr lang="en-US" altLang="zh-CN"/>
              <a:t>LSA </a:t>
            </a:r>
            <a:r>
              <a:rPr lang="zh-CN" altLang="en-US"/>
              <a:t>一样处理，取值为 </a:t>
            </a:r>
            <a:r>
              <a:rPr lang="en-US" altLang="zh-CN"/>
              <a:t>1 </a:t>
            </a:r>
            <a:r>
              <a:rPr lang="zh-CN" altLang="en-US"/>
              <a:t>表示按照</a:t>
            </a:r>
            <a:r>
              <a:rPr lang="en-US" altLang="zh-CN"/>
              <a:t>S2/S1 </a:t>
            </a:r>
            <a:r>
              <a:rPr lang="zh-CN" altLang="en-US"/>
              <a:t>位标识的泛洪范围来处理。 </a:t>
            </a:r>
            <a:endParaRPr lang="en-US" altLang="zh-CN"/>
          </a:p>
          <a:p>
            <a:pPr lvl="1"/>
            <a:r>
              <a:rPr lang="en-US" altLang="zh-CN"/>
              <a:t>S2/S1 </a:t>
            </a:r>
            <a:r>
              <a:rPr lang="zh-CN" altLang="en-US"/>
              <a:t>位：共同标识 </a:t>
            </a:r>
            <a:r>
              <a:rPr lang="en-US" altLang="zh-CN"/>
              <a:t>LSA </a:t>
            </a:r>
            <a:r>
              <a:rPr lang="zh-CN" altLang="en-US"/>
              <a:t>的泛洪范围，取值 </a:t>
            </a:r>
            <a:r>
              <a:rPr lang="en-US" altLang="zh-CN"/>
              <a:t>00 </a:t>
            </a:r>
            <a:r>
              <a:rPr lang="zh-CN" altLang="en-US"/>
              <a:t>表示 </a:t>
            </a:r>
            <a:r>
              <a:rPr lang="en-US" altLang="zh-CN"/>
              <a:t>LSA </a:t>
            </a:r>
            <a:r>
              <a:rPr lang="zh-CN" altLang="en-US"/>
              <a:t>只在产生该 </a:t>
            </a:r>
            <a:r>
              <a:rPr lang="en-US" altLang="zh-CN"/>
              <a:t>LSA </a:t>
            </a:r>
            <a:r>
              <a:rPr lang="zh-CN" altLang="en-US"/>
              <a:t>的本地链路上泛洪；取值 </a:t>
            </a:r>
            <a:r>
              <a:rPr lang="en-US" altLang="zh-CN"/>
              <a:t>01 </a:t>
            </a:r>
            <a:r>
              <a:rPr lang="zh-CN" altLang="en-US"/>
              <a:t>表示 </a:t>
            </a:r>
            <a:r>
              <a:rPr lang="en-US" altLang="zh-CN"/>
              <a:t>LSA </a:t>
            </a:r>
            <a:r>
              <a:rPr lang="zh-CN" altLang="en-US"/>
              <a:t>的泛洪范围为产生该 </a:t>
            </a:r>
            <a:r>
              <a:rPr lang="en-US" altLang="zh-CN"/>
              <a:t>LSA </a:t>
            </a:r>
            <a:r>
              <a:rPr lang="zh-CN" altLang="en-US"/>
              <a:t>的路由器所在区域；取值 </a:t>
            </a:r>
            <a:r>
              <a:rPr lang="en-US" altLang="zh-CN"/>
              <a:t>10 </a:t>
            </a:r>
            <a:r>
              <a:rPr lang="zh-CN" altLang="en-US"/>
              <a:t>表示 </a:t>
            </a:r>
            <a:r>
              <a:rPr lang="en-US" altLang="zh-CN"/>
              <a:t>LSA </a:t>
            </a:r>
            <a:r>
              <a:rPr lang="zh-CN" altLang="en-US"/>
              <a:t>将在整个自治系统内进行泛洪；取值 </a:t>
            </a:r>
            <a:r>
              <a:rPr lang="en-US" altLang="zh-CN"/>
              <a:t>11 </a:t>
            </a:r>
            <a:r>
              <a:rPr lang="zh-CN" altLang="en-US"/>
              <a:t>保留。</a:t>
            </a:r>
            <a:endParaRPr lang="en-US" altLang="zh-CN"/>
          </a:p>
          <a:p>
            <a:pPr lvl="1"/>
            <a:r>
              <a:rPr lang="en-US" altLang="zh-CN"/>
              <a:t>LSA Function Code</a:t>
            </a:r>
            <a:r>
              <a:rPr lang="zh-CN" altLang="en-US"/>
              <a:t>： </a:t>
            </a:r>
            <a:r>
              <a:rPr lang="en-US" altLang="zh-CN"/>
              <a:t>LSA </a:t>
            </a:r>
            <a:r>
              <a:rPr lang="zh-CN" altLang="en-US"/>
              <a:t>类型编码，描述 </a:t>
            </a:r>
            <a:r>
              <a:rPr lang="en-US" altLang="zh-CN"/>
              <a:t>LSA </a:t>
            </a:r>
            <a:r>
              <a:rPr lang="zh-CN" altLang="en-US"/>
              <a:t>的类型。</a:t>
            </a:r>
            <a:br>
              <a:rPr lang="zh-CN" altLang="en-US"/>
            </a:br>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855476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在</a:t>
            </a:r>
            <a:r>
              <a:rPr lang="en-US" altLang="zh-CN"/>
              <a:t>OSPFv2</a:t>
            </a:r>
            <a:r>
              <a:rPr lang="zh-CN" altLang="en-US"/>
              <a:t>中，收到类型未知的</a:t>
            </a:r>
            <a:r>
              <a:rPr lang="en-US" altLang="zh-CN"/>
              <a:t>LSA</a:t>
            </a:r>
            <a:r>
              <a:rPr lang="zh-CN" altLang="en-US"/>
              <a:t>将直接丢弃。 </a:t>
            </a:r>
            <a:endParaRPr lang="en-US" altLang="zh-CN"/>
          </a:p>
          <a:p>
            <a:r>
              <a:rPr lang="en-US" altLang="zh-CN"/>
              <a:t>OSPFv3</a:t>
            </a:r>
            <a:r>
              <a:rPr lang="zh-CN" altLang="en-US"/>
              <a:t>在</a:t>
            </a:r>
            <a:r>
              <a:rPr lang="en-US" altLang="zh-CN"/>
              <a:t>LSA</a:t>
            </a:r>
            <a:r>
              <a:rPr lang="zh-CN" altLang="en-US"/>
              <a:t>的</a:t>
            </a:r>
            <a:r>
              <a:rPr lang="en-US" altLang="zh-CN"/>
              <a:t>LS Type</a:t>
            </a:r>
            <a:r>
              <a:rPr lang="zh-CN" altLang="en-US"/>
              <a:t>字段中增加了一个</a:t>
            </a:r>
            <a:r>
              <a:rPr lang="en-US" altLang="zh-CN"/>
              <a:t>U</a:t>
            </a:r>
            <a:r>
              <a:rPr lang="zh-CN" altLang="en-US"/>
              <a:t>比特位来位标识对未知类型</a:t>
            </a:r>
            <a:r>
              <a:rPr lang="en-US" altLang="zh-CN"/>
              <a:t>LSA</a:t>
            </a:r>
            <a:r>
              <a:rPr lang="zh-CN" altLang="en-US"/>
              <a:t>的处理方式： </a:t>
            </a:r>
            <a:endParaRPr lang="en-US" altLang="zh-CN"/>
          </a:p>
          <a:p>
            <a:pPr lvl="1"/>
            <a:r>
              <a:rPr lang="zh-CN" altLang="en-US"/>
              <a:t>如果 </a:t>
            </a:r>
            <a:r>
              <a:rPr lang="en-US" altLang="zh-CN"/>
              <a:t>U </a:t>
            </a:r>
            <a:r>
              <a:rPr lang="zh-CN" altLang="en-US"/>
              <a:t>比特置 </a:t>
            </a:r>
            <a:r>
              <a:rPr lang="en-US" altLang="zh-CN"/>
              <a:t>1</a:t>
            </a:r>
            <a:r>
              <a:rPr lang="zh-CN" altLang="en-US"/>
              <a:t>，则对于未知类型的 </a:t>
            </a:r>
            <a:r>
              <a:rPr lang="en-US" altLang="zh-CN"/>
              <a:t>LSA </a:t>
            </a:r>
            <a:r>
              <a:rPr lang="zh-CN" altLang="en-US"/>
              <a:t>按照 </a:t>
            </a:r>
            <a:r>
              <a:rPr lang="en-US" altLang="zh-CN"/>
              <a:t>LSA </a:t>
            </a:r>
            <a:r>
              <a:rPr lang="zh-CN" altLang="en-US"/>
              <a:t>中的 </a:t>
            </a:r>
            <a:r>
              <a:rPr lang="en-US" altLang="zh-CN"/>
              <a:t>LS Type </a:t>
            </a:r>
            <a:r>
              <a:rPr lang="zh-CN" altLang="en-US"/>
              <a:t>字段描述的泛洪范围进行泛洪；</a:t>
            </a:r>
            <a:endParaRPr lang="en-US" altLang="zh-CN"/>
          </a:p>
          <a:p>
            <a:pPr lvl="1"/>
            <a:r>
              <a:rPr lang="zh-CN" altLang="en-US"/>
              <a:t>如果 </a:t>
            </a:r>
            <a:r>
              <a:rPr lang="en-US" altLang="zh-CN"/>
              <a:t>U </a:t>
            </a:r>
            <a:r>
              <a:rPr lang="zh-CN" altLang="en-US"/>
              <a:t>比特置 </a:t>
            </a:r>
            <a:r>
              <a:rPr lang="en-US" altLang="zh-CN"/>
              <a:t>0</a:t>
            </a:r>
            <a:r>
              <a:rPr lang="zh-CN" altLang="en-US"/>
              <a:t>，对于未知类型的 </a:t>
            </a:r>
            <a:r>
              <a:rPr lang="en-US" altLang="zh-CN"/>
              <a:t>LSA </a:t>
            </a:r>
            <a:r>
              <a:rPr lang="zh-CN" altLang="en-US"/>
              <a:t>仅在链路范围内泛洪。</a:t>
            </a:r>
            <a:endParaRPr lang="en-US" altLang="zh-CN"/>
          </a:p>
          <a:p>
            <a:r>
              <a:rPr lang="en-US" altLang="zh-CN"/>
              <a:t>LSA</a:t>
            </a:r>
            <a:r>
              <a:rPr lang="zh-CN" altLang="en-US"/>
              <a:t>的泛洪范围已经被明确地定义在</a:t>
            </a:r>
            <a:r>
              <a:rPr lang="en-US" altLang="zh-CN"/>
              <a:t>LSA</a:t>
            </a:r>
            <a:r>
              <a:rPr lang="zh-CN" altLang="en-US"/>
              <a:t>的</a:t>
            </a:r>
            <a:r>
              <a:rPr lang="en-US" altLang="zh-CN"/>
              <a:t>LS Type</a:t>
            </a:r>
            <a:r>
              <a:rPr lang="zh-CN" altLang="en-US"/>
              <a:t>字段，目前，有三种</a:t>
            </a:r>
            <a:r>
              <a:rPr lang="en-US" altLang="zh-CN"/>
              <a:t>LSA</a:t>
            </a:r>
            <a:r>
              <a:rPr lang="zh-CN" altLang="en-US"/>
              <a:t>泛洪范围。 </a:t>
            </a:r>
            <a:endParaRPr lang="en-US" altLang="zh-CN"/>
          </a:p>
          <a:p>
            <a:pPr lvl="1"/>
            <a:r>
              <a:rPr lang="zh-CN" altLang="en-US"/>
              <a:t>链路本地范围</a:t>
            </a:r>
            <a:r>
              <a:rPr lang="en-US" altLang="zh-CN"/>
              <a:t>(Link-local Scope)</a:t>
            </a:r>
            <a:r>
              <a:rPr lang="zh-CN" altLang="en-US"/>
              <a:t>。</a:t>
            </a:r>
            <a:endParaRPr lang="en-US" altLang="zh-CN"/>
          </a:p>
          <a:p>
            <a:pPr lvl="2"/>
            <a:r>
              <a:rPr lang="en-US" altLang="zh-CN"/>
              <a:t>LSA </a:t>
            </a:r>
            <a:r>
              <a:rPr lang="zh-CN" altLang="en-US"/>
              <a:t>只在本地链路上泛洪，不会超出这个范围， </a:t>
            </a:r>
            <a:r>
              <a:rPr lang="en-US" altLang="zh-CN"/>
              <a:t>Link-LSA(</a:t>
            </a:r>
            <a:r>
              <a:rPr lang="zh-CN" altLang="en-US"/>
              <a:t>新增</a:t>
            </a:r>
            <a:r>
              <a:rPr lang="en-US" altLang="zh-CN"/>
              <a:t>)</a:t>
            </a:r>
            <a:r>
              <a:rPr lang="zh-CN" altLang="en-US"/>
              <a:t>。</a:t>
            </a:r>
            <a:endParaRPr lang="en-US" altLang="zh-CN"/>
          </a:p>
          <a:p>
            <a:pPr lvl="1"/>
            <a:r>
              <a:rPr lang="zh-CN" altLang="en-US"/>
              <a:t>区域范围</a:t>
            </a:r>
            <a:r>
              <a:rPr lang="en-US" altLang="zh-CN"/>
              <a:t>(Area Scope)</a:t>
            </a:r>
            <a:r>
              <a:rPr lang="zh-CN" altLang="en-US"/>
              <a:t>。</a:t>
            </a:r>
            <a:endParaRPr lang="en-US" altLang="zh-CN"/>
          </a:p>
          <a:p>
            <a:pPr lvl="2"/>
            <a:r>
              <a:rPr lang="en-US" altLang="zh-CN"/>
              <a:t>  Router-LSA, Network-LSA, Inter-Area-Prefix-LSA, Inter-Area-Router-LSA, Intra-Area-Prefix-LSA(</a:t>
            </a:r>
            <a:r>
              <a:rPr lang="zh-CN" altLang="en-US"/>
              <a:t>新增</a:t>
            </a:r>
            <a:r>
              <a:rPr lang="en-US" altLang="zh-CN"/>
              <a:t>)</a:t>
            </a:r>
            <a:r>
              <a:rPr lang="zh-CN" altLang="en-US"/>
              <a:t>都是区域范围泛洪的 </a:t>
            </a:r>
            <a:r>
              <a:rPr lang="en-US" altLang="zh-CN"/>
              <a:t>LSA</a:t>
            </a:r>
            <a:r>
              <a:rPr lang="zh-CN" altLang="en-US"/>
              <a:t>。 </a:t>
            </a:r>
            <a:endParaRPr lang="en-US" altLang="zh-CN"/>
          </a:p>
          <a:p>
            <a:pPr lvl="1"/>
            <a:r>
              <a:rPr lang="zh-CN" altLang="en-US"/>
              <a:t>自治系统范围</a:t>
            </a:r>
            <a:r>
              <a:rPr lang="en-US" altLang="zh-CN"/>
              <a:t>(AS Scope)</a:t>
            </a:r>
            <a:r>
              <a:rPr lang="zh-CN" altLang="en-US"/>
              <a:t>。</a:t>
            </a:r>
            <a:endParaRPr lang="en-US" altLang="zh-CN"/>
          </a:p>
          <a:p>
            <a:pPr lvl="2"/>
            <a:r>
              <a:rPr lang="en-US" altLang="zh-CN"/>
              <a:t> LSA </a:t>
            </a:r>
            <a:r>
              <a:rPr lang="zh-CN" altLang="en-US"/>
              <a:t>将被泛洪到整个路由域，</a:t>
            </a:r>
            <a:r>
              <a:rPr lang="en-US" altLang="zh-CN"/>
              <a:t>AS-External-LSA</a:t>
            </a:r>
            <a:r>
              <a:rPr lang="zh-CN" altLang="en-US"/>
              <a:t>。</a:t>
            </a:r>
            <a:endParaRPr lang="en-US" altLang="zh-CN"/>
          </a:p>
          <a:p>
            <a:pPr lvl="0"/>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781448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834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738421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84557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OSPFv3</a:t>
            </a:r>
            <a:r>
              <a:rPr lang="zh-CN" altLang="en-US" dirty="0"/>
              <a:t>新增了</a:t>
            </a:r>
            <a:r>
              <a:rPr lang="en-US" altLang="zh-CN" dirty="0"/>
              <a:t>Link-LSA</a:t>
            </a:r>
            <a:r>
              <a:rPr lang="zh-CN" altLang="en-US" dirty="0"/>
              <a:t>和</a:t>
            </a:r>
            <a:r>
              <a:rPr lang="en-US" altLang="zh-CN" dirty="0"/>
              <a:t>Intra Area Prefix LSA</a:t>
            </a:r>
            <a:r>
              <a:rPr lang="zh-CN" altLang="en-US" dirty="0"/>
              <a:t>。</a:t>
            </a:r>
            <a:endParaRPr lang="en-US" altLang="zh-CN" dirty="0"/>
          </a:p>
          <a:p>
            <a:pPr lvl="1"/>
            <a:r>
              <a:rPr lang="en-US" altLang="zh-CN" dirty="0"/>
              <a:t>Router LSA </a:t>
            </a:r>
            <a:r>
              <a:rPr lang="zh-CN" altLang="en-US" dirty="0"/>
              <a:t>不再包含地址信息，使能 </a:t>
            </a:r>
            <a:r>
              <a:rPr lang="en-US" altLang="zh-CN" dirty="0"/>
              <a:t>OSPFv3 </a:t>
            </a:r>
            <a:r>
              <a:rPr lang="zh-CN" altLang="en-US" dirty="0"/>
              <a:t>的路由器为它所连接的每条链路产生单独的 </a:t>
            </a:r>
            <a:r>
              <a:rPr lang="en-US" altLang="zh-CN" dirty="0"/>
              <a:t>Link-LSA</a:t>
            </a:r>
            <a:r>
              <a:rPr lang="zh-CN" altLang="en-US" dirty="0"/>
              <a:t>，将当前接口的链路本地地址以及路由器在这条链路上的一系列 </a:t>
            </a:r>
            <a:r>
              <a:rPr lang="en-US" altLang="zh-CN" dirty="0"/>
              <a:t>IPv6 </a:t>
            </a:r>
            <a:r>
              <a:rPr lang="zh-CN" altLang="en-US" dirty="0"/>
              <a:t>地址信息向该链路上的所有其它路由器通告。</a:t>
            </a:r>
            <a:endParaRPr lang="en-US" altLang="zh-CN" dirty="0"/>
          </a:p>
          <a:p>
            <a:pPr lvl="1"/>
            <a:r>
              <a:rPr lang="en-US" altLang="zh-CN" dirty="0"/>
              <a:t>Router LSA </a:t>
            </a:r>
            <a:r>
              <a:rPr lang="zh-CN" altLang="en-US" dirty="0"/>
              <a:t>和 </a:t>
            </a:r>
            <a:r>
              <a:rPr lang="en-US" altLang="zh-CN" dirty="0"/>
              <a:t>Network LSA </a:t>
            </a:r>
            <a:r>
              <a:rPr lang="zh-CN" altLang="en-US" dirty="0"/>
              <a:t>中不再包含路由信息，这两类 </a:t>
            </a:r>
            <a:r>
              <a:rPr lang="en-US" altLang="zh-CN" dirty="0"/>
              <a:t>LSA </a:t>
            </a:r>
            <a:r>
              <a:rPr lang="zh-CN" altLang="en-US" dirty="0"/>
              <a:t>中所携带的路由信息由 </a:t>
            </a:r>
            <a:r>
              <a:rPr lang="en-US" altLang="zh-CN" dirty="0"/>
              <a:t>Intra Area Prefix LSA </a:t>
            </a:r>
            <a:r>
              <a:rPr lang="zh-CN" altLang="en-US" dirty="0"/>
              <a:t>来描述，该类 </a:t>
            </a:r>
            <a:r>
              <a:rPr lang="en-US" altLang="zh-CN" dirty="0"/>
              <a:t>LSA </a:t>
            </a:r>
            <a:r>
              <a:rPr lang="zh-CN" altLang="en-US" dirty="0"/>
              <a:t>用来公告一个或多个</a:t>
            </a:r>
            <a:r>
              <a:rPr lang="en-US" altLang="zh-CN" dirty="0"/>
              <a:t>IPv6 </a:t>
            </a:r>
            <a:r>
              <a:rPr lang="zh-CN" altLang="en-US" dirty="0"/>
              <a:t>地址前缀。 </a:t>
            </a:r>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057880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3">
            <a:extLst>
              <a:ext uri="{FF2B5EF4-FFF2-40B4-BE49-F238E27FC236}">
                <a16:creationId xmlns:a16="http://schemas.microsoft.com/office/drawing/2014/main" id="{E7578911-AEC9-442A-9525-32823486ED38}"/>
              </a:ext>
            </a:extLst>
          </p:cNvPr>
          <p:cNvSpPr>
            <a:spLocks noGrp="1" noChangeArrowheads="1"/>
          </p:cNvSpPr>
          <p:nvPr>
            <p:ph type="body" idx="1"/>
          </p:nvPr>
        </p:nvSpPr>
        <p:spPr/>
        <p:txBody>
          <a:bodyPr/>
          <a:lstStyle/>
          <a:p>
            <a:r>
              <a:rPr lang="zh-CN" altLang="en-US" dirty="0"/>
              <a:t>在</a:t>
            </a:r>
            <a:r>
              <a:rPr lang="en-US" altLang="zh-CN" dirty="0"/>
              <a:t>OSPFv2</a:t>
            </a:r>
            <a:r>
              <a:rPr lang="zh-CN" altLang="en-US" dirty="0"/>
              <a:t>中，使用“</a:t>
            </a:r>
            <a:r>
              <a:rPr lang="en-US" altLang="zh-CN" dirty="0"/>
              <a:t>IP</a:t>
            </a:r>
            <a:r>
              <a:rPr lang="zh-CN" altLang="en-US" dirty="0"/>
              <a:t>网段＋掩码”来表示前缀信息，而且两段信息在不同</a:t>
            </a:r>
            <a:r>
              <a:rPr lang="en-US" altLang="zh-CN" dirty="0"/>
              <a:t>LSA</a:t>
            </a:r>
            <a:r>
              <a:rPr lang="zh-CN" altLang="en-US" dirty="0"/>
              <a:t>中的位置还各不相同，结构很不清晰。在</a:t>
            </a:r>
            <a:r>
              <a:rPr lang="en-US" altLang="zh-CN" dirty="0"/>
              <a:t>OSPFv3</a:t>
            </a:r>
            <a:r>
              <a:rPr lang="zh-CN" altLang="en-US" dirty="0"/>
              <a:t>的</a:t>
            </a:r>
            <a:r>
              <a:rPr lang="en-US" altLang="zh-CN" dirty="0"/>
              <a:t>LSA</a:t>
            </a:r>
            <a:r>
              <a:rPr lang="zh-CN" altLang="en-US" dirty="0"/>
              <a:t>中，使用专门的三元组（</a:t>
            </a:r>
            <a:r>
              <a:rPr lang="en-US" altLang="zh-CN" dirty="0"/>
              <a:t>Prefix-Length, </a:t>
            </a:r>
            <a:r>
              <a:rPr lang="en-US" altLang="zh-CN" dirty="0" err="1"/>
              <a:t>PrefixOptions</a:t>
            </a:r>
            <a:r>
              <a:rPr lang="en-US" altLang="zh-CN" dirty="0"/>
              <a:t>, Prefix</a:t>
            </a:r>
            <a:r>
              <a:rPr lang="zh-CN" altLang="en-US" dirty="0"/>
              <a:t>）来表示前缀信息。由</a:t>
            </a:r>
            <a:r>
              <a:rPr lang="en-US" altLang="zh-CN" dirty="0"/>
              <a:t>LSA</a:t>
            </a:r>
            <a:r>
              <a:rPr lang="zh-CN" altLang="en-US" dirty="0"/>
              <a:t>公告的每个前缀都拥有一个自己的</a:t>
            </a:r>
            <a:r>
              <a:rPr lang="en-US" altLang="zh-CN" dirty="0" err="1"/>
              <a:t>PrefixOptions</a:t>
            </a:r>
            <a:r>
              <a:rPr lang="en-US" altLang="zh-CN" dirty="0"/>
              <a:t> </a:t>
            </a:r>
            <a:r>
              <a:rPr lang="zh-CN" altLang="en-US" dirty="0"/>
              <a:t>字段。</a:t>
            </a:r>
            <a:endParaRPr lang="en-US" altLang="zh-CN" dirty="0"/>
          </a:p>
          <a:p>
            <a:r>
              <a:rPr lang="en-US" altLang="zh-CN" dirty="0"/>
              <a:t>Prefix-Length</a:t>
            </a:r>
          </a:p>
          <a:p>
            <a:pPr lvl="1"/>
            <a:r>
              <a:rPr lang="en-US" altLang="zh-CN" dirty="0"/>
              <a:t>1</a:t>
            </a:r>
            <a:r>
              <a:rPr lang="zh-CN" altLang="en-US" dirty="0"/>
              <a:t>字节。前缀的</a:t>
            </a:r>
            <a:r>
              <a:rPr lang="en-US" altLang="zh-CN" dirty="0"/>
              <a:t>bit</a:t>
            </a:r>
            <a:r>
              <a:rPr lang="zh-CN" altLang="en-US" dirty="0"/>
              <a:t>位长度，对于缺省路由该字段取值为</a:t>
            </a:r>
            <a:r>
              <a:rPr lang="en-US" altLang="zh-CN" dirty="0"/>
              <a:t>0</a:t>
            </a:r>
            <a:r>
              <a:rPr lang="zh-CN" altLang="en-US" dirty="0"/>
              <a:t>。</a:t>
            </a:r>
          </a:p>
          <a:p>
            <a:r>
              <a:rPr lang="en-US" altLang="zh-CN" dirty="0" err="1"/>
              <a:t>PrefixOptions</a:t>
            </a:r>
            <a:r>
              <a:rPr lang="zh-CN" altLang="en-US" dirty="0"/>
              <a:t>，</a:t>
            </a:r>
            <a:r>
              <a:rPr lang="en-US" altLang="zh-CN" dirty="0"/>
              <a:t>1</a:t>
            </a:r>
            <a:r>
              <a:rPr lang="zh-CN" altLang="en-US" dirty="0"/>
              <a:t>字节。前缀信息的选项，用来描述前缀的某些特殊属性字段，格式如下：</a:t>
            </a:r>
          </a:p>
          <a:p>
            <a:pPr lvl="1"/>
            <a:r>
              <a:rPr lang="en-US" altLang="zh-CN" dirty="0"/>
              <a:t>NU</a:t>
            </a:r>
            <a:r>
              <a:rPr lang="zh-CN" altLang="en-US" dirty="0"/>
              <a:t>位：非单播位。如果设置为</a:t>
            </a:r>
            <a:r>
              <a:rPr lang="en-US" altLang="zh-CN" dirty="0"/>
              <a:t>1</a:t>
            </a:r>
            <a:r>
              <a:rPr lang="zh-CN" altLang="en-US" dirty="0"/>
              <a:t>，则这个前缀不会纳入</a:t>
            </a:r>
            <a:r>
              <a:rPr lang="en-US" altLang="zh-CN" dirty="0"/>
              <a:t>IPv6</a:t>
            </a:r>
            <a:r>
              <a:rPr lang="zh-CN" altLang="en-US" dirty="0"/>
              <a:t>单播路由计算中。</a:t>
            </a:r>
          </a:p>
          <a:p>
            <a:pPr lvl="1"/>
            <a:r>
              <a:rPr lang="en-US" altLang="zh-CN" dirty="0"/>
              <a:t>LA</a:t>
            </a:r>
            <a:r>
              <a:rPr lang="zh-CN" altLang="en-US" dirty="0"/>
              <a:t>位：本地地址位。如果设置为</a:t>
            </a:r>
            <a:r>
              <a:rPr lang="en-US" altLang="zh-CN" dirty="0"/>
              <a:t>1</a:t>
            </a:r>
            <a:r>
              <a:rPr lang="zh-CN" altLang="en-US" dirty="0"/>
              <a:t>，则这个前缀是路由器的一个接口地址。</a:t>
            </a:r>
          </a:p>
          <a:p>
            <a:pPr lvl="1"/>
            <a:r>
              <a:rPr lang="en-US" altLang="zh-CN" dirty="0"/>
              <a:t>MC</a:t>
            </a:r>
            <a:r>
              <a:rPr lang="zh-CN" altLang="en-US" dirty="0"/>
              <a:t>位：组播位。如果设置为</a:t>
            </a:r>
            <a:r>
              <a:rPr lang="en-US" altLang="zh-CN" dirty="0"/>
              <a:t>1</a:t>
            </a:r>
            <a:r>
              <a:rPr lang="zh-CN" altLang="en-US" dirty="0"/>
              <a:t>，则这个前缀应该纳入组播计算中，否则不纳入组播计算。</a:t>
            </a:r>
          </a:p>
          <a:p>
            <a:pPr lvl="1"/>
            <a:r>
              <a:rPr lang="en-US" altLang="zh-CN" dirty="0"/>
              <a:t>P</a:t>
            </a:r>
            <a:r>
              <a:rPr lang="zh-CN" altLang="en-US" dirty="0"/>
              <a:t>位：传播位。如果一个</a:t>
            </a:r>
            <a:r>
              <a:rPr lang="en-US" altLang="zh-CN" dirty="0"/>
              <a:t>NSSA</a:t>
            </a:r>
            <a:r>
              <a:rPr lang="zh-CN" altLang="en-US" dirty="0"/>
              <a:t>区域的前缀需要被</a:t>
            </a:r>
            <a:r>
              <a:rPr lang="en-US" altLang="zh-CN" dirty="0"/>
              <a:t>ABR</a:t>
            </a:r>
            <a:r>
              <a:rPr lang="zh-CN" altLang="en-US" dirty="0"/>
              <a:t>传播出去，就需要设置这一位。</a:t>
            </a:r>
            <a:endParaRPr lang="en-US" altLang="zh-CN" dirty="0"/>
          </a:p>
          <a:p>
            <a:pPr lvl="0"/>
            <a:r>
              <a:rPr lang="zh-CN" altLang="en-US" dirty="0"/>
              <a:t> </a:t>
            </a:r>
            <a:r>
              <a:rPr lang="en-US" altLang="zh-CN" dirty="0"/>
              <a:t>Prefix</a:t>
            </a:r>
          </a:p>
          <a:p>
            <a:pPr lvl="1"/>
            <a:r>
              <a:rPr lang="zh-CN" altLang="en-US" dirty="0"/>
              <a:t>长度不定，为</a:t>
            </a:r>
            <a:r>
              <a:rPr lang="en-US" altLang="zh-CN" dirty="0"/>
              <a:t>4</a:t>
            </a:r>
            <a:r>
              <a:rPr lang="zh-CN" altLang="en-US" dirty="0"/>
              <a:t>字节的倍数。用于表示前缀的</a:t>
            </a:r>
            <a:r>
              <a:rPr lang="en-US" altLang="zh-CN" dirty="0"/>
              <a:t>IPv6</a:t>
            </a:r>
            <a:r>
              <a:rPr lang="zh-CN" altLang="en-US" dirty="0"/>
              <a:t>网络地址信息。</a:t>
            </a:r>
            <a:endParaRPr lang="en-US" altLang="zh-CN" dirty="0"/>
          </a:p>
          <a:p>
            <a:pPr lvl="0"/>
            <a:r>
              <a:rPr lang="en-US" altLang="zh-CN" dirty="0"/>
              <a:t>Prefix-length</a:t>
            </a:r>
            <a:r>
              <a:rPr lang="zh-CN" altLang="en-US" dirty="0"/>
              <a:t>可变，但必须是</a:t>
            </a:r>
            <a:r>
              <a:rPr lang="en-US" altLang="zh-CN" dirty="0"/>
              <a:t>32bit</a:t>
            </a:r>
            <a:r>
              <a:rPr lang="zh-CN" altLang="en-US" dirty="0"/>
              <a:t>（</a:t>
            </a:r>
            <a:r>
              <a:rPr lang="en-US" altLang="zh-CN" dirty="0"/>
              <a:t>4</a:t>
            </a:r>
            <a:r>
              <a:rPr lang="zh-CN" altLang="en-US" dirty="0"/>
              <a:t>字节）的整数倍，可用</a:t>
            </a:r>
            <a:r>
              <a:rPr lang="en-US" altLang="zh-CN" dirty="0"/>
              <a:t>0</a:t>
            </a:r>
            <a:r>
              <a:rPr lang="zh-CN" altLang="en-US" dirty="0"/>
              <a:t>来填充。因此它的长度可能是</a:t>
            </a:r>
            <a:r>
              <a:rPr lang="en-US" altLang="zh-CN" dirty="0"/>
              <a:t>0</a:t>
            </a:r>
            <a:r>
              <a:rPr lang="zh-CN" altLang="en-US" dirty="0"/>
              <a:t>、</a:t>
            </a:r>
            <a:r>
              <a:rPr lang="en-US" altLang="zh-CN" dirty="0"/>
              <a:t>4</a:t>
            </a:r>
            <a:r>
              <a:rPr lang="zh-CN" altLang="en-US" dirty="0"/>
              <a:t>、</a:t>
            </a:r>
            <a:r>
              <a:rPr lang="en-US" altLang="zh-CN" dirty="0"/>
              <a:t>8</a:t>
            </a:r>
            <a:r>
              <a:rPr lang="zh-CN" altLang="en-US" dirty="0"/>
              <a:t>、</a:t>
            </a:r>
            <a:r>
              <a:rPr lang="en-US" altLang="zh-CN" dirty="0"/>
              <a:t>12</a:t>
            </a:r>
            <a:r>
              <a:rPr lang="zh-CN" altLang="en-US" dirty="0"/>
              <a:t>、</a:t>
            </a:r>
            <a:r>
              <a:rPr lang="en-US" altLang="zh-CN" dirty="0"/>
              <a:t>16</a:t>
            </a:r>
            <a:r>
              <a:rPr lang="zh-CN" altLang="en-US" dirty="0"/>
              <a:t>字节。</a:t>
            </a:r>
          </a:p>
          <a:p>
            <a:pPr lvl="0"/>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873932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W</a:t>
            </a:r>
            <a:r>
              <a:rPr lang="zh-CN" altLang="en-US" dirty="0"/>
              <a:t>：用于组播路由；</a:t>
            </a:r>
            <a:endParaRPr lang="en-US" altLang="zh-CN" dirty="0"/>
          </a:p>
          <a:p>
            <a:pPr lvl="0"/>
            <a:r>
              <a:rPr lang="en-US" altLang="zh-CN" dirty="0"/>
              <a:t>V</a:t>
            </a:r>
            <a:r>
              <a:rPr lang="zh-CN" altLang="en-US" dirty="0"/>
              <a:t>：该路由器为虚连接的一端；</a:t>
            </a:r>
          </a:p>
          <a:p>
            <a:pPr lvl="0"/>
            <a:r>
              <a:rPr lang="en-US" altLang="zh-CN" dirty="0"/>
              <a:t>E</a:t>
            </a:r>
            <a:r>
              <a:rPr lang="zh-CN" altLang="en-US" dirty="0"/>
              <a:t>：该路由器为</a:t>
            </a:r>
            <a:r>
              <a:rPr lang="en-US" altLang="zh-CN" dirty="0"/>
              <a:t>ASBR</a:t>
            </a:r>
            <a:r>
              <a:rPr lang="zh-CN" altLang="en-US" dirty="0"/>
              <a:t>；</a:t>
            </a:r>
            <a:endParaRPr lang="en-US" altLang="zh-CN" dirty="0"/>
          </a:p>
          <a:p>
            <a:pPr lvl="0"/>
            <a:r>
              <a:rPr lang="en-US" altLang="zh-CN" dirty="0"/>
              <a:t>B</a:t>
            </a:r>
            <a:r>
              <a:rPr lang="zh-CN" altLang="en-US" dirty="0"/>
              <a:t>：该路由器为</a:t>
            </a:r>
            <a:r>
              <a:rPr lang="en-US" altLang="zh-CN" dirty="0"/>
              <a:t>ABR</a:t>
            </a:r>
            <a:r>
              <a:rPr lang="zh-CN" altLang="en-US" dirty="0"/>
              <a:t>。</a:t>
            </a:r>
            <a:endParaRPr lang="en-US" altLang="zh-CN" dirty="0"/>
          </a:p>
          <a:p>
            <a:pPr lvl="0"/>
            <a:r>
              <a:rPr lang="en-US" altLang="zh-CN" dirty="0"/>
              <a:t>Type</a:t>
            </a:r>
            <a:r>
              <a:rPr lang="zh-CN" altLang="en-US" dirty="0"/>
              <a:t>：</a:t>
            </a:r>
            <a:r>
              <a:rPr lang="en-US" altLang="zh-CN" dirty="0"/>
              <a:t>1</a:t>
            </a:r>
            <a:r>
              <a:rPr lang="zh-CN" altLang="en-US" dirty="0"/>
              <a:t>字节。路由器的该链路的链路类型；</a:t>
            </a:r>
            <a:endParaRPr lang="en-US" altLang="zh-CN" dirty="0"/>
          </a:p>
          <a:p>
            <a:pPr lvl="0"/>
            <a:r>
              <a:rPr lang="zh-CN" altLang="en-US" dirty="0"/>
              <a:t> </a:t>
            </a:r>
            <a:r>
              <a:rPr lang="en-US" altLang="zh-CN" dirty="0"/>
              <a:t>Metric</a:t>
            </a:r>
            <a:r>
              <a:rPr lang="zh-CN" altLang="en-US" dirty="0"/>
              <a:t>：</a:t>
            </a:r>
            <a:r>
              <a:rPr lang="en-US" altLang="zh-CN" dirty="0"/>
              <a:t>2</a:t>
            </a:r>
            <a:r>
              <a:rPr lang="zh-CN" altLang="en-US" dirty="0"/>
              <a:t>字节。数据报文从此接口发出时的</a:t>
            </a:r>
            <a:r>
              <a:rPr lang="en-US" altLang="zh-CN" dirty="0"/>
              <a:t>cost</a:t>
            </a:r>
            <a:r>
              <a:rPr lang="zh-CN" altLang="en-US" dirty="0"/>
              <a:t>值；</a:t>
            </a:r>
            <a:endParaRPr lang="en-US" altLang="zh-CN" dirty="0"/>
          </a:p>
          <a:p>
            <a:pPr lvl="0"/>
            <a:r>
              <a:rPr lang="en-US" altLang="zh-CN" dirty="0"/>
              <a:t> Interface ID</a:t>
            </a:r>
            <a:r>
              <a:rPr lang="zh-CN" altLang="en-US" dirty="0"/>
              <a:t>：</a:t>
            </a:r>
            <a:r>
              <a:rPr lang="en-US" altLang="zh-CN" dirty="0"/>
              <a:t>4</a:t>
            </a:r>
            <a:r>
              <a:rPr lang="zh-CN" altLang="en-US" dirty="0"/>
              <a:t>字节。接口</a:t>
            </a:r>
            <a:r>
              <a:rPr lang="en-US" altLang="zh-CN" dirty="0"/>
              <a:t>ID</a:t>
            </a:r>
            <a:r>
              <a:rPr lang="zh-CN" altLang="en-US" dirty="0"/>
              <a:t>，用于标识接口，无地址含义。</a:t>
            </a:r>
          </a:p>
          <a:p>
            <a:pPr lvl="0"/>
            <a:r>
              <a:rPr lang="zh-CN" altLang="en-US" dirty="0"/>
              <a:t> </a:t>
            </a:r>
            <a:r>
              <a:rPr lang="en-US" altLang="zh-CN" dirty="0"/>
              <a:t>Neighbor Interface ID</a:t>
            </a:r>
            <a:r>
              <a:rPr lang="zh-CN" altLang="en-US" dirty="0"/>
              <a:t>：</a:t>
            </a:r>
            <a:r>
              <a:rPr lang="en-US" altLang="zh-CN" dirty="0"/>
              <a:t>4</a:t>
            </a:r>
            <a:r>
              <a:rPr lang="zh-CN" altLang="en-US" dirty="0"/>
              <a:t>字节。邻居接口</a:t>
            </a:r>
            <a:r>
              <a:rPr lang="en-US" altLang="zh-CN" dirty="0"/>
              <a:t>ID</a:t>
            </a:r>
            <a:r>
              <a:rPr lang="zh-CN" altLang="en-US" dirty="0"/>
              <a:t>。</a:t>
            </a:r>
          </a:p>
          <a:p>
            <a:pPr lvl="0"/>
            <a:r>
              <a:rPr lang="zh-CN" altLang="en-US" dirty="0"/>
              <a:t> </a:t>
            </a:r>
            <a:r>
              <a:rPr lang="en-US" altLang="zh-CN" dirty="0"/>
              <a:t>Neighbor Router ID</a:t>
            </a:r>
            <a:r>
              <a:rPr lang="zh-CN" altLang="en-US" dirty="0"/>
              <a:t>：</a:t>
            </a:r>
            <a:r>
              <a:rPr lang="en-US" altLang="zh-CN" dirty="0"/>
              <a:t>4</a:t>
            </a:r>
            <a:r>
              <a:rPr lang="zh-CN" altLang="en-US" dirty="0"/>
              <a:t>字节。邻居</a:t>
            </a:r>
            <a:r>
              <a:rPr lang="en-US" altLang="zh-CN" dirty="0"/>
              <a:t>Router ID</a:t>
            </a:r>
            <a:r>
              <a:rPr lang="zh-CN" altLang="en-US" dirty="0"/>
              <a:t>。  </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90431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Router-LSA</a:t>
            </a:r>
            <a:r>
              <a:rPr lang="zh-CN" altLang="en-US" dirty="0"/>
              <a:t>具有区域泛洪范围，用于描述该路由器在某个区域内的所有连接，而且只描述建立了邻接关系的连接（邻居为</a:t>
            </a:r>
            <a:r>
              <a:rPr lang="en-US" altLang="zh-CN" dirty="0"/>
              <a:t>full</a:t>
            </a:r>
            <a:r>
              <a:rPr lang="zh-CN" altLang="en-US" dirty="0"/>
              <a:t>状态）。这意味着</a:t>
            </a:r>
            <a:r>
              <a:rPr lang="en-US" altLang="zh-CN" dirty="0"/>
              <a:t>Stub</a:t>
            </a:r>
            <a:r>
              <a:rPr lang="zh-CN" altLang="en-US" dirty="0"/>
              <a:t>类型的链路不在这里描述了（在</a:t>
            </a:r>
            <a:r>
              <a:rPr lang="en-US" altLang="zh-CN" dirty="0"/>
              <a:t>OSPFv2</a:t>
            </a:r>
            <a:r>
              <a:rPr lang="zh-CN" altLang="en-US" dirty="0"/>
              <a:t>中用链路类型</a:t>
            </a:r>
            <a:r>
              <a:rPr lang="en-US" altLang="zh-CN" dirty="0"/>
              <a:t>3</a:t>
            </a:r>
            <a:r>
              <a:rPr lang="zh-CN" altLang="en-US" dirty="0"/>
              <a:t>描述）。另外，如果是点到多点链路的话，需要为每个邻居都产生一个描述。由于每个链路描述的长度固定，因此可以通过</a:t>
            </a:r>
            <a:r>
              <a:rPr lang="en-US" altLang="zh-CN" dirty="0"/>
              <a:t>LSA</a:t>
            </a:r>
            <a:r>
              <a:rPr lang="zh-CN" altLang="en-US" dirty="0"/>
              <a:t>头中的</a:t>
            </a:r>
            <a:r>
              <a:rPr lang="en-US" altLang="zh-CN" dirty="0"/>
              <a:t>LSA</a:t>
            </a:r>
            <a:r>
              <a:rPr lang="zh-CN" altLang="en-US" dirty="0"/>
              <a:t>长度来确定</a:t>
            </a:r>
            <a:r>
              <a:rPr lang="en-US" altLang="zh-CN" dirty="0"/>
              <a:t>Router-LSA</a:t>
            </a:r>
            <a:r>
              <a:rPr lang="zh-CN" altLang="en-US" dirty="0"/>
              <a:t>中的</a:t>
            </a:r>
            <a:r>
              <a:rPr lang="en-US" altLang="zh-CN" dirty="0"/>
              <a:t>Link</a:t>
            </a:r>
            <a:r>
              <a:rPr lang="zh-CN" altLang="en-US" dirty="0"/>
              <a:t>数。</a:t>
            </a:r>
            <a:endParaRPr lang="en-US" altLang="zh-CN" dirty="0"/>
          </a:p>
          <a:p>
            <a:r>
              <a:rPr lang="zh-CN" altLang="en-US" dirty="0"/>
              <a:t> 一个</a:t>
            </a:r>
            <a:r>
              <a:rPr lang="en-US" altLang="zh-CN" dirty="0"/>
              <a:t>Router-LSA</a:t>
            </a:r>
            <a:r>
              <a:rPr lang="zh-CN" altLang="en-US" dirty="0"/>
              <a:t>可以包含多个链路描述（</a:t>
            </a:r>
            <a:r>
              <a:rPr lang="en-US" altLang="zh-CN" dirty="0"/>
              <a:t>link description</a:t>
            </a:r>
            <a:r>
              <a:rPr lang="zh-CN" altLang="en-US" dirty="0"/>
              <a:t>）。同一个路由器可以生成多个</a:t>
            </a:r>
            <a:r>
              <a:rPr lang="en-US" altLang="zh-CN" dirty="0"/>
              <a:t>Router-LSA</a:t>
            </a:r>
            <a:r>
              <a:rPr lang="zh-CN" altLang="en-US" dirty="0"/>
              <a:t>，通过</a:t>
            </a:r>
            <a:r>
              <a:rPr lang="en-US" altLang="zh-CN" dirty="0"/>
              <a:t>Link State ID</a:t>
            </a:r>
            <a:r>
              <a:rPr lang="zh-CN" altLang="en-US" dirty="0"/>
              <a:t>进行区分。在</a:t>
            </a:r>
            <a:r>
              <a:rPr lang="en-US" altLang="zh-CN" dirty="0"/>
              <a:t>SPF</a:t>
            </a:r>
            <a:r>
              <a:rPr lang="zh-CN" altLang="en-US" dirty="0"/>
              <a:t>计算时，对于同一个路由器产生的多个</a:t>
            </a:r>
            <a:r>
              <a:rPr lang="en-US" altLang="zh-CN" dirty="0"/>
              <a:t>Router-LSA</a:t>
            </a:r>
            <a:r>
              <a:rPr lang="zh-CN" altLang="en-US" dirty="0"/>
              <a:t>必须合在一起参与运算。</a:t>
            </a:r>
            <a:endParaRPr lang="en-US" altLang="zh-CN" dirty="0"/>
          </a:p>
          <a:p>
            <a:r>
              <a:rPr lang="en-US" altLang="zh-CN" dirty="0"/>
              <a:t>OSPFv3</a:t>
            </a:r>
            <a:r>
              <a:rPr lang="zh-CN" altLang="en-US" dirty="0"/>
              <a:t>的</a:t>
            </a:r>
            <a:r>
              <a:rPr lang="en-US" altLang="zh-CN" dirty="0"/>
              <a:t>Router-LSA</a:t>
            </a:r>
            <a:r>
              <a:rPr lang="zh-CN" altLang="en-US" dirty="0"/>
              <a:t>中不再包含前缀信息，仅仅描述了拓扑连接情况。</a:t>
            </a:r>
          </a:p>
          <a:p>
            <a:endParaRPr lang="zh-CN" altLang="en-US"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5016291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018146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Options</a:t>
            </a:r>
            <a:r>
              <a:rPr lang="zh-CN" altLang="en-US" dirty="0"/>
              <a:t>：</a:t>
            </a:r>
            <a:r>
              <a:rPr lang="en-US" altLang="zh-CN" dirty="0"/>
              <a:t>3</a:t>
            </a:r>
            <a:r>
              <a:rPr lang="zh-CN" altLang="en-US" dirty="0"/>
              <a:t>字节。含义见第</a:t>
            </a:r>
            <a:r>
              <a:rPr lang="en-US" altLang="zh-CN" dirty="0"/>
              <a:t>36</a:t>
            </a:r>
            <a:r>
              <a:rPr lang="zh-CN" altLang="en-US" dirty="0"/>
              <a:t>页。该字段实际上是该链路上所有路由器的</a:t>
            </a:r>
            <a:r>
              <a:rPr lang="en-US" altLang="zh-CN" dirty="0"/>
              <a:t>Link-LSA</a:t>
            </a:r>
            <a:r>
              <a:rPr lang="zh-CN" altLang="en-US" dirty="0"/>
              <a:t>的</a:t>
            </a:r>
            <a:r>
              <a:rPr lang="en-US" altLang="zh-CN" dirty="0"/>
              <a:t>Options</a:t>
            </a:r>
            <a:r>
              <a:rPr lang="zh-CN" altLang="en-US" dirty="0"/>
              <a:t>字段的集合，也即是它们的能力集合。</a:t>
            </a:r>
          </a:p>
          <a:p>
            <a:r>
              <a:rPr lang="en-US" altLang="zh-CN" dirty="0"/>
              <a:t>Attached Router</a:t>
            </a:r>
            <a:r>
              <a:rPr lang="zh-CN" altLang="en-US" dirty="0"/>
              <a:t>：</a:t>
            </a:r>
            <a:endParaRPr lang="en-US" altLang="zh-CN" dirty="0"/>
          </a:p>
          <a:p>
            <a:pPr lvl="1"/>
            <a:r>
              <a:rPr lang="zh-CN" altLang="en-US" dirty="0"/>
              <a:t>每个路由器</a:t>
            </a:r>
            <a:r>
              <a:rPr lang="en-US" altLang="zh-CN" dirty="0"/>
              <a:t>4</a:t>
            </a:r>
            <a:r>
              <a:rPr lang="zh-CN" altLang="en-US" dirty="0"/>
              <a:t>字节。该链路上所有与</a:t>
            </a:r>
            <a:r>
              <a:rPr lang="en-US" altLang="zh-CN" dirty="0"/>
              <a:t>DR</a:t>
            </a:r>
            <a:r>
              <a:rPr lang="zh-CN" altLang="en-US" dirty="0"/>
              <a:t>有</a:t>
            </a:r>
            <a:r>
              <a:rPr lang="en-US" altLang="zh-CN" dirty="0"/>
              <a:t>Full</a:t>
            </a:r>
            <a:r>
              <a:rPr lang="zh-CN" altLang="en-US" dirty="0"/>
              <a:t>关系的路由器的</a:t>
            </a:r>
            <a:r>
              <a:rPr lang="en-US" altLang="zh-CN" dirty="0"/>
              <a:t>Router ID</a:t>
            </a:r>
            <a:r>
              <a:rPr lang="zh-CN" altLang="en-US" dirty="0"/>
              <a:t>。</a:t>
            </a:r>
          </a:p>
          <a:p>
            <a:pPr lvl="1"/>
            <a:r>
              <a:rPr lang="en-US" altLang="zh-CN" dirty="0"/>
              <a:t>OSPFv3</a:t>
            </a:r>
            <a:r>
              <a:rPr lang="zh-CN" altLang="en-US" dirty="0"/>
              <a:t>的</a:t>
            </a:r>
            <a:r>
              <a:rPr lang="en-US" altLang="zh-CN" dirty="0"/>
              <a:t>Network-LSA</a:t>
            </a:r>
            <a:r>
              <a:rPr lang="zh-CN" altLang="en-US" dirty="0"/>
              <a:t>具有区域泛洪范围，由</a:t>
            </a:r>
            <a:r>
              <a:rPr lang="en-US" altLang="zh-CN" dirty="0"/>
              <a:t>DR</a:t>
            </a:r>
            <a:r>
              <a:rPr lang="zh-CN" altLang="en-US" dirty="0"/>
              <a:t>生成。它的</a:t>
            </a:r>
            <a:r>
              <a:rPr lang="en-US" altLang="zh-CN" dirty="0"/>
              <a:t>Link State ID</a:t>
            </a:r>
            <a:r>
              <a:rPr lang="zh-CN" altLang="en-US" dirty="0"/>
              <a:t>为</a:t>
            </a:r>
            <a:r>
              <a:rPr lang="en-US" altLang="zh-CN" dirty="0"/>
              <a:t>DR</a:t>
            </a:r>
            <a:r>
              <a:rPr lang="zh-CN" altLang="en-US" dirty="0"/>
              <a:t>的</a:t>
            </a:r>
            <a:r>
              <a:rPr lang="en-US" altLang="zh-CN" dirty="0"/>
              <a:t>Interface ID</a:t>
            </a:r>
            <a:r>
              <a:rPr lang="zh-CN" altLang="en-US" dirty="0"/>
              <a:t>，而且将</a:t>
            </a:r>
            <a:r>
              <a:rPr lang="en-US" altLang="zh-CN" dirty="0"/>
              <a:t>OSPFv2</a:t>
            </a:r>
            <a:r>
              <a:rPr lang="zh-CN" altLang="en-US" dirty="0"/>
              <a:t>中的掩码字段取消了，所以它不再包含前缀信息，而仅仅描述了拓扑连接情况。</a:t>
            </a:r>
          </a:p>
          <a:p>
            <a:pPr lvl="1"/>
            <a:r>
              <a:rPr lang="zh-CN" altLang="en-US" dirty="0"/>
              <a:t>另外，由于其中的</a:t>
            </a:r>
            <a:r>
              <a:rPr lang="en-US" altLang="zh-CN" dirty="0"/>
              <a:t>Options</a:t>
            </a:r>
            <a:r>
              <a:rPr lang="zh-CN" altLang="en-US" dirty="0"/>
              <a:t>字段为链路上所有路由器的能力集合，因此</a:t>
            </a:r>
            <a:r>
              <a:rPr lang="en-US" altLang="zh-CN" dirty="0"/>
              <a:t>DR</a:t>
            </a:r>
            <a:r>
              <a:rPr lang="zh-CN" altLang="en-US" dirty="0"/>
              <a:t>的能力大小并不会影响其他路由器的</a:t>
            </a:r>
            <a:r>
              <a:rPr lang="en-US" altLang="zh-CN" dirty="0"/>
              <a:t>LSA</a:t>
            </a:r>
            <a:r>
              <a:rPr lang="zh-CN" altLang="en-US" dirty="0"/>
              <a:t>传播。</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25115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39878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44977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6972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005686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999623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424886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OSPFv3</a:t>
            </a:r>
            <a:r>
              <a:rPr lang="zh-CN" altLang="en-US" dirty="0"/>
              <a:t>的</a:t>
            </a:r>
            <a:r>
              <a:rPr lang="en-US" altLang="zh-CN" dirty="0"/>
              <a:t>Intra-Area-Prefix-LSA</a:t>
            </a:r>
            <a:r>
              <a:rPr lang="zh-CN" altLang="en-US" dirty="0"/>
              <a:t>具有区域泛洪范围，用于发布区域内前缀信息。根据所参考的</a:t>
            </a:r>
            <a:r>
              <a:rPr lang="en-US" altLang="zh-CN" dirty="0"/>
              <a:t>LSA</a:t>
            </a:r>
            <a:r>
              <a:rPr lang="zh-CN" altLang="en-US" dirty="0"/>
              <a:t>不同可分为以下两种情况：</a:t>
            </a:r>
          </a:p>
          <a:p>
            <a:pPr lvl="1"/>
            <a:r>
              <a:rPr lang="zh-CN" altLang="en-US" dirty="0"/>
              <a:t>参考</a:t>
            </a:r>
            <a:r>
              <a:rPr lang="en-US" altLang="zh-CN" dirty="0"/>
              <a:t>Router-LSA</a:t>
            </a:r>
            <a:r>
              <a:rPr lang="zh-CN" altLang="en-US" dirty="0"/>
              <a:t>，由各路由器分别生成，用于发布点到点链路的前缀信息以及</a:t>
            </a:r>
            <a:r>
              <a:rPr lang="en-US" altLang="zh-CN" dirty="0"/>
              <a:t>Stub</a:t>
            </a:r>
            <a:r>
              <a:rPr lang="zh-CN" altLang="en-US" dirty="0"/>
              <a:t>网络的前缀信息；</a:t>
            </a:r>
            <a:endParaRPr lang="en-US" altLang="zh-CN" dirty="0"/>
          </a:p>
          <a:p>
            <a:pPr lvl="1"/>
            <a:r>
              <a:rPr lang="zh-CN" altLang="en-US" dirty="0"/>
              <a:t>参考</a:t>
            </a:r>
            <a:r>
              <a:rPr lang="en-US" altLang="zh-CN" dirty="0"/>
              <a:t>Network-LSA</a:t>
            </a:r>
            <a:r>
              <a:rPr lang="zh-CN" altLang="en-US" dirty="0"/>
              <a:t>，由</a:t>
            </a:r>
            <a:r>
              <a:rPr lang="en-US" altLang="zh-CN" dirty="0"/>
              <a:t>DR</a:t>
            </a:r>
            <a:r>
              <a:rPr lang="zh-CN" altLang="en-US" dirty="0"/>
              <a:t>生成，用于发布该链路对应网络上的所有前缀信息，这些前缀来自链路上所有路由器各自生成的</a:t>
            </a:r>
            <a:r>
              <a:rPr lang="en-US" altLang="zh-CN" dirty="0"/>
              <a:t>Link-LSA</a:t>
            </a:r>
            <a:r>
              <a:rPr lang="zh-CN" altLang="en-US" dirty="0"/>
              <a:t>。但是，</a:t>
            </a:r>
            <a:r>
              <a:rPr lang="en-US" altLang="zh-CN" dirty="0"/>
              <a:t>Link-LSA</a:t>
            </a:r>
            <a:r>
              <a:rPr lang="zh-CN" altLang="en-US" dirty="0"/>
              <a:t>中的本地链路地址信息、</a:t>
            </a:r>
            <a:r>
              <a:rPr lang="en-US" altLang="zh-CN" dirty="0"/>
              <a:t>NU</a:t>
            </a:r>
            <a:r>
              <a:rPr lang="zh-CN" altLang="en-US" dirty="0"/>
              <a:t>或</a:t>
            </a:r>
            <a:r>
              <a:rPr lang="en-US" altLang="zh-CN" dirty="0"/>
              <a:t>LA</a:t>
            </a:r>
            <a:r>
              <a:rPr lang="zh-CN" altLang="en-US" dirty="0"/>
              <a:t>位置</a:t>
            </a:r>
            <a:r>
              <a:rPr lang="en-US" altLang="zh-CN" dirty="0"/>
              <a:t>1</a:t>
            </a:r>
            <a:r>
              <a:rPr lang="zh-CN" altLang="en-US" dirty="0"/>
              <a:t>的前缀除外。</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709962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64815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266966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529406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Metric</a:t>
            </a:r>
            <a:r>
              <a:rPr lang="zh-CN" altLang="en-US" dirty="0"/>
              <a:t>：</a:t>
            </a:r>
            <a:r>
              <a:rPr lang="en-US" altLang="zh-CN" dirty="0"/>
              <a:t>20bit</a:t>
            </a:r>
            <a:r>
              <a:rPr lang="zh-CN" altLang="en-US" dirty="0"/>
              <a:t>。表示</a:t>
            </a:r>
            <a:r>
              <a:rPr lang="en-US" altLang="zh-CN" dirty="0"/>
              <a:t>ABR</a:t>
            </a:r>
            <a:r>
              <a:rPr lang="zh-CN" altLang="en-US" dirty="0"/>
              <a:t>到达该前缀描述的路由的</a:t>
            </a:r>
            <a:r>
              <a:rPr lang="en-US" altLang="zh-CN" dirty="0"/>
              <a:t>cost</a:t>
            </a:r>
            <a:r>
              <a:rPr lang="zh-CN" altLang="en-US" dirty="0"/>
              <a:t>值。</a:t>
            </a:r>
          </a:p>
          <a:p>
            <a:r>
              <a:rPr lang="zh-CN" altLang="en-US" dirty="0"/>
              <a:t>前缀信息：描述前缀的</a:t>
            </a:r>
            <a:r>
              <a:rPr lang="en-US" altLang="zh-CN" dirty="0"/>
              <a:t>Prefix</a:t>
            </a:r>
            <a:r>
              <a:rPr lang="zh-CN" altLang="en-US" dirty="0"/>
              <a:t>三元组。</a:t>
            </a:r>
            <a:endParaRPr lang="en-US" altLang="zh-CN" dirty="0"/>
          </a:p>
          <a:p>
            <a:r>
              <a:rPr lang="zh-CN" altLang="en-US" dirty="0"/>
              <a:t>在</a:t>
            </a:r>
            <a:r>
              <a:rPr lang="en-US" altLang="zh-CN" dirty="0"/>
              <a:t>OSPFv2</a:t>
            </a:r>
            <a:r>
              <a:rPr lang="zh-CN" altLang="en-US" dirty="0"/>
              <a:t>中，使用</a:t>
            </a:r>
            <a:r>
              <a:rPr lang="en-US" altLang="zh-CN" dirty="0"/>
              <a:t>LSA</a:t>
            </a:r>
            <a:r>
              <a:rPr lang="zh-CN" altLang="en-US" dirty="0"/>
              <a:t>头里面的</a:t>
            </a:r>
            <a:r>
              <a:rPr lang="en-US" altLang="zh-CN" dirty="0"/>
              <a:t>Link State ID</a:t>
            </a:r>
            <a:r>
              <a:rPr lang="zh-CN" altLang="en-US" dirty="0"/>
              <a:t>字段来表示网络地址，掩码包含在</a:t>
            </a:r>
            <a:r>
              <a:rPr lang="en-US" altLang="zh-CN" dirty="0"/>
              <a:t>LSA</a:t>
            </a:r>
            <a:r>
              <a:rPr lang="zh-CN" altLang="en-US" dirty="0"/>
              <a:t>内容里。</a:t>
            </a:r>
            <a:endParaRPr lang="en-US" altLang="zh-CN" dirty="0"/>
          </a:p>
          <a:p>
            <a:r>
              <a:rPr lang="en-US" altLang="zh-CN" dirty="0"/>
              <a:t>OSPFv3</a:t>
            </a:r>
            <a:r>
              <a:rPr lang="zh-CN" altLang="en-US" dirty="0"/>
              <a:t>的</a:t>
            </a:r>
            <a:r>
              <a:rPr lang="en-US" altLang="zh-CN" dirty="0"/>
              <a:t>Inter-Area-Prefix-LSA</a:t>
            </a:r>
            <a:r>
              <a:rPr lang="zh-CN" altLang="en-US" dirty="0"/>
              <a:t>中，</a:t>
            </a:r>
            <a:r>
              <a:rPr lang="en-US" altLang="zh-CN" dirty="0"/>
              <a:t>LSA</a:t>
            </a:r>
            <a:r>
              <a:rPr lang="zh-CN" altLang="en-US" dirty="0"/>
              <a:t>头里的</a:t>
            </a:r>
            <a:r>
              <a:rPr lang="en-US" altLang="zh-CN" dirty="0"/>
              <a:t>Link State ID</a:t>
            </a:r>
            <a:r>
              <a:rPr lang="zh-CN" altLang="en-US" dirty="0"/>
              <a:t>不再包含前缀信息，仅仅是一个</a:t>
            </a:r>
            <a:r>
              <a:rPr lang="en-US" altLang="zh-CN" dirty="0"/>
              <a:t>32</a:t>
            </a:r>
            <a:r>
              <a:rPr lang="zh-CN" altLang="en-US" dirty="0"/>
              <a:t>位的编号，用于区分同一路由器产生的不同</a:t>
            </a:r>
            <a:r>
              <a:rPr lang="en-US" altLang="zh-CN" dirty="0"/>
              <a:t>LSA</a:t>
            </a:r>
            <a:r>
              <a:rPr lang="zh-CN" altLang="en-US" dirty="0"/>
              <a:t>，所有前缀均通过</a:t>
            </a:r>
            <a:r>
              <a:rPr lang="en-US" altLang="zh-CN" dirty="0"/>
              <a:t>Prefix</a:t>
            </a:r>
            <a:r>
              <a:rPr lang="zh-CN" altLang="en-US" dirty="0"/>
              <a:t>三元组来描述。</a:t>
            </a:r>
          </a:p>
          <a:p>
            <a:r>
              <a:rPr lang="en-US" altLang="zh-CN" dirty="0"/>
              <a:t>Inter-Area-Prefix-LSA</a:t>
            </a:r>
            <a:r>
              <a:rPr lang="zh-CN" altLang="en-US" dirty="0"/>
              <a:t>具有区域泛洪范围，由</a:t>
            </a:r>
            <a:r>
              <a:rPr lang="en-US" altLang="zh-CN" dirty="0"/>
              <a:t>ABR</a:t>
            </a:r>
            <a:r>
              <a:rPr lang="zh-CN" altLang="en-US" dirty="0"/>
              <a:t>生成。每个</a:t>
            </a:r>
            <a:r>
              <a:rPr lang="en-US" altLang="zh-CN" dirty="0"/>
              <a:t>Inter-Area-Prefix-LSA</a:t>
            </a:r>
            <a:r>
              <a:rPr lang="zh-CN" altLang="en-US" dirty="0"/>
              <a:t>包含一条地址前缀信息，且不能包含本地链路地址信息。</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062512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353152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53605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 Options</a:t>
            </a:r>
            <a:r>
              <a:rPr lang="zh-CN" altLang="en-US" dirty="0"/>
              <a:t>：</a:t>
            </a:r>
            <a:r>
              <a:rPr lang="en-US" altLang="zh-CN" dirty="0"/>
              <a:t>3</a:t>
            </a:r>
            <a:r>
              <a:rPr lang="zh-CN" altLang="en-US" dirty="0"/>
              <a:t>字节，并非生成</a:t>
            </a:r>
            <a:r>
              <a:rPr lang="en-US" altLang="zh-CN" dirty="0"/>
              <a:t>LSA</a:t>
            </a:r>
            <a:r>
              <a:rPr lang="zh-CN" altLang="en-US" dirty="0"/>
              <a:t>的路由器的能力描述，而是描述了目的</a:t>
            </a:r>
            <a:r>
              <a:rPr lang="en-US" altLang="zh-CN" dirty="0"/>
              <a:t>ASBR</a:t>
            </a:r>
            <a:r>
              <a:rPr lang="zh-CN" altLang="en-US" dirty="0"/>
              <a:t>的能力。</a:t>
            </a:r>
          </a:p>
          <a:p>
            <a:r>
              <a:rPr lang="zh-CN" altLang="en-US" dirty="0"/>
              <a:t> </a:t>
            </a:r>
            <a:r>
              <a:rPr lang="en-US" altLang="zh-CN" dirty="0"/>
              <a:t>Metric</a:t>
            </a:r>
            <a:r>
              <a:rPr lang="zh-CN" altLang="en-US" dirty="0"/>
              <a:t>：</a:t>
            </a:r>
            <a:r>
              <a:rPr lang="en-US" altLang="zh-CN" dirty="0"/>
              <a:t>3</a:t>
            </a:r>
            <a:r>
              <a:rPr lang="zh-CN" altLang="en-US" dirty="0"/>
              <a:t>字节，表示</a:t>
            </a:r>
            <a:r>
              <a:rPr lang="en-US" altLang="zh-CN" dirty="0"/>
              <a:t>ABR</a:t>
            </a:r>
            <a:r>
              <a:rPr lang="zh-CN" altLang="en-US" dirty="0"/>
              <a:t>到目的</a:t>
            </a:r>
            <a:r>
              <a:rPr lang="en-US" altLang="zh-CN" dirty="0"/>
              <a:t>ASBR</a:t>
            </a:r>
            <a:r>
              <a:rPr lang="zh-CN" altLang="en-US" dirty="0"/>
              <a:t>路由器的</a:t>
            </a:r>
            <a:r>
              <a:rPr lang="en-US" altLang="zh-CN" dirty="0"/>
              <a:t>cost</a:t>
            </a:r>
            <a:r>
              <a:rPr lang="zh-CN" altLang="en-US" dirty="0"/>
              <a:t>值。</a:t>
            </a:r>
          </a:p>
          <a:p>
            <a:r>
              <a:rPr lang="zh-CN" altLang="en-US" dirty="0"/>
              <a:t> </a:t>
            </a:r>
            <a:r>
              <a:rPr lang="en-US" altLang="zh-CN" dirty="0"/>
              <a:t>Destination Router ID</a:t>
            </a:r>
            <a:r>
              <a:rPr lang="zh-CN" altLang="en-US" dirty="0"/>
              <a:t>：</a:t>
            </a:r>
            <a:r>
              <a:rPr lang="en-US" altLang="zh-CN" dirty="0"/>
              <a:t>4</a:t>
            </a:r>
            <a:r>
              <a:rPr lang="zh-CN" altLang="en-US" dirty="0"/>
              <a:t>字节，目的</a:t>
            </a:r>
            <a:r>
              <a:rPr lang="en-US" altLang="zh-CN" dirty="0"/>
              <a:t>ASBR</a:t>
            </a:r>
            <a:r>
              <a:rPr lang="zh-CN" altLang="en-US" dirty="0"/>
              <a:t>路由器的</a:t>
            </a:r>
            <a:r>
              <a:rPr lang="en-US" altLang="zh-CN" dirty="0"/>
              <a:t>Router ID</a:t>
            </a:r>
            <a:r>
              <a:rPr lang="zh-CN" altLang="en-US" dirty="0"/>
              <a:t>。</a:t>
            </a:r>
            <a:endParaRPr lang="en-US" altLang="zh-CN" dirty="0"/>
          </a:p>
          <a:p>
            <a:r>
              <a:rPr lang="zh-CN" altLang="en-US" dirty="0"/>
              <a:t>在</a:t>
            </a:r>
            <a:r>
              <a:rPr lang="en-US" altLang="zh-CN" dirty="0"/>
              <a:t>OSPFv2</a:t>
            </a:r>
            <a:r>
              <a:rPr lang="zh-CN" altLang="en-US" dirty="0"/>
              <a:t>中，使用</a:t>
            </a:r>
            <a:r>
              <a:rPr lang="en-US" altLang="zh-CN" dirty="0"/>
              <a:t>LSA</a:t>
            </a:r>
            <a:r>
              <a:rPr lang="zh-CN" altLang="en-US" dirty="0"/>
              <a:t>头里面的</a:t>
            </a:r>
            <a:r>
              <a:rPr lang="en-US" altLang="zh-CN" dirty="0"/>
              <a:t>Link State ID</a:t>
            </a:r>
            <a:r>
              <a:rPr lang="zh-CN" altLang="en-US" dirty="0"/>
              <a:t>字段来表示目的</a:t>
            </a:r>
            <a:r>
              <a:rPr lang="en-US" altLang="zh-CN" dirty="0"/>
              <a:t>ASBR</a:t>
            </a:r>
            <a:r>
              <a:rPr lang="zh-CN" altLang="en-US" dirty="0"/>
              <a:t>的</a:t>
            </a:r>
            <a:r>
              <a:rPr lang="en-US" altLang="zh-CN" dirty="0"/>
              <a:t>Router ID</a:t>
            </a:r>
            <a:r>
              <a:rPr lang="zh-CN" altLang="en-US" dirty="0"/>
              <a:t>。</a:t>
            </a:r>
            <a:r>
              <a:rPr lang="en-US" altLang="zh-CN" dirty="0"/>
              <a:t>OSPFv3</a:t>
            </a:r>
            <a:r>
              <a:rPr lang="zh-CN" altLang="en-US" dirty="0"/>
              <a:t>的</a:t>
            </a:r>
            <a:r>
              <a:rPr lang="en-US" altLang="zh-CN" dirty="0"/>
              <a:t>Inter-Area-Router-LSA</a:t>
            </a:r>
            <a:r>
              <a:rPr lang="zh-CN" altLang="en-US" dirty="0"/>
              <a:t>中，</a:t>
            </a:r>
            <a:r>
              <a:rPr lang="en-US" altLang="zh-CN" dirty="0"/>
              <a:t>LSA</a:t>
            </a:r>
            <a:r>
              <a:rPr lang="zh-CN" altLang="en-US" dirty="0"/>
              <a:t>头里的</a:t>
            </a:r>
            <a:r>
              <a:rPr lang="en-US" altLang="zh-CN" dirty="0"/>
              <a:t>Link State ID</a:t>
            </a:r>
            <a:r>
              <a:rPr lang="zh-CN" altLang="en-US" dirty="0"/>
              <a:t>不再有具体含义，仅仅是一个</a:t>
            </a:r>
            <a:r>
              <a:rPr lang="en-US" altLang="zh-CN" dirty="0"/>
              <a:t>32</a:t>
            </a:r>
            <a:r>
              <a:rPr lang="zh-CN" altLang="en-US" dirty="0"/>
              <a:t>位的编号，用于区分同一路由器产生的不同</a:t>
            </a:r>
            <a:r>
              <a:rPr lang="en-US" altLang="zh-CN" dirty="0"/>
              <a:t>LSA</a:t>
            </a:r>
            <a:r>
              <a:rPr lang="zh-CN" altLang="en-US" dirty="0"/>
              <a:t>。</a:t>
            </a:r>
            <a:endParaRPr lang="en-US" altLang="zh-CN" dirty="0"/>
          </a:p>
          <a:p>
            <a:r>
              <a:rPr lang="en-US" altLang="zh-CN" dirty="0"/>
              <a:t>Inter-Area-Router-LSA</a:t>
            </a:r>
            <a:r>
              <a:rPr lang="zh-CN" altLang="en-US" dirty="0"/>
              <a:t>具有区域泛洪范围，由</a:t>
            </a:r>
            <a:r>
              <a:rPr lang="en-US" altLang="zh-CN" dirty="0"/>
              <a:t>ABR</a:t>
            </a:r>
            <a:r>
              <a:rPr lang="zh-CN" altLang="en-US" dirty="0"/>
              <a:t>生成。每个</a:t>
            </a:r>
            <a:r>
              <a:rPr lang="en-US" altLang="zh-CN" dirty="0"/>
              <a:t>Inter-Area-Router-LSA</a:t>
            </a:r>
            <a:r>
              <a:rPr lang="zh-CN" altLang="en-US" dirty="0"/>
              <a:t>包含一条目的</a:t>
            </a:r>
            <a:r>
              <a:rPr lang="en-US" altLang="zh-CN" dirty="0"/>
              <a:t>ASBR</a:t>
            </a:r>
            <a:r>
              <a:rPr lang="zh-CN" altLang="en-US" dirty="0"/>
              <a:t>信息。</a:t>
            </a:r>
          </a:p>
          <a:p>
            <a:endParaRPr lang="zh-CN" altLang="en-US" dirty="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17396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4616449"/>
            <a:ext cx="6346800" cy="5145373"/>
          </a:xfrm>
        </p:spPr>
        <p:txBody>
          <a:bodyPr/>
          <a:lstStyle/>
          <a:p>
            <a:pPr>
              <a:lnSpc>
                <a:spcPct val="100000"/>
              </a:lnSpc>
            </a:pPr>
            <a:r>
              <a:rPr lang="en-US" altLang="zh-CN" dirty="0"/>
              <a:t>LSA</a:t>
            </a:r>
            <a:r>
              <a:rPr lang="zh-CN" altLang="en-US" dirty="0"/>
              <a:t>头部信息，除</a:t>
            </a:r>
            <a:r>
              <a:rPr lang="en-US" altLang="zh-CN" dirty="0"/>
              <a:t>Hello</a:t>
            </a:r>
            <a:r>
              <a:rPr lang="zh-CN" altLang="en-US" dirty="0"/>
              <a:t>报文外，其它的</a:t>
            </a:r>
            <a:r>
              <a:rPr lang="en-US" altLang="zh-CN" dirty="0"/>
              <a:t>OSPF</a:t>
            </a:r>
            <a:r>
              <a:rPr lang="zh-CN" altLang="en-US" dirty="0"/>
              <a:t>报文都携带</a:t>
            </a:r>
            <a:r>
              <a:rPr lang="en-US" altLang="zh-CN" dirty="0"/>
              <a:t>LSA</a:t>
            </a:r>
            <a:r>
              <a:rPr lang="zh-CN" altLang="en-US" dirty="0"/>
              <a:t>信息。</a:t>
            </a:r>
          </a:p>
          <a:p>
            <a:pPr lvl="1">
              <a:lnSpc>
                <a:spcPct val="100000"/>
              </a:lnSpc>
            </a:pPr>
            <a:r>
              <a:rPr lang="en-US" altLang="zh-CN" dirty="0"/>
              <a:t>LS age</a:t>
            </a:r>
            <a:r>
              <a:rPr lang="zh-CN" altLang="en-US" dirty="0"/>
              <a:t>：此字段表示</a:t>
            </a:r>
            <a:r>
              <a:rPr lang="en-US" altLang="zh-CN" dirty="0"/>
              <a:t>LSA</a:t>
            </a:r>
            <a:r>
              <a:rPr lang="zh-CN" altLang="en-US" dirty="0"/>
              <a:t>已经生存的时间，单位是秒。</a:t>
            </a:r>
            <a:endParaRPr lang="en-US" altLang="zh-CN" dirty="0"/>
          </a:p>
          <a:p>
            <a:pPr lvl="1">
              <a:lnSpc>
                <a:spcPct val="100000"/>
              </a:lnSpc>
            </a:pPr>
            <a:r>
              <a:rPr lang="en-US" altLang="zh-CN" dirty="0"/>
              <a:t>Option</a:t>
            </a:r>
            <a:r>
              <a:rPr lang="zh-CN" altLang="en-US" dirty="0"/>
              <a:t>：该字段指出了部分</a:t>
            </a:r>
            <a:r>
              <a:rPr lang="en-US" altLang="zh-CN" dirty="0"/>
              <a:t>OSPF</a:t>
            </a:r>
            <a:r>
              <a:rPr lang="zh-CN" altLang="en-US" dirty="0"/>
              <a:t>域中</a:t>
            </a:r>
            <a:r>
              <a:rPr lang="en-US" altLang="zh-CN" dirty="0"/>
              <a:t>LSA</a:t>
            </a:r>
            <a:r>
              <a:rPr lang="zh-CN" altLang="en-US" dirty="0"/>
              <a:t>能够支持的可选性能。</a:t>
            </a:r>
            <a:endParaRPr lang="en-US" altLang="zh-CN" dirty="0"/>
          </a:p>
          <a:p>
            <a:pPr lvl="1">
              <a:lnSpc>
                <a:spcPct val="100000"/>
              </a:lnSpc>
            </a:pPr>
            <a:r>
              <a:rPr lang="en-US" altLang="zh-CN" dirty="0"/>
              <a:t>LS type</a:t>
            </a:r>
            <a:r>
              <a:rPr lang="zh-CN" altLang="en-US" dirty="0"/>
              <a:t>：此字段标识了</a:t>
            </a:r>
            <a:r>
              <a:rPr lang="en-US" altLang="zh-CN" dirty="0"/>
              <a:t>LSA</a:t>
            </a:r>
            <a:r>
              <a:rPr lang="zh-CN" altLang="en-US" dirty="0"/>
              <a:t>的格式和功能。常用的</a:t>
            </a:r>
            <a:r>
              <a:rPr lang="en-US" altLang="zh-CN" dirty="0"/>
              <a:t>LSA</a:t>
            </a:r>
            <a:r>
              <a:rPr lang="zh-CN" altLang="en-US" dirty="0"/>
              <a:t>类型有五种。</a:t>
            </a:r>
          </a:p>
          <a:p>
            <a:pPr lvl="1">
              <a:lnSpc>
                <a:spcPct val="100000"/>
              </a:lnSpc>
            </a:pPr>
            <a:r>
              <a:rPr lang="en-US" altLang="zh-CN" dirty="0"/>
              <a:t>Link State ID</a:t>
            </a:r>
            <a:r>
              <a:rPr lang="zh-CN" altLang="en-US" dirty="0"/>
              <a:t>：根据</a:t>
            </a:r>
            <a:r>
              <a:rPr lang="en-US" altLang="zh-CN" dirty="0"/>
              <a:t>LSA</a:t>
            </a:r>
            <a:r>
              <a:rPr lang="zh-CN" altLang="en-US" dirty="0"/>
              <a:t>的不用而不同。</a:t>
            </a:r>
            <a:endParaRPr lang="en-US" altLang="zh-CN" dirty="0"/>
          </a:p>
          <a:p>
            <a:pPr lvl="1">
              <a:lnSpc>
                <a:spcPct val="100000"/>
              </a:lnSpc>
            </a:pPr>
            <a:r>
              <a:rPr lang="en-US" altLang="zh-CN" dirty="0"/>
              <a:t>Advertising Router</a:t>
            </a:r>
            <a:r>
              <a:rPr lang="zh-CN" altLang="en-US" dirty="0"/>
              <a:t>：始发</a:t>
            </a:r>
            <a:r>
              <a:rPr lang="en-US" altLang="zh-CN" dirty="0"/>
              <a:t>LSA</a:t>
            </a:r>
            <a:r>
              <a:rPr lang="zh-CN" altLang="en-US" dirty="0"/>
              <a:t>的路由器的</a:t>
            </a:r>
            <a:r>
              <a:rPr lang="en-US" altLang="zh-CN" dirty="0"/>
              <a:t>ID</a:t>
            </a:r>
            <a:r>
              <a:rPr lang="zh-CN" altLang="en-US" dirty="0"/>
              <a:t>。</a:t>
            </a:r>
            <a:endParaRPr lang="en-US" altLang="zh-CN" dirty="0"/>
          </a:p>
          <a:p>
            <a:pPr lvl="1">
              <a:lnSpc>
                <a:spcPct val="100000"/>
              </a:lnSpc>
            </a:pPr>
            <a:r>
              <a:rPr lang="en-US" altLang="zh-CN" dirty="0"/>
              <a:t>Sequence Number</a:t>
            </a:r>
            <a:r>
              <a:rPr lang="zh-CN" altLang="en-US" dirty="0"/>
              <a:t>：当</a:t>
            </a:r>
            <a:r>
              <a:rPr lang="en-US" altLang="zh-CN" dirty="0"/>
              <a:t>LSA</a:t>
            </a:r>
            <a:r>
              <a:rPr lang="zh-CN" altLang="en-US" dirty="0"/>
              <a:t>每次新的实例产生时，这个序列号就会增加。这个更新可以帮助其他路由器识别最新的</a:t>
            </a:r>
            <a:r>
              <a:rPr lang="en-US" altLang="zh-CN" dirty="0"/>
              <a:t>LSA</a:t>
            </a:r>
            <a:r>
              <a:rPr lang="zh-CN" altLang="en-US" dirty="0"/>
              <a:t>实例。</a:t>
            </a:r>
            <a:endParaRPr lang="en-US" altLang="zh-CN" dirty="0"/>
          </a:p>
          <a:p>
            <a:pPr lvl="1">
              <a:lnSpc>
                <a:spcPct val="100000"/>
              </a:lnSpc>
            </a:pPr>
            <a:r>
              <a:rPr lang="en-US" altLang="zh-CN" dirty="0"/>
              <a:t>Checksum</a:t>
            </a:r>
            <a:r>
              <a:rPr lang="zh-CN" altLang="en-US" dirty="0"/>
              <a:t>：关于</a:t>
            </a:r>
            <a:r>
              <a:rPr lang="en-US" altLang="zh-CN" dirty="0"/>
              <a:t>LSA</a:t>
            </a:r>
            <a:r>
              <a:rPr lang="zh-CN" altLang="en-US" dirty="0"/>
              <a:t>的全部信息的校验和。因为</a:t>
            </a:r>
            <a:r>
              <a:rPr lang="en-US" altLang="zh-CN" dirty="0"/>
              <a:t>Age</a:t>
            </a:r>
            <a:r>
              <a:rPr lang="zh-CN" altLang="en-US" dirty="0"/>
              <a:t>字段，所以校验和会随着老化时间的增大而每次都需要重新进行计算。</a:t>
            </a:r>
            <a:endParaRPr lang="en-US" altLang="zh-CN" dirty="0"/>
          </a:p>
          <a:p>
            <a:pPr lvl="1">
              <a:lnSpc>
                <a:spcPct val="100000"/>
              </a:lnSpc>
            </a:pPr>
            <a:r>
              <a:rPr lang="en-US" altLang="zh-CN" dirty="0"/>
              <a:t>Length</a:t>
            </a:r>
            <a:r>
              <a:rPr lang="zh-CN" altLang="en-US" dirty="0"/>
              <a:t>：是一个包含</a:t>
            </a:r>
            <a:r>
              <a:rPr lang="en-US" altLang="zh-CN" dirty="0"/>
              <a:t>LSA</a:t>
            </a:r>
            <a:r>
              <a:rPr lang="zh-CN" altLang="en-US" dirty="0"/>
              <a:t>头部在内的</a:t>
            </a:r>
            <a:r>
              <a:rPr lang="en-US" altLang="zh-CN" dirty="0"/>
              <a:t>LSA</a:t>
            </a:r>
            <a:r>
              <a:rPr lang="zh-CN" altLang="en-US" dirty="0"/>
              <a:t>的长度。</a:t>
            </a:r>
            <a:endParaRPr lang="en-US" altLang="zh-CN" dirty="0"/>
          </a:p>
          <a:p>
            <a:pPr lvl="0">
              <a:lnSpc>
                <a:spcPct val="100000"/>
              </a:lnSpc>
            </a:pPr>
            <a:r>
              <a:rPr lang="en-US" altLang="zh-CN" dirty="0"/>
              <a:t>Router-LSA</a:t>
            </a:r>
            <a:r>
              <a:rPr lang="zh-CN" altLang="en-US" dirty="0"/>
              <a:t>，</a:t>
            </a:r>
            <a:r>
              <a:rPr lang="en-US" altLang="zh-CN" dirty="0"/>
              <a:t>Router-LSA</a:t>
            </a:r>
            <a:r>
              <a:rPr lang="zh-CN" altLang="en-US" dirty="0"/>
              <a:t>必须描述始发路由器所有接口或链路。</a:t>
            </a:r>
            <a:endParaRPr lang="en-US" altLang="zh-CN" dirty="0"/>
          </a:p>
          <a:p>
            <a:pPr lvl="1">
              <a:lnSpc>
                <a:spcPct val="100000"/>
              </a:lnSpc>
            </a:pPr>
            <a:r>
              <a:rPr lang="en-US" altLang="zh-CN" dirty="0"/>
              <a:t>Link State ID</a:t>
            </a:r>
            <a:r>
              <a:rPr lang="zh-CN" altLang="en-US" dirty="0"/>
              <a:t>：是指始发路由器的路由器</a:t>
            </a:r>
            <a:r>
              <a:rPr lang="en-US" altLang="zh-CN" dirty="0"/>
              <a:t>ID</a:t>
            </a:r>
            <a:r>
              <a:rPr lang="zh-CN" altLang="en-US" dirty="0"/>
              <a:t>。</a:t>
            </a:r>
            <a:endParaRPr lang="en-US" altLang="zh-CN" dirty="0"/>
          </a:p>
          <a:p>
            <a:pPr lvl="1">
              <a:lnSpc>
                <a:spcPct val="100000"/>
              </a:lnSpc>
            </a:pPr>
            <a:r>
              <a:rPr lang="en-US" altLang="zh-CN" dirty="0"/>
              <a:t>Flag</a:t>
            </a:r>
            <a:r>
              <a:rPr lang="zh-CN" altLang="en-US" dirty="0"/>
              <a:t>：</a:t>
            </a:r>
            <a:endParaRPr lang="en-US" altLang="zh-CN" dirty="0"/>
          </a:p>
          <a:p>
            <a:pPr marL="895350" lvl="2" indent="-180975">
              <a:lnSpc>
                <a:spcPct val="100000"/>
              </a:lnSpc>
              <a:buFont typeface="Wingdings" panose="05000000000000000000" pitchFamily="2" charset="2"/>
              <a:buChar char="n"/>
            </a:pPr>
            <a:r>
              <a:rPr lang="en-US" altLang="zh-CN" dirty="0"/>
              <a:t>V</a:t>
            </a:r>
            <a:r>
              <a:rPr lang="zh-CN" altLang="en-US" dirty="0"/>
              <a:t>：设置为</a:t>
            </a:r>
            <a:r>
              <a:rPr lang="en-US" altLang="zh-CN" dirty="0"/>
              <a:t>1</a:t>
            </a:r>
            <a:r>
              <a:rPr lang="zh-CN" altLang="en-US" dirty="0"/>
              <a:t>时，说明始发路由器是一条或者多条具有完全邻接关系的虚链路的一个端点。</a:t>
            </a:r>
            <a:endParaRPr lang="en-US" altLang="zh-CN" dirty="0"/>
          </a:p>
          <a:p>
            <a:pPr marL="895350" lvl="2" indent="-180975">
              <a:lnSpc>
                <a:spcPct val="100000"/>
              </a:lnSpc>
              <a:buFont typeface="Wingdings" panose="05000000000000000000" pitchFamily="2" charset="2"/>
              <a:buChar char="n"/>
            </a:pPr>
            <a:r>
              <a:rPr lang="en-US" altLang="zh-CN" dirty="0"/>
              <a:t>E</a:t>
            </a:r>
            <a:r>
              <a:rPr lang="zh-CN" altLang="en-US" dirty="0"/>
              <a:t>：当始发路由器是一个</a:t>
            </a:r>
            <a:r>
              <a:rPr lang="en-US" altLang="zh-CN" dirty="0"/>
              <a:t>ASBR</a:t>
            </a:r>
            <a:r>
              <a:rPr lang="zh-CN" altLang="en-US" dirty="0"/>
              <a:t>路由器时，该为置为</a:t>
            </a:r>
            <a:r>
              <a:rPr lang="en-US" altLang="zh-CN" dirty="0"/>
              <a:t>1</a:t>
            </a:r>
            <a:r>
              <a:rPr lang="zh-CN" altLang="en-US" dirty="0"/>
              <a:t>。</a:t>
            </a:r>
            <a:endParaRPr lang="en-US" altLang="zh-CN" dirty="0"/>
          </a:p>
          <a:p>
            <a:pPr marL="895350" lvl="2" indent="-180975">
              <a:lnSpc>
                <a:spcPct val="100000"/>
              </a:lnSpc>
              <a:buFont typeface="Wingdings" panose="05000000000000000000" pitchFamily="2" charset="2"/>
              <a:buChar char="n"/>
            </a:pPr>
            <a:r>
              <a:rPr lang="en-US" altLang="zh-CN" dirty="0"/>
              <a:t>B</a:t>
            </a:r>
            <a:r>
              <a:rPr lang="zh-CN" altLang="en-US" dirty="0"/>
              <a:t>：当始发路由器是一个</a:t>
            </a:r>
            <a:r>
              <a:rPr lang="en-US" altLang="zh-CN" dirty="0"/>
              <a:t>ABR</a:t>
            </a:r>
            <a:r>
              <a:rPr lang="zh-CN" altLang="en-US" dirty="0"/>
              <a:t>路由器时，该为置为</a:t>
            </a:r>
            <a:r>
              <a:rPr lang="en-US" altLang="zh-CN" dirty="0"/>
              <a:t>1</a:t>
            </a:r>
            <a:r>
              <a:rPr lang="zh-CN" altLang="en-US" dirty="0"/>
              <a:t>。</a:t>
            </a:r>
            <a:endParaRPr lang="en-US" altLang="zh-CN" dirty="0"/>
          </a:p>
          <a:p>
            <a:pPr lvl="1">
              <a:lnSpc>
                <a:spcPct val="100000"/>
              </a:lnSpc>
            </a:pPr>
            <a:r>
              <a:rPr lang="en-US" altLang="zh-CN" dirty="0"/>
              <a:t>Number of links</a:t>
            </a:r>
            <a:r>
              <a:rPr lang="zh-CN" altLang="en-US" dirty="0"/>
              <a:t>：表明一个</a:t>
            </a:r>
            <a:r>
              <a:rPr lang="en-US" altLang="zh-CN" dirty="0"/>
              <a:t>LSA</a:t>
            </a:r>
            <a:r>
              <a:rPr lang="zh-CN" altLang="en-US" dirty="0"/>
              <a:t>所描述的路由器链路数量。</a:t>
            </a:r>
            <a:endParaRPr lang="en-US" altLang="zh-CN" dirty="0"/>
          </a:p>
          <a:p>
            <a:pPr lvl="1">
              <a:lnSpc>
                <a:spcPct val="100000"/>
              </a:lnSpc>
            </a:pPr>
            <a:r>
              <a:rPr lang="en-US" altLang="zh-CN" dirty="0"/>
              <a:t>Link Type</a:t>
            </a:r>
            <a:r>
              <a:rPr lang="zh-CN" altLang="en-US" dirty="0"/>
              <a:t>：</a:t>
            </a:r>
            <a:endParaRPr lang="en-US" altLang="zh-CN" dirty="0"/>
          </a:p>
          <a:p>
            <a:pPr lvl="2">
              <a:lnSpc>
                <a:spcPct val="100000"/>
              </a:lnSpc>
            </a:pPr>
            <a:r>
              <a:rPr lang="zh-CN" altLang="en-US" dirty="0"/>
              <a:t>值为</a:t>
            </a:r>
            <a:r>
              <a:rPr lang="en-US" altLang="zh-CN" dirty="0"/>
              <a:t>1</a:t>
            </a:r>
            <a:r>
              <a:rPr lang="zh-CN" altLang="en-US" dirty="0"/>
              <a:t>表示为点到点网络，常见的</a:t>
            </a:r>
            <a:r>
              <a:rPr lang="en-US" altLang="zh-CN" dirty="0"/>
              <a:t>PPP</a:t>
            </a:r>
            <a:r>
              <a:rPr lang="zh-CN" altLang="en-US" dirty="0"/>
              <a:t>链路需要使用点到点网络描述。</a:t>
            </a:r>
            <a:endParaRPr lang="en-US" altLang="zh-CN" dirty="0"/>
          </a:p>
          <a:p>
            <a:pPr lvl="2">
              <a:lnSpc>
                <a:spcPct val="100000"/>
              </a:lnSpc>
            </a:pPr>
            <a:r>
              <a:rPr lang="zh-CN" altLang="en-US" dirty="0"/>
              <a:t>值为</a:t>
            </a:r>
            <a:r>
              <a:rPr lang="en-US" altLang="zh-CN" dirty="0"/>
              <a:t>2</a:t>
            </a:r>
            <a:r>
              <a:rPr lang="zh-CN" altLang="en-US" dirty="0"/>
              <a:t>表示连接一个</a:t>
            </a:r>
            <a:r>
              <a:rPr lang="en-US" altLang="zh-CN" dirty="0"/>
              <a:t>transit</a:t>
            </a:r>
            <a:r>
              <a:rPr lang="zh-CN" altLang="en-US" dirty="0"/>
              <a:t>网络，有至少两台路由器的广播型网段或</a:t>
            </a:r>
            <a:r>
              <a:rPr lang="en-US" altLang="zh-CN" dirty="0"/>
              <a:t>NBMA</a:t>
            </a:r>
            <a:r>
              <a:rPr lang="zh-CN" altLang="en-US" dirty="0"/>
              <a:t>网段就是一种</a:t>
            </a:r>
            <a:r>
              <a:rPr lang="en-US" altLang="zh-CN" dirty="0"/>
              <a:t>Transit</a:t>
            </a:r>
            <a:r>
              <a:rPr lang="zh-CN" altLang="en-US" dirty="0"/>
              <a:t>网段。</a:t>
            </a:r>
            <a:endParaRPr lang="en-US" altLang="zh-CN" dirty="0"/>
          </a:p>
          <a:p>
            <a:pPr lvl="1">
              <a:lnSpc>
                <a:spcPct val="100000"/>
              </a:lnSpc>
            </a:pPr>
            <a:endParaRPr lang="en-US" altLang="zh-CN" dirty="0"/>
          </a:p>
        </p:txBody>
      </p:sp>
      <p:sp>
        <p:nvSpPr>
          <p:cNvPr id="7" name="幻灯片图像占位符 6"/>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4299456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582767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4000"/>
              </a:lnSpc>
            </a:pPr>
            <a:r>
              <a:rPr lang="en-US" altLang="zh-CN" dirty="0"/>
              <a:t>E</a:t>
            </a:r>
            <a:r>
              <a:rPr lang="zh-CN" altLang="en-US" dirty="0"/>
              <a:t>：外部路由的</a:t>
            </a:r>
            <a:r>
              <a:rPr lang="en-US" altLang="zh-CN" dirty="0"/>
              <a:t>Metric</a:t>
            </a:r>
            <a:r>
              <a:rPr lang="zh-CN" altLang="en-US" dirty="0"/>
              <a:t>类型。如果设置为</a:t>
            </a:r>
            <a:r>
              <a:rPr lang="en-US" altLang="zh-CN" dirty="0"/>
              <a:t>1</a:t>
            </a:r>
            <a:r>
              <a:rPr lang="zh-CN" altLang="en-US" dirty="0"/>
              <a:t>，表示此为</a:t>
            </a:r>
            <a:r>
              <a:rPr lang="en-US" altLang="zh-CN" dirty="0"/>
              <a:t>2</a:t>
            </a:r>
            <a:r>
              <a:rPr lang="zh-CN" altLang="en-US" dirty="0"/>
              <a:t>类外部路由，其</a:t>
            </a:r>
            <a:r>
              <a:rPr lang="en-US" altLang="zh-CN" dirty="0"/>
              <a:t>Metric</a:t>
            </a:r>
            <a:r>
              <a:rPr lang="zh-CN" altLang="en-US" dirty="0"/>
              <a:t>不随着路由的传递而增长。如果设置为</a:t>
            </a:r>
            <a:r>
              <a:rPr lang="en-US" altLang="zh-CN" dirty="0"/>
              <a:t>0</a:t>
            </a:r>
            <a:r>
              <a:rPr lang="zh-CN" altLang="en-US" dirty="0"/>
              <a:t>，表示此为</a:t>
            </a:r>
            <a:r>
              <a:rPr lang="en-US" altLang="zh-CN" dirty="0"/>
              <a:t>1</a:t>
            </a:r>
            <a:r>
              <a:rPr lang="zh-CN" altLang="en-US" dirty="0"/>
              <a:t>类外部路由，其</a:t>
            </a:r>
            <a:r>
              <a:rPr lang="en-US" altLang="zh-CN" dirty="0"/>
              <a:t>Metric</a:t>
            </a:r>
            <a:r>
              <a:rPr lang="zh-CN" altLang="en-US" dirty="0"/>
              <a:t>随着路由的传递而增长。</a:t>
            </a:r>
          </a:p>
          <a:p>
            <a:pPr>
              <a:lnSpc>
                <a:spcPct val="104000"/>
              </a:lnSpc>
            </a:pPr>
            <a:r>
              <a:rPr lang="en-US" altLang="zh-CN" dirty="0"/>
              <a:t>F</a:t>
            </a:r>
            <a:r>
              <a:rPr lang="zh-CN" altLang="en-US" dirty="0"/>
              <a:t>：如果设置为</a:t>
            </a:r>
            <a:r>
              <a:rPr lang="en-US" altLang="zh-CN" dirty="0"/>
              <a:t>1</a:t>
            </a:r>
            <a:r>
              <a:rPr lang="zh-CN" altLang="en-US" dirty="0"/>
              <a:t>，则表示后面的</a:t>
            </a:r>
            <a:r>
              <a:rPr lang="en-US" altLang="zh-CN" dirty="0"/>
              <a:t>Forwarding Address</a:t>
            </a:r>
            <a:r>
              <a:rPr lang="zh-CN" altLang="en-US" dirty="0"/>
              <a:t>可选字段存在。</a:t>
            </a:r>
          </a:p>
          <a:p>
            <a:pPr>
              <a:lnSpc>
                <a:spcPct val="104000"/>
              </a:lnSpc>
            </a:pPr>
            <a:r>
              <a:rPr lang="en-US" altLang="zh-CN" dirty="0"/>
              <a:t>T</a:t>
            </a:r>
            <a:r>
              <a:rPr lang="zh-CN" altLang="en-US" dirty="0"/>
              <a:t>：如果设置为</a:t>
            </a:r>
            <a:r>
              <a:rPr lang="en-US" altLang="zh-CN" dirty="0"/>
              <a:t>1</a:t>
            </a:r>
            <a:r>
              <a:rPr lang="zh-CN" altLang="en-US" dirty="0"/>
              <a:t>，则表示后面的</a:t>
            </a:r>
            <a:r>
              <a:rPr lang="en-US" altLang="zh-CN" dirty="0"/>
              <a:t>External Route Tag</a:t>
            </a:r>
            <a:r>
              <a:rPr lang="zh-CN" altLang="en-US" dirty="0"/>
              <a:t>可选字段存在。</a:t>
            </a:r>
          </a:p>
          <a:p>
            <a:pPr>
              <a:lnSpc>
                <a:spcPct val="104000"/>
              </a:lnSpc>
            </a:pPr>
            <a:r>
              <a:rPr lang="zh-CN" altLang="en-US" dirty="0"/>
              <a:t>前缀信息：描述前缀的</a:t>
            </a:r>
            <a:r>
              <a:rPr lang="en-US" altLang="zh-CN" dirty="0"/>
              <a:t>Prefix</a:t>
            </a:r>
            <a:r>
              <a:rPr lang="zh-CN" altLang="en-US" dirty="0"/>
              <a:t>三元组。</a:t>
            </a:r>
            <a:endParaRPr lang="en-US" altLang="zh-CN" dirty="0"/>
          </a:p>
          <a:p>
            <a:pPr>
              <a:lnSpc>
                <a:spcPct val="104000"/>
              </a:lnSpc>
            </a:pPr>
            <a:r>
              <a:rPr lang="en-US" altLang="zh-CN" dirty="0"/>
              <a:t>Ref LS Type</a:t>
            </a:r>
            <a:r>
              <a:rPr lang="zh-CN" altLang="en-US" dirty="0"/>
              <a:t>：</a:t>
            </a:r>
            <a:r>
              <a:rPr lang="en-US" altLang="zh-CN" dirty="0"/>
              <a:t>2</a:t>
            </a:r>
            <a:r>
              <a:rPr lang="zh-CN" altLang="en-US" dirty="0"/>
              <a:t>字节。如果非</a:t>
            </a:r>
            <a:r>
              <a:rPr lang="en-US" altLang="zh-CN" dirty="0"/>
              <a:t>0</a:t>
            </a:r>
            <a:r>
              <a:rPr lang="zh-CN" altLang="en-US" dirty="0"/>
              <a:t>，则表示后面的</a:t>
            </a:r>
            <a:r>
              <a:rPr lang="en-US" altLang="zh-CN" dirty="0"/>
              <a:t>Referenced Link State ID</a:t>
            </a:r>
            <a:r>
              <a:rPr lang="zh-CN" altLang="en-US" dirty="0"/>
              <a:t>可选字段存在。</a:t>
            </a:r>
            <a:endParaRPr lang="en-US" altLang="zh-CN" dirty="0"/>
          </a:p>
          <a:p>
            <a:pPr>
              <a:lnSpc>
                <a:spcPct val="104000"/>
              </a:lnSpc>
            </a:pPr>
            <a:r>
              <a:rPr lang="en-US" altLang="zh-CN" dirty="0"/>
              <a:t>Forwarding Address</a:t>
            </a:r>
            <a:r>
              <a:rPr lang="zh-CN" altLang="en-US" dirty="0"/>
              <a:t>：</a:t>
            </a:r>
            <a:r>
              <a:rPr lang="en-US" altLang="zh-CN" dirty="0"/>
              <a:t>16</a:t>
            </a:r>
            <a:r>
              <a:rPr lang="zh-CN" altLang="en-US" dirty="0"/>
              <a:t>字节。可选的</a:t>
            </a:r>
            <a:r>
              <a:rPr lang="en-US" altLang="zh-CN" dirty="0"/>
              <a:t>128</a:t>
            </a:r>
            <a:r>
              <a:rPr lang="zh-CN" altLang="en-US" dirty="0"/>
              <a:t>位</a:t>
            </a:r>
            <a:r>
              <a:rPr lang="en-US" altLang="zh-CN" dirty="0"/>
              <a:t>IPv6</a:t>
            </a:r>
            <a:r>
              <a:rPr lang="zh-CN" altLang="en-US" dirty="0"/>
              <a:t>地址。当前面的</a:t>
            </a:r>
            <a:r>
              <a:rPr lang="en-US" altLang="zh-CN" dirty="0"/>
              <a:t>F</a:t>
            </a:r>
            <a:r>
              <a:rPr lang="zh-CN" altLang="en-US" dirty="0"/>
              <a:t>位为</a:t>
            </a:r>
            <a:r>
              <a:rPr lang="en-US" altLang="zh-CN" dirty="0"/>
              <a:t>1</a:t>
            </a:r>
            <a:r>
              <a:rPr lang="zh-CN" altLang="en-US" dirty="0"/>
              <a:t>时存在。表示到达目的的数据应该转发到这个地址。在公告路由器不是最优的下一跳的时候可以使用。</a:t>
            </a:r>
          </a:p>
          <a:p>
            <a:pPr>
              <a:lnSpc>
                <a:spcPct val="104000"/>
              </a:lnSpc>
            </a:pPr>
            <a:r>
              <a:rPr lang="en-US" altLang="zh-CN" dirty="0"/>
              <a:t>External Route Tag</a:t>
            </a:r>
            <a:r>
              <a:rPr lang="zh-CN" altLang="en-US" dirty="0"/>
              <a:t>：</a:t>
            </a:r>
            <a:r>
              <a:rPr lang="en-US" altLang="zh-CN" dirty="0"/>
              <a:t>4</a:t>
            </a:r>
            <a:r>
              <a:rPr lang="zh-CN" altLang="en-US" dirty="0"/>
              <a:t>字节。可选的标记位。可以用于</a:t>
            </a:r>
            <a:r>
              <a:rPr lang="en-US" altLang="zh-CN" dirty="0"/>
              <a:t>ASBR</a:t>
            </a:r>
            <a:r>
              <a:rPr lang="zh-CN" altLang="en-US" dirty="0"/>
              <a:t>之间的通信。一个比较常见的例子是，在</a:t>
            </a:r>
            <a:r>
              <a:rPr lang="en-US" altLang="zh-CN" dirty="0"/>
              <a:t>OSPF</a:t>
            </a:r>
            <a:r>
              <a:rPr lang="zh-CN" altLang="en-US" dirty="0"/>
              <a:t>自治系统的两个边界路由器上进行路由分发时，通过对引入的路由进行标记，可以很方便地进行路由过滤。</a:t>
            </a:r>
          </a:p>
          <a:p>
            <a:pPr>
              <a:lnSpc>
                <a:spcPct val="104000"/>
              </a:lnSpc>
            </a:pPr>
            <a:r>
              <a:rPr lang="en-US" altLang="zh-CN" dirty="0"/>
              <a:t>Referenced Link State ID</a:t>
            </a:r>
            <a:r>
              <a:rPr lang="zh-CN" altLang="en-US" dirty="0"/>
              <a:t>：</a:t>
            </a:r>
            <a:r>
              <a:rPr lang="en-US" altLang="zh-CN" dirty="0"/>
              <a:t>4</a:t>
            </a:r>
            <a:r>
              <a:rPr lang="zh-CN" altLang="en-US" dirty="0"/>
              <a:t>字节。当前面的</a:t>
            </a:r>
            <a:r>
              <a:rPr lang="en-US" altLang="zh-CN" dirty="0"/>
              <a:t>Ref LS Type</a:t>
            </a:r>
            <a:r>
              <a:rPr lang="zh-CN" altLang="en-US" dirty="0"/>
              <a:t>字段非</a:t>
            </a:r>
            <a:r>
              <a:rPr lang="en-US" altLang="zh-CN" dirty="0"/>
              <a:t>0</a:t>
            </a:r>
            <a:r>
              <a:rPr lang="zh-CN" altLang="en-US" dirty="0"/>
              <a:t>时存在。如果存在，说明此条外部路由有一些相关信息需要参考另外一个</a:t>
            </a:r>
            <a:r>
              <a:rPr lang="en-US" altLang="zh-CN" dirty="0"/>
              <a:t>LSA</a:t>
            </a:r>
            <a:r>
              <a:rPr lang="zh-CN" altLang="en-US" dirty="0"/>
              <a:t>。被参考的</a:t>
            </a:r>
            <a:r>
              <a:rPr lang="en-US" altLang="zh-CN" dirty="0"/>
              <a:t>LSA</a:t>
            </a:r>
            <a:r>
              <a:rPr lang="zh-CN" altLang="en-US" dirty="0"/>
              <a:t>由以下字段值确定：</a:t>
            </a:r>
            <a:endParaRPr lang="en-US" altLang="zh-CN" dirty="0"/>
          </a:p>
          <a:p>
            <a:pPr lvl="1">
              <a:lnSpc>
                <a:spcPct val="104000"/>
              </a:lnSpc>
            </a:pPr>
            <a:r>
              <a:rPr lang="zh-CN" altLang="en-US" dirty="0"/>
              <a:t>其</a:t>
            </a:r>
            <a:r>
              <a:rPr lang="en-US" altLang="zh-CN" dirty="0"/>
              <a:t>LS type</a:t>
            </a:r>
            <a:r>
              <a:rPr lang="zh-CN" altLang="en-US" dirty="0"/>
              <a:t>等于此</a:t>
            </a:r>
            <a:r>
              <a:rPr lang="en-US" altLang="zh-CN" dirty="0"/>
              <a:t>AS-external-LSA</a:t>
            </a:r>
            <a:r>
              <a:rPr lang="zh-CN" altLang="en-US" dirty="0"/>
              <a:t>的</a:t>
            </a:r>
            <a:r>
              <a:rPr lang="en-US" altLang="zh-CN" dirty="0"/>
              <a:t>Referenced LS Type</a:t>
            </a:r>
            <a:r>
              <a:rPr lang="zh-CN" altLang="en-US" dirty="0"/>
              <a:t>；</a:t>
            </a:r>
            <a:endParaRPr lang="en-US" altLang="zh-CN" dirty="0"/>
          </a:p>
          <a:p>
            <a:pPr lvl="1">
              <a:lnSpc>
                <a:spcPct val="104000"/>
              </a:lnSpc>
            </a:pPr>
            <a:r>
              <a:rPr lang="zh-CN" altLang="en-US" dirty="0"/>
              <a:t>其</a:t>
            </a:r>
            <a:r>
              <a:rPr lang="en-US" altLang="zh-CN" dirty="0"/>
              <a:t>Link State ID</a:t>
            </a:r>
            <a:r>
              <a:rPr lang="zh-CN" altLang="en-US" dirty="0"/>
              <a:t>等于此</a:t>
            </a:r>
            <a:r>
              <a:rPr lang="en-US" altLang="zh-CN" dirty="0"/>
              <a:t>AS-external-LSA</a:t>
            </a:r>
            <a:r>
              <a:rPr lang="zh-CN" altLang="en-US" dirty="0"/>
              <a:t>的</a:t>
            </a:r>
            <a:r>
              <a:rPr lang="en-US" altLang="zh-CN" dirty="0"/>
              <a:t>Referenced Link State ID</a:t>
            </a:r>
            <a:r>
              <a:rPr lang="zh-CN" altLang="en-US" dirty="0"/>
              <a:t>；</a:t>
            </a:r>
            <a:endParaRPr lang="en-US" altLang="zh-CN" dirty="0"/>
          </a:p>
          <a:p>
            <a:pPr lvl="1">
              <a:lnSpc>
                <a:spcPct val="104000"/>
              </a:lnSpc>
            </a:pPr>
            <a:r>
              <a:rPr lang="zh-CN" altLang="en-US" dirty="0"/>
              <a:t>其</a:t>
            </a:r>
            <a:r>
              <a:rPr lang="en-US" altLang="zh-CN" dirty="0"/>
              <a:t>Advertising Router</a:t>
            </a:r>
            <a:r>
              <a:rPr lang="zh-CN" altLang="en-US" dirty="0"/>
              <a:t>等于此</a:t>
            </a:r>
            <a:r>
              <a:rPr lang="en-US" altLang="zh-CN" dirty="0" err="1"/>
              <a:t>ASexternal</a:t>
            </a:r>
            <a:r>
              <a:rPr lang="en-US" altLang="zh-CN" dirty="0"/>
              <a:t>-LSA</a:t>
            </a:r>
            <a:r>
              <a:rPr lang="zh-CN" altLang="en-US" dirty="0"/>
              <a:t>的</a:t>
            </a:r>
            <a:r>
              <a:rPr lang="en-US" altLang="zh-CN" dirty="0"/>
              <a:t>Advertising Router</a:t>
            </a:r>
            <a:r>
              <a:rPr lang="zh-CN" altLang="en-US" dirty="0"/>
              <a:t>。</a:t>
            </a:r>
            <a:endParaRPr lang="en-US" altLang="zh-CN" dirty="0"/>
          </a:p>
          <a:p>
            <a:pPr lvl="1">
              <a:lnSpc>
                <a:spcPct val="104000"/>
              </a:lnSpc>
            </a:pPr>
            <a:r>
              <a:rPr lang="zh-CN" altLang="en-US" dirty="0"/>
              <a:t>这种参考能力是为未来的扩展准备的，目前并没有使用。</a:t>
            </a:r>
            <a:endParaRPr lang="en-US" altLang="zh-CN" dirty="0"/>
          </a:p>
          <a:p>
            <a:pPr lvl="0">
              <a:lnSpc>
                <a:spcPct val="104000"/>
              </a:lnSpc>
            </a:pPr>
            <a:r>
              <a:rPr lang="zh-CN" altLang="en-US" dirty="0"/>
              <a:t>在</a:t>
            </a:r>
            <a:r>
              <a:rPr lang="en-US" altLang="zh-CN" dirty="0"/>
              <a:t>OSPFv2</a:t>
            </a:r>
            <a:r>
              <a:rPr lang="zh-CN" altLang="en-US" dirty="0"/>
              <a:t>中，使用</a:t>
            </a:r>
            <a:r>
              <a:rPr lang="en-US" altLang="zh-CN" dirty="0"/>
              <a:t>LSA</a:t>
            </a:r>
            <a:r>
              <a:rPr lang="zh-CN" altLang="en-US" dirty="0"/>
              <a:t>头里面的</a:t>
            </a:r>
            <a:r>
              <a:rPr lang="en-US" altLang="zh-CN" dirty="0"/>
              <a:t>Link State ID</a:t>
            </a:r>
            <a:r>
              <a:rPr lang="zh-CN" altLang="en-US" dirty="0"/>
              <a:t>字段来表示网络地址，掩码包含在</a:t>
            </a:r>
            <a:r>
              <a:rPr lang="en-US" altLang="zh-CN" dirty="0"/>
              <a:t>LSA</a:t>
            </a:r>
            <a:r>
              <a:rPr lang="zh-CN" altLang="en-US" dirty="0"/>
              <a:t>内容里。</a:t>
            </a:r>
            <a:endParaRPr lang="en-US" altLang="zh-CN" dirty="0"/>
          </a:p>
          <a:p>
            <a:pPr lvl="0">
              <a:lnSpc>
                <a:spcPct val="104000"/>
              </a:lnSpc>
            </a:pPr>
            <a:r>
              <a:rPr lang="en-US" altLang="zh-CN" dirty="0"/>
              <a:t>OSPFv3</a:t>
            </a:r>
            <a:r>
              <a:rPr lang="zh-CN" altLang="en-US" dirty="0"/>
              <a:t>的</a:t>
            </a:r>
            <a:r>
              <a:rPr lang="en-US" altLang="zh-CN" dirty="0"/>
              <a:t>AS-external-LSA</a:t>
            </a:r>
            <a:r>
              <a:rPr lang="zh-CN" altLang="en-US" dirty="0"/>
              <a:t>中，</a:t>
            </a:r>
            <a:r>
              <a:rPr lang="en-US" altLang="zh-CN" dirty="0"/>
              <a:t>LSA</a:t>
            </a:r>
            <a:r>
              <a:rPr lang="zh-CN" altLang="en-US" dirty="0"/>
              <a:t>头里的</a:t>
            </a:r>
            <a:r>
              <a:rPr lang="en-US" altLang="zh-CN" dirty="0"/>
              <a:t>Link State ID</a:t>
            </a:r>
            <a:r>
              <a:rPr lang="zh-CN" altLang="en-US" dirty="0"/>
              <a:t>不再包含前缀信息，仅仅是一个</a:t>
            </a:r>
            <a:r>
              <a:rPr lang="en-US" altLang="zh-CN" dirty="0"/>
              <a:t>32</a:t>
            </a:r>
            <a:r>
              <a:rPr lang="zh-CN" altLang="en-US" dirty="0"/>
              <a:t>位的编号，用于区分同一路由器产生的不同</a:t>
            </a:r>
            <a:r>
              <a:rPr lang="en-US" altLang="zh-CN" dirty="0"/>
              <a:t>LSA</a:t>
            </a:r>
            <a:r>
              <a:rPr lang="zh-CN" altLang="en-US" dirty="0"/>
              <a:t>，所有前缀均通过</a:t>
            </a:r>
            <a:r>
              <a:rPr lang="en-US" altLang="zh-CN" dirty="0"/>
              <a:t>Prefix</a:t>
            </a:r>
            <a:r>
              <a:rPr lang="zh-CN" altLang="en-US" dirty="0"/>
              <a:t>三元组来描述。</a:t>
            </a:r>
            <a:endParaRPr lang="en-US" altLang="zh-CN" dirty="0"/>
          </a:p>
          <a:p>
            <a:pPr lvl="0">
              <a:lnSpc>
                <a:spcPct val="104000"/>
              </a:lnSpc>
            </a:pPr>
            <a:r>
              <a:rPr lang="en-US" altLang="zh-CN" dirty="0"/>
              <a:t>AS-external-LSA</a:t>
            </a:r>
            <a:r>
              <a:rPr lang="zh-CN" altLang="en-US" dirty="0"/>
              <a:t>具有</a:t>
            </a:r>
            <a:r>
              <a:rPr lang="en-US" altLang="zh-CN" dirty="0"/>
              <a:t>AS</a:t>
            </a:r>
            <a:r>
              <a:rPr lang="zh-CN" altLang="en-US" dirty="0"/>
              <a:t>泛洪范围，由</a:t>
            </a:r>
            <a:r>
              <a:rPr lang="en-US" altLang="zh-CN" dirty="0"/>
              <a:t>ASBR</a:t>
            </a:r>
            <a:r>
              <a:rPr lang="zh-CN" altLang="en-US" dirty="0"/>
              <a:t>生成。每个</a:t>
            </a:r>
            <a:r>
              <a:rPr lang="en-US" altLang="zh-CN" dirty="0"/>
              <a:t>AS-external-LSA</a:t>
            </a:r>
            <a:r>
              <a:rPr lang="zh-CN" altLang="en-US" dirty="0"/>
              <a:t>包含一条地址前缀信息，且不能包含本地链路地址信息。</a:t>
            </a:r>
          </a:p>
          <a:p>
            <a:pPr lvl="0">
              <a:lnSpc>
                <a:spcPct val="104000"/>
              </a:lnSpc>
            </a:pP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09343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028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7368435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2">
            <a:extLst>
              <a:ext uri="{FF2B5EF4-FFF2-40B4-BE49-F238E27FC236}">
                <a16:creationId xmlns:a16="http://schemas.microsoft.com/office/drawing/2014/main" id="{3D178D59-EF8E-470E-9F24-08A19BB50C8A}"/>
              </a:ext>
            </a:extLst>
          </p:cNvPr>
          <p:cNvSpPr>
            <a:spLocks noGrp="1" noRot="1" noChangeAspect="1" noChangeArrowheads="1" noTextEdit="1"/>
          </p:cNvSpPr>
          <p:nvPr>
            <p:ph type="sldImg"/>
          </p:nvPr>
        </p:nvSpPr>
        <p:spPr>
          <a:xfrm>
            <a:off x="376238" y="768350"/>
            <a:ext cx="6346825" cy="3570288"/>
          </a:xfrm>
          <a:ln/>
        </p:spPr>
      </p:sp>
      <p:sp>
        <p:nvSpPr>
          <p:cNvPr id="144390" name="Rectangle 3">
            <a:extLst>
              <a:ext uri="{FF2B5EF4-FFF2-40B4-BE49-F238E27FC236}">
                <a16:creationId xmlns:a16="http://schemas.microsoft.com/office/drawing/2014/main" id="{3158CF5A-53CB-4011-A9FD-401CADA944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99804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282002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546905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3478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76679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3389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9325036"/>
          </a:xfrm>
        </p:spPr>
        <p:txBody>
          <a:bodyPr/>
          <a:lstStyle/>
          <a:p>
            <a:pPr lvl="2">
              <a:lnSpc>
                <a:spcPct val="100000"/>
              </a:lnSpc>
            </a:pPr>
            <a:r>
              <a:rPr lang="zh-CN" altLang="en-US" dirty="0"/>
              <a:t>值为</a:t>
            </a:r>
            <a:r>
              <a:rPr lang="en-US" altLang="zh-CN" dirty="0"/>
              <a:t>3</a:t>
            </a:r>
            <a:r>
              <a:rPr lang="zh-CN" altLang="en-US" dirty="0"/>
              <a:t>表示连接</a:t>
            </a:r>
            <a:r>
              <a:rPr lang="en-US" altLang="zh-CN" dirty="0" err="1"/>
              <a:t>stubnet</a:t>
            </a:r>
            <a:r>
              <a:rPr lang="zh-CN" altLang="en-US" dirty="0"/>
              <a:t>网络，一般该网络上不存在邻居关系，如只有一个出口的以太网或回环接口。</a:t>
            </a:r>
            <a:endParaRPr lang="en-US" altLang="zh-CN" dirty="0"/>
          </a:p>
          <a:p>
            <a:pPr lvl="2">
              <a:lnSpc>
                <a:spcPct val="100000"/>
              </a:lnSpc>
            </a:pPr>
            <a:r>
              <a:rPr lang="zh-CN" altLang="en-US" dirty="0"/>
              <a:t>值为</a:t>
            </a:r>
            <a:r>
              <a:rPr lang="en-US" altLang="zh-CN" dirty="0"/>
              <a:t>4</a:t>
            </a:r>
            <a:r>
              <a:rPr lang="zh-CN" altLang="en-US" dirty="0"/>
              <a:t>表示虚链路。</a:t>
            </a:r>
            <a:endParaRPr lang="en-US" altLang="zh-CN" dirty="0"/>
          </a:p>
          <a:p>
            <a:pPr lvl="1">
              <a:lnSpc>
                <a:spcPct val="100000"/>
              </a:lnSpc>
            </a:pPr>
            <a:r>
              <a:rPr lang="en-US" altLang="zh-CN" dirty="0"/>
              <a:t>Link ID</a:t>
            </a:r>
            <a:r>
              <a:rPr lang="zh-CN" altLang="en-US" dirty="0"/>
              <a:t>：</a:t>
            </a:r>
            <a:endParaRPr lang="en-US" altLang="zh-CN" dirty="0"/>
          </a:p>
          <a:p>
            <a:pPr lvl="2">
              <a:lnSpc>
                <a:spcPct val="100000"/>
              </a:lnSpc>
            </a:pPr>
            <a:r>
              <a:rPr lang="en-US" altLang="zh-CN" dirty="0"/>
              <a:t>Link Type</a:t>
            </a:r>
            <a:r>
              <a:rPr lang="zh-CN" altLang="en-US" dirty="0"/>
              <a:t>为</a:t>
            </a:r>
            <a:r>
              <a:rPr lang="en-US" altLang="zh-CN" dirty="0"/>
              <a:t>1</a:t>
            </a:r>
            <a:r>
              <a:rPr lang="zh-CN" altLang="en-US" dirty="0"/>
              <a:t>时该值表示邻居路由器的路由器</a:t>
            </a:r>
            <a:r>
              <a:rPr lang="en-US" altLang="zh-CN" dirty="0"/>
              <a:t>ID</a:t>
            </a:r>
            <a:r>
              <a:rPr lang="zh-CN" altLang="en-US" dirty="0"/>
              <a:t>。</a:t>
            </a:r>
            <a:endParaRPr lang="en-US" altLang="zh-CN" dirty="0"/>
          </a:p>
          <a:p>
            <a:pPr lvl="2">
              <a:lnSpc>
                <a:spcPct val="100000"/>
              </a:lnSpc>
            </a:pPr>
            <a:r>
              <a:rPr lang="en-US" altLang="zh-CN" dirty="0"/>
              <a:t>Link Type</a:t>
            </a:r>
            <a:r>
              <a:rPr lang="zh-CN" altLang="en-US" dirty="0"/>
              <a:t>为</a:t>
            </a:r>
            <a:r>
              <a:rPr lang="en-US" altLang="zh-CN" dirty="0"/>
              <a:t>2</a:t>
            </a:r>
            <a:r>
              <a:rPr lang="zh-CN" altLang="en-US" dirty="0"/>
              <a:t>时该值表示</a:t>
            </a:r>
            <a:r>
              <a:rPr lang="en-US" altLang="zh-CN" dirty="0"/>
              <a:t>DR</a:t>
            </a:r>
            <a:r>
              <a:rPr lang="zh-CN" altLang="en-US" dirty="0"/>
              <a:t>路由器的接口的</a:t>
            </a:r>
            <a:r>
              <a:rPr lang="en-US" altLang="zh-CN" dirty="0"/>
              <a:t>IP</a:t>
            </a:r>
            <a:r>
              <a:rPr lang="zh-CN" altLang="en-US" dirty="0"/>
              <a:t>地址。</a:t>
            </a:r>
            <a:endParaRPr lang="en-US" altLang="zh-CN" dirty="0"/>
          </a:p>
          <a:p>
            <a:pPr lvl="2">
              <a:lnSpc>
                <a:spcPct val="100000"/>
              </a:lnSpc>
            </a:pPr>
            <a:r>
              <a:rPr lang="en-US" altLang="zh-CN" dirty="0"/>
              <a:t>Link Type</a:t>
            </a:r>
            <a:r>
              <a:rPr lang="zh-CN" altLang="en-US" dirty="0"/>
              <a:t>为</a:t>
            </a:r>
            <a:r>
              <a:rPr lang="en-US" altLang="zh-CN" dirty="0"/>
              <a:t>3</a:t>
            </a:r>
            <a:r>
              <a:rPr lang="zh-CN" altLang="en-US" dirty="0"/>
              <a:t>时该值表示</a:t>
            </a:r>
            <a:r>
              <a:rPr lang="en-US" altLang="zh-CN" dirty="0"/>
              <a:t>IP</a:t>
            </a:r>
            <a:r>
              <a:rPr lang="zh-CN" altLang="en-US" dirty="0"/>
              <a:t>网络或子网地址。</a:t>
            </a:r>
            <a:endParaRPr lang="en-US" altLang="zh-CN" dirty="0"/>
          </a:p>
          <a:p>
            <a:pPr lvl="2">
              <a:lnSpc>
                <a:spcPct val="100000"/>
              </a:lnSpc>
            </a:pPr>
            <a:r>
              <a:rPr lang="en-US" altLang="zh-CN" dirty="0"/>
              <a:t>Link Type</a:t>
            </a:r>
            <a:r>
              <a:rPr lang="zh-CN" altLang="en-US" dirty="0"/>
              <a:t>为</a:t>
            </a:r>
            <a:r>
              <a:rPr lang="en-US" altLang="zh-CN" dirty="0"/>
              <a:t>4</a:t>
            </a:r>
            <a:r>
              <a:rPr lang="zh-CN" altLang="en-US" dirty="0"/>
              <a:t>时该值表示邻居路由器的路由器</a:t>
            </a:r>
            <a:r>
              <a:rPr lang="en-US" altLang="zh-CN" dirty="0"/>
              <a:t>ID</a:t>
            </a:r>
            <a:r>
              <a:rPr lang="zh-CN" altLang="en-US" dirty="0"/>
              <a:t>。</a:t>
            </a:r>
            <a:endParaRPr lang="en-US" altLang="zh-CN" dirty="0"/>
          </a:p>
          <a:p>
            <a:pPr lvl="1">
              <a:lnSpc>
                <a:spcPct val="100000"/>
              </a:lnSpc>
            </a:pPr>
            <a:r>
              <a:rPr lang="en-US" altLang="zh-CN" dirty="0"/>
              <a:t>Link Data</a:t>
            </a:r>
            <a:r>
              <a:rPr lang="zh-CN" altLang="en-US" dirty="0"/>
              <a:t>：</a:t>
            </a:r>
            <a:endParaRPr lang="en-US" altLang="zh-CN" dirty="0"/>
          </a:p>
          <a:p>
            <a:pPr lvl="2">
              <a:lnSpc>
                <a:spcPct val="100000"/>
              </a:lnSpc>
            </a:pPr>
            <a:r>
              <a:rPr lang="en-US" altLang="zh-CN" dirty="0"/>
              <a:t>Link Type</a:t>
            </a:r>
            <a:r>
              <a:rPr lang="zh-CN" altLang="en-US" dirty="0"/>
              <a:t>为</a:t>
            </a:r>
            <a:r>
              <a:rPr lang="en-US" altLang="zh-CN" dirty="0"/>
              <a:t>1</a:t>
            </a:r>
            <a:r>
              <a:rPr lang="zh-CN" altLang="en-US" dirty="0"/>
              <a:t>时该值表示和网络相连的始发路由器接口的</a:t>
            </a:r>
            <a:r>
              <a:rPr lang="en-US" altLang="zh-CN" dirty="0"/>
              <a:t>IP</a:t>
            </a:r>
            <a:r>
              <a:rPr lang="zh-CN" altLang="en-US" dirty="0"/>
              <a:t>地址。</a:t>
            </a:r>
          </a:p>
          <a:p>
            <a:pPr lvl="2">
              <a:lnSpc>
                <a:spcPct val="100000"/>
              </a:lnSpc>
            </a:pPr>
            <a:r>
              <a:rPr lang="en-US" altLang="zh-CN" dirty="0"/>
              <a:t>Link Type</a:t>
            </a:r>
            <a:r>
              <a:rPr lang="zh-CN" altLang="en-US" dirty="0"/>
              <a:t>为</a:t>
            </a:r>
            <a:r>
              <a:rPr lang="en-US" altLang="zh-CN" dirty="0"/>
              <a:t>2</a:t>
            </a:r>
            <a:r>
              <a:rPr lang="zh-CN" altLang="en-US" dirty="0"/>
              <a:t>时该值表示和网络相连的始发路由器接口的</a:t>
            </a:r>
            <a:r>
              <a:rPr lang="en-US" altLang="zh-CN" dirty="0"/>
              <a:t>IP</a:t>
            </a:r>
            <a:r>
              <a:rPr lang="zh-CN" altLang="en-US" dirty="0"/>
              <a:t>地址。</a:t>
            </a:r>
          </a:p>
          <a:p>
            <a:pPr lvl="2">
              <a:lnSpc>
                <a:spcPct val="100000"/>
              </a:lnSpc>
            </a:pPr>
            <a:r>
              <a:rPr lang="en-US" altLang="zh-CN" dirty="0"/>
              <a:t>Link Type</a:t>
            </a:r>
            <a:r>
              <a:rPr lang="zh-CN" altLang="en-US" dirty="0"/>
              <a:t>为</a:t>
            </a:r>
            <a:r>
              <a:rPr lang="en-US" altLang="zh-CN" dirty="0"/>
              <a:t>3</a:t>
            </a:r>
            <a:r>
              <a:rPr lang="zh-CN" altLang="en-US" dirty="0"/>
              <a:t>时该值表示网络的子网掩码。</a:t>
            </a:r>
          </a:p>
          <a:p>
            <a:pPr lvl="2">
              <a:lnSpc>
                <a:spcPct val="100000"/>
              </a:lnSpc>
            </a:pPr>
            <a:r>
              <a:rPr lang="en-US" altLang="zh-CN" dirty="0"/>
              <a:t>Link Type</a:t>
            </a:r>
            <a:r>
              <a:rPr lang="zh-CN" altLang="en-US" dirty="0"/>
              <a:t>为</a:t>
            </a:r>
            <a:r>
              <a:rPr lang="en-US" altLang="zh-CN" dirty="0"/>
              <a:t>4</a:t>
            </a:r>
            <a:r>
              <a:rPr lang="zh-CN" altLang="en-US" dirty="0"/>
              <a:t>时该值表示始发路由器的虚链路接口的</a:t>
            </a:r>
            <a:r>
              <a:rPr lang="en-US" altLang="zh-CN" dirty="0"/>
              <a:t>IP</a:t>
            </a:r>
            <a:r>
              <a:rPr lang="zh-CN" altLang="en-US" dirty="0"/>
              <a:t>地址。</a:t>
            </a:r>
            <a:endParaRPr lang="en-US" altLang="zh-CN" dirty="0"/>
          </a:p>
          <a:p>
            <a:pPr lvl="1">
              <a:lnSpc>
                <a:spcPct val="100000"/>
              </a:lnSpc>
            </a:pPr>
            <a:r>
              <a:rPr lang="en-US" altLang="zh-CN" dirty="0" err="1"/>
              <a:t>ToS</a:t>
            </a:r>
            <a:r>
              <a:rPr lang="zh-CN" altLang="en-US" dirty="0"/>
              <a:t>，暂不支持。</a:t>
            </a:r>
            <a:endParaRPr lang="en-US" altLang="zh-CN" dirty="0"/>
          </a:p>
          <a:p>
            <a:pPr lvl="1">
              <a:lnSpc>
                <a:spcPct val="100000"/>
              </a:lnSpc>
            </a:pPr>
            <a:r>
              <a:rPr lang="en-US" altLang="zh-CN" dirty="0"/>
              <a:t>Metric</a:t>
            </a:r>
            <a:r>
              <a:rPr lang="zh-CN" altLang="en-US" dirty="0"/>
              <a:t>：是指一条链路或接口的代价。</a:t>
            </a:r>
            <a:endParaRPr lang="en-US" altLang="zh-CN" dirty="0"/>
          </a:p>
          <a:p>
            <a:pPr>
              <a:lnSpc>
                <a:spcPct val="100000"/>
              </a:lnSpc>
            </a:pPr>
            <a:r>
              <a:rPr lang="en-US" altLang="zh-CN" dirty="0"/>
              <a:t>Network-LSA</a:t>
            </a:r>
          </a:p>
          <a:p>
            <a:pPr lvl="1">
              <a:lnSpc>
                <a:spcPct val="100000"/>
              </a:lnSpc>
            </a:pPr>
            <a:r>
              <a:rPr lang="en-US" altLang="zh-CN" dirty="0"/>
              <a:t>Link State ID</a:t>
            </a:r>
            <a:r>
              <a:rPr lang="zh-CN" altLang="en-US" dirty="0"/>
              <a:t>：是指</a:t>
            </a:r>
            <a:r>
              <a:rPr lang="en-US" altLang="zh-CN" dirty="0"/>
              <a:t>DR</a:t>
            </a:r>
            <a:r>
              <a:rPr lang="zh-CN" altLang="en-US" dirty="0"/>
              <a:t>路由器的接口地址。</a:t>
            </a:r>
            <a:endParaRPr lang="en-US" altLang="zh-CN" dirty="0"/>
          </a:p>
          <a:p>
            <a:pPr lvl="1">
              <a:lnSpc>
                <a:spcPct val="100000"/>
              </a:lnSpc>
            </a:pPr>
            <a:r>
              <a:rPr lang="en-US" altLang="zh-CN" dirty="0"/>
              <a:t>Network Mask</a:t>
            </a:r>
            <a:r>
              <a:rPr lang="zh-CN" altLang="en-US" dirty="0"/>
              <a:t>：指定这个网络上使用的地址或者子网的掩码。</a:t>
            </a:r>
            <a:endParaRPr lang="en-US" altLang="zh-CN" dirty="0"/>
          </a:p>
          <a:p>
            <a:pPr lvl="1">
              <a:lnSpc>
                <a:spcPct val="100000"/>
              </a:lnSpc>
            </a:pPr>
            <a:r>
              <a:rPr lang="en-US" altLang="zh-CN" dirty="0"/>
              <a:t>Attached router</a:t>
            </a:r>
            <a:r>
              <a:rPr lang="zh-CN" altLang="en-US" dirty="0"/>
              <a:t>：列出该多路访问网络上与</a:t>
            </a:r>
            <a:r>
              <a:rPr lang="en-US" altLang="zh-CN" dirty="0"/>
              <a:t>DR</a:t>
            </a:r>
            <a:r>
              <a:rPr lang="zh-CN" altLang="en-US" dirty="0"/>
              <a:t>形成完全邻接关系且包括</a:t>
            </a:r>
            <a:r>
              <a:rPr lang="en-US" altLang="zh-CN" dirty="0"/>
              <a:t>DR</a:t>
            </a:r>
            <a:r>
              <a:rPr lang="zh-CN" altLang="en-US" dirty="0"/>
              <a:t>本身的所有路由器的路由器</a:t>
            </a:r>
            <a:r>
              <a:rPr lang="en-US" altLang="zh-CN" dirty="0"/>
              <a:t>ID</a:t>
            </a:r>
            <a:r>
              <a:rPr lang="zh-CN" altLang="en-US" dirty="0"/>
              <a:t>。</a:t>
            </a:r>
            <a:endParaRPr lang="en-US" altLang="zh-CN" dirty="0"/>
          </a:p>
          <a:p>
            <a:pPr>
              <a:lnSpc>
                <a:spcPct val="100000"/>
              </a:lnSpc>
            </a:pPr>
            <a:r>
              <a:rPr lang="en-US" altLang="zh-CN" dirty="0"/>
              <a:t>Network-summary-LSA</a:t>
            </a:r>
            <a:r>
              <a:rPr lang="zh-CN" altLang="en-US" dirty="0"/>
              <a:t>和</a:t>
            </a:r>
            <a:r>
              <a:rPr lang="en-US" altLang="zh-CN" dirty="0"/>
              <a:t>ASBR-summary-LSA</a:t>
            </a:r>
          </a:p>
          <a:p>
            <a:pPr lvl="1">
              <a:lnSpc>
                <a:spcPct val="100000"/>
              </a:lnSpc>
            </a:pPr>
            <a:r>
              <a:rPr lang="en-US" altLang="zh-CN" dirty="0"/>
              <a:t>Link State ID</a:t>
            </a:r>
            <a:r>
              <a:rPr lang="zh-CN" altLang="en-US" dirty="0"/>
              <a:t>：对于</a:t>
            </a:r>
            <a:r>
              <a:rPr lang="en-US" altLang="zh-CN" dirty="0"/>
              <a:t>3</a:t>
            </a:r>
            <a:r>
              <a:rPr lang="zh-CN" altLang="en-US" dirty="0"/>
              <a:t>类</a:t>
            </a:r>
            <a:r>
              <a:rPr lang="en-US" altLang="zh-CN" dirty="0"/>
              <a:t>LSA</a:t>
            </a:r>
            <a:r>
              <a:rPr lang="zh-CN" altLang="en-US" dirty="0"/>
              <a:t>来说，表示所通告的网络或子网的</a:t>
            </a:r>
            <a:r>
              <a:rPr lang="en-US" altLang="zh-CN" dirty="0"/>
              <a:t>IP</a:t>
            </a:r>
            <a:r>
              <a:rPr lang="zh-CN" altLang="en-US" dirty="0"/>
              <a:t>地址。对于</a:t>
            </a:r>
            <a:r>
              <a:rPr lang="en-US" altLang="zh-CN" dirty="0"/>
              <a:t>4</a:t>
            </a:r>
            <a:r>
              <a:rPr lang="zh-CN" altLang="en-US" dirty="0"/>
              <a:t>类</a:t>
            </a:r>
            <a:r>
              <a:rPr lang="en-US" altLang="zh-CN" dirty="0"/>
              <a:t>LSA</a:t>
            </a:r>
            <a:r>
              <a:rPr lang="zh-CN" altLang="en-US" dirty="0"/>
              <a:t>来说表示所通告的</a:t>
            </a:r>
            <a:r>
              <a:rPr lang="en-US" altLang="zh-CN" dirty="0"/>
              <a:t>ASBR</a:t>
            </a:r>
            <a:r>
              <a:rPr lang="zh-CN" altLang="en-US" dirty="0"/>
              <a:t>路由器的路由器</a:t>
            </a:r>
            <a:r>
              <a:rPr lang="en-US" altLang="zh-CN" dirty="0"/>
              <a:t>ID</a:t>
            </a:r>
            <a:r>
              <a:rPr lang="zh-CN" altLang="en-US" dirty="0"/>
              <a:t>。</a:t>
            </a:r>
            <a:endParaRPr lang="en-US" altLang="zh-CN" dirty="0"/>
          </a:p>
          <a:p>
            <a:pPr lvl="1">
              <a:lnSpc>
                <a:spcPct val="100000"/>
              </a:lnSpc>
            </a:pPr>
            <a:r>
              <a:rPr lang="en-US" altLang="zh-CN" dirty="0"/>
              <a:t>Network Mask</a:t>
            </a:r>
            <a:r>
              <a:rPr lang="zh-CN" altLang="en-US" dirty="0"/>
              <a:t>：对于</a:t>
            </a:r>
            <a:r>
              <a:rPr lang="en-US" altLang="zh-CN" dirty="0"/>
              <a:t>3</a:t>
            </a:r>
            <a:r>
              <a:rPr lang="zh-CN" altLang="en-US" dirty="0"/>
              <a:t>类</a:t>
            </a:r>
            <a:r>
              <a:rPr lang="en-US" altLang="zh-CN" dirty="0"/>
              <a:t>LSA</a:t>
            </a:r>
            <a:r>
              <a:rPr lang="zh-CN" altLang="en-US" dirty="0"/>
              <a:t>来说，表示所通告的网络的子网掩码。对于</a:t>
            </a:r>
            <a:r>
              <a:rPr lang="en-US" altLang="zh-CN" dirty="0"/>
              <a:t>4</a:t>
            </a:r>
            <a:r>
              <a:rPr lang="zh-CN" altLang="en-US" dirty="0"/>
              <a:t>类</a:t>
            </a:r>
            <a:r>
              <a:rPr lang="en-US" altLang="zh-CN" dirty="0"/>
              <a:t>LSA</a:t>
            </a:r>
            <a:r>
              <a:rPr lang="zh-CN" altLang="en-US" dirty="0"/>
              <a:t>来说，该字段没有实际意义，一般置为</a:t>
            </a:r>
            <a:r>
              <a:rPr lang="en-US" altLang="zh-CN" dirty="0"/>
              <a:t>0.0.0.0</a:t>
            </a:r>
            <a:r>
              <a:rPr lang="zh-CN" altLang="en-US" dirty="0"/>
              <a:t>。</a:t>
            </a:r>
            <a:endParaRPr lang="en-US" altLang="zh-CN" dirty="0"/>
          </a:p>
          <a:p>
            <a:pPr lvl="1">
              <a:lnSpc>
                <a:spcPct val="100000"/>
              </a:lnSpc>
            </a:pPr>
            <a:r>
              <a:rPr lang="en-US" altLang="zh-CN" dirty="0"/>
              <a:t>Metric</a:t>
            </a:r>
            <a:r>
              <a:rPr lang="zh-CN" altLang="en-US" dirty="0"/>
              <a:t>：始发路由器到目的地址的路由的代价。</a:t>
            </a:r>
            <a:endParaRPr lang="en-US" altLang="zh-CN" dirty="0"/>
          </a:p>
          <a:p>
            <a:pPr>
              <a:lnSpc>
                <a:spcPct val="100000"/>
              </a:lnSpc>
            </a:pPr>
            <a:r>
              <a:rPr lang="en-US" altLang="zh-CN" dirty="0"/>
              <a:t>AS-external-LSA</a:t>
            </a:r>
          </a:p>
          <a:p>
            <a:pPr lvl="1">
              <a:lnSpc>
                <a:spcPct val="100000"/>
              </a:lnSpc>
            </a:pPr>
            <a:r>
              <a:rPr lang="en-US" altLang="zh-CN" dirty="0"/>
              <a:t>Link State ID</a:t>
            </a:r>
            <a:r>
              <a:rPr lang="zh-CN" altLang="en-US" dirty="0"/>
              <a:t>：表示所通告的网络或子网的</a:t>
            </a:r>
            <a:r>
              <a:rPr lang="en-US" altLang="zh-CN" dirty="0"/>
              <a:t>IP</a:t>
            </a:r>
            <a:r>
              <a:rPr lang="zh-CN" altLang="en-US" dirty="0"/>
              <a:t>地址。</a:t>
            </a:r>
            <a:endParaRPr lang="en-US" altLang="zh-CN" dirty="0"/>
          </a:p>
          <a:p>
            <a:pPr lvl="1">
              <a:lnSpc>
                <a:spcPct val="100000"/>
              </a:lnSpc>
            </a:pPr>
            <a:r>
              <a:rPr lang="en-US" altLang="zh-CN" dirty="0"/>
              <a:t>Network Mask:</a:t>
            </a:r>
            <a:r>
              <a:rPr lang="zh-CN" altLang="en-US" dirty="0"/>
              <a:t>指所通告的网络的子网掩码。</a:t>
            </a:r>
            <a:endParaRPr lang="en-US" altLang="zh-CN" dirty="0"/>
          </a:p>
          <a:p>
            <a:pPr lvl="1">
              <a:lnSpc>
                <a:spcPct val="100000"/>
              </a:lnSpc>
            </a:pPr>
            <a:r>
              <a:rPr lang="en-US" altLang="zh-CN" dirty="0"/>
              <a:t>E</a:t>
            </a:r>
            <a:r>
              <a:rPr lang="zh-CN" altLang="en-US" dirty="0"/>
              <a:t>：用来指定这条路由使用的外部度量的类型。如果该</a:t>
            </a:r>
            <a:r>
              <a:rPr lang="en-US" altLang="zh-CN" dirty="0"/>
              <a:t>E bit</a:t>
            </a:r>
            <a:r>
              <a:rPr lang="zh-CN" altLang="en-US" dirty="0"/>
              <a:t>设置为</a:t>
            </a:r>
            <a:r>
              <a:rPr lang="en-US" altLang="zh-CN" dirty="0"/>
              <a:t>1,</a:t>
            </a:r>
            <a:r>
              <a:rPr lang="zh-CN" altLang="en-US" dirty="0"/>
              <a:t>那么度量类型就是</a:t>
            </a:r>
            <a:r>
              <a:rPr lang="en-US" altLang="zh-CN" dirty="0"/>
              <a:t>E2;</a:t>
            </a:r>
            <a:r>
              <a:rPr lang="zh-CN" altLang="en-US" dirty="0"/>
              <a:t>如果该</a:t>
            </a:r>
            <a:r>
              <a:rPr lang="en-US" altLang="zh-CN" dirty="0"/>
              <a:t>E bit</a:t>
            </a:r>
            <a:r>
              <a:rPr lang="zh-CN" altLang="en-US" dirty="0"/>
              <a:t>设置为</a:t>
            </a:r>
            <a:r>
              <a:rPr lang="en-US" altLang="zh-CN" dirty="0"/>
              <a:t>0,</a:t>
            </a:r>
            <a:r>
              <a:rPr lang="zh-CN" altLang="en-US" dirty="0"/>
              <a:t>那么度量类型就是</a:t>
            </a:r>
            <a:r>
              <a:rPr lang="en-US" altLang="zh-CN" dirty="0"/>
              <a:t>E1</a:t>
            </a:r>
            <a:r>
              <a:rPr lang="zh-CN" altLang="en-US" dirty="0"/>
              <a:t>。</a:t>
            </a:r>
            <a:endParaRPr lang="en-US" altLang="zh-CN" dirty="0"/>
          </a:p>
          <a:p>
            <a:pPr lvl="1">
              <a:lnSpc>
                <a:spcPct val="100000"/>
              </a:lnSpc>
            </a:pPr>
            <a:r>
              <a:rPr lang="en-US" altLang="zh-CN" dirty="0"/>
              <a:t>Metric</a:t>
            </a:r>
            <a:r>
              <a:rPr lang="zh-CN" altLang="en-US" dirty="0"/>
              <a:t>：指路由的代价。由</a:t>
            </a:r>
            <a:r>
              <a:rPr lang="en-US" altLang="zh-CN" dirty="0"/>
              <a:t>ASBR</a:t>
            </a:r>
            <a:r>
              <a:rPr lang="zh-CN" altLang="en-US" dirty="0"/>
              <a:t>设定。</a:t>
            </a:r>
            <a:endParaRPr lang="en-US" altLang="zh-CN" dirty="0"/>
          </a:p>
          <a:p>
            <a:pPr lvl="1">
              <a:lnSpc>
                <a:spcPct val="100000"/>
              </a:lnSpc>
            </a:pPr>
            <a:r>
              <a:rPr lang="en-US" altLang="zh-CN" dirty="0"/>
              <a:t>Forwarding Address</a:t>
            </a:r>
            <a:r>
              <a:rPr lang="zh-CN" altLang="en-US" dirty="0"/>
              <a:t>：是指到达所通告的目的地的数据包应该被转发到的地址。如果转发地址是</a:t>
            </a:r>
            <a:r>
              <a:rPr lang="en-US" altLang="zh-CN" dirty="0"/>
              <a:t>0.0.0.0,</a:t>
            </a:r>
            <a:r>
              <a:rPr lang="zh-CN" altLang="en-US" dirty="0"/>
              <a:t>那么数据包将被转发到始发</a:t>
            </a:r>
            <a:r>
              <a:rPr lang="en-US" altLang="zh-CN" dirty="0"/>
              <a:t>ASBR</a:t>
            </a:r>
            <a:r>
              <a:rPr lang="zh-CN" altLang="en-US" dirty="0"/>
              <a:t>上。</a:t>
            </a:r>
            <a:endParaRPr lang="en-US" altLang="zh-CN" dirty="0"/>
          </a:p>
          <a:p>
            <a:pPr lvl="1">
              <a:lnSpc>
                <a:spcPct val="100000"/>
              </a:lnSpc>
            </a:pPr>
            <a:r>
              <a:rPr lang="en-US" altLang="zh-CN" dirty="0"/>
              <a:t>External Route Tag:</a:t>
            </a:r>
            <a:r>
              <a:rPr lang="zh-CN" altLang="en-US" dirty="0"/>
              <a:t>标记外部路由。</a:t>
            </a:r>
            <a:endParaRPr lang="en-US" altLang="zh-CN" dirty="0"/>
          </a:p>
          <a:p>
            <a:pPr>
              <a:lnSpc>
                <a:spcPct val="100000"/>
              </a:lnSpc>
            </a:pPr>
            <a:r>
              <a:rPr lang="en-US" altLang="zh-CN" dirty="0"/>
              <a:t>NSSA LSA</a:t>
            </a:r>
          </a:p>
          <a:p>
            <a:pPr lvl="1">
              <a:lnSpc>
                <a:spcPct val="100000"/>
              </a:lnSpc>
            </a:pPr>
            <a:r>
              <a:rPr lang="en-US" altLang="zh-CN" dirty="0"/>
              <a:t>Forwarding Address</a:t>
            </a:r>
            <a:r>
              <a:rPr lang="zh-CN" altLang="en-US" dirty="0"/>
              <a:t>：如果所引入外部路由的下一跳在</a:t>
            </a:r>
            <a:r>
              <a:rPr lang="en-US" altLang="zh-CN" dirty="0"/>
              <a:t>OSPF</a:t>
            </a:r>
            <a:r>
              <a:rPr lang="zh-CN" altLang="en-US" dirty="0"/>
              <a:t>路由域内，则</a:t>
            </a:r>
            <a:r>
              <a:rPr lang="en-US" altLang="zh-CN" dirty="0"/>
              <a:t>Forwarding Address</a:t>
            </a:r>
            <a:r>
              <a:rPr lang="zh-CN" altLang="en-US" dirty="0"/>
              <a:t>直接设置为所引入外部路由的下一跳；如果所引入外部路由的下一跳不在</a:t>
            </a:r>
            <a:r>
              <a:rPr lang="en-US" altLang="zh-CN" dirty="0"/>
              <a:t>OSPF</a:t>
            </a:r>
            <a:r>
              <a:rPr lang="zh-CN" altLang="en-US" dirty="0"/>
              <a:t>路由域内，则</a:t>
            </a:r>
            <a:r>
              <a:rPr lang="en-US" altLang="zh-CN" dirty="0"/>
              <a:t>Forwarding Address</a:t>
            </a:r>
            <a:r>
              <a:rPr lang="zh-CN" altLang="en-US" dirty="0"/>
              <a:t>设置为该</a:t>
            </a:r>
            <a:r>
              <a:rPr lang="en-US" altLang="zh-CN" dirty="0"/>
              <a:t>ASBR</a:t>
            </a:r>
            <a:r>
              <a:rPr lang="zh-CN" altLang="en-US" dirty="0"/>
              <a:t>上某个</a:t>
            </a:r>
            <a:r>
              <a:rPr lang="en-US" altLang="zh-CN" dirty="0"/>
              <a:t>OSPF</a:t>
            </a:r>
            <a:r>
              <a:rPr lang="zh-CN" altLang="en-US" dirty="0"/>
              <a:t>路由域内的</a:t>
            </a:r>
            <a:r>
              <a:rPr lang="en-US" altLang="zh-CN" dirty="0"/>
              <a:t>Stub</a:t>
            </a:r>
            <a:r>
              <a:rPr lang="zh-CN" altLang="en-US" dirty="0"/>
              <a:t>网段（例如</a:t>
            </a:r>
            <a:r>
              <a:rPr lang="en-US" altLang="zh-CN" dirty="0"/>
              <a:t>Loopback0</a:t>
            </a:r>
            <a:r>
              <a:rPr lang="zh-CN" altLang="en-US" dirty="0"/>
              <a:t>接口）的接口</a:t>
            </a:r>
            <a:r>
              <a:rPr lang="en-US" altLang="zh-CN" dirty="0"/>
              <a:t>IP</a:t>
            </a:r>
            <a:r>
              <a:rPr lang="zh-CN" altLang="en-US" dirty="0"/>
              <a:t>地址，有多个</a:t>
            </a:r>
            <a:r>
              <a:rPr lang="en-US" altLang="zh-CN" dirty="0"/>
              <a:t>Stub</a:t>
            </a:r>
            <a:r>
              <a:rPr lang="zh-CN" altLang="en-US" dirty="0"/>
              <a:t>网段时选</a:t>
            </a:r>
            <a:r>
              <a:rPr lang="en-US" altLang="zh-CN" dirty="0"/>
              <a:t>IP</a:t>
            </a:r>
            <a:r>
              <a:rPr lang="zh-CN" altLang="en-US" dirty="0"/>
              <a:t>地址最大者。</a:t>
            </a:r>
            <a:endParaRPr lang="en-US" altLang="zh-CN" dirty="0"/>
          </a:p>
          <a:p>
            <a:pPr>
              <a:lnSpc>
                <a:spcPct val="100000"/>
              </a:lnSpc>
            </a:pPr>
            <a:endParaRPr lang="zh-CN" altLang="en-US" dirty="0"/>
          </a:p>
        </p:txBody>
      </p:sp>
    </p:spTree>
    <p:extLst>
      <p:ext uri="{BB962C8B-B14F-4D97-AF65-F5344CB8AC3E}">
        <p14:creationId xmlns:p14="http://schemas.microsoft.com/office/powerpoint/2010/main" val="8347970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06074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865413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5957332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8798143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263FD52-E36F-4CF9-8F41-6F8F271E427B}"/>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7ACEDAE6-38DD-42BD-A0B1-21AB03C81E8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83989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BFC1F-90F2-4A88-941A-FEE67D5CA9E5}"/>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7FCA14-715D-4262-8ADE-D64F3630C2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32072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Option</a:t>
            </a:r>
            <a:r>
              <a:rPr lang="zh-CN" altLang="en-US"/>
              <a:t>字段解释：</a:t>
            </a:r>
          </a:p>
          <a:p>
            <a:pPr lvl="1"/>
            <a:r>
              <a:rPr lang="en-US" altLang="zh-CN"/>
              <a:t>DN</a:t>
            </a:r>
            <a:r>
              <a:rPr lang="zh-CN" altLang="en-US"/>
              <a:t>：用来避免在</a:t>
            </a:r>
            <a:r>
              <a:rPr lang="en-US" altLang="zh-CN"/>
              <a:t>MPLS VPN</a:t>
            </a:r>
            <a:r>
              <a:rPr lang="zh-CN" altLang="en-US"/>
              <a:t>中出现环路。当</a:t>
            </a:r>
            <a:r>
              <a:rPr lang="en-US" altLang="zh-CN"/>
              <a:t>PE</a:t>
            </a:r>
            <a:r>
              <a:rPr lang="zh-CN" altLang="en-US"/>
              <a:t>向</a:t>
            </a:r>
            <a:r>
              <a:rPr lang="en-US" altLang="zh-CN"/>
              <a:t>CE</a:t>
            </a:r>
            <a:r>
              <a:rPr lang="zh-CN" altLang="en-US"/>
              <a:t>发送</a:t>
            </a:r>
            <a:r>
              <a:rPr lang="en-US" altLang="zh-CN"/>
              <a:t>3</a:t>
            </a:r>
            <a:r>
              <a:rPr lang="zh-CN" altLang="en-US"/>
              <a:t>类、</a:t>
            </a:r>
            <a:r>
              <a:rPr lang="en-US" altLang="zh-CN"/>
              <a:t>5</a:t>
            </a:r>
            <a:r>
              <a:rPr lang="zh-CN" altLang="en-US"/>
              <a:t>类和</a:t>
            </a:r>
            <a:r>
              <a:rPr lang="en-US" altLang="zh-CN"/>
              <a:t>7</a:t>
            </a:r>
            <a:r>
              <a:rPr lang="zh-CN" altLang="en-US"/>
              <a:t>类</a:t>
            </a:r>
            <a:r>
              <a:rPr lang="en-US" altLang="zh-CN"/>
              <a:t>LSA</a:t>
            </a:r>
            <a:r>
              <a:rPr lang="zh-CN" altLang="en-US"/>
              <a:t>时需要设置</a:t>
            </a:r>
            <a:r>
              <a:rPr lang="en-US" altLang="zh-CN"/>
              <a:t>DN</a:t>
            </a:r>
            <a:r>
              <a:rPr lang="zh-CN" altLang="en-US"/>
              <a:t>位，其他</a:t>
            </a:r>
            <a:r>
              <a:rPr lang="en-US" altLang="zh-CN"/>
              <a:t>PE</a:t>
            </a:r>
            <a:r>
              <a:rPr lang="zh-CN" altLang="en-US"/>
              <a:t>路由器从</a:t>
            </a:r>
            <a:r>
              <a:rPr lang="en-US" altLang="zh-CN"/>
              <a:t>CE</a:t>
            </a:r>
            <a:r>
              <a:rPr lang="zh-CN" altLang="en-US"/>
              <a:t>接收到该</a:t>
            </a:r>
            <a:r>
              <a:rPr lang="en-US" altLang="zh-CN"/>
              <a:t>LSA</a:t>
            </a:r>
            <a:r>
              <a:rPr lang="zh-CN" altLang="en-US"/>
              <a:t>时，不能够在它的</a:t>
            </a:r>
            <a:r>
              <a:rPr lang="en-US" altLang="zh-CN"/>
              <a:t>OSPF</a:t>
            </a:r>
            <a:r>
              <a:rPr lang="zh-CN" altLang="en-US"/>
              <a:t>路由计算中使用该</a:t>
            </a:r>
            <a:r>
              <a:rPr lang="en-US" altLang="zh-CN"/>
              <a:t>LSA</a:t>
            </a:r>
            <a:r>
              <a:rPr lang="zh-CN" altLang="en-US"/>
              <a:t>。</a:t>
            </a:r>
            <a:endParaRPr lang="en-US" altLang="zh-CN"/>
          </a:p>
          <a:p>
            <a:pPr lvl="1"/>
            <a:r>
              <a:rPr lang="en-US" altLang="zh-CN"/>
              <a:t>O</a:t>
            </a:r>
            <a:r>
              <a:rPr lang="zh-CN" altLang="en-US"/>
              <a:t>：该字段指出始发路由器支持</a:t>
            </a:r>
            <a:r>
              <a:rPr lang="en-US" altLang="zh-CN"/>
              <a:t>Opaque LSA</a:t>
            </a:r>
            <a:r>
              <a:rPr lang="zh-CN" altLang="en-US"/>
              <a:t>（类型</a:t>
            </a:r>
            <a:r>
              <a:rPr lang="en-US" altLang="zh-CN"/>
              <a:t>9</a:t>
            </a:r>
            <a:r>
              <a:rPr lang="zh-CN" altLang="en-US"/>
              <a:t>、类型</a:t>
            </a:r>
            <a:r>
              <a:rPr lang="en-US" altLang="zh-CN"/>
              <a:t>10</a:t>
            </a:r>
            <a:r>
              <a:rPr lang="zh-CN" altLang="en-US"/>
              <a:t>和类型</a:t>
            </a:r>
            <a:r>
              <a:rPr lang="en-US" altLang="zh-CN"/>
              <a:t>11</a:t>
            </a:r>
            <a:r>
              <a:rPr lang="zh-CN" altLang="en-US"/>
              <a:t>）。</a:t>
            </a:r>
            <a:endParaRPr lang="en-US" altLang="zh-CN"/>
          </a:p>
          <a:p>
            <a:pPr lvl="1"/>
            <a:r>
              <a:rPr lang="en-US" altLang="zh-CN"/>
              <a:t>DC</a:t>
            </a:r>
            <a:r>
              <a:rPr lang="zh-CN" altLang="en-US"/>
              <a:t>位：当始发路由器支持按需链路上的</a:t>
            </a:r>
            <a:r>
              <a:rPr lang="en-US" altLang="zh-CN"/>
              <a:t>OSPF</a:t>
            </a:r>
            <a:r>
              <a:rPr lang="zh-CN" altLang="en-US"/>
              <a:t>的能力时，该位将被设置。</a:t>
            </a:r>
            <a:endParaRPr lang="en-US" altLang="zh-CN"/>
          </a:p>
          <a:p>
            <a:pPr lvl="1"/>
            <a:r>
              <a:rPr lang="en-US" altLang="zh-CN"/>
              <a:t>EA</a:t>
            </a:r>
            <a:r>
              <a:rPr lang="zh-CN" altLang="en-US"/>
              <a:t>：当始发路由器具有接收和转发</a:t>
            </a:r>
            <a:r>
              <a:rPr lang="en-US" altLang="zh-CN"/>
              <a:t>External-Attributes-LSA</a:t>
            </a:r>
            <a:r>
              <a:rPr lang="zh-CN" altLang="en-US"/>
              <a:t>（</a:t>
            </a:r>
            <a:r>
              <a:rPr lang="en-US" altLang="zh-CN"/>
              <a:t>type8 LSA</a:t>
            </a:r>
            <a:r>
              <a:rPr lang="zh-CN" altLang="en-US"/>
              <a:t>）的能力时，该位被置位。</a:t>
            </a:r>
            <a:endParaRPr lang="en-US" altLang="zh-CN"/>
          </a:p>
          <a:p>
            <a:pPr lvl="1"/>
            <a:r>
              <a:rPr lang="en-US" altLang="zh-CN"/>
              <a:t>N</a:t>
            </a:r>
            <a:r>
              <a:rPr lang="zh-CN" altLang="en-US"/>
              <a:t>位：只用在</a:t>
            </a:r>
            <a:r>
              <a:rPr lang="en-US" altLang="zh-CN"/>
              <a:t>Hello</a:t>
            </a:r>
            <a:r>
              <a:rPr lang="zh-CN" altLang="en-US"/>
              <a:t>数据包中。</a:t>
            </a:r>
            <a:r>
              <a:rPr lang="en-US" altLang="zh-CN"/>
              <a:t>N=1</a:t>
            </a:r>
            <a:r>
              <a:rPr lang="zh-CN" altLang="en-US"/>
              <a:t>表明路由器支持</a:t>
            </a:r>
            <a:r>
              <a:rPr lang="en-US" altLang="zh-CN"/>
              <a:t>7</a:t>
            </a:r>
            <a:r>
              <a:rPr lang="zh-CN" altLang="en-US"/>
              <a:t>类</a:t>
            </a:r>
            <a:r>
              <a:rPr lang="en-US" altLang="zh-CN"/>
              <a:t>LSA</a:t>
            </a:r>
            <a:r>
              <a:rPr lang="zh-CN" altLang="en-US"/>
              <a:t>。</a:t>
            </a:r>
            <a:r>
              <a:rPr lang="en-US" altLang="zh-CN"/>
              <a:t>N=0</a:t>
            </a:r>
            <a:r>
              <a:rPr lang="zh-CN" altLang="en-US"/>
              <a:t>表明该路由器将不接收和发送</a:t>
            </a:r>
            <a:r>
              <a:rPr lang="en-US" altLang="zh-CN"/>
              <a:t>NSSA LSA</a:t>
            </a:r>
            <a:r>
              <a:rPr lang="zh-CN" altLang="en-US"/>
              <a:t>。</a:t>
            </a:r>
            <a:endParaRPr lang="en-US" altLang="zh-CN"/>
          </a:p>
          <a:p>
            <a:pPr lvl="1"/>
            <a:r>
              <a:rPr lang="en-US" altLang="zh-CN"/>
              <a:t>P</a:t>
            </a:r>
            <a:r>
              <a:rPr lang="zh-CN" altLang="en-US"/>
              <a:t>位：只用在</a:t>
            </a:r>
            <a:r>
              <a:rPr lang="en-US" altLang="zh-CN"/>
              <a:t>NSSA LSA</a:t>
            </a:r>
            <a:r>
              <a:rPr lang="zh-CN" altLang="en-US"/>
              <a:t>。该位将告诉</a:t>
            </a:r>
            <a:r>
              <a:rPr lang="en-US" altLang="zh-CN"/>
              <a:t>NSSA</a:t>
            </a:r>
            <a:r>
              <a:rPr lang="zh-CN" altLang="en-US"/>
              <a:t>区域的</a:t>
            </a:r>
            <a:r>
              <a:rPr lang="en-US" altLang="zh-CN"/>
              <a:t>ABR</a:t>
            </a:r>
            <a:r>
              <a:rPr lang="zh-CN" altLang="en-US"/>
              <a:t>路由器将</a:t>
            </a:r>
            <a:r>
              <a:rPr lang="en-US" altLang="zh-CN"/>
              <a:t>7</a:t>
            </a:r>
            <a:r>
              <a:rPr lang="zh-CN" altLang="en-US"/>
              <a:t>类</a:t>
            </a:r>
            <a:r>
              <a:rPr lang="en-US" altLang="zh-CN"/>
              <a:t>LSA</a:t>
            </a:r>
            <a:r>
              <a:rPr lang="zh-CN" altLang="en-US"/>
              <a:t>转换为</a:t>
            </a:r>
            <a:r>
              <a:rPr lang="en-US" altLang="zh-CN"/>
              <a:t>5</a:t>
            </a:r>
            <a:r>
              <a:rPr lang="zh-CN" altLang="en-US"/>
              <a:t>类</a:t>
            </a:r>
            <a:r>
              <a:rPr lang="en-US" altLang="zh-CN"/>
              <a:t>LSA</a:t>
            </a:r>
            <a:r>
              <a:rPr lang="zh-CN" altLang="en-US"/>
              <a:t>。</a:t>
            </a:r>
            <a:endParaRPr lang="en-US" altLang="zh-CN"/>
          </a:p>
          <a:p>
            <a:pPr lvl="1"/>
            <a:r>
              <a:rPr lang="en-US" altLang="zh-CN"/>
              <a:t>MC</a:t>
            </a:r>
            <a:r>
              <a:rPr lang="zh-CN" altLang="en-US"/>
              <a:t>位：当始发路由器支持转发组播数据包的能力时，该位将被置位。</a:t>
            </a:r>
            <a:endParaRPr lang="en-US" altLang="zh-CN"/>
          </a:p>
          <a:p>
            <a:pPr lvl="1"/>
            <a:r>
              <a:rPr lang="en-US" altLang="zh-CN"/>
              <a:t>E</a:t>
            </a:r>
            <a:r>
              <a:rPr lang="zh-CN" altLang="en-US"/>
              <a:t>位：当始发路由器具有接收</a:t>
            </a:r>
            <a:r>
              <a:rPr lang="en-US" altLang="zh-CN"/>
              <a:t>AS-external-LSA</a:t>
            </a:r>
            <a:r>
              <a:rPr lang="zh-CN" altLang="en-US"/>
              <a:t>（</a:t>
            </a:r>
            <a:r>
              <a:rPr lang="en-US" altLang="zh-CN"/>
              <a:t>type5 LSA</a:t>
            </a:r>
            <a:r>
              <a:rPr lang="zh-CN" altLang="en-US"/>
              <a:t>）的能力时，该位被置位。在所有</a:t>
            </a:r>
            <a:r>
              <a:rPr lang="en-US" altLang="zh-CN"/>
              <a:t>5</a:t>
            </a:r>
            <a:r>
              <a:rPr lang="zh-CN" altLang="en-US"/>
              <a:t>类</a:t>
            </a:r>
            <a:r>
              <a:rPr lang="en-US" altLang="zh-CN"/>
              <a:t>LSA</a:t>
            </a:r>
            <a:r>
              <a:rPr lang="zh-CN" altLang="en-US"/>
              <a:t>和始发于骨干区域以及非末节区域的</a:t>
            </a:r>
            <a:r>
              <a:rPr lang="en-US" altLang="zh-CN"/>
              <a:t>LSA</a:t>
            </a:r>
            <a:r>
              <a:rPr lang="zh-CN" altLang="en-US"/>
              <a:t>中，该位置为</a:t>
            </a:r>
            <a:r>
              <a:rPr lang="en-US" altLang="zh-CN"/>
              <a:t>1</a:t>
            </a:r>
            <a:r>
              <a:rPr lang="zh-CN" altLang="en-US"/>
              <a:t>。而始发于末节区域的</a:t>
            </a:r>
            <a:r>
              <a:rPr lang="en-US" altLang="zh-CN"/>
              <a:t>LSA</a:t>
            </a:r>
            <a:r>
              <a:rPr lang="zh-CN" altLang="en-US"/>
              <a:t>中，该位置为</a:t>
            </a:r>
            <a:r>
              <a:rPr lang="en-US" altLang="zh-CN"/>
              <a:t>0</a:t>
            </a:r>
            <a:r>
              <a:rPr lang="zh-CN" altLang="en-US"/>
              <a:t>。如果</a:t>
            </a:r>
            <a:r>
              <a:rPr lang="en-US" altLang="zh-CN"/>
              <a:t>Hello</a:t>
            </a:r>
            <a:r>
              <a:rPr lang="zh-CN" altLang="en-US"/>
              <a:t>报文中该位被置位则表明该接口具有接收和发送</a:t>
            </a:r>
            <a:r>
              <a:rPr lang="en-US" altLang="zh-CN"/>
              <a:t>5</a:t>
            </a:r>
            <a:r>
              <a:rPr lang="zh-CN" altLang="en-US"/>
              <a:t>类</a:t>
            </a:r>
            <a:r>
              <a:rPr lang="en-US" altLang="zh-CN"/>
              <a:t>LSA</a:t>
            </a:r>
            <a:r>
              <a:rPr lang="zh-CN" altLang="en-US"/>
              <a:t>的能力。</a:t>
            </a:r>
            <a:endParaRPr lang="en-US" altLang="zh-CN"/>
          </a:p>
          <a:p>
            <a:pPr lvl="1"/>
            <a:r>
              <a:rPr lang="en-US" altLang="zh-CN"/>
              <a:t>MT</a:t>
            </a:r>
            <a:r>
              <a:rPr lang="zh-CN" altLang="en-US"/>
              <a:t>位：表示始发路由器支持多拓扑</a:t>
            </a:r>
            <a:r>
              <a:rPr lang="en-US" altLang="zh-CN"/>
              <a:t>OSPF</a:t>
            </a:r>
            <a:r>
              <a:rPr lang="zh-CN" altLang="en-US"/>
              <a:t>。</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166140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1565506535"/>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课程版本</a:t>
                      </a:r>
                      <a:endParaRPr kumimoji="1" lang="en-US" alt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2142366963"/>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j-ea"/>
                <a:ea typeface="+mj-ea"/>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lgn="just">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pic>
        <p:nvPicPr>
          <p:cNvPr id="6" name="Picture 4" descr="问题 copy">
            <a:extLst>
              <a:ext uri="{FF2B5EF4-FFF2-40B4-BE49-F238E27FC236}">
                <a16:creationId xmlns:a16="http://schemas.microsoft.com/office/drawing/2014/main" id="{A7B98D42-5F44-4A20-9EF6-FF5A1E326ACA}"/>
              </a:ext>
            </a:extLst>
          </p:cNvPr>
          <p:cNvPicPr>
            <a:picLocks noChangeAspect="1" noChangeArrowheads="1"/>
          </p:cNvPicPr>
          <p:nvPr userDrawn="1"/>
        </p:nvPicPr>
        <p:blipFill>
          <a:blip r:embed="rId2" cstate="print"/>
          <a:srcRect/>
          <a:stretch>
            <a:fillRect/>
          </a:stretch>
        </p:blipFill>
        <p:spPr bwMode="auto">
          <a:xfrm>
            <a:off x="979550" y="415675"/>
            <a:ext cx="615950"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5AF6123D-B191-48C9-9375-2C34FD0C85B3}"/>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思考题</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此版式用于每一节的总结</a:t>
            </a:r>
            <a:r>
              <a:rPr lang="en-US" altLang="zh-CN" dirty="0"/>
              <a:t>-201501</a:t>
            </a:r>
            <a:endParaRPr lang="zh-CN" altLang="en-US" dirty="0"/>
          </a:p>
        </p:txBody>
      </p:sp>
      <p:pic>
        <p:nvPicPr>
          <p:cNvPr id="6" name="Picture 8" descr="总结 copy">
            <a:extLst>
              <a:ext uri="{FF2B5EF4-FFF2-40B4-BE49-F238E27FC236}">
                <a16:creationId xmlns:a16="http://schemas.microsoft.com/office/drawing/2014/main" id="{66AB9E4D-5661-42EC-BDBA-1BCD79973B70}"/>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E187E84D-CF55-4DE7-B007-1DDD3194162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本节小结</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8" descr="总结 copy">
            <a:extLst>
              <a:ext uri="{FF2B5EF4-FFF2-40B4-BE49-F238E27FC236}">
                <a16:creationId xmlns:a16="http://schemas.microsoft.com/office/drawing/2014/main" id="{3C67497D-F0E4-4A0D-9AA0-7356A6217319}"/>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8" name="TextBox 10">
            <a:extLst>
              <a:ext uri="{FF2B5EF4-FFF2-40B4-BE49-F238E27FC236}">
                <a16:creationId xmlns:a16="http://schemas.microsoft.com/office/drawing/2014/main" id="{24FF79AE-8F43-494A-9EFD-B2997124C17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本章总结</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此版式用于提供给学员更多学习信息。</a:t>
            </a:r>
          </a:p>
        </p:txBody>
      </p:sp>
      <p:pic>
        <p:nvPicPr>
          <p:cNvPr id="7" name="Picture 19" descr="前言 copy">
            <a:extLst>
              <a:ext uri="{FF2B5EF4-FFF2-40B4-BE49-F238E27FC236}">
                <a16:creationId xmlns:a16="http://schemas.microsoft.com/office/drawing/2014/main" id="{96E39D07-8685-4500-9B2C-88296F21E0AC}"/>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8" name="TextBox 10">
            <a:extLst>
              <a:ext uri="{FF2B5EF4-FFF2-40B4-BE49-F238E27FC236}">
                <a16:creationId xmlns:a16="http://schemas.microsoft.com/office/drawing/2014/main" id="{1CE45B71-243A-4C38-84B4-A2CA99334E25}"/>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更多信息</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vl1pPr>
          </a:lstStyle>
          <a:p>
            <a:endParaRPr lang="zh-CN" altLang="en-US" dirty="0"/>
          </a:p>
        </p:txBody>
      </p:sp>
      <p:pic>
        <p:nvPicPr>
          <p:cNvPr id="5" name="Picture 19" descr="前言 copy">
            <a:extLst>
              <a:ext uri="{FF2B5EF4-FFF2-40B4-BE49-F238E27FC236}">
                <a16:creationId xmlns:a16="http://schemas.microsoft.com/office/drawing/2014/main" id="{4DFEBF03-22C8-4735-B4D5-61DDB493E106}"/>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7" name="TextBox 10">
            <a:extLst>
              <a:ext uri="{FF2B5EF4-FFF2-40B4-BE49-F238E27FC236}">
                <a16:creationId xmlns:a16="http://schemas.microsoft.com/office/drawing/2014/main" id="{67D92142-EE08-489C-AA2D-030FB70F89E2}"/>
              </a:ext>
            </a:extLst>
          </p:cNvPr>
          <p:cNvSpPr txBox="1"/>
          <p:nvPr userDrawn="1"/>
        </p:nvSpPr>
        <p:spPr bwMode="auto">
          <a:xfrm>
            <a:off x="1775521" y="440668"/>
            <a:ext cx="5400599"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学习推荐</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9D36E720-0E25-41AB-8346-B547D8B86001}"/>
              </a:ext>
            </a:extLst>
          </p:cNvPr>
          <p:cNvSpPr txBox="1">
            <a:spLocks noChangeArrowheads="1"/>
          </p:cNvSpPr>
          <p:nvPr userDrawn="1"/>
        </p:nvSpPr>
        <p:spPr bwMode="auto">
          <a:xfrm>
            <a:off x="4826327" y="3189288"/>
            <a:ext cx="2539347"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Arial" pitchFamily="34" charset="0"/>
                <a:ea typeface="MS PGothic" pitchFamily="34" charset="-128"/>
                <a:sym typeface="FrutigerNext LT Regular" pitchFamily="34" charset="0"/>
              </a:rPr>
              <a:t>www.huawei.com</a:t>
            </a:r>
          </a:p>
        </p:txBody>
      </p:sp>
      <p:sp>
        <p:nvSpPr>
          <p:cNvPr id="4" name="Text Box 8">
            <a:extLst>
              <a:ext uri="{FF2B5EF4-FFF2-40B4-BE49-F238E27FC236}">
                <a16:creationId xmlns:a16="http://schemas.microsoft.com/office/drawing/2014/main" id="{11ED55EC-FD16-4B98-B04D-4605D3C0D784}"/>
              </a:ext>
            </a:extLst>
          </p:cNvPr>
          <p:cNvSpPr txBox="1">
            <a:spLocks noChangeArrowheads="1"/>
          </p:cNvSpPr>
          <p:nvPr userDrawn="1"/>
        </p:nvSpPr>
        <p:spPr bwMode="auto">
          <a:xfrm>
            <a:off x="5491092"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pic>
        <p:nvPicPr>
          <p:cNvPr id="5" name="Picture 7" descr="5">
            <a:extLst>
              <a:ext uri="{FF2B5EF4-FFF2-40B4-BE49-F238E27FC236}">
                <a16:creationId xmlns:a16="http://schemas.microsoft.com/office/drawing/2014/main" id="{97CBA8DB-94D7-4EC0-9F40-4E718A6A2341}"/>
              </a:ext>
            </a:extLst>
          </p:cNvPr>
          <p:cNvPicPr>
            <a:picLocks noChangeAspect="1" noChangeArrowheads="1"/>
          </p:cNvPicPr>
          <p:nvPr userDrawn="1"/>
        </p:nvPicPr>
        <p:blipFill>
          <a:blip r:embed="rId2" cstate="print"/>
          <a:srcRect/>
          <a:stretch>
            <a:fillRect/>
          </a:stretch>
        </p:blipFill>
        <p:spPr bwMode="auto">
          <a:xfrm>
            <a:off x="0" y="5943601"/>
            <a:ext cx="12192000" cy="931863"/>
          </a:xfrm>
          <a:prstGeom prst="rect">
            <a:avLst/>
          </a:prstGeom>
          <a:noFill/>
          <a:ln w="9525">
            <a:noFill/>
            <a:miter lim="800000"/>
            <a:headEnd/>
            <a:tailEnd/>
          </a:ln>
        </p:spPr>
      </p:pic>
    </p:spTree>
    <p:extLst>
      <p:ext uri="{BB962C8B-B14F-4D97-AF65-F5344CB8AC3E}">
        <p14:creationId xmlns:p14="http://schemas.microsoft.com/office/powerpoint/2010/main" val="84227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微软雅黑" panose="020B0503020204020204" pitchFamily="34" charset="-122"/>
                <a:ea typeface="微软雅黑" panose="020B0503020204020204" pitchFamily="34" charset="-122"/>
              </a:rPr>
              <a:t>版权所有</a:t>
            </a:r>
            <a:r>
              <a:rPr lang="en-US" altLang="zh-CN" sz="1200" b="0" dirty="0">
                <a:latin typeface="微软雅黑" panose="020B0503020204020204" pitchFamily="34" charset="-122"/>
                <a:ea typeface="微软雅黑" panose="020B0503020204020204" pitchFamily="34" charset="-122"/>
              </a:rPr>
              <a:t>© 2018 </a:t>
            </a:r>
            <a:r>
              <a:rPr lang="zh-CN" altLang="en-US" sz="1200" b="0" dirty="0">
                <a:latin typeface="微软雅黑" panose="020B0503020204020204" pitchFamily="34" charset="-122"/>
                <a:ea typeface="微软雅黑" panose="020B0503020204020204" pitchFamily="34" charset="-122"/>
              </a:rPr>
              <a:t>华为技术有限公司</a:t>
            </a:r>
          </a:p>
        </p:txBody>
      </p:sp>
      <p:pic>
        <p:nvPicPr>
          <p:cNvPr id="8" name="图片 7">
            <a:extLst>
              <a:ext uri="{FF2B5EF4-FFF2-40B4-BE49-F238E27FC236}">
                <a16:creationId xmlns:a16="http://schemas.microsoft.com/office/drawing/2014/main" id="{674E87BC-2FB1-46C6-94AD-3FA338657A42}"/>
              </a:ext>
            </a:extLst>
          </p:cNvPr>
          <p:cNvPicPr>
            <a:picLocks noChangeAspect="1"/>
          </p:cNvPicPr>
          <p:nvPr userDrawn="1"/>
        </p:nvPicPr>
        <p:blipFill>
          <a:blip r:embed="rId3"/>
          <a:stretch>
            <a:fillRect/>
          </a:stretch>
        </p:blipFill>
        <p:spPr>
          <a:xfrm>
            <a:off x="0" y="782638"/>
            <a:ext cx="12192000" cy="3719908"/>
          </a:xfrm>
          <a:prstGeom prst="rect">
            <a:avLst/>
          </a:prstGeom>
        </p:spPr>
      </p:pic>
      <p:sp>
        <p:nvSpPr>
          <p:cNvPr id="1414185"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5828" y="4094164"/>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vl1pPr>
            <a:lvl5pPr>
              <a:buNone/>
              <a:defRPr/>
            </a:lvl5pPr>
          </a:lstStyle>
          <a:p>
            <a:pPr eaLnBrk="1" hangingPunct="1"/>
            <a:r>
              <a:rPr lang="zh-CN" altLang="en-US" dirty="0"/>
              <a:t>本章主要讲述</a:t>
            </a:r>
            <a:r>
              <a:rPr lang="en-US" altLang="zh-CN" dirty="0"/>
              <a:t>...</a:t>
            </a:r>
            <a:endParaRPr lang="zh-CN" altLang="en-US" dirty="0"/>
          </a:p>
        </p:txBody>
      </p:sp>
      <p:pic>
        <p:nvPicPr>
          <p:cNvPr id="5" name="Picture 4" descr="前言 copy">
            <a:extLst>
              <a:ext uri="{FF2B5EF4-FFF2-40B4-BE49-F238E27FC236}">
                <a16:creationId xmlns:a16="http://schemas.microsoft.com/office/drawing/2014/main" id="{68F7798A-9C96-4DD9-B4BE-8E04160DA5D2}"/>
              </a:ext>
            </a:extLst>
          </p:cNvPr>
          <p:cNvPicPr>
            <a:picLocks noChangeAspect="1" noChangeArrowheads="1"/>
          </p:cNvPicPr>
          <p:nvPr userDrawn="1"/>
        </p:nvPicPr>
        <p:blipFill>
          <a:blip r:embed="rId2" cstate="print"/>
          <a:srcRect/>
          <a:stretch>
            <a:fillRect/>
          </a:stretch>
        </p:blipFill>
        <p:spPr bwMode="auto">
          <a:xfrm>
            <a:off x="979550" y="424188"/>
            <a:ext cx="615950" cy="617537"/>
          </a:xfrm>
          <a:prstGeom prst="rect">
            <a:avLst/>
          </a:prstGeom>
          <a:noFill/>
          <a:ln w="9525">
            <a:noFill/>
            <a:miter lim="800000"/>
            <a:headEnd/>
            <a:tailEnd/>
          </a:ln>
        </p:spPr>
      </p:pic>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前言</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微软雅黑" panose="020B0503020204020204" pitchFamily="34" charset="-122"/>
                <a:ea typeface="微软雅黑" panose="020B0503020204020204" pitchFamily="34" charset="-122"/>
              </a:defRPr>
            </a:lvl1pPr>
            <a:lvl2pPr algn="just" eaLnBrk="1" hangingPunct="1">
              <a:defRPr/>
            </a:lvl2pPr>
            <a:lvl3pPr algn="just" eaLnBrk="1" hangingPunct="1">
              <a:defRPr/>
            </a:lvl3pPr>
            <a:lvl4pPr algn="just" eaLnBrk="1" hangingPunct="1">
              <a:defRPr/>
            </a:lvl4pPr>
            <a:lvl5pPr algn="just"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7762BAFB-835F-4D24-A2FA-F5CB87D7D270}"/>
              </a:ext>
            </a:extLst>
          </p:cNvPr>
          <p:cNvPicPr>
            <a:picLocks noChangeAspect="1" noChangeArrowheads="1"/>
          </p:cNvPicPr>
          <p:nvPr userDrawn="1"/>
        </p:nvPicPr>
        <p:blipFill>
          <a:blip r:embed="rId2" cstate="print"/>
          <a:srcRect/>
          <a:stretch>
            <a:fillRect/>
          </a:stretch>
        </p:blipFill>
        <p:spPr bwMode="auto">
          <a:xfrm>
            <a:off x="973200" y="415675"/>
            <a:ext cx="622300" cy="623888"/>
          </a:xfrm>
          <a:prstGeom prst="rect">
            <a:avLst/>
          </a:prstGeom>
          <a:noFill/>
          <a:ln w="9525">
            <a:noFill/>
            <a:miter lim="800000"/>
            <a:headEnd/>
            <a:tailEnd/>
          </a:ln>
        </p:spPr>
      </p:pic>
      <p:sp>
        <p:nvSpPr>
          <p:cNvPr id="6" name="TextBox 10">
            <a:extLst>
              <a:ext uri="{FF2B5EF4-FFF2-40B4-BE49-F238E27FC236}">
                <a16:creationId xmlns:a16="http://schemas.microsoft.com/office/drawing/2014/main" id="{F55F8CC2-E849-4E11-B308-49CD54DC2F7C}"/>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目标</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pic>
        <p:nvPicPr>
          <p:cNvPr id="5" name="Picture 18" descr="目录 copy">
            <a:extLst>
              <a:ext uri="{FF2B5EF4-FFF2-40B4-BE49-F238E27FC236}">
                <a16:creationId xmlns:a16="http://schemas.microsoft.com/office/drawing/2014/main" id="{2B1B693B-E291-46EA-98D5-35EC97F8C8CE}"/>
              </a:ext>
            </a:extLst>
          </p:cNvPr>
          <p:cNvPicPr>
            <a:picLocks noChangeAspect="1" noChangeArrowheads="1"/>
          </p:cNvPicPr>
          <p:nvPr userDrawn="1"/>
        </p:nvPicPr>
        <p:blipFill>
          <a:blip r:embed="rId2" cstate="print"/>
          <a:srcRect/>
          <a:stretch>
            <a:fillRect/>
          </a:stretch>
        </p:blipFill>
        <p:spPr bwMode="auto">
          <a:xfrm>
            <a:off x="979550" y="415675"/>
            <a:ext cx="620713" cy="622300"/>
          </a:xfrm>
          <a:prstGeom prst="rect">
            <a:avLst/>
          </a:prstGeom>
          <a:noFill/>
          <a:ln w="9525">
            <a:noFill/>
            <a:miter lim="800000"/>
            <a:headEnd/>
            <a:tailEnd/>
          </a:ln>
        </p:spPr>
      </p:pic>
      <p:sp>
        <p:nvSpPr>
          <p:cNvPr id="12" name="TextBox 10">
            <a:extLst>
              <a:ext uri="{FF2B5EF4-FFF2-40B4-BE49-F238E27FC236}">
                <a16:creationId xmlns:a16="http://schemas.microsoft.com/office/drawing/2014/main" id="{20B98358-2290-4967-8898-E7A36303E1A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目录</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494581DE-2BBE-4BB4-A9F4-D8FA01070921}"/>
              </a:ext>
            </a:extLst>
          </p:cNvPr>
          <p:cNvPicPr>
            <a:picLocks noChangeAspect="1" noChangeArrowheads="1"/>
          </p:cNvPicPr>
          <p:nvPr userDrawn="1"/>
        </p:nvPicPr>
        <p:blipFill>
          <a:blip r:embed="rId2" cstate="print"/>
          <a:srcRect/>
          <a:stretch>
            <a:fillRect/>
          </a:stretch>
        </p:blipFill>
        <p:spPr bwMode="auto">
          <a:xfrm>
            <a:off x="979550" y="415675"/>
            <a:ext cx="622300" cy="623888"/>
          </a:xfrm>
          <a:prstGeom prst="rect">
            <a:avLst/>
          </a:prstGeom>
          <a:noFill/>
          <a:ln w="9525">
            <a:noFill/>
            <a:miter lim="800000"/>
            <a:headEnd/>
            <a:tailEnd/>
          </a:ln>
        </p:spPr>
      </p:pic>
      <p:sp>
        <p:nvSpPr>
          <p:cNvPr id="8" name="TextBox 10">
            <a:extLst>
              <a:ext uri="{FF2B5EF4-FFF2-40B4-BE49-F238E27FC236}">
                <a16:creationId xmlns:a16="http://schemas.microsoft.com/office/drawing/2014/main" id="{A5D844C3-5B53-43D5-B14B-8CFF0F5DFEFC}"/>
              </a:ext>
            </a:extLst>
          </p:cNvPr>
          <p:cNvSpPr txBox="1"/>
          <p:nvPr userDrawn="1"/>
        </p:nvSpPr>
        <p:spPr bwMode="auto">
          <a:xfrm>
            <a:off x="1775521" y="449181"/>
            <a:ext cx="9696814"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本节概述和学习目标</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233488"/>
            <a:ext cx="10560048" cy="4680000"/>
          </a:xfrm>
        </p:spPr>
        <p:txBody>
          <a:bodyPr/>
          <a:lstStyle>
            <a:lvl1pPr algn="l">
              <a:defRPr/>
            </a:lvl1pPr>
          </a:lstStyle>
          <a:p>
            <a:r>
              <a:rPr lang="zh-CN" altLang="en-US" dirty="0"/>
              <a:t>单击此处输入文字</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C8A129-DD37-44CB-B437-ED62693AE892}"/>
              </a:ext>
            </a:extLst>
          </p:cNvPr>
          <p:cNvSpPr>
            <a:spLocks noGrp="1"/>
          </p:cNvSpPr>
          <p:nvPr>
            <p:ph type="title"/>
          </p:nvPr>
        </p:nvSpPr>
        <p:spPr>
          <a:xfrm>
            <a:off x="912286" y="292385"/>
            <a:ext cx="10560048" cy="868363"/>
          </a:xfrm>
        </p:spPr>
        <p:txBody>
          <a:body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3C5EF733-EAE7-4C3C-B05D-ADF02108C240}"/>
              </a:ext>
            </a:extLst>
          </p:cNvPr>
          <p:cNvPicPr>
            <a:picLocks/>
          </p:cNvPicPr>
          <p:nvPr userDrawn="1"/>
        </p:nvPicPr>
        <p:blipFill>
          <a:blip r:embed="rId17"/>
          <a:stretch>
            <a:fillRect/>
          </a:stretch>
        </p:blipFill>
        <p:spPr>
          <a:xfrm>
            <a:off x="0" y="6390000"/>
            <a:ext cx="12192000" cy="468000"/>
          </a:xfrm>
          <a:prstGeom prst="rect">
            <a:avLst/>
          </a:prstGeom>
        </p:spPr>
      </p:pic>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9408368"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微软雅黑" panose="020B0503020204020204" pitchFamily="34" charset="-122"/>
                <a:ea typeface="微软雅黑" panose="020B0503020204020204" pitchFamily="34" charset="-122"/>
                <a:cs typeface="Arial" pitchFamily="34" charset="0"/>
              </a:rPr>
              <a:t>第</a:t>
            </a:r>
            <a:fld id="{2F2CF7F5-F178-4429-B6CA-28062DF31937}" type="slidenum">
              <a:rPr lang="en-US" altLang="zh-CN" sz="1200" smtClean="0">
                <a:latin typeface="微软雅黑" panose="020B0503020204020204" pitchFamily="34" charset="-122"/>
                <a:ea typeface="微软雅黑" panose="020B0503020204020204" pitchFamily="34" charset="-122"/>
                <a:cs typeface="Arial" pitchFamily="34" charset="0"/>
              </a:rPr>
              <a:pPr defTabSz="801668" eaLnBrk="0" fontAlgn="base" hangingPunct="0">
                <a:defRPr/>
              </a:pPr>
              <a:t>‹#›</a:t>
            </a:fld>
            <a:r>
              <a:rPr lang="zh-CN" altLang="en-US" sz="1200" dirty="0">
                <a:latin typeface="微软雅黑" panose="020B0503020204020204" pitchFamily="34" charset="-122"/>
                <a:ea typeface="微软雅黑" panose="020B0503020204020204" pitchFamily="34" charset="-122"/>
                <a:cs typeface="Arial" pitchFamily="34" charset="0"/>
              </a:rPr>
              <a:t>页</a:t>
            </a:r>
            <a:endParaRPr lang="en-US" altLang="zh-CN" sz="1200" dirty="0">
              <a:latin typeface="微软雅黑" panose="020B0503020204020204" pitchFamily="34" charset="-122"/>
              <a:ea typeface="微软雅黑" panose="020B0503020204020204" pitchFamily="34"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dirty="0">
                <a:latin typeface="微软雅黑" panose="020B0503020204020204" pitchFamily="34" charset="-122"/>
                <a:ea typeface="微软雅黑" panose="020B0503020204020204" pitchFamily="34" charset="-122"/>
                <a:cs typeface="Arial" pitchFamily="34" charset="0"/>
              </a:rPr>
              <a:t>版权所有</a:t>
            </a:r>
            <a:r>
              <a:rPr lang="en-US" altLang="zh-CN" sz="1200" dirty="0">
                <a:latin typeface="微软雅黑" panose="020B0503020204020204" pitchFamily="34" charset="-122"/>
                <a:ea typeface="微软雅黑" panose="020B0503020204020204" pitchFamily="34" charset="-122"/>
                <a:cs typeface="Arial" pitchFamily="34" charset="0"/>
              </a:rPr>
              <a:t>© 2018 </a:t>
            </a:r>
            <a:r>
              <a:rPr lang="zh-CN" altLang="en-US" sz="1200" dirty="0">
                <a:latin typeface="微软雅黑" panose="020B0503020204020204" pitchFamily="34" charset="-122"/>
                <a:ea typeface="微软雅黑" panose="020B0503020204020204" pitchFamily="34" charset="-122"/>
                <a:cs typeface="Arial" pitchFamily="34" charset="0"/>
              </a:rPr>
              <a:t>华为技术有限公司</a:t>
            </a:r>
          </a:p>
        </p:txBody>
      </p:sp>
      <p:pic>
        <p:nvPicPr>
          <p:cNvPr id="2" name="图片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微软雅黑" panose="020B0503020204020204" pitchFamily="34" charset="-122"/>
          <a:ea typeface="微软雅黑" panose="020B0503020204020204" pitchFamily="34" charset="-122"/>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微软雅黑" panose="020B0503020204020204" pitchFamily="34" charset="-122"/>
          <a:ea typeface="微软雅黑" panose="020B0503020204020204" pitchFamily="34" charset="-122"/>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微软雅黑" panose="020B0503020204020204" pitchFamily="34" charset="-122"/>
          <a:ea typeface="微软雅黑" panose="020B0503020204020204" pitchFamily="34" charset="-122"/>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微软雅黑" panose="020B0503020204020204" pitchFamily="34" charset="-122"/>
          <a:ea typeface="微软雅黑" panose="020B0503020204020204" pitchFamily="34" charset="-122"/>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微软雅黑" panose="020B0503020204020204" pitchFamily="34" charset="-122"/>
          <a:ea typeface="微软雅黑" panose="020B0503020204020204" pitchFamily="34" charset="-122"/>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文本占位符 56">
            <a:extLst>
              <a:ext uri="{FF2B5EF4-FFF2-40B4-BE49-F238E27FC236}">
                <a16:creationId xmlns:a16="http://schemas.microsoft.com/office/drawing/2014/main" id="{309B3DA1-93DB-43CD-855B-81D983946436}"/>
              </a:ext>
            </a:extLst>
          </p:cNvPr>
          <p:cNvSpPr>
            <a:spLocks noGrp="1"/>
          </p:cNvSpPr>
          <p:nvPr>
            <p:ph type="body" sz="quarter" idx="17"/>
          </p:nvPr>
        </p:nvSpPr>
        <p:spPr/>
        <p:txBody>
          <a:bodyPr/>
          <a:lstStyle/>
          <a:p>
            <a:r>
              <a:rPr lang="en-US" altLang="zh-CN"/>
              <a:t>HCRSE104</a:t>
            </a:r>
            <a:endParaRPr lang="zh-CN" altLang="en-US" dirty="0"/>
          </a:p>
        </p:txBody>
      </p:sp>
      <p:sp>
        <p:nvSpPr>
          <p:cNvPr id="58" name="文本占位符 57">
            <a:extLst>
              <a:ext uri="{FF2B5EF4-FFF2-40B4-BE49-F238E27FC236}">
                <a16:creationId xmlns:a16="http://schemas.microsoft.com/office/drawing/2014/main" id="{F7666343-0BDA-46FF-AE2B-67C3D679EC12}"/>
              </a:ext>
            </a:extLst>
          </p:cNvPr>
          <p:cNvSpPr>
            <a:spLocks noGrp="1"/>
          </p:cNvSpPr>
          <p:nvPr>
            <p:ph type="body" sz="quarter" idx="18"/>
          </p:nvPr>
        </p:nvSpPr>
        <p:spPr/>
        <p:txBody>
          <a:bodyPr/>
          <a:lstStyle/>
          <a:p>
            <a:r>
              <a:rPr lang="en-US" altLang="zh-CN"/>
              <a:t>RS</a:t>
            </a:r>
            <a:endParaRPr lang="zh-CN" altLang="en-US" dirty="0"/>
          </a:p>
        </p:txBody>
      </p:sp>
      <p:sp>
        <p:nvSpPr>
          <p:cNvPr id="59" name="文本占位符 58">
            <a:extLst>
              <a:ext uri="{FF2B5EF4-FFF2-40B4-BE49-F238E27FC236}">
                <a16:creationId xmlns:a16="http://schemas.microsoft.com/office/drawing/2014/main" id="{B28B07B9-F9D8-4B1B-A500-9F68D09CAA0C}"/>
              </a:ext>
            </a:extLst>
          </p:cNvPr>
          <p:cNvSpPr>
            <a:spLocks noGrp="1"/>
          </p:cNvSpPr>
          <p:nvPr>
            <p:ph type="body" sz="quarter" idx="19"/>
          </p:nvPr>
        </p:nvSpPr>
        <p:spPr/>
        <p:txBody>
          <a:bodyPr/>
          <a:lstStyle/>
          <a:p>
            <a:r>
              <a:rPr lang="en-US" altLang="zh-CN"/>
              <a:t> </a:t>
            </a:r>
            <a:endParaRPr lang="zh-CN" altLang="en-US" dirty="0"/>
          </a:p>
        </p:txBody>
      </p:sp>
      <p:sp>
        <p:nvSpPr>
          <p:cNvPr id="60" name="文本占位符 59">
            <a:extLst>
              <a:ext uri="{FF2B5EF4-FFF2-40B4-BE49-F238E27FC236}">
                <a16:creationId xmlns:a16="http://schemas.microsoft.com/office/drawing/2014/main" id="{921B5ADC-9FF1-4BEE-9FFE-5B3D1B92439E}"/>
              </a:ext>
            </a:extLst>
          </p:cNvPr>
          <p:cNvSpPr>
            <a:spLocks noGrp="1"/>
          </p:cNvSpPr>
          <p:nvPr>
            <p:ph type="body" sz="quarter" idx="20"/>
          </p:nvPr>
        </p:nvSpPr>
        <p:spPr/>
        <p:txBody>
          <a:bodyPr/>
          <a:lstStyle/>
          <a:p>
            <a:r>
              <a:rPr lang="en-US" altLang="zh-CN"/>
              <a:t>V3.0</a:t>
            </a:r>
            <a:endParaRPr lang="zh-CN" altLang="en-US" dirty="0"/>
          </a:p>
        </p:txBody>
      </p:sp>
      <p:sp>
        <p:nvSpPr>
          <p:cNvPr id="3" name="文本占位符 2"/>
          <p:cNvSpPr>
            <a:spLocks noGrp="1"/>
          </p:cNvSpPr>
          <p:nvPr>
            <p:ph type="body" sz="quarter" idx="13"/>
          </p:nvPr>
        </p:nvSpPr>
        <p:spPr/>
        <p:txBody>
          <a:bodyPr/>
          <a:lstStyle/>
          <a:p>
            <a:r>
              <a:rPr lang="zh-CN" altLang="en-US" dirty="0"/>
              <a:t>姚贤斌</a:t>
            </a:r>
            <a:r>
              <a:rPr lang="en-US" altLang="zh-CN" dirty="0"/>
              <a:t>/wx288536</a:t>
            </a:r>
            <a:endParaRPr lang="zh-CN" altLang="en-US" dirty="0"/>
          </a:p>
        </p:txBody>
      </p:sp>
      <p:sp>
        <p:nvSpPr>
          <p:cNvPr id="4" name="文本占位符 3"/>
          <p:cNvSpPr>
            <a:spLocks noGrp="1"/>
          </p:cNvSpPr>
          <p:nvPr>
            <p:ph type="body" sz="quarter" idx="14"/>
          </p:nvPr>
        </p:nvSpPr>
        <p:spPr/>
        <p:txBody>
          <a:bodyPr/>
          <a:lstStyle/>
          <a:p>
            <a:r>
              <a:rPr lang="en-US" altLang="zh-CN"/>
              <a:t>2018.08.26</a:t>
            </a:r>
            <a:endParaRPr lang="zh-CN" altLang="en-US" dirty="0"/>
          </a:p>
        </p:txBody>
      </p:sp>
      <p:sp>
        <p:nvSpPr>
          <p:cNvPr id="5" name="文本占位符 4"/>
          <p:cNvSpPr>
            <a:spLocks noGrp="1"/>
          </p:cNvSpPr>
          <p:nvPr>
            <p:ph type="body" sz="quarter" idx="15"/>
          </p:nvPr>
        </p:nvSpPr>
        <p:spPr/>
        <p:txBody>
          <a:bodyPr/>
          <a:lstStyle/>
          <a:p>
            <a:r>
              <a:rPr lang="zh-CN" altLang="en-US"/>
              <a:t>刘鹏</a:t>
            </a:r>
            <a:r>
              <a:rPr lang="en-US" altLang="zh-CN"/>
              <a:t>/lwx529648</a:t>
            </a:r>
            <a:endParaRPr lang="zh-CN" altLang="en-US" dirty="0"/>
          </a:p>
        </p:txBody>
      </p:sp>
      <p:sp>
        <p:nvSpPr>
          <p:cNvPr id="6" name="文本占位符 5"/>
          <p:cNvSpPr>
            <a:spLocks noGrp="1"/>
          </p:cNvSpPr>
          <p:nvPr>
            <p:ph type="body" sz="quarter" idx="16"/>
          </p:nvPr>
        </p:nvSpPr>
        <p:spPr/>
        <p:txBody>
          <a:bodyPr/>
          <a:lstStyle/>
          <a:p>
            <a:r>
              <a:rPr lang="zh-CN" altLang="en-US"/>
              <a:t>新开发</a:t>
            </a:r>
            <a:endParaRPr lang="zh-CN" altLang="en-US" dirty="0"/>
          </a:p>
        </p:txBody>
      </p:sp>
      <p:sp>
        <p:nvSpPr>
          <p:cNvPr id="14" name="文本占位符 13"/>
          <p:cNvSpPr>
            <a:spLocks noGrp="1"/>
          </p:cNvSpPr>
          <p:nvPr>
            <p:ph type="body" sz="quarter" idx="21"/>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a:p>
        </p:txBody>
      </p:sp>
      <p:sp>
        <p:nvSpPr>
          <p:cNvPr id="16" name="文本占位符 15"/>
          <p:cNvSpPr>
            <a:spLocks noGrp="1"/>
          </p:cNvSpPr>
          <p:nvPr>
            <p:ph type="body" sz="quarter" idx="23"/>
          </p:nvPr>
        </p:nvSpPr>
        <p:spPr/>
        <p:txBody>
          <a:bodyPr/>
          <a:lstStyle/>
          <a:p>
            <a:endParaRPr lang="zh-CN" altLang="en-US"/>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28" name="文本占位符 27"/>
          <p:cNvSpPr>
            <a:spLocks noGrp="1"/>
          </p:cNvSpPr>
          <p:nvPr>
            <p:ph type="body" sz="quarter" idx="35"/>
          </p:nvPr>
        </p:nvSpPr>
        <p:spPr/>
        <p:txBody>
          <a:bodyPr/>
          <a:lstStyle/>
          <a:p>
            <a:endParaRPr lang="zh-CN" altLang="en-US"/>
          </a:p>
        </p:txBody>
      </p:sp>
      <p:sp>
        <p:nvSpPr>
          <p:cNvPr id="29" name="文本占位符 28"/>
          <p:cNvSpPr>
            <a:spLocks noGrp="1"/>
          </p:cNvSpPr>
          <p:nvPr>
            <p:ph type="body" sz="quarter" idx="36"/>
          </p:nvPr>
        </p:nvSpPr>
        <p:spPr/>
        <p:txBody>
          <a:bodyPr/>
          <a:lstStyle/>
          <a:p>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OSPFv2</a:t>
            </a:r>
            <a:r>
              <a:rPr lang="zh-CN" altLang="en-US"/>
              <a:t>收敛特性</a:t>
            </a:r>
            <a:endParaRPr lang="zh-CN" altLang="en-US" dirty="0"/>
          </a:p>
        </p:txBody>
      </p:sp>
      <p:sp>
        <p:nvSpPr>
          <p:cNvPr id="2" name="文本占位符 1">
            <a:extLst>
              <a:ext uri="{FF2B5EF4-FFF2-40B4-BE49-F238E27FC236}">
                <a16:creationId xmlns:a16="http://schemas.microsoft.com/office/drawing/2014/main" id="{B350C237-C2D3-4D78-AC61-573773D58FDB}"/>
              </a:ext>
            </a:extLst>
          </p:cNvPr>
          <p:cNvSpPr>
            <a:spLocks noGrp="1"/>
          </p:cNvSpPr>
          <p:nvPr>
            <p:ph type="body" sz="quarter" idx="10"/>
          </p:nvPr>
        </p:nvSpPr>
        <p:spPr/>
        <p:txBody>
          <a:bodyPr/>
          <a:lstStyle/>
          <a:p>
            <a:r>
              <a:rPr lang="zh-CN" altLang="en-US" sz="2000" dirty="0"/>
              <a:t>快速收敛：</a:t>
            </a:r>
            <a:endParaRPr lang="en-US" altLang="zh-CN" sz="2000" dirty="0"/>
          </a:p>
          <a:p>
            <a:pPr lvl="1"/>
            <a:r>
              <a:rPr lang="zh-CN" altLang="en-US" sz="1800" dirty="0"/>
              <a:t>增量最短路径优先算法</a:t>
            </a:r>
            <a:r>
              <a:rPr lang="en-US" altLang="zh-CN" sz="1800" dirty="0"/>
              <a:t>I-SPF</a:t>
            </a:r>
            <a:r>
              <a:rPr lang="zh-CN" altLang="en-US" sz="1800" dirty="0"/>
              <a:t>：</a:t>
            </a:r>
            <a:endParaRPr lang="en-US" altLang="zh-CN" sz="1800" dirty="0"/>
          </a:p>
          <a:p>
            <a:pPr lvl="2"/>
            <a:r>
              <a:rPr lang="zh-CN" altLang="en-US" sz="1600" dirty="0"/>
              <a:t>只对受影响的节点进行路由计算；</a:t>
            </a:r>
            <a:endParaRPr lang="en-US" altLang="zh-CN" sz="1600" dirty="0"/>
          </a:p>
          <a:p>
            <a:pPr lvl="2"/>
            <a:r>
              <a:rPr lang="zh-CN" altLang="en-US" sz="1600" dirty="0"/>
              <a:t>只第一次计算全部节点。</a:t>
            </a:r>
            <a:endParaRPr lang="en-US" altLang="zh-CN" sz="1600" dirty="0"/>
          </a:p>
          <a:p>
            <a:pPr lvl="1"/>
            <a:r>
              <a:rPr lang="zh-CN" altLang="en-US" sz="1800" dirty="0"/>
              <a:t>部分路由计算</a:t>
            </a:r>
            <a:r>
              <a:rPr lang="en-US" altLang="zh-CN" sz="1800" dirty="0"/>
              <a:t>PRC</a:t>
            </a:r>
            <a:r>
              <a:rPr lang="zh-CN" altLang="en-US" sz="1800" dirty="0"/>
              <a:t>：</a:t>
            </a:r>
            <a:endParaRPr lang="en-US" altLang="zh-CN" sz="1800" dirty="0"/>
          </a:p>
          <a:p>
            <a:pPr lvl="2"/>
            <a:r>
              <a:rPr lang="zh-CN" altLang="en-US" sz="1600" dirty="0"/>
              <a:t>只对发生变化的路由进行重新计算；</a:t>
            </a:r>
            <a:endParaRPr lang="en-US" altLang="zh-CN" sz="1600" dirty="0"/>
          </a:p>
          <a:p>
            <a:pPr lvl="2"/>
            <a:r>
              <a:rPr lang="zh-CN" altLang="en-US" sz="1600" dirty="0"/>
              <a:t>根据</a:t>
            </a:r>
            <a:r>
              <a:rPr lang="en-US" altLang="zh-CN" sz="1600" dirty="0"/>
              <a:t>I-SPF </a:t>
            </a:r>
            <a:r>
              <a:rPr lang="zh-CN" altLang="en-US" sz="1600" dirty="0"/>
              <a:t>算出来的</a:t>
            </a:r>
            <a:r>
              <a:rPr lang="en-US" altLang="zh-CN" sz="1600" dirty="0"/>
              <a:t>SPT </a:t>
            </a:r>
            <a:r>
              <a:rPr lang="zh-CN" altLang="en-US" sz="1600" dirty="0"/>
              <a:t>来更新路由。</a:t>
            </a:r>
            <a:endParaRPr lang="en-US" altLang="zh-CN" sz="1600" dirty="0"/>
          </a:p>
          <a:p>
            <a:pPr lvl="1"/>
            <a:r>
              <a:rPr lang="zh-CN" altLang="en-US" sz="1800" dirty="0"/>
              <a:t>智能定时器：</a:t>
            </a:r>
            <a:endParaRPr lang="en-US" altLang="zh-CN" sz="1800" dirty="0"/>
          </a:p>
          <a:p>
            <a:pPr lvl="2"/>
            <a:r>
              <a:rPr lang="zh-CN" altLang="en-US" sz="1600" dirty="0"/>
              <a:t>对接口翻动等原因带来的网络不稳定，进行智能控制，减少</a:t>
            </a:r>
            <a:r>
              <a:rPr lang="en-US" altLang="zh-CN" sz="1600" dirty="0"/>
              <a:t>LSA</a:t>
            </a:r>
            <a:r>
              <a:rPr lang="zh-CN" altLang="en-US" sz="1600" dirty="0"/>
              <a:t>洪泛。</a:t>
            </a:r>
            <a:endParaRPr lang="en-US" altLang="zh-CN" sz="1600" dirty="0"/>
          </a:p>
          <a:p>
            <a:r>
              <a:rPr lang="zh-CN" altLang="en-US" sz="2000" dirty="0"/>
              <a:t>按优先级收敛：</a:t>
            </a:r>
            <a:endParaRPr lang="en-US" altLang="zh-CN" sz="2000" dirty="0"/>
          </a:p>
          <a:p>
            <a:pPr lvl="1"/>
            <a:r>
              <a:rPr lang="zh-CN" altLang="en-US" sz="1800" dirty="0"/>
              <a:t>能够让某些特定的路由优先收敛的一种技术。</a:t>
            </a:r>
            <a:endParaRPr lang="en-US" altLang="zh-CN" sz="1800" dirty="0"/>
          </a:p>
          <a:p>
            <a:pPr lvl="1"/>
            <a:endParaRPr lang="en-US" altLang="zh-CN" sz="1800" dirty="0"/>
          </a:p>
          <a:p>
            <a:endParaRPr lang="zh-CN" altLang="en-US" sz="2000" dirty="0"/>
          </a:p>
        </p:txBody>
      </p:sp>
    </p:spTree>
  </p:cSld>
  <p:clrMapOvr>
    <a:masterClrMapping/>
  </p:clrMapOvr>
  <p:transition advTm="8000"/>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67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OSPFv2 - Database Overflow</a:t>
            </a:r>
          </a:p>
        </p:txBody>
      </p:sp>
      <p:sp>
        <p:nvSpPr>
          <p:cNvPr id="2" name="文本占位符 1">
            <a:extLst>
              <a:ext uri="{FF2B5EF4-FFF2-40B4-BE49-F238E27FC236}">
                <a16:creationId xmlns:a16="http://schemas.microsoft.com/office/drawing/2014/main" id="{011081A1-88F5-4476-9512-FF86754C1CFA}"/>
              </a:ext>
            </a:extLst>
          </p:cNvPr>
          <p:cNvSpPr>
            <a:spLocks noGrp="1"/>
          </p:cNvSpPr>
          <p:nvPr>
            <p:ph type="body" sz="quarter" idx="10"/>
          </p:nvPr>
        </p:nvSpPr>
        <p:spPr/>
        <p:txBody>
          <a:bodyPr/>
          <a:lstStyle/>
          <a:p>
            <a:r>
              <a:rPr lang="en-US" altLang="zh-CN"/>
              <a:t>Database Overflow</a:t>
            </a:r>
            <a:r>
              <a:rPr lang="zh-CN" altLang="en-US"/>
              <a:t>：</a:t>
            </a:r>
            <a:endParaRPr lang="en-US" altLang="zh-CN"/>
          </a:p>
          <a:p>
            <a:pPr lvl="1"/>
            <a:r>
              <a:rPr lang="zh-CN" altLang="en-US"/>
              <a:t>限制非缺省外部路由数量，避免数据库超限。</a:t>
            </a:r>
            <a:endParaRPr lang="en-US" altLang="zh-CN"/>
          </a:p>
          <a:p>
            <a:endParaRPr lang="zh-CN" altLang="en-US" dirty="0"/>
          </a:p>
        </p:txBody>
      </p:sp>
      <p:sp>
        <p:nvSpPr>
          <p:cNvPr id="46" name="矩形 45"/>
          <p:cNvSpPr/>
          <p:nvPr/>
        </p:nvSpPr>
        <p:spPr bwMode="auto">
          <a:xfrm>
            <a:off x="7835198" y="5024509"/>
            <a:ext cx="2005218" cy="504056"/>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fontAlgn="base">
              <a:buClr>
                <a:srgbClr val="CC9900"/>
              </a:buClr>
            </a:pPr>
            <a:r>
              <a:rPr lang="zh-CN" altLang="en-US" sz="1400" dirty="0">
                <a:latin typeface="+mn-lt"/>
                <a:ea typeface="微软雅黑" panose="020B0503020204020204" pitchFamily="34" charset="-122"/>
              </a:rPr>
              <a:t>路由条目过大，无法存储更多路由信息。</a:t>
            </a:r>
          </a:p>
        </p:txBody>
      </p:sp>
      <p:cxnSp>
        <p:nvCxnSpPr>
          <p:cNvPr id="47" name="直接箭头连接符 46"/>
          <p:cNvCxnSpPr/>
          <p:nvPr/>
        </p:nvCxnSpPr>
        <p:spPr bwMode="auto">
          <a:xfrm flipH="1">
            <a:off x="6492044" y="5276537"/>
            <a:ext cx="1044000" cy="0"/>
          </a:xfrm>
          <a:prstGeom prst="straightConnector1">
            <a:avLst/>
          </a:prstGeom>
          <a:ln>
            <a:prstDash val="dash"/>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93" name="组合 92">
            <a:extLst>
              <a:ext uri="{FF2B5EF4-FFF2-40B4-BE49-F238E27FC236}">
                <a16:creationId xmlns:a16="http://schemas.microsoft.com/office/drawing/2014/main" id="{C52EB7A0-AC92-4082-B3AD-77A4F68C0FE2}"/>
              </a:ext>
            </a:extLst>
          </p:cNvPr>
          <p:cNvGrpSpPr/>
          <p:nvPr/>
        </p:nvGrpSpPr>
        <p:grpSpPr>
          <a:xfrm>
            <a:off x="1822346" y="2492896"/>
            <a:ext cx="5112021" cy="3824058"/>
            <a:chOff x="3216669" y="1845131"/>
            <a:chExt cx="5025976" cy="4528358"/>
          </a:xfrm>
        </p:grpSpPr>
        <p:cxnSp>
          <p:nvCxnSpPr>
            <p:cNvPr id="94" name="直接连接符 93">
              <a:extLst>
                <a:ext uri="{FF2B5EF4-FFF2-40B4-BE49-F238E27FC236}">
                  <a16:creationId xmlns:a16="http://schemas.microsoft.com/office/drawing/2014/main" id="{8428143D-5F3C-42D0-AAAA-345E11094DE6}"/>
                </a:ext>
              </a:extLst>
            </p:cNvPr>
            <p:cNvCxnSpPr>
              <a:cxnSpLocks/>
            </p:cNvCxnSpPr>
            <p:nvPr/>
          </p:nvCxnSpPr>
          <p:spPr bwMode="auto">
            <a:xfrm>
              <a:off x="5306358" y="3074147"/>
              <a:ext cx="456747" cy="818572"/>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95" name="直接连接符 94">
              <a:extLst>
                <a:ext uri="{FF2B5EF4-FFF2-40B4-BE49-F238E27FC236}">
                  <a16:creationId xmlns:a16="http://schemas.microsoft.com/office/drawing/2014/main" id="{4B099386-99B3-4B82-A70F-72F532585B83}"/>
                </a:ext>
              </a:extLst>
            </p:cNvPr>
            <p:cNvCxnSpPr>
              <a:cxnSpLocks/>
              <a:endCxn id="113" idx="2"/>
            </p:cNvCxnSpPr>
            <p:nvPr/>
          </p:nvCxnSpPr>
          <p:spPr bwMode="auto">
            <a:xfrm flipH="1" flipV="1">
              <a:off x="3848834" y="2474490"/>
              <a:ext cx="1534904" cy="55686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96" name="Picture 2" descr="G:\做的项目\公共\扁平图标切换\更新2015_01_21\oss扁平图标库2015_01_21更新-04.png">
              <a:extLst>
                <a:ext uri="{FF2B5EF4-FFF2-40B4-BE49-F238E27FC236}">
                  <a16:creationId xmlns:a16="http://schemas.microsoft.com/office/drawing/2014/main" id="{4B9294C3-59A5-4991-BD58-050706A2953D}"/>
                </a:ext>
              </a:extLst>
            </p:cNvPr>
            <p:cNvPicPr>
              <a:picLocks noChangeAspect="1" noChangeArrowheads="1"/>
            </p:cNvPicPr>
            <p:nvPr/>
          </p:nvPicPr>
          <p:blipFill>
            <a:blip r:embed="rId3" cstate="print"/>
            <a:stretch>
              <a:fillRect/>
            </a:stretch>
          </p:blipFill>
          <p:spPr bwMode="auto">
            <a:xfrm>
              <a:off x="5035758" y="2757643"/>
              <a:ext cx="541200" cy="442799"/>
            </a:xfrm>
            <a:prstGeom prst="rect">
              <a:avLst/>
            </a:prstGeom>
            <a:noFill/>
          </p:spPr>
        </p:pic>
        <p:pic>
          <p:nvPicPr>
            <p:cNvPr id="97" name="Picture 2" descr="G:\做的项目\公共\扁平图标切换\更新2015_01_21\oss扁平图标库2015_01_21更新-04.png">
              <a:extLst>
                <a:ext uri="{FF2B5EF4-FFF2-40B4-BE49-F238E27FC236}">
                  <a16:creationId xmlns:a16="http://schemas.microsoft.com/office/drawing/2014/main" id="{E0973C9E-C3C4-41AF-B48B-A302EA6AC911}"/>
                </a:ext>
              </a:extLst>
            </p:cNvPr>
            <p:cNvPicPr>
              <a:picLocks noChangeAspect="1" noChangeArrowheads="1"/>
            </p:cNvPicPr>
            <p:nvPr/>
          </p:nvPicPr>
          <p:blipFill>
            <a:blip r:embed="rId3" cstate="print"/>
            <a:stretch>
              <a:fillRect/>
            </a:stretch>
          </p:blipFill>
          <p:spPr bwMode="auto">
            <a:xfrm>
              <a:off x="5475473" y="3671319"/>
              <a:ext cx="541200" cy="442799"/>
            </a:xfrm>
            <a:prstGeom prst="rect">
              <a:avLst/>
            </a:prstGeom>
            <a:noFill/>
          </p:spPr>
        </p:pic>
        <p:pic>
          <p:nvPicPr>
            <p:cNvPr id="98" name="Picture 2" descr="G:\做的项目\公共\扁平图标切换\更新2015_01_21\oss扁平图标库2015_01_21更新-04.png">
              <a:extLst>
                <a:ext uri="{FF2B5EF4-FFF2-40B4-BE49-F238E27FC236}">
                  <a16:creationId xmlns:a16="http://schemas.microsoft.com/office/drawing/2014/main" id="{59A17691-19EA-4B06-9CD7-0C22C9361281}"/>
                </a:ext>
              </a:extLst>
            </p:cNvPr>
            <p:cNvPicPr>
              <a:picLocks noChangeAspect="1" noChangeArrowheads="1"/>
            </p:cNvPicPr>
            <p:nvPr/>
          </p:nvPicPr>
          <p:blipFill>
            <a:blip r:embed="rId3" cstate="print"/>
            <a:stretch>
              <a:fillRect/>
            </a:stretch>
          </p:blipFill>
          <p:spPr bwMode="auto">
            <a:xfrm>
              <a:off x="5473887" y="4920054"/>
              <a:ext cx="541200" cy="442799"/>
            </a:xfrm>
            <a:prstGeom prst="rect">
              <a:avLst/>
            </a:prstGeom>
            <a:noFill/>
          </p:spPr>
        </p:pic>
        <p:pic>
          <p:nvPicPr>
            <p:cNvPr id="99" name="Picture 2" descr="G:\做的项目\公共\扁平图标切换\更新2015_01_21\oss扁平图标库2015_01_21更新-04.png">
              <a:extLst>
                <a:ext uri="{FF2B5EF4-FFF2-40B4-BE49-F238E27FC236}">
                  <a16:creationId xmlns:a16="http://schemas.microsoft.com/office/drawing/2014/main" id="{A3732650-DB4B-4655-9B8D-19E23D4412A9}"/>
                </a:ext>
              </a:extLst>
            </p:cNvPr>
            <p:cNvPicPr>
              <a:picLocks noChangeAspect="1" noChangeArrowheads="1"/>
            </p:cNvPicPr>
            <p:nvPr/>
          </p:nvPicPr>
          <p:blipFill>
            <a:blip r:embed="rId3" cstate="print"/>
            <a:stretch>
              <a:fillRect/>
            </a:stretch>
          </p:blipFill>
          <p:spPr bwMode="auto">
            <a:xfrm>
              <a:off x="6935690" y="4920053"/>
              <a:ext cx="541200" cy="442799"/>
            </a:xfrm>
            <a:prstGeom prst="rect">
              <a:avLst/>
            </a:prstGeom>
            <a:noFill/>
          </p:spPr>
        </p:pic>
        <p:cxnSp>
          <p:nvCxnSpPr>
            <p:cNvPr id="100" name="直接连接符 99">
              <a:extLst>
                <a:ext uri="{FF2B5EF4-FFF2-40B4-BE49-F238E27FC236}">
                  <a16:creationId xmlns:a16="http://schemas.microsoft.com/office/drawing/2014/main" id="{E4780542-86B8-4D59-AFBC-15EE6E972962}"/>
                </a:ext>
              </a:extLst>
            </p:cNvPr>
            <p:cNvCxnSpPr>
              <a:cxnSpLocks/>
              <a:stCxn id="99" idx="0"/>
              <a:endCxn id="97" idx="3"/>
            </p:cNvCxnSpPr>
            <p:nvPr/>
          </p:nvCxnSpPr>
          <p:spPr bwMode="auto">
            <a:xfrm flipH="1" flipV="1">
              <a:off x="6016673" y="3892719"/>
              <a:ext cx="1189617" cy="102733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01" name="直接连接符 100">
              <a:extLst>
                <a:ext uri="{FF2B5EF4-FFF2-40B4-BE49-F238E27FC236}">
                  <a16:creationId xmlns:a16="http://schemas.microsoft.com/office/drawing/2014/main" id="{2976C30A-F89D-4FB2-AB6A-B6B632E3D752}"/>
                </a:ext>
              </a:extLst>
            </p:cNvPr>
            <p:cNvCxnSpPr>
              <a:cxnSpLocks/>
              <a:stCxn id="98" idx="0"/>
              <a:endCxn id="97" idx="2"/>
            </p:cNvCxnSpPr>
            <p:nvPr/>
          </p:nvCxnSpPr>
          <p:spPr bwMode="auto">
            <a:xfrm flipV="1">
              <a:off x="5744487" y="4114118"/>
              <a:ext cx="1586" cy="805936"/>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02" name="直接连接符 101">
              <a:extLst>
                <a:ext uri="{FF2B5EF4-FFF2-40B4-BE49-F238E27FC236}">
                  <a16:creationId xmlns:a16="http://schemas.microsoft.com/office/drawing/2014/main" id="{9D1074FD-CF34-4D4D-A0EA-8DEE8D74BCF3}"/>
                </a:ext>
              </a:extLst>
            </p:cNvPr>
            <p:cNvCxnSpPr>
              <a:cxnSpLocks/>
              <a:stCxn id="99" idx="1"/>
              <a:endCxn id="98" idx="3"/>
            </p:cNvCxnSpPr>
            <p:nvPr/>
          </p:nvCxnSpPr>
          <p:spPr bwMode="auto">
            <a:xfrm flipH="1">
              <a:off x="6015087" y="5141453"/>
              <a:ext cx="920603" cy="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grpSp>
          <p:nvGrpSpPr>
            <p:cNvPr id="103" name="组合 102">
              <a:extLst>
                <a:ext uri="{FF2B5EF4-FFF2-40B4-BE49-F238E27FC236}">
                  <a16:creationId xmlns:a16="http://schemas.microsoft.com/office/drawing/2014/main" id="{FEF53B4A-2720-4681-8F63-288ED70B8F94}"/>
                </a:ext>
              </a:extLst>
            </p:cNvPr>
            <p:cNvGrpSpPr/>
            <p:nvPr/>
          </p:nvGrpSpPr>
          <p:grpSpPr>
            <a:xfrm>
              <a:off x="3216669" y="1845131"/>
              <a:ext cx="1264330" cy="760535"/>
              <a:chOff x="2638091" y="1188376"/>
              <a:chExt cx="1264330" cy="760535"/>
            </a:xfrm>
          </p:grpSpPr>
          <p:pic>
            <p:nvPicPr>
              <p:cNvPr id="112" name="图片 111" descr="网络云4.png">
                <a:extLst>
                  <a:ext uri="{FF2B5EF4-FFF2-40B4-BE49-F238E27FC236}">
                    <a16:creationId xmlns:a16="http://schemas.microsoft.com/office/drawing/2014/main" id="{2225F0DC-7474-450E-8AF7-67254C00C4AA}"/>
                  </a:ext>
                </a:extLst>
              </p:cNvPr>
              <p:cNvPicPr>
                <a:picLocks noChangeAspect="1"/>
              </p:cNvPicPr>
              <p:nvPr/>
            </p:nvPicPr>
            <p:blipFill>
              <a:blip r:embed="rId4" cstate="print"/>
              <a:stretch>
                <a:fillRect/>
              </a:stretch>
            </p:blipFill>
            <p:spPr>
              <a:xfrm>
                <a:off x="2638091" y="1188376"/>
                <a:ext cx="1264330" cy="760535"/>
              </a:xfrm>
              <a:prstGeom prst="rect">
                <a:avLst/>
              </a:prstGeom>
            </p:spPr>
          </p:pic>
          <p:sp>
            <p:nvSpPr>
              <p:cNvPr id="113" name="文本框 112">
                <a:extLst>
                  <a:ext uri="{FF2B5EF4-FFF2-40B4-BE49-F238E27FC236}">
                    <a16:creationId xmlns:a16="http://schemas.microsoft.com/office/drawing/2014/main" id="{F75D5E1A-8EF1-4FD4-A5FD-A67771328979}"/>
                  </a:ext>
                </a:extLst>
              </p:cNvPr>
              <p:cNvSpPr txBox="1"/>
              <p:nvPr/>
            </p:nvSpPr>
            <p:spPr bwMode="auto">
              <a:xfrm>
                <a:off x="2892214" y="1406624"/>
                <a:ext cx="756084" cy="41111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微软雅黑" panose="020B0503020204020204" pitchFamily="34" charset="-122"/>
                    <a:ea typeface="微软雅黑" panose="020B0503020204020204" pitchFamily="34" charset="-122"/>
                    <a:cs typeface="Arial" pitchFamily="34" charset="0"/>
                  </a:rPr>
                  <a:t>IS-IS</a:t>
                </a:r>
                <a:endParaRPr lang="zh-CN" altLang="en-US" sz="1600" dirty="0">
                  <a:solidFill>
                    <a:srgbClr val="000000"/>
                  </a:solidFill>
                  <a:latin typeface="微软雅黑" panose="020B0503020204020204" pitchFamily="34" charset="-122"/>
                  <a:ea typeface="微软雅黑" panose="020B0503020204020204" pitchFamily="34" charset="-122"/>
                  <a:cs typeface="Arial" pitchFamily="34" charset="0"/>
                </a:endParaRPr>
              </a:p>
            </p:txBody>
          </p:sp>
        </p:grpSp>
        <p:sp>
          <p:nvSpPr>
            <p:cNvPr id="104" name="椭圆 103">
              <a:extLst>
                <a:ext uri="{FF2B5EF4-FFF2-40B4-BE49-F238E27FC236}">
                  <a16:creationId xmlns:a16="http://schemas.microsoft.com/office/drawing/2014/main" id="{38E228F9-0E8C-4DB2-BA44-84ECE71E7848}"/>
                </a:ext>
              </a:extLst>
            </p:cNvPr>
            <p:cNvSpPr/>
            <p:nvPr/>
          </p:nvSpPr>
          <p:spPr bwMode="auto">
            <a:xfrm>
              <a:off x="4691844" y="2773489"/>
              <a:ext cx="3550801" cy="3600000"/>
            </a:xfrm>
            <a:prstGeom prst="ellipse">
              <a:avLst/>
            </a:prstGeom>
            <a:noFill/>
            <a:ln w="19050" cap="flat" cmpd="sng" algn="ctr">
              <a:solidFill>
                <a:schemeClr val="tx2">
                  <a:lumMod val="40000"/>
                  <a:lumOff val="6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5" name="TextBox 200">
              <a:extLst>
                <a:ext uri="{FF2B5EF4-FFF2-40B4-BE49-F238E27FC236}">
                  <a16:creationId xmlns:a16="http://schemas.microsoft.com/office/drawing/2014/main" id="{8C42A1B5-35F2-4868-8C82-A89F8CCB274F}"/>
                </a:ext>
              </a:extLst>
            </p:cNvPr>
            <p:cNvSpPr txBox="1"/>
            <p:nvPr/>
          </p:nvSpPr>
          <p:spPr>
            <a:xfrm>
              <a:off x="6036159" y="5636927"/>
              <a:ext cx="752772" cy="364462"/>
            </a:xfrm>
            <a:prstGeom prst="rect">
              <a:avLst/>
            </a:prstGeom>
            <a:noFill/>
          </p:spPr>
          <p:txBody>
            <a:bodyPr wrap="none" rtlCol="0">
              <a:spAutoFit/>
            </a:bodyPr>
            <a:lstStyle/>
            <a:p>
              <a:r>
                <a:rPr lang="en-US" altLang="zh-CN" sz="1400" b="1" dirty="0">
                  <a:latin typeface="微软雅黑" panose="020B0503020204020204" pitchFamily="34" charset="-122"/>
                  <a:ea typeface="微软雅黑" panose="020B0503020204020204" pitchFamily="34" charset="-122"/>
                </a:rPr>
                <a:t>Area 0</a:t>
              </a:r>
              <a:endParaRPr lang="zh-CN" altLang="en-US" sz="1400" b="1" dirty="0">
                <a:latin typeface="微软雅黑" panose="020B0503020204020204" pitchFamily="34" charset="-122"/>
                <a:ea typeface="微软雅黑" panose="020B0503020204020204" pitchFamily="34" charset="-122"/>
              </a:endParaRPr>
            </a:p>
          </p:txBody>
        </p:sp>
        <p:sp>
          <p:nvSpPr>
            <p:cNvPr id="106" name="TextBox 104">
              <a:extLst>
                <a:ext uri="{FF2B5EF4-FFF2-40B4-BE49-F238E27FC236}">
                  <a16:creationId xmlns:a16="http://schemas.microsoft.com/office/drawing/2014/main" id="{AA79E2A7-4988-495C-A614-2B25A8DEEBD8}"/>
                </a:ext>
              </a:extLst>
            </p:cNvPr>
            <p:cNvSpPr txBox="1"/>
            <p:nvPr/>
          </p:nvSpPr>
          <p:spPr>
            <a:xfrm>
              <a:off x="6167673" y="1900108"/>
              <a:ext cx="887615" cy="364462"/>
            </a:xfrm>
            <a:prstGeom prst="rect">
              <a:avLst/>
            </a:prstGeom>
            <a:noFill/>
            <a:ln>
              <a:solidFill>
                <a:schemeClr val="tx1"/>
              </a:solidFill>
              <a:prstDash val="dash"/>
            </a:ln>
          </p:spPr>
          <p:txBody>
            <a:bodyPr wrap="none" rtlCol="0" anchor="ctr" anchorCtr="0">
              <a:spAutoFit/>
            </a:bodyPr>
            <a:lstStyle/>
            <a:p>
              <a:pPr algn="ctr"/>
              <a:r>
                <a:rPr lang="zh-CN" altLang="en-US" sz="1400" b="1" dirty="0">
                  <a:latin typeface="微软雅黑" panose="020B0503020204020204" pitchFamily="34" charset="-122"/>
                  <a:ea typeface="微软雅黑" panose="020B0503020204020204" pitchFamily="34" charset="-122"/>
                </a:rPr>
                <a:t>路由引入</a:t>
              </a:r>
            </a:p>
          </p:txBody>
        </p:sp>
        <p:sp>
          <p:nvSpPr>
            <p:cNvPr id="107" name="文本框 106">
              <a:extLst>
                <a:ext uri="{FF2B5EF4-FFF2-40B4-BE49-F238E27FC236}">
                  <a16:creationId xmlns:a16="http://schemas.microsoft.com/office/drawing/2014/main" id="{F86187D4-9808-4E90-A008-E28CF0F8E17D}"/>
                </a:ext>
              </a:extLst>
            </p:cNvPr>
            <p:cNvSpPr txBox="1"/>
            <p:nvPr/>
          </p:nvSpPr>
          <p:spPr bwMode="auto">
            <a:xfrm>
              <a:off x="5120482" y="2472699"/>
              <a:ext cx="456747" cy="37466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R1</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cxnSp>
          <p:nvCxnSpPr>
            <p:cNvPr id="108" name="直接箭头连接符 107">
              <a:extLst>
                <a:ext uri="{FF2B5EF4-FFF2-40B4-BE49-F238E27FC236}">
                  <a16:creationId xmlns:a16="http://schemas.microsoft.com/office/drawing/2014/main" id="{0CBD8A2B-AA4E-4FD9-A690-B2EC6AC8DB6A}"/>
                </a:ext>
              </a:extLst>
            </p:cNvPr>
            <p:cNvCxnSpPr/>
            <p:nvPr/>
          </p:nvCxnSpPr>
          <p:spPr bwMode="auto">
            <a:xfrm flipH="1">
              <a:off x="5571461" y="2236227"/>
              <a:ext cx="540056" cy="477040"/>
            </a:xfrm>
            <a:prstGeom prst="straightConnector1">
              <a:avLst/>
            </a:prstGeom>
            <a:ln>
              <a:prstDash val="dash"/>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09" name="文本框 108">
              <a:extLst>
                <a:ext uri="{FF2B5EF4-FFF2-40B4-BE49-F238E27FC236}">
                  <a16:creationId xmlns:a16="http://schemas.microsoft.com/office/drawing/2014/main" id="{3B4CA81F-F0A3-4E49-B171-29B26C0FC286}"/>
                </a:ext>
              </a:extLst>
            </p:cNvPr>
            <p:cNvSpPr txBox="1"/>
            <p:nvPr/>
          </p:nvSpPr>
          <p:spPr bwMode="auto">
            <a:xfrm>
              <a:off x="5060953" y="3731886"/>
              <a:ext cx="456747" cy="37466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R2</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10" name="文本框 109">
              <a:extLst>
                <a:ext uri="{FF2B5EF4-FFF2-40B4-BE49-F238E27FC236}">
                  <a16:creationId xmlns:a16="http://schemas.microsoft.com/office/drawing/2014/main" id="{7224E77B-8C80-4017-A25C-41083ECE2BCF}"/>
                </a:ext>
              </a:extLst>
            </p:cNvPr>
            <p:cNvSpPr txBox="1"/>
            <p:nvPr/>
          </p:nvSpPr>
          <p:spPr bwMode="auto">
            <a:xfrm>
              <a:off x="5074437" y="5011948"/>
              <a:ext cx="456747" cy="37466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R3</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11" name="文本框 110">
              <a:extLst>
                <a:ext uri="{FF2B5EF4-FFF2-40B4-BE49-F238E27FC236}">
                  <a16:creationId xmlns:a16="http://schemas.microsoft.com/office/drawing/2014/main" id="{8CC3B6CC-FA3C-4CB3-BF95-3C6BECB0E388}"/>
                </a:ext>
              </a:extLst>
            </p:cNvPr>
            <p:cNvSpPr txBox="1"/>
            <p:nvPr/>
          </p:nvSpPr>
          <p:spPr bwMode="auto">
            <a:xfrm>
              <a:off x="7005675" y="5299119"/>
              <a:ext cx="456747" cy="37466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R4</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grpSp>
    </p:spTree>
  </p:cSld>
  <p:clrMapOvr>
    <a:masterClrMapping/>
  </p:clrMapOvr>
  <p:transition advTm="8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OSPFv2 - </a:t>
            </a:r>
            <a:r>
              <a:rPr lang="zh-CN" altLang="en-US" dirty="0"/>
              <a:t>缺省路由</a:t>
            </a:r>
          </a:p>
        </p:txBody>
      </p:sp>
      <p:sp>
        <p:nvSpPr>
          <p:cNvPr id="2" name="文本占位符 1">
            <a:extLst>
              <a:ext uri="{FF2B5EF4-FFF2-40B4-BE49-F238E27FC236}">
                <a16:creationId xmlns:a16="http://schemas.microsoft.com/office/drawing/2014/main" id="{17303D31-1019-4AE9-A118-6A5EBAC0188D}"/>
              </a:ext>
            </a:extLst>
          </p:cNvPr>
          <p:cNvSpPr>
            <a:spLocks noGrp="1"/>
          </p:cNvSpPr>
          <p:nvPr>
            <p:ph type="body" sz="quarter" idx="10"/>
          </p:nvPr>
        </p:nvSpPr>
        <p:spPr/>
        <p:txBody>
          <a:bodyPr/>
          <a:lstStyle/>
          <a:p>
            <a:r>
              <a:rPr lang="zh-CN" altLang="en-US" sz="1800" dirty="0"/>
              <a:t>普通区域：</a:t>
            </a:r>
          </a:p>
          <a:p>
            <a:pPr lvl="1"/>
            <a:r>
              <a:rPr lang="en-US" altLang="zh-CN" sz="1600" dirty="0"/>
              <a:t>ASBR</a:t>
            </a:r>
            <a:r>
              <a:rPr lang="zh-CN" altLang="en-US" sz="1600" dirty="0"/>
              <a:t>上手动配置产生缺省</a:t>
            </a:r>
            <a:r>
              <a:rPr lang="en-US" altLang="zh-CN" sz="1600" dirty="0"/>
              <a:t>5</a:t>
            </a:r>
            <a:r>
              <a:rPr lang="zh-CN" altLang="en-US" sz="1600" dirty="0"/>
              <a:t>类</a:t>
            </a:r>
            <a:r>
              <a:rPr lang="en-US" altLang="zh-CN" sz="1600" dirty="0"/>
              <a:t>LSA</a:t>
            </a:r>
            <a:r>
              <a:rPr lang="zh-CN" altLang="en-US" sz="1600" dirty="0"/>
              <a:t>，通告到整个</a:t>
            </a:r>
            <a:r>
              <a:rPr lang="en-US" altLang="zh-CN" sz="1600" dirty="0"/>
              <a:t>OSPF</a:t>
            </a:r>
            <a:r>
              <a:rPr lang="zh-CN" altLang="en-US" sz="1600" dirty="0"/>
              <a:t>自治域（特殊区域除外）。</a:t>
            </a:r>
            <a:endParaRPr lang="en-US" altLang="zh-CN" sz="1600" dirty="0"/>
          </a:p>
          <a:p>
            <a:r>
              <a:rPr lang="en-US" altLang="zh-CN" sz="1800" dirty="0"/>
              <a:t>Stub</a:t>
            </a:r>
            <a:r>
              <a:rPr lang="zh-CN" altLang="en-US" sz="1800" dirty="0"/>
              <a:t>区域：</a:t>
            </a:r>
          </a:p>
          <a:p>
            <a:pPr lvl="1"/>
            <a:r>
              <a:rPr lang="en-US" altLang="zh-CN" sz="1600" dirty="0"/>
              <a:t>ABR</a:t>
            </a:r>
            <a:r>
              <a:rPr lang="zh-CN" altLang="en-US" sz="1600" dirty="0"/>
              <a:t>自动产生一条缺省</a:t>
            </a:r>
            <a:r>
              <a:rPr lang="en-US" altLang="zh-CN" sz="1600" dirty="0"/>
              <a:t>3</a:t>
            </a:r>
            <a:r>
              <a:rPr lang="zh-CN" altLang="en-US" sz="1600" dirty="0"/>
              <a:t>类</a:t>
            </a:r>
            <a:r>
              <a:rPr lang="en-US" altLang="zh-CN" sz="1600" dirty="0"/>
              <a:t>LSA</a:t>
            </a:r>
            <a:r>
              <a:rPr lang="zh-CN" altLang="en-US" sz="1600" dirty="0"/>
              <a:t>，通告到整个</a:t>
            </a:r>
            <a:r>
              <a:rPr lang="en-US" altLang="zh-CN" sz="1600" dirty="0"/>
              <a:t>Stub</a:t>
            </a:r>
            <a:r>
              <a:rPr lang="zh-CN" altLang="en-US" sz="1600" dirty="0"/>
              <a:t>区域内。</a:t>
            </a:r>
          </a:p>
          <a:p>
            <a:r>
              <a:rPr lang="en-US" altLang="zh-CN" sz="1800" dirty="0"/>
              <a:t>Totally Stub</a:t>
            </a:r>
            <a:r>
              <a:rPr lang="zh-CN" altLang="en-US" sz="1800" dirty="0"/>
              <a:t>区域：</a:t>
            </a:r>
          </a:p>
          <a:p>
            <a:pPr lvl="1"/>
            <a:r>
              <a:rPr lang="en-US" altLang="zh-CN" sz="1600" dirty="0"/>
              <a:t>ABR</a:t>
            </a:r>
            <a:r>
              <a:rPr lang="zh-CN" altLang="en-US" sz="1600" dirty="0"/>
              <a:t>会自动产生一条缺省</a:t>
            </a:r>
            <a:r>
              <a:rPr lang="en-US" altLang="zh-CN" sz="1600" dirty="0"/>
              <a:t>3</a:t>
            </a:r>
            <a:r>
              <a:rPr lang="zh-CN" altLang="en-US" sz="1600" dirty="0"/>
              <a:t>类</a:t>
            </a:r>
            <a:r>
              <a:rPr lang="en-US" altLang="zh-CN" sz="1600" dirty="0"/>
              <a:t>LSA</a:t>
            </a:r>
            <a:r>
              <a:rPr lang="zh-CN" altLang="en-US" sz="1600" dirty="0"/>
              <a:t>，通告到整个</a:t>
            </a:r>
            <a:r>
              <a:rPr lang="en-US" altLang="zh-CN" sz="1600" dirty="0"/>
              <a:t>Stub</a:t>
            </a:r>
            <a:r>
              <a:rPr lang="zh-CN" altLang="en-US" sz="1600" dirty="0"/>
              <a:t>区域内。</a:t>
            </a:r>
          </a:p>
          <a:p>
            <a:r>
              <a:rPr lang="en-US" altLang="zh-CN" sz="1800" dirty="0"/>
              <a:t>NSSA</a:t>
            </a:r>
            <a:r>
              <a:rPr lang="zh-CN" altLang="en-US" sz="1800" dirty="0"/>
              <a:t>区域：</a:t>
            </a:r>
          </a:p>
          <a:p>
            <a:pPr lvl="1"/>
            <a:r>
              <a:rPr lang="zh-CN" altLang="en-US" sz="1600" dirty="0"/>
              <a:t>在</a:t>
            </a:r>
            <a:r>
              <a:rPr lang="en-US" altLang="zh-CN" sz="1600" dirty="0"/>
              <a:t>ABR</a:t>
            </a:r>
            <a:r>
              <a:rPr lang="zh-CN" altLang="en-US" sz="1600" dirty="0"/>
              <a:t>自动产生一条缺省</a:t>
            </a:r>
            <a:r>
              <a:rPr lang="en-US" altLang="zh-CN" sz="1600" dirty="0"/>
              <a:t>7</a:t>
            </a:r>
            <a:r>
              <a:rPr lang="zh-CN" altLang="en-US" sz="1600" dirty="0"/>
              <a:t>类</a:t>
            </a:r>
            <a:r>
              <a:rPr lang="en-US" altLang="zh-CN" sz="1600" dirty="0"/>
              <a:t>LSA</a:t>
            </a:r>
            <a:r>
              <a:rPr lang="zh-CN" altLang="en-US" sz="1600" dirty="0"/>
              <a:t>，通告到整个</a:t>
            </a:r>
            <a:r>
              <a:rPr lang="en-US" altLang="zh-CN" sz="1600" dirty="0"/>
              <a:t>NSSA</a:t>
            </a:r>
            <a:r>
              <a:rPr lang="zh-CN" altLang="en-US" sz="1600" dirty="0"/>
              <a:t>区域内；</a:t>
            </a:r>
          </a:p>
          <a:p>
            <a:pPr lvl="1"/>
            <a:r>
              <a:rPr lang="zh-CN" altLang="en-US" sz="1600" dirty="0"/>
              <a:t>在</a:t>
            </a:r>
            <a:r>
              <a:rPr lang="en-US" altLang="zh-CN" sz="1600" dirty="0"/>
              <a:t>ASBR</a:t>
            </a:r>
            <a:r>
              <a:rPr lang="zh-CN" altLang="en-US" sz="1600" dirty="0"/>
              <a:t>手动配置产生一条缺省</a:t>
            </a:r>
            <a:r>
              <a:rPr lang="en-US" altLang="zh-CN" sz="1600" dirty="0"/>
              <a:t>7</a:t>
            </a:r>
            <a:r>
              <a:rPr lang="zh-CN" altLang="en-US" sz="1600" dirty="0"/>
              <a:t>类</a:t>
            </a:r>
            <a:r>
              <a:rPr lang="en-US" altLang="zh-CN" sz="1600" dirty="0"/>
              <a:t>LSA</a:t>
            </a:r>
            <a:r>
              <a:rPr lang="zh-CN" altLang="en-US" sz="1600" dirty="0"/>
              <a:t>，通告到整个</a:t>
            </a:r>
            <a:r>
              <a:rPr lang="en-US" altLang="zh-CN" sz="1600" dirty="0"/>
              <a:t>NSSA</a:t>
            </a:r>
            <a:r>
              <a:rPr lang="zh-CN" altLang="en-US" sz="1600" dirty="0"/>
              <a:t>区域内。</a:t>
            </a:r>
          </a:p>
          <a:p>
            <a:r>
              <a:rPr lang="en-US" altLang="zh-CN" sz="1800" dirty="0"/>
              <a:t>Totally NSSA</a:t>
            </a:r>
            <a:r>
              <a:rPr lang="zh-CN" altLang="en-US" sz="1800" dirty="0"/>
              <a:t>区域：</a:t>
            </a:r>
          </a:p>
          <a:p>
            <a:pPr lvl="1"/>
            <a:r>
              <a:rPr lang="en-US" altLang="zh-CN" sz="1600" dirty="0"/>
              <a:t>ABR</a:t>
            </a:r>
            <a:r>
              <a:rPr lang="zh-CN" altLang="en-US" sz="1600" dirty="0"/>
              <a:t>自动产生一条缺省</a:t>
            </a:r>
            <a:r>
              <a:rPr lang="en-US" altLang="zh-CN" sz="1600" dirty="0"/>
              <a:t>3</a:t>
            </a:r>
            <a:r>
              <a:rPr lang="zh-CN" altLang="en-US" sz="1600" dirty="0"/>
              <a:t>类</a:t>
            </a:r>
            <a:r>
              <a:rPr lang="en-US" altLang="zh-CN" sz="1600" dirty="0"/>
              <a:t>LSA</a:t>
            </a:r>
            <a:r>
              <a:rPr lang="zh-CN" altLang="en-US" sz="1600" dirty="0"/>
              <a:t>，通告到整个</a:t>
            </a:r>
            <a:r>
              <a:rPr lang="en-US" altLang="zh-CN" sz="1600" dirty="0"/>
              <a:t>NSSA</a:t>
            </a:r>
            <a:r>
              <a:rPr lang="zh-CN" altLang="en-US" sz="1600" dirty="0"/>
              <a:t>区域内。</a:t>
            </a:r>
          </a:p>
        </p:txBody>
      </p:sp>
    </p:spTree>
  </p:cSld>
  <p:clrMapOvr>
    <a:masterClrMapping/>
  </p:clrMapOvr>
  <p:transition advTm="8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OSPFv2 - </a:t>
            </a:r>
            <a:r>
              <a:rPr lang="zh-CN" altLang="en-US" dirty="0"/>
              <a:t>路由过滤</a:t>
            </a:r>
          </a:p>
        </p:txBody>
      </p:sp>
      <p:sp>
        <p:nvSpPr>
          <p:cNvPr id="2" name="文本占位符 1">
            <a:extLst>
              <a:ext uri="{FF2B5EF4-FFF2-40B4-BE49-F238E27FC236}">
                <a16:creationId xmlns:a16="http://schemas.microsoft.com/office/drawing/2014/main" id="{4418DFA7-A274-411E-AA6F-2A6AD059F745}"/>
              </a:ext>
            </a:extLst>
          </p:cNvPr>
          <p:cNvSpPr>
            <a:spLocks noGrp="1"/>
          </p:cNvSpPr>
          <p:nvPr>
            <p:ph type="body" sz="quarter" idx="10"/>
          </p:nvPr>
        </p:nvSpPr>
        <p:spPr/>
        <p:txBody>
          <a:bodyPr/>
          <a:lstStyle/>
          <a:p>
            <a:r>
              <a:rPr lang="zh-CN" altLang="en-US" dirty="0"/>
              <a:t>路由引入的过滤</a:t>
            </a:r>
            <a:endParaRPr lang="en-US" altLang="zh-CN" dirty="0"/>
          </a:p>
          <a:p>
            <a:r>
              <a:rPr lang="zh-CN" altLang="en-US" dirty="0"/>
              <a:t>路由视图下的</a:t>
            </a:r>
            <a:r>
              <a:rPr lang="en-US" altLang="zh-CN" dirty="0"/>
              <a:t>LSA</a:t>
            </a:r>
            <a:r>
              <a:rPr lang="zh-CN" altLang="en-US" dirty="0"/>
              <a:t>过滤：</a:t>
            </a:r>
            <a:endParaRPr lang="en-US" altLang="zh-CN" dirty="0"/>
          </a:p>
          <a:p>
            <a:pPr lvl="1"/>
            <a:r>
              <a:rPr lang="en-US" altLang="zh-CN" dirty="0"/>
              <a:t>3</a:t>
            </a:r>
            <a:r>
              <a:rPr lang="zh-CN" altLang="en-US" dirty="0"/>
              <a:t>类</a:t>
            </a:r>
            <a:r>
              <a:rPr lang="en-US" altLang="zh-CN" dirty="0"/>
              <a:t>LSA</a:t>
            </a:r>
            <a:r>
              <a:rPr lang="zh-CN" altLang="en-US" dirty="0"/>
              <a:t>学习、发布的过滤；</a:t>
            </a:r>
            <a:endParaRPr lang="en-US" altLang="zh-CN" dirty="0"/>
          </a:p>
          <a:p>
            <a:pPr lvl="1"/>
            <a:r>
              <a:rPr lang="en-US" altLang="zh-CN" dirty="0"/>
              <a:t>5</a:t>
            </a:r>
            <a:r>
              <a:rPr lang="zh-CN" altLang="en-US" dirty="0"/>
              <a:t>、</a:t>
            </a:r>
            <a:r>
              <a:rPr lang="en-US" altLang="zh-CN" dirty="0"/>
              <a:t>7</a:t>
            </a:r>
            <a:r>
              <a:rPr lang="zh-CN" altLang="en-US" dirty="0"/>
              <a:t>类</a:t>
            </a:r>
            <a:r>
              <a:rPr lang="en-US" altLang="zh-CN" dirty="0"/>
              <a:t>LSA</a:t>
            </a:r>
            <a:r>
              <a:rPr lang="zh-CN" altLang="en-US" dirty="0"/>
              <a:t>生成的过滤。</a:t>
            </a:r>
            <a:endParaRPr lang="en-US" altLang="zh-CN" dirty="0"/>
          </a:p>
          <a:p>
            <a:r>
              <a:rPr lang="zh-CN" altLang="en-US" dirty="0"/>
              <a:t>接口视图下的</a:t>
            </a:r>
            <a:r>
              <a:rPr lang="en-US" altLang="zh-CN" dirty="0"/>
              <a:t>LSA</a:t>
            </a:r>
            <a:r>
              <a:rPr lang="zh-CN" altLang="en-US" dirty="0"/>
              <a:t>过滤</a:t>
            </a:r>
            <a:endParaRPr lang="en-US" altLang="zh-CN" dirty="0"/>
          </a:p>
          <a:p>
            <a:r>
              <a:rPr lang="zh-CN" altLang="en-US" dirty="0"/>
              <a:t>路由计算的过滤：</a:t>
            </a:r>
            <a:endParaRPr lang="en-US" altLang="zh-CN" dirty="0"/>
          </a:p>
          <a:p>
            <a:pPr lvl="1"/>
            <a:r>
              <a:rPr lang="en-US" altLang="zh-CN" dirty="0"/>
              <a:t>OSPF</a:t>
            </a:r>
            <a:r>
              <a:rPr lang="zh-CN" altLang="en-US" dirty="0"/>
              <a:t>对数据库中的</a:t>
            </a:r>
            <a:r>
              <a:rPr lang="en-US" altLang="zh-CN" dirty="0"/>
              <a:t>LSA</a:t>
            </a:r>
            <a:r>
              <a:rPr lang="zh-CN" altLang="en-US" dirty="0"/>
              <a:t>计算为路由条目时进行过滤；</a:t>
            </a:r>
            <a:endParaRPr lang="en-US" altLang="zh-CN" dirty="0"/>
          </a:p>
          <a:p>
            <a:pPr lvl="1"/>
            <a:r>
              <a:rPr lang="zh-CN" altLang="en-US" dirty="0"/>
              <a:t>只对通过</a:t>
            </a:r>
            <a:r>
              <a:rPr lang="en-US" altLang="zh-CN" dirty="0"/>
              <a:t>SPF</a:t>
            </a:r>
            <a:r>
              <a:rPr lang="zh-CN" altLang="en-US" dirty="0"/>
              <a:t>算法计算出来的路由是否放置到路由表有效，产生该路由的</a:t>
            </a:r>
            <a:r>
              <a:rPr lang="en-US" altLang="zh-CN" dirty="0"/>
              <a:t>LSA</a:t>
            </a:r>
            <a:r>
              <a:rPr lang="zh-CN" altLang="en-US" dirty="0"/>
              <a:t>仍然会在</a:t>
            </a:r>
            <a:r>
              <a:rPr lang="en-US" altLang="zh-CN" dirty="0"/>
              <a:t>OSPF</a:t>
            </a:r>
            <a:r>
              <a:rPr lang="zh-CN" altLang="en-US" dirty="0"/>
              <a:t>自治系统内扩散。</a:t>
            </a:r>
            <a:endParaRPr lang="en-US" altLang="zh-CN" dirty="0"/>
          </a:p>
          <a:p>
            <a:endParaRPr lang="zh-CN" altLang="en-US" dirty="0"/>
          </a:p>
        </p:txBody>
      </p:sp>
    </p:spTree>
  </p:cSld>
  <p:clrMapOvr>
    <a:masterClrMapping/>
  </p:clrMapOvr>
  <p:transition advTm="8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b="1" dirty="0"/>
              <a:t>OSPFv2</a:t>
            </a:r>
            <a:r>
              <a:rPr lang="zh-CN" altLang="en-US" b="1" dirty="0"/>
              <a:t>原理描述</a:t>
            </a:r>
            <a:endParaRPr lang="en-US" altLang="zh-CN" b="1" dirty="0"/>
          </a:p>
          <a:p>
            <a:pPr lvl="1"/>
            <a:r>
              <a:rPr lang="en-US" altLang="zh-CN" dirty="0">
                <a:solidFill>
                  <a:schemeClr val="bg1">
                    <a:lumMod val="50000"/>
                  </a:schemeClr>
                </a:solidFill>
              </a:rPr>
              <a:t>OSPFv2</a:t>
            </a:r>
            <a:r>
              <a:rPr lang="zh-CN" altLang="en-US" dirty="0">
                <a:solidFill>
                  <a:schemeClr val="bg1">
                    <a:lumMod val="50000"/>
                  </a:schemeClr>
                </a:solidFill>
              </a:rPr>
              <a:t>基本概念和特性</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a:t>OSPF</a:t>
            </a:r>
            <a:r>
              <a:rPr lang="zh-CN" altLang="en-US" dirty="0"/>
              <a:t>与</a:t>
            </a:r>
            <a:r>
              <a:rPr lang="en-US" altLang="zh-CN" dirty="0"/>
              <a:t>IS-IS</a:t>
            </a:r>
            <a:r>
              <a:rPr lang="zh-CN" altLang="en-US" dirty="0"/>
              <a:t>比较</a:t>
            </a:r>
            <a:endParaRPr lang="en-US" altLang="zh-CN" dirty="0"/>
          </a:p>
          <a:p>
            <a:r>
              <a:rPr lang="en-US" altLang="zh-CN" dirty="0">
                <a:solidFill>
                  <a:schemeClr val="bg1">
                    <a:lumMod val="50000"/>
                  </a:schemeClr>
                </a:solidFill>
              </a:rPr>
              <a:t>OSPFv2</a:t>
            </a:r>
            <a:r>
              <a:rPr lang="zh-CN" altLang="en-US" dirty="0">
                <a:solidFill>
                  <a:schemeClr val="bg1">
                    <a:lumMod val="50000"/>
                  </a:schemeClr>
                </a:solidFill>
              </a:rPr>
              <a:t>故障诊断</a:t>
            </a:r>
            <a:endParaRPr lang="en-US" altLang="zh-CN" dirty="0">
              <a:solidFill>
                <a:schemeClr val="bg1">
                  <a:lumMod val="50000"/>
                </a:schemeClr>
              </a:solidFill>
            </a:endParaRPr>
          </a:p>
          <a:p>
            <a:r>
              <a:rPr lang="en-US" altLang="zh-CN" dirty="0">
                <a:solidFill>
                  <a:schemeClr val="bg1">
                    <a:lumMod val="50000"/>
                  </a:schemeClr>
                </a:solidFill>
              </a:rPr>
              <a:t>OSPFv3</a:t>
            </a:r>
            <a:r>
              <a:rPr lang="zh-CN" altLang="en-US" dirty="0">
                <a:solidFill>
                  <a:schemeClr val="bg1">
                    <a:lumMod val="50000"/>
                  </a:schemeClr>
                </a:solidFill>
              </a:rPr>
              <a:t>协议简介</a:t>
            </a:r>
          </a:p>
          <a:p>
            <a:r>
              <a:rPr lang="en-US" altLang="zh-CN" dirty="0">
                <a:solidFill>
                  <a:schemeClr val="bg1">
                    <a:lumMod val="50000"/>
                  </a:schemeClr>
                </a:solidFill>
              </a:rPr>
              <a:t>OSPFv3</a:t>
            </a:r>
            <a:r>
              <a:rPr lang="zh-CN" altLang="en-US" dirty="0">
                <a:solidFill>
                  <a:schemeClr val="bg1">
                    <a:lumMod val="50000"/>
                  </a:schemeClr>
                </a:solidFill>
              </a:rPr>
              <a:t>与</a:t>
            </a:r>
            <a:r>
              <a:rPr lang="en-US" altLang="zh-CN" dirty="0">
                <a:solidFill>
                  <a:schemeClr val="bg1">
                    <a:lumMod val="50000"/>
                  </a:schemeClr>
                </a:solidFill>
              </a:rPr>
              <a:t>OSPFv2</a:t>
            </a:r>
            <a:r>
              <a:rPr lang="zh-CN" altLang="en-US" dirty="0">
                <a:solidFill>
                  <a:schemeClr val="bg1">
                    <a:lumMod val="50000"/>
                  </a:schemeClr>
                </a:solidFill>
              </a:rPr>
              <a:t>的不同</a:t>
            </a:r>
          </a:p>
          <a:p>
            <a:r>
              <a:rPr lang="en-US" altLang="zh-CN" dirty="0">
                <a:solidFill>
                  <a:schemeClr val="bg1">
                    <a:lumMod val="50000"/>
                  </a:schemeClr>
                </a:solidFill>
              </a:rPr>
              <a:t>OSPFv3</a:t>
            </a:r>
            <a:r>
              <a:rPr lang="zh-CN" altLang="en-US" dirty="0">
                <a:solidFill>
                  <a:schemeClr val="bg1">
                    <a:lumMod val="50000"/>
                  </a:schemeClr>
                </a:solidFill>
              </a:rPr>
              <a:t>配置方法和常用命令</a:t>
            </a:r>
            <a:endParaRPr lang="en-US" altLang="zh-CN" dirty="0">
              <a:solidFill>
                <a:schemeClr val="bg1">
                  <a:lumMod val="50000"/>
                </a:schemeClr>
              </a:solidFill>
            </a:endParaRPr>
          </a:p>
          <a:p>
            <a:r>
              <a:rPr lang="en-US" altLang="zh-CN" dirty="0">
                <a:solidFill>
                  <a:schemeClr val="bg1">
                    <a:lumMod val="50000"/>
                  </a:schemeClr>
                </a:solidFill>
              </a:rPr>
              <a:t>OSPF</a:t>
            </a:r>
            <a:r>
              <a:rPr lang="zh-CN" altLang="en-US" dirty="0">
                <a:solidFill>
                  <a:schemeClr val="bg1">
                    <a:lumMod val="50000"/>
                  </a:schemeClr>
                </a:solidFill>
              </a:rPr>
              <a:t>备考建议</a:t>
            </a:r>
            <a:endParaRPr lang="en-US" altLang="zh-CN" dirty="0">
              <a:solidFill>
                <a:schemeClr val="bg1">
                  <a:lumMod val="50000"/>
                </a:schemeClr>
              </a:solidFill>
            </a:endParaRPr>
          </a:p>
          <a:p>
            <a:endParaRPr lang="zh-CN" altLang="en-US" dirty="0"/>
          </a:p>
          <a:p>
            <a:endParaRPr lang="zh-CN" altLang="en-US" dirty="0"/>
          </a:p>
        </p:txBody>
      </p:sp>
    </p:spTree>
    <p:extLst>
      <p:ext uri="{BB962C8B-B14F-4D97-AF65-F5344CB8AC3E}">
        <p14:creationId xmlns:p14="http://schemas.microsoft.com/office/powerpoint/2010/main" val="4177923865"/>
      </p:ext>
    </p:extLst>
  </p:cSld>
  <p:clrMapOvr>
    <a:masterClrMapping/>
  </p:clrMapOvr>
  <p:transition advTm="8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a:t>
            </a:r>
            <a:r>
              <a:rPr lang="zh-CN" altLang="en-US"/>
              <a:t>与</a:t>
            </a:r>
            <a:r>
              <a:rPr lang="en-US" altLang="zh-CN"/>
              <a:t>IS-IS</a:t>
            </a:r>
            <a:r>
              <a:rPr lang="zh-CN" altLang="en-US"/>
              <a:t>比较</a:t>
            </a:r>
            <a:r>
              <a:rPr lang="en-US" altLang="zh-CN"/>
              <a:t> - </a:t>
            </a:r>
            <a:r>
              <a:rPr lang="zh-CN" altLang="en-US"/>
              <a:t>基本特点</a:t>
            </a:r>
            <a:endParaRPr lang="zh-CN" altLang="en-US" dirty="0"/>
          </a:p>
        </p:txBody>
      </p:sp>
      <p:sp>
        <p:nvSpPr>
          <p:cNvPr id="2" name="文本占位符 1">
            <a:extLst>
              <a:ext uri="{FF2B5EF4-FFF2-40B4-BE49-F238E27FC236}">
                <a16:creationId xmlns:a16="http://schemas.microsoft.com/office/drawing/2014/main" id="{971DC4BA-4A8C-4C82-AA96-3FD534689D4C}"/>
              </a:ext>
            </a:extLst>
          </p:cNvPr>
          <p:cNvSpPr>
            <a:spLocks noGrp="1"/>
          </p:cNvSpPr>
          <p:nvPr>
            <p:ph type="body" sz="quarter" idx="10"/>
          </p:nvPr>
        </p:nvSpPr>
        <p:spPr/>
        <p:txBody>
          <a:bodyPr/>
          <a:lstStyle/>
          <a:p>
            <a:r>
              <a:rPr lang="zh-CN" altLang="en-US" sz="2000" dirty="0"/>
              <a:t>相同点：</a:t>
            </a:r>
            <a:endParaRPr lang="en-US" altLang="zh-CN" sz="2000" dirty="0"/>
          </a:p>
          <a:p>
            <a:pPr lvl="1"/>
            <a:r>
              <a:rPr lang="zh-CN" altLang="en-US" sz="1800" dirty="0"/>
              <a:t>均为</a:t>
            </a:r>
            <a:r>
              <a:rPr lang="en-US" altLang="zh-CN" sz="1800" dirty="0"/>
              <a:t>IGP</a:t>
            </a:r>
            <a:r>
              <a:rPr lang="zh-CN" altLang="en-US" sz="1800" dirty="0"/>
              <a:t>协议，且应用广泛；</a:t>
            </a:r>
            <a:endParaRPr lang="en-US" altLang="zh-CN" sz="1800" dirty="0"/>
          </a:p>
          <a:p>
            <a:pPr lvl="1"/>
            <a:r>
              <a:rPr lang="zh-CN" altLang="en-US" sz="1800" dirty="0"/>
              <a:t>均支持</a:t>
            </a:r>
            <a:r>
              <a:rPr lang="en-US" altLang="zh-CN" sz="1800" dirty="0"/>
              <a:t>IP</a:t>
            </a:r>
            <a:r>
              <a:rPr lang="zh-CN" altLang="en-US" sz="1800" dirty="0"/>
              <a:t>环境；</a:t>
            </a:r>
            <a:endParaRPr lang="en-US" altLang="zh-CN" sz="1800" dirty="0"/>
          </a:p>
          <a:p>
            <a:pPr lvl="1"/>
            <a:r>
              <a:rPr lang="zh-CN" altLang="en-US" sz="1800" dirty="0"/>
              <a:t>均采用分层设计和分区域设计。</a:t>
            </a:r>
            <a:endParaRPr lang="en-US" altLang="zh-CN" sz="1800" dirty="0"/>
          </a:p>
          <a:p>
            <a:r>
              <a:rPr lang="zh-CN" altLang="en-US" sz="2000" dirty="0"/>
              <a:t>不同点</a:t>
            </a:r>
            <a:endParaRPr lang="en-US" altLang="zh-CN" sz="2000" dirty="0"/>
          </a:p>
          <a:p>
            <a:pPr lvl="1"/>
            <a:r>
              <a:rPr lang="en-US" altLang="zh-CN" sz="1800" dirty="0"/>
              <a:t>OSPF</a:t>
            </a:r>
            <a:r>
              <a:rPr lang="zh-CN" altLang="en-US" sz="1800" dirty="0"/>
              <a:t>仅支持</a:t>
            </a:r>
            <a:r>
              <a:rPr lang="en-US" altLang="zh-CN" sz="1800" dirty="0"/>
              <a:t>IP</a:t>
            </a:r>
            <a:r>
              <a:rPr lang="zh-CN" altLang="en-US" sz="1800" dirty="0"/>
              <a:t>；</a:t>
            </a:r>
            <a:r>
              <a:rPr lang="en-US" altLang="zh-CN" sz="1800" dirty="0"/>
              <a:t>IS-IS</a:t>
            </a:r>
            <a:r>
              <a:rPr lang="zh-CN" altLang="en-US" sz="1800" dirty="0"/>
              <a:t>既支持</a:t>
            </a:r>
            <a:r>
              <a:rPr lang="en-US" altLang="zh-CN" sz="1800" dirty="0"/>
              <a:t>IP</a:t>
            </a:r>
            <a:r>
              <a:rPr lang="zh-CN" altLang="en-US" sz="1800" dirty="0"/>
              <a:t>，又支持</a:t>
            </a:r>
            <a:r>
              <a:rPr lang="en-US" altLang="zh-CN" sz="1800" dirty="0"/>
              <a:t>CLNP</a:t>
            </a:r>
            <a:r>
              <a:rPr lang="zh-CN" altLang="en-US" sz="1800" dirty="0"/>
              <a:t>；</a:t>
            </a:r>
            <a:endParaRPr lang="en-US" altLang="zh-CN" sz="1800" dirty="0"/>
          </a:p>
          <a:p>
            <a:pPr lvl="1"/>
            <a:r>
              <a:rPr lang="en-US" altLang="zh-CN" sz="1800" dirty="0"/>
              <a:t>OSPF</a:t>
            </a:r>
            <a:r>
              <a:rPr lang="zh-CN" altLang="en-US" sz="1800" dirty="0"/>
              <a:t>支持的网络类型丰富；</a:t>
            </a:r>
            <a:r>
              <a:rPr lang="en-US" altLang="zh-CN" sz="1800" dirty="0"/>
              <a:t>IS-IS</a:t>
            </a:r>
            <a:r>
              <a:rPr lang="zh-CN" altLang="en-US" sz="1800" dirty="0"/>
              <a:t>仅支持两种网络类型；</a:t>
            </a:r>
            <a:endParaRPr lang="en-US" altLang="zh-CN" sz="1800" dirty="0"/>
          </a:p>
          <a:p>
            <a:pPr lvl="1"/>
            <a:r>
              <a:rPr lang="en-US" altLang="zh-CN" sz="1800" dirty="0"/>
              <a:t>OSPF</a:t>
            </a:r>
            <a:r>
              <a:rPr lang="zh-CN" altLang="en-US" sz="1800" dirty="0"/>
              <a:t>支持虚连接；</a:t>
            </a:r>
            <a:r>
              <a:rPr lang="en-US" altLang="zh-CN" sz="1800" dirty="0"/>
              <a:t>IS-IS</a:t>
            </a:r>
            <a:r>
              <a:rPr lang="zh-CN" altLang="en-US" sz="1800" dirty="0"/>
              <a:t>虽然有类似功能，但是多数厂商不支持；</a:t>
            </a:r>
            <a:endParaRPr lang="en-US" altLang="zh-CN" sz="1800" dirty="0"/>
          </a:p>
          <a:p>
            <a:pPr lvl="1"/>
            <a:r>
              <a:rPr lang="en-US" altLang="zh-CN" sz="1800" dirty="0"/>
              <a:t>OSPF</a:t>
            </a:r>
            <a:r>
              <a:rPr lang="zh-CN" altLang="en-US" sz="1800" dirty="0"/>
              <a:t>工作在</a:t>
            </a:r>
            <a:r>
              <a:rPr lang="en-US" altLang="zh-CN" sz="1800" dirty="0"/>
              <a:t>IP</a:t>
            </a:r>
            <a:r>
              <a:rPr lang="zh-CN" altLang="en-US" sz="1800" dirty="0"/>
              <a:t>之上；</a:t>
            </a:r>
            <a:r>
              <a:rPr lang="en-US" altLang="zh-CN" sz="1800" dirty="0"/>
              <a:t>IS-IS</a:t>
            </a:r>
            <a:r>
              <a:rPr lang="zh-CN" altLang="en-US" sz="1800" dirty="0"/>
              <a:t>工作在数据链路层之上；</a:t>
            </a:r>
            <a:endParaRPr lang="en-US" altLang="zh-CN" sz="1800" dirty="0"/>
          </a:p>
          <a:p>
            <a:pPr lvl="1"/>
            <a:r>
              <a:rPr lang="en-US" altLang="zh-CN" sz="1800" dirty="0"/>
              <a:t>OSPF</a:t>
            </a:r>
            <a:r>
              <a:rPr lang="zh-CN" altLang="en-US" sz="1800" dirty="0"/>
              <a:t>基于接口划分区域；</a:t>
            </a:r>
            <a:r>
              <a:rPr lang="en-US" altLang="zh-CN" sz="1800" dirty="0"/>
              <a:t>IS-IS</a:t>
            </a:r>
            <a:r>
              <a:rPr lang="zh-CN" altLang="en-US" sz="1800" dirty="0"/>
              <a:t>基于设备划分区域。</a:t>
            </a:r>
            <a:endParaRPr lang="en-US" altLang="zh-CN" sz="1800" dirty="0"/>
          </a:p>
          <a:p>
            <a:pPr lvl="1"/>
            <a:endParaRPr lang="en-US" altLang="zh-CN" sz="1800" dirty="0"/>
          </a:p>
          <a:p>
            <a:endParaRPr lang="zh-CN" altLang="en-US" sz="2000" dirty="0"/>
          </a:p>
        </p:txBody>
      </p:sp>
    </p:spTree>
  </p:cSld>
  <p:clrMapOvr>
    <a:masterClrMapping/>
  </p:clrMapOvr>
  <p:transition advTm="8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a:t>
            </a:r>
            <a:r>
              <a:rPr lang="zh-CN" altLang="en-US"/>
              <a:t>与</a:t>
            </a:r>
            <a:r>
              <a:rPr lang="en-US" altLang="zh-CN"/>
              <a:t>IS-IS</a:t>
            </a:r>
            <a:r>
              <a:rPr lang="zh-CN" altLang="en-US"/>
              <a:t>比较</a:t>
            </a:r>
            <a:r>
              <a:rPr lang="en-US" altLang="zh-CN"/>
              <a:t> - </a:t>
            </a:r>
            <a:r>
              <a:rPr lang="zh-CN" altLang="en-US"/>
              <a:t>邻接关系特点</a:t>
            </a:r>
            <a:endParaRPr lang="zh-CN" altLang="en-US" dirty="0"/>
          </a:p>
        </p:txBody>
      </p:sp>
      <p:sp>
        <p:nvSpPr>
          <p:cNvPr id="2" name="文本占位符 1">
            <a:extLst>
              <a:ext uri="{FF2B5EF4-FFF2-40B4-BE49-F238E27FC236}">
                <a16:creationId xmlns:a16="http://schemas.microsoft.com/office/drawing/2014/main" id="{FB3712F5-1834-49CA-9DF2-5E49D50DDE06}"/>
              </a:ext>
            </a:extLst>
          </p:cNvPr>
          <p:cNvSpPr>
            <a:spLocks noGrp="1"/>
          </p:cNvSpPr>
          <p:nvPr>
            <p:ph type="body" sz="quarter" idx="10"/>
          </p:nvPr>
        </p:nvSpPr>
        <p:spPr/>
        <p:txBody>
          <a:bodyPr/>
          <a:lstStyle/>
          <a:p>
            <a:r>
              <a:rPr lang="zh-CN" altLang="en-US"/>
              <a:t>相同点：</a:t>
            </a:r>
            <a:endParaRPr lang="en-US" altLang="zh-CN"/>
          </a:p>
          <a:p>
            <a:pPr lvl="1"/>
            <a:r>
              <a:rPr lang="zh-CN" altLang="en-US"/>
              <a:t>均通过</a:t>
            </a:r>
            <a:r>
              <a:rPr lang="en-US" altLang="zh-CN"/>
              <a:t>Hello</a:t>
            </a:r>
            <a:r>
              <a:rPr lang="zh-CN" altLang="en-US"/>
              <a:t>建立和维护邻居关系；</a:t>
            </a:r>
            <a:endParaRPr lang="en-US" altLang="zh-CN"/>
          </a:p>
          <a:p>
            <a:pPr lvl="1"/>
            <a:r>
              <a:rPr lang="zh-CN" altLang="en-US"/>
              <a:t>多点访问网络均选举</a:t>
            </a:r>
            <a:r>
              <a:rPr lang="en-US" altLang="zh-CN"/>
              <a:t>DR/DIS</a:t>
            </a:r>
            <a:r>
              <a:rPr lang="zh-CN" altLang="en-US"/>
              <a:t>。</a:t>
            </a:r>
            <a:endParaRPr lang="en-US" altLang="zh-CN"/>
          </a:p>
          <a:p>
            <a:r>
              <a:rPr lang="zh-CN" altLang="en-US"/>
              <a:t>不同点：</a:t>
            </a:r>
            <a:endParaRPr lang="en-US" altLang="zh-CN"/>
          </a:p>
          <a:p>
            <a:pPr lvl="1"/>
            <a:r>
              <a:rPr lang="en-US" altLang="zh-CN"/>
              <a:t>OSPF</a:t>
            </a:r>
            <a:r>
              <a:rPr lang="zh-CN" altLang="en-US"/>
              <a:t>建立邻居关系条件相对苛刻；</a:t>
            </a:r>
            <a:r>
              <a:rPr lang="en-US" altLang="zh-CN"/>
              <a:t>IS-IS</a:t>
            </a:r>
            <a:r>
              <a:rPr lang="zh-CN" altLang="en-US"/>
              <a:t>的要求则相对宽松；</a:t>
            </a:r>
            <a:endParaRPr lang="en-US" altLang="zh-CN"/>
          </a:p>
          <a:p>
            <a:pPr lvl="1"/>
            <a:r>
              <a:rPr lang="en-US" altLang="zh-CN"/>
              <a:t>OSPF</a:t>
            </a:r>
            <a:r>
              <a:rPr lang="zh-CN" altLang="en-US"/>
              <a:t>点对点链路形成邻居关系比较可靠；</a:t>
            </a:r>
            <a:r>
              <a:rPr lang="en-US" altLang="zh-CN"/>
              <a:t>IS-IS</a:t>
            </a:r>
            <a:r>
              <a:rPr lang="zh-CN" altLang="en-US"/>
              <a:t>可靠性相对较弱；</a:t>
            </a:r>
            <a:endParaRPr lang="en-US" altLang="zh-CN"/>
          </a:p>
          <a:p>
            <a:pPr lvl="1"/>
            <a:r>
              <a:rPr lang="en-US" altLang="zh-CN"/>
              <a:t>OSPF</a:t>
            </a:r>
            <a:r>
              <a:rPr lang="zh-CN" altLang="en-US"/>
              <a:t>邻居关系不分层次；</a:t>
            </a:r>
            <a:r>
              <a:rPr lang="en-US" altLang="zh-CN"/>
              <a:t>IS-IS</a:t>
            </a:r>
            <a:r>
              <a:rPr lang="zh-CN" altLang="en-US"/>
              <a:t>邻居关系分两个层次；</a:t>
            </a:r>
            <a:endParaRPr lang="en-US" altLang="zh-CN"/>
          </a:p>
          <a:p>
            <a:pPr lvl="1"/>
            <a:r>
              <a:rPr lang="en-US" altLang="zh-CN"/>
              <a:t>OSPF</a:t>
            </a:r>
            <a:r>
              <a:rPr lang="zh-CN" altLang="en-US"/>
              <a:t>处理</a:t>
            </a:r>
            <a:r>
              <a:rPr lang="en-US" altLang="zh-CN"/>
              <a:t>DR/BDR</a:t>
            </a:r>
            <a:r>
              <a:rPr lang="zh-CN" altLang="en-US"/>
              <a:t>和</a:t>
            </a:r>
            <a:r>
              <a:rPr lang="en-US" altLang="zh-CN"/>
              <a:t>IS-IS</a:t>
            </a:r>
            <a:r>
              <a:rPr lang="zh-CN" altLang="en-US"/>
              <a:t>处理</a:t>
            </a:r>
            <a:r>
              <a:rPr lang="en-US" altLang="zh-CN"/>
              <a:t>DIS</a:t>
            </a:r>
            <a:r>
              <a:rPr lang="zh-CN" altLang="en-US"/>
              <a:t>方式不同。</a:t>
            </a:r>
            <a:endParaRPr lang="en-US" altLang="zh-CN"/>
          </a:p>
          <a:p>
            <a:endParaRPr lang="zh-CN" altLang="en-US" dirty="0"/>
          </a:p>
        </p:txBody>
      </p:sp>
    </p:spTree>
  </p:cSld>
  <p:clrMapOvr>
    <a:masterClrMapping/>
  </p:clrMapOvr>
  <p:transition advTm="8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a:t>
            </a:r>
            <a:r>
              <a:rPr lang="zh-CN" altLang="en-US"/>
              <a:t>与</a:t>
            </a:r>
            <a:r>
              <a:rPr lang="en-US" altLang="zh-CN"/>
              <a:t>IS-IS</a:t>
            </a:r>
            <a:r>
              <a:rPr lang="zh-CN" altLang="en-US"/>
              <a:t>比较</a:t>
            </a:r>
            <a:r>
              <a:rPr lang="en-US" altLang="zh-CN"/>
              <a:t> - </a:t>
            </a:r>
            <a:r>
              <a:rPr lang="zh-CN" altLang="en-US"/>
              <a:t>数据库同步特点</a:t>
            </a:r>
            <a:endParaRPr lang="zh-CN" altLang="en-US" dirty="0"/>
          </a:p>
        </p:txBody>
      </p:sp>
      <p:sp>
        <p:nvSpPr>
          <p:cNvPr id="2" name="文本占位符 1">
            <a:extLst>
              <a:ext uri="{FF2B5EF4-FFF2-40B4-BE49-F238E27FC236}">
                <a16:creationId xmlns:a16="http://schemas.microsoft.com/office/drawing/2014/main" id="{B9EF5BD7-72E0-47D7-8BD6-BA7F357BD0C8}"/>
              </a:ext>
            </a:extLst>
          </p:cNvPr>
          <p:cNvSpPr>
            <a:spLocks noGrp="1"/>
          </p:cNvSpPr>
          <p:nvPr>
            <p:ph type="body" sz="quarter" idx="10"/>
          </p:nvPr>
        </p:nvSpPr>
        <p:spPr/>
        <p:txBody>
          <a:bodyPr/>
          <a:lstStyle/>
          <a:p>
            <a:r>
              <a:rPr lang="zh-CN" altLang="en-US"/>
              <a:t>相同点：</a:t>
            </a:r>
            <a:endParaRPr lang="en-US" altLang="zh-CN"/>
          </a:p>
          <a:p>
            <a:pPr lvl="1"/>
            <a:r>
              <a:rPr lang="zh-CN" altLang="en-US"/>
              <a:t>均需形成统一的</a:t>
            </a:r>
            <a:r>
              <a:rPr lang="en-US" altLang="zh-CN"/>
              <a:t>LSDB</a:t>
            </a:r>
            <a:r>
              <a:rPr lang="zh-CN" altLang="en-US"/>
              <a:t>。</a:t>
            </a:r>
            <a:endParaRPr lang="en-US" altLang="zh-CN"/>
          </a:p>
          <a:p>
            <a:r>
              <a:rPr lang="zh-CN" altLang="en-US"/>
              <a:t>不同点：</a:t>
            </a:r>
            <a:endParaRPr lang="en-US" altLang="zh-CN"/>
          </a:p>
          <a:p>
            <a:pPr lvl="1"/>
            <a:r>
              <a:rPr lang="en-US" altLang="zh-CN"/>
              <a:t>OSPF LSA</a:t>
            </a:r>
            <a:r>
              <a:rPr lang="zh-CN" altLang="en-US"/>
              <a:t>种类繁多；</a:t>
            </a:r>
            <a:r>
              <a:rPr lang="en-US" altLang="zh-CN"/>
              <a:t>IS-IS LSP</a:t>
            </a:r>
            <a:r>
              <a:rPr lang="zh-CN" altLang="en-US"/>
              <a:t>种类较少；</a:t>
            </a:r>
            <a:endParaRPr lang="en-US" altLang="zh-CN"/>
          </a:p>
          <a:p>
            <a:pPr lvl="1"/>
            <a:r>
              <a:rPr lang="en-US" altLang="zh-CN"/>
              <a:t>OSPF</a:t>
            </a:r>
            <a:r>
              <a:rPr lang="zh-CN" altLang="en-US"/>
              <a:t>与</a:t>
            </a:r>
            <a:r>
              <a:rPr lang="en-US" altLang="zh-CN"/>
              <a:t>IS-IS</a:t>
            </a:r>
            <a:r>
              <a:rPr lang="zh-CN" altLang="en-US"/>
              <a:t>数据库同步过程不同；</a:t>
            </a:r>
            <a:endParaRPr lang="en-US" altLang="zh-CN"/>
          </a:p>
          <a:p>
            <a:pPr lvl="1"/>
            <a:r>
              <a:rPr lang="en-US" altLang="zh-CN"/>
              <a:t>OSPF LSA</a:t>
            </a:r>
            <a:r>
              <a:rPr lang="zh-CN" altLang="en-US"/>
              <a:t>生存时间从零递增；</a:t>
            </a:r>
            <a:r>
              <a:rPr lang="en-US" altLang="zh-CN"/>
              <a:t>IS-IS LSP</a:t>
            </a:r>
            <a:r>
              <a:rPr lang="zh-CN" altLang="en-US"/>
              <a:t>生存时间从最大值递减。</a:t>
            </a:r>
          </a:p>
          <a:p>
            <a:endParaRPr lang="zh-CN" altLang="en-US" dirty="0"/>
          </a:p>
        </p:txBody>
      </p:sp>
    </p:spTree>
  </p:cSld>
  <p:clrMapOvr>
    <a:masterClrMapping/>
  </p:clrMapOvr>
  <p:transition advTm="8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a:t>
            </a:r>
            <a:r>
              <a:rPr lang="zh-CN" altLang="en-US"/>
              <a:t>与</a:t>
            </a:r>
            <a:r>
              <a:rPr lang="en-US" altLang="zh-CN"/>
              <a:t>IS-IS</a:t>
            </a:r>
            <a:r>
              <a:rPr lang="zh-CN" altLang="en-US"/>
              <a:t>比较</a:t>
            </a:r>
            <a:r>
              <a:rPr lang="en-US" altLang="zh-CN"/>
              <a:t> - </a:t>
            </a:r>
            <a:r>
              <a:rPr lang="zh-CN" altLang="en-US"/>
              <a:t>其他特点</a:t>
            </a:r>
            <a:endParaRPr lang="zh-CN" altLang="en-US" dirty="0"/>
          </a:p>
        </p:txBody>
      </p:sp>
      <p:sp>
        <p:nvSpPr>
          <p:cNvPr id="2" name="文本占位符 1">
            <a:extLst>
              <a:ext uri="{FF2B5EF4-FFF2-40B4-BE49-F238E27FC236}">
                <a16:creationId xmlns:a16="http://schemas.microsoft.com/office/drawing/2014/main" id="{7B364562-37A4-4E55-BE1F-59D6597D959D}"/>
              </a:ext>
            </a:extLst>
          </p:cNvPr>
          <p:cNvSpPr>
            <a:spLocks noGrp="1"/>
          </p:cNvSpPr>
          <p:nvPr>
            <p:ph type="body" sz="quarter" idx="10"/>
          </p:nvPr>
        </p:nvSpPr>
        <p:spPr/>
        <p:txBody>
          <a:bodyPr/>
          <a:lstStyle/>
          <a:p>
            <a:r>
              <a:rPr lang="zh-CN" altLang="en-US"/>
              <a:t>相同点：</a:t>
            </a:r>
          </a:p>
          <a:p>
            <a:pPr lvl="1"/>
            <a:r>
              <a:rPr lang="zh-CN" altLang="en-US"/>
              <a:t>均使用</a:t>
            </a:r>
            <a:r>
              <a:rPr lang="en-US" altLang="zh-CN"/>
              <a:t>SPF</a:t>
            </a:r>
            <a:r>
              <a:rPr lang="zh-CN" altLang="en-US"/>
              <a:t>算法计算路由；</a:t>
            </a:r>
          </a:p>
          <a:p>
            <a:pPr lvl="1"/>
            <a:r>
              <a:rPr lang="zh-CN" altLang="en-US"/>
              <a:t>无环路，收敛快，支持大规模网络部署。</a:t>
            </a:r>
          </a:p>
          <a:p>
            <a:r>
              <a:rPr lang="zh-CN" altLang="en-US"/>
              <a:t>不同点：</a:t>
            </a:r>
          </a:p>
          <a:p>
            <a:pPr lvl="1"/>
            <a:r>
              <a:rPr lang="en-US" altLang="zh-CN"/>
              <a:t>OSPF</a:t>
            </a:r>
            <a:r>
              <a:rPr lang="zh-CN" altLang="en-US"/>
              <a:t>开销类型较为简单；</a:t>
            </a:r>
            <a:r>
              <a:rPr lang="en-US" altLang="zh-CN"/>
              <a:t>IS-IS</a:t>
            </a:r>
            <a:r>
              <a:rPr lang="zh-CN" altLang="en-US"/>
              <a:t>开销类型相对较复杂；</a:t>
            </a:r>
          </a:p>
          <a:p>
            <a:pPr lvl="1"/>
            <a:r>
              <a:rPr lang="en-US" altLang="zh-CN"/>
              <a:t>OSPF</a:t>
            </a:r>
            <a:r>
              <a:rPr lang="zh-CN" altLang="en-US"/>
              <a:t>支持按需拨号网络；</a:t>
            </a:r>
            <a:r>
              <a:rPr lang="en-US" altLang="zh-CN"/>
              <a:t>IS-IS</a:t>
            </a:r>
            <a:r>
              <a:rPr lang="zh-CN" altLang="en-US"/>
              <a:t>无此特性。</a:t>
            </a:r>
          </a:p>
          <a:p>
            <a:endParaRPr lang="zh-CN" altLang="en-US"/>
          </a:p>
          <a:p>
            <a:endParaRPr lang="zh-CN" altLang="en-US" dirty="0"/>
          </a:p>
        </p:txBody>
      </p:sp>
    </p:spTree>
  </p:cSld>
  <p:clrMapOvr>
    <a:masterClrMapping/>
  </p:clrMapOvr>
  <p:transition advTm="8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5" name="标题 1"/>
          <p:cNvSpPr txBox="1">
            <a:spLocks/>
          </p:cNvSpPr>
          <p:nvPr/>
        </p:nvSpPr>
        <p:spPr bwMode="auto">
          <a:xfrm>
            <a:off x="755650" y="2175084"/>
            <a:ext cx="6400800" cy="586957"/>
          </a:xfrm>
          <a:prstGeom prst="rect">
            <a:avLst/>
          </a:prstGeom>
          <a:noFill/>
          <a:ln w="9525" algn="ctr">
            <a:noFill/>
            <a:miter lim="800000"/>
            <a:headEnd/>
            <a:tailEnd/>
          </a:ln>
        </p:spPr>
        <p:txBody>
          <a:bodyPr vert="horz" wrap="square" lIns="87802" tIns="43901" rIns="87802" bIns="43901" numCol="1" anchor="ctr" anchorCtr="0" compatLnSpc="1">
            <a:prstTxWarp prst="textNoShape">
              <a:avLst/>
            </a:prstTxWarp>
          </a:bodyPr>
          <a:lstStyle>
            <a:lvl1pPr algn="l" defTabSz="784225" rtl="0" eaLnBrk="0" fontAlgn="base" hangingPunct="0">
              <a:spcBef>
                <a:spcPct val="0"/>
              </a:spcBef>
              <a:spcAft>
                <a:spcPct val="0"/>
              </a:spcAft>
              <a:defRPr sz="4300">
                <a:solidFill>
                  <a:schemeClr val="bg1"/>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b="1" kern="0" dirty="0">
                <a:latin typeface="微软雅黑" pitchFamily="34" charset="-122"/>
                <a:ea typeface="微软雅黑" pitchFamily="34" charset="-122"/>
              </a:rPr>
              <a:t>华为路由交换精英培训</a:t>
            </a:r>
          </a:p>
        </p:txBody>
      </p:sp>
      <p:sp>
        <p:nvSpPr>
          <p:cNvPr id="6" name="副标题 2"/>
          <p:cNvSpPr txBox="1">
            <a:spLocks/>
          </p:cNvSpPr>
          <p:nvPr/>
        </p:nvSpPr>
        <p:spPr>
          <a:xfrm>
            <a:off x="755650" y="3068638"/>
            <a:ext cx="6400800" cy="4616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a:buNone/>
            </a:pPr>
            <a:r>
              <a:rPr lang="zh-CN" altLang="en-US" b="1" kern="0" dirty="0">
                <a:solidFill>
                  <a:schemeClr val="bg1"/>
                </a:solidFill>
                <a:latin typeface="微软雅黑" pitchFamily="34" charset="-122"/>
                <a:ea typeface="微软雅黑" pitchFamily="34" charset="-122"/>
              </a:rPr>
              <a:t>之</a:t>
            </a:r>
            <a:r>
              <a:rPr lang="en-US" altLang="zh-CN" b="1" kern="0" dirty="0">
                <a:solidFill>
                  <a:schemeClr val="bg1"/>
                </a:solidFill>
                <a:latin typeface="微软雅黑" pitchFamily="34" charset="-122"/>
                <a:ea typeface="微软雅黑" pitchFamily="34" charset="-122"/>
              </a:rPr>
              <a:t>OSPF</a:t>
            </a:r>
            <a:endParaRPr lang="zh-CN" altLang="en-US" b="1" kern="0" dirty="0">
              <a:solidFill>
                <a:schemeClr val="bg1"/>
              </a:solidFill>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a:solidFill>
                  <a:schemeClr val="bg1">
                    <a:lumMod val="65000"/>
                  </a:schemeClr>
                </a:solidFill>
              </a:rPr>
              <a:t>OSPFv2</a:t>
            </a:r>
            <a:r>
              <a:rPr lang="zh-CN" altLang="en-US">
                <a:solidFill>
                  <a:schemeClr val="bg1">
                    <a:lumMod val="65000"/>
                  </a:schemeClr>
                </a:solidFill>
              </a:rPr>
              <a:t>原理描述</a:t>
            </a:r>
            <a:endParaRPr lang="en-US" altLang="zh-CN">
              <a:solidFill>
                <a:schemeClr val="bg1">
                  <a:lumMod val="65000"/>
                </a:schemeClr>
              </a:solidFill>
            </a:endParaRPr>
          </a:p>
          <a:p>
            <a:r>
              <a:rPr lang="en-US" altLang="zh-CN" b="1"/>
              <a:t>OSPFv2</a:t>
            </a:r>
            <a:r>
              <a:rPr lang="zh-CN" altLang="en-US" b="1"/>
              <a:t>故障诊断</a:t>
            </a:r>
            <a:endParaRPr lang="en-US" altLang="zh-CN" b="1"/>
          </a:p>
          <a:p>
            <a:r>
              <a:rPr lang="en-US" altLang="zh-CN">
                <a:solidFill>
                  <a:schemeClr val="bg1">
                    <a:lumMod val="65000"/>
                  </a:schemeClr>
                </a:solidFill>
              </a:rPr>
              <a:t>OSPFv3</a:t>
            </a:r>
            <a:r>
              <a:rPr lang="zh-CN" altLang="en-US">
                <a:solidFill>
                  <a:schemeClr val="bg1">
                    <a:lumMod val="65000"/>
                  </a:schemeClr>
                </a:solidFill>
              </a:rPr>
              <a:t>协议简介</a:t>
            </a:r>
          </a:p>
          <a:p>
            <a:r>
              <a:rPr lang="en-US" altLang="zh-CN">
                <a:solidFill>
                  <a:schemeClr val="bg1">
                    <a:lumMod val="65000"/>
                  </a:schemeClr>
                </a:solidFill>
              </a:rPr>
              <a:t>OSPFv3</a:t>
            </a:r>
            <a:r>
              <a:rPr lang="zh-CN" altLang="en-US">
                <a:solidFill>
                  <a:schemeClr val="bg1">
                    <a:lumMod val="65000"/>
                  </a:schemeClr>
                </a:solidFill>
              </a:rPr>
              <a:t>与</a:t>
            </a:r>
            <a:r>
              <a:rPr lang="en-US" altLang="zh-CN">
                <a:solidFill>
                  <a:schemeClr val="bg1">
                    <a:lumMod val="65000"/>
                  </a:schemeClr>
                </a:solidFill>
              </a:rPr>
              <a:t>OSPFv2</a:t>
            </a:r>
            <a:r>
              <a:rPr lang="zh-CN" altLang="en-US">
                <a:solidFill>
                  <a:schemeClr val="bg1">
                    <a:lumMod val="65000"/>
                  </a:schemeClr>
                </a:solidFill>
              </a:rPr>
              <a:t>的不同</a:t>
            </a:r>
          </a:p>
          <a:p>
            <a:r>
              <a:rPr lang="en-US" altLang="zh-CN">
                <a:solidFill>
                  <a:schemeClr val="bg1">
                    <a:lumMod val="65000"/>
                  </a:schemeClr>
                </a:solidFill>
              </a:rPr>
              <a:t>OSPFv3</a:t>
            </a:r>
            <a:r>
              <a:rPr lang="zh-CN" altLang="en-US">
                <a:solidFill>
                  <a:schemeClr val="bg1">
                    <a:lumMod val="65000"/>
                  </a:schemeClr>
                </a:solidFill>
              </a:rPr>
              <a:t>配置方法和常用命令</a:t>
            </a:r>
            <a:endParaRPr lang="en-US" altLang="zh-CN">
              <a:solidFill>
                <a:schemeClr val="bg1">
                  <a:lumMod val="65000"/>
                </a:schemeClr>
              </a:solidFill>
            </a:endParaRPr>
          </a:p>
          <a:p>
            <a:r>
              <a:rPr lang="en-US" altLang="zh-CN">
                <a:solidFill>
                  <a:schemeClr val="bg1">
                    <a:lumMod val="65000"/>
                  </a:schemeClr>
                </a:solidFill>
              </a:rPr>
              <a:t>OSPF</a:t>
            </a:r>
            <a:r>
              <a:rPr lang="zh-CN" altLang="en-US">
                <a:solidFill>
                  <a:schemeClr val="bg1">
                    <a:lumMod val="65000"/>
                  </a:schemeClr>
                </a:solidFill>
              </a:rPr>
              <a:t>备考建议</a:t>
            </a:r>
            <a:endParaRPr lang="en-US" altLang="zh-CN">
              <a:solidFill>
                <a:schemeClr val="bg1">
                  <a:lumMod val="65000"/>
                </a:schemeClr>
              </a:solidFill>
            </a:endParaRPr>
          </a:p>
          <a:p>
            <a:endParaRPr lang="zh-CN" altLang="en-US">
              <a:solidFill>
                <a:schemeClr val="bg1">
                  <a:lumMod val="65000"/>
                </a:schemeClr>
              </a:solidFill>
            </a:endParaRPr>
          </a:p>
          <a:p>
            <a:endParaRPr lang="zh-CN" altLang="en-US" dirty="0"/>
          </a:p>
        </p:txBody>
      </p:sp>
    </p:spTree>
    <p:extLst>
      <p:ext uri="{BB962C8B-B14F-4D97-AF65-F5344CB8AC3E}">
        <p14:creationId xmlns:p14="http://schemas.microsoft.com/office/powerpoint/2010/main" val="622258570"/>
      </p:ext>
    </p:extLst>
  </p:cSld>
  <p:clrMapOvr>
    <a:masterClrMapping/>
  </p:clrMapOvr>
  <p:transition advTm="8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1"/>
          <p:cNvSpPr>
            <a:spLocks noGrp="1"/>
          </p:cNvSpPr>
          <p:nvPr>
            <p:ph type="title"/>
          </p:nvPr>
        </p:nvSpPr>
        <p:spPr/>
        <p:txBody>
          <a:bodyPr/>
          <a:lstStyle/>
          <a:p>
            <a:r>
              <a:rPr lang="en-US" altLang="zh-CN"/>
              <a:t>OSPF</a:t>
            </a:r>
            <a:r>
              <a:rPr lang="zh-CN" altLang="en-US"/>
              <a:t>故障诊断</a:t>
            </a:r>
            <a:endParaRPr lang="zh-CN" altLang="en-US" dirty="0"/>
          </a:p>
        </p:txBody>
      </p:sp>
      <p:sp>
        <p:nvSpPr>
          <p:cNvPr id="4" name="文本占位符 3">
            <a:extLst>
              <a:ext uri="{FF2B5EF4-FFF2-40B4-BE49-F238E27FC236}">
                <a16:creationId xmlns:a16="http://schemas.microsoft.com/office/drawing/2014/main" id="{2D2CB73E-7C52-4ED0-8FFF-A24E91B892CB}"/>
              </a:ext>
            </a:extLst>
          </p:cNvPr>
          <p:cNvSpPr>
            <a:spLocks noGrp="1"/>
          </p:cNvSpPr>
          <p:nvPr>
            <p:ph type="body" sz="quarter" idx="10"/>
          </p:nvPr>
        </p:nvSpPr>
        <p:spPr/>
        <p:txBody>
          <a:bodyPr/>
          <a:lstStyle/>
          <a:p>
            <a:r>
              <a:rPr lang="zh-CN" altLang="en-US" dirty="0"/>
              <a:t>全网运行</a:t>
            </a:r>
            <a:r>
              <a:rPr lang="en-US" altLang="zh-CN" dirty="0"/>
              <a:t>OSPF</a:t>
            </a:r>
            <a:r>
              <a:rPr lang="zh-CN" altLang="en-US" dirty="0"/>
              <a:t>之后，</a:t>
            </a:r>
            <a:r>
              <a:rPr lang="en-US" altLang="zh-CN" dirty="0"/>
              <a:t>R1</a:t>
            </a:r>
            <a:r>
              <a:rPr lang="zh-CN" altLang="en-US" dirty="0"/>
              <a:t>和</a:t>
            </a:r>
            <a:r>
              <a:rPr lang="en-US" altLang="zh-CN" dirty="0"/>
              <a:t>R2</a:t>
            </a:r>
            <a:r>
              <a:rPr lang="zh-CN" altLang="en-US" dirty="0"/>
              <a:t>发现不能相互</a:t>
            </a:r>
            <a:r>
              <a:rPr lang="en-US" altLang="zh-CN" dirty="0"/>
              <a:t>ping</a:t>
            </a:r>
            <a:r>
              <a:rPr lang="zh-CN" altLang="en-US" dirty="0"/>
              <a:t>对方的网段。</a:t>
            </a:r>
            <a:endParaRPr lang="en-US" altLang="zh-CN" dirty="0"/>
          </a:p>
          <a:p>
            <a:r>
              <a:rPr lang="zh-CN" altLang="en-US" dirty="0"/>
              <a:t>你如何分析、解决此故障？</a:t>
            </a:r>
            <a:endParaRPr lang="en-US" altLang="zh-CN" dirty="0"/>
          </a:p>
          <a:p>
            <a:endParaRPr lang="zh-CN" altLang="en-US" dirty="0"/>
          </a:p>
        </p:txBody>
      </p:sp>
      <p:sp>
        <p:nvSpPr>
          <p:cNvPr id="55" name="矩形 54"/>
          <p:cNvSpPr/>
          <p:nvPr/>
        </p:nvSpPr>
        <p:spPr bwMode="auto">
          <a:xfrm>
            <a:off x="7222729" y="4192152"/>
            <a:ext cx="653223" cy="31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600" b="1" dirty="0">
                <a:latin typeface="微软雅黑" panose="020B0503020204020204" pitchFamily="34" charset="-122"/>
                <a:ea typeface="微软雅黑" panose="020B0503020204020204" pitchFamily="34" charset="-122"/>
              </a:rPr>
              <a:t>R2</a:t>
            </a:r>
            <a:endParaRPr lang="zh-CN" altLang="en-US" sz="1600"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E85B3BC4-8B52-4045-86E8-915FBDDA7A70}"/>
              </a:ext>
            </a:extLst>
          </p:cNvPr>
          <p:cNvGrpSpPr/>
          <p:nvPr/>
        </p:nvGrpSpPr>
        <p:grpSpPr>
          <a:xfrm>
            <a:off x="1451484" y="3104964"/>
            <a:ext cx="1913499" cy="1476164"/>
            <a:chOff x="1739515" y="2978256"/>
            <a:chExt cx="2112824" cy="1476164"/>
          </a:xfrm>
        </p:grpSpPr>
        <p:pic>
          <p:nvPicPr>
            <p:cNvPr id="56" name="Picture 2"/>
            <p:cNvPicPr>
              <a:picLocks noChangeAspect="1" noChangeArrowheads="1"/>
            </p:cNvPicPr>
            <p:nvPr/>
          </p:nvPicPr>
          <p:blipFill>
            <a:blip r:embed="rId3" cstate="print"/>
            <a:srcRect/>
            <a:stretch>
              <a:fillRect/>
            </a:stretch>
          </p:blipFill>
          <p:spPr bwMode="auto">
            <a:xfrm>
              <a:off x="1739515" y="2978256"/>
              <a:ext cx="2112824" cy="1476164"/>
            </a:xfrm>
            <a:prstGeom prst="rect">
              <a:avLst/>
            </a:prstGeom>
            <a:noFill/>
            <a:ln w="9525">
              <a:noFill/>
              <a:miter lim="800000"/>
              <a:headEnd/>
              <a:tailEnd/>
            </a:ln>
          </p:spPr>
        </p:pic>
        <p:sp>
          <p:nvSpPr>
            <p:cNvPr id="57" name="TextBox 56"/>
            <p:cNvSpPr txBox="1"/>
            <p:nvPr/>
          </p:nvSpPr>
          <p:spPr>
            <a:xfrm>
              <a:off x="2048702" y="3208507"/>
              <a:ext cx="1494450" cy="1015663"/>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cs typeface="Arial" pitchFamily="34" charset="0"/>
                </a:rPr>
                <a:t>10.0.0.0/24</a:t>
              </a:r>
            </a:p>
            <a:p>
              <a:pPr algn="ctr"/>
              <a:r>
                <a:rPr lang="en-US" altLang="zh-CN" sz="1200" dirty="0">
                  <a:latin typeface="微软雅黑" panose="020B0503020204020204" pitchFamily="34" charset="-122"/>
                  <a:ea typeface="微软雅黑" panose="020B0503020204020204" pitchFamily="34" charset="-122"/>
                  <a:cs typeface="Arial" pitchFamily="34" charset="0"/>
                </a:rPr>
                <a:t>10.0.1.0/24</a:t>
              </a:r>
            </a:p>
            <a:p>
              <a:pPr algn="ctr"/>
              <a:r>
                <a:rPr lang="en-US" altLang="zh-CN" sz="1200" dirty="0">
                  <a:latin typeface="微软雅黑" panose="020B0503020204020204" pitchFamily="34" charset="-122"/>
                  <a:ea typeface="微软雅黑" panose="020B0503020204020204" pitchFamily="34" charset="-122"/>
                  <a:cs typeface="Arial" pitchFamily="34" charset="0"/>
                </a:rPr>
                <a:t>10.0.2.0/24</a:t>
              </a:r>
            </a:p>
            <a:p>
              <a:pPr algn="ctr"/>
              <a:r>
                <a:rPr lang="en-US" altLang="zh-CN" sz="1200" dirty="0">
                  <a:latin typeface="微软雅黑" panose="020B0503020204020204" pitchFamily="34" charset="-122"/>
                  <a:ea typeface="微软雅黑" panose="020B0503020204020204" pitchFamily="34" charset="-122"/>
                  <a:cs typeface="Arial" pitchFamily="34" charset="0"/>
                </a:rPr>
                <a:t>10.0.3.0/24</a:t>
              </a:r>
            </a:p>
            <a:p>
              <a:pPr algn="ctr"/>
              <a:r>
                <a:rPr lang="en-US" altLang="zh-CN" sz="1200" dirty="0">
                  <a:latin typeface="微软雅黑" panose="020B0503020204020204" pitchFamily="34" charset="-122"/>
                  <a:ea typeface="微软雅黑" panose="020B0503020204020204" pitchFamily="34" charset="-122"/>
                  <a:cs typeface="Arial" pitchFamily="34" charset="0"/>
                </a:rPr>
                <a:t>10.1.0.0/24</a:t>
              </a:r>
              <a:endParaRPr lang="zh-CN" altLang="en-US" sz="1200" dirty="0">
                <a:latin typeface="微软雅黑" panose="020B0503020204020204" pitchFamily="34" charset="-122"/>
                <a:ea typeface="微软雅黑" panose="020B0503020204020204" pitchFamily="34" charset="-122"/>
                <a:cs typeface="Arial" pitchFamily="34" charset="0"/>
              </a:endParaRPr>
            </a:p>
          </p:txBody>
        </p:sp>
      </p:grpSp>
      <p:grpSp>
        <p:nvGrpSpPr>
          <p:cNvPr id="16" name="组合 15">
            <a:extLst>
              <a:ext uri="{FF2B5EF4-FFF2-40B4-BE49-F238E27FC236}">
                <a16:creationId xmlns:a16="http://schemas.microsoft.com/office/drawing/2014/main" id="{99FD3770-8582-4E16-91F2-CC367758EAB9}"/>
              </a:ext>
            </a:extLst>
          </p:cNvPr>
          <p:cNvGrpSpPr/>
          <p:nvPr/>
        </p:nvGrpSpPr>
        <p:grpSpPr>
          <a:xfrm>
            <a:off x="8693575" y="3104964"/>
            <a:ext cx="1714711" cy="1476164"/>
            <a:chOff x="8664019" y="2978256"/>
            <a:chExt cx="1893329" cy="1476164"/>
          </a:xfrm>
        </p:grpSpPr>
        <p:pic>
          <p:nvPicPr>
            <p:cNvPr id="58" name="Picture 2"/>
            <p:cNvPicPr>
              <a:picLocks noChangeAspect="1" noChangeArrowheads="1"/>
            </p:cNvPicPr>
            <p:nvPr/>
          </p:nvPicPr>
          <p:blipFill>
            <a:blip r:embed="rId3" cstate="print"/>
            <a:srcRect/>
            <a:stretch>
              <a:fillRect/>
            </a:stretch>
          </p:blipFill>
          <p:spPr bwMode="auto">
            <a:xfrm>
              <a:off x="8664019" y="2978256"/>
              <a:ext cx="1893329" cy="1476164"/>
            </a:xfrm>
            <a:prstGeom prst="rect">
              <a:avLst/>
            </a:prstGeom>
            <a:noFill/>
            <a:ln w="9525">
              <a:noFill/>
              <a:miter lim="800000"/>
              <a:headEnd/>
              <a:tailEnd/>
            </a:ln>
          </p:spPr>
        </p:pic>
        <p:sp>
          <p:nvSpPr>
            <p:cNvPr id="59" name="TextBox 58"/>
            <p:cNvSpPr txBox="1"/>
            <p:nvPr/>
          </p:nvSpPr>
          <p:spPr>
            <a:xfrm>
              <a:off x="8889415" y="3208507"/>
              <a:ext cx="1442536" cy="1015663"/>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cs typeface="Arial" pitchFamily="34" charset="0"/>
                </a:rPr>
                <a:t>172.16.0.0/24</a:t>
              </a:r>
            </a:p>
            <a:p>
              <a:pPr algn="ctr"/>
              <a:r>
                <a:rPr lang="en-US" altLang="zh-CN" sz="1200" dirty="0">
                  <a:latin typeface="微软雅黑" panose="020B0503020204020204" pitchFamily="34" charset="-122"/>
                  <a:ea typeface="微软雅黑" panose="020B0503020204020204" pitchFamily="34" charset="-122"/>
                  <a:cs typeface="Arial" pitchFamily="34" charset="0"/>
                </a:rPr>
                <a:t>172.16.1.0/24</a:t>
              </a:r>
            </a:p>
            <a:p>
              <a:pPr algn="ctr"/>
              <a:r>
                <a:rPr lang="en-US" altLang="zh-CN" sz="1200" dirty="0">
                  <a:latin typeface="微软雅黑" panose="020B0503020204020204" pitchFamily="34" charset="-122"/>
                  <a:ea typeface="微软雅黑" panose="020B0503020204020204" pitchFamily="34" charset="-122"/>
                  <a:cs typeface="Arial" pitchFamily="34" charset="0"/>
                </a:rPr>
                <a:t>172.16.2.0/24</a:t>
              </a:r>
            </a:p>
            <a:p>
              <a:pPr algn="ctr"/>
              <a:r>
                <a:rPr lang="en-US" altLang="zh-CN" sz="1200" dirty="0">
                  <a:latin typeface="微软雅黑" panose="020B0503020204020204" pitchFamily="34" charset="-122"/>
                  <a:ea typeface="微软雅黑" panose="020B0503020204020204" pitchFamily="34" charset="-122"/>
                  <a:cs typeface="Arial" pitchFamily="34" charset="0"/>
                </a:rPr>
                <a:t>172.16.3.0/24</a:t>
              </a:r>
            </a:p>
            <a:p>
              <a:pPr algn="ctr"/>
              <a:r>
                <a:rPr lang="en-US" altLang="zh-CN" sz="1200" dirty="0">
                  <a:latin typeface="微软雅黑" panose="020B0503020204020204" pitchFamily="34" charset="-122"/>
                  <a:ea typeface="微软雅黑" panose="020B0503020204020204" pitchFamily="34" charset="-122"/>
                  <a:cs typeface="Arial" pitchFamily="34" charset="0"/>
                </a:rPr>
                <a:t>172.16.4.0/24</a:t>
              </a:r>
              <a:endParaRPr lang="zh-CN" altLang="en-US" sz="1200" dirty="0">
                <a:latin typeface="微软雅黑" panose="020B0503020204020204" pitchFamily="34" charset="-122"/>
                <a:ea typeface="微软雅黑" panose="020B0503020204020204" pitchFamily="34" charset="-122"/>
                <a:cs typeface="Arial" pitchFamily="34" charset="0"/>
              </a:endParaRPr>
            </a:p>
          </p:txBody>
        </p:sp>
      </p:grpSp>
      <p:sp>
        <p:nvSpPr>
          <p:cNvPr id="62" name="矩形 61"/>
          <p:cNvSpPr/>
          <p:nvPr/>
        </p:nvSpPr>
        <p:spPr bwMode="auto">
          <a:xfrm>
            <a:off x="4869892" y="3533962"/>
            <a:ext cx="653223" cy="324309"/>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p:txBody>
      </p:sp>
      <p:sp>
        <p:nvSpPr>
          <p:cNvPr id="63" name="矩形 62"/>
          <p:cNvSpPr/>
          <p:nvPr/>
        </p:nvSpPr>
        <p:spPr bwMode="auto">
          <a:xfrm>
            <a:off x="6875355" y="3537761"/>
            <a:ext cx="653223" cy="324309"/>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400" dirty="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p:txBody>
      </p:sp>
      <p:sp>
        <p:nvSpPr>
          <p:cNvPr id="66" name="矩形 65"/>
          <p:cNvSpPr/>
          <p:nvPr/>
        </p:nvSpPr>
        <p:spPr bwMode="auto">
          <a:xfrm>
            <a:off x="4248473" y="4174990"/>
            <a:ext cx="653223" cy="31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600" b="1" dirty="0">
                <a:latin typeface="微软雅黑" panose="020B0503020204020204" pitchFamily="34" charset="-122"/>
                <a:ea typeface="微软雅黑" panose="020B0503020204020204" pitchFamily="34" charset="-122"/>
              </a:rPr>
              <a:t>R1</a:t>
            </a:r>
            <a:endParaRPr lang="zh-CN" altLang="en-US" sz="1600" b="1" dirty="0">
              <a:latin typeface="微软雅黑" panose="020B0503020204020204" pitchFamily="34" charset="-122"/>
              <a:ea typeface="微软雅黑" panose="020B0503020204020204" pitchFamily="34" charset="-122"/>
            </a:endParaRPr>
          </a:p>
        </p:txBody>
      </p:sp>
      <p:sp>
        <p:nvSpPr>
          <p:cNvPr id="73" name="矩形 72"/>
          <p:cNvSpPr/>
          <p:nvPr/>
        </p:nvSpPr>
        <p:spPr bwMode="auto">
          <a:xfrm>
            <a:off x="5345203" y="3499525"/>
            <a:ext cx="1535244" cy="369041"/>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400" dirty="0">
                <a:latin typeface="微软雅黑" panose="020B0503020204020204" pitchFamily="34" charset="-122"/>
                <a:ea typeface="微软雅黑" panose="020B0503020204020204" pitchFamily="34" charset="-122"/>
              </a:rPr>
              <a:t>192.168.1.0/24</a:t>
            </a:r>
            <a:endParaRPr lang="zh-CN" altLang="en-US" sz="1400" dirty="0">
              <a:latin typeface="微软雅黑" panose="020B0503020204020204" pitchFamily="34" charset="-122"/>
              <a:ea typeface="微软雅黑" panose="020B0503020204020204" pitchFamily="34" charset="-122"/>
            </a:endParaRPr>
          </a:p>
        </p:txBody>
      </p:sp>
      <p:cxnSp>
        <p:nvCxnSpPr>
          <p:cNvPr id="75" name="直接连接符 74"/>
          <p:cNvCxnSpPr>
            <a:cxnSpLocks/>
            <a:stCxn id="29" idx="3"/>
            <a:endCxn id="30" idx="1"/>
          </p:cNvCxnSpPr>
          <p:nvPr/>
        </p:nvCxnSpPr>
        <p:spPr bwMode="auto">
          <a:xfrm>
            <a:off x="4901696" y="3843046"/>
            <a:ext cx="2327174"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29" name="Picture 2" descr="G:\做的项目\公共\扁平图标切换\更新2015_01_21\oss扁平图标库2015_01_21更新-04.png">
            <a:extLst>
              <a:ext uri="{FF2B5EF4-FFF2-40B4-BE49-F238E27FC236}">
                <a16:creationId xmlns:a16="http://schemas.microsoft.com/office/drawing/2014/main" id="{B92AAFBE-0FC4-4D7A-9CE2-3BEA45AEF3DB}"/>
              </a:ext>
            </a:extLst>
          </p:cNvPr>
          <p:cNvPicPr>
            <a:picLocks noChangeAspect="1" noChangeArrowheads="1"/>
          </p:cNvPicPr>
          <p:nvPr/>
        </p:nvPicPr>
        <p:blipFill>
          <a:blip r:embed="rId4" cstate="print"/>
          <a:stretch>
            <a:fillRect/>
          </a:stretch>
        </p:blipFill>
        <p:spPr bwMode="auto">
          <a:xfrm>
            <a:off x="4229079" y="3499525"/>
            <a:ext cx="672617" cy="687042"/>
          </a:xfrm>
          <a:prstGeom prst="rect">
            <a:avLst/>
          </a:prstGeom>
          <a:noFill/>
        </p:spPr>
      </p:pic>
      <p:pic>
        <p:nvPicPr>
          <p:cNvPr id="30" name="Picture 2" descr="G:\做的项目\公共\扁平图标切换\更新2015_01_21\oss扁平图标库2015_01_21更新-04.png">
            <a:extLst>
              <a:ext uri="{FF2B5EF4-FFF2-40B4-BE49-F238E27FC236}">
                <a16:creationId xmlns:a16="http://schemas.microsoft.com/office/drawing/2014/main" id="{8779D404-BD07-4B0D-83C1-36D0A96FF238}"/>
              </a:ext>
            </a:extLst>
          </p:cNvPr>
          <p:cNvPicPr>
            <a:picLocks noChangeAspect="1" noChangeArrowheads="1"/>
          </p:cNvPicPr>
          <p:nvPr/>
        </p:nvPicPr>
        <p:blipFill>
          <a:blip r:embed="rId4" cstate="print"/>
          <a:stretch>
            <a:fillRect/>
          </a:stretch>
        </p:blipFill>
        <p:spPr bwMode="auto">
          <a:xfrm>
            <a:off x="7228870" y="3499525"/>
            <a:ext cx="672617" cy="687042"/>
          </a:xfrm>
          <a:prstGeom prst="rect">
            <a:avLst/>
          </a:prstGeom>
          <a:noFill/>
        </p:spPr>
      </p:pic>
      <p:cxnSp>
        <p:nvCxnSpPr>
          <p:cNvPr id="39" name="直接连接符 38">
            <a:extLst>
              <a:ext uri="{FF2B5EF4-FFF2-40B4-BE49-F238E27FC236}">
                <a16:creationId xmlns:a16="http://schemas.microsoft.com/office/drawing/2014/main" id="{47BA63A3-BEFA-4EED-A130-107650C10811}"/>
              </a:ext>
            </a:extLst>
          </p:cNvPr>
          <p:cNvCxnSpPr>
            <a:cxnSpLocks/>
            <a:stCxn id="56" idx="3"/>
            <a:endCxn id="29" idx="1"/>
          </p:cNvCxnSpPr>
          <p:nvPr/>
        </p:nvCxnSpPr>
        <p:spPr bwMode="auto">
          <a:xfrm>
            <a:off x="3364983" y="3843046"/>
            <a:ext cx="864096"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90BE20C8-ED0F-466D-8C07-29EB14098D1E}"/>
              </a:ext>
            </a:extLst>
          </p:cNvPr>
          <p:cNvCxnSpPr>
            <a:cxnSpLocks/>
            <a:stCxn id="30" idx="3"/>
            <a:endCxn id="58" idx="1"/>
          </p:cNvCxnSpPr>
          <p:nvPr/>
        </p:nvCxnSpPr>
        <p:spPr bwMode="auto">
          <a:xfrm>
            <a:off x="7901487" y="3843046"/>
            <a:ext cx="792088"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Ovr>
    <a:masterClrMapping/>
  </p:clrMapOvr>
  <p:transition advTm="8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故障排除流程</a:t>
            </a:r>
          </a:p>
        </p:txBody>
      </p:sp>
      <p:sp>
        <p:nvSpPr>
          <p:cNvPr id="7" name="文本占位符 6">
            <a:extLst>
              <a:ext uri="{FF2B5EF4-FFF2-40B4-BE49-F238E27FC236}">
                <a16:creationId xmlns:a16="http://schemas.microsoft.com/office/drawing/2014/main" id="{77EBE13E-56D4-49EE-ABBB-05F1B07E19CE}"/>
              </a:ext>
            </a:extLst>
          </p:cNvPr>
          <p:cNvSpPr>
            <a:spLocks noGrp="1"/>
          </p:cNvSpPr>
          <p:nvPr>
            <p:ph type="body" sz="quarter" idx="10"/>
          </p:nvPr>
        </p:nvSpPr>
        <p:spPr>
          <a:xfrm>
            <a:off x="912285" y="1233488"/>
            <a:ext cx="5183715" cy="5003824"/>
          </a:xfrm>
        </p:spPr>
        <p:txBody>
          <a:bodyPr/>
          <a:lstStyle/>
          <a:p>
            <a:r>
              <a:rPr lang="zh-CN" altLang="en-US" sz="1800" dirty="0"/>
              <a:t>控制平面：</a:t>
            </a:r>
          </a:p>
          <a:p>
            <a:pPr lvl="1"/>
            <a:r>
              <a:rPr lang="zh-CN" altLang="en-US" sz="1400" dirty="0"/>
              <a:t>如果邻居关系处于</a:t>
            </a:r>
            <a:r>
              <a:rPr lang="en-US" altLang="zh-CN" sz="1400" dirty="0"/>
              <a:t>Down</a:t>
            </a:r>
            <a:r>
              <a:rPr lang="zh-CN" altLang="en-US" sz="1400" dirty="0"/>
              <a:t>状态：</a:t>
            </a:r>
          </a:p>
          <a:p>
            <a:pPr lvl="2"/>
            <a:r>
              <a:rPr lang="zh-CN" altLang="en-US" sz="1200" dirty="0"/>
              <a:t>检查物理接口是否正常；</a:t>
            </a:r>
          </a:p>
          <a:p>
            <a:pPr lvl="2"/>
            <a:r>
              <a:rPr lang="zh-CN" altLang="en-US" sz="1200" dirty="0"/>
              <a:t>检查掩码、认证、区域</a:t>
            </a:r>
            <a:r>
              <a:rPr lang="en-US" altLang="zh-CN" sz="1200" dirty="0"/>
              <a:t>ID</a:t>
            </a:r>
            <a:r>
              <a:rPr lang="zh-CN" altLang="en-US" sz="1200" dirty="0"/>
              <a:t>等是否匹配；</a:t>
            </a:r>
          </a:p>
          <a:p>
            <a:pPr lvl="2"/>
            <a:r>
              <a:rPr lang="zh-CN" altLang="en-US" sz="1200" dirty="0"/>
              <a:t>相应接口是否在</a:t>
            </a:r>
            <a:r>
              <a:rPr lang="en-US" altLang="zh-CN" sz="1200" dirty="0"/>
              <a:t>OSPF</a:t>
            </a:r>
            <a:r>
              <a:rPr lang="zh-CN" altLang="en-US" sz="1200" dirty="0"/>
              <a:t>中宣告。</a:t>
            </a:r>
          </a:p>
          <a:p>
            <a:pPr lvl="1"/>
            <a:r>
              <a:rPr lang="zh-CN" altLang="en-US" sz="1400" dirty="0"/>
              <a:t>如果邻居关系处于</a:t>
            </a:r>
            <a:r>
              <a:rPr lang="en-US" altLang="zh-CN" sz="1400" dirty="0" err="1"/>
              <a:t>Init</a:t>
            </a:r>
            <a:r>
              <a:rPr lang="zh-CN" altLang="en-US" sz="1400" dirty="0"/>
              <a:t>状态：</a:t>
            </a:r>
          </a:p>
          <a:p>
            <a:pPr lvl="2"/>
            <a:r>
              <a:rPr lang="zh-CN" altLang="en-US" sz="1200" dirty="0"/>
              <a:t>检查本端接口和对端设备是否发生故障。</a:t>
            </a:r>
          </a:p>
          <a:p>
            <a:pPr lvl="1"/>
            <a:r>
              <a:rPr lang="zh-CN" altLang="en-US" sz="1400" dirty="0"/>
              <a:t>如果邻居关系处于</a:t>
            </a:r>
            <a:r>
              <a:rPr lang="en-US" altLang="zh-CN" sz="1400" dirty="0"/>
              <a:t>2-Way</a:t>
            </a:r>
            <a:r>
              <a:rPr lang="zh-CN" altLang="en-US" sz="1400" dirty="0"/>
              <a:t>状态：</a:t>
            </a:r>
          </a:p>
          <a:p>
            <a:pPr lvl="2"/>
            <a:r>
              <a:rPr lang="zh-CN" altLang="en-US" sz="1200" dirty="0"/>
              <a:t>查看接口优先级是否为</a:t>
            </a:r>
            <a:r>
              <a:rPr lang="en-US" altLang="zh-CN" sz="1200" dirty="0"/>
              <a:t>0</a:t>
            </a:r>
            <a:r>
              <a:rPr lang="zh-CN" altLang="en-US" sz="1200" dirty="0"/>
              <a:t>。</a:t>
            </a:r>
          </a:p>
          <a:p>
            <a:pPr lvl="1"/>
            <a:r>
              <a:rPr lang="zh-CN" altLang="en-US" sz="1400" dirty="0"/>
              <a:t>如果邻居关系处于</a:t>
            </a:r>
            <a:r>
              <a:rPr lang="en-US" altLang="zh-CN" sz="1400" dirty="0" err="1"/>
              <a:t>Exstart</a:t>
            </a:r>
            <a:r>
              <a:rPr lang="zh-CN" altLang="en-US" sz="1400" dirty="0"/>
              <a:t>状态：</a:t>
            </a:r>
          </a:p>
          <a:p>
            <a:pPr lvl="2"/>
            <a:r>
              <a:rPr lang="zh-CN" altLang="en-US" sz="1200" dirty="0"/>
              <a:t>接口下配置</a:t>
            </a:r>
            <a:r>
              <a:rPr lang="en-US" altLang="zh-CN" sz="1400" dirty="0" err="1"/>
              <a:t>ospf</a:t>
            </a:r>
            <a:r>
              <a:rPr lang="en-US" altLang="zh-CN" sz="1400" dirty="0"/>
              <a:t> </a:t>
            </a:r>
            <a:r>
              <a:rPr lang="en-US" altLang="zh-CN" sz="1400" dirty="0" err="1"/>
              <a:t>mtu</a:t>
            </a:r>
            <a:r>
              <a:rPr lang="en-US" altLang="zh-CN" sz="1400" dirty="0"/>
              <a:t>-enable</a:t>
            </a:r>
            <a:r>
              <a:rPr lang="zh-CN" altLang="en-US" sz="1200" dirty="0"/>
              <a:t>的情况下，</a:t>
            </a:r>
            <a:r>
              <a:rPr lang="en-US" altLang="zh-CN" sz="1200" dirty="0"/>
              <a:t>MTU</a:t>
            </a:r>
            <a:r>
              <a:rPr lang="zh-CN" altLang="en-US" sz="1200" dirty="0"/>
              <a:t>是否匹配。</a:t>
            </a:r>
          </a:p>
          <a:p>
            <a:pPr lvl="1"/>
            <a:r>
              <a:rPr lang="zh-CN" altLang="en-US" sz="1400" dirty="0"/>
              <a:t>如果邻居关系处于</a:t>
            </a:r>
            <a:r>
              <a:rPr lang="en-US" altLang="zh-CN" sz="1400" dirty="0"/>
              <a:t>Exchange/Loading</a:t>
            </a:r>
            <a:r>
              <a:rPr lang="zh-CN" altLang="en-US" sz="1400" dirty="0"/>
              <a:t>状态：</a:t>
            </a:r>
          </a:p>
          <a:p>
            <a:pPr lvl="2"/>
            <a:r>
              <a:rPr lang="zh-CN" altLang="en-US" sz="1200" dirty="0"/>
              <a:t>查看本端、对端的设备、接口是否发生故障。</a:t>
            </a:r>
            <a:endParaRPr lang="en-US" altLang="zh-CN" sz="1200" dirty="0"/>
          </a:p>
        </p:txBody>
      </p:sp>
      <p:sp>
        <p:nvSpPr>
          <p:cNvPr id="4" name="内容占位符 2">
            <a:extLst>
              <a:ext uri="{FF2B5EF4-FFF2-40B4-BE49-F238E27FC236}">
                <a16:creationId xmlns:a16="http://schemas.microsoft.com/office/drawing/2014/main" id="{D25D9405-7E6A-47D0-837B-89F28C194BFA}"/>
              </a:ext>
            </a:extLst>
          </p:cNvPr>
          <p:cNvSpPr txBox="1">
            <a:spLocks/>
          </p:cNvSpPr>
          <p:nvPr/>
        </p:nvSpPr>
        <p:spPr bwMode="auto">
          <a:xfrm>
            <a:off x="6096000" y="1160748"/>
            <a:ext cx="5376863" cy="208823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defTabSz="801688" eaLnBrk="1" fontAlgn="base" hangingPunct="1">
              <a:lnSpc>
                <a:spcPct val="140000"/>
              </a:lnSpc>
              <a:spcBef>
                <a:spcPct val="30000"/>
              </a:spcBef>
              <a:buClr>
                <a:schemeClr val="bg1">
                  <a:lumMod val="50000"/>
                </a:schemeClr>
              </a:buClr>
              <a:buSzPct val="60000"/>
              <a:buFont typeface="Wingdings" pitchFamily="2" charset="2"/>
              <a:buChar char="l"/>
              <a:defRPr sz="1800">
                <a:latin typeface="微软雅黑" panose="020B0503020204020204" pitchFamily="34" charset="-122"/>
                <a:ea typeface="微软雅黑" panose="020B0503020204020204" pitchFamily="34" charset="-122"/>
              </a:defRPr>
            </a:lvl1pPr>
            <a:lvl2pPr marL="654050" lvl="1" indent="-252413" defTabSz="801688" eaLnBrk="1" fontAlgn="base" hangingPunct="1">
              <a:lnSpc>
                <a:spcPct val="140000"/>
              </a:lnSpc>
              <a:spcBef>
                <a:spcPct val="30000"/>
              </a:spcBef>
              <a:buClr>
                <a:schemeClr val="tx1"/>
              </a:buClr>
              <a:buSzPct val="50000"/>
              <a:buFont typeface="Wingdings" pitchFamily="2" charset="2"/>
              <a:buChar char="p"/>
              <a:defRPr sz="1600">
                <a:latin typeface="微软雅黑" panose="020B0503020204020204" pitchFamily="34" charset="-122"/>
                <a:ea typeface="微软雅黑" panose="020B0503020204020204" pitchFamily="34" charset="-122"/>
              </a:defRPr>
            </a:lvl2pPr>
            <a:lvl3pPr marL="1003300" lvl="2" indent="-201613" defTabSz="801688" eaLnBrk="1" fontAlgn="base" hangingPunct="1">
              <a:lnSpc>
                <a:spcPct val="140000"/>
              </a:lnSpc>
              <a:spcBef>
                <a:spcPct val="30000"/>
              </a:spcBef>
              <a:buSzPct val="50000"/>
              <a:buFont typeface="Wingdings" pitchFamily="2" charset="2"/>
              <a:buChar char="n"/>
              <a:defRPr sz="1400">
                <a:latin typeface="微软雅黑" panose="020B0503020204020204" pitchFamily="34" charset="-122"/>
                <a:ea typeface="微软雅黑" panose="020B0503020204020204" pitchFamily="34" charset="-122"/>
              </a:defRPr>
            </a:lvl3pPr>
            <a:lvl4pPr marL="1400175" indent="-198438" defTabSz="801688" eaLnBrk="1" fontAlgn="base" hangingPunct="1">
              <a:lnSpc>
                <a:spcPct val="140000"/>
              </a:lnSpc>
              <a:spcBef>
                <a:spcPct val="30000"/>
              </a:spcBef>
              <a:buChar char="–"/>
              <a:defRPr sz="1600">
                <a:latin typeface="微软雅黑" panose="020B0503020204020204" pitchFamily="34" charset="-122"/>
                <a:ea typeface="微软雅黑" panose="020B0503020204020204" pitchFamily="34" charset="-122"/>
              </a:defRPr>
            </a:lvl4pPr>
            <a:lvl5pPr marL="1801813" indent="-201613" defTabSz="801688" eaLnBrk="1" fontAlgn="base" hangingPunct="1">
              <a:lnSpc>
                <a:spcPct val="140000"/>
              </a:lnSpc>
              <a:spcBef>
                <a:spcPct val="30000"/>
              </a:spcBef>
              <a:buFont typeface="FrutigerNext LT Medium" pitchFamily="34" charset="0"/>
              <a:buChar char="~"/>
              <a:defRPr sz="1600">
                <a:latin typeface="微软雅黑" panose="020B0503020204020204" pitchFamily="34" charset="-122"/>
                <a:ea typeface="微软雅黑" panose="020B0503020204020204" pitchFamily="34" charset="-122"/>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zh-CN" altLang="en-US" dirty="0"/>
              <a:t>数据平面：</a:t>
            </a:r>
            <a:endParaRPr lang="en-US" altLang="zh-CN" dirty="0"/>
          </a:p>
          <a:p>
            <a:pPr lvl="1"/>
            <a:r>
              <a:rPr lang="zh-CN" altLang="en-US" sz="1400" dirty="0"/>
              <a:t>互连接口下是否配置了流量过滤</a:t>
            </a:r>
            <a:endParaRPr lang="en-US" altLang="zh-CN" sz="1400" dirty="0"/>
          </a:p>
          <a:p>
            <a:pPr lvl="1"/>
            <a:r>
              <a:rPr lang="zh-CN" altLang="en-US" sz="1400" dirty="0"/>
              <a:t>互连接口下是否配置了策略路由</a:t>
            </a:r>
            <a:endParaRPr lang="en-US" altLang="zh-CN" sz="1400" dirty="0"/>
          </a:p>
          <a:p>
            <a:pPr lvl="1"/>
            <a:r>
              <a:rPr lang="en-US" altLang="zh-CN" sz="1400" dirty="0"/>
              <a:t>Ping</a:t>
            </a:r>
            <a:r>
              <a:rPr lang="zh-CN" altLang="en-US" sz="1400" dirty="0"/>
              <a:t>包是否被中间的防火墙丢弃</a:t>
            </a:r>
            <a:endParaRPr lang="en-US" altLang="zh-CN" sz="1400" dirty="0"/>
          </a:p>
        </p:txBody>
      </p:sp>
      <p:sp>
        <p:nvSpPr>
          <p:cNvPr id="23" name="内容占位符 2">
            <a:extLst>
              <a:ext uri="{FF2B5EF4-FFF2-40B4-BE49-F238E27FC236}">
                <a16:creationId xmlns:a16="http://schemas.microsoft.com/office/drawing/2014/main" id="{4BE6022A-2967-4F49-8920-0FBB21DAF95B}"/>
              </a:ext>
            </a:extLst>
          </p:cNvPr>
          <p:cNvSpPr txBox="1">
            <a:spLocks/>
          </p:cNvSpPr>
          <p:nvPr/>
        </p:nvSpPr>
        <p:spPr bwMode="auto">
          <a:xfrm>
            <a:off x="5676864" y="2888940"/>
            <a:ext cx="5796000" cy="316762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defTabSz="801688" eaLnBrk="1" fontAlgn="base" hangingPunct="1">
              <a:lnSpc>
                <a:spcPct val="140000"/>
              </a:lnSpc>
              <a:spcBef>
                <a:spcPct val="30000"/>
              </a:spcBef>
              <a:buClr>
                <a:schemeClr val="bg1">
                  <a:lumMod val="50000"/>
                </a:schemeClr>
              </a:buClr>
              <a:buSzPct val="60000"/>
              <a:buFont typeface="Wingdings" pitchFamily="2" charset="2"/>
              <a:buChar char="l"/>
              <a:defRPr sz="1800">
                <a:latin typeface="微软雅黑" panose="020B0503020204020204" pitchFamily="34" charset="-122"/>
                <a:ea typeface="微软雅黑" panose="020B0503020204020204" pitchFamily="34" charset="-122"/>
              </a:defRPr>
            </a:lvl1pPr>
            <a:lvl2pPr marL="654050" lvl="1" indent="-252413" defTabSz="801688" eaLnBrk="1" fontAlgn="base" hangingPunct="1">
              <a:lnSpc>
                <a:spcPct val="140000"/>
              </a:lnSpc>
              <a:spcBef>
                <a:spcPct val="30000"/>
              </a:spcBef>
              <a:buClr>
                <a:schemeClr val="tx1"/>
              </a:buClr>
              <a:buSzPct val="50000"/>
              <a:buFont typeface="Wingdings" pitchFamily="2" charset="2"/>
              <a:buChar char="p"/>
              <a:defRPr sz="1600">
                <a:latin typeface="微软雅黑" panose="020B0503020204020204" pitchFamily="34" charset="-122"/>
                <a:ea typeface="微软雅黑" panose="020B0503020204020204" pitchFamily="34" charset="-122"/>
              </a:defRPr>
            </a:lvl2pPr>
            <a:lvl3pPr marL="1003300" lvl="2" indent="-201613" defTabSz="801688" eaLnBrk="1" fontAlgn="base" hangingPunct="1">
              <a:lnSpc>
                <a:spcPct val="140000"/>
              </a:lnSpc>
              <a:spcBef>
                <a:spcPct val="30000"/>
              </a:spcBef>
              <a:buSzPct val="50000"/>
              <a:buFont typeface="Wingdings" pitchFamily="2" charset="2"/>
              <a:buChar char="n"/>
              <a:defRPr sz="1400">
                <a:latin typeface="微软雅黑" panose="020B0503020204020204" pitchFamily="34" charset="-122"/>
                <a:ea typeface="微软雅黑" panose="020B0503020204020204" pitchFamily="34" charset="-122"/>
              </a:defRPr>
            </a:lvl3pPr>
            <a:lvl4pPr marL="1400175" indent="-198438" defTabSz="801688" eaLnBrk="1" fontAlgn="base" hangingPunct="1">
              <a:lnSpc>
                <a:spcPct val="140000"/>
              </a:lnSpc>
              <a:spcBef>
                <a:spcPct val="30000"/>
              </a:spcBef>
              <a:buChar char="–"/>
              <a:defRPr sz="1600">
                <a:latin typeface="微软雅黑" panose="020B0503020204020204" pitchFamily="34" charset="-122"/>
                <a:ea typeface="微软雅黑" panose="020B0503020204020204" pitchFamily="34" charset="-122"/>
              </a:defRPr>
            </a:lvl4pPr>
            <a:lvl5pPr marL="1801813" indent="-201613" defTabSz="801688" eaLnBrk="1" fontAlgn="base" hangingPunct="1">
              <a:lnSpc>
                <a:spcPct val="140000"/>
              </a:lnSpc>
              <a:spcBef>
                <a:spcPct val="30000"/>
              </a:spcBef>
              <a:buFont typeface="FrutigerNext LT Medium" pitchFamily="34" charset="0"/>
              <a:buChar char="~"/>
              <a:defRPr sz="1600">
                <a:latin typeface="微软雅黑" panose="020B0503020204020204" pitchFamily="34" charset="-122"/>
                <a:ea typeface="微软雅黑" panose="020B0503020204020204" pitchFamily="34" charset="-122"/>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pPr lvl="1"/>
            <a:r>
              <a:rPr lang="zh-CN" altLang="en-US" sz="1400" dirty="0"/>
              <a:t>如果邻居关系处于</a:t>
            </a:r>
            <a:r>
              <a:rPr lang="en-US" altLang="zh-CN" sz="1400" dirty="0"/>
              <a:t>Full</a:t>
            </a:r>
            <a:r>
              <a:rPr lang="zh-CN" altLang="en-US" sz="1400" dirty="0"/>
              <a:t>状态：</a:t>
            </a:r>
            <a:endParaRPr lang="en-US" altLang="zh-CN" sz="1400" dirty="0"/>
          </a:p>
          <a:p>
            <a:pPr lvl="2"/>
            <a:r>
              <a:rPr lang="zh-CN" altLang="en-US" sz="1200" dirty="0"/>
              <a:t>查看接口网络类型是否一致；</a:t>
            </a:r>
            <a:endParaRPr lang="en-US" altLang="zh-CN" sz="1200" dirty="0"/>
          </a:p>
          <a:p>
            <a:pPr lvl="2"/>
            <a:r>
              <a:rPr lang="zh-CN" altLang="en-US" sz="1200" dirty="0"/>
              <a:t>目的网段是否正确</a:t>
            </a:r>
            <a:r>
              <a:rPr lang="en-US" altLang="zh-CN" sz="1200" dirty="0"/>
              <a:t>network</a:t>
            </a:r>
            <a:r>
              <a:rPr lang="zh-CN" altLang="en-US" sz="1200" dirty="0"/>
              <a:t>通告；</a:t>
            </a:r>
            <a:endParaRPr lang="en-US" altLang="zh-CN" sz="1200" dirty="0"/>
          </a:p>
          <a:p>
            <a:pPr lvl="2"/>
            <a:r>
              <a:rPr lang="zh-CN" altLang="en-US" sz="1200" dirty="0"/>
              <a:t>是否配置了匹配</a:t>
            </a:r>
            <a:r>
              <a:rPr lang="en-US" altLang="zh-CN" sz="1200" dirty="0"/>
              <a:t>route-policy</a:t>
            </a:r>
            <a:r>
              <a:rPr lang="zh-CN" altLang="en-US" sz="1200" dirty="0"/>
              <a:t>的外部路由导入过滤；</a:t>
            </a:r>
            <a:endParaRPr lang="en-US" altLang="zh-CN" sz="1200" dirty="0"/>
          </a:p>
          <a:p>
            <a:pPr lvl="2"/>
            <a:r>
              <a:rPr lang="zh-CN" altLang="en-US" sz="1200" dirty="0"/>
              <a:t>是否配置了匹配</a:t>
            </a:r>
            <a:r>
              <a:rPr lang="en-US" altLang="zh-CN" sz="1200" dirty="0"/>
              <a:t>filter-policy</a:t>
            </a:r>
            <a:r>
              <a:rPr lang="zh-CN" altLang="en-US" sz="1200" dirty="0"/>
              <a:t> </a:t>
            </a:r>
            <a:r>
              <a:rPr lang="en-US" altLang="zh-CN" sz="1200" dirty="0"/>
              <a:t>export</a:t>
            </a:r>
            <a:r>
              <a:rPr lang="zh-CN" altLang="en-US" sz="1200" dirty="0"/>
              <a:t>的</a:t>
            </a:r>
            <a:r>
              <a:rPr lang="en-US" altLang="zh-CN" sz="1200" dirty="0"/>
              <a:t>5</a:t>
            </a:r>
            <a:r>
              <a:rPr lang="zh-CN" altLang="en-US" sz="1200" dirty="0"/>
              <a:t>、</a:t>
            </a:r>
            <a:r>
              <a:rPr lang="en-US" altLang="zh-CN" sz="1200" dirty="0"/>
              <a:t>7</a:t>
            </a:r>
            <a:r>
              <a:rPr lang="zh-CN" altLang="en-US" sz="1200" dirty="0"/>
              <a:t>型</a:t>
            </a:r>
            <a:r>
              <a:rPr lang="en-US" altLang="zh-CN" sz="1200" dirty="0"/>
              <a:t>LSA</a:t>
            </a:r>
            <a:r>
              <a:rPr lang="zh-CN" altLang="en-US" sz="1200" dirty="0"/>
              <a:t>通告过滤；</a:t>
            </a:r>
            <a:endParaRPr lang="en-US" altLang="zh-CN" sz="1200" dirty="0"/>
          </a:p>
          <a:p>
            <a:pPr lvl="2"/>
            <a:r>
              <a:rPr lang="zh-CN" altLang="en-US" sz="1200" dirty="0"/>
              <a:t>是否配置了匹配</a:t>
            </a:r>
            <a:r>
              <a:rPr lang="en-US" altLang="zh-CN" sz="1200" dirty="0"/>
              <a:t>filter-policy</a:t>
            </a:r>
            <a:r>
              <a:rPr lang="zh-CN" altLang="en-US" sz="1200" dirty="0"/>
              <a:t> </a:t>
            </a:r>
            <a:r>
              <a:rPr lang="en-US" altLang="zh-CN" sz="1200" dirty="0"/>
              <a:t>import</a:t>
            </a:r>
            <a:r>
              <a:rPr lang="zh-CN" altLang="en-US" sz="1200" dirty="0"/>
              <a:t>的本地路由计算过滤；</a:t>
            </a:r>
            <a:endParaRPr lang="en-US" altLang="zh-CN" sz="1200" dirty="0"/>
          </a:p>
          <a:p>
            <a:pPr lvl="2"/>
            <a:r>
              <a:rPr lang="zh-CN" altLang="en-US" sz="1200" dirty="0"/>
              <a:t>路由视图下是否配置了区域间</a:t>
            </a:r>
            <a:r>
              <a:rPr lang="en-US" altLang="zh-CN" sz="1200" dirty="0"/>
              <a:t>LSA</a:t>
            </a:r>
            <a:r>
              <a:rPr lang="zh-CN" altLang="en-US" sz="1200" dirty="0"/>
              <a:t>过滤；</a:t>
            </a:r>
            <a:endParaRPr lang="en-US" altLang="zh-CN" sz="1200" dirty="0"/>
          </a:p>
          <a:p>
            <a:pPr lvl="2"/>
            <a:r>
              <a:rPr lang="zh-CN" altLang="en-US" sz="1200" dirty="0"/>
              <a:t>路由视图下是否配置了</a:t>
            </a:r>
            <a:r>
              <a:rPr lang="en-US" altLang="zh-CN" sz="1200" dirty="0"/>
              <a:t>3</a:t>
            </a:r>
            <a:r>
              <a:rPr lang="zh-CN" altLang="en-US" sz="1200" dirty="0"/>
              <a:t>、</a:t>
            </a:r>
            <a:r>
              <a:rPr lang="en-US" altLang="zh-CN" sz="1200" dirty="0"/>
              <a:t>5</a:t>
            </a:r>
            <a:r>
              <a:rPr lang="zh-CN" altLang="en-US" sz="1200" dirty="0"/>
              <a:t>、</a:t>
            </a:r>
            <a:r>
              <a:rPr lang="en-US" altLang="zh-CN" sz="1200" dirty="0"/>
              <a:t>7</a:t>
            </a:r>
            <a:r>
              <a:rPr lang="zh-CN" altLang="en-US" sz="1200" dirty="0"/>
              <a:t>型</a:t>
            </a:r>
            <a:r>
              <a:rPr lang="en-US" altLang="zh-CN" sz="1200" dirty="0"/>
              <a:t>LSA</a:t>
            </a:r>
            <a:r>
              <a:rPr lang="zh-CN" altLang="en-US" sz="1200" dirty="0"/>
              <a:t>的聚合</a:t>
            </a:r>
            <a:r>
              <a:rPr lang="en-US" altLang="zh-CN" sz="1200" dirty="0"/>
              <a:t>not-advertise</a:t>
            </a:r>
            <a:r>
              <a:rPr lang="zh-CN" altLang="en-US" sz="1200" dirty="0"/>
              <a:t>；</a:t>
            </a:r>
            <a:endParaRPr lang="en-US" altLang="zh-CN" sz="1200" dirty="0"/>
          </a:p>
          <a:p>
            <a:pPr lvl="2"/>
            <a:r>
              <a:rPr lang="zh-CN" altLang="en-US" sz="1200" dirty="0"/>
              <a:t>接口下是否配置了</a:t>
            </a:r>
            <a:r>
              <a:rPr lang="en-US" altLang="zh-CN" sz="1200" dirty="0"/>
              <a:t>LSA</a:t>
            </a:r>
            <a:r>
              <a:rPr lang="zh-CN" altLang="en-US" sz="1200" dirty="0"/>
              <a:t>通告过滤；</a:t>
            </a:r>
            <a:endParaRPr lang="en-US" altLang="zh-CN" sz="1200" dirty="0"/>
          </a:p>
          <a:p>
            <a:pPr lvl="2"/>
            <a:r>
              <a:rPr lang="zh-CN" altLang="en-US" sz="1200" dirty="0"/>
              <a:t>是否有掩码位更长或协议优先级更高、出接口与</a:t>
            </a:r>
            <a:r>
              <a:rPr lang="en-US" altLang="zh-CN" sz="1200" dirty="0"/>
              <a:t>OSPF</a:t>
            </a:r>
            <a:r>
              <a:rPr lang="zh-CN" altLang="en-US" sz="1200" dirty="0"/>
              <a:t>路由不同、由其他路由协议生成的路由条目。</a:t>
            </a:r>
            <a:endParaRPr lang="en-US" altLang="zh-CN" dirty="0"/>
          </a:p>
        </p:txBody>
      </p:sp>
      <p:grpSp>
        <p:nvGrpSpPr>
          <p:cNvPr id="37" name="组合 36">
            <a:extLst>
              <a:ext uri="{FF2B5EF4-FFF2-40B4-BE49-F238E27FC236}">
                <a16:creationId xmlns:a16="http://schemas.microsoft.com/office/drawing/2014/main" id="{039D305A-44E4-4D27-9DEB-557926D60426}"/>
              </a:ext>
            </a:extLst>
          </p:cNvPr>
          <p:cNvGrpSpPr/>
          <p:nvPr/>
        </p:nvGrpSpPr>
        <p:grpSpPr>
          <a:xfrm>
            <a:off x="6096000" y="1233488"/>
            <a:ext cx="5376863" cy="4931816"/>
            <a:chOff x="6096000" y="1233488"/>
            <a:chExt cx="5376863" cy="4931816"/>
          </a:xfrm>
        </p:grpSpPr>
        <p:cxnSp>
          <p:nvCxnSpPr>
            <p:cNvPr id="32" name="直接连接符 31">
              <a:extLst>
                <a:ext uri="{FF2B5EF4-FFF2-40B4-BE49-F238E27FC236}">
                  <a16:creationId xmlns:a16="http://schemas.microsoft.com/office/drawing/2014/main" id="{3BF6B357-484A-4F20-914C-26B91E161F1F}"/>
                </a:ext>
              </a:extLst>
            </p:cNvPr>
            <p:cNvCxnSpPr/>
            <p:nvPr/>
          </p:nvCxnSpPr>
          <p:spPr bwMode="auto">
            <a:xfrm>
              <a:off x="6096000" y="1233488"/>
              <a:ext cx="0" cy="1620000"/>
            </a:xfrm>
            <a:prstGeom prst="line">
              <a:avLst/>
            </a:prstGeom>
            <a:solidFill>
              <a:schemeClr val="accent1"/>
            </a:solidFill>
            <a:ln w="28575" cap="flat" cmpd="sng" algn="ctr">
              <a:solidFill>
                <a:srgbClr val="C00000"/>
              </a:solidFill>
              <a:prstDash val="dash"/>
              <a:round/>
              <a:headEnd type="none" w="med" len="med"/>
              <a:tailEnd type="none" w="med" len="med"/>
            </a:ln>
            <a:effectLst/>
          </p:spPr>
        </p:cxnSp>
        <p:cxnSp>
          <p:nvCxnSpPr>
            <p:cNvPr id="34" name="直接连接符 33">
              <a:extLst>
                <a:ext uri="{FF2B5EF4-FFF2-40B4-BE49-F238E27FC236}">
                  <a16:creationId xmlns:a16="http://schemas.microsoft.com/office/drawing/2014/main" id="{91FBB55A-2D3E-4220-9975-394E75CCDAEC}"/>
                </a:ext>
              </a:extLst>
            </p:cNvPr>
            <p:cNvCxnSpPr/>
            <p:nvPr/>
          </p:nvCxnSpPr>
          <p:spPr bwMode="auto">
            <a:xfrm>
              <a:off x="6096000" y="2852936"/>
              <a:ext cx="5376863" cy="0"/>
            </a:xfrm>
            <a:prstGeom prst="line">
              <a:avLst/>
            </a:prstGeom>
            <a:solidFill>
              <a:schemeClr val="accent1"/>
            </a:solidFill>
            <a:ln w="28575" cap="flat" cmpd="sng" algn="ctr">
              <a:solidFill>
                <a:srgbClr val="C00000"/>
              </a:solidFill>
              <a:prstDash val="dash"/>
              <a:round/>
              <a:headEnd type="none" w="med" len="med"/>
              <a:tailEnd type="none" w="med" len="med"/>
            </a:ln>
            <a:effectLst/>
          </p:spPr>
        </p:cxnSp>
        <p:cxnSp>
          <p:nvCxnSpPr>
            <p:cNvPr id="36" name="直接箭头连接符 35">
              <a:extLst>
                <a:ext uri="{FF2B5EF4-FFF2-40B4-BE49-F238E27FC236}">
                  <a16:creationId xmlns:a16="http://schemas.microsoft.com/office/drawing/2014/main" id="{0F7D7846-D0D9-42DE-BA0D-72EC834A3E83}"/>
                </a:ext>
              </a:extLst>
            </p:cNvPr>
            <p:cNvCxnSpPr/>
            <p:nvPr/>
          </p:nvCxnSpPr>
          <p:spPr bwMode="auto">
            <a:xfrm>
              <a:off x="11424592" y="2888940"/>
              <a:ext cx="529" cy="3276364"/>
            </a:xfrm>
            <a:prstGeom prst="straightConnector1">
              <a:avLst/>
            </a:prstGeom>
            <a:solidFill>
              <a:schemeClr val="accent1"/>
            </a:solidFill>
            <a:ln w="28575" cap="flat" cmpd="sng" algn="ctr">
              <a:solidFill>
                <a:srgbClr val="C00000"/>
              </a:solidFill>
              <a:prstDash val="dash"/>
              <a:round/>
              <a:headEnd type="none" w="med" len="med"/>
              <a:tailEnd type="triangle"/>
            </a:ln>
            <a:effectLst/>
          </p:spPr>
        </p:cxn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dirty="0">
                <a:solidFill>
                  <a:schemeClr val="bg1">
                    <a:lumMod val="65000"/>
                  </a:schemeClr>
                </a:solidFill>
              </a:rPr>
              <a:t>OSPFv2</a:t>
            </a:r>
            <a:r>
              <a:rPr lang="zh-CN" altLang="en-US" dirty="0">
                <a:solidFill>
                  <a:schemeClr val="bg1">
                    <a:lumMod val="65000"/>
                  </a:schemeClr>
                </a:solidFill>
              </a:rPr>
              <a:t>原理描述</a:t>
            </a:r>
            <a:endParaRPr lang="en-US" altLang="zh-CN" dirty="0">
              <a:solidFill>
                <a:schemeClr val="bg1">
                  <a:lumMod val="65000"/>
                </a:schemeClr>
              </a:solidFill>
            </a:endParaRPr>
          </a:p>
          <a:p>
            <a:r>
              <a:rPr lang="en-US" altLang="zh-CN" dirty="0">
                <a:solidFill>
                  <a:schemeClr val="bg1">
                    <a:lumMod val="65000"/>
                  </a:schemeClr>
                </a:solidFill>
              </a:rPr>
              <a:t>OSPFv2</a:t>
            </a:r>
            <a:r>
              <a:rPr lang="zh-CN" altLang="en-US" dirty="0">
                <a:solidFill>
                  <a:schemeClr val="bg1">
                    <a:lumMod val="65000"/>
                  </a:schemeClr>
                </a:solidFill>
              </a:rPr>
              <a:t>故障诊断</a:t>
            </a:r>
            <a:endParaRPr lang="en-US" altLang="zh-CN" dirty="0">
              <a:solidFill>
                <a:schemeClr val="bg1">
                  <a:lumMod val="65000"/>
                </a:schemeClr>
              </a:solidFill>
            </a:endParaRPr>
          </a:p>
          <a:p>
            <a:r>
              <a:rPr lang="en-US" altLang="zh-CN" b="1" dirty="0"/>
              <a:t>OSPFv3</a:t>
            </a:r>
            <a:r>
              <a:rPr lang="zh-CN" altLang="en-US" b="1" dirty="0"/>
              <a:t>协议简介</a:t>
            </a:r>
          </a:p>
          <a:p>
            <a:r>
              <a:rPr lang="en-US" altLang="zh-CN" dirty="0">
                <a:solidFill>
                  <a:schemeClr val="bg1">
                    <a:lumMod val="65000"/>
                  </a:schemeClr>
                </a:solidFill>
              </a:rPr>
              <a:t>OSPFv3</a:t>
            </a:r>
            <a:r>
              <a:rPr lang="zh-CN" altLang="en-US" dirty="0">
                <a:solidFill>
                  <a:schemeClr val="bg1">
                    <a:lumMod val="65000"/>
                  </a:schemeClr>
                </a:solidFill>
              </a:rPr>
              <a:t>与</a:t>
            </a:r>
            <a:r>
              <a:rPr lang="en-US" altLang="zh-CN" dirty="0">
                <a:solidFill>
                  <a:schemeClr val="bg1">
                    <a:lumMod val="65000"/>
                  </a:schemeClr>
                </a:solidFill>
              </a:rPr>
              <a:t>OSPFv2</a:t>
            </a:r>
            <a:r>
              <a:rPr lang="zh-CN" altLang="en-US" dirty="0">
                <a:solidFill>
                  <a:schemeClr val="bg1">
                    <a:lumMod val="65000"/>
                  </a:schemeClr>
                </a:solidFill>
              </a:rPr>
              <a:t>的不同</a:t>
            </a:r>
          </a:p>
          <a:p>
            <a:r>
              <a:rPr lang="en-US" altLang="zh-CN" dirty="0">
                <a:solidFill>
                  <a:schemeClr val="bg1">
                    <a:lumMod val="65000"/>
                  </a:schemeClr>
                </a:solidFill>
              </a:rPr>
              <a:t>OSPFv3</a:t>
            </a:r>
            <a:r>
              <a:rPr lang="zh-CN" altLang="en-US" dirty="0">
                <a:solidFill>
                  <a:schemeClr val="bg1">
                    <a:lumMod val="65000"/>
                  </a:schemeClr>
                </a:solidFill>
              </a:rPr>
              <a:t>配置方法和常用命令</a:t>
            </a:r>
            <a:endParaRPr lang="en-US" altLang="zh-CN" dirty="0">
              <a:solidFill>
                <a:schemeClr val="bg1">
                  <a:lumMod val="65000"/>
                </a:schemeClr>
              </a:solidFill>
            </a:endParaRPr>
          </a:p>
          <a:p>
            <a:r>
              <a:rPr lang="en-US" altLang="zh-CN" dirty="0">
                <a:solidFill>
                  <a:schemeClr val="bg1">
                    <a:lumMod val="65000"/>
                  </a:schemeClr>
                </a:solidFill>
              </a:rPr>
              <a:t>OSPF</a:t>
            </a:r>
            <a:r>
              <a:rPr lang="zh-CN" altLang="en-US" dirty="0">
                <a:solidFill>
                  <a:schemeClr val="bg1">
                    <a:lumMod val="65000"/>
                  </a:schemeClr>
                </a:solidFill>
              </a:rPr>
              <a:t>备考建议</a:t>
            </a:r>
            <a:endParaRPr lang="en-US" altLang="zh-CN" dirty="0">
              <a:solidFill>
                <a:schemeClr val="bg1">
                  <a:lumMod val="65000"/>
                </a:schemeClr>
              </a:solidFill>
            </a:endParaRPr>
          </a:p>
          <a:p>
            <a:endParaRPr lang="zh-CN" altLang="en-US" dirty="0">
              <a:solidFill>
                <a:schemeClr val="bg1">
                  <a:lumMod val="65000"/>
                </a:schemeClr>
              </a:solidFill>
            </a:endParaRPr>
          </a:p>
          <a:p>
            <a:endParaRPr lang="zh-CN" altLang="en-US" dirty="0"/>
          </a:p>
        </p:txBody>
      </p:sp>
    </p:spTree>
    <p:extLst>
      <p:ext uri="{BB962C8B-B14F-4D97-AF65-F5344CB8AC3E}">
        <p14:creationId xmlns:p14="http://schemas.microsoft.com/office/powerpoint/2010/main" val="3960063571"/>
      </p:ext>
    </p:extLst>
  </p:cSld>
  <p:clrMapOvr>
    <a:masterClrMapping/>
  </p:clrMapOvr>
  <p:transition advTm="8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0978" name="Rectangle 2">
            <a:extLst>
              <a:ext uri="{FF2B5EF4-FFF2-40B4-BE49-F238E27FC236}">
                <a16:creationId xmlns:a16="http://schemas.microsoft.com/office/drawing/2014/main" id="{FB87DD33-CF70-4E35-B9D5-586EE7D25C53}"/>
              </a:ext>
            </a:extLst>
          </p:cNvPr>
          <p:cNvSpPr>
            <a:spLocks noGrp="1" noChangeArrowheads="1"/>
          </p:cNvSpPr>
          <p:nvPr>
            <p:ph type="title"/>
          </p:nvPr>
        </p:nvSpPr>
        <p:spPr/>
        <p:txBody>
          <a:bodyPr/>
          <a:lstStyle/>
          <a:p>
            <a:r>
              <a:rPr lang="en-US" altLang="zh-CN"/>
              <a:t>OSPFv3</a:t>
            </a:r>
            <a:r>
              <a:rPr lang="zh-CN" altLang="en-US"/>
              <a:t>协议介绍</a:t>
            </a:r>
          </a:p>
        </p:txBody>
      </p:sp>
      <p:sp>
        <p:nvSpPr>
          <p:cNvPr id="13" name="文本占位符 12">
            <a:extLst>
              <a:ext uri="{FF2B5EF4-FFF2-40B4-BE49-F238E27FC236}">
                <a16:creationId xmlns:a16="http://schemas.microsoft.com/office/drawing/2014/main" id="{1F8F9152-79E3-4A07-938A-64324A786EA4}"/>
              </a:ext>
            </a:extLst>
          </p:cNvPr>
          <p:cNvSpPr>
            <a:spLocks noGrp="1"/>
          </p:cNvSpPr>
          <p:nvPr>
            <p:ph type="body" sz="quarter" idx="10"/>
          </p:nvPr>
        </p:nvSpPr>
        <p:spPr/>
        <p:txBody>
          <a:bodyPr/>
          <a:lstStyle/>
          <a:p>
            <a:r>
              <a:rPr lang="zh-CN" altLang="en-US"/>
              <a:t>与</a:t>
            </a:r>
            <a:r>
              <a:rPr lang="en-US" altLang="zh-CN"/>
              <a:t>OSPFv2</a:t>
            </a:r>
            <a:r>
              <a:rPr lang="zh-CN" altLang="en-US"/>
              <a:t>相比， </a:t>
            </a:r>
            <a:r>
              <a:rPr lang="en-US" altLang="zh-CN"/>
              <a:t>OSPFv3</a:t>
            </a:r>
            <a:r>
              <a:rPr lang="zh-CN" altLang="en-US"/>
              <a:t>在工作机制上与</a:t>
            </a:r>
            <a:r>
              <a:rPr lang="en-US" altLang="zh-CN"/>
              <a:t>OSPFv2</a:t>
            </a:r>
            <a:r>
              <a:rPr lang="zh-CN" altLang="en-US"/>
              <a:t>基本相同；但为了支持</a:t>
            </a:r>
            <a:r>
              <a:rPr lang="en-US" altLang="zh-CN"/>
              <a:t>IPv6</a:t>
            </a:r>
            <a:r>
              <a:rPr lang="zh-CN" altLang="en-US"/>
              <a:t>地址格式， </a:t>
            </a:r>
            <a:r>
              <a:rPr lang="en-US" altLang="zh-CN"/>
              <a:t>OSPFv3</a:t>
            </a:r>
            <a:r>
              <a:rPr lang="zh-CN" altLang="en-US"/>
              <a:t>对</a:t>
            </a:r>
            <a:r>
              <a:rPr lang="en-US" altLang="zh-CN"/>
              <a:t>OSPFv2</a:t>
            </a:r>
            <a:r>
              <a:rPr lang="zh-CN" altLang="en-US"/>
              <a:t>做了一些改动。 </a:t>
            </a:r>
            <a:endParaRPr lang="en-US" altLang="zh-CN"/>
          </a:p>
          <a:p>
            <a:r>
              <a:rPr lang="en-US" altLang="zh-CN"/>
              <a:t>OSPFv3</a:t>
            </a:r>
            <a:r>
              <a:rPr lang="zh-CN" altLang="en-US"/>
              <a:t>基于</a:t>
            </a:r>
            <a:r>
              <a:rPr lang="en-US" altLang="zh-CN"/>
              <a:t>OSPFv2</a:t>
            </a:r>
            <a:r>
              <a:rPr lang="zh-CN" altLang="en-US"/>
              <a:t>基本原理并增强，是一个独立的路由协议。</a:t>
            </a:r>
          </a:p>
          <a:p>
            <a:r>
              <a:rPr lang="zh-CN" altLang="en-US"/>
              <a:t>协议号仍然是</a:t>
            </a:r>
            <a:r>
              <a:rPr lang="en-US" altLang="zh-CN"/>
              <a:t>89</a:t>
            </a:r>
            <a:r>
              <a:rPr lang="zh-CN" altLang="en-US"/>
              <a:t>，</a:t>
            </a:r>
            <a:r>
              <a:rPr lang="en-US" altLang="zh-CN"/>
              <a:t>Router Id</a:t>
            </a:r>
            <a:r>
              <a:rPr lang="zh-CN" altLang="en-US"/>
              <a:t>仍然是一个</a:t>
            </a:r>
            <a:r>
              <a:rPr lang="en-US" altLang="zh-CN"/>
              <a:t>32</a:t>
            </a:r>
            <a:r>
              <a:rPr lang="zh-CN" altLang="en-US"/>
              <a:t>位的无符号整数。</a:t>
            </a:r>
          </a:p>
          <a:p>
            <a:endParaRPr lang="zh-CN" altLang="en-US" dirty="0"/>
          </a:p>
        </p:txBody>
      </p:sp>
      <p:sp>
        <p:nvSpPr>
          <p:cNvPr id="1790981" name="Line 5">
            <a:extLst>
              <a:ext uri="{FF2B5EF4-FFF2-40B4-BE49-F238E27FC236}">
                <a16:creationId xmlns:a16="http://schemas.microsoft.com/office/drawing/2014/main" id="{6A51AF1E-BB5E-4858-8D24-C987B57DCB39}"/>
              </a:ext>
            </a:extLst>
          </p:cNvPr>
          <p:cNvSpPr>
            <a:spLocks noChangeShapeType="1"/>
          </p:cNvSpPr>
          <p:nvPr/>
        </p:nvSpPr>
        <p:spPr bwMode="auto">
          <a:xfrm>
            <a:off x="4721225" y="28400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 name="表格 15">
            <a:extLst>
              <a:ext uri="{FF2B5EF4-FFF2-40B4-BE49-F238E27FC236}">
                <a16:creationId xmlns:a16="http://schemas.microsoft.com/office/drawing/2014/main" id="{4E22A14C-0AC3-4E99-B544-1BFCCB55AFEC}"/>
              </a:ext>
            </a:extLst>
          </p:cNvPr>
          <p:cNvGraphicFramePr>
            <a:graphicFrameLocks noGrp="1"/>
          </p:cNvGraphicFramePr>
          <p:nvPr>
            <p:extLst>
              <p:ext uri="{D42A27DB-BD31-4B8C-83A1-F6EECF244321}">
                <p14:modId xmlns:p14="http://schemas.microsoft.com/office/powerpoint/2010/main" val="2839339906"/>
              </p:ext>
            </p:extLst>
          </p:nvPr>
        </p:nvGraphicFramePr>
        <p:xfrm>
          <a:off x="3845750" y="3609020"/>
          <a:ext cx="4500500" cy="1349043"/>
        </p:xfrm>
        <a:graphic>
          <a:graphicData uri="http://schemas.openxmlformats.org/drawingml/2006/table">
            <a:tbl>
              <a:tblPr firstRow="1" bandRow="1">
                <a:tableStyleId>{2D5ABB26-0587-4C30-8999-92F81FD0307C}</a:tableStyleId>
              </a:tblPr>
              <a:tblGrid>
                <a:gridCol w="2250250">
                  <a:extLst>
                    <a:ext uri="{9D8B030D-6E8A-4147-A177-3AD203B41FA5}">
                      <a16:colId xmlns:a16="http://schemas.microsoft.com/office/drawing/2014/main" val="376325514"/>
                    </a:ext>
                  </a:extLst>
                </a:gridCol>
                <a:gridCol w="2250250">
                  <a:extLst>
                    <a:ext uri="{9D8B030D-6E8A-4147-A177-3AD203B41FA5}">
                      <a16:colId xmlns:a16="http://schemas.microsoft.com/office/drawing/2014/main" val="3467185149"/>
                    </a:ext>
                  </a:extLst>
                </a:gridCol>
              </a:tblGrid>
              <a:tr h="449681">
                <a:tc>
                  <a:txBody>
                    <a:bodyPr/>
                    <a:lstStyle/>
                    <a:p>
                      <a:pPr algn="ctr"/>
                      <a:r>
                        <a:rPr lang="en-US" altLang="zh-CN" b="1" dirty="0">
                          <a:latin typeface="微软雅黑" panose="020B0503020204020204" pitchFamily="34" charset="-122"/>
                          <a:ea typeface="微软雅黑" panose="020B0503020204020204" pitchFamily="34" charset="-122"/>
                        </a:rPr>
                        <a:t>OSPFv2</a:t>
                      </a:r>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latin typeface="微软雅黑" panose="020B0503020204020204" pitchFamily="34" charset="-122"/>
                          <a:ea typeface="微软雅黑" panose="020B0503020204020204" pitchFamily="34" charset="-122"/>
                        </a:rPr>
                        <a:t>OSPFv3</a:t>
                      </a:r>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67939159"/>
                  </a:ext>
                </a:extLst>
              </a:tr>
              <a:tr h="449681">
                <a:tc>
                  <a:txBody>
                    <a:bodyPr/>
                    <a:lstStyle/>
                    <a:p>
                      <a:pPr algn="ctr"/>
                      <a:r>
                        <a:rPr lang="en-US" altLang="zh-CN" dirty="0">
                          <a:latin typeface="微软雅黑" panose="020B0503020204020204" pitchFamily="34" charset="-122"/>
                          <a:ea typeface="微软雅黑" panose="020B0503020204020204" pitchFamily="34" charset="-122"/>
                        </a:rPr>
                        <a:t>IPv4</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微软雅黑" panose="020B0503020204020204" pitchFamily="34" charset="-122"/>
                          <a:ea typeface="微软雅黑" panose="020B0503020204020204" pitchFamily="34" charset="-122"/>
                        </a:rPr>
                        <a:t>IPv6</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213033"/>
                  </a:ext>
                </a:extLst>
              </a:tr>
              <a:tr h="449681">
                <a:tc gridSpan="2">
                  <a:txBody>
                    <a:bodyPr/>
                    <a:lstStyle/>
                    <a:p>
                      <a:pPr algn="ctr"/>
                      <a:r>
                        <a:rPr lang="zh-CN" altLang="en-US" dirty="0">
                          <a:latin typeface="微软雅黑" panose="020B0503020204020204" pitchFamily="34" charset="-122"/>
                          <a:ea typeface="微软雅黑" panose="020B0503020204020204" pitchFamily="34" charset="-122"/>
                        </a:rPr>
                        <a:t>数据链路层</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893376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8146" name="Rectangle 2">
            <a:extLst>
              <a:ext uri="{FF2B5EF4-FFF2-40B4-BE49-F238E27FC236}">
                <a16:creationId xmlns:a16="http://schemas.microsoft.com/office/drawing/2014/main" id="{8C213D2C-A553-4BC1-AC0A-B33F9F7162D3}"/>
              </a:ext>
            </a:extLst>
          </p:cNvPr>
          <p:cNvSpPr>
            <a:spLocks noGrp="1" noChangeArrowheads="1"/>
          </p:cNvSpPr>
          <p:nvPr>
            <p:ph type="title"/>
          </p:nvPr>
        </p:nvSpPr>
        <p:spPr/>
        <p:txBody>
          <a:bodyPr/>
          <a:lstStyle/>
          <a:p>
            <a:r>
              <a:rPr lang="en-US" altLang="zh-CN"/>
              <a:t>IPV6</a:t>
            </a:r>
            <a:r>
              <a:rPr lang="zh-CN" altLang="en-US"/>
              <a:t>对</a:t>
            </a:r>
            <a:r>
              <a:rPr lang="en-US" altLang="zh-CN"/>
              <a:t>OSPFv3</a:t>
            </a:r>
            <a:r>
              <a:rPr lang="zh-CN" altLang="en-US"/>
              <a:t>的影响</a:t>
            </a:r>
          </a:p>
        </p:txBody>
      </p:sp>
      <p:sp>
        <p:nvSpPr>
          <p:cNvPr id="1798148" name="Line 4">
            <a:extLst>
              <a:ext uri="{FF2B5EF4-FFF2-40B4-BE49-F238E27FC236}">
                <a16:creationId xmlns:a16="http://schemas.microsoft.com/office/drawing/2014/main" id="{F3BAC22C-1F32-4E27-86F3-F1D2322DC659}"/>
              </a:ext>
            </a:extLst>
          </p:cNvPr>
          <p:cNvSpPr>
            <a:spLocks noChangeShapeType="1"/>
          </p:cNvSpPr>
          <p:nvPr/>
        </p:nvSpPr>
        <p:spPr bwMode="auto">
          <a:xfrm>
            <a:off x="4721225" y="28400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98149" name="Group 5">
            <a:extLst>
              <a:ext uri="{FF2B5EF4-FFF2-40B4-BE49-F238E27FC236}">
                <a16:creationId xmlns:a16="http://schemas.microsoft.com/office/drawing/2014/main" id="{F0E48D8C-E2AF-459E-BB88-3ED76899F8B4}"/>
              </a:ext>
            </a:extLst>
          </p:cNvPr>
          <p:cNvGraphicFramePr>
            <a:graphicFrameLocks noGrp="1"/>
          </p:cNvGraphicFramePr>
          <p:nvPr>
            <p:extLst>
              <p:ext uri="{D42A27DB-BD31-4B8C-83A1-F6EECF244321}">
                <p14:modId xmlns:p14="http://schemas.microsoft.com/office/powerpoint/2010/main" val="2757577707"/>
              </p:ext>
            </p:extLst>
          </p:nvPr>
        </p:nvGraphicFramePr>
        <p:xfrm>
          <a:off x="1595500" y="1491773"/>
          <a:ext cx="9289032" cy="4241482"/>
        </p:xfrm>
        <a:graphic>
          <a:graphicData uri="http://schemas.openxmlformats.org/drawingml/2006/table">
            <a:tbl>
              <a:tblPr>
                <a:tableStyleId>{2D5ABB26-0587-4C30-8999-92F81FD0307C}</a:tableStyleId>
              </a:tblPr>
              <a:tblGrid>
                <a:gridCol w="4489152">
                  <a:extLst>
                    <a:ext uri="{9D8B030D-6E8A-4147-A177-3AD203B41FA5}">
                      <a16:colId xmlns:a16="http://schemas.microsoft.com/office/drawing/2014/main" val="2765306465"/>
                    </a:ext>
                  </a:extLst>
                </a:gridCol>
                <a:gridCol w="4799880">
                  <a:extLst>
                    <a:ext uri="{9D8B030D-6E8A-4147-A177-3AD203B41FA5}">
                      <a16:colId xmlns:a16="http://schemas.microsoft.com/office/drawing/2014/main" val="4074731233"/>
                    </a:ext>
                  </a:extLst>
                </a:gridCol>
              </a:tblGrid>
              <a:tr h="743815">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2000" b="1" u="none" strike="noStrike" cap="none" normalizeH="0" baseline="0" dirty="0">
                          <a:ln>
                            <a:noFill/>
                          </a:ln>
                          <a:effectLst/>
                          <a:latin typeface="微软雅黑" panose="020B0503020204020204" pitchFamily="34" charset="-122"/>
                          <a:ea typeface="微软雅黑" panose="020B0503020204020204" pitchFamily="34" charset="-122"/>
                        </a:rPr>
                        <a:t>IPv6</a:t>
                      </a:r>
                      <a:r>
                        <a:rPr kumimoji="0"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地址的变化</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对</a:t>
                      </a:r>
                      <a:r>
                        <a:rPr kumimoji="0" lang="en-US" altLang="zh-CN" sz="2000" b="1"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的影响</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19743435"/>
                  </a:ext>
                </a:extLst>
              </a:tr>
              <a:tr h="54222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IPv6</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地址扩大为</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128</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位</a:t>
                      </a:r>
                      <a:endParaRPr kumimoji="0"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kern="1200" cap="none" normalizeH="0" baseline="0">
                          <a:ln>
                            <a:noFill/>
                          </a:ln>
                          <a:effectLst/>
                          <a:latin typeface="微软雅黑" panose="020B0503020204020204" pitchFamily="34" charset="-122"/>
                          <a:ea typeface="微软雅黑" panose="020B0503020204020204" pitchFamily="34" charset="-122"/>
                        </a:rPr>
                        <a:t>LSA</a:t>
                      </a:r>
                      <a:r>
                        <a:rPr kumimoji="0" lang="zh-CN" altLang="en-US" sz="1800" u="none" strike="noStrike" kern="1200" cap="none" normalizeH="0" baseline="0">
                          <a:ln>
                            <a:noFill/>
                          </a:ln>
                          <a:effectLst/>
                          <a:latin typeface="微软雅黑" panose="020B0503020204020204" pitchFamily="34" charset="-122"/>
                          <a:ea typeface="微软雅黑" panose="020B0503020204020204" pitchFamily="34" charset="-122"/>
                        </a:rPr>
                        <a:t>长度增加</a:t>
                      </a:r>
                      <a:endParaRPr kumimoji="0" lang="zh-CN" altLang="en-US" sz="1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782261"/>
                  </a:ext>
                </a:extLst>
              </a:tr>
              <a:tr h="984894">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链路本地</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(Link-Local)</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地址</a:t>
                      </a:r>
                      <a:endParaRPr kumimoji="0"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使用</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Link-local</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地址进行报文发送</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a:t>
                      </a:r>
                      <a:r>
                        <a:rPr kumimoji="0" lang="en-US" altLang="zh-CN" sz="1800" u="none" strike="noStrike" kern="1200" cap="none" normalizeH="0" baseline="0" dirty="0" err="1">
                          <a:ln>
                            <a:noFill/>
                          </a:ln>
                          <a:effectLst/>
                          <a:latin typeface="微软雅黑" panose="020B0503020204020204" pitchFamily="34" charset="-122"/>
                          <a:ea typeface="微软雅黑" panose="020B0503020204020204" pitchFamily="34" charset="-122"/>
                        </a:rPr>
                        <a:t>VLink</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除外</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a:t>
                      </a:r>
                      <a:endParaRPr kumimoji="0"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175432"/>
                  </a:ext>
                </a:extLst>
              </a:tr>
              <a:tr h="985659">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kern="1200" cap="none" normalizeH="0" baseline="0">
                          <a:ln>
                            <a:noFill/>
                          </a:ln>
                          <a:effectLst/>
                          <a:latin typeface="微软雅黑" panose="020B0503020204020204" pitchFamily="34" charset="-122"/>
                          <a:ea typeface="微软雅黑" panose="020B0503020204020204" pitchFamily="34" charset="-122"/>
                        </a:rPr>
                        <a:t>接口可以配置多个全球单播地址</a:t>
                      </a:r>
                      <a:r>
                        <a:rPr kumimoji="0" lang="en-US" altLang="zh-CN" sz="1800" u="none" strike="noStrike" kern="1200" cap="none" normalizeH="0" baseline="0">
                          <a:ln>
                            <a:noFill/>
                          </a:ln>
                          <a:effectLst/>
                          <a:latin typeface="微软雅黑" panose="020B0503020204020204" pitchFamily="34" charset="-122"/>
                          <a:ea typeface="微软雅黑" panose="020B0503020204020204" pitchFamily="34" charset="-122"/>
                        </a:rPr>
                        <a:t>(Global Unicast IPv6 address)</a:t>
                      </a:r>
                      <a:endParaRPr kumimoji="0" lang="en-US" altLang="zh-CN" sz="1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运行于每个</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Link</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进行通讯，不再基于</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subnet</a:t>
                      </a:r>
                      <a:endParaRPr kumimoji="0"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485882"/>
                  </a:ext>
                </a:extLst>
              </a:tr>
              <a:tr h="984894">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kern="1200" cap="none" normalizeH="0" baseline="0">
                          <a:ln>
                            <a:noFill/>
                          </a:ln>
                          <a:effectLst/>
                          <a:latin typeface="微软雅黑" panose="020B0503020204020204" pitchFamily="34" charset="-122"/>
                          <a:ea typeface="微软雅黑" panose="020B0503020204020204" pitchFamily="34" charset="-122"/>
                        </a:rPr>
                        <a:t>IPv6</a:t>
                      </a:r>
                      <a:r>
                        <a:rPr kumimoji="0" lang="zh-CN" altLang="en-US" sz="1800" u="none" strike="noStrike" kern="1200" cap="none" normalizeH="0" baseline="0">
                          <a:ln>
                            <a:noFill/>
                          </a:ln>
                          <a:effectLst/>
                          <a:latin typeface="微软雅黑" panose="020B0503020204020204" pitchFamily="34" charset="-122"/>
                          <a:ea typeface="微软雅黑" panose="020B0503020204020204" pitchFamily="34" charset="-122"/>
                        </a:rPr>
                        <a:t>验证扩展头</a:t>
                      </a:r>
                      <a:endParaRPr kumimoji="0" lang="zh-CN" altLang="en-US" sz="1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使用扩展头进行报文的认证和加密</a:t>
                      </a:r>
                      <a:endParaRPr kumimoji="0"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215931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4" name="Rectangle 2">
            <a:extLst>
              <a:ext uri="{FF2B5EF4-FFF2-40B4-BE49-F238E27FC236}">
                <a16:creationId xmlns:a16="http://schemas.microsoft.com/office/drawing/2014/main" id="{6B900F7E-391E-41BA-8524-DCD25BBCDCC9}"/>
              </a:ext>
            </a:extLst>
          </p:cNvPr>
          <p:cNvSpPr>
            <a:spLocks noGrp="1" noChangeArrowheads="1"/>
          </p:cNvSpPr>
          <p:nvPr>
            <p:ph type="title"/>
          </p:nvPr>
        </p:nvSpPr>
        <p:spPr/>
        <p:txBody>
          <a:bodyPr/>
          <a:lstStyle/>
          <a:p>
            <a:r>
              <a:rPr lang="en-US" altLang="zh-CN"/>
              <a:t>OSPFv3</a:t>
            </a:r>
            <a:r>
              <a:rPr lang="zh-CN" altLang="en-US"/>
              <a:t>和</a:t>
            </a:r>
            <a:r>
              <a:rPr lang="en-US" altLang="zh-CN"/>
              <a:t>OSPFv2</a:t>
            </a:r>
            <a:r>
              <a:rPr lang="zh-CN" altLang="en-US"/>
              <a:t>相同点</a:t>
            </a:r>
            <a:endParaRPr lang="zh-CN" altLang="en-US" dirty="0"/>
          </a:p>
        </p:txBody>
      </p:sp>
      <p:sp>
        <p:nvSpPr>
          <p:cNvPr id="4" name="灯片编号占位符 3">
            <a:extLst>
              <a:ext uri="{FF2B5EF4-FFF2-40B4-BE49-F238E27FC236}">
                <a16:creationId xmlns:a16="http://schemas.microsoft.com/office/drawing/2014/main" id="{A3EC1629-EA9D-4BCD-8CAF-2BECB64F9011}"/>
              </a:ext>
            </a:extLst>
          </p:cNvPr>
          <p:cNvSpPr>
            <a:spLocks noGrp="1"/>
          </p:cNvSpPr>
          <p:nvPr>
            <p:ph type="sldNum" sz="quarter" idx="10"/>
          </p:nvPr>
        </p:nvSpPr>
        <p:spPr/>
        <p:txBody>
          <a:bodyPr/>
          <a:lstStyle/>
          <a:p>
            <a:r>
              <a:rPr lang="en-US" altLang="zh-CN"/>
              <a:t> </a:t>
            </a:r>
            <a:r>
              <a:rPr lang="zh-CN" altLang="en-US"/>
              <a:t>网络类型和接口类型。</a:t>
            </a:r>
          </a:p>
          <a:p>
            <a:r>
              <a:rPr lang="zh-CN" altLang="en-US"/>
              <a:t> 接口状态机和邻居状态机。</a:t>
            </a:r>
          </a:p>
          <a:p>
            <a:r>
              <a:rPr lang="zh-CN" altLang="en-US"/>
              <a:t> 链路状态数据库</a:t>
            </a:r>
            <a:r>
              <a:rPr lang="en-US" altLang="zh-CN"/>
              <a:t>(LSDB)</a:t>
            </a:r>
            <a:r>
              <a:rPr lang="zh-CN" altLang="en-US"/>
              <a:t>。</a:t>
            </a:r>
            <a:endParaRPr lang="en-US" altLang="zh-CN"/>
          </a:p>
          <a:p>
            <a:r>
              <a:rPr lang="en-US" altLang="zh-CN"/>
              <a:t> </a:t>
            </a:r>
            <a:r>
              <a:rPr lang="zh-CN" altLang="en-US"/>
              <a:t>洪泛机制</a:t>
            </a:r>
            <a:r>
              <a:rPr lang="en-US" altLang="zh-CN"/>
              <a:t>(Flooding mechanism)</a:t>
            </a:r>
            <a:r>
              <a:rPr lang="zh-CN" altLang="en-US"/>
              <a:t>。</a:t>
            </a:r>
            <a:endParaRPr lang="en-US" altLang="zh-CN"/>
          </a:p>
          <a:p>
            <a:r>
              <a:rPr lang="en-US" altLang="zh-CN"/>
              <a:t> </a:t>
            </a:r>
            <a:r>
              <a:rPr lang="zh-CN" altLang="en-US"/>
              <a:t>五种协议报文</a:t>
            </a:r>
            <a:r>
              <a:rPr lang="en-US" altLang="zh-CN"/>
              <a:t>: Hello, DD, LSR, LSU, LSAck</a:t>
            </a:r>
            <a:r>
              <a:rPr lang="zh-CN" altLang="en-US"/>
              <a:t>。</a:t>
            </a:r>
            <a:endParaRPr lang="en-US" altLang="zh-CN"/>
          </a:p>
          <a:p>
            <a:r>
              <a:rPr lang="en-US" altLang="zh-CN"/>
              <a:t> </a:t>
            </a:r>
            <a:r>
              <a:rPr lang="zh-CN" altLang="en-US"/>
              <a:t>路由计算基本相同。</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dirty="0">
                <a:solidFill>
                  <a:schemeClr val="bg1">
                    <a:lumMod val="65000"/>
                  </a:schemeClr>
                </a:solidFill>
              </a:rPr>
              <a:t>OSPFv2</a:t>
            </a:r>
            <a:r>
              <a:rPr lang="zh-CN" altLang="en-US" dirty="0">
                <a:solidFill>
                  <a:schemeClr val="bg1">
                    <a:lumMod val="65000"/>
                  </a:schemeClr>
                </a:solidFill>
              </a:rPr>
              <a:t>原理描述</a:t>
            </a:r>
            <a:endParaRPr lang="en-US" altLang="zh-CN" dirty="0">
              <a:solidFill>
                <a:schemeClr val="bg1">
                  <a:lumMod val="65000"/>
                </a:schemeClr>
              </a:solidFill>
            </a:endParaRPr>
          </a:p>
          <a:p>
            <a:r>
              <a:rPr lang="en-US" altLang="zh-CN" dirty="0">
                <a:solidFill>
                  <a:schemeClr val="bg1">
                    <a:lumMod val="65000"/>
                  </a:schemeClr>
                </a:solidFill>
              </a:rPr>
              <a:t>OSPFv2</a:t>
            </a:r>
            <a:r>
              <a:rPr lang="zh-CN" altLang="en-US" dirty="0">
                <a:solidFill>
                  <a:schemeClr val="bg1">
                    <a:lumMod val="65000"/>
                  </a:schemeClr>
                </a:solidFill>
              </a:rPr>
              <a:t>故障诊断</a:t>
            </a:r>
            <a:endParaRPr lang="en-US" altLang="zh-CN" dirty="0">
              <a:solidFill>
                <a:schemeClr val="bg1">
                  <a:lumMod val="65000"/>
                </a:schemeClr>
              </a:solidFill>
            </a:endParaRPr>
          </a:p>
          <a:p>
            <a:r>
              <a:rPr lang="en-US" altLang="zh-CN" dirty="0">
                <a:solidFill>
                  <a:schemeClr val="bg1">
                    <a:lumMod val="65000"/>
                  </a:schemeClr>
                </a:solidFill>
              </a:rPr>
              <a:t>OSPFv3</a:t>
            </a:r>
            <a:r>
              <a:rPr lang="zh-CN" altLang="en-US" dirty="0">
                <a:solidFill>
                  <a:schemeClr val="bg1">
                    <a:lumMod val="65000"/>
                  </a:schemeClr>
                </a:solidFill>
              </a:rPr>
              <a:t>协议简介</a:t>
            </a:r>
          </a:p>
          <a:p>
            <a:r>
              <a:rPr lang="en-US" altLang="zh-CN" b="1" dirty="0"/>
              <a:t>OSPFv3</a:t>
            </a:r>
            <a:r>
              <a:rPr lang="zh-CN" altLang="en-US" b="1" dirty="0"/>
              <a:t>与</a:t>
            </a:r>
            <a:r>
              <a:rPr lang="en-US" altLang="zh-CN" b="1" dirty="0"/>
              <a:t>OSPFv2</a:t>
            </a:r>
            <a:r>
              <a:rPr lang="zh-CN" altLang="en-US" b="1" dirty="0"/>
              <a:t>的不同</a:t>
            </a:r>
          </a:p>
          <a:p>
            <a:r>
              <a:rPr lang="en-US" altLang="zh-CN" dirty="0">
                <a:solidFill>
                  <a:schemeClr val="bg1">
                    <a:lumMod val="65000"/>
                  </a:schemeClr>
                </a:solidFill>
              </a:rPr>
              <a:t>OSPFv3</a:t>
            </a:r>
            <a:r>
              <a:rPr lang="zh-CN" altLang="en-US" dirty="0">
                <a:solidFill>
                  <a:schemeClr val="bg1">
                    <a:lumMod val="65000"/>
                  </a:schemeClr>
                </a:solidFill>
              </a:rPr>
              <a:t>配置方法和常用命令</a:t>
            </a:r>
            <a:endParaRPr lang="en-US" altLang="zh-CN" dirty="0">
              <a:solidFill>
                <a:schemeClr val="bg1">
                  <a:lumMod val="65000"/>
                </a:schemeClr>
              </a:solidFill>
            </a:endParaRPr>
          </a:p>
          <a:p>
            <a:r>
              <a:rPr lang="en-US" altLang="zh-CN" dirty="0">
                <a:solidFill>
                  <a:schemeClr val="bg1">
                    <a:lumMod val="65000"/>
                  </a:schemeClr>
                </a:solidFill>
              </a:rPr>
              <a:t>OSPF</a:t>
            </a:r>
            <a:r>
              <a:rPr lang="zh-CN" altLang="en-US" dirty="0">
                <a:solidFill>
                  <a:schemeClr val="bg1">
                    <a:lumMod val="65000"/>
                  </a:schemeClr>
                </a:solidFill>
              </a:rPr>
              <a:t>备考建议</a:t>
            </a:r>
            <a:endParaRPr lang="en-US" altLang="zh-CN" dirty="0">
              <a:solidFill>
                <a:schemeClr val="bg1">
                  <a:lumMod val="65000"/>
                </a:schemeClr>
              </a:solidFill>
            </a:endParaRPr>
          </a:p>
          <a:p>
            <a:endParaRPr lang="zh-CN" altLang="en-US" dirty="0">
              <a:solidFill>
                <a:schemeClr val="bg1">
                  <a:lumMod val="65000"/>
                </a:schemeClr>
              </a:solidFill>
            </a:endParaRPr>
          </a:p>
          <a:p>
            <a:endParaRPr lang="zh-CN" altLang="en-US" dirty="0"/>
          </a:p>
        </p:txBody>
      </p:sp>
    </p:spTree>
    <p:extLst>
      <p:ext uri="{BB962C8B-B14F-4D97-AF65-F5344CB8AC3E}">
        <p14:creationId xmlns:p14="http://schemas.microsoft.com/office/powerpoint/2010/main" val="376761951"/>
      </p:ext>
    </p:extLst>
  </p:cSld>
  <p:clrMapOvr>
    <a:masterClrMapping/>
  </p:clrMapOvr>
  <p:transition advTm="8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OSPFv3</a:t>
            </a:r>
            <a:r>
              <a:rPr lang="zh-CN" altLang="en-US"/>
              <a:t>与</a:t>
            </a:r>
            <a:r>
              <a:rPr lang="en-US" altLang="zh-CN"/>
              <a:t>OSPFv2</a:t>
            </a:r>
            <a:r>
              <a:rPr lang="zh-CN" altLang="en-US"/>
              <a:t>的不同</a:t>
            </a:r>
            <a:endParaRPr lang="zh-CN" altLang="en-US" dirty="0"/>
          </a:p>
        </p:txBody>
      </p:sp>
      <p:sp>
        <p:nvSpPr>
          <p:cNvPr id="2" name="文本占位符 1">
            <a:extLst>
              <a:ext uri="{FF2B5EF4-FFF2-40B4-BE49-F238E27FC236}">
                <a16:creationId xmlns:a16="http://schemas.microsoft.com/office/drawing/2014/main" id="{BC6FFB26-3BC2-4F05-8375-C151A4C13ECE}"/>
              </a:ext>
            </a:extLst>
          </p:cNvPr>
          <p:cNvSpPr>
            <a:spLocks noGrp="1"/>
          </p:cNvSpPr>
          <p:nvPr>
            <p:ph type="body" sz="quarter" idx="10"/>
          </p:nvPr>
        </p:nvSpPr>
        <p:spPr/>
        <p:txBody>
          <a:bodyPr/>
          <a:lstStyle/>
          <a:p>
            <a:r>
              <a:rPr lang="zh-CN" altLang="en-US" dirty="0"/>
              <a:t>基于链路的运行</a:t>
            </a:r>
          </a:p>
          <a:p>
            <a:r>
              <a:rPr lang="zh-CN" altLang="en-US" dirty="0"/>
              <a:t>使用链路本地地址</a:t>
            </a:r>
          </a:p>
          <a:p>
            <a:r>
              <a:rPr lang="zh-CN" altLang="en-US" dirty="0"/>
              <a:t>链路支持多实例复用</a:t>
            </a:r>
          </a:p>
          <a:p>
            <a:r>
              <a:rPr lang="zh-CN" altLang="en-US" dirty="0"/>
              <a:t>认证的变化</a:t>
            </a:r>
          </a:p>
          <a:p>
            <a:r>
              <a:rPr lang="en-US" altLang="zh-CN" dirty="0"/>
              <a:t>Stub </a:t>
            </a:r>
            <a:r>
              <a:rPr lang="zh-CN" altLang="en-US" dirty="0"/>
              <a:t>区域的支持</a:t>
            </a:r>
          </a:p>
          <a:p>
            <a:r>
              <a:rPr lang="zh-CN" altLang="en-US" dirty="0"/>
              <a:t>报文的不同</a:t>
            </a:r>
          </a:p>
          <a:p>
            <a:r>
              <a:rPr lang="en-US" altLang="zh-CN" dirty="0"/>
              <a:t>Option </a:t>
            </a:r>
            <a:r>
              <a:rPr lang="zh-CN" altLang="en-US" dirty="0"/>
              <a:t>字段的不同</a:t>
            </a:r>
          </a:p>
          <a:p>
            <a:r>
              <a:rPr lang="en-US" altLang="zh-CN" dirty="0"/>
              <a:t>LSA </a:t>
            </a:r>
            <a:r>
              <a:rPr lang="zh-CN" altLang="en-US" dirty="0"/>
              <a:t>的类型和内容不同</a:t>
            </a:r>
          </a:p>
        </p:txBody>
      </p:sp>
    </p:spTree>
    <p:extLst>
      <p:ext uri="{BB962C8B-B14F-4D97-AF65-F5344CB8AC3E}">
        <p14:creationId xmlns:p14="http://schemas.microsoft.com/office/powerpoint/2010/main" val="4013595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08608CA6-292F-4979-91C6-91C090A21093}"/>
              </a:ext>
            </a:extLst>
          </p:cNvPr>
          <p:cNvSpPr>
            <a:spLocks noGrp="1"/>
          </p:cNvSpPr>
          <p:nvPr>
            <p:ph type="title"/>
          </p:nvPr>
        </p:nvSpPr>
        <p:spPr/>
        <p:txBody>
          <a:bodyPr/>
          <a:lstStyle/>
          <a:p>
            <a:r>
              <a:rPr lang="zh-CN" altLang="en-US"/>
              <a:t>基于链路的运行</a:t>
            </a:r>
            <a:endParaRPr lang="zh-CN" altLang="en-US" dirty="0"/>
          </a:p>
        </p:txBody>
      </p:sp>
      <p:sp>
        <p:nvSpPr>
          <p:cNvPr id="4" name="文本占位符 3">
            <a:extLst>
              <a:ext uri="{FF2B5EF4-FFF2-40B4-BE49-F238E27FC236}">
                <a16:creationId xmlns:a16="http://schemas.microsoft.com/office/drawing/2014/main" id="{15E6D744-B07A-4F64-A42F-0FAE93081A74}"/>
              </a:ext>
            </a:extLst>
          </p:cNvPr>
          <p:cNvSpPr>
            <a:spLocks noGrp="1"/>
          </p:cNvSpPr>
          <p:nvPr>
            <p:ph type="body" sz="quarter" idx="10"/>
          </p:nvPr>
        </p:nvSpPr>
        <p:spPr/>
        <p:txBody>
          <a:bodyPr/>
          <a:lstStyle/>
          <a:p>
            <a:r>
              <a:rPr lang="en-US" altLang="zh-CN" dirty="0"/>
              <a:t>OSPFv2</a:t>
            </a:r>
            <a:r>
              <a:rPr lang="zh-CN" altLang="en-US" dirty="0"/>
              <a:t>是基于网络运行的，两个路由器要形成邻居关系必须在同一个网段。</a:t>
            </a:r>
          </a:p>
          <a:p>
            <a:r>
              <a:rPr lang="en-US" altLang="zh-CN" dirty="0"/>
              <a:t>OSPFv3</a:t>
            </a:r>
            <a:r>
              <a:rPr lang="zh-CN" altLang="en-US" dirty="0"/>
              <a:t>的实现是基于链路， 一个链路可以划分为多个子网， 节点即使不在同一个子网内， 只要在同一链路上就可以直接通信。</a:t>
            </a:r>
            <a:endParaRPr lang="en-US" altLang="zh-CN" dirty="0"/>
          </a:p>
        </p:txBody>
      </p:sp>
      <p:grpSp>
        <p:nvGrpSpPr>
          <p:cNvPr id="47" name="组合 46">
            <a:extLst>
              <a:ext uri="{FF2B5EF4-FFF2-40B4-BE49-F238E27FC236}">
                <a16:creationId xmlns:a16="http://schemas.microsoft.com/office/drawing/2014/main" id="{E34AB249-903D-43EF-B4B8-CB91B86E586B}"/>
              </a:ext>
            </a:extLst>
          </p:cNvPr>
          <p:cNvGrpSpPr/>
          <p:nvPr/>
        </p:nvGrpSpPr>
        <p:grpSpPr>
          <a:xfrm>
            <a:off x="2243572" y="3068960"/>
            <a:ext cx="2520280" cy="2952750"/>
            <a:chOff x="1703512" y="3032534"/>
            <a:chExt cx="2520280" cy="2952750"/>
          </a:xfrm>
        </p:grpSpPr>
        <p:sp>
          <p:nvSpPr>
            <p:cNvPr id="14" name="AutoShape 40">
              <a:extLst>
                <a:ext uri="{FF2B5EF4-FFF2-40B4-BE49-F238E27FC236}">
                  <a16:creationId xmlns:a16="http://schemas.microsoft.com/office/drawing/2014/main" id="{C01730AE-19DE-4058-8DC8-499250B9B5FC}"/>
                </a:ext>
              </a:extLst>
            </p:cNvPr>
            <p:cNvSpPr>
              <a:spLocks noChangeArrowheads="1"/>
            </p:cNvSpPr>
            <p:nvPr/>
          </p:nvSpPr>
          <p:spPr bwMode="auto">
            <a:xfrm>
              <a:off x="1703512" y="3032534"/>
              <a:ext cx="2520280" cy="2952750"/>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 name="Rectangle 38">
              <a:extLst>
                <a:ext uri="{FF2B5EF4-FFF2-40B4-BE49-F238E27FC236}">
                  <a16:creationId xmlns:a16="http://schemas.microsoft.com/office/drawing/2014/main" id="{367CA30B-D7DA-4CD9-8D54-839FC42D855A}"/>
                </a:ext>
              </a:extLst>
            </p:cNvPr>
            <p:cNvSpPr>
              <a:spLocks noChangeArrowheads="1"/>
            </p:cNvSpPr>
            <p:nvPr/>
          </p:nvSpPr>
          <p:spPr bwMode="auto">
            <a:xfrm>
              <a:off x="2963652" y="5238897"/>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200" dirty="0">
                  <a:latin typeface="微软雅黑" panose="020B0503020204020204" pitchFamily="34" charset="-122"/>
                  <a:ea typeface="微软雅黑" panose="020B0503020204020204" pitchFamily="34" charset="-122"/>
                </a:rPr>
                <a:t>10.1.1.3/24</a:t>
              </a:r>
            </a:p>
          </p:txBody>
        </p:sp>
        <p:sp>
          <p:nvSpPr>
            <p:cNvPr id="16" name="Rectangle 36">
              <a:extLst>
                <a:ext uri="{FF2B5EF4-FFF2-40B4-BE49-F238E27FC236}">
                  <a16:creationId xmlns:a16="http://schemas.microsoft.com/office/drawing/2014/main" id="{75F9668B-723F-4894-926C-8E702C1665A7}"/>
                </a:ext>
              </a:extLst>
            </p:cNvPr>
            <p:cNvSpPr>
              <a:spLocks noChangeArrowheads="1"/>
            </p:cNvSpPr>
            <p:nvPr/>
          </p:nvSpPr>
          <p:spPr bwMode="auto">
            <a:xfrm>
              <a:off x="2963652" y="3443476"/>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r>
                <a:rPr kumimoji="1" lang="en-US" altLang="zh-CN" sz="1200" dirty="0">
                  <a:latin typeface="微软雅黑" panose="020B0503020204020204" pitchFamily="34" charset="-122"/>
                  <a:ea typeface="微软雅黑" panose="020B0503020204020204" pitchFamily="34" charset="-122"/>
                </a:rPr>
                <a:t>10.1.1.1/24</a:t>
              </a:r>
            </a:p>
          </p:txBody>
        </p:sp>
        <p:grpSp>
          <p:nvGrpSpPr>
            <p:cNvPr id="17" name="组合 16">
              <a:extLst>
                <a:ext uri="{FF2B5EF4-FFF2-40B4-BE49-F238E27FC236}">
                  <a16:creationId xmlns:a16="http://schemas.microsoft.com/office/drawing/2014/main" id="{410AFC4D-0D94-40E3-972E-B029650D7C6B}"/>
                </a:ext>
              </a:extLst>
            </p:cNvPr>
            <p:cNvGrpSpPr/>
            <p:nvPr/>
          </p:nvGrpSpPr>
          <p:grpSpPr>
            <a:xfrm>
              <a:off x="2584303" y="3264036"/>
              <a:ext cx="828000" cy="2408113"/>
              <a:chOff x="3658430" y="3105276"/>
              <a:chExt cx="1764168" cy="2808000"/>
            </a:xfrm>
          </p:grpSpPr>
          <p:cxnSp>
            <p:nvCxnSpPr>
              <p:cNvPr id="25" name="直接连接符 24">
                <a:extLst>
                  <a:ext uri="{FF2B5EF4-FFF2-40B4-BE49-F238E27FC236}">
                    <a16:creationId xmlns:a16="http://schemas.microsoft.com/office/drawing/2014/main" id="{CEA71796-F12B-49BD-A597-F3B8D4A1896C}"/>
                  </a:ext>
                </a:extLst>
              </p:cNvPr>
              <p:cNvCxnSpPr/>
              <p:nvPr/>
            </p:nvCxnSpPr>
            <p:spPr bwMode="auto">
              <a:xfrm>
                <a:off x="4558530" y="3105276"/>
                <a:ext cx="0" cy="280800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26" name="直接连接符 25">
                <a:extLst>
                  <a:ext uri="{FF2B5EF4-FFF2-40B4-BE49-F238E27FC236}">
                    <a16:creationId xmlns:a16="http://schemas.microsoft.com/office/drawing/2014/main" id="{AB17BDFA-3564-4FD3-892E-5A59CBE8C2BB}"/>
                  </a:ext>
                </a:extLst>
              </p:cNvPr>
              <p:cNvCxnSpPr>
                <a:cxnSpLocks/>
              </p:cNvCxnSpPr>
              <p:nvPr/>
            </p:nvCxnSpPr>
            <p:spPr bwMode="auto">
              <a:xfrm>
                <a:off x="3658430" y="3429000"/>
                <a:ext cx="864000"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27" name="直接连接符 26">
                <a:extLst>
                  <a:ext uri="{FF2B5EF4-FFF2-40B4-BE49-F238E27FC236}">
                    <a16:creationId xmlns:a16="http://schemas.microsoft.com/office/drawing/2014/main" id="{62C8C42D-9F58-461C-818F-D18739597A62}"/>
                  </a:ext>
                </a:extLst>
              </p:cNvPr>
              <p:cNvCxnSpPr>
                <a:cxnSpLocks/>
              </p:cNvCxnSpPr>
              <p:nvPr/>
            </p:nvCxnSpPr>
            <p:spPr bwMode="auto">
              <a:xfrm>
                <a:off x="4558599" y="4515134"/>
                <a:ext cx="863999"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28" name="直接连接符 27">
                <a:extLst>
                  <a:ext uri="{FF2B5EF4-FFF2-40B4-BE49-F238E27FC236}">
                    <a16:creationId xmlns:a16="http://schemas.microsoft.com/office/drawing/2014/main" id="{098AAF9E-952D-4A15-93E2-043512EAD38A}"/>
                  </a:ext>
                </a:extLst>
              </p:cNvPr>
              <p:cNvCxnSpPr>
                <a:cxnSpLocks/>
              </p:cNvCxnSpPr>
              <p:nvPr/>
            </p:nvCxnSpPr>
            <p:spPr bwMode="auto">
              <a:xfrm>
                <a:off x="3658430" y="5589240"/>
                <a:ext cx="864000"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18" name="Picture 2" descr="G:\做的项目\公共\扁平图标切换\更新2015_01_21\oss扁平图标库2015_01_21更新-04.png">
              <a:extLst>
                <a:ext uri="{FF2B5EF4-FFF2-40B4-BE49-F238E27FC236}">
                  <a16:creationId xmlns:a16="http://schemas.microsoft.com/office/drawing/2014/main" id="{879598EB-9E4A-47B4-B254-BE7A6240ABB4}"/>
                </a:ext>
              </a:extLst>
            </p:cNvPr>
            <p:cNvPicPr>
              <a:picLocks noChangeAspect="1" noChangeArrowheads="1"/>
            </p:cNvPicPr>
            <p:nvPr/>
          </p:nvPicPr>
          <p:blipFill>
            <a:blip r:embed="rId3" cstate="print"/>
            <a:stretch>
              <a:fillRect/>
            </a:stretch>
          </p:blipFill>
          <p:spPr bwMode="auto">
            <a:xfrm>
              <a:off x="1970747" y="3253658"/>
              <a:ext cx="629891" cy="576000"/>
            </a:xfrm>
            <a:prstGeom prst="rect">
              <a:avLst/>
            </a:prstGeom>
            <a:noFill/>
          </p:spPr>
        </p:pic>
        <p:pic>
          <p:nvPicPr>
            <p:cNvPr id="19" name="Picture 2" descr="G:\做的项目\公共\扁平图标切换\更新2015_01_21\oss扁平图标库2015_01_21更新-04.png">
              <a:extLst>
                <a:ext uri="{FF2B5EF4-FFF2-40B4-BE49-F238E27FC236}">
                  <a16:creationId xmlns:a16="http://schemas.microsoft.com/office/drawing/2014/main" id="{A49FF7F7-ED07-4884-AEDE-A7B812B75081}"/>
                </a:ext>
              </a:extLst>
            </p:cNvPr>
            <p:cNvPicPr>
              <a:picLocks noChangeAspect="1" noChangeArrowheads="1"/>
            </p:cNvPicPr>
            <p:nvPr/>
          </p:nvPicPr>
          <p:blipFill>
            <a:blip r:embed="rId3" cstate="print"/>
            <a:stretch>
              <a:fillRect/>
            </a:stretch>
          </p:blipFill>
          <p:spPr bwMode="auto">
            <a:xfrm>
              <a:off x="3409387" y="4185148"/>
              <a:ext cx="629891" cy="576000"/>
            </a:xfrm>
            <a:prstGeom prst="rect">
              <a:avLst/>
            </a:prstGeom>
            <a:noFill/>
          </p:spPr>
        </p:pic>
        <p:pic>
          <p:nvPicPr>
            <p:cNvPr id="20" name="Picture 2" descr="G:\做的项目\公共\扁平图标切换\更新2015_01_21\oss扁平图标库2015_01_21更新-04.png">
              <a:extLst>
                <a:ext uri="{FF2B5EF4-FFF2-40B4-BE49-F238E27FC236}">
                  <a16:creationId xmlns:a16="http://schemas.microsoft.com/office/drawing/2014/main" id="{89D841C4-7DFB-47C2-868E-C3EFD6BCCF24}"/>
                </a:ext>
              </a:extLst>
            </p:cNvPr>
            <p:cNvPicPr>
              <a:picLocks noChangeAspect="1" noChangeArrowheads="1"/>
            </p:cNvPicPr>
            <p:nvPr/>
          </p:nvPicPr>
          <p:blipFill>
            <a:blip r:embed="rId3" cstate="print"/>
            <a:stretch>
              <a:fillRect/>
            </a:stretch>
          </p:blipFill>
          <p:spPr bwMode="auto">
            <a:xfrm>
              <a:off x="1957259" y="5096149"/>
              <a:ext cx="629891" cy="576000"/>
            </a:xfrm>
            <a:prstGeom prst="rect">
              <a:avLst/>
            </a:prstGeom>
            <a:noFill/>
          </p:spPr>
        </p:pic>
        <p:sp>
          <p:nvSpPr>
            <p:cNvPr id="21" name="Rectangle 29">
              <a:extLst>
                <a:ext uri="{FF2B5EF4-FFF2-40B4-BE49-F238E27FC236}">
                  <a16:creationId xmlns:a16="http://schemas.microsoft.com/office/drawing/2014/main" id="{2C91D218-7975-4BC4-8548-ED747CB792E4}"/>
                </a:ext>
              </a:extLst>
            </p:cNvPr>
            <p:cNvSpPr>
              <a:spLocks noChangeArrowheads="1"/>
            </p:cNvSpPr>
            <p:nvPr/>
          </p:nvSpPr>
          <p:spPr bwMode="auto">
            <a:xfrm>
              <a:off x="2030786" y="3806669"/>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22" name="Rectangle 30">
              <a:extLst>
                <a:ext uri="{FF2B5EF4-FFF2-40B4-BE49-F238E27FC236}">
                  <a16:creationId xmlns:a16="http://schemas.microsoft.com/office/drawing/2014/main" id="{FC48D1E0-6EE7-4A5D-93C5-5678F00F5812}"/>
                </a:ext>
              </a:extLst>
            </p:cNvPr>
            <p:cNvSpPr>
              <a:spLocks noChangeArrowheads="1"/>
            </p:cNvSpPr>
            <p:nvPr/>
          </p:nvSpPr>
          <p:spPr bwMode="auto">
            <a:xfrm>
              <a:off x="3489946" y="471525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23" name="Rectangle 31">
              <a:extLst>
                <a:ext uri="{FF2B5EF4-FFF2-40B4-BE49-F238E27FC236}">
                  <a16:creationId xmlns:a16="http://schemas.microsoft.com/office/drawing/2014/main" id="{BDFEFA34-764F-415D-B2EC-68000A03C90A}"/>
                </a:ext>
              </a:extLst>
            </p:cNvPr>
            <p:cNvSpPr>
              <a:spLocks noChangeArrowheads="1"/>
            </p:cNvSpPr>
            <p:nvPr/>
          </p:nvSpPr>
          <p:spPr bwMode="auto">
            <a:xfrm>
              <a:off x="2022708" y="5647171"/>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24" name="Rectangle 37">
              <a:extLst>
                <a:ext uri="{FF2B5EF4-FFF2-40B4-BE49-F238E27FC236}">
                  <a16:creationId xmlns:a16="http://schemas.microsoft.com/office/drawing/2014/main" id="{303097AC-5B55-4884-AE7E-6E97CF27EDC5}"/>
                </a:ext>
              </a:extLst>
            </p:cNvPr>
            <p:cNvSpPr>
              <a:spLocks noChangeArrowheads="1"/>
            </p:cNvSpPr>
            <p:nvPr/>
          </p:nvSpPr>
          <p:spPr bwMode="auto">
            <a:xfrm>
              <a:off x="2006038" y="4332462"/>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r>
                <a:rPr kumimoji="1" lang="en-US" altLang="zh-CN" sz="1200" dirty="0">
                  <a:latin typeface="微软雅黑" panose="020B0503020204020204" pitchFamily="34" charset="-122"/>
                  <a:ea typeface="微软雅黑" panose="020B0503020204020204" pitchFamily="34" charset="-122"/>
                </a:rPr>
                <a:t>10.1.1.2/24</a:t>
              </a:r>
            </a:p>
          </p:txBody>
        </p:sp>
      </p:grpSp>
      <p:grpSp>
        <p:nvGrpSpPr>
          <p:cNvPr id="48" name="组合 47">
            <a:extLst>
              <a:ext uri="{FF2B5EF4-FFF2-40B4-BE49-F238E27FC236}">
                <a16:creationId xmlns:a16="http://schemas.microsoft.com/office/drawing/2014/main" id="{9CCC4537-0E0B-4641-BD44-82D1863D4546}"/>
              </a:ext>
            </a:extLst>
          </p:cNvPr>
          <p:cNvGrpSpPr/>
          <p:nvPr/>
        </p:nvGrpSpPr>
        <p:grpSpPr>
          <a:xfrm>
            <a:off x="7740851" y="3068960"/>
            <a:ext cx="2520280" cy="2952750"/>
            <a:chOff x="1703512" y="3032534"/>
            <a:chExt cx="2520280" cy="2952750"/>
          </a:xfrm>
        </p:grpSpPr>
        <p:sp>
          <p:nvSpPr>
            <p:cNvPr id="49" name="AutoShape 40">
              <a:extLst>
                <a:ext uri="{FF2B5EF4-FFF2-40B4-BE49-F238E27FC236}">
                  <a16:creationId xmlns:a16="http://schemas.microsoft.com/office/drawing/2014/main" id="{0BB2F580-3E2A-473F-8147-212996C8FD85}"/>
                </a:ext>
              </a:extLst>
            </p:cNvPr>
            <p:cNvSpPr>
              <a:spLocks noChangeArrowheads="1"/>
            </p:cNvSpPr>
            <p:nvPr/>
          </p:nvSpPr>
          <p:spPr bwMode="auto">
            <a:xfrm>
              <a:off x="1703512" y="3032534"/>
              <a:ext cx="2520280" cy="2952750"/>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52" name="组合 51">
              <a:extLst>
                <a:ext uri="{FF2B5EF4-FFF2-40B4-BE49-F238E27FC236}">
                  <a16:creationId xmlns:a16="http://schemas.microsoft.com/office/drawing/2014/main" id="{0C5144A4-7926-4874-8297-16A88775CBEF}"/>
                </a:ext>
              </a:extLst>
            </p:cNvPr>
            <p:cNvGrpSpPr/>
            <p:nvPr/>
          </p:nvGrpSpPr>
          <p:grpSpPr>
            <a:xfrm>
              <a:off x="2584303" y="3264036"/>
              <a:ext cx="828000" cy="2408113"/>
              <a:chOff x="3658430" y="3105276"/>
              <a:chExt cx="1764168" cy="2808000"/>
            </a:xfrm>
          </p:grpSpPr>
          <p:cxnSp>
            <p:nvCxnSpPr>
              <p:cNvPr id="60" name="直接连接符 59">
                <a:extLst>
                  <a:ext uri="{FF2B5EF4-FFF2-40B4-BE49-F238E27FC236}">
                    <a16:creationId xmlns:a16="http://schemas.microsoft.com/office/drawing/2014/main" id="{E7FF54DE-76BC-46D5-B020-B110F7AC18D8}"/>
                  </a:ext>
                </a:extLst>
              </p:cNvPr>
              <p:cNvCxnSpPr/>
              <p:nvPr/>
            </p:nvCxnSpPr>
            <p:spPr bwMode="auto">
              <a:xfrm>
                <a:off x="4558530" y="3105276"/>
                <a:ext cx="0" cy="280800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1" name="直接连接符 60">
                <a:extLst>
                  <a:ext uri="{FF2B5EF4-FFF2-40B4-BE49-F238E27FC236}">
                    <a16:creationId xmlns:a16="http://schemas.microsoft.com/office/drawing/2014/main" id="{7680041E-50E9-4AAC-8EF5-21A56237E9A8}"/>
                  </a:ext>
                </a:extLst>
              </p:cNvPr>
              <p:cNvCxnSpPr>
                <a:cxnSpLocks/>
              </p:cNvCxnSpPr>
              <p:nvPr/>
            </p:nvCxnSpPr>
            <p:spPr bwMode="auto">
              <a:xfrm>
                <a:off x="3658430" y="3429000"/>
                <a:ext cx="864000"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2" name="直接连接符 61">
                <a:extLst>
                  <a:ext uri="{FF2B5EF4-FFF2-40B4-BE49-F238E27FC236}">
                    <a16:creationId xmlns:a16="http://schemas.microsoft.com/office/drawing/2014/main" id="{2A288148-5195-4913-9C23-6650AA6D347A}"/>
                  </a:ext>
                </a:extLst>
              </p:cNvPr>
              <p:cNvCxnSpPr>
                <a:cxnSpLocks/>
              </p:cNvCxnSpPr>
              <p:nvPr/>
            </p:nvCxnSpPr>
            <p:spPr bwMode="auto">
              <a:xfrm>
                <a:off x="4558599" y="4515134"/>
                <a:ext cx="863999"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3" name="直接连接符 62">
                <a:extLst>
                  <a:ext uri="{FF2B5EF4-FFF2-40B4-BE49-F238E27FC236}">
                    <a16:creationId xmlns:a16="http://schemas.microsoft.com/office/drawing/2014/main" id="{0C94BEF9-A80F-4F02-A077-4D5F44396AD3}"/>
                  </a:ext>
                </a:extLst>
              </p:cNvPr>
              <p:cNvCxnSpPr>
                <a:cxnSpLocks/>
              </p:cNvCxnSpPr>
              <p:nvPr/>
            </p:nvCxnSpPr>
            <p:spPr bwMode="auto">
              <a:xfrm>
                <a:off x="3658430" y="5589240"/>
                <a:ext cx="864000"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53" name="Picture 2" descr="G:\做的项目\公共\扁平图标切换\更新2015_01_21\oss扁平图标库2015_01_21更新-04.png">
              <a:extLst>
                <a:ext uri="{FF2B5EF4-FFF2-40B4-BE49-F238E27FC236}">
                  <a16:creationId xmlns:a16="http://schemas.microsoft.com/office/drawing/2014/main" id="{4C41DDB5-1493-4FFA-82A6-CD648DB759E6}"/>
                </a:ext>
              </a:extLst>
            </p:cNvPr>
            <p:cNvPicPr>
              <a:picLocks noChangeAspect="1" noChangeArrowheads="1"/>
            </p:cNvPicPr>
            <p:nvPr/>
          </p:nvPicPr>
          <p:blipFill>
            <a:blip r:embed="rId3" cstate="print"/>
            <a:stretch>
              <a:fillRect/>
            </a:stretch>
          </p:blipFill>
          <p:spPr bwMode="auto">
            <a:xfrm>
              <a:off x="1970747" y="3253658"/>
              <a:ext cx="629891" cy="576000"/>
            </a:xfrm>
            <a:prstGeom prst="rect">
              <a:avLst/>
            </a:prstGeom>
            <a:noFill/>
          </p:spPr>
        </p:pic>
        <p:pic>
          <p:nvPicPr>
            <p:cNvPr id="54" name="Picture 2" descr="G:\做的项目\公共\扁平图标切换\更新2015_01_21\oss扁平图标库2015_01_21更新-04.png">
              <a:extLst>
                <a:ext uri="{FF2B5EF4-FFF2-40B4-BE49-F238E27FC236}">
                  <a16:creationId xmlns:a16="http://schemas.microsoft.com/office/drawing/2014/main" id="{F79B1CAE-1F41-42ED-A7B6-01273135DAF8}"/>
                </a:ext>
              </a:extLst>
            </p:cNvPr>
            <p:cNvPicPr>
              <a:picLocks noChangeAspect="1" noChangeArrowheads="1"/>
            </p:cNvPicPr>
            <p:nvPr/>
          </p:nvPicPr>
          <p:blipFill>
            <a:blip r:embed="rId3" cstate="print"/>
            <a:stretch>
              <a:fillRect/>
            </a:stretch>
          </p:blipFill>
          <p:spPr bwMode="auto">
            <a:xfrm>
              <a:off x="3409387" y="4185148"/>
              <a:ext cx="629891" cy="576000"/>
            </a:xfrm>
            <a:prstGeom prst="rect">
              <a:avLst/>
            </a:prstGeom>
            <a:noFill/>
          </p:spPr>
        </p:pic>
        <p:pic>
          <p:nvPicPr>
            <p:cNvPr id="55" name="Picture 2" descr="G:\做的项目\公共\扁平图标切换\更新2015_01_21\oss扁平图标库2015_01_21更新-04.png">
              <a:extLst>
                <a:ext uri="{FF2B5EF4-FFF2-40B4-BE49-F238E27FC236}">
                  <a16:creationId xmlns:a16="http://schemas.microsoft.com/office/drawing/2014/main" id="{B3BFAB78-E775-4D34-B650-B07AA60A7579}"/>
                </a:ext>
              </a:extLst>
            </p:cNvPr>
            <p:cNvPicPr>
              <a:picLocks noChangeAspect="1" noChangeArrowheads="1"/>
            </p:cNvPicPr>
            <p:nvPr/>
          </p:nvPicPr>
          <p:blipFill>
            <a:blip r:embed="rId3" cstate="print"/>
            <a:stretch>
              <a:fillRect/>
            </a:stretch>
          </p:blipFill>
          <p:spPr bwMode="auto">
            <a:xfrm>
              <a:off x="1957259" y="5096149"/>
              <a:ext cx="629891" cy="576000"/>
            </a:xfrm>
            <a:prstGeom prst="rect">
              <a:avLst/>
            </a:prstGeom>
            <a:noFill/>
          </p:spPr>
        </p:pic>
        <p:sp>
          <p:nvSpPr>
            <p:cNvPr id="56" name="Rectangle 29">
              <a:extLst>
                <a:ext uri="{FF2B5EF4-FFF2-40B4-BE49-F238E27FC236}">
                  <a16:creationId xmlns:a16="http://schemas.microsoft.com/office/drawing/2014/main" id="{072CCFED-C7FB-4D6A-B334-5424774704E8}"/>
                </a:ext>
              </a:extLst>
            </p:cNvPr>
            <p:cNvSpPr>
              <a:spLocks noChangeArrowheads="1"/>
            </p:cNvSpPr>
            <p:nvPr/>
          </p:nvSpPr>
          <p:spPr bwMode="auto">
            <a:xfrm>
              <a:off x="2030786" y="3806669"/>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57" name="Rectangle 30">
              <a:extLst>
                <a:ext uri="{FF2B5EF4-FFF2-40B4-BE49-F238E27FC236}">
                  <a16:creationId xmlns:a16="http://schemas.microsoft.com/office/drawing/2014/main" id="{0BBA10EA-6E75-479B-BEB9-1B6037FF5E23}"/>
                </a:ext>
              </a:extLst>
            </p:cNvPr>
            <p:cNvSpPr>
              <a:spLocks noChangeArrowheads="1"/>
            </p:cNvSpPr>
            <p:nvPr/>
          </p:nvSpPr>
          <p:spPr bwMode="auto">
            <a:xfrm>
              <a:off x="3489946" y="471525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58" name="Rectangle 31">
              <a:extLst>
                <a:ext uri="{FF2B5EF4-FFF2-40B4-BE49-F238E27FC236}">
                  <a16:creationId xmlns:a16="http://schemas.microsoft.com/office/drawing/2014/main" id="{40BEF27D-4B39-4AAC-92BF-2AC1826CC587}"/>
                </a:ext>
              </a:extLst>
            </p:cNvPr>
            <p:cNvSpPr>
              <a:spLocks noChangeArrowheads="1"/>
            </p:cNvSpPr>
            <p:nvPr/>
          </p:nvSpPr>
          <p:spPr bwMode="auto">
            <a:xfrm>
              <a:off x="2015577" y="5647172"/>
              <a:ext cx="5542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grpSp>
      <p:sp>
        <p:nvSpPr>
          <p:cNvPr id="31" name="Rectangle 36">
            <a:extLst>
              <a:ext uri="{FF2B5EF4-FFF2-40B4-BE49-F238E27FC236}">
                <a16:creationId xmlns:a16="http://schemas.microsoft.com/office/drawing/2014/main" id="{BA665223-466C-4023-B5D5-9DBA9CB9781D}"/>
              </a:ext>
            </a:extLst>
          </p:cNvPr>
          <p:cNvSpPr>
            <a:spLocks noChangeArrowheads="1"/>
          </p:cNvSpPr>
          <p:nvPr/>
        </p:nvSpPr>
        <p:spPr bwMode="auto">
          <a:xfrm>
            <a:off x="9025508" y="3449215"/>
            <a:ext cx="13498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200" dirty="0">
                <a:latin typeface="微软雅黑" panose="020B0503020204020204" pitchFamily="34" charset="-122"/>
                <a:ea typeface="微软雅黑" panose="020B0503020204020204" pitchFamily="34" charset="-122"/>
              </a:rPr>
              <a:t>5f00.1111::1/32</a:t>
            </a:r>
          </a:p>
        </p:txBody>
      </p:sp>
      <p:sp>
        <p:nvSpPr>
          <p:cNvPr id="43" name="Rectangle 37">
            <a:extLst>
              <a:ext uri="{FF2B5EF4-FFF2-40B4-BE49-F238E27FC236}">
                <a16:creationId xmlns:a16="http://schemas.microsoft.com/office/drawing/2014/main" id="{89F039C3-B0FC-426B-B96A-BAF7180C92A9}"/>
              </a:ext>
            </a:extLst>
          </p:cNvPr>
          <p:cNvSpPr>
            <a:spLocks noChangeArrowheads="1"/>
          </p:cNvSpPr>
          <p:nvPr/>
        </p:nvSpPr>
        <p:spPr bwMode="auto">
          <a:xfrm>
            <a:off x="7740851" y="4351233"/>
            <a:ext cx="13520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200" dirty="0">
                <a:latin typeface="微软雅黑" panose="020B0503020204020204" pitchFamily="34" charset="-122"/>
                <a:ea typeface="微软雅黑" panose="020B0503020204020204" pitchFamily="34" charset="-122"/>
              </a:rPr>
              <a:t>5f00.2222::1/32</a:t>
            </a:r>
          </a:p>
        </p:txBody>
      </p:sp>
      <p:sp>
        <p:nvSpPr>
          <p:cNvPr id="30" name="Rectangle 38">
            <a:extLst>
              <a:ext uri="{FF2B5EF4-FFF2-40B4-BE49-F238E27FC236}">
                <a16:creationId xmlns:a16="http://schemas.microsoft.com/office/drawing/2014/main" id="{3DFA2B7C-F71F-4587-9158-0D1D46F8D499}"/>
              </a:ext>
            </a:extLst>
          </p:cNvPr>
          <p:cNvSpPr>
            <a:spLocks noChangeArrowheads="1"/>
          </p:cNvSpPr>
          <p:nvPr/>
        </p:nvSpPr>
        <p:spPr bwMode="auto">
          <a:xfrm>
            <a:off x="9025508" y="5297987"/>
            <a:ext cx="13498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r>
              <a:rPr kumimoji="1" lang="en-US" altLang="zh-CN" sz="1200" dirty="0">
                <a:latin typeface="微软雅黑" panose="020B0503020204020204" pitchFamily="34" charset="-122"/>
                <a:ea typeface="微软雅黑" panose="020B0503020204020204" pitchFamily="34" charset="-122"/>
              </a:rPr>
              <a:t>5f00.3333::1/32</a:t>
            </a:r>
          </a:p>
        </p:txBody>
      </p:sp>
    </p:spTree>
    <p:extLst>
      <p:ext uri="{BB962C8B-B14F-4D97-AF65-F5344CB8AC3E}">
        <p14:creationId xmlns:p14="http://schemas.microsoft.com/office/powerpoint/2010/main" val="387456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7026C82-676A-4CBD-B1CE-955856F3D862}"/>
              </a:ext>
            </a:extLst>
          </p:cNvPr>
          <p:cNvSpPr>
            <a:spLocks noGrp="1"/>
          </p:cNvSpPr>
          <p:nvPr>
            <p:ph type="body" sz="quarter" idx="10"/>
          </p:nvPr>
        </p:nvSpPr>
        <p:spPr/>
        <p:txBody>
          <a:bodyPr/>
          <a:lstStyle/>
          <a:p>
            <a:r>
              <a:rPr lang="en-US" altLang="zh-CN"/>
              <a:t>OSPF</a:t>
            </a:r>
            <a:r>
              <a:rPr lang="zh-CN" altLang="zh-CN"/>
              <a:t>（</a:t>
            </a:r>
            <a:r>
              <a:rPr lang="en-US" altLang="zh-CN"/>
              <a:t>Open Shortest Path First</a:t>
            </a:r>
            <a:r>
              <a:rPr lang="zh-CN" altLang="zh-CN"/>
              <a:t>）是</a:t>
            </a:r>
            <a:r>
              <a:rPr lang="en-US" altLang="zh-CN"/>
              <a:t>IETF</a:t>
            </a:r>
            <a:r>
              <a:rPr lang="zh-CN" altLang="zh-CN"/>
              <a:t>组织开发的一个基于链路状态的内部网关协议（</a:t>
            </a:r>
            <a:r>
              <a:rPr lang="en-US" altLang="zh-CN"/>
              <a:t>Interior Gateway Protocol)</a:t>
            </a:r>
            <a:r>
              <a:rPr lang="zh-CN" altLang="zh-CN"/>
              <a:t>。</a:t>
            </a:r>
          </a:p>
          <a:p>
            <a:r>
              <a:rPr lang="en-US" altLang="zh-CN"/>
              <a:t>OSPF</a:t>
            </a:r>
            <a:r>
              <a:rPr lang="zh-CN" altLang="zh-CN"/>
              <a:t>作为基于链路状态的协议，具有收敛快、路由无环、可扩展等优点，成为优秀的内部网关协议被快速接受并广泛使用。</a:t>
            </a:r>
          </a:p>
          <a:p>
            <a:endParaRPr lang="zh-CN" altLang="en-US" dirty="0"/>
          </a:p>
        </p:txBody>
      </p:sp>
    </p:spTree>
  </p:cSld>
  <p:clrMapOvr>
    <a:masterClrMapping/>
  </p:clrMapOvr>
  <p:transition advTm="8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850" name="Rectangle 2">
            <a:extLst>
              <a:ext uri="{FF2B5EF4-FFF2-40B4-BE49-F238E27FC236}">
                <a16:creationId xmlns:a16="http://schemas.microsoft.com/office/drawing/2014/main" id="{C8EDC756-91FF-4318-88D8-5C78C3B23119}"/>
              </a:ext>
            </a:extLst>
          </p:cNvPr>
          <p:cNvSpPr>
            <a:spLocks noGrp="1" noChangeArrowheads="1"/>
          </p:cNvSpPr>
          <p:nvPr>
            <p:ph type="title"/>
          </p:nvPr>
        </p:nvSpPr>
        <p:spPr/>
        <p:txBody>
          <a:bodyPr/>
          <a:lstStyle/>
          <a:p>
            <a:pPr lvl="1"/>
            <a:r>
              <a:rPr lang="zh-CN" altLang="en-US"/>
              <a:t>使用链路本地地址</a:t>
            </a:r>
            <a:endParaRPr lang="zh-CN" altLang="en-US" dirty="0"/>
          </a:p>
        </p:txBody>
      </p:sp>
      <p:sp>
        <p:nvSpPr>
          <p:cNvPr id="4" name="灯片编号占位符 3">
            <a:extLst>
              <a:ext uri="{FF2B5EF4-FFF2-40B4-BE49-F238E27FC236}">
                <a16:creationId xmlns:a16="http://schemas.microsoft.com/office/drawing/2014/main" id="{5C175B4B-99C0-44C8-AAED-356714FBE8CD}"/>
              </a:ext>
            </a:extLst>
          </p:cNvPr>
          <p:cNvSpPr>
            <a:spLocks noGrp="1"/>
          </p:cNvSpPr>
          <p:nvPr>
            <p:ph type="sldNum" sz="quarter" idx="10"/>
          </p:nvPr>
        </p:nvSpPr>
        <p:spPr/>
        <p:txBody>
          <a:bodyPr/>
          <a:lstStyle/>
          <a:p>
            <a:r>
              <a:rPr lang="en-US" altLang="zh-CN" dirty="0"/>
              <a:t>OSPFv3</a:t>
            </a:r>
            <a:r>
              <a:rPr lang="zh-CN" altLang="en-US" dirty="0"/>
              <a:t>的路由器使用链路本地地址作为发送报文的源地址。</a:t>
            </a:r>
            <a:endParaRPr lang="en-US" altLang="zh-CN" dirty="0"/>
          </a:p>
          <a:p>
            <a:r>
              <a:rPr lang="zh-CN" altLang="en-US" dirty="0"/>
              <a:t>在虚连接上， 必须使用全球范围地址或者站点本地地址作为</a:t>
            </a:r>
            <a:r>
              <a:rPr lang="en-US" altLang="zh-CN" dirty="0"/>
              <a:t>OSPFv3</a:t>
            </a:r>
            <a:r>
              <a:rPr lang="zh-CN" altLang="en-US" dirty="0"/>
              <a:t>协议报文的源地址。</a:t>
            </a:r>
            <a:endParaRPr lang="en-US" altLang="zh-CN" dirty="0"/>
          </a:p>
          <a:p>
            <a:r>
              <a:rPr lang="zh-CN" altLang="en-US" dirty="0"/>
              <a:t>由于链路本地地址只在本链路上有意义且只能在本链路上泛洪，因此链路本地地址只能出现在</a:t>
            </a:r>
            <a:r>
              <a:rPr lang="en-US" altLang="zh-CN" dirty="0"/>
              <a:t>Link-LSA</a:t>
            </a:r>
            <a:r>
              <a:rPr lang="zh-CN" altLang="en-US" dirty="0"/>
              <a:t>中。 </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2F14043-372A-4D54-898A-7217F5CB95CF}"/>
              </a:ext>
            </a:extLst>
          </p:cNvPr>
          <p:cNvSpPr>
            <a:spLocks noGrp="1"/>
          </p:cNvSpPr>
          <p:nvPr>
            <p:ph type="title"/>
          </p:nvPr>
        </p:nvSpPr>
        <p:spPr/>
        <p:txBody>
          <a:bodyPr/>
          <a:lstStyle/>
          <a:p>
            <a:r>
              <a:rPr lang="zh-CN" altLang="en-US"/>
              <a:t>链路支持多实例复用 </a:t>
            </a:r>
            <a:endParaRPr lang="zh-CN" altLang="en-US" dirty="0"/>
          </a:p>
        </p:txBody>
      </p:sp>
      <p:sp>
        <p:nvSpPr>
          <p:cNvPr id="3" name="文本占位符 2">
            <a:extLst>
              <a:ext uri="{FF2B5EF4-FFF2-40B4-BE49-F238E27FC236}">
                <a16:creationId xmlns:a16="http://schemas.microsoft.com/office/drawing/2014/main" id="{AD687ADD-2EC4-4F5A-A540-7AEAF2F04005}"/>
              </a:ext>
            </a:extLst>
          </p:cNvPr>
          <p:cNvSpPr>
            <a:spLocks noGrp="1"/>
          </p:cNvSpPr>
          <p:nvPr>
            <p:ph type="body" sz="quarter" idx="10"/>
          </p:nvPr>
        </p:nvSpPr>
        <p:spPr/>
        <p:txBody>
          <a:bodyPr/>
          <a:lstStyle/>
          <a:p>
            <a:r>
              <a:rPr lang="en-US" altLang="zh-CN"/>
              <a:t>OSPFv3</a:t>
            </a:r>
            <a:r>
              <a:rPr lang="zh-CN" altLang="en-US"/>
              <a:t>支持在同一链路上运行多个实例，实现链路复用并节约成本 。</a:t>
            </a:r>
            <a:br>
              <a:rPr lang="zh-CN" altLang="en-US"/>
            </a:br>
            <a:endParaRPr lang="zh-CN" altLang="en-US" dirty="0"/>
          </a:p>
        </p:txBody>
      </p:sp>
      <p:pic>
        <p:nvPicPr>
          <p:cNvPr id="6" name="Picture 2" descr="G:\做的项目\公共\扁平图标切换\更新2015_01_21\oss扁平图标库2015_01_21更新-04.png">
            <a:extLst>
              <a:ext uri="{FF2B5EF4-FFF2-40B4-BE49-F238E27FC236}">
                <a16:creationId xmlns:a16="http://schemas.microsoft.com/office/drawing/2014/main" id="{4CC7ED01-8F6B-4E97-82F8-76818C8B7463}"/>
              </a:ext>
            </a:extLst>
          </p:cNvPr>
          <p:cNvPicPr>
            <a:picLocks noChangeAspect="1" noChangeArrowheads="1"/>
          </p:cNvPicPr>
          <p:nvPr/>
        </p:nvPicPr>
        <p:blipFill>
          <a:blip r:embed="rId3" cstate="print"/>
          <a:stretch>
            <a:fillRect/>
          </a:stretch>
        </p:blipFill>
        <p:spPr bwMode="auto">
          <a:xfrm>
            <a:off x="3937183" y="2564904"/>
            <a:ext cx="682092" cy="612069"/>
          </a:xfrm>
          <a:prstGeom prst="rect">
            <a:avLst/>
          </a:prstGeom>
          <a:noFill/>
        </p:spPr>
      </p:pic>
      <p:pic>
        <p:nvPicPr>
          <p:cNvPr id="7" name="Picture 2" descr="G:\做的项目\公共\扁平图标切换\更新2015_01_21\oss扁平图标库2015_01_21更新-04.png">
            <a:extLst>
              <a:ext uri="{FF2B5EF4-FFF2-40B4-BE49-F238E27FC236}">
                <a16:creationId xmlns:a16="http://schemas.microsoft.com/office/drawing/2014/main" id="{6CE6780D-1BE4-4E02-B869-03DDC7A3558D}"/>
              </a:ext>
            </a:extLst>
          </p:cNvPr>
          <p:cNvPicPr>
            <a:picLocks noChangeAspect="1" noChangeArrowheads="1"/>
          </p:cNvPicPr>
          <p:nvPr/>
        </p:nvPicPr>
        <p:blipFill>
          <a:blip r:embed="rId3" cstate="print"/>
          <a:stretch>
            <a:fillRect/>
          </a:stretch>
        </p:blipFill>
        <p:spPr bwMode="auto">
          <a:xfrm>
            <a:off x="7608168" y="2564904"/>
            <a:ext cx="682092" cy="612069"/>
          </a:xfrm>
          <a:prstGeom prst="rect">
            <a:avLst/>
          </a:prstGeom>
          <a:noFill/>
        </p:spPr>
      </p:pic>
      <p:pic>
        <p:nvPicPr>
          <p:cNvPr id="8" name="Picture 2" descr="G:\做的项目\公共\扁平图标切换\更新2015_01_21\oss扁平图标库2015_01_21更新-04.png">
            <a:extLst>
              <a:ext uri="{FF2B5EF4-FFF2-40B4-BE49-F238E27FC236}">
                <a16:creationId xmlns:a16="http://schemas.microsoft.com/office/drawing/2014/main" id="{8E7D255A-C2C1-414C-9F16-3284043485E9}"/>
              </a:ext>
            </a:extLst>
          </p:cNvPr>
          <p:cNvPicPr>
            <a:picLocks noChangeAspect="1" noChangeArrowheads="1"/>
          </p:cNvPicPr>
          <p:nvPr/>
        </p:nvPicPr>
        <p:blipFill>
          <a:blip r:embed="rId3" cstate="print"/>
          <a:stretch>
            <a:fillRect/>
          </a:stretch>
        </p:blipFill>
        <p:spPr bwMode="auto">
          <a:xfrm>
            <a:off x="4835859" y="4814844"/>
            <a:ext cx="682092" cy="612069"/>
          </a:xfrm>
          <a:prstGeom prst="rect">
            <a:avLst/>
          </a:prstGeom>
          <a:noFill/>
        </p:spPr>
      </p:pic>
      <p:pic>
        <p:nvPicPr>
          <p:cNvPr id="9" name="Picture 2" descr="G:\做的项目\公共\扁平图标切换\更新2015_01_21\oss扁平图标库2015_01_21更新-04.png">
            <a:extLst>
              <a:ext uri="{FF2B5EF4-FFF2-40B4-BE49-F238E27FC236}">
                <a16:creationId xmlns:a16="http://schemas.microsoft.com/office/drawing/2014/main" id="{6F12323A-202F-4718-9C29-E3AEA2339CAF}"/>
              </a:ext>
            </a:extLst>
          </p:cNvPr>
          <p:cNvPicPr>
            <a:picLocks noChangeAspect="1" noChangeArrowheads="1"/>
          </p:cNvPicPr>
          <p:nvPr/>
        </p:nvPicPr>
        <p:blipFill>
          <a:blip r:embed="rId3" cstate="print"/>
          <a:stretch>
            <a:fillRect/>
          </a:stretch>
        </p:blipFill>
        <p:spPr bwMode="auto">
          <a:xfrm>
            <a:off x="6746273" y="4814816"/>
            <a:ext cx="682092" cy="612069"/>
          </a:xfrm>
          <a:prstGeom prst="rect">
            <a:avLst/>
          </a:prstGeom>
          <a:noFill/>
        </p:spPr>
      </p:pic>
      <p:cxnSp>
        <p:nvCxnSpPr>
          <p:cNvPr id="10" name="直接连接符 9">
            <a:extLst>
              <a:ext uri="{FF2B5EF4-FFF2-40B4-BE49-F238E27FC236}">
                <a16:creationId xmlns:a16="http://schemas.microsoft.com/office/drawing/2014/main" id="{02B0A22C-B022-4331-8D46-8F9D71F98BBD}"/>
              </a:ext>
            </a:extLst>
          </p:cNvPr>
          <p:cNvCxnSpPr>
            <a:cxnSpLocks/>
          </p:cNvCxnSpPr>
          <p:nvPr/>
        </p:nvCxnSpPr>
        <p:spPr bwMode="auto">
          <a:xfrm flipH="1">
            <a:off x="3935760" y="4040374"/>
            <a:ext cx="4428000" cy="0"/>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cxnSp>
        <p:nvCxnSpPr>
          <p:cNvPr id="12" name="直接连接符 11">
            <a:extLst>
              <a:ext uri="{FF2B5EF4-FFF2-40B4-BE49-F238E27FC236}">
                <a16:creationId xmlns:a16="http://schemas.microsoft.com/office/drawing/2014/main" id="{2EF9F696-6A87-4097-BDC2-CE2B5AEB95C6}"/>
              </a:ext>
            </a:extLst>
          </p:cNvPr>
          <p:cNvCxnSpPr>
            <a:cxnSpLocks/>
            <a:stCxn id="8" idx="0"/>
          </p:cNvCxnSpPr>
          <p:nvPr/>
        </p:nvCxnSpPr>
        <p:spPr bwMode="auto">
          <a:xfrm flipV="1">
            <a:off x="5176905" y="4040374"/>
            <a:ext cx="0" cy="774470"/>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cxnSp>
        <p:nvCxnSpPr>
          <p:cNvPr id="15" name="直接连接符 14">
            <a:extLst>
              <a:ext uri="{FF2B5EF4-FFF2-40B4-BE49-F238E27FC236}">
                <a16:creationId xmlns:a16="http://schemas.microsoft.com/office/drawing/2014/main" id="{60010181-6E75-4420-9725-BD38E2E87DDE}"/>
              </a:ext>
            </a:extLst>
          </p:cNvPr>
          <p:cNvCxnSpPr>
            <a:cxnSpLocks/>
            <a:stCxn id="9" idx="0"/>
          </p:cNvCxnSpPr>
          <p:nvPr/>
        </p:nvCxnSpPr>
        <p:spPr bwMode="auto">
          <a:xfrm flipH="1" flipV="1">
            <a:off x="7087104" y="4040374"/>
            <a:ext cx="215" cy="774442"/>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08B98307-D0BB-4EC7-ACC0-2B29940E94CF}"/>
              </a:ext>
            </a:extLst>
          </p:cNvPr>
          <p:cNvCxnSpPr>
            <a:cxnSpLocks/>
            <a:endCxn id="7" idx="2"/>
          </p:cNvCxnSpPr>
          <p:nvPr/>
        </p:nvCxnSpPr>
        <p:spPr bwMode="auto">
          <a:xfrm flipV="1">
            <a:off x="7949214" y="3176973"/>
            <a:ext cx="0" cy="863401"/>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cxnSp>
        <p:nvCxnSpPr>
          <p:cNvPr id="21" name="直接连接符 20">
            <a:extLst>
              <a:ext uri="{FF2B5EF4-FFF2-40B4-BE49-F238E27FC236}">
                <a16:creationId xmlns:a16="http://schemas.microsoft.com/office/drawing/2014/main" id="{13A00872-627D-4F68-A54D-EBD3A977083A}"/>
              </a:ext>
            </a:extLst>
          </p:cNvPr>
          <p:cNvCxnSpPr>
            <a:cxnSpLocks/>
            <a:endCxn id="6" idx="2"/>
          </p:cNvCxnSpPr>
          <p:nvPr/>
        </p:nvCxnSpPr>
        <p:spPr bwMode="auto">
          <a:xfrm flipV="1">
            <a:off x="4278229" y="3176973"/>
            <a:ext cx="0" cy="863402"/>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C8593A73-C5EF-45FF-BADF-4E5C0D42CBC9}"/>
              </a:ext>
            </a:extLst>
          </p:cNvPr>
          <p:cNvCxnSpPr>
            <a:cxnSpLocks/>
            <a:stCxn id="8" idx="0"/>
            <a:endCxn id="6" idx="2"/>
          </p:cNvCxnSpPr>
          <p:nvPr/>
        </p:nvCxnSpPr>
        <p:spPr bwMode="auto">
          <a:xfrm flipH="1" flipV="1">
            <a:off x="4278229" y="3176973"/>
            <a:ext cx="898676" cy="1637871"/>
          </a:xfrm>
          <a:prstGeom prst="line">
            <a:avLst/>
          </a:prstGeom>
          <a:solidFill>
            <a:schemeClr val="accent1"/>
          </a:solidFill>
          <a:ln w="38100" cap="flat" cmpd="sng" algn="ctr">
            <a:solidFill>
              <a:srgbClr val="0070C0"/>
            </a:solidFill>
            <a:prstDash val="dash"/>
            <a:round/>
            <a:headEnd type="none" w="med" len="med"/>
            <a:tailEnd type="none" w="med" len="med"/>
          </a:ln>
          <a:effectLst/>
        </p:spPr>
      </p:cxnSp>
      <p:cxnSp>
        <p:nvCxnSpPr>
          <p:cNvPr id="27" name="直接连接符 26">
            <a:extLst>
              <a:ext uri="{FF2B5EF4-FFF2-40B4-BE49-F238E27FC236}">
                <a16:creationId xmlns:a16="http://schemas.microsoft.com/office/drawing/2014/main" id="{DD723EB2-F036-4F2D-AA5B-ED92CFE82490}"/>
              </a:ext>
            </a:extLst>
          </p:cNvPr>
          <p:cNvCxnSpPr>
            <a:cxnSpLocks/>
          </p:cNvCxnSpPr>
          <p:nvPr/>
        </p:nvCxnSpPr>
        <p:spPr bwMode="auto">
          <a:xfrm flipH="1">
            <a:off x="4619275" y="2816932"/>
            <a:ext cx="2988893" cy="0"/>
          </a:xfrm>
          <a:prstGeom prst="line">
            <a:avLst/>
          </a:prstGeom>
          <a:solidFill>
            <a:schemeClr val="accent1"/>
          </a:solidFill>
          <a:ln w="38100" cap="flat" cmpd="sng" algn="ctr">
            <a:solidFill>
              <a:srgbClr val="0070C0"/>
            </a:solidFill>
            <a:prstDash val="dash"/>
            <a:round/>
            <a:headEnd type="none" w="med" len="med"/>
            <a:tailEnd type="none" w="med" len="med"/>
          </a:ln>
          <a:effectLst/>
        </p:spPr>
      </p:cxnSp>
      <p:cxnSp>
        <p:nvCxnSpPr>
          <p:cNvPr id="32" name="直接连接符 31">
            <a:extLst>
              <a:ext uri="{FF2B5EF4-FFF2-40B4-BE49-F238E27FC236}">
                <a16:creationId xmlns:a16="http://schemas.microsoft.com/office/drawing/2014/main" id="{DEC21CE7-EFEE-4D79-B6F3-603AAD04F6A3}"/>
              </a:ext>
            </a:extLst>
          </p:cNvPr>
          <p:cNvCxnSpPr>
            <a:cxnSpLocks/>
            <a:stCxn id="8" idx="0"/>
            <a:endCxn id="7" idx="2"/>
          </p:cNvCxnSpPr>
          <p:nvPr/>
        </p:nvCxnSpPr>
        <p:spPr bwMode="auto">
          <a:xfrm flipV="1">
            <a:off x="5176905" y="3176973"/>
            <a:ext cx="2772309" cy="1637871"/>
          </a:xfrm>
          <a:prstGeom prst="line">
            <a:avLst/>
          </a:prstGeom>
          <a:solidFill>
            <a:schemeClr val="accent1"/>
          </a:solidFill>
          <a:ln w="38100" cap="flat" cmpd="sng" algn="ctr">
            <a:solidFill>
              <a:srgbClr val="0070C0"/>
            </a:solidFill>
            <a:prstDash val="dash"/>
            <a:round/>
            <a:headEnd type="none" w="med" len="med"/>
            <a:tailEnd type="none" w="med" len="med"/>
          </a:ln>
          <a:effectLst/>
        </p:spPr>
      </p:cxnSp>
      <p:cxnSp>
        <p:nvCxnSpPr>
          <p:cNvPr id="35" name="直接连接符 34">
            <a:extLst>
              <a:ext uri="{FF2B5EF4-FFF2-40B4-BE49-F238E27FC236}">
                <a16:creationId xmlns:a16="http://schemas.microsoft.com/office/drawing/2014/main" id="{849A086E-B22B-4E71-9CF6-547AC1CD18F2}"/>
              </a:ext>
            </a:extLst>
          </p:cNvPr>
          <p:cNvCxnSpPr>
            <a:cxnSpLocks/>
          </p:cNvCxnSpPr>
          <p:nvPr/>
        </p:nvCxnSpPr>
        <p:spPr bwMode="auto">
          <a:xfrm flipH="1">
            <a:off x="4619275" y="2996952"/>
            <a:ext cx="2988893" cy="0"/>
          </a:xfrm>
          <a:prstGeom prst="line">
            <a:avLst/>
          </a:prstGeom>
          <a:solidFill>
            <a:schemeClr val="accent1"/>
          </a:solidFill>
          <a:ln w="38100" cap="flat" cmpd="sng" algn="ctr">
            <a:solidFill>
              <a:srgbClr val="C00000"/>
            </a:solidFill>
            <a:prstDash val="dashDot"/>
            <a:round/>
            <a:headEnd type="none" w="med" len="med"/>
            <a:tailEnd type="none" w="med" len="med"/>
          </a:ln>
          <a:effectLst/>
        </p:spPr>
      </p:cxnSp>
      <p:cxnSp>
        <p:nvCxnSpPr>
          <p:cNvPr id="36" name="直接连接符 35">
            <a:extLst>
              <a:ext uri="{FF2B5EF4-FFF2-40B4-BE49-F238E27FC236}">
                <a16:creationId xmlns:a16="http://schemas.microsoft.com/office/drawing/2014/main" id="{D78C5AFF-97F9-45CF-858B-350E46C6E4AD}"/>
              </a:ext>
            </a:extLst>
          </p:cNvPr>
          <p:cNvCxnSpPr>
            <a:cxnSpLocks/>
            <a:stCxn id="9" idx="0"/>
            <a:endCxn id="7" idx="2"/>
          </p:cNvCxnSpPr>
          <p:nvPr/>
        </p:nvCxnSpPr>
        <p:spPr bwMode="auto">
          <a:xfrm flipV="1">
            <a:off x="7087319" y="3176973"/>
            <a:ext cx="861895" cy="1637843"/>
          </a:xfrm>
          <a:prstGeom prst="line">
            <a:avLst/>
          </a:prstGeom>
          <a:solidFill>
            <a:schemeClr val="accent1"/>
          </a:solidFill>
          <a:ln w="38100" cap="flat" cmpd="sng" algn="ctr">
            <a:solidFill>
              <a:srgbClr val="C00000"/>
            </a:solidFill>
            <a:prstDash val="dashDot"/>
            <a:round/>
            <a:headEnd type="none" w="med" len="med"/>
            <a:tailEnd type="none" w="med" len="med"/>
          </a:ln>
          <a:effectLst/>
        </p:spPr>
      </p:cxnSp>
      <p:cxnSp>
        <p:nvCxnSpPr>
          <p:cNvPr id="39" name="直接连接符 38">
            <a:extLst>
              <a:ext uri="{FF2B5EF4-FFF2-40B4-BE49-F238E27FC236}">
                <a16:creationId xmlns:a16="http://schemas.microsoft.com/office/drawing/2014/main" id="{AA4F4C65-6F71-4A1E-A9CE-DAA6358BF702}"/>
              </a:ext>
            </a:extLst>
          </p:cNvPr>
          <p:cNvCxnSpPr>
            <a:cxnSpLocks/>
            <a:stCxn id="9" idx="0"/>
            <a:endCxn id="6" idx="2"/>
          </p:cNvCxnSpPr>
          <p:nvPr/>
        </p:nvCxnSpPr>
        <p:spPr bwMode="auto">
          <a:xfrm flipH="1" flipV="1">
            <a:off x="4278229" y="3176973"/>
            <a:ext cx="2809090" cy="1637843"/>
          </a:xfrm>
          <a:prstGeom prst="line">
            <a:avLst/>
          </a:prstGeom>
          <a:solidFill>
            <a:schemeClr val="accent1"/>
          </a:solidFill>
          <a:ln w="38100" cap="flat" cmpd="sng" algn="ctr">
            <a:solidFill>
              <a:srgbClr val="C00000"/>
            </a:solidFill>
            <a:prstDash val="dashDot"/>
            <a:round/>
            <a:headEnd type="none" w="med" len="med"/>
            <a:tailEnd type="none" w="med" len="med"/>
          </a:ln>
          <a:effectLst/>
        </p:spPr>
      </p:cxnSp>
      <p:sp>
        <p:nvSpPr>
          <p:cNvPr id="44" name="Rectangle 29">
            <a:extLst>
              <a:ext uri="{FF2B5EF4-FFF2-40B4-BE49-F238E27FC236}">
                <a16:creationId xmlns:a16="http://schemas.microsoft.com/office/drawing/2014/main" id="{554F342A-1A44-4262-A238-A619E22BCD60}"/>
              </a:ext>
            </a:extLst>
          </p:cNvPr>
          <p:cNvSpPr>
            <a:spLocks noChangeArrowheads="1"/>
          </p:cNvSpPr>
          <p:nvPr/>
        </p:nvSpPr>
        <p:spPr bwMode="auto">
          <a:xfrm>
            <a:off x="4035933" y="2283607"/>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45" name="Rectangle 29">
            <a:extLst>
              <a:ext uri="{FF2B5EF4-FFF2-40B4-BE49-F238E27FC236}">
                <a16:creationId xmlns:a16="http://schemas.microsoft.com/office/drawing/2014/main" id="{AEC3BFCD-7DD4-4EA0-A70D-428E11232196}"/>
              </a:ext>
            </a:extLst>
          </p:cNvPr>
          <p:cNvSpPr>
            <a:spLocks noChangeArrowheads="1"/>
          </p:cNvSpPr>
          <p:nvPr/>
        </p:nvSpPr>
        <p:spPr bwMode="auto">
          <a:xfrm>
            <a:off x="7671477" y="2283607"/>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46" name="Rectangle 29">
            <a:extLst>
              <a:ext uri="{FF2B5EF4-FFF2-40B4-BE49-F238E27FC236}">
                <a16:creationId xmlns:a16="http://schemas.microsoft.com/office/drawing/2014/main" id="{492502FC-6EED-4681-9EF9-1BDA45E719A6}"/>
              </a:ext>
            </a:extLst>
          </p:cNvPr>
          <p:cNvSpPr>
            <a:spLocks noChangeArrowheads="1"/>
          </p:cNvSpPr>
          <p:nvPr/>
        </p:nvSpPr>
        <p:spPr bwMode="auto">
          <a:xfrm>
            <a:off x="4934609" y="5426885"/>
            <a:ext cx="5311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47" name="Rectangle 29">
            <a:extLst>
              <a:ext uri="{FF2B5EF4-FFF2-40B4-BE49-F238E27FC236}">
                <a16:creationId xmlns:a16="http://schemas.microsoft.com/office/drawing/2014/main" id="{6BCE1402-9D49-4A75-8F45-8A546879F24E}"/>
              </a:ext>
            </a:extLst>
          </p:cNvPr>
          <p:cNvSpPr>
            <a:spLocks noChangeArrowheads="1"/>
          </p:cNvSpPr>
          <p:nvPr/>
        </p:nvSpPr>
        <p:spPr bwMode="auto">
          <a:xfrm>
            <a:off x="6831264" y="542688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48" name="Rectangle 29">
            <a:extLst>
              <a:ext uri="{FF2B5EF4-FFF2-40B4-BE49-F238E27FC236}">
                <a16:creationId xmlns:a16="http://schemas.microsoft.com/office/drawing/2014/main" id="{8B6BB336-817F-4100-9C28-9CE557F60A80}"/>
              </a:ext>
            </a:extLst>
          </p:cNvPr>
          <p:cNvSpPr>
            <a:spLocks noChangeArrowheads="1"/>
          </p:cNvSpPr>
          <p:nvPr/>
        </p:nvSpPr>
        <p:spPr bwMode="auto">
          <a:xfrm>
            <a:off x="3574637" y="3176945"/>
            <a:ext cx="7505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Eth1/1</a:t>
            </a:r>
          </a:p>
        </p:txBody>
      </p:sp>
      <p:sp>
        <p:nvSpPr>
          <p:cNvPr id="49" name="Rectangle 29">
            <a:extLst>
              <a:ext uri="{FF2B5EF4-FFF2-40B4-BE49-F238E27FC236}">
                <a16:creationId xmlns:a16="http://schemas.microsoft.com/office/drawing/2014/main" id="{1A731A7A-FC04-4848-89A6-A51F20074B25}"/>
              </a:ext>
            </a:extLst>
          </p:cNvPr>
          <p:cNvSpPr>
            <a:spLocks noChangeArrowheads="1"/>
          </p:cNvSpPr>
          <p:nvPr/>
        </p:nvSpPr>
        <p:spPr bwMode="auto">
          <a:xfrm>
            <a:off x="7971323" y="3176945"/>
            <a:ext cx="7505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Eth1/1</a:t>
            </a:r>
          </a:p>
        </p:txBody>
      </p:sp>
      <p:sp>
        <p:nvSpPr>
          <p:cNvPr id="50" name="Rectangle 29">
            <a:extLst>
              <a:ext uri="{FF2B5EF4-FFF2-40B4-BE49-F238E27FC236}">
                <a16:creationId xmlns:a16="http://schemas.microsoft.com/office/drawing/2014/main" id="{B61CC634-42CC-45D8-A05C-673FC233471E}"/>
              </a:ext>
            </a:extLst>
          </p:cNvPr>
          <p:cNvSpPr>
            <a:spLocks noChangeArrowheads="1"/>
          </p:cNvSpPr>
          <p:nvPr/>
        </p:nvSpPr>
        <p:spPr bwMode="auto">
          <a:xfrm>
            <a:off x="4361541" y="4516571"/>
            <a:ext cx="7505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Eth1/2</a:t>
            </a:r>
          </a:p>
        </p:txBody>
      </p:sp>
      <p:sp>
        <p:nvSpPr>
          <p:cNvPr id="51" name="Rectangle 29">
            <a:extLst>
              <a:ext uri="{FF2B5EF4-FFF2-40B4-BE49-F238E27FC236}">
                <a16:creationId xmlns:a16="http://schemas.microsoft.com/office/drawing/2014/main" id="{B0D0C4A0-48BA-4AE1-8A78-7BBD324A02E2}"/>
              </a:ext>
            </a:extLst>
          </p:cNvPr>
          <p:cNvSpPr>
            <a:spLocks noChangeArrowheads="1"/>
          </p:cNvSpPr>
          <p:nvPr/>
        </p:nvSpPr>
        <p:spPr bwMode="auto">
          <a:xfrm>
            <a:off x="7199198" y="4515266"/>
            <a:ext cx="7505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Eth1/3</a:t>
            </a:r>
          </a:p>
        </p:txBody>
      </p:sp>
      <p:cxnSp>
        <p:nvCxnSpPr>
          <p:cNvPr id="52" name="直接连接符 51">
            <a:extLst>
              <a:ext uri="{FF2B5EF4-FFF2-40B4-BE49-F238E27FC236}">
                <a16:creationId xmlns:a16="http://schemas.microsoft.com/office/drawing/2014/main" id="{53F6C620-8FD2-48CE-8EA9-FD15D8766901}"/>
              </a:ext>
            </a:extLst>
          </p:cNvPr>
          <p:cNvCxnSpPr>
            <a:cxnSpLocks/>
          </p:cNvCxnSpPr>
          <p:nvPr/>
        </p:nvCxnSpPr>
        <p:spPr bwMode="auto">
          <a:xfrm flipH="1" flipV="1">
            <a:off x="8458274" y="5229200"/>
            <a:ext cx="1078916" cy="1"/>
          </a:xfrm>
          <a:prstGeom prst="line">
            <a:avLst/>
          </a:prstGeom>
          <a:solidFill>
            <a:schemeClr val="accent1"/>
          </a:solidFill>
          <a:ln w="38100" cap="flat" cmpd="sng" algn="ctr">
            <a:solidFill>
              <a:srgbClr val="0070C0"/>
            </a:solidFill>
            <a:prstDash val="dash"/>
            <a:round/>
            <a:headEnd type="none" w="med" len="med"/>
            <a:tailEnd type="none" w="med" len="med"/>
          </a:ln>
          <a:effectLst/>
        </p:spPr>
      </p:cxnSp>
      <p:sp>
        <p:nvSpPr>
          <p:cNvPr id="54" name="Rectangle 29">
            <a:extLst>
              <a:ext uri="{FF2B5EF4-FFF2-40B4-BE49-F238E27FC236}">
                <a16:creationId xmlns:a16="http://schemas.microsoft.com/office/drawing/2014/main" id="{B546FFE7-31D2-496E-8500-1CFAB1057566}"/>
              </a:ext>
            </a:extLst>
          </p:cNvPr>
          <p:cNvSpPr>
            <a:spLocks noChangeArrowheads="1"/>
          </p:cNvSpPr>
          <p:nvPr/>
        </p:nvSpPr>
        <p:spPr bwMode="auto">
          <a:xfrm>
            <a:off x="9660396" y="5075311"/>
            <a:ext cx="10599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Instance 1</a:t>
            </a:r>
          </a:p>
        </p:txBody>
      </p:sp>
      <p:cxnSp>
        <p:nvCxnSpPr>
          <p:cNvPr id="55" name="直接连接符 54">
            <a:extLst>
              <a:ext uri="{FF2B5EF4-FFF2-40B4-BE49-F238E27FC236}">
                <a16:creationId xmlns:a16="http://schemas.microsoft.com/office/drawing/2014/main" id="{01C3C8C2-BBB1-4CDB-95BE-9BE3AAACBA93}"/>
              </a:ext>
            </a:extLst>
          </p:cNvPr>
          <p:cNvCxnSpPr>
            <a:cxnSpLocks/>
          </p:cNvCxnSpPr>
          <p:nvPr/>
        </p:nvCxnSpPr>
        <p:spPr bwMode="auto">
          <a:xfrm flipH="1">
            <a:off x="8458275" y="5727858"/>
            <a:ext cx="1078915" cy="0"/>
          </a:xfrm>
          <a:prstGeom prst="line">
            <a:avLst/>
          </a:prstGeom>
          <a:solidFill>
            <a:schemeClr val="accent1"/>
          </a:solidFill>
          <a:ln w="38100" cap="flat" cmpd="sng" algn="ctr">
            <a:solidFill>
              <a:srgbClr val="C00000"/>
            </a:solidFill>
            <a:prstDash val="dashDot"/>
            <a:round/>
            <a:headEnd type="none" w="med" len="med"/>
            <a:tailEnd type="none" w="med" len="med"/>
          </a:ln>
          <a:effectLst/>
        </p:spPr>
      </p:cxnSp>
      <p:sp>
        <p:nvSpPr>
          <p:cNvPr id="57" name="Rectangle 29">
            <a:extLst>
              <a:ext uri="{FF2B5EF4-FFF2-40B4-BE49-F238E27FC236}">
                <a16:creationId xmlns:a16="http://schemas.microsoft.com/office/drawing/2014/main" id="{9F2D2DC7-4A7D-4360-BBBD-6EF3C066165B}"/>
              </a:ext>
            </a:extLst>
          </p:cNvPr>
          <p:cNvSpPr>
            <a:spLocks noChangeArrowheads="1"/>
          </p:cNvSpPr>
          <p:nvPr/>
        </p:nvSpPr>
        <p:spPr bwMode="auto">
          <a:xfrm>
            <a:off x="9660395" y="5569465"/>
            <a:ext cx="10599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Instance 2</a:t>
            </a:r>
          </a:p>
        </p:txBody>
      </p:sp>
    </p:spTree>
    <p:extLst>
      <p:ext uri="{BB962C8B-B14F-4D97-AF65-F5344CB8AC3E}">
        <p14:creationId xmlns:p14="http://schemas.microsoft.com/office/powerpoint/2010/main" val="3412061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6E961-0443-40E7-941D-CA49B98A950D}"/>
              </a:ext>
            </a:extLst>
          </p:cNvPr>
          <p:cNvSpPr>
            <a:spLocks noGrp="1"/>
          </p:cNvSpPr>
          <p:nvPr>
            <p:ph type="title"/>
          </p:nvPr>
        </p:nvSpPr>
        <p:spPr/>
        <p:txBody>
          <a:bodyPr/>
          <a:lstStyle/>
          <a:p>
            <a:r>
              <a:rPr lang="zh-CN" altLang="en-US"/>
              <a:t>认证的变化 </a:t>
            </a:r>
            <a:endParaRPr lang="zh-CN" altLang="en-US" dirty="0"/>
          </a:p>
        </p:txBody>
      </p:sp>
      <p:sp>
        <p:nvSpPr>
          <p:cNvPr id="5" name="文本占位符 4">
            <a:extLst>
              <a:ext uri="{FF2B5EF4-FFF2-40B4-BE49-F238E27FC236}">
                <a16:creationId xmlns:a16="http://schemas.microsoft.com/office/drawing/2014/main" id="{4FB1E696-9A78-4825-948C-28F21C539471}"/>
              </a:ext>
            </a:extLst>
          </p:cNvPr>
          <p:cNvSpPr>
            <a:spLocks noGrp="1"/>
          </p:cNvSpPr>
          <p:nvPr>
            <p:ph type="body" sz="quarter" idx="10"/>
          </p:nvPr>
        </p:nvSpPr>
        <p:spPr/>
        <p:txBody>
          <a:bodyPr/>
          <a:lstStyle/>
          <a:p>
            <a:r>
              <a:rPr lang="zh-CN" altLang="en-US"/>
              <a:t>验证的变化：</a:t>
            </a:r>
          </a:p>
          <a:p>
            <a:pPr lvl="1"/>
            <a:r>
              <a:rPr lang="en-US" altLang="zh-CN"/>
              <a:t>OSPFv3</a:t>
            </a:r>
            <a:r>
              <a:rPr lang="zh-CN" altLang="en-US"/>
              <a:t>报文头中不再包含</a:t>
            </a:r>
            <a:r>
              <a:rPr lang="en-US" altLang="zh-CN"/>
              <a:t>AuType</a:t>
            </a:r>
            <a:r>
              <a:rPr lang="zh-CN" altLang="en-US"/>
              <a:t>和</a:t>
            </a:r>
            <a:r>
              <a:rPr lang="en-US" altLang="zh-CN"/>
              <a:t>Authentication</a:t>
            </a:r>
            <a:r>
              <a:rPr lang="zh-CN" altLang="en-US"/>
              <a:t>，而一般依赖</a:t>
            </a:r>
            <a:r>
              <a:rPr lang="en-US" altLang="zh-CN"/>
              <a:t>IPv6</a:t>
            </a:r>
            <a:r>
              <a:rPr lang="zh-CN" altLang="en-US"/>
              <a:t>的扩展验证头。</a:t>
            </a:r>
            <a:endParaRPr lang="en-US" altLang="zh-CN"/>
          </a:p>
          <a:p>
            <a:r>
              <a:rPr lang="zh-CN" altLang="en-US"/>
              <a:t>校验和</a:t>
            </a:r>
            <a:r>
              <a:rPr lang="en-US" altLang="zh-CN"/>
              <a:t>(Checksum)</a:t>
            </a:r>
            <a:r>
              <a:rPr lang="zh-CN" altLang="en-US"/>
              <a:t>变化：</a:t>
            </a:r>
          </a:p>
          <a:p>
            <a:pPr lvl="1"/>
            <a:r>
              <a:rPr lang="en-US" altLang="zh-CN"/>
              <a:t>OSPFv3</a:t>
            </a:r>
            <a:r>
              <a:rPr lang="zh-CN" altLang="en-US"/>
              <a:t>使用</a:t>
            </a:r>
            <a:r>
              <a:rPr lang="en-US" altLang="zh-CN"/>
              <a:t>IPv6</a:t>
            </a:r>
            <a:r>
              <a:rPr lang="zh-CN" altLang="en-US"/>
              <a:t>标准的</a:t>
            </a:r>
            <a:r>
              <a:rPr lang="en-US" altLang="zh-CN"/>
              <a:t>CheckSum</a:t>
            </a:r>
            <a:r>
              <a:rPr lang="zh-CN" altLang="en-US"/>
              <a:t>。</a:t>
            </a:r>
            <a:br>
              <a:rPr lang="zh-CN" altLang="en-US"/>
            </a:br>
            <a:endParaRPr lang="zh-CN" altLang="en-US" dirty="0"/>
          </a:p>
        </p:txBody>
      </p:sp>
    </p:spTree>
    <p:extLst>
      <p:ext uri="{BB962C8B-B14F-4D97-AF65-F5344CB8AC3E}">
        <p14:creationId xmlns:p14="http://schemas.microsoft.com/office/powerpoint/2010/main" val="352568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2A13A-073E-4253-BFD2-CF6C0BF0360F}"/>
              </a:ext>
            </a:extLst>
          </p:cNvPr>
          <p:cNvSpPr>
            <a:spLocks noGrp="1"/>
          </p:cNvSpPr>
          <p:nvPr>
            <p:ph type="title"/>
          </p:nvPr>
        </p:nvSpPr>
        <p:spPr/>
        <p:txBody>
          <a:bodyPr/>
          <a:lstStyle/>
          <a:p>
            <a:r>
              <a:rPr lang="en-US" altLang="zh-CN"/>
              <a:t> Stub</a:t>
            </a:r>
            <a:r>
              <a:rPr lang="zh-CN" altLang="en-US"/>
              <a:t>区域的支持</a:t>
            </a:r>
            <a:endParaRPr lang="zh-CN" altLang="en-US" dirty="0"/>
          </a:p>
        </p:txBody>
      </p:sp>
      <p:sp>
        <p:nvSpPr>
          <p:cNvPr id="5" name="文本占位符 4">
            <a:extLst>
              <a:ext uri="{FF2B5EF4-FFF2-40B4-BE49-F238E27FC236}">
                <a16:creationId xmlns:a16="http://schemas.microsoft.com/office/drawing/2014/main" id="{4F6D2155-94E9-41F1-8D9F-9BF1CE1208A9}"/>
              </a:ext>
            </a:extLst>
          </p:cNvPr>
          <p:cNvSpPr>
            <a:spLocks noGrp="1"/>
          </p:cNvSpPr>
          <p:nvPr>
            <p:ph type="body" sz="quarter" idx="10"/>
          </p:nvPr>
        </p:nvSpPr>
        <p:spPr/>
        <p:txBody>
          <a:bodyPr/>
          <a:lstStyle/>
          <a:p>
            <a:r>
              <a:rPr lang="zh-CN" altLang="en-US" dirty="0"/>
              <a:t>由于</a:t>
            </a:r>
            <a:r>
              <a:rPr lang="en-US" altLang="zh-CN" dirty="0"/>
              <a:t>OSPFv3</a:t>
            </a:r>
            <a:r>
              <a:rPr lang="zh-CN" altLang="en-US" dirty="0"/>
              <a:t>支持对未知类型</a:t>
            </a:r>
            <a:r>
              <a:rPr lang="en-US" altLang="zh-CN" dirty="0"/>
              <a:t>LSA</a:t>
            </a:r>
            <a:r>
              <a:rPr lang="zh-CN" altLang="en-US" dirty="0"/>
              <a:t>的泛洪，为防止大量未知类型</a:t>
            </a:r>
            <a:r>
              <a:rPr lang="en-US" altLang="zh-CN" dirty="0"/>
              <a:t>LSA</a:t>
            </a:r>
            <a:r>
              <a:rPr lang="zh-CN" altLang="en-US" dirty="0"/>
              <a:t>泛洪进入</a:t>
            </a:r>
            <a:r>
              <a:rPr lang="en-US" altLang="zh-CN" dirty="0"/>
              <a:t>Stub</a:t>
            </a:r>
            <a:r>
              <a:rPr lang="zh-CN" altLang="en-US" dirty="0"/>
              <a:t>区域，对于向</a:t>
            </a:r>
            <a:r>
              <a:rPr lang="en-US" altLang="zh-CN" dirty="0"/>
              <a:t>Stub</a:t>
            </a:r>
            <a:r>
              <a:rPr lang="zh-CN" altLang="en-US" dirty="0"/>
              <a:t>区泛洪的未知类型</a:t>
            </a:r>
            <a:r>
              <a:rPr lang="en-US" altLang="zh-CN" dirty="0"/>
              <a:t>LSA</a:t>
            </a:r>
            <a:r>
              <a:rPr lang="zh-CN" altLang="en-US" dirty="0"/>
              <a:t>进行了明确规定， 只有当未知类型</a:t>
            </a:r>
            <a:r>
              <a:rPr lang="en-US" altLang="zh-CN" dirty="0"/>
              <a:t>LSA</a:t>
            </a:r>
            <a:r>
              <a:rPr lang="zh-CN" altLang="en-US" dirty="0"/>
              <a:t>的泛洪范围是区域或链路而且</a:t>
            </a:r>
            <a:r>
              <a:rPr lang="en-US" altLang="zh-CN" dirty="0"/>
              <a:t>U</a:t>
            </a:r>
            <a:r>
              <a:rPr lang="zh-CN" altLang="en-US" dirty="0"/>
              <a:t>比特没有置位时，未知类型</a:t>
            </a:r>
            <a:r>
              <a:rPr lang="en-US" altLang="zh-CN" dirty="0"/>
              <a:t>LSA</a:t>
            </a:r>
            <a:r>
              <a:rPr lang="zh-CN" altLang="en-US" dirty="0"/>
              <a:t>才可以向</a:t>
            </a:r>
            <a:r>
              <a:rPr lang="en-US" altLang="zh-CN" dirty="0"/>
              <a:t>Stub</a:t>
            </a:r>
            <a:r>
              <a:rPr lang="zh-CN" altLang="en-US" dirty="0"/>
              <a:t>区域泛洪。</a:t>
            </a:r>
            <a:endParaRPr lang="en-US" altLang="zh-CN" dirty="0"/>
          </a:p>
          <a:p>
            <a:endParaRPr lang="zh-CN" altLang="en-US" dirty="0"/>
          </a:p>
        </p:txBody>
      </p:sp>
    </p:spTree>
    <p:extLst>
      <p:ext uri="{BB962C8B-B14F-4D97-AF65-F5344CB8AC3E}">
        <p14:creationId xmlns:p14="http://schemas.microsoft.com/office/powerpoint/2010/main" val="821996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ACDED-27C7-460B-820B-C733CA199CE7}"/>
              </a:ext>
            </a:extLst>
          </p:cNvPr>
          <p:cNvSpPr>
            <a:spLocks noGrp="1"/>
          </p:cNvSpPr>
          <p:nvPr>
            <p:ph type="title"/>
          </p:nvPr>
        </p:nvSpPr>
        <p:spPr/>
        <p:txBody>
          <a:bodyPr/>
          <a:lstStyle/>
          <a:p>
            <a:r>
              <a:rPr lang="zh-CN" altLang="en-US" dirty="0"/>
              <a:t>报文变化</a:t>
            </a:r>
            <a:r>
              <a:rPr lang="en-US" altLang="zh-CN" dirty="0"/>
              <a:t>: </a:t>
            </a:r>
            <a:r>
              <a:rPr lang="zh-CN" altLang="en-US" dirty="0"/>
              <a:t>头部字段说明</a:t>
            </a:r>
          </a:p>
        </p:txBody>
      </p:sp>
      <p:sp>
        <p:nvSpPr>
          <p:cNvPr id="3" name="文本占位符 2">
            <a:extLst>
              <a:ext uri="{FF2B5EF4-FFF2-40B4-BE49-F238E27FC236}">
                <a16:creationId xmlns:a16="http://schemas.microsoft.com/office/drawing/2014/main" id="{A87934C2-DD9D-4E20-BD1C-760417772A15}"/>
              </a:ext>
            </a:extLst>
          </p:cNvPr>
          <p:cNvSpPr>
            <a:spLocks noGrp="1"/>
          </p:cNvSpPr>
          <p:nvPr>
            <p:ph type="body" sz="quarter" idx="10"/>
          </p:nvPr>
        </p:nvSpPr>
        <p:spPr>
          <a:xfrm>
            <a:off x="912285" y="1233488"/>
            <a:ext cx="5687770" cy="4680000"/>
          </a:xfrm>
        </p:spPr>
        <p:txBody>
          <a:bodyPr/>
          <a:lstStyle/>
          <a:p>
            <a:pPr>
              <a:lnSpc>
                <a:spcPct val="150000"/>
              </a:lnSpc>
            </a:pPr>
            <a:r>
              <a:rPr lang="en-US" altLang="zh-CN" sz="1800" dirty="0"/>
              <a:t>Version</a:t>
            </a:r>
            <a:r>
              <a:rPr lang="zh-CN" altLang="en-US" sz="1800" dirty="0"/>
              <a:t>：版本，对于</a:t>
            </a:r>
            <a:r>
              <a:rPr lang="en-US" altLang="zh-CN" sz="1800" dirty="0"/>
              <a:t>OSPFv2</a:t>
            </a:r>
            <a:r>
              <a:rPr lang="zh-CN" altLang="en-US" sz="1800" dirty="0"/>
              <a:t>，该值是</a:t>
            </a:r>
            <a:r>
              <a:rPr lang="en-US" altLang="zh-CN" sz="1800" dirty="0"/>
              <a:t>2</a:t>
            </a:r>
            <a:r>
              <a:rPr lang="zh-CN" altLang="en-US" sz="1800" dirty="0"/>
              <a:t>；对于</a:t>
            </a:r>
            <a:r>
              <a:rPr lang="en-US" altLang="zh-CN" sz="1800" dirty="0"/>
              <a:t>OSPFv3</a:t>
            </a:r>
            <a:r>
              <a:rPr lang="zh-CN" altLang="en-US" sz="1800" dirty="0"/>
              <a:t>则是</a:t>
            </a:r>
            <a:r>
              <a:rPr lang="en-US" altLang="zh-CN" sz="1800" dirty="0"/>
              <a:t>3</a:t>
            </a:r>
            <a:r>
              <a:rPr lang="zh-CN" altLang="en-US" sz="1800" dirty="0"/>
              <a:t>；</a:t>
            </a:r>
          </a:p>
          <a:p>
            <a:pPr>
              <a:lnSpc>
                <a:spcPct val="150000"/>
              </a:lnSpc>
            </a:pPr>
            <a:r>
              <a:rPr lang="en-US" altLang="zh-CN" sz="1800" dirty="0"/>
              <a:t>Type</a:t>
            </a:r>
            <a:r>
              <a:rPr lang="zh-CN" altLang="en-US" sz="1800" dirty="0"/>
              <a:t>：</a:t>
            </a:r>
            <a:r>
              <a:rPr lang="en-US" altLang="zh-CN" sz="1800" dirty="0"/>
              <a:t>1 - Hello, 2-DD, 3-LSR, 4-LSU, 5-LSAck;</a:t>
            </a:r>
          </a:p>
          <a:p>
            <a:pPr>
              <a:lnSpc>
                <a:spcPct val="150000"/>
              </a:lnSpc>
            </a:pPr>
            <a:r>
              <a:rPr lang="en-US" altLang="zh-CN" sz="1800" dirty="0"/>
              <a:t>Packet Length</a:t>
            </a:r>
            <a:r>
              <a:rPr lang="zh-CN" altLang="en-US" sz="1800" dirty="0"/>
              <a:t>：</a:t>
            </a:r>
            <a:r>
              <a:rPr lang="en-US" altLang="zh-CN" sz="1800" dirty="0"/>
              <a:t>OSPFv3</a:t>
            </a:r>
            <a:r>
              <a:rPr lang="zh-CN" altLang="en-US" sz="1800" dirty="0"/>
              <a:t>报文长度，</a:t>
            </a:r>
            <a:r>
              <a:rPr lang="en-US" altLang="zh-CN" sz="1800" dirty="0"/>
              <a:t>2</a:t>
            </a:r>
            <a:r>
              <a:rPr lang="zh-CN" altLang="en-US" sz="1800" dirty="0"/>
              <a:t>字节；</a:t>
            </a:r>
          </a:p>
          <a:p>
            <a:pPr>
              <a:lnSpc>
                <a:spcPct val="150000"/>
              </a:lnSpc>
            </a:pPr>
            <a:r>
              <a:rPr lang="en-US" altLang="zh-CN" sz="1800" dirty="0"/>
              <a:t>Router ID</a:t>
            </a:r>
            <a:r>
              <a:rPr lang="zh-CN" altLang="en-US" sz="1800" dirty="0"/>
              <a:t>：路由器</a:t>
            </a:r>
            <a:r>
              <a:rPr lang="en-US" altLang="zh-CN" sz="1800" dirty="0"/>
              <a:t>ID</a:t>
            </a:r>
            <a:r>
              <a:rPr lang="zh-CN" altLang="en-US" sz="1800" dirty="0"/>
              <a:t>；</a:t>
            </a:r>
          </a:p>
          <a:p>
            <a:pPr>
              <a:lnSpc>
                <a:spcPct val="150000"/>
              </a:lnSpc>
            </a:pPr>
            <a:r>
              <a:rPr lang="en-US" altLang="zh-CN" sz="1800" dirty="0"/>
              <a:t>Area ID</a:t>
            </a:r>
            <a:r>
              <a:rPr lang="zh-CN" altLang="en-US" sz="1800" dirty="0"/>
              <a:t>：区域</a:t>
            </a:r>
            <a:r>
              <a:rPr lang="en-US" altLang="zh-CN" sz="1800" dirty="0"/>
              <a:t>ID</a:t>
            </a:r>
            <a:r>
              <a:rPr lang="zh-CN" altLang="en-US" sz="1800" dirty="0"/>
              <a:t>；</a:t>
            </a:r>
          </a:p>
          <a:p>
            <a:pPr>
              <a:lnSpc>
                <a:spcPct val="150000"/>
              </a:lnSpc>
            </a:pPr>
            <a:r>
              <a:rPr lang="en-US" altLang="zh-CN" sz="1800" dirty="0"/>
              <a:t>Checksum</a:t>
            </a:r>
            <a:r>
              <a:rPr lang="zh-CN" altLang="en-US" sz="1800" dirty="0"/>
              <a:t>：校验和；</a:t>
            </a:r>
          </a:p>
          <a:p>
            <a:pPr>
              <a:lnSpc>
                <a:spcPct val="150000"/>
              </a:lnSpc>
            </a:pPr>
            <a:r>
              <a:rPr lang="en-US" altLang="zh-CN" sz="1800" dirty="0"/>
              <a:t>Instance ID</a:t>
            </a:r>
            <a:r>
              <a:rPr lang="zh-CN" altLang="en-US" sz="1800" dirty="0"/>
              <a:t>：链路实例</a:t>
            </a:r>
            <a:r>
              <a:rPr lang="en-US" altLang="zh-CN" sz="1800" dirty="0"/>
              <a:t>ID</a:t>
            </a:r>
            <a:r>
              <a:rPr lang="zh-CN" altLang="en-US" sz="1800" dirty="0"/>
              <a:t>，通过判断该字段就可以区分同一链路上运行的不同</a:t>
            </a:r>
            <a:r>
              <a:rPr lang="en-US" altLang="zh-CN" sz="1800" dirty="0"/>
              <a:t>OSPF</a:t>
            </a:r>
            <a:r>
              <a:rPr lang="zh-CN" altLang="en-US" sz="1800" dirty="0"/>
              <a:t>实例。实例</a:t>
            </a:r>
            <a:r>
              <a:rPr lang="en-US" altLang="zh-CN" sz="1800" dirty="0"/>
              <a:t>ID</a:t>
            </a:r>
            <a:r>
              <a:rPr lang="zh-CN" altLang="en-US" sz="1800" dirty="0"/>
              <a:t>只在本地链路范围内具有意义；</a:t>
            </a:r>
          </a:p>
          <a:p>
            <a:pPr>
              <a:lnSpc>
                <a:spcPct val="150000"/>
              </a:lnSpc>
            </a:pPr>
            <a:r>
              <a:rPr lang="en-US" altLang="zh-CN" sz="1800" dirty="0"/>
              <a:t>Reserved(</a:t>
            </a:r>
            <a:r>
              <a:rPr lang="zh-CN" altLang="en-US" sz="1800" dirty="0"/>
              <a:t>保留</a:t>
            </a:r>
            <a:r>
              <a:rPr lang="en-US" altLang="zh-CN" sz="1800" dirty="0"/>
              <a:t>): </a:t>
            </a:r>
            <a:r>
              <a:rPr lang="zh-CN" altLang="en-US" sz="1800" dirty="0"/>
              <a:t>保留字段，总是</a:t>
            </a:r>
            <a:r>
              <a:rPr lang="en-US" altLang="zh-CN" sz="1800" dirty="0"/>
              <a:t>0</a:t>
            </a:r>
            <a:r>
              <a:rPr lang="zh-CN" altLang="en-US" sz="1800" dirty="0"/>
              <a:t>。</a:t>
            </a:r>
          </a:p>
          <a:p>
            <a:pPr>
              <a:lnSpc>
                <a:spcPct val="150000"/>
              </a:lnSpc>
            </a:pPr>
            <a:endParaRPr lang="en-US" altLang="zh-CN" sz="1800" dirty="0"/>
          </a:p>
          <a:p>
            <a:pPr>
              <a:lnSpc>
                <a:spcPct val="150000"/>
              </a:lnSpc>
            </a:pPr>
            <a:endParaRPr lang="zh-CN" altLang="en-US" sz="1800" dirty="0"/>
          </a:p>
        </p:txBody>
      </p:sp>
      <p:sp>
        <p:nvSpPr>
          <p:cNvPr id="4" name="Rectangle 72">
            <a:extLst>
              <a:ext uri="{FF2B5EF4-FFF2-40B4-BE49-F238E27FC236}">
                <a16:creationId xmlns:a16="http://schemas.microsoft.com/office/drawing/2014/main" id="{5B52FBC6-7047-400C-B106-79C82B261CB9}"/>
              </a:ext>
            </a:extLst>
          </p:cNvPr>
          <p:cNvSpPr>
            <a:spLocks noChangeArrowheads="1"/>
          </p:cNvSpPr>
          <p:nvPr/>
        </p:nvSpPr>
        <p:spPr bwMode="auto">
          <a:xfrm>
            <a:off x="8514477" y="3557856"/>
            <a:ext cx="1442703"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OSPFv2</a:t>
            </a:r>
            <a:r>
              <a:rPr kumimoji="1" lang="en-US" altLang="zh-TW" sz="1600" b="1" dirty="0">
                <a:solidFill>
                  <a:srgbClr val="C00000"/>
                </a:solidFill>
                <a:latin typeface="微软雅黑" panose="020B0503020204020204" pitchFamily="34" charset="-122"/>
                <a:ea typeface="微软雅黑" panose="020B0503020204020204" pitchFamily="34" charset="-122"/>
                <a:cs typeface="標楷體"/>
              </a:rPr>
              <a:t> </a:t>
            </a:r>
            <a:r>
              <a:rPr kumimoji="1" lang="zh-CN" altLang="en-US" sz="1600" b="1" dirty="0">
                <a:solidFill>
                  <a:srgbClr val="C00000"/>
                </a:solidFill>
                <a:latin typeface="微软雅黑" panose="020B0503020204020204" pitchFamily="34" charset="-122"/>
                <a:ea typeface="微软雅黑" panose="020B0503020204020204" pitchFamily="34" charset="-122"/>
                <a:cs typeface="標楷體"/>
              </a:rPr>
              <a:t>报头</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sp>
        <p:nvSpPr>
          <p:cNvPr id="5" name="Rectangle 95">
            <a:extLst>
              <a:ext uri="{FF2B5EF4-FFF2-40B4-BE49-F238E27FC236}">
                <a16:creationId xmlns:a16="http://schemas.microsoft.com/office/drawing/2014/main" id="{32BCDFE2-9112-40D4-B464-C21E32AA0242}"/>
              </a:ext>
            </a:extLst>
          </p:cNvPr>
          <p:cNvSpPr>
            <a:spLocks noChangeArrowheads="1"/>
          </p:cNvSpPr>
          <p:nvPr/>
        </p:nvSpPr>
        <p:spPr bwMode="auto">
          <a:xfrm>
            <a:off x="8576000" y="6060671"/>
            <a:ext cx="123431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400" b="1" dirty="0">
                <a:solidFill>
                  <a:srgbClr val="C00000"/>
                </a:solidFill>
                <a:latin typeface="微软雅黑" panose="020B0503020204020204" pitchFamily="34" charset="-122"/>
                <a:ea typeface="微软雅黑" panose="020B0503020204020204" pitchFamily="34" charset="-122"/>
              </a:rPr>
              <a:t>OSPFv3</a:t>
            </a:r>
            <a:r>
              <a:rPr kumimoji="1" lang="zh-CN" altLang="en-US" sz="1400" b="1" dirty="0">
                <a:solidFill>
                  <a:srgbClr val="C00000"/>
                </a:solidFill>
                <a:latin typeface="微软雅黑" panose="020B0503020204020204" pitchFamily="34" charset="-122"/>
                <a:ea typeface="微软雅黑" panose="020B0503020204020204" pitchFamily="34" charset="-122"/>
                <a:cs typeface="標楷體"/>
              </a:rPr>
              <a:t>报头</a:t>
            </a:r>
            <a:endParaRPr kumimoji="1" lang="en-US" altLang="zh-TW" sz="14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4CD4B65B-87B6-4B36-922C-E787163E01D4}"/>
              </a:ext>
            </a:extLst>
          </p:cNvPr>
          <p:cNvGraphicFramePr>
            <a:graphicFrameLocks noGrp="1"/>
          </p:cNvGraphicFramePr>
          <p:nvPr>
            <p:extLst>
              <p:ext uri="{D42A27DB-BD31-4B8C-83A1-F6EECF244321}">
                <p14:modId xmlns:p14="http://schemas.microsoft.com/office/powerpoint/2010/main" val="3306522397"/>
              </p:ext>
            </p:extLst>
          </p:nvPr>
        </p:nvGraphicFramePr>
        <p:xfrm>
          <a:off x="6780076" y="1319879"/>
          <a:ext cx="4615518" cy="2225040"/>
        </p:xfrm>
        <a:graphic>
          <a:graphicData uri="http://schemas.openxmlformats.org/drawingml/2006/table">
            <a:tbl>
              <a:tblPr firstRow="1" bandRow="1">
                <a:tableStyleId>{5C22544A-7EE6-4342-B048-85BDC9FD1C3A}</a:tableStyleId>
              </a:tblPr>
              <a:tblGrid>
                <a:gridCol w="1538506">
                  <a:extLst>
                    <a:ext uri="{9D8B030D-6E8A-4147-A177-3AD203B41FA5}">
                      <a16:colId xmlns:a16="http://schemas.microsoft.com/office/drawing/2014/main" val="3690176705"/>
                    </a:ext>
                  </a:extLst>
                </a:gridCol>
                <a:gridCol w="769253">
                  <a:extLst>
                    <a:ext uri="{9D8B030D-6E8A-4147-A177-3AD203B41FA5}">
                      <a16:colId xmlns:a16="http://schemas.microsoft.com/office/drawing/2014/main" val="2733878131"/>
                    </a:ext>
                  </a:extLst>
                </a:gridCol>
                <a:gridCol w="769253">
                  <a:extLst>
                    <a:ext uri="{9D8B030D-6E8A-4147-A177-3AD203B41FA5}">
                      <a16:colId xmlns:a16="http://schemas.microsoft.com/office/drawing/2014/main" val="3510957579"/>
                    </a:ext>
                  </a:extLst>
                </a:gridCol>
                <a:gridCol w="1538506">
                  <a:extLst>
                    <a:ext uri="{9D8B030D-6E8A-4147-A177-3AD203B41FA5}">
                      <a16:colId xmlns:a16="http://schemas.microsoft.com/office/drawing/2014/main" val="2411031693"/>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Version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Type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Packet Length</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089033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Router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014409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Area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0818353"/>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Checksum</a:t>
                      </a:r>
                      <a:endParaRPr lang="zh-CN" altLang="en-US"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AuType</a:t>
                      </a:r>
                      <a:endParaRPr lang="zh-CN" altLang="en-US" sz="1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3563373435"/>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Authentication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58833221"/>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Authentication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4225003094"/>
                  </a:ext>
                </a:extLst>
              </a:tr>
            </a:tbl>
          </a:graphicData>
        </a:graphic>
      </p:graphicFrame>
      <p:graphicFrame>
        <p:nvGraphicFramePr>
          <p:cNvPr id="10" name="表格 9">
            <a:extLst>
              <a:ext uri="{FF2B5EF4-FFF2-40B4-BE49-F238E27FC236}">
                <a16:creationId xmlns:a16="http://schemas.microsoft.com/office/drawing/2014/main" id="{1909E1E5-3356-4C99-A242-6D5C1D9EC77F}"/>
              </a:ext>
            </a:extLst>
          </p:cNvPr>
          <p:cNvGraphicFramePr>
            <a:graphicFrameLocks noGrp="1"/>
          </p:cNvGraphicFramePr>
          <p:nvPr>
            <p:extLst>
              <p:ext uri="{D42A27DB-BD31-4B8C-83A1-F6EECF244321}">
                <p14:modId xmlns:p14="http://schemas.microsoft.com/office/powerpoint/2010/main" val="4065966940"/>
              </p:ext>
            </p:extLst>
          </p:nvPr>
        </p:nvGraphicFramePr>
        <p:xfrm>
          <a:off x="6816080" y="4503720"/>
          <a:ext cx="4615518" cy="1483360"/>
        </p:xfrm>
        <a:graphic>
          <a:graphicData uri="http://schemas.openxmlformats.org/drawingml/2006/table">
            <a:tbl>
              <a:tblPr firstRow="1" bandRow="1">
                <a:tableStyleId>{5C22544A-7EE6-4342-B048-85BDC9FD1C3A}</a:tableStyleId>
              </a:tblPr>
              <a:tblGrid>
                <a:gridCol w="1538506">
                  <a:extLst>
                    <a:ext uri="{9D8B030D-6E8A-4147-A177-3AD203B41FA5}">
                      <a16:colId xmlns:a16="http://schemas.microsoft.com/office/drawing/2014/main" val="3690176705"/>
                    </a:ext>
                  </a:extLst>
                </a:gridCol>
                <a:gridCol w="1538506">
                  <a:extLst>
                    <a:ext uri="{9D8B030D-6E8A-4147-A177-3AD203B41FA5}">
                      <a16:colId xmlns:a16="http://schemas.microsoft.com/office/drawing/2014/main" val="2733878131"/>
                    </a:ext>
                  </a:extLst>
                </a:gridCol>
                <a:gridCol w="1538506">
                  <a:extLst>
                    <a:ext uri="{9D8B030D-6E8A-4147-A177-3AD203B41FA5}">
                      <a16:colId xmlns:a16="http://schemas.microsoft.com/office/drawing/2014/main" val="2411031693"/>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Version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Type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Packet Length</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0890339"/>
                  </a:ext>
                </a:extLst>
              </a:tr>
              <a:tr h="370840">
                <a:tc gridSpan="3">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Router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0144099"/>
                  </a:ext>
                </a:extLst>
              </a:tr>
              <a:tr h="370840">
                <a:tc gridSpan="3">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Area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0818353"/>
                  </a:ext>
                </a:extLst>
              </a:tr>
              <a:tr h="370840">
                <a:tc>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Checksum</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Instance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29183857"/>
                  </a:ext>
                </a:extLst>
              </a:tr>
            </a:tbl>
          </a:graphicData>
        </a:graphic>
      </p:graphicFrame>
      <p:cxnSp>
        <p:nvCxnSpPr>
          <p:cNvPr id="11" name="直接箭头连接符 10">
            <a:extLst>
              <a:ext uri="{FF2B5EF4-FFF2-40B4-BE49-F238E27FC236}">
                <a16:creationId xmlns:a16="http://schemas.microsoft.com/office/drawing/2014/main" id="{116CF0F7-1D95-4D0C-A986-D03C426D3713}"/>
              </a:ext>
            </a:extLst>
          </p:cNvPr>
          <p:cNvCxnSpPr>
            <a:cxnSpLocks/>
          </p:cNvCxnSpPr>
          <p:nvPr/>
        </p:nvCxnSpPr>
        <p:spPr bwMode="auto">
          <a:xfrm>
            <a:off x="9165028" y="3933056"/>
            <a:ext cx="0" cy="396044"/>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1209377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69F24-A6E9-4894-B0A7-658DD818FA4D}"/>
              </a:ext>
            </a:extLst>
          </p:cNvPr>
          <p:cNvSpPr>
            <a:spLocks noGrp="1"/>
          </p:cNvSpPr>
          <p:nvPr>
            <p:ph type="title"/>
          </p:nvPr>
        </p:nvSpPr>
        <p:spPr/>
        <p:txBody>
          <a:bodyPr/>
          <a:lstStyle/>
          <a:p>
            <a:r>
              <a:rPr lang="zh-CN" altLang="en-US"/>
              <a:t>报文变化</a:t>
            </a:r>
            <a:r>
              <a:rPr lang="en-US" altLang="zh-CN"/>
              <a:t>: Hello</a:t>
            </a:r>
            <a:r>
              <a:rPr lang="zh-CN" altLang="en-US"/>
              <a:t>报文</a:t>
            </a:r>
            <a:endParaRPr lang="zh-CN" altLang="en-US" dirty="0"/>
          </a:p>
        </p:txBody>
      </p:sp>
      <p:graphicFrame>
        <p:nvGraphicFramePr>
          <p:cNvPr id="8" name="表格 7">
            <a:extLst>
              <a:ext uri="{FF2B5EF4-FFF2-40B4-BE49-F238E27FC236}">
                <a16:creationId xmlns:a16="http://schemas.microsoft.com/office/drawing/2014/main" id="{37E0984A-415D-4398-A54F-FFCF14676A94}"/>
              </a:ext>
            </a:extLst>
          </p:cNvPr>
          <p:cNvGraphicFramePr>
            <a:graphicFrameLocks noGrp="1"/>
          </p:cNvGraphicFramePr>
          <p:nvPr>
            <p:extLst>
              <p:ext uri="{D42A27DB-BD31-4B8C-83A1-F6EECF244321}">
                <p14:modId xmlns:p14="http://schemas.microsoft.com/office/powerpoint/2010/main" val="175892610"/>
              </p:ext>
            </p:extLst>
          </p:nvPr>
        </p:nvGraphicFramePr>
        <p:xfrm>
          <a:off x="1847528" y="1636608"/>
          <a:ext cx="3852426" cy="1630680"/>
        </p:xfrm>
        <a:graphic>
          <a:graphicData uri="http://schemas.openxmlformats.org/drawingml/2006/table">
            <a:tbl>
              <a:tblPr firstRow="1" bandRow="1">
                <a:tableStyleId>{5C22544A-7EE6-4342-B048-85BDC9FD1C3A}</a:tableStyleId>
              </a:tblPr>
              <a:tblGrid>
                <a:gridCol w="1284142">
                  <a:extLst>
                    <a:ext uri="{9D8B030D-6E8A-4147-A177-3AD203B41FA5}">
                      <a16:colId xmlns:a16="http://schemas.microsoft.com/office/drawing/2014/main" val="3690176705"/>
                    </a:ext>
                  </a:extLst>
                </a:gridCol>
                <a:gridCol w="642071">
                  <a:extLst>
                    <a:ext uri="{9D8B030D-6E8A-4147-A177-3AD203B41FA5}">
                      <a16:colId xmlns:a16="http://schemas.microsoft.com/office/drawing/2014/main" val="2733878131"/>
                    </a:ext>
                  </a:extLst>
                </a:gridCol>
                <a:gridCol w="642071">
                  <a:extLst>
                    <a:ext uri="{9D8B030D-6E8A-4147-A177-3AD203B41FA5}">
                      <a16:colId xmlns:a16="http://schemas.microsoft.com/office/drawing/2014/main" val="3341181780"/>
                    </a:ext>
                  </a:extLst>
                </a:gridCol>
                <a:gridCol w="1284142">
                  <a:extLst>
                    <a:ext uri="{9D8B030D-6E8A-4147-A177-3AD203B41FA5}">
                      <a16:colId xmlns:a16="http://schemas.microsoft.com/office/drawing/2014/main" val="2411031693"/>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Version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Type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Packet Length</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089033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Router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014409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Area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0818353"/>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Checksum</a:t>
                      </a:r>
                      <a:endParaRPr lang="zh-CN" altLang="en-US"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AuType</a:t>
                      </a:r>
                      <a:endParaRPr lang="zh-CN" altLang="en-US"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2579123772"/>
                  </a:ext>
                </a:extLst>
              </a:tr>
            </a:tbl>
          </a:graphicData>
        </a:graphic>
      </p:graphicFrame>
      <p:graphicFrame>
        <p:nvGraphicFramePr>
          <p:cNvPr id="11" name="表格 10">
            <a:extLst>
              <a:ext uri="{FF2B5EF4-FFF2-40B4-BE49-F238E27FC236}">
                <a16:creationId xmlns:a16="http://schemas.microsoft.com/office/drawing/2014/main" id="{E718F363-B2DC-4B21-BF56-E0485C7DE396}"/>
              </a:ext>
            </a:extLst>
          </p:cNvPr>
          <p:cNvGraphicFramePr>
            <a:graphicFrameLocks noGrp="1"/>
          </p:cNvGraphicFramePr>
          <p:nvPr>
            <p:extLst>
              <p:ext uri="{D42A27DB-BD31-4B8C-83A1-F6EECF244321}">
                <p14:modId xmlns:p14="http://schemas.microsoft.com/office/powerpoint/2010/main" val="250027387"/>
              </p:ext>
            </p:extLst>
          </p:nvPr>
        </p:nvGraphicFramePr>
        <p:xfrm>
          <a:off x="1847528" y="3267288"/>
          <a:ext cx="3852427" cy="2966720"/>
        </p:xfrm>
        <a:graphic>
          <a:graphicData uri="http://schemas.openxmlformats.org/drawingml/2006/table">
            <a:tbl>
              <a:tblPr firstRow="1" bandRow="1">
                <a:tableStyleId>{5C22544A-7EE6-4342-B048-85BDC9FD1C3A}</a:tableStyleId>
              </a:tblPr>
              <a:tblGrid>
                <a:gridCol w="1284142">
                  <a:extLst>
                    <a:ext uri="{9D8B030D-6E8A-4147-A177-3AD203B41FA5}">
                      <a16:colId xmlns:a16="http://schemas.microsoft.com/office/drawing/2014/main" val="1463064791"/>
                    </a:ext>
                  </a:extLst>
                </a:gridCol>
                <a:gridCol w="1284143">
                  <a:extLst>
                    <a:ext uri="{9D8B030D-6E8A-4147-A177-3AD203B41FA5}">
                      <a16:colId xmlns:a16="http://schemas.microsoft.com/office/drawing/2014/main" val="3648686103"/>
                    </a:ext>
                  </a:extLst>
                </a:gridCol>
                <a:gridCol w="1284142">
                  <a:extLst>
                    <a:ext uri="{9D8B030D-6E8A-4147-A177-3AD203B41FA5}">
                      <a16:colId xmlns:a16="http://schemas.microsoft.com/office/drawing/2014/main" val="2703351119"/>
                    </a:ext>
                  </a:extLst>
                </a:gridCol>
              </a:tblGrid>
              <a:tr h="370840">
                <a:tc gridSpan="3">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Authentication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53360134"/>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Authentication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7741075"/>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Network Mask</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219925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dirty="0">
                          <a:latin typeface="微软雅黑" panose="020B0503020204020204" pitchFamily="34" charset="-122"/>
                          <a:ea typeface="微软雅黑" panose="020B0503020204020204" pitchFamily="34" charset="-122"/>
                        </a:rPr>
                        <a:t>HelloInterval</a:t>
                      </a:r>
                      <a:endParaRPr kumimoji="1" lang="en-US" altLang="zh-TW"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1400" dirty="0">
                          <a:latin typeface="微软雅黑" panose="020B0503020204020204" pitchFamily="34" charset="-122"/>
                          <a:ea typeface="微软雅黑" panose="020B0503020204020204" pitchFamily="34" charset="-122"/>
                        </a:rPr>
                        <a:t>Options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1400" dirty="0" err="1">
                          <a:latin typeface="微软雅黑" panose="020B0503020204020204" pitchFamily="34" charset="-122"/>
                          <a:ea typeface="微软雅黑" panose="020B0503020204020204" pitchFamily="34" charset="-122"/>
                        </a:rPr>
                        <a:t>Rtr</a:t>
                      </a:r>
                      <a:r>
                        <a:rPr kumimoji="1" lang="en-US" altLang="zh-TW" sz="1400" dirty="0">
                          <a:latin typeface="微软雅黑" panose="020B0503020204020204" pitchFamily="34" charset="-122"/>
                          <a:ea typeface="微软雅黑" panose="020B0503020204020204" pitchFamily="34" charset="-122"/>
                        </a:rPr>
                        <a:t> Priority</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352712"/>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RouterDeadInterval</a:t>
                      </a:r>
                      <a:endPar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46850230"/>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Designated Router ID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37789323"/>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Backup Designated Router ID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65203828"/>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Neighbor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54534790"/>
                  </a:ext>
                </a:extLst>
              </a:tr>
            </a:tbl>
          </a:graphicData>
        </a:graphic>
      </p:graphicFrame>
      <p:graphicFrame>
        <p:nvGraphicFramePr>
          <p:cNvPr id="10" name="表格 9">
            <a:extLst>
              <a:ext uri="{FF2B5EF4-FFF2-40B4-BE49-F238E27FC236}">
                <a16:creationId xmlns:a16="http://schemas.microsoft.com/office/drawing/2014/main" id="{F5047C16-27F4-4A0A-B6D4-1C04D6B2E525}"/>
              </a:ext>
            </a:extLst>
          </p:cNvPr>
          <p:cNvGraphicFramePr>
            <a:graphicFrameLocks noGrp="1"/>
          </p:cNvGraphicFramePr>
          <p:nvPr>
            <p:extLst>
              <p:ext uri="{D42A27DB-BD31-4B8C-83A1-F6EECF244321}">
                <p14:modId xmlns:p14="http://schemas.microsoft.com/office/powerpoint/2010/main" val="3462642993"/>
              </p:ext>
            </p:extLst>
          </p:nvPr>
        </p:nvGraphicFramePr>
        <p:xfrm>
          <a:off x="7068108" y="1636608"/>
          <a:ext cx="3744415" cy="1630680"/>
        </p:xfrm>
        <a:graphic>
          <a:graphicData uri="http://schemas.openxmlformats.org/drawingml/2006/table">
            <a:tbl>
              <a:tblPr firstRow="1" bandRow="1">
                <a:tableStyleId>{5C22544A-7EE6-4342-B048-85BDC9FD1C3A}</a:tableStyleId>
              </a:tblPr>
              <a:tblGrid>
                <a:gridCol w="1248138">
                  <a:extLst>
                    <a:ext uri="{9D8B030D-6E8A-4147-A177-3AD203B41FA5}">
                      <a16:colId xmlns:a16="http://schemas.microsoft.com/office/drawing/2014/main" val="3690176705"/>
                    </a:ext>
                  </a:extLst>
                </a:gridCol>
                <a:gridCol w="1248138">
                  <a:extLst>
                    <a:ext uri="{9D8B030D-6E8A-4147-A177-3AD203B41FA5}">
                      <a16:colId xmlns:a16="http://schemas.microsoft.com/office/drawing/2014/main" val="2733878131"/>
                    </a:ext>
                  </a:extLst>
                </a:gridCol>
                <a:gridCol w="312035">
                  <a:extLst>
                    <a:ext uri="{9D8B030D-6E8A-4147-A177-3AD203B41FA5}">
                      <a16:colId xmlns:a16="http://schemas.microsoft.com/office/drawing/2014/main" val="2411031693"/>
                    </a:ext>
                  </a:extLst>
                </a:gridCol>
                <a:gridCol w="936104">
                  <a:extLst>
                    <a:ext uri="{9D8B030D-6E8A-4147-A177-3AD203B41FA5}">
                      <a16:colId xmlns:a16="http://schemas.microsoft.com/office/drawing/2014/main" val="1700177140"/>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Version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Type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Packet Length</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92089033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Router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01014409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Area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9808183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Checksum</a:t>
                      </a:r>
                      <a:endParaRPr lang="zh-CN" altLang="en-US"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Instance ID</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0</a:t>
                      </a:r>
                      <a:endParaRPr lang="zh-CN" altLang="en-US"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79123772"/>
                  </a:ext>
                </a:extLst>
              </a:tr>
            </a:tbl>
          </a:graphicData>
        </a:graphic>
      </p:graphicFrame>
      <p:graphicFrame>
        <p:nvGraphicFramePr>
          <p:cNvPr id="12" name="表格 11">
            <a:extLst>
              <a:ext uri="{FF2B5EF4-FFF2-40B4-BE49-F238E27FC236}">
                <a16:creationId xmlns:a16="http://schemas.microsoft.com/office/drawing/2014/main" id="{4AADC09D-B36B-4310-8D67-9C1A9C1AABC5}"/>
              </a:ext>
            </a:extLst>
          </p:cNvPr>
          <p:cNvGraphicFramePr>
            <a:graphicFrameLocks noGrp="1"/>
          </p:cNvGraphicFramePr>
          <p:nvPr>
            <p:extLst>
              <p:ext uri="{D42A27DB-BD31-4B8C-83A1-F6EECF244321}">
                <p14:modId xmlns:p14="http://schemas.microsoft.com/office/powerpoint/2010/main" val="2688285972"/>
              </p:ext>
            </p:extLst>
          </p:nvPr>
        </p:nvGraphicFramePr>
        <p:xfrm>
          <a:off x="7068108" y="3267288"/>
          <a:ext cx="3744416" cy="2225040"/>
        </p:xfrm>
        <a:graphic>
          <a:graphicData uri="http://schemas.openxmlformats.org/drawingml/2006/table">
            <a:tbl>
              <a:tblPr firstRow="1" bandRow="1">
                <a:tableStyleId>{5C22544A-7EE6-4342-B048-85BDC9FD1C3A}</a:tableStyleId>
              </a:tblPr>
              <a:tblGrid>
                <a:gridCol w="1248138">
                  <a:extLst>
                    <a:ext uri="{9D8B030D-6E8A-4147-A177-3AD203B41FA5}">
                      <a16:colId xmlns:a16="http://schemas.microsoft.com/office/drawing/2014/main" val="1463064791"/>
                    </a:ext>
                  </a:extLst>
                </a:gridCol>
                <a:gridCol w="624070">
                  <a:extLst>
                    <a:ext uri="{9D8B030D-6E8A-4147-A177-3AD203B41FA5}">
                      <a16:colId xmlns:a16="http://schemas.microsoft.com/office/drawing/2014/main" val="3648686103"/>
                    </a:ext>
                  </a:extLst>
                </a:gridCol>
                <a:gridCol w="1872208">
                  <a:extLst>
                    <a:ext uri="{9D8B030D-6E8A-4147-A177-3AD203B41FA5}">
                      <a16:colId xmlns:a16="http://schemas.microsoft.com/office/drawing/2014/main" val="1267139695"/>
                    </a:ext>
                  </a:extLst>
                </a:gridCol>
              </a:tblGrid>
              <a:tr h="370840">
                <a:tc gridSpan="3">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Interface ID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533601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1400" dirty="0" err="1">
                          <a:latin typeface="微软雅黑" panose="020B0503020204020204" pitchFamily="34" charset="-122"/>
                          <a:ea typeface="微软雅黑" panose="020B0503020204020204" pitchFamily="34" charset="-122"/>
                        </a:rPr>
                        <a:t>Rtr</a:t>
                      </a:r>
                      <a:r>
                        <a:rPr kumimoji="1" lang="en-US" altLang="zh-TW" sz="1400" dirty="0">
                          <a:latin typeface="微软雅黑" panose="020B0503020204020204" pitchFamily="34" charset="-122"/>
                          <a:ea typeface="微软雅黑" panose="020B0503020204020204" pitchFamily="34" charset="-122"/>
                        </a:rPr>
                        <a:t> Priority</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1400" dirty="0">
                          <a:latin typeface="微软雅黑" panose="020B0503020204020204" pitchFamily="34" charset="-122"/>
                          <a:ea typeface="微软雅黑" panose="020B0503020204020204" pitchFamily="34" charset="-122"/>
                        </a:rPr>
                        <a:t>Options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6635271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dirty="0" err="1">
                          <a:latin typeface="微软雅黑" panose="020B0503020204020204" pitchFamily="34" charset="-122"/>
                          <a:ea typeface="微软雅黑" panose="020B0503020204020204" pitchFamily="34" charset="-122"/>
                        </a:rPr>
                        <a:t>HelloInterval</a:t>
                      </a:r>
                      <a:endParaRPr kumimoji="1" lang="en-US" altLang="zh-TW"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RouterDeadInterval</a:t>
                      </a:r>
                      <a:endPar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850230"/>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Designated Router ID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37789323"/>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Backup Designated Router ID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65203828"/>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Neighbor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54534790"/>
                  </a:ext>
                </a:extLst>
              </a:tr>
            </a:tbl>
          </a:graphicData>
        </a:graphic>
      </p:graphicFrame>
      <p:cxnSp>
        <p:nvCxnSpPr>
          <p:cNvPr id="21" name="连接符: 肘形 20">
            <a:extLst>
              <a:ext uri="{FF2B5EF4-FFF2-40B4-BE49-F238E27FC236}">
                <a16:creationId xmlns:a16="http://schemas.microsoft.com/office/drawing/2014/main" id="{82AA62EB-2159-413F-89BB-0BEBACAE96B5}"/>
              </a:ext>
            </a:extLst>
          </p:cNvPr>
          <p:cNvCxnSpPr>
            <a:cxnSpLocks/>
          </p:cNvCxnSpPr>
          <p:nvPr/>
        </p:nvCxnSpPr>
        <p:spPr bwMode="auto">
          <a:xfrm flipV="1">
            <a:off x="1091444" y="3267288"/>
            <a:ext cx="10009112" cy="745584"/>
          </a:xfrm>
          <a:prstGeom prst="bentConnector3">
            <a:avLst/>
          </a:prstGeom>
          <a:solidFill>
            <a:schemeClr val="accent1"/>
          </a:solidFill>
          <a:ln w="28575" cap="flat" cmpd="sng" algn="ctr">
            <a:solidFill>
              <a:srgbClr val="C00000"/>
            </a:solidFill>
            <a:prstDash val="dash"/>
            <a:round/>
            <a:headEnd type="none" w="med" len="med"/>
            <a:tailEnd type="none" w="med" len="med"/>
          </a:ln>
          <a:effectLst/>
        </p:spPr>
      </p:cxnSp>
      <p:sp>
        <p:nvSpPr>
          <p:cNvPr id="9" name="Rectangle 72">
            <a:extLst>
              <a:ext uri="{FF2B5EF4-FFF2-40B4-BE49-F238E27FC236}">
                <a16:creationId xmlns:a16="http://schemas.microsoft.com/office/drawing/2014/main" id="{C9D2AD8A-9AB0-4004-B3A8-07C5CA579378}"/>
              </a:ext>
            </a:extLst>
          </p:cNvPr>
          <p:cNvSpPr>
            <a:spLocks noChangeArrowheads="1"/>
          </p:cNvSpPr>
          <p:nvPr/>
        </p:nvSpPr>
        <p:spPr bwMode="auto">
          <a:xfrm>
            <a:off x="2521502" y="1258826"/>
            <a:ext cx="22153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800" b="1" dirty="0">
                <a:solidFill>
                  <a:srgbClr val="C00000"/>
                </a:solidFill>
                <a:latin typeface="微软雅黑" panose="020B0503020204020204" pitchFamily="34" charset="-122"/>
                <a:ea typeface="微软雅黑" panose="020B0503020204020204" pitchFamily="34" charset="-122"/>
                <a:cs typeface="標楷體"/>
              </a:rPr>
              <a:t>OSPFv2 Hello</a:t>
            </a:r>
            <a:r>
              <a:rPr kumimoji="1" lang="zh-CN" altLang="en-US" sz="1800" b="1" dirty="0">
                <a:solidFill>
                  <a:srgbClr val="C00000"/>
                </a:solidFill>
                <a:latin typeface="微软雅黑" panose="020B0503020204020204" pitchFamily="34" charset="-122"/>
                <a:ea typeface="微软雅黑" panose="020B0503020204020204" pitchFamily="34" charset="-122"/>
                <a:cs typeface="標楷體"/>
              </a:rPr>
              <a:t>报头</a:t>
            </a:r>
            <a:endParaRPr kumimoji="1" lang="en-US" altLang="zh-TW" sz="1800" b="1" dirty="0">
              <a:solidFill>
                <a:srgbClr val="C00000"/>
              </a:solidFill>
              <a:latin typeface="微软雅黑" panose="020B0503020204020204" pitchFamily="34" charset="-122"/>
              <a:ea typeface="微软雅黑" panose="020B0503020204020204" pitchFamily="34" charset="-122"/>
              <a:cs typeface="標楷體"/>
            </a:endParaRPr>
          </a:p>
        </p:txBody>
      </p:sp>
      <p:sp>
        <p:nvSpPr>
          <p:cNvPr id="13" name="Rectangle 72">
            <a:extLst>
              <a:ext uri="{FF2B5EF4-FFF2-40B4-BE49-F238E27FC236}">
                <a16:creationId xmlns:a16="http://schemas.microsoft.com/office/drawing/2014/main" id="{3BD8166B-80A6-4112-A9C4-9882B0EA8A66}"/>
              </a:ext>
            </a:extLst>
          </p:cNvPr>
          <p:cNvSpPr>
            <a:spLocks noChangeArrowheads="1"/>
          </p:cNvSpPr>
          <p:nvPr/>
        </p:nvSpPr>
        <p:spPr bwMode="auto">
          <a:xfrm>
            <a:off x="7742082" y="1281697"/>
            <a:ext cx="22153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800" b="1" dirty="0">
                <a:solidFill>
                  <a:srgbClr val="C00000"/>
                </a:solidFill>
                <a:latin typeface="微软雅黑" panose="020B0503020204020204" pitchFamily="34" charset="-122"/>
                <a:ea typeface="微软雅黑" panose="020B0503020204020204" pitchFamily="34" charset="-122"/>
                <a:cs typeface="標楷體"/>
              </a:rPr>
              <a:t>OSPFv3 Hello</a:t>
            </a:r>
            <a:r>
              <a:rPr kumimoji="1" lang="zh-CN" altLang="en-US" sz="1800" b="1" dirty="0">
                <a:solidFill>
                  <a:srgbClr val="C00000"/>
                </a:solidFill>
                <a:latin typeface="微软雅黑" panose="020B0503020204020204" pitchFamily="34" charset="-122"/>
                <a:ea typeface="微软雅黑" panose="020B0503020204020204" pitchFamily="34" charset="-122"/>
                <a:cs typeface="標楷體"/>
              </a:rPr>
              <a:t>报头</a:t>
            </a:r>
            <a:endParaRPr kumimoji="1" lang="en-US" altLang="zh-TW" sz="1800" b="1" dirty="0">
              <a:solidFill>
                <a:srgbClr val="C00000"/>
              </a:solidFill>
              <a:latin typeface="微软雅黑" panose="020B0503020204020204" pitchFamily="34" charset="-122"/>
              <a:ea typeface="微软雅黑" panose="020B0503020204020204" pitchFamily="34" charset="-122"/>
              <a:cs typeface="標楷體"/>
            </a:endParaRPr>
          </a:p>
        </p:txBody>
      </p:sp>
    </p:spTree>
    <p:extLst>
      <p:ext uri="{BB962C8B-B14F-4D97-AF65-F5344CB8AC3E}">
        <p14:creationId xmlns:p14="http://schemas.microsoft.com/office/powerpoint/2010/main" val="724030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9E331-42BA-41AD-929A-5F52805440C8}"/>
              </a:ext>
            </a:extLst>
          </p:cNvPr>
          <p:cNvSpPr>
            <a:spLocks noGrp="1"/>
          </p:cNvSpPr>
          <p:nvPr>
            <p:ph type="title"/>
          </p:nvPr>
        </p:nvSpPr>
        <p:spPr/>
        <p:txBody>
          <a:bodyPr/>
          <a:lstStyle/>
          <a:p>
            <a:r>
              <a:rPr lang="zh-CN" altLang="en-US"/>
              <a:t>报文变化</a:t>
            </a:r>
            <a:r>
              <a:rPr lang="en-US" altLang="zh-CN"/>
              <a:t>: OSPFv3</a:t>
            </a:r>
            <a:r>
              <a:rPr lang="zh-CN" altLang="en-US"/>
              <a:t>选项</a:t>
            </a:r>
            <a:r>
              <a:rPr lang="en-US" altLang="zh-CN"/>
              <a:t>(Options)</a:t>
            </a:r>
            <a:endParaRPr lang="zh-CN" altLang="en-US" dirty="0"/>
          </a:p>
        </p:txBody>
      </p:sp>
      <p:graphicFrame>
        <p:nvGraphicFramePr>
          <p:cNvPr id="5" name="表格 4">
            <a:extLst>
              <a:ext uri="{FF2B5EF4-FFF2-40B4-BE49-F238E27FC236}">
                <a16:creationId xmlns:a16="http://schemas.microsoft.com/office/drawing/2014/main" id="{175F8610-269C-434D-BE58-A1A334C82B02}"/>
              </a:ext>
            </a:extLst>
          </p:cNvPr>
          <p:cNvGraphicFramePr>
            <a:graphicFrameLocks noGrp="1"/>
          </p:cNvGraphicFramePr>
          <p:nvPr>
            <p:extLst>
              <p:ext uri="{D42A27DB-BD31-4B8C-83A1-F6EECF244321}">
                <p14:modId xmlns:p14="http://schemas.microsoft.com/office/powerpoint/2010/main" val="1281767940"/>
              </p:ext>
            </p:extLst>
          </p:nvPr>
        </p:nvGraphicFramePr>
        <p:xfrm>
          <a:off x="2670815" y="2348880"/>
          <a:ext cx="7164800" cy="370840"/>
        </p:xfrm>
        <a:graphic>
          <a:graphicData uri="http://schemas.openxmlformats.org/drawingml/2006/table">
            <a:tbl>
              <a:tblPr firstRow="1" bandRow="1">
                <a:tableStyleId>{5C22544A-7EE6-4342-B048-85BDC9FD1C3A}</a:tableStyleId>
              </a:tblPr>
              <a:tblGrid>
                <a:gridCol w="895600">
                  <a:extLst>
                    <a:ext uri="{9D8B030D-6E8A-4147-A177-3AD203B41FA5}">
                      <a16:colId xmlns:a16="http://schemas.microsoft.com/office/drawing/2014/main" val="2049522849"/>
                    </a:ext>
                  </a:extLst>
                </a:gridCol>
                <a:gridCol w="895600">
                  <a:extLst>
                    <a:ext uri="{9D8B030D-6E8A-4147-A177-3AD203B41FA5}">
                      <a16:colId xmlns:a16="http://schemas.microsoft.com/office/drawing/2014/main" val="3610488296"/>
                    </a:ext>
                  </a:extLst>
                </a:gridCol>
                <a:gridCol w="895600">
                  <a:extLst>
                    <a:ext uri="{9D8B030D-6E8A-4147-A177-3AD203B41FA5}">
                      <a16:colId xmlns:a16="http://schemas.microsoft.com/office/drawing/2014/main" val="3880585041"/>
                    </a:ext>
                  </a:extLst>
                </a:gridCol>
                <a:gridCol w="895600">
                  <a:extLst>
                    <a:ext uri="{9D8B030D-6E8A-4147-A177-3AD203B41FA5}">
                      <a16:colId xmlns:a16="http://schemas.microsoft.com/office/drawing/2014/main" val="2406042959"/>
                    </a:ext>
                  </a:extLst>
                </a:gridCol>
                <a:gridCol w="895600">
                  <a:extLst>
                    <a:ext uri="{9D8B030D-6E8A-4147-A177-3AD203B41FA5}">
                      <a16:colId xmlns:a16="http://schemas.microsoft.com/office/drawing/2014/main" val="3833392857"/>
                    </a:ext>
                  </a:extLst>
                </a:gridCol>
                <a:gridCol w="895600">
                  <a:extLst>
                    <a:ext uri="{9D8B030D-6E8A-4147-A177-3AD203B41FA5}">
                      <a16:colId xmlns:a16="http://schemas.microsoft.com/office/drawing/2014/main" val="855020265"/>
                    </a:ext>
                  </a:extLst>
                </a:gridCol>
                <a:gridCol w="895600">
                  <a:extLst>
                    <a:ext uri="{9D8B030D-6E8A-4147-A177-3AD203B41FA5}">
                      <a16:colId xmlns:a16="http://schemas.microsoft.com/office/drawing/2014/main" val="2160456981"/>
                    </a:ext>
                  </a:extLst>
                </a:gridCol>
                <a:gridCol w="895600">
                  <a:extLst>
                    <a:ext uri="{9D8B030D-6E8A-4147-A177-3AD203B41FA5}">
                      <a16:colId xmlns:a16="http://schemas.microsoft.com/office/drawing/2014/main" val="4086869761"/>
                    </a:ext>
                  </a:extLst>
                </a:gridCol>
              </a:tblGrid>
              <a:tr h="370840">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DN</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O</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DC</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EA</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N/P </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MC</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E</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zh-CN" sz="1800" dirty="0">
                          <a:solidFill>
                            <a:srgbClr val="000000"/>
                          </a:solidFill>
                          <a:latin typeface="微软雅黑" panose="020B0503020204020204" pitchFamily="34" charset="-122"/>
                          <a:ea typeface="微软雅黑" panose="020B0503020204020204" pitchFamily="34" charset="-122"/>
                        </a:rPr>
                        <a:t>MT</a:t>
                      </a:r>
                      <a:r>
                        <a:rPr lang="pt-BR"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61509103"/>
                  </a:ext>
                </a:extLst>
              </a:tr>
            </a:tbl>
          </a:graphicData>
        </a:graphic>
      </p:graphicFrame>
      <p:sp>
        <p:nvSpPr>
          <p:cNvPr id="6" name="文本框 5">
            <a:extLst>
              <a:ext uri="{FF2B5EF4-FFF2-40B4-BE49-F238E27FC236}">
                <a16:creationId xmlns:a16="http://schemas.microsoft.com/office/drawing/2014/main" id="{356A2E33-9289-4C30-89D1-04B0D0B91A31}"/>
              </a:ext>
            </a:extLst>
          </p:cNvPr>
          <p:cNvSpPr txBox="1"/>
          <p:nvPr/>
        </p:nvSpPr>
        <p:spPr bwMode="auto">
          <a:xfrm>
            <a:off x="4507019" y="2797816"/>
            <a:ext cx="266429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rgbClr val="C00000"/>
                </a:solidFill>
                <a:latin typeface="微软雅黑" panose="020B0503020204020204" pitchFamily="34" charset="-122"/>
                <a:ea typeface="微软雅黑" panose="020B0503020204020204" pitchFamily="34" charset="-122"/>
              </a:rPr>
              <a:t>OSPFv2 Option</a:t>
            </a:r>
            <a:r>
              <a:rPr lang="zh-CN" altLang="en-US" sz="1600" b="1" dirty="0">
                <a:solidFill>
                  <a:srgbClr val="C00000"/>
                </a:solidFill>
                <a:latin typeface="微软雅黑" panose="020B0503020204020204" pitchFamily="34" charset="-122"/>
                <a:ea typeface="微软雅黑" panose="020B0503020204020204" pitchFamily="34" charset="-122"/>
              </a:rPr>
              <a:t>字段格式 </a:t>
            </a:r>
            <a:endPar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graphicFrame>
        <p:nvGraphicFramePr>
          <p:cNvPr id="7" name="表格 6">
            <a:extLst>
              <a:ext uri="{FF2B5EF4-FFF2-40B4-BE49-F238E27FC236}">
                <a16:creationId xmlns:a16="http://schemas.microsoft.com/office/drawing/2014/main" id="{54FE8601-AEC6-487F-8BB5-519E98A604AD}"/>
              </a:ext>
            </a:extLst>
          </p:cNvPr>
          <p:cNvGraphicFramePr>
            <a:graphicFrameLocks noGrp="1"/>
          </p:cNvGraphicFramePr>
          <p:nvPr>
            <p:extLst>
              <p:ext uri="{D42A27DB-BD31-4B8C-83A1-F6EECF244321}">
                <p14:modId xmlns:p14="http://schemas.microsoft.com/office/powerpoint/2010/main" val="78911441"/>
              </p:ext>
            </p:extLst>
          </p:nvPr>
        </p:nvGraphicFramePr>
        <p:xfrm>
          <a:off x="2631052" y="4323701"/>
          <a:ext cx="7164801" cy="370840"/>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3610488296"/>
                    </a:ext>
                  </a:extLst>
                </a:gridCol>
                <a:gridCol w="900100">
                  <a:extLst>
                    <a:ext uri="{9D8B030D-6E8A-4147-A177-3AD203B41FA5}">
                      <a16:colId xmlns:a16="http://schemas.microsoft.com/office/drawing/2014/main" val="3880585041"/>
                    </a:ext>
                  </a:extLst>
                </a:gridCol>
                <a:gridCol w="936104">
                  <a:extLst>
                    <a:ext uri="{9D8B030D-6E8A-4147-A177-3AD203B41FA5}">
                      <a16:colId xmlns:a16="http://schemas.microsoft.com/office/drawing/2014/main" val="2406042959"/>
                    </a:ext>
                  </a:extLst>
                </a:gridCol>
                <a:gridCol w="792088">
                  <a:extLst>
                    <a:ext uri="{9D8B030D-6E8A-4147-A177-3AD203B41FA5}">
                      <a16:colId xmlns:a16="http://schemas.microsoft.com/office/drawing/2014/main" val="3833392857"/>
                    </a:ext>
                  </a:extLst>
                </a:gridCol>
                <a:gridCol w="936104">
                  <a:extLst>
                    <a:ext uri="{9D8B030D-6E8A-4147-A177-3AD203B41FA5}">
                      <a16:colId xmlns:a16="http://schemas.microsoft.com/office/drawing/2014/main" val="855020265"/>
                    </a:ext>
                  </a:extLst>
                </a:gridCol>
                <a:gridCol w="936104">
                  <a:extLst>
                    <a:ext uri="{9D8B030D-6E8A-4147-A177-3AD203B41FA5}">
                      <a16:colId xmlns:a16="http://schemas.microsoft.com/office/drawing/2014/main" val="2160456981"/>
                    </a:ext>
                  </a:extLst>
                </a:gridCol>
                <a:gridCol w="864101">
                  <a:extLst>
                    <a:ext uri="{9D8B030D-6E8A-4147-A177-3AD203B41FA5}">
                      <a16:colId xmlns:a16="http://schemas.microsoft.com/office/drawing/2014/main" val="4086869761"/>
                    </a:ext>
                  </a:extLst>
                </a:gridCol>
              </a:tblGrid>
              <a:tr h="370840">
                <a:tc>
                  <a:txBody>
                    <a:bodyPr/>
                    <a:lstStyle/>
                    <a:p>
                      <a:pPr algn="ct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DC</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R</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N </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MC</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E</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zh-CN" sz="1800" dirty="0">
                          <a:solidFill>
                            <a:schemeClr val="tx1"/>
                          </a:solidFill>
                          <a:latin typeface="微软雅黑" panose="020B0503020204020204" pitchFamily="34" charset="-122"/>
                          <a:ea typeface="微软雅黑" panose="020B0503020204020204" pitchFamily="34" charset="-122"/>
                        </a:rPr>
                        <a:t>V6</a:t>
                      </a:r>
                      <a:r>
                        <a:rPr lang="pt-BR"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61509103"/>
                  </a:ext>
                </a:extLst>
              </a:tr>
            </a:tbl>
          </a:graphicData>
        </a:graphic>
      </p:graphicFrame>
      <p:sp>
        <p:nvSpPr>
          <p:cNvPr id="8" name="文本框 7">
            <a:extLst>
              <a:ext uri="{FF2B5EF4-FFF2-40B4-BE49-F238E27FC236}">
                <a16:creationId xmlns:a16="http://schemas.microsoft.com/office/drawing/2014/main" id="{90A60AAA-DF73-4422-97AD-3AF7EB2063D7}"/>
              </a:ext>
            </a:extLst>
          </p:cNvPr>
          <p:cNvSpPr txBox="1"/>
          <p:nvPr/>
        </p:nvSpPr>
        <p:spPr bwMode="auto">
          <a:xfrm>
            <a:off x="4465498" y="4848320"/>
            <a:ext cx="266429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rgbClr val="C00000"/>
                </a:solidFill>
                <a:latin typeface="微软雅黑" panose="020B0503020204020204" pitchFamily="34" charset="-122"/>
                <a:ea typeface="微软雅黑" panose="020B0503020204020204" pitchFamily="34" charset="-122"/>
              </a:rPr>
              <a:t>OSPFv3 Option</a:t>
            </a:r>
            <a:r>
              <a:rPr lang="zh-CN" altLang="en-US" sz="1600" b="1" dirty="0">
                <a:solidFill>
                  <a:srgbClr val="C00000"/>
                </a:solidFill>
                <a:latin typeface="微软雅黑" panose="020B0503020204020204" pitchFamily="34" charset="-122"/>
                <a:ea typeface="微软雅黑" panose="020B0503020204020204" pitchFamily="34" charset="-122"/>
              </a:rPr>
              <a:t>字段格式 </a:t>
            </a:r>
            <a:endPar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9" name="文本框 8">
            <a:extLst>
              <a:ext uri="{FF2B5EF4-FFF2-40B4-BE49-F238E27FC236}">
                <a16:creationId xmlns:a16="http://schemas.microsoft.com/office/drawing/2014/main" id="{10645D3B-7CEE-4E05-8D59-EEF2C0BD0BD8}"/>
              </a:ext>
            </a:extLst>
          </p:cNvPr>
          <p:cNvSpPr txBox="1"/>
          <p:nvPr/>
        </p:nvSpPr>
        <p:spPr bwMode="auto">
          <a:xfrm>
            <a:off x="2558002" y="2024844"/>
            <a:ext cx="36004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0</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0" name="文本框 9">
            <a:extLst>
              <a:ext uri="{FF2B5EF4-FFF2-40B4-BE49-F238E27FC236}">
                <a16:creationId xmlns:a16="http://schemas.microsoft.com/office/drawing/2014/main" id="{8D0D0640-E724-4532-913E-616851A7B23F}"/>
              </a:ext>
            </a:extLst>
          </p:cNvPr>
          <p:cNvSpPr txBox="1"/>
          <p:nvPr/>
        </p:nvSpPr>
        <p:spPr bwMode="auto">
          <a:xfrm>
            <a:off x="9588388" y="2024844"/>
            <a:ext cx="36004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8</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1" name="文本框 10">
            <a:extLst>
              <a:ext uri="{FF2B5EF4-FFF2-40B4-BE49-F238E27FC236}">
                <a16:creationId xmlns:a16="http://schemas.microsoft.com/office/drawing/2014/main" id="{A20CFF6E-63E9-4A2B-AAB0-36CA4D9013C0}"/>
              </a:ext>
            </a:extLst>
          </p:cNvPr>
          <p:cNvSpPr txBox="1"/>
          <p:nvPr/>
        </p:nvSpPr>
        <p:spPr bwMode="auto">
          <a:xfrm>
            <a:off x="2518239" y="4005064"/>
            <a:ext cx="36004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0</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2" name="文本框 11">
            <a:extLst>
              <a:ext uri="{FF2B5EF4-FFF2-40B4-BE49-F238E27FC236}">
                <a16:creationId xmlns:a16="http://schemas.microsoft.com/office/drawing/2014/main" id="{89CD38C6-D772-4F4F-849A-7B1BD37852F0}"/>
              </a:ext>
            </a:extLst>
          </p:cNvPr>
          <p:cNvSpPr txBox="1"/>
          <p:nvPr/>
        </p:nvSpPr>
        <p:spPr bwMode="auto">
          <a:xfrm>
            <a:off x="4196347" y="4005064"/>
            <a:ext cx="538302"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18</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3" name="文本框 12">
            <a:extLst>
              <a:ext uri="{FF2B5EF4-FFF2-40B4-BE49-F238E27FC236}">
                <a16:creationId xmlns:a16="http://schemas.microsoft.com/office/drawing/2014/main" id="{230C8DA5-1596-4164-8C20-2154B6D0A4DB}"/>
              </a:ext>
            </a:extLst>
          </p:cNvPr>
          <p:cNvSpPr txBox="1"/>
          <p:nvPr/>
        </p:nvSpPr>
        <p:spPr bwMode="auto">
          <a:xfrm>
            <a:off x="9459494" y="4005064"/>
            <a:ext cx="538302"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24</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3107285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C701F-F46F-4F7E-ADAC-244481E06809}"/>
              </a:ext>
            </a:extLst>
          </p:cNvPr>
          <p:cNvSpPr>
            <a:spLocks noGrp="1"/>
          </p:cNvSpPr>
          <p:nvPr>
            <p:ph type="title"/>
          </p:nvPr>
        </p:nvSpPr>
        <p:spPr/>
        <p:txBody>
          <a:bodyPr/>
          <a:lstStyle/>
          <a:p>
            <a:r>
              <a:rPr lang="en-US" altLang="zh-CN" dirty="0"/>
              <a:t>LSA</a:t>
            </a:r>
            <a:r>
              <a:rPr lang="zh-CN" altLang="en-US" dirty="0"/>
              <a:t>报文格式不同</a:t>
            </a:r>
            <a:r>
              <a:rPr lang="en-US" altLang="zh-CN" dirty="0"/>
              <a:t> - LSA</a:t>
            </a:r>
            <a:r>
              <a:rPr lang="zh-CN" altLang="en-US" dirty="0"/>
              <a:t>头部</a:t>
            </a:r>
          </a:p>
        </p:txBody>
      </p:sp>
      <p:graphicFrame>
        <p:nvGraphicFramePr>
          <p:cNvPr id="7" name="表格 6">
            <a:extLst>
              <a:ext uri="{FF2B5EF4-FFF2-40B4-BE49-F238E27FC236}">
                <a16:creationId xmlns:a16="http://schemas.microsoft.com/office/drawing/2014/main" id="{CF8ED1E9-BBCB-46FA-8C0F-FE23F21928A8}"/>
              </a:ext>
            </a:extLst>
          </p:cNvPr>
          <p:cNvGraphicFramePr>
            <a:graphicFrameLocks noGrp="1"/>
          </p:cNvGraphicFramePr>
          <p:nvPr>
            <p:extLst>
              <p:ext uri="{D42A27DB-BD31-4B8C-83A1-F6EECF244321}">
                <p14:modId xmlns:p14="http://schemas.microsoft.com/office/powerpoint/2010/main" val="134283154"/>
              </p:ext>
            </p:extLst>
          </p:nvPr>
        </p:nvGraphicFramePr>
        <p:xfrm>
          <a:off x="6198930" y="1304764"/>
          <a:ext cx="4943922" cy="2237330"/>
        </p:xfrm>
        <a:graphic>
          <a:graphicData uri="http://schemas.openxmlformats.org/drawingml/2006/table">
            <a:tbl>
              <a:tblPr firstRow="1" bandRow="1">
                <a:tableStyleId>{5C22544A-7EE6-4342-B048-85BDC9FD1C3A}</a:tableStyleId>
              </a:tblPr>
              <a:tblGrid>
                <a:gridCol w="2471961">
                  <a:extLst>
                    <a:ext uri="{9D8B030D-6E8A-4147-A177-3AD203B41FA5}">
                      <a16:colId xmlns:a16="http://schemas.microsoft.com/office/drawing/2014/main" val="3679493047"/>
                    </a:ext>
                  </a:extLst>
                </a:gridCol>
                <a:gridCol w="2471961">
                  <a:extLst>
                    <a:ext uri="{9D8B030D-6E8A-4147-A177-3AD203B41FA5}">
                      <a16:colId xmlns:a16="http://schemas.microsoft.com/office/drawing/2014/main" val="152752339"/>
                    </a:ext>
                  </a:extLst>
                </a:gridCol>
              </a:tblGrid>
              <a:tr h="447466">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age</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type</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769733271"/>
                  </a:ext>
                </a:extLst>
              </a:tr>
              <a:tr h="447466">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微软雅黑" panose="020B0503020204020204" pitchFamily="34" charset="-122"/>
                          <a:ea typeface="微软雅黑" panose="020B0503020204020204" pitchFamily="34" charset="-122"/>
                        </a:rPr>
                        <a:t>Link state ID</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879748019"/>
                  </a:ext>
                </a:extLst>
              </a:tr>
              <a:tr h="447466">
                <a:tc gridSpan="2">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Advertising Router</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189836184"/>
                  </a:ext>
                </a:extLst>
              </a:tr>
              <a:tr h="447466">
                <a:tc gridSpan="2">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sequence number</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855082575"/>
                  </a:ext>
                </a:extLst>
              </a:tr>
              <a:tr h="447466">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checksum </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Length</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958318"/>
                  </a:ext>
                </a:extLst>
              </a:tr>
            </a:tbl>
          </a:graphicData>
        </a:graphic>
      </p:graphicFrame>
      <p:graphicFrame>
        <p:nvGraphicFramePr>
          <p:cNvPr id="8" name="表格 7">
            <a:extLst>
              <a:ext uri="{FF2B5EF4-FFF2-40B4-BE49-F238E27FC236}">
                <a16:creationId xmlns:a16="http://schemas.microsoft.com/office/drawing/2014/main" id="{A62B65E7-E5FE-4A92-B2B2-5B5B48D5634A}"/>
              </a:ext>
            </a:extLst>
          </p:cNvPr>
          <p:cNvGraphicFramePr>
            <a:graphicFrameLocks noGrp="1"/>
          </p:cNvGraphicFramePr>
          <p:nvPr>
            <p:extLst>
              <p:ext uri="{D42A27DB-BD31-4B8C-83A1-F6EECF244321}">
                <p14:modId xmlns:p14="http://schemas.microsoft.com/office/powerpoint/2010/main" val="2096317579"/>
              </p:ext>
            </p:extLst>
          </p:nvPr>
        </p:nvGraphicFramePr>
        <p:xfrm>
          <a:off x="1116073" y="1299682"/>
          <a:ext cx="4943923" cy="2237330"/>
        </p:xfrm>
        <a:graphic>
          <a:graphicData uri="http://schemas.openxmlformats.org/drawingml/2006/table">
            <a:tbl>
              <a:tblPr firstRow="1" bandRow="1">
                <a:tableStyleId>{5C22544A-7EE6-4342-B048-85BDC9FD1C3A}</a:tableStyleId>
              </a:tblPr>
              <a:tblGrid>
                <a:gridCol w="2471961">
                  <a:extLst>
                    <a:ext uri="{9D8B030D-6E8A-4147-A177-3AD203B41FA5}">
                      <a16:colId xmlns:a16="http://schemas.microsoft.com/office/drawing/2014/main" val="3679493047"/>
                    </a:ext>
                  </a:extLst>
                </a:gridCol>
                <a:gridCol w="1235981">
                  <a:extLst>
                    <a:ext uri="{9D8B030D-6E8A-4147-A177-3AD203B41FA5}">
                      <a16:colId xmlns:a16="http://schemas.microsoft.com/office/drawing/2014/main" val="152752339"/>
                    </a:ext>
                  </a:extLst>
                </a:gridCol>
                <a:gridCol w="1235981">
                  <a:extLst>
                    <a:ext uri="{9D8B030D-6E8A-4147-A177-3AD203B41FA5}">
                      <a16:colId xmlns:a16="http://schemas.microsoft.com/office/drawing/2014/main" val="3678494296"/>
                    </a:ext>
                  </a:extLst>
                </a:gridCol>
              </a:tblGrid>
              <a:tr h="447466">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age</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Options</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微软雅黑" panose="020B0503020204020204" pitchFamily="34" charset="-122"/>
                          <a:ea typeface="微软雅黑" panose="020B0503020204020204" pitchFamily="34" charset="-122"/>
                        </a:rPr>
                        <a:t>LS type</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769733271"/>
                  </a:ext>
                </a:extLst>
              </a:tr>
              <a:tr h="447466">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微软雅黑" panose="020B0503020204020204" pitchFamily="34" charset="-122"/>
                          <a:ea typeface="微软雅黑" panose="020B0503020204020204" pitchFamily="34" charset="-122"/>
                        </a:rPr>
                        <a:t>Link state ID</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9748019"/>
                  </a:ext>
                </a:extLst>
              </a:tr>
              <a:tr h="447466">
                <a:tc gridSpan="3">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Advertising Router</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836184"/>
                  </a:ext>
                </a:extLst>
              </a:tr>
              <a:tr h="447466">
                <a:tc gridSpan="3">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sequence number</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55082575"/>
                  </a:ext>
                </a:extLst>
              </a:tr>
              <a:tr h="447466">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checksum </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Length</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2070958318"/>
                  </a:ext>
                </a:extLst>
              </a:tr>
            </a:tbl>
          </a:graphicData>
        </a:graphic>
      </p:graphicFrame>
      <p:graphicFrame>
        <p:nvGraphicFramePr>
          <p:cNvPr id="11" name="表格 10">
            <a:extLst>
              <a:ext uri="{FF2B5EF4-FFF2-40B4-BE49-F238E27FC236}">
                <a16:creationId xmlns:a16="http://schemas.microsoft.com/office/drawing/2014/main" id="{62295D1D-0DC2-4C7C-8FA7-8B654C852B09}"/>
              </a:ext>
            </a:extLst>
          </p:cNvPr>
          <p:cNvGraphicFramePr>
            <a:graphicFrameLocks noGrp="1"/>
          </p:cNvGraphicFramePr>
          <p:nvPr>
            <p:extLst>
              <p:ext uri="{D42A27DB-BD31-4B8C-83A1-F6EECF244321}">
                <p14:modId xmlns:p14="http://schemas.microsoft.com/office/powerpoint/2010/main" val="4268302381"/>
              </p:ext>
            </p:extLst>
          </p:nvPr>
        </p:nvGraphicFramePr>
        <p:xfrm>
          <a:off x="7597897" y="4983324"/>
          <a:ext cx="3544955" cy="370840"/>
        </p:xfrm>
        <a:graphic>
          <a:graphicData uri="http://schemas.openxmlformats.org/drawingml/2006/table">
            <a:tbl>
              <a:tblPr firstRow="1" bandRow="1">
                <a:tableStyleId>{5C22544A-7EE6-4342-B048-85BDC9FD1C3A}</a:tableStyleId>
              </a:tblPr>
              <a:tblGrid>
                <a:gridCol w="384492">
                  <a:extLst>
                    <a:ext uri="{9D8B030D-6E8A-4147-A177-3AD203B41FA5}">
                      <a16:colId xmlns:a16="http://schemas.microsoft.com/office/drawing/2014/main" val="18326729"/>
                    </a:ext>
                  </a:extLst>
                </a:gridCol>
                <a:gridCol w="474980">
                  <a:extLst>
                    <a:ext uri="{9D8B030D-6E8A-4147-A177-3AD203B41FA5}">
                      <a16:colId xmlns:a16="http://schemas.microsoft.com/office/drawing/2014/main" val="1585182023"/>
                    </a:ext>
                  </a:extLst>
                </a:gridCol>
                <a:gridCol w="474980">
                  <a:extLst>
                    <a:ext uri="{9D8B030D-6E8A-4147-A177-3AD203B41FA5}">
                      <a16:colId xmlns:a16="http://schemas.microsoft.com/office/drawing/2014/main" val="520060715"/>
                    </a:ext>
                  </a:extLst>
                </a:gridCol>
                <a:gridCol w="2210503">
                  <a:extLst>
                    <a:ext uri="{9D8B030D-6E8A-4147-A177-3AD203B41FA5}">
                      <a16:colId xmlns:a16="http://schemas.microsoft.com/office/drawing/2014/main" val="964857552"/>
                    </a:ext>
                  </a:extLst>
                </a:gridCol>
              </a:tblGrid>
              <a:tr h="370840">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U</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dirty="0">
                          <a:solidFill>
                            <a:schemeClr val="tx1"/>
                          </a:solidFill>
                          <a:latin typeface="微软雅黑" panose="020B0503020204020204" pitchFamily="34" charset="-122"/>
                          <a:ea typeface="微软雅黑" panose="020B0503020204020204" pitchFamily="34" charset="-122"/>
                        </a:rPr>
                        <a:t>LSA function code</a:t>
                      </a:r>
                      <a:endParaRPr kumimoji="1" lang="en-US" altLang="zh-TW"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606843006"/>
                  </a:ext>
                </a:extLst>
              </a:tr>
            </a:tbl>
          </a:graphicData>
        </a:graphic>
      </p:graphicFrame>
      <p:cxnSp>
        <p:nvCxnSpPr>
          <p:cNvPr id="20" name="AutoShape 29">
            <a:extLst>
              <a:ext uri="{FF2B5EF4-FFF2-40B4-BE49-F238E27FC236}">
                <a16:creationId xmlns:a16="http://schemas.microsoft.com/office/drawing/2014/main" id="{5452BC89-E851-42D2-AD21-7F9CD845A974}"/>
              </a:ext>
            </a:extLst>
          </p:cNvPr>
          <p:cNvCxnSpPr>
            <a:cxnSpLocks noChangeShapeType="1"/>
          </p:cNvCxnSpPr>
          <p:nvPr/>
        </p:nvCxnSpPr>
        <p:spPr bwMode="auto">
          <a:xfrm rot="16200000" flipH="1">
            <a:off x="9315301" y="3311481"/>
            <a:ext cx="3699640" cy="14886"/>
          </a:xfrm>
          <a:prstGeom prst="bentConnector4">
            <a:avLst>
              <a:gd name="adj1" fmla="val -50"/>
              <a:gd name="adj2" fmla="val 1635671"/>
            </a:avLst>
          </a:prstGeom>
          <a:noFill/>
          <a:ln w="28575">
            <a:solidFill>
              <a:srgbClr val="C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55">
            <a:extLst>
              <a:ext uri="{FF2B5EF4-FFF2-40B4-BE49-F238E27FC236}">
                <a16:creationId xmlns:a16="http://schemas.microsoft.com/office/drawing/2014/main" id="{45EA64DC-47AE-4869-8451-73462D003CEE}"/>
              </a:ext>
            </a:extLst>
          </p:cNvPr>
          <p:cNvSpPr>
            <a:spLocks noChangeArrowheads="1"/>
          </p:cNvSpPr>
          <p:nvPr/>
        </p:nvSpPr>
        <p:spPr bwMode="auto">
          <a:xfrm>
            <a:off x="2171564" y="3686804"/>
            <a:ext cx="262411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OSPFv2</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LSA</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Header</a:t>
            </a:r>
          </a:p>
        </p:txBody>
      </p:sp>
      <p:sp>
        <p:nvSpPr>
          <p:cNvPr id="10" name="Rectangle 55">
            <a:extLst>
              <a:ext uri="{FF2B5EF4-FFF2-40B4-BE49-F238E27FC236}">
                <a16:creationId xmlns:a16="http://schemas.microsoft.com/office/drawing/2014/main" id="{5564484F-33BF-4067-8619-EB9D37EC7CEA}"/>
              </a:ext>
            </a:extLst>
          </p:cNvPr>
          <p:cNvSpPr>
            <a:spLocks noChangeArrowheads="1"/>
          </p:cNvSpPr>
          <p:nvPr/>
        </p:nvSpPr>
        <p:spPr bwMode="auto">
          <a:xfrm>
            <a:off x="7500156" y="3686804"/>
            <a:ext cx="262411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OSPFv3</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LSA</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Header</a:t>
            </a:r>
          </a:p>
        </p:txBody>
      </p:sp>
    </p:spTree>
    <p:extLst>
      <p:ext uri="{BB962C8B-B14F-4D97-AF65-F5344CB8AC3E}">
        <p14:creationId xmlns:p14="http://schemas.microsoft.com/office/powerpoint/2010/main" val="4150804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6" name="Rectangle 2">
            <a:extLst>
              <a:ext uri="{FF2B5EF4-FFF2-40B4-BE49-F238E27FC236}">
                <a16:creationId xmlns:a16="http://schemas.microsoft.com/office/drawing/2014/main" id="{C1C44A5E-1E5B-4EC3-BB0B-73D0D8139A25}"/>
              </a:ext>
            </a:extLst>
          </p:cNvPr>
          <p:cNvSpPr>
            <a:spLocks noGrp="1" noChangeArrowheads="1"/>
          </p:cNvSpPr>
          <p:nvPr>
            <p:ph type="title"/>
          </p:nvPr>
        </p:nvSpPr>
        <p:spPr/>
        <p:txBody>
          <a:bodyPr/>
          <a:lstStyle/>
          <a:p>
            <a:r>
              <a:rPr lang="en-US" altLang="zh-CN"/>
              <a:t>LSA</a:t>
            </a:r>
            <a:r>
              <a:rPr lang="zh-CN" altLang="en-US"/>
              <a:t>类型，支持对未知类型</a:t>
            </a:r>
            <a:r>
              <a:rPr lang="en-US" altLang="zh-CN"/>
              <a:t>LSA</a:t>
            </a:r>
            <a:r>
              <a:rPr lang="zh-CN" altLang="en-US"/>
              <a:t>的处理 </a:t>
            </a:r>
            <a:endParaRPr lang="zh-CN" altLang="en-US" dirty="0"/>
          </a:p>
        </p:txBody>
      </p:sp>
      <p:sp>
        <p:nvSpPr>
          <p:cNvPr id="2" name="文本占位符 1">
            <a:extLst>
              <a:ext uri="{FF2B5EF4-FFF2-40B4-BE49-F238E27FC236}">
                <a16:creationId xmlns:a16="http://schemas.microsoft.com/office/drawing/2014/main" id="{CD409A34-71F1-483B-934D-25D3949D25A4}"/>
              </a:ext>
            </a:extLst>
          </p:cNvPr>
          <p:cNvSpPr>
            <a:spLocks noGrp="1"/>
          </p:cNvSpPr>
          <p:nvPr>
            <p:ph type="body" sz="quarter" idx="10"/>
          </p:nvPr>
        </p:nvSpPr>
        <p:spPr/>
        <p:txBody>
          <a:bodyPr/>
          <a:lstStyle/>
          <a:p>
            <a:r>
              <a:rPr lang="en-US" altLang="zh-CN" sz="2000" dirty="0"/>
              <a:t>U-bit: </a:t>
            </a:r>
            <a:r>
              <a:rPr lang="zh-CN" altLang="en-US" sz="2000" dirty="0"/>
              <a:t>指示路由器如何处理无法识别的</a:t>
            </a:r>
            <a:r>
              <a:rPr lang="en-US" altLang="zh-CN" sz="2000" dirty="0"/>
              <a:t>LSA</a:t>
            </a:r>
            <a:r>
              <a:rPr lang="zh-CN" altLang="en-US" sz="2000" dirty="0"/>
              <a:t>。</a:t>
            </a:r>
            <a:endParaRPr lang="en-US" altLang="zh-CN" sz="2000" dirty="0"/>
          </a:p>
          <a:p>
            <a:endParaRPr lang="en-US" altLang="zh-CN" sz="2000" dirty="0"/>
          </a:p>
          <a:p>
            <a:endParaRPr lang="en-US" altLang="zh-CN" sz="2000" dirty="0"/>
          </a:p>
          <a:p>
            <a:endParaRPr lang="en-US" altLang="zh-CN" sz="2000" dirty="0"/>
          </a:p>
          <a:p>
            <a:r>
              <a:rPr lang="en-US" altLang="zh-CN" sz="2000" dirty="0"/>
              <a:t>S2/S1</a:t>
            </a:r>
            <a:r>
              <a:rPr lang="zh-CN" altLang="en-US" sz="2000" dirty="0"/>
              <a:t>，共同标识 </a:t>
            </a:r>
            <a:r>
              <a:rPr lang="en-US" altLang="zh-CN" sz="2000" dirty="0"/>
              <a:t>LSA </a:t>
            </a:r>
            <a:r>
              <a:rPr lang="zh-CN" altLang="en-US" sz="2000" dirty="0"/>
              <a:t>的泛洪范围。</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不同的</a:t>
            </a:r>
            <a:r>
              <a:rPr lang="en-US" altLang="zh-CN" sz="2000" dirty="0"/>
              <a:t>LSA</a:t>
            </a:r>
            <a:r>
              <a:rPr lang="zh-CN" altLang="en-US" sz="2000" dirty="0"/>
              <a:t>类型对应不同的</a:t>
            </a:r>
            <a:r>
              <a:rPr lang="en-US" altLang="zh-CN" sz="2000" dirty="0"/>
              <a:t>U, S2</a:t>
            </a:r>
            <a:r>
              <a:rPr lang="zh-CN" altLang="en-US" sz="2000" dirty="0"/>
              <a:t>和</a:t>
            </a:r>
            <a:r>
              <a:rPr lang="en-US" altLang="zh-CN" sz="2000" dirty="0"/>
              <a:t>S1</a:t>
            </a:r>
            <a:r>
              <a:rPr lang="zh-CN" altLang="en-US" sz="2000" dirty="0"/>
              <a:t>位。</a:t>
            </a:r>
            <a:endParaRPr lang="en-US" altLang="zh-CN" sz="2000" dirty="0"/>
          </a:p>
          <a:p>
            <a:endParaRPr lang="en-US" altLang="zh-CN" sz="2000" dirty="0"/>
          </a:p>
          <a:p>
            <a:endParaRPr lang="zh-CN" altLang="en-US" sz="2000" dirty="0"/>
          </a:p>
        </p:txBody>
      </p:sp>
      <p:graphicFrame>
        <p:nvGraphicFramePr>
          <p:cNvPr id="1752108" name="Group 44">
            <a:extLst>
              <a:ext uri="{FF2B5EF4-FFF2-40B4-BE49-F238E27FC236}">
                <a16:creationId xmlns:a16="http://schemas.microsoft.com/office/drawing/2014/main" id="{0D2D3546-E5BF-45A7-A061-6CFEE2E89EAA}"/>
              </a:ext>
            </a:extLst>
          </p:cNvPr>
          <p:cNvGraphicFramePr>
            <a:graphicFrameLocks noGrp="1"/>
          </p:cNvGraphicFramePr>
          <p:nvPr>
            <p:extLst>
              <p:ext uri="{D42A27DB-BD31-4B8C-83A1-F6EECF244321}">
                <p14:modId xmlns:p14="http://schemas.microsoft.com/office/powerpoint/2010/main" val="539667150"/>
              </p:ext>
            </p:extLst>
          </p:nvPr>
        </p:nvGraphicFramePr>
        <p:xfrm>
          <a:off x="1307468" y="1778623"/>
          <a:ext cx="5618162" cy="1341120"/>
        </p:xfrm>
        <a:graphic>
          <a:graphicData uri="http://schemas.openxmlformats.org/drawingml/2006/table">
            <a:tbl>
              <a:tblPr>
                <a:tableStyleId>{2D5ABB26-0587-4C30-8999-92F81FD0307C}</a:tableStyleId>
              </a:tblPr>
              <a:tblGrid>
                <a:gridCol w="1116124">
                  <a:extLst>
                    <a:ext uri="{9D8B030D-6E8A-4147-A177-3AD203B41FA5}">
                      <a16:colId xmlns:a16="http://schemas.microsoft.com/office/drawing/2014/main" val="1977945505"/>
                    </a:ext>
                  </a:extLst>
                </a:gridCol>
                <a:gridCol w="4502038">
                  <a:extLst>
                    <a:ext uri="{9D8B030D-6E8A-4147-A177-3AD203B41FA5}">
                      <a16:colId xmlns:a16="http://schemas.microsoft.com/office/drawing/2014/main" val="2202031048"/>
                    </a:ext>
                  </a:extLst>
                </a:gridCol>
              </a:tblGrid>
              <a:tr h="387224">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U-bit</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处理方式</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666832"/>
                  </a:ext>
                </a:extLst>
              </a:tr>
              <a:tr h="400308">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0</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当作</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Link-local</a:t>
                      </a: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范围的</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LSA</a:t>
                      </a: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处理</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168269"/>
                  </a:ext>
                </a:extLst>
              </a:tr>
              <a:tr h="400308">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kern="1200" cap="none" normalizeH="0" baseline="0" dirty="0">
                          <a:ln>
                            <a:noFill/>
                          </a:ln>
                          <a:effectLst/>
                          <a:latin typeface="微软雅黑" panose="020B0503020204020204" pitchFamily="34" charset="-122"/>
                          <a:ea typeface="微软雅黑" panose="020B0503020204020204" pitchFamily="34" charset="-122"/>
                        </a:rPr>
                        <a:t>存储并洪泛该</a:t>
                      </a:r>
                      <a:r>
                        <a:rPr kumimoji="0" lang="en-US" altLang="zh-CN" sz="1600" u="none" strike="noStrike" kern="1200" cap="none" normalizeH="0" baseline="0" dirty="0">
                          <a:ln>
                            <a:noFill/>
                          </a:ln>
                          <a:effectLst/>
                          <a:latin typeface="微软雅黑" panose="020B0503020204020204" pitchFamily="34" charset="-122"/>
                          <a:ea typeface="微软雅黑" panose="020B0503020204020204" pitchFamily="34" charset="-122"/>
                        </a:rPr>
                        <a:t>LSA</a:t>
                      </a:r>
                      <a:endPar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332817"/>
                  </a:ext>
                </a:extLst>
              </a:tr>
            </a:tbl>
          </a:graphicData>
        </a:graphic>
      </p:graphicFrame>
      <p:graphicFrame>
        <p:nvGraphicFramePr>
          <p:cNvPr id="1752109" name="Group 45">
            <a:extLst>
              <a:ext uri="{FF2B5EF4-FFF2-40B4-BE49-F238E27FC236}">
                <a16:creationId xmlns:a16="http://schemas.microsoft.com/office/drawing/2014/main" id="{FA5EF73D-E5B1-4E14-AF3F-6F93F9DEA66B}"/>
              </a:ext>
            </a:extLst>
          </p:cNvPr>
          <p:cNvGraphicFramePr>
            <a:graphicFrameLocks noGrp="1"/>
          </p:cNvGraphicFramePr>
          <p:nvPr>
            <p:extLst>
              <p:ext uri="{D42A27DB-BD31-4B8C-83A1-F6EECF244321}">
                <p14:modId xmlns:p14="http://schemas.microsoft.com/office/powerpoint/2010/main" val="4240007521"/>
              </p:ext>
            </p:extLst>
          </p:nvPr>
        </p:nvGraphicFramePr>
        <p:xfrm>
          <a:off x="1307468" y="3779476"/>
          <a:ext cx="5618163" cy="2206752"/>
        </p:xfrm>
        <a:graphic>
          <a:graphicData uri="http://schemas.openxmlformats.org/drawingml/2006/table">
            <a:tbl>
              <a:tblPr>
                <a:tableStyleId>{2D5ABB26-0587-4C30-8999-92F81FD0307C}</a:tableStyleId>
              </a:tblPr>
              <a:tblGrid>
                <a:gridCol w="579588">
                  <a:extLst>
                    <a:ext uri="{9D8B030D-6E8A-4147-A177-3AD203B41FA5}">
                      <a16:colId xmlns:a16="http://schemas.microsoft.com/office/drawing/2014/main" val="3225042639"/>
                    </a:ext>
                  </a:extLst>
                </a:gridCol>
                <a:gridCol w="579588">
                  <a:extLst>
                    <a:ext uri="{9D8B030D-6E8A-4147-A177-3AD203B41FA5}">
                      <a16:colId xmlns:a16="http://schemas.microsoft.com/office/drawing/2014/main" val="201090205"/>
                    </a:ext>
                  </a:extLst>
                </a:gridCol>
                <a:gridCol w="4458987">
                  <a:extLst>
                    <a:ext uri="{9D8B030D-6E8A-4147-A177-3AD203B41FA5}">
                      <a16:colId xmlns:a16="http://schemas.microsoft.com/office/drawing/2014/main" val="3651601772"/>
                    </a:ext>
                  </a:extLst>
                </a:gridCol>
              </a:tblGrid>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 S2</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 S1</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洪泛</a:t>
                      </a: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(Flooding)</a:t>
                      </a: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范围</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94009329"/>
                  </a:ext>
                </a:extLst>
              </a:tr>
              <a:tr h="230188">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0</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0</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kern="1200" cap="none" normalizeH="0" baseline="0" dirty="0">
                          <a:ln>
                            <a:noFill/>
                          </a:ln>
                          <a:effectLst/>
                          <a:latin typeface="微软雅黑" panose="020B0503020204020204" pitchFamily="34" charset="-122"/>
                          <a:ea typeface="微软雅黑" panose="020B0503020204020204" pitchFamily="34" charset="-122"/>
                        </a:rPr>
                        <a:t>Link-Local</a:t>
                      </a:r>
                      <a:r>
                        <a:rPr kumimoji="0" lang="zh-CN" altLang="en-US" sz="1600" u="none" strike="noStrike" kern="1200" cap="none" normalizeH="0" baseline="0" dirty="0">
                          <a:ln>
                            <a:noFill/>
                          </a:ln>
                          <a:effectLst/>
                          <a:latin typeface="微软雅黑" panose="020B0503020204020204" pitchFamily="34" charset="-122"/>
                          <a:ea typeface="微软雅黑" panose="020B0503020204020204" pitchFamily="34" charset="-122"/>
                        </a:rPr>
                        <a:t>范围</a:t>
                      </a:r>
                      <a:endPar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133753"/>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0</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kern="1200" cap="none" normalizeH="0" baseline="0" dirty="0">
                          <a:ln>
                            <a:noFill/>
                          </a:ln>
                          <a:effectLst/>
                          <a:latin typeface="微软雅黑" panose="020B0503020204020204" pitchFamily="34" charset="-122"/>
                          <a:ea typeface="微软雅黑" panose="020B0503020204020204" pitchFamily="34" charset="-122"/>
                        </a:rPr>
                        <a:t>Area</a:t>
                      </a:r>
                      <a:r>
                        <a:rPr kumimoji="0" lang="zh-CN" altLang="en-US" sz="1600" u="none" strike="noStrike" kern="1200" cap="none" normalizeH="0" baseline="0" dirty="0">
                          <a:ln>
                            <a:noFill/>
                          </a:ln>
                          <a:effectLst/>
                          <a:latin typeface="微软雅黑" panose="020B0503020204020204" pitchFamily="34" charset="-122"/>
                          <a:ea typeface="微软雅黑" panose="020B0503020204020204" pitchFamily="34" charset="-122"/>
                        </a:rPr>
                        <a:t>范围</a:t>
                      </a:r>
                      <a:endPar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027051"/>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0</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kern="1200" cap="none" normalizeH="0" baseline="0" dirty="0">
                          <a:ln>
                            <a:noFill/>
                          </a:ln>
                          <a:effectLst/>
                          <a:latin typeface="微软雅黑" panose="020B0503020204020204" pitchFamily="34" charset="-122"/>
                          <a:ea typeface="微软雅黑" panose="020B0503020204020204" pitchFamily="34" charset="-122"/>
                        </a:rPr>
                        <a:t>AS</a:t>
                      </a:r>
                      <a:r>
                        <a:rPr kumimoji="0" lang="zh-CN" altLang="en-US" sz="1600" u="none" strike="noStrike" kern="1200" cap="none" normalizeH="0" baseline="0" dirty="0">
                          <a:ln>
                            <a:noFill/>
                          </a:ln>
                          <a:effectLst/>
                          <a:latin typeface="微软雅黑" panose="020B0503020204020204" pitchFamily="34" charset="-122"/>
                          <a:ea typeface="微软雅黑" panose="020B0503020204020204" pitchFamily="34" charset="-122"/>
                        </a:rPr>
                        <a:t>范围</a:t>
                      </a:r>
                      <a:endPar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7707528"/>
                  </a:ext>
                </a:extLst>
              </a:tr>
              <a:tr h="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kern="1200" cap="none" normalizeH="0" baseline="0" dirty="0">
                          <a:ln>
                            <a:noFill/>
                          </a:ln>
                          <a:effectLst/>
                          <a:latin typeface="微软雅黑" panose="020B0503020204020204" pitchFamily="34" charset="-122"/>
                          <a:ea typeface="微软雅黑" panose="020B0503020204020204" pitchFamily="34" charset="-122"/>
                        </a:rPr>
                        <a:t>保留</a:t>
                      </a:r>
                      <a:endPar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57072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42" name="Rectangle 2">
            <a:extLst>
              <a:ext uri="{FF2B5EF4-FFF2-40B4-BE49-F238E27FC236}">
                <a16:creationId xmlns:a16="http://schemas.microsoft.com/office/drawing/2014/main" id="{DDADEB5E-F7C2-4483-AB8E-8B70637B98CE}"/>
              </a:ext>
            </a:extLst>
          </p:cNvPr>
          <p:cNvSpPr>
            <a:spLocks noGrp="1" noChangeArrowheads="1"/>
          </p:cNvSpPr>
          <p:nvPr>
            <p:ph type="title"/>
          </p:nvPr>
        </p:nvSpPr>
        <p:spPr/>
        <p:txBody>
          <a:bodyPr/>
          <a:lstStyle/>
          <a:p>
            <a:r>
              <a:rPr lang="en-US" altLang="zh-CN" dirty="0"/>
              <a:t>LSA</a:t>
            </a:r>
            <a:r>
              <a:rPr lang="zh-CN" altLang="en-US" dirty="0"/>
              <a:t>类型 </a:t>
            </a:r>
            <a:r>
              <a:rPr lang="en-US" altLang="zh-CN" dirty="0"/>
              <a:t>- </a:t>
            </a:r>
            <a:r>
              <a:rPr lang="zh-CN" altLang="en-US" dirty="0"/>
              <a:t>功能编码 </a:t>
            </a:r>
            <a:r>
              <a:rPr lang="en-US" altLang="zh-CN" dirty="0"/>
              <a:t>(Function Code)</a:t>
            </a:r>
            <a:endParaRPr lang="zh-CN" altLang="en-US" dirty="0"/>
          </a:p>
        </p:txBody>
      </p:sp>
      <p:graphicFrame>
        <p:nvGraphicFramePr>
          <p:cNvPr id="1751294" name="Group 254">
            <a:extLst>
              <a:ext uri="{FF2B5EF4-FFF2-40B4-BE49-F238E27FC236}">
                <a16:creationId xmlns:a16="http://schemas.microsoft.com/office/drawing/2014/main" id="{1BDAA258-FA28-43BD-B1FF-C2B6562BC7D8}"/>
              </a:ext>
            </a:extLst>
          </p:cNvPr>
          <p:cNvGraphicFramePr>
            <a:graphicFrameLocks noGrp="1"/>
          </p:cNvGraphicFramePr>
          <p:nvPr>
            <p:extLst>
              <p:ext uri="{D42A27DB-BD31-4B8C-83A1-F6EECF244321}">
                <p14:modId xmlns:p14="http://schemas.microsoft.com/office/powerpoint/2010/main" val="3311318496"/>
              </p:ext>
            </p:extLst>
          </p:nvPr>
        </p:nvGraphicFramePr>
        <p:xfrm>
          <a:off x="1667508" y="1412776"/>
          <a:ext cx="8856984" cy="4754880"/>
        </p:xfrm>
        <a:graphic>
          <a:graphicData uri="http://schemas.openxmlformats.org/drawingml/2006/table">
            <a:tbl>
              <a:tblPr>
                <a:tableStyleId>{2D5ABB26-0587-4C30-8999-92F81FD0307C}</a:tableStyleId>
              </a:tblPr>
              <a:tblGrid>
                <a:gridCol w="3095773">
                  <a:extLst>
                    <a:ext uri="{9D8B030D-6E8A-4147-A177-3AD203B41FA5}">
                      <a16:colId xmlns:a16="http://schemas.microsoft.com/office/drawing/2014/main" val="2074946803"/>
                    </a:ext>
                  </a:extLst>
                </a:gridCol>
                <a:gridCol w="2149790">
                  <a:extLst>
                    <a:ext uri="{9D8B030D-6E8A-4147-A177-3AD203B41FA5}">
                      <a16:colId xmlns:a16="http://schemas.microsoft.com/office/drawing/2014/main" val="766418302"/>
                    </a:ext>
                  </a:extLst>
                </a:gridCol>
                <a:gridCol w="3611421">
                  <a:extLst>
                    <a:ext uri="{9D8B030D-6E8A-4147-A177-3AD203B41FA5}">
                      <a16:colId xmlns:a16="http://schemas.microsoft.com/office/drawing/2014/main" val="403749871"/>
                    </a:ext>
                  </a:extLst>
                </a:gridCol>
              </a:tblGrid>
              <a:tr h="459298">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b="1" u="none" strike="noStrike" cap="none" normalizeH="0" baseline="0" dirty="0">
                          <a:ln>
                            <a:noFill/>
                          </a:ln>
                          <a:effectLst/>
                        </a:rPr>
                        <a:t> LSA Function code</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b="1" u="none" strike="noStrike" cap="none" normalizeH="0" baseline="0" dirty="0">
                          <a:ln>
                            <a:noFill/>
                          </a:ln>
                          <a:effectLst/>
                        </a:rPr>
                        <a:t> LS Type</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rPr>
                        <a:t>描述</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97160064"/>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1</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0x2001</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rPr>
                        <a:t>Router-LSA</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809587"/>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rPr>
                        <a:t>2</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0x2002</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Network-LSA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673689"/>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3</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0x2003</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Inter-Area-Prefix-LSA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092033"/>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4</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0x2004</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Inter-Area-Router-LSA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464399"/>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5</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0x4005</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AS-External-LSA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906707"/>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6</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0x2006</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Group-membership-LSA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52115"/>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7</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0x2007</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Type-7-LSA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6487516"/>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8</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0x0008</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Link-LSA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348867"/>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9</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0x2009</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rPr>
                        <a:t>Intra-Area-Prefix-LSA</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934347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80B2A3-2CD1-46F6-A99D-07590D8B38E3}"/>
              </a:ext>
            </a:extLst>
          </p:cNvPr>
          <p:cNvSpPr>
            <a:spLocks noGrp="1"/>
          </p:cNvSpPr>
          <p:nvPr>
            <p:ph idx="1"/>
          </p:nvPr>
        </p:nvSpPr>
        <p:spPr/>
        <p:txBody>
          <a:bodyPr/>
          <a:lstStyle/>
          <a:p>
            <a:r>
              <a:rPr lang="zh-CN" altLang="en-US" dirty="0"/>
              <a:t>学完本课程后，您将能够：</a:t>
            </a:r>
          </a:p>
          <a:p>
            <a:pPr lvl="1"/>
            <a:r>
              <a:rPr lang="zh-CN" altLang="en-US" dirty="0"/>
              <a:t>理解</a:t>
            </a:r>
            <a:r>
              <a:rPr lang="en-US" altLang="zh-CN" dirty="0"/>
              <a:t>OSPF</a:t>
            </a:r>
            <a:r>
              <a:rPr lang="zh-CN" altLang="en-US" dirty="0"/>
              <a:t>基本原理</a:t>
            </a:r>
            <a:endParaRPr lang="en-US" altLang="zh-CN" dirty="0"/>
          </a:p>
          <a:p>
            <a:pPr lvl="1"/>
            <a:r>
              <a:rPr lang="zh-CN" altLang="en-US" dirty="0"/>
              <a:t>提升</a:t>
            </a:r>
            <a:r>
              <a:rPr lang="en-US" altLang="zh-CN" dirty="0"/>
              <a:t>OSPF</a:t>
            </a:r>
            <a:r>
              <a:rPr lang="zh-CN" altLang="en-US" dirty="0"/>
              <a:t>排错能力</a:t>
            </a:r>
            <a:endParaRPr lang="en-US" altLang="zh-CN" dirty="0"/>
          </a:p>
          <a:p>
            <a:pPr lvl="1"/>
            <a:r>
              <a:rPr lang="zh-CN" altLang="en-US" dirty="0"/>
              <a:t>加强</a:t>
            </a:r>
            <a:r>
              <a:rPr lang="en-US" altLang="zh-CN" dirty="0"/>
              <a:t>OSPF</a:t>
            </a:r>
            <a:r>
              <a:rPr lang="zh-CN" altLang="en-US" dirty="0"/>
              <a:t>综合运用能力</a:t>
            </a:r>
            <a:endParaRPr lang="en-US" altLang="zh-CN" dirty="0"/>
          </a:p>
          <a:p>
            <a:pPr lvl="1"/>
            <a:r>
              <a:rPr lang="zh-CN" altLang="en-US" dirty="0"/>
              <a:t>概述</a:t>
            </a:r>
            <a:r>
              <a:rPr lang="en-US" altLang="zh-CN" dirty="0"/>
              <a:t>OSPFv3</a:t>
            </a:r>
            <a:r>
              <a:rPr lang="zh-CN" altLang="en-US" dirty="0"/>
              <a:t>的工作原理</a:t>
            </a:r>
          </a:p>
          <a:p>
            <a:pPr lvl="1"/>
            <a:r>
              <a:rPr lang="zh-CN" altLang="en-US" dirty="0"/>
              <a:t>了解</a:t>
            </a:r>
            <a:r>
              <a:rPr lang="en-US" altLang="zh-CN" dirty="0"/>
              <a:t>OSPFv3</a:t>
            </a:r>
            <a:r>
              <a:rPr lang="zh-CN" altLang="en-US" dirty="0"/>
              <a:t>和</a:t>
            </a:r>
            <a:r>
              <a:rPr lang="en-US" altLang="zh-CN" dirty="0"/>
              <a:t>OSPFv2</a:t>
            </a:r>
            <a:r>
              <a:rPr lang="zh-CN" altLang="en-US" dirty="0"/>
              <a:t>的区别和变化</a:t>
            </a:r>
          </a:p>
          <a:p>
            <a:pPr lvl="1"/>
            <a:r>
              <a:rPr lang="zh-CN" altLang="en-US" dirty="0"/>
              <a:t>掌握</a:t>
            </a:r>
            <a:r>
              <a:rPr lang="en-US" altLang="zh-CN" dirty="0"/>
              <a:t>OSPFv3</a:t>
            </a:r>
            <a:r>
              <a:rPr lang="zh-CN" altLang="en-US" dirty="0"/>
              <a:t>的基本配置和常用命令</a:t>
            </a:r>
          </a:p>
          <a:p>
            <a:endParaRPr lang="zh-CN" altLang="en-US" dirty="0"/>
          </a:p>
        </p:txBody>
      </p:sp>
    </p:spTree>
  </p:cSld>
  <p:clrMapOvr>
    <a:masterClrMapping/>
  </p:clrMapOvr>
  <p:transition advTm="8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a:extLst>
              <a:ext uri="{FF2B5EF4-FFF2-40B4-BE49-F238E27FC236}">
                <a16:creationId xmlns:a16="http://schemas.microsoft.com/office/drawing/2014/main" id="{179EEE89-27D7-40FC-B288-F8FA0CF90525}"/>
              </a:ext>
            </a:extLst>
          </p:cNvPr>
          <p:cNvSpPr>
            <a:spLocks noGrp="1" noChangeArrowheads="1"/>
          </p:cNvSpPr>
          <p:nvPr>
            <p:ph type="title"/>
          </p:nvPr>
        </p:nvSpPr>
        <p:spPr/>
        <p:txBody>
          <a:bodyPr/>
          <a:lstStyle/>
          <a:p>
            <a:r>
              <a:rPr lang="en-US" altLang="zh-CN"/>
              <a:t>Link State ID</a:t>
            </a:r>
            <a:endParaRPr lang="en-US" altLang="zh-CN" dirty="0"/>
          </a:p>
        </p:txBody>
      </p:sp>
      <p:sp>
        <p:nvSpPr>
          <p:cNvPr id="40" name="灯片编号占位符 3">
            <a:extLst>
              <a:ext uri="{FF2B5EF4-FFF2-40B4-BE49-F238E27FC236}">
                <a16:creationId xmlns:a16="http://schemas.microsoft.com/office/drawing/2014/main" id="{026E298D-868E-43BA-AF25-001C16AD6102}"/>
              </a:ext>
            </a:extLst>
          </p:cNvPr>
          <p:cNvSpPr>
            <a:spLocks noGrp="1"/>
          </p:cNvSpPr>
          <p:nvPr>
            <p:ph type="sldNum" sz="quarter" idx="10"/>
          </p:nvPr>
        </p:nvSpPr>
        <p:spPr/>
        <p:txBody>
          <a:bodyPr/>
          <a:lstStyle/>
          <a:p>
            <a:r>
              <a:rPr lang="en-US" altLang="zh-CN"/>
              <a:t>4</a:t>
            </a:r>
            <a:r>
              <a:rPr lang="zh-CN" altLang="en-US"/>
              <a:t>字节。不再包含地址信息，对于不同的</a:t>
            </a:r>
            <a:r>
              <a:rPr lang="en-US" altLang="zh-CN"/>
              <a:t>LSA</a:t>
            </a:r>
            <a:r>
              <a:rPr lang="zh-CN" altLang="en-US"/>
              <a:t>类型，该字段的含义如下表，同时提供与</a:t>
            </a:r>
            <a:r>
              <a:rPr lang="en-US" altLang="zh-CN"/>
              <a:t>OSPFv2</a:t>
            </a:r>
            <a:r>
              <a:rPr lang="zh-CN" altLang="en-US"/>
              <a:t>中含义的对比。 </a:t>
            </a:r>
            <a:endParaRPr lang="zh-CN" altLang="en-US" dirty="0"/>
          </a:p>
        </p:txBody>
      </p:sp>
      <p:graphicFrame>
        <p:nvGraphicFramePr>
          <p:cNvPr id="1757225" name="Group 41">
            <a:extLst>
              <a:ext uri="{FF2B5EF4-FFF2-40B4-BE49-F238E27FC236}">
                <a16:creationId xmlns:a16="http://schemas.microsoft.com/office/drawing/2014/main" id="{98A4A288-893E-4D48-9D36-8225A3B68531}"/>
              </a:ext>
            </a:extLst>
          </p:cNvPr>
          <p:cNvGraphicFramePr>
            <a:graphicFrameLocks noGrp="1"/>
          </p:cNvGraphicFramePr>
          <p:nvPr>
            <p:extLst>
              <p:ext uri="{D42A27DB-BD31-4B8C-83A1-F6EECF244321}">
                <p14:modId xmlns:p14="http://schemas.microsoft.com/office/powerpoint/2010/main" val="2418440692"/>
              </p:ext>
            </p:extLst>
          </p:nvPr>
        </p:nvGraphicFramePr>
        <p:xfrm>
          <a:off x="1295764" y="2369676"/>
          <a:ext cx="9793089" cy="3403280"/>
        </p:xfrm>
        <a:graphic>
          <a:graphicData uri="http://schemas.openxmlformats.org/drawingml/2006/table">
            <a:tbl>
              <a:tblPr>
                <a:tableStyleId>{2D5ABB26-0587-4C30-8999-92F81FD0307C}</a:tableStyleId>
              </a:tblPr>
              <a:tblGrid>
                <a:gridCol w="3422969">
                  <a:extLst>
                    <a:ext uri="{9D8B030D-6E8A-4147-A177-3AD203B41FA5}">
                      <a16:colId xmlns:a16="http://schemas.microsoft.com/office/drawing/2014/main" val="818821776"/>
                    </a:ext>
                  </a:extLst>
                </a:gridCol>
                <a:gridCol w="2852825">
                  <a:extLst>
                    <a:ext uri="{9D8B030D-6E8A-4147-A177-3AD203B41FA5}">
                      <a16:colId xmlns:a16="http://schemas.microsoft.com/office/drawing/2014/main" val="1262851678"/>
                    </a:ext>
                  </a:extLst>
                </a:gridCol>
                <a:gridCol w="3517295">
                  <a:extLst>
                    <a:ext uri="{9D8B030D-6E8A-4147-A177-3AD203B41FA5}">
                      <a16:colId xmlns:a16="http://schemas.microsoft.com/office/drawing/2014/main" val="3829873033"/>
                    </a:ext>
                  </a:extLst>
                </a:gridCol>
              </a:tblGrid>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2000" b="1" u="none" strike="noStrike" cap="none" normalizeH="0" baseline="0" dirty="0">
                          <a:ln>
                            <a:noFill/>
                          </a:ln>
                          <a:effectLst/>
                          <a:latin typeface="微软雅黑" panose="020B0503020204020204" pitchFamily="34" charset="-122"/>
                          <a:ea typeface="微软雅黑" panose="020B0503020204020204" pitchFamily="34" charset="-122"/>
                        </a:rPr>
                        <a:t> LSA</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2000" b="1" u="none" strike="noStrike" cap="none" normalizeH="0" baseline="0" dirty="0">
                          <a:ln>
                            <a:noFill/>
                          </a:ln>
                          <a:effectLst/>
                          <a:latin typeface="微软雅黑" panose="020B0503020204020204" pitchFamily="34" charset="-122"/>
                          <a:ea typeface="微软雅黑" panose="020B0503020204020204" pitchFamily="34" charset="-122"/>
                        </a:rPr>
                        <a:t> OSPFv2 LS ID</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2000" b="1" u="none" strike="noStrike" cap="none" normalizeH="0" baseline="0" dirty="0">
                          <a:ln>
                            <a:noFill/>
                          </a:ln>
                          <a:effectLst/>
                          <a:latin typeface="微软雅黑" panose="020B0503020204020204" pitchFamily="34" charset="-122"/>
                          <a:ea typeface="微软雅黑" panose="020B0503020204020204" pitchFamily="34" charset="-122"/>
                        </a:rPr>
                        <a:t>OSPFv3 LS ID</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2887362"/>
                  </a:ext>
                </a:extLst>
              </a:tr>
              <a:tr h="230188">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Router-LSA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Router ID</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本地唯一的</a:t>
                      </a: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32</a:t>
                      </a: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位整数</a:t>
                      </a: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431282"/>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Network-LSA</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DR</a:t>
                      </a: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所在</a:t>
                      </a: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IPv4</a:t>
                      </a: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网段</a:t>
                      </a: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DR</a:t>
                      </a: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接口</a:t>
                      </a: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ID</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0354748"/>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Type 4 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Router ID</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本地唯一的</a:t>
                      </a: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32</a:t>
                      </a: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位整数</a:t>
                      </a: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3824231"/>
                  </a:ext>
                </a:extLst>
              </a:tr>
              <a:tr h="50768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Type 3</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5</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7 LSA</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IPv4</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网段</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本地唯一的</a:t>
                      </a: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32</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位整数</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3481263"/>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Link-LSA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所在接口</a:t>
                      </a: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ID</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6296199"/>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Intra-Area-Prefix-LSA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本地唯一的</a:t>
                      </a: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32</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位整数</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686186"/>
                  </a:ext>
                </a:extLst>
              </a:tr>
            </a:tbl>
          </a:graphicData>
        </a:graphic>
      </p:graphicFrame>
    </p:spTree>
    <p:extLst>
      <p:ext uri="{BB962C8B-B14F-4D97-AF65-F5344CB8AC3E}">
        <p14:creationId xmlns:p14="http://schemas.microsoft.com/office/powerpoint/2010/main" val="926878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26790-29DC-4124-8606-C02F1215E74E}"/>
              </a:ext>
            </a:extLst>
          </p:cNvPr>
          <p:cNvSpPr>
            <a:spLocks noGrp="1"/>
          </p:cNvSpPr>
          <p:nvPr>
            <p:ph type="title"/>
          </p:nvPr>
        </p:nvSpPr>
        <p:spPr/>
        <p:txBody>
          <a:bodyPr/>
          <a:lstStyle/>
          <a:p>
            <a:r>
              <a:rPr lang="en-US" altLang="zh-CN"/>
              <a:t>LSA</a:t>
            </a:r>
            <a:r>
              <a:rPr lang="zh-CN" altLang="en-US"/>
              <a:t>类型不同 </a:t>
            </a:r>
            <a:r>
              <a:rPr lang="en-US" altLang="zh-CN"/>
              <a:t>- OSPFv3 LSA</a:t>
            </a:r>
            <a:r>
              <a:rPr lang="zh-CN" altLang="en-US"/>
              <a:t>的类型  </a:t>
            </a:r>
            <a:endParaRPr lang="zh-CN" altLang="en-US" dirty="0"/>
          </a:p>
        </p:txBody>
      </p:sp>
      <p:graphicFrame>
        <p:nvGraphicFramePr>
          <p:cNvPr id="6" name="表格 5">
            <a:extLst>
              <a:ext uri="{FF2B5EF4-FFF2-40B4-BE49-F238E27FC236}">
                <a16:creationId xmlns:a16="http://schemas.microsoft.com/office/drawing/2014/main" id="{66A435A2-CBA7-4FE9-BBA9-4B887806FEC9}"/>
              </a:ext>
            </a:extLst>
          </p:cNvPr>
          <p:cNvGraphicFramePr>
            <a:graphicFrameLocks noGrp="1"/>
          </p:cNvGraphicFramePr>
          <p:nvPr>
            <p:extLst>
              <p:ext uri="{D42A27DB-BD31-4B8C-83A1-F6EECF244321}">
                <p14:modId xmlns:p14="http://schemas.microsoft.com/office/powerpoint/2010/main" val="354776238"/>
              </p:ext>
            </p:extLst>
          </p:nvPr>
        </p:nvGraphicFramePr>
        <p:xfrm>
          <a:off x="1487488" y="2096852"/>
          <a:ext cx="9217024" cy="2956560"/>
        </p:xfrm>
        <a:graphic>
          <a:graphicData uri="http://schemas.openxmlformats.org/drawingml/2006/table">
            <a:tbl>
              <a:tblPr>
                <a:tableStyleId>{2D5ABB26-0587-4C30-8999-92F81FD0307C}</a:tableStyleId>
              </a:tblPr>
              <a:tblGrid>
                <a:gridCol w="2664296">
                  <a:extLst>
                    <a:ext uri="{9D8B030D-6E8A-4147-A177-3AD203B41FA5}">
                      <a16:colId xmlns:a16="http://schemas.microsoft.com/office/drawing/2014/main" val="1796973653"/>
                    </a:ext>
                  </a:extLst>
                </a:gridCol>
                <a:gridCol w="2448272">
                  <a:extLst>
                    <a:ext uri="{9D8B030D-6E8A-4147-A177-3AD203B41FA5}">
                      <a16:colId xmlns:a16="http://schemas.microsoft.com/office/drawing/2014/main" val="2533028246"/>
                    </a:ext>
                  </a:extLst>
                </a:gridCol>
                <a:gridCol w="4104456">
                  <a:extLst>
                    <a:ext uri="{9D8B030D-6E8A-4147-A177-3AD203B41FA5}">
                      <a16:colId xmlns:a16="http://schemas.microsoft.com/office/drawing/2014/main" val="366158306"/>
                    </a:ext>
                  </a:extLst>
                </a:gridCol>
              </a:tblGrid>
              <a:tr h="0">
                <a:tc>
                  <a:txBody>
                    <a:bodyPr/>
                    <a:lstStyle/>
                    <a:p>
                      <a:pPr algn="ctr"/>
                      <a:r>
                        <a:rPr lang="en-US" sz="1800" b="1" dirty="0">
                          <a:effectLst/>
                          <a:latin typeface="微软雅黑" panose="020B0503020204020204" pitchFamily="34" charset="-122"/>
                          <a:ea typeface="微软雅黑" panose="020B0503020204020204" pitchFamily="34" charset="-122"/>
                        </a:rPr>
                        <a:t>OSPFv2 LSA</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b="1" dirty="0">
                          <a:effectLst/>
                          <a:latin typeface="微软雅黑" panose="020B0503020204020204" pitchFamily="34" charset="-122"/>
                          <a:ea typeface="微软雅黑" panose="020B0503020204020204" pitchFamily="34" charset="-122"/>
                        </a:rPr>
                        <a:t>OSPFv3 LSA</a:t>
                      </a:r>
                      <a:endParaRPr lang="en-US" sz="1800" b="1"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800" b="1" dirty="0">
                          <a:effectLst/>
                          <a:latin typeface="微软雅黑" panose="020B0503020204020204" pitchFamily="34" charset="-122"/>
                          <a:ea typeface="微软雅黑" panose="020B0503020204020204" pitchFamily="34" charset="-122"/>
                        </a:rPr>
                        <a:t>与 </a:t>
                      </a:r>
                      <a:r>
                        <a:rPr lang="en-US" altLang="zh-CN" sz="1800" b="1" dirty="0">
                          <a:effectLst/>
                          <a:latin typeface="微软雅黑" panose="020B0503020204020204" pitchFamily="34" charset="-122"/>
                          <a:ea typeface="微软雅黑" panose="020B0503020204020204" pitchFamily="34" charset="-122"/>
                        </a:rPr>
                        <a:t>OSPFv2 LSA </a:t>
                      </a:r>
                      <a:r>
                        <a:rPr lang="zh-CN" altLang="en-US" sz="1800" b="1" dirty="0">
                          <a:effectLst/>
                          <a:latin typeface="微软雅黑" panose="020B0503020204020204" pitchFamily="34" charset="-122"/>
                          <a:ea typeface="微软雅黑" panose="020B0503020204020204" pitchFamily="34" charset="-122"/>
                        </a:rPr>
                        <a:t>异同点说明</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04609289"/>
                  </a:ext>
                </a:extLst>
              </a:tr>
              <a:tr h="0">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Router LSA </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a:effectLst/>
                          <a:latin typeface="微软雅黑" panose="020B0503020204020204" pitchFamily="34" charset="-122"/>
                          <a:ea typeface="微软雅黑" panose="020B0503020204020204" pitchFamily="34" charset="-122"/>
                        </a:rPr>
                        <a:t>Router LSA </a:t>
                      </a:r>
                      <a:endParaRPr 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600" kern="1200" dirty="0">
                          <a:effectLst/>
                          <a:latin typeface="微软雅黑" panose="020B0503020204020204" pitchFamily="34" charset="-122"/>
                          <a:ea typeface="微软雅黑" panose="020B0503020204020204" pitchFamily="34" charset="-122"/>
                        </a:rPr>
                        <a:t>名称相同，作用也类似，但是不再描述地址信息，仅仅用来描述拓扑结构。</a:t>
                      </a:r>
                      <a:endParaRPr lang="zh-CN" alt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708215"/>
                  </a:ext>
                </a:extLst>
              </a:tr>
              <a:tr h="0">
                <a:tc>
                  <a:txBody>
                    <a:bodyPr/>
                    <a:lstStyle/>
                    <a:p>
                      <a:pPr marL="72000" algn="l" defTabSz="914400" rtl="0" eaLnBrk="1" latinLnBrk="0" hangingPunct="1"/>
                      <a:r>
                        <a:rPr lang="en-US" sz="1600" kern="1200">
                          <a:effectLst/>
                          <a:latin typeface="微软雅黑" panose="020B0503020204020204" pitchFamily="34" charset="-122"/>
                          <a:ea typeface="微软雅黑" panose="020B0503020204020204" pitchFamily="34" charset="-122"/>
                        </a:rPr>
                        <a:t>Network LSA </a:t>
                      </a:r>
                      <a:endParaRPr 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Network LSA </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endParaRPr lang="zh-CN" alt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355361"/>
                  </a:ext>
                </a:extLst>
              </a:tr>
              <a:tr h="0">
                <a:tc>
                  <a:txBody>
                    <a:bodyPr/>
                    <a:lstStyle/>
                    <a:p>
                      <a:pPr marL="72000" algn="l" defTabSz="914400" rtl="0" eaLnBrk="1" latinLnBrk="0" hangingPunct="1"/>
                      <a:r>
                        <a:rPr lang="en-US" sz="1600" kern="1200">
                          <a:effectLst/>
                          <a:latin typeface="微软雅黑" panose="020B0503020204020204" pitchFamily="34" charset="-122"/>
                          <a:ea typeface="微软雅黑" panose="020B0503020204020204" pitchFamily="34" charset="-122"/>
                        </a:rPr>
                        <a:t>Network Summary LSA </a:t>
                      </a:r>
                      <a:endParaRPr 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Inter Area Prefix LSA</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600" kern="1200" dirty="0">
                          <a:effectLst/>
                          <a:latin typeface="微软雅黑" panose="020B0503020204020204" pitchFamily="34" charset="-122"/>
                          <a:ea typeface="微软雅黑" panose="020B0503020204020204" pitchFamily="34" charset="-122"/>
                        </a:rPr>
                        <a:t>作用类似，名称不同。</a:t>
                      </a:r>
                      <a:endParaRPr lang="zh-CN" alt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9459178"/>
                  </a:ext>
                </a:extLst>
              </a:tr>
              <a:tr h="0">
                <a:tc>
                  <a:txBody>
                    <a:bodyPr/>
                    <a:lstStyle/>
                    <a:p>
                      <a:pPr marL="72000" algn="l" defTabSz="914400" rtl="0" eaLnBrk="1" latinLnBrk="0" hangingPunct="1"/>
                      <a:r>
                        <a:rPr lang="en-US" sz="1600" kern="1200">
                          <a:effectLst/>
                          <a:latin typeface="微软雅黑" panose="020B0503020204020204" pitchFamily="34" charset="-122"/>
                          <a:ea typeface="微软雅黑" panose="020B0503020204020204" pitchFamily="34" charset="-122"/>
                        </a:rPr>
                        <a:t>ASBR Summary LSA </a:t>
                      </a:r>
                      <a:endParaRPr 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Inter Area Router LSA</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endParaRPr lang="zh-CN" alt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18457"/>
                  </a:ext>
                </a:extLst>
              </a:tr>
              <a:tr h="0">
                <a:tc>
                  <a:txBody>
                    <a:bodyPr/>
                    <a:lstStyle/>
                    <a:p>
                      <a:pPr marL="72000" algn="l" defTabSz="914400" rtl="0" eaLnBrk="1" latinLnBrk="0" hangingPunct="1"/>
                      <a:r>
                        <a:rPr lang="en-US" sz="1600" kern="1200">
                          <a:effectLst/>
                          <a:latin typeface="微软雅黑" panose="020B0503020204020204" pitchFamily="34" charset="-122"/>
                          <a:ea typeface="微软雅黑" panose="020B0503020204020204" pitchFamily="34" charset="-122"/>
                        </a:rPr>
                        <a:t>AS External LSA </a:t>
                      </a:r>
                      <a:endParaRPr 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AS External LSA </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600" kern="1200" dirty="0">
                          <a:effectLst/>
                          <a:latin typeface="微软雅黑" panose="020B0503020204020204" pitchFamily="34" charset="-122"/>
                          <a:ea typeface="微软雅黑" panose="020B0503020204020204" pitchFamily="34" charset="-122"/>
                        </a:rPr>
                        <a:t>作用与名称完全相同。</a:t>
                      </a:r>
                      <a:endParaRPr lang="zh-CN" alt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04237"/>
                  </a:ext>
                </a:extLst>
              </a:tr>
              <a:tr h="0">
                <a:tc rowSpan="2">
                  <a:txBody>
                    <a:bodyPr/>
                    <a:lstStyle/>
                    <a:p>
                      <a:pPr marL="72000" algn="l" defTabSz="914400" rtl="0" eaLnBrk="1" latinLnBrk="0" hangingPunct="1"/>
                      <a:r>
                        <a:rPr lang="zh-CN" altLang="en-US" sz="1600" kern="1200" dirty="0">
                          <a:effectLst/>
                          <a:latin typeface="微软雅黑" panose="020B0503020204020204" pitchFamily="34" charset="-122"/>
                          <a:ea typeface="微软雅黑" panose="020B0503020204020204" pitchFamily="34" charset="-122"/>
                        </a:rPr>
                        <a:t>无</a:t>
                      </a:r>
                      <a:endParaRPr lang="zh-CN" alt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Link-LSA </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600" kern="1200" dirty="0">
                          <a:effectLst/>
                          <a:latin typeface="微软雅黑" panose="020B0503020204020204" pitchFamily="34" charset="-122"/>
                          <a:ea typeface="微软雅黑" panose="020B0503020204020204" pitchFamily="34" charset="-122"/>
                        </a:rPr>
                        <a:t>新增</a:t>
                      </a:r>
                      <a:r>
                        <a:rPr lang="en-US" sz="1600" kern="1200" dirty="0">
                          <a:effectLst/>
                          <a:latin typeface="微软雅黑" panose="020B0503020204020204" pitchFamily="34" charset="-122"/>
                          <a:ea typeface="微软雅黑" panose="020B0503020204020204" pitchFamily="34" charset="-122"/>
                        </a:rPr>
                        <a:t>LSA</a:t>
                      </a:r>
                      <a:r>
                        <a:rPr lang="zh-CN" altLang="en-US" sz="1600" kern="1200" dirty="0">
                          <a:effectLst/>
                          <a:latin typeface="微软雅黑" panose="020B0503020204020204" pitchFamily="34" charset="-122"/>
                          <a:ea typeface="微软雅黑" panose="020B0503020204020204" pitchFamily="34" charset="-122"/>
                        </a:rPr>
                        <a:t>。</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1703832"/>
                  </a:ext>
                </a:extLst>
              </a:tr>
              <a:tr h="0">
                <a:tc vMerge="1">
                  <a:txBody>
                    <a:bodyPr/>
                    <a:lstStyle/>
                    <a:p>
                      <a:pPr marL="72000" algn="l" defTabSz="914400" rtl="0" eaLnBrk="1" latinLnBrk="0" hangingPunct="1"/>
                      <a:endParaRPr lang="en-US" sz="1600" b="0" i="0" kern="1200" dirty="0">
                        <a:solidFill>
                          <a:srgbClr val="000000"/>
                        </a:solidFill>
                        <a:effectLst/>
                        <a:latin typeface="+mn-lt"/>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effectLst/>
                          <a:latin typeface="微软雅黑" panose="020B0503020204020204" pitchFamily="34" charset="-122"/>
                          <a:ea typeface="微软雅黑" panose="020B0503020204020204" pitchFamily="34" charset="-122"/>
                        </a:rPr>
                        <a:t>Intra Area Prefix LSA </a:t>
                      </a:r>
                      <a:endParaRPr lang="en-US" altLang="zh-CN"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a:effectLst/>
                          <a:latin typeface="微软雅黑" panose="020B0503020204020204" pitchFamily="34" charset="-122"/>
                          <a:ea typeface="微软雅黑" panose="020B0503020204020204" pitchFamily="34" charset="-122"/>
                        </a:rPr>
                        <a:t>新增</a:t>
                      </a:r>
                      <a:r>
                        <a:rPr lang="en-US" altLang="zh-CN" sz="1600" kern="1200" dirty="0">
                          <a:effectLst/>
                          <a:latin typeface="微软雅黑" panose="020B0503020204020204" pitchFamily="34" charset="-122"/>
                          <a:ea typeface="微软雅黑" panose="020B0503020204020204" pitchFamily="34" charset="-122"/>
                        </a:rPr>
                        <a:t>LSA</a:t>
                      </a:r>
                      <a:endParaRPr lang="en-US" altLang="zh-CN"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557826"/>
                  </a:ext>
                </a:extLst>
              </a:tr>
            </a:tbl>
          </a:graphicData>
        </a:graphic>
      </p:graphicFrame>
    </p:spTree>
    <p:extLst>
      <p:ext uri="{BB962C8B-B14F-4D97-AF65-F5344CB8AC3E}">
        <p14:creationId xmlns:p14="http://schemas.microsoft.com/office/powerpoint/2010/main" val="1555704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FDC863A-423C-45FF-ACF0-48E459A1A299}"/>
              </a:ext>
            </a:extLst>
          </p:cNvPr>
          <p:cNvSpPr>
            <a:spLocks noGrp="1" noChangeArrowheads="1"/>
          </p:cNvSpPr>
          <p:nvPr>
            <p:ph type="title"/>
          </p:nvPr>
        </p:nvSpPr>
        <p:spPr/>
        <p:txBody>
          <a:bodyPr/>
          <a:lstStyle/>
          <a:p>
            <a:r>
              <a:rPr lang="zh-CN" altLang="en-US"/>
              <a:t>前缀表示方法的变化：</a:t>
            </a:r>
            <a:r>
              <a:rPr lang="en-US" altLang="zh-CN"/>
              <a:t>Prefix Option </a:t>
            </a:r>
            <a:r>
              <a:rPr lang="zh-CN" altLang="en-US"/>
              <a:t>字段</a:t>
            </a:r>
            <a:endParaRPr lang="zh-CN" altLang="en-US" dirty="0"/>
          </a:p>
        </p:txBody>
      </p:sp>
      <p:sp>
        <p:nvSpPr>
          <p:cNvPr id="34819" name="Rectangle 25">
            <a:extLst>
              <a:ext uri="{FF2B5EF4-FFF2-40B4-BE49-F238E27FC236}">
                <a16:creationId xmlns:a16="http://schemas.microsoft.com/office/drawing/2014/main" id="{992E90E5-452C-472B-B9E7-52D3210976F6}"/>
              </a:ext>
            </a:extLst>
          </p:cNvPr>
          <p:cNvSpPr>
            <a:spLocks noGrp="1" noChangeArrowheads="1"/>
          </p:cNvSpPr>
          <p:nvPr>
            <p:ph type="body" sz="quarter" idx="10"/>
          </p:nvPr>
        </p:nvSpPr>
        <p:spPr/>
        <p:txBody>
          <a:bodyPr/>
          <a:lstStyle/>
          <a:p>
            <a:r>
              <a:rPr lang="zh-CN" altLang="en-US" dirty="0"/>
              <a:t>用来表达某个前缀的一些特性，以便在各种不同的路由计算时做相应的判断和处理。</a:t>
            </a:r>
          </a:p>
          <a:p>
            <a:pPr lvl="1"/>
            <a:r>
              <a:rPr lang="en-US" altLang="zh-CN" dirty="0"/>
              <a:t>NU</a:t>
            </a:r>
            <a:r>
              <a:rPr lang="zh-CN" altLang="en-US" dirty="0"/>
              <a:t>位：非单播位；</a:t>
            </a:r>
          </a:p>
          <a:p>
            <a:pPr lvl="1"/>
            <a:r>
              <a:rPr lang="en-US" altLang="zh-CN" dirty="0"/>
              <a:t>LA</a:t>
            </a:r>
            <a:r>
              <a:rPr lang="zh-CN" altLang="en-US" dirty="0"/>
              <a:t>位：本地地址位；</a:t>
            </a:r>
          </a:p>
          <a:p>
            <a:pPr lvl="1"/>
            <a:r>
              <a:rPr lang="en-US" altLang="zh-CN" dirty="0"/>
              <a:t>MC</a:t>
            </a:r>
            <a:r>
              <a:rPr lang="zh-CN" altLang="en-US" dirty="0"/>
              <a:t>位：组播位； </a:t>
            </a:r>
          </a:p>
          <a:p>
            <a:pPr lvl="1"/>
            <a:r>
              <a:rPr lang="en-US" altLang="zh-CN" dirty="0"/>
              <a:t>P</a:t>
            </a:r>
            <a:r>
              <a:rPr lang="zh-CN" altLang="en-US" dirty="0"/>
              <a:t>位：传播位。 </a:t>
            </a:r>
          </a:p>
        </p:txBody>
      </p:sp>
      <p:graphicFrame>
        <p:nvGraphicFramePr>
          <p:cNvPr id="1581083" name="Group 27">
            <a:extLst>
              <a:ext uri="{FF2B5EF4-FFF2-40B4-BE49-F238E27FC236}">
                <a16:creationId xmlns:a16="http://schemas.microsoft.com/office/drawing/2014/main" id="{8ED8AFDC-527A-448A-9394-5C82579E9652}"/>
              </a:ext>
            </a:extLst>
          </p:cNvPr>
          <p:cNvGraphicFramePr>
            <a:graphicFrameLocks noGrp="1"/>
          </p:cNvGraphicFramePr>
          <p:nvPr>
            <p:ph sz="half" idx="4294967295"/>
            <p:extLst>
              <p:ext uri="{D42A27DB-BD31-4B8C-83A1-F6EECF244321}">
                <p14:modId xmlns:p14="http://schemas.microsoft.com/office/powerpoint/2010/main" val="4085435655"/>
              </p:ext>
            </p:extLst>
          </p:nvPr>
        </p:nvGraphicFramePr>
        <p:xfrm>
          <a:off x="5159896" y="2420888"/>
          <a:ext cx="5724636" cy="540059"/>
        </p:xfrm>
        <a:graphic>
          <a:graphicData uri="http://schemas.openxmlformats.org/drawingml/2006/table">
            <a:tbl>
              <a:tblPr/>
              <a:tblGrid>
                <a:gridCol w="3279220">
                  <a:extLst>
                    <a:ext uri="{9D8B030D-6E8A-4147-A177-3AD203B41FA5}">
                      <a16:colId xmlns:a16="http://schemas.microsoft.com/office/drawing/2014/main" val="3371260476"/>
                    </a:ext>
                  </a:extLst>
                </a:gridCol>
                <a:gridCol w="611873">
                  <a:extLst>
                    <a:ext uri="{9D8B030D-6E8A-4147-A177-3AD203B41FA5}">
                      <a16:colId xmlns:a16="http://schemas.microsoft.com/office/drawing/2014/main" val="2474348831"/>
                    </a:ext>
                  </a:extLst>
                </a:gridCol>
                <a:gridCol w="611872">
                  <a:extLst>
                    <a:ext uri="{9D8B030D-6E8A-4147-A177-3AD203B41FA5}">
                      <a16:colId xmlns:a16="http://schemas.microsoft.com/office/drawing/2014/main" val="4265510619"/>
                    </a:ext>
                  </a:extLst>
                </a:gridCol>
                <a:gridCol w="609798">
                  <a:extLst>
                    <a:ext uri="{9D8B030D-6E8A-4147-A177-3AD203B41FA5}">
                      <a16:colId xmlns:a16="http://schemas.microsoft.com/office/drawing/2014/main" val="1008138688"/>
                    </a:ext>
                  </a:extLst>
                </a:gridCol>
                <a:gridCol w="611873">
                  <a:extLst>
                    <a:ext uri="{9D8B030D-6E8A-4147-A177-3AD203B41FA5}">
                      <a16:colId xmlns:a16="http://schemas.microsoft.com/office/drawing/2014/main" val="3974224450"/>
                    </a:ext>
                  </a:extLst>
                </a:gridCol>
              </a:tblGrid>
              <a:tr h="540059">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14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6800" marB="46800" anchor="ctr" horzOverflow="overflow">
                    <a:lnL w="25400" cap="flat" cmpd="sng" algn="ctr">
                      <a:solidFill>
                        <a:schemeClr val="tx1"/>
                      </a:solidFill>
                      <a:prstDash val="solid"/>
                      <a:round/>
                      <a:headEnd type="none" w="med" len="med"/>
                      <a:tailEnd type="none" w="med" len="med"/>
                    </a:lnL>
                    <a:lnR w="254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2F2F2">
                        <a:alpha val="50195"/>
                      </a:srgbClr>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p>
                  </a:txBody>
                  <a:tcPr marL="90000" marR="90000" marT="46800" marB="46800" anchor="ctr" horzOverflow="overflow">
                    <a:lnL w="25400" cap="flat" cmpd="sng" algn="ctr">
                      <a:solidFill>
                        <a:schemeClr val="tx1"/>
                      </a:solidFill>
                      <a:prstDash val="solid"/>
                      <a:round/>
                      <a:headEnd type="none" w="med" len="med"/>
                      <a:tailEnd type="none" w="med" len="med"/>
                    </a:lnL>
                    <a:lnR w="254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2F2F2">
                        <a:alpha val="50195"/>
                      </a:srgbClr>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MC</a:t>
                      </a:r>
                    </a:p>
                  </a:txBody>
                  <a:tcPr marL="90000" marR="90000" marT="46800" marB="46800" anchor="ctr" horzOverflow="overflow">
                    <a:lnL w="25400" cap="flat" cmpd="sng" algn="ctr">
                      <a:solidFill>
                        <a:schemeClr val="tx1"/>
                      </a:solidFill>
                      <a:prstDash val="solid"/>
                      <a:round/>
                      <a:headEnd type="none" w="med" len="med"/>
                      <a:tailEnd type="none" w="med" len="med"/>
                    </a:lnL>
                    <a:lnR w="254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2F2F2">
                        <a:alpha val="50195"/>
                      </a:srgbClr>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LA</a:t>
                      </a:r>
                    </a:p>
                  </a:txBody>
                  <a:tcPr marL="90000" marR="90000" marT="46800" marB="46800" anchor="ctr" horzOverflow="overflow">
                    <a:lnL w="25400" cap="flat" cmpd="sng" algn="ctr">
                      <a:solidFill>
                        <a:schemeClr val="tx1"/>
                      </a:solidFill>
                      <a:prstDash val="solid"/>
                      <a:round/>
                      <a:headEnd type="none" w="med" len="med"/>
                      <a:tailEnd type="none" w="med" len="med"/>
                    </a:lnL>
                    <a:lnR w="254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2F2F2">
                        <a:alpha val="50195"/>
                      </a:srgbClr>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NU</a:t>
                      </a:r>
                    </a:p>
                  </a:txBody>
                  <a:tcPr marL="90000" marR="90000" marT="46800" marB="46800" anchor="ctr" horzOverflow="overflow">
                    <a:lnL w="25400" cap="flat" cmpd="sng" algn="ctr">
                      <a:solidFill>
                        <a:schemeClr val="tx1"/>
                      </a:solidFill>
                      <a:prstDash val="solid"/>
                      <a:round/>
                      <a:headEnd type="none" w="med" len="med"/>
                      <a:tailEnd type="none" w="med" len="med"/>
                    </a:lnL>
                    <a:lnR w="254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2F2F2">
                        <a:alpha val="50195"/>
                      </a:srgbClr>
                    </a:solidFill>
                  </a:tcPr>
                </a:tc>
                <a:extLst>
                  <a:ext uri="{0D108BD9-81ED-4DB2-BD59-A6C34878D82A}">
                    <a16:rowId xmlns:a16="http://schemas.microsoft.com/office/drawing/2014/main" val="164874759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E2DC8-89A5-4138-BECB-65151ABE41F0}"/>
              </a:ext>
            </a:extLst>
          </p:cNvPr>
          <p:cNvSpPr>
            <a:spLocks noGrp="1"/>
          </p:cNvSpPr>
          <p:nvPr>
            <p:ph type="title"/>
          </p:nvPr>
        </p:nvSpPr>
        <p:spPr/>
        <p:txBody>
          <a:bodyPr/>
          <a:lstStyle/>
          <a:p>
            <a:r>
              <a:rPr lang="en-US" altLang="zh-CN"/>
              <a:t>Router LSA</a:t>
            </a:r>
            <a:endParaRPr lang="zh-CN" altLang="en-US" dirty="0"/>
          </a:p>
        </p:txBody>
      </p:sp>
      <p:sp>
        <p:nvSpPr>
          <p:cNvPr id="3" name="文本占位符 2">
            <a:extLst>
              <a:ext uri="{FF2B5EF4-FFF2-40B4-BE49-F238E27FC236}">
                <a16:creationId xmlns:a16="http://schemas.microsoft.com/office/drawing/2014/main" id="{AC4DE7C6-AE73-4856-99A5-F460FAC41286}"/>
              </a:ext>
            </a:extLst>
          </p:cNvPr>
          <p:cNvSpPr>
            <a:spLocks noGrp="1"/>
          </p:cNvSpPr>
          <p:nvPr>
            <p:ph type="body" sz="quarter" idx="10"/>
          </p:nvPr>
        </p:nvSpPr>
        <p:spPr/>
        <p:txBody>
          <a:bodyPr/>
          <a:lstStyle/>
          <a:p>
            <a:r>
              <a:rPr lang="en-US" altLang="zh-CN" sz="2000" dirty="0"/>
              <a:t>LS Type</a:t>
            </a:r>
            <a:r>
              <a:rPr lang="zh-CN" altLang="en-US" sz="2000" dirty="0"/>
              <a:t>：</a:t>
            </a:r>
            <a:r>
              <a:rPr lang="en-US" altLang="zh-CN" sz="2000" dirty="0"/>
              <a:t>0x2001</a:t>
            </a:r>
            <a:r>
              <a:rPr lang="zh-CN" altLang="en-US" sz="2000" dirty="0"/>
              <a:t>；泛洪范围：区域。</a:t>
            </a:r>
          </a:p>
          <a:p>
            <a:r>
              <a:rPr lang="zh-CN" altLang="en-US" sz="2000" dirty="0"/>
              <a:t>每个</a:t>
            </a:r>
            <a:r>
              <a:rPr lang="en-US" altLang="zh-CN" sz="2000" dirty="0"/>
              <a:t>Router-LSA</a:t>
            </a:r>
            <a:r>
              <a:rPr lang="zh-CN" altLang="en-US" sz="2000" dirty="0"/>
              <a:t>包含若干链路描述 </a:t>
            </a:r>
            <a:r>
              <a:rPr lang="en-US" altLang="zh-CN" sz="2000" dirty="0"/>
              <a:t>(link description)</a:t>
            </a:r>
            <a:r>
              <a:rPr lang="zh-CN" altLang="en-US" sz="2000" dirty="0"/>
              <a:t>，每个链路描述都描述了路由器的一个接口信息。</a:t>
            </a:r>
          </a:p>
          <a:p>
            <a:r>
              <a:rPr lang="zh-CN" altLang="en-US" sz="2000" dirty="0"/>
              <a:t>可以使用多个</a:t>
            </a:r>
            <a:r>
              <a:rPr lang="en-US" altLang="zh-CN" sz="2000" dirty="0"/>
              <a:t>Router-LSA</a:t>
            </a:r>
            <a:r>
              <a:rPr lang="zh-CN" altLang="en-US" sz="2000" dirty="0"/>
              <a:t>描述信息，通过</a:t>
            </a:r>
            <a:r>
              <a:rPr lang="en-US" altLang="zh-CN" sz="2000" dirty="0"/>
              <a:t>Link-State ID</a:t>
            </a:r>
            <a:r>
              <a:rPr lang="zh-CN" altLang="en-US" sz="2000" dirty="0"/>
              <a:t>区分多个不同的</a:t>
            </a:r>
            <a:r>
              <a:rPr lang="en-US" altLang="zh-CN" sz="2000" dirty="0"/>
              <a:t>Router-LSA</a:t>
            </a:r>
            <a:r>
              <a:rPr lang="zh-CN" altLang="en-US" sz="2000" dirty="0"/>
              <a:t>。</a:t>
            </a:r>
          </a:p>
        </p:txBody>
      </p:sp>
      <p:graphicFrame>
        <p:nvGraphicFramePr>
          <p:cNvPr id="6" name="表格 5">
            <a:extLst>
              <a:ext uri="{FF2B5EF4-FFF2-40B4-BE49-F238E27FC236}">
                <a16:creationId xmlns:a16="http://schemas.microsoft.com/office/drawing/2014/main" id="{B80EBA5A-67BC-4FF6-8B17-8E62FE5970B1}"/>
              </a:ext>
            </a:extLst>
          </p:cNvPr>
          <p:cNvGraphicFramePr>
            <a:graphicFrameLocks noGrp="1"/>
          </p:cNvGraphicFramePr>
          <p:nvPr>
            <p:extLst>
              <p:ext uri="{D42A27DB-BD31-4B8C-83A1-F6EECF244321}">
                <p14:modId xmlns:p14="http://schemas.microsoft.com/office/powerpoint/2010/main" val="4128826751"/>
              </p:ext>
            </p:extLst>
          </p:nvPr>
        </p:nvGraphicFramePr>
        <p:xfrm>
          <a:off x="1257956" y="3676158"/>
          <a:ext cx="4838044" cy="2237330"/>
        </p:xfrm>
        <a:graphic>
          <a:graphicData uri="http://schemas.openxmlformats.org/drawingml/2006/table">
            <a:tbl>
              <a:tblPr firstRow="1" bandRow="1">
                <a:tableStyleId>{5C22544A-7EE6-4342-B048-85BDC9FD1C3A}</a:tableStyleId>
              </a:tblPr>
              <a:tblGrid>
                <a:gridCol w="604755">
                  <a:extLst>
                    <a:ext uri="{9D8B030D-6E8A-4147-A177-3AD203B41FA5}">
                      <a16:colId xmlns:a16="http://schemas.microsoft.com/office/drawing/2014/main" val="3679493047"/>
                    </a:ext>
                  </a:extLst>
                </a:gridCol>
                <a:gridCol w="604756">
                  <a:extLst>
                    <a:ext uri="{9D8B030D-6E8A-4147-A177-3AD203B41FA5}">
                      <a16:colId xmlns:a16="http://schemas.microsoft.com/office/drawing/2014/main" val="628784140"/>
                    </a:ext>
                  </a:extLst>
                </a:gridCol>
                <a:gridCol w="403171">
                  <a:extLst>
                    <a:ext uri="{9D8B030D-6E8A-4147-A177-3AD203B41FA5}">
                      <a16:colId xmlns:a16="http://schemas.microsoft.com/office/drawing/2014/main" val="2607892396"/>
                    </a:ext>
                  </a:extLst>
                </a:gridCol>
                <a:gridCol w="201585">
                  <a:extLst>
                    <a:ext uri="{9D8B030D-6E8A-4147-A177-3AD203B41FA5}">
                      <a16:colId xmlns:a16="http://schemas.microsoft.com/office/drawing/2014/main" val="3753767466"/>
                    </a:ext>
                  </a:extLst>
                </a:gridCol>
                <a:gridCol w="604755">
                  <a:extLst>
                    <a:ext uri="{9D8B030D-6E8A-4147-A177-3AD203B41FA5}">
                      <a16:colId xmlns:a16="http://schemas.microsoft.com/office/drawing/2014/main" val="4024251541"/>
                    </a:ext>
                  </a:extLst>
                </a:gridCol>
                <a:gridCol w="806340">
                  <a:extLst>
                    <a:ext uri="{9D8B030D-6E8A-4147-A177-3AD203B41FA5}">
                      <a16:colId xmlns:a16="http://schemas.microsoft.com/office/drawing/2014/main" val="152752339"/>
                    </a:ext>
                  </a:extLst>
                </a:gridCol>
                <a:gridCol w="403171">
                  <a:extLst>
                    <a:ext uri="{9D8B030D-6E8A-4147-A177-3AD203B41FA5}">
                      <a16:colId xmlns:a16="http://schemas.microsoft.com/office/drawing/2014/main" val="2591153735"/>
                    </a:ext>
                  </a:extLst>
                </a:gridCol>
                <a:gridCol w="1209511">
                  <a:extLst>
                    <a:ext uri="{9D8B030D-6E8A-4147-A177-3AD203B41FA5}">
                      <a16:colId xmlns:a16="http://schemas.microsoft.com/office/drawing/2014/main" val="3678494296"/>
                    </a:ext>
                  </a:extLst>
                </a:gridCol>
              </a:tblGrid>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0</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V</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E</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B</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0</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Link#</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769733271"/>
                  </a:ext>
                </a:extLst>
              </a:tr>
              <a:tr h="447466">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Link ID</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9748019"/>
                  </a:ext>
                </a:extLst>
              </a:tr>
              <a:tr h="447466">
                <a:tc gridSpan="8">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Link Data</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836184"/>
                  </a:ext>
                </a:extLst>
              </a:tr>
              <a:tr h="447466">
                <a:tc gridSpan="3">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Type</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#TOS</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Metric</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855082575"/>
                  </a:ext>
                </a:extLst>
              </a:tr>
              <a:tr h="447466">
                <a:tc gridSpan="3">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TOS</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gridSpan="3">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0</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Length</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TOS Metric</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2070958318"/>
                  </a:ext>
                </a:extLst>
              </a:tr>
            </a:tbl>
          </a:graphicData>
        </a:graphic>
      </p:graphicFrame>
      <p:sp>
        <p:nvSpPr>
          <p:cNvPr id="7" name="Line 32">
            <a:extLst>
              <a:ext uri="{FF2B5EF4-FFF2-40B4-BE49-F238E27FC236}">
                <a16:creationId xmlns:a16="http://schemas.microsoft.com/office/drawing/2014/main" id="{EC167A72-830F-4A07-8B34-252FBE0CBB55}"/>
              </a:ext>
            </a:extLst>
          </p:cNvPr>
          <p:cNvSpPr>
            <a:spLocks noChangeShapeType="1"/>
          </p:cNvSpPr>
          <p:nvPr/>
        </p:nvSpPr>
        <p:spPr bwMode="auto">
          <a:xfrm>
            <a:off x="1257956" y="3320988"/>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8" name="Line 33">
            <a:extLst>
              <a:ext uri="{FF2B5EF4-FFF2-40B4-BE49-F238E27FC236}">
                <a16:creationId xmlns:a16="http://schemas.microsoft.com/office/drawing/2014/main" id="{26B76248-9896-4D94-A139-29EE252EFE96}"/>
              </a:ext>
            </a:extLst>
          </p:cNvPr>
          <p:cNvSpPr>
            <a:spLocks noChangeShapeType="1"/>
          </p:cNvSpPr>
          <p:nvPr/>
        </p:nvSpPr>
        <p:spPr bwMode="auto">
          <a:xfrm>
            <a:off x="6096000" y="3320988"/>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9" name="Line 34">
            <a:extLst>
              <a:ext uri="{FF2B5EF4-FFF2-40B4-BE49-F238E27FC236}">
                <a16:creationId xmlns:a16="http://schemas.microsoft.com/office/drawing/2014/main" id="{DF255075-BC52-4B48-9031-0C243DE9C0A8}"/>
              </a:ext>
            </a:extLst>
          </p:cNvPr>
          <p:cNvSpPr>
            <a:spLocks noChangeShapeType="1"/>
          </p:cNvSpPr>
          <p:nvPr/>
        </p:nvSpPr>
        <p:spPr bwMode="auto">
          <a:xfrm>
            <a:off x="1307468" y="3487792"/>
            <a:ext cx="1800000"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0" name="Line 35">
            <a:extLst>
              <a:ext uri="{FF2B5EF4-FFF2-40B4-BE49-F238E27FC236}">
                <a16:creationId xmlns:a16="http://schemas.microsoft.com/office/drawing/2014/main" id="{2E56E366-813E-4555-AB0A-DC3669FFFEBF}"/>
              </a:ext>
            </a:extLst>
          </p:cNvPr>
          <p:cNvSpPr>
            <a:spLocks noChangeShapeType="1"/>
          </p:cNvSpPr>
          <p:nvPr/>
        </p:nvSpPr>
        <p:spPr bwMode="auto">
          <a:xfrm>
            <a:off x="4295800" y="3487792"/>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1" name="Rectangle 36">
            <a:extLst>
              <a:ext uri="{FF2B5EF4-FFF2-40B4-BE49-F238E27FC236}">
                <a16:creationId xmlns:a16="http://schemas.microsoft.com/office/drawing/2014/main" id="{67FA05AB-FF2C-4444-B0D7-04B15DBA6317}"/>
              </a:ext>
            </a:extLst>
          </p:cNvPr>
          <p:cNvSpPr>
            <a:spLocks noChangeArrowheads="1"/>
          </p:cNvSpPr>
          <p:nvPr/>
        </p:nvSpPr>
        <p:spPr bwMode="auto">
          <a:xfrm>
            <a:off x="3232787" y="3288210"/>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12" name="Rectangle 55">
            <a:extLst>
              <a:ext uri="{FF2B5EF4-FFF2-40B4-BE49-F238E27FC236}">
                <a16:creationId xmlns:a16="http://schemas.microsoft.com/office/drawing/2014/main" id="{A015FC20-7647-4D21-8788-28CC7038289D}"/>
              </a:ext>
            </a:extLst>
          </p:cNvPr>
          <p:cNvSpPr>
            <a:spLocks noChangeArrowheads="1"/>
          </p:cNvSpPr>
          <p:nvPr/>
        </p:nvSpPr>
        <p:spPr bwMode="auto">
          <a:xfrm>
            <a:off x="2462800" y="5923641"/>
            <a:ext cx="254986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OSPFv2</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R</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outer 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graphicFrame>
        <p:nvGraphicFramePr>
          <p:cNvPr id="13" name="表格 12">
            <a:extLst>
              <a:ext uri="{FF2B5EF4-FFF2-40B4-BE49-F238E27FC236}">
                <a16:creationId xmlns:a16="http://schemas.microsoft.com/office/drawing/2014/main" id="{E9CEF0C6-C77B-4A3F-B845-28688EC6BE7C}"/>
              </a:ext>
            </a:extLst>
          </p:cNvPr>
          <p:cNvGraphicFramePr>
            <a:graphicFrameLocks noGrp="1"/>
          </p:cNvGraphicFramePr>
          <p:nvPr>
            <p:extLst>
              <p:ext uri="{D42A27DB-BD31-4B8C-83A1-F6EECF244321}">
                <p14:modId xmlns:p14="http://schemas.microsoft.com/office/powerpoint/2010/main" val="3177568362"/>
              </p:ext>
            </p:extLst>
          </p:nvPr>
        </p:nvGraphicFramePr>
        <p:xfrm>
          <a:off x="6456401" y="3676158"/>
          <a:ext cx="4943202" cy="2237330"/>
        </p:xfrm>
        <a:graphic>
          <a:graphicData uri="http://schemas.openxmlformats.org/drawingml/2006/table">
            <a:tbl>
              <a:tblPr firstRow="1" bandRow="1">
                <a:tableStyleId>{5C22544A-7EE6-4342-B048-85BDC9FD1C3A}</a:tableStyleId>
              </a:tblPr>
              <a:tblGrid>
                <a:gridCol w="251019">
                  <a:extLst>
                    <a:ext uri="{9D8B030D-6E8A-4147-A177-3AD203B41FA5}">
                      <a16:colId xmlns:a16="http://schemas.microsoft.com/office/drawing/2014/main" val="3679493047"/>
                    </a:ext>
                  </a:extLst>
                </a:gridCol>
                <a:gridCol w="502038">
                  <a:extLst>
                    <a:ext uri="{9D8B030D-6E8A-4147-A177-3AD203B41FA5}">
                      <a16:colId xmlns:a16="http://schemas.microsoft.com/office/drawing/2014/main" val="2225800525"/>
                    </a:ext>
                  </a:extLst>
                </a:gridCol>
                <a:gridCol w="425811">
                  <a:extLst>
                    <a:ext uri="{9D8B030D-6E8A-4147-A177-3AD203B41FA5}">
                      <a16:colId xmlns:a16="http://schemas.microsoft.com/office/drawing/2014/main" val="628784140"/>
                    </a:ext>
                  </a:extLst>
                </a:gridCol>
                <a:gridCol w="590539">
                  <a:extLst>
                    <a:ext uri="{9D8B030D-6E8A-4147-A177-3AD203B41FA5}">
                      <a16:colId xmlns:a16="http://schemas.microsoft.com/office/drawing/2014/main" val="2607892396"/>
                    </a:ext>
                  </a:extLst>
                </a:gridCol>
                <a:gridCol w="413401">
                  <a:extLst>
                    <a:ext uri="{9D8B030D-6E8A-4147-A177-3AD203B41FA5}">
                      <a16:colId xmlns:a16="http://schemas.microsoft.com/office/drawing/2014/main" val="4024251541"/>
                    </a:ext>
                  </a:extLst>
                </a:gridCol>
                <a:gridCol w="920131">
                  <a:extLst>
                    <a:ext uri="{9D8B030D-6E8A-4147-A177-3AD203B41FA5}">
                      <a16:colId xmlns:a16="http://schemas.microsoft.com/office/drawing/2014/main" val="152752339"/>
                    </a:ext>
                  </a:extLst>
                </a:gridCol>
                <a:gridCol w="1840263">
                  <a:extLst>
                    <a:ext uri="{9D8B030D-6E8A-4147-A177-3AD203B41FA5}">
                      <a16:colId xmlns:a16="http://schemas.microsoft.com/office/drawing/2014/main" val="2591153735"/>
                    </a:ext>
                  </a:extLst>
                </a:gridCol>
              </a:tblGrid>
              <a:tr h="447466">
                <a:tc>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W</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V</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E</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B</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Options</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1769733271"/>
                  </a:ext>
                </a:extLst>
              </a:tr>
              <a:tr h="447466">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Type</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Metric</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79748019"/>
                  </a:ext>
                </a:extLst>
              </a:tr>
              <a:tr h="447466">
                <a:tc gridSpan="7">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Interface ID</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836184"/>
                  </a:ext>
                </a:extLst>
              </a:tr>
              <a:tr h="447466">
                <a:tc gridSpan="7">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Neighbor Interface ID</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5082575"/>
                  </a:ext>
                </a:extLst>
              </a:tr>
              <a:tr h="447466">
                <a:tc gridSpan="7">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Neighbor Router ID</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958318"/>
                  </a:ext>
                </a:extLst>
              </a:tr>
            </a:tbl>
          </a:graphicData>
        </a:graphic>
      </p:graphicFrame>
      <p:sp>
        <p:nvSpPr>
          <p:cNvPr id="14" name="Line 32">
            <a:extLst>
              <a:ext uri="{FF2B5EF4-FFF2-40B4-BE49-F238E27FC236}">
                <a16:creationId xmlns:a16="http://schemas.microsoft.com/office/drawing/2014/main" id="{BF19973D-2E11-473B-95B7-697E1319FBC8}"/>
              </a:ext>
            </a:extLst>
          </p:cNvPr>
          <p:cNvSpPr>
            <a:spLocks noChangeShapeType="1"/>
          </p:cNvSpPr>
          <p:nvPr/>
        </p:nvSpPr>
        <p:spPr bwMode="auto">
          <a:xfrm>
            <a:off x="6456040" y="331115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5" name="Line 33">
            <a:extLst>
              <a:ext uri="{FF2B5EF4-FFF2-40B4-BE49-F238E27FC236}">
                <a16:creationId xmlns:a16="http://schemas.microsoft.com/office/drawing/2014/main" id="{D2F1A694-F3DC-46DA-BBD5-1EAAE58225E3}"/>
              </a:ext>
            </a:extLst>
          </p:cNvPr>
          <p:cNvSpPr>
            <a:spLocks noChangeShapeType="1"/>
          </p:cNvSpPr>
          <p:nvPr/>
        </p:nvSpPr>
        <p:spPr bwMode="auto">
          <a:xfrm>
            <a:off x="11399964" y="331115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6" name="Line 34">
            <a:extLst>
              <a:ext uri="{FF2B5EF4-FFF2-40B4-BE49-F238E27FC236}">
                <a16:creationId xmlns:a16="http://schemas.microsoft.com/office/drawing/2014/main" id="{9E439E51-44E4-47C6-B382-B2B5A8A39A7E}"/>
              </a:ext>
            </a:extLst>
          </p:cNvPr>
          <p:cNvSpPr>
            <a:spLocks noChangeShapeType="1"/>
          </p:cNvSpPr>
          <p:nvPr/>
        </p:nvSpPr>
        <p:spPr bwMode="auto">
          <a:xfrm>
            <a:off x="6505552" y="3477956"/>
            <a:ext cx="1800000"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7" name="Line 35">
            <a:extLst>
              <a:ext uri="{FF2B5EF4-FFF2-40B4-BE49-F238E27FC236}">
                <a16:creationId xmlns:a16="http://schemas.microsoft.com/office/drawing/2014/main" id="{3324DD0E-7155-4204-9EAC-577560EB22E5}"/>
              </a:ext>
            </a:extLst>
          </p:cNvPr>
          <p:cNvSpPr>
            <a:spLocks noChangeShapeType="1"/>
          </p:cNvSpPr>
          <p:nvPr/>
        </p:nvSpPr>
        <p:spPr bwMode="auto">
          <a:xfrm>
            <a:off x="9566084" y="3477956"/>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8" name="Rectangle 36">
            <a:extLst>
              <a:ext uri="{FF2B5EF4-FFF2-40B4-BE49-F238E27FC236}">
                <a16:creationId xmlns:a16="http://schemas.microsoft.com/office/drawing/2014/main" id="{3CDC2DE0-2D43-4566-8EC2-26E3A3E42077}"/>
              </a:ext>
            </a:extLst>
          </p:cNvPr>
          <p:cNvSpPr>
            <a:spLocks noChangeArrowheads="1"/>
          </p:cNvSpPr>
          <p:nvPr/>
        </p:nvSpPr>
        <p:spPr bwMode="auto">
          <a:xfrm>
            <a:off x="8430871" y="3278374"/>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19" name="Rectangle 55">
            <a:extLst>
              <a:ext uri="{FF2B5EF4-FFF2-40B4-BE49-F238E27FC236}">
                <a16:creationId xmlns:a16="http://schemas.microsoft.com/office/drawing/2014/main" id="{DFE8DAFD-F860-4F25-8140-137854DC1CA1}"/>
              </a:ext>
            </a:extLst>
          </p:cNvPr>
          <p:cNvSpPr>
            <a:spLocks noChangeArrowheads="1"/>
          </p:cNvSpPr>
          <p:nvPr/>
        </p:nvSpPr>
        <p:spPr bwMode="auto">
          <a:xfrm>
            <a:off x="7623214" y="5946986"/>
            <a:ext cx="262520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OSPFv3 Router</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spTree>
    <p:extLst>
      <p:ext uri="{BB962C8B-B14F-4D97-AF65-F5344CB8AC3E}">
        <p14:creationId xmlns:p14="http://schemas.microsoft.com/office/powerpoint/2010/main" val="1617571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138" name="Rectangle 2">
            <a:extLst>
              <a:ext uri="{FF2B5EF4-FFF2-40B4-BE49-F238E27FC236}">
                <a16:creationId xmlns:a16="http://schemas.microsoft.com/office/drawing/2014/main" id="{F07BBE49-1206-4B8E-A792-2A58512971D2}"/>
              </a:ext>
            </a:extLst>
          </p:cNvPr>
          <p:cNvSpPr>
            <a:spLocks noGrp="1" noChangeArrowheads="1"/>
          </p:cNvSpPr>
          <p:nvPr>
            <p:ph type="title"/>
          </p:nvPr>
        </p:nvSpPr>
        <p:spPr/>
        <p:txBody>
          <a:bodyPr/>
          <a:lstStyle/>
          <a:p>
            <a:r>
              <a:rPr lang="en-US" altLang="zh-CN"/>
              <a:t>Router LSA</a:t>
            </a:r>
            <a:r>
              <a:rPr lang="zh-CN" altLang="en-US"/>
              <a:t>链接</a:t>
            </a:r>
            <a:r>
              <a:rPr lang="en-US" altLang="zh-CN"/>
              <a:t>(Link)</a:t>
            </a:r>
            <a:r>
              <a:rPr lang="zh-CN" altLang="en-US"/>
              <a:t>类型</a:t>
            </a:r>
          </a:p>
        </p:txBody>
      </p:sp>
      <p:sp>
        <p:nvSpPr>
          <p:cNvPr id="35" name="灯片编号占位符 3">
            <a:extLst>
              <a:ext uri="{FF2B5EF4-FFF2-40B4-BE49-F238E27FC236}">
                <a16:creationId xmlns:a16="http://schemas.microsoft.com/office/drawing/2014/main" id="{4B1624F4-0F48-4046-9F0B-A868226A460D}"/>
              </a:ext>
            </a:extLst>
          </p:cNvPr>
          <p:cNvSpPr>
            <a:spLocks noGrp="1"/>
          </p:cNvSpPr>
          <p:nvPr>
            <p:ph type="sldNum" sz="quarter" idx="4294967295"/>
          </p:nvPr>
        </p:nvSpPr>
        <p:spPr>
          <a:xfrm>
            <a:off x="9347200" y="6524625"/>
            <a:ext cx="2844800" cy="333375"/>
          </a:xfrm>
        </p:spPr>
        <p:txBody>
          <a:bodyPr/>
          <a:lstStyle/>
          <a:p>
            <a:r>
              <a:rPr lang="en-US" altLang="zh-CN"/>
              <a:t>Page</a:t>
            </a:r>
            <a:fld id="{A3E25F89-83DA-436B-8007-BB09ED39B0B3}" type="slidenum">
              <a:rPr lang="en-US" altLang="zh-CN"/>
              <a:pPr/>
              <a:t>43</a:t>
            </a:fld>
            <a:endParaRPr lang="en-US" altLang="zh-CN"/>
          </a:p>
        </p:txBody>
      </p:sp>
      <p:graphicFrame>
        <p:nvGraphicFramePr>
          <p:cNvPr id="1755140" name="Group 4">
            <a:extLst>
              <a:ext uri="{FF2B5EF4-FFF2-40B4-BE49-F238E27FC236}">
                <a16:creationId xmlns:a16="http://schemas.microsoft.com/office/drawing/2014/main" id="{D6128EFE-8539-4324-8AB0-9740A40A2FB3}"/>
              </a:ext>
            </a:extLst>
          </p:cNvPr>
          <p:cNvGraphicFramePr>
            <a:graphicFrameLocks noGrp="1"/>
          </p:cNvGraphicFramePr>
          <p:nvPr>
            <p:ph sz="quarter" idx="4294967295"/>
            <p:extLst>
              <p:ext uri="{D42A27DB-BD31-4B8C-83A1-F6EECF244321}">
                <p14:modId xmlns:p14="http://schemas.microsoft.com/office/powerpoint/2010/main" val="2685849725"/>
              </p:ext>
            </p:extLst>
          </p:nvPr>
        </p:nvGraphicFramePr>
        <p:xfrm>
          <a:off x="1573124" y="1764171"/>
          <a:ext cx="9045752" cy="3904333"/>
        </p:xfrm>
        <a:graphic>
          <a:graphicData uri="http://schemas.openxmlformats.org/drawingml/2006/table">
            <a:tbl>
              <a:tblPr>
                <a:tableStyleId>{2D5ABB26-0587-4C30-8999-92F81FD0307C}</a:tableStyleId>
              </a:tblPr>
              <a:tblGrid>
                <a:gridCol w="728828">
                  <a:extLst>
                    <a:ext uri="{9D8B030D-6E8A-4147-A177-3AD203B41FA5}">
                      <a16:colId xmlns:a16="http://schemas.microsoft.com/office/drawing/2014/main" val="4048413041"/>
                    </a:ext>
                  </a:extLst>
                </a:gridCol>
                <a:gridCol w="3024336">
                  <a:extLst>
                    <a:ext uri="{9D8B030D-6E8A-4147-A177-3AD203B41FA5}">
                      <a16:colId xmlns:a16="http://schemas.microsoft.com/office/drawing/2014/main" val="1780460068"/>
                    </a:ext>
                  </a:extLst>
                </a:gridCol>
                <a:gridCol w="2304256">
                  <a:extLst>
                    <a:ext uri="{9D8B030D-6E8A-4147-A177-3AD203B41FA5}">
                      <a16:colId xmlns:a16="http://schemas.microsoft.com/office/drawing/2014/main" val="4101306026"/>
                    </a:ext>
                  </a:extLst>
                </a:gridCol>
                <a:gridCol w="2988332">
                  <a:extLst>
                    <a:ext uri="{9D8B030D-6E8A-4147-A177-3AD203B41FA5}">
                      <a16:colId xmlns:a16="http://schemas.microsoft.com/office/drawing/2014/main" val="760984453"/>
                    </a:ext>
                  </a:extLst>
                </a:gridCol>
              </a:tblGrid>
              <a:tr h="67151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类型</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描述</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邻居</a:t>
                      </a: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Router-ID</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邻居</a:t>
                      </a: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Interface-ID</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09535377"/>
                  </a:ext>
                </a:extLst>
              </a:tr>
              <a:tr h="808205">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点到点连接到另一台路由器</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邻居</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Router-ID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邻居的</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Interface 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05632"/>
                  </a:ext>
                </a:extLst>
              </a:tr>
              <a:tr h="808205">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2</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rPr>
                        <a:t>连接到穿越</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(Transit)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rPr>
                        <a:t>网</a:t>
                      </a:r>
                      <a:endPar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DR</a:t>
                      </a: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的</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Router-ID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DR</a:t>
                      </a: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的</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Interface 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794459"/>
                  </a:ext>
                </a:extLst>
              </a:tr>
              <a:tr h="808205">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3</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保留</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3327"/>
                  </a:ext>
                </a:extLst>
              </a:tr>
              <a:tr h="808205">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4</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虚连接</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邻居</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Router-ID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邻居的</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VLINK Interface 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36661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a:extLst>
              <a:ext uri="{FF2B5EF4-FFF2-40B4-BE49-F238E27FC236}">
                <a16:creationId xmlns:a16="http://schemas.microsoft.com/office/drawing/2014/main" id="{6AB1BB1D-E868-4147-8F21-059AC0200095}"/>
              </a:ext>
            </a:extLst>
          </p:cNvPr>
          <p:cNvSpPr>
            <a:spLocks noGrp="1" noChangeArrowheads="1"/>
          </p:cNvSpPr>
          <p:nvPr>
            <p:ph type="title"/>
          </p:nvPr>
        </p:nvSpPr>
        <p:spPr/>
        <p:txBody>
          <a:bodyPr/>
          <a:lstStyle/>
          <a:p>
            <a:r>
              <a:rPr lang="en-US" altLang="zh-CN"/>
              <a:t>Router LSA</a:t>
            </a:r>
            <a:r>
              <a:rPr lang="zh-CN" altLang="en-US"/>
              <a:t>举例</a:t>
            </a:r>
          </a:p>
        </p:txBody>
      </p:sp>
      <p:sp>
        <p:nvSpPr>
          <p:cNvPr id="1762353" name="Rectangle 49">
            <a:extLst>
              <a:ext uri="{FF2B5EF4-FFF2-40B4-BE49-F238E27FC236}">
                <a16:creationId xmlns:a16="http://schemas.microsoft.com/office/drawing/2014/main" id="{0D910B3C-EB9D-4FCD-9764-39F3EC2D151D}"/>
              </a:ext>
            </a:extLst>
          </p:cNvPr>
          <p:cNvSpPr>
            <a:spLocks noChangeArrowheads="1"/>
          </p:cNvSpPr>
          <p:nvPr/>
        </p:nvSpPr>
        <p:spPr bwMode="auto">
          <a:xfrm>
            <a:off x="1016001" y="1246207"/>
            <a:ext cx="5776449" cy="5016758"/>
          </a:xfrm>
          <a:prstGeom prst="rect">
            <a:avLst/>
          </a:prstGeom>
          <a:solidFill>
            <a:schemeClr val="bg1">
              <a:lumMod val="85000"/>
            </a:schemeClr>
          </a:solidFill>
          <a:ln>
            <a:noFill/>
          </a:ln>
          <a:effectLst/>
        </p:spPr>
        <p:txBody>
          <a:bodyPr wrap="square">
            <a:spAutoFit/>
          </a:bodyPr>
          <a:lstStyle/>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&lt;RTA&gt; display ospfv3 </a:t>
            </a:r>
            <a:r>
              <a:rPr kumimoji="1" lang="en-US" altLang="zh-CN" sz="1200" dirty="0" err="1">
                <a:latin typeface="微软雅黑" panose="020B0503020204020204" pitchFamily="34" charset="-122"/>
                <a:ea typeface="微软雅黑" panose="020B0503020204020204" pitchFamily="34" charset="-122"/>
                <a:cs typeface="Courier New" panose="02070309020205020404" pitchFamily="49" charset="0"/>
              </a:rPr>
              <a:t>lsdb</a:t>
            </a:r>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router</a:t>
            </a:r>
          </a:p>
          <a:p>
            <a:pPr fontAlgn="base"/>
            <a:endPar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Router-LSA (Area 0.0.0.0)</a:t>
            </a:r>
          </a:p>
          <a:p>
            <a:pPr fontAlgn="base"/>
            <a:endPar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LS Age: 872</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LS Type: Router-LSA</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Link State ID: 0.0.0.0</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Originating Router: 1.1.1.1</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LS Seq Number: 0x80000008</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Checksum: 0x0FC2</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Length: 56</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Flags: 0x00 (-|-|-|-)</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Options: 0x000013 (-|R|-|-|E|V6)</a:t>
            </a:r>
          </a:p>
          <a:p>
            <a:pPr fontAlgn="base"/>
            <a:endPar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Link connected to: a Transit Network</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Metric: 1</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Interface ID: 0x18000202</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Neighbor Interface ID: 0x18000202 </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a:t>
            </a:r>
            <a:r>
              <a:rPr kumimoji="1" lang="zh-CN" altLang="en-US"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接口</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ID</a:t>
            </a:r>
            <a:endPar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Neighbor Router ID: 2.2.2.2 </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 Router ID</a:t>
            </a:r>
            <a:endPar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fontAlgn="base"/>
            <a:endPar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Link connected to: another Router (point-to-point)</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Metric: 1562</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Interface ID: 0x18000286</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Neighbor Interface ID: 0x18000206 </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a:t>
            </a:r>
            <a:r>
              <a:rPr kumimoji="1" lang="zh-CN" altLang="en-US"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邻居接口</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ID</a:t>
            </a:r>
            <a:endPar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Neighbor Router ID: 4.4.4.4  </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a:t>
            </a:r>
            <a:r>
              <a:rPr kumimoji="1" lang="zh-CN" altLang="en-US"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邻居</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Router ID</a:t>
            </a:r>
            <a:endPar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p:txBody>
      </p:sp>
      <p:grpSp>
        <p:nvGrpSpPr>
          <p:cNvPr id="15" name="组合 14">
            <a:extLst>
              <a:ext uri="{FF2B5EF4-FFF2-40B4-BE49-F238E27FC236}">
                <a16:creationId xmlns:a16="http://schemas.microsoft.com/office/drawing/2014/main" id="{62450B62-A973-4941-BBAB-6D0908AB4ABC}"/>
              </a:ext>
            </a:extLst>
          </p:cNvPr>
          <p:cNvGrpSpPr/>
          <p:nvPr/>
        </p:nvGrpSpPr>
        <p:grpSpPr>
          <a:xfrm>
            <a:off x="6971391" y="1952836"/>
            <a:ext cx="4204608" cy="3145219"/>
            <a:chOff x="6971391" y="1952836"/>
            <a:chExt cx="4204608" cy="3145219"/>
          </a:xfrm>
        </p:grpSpPr>
        <p:grpSp>
          <p:nvGrpSpPr>
            <p:cNvPr id="14" name="组合 13">
              <a:extLst>
                <a:ext uri="{FF2B5EF4-FFF2-40B4-BE49-F238E27FC236}">
                  <a16:creationId xmlns:a16="http://schemas.microsoft.com/office/drawing/2014/main" id="{20541D86-57F9-459B-9DE5-A21CC900EFDC}"/>
                </a:ext>
              </a:extLst>
            </p:cNvPr>
            <p:cNvGrpSpPr/>
            <p:nvPr/>
          </p:nvGrpSpPr>
          <p:grpSpPr>
            <a:xfrm>
              <a:off x="6971391" y="1952836"/>
              <a:ext cx="4204608" cy="3145219"/>
              <a:chOff x="6643921" y="2388309"/>
              <a:chExt cx="4204608" cy="3145219"/>
            </a:xfrm>
          </p:grpSpPr>
          <p:sp>
            <p:nvSpPr>
              <p:cNvPr id="52" name="AutoShape 40">
                <a:extLst>
                  <a:ext uri="{FF2B5EF4-FFF2-40B4-BE49-F238E27FC236}">
                    <a16:creationId xmlns:a16="http://schemas.microsoft.com/office/drawing/2014/main" id="{B6868BE0-3053-4B69-9FD4-30F564536CED}"/>
                  </a:ext>
                </a:extLst>
              </p:cNvPr>
              <p:cNvSpPr>
                <a:spLocks noChangeArrowheads="1"/>
              </p:cNvSpPr>
              <p:nvPr/>
            </p:nvSpPr>
            <p:spPr bwMode="auto">
              <a:xfrm>
                <a:off x="6732821" y="2388309"/>
                <a:ext cx="4115708" cy="314521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Rectangle 38">
                <a:extLst>
                  <a:ext uri="{FF2B5EF4-FFF2-40B4-BE49-F238E27FC236}">
                    <a16:creationId xmlns:a16="http://schemas.microsoft.com/office/drawing/2014/main" id="{07656F2F-3A2F-4B6A-8B5D-D39D942A9E3C}"/>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54" name="Rectangle 36">
                <a:extLst>
                  <a:ext uri="{FF2B5EF4-FFF2-40B4-BE49-F238E27FC236}">
                    <a16:creationId xmlns:a16="http://schemas.microsoft.com/office/drawing/2014/main" id="{D1BA2E75-3DB9-4F88-9420-C39DA88FE965}"/>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55" name="组合 54">
                <a:extLst>
                  <a:ext uri="{FF2B5EF4-FFF2-40B4-BE49-F238E27FC236}">
                    <a16:creationId xmlns:a16="http://schemas.microsoft.com/office/drawing/2014/main" id="{18421F05-9526-44A3-8A5B-BE6C1CB7FB2D}"/>
                  </a:ext>
                </a:extLst>
              </p:cNvPr>
              <p:cNvGrpSpPr/>
              <p:nvPr/>
            </p:nvGrpSpPr>
            <p:grpSpPr>
              <a:xfrm>
                <a:off x="8854108" y="2788508"/>
                <a:ext cx="1038048" cy="2408113"/>
                <a:chOff x="139462" y="2639281"/>
                <a:chExt cx="2211704" cy="2408113"/>
              </a:xfrm>
            </p:grpSpPr>
            <p:cxnSp>
              <p:nvCxnSpPr>
                <p:cNvPr id="63" name="直接连接符 62">
                  <a:extLst>
                    <a:ext uri="{FF2B5EF4-FFF2-40B4-BE49-F238E27FC236}">
                      <a16:creationId xmlns:a16="http://schemas.microsoft.com/office/drawing/2014/main" id="{56842F44-238B-4717-8094-9B684D6CCC39}"/>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4" name="直接连接符 63">
                  <a:extLst>
                    <a:ext uri="{FF2B5EF4-FFF2-40B4-BE49-F238E27FC236}">
                      <a16:creationId xmlns:a16="http://schemas.microsoft.com/office/drawing/2014/main" id="{09E81D70-D384-4313-A2B5-62656BA4634A}"/>
                    </a:ext>
                  </a:extLst>
                </p:cNvPr>
                <p:cNvCxnSpPr>
                  <a:cxnSpLocks/>
                  <a:endCxn id="56"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5" name="直接连接符 64">
                  <a:extLst>
                    <a:ext uri="{FF2B5EF4-FFF2-40B4-BE49-F238E27FC236}">
                      <a16:creationId xmlns:a16="http://schemas.microsoft.com/office/drawing/2014/main" id="{711EA3B7-1342-4151-97E7-8D6ED2984D78}"/>
                    </a:ext>
                  </a:extLst>
                </p:cNvPr>
                <p:cNvCxnSpPr>
                  <a:cxnSpLocks/>
                  <a:stCxn id="57"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6" name="直接连接符 65">
                  <a:extLst>
                    <a:ext uri="{FF2B5EF4-FFF2-40B4-BE49-F238E27FC236}">
                      <a16:creationId xmlns:a16="http://schemas.microsoft.com/office/drawing/2014/main" id="{0F1CE614-A0F1-44F8-A694-15CD7A745710}"/>
                    </a:ext>
                  </a:extLst>
                </p:cNvPr>
                <p:cNvCxnSpPr>
                  <a:cxnSpLocks/>
                  <a:endCxn id="58"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56" name="Picture 2" descr="G:\做的项目\公共\扁平图标切换\更新2015_01_21\oss扁平图标库2015_01_21更新-04.png">
                <a:extLst>
                  <a:ext uri="{FF2B5EF4-FFF2-40B4-BE49-F238E27FC236}">
                    <a16:creationId xmlns:a16="http://schemas.microsoft.com/office/drawing/2014/main" id="{C4FD6CAC-301F-4DA8-8984-8BCB44F8CAF8}"/>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57" name="Picture 2" descr="G:\做的项目\公共\扁平图标切换\更新2015_01_21\oss扁平图标库2015_01_21更新-04.png">
                <a:extLst>
                  <a:ext uri="{FF2B5EF4-FFF2-40B4-BE49-F238E27FC236}">
                    <a16:creationId xmlns:a16="http://schemas.microsoft.com/office/drawing/2014/main" id="{BC0F7446-6D86-41EB-BF8A-8B8D62D070C8}"/>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58" name="Picture 2" descr="G:\做的项目\公共\扁平图标切换\更新2015_01_21\oss扁平图标库2015_01_21更新-04.png">
                <a:extLst>
                  <a:ext uri="{FF2B5EF4-FFF2-40B4-BE49-F238E27FC236}">
                    <a16:creationId xmlns:a16="http://schemas.microsoft.com/office/drawing/2014/main" id="{B49A4D12-38B1-4BFD-9AD7-823A05030BD2}"/>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59" name="Rectangle 29">
                <a:extLst>
                  <a:ext uri="{FF2B5EF4-FFF2-40B4-BE49-F238E27FC236}">
                    <a16:creationId xmlns:a16="http://schemas.microsoft.com/office/drawing/2014/main" id="{D6DC727B-C785-4A79-8601-99F8653359F7}"/>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1" name="Rectangle 31">
                <a:extLst>
                  <a:ext uri="{FF2B5EF4-FFF2-40B4-BE49-F238E27FC236}">
                    <a16:creationId xmlns:a16="http://schemas.microsoft.com/office/drawing/2014/main" id="{0268991B-7D9E-4011-865F-AFB5A055E638}"/>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62" name="Rectangle 37">
                <a:extLst>
                  <a:ext uri="{FF2B5EF4-FFF2-40B4-BE49-F238E27FC236}">
                    <a16:creationId xmlns:a16="http://schemas.microsoft.com/office/drawing/2014/main" id="{E5152C67-4763-43EB-8A4C-E19F6A363EF1}"/>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73" name="Picture 2" descr="G:\做的项目\公共\扁平图标切换\更新2015_01_21\oss扁平图标库2015_01_21更新-04.png">
                <a:extLst>
                  <a:ext uri="{FF2B5EF4-FFF2-40B4-BE49-F238E27FC236}">
                    <a16:creationId xmlns:a16="http://schemas.microsoft.com/office/drawing/2014/main" id="{730DC433-56A7-4897-9711-AA10D139DB15}"/>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76" name="直接连接符 75">
                <a:extLst>
                  <a:ext uri="{FF2B5EF4-FFF2-40B4-BE49-F238E27FC236}">
                    <a16:creationId xmlns:a16="http://schemas.microsoft.com/office/drawing/2014/main" id="{01B94573-588B-4820-ABAF-E6B09ED49235}"/>
                  </a:ext>
                </a:extLst>
              </p:cNvPr>
              <p:cNvCxnSpPr>
                <a:cxnSpLocks/>
                <a:stCxn id="73" idx="3"/>
                <a:endCxn id="57"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80" name="Rectangle 29">
                <a:extLst>
                  <a:ext uri="{FF2B5EF4-FFF2-40B4-BE49-F238E27FC236}">
                    <a16:creationId xmlns:a16="http://schemas.microsoft.com/office/drawing/2014/main" id="{C366B257-912B-47CD-89D1-4C1396001A70}"/>
                  </a:ext>
                </a:extLst>
              </p:cNvPr>
              <p:cNvSpPr>
                <a:spLocks noChangeArrowheads="1"/>
              </p:cNvSpPr>
              <p:nvPr/>
            </p:nvSpPr>
            <p:spPr bwMode="auto">
              <a:xfrm>
                <a:off x="8278463" y="4307205"/>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81" name="Rectangle 29">
                <a:extLst>
                  <a:ext uri="{FF2B5EF4-FFF2-40B4-BE49-F238E27FC236}">
                    <a16:creationId xmlns:a16="http://schemas.microsoft.com/office/drawing/2014/main" id="{51191E37-45C4-4C33-AC77-035016AE28D6}"/>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82" name="Rectangle 37">
                <a:extLst>
                  <a:ext uri="{FF2B5EF4-FFF2-40B4-BE49-F238E27FC236}">
                    <a16:creationId xmlns:a16="http://schemas.microsoft.com/office/drawing/2014/main" id="{EF8FB4CD-8F3E-48F9-BDCA-6F404CE29DDE}"/>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84" name="Text Box 48">
              <a:extLst>
                <a:ext uri="{FF2B5EF4-FFF2-40B4-BE49-F238E27FC236}">
                  <a16:creationId xmlns:a16="http://schemas.microsoft.com/office/drawing/2014/main" id="{2F932865-B54B-43D1-95EB-71C397E0FB22}"/>
                </a:ext>
              </a:extLst>
            </p:cNvPr>
            <p:cNvSpPr txBox="1">
              <a:spLocks noChangeArrowheads="1"/>
            </p:cNvSpPr>
            <p:nvPr/>
          </p:nvSpPr>
          <p:spPr bwMode="auto">
            <a:xfrm>
              <a:off x="8049843" y="4724978"/>
              <a:ext cx="816570" cy="338554"/>
            </a:xfrm>
            <a:prstGeom prst="rect">
              <a:avLst/>
            </a:prstGeom>
            <a:solidFill>
              <a:srgbClr val="C00000"/>
            </a:solidFill>
            <a:ln>
              <a:solidFill>
                <a:srgbClr val="C00000"/>
              </a:solidFill>
            </a:ln>
            <a:effectLst/>
          </p:spPr>
          <p:txBody>
            <a:bodyPr wrap="none">
              <a:spAutoFit/>
            </a:bodyPr>
            <a:lstStyle/>
            <a:p>
              <a:pPr algn="r" fontAlgn="base"/>
              <a:r>
                <a:rPr kumimoji="1" lang="en-US" altLang="zh-CN" sz="1600" dirty="0">
                  <a:solidFill>
                    <a:schemeClr val="bg1"/>
                  </a:solidFill>
                  <a:latin typeface="微软雅黑" panose="020B0503020204020204" pitchFamily="34" charset="-122"/>
                  <a:ea typeface="微软雅黑" panose="020B0503020204020204" pitchFamily="34" charset="-122"/>
                </a:rPr>
                <a:t>Area 0</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354" name="Rectangle 2">
            <a:extLst>
              <a:ext uri="{FF2B5EF4-FFF2-40B4-BE49-F238E27FC236}">
                <a16:creationId xmlns:a16="http://schemas.microsoft.com/office/drawing/2014/main" id="{ACB4B5D4-4317-4A83-B798-49518D0FA423}"/>
              </a:ext>
            </a:extLst>
          </p:cNvPr>
          <p:cNvSpPr>
            <a:spLocks noGrp="1" noChangeArrowheads="1"/>
          </p:cNvSpPr>
          <p:nvPr>
            <p:ph type="title"/>
          </p:nvPr>
        </p:nvSpPr>
        <p:spPr/>
        <p:txBody>
          <a:bodyPr/>
          <a:lstStyle/>
          <a:p>
            <a:r>
              <a:rPr lang="en-US" altLang="zh-CN"/>
              <a:t>Network LSA</a:t>
            </a:r>
            <a:r>
              <a:rPr lang="zh-CN" altLang="en-US"/>
              <a:t>的变化</a:t>
            </a:r>
            <a:endParaRPr lang="en-US" altLang="zh-CN" dirty="0"/>
          </a:p>
        </p:txBody>
      </p:sp>
      <p:sp>
        <p:nvSpPr>
          <p:cNvPr id="38" name="灯片编号占位符 3">
            <a:extLst>
              <a:ext uri="{FF2B5EF4-FFF2-40B4-BE49-F238E27FC236}">
                <a16:creationId xmlns:a16="http://schemas.microsoft.com/office/drawing/2014/main" id="{F75DC706-3C70-4AD9-B08D-E3828FA88FD8}"/>
              </a:ext>
            </a:extLst>
          </p:cNvPr>
          <p:cNvSpPr>
            <a:spLocks noGrp="1"/>
          </p:cNvSpPr>
          <p:nvPr>
            <p:ph type="sldNum" sz="quarter" idx="10"/>
          </p:nvPr>
        </p:nvSpPr>
        <p:spPr/>
        <p:txBody>
          <a:bodyPr/>
          <a:lstStyle/>
          <a:p>
            <a:r>
              <a:rPr lang="en-US" altLang="zh-CN" dirty="0"/>
              <a:t>DR</a:t>
            </a:r>
            <a:r>
              <a:rPr lang="zh-CN" altLang="en-US" dirty="0"/>
              <a:t>产生，区域范围内洪泛；</a:t>
            </a:r>
          </a:p>
          <a:p>
            <a:r>
              <a:rPr lang="zh-CN" altLang="en-US" dirty="0"/>
              <a:t>描述该链路上与</a:t>
            </a:r>
            <a:r>
              <a:rPr lang="en-US" altLang="zh-CN" dirty="0"/>
              <a:t>DR</a:t>
            </a:r>
            <a:r>
              <a:rPr lang="zh-CN" altLang="en-US" dirty="0"/>
              <a:t>有</a:t>
            </a:r>
            <a:r>
              <a:rPr lang="en-US" altLang="zh-CN" dirty="0"/>
              <a:t>FULL</a:t>
            </a:r>
            <a:r>
              <a:rPr lang="zh-CN" altLang="en-US" dirty="0"/>
              <a:t>关系的所有路由器。</a:t>
            </a:r>
          </a:p>
        </p:txBody>
      </p:sp>
      <p:graphicFrame>
        <p:nvGraphicFramePr>
          <p:cNvPr id="41" name="表格 40">
            <a:extLst>
              <a:ext uri="{FF2B5EF4-FFF2-40B4-BE49-F238E27FC236}">
                <a16:creationId xmlns:a16="http://schemas.microsoft.com/office/drawing/2014/main" id="{FED158E4-9FFD-49F5-912F-9302B0E79E06}"/>
              </a:ext>
            </a:extLst>
          </p:cNvPr>
          <p:cNvGraphicFramePr>
            <a:graphicFrameLocks noGrp="1"/>
          </p:cNvGraphicFramePr>
          <p:nvPr>
            <p:extLst>
              <p:ext uri="{D42A27DB-BD31-4B8C-83A1-F6EECF244321}">
                <p14:modId xmlns:p14="http://schemas.microsoft.com/office/powerpoint/2010/main" val="602313436"/>
              </p:ext>
            </p:extLst>
          </p:nvPr>
        </p:nvGraphicFramePr>
        <p:xfrm>
          <a:off x="1059036" y="3600226"/>
          <a:ext cx="4943202" cy="1789864"/>
        </p:xfrm>
        <a:graphic>
          <a:graphicData uri="http://schemas.openxmlformats.org/drawingml/2006/table">
            <a:tbl>
              <a:tblPr firstRow="1" bandRow="1">
                <a:tableStyleId>{5C22544A-7EE6-4342-B048-85BDC9FD1C3A}</a:tableStyleId>
              </a:tblPr>
              <a:tblGrid>
                <a:gridCol w="4943202">
                  <a:extLst>
                    <a:ext uri="{9D8B030D-6E8A-4147-A177-3AD203B41FA5}">
                      <a16:colId xmlns:a16="http://schemas.microsoft.com/office/drawing/2014/main" val="3679493047"/>
                    </a:ext>
                  </a:extLst>
                </a:gridCol>
              </a:tblGrid>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Network Mask</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9836184"/>
                  </a:ext>
                </a:extLst>
              </a:tr>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Attached Router</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5082575"/>
                  </a:ext>
                </a:extLst>
              </a:tr>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Attached Router</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958318"/>
                  </a:ext>
                </a:extLst>
              </a:tr>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46321108"/>
                  </a:ext>
                </a:extLst>
              </a:tr>
            </a:tbl>
          </a:graphicData>
        </a:graphic>
      </p:graphicFrame>
      <p:sp>
        <p:nvSpPr>
          <p:cNvPr id="42" name="Line 32">
            <a:extLst>
              <a:ext uri="{FF2B5EF4-FFF2-40B4-BE49-F238E27FC236}">
                <a16:creationId xmlns:a16="http://schemas.microsoft.com/office/drawing/2014/main" id="{7DA82275-2E2B-4800-A809-CEE0DA707798}"/>
              </a:ext>
            </a:extLst>
          </p:cNvPr>
          <p:cNvSpPr>
            <a:spLocks noChangeShapeType="1"/>
          </p:cNvSpPr>
          <p:nvPr/>
        </p:nvSpPr>
        <p:spPr bwMode="auto">
          <a:xfrm>
            <a:off x="1058675" y="3235220"/>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3" name="Line 33">
            <a:extLst>
              <a:ext uri="{FF2B5EF4-FFF2-40B4-BE49-F238E27FC236}">
                <a16:creationId xmlns:a16="http://schemas.microsoft.com/office/drawing/2014/main" id="{5DA917F1-9757-4A94-AD25-193A02112F36}"/>
              </a:ext>
            </a:extLst>
          </p:cNvPr>
          <p:cNvSpPr>
            <a:spLocks noChangeShapeType="1"/>
          </p:cNvSpPr>
          <p:nvPr/>
        </p:nvSpPr>
        <p:spPr bwMode="auto">
          <a:xfrm>
            <a:off x="6002599" y="3235220"/>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4" name="Line 34">
            <a:extLst>
              <a:ext uri="{FF2B5EF4-FFF2-40B4-BE49-F238E27FC236}">
                <a16:creationId xmlns:a16="http://schemas.microsoft.com/office/drawing/2014/main" id="{D225111A-10B5-4B17-BF1F-13CE6542B738}"/>
              </a:ext>
            </a:extLst>
          </p:cNvPr>
          <p:cNvSpPr>
            <a:spLocks noChangeShapeType="1"/>
          </p:cNvSpPr>
          <p:nvPr/>
        </p:nvSpPr>
        <p:spPr bwMode="auto">
          <a:xfrm>
            <a:off x="1108187" y="3402024"/>
            <a:ext cx="1800000"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5" name="Line 35">
            <a:extLst>
              <a:ext uri="{FF2B5EF4-FFF2-40B4-BE49-F238E27FC236}">
                <a16:creationId xmlns:a16="http://schemas.microsoft.com/office/drawing/2014/main" id="{3CDF870F-670E-43B6-AA46-AE697FEAA134}"/>
              </a:ext>
            </a:extLst>
          </p:cNvPr>
          <p:cNvSpPr>
            <a:spLocks noChangeShapeType="1"/>
          </p:cNvSpPr>
          <p:nvPr/>
        </p:nvSpPr>
        <p:spPr bwMode="auto">
          <a:xfrm>
            <a:off x="4168719" y="3402024"/>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6" name="Rectangle 36">
            <a:extLst>
              <a:ext uri="{FF2B5EF4-FFF2-40B4-BE49-F238E27FC236}">
                <a16:creationId xmlns:a16="http://schemas.microsoft.com/office/drawing/2014/main" id="{A7B520A8-6D3E-4C0F-A764-C048A8B39FE8}"/>
              </a:ext>
            </a:extLst>
          </p:cNvPr>
          <p:cNvSpPr>
            <a:spLocks noChangeArrowheads="1"/>
          </p:cNvSpPr>
          <p:nvPr/>
        </p:nvSpPr>
        <p:spPr bwMode="auto">
          <a:xfrm>
            <a:off x="3033506" y="3202442"/>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47" name="Rectangle 55">
            <a:extLst>
              <a:ext uri="{FF2B5EF4-FFF2-40B4-BE49-F238E27FC236}">
                <a16:creationId xmlns:a16="http://schemas.microsoft.com/office/drawing/2014/main" id="{F6FF78F6-2F1E-44CE-980C-1B29C2670347}"/>
              </a:ext>
            </a:extLst>
          </p:cNvPr>
          <p:cNvSpPr>
            <a:spLocks noChangeArrowheads="1"/>
          </p:cNvSpPr>
          <p:nvPr/>
        </p:nvSpPr>
        <p:spPr bwMode="auto">
          <a:xfrm>
            <a:off x="2225849" y="5871054"/>
            <a:ext cx="278364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OSPFv2 Network</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graphicFrame>
        <p:nvGraphicFramePr>
          <p:cNvPr id="48" name="表格 47">
            <a:extLst>
              <a:ext uri="{FF2B5EF4-FFF2-40B4-BE49-F238E27FC236}">
                <a16:creationId xmlns:a16="http://schemas.microsoft.com/office/drawing/2014/main" id="{37B27426-475D-4998-A485-ADEC0106D3AD}"/>
              </a:ext>
            </a:extLst>
          </p:cNvPr>
          <p:cNvGraphicFramePr>
            <a:graphicFrameLocks noGrp="1"/>
          </p:cNvGraphicFramePr>
          <p:nvPr>
            <p:extLst>
              <p:ext uri="{D42A27DB-BD31-4B8C-83A1-F6EECF244321}">
                <p14:modId xmlns:p14="http://schemas.microsoft.com/office/powerpoint/2010/main" val="1475331752"/>
              </p:ext>
            </p:extLst>
          </p:nvPr>
        </p:nvGraphicFramePr>
        <p:xfrm>
          <a:off x="6370032" y="3598638"/>
          <a:ext cx="4943202" cy="2237330"/>
        </p:xfrm>
        <a:graphic>
          <a:graphicData uri="http://schemas.openxmlformats.org/drawingml/2006/table">
            <a:tbl>
              <a:tblPr firstRow="1" bandRow="1">
                <a:tableStyleId>{5C22544A-7EE6-4342-B048-85BDC9FD1C3A}</a:tableStyleId>
              </a:tblPr>
              <a:tblGrid>
                <a:gridCol w="1259779">
                  <a:extLst>
                    <a:ext uri="{9D8B030D-6E8A-4147-A177-3AD203B41FA5}">
                      <a16:colId xmlns:a16="http://schemas.microsoft.com/office/drawing/2014/main" val="3679493047"/>
                    </a:ext>
                  </a:extLst>
                </a:gridCol>
                <a:gridCol w="3683423">
                  <a:extLst>
                    <a:ext uri="{9D8B030D-6E8A-4147-A177-3AD203B41FA5}">
                      <a16:colId xmlns:a16="http://schemas.microsoft.com/office/drawing/2014/main" val="3162886989"/>
                    </a:ext>
                  </a:extLst>
                </a:gridCol>
              </a:tblGrid>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0</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Options</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38586212"/>
                  </a:ext>
                </a:extLst>
              </a:tr>
              <a:tr h="447466">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Interface ID</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189836184"/>
                  </a:ext>
                </a:extLst>
              </a:tr>
              <a:tr h="447466">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Attached Router</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855082575"/>
                  </a:ext>
                </a:extLst>
              </a:tr>
              <a:tr h="447466">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Attached Router</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2070958318"/>
                  </a:ext>
                </a:extLst>
              </a:tr>
              <a:tr h="447466">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446321108"/>
                  </a:ext>
                </a:extLst>
              </a:tr>
            </a:tbl>
          </a:graphicData>
        </a:graphic>
      </p:graphicFrame>
      <p:sp>
        <p:nvSpPr>
          <p:cNvPr id="49" name="Line 32">
            <a:extLst>
              <a:ext uri="{FF2B5EF4-FFF2-40B4-BE49-F238E27FC236}">
                <a16:creationId xmlns:a16="http://schemas.microsoft.com/office/drawing/2014/main" id="{4C1B0674-31C6-46BD-AECE-DDA1501052C9}"/>
              </a:ext>
            </a:extLst>
          </p:cNvPr>
          <p:cNvSpPr>
            <a:spLocks noChangeShapeType="1"/>
          </p:cNvSpPr>
          <p:nvPr/>
        </p:nvSpPr>
        <p:spPr bwMode="auto">
          <a:xfrm>
            <a:off x="6369671" y="323363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50" name="Line 33">
            <a:extLst>
              <a:ext uri="{FF2B5EF4-FFF2-40B4-BE49-F238E27FC236}">
                <a16:creationId xmlns:a16="http://schemas.microsoft.com/office/drawing/2014/main" id="{A8CA75C0-0DB5-4A92-B241-5E2A22C00679}"/>
              </a:ext>
            </a:extLst>
          </p:cNvPr>
          <p:cNvSpPr>
            <a:spLocks noChangeShapeType="1"/>
          </p:cNvSpPr>
          <p:nvPr/>
        </p:nvSpPr>
        <p:spPr bwMode="auto">
          <a:xfrm>
            <a:off x="11313595" y="323363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51" name="Line 34">
            <a:extLst>
              <a:ext uri="{FF2B5EF4-FFF2-40B4-BE49-F238E27FC236}">
                <a16:creationId xmlns:a16="http://schemas.microsoft.com/office/drawing/2014/main" id="{11D1FA87-1C6C-429D-AF1F-FEDFD10324D0}"/>
              </a:ext>
            </a:extLst>
          </p:cNvPr>
          <p:cNvSpPr>
            <a:spLocks noChangeShapeType="1"/>
          </p:cNvSpPr>
          <p:nvPr/>
        </p:nvSpPr>
        <p:spPr bwMode="auto">
          <a:xfrm>
            <a:off x="6419183" y="3400436"/>
            <a:ext cx="1800000"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52" name="Line 35">
            <a:extLst>
              <a:ext uri="{FF2B5EF4-FFF2-40B4-BE49-F238E27FC236}">
                <a16:creationId xmlns:a16="http://schemas.microsoft.com/office/drawing/2014/main" id="{6F0F940C-7D68-40C7-963F-EB4E867718BA}"/>
              </a:ext>
            </a:extLst>
          </p:cNvPr>
          <p:cNvSpPr>
            <a:spLocks noChangeShapeType="1"/>
          </p:cNvSpPr>
          <p:nvPr/>
        </p:nvSpPr>
        <p:spPr bwMode="auto">
          <a:xfrm>
            <a:off x="9479715" y="3400436"/>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53" name="Rectangle 36">
            <a:extLst>
              <a:ext uri="{FF2B5EF4-FFF2-40B4-BE49-F238E27FC236}">
                <a16:creationId xmlns:a16="http://schemas.microsoft.com/office/drawing/2014/main" id="{9601B111-9DAF-4053-B5B2-BE0C77931646}"/>
              </a:ext>
            </a:extLst>
          </p:cNvPr>
          <p:cNvSpPr>
            <a:spLocks noChangeArrowheads="1"/>
          </p:cNvSpPr>
          <p:nvPr/>
        </p:nvSpPr>
        <p:spPr bwMode="auto">
          <a:xfrm>
            <a:off x="8344502" y="3200854"/>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54" name="Rectangle 55">
            <a:extLst>
              <a:ext uri="{FF2B5EF4-FFF2-40B4-BE49-F238E27FC236}">
                <a16:creationId xmlns:a16="http://schemas.microsoft.com/office/drawing/2014/main" id="{C5CB8D36-3EAF-4AF2-8399-772EA1EBA681}"/>
              </a:ext>
            </a:extLst>
          </p:cNvPr>
          <p:cNvSpPr>
            <a:spLocks noChangeArrowheads="1"/>
          </p:cNvSpPr>
          <p:nvPr/>
        </p:nvSpPr>
        <p:spPr bwMode="auto">
          <a:xfrm>
            <a:off x="7536845" y="5869466"/>
            <a:ext cx="278364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OSPFv3 Network</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9474" name="Rectangle 2">
            <a:extLst>
              <a:ext uri="{FF2B5EF4-FFF2-40B4-BE49-F238E27FC236}">
                <a16:creationId xmlns:a16="http://schemas.microsoft.com/office/drawing/2014/main" id="{113F38FA-F2B5-4200-9F8C-2765973E2AB6}"/>
              </a:ext>
            </a:extLst>
          </p:cNvPr>
          <p:cNvSpPr>
            <a:spLocks noGrp="1" noChangeArrowheads="1"/>
          </p:cNvSpPr>
          <p:nvPr>
            <p:ph type="title"/>
          </p:nvPr>
        </p:nvSpPr>
        <p:spPr/>
        <p:txBody>
          <a:bodyPr/>
          <a:lstStyle/>
          <a:p>
            <a:r>
              <a:rPr lang="en-US" altLang="zh-CN"/>
              <a:t>Network LSA</a:t>
            </a:r>
            <a:r>
              <a:rPr lang="zh-CN" altLang="en-US"/>
              <a:t>举例</a:t>
            </a:r>
          </a:p>
        </p:txBody>
      </p:sp>
      <p:sp>
        <p:nvSpPr>
          <p:cNvPr id="1769520" name="Rectangle 48">
            <a:extLst>
              <a:ext uri="{FF2B5EF4-FFF2-40B4-BE49-F238E27FC236}">
                <a16:creationId xmlns:a16="http://schemas.microsoft.com/office/drawing/2014/main" id="{62AEF9C5-8BA8-45A8-B092-D6A233C4E772}"/>
              </a:ext>
            </a:extLst>
          </p:cNvPr>
          <p:cNvSpPr>
            <a:spLocks noChangeArrowheads="1"/>
          </p:cNvSpPr>
          <p:nvPr/>
        </p:nvSpPr>
        <p:spPr bwMode="auto">
          <a:xfrm>
            <a:off x="1023939" y="1277074"/>
            <a:ext cx="6095956" cy="4247317"/>
          </a:xfrm>
          <a:prstGeom prst="rect">
            <a:avLst/>
          </a:prstGeom>
          <a:solidFill>
            <a:schemeClr val="bg1">
              <a:lumMod val="85000"/>
            </a:schemeClr>
          </a:solidFill>
          <a:ln>
            <a:noFill/>
          </a:ln>
          <a:effectLst/>
        </p:spPr>
        <p:txBody>
          <a:bodyPr wrap="square">
            <a:spAutoFit/>
          </a:bodyPr>
          <a:lstStyle/>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&lt;RTA&gt;display ospfv3 </a:t>
            </a:r>
            <a:r>
              <a:rPr kumimoji="1" lang="en-US" altLang="zh-CN" sz="1400" dirty="0" err="1">
                <a:latin typeface="微软雅黑" panose="020B0503020204020204" pitchFamily="34" charset="-122"/>
                <a:ea typeface="微软雅黑" panose="020B0503020204020204" pitchFamily="34" charset="-122"/>
                <a:cs typeface="Courier New" panose="02070309020205020404" pitchFamily="49" charset="0"/>
              </a:rPr>
              <a:t>lsdb</a:t>
            </a:r>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network</a:t>
            </a:r>
          </a:p>
          <a:p>
            <a:pPr fontAlgn="base"/>
            <a:endPar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endParaRPr>
          </a:p>
          <a:p>
            <a:pPr fontAlgn="base"/>
            <a:endPar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OSPFv3 Router with ID (1.1.1.1) (Process 1)</a:t>
            </a:r>
          </a:p>
          <a:p>
            <a:pPr fontAlgn="base"/>
            <a:endPar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endParaRPr>
          </a:p>
          <a:p>
            <a:pPr fontAlgn="base"/>
            <a:endPar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Network-LSA (Area 0.0.0.0)</a:t>
            </a:r>
          </a:p>
          <a:p>
            <a:pPr fontAlgn="base"/>
            <a:endPar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LS Age: 95</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LS Type: Network-LSA</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Link State ID: 24.0.2.2 </a:t>
            </a:r>
            <a:r>
              <a:rPr kumimoji="1" lang="en-US" altLang="zh-CN" sz="16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 Interface ID</a:t>
            </a:r>
            <a:endParaRPr kumimoji="1" lang="en-US" altLang="zh-CN" sz="16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Originating Router: 2.2.2.2 </a:t>
            </a:r>
            <a:r>
              <a:rPr kumimoji="1" lang="en-US" altLang="zh-CN" sz="16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 Router ID</a:t>
            </a:r>
            <a:endParaRPr kumimoji="1" lang="en-US" altLang="zh-CN" sz="16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LS Seq Number: 0x80000006</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Checksum: 0xCB18</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Length: 36</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Options: 0x000013 (-|R|-|-|E|V6)</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Attached Router: 2.2.2.2</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Attached Router: 1.1.1.1</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Attached Router: 3.3.3.3 </a:t>
            </a:r>
          </a:p>
        </p:txBody>
      </p:sp>
      <p:grpSp>
        <p:nvGrpSpPr>
          <p:cNvPr id="2" name="组合 1">
            <a:extLst>
              <a:ext uri="{FF2B5EF4-FFF2-40B4-BE49-F238E27FC236}">
                <a16:creationId xmlns:a16="http://schemas.microsoft.com/office/drawing/2014/main" id="{172C0432-2ADD-4D31-8EA8-197E524C3728}"/>
              </a:ext>
            </a:extLst>
          </p:cNvPr>
          <p:cNvGrpSpPr/>
          <p:nvPr/>
        </p:nvGrpSpPr>
        <p:grpSpPr>
          <a:xfrm>
            <a:off x="7176120" y="2212843"/>
            <a:ext cx="4204608" cy="3145219"/>
            <a:chOff x="7176120" y="2212843"/>
            <a:chExt cx="4204608" cy="3145219"/>
          </a:xfrm>
        </p:grpSpPr>
        <p:grpSp>
          <p:nvGrpSpPr>
            <p:cNvPr id="49" name="组合 48">
              <a:extLst>
                <a:ext uri="{FF2B5EF4-FFF2-40B4-BE49-F238E27FC236}">
                  <a16:creationId xmlns:a16="http://schemas.microsoft.com/office/drawing/2014/main" id="{05DFDDFE-E33D-41F7-B05F-155B49105DBF}"/>
                </a:ext>
              </a:extLst>
            </p:cNvPr>
            <p:cNvGrpSpPr/>
            <p:nvPr/>
          </p:nvGrpSpPr>
          <p:grpSpPr>
            <a:xfrm>
              <a:off x="7176120" y="2212843"/>
              <a:ext cx="4204608" cy="3145219"/>
              <a:chOff x="6643921" y="2388309"/>
              <a:chExt cx="4204608" cy="3145219"/>
            </a:xfrm>
          </p:grpSpPr>
          <p:sp>
            <p:nvSpPr>
              <p:cNvPr id="50" name="AutoShape 40">
                <a:extLst>
                  <a:ext uri="{FF2B5EF4-FFF2-40B4-BE49-F238E27FC236}">
                    <a16:creationId xmlns:a16="http://schemas.microsoft.com/office/drawing/2014/main" id="{7C7BF520-E09B-4D11-B66D-907A60352635}"/>
                  </a:ext>
                </a:extLst>
              </p:cNvPr>
              <p:cNvSpPr>
                <a:spLocks noChangeArrowheads="1"/>
              </p:cNvSpPr>
              <p:nvPr/>
            </p:nvSpPr>
            <p:spPr bwMode="auto">
              <a:xfrm>
                <a:off x="6732821" y="2388309"/>
                <a:ext cx="4115708" cy="314521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 name="Rectangle 38">
                <a:extLst>
                  <a:ext uri="{FF2B5EF4-FFF2-40B4-BE49-F238E27FC236}">
                    <a16:creationId xmlns:a16="http://schemas.microsoft.com/office/drawing/2014/main" id="{F5EB9F55-6499-4FF7-A788-275F7EEF9E48}"/>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52" name="Rectangle 36">
                <a:extLst>
                  <a:ext uri="{FF2B5EF4-FFF2-40B4-BE49-F238E27FC236}">
                    <a16:creationId xmlns:a16="http://schemas.microsoft.com/office/drawing/2014/main" id="{A1DE474D-A350-45D8-83FC-4C3A9B407235}"/>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53" name="组合 52">
                <a:extLst>
                  <a:ext uri="{FF2B5EF4-FFF2-40B4-BE49-F238E27FC236}">
                    <a16:creationId xmlns:a16="http://schemas.microsoft.com/office/drawing/2014/main" id="{D82A7128-3FA2-408D-BF75-7DAD1899A870}"/>
                  </a:ext>
                </a:extLst>
              </p:cNvPr>
              <p:cNvGrpSpPr/>
              <p:nvPr/>
            </p:nvGrpSpPr>
            <p:grpSpPr>
              <a:xfrm>
                <a:off x="8854108" y="2788508"/>
                <a:ext cx="1038048" cy="2408113"/>
                <a:chOff x="139462" y="2639281"/>
                <a:chExt cx="2211704" cy="2408113"/>
              </a:xfrm>
            </p:grpSpPr>
            <p:cxnSp>
              <p:nvCxnSpPr>
                <p:cNvPr id="65" name="直接连接符 64">
                  <a:extLst>
                    <a:ext uri="{FF2B5EF4-FFF2-40B4-BE49-F238E27FC236}">
                      <a16:creationId xmlns:a16="http://schemas.microsoft.com/office/drawing/2014/main" id="{2CFA79B9-8374-481E-B1E4-87E8FD4A4F4A}"/>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6" name="直接连接符 65">
                  <a:extLst>
                    <a:ext uri="{FF2B5EF4-FFF2-40B4-BE49-F238E27FC236}">
                      <a16:creationId xmlns:a16="http://schemas.microsoft.com/office/drawing/2014/main" id="{063AB307-B8DD-481A-8FD3-E73623C2B98E}"/>
                    </a:ext>
                  </a:extLst>
                </p:cNvPr>
                <p:cNvCxnSpPr>
                  <a:cxnSpLocks/>
                  <a:endCxn id="54"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7" name="直接连接符 66">
                  <a:extLst>
                    <a:ext uri="{FF2B5EF4-FFF2-40B4-BE49-F238E27FC236}">
                      <a16:creationId xmlns:a16="http://schemas.microsoft.com/office/drawing/2014/main" id="{47B01006-3C2B-40F5-AA9A-2F243EE7FA01}"/>
                    </a:ext>
                  </a:extLst>
                </p:cNvPr>
                <p:cNvCxnSpPr>
                  <a:cxnSpLocks/>
                  <a:stCxn id="55"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8" name="直接连接符 67">
                  <a:extLst>
                    <a:ext uri="{FF2B5EF4-FFF2-40B4-BE49-F238E27FC236}">
                      <a16:creationId xmlns:a16="http://schemas.microsoft.com/office/drawing/2014/main" id="{13C77C59-50B3-475E-926C-0F77C543C89D}"/>
                    </a:ext>
                  </a:extLst>
                </p:cNvPr>
                <p:cNvCxnSpPr>
                  <a:cxnSpLocks/>
                  <a:endCxn id="56"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54" name="Picture 2" descr="G:\做的项目\公共\扁平图标切换\更新2015_01_21\oss扁平图标库2015_01_21更新-04.png">
                <a:extLst>
                  <a:ext uri="{FF2B5EF4-FFF2-40B4-BE49-F238E27FC236}">
                    <a16:creationId xmlns:a16="http://schemas.microsoft.com/office/drawing/2014/main" id="{18095A7A-6779-455B-9FAE-92CF690908CF}"/>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55" name="Picture 2" descr="G:\做的项目\公共\扁平图标切换\更新2015_01_21\oss扁平图标库2015_01_21更新-04.png">
                <a:extLst>
                  <a:ext uri="{FF2B5EF4-FFF2-40B4-BE49-F238E27FC236}">
                    <a16:creationId xmlns:a16="http://schemas.microsoft.com/office/drawing/2014/main" id="{0BB4B005-5406-4D14-AC4E-B77BEEA1A15F}"/>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56" name="Picture 2" descr="G:\做的项目\公共\扁平图标切换\更新2015_01_21\oss扁平图标库2015_01_21更新-04.png">
                <a:extLst>
                  <a:ext uri="{FF2B5EF4-FFF2-40B4-BE49-F238E27FC236}">
                    <a16:creationId xmlns:a16="http://schemas.microsoft.com/office/drawing/2014/main" id="{D4D99AAD-3192-441D-B5E8-D4A15C01A2A0}"/>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57" name="Rectangle 29">
                <a:extLst>
                  <a:ext uri="{FF2B5EF4-FFF2-40B4-BE49-F238E27FC236}">
                    <a16:creationId xmlns:a16="http://schemas.microsoft.com/office/drawing/2014/main" id="{027A2450-82F9-4247-885E-042CBA6402F5}"/>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58" name="Rectangle 31">
                <a:extLst>
                  <a:ext uri="{FF2B5EF4-FFF2-40B4-BE49-F238E27FC236}">
                    <a16:creationId xmlns:a16="http://schemas.microsoft.com/office/drawing/2014/main" id="{442310EF-0E4A-452C-A995-DCC6139277FF}"/>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59" name="Rectangle 37">
                <a:extLst>
                  <a:ext uri="{FF2B5EF4-FFF2-40B4-BE49-F238E27FC236}">
                    <a16:creationId xmlns:a16="http://schemas.microsoft.com/office/drawing/2014/main" id="{39E10968-AEA7-43C1-9418-651E572D9198}"/>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60" name="Picture 2" descr="G:\做的项目\公共\扁平图标切换\更新2015_01_21\oss扁平图标库2015_01_21更新-04.png">
                <a:extLst>
                  <a:ext uri="{FF2B5EF4-FFF2-40B4-BE49-F238E27FC236}">
                    <a16:creationId xmlns:a16="http://schemas.microsoft.com/office/drawing/2014/main" id="{E9079A38-7006-4D7A-B9A2-3C764BE59E71}"/>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61" name="直接连接符 60">
                <a:extLst>
                  <a:ext uri="{FF2B5EF4-FFF2-40B4-BE49-F238E27FC236}">
                    <a16:creationId xmlns:a16="http://schemas.microsoft.com/office/drawing/2014/main" id="{48984B75-0EF1-42B7-B122-30CA5A59253D}"/>
                  </a:ext>
                </a:extLst>
              </p:cNvPr>
              <p:cNvCxnSpPr>
                <a:cxnSpLocks/>
                <a:stCxn id="60" idx="3"/>
                <a:endCxn id="55"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62" name="Rectangle 29">
                <a:extLst>
                  <a:ext uri="{FF2B5EF4-FFF2-40B4-BE49-F238E27FC236}">
                    <a16:creationId xmlns:a16="http://schemas.microsoft.com/office/drawing/2014/main" id="{B4024791-AFE0-4923-BC7B-7B8DCA162AAE}"/>
                  </a:ext>
                </a:extLst>
              </p:cNvPr>
              <p:cNvSpPr>
                <a:spLocks noChangeArrowheads="1"/>
              </p:cNvSpPr>
              <p:nvPr/>
            </p:nvSpPr>
            <p:spPr bwMode="auto">
              <a:xfrm>
                <a:off x="8278463" y="4307205"/>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63" name="Rectangle 29">
                <a:extLst>
                  <a:ext uri="{FF2B5EF4-FFF2-40B4-BE49-F238E27FC236}">
                    <a16:creationId xmlns:a16="http://schemas.microsoft.com/office/drawing/2014/main" id="{533DEADA-6280-4DBE-A7BC-8D4CD2538DEF}"/>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64" name="Rectangle 37">
                <a:extLst>
                  <a:ext uri="{FF2B5EF4-FFF2-40B4-BE49-F238E27FC236}">
                    <a16:creationId xmlns:a16="http://schemas.microsoft.com/office/drawing/2014/main" id="{D2A839DB-55D4-4091-AA8A-FDAFCDF229E6}"/>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69" name="Text Box 48">
              <a:extLst>
                <a:ext uri="{FF2B5EF4-FFF2-40B4-BE49-F238E27FC236}">
                  <a16:creationId xmlns:a16="http://schemas.microsoft.com/office/drawing/2014/main" id="{AF1A5F35-C909-4C53-BC91-6F154CAA4B9B}"/>
                </a:ext>
              </a:extLst>
            </p:cNvPr>
            <p:cNvSpPr txBox="1">
              <a:spLocks noChangeArrowheads="1"/>
            </p:cNvSpPr>
            <p:nvPr/>
          </p:nvSpPr>
          <p:spPr bwMode="auto">
            <a:xfrm>
              <a:off x="8049843" y="4724978"/>
              <a:ext cx="816570" cy="338554"/>
            </a:xfrm>
            <a:prstGeom prst="rect">
              <a:avLst/>
            </a:prstGeom>
            <a:solidFill>
              <a:srgbClr val="C00000"/>
            </a:solidFill>
            <a:ln>
              <a:noFill/>
            </a:ln>
            <a:effectLst/>
          </p:spPr>
          <p:txBody>
            <a:bodyPr wrap="none">
              <a:spAutoFit/>
            </a:bodyPr>
            <a:lstStyle/>
            <a:p>
              <a:pPr algn="r" fontAlgn="base"/>
              <a:r>
                <a:rPr kumimoji="1" lang="en-US" altLang="zh-CN" sz="1600" dirty="0">
                  <a:solidFill>
                    <a:schemeClr val="bg1"/>
                  </a:solidFill>
                  <a:latin typeface="微软雅黑" panose="020B0503020204020204" pitchFamily="34" charset="-122"/>
                  <a:ea typeface="微软雅黑" panose="020B0503020204020204" pitchFamily="34" charset="-122"/>
                </a:rPr>
                <a:t>Area 0</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426" name="Rectangle 2">
            <a:extLst>
              <a:ext uri="{FF2B5EF4-FFF2-40B4-BE49-F238E27FC236}">
                <a16:creationId xmlns:a16="http://schemas.microsoft.com/office/drawing/2014/main" id="{D93CF47B-C7A2-4138-B276-3314EF721009}"/>
              </a:ext>
            </a:extLst>
          </p:cNvPr>
          <p:cNvSpPr>
            <a:spLocks noGrp="1" noChangeArrowheads="1"/>
          </p:cNvSpPr>
          <p:nvPr>
            <p:ph type="title"/>
          </p:nvPr>
        </p:nvSpPr>
        <p:spPr/>
        <p:txBody>
          <a:bodyPr/>
          <a:lstStyle/>
          <a:p>
            <a:r>
              <a:rPr lang="zh-CN" altLang="en-US"/>
              <a:t>新增</a:t>
            </a:r>
            <a:r>
              <a:rPr lang="en-US" altLang="zh-CN"/>
              <a:t>Link-LSA</a:t>
            </a:r>
            <a:endParaRPr lang="en-US" altLang="zh-CN" dirty="0"/>
          </a:p>
        </p:txBody>
      </p:sp>
      <p:sp>
        <p:nvSpPr>
          <p:cNvPr id="4" name="灯片编号占位符 3">
            <a:extLst>
              <a:ext uri="{FF2B5EF4-FFF2-40B4-BE49-F238E27FC236}">
                <a16:creationId xmlns:a16="http://schemas.microsoft.com/office/drawing/2014/main" id="{A7D2E13D-01FC-47B8-B63D-76559913AAA9}"/>
              </a:ext>
            </a:extLst>
          </p:cNvPr>
          <p:cNvSpPr>
            <a:spLocks noGrp="1"/>
          </p:cNvSpPr>
          <p:nvPr>
            <p:ph type="sldNum" sz="quarter" idx="10"/>
          </p:nvPr>
        </p:nvSpPr>
        <p:spPr/>
        <p:txBody>
          <a:bodyPr/>
          <a:lstStyle/>
          <a:p>
            <a:r>
              <a:rPr lang="en-US" altLang="zh-CN" dirty="0"/>
              <a:t>Link-LSA</a:t>
            </a:r>
            <a:r>
              <a:rPr lang="zh-CN" altLang="en-US" dirty="0"/>
              <a:t>是</a:t>
            </a:r>
            <a:r>
              <a:rPr lang="en-US" altLang="zh-CN" dirty="0"/>
              <a:t>OSPFv3</a:t>
            </a:r>
            <a:r>
              <a:rPr lang="zh-CN" altLang="en-US" dirty="0"/>
              <a:t>新增的一种</a:t>
            </a:r>
            <a:r>
              <a:rPr lang="en-US" altLang="zh-CN" dirty="0"/>
              <a:t>LSA</a:t>
            </a:r>
            <a:r>
              <a:rPr lang="zh-CN" altLang="en-US" dirty="0"/>
              <a:t>类型，它具有链路泛洪范围，路由器会为每个启动了</a:t>
            </a:r>
            <a:r>
              <a:rPr lang="en-US" altLang="zh-CN" dirty="0"/>
              <a:t>OSPFv3</a:t>
            </a:r>
            <a:r>
              <a:rPr lang="zh-CN" altLang="en-US" dirty="0"/>
              <a:t>的接口产生一个</a:t>
            </a:r>
            <a:r>
              <a:rPr lang="en-US" altLang="zh-CN" dirty="0"/>
              <a:t>Link-LSA</a:t>
            </a:r>
            <a:r>
              <a:rPr lang="zh-CN" altLang="en-US" dirty="0"/>
              <a:t>。它的作用在于：</a:t>
            </a:r>
          </a:p>
          <a:p>
            <a:pPr lvl="1"/>
            <a:r>
              <a:rPr lang="zh-CN" altLang="en-US" dirty="0"/>
              <a:t>向链路上的其他路由器通告本地链路地址，作为它们的下一跳地址；</a:t>
            </a:r>
          </a:p>
          <a:p>
            <a:pPr lvl="1"/>
            <a:r>
              <a:rPr lang="zh-CN" altLang="en-US" dirty="0"/>
              <a:t>向链路上的其他路由器通告本地链路上的所有</a:t>
            </a:r>
            <a:r>
              <a:rPr lang="en-US" altLang="zh-CN" dirty="0"/>
              <a:t>IPv6</a:t>
            </a:r>
            <a:r>
              <a:rPr lang="zh-CN" altLang="en-US" dirty="0"/>
              <a:t>前缀；</a:t>
            </a:r>
          </a:p>
          <a:p>
            <a:pPr lvl="1"/>
            <a:r>
              <a:rPr lang="zh-CN" altLang="en-US" dirty="0"/>
              <a:t>在广播网络和</a:t>
            </a:r>
            <a:r>
              <a:rPr lang="en-US" altLang="zh-CN" dirty="0"/>
              <a:t>NBMA</a:t>
            </a:r>
            <a:r>
              <a:rPr lang="zh-CN" altLang="en-US" dirty="0"/>
              <a:t>网络上为</a:t>
            </a:r>
            <a:r>
              <a:rPr lang="en-US" altLang="zh-CN" dirty="0"/>
              <a:t>DR</a:t>
            </a:r>
            <a:r>
              <a:rPr lang="zh-CN" altLang="en-US" dirty="0"/>
              <a:t>提供</a:t>
            </a:r>
            <a:r>
              <a:rPr lang="en-US" altLang="zh-CN" dirty="0"/>
              <a:t>Options</a:t>
            </a:r>
            <a:r>
              <a:rPr lang="zh-CN" altLang="en-US" dirty="0"/>
              <a:t>取值。</a:t>
            </a: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402" name="Rectangle 2">
            <a:extLst>
              <a:ext uri="{FF2B5EF4-FFF2-40B4-BE49-F238E27FC236}">
                <a16:creationId xmlns:a16="http://schemas.microsoft.com/office/drawing/2014/main" id="{F8498F0E-A25E-40CC-BFA5-06599D30FEE1}"/>
              </a:ext>
            </a:extLst>
          </p:cNvPr>
          <p:cNvSpPr>
            <a:spLocks noGrp="1" noChangeArrowheads="1"/>
          </p:cNvSpPr>
          <p:nvPr>
            <p:ph type="title"/>
          </p:nvPr>
        </p:nvSpPr>
        <p:spPr/>
        <p:txBody>
          <a:bodyPr/>
          <a:lstStyle/>
          <a:p>
            <a:r>
              <a:rPr lang="en-US" altLang="zh-CN"/>
              <a:t>Link-LSA</a:t>
            </a:r>
            <a:r>
              <a:rPr lang="zh-CN" altLang="en-US"/>
              <a:t>结构</a:t>
            </a:r>
          </a:p>
        </p:txBody>
      </p:sp>
      <p:sp>
        <p:nvSpPr>
          <p:cNvPr id="29" name="灯片编号占位符 3">
            <a:extLst>
              <a:ext uri="{FF2B5EF4-FFF2-40B4-BE49-F238E27FC236}">
                <a16:creationId xmlns:a16="http://schemas.microsoft.com/office/drawing/2014/main" id="{1F4B3970-C229-4FF6-8A27-469E7FB3C82D}"/>
              </a:ext>
            </a:extLst>
          </p:cNvPr>
          <p:cNvSpPr>
            <a:spLocks noGrp="1"/>
          </p:cNvSpPr>
          <p:nvPr>
            <p:ph type="sldNum" sz="quarter" idx="10"/>
          </p:nvPr>
        </p:nvSpPr>
        <p:spPr>
          <a:xfrm>
            <a:off x="912285" y="1233488"/>
            <a:ext cx="5793660" cy="4680000"/>
          </a:xfrm>
        </p:spPr>
        <p:txBody>
          <a:bodyPr/>
          <a:lstStyle/>
          <a:p>
            <a:r>
              <a:rPr lang="en-US" altLang="zh-CN" sz="2000" dirty="0" err="1"/>
              <a:t>Rtr</a:t>
            </a:r>
            <a:r>
              <a:rPr lang="en-US" altLang="zh-CN" sz="2000" dirty="0"/>
              <a:t> </a:t>
            </a:r>
            <a:r>
              <a:rPr lang="en-US" altLang="zh-CN" sz="2000" dirty="0" err="1"/>
              <a:t>Pri</a:t>
            </a:r>
            <a:r>
              <a:rPr lang="zh-CN" altLang="en-US" sz="2000" dirty="0"/>
              <a:t>：该路由器在该链路上的优先级</a:t>
            </a:r>
            <a:r>
              <a:rPr lang="en-US" altLang="zh-CN" sz="2000" dirty="0"/>
              <a:t>(Router Priority)</a:t>
            </a:r>
            <a:r>
              <a:rPr lang="zh-CN" altLang="en-US" sz="2000" dirty="0"/>
              <a:t>；</a:t>
            </a:r>
          </a:p>
          <a:p>
            <a:r>
              <a:rPr lang="en-US" altLang="zh-CN" sz="2000" dirty="0"/>
              <a:t>Options</a:t>
            </a:r>
            <a:r>
              <a:rPr lang="zh-CN" altLang="en-US" sz="2000" dirty="0"/>
              <a:t>：描述该路由的能力；</a:t>
            </a:r>
            <a:endParaRPr lang="en-US" altLang="zh-CN" sz="2000" dirty="0"/>
          </a:p>
          <a:p>
            <a:r>
              <a:rPr lang="en-US" altLang="zh-CN" sz="2000" dirty="0"/>
              <a:t>Link Local Interface Address</a:t>
            </a:r>
            <a:r>
              <a:rPr lang="zh-CN" altLang="en-US" sz="2000" dirty="0"/>
              <a:t>：该接口的本地链路地址，用于路由的下一跳计算；</a:t>
            </a:r>
          </a:p>
          <a:p>
            <a:r>
              <a:rPr lang="en-US" altLang="zh-CN" sz="2000" dirty="0"/>
              <a:t>#Prefix</a:t>
            </a:r>
            <a:r>
              <a:rPr lang="zh-CN" altLang="en-US" sz="2000" dirty="0"/>
              <a:t>：所包含前缀的个数；</a:t>
            </a:r>
            <a:endParaRPr lang="en-US" altLang="zh-CN" sz="2000" dirty="0"/>
          </a:p>
          <a:p>
            <a:r>
              <a:rPr lang="zh-CN" altLang="en-US" sz="2000" dirty="0"/>
              <a:t>其他： </a:t>
            </a:r>
            <a:r>
              <a:rPr lang="en-US" altLang="zh-CN" sz="2000" dirty="0"/>
              <a:t>Prefix</a:t>
            </a:r>
            <a:r>
              <a:rPr lang="zh-CN" altLang="en-US" sz="2000" dirty="0"/>
              <a:t>三元组。</a:t>
            </a:r>
          </a:p>
        </p:txBody>
      </p:sp>
      <p:graphicFrame>
        <p:nvGraphicFramePr>
          <p:cNvPr id="30" name="表格 29">
            <a:extLst>
              <a:ext uri="{FF2B5EF4-FFF2-40B4-BE49-F238E27FC236}">
                <a16:creationId xmlns:a16="http://schemas.microsoft.com/office/drawing/2014/main" id="{7EB3F6CB-033B-4BAC-919E-9F7725437F48}"/>
              </a:ext>
            </a:extLst>
          </p:cNvPr>
          <p:cNvGraphicFramePr>
            <a:graphicFrameLocks noGrp="1"/>
          </p:cNvGraphicFramePr>
          <p:nvPr>
            <p:extLst>
              <p:ext uri="{D42A27DB-BD31-4B8C-83A1-F6EECF244321}">
                <p14:modId xmlns:p14="http://schemas.microsoft.com/office/powerpoint/2010/main" val="3011722979"/>
              </p:ext>
            </p:extLst>
          </p:nvPr>
        </p:nvGraphicFramePr>
        <p:xfrm>
          <a:off x="6672063" y="1971018"/>
          <a:ext cx="4713840" cy="2743200"/>
        </p:xfrm>
        <a:graphic>
          <a:graphicData uri="http://schemas.openxmlformats.org/drawingml/2006/table">
            <a:tbl>
              <a:tblPr firstRow="1" bandRow="1">
                <a:tableStyleId>{5C22544A-7EE6-4342-B048-85BDC9FD1C3A}</a:tableStyleId>
              </a:tblPr>
              <a:tblGrid>
                <a:gridCol w="1201326">
                  <a:extLst>
                    <a:ext uri="{9D8B030D-6E8A-4147-A177-3AD203B41FA5}">
                      <a16:colId xmlns:a16="http://schemas.microsoft.com/office/drawing/2014/main" val="3679493047"/>
                    </a:ext>
                  </a:extLst>
                </a:gridCol>
                <a:gridCol w="369954">
                  <a:extLst>
                    <a:ext uri="{9D8B030D-6E8A-4147-A177-3AD203B41FA5}">
                      <a16:colId xmlns:a16="http://schemas.microsoft.com/office/drawing/2014/main" val="3162886989"/>
                    </a:ext>
                  </a:extLst>
                </a:gridCol>
                <a:gridCol w="1571280">
                  <a:extLst>
                    <a:ext uri="{9D8B030D-6E8A-4147-A177-3AD203B41FA5}">
                      <a16:colId xmlns:a16="http://schemas.microsoft.com/office/drawing/2014/main" val="2112699135"/>
                    </a:ext>
                  </a:extLst>
                </a:gridCol>
                <a:gridCol w="1571280">
                  <a:extLst>
                    <a:ext uri="{9D8B030D-6E8A-4147-A177-3AD203B41FA5}">
                      <a16:colId xmlns:a16="http://schemas.microsoft.com/office/drawing/2014/main" val="1792280613"/>
                    </a:ext>
                  </a:extLst>
                </a:gridCol>
              </a:tblGrid>
              <a:tr h="300187">
                <a:tc>
                  <a:txBody>
                    <a:bodyPr/>
                    <a:lstStyle/>
                    <a:p>
                      <a:pPr algn="ctr"/>
                      <a:r>
                        <a:rPr lang="en-US" altLang="zh-CN" sz="1800" b="0" dirty="0" err="1">
                          <a:solidFill>
                            <a:schemeClr val="tx1"/>
                          </a:solidFill>
                          <a:latin typeface="微软雅黑" panose="020B0503020204020204" pitchFamily="34" charset="-122"/>
                          <a:ea typeface="微软雅黑" panose="020B0503020204020204" pitchFamily="34" charset="-122"/>
                        </a:rPr>
                        <a:t>Rtr</a:t>
                      </a:r>
                      <a:r>
                        <a:rPr lang="en-US" altLang="zh-CN" sz="1800" b="0" dirty="0">
                          <a:solidFill>
                            <a:schemeClr val="tx1"/>
                          </a:solidFill>
                          <a:latin typeface="微软雅黑" panose="020B0503020204020204" pitchFamily="34" charset="-122"/>
                          <a:ea typeface="微软雅黑" panose="020B0503020204020204" pitchFamily="34" charset="-122"/>
                        </a:rPr>
                        <a:t> </a:t>
                      </a:r>
                      <a:r>
                        <a:rPr lang="en-US" altLang="zh-CN" sz="1800" b="0" dirty="0" err="1">
                          <a:solidFill>
                            <a:schemeClr val="tx1"/>
                          </a:solidFill>
                          <a:latin typeface="微软雅黑" panose="020B0503020204020204" pitchFamily="34" charset="-122"/>
                          <a:ea typeface="微软雅黑" panose="020B0503020204020204" pitchFamily="34" charset="-122"/>
                        </a:rPr>
                        <a:t>Pri</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Options</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38586212"/>
                  </a:ext>
                </a:extLst>
              </a:tr>
              <a:tr h="434455">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Link Local Interface Address</a:t>
                      </a:r>
                    </a:p>
                    <a:p>
                      <a:pPr algn="ctr"/>
                      <a:r>
                        <a:rPr lang="zh-CN" altLang="en-US" sz="1800" b="0" dirty="0">
                          <a:solidFill>
                            <a:schemeClr val="tx1"/>
                          </a:solidFill>
                          <a:latin typeface="微软雅黑" panose="020B0503020204020204" pitchFamily="34" charset="-122"/>
                          <a:ea typeface="微软雅黑" panose="020B0503020204020204" pitchFamily="34" charset="-122"/>
                        </a:rPr>
                        <a:t>（</a:t>
                      </a:r>
                      <a:r>
                        <a:rPr lang="en-US" altLang="zh-CN" sz="1800" b="0" dirty="0">
                          <a:solidFill>
                            <a:schemeClr val="tx1"/>
                          </a:solidFill>
                          <a:latin typeface="微软雅黑" panose="020B0503020204020204" pitchFamily="34" charset="-122"/>
                          <a:ea typeface="微软雅黑" panose="020B0503020204020204" pitchFamily="34" charset="-122"/>
                        </a:rPr>
                        <a:t>128 bits</a:t>
                      </a:r>
                      <a:r>
                        <a:rPr lang="zh-CN" altLang="en-US" sz="1800" b="0" dirty="0">
                          <a:solidFill>
                            <a:schemeClr val="tx1"/>
                          </a:solidFill>
                          <a:latin typeface="微软雅黑" panose="020B0503020204020204" pitchFamily="34" charset="-122"/>
                          <a:ea typeface="微软雅黑" panose="020B0503020204020204" pitchFamily="34" charset="-122"/>
                        </a:rPr>
                        <a: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836184"/>
                  </a:ext>
                </a:extLst>
              </a:tr>
              <a:tr h="300187">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#Prefix</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55082575"/>
                  </a:ext>
                </a:extLst>
              </a:tr>
              <a:tr h="300187">
                <a:tc gridSpan="2">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 Len</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 </a:t>
                      </a:r>
                      <a:r>
                        <a:rPr lang="en-US" altLang="zh-CN" sz="1800" b="0" dirty="0" err="1">
                          <a:solidFill>
                            <a:schemeClr val="tx1"/>
                          </a:solidFill>
                          <a:latin typeface="微软雅黑" panose="020B0503020204020204" pitchFamily="34" charset="-122"/>
                          <a:ea typeface="微软雅黑" panose="020B0503020204020204" pitchFamily="34" charset="-122"/>
                        </a:rPr>
                        <a:t>Opt</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0</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958318"/>
                  </a:ext>
                </a:extLst>
              </a:tr>
              <a:tr h="434455">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Address Prefix</a:t>
                      </a:r>
                    </a:p>
                    <a:p>
                      <a:pPr algn="ctr"/>
                      <a:r>
                        <a:rPr lang="zh-CN" altLang="en-US" sz="1800" b="0" dirty="0">
                          <a:solidFill>
                            <a:schemeClr val="tx1"/>
                          </a:solidFill>
                          <a:latin typeface="微软雅黑" panose="020B0503020204020204" pitchFamily="34" charset="-122"/>
                          <a:ea typeface="微软雅黑" panose="020B0503020204020204" pitchFamily="34" charset="-122"/>
                        </a:rPr>
                        <a:t>（长度可变）</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56750098"/>
                  </a:ext>
                </a:extLst>
              </a:tr>
              <a:tr h="300187">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46321108"/>
                  </a:ext>
                </a:extLst>
              </a:tr>
            </a:tbl>
          </a:graphicData>
        </a:graphic>
      </p:graphicFrame>
      <p:sp>
        <p:nvSpPr>
          <p:cNvPr id="31" name="Line 32">
            <a:extLst>
              <a:ext uri="{FF2B5EF4-FFF2-40B4-BE49-F238E27FC236}">
                <a16:creationId xmlns:a16="http://schemas.microsoft.com/office/drawing/2014/main" id="{19E175C3-8651-4D11-8BF9-10FB3225D4D3}"/>
              </a:ext>
            </a:extLst>
          </p:cNvPr>
          <p:cNvSpPr>
            <a:spLocks noChangeShapeType="1"/>
          </p:cNvSpPr>
          <p:nvPr/>
        </p:nvSpPr>
        <p:spPr bwMode="auto">
          <a:xfrm>
            <a:off x="6672064" y="160601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2" name="Line 33">
            <a:extLst>
              <a:ext uri="{FF2B5EF4-FFF2-40B4-BE49-F238E27FC236}">
                <a16:creationId xmlns:a16="http://schemas.microsoft.com/office/drawing/2014/main" id="{37D9476F-F1F1-499D-8DAC-E9937ABBA332}"/>
              </a:ext>
            </a:extLst>
          </p:cNvPr>
          <p:cNvSpPr>
            <a:spLocks noChangeShapeType="1"/>
          </p:cNvSpPr>
          <p:nvPr/>
        </p:nvSpPr>
        <p:spPr bwMode="auto">
          <a:xfrm>
            <a:off x="11386264" y="160601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3" name="Line 34">
            <a:extLst>
              <a:ext uri="{FF2B5EF4-FFF2-40B4-BE49-F238E27FC236}">
                <a16:creationId xmlns:a16="http://schemas.microsoft.com/office/drawing/2014/main" id="{C142A416-55A8-40B8-816A-9E620DD87194}"/>
              </a:ext>
            </a:extLst>
          </p:cNvPr>
          <p:cNvSpPr>
            <a:spLocks noChangeShapeType="1"/>
          </p:cNvSpPr>
          <p:nvPr/>
        </p:nvSpPr>
        <p:spPr bwMode="auto">
          <a:xfrm>
            <a:off x="6669940" y="1772816"/>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4" name="Line 35">
            <a:extLst>
              <a:ext uri="{FF2B5EF4-FFF2-40B4-BE49-F238E27FC236}">
                <a16:creationId xmlns:a16="http://schemas.microsoft.com/office/drawing/2014/main" id="{4C0C2A78-F04A-43FB-A21F-BB655ECFBF60}"/>
              </a:ext>
            </a:extLst>
          </p:cNvPr>
          <p:cNvSpPr>
            <a:spLocks noChangeShapeType="1"/>
          </p:cNvSpPr>
          <p:nvPr/>
        </p:nvSpPr>
        <p:spPr bwMode="auto">
          <a:xfrm>
            <a:off x="9552384" y="1772816"/>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5" name="Rectangle 36">
            <a:extLst>
              <a:ext uri="{FF2B5EF4-FFF2-40B4-BE49-F238E27FC236}">
                <a16:creationId xmlns:a16="http://schemas.microsoft.com/office/drawing/2014/main" id="{5EF9716F-4086-48B4-8EE7-6F2A5FFD05DB}"/>
              </a:ext>
            </a:extLst>
          </p:cNvPr>
          <p:cNvSpPr>
            <a:spLocks noChangeArrowheads="1"/>
          </p:cNvSpPr>
          <p:nvPr/>
        </p:nvSpPr>
        <p:spPr bwMode="auto">
          <a:xfrm>
            <a:off x="8417171" y="1573234"/>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36" name="Rectangle 55">
            <a:extLst>
              <a:ext uri="{FF2B5EF4-FFF2-40B4-BE49-F238E27FC236}">
                <a16:creationId xmlns:a16="http://schemas.microsoft.com/office/drawing/2014/main" id="{08990481-8765-454A-BE26-508381396876}"/>
              </a:ext>
            </a:extLst>
          </p:cNvPr>
          <p:cNvSpPr>
            <a:spLocks noChangeArrowheads="1"/>
          </p:cNvSpPr>
          <p:nvPr/>
        </p:nvSpPr>
        <p:spPr bwMode="auto">
          <a:xfrm>
            <a:off x="8417171" y="4770711"/>
            <a:ext cx="1236364"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a:solidFill>
                  <a:srgbClr val="C00000"/>
                </a:solidFill>
                <a:latin typeface="微软雅黑" panose="020B0503020204020204" pitchFamily="34" charset="-122"/>
                <a:ea typeface="微软雅黑" panose="020B0503020204020204" pitchFamily="34" charset="-122"/>
                <a:cs typeface="標楷體"/>
              </a:rPr>
              <a:t>Link-LSA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b="1" dirty="0"/>
              <a:t>OSPFv2</a:t>
            </a:r>
            <a:r>
              <a:rPr lang="zh-CN" altLang="en-US" b="1" dirty="0"/>
              <a:t>原理描述</a:t>
            </a:r>
            <a:endParaRPr lang="en-US" altLang="zh-CN" b="1" dirty="0"/>
          </a:p>
          <a:p>
            <a:pPr lvl="1">
              <a:buSzPct val="60000"/>
              <a:buFont typeface="Wingdings" panose="05000000000000000000" pitchFamily="2" charset="2"/>
              <a:buChar char="n"/>
            </a:pPr>
            <a:r>
              <a:rPr lang="en-US" altLang="zh-CN" dirty="0"/>
              <a:t>OSPFv2</a:t>
            </a:r>
            <a:r>
              <a:rPr lang="zh-CN" altLang="en-US" dirty="0"/>
              <a:t>基本概念和特性</a:t>
            </a:r>
            <a:endParaRPr lang="en-US" altLang="zh-CN" dirty="0"/>
          </a:p>
          <a:p>
            <a:pPr lvl="1"/>
            <a:r>
              <a:rPr lang="en-US" altLang="zh-CN" dirty="0">
                <a:solidFill>
                  <a:schemeClr val="bg1">
                    <a:lumMod val="50000"/>
                  </a:schemeClr>
                </a:solidFill>
              </a:rPr>
              <a:t>OSPF</a:t>
            </a:r>
            <a:r>
              <a:rPr lang="zh-CN" altLang="en-US" dirty="0">
                <a:solidFill>
                  <a:schemeClr val="bg1">
                    <a:lumMod val="50000"/>
                  </a:schemeClr>
                </a:solidFill>
              </a:rPr>
              <a:t>与</a:t>
            </a:r>
            <a:r>
              <a:rPr lang="en-US" altLang="zh-CN" dirty="0">
                <a:solidFill>
                  <a:schemeClr val="bg1">
                    <a:lumMod val="50000"/>
                  </a:schemeClr>
                </a:solidFill>
              </a:rPr>
              <a:t>IS-IS</a:t>
            </a:r>
            <a:r>
              <a:rPr lang="zh-CN" altLang="en-US" dirty="0">
                <a:solidFill>
                  <a:schemeClr val="bg1">
                    <a:lumMod val="50000"/>
                  </a:schemeClr>
                </a:solidFill>
              </a:rPr>
              <a:t>比较</a:t>
            </a:r>
            <a:endParaRPr lang="en-US" altLang="zh-CN" dirty="0">
              <a:solidFill>
                <a:schemeClr val="bg1">
                  <a:lumMod val="50000"/>
                </a:schemeClr>
              </a:solidFill>
            </a:endParaRPr>
          </a:p>
          <a:p>
            <a:r>
              <a:rPr lang="en-US" altLang="zh-CN" dirty="0">
                <a:solidFill>
                  <a:schemeClr val="bg1">
                    <a:lumMod val="50000"/>
                  </a:schemeClr>
                </a:solidFill>
              </a:rPr>
              <a:t>OSPFv2</a:t>
            </a:r>
            <a:r>
              <a:rPr lang="zh-CN" altLang="en-US" dirty="0">
                <a:solidFill>
                  <a:schemeClr val="bg1">
                    <a:lumMod val="50000"/>
                  </a:schemeClr>
                </a:solidFill>
              </a:rPr>
              <a:t>故障诊断</a:t>
            </a:r>
            <a:endParaRPr lang="en-US" altLang="zh-CN" dirty="0">
              <a:solidFill>
                <a:schemeClr val="bg1">
                  <a:lumMod val="50000"/>
                </a:schemeClr>
              </a:solidFill>
            </a:endParaRPr>
          </a:p>
          <a:p>
            <a:r>
              <a:rPr lang="en-US" altLang="zh-CN" dirty="0">
                <a:solidFill>
                  <a:schemeClr val="bg1">
                    <a:lumMod val="50000"/>
                  </a:schemeClr>
                </a:solidFill>
              </a:rPr>
              <a:t>OSPFv3</a:t>
            </a:r>
            <a:r>
              <a:rPr lang="zh-CN" altLang="en-US" dirty="0">
                <a:solidFill>
                  <a:schemeClr val="bg1">
                    <a:lumMod val="50000"/>
                  </a:schemeClr>
                </a:solidFill>
              </a:rPr>
              <a:t>协议简介</a:t>
            </a:r>
          </a:p>
          <a:p>
            <a:r>
              <a:rPr lang="en-US" altLang="zh-CN" dirty="0">
                <a:solidFill>
                  <a:schemeClr val="bg1">
                    <a:lumMod val="50000"/>
                  </a:schemeClr>
                </a:solidFill>
              </a:rPr>
              <a:t>OSPFv3</a:t>
            </a:r>
            <a:r>
              <a:rPr lang="zh-CN" altLang="en-US" dirty="0">
                <a:solidFill>
                  <a:schemeClr val="bg1">
                    <a:lumMod val="50000"/>
                  </a:schemeClr>
                </a:solidFill>
              </a:rPr>
              <a:t>与</a:t>
            </a:r>
            <a:r>
              <a:rPr lang="en-US" altLang="zh-CN" dirty="0">
                <a:solidFill>
                  <a:schemeClr val="bg1">
                    <a:lumMod val="50000"/>
                  </a:schemeClr>
                </a:solidFill>
              </a:rPr>
              <a:t>OSPFv2</a:t>
            </a:r>
            <a:r>
              <a:rPr lang="zh-CN" altLang="en-US" dirty="0">
                <a:solidFill>
                  <a:schemeClr val="bg1">
                    <a:lumMod val="50000"/>
                  </a:schemeClr>
                </a:solidFill>
              </a:rPr>
              <a:t>的不同</a:t>
            </a:r>
          </a:p>
          <a:p>
            <a:r>
              <a:rPr lang="en-US" altLang="zh-CN" dirty="0">
                <a:solidFill>
                  <a:schemeClr val="bg1">
                    <a:lumMod val="50000"/>
                  </a:schemeClr>
                </a:solidFill>
              </a:rPr>
              <a:t>OSPFv3</a:t>
            </a:r>
            <a:r>
              <a:rPr lang="zh-CN" altLang="en-US" dirty="0">
                <a:solidFill>
                  <a:schemeClr val="bg1">
                    <a:lumMod val="50000"/>
                  </a:schemeClr>
                </a:solidFill>
              </a:rPr>
              <a:t>配置方法和常用命令</a:t>
            </a:r>
            <a:endParaRPr lang="en-US" altLang="zh-CN" dirty="0">
              <a:solidFill>
                <a:schemeClr val="bg1">
                  <a:lumMod val="50000"/>
                </a:schemeClr>
              </a:solidFill>
            </a:endParaRPr>
          </a:p>
          <a:p>
            <a:r>
              <a:rPr lang="en-US" altLang="zh-CN" dirty="0">
                <a:solidFill>
                  <a:schemeClr val="bg1">
                    <a:lumMod val="50000"/>
                  </a:schemeClr>
                </a:solidFill>
              </a:rPr>
              <a:t>OSPF</a:t>
            </a:r>
            <a:r>
              <a:rPr lang="zh-CN" altLang="en-US" dirty="0">
                <a:solidFill>
                  <a:schemeClr val="bg1">
                    <a:lumMod val="50000"/>
                  </a:schemeClr>
                </a:solidFill>
              </a:rPr>
              <a:t>备考建议</a:t>
            </a:r>
            <a:endParaRPr lang="en-US" altLang="zh-CN" dirty="0">
              <a:solidFill>
                <a:schemeClr val="bg1">
                  <a:lumMod val="50000"/>
                </a:schemeClr>
              </a:solidFill>
            </a:endParaRPr>
          </a:p>
          <a:p>
            <a:endParaRPr lang="zh-CN" altLang="en-US" dirty="0"/>
          </a:p>
          <a:p>
            <a:endParaRPr lang="zh-CN" altLang="en-US" dirty="0"/>
          </a:p>
        </p:txBody>
      </p:sp>
    </p:spTree>
  </p:cSld>
  <p:clrMapOvr>
    <a:masterClrMapping/>
  </p:clrMapOvr>
  <p:transition advTm="8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378" name="Rectangle 2">
            <a:extLst>
              <a:ext uri="{FF2B5EF4-FFF2-40B4-BE49-F238E27FC236}">
                <a16:creationId xmlns:a16="http://schemas.microsoft.com/office/drawing/2014/main" id="{754F721E-1E92-4CE2-8F58-FDE09DBD1477}"/>
              </a:ext>
            </a:extLst>
          </p:cNvPr>
          <p:cNvSpPr>
            <a:spLocks noGrp="1" noChangeArrowheads="1"/>
          </p:cNvSpPr>
          <p:nvPr>
            <p:ph type="title"/>
          </p:nvPr>
        </p:nvSpPr>
        <p:spPr/>
        <p:txBody>
          <a:bodyPr/>
          <a:lstStyle/>
          <a:p>
            <a:r>
              <a:rPr lang="en-US" altLang="zh-CN"/>
              <a:t>Link-LSA</a:t>
            </a:r>
            <a:r>
              <a:rPr lang="zh-CN" altLang="en-US"/>
              <a:t>举例</a:t>
            </a:r>
          </a:p>
        </p:txBody>
      </p:sp>
      <p:sp>
        <p:nvSpPr>
          <p:cNvPr id="52" name="灯片编号占位符 3">
            <a:extLst>
              <a:ext uri="{FF2B5EF4-FFF2-40B4-BE49-F238E27FC236}">
                <a16:creationId xmlns:a16="http://schemas.microsoft.com/office/drawing/2014/main" id="{21216B0D-54B6-4361-935C-FAEC2613CB13}"/>
              </a:ext>
            </a:extLst>
          </p:cNvPr>
          <p:cNvSpPr>
            <a:spLocks noGrp="1"/>
          </p:cNvSpPr>
          <p:nvPr>
            <p:ph type="sldNum" sz="quarter" idx="10"/>
          </p:nvPr>
        </p:nvSpPr>
        <p:spPr>
          <a:xfrm>
            <a:off x="1008063" y="1233488"/>
            <a:ext cx="5766336" cy="5148262"/>
          </a:xfrm>
          <a:solidFill>
            <a:schemeClr val="bg1">
              <a:lumMod val="85000"/>
            </a:schemeClr>
          </a:solidFill>
          <a:ln>
            <a:noFill/>
          </a:ln>
        </p:spPr>
        <p:txBody>
          <a:bodyPr/>
          <a:lstStyle/>
          <a:p>
            <a:pPr marL="0" indent="0">
              <a:lnSpc>
                <a:spcPct val="100000"/>
              </a:lnSpc>
              <a:buNone/>
            </a:pPr>
            <a:r>
              <a:rPr lang="en-US" altLang="zh-CN" sz="1200" dirty="0">
                <a:cs typeface="Courier New" panose="02070309020205020404" pitchFamily="49" charset="0"/>
              </a:rPr>
              <a:t>[RTA]display ospfv3 </a:t>
            </a:r>
            <a:r>
              <a:rPr lang="en-US" altLang="zh-CN" sz="1200" dirty="0" err="1">
                <a:cs typeface="Courier New" panose="02070309020205020404" pitchFamily="49" charset="0"/>
              </a:rPr>
              <a:t>lsdb</a:t>
            </a:r>
            <a:r>
              <a:rPr lang="en-US" altLang="zh-CN" sz="1200" dirty="0">
                <a:cs typeface="Courier New" panose="02070309020205020404" pitchFamily="49" charset="0"/>
              </a:rPr>
              <a:t> link 24.0.2.134 </a:t>
            </a:r>
            <a:r>
              <a:rPr lang="en-US" altLang="zh-CN" sz="1600" b="1" dirty="0">
                <a:solidFill>
                  <a:srgbClr val="C00000"/>
                </a:solidFill>
                <a:cs typeface="Courier New" panose="02070309020205020404" pitchFamily="49" charset="0"/>
                <a:sym typeface="Wingdings" panose="05000000000000000000" pitchFamily="2" charset="2"/>
              </a:rPr>
              <a:t> </a:t>
            </a:r>
            <a:r>
              <a:rPr lang="zh-CN" altLang="en-US" sz="1600" b="1" dirty="0">
                <a:solidFill>
                  <a:srgbClr val="C00000"/>
                </a:solidFill>
                <a:cs typeface="Courier New" panose="02070309020205020404" pitchFamily="49" charset="0"/>
                <a:sym typeface="Wingdings" panose="05000000000000000000" pitchFamily="2" charset="2"/>
              </a:rPr>
              <a:t>显示指定</a:t>
            </a:r>
            <a:r>
              <a:rPr lang="en-US" altLang="zh-CN" sz="1600" b="1" dirty="0">
                <a:solidFill>
                  <a:srgbClr val="C00000"/>
                </a:solidFill>
                <a:cs typeface="Courier New" panose="02070309020205020404" pitchFamily="49" charset="0"/>
                <a:sym typeface="Wingdings" panose="05000000000000000000" pitchFamily="2" charset="2"/>
              </a:rPr>
              <a:t>LS ID</a:t>
            </a:r>
            <a:r>
              <a:rPr lang="zh-CN" altLang="en-US" sz="1600" b="1" dirty="0">
                <a:solidFill>
                  <a:srgbClr val="C00000"/>
                </a:solidFill>
                <a:cs typeface="Courier New" panose="02070309020205020404" pitchFamily="49" charset="0"/>
                <a:sym typeface="Wingdings" panose="05000000000000000000" pitchFamily="2" charset="2"/>
              </a:rPr>
              <a:t>的</a:t>
            </a:r>
            <a:r>
              <a:rPr lang="en-US" altLang="zh-CN" sz="1600" b="1" dirty="0">
                <a:solidFill>
                  <a:srgbClr val="C00000"/>
                </a:solidFill>
                <a:cs typeface="Courier New" panose="02070309020205020404" pitchFamily="49" charset="0"/>
                <a:sym typeface="Wingdings" panose="05000000000000000000" pitchFamily="2" charset="2"/>
              </a:rPr>
              <a:t>Link-LSA</a:t>
            </a:r>
            <a:endParaRPr lang="en-US" altLang="zh-CN" sz="1600" b="1" dirty="0">
              <a:solidFill>
                <a:srgbClr val="C00000"/>
              </a:solidFill>
              <a:cs typeface="Courier New" panose="02070309020205020404" pitchFamily="49" charset="0"/>
            </a:endParaRPr>
          </a:p>
          <a:p>
            <a:pPr marL="0" indent="0">
              <a:lnSpc>
                <a:spcPct val="100000"/>
              </a:lnSpc>
              <a:buNone/>
            </a:pPr>
            <a:endParaRPr lang="en-US" altLang="zh-CN" sz="1200" dirty="0">
              <a:cs typeface="Courier New" panose="02070309020205020404" pitchFamily="49" charset="0"/>
            </a:endParaRPr>
          </a:p>
          <a:p>
            <a:pPr marL="0" indent="0">
              <a:lnSpc>
                <a:spcPct val="100000"/>
              </a:lnSpc>
              <a:buNone/>
            </a:pPr>
            <a:r>
              <a:rPr lang="en-US" altLang="zh-CN" sz="1200" dirty="0">
                <a:cs typeface="Courier New" panose="02070309020205020404" pitchFamily="49" charset="0"/>
              </a:rPr>
              <a:t>Link-LSA (Interface Serial6/0/0)</a:t>
            </a:r>
          </a:p>
          <a:p>
            <a:pPr marL="0" indent="0">
              <a:lnSpc>
                <a:spcPct val="100000"/>
              </a:lnSpc>
              <a:buNone/>
            </a:pPr>
            <a:endParaRPr lang="en-US" altLang="zh-CN" sz="1200" dirty="0">
              <a:cs typeface="Courier New" panose="02070309020205020404" pitchFamily="49" charset="0"/>
            </a:endParaRPr>
          </a:p>
          <a:p>
            <a:pPr marL="0" indent="0">
              <a:lnSpc>
                <a:spcPct val="100000"/>
              </a:lnSpc>
              <a:buNone/>
            </a:pPr>
            <a:r>
              <a:rPr lang="en-US" altLang="zh-CN" sz="1200" dirty="0">
                <a:cs typeface="Courier New" panose="02070309020205020404" pitchFamily="49" charset="0"/>
              </a:rPr>
              <a:t>  LS Age: 17</a:t>
            </a:r>
          </a:p>
          <a:p>
            <a:pPr marL="0" indent="0">
              <a:lnSpc>
                <a:spcPct val="100000"/>
              </a:lnSpc>
              <a:buNone/>
            </a:pPr>
            <a:r>
              <a:rPr lang="en-US" altLang="zh-CN" sz="1200" dirty="0">
                <a:cs typeface="Courier New" panose="02070309020205020404" pitchFamily="49" charset="0"/>
              </a:rPr>
              <a:t>  LS Type: Link-LSA</a:t>
            </a:r>
          </a:p>
          <a:p>
            <a:pPr marL="0" indent="0">
              <a:lnSpc>
                <a:spcPct val="100000"/>
              </a:lnSpc>
              <a:buNone/>
            </a:pPr>
            <a:r>
              <a:rPr lang="en-US" altLang="zh-CN" sz="1200" dirty="0">
                <a:cs typeface="Courier New" panose="02070309020205020404" pitchFamily="49" charset="0"/>
              </a:rPr>
              <a:t>  Link State ID: 24.0.2.134 </a:t>
            </a:r>
            <a:r>
              <a:rPr lang="en-US" altLang="zh-CN" sz="1200" dirty="0">
                <a:cs typeface="Courier New" panose="02070309020205020404" pitchFamily="49" charset="0"/>
                <a:sym typeface="Wingdings" panose="05000000000000000000" pitchFamily="2" charset="2"/>
              </a:rPr>
              <a:t> </a:t>
            </a:r>
            <a:r>
              <a:rPr lang="zh-CN" altLang="en-US" sz="1200" dirty="0">
                <a:cs typeface="Courier New" panose="02070309020205020404" pitchFamily="49" charset="0"/>
                <a:sym typeface="Wingdings" panose="05000000000000000000" pitchFamily="2" charset="2"/>
              </a:rPr>
              <a:t>接口</a:t>
            </a:r>
            <a:r>
              <a:rPr lang="en-US" altLang="zh-CN" sz="1200" dirty="0">
                <a:cs typeface="Courier New" panose="02070309020205020404" pitchFamily="49" charset="0"/>
                <a:sym typeface="Wingdings" panose="05000000000000000000" pitchFamily="2" charset="2"/>
              </a:rPr>
              <a:t>Index</a:t>
            </a:r>
            <a:endParaRPr lang="en-US" altLang="zh-CN" sz="1200" dirty="0">
              <a:cs typeface="Courier New" panose="02070309020205020404" pitchFamily="49" charset="0"/>
            </a:endParaRPr>
          </a:p>
          <a:p>
            <a:pPr marL="0" indent="0">
              <a:lnSpc>
                <a:spcPct val="100000"/>
              </a:lnSpc>
              <a:buNone/>
            </a:pPr>
            <a:r>
              <a:rPr lang="en-US" altLang="zh-CN" sz="1200" dirty="0">
                <a:cs typeface="Courier New" panose="02070309020205020404" pitchFamily="49" charset="0"/>
              </a:rPr>
              <a:t>  Originating Router: 1.1.1.1</a:t>
            </a:r>
          </a:p>
          <a:p>
            <a:pPr marL="0" indent="0">
              <a:lnSpc>
                <a:spcPct val="100000"/>
              </a:lnSpc>
              <a:buNone/>
            </a:pPr>
            <a:r>
              <a:rPr lang="en-US" altLang="zh-CN" sz="1200" dirty="0">
                <a:cs typeface="Courier New" panose="02070309020205020404" pitchFamily="49" charset="0"/>
              </a:rPr>
              <a:t>  LS Seq Number: 0x80000024</a:t>
            </a:r>
          </a:p>
          <a:p>
            <a:pPr marL="0" indent="0">
              <a:lnSpc>
                <a:spcPct val="100000"/>
              </a:lnSpc>
              <a:buNone/>
            </a:pPr>
            <a:r>
              <a:rPr lang="en-US" altLang="zh-CN" sz="1200" dirty="0">
                <a:cs typeface="Courier New" panose="02070309020205020404" pitchFamily="49" charset="0"/>
              </a:rPr>
              <a:t>  Checksum: 0x7F10</a:t>
            </a:r>
          </a:p>
          <a:p>
            <a:pPr marL="0" indent="0">
              <a:lnSpc>
                <a:spcPct val="100000"/>
              </a:lnSpc>
              <a:buNone/>
            </a:pPr>
            <a:r>
              <a:rPr lang="en-US" altLang="zh-CN" sz="1200" dirty="0">
                <a:cs typeface="Courier New" panose="02070309020205020404" pitchFamily="49" charset="0"/>
              </a:rPr>
              <a:t>  Length: 68</a:t>
            </a:r>
          </a:p>
          <a:p>
            <a:pPr marL="0" indent="0">
              <a:lnSpc>
                <a:spcPct val="100000"/>
              </a:lnSpc>
              <a:buNone/>
            </a:pPr>
            <a:r>
              <a:rPr lang="en-US" altLang="zh-CN" sz="1200" dirty="0">
                <a:cs typeface="Courier New" panose="02070309020205020404" pitchFamily="49" charset="0"/>
              </a:rPr>
              <a:t>  Priority: 1</a:t>
            </a:r>
          </a:p>
          <a:p>
            <a:pPr marL="0" indent="0">
              <a:lnSpc>
                <a:spcPct val="100000"/>
              </a:lnSpc>
              <a:buNone/>
            </a:pPr>
            <a:r>
              <a:rPr lang="en-US" altLang="zh-CN" sz="1200" dirty="0">
                <a:cs typeface="Courier New" panose="02070309020205020404" pitchFamily="49" charset="0"/>
              </a:rPr>
              <a:t>  Options: 0x000013 (-|R|-|-|E|V6)</a:t>
            </a:r>
          </a:p>
          <a:p>
            <a:pPr marL="0" indent="0">
              <a:lnSpc>
                <a:spcPct val="100000"/>
              </a:lnSpc>
              <a:buNone/>
            </a:pPr>
            <a:r>
              <a:rPr lang="en-US" altLang="zh-CN" sz="1200" dirty="0">
                <a:cs typeface="Courier New" panose="02070309020205020404" pitchFamily="49" charset="0"/>
              </a:rPr>
              <a:t>  Link-Local Address: FE80::5ECC:5200:1</a:t>
            </a:r>
          </a:p>
          <a:p>
            <a:pPr marL="0" indent="0">
              <a:lnSpc>
                <a:spcPct val="100000"/>
              </a:lnSpc>
              <a:buNone/>
            </a:pPr>
            <a:r>
              <a:rPr lang="en-US" altLang="zh-CN" sz="1200" dirty="0">
                <a:cs typeface="Courier New" panose="02070309020205020404" pitchFamily="49" charset="0"/>
              </a:rPr>
              <a:t>  Number of Prefixes: 2 </a:t>
            </a:r>
            <a:r>
              <a:rPr lang="en-US" altLang="zh-CN" sz="1600" b="1" dirty="0">
                <a:solidFill>
                  <a:srgbClr val="C00000"/>
                </a:solidFill>
                <a:cs typeface="Courier New" panose="02070309020205020404" pitchFamily="49" charset="0"/>
                <a:sym typeface="Wingdings" panose="05000000000000000000" pitchFamily="2" charset="2"/>
              </a:rPr>
              <a:t> </a:t>
            </a:r>
            <a:r>
              <a:rPr lang="zh-CN" altLang="en-US" sz="1600" b="1" dirty="0">
                <a:solidFill>
                  <a:srgbClr val="C00000"/>
                </a:solidFill>
                <a:cs typeface="Courier New" panose="02070309020205020404" pitchFamily="49" charset="0"/>
                <a:sym typeface="Wingdings" panose="05000000000000000000" pitchFamily="2" charset="2"/>
              </a:rPr>
              <a:t>携带两个</a:t>
            </a:r>
            <a:r>
              <a:rPr lang="en-US" altLang="zh-CN" sz="1600" b="1" dirty="0">
                <a:solidFill>
                  <a:srgbClr val="C00000"/>
                </a:solidFill>
                <a:cs typeface="Courier New" panose="02070309020205020404" pitchFamily="49" charset="0"/>
                <a:sym typeface="Wingdings" panose="05000000000000000000" pitchFamily="2" charset="2"/>
              </a:rPr>
              <a:t>Prefix</a:t>
            </a:r>
            <a:endParaRPr lang="en-US" altLang="zh-CN" sz="1600" b="1" dirty="0">
              <a:solidFill>
                <a:srgbClr val="C00000"/>
              </a:solidFill>
              <a:cs typeface="Courier New" panose="02070309020205020404" pitchFamily="49" charset="0"/>
            </a:endParaRPr>
          </a:p>
          <a:p>
            <a:pPr marL="0" indent="0">
              <a:lnSpc>
                <a:spcPct val="100000"/>
              </a:lnSpc>
              <a:buNone/>
            </a:pPr>
            <a:endParaRPr lang="en-US" altLang="zh-CN" sz="1200" dirty="0">
              <a:cs typeface="Courier New" panose="02070309020205020404" pitchFamily="49" charset="0"/>
            </a:endParaRPr>
          </a:p>
          <a:p>
            <a:pPr marL="0" indent="0">
              <a:lnSpc>
                <a:spcPct val="100000"/>
              </a:lnSpc>
              <a:buNone/>
            </a:pPr>
            <a:r>
              <a:rPr lang="en-US" altLang="zh-CN" sz="1200" dirty="0">
                <a:cs typeface="Courier New" panose="02070309020205020404" pitchFamily="49" charset="0"/>
              </a:rPr>
              <a:t>    Prefix: 3000:1:1::/48</a:t>
            </a:r>
          </a:p>
          <a:p>
            <a:pPr marL="0" indent="0">
              <a:lnSpc>
                <a:spcPct val="100000"/>
              </a:lnSpc>
              <a:buNone/>
            </a:pPr>
            <a:r>
              <a:rPr lang="en-US" altLang="zh-CN" sz="1200" dirty="0">
                <a:cs typeface="Courier New" panose="02070309020205020404" pitchFamily="49" charset="0"/>
              </a:rPr>
              <a:t>    Prefix Options: 0 (-|-|-|-)</a:t>
            </a:r>
          </a:p>
          <a:p>
            <a:pPr marL="0" indent="0">
              <a:lnSpc>
                <a:spcPct val="100000"/>
              </a:lnSpc>
              <a:buNone/>
            </a:pPr>
            <a:endParaRPr lang="en-US" altLang="zh-CN" sz="1200" dirty="0">
              <a:cs typeface="Courier New" panose="02070309020205020404" pitchFamily="49" charset="0"/>
            </a:endParaRPr>
          </a:p>
          <a:p>
            <a:pPr marL="0" indent="0">
              <a:lnSpc>
                <a:spcPct val="100000"/>
              </a:lnSpc>
              <a:buNone/>
            </a:pPr>
            <a:r>
              <a:rPr lang="en-US" altLang="zh-CN" sz="1200" dirty="0">
                <a:cs typeface="Courier New" panose="02070309020205020404" pitchFamily="49" charset="0"/>
              </a:rPr>
              <a:t>    Prefix: 3000:2:2::/48</a:t>
            </a:r>
          </a:p>
          <a:p>
            <a:pPr marL="0" indent="0">
              <a:lnSpc>
                <a:spcPct val="100000"/>
              </a:lnSpc>
              <a:buNone/>
            </a:pPr>
            <a:r>
              <a:rPr lang="en-US" altLang="zh-CN" sz="1200" dirty="0">
                <a:cs typeface="Courier New" panose="02070309020205020404" pitchFamily="49" charset="0"/>
              </a:rPr>
              <a:t>    Prefix Options: 0 (-|-|-|-)</a:t>
            </a:r>
          </a:p>
        </p:txBody>
      </p:sp>
      <p:grpSp>
        <p:nvGrpSpPr>
          <p:cNvPr id="2" name="组合 1"/>
          <p:cNvGrpSpPr/>
          <p:nvPr/>
        </p:nvGrpSpPr>
        <p:grpSpPr>
          <a:xfrm>
            <a:off x="6803813" y="2240868"/>
            <a:ext cx="4620779" cy="3145219"/>
            <a:chOff x="6384032" y="2240868"/>
            <a:chExt cx="4620779" cy="3145219"/>
          </a:xfrm>
        </p:grpSpPr>
        <p:grpSp>
          <p:nvGrpSpPr>
            <p:cNvPr id="53" name="组合 52">
              <a:extLst>
                <a:ext uri="{FF2B5EF4-FFF2-40B4-BE49-F238E27FC236}">
                  <a16:creationId xmlns:a16="http://schemas.microsoft.com/office/drawing/2014/main" id="{4CEFCA5A-F403-4984-B7B4-9F7B0191C9C0}"/>
                </a:ext>
              </a:extLst>
            </p:cNvPr>
            <p:cNvGrpSpPr/>
            <p:nvPr/>
          </p:nvGrpSpPr>
          <p:grpSpPr>
            <a:xfrm>
              <a:off x="6384032" y="2240868"/>
              <a:ext cx="4620779" cy="3145219"/>
              <a:chOff x="7176120" y="2212843"/>
              <a:chExt cx="4204608" cy="3145219"/>
            </a:xfrm>
          </p:grpSpPr>
          <p:grpSp>
            <p:nvGrpSpPr>
              <p:cNvPr id="54" name="组合 53">
                <a:extLst>
                  <a:ext uri="{FF2B5EF4-FFF2-40B4-BE49-F238E27FC236}">
                    <a16:creationId xmlns:a16="http://schemas.microsoft.com/office/drawing/2014/main" id="{91DC010F-194B-4CC3-95FA-0AC02F361500}"/>
                  </a:ext>
                </a:extLst>
              </p:cNvPr>
              <p:cNvGrpSpPr/>
              <p:nvPr/>
            </p:nvGrpSpPr>
            <p:grpSpPr>
              <a:xfrm>
                <a:off x="7176120" y="2212843"/>
                <a:ext cx="4204608" cy="3145219"/>
                <a:chOff x="6643921" y="2388309"/>
                <a:chExt cx="4204608" cy="3145219"/>
              </a:xfrm>
            </p:grpSpPr>
            <p:sp>
              <p:nvSpPr>
                <p:cNvPr id="56" name="AutoShape 40">
                  <a:extLst>
                    <a:ext uri="{FF2B5EF4-FFF2-40B4-BE49-F238E27FC236}">
                      <a16:creationId xmlns:a16="http://schemas.microsoft.com/office/drawing/2014/main" id="{23E0C3CD-0424-4363-9C70-618BAA8E2A5A}"/>
                    </a:ext>
                  </a:extLst>
                </p:cNvPr>
                <p:cNvSpPr>
                  <a:spLocks noChangeArrowheads="1"/>
                </p:cNvSpPr>
                <p:nvPr/>
              </p:nvSpPr>
              <p:spPr bwMode="auto">
                <a:xfrm>
                  <a:off x="6732821" y="2388309"/>
                  <a:ext cx="4115708" cy="314521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7" name="Rectangle 38">
                  <a:extLst>
                    <a:ext uri="{FF2B5EF4-FFF2-40B4-BE49-F238E27FC236}">
                      <a16:creationId xmlns:a16="http://schemas.microsoft.com/office/drawing/2014/main" id="{23F65543-5B79-4998-8B5F-A55F90BFE89E}"/>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58" name="Rectangle 36">
                  <a:extLst>
                    <a:ext uri="{FF2B5EF4-FFF2-40B4-BE49-F238E27FC236}">
                      <a16:creationId xmlns:a16="http://schemas.microsoft.com/office/drawing/2014/main" id="{132C5C43-EB61-47EF-ADE5-EFC274405BAA}"/>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59" name="组合 58">
                  <a:extLst>
                    <a:ext uri="{FF2B5EF4-FFF2-40B4-BE49-F238E27FC236}">
                      <a16:creationId xmlns:a16="http://schemas.microsoft.com/office/drawing/2014/main" id="{D6671CB3-4DA5-4E53-AC03-877E37DA463D}"/>
                    </a:ext>
                  </a:extLst>
                </p:cNvPr>
                <p:cNvGrpSpPr/>
                <p:nvPr/>
              </p:nvGrpSpPr>
              <p:grpSpPr>
                <a:xfrm>
                  <a:off x="8854108" y="2788508"/>
                  <a:ext cx="1038048" cy="2408113"/>
                  <a:chOff x="139462" y="2639281"/>
                  <a:chExt cx="2211704" cy="2408113"/>
                </a:xfrm>
              </p:grpSpPr>
              <p:cxnSp>
                <p:nvCxnSpPr>
                  <p:cNvPr id="71" name="直接连接符 70">
                    <a:extLst>
                      <a:ext uri="{FF2B5EF4-FFF2-40B4-BE49-F238E27FC236}">
                        <a16:creationId xmlns:a16="http://schemas.microsoft.com/office/drawing/2014/main" id="{F7EC5295-B6C6-4930-99E9-0F3FCB361468}"/>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2" name="直接连接符 71">
                    <a:extLst>
                      <a:ext uri="{FF2B5EF4-FFF2-40B4-BE49-F238E27FC236}">
                        <a16:creationId xmlns:a16="http://schemas.microsoft.com/office/drawing/2014/main" id="{7DFD7BF6-06BF-4204-AD66-58C7576F0FD5}"/>
                      </a:ext>
                    </a:extLst>
                  </p:cNvPr>
                  <p:cNvCxnSpPr>
                    <a:cxnSpLocks/>
                    <a:endCxn id="60"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3" name="直接连接符 72">
                    <a:extLst>
                      <a:ext uri="{FF2B5EF4-FFF2-40B4-BE49-F238E27FC236}">
                        <a16:creationId xmlns:a16="http://schemas.microsoft.com/office/drawing/2014/main" id="{F9F4E75A-D2D7-428C-9538-99D9A8341857}"/>
                      </a:ext>
                    </a:extLst>
                  </p:cNvPr>
                  <p:cNvCxnSpPr>
                    <a:cxnSpLocks/>
                    <a:stCxn id="61"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4" name="直接连接符 73">
                    <a:extLst>
                      <a:ext uri="{FF2B5EF4-FFF2-40B4-BE49-F238E27FC236}">
                        <a16:creationId xmlns:a16="http://schemas.microsoft.com/office/drawing/2014/main" id="{EDDBE0C7-F3D0-4BFC-A15D-294ABF51A39D}"/>
                      </a:ext>
                    </a:extLst>
                  </p:cNvPr>
                  <p:cNvCxnSpPr>
                    <a:cxnSpLocks/>
                    <a:endCxn id="62"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60" name="Picture 2" descr="G:\做的项目\公共\扁平图标切换\更新2015_01_21\oss扁平图标库2015_01_21更新-04.png">
                  <a:extLst>
                    <a:ext uri="{FF2B5EF4-FFF2-40B4-BE49-F238E27FC236}">
                      <a16:creationId xmlns:a16="http://schemas.microsoft.com/office/drawing/2014/main" id="{87320E2E-82BA-4BF6-A8A0-EDDFB6F1FEBF}"/>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61" name="Picture 2" descr="G:\做的项目\公共\扁平图标切换\更新2015_01_21\oss扁平图标库2015_01_21更新-04.png">
                  <a:extLst>
                    <a:ext uri="{FF2B5EF4-FFF2-40B4-BE49-F238E27FC236}">
                      <a16:creationId xmlns:a16="http://schemas.microsoft.com/office/drawing/2014/main" id="{67482E20-6226-4A4C-B39C-ECD889C97575}"/>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62" name="Picture 2" descr="G:\做的项目\公共\扁平图标切换\更新2015_01_21\oss扁平图标库2015_01_21更新-04.png">
                  <a:extLst>
                    <a:ext uri="{FF2B5EF4-FFF2-40B4-BE49-F238E27FC236}">
                      <a16:creationId xmlns:a16="http://schemas.microsoft.com/office/drawing/2014/main" id="{DAA774BA-5863-497A-9F0D-4BAEA3BA53F7}"/>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63" name="Rectangle 29">
                  <a:extLst>
                    <a:ext uri="{FF2B5EF4-FFF2-40B4-BE49-F238E27FC236}">
                      <a16:creationId xmlns:a16="http://schemas.microsoft.com/office/drawing/2014/main" id="{DF17719B-A5EE-4803-AE0E-D18B05FDDEAA}"/>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4" name="Rectangle 31">
                  <a:extLst>
                    <a:ext uri="{FF2B5EF4-FFF2-40B4-BE49-F238E27FC236}">
                      <a16:creationId xmlns:a16="http://schemas.microsoft.com/office/drawing/2014/main" id="{B5A8C982-8C18-4A44-B64B-19CB519B43BF}"/>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65" name="Rectangle 37">
                  <a:extLst>
                    <a:ext uri="{FF2B5EF4-FFF2-40B4-BE49-F238E27FC236}">
                      <a16:creationId xmlns:a16="http://schemas.microsoft.com/office/drawing/2014/main" id="{4C49A06A-06B9-4CD4-9BD4-70558DFDC16D}"/>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66" name="Picture 2" descr="G:\做的项目\公共\扁平图标切换\更新2015_01_21\oss扁平图标库2015_01_21更新-04.png">
                  <a:extLst>
                    <a:ext uri="{FF2B5EF4-FFF2-40B4-BE49-F238E27FC236}">
                      <a16:creationId xmlns:a16="http://schemas.microsoft.com/office/drawing/2014/main" id="{865373B7-331A-4843-8F3C-A34440C1EF33}"/>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67" name="直接连接符 66">
                  <a:extLst>
                    <a:ext uri="{FF2B5EF4-FFF2-40B4-BE49-F238E27FC236}">
                      <a16:creationId xmlns:a16="http://schemas.microsoft.com/office/drawing/2014/main" id="{58017A1F-BD7C-4F79-A071-DDB864FB7C7F}"/>
                    </a:ext>
                  </a:extLst>
                </p:cNvPr>
                <p:cNvCxnSpPr>
                  <a:cxnSpLocks/>
                  <a:stCxn id="66" idx="3"/>
                  <a:endCxn id="61"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68" name="Rectangle 29">
                  <a:extLst>
                    <a:ext uri="{FF2B5EF4-FFF2-40B4-BE49-F238E27FC236}">
                      <a16:creationId xmlns:a16="http://schemas.microsoft.com/office/drawing/2014/main" id="{448ADAC4-6098-4FBB-9CE7-A198286A1482}"/>
                    </a:ext>
                  </a:extLst>
                </p:cNvPr>
                <p:cNvSpPr>
                  <a:spLocks noChangeArrowheads="1"/>
                </p:cNvSpPr>
                <p:nvPr/>
              </p:nvSpPr>
              <p:spPr bwMode="auto">
                <a:xfrm>
                  <a:off x="8278463" y="4307205"/>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69" name="Rectangle 29">
                  <a:extLst>
                    <a:ext uri="{FF2B5EF4-FFF2-40B4-BE49-F238E27FC236}">
                      <a16:creationId xmlns:a16="http://schemas.microsoft.com/office/drawing/2014/main" id="{82016409-143D-4F64-9354-283CB4D2985C}"/>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70" name="Rectangle 37">
                  <a:extLst>
                    <a:ext uri="{FF2B5EF4-FFF2-40B4-BE49-F238E27FC236}">
                      <a16:creationId xmlns:a16="http://schemas.microsoft.com/office/drawing/2014/main" id="{8836A957-1BCA-48B0-9FAA-3CFA12A40665}"/>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55" name="Text Box 48">
                <a:extLst>
                  <a:ext uri="{FF2B5EF4-FFF2-40B4-BE49-F238E27FC236}">
                    <a16:creationId xmlns:a16="http://schemas.microsoft.com/office/drawing/2014/main" id="{1F4C9355-EE34-46C9-8A22-075F3C6E93EC}"/>
                  </a:ext>
                </a:extLst>
              </p:cNvPr>
              <p:cNvSpPr txBox="1">
                <a:spLocks noChangeArrowheads="1"/>
              </p:cNvSpPr>
              <p:nvPr/>
            </p:nvSpPr>
            <p:spPr bwMode="auto">
              <a:xfrm>
                <a:off x="8720541" y="2249747"/>
                <a:ext cx="816570" cy="338554"/>
              </a:xfrm>
              <a:prstGeom prst="rect">
                <a:avLst/>
              </a:prstGeom>
              <a:solidFill>
                <a:srgbClr val="C00000"/>
              </a:solidFill>
              <a:ln>
                <a:noFill/>
              </a:ln>
              <a:effectLst/>
            </p:spPr>
            <p:txBody>
              <a:bodyPr wrap="none">
                <a:spAutoFit/>
              </a:bodyPr>
              <a:lstStyle/>
              <a:p>
                <a:pPr algn="r" fontAlgn="base"/>
                <a:r>
                  <a:rPr kumimoji="1" lang="en-US" altLang="zh-CN" sz="1600" dirty="0">
                    <a:solidFill>
                      <a:schemeClr val="bg1"/>
                    </a:solidFill>
                    <a:latin typeface="微软雅黑" panose="020B0503020204020204" pitchFamily="34" charset="-122"/>
                    <a:ea typeface="微软雅黑" panose="020B0503020204020204" pitchFamily="34" charset="-122"/>
                  </a:rPr>
                  <a:t>Area 0</a:t>
                </a:r>
              </a:p>
            </p:txBody>
          </p:sp>
        </p:grpSp>
        <p:sp>
          <p:nvSpPr>
            <p:cNvPr id="75" name="AutoShape 51">
              <a:extLst>
                <a:ext uri="{FF2B5EF4-FFF2-40B4-BE49-F238E27FC236}">
                  <a16:creationId xmlns:a16="http://schemas.microsoft.com/office/drawing/2014/main" id="{7EDBEA49-D21F-470E-98FF-480300773142}"/>
                </a:ext>
              </a:extLst>
            </p:cNvPr>
            <p:cNvSpPr>
              <a:spLocks/>
            </p:cNvSpPr>
            <p:nvPr/>
          </p:nvSpPr>
          <p:spPr bwMode="auto">
            <a:xfrm>
              <a:off x="6610290" y="4477705"/>
              <a:ext cx="1346200" cy="588809"/>
            </a:xfrm>
            <a:prstGeom prst="borderCallout1">
              <a:avLst>
                <a:gd name="adj1" fmla="val 2"/>
                <a:gd name="adj2" fmla="val 98587"/>
                <a:gd name="adj3" fmla="val -56519"/>
                <a:gd name="adj4" fmla="val 114387"/>
              </a:avLst>
            </a:prstGeom>
            <a:solidFill>
              <a:srgbClr val="0070C0"/>
            </a:solidFill>
            <a:ln w="9525">
              <a:solidFill>
                <a:schemeClr val="tx1"/>
              </a:solidFill>
              <a:miter lim="800000"/>
              <a:headEnd/>
              <a:tailEnd/>
            </a:ln>
            <a:effec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Serial 6/0/0: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3000:1:1::1/48</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3000:2:2::1/48</a:t>
              </a:r>
              <a:endParaRPr kumimoji="1" lang="en-US" altLang="zh-CN" sz="3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330" name="Rectangle 2">
            <a:extLst>
              <a:ext uri="{FF2B5EF4-FFF2-40B4-BE49-F238E27FC236}">
                <a16:creationId xmlns:a16="http://schemas.microsoft.com/office/drawing/2014/main" id="{F2307336-8F39-42B9-B41E-ADEF7584AA05}"/>
              </a:ext>
            </a:extLst>
          </p:cNvPr>
          <p:cNvSpPr>
            <a:spLocks noGrp="1" noChangeArrowheads="1"/>
          </p:cNvSpPr>
          <p:nvPr>
            <p:ph type="title"/>
          </p:nvPr>
        </p:nvSpPr>
        <p:spPr/>
        <p:txBody>
          <a:bodyPr/>
          <a:lstStyle/>
          <a:p>
            <a:r>
              <a:rPr lang="en-US" altLang="zh-CN"/>
              <a:t>Intra-Area-Prefix-LSA</a:t>
            </a:r>
          </a:p>
        </p:txBody>
      </p:sp>
      <p:sp>
        <p:nvSpPr>
          <p:cNvPr id="4" name="灯片编号占位符 3">
            <a:extLst>
              <a:ext uri="{FF2B5EF4-FFF2-40B4-BE49-F238E27FC236}">
                <a16:creationId xmlns:a16="http://schemas.microsoft.com/office/drawing/2014/main" id="{7E5D78BE-6280-4674-A89E-D7AE47890176}"/>
              </a:ext>
            </a:extLst>
          </p:cNvPr>
          <p:cNvSpPr>
            <a:spLocks noGrp="1"/>
          </p:cNvSpPr>
          <p:nvPr>
            <p:ph type="sldNum" sz="quarter" idx="10"/>
          </p:nvPr>
        </p:nvSpPr>
        <p:spPr/>
        <p:txBody>
          <a:bodyPr/>
          <a:lstStyle/>
          <a:p>
            <a:r>
              <a:rPr lang="zh-CN" altLang="en-US" dirty="0"/>
              <a:t>为什么引入</a:t>
            </a:r>
            <a:r>
              <a:rPr lang="en-US" altLang="zh-CN" dirty="0"/>
              <a:t>Intra-Area-Prefix-LSA? </a:t>
            </a:r>
          </a:p>
          <a:p>
            <a:pPr lvl="1"/>
            <a:r>
              <a:rPr lang="en-US" altLang="zh-CN" dirty="0"/>
              <a:t>OSPFv2</a:t>
            </a:r>
            <a:r>
              <a:rPr lang="zh-CN" altLang="en-US" dirty="0"/>
              <a:t>中，依附于路由器和</a:t>
            </a:r>
            <a:r>
              <a:rPr lang="en-US" altLang="zh-CN" dirty="0"/>
              <a:t>Stub</a:t>
            </a:r>
            <a:r>
              <a:rPr lang="zh-CN" altLang="en-US" dirty="0"/>
              <a:t>网络的</a:t>
            </a:r>
            <a:r>
              <a:rPr lang="en-US" altLang="zh-CN" dirty="0"/>
              <a:t>subnet</a:t>
            </a:r>
            <a:r>
              <a:rPr lang="zh-CN" altLang="en-US" dirty="0"/>
              <a:t>出现在</a:t>
            </a:r>
            <a:r>
              <a:rPr lang="en-US" altLang="zh-CN" dirty="0"/>
              <a:t>Router LSA</a:t>
            </a:r>
            <a:r>
              <a:rPr lang="zh-CN" altLang="en-US" dirty="0"/>
              <a:t>中，依附于</a:t>
            </a:r>
            <a:r>
              <a:rPr lang="en-US" altLang="zh-CN" dirty="0"/>
              <a:t>Transit</a:t>
            </a:r>
            <a:r>
              <a:rPr lang="zh-CN" altLang="en-US" dirty="0"/>
              <a:t>网络的</a:t>
            </a:r>
            <a:r>
              <a:rPr lang="en-US" altLang="zh-CN" dirty="0"/>
              <a:t>subnet</a:t>
            </a:r>
            <a:r>
              <a:rPr lang="zh-CN" altLang="en-US" dirty="0"/>
              <a:t>出现在</a:t>
            </a:r>
            <a:r>
              <a:rPr lang="en-US" altLang="zh-CN" dirty="0"/>
              <a:t>Network-LSA</a:t>
            </a:r>
            <a:r>
              <a:rPr lang="zh-CN" altLang="en-US" dirty="0"/>
              <a:t>中；</a:t>
            </a:r>
            <a:r>
              <a:rPr lang="en-US" altLang="zh-CN" dirty="0"/>
              <a:t>OSPFv3</a:t>
            </a:r>
            <a:r>
              <a:rPr lang="zh-CN" altLang="en-US" dirty="0"/>
              <a:t>中，</a:t>
            </a:r>
            <a:r>
              <a:rPr lang="en-US" altLang="zh-CN" dirty="0"/>
              <a:t>Router-LSA</a:t>
            </a:r>
            <a:r>
              <a:rPr lang="zh-CN" altLang="en-US" dirty="0"/>
              <a:t>和</a:t>
            </a:r>
            <a:r>
              <a:rPr lang="en-US" altLang="zh-CN" dirty="0"/>
              <a:t>Network-LSA</a:t>
            </a:r>
            <a:r>
              <a:rPr lang="zh-CN" altLang="en-US" dirty="0"/>
              <a:t>不再包含地址信息，所以引入</a:t>
            </a:r>
            <a:r>
              <a:rPr lang="en-US" altLang="zh-CN" dirty="0"/>
              <a:t>Intra-Area-Prefix-LSA</a:t>
            </a:r>
            <a:r>
              <a:rPr lang="zh-CN" altLang="en-US" dirty="0"/>
              <a:t>。</a:t>
            </a:r>
          </a:p>
          <a:p>
            <a:r>
              <a:rPr lang="en-US" altLang="zh-CN" dirty="0"/>
              <a:t>Intra-Area-Prefix-LSA</a:t>
            </a:r>
            <a:r>
              <a:rPr lang="zh-CN" altLang="en-US" dirty="0"/>
              <a:t>携带区域内</a:t>
            </a:r>
            <a:r>
              <a:rPr lang="en-US" altLang="zh-CN" dirty="0"/>
              <a:t>IPv6 Prefix</a:t>
            </a:r>
            <a:r>
              <a:rPr lang="zh-CN" altLang="en-US" dirty="0"/>
              <a:t>信息。</a:t>
            </a:r>
          </a:p>
          <a:p>
            <a:pPr lvl="1"/>
            <a:r>
              <a:rPr lang="zh-CN" altLang="en-US" dirty="0"/>
              <a:t>依附于路由器的</a:t>
            </a:r>
            <a:r>
              <a:rPr lang="en-US" altLang="zh-CN" dirty="0"/>
              <a:t>Prefix</a:t>
            </a:r>
          </a:p>
          <a:p>
            <a:pPr lvl="1"/>
            <a:r>
              <a:rPr lang="zh-CN" altLang="en-US" dirty="0"/>
              <a:t>依附于</a:t>
            </a:r>
            <a:r>
              <a:rPr lang="en-US" altLang="zh-CN" dirty="0"/>
              <a:t>Stub</a:t>
            </a:r>
            <a:r>
              <a:rPr lang="zh-CN" altLang="en-US" dirty="0"/>
              <a:t>网络的</a:t>
            </a:r>
            <a:r>
              <a:rPr lang="en-US" altLang="zh-CN" dirty="0"/>
              <a:t>Prefix</a:t>
            </a:r>
          </a:p>
          <a:p>
            <a:pPr lvl="1"/>
            <a:r>
              <a:rPr lang="zh-CN" altLang="en-US" dirty="0"/>
              <a:t>依附于</a:t>
            </a:r>
            <a:r>
              <a:rPr lang="en-US" altLang="zh-CN" dirty="0"/>
              <a:t>Transit</a:t>
            </a:r>
            <a:r>
              <a:rPr lang="zh-CN" altLang="en-US" dirty="0"/>
              <a:t>网络的</a:t>
            </a:r>
            <a:r>
              <a:rPr lang="en-US" altLang="zh-CN" dirty="0"/>
              <a:t>Prefix</a:t>
            </a:r>
          </a:p>
          <a:p>
            <a:r>
              <a:rPr lang="zh-CN" altLang="en-US" dirty="0"/>
              <a:t>每台路由器或</a:t>
            </a:r>
            <a:r>
              <a:rPr lang="en-US" altLang="zh-CN" dirty="0"/>
              <a:t>Transit</a:t>
            </a:r>
            <a:r>
              <a:rPr lang="zh-CN" altLang="en-US" dirty="0"/>
              <a:t>网络可以 产生多个</a:t>
            </a:r>
            <a:r>
              <a:rPr lang="en-US" altLang="zh-CN" dirty="0"/>
              <a:t>Intra-Area-Prefix-LSA</a:t>
            </a:r>
            <a:r>
              <a:rPr lang="zh-CN" altLang="en-US" dirty="0"/>
              <a:t>。</a:t>
            </a:r>
          </a:p>
          <a:p>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690" name="Rectangle 2">
            <a:extLst>
              <a:ext uri="{FF2B5EF4-FFF2-40B4-BE49-F238E27FC236}">
                <a16:creationId xmlns:a16="http://schemas.microsoft.com/office/drawing/2014/main" id="{D6602DA1-E2BE-45D0-B7CF-9896B2BD177C}"/>
              </a:ext>
            </a:extLst>
          </p:cNvPr>
          <p:cNvSpPr>
            <a:spLocks noGrp="1" noChangeArrowheads="1"/>
          </p:cNvSpPr>
          <p:nvPr>
            <p:ph type="title"/>
          </p:nvPr>
        </p:nvSpPr>
        <p:spPr/>
        <p:txBody>
          <a:bodyPr/>
          <a:lstStyle/>
          <a:p>
            <a:r>
              <a:rPr lang="en-US" altLang="zh-CN"/>
              <a:t>Intra-Area-Prefix-LSA</a:t>
            </a:r>
          </a:p>
        </p:txBody>
      </p:sp>
      <p:sp>
        <p:nvSpPr>
          <p:cNvPr id="29" name="灯片编号占位符 3">
            <a:extLst>
              <a:ext uri="{FF2B5EF4-FFF2-40B4-BE49-F238E27FC236}">
                <a16:creationId xmlns:a16="http://schemas.microsoft.com/office/drawing/2014/main" id="{56673761-3342-4A21-97A4-22DC9E66D296}"/>
              </a:ext>
            </a:extLst>
          </p:cNvPr>
          <p:cNvSpPr>
            <a:spLocks noGrp="1"/>
          </p:cNvSpPr>
          <p:nvPr>
            <p:ph type="sldNum" sz="quarter" idx="10"/>
          </p:nvPr>
        </p:nvSpPr>
        <p:spPr/>
        <p:txBody>
          <a:bodyPr/>
          <a:lstStyle/>
          <a:p>
            <a:r>
              <a:rPr lang="zh-CN" altLang="en-US" sz="1600" dirty="0"/>
              <a:t>在</a:t>
            </a:r>
            <a:r>
              <a:rPr lang="en-US" altLang="zh-CN" sz="1600" dirty="0"/>
              <a:t>OSPFv2</a:t>
            </a:r>
            <a:r>
              <a:rPr lang="zh-CN" altLang="en-US" sz="1600" dirty="0"/>
              <a:t>中使用</a:t>
            </a:r>
            <a:r>
              <a:rPr lang="en-US" altLang="zh-CN" sz="1600" dirty="0"/>
              <a:t>Router-LSA</a:t>
            </a:r>
            <a:r>
              <a:rPr lang="zh-CN" altLang="en-US" sz="1600" dirty="0"/>
              <a:t>和</a:t>
            </a:r>
            <a:r>
              <a:rPr lang="en-US" altLang="zh-CN" sz="1600" dirty="0"/>
              <a:t>Network-LSA</a:t>
            </a:r>
            <a:r>
              <a:rPr lang="zh-CN" altLang="en-US" sz="1600" dirty="0"/>
              <a:t>来发布区域内路由，而在</a:t>
            </a:r>
            <a:r>
              <a:rPr lang="en-US" altLang="zh-CN" sz="1600" dirty="0"/>
              <a:t>OSPFv3</a:t>
            </a:r>
            <a:r>
              <a:rPr lang="zh-CN" altLang="en-US" sz="1600" dirty="0"/>
              <a:t>中这两类</a:t>
            </a:r>
            <a:r>
              <a:rPr lang="en-US" altLang="zh-CN" sz="1600" dirty="0"/>
              <a:t>LSA</a:t>
            </a:r>
            <a:r>
              <a:rPr lang="zh-CN" altLang="en-US" sz="1600" dirty="0"/>
              <a:t>不再包含地址信息，所以引入了</a:t>
            </a:r>
            <a:r>
              <a:rPr lang="en-US" altLang="zh-CN" sz="1600" dirty="0"/>
              <a:t>Intra-Area-Prefix LSA</a:t>
            </a:r>
            <a:r>
              <a:rPr lang="zh-CN" altLang="en-US" sz="1600" dirty="0"/>
              <a:t>，用于发布区域内路由。</a:t>
            </a:r>
            <a:endParaRPr lang="en-US" altLang="zh-CN" sz="1600" dirty="0"/>
          </a:p>
          <a:p>
            <a:r>
              <a:rPr lang="en-US" altLang="zh-CN" sz="1600" dirty="0"/>
              <a:t>#Prefixes</a:t>
            </a:r>
            <a:r>
              <a:rPr lang="zh-CN" altLang="en-US" sz="1600" dirty="0"/>
              <a:t>：</a:t>
            </a:r>
            <a:r>
              <a:rPr lang="en-US" altLang="zh-CN" sz="1600" dirty="0"/>
              <a:t>LSA</a:t>
            </a:r>
            <a:r>
              <a:rPr lang="zh-CN" altLang="en-US" sz="1600" dirty="0"/>
              <a:t>中包含的</a:t>
            </a:r>
            <a:r>
              <a:rPr lang="en-US" altLang="zh-CN" sz="1600" dirty="0"/>
              <a:t>Prefix</a:t>
            </a:r>
            <a:r>
              <a:rPr lang="zh-CN" altLang="en-US" sz="1600" dirty="0"/>
              <a:t>个数。</a:t>
            </a:r>
          </a:p>
          <a:p>
            <a:r>
              <a:rPr lang="en-US" altLang="zh-CN" sz="1600" dirty="0"/>
              <a:t>Referenced Link State Type:</a:t>
            </a:r>
          </a:p>
          <a:p>
            <a:pPr lvl="1"/>
            <a:r>
              <a:rPr lang="en-US" altLang="zh-CN" sz="1400" dirty="0"/>
              <a:t>=1: </a:t>
            </a:r>
            <a:r>
              <a:rPr lang="zh-CN" altLang="en-US" sz="1400" dirty="0"/>
              <a:t>携带的</a:t>
            </a:r>
            <a:r>
              <a:rPr lang="en-US" altLang="zh-CN" sz="1400" dirty="0"/>
              <a:t>Prefix</a:t>
            </a:r>
            <a:r>
              <a:rPr lang="zh-CN" altLang="en-US" sz="1400" dirty="0"/>
              <a:t>依附于</a:t>
            </a:r>
            <a:r>
              <a:rPr lang="en-US" altLang="zh-CN" sz="1400" dirty="0"/>
              <a:t>Router(</a:t>
            </a:r>
            <a:r>
              <a:rPr lang="zh-CN" altLang="en-US" sz="1400" dirty="0"/>
              <a:t>包括</a:t>
            </a:r>
            <a:r>
              <a:rPr lang="en-US" altLang="zh-CN" sz="1400" dirty="0"/>
              <a:t>Stub</a:t>
            </a:r>
            <a:r>
              <a:rPr lang="zh-CN" altLang="en-US" sz="1400" dirty="0"/>
              <a:t>网络</a:t>
            </a:r>
            <a:r>
              <a:rPr lang="en-US" altLang="zh-CN" sz="1400" dirty="0"/>
              <a:t>)</a:t>
            </a:r>
            <a:r>
              <a:rPr lang="zh-CN" altLang="en-US" sz="1400" dirty="0"/>
              <a:t>；</a:t>
            </a:r>
            <a:endParaRPr lang="en-US" altLang="zh-CN" sz="1400" dirty="0"/>
          </a:p>
          <a:p>
            <a:pPr lvl="1"/>
            <a:r>
              <a:rPr lang="en-US" altLang="zh-CN" sz="1400" dirty="0"/>
              <a:t>=2: </a:t>
            </a:r>
            <a:r>
              <a:rPr lang="zh-CN" altLang="en-US" sz="1400" dirty="0"/>
              <a:t>携带的</a:t>
            </a:r>
            <a:r>
              <a:rPr lang="en-US" altLang="zh-CN" sz="1400" dirty="0"/>
              <a:t>Prefix</a:t>
            </a:r>
            <a:r>
              <a:rPr lang="zh-CN" altLang="en-US" sz="1400" dirty="0"/>
              <a:t>依附于</a:t>
            </a:r>
            <a:r>
              <a:rPr lang="en-US" altLang="zh-CN" sz="1400" dirty="0"/>
              <a:t>Transit Network</a:t>
            </a:r>
            <a:r>
              <a:rPr lang="zh-CN" altLang="en-US" sz="1400" dirty="0"/>
              <a:t>。</a:t>
            </a:r>
            <a:endParaRPr lang="en-US" altLang="zh-CN" sz="1400" dirty="0"/>
          </a:p>
          <a:p>
            <a:r>
              <a:rPr lang="en-US" altLang="zh-CN" sz="1600" dirty="0"/>
              <a:t>Referenced Link State ID:</a:t>
            </a:r>
          </a:p>
          <a:p>
            <a:pPr lvl="1"/>
            <a:r>
              <a:rPr lang="en-US" altLang="zh-CN" sz="1400" dirty="0"/>
              <a:t>Type1:  0</a:t>
            </a:r>
            <a:r>
              <a:rPr lang="zh-CN" altLang="en-US" sz="1400" dirty="0"/>
              <a:t>；</a:t>
            </a:r>
            <a:endParaRPr lang="en-US" altLang="zh-CN" sz="1400" dirty="0"/>
          </a:p>
          <a:p>
            <a:pPr lvl="1"/>
            <a:r>
              <a:rPr lang="en-US" altLang="zh-CN" sz="1400" dirty="0"/>
              <a:t>Type2</a:t>
            </a:r>
            <a:r>
              <a:rPr lang="zh-CN" altLang="en-US" sz="1400" dirty="0"/>
              <a:t>：</a:t>
            </a:r>
            <a:r>
              <a:rPr lang="en-US" altLang="zh-CN" sz="1400" dirty="0"/>
              <a:t>DR</a:t>
            </a:r>
            <a:r>
              <a:rPr lang="zh-CN" altLang="en-US" sz="1400" dirty="0"/>
              <a:t>接口</a:t>
            </a:r>
            <a:r>
              <a:rPr lang="en-US" altLang="zh-CN" sz="1400" dirty="0"/>
              <a:t>ID</a:t>
            </a:r>
            <a:r>
              <a:rPr lang="zh-CN" altLang="en-US" sz="1400" dirty="0"/>
              <a:t>。</a:t>
            </a:r>
            <a:endParaRPr lang="en-US" altLang="zh-CN" sz="1400" dirty="0"/>
          </a:p>
          <a:p>
            <a:r>
              <a:rPr lang="en-US" altLang="zh-CN" sz="1600" dirty="0"/>
              <a:t>Referenced Advertising Router:</a:t>
            </a:r>
          </a:p>
          <a:p>
            <a:pPr lvl="1"/>
            <a:r>
              <a:rPr lang="en-US" altLang="zh-CN" sz="1400" dirty="0"/>
              <a:t>Type 1</a:t>
            </a:r>
            <a:r>
              <a:rPr lang="zh-CN" altLang="en-US" sz="1400" dirty="0"/>
              <a:t>：依附的路由器</a:t>
            </a:r>
            <a:r>
              <a:rPr lang="en-US" altLang="zh-CN" sz="1400" dirty="0"/>
              <a:t>Router ID</a:t>
            </a:r>
            <a:r>
              <a:rPr lang="zh-CN" altLang="en-US" sz="1400" dirty="0"/>
              <a:t>；</a:t>
            </a:r>
            <a:endParaRPr lang="en-US" altLang="zh-CN" sz="1400" dirty="0"/>
          </a:p>
          <a:p>
            <a:pPr lvl="1"/>
            <a:r>
              <a:rPr lang="en-US" altLang="zh-CN" sz="1400" dirty="0"/>
              <a:t>Type 2</a:t>
            </a:r>
            <a:r>
              <a:rPr lang="zh-CN" altLang="en-US" sz="1400" dirty="0"/>
              <a:t>：</a:t>
            </a:r>
            <a:r>
              <a:rPr lang="en-US" altLang="zh-CN" sz="1400" dirty="0"/>
              <a:t>DR Router ID</a:t>
            </a:r>
            <a:r>
              <a:rPr lang="zh-CN" altLang="en-US" sz="1400" dirty="0"/>
              <a:t>。</a:t>
            </a:r>
            <a:endParaRPr lang="en-US" altLang="zh-CN" sz="1400" dirty="0"/>
          </a:p>
          <a:p>
            <a:r>
              <a:rPr lang="zh-CN" altLang="en-US" sz="1600" dirty="0"/>
              <a:t>其他：</a:t>
            </a:r>
            <a:r>
              <a:rPr lang="en-US" altLang="zh-CN" sz="1600" dirty="0"/>
              <a:t>Prefix</a:t>
            </a:r>
            <a:r>
              <a:rPr lang="zh-CN" altLang="en-US" sz="1600" dirty="0"/>
              <a:t>三元组信息。</a:t>
            </a:r>
          </a:p>
        </p:txBody>
      </p:sp>
      <p:graphicFrame>
        <p:nvGraphicFramePr>
          <p:cNvPr id="30" name="表格 29">
            <a:extLst>
              <a:ext uri="{FF2B5EF4-FFF2-40B4-BE49-F238E27FC236}">
                <a16:creationId xmlns:a16="http://schemas.microsoft.com/office/drawing/2014/main" id="{C5E69FED-BDAC-40AF-AD04-F2D8D009DFB1}"/>
              </a:ext>
            </a:extLst>
          </p:cNvPr>
          <p:cNvGraphicFramePr>
            <a:graphicFrameLocks noGrp="1"/>
          </p:cNvGraphicFramePr>
          <p:nvPr>
            <p:extLst>
              <p:ext uri="{D42A27DB-BD31-4B8C-83A1-F6EECF244321}">
                <p14:modId xmlns:p14="http://schemas.microsoft.com/office/powerpoint/2010/main" val="3824608176"/>
              </p:ext>
            </p:extLst>
          </p:nvPr>
        </p:nvGraphicFramePr>
        <p:xfrm>
          <a:off x="6674187" y="2259050"/>
          <a:ext cx="4713840" cy="2811895"/>
        </p:xfrm>
        <a:graphic>
          <a:graphicData uri="http://schemas.openxmlformats.org/drawingml/2006/table">
            <a:tbl>
              <a:tblPr firstRow="1" bandRow="1">
                <a:tableStyleId>{5C22544A-7EE6-4342-B048-85BDC9FD1C3A}</a:tableStyleId>
              </a:tblPr>
              <a:tblGrid>
                <a:gridCol w="1201326">
                  <a:extLst>
                    <a:ext uri="{9D8B030D-6E8A-4147-A177-3AD203B41FA5}">
                      <a16:colId xmlns:a16="http://schemas.microsoft.com/office/drawing/2014/main" val="3679493047"/>
                    </a:ext>
                  </a:extLst>
                </a:gridCol>
                <a:gridCol w="369954">
                  <a:extLst>
                    <a:ext uri="{9D8B030D-6E8A-4147-A177-3AD203B41FA5}">
                      <a16:colId xmlns:a16="http://schemas.microsoft.com/office/drawing/2014/main" val="3162886989"/>
                    </a:ext>
                  </a:extLst>
                </a:gridCol>
                <a:gridCol w="1571280">
                  <a:extLst>
                    <a:ext uri="{9D8B030D-6E8A-4147-A177-3AD203B41FA5}">
                      <a16:colId xmlns:a16="http://schemas.microsoft.com/office/drawing/2014/main" val="2112699135"/>
                    </a:ext>
                  </a:extLst>
                </a:gridCol>
                <a:gridCol w="1571280">
                  <a:extLst>
                    <a:ext uri="{9D8B030D-6E8A-4147-A177-3AD203B41FA5}">
                      <a16:colId xmlns:a16="http://schemas.microsoft.com/office/drawing/2014/main" val="1792280613"/>
                    </a:ext>
                  </a:extLst>
                </a:gridCol>
              </a:tblGrid>
              <a:tr h="300187">
                <a:tc>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#Prefixes</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Referenced Link State Type</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38586212"/>
                  </a:ext>
                </a:extLst>
              </a:tr>
              <a:tr h="434455">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Referenced Link State ID</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836184"/>
                  </a:ext>
                </a:extLst>
              </a:tr>
              <a:tr h="300187">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Referenced Advertising Router</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55082575"/>
                  </a:ext>
                </a:extLst>
              </a:tr>
              <a:tr h="300187">
                <a:tc gridSpan="2">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Prefix Length</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 Options</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Metric</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958318"/>
                  </a:ext>
                </a:extLst>
              </a:tr>
              <a:tr h="434455">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Address Prefix</a:t>
                      </a:r>
                    </a:p>
                    <a:p>
                      <a:pPr algn="ctr"/>
                      <a:r>
                        <a:rPr lang="zh-CN" altLang="en-US" sz="1800" b="0" dirty="0">
                          <a:solidFill>
                            <a:schemeClr val="tx1"/>
                          </a:solidFill>
                          <a:latin typeface="微软雅黑" panose="020B0503020204020204" pitchFamily="34" charset="-122"/>
                          <a:ea typeface="微软雅黑" panose="020B0503020204020204" pitchFamily="34" charset="-122"/>
                        </a:rPr>
                        <a:t>（</a:t>
                      </a:r>
                      <a:r>
                        <a:rPr lang="en-US" altLang="zh-CN" sz="1800" b="0" dirty="0">
                          <a:solidFill>
                            <a:schemeClr val="tx1"/>
                          </a:solidFill>
                          <a:latin typeface="微软雅黑" panose="020B0503020204020204" pitchFamily="34" charset="-122"/>
                          <a:ea typeface="微软雅黑" panose="020B0503020204020204" pitchFamily="34" charset="-122"/>
                        </a:rPr>
                        <a:t>128 bits</a:t>
                      </a:r>
                      <a:r>
                        <a:rPr lang="zh-CN" altLang="en-US" sz="1800" b="0" dirty="0">
                          <a:solidFill>
                            <a:schemeClr val="tx1"/>
                          </a:solidFill>
                          <a:latin typeface="微软雅黑" panose="020B0503020204020204" pitchFamily="34" charset="-122"/>
                          <a:ea typeface="微软雅黑" panose="020B0503020204020204" pitchFamily="34" charset="-122"/>
                        </a:rPr>
                        <a: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56750098"/>
                  </a:ext>
                </a:extLst>
              </a:tr>
              <a:tr h="300187">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46321108"/>
                  </a:ext>
                </a:extLst>
              </a:tr>
            </a:tbl>
          </a:graphicData>
        </a:graphic>
      </p:graphicFrame>
      <p:sp>
        <p:nvSpPr>
          <p:cNvPr id="31" name="Line 32">
            <a:extLst>
              <a:ext uri="{FF2B5EF4-FFF2-40B4-BE49-F238E27FC236}">
                <a16:creationId xmlns:a16="http://schemas.microsoft.com/office/drawing/2014/main" id="{26E72C39-1283-4F56-941E-5A52D6F59924}"/>
              </a:ext>
            </a:extLst>
          </p:cNvPr>
          <p:cNvSpPr>
            <a:spLocks noChangeShapeType="1"/>
          </p:cNvSpPr>
          <p:nvPr/>
        </p:nvSpPr>
        <p:spPr bwMode="auto">
          <a:xfrm>
            <a:off x="6674188"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2" name="Line 33">
            <a:extLst>
              <a:ext uri="{FF2B5EF4-FFF2-40B4-BE49-F238E27FC236}">
                <a16:creationId xmlns:a16="http://schemas.microsoft.com/office/drawing/2014/main" id="{96B2B7F5-48F3-486B-9812-F4BF4877C8D7}"/>
              </a:ext>
            </a:extLst>
          </p:cNvPr>
          <p:cNvSpPr>
            <a:spLocks noChangeShapeType="1"/>
          </p:cNvSpPr>
          <p:nvPr/>
        </p:nvSpPr>
        <p:spPr bwMode="auto">
          <a:xfrm>
            <a:off x="11388388"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3" name="Line 34">
            <a:extLst>
              <a:ext uri="{FF2B5EF4-FFF2-40B4-BE49-F238E27FC236}">
                <a16:creationId xmlns:a16="http://schemas.microsoft.com/office/drawing/2014/main" id="{BD3D6634-5E57-4469-9F3E-D5E2431EA401}"/>
              </a:ext>
            </a:extLst>
          </p:cNvPr>
          <p:cNvSpPr>
            <a:spLocks noChangeShapeType="1"/>
          </p:cNvSpPr>
          <p:nvPr/>
        </p:nvSpPr>
        <p:spPr bwMode="auto">
          <a:xfrm>
            <a:off x="6672064"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4" name="Line 35">
            <a:extLst>
              <a:ext uri="{FF2B5EF4-FFF2-40B4-BE49-F238E27FC236}">
                <a16:creationId xmlns:a16="http://schemas.microsoft.com/office/drawing/2014/main" id="{877E7BFF-4942-48B2-A34C-A70A5A230792}"/>
              </a:ext>
            </a:extLst>
          </p:cNvPr>
          <p:cNvSpPr>
            <a:spLocks noChangeShapeType="1"/>
          </p:cNvSpPr>
          <p:nvPr/>
        </p:nvSpPr>
        <p:spPr bwMode="auto">
          <a:xfrm>
            <a:off x="9554508"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5" name="Rectangle 36">
            <a:extLst>
              <a:ext uri="{FF2B5EF4-FFF2-40B4-BE49-F238E27FC236}">
                <a16:creationId xmlns:a16="http://schemas.microsoft.com/office/drawing/2014/main" id="{C5F6F23B-9D90-4B4A-B0CE-3E47B1FB7921}"/>
              </a:ext>
            </a:extLst>
          </p:cNvPr>
          <p:cNvSpPr>
            <a:spLocks noChangeArrowheads="1"/>
          </p:cNvSpPr>
          <p:nvPr/>
        </p:nvSpPr>
        <p:spPr bwMode="auto">
          <a:xfrm>
            <a:off x="8419295" y="1861266"/>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36" name="Rectangle 55">
            <a:extLst>
              <a:ext uri="{FF2B5EF4-FFF2-40B4-BE49-F238E27FC236}">
                <a16:creationId xmlns:a16="http://schemas.microsoft.com/office/drawing/2014/main" id="{4F924107-153E-450F-8DF2-5EDAF3E996F2}"/>
              </a:ext>
            </a:extLst>
          </p:cNvPr>
          <p:cNvSpPr>
            <a:spLocks noChangeArrowheads="1"/>
          </p:cNvSpPr>
          <p:nvPr/>
        </p:nvSpPr>
        <p:spPr bwMode="auto">
          <a:xfrm>
            <a:off x="7652171" y="5080476"/>
            <a:ext cx="275787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Intra-Area-Prefix 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7666" name="Rectangle 2">
            <a:extLst>
              <a:ext uri="{FF2B5EF4-FFF2-40B4-BE49-F238E27FC236}">
                <a16:creationId xmlns:a16="http://schemas.microsoft.com/office/drawing/2014/main" id="{052B81E1-9A3F-4071-962B-1CC82D0FFA87}"/>
              </a:ext>
            </a:extLst>
          </p:cNvPr>
          <p:cNvSpPr>
            <a:spLocks noGrp="1" noChangeArrowheads="1"/>
          </p:cNvSpPr>
          <p:nvPr>
            <p:ph type="title"/>
          </p:nvPr>
        </p:nvSpPr>
        <p:spPr/>
        <p:txBody>
          <a:bodyPr/>
          <a:lstStyle/>
          <a:p>
            <a:r>
              <a:rPr lang="en-US" altLang="zh-CN" dirty="0"/>
              <a:t>Intra-Area-Prefix-LSA (</a:t>
            </a:r>
            <a:r>
              <a:rPr lang="zh-CN" altLang="en-US" dirty="0"/>
              <a:t>依附</a:t>
            </a:r>
            <a:r>
              <a:rPr lang="en-US" altLang="zh-CN" dirty="0"/>
              <a:t>Router)</a:t>
            </a:r>
            <a:r>
              <a:rPr lang="zh-CN" altLang="en-US" dirty="0"/>
              <a:t>举例</a:t>
            </a:r>
          </a:p>
        </p:txBody>
      </p:sp>
      <p:sp>
        <p:nvSpPr>
          <p:cNvPr id="53" name="灯片编号占位符 3">
            <a:extLst>
              <a:ext uri="{FF2B5EF4-FFF2-40B4-BE49-F238E27FC236}">
                <a16:creationId xmlns:a16="http://schemas.microsoft.com/office/drawing/2014/main" id="{573A7D5C-5CEA-4411-BEA7-63D20726B251}"/>
              </a:ext>
            </a:extLst>
          </p:cNvPr>
          <p:cNvSpPr>
            <a:spLocks noGrp="1"/>
          </p:cNvSpPr>
          <p:nvPr>
            <p:ph type="sldNum" sz="quarter" idx="10"/>
          </p:nvPr>
        </p:nvSpPr>
        <p:spPr>
          <a:xfrm>
            <a:off x="1008063" y="1233488"/>
            <a:ext cx="5274274" cy="5148262"/>
          </a:xfrm>
          <a:solidFill>
            <a:schemeClr val="bg1">
              <a:lumMod val="85000"/>
            </a:schemeClr>
          </a:solidFill>
          <a:ln>
            <a:noFill/>
          </a:ln>
        </p:spPr>
        <p:txBody>
          <a:bodyPr/>
          <a:lstStyle/>
          <a:p>
            <a:pPr marL="0" indent="0">
              <a:lnSpc>
                <a:spcPct val="100000"/>
              </a:lnSpc>
              <a:buNone/>
            </a:pPr>
            <a:r>
              <a:rPr lang="en-US" altLang="zh-CN" sz="1100" dirty="0">
                <a:cs typeface="Courier New" panose="02070309020205020404" pitchFamily="49" charset="0"/>
              </a:rPr>
              <a:t>&lt;RTA&gt;display ospfv3 </a:t>
            </a:r>
            <a:r>
              <a:rPr lang="en-US" altLang="zh-CN" sz="1100" dirty="0" err="1">
                <a:cs typeface="Courier New" panose="02070309020205020404" pitchFamily="49" charset="0"/>
              </a:rPr>
              <a:t>lsdb</a:t>
            </a:r>
            <a:r>
              <a:rPr lang="en-US" altLang="zh-CN" sz="1100" dirty="0">
                <a:cs typeface="Courier New" panose="02070309020205020404" pitchFamily="49" charset="0"/>
              </a:rPr>
              <a:t> intra-prefix</a:t>
            </a:r>
          </a:p>
          <a:p>
            <a:pPr marL="0" indent="0">
              <a:lnSpc>
                <a:spcPct val="100000"/>
              </a:lnSpc>
              <a:buNone/>
            </a:pPr>
            <a:r>
              <a:rPr lang="en-US" altLang="zh-CN" sz="1100" dirty="0">
                <a:cs typeface="Courier New" panose="02070309020205020404" pitchFamily="49" charset="0"/>
              </a:rPr>
              <a:t>                  Intra-Area-Prefix-LSA (Area 0.0.0.0)</a:t>
            </a:r>
          </a:p>
          <a:p>
            <a:pPr marL="0" indent="0">
              <a:lnSpc>
                <a:spcPct val="100000"/>
              </a:lnSpc>
              <a:buNone/>
            </a:pPr>
            <a:r>
              <a:rPr lang="en-US" altLang="zh-CN" sz="1100" dirty="0">
                <a:cs typeface="Courier New" panose="02070309020205020404" pitchFamily="49" charset="0"/>
              </a:rPr>
              <a:t>  LS Age: 20</a:t>
            </a:r>
          </a:p>
          <a:p>
            <a:pPr marL="0" indent="0">
              <a:lnSpc>
                <a:spcPct val="100000"/>
              </a:lnSpc>
              <a:buNone/>
            </a:pPr>
            <a:r>
              <a:rPr lang="en-US" altLang="zh-CN" sz="1100" dirty="0">
                <a:cs typeface="Courier New" panose="02070309020205020404" pitchFamily="49" charset="0"/>
              </a:rPr>
              <a:t>  LS Type: Intra-Area-Prefix-LSA</a:t>
            </a:r>
          </a:p>
          <a:p>
            <a:pPr marL="0" indent="0">
              <a:lnSpc>
                <a:spcPct val="100000"/>
              </a:lnSpc>
              <a:buNone/>
            </a:pPr>
            <a:r>
              <a:rPr lang="en-US" altLang="zh-CN" sz="1100" dirty="0">
                <a:cs typeface="Courier New" panose="02070309020205020404" pitchFamily="49" charset="0"/>
              </a:rPr>
              <a:t>  Link State ID: 0.0.0.1</a:t>
            </a:r>
          </a:p>
          <a:p>
            <a:pPr marL="0" indent="0">
              <a:lnSpc>
                <a:spcPct val="100000"/>
              </a:lnSpc>
              <a:buNone/>
            </a:pPr>
            <a:r>
              <a:rPr lang="en-US" altLang="zh-CN" sz="1100" dirty="0">
                <a:cs typeface="Courier New" panose="02070309020205020404" pitchFamily="49" charset="0"/>
              </a:rPr>
              <a:t>  Originating Router: 1.1.1.1</a:t>
            </a:r>
          </a:p>
          <a:p>
            <a:pPr marL="0" indent="0">
              <a:lnSpc>
                <a:spcPct val="100000"/>
              </a:lnSpc>
              <a:buNone/>
            </a:pPr>
            <a:r>
              <a:rPr lang="en-US" altLang="zh-CN" sz="1100" dirty="0">
                <a:cs typeface="Courier New" panose="02070309020205020404" pitchFamily="49" charset="0"/>
              </a:rPr>
              <a:t>  LS Seq Number: 0x8000003E</a:t>
            </a:r>
          </a:p>
          <a:p>
            <a:pPr marL="0" indent="0">
              <a:lnSpc>
                <a:spcPct val="100000"/>
              </a:lnSpc>
              <a:buNone/>
            </a:pPr>
            <a:r>
              <a:rPr lang="en-US" altLang="zh-CN" sz="1100" dirty="0">
                <a:cs typeface="Courier New" panose="02070309020205020404" pitchFamily="49" charset="0"/>
              </a:rPr>
              <a:t>  Checksum: 0xA932</a:t>
            </a:r>
          </a:p>
          <a:p>
            <a:pPr marL="0" indent="0">
              <a:lnSpc>
                <a:spcPct val="100000"/>
              </a:lnSpc>
              <a:buNone/>
            </a:pPr>
            <a:r>
              <a:rPr lang="en-US" altLang="zh-CN" sz="1100" dirty="0">
                <a:cs typeface="Courier New" panose="02070309020205020404" pitchFamily="49" charset="0"/>
              </a:rPr>
              <a:t>  Length: 76</a:t>
            </a:r>
          </a:p>
          <a:p>
            <a:pPr marL="0" indent="0">
              <a:lnSpc>
                <a:spcPct val="100000"/>
              </a:lnSpc>
              <a:buNone/>
            </a:pPr>
            <a:r>
              <a:rPr lang="en-US" altLang="zh-CN" sz="1100" dirty="0">
                <a:cs typeface="Courier New" panose="02070309020205020404" pitchFamily="49" charset="0"/>
              </a:rPr>
              <a:t>  Number of Prefixes: 3</a:t>
            </a:r>
          </a:p>
          <a:p>
            <a:pPr marL="0" indent="0">
              <a:lnSpc>
                <a:spcPct val="100000"/>
              </a:lnSpc>
              <a:buNone/>
            </a:pPr>
            <a:r>
              <a:rPr lang="en-US" altLang="zh-CN" sz="1100" dirty="0">
                <a:cs typeface="Courier New" panose="02070309020205020404" pitchFamily="49" charset="0"/>
              </a:rPr>
              <a:t>  Referenced LS Type: 0x2001 </a:t>
            </a:r>
            <a:r>
              <a:rPr lang="en-US" altLang="zh-CN" sz="1400" b="1" dirty="0">
                <a:solidFill>
                  <a:srgbClr val="C00000"/>
                </a:solidFill>
                <a:cs typeface="Courier New" panose="02070309020205020404" pitchFamily="49" charset="0"/>
                <a:sym typeface="Wingdings" panose="05000000000000000000" pitchFamily="2" charset="2"/>
              </a:rPr>
              <a:t></a:t>
            </a:r>
            <a:r>
              <a:rPr lang="zh-CN" altLang="en-US" sz="1400" b="1" dirty="0">
                <a:solidFill>
                  <a:srgbClr val="C00000"/>
                </a:solidFill>
                <a:cs typeface="Courier New" panose="02070309020205020404" pitchFamily="49" charset="0"/>
                <a:sym typeface="Wingdings" panose="05000000000000000000" pitchFamily="2" charset="2"/>
              </a:rPr>
              <a:t>参考</a:t>
            </a:r>
            <a:r>
              <a:rPr lang="en-US" altLang="zh-CN" sz="1400" b="1" dirty="0">
                <a:solidFill>
                  <a:srgbClr val="C00000"/>
                </a:solidFill>
                <a:cs typeface="Courier New" panose="02070309020205020404" pitchFamily="49" charset="0"/>
                <a:sym typeface="Wingdings" panose="05000000000000000000" pitchFamily="2" charset="2"/>
              </a:rPr>
              <a:t>Router LSA</a:t>
            </a:r>
            <a:endParaRPr lang="en-US" altLang="zh-CN" sz="1400" b="1" dirty="0">
              <a:solidFill>
                <a:srgbClr val="C00000"/>
              </a:solidFill>
              <a:cs typeface="Courier New" panose="02070309020205020404" pitchFamily="49" charset="0"/>
            </a:endParaRPr>
          </a:p>
          <a:p>
            <a:pPr marL="0" indent="0">
              <a:lnSpc>
                <a:spcPct val="100000"/>
              </a:lnSpc>
              <a:buNone/>
            </a:pPr>
            <a:r>
              <a:rPr lang="en-US" altLang="zh-CN" sz="1100" dirty="0">
                <a:cs typeface="Courier New" panose="02070309020205020404" pitchFamily="49" charset="0"/>
              </a:rPr>
              <a:t>  Referenced Link State ID: 0.0.0.0 </a:t>
            </a:r>
            <a:r>
              <a:rPr lang="en-US" altLang="zh-CN" sz="1400" b="1" dirty="0">
                <a:solidFill>
                  <a:srgbClr val="C00000"/>
                </a:solidFill>
                <a:cs typeface="Courier New" panose="02070309020205020404" pitchFamily="49" charset="0"/>
                <a:sym typeface="Wingdings" panose="05000000000000000000" pitchFamily="2" charset="2"/>
              </a:rPr>
              <a:t> </a:t>
            </a:r>
            <a:r>
              <a:rPr lang="zh-CN" altLang="en-US" sz="1400" b="1" dirty="0">
                <a:solidFill>
                  <a:srgbClr val="C00000"/>
                </a:solidFill>
                <a:cs typeface="Courier New" panose="02070309020205020404" pitchFamily="49" charset="0"/>
                <a:sym typeface="Wingdings" panose="05000000000000000000" pitchFamily="2" charset="2"/>
              </a:rPr>
              <a:t>第一个</a:t>
            </a:r>
            <a:r>
              <a:rPr lang="en-US" altLang="zh-CN" sz="1400" b="1" dirty="0">
                <a:solidFill>
                  <a:srgbClr val="C00000"/>
                </a:solidFill>
                <a:cs typeface="Courier New" panose="02070309020205020404" pitchFamily="49" charset="0"/>
                <a:sym typeface="Wingdings" panose="05000000000000000000" pitchFamily="2" charset="2"/>
              </a:rPr>
              <a:t>Router LSA LS ID</a:t>
            </a:r>
            <a:endParaRPr lang="en-US" altLang="zh-CN" sz="1400" b="1" dirty="0">
              <a:solidFill>
                <a:srgbClr val="C00000"/>
              </a:solidFill>
              <a:cs typeface="Courier New" panose="02070309020205020404" pitchFamily="49" charset="0"/>
            </a:endParaRPr>
          </a:p>
          <a:p>
            <a:pPr marL="0" indent="0">
              <a:lnSpc>
                <a:spcPct val="100000"/>
              </a:lnSpc>
              <a:buNone/>
            </a:pPr>
            <a:r>
              <a:rPr lang="en-US" altLang="zh-CN" sz="1100" dirty="0">
                <a:cs typeface="Courier New" panose="02070309020205020404" pitchFamily="49" charset="0"/>
              </a:rPr>
              <a:t>  Referenced Originating Router: 1.1.1.1  </a:t>
            </a:r>
            <a:r>
              <a:rPr lang="en-US" altLang="zh-CN" sz="1400" b="1" dirty="0">
                <a:solidFill>
                  <a:srgbClr val="C00000"/>
                </a:solidFill>
                <a:cs typeface="Courier New" panose="02070309020205020404" pitchFamily="49" charset="0"/>
                <a:sym typeface="Wingdings" panose="05000000000000000000" pitchFamily="2" charset="2"/>
              </a:rPr>
              <a:t> Router ID</a:t>
            </a:r>
            <a:endParaRPr lang="en-US" altLang="zh-CN" sz="1400" b="1" dirty="0">
              <a:solidFill>
                <a:srgbClr val="C00000"/>
              </a:solidFill>
              <a:cs typeface="Courier New" panose="02070309020205020404" pitchFamily="49" charset="0"/>
            </a:endParaRPr>
          </a:p>
          <a:p>
            <a:pPr marL="0" indent="0">
              <a:lnSpc>
                <a:spcPct val="100000"/>
              </a:lnSpc>
              <a:buNone/>
            </a:pPr>
            <a:r>
              <a:rPr lang="en-US" altLang="zh-CN" sz="1100" dirty="0">
                <a:cs typeface="Courier New" panose="02070309020205020404" pitchFamily="49" charset="0"/>
              </a:rPr>
              <a:t>    Prefix: 3000:2:2::/48</a:t>
            </a:r>
          </a:p>
          <a:p>
            <a:pPr marL="0" indent="0">
              <a:lnSpc>
                <a:spcPct val="100000"/>
              </a:lnSpc>
              <a:buNone/>
            </a:pPr>
            <a:r>
              <a:rPr lang="en-US" altLang="zh-CN" sz="1100" dirty="0">
                <a:cs typeface="Courier New" panose="02070309020205020404" pitchFamily="49" charset="0"/>
              </a:rPr>
              <a:t>    Prefix Options: 0 (-|-|-|-)</a:t>
            </a:r>
          </a:p>
          <a:p>
            <a:pPr marL="0" indent="0">
              <a:lnSpc>
                <a:spcPct val="100000"/>
              </a:lnSpc>
              <a:buNone/>
            </a:pPr>
            <a:r>
              <a:rPr lang="en-US" altLang="zh-CN" sz="1100" dirty="0">
                <a:cs typeface="Courier New" panose="02070309020205020404" pitchFamily="49" charset="0"/>
              </a:rPr>
              <a:t>    Metric: 1562</a:t>
            </a:r>
          </a:p>
          <a:p>
            <a:pPr marL="0" indent="0">
              <a:lnSpc>
                <a:spcPct val="100000"/>
              </a:lnSpc>
              <a:buNone/>
            </a:pPr>
            <a:endParaRPr lang="en-US" altLang="zh-CN" sz="300" dirty="0">
              <a:cs typeface="Courier New" panose="02070309020205020404" pitchFamily="49" charset="0"/>
            </a:endParaRPr>
          </a:p>
          <a:p>
            <a:pPr marL="0" indent="0">
              <a:lnSpc>
                <a:spcPct val="100000"/>
              </a:lnSpc>
              <a:buNone/>
            </a:pPr>
            <a:r>
              <a:rPr lang="en-US" altLang="zh-CN" sz="1100" dirty="0">
                <a:cs typeface="Courier New" panose="02070309020205020404" pitchFamily="49" charset="0"/>
              </a:rPr>
              <a:t>    Prefix: 3000:1:1::/48</a:t>
            </a:r>
          </a:p>
          <a:p>
            <a:pPr marL="0" indent="0">
              <a:lnSpc>
                <a:spcPct val="100000"/>
              </a:lnSpc>
              <a:buNone/>
            </a:pPr>
            <a:r>
              <a:rPr lang="en-US" altLang="zh-CN" sz="1100" dirty="0">
                <a:cs typeface="Courier New" panose="02070309020205020404" pitchFamily="49" charset="0"/>
              </a:rPr>
              <a:t>    Prefix Options: 0 (-|-|-|-)</a:t>
            </a:r>
          </a:p>
          <a:p>
            <a:pPr marL="0" indent="0">
              <a:lnSpc>
                <a:spcPct val="100000"/>
              </a:lnSpc>
              <a:buNone/>
            </a:pPr>
            <a:r>
              <a:rPr lang="en-US" altLang="zh-CN" sz="1100" dirty="0">
                <a:cs typeface="Courier New" panose="02070309020205020404" pitchFamily="49" charset="0"/>
              </a:rPr>
              <a:t>    Metric: 1562</a:t>
            </a:r>
          </a:p>
          <a:p>
            <a:pPr marL="0" indent="0">
              <a:lnSpc>
                <a:spcPct val="100000"/>
              </a:lnSpc>
              <a:buNone/>
            </a:pPr>
            <a:endParaRPr lang="en-US" altLang="zh-CN" sz="500" dirty="0">
              <a:cs typeface="Courier New" panose="02070309020205020404" pitchFamily="49" charset="0"/>
            </a:endParaRPr>
          </a:p>
          <a:p>
            <a:pPr marL="0" indent="0">
              <a:lnSpc>
                <a:spcPct val="100000"/>
              </a:lnSpc>
              <a:buNone/>
            </a:pPr>
            <a:r>
              <a:rPr lang="en-US" altLang="zh-CN" sz="1100" dirty="0">
                <a:cs typeface="Courier New" panose="02070309020205020404" pitchFamily="49" charset="0"/>
              </a:rPr>
              <a:t>    Prefix: 3000:3:3::3/128</a:t>
            </a:r>
          </a:p>
          <a:p>
            <a:pPr marL="0" indent="0">
              <a:lnSpc>
                <a:spcPct val="100000"/>
              </a:lnSpc>
              <a:buNone/>
            </a:pPr>
            <a:r>
              <a:rPr lang="en-US" altLang="zh-CN" sz="1100" dirty="0">
                <a:cs typeface="Courier New" panose="02070309020205020404" pitchFamily="49" charset="0"/>
              </a:rPr>
              <a:t>    Prefix Options: 2 (-|-|LA|-)  </a:t>
            </a:r>
            <a:r>
              <a:rPr lang="en-US" altLang="zh-CN" sz="1400" b="1" dirty="0">
                <a:solidFill>
                  <a:srgbClr val="C00000"/>
                </a:solidFill>
                <a:cs typeface="Courier New" panose="02070309020205020404" pitchFamily="49" charset="0"/>
                <a:sym typeface="Wingdings" panose="05000000000000000000" pitchFamily="2" charset="2"/>
              </a:rPr>
              <a:t> </a:t>
            </a:r>
            <a:r>
              <a:rPr lang="zh-CN" altLang="en-US" sz="1400" b="1" dirty="0">
                <a:solidFill>
                  <a:srgbClr val="C00000"/>
                </a:solidFill>
                <a:cs typeface="Courier New" panose="02070309020205020404" pitchFamily="49" charset="0"/>
                <a:sym typeface="Wingdings" panose="05000000000000000000" pitchFamily="2" charset="2"/>
              </a:rPr>
              <a:t>本地主机地址</a:t>
            </a:r>
            <a:endParaRPr lang="zh-CN" altLang="en-US" sz="1400" b="1" dirty="0">
              <a:solidFill>
                <a:srgbClr val="C00000"/>
              </a:solidFill>
              <a:cs typeface="Courier New" panose="02070309020205020404" pitchFamily="49" charset="0"/>
            </a:endParaRPr>
          </a:p>
          <a:p>
            <a:pPr marL="0" indent="0">
              <a:lnSpc>
                <a:spcPct val="100000"/>
              </a:lnSpc>
              <a:buNone/>
            </a:pPr>
            <a:r>
              <a:rPr lang="zh-CN" altLang="en-US" sz="1100" dirty="0">
                <a:cs typeface="Courier New" panose="02070309020205020404" pitchFamily="49" charset="0"/>
              </a:rPr>
              <a:t>    </a:t>
            </a:r>
            <a:r>
              <a:rPr lang="en-US" altLang="zh-CN" sz="1100" dirty="0">
                <a:cs typeface="Courier New" panose="02070309020205020404" pitchFamily="49" charset="0"/>
              </a:rPr>
              <a:t>Metric: 0 </a:t>
            </a:r>
          </a:p>
        </p:txBody>
      </p:sp>
      <p:grpSp>
        <p:nvGrpSpPr>
          <p:cNvPr id="54" name="组合 53">
            <a:extLst>
              <a:ext uri="{FF2B5EF4-FFF2-40B4-BE49-F238E27FC236}">
                <a16:creationId xmlns:a16="http://schemas.microsoft.com/office/drawing/2014/main" id="{412ECF3F-9A60-4542-B4D2-248DCB78CB91}"/>
              </a:ext>
            </a:extLst>
          </p:cNvPr>
          <p:cNvGrpSpPr/>
          <p:nvPr/>
        </p:nvGrpSpPr>
        <p:grpSpPr>
          <a:xfrm>
            <a:off x="6709583" y="2387799"/>
            <a:ext cx="4620779" cy="3525689"/>
            <a:chOff x="7176120" y="2212843"/>
            <a:chExt cx="4204608" cy="3525689"/>
          </a:xfrm>
        </p:grpSpPr>
        <p:grpSp>
          <p:nvGrpSpPr>
            <p:cNvPr id="55" name="组合 54">
              <a:extLst>
                <a:ext uri="{FF2B5EF4-FFF2-40B4-BE49-F238E27FC236}">
                  <a16:creationId xmlns:a16="http://schemas.microsoft.com/office/drawing/2014/main" id="{E63FA928-ED76-4188-ABC9-8322602C63CF}"/>
                </a:ext>
              </a:extLst>
            </p:cNvPr>
            <p:cNvGrpSpPr/>
            <p:nvPr/>
          </p:nvGrpSpPr>
          <p:grpSpPr>
            <a:xfrm>
              <a:off x="7176120" y="2212843"/>
              <a:ext cx="4204608" cy="3525689"/>
              <a:chOff x="6643921" y="2388309"/>
              <a:chExt cx="4204608" cy="3525689"/>
            </a:xfrm>
          </p:grpSpPr>
          <p:sp>
            <p:nvSpPr>
              <p:cNvPr id="57" name="AutoShape 40">
                <a:extLst>
                  <a:ext uri="{FF2B5EF4-FFF2-40B4-BE49-F238E27FC236}">
                    <a16:creationId xmlns:a16="http://schemas.microsoft.com/office/drawing/2014/main" id="{9167A7E9-74C2-4B42-80E8-122C81DD36A5}"/>
                  </a:ext>
                </a:extLst>
              </p:cNvPr>
              <p:cNvSpPr>
                <a:spLocks noChangeArrowheads="1"/>
              </p:cNvSpPr>
              <p:nvPr/>
            </p:nvSpPr>
            <p:spPr bwMode="auto">
              <a:xfrm>
                <a:off x="6732821" y="2388309"/>
                <a:ext cx="4115708" cy="352568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8" name="Rectangle 38">
                <a:extLst>
                  <a:ext uri="{FF2B5EF4-FFF2-40B4-BE49-F238E27FC236}">
                    <a16:creationId xmlns:a16="http://schemas.microsoft.com/office/drawing/2014/main" id="{9E447A04-0CB8-4831-A87D-D39FB01EB126}"/>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59" name="Rectangle 36">
                <a:extLst>
                  <a:ext uri="{FF2B5EF4-FFF2-40B4-BE49-F238E27FC236}">
                    <a16:creationId xmlns:a16="http://schemas.microsoft.com/office/drawing/2014/main" id="{87EC2156-98C3-427A-925E-FD9B46B42AE4}"/>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60" name="组合 59">
                <a:extLst>
                  <a:ext uri="{FF2B5EF4-FFF2-40B4-BE49-F238E27FC236}">
                    <a16:creationId xmlns:a16="http://schemas.microsoft.com/office/drawing/2014/main" id="{FD76B787-BA27-4663-87E1-92A6EBE675D3}"/>
                  </a:ext>
                </a:extLst>
              </p:cNvPr>
              <p:cNvGrpSpPr/>
              <p:nvPr/>
            </p:nvGrpSpPr>
            <p:grpSpPr>
              <a:xfrm>
                <a:off x="8854108" y="2788508"/>
                <a:ext cx="1038048" cy="2408113"/>
                <a:chOff x="139462" y="2639281"/>
                <a:chExt cx="2211704" cy="2408113"/>
              </a:xfrm>
            </p:grpSpPr>
            <p:cxnSp>
              <p:nvCxnSpPr>
                <p:cNvPr id="72" name="直接连接符 71">
                  <a:extLst>
                    <a:ext uri="{FF2B5EF4-FFF2-40B4-BE49-F238E27FC236}">
                      <a16:creationId xmlns:a16="http://schemas.microsoft.com/office/drawing/2014/main" id="{47E5A3EC-A80D-4E3B-80ED-06A32E1F58DF}"/>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3" name="直接连接符 72">
                  <a:extLst>
                    <a:ext uri="{FF2B5EF4-FFF2-40B4-BE49-F238E27FC236}">
                      <a16:creationId xmlns:a16="http://schemas.microsoft.com/office/drawing/2014/main" id="{DD973F83-17BE-4DEB-8D1F-1296E072C4C3}"/>
                    </a:ext>
                  </a:extLst>
                </p:cNvPr>
                <p:cNvCxnSpPr>
                  <a:cxnSpLocks/>
                  <a:endCxn id="61"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4" name="直接连接符 73">
                  <a:extLst>
                    <a:ext uri="{FF2B5EF4-FFF2-40B4-BE49-F238E27FC236}">
                      <a16:creationId xmlns:a16="http://schemas.microsoft.com/office/drawing/2014/main" id="{7082CEE7-0159-4B45-86B1-5A1547AEE5D8}"/>
                    </a:ext>
                  </a:extLst>
                </p:cNvPr>
                <p:cNvCxnSpPr>
                  <a:cxnSpLocks/>
                  <a:stCxn id="62"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5" name="直接连接符 74">
                  <a:extLst>
                    <a:ext uri="{FF2B5EF4-FFF2-40B4-BE49-F238E27FC236}">
                      <a16:creationId xmlns:a16="http://schemas.microsoft.com/office/drawing/2014/main" id="{FADCF390-6E8B-4265-AB24-33DA9A1D37B9}"/>
                    </a:ext>
                  </a:extLst>
                </p:cNvPr>
                <p:cNvCxnSpPr>
                  <a:cxnSpLocks/>
                  <a:endCxn id="63"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61" name="Picture 2" descr="G:\做的项目\公共\扁平图标切换\更新2015_01_21\oss扁平图标库2015_01_21更新-04.png">
                <a:extLst>
                  <a:ext uri="{FF2B5EF4-FFF2-40B4-BE49-F238E27FC236}">
                    <a16:creationId xmlns:a16="http://schemas.microsoft.com/office/drawing/2014/main" id="{186182AA-7FDE-44CA-AC08-19A0433B35C5}"/>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62" name="Picture 2" descr="G:\做的项目\公共\扁平图标切换\更新2015_01_21\oss扁平图标库2015_01_21更新-04.png">
                <a:extLst>
                  <a:ext uri="{FF2B5EF4-FFF2-40B4-BE49-F238E27FC236}">
                    <a16:creationId xmlns:a16="http://schemas.microsoft.com/office/drawing/2014/main" id="{34414A90-780E-48C4-899E-DE3CA8013BC0}"/>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63" name="Picture 2" descr="G:\做的项目\公共\扁平图标切换\更新2015_01_21\oss扁平图标库2015_01_21更新-04.png">
                <a:extLst>
                  <a:ext uri="{FF2B5EF4-FFF2-40B4-BE49-F238E27FC236}">
                    <a16:creationId xmlns:a16="http://schemas.microsoft.com/office/drawing/2014/main" id="{278545E7-19BB-4E7F-8CBB-4BD6FB5F5185}"/>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64" name="Rectangle 29">
                <a:extLst>
                  <a:ext uri="{FF2B5EF4-FFF2-40B4-BE49-F238E27FC236}">
                    <a16:creationId xmlns:a16="http://schemas.microsoft.com/office/drawing/2014/main" id="{7185ED56-955C-467D-8A98-672AB5CFEDA3}"/>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5" name="Rectangle 31">
                <a:extLst>
                  <a:ext uri="{FF2B5EF4-FFF2-40B4-BE49-F238E27FC236}">
                    <a16:creationId xmlns:a16="http://schemas.microsoft.com/office/drawing/2014/main" id="{E415A659-F2D7-4344-90A4-1BD0D9B043D8}"/>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66" name="Rectangle 37">
                <a:extLst>
                  <a:ext uri="{FF2B5EF4-FFF2-40B4-BE49-F238E27FC236}">
                    <a16:creationId xmlns:a16="http://schemas.microsoft.com/office/drawing/2014/main" id="{A2F06710-967A-4634-974F-A914F261D278}"/>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67" name="Picture 2" descr="G:\做的项目\公共\扁平图标切换\更新2015_01_21\oss扁平图标库2015_01_21更新-04.png">
                <a:extLst>
                  <a:ext uri="{FF2B5EF4-FFF2-40B4-BE49-F238E27FC236}">
                    <a16:creationId xmlns:a16="http://schemas.microsoft.com/office/drawing/2014/main" id="{A483119D-9CCC-4CF4-94DB-025E07E8ACDF}"/>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68" name="直接连接符 67">
                <a:extLst>
                  <a:ext uri="{FF2B5EF4-FFF2-40B4-BE49-F238E27FC236}">
                    <a16:creationId xmlns:a16="http://schemas.microsoft.com/office/drawing/2014/main" id="{760CD388-2AFB-4728-90F3-EC378A10BAD7}"/>
                  </a:ext>
                </a:extLst>
              </p:cNvPr>
              <p:cNvCxnSpPr>
                <a:cxnSpLocks/>
                <a:stCxn id="67" idx="3"/>
                <a:endCxn id="62"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69" name="Rectangle 29">
                <a:extLst>
                  <a:ext uri="{FF2B5EF4-FFF2-40B4-BE49-F238E27FC236}">
                    <a16:creationId xmlns:a16="http://schemas.microsoft.com/office/drawing/2014/main" id="{B218E5E3-F7FF-4EC0-8654-DE7E79C89188}"/>
                  </a:ext>
                </a:extLst>
              </p:cNvPr>
              <p:cNvSpPr>
                <a:spLocks noChangeArrowheads="1"/>
              </p:cNvSpPr>
              <p:nvPr/>
            </p:nvSpPr>
            <p:spPr bwMode="auto">
              <a:xfrm>
                <a:off x="8836023" y="4169554"/>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70" name="Rectangle 29">
                <a:extLst>
                  <a:ext uri="{FF2B5EF4-FFF2-40B4-BE49-F238E27FC236}">
                    <a16:creationId xmlns:a16="http://schemas.microsoft.com/office/drawing/2014/main" id="{5822C394-614F-49DB-87D9-6536D939F7FF}"/>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71" name="Rectangle 37">
                <a:extLst>
                  <a:ext uri="{FF2B5EF4-FFF2-40B4-BE49-F238E27FC236}">
                    <a16:creationId xmlns:a16="http://schemas.microsoft.com/office/drawing/2014/main" id="{B99419DD-8A57-4393-8EBE-493798F97E74}"/>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56" name="Text Box 48">
              <a:extLst>
                <a:ext uri="{FF2B5EF4-FFF2-40B4-BE49-F238E27FC236}">
                  <a16:creationId xmlns:a16="http://schemas.microsoft.com/office/drawing/2014/main" id="{6B8BB22C-01F2-4BE5-B64F-D6CAE4624314}"/>
                </a:ext>
              </a:extLst>
            </p:cNvPr>
            <p:cNvSpPr txBox="1">
              <a:spLocks noChangeArrowheads="1"/>
            </p:cNvSpPr>
            <p:nvPr/>
          </p:nvSpPr>
          <p:spPr bwMode="auto">
            <a:xfrm>
              <a:off x="8720541" y="2249747"/>
              <a:ext cx="816570" cy="338554"/>
            </a:xfrm>
            <a:prstGeom prst="rect">
              <a:avLst/>
            </a:prstGeom>
            <a:solidFill>
              <a:srgbClr val="C00000"/>
            </a:solidFill>
            <a:ln>
              <a:noFill/>
            </a:ln>
            <a:effectLst/>
          </p:spPr>
          <p:txBody>
            <a:bodyPr wrap="none">
              <a:spAutoFit/>
            </a:bodyPr>
            <a:lstStyle/>
            <a:p>
              <a:pPr algn="r" fontAlgn="base"/>
              <a:r>
                <a:rPr kumimoji="1" lang="en-US" altLang="zh-CN" sz="1600" dirty="0">
                  <a:solidFill>
                    <a:schemeClr val="bg1"/>
                  </a:solidFill>
                  <a:latin typeface="微软雅黑" panose="020B0503020204020204" pitchFamily="34" charset="-122"/>
                  <a:ea typeface="微软雅黑" panose="020B0503020204020204" pitchFamily="34" charset="-122"/>
                </a:rPr>
                <a:t>Area 0</a:t>
              </a:r>
            </a:p>
          </p:txBody>
        </p:sp>
      </p:grpSp>
      <p:sp>
        <p:nvSpPr>
          <p:cNvPr id="76" name="AutoShape 51">
            <a:extLst>
              <a:ext uri="{FF2B5EF4-FFF2-40B4-BE49-F238E27FC236}">
                <a16:creationId xmlns:a16="http://schemas.microsoft.com/office/drawing/2014/main" id="{0FE8B0CC-5E37-4077-8F65-16324C2A8555}"/>
              </a:ext>
            </a:extLst>
          </p:cNvPr>
          <p:cNvSpPr>
            <a:spLocks/>
          </p:cNvSpPr>
          <p:nvPr/>
        </p:nvSpPr>
        <p:spPr bwMode="auto">
          <a:xfrm>
            <a:off x="6935841" y="4624636"/>
            <a:ext cx="1346200" cy="588809"/>
          </a:xfrm>
          <a:prstGeom prst="borderCallout1">
            <a:avLst>
              <a:gd name="adj1" fmla="val 2"/>
              <a:gd name="adj2" fmla="val 98587"/>
              <a:gd name="adj3" fmla="val -56519"/>
              <a:gd name="adj4" fmla="val 114387"/>
            </a:avLst>
          </a:prstGeom>
          <a:solidFill>
            <a:srgbClr val="0070C0"/>
          </a:solidFill>
          <a:ln w="19050">
            <a:solidFill>
              <a:schemeClr val="tx1"/>
            </a:solidFill>
            <a:miter lim="800000"/>
            <a:headEnd/>
            <a:tailEnd/>
          </a:ln>
          <a:effec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Serial 6/0/0: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3000:1:1::1/48</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3000:2:2::1/48</a:t>
            </a:r>
            <a:endParaRPr kumimoji="1"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100" name="AutoShape 52">
            <a:extLst>
              <a:ext uri="{FF2B5EF4-FFF2-40B4-BE49-F238E27FC236}">
                <a16:creationId xmlns:a16="http://schemas.microsoft.com/office/drawing/2014/main" id="{507759F3-04AE-4DB2-97CE-5A9D64B0D6A4}"/>
              </a:ext>
            </a:extLst>
          </p:cNvPr>
          <p:cNvSpPr>
            <a:spLocks/>
          </p:cNvSpPr>
          <p:nvPr/>
        </p:nvSpPr>
        <p:spPr bwMode="auto">
          <a:xfrm>
            <a:off x="7944158" y="5325646"/>
            <a:ext cx="1490663" cy="504825"/>
          </a:xfrm>
          <a:prstGeom prst="borderCallout1">
            <a:avLst>
              <a:gd name="adj1" fmla="val 6893"/>
              <a:gd name="adj2" fmla="val 47503"/>
              <a:gd name="adj3" fmla="val -124139"/>
              <a:gd name="adj4" fmla="val 58894"/>
            </a:avLst>
          </a:prstGeom>
          <a:solidFill>
            <a:srgbClr val="007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Loopback 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3000:3:3::3/128</a:t>
            </a:r>
          </a:p>
        </p:txBody>
      </p:sp>
      <p:cxnSp>
        <p:nvCxnSpPr>
          <p:cNvPr id="101" name="直接连接符 100">
            <a:extLst>
              <a:ext uri="{FF2B5EF4-FFF2-40B4-BE49-F238E27FC236}">
                <a16:creationId xmlns:a16="http://schemas.microsoft.com/office/drawing/2014/main" id="{6A9182D4-0D60-4C67-8626-EA063BF4B76C}"/>
              </a:ext>
            </a:extLst>
          </p:cNvPr>
          <p:cNvCxnSpPr>
            <a:cxnSpLocks/>
            <a:endCxn id="62" idx="2"/>
          </p:cNvCxnSpPr>
          <p:nvPr/>
        </p:nvCxnSpPr>
        <p:spPr bwMode="auto">
          <a:xfrm flipV="1">
            <a:off x="8792414" y="4306695"/>
            <a:ext cx="1" cy="36000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103" name="直接连接符 102">
            <a:extLst>
              <a:ext uri="{FF2B5EF4-FFF2-40B4-BE49-F238E27FC236}">
                <a16:creationId xmlns:a16="http://schemas.microsoft.com/office/drawing/2014/main" id="{A8E5C75D-8149-47E1-83DA-C0023408D740}"/>
              </a:ext>
            </a:extLst>
          </p:cNvPr>
          <p:cNvCxnSpPr>
            <a:cxnSpLocks/>
          </p:cNvCxnSpPr>
          <p:nvPr/>
        </p:nvCxnSpPr>
        <p:spPr bwMode="auto">
          <a:xfrm flipH="1">
            <a:off x="8610297" y="4689140"/>
            <a:ext cx="366023"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29C15A-380E-478B-BC86-A725692656E0}"/>
              </a:ext>
            </a:extLst>
          </p:cNvPr>
          <p:cNvSpPr txBox="1"/>
          <p:nvPr/>
        </p:nvSpPr>
        <p:spPr bwMode="auto">
          <a:xfrm>
            <a:off x="1024478" y="1265207"/>
            <a:ext cx="5915479" cy="4963818"/>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&lt;RTA&gt;display ospfv3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lsdb</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intra-prefix</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Intra-Area-Prefix-LSA (Area 0.0.0.0)</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LS Age: 1407</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LS Type: Intra-Area-Prefix-LSA</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Link State ID: 0.0.0.2</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Originating Router: 2.2.2.2</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LS Seq Number: 0x80000028</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Checksum: 0xB1E7</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Length: 68</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Number of Prefixes: 3</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Referenced LS Type: 0x2002 </a:t>
            </a:r>
            <a:r>
              <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zh-CN" altLang="en-US"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参考</a:t>
            </a:r>
            <a:r>
              <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Network-LSA</a:t>
            </a:r>
            <a:endPar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Referenced Link State ID: 24.0.2.2 </a:t>
            </a:r>
            <a:r>
              <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a:t>
            </a:r>
            <a:r>
              <a:rPr lang="zh-CN" altLang="en-US"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接口</a:t>
            </a:r>
            <a:r>
              <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ID</a:t>
            </a:r>
            <a:endPar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Referenced Originating Router: 2.2.2.2 </a:t>
            </a:r>
            <a:r>
              <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 Router ID</a:t>
            </a:r>
            <a:endPar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2000:1:1::/48</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Options: 0 (-|-|-|-)</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Metric: 0</a:t>
            </a:r>
          </a:p>
          <a:p>
            <a:pPr>
              <a:lnSpc>
                <a:spcPct val="100000"/>
              </a:lnSpc>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2000:2:2::/48</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Options: 0 (-|-|-|-)</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Metric: 0</a:t>
            </a:r>
          </a:p>
          <a:p>
            <a:pPr>
              <a:lnSpc>
                <a:spcPct val="100000"/>
              </a:lnSpc>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2000:3:3::/48</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Options: 0 (-|-|-|-)</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Metric: 0</a:t>
            </a:r>
          </a:p>
          <a:p>
            <a:pPr algn="ctr" defTabSz="1001649" eaLnBrk="0" hangingPunct="0"/>
            <a:endParaRPr lang="zh-CN" altLang="en-US" sz="12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776642" name="Rectangle 2">
            <a:extLst>
              <a:ext uri="{FF2B5EF4-FFF2-40B4-BE49-F238E27FC236}">
                <a16:creationId xmlns:a16="http://schemas.microsoft.com/office/drawing/2014/main" id="{3B6A06BB-C282-4655-81CC-621D647678E4}"/>
              </a:ext>
            </a:extLst>
          </p:cNvPr>
          <p:cNvSpPr>
            <a:spLocks noGrp="1" noChangeArrowheads="1"/>
          </p:cNvSpPr>
          <p:nvPr>
            <p:ph type="title"/>
          </p:nvPr>
        </p:nvSpPr>
        <p:spPr/>
        <p:txBody>
          <a:bodyPr/>
          <a:lstStyle/>
          <a:p>
            <a:r>
              <a:rPr lang="en-US" altLang="zh-CN"/>
              <a:t>Intra-Area-Prefix-LSA (</a:t>
            </a:r>
            <a:r>
              <a:rPr lang="zh-CN" altLang="en-US"/>
              <a:t>依附</a:t>
            </a:r>
            <a:r>
              <a:rPr lang="en-US" altLang="zh-CN"/>
              <a:t>Transit</a:t>
            </a:r>
            <a:r>
              <a:rPr lang="zh-CN" altLang="en-US"/>
              <a:t>网络</a:t>
            </a:r>
            <a:r>
              <a:rPr lang="en-US" altLang="zh-CN"/>
              <a:t>)</a:t>
            </a:r>
            <a:r>
              <a:rPr lang="zh-CN" altLang="en-US"/>
              <a:t>举例</a:t>
            </a:r>
          </a:p>
        </p:txBody>
      </p:sp>
      <p:grpSp>
        <p:nvGrpSpPr>
          <p:cNvPr id="55" name="组合 54">
            <a:extLst>
              <a:ext uri="{FF2B5EF4-FFF2-40B4-BE49-F238E27FC236}">
                <a16:creationId xmlns:a16="http://schemas.microsoft.com/office/drawing/2014/main" id="{610E2EE0-C9C5-46A8-8D1D-3A208414B5CC}"/>
              </a:ext>
            </a:extLst>
          </p:cNvPr>
          <p:cNvGrpSpPr/>
          <p:nvPr/>
        </p:nvGrpSpPr>
        <p:grpSpPr>
          <a:xfrm>
            <a:off x="6852084" y="1882340"/>
            <a:ext cx="4620779" cy="3922924"/>
            <a:chOff x="7176120" y="2212843"/>
            <a:chExt cx="4204608" cy="3922924"/>
          </a:xfrm>
        </p:grpSpPr>
        <p:grpSp>
          <p:nvGrpSpPr>
            <p:cNvPr id="56" name="组合 55">
              <a:extLst>
                <a:ext uri="{FF2B5EF4-FFF2-40B4-BE49-F238E27FC236}">
                  <a16:creationId xmlns:a16="http://schemas.microsoft.com/office/drawing/2014/main" id="{520BA484-891D-4451-B857-8CE10C0EF0ED}"/>
                </a:ext>
              </a:extLst>
            </p:cNvPr>
            <p:cNvGrpSpPr/>
            <p:nvPr/>
          </p:nvGrpSpPr>
          <p:grpSpPr>
            <a:xfrm>
              <a:off x="7176120" y="2212843"/>
              <a:ext cx="4204608" cy="3922924"/>
              <a:chOff x="6643921" y="2388309"/>
              <a:chExt cx="4204608" cy="3922924"/>
            </a:xfrm>
          </p:grpSpPr>
          <p:sp>
            <p:nvSpPr>
              <p:cNvPr id="58" name="AutoShape 40">
                <a:extLst>
                  <a:ext uri="{FF2B5EF4-FFF2-40B4-BE49-F238E27FC236}">
                    <a16:creationId xmlns:a16="http://schemas.microsoft.com/office/drawing/2014/main" id="{07B38792-DAFA-4B93-85CF-CA873B3DDD5C}"/>
                  </a:ext>
                </a:extLst>
              </p:cNvPr>
              <p:cNvSpPr>
                <a:spLocks noChangeArrowheads="1"/>
              </p:cNvSpPr>
              <p:nvPr/>
            </p:nvSpPr>
            <p:spPr bwMode="auto">
              <a:xfrm>
                <a:off x="6732821" y="2388309"/>
                <a:ext cx="4115708" cy="3922924"/>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9" name="Rectangle 38">
                <a:extLst>
                  <a:ext uri="{FF2B5EF4-FFF2-40B4-BE49-F238E27FC236}">
                    <a16:creationId xmlns:a16="http://schemas.microsoft.com/office/drawing/2014/main" id="{198A6C71-F732-4D89-B4DA-D2FB9072F88B}"/>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60" name="Rectangle 36">
                <a:extLst>
                  <a:ext uri="{FF2B5EF4-FFF2-40B4-BE49-F238E27FC236}">
                    <a16:creationId xmlns:a16="http://schemas.microsoft.com/office/drawing/2014/main" id="{20D26B02-25FD-47C6-9371-72EA94FE621F}"/>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61" name="组合 60">
                <a:extLst>
                  <a:ext uri="{FF2B5EF4-FFF2-40B4-BE49-F238E27FC236}">
                    <a16:creationId xmlns:a16="http://schemas.microsoft.com/office/drawing/2014/main" id="{150B231C-0B69-4C99-8F5A-CC13CDFE8C5A}"/>
                  </a:ext>
                </a:extLst>
              </p:cNvPr>
              <p:cNvGrpSpPr/>
              <p:nvPr/>
            </p:nvGrpSpPr>
            <p:grpSpPr>
              <a:xfrm>
                <a:off x="8854108" y="2788508"/>
                <a:ext cx="1038048" cy="2408113"/>
                <a:chOff x="139462" y="2639281"/>
                <a:chExt cx="2211704" cy="2408113"/>
              </a:xfrm>
            </p:grpSpPr>
            <p:cxnSp>
              <p:nvCxnSpPr>
                <p:cNvPr id="73" name="直接连接符 72">
                  <a:extLst>
                    <a:ext uri="{FF2B5EF4-FFF2-40B4-BE49-F238E27FC236}">
                      <a16:creationId xmlns:a16="http://schemas.microsoft.com/office/drawing/2014/main" id="{209E20BC-D4F0-4875-90AB-9096C41F13A4}"/>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4" name="直接连接符 73">
                  <a:extLst>
                    <a:ext uri="{FF2B5EF4-FFF2-40B4-BE49-F238E27FC236}">
                      <a16:creationId xmlns:a16="http://schemas.microsoft.com/office/drawing/2014/main" id="{05D8E6FE-CB3E-47C6-95EA-5D5C5AEFD70D}"/>
                    </a:ext>
                  </a:extLst>
                </p:cNvPr>
                <p:cNvCxnSpPr>
                  <a:cxnSpLocks/>
                  <a:endCxn id="62"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5" name="直接连接符 74">
                  <a:extLst>
                    <a:ext uri="{FF2B5EF4-FFF2-40B4-BE49-F238E27FC236}">
                      <a16:creationId xmlns:a16="http://schemas.microsoft.com/office/drawing/2014/main" id="{FA5F71EA-668D-4D0F-B019-54DE7B30AA84}"/>
                    </a:ext>
                  </a:extLst>
                </p:cNvPr>
                <p:cNvCxnSpPr>
                  <a:cxnSpLocks/>
                  <a:stCxn id="63"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6" name="直接连接符 75">
                  <a:extLst>
                    <a:ext uri="{FF2B5EF4-FFF2-40B4-BE49-F238E27FC236}">
                      <a16:creationId xmlns:a16="http://schemas.microsoft.com/office/drawing/2014/main" id="{036AAAAE-9F23-4CA7-8466-F1A28598AD28}"/>
                    </a:ext>
                  </a:extLst>
                </p:cNvPr>
                <p:cNvCxnSpPr>
                  <a:cxnSpLocks/>
                  <a:endCxn id="64"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62" name="Picture 2" descr="G:\做的项目\公共\扁平图标切换\更新2015_01_21\oss扁平图标库2015_01_21更新-04.png">
                <a:extLst>
                  <a:ext uri="{FF2B5EF4-FFF2-40B4-BE49-F238E27FC236}">
                    <a16:creationId xmlns:a16="http://schemas.microsoft.com/office/drawing/2014/main" id="{A26E0A59-6EE2-43BC-A74B-1B8E1A53D40A}"/>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63" name="Picture 2" descr="G:\做的项目\公共\扁平图标切换\更新2015_01_21\oss扁平图标库2015_01_21更新-04.png">
                <a:extLst>
                  <a:ext uri="{FF2B5EF4-FFF2-40B4-BE49-F238E27FC236}">
                    <a16:creationId xmlns:a16="http://schemas.microsoft.com/office/drawing/2014/main" id="{8EAC192E-8DDC-4E35-A51D-7204C7AECD32}"/>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64" name="Picture 2" descr="G:\做的项目\公共\扁平图标切换\更新2015_01_21\oss扁平图标库2015_01_21更新-04.png">
                <a:extLst>
                  <a:ext uri="{FF2B5EF4-FFF2-40B4-BE49-F238E27FC236}">
                    <a16:creationId xmlns:a16="http://schemas.microsoft.com/office/drawing/2014/main" id="{B1C4F9F1-35B3-4EFB-ACA1-8CEF7E31204B}"/>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65" name="Rectangle 29">
                <a:extLst>
                  <a:ext uri="{FF2B5EF4-FFF2-40B4-BE49-F238E27FC236}">
                    <a16:creationId xmlns:a16="http://schemas.microsoft.com/office/drawing/2014/main" id="{544A79AE-B650-4734-9338-E9879EA3CD75}"/>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6" name="Rectangle 31">
                <a:extLst>
                  <a:ext uri="{FF2B5EF4-FFF2-40B4-BE49-F238E27FC236}">
                    <a16:creationId xmlns:a16="http://schemas.microsoft.com/office/drawing/2014/main" id="{4044A9DE-D9AB-496B-A60F-D2947980DFF1}"/>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67" name="Rectangle 37">
                <a:extLst>
                  <a:ext uri="{FF2B5EF4-FFF2-40B4-BE49-F238E27FC236}">
                    <a16:creationId xmlns:a16="http://schemas.microsoft.com/office/drawing/2014/main" id="{862758BD-43A8-40C0-BF2F-9EDFD4BB6C41}"/>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68" name="Picture 2" descr="G:\做的项目\公共\扁平图标切换\更新2015_01_21\oss扁平图标库2015_01_21更新-04.png">
                <a:extLst>
                  <a:ext uri="{FF2B5EF4-FFF2-40B4-BE49-F238E27FC236}">
                    <a16:creationId xmlns:a16="http://schemas.microsoft.com/office/drawing/2014/main" id="{3ED969ED-F195-4929-B68B-D91927DB63F0}"/>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69" name="直接连接符 68">
                <a:extLst>
                  <a:ext uri="{FF2B5EF4-FFF2-40B4-BE49-F238E27FC236}">
                    <a16:creationId xmlns:a16="http://schemas.microsoft.com/office/drawing/2014/main" id="{28328DF9-7CAF-40A0-855B-285F32AA5866}"/>
                  </a:ext>
                </a:extLst>
              </p:cNvPr>
              <p:cNvCxnSpPr>
                <a:cxnSpLocks/>
                <a:stCxn id="68" idx="3"/>
                <a:endCxn id="63"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70" name="Rectangle 29">
                <a:extLst>
                  <a:ext uri="{FF2B5EF4-FFF2-40B4-BE49-F238E27FC236}">
                    <a16:creationId xmlns:a16="http://schemas.microsoft.com/office/drawing/2014/main" id="{F581A286-8F20-41E2-A634-E6C85F02FBB8}"/>
                  </a:ext>
                </a:extLst>
              </p:cNvPr>
              <p:cNvSpPr>
                <a:spLocks noChangeArrowheads="1"/>
              </p:cNvSpPr>
              <p:nvPr/>
            </p:nvSpPr>
            <p:spPr bwMode="auto">
              <a:xfrm>
                <a:off x="8836023" y="4169554"/>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71" name="Rectangle 29">
                <a:extLst>
                  <a:ext uri="{FF2B5EF4-FFF2-40B4-BE49-F238E27FC236}">
                    <a16:creationId xmlns:a16="http://schemas.microsoft.com/office/drawing/2014/main" id="{03AF6584-B137-4B40-A984-39EC17B7C6C5}"/>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72" name="Rectangle 37">
                <a:extLst>
                  <a:ext uri="{FF2B5EF4-FFF2-40B4-BE49-F238E27FC236}">
                    <a16:creationId xmlns:a16="http://schemas.microsoft.com/office/drawing/2014/main" id="{A9DDFC5B-A0D7-439D-A4D2-49376DC91956}"/>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57" name="Text Box 48">
              <a:extLst>
                <a:ext uri="{FF2B5EF4-FFF2-40B4-BE49-F238E27FC236}">
                  <a16:creationId xmlns:a16="http://schemas.microsoft.com/office/drawing/2014/main" id="{2D577638-3C5D-4247-9746-64F6483C1076}"/>
                </a:ext>
              </a:extLst>
            </p:cNvPr>
            <p:cNvSpPr txBox="1">
              <a:spLocks noChangeArrowheads="1"/>
            </p:cNvSpPr>
            <p:nvPr/>
          </p:nvSpPr>
          <p:spPr bwMode="auto">
            <a:xfrm>
              <a:off x="7324449" y="4865538"/>
              <a:ext cx="816570" cy="338554"/>
            </a:xfrm>
            <a:prstGeom prst="rect">
              <a:avLst/>
            </a:prstGeom>
            <a:solidFill>
              <a:srgbClr val="C00000"/>
            </a:solidFill>
            <a:ln>
              <a:noFill/>
            </a:ln>
            <a:effectLst/>
          </p:spPr>
          <p:txBody>
            <a:bodyPr wrap="none">
              <a:spAutoFit/>
            </a:bodyPr>
            <a:lstStyle/>
            <a:p>
              <a:pPr algn="r" fontAlgn="base"/>
              <a:r>
                <a:rPr kumimoji="1" lang="en-US" altLang="zh-CN" sz="1600" dirty="0">
                  <a:solidFill>
                    <a:schemeClr val="bg1"/>
                  </a:solidFill>
                  <a:latin typeface="微软雅黑" panose="020B0503020204020204" pitchFamily="34" charset="-122"/>
                  <a:ea typeface="微软雅黑" panose="020B0503020204020204" pitchFamily="34" charset="-122"/>
                </a:rPr>
                <a:t>Area 0</a:t>
              </a:r>
            </a:p>
          </p:txBody>
        </p:sp>
      </p:grpSp>
      <p:sp>
        <p:nvSpPr>
          <p:cNvPr id="77" name="AutoShape 51">
            <a:extLst>
              <a:ext uri="{FF2B5EF4-FFF2-40B4-BE49-F238E27FC236}">
                <a16:creationId xmlns:a16="http://schemas.microsoft.com/office/drawing/2014/main" id="{44418A80-077E-41BA-AF62-D5BE6E030DF3}"/>
              </a:ext>
            </a:extLst>
          </p:cNvPr>
          <p:cNvSpPr>
            <a:spLocks/>
          </p:cNvSpPr>
          <p:nvPr/>
        </p:nvSpPr>
        <p:spPr bwMode="auto">
          <a:xfrm>
            <a:off x="9809846" y="1285463"/>
            <a:ext cx="1417467" cy="431800"/>
          </a:xfrm>
          <a:prstGeom prst="borderCallout3">
            <a:avLst>
              <a:gd name="adj1" fmla="val 54093"/>
              <a:gd name="adj2" fmla="val 1126"/>
              <a:gd name="adj3" fmla="val 26472"/>
              <a:gd name="adj4" fmla="val -16602"/>
              <a:gd name="adj5" fmla="val 160662"/>
              <a:gd name="adj6" fmla="val -16602"/>
              <a:gd name="adj7" fmla="val 287856"/>
              <a:gd name="adj8" fmla="val 42945"/>
            </a:avLst>
          </a:prstGeom>
          <a:solidFill>
            <a:srgbClr val="0070C0"/>
          </a:solidFill>
          <a:ln w="19050">
            <a:solidFill>
              <a:schemeClr val="tx1"/>
            </a:solidFill>
            <a:miter lim="800000"/>
            <a:headEnd/>
            <a:tailEnd/>
          </a:ln>
          <a:effec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Ethernet 6/0/0: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2000:2:2::2/48</a:t>
            </a:r>
          </a:p>
        </p:txBody>
      </p:sp>
      <p:sp>
        <p:nvSpPr>
          <p:cNvPr id="78" name="AutoShape 50">
            <a:extLst>
              <a:ext uri="{FF2B5EF4-FFF2-40B4-BE49-F238E27FC236}">
                <a16:creationId xmlns:a16="http://schemas.microsoft.com/office/drawing/2014/main" id="{13FFD4CC-DB1F-48EE-BC63-8CC7484FD9BD}"/>
              </a:ext>
            </a:extLst>
          </p:cNvPr>
          <p:cNvSpPr>
            <a:spLocks/>
          </p:cNvSpPr>
          <p:nvPr/>
        </p:nvSpPr>
        <p:spPr bwMode="auto">
          <a:xfrm>
            <a:off x="7680181" y="2118075"/>
            <a:ext cx="1328018" cy="504825"/>
          </a:xfrm>
          <a:prstGeom prst="borderCallout1">
            <a:avLst>
              <a:gd name="adj1" fmla="val 49420"/>
              <a:gd name="adj2" fmla="val 99731"/>
              <a:gd name="adj3" fmla="val 271822"/>
              <a:gd name="adj4" fmla="val 122297"/>
            </a:avLst>
          </a:prstGeom>
          <a:solidFill>
            <a:srgbClr val="0070C0"/>
          </a:solidFill>
          <a:ln w="19050">
            <a:solidFill>
              <a:schemeClr val="tx1"/>
            </a:solidFill>
            <a:miter lim="800000"/>
            <a:headEnd/>
            <a:tailEnd/>
          </a:ln>
          <a:effec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Ethernet 6/0/0: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2000:1:1::1/48</a:t>
            </a:r>
          </a:p>
        </p:txBody>
      </p:sp>
      <p:sp>
        <p:nvSpPr>
          <p:cNvPr id="79" name="AutoShape 52">
            <a:extLst>
              <a:ext uri="{FF2B5EF4-FFF2-40B4-BE49-F238E27FC236}">
                <a16:creationId xmlns:a16="http://schemas.microsoft.com/office/drawing/2014/main" id="{670E5C05-BE7D-46E6-822A-62175EA0B71E}"/>
              </a:ext>
            </a:extLst>
          </p:cNvPr>
          <p:cNvSpPr>
            <a:spLocks/>
          </p:cNvSpPr>
          <p:nvPr/>
        </p:nvSpPr>
        <p:spPr bwMode="auto">
          <a:xfrm>
            <a:off x="9295687" y="5106437"/>
            <a:ext cx="1276350" cy="431800"/>
          </a:xfrm>
          <a:prstGeom prst="borderCallout3">
            <a:avLst>
              <a:gd name="adj1" fmla="val 52252"/>
              <a:gd name="adj2" fmla="val -365"/>
              <a:gd name="adj3" fmla="val 54093"/>
              <a:gd name="adj4" fmla="val -15921"/>
              <a:gd name="adj5" fmla="val -22690"/>
              <a:gd name="adj6" fmla="val -15921"/>
              <a:gd name="adj7" fmla="val -142563"/>
              <a:gd name="adj8" fmla="val 85536"/>
            </a:avLst>
          </a:prstGeom>
          <a:solidFill>
            <a:srgbClr val="0070C0"/>
          </a:solidFill>
          <a:ln w="19050">
            <a:solidFill>
              <a:schemeClr val="tx1"/>
            </a:solidFill>
            <a:miter lim="800000"/>
            <a:headEnd/>
            <a:tailEnd/>
          </a:ln>
          <a:effec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Ethernet 6/0/0: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2000:3:3::3/48</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18" name="Rectangle 2">
            <a:extLst>
              <a:ext uri="{FF2B5EF4-FFF2-40B4-BE49-F238E27FC236}">
                <a16:creationId xmlns:a16="http://schemas.microsoft.com/office/drawing/2014/main" id="{5DE19614-5EB4-4A2C-A89A-7F544A99A687}"/>
              </a:ext>
            </a:extLst>
          </p:cNvPr>
          <p:cNvSpPr>
            <a:spLocks noGrp="1" noChangeArrowheads="1"/>
          </p:cNvSpPr>
          <p:nvPr>
            <p:ph type="title"/>
          </p:nvPr>
        </p:nvSpPr>
        <p:spPr/>
        <p:txBody>
          <a:bodyPr/>
          <a:lstStyle/>
          <a:p>
            <a:r>
              <a:rPr lang="en-US" altLang="zh-CN"/>
              <a:t>Type-3 LSA</a:t>
            </a:r>
            <a:r>
              <a:rPr lang="zh-CN" altLang="en-US"/>
              <a:t>的变化 </a:t>
            </a:r>
            <a:r>
              <a:rPr lang="en-US" altLang="zh-CN"/>
              <a:t>- Inter-Area-Prefix-LSA</a:t>
            </a:r>
            <a:endParaRPr lang="en-US" altLang="zh-CN" dirty="0"/>
          </a:p>
        </p:txBody>
      </p:sp>
      <p:sp>
        <p:nvSpPr>
          <p:cNvPr id="4" name="灯片编号占位符 3">
            <a:extLst>
              <a:ext uri="{FF2B5EF4-FFF2-40B4-BE49-F238E27FC236}">
                <a16:creationId xmlns:a16="http://schemas.microsoft.com/office/drawing/2014/main" id="{BA5E0409-8ED6-4547-8890-4614E39D9DF2}"/>
              </a:ext>
            </a:extLst>
          </p:cNvPr>
          <p:cNvSpPr>
            <a:spLocks noGrp="1"/>
          </p:cNvSpPr>
          <p:nvPr>
            <p:ph type="sldNum" sz="quarter" idx="10"/>
          </p:nvPr>
        </p:nvSpPr>
        <p:spPr/>
        <p:txBody>
          <a:bodyPr/>
          <a:lstStyle/>
          <a:p>
            <a:r>
              <a:rPr lang="zh-CN" altLang="en-US" dirty="0"/>
              <a:t>在</a:t>
            </a:r>
            <a:r>
              <a:rPr lang="en-US" altLang="zh-CN" dirty="0"/>
              <a:t>OSPFv2</a:t>
            </a:r>
            <a:r>
              <a:rPr lang="zh-CN" altLang="en-US" dirty="0"/>
              <a:t>中，该类型的</a:t>
            </a:r>
            <a:r>
              <a:rPr lang="en-US" altLang="zh-CN" dirty="0"/>
              <a:t>LSA</a:t>
            </a:r>
            <a:r>
              <a:rPr lang="zh-CN" altLang="en-US" dirty="0"/>
              <a:t>称为</a:t>
            </a:r>
            <a:r>
              <a:rPr lang="en-US" altLang="zh-CN" dirty="0"/>
              <a:t>Type 3 Summary-LSA</a:t>
            </a:r>
            <a:r>
              <a:rPr lang="zh-CN" altLang="en-US" dirty="0"/>
              <a:t>。在</a:t>
            </a:r>
            <a:r>
              <a:rPr lang="en-US" altLang="zh-CN" dirty="0"/>
              <a:t>OSPFv3</a:t>
            </a:r>
            <a:r>
              <a:rPr lang="zh-CN" altLang="en-US" dirty="0"/>
              <a:t>中，更名为</a:t>
            </a:r>
            <a:r>
              <a:rPr lang="en-US" altLang="zh-CN" dirty="0"/>
              <a:t>Inter-Area Prefix-LSA</a:t>
            </a:r>
            <a:r>
              <a:rPr lang="zh-CN" altLang="en-US" dirty="0"/>
              <a:t>，语义更加明确，它描述了其他区域的前缀信息。</a:t>
            </a:r>
            <a:endParaRPr lang="en-US" altLang="zh-CN" dirty="0"/>
          </a:p>
          <a:p>
            <a:pPr lvl="1"/>
            <a:r>
              <a:rPr lang="zh-CN" altLang="en-US" dirty="0"/>
              <a:t>边界路由器</a:t>
            </a:r>
            <a:r>
              <a:rPr lang="en-US" altLang="zh-CN" dirty="0"/>
              <a:t>(ABR)</a:t>
            </a:r>
            <a:r>
              <a:rPr lang="zh-CN" altLang="en-US" dirty="0"/>
              <a:t>产生的第</a:t>
            </a:r>
            <a:r>
              <a:rPr lang="en-US" altLang="zh-CN" dirty="0"/>
              <a:t>3</a:t>
            </a:r>
            <a:r>
              <a:rPr lang="zh-CN" altLang="en-US" dirty="0"/>
              <a:t>类</a:t>
            </a:r>
            <a:r>
              <a:rPr lang="en-US" altLang="zh-CN" dirty="0"/>
              <a:t>LSA</a:t>
            </a:r>
            <a:r>
              <a:rPr lang="zh-CN" altLang="en-US" dirty="0"/>
              <a:t>，在</a:t>
            </a:r>
            <a:r>
              <a:rPr lang="en-US" altLang="zh-CN" dirty="0"/>
              <a:t>Area</a:t>
            </a:r>
            <a:r>
              <a:rPr lang="zh-CN" altLang="en-US" dirty="0"/>
              <a:t>范围内洪泛；</a:t>
            </a:r>
          </a:p>
          <a:p>
            <a:pPr lvl="1"/>
            <a:r>
              <a:rPr lang="zh-CN" altLang="en-US" dirty="0"/>
              <a:t>描述了到本</a:t>
            </a:r>
            <a:r>
              <a:rPr lang="en-US" altLang="zh-CN" dirty="0"/>
              <a:t>AS</a:t>
            </a:r>
            <a:r>
              <a:rPr lang="zh-CN" altLang="en-US" dirty="0"/>
              <a:t>内其他区域的路由信息；</a:t>
            </a:r>
          </a:p>
          <a:p>
            <a:pPr lvl="1"/>
            <a:r>
              <a:rPr lang="zh-CN" altLang="en-US" dirty="0"/>
              <a:t>每个</a:t>
            </a:r>
            <a:r>
              <a:rPr lang="en-US" altLang="zh-CN" dirty="0"/>
              <a:t>Inter-Area-Prefix-LSA</a:t>
            </a:r>
            <a:r>
              <a:rPr lang="zh-CN" altLang="en-US" dirty="0"/>
              <a:t>包含一条地址前缀信息；</a:t>
            </a:r>
          </a:p>
          <a:p>
            <a:pPr lvl="1"/>
            <a:r>
              <a:rPr lang="zh-CN" altLang="en-US" dirty="0"/>
              <a:t>该</a:t>
            </a:r>
            <a:r>
              <a:rPr lang="en-US" altLang="zh-CN" dirty="0"/>
              <a:t>LSA</a:t>
            </a:r>
            <a:r>
              <a:rPr lang="zh-CN" altLang="en-US" dirty="0"/>
              <a:t>中不包含</a:t>
            </a:r>
            <a:r>
              <a:rPr lang="en-US" altLang="zh-CN" dirty="0"/>
              <a:t>Link-Local</a:t>
            </a:r>
            <a:r>
              <a:rPr lang="zh-CN" altLang="en-US" dirty="0"/>
              <a:t>地址信息</a:t>
            </a:r>
            <a:r>
              <a:rPr lang="en-US" altLang="zh-CN" dirty="0"/>
              <a:t>;</a:t>
            </a:r>
          </a:p>
          <a:p>
            <a:pPr lvl="1"/>
            <a:r>
              <a:rPr lang="zh-CN" altLang="en-US" dirty="0"/>
              <a:t>使用</a:t>
            </a:r>
            <a:r>
              <a:rPr lang="en-US" altLang="zh-CN" dirty="0"/>
              <a:t>32</a:t>
            </a:r>
            <a:r>
              <a:rPr lang="zh-CN" altLang="en-US" dirty="0"/>
              <a:t>位整数作为</a:t>
            </a:r>
            <a:r>
              <a:rPr lang="en-US" altLang="zh-CN" dirty="0"/>
              <a:t>Link State ID</a:t>
            </a:r>
            <a:r>
              <a:rPr lang="zh-CN" altLang="en-US" dirty="0"/>
              <a:t>来区分相同的</a:t>
            </a:r>
            <a:r>
              <a:rPr lang="en-US" altLang="zh-CN" dirty="0"/>
              <a:t>LSA</a:t>
            </a:r>
            <a:r>
              <a:rPr lang="zh-CN" altLang="en-US" dirty="0"/>
              <a:t>。</a:t>
            </a:r>
          </a:p>
          <a:p>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09E0C-0C96-41A6-9562-B8057F968526}"/>
              </a:ext>
            </a:extLst>
          </p:cNvPr>
          <p:cNvSpPr>
            <a:spLocks noGrp="1"/>
          </p:cNvSpPr>
          <p:nvPr>
            <p:ph type="title"/>
          </p:nvPr>
        </p:nvSpPr>
        <p:spPr/>
        <p:txBody>
          <a:bodyPr/>
          <a:lstStyle/>
          <a:p>
            <a:r>
              <a:rPr lang="en-US" altLang="zh-CN"/>
              <a:t>Inter-Area-Prefix-LSA</a:t>
            </a:r>
            <a:r>
              <a:rPr lang="zh-CN" altLang="en-US"/>
              <a:t>结构</a:t>
            </a:r>
            <a:endParaRPr lang="zh-CN" altLang="en-US" dirty="0"/>
          </a:p>
        </p:txBody>
      </p:sp>
      <p:graphicFrame>
        <p:nvGraphicFramePr>
          <p:cNvPr id="4" name="表格 3">
            <a:extLst>
              <a:ext uri="{FF2B5EF4-FFF2-40B4-BE49-F238E27FC236}">
                <a16:creationId xmlns:a16="http://schemas.microsoft.com/office/drawing/2014/main" id="{615A7F87-2C5D-4E77-9954-6AE01A1B59A9}"/>
              </a:ext>
            </a:extLst>
          </p:cNvPr>
          <p:cNvGraphicFramePr>
            <a:graphicFrameLocks noGrp="1"/>
          </p:cNvGraphicFramePr>
          <p:nvPr>
            <p:extLst>
              <p:ext uri="{D42A27DB-BD31-4B8C-83A1-F6EECF244321}">
                <p14:modId xmlns:p14="http://schemas.microsoft.com/office/powerpoint/2010/main" val="2417906548"/>
              </p:ext>
            </p:extLst>
          </p:nvPr>
        </p:nvGraphicFramePr>
        <p:xfrm>
          <a:off x="6796805" y="3356992"/>
          <a:ext cx="4087727" cy="2138627"/>
        </p:xfrm>
        <a:graphic>
          <a:graphicData uri="http://schemas.openxmlformats.org/drawingml/2006/table">
            <a:tbl>
              <a:tblPr firstRow="1" bandRow="1">
                <a:tableStyleId>{5C22544A-7EE6-4342-B048-85BDC9FD1C3A}</a:tableStyleId>
              </a:tblPr>
              <a:tblGrid>
                <a:gridCol w="1041760">
                  <a:extLst>
                    <a:ext uri="{9D8B030D-6E8A-4147-A177-3AD203B41FA5}">
                      <a16:colId xmlns:a16="http://schemas.microsoft.com/office/drawing/2014/main" val="3679493047"/>
                    </a:ext>
                  </a:extLst>
                </a:gridCol>
                <a:gridCol w="320815">
                  <a:extLst>
                    <a:ext uri="{9D8B030D-6E8A-4147-A177-3AD203B41FA5}">
                      <a16:colId xmlns:a16="http://schemas.microsoft.com/office/drawing/2014/main" val="3162886989"/>
                    </a:ext>
                  </a:extLst>
                </a:gridCol>
                <a:gridCol w="1362576">
                  <a:extLst>
                    <a:ext uri="{9D8B030D-6E8A-4147-A177-3AD203B41FA5}">
                      <a16:colId xmlns:a16="http://schemas.microsoft.com/office/drawing/2014/main" val="1320605454"/>
                    </a:ext>
                  </a:extLst>
                </a:gridCol>
                <a:gridCol w="1362576">
                  <a:extLst>
                    <a:ext uri="{9D8B030D-6E8A-4147-A177-3AD203B41FA5}">
                      <a16:colId xmlns:a16="http://schemas.microsoft.com/office/drawing/2014/main" val="2930027665"/>
                    </a:ext>
                  </a:extLst>
                </a:gridCol>
              </a:tblGrid>
              <a:tr h="677212">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3">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Metric</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38586212"/>
                  </a:ext>
                </a:extLst>
              </a:tr>
              <a:tr h="677212">
                <a:tc gridSpan="2">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Prefix Length</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Pre Options</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9836184"/>
                  </a:ext>
                </a:extLst>
              </a:tr>
              <a:tr h="784203">
                <a:tc gridSpan="4">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Address Prefix</a:t>
                      </a:r>
                    </a:p>
                    <a:p>
                      <a:pPr algn="ctr"/>
                      <a:r>
                        <a:rPr lang="zh-CN" altLang="en-US" sz="1400" b="0" dirty="0">
                          <a:solidFill>
                            <a:schemeClr val="tx1"/>
                          </a:solidFill>
                          <a:latin typeface="微软雅黑" panose="020B0503020204020204" pitchFamily="34" charset="-122"/>
                          <a:ea typeface="微软雅黑" panose="020B0503020204020204" pitchFamily="34" charset="-122"/>
                        </a:rPr>
                        <a:t>（长度可变）</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55082575"/>
                  </a:ext>
                </a:extLst>
              </a:tr>
            </a:tbl>
          </a:graphicData>
        </a:graphic>
      </p:graphicFrame>
      <p:graphicFrame>
        <p:nvGraphicFramePr>
          <p:cNvPr id="5" name="表格 4">
            <a:extLst>
              <a:ext uri="{FF2B5EF4-FFF2-40B4-BE49-F238E27FC236}">
                <a16:creationId xmlns:a16="http://schemas.microsoft.com/office/drawing/2014/main" id="{BB88C80B-C1A6-4E91-AB9D-37D1074071A9}"/>
              </a:ext>
            </a:extLst>
          </p:cNvPr>
          <p:cNvGraphicFramePr>
            <a:graphicFrameLocks noGrp="1"/>
          </p:cNvGraphicFramePr>
          <p:nvPr>
            <p:extLst>
              <p:ext uri="{D42A27DB-BD31-4B8C-83A1-F6EECF244321}">
                <p14:modId xmlns:p14="http://schemas.microsoft.com/office/powerpoint/2010/main" val="1632843990"/>
              </p:ext>
            </p:extLst>
          </p:nvPr>
        </p:nvGraphicFramePr>
        <p:xfrm>
          <a:off x="1631504" y="2528900"/>
          <a:ext cx="3852428" cy="2966720"/>
        </p:xfrm>
        <a:graphic>
          <a:graphicData uri="http://schemas.openxmlformats.org/drawingml/2006/table">
            <a:tbl>
              <a:tblPr firstRow="1" bandRow="1">
                <a:tableStyleId>{5C22544A-7EE6-4342-B048-85BDC9FD1C3A}</a:tableStyleId>
              </a:tblPr>
              <a:tblGrid>
                <a:gridCol w="1284142">
                  <a:extLst>
                    <a:ext uri="{9D8B030D-6E8A-4147-A177-3AD203B41FA5}">
                      <a16:colId xmlns:a16="http://schemas.microsoft.com/office/drawing/2014/main" val="1463064791"/>
                    </a:ext>
                  </a:extLst>
                </a:gridCol>
                <a:gridCol w="642072">
                  <a:extLst>
                    <a:ext uri="{9D8B030D-6E8A-4147-A177-3AD203B41FA5}">
                      <a16:colId xmlns:a16="http://schemas.microsoft.com/office/drawing/2014/main" val="3648686103"/>
                    </a:ext>
                  </a:extLst>
                </a:gridCol>
                <a:gridCol w="642072">
                  <a:extLst>
                    <a:ext uri="{9D8B030D-6E8A-4147-A177-3AD203B41FA5}">
                      <a16:colId xmlns:a16="http://schemas.microsoft.com/office/drawing/2014/main" val="2229547219"/>
                    </a:ext>
                  </a:extLst>
                </a:gridCol>
                <a:gridCol w="1284142">
                  <a:extLst>
                    <a:ext uri="{9D8B030D-6E8A-4147-A177-3AD203B41FA5}">
                      <a16:colId xmlns:a16="http://schemas.microsoft.com/office/drawing/2014/main" val="2703351119"/>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Age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Options</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53360134"/>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Link State ID</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7741075"/>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Advertising Router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21992505"/>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dirty="0">
                          <a:latin typeface="微软雅黑" panose="020B0503020204020204" pitchFamily="34" charset="-122"/>
                          <a:ea typeface="微软雅黑" panose="020B0503020204020204" pitchFamily="34" charset="-122"/>
                        </a:rPr>
                        <a:t>LS Sequence Number</a:t>
                      </a:r>
                      <a:endParaRPr kumimoji="1" lang="en-US" altLang="zh-TW"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35271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Checksum</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Length</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4246850230"/>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Network Mask</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37789323"/>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3065203828"/>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 Type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 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1954534790"/>
                  </a:ext>
                </a:extLst>
              </a:tr>
            </a:tbl>
          </a:graphicData>
        </a:graphic>
      </p:graphicFrame>
      <p:cxnSp>
        <p:nvCxnSpPr>
          <p:cNvPr id="6" name="连接符: 肘形 5">
            <a:extLst>
              <a:ext uri="{FF2B5EF4-FFF2-40B4-BE49-F238E27FC236}">
                <a16:creationId xmlns:a16="http://schemas.microsoft.com/office/drawing/2014/main" id="{EB0FE2A5-51E7-4830-945B-5EEE9A0A3AC5}"/>
              </a:ext>
            </a:extLst>
          </p:cNvPr>
          <p:cNvCxnSpPr>
            <a:cxnSpLocks/>
          </p:cNvCxnSpPr>
          <p:nvPr/>
        </p:nvCxnSpPr>
        <p:spPr bwMode="auto">
          <a:xfrm flipV="1">
            <a:off x="1091444" y="3264204"/>
            <a:ext cx="10009112" cy="745584"/>
          </a:xfrm>
          <a:prstGeom prst="bentConnector3">
            <a:avLst/>
          </a:prstGeom>
          <a:solidFill>
            <a:schemeClr val="accent1"/>
          </a:solidFill>
          <a:ln w="28575" cap="flat" cmpd="sng" algn="ctr">
            <a:solidFill>
              <a:srgbClr val="C00000"/>
            </a:solidFill>
            <a:prstDash val="dash"/>
            <a:round/>
            <a:headEnd type="none" w="med" len="med"/>
            <a:tailEnd type="none" w="med" len="med"/>
          </a:ln>
          <a:effectLst/>
        </p:spPr>
      </p:cxnSp>
      <p:sp>
        <p:nvSpPr>
          <p:cNvPr id="7" name="Rectangle 72">
            <a:extLst>
              <a:ext uri="{FF2B5EF4-FFF2-40B4-BE49-F238E27FC236}">
                <a16:creationId xmlns:a16="http://schemas.microsoft.com/office/drawing/2014/main" id="{9BD1212C-B131-4458-AB07-F57143DEC623}"/>
              </a:ext>
            </a:extLst>
          </p:cNvPr>
          <p:cNvSpPr>
            <a:spLocks noChangeArrowheads="1"/>
          </p:cNvSpPr>
          <p:nvPr/>
        </p:nvSpPr>
        <p:spPr bwMode="auto">
          <a:xfrm>
            <a:off x="1979401" y="5517190"/>
            <a:ext cx="3156633"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OSPFv2 Type3 Summary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sp>
        <p:nvSpPr>
          <p:cNvPr id="8" name="Rectangle 72">
            <a:extLst>
              <a:ext uri="{FF2B5EF4-FFF2-40B4-BE49-F238E27FC236}">
                <a16:creationId xmlns:a16="http://schemas.microsoft.com/office/drawing/2014/main" id="{4F2C0D87-42BF-4430-A10F-95D5B91EF4E8}"/>
              </a:ext>
            </a:extLst>
          </p:cNvPr>
          <p:cNvSpPr>
            <a:spLocks noChangeArrowheads="1"/>
          </p:cNvSpPr>
          <p:nvPr/>
        </p:nvSpPr>
        <p:spPr bwMode="auto">
          <a:xfrm>
            <a:off x="7227213" y="5531650"/>
            <a:ext cx="3226909"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OSPFv3 Inter-Area-Prefix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grpSp>
        <p:nvGrpSpPr>
          <p:cNvPr id="14" name="组合 13">
            <a:extLst>
              <a:ext uri="{FF2B5EF4-FFF2-40B4-BE49-F238E27FC236}">
                <a16:creationId xmlns:a16="http://schemas.microsoft.com/office/drawing/2014/main" id="{AE2BBD44-2337-418B-B7B8-DFDDEA563A92}"/>
              </a:ext>
            </a:extLst>
          </p:cNvPr>
          <p:cNvGrpSpPr/>
          <p:nvPr/>
        </p:nvGrpSpPr>
        <p:grpSpPr>
          <a:xfrm>
            <a:off x="6796805" y="2852258"/>
            <a:ext cx="4128523" cy="358796"/>
            <a:chOff x="6780276" y="1861266"/>
            <a:chExt cx="4716324" cy="392778"/>
          </a:xfrm>
        </p:grpSpPr>
        <p:sp>
          <p:nvSpPr>
            <p:cNvPr id="9" name="Line 32">
              <a:extLst>
                <a:ext uri="{FF2B5EF4-FFF2-40B4-BE49-F238E27FC236}">
                  <a16:creationId xmlns:a16="http://schemas.microsoft.com/office/drawing/2014/main" id="{6C07A4A7-6313-4384-87B5-40EFF296BD02}"/>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0" name="Line 33">
              <a:extLst>
                <a:ext uri="{FF2B5EF4-FFF2-40B4-BE49-F238E27FC236}">
                  <a16:creationId xmlns:a16="http://schemas.microsoft.com/office/drawing/2014/main" id="{E7B5140F-F4AC-484A-B971-4D7C27F736DF}"/>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1" name="Line 34">
              <a:extLst>
                <a:ext uri="{FF2B5EF4-FFF2-40B4-BE49-F238E27FC236}">
                  <a16:creationId xmlns:a16="http://schemas.microsoft.com/office/drawing/2014/main" id="{5493D3CF-716F-4CBE-9719-78163AAA1365}"/>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2" name="Line 35">
              <a:extLst>
                <a:ext uri="{FF2B5EF4-FFF2-40B4-BE49-F238E27FC236}">
                  <a16:creationId xmlns:a16="http://schemas.microsoft.com/office/drawing/2014/main" id="{1670AA5A-BB8B-4544-895A-B0226D1A6088}"/>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3" name="Rectangle 36">
              <a:extLst>
                <a:ext uri="{FF2B5EF4-FFF2-40B4-BE49-F238E27FC236}">
                  <a16:creationId xmlns:a16="http://schemas.microsoft.com/office/drawing/2014/main" id="{46CB980E-5029-40B3-8496-C8C1A6002EC0}"/>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grpSp>
        <p:nvGrpSpPr>
          <p:cNvPr id="15" name="组合 14">
            <a:extLst>
              <a:ext uri="{FF2B5EF4-FFF2-40B4-BE49-F238E27FC236}">
                <a16:creationId xmlns:a16="http://schemas.microsoft.com/office/drawing/2014/main" id="{6FF15817-0D18-408E-B420-23FD655B4E61}"/>
              </a:ext>
            </a:extLst>
          </p:cNvPr>
          <p:cNvGrpSpPr/>
          <p:nvPr/>
        </p:nvGrpSpPr>
        <p:grpSpPr>
          <a:xfrm>
            <a:off x="1631505" y="2133728"/>
            <a:ext cx="3852428" cy="395171"/>
            <a:chOff x="6780276" y="1861266"/>
            <a:chExt cx="4716324" cy="392778"/>
          </a:xfrm>
        </p:grpSpPr>
        <p:sp>
          <p:nvSpPr>
            <p:cNvPr id="16" name="Line 32">
              <a:extLst>
                <a:ext uri="{FF2B5EF4-FFF2-40B4-BE49-F238E27FC236}">
                  <a16:creationId xmlns:a16="http://schemas.microsoft.com/office/drawing/2014/main" id="{51122BE0-721D-4DA8-AB97-FB3448D60F52}"/>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7" name="Line 33">
              <a:extLst>
                <a:ext uri="{FF2B5EF4-FFF2-40B4-BE49-F238E27FC236}">
                  <a16:creationId xmlns:a16="http://schemas.microsoft.com/office/drawing/2014/main" id="{CB9CDD13-A981-4F98-B4B7-79F9263BF158}"/>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8" name="Line 34">
              <a:extLst>
                <a:ext uri="{FF2B5EF4-FFF2-40B4-BE49-F238E27FC236}">
                  <a16:creationId xmlns:a16="http://schemas.microsoft.com/office/drawing/2014/main" id="{C7CD6B7D-F979-4946-978C-8360325C7D4D}"/>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9" name="Line 35">
              <a:extLst>
                <a:ext uri="{FF2B5EF4-FFF2-40B4-BE49-F238E27FC236}">
                  <a16:creationId xmlns:a16="http://schemas.microsoft.com/office/drawing/2014/main" id="{FEF11A4B-F510-4289-ABAB-CA19531C07B7}"/>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20" name="Rectangle 36">
              <a:extLst>
                <a:ext uri="{FF2B5EF4-FFF2-40B4-BE49-F238E27FC236}">
                  <a16:creationId xmlns:a16="http://schemas.microsoft.com/office/drawing/2014/main" id="{610EF1BD-A902-4364-920F-CF3C6E2E1D86}"/>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spTree>
    <p:extLst>
      <p:ext uri="{BB962C8B-B14F-4D97-AF65-F5344CB8AC3E}">
        <p14:creationId xmlns:p14="http://schemas.microsoft.com/office/powerpoint/2010/main" val="1664910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AutoShape 40">
            <a:extLst>
              <a:ext uri="{FF2B5EF4-FFF2-40B4-BE49-F238E27FC236}">
                <a16:creationId xmlns:a16="http://schemas.microsoft.com/office/drawing/2014/main" id="{5CABC49A-3B33-4FC8-8327-96DA1BE4A291}"/>
              </a:ext>
            </a:extLst>
          </p:cNvPr>
          <p:cNvSpPr>
            <a:spLocks noChangeArrowheads="1"/>
          </p:cNvSpPr>
          <p:nvPr/>
        </p:nvSpPr>
        <p:spPr bwMode="auto">
          <a:xfrm>
            <a:off x="9005980" y="2098823"/>
            <a:ext cx="2245370" cy="355108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1773570" name="Rectangle 2">
            <a:extLst>
              <a:ext uri="{FF2B5EF4-FFF2-40B4-BE49-F238E27FC236}">
                <a16:creationId xmlns:a16="http://schemas.microsoft.com/office/drawing/2014/main" id="{0A2BE3CE-3C80-4059-834C-7B14D7B16774}"/>
              </a:ext>
            </a:extLst>
          </p:cNvPr>
          <p:cNvSpPr>
            <a:spLocks noGrp="1" noChangeArrowheads="1"/>
          </p:cNvSpPr>
          <p:nvPr>
            <p:ph type="title"/>
          </p:nvPr>
        </p:nvSpPr>
        <p:spPr/>
        <p:txBody>
          <a:bodyPr/>
          <a:lstStyle/>
          <a:p>
            <a:r>
              <a:rPr lang="en-US" altLang="zh-CN"/>
              <a:t>Inter-Area-Prefix-LSA</a:t>
            </a:r>
            <a:r>
              <a:rPr lang="zh-CN" altLang="en-US"/>
              <a:t>举例</a:t>
            </a:r>
          </a:p>
        </p:txBody>
      </p:sp>
      <p:sp>
        <p:nvSpPr>
          <p:cNvPr id="57" name="灯片编号占位符 3">
            <a:extLst>
              <a:ext uri="{FF2B5EF4-FFF2-40B4-BE49-F238E27FC236}">
                <a16:creationId xmlns:a16="http://schemas.microsoft.com/office/drawing/2014/main" id="{6EFC377A-1735-4259-90B6-670F8C19B387}"/>
              </a:ext>
            </a:extLst>
          </p:cNvPr>
          <p:cNvSpPr>
            <a:spLocks noGrp="1"/>
          </p:cNvSpPr>
          <p:nvPr>
            <p:ph type="sldNum" sz="quarter" idx="4294967295"/>
          </p:nvPr>
        </p:nvSpPr>
        <p:spPr>
          <a:xfrm>
            <a:off x="1008062" y="1412776"/>
            <a:ext cx="5458195" cy="4159324"/>
          </a:xfrm>
          <a:prstGeom prst="rect">
            <a:avLst/>
          </a:prstGeom>
          <a:solidFill>
            <a:schemeClr val="bg1">
              <a:lumMod val="85000"/>
            </a:schemeClr>
          </a:solidFill>
          <a:ln>
            <a:noFill/>
          </a:ln>
        </p:spPr>
        <p:txBody>
          <a:bodyPr/>
          <a:lstStyle/>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&lt;RTC&gt;display ospfv3 </a:t>
            </a:r>
            <a:r>
              <a:rPr lang="en-US" altLang="zh-CN" sz="1600" dirty="0" err="1">
                <a:latin typeface="微软雅黑" panose="020B0503020204020204" pitchFamily="34" charset="-122"/>
                <a:ea typeface="微软雅黑" panose="020B0503020204020204" pitchFamily="34" charset="-122"/>
                <a:cs typeface="Courier New" panose="02070309020205020404" pitchFamily="49" charset="0"/>
              </a:rPr>
              <a:t>lsdb</a:t>
            </a: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inter-prefix</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Inter-Area-Prefix-LSA (Area 0.0.0.1)</a:t>
            </a:r>
          </a:p>
          <a:p>
            <a:pPr>
              <a:lnSpc>
                <a:spcPct val="100000"/>
              </a:lnSpc>
            </a:pP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LS Age: 89</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LS Type: Inter-Area-Prefix-LSA</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Link State ID: 0.0.0.3</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Originating Router: 1.1.1.1</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LS Seq Number: 0x80000002</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Checksum: 0xB5F6</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Length: 36</a:t>
            </a:r>
          </a:p>
          <a:p>
            <a:pPr>
              <a:lnSpc>
                <a:spcPct val="100000"/>
              </a:lnSpc>
            </a:pP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Metric: 1562</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Prefix: 3000:1:1::/48</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Prefix Options: 0 </a:t>
            </a:r>
          </a:p>
        </p:txBody>
      </p:sp>
      <p:grpSp>
        <p:nvGrpSpPr>
          <p:cNvPr id="58" name="组合 57">
            <a:extLst>
              <a:ext uri="{FF2B5EF4-FFF2-40B4-BE49-F238E27FC236}">
                <a16:creationId xmlns:a16="http://schemas.microsoft.com/office/drawing/2014/main" id="{B82C8488-5A23-49CA-9B53-0D002598E6FE}"/>
              </a:ext>
            </a:extLst>
          </p:cNvPr>
          <p:cNvGrpSpPr/>
          <p:nvPr/>
        </p:nvGrpSpPr>
        <p:grpSpPr>
          <a:xfrm>
            <a:off x="6528048" y="2098823"/>
            <a:ext cx="4511088" cy="3525689"/>
            <a:chOff x="7176120" y="2212843"/>
            <a:chExt cx="4104796" cy="3525689"/>
          </a:xfrm>
        </p:grpSpPr>
        <p:grpSp>
          <p:nvGrpSpPr>
            <p:cNvPr id="59" name="组合 58">
              <a:extLst>
                <a:ext uri="{FF2B5EF4-FFF2-40B4-BE49-F238E27FC236}">
                  <a16:creationId xmlns:a16="http://schemas.microsoft.com/office/drawing/2014/main" id="{CE9EA8E6-9343-4892-AA82-6913E91C9201}"/>
                </a:ext>
              </a:extLst>
            </p:cNvPr>
            <p:cNvGrpSpPr/>
            <p:nvPr/>
          </p:nvGrpSpPr>
          <p:grpSpPr>
            <a:xfrm>
              <a:off x="7176120" y="2212843"/>
              <a:ext cx="4104796" cy="3525689"/>
              <a:chOff x="6643921" y="2388309"/>
              <a:chExt cx="4104796" cy="3525689"/>
            </a:xfrm>
          </p:grpSpPr>
          <p:sp>
            <p:nvSpPr>
              <p:cNvPr id="61" name="AutoShape 40">
                <a:extLst>
                  <a:ext uri="{FF2B5EF4-FFF2-40B4-BE49-F238E27FC236}">
                    <a16:creationId xmlns:a16="http://schemas.microsoft.com/office/drawing/2014/main" id="{08385D2A-F780-4B0E-BDBC-5EA3635EA5F4}"/>
                  </a:ext>
                </a:extLst>
              </p:cNvPr>
              <p:cNvSpPr>
                <a:spLocks noChangeArrowheads="1"/>
              </p:cNvSpPr>
              <p:nvPr/>
            </p:nvSpPr>
            <p:spPr bwMode="auto">
              <a:xfrm>
                <a:off x="6732821" y="2388309"/>
                <a:ext cx="2043140" cy="352568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62" name="Rectangle 38">
                <a:extLst>
                  <a:ext uri="{FF2B5EF4-FFF2-40B4-BE49-F238E27FC236}">
                    <a16:creationId xmlns:a16="http://schemas.microsoft.com/office/drawing/2014/main" id="{10902F32-151C-4FE9-96A4-EB403B377B08}"/>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63" name="Rectangle 36">
                <a:extLst>
                  <a:ext uri="{FF2B5EF4-FFF2-40B4-BE49-F238E27FC236}">
                    <a16:creationId xmlns:a16="http://schemas.microsoft.com/office/drawing/2014/main" id="{40F00857-A942-4D7B-85B3-AE733E34333C}"/>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64" name="组合 63">
                <a:extLst>
                  <a:ext uri="{FF2B5EF4-FFF2-40B4-BE49-F238E27FC236}">
                    <a16:creationId xmlns:a16="http://schemas.microsoft.com/office/drawing/2014/main" id="{7D128A80-7BF2-4A06-B4EF-0B0DCF2B7E06}"/>
                  </a:ext>
                </a:extLst>
              </p:cNvPr>
              <p:cNvGrpSpPr/>
              <p:nvPr/>
            </p:nvGrpSpPr>
            <p:grpSpPr>
              <a:xfrm>
                <a:off x="8854108" y="2788508"/>
                <a:ext cx="1038048" cy="2408113"/>
                <a:chOff x="139462" y="2639281"/>
                <a:chExt cx="2211704" cy="2408113"/>
              </a:xfrm>
            </p:grpSpPr>
            <p:cxnSp>
              <p:nvCxnSpPr>
                <p:cNvPr id="76" name="直接连接符 75">
                  <a:extLst>
                    <a:ext uri="{FF2B5EF4-FFF2-40B4-BE49-F238E27FC236}">
                      <a16:creationId xmlns:a16="http://schemas.microsoft.com/office/drawing/2014/main" id="{B5E059FB-4BAD-456B-9AB3-97E2F4DFF4F0}"/>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7" name="直接连接符 76">
                  <a:extLst>
                    <a:ext uri="{FF2B5EF4-FFF2-40B4-BE49-F238E27FC236}">
                      <a16:creationId xmlns:a16="http://schemas.microsoft.com/office/drawing/2014/main" id="{89CBD6BC-13F6-49DE-96CC-CD19023D81FF}"/>
                    </a:ext>
                  </a:extLst>
                </p:cNvPr>
                <p:cNvCxnSpPr>
                  <a:cxnSpLocks/>
                  <a:endCxn id="65"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8" name="直接连接符 77">
                  <a:extLst>
                    <a:ext uri="{FF2B5EF4-FFF2-40B4-BE49-F238E27FC236}">
                      <a16:creationId xmlns:a16="http://schemas.microsoft.com/office/drawing/2014/main" id="{65934A60-1F6A-46EF-B256-FE0D8DE7A008}"/>
                    </a:ext>
                  </a:extLst>
                </p:cNvPr>
                <p:cNvCxnSpPr>
                  <a:cxnSpLocks/>
                  <a:stCxn id="66"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9" name="直接连接符 78">
                  <a:extLst>
                    <a:ext uri="{FF2B5EF4-FFF2-40B4-BE49-F238E27FC236}">
                      <a16:creationId xmlns:a16="http://schemas.microsoft.com/office/drawing/2014/main" id="{4A807046-6013-4044-829D-51FCBE286197}"/>
                    </a:ext>
                  </a:extLst>
                </p:cNvPr>
                <p:cNvCxnSpPr>
                  <a:cxnSpLocks/>
                  <a:endCxn id="67"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65" name="Picture 2" descr="G:\做的项目\公共\扁平图标切换\更新2015_01_21\oss扁平图标库2015_01_21更新-04.png">
                <a:extLst>
                  <a:ext uri="{FF2B5EF4-FFF2-40B4-BE49-F238E27FC236}">
                    <a16:creationId xmlns:a16="http://schemas.microsoft.com/office/drawing/2014/main" id="{23CA88B4-4721-4FB7-BD08-16A2A7331D7B}"/>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66" name="Picture 2" descr="G:\做的项目\公共\扁平图标切换\更新2015_01_21\oss扁平图标库2015_01_21更新-04.png">
                <a:extLst>
                  <a:ext uri="{FF2B5EF4-FFF2-40B4-BE49-F238E27FC236}">
                    <a16:creationId xmlns:a16="http://schemas.microsoft.com/office/drawing/2014/main" id="{85957DEE-5D39-4981-A9C2-B75F935A27F9}"/>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67" name="Picture 2" descr="G:\做的项目\公共\扁平图标切换\更新2015_01_21\oss扁平图标库2015_01_21更新-04.png">
                <a:extLst>
                  <a:ext uri="{FF2B5EF4-FFF2-40B4-BE49-F238E27FC236}">
                    <a16:creationId xmlns:a16="http://schemas.microsoft.com/office/drawing/2014/main" id="{3EFE9DF1-5309-4382-9A58-D88D3E9615C0}"/>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68" name="Rectangle 29">
                <a:extLst>
                  <a:ext uri="{FF2B5EF4-FFF2-40B4-BE49-F238E27FC236}">
                    <a16:creationId xmlns:a16="http://schemas.microsoft.com/office/drawing/2014/main" id="{09C7E336-B447-496D-9588-4C1F2CDB9DD1}"/>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9" name="Rectangle 31">
                <a:extLst>
                  <a:ext uri="{FF2B5EF4-FFF2-40B4-BE49-F238E27FC236}">
                    <a16:creationId xmlns:a16="http://schemas.microsoft.com/office/drawing/2014/main" id="{FCB7617C-2A7E-41FF-842D-BA1E189CB66F}"/>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70" name="Rectangle 37">
                <a:extLst>
                  <a:ext uri="{FF2B5EF4-FFF2-40B4-BE49-F238E27FC236}">
                    <a16:creationId xmlns:a16="http://schemas.microsoft.com/office/drawing/2014/main" id="{B31AC9B7-80C5-4288-8499-B570D9952032}"/>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71" name="Picture 2" descr="G:\做的项目\公共\扁平图标切换\更新2015_01_21\oss扁平图标库2015_01_21更新-04.png">
                <a:extLst>
                  <a:ext uri="{FF2B5EF4-FFF2-40B4-BE49-F238E27FC236}">
                    <a16:creationId xmlns:a16="http://schemas.microsoft.com/office/drawing/2014/main" id="{4646276A-E120-4AEC-90A5-D33A92B5EA47}"/>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72" name="直接连接符 71">
                <a:extLst>
                  <a:ext uri="{FF2B5EF4-FFF2-40B4-BE49-F238E27FC236}">
                    <a16:creationId xmlns:a16="http://schemas.microsoft.com/office/drawing/2014/main" id="{1F25F9CE-40A2-4E6A-B9B2-F791AFA3BFAF}"/>
                  </a:ext>
                </a:extLst>
              </p:cNvPr>
              <p:cNvCxnSpPr>
                <a:cxnSpLocks/>
                <a:stCxn id="71" idx="3"/>
                <a:endCxn id="66"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73" name="Rectangle 29">
                <a:extLst>
                  <a:ext uri="{FF2B5EF4-FFF2-40B4-BE49-F238E27FC236}">
                    <a16:creationId xmlns:a16="http://schemas.microsoft.com/office/drawing/2014/main" id="{BFF1334A-E2A0-4C80-BB8B-0A3523EDCF75}"/>
                  </a:ext>
                </a:extLst>
              </p:cNvPr>
              <p:cNvSpPr>
                <a:spLocks noChangeArrowheads="1"/>
              </p:cNvSpPr>
              <p:nvPr/>
            </p:nvSpPr>
            <p:spPr bwMode="auto">
              <a:xfrm>
                <a:off x="8064020" y="4318931"/>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74" name="Rectangle 29">
                <a:extLst>
                  <a:ext uri="{FF2B5EF4-FFF2-40B4-BE49-F238E27FC236}">
                    <a16:creationId xmlns:a16="http://schemas.microsoft.com/office/drawing/2014/main" id="{8EA1B52E-BC63-41B6-9B32-0786D4BBC64B}"/>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75" name="Rectangle 37">
                <a:extLst>
                  <a:ext uri="{FF2B5EF4-FFF2-40B4-BE49-F238E27FC236}">
                    <a16:creationId xmlns:a16="http://schemas.microsoft.com/office/drawing/2014/main" id="{197EC66A-1D85-4E87-8994-701EA702D5A8}"/>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60" name="Text Box 48">
              <a:extLst>
                <a:ext uri="{FF2B5EF4-FFF2-40B4-BE49-F238E27FC236}">
                  <a16:creationId xmlns:a16="http://schemas.microsoft.com/office/drawing/2014/main" id="{1C0B3B11-8F77-4C49-8FB8-1A8C5D299E88}"/>
                </a:ext>
              </a:extLst>
            </p:cNvPr>
            <p:cNvSpPr txBox="1">
              <a:spLocks noChangeArrowheads="1"/>
            </p:cNvSpPr>
            <p:nvPr/>
          </p:nvSpPr>
          <p:spPr bwMode="auto">
            <a:xfrm>
              <a:off x="8081885" y="2265709"/>
              <a:ext cx="671844" cy="307777"/>
            </a:xfrm>
            <a:prstGeom prst="rect">
              <a:avLst/>
            </a:prstGeom>
            <a:solidFill>
              <a:srgbClr val="C00000"/>
            </a:solidFill>
            <a:ln>
              <a:noFill/>
            </a:ln>
            <a:effectLst/>
          </p:spPr>
          <p:txBody>
            <a:bodyPr wrap="none">
              <a:spAutoFit/>
            </a:bodyPr>
            <a:lstStyle/>
            <a:p>
              <a:pPr algn="r" fontAlgn="base"/>
              <a:r>
                <a:rPr kumimoji="1" lang="en-US" altLang="zh-CN" sz="1400" dirty="0">
                  <a:solidFill>
                    <a:schemeClr val="bg1"/>
                  </a:solidFill>
                  <a:latin typeface="微软雅黑" panose="020B0503020204020204" pitchFamily="34" charset="-122"/>
                  <a:ea typeface="微软雅黑" panose="020B0503020204020204" pitchFamily="34" charset="-122"/>
                </a:rPr>
                <a:t>Area 0</a:t>
              </a:r>
            </a:p>
          </p:txBody>
        </p:sp>
      </p:grpSp>
      <p:sp>
        <p:nvSpPr>
          <p:cNvPr id="80" name="AutoShape 52">
            <a:extLst>
              <a:ext uri="{FF2B5EF4-FFF2-40B4-BE49-F238E27FC236}">
                <a16:creationId xmlns:a16="http://schemas.microsoft.com/office/drawing/2014/main" id="{46C7F535-4987-42FE-A393-09D975F2E96D}"/>
              </a:ext>
            </a:extLst>
          </p:cNvPr>
          <p:cNvSpPr>
            <a:spLocks/>
          </p:cNvSpPr>
          <p:nvPr/>
        </p:nvSpPr>
        <p:spPr bwMode="auto">
          <a:xfrm>
            <a:off x="6744098" y="4379496"/>
            <a:ext cx="1176281" cy="590431"/>
          </a:xfrm>
          <a:prstGeom prst="borderCallout1">
            <a:avLst>
              <a:gd name="adj1" fmla="val 38968"/>
              <a:gd name="adj2" fmla="val 100564"/>
              <a:gd name="adj3" fmla="val -115417"/>
              <a:gd name="adj4" fmla="val 129542"/>
            </a:avLst>
          </a:prstGeom>
          <a:solidFill>
            <a:srgbClr val="0070C0"/>
          </a:solidFill>
          <a:ln w="12700">
            <a:solidFill>
              <a:schemeClr val="tx1"/>
            </a:solidFill>
            <a:miter lim="800000"/>
            <a:headEnd/>
            <a:tailEnd/>
          </a:ln>
          <a:effectLst/>
        </p:spPr>
        <p:txBody>
          <a:bodyPr/>
          <a:lstStyle/>
          <a:p>
            <a:pPr fontAlgn="base"/>
            <a:r>
              <a:rPr kumimoji="1" lang="en-US" altLang="zh-CN" sz="1100" dirty="0">
                <a:solidFill>
                  <a:schemeClr val="bg1"/>
                </a:solidFill>
                <a:latin typeface="微软雅黑" panose="020B0503020204020204" pitchFamily="34" charset="-122"/>
                <a:ea typeface="微软雅黑" panose="020B0503020204020204" pitchFamily="34" charset="-122"/>
              </a:rPr>
              <a:t>Serial 6/0/0:</a:t>
            </a:r>
          </a:p>
          <a:p>
            <a:pPr fontAlgn="base"/>
            <a:r>
              <a:rPr kumimoji="1" lang="en-US" altLang="zh-CN" sz="1100" dirty="0">
                <a:solidFill>
                  <a:schemeClr val="bg1"/>
                </a:solidFill>
                <a:latin typeface="微软雅黑" panose="020B0503020204020204" pitchFamily="34" charset="-122"/>
                <a:ea typeface="微软雅黑" panose="020B0503020204020204" pitchFamily="34" charset="-122"/>
              </a:rPr>
              <a:t>3000:1:1::1/48</a:t>
            </a:r>
          </a:p>
          <a:p>
            <a:pPr fontAlgn="base"/>
            <a:r>
              <a:rPr kumimoji="1" lang="en-US" altLang="zh-CN" sz="1100" dirty="0">
                <a:solidFill>
                  <a:schemeClr val="bg1"/>
                </a:solidFill>
                <a:latin typeface="微软雅黑" panose="020B0503020204020204" pitchFamily="34" charset="-122"/>
                <a:ea typeface="微软雅黑" panose="020B0503020204020204" pitchFamily="34" charset="-122"/>
              </a:rPr>
              <a:t>3000:2:2::1/48</a:t>
            </a:r>
            <a:endParaRPr kumimoji="1"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81" name="AutoShape 54">
            <a:extLst>
              <a:ext uri="{FF2B5EF4-FFF2-40B4-BE49-F238E27FC236}">
                <a16:creationId xmlns:a16="http://schemas.microsoft.com/office/drawing/2014/main" id="{72899C31-0BCD-4E99-A23D-591D1F1A2A2B}"/>
              </a:ext>
            </a:extLst>
          </p:cNvPr>
          <p:cNvSpPr>
            <a:spLocks/>
          </p:cNvSpPr>
          <p:nvPr/>
        </p:nvSpPr>
        <p:spPr bwMode="auto">
          <a:xfrm>
            <a:off x="7127591" y="5116591"/>
            <a:ext cx="1294604" cy="455509"/>
          </a:xfrm>
          <a:prstGeom prst="borderCallout1">
            <a:avLst>
              <a:gd name="adj1" fmla="val 1858"/>
              <a:gd name="adj2" fmla="val 69972"/>
              <a:gd name="adj3" fmla="val -158171"/>
              <a:gd name="adj4" fmla="val 115896"/>
            </a:avLst>
          </a:prstGeom>
          <a:solidFill>
            <a:srgbClr val="0070C0"/>
          </a:solidFill>
          <a:ln w="12700">
            <a:solidFill>
              <a:schemeClr val="tx1"/>
            </a:solidFill>
            <a:miter lim="800000"/>
            <a:headEnd/>
            <a:tailEnd/>
          </a:ln>
          <a:effectLst/>
        </p:spPr>
        <p:txBody>
          <a:bodyPr/>
          <a:lstStyle/>
          <a:p>
            <a:pPr fontAlgn="base"/>
            <a:r>
              <a:rPr kumimoji="1" lang="en-US" altLang="zh-CN" sz="1100" dirty="0">
                <a:solidFill>
                  <a:schemeClr val="bg1"/>
                </a:solidFill>
                <a:latin typeface="微软雅黑" panose="020B0503020204020204" pitchFamily="34" charset="-122"/>
                <a:ea typeface="微软雅黑" panose="020B0503020204020204" pitchFamily="34" charset="-122"/>
              </a:rPr>
              <a:t>Loopback 0:</a:t>
            </a:r>
          </a:p>
          <a:p>
            <a:pPr fontAlgn="base"/>
            <a:r>
              <a:rPr kumimoji="1" lang="en-US" altLang="zh-CN" sz="1100" dirty="0">
                <a:solidFill>
                  <a:schemeClr val="bg1"/>
                </a:solidFill>
                <a:latin typeface="微软雅黑" panose="020B0503020204020204" pitchFamily="34" charset="-122"/>
                <a:ea typeface="微软雅黑" panose="020B0503020204020204" pitchFamily="34" charset="-122"/>
              </a:rPr>
              <a:t>3000:3:3::3/128</a:t>
            </a:r>
          </a:p>
        </p:txBody>
      </p:sp>
      <p:cxnSp>
        <p:nvCxnSpPr>
          <p:cNvPr id="82" name="直接连接符 81">
            <a:extLst>
              <a:ext uri="{FF2B5EF4-FFF2-40B4-BE49-F238E27FC236}">
                <a16:creationId xmlns:a16="http://schemas.microsoft.com/office/drawing/2014/main" id="{0045F274-608C-46ED-859B-1235E017D44A}"/>
              </a:ext>
            </a:extLst>
          </p:cNvPr>
          <p:cNvCxnSpPr>
            <a:cxnSpLocks/>
          </p:cNvCxnSpPr>
          <p:nvPr/>
        </p:nvCxnSpPr>
        <p:spPr bwMode="auto">
          <a:xfrm flipV="1">
            <a:off x="8604312" y="4011023"/>
            <a:ext cx="1" cy="36000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83" name="直接连接符 82">
            <a:extLst>
              <a:ext uri="{FF2B5EF4-FFF2-40B4-BE49-F238E27FC236}">
                <a16:creationId xmlns:a16="http://schemas.microsoft.com/office/drawing/2014/main" id="{522E504F-5608-400B-A73E-1A87B93FBEBF}"/>
              </a:ext>
            </a:extLst>
          </p:cNvPr>
          <p:cNvCxnSpPr>
            <a:cxnSpLocks/>
          </p:cNvCxnSpPr>
          <p:nvPr/>
        </p:nvCxnSpPr>
        <p:spPr bwMode="auto">
          <a:xfrm flipH="1">
            <a:off x="8422195" y="4393468"/>
            <a:ext cx="366023"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84" name="Text Box 57">
            <a:extLst>
              <a:ext uri="{FF2B5EF4-FFF2-40B4-BE49-F238E27FC236}">
                <a16:creationId xmlns:a16="http://schemas.microsoft.com/office/drawing/2014/main" id="{3B65F73B-C722-46F8-BE00-75C759D39A77}"/>
              </a:ext>
            </a:extLst>
          </p:cNvPr>
          <p:cNvSpPr txBox="1">
            <a:spLocks noChangeArrowheads="1"/>
          </p:cNvSpPr>
          <p:nvPr/>
        </p:nvSpPr>
        <p:spPr bwMode="auto">
          <a:xfrm>
            <a:off x="8118482" y="4838221"/>
            <a:ext cx="17427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base"/>
            <a:r>
              <a:rPr kumimoji="1" lang="en-US" altLang="zh-CN" sz="1200" dirty="0">
                <a:solidFill>
                  <a:srgbClr val="C00000"/>
                </a:solidFill>
                <a:latin typeface="微软雅黑" panose="020B0503020204020204" pitchFamily="34" charset="-122"/>
                <a:ea typeface="微软雅黑" panose="020B0503020204020204" pitchFamily="34" charset="-122"/>
              </a:rPr>
              <a:t>Inter-Area-Prefix-LSA</a:t>
            </a:r>
          </a:p>
        </p:txBody>
      </p:sp>
      <p:sp>
        <p:nvSpPr>
          <p:cNvPr id="86" name="Text Box 48">
            <a:extLst>
              <a:ext uri="{FF2B5EF4-FFF2-40B4-BE49-F238E27FC236}">
                <a16:creationId xmlns:a16="http://schemas.microsoft.com/office/drawing/2014/main" id="{55123171-C22F-4133-A4B1-73995323D673}"/>
              </a:ext>
            </a:extLst>
          </p:cNvPr>
          <p:cNvSpPr txBox="1">
            <a:spLocks noChangeArrowheads="1"/>
          </p:cNvSpPr>
          <p:nvPr/>
        </p:nvSpPr>
        <p:spPr bwMode="auto">
          <a:xfrm>
            <a:off x="9819039" y="5300782"/>
            <a:ext cx="738343" cy="307777"/>
          </a:xfrm>
          <a:prstGeom prst="rect">
            <a:avLst/>
          </a:prstGeom>
          <a:solidFill>
            <a:srgbClr val="C00000"/>
          </a:solidFill>
          <a:ln>
            <a:noFill/>
          </a:ln>
          <a:effectLst/>
        </p:spPr>
        <p:txBody>
          <a:bodyPr wrap="none">
            <a:spAutoFit/>
          </a:bodyPr>
          <a:lstStyle/>
          <a:p>
            <a:pPr algn="r" fontAlgn="base"/>
            <a:r>
              <a:rPr kumimoji="1" lang="en-US" altLang="zh-CN" sz="1400" dirty="0">
                <a:solidFill>
                  <a:schemeClr val="bg1"/>
                </a:solidFill>
                <a:latin typeface="微软雅黑" panose="020B0503020204020204" pitchFamily="34" charset="-122"/>
                <a:ea typeface="微软雅黑" panose="020B0503020204020204" pitchFamily="34" charset="-122"/>
              </a:rPr>
              <a:t>Area 1</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2546" name="Rectangle 2">
            <a:extLst>
              <a:ext uri="{FF2B5EF4-FFF2-40B4-BE49-F238E27FC236}">
                <a16:creationId xmlns:a16="http://schemas.microsoft.com/office/drawing/2014/main" id="{817AC521-4B4A-4E61-A4D7-DE4F3A197FD1}"/>
              </a:ext>
            </a:extLst>
          </p:cNvPr>
          <p:cNvSpPr>
            <a:spLocks noGrp="1" noChangeArrowheads="1"/>
          </p:cNvSpPr>
          <p:nvPr>
            <p:ph type="title"/>
          </p:nvPr>
        </p:nvSpPr>
        <p:spPr/>
        <p:txBody>
          <a:bodyPr/>
          <a:lstStyle/>
          <a:p>
            <a:r>
              <a:rPr lang="en-US" altLang="zh-CN"/>
              <a:t>Type-4 LSA</a:t>
            </a:r>
            <a:r>
              <a:rPr lang="zh-CN" altLang="en-US"/>
              <a:t>的变化 </a:t>
            </a:r>
            <a:r>
              <a:rPr lang="en-US" altLang="zh-CN"/>
              <a:t>- Inter-Area-Router-LSA</a:t>
            </a:r>
            <a:endParaRPr lang="en-US" altLang="zh-CN" dirty="0"/>
          </a:p>
        </p:txBody>
      </p:sp>
      <p:sp>
        <p:nvSpPr>
          <p:cNvPr id="4" name="灯片编号占位符 3">
            <a:extLst>
              <a:ext uri="{FF2B5EF4-FFF2-40B4-BE49-F238E27FC236}">
                <a16:creationId xmlns:a16="http://schemas.microsoft.com/office/drawing/2014/main" id="{5970543A-C6C0-443A-AF0E-A7C96FF624AE}"/>
              </a:ext>
            </a:extLst>
          </p:cNvPr>
          <p:cNvSpPr>
            <a:spLocks noGrp="1"/>
          </p:cNvSpPr>
          <p:nvPr>
            <p:ph type="sldNum" sz="quarter" idx="10"/>
          </p:nvPr>
        </p:nvSpPr>
        <p:spPr/>
        <p:txBody>
          <a:bodyPr/>
          <a:lstStyle/>
          <a:p>
            <a:r>
              <a:rPr lang="zh-CN" altLang="en-US" dirty="0"/>
              <a:t>在</a:t>
            </a:r>
            <a:r>
              <a:rPr lang="en-US" altLang="zh-CN" dirty="0"/>
              <a:t>OSPFv2</a:t>
            </a:r>
            <a:r>
              <a:rPr lang="zh-CN" altLang="en-US" dirty="0"/>
              <a:t>中，该类型的</a:t>
            </a:r>
            <a:r>
              <a:rPr lang="en-US" altLang="zh-CN" dirty="0"/>
              <a:t>LSA</a:t>
            </a:r>
            <a:r>
              <a:rPr lang="zh-CN" altLang="en-US" dirty="0"/>
              <a:t>称为</a:t>
            </a:r>
            <a:r>
              <a:rPr lang="en-US" altLang="zh-CN" dirty="0"/>
              <a:t>Type 4 Summary-LSA</a:t>
            </a:r>
            <a:r>
              <a:rPr lang="zh-CN" altLang="en-US" dirty="0"/>
              <a:t>。在</a:t>
            </a:r>
            <a:r>
              <a:rPr lang="en-US" altLang="zh-CN" dirty="0"/>
              <a:t>OSPFv3</a:t>
            </a:r>
            <a:r>
              <a:rPr lang="zh-CN" altLang="en-US" dirty="0"/>
              <a:t>中，更名为</a:t>
            </a:r>
            <a:r>
              <a:rPr lang="en-US" altLang="zh-CN" dirty="0"/>
              <a:t>Inter-Area Router-LSA</a:t>
            </a:r>
            <a:r>
              <a:rPr lang="zh-CN" altLang="en-US" dirty="0"/>
              <a:t>，语义更加明确，它描述了到达其他区域的</a:t>
            </a:r>
            <a:r>
              <a:rPr lang="en-US" altLang="zh-CN" dirty="0"/>
              <a:t>ASBR</a:t>
            </a:r>
            <a:r>
              <a:rPr lang="zh-CN" altLang="en-US" dirty="0"/>
              <a:t>的信息。</a:t>
            </a:r>
            <a:endParaRPr lang="en-US" altLang="zh-CN" dirty="0"/>
          </a:p>
          <a:p>
            <a:pPr lvl="1"/>
            <a:r>
              <a:rPr lang="zh-CN" altLang="en-US" dirty="0"/>
              <a:t>边界路由器</a:t>
            </a:r>
            <a:r>
              <a:rPr lang="en-US" altLang="zh-CN" dirty="0"/>
              <a:t>(ABR)</a:t>
            </a:r>
            <a:r>
              <a:rPr lang="zh-CN" altLang="en-US" dirty="0"/>
              <a:t>产生的第</a:t>
            </a:r>
            <a:r>
              <a:rPr lang="en-US" altLang="zh-CN" dirty="0"/>
              <a:t>4</a:t>
            </a:r>
            <a:r>
              <a:rPr lang="zh-CN" altLang="en-US" dirty="0"/>
              <a:t>类</a:t>
            </a:r>
            <a:r>
              <a:rPr lang="en-US" altLang="zh-CN" dirty="0"/>
              <a:t>LSA</a:t>
            </a:r>
            <a:r>
              <a:rPr lang="zh-CN" altLang="en-US" dirty="0"/>
              <a:t>，在</a:t>
            </a:r>
            <a:r>
              <a:rPr lang="en-US" altLang="zh-CN" dirty="0"/>
              <a:t>Area</a:t>
            </a:r>
            <a:r>
              <a:rPr lang="zh-CN" altLang="en-US" dirty="0"/>
              <a:t>范围内洪泛；</a:t>
            </a:r>
          </a:p>
          <a:p>
            <a:pPr lvl="1"/>
            <a:r>
              <a:rPr lang="zh-CN" altLang="en-US" dirty="0"/>
              <a:t>描述了到本</a:t>
            </a:r>
            <a:r>
              <a:rPr lang="en-US" altLang="zh-CN" dirty="0"/>
              <a:t>AS</a:t>
            </a:r>
            <a:r>
              <a:rPr lang="zh-CN" altLang="en-US" dirty="0"/>
              <a:t>内其他区域的</a:t>
            </a:r>
            <a:r>
              <a:rPr lang="en-US" altLang="zh-CN" dirty="0"/>
              <a:t>ASBR</a:t>
            </a:r>
            <a:r>
              <a:rPr lang="zh-CN" altLang="en-US" dirty="0"/>
              <a:t>路由器信息；</a:t>
            </a:r>
          </a:p>
          <a:p>
            <a:pPr lvl="1"/>
            <a:r>
              <a:rPr lang="zh-CN" altLang="en-US" dirty="0"/>
              <a:t>每个</a:t>
            </a:r>
            <a:r>
              <a:rPr lang="en-US" altLang="zh-CN" dirty="0"/>
              <a:t>Inter-Area-Router-LSA</a:t>
            </a:r>
            <a:r>
              <a:rPr lang="zh-CN" altLang="en-US" dirty="0"/>
              <a:t>包含一个</a:t>
            </a:r>
            <a:r>
              <a:rPr lang="en-US" altLang="zh-CN" dirty="0"/>
              <a:t>ASBR</a:t>
            </a:r>
            <a:r>
              <a:rPr lang="zh-CN" altLang="en-US" dirty="0"/>
              <a:t>路由器信息；</a:t>
            </a:r>
          </a:p>
          <a:p>
            <a:pPr lvl="1"/>
            <a:r>
              <a:rPr lang="en-US" altLang="zh-CN" dirty="0"/>
              <a:t>LSA</a:t>
            </a:r>
            <a:r>
              <a:rPr lang="zh-CN" altLang="en-US" dirty="0"/>
              <a:t>中的能力选项</a:t>
            </a:r>
            <a:r>
              <a:rPr lang="en-US" altLang="zh-CN" dirty="0"/>
              <a:t>(Options)</a:t>
            </a:r>
            <a:r>
              <a:rPr lang="zh-CN" altLang="en-US" dirty="0"/>
              <a:t>与所描述的</a:t>
            </a:r>
            <a:r>
              <a:rPr lang="en-US" altLang="zh-CN" dirty="0"/>
              <a:t>ASBR Router LSA</a:t>
            </a:r>
            <a:r>
              <a:rPr lang="zh-CN" altLang="en-US" dirty="0"/>
              <a:t>中能力选项</a:t>
            </a:r>
            <a:r>
              <a:rPr lang="en-US" altLang="zh-CN" dirty="0"/>
              <a:t>(Options)</a:t>
            </a:r>
            <a:r>
              <a:rPr lang="zh-CN" altLang="en-US" dirty="0"/>
              <a:t>保持一致；</a:t>
            </a:r>
          </a:p>
          <a:p>
            <a:pPr lvl="1"/>
            <a:r>
              <a:rPr lang="zh-CN" altLang="en-US" dirty="0"/>
              <a:t>使用</a:t>
            </a:r>
            <a:r>
              <a:rPr lang="en-US" altLang="zh-CN" dirty="0"/>
              <a:t>32</a:t>
            </a:r>
            <a:r>
              <a:rPr lang="zh-CN" altLang="en-US" dirty="0"/>
              <a:t>位整数作为</a:t>
            </a:r>
            <a:r>
              <a:rPr lang="en-US" altLang="zh-CN" dirty="0"/>
              <a:t>Link State ID</a:t>
            </a:r>
            <a:r>
              <a:rPr lang="zh-CN" altLang="en-US" dirty="0"/>
              <a:t>来区分相同的</a:t>
            </a:r>
            <a:r>
              <a:rPr lang="en-US" altLang="zh-CN" dirty="0"/>
              <a:t>LSA</a:t>
            </a:r>
            <a:r>
              <a:rPr lang="zh-CN" altLang="en-US" dirty="0"/>
              <a:t>。</a:t>
            </a:r>
          </a:p>
          <a:p>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09E0C-0C96-41A6-9562-B8057F968526}"/>
              </a:ext>
            </a:extLst>
          </p:cNvPr>
          <p:cNvSpPr>
            <a:spLocks noGrp="1"/>
          </p:cNvSpPr>
          <p:nvPr>
            <p:ph type="title"/>
          </p:nvPr>
        </p:nvSpPr>
        <p:spPr/>
        <p:txBody>
          <a:bodyPr/>
          <a:lstStyle/>
          <a:p>
            <a:r>
              <a:rPr lang="en-US" altLang="zh-CN"/>
              <a:t>OSPFv3</a:t>
            </a:r>
            <a:r>
              <a:rPr lang="zh-CN" altLang="en-US"/>
              <a:t> </a:t>
            </a:r>
            <a:r>
              <a:rPr lang="en-US" altLang="zh-CN"/>
              <a:t>Inter-Area-Router-LSA</a:t>
            </a:r>
            <a:r>
              <a:rPr lang="zh-CN" altLang="en-US"/>
              <a:t>结构</a:t>
            </a:r>
            <a:endParaRPr lang="zh-CN" altLang="en-US" dirty="0"/>
          </a:p>
        </p:txBody>
      </p:sp>
      <p:graphicFrame>
        <p:nvGraphicFramePr>
          <p:cNvPr id="4" name="表格 3">
            <a:extLst>
              <a:ext uri="{FF2B5EF4-FFF2-40B4-BE49-F238E27FC236}">
                <a16:creationId xmlns:a16="http://schemas.microsoft.com/office/drawing/2014/main" id="{615A7F87-2C5D-4E77-9954-6AE01A1B59A9}"/>
              </a:ext>
            </a:extLst>
          </p:cNvPr>
          <p:cNvGraphicFramePr>
            <a:graphicFrameLocks noGrp="1"/>
          </p:cNvGraphicFramePr>
          <p:nvPr>
            <p:extLst>
              <p:ext uri="{D42A27DB-BD31-4B8C-83A1-F6EECF244321}">
                <p14:modId xmlns:p14="http://schemas.microsoft.com/office/powerpoint/2010/main" val="1144610037"/>
              </p:ext>
            </p:extLst>
          </p:nvPr>
        </p:nvGraphicFramePr>
        <p:xfrm>
          <a:off x="6816991" y="3752164"/>
          <a:ext cx="4087727" cy="1130517"/>
        </p:xfrm>
        <a:graphic>
          <a:graphicData uri="http://schemas.openxmlformats.org/drawingml/2006/table">
            <a:tbl>
              <a:tblPr firstRow="1" bandRow="1">
                <a:tableStyleId>{5C22544A-7EE6-4342-B048-85BDC9FD1C3A}</a:tableStyleId>
              </a:tblPr>
              <a:tblGrid>
                <a:gridCol w="1041760">
                  <a:extLst>
                    <a:ext uri="{9D8B030D-6E8A-4147-A177-3AD203B41FA5}">
                      <a16:colId xmlns:a16="http://schemas.microsoft.com/office/drawing/2014/main" val="3679493047"/>
                    </a:ext>
                  </a:extLst>
                </a:gridCol>
                <a:gridCol w="3045967">
                  <a:extLst>
                    <a:ext uri="{9D8B030D-6E8A-4147-A177-3AD203B41FA5}">
                      <a16:colId xmlns:a16="http://schemas.microsoft.com/office/drawing/2014/main" val="3162886989"/>
                    </a:ext>
                  </a:extLst>
                </a:gridCol>
              </a:tblGrid>
              <a:tr h="323463">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Options</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838586212"/>
                  </a:ext>
                </a:extLst>
              </a:tr>
              <a:tr h="323463">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Metric</a:t>
                      </a:r>
                      <a:endParaRPr lang="zh-CN" altLang="en-US"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9836184"/>
                  </a:ext>
                </a:extLst>
              </a:tr>
              <a:tr h="483591">
                <a:tc gridSpan="2">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Destination Router ID</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3855082575"/>
                  </a:ext>
                </a:extLst>
              </a:tr>
            </a:tbl>
          </a:graphicData>
        </a:graphic>
      </p:graphicFrame>
      <p:graphicFrame>
        <p:nvGraphicFramePr>
          <p:cNvPr id="5" name="表格 4">
            <a:extLst>
              <a:ext uri="{FF2B5EF4-FFF2-40B4-BE49-F238E27FC236}">
                <a16:creationId xmlns:a16="http://schemas.microsoft.com/office/drawing/2014/main" id="{BB88C80B-C1A6-4E91-AB9D-37D1074071A9}"/>
              </a:ext>
            </a:extLst>
          </p:cNvPr>
          <p:cNvGraphicFramePr>
            <a:graphicFrameLocks noGrp="1"/>
          </p:cNvGraphicFramePr>
          <p:nvPr>
            <p:extLst>
              <p:ext uri="{D42A27DB-BD31-4B8C-83A1-F6EECF244321}">
                <p14:modId xmlns:p14="http://schemas.microsoft.com/office/powerpoint/2010/main" val="3867879039"/>
              </p:ext>
            </p:extLst>
          </p:nvPr>
        </p:nvGraphicFramePr>
        <p:xfrm>
          <a:off x="1653777" y="1915960"/>
          <a:ext cx="3852428" cy="2966720"/>
        </p:xfrm>
        <a:graphic>
          <a:graphicData uri="http://schemas.openxmlformats.org/drawingml/2006/table">
            <a:tbl>
              <a:tblPr firstRow="1" bandRow="1">
                <a:tableStyleId>{5C22544A-7EE6-4342-B048-85BDC9FD1C3A}</a:tableStyleId>
              </a:tblPr>
              <a:tblGrid>
                <a:gridCol w="1284142">
                  <a:extLst>
                    <a:ext uri="{9D8B030D-6E8A-4147-A177-3AD203B41FA5}">
                      <a16:colId xmlns:a16="http://schemas.microsoft.com/office/drawing/2014/main" val="1463064791"/>
                    </a:ext>
                  </a:extLst>
                </a:gridCol>
                <a:gridCol w="642072">
                  <a:extLst>
                    <a:ext uri="{9D8B030D-6E8A-4147-A177-3AD203B41FA5}">
                      <a16:colId xmlns:a16="http://schemas.microsoft.com/office/drawing/2014/main" val="3648686103"/>
                    </a:ext>
                  </a:extLst>
                </a:gridCol>
                <a:gridCol w="642072">
                  <a:extLst>
                    <a:ext uri="{9D8B030D-6E8A-4147-A177-3AD203B41FA5}">
                      <a16:colId xmlns:a16="http://schemas.microsoft.com/office/drawing/2014/main" val="2229547219"/>
                    </a:ext>
                  </a:extLst>
                </a:gridCol>
                <a:gridCol w="1284142">
                  <a:extLst>
                    <a:ext uri="{9D8B030D-6E8A-4147-A177-3AD203B41FA5}">
                      <a16:colId xmlns:a16="http://schemas.microsoft.com/office/drawing/2014/main" val="2703351119"/>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Age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Options</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53360134"/>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Link State ID</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7741075"/>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Advertising Router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21992505"/>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dirty="0">
                          <a:latin typeface="微软雅黑" panose="020B0503020204020204" pitchFamily="34" charset="-122"/>
                          <a:ea typeface="微软雅黑" panose="020B0503020204020204" pitchFamily="34" charset="-122"/>
                        </a:rPr>
                        <a:t>LS Sequence Number</a:t>
                      </a:r>
                      <a:endParaRPr kumimoji="1" lang="en-US" altLang="zh-TW"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35271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Checksum</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Length</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4246850230"/>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37789323"/>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3065203828"/>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 Type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 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1954534790"/>
                  </a:ext>
                </a:extLst>
              </a:tr>
            </a:tbl>
          </a:graphicData>
        </a:graphic>
      </p:graphicFrame>
      <p:cxnSp>
        <p:nvCxnSpPr>
          <p:cNvPr id="6" name="连接符: 肘形 5">
            <a:extLst>
              <a:ext uri="{FF2B5EF4-FFF2-40B4-BE49-F238E27FC236}">
                <a16:creationId xmlns:a16="http://schemas.microsoft.com/office/drawing/2014/main" id="{EB0FE2A5-51E7-4830-945B-5EEE9A0A3AC5}"/>
              </a:ext>
            </a:extLst>
          </p:cNvPr>
          <p:cNvCxnSpPr>
            <a:cxnSpLocks/>
          </p:cNvCxnSpPr>
          <p:nvPr/>
        </p:nvCxnSpPr>
        <p:spPr bwMode="auto">
          <a:xfrm flipV="1">
            <a:off x="1013733" y="3749037"/>
            <a:ext cx="9901100" cy="1598"/>
          </a:xfrm>
          <a:prstGeom prst="bentConnector3">
            <a:avLst>
              <a:gd name="adj1" fmla="val 50000"/>
            </a:avLst>
          </a:prstGeom>
          <a:solidFill>
            <a:schemeClr val="accent1"/>
          </a:solidFill>
          <a:ln w="28575" cap="flat" cmpd="sng" algn="ctr">
            <a:solidFill>
              <a:srgbClr val="C00000"/>
            </a:solidFill>
            <a:prstDash val="dash"/>
            <a:round/>
            <a:headEnd type="none" w="med" len="med"/>
            <a:tailEnd type="none" w="med" len="med"/>
          </a:ln>
          <a:effectLst/>
        </p:spPr>
      </p:cxnSp>
      <p:sp>
        <p:nvSpPr>
          <p:cNvPr id="7" name="Rectangle 72">
            <a:extLst>
              <a:ext uri="{FF2B5EF4-FFF2-40B4-BE49-F238E27FC236}">
                <a16:creationId xmlns:a16="http://schemas.microsoft.com/office/drawing/2014/main" id="{9BD1212C-B131-4458-AB07-F57143DEC623}"/>
              </a:ext>
            </a:extLst>
          </p:cNvPr>
          <p:cNvSpPr>
            <a:spLocks noChangeArrowheads="1"/>
          </p:cNvSpPr>
          <p:nvPr/>
        </p:nvSpPr>
        <p:spPr bwMode="auto">
          <a:xfrm>
            <a:off x="2001674" y="4904250"/>
            <a:ext cx="3156633"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OSPFv2 Type4 Summary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sp>
        <p:nvSpPr>
          <p:cNvPr id="8" name="Rectangle 72">
            <a:extLst>
              <a:ext uri="{FF2B5EF4-FFF2-40B4-BE49-F238E27FC236}">
                <a16:creationId xmlns:a16="http://schemas.microsoft.com/office/drawing/2014/main" id="{4F2C0D87-42BF-4430-A10F-95D5B91EF4E8}"/>
              </a:ext>
            </a:extLst>
          </p:cNvPr>
          <p:cNvSpPr>
            <a:spLocks noChangeArrowheads="1"/>
          </p:cNvSpPr>
          <p:nvPr/>
        </p:nvSpPr>
        <p:spPr bwMode="auto">
          <a:xfrm>
            <a:off x="7249486" y="4918710"/>
            <a:ext cx="3317575"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OSPFv3 Inter-Area-Router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grpSp>
        <p:nvGrpSpPr>
          <p:cNvPr id="14" name="组合 13">
            <a:extLst>
              <a:ext uri="{FF2B5EF4-FFF2-40B4-BE49-F238E27FC236}">
                <a16:creationId xmlns:a16="http://schemas.microsoft.com/office/drawing/2014/main" id="{AE2BBD44-2337-418B-B7B8-DFDDEA563A92}"/>
              </a:ext>
            </a:extLst>
          </p:cNvPr>
          <p:cNvGrpSpPr/>
          <p:nvPr/>
        </p:nvGrpSpPr>
        <p:grpSpPr>
          <a:xfrm>
            <a:off x="6824568" y="3377193"/>
            <a:ext cx="4087727" cy="371844"/>
            <a:chOff x="6780276" y="1861266"/>
            <a:chExt cx="4716324" cy="392778"/>
          </a:xfrm>
        </p:grpSpPr>
        <p:sp>
          <p:nvSpPr>
            <p:cNvPr id="9" name="Line 32">
              <a:extLst>
                <a:ext uri="{FF2B5EF4-FFF2-40B4-BE49-F238E27FC236}">
                  <a16:creationId xmlns:a16="http://schemas.microsoft.com/office/drawing/2014/main" id="{6C07A4A7-6313-4384-87B5-40EFF296BD02}"/>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0" name="Line 33">
              <a:extLst>
                <a:ext uri="{FF2B5EF4-FFF2-40B4-BE49-F238E27FC236}">
                  <a16:creationId xmlns:a16="http://schemas.microsoft.com/office/drawing/2014/main" id="{E7B5140F-F4AC-484A-B971-4D7C27F736DF}"/>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1" name="Line 34">
              <a:extLst>
                <a:ext uri="{FF2B5EF4-FFF2-40B4-BE49-F238E27FC236}">
                  <a16:creationId xmlns:a16="http://schemas.microsoft.com/office/drawing/2014/main" id="{5493D3CF-716F-4CBE-9719-78163AAA1365}"/>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2" name="Line 35">
              <a:extLst>
                <a:ext uri="{FF2B5EF4-FFF2-40B4-BE49-F238E27FC236}">
                  <a16:creationId xmlns:a16="http://schemas.microsoft.com/office/drawing/2014/main" id="{1670AA5A-BB8B-4544-895A-B0226D1A6088}"/>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3" name="Rectangle 36">
              <a:extLst>
                <a:ext uri="{FF2B5EF4-FFF2-40B4-BE49-F238E27FC236}">
                  <a16:creationId xmlns:a16="http://schemas.microsoft.com/office/drawing/2014/main" id="{46CB980E-5029-40B3-8496-C8C1A6002EC0}"/>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grpSp>
        <p:nvGrpSpPr>
          <p:cNvPr id="15" name="组合 14">
            <a:extLst>
              <a:ext uri="{FF2B5EF4-FFF2-40B4-BE49-F238E27FC236}">
                <a16:creationId xmlns:a16="http://schemas.microsoft.com/office/drawing/2014/main" id="{6FF15817-0D18-408E-B420-23FD655B4E61}"/>
              </a:ext>
            </a:extLst>
          </p:cNvPr>
          <p:cNvGrpSpPr/>
          <p:nvPr/>
        </p:nvGrpSpPr>
        <p:grpSpPr>
          <a:xfrm>
            <a:off x="1653778" y="1520788"/>
            <a:ext cx="3852428" cy="395171"/>
            <a:chOff x="6780276" y="1861266"/>
            <a:chExt cx="4716324" cy="392778"/>
          </a:xfrm>
        </p:grpSpPr>
        <p:sp>
          <p:nvSpPr>
            <p:cNvPr id="16" name="Line 32">
              <a:extLst>
                <a:ext uri="{FF2B5EF4-FFF2-40B4-BE49-F238E27FC236}">
                  <a16:creationId xmlns:a16="http://schemas.microsoft.com/office/drawing/2014/main" id="{51122BE0-721D-4DA8-AB97-FB3448D60F52}"/>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7" name="Line 33">
              <a:extLst>
                <a:ext uri="{FF2B5EF4-FFF2-40B4-BE49-F238E27FC236}">
                  <a16:creationId xmlns:a16="http://schemas.microsoft.com/office/drawing/2014/main" id="{CB9CDD13-A981-4F98-B4B7-79F9263BF158}"/>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8" name="Line 34">
              <a:extLst>
                <a:ext uri="{FF2B5EF4-FFF2-40B4-BE49-F238E27FC236}">
                  <a16:creationId xmlns:a16="http://schemas.microsoft.com/office/drawing/2014/main" id="{C7CD6B7D-F979-4946-978C-8360325C7D4D}"/>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9" name="Line 35">
              <a:extLst>
                <a:ext uri="{FF2B5EF4-FFF2-40B4-BE49-F238E27FC236}">
                  <a16:creationId xmlns:a16="http://schemas.microsoft.com/office/drawing/2014/main" id="{FEF11A4B-F510-4289-ABAB-CA19531C07B7}"/>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20" name="Rectangle 36">
              <a:extLst>
                <a:ext uri="{FF2B5EF4-FFF2-40B4-BE49-F238E27FC236}">
                  <a16:creationId xmlns:a16="http://schemas.microsoft.com/office/drawing/2014/main" id="{610EF1BD-A902-4364-920F-CF3C6E2E1D86}"/>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spTree>
    <p:extLst>
      <p:ext uri="{BB962C8B-B14F-4D97-AF65-F5344CB8AC3E}">
        <p14:creationId xmlns:p14="http://schemas.microsoft.com/office/powerpoint/2010/main" val="334243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6092D-0B77-4F05-B1E2-A96267365297}"/>
              </a:ext>
            </a:extLst>
          </p:cNvPr>
          <p:cNvSpPr>
            <a:spLocks noGrp="1"/>
          </p:cNvSpPr>
          <p:nvPr>
            <p:ph type="title"/>
          </p:nvPr>
        </p:nvSpPr>
        <p:spPr/>
        <p:txBody>
          <a:bodyPr/>
          <a:lstStyle/>
          <a:p>
            <a:r>
              <a:rPr lang="en-US" altLang="zh-CN" dirty="0"/>
              <a:t>OSPFv2</a:t>
            </a:r>
            <a:r>
              <a:rPr lang="zh-CN" altLang="en-US" dirty="0"/>
              <a:t>基本概念</a:t>
            </a:r>
            <a:r>
              <a:rPr lang="en-US" altLang="zh-CN" dirty="0"/>
              <a:t> - LSA</a:t>
            </a:r>
            <a:r>
              <a:rPr lang="zh-CN" altLang="en-US" dirty="0"/>
              <a:t>类型</a:t>
            </a:r>
          </a:p>
        </p:txBody>
      </p:sp>
      <p:graphicFrame>
        <p:nvGraphicFramePr>
          <p:cNvPr id="4" name="表格 3">
            <a:extLst>
              <a:ext uri="{FF2B5EF4-FFF2-40B4-BE49-F238E27FC236}">
                <a16:creationId xmlns:a16="http://schemas.microsoft.com/office/drawing/2014/main" id="{664FFFC5-3C34-49C9-8E6F-D1BE52D807C3}"/>
              </a:ext>
            </a:extLst>
          </p:cNvPr>
          <p:cNvGraphicFramePr>
            <a:graphicFrameLocks noGrp="1"/>
          </p:cNvGraphicFramePr>
          <p:nvPr>
            <p:extLst>
              <p:ext uri="{D42A27DB-BD31-4B8C-83A1-F6EECF244321}">
                <p14:modId xmlns:p14="http://schemas.microsoft.com/office/powerpoint/2010/main" val="3821601911"/>
              </p:ext>
            </p:extLst>
          </p:nvPr>
        </p:nvGraphicFramePr>
        <p:xfrm>
          <a:off x="1091444" y="1340768"/>
          <a:ext cx="10322817" cy="4931475"/>
        </p:xfrm>
        <a:graphic>
          <a:graphicData uri="http://schemas.openxmlformats.org/drawingml/2006/table">
            <a:tbl>
              <a:tblPr>
                <a:tableStyleId>{2D5ABB26-0587-4C30-8999-92F81FD0307C}</a:tableStyleId>
              </a:tblPr>
              <a:tblGrid>
                <a:gridCol w="2695432">
                  <a:extLst>
                    <a:ext uri="{9D8B030D-6E8A-4147-A177-3AD203B41FA5}">
                      <a16:colId xmlns:a16="http://schemas.microsoft.com/office/drawing/2014/main" val="1353697719"/>
                    </a:ext>
                  </a:extLst>
                </a:gridCol>
                <a:gridCol w="7627385">
                  <a:extLst>
                    <a:ext uri="{9D8B030D-6E8A-4147-A177-3AD203B41FA5}">
                      <a16:colId xmlns:a16="http://schemas.microsoft.com/office/drawing/2014/main" val="3752575635"/>
                    </a:ext>
                  </a:extLst>
                </a:gridCol>
              </a:tblGrid>
              <a:tr h="490688">
                <a:tc>
                  <a:txBody>
                    <a:bodyPr/>
                    <a:lstStyle/>
                    <a:p>
                      <a:pPr algn="ctr"/>
                      <a:r>
                        <a:rPr lang="en-US" sz="1800" b="1" dirty="0">
                          <a:effectLst/>
                          <a:latin typeface="微软雅黑" panose="020B0503020204020204" pitchFamily="34" charset="-122"/>
                          <a:ea typeface="微软雅黑" panose="020B0503020204020204" pitchFamily="34" charset="-122"/>
                        </a:rPr>
                        <a:t>LSA</a:t>
                      </a:r>
                      <a:r>
                        <a:rPr lang="zh-CN" altLang="en-US" sz="1800" b="1" dirty="0">
                          <a:effectLst/>
                          <a:latin typeface="微软雅黑" panose="020B0503020204020204" pitchFamily="34" charset="-122"/>
                          <a:ea typeface="微软雅黑" panose="020B0503020204020204" pitchFamily="34" charset="-122"/>
                        </a:rPr>
                        <a:t>类型</a:t>
                      </a:r>
                      <a:endParaRPr lang="en-US" sz="1800" b="1" dirty="0">
                        <a:effectLst/>
                        <a:latin typeface="微软雅黑" panose="020B0503020204020204" pitchFamily="34" charset="-122"/>
                        <a:ea typeface="微软雅黑" panose="020B0503020204020204" pitchFamily="34" charset="-122"/>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800" b="1" dirty="0">
                          <a:effectLst/>
                          <a:latin typeface="微软雅黑" panose="020B0503020204020204" pitchFamily="34" charset="-122"/>
                          <a:ea typeface="微软雅黑" panose="020B0503020204020204" pitchFamily="34" charset="-122"/>
                        </a:rPr>
                        <a:t>LSA</a:t>
                      </a:r>
                      <a:r>
                        <a:rPr lang="zh-CN" altLang="en-US" sz="1800" b="1" dirty="0">
                          <a:effectLst/>
                          <a:latin typeface="微软雅黑" panose="020B0503020204020204" pitchFamily="34" charset="-122"/>
                          <a:ea typeface="微软雅黑" panose="020B0503020204020204" pitchFamily="34" charset="-122"/>
                        </a:rPr>
                        <a:t>作用</a:t>
                      </a: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5596817"/>
                  </a:ext>
                </a:extLst>
              </a:tr>
              <a:tr h="490688">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Router-LSA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Type1)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dirty="0">
                          <a:effectLst/>
                          <a:latin typeface="微软雅黑" panose="020B0503020204020204" pitchFamily="34" charset="-122"/>
                          <a:ea typeface="微软雅黑" panose="020B0503020204020204" pitchFamily="34" charset="-122"/>
                        </a:rPr>
                        <a:t>每个设备都会产生，描述了设备的链路状态和开销，在所属的区域内传播。</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1885616"/>
                  </a:ext>
                </a:extLst>
              </a:tr>
              <a:tr h="362681">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Network-LSA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Type2)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a:effectLst/>
                          <a:latin typeface="微软雅黑" panose="020B0503020204020204" pitchFamily="34" charset="-122"/>
                          <a:ea typeface="微软雅黑" panose="020B0503020204020204" pitchFamily="34" charset="-122"/>
                        </a:rPr>
                        <a:t>由 </a:t>
                      </a:r>
                      <a:r>
                        <a:rPr lang="en-US" altLang="zh-CN" sz="1400" kern="1200">
                          <a:effectLst/>
                          <a:latin typeface="微软雅黑" panose="020B0503020204020204" pitchFamily="34" charset="-122"/>
                          <a:ea typeface="微软雅黑" panose="020B0503020204020204" pitchFamily="34" charset="-122"/>
                        </a:rPr>
                        <a:t>DR </a:t>
                      </a:r>
                      <a:r>
                        <a:rPr lang="zh-CN" altLang="en-US" sz="1400" kern="1200">
                          <a:effectLst/>
                          <a:latin typeface="微软雅黑" panose="020B0503020204020204" pitchFamily="34" charset="-122"/>
                          <a:ea typeface="微软雅黑" panose="020B0503020204020204" pitchFamily="34" charset="-122"/>
                        </a:rPr>
                        <a:t>产生，描述本网段的链路状态，在所属的区域内传播。</a:t>
                      </a:r>
                      <a:endParaRPr lang="zh-CN" altLang="en-US" sz="1400" b="0" i="0" kern="120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1060246"/>
                  </a:ext>
                </a:extLst>
              </a:tr>
              <a:tr h="665210">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Network-summary-LSA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Type3)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dirty="0">
                          <a:effectLst/>
                          <a:latin typeface="微软雅黑" panose="020B0503020204020204" pitchFamily="34" charset="-122"/>
                          <a:ea typeface="微软雅黑" panose="020B0503020204020204" pitchFamily="34" charset="-122"/>
                        </a:rPr>
                        <a:t>由 </a:t>
                      </a:r>
                      <a:r>
                        <a:rPr lang="en-US" sz="1400" kern="1200" dirty="0">
                          <a:effectLst/>
                          <a:latin typeface="微软雅黑" panose="020B0503020204020204" pitchFamily="34" charset="-122"/>
                          <a:ea typeface="微软雅黑" panose="020B0503020204020204" pitchFamily="34" charset="-122"/>
                        </a:rPr>
                        <a:t>ABR </a:t>
                      </a:r>
                      <a:r>
                        <a:rPr lang="zh-CN" altLang="en-US" sz="1400" kern="1200" dirty="0">
                          <a:effectLst/>
                          <a:latin typeface="微软雅黑" panose="020B0503020204020204" pitchFamily="34" charset="-122"/>
                          <a:ea typeface="微软雅黑" panose="020B0503020204020204" pitchFamily="34" charset="-122"/>
                        </a:rPr>
                        <a:t>产生，描述区域内某个网段的路由，并通告给发布或接收此 </a:t>
                      </a:r>
                      <a:r>
                        <a:rPr lang="en-US" sz="1400" kern="1200" dirty="0">
                          <a:effectLst/>
                          <a:latin typeface="微软雅黑" panose="020B0503020204020204" pitchFamily="34" charset="-122"/>
                          <a:ea typeface="微软雅黑" panose="020B0503020204020204" pitchFamily="34" charset="-122"/>
                        </a:rPr>
                        <a:t>LSA</a:t>
                      </a:r>
                      <a:r>
                        <a:rPr lang="zh-CN" altLang="en-US" sz="1400" kern="1200" dirty="0">
                          <a:effectLst/>
                          <a:latin typeface="微软雅黑" panose="020B0503020204020204" pitchFamily="34" charset="-122"/>
                          <a:ea typeface="微软雅黑" panose="020B0503020204020204" pitchFamily="34" charset="-122"/>
                        </a:rPr>
                        <a:t>的非 </a:t>
                      </a:r>
                      <a:r>
                        <a:rPr lang="en-US" sz="1400" kern="1200" dirty="0">
                          <a:effectLst/>
                          <a:latin typeface="微软雅黑" panose="020B0503020204020204" pitchFamily="34" charset="-122"/>
                          <a:ea typeface="微软雅黑" panose="020B0503020204020204" pitchFamily="34" charset="-122"/>
                        </a:rPr>
                        <a:t>Totally STUB </a:t>
                      </a:r>
                      <a:r>
                        <a:rPr lang="zh-CN" altLang="en-US" sz="1400" kern="1200" dirty="0">
                          <a:effectLst/>
                          <a:latin typeface="微软雅黑" panose="020B0503020204020204" pitchFamily="34" charset="-122"/>
                          <a:ea typeface="微软雅黑" panose="020B0503020204020204" pitchFamily="34" charset="-122"/>
                        </a:rPr>
                        <a:t>或 </a:t>
                      </a:r>
                      <a:r>
                        <a:rPr lang="en-US" sz="1400" kern="1200" dirty="0">
                          <a:effectLst/>
                          <a:latin typeface="微软雅黑" panose="020B0503020204020204" pitchFamily="34" charset="-122"/>
                          <a:ea typeface="微软雅黑" panose="020B0503020204020204" pitchFamily="34" charset="-122"/>
                        </a:rPr>
                        <a:t>NSSA </a:t>
                      </a:r>
                      <a:r>
                        <a:rPr lang="zh-CN" altLang="en-US" sz="1400" kern="1200" dirty="0">
                          <a:effectLst/>
                          <a:latin typeface="微软雅黑" panose="020B0503020204020204" pitchFamily="34" charset="-122"/>
                          <a:ea typeface="微软雅黑" panose="020B0503020204020204" pitchFamily="34" charset="-122"/>
                        </a:rPr>
                        <a:t>区域。</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6091034"/>
                  </a:ext>
                </a:extLst>
              </a:tr>
              <a:tr h="473898">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ASBR-summary-LSA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Type4)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dirty="0">
                          <a:effectLst/>
                          <a:latin typeface="微软雅黑" panose="020B0503020204020204" pitchFamily="34" charset="-122"/>
                          <a:ea typeface="微软雅黑" panose="020B0503020204020204" pitchFamily="34" charset="-122"/>
                        </a:rPr>
                        <a:t>由 </a:t>
                      </a:r>
                      <a:r>
                        <a:rPr lang="en-US" altLang="zh-CN" sz="1400" kern="1200" dirty="0">
                          <a:effectLst/>
                          <a:latin typeface="微软雅黑" panose="020B0503020204020204" pitchFamily="34" charset="-122"/>
                          <a:ea typeface="微软雅黑" panose="020B0503020204020204" pitchFamily="34" charset="-122"/>
                        </a:rPr>
                        <a:t>ABR </a:t>
                      </a:r>
                      <a:r>
                        <a:rPr lang="zh-CN" altLang="en-US" sz="1400" kern="1200" dirty="0">
                          <a:effectLst/>
                          <a:latin typeface="微软雅黑" panose="020B0503020204020204" pitchFamily="34" charset="-122"/>
                          <a:ea typeface="微软雅黑" panose="020B0503020204020204" pitchFamily="34" charset="-122"/>
                        </a:rPr>
                        <a:t>产生，描述到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的路由，通告给除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所在区域的其他相关区域。</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692933"/>
                  </a:ext>
                </a:extLst>
              </a:tr>
              <a:tr h="554690">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AS-external-LSA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Type5)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dirty="0">
                          <a:effectLst/>
                          <a:latin typeface="微软雅黑" panose="020B0503020204020204" pitchFamily="34" charset="-122"/>
                          <a:ea typeface="微软雅黑" panose="020B0503020204020204" pitchFamily="34" charset="-122"/>
                        </a:rPr>
                        <a:t>由 </a:t>
                      </a:r>
                      <a:r>
                        <a:rPr lang="en-US"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产生，描述到 </a:t>
                      </a:r>
                      <a:r>
                        <a:rPr lang="en-US" sz="1400" kern="1200" dirty="0">
                          <a:effectLst/>
                          <a:latin typeface="微软雅黑" panose="020B0503020204020204" pitchFamily="34" charset="-122"/>
                          <a:ea typeface="微软雅黑" panose="020B0503020204020204" pitchFamily="34" charset="-122"/>
                        </a:rPr>
                        <a:t>AS </a:t>
                      </a:r>
                      <a:r>
                        <a:rPr lang="zh-CN" altLang="en-US" sz="1400" kern="1200" dirty="0">
                          <a:effectLst/>
                          <a:latin typeface="微软雅黑" panose="020B0503020204020204" pitchFamily="34" charset="-122"/>
                          <a:ea typeface="微软雅黑" panose="020B0503020204020204" pitchFamily="34" charset="-122"/>
                        </a:rPr>
                        <a:t>外部的路由，通告到所有的区域（除了 </a:t>
                      </a:r>
                      <a:r>
                        <a:rPr lang="en-US" sz="1400" kern="1200" dirty="0">
                          <a:effectLst/>
                          <a:latin typeface="微软雅黑" panose="020B0503020204020204" pitchFamily="34" charset="-122"/>
                          <a:ea typeface="微软雅黑" panose="020B0503020204020204" pitchFamily="34" charset="-122"/>
                        </a:rPr>
                        <a:t>STUB</a:t>
                      </a:r>
                      <a:r>
                        <a:rPr lang="zh-CN" altLang="en-US" sz="1400" kern="1200" dirty="0">
                          <a:effectLst/>
                          <a:latin typeface="微软雅黑" panose="020B0503020204020204" pitchFamily="34" charset="-122"/>
                          <a:ea typeface="微软雅黑" panose="020B0503020204020204" pitchFamily="34" charset="-122"/>
                        </a:rPr>
                        <a:t>区域和 </a:t>
                      </a:r>
                      <a:r>
                        <a:rPr lang="en-US" sz="1400" kern="1200" dirty="0">
                          <a:effectLst/>
                          <a:latin typeface="微软雅黑" panose="020B0503020204020204" pitchFamily="34" charset="-122"/>
                          <a:ea typeface="微软雅黑" panose="020B0503020204020204" pitchFamily="34" charset="-122"/>
                        </a:rPr>
                        <a:t>NSSA </a:t>
                      </a:r>
                      <a:r>
                        <a:rPr lang="zh-CN" altLang="en-US" sz="1400" kern="1200" dirty="0">
                          <a:effectLst/>
                          <a:latin typeface="微软雅黑" panose="020B0503020204020204" pitchFamily="34" charset="-122"/>
                          <a:ea typeface="微软雅黑" panose="020B0503020204020204" pitchFamily="34" charset="-122"/>
                        </a:rPr>
                        <a:t>区域）。</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5817507"/>
                  </a:ext>
                </a:extLst>
              </a:tr>
              <a:tr h="362681">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NSSA 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Type7)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dirty="0">
                          <a:effectLst/>
                          <a:latin typeface="微软雅黑" panose="020B0503020204020204" pitchFamily="34" charset="-122"/>
                          <a:ea typeface="微软雅黑" panose="020B0503020204020204" pitchFamily="34" charset="-122"/>
                        </a:rPr>
                        <a:t>由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产生，描述到 </a:t>
                      </a:r>
                      <a:r>
                        <a:rPr lang="en-US" altLang="zh-CN" sz="1400" kern="1200" dirty="0">
                          <a:effectLst/>
                          <a:latin typeface="微软雅黑" panose="020B0503020204020204" pitchFamily="34" charset="-122"/>
                          <a:ea typeface="微软雅黑" panose="020B0503020204020204" pitchFamily="34" charset="-122"/>
                        </a:rPr>
                        <a:t>AS </a:t>
                      </a:r>
                      <a:r>
                        <a:rPr lang="zh-CN" altLang="en-US" sz="1400" kern="1200" dirty="0">
                          <a:effectLst/>
                          <a:latin typeface="微软雅黑" panose="020B0503020204020204" pitchFamily="34" charset="-122"/>
                          <a:ea typeface="微软雅黑" panose="020B0503020204020204" pitchFamily="34" charset="-122"/>
                        </a:rPr>
                        <a:t>外部的路由，仅在 </a:t>
                      </a:r>
                      <a:r>
                        <a:rPr lang="en-US" altLang="zh-CN" sz="1400" kern="1200" dirty="0">
                          <a:effectLst/>
                          <a:latin typeface="微软雅黑" panose="020B0503020204020204" pitchFamily="34" charset="-122"/>
                          <a:ea typeface="微软雅黑" panose="020B0503020204020204" pitchFamily="34" charset="-122"/>
                        </a:rPr>
                        <a:t>NSSA </a:t>
                      </a:r>
                      <a:r>
                        <a:rPr lang="zh-CN" altLang="en-US" sz="1400" kern="1200" dirty="0">
                          <a:effectLst/>
                          <a:latin typeface="微软雅黑" panose="020B0503020204020204" pitchFamily="34" charset="-122"/>
                          <a:ea typeface="微软雅黑" panose="020B0503020204020204" pitchFamily="34" charset="-122"/>
                        </a:rPr>
                        <a:t>区域内传播。</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47003"/>
                  </a:ext>
                </a:extLst>
              </a:tr>
              <a:tr h="1514731">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Opaque 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(Type9/Type10/Type11)</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Opaque LSA </a:t>
                      </a:r>
                      <a:r>
                        <a:rPr lang="zh-CN" altLang="en-US" sz="1400" kern="1200" dirty="0">
                          <a:effectLst/>
                          <a:latin typeface="微软雅黑" panose="020B0503020204020204" pitchFamily="34" charset="-122"/>
                          <a:ea typeface="微软雅黑" panose="020B0503020204020204" pitchFamily="34" charset="-122"/>
                        </a:rPr>
                        <a:t>提供用于 </a:t>
                      </a:r>
                      <a:r>
                        <a:rPr lang="en-US" sz="1400" kern="1200" dirty="0">
                          <a:effectLst/>
                          <a:latin typeface="微软雅黑" panose="020B0503020204020204" pitchFamily="34" charset="-122"/>
                          <a:ea typeface="微软雅黑" panose="020B0503020204020204" pitchFamily="34" charset="-122"/>
                        </a:rPr>
                        <a:t>OSPF </a:t>
                      </a:r>
                      <a:r>
                        <a:rPr lang="zh-CN" altLang="en-US" sz="1400" kern="1200" dirty="0">
                          <a:effectLst/>
                          <a:latin typeface="微软雅黑" panose="020B0503020204020204" pitchFamily="34" charset="-122"/>
                          <a:ea typeface="微软雅黑" panose="020B0503020204020204" pitchFamily="34" charset="-122"/>
                        </a:rPr>
                        <a:t>的扩展的通用机制。其中：</a:t>
                      </a:r>
                      <a:endParaRPr lang="en-US" altLang="zh-CN" sz="1400" kern="1200" dirty="0">
                        <a:effectLst/>
                        <a:latin typeface="微软雅黑" panose="020B0503020204020204" pitchFamily="34" charset="-122"/>
                        <a:ea typeface="微软雅黑" panose="020B0503020204020204" pitchFamily="34" charset="-122"/>
                      </a:endParaRPr>
                    </a:p>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Type9 LSA</a:t>
                      </a:r>
                      <a:r>
                        <a:rPr lang="zh-CN" altLang="en-US" sz="1400" kern="1200" dirty="0">
                          <a:effectLst/>
                          <a:latin typeface="微软雅黑" panose="020B0503020204020204" pitchFamily="34" charset="-122"/>
                          <a:ea typeface="微软雅黑" panose="020B0503020204020204" pitchFamily="34" charset="-122"/>
                        </a:rPr>
                        <a:t>仅在接口所在网段范围内传播。用于支持 </a:t>
                      </a:r>
                      <a:r>
                        <a:rPr lang="en-US" sz="1400" kern="1200" dirty="0">
                          <a:effectLst/>
                          <a:latin typeface="微软雅黑" panose="020B0503020204020204" pitchFamily="34" charset="-122"/>
                          <a:ea typeface="微软雅黑" panose="020B0503020204020204" pitchFamily="34" charset="-122"/>
                        </a:rPr>
                        <a:t>GR </a:t>
                      </a:r>
                      <a:r>
                        <a:rPr lang="zh-CN" altLang="en-US" sz="1400" kern="1200" dirty="0">
                          <a:effectLst/>
                          <a:latin typeface="微软雅黑" panose="020B0503020204020204" pitchFamily="34" charset="-122"/>
                          <a:ea typeface="微软雅黑" panose="020B0503020204020204" pitchFamily="34" charset="-122"/>
                        </a:rPr>
                        <a:t>的 </a:t>
                      </a:r>
                      <a:r>
                        <a:rPr lang="en-US" sz="1400" kern="1200" dirty="0">
                          <a:effectLst/>
                          <a:latin typeface="微软雅黑" panose="020B0503020204020204" pitchFamily="34" charset="-122"/>
                          <a:ea typeface="微软雅黑" panose="020B0503020204020204" pitchFamily="34" charset="-122"/>
                        </a:rPr>
                        <a:t>Grace LSA</a:t>
                      </a:r>
                      <a:r>
                        <a:rPr lang="zh-CN" altLang="en-US" sz="1400" kern="1200" dirty="0">
                          <a:effectLst/>
                          <a:latin typeface="微软雅黑" panose="020B0503020204020204" pitchFamily="34" charset="-122"/>
                          <a:ea typeface="微软雅黑" panose="020B0503020204020204" pitchFamily="34" charset="-122"/>
                        </a:rPr>
                        <a:t>就是 </a:t>
                      </a:r>
                      <a:r>
                        <a:rPr lang="en-US" sz="1400" kern="1200" dirty="0">
                          <a:effectLst/>
                          <a:latin typeface="微软雅黑" panose="020B0503020204020204" pitchFamily="34" charset="-122"/>
                          <a:ea typeface="微软雅黑" panose="020B0503020204020204" pitchFamily="34" charset="-122"/>
                        </a:rPr>
                        <a:t>Type9 LSA </a:t>
                      </a:r>
                      <a:r>
                        <a:rPr lang="zh-CN" altLang="en-US" sz="1400" kern="1200" dirty="0">
                          <a:effectLst/>
                          <a:latin typeface="微软雅黑" panose="020B0503020204020204" pitchFamily="34" charset="-122"/>
                          <a:ea typeface="微软雅黑" panose="020B0503020204020204" pitchFamily="34" charset="-122"/>
                        </a:rPr>
                        <a:t>的一种。</a:t>
                      </a:r>
                      <a:br>
                        <a:rPr lang="zh-CN" altLang="en-US" sz="1400" kern="1200" dirty="0">
                          <a:effectLst/>
                          <a:latin typeface="微软雅黑" panose="020B0503020204020204" pitchFamily="34" charset="-122"/>
                          <a:ea typeface="微软雅黑" panose="020B0503020204020204" pitchFamily="34" charset="-122"/>
                        </a:rPr>
                      </a:br>
                      <a:r>
                        <a:rPr lang="en-US" sz="1400" kern="1200" dirty="0">
                          <a:effectLst/>
                          <a:latin typeface="微软雅黑" panose="020B0503020204020204" pitchFamily="34" charset="-122"/>
                          <a:ea typeface="微软雅黑" panose="020B0503020204020204" pitchFamily="34" charset="-122"/>
                        </a:rPr>
                        <a:t>Type10 LSA </a:t>
                      </a:r>
                      <a:r>
                        <a:rPr lang="zh-CN" altLang="en-US" sz="1400" kern="1200" dirty="0">
                          <a:effectLst/>
                          <a:latin typeface="微软雅黑" panose="020B0503020204020204" pitchFamily="34" charset="-122"/>
                          <a:ea typeface="微软雅黑" panose="020B0503020204020204" pitchFamily="34" charset="-122"/>
                        </a:rPr>
                        <a:t>在区域内传播。用于支持 </a:t>
                      </a:r>
                      <a:r>
                        <a:rPr lang="en-US" sz="1400" kern="1200" dirty="0">
                          <a:effectLst/>
                          <a:latin typeface="微软雅黑" panose="020B0503020204020204" pitchFamily="34" charset="-122"/>
                          <a:ea typeface="微软雅黑" panose="020B0503020204020204" pitchFamily="34" charset="-122"/>
                        </a:rPr>
                        <a:t>TE </a:t>
                      </a:r>
                      <a:r>
                        <a:rPr lang="zh-CN" altLang="en-US" sz="1400" kern="1200" dirty="0">
                          <a:effectLst/>
                          <a:latin typeface="微软雅黑" panose="020B0503020204020204" pitchFamily="34" charset="-122"/>
                          <a:ea typeface="微软雅黑" panose="020B0503020204020204" pitchFamily="34" charset="-122"/>
                        </a:rPr>
                        <a:t>的 </a:t>
                      </a:r>
                      <a:r>
                        <a:rPr lang="en-US" sz="1400" kern="1200" dirty="0">
                          <a:effectLst/>
                          <a:latin typeface="微软雅黑" panose="020B0503020204020204" pitchFamily="34" charset="-122"/>
                          <a:ea typeface="微软雅黑" panose="020B0503020204020204" pitchFamily="34" charset="-122"/>
                        </a:rPr>
                        <a:t>LSA </a:t>
                      </a:r>
                      <a:r>
                        <a:rPr lang="zh-CN" altLang="en-US" sz="1400" kern="1200" dirty="0">
                          <a:effectLst/>
                          <a:latin typeface="微软雅黑" panose="020B0503020204020204" pitchFamily="34" charset="-122"/>
                          <a:ea typeface="微软雅黑" panose="020B0503020204020204" pitchFamily="34" charset="-122"/>
                        </a:rPr>
                        <a:t>就是 </a:t>
                      </a:r>
                      <a:r>
                        <a:rPr lang="en-US" sz="1400" kern="1200" dirty="0">
                          <a:effectLst/>
                          <a:latin typeface="微软雅黑" panose="020B0503020204020204" pitchFamily="34" charset="-122"/>
                          <a:ea typeface="微软雅黑" panose="020B0503020204020204" pitchFamily="34" charset="-122"/>
                        </a:rPr>
                        <a:t>Type10 LSA </a:t>
                      </a:r>
                      <a:r>
                        <a:rPr lang="zh-CN" altLang="en-US" sz="1400" kern="1200" dirty="0">
                          <a:effectLst/>
                          <a:latin typeface="微软雅黑" panose="020B0503020204020204" pitchFamily="34" charset="-122"/>
                          <a:ea typeface="微软雅黑" panose="020B0503020204020204" pitchFamily="34" charset="-122"/>
                        </a:rPr>
                        <a:t>的一种。</a:t>
                      </a:r>
                      <a:br>
                        <a:rPr lang="zh-CN" altLang="en-US" sz="1400" kern="1200" dirty="0">
                          <a:effectLst/>
                          <a:latin typeface="微软雅黑" panose="020B0503020204020204" pitchFamily="34" charset="-122"/>
                          <a:ea typeface="微软雅黑" panose="020B0503020204020204" pitchFamily="34" charset="-122"/>
                        </a:rPr>
                      </a:br>
                      <a:r>
                        <a:rPr lang="en-US" sz="1400" kern="1200" dirty="0">
                          <a:effectLst/>
                          <a:latin typeface="微软雅黑" panose="020B0503020204020204" pitchFamily="34" charset="-122"/>
                          <a:ea typeface="微软雅黑" panose="020B0503020204020204" pitchFamily="34" charset="-122"/>
                        </a:rPr>
                        <a:t>Type11 LSA </a:t>
                      </a:r>
                      <a:r>
                        <a:rPr lang="zh-CN" altLang="en-US" sz="1400" kern="1200" dirty="0">
                          <a:effectLst/>
                          <a:latin typeface="微软雅黑" panose="020B0503020204020204" pitchFamily="34" charset="-122"/>
                          <a:ea typeface="微软雅黑" panose="020B0503020204020204" pitchFamily="34" charset="-122"/>
                        </a:rPr>
                        <a:t>在自治域内传播，目前还没有实际应用的例子。</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7525116"/>
                  </a:ext>
                </a:extLst>
              </a:tr>
            </a:tbl>
          </a:graphicData>
        </a:graphic>
      </p:graphicFrame>
    </p:spTree>
    <p:extLst>
      <p:ext uri="{BB962C8B-B14F-4D97-AF65-F5344CB8AC3E}">
        <p14:creationId xmlns:p14="http://schemas.microsoft.com/office/powerpoint/2010/main" val="1798937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4834" name="Rectangle 2">
            <a:extLst>
              <a:ext uri="{FF2B5EF4-FFF2-40B4-BE49-F238E27FC236}">
                <a16:creationId xmlns:a16="http://schemas.microsoft.com/office/drawing/2014/main" id="{D8BDF4DF-B5FD-40C8-B311-22D5854C5187}"/>
              </a:ext>
            </a:extLst>
          </p:cNvPr>
          <p:cNvSpPr>
            <a:spLocks noGrp="1" noChangeArrowheads="1"/>
          </p:cNvSpPr>
          <p:nvPr>
            <p:ph type="title"/>
          </p:nvPr>
        </p:nvSpPr>
        <p:spPr/>
        <p:txBody>
          <a:bodyPr/>
          <a:lstStyle/>
          <a:p>
            <a:r>
              <a:rPr lang="en-US" altLang="zh-CN"/>
              <a:t>AS-External-LSA</a:t>
            </a:r>
          </a:p>
        </p:txBody>
      </p:sp>
      <p:sp>
        <p:nvSpPr>
          <p:cNvPr id="4" name="灯片编号占位符 3">
            <a:extLst>
              <a:ext uri="{FF2B5EF4-FFF2-40B4-BE49-F238E27FC236}">
                <a16:creationId xmlns:a16="http://schemas.microsoft.com/office/drawing/2014/main" id="{EC376D83-AF39-4EB2-BB33-38B4A573531B}"/>
              </a:ext>
            </a:extLst>
          </p:cNvPr>
          <p:cNvSpPr>
            <a:spLocks noGrp="1"/>
          </p:cNvSpPr>
          <p:nvPr>
            <p:ph type="sldNum" sz="quarter" idx="10"/>
          </p:nvPr>
        </p:nvSpPr>
        <p:spPr/>
        <p:txBody>
          <a:bodyPr/>
          <a:lstStyle/>
          <a:p>
            <a:r>
              <a:rPr lang="zh-CN" altLang="en-US" dirty="0"/>
              <a:t>由</a:t>
            </a:r>
            <a:r>
              <a:rPr lang="en-US" altLang="zh-CN" dirty="0"/>
              <a:t>ASBR</a:t>
            </a:r>
            <a:r>
              <a:rPr lang="zh-CN" altLang="en-US" dirty="0"/>
              <a:t>路由产生，描述了区域外的路由信息；</a:t>
            </a:r>
          </a:p>
          <a:p>
            <a:r>
              <a:rPr lang="zh-CN" altLang="en-US" dirty="0"/>
              <a:t>具有自治系统</a:t>
            </a:r>
            <a:r>
              <a:rPr lang="en-US" altLang="zh-CN" dirty="0"/>
              <a:t>(AS)</a:t>
            </a:r>
            <a:r>
              <a:rPr lang="zh-CN" altLang="en-US" dirty="0"/>
              <a:t>洪泛范围；</a:t>
            </a:r>
          </a:p>
          <a:p>
            <a:r>
              <a:rPr lang="en-US" altLang="zh-CN" dirty="0"/>
              <a:t>Link State ID</a:t>
            </a:r>
            <a:r>
              <a:rPr lang="zh-CN" altLang="en-US" dirty="0"/>
              <a:t>不包含地址信息，只是来和其他</a:t>
            </a:r>
            <a:r>
              <a:rPr lang="en-US" altLang="zh-CN" dirty="0"/>
              <a:t>AS-External-LSA</a:t>
            </a:r>
            <a:r>
              <a:rPr lang="zh-CN" altLang="en-US" dirty="0"/>
              <a:t>区分开；</a:t>
            </a:r>
          </a:p>
          <a:p>
            <a:r>
              <a:rPr lang="en-US" altLang="zh-CN" dirty="0"/>
              <a:t>AS-External-LSA</a:t>
            </a:r>
            <a:r>
              <a:rPr lang="zh-CN" altLang="en-US" dirty="0"/>
              <a:t>不含有</a:t>
            </a:r>
            <a:r>
              <a:rPr lang="en-US" altLang="zh-CN" dirty="0"/>
              <a:t>Link-Local</a:t>
            </a:r>
            <a:r>
              <a:rPr lang="zh-CN" altLang="en-US" dirty="0"/>
              <a:t>地址信息。</a:t>
            </a:r>
            <a:endParaRPr lang="en-US" altLang="zh-CN" dirty="0"/>
          </a:p>
          <a:p>
            <a:r>
              <a:rPr lang="zh-CN" altLang="en-US" dirty="0"/>
              <a:t>可选项：</a:t>
            </a:r>
            <a:endParaRPr lang="en-US" altLang="zh-CN" dirty="0"/>
          </a:p>
          <a:p>
            <a:pPr lvl="1"/>
            <a:r>
              <a:rPr lang="zh-CN" altLang="en-US" dirty="0"/>
              <a:t>转发</a:t>
            </a:r>
            <a:r>
              <a:rPr lang="en-US" altLang="zh-CN" dirty="0"/>
              <a:t>(Forwarding)</a:t>
            </a:r>
            <a:r>
              <a:rPr lang="zh-CN" altLang="en-US" dirty="0"/>
              <a:t>地址；</a:t>
            </a:r>
            <a:endParaRPr lang="en-US" altLang="zh-CN" dirty="0"/>
          </a:p>
          <a:p>
            <a:pPr lvl="1"/>
            <a:r>
              <a:rPr lang="en-US" altLang="zh-CN" dirty="0"/>
              <a:t>Tag</a:t>
            </a:r>
            <a:r>
              <a:rPr lang="zh-CN" altLang="en-US" dirty="0"/>
              <a:t>；</a:t>
            </a:r>
            <a:endParaRPr lang="en-US" altLang="zh-CN" dirty="0"/>
          </a:p>
          <a:p>
            <a:pPr lvl="1"/>
            <a:r>
              <a:rPr lang="en-US" altLang="zh-CN" dirty="0"/>
              <a:t>Referenced Link State ID: </a:t>
            </a:r>
            <a:r>
              <a:rPr lang="zh-CN" altLang="en-US" dirty="0"/>
              <a:t>保留字段。</a:t>
            </a:r>
          </a:p>
          <a:p>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a:extLst>
              <a:ext uri="{FF2B5EF4-FFF2-40B4-BE49-F238E27FC236}">
                <a16:creationId xmlns:a16="http://schemas.microsoft.com/office/drawing/2014/main" id="{F29DC9C1-DABE-4780-AE6B-47A49701B29A}"/>
              </a:ext>
            </a:extLst>
          </p:cNvPr>
          <p:cNvSpPr>
            <a:spLocks noGrp="1"/>
          </p:cNvSpPr>
          <p:nvPr>
            <p:ph type="title"/>
          </p:nvPr>
        </p:nvSpPr>
        <p:spPr/>
        <p:txBody>
          <a:bodyPr/>
          <a:lstStyle/>
          <a:p>
            <a:r>
              <a:rPr lang="en-US" altLang="zh-CN" dirty="0"/>
              <a:t>AS-External-LSA</a:t>
            </a:r>
            <a:r>
              <a:rPr lang="zh-CN" altLang="en-US" dirty="0"/>
              <a:t>结构</a:t>
            </a:r>
          </a:p>
        </p:txBody>
      </p:sp>
      <p:graphicFrame>
        <p:nvGraphicFramePr>
          <p:cNvPr id="4" name="表格 3">
            <a:extLst>
              <a:ext uri="{FF2B5EF4-FFF2-40B4-BE49-F238E27FC236}">
                <a16:creationId xmlns:a16="http://schemas.microsoft.com/office/drawing/2014/main" id="{A666C9A4-3604-4FBE-BB64-05D7A6F9403E}"/>
              </a:ext>
            </a:extLst>
          </p:cNvPr>
          <p:cNvGraphicFramePr>
            <a:graphicFrameLocks noGrp="1"/>
          </p:cNvGraphicFramePr>
          <p:nvPr>
            <p:extLst>
              <p:ext uri="{D42A27DB-BD31-4B8C-83A1-F6EECF244321}">
                <p14:modId xmlns:p14="http://schemas.microsoft.com/office/powerpoint/2010/main" val="836195550"/>
              </p:ext>
            </p:extLst>
          </p:nvPr>
        </p:nvGraphicFramePr>
        <p:xfrm>
          <a:off x="6819529" y="1928609"/>
          <a:ext cx="4087728" cy="2845125"/>
        </p:xfrm>
        <a:graphic>
          <a:graphicData uri="http://schemas.openxmlformats.org/drawingml/2006/table">
            <a:tbl>
              <a:tblPr firstRow="1" bandRow="1">
                <a:tableStyleId>{5C22544A-7EE6-4342-B048-85BDC9FD1C3A}</a:tableStyleId>
              </a:tblPr>
              <a:tblGrid>
                <a:gridCol w="260440">
                  <a:extLst>
                    <a:ext uri="{9D8B030D-6E8A-4147-A177-3AD203B41FA5}">
                      <a16:colId xmlns:a16="http://schemas.microsoft.com/office/drawing/2014/main" val="3679493047"/>
                    </a:ext>
                  </a:extLst>
                </a:gridCol>
                <a:gridCol w="260440">
                  <a:extLst>
                    <a:ext uri="{9D8B030D-6E8A-4147-A177-3AD203B41FA5}">
                      <a16:colId xmlns:a16="http://schemas.microsoft.com/office/drawing/2014/main" val="1905972994"/>
                    </a:ext>
                  </a:extLst>
                </a:gridCol>
                <a:gridCol w="260440">
                  <a:extLst>
                    <a:ext uri="{9D8B030D-6E8A-4147-A177-3AD203B41FA5}">
                      <a16:colId xmlns:a16="http://schemas.microsoft.com/office/drawing/2014/main" val="360788628"/>
                    </a:ext>
                  </a:extLst>
                </a:gridCol>
                <a:gridCol w="260440">
                  <a:extLst>
                    <a:ext uri="{9D8B030D-6E8A-4147-A177-3AD203B41FA5}">
                      <a16:colId xmlns:a16="http://schemas.microsoft.com/office/drawing/2014/main" val="3478941312"/>
                    </a:ext>
                  </a:extLst>
                </a:gridCol>
                <a:gridCol w="971015">
                  <a:extLst>
                    <a:ext uri="{9D8B030D-6E8A-4147-A177-3AD203B41FA5}">
                      <a16:colId xmlns:a16="http://schemas.microsoft.com/office/drawing/2014/main" val="3162886989"/>
                    </a:ext>
                  </a:extLst>
                </a:gridCol>
                <a:gridCol w="2074953">
                  <a:extLst>
                    <a:ext uri="{9D8B030D-6E8A-4147-A177-3AD203B41FA5}">
                      <a16:colId xmlns:a16="http://schemas.microsoft.com/office/drawing/2014/main" val="76860533"/>
                    </a:ext>
                  </a:extLst>
                </a:gridCol>
              </a:tblGrid>
              <a:tr h="323463">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E</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F</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T</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2">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Metric</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2838586212"/>
                  </a:ext>
                </a:extLst>
              </a:tr>
              <a:tr h="323463">
                <a:tc gridSpan="4">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Prefix Length</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Prefix Options</a:t>
                      </a:r>
                      <a:endParaRPr lang="zh-CN" altLang="en-US"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dirty="0"/>
                        <a:t>Ref LS Type</a:t>
                      </a:r>
                      <a:endParaRPr lang="zh-CN" alt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9836184"/>
                  </a:ext>
                </a:extLst>
              </a:tr>
              <a:tr h="483591">
                <a:tc gridSpan="6">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Address Prefix</a:t>
                      </a:r>
                    </a:p>
                    <a:p>
                      <a:pPr algn="ctr"/>
                      <a:r>
                        <a:rPr lang="zh-CN" altLang="en-US" sz="1400" b="0" dirty="0">
                          <a:solidFill>
                            <a:schemeClr val="tx1"/>
                          </a:solidFill>
                          <a:latin typeface="微软雅黑" panose="020B0503020204020204" pitchFamily="34" charset="-122"/>
                          <a:ea typeface="微软雅黑" panose="020B0503020204020204" pitchFamily="34" charset="-122"/>
                        </a:rPr>
                        <a:t>（长度可变）</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55082575"/>
                  </a:ext>
                </a:extLst>
              </a:tr>
              <a:tr h="483591">
                <a:tc gridSpan="6">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Forwarding Address</a:t>
                      </a:r>
                    </a:p>
                    <a:p>
                      <a:pPr algn="ctr"/>
                      <a:r>
                        <a:rPr lang="zh-CN" altLang="en-US" sz="1400" b="0" dirty="0">
                          <a:solidFill>
                            <a:schemeClr val="tx1"/>
                          </a:solidFill>
                          <a:latin typeface="微软雅黑" panose="020B0503020204020204" pitchFamily="34" charset="-122"/>
                          <a:ea typeface="微软雅黑" panose="020B0503020204020204" pitchFamily="34" charset="-122"/>
                        </a:rPr>
                        <a:t>（</a:t>
                      </a:r>
                      <a:r>
                        <a:rPr lang="en-US" altLang="zh-CN" sz="1400" b="0" dirty="0">
                          <a:solidFill>
                            <a:schemeClr val="tx1"/>
                          </a:solidFill>
                          <a:latin typeface="微软雅黑" panose="020B0503020204020204" pitchFamily="34" charset="-122"/>
                          <a:ea typeface="微软雅黑" panose="020B0503020204020204" pitchFamily="34" charset="-122"/>
                        </a:rPr>
                        <a:t>128 bits</a:t>
                      </a:r>
                      <a:r>
                        <a:rPr lang="zh-CN" altLang="en-US" sz="1400" b="0" dirty="0">
                          <a:solidFill>
                            <a:schemeClr val="tx1"/>
                          </a:solidFill>
                          <a:latin typeface="微软雅黑" panose="020B0503020204020204" pitchFamily="34" charset="-122"/>
                          <a:ea typeface="微软雅黑" panose="020B0503020204020204" pitchFamily="34" charset="-122"/>
                        </a:rPr>
                        <a:t>）</a:t>
                      </a:r>
                      <a:r>
                        <a:rPr lang="en-US" altLang="zh-CN" sz="1400" b="0" dirty="0">
                          <a:solidFill>
                            <a:schemeClr val="tx1"/>
                          </a:solidFill>
                          <a:latin typeface="微软雅黑" panose="020B0503020204020204" pitchFamily="34" charset="-122"/>
                          <a:ea typeface="微软雅黑" panose="020B0503020204020204" pitchFamily="34" charset="-122"/>
                        </a:rPr>
                        <a:t>--- Optional</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898189"/>
                  </a:ext>
                </a:extLst>
              </a:tr>
              <a:tr h="483591">
                <a:tc gridSpan="6">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External Route Tag --- Optional</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3006312"/>
                  </a:ext>
                </a:extLst>
              </a:tr>
              <a:tr h="483591">
                <a:tc gridSpan="6">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Reference Link State ID --- Optional</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79997472"/>
                  </a:ext>
                </a:extLst>
              </a:tr>
            </a:tbl>
          </a:graphicData>
        </a:graphic>
      </p:graphicFrame>
      <p:graphicFrame>
        <p:nvGraphicFramePr>
          <p:cNvPr id="5" name="表格 4">
            <a:extLst>
              <a:ext uri="{FF2B5EF4-FFF2-40B4-BE49-F238E27FC236}">
                <a16:creationId xmlns:a16="http://schemas.microsoft.com/office/drawing/2014/main" id="{F8A8D1FB-E248-43FE-A7C8-A4D2D6255269}"/>
              </a:ext>
            </a:extLst>
          </p:cNvPr>
          <p:cNvGraphicFramePr>
            <a:graphicFrameLocks noGrp="1"/>
          </p:cNvGraphicFramePr>
          <p:nvPr>
            <p:extLst>
              <p:ext uri="{D42A27DB-BD31-4B8C-83A1-F6EECF244321}">
                <p14:modId xmlns:p14="http://schemas.microsoft.com/office/powerpoint/2010/main" val="1631195891"/>
              </p:ext>
            </p:extLst>
          </p:nvPr>
        </p:nvGraphicFramePr>
        <p:xfrm>
          <a:off x="1653776" y="1915960"/>
          <a:ext cx="3878196" cy="3708400"/>
        </p:xfrm>
        <a:graphic>
          <a:graphicData uri="http://schemas.openxmlformats.org/drawingml/2006/table">
            <a:tbl>
              <a:tblPr firstRow="1" bandRow="1">
                <a:tableStyleId>{5C22544A-7EE6-4342-B048-85BDC9FD1C3A}</a:tableStyleId>
              </a:tblPr>
              <a:tblGrid>
                <a:gridCol w="573687">
                  <a:extLst>
                    <a:ext uri="{9D8B030D-6E8A-4147-A177-3AD203B41FA5}">
                      <a16:colId xmlns:a16="http://schemas.microsoft.com/office/drawing/2014/main" val="1463064791"/>
                    </a:ext>
                  </a:extLst>
                </a:gridCol>
                <a:gridCol w="367167">
                  <a:extLst>
                    <a:ext uri="{9D8B030D-6E8A-4147-A177-3AD203B41FA5}">
                      <a16:colId xmlns:a16="http://schemas.microsoft.com/office/drawing/2014/main" val="1623139030"/>
                    </a:ext>
                  </a:extLst>
                </a:gridCol>
                <a:gridCol w="734336">
                  <a:extLst>
                    <a:ext uri="{9D8B030D-6E8A-4147-A177-3AD203B41FA5}">
                      <a16:colId xmlns:a16="http://schemas.microsoft.com/office/drawing/2014/main" val="3648686103"/>
                    </a:ext>
                  </a:extLst>
                </a:gridCol>
                <a:gridCol w="734336">
                  <a:extLst>
                    <a:ext uri="{9D8B030D-6E8A-4147-A177-3AD203B41FA5}">
                      <a16:colId xmlns:a16="http://schemas.microsoft.com/office/drawing/2014/main" val="2229547219"/>
                    </a:ext>
                  </a:extLst>
                </a:gridCol>
                <a:gridCol w="1468670">
                  <a:extLst>
                    <a:ext uri="{9D8B030D-6E8A-4147-A177-3AD203B41FA5}">
                      <a16:colId xmlns:a16="http://schemas.microsoft.com/office/drawing/2014/main" val="2703351119"/>
                    </a:ext>
                  </a:extLst>
                </a:gridCol>
              </a:tblGrid>
              <a:tr h="370840">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Age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Options</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53360134"/>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Link State ID</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7741075"/>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Advertising Router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21992505"/>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dirty="0">
                          <a:latin typeface="微软雅黑" panose="020B0503020204020204" pitchFamily="34" charset="-122"/>
                          <a:ea typeface="微软雅黑" panose="020B0503020204020204" pitchFamily="34" charset="-122"/>
                        </a:rPr>
                        <a:t>LS Sequence Number</a:t>
                      </a:r>
                      <a:endParaRPr kumimoji="1" lang="en-US" altLang="zh-TW"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352712"/>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Checksum</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Length</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4246850230"/>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Network Mask</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1212900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3065203828"/>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Forwarding Address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71267750"/>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External Router Tag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510658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 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1954534790"/>
                  </a:ext>
                </a:extLst>
              </a:tr>
            </a:tbl>
          </a:graphicData>
        </a:graphic>
      </p:graphicFrame>
      <p:cxnSp>
        <p:nvCxnSpPr>
          <p:cNvPr id="6" name="连接符: 肘形 5">
            <a:extLst>
              <a:ext uri="{FF2B5EF4-FFF2-40B4-BE49-F238E27FC236}">
                <a16:creationId xmlns:a16="http://schemas.microsoft.com/office/drawing/2014/main" id="{CB065827-2179-4033-9247-474C4BEB30A7}"/>
              </a:ext>
            </a:extLst>
          </p:cNvPr>
          <p:cNvCxnSpPr>
            <a:cxnSpLocks/>
          </p:cNvCxnSpPr>
          <p:nvPr/>
        </p:nvCxnSpPr>
        <p:spPr bwMode="auto">
          <a:xfrm flipV="1">
            <a:off x="1049737" y="1925482"/>
            <a:ext cx="10086823" cy="1825153"/>
          </a:xfrm>
          <a:prstGeom prst="bentConnector3">
            <a:avLst>
              <a:gd name="adj1" fmla="val 50000"/>
            </a:avLst>
          </a:prstGeom>
          <a:solidFill>
            <a:schemeClr val="accent1"/>
          </a:solidFill>
          <a:ln w="28575" cap="flat" cmpd="sng" algn="ctr">
            <a:solidFill>
              <a:srgbClr val="C00000"/>
            </a:solidFill>
            <a:prstDash val="dash"/>
            <a:round/>
            <a:headEnd type="none" w="med" len="med"/>
            <a:tailEnd type="none" w="med" len="med"/>
          </a:ln>
          <a:effectLst/>
        </p:spPr>
      </p:cxnSp>
      <p:sp>
        <p:nvSpPr>
          <p:cNvPr id="7" name="Rectangle 72">
            <a:extLst>
              <a:ext uri="{FF2B5EF4-FFF2-40B4-BE49-F238E27FC236}">
                <a16:creationId xmlns:a16="http://schemas.microsoft.com/office/drawing/2014/main" id="{953049B0-3B8E-48B7-805E-5E785D94CC56}"/>
              </a:ext>
            </a:extLst>
          </p:cNvPr>
          <p:cNvSpPr>
            <a:spLocks noChangeArrowheads="1"/>
          </p:cNvSpPr>
          <p:nvPr/>
        </p:nvSpPr>
        <p:spPr bwMode="auto">
          <a:xfrm>
            <a:off x="2160196" y="5733256"/>
            <a:ext cx="269105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OSPFv2 AS-External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sp>
        <p:nvSpPr>
          <p:cNvPr id="8" name="Rectangle 72">
            <a:extLst>
              <a:ext uri="{FF2B5EF4-FFF2-40B4-BE49-F238E27FC236}">
                <a16:creationId xmlns:a16="http://schemas.microsoft.com/office/drawing/2014/main" id="{98AA8BF0-4653-4705-B3EB-E9207459D051}"/>
              </a:ext>
            </a:extLst>
          </p:cNvPr>
          <p:cNvSpPr>
            <a:spLocks noChangeArrowheads="1"/>
          </p:cNvSpPr>
          <p:nvPr/>
        </p:nvSpPr>
        <p:spPr bwMode="auto">
          <a:xfrm>
            <a:off x="7517864" y="4869160"/>
            <a:ext cx="269105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OSPFv3 AS-External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grpSp>
        <p:nvGrpSpPr>
          <p:cNvPr id="9" name="组合 8">
            <a:extLst>
              <a:ext uri="{FF2B5EF4-FFF2-40B4-BE49-F238E27FC236}">
                <a16:creationId xmlns:a16="http://schemas.microsoft.com/office/drawing/2014/main" id="{512D635F-7E78-4455-8AE0-69618AC1DEDF}"/>
              </a:ext>
            </a:extLst>
          </p:cNvPr>
          <p:cNvGrpSpPr/>
          <p:nvPr/>
        </p:nvGrpSpPr>
        <p:grpSpPr>
          <a:xfrm>
            <a:off x="6827106" y="1553638"/>
            <a:ext cx="4087727" cy="371844"/>
            <a:chOff x="6780276" y="1861266"/>
            <a:chExt cx="4716324" cy="392778"/>
          </a:xfrm>
        </p:grpSpPr>
        <p:sp>
          <p:nvSpPr>
            <p:cNvPr id="10" name="Line 32">
              <a:extLst>
                <a:ext uri="{FF2B5EF4-FFF2-40B4-BE49-F238E27FC236}">
                  <a16:creationId xmlns:a16="http://schemas.microsoft.com/office/drawing/2014/main" id="{1319F588-896F-4D7E-9F32-13EE92AC32B0}"/>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1" name="Line 33">
              <a:extLst>
                <a:ext uri="{FF2B5EF4-FFF2-40B4-BE49-F238E27FC236}">
                  <a16:creationId xmlns:a16="http://schemas.microsoft.com/office/drawing/2014/main" id="{D4DE6025-C98F-46B8-8173-A41472C61463}"/>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2" name="Line 34">
              <a:extLst>
                <a:ext uri="{FF2B5EF4-FFF2-40B4-BE49-F238E27FC236}">
                  <a16:creationId xmlns:a16="http://schemas.microsoft.com/office/drawing/2014/main" id="{D2E9CCA5-A631-4DC2-AFF2-6C15BECDA5F1}"/>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3" name="Line 35">
              <a:extLst>
                <a:ext uri="{FF2B5EF4-FFF2-40B4-BE49-F238E27FC236}">
                  <a16:creationId xmlns:a16="http://schemas.microsoft.com/office/drawing/2014/main" id="{6E05C927-748B-43C1-8AC4-D881236A9FC5}"/>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4" name="Rectangle 36">
              <a:extLst>
                <a:ext uri="{FF2B5EF4-FFF2-40B4-BE49-F238E27FC236}">
                  <a16:creationId xmlns:a16="http://schemas.microsoft.com/office/drawing/2014/main" id="{DE2C919C-D925-4FE9-A3DE-370C3274ADA1}"/>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grpSp>
        <p:nvGrpSpPr>
          <p:cNvPr id="15" name="组合 14">
            <a:extLst>
              <a:ext uri="{FF2B5EF4-FFF2-40B4-BE49-F238E27FC236}">
                <a16:creationId xmlns:a16="http://schemas.microsoft.com/office/drawing/2014/main" id="{27AC118C-F77A-4367-B288-BA80D30C4AEC}"/>
              </a:ext>
            </a:extLst>
          </p:cNvPr>
          <p:cNvGrpSpPr/>
          <p:nvPr/>
        </p:nvGrpSpPr>
        <p:grpSpPr>
          <a:xfrm>
            <a:off x="1653778" y="1520788"/>
            <a:ext cx="3878194" cy="393643"/>
            <a:chOff x="6780276" y="1861266"/>
            <a:chExt cx="4716324" cy="392778"/>
          </a:xfrm>
        </p:grpSpPr>
        <p:sp>
          <p:nvSpPr>
            <p:cNvPr id="16" name="Line 32">
              <a:extLst>
                <a:ext uri="{FF2B5EF4-FFF2-40B4-BE49-F238E27FC236}">
                  <a16:creationId xmlns:a16="http://schemas.microsoft.com/office/drawing/2014/main" id="{75B74ACB-05FA-44CB-9FBE-68447D0B40D7}"/>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7" name="Line 33">
              <a:extLst>
                <a:ext uri="{FF2B5EF4-FFF2-40B4-BE49-F238E27FC236}">
                  <a16:creationId xmlns:a16="http://schemas.microsoft.com/office/drawing/2014/main" id="{10BD8453-C564-46D1-99ED-D5523D3F24E8}"/>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8" name="Line 34">
              <a:extLst>
                <a:ext uri="{FF2B5EF4-FFF2-40B4-BE49-F238E27FC236}">
                  <a16:creationId xmlns:a16="http://schemas.microsoft.com/office/drawing/2014/main" id="{45A6F4B6-247C-4E86-AF3A-94E25AD90C27}"/>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9" name="Line 35">
              <a:extLst>
                <a:ext uri="{FF2B5EF4-FFF2-40B4-BE49-F238E27FC236}">
                  <a16:creationId xmlns:a16="http://schemas.microsoft.com/office/drawing/2014/main" id="{31E17374-0759-4B5D-A269-980A8D5CE2CE}"/>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20" name="Rectangle 36">
              <a:extLst>
                <a:ext uri="{FF2B5EF4-FFF2-40B4-BE49-F238E27FC236}">
                  <a16:creationId xmlns:a16="http://schemas.microsoft.com/office/drawing/2014/main" id="{C5E522DF-1B2F-402A-A66A-B7CF02BEB252}"/>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spTree>
    <p:extLst>
      <p:ext uri="{BB962C8B-B14F-4D97-AF65-F5344CB8AC3E}">
        <p14:creationId xmlns:p14="http://schemas.microsoft.com/office/powerpoint/2010/main" val="3373528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786" name="Rectangle 2">
            <a:extLst>
              <a:ext uri="{FF2B5EF4-FFF2-40B4-BE49-F238E27FC236}">
                <a16:creationId xmlns:a16="http://schemas.microsoft.com/office/drawing/2014/main" id="{E03F18AD-5186-4460-A962-7096FCD42A65}"/>
              </a:ext>
            </a:extLst>
          </p:cNvPr>
          <p:cNvSpPr>
            <a:spLocks noGrp="1" noChangeArrowheads="1"/>
          </p:cNvSpPr>
          <p:nvPr>
            <p:ph type="title"/>
          </p:nvPr>
        </p:nvSpPr>
        <p:spPr/>
        <p:txBody>
          <a:bodyPr/>
          <a:lstStyle/>
          <a:p>
            <a:r>
              <a:rPr lang="en-US" altLang="zh-CN" dirty="0"/>
              <a:t>AS-External-LSA</a:t>
            </a:r>
            <a:r>
              <a:rPr lang="zh-CN" altLang="en-US" dirty="0"/>
              <a:t>举例</a:t>
            </a:r>
          </a:p>
        </p:txBody>
      </p:sp>
      <p:sp>
        <p:nvSpPr>
          <p:cNvPr id="56" name="灯片编号占位符 3">
            <a:extLst>
              <a:ext uri="{FF2B5EF4-FFF2-40B4-BE49-F238E27FC236}">
                <a16:creationId xmlns:a16="http://schemas.microsoft.com/office/drawing/2014/main" id="{CC363412-DB97-459B-8468-EE38B4811481}"/>
              </a:ext>
            </a:extLst>
          </p:cNvPr>
          <p:cNvSpPr>
            <a:spLocks noGrp="1"/>
          </p:cNvSpPr>
          <p:nvPr>
            <p:ph type="sldNum" sz="quarter" idx="4294967295"/>
          </p:nvPr>
        </p:nvSpPr>
        <p:spPr>
          <a:xfrm>
            <a:off x="1008063" y="1412775"/>
            <a:ext cx="4965654" cy="4502249"/>
          </a:xfrm>
          <a:prstGeom prst="rect">
            <a:avLst/>
          </a:prstGeom>
          <a:solidFill>
            <a:schemeClr val="bg1">
              <a:lumMod val="85000"/>
            </a:schemeClr>
          </a:solidFill>
          <a:ln>
            <a:noFill/>
          </a:ln>
        </p:spPr>
        <p:txBody>
          <a:bodyPr/>
          <a:lstStyle/>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&lt;RTB&gt;display ospfv3 </a:t>
            </a:r>
            <a:r>
              <a:rPr lang="en-US" altLang="en-US" sz="1600" dirty="0" err="1">
                <a:latin typeface="微软雅黑" panose="020B0503020204020204" pitchFamily="34" charset="-122"/>
                <a:ea typeface="微软雅黑" panose="020B0503020204020204" pitchFamily="34" charset="-122"/>
                <a:cs typeface="Courier New" panose="02070309020205020404" pitchFamily="49" charset="0"/>
              </a:rPr>
              <a:t>lsdb</a:t>
            </a: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external</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OSPFv3 Router with ID (2.2.2.2) (Process 1)</a:t>
            </a:r>
          </a:p>
          <a:p>
            <a:pPr>
              <a:lnSpc>
                <a:spcPct val="100000"/>
              </a:lnSpc>
            </a:pPr>
            <a:endParaRPr lang="en-US" altLang="en-US"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AS-External-LSA</a:t>
            </a:r>
          </a:p>
          <a:p>
            <a:pPr>
              <a:lnSpc>
                <a:spcPct val="100000"/>
              </a:lnSpc>
            </a:pPr>
            <a:endParaRPr lang="en-US" altLang="en-US"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LS Age: 1027</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LS Type: AS-External-LSA</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Link State ID: 0.0.0.1</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Originating Router: 4.4.4.4</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LS Seq Number: 0x80000004</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Checksum: 0xD0C7</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Length: 36</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Metric Type: 2 (Larger than any link state path)</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Metric: 1</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Prefix: 3001:1:1::/48</a:t>
            </a: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zh-CN" altLang="en-US" sz="16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引入的静态路由</a:t>
            </a:r>
            <a:endParaRPr lang="en-US" altLang="en-US" sz="16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Prefix Options: 0 (-|-|-|-)</a:t>
            </a: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57" name="AutoShape 40">
            <a:extLst>
              <a:ext uri="{FF2B5EF4-FFF2-40B4-BE49-F238E27FC236}">
                <a16:creationId xmlns:a16="http://schemas.microsoft.com/office/drawing/2014/main" id="{DFFBE08A-A0F7-46CE-8DE4-D51892F6E99B}"/>
              </a:ext>
            </a:extLst>
          </p:cNvPr>
          <p:cNvSpPr>
            <a:spLocks noChangeArrowheads="1"/>
          </p:cNvSpPr>
          <p:nvPr/>
        </p:nvSpPr>
        <p:spPr bwMode="auto">
          <a:xfrm>
            <a:off x="9005980" y="2098823"/>
            <a:ext cx="2245370" cy="355108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grpSp>
        <p:nvGrpSpPr>
          <p:cNvPr id="58" name="组合 57">
            <a:extLst>
              <a:ext uri="{FF2B5EF4-FFF2-40B4-BE49-F238E27FC236}">
                <a16:creationId xmlns:a16="http://schemas.microsoft.com/office/drawing/2014/main" id="{C593EA6A-BC44-42C8-8E90-24D016E428BD}"/>
              </a:ext>
            </a:extLst>
          </p:cNvPr>
          <p:cNvGrpSpPr/>
          <p:nvPr/>
        </p:nvGrpSpPr>
        <p:grpSpPr>
          <a:xfrm>
            <a:off x="6528048" y="2098823"/>
            <a:ext cx="4511088" cy="3525689"/>
            <a:chOff x="7176120" y="2212843"/>
            <a:chExt cx="4104796" cy="3525689"/>
          </a:xfrm>
        </p:grpSpPr>
        <p:grpSp>
          <p:nvGrpSpPr>
            <p:cNvPr id="59" name="组合 58">
              <a:extLst>
                <a:ext uri="{FF2B5EF4-FFF2-40B4-BE49-F238E27FC236}">
                  <a16:creationId xmlns:a16="http://schemas.microsoft.com/office/drawing/2014/main" id="{D2B17DB0-B96F-4D45-88F3-C317917D75A1}"/>
                </a:ext>
              </a:extLst>
            </p:cNvPr>
            <p:cNvGrpSpPr/>
            <p:nvPr/>
          </p:nvGrpSpPr>
          <p:grpSpPr>
            <a:xfrm>
              <a:off x="7176120" y="2212843"/>
              <a:ext cx="4104796" cy="3525689"/>
              <a:chOff x="6643921" y="2388309"/>
              <a:chExt cx="4104796" cy="3525689"/>
            </a:xfrm>
          </p:grpSpPr>
          <p:sp>
            <p:nvSpPr>
              <p:cNvPr id="61" name="AutoShape 40">
                <a:extLst>
                  <a:ext uri="{FF2B5EF4-FFF2-40B4-BE49-F238E27FC236}">
                    <a16:creationId xmlns:a16="http://schemas.microsoft.com/office/drawing/2014/main" id="{E805B517-B736-4770-BC45-0ECBECAB5167}"/>
                  </a:ext>
                </a:extLst>
              </p:cNvPr>
              <p:cNvSpPr>
                <a:spLocks noChangeArrowheads="1"/>
              </p:cNvSpPr>
              <p:nvPr/>
            </p:nvSpPr>
            <p:spPr bwMode="auto">
              <a:xfrm>
                <a:off x="6732821" y="2388309"/>
                <a:ext cx="2043140" cy="352568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62" name="Rectangle 38">
                <a:extLst>
                  <a:ext uri="{FF2B5EF4-FFF2-40B4-BE49-F238E27FC236}">
                    <a16:creationId xmlns:a16="http://schemas.microsoft.com/office/drawing/2014/main" id="{D36C625C-E2F9-40BC-885D-B8D47FCA1344}"/>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63" name="Rectangle 36">
                <a:extLst>
                  <a:ext uri="{FF2B5EF4-FFF2-40B4-BE49-F238E27FC236}">
                    <a16:creationId xmlns:a16="http://schemas.microsoft.com/office/drawing/2014/main" id="{0B39D87B-B967-4A90-BA93-A026F19C153B}"/>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64" name="组合 63">
                <a:extLst>
                  <a:ext uri="{FF2B5EF4-FFF2-40B4-BE49-F238E27FC236}">
                    <a16:creationId xmlns:a16="http://schemas.microsoft.com/office/drawing/2014/main" id="{40523317-3BD9-42A6-81EF-689EDB15275B}"/>
                  </a:ext>
                </a:extLst>
              </p:cNvPr>
              <p:cNvGrpSpPr/>
              <p:nvPr/>
            </p:nvGrpSpPr>
            <p:grpSpPr>
              <a:xfrm>
                <a:off x="8854108" y="2788508"/>
                <a:ext cx="1038048" cy="2408113"/>
                <a:chOff x="139462" y="2639281"/>
                <a:chExt cx="2211704" cy="2408113"/>
              </a:xfrm>
            </p:grpSpPr>
            <p:cxnSp>
              <p:nvCxnSpPr>
                <p:cNvPr id="76" name="直接连接符 75">
                  <a:extLst>
                    <a:ext uri="{FF2B5EF4-FFF2-40B4-BE49-F238E27FC236}">
                      <a16:creationId xmlns:a16="http://schemas.microsoft.com/office/drawing/2014/main" id="{3D568442-4DAC-48E0-B96A-9AAE55728572}"/>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7" name="直接连接符 76">
                  <a:extLst>
                    <a:ext uri="{FF2B5EF4-FFF2-40B4-BE49-F238E27FC236}">
                      <a16:creationId xmlns:a16="http://schemas.microsoft.com/office/drawing/2014/main" id="{D66BE1BF-579D-41C6-9582-383C22869598}"/>
                    </a:ext>
                  </a:extLst>
                </p:cNvPr>
                <p:cNvCxnSpPr>
                  <a:cxnSpLocks/>
                  <a:endCxn id="65"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8" name="直接连接符 77">
                  <a:extLst>
                    <a:ext uri="{FF2B5EF4-FFF2-40B4-BE49-F238E27FC236}">
                      <a16:creationId xmlns:a16="http://schemas.microsoft.com/office/drawing/2014/main" id="{B5C98372-548A-46C3-8ACC-65E4E8E6D5B7}"/>
                    </a:ext>
                  </a:extLst>
                </p:cNvPr>
                <p:cNvCxnSpPr>
                  <a:cxnSpLocks/>
                  <a:stCxn id="66"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9" name="直接连接符 78">
                  <a:extLst>
                    <a:ext uri="{FF2B5EF4-FFF2-40B4-BE49-F238E27FC236}">
                      <a16:creationId xmlns:a16="http://schemas.microsoft.com/office/drawing/2014/main" id="{33F6ED4E-0E7A-471B-AFA9-CB37DED70E54}"/>
                    </a:ext>
                  </a:extLst>
                </p:cNvPr>
                <p:cNvCxnSpPr>
                  <a:cxnSpLocks/>
                  <a:endCxn id="67"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65" name="Picture 2" descr="G:\做的项目\公共\扁平图标切换\更新2015_01_21\oss扁平图标库2015_01_21更新-04.png">
                <a:extLst>
                  <a:ext uri="{FF2B5EF4-FFF2-40B4-BE49-F238E27FC236}">
                    <a16:creationId xmlns:a16="http://schemas.microsoft.com/office/drawing/2014/main" id="{6A4743AC-045C-4DD6-A934-623446A80FA0}"/>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66" name="Picture 2" descr="G:\做的项目\公共\扁平图标切换\更新2015_01_21\oss扁平图标库2015_01_21更新-04.png">
                <a:extLst>
                  <a:ext uri="{FF2B5EF4-FFF2-40B4-BE49-F238E27FC236}">
                    <a16:creationId xmlns:a16="http://schemas.microsoft.com/office/drawing/2014/main" id="{EC960668-7127-47C7-91F7-FBB3DE7CAFE4}"/>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67" name="Picture 2" descr="G:\做的项目\公共\扁平图标切换\更新2015_01_21\oss扁平图标库2015_01_21更新-04.png">
                <a:extLst>
                  <a:ext uri="{FF2B5EF4-FFF2-40B4-BE49-F238E27FC236}">
                    <a16:creationId xmlns:a16="http://schemas.microsoft.com/office/drawing/2014/main" id="{787B29FC-3CDA-467E-B429-8919656B81CD}"/>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68" name="Rectangle 29">
                <a:extLst>
                  <a:ext uri="{FF2B5EF4-FFF2-40B4-BE49-F238E27FC236}">
                    <a16:creationId xmlns:a16="http://schemas.microsoft.com/office/drawing/2014/main" id="{EB8986CE-9412-4645-999C-54EF9AD8471B}"/>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9" name="Rectangle 31">
                <a:extLst>
                  <a:ext uri="{FF2B5EF4-FFF2-40B4-BE49-F238E27FC236}">
                    <a16:creationId xmlns:a16="http://schemas.microsoft.com/office/drawing/2014/main" id="{7CF89FC2-8A73-496D-92F4-700A24BA63D9}"/>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70" name="Rectangle 37">
                <a:extLst>
                  <a:ext uri="{FF2B5EF4-FFF2-40B4-BE49-F238E27FC236}">
                    <a16:creationId xmlns:a16="http://schemas.microsoft.com/office/drawing/2014/main" id="{5AFD8DEB-7F7E-4A9D-B374-6D1A6F14EC26}"/>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71" name="Picture 2" descr="G:\做的项目\公共\扁平图标切换\更新2015_01_21\oss扁平图标库2015_01_21更新-04.png">
                <a:extLst>
                  <a:ext uri="{FF2B5EF4-FFF2-40B4-BE49-F238E27FC236}">
                    <a16:creationId xmlns:a16="http://schemas.microsoft.com/office/drawing/2014/main" id="{419BE583-7E93-434C-9949-968B08CCD596}"/>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72" name="直接连接符 71">
                <a:extLst>
                  <a:ext uri="{FF2B5EF4-FFF2-40B4-BE49-F238E27FC236}">
                    <a16:creationId xmlns:a16="http://schemas.microsoft.com/office/drawing/2014/main" id="{A123568B-7BF8-42B7-94E7-A5933AC33B44}"/>
                  </a:ext>
                </a:extLst>
              </p:cNvPr>
              <p:cNvCxnSpPr>
                <a:cxnSpLocks/>
                <a:stCxn id="71" idx="3"/>
                <a:endCxn id="66"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73" name="Rectangle 29">
                <a:extLst>
                  <a:ext uri="{FF2B5EF4-FFF2-40B4-BE49-F238E27FC236}">
                    <a16:creationId xmlns:a16="http://schemas.microsoft.com/office/drawing/2014/main" id="{60D62528-B7C2-4B29-A03E-3301CAAB6EAE}"/>
                  </a:ext>
                </a:extLst>
              </p:cNvPr>
              <p:cNvSpPr>
                <a:spLocks noChangeArrowheads="1"/>
              </p:cNvSpPr>
              <p:nvPr/>
            </p:nvSpPr>
            <p:spPr bwMode="auto">
              <a:xfrm>
                <a:off x="8064020" y="4318931"/>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74" name="Rectangle 29">
                <a:extLst>
                  <a:ext uri="{FF2B5EF4-FFF2-40B4-BE49-F238E27FC236}">
                    <a16:creationId xmlns:a16="http://schemas.microsoft.com/office/drawing/2014/main" id="{A93B3612-8E66-40FF-9030-0267F313A22A}"/>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75" name="Rectangle 37">
                <a:extLst>
                  <a:ext uri="{FF2B5EF4-FFF2-40B4-BE49-F238E27FC236}">
                    <a16:creationId xmlns:a16="http://schemas.microsoft.com/office/drawing/2014/main" id="{993E7305-EF9B-4281-9EBE-5AAD24E4D7F1}"/>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60" name="Text Box 48">
              <a:extLst>
                <a:ext uri="{FF2B5EF4-FFF2-40B4-BE49-F238E27FC236}">
                  <a16:creationId xmlns:a16="http://schemas.microsoft.com/office/drawing/2014/main" id="{C6085A5F-7558-4AE1-97E1-3393C8C0A8CB}"/>
                </a:ext>
              </a:extLst>
            </p:cNvPr>
            <p:cNvSpPr txBox="1">
              <a:spLocks noChangeArrowheads="1"/>
            </p:cNvSpPr>
            <p:nvPr/>
          </p:nvSpPr>
          <p:spPr bwMode="auto">
            <a:xfrm>
              <a:off x="8010839" y="5409078"/>
              <a:ext cx="671844" cy="307777"/>
            </a:xfrm>
            <a:prstGeom prst="rect">
              <a:avLst/>
            </a:prstGeom>
            <a:solidFill>
              <a:srgbClr val="C00000"/>
            </a:solidFill>
            <a:ln>
              <a:noFill/>
            </a:ln>
            <a:effectLst/>
          </p:spPr>
          <p:txBody>
            <a:bodyPr wrap="none">
              <a:spAutoFit/>
            </a:bodyPr>
            <a:lstStyle/>
            <a:p>
              <a:pPr algn="r" fontAlgn="base"/>
              <a:r>
                <a:rPr kumimoji="1" lang="en-US" altLang="zh-CN" sz="1400" dirty="0">
                  <a:solidFill>
                    <a:schemeClr val="bg1"/>
                  </a:solidFill>
                  <a:latin typeface="微软雅黑" panose="020B0503020204020204" pitchFamily="34" charset="-122"/>
                  <a:ea typeface="微软雅黑" panose="020B0503020204020204" pitchFamily="34" charset="-122"/>
                </a:rPr>
                <a:t>Area 0</a:t>
              </a:r>
            </a:p>
          </p:txBody>
        </p:sp>
      </p:grpSp>
      <p:cxnSp>
        <p:nvCxnSpPr>
          <p:cNvPr id="82" name="直接连接符 81">
            <a:extLst>
              <a:ext uri="{FF2B5EF4-FFF2-40B4-BE49-F238E27FC236}">
                <a16:creationId xmlns:a16="http://schemas.microsoft.com/office/drawing/2014/main" id="{C84972E7-C251-41B5-B949-796406A6D12C}"/>
              </a:ext>
            </a:extLst>
          </p:cNvPr>
          <p:cNvCxnSpPr>
            <a:cxnSpLocks/>
          </p:cNvCxnSpPr>
          <p:nvPr/>
        </p:nvCxnSpPr>
        <p:spPr bwMode="auto">
          <a:xfrm flipV="1">
            <a:off x="8604312" y="4011023"/>
            <a:ext cx="1" cy="36000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83" name="直接连接符 82">
            <a:extLst>
              <a:ext uri="{FF2B5EF4-FFF2-40B4-BE49-F238E27FC236}">
                <a16:creationId xmlns:a16="http://schemas.microsoft.com/office/drawing/2014/main" id="{2B0CB14E-A9D5-4972-A288-401E3772BC34}"/>
              </a:ext>
            </a:extLst>
          </p:cNvPr>
          <p:cNvCxnSpPr>
            <a:cxnSpLocks/>
          </p:cNvCxnSpPr>
          <p:nvPr/>
        </p:nvCxnSpPr>
        <p:spPr bwMode="auto">
          <a:xfrm flipH="1">
            <a:off x="8422195" y="4393468"/>
            <a:ext cx="366023"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85" name="Text Box 48">
            <a:extLst>
              <a:ext uri="{FF2B5EF4-FFF2-40B4-BE49-F238E27FC236}">
                <a16:creationId xmlns:a16="http://schemas.microsoft.com/office/drawing/2014/main" id="{51D6047A-77F3-457A-A1C8-F199C8AB49B6}"/>
              </a:ext>
            </a:extLst>
          </p:cNvPr>
          <p:cNvSpPr txBox="1">
            <a:spLocks noChangeArrowheads="1"/>
          </p:cNvSpPr>
          <p:nvPr/>
        </p:nvSpPr>
        <p:spPr bwMode="auto">
          <a:xfrm>
            <a:off x="9819039" y="5300782"/>
            <a:ext cx="738343" cy="307777"/>
          </a:xfrm>
          <a:prstGeom prst="rect">
            <a:avLst/>
          </a:prstGeom>
          <a:solidFill>
            <a:srgbClr val="C00000"/>
          </a:solidFill>
          <a:ln>
            <a:noFill/>
          </a:ln>
          <a:effectLst/>
        </p:spPr>
        <p:txBody>
          <a:bodyPr wrap="none">
            <a:spAutoFit/>
          </a:bodyPr>
          <a:lstStyle/>
          <a:p>
            <a:pPr algn="r" fontAlgn="base"/>
            <a:r>
              <a:rPr kumimoji="1" lang="en-US" altLang="zh-CN" sz="1400" dirty="0">
                <a:solidFill>
                  <a:schemeClr val="bg1"/>
                </a:solidFill>
                <a:latin typeface="微软雅黑" panose="020B0503020204020204" pitchFamily="34" charset="-122"/>
                <a:ea typeface="微软雅黑" panose="020B0503020204020204" pitchFamily="34" charset="-122"/>
              </a:rPr>
              <a:t>Area 1</a:t>
            </a:r>
          </a:p>
        </p:txBody>
      </p:sp>
      <p:sp>
        <p:nvSpPr>
          <p:cNvPr id="86" name="AutoShape 55">
            <a:extLst>
              <a:ext uri="{FF2B5EF4-FFF2-40B4-BE49-F238E27FC236}">
                <a16:creationId xmlns:a16="http://schemas.microsoft.com/office/drawing/2014/main" id="{89962C85-92C0-4D71-826A-434CFC11B02D}"/>
              </a:ext>
            </a:extLst>
          </p:cNvPr>
          <p:cNvSpPr>
            <a:spLocks/>
          </p:cNvSpPr>
          <p:nvPr/>
        </p:nvSpPr>
        <p:spPr bwMode="auto">
          <a:xfrm>
            <a:off x="6791338" y="2248472"/>
            <a:ext cx="1366838" cy="449001"/>
          </a:xfrm>
          <a:prstGeom prst="borderCallout3">
            <a:avLst>
              <a:gd name="adj1" fmla="val 16600"/>
              <a:gd name="adj2" fmla="val 98141"/>
              <a:gd name="adj3" fmla="val 8519"/>
              <a:gd name="adj4" fmla="val 115912"/>
              <a:gd name="adj5" fmla="val 134699"/>
              <a:gd name="adj6" fmla="val 115912"/>
              <a:gd name="adj7" fmla="val 280909"/>
              <a:gd name="adj8" fmla="val 47620"/>
            </a:avLst>
          </a:prstGeom>
          <a:solidFill>
            <a:srgbClr val="0070C0"/>
          </a:solidFill>
          <a:ln w="9525">
            <a:solidFill>
              <a:schemeClr val="tx1"/>
            </a:solidFill>
            <a:miter lim="800000"/>
            <a:headEnd/>
            <a:tailEnd/>
          </a:ln>
          <a:effectLst/>
        </p:spPr>
        <p:txBody>
          <a:bodyPr/>
          <a:lstStyle/>
          <a:p>
            <a:pPr algn="ctr" fontAlgn="base"/>
            <a:r>
              <a:rPr kumimoji="1" lang="en-US" altLang="zh-CN" sz="1200" dirty="0">
                <a:solidFill>
                  <a:schemeClr val="bg1"/>
                </a:solidFill>
                <a:latin typeface="微软雅黑" panose="020B0503020204020204" pitchFamily="34" charset="-122"/>
                <a:ea typeface="微软雅黑" panose="020B0503020204020204" pitchFamily="34" charset="-122"/>
              </a:rPr>
              <a:t>Static Route:</a:t>
            </a:r>
          </a:p>
          <a:p>
            <a:pPr algn="ctr" fontAlgn="base"/>
            <a:r>
              <a:rPr kumimoji="1" lang="en-US" altLang="zh-CN" sz="1200" dirty="0">
                <a:solidFill>
                  <a:schemeClr val="bg1"/>
                </a:solidFill>
                <a:latin typeface="微软雅黑" panose="020B0503020204020204" pitchFamily="34" charset="-122"/>
                <a:ea typeface="微软雅黑" panose="020B0503020204020204" pitchFamily="34" charset="-122"/>
              </a:rPr>
              <a:t>3001:1:1::/ 48</a:t>
            </a:r>
          </a:p>
        </p:txBody>
      </p:sp>
      <p:sp>
        <p:nvSpPr>
          <p:cNvPr id="87" name="AutoShape 54">
            <a:extLst>
              <a:ext uri="{FF2B5EF4-FFF2-40B4-BE49-F238E27FC236}">
                <a16:creationId xmlns:a16="http://schemas.microsoft.com/office/drawing/2014/main" id="{DCEB7D52-61E1-4E06-895D-62CF0F48552D}"/>
              </a:ext>
            </a:extLst>
          </p:cNvPr>
          <p:cNvSpPr>
            <a:spLocks noChangeArrowheads="1"/>
          </p:cNvSpPr>
          <p:nvPr/>
        </p:nvSpPr>
        <p:spPr bwMode="auto">
          <a:xfrm>
            <a:off x="6318053" y="2774344"/>
            <a:ext cx="503238" cy="792163"/>
          </a:xfrm>
          <a:prstGeom prst="curvedRightArrow">
            <a:avLst>
              <a:gd name="adj1" fmla="val 23976"/>
              <a:gd name="adj2" fmla="val 46685"/>
              <a:gd name="adj3" fmla="val 67509"/>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Text Box 56">
            <a:extLst>
              <a:ext uri="{FF2B5EF4-FFF2-40B4-BE49-F238E27FC236}">
                <a16:creationId xmlns:a16="http://schemas.microsoft.com/office/drawing/2014/main" id="{6A0BA8DA-0048-4AB2-B4B0-4413A03ED4D6}"/>
              </a:ext>
            </a:extLst>
          </p:cNvPr>
          <p:cNvSpPr txBox="1">
            <a:spLocks noChangeArrowheads="1"/>
          </p:cNvSpPr>
          <p:nvPr/>
        </p:nvSpPr>
        <p:spPr bwMode="auto">
          <a:xfrm>
            <a:off x="6143435" y="2536639"/>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base"/>
            <a:r>
              <a:rPr kumimoji="1" lang="zh-CN" altLang="en-US" sz="1400" dirty="0">
                <a:latin typeface="微软雅黑" panose="020B0503020204020204" pitchFamily="34" charset="-122"/>
                <a:ea typeface="微软雅黑" panose="020B0503020204020204" pitchFamily="34" charset="-122"/>
              </a:rPr>
              <a:t>引入</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a:solidFill>
                  <a:schemeClr val="bg1">
                    <a:lumMod val="65000"/>
                  </a:schemeClr>
                </a:solidFill>
              </a:rPr>
              <a:t>OSPFv2</a:t>
            </a:r>
            <a:r>
              <a:rPr lang="zh-CN" altLang="en-US">
                <a:solidFill>
                  <a:schemeClr val="bg1">
                    <a:lumMod val="65000"/>
                  </a:schemeClr>
                </a:solidFill>
              </a:rPr>
              <a:t>原理描述</a:t>
            </a:r>
            <a:endParaRPr lang="en-US" altLang="zh-CN">
              <a:solidFill>
                <a:schemeClr val="bg1">
                  <a:lumMod val="65000"/>
                </a:schemeClr>
              </a:solidFill>
            </a:endParaRPr>
          </a:p>
          <a:p>
            <a:r>
              <a:rPr lang="en-US" altLang="zh-CN">
                <a:solidFill>
                  <a:schemeClr val="bg1">
                    <a:lumMod val="65000"/>
                  </a:schemeClr>
                </a:solidFill>
              </a:rPr>
              <a:t>OSPFv2</a:t>
            </a:r>
            <a:r>
              <a:rPr lang="zh-CN" altLang="en-US">
                <a:solidFill>
                  <a:schemeClr val="bg1">
                    <a:lumMod val="65000"/>
                  </a:schemeClr>
                </a:solidFill>
              </a:rPr>
              <a:t>故障诊断</a:t>
            </a:r>
            <a:endParaRPr lang="en-US" altLang="zh-CN">
              <a:solidFill>
                <a:schemeClr val="bg1">
                  <a:lumMod val="65000"/>
                </a:schemeClr>
              </a:solidFill>
            </a:endParaRPr>
          </a:p>
          <a:p>
            <a:r>
              <a:rPr lang="en-US" altLang="zh-CN">
                <a:solidFill>
                  <a:schemeClr val="bg1">
                    <a:lumMod val="65000"/>
                  </a:schemeClr>
                </a:solidFill>
              </a:rPr>
              <a:t>OSPFv3</a:t>
            </a:r>
            <a:r>
              <a:rPr lang="zh-CN" altLang="en-US">
                <a:solidFill>
                  <a:schemeClr val="bg1">
                    <a:lumMod val="65000"/>
                  </a:schemeClr>
                </a:solidFill>
              </a:rPr>
              <a:t>协议简介</a:t>
            </a:r>
          </a:p>
          <a:p>
            <a:r>
              <a:rPr lang="en-US" altLang="zh-CN">
                <a:solidFill>
                  <a:schemeClr val="bg1">
                    <a:lumMod val="65000"/>
                  </a:schemeClr>
                </a:solidFill>
              </a:rPr>
              <a:t>OSPFv3</a:t>
            </a:r>
            <a:r>
              <a:rPr lang="zh-CN" altLang="en-US">
                <a:solidFill>
                  <a:schemeClr val="bg1">
                    <a:lumMod val="65000"/>
                  </a:schemeClr>
                </a:solidFill>
              </a:rPr>
              <a:t>与</a:t>
            </a:r>
            <a:r>
              <a:rPr lang="en-US" altLang="zh-CN">
                <a:solidFill>
                  <a:schemeClr val="bg1">
                    <a:lumMod val="65000"/>
                  </a:schemeClr>
                </a:solidFill>
              </a:rPr>
              <a:t>OSPFv2</a:t>
            </a:r>
            <a:r>
              <a:rPr lang="zh-CN" altLang="en-US">
                <a:solidFill>
                  <a:schemeClr val="bg1">
                    <a:lumMod val="65000"/>
                  </a:schemeClr>
                </a:solidFill>
              </a:rPr>
              <a:t>的不同</a:t>
            </a:r>
          </a:p>
          <a:p>
            <a:r>
              <a:rPr lang="en-US" altLang="zh-CN" b="1"/>
              <a:t>OSPFv3</a:t>
            </a:r>
            <a:r>
              <a:rPr lang="zh-CN" altLang="en-US" b="1"/>
              <a:t>配置方法和常用命令</a:t>
            </a:r>
            <a:endParaRPr lang="en-US" altLang="zh-CN" b="1"/>
          </a:p>
          <a:p>
            <a:r>
              <a:rPr lang="en-US" altLang="zh-CN">
                <a:solidFill>
                  <a:schemeClr val="bg1">
                    <a:lumMod val="65000"/>
                  </a:schemeClr>
                </a:solidFill>
              </a:rPr>
              <a:t>OSPF</a:t>
            </a:r>
            <a:r>
              <a:rPr lang="zh-CN" altLang="en-US">
                <a:solidFill>
                  <a:schemeClr val="bg1">
                    <a:lumMod val="65000"/>
                  </a:schemeClr>
                </a:solidFill>
              </a:rPr>
              <a:t>备考建议</a:t>
            </a:r>
            <a:endParaRPr lang="en-US" altLang="zh-CN">
              <a:solidFill>
                <a:schemeClr val="bg1">
                  <a:lumMod val="65000"/>
                </a:schemeClr>
              </a:solidFill>
            </a:endParaRPr>
          </a:p>
          <a:p>
            <a:endParaRPr lang="zh-CN" altLang="en-US" b="1"/>
          </a:p>
          <a:p>
            <a:endParaRPr lang="zh-CN" altLang="en-US" dirty="0"/>
          </a:p>
        </p:txBody>
      </p:sp>
    </p:spTree>
    <p:extLst>
      <p:ext uri="{BB962C8B-B14F-4D97-AF65-F5344CB8AC3E}">
        <p14:creationId xmlns:p14="http://schemas.microsoft.com/office/powerpoint/2010/main" val="1019333680"/>
      </p:ext>
    </p:extLst>
  </p:cSld>
  <p:clrMapOvr>
    <a:masterClrMapping/>
  </p:clrMapOvr>
  <p:transition advTm="8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B62F0EB-C4B9-411D-9027-2599F007E159}"/>
              </a:ext>
            </a:extLst>
          </p:cNvPr>
          <p:cNvSpPr>
            <a:spLocks noGrp="1" noChangeArrowheads="1"/>
          </p:cNvSpPr>
          <p:nvPr>
            <p:ph type="title"/>
          </p:nvPr>
        </p:nvSpPr>
        <p:spPr/>
        <p:txBody>
          <a:bodyPr/>
          <a:lstStyle/>
          <a:p>
            <a:r>
              <a:rPr lang="zh-CN" altLang="en-US"/>
              <a:t>维护与调试</a:t>
            </a:r>
          </a:p>
        </p:txBody>
      </p:sp>
      <p:graphicFrame>
        <p:nvGraphicFramePr>
          <p:cNvPr id="1647651" name="Group 35">
            <a:extLst>
              <a:ext uri="{FF2B5EF4-FFF2-40B4-BE49-F238E27FC236}">
                <a16:creationId xmlns:a16="http://schemas.microsoft.com/office/drawing/2014/main" id="{85990C5F-3D33-4CF8-A22A-42ED37637A52}"/>
              </a:ext>
            </a:extLst>
          </p:cNvPr>
          <p:cNvGraphicFramePr>
            <a:graphicFrameLocks noGrp="1"/>
          </p:cNvGraphicFramePr>
          <p:nvPr>
            <p:ph idx="4294967295"/>
            <p:extLst>
              <p:ext uri="{D42A27DB-BD31-4B8C-83A1-F6EECF244321}">
                <p14:modId xmlns:p14="http://schemas.microsoft.com/office/powerpoint/2010/main" val="931603305"/>
              </p:ext>
            </p:extLst>
          </p:nvPr>
        </p:nvGraphicFramePr>
        <p:xfrm>
          <a:off x="1127448" y="1448780"/>
          <a:ext cx="10297144" cy="4426905"/>
        </p:xfrm>
        <a:graphic>
          <a:graphicData uri="http://schemas.openxmlformats.org/drawingml/2006/table">
            <a:tbl>
              <a:tblPr>
                <a:tableStyleId>{2D5ABB26-0587-4C30-8999-92F81FD0307C}</a:tableStyleId>
              </a:tblPr>
              <a:tblGrid>
                <a:gridCol w="3024336">
                  <a:extLst>
                    <a:ext uri="{9D8B030D-6E8A-4147-A177-3AD203B41FA5}">
                      <a16:colId xmlns:a16="http://schemas.microsoft.com/office/drawing/2014/main" val="20000"/>
                    </a:ext>
                  </a:extLst>
                </a:gridCol>
                <a:gridCol w="7272808">
                  <a:extLst>
                    <a:ext uri="{9D8B030D-6E8A-4147-A177-3AD203B41FA5}">
                      <a16:colId xmlns:a16="http://schemas.microsoft.com/office/drawing/2014/main" val="20001"/>
                    </a:ext>
                  </a:extLst>
                </a:gridCol>
              </a:tblGrid>
              <a:tr h="385567">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dirty="0">
                          <a:ln>
                            <a:noFill/>
                          </a:ln>
                          <a:effectLst/>
                          <a:latin typeface="微软雅黑" panose="020B0503020204020204" pitchFamily="34" charset="-122"/>
                          <a:ea typeface="微软雅黑" panose="020B0503020204020204" pitchFamily="34" charset="-122"/>
                        </a:rPr>
                        <a:t>操 作</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dirty="0">
                          <a:ln>
                            <a:noFill/>
                          </a:ln>
                          <a:effectLst/>
                          <a:latin typeface="微软雅黑" panose="020B0503020204020204" pitchFamily="34" charset="-122"/>
                          <a:ea typeface="微软雅黑" panose="020B0503020204020204" pitchFamily="34" charset="-122"/>
                        </a:rPr>
                        <a:t>命 令</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10481">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事件调试信息开关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event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abr</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asbr</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vlink</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all }</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10481">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接口状态机调试开关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da-DK" altLang="zh-CN" sz="1400" u="none" strike="noStrike" cap="none" normalizeH="0" baseline="0">
                          <a:ln>
                            <a:noFill/>
                          </a:ln>
                          <a:effectLst/>
                          <a:latin typeface="微软雅黑" panose="020B0503020204020204" pitchFamily="34" charset="-122"/>
                          <a:ea typeface="微软雅黑" panose="020B0503020204020204" pitchFamily="34" charset="-122"/>
                        </a:rPr>
                        <a:t>debugging ospfv3 ifsm [ status | event | timer ]</a:t>
                      </a:r>
                      <a:endParaRPr kumimoji="0" lang="da-DK"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10481">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 LSA</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调试信息开关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lsa</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all | flooding | generate | install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maxage</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refresh | verbose }</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10481">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邻居状态机调试开关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da-DK"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nfsm [ status | event | timer ]</a:t>
                      </a:r>
                      <a:endParaRPr kumimoji="0" lang="da-DK"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88933">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报文调试信息开关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packet all [ verbose ]</a:t>
                      </a:r>
                    </a:p>
                    <a:p>
                      <a:pPr marL="0" marR="0" lvl="0" indent="0" algn="l" defTabSz="784225" rtl="0" eaLnBrk="0" fontAlgn="base" latinLnBrk="0" hangingPunct="0">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packet { hello | dd | request | update | ack } * [ verbose ]</a:t>
                      </a:r>
                    </a:p>
                    <a:p>
                      <a:pPr marL="0" marR="0" lvl="0" indent="0" algn="l" defTabSz="784225" rtl="0" eaLnBrk="0" fontAlgn="base" latinLnBrk="0" hangingPunct="0">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packet verbose</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10481">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路由计算调试信息开关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route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ase</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install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spf</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ia</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3506" name="Rectangle 2">
            <a:extLst>
              <a:ext uri="{FF2B5EF4-FFF2-40B4-BE49-F238E27FC236}">
                <a16:creationId xmlns:a16="http://schemas.microsoft.com/office/drawing/2014/main" id="{C70DF24A-FBE3-43B3-B9D4-D0FC6F295AC8}"/>
              </a:ext>
            </a:extLst>
          </p:cNvPr>
          <p:cNvSpPr>
            <a:spLocks noGrp="1" noChangeArrowheads="1"/>
          </p:cNvSpPr>
          <p:nvPr>
            <p:ph type="title"/>
          </p:nvPr>
        </p:nvSpPr>
        <p:spPr/>
        <p:txBody>
          <a:bodyPr/>
          <a:lstStyle/>
          <a:p>
            <a:r>
              <a:rPr lang="zh-CN" altLang="en-US" dirty="0">
                <a:sym typeface="Wingdings" panose="05000000000000000000" pitchFamily="2" charset="2"/>
              </a:rPr>
              <a:t>显示链路状态数据库 </a:t>
            </a:r>
            <a:r>
              <a:rPr lang="en-US" altLang="zh-CN" dirty="0">
                <a:sym typeface="Wingdings" panose="05000000000000000000" pitchFamily="2" charset="2"/>
              </a:rPr>
              <a:t>(1)</a:t>
            </a:r>
            <a:endParaRPr lang="zh-CN" altLang="en-US" dirty="0">
              <a:sym typeface="Wingdings" panose="05000000000000000000" pitchFamily="2" charset="2"/>
            </a:endParaRPr>
          </a:p>
        </p:txBody>
      </p:sp>
      <p:sp>
        <p:nvSpPr>
          <p:cNvPr id="1813507" name="Rectangle 3">
            <a:extLst>
              <a:ext uri="{FF2B5EF4-FFF2-40B4-BE49-F238E27FC236}">
                <a16:creationId xmlns:a16="http://schemas.microsoft.com/office/drawing/2014/main" id="{8A551AAF-D6B6-47B7-9543-8F0810BB4BA1}"/>
              </a:ext>
            </a:extLst>
          </p:cNvPr>
          <p:cNvSpPr>
            <a:spLocks noGrp="1" noChangeArrowheads="1"/>
          </p:cNvSpPr>
          <p:nvPr>
            <p:ph type="body" idx="4294967295"/>
          </p:nvPr>
        </p:nvSpPr>
        <p:spPr>
          <a:xfrm>
            <a:off x="2510759" y="1314423"/>
            <a:ext cx="7170482" cy="5066905"/>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&lt;RTA&gt;display ospfv3 </a:t>
            </a:r>
            <a:r>
              <a:rPr kumimoji="1" lang="en-US" altLang="zh-CN" sz="1200" kern="1200" dirty="0" err="1"/>
              <a:t>lsdb</a:t>
            </a:r>
            <a:endParaRPr kumimoji="1" lang="en-US" altLang="zh-CN" sz="1200" kern="1200" dirty="0"/>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OSPFv3 Router with ID (1.1.1.1) (Process 1)</a:t>
            </a:r>
          </a:p>
          <a:p>
            <a:pPr marL="0" indent="0">
              <a:lnSpc>
                <a:spcPct val="100000"/>
              </a:lnSpc>
              <a:buClr>
                <a:srgbClr val="808080"/>
              </a:buClr>
              <a:buNone/>
            </a:pPr>
            <a:r>
              <a:rPr kumimoji="1" lang="en-US" altLang="zh-CN" sz="1200" kern="1200" dirty="0"/>
              <a:t>               Link-LSA (Interface Ethernet6/0/0)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Prefix</a:t>
            </a:r>
          </a:p>
          <a:p>
            <a:pPr marL="0" indent="0">
              <a:lnSpc>
                <a:spcPct val="100000"/>
              </a:lnSpc>
              <a:buClr>
                <a:srgbClr val="808080"/>
              </a:buClr>
              <a:buNone/>
            </a:pPr>
            <a:r>
              <a:rPr kumimoji="1" lang="en-US" altLang="zh-CN" sz="1200" kern="1200" dirty="0"/>
              <a:t>24.0.2.2        1.1.1.1          0720  0x80000032 0x7314      1</a:t>
            </a:r>
          </a:p>
          <a:p>
            <a:pPr marL="0" indent="0">
              <a:lnSpc>
                <a:spcPct val="100000"/>
              </a:lnSpc>
              <a:buClr>
                <a:srgbClr val="808080"/>
              </a:buClr>
              <a:buNone/>
            </a:pPr>
            <a:r>
              <a:rPr kumimoji="1" lang="en-US" altLang="zh-CN" sz="1200" kern="1200" dirty="0"/>
              <a:t>24.0.2.2        2.2.2.2          0693  0x80000032 0xb1ce      1</a:t>
            </a:r>
          </a:p>
          <a:p>
            <a:pPr marL="0" indent="0">
              <a:lnSpc>
                <a:spcPct val="100000"/>
              </a:lnSpc>
              <a:buClr>
                <a:srgbClr val="808080"/>
              </a:buClr>
              <a:buNone/>
            </a:pPr>
            <a:r>
              <a:rPr kumimoji="1" lang="en-US" altLang="zh-CN" sz="1200" kern="1200" dirty="0"/>
              <a:t>24.0.2.2        3.3.3.3          0661  0x80000032 0xef89      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Link-LSA (Interface Serial6/0/0)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Prefix</a:t>
            </a:r>
          </a:p>
          <a:p>
            <a:pPr marL="0" indent="0">
              <a:lnSpc>
                <a:spcPct val="100000"/>
              </a:lnSpc>
              <a:buClr>
                <a:srgbClr val="808080"/>
              </a:buClr>
              <a:buNone/>
            </a:pPr>
            <a:r>
              <a:rPr kumimoji="1" lang="en-US" altLang="zh-CN" sz="1200" kern="1200" dirty="0"/>
              <a:t>24.0.2.134      1.1.1.1          0004  0x80000061 0xa61d      1</a:t>
            </a:r>
          </a:p>
          <a:p>
            <a:pPr marL="0" indent="0">
              <a:lnSpc>
                <a:spcPct val="100000"/>
              </a:lnSpc>
              <a:buClr>
                <a:srgbClr val="808080"/>
              </a:buClr>
              <a:buNone/>
            </a:pPr>
            <a:r>
              <a:rPr kumimoji="1" lang="en-US" altLang="zh-CN" sz="1200" kern="1200" dirty="0"/>
              <a:t>24.0.2.6        4.4.4.4          0408  0x8000005f 0x5b11      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Router-LSA (Area 0.0.0.0)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Link</a:t>
            </a:r>
          </a:p>
          <a:p>
            <a:pPr marL="0" indent="0">
              <a:lnSpc>
                <a:spcPct val="100000"/>
              </a:lnSpc>
              <a:buClr>
                <a:srgbClr val="808080"/>
              </a:buClr>
              <a:buNone/>
            </a:pPr>
            <a:r>
              <a:rPr kumimoji="1" lang="en-US" altLang="zh-CN" sz="1200" kern="1200" dirty="0"/>
              <a:t>0.0.0.0         1.1.1.1          0714  0x80000067 0x685c      1</a:t>
            </a:r>
          </a:p>
          <a:p>
            <a:pPr marL="0" indent="0">
              <a:lnSpc>
                <a:spcPct val="100000"/>
              </a:lnSpc>
              <a:buClr>
                <a:srgbClr val="808080"/>
              </a:buClr>
              <a:buNone/>
            </a:pPr>
            <a:r>
              <a:rPr kumimoji="1" lang="en-US" altLang="zh-CN" sz="1200" kern="1200" dirty="0"/>
              <a:t>0.0.0.0         4.4.4.4          0818  0x80000061 0x28a1      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82" name="Rectangle 2">
            <a:extLst>
              <a:ext uri="{FF2B5EF4-FFF2-40B4-BE49-F238E27FC236}">
                <a16:creationId xmlns:a16="http://schemas.microsoft.com/office/drawing/2014/main" id="{ED73AC0B-E0B6-43DC-A59E-1636637FBD9D}"/>
              </a:ext>
            </a:extLst>
          </p:cNvPr>
          <p:cNvSpPr>
            <a:spLocks noGrp="1" noChangeArrowheads="1"/>
          </p:cNvSpPr>
          <p:nvPr>
            <p:ph type="title"/>
          </p:nvPr>
        </p:nvSpPr>
        <p:spPr/>
        <p:txBody>
          <a:bodyPr/>
          <a:lstStyle/>
          <a:p>
            <a:r>
              <a:rPr lang="zh-CN" altLang="en-US" dirty="0">
                <a:sym typeface="Wingdings" panose="05000000000000000000" pitchFamily="2" charset="2"/>
              </a:rPr>
              <a:t>显示链路状态数据库</a:t>
            </a:r>
            <a:r>
              <a:rPr lang="en-US" altLang="zh-CN" dirty="0">
                <a:sym typeface="Wingdings" panose="05000000000000000000" pitchFamily="2" charset="2"/>
              </a:rPr>
              <a:t> (2)</a:t>
            </a:r>
          </a:p>
        </p:txBody>
      </p:sp>
      <p:sp>
        <p:nvSpPr>
          <p:cNvPr id="1812483" name="Rectangle 3">
            <a:extLst>
              <a:ext uri="{FF2B5EF4-FFF2-40B4-BE49-F238E27FC236}">
                <a16:creationId xmlns:a16="http://schemas.microsoft.com/office/drawing/2014/main" id="{E23D0577-9422-4F31-BBEB-70B12B5B471C}"/>
              </a:ext>
            </a:extLst>
          </p:cNvPr>
          <p:cNvSpPr>
            <a:spLocks noGrp="1" noChangeArrowheads="1"/>
          </p:cNvSpPr>
          <p:nvPr>
            <p:ph type="body" idx="4294967295"/>
          </p:nvPr>
        </p:nvSpPr>
        <p:spPr>
          <a:xfrm>
            <a:off x="2471737" y="1314450"/>
            <a:ext cx="7248525" cy="5067300"/>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               Inter-Area-Prefix-LSA (Area 0.0.0.0)</a:t>
            </a:r>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endParaRPr kumimoji="1" lang="en-US" altLang="zh-CN" sz="1200" kern="1200" dirty="0"/>
          </a:p>
          <a:p>
            <a:pPr marL="0" indent="0">
              <a:lnSpc>
                <a:spcPct val="100000"/>
              </a:lnSpc>
              <a:buClr>
                <a:srgbClr val="808080"/>
              </a:buClr>
              <a:buNone/>
            </a:pPr>
            <a:r>
              <a:rPr kumimoji="1" lang="en-US" altLang="zh-CN" sz="1200" kern="1200" dirty="0"/>
              <a:t>0.0.0.2         1.1.1.1          0645  0x80000032 0xf9b2</a:t>
            </a:r>
          </a:p>
          <a:p>
            <a:pPr marL="0" indent="0">
              <a:lnSpc>
                <a:spcPct val="100000"/>
              </a:lnSpc>
              <a:buClr>
                <a:srgbClr val="808080"/>
              </a:buClr>
              <a:buNone/>
            </a:pPr>
            <a:r>
              <a:rPr kumimoji="1" lang="en-US" altLang="zh-CN" sz="1200" kern="1200" dirty="0"/>
              <a:t>0.0.0.3         1.1.1.1          0645  0x80000032 0x0e9b</a:t>
            </a:r>
          </a:p>
          <a:p>
            <a:pPr marL="0" indent="0">
              <a:lnSpc>
                <a:spcPct val="100000"/>
              </a:lnSpc>
              <a:buClr>
                <a:srgbClr val="808080"/>
              </a:buClr>
              <a:buNone/>
            </a:pPr>
            <a:r>
              <a:rPr kumimoji="1" lang="en-US" altLang="zh-CN" sz="1200" kern="1200" dirty="0"/>
              <a:t>0.0.0.4         1.1.1.1          0645  0x80000032 0x2284</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Intra-Area-Prefix-LSA (Area 0.0.0.0)</a:t>
            </a:r>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Prefix  Reference</a:t>
            </a:r>
          </a:p>
          <a:p>
            <a:pPr marL="0" indent="0">
              <a:lnSpc>
                <a:spcPct val="100000"/>
              </a:lnSpc>
              <a:buClr>
                <a:srgbClr val="808080"/>
              </a:buClr>
              <a:buNone/>
            </a:pPr>
            <a:r>
              <a:rPr kumimoji="1" lang="en-US" altLang="zh-CN" sz="1200" kern="1200" dirty="0"/>
              <a:t>0.0.0.1         1.1.1.1          0004  0x8000008b 0x0917      2  Router-LSA</a:t>
            </a:r>
          </a:p>
          <a:p>
            <a:pPr marL="0" indent="0">
              <a:lnSpc>
                <a:spcPct val="100000"/>
              </a:lnSpc>
              <a:buClr>
                <a:srgbClr val="808080"/>
              </a:buClr>
              <a:buNone/>
            </a:pPr>
            <a:r>
              <a:rPr kumimoji="1" lang="en-US" altLang="zh-CN" sz="1200" kern="1200" dirty="0"/>
              <a:t>0.0.0.1         4.4.4.4          0813  0x80000085 0x2cb2      1  Router-LSA</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Router-LSA (Area 0.0.0.1)</a:t>
            </a:r>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Link</a:t>
            </a:r>
          </a:p>
          <a:p>
            <a:pPr marL="0" indent="0">
              <a:lnSpc>
                <a:spcPct val="100000"/>
              </a:lnSpc>
              <a:buClr>
                <a:srgbClr val="808080"/>
              </a:buClr>
              <a:buNone/>
            </a:pPr>
            <a:r>
              <a:rPr kumimoji="1" lang="en-US" altLang="zh-CN" sz="1200" kern="1200" dirty="0"/>
              <a:t>0.0.0.0         1.1.1.1          0645  0x80000036 0xc6d9      1</a:t>
            </a:r>
          </a:p>
          <a:p>
            <a:pPr marL="0" indent="0">
              <a:lnSpc>
                <a:spcPct val="100000"/>
              </a:lnSpc>
              <a:buClr>
                <a:srgbClr val="808080"/>
              </a:buClr>
              <a:buNone/>
            </a:pPr>
            <a:r>
              <a:rPr kumimoji="1" lang="en-US" altLang="zh-CN" sz="1200" kern="1200" dirty="0"/>
              <a:t>0.0.0.0         2.2.2.2          0633  0x80000036 0xa5f7      1</a:t>
            </a:r>
          </a:p>
          <a:p>
            <a:pPr marL="0" indent="0">
              <a:lnSpc>
                <a:spcPct val="100000"/>
              </a:lnSpc>
              <a:buClr>
                <a:srgbClr val="808080"/>
              </a:buClr>
              <a:buNone/>
            </a:pPr>
            <a:r>
              <a:rPr kumimoji="1" lang="en-US" altLang="zh-CN" sz="1200" kern="1200" dirty="0"/>
              <a:t>0.0.0.0         3.3.3.3          0620  0x80000034 0x8b10      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Network-LSA (Area 0.0.0.1)</a:t>
            </a:r>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endParaRPr kumimoji="1" lang="en-US" altLang="zh-CN" sz="1200" kern="1200" dirty="0"/>
          </a:p>
          <a:p>
            <a:pPr marL="0" indent="0">
              <a:lnSpc>
                <a:spcPct val="100000"/>
              </a:lnSpc>
              <a:buClr>
                <a:srgbClr val="808080"/>
              </a:buClr>
              <a:buNone/>
            </a:pPr>
            <a:r>
              <a:rPr kumimoji="1" lang="en-US" altLang="zh-CN" sz="1200" kern="1200" dirty="0"/>
              <a:t>24.0.2.2        3.3.3.3          0620  0x80000033 0x337f               </a:t>
            </a:r>
          </a:p>
          <a:p>
            <a:pPr marL="0" indent="0">
              <a:lnSpc>
                <a:spcPct val="100000"/>
              </a:lnSpc>
              <a:buClr>
                <a:srgbClr val="808080"/>
              </a:buClr>
              <a:buNone/>
            </a:pPr>
            <a:endParaRPr kumimoji="1" lang="en-US" altLang="zh-CN" sz="1200" kern="12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1458" name="Rectangle 2">
            <a:extLst>
              <a:ext uri="{FF2B5EF4-FFF2-40B4-BE49-F238E27FC236}">
                <a16:creationId xmlns:a16="http://schemas.microsoft.com/office/drawing/2014/main" id="{D93E0854-87DA-4104-9324-BE7BA7D570C0}"/>
              </a:ext>
            </a:extLst>
          </p:cNvPr>
          <p:cNvSpPr>
            <a:spLocks noGrp="1" noChangeArrowheads="1"/>
          </p:cNvSpPr>
          <p:nvPr>
            <p:ph type="title"/>
          </p:nvPr>
        </p:nvSpPr>
        <p:spPr/>
        <p:txBody>
          <a:bodyPr/>
          <a:lstStyle/>
          <a:p>
            <a:r>
              <a:rPr lang="zh-CN" altLang="en-US">
                <a:sym typeface="Wingdings" panose="05000000000000000000" pitchFamily="2" charset="2"/>
              </a:rPr>
              <a:t>显示链路状态数据库</a:t>
            </a:r>
            <a:r>
              <a:rPr lang="en-US" altLang="zh-CN">
                <a:sym typeface="Wingdings" panose="05000000000000000000" pitchFamily="2" charset="2"/>
              </a:rPr>
              <a:t> (3)</a:t>
            </a:r>
            <a:endParaRPr lang="en-US" altLang="zh-CN" dirty="0">
              <a:sym typeface="Wingdings" panose="05000000000000000000" pitchFamily="2" charset="2"/>
            </a:endParaRPr>
          </a:p>
        </p:txBody>
      </p:sp>
      <p:sp>
        <p:nvSpPr>
          <p:cNvPr id="1811459" name="Rectangle 3">
            <a:extLst>
              <a:ext uri="{FF2B5EF4-FFF2-40B4-BE49-F238E27FC236}">
                <a16:creationId xmlns:a16="http://schemas.microsoft.com/office/drawing/2014/main" id="{85ED13B5-3D1C-423C-8D67-A92252DDF737}"/>
              </a:ext>
            </a:extLst>
          </p:cNvPr>
          <p:cNvSpPr>
            <a:spLocks noGrp="1" noChangeArrowheads="1"/>
          </p:cNvSpPr>
          <p:nvPr>
            <p:ph type="body" idx="4294967295"/>
          </p:nvPr>
        </p:nvSpPr>
        <p:spPr>
          <a:xfrm>
            <a:off x="2493168" y="1314450"/>
            <a:ext cx="7205663" cy="5067300"/>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 Inter-Area-Prefix-LSA (Area 0.0.0.1)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endParaRPr kumimoji="1" lang="en-US" altLang="zh-CN" sz="1200" kern="1200" dirty="0"/>
          </a:p>
          <a:p>
            <a:pPr marL="0" indent="0">
              <a:lnSpc>
                <a:spcPct val="100000"/>
              </a:lnSpc>
              <a:buClr>
                <a:srgbClr val="808080"/>
              </a:buClr>
              <a:buNone/>
            </a:pPr>
            <a:r>
              <a:rPr kumimoji="1" lang="en-US" altLang="zh-CN" sz="1200" kern="1200" dirty="0"/>
              <a:t>0.0.0.3         1.1.1.1          0709  0x80000033 0x5328</a:t>
            </a:r>
          </a:p>
          <a:p>
            <a:pPr marL="0" indent="0">
              <a:lnSpc>
                <a:spcPct val="100000"/>
              </a:lnSpc>
              <a:buClr>
                <a:srgbClr val="808080"/>
              </a:buClr>
              <a:buNone/>
            </a:pPr>
            <a:r>
              <a:rPr kumimoji="1" lang="en-US" altLang="zh-CN" sz="1200" kern="1200" dirty="0"/>
              <a:t>0.0.0.5         1.1.1.1          0709  0x80000033 0x51e8</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Inter-Area-Router-LSA (Area 0.0.0.1)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endParaRPr kumimoji="1" lang="en-US" altLang="zh-CN" sz="1200" kern="1200" dirty="0"/>
          </a:p>
          <a:p>
            <a:pPr marL="0" indent="0">
              <a:lnSpc>
                <a:spcPct val="100000"/>
              </a:lnSpc>
              <a:buClr>
                <a:srgbClr val="808080"/>
              </a:buClr>
              <a:buNone/>
            </a:pPr>
            <a:r>
              <a:rPr kumimoji="1" lang="en-US" altLang="zh-CN" sz="1200" kern="1200" dirty="0"/>
              <a:t>0.0.0.1         1.1.1.1          0815  0x80000031 0x8f32</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Intra-Area-Prefix-LSA (Area 0.0.0.1)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Prefix  Reference</a:t>
            </a:r>
          </a:p>
          <a:p>
            <a:pPr marL="0" indent="0">
              <a:lnSpc>
                <a:spcPct val="100000"/>
              </a:lnSpc>
              <a:buClr>
                <a:srgbClr val="808080"/>
              </a:buClr>
              <a:buNone/>
            </a:pPr>
            <a:r>
              <a:rPr kumimoji="1" lang="en-US" altLang="zh-CN" sz="1200" kern="1200" dirty="0"/>
              <a:t>0.0.0.1         3.3.3.3          0620  0x80000032 0xbbcc      3  Network-LSA</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AS-External-LSA</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endParaRPr kumimoji="1" lang="en-US" altLang="zh-CN" sz="1200" kern="1200" dirty="0"/>
          </a:p>
          <a:p>
            <a:pPr marL="0" indent="0">
              <a:lnSpc>
                <a:spcPct val="100000"/>
              </a:lnSpc>
              <a:buClr>
                <a:srgbClr val="808080"/>
              </a:buClr>
              <a:buNone/>
            </a:pPr>
            <a:r>
              <a:rPr kumimoji="1" lang="en-US" altLang="zh-CN" sz="1200" kern="1200" dirty="0"/>
              <a:t>0.0.0.1         4.4.4.4          0818  0x80000031 0x76f4 E2</a:t>
            </a:r>
          </a:p>
          <a:p>
            <a:pPr marL="0" indent="0">
              <a:lnSpc>
                <a:spcPct val="100000"/>
              </a:lnSpc>
              <a:buClr>
                <a:srgbClr val="808080"/>
              </a:buClr>
              <a:buNone/>
            </a:pPr>
            <a:endParaRPr kumimoji="1" lang="en-US" altLang="zh-CN" sz="1200" kern="12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0434" name="Rectangle 2">
            <a:extLst>
              <a:ext uri="{FF2B5EF4-FFF2-40B4-BE49-F238E27FC236}">
                <a16:creationId xmlns:a16="http://schemas.microsoft.com/office/drawing/2014/main" id="{0D932D0D-B5EC-493A-B7EE-46EAA23AEC14}"/>
              </a:ext>
            </a:extLst>
          </p:cNvPr>
          <p:cNvSpPr>
            <a:spLocks noGrp="1" noChangeArrowheads="1"/>
          </p:cNvSpPr>
          <p:nvPr>
            <p:ph type="title"/>
          </p:nvPr>
        </p:nvSpPr>
        <p:spPr/>
        <p:txBody>
          <a:bodyPr/>
          <a:lstStyle/>
          <a:p>
            <a:r>
              <a:rPr lang="zh-CN" altLang="en-US">
                <a:sym typeface="Wingdings" panose="05000000000000000000" pitchFamily="2" charset="2"/>
              </a:rPr>
              <a:t>显示接口信息</a:t>
            </a:r>
          </a:p>
        </p:txBody>
      </p:sp>
      <p:sp>
        <p:nvSpPr>
          <p:cNvPr id="1810435" name="Rectangle 3">
            <a:extLst>
              <a:ext uri="{FF2B5EF4-FFF2-40B4-BE49-F238E27FC236}">
                <a16:creationId xmlns:a16="http://schemas.microsoft.com/office/drawing/2014/main" id="{F601A46F-3623-4334-B01C-ED77950C8146}"/>
              </a:ext>
            </a:extLst>
          </p:cNvPr>
          <p:cNvSpPr>
            <a:spLocks noGrp="1" noChangeArrowheads="1"/>
          </p:cNvSpPr>
          <p:nvPr>
            <p:ph type="body" idx="4294967295"/>
          </p:nvPr>
        </p:nvSpPr>
        <p:spPr>
          <a:xfrm>
            <a:off x="2510758" y="1318489"/>
            <a:ext cx="7170483" cy="4666795"/>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&lt;RTA&gt;display ospfv3 interface ethernet6/0/0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Ethernet6/0/0 is up, line protocol is up</a:t>
            </a:r>
          </a:p>
          <a:p>
            <a:pPr marL="0" indent="0">
              <a:lnSpc>
                <a:spcPct val="100000"/>
              </a:lnSpc>
              <a:buClr>
                <a:srgbClr val="808080"/>
              </a:buClr>
              <a:buNone/>
            </a:pPr>
            <a:r>
              <a:rPr kumimoji="1" lang="en-US" altLang="zh-CN" sz="1200" kern="1200" dirty="0"/>
              <a:t>  Interface ID 0x18000202 </a:t>
            </a:r>
            <a:r>
              <a:rPr kumimoji="1" lang="en-US" altLang="zh-CN" sz="1400" kern="1200" dirty="0">
                <a:solidFill>
                  <a:srgbClr val="C00000"/>
                </a:solidFill>
                <a:sym typeface="Wingdings" panose="05000000000000000000" pitchFamily="2" charset="2"/>
              </a:rPr>
              <a:t> </a:t>
            </a:r>
            <a:r>
              <a:rPr kumimoji="1" lang="zh-CN" altLang="en-US" sz="1400" kern="1200" dirty="0">
                <a:solidFill>
                  <a:srgbClr val="C00000"/>
                </a:solidFill>
                <a:sym typeface="Wingdings" panose="05000000000000000000" pitchFamily="2" charset="2"/>
              </a:rPr>
              <a:t>接口的</a:t>
            </a:r>
            <a:r>
              <a:rPr kumimoji="1" lang="en-US" altLang="zh-CN" sz="1400" kern="1200" dirty="0">
                <a:solidFill>
                  <a:srgbClr val="C00000"/>
                </a:solidFill>
                <a:sym typeface="Wingdings" panose="05000000000000000000" pitchFamily="2" charset="2"/>
              </a:rPr>
              <a:t>Index</a:t>
            </a:r>
            <a:endParaRPr kumimoji="1" lang="en-US" altLang="zh-CN" sz="1400" kern="1200" dirty="0">
              <a:solidFill>
                <a:srgbClr val="C00000"/>
              </a:solidFill>
            </a:endParaRPr>
          </a:p>
          <a:p>
            <a:pPr marL="0" indent="0">
              <a:lnSpc>
                <a:spcPct val="100000"/>
              </a:lnSpc>
              <a:buClr>
                <a:srgbClr val="808080"/>
              </a:buClr>
              <a:buNone/>
            </a:pPr>
            <a:r>
              <a:rPr kumimoji="1" lang="en-US" altLang="zh-CN" sz="1200" kern="1200" dirty="0"/>
              <a:t>  Interface MTU 1500</a:t>
            </a:r>
          </a:p>
          <a:p>
            <a:pPr marL="0" indent="0">
              <a:lnSpc>
                <a:spcPct val="100000"/>
              </a:lnSpc>
              <a:buClr>
                <a:srgbClr val="808080"/>
              </a:buClr>
              <a:buNone/>
            </a:pPr>
            <a:r>
              <a:rPr kumimoji="1" lang="en-US" altLang="zh-CN" sz="1200" kern="1200" dirty="0"/>
              <a:t>  IPv6 Prefixes</a:t>
            </a:r>
          </a:p>
          <a:p>
            <a:pPr marL="0" indent="0">
              <a:lnSpc>
                <a:spcPct val="100000"/>
              </a:lnSpc>
              <a:buClr>
                <a:srgbClr val="808080"/>
              </a:buClr>
              <a:buNone/>
            </a:pPr>
            <a:r>
              <a:rPr kumimoji="1" lang="en-US" altLang="zh-CN" sz="1200" kern="1200" dirty="0"/>
              <a:t>    FE80::200:5EFF:FECC:5200 (Link-Local Address) </a:t>
            </a:r>
            <a:r>
              <a:rPr kumimoji="1" lang="en-US" altLang="zh-CN" sz="1400" kern="1200" dirty="0">
                <a:solidFill>
                  <a:srgbClr val="C00000"/>
                </a:solidFill>
                <a:sym typeface="Wingdings" panose="05000000000000000000" pitchFamily="2" charset="2"/>
              </a:rPr>
              <a:t> </a:t>
            </a:r>
            <a:r>
              <a:rPr kumimoji="1" lang="zh-CN" altLang="en-US" sz="1400" kern="1200" dirty="0">
                <a:solidFill>
                  <a:srgbClr val="C00000"/>
                </a:solidFill>
                <a:sym typeface="Wingdings" panose="05000000000000000000" pitchFamily="2" charset="2"/>
              </a:rPr>
              <a:t>接口的</a:t>
            </a:r>
            <a:r>
              <a:rPr kumimoji="1" lang="en-US" altLang="zh-CN" sz="1400" kern="1200" dirty="0">
                <a:solidFill>
                  <a:srgbClr val="C00000"/>
                </a:solidFill>
                <a:sym typeface="Wingdings" panose="05000000000000000000" pitchFamily="2" charset="2"/>
              </a:rPr>
              <a:t>Link-Local</a:t>
            </a:r>
            <a:r>
              <a:rPr kumimoji="1" lang="zh-CN" altLang="en-US" sz="1400" kern="1200" dirty="0">
                <a:solidFill>
                  <a:srgbClr val="C00000"/>
                </a:solidFill>
                <a:sym typeface="Wingdings" panose="05000000000000000000" pitchFamily="2" charset="2"/>
              </a:rPr>
              <a:t>地址</a:t>
            </a:r>
            <a:endParaRPr kumimoji="1" lang="zh-CN" altLang="en-US" sz="1400" kern="1200" dirty="0">
              <a:solidFill>
                <a:srgbClr val="C00000"/>
              </a:solidFill>
            </a:endParaRPr>
          </a:p>
          <a:p>
            <a:pPr marL="0" indent="0">
              <a:lnSpc>
                <a:spcPct val="100000"/>
              </a:lnSpc>
              <a:buClr>
                <a:srgbClr val="808080"/>
              </a:buClr>
              <a:buNone/>
            </a:pPr>
            <a:r>
              <a:rPr kumimoji="1" lang="zh-CN" altLang="en-US" sz="1200" kern="1200" dirty="0"/>
              <a:t>    </a:t>
            </a:r>
            <a:r>
              <a:rPr kumimoji="1" lang="en-US" altLang="zh-CN" sz="1200" kern="1200" dirty="0"/>
              <a:t>2000:1:1::1/48</a:t>
            </a:r>
          </a:p>
          <a:p>
            <a:pPr marL="0" indent="0">
              <a:lnSpc>
                <a:spcPct val="100000"/>
              </a:lnSpc>
              <a:buClr>
                <a:srgbClr val="808080"/>
              </a:buClr>
              <a:buNone/>
            </a:pPr>
            <a:r>
              <a:rPr kumimoji="1" lang="en-US" altLang="zh-CN" sz="1200" kern="1200" dirty="0"/>
              <a:t>  OSPFv3 Process (1), Area 0.0.0.1, Instance ID 0</a:t>
            </a:r>
          </a:p>
          <a:p>
            <a:pPr marL="0" indent="0">
              <a:lnSpc>
                <a:spcPct val="100000"/>
              </a:lnSpc>
              <a:buClr>
                <a:srgbClr val="808080"/>
              </a:buClr>
              <a:buNone/>
            </a:pPr>
            <a:r>
              <a:rPr kumimoji="1" lang="en-US" altLang="zh-CN" sz="1200" kern="1200" dirty="0"/>
              <a:t>    Router ID 1.1.1.1, Network Type BROADCAST, Cost: 1</a:t>
            </a:r>
          </a:p>
          <a:p>
            <a:pPr marL="0" indent="0">
              <a:lnSpc>
                <a:spcPct val="100000"/>
              </a:lnSpc>
              <a:buClr>
                <a:srgbClr val="808080"/>
              </a:buClr>
              <a:buNone/>
            </a:pPr>
            <a:r>
              <a:rPr kumimoji="1" lang="en-US" altLang="zh-CN" sz="1200" kern="1200" dirty="0"/>
              <a:t>    Transmit Delay is 1 sec, State </a:t>
            </a:r>
            <a:r>
              <a:rPr kumimoji="1" lang="en-US" altLang="zh-CN" sz="1200" kern="1200" dirty="0" err="1"/>
              <a:t>DROther</a:t>
            </a:r>
            <a:r>
              <a:rPr kumimoji="1" lang="en-US" altLang="zh-CN" sz="1200" kern="1200" dirty="0"/>
              <a:t>, Priority 1</a:t>
            </a:r>
          </a:p>
          <a:p>
            <a:pPr marL="0" indent="0">
              <a:lnSpc>
                <a:spcPct val="100000"/>
              </a:lnSpc>
              <a:buClr>
                <a:srgbClr val="808080"/>
              </a:buClr>
              <a:buNone/>
            </a:pPr>
            <a:r>
              <a:rPr kumimoji="1" lang="en-US" altLang="zh-CN" sz="1200" kern="1200" dirty="0"/>
              <a:t>    Designated Router (ID) 3.3.3.3</a:t>
            </a:r>
          </a:p>
          <a:p>
            <a:pPr marL="0" indent="0">
              <a:lnSpc>
                <a:spcPct val="100000"/>
              </a:lnSpc>
              <a:buClr>
                <a:srgbClr val="808080"/>
              </a:buClr>
              <a:buNone/>
            </a:pPr>
            <a:r>
              <a:rPr kumimoji="1" lang="en-US" altLang="zh-CN" sz="1200" kern="1200" dirty="0"/>
              <a:t>      Interface Address FE80::200:5EFF:FECC:5202</a:t>
            </a:r>
          </a:p>
          <a:p>
            <a:pPr marL="0" indent="0">
              <a:lnSpc>
                <a:spcPct val="100000"/>
              </a:lnSpc>
              <a:buClr>
                <a:srgbClr val="808080"/>
              </a:buClr>
              <a:buNone/>
            </a:pPr>
            <a:r>
              <a:rPr kumimoji="1" lang="en-US" altLang="zh-CN" sz="1200" kern="1200" dirty="0"/>
              <a:t>    Backup Designated Router (ID) 2.2.2.2</a:t>
            </a:r>
          </a:p>
          <a:p>
            <a:pPr marL="0" indent="0">
              <a:lnSpc>
                <a:spcPct val="100000"/>
              </a:lnSpc>
              <a:buClr>
                <a:srgbClr val="808080"/>
              </a:buClr>
              <a:buNone/>
            </a:pPr>
            <a:r>
              <a:rPr kumimoji="1" lang="en-US" altLang="zh-CN" sz="1200" kern="1200" dirty="0"/>
              <a:t>      Interface Address FE80::200:5EFF:FECC:5201</a:t>
            </a:r>
          </a:p>
          <a:p>
            <a:pPr marL="0" indent="0">
              <a:lnSpc>
                <a:spcPct val="100000"/>
              </a:lnSpc>
              <a:buClr>
                <a:srgbClr val="808080"/>
              </a:buClr>
              <a:buNone/>
            </a:pPr>
            <a:r>
              <a:rPr kumimoji="1" lang="en-US" altLang="zh-CN" sz="1200" kern="1200" dirty="0"/>
              <a:t>    Timer interval configured, Hello 10, Dead 40, Wait 40, Retransmit 5</a:t>
            </a:r>
          </a:p>
          <a:p>
            <a:pPr marL="0" indent="0">
              <a:lnSpc>
                <a:spcPct val="100000"/>
              </a:lnSpc>
              <a:buClr>
                <a:srgbClr val="808080"/>
              </a:buClr>
              <a:buNone/>
            </a:pPr>
            <a:r>
              <a:rPr kumimoji="1" lang="en-US" altLang="zh-CN" sz="1200" kern="1200" dirty="0"/>
              <a:t>       Hello due in 00:00:01</a:t>
            </a:r>
          </a:p>
          <a:p>
            <a:pPr marL="0" indent="0">
              <a:lnSpc>
                <a:spcPct val="100000"/>
              </a:lnSpc>
              <a:buClr>
                <a:srgbClr val="808080"/>
              </a:buClr>
              <a:buNone/>
            </a:pPr>
            <a:r>
              <a:rPr kumimoji="1" lang="en-US" altLang="zh-CN" sz="1200" kern="1200" dirty="0"/>
              <a:t>    Neighbor Count is 2, Adjacent neighbor count is 2</a:t>
            </a:r>
          </a:p>
          <a:p>
            <a:pPr marL="0" indent="0">
              <a:lnSpc>
                <a:spcPct val="100000"/>
              </a:lnSpc>
              <a:buClr>
                <a:srgbClr val="808080"/>
              </a:buClr>
              <a:buNone/>
            </a:pPr>
            <a:endParaRPr kumimoji="1" lang="en-US" altLang="zh-CN" sz="1200" kern="1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9410" name="Rectangle 2">
            <a:extLst>
              <a:ext uri="{FF2B5EF4-FFF2-40B4-BE49-F238E27FC236}">
                <a16:creationId xmlns:a16="http://schemas.microsoft.com/office/drawing/2014/main" id="{57E50CA2-0591-46AE-BA30-4F264A919813}"/>
              </a:ext>
            </a:extLst>
          </p:cNvPr>
          <p:cNvSpPr>
            <a:spLocks noGrp="1" noChangeArrowheads="1"/>
          </p:cNvSpPr>
          <p:nvPr>
            <p:ph type="title"/>
          </p:nvPr>
        </p:nvSpPr>
        <p:spPr/>
        <p:txBody>
          <a:bodyPr/>
          <a:lstStyle/>
          <a:p>
            <a:r>
              <a:rPr lang="zh-CN" altLang="en-US">
                <a:sym typeface="Wingdings" panose="05000000000000000000" pitchFamily="2" charset="2"/>
              </a:rPr>
              <a:t>显示邻居信息</a:t>
            </a:r>
          </a:p>
        </p:txBody>
      </p:sp>
      <p:sp>
        <p:nvSpPr>
          <p:cNvPr id="1809411" name="Rectangle 3">
            <a:extLst>
              <a:ext uri="{FF2B5EF4-FFF2-40B4-BE49-F238E27FC236}">
                <a16:creationId xmlns:a16="http://schemas.microsoft.com/office/drawing/2014/main" id="{A94FFD52-7C82-460D-AC85-7CB2DB60F4BC}"/>
              </a:ext>
            </a:extLst>
          </p:cNvPr>
          <p:cNvSpPr>
            <a:spLocks noGrp="1" noChangeArrowheads="1"/>
          </p:cNvSpPr>
          <p:nvPr>
            <p:ph type="body" idx="4294967295"/>
          </p:nvPr>
        </p:nvSpPr>
        <p:spPr>
          <a:xfrm>
            <a:off x="2782695" y="1304764"/>
            <a:ext cx="6626610" cy="3146379"/>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&lt;RTA&gt;display ospfv3 peer</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OSPFv3 Process (1)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OSPFv3 Area (0.0.0.0)</a:t>
            </a:r>
          </a:p>
          <a:p>
            <a:pPr marL="0" indent="0">
              <a:lnSpc>
                <a:spcPct val="100000"/>
              </a:lnSpc>
              <a:buClr>
                <a:srgbClr val="808080"/>
              </a:buClr>
              <a:buNone/>
            </a:pPr>
            <a:r>
              <a:rPr kumimoji="1" lang="en-US" altLang="zh-CN" sz="1200" kern="1200" dirty="0"/>
              <a:t>Neighbor ID     </a:t>
            </a:r>
            <a:r>
              <a:rPr kumimoji="1" lang="en-US" altLang="zh-CN" sz="1200" kern="1200" dirty="0" err="1"/>
              <a:t>Pri</a:t>
            </a:r>
            <a:r>
              <a:rPr kumimoji="1" lang="en-US" altLang="zh-CN" sz="1200" kern="1200" dirty="0"/>
              <a:t>   State            Dead Time   Interface  Instance ID</a:t>
            </a:r>
          </a:p>
          <a:p>
            <a:pPr marL="0" indent="0">
              <a:lnSpc>
                <a:spcPct val="100000"/>
              </a:lnSpc>
              <a:buClr>
                <a:srgbClr val="808080"/>
              </a:buClr>
              <a:buNone/>
            </a:pPr>
            <a:r>
              <a:rPr kumimoji="1" lang="en-US" altLang="zh-CN" sz="1200" kern="1200" dirty="0"/>
              <a:t>4.4.4.4           1   Full/ -          00:00:39    S6/0/0           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OSPFv3 Area (0.0.0.1)</a:t>
            </a:r>
          </a:p>
          <a:p>
            <a:pPr marL="0" indent="0">
              <a:lnSpc>
                <a:spcPct val="100000"/>
              </a:lnSpc>
              <a:buClr>
                <a:srgbClr val="808080"/>
              </a:buClr>
              <a:buNone/>
            </a:pPr>
            <a:r>
              <a:rPr kumimoji="1" lang="en-US" altLang="zh-CN" sz="1200" kern="1200" dirty="0"/>
              <a:t>Neighbor ID     </a:t>
            </a:r>
            <a:r>
              <a:rPr kumimoji="1" lang="en-US" altLang="zh-CN" sz="1200" kern="1200" dirty="0" err="1"/>
              <a:t>Pri</a:t>
            </a:r>
            <a:r>
              <a:rPr kumimoji="1" lang="en-US" altLang="zh-CN" sz="1200" kern="1200" dirty="0"/>
              <a:t>   State            Dead Time   Interface  Instance ID</a:t>
            </a:r>
          </a:p>
          <a:p>
            <a:pPr marL="0" indent="0">
              <a:lnSpc>
                <a:spcPct val="100000"/>
              </a:lnSpc>
              <a:buClr>
                <a:srgbClr val="808080"/>
              </a:buClr>
              <a:buNone/>
            </a:pPr>
            <a:r>
              <a:rPr kumimoji="1" lang="en-US" altLang="zh-CN" sz="1200" kern="1200" dirty="0"/>
              <a:t>2.2.2.2           1   Full/Backup      00:00:31    Eth6/0/0         0</a:t>
            </a:r>
          </a:p>
          <a:p>
            <a:pPr marL="0" indent="0">
              <a:lnSpc>
                <a:spcPct val="100000"/>
              </a:lnSpc>
              <a:buClr>
                <a:srgbClr val="808080"/>
              </a:buClr>
              <a:buNone/>
            </a:pPr>
            <a:r>
              <a:rPr kumimoji="1" lang="en-US" altLang="zh-CN" sz="1200" kern="1200" dirty="0"/>
              <a:t>3.3.3.3           1   Full/DR          00:00:37    Eth6/0/0         0 </a:t>
            </a:r>
          </a:p>
          <a:p>
            <a:pPr marL="0" indent="0">
              <a:lnSpc>
                <a:spcPct val="100000"/>
              </a:lnSpc>
              <a:buClr>
                <a:srgbClr val="808080"/>
              </a:buClr>
              <a:buNone/>
            </a:pPr>
            <a:endParaRPr kumimoji="1" lang="en-US" altLang="zh-CN" sz="1200" kern="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528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7602" name="Rectangle 2">
            <a:extLst>
              <a:ext uri="{FF2B5EF4-FFF2-40B4-BE49-F238E27FC236}">
                <a16:creationId xmlns:a16="http://schemas.microsoft.com/office/drawing/2014/main" id="{CC98C91C-3D66-4F46-8977-D669A6C9704C}"/>
              </a:ext>
            </a:extLst>
          </p:cNvPr>
          <p:cNvSpPr>
            <a:spLocks noGrp="1" noChangeArrowheads="1"/>
          </p:cNvSpPr>
          <p:nvPr>
            <p:ph type="title"/>
          </p:nvPr>
        </p:nvSpPr>
        <p:spPr/>
        <p:txBody>
          <a:bodyPr/>
          <a:lstStyle/>
          <a:p>
            <a:r>
              <a:rPr lang="zh-CN" altLang="en-US">
                <a:sym typeface="Wingdings" panose="05000000000000000000" pitchFamily="2" charset="2"/>
              </a:rPr>
              <a:t>显示拓扑信息</a:t>
            </a:r>
          </a:p>
        </p:txBody>
      </p:sp>
      <p:sp>
        <p:nvSpPr>
          <p:cNvPr id="1817603" name="Rectangle 3">
            <a:extLst>
              <a:ext uri="{FF2B5EF4-FFF2-40B4-BE49-F238E27FC236}">
                <a16:creationId xmlns:a16="http://schemas.microsoft.com/office/drawing/2014/main" id="{7C421A81-0772-40CE-B4EF-BFCEB20DCD9F}"/>
              </a:ext>
            </a:extLst>
          </p:cNvPr>
          <p:cNvSpPr>
            <a:spLocks noGrp="1" noChangeArrowheads="1"/>
          </p:cNvSpPr>
          <p:nvPr>
            <p:ph type="body" idx="4294967295"/>
          </p:nvPr>
        </p:nvSpPr>
        <p:spPr>
          <a:xfrm>
            <a:off x="2564764" y="1304764"/>
            <a:ext cx="7062471" cy="3386445"/>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&lt;RTA&gt;display ospfv3 topology</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OSPFv3 Process (1)</a:t>
            </a:r>
          </a:p>
          <a:p>
            <a:pPr marL="0" indent="0">
              <a:lnSpc>
                <a:spcPct val="100000"/>
              </a:lnSpc>
              <a:buClr>
                <a:srgbClr val="808080"/>
              </a:buClr>
              <a:buNone/>
            </a:pPr>
            <a:r>
              <a:rPr kumimoji="1" lang="en-US" altLang="zh-CN" sz="1200" kern="1200" dirty="0"/>
              <a:t>OSPFv3 Area (0.0.0.0) topology</a:t>
            </a:r>
          </a:p>
          <a:p>
            <a:pPr marL="0" indent="0">
              <a:lnSpc>
                <a:spcPct val="100000"/>
              </a:lnSpc>
              <a:buClr>
                <a:srgbClr val="808080"/>
              </a:buClr>
              <a:buNone/>
            </a:pPr>
            <a:r>
              <a:rPr kumimoji="1" lang="en-US" altLang="zh-CN" sz="1200" kern="1200" dirty="0"/>
              <a:t>Type  ID(If-Index)       Bits      Metric    Next-Hop        Interface</a:t>
            </a:r>
          </a:p>
          <a:p>
            <a:pPr marL="0" indent="0">
              <a:lnSpc>
                <a:spcPct val="100000"/>
              </a:lnSpc>
              <a:buClr>
                <a:srgbClr val="808080"/>
              </a:buClr>
              <a:buNone/>
            </a:pPr>
            <a:r>
              <a:rPr kumimoji="1" lang="en-US" altLang="zh-CN" sz="1200" kern="1200" dirty="0" err="1"/>
              <a:t>Rtr</a:t>
            </a:r>
            <a:r>
              <a:rPr kumimoji="1" lang="en-US" altLang="zh-CN" sz="1200" kern="1200" dirty="0"/>
              <a:t>   1.1.1.1               B      --</a:t>
            </a:r>
          </a:p>
          <a:p>
            <a:pPr marL="0" indent="0">
              <a:lnSpc>
                <a:spcPct val="100000"/>
              </a:lnSpc>
              <a:buClr>
                <a:srgbClr val="808080"/>
              </a:buClr>
              <a:buNone/>
            </a:pPr>
            <a:r>
              <a:rPr kumimoji="1" lang="en-US" altLang="zh-CN" sz="1200" kern="1200" dirty="0" err="1"/>
              <a:t>Rtr</a:t>
            </a:r>
            <a:r>
              <a:rPr kumimoji="1" lang="en-US" altLang="zh-CN" sz="1200" kern="1200" dirty="0"/>
              <a:t>   4.4.4.4              E       1562      4.4.4.4         Serial6/0/0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OSPFv3 Area (0.0.0.1) topology</a:t>
            </a:r>
          </a:p>
          <a:p>
            <a:pPr marL="0" indent="0">
              <a:lnSpc>
                <a:spcPct val="100000"/>
              </a:lnSpc>
              <a:buClr>
                <a:srgbClr val="808080"/>
              </a:buClr>
              <a:buNone/>
            </a:pPr>
            <a:r>
              <a:rPr kumimoji="1" lang="en-US" altLang="zh-CN" sz="1200" kern="1200" dirty="0"/>
              <a:t>Type  ID(If-Index)       Bits      Metric    Next-Hop        Interface</a:t>
            </a:r>
          </a:p>
          <a:p>
            <a:pPr marL="0" indent="0">
              <a:lnSpc>
                <a:spcPct val="100000"/>
              </a:lnSpc>
              <a:buClr>
                <a:srgbClr val="808080"/>
              </a:buClr>
              <a:buNone/>
            </a:pPr>
            <a:r>
              <a:rPr kumimoji="1" lang="en-US" altLang="zh-CN" sz="1200" kern="1200" dirty="0" err="1"/>
              <a:t>Rtr</a:t>
            </a:r>
            <a:r>
              <a:rPr kumimoji="1" lang="en-US" altLang="zh-CN" sz="1200" kern="1200" dirty="0"/>
              <a:t>   1.1.1.1               B      --</a:t>
            </a:r>
          </a:p>
          <a:p>
            <a:pPr marL="0" indent="0">
              <a:lnSpc>
                <a:spcPct val="100000"/>
              </a:lnSpc>
              <a:buClr>
                <a:srgbClr val="808080"/>
              </a:buClr>
              <a:buNone/>
            </a:pPr>
            <a:r>
              <a:rPr kumimoji="1" lang="en-US" altLang="zh-CN" sz="1200" kern="1200" dirty="0" err="1"/>
              <a:t>Rtr</a:t>
            </a:r>
            <a:r>
              <a:rPr kumimoji="1" lang="en-US" altLang="zh-CN" sz="1200" kern="1200" dirty="0"/>
              <a:t>   2.2.2.2                      1         2.2.2.2         Ethernet6/0/0</a:t>
            </a:r>
          </a:p>
          <a:p>
            <a:pPr marL="0" indent="0">
              <a:lnSpc>
                <a:spcPct val="100000"/>
              </a:lnSpc>
              <a:buClr>
                <a:srgbClr val="808080"/>
              </a:buClr>
              <a:buNone/>
            </a:pPr>
            <a:r>
              <a:rPr kumimoji="1" lang="en-US" altLang="zh-CN" sz="1200" kern="1200" dirty="0" err="1"/>
              <a:t>Rtr</a:t>
            </a:r>
            <a:r>
              <a:rPr kumimoji="1" lang="en-US" altLang="zh-CN" sz="1200" kern="1200" dirty="0"/>
              <a:t>   3.3.3.3                      1         3.3.3.3         Ethernet6/0/0</a:t>
            </a:r>
          </a:p>
          <a:p>
            <a:pPr marL="0" indent="0">
              <a:lnSpc>
                <a:spcPct val="100000"/>
              </a:lnSpc>
              <a:buClr>
                <a:srgbClr val="808080"/>
              </a:buClr>
              <a:buNone/>
            </a:pPr>
            <a:r>
              <a:rPr kumimoji="1" lang="en-US" altLang="zh-CN" sz="1200" kern="1200" dirty="0"/>
              <a:t>Net   3.3.3.3(402653698)           1         0.0.0.0         Ethernet6/0/0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6578" name="Rectangle 2">
            <a:extLst>
              <a:ext uri="{FF2B5EF4-FFF2-40B4-BE49-F238E27FC236}">
                <a16:creationId xmlns:a16="http://schemas.microsoft.com/office/drawing/2014/main" id="{77825A1A-6DA1-41EC-A73E-17768EB7B0F4}"/>
              </a:ext>
            </a:extLst>
          </p:cNvPr>
          <p:cNvSpPr>
            <a:spLocks noGrp="1" noChangeArrowheads="1"/>
          </p:cNvSpPr>
          <p:nvPr>
            <p:ph type="title"/>
          </p:nvPr>
        </p:nvSpPr>
        <p:spPr/>
        <p:txBody>
          <a:bodyPr/>
          <a:lstStyle/>
          <a:p>
            <a:r>
              <a:rPr lang="zh-CN" altLang="en-US">
                <a:sym typeface="Wingdings" panose="05000000000000000000" pitchFamily="2" charset="2"/>
              </a:rPr>
              <a:t>显示</a:t>
            </a:r>
            <a:r>
              <a:rPr lang="en-US" altLang="zh-CN">
                <a:sym typeface="Wingdings" panose="05000000000000000000" pitchFamily="2" charset="2"/>
              </a:rPr>
              <a:t>OSPFv3</a:t>
            </a:r>
            <a:r>
              <a:rPr lang="zh-CN" altLang="en-US">
                <a:sym typeface="Wingdings" panose="05000000000000000000" pitchFamily="2" charset="2"/>
              </a:rPr>
              <a:t>路由表信息</a:t>
            </a:r>
          </a:p>
        </p:txBody>
      </p:sp>
      <p:sp>
        <p:nvSpPr>
          <p:cNvPr id="1816579" name="Rectangle 3">
            <a:extLst>
              <a:ext uri="{FF2B5EF4-FFF2-40B4-BE49-F238E27FC236}">
                <a16:creationId xmlns:a16="http://schemas.microsoft.com/office/drawing/2014/main" id="{DD129DAF-B020-4DD3-9E73-B7A79BF4067C}"/>
              </a:ext>
            </a:extLst>
          </p:cNvPr>
          <p:cNvSpPr>
            <a:spLocks noGrp="1" noChangeArrowheads="1"/>
          </p:cNvSpPr>
          <p:nvPr>
            <p:ph type="body" idx="4294967295"/>
          </p:nvPr>
        </p:nvSpPr>
        <p:spPr>
          <a:xfrm>
            <a:off x="2705937" y="1304764"/>
            <a:ext cx="6780125" cy="4346708"/>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&lt;RTC&gt;display ospfv3 routing</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OSPFv3 Process (1)</a:t>
            </a:r>
          </a:p>
          <a:p>
            <a:pPr marL="0" indent="0">
              <a:lnSpc>
                <a:spcPct val="100000"/>
              </a:lnSpc>
              <a:buClr>
                <a:srgbClr val="808080"/>
              </a:buClr>
              <a:buNone/>
            </a:pPr>
            <a:r>
              <a:rPr kumimoji="1" lang="en-US" altLang="zh-CN" sz="1200" kern="1200" dirty="0"/>
              <a:t>   Destination                                   Metric</a:t>
            </a:r>
          </a:p>
          <a:p>
            <a:pPr marL="0" indent="0">
              <a:lnSpc>
                <a:spcPct val="100000"/>
              </a:lnSpc>
              <a:buClr>
                <a:srgbClr val="808080"/>
              </a:buClr>
              <a:buNone/>
            </a:pPr>
            <a:r>
              <a:rPr kumimoji="1" lang="en-US" altLang="zh-CN" sz="1200" kern="1200" dirty="0"/>
              <a:t>     Next-hop</a:t>
            </a:r>
          </a:p>
          <a:p>
            <a:pPr marL="0" indent="0">
              <a:lnSpc>
                <a:spcPct val="100000"/>
              </a:lnSpc>
              <a:buClr>
                <a:srgbClr val="808080"/>
              </a:buClr>
              <a:buNone/>
            </a:pPr>
            <a:r>
              <a:rPr kumimoji="1" lang="en-US" altLang="zh-CN" sz="1200" kern="1200" dirty="0"/>
              <a:t>     2000:1:1::/48                                    1</a:t>
            </a:r>
          </a:p>
          <a:p>
            <a:pPr marL="0" indent="0">
              <a:lnSpc>
                <a:spcPct val="100000"/>
              </a:lnSpc>
              <a:buClr>
                <a:srgbClr val="808080"/>
              </a:buClr>
              <a:buNone/>
            </a:pPr>
            <a:r>
              <a:rPr kumimoji="1" lang="en-US" altLang="zh-CN" sz="1200" kern="1200" dirty="0"/>
              <a:t>           via FE80::200:5EFF:FECC:5200, Ethernet6/0/0</a:t>
            </a:r>
          </a:p>
          <a:p>
            <a:pPr marL="0" indent="0">
              <a:lnSpc>
                <a:spcPct val="100000"/>
              </a:lnSpc>
              <a:buClr>
                <a:srgbClr val="808080"/>
              </a:buClr>
              <a:buNone/>
            </a:pPr>
            <a:r>
              <a:rPr kumimoji="1" lang="en-US" altLang="zh-CN" sz="1200" kern="1200" dirty="0"/>
              <a:t>     2000:2:2::/48                                    1</a:t>
            </a:r>
          </a:p>
          <a:p>
            <a:pPr marL="0" indent="0">
              <a:lnSpc>
                <a:spcPct val="100000"/>
              </a:lnSpc>
              <a:buClr>
                <a:srgbClr val="808080"/>
              </a:buClr>
              <a:buNone/>
            </a:pPr>
            <a:r>
              <a:rPr kumimoji="1" lang="en-US" altLang="zh-CN" sz="1200" kern="1200" dirty="0"/>
              <a:t>           via FE80::200:5EFF:FECC:5201, Ethernet6/0/0</a:t>
            </a:r>
          </a:p>
          <a:p>
            <a:pPr marL="0" indent="0">
              <a:lnSpc>
                <a:spcPct val="100000"/>
              </a:lnSpc>
              <a:buClr>
                <a:srgbClr val="808080"/>
              </a:buClr>
              <a:buNone/>
            </a:pPr>
            <a:r>
              <a:rPr kumimoji="1" lang="en-US" altLang="zh-CN" sz="1200" kern="1200" dirty="0"/>
              <a:t>     2000:3:3::/48                                    1</a:t>
            </a:r>
          </a:p>
          <a:p>
            <a:pPr marL="0" indent="0">
              <a:lnSpc>
                <a:spcPct val="100000"/>
              </a:lnSpc>
              <a:buClr>
                <a:srgbClr val="808080"/>
              </a:buClr>
              <a:buNone/>
            </a:pPr>
            <a:r>
              <a:rPr kumimoji="1" lang="en-US" altLang="zh-CN" sz="1200" kern="1200" dirty="0"/>
              <a:t>           directly-connected, Ethernet6/0/0</a:t>
            </a:r>
          </a:p>
          <a:p>
            <a:pPr marL="0" indent="0">
              <a:lnSpc>
                <a:spcPct val="100000"/>
              </a:lnSpc>
              <a:buClr>
                <a:srgbClr val="808080"/>
              </a:buClr>
              <a:buNone/>
            </a:pPr>
            <a:r>
              <a:rPr kumimoji="1" lang="en-US" altLang="zh-CN" sz="1200" kern="1200" dirty="0"/>
              <a:t>  IA 3000:1:1::/48                                 1563</a:t>
            </a:r>
          </a:p>
          <a:p>
            <a:pPr marL="0" indent="0">
              <a:lnSpc>
                <a:spcPct val="100000"/>
              </a:lnSpc>
              <a:buClr>
                <a:srgbClr val="808080"/>
              </a:buClr>
              <a:buNone/>
            </a:pPr>
            <a:r>
              <a:rPr kumimoji="1" lang="en-US" altLang="zh-CN" sz="1200" kern="1200" dirty="0"/>
              <a:t>           via FE80::200:5EFF:FECC:5200, Ethernet6/0/0</a:t>
            </a:r>
          </a:p>
          <a:p>
            <a:pPr marL="0" indent="0">
              <a:lnSpc>
                <a:spcPct val="100000"/>
              </a:lnSpc>
              <a:buClr>
                <a:srgbClr val="808080"/>
              </a:buClr>
              <a:buNone/>
            </a:pPr>
            <a:r>
              <a:rPr kumimoji="1" lang="en-US" altLang="zh-CN" sz="1200" kern="1200" dirty="0"/>
              <a:t>  IA 3000:3:3::3/128                                  1</a:t>
            </a:r>
          </a:p>
          <a:p>
            <a:pPr marL="0" indent="0">
              <a:lnSpc>
                <a:spcPct val="100000"/>
              </a:lnSpc>
              <a:buClr>
                <a:srgbClr val="808080"/>
              </a:buClr>
              <a:buNone/>
            </a:pPr>
            <a:r>
              <a:rPr kumimoji="1" lang="en-US" altLang="zh-CN" sz="1200" kern="1200" dirty="0"/>
              <a:t>           via FE80::200:5EFF:FECC:5200, Ethernet6/0/0</a:t>
            </a:r>
          </a:p>
          <a:p>
            <a:pPr marL="0" indent="0">
              <a:lnSpc>
                <a:spcPct val="100000"/>
              </a:lnSpc>
              <a:buClr>
                <a:srgbClr val="808080"/>
              </a:buClr>
              <a:buNone/>
            </a:pPr>
            <a:r>
              <a:rPr kumimoji="1" lang="en-US" altLang="zh-CN" sz="1200" kern="1200" dirty="0"/>
              <a:t>  E2 3001:1:1::/48                                    1</a:t>
            </a:r>
          </a:p>
          <a:p>
            <a:pPr marL="0" indent="0">
              <a:lnSpc>
                <a:spcPct val="100000"/>
              </a:lnSpc>
              <a:buClr>
                <a:srgbClr val="808080"/>
              </a:buClr>
              <a:buNone/>
            </a:pPr>
            <a:r>
              <a:rPr kumimoji="1" lang="en-US" altLang="zh-CN" sz="1200" kern="1200" dirty="0"/>
              <a:t>           via FE80::200:5EFF:FECC:5200, Ethernet6/0/0 </a:t>
            </a:r>
          </a:p>
          <a:p>
            <a:pPr marL="0" indent="0">
              <a:lnSpc>
                <a:spcPct val="100000"/>
              </a:lnSpc>
              <a:buClr>
                <a:srgbClr val="808080"/>
              </a:buClr>
              <a:buNone/>
            </a:pPr>
            <a:endParaRPr kumimoji="1" lang="en-US" altLang="zh-CN" sz="1200" kern="1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dirty="0">
                <a:solidFill>
                  <a:schemeClr val="bg1">
                    <a:lumMod val="65000"/>
                  </a:schemeClr>
                </a:solidFill>
              </a:rPr>
              <a:t>OSPFv2</a:t>
            </a:r>
            <a:r>
              <a:rPr lang="zh-CN" altLang="en-US" dirty="0">
                <a:solidFill>
                  <a:schemeClr val="bg1">
                    <a:lumMod val="65000"/>
                  </a:schemeClr>
                </a:solidFill>
              </a:rPr>
              <a:t>原理描述</a:t>
            </a:r>
            <a:endParaRPr lang="en-US" altLang="zh-CN" dirty="0">
              <a:solidFill>
                <a:schemeClr val="bg1">
                  <a:lumMod val="65000"/>
                </a:schemeClr>
              </a:solidFill>
            </a:endParaRPr>
          </a:p>
          <a:p>
            <a:r>
              <a:rPr lang="en-US" altLang="zh-CN" dirty="0">
                <a:solidFill>
                  <a:schemeClr val="bg1">
                    <a:lumMod val="65000"/>
                  </a:schemeClr>
                </a:solidFill>
              </a:rPr>
              <a:t>OSPFv2</a:t>
            </a:r>
            <a:r>
              <a:rPr lang="zh-CN" altLang="en-US" dirty="0">
                <a:solidFill>
                  <a:schemeClr val="bg1">
                    <a:lumMod val="65000"/>
                  </a:schemeClr>
                </a:solidFill>
              </a:rPr>
              <a:t>故障诊断</a:t>
            </a:r>
            <a:endParaRPr lang="en-US" altLang="zh-CN" dirty="0">
              <a:solidFill>
                <a:schemeClr val="bg1">
                  <a:lumMod val="65000"/>
                </a:schemeClr>
              </a:solidFill>
            </a:endParaRPr>
          </a:p>
          <a:p>
            <a:r>
              <a:rPr lang="en-US" altLang="zh-CN" dirty="0">
                <a:solidFill>
                  <a:schemeClr val="bg1">
                    <a:lumMod val="65000"/>
                  </a:schemeClr>
                </a:solidFill>
              </a:rPr>
              <a:t>OSPFv3</a:t>
            </a:r>
            <a:r>
              <a:rPr lang="zh-CN" altLang="en-US" dirty="0">
                <a:solidFill>
                  <a:schemeClr val="bg1">
                    <a:lumMod val="65000"/>
                  </a:schemeClr>
                </a:solidFill>
              </a:rPr>
              <a:t>协议简介</a:t>
            </a:r>
          </a:p>
          <a:p>
            <a:r>
              <a:rPr lang="en-US" altLang="zh-CN" dirty="0">
                <a:solidFill>
                  <a:schemeClr val="bg1">
                    <a:lumMod val="65000"/>
                  </a:schemeClr>
                </a:solidFill>
              </a:rPr>
              <a:t>OSPFv3</a:t>
            </a:r>
            <a:r>
              <a:rPr lang="zh-CN" altLang="en-US" dirty="0">
                <a:solidFill>
                  <a:schemeClr val="bg1">
                    <a:lumMod val="65000"/>
                  </a:schemeClr>
                </a:solidFill>
              </a:rPr>
              <a:t>与</a:t>
            </a:r>
            <a:r>
              <a:rPr lang="en-US" altLang="zh-CN" dirty="0">
                <a:solidFill>
                  <a:schemeClr val="bg1">
                    <a:lumMod val="65000"/>
                  </a:schemeClr>
                </a:solidFill>
              </a:rPr>
              <a:t>OSPFv2</a:t>
            </a:r>
            <a:r>
              <a:rPr lang="zh-CN" altLang="en-US" dirty="0">
                <a:solidFill>
                  <a:schemeClr val="bg1">
                    <a:lumMod val="65000"/>
                  </a:schemeClr>
                </a:solidFill>
              </a:rPr>
              <a:t>的不同</a:t>
            </a:r>
          </a:p>
          <a:p>
            <a:r>
              <a:rPr lang="en-US" altLang="zh-CN" dirty="0">
                <a:solidFill>
                  <a:schemeClr val="bg1">
                    <a:lumMod val="65000"/>
                  </a:schemeClr>
                </a:solidFill>
              </a:rPr>
              <a:t>OSPFv3</a:t>
            </a:r>
            <a:r>
              <a:rPr lang="zh-CN" altLang="en-US" dirty="0">
                <a:solidFill>
                  <a:schemeClr val="bg1">
                    <a:lumMod val="65000"/>
                  </a:schemeClr>
                </a:solidFill>
              </a:rPr>
              <a:t>配置方法和常用命令</a:t>
            </a:r>
            <a:endParaRPr lang="en-US" altLang="zh-CN" dirty="0">
              <a:solidFill>
                <a:schemeClr val="bg1">
                  <a:lumMod val="65000"/>
                </a:schemeClr>
              </a:solidFill>
            </a:endParaRPr>
          </a:p>
          <a:p>
            <a:r>
              <a:rPr lang="en-US" altLang="zh-CN" b="1" dirty="0"/>
              <a:t>OSPF</a:t>
            </a:r>
            <a:r>
              <a:rPr lang="zh-CN" altLang="en-US" b="1" dirty="0"/>
              <a:t>备考建议</a:t>
            </a:r>
            <a:endParaRPr lang="en-US" altLang="zh-CN" b="1" dirty="0"/>
          </a:p>
          <a:p>
            <a:endParaRPr lang="zh-CN" altLang="en-US" dirty="0">
              <a:solidFill>
                <a:schemeClr val="bg1">
                  <a:lumMod val="65000"/>
                </a:schemeClr>
              </a:solidFill>
            </a:endParaRPr>
          </a:p>
          <a:p>
            <a:endParaRPr lang="zh-CN" altLang="en-US" dirty="0"/>
          </a:p>
        </p:txBody>
      </p:sp>
    </p:spTree>
    <p:extLst>
      <p:ext uri="{BB962C8B-B14F-4D97-AF65-F5344CB8AC3E}">
        <p14:creationId xmlns:p14="http://schemas.microsoft.com/office/powerpoint/2010/main" val="639327909"/>
      </p:ext>
    </p:extLst>
  </p:cSld>
  <p:clrMapOvr>
    <a:masterClrMapping/>
  </p:clrMapOvr>
  <p:transition advTm="800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p:txBody>
          <a:bodyPr/>
          <a:lstStyle/>
          <a:p>
            <a:r>
              <a:rPr lang="en-US" altLang="zh-CN"/>
              <a:t>OSPF</a:t>
            </a:r>
            <a:r>
              <a:rPr lang="zh-CN" altLang="en-US"/>
              <a:t>备考建议</a:t>
            </a:r>
            <a:endParaRPr lang="zh-CN" altLang="en-US" dirty="0"/>
          </a:p>
        </p:txBody>
      </p:sp>
      <p:sp>
        <p:nvSpPr>
          <p:cNvPr id="4" name="文本占位符 3">
            <a:extLst>
              <a:ext uri="{FF2B5EF4-FFF2-40B4-BE49-F238E27FC236}">
                <a16:creationId xmlns:a16="http://schemas.microsoft.com/office/drawing/2014/main" id="{ADD236D1-2E32-41DE-A51C-B3BE00960BB0}"/>
              </a:ext>
            </a:extLst>
          </p:cNvPr>
          <p:cNvSpPr>
            <a:spLocks noGrp="1"/>
          </p:cNvSpPr>
          <p:nvPr>
            <p:ph type="body" sz="quarter" idx="10"/>
          </p:nvPr>
        </p:nvSpPr>
        <p:spPr/>
        <p:txBody>
          <a:bodyPr/>
          <a:lstStyle/>
          <a:p>
            <a:r>
              <a:rPr lang="zh-CN" altLang="en-US" dirty="0"/>
              <a:t>熟悉</a:t>
            </a:r>
            <a:r>
              <a:rPr lang="en-US" altLang="zh-CN" dirty="0"/>
              <a:t>OSPF</a:t>
            </a:r>
            <a:r>
              <a:rPr lang="zh-CN" altLang="en-US" dirty="0"/>
              <a:t>相关命令</a:t>
            </a:r>
            <a:endParaRPr lang="en-US" altLang="zh-CN" dirty="0"/>
          </a:p>
          <a:p>
            <a:r>
              <a:rPr lang="zh-CN" altLang="en-US" dirty="0"/>
              <a:t>熟悉</a:t>
            </a:r>
            <a:r>
              <a:rPr lang="en-US" altLang="zh-CN" dirty="0"/>
              <a:t>OSPF</a:t>
            </a:r>
            <a:r>
              <a:rPr lang="zh-CN" altLang="en-US" dirty="0"/>
              <a:t>策略配置</a:t>
            </a:r>
            <a:endParaRPr lang="en-US" altLang="zh-CN" dirty="0"/>
          </a:p>
          <a:p>
            <a:r>
              <a:rPr lang="zh-CN" altLang="en-US" dirty="0"/>
              <a:t>熟读</a:t>
            </a:r>
            <a:r>
              <a:rPr lang="en-US" altLang="zh-CN" dirty="0" err="1"/>
              <a:t>HedEx</a:t>
            </a:r>
            <a:r>
              <a:rPr lang="zh-CN" altLang="en-US" dirty="0"/>
              <a:t>文档</a:t>
            </a:r>
            <a:endParaRPr lang="en-US" altLang="zh-CN" dirty="0"/>
          </a:p>
          <a:p>
            <a:pPr lvl="1"/>
            <a:r>
              <a:rPr lang="zh-CN" altLang="en-US" dirty="0"/>
              <a:t>包括</a:t>
            </a:r>
            <a:r>
              <a:rPr lang="en-US" altLang="zh-CN" dirty="0" err="1"/>
              <a:t>HedEx</a:t>
            </a:r>
            <a:r>
              <a:rPr lang="zh-CN" altLang="en-US" dirty="0"/>
              <a:t>涵盖的案例</a:t>
            </a:r>
            <a:endParaRPr lang="en-US" altLang="zh-CN" dirty="0"/>
          </a:p>
          <a:p>
            <a:r>
              <a:rPr lang="zh-CN" altLang="en-US" dirty="0"/>
              <a:t>熟练掌握</a:t>
            </a:r>
            <a:r>
              <a:rPr lang="en-US" altLang="zh-CN" dirty="0"/>
              <a:t>display</a:t>
            </a:r>
            <a:r>
              <a:rPr lang="zh-CN" altLang="en-US" dirty="0"/>
              <a:t>和</a:t>
            </a:r>
            <a:r>
              <a:rPr lang="en-US" altLang="zh-CN" dirty="0"/>
              <a:t>debug</a:t>
            </a:r>
          </a:p>
          <a:p>
            <a:r>
              <a:rPr lang="zh-CN" altLang="en-US" dirty="0"/>
              <a:t>熟练掌握理解课程中设计的案例场景</a:t>
            </a:r>
            <a:endParaRPr lang="en-US" altLang="zh-CN" dirty="0"/>
          </a:p>
          <a:p>
            <a:endParaRPr lang="zh-CN" altLang="en-US" dirty="0"/>
          </a:p>
        </p:txBody>
      </p:sp>
    </p:spTree>
    <p:extLst>
      <p:ext uri="{BB962C8B-B14F-4D97-AF65-F5344CB8AC3E}">
        <p14:creationId xmlns:p14="http://schemas.microsoft.com/office/powerpoint/2010/main" val="847160598"/>
      </p:ext>
    </p:extLst>
  </p:cSld>
  <p:clrMapOvr>
    <a:masterClrMapping/>
  </p:clrMapOvr>
  <p:transition advTm="800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dirty="0"/>
              <a:t>华为</a:t>
            </a:r>
            <a:r>
              <a:rPr lang="en-US" altLang="zh-CN" dirty="0"/>
              <a:t>Learning</a:t>
            </a:r>
            <a:r>
              <a:rPr lang="zh-CN" altLang="en-US" dirty="0"/>
              <a:t>网站</a:t>
            </a:r>
            <a:endParaRPr lang="en-US" altLang="zh-CN" dirty="0"/>
          </a:p>
          <a:p>
            <a:pPr lvl="1"/>
            <a:r>
              <a:rPr lang="en-US" altLang="zh-CN" dirty="0"/>
              <a:t>http://support.huawei.com/learning/Index!toTrainIndex</a:t>
            </a:r>
          </a:p>
          <a:p>
            <a:r>
              <a:rPr lang="zh-CN" altLang="en-US" dirty="0"/>
              <a:t>华为</a:t>
            </a:r>
            <a:r>
              <a:rPr lang="en-US" altLang="zh-CN" dirty="0"/>
              <a:t>Support</a:t>
            </a:r>
            <a:r>
              <a:rPr lang="zh-CN" altLang="en-US" dirty="0"/>
              <a:t>案例库</a:t>
            </a:r>
            <a:endParaRPr lang="en-US" altLang="zh-CN" dirty="0"/>
          </a:p>
          <a:p>
            <a:pPr lvl="1"/>
            <a:r>
              <a:rPr lang="en-US" altLang="zh-CN" dirty="0"/>
              <a:t>http://support.huawei.com/enterprise/servicecenter?lang=zh</a:t>
            </a:r>
            <a:endParaRPr lang="zh-CN" altLang="en-US" dirty="0"/>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5408A-8463-4463-ACC0-ED989921567F}"/>
              </a:ext>
            </a:extLst>
          </p:cNvPr>
          <p:cNvSpPr>
            <a:spLocks noGrp="1"/>
          </p:cNvSpPr>
          <p:nvPr>
            <p:ph type="title"/>
          </p:nvPr>
        </p:nvSpPr>
        <p:spPr/>
        <p:txBody>
          <a:bodyPr/>
          <a:lstStyle/>
          <a:p>
            <a:r>
              <a:rPr lang="en-US" altLang="zh-CN"/>
              <a:t>OSPFv2</a:t>
            </a:r>
            <a:r>
              <a:rPr lang="zh-CN" altLang="en-US"/>
              <a:t>基本概念</a:t>
            </a:r>
            <a:r>
              <a:rPr lang="en-US" altLang="zh-CN"/>
              <a:t> - </a:t>
            </a:r>
            <a:r>
              <a:rPr lang="zh-CN" altLang="en-US"/>
              <a:t>路由类型</a:t>
            </a:r>
            <a:endParaRPr lang="zh-CN" altLang="en-US" dirty="0"/>
          </a:p>
        </p:txBody>
      </p:sp>
      <p:sp>
        <p:nvSpPr>
          <p:cNvPr id="3" name="文本占位符 2">
            <a:extLst>
              <a:ext uri="{FF2B5EF4-FFF2-40B4-BE49-F238E27FC236}">
                <a16:creationId xmlns:a16="http://schemas.microsoft.com/office/drawing/2014/main" id="{8C7CD1E4-D1FE-4F88-B568-42870F0AF07B}"/>
              </a:ext>
            </a:extLst>
          </p:cNvPr>
          <p:cNvSpPr>
            <a:spLocks noGrp="1"/>
          </p:cNvSpPr>
          <p:nvPr>
            <p:ph type="body" sz="quarter" idx="10"/>
          </p:nvPr>
        </p:nvSpPr>
        <p:spPr/>
        <p:txBody>
          <a:bodyPr/>
          <a:lstStyle/>
          <a:p>
            <a:r>
              <a:rPr lang="en-US" altLang="zh-CN" dirty="0"/>
              <a:t>AS </a:t>
            </a:r>
            <a:r>
              <a:rPr lang="zh-CN" altLang="en-US" dirty="0"/>
              <a:t>区域内和区域间路由描述的是 </a:t>
            </a:r>
            <a:r>
              <a:rPr lang="en-US" altLang="zh-CN" dirty="0"/>
              <a:t>AS </a:t>
            </a:r>
            <a:r>
              <a:rPr lang="zh-CN" altLang="en-US" dirty="0"/>
              <a:t>内部的路由信息，</a:t>
            </a:r>
            <a:r>
              <a:rPr lang="en-US" altLang="zh-CN" dirty="0"/>
              <a:t>AS </a:t>
            </a:r>
            <a:r>
              <a:rPr lang="zh-CN" altLang="en-US" dirty="0"/>
              <a:t>外部路由则描述了应该如何选择到 </a:t>
            </a:r>
            <a:r>
              <a:rPr lang="en-US" altLang="zh-CN" dirty="0"/>
              <a:t>AS </a:t>
            </a:r>
            <a:r>
              <a:rPr lang="zh-CN" altLang="en-US" dirty="0"/>
              <a:t>以外目的地址的路由。 </a:t>
            </a:r>
            <a:endParaRPr lang="en-US" altLang="zh-CN" dirty="0"/>
          </a:p>
          <a:p>
            <a:r>
              <a:rPr lang="en-US" altLang="zh-CN" dirty="0"/>
              <a:t>OSPF </a:t>
            </a:r>
            <a:r>
              <a:rPr lang="zh-CN" altLang="en-US" dirty="0"/>
              <a:t>将引入的 </a:t>
            </a:r>
            <a:r>
              <a:rPr lang="en-US" altLang="zh-CN" dirty="0"/>
              <a:t>AS </a:t>
            </a:r>
            <a:r>
              <a:rPr lang="zh-CN" altLang="en-US" dirty="0"/>
              <a:t>外部路由分为 </a:t>
            </a:r>
            <a:r>
              <a:rPr lang="en-US" altLang="zh-CN" dirty="0"/>
              <a:t>Type1 </a:t>
            </a:r>
            <a:r>
              <a:rPr lang="zh-CN" altLang="en-US" dirty="0"/>
              <a:t>和 </a:t>
            </a:r>
            <a:r>
              <a:rPr lang="en-US" altLang="zh-CN" dirty="0"/>
              <a:t>Type2 </a:t>
            </a:r>
            <a:r>
              <a:rPr lang="zh-CN" altLang="en-US" dirty="0"/>
              <a:t>两类。</a:t>
            </a:r>
            <a:endParaRPr lang="en-US" altLang="zh-CN" dirty="0"/>
          </a:p>
          <a:p>
            <a:r>
              <a:rPr lang="zh-CN" altLang="en-US" dirty="0"/>
              <a:t>按优先级从高到低顺序列出了路由类型：</a:t>
            </a:r>
            <a:br>
              <a:rPr lang="zh-CN" altLang="en-US" dirty="0"/>
            </a:br>
            <a:endParaRPr lang="zh-CN" altLang="en-US" dirty="0"/>
          </a:p>
        </p:txBody>
      </p:sp>
      <p:graphicFrame>
        <p:nvGraphicFramePr>
          <p:cNvPr id="10" name="表格 9">
            <a:extLst>
              <a:ext uri="{FF2B5EF4-FFF2-40B4-BE49-F238E27FC236}">
                <a16:creationId xmlns:a16="http://schemas.microsoft.com/office/drawing/2014/main" id="{78737CB8-6283-488A-8CBC-D7CC45CBCAC3}"/>
              </a:ext>
            </a:extLst>
          </p:cNvPr>
          <p:cNvGraphicFramePr>
            <a:graphicFrameLocks noGrp="1"/>
          </p:cNvGraphicFramePr>
          <p:nvPr>
            <p:extLst>
              <p:ext uri="{D42A27DB-BD31-4B8C-83A1-F6EECF244321}">
                <p14:modId xmlns:p14="http://schemas.microsoft.com/office/powerpoint/2010/main" val="1341276124"/>
              </p:ext>
            </p:extLst>
          </p:nvPr>
        </p:nvGraphicFramePr>
        <p:xfrm>
          <a:off x="1307469" y="3408196"/>
          <a:ext cx="9973108" cy="2865120"/>
        </p:xfrm>
        <a:graphic>
          <a:graphicData uri="http://schemas.openxmlformats.org/drawingml/2006/table">
            <a:tbl>
              <a:tblPr>
                <a:tableStyleId>{2D5ABB26-0587-4C30-8999-92F81FD0307C}</a:tableStyleId>
              </a:tblPr>
              <a:tblGrid>
                <a:gridCol w="3140715">
                  <a:extLst>
                    <a:ext uri="{9D8B030D-6E8A-4147-A177-3AD203B41FA5}">
                      <a16:colId xmlns:a16="http://schemas.microsoft.com/office/drawing/2014/main" val="3475963038"/>
                    </a:ext>
                  </a:extLst>
                </a:gridCol>
                <a:gridCol w="6832393">
                  <a:extLst>
                    <a:ext uri="{9D8B030D-6E8A-4147-A177-3AD203B41FA5}">
                      <a16:colId xmlns:a16="http://schemas.microsoft.com/office/drawing/2014/main" val="1252849419"/>
                    </a:ext>
                  </a:extLst>
                </a:gridCol>
              </a:tblGrid>
              <a:tr h="0">
                <a:tc>
                  <a:txBody>
                    <a:bodyPr/>
                    <a:lstStyle/>
                    <a:p>
                      <a:pPr algn="ctr"/>
                      <a:r>
                        <a:rPr lang="zh-CN" altLang="en-US" sz="1800" b="1" dirty="0">
                          <a:effectLst/>
                          <a:latin typeface="微软雅黑" panose="020B0503020204020204" pitchFamily="34" charset="-122"/>
                          <a:ea typeface="微软雅黑" panose="020B0503020204020204" pitchFamily="34" charset="-122"/>
                        </a:rPr>
                        <a:t>路由类型 </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800" b="1" dirty="0">
                          <a:effectLst/>
                          <a:latin typeface="微软雅黑" panose="020B0503020204020204" pitchFamily="34" charset="-122"/>
                          <a:ea typeface="微软雅黑" panose="020B0503020204020204" pitchFamily="34" charset="-122"/>
                        </a:rPr>
                        <a:t>含义</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4901272"/>
                  </a:ext>
                </a:extLst>
              </a:tr>
              <a:tr h="0">
                <a:tc>
                  <a:txBody>
                    <a:bodyPr/>
                    <a:lstStyle/>
                    <a:p>
                      <a:pPr marL="72000" algn="l" defTabSz="914400" rtl="0" eaLnBrk="1" latinLnBrk="0" hangingPunct="1"/>
                      <a:r>
                        <a:rPr lang="en-US" sz="1400" kern="1200" dirty="0">
                          <a:effectLst/>
                          <a:latin typeface="微软雅黑" panose="020B0503020204020204" pitchFamily="34" charset="-122"/>
                          <a:ea typeface="微软雅黑" panose="020B0503020204020204" pitchFamily="34" charset="-122"/>
                        </a:rPr>
                        <a:t>Intra Area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区域内路由。</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000847"/>
                  </a:ext>
                </a:extLst>
              </a:tr>
              <a:tr h="0">
                <a:tc>
                  <a:txBody>
                    <a:bodyPr/>
                    <a:lstStyle/>
                    <a:p>
                      <a:pPr marL="72000" algn="l" defTabSz="914400" rtl="0" eaLnBrk="1" latinLnBrk="0" hangingPunct="1"/>
                      <a:r>
                        <a:rPr lang="en-US" sz="1400" kern="1200" dirty="0">
                          <a:effectLst/>
                          <a:latin typeface="微软雅黑" panose="020B0503020204020204" pitchFamily="34" charset="-122"/>
                          <a:ea typeface="微软雅黑" panose="020B0503020204020204" pitchFamily="34" charset="-122"/>
                        </a:rPr>
                        <a:t>Inter Area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区域间路由。</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056284"/>
                  </a:ext>
                </a:extLst>
              </a:tr>
              <a:tr h="0">
                <a:tc>
                  <a:txBody>
                    <a:bodyPr/>
                    <a:lstStyle/>
                    <a:p>
                      <a:pPr marL="72000" algn="l" defTabSz="914400" rtl="0" eaLnBrk="1" latinLnBrk="0" hangingPunct="1"/>
                      <a:r>
                        <a:rPr lang="zh-CN" altLang="en-US" sz="1400" kern="1200">
                          <a:effectLst/>
                          <a:latin typeface="微软雅黑" panose="020B0503020204020204" pitchFamily="34" charset="-122"/>
                          <a:ea typeface="微软雅黑" panose="020B0503020204020204" pitchFamily="34" charset="-122"/>
                        </a:rPr>
                        <a:t>第一类外部路由（</a:t>
                      </a:r>
                      <a:r>
                        <a:rPr lang="en-US" sz="1400" kern="1200">
                          <a:effectLst/>
                          <a:latin typeface="微软雅黑" panose="020B0503020204020204" pitchFamily="34" charset="-122"/>
                          <a:ea typeface="微软雅黑" panose="020B0503020204020204" pitchFamily="34" charset="-122"/>
                        </a:rPr>
                        <a:t>Type1 External） </a:t>
                      </a:r>
                      <a:endParaRPr lang="en-US" sz="14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这类路由的可信程度高一些，所以计算出的外部路由的开销与自治系统内部的路由开销是相当的，并且和 </a:t>
                      </a:r>
                      <a:r>
                        <a:rPr lang="en-US" altLang="zh-CN" sz="1400" kern="1200" dirty="0">
                          <a:effectLst/>
                          <a:latin typeface="微软雅黑" panose="020B0503020204020204" pitchFamily="34" charset="-122"/>
                          <a:ea typeface="微软雅黑" panose="020B0503020204020204" pitchFamily="34" charset="-122"/>
                        </a:rPr>
                        <a:t>OSPF </a:t>
                      </a:r>
                      <a:r>
                        <a:rPr lang="zh-CN" altLang="en-US" sz="1400" kern="1200" dirty="0">
                          <a:effectLst/>
                          <a:latin typeface="微软雅黑" panose="020B0503020204020204" pitchFamily="34" charset="-122"/>
                          <a:ea typeface="微软雅黑" panose="020B0503020204020204" pitchFamily="34" charset="-122"/>
                        </a:rPr>
                        <a:t>自身路由的开销具有可比性。</a:t>
                      </a:r>
                      <a:br>
                        <a:rPr lang="zh-CN" altLang="en-US" sz="1400" kern="1200" dirty="0">
                          <a:effectLst/>
                          <a:latin typeface="微软雅黑" panose="020B0503020204020204" pitchFamily="34" charset="-122"/>
                          <a:ea typeface="微软雅黑" panose="020B0503020204020204" pitchFamily="34" charset="-122"/>
                        </a:rPr>
                      </a:br>
                      <a:r>
                        <a:rPr lang="zh-CN" altLang="en-US" sz="1400" kern="1200" dirty="0">
                          <a:effectLst/>
                          <a:latin typeface="微软雅黑" panose="020B0503020204020204" pitchFamily="34" charset="-122"/>
                          <a:ea typeface="微软雅黑" panose="020B0503020204020204" pitchFamily="34" charset="-122"/>
                        </a:rPr>
                        <a:t>到第一类外部路由的开销</a:t>
                      </a:r>
                      <a:r>
                        <a:rPr lang="en-US" altLang="zh-CN" sz="1400" kern="1200" dirty="0">
                          <a:effectLst/>
                          <a:latin typeface="微软雅黑" panose="020B0503020204020204" pitchFamily="34" charset="-122"/>
                          <a:ea typeface="微软雅黑" panose="020B0503020204020204" pitchFamily="34" charset="-122"/>
                        </a:rPr>
                        <a:t>=</a:t>
                      </a:r>
                      <a:r>
                        <a:rPr lang="zh-CN" altLang="en-US" sz="1400" kern="1200" dirty="0">
                          <a:effectLst/>
                          <a:latin typeface="微软雅黑" panose="020B0503020204020204" pitchFamily="34" charset="-122"/>
                          <a:ea typeface="微软雅黑" panose="020B0503020204020204" pitchFamily="34" charset="-122"/>
                        </a:rPr>
                        <a:t>本设备到相应的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的开销</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到该路由目的地址的开销。</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807662"/>
                  </a:ext>
                </a:extLst>
              </a:tr>
              <a:tr h="0">
                <a:tc>
                  <a:txBody>
                    <a:bodyPr/>
                    <a:lstStyle/>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第二类外部路由（</a:t>
                      </a:r>
                      <a:r>
                        <a:rPr lang="en-US" sz="1400" kern="1200" dirty="0">
                          <a:effectLst/>
                          <a:latin typeface="微软雅黑" panose="020B0503020204020204" pitchFamily="34" charset="-122"/>
                          <a:ea typeface="微软雅黑" panose="020B0503020204020204" pitchFamily="34" charset="-122"/>
                        </a:rPr>
                        <a:t>Type2 External）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这类路由的可信度比较低，所以 </a:t>
                      </a:r>
                      <a:r>
                        <a:rPr lang="en-US" altLang="zh-CN" sz="1400" kern="1200" dirty="0">
                          <a:effectLst/>
                          <a:latin typeface="微软雅黑" panose="020B0503020204020204" pitchFamily="34" charset="-122"/>
                          <a:ea typeface="微软雅黑" panose="020B0503020204020204" pitchFamily="34" charset="-122"/>
                        </a:rPr>
                        <a:t>OSPF </a:t>
                      </a:r>
                      <a:r>
                        <a:rPr lang="zh-CN" altLang="en-US" sz="1400" kern="1200" dirty="0">
                          <a:effectLst/>
                          <a:latin typeface="微软雅黑" panose="020B0503020204020204" pitchFamily="34" charset="-122"/>
                          <a:ea typeface="微软雅黑" panose="020B0503020204020204" pitchFamily="34" charset="-122"/>
                        </a:rPr>
                        <a:t>协议认为从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到自治系统之外的开销远远大于在自治系统之内到达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的开销。</a:t>
                      </a:r>
                    </a:p>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所以， </a:t>
                      </a:r>
                      <a:r>
                        <a:rPr lang="en-US" altLang="zh-CN" sz="1400" kern="1200" dirty="0">
                          <a:effectLst/>
                          <a:latin typeface="微软雅黑" panose="020B0503020204020204" pitchFamily="34" charset="-122"/>
                          <a:ea typeface="微软雅黑" panose="020B0503020204020204" pitchFamily="34" charset="-122"/>
                        </a:rPr>
                        <a:t>OSPF </a:t>
                      </a:r>
                      <a:r>
                        <a:rPr lang="zh-CN" altLang="en-US" sz="1400" kern="1200" dirty="0">
                          <a:effectLst/>
                          <a:latin typeface="微软雅黑" panose="020B0503020204020204" pitchFamily="34" charset="-122"/>
                          <a:ea typeface="微软雅黑" panose="020B0503020204020204" pitchFamily="34" charset="-122"/>
                        </a:rPr>
                        <a:t>计算路由开销时只考虑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到自治系统之外的开销，即到第二类外部路由的开销</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到该路由目的地址的开销。</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0556274"/>
                  </a:ext>
                </a:extLst>
              </a:tr>
            </a:tbl>
          </a:graphicData>
        </a:graphic>
      </p:graphicFrame>
    </p:spTree>
    <p:extLst>
      <p:ext uri="{BB962C8B-B14F-4D97-AF65-F5344CB8AC3E}">
        <p14:creationId xmlns:p14="http://schemas.microsoft.com/office/powerpoint/2010/main" val="396817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OSPFv2</a:t>
            </a:r>
            <a:r>
              <a:rPr lang="zh-CN" altLang="en-US"/>
              <a:t>基本概念</a:t>
            </a:r>
            <a:r>
              <a:rPr lang="en-US" altLang="zh-CN"/>
              <a:t> - Option</a:t>
            </a:r>
            <a:r>
              <a:rPr lang="zh-CN" altLang="en-US"/>
              <a:t>字段</a:t>
            </a:r>
            <a:endParaRPr lang="zh-CN" altLang="en-US" dirty="0"/>
          </a:p>
        </p:txBody>
      </p:sp>
      <p:sp>
        <p:nvSpPr>
          <p:cNvPr id="2" name="文本占位符 1">
            <a:extLst>
              <a:ext uri="{FF2B5EF4-FFF2-40B4-BE49-F238E27FC236}">
                <a16:creationId xmlns:a16="http://schemas.microsoft.com/office/drawing/2014/main" id="{4EFED0D4-4D24-4883-90FE-2A956213CBDE}"/>
              </a:ext>
            </a:extLst>
          </p:cNvPr>
          <p:cNvSpPr>
            <a:spLocks noGrp="1"/>
          </p:cNvSpPr>
          <p:nvPr>
            <p:ph type="body" sz="quarter" idx="10"/>
          </p:nvPr>
        </p:nvSpPr>
        <p:spPr/>
        <p:txBody>
          <a:bodyPr/>
          <a:lstStyle/>
          <a:p>
            <a:r>
              <a:rPr lang="en-US" altLang="zh-CN" dirty="0"/>
              <a:t>Option</a:t>
            </a:r>
            <a:r>
              <a:rPr lang="zh-CN" altLang="en-US" dirty="0"/>
              <a:t>字段：</a:t>
            </a:r>
            <a:endParaRPr lang="en-US" altLang="zh-CN" dirty="0"/>
          </a:p>
          <a:p>
            <a:pPr lvl="1"/>
            <a:r>
              <a:rPr lang="en-US" altLang="zh-CN" dirty="0"/>
              <a:t>Option</a:t>
            </a:r>
            <a:r>
              <a:rPr lang="zh-CN" altLang="en-US" dirty="0"/>
              <a:t>可选字段出现在每一个</a:t>
            </a:r>
            <a:r>
              <a:rPr lang="en-US" altLang="zh-CN" dirty="0"/>
              <a:t>Hello</a:t>
            </a:r>
            <a:r>
              <a:rPr lang="zh-CN" altLang="en-US" dirty="0"/>
              <a:t>数据包、</a:t>
            </a:r>
            <a:r>
              <a:rPr lang="en-US" altLang="zh-CN" dirty="0"/>
              <a:t>DD</a:t>
            </a:r>
            <a:r>
              <a:rPr lang="zh-CN" altLang="en-US" dirty="0"/>
              <a:t>和每个</a:t>
            </a:r>
            <a:r>
              <a:rPr lang="en-US" altLang="zh-CN" dirty="0"/>
              <a:t>LSA</a:t>
            </a:r>
            <a:r>
              <a:rPr lang="zh-CN" altLang="en-US" dirty="0"/>
              <a:t>中的。</a:t>
            </a:r>
            <a:endParaRPr lang="en-US" altLang="zh-CN" dirty="0"/>
          </a:p>
          <a:p>
            <a:pPr lvl="1"/>
            <a:r>
              <a:rPr lang="en-US" altLang="zh-CN" dirty="0"/>
              <a:t>Option</a:t>
            </a:r>
            <a:r>
              <a:rPr lang="zh-CN" altLang="en-US" dirty="0"/>
              <a:t>字段允许路由器和其他路由器进行一些可选性能的通信。</a:t>
            </a:r>
            <a:endParaRPr lang="en-US" altLang="zh-CN" dirty="0"/>
          </a:p>
          <a:p>
            <a:r>
              <a:rPr lang="en-US" altLang="zh-CN" dirty="0"/>
              <a:t>Option</a:t>
            </a:r>
            <a:r>
              <a:rPr lang="zh-CN" altLang="en-US" dirty="0"/>
              <a:t>字段包含信息：</a:t>
            </a:r>
            <a:endParaRPr lang="en-US" altLang="zh-CN" dirty="0"/>
          </a:p>
          <a:p>
            <a:endParaRPr lang="zh-CN" altLang="en-US" dirty="0"/>
          </a:p>
        </p:txBody>
      </p:sp>
      <p:graphicFrame>
        <p:nvGraphicFramePr>
          <p:cNvPr id="9" name="Group 3"/>
          <p:cNvGraphicFramePr>
            <a:graphicFrameLocks noGrp="1"/>
          </p:cNvGraphicFramePr>
          <p:nvPr>
            <p:extLst>
              <p:ext uri="{D42A27DB-BD31-4B8C-83A1-F6EECF244321}">
                <p14:modId xmlns:p14="http://schemas.microsoft.com/office/powerpoint/2010/main" val="242738340"/>
              </p:ext>
            </p:extLst>
          </p:nvPr>
        </p:nvGraphicFramePr>
        <p:xfrm>
          <a:off x="2567608" y="3465004"/>
          <a:ext cx="6552726" cy="353520"/>
        </p:xfrm>
        <a:graphic>
          <a:graphicData uri="http://schemas.openxmlformats.org/drawingml/2006/table">
            <a:tbl>
              <a:tblPr/>
              <a:tblGrid>
                <a:gridCol w="781329">
                  <a:extLst>
                    <a:ext uri="{9D8B030D-6E8A-4147-A177-3AD203B41FA5}">
                      <a16:colId xmlns:a16="http://schemas.microsoft.com/office/drawing/2014/main" val="20000"/>
                    </a:ext>
                  </a:extLst>
                </a:gridCol>
                <a:gridCol w="809113">
                  <a:extLst>
                    <a:ext uri="{9D8B030D-6E8A-4147-A177-3AD203B41FA5}">
                      <a16:colId xmlns:a16="http://schemas.microsoft.com/office/drawing/2014/main" val="20001"/>
                    </a:ext>
                  </a:extLst>
                </a:gridCol>
                <a:gridCol w="1034817">
                  <a:extLst>
                    <a:ext uri="{9D8B030D-6E8A-4147-A177-3AD203B41FA5}">
                      <a16:colId xmlns:a16="http://schemas.microsoft.com/office/drawing/2014/main" val="20002"/>
                    </a:ext>
                  </a:extLst>
                </a:gridCol>
                <a:gridCol w="791744">
                  <a:extLst>
                    <a:ext uri="{9D8B030D-6E8A-4147-A177-3AD203B41FA5}">
                      <a16:colId xmlns:a16="http://schemas.microsoft.com/office/drawing/2014/main" val="20003"/>
                    </a:ext>
                  </a:extLst>
                </a:gridCol>
                <a:gridCol w="781326">
                  <a:extLst>
                    <a:ext uri="{9D8B030D-6E8A-4147-A177-3AD203B41FA5}">
                      <a16:colId xmlns:a16="http://schemas.microsoft.com/office/drawing/2014/main" val="20004"/>
                    </a:ext>
                  </a:extLst>
                </a:gridCol>
                <a:gridCol w="791745">
                  <a:extLst>
                    <a:ext uri="{9D8B030D-6E8A-4147-A177-3AD203B41FA5}">
                      <a16:colId xmlns:a16="http://schemas.microsoft.com/office/drawing/2014/main" val="20005"/>
                    </a:ext>
                  </a:extLst>
                </a:gridCol>
                <a:gridCol w="812578">
                  <a:extLst>
                    <a:ext uri="{9D8B030D-6E8A-4147-A177-3AD203B41FA5}">
                      <a16:colId xmlns:a16="http://schemas.microsoft.com/office/drawing/2014/main" val="20006"/>
                    </a:ext>
                  </a:extLst>
                </a:gridCol>
                <a:gridCol w="750074">
                  <a:extLst>
                    <a:ext uri="{9D8B030D-6E8A-4147-A177-3AD203B41FA5}">
                      <a16:colId xmlns:a16="http://schemas.microsoft.com/office/drawing/2014/main" val="20007"/>
                    </a:ext>
                  </a:extLst>
                </a:gridCol>
              </a:tblGrid>
              <a:tr h="231477">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DN</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DC</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N/P</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MC</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MT</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bl>
          </a:graphicData>
        </a:graphic>
      </p:graphicFrame>
      <p:cxnSp>
        <p:nvCxnSpPr>
          <p:cNvPr id="12" name="直接连接符 11"/>
          <p:cNvCxnSpPr/>
          <p:nvPr/>
        </p:nvCxnSpPr>
        <p:spPr bwMode="auto">
          <a:xfrm>
            <a:off x="2927648" y="3825044"/>
            <a:ext cx="0" cy="360040"/>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 name="矩形 12"/>
          <p:cNvSpPr/>
          <p:nvPr/>
        </p:nvSpPr>
        <p:spPr bwMode="auto">
          <a:xfrm>
            <a:off x="2207568" y="4185084"/>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用来避免环路</a:t>
            </a:r>
          </a:p>
        </p:txBody>
      </p:sp>
      <p:cxnSp>
        <p:nvCxnSpPr>
          <p:cNvPr id="15" name="直接连接符 14"/>
          <p:cNvCxnSpPr/>
          <p:nvPr/>
        </p:nvCxnSpPr>
        <p:spPr bwMode="auto">
          <a:xfrm>
            <a:off x="3791744" y="3825044"/>
            <a:ext cx="0" cy="792088"/>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7" name="矩形 16"/>
          <p:cNvSpPr/>
          <p:nvPr/>
        </p:nvSpPr>
        <p:spPr bwMode="auto">
          <a:xfrm>
            <a:off x="3071664" y="4617132"/>
            <a:ext cx="151216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a:t>
            </a:r>
            <a:r>
              <a:rPr lang="en-US" altLang="zh-CN" sz="1200" dirty="0">
                <a:latin typeface="微软雅黑" panose="020B0503020204020204" pitchFamily="34" charset="-122"/>
                <a:ea typeface="微软雅黑" panose="020B0503020204020204" pitchFamily="34" charset="-122"/>
              </a:rPr>
              <a:t>Opaque LSA</a:t>
            </a:r>
            <a:endParaRPr lang="zh-CN" altLang="en-US" sz="1200" dirty="0">
              <a:latin typeface="微软雅黑" panose="020B0503020204020204" pitchFamily="34" charset="-122"/>
              <a:ea typeface="微软雅黑" panose="020B0503020204020204" pitchFamily="34" charset="-122"/>
            </a:endParaRPr>
          </a:p>
        </p:txBody>
      </p:sp>
      <p:cxnSp>
        <p:nvCxnSpPr>
          <p:cNvPr id="18" name="直接连接符 17"/>
          <p:cNvCxnSpPr/>
          <p:nvPr/>
        </p:nvCxnSpPr>
        <p:spPr bwMode="auto">
          <a:xfrm>
            <a:off x="4727848" y="3825044"/>
            <a:ext cx="0" cy="1368152"/>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2" name="矩形 21"/>
          <p:cNvSpPr/>
          <p:nvPr/>
        </p:nvSpPr>
        <p:spPr bwMode="auto">
          <a:xfrm>
            <a:off x="4007768" y="5193196"/>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支持按需链路</a:t>
            </a:r>
          </a:p>
        </p:txBody>
      </p:sp>
      <p:cxnSp>
        <p:nvCxnSpPr>
          <p:cNvPr id="26" name="直接连接符 25"/>
          <p:cNvCxnSpPr/>
          <p:nvPr/>
        </p:nvCxnSpPr>
        <p:spPr bwMode="auto">
          <a:xfrm>
            <a:off x="5591944" y="3825044"/>
            <a:ext cx="0" cy="2160240"/>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9" name="矩形 28"/>
          <p:cNvSpPr/>
          <p:nvPr/>
        </p:nvSpPr>
        <p:spPr bwMode="auto">
          <a:xfrm>
            <a:off x="5735960" y="5553236"/>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对</a:t>
            </a:r>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类</a:t>
            </a:r>
            <a:r>
              <a:rPr lang="en-US" altLang="zh-CN" sz="1200" dirty="0">
                <a:latin typeface="微软雅黑" panose="020B0503020204020204" pitchFamily="34" charset="-122"/>
                <a:ea typeface="微软雅黑" panose="020B0503020204020204" pitchFamily="34" charset="-122"/>
              </a:rPr>
              <a:t>LSA</a:t>
            </a:r>
            <a:r>
              <a:rPr lang="zh-CN" altLang="en-US" sz="1200" dirty="0">
                <a:latin typeface="微软雅黑" panose="020B0503020204020204" pitchFamily="34" charset="-122"/>
                <a:ea typeface="微软雅黑" panose="020B0503020204020204" pitchFamily="34" charset="-122"/>
              </a:rPr>
              <a:t>的控制</a:t>
            </a:r>
          </a:p>
        </p:txBody>
      </p:sp>
      <p:cxnSp>
        <p:nvCxnSpPr>
          <p:cNvPr id="30" name="直接连接符 29"/>
          <p:cNvCxnSpPr/>
          <p:nvPr/>
        </p:nvCxnSpPr>
        <p:spPr bwMode="auto">
          <a:xfrm>
            <a:off x="7176120" y="3825044"/>
            <a:ext cx="0" cy="1368152"/>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1" name="矩形 30"/>
          <p:cNvSpPr/>
          <p:nvPr/>
        </p:nvSpPr>
        <p:spPr bwMode="auto">
          <a:xfrm>
            <a:off x="6456040" y="5193196"/>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a:t>
            </a:r>
            <a:r>
              <a:rPr lang="en-US" altLang="zh-CN" sz="1200" dirty="0">
                <a:latin typeface="微软雅黑" panose="020B0503020204020204" pitchFamily="34" charset="-122"/>
                <a:ea typeface="微软雅黑" panose="020B0503020204020204" pitchFamily="34" charset="-122"/>
              </a:rPr>
              <a:t>MOSPF</a:t>
            </a:r>
            <a:endParaRPr lang="zh-CN" altLang="en-US" sz="1200"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bwMode="auto">
          <a:xfrm>
            <a:off x="7968208" y="3825044"/>
            <a:ext cx="0" cy="792088"/>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 name="矩形 35"/>
          <p:cNvSpPr/>
          <p:nvPr/>
        </p:nvSpPr>
        <p:spPr bwMode="auto">
          <a:xfrm>
            <a:off x="7248128" y="4617132"/>
            <a:ext cx="151216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支持接受外部</a:t>
            </a:r>
            <a:r>
              <a:rPr lang="en-US" altLang="zh-CN" sz="1200" dirty="0">
                <a:latin typeface="微软雅黑" panose="020B0503020204020204" pitchFamily="34" charset="-122"/>
                <a:ea typeface="微软雅黑" panose="020B0503020204020204" pitchFamily="34" charset="-122"/>
              </a:rPr>
              <a:t>LSA</a:t>
            </a:r>
            <a:endParaRPr lang="zh-CN" altLang="en-US" sz="1200" dirty="0">
              <a:latin typeface="微软雅黑" panose="020B0503020204020204" pitchFamily="34" charset="-122"/>
              <a:ea typeface="微软雅黑" panose="020B0503020204020204" pitchFamily="34" charset="-122"/>
            </a:endParaRPr>
          </a:p>
        </p:txBody>
      </p:sp>
      <p:cxnSp>
        <p:nvCxnSpPr>
          <p:cNvPr id="38" name="直接连接符 37"/>
          <p:cNvCxnSpPr/>
          <p:nvPr/>
        </p:nvCxnSpPr>
        <p:spPr bwMode="auto">
          <a:xfrm>
            <a:off x="8760296" y="3825044"/>
            <a:ext cx="0" cy="360040"/>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9" name="矩形 38"/>
          <p:cNvSpPr/>
          <p:nvPr/>
        </p:nvSpPr>
        <p:spPr bwMode="auto">
          <a:xfrm>
            <a:off x="8040216" y="4185084"/>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支持多拓扑</a:t>
            </a:r>
            <a:r>
              <a:rPr lang="en-US" altLang="zh-CN" sz="1200" dirty="0">
                <a:latin typeface="微软雅黑" panose="020B0503020204020204" pitchFamily="34" charset="-122"/>
                <a:ea typeface="微软雅黑" panose="020B0503020204020204" pitchFamily="34" charset="-122"/>
              </a:rPr>
              <a:t>OSPF</a:t>
            </a:r>
            <a:endParaRPr lang="zh-CN" altLang="en-US" sz="1200"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bwMode="auto">
          <a:xfrm>
            <a:off x="6384032" y="3760800"/>
            <a:ext cx="0" cy="1720428"/>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2" name="矩形 31"/>
          <p:cNvSpPr/>
          <p:nvPr/>
        </p:nvSpPr>
        <p:spPr bwMode="auto">
          <a:xfrm>
            <a:off x="5024264" y="6057292"/>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支持外部属性</a:t>
            </a:r>
            <a:r>
              <a:rPr lang="en-US" altLang="zh-CN" sz="1200" dirty="0">
                <a:latin typeface="微软雅黑" panose="020B0503020204020204" pitchFamily="34" charset="-122"/>
                <a:ea typeface="微软雅黑" panose="020B0503020204020204" pitchFamily="34" charset="-122"/>
              </a:rPr>
              <a:t>LSA</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1984768"/>
      </p:ext>
    </p:extLst>
  </p:cSld>
  <p:clrMapOvr>
    <a:masterClrMapping/>
  </p:clrMapOvr>
  <p:transition advTm="8000"/>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E3093B-232B-4C15-AB25-7F1FBE134870}">
  <ds:schemaRefs>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dcmitype/"/>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60306E2A-4E4E-4AFD-B797-82A4EC932F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76491</TotalTime>
  <Words>11798</Words>
  <Application>Microsoft Office PowerPoint</Application>
  <PresentationFormat>宽屏</PresentationFormat>
  <Paragraphs>1398</Paragraphs>
  <Slides>75</Slides>
  <Notes>75</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75</vt:i4>
      </vt:variant>
    </vt:vector>
  </HeadingPairs>
  <TitlesOfParts>
    <vt:vector size="82" baseType="lpstr">
      <vt:lpstr>FrutigerNext LT Medium</vt:lpstr>
      <vt:lpstr>FrutigerNext LT Regular</vt:lpstr>
      <vt:lpstr>黑体</vt:lpstr>
      <vt:lpstr>微软雅黑</vt:lpstr>
      <vt:lpstr>Arial</vt:lpstr>
      <vt:lpstr>Wingdings</vt:lpstr>
      <vt:lpstr>培训与认证部-母版</vt:lpstr>
      <vt:lpstr>PowerPoint 演示文稿</vt:lpstr>
      <vt:lpstr>PowerPoint 演示文稿</vt:lpstr>
      <vt:lpstr>PowerPoint 演示文稿</vt:lpstr>
      <vt:lpstr>PowerPoint 演示文稿</vt:lpstr>
      <vt:lpstr>PowerPoint 演示文稿</vt:lpstr>
      <vt:lpstr>OSPFv2基本概念 - LSA类型</vt:lpstr>
      <vt:lpstr>PowerPoint 演示文稿</vt:lpstr>
      <vt:lpstr>OSPFv2基本概念 - 路由类型</vt:lpstr>
      <vt:lpstr>OSPFv2基本概念 - Option字段</vt:lpstr>
      <vt:lpstr>OSPFv2收敛特性</vt:lpstr>
      <vt:lpstr>PowerPoint 演示文稿</vt:lpstr>
      <vt:lpstr>OSPFv2 - Database Overflow</vt:lpstr>
      <vt:lpstr>OSPFv2 - 缺省路由</vt:lpstr>
      <vt:lpstr>OSPFv2 - 路由过滤</vt:lpstr>
      <vt:lpstr>PowerPoint 演示文稿</vt:lpstr>
      <vt:lpstr>OSPF与IS-IS比较 - 基本特点</vt:lpstr>
      <vt:lpstr>OSPF与IS-IS比较 - 邻接关系特点</vt:lpstr>
      <vt:lpstr>OSPF与IS-IS比较 - 数据库同步特点</vt:lpstr>
      <vt:lpstr>OSPF与IS-IS比较 - 其他特点</vt:lpstr>
      <vt:lpstr>PowerPoint 演示文稿</vt:lpstr>
      <vt:lpstr>OSPF故障诊断</vt:lpstr>
      <vt:lpstr>故障排除流程</vt:lpstr>
      <vt:lpstr>PowerPoint 演示文稿</vt:lpstr>
      <vt:lpstr>OSPFv3协议介绍</vt:lpstr>
      <vt:lpstr>IPV6对OSPFv3的影响</vt:lpstr>
      <vt:lpstr>OSPFv3和OSPFv2相同点</vt:lpstr>
      <vt:lpstr>PowerPoint 演示文稿</vt:lpstr>
      <vt:lpstr>OSPFv3与OSPFv2的不同</vt:lpstr>
      <vt:lpstr>基于链路的运行</vt:lpstr>
      <vt:lpstr>使用链路本地地址</vt:lpstr>
      <vt:lpstr>链路支持多实例复用 </vt:lpstr>
      <vt:lpstr>认证的变化 </vt:lpstr>
      <vt:lpstr> Stub区域的支持</vt:lpstr>
      <vt:lpstr>报文变化: 头部字段说明</vt:lpstr>
      <vt:lpstr>报文变化: Hello报文</vt:lpstr>
      <vt:lpstr>报文变化: OSPFv3选项(Options)</vt:lpstr>
      <vt:lpstr>LSA报文格式不同 - LSA头部</vt:lpstr>
      <vt:lpstr>LSA类型，支持对未知类型LSA的处理 </vt:lpstr>
      <vt:lpstr>LSA类型 - 功能编码 (Function Code)</vt:lpstr>
      <vt:lpstr>Link State ID</vt:lpstr>
      <vt:lpstr>LSA类型不同 - OSPFv3 LSA的类型  </vt:lpstr>
      <vt:lpstr>前缀表示方法的变化：Prefix Option 字段</vt:lpstr>
      <vt:lpstr>Router LSA</vt:lpstr>
      <vt:lpstr>Router LSA链接(Link)类型</vt:lpstr>
      <vt:lpstr>Router LSA举例</vt:lpstr>
      <vt:lpstr>Network LSA的变化</vt:lpstr>
      <vt:lpstr>Network LSA举例</vt:lpstr>
      <vt:lpstr>新增Link-LSA</vt:lpstr>
      <vt:lpstr>Link-LSA结构</vt:lpstr>
      <vt:lpstr>Link-LSA举例</vt:lpstr>
      <vt:lpstr>Intra-Area-Prefix-LSA</vt:lpstr>
      <vt:lpstr>Intra-Area-Prefix-LSA</vt:lpstr>
      <vt:lpstr>Intra-Area-Prefix-LSA (依附Router)举例</vt:lpstr>
      <vt:lpstr>Intra-Area-Prefix-LSA (依附Transit网络)举例</vt:lpstr>
      <vt:lpstr>Type-3 LSA的变化 - Inter-Area-Prefix-LSA</vt:lpstr>
      <vt:lpstr>Inter-Area-Prefix-LSA结构</vt:lpstr>
      <vt:lpstr>Inter-Area-Prefix-LSA举例</vt:lpstr>
      <vt:lpstr>Type-4 LSA的变化 - Inter-Area-Router-LSA</vt:lpstr>
      <vt:lpstr>OSPFv3 Inter-Area-Router-LSA结构</vt:lpstr>
      <vt:lpstr>AS-External-LSA</vt:lpstr>
      <vt:lpstr>AS-External-LSA结构</vt:lpstr>
      <vt:lpstr>AS-External-LSA举例</vt:lpstr>
      <vt:lpstr>PowerPoint 演示文稿</vt:lpstr>
      <vt:lpstr>维护与调试</vt:lpstr>
      <vt:lpstr>显示链路状态数据库 (1)</vt:lpstr>
      <vt:lpstr>显示链路状态数据库 (2)</vt:lpstr>
      <vt:lpstr>显示链路状态数据库 (3)</vt:lpstr>
      <vt:lpstr>显示接口信息</vt:lpstr>
      <vt:lpstr>显示邻居信息</vt:lpstr>
      <vt:lpstr>显示拓扑信息</vt:lpstr>
      <vt:lpstr>显示OSPFv3路由表信息</vt:lpstr>
      <vt:lpstr>PowerPoint 演示文稿</vt:lpstr>
      <vt:lpstr>OSPF备考建议</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2570</cp:revision>
  <dcterms:created xsi:type="dcterms:W3CDTF">2003-08-21T06:48:56Z</dcterms:created>
  <dcterms:modified xsi:type="dcterms:W3CDTF">2021-08-04T06:56:05Z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(3)GvxK89+U2csy9e2cVFO/fQrznvtXf0mVsyag2Y1qBIo9g/wSFrnu3H7s23G1ZLgXq33slHxx
gtxtelwg/8PIlgAPkbyOApM+BAbmu5awNY62CvKOVB1qXPJ6qGkyG813eyZ2YQ/LgByQGBr3
JVpI+qv4/hOqi/RtciXqUuxTGSYZH39kTdtJV1kbUpn5n5zZx0cGvmPsL0761HuHfxfehomT
Ib0gpbhwpxCe9P+434</vt:lpwstr>
  </property>
  <property fmtid="{D5CDD505-2E9C-101B-9397-08002B2CF9AE}" pid="18" name="_2015_ms_pID_7253431">
    <vt:lpwstr>y4UyYpm6dRTinvvx5YQrocae4Xl+ugjRvZDbVLOVo4zjFJrqfqpfTJ
lFtQpwGAbHGZDnWKwPDuUR2xfokRlV7oRWF+qJ0FCEr0dzGt8eA2Vl/AE/W+4+D4w5BSQCnR
gK1p3JmVbobQfZY2JaaxzJEl8TGYM2G9Mb/oyhhGc22QI+AtNz1qVTnLRAFgGCUQytTea+Up
n0lEsKpHEZ5D2GhXOMCa0VUgcO8yU5YjOIeN</vt:lpwstr>
  </property>
  <property fmtid="{D5CDD505-2E9C-101B-9397-08002B2CF9AE}" pid="19" name="_2015_ms_pID_7253432">
    <vt:lpwstr>bpVsDuwWdxOzXCtm3uUbJRs1x6gelMIuCaPW
b17qVbwUGNUrNR3wIkRHT3e4w+Q/tQ==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1553127661</vt:lpwstr>
  </property>
</Properties>
</file>