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62"/>
  </p:notesMasterIdLst>
  <p:handoutMasterIdLst>
    <p:handoutMasterId r:id="rId6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311"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12" r:id="rId55"/>
    <p:sldId id="305" r:id="rId56"/>
    <p:sldId id="306" r:id="rId57"/>
    <p:sldId id="307" r:id="rId58"/>
    <p:sldId id="308" r:id="rId59"/>
    <p:sldId id="309" r:id="rId60"/>
    <p:sldId id="310" r:id="rId61"/>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777" userDrawn="1">
          <p15:clr>
            <a:srgbClr val="A4A3A4"/>
          </p15:clr>
        </p15:guide>
        <p15:guide id="3" orient="horz" pos="4020" userDrawn="1">
          <p15:clr>
            <a:srgbClr val="A4A3A4"/>
          </p15:clr>
        </p15:guide>
        <p15:guide id="4" pos="3840"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68705" autoAdjust="0"/>
  </p:normalViewPr>
  <p:slideViewPr>
    <p:cSldViewPr showGuides="1">
      <p:cViewPr varScale="1">
        <p:scale>
          <a:sx n="60" d="100"/>
          <a:sy n="60" d="100"/>
        </p:scale>
        <p:origin x="1402" y="43"/>
      </p:cViewPr>
      <p:guideLst>
        <p:guide orient="horz" pos="2341"/>
        <p:guide orient="horz" pos="777"/>
        <p:guide orient="horz" pos="402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76"/>
    </p:cViewPr>
  </p:sorterViewPr>
  <p:notesViewPr>
    <p:cSldViewPr showGuides="1">
      <p:cViewPr>
        <p:scale>
          <a:sx n="75" d="100"/>
          <a:sy n="75" d="100"/>
        </p:scale>
        <p:origin x="2292" y="-1680"/>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4"/>
          <p:cNvSpPr>
            <a:spLocks noGrp="1" noRot="1" noChangeAspect="1" noChangeArrowheads="1" noTextEdit="1"/>
          </p:cNvSpPr>
          <p:nvPr>
            <p:ph type="sldImg" idx="2"/>
          </p:nvPr>
        </p:nvSpPr>
        <p:spPr bwMode="auto">
          <a:xfrm>
            <a:off x="376250" y="768350"/>
            <a:ext cx="6346800" cy="3570629"/>
          </a:xfrm>
          <a:prstGeom prst="rect">
            <a:avLst/>
          </a:prstGeom>
          <a:noFill/>
          <a:ln w="9525">
            <a:solidFill>
              <a:srgbClr val="000000"/>
            </a:solidFill>
            <a:miter lim="800000"/>
            <a:headEnd/>
            <a:tailEnd/>
          </a:ln>
        </p:spPr>
      </p:sp>
      <p:sp>
        <p:nvSpPr>
          <p:cNvPr id="5" name="Rectangle 5"/>
          <p:cNvSpPr>
            <a:spLocks noGrp="1" noChangeArrowheads="1"/>
          </p:cNvSpPr>
          <p:nvPr>
            <p:ph type="body" sz="quarter" idx="3"/>
          </p:nvPr>
        </p:nvSpPr>
        <p:spPr bwMode="auto">
          <a:xfrm>
            <a:off x="376250" y="4616450"/>
            <a:ext cx="6346800"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baseline="0">
        <a:solidFill>
          <a:schemeClr val="tx1"/>
        </a:solidFill>
        <a:latin typeface="+mn-ea"/>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baseline="0">
        <a:solidFill>
          <a:schemeClr val="tx1"/>
        </a:solidFill>
        <a:latin typeface="+mn-ea"/>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baseline="0">
        <a:solidFill>
          <a:schemeClr val="tx1"/>
        </a:solidFill>
        <a:latin typeface="+mn-ea"/>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z="1100" kern="1200" dirty="0">
                <a:solidFill>
                  <a:schemeClr val="tx1"/>
                </a:solidFill>
                <a:effectLst/>
                <a:latin typeface="+mn-ea"/>
                <a:ea typeface="+mn-ea"/>
                <a:cs typeface="+mn-cs"/>
              </a:rPr>
              <a:t>2017.07.18</a:t>
            </a:r>
            <a:r>
              <a:rPr lang="zh-CN" altLang="zh-CN" sz="1100" kern="1200" dirty="0">
                <a:solidFill>
                  <a:schemeClr val="tx1"/>
                </a:solidFill>
                <a:effectLst/>
                <a:latin typeface="+mn-ea"/>
                <a:ea typeface="+mn-ea"/>
                <a:cs typeface="+mn-cs"/>
              </a:rPr>
              <a:t>：</a:t>
            </a:r>
          </a:p>
          <a:p>
            <a:pPr lvl="1"/>
            <a:r>
              <a:rPr lang="zh-CN" altLang="zh-CN" sz="1100" kern="1200" dirty="0">
                <a:solidFill>
                  <a:schemeClr val="tx1"/>
                </a:solidFill>
                <a:effectLst/>
                <a:latin typeface="+mn-ea"/>
                <a:ea typeface="+mn-ea"/>
                <a:cs typeface="+mn-cs"/>
              </a:rPr>
              <a:t>调整整体胶片的图片拉伸。</a:t>
            </a:r>
          </a:p>
          <a:p>
            <a:pPr lvl="1"/>
            <a:r>
              <a:rPr lang="zh-CN" altLang="zh-CN" sz="1100" kern="1200" dirty="0">
                <a:solidFill>
                  <a:schemeClr val="tx1"/>
                </a:solidFill>
                <a:effectLst/>
                <a:latin typeface="+mn-ea"/>
                <a:ea typeface="+mn-ea"/>
                <a:cs typeface="+mn-cs"/>
              </a:rPr>
              <a:t>调整前言、目标、目录等前面的图标，保持位置一致性。</a:t>
            </a:r>
          </a:p>
          <a:p>
            <a:pPr lvl="1"/>
            <a:r>
              <a:rPr lang="zh-CN" altLang="zh-CN" sz="1100" kern="1200" dirty="0">
                <a:solidFill>
                  <a:schemeClr val="tx1"/>
                </a:solidFill>
                <a:effectLst/>
                <a:latin typeface="+mn-ea"/>
                <a:ea typeface="+mn-ea"/>
                <a:cs typeface="+mn-cs"/>
              </a:rPr>
              <a:t>调整页脚宽度，使页脚变窄，整体视觉感更好一些。</a:t>
            </a:r>
          </a:p>
          <a:p>
            <a:pPr lvl="1"/>
            <a:r>
              <a:rPr lang="zh-CN" altLang="zh-CN" sz="1100" kern="1200" dirty="0">
                <a:solidFill>
                  <a:schemeClr val="tx1"/>
                </a:solidFill>
                <a:effectLst/>
                <a:latin typeface="+mn-ea"/>
                <a:ea typeface="+mn-ea"/>
                <a:cs typeface="+mn-cs"/>
              </a:rPr>
              <a:t>调整正文及标题高度，整体上调了一些，匹配页脚的高度。</a:t>
            </a:r>
          </a:p>
          <a:p>
            <a:pPr lvl="1"/>
            <a:r>
              <a:rPr lang="zh-CN" altLang="zh-CN" sz="1100" kern="1200" dirty="0">
                <a:solidFill>
                  <a:schemeClr val="tx1"/>
                </a:solidFill>
                <a:effectLst/>
                <a:latin typeface="+mn-ea"/>
                <a:ea typeface="+mn-ea"/>
                <a:cs typeface="+mn-cs"/>
              </a:rPr>
              <a:t>修整所有文本框的格式问题。</a:t>
            </a:r>
          </a:p>
          <a:p>
            <a:pPr lvl="1"/>
            <a:r>
              <a:rPr lang="zh-CN" altLang="zh-CN" sz="1100" kern="1200" dirty="0">
                <a:solidFill>
                  <a:schemeClr val="tx1"/>
                </a:solidFill>
                <a:effectLst/>
                <a:latin typeface="+mn-ea"/>
                <a:ea typeface="+mn-ea"/>
                <a:cs typeface="+mn-cs"/>
              </a:rPr>
              <a:t>调整备注页格式，使其符合</a:t>
            </a:r>
            <a:r>
              <a:rPr lang="en-US" altLang="zh-CN" sz="1100" kern="1200" dirty="0">
                <a:solidFill>
                  <a:schemeClr val="tx1"/>
                </a:solidFill>
                <a:effectLst/>
                <a:latin typeface="+mn-ea"/>
                <a:ea typeface="+mn-ea"/>
                <a:cs typeface="+mn-cs"/>
              </a:rPr>
              <a:t>16:9</a:t>
            </a:r>
            <a:r>
              <a:rPr lang="zh-CN" altLang="zh-CN" sz="1100" kern="1200" dirty="0">
                <a:solidFill>
                  <a:schemeClr val="tx1"/>
                </a:solidFill>
                <a:effectLst/>
                <a:latin typeface="+mn-ea"/>
                <a:ea typeface="+mn-ea"/>
                <a:cs typeface="+mn-cs"/>
              </a:rPr>
              <a:t>的显示效果。</a:t>
            </a:r>
          </a:p>
        </p:txBody>
      </p:sp>
      <p:sp>
        <p:nvSpPr>
          <p:cNvPr id="5" name="幻灯片图像占位符 4">
            <a:extLst>
              <a:ext uri="{FF2B5EF4-FFF2-40B4-BE49-F238E27FC236}">
                <a16:creationId xmlns:a16="http://schemas.microsoft.com/office/drawing/2014/main" id="{E8D59A91-2E8D-403E-8F59-849B385E3C8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925196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dirty="0"/>
              <a:t>T: </a:t>
            </a:r>
            <a:r>
              <a:rPr lang="zh-CN" altLang="en-US" dirty="0"/>
              <a:t>表示双绞线；</a:t>
            </a:r>
            <a:endParaRPr lang="en-US" altLang="zh-CN" dirty="0"/>
          </a:p>
          <a:p>
            <a:r>
              <a:rPr lang="en-US" dirty="0"/>
              <a:t>TX</a:t>
            </a:r>
            <a:r>
              <a:rPr lang="zh-CN" altLang="en-US" dirty="0"/>
              <a:t>：表示</a:t>
            </a:r>
            <a:r>
              <a:rPr lang="en-US" altLang="zh-CN" sz="1100" b="0" i="0" kern="1200" baseline="0" dirty="0">
                <a:solidFill>
                  <a:schemeClr val="tx1"/>
                </a:solidFill>
                <a:effectLst/>
                <a:latin typeface="+mn-ea"/>
                <a:ea typeface="微软雅黑" panose="020B0503020204020204" pitchFamily="34" charset="-122"/>
                <a:cs typeface="+mn-cs"/>
              </a:rPr>
              <a:t>2</a:t>
            </a:r>
            <a:r>
              <a:rPr lang="zh-CN" altLang="en-US" sz="1100" b="0" i="0" kern="1200" baseline="0" dirty="0">
                <a:solidFill>
                  <a:schemeClr val="tx1"/>
                </a:solidFill>
                <a:effectLst/>
                <a:latin typeface="+mn-ea"/>
                <a:ea typeface="微软雅黑" panose="020B0503020204020204" pitchFamily="34" charset="-122"/>
                <a:cs typeface="+mn-cs"/>
              </a:rPr>
              <a:t>对高质量的双绞线；</a:t>
            </a:r>
            <a:endParaRPr lang="en-US" altLang="zh-CN" sz="1100" b="0" i="0" kern="1200" baseline="0" dirty="0">
              <a:solidFill>
                <a:schemeClr val="tx1"/>
              </a:solidFill>
              <a:effectLst/>
              <a:latin typeface="+mn-ea"/>
              <a:ea typeface="微软雅黑" panose="020B0503020204020204" pitchFamily="34" charset="-122"/>
              <a:cs typeface="+mn-cs"/>
            </a:endParaRPr>
          </a:p>
          <a:p>
            <a:r>
              <a:rPr lang="en-US" sz="1100" b="0" i="0" kern="1200" baseline="0" dirty="0">
                <a:solidFill>
                  <a:schemeClr val="tx1"/>
                </a:solidFill>
                <a:effectLst/>
                <a:latin typeface="+mn-ea"/>
                <a:ea typeface="微软雅黑" panose="020B0503020204020204" pitchFamily="34" charset="-122"/>
                <a:cs typeface="+mn-cs"/>
              </a:rPr>
              <a:t>FX</a:t>
            </a:r>
            <a:r>
              <a:rPr lang="zh-CN" altLang="en-US" sz="1100" b="0" i="0" kern="1200" baseline="0" dirty="0">
                <a:solidFill>
                  <a:schemeClr val="tx1"/>
                </a:solidFill>
                <a:effectLst/>
                <a:latin typeface="+mn-ea"/>
                <a:ea typeface="微软雅黑" panose="020B0503020204020204" pitchFamily="34" charset="-122"/>
                <a:cs typeface="+mn-cs"/>
              </a:rPr>
              <a:t>：表示</a:t>
            </a:r>
            <a:r>
              <a:rPr lang="en-US" altLang="zh-CN" sz="1100" b="0" i="0" kern="1200" baseline="0" dirty="0">
                <a:solidFill>
                  <a:schemeClr val="tx1"/>
                </a:solidFill>
                <a:effectLst/>
                <a:latin typeface="+mn-ea"/>
                <a:ea typeface="微软雅黑" panose="020B0503020204020204" pitchFamily="34" charset="-122"/>
                <a:cs typeface="+mn-cs"/>
              </a:rPr>
              <a:t>2</a:t>
            </a:r>
            <a:r>
              <a:rPr lang="zh-CN" altLang="en-US" sz="1100" b="0" i="0" kern="1200" baseline="0">
                <a:solidFill>
                  <a:schemeClr val="tx1"/>
                </a:solidFill>
                <a:effectLst/>
                <a:latin typeface="+mn-ea"/>
                <a:ea typeface="微软雅黑" panose="020B0503020204020204" pitchFamily="34" charset="-122"/>
                <a:cs typeface="+mn-cs"/>
              </a:rPr>
              <a:t>根光纤。</a:t>
            </a:r>
            <a:endParaRPr lang="en-US" dirty="0"/>
          </a:p>
        </p:txBody>
      </p:sp>
    </p:spTree>
    <p:extLst>
      <p:ext uri="{BB962C8B-B14F-4D97-AF65-F5344CB8AC3E}">
        <p14:creationId xmlns:p14="http://schemas.microsoft.com/office/powerpoint/2010/main" val="1925669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5664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30609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222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90735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dirty="0"/>
              <a:t>OC-n: Optical Carrier level n（</a:t>
            </a:r>
            <a:r>
              <a:rPr lang="zh-CN" altLang="en-US" dirty="0"/>
              <a:t>光载体等级）是光纤传输的一种单位，最小的单位为</a:t>
            </a:r>
            <a:r>
              <a:rPr lang="en-US" dirty="0"/>
              <a:t>OC-1，</a:t>
            </a:r>
            <a:r>
              <a:rPr lang="zh-CN" altLang="en-US" dirty="0"/>
              <a:t>其传输数据量约为</a:t>
            </a:r>
            <a:r>
              <a:rPr lang="en-US" altLang="zh-CN" dirty="0"/>
              <a:t>51.84 </a:t>
            </a:r>
            <a:r>
              <a:rPr lang="en-US" dirty="0"/>
              <a:t>Mbps</a:t>
            </a:r>
            <a:r>
              <a:rPr lang="zh-CN" altLang="en-US" dirty="0"/>
              <a:t>。</a:t>
            </a:r>
            <a:endParaRPr lang="en-US" dirty="0"/>
          </a:p>
          <a:p>
            <a:r>
              <a:rPr lang="en-US" dirty="0"/>
              <a:t>STM:</a:t>
            </a:r>
            <a:r>
              <a:rPr lang="en-US" baseline="0" dirty="0"/>
              <a:t> </a:t>
            </a:r>
            <a:r>
              <a:rPr lang="en-US" dirty="0"/>
              <a:t>Synchronous Transport Module，</a:t>
            </a:r>
            <a:r>
              <a:rPr lang="zh-CN" altLang="en-US" dirty="0"/>
              <a:t>同步传输模块。</a:t>
            </a:r>
          </a:p>
          <a:p>
            <a:endParaRPr lang="en-US" dirty="0"/>
          </a:p>
        </p:txBody>
      </p:sp>
    </p:spTree>
    <p:extLst>
      <p:ext uri="{BB962C8B-B14F-4D97-AF65-F5344CB8AC3E}">
        <p14:creationId xmlns:p14="http://schemas.microsoft.com/office/powerpoint/2010/main" val="187224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8602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4828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1388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0426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0B07D4-C34F-4901-91CE-B9AE49F1D977}"/>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FABE459D-9F6B-4E25-9616-189E9F338A7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0683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ltLang="zh-CN" dirty="0"/>
              <a:t>PPP</a:t>
            </a:r>
            <a:r>
              <a:rPr lang="zh-CN" altLang="en-US" dirty="0"/>
              <a:t>共定义了三个协议组件，分别是数据封装方式，链路控制协议（</a:t>
            </a:r>
            <a:r>
              <a:rPr lang="en-US" altLang="zh-CN" dirty="0"/>
              <a:t>Link Control Protocol</a:t>
            </a:r>
            <a:r>
              <a:rPr lang="zh-CN" altLang="en-US" dirty="0"/>
              <a:t>，</a:t>
            </a:r>
            <a:r>
              <a:rPr lang="en-US" altLang="zh-CN" dirty="0"/>
              <a:t>LCP</a:t>
            </a:r>
            <a:r>
              <a:rPr lang="zh-CN" altLang="en-US" dirty="0"/>
              <a:t>）和网络层控制协议（</a:t>
            </a:r>
            <a:r>
              <a:rPr lang="en-US" altLang="zh-CN" dirty="0"/>
              <a:t>Network Control Protocol</a:t>
            </a:r>
            <a:r>
              <a:rPr lang="zh-CN" altLang="en-US" dirty="0"/>
              <a:t>，</a:t>
            </a:r>
            <a:r>
              <a:rPr lang="en-US" altLang="zh-CN" dirty="0"/>
              <a:t>NCP</a:t>
            </a:r>
            <a:r>
              <a:rPr lang="zh-CN" altLang="en-US" dirty="0"/>
              <a:t>）。</a:t>
            </a:r>
          </a:p>
          <a:p>
            <a:r>
              <a:rPr lang="zh-CN" altLang="en-US" dirty="0"/>
              <a:t>数据封装方式定义了如何封装多种类型的上层协议数据包。</a:t>
            </a:r>
          </a:p>
          <a:p>
            <a:r>
              <a:rPr lang="zh-CN" altLang="en-US" dirty="0"/>
              <a:t>为了能适应多种多样的链路类型，</a:t>
            </a:r>
            <a:r>
              <a:rPr lang="en-US" altLang="zh-CN" dirty="0"/>
              <a:t>PPP</a:t>
            </a:r>
            <a:r>
              <a:rPr lang="zh-CN" altLang="en-US" dirty="0"/>
              <a:t>定义了链路控制协议</a:t>
            </a:r>
            <a:r>
              <a:rPr lang="en-US" altLang="zh-CN" dirty="0"/>
              <a:t>LCP</a:t>
            </a:r>
            <a:r>
              <a:rPr lang="zh-CN" altLang="en-US" dirty="0"/>
              <a:t>。</a:t>
            </a:r>
            <a:r>
              <a:rPr lang="en-US" altLang="zh-CN" dirty="0"/>
              <a:t>LCP</a:t>
            </a:r>
            <a:r>
              <a:rPr lang="zh-CN" altLang="en-US" dirty="0"/>
              <a:t>可以自动检测链路环境，如是否存在环路；协商链路参数，如最大数据包长度，使用何种认证协议等等。与其他数据链路层协议相比，</a:t>
            </a:r>
            <a:r>
              <a:rPr lang="en-US" altLang="zh-CN" dirty="0"/>
              <a:t>PPP</a:t>
            </a:r>
            <a:r>
              <a:rPr lang="zh-CN" altLang="en-US" dirty="0"/>
              <a:t>协议的一个重要特点是可以提供认证功能，链路两端可以协商使用何种认证协议并实施认证过程，只有认证成功才会建立连接。这个特点使</a:t>
            </a:r>
            <a:r>
              <a:rPr lang="en-US" altLang="zh-CN" dirty="0"/>
              <a:t>PPP</a:t>
            </a:r>
            <a:r>
              <a:rPr lang="zh-CN" altLang="en-US" dirty="0"/>
              <a:t>协议适合运营商用来接入分散的用户。</a:t>
            </a:r>
          </a:p>
          <a:p>
            <a:r>
              <a:rPr lang="en-US" altLang="zh-CN" dirty="0"/>
              <a:t>PPP</a:t>
            </a:r>
            <a:r>
              <a:rPr lang="zh-CN" altLang="en-US" dirty="0"/>
              <a:t>定义了一组网络层控制协议</a:t>
            </a:r>
            <a:r>
              <a:rPr lang="en-US" altLang="zh-CN" dirty="0"/>
              <a:t>NCP</a:t>
            </a:r>
            <a:r>
              <a:rPr lang="zh-CN" altLang="en-US" dirty="0"/>
              <a:t>，每一个协议对应一种网络层协议，用于协商网络层地址等参数，例如</a:t>
            </a:r>
            <a:r>
              <a:rPr lang="en-US" altLang="zh-CN" dirty="0"/>
              <a:t>IPCP</a:t>
            </a:r>
            <a:r>
              <a:rPr lang="zh-CN" altLang="en-US" dirty="0"/>
              <a:t>用于协商控制</a:t>
            </a:r>
            <a:r>
              <a:rPr lang="en-US" altLang="zh-CN" dirty="0"/>
              <a:t>IP</a:t>
            </a:r>
            <a:r>
              <a:rPr lang="zh-CN" altLang="en-US" dirty="0"/>
              <a:t>，</a:t>
            </a:r>
            <a:r>
              <a:rPr lang="en-US" altLang="zh-CN" dirty="0"/>
              <a:t>IPXCP</a:t>
            </a:r>
            <a:r>
              <a:rPr lang="zh-CN" altLang="en-US" dirty="0"/>
              <a:t>用于协商控制</a:t>
            </a:r>
            <a:r>
              <a:rPr lang="en-US" altLang="zh-CN" dirty="0"/>
              <a:t>IPX</a:t>
            </a:r>
            <a:r>
              <a:rPr lang="zh-CN" altLang="en-US" dirty="0"/>
              <a:t>协议等。</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16673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ltLang="zh-CN" dirty="0"/>
              <a:t>PPP</a:t>
            </a:r>
            <a:r>
              <a:rPr lang="zh-CN" altLang="en-US" dirty="0"/>
              <a:t>报文封转格式</a:t>
            </a:r>
            <a:endParaRPr lang="en-US" altLang="zh-CN" dirty="0"/>
          </a:p>
          <a:p>
            <a:pPr lvl="1"/>
            <a:r>
              <a:rPr lang="en-US" altLang="zh-CN" dirty="0"/>
              <a:t>Flag</a:t>
            </a:r>
            <a:r>
              <a:rPr lang="zh-CN" altLang="en-US" dirty="0"/>
              <a:t>域</a:t>
            </a:r>
            <a:endParaRPr lang="en-US" altLang="zh-CN" dirty="0"/>
          </a:p>
          <a:p>
            <a:pPr lvl="2"/>
            <a:r>
              <a:rPr lang="en-US" altLang="zh-CN" dirty="0"/>
              <a:t>Flag</a:t>
            </a:r>
            <a:r>
              <a:rPr lang="zh-CN" altLang="en-US" dirty="0"/>
              <a:t>域标识一个物理帧的起始和结束，该字节为</a:t>
            </a:r>
            <a:r>
              <a:rPr lang="en-US" altLang="zh-CN" dirty="0"/>
              <a:t>0x7E</a:t>
            </a:r>
            <a:r>
              <a:rPr lang="zh-CN" altLang="en-US" dirty="0"/>
              <a:t>。</a:t>
            </a:r>
            <a:endParaRPr lang="en-US" altLang="zh-CN" dirty="0"/>
          </a:p>
          <a:p>
            <a:pPr lvl="1"/>
            <a:r>
              <a:rPr lang="en-US" altLang="zh-CN" dirty="0"/>
              <a:t>Address</a:t>
            </a:r>
            <a:r>
              <a:rPr lang="zh-CN" altLang="en-US" dirty="0"/>
              <a:t>域</a:t>
            </a:r>
            <a:endParaRPr lang="en-US" altLang="zh-CN" dirty="0"/>
          </a:p>
          <a:p>
            <a:pPr lvl="2"/>
            <a:r>
              <a:rPr lang="en-US" altLang="zh-CN" dirty="0"/>
              <a:t>Address</a:t>
            </a:r>
            <a:r>
              <a:rPr lang="zh-CN" altLang="en-US" dirty="0"/>
              <a:t>域可以唯一标识对端。</a:t>
            </a:r>
            <a:r>
              <a:rPr lang="en-US" altLang="zh-CN" dirty="0"/>
              <a:t>PPP</a:t>
            </a:r>
            <a:r>
              <a:rPr lang="zh-CN" altLang="en-US" dirty="0"/>
              <a:t>协议是被运用在点对点的链路上，因此，使用</a:t>
            </a:r>
            <a:r>
              <a:rPr lang="en-US" altLang="zh-CN" dirty="0"/>
              <a:t>PPP</a:t>
            </a:r>
            <a:r>
              <a:rPr lang="zh-CN" altLang="en-US" dirty="0"/>
              <a:t>协议互连的两个通信设备无须知道对方的数据链路层地址。按照协议的规定将该字节填充为全</a:t>
            </a:r>
            <a:r>
              <a:rPr lang="en-US" altLang="zh-CN" dirty="0"/>
              <a:t>1</a:t>
            </a:r>
            <a:r>
              <a:rPr lang="zh-CN" altLang="en-US" dirty="0"/>
              <a:t>的广播地址，对于</a:t>
            </a:r>
            <a:r>
              <a:rPr lang="en-US" altLang="zh-CN" dirty="0"/>
              <a:t>PPP</a:t>
            </a:r>
            <a:r>
              <a:rPr lang="zh-CN" altLang="en-US" dirty="0"/>
              <a:t>协议来说，该字段无实际意义。</a:t>
            </a:r>
            <a:endParaRPr lang="en-US" altLang="zh-CN" dirty="0"/>
          </a:p>
          <a:p>
            <a:pPr lvl="1"/>
            <a:r>
              <a:rPr lang="en-US" altLang="zh-CN" dirty="0"/>
              <a:t>Control</a:t>
            </a:r>
            <a:r>
              <a:rPr lang="zh-CN" altLang="en-US" dirty="0"/>
              <a:t>域</a:t>
            </a:r>
            <a:endParaRPr lang="en-US" altLang="zh-CN" dirty="0"/>
          </a:p>
          <a:p>
            <a:pPr lvl="2"/>
            <a:r>
              <a:rPr lang="zh-CN" altLang="en-US" dirty="0"/>
              <a:t>该字段默认值为</a:t>
            </a:r>
            <a:r>
              <a:rPr lang="en-US" altLang="zh-CN" dirty="0"/>
              <a:t>0x03</a:t>
            </a:r>
            <a:r>
              <a:rPr lang="zh-CN" altLang="en-US" dirty="0"/>
              <a:t>，表明为无序号帧，</a:t>
            </a:r>
            <a:r>
              <a:rPr lang="en-US" altLang="zh-CN" dirty="0"/>
              <a:t>PPP</a:t>
            </a:r>
            <a:r>
              <a:rPr lang="zh-CN" altLang="en-US" dirty="0"/>
              <a:t>默认没有采用序列号和确认来实现可靠传输。</a:t>
            </a:r>
            <a:endParaRPr lang="en-US" altLang="zh-CN" dirty="0"/>
          </a:p>
          <a:p>
            <a:pPr lvl="2"/>
            <a:r>
              <a:rPr lang="en-US" altLang="zh-CN" dirty="0"/>
              <a:t>Address</a:t>
            </a:r>
            <a:r>
              <a:rPr lang="zh-CN" altLang="en-US" dirty="0"/>
              <a:t>和</a:t>
            </a:r>
            <a:r>
              <a:rPr lang="en-US" altLang="zh-CN" dirty="0"/>
              <a:t>Control</a:t>
            </a:r>
            <a:r>
              <a:rPr lang="zh-CN" altLang="en-US" dirty="0"/>
              <a:t>域一起标识此报文为</a:t>
            </a:r>
            <a:r>
              <a:rPr lang="en-US" altLang="zh-CN" dirty="0"/>
              <a:t>PPP</a:t>
            </a:r>
            <a:r>
              <a:rPr lang="zh-CN" altLang="en-US" dirty="0"/>
              <a:t>报文，即</a:t>
            </a:r>
            <a:r>
              <a:rPr lang="en-US" altLang="zh-CN" dirty="0"/>
              <a:t>PPP</a:t>
            </a:r>
            <a:r>
              <a:rPr lang="zh-CN" altLang="en-US" dirty="0"/>
              <a:t>报文头为</a:t>
            </a:r>
            <a:r>
              <a:rPr lang="en-US" altLang="zh-CN" dirty="0"/>
              <a:t>FF03</a:t>
            </a:r>
            <a:r>
              <a:rPr lang="zh-CN" altLang="en-US" dirty="0"/>
              <a:t>。</a:t>
            </a:r>
            <a:endParaRPr lang="en-US" altLang="zh-CN" dirty="0"/>
          </a:p>
          <a:p>
            <a:pPr lvl="1"/>
            <a:r>
              <a:rPr lang="en-US" altLang="zh-CN" dirty="0"/>
              <a:t>Protocol</a:t>
            </a:r>
            <a:r>
              <a:rPr lang="zh-CN" altLang="en-US" dirty="0"/>
              <a:t>域</a:t>
            </a:r>
            <a:endParaRPr lang="en-US" altLang="zh-CN" dirty="0"/>
          </a:p>
          <a:p>
            <a:pPr lvl="2"/>
            <a:r>
              <a:rPr lang="zh-CN" altLang="en-US" dirty="0"/>
              <a:t>协议域可用来区分</a:t>
            </a:r>
            <a:r>
              <a:rPr lang="en-US" altLang="zh-CN" dirty="0"/>
              <a:t>PPP</a:t>
            </a:r>
            <a:r>
              <a:rPr lang="zh-CN" altLang="en-US" dirty="0"/>
              <a:t>数据帧中信息域所承载的数据报类型。</a:t>
            </a:r>
            <a:endParaRPr lang="en-US" altLang="zh-CN" dirty="0"/>
          </a:p>
        </p:txBody>
      </p:sp>
      <p:sp>
        <p:nvSpPr>
          <p:cNvPr id="9" name="幻灯片图像占位符 8"/>
          <p:cNvSpPr>
            <a:spLocks noGrp="1" noRot="1" noChangeAspect="1"/>
          </p:cNvSpPr>
          <p:nvPr>
            <p:ph type="sldImg"/>
          </p:nvPr>
        </p:nvSpPr>
        <p:spPr/>
      </p:sp>
    </p:spTree>
    <p:extLst>
      <p:ext uri="{BB962C8B-B14F-4D97-AF65-F5344CB8AC3E}">
        <p14:creationId xmlns:p14="http://schemas.microsoft.com/office/powerpoint/2010/main" val="1929169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5109368"/>
          </a:xfrm>
        </p:spPr>
        <p:txBody>
          <a:bodyPr/>
          <a:lstStyle/>
          <a:p>
            <a:pPr lvl="0"/>
            <a:r>
              <a:rPr lang="en-US" altLang="zh-CN" dirty="0"/>
              <a:t>LCP</a:t>
            </a:r>
            <a:r>
              <a:rPr lang="zh-CN" altLang="en-US" dirty="0"/>
              <a:t>报文封装格式</a:t>
            </a:r>
            <a:endParaRPr lang="en-US" altLang="zh-CN" dirty="0"/>
          </a:p>
          <a:p>
            <a:pPr lvl="1"/>
            <a:r>
              <a:rPr lang="en-US" altLang="zh-CN" dirty="0"/>
              <a:t>Code</a:t>
            </a:r>
            <a:r>
              <a:rPr lang="zh-CN" altLang="en-US" dirty="0"/>
              <a:t>域</a:t>
            </a:r>
            <a:endParaRPr lang="en-US" altLang="zh-CN" dirty="0"/>
          </a:p>
          <a:p>
            <a:pPr lvl="2"/>
            <a:r>
              <a:rPr lang="zh-CN" altLang="en-US" dirty="0"/>
              <a:t>代码域的长度为一个字节，主要是用来标识</a:t>
            </a:r>
            <a:r>
              <a:rPr lang="en-US" altLang="zh-CN" dirty="0"/>
              <a:t>LCP</a:t>
            </a:r>
            <a:r>
              <a:rPr lang="zh-CN" altLang="en-US" dirty="0"/>
              <a:t>数据报文的类型。</a:t>
            </a:r>
            <a:endParaRPr lang="en-US" altLang="zh-CN" dirty="0"/>
          </a:p>
          <a:p>
            <a:pPr lvl="1"/>
            <a:r>
              <a:rPr lang="en-US" altLang="zh-CN" dirty="0"/>
              <a:t>Identifier</a:t>
            </a:r>
            <a:r>
              <a:rPr lang="zh-CN" altLang="en-US" dirty="0"/>
              <a:t>域</a:t>
            </a:r>
            <a:endParaRPr lang="en-US" altLang="zh-CN" dirty="0"/>
          </a:p>
          <a:p>
            <a:pPr lvl="2"/>
            <a:r>
              <a:rPr lang="zh-CN" altLang="en-US" dirty="0"/>
              <a:t>标识域为</a:t>
            </a:r>
            <a:r>
              <a:rPr lang="en-US" altLang="zh-CN" dirty="0"/>
              <a:t>1</a:t>
            </a:r>
            <a:r>
              <a:rPr lang="zh-CN" altLang="en-US" dirty="0"/>
              <a:t>个字节，用来匹配请求和响应，当标识域值为非法时，该报文将被丢弃。</a:t>
            </a:r>
            <a:endParaRPr lang="en-US" altLang="zh-CN" dirty="0"/>
          </a:p>
          <a:p>
            <a:pPr lvl="2"/>
            <a:r>
              <a:rPr lang="zh-CN" altLang="en-US" dirty="0"/>
              <a:t>通常一个配置请求报文的</a:t>
            </a:r>
            <a:r>
              <a:rPr lang="en-US" altLang="zh-CN" dirty="0"/>
              <a:t>ID</a:t>
            </a:r>
            <a:r>
              <a:rPr lang="zh-CN" altLang="en-US" dirty="0"/>
              <a:t>是从</a:t>
            </a:r>
            <a:r>
              <a:rPr lang="en-US" altLang="zh-CN" dirty="0"/>
              <a:t>0x01</a:t>
            </a:r>
            <a:r>
              <a:rPr lang="zh-CN" altLang="en-US" dirty="0"/>
              <a:t>开始逐步加</a:t>
            </a:r>
            <a:r>
              <a:rPr lang="en-US" altLang="zh-CN" dirty="0"/>
              <a:t>1</a:t>
            </a:r>
            <a:r>
              <a:rPr lang="zh-CN" altLang="en-US" dirty="0"/>
              <a:t>的。当对端接收到该配置请求报文后，无论使用何种报文回应对方，但必须要求回应报文中的</a:t>
            </a:r>
            <a:r>
              <a:rPr lang="en-US" altLang="zh-CN" dirty="0"/>
              <a:t>ID</a:t>
            </a:r>
            <a:r>
              <a:rPr lang="zh-CN" altLang="en-US" dirty="0"/>
              <a:t>要与接收报文中的</a:t>
            </a:r>
            <a:r>
              <a:rPr lang="en-US" altLang="zh-CN" dirty="0"/>
              <a:t>ID</a:t>
            </a:r>
            <a:r>
              <a:rPr lang="zh-CN" altLang="en-US" dirty="0"/>
              <a:t>一致。</a:t>
            </a:r>
            <a:endParaRPr lang="en-US" altLang="zh-CN" dirty="0"/>
          </a:p>
          <a:p>
            <a:pPr lvl="1"/>
            <a:r>
              <a:rPr lang="en-US" altLang="zh-CN" dirty="0"/>
              <a:t>Length</a:t>
            </a:r>
            <a:r>
              <a:rPr lang="zh-CN" altLang="en-US" dirty="0"/>
              <a:t>域</a:t>
            </a:r>
            <a:endParaRPr lang="en-US" altLang="zh-CN" dirty="0"/>
          </a:p>
          <a:p>
            <a:pPr lvl="2"/>
            <a:r>
              <a:rPr lang="zh-CN" altLang="en-US" dirty="0"/>
              <a:t>长度域的值就是该</a:t>
            </a:r>
            <a:r>
              <a:rPr lang="en-US" altLang="zh-CN" dirty="0"/>
              <a:t>LCP</a:t>
            </a:r>
            <a:r>
              <a:rPr lang="zh-CN" altLang="en-US" dirty="0"/>
              <a:t>报文的总字节数据。它是代码域、标志域、长度域和数据域四个域长度的总和。</a:t>
            </a:r>
            <a:endParaRPr lang="en-US" altLang="zh-CN" dirty="0"/>
          </a:p>
          <a:p>
            <a:pPr lvl="2"/>
            <a:r>
              <a:rPr lang="zh-CN" altLang="en-US" dirty="0"/>
              <a:t>长度域所指示字节数之外的字节将被当作填充字节而忽略掉，而且该域的内容不能超过</a:t>
            </a:r>
            <a:r>
              <a:rPr lang="en-US" altLang="zh-CN" dirty="0"/>
              <a:t>MRU</a:t>
            </a:r>
            <a:r>
              <a:rPr lang="zh-CN" altLang="en-US" dirty="0"/>
              <a:t>的值。</a:t>
            </a:r>
            <a:endParaRPr lang="en-US" altLang="zh-CN" dirty="0"/>
          </a:p>
          <a:p>
            <a:pPr lvl="1"/>
            <a:r>
              <a:rPr lang="en-US" altLang="zh-CN" dirty="0"/>
              <a:t>Data</a:t>
            </a:r>
            <a:r>
              <a:rPr lang="zh-CN" altLang="en-US" dirty="0"/>
              <a:t>域</a:t>
            </a:r>
            <a:endParaRPr lang="en-US" altLang="zh-CN" dirty="0"/>
          </a:p>
          <a:p>
            <a:pPr lvl="2"/>
            <a:r>
              <a:rPr lang="en-US" altLang="zh-CN" dirty="0"/>
              <a:t>Type</a:t>
            </a:r>
            <a:r>
              <a:rPr lang="zh-CN" altLang="en-US" dirty="0"/>
              <a:t>为协商选项类型。</a:t>
            </a:r>
          </a:p>
          <a:p>
            <a:pPr lvl="2"/>
            <a:r>
              <a:rPr lang="en-US" altLang="zh-CN" dirty="0"/>
              <a:t>Length</a:t>
            </a:r>
            <a:r>
              <a:rPr lang="zh-CN" altLang="en-US" dirty="0"/>
              <a:t>为协商选项长度，它是指</a:t>
            </a:r>
            <a:r>
              <a:rPr lang="en-US" altLang="zh-CN" dirty="0"/>
              <a:t>Data</a:t>
            </a:r>
            <a:r>
              <a:rPr lang="zh-CN" altLang="en-US" dirty="0"/>
              <a:t>域的总长度，也就是包含</a:t>
            </a:r>
            <a:r>
              <a:rPr lang="en-US" altLang="zh-CN" dirty="0"/>
              <a:t>Type</a:t>
            </a:r>
            <a:r>
              <a:rPr lang="zh-CN" altLang="en-US" dirty="0"/>
              <a:t>、</a:t>
            </a:r>
            <a:r>
              <a:rPr lang="en-US" altLang="zh-CN" dirty="0"/>
              <a:t>Length</a:t>
            </a:r>
            <a:r>
              <a:rPr lang="zh-CN" altLang="en-US" dirty="0"/>
              <a:t>和</a:t>
            </a:r>
            <a:r>
              <a:rPr lang="en-US" altLang="zh-CN" dirty="0"/>
              <a:t>Data</a:t>
            </a:r>
            <a:r>
              <a:rPr lang="zh-CN" altLang="en-US" dirty="0"/>
              <a:t>。</a:t>
            </a:r>
          </a:p>
          <a:p>
            <a:pPr lvl="2"/>
            <a:r>
              <a:rPr lang="en-US" altLang="zh-CN" dirty="0"/>
              <a:t>Data</a:t>
            </a:r>
            <a:r>
              <a:rPr lang="zh-CN" altLang="en-US" dirty="0"/>
              <a:t>为协商的选项具体内容。</a:t>
            </a:r>
          </a:p>
          <a:p>
            <a:endParaRPr lang="zh-CN" altLang="en-US" dirty="0"/>
          </a:p>
        </p:txBody>
      </p:sp>
    </p:spTree>
    <p:extLst>
      <p:ext uri="{BB962C8B-B14F-4D97-AF65-F5344CB8AC3E}">
        <p14:creationId xmlns:p14="http://schemas.microsoft.com/office/powerpoint/2010/main" val="1487266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a:t>建链过程</a:t>
            </a:r>
            <a:endParaRPr lang="en-US" altLang="zh-CN" dirty="0"/>
          </a:p>
          <a:p>
            <a:pPr lvl="1"/>
            <a:r>
              <a:rPr lang="en-US" altLang="zh-CN" dirty="0"/>
              <a:t>Dead</a:t>
            </a:r>
            <a:r>
              <a:rPr lang="zh-CN" altLang="en-US" dirty="0"/>
              <a:t>：这是</a:t>
            </a:r>
            <a:r>
              <a:rPr lang="en-US" altLang="zh-CN" dirty="0"/>
              <a:t>PPP</a:t>
            </a:r>
            <a:r>
              <a:rPr lang="zh-CN" altLang="en-US" dirty="0"/>
              <a:t>工作开始和结束的阶段。当物理层变为可用状态（</a:t>
            </a:r>
            <a:r>
              <a:rPr lang="en-US" altLang="zh-CN" dirty="0"/>
              <a:t>UP</a:t>
            </a:r>
            <a:r>
              <a:rPr lang="zh-CN" altLang="en-US" dirty="0"/>
              <a:t>）之后，</a:t>
            </a:r>
            <a:r>
              <a:rPr lang="en-US" altLang="zh-CN" dirty="0"/>
              <a:t>PPP</a:t>
            </a:r>
            <a:r>
              <a:rPr lang="zh-CN" altLang="en-US" dirty="0"/>
              <a:t>进入</a:t>
            </a:r>
            <a:r>
              <a:rPr lang="en-US" altLang="zh-CN" dirty="0"/>
              <a:t>Establish</a:t>
            </a:r>
            <a:r>
              <a:rPr lang="zh-CN" altLang="en-US" dirty="0"/>
              <a:t>阶段。</a:t>
            </a:r>
          </a:p>
          <a:p>
            <a:pPr lvl="1"/>
            <a:r>
              <a:rPr lang="en-US" altLang="zh-CN" dirty="0"/>
              <a:t>Establish</a:t>
            </a:r>
            <a:r>
              <a:rPr lang="zh-CN" altLang="en-US" dirty="0"/>
              <a:t>：</a:t>
            </a:r>
            <a:r>
              <a:rPr lang="en-US" altLang="zh-CN" dirty="0"/>
              <a:t>PPP</a:t>
            </a:r>
            <a:r>
              <a:rPr lang="zh-CN" altLang="en-US" dirty="0"/>
              <a:t>在此阶段使用</a:t>
            </a:r>
            <a:r>
              <a:rPr lang="en-US" altLang="zh-CN" dirty="0"/>
              <a:t>LCP</a:t>
            </a:r>
            <a:r>
              <a:rPr lang="zh-CN" altLang="en-US" dirty="0"/>
              <a:t>协商链路层参数。如果链路层参数协商不成功（</a:t>
            </a:r>
            <a:r>
              <a:rPr lang="en-US" altLang="zh-CN" dirty="0"/>
              <a:t>FAIL</a:t>
            </a:r>
            <a:r>
              <a:rPr lang="zh-CN" altLang="en-US" dirty="0"/>
              <a:t>），则</a:t>
            </a:r>
            <a:r>
              <a:rPr lang="en-US" altLang="zh-CN" dirty="0"/>
              <a:t>PPP</a:t>
            </a:r>
            <a:r>
              <a:rPr lang="zh-CN" altLang="en-US" dirty="0"/>
              <a:t>连接建立不成功，</a:t>
            </a:r>
            <a:r>
              <a:rPr lang="en-US" altLang="zh-CN" dirty="0"/>
              <a:t>PPP</a:t>
            </a:r>
            <a:r>
              <a:rPr lang="zh-CN" altLang="en-US" dirty="0"/>
              <a:t>退回到</a:t>
            </a:r>
            <a:r>
              <a:rPr lang="en-US" altLang="zh-CN" dirty="0"/>
              <a:t>Dead</a:t>
            </a:r>
            <a:r>
              <a:rPr lang="zh-CN" altLang="en-US" dirty="0"/>
              <a:t>阶段。如果链路层参数协商成功（</a:t>
            </a:r>
            <a:r>
              <a:rPr lang="en-US" altLang="zh-CN" dirty="0"/>
              <a:t>OPENED</a:t>
            </a:r>
            <a:r>
              <a:rPr lang="zh-CN" altLang="en-US" dirty="0"/>
              <a:t>），则</a:t>
            </a:r>
            <a:r>
              <a:rPr lang="en-US" altLang="zh-CN" dirty="0"/>
              <a:t>PPP</a:t>
            </a:r>
            <a:r>
              <a:rPr lang="zh-CN" altLang="en-US" dirty="0"/>
              <a:t>进入</a:t>
            </a:r>
            <a:r>
              <a:rPr lang="en-US" altLang="zh-CN" dirty="0"/>
              <a:t>Authenticate</a:t>
            </a:r>
            <a:r>
              <a:rPr lang="zh-CN" altLang="en-US" dirty="0"/>
              <a:t>阶段。</a:t>
            </a:r>
          </a:p>
          <a:p>
            <a:pPr lvl="1"/>
            <a:r>
              <a:rPr lang="en-US" altLang="zh-CN" dirty="0"/>
              <a:t>Authenticate</a:t>
            </a:r>
            <a:r>
              <a:rPr lang="zh-CN" altLang="en-US" dirty="0"/>
              <a:t>：</a:t>
            </a:r>
            <a:r>
              <a:rPr lang="en-US" altLang="zh-CN" dirty="0"/>
              <a:t>PPP</a:t>
            </a:r>
            <a:r>
              <a:rPr lang="zh-CN" altLang="en-US" dirty="0"/>
              <a:t>在此阶段认证对端，如果认证失败（</a:t>
            </a:r>
            <a:r>
              <a:rPr lang="en-US" altLang="zh-CN" dirty="0"/>
              <a:t>FAIL</a:t>
            </a:r>
            <a:r>
              <a:rPr lang="zh-CN" altLang="en-US" dirty="0"/>
              <a:t>），则</a:t>
            </a:r>
            <a:r>
              <a:rPr lang="en-US" altLang="zh-CN" dirty="0"/>
              <a:t>PPP</a:t>
            </a:r>
            <a:r>
              <a:rPr lang="zh-CN" altLang="en-US" dirty="0"/>
              <a:t>进入</a:t>
            </a:r>
            <a:r>
              <a:rPr lang="en-US" altLang="zh-CN" dirty="0"/>
              <a:t>Terminate</a:t>
            </a:r>
            <a:r>
              <a:rPr lang="zh-CN" altLang="en-US" dirty="0"/>
              <a:t>阶段；如果认证成功（</a:t>
            </a:r>
            <a:r>
              <a:rPr lang="en-US" altLang="zh-CN" dirty="0"/>
              <a:t>SUCCESS</a:t>
            </a:r>
            <a:r>
              <a:rPr lang="zh-CN" altLang="en-US" dirty="0"/>
              <a:t>）或者没配置认证（</a:t>
            </a:r>
            <a:r>
              <a:rPr lang="en-US" altLang="zh-CN" dirty="0"/>
              <a:t>NONE</a:t>
            </a:r>
            <a:r>
              <a:rPr lang="zh-CN" altLang="en-US" dirty="0"/>
              <a:t>），则</a:t>
            </a:r>
            <a:r>
              <a:rPr lang="en-US" altLang="zh-CN" dirty="0"/>
              <a:t>PPP</a:t>
            </a:r>
            <a:r>
              <a:rPr lang="zh-CN" altLang="en-US" dirty="0"/>
              <a:t>进入</a:t>
            </a:r>
            <a:r>
              <a:rPr lang="en-US" altLang="zh-CN" dirty="0"/>
              <a:t>Network</a:t>
            </a:r>
            <a:r>
              <a:rPr lang="zh-CN" altLang="en-US" dirty="0"/>
              <a:t>阶段。</a:t>
            </a:r>
          </a:p>
          <a:p>
            <a:pPr lvl="1"/>
            <a:r>
              <a:rPr lang="en-US" altLang="zh-CN" dirty="0"/>
              <a:t>Network</a:t>
            </a:r>
            <a:r>
              <a:rPr lang="zh-CN" altLang="en-US" dirty="0"/>
              <a:t>：</a:t>
            </a:r>
            <a:r>
              <a:rPr lang="en-US" altLang="zh-CN" dirty="0"/>
              <a:t>PPP</a:t>
            </a:r>
            <a:r>
              <a:rPr lang="zh-CN" altLang="en-US" dirty="0"/>
              <a:t>在此阶段使用</a:t>
            </a:r>
            <a:r>
              <a:rPr lang="en-US" altLang="zh-CN" dirty="0"/>
              <a:t>NCP</a:t>
            </a:r>
            <a:r>
              <a:rPr lang="zh-CN" altLang="en-US" dirty="0"/>
              <a:t>进行网络层参数协商，协商成功则</a:t>
            </a:r>
            <a:r>
              <a:rPr lang="en-US" altLang="zh-CN" dirty="0"/>
              <a:t>PPP</a:t>
            </a:r>
            <a:r>
              <a:rPr lang="zh-CN" altLang="en-US" dirty="0"/>
              <a:t>连接建立成功，开始传输网络层数据包。当上层协议认为应当关闭此连接（例如按需电路）或者管理员手工关闭</a:t>
            </a:r>
            <a:r>
              <a:rPr lang="en-US" altLang="zh-CN" dirty="0"/>
              <a:t>PPP</a:t>
            </a:r>
            <a:r>
              <a:rPr lang="zh-CN" altLang="en-US" dirty="0"/>
              <a:t>连接（</a:t>
            </a:r>
            <a:r>
              <a:rPr lang="en-US" altLang="zh-CN" dirty="0"/>
              <a:t>CLOSING</a:t>
            </a:r>
            <a:r>
              <a:rPr lang="zh-CN" altLang="en-US" dirty="0"/>
              <a:t>），则</a:t>
            </a:r>
            <a:r>
              <a:rPr lang="en-US" altLang="zh-CN" dirty="0"/>
              <a:t>PPP</a:t>
            </a:r>
            <a:r>
              <a:rPr lang="zh-CN" altLang="en-US" dirty="0"/>
              <a:t>进入</a:t>
            </a:r>
            <a:r>
              <a:rPr lang="en-US" altLang="zh-CN" dirty="0"/>
              <a:t>Terminate</a:t>
            </a:r>
            <a:r>
              <a:rPr lang="zh-CN" altLang="en-US" dirty="0"/>
              <a:t>阶段。</a:t>
            </a:r>
          </a:p>
          <a:p>
            <a:pPr lvl="1"/>
            <a:r>
              <a:rPr lang="en-US" altLang="zh-CN" dirty="0"/>
              <a:t>Terminate</a:t>
            </a:r>
            <a:r>
              <a:rPr lang="zh-CN" altLang="en-US" dirty="0"/>
              <a:t>：</a:t>
            </a:r>
            <a:r>
              <a:rPr lang="en-US" altLang="zh-CN" dirty="0"/>
              <a:t>PPP</a:t>
            </a:r>
            <a:r>
              <a:rPr lang="zh-CN" altLang="en-US" dirty="0"/>
              <a:t>在此阶段使用</a:t>
            </a:r>
            <a:r>
              <a:rPr lang="en-US" altLang="zh-CN" dirty="0"/>
              <a:t>LCP</a:t>
            </a:r>
            <a:r>
              <a:rPr lang="zh-CN" altLang="en-US" dirty="0"/>
              <a:t>关闭</a:t>
            </a:r>
            <a:r>
              <a:rPr lang="en-US" altLang="zh-CN" dirty="0"/>
              <a:t>PPP</a:t>
            </a:r>
            <a:r>
              <a:rPr lang="zh-CN" altLang="en-US" dirty="0"/>
              <a:t>连接。</a:t>
            </a:r>
            <a:r>
              <a:rPr lang="en-US" altLang="zh-CN" dirty="0"/>
              <a:t>PPP</a:t>
            </a:r>
            <a:r>
              <a:rPr lang="zh-CN" altLang="en-US" dirty="0"/>
              <a:t>连接关闭（</a:t>
            </a:r>
            <a:r>
              <a:rPr lang="en-US" altLang="zh-CN" dirty="0"/>
              <a:t>Down</a:t>
            </a:r>
            <a:r>
              <a:rPr lang="zh-CN" altLang="en-US" dirty="0"/>
              <a:t>）后，</a:t>
            </a:r>
            <a:r>
              <a:rPr lang="en-US" altLang="zh-CN" dirty="0"/>
              <a:t>PPP</a:t>
            </a:r>
            <a:r>
              <a:rPr lang="zh-CN" altLang="en-US" dirty="0"/>
              <a:t>进入</a:t>
            </a:r>
            <a:r>
              <a:rPr lang="en-US" altLang="zh-CN" dirty="0"/>
              <a:t>Dead</a:t>
            </a:r>
            <a:r>
              <a:rPr lang="zh-CN" altLang="en-US" dirty="0"/>
              <a:t>阶段。</a:t>
            </a:r>
          </a:p>
          <a:p>
            <a:r>
              <a:rPr lang="zh-CN" altLang="en-US" dirty="0"/>
              <a:t>注意：此处列出的是</a:t>
            </a:r>
            <a:r>
              <a:rPr lang="en-US" altLang="zh-CN" dirty="0"/>
              <a:t>PPP</a:t>
            </a:r>
            <a:r>
              <a:rPr lang="zh-CN" altLang="en-US" dirty="0"/>
              <a:t>的工作阶段，并非</a:t>
            </a:r>
            <a:r>
              <a:rPr lang="en-US" altLang="zh-CN" dirty="0"/>
              <a:t>PPP</a:t>
            </a:r>
            <a:r>
              <a:rPr lang="zh-CN" altLang="en-US" dirty="0"/>
              <a:t>的协议状态。由于</a:t>
            </a:r>
            <a:r>
              <a:rPr lang="en-US" altLang="zh-CN" dirty="0"/>
              <a:t>PPP</a:t>
            </a:r>
            <a:r>
              <a:rPr lang="zh-CN" altLang="en-US" dirty="0"/>
              <a:t>是由一组协议组成的，因此</a:t>
            </a:r>
            <a:r>
              <a:rPr lang="en-US" altLang="zh-CN" dirty="0"/>
              <a:t>PPP</a:t>
            </a:r>
            <a:r>
              <a:rPr lang="zh-CN" altLang="en-US" dirty="0"/>
              <a:t>本身没有协议状态。只有特定的的协议如</a:t>
            </a:r>
            <a:r>
              <a:rPr lang="en-US" altLang="zh-CN" dirty="0"/>
              <a:t>LCP</a:t>
            </a:r>
            <a:r>
              <a:rPr lang="zh-CN" altLang="en-US" dirty="0"/>
              <a:t>和</a:t>
            </a:r>
            <a:r>
              <a:rPr lang="en-US" altLang="zh-CN" dirty="0"/>
              <a:t>NCP</a:t>
            </a:r>
            <a:r>
              <a:rPr lang="zh-CN" altLang="en-US" dirty="0"/>
              <a:t>等才有协议状态和状态转换（协议状态机）。</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647596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66602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ltLang="zh-CN" dirty="0"/>
              <a:t>LCP</a:t>
            </a:r>
            <a:r>
              <a:rPr lang="zh-CN" altLang="en-US" dirty="0"/>
              <a:t>协议有</a:t>
            </a:r>
            <a:r>
              <a:rPr lang="en-US" altLang="zh-CN" dirty="0"/>
              <a:t>3</a:t>
            </a:r>
            <a:r>
              <a:rPr lang="zh-CN" altLang="en-US" dirty="0"/>
              <a:t>大类报文：</a:t>
            </a:r>
          </a:p>
          <a:p>
            <a:pPr marL="588963" lvl="1" indent="-228600">
              <a:buSzPct val="90000"/>
              <a:buFont typeface="+mj-lt"/>
              <a:buAutoNum type="arabicPeriod"/>
            </a:pPr>
            <a:r>
              <a:rPr lang="zh-CN" altLang="en-US" dirty="0"/>
              <a:t>链路配置包，用于建立和配置链路：</a:t>
            </a:r>
            <a:r>
              <a:rPr lang="en-US" altLang="zh-CN" dirty="0"/>
              <a:t>Configure-Request</a:t>
            </a:r>
            <a:r>
              <a:rPr lang="zh-CN" altLang="en-US" dirty="0"/>
              <a:t>（匹配请求），</a:t>
            </a:r>
            <a:r>
              <a:rPr lang="en-US" altLang="zh-CN" dirty="0"/>
              <a:t>Configure-</a:t>
            </a:r>
            <a:r>
              <a:rPr lang="en-US" altLang="zh-CN" dirty="0" err="1"/>
              <a:t>Ack</a:t>
            </a:r>
            <a:r>
              <a:rPr lang="zh-CN" altLang="en-US" dirty="0"/>
              <a:t>（匹配确认），</a:t>
            </a:r>
            <a:r>
              <a:rPr lang="en-US" altLang="zh-CN" dirty="0"/>
              <a:t>Configure-</a:t>
            </a:r>
            <a:r>
              <a:rPr lang="en-US" altLang="zh-CN" dirty="0" err="1"/>
              <a:t>Nak</a:t>
            </a:r>
            <a:r>
              <a:rPr lang="zh-CN" altLang="en-US" dirty="0"/>
              <a:t>（匹配否认），和</a:t>
            </a:r>
            <a:r>
              <a:rPr lang="en-US" altLang="zh-CN" dirty="0"/>
              <a:t>Configure-Reject</a:t>
            </a:r>
            <a:r>
              <a:rPr lang="zh-CN" altLang="en-US" dirty="0"/>
              <a:t>（匹配拒绝）。</a:t>
            </a:r>
          </a:p>
          <a:p>
            <a:pPr marL="588963" lvl="1" indent="-228600">
              <a:buSzPct val="90000"/>
              <a:buFont typeface="+mj-lt"/>
              <a:buAutoNum type="arabicPeriod"/>
            </a:pPr>
            <a:r>
              <a:rPr lang="zh-CN" altLang="en-US" dirty="0"/>
              <a:t>链路结束包，用于结束一个链路：</a:t>
            </a:r>
            <a:r>
              <a:rPr lang="en-US" altLang="zh-CN" dirty="0"/>
              <a:t>Terminate-Request</a:t>
            </a:r>
            <a:r>
              <a:rPr lang="zh-CN" altLang="en-US" dirty="0"/>
              <a:t>（终止请求） 和 </a:t>
            </a:r>
            <a:r>
              <a:rPr lang="en-US" altLang="zh-CN" dirty="0"/>
              <a:t>Terminate-</a:t>
            </a:r>
            <a:r>
              <a:rPr lang="en-US" altLang="zh-CN" dirty="0" err="1"/>
              <a:t>Ack</a:t>
            </a:r>
            <a:r>
              <a:rPr lang="zh-CN" altLang="en-US" dirty="0"/>
              <a:t>（终止确认）。</a:t>
            </a:r>
          </a:p>
          <a:p>
            <a:pPr marL="588963" lvl="1" indent="-228600">
              <a:buSzPct val="90000"/>
              <a:buFont typeface="+mj-lt"/>
              <a:buAutoNum type="arabicPeriod"/>
            </a:pPr>
            <a:r>
              <a:rPr lang="zh-CN" altLang="en-US" dirty="0"/>
              <a:t>链路维修包，用于管理和调试一个链路：</a:t>
            </a:r>
            <a:r>
              <a:rPr lang="en-US" altLang="zh-CN" dirty="0"/>
              <a:t>Code-Reject</a:t>
            </a:r>
            <a:r>
              <a:rPr lang="zh-CN" altLang="en-US" dirty="0"/>
              <a:t>（代码拒绝）</a:t>
            </a:r>
            <a:r>
              <a:rPr lang="en-US" altLang="zh-CN" dirty="0"/>
              <a:t>, Protocol-Reject</a:t>
            </a:r>
            <a:r>
              <a:rPr lang="zh-CN" altLang="en-US" dirty="0"/>
              <a:t>（协议拒绝）</a:t>
            </a:r>
            <a:r>
              <a:rPr lang="en-US" altLang="zh-CN" dirty="0"/>
              <a:t>, Echo-Request</a:t>
            </a:r>
            <a:r>
              <a:rPr lang="zh-CN" altLang="en-US" dirty="0"/>
              <a:t>（回波请求）</a:t>
            </a:r>
            <a:r>
              <a:rPr lang="en-US" altLang="zh-CN" dirty="0"/>
              <a:t>, Echo-Reply</a:t>
            </a:r>
            <a:r>
              <a:rPr lang="zh-CN" altLang="en-US" dirty="0"/>
              <a:t>（回波应答）</a:t>
            </a:r>
            <a:r>
              <a:rPr lang="en-US" altLang="zh-CN" dirty="0"/>
              <a:t>, </a:t>
            </a:r>
            <a:r>
              <a:rPr lang="zh-CN" altLang="en-US" dirty="0"/>
              <a:t>和 </a:t>
            </a:r>
            <a:r>
              <a:rPr lang="en-US" altLang="zh-CN" dirty="0"/>
              <a:t>Discard-Request</a:t>
            </a:r>
            <a:r>
              <a:rPr lang="zh-CN" altLang="en-US" dirty="0"/>
              <a:t>（抛弃请求）。</a:t>
            </a:r>
            <a:endParaRPr lang="en-US" altLang="zh-CN" dirty="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27249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a:t>用于协商的参数</a:t>
            </a:r>
            <a:endParaRPr lang="en-US" altLang="zh-CN" dirty="0"/>
          </a:p>
          <a:p>
            <a:pPr lvl="1"/>
            <a:r>
              <a:rPr lang="zh-CN" altLang="en-US" dirty="0"/>
              <a:t>在</a:t>
            </a:r>
            <a:r>
              <a:rPr lang="en-US" altLang="zh-CN" dirty="0"/>
              <a:t>VRP</a:t>
            </a:r>
            <a:r>
              <a:rPr lang="zh-CN" altLang="en-US" dirty="0"/>
              <a:t>平台上，</a:t>
            </a:r>
            <a:r>
              <a:rPr lang="en-US" altLang="zh-CN" dirty="0"/>
              <a:t>MRU</a:t>
            </a:r>
            <a:r>
              <a:rPr lang="zh-CN" altLang="en-US" dirty="0"/>
              <a:t>参数使用接口上配置的最大传输单元（</a:t>
            </a:r>
            <a:r>
              <a:rPr lang="en-US" altLang="zh-CN" dirty="0"/>
              <a:t>MTU</a:t>
            </a:r>
            <a:r>
              <a:rPr lang="zh-CN" altLang="en-US" dirty="0"/>
              <a:t>）值来表示的。</a:t>
            </a:r>
          </a:p>
          <a:p>
            <a:pPr lvl="1"/>
            <a:r>
              <a:rPr lang="zh-CN" altLang="en-US" dirty="0"/>
              <a:t>常用的</a:t>
            </a:r>
            <a:r>
              <a:rPr lang="en-US" altLang="zh-CN" dirty="0"/>
              <a:t>PPP</a:t>
            </a:r>
            <a:r>
              <a:rPr lang="zh-CN" altLang="en-US" dirty="0"/>
              <a:t>认证协议有</a:t>
            </a:r>
            <a:r>
              <a:rPr lang="en-US" altLang="zh-CN" dirty="0"/>
              <a:t>PAP</a:t>
            </a:r>
            <a:r>
              <a:rPr lang="zh-CN" altLang="en-US" dirty="0"/>
              <a:t>和</a:t>
            </a:r>
            <a:r>
              <a:rPr lang="en-US" altLang="zh-CN" dirty="0"/>
              <a:t>CHAP</a:t>
            </a:r>
            <a:r>
              <a:rPr lang="zh-CN" altLang="en-US" dirty="0"/>
              <a:t>（后续章节介绍），一条</a:t>
            </a:r>
            <a:r>
              <a:rPr lang="en-US" altLang="zh-CN" dirty="0"/>
              <a:t>PPP</a:t>
            </a:r>
            <a:r>
              <a:rPr lang="zh-CN" altLang="en-US" dirty="0"/>
              <a:t>链路的两端可以使用不同的认证协议认证对端，但是被认证方必须支持认证方使用的认证协议并正确配置用户名和密码等认证信息。</a:t>
            </a:r>
          </a:p>
          <a:p>
            <a:pPr lvl="1"/>
            <a:r>
              <a:rPr lang="en-US" altLang="zh-CN" dirty="0"/>
              <a:t>LCP</a:t>
            </a:r>
            <a:r>
              <a:rPr lang="zh-CN" altLang="en-US" dirty="0"/>
              <a:t>使用魔术字（</a:t>
            </a:r>
            <a:r>
              <a:rPr lang="en-US" altLang="zh-CN" dirty="0"/>
              <a:t>Magic-Number</a:t>
            </a:r>
            <a:r>
              <a:rPr lang="zh-CN" altLang="en-US" dirty="0"/>
              <a:t>）检测链路环路和其它异常情况。魔术字为随机产生的一个数字，随机机制需要保证两端产生相同魔术字的可能性几乎为</a:t>
            </a:r>
            <a:r>
              <a:rPr lang="en-US" altLang="zh-CN" dirty="0"/>
              <a:t>0</a:t>
            </a:r>
            <a:r>
              <a:rPr lang="zh-CN" altLang="en-US" dirty="0"/>
              <a:t>。</a:t>
            </a:r>
          </a:p>
          <a:p>
            <a:pPr lvl="1"/>
            <a:r>
              <a:rPr lang="zh-CN" altLang="en-US" dirty="0"/>
              <a:t>收到一个</a:t>
            </a:r>
            <a:r>
              <a:rPr lang="en-US" altLang="zh-CN" dirty="0"/>
              <a:t>Configure-Request</a:t>
            </a:r>
            <a:r>
              <a:rPr lang="zh-CN" altLang="en-US" dirty="0"/>
              <a:t>报文之后，其包含的魔术字需要和本地产生的魔术字做比较，如果不同，表示链路无环路，则使用</a:t>
            </a:r>
            <a:r>
              <a:rPr lang="en-US" altLang="zh-CN" dirty="0" err="1"/>
              <a:t>Confugure-Ack</a:t>
            </a:r>
            <a:r>
              <a:rPr lang="zh-CN" altLang="en-US" dirty="0"/>
              <a:t>报文确认（其他参数也协商成功），表示魔术字协商成功。在后续发送的报文中，如果报文含有魔术字字段，则该字段设置为协商成功的魔术字，</a:t>
            </a:r>
            <a:r>
              <a:rPr lang="en-US" altLang="zh-CN" dirty="0"/>
              <a:t>LCP</a:t>
            </a:r>
            <a:r>
              <a:rPr lang="zh-CN" altLang="en-US" dirty="0"/>
              <a:t>不再产生新的魔术字。</a:t>
            </a:r>
          </a:p>
          <a:p>
            <a:pPr lvl="1"/>
            <a:r>
              <a:rPr lang="zh-CN" altLang="en-US" dirty="0"/>
              <a:t>如果收到的</a:t>
            </a:r>
            <a:r>
              <a:rPr lang="en-US" altLang="zh-CN" dirty="0"/>
              <a:t>Configure-Request</a:t>
            </a:r>
            <a:r>
              <a:rPr lang="zh-CN" altLang="en-US" dirty="0"/>
              <a:t>报文和自身产生的魔术字相同，则发送一个</a:t>
            </a:r>
            <a:r>
              <a:rPr lang="en-US" altLang="zh-CN" dirty="0"/>
              <a:t>Configure-</a:t>
            </a:r>
            <a:r>
              <a:rPr lang="en-US" altLang="zh-CN" dirty="0" err="1"/>
              <a:t>Nak</a:t>
            </a:r>
            <a:r>
              <a:rPr lang="zh-CN" altLang="en-US" dirty="0"/>
              <a:t>报文，携带一个新的魔术字。然后，不管新收到的</a:t>
            </a:r>
            <a:r>
              <a:rPr lang="en-US" altLang="zh-CN" dirty="0"/>
              <a:t>Configure-</a:t>
            </a:r>
            <a:r>
              <a:rPr lang="en-US" altLang="zh-CN" dirty="0" err="1"/>
              <a:t>Nak</a:t>
            </a:r>
            <a:r>
              <a:rPr lang="zh-CN" altLang="en-US" dirty="0"/>
              <a:t>报文中是否携带相同的魔术字，</a:t>
            </a:r>
            <a:r>
              <a:rPr lang="en-US" altLang="zh-CN" dirty="0"/>
              <a:t>LCP</a:t>
            </a:r>
            <a:r>
              <a:rPr lang="zh-CN" altLang="en-US" dirty="0"/>
              <a:t>都发送一个新的</a:t>
            </a:r>
            <a:r>
              <a:rPr lang="en-US" altLang="zh-CN" dirty="0"/>
              <a:t>Configure-Request</a:t>
            </a:r>
            <a:r>
              <a:rPr lang="zh-CN" altLang="en-US" dirty="0"/>
              <a:t>报文，携带一个新的魔术字。如果链路有环路，则这个过程会不停的持续下去，如果链路没有环路，则报文交互会很快恢复正常。</a:t>
            </a:r>
          </a:p>
          <a:p>
            <a:endParaRPr lang="en-US" dirty="0"/>
          </a:p>
        </p:txBody>
      </p:sp>
      <p:sp>
        <p:nvSpPr>
          <p:cNvPr id="7" name="幻灯片图像占位符 6"/>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979368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a:t>链路协商成功</a:t>
            </a:r>
            <a:endParaRPr lang="en-US" altLang="zh-CN"/>
          </a:p>
          <a:p>
            <a:pPr lvl="1"/>
            <a:r>
              <a:rPr lang="zh-CN" altLang="en-US"/>
              <a:t>如图所示，</a:t>
            </a:r>
            <a:r>
              <a:rPr lang="en-US" altLang="zh-CN"/>
              <a:t>R1</a:t>
            </a:r>
            <a:r>
              <a:rPr lang="zh-CN" altLang="en-US"/>
              <a:t>和</a:t>
            </a:r>
            <a:r>
              <a:rPr lang="en-US" altLang="zh-CN"/>
              <a:t>R2</a:t>
            </a:r>
            <a:r>
              <a:rPr lang="zh-CN" altLang="en-US"/>
              <a:t>使用串行链路相连，运行</a:t>
            </a:r>
            <a:r>
              <a:rPr lang="en-US" altLang="zh-CN"/>
              <a:t>PPP</a:t>
            </a:r>
            <a:r>
              <a:rPr lang="zh-CN" altLang="en-US"/>
              <a:t>。当物理层链路变为可用状态之后，</a:t>
            </a:r>
            <a:r>
              <a:rPr lang="en-US" altLang="zh-CN"/>
              <a:t>R1</a:t>
            </a:r>
            <a:r>
              <a:rPr lang="zh-CN" altLang="en-US"/>
              <a:t>和</a:t>
            </a:r>
            <a:r>
              <a:rPr lang="en-US" altLang="zh-CN"/>
              <a:t>R2</a:t>
            </a:r>
            <a:r>
              <a:rPr lang="zh-CN" altLang="en-US"/>
              <a:t>使用</a:t>
            </a:r>
            <a:r>
              <a:rPr lang="en-US" altLang="zh-CN"/>
              <a:t>LCP</a:t>
            </a:r>
            <a:r>
              <a:rPr lang="zh-CN" altLang="en-US"/>
              <a:t>协商链路参数。本例中，</a:t>
            </a:r>
            <a:r>
              <a:rPr lang="en-US" altLang="zh-CN"/>
              <a:t>R1</a:t>
            </a:r>
            <a:r>
              <a:rPr lang="zh-CN" altLang="en-US"/>
              <a:t>首先发送一个</a:t>
            </a:r>
            <a:r>
              <a:rPr lang="en-US" altLang="zh-CN"/>
              <a:t>LCP</a:t>
            </a:r>
            <a:r>
              <a:rPr lang="zh-CN" altLang="en-US"/>
              <a:t>报文。</a:t>
            </a:r>
          </a:p>
          <a:p>
            <a:pPr lvl="1"/>
            <a:r>
              <a:rPr lang="en-US" altLang="zh-CN"/>
              <a:t>R1</a:t>
            </a:r>
            <a:r>
              <a:rPr lang="zh-CN" altLang="en-US"/>
              <a:t>向</a:t>
            </a:r>
            <a:r>
              <a:rPr lang="en-US" altLang="zh-CN"/>
              <a:t>R2</a:t>
            </a:r>
            <a:r>
              <a:rPr lang="zh-CN" altLang="en-US"/>
              <a:t>发送</a:t>
            </a:r>
            <a:r>
              <a:rPr lang="en-US" altLang="zh-CN"/>
              <a:t>Configure-Request</a:t>
            </a:r>
            <a:r>
              <a:rPr lang="zh-CN" altLang="en-US"/>
              <a:t>报文，此报文包含在发送者（</a:t>
            </a:r>
            <a:r>
              <a:rPr lang="en-US" altLang="zh-CN"/>
              <a:t>R1</a:t>
            </a:r>
            <a:r>
              <a:rPr lang="zh-CN" altLang="en-US"/>
              <a:t>）上配置的链路层参数，每个链路层参数使用“类型，长度，取值”的结构表示。</a:t>
            </a:r>
          </a:p>
          <a:p>
            <a:pPr lvl="1"/>
            <a:r>
              <a:rPr lang="zh-CN" altLang="en-US"/>
              <a:t>当</a:t>
            </a:r>
            <a:r>
              <a:rPr lang="en-US" altLang="zh-CN"/>
              <a:t>R2</a:t>
            </a:r>
            <a:r>
              <a:rPr lang="zh-CN" altLang="en-US"/>
              <a:t>收到此</a:t>
            </a:r>
            <a:r>
              <a:rPr lang="en-US" altLang="zh-CN"/>
              <a:t>Configure-Request</a:t>
            </a:r>
            <a:r>
              <a:rPr lang="zh-CN" altLang="en-US"/>
              <a:t>报文之后，如果</a:t>
            </a:r>
            <a:r>
              <a:rPr lang="en-US" altLang="zh-CN"/>
              <a:t>R2</a:t>
            </a:r>
            <a:r>
              <a:rPr lang="zh-CN" altLang="en-US"/>
              <a:t>能识别此报文中的所有链路层参数，并且认为每个参数的取值都是可以接受的，则向</a:t>
            </a:r>
            <a:r>
              <a:rPr lang="en-US" altLang="zh-CN"/>
              <a:t>R1</a:t>
            </a:r>
            <a:r>
              <a:rPr lang="zh-CN" altLang="en-US"/>
              <a:t>回应一个</a:t>
            </a:r>
            <a:r>
              <a:rPr lang="en-US" altLang="zh-CN"/>
              <a:t>Configure-Ack</a:t>
            </a:r>
            <a:r>
              <a:rPr lang="zh-CN" altLang="en-US"/>
              <a:t>报文。</a:t>
            </a:r>
          </a:p>
          <a:p>
            <a:pPr lvl="1"/>
            <a:r>
              <a:rPr lang="zh-CN" altLang="en-US"/>
              <a:t>在没有收到</a:t>
            </a:r>
            <a:r>
              <a:rPr lang="en-US" altLang="zh-CN"/>
              <a:t>Configure-Ack</a:t>
            </a:r>
            <a:r>
              <a:rPr lang="zh-CN" altLang="en-US"/>
              <a:t>报文的情况下，每隔</a:t>
            </a:r>
            <a:r>
              <a:rPr lang="en-US" altLang="zh-CN"/>
              <a:t>3</a:t>
            </a:r>
            <a:r>
              <a:rPr lang="zh-CN" altLang="en-US"/>
              <a:t>秒重传一次</a:t>
            </a:r>
            <a:r>
              <a:rPr lang="en-US" altLang="zh-CN"/>
              <a:t>Configure-Request</a:t>
            </a:r>
            <a:r>
              <a:rPr lang="zh-CN" altLang="en-US"/>
              <a:t>报文，如果连续</a:t>
            </a:r>
            <a:r>
              <a:rPr lang="en-US" altLang="zh-CN"/>
              <a:t>10</a:t>
            </a:r>
            <a:r>
              <a:rPr lang="zh-CN" altLang="en-US"/>
              <a:t>次发送</a:t>
            </a:r>
            <a:r>
              <a:rPr lang="en-US" altLang="zh-CN"/>
              <a:t>Configure-Request</a:t>
            </a:r>
            <a:r>
              <a:rPr lang="zh-CN" altLang="en-US"/>
              <a:t>报文仍然没有收到</a:t>
            </a:r>
            <a:r>
              <a:rPr lang="en-US" altLang="zh-CN"/>
              <a:t>Configure-Ack</a:t>
            </a:r>
            <a:r>
              <a:rPr lang="zh-CN" altLang="en-US"/>
              <a:t>报文，则认为对端不可用，停止发送</a:t>
            </a:r>
            <a:r>
              <a:rPr lang="en-US" altLang="zh-CN"/>
              <a:t>Configure-Request</a:t>
            </a:r>
            <a:r>
              <a:rPr lang="zh-CN" altLang="en-US"/>
              <a:t>报文。</a:t>
            </a:r>
          </a:p>
          <a:p>
            <a:r>
              <a:rPr lang="zh-CN" altLang="en-US"/>
              <a:t>注：完成上述过程只是表明</a:t>
            </a:r>
            <a:r>
              <a:rPr lang="en-US" altLang="zh-CN"/>
              <a:t>R2</a:t>
            </a:r>
            <a:r>
              <a:rPr lang="zh-CN" altLang="en-US"/>
              <a:t>认为</a:t>
            </a:r>
            <a:r>
              <a:rPr lang="en-US" altLang="zh-CN"/>
              <a:t>R1</a:t>
            </a:r>
            <a:r>
              <a:rPr lang="zh-CN" altLang="en-US"/>
              <a:t>上的链路参数配置是可接受的。</a:t>
            </a:r>
            <a:r>
              <a:rPr lang="en-US" altLang="zh-CN"/>
              <a:t>R2</a:t>
            </a:r>
            <a:r>
              <a:rPr lang="zh-CN" altLang="en-US"/>
              <a:t>也需要向</a:t>
            </a:r>
            <a:r>
              <a:rPr lang="en-US" altLang="zh-CN"/>
              <a:t>R1</a:t>
            </a:r>
            <a:r>
              <a:rPr lang="zh-CN" altLang="en-US"/>
              <a:t>发送</a:t>
            </a:r>
            <a:r>
              <a:rPr lang="en-US" altLang="zh-CN"/>
              <a:t>Configure-Request</a:t>
            </a:r>
            <a:r>
              <a:rPr lang="zh-CN" altLang="en-US"/>
              <a:t>报文，使</a:t>
            </a:r>
            <a:r>
              <a:rPr lang="en-US" altLang="zh-CN"/>
              <a:t>R1</a:t>
            </a:r>
            <a:r>
              <a:rPr lang="zh-CN" altLang="en-US"/>
              <a:t>检测</a:t>
            </a:r>
            <a:r>
              <a:rPr lang="en-US" altLang="zh-CN"/>
              <a:t>R2</a:t>
            </a:r>
            <a:r>
              <a:rPr lang="zh-CN" altLang="en-US"/>
              <a:t>上的链路参数配置是不是可接受的。</a:t>
            </a:r>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64697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a:t>链路协商参数不成功</a:t>
            </a:r>
            <a:endParaRPr lang="en-US" altLang="zh-CN"/>
          </a:p>
          <a:p>
            <a:pPr lvl="1"/>
            <a:r>
              <a:rPr lang="zh-CN" altLang="en-US"/>
              <a:t>当</a:t>
            </a:r>
            <a:r>
              <a:rPr lang="en-US" altLang="zh-CN"/>
              <a:t>R2</a:t>
            </a:r>
            <a:r>
              <a:rPr lang="zh-CN" altLang="en-US"/>
              <a:t>收到</a:t>
            </a:r>
            <a:r>
              <a:rPr lang="en-US" altLang="zh-CN"/>
              <a:t>R1</a:t>
            </a:r>
            <a:r>
              <a:rPr lang="zh-CN" altLang="en-US"/>
              <a:t>发送的</a:t>
            </a:r>
            <a:r>
              <a:rPr lang="en-US" altLang="zh-CN"/>
              <a:t>Configure-Request</a:t>
            </a:r>
            <a:r>
              <a:rPr lang="zh-CN" altLang="en-US"/>
              <a:t>报文之后，如果</a:t>
            </a:r>
            <a:r>
              <a:rPr lang="en-US" altLang="zh-CN"/>
              <a:t>R2</a:t>
            </a:r>
            <a:r>
              <a:rPr lang="zh-CN" altLang="en-US"/>
              <a:t>能识别此报文中携带的所有链路层参数，但是认为部分或全部参数的取值不能接受，即参数的取值协商不成功，则</a:t>
            </a:r>
            <a:r>
              <a:rPr lang="en-US" altLang="zh-CN"/>
              <a:t>R2</a:t>
            </a:r>
            <a:r>
              <a:rPr lang="zh-CN" altLang="en-US"/>
              <a:t>需要向</a:t>
            </a:r>
            <a:r>
              <a:rPr lang="en-US" altLang="zh-CN"/>
              <a:t>R1</a:t>
            </a:r>
            <a:r>
              <a:rPr lang="zh-CN" altLang="en-US"/>
              <a:t>回应一个</a:t>
            </a:r>
            <a:r>
              <a:rPr lang="en-US" altLang="zh-CN"/>
              <a:t>Configure-Nak</a:t>
            </a:r>
            <a:r>
              <a:rPr lang="zh-CN" altLang="en-US"/>
              <a:t>报文。</a:t>
            </a:r>
          </a:p>
          <a:p>
            <a:pPr lvl="1"/>
            <a:r>
              <a:rPr lang="zh-CN" altLang="en-US"/>
              <a:t>在这个</a:t>
            </a:r>
            <a:r>
              <a:rPr lang="en-US" altLang="zh-CN"/>
              <a:t>Configure-Nak</a:t>
            </a:r>
            <a:r>
              <a:rPr lang="zh-CN" altLang="en-US"/>
              <a:t>报文中，只包含不能接受的那部分链路层参数列表，每一个包含在此报文中链路层参数的取值均被修改为此报文的发送者（</a:t>
            </a:r>
            <a:r>
              <a:rPr lang="en-US" altLang="zh-CN"/>
              <a:t>R2</a:t>
            </a:r>
            <a:r>
              <a:rPr lang="zh-CN" altLang="en-US"/>
              <a:t>）上可以接受的取值（或取值范围）。</a:t>
            </a:r>
          </a:p>
          <a:p>
            <a:pPr lvl="1"/>
            <a:r>
              <a:rPr lang="zh-CN" altLang="en-US"/>
              <a:t>在收到</a:t>
            </a:r>
            <a:r>
              <a:rPr lang="en-US" altLang="zh-CN"/>
              <a:t>Configure-Nak</a:t>
            </a:r>
            <a:r>
              <a:rPr lang="zh-CN" altLang="en-US"/>
              <a:t>报文之后，</a:t>
            </a:r>
            <a:r>
              <a:rPr lang="en-US" altLang="zh-CN"/>
              <a:t>R1</a:t>
            </a:r>
            <a:r>
              <a:rPr lang="zh-CN" altLang="en-US"/>
              <a:t>需要根据此报文中的链路层参数重新选择本地使用的相关参数，并重新发送一个</a:t>
            </a:r>
            <a:r>
              <a:rPr lang="en-US" altLang="zh-CN"/>
              <a:t>Configure-Request</a:t>
            </a:r>
            <a:r>
              <a:rPr lang="zh-CN" altLang="en-US"/>
              <a:t>。</a:t>
            </a:r>
          </a:p>
          <a:p>
            <a:pPr lvl="1"/>
            <a:r>
              <a:rPr lang="zh-CN" altLang="en-US"/>
              <a:t>连续五次协商仍然不成功的参数将被禁用，不再继续协商。</a:t>
            </a:r>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20107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a:t>链路参数协商参数不能识别</a:t>
            </a:r>
            <a:endParaRPr lang="en-US" altLang="zh-CN" dirty="0"/>
          </a:p>
          <a:p>
            <a:pPr lvl="1"/>
            <a:r>
              <a:rPr lang="zh-CN" altLang="en-US" dirty="0"/>
              <a:t>当</a:t>
            </a:r>
            <a:r>
              <a:rPr lang="en-US" altLang="zh-CN" dirty="0"/>
              <a:t>R2</a:t>
            </a:r>
            <a:r>
              <a:rPr lang="zh-CN" altLang="en-US" dirty="0"/>
              <a:t>收到</a:t>
            </a:r>
            <a:r>
              <a:rPr lang="en-US" altLang="zh-CN" dirty="0"/>
              <a:t>R1</a:t>
            </a:r>
            <a:r>
              <a:rPr lang="zh-CN" altLang="en-US" dirty="0"/>
              <a:t>发送的</a:t>
            </a:r>
            <a:r>
              <a:rPr lang="en-US" altLang="zh-CN" dirty="0"/>
              <a:t>Configure-Request</a:t>
            </a:r>
            <a:r>
              <a:rPr lang="zh-CN" altLang="en-US" dirty="0"/>
              <a:t>报文之后，如果</a:t>
            </a:r>
            <a:r>
              <a:rPr lang="en-US" altLang="zh-CN" dirty="0"/>
              <a:t>R2</a:t>
            </a:r>
            <a:r>
              <a:rPr lang="zh-CN" altLang="en-US" dirty="0"/>
              <a:t>不能识别此报文中携带的部分或全部链路层参数，则</a:t>
            </a:r>
            <a:r>
              <a:rPr lang="en-US" altLang="zh-CN" dirty="0"/>
              <a:t>R2</a:t>
            </a:r>
            <a:r>
              <a:rPr lang="zh-CN" altLang="en-US" dirty="0"/>
              <a:t>需要向</a:t>
            </a:r>
            <a:r>
              <a:rPr lang="en-US" altLang="zh-CN" dirty="0"/>
              <a:t>R1</a:t>
            </a:r>
            <a:r>
              <a:rPr lang="zh-CN" altLang="en-US" dirty="0"/>
              <a:t>回应一个</a:t>
            </a:r>
            <a:r>
              <a:rPr lang="en-US" altLang="zh-CN" dirty="0"/>
              <a:t>Configure-Reject</a:t>
            </a:r>
            <a:r>
              <a:rPr lang="zh-CN" altLang="en-US" dirty="0"/>
              <a:t>报文。</a:t>
            </a:r>
          </a:p>
          <a:p>
            <a:pPr lvl="1"/>
            <a:r>
              <a:rPr lang="zh-CN" altLang="en-US" dirty="0"/>
              <a:t>在此</a:t>
            </a:r>
            <a:r>
              <a:rPr lang="en-US" altLang="zh-CN" dirty="0"/>
              <a:t>Configure-Reject</a:t>
            </a:r>
            <a:r>
              <a:rPr lang="zh-CN" altLang="en-US" dirty="0"/>
              <a:t>报文中，只包含不被识别的那部分链路层参数列表。</a:t>
            </a:r>
          </a:p>
          <a:p>
            <a:pPr lvl="1"/>
            <a:r>
              <a:rPr lang="zh-CN" altLang="en-US" dirty="0"/>
              <a:t>在收到</a:t>
            </a:r>
            <a:r>
              <a:rPr lang="en-US" altLang="zh-CN" dirty="0"/>
              <a:t>Configure-Reject</a:t>
            </a:r>
            <a:r>
              <a:rPr lang="zh-CN" altLang="en-US" dirty="0"/>
              <a:t>报文之后，</a:t>
            </a:r>
            <a:r>
              <a:rPr lang="en-US" altLang="zh-CN" dirty="0"/>
              <a:t>R1</a:t>
            </a:r>
            <a:r>
              <a:rPr lang="zh-CN" altLang="en-US" dirty="0"/>
              <a:t>需要向</a:t>
            </a:r>
            <a:r>
              <a:rPr lang="en-US" altLang="zh-CN" dirty="0"/>
              <a:t>R2</a:t>
            </a:r>
            <a:r>
              <a:rPr lang="zh-CN" altLang="en-US" dirty="0"/>
              <a:t>重新发送一个</a:t>
            </a:r>
            <a:r>
              <a:rPr lang="en-US" altLang="zh-CN" dirty="0"/>
              <a:t>Configure-Request</a:t>
            </a:r>
            <a:r>
              <a:rPr lang="zh-CN" altLang="en-US" dirty="0"/>
              <a:t>报文，在新的</a:t>
            </a:r>
            <a:r>
              <a:rPr lang="en-US" altLang="zh-CN" dirty="0"/>
              <a:t>Configure-Request</a:t>
            </a:r>
            <a:r>
              <a:rPr lang="zh-CN" altLang="en-US" dirty="0"/>
              <a:t>报文中，不再包含不被对端（</a:t>
            </a:r>
            <a:r>
              <a:rPr lang="en-US" altLang="zh-CN" dirty="0"/>
              <a:t>R2</a:t>
            </a:r>
            <a:r>
              <a:rPr lang="zh-CN" altLang="en-US" dirty="0"/>
              <a:t>）识别的参数。</a:t>
            </a:r>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0635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B47E0136-3DD4-4858-B613-CDA21B5E0870}"/>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95847537-CCFB-44B0-976C-370062ADC2E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6452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a:t>检测链路状态</a:t>
            </a:r>
            <a:endParaRPr lang="en-US" altLang="zh-CN"/>
          </a:p>
          <a:p>
            <a:pPr lvl="1"/>
            <a:r>
              <a:rPr lang="en-US" altLang="zh-CN"/>
              <a:t>LCP</a:t>
            </a:r>
            <a:r>
              <a:rPr lang="zh-CN" altLang="en-US"/>
              <a:t>建立连接之后，可以使用</a:t>
            </a:r>
            <a:r>
              <a:rPr lang="en-US" altLang="zh-CN"/>
              <a:t>Echo-Request</a:t>
            </a:r>
            <a:r>
              <a:rPr lang="zh-CN" altLang="en-US"/>
              <a:t>报文和</a:t>
            </a:r>
            <a:r>
              <a:rPr lang="en-US" altLang="zh-CN"/>
              <a:t>Echo-Reply</a:t>
            </a:r>
            <a:r>
              <a:rPr lang="zh-CN" altLang="en-US"/>
              <a:t>报文检测链路状态，收到一个</a:t>
            </a:r>
            <a:r>
              <a:rPr lang="en-US" altLang="zh-CN"/>
              <a:t>Echo-Request</a:t>
            </a:r>
            <a:r>
              <a:rPr lang="zh-CN" altLang="en-US"/>
              <a:t>报文之后应当回应一个</a:t>
            </a:r>
            <a:r>
              <a:rPr lang="en-US" altLang="zh-CN"/>
              <a:t>Echo-Reply</a:t>
            </a:r>
            <a:r>
              <a:rPr lang="zh-CN" altLang="en-US"/>
              <a:t>报文，表示链路状态正常。</a:t>
            </a:r>
          </a:p>
          <a:p>
            <a:pPr lvl="1"/>
            <a:r>
              <a:rPr lang="en-US" altLang="zh-CN"/>
              <a:t>VRP</a:t>
            </a:r>
            <a:r>
              <a:rPr lang="zh-CN" altLang="en-US"/>
              <a:t>平台默认每隔</a:t>
            </a:r>
            <a:r>
              <a:rPr lang="en-US" altLang="zh-CN"/>
              <a:t>10</a:t>
            </a:r>
            <a:r>
              <a:rPr lang="zh-CN" altLang="en-US"/>
              <a:t>秒发送一次</a:t>
            </a:r>
            <a:r>
              <a:rPr lang="en-US" altLang="zh-CN"/>
              <a:t>Echo-Request</a:t>
            </a:r>
            <a:r>
              <a:rPr lang="zh-CN" altLang="en-US"/>
              <a:t>报文。</a:t>
            </a:r>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10307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a:t>连接关闭</a:t>
            </a:r>
            <a:endParaRPr lang="en-US" altLang="zh-CN"/>
          </a:p>
          <a:p>
            <a:pPr lvl="1"/>
            <a:r>
              <a:rPr lang="zh-CN" altLang="en-US"/>
              <a:t>认证不成功或者管理员手工关闭等原因可以使</a:t>
            </a:r>
            <a:r>
              <a:rPr lang="en-US" altLang="zh-CN"/>
              <a:t>LCP</a:t>
            </a:r>
            <a:r>
              <a:rPr lang="zh-CN" altLang="en-US"/>
              <a:t>关闭已经建立的连接。</a:t>
            </a:r>
          </a:p>
          <a:p>
            <a:pPr lvl="1"/>
            <a:r>
              <a:rPr lang="en-US" altLang="zh-CN"/>
              <a:t>LCP</a:t>
            </a:r>
            <a:r>
              <a:rPr lang="zh-CN" altLang="en-US"/>
              <a:t>关闭连接使用</a:t>
            </a:r>
            <a:r>
              <a:rPr lang="en-US" altLang="zh-CN"/>
              <a:t>Terminate-Request</a:t>
            </a:r>
            <a:r>
              <a:rPr lang="zh-CN" altLang="en-US"/>
              <a:t>报文和</a:t>
            </a:r>
            <a:r>
              <a:rPr lang="en-US" altLang="zh-CN"/>
              <a:t>Terminate-Ack</a:t>
            </a:r>
            <a:r>
              <a:rPr lang="zh-CN" altLang="en-US"/>
              <a:t>报文，</a:t>
            </a:r>
            <a:r>
              <a:rPr lang="en-US" altLang="zh-CN"/>
              <a:t>Terminate-Request</a:t>
            </a:r>
            <a:r>
              <a:rPr lang="zh-CN" altLang="en-US"/>
              <a:t>报文用于请求对端关闭连接，一旦收到一个</a:t>
            </a:r>
            <a:r>
              <a:rPr lang="en-US" altLang="zh-CN"/>
              <a:t>Terminate-Request</a:t>
            </a:r>
            <a:r>
              <a:rPr lang="zh-CN" altLang="en-US"/>
              <a:t>报文，</a:t>
            </a:r>
            <a:r>
              <a:rPr lang="en-US" altLang="zh-CN"/>
              <a:t>LCP</a:t>
            </a:r>
            <a:r>
              <a:rPr lang="zh-CN" altLang="en-US"/>
              <a:t>必须回应一个</a:t>
            </a:r>
            <a:r>
              <a:rPr lang="en-US" altLang="zh-CN"/>
              <a:t>Terminate-Ack</a:t>
            </a:r>
            <a:r>
              <a:rPr lang="zh-CN" altLang="en-US"/>
              <a:t>报文确认连接关闭。</a:t>
            </a:r>
          </a:p>
          <a:p>
            <a:pPr lvl="1"/>
            <a:r>
              <a:rPr lang="zh-CN" altLang="en-US"/>
              <a:t>在没有收到</a:t>
            </a:r>
            <a:r>
              <a:rPr lang="en-US" altLang="zh-CN"/>
              <a:t>Terminate-Ack</a:t>
            </a:r>
            <a:r>
              <a:rPr lang="zh-CN" altLang="en-US"/>
              <a:t>报文的情况下，每隔</a:t>
            </a:r>
            <a:r>
              <a:rPr lang="en-US" altLang="zh-CN"/>
              <a:t>3</a:t>
            </a:r>
            <a:r>
              <a:rPr lang="zh-CN" altLang="en-US"/>
              <a:t>秒重传一次</a:t>
            </a:r>
            <a:r>
              <a:rPr lang="en-US" altLang="zh-CN"/>
              <a:t>Terminate-Request</a:t>
            </a:r>
            <a:r>
              <a:rPr lang="zh-CN" altLang="en-US"/>
              <a:t>报文，连续两次重传没有收到</a:t>
            </a:r>
            <a:r>
              <a:rPr lang="en-US" altLang="zh-CN"/>
              <a:t>Terminate-Ack</a:t>
            </a:r>
            <a:r>
              <a:rPr lang="zh-CN" altLang="en-US"/>
              <a:t>报文，则认为对端不可用，连接关闭。</a:t>
            </a:r>
            <a:endParaRPr lang="en-US" altLang="zh-CN"/>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06589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94553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ltLang="zh-CN"/>
              <a:t>PAP</a:t>
            </a:r>
            <a:r>
              <a:rPr lang="zh-CN" altLang="en-US"/>
              <a:t>报文直接封装在</a:t>
            </a:r>
            <a:r>
              <a:rPr lang="en-US" altLang="zh-CN"/>
              <a:t>PPP</a:t>
            </a:r>
            <a:r>
              <a:rPr lang="zh-CN" altLang="en-US"/>
              <a:t>报文中。</a:t>
            </a:r>
            <a:endParaRPr lang="en-US" altLang="zh-CN"/>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65805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ltLang="zh-CN" dirty="0"/>
              <a:t>PAP</a:t>
            </a:r>
            <a:r>
              <a:rPr lang="zh-CN" altLang="en-US" dirty="0"/>
              <a:t>工作模式</a:t>
            </a:r>
            <a:endParaRPr lang="en-US" altLang="zh-CN" dirty="0"/>
          </a:p>
          <a:p>
            <a:pPr lvl="1"/>
            <a:r>
              <a:rPr lang="zh-CN" altLang="en-US" dirty="0"/>
              <a:t>被认证方将配置的用户名和密码信息使用</a:t>
            </a:r>
            <a:r>
              <a:rPr lang="en-US" altLang="zh-CN" dirty="0"/>
              <a:t>Authenticate-Request</a:t>
            </a:r>
            <a:r>
              <a:rPr lang="zh-CN" altLang="en-US" dirty="0"/>
              <a:t>报文以明文方式发送给认证方，本例中，用户名为“</a:t>
            </a:r>
            <a:r>
              <a:rPr lang="en-US" altLang="zh-CN" dirty="0" err="1"/>
              <a:t>huawei</a:t>
            </a:r>
            <a:r>
              <a:rPr lang="en-US" altLang="zh-CN" dirty="0"/>
              <a:t>”</a:t>
            </a:r>
            <a:r>
              <a:rPr lang="zh-CN" altLang="en-US" dirty="0"/>
              <a:t>，密码为“</a:t>
            </a:r>
            <a:r>
              <a:rPr lang="en-US" altLang="zh-CN" dirty="0"/>
              <a:t>hello”</a:t>
            </a:r>
            <a:r>
              <a:rPr lang="zh-CN" altLang="en-US" dirty="0"/>
              <a:t>；</a:t>
            </a:r>
          </a:p>
          <a:p>
            <a:pPr lvl="1"/>
            <a:r>
              <a:rPr lang="zh-CN" altLang="en-US" dirty="0"/>
              <a:t>认证方收到被认证方发送的用户名和密码信息之后，根据本地配置的用户名和密码数据库检查用户名和密码信息是否正确匹配，如果正确，则返回</a:t>
            </a:r>
            <a:r>
              <a:rPr lang="en-US" altLang="zh-CN" dirty="0"/>
              <a:t>Authenticate-</a:t>
            </a:r>
            <a:r>
              <a:rPr lang="en-US" altLang="zh-CN" dirty="0" err="1"/>
              <a:t>Ack</a:t>
            </a:r>
            <a:r>
              <a:rPr lang="zh-CN" altLang="en-US" dirty="0"/>
              <a:t>报文，表示认证成功，如果不能正确匹配，则返回</a:t>
            </a:r>
            <a:r>
              <a:rPr lang="en-US" altLang="zh-CN" dirty="0"/>
              <a:t>Authenticate-</a:t>
            </a:r>
            <a:r>
              <a:rPr lang="en-US" altLang="zh-CN" dirty="0" err="1"/>
              <a:t>Nak</a:t>
            </a:r>
            <a:r>
              <a:rPr lang="zh-CN" altLang="en-US" dirty="0"/>
              <a:t>报文，表示认证失败。</a:t>
            </a:r>
          </a:p>
          <a:p>
            <a:pPr lvl="1"/>
            <a:endParaRPr lang="en-US" altLang="zh-CN" dirty="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141117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49963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494594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4000"/>
              </a:lnSpc>
            </a:pPr>
            <a:r>
              <a:rPr lang="en-US" altLang="zh-CN" dirty="0"/>
              <a:t>CHAP</a:t>
            </a:r>
            <a:r>
              <a:rPr lang="zh-CN" altLang="en-US" dirty="0"/>
              <a:t>的认证过程需要三次报文的交互。为了匹配请求报文和回应报文，报文中含有</a:t>
            </a:r>
            <a:r>
              <a:rPr lang="en-US" altLang="zh-CN" dirty="0"/>
              <a:t>Identifier</a:t>
            </a:r>
            <a:r>
              <a:rPr lang="zh-CN" altLang="en-US" dirty="0"/>
              <a:t>字段，一次认证过程所使用的报文均使用相同的</a:t>
            </a:r>
            <a:r>
              <a:rPr lang="en-US" altLang="zh-CN" dirty="0"/>
              <a:t>Identifier</a:t>
            </a:r>
            <a:r>
              <a:rPr lang="zh-CN" altLang="en-US" dirty="0"/>
              <a:t>信息。</a:t>
            </a:r>
            <a:r>
              <a:rPr lang="en-US" altLang="zh-CN" dirty="0"/>
              <a:t>CHAP</a:t>
            </a:r>
            <a:r>
              <a:rPr lang="zh-CN" altLang="en-US" dirty="0"/>
              <a:t>单向验证过程分为两种情况：验证方配置了用户名和验证方没有配置用户名。推荐使用验证方配置用户名的方式，这样可以对验证方的用户名进行确认。</a:t>
            </a:r>
            <a:endParaRPr lang="en-US" altLang="zh-CN" dirty="0"/>
          </a:p>
          <a:p>
            <a:pPr>
              <a:lnSpc>
                <a:spcPct val="114000"/>
              </a:lnSpc>
            </a:pPr>
            <a:r>
              <a:rPr lang="zh-CN" altLang="en-US" dirty="0"/>
              <a:t>验证方配置了用户名的验证过程（即接口配置命令</a:t>
            </a:r>
            <a:r>
              <a:rPr lang="en-US" altLang="zh-CN" dirty="0" err="1"/>
              <a:t>ppp</a:t>
            </a:r>
            <a:r>
              <a:rPr lang="en-US" altLang="zh-CN" dirty="0"/>
              <a:t> chap user username</a:t>
            </a:r>
            <a:r>
              <a:rPr lang="zh-CN" altLang="en-US" dirty="0"/>
              <a:t>）：</a:t>
            </a:r>
            <a:endParaRPr lang="en-US" altLang="zh-CN" dirty="0"/>
          </a:p>
          <a:p>
            <a:pPr lvl="1">
              <a:lnSpc>
                <a:spcPct val="114000"/>
              </a:lnSpc>
            </a:pPr>
            <a:r>
              <a:rPr lang="zh-CN" altLang="en-US" dirty="0"/>
              <a:t>验证方主动发起验证请求，验证方向被验证方发送一些随机产生的报文（</a:t>
            </a:r>
            <a:r>
              <a:rPr lang="en-US" altLang="zh-CN" dirty="0"/>
              <a:t>Challenge</a:t>
            </a:r>
            <a:r>
              <a:rPr lang="zh-CN" altLang="en-US" dirty="0"/>
              <a:t>），并同时将本端的用户名附带上一起发送给被验证方。</a:t>
            </a:r>
            <a:endParaRPr lang="en-US" altLang="zh-CN" dirty="0"/>
          </a:p>
          <a:p>
            <a:pPr lvl="1">
              <a:lnSpc>
                <a:spcPct val="114000"/>
              </a:lnSpc>
            </a:pPr>
            <a:r>
              <a:rPr lang="zh-CN" altLang="en-US" dirty="0"/>
              <a:t>被验证方接到验证方的验证请求后，先检查本端接口上是否配置了</a:t>
            </a:r>
            <a:r>
              <a:rPr lang="en-US" altLang="zh-CN" dirty="0" err="1"/>
              <a:t>ppp</a:t>
            </a:r>
            <a:r>
              <a:rPr lang="en-US" altLang="zh-CN" dirty="0"/>
              <a:t> chap password</a:t>
            </a:r>
            <a:r>
              <a:rPr lang="zh-CN" altLang="en-US" dirty="0"/>
              <a:t>命令，如果配置了该命令，则被验证方将生成的密文（（</a:t>
            </a:r>
            <a:r>
              <a:rPr lang="en-US" altLang="zh-CN" dirty="0"/>
              <a:t>Identifier</a:t>
            </a:r>
            <a:r>
              <a:rPr lang="zh-CN" altLang="en-US" dirty="0"/>
              <a:t>＋密码＋随机数）的</a:t>
            </a:r>
            <a:r>
              <a:rPr lang="en-US" altLang="zh-CN" dirty="0"/>
              <a:t>MD5</a:t>
            </a:r>
            <a:r>
              <a:rPr lang="zh-CN" altLang="en-US" dirty="0"/>
              <a:t>）和自己的用户名发回验证方（</a:t>
            </a:r>
            <a:r>
              <a:rPr lang="en-US" altLang="zh-CN" dirty="0"/>
              <a:t>Response</a:t>
            </a:r>
            <a:r>
              <a:rPr lang="zh-CN" altLang="en-US" dirty="0"/>
              <a:t>）。如果接口上未配置</a:t>
            </a:r>
            <a:r>
              <a:rPr lang="en-US" altLang="zh-CN" dirty="0" err="1"/>
              <a:t>ppp</a:t>
            </a:r>
            <a:r>
              <a:rPr lang="en-US" altLang="zh-CN" dirty="0"/>
              <a:t> chap password</a:t>
            </a:r>
            <a:r>
              <a:rPr lang="zh-CN" altLang="en-US" dirty="0"/>
              <a:t>命令，则根据此报文中验证方的用户名在本端的用户表查找该用户对应的密码，将密文（（</a:t>
            </a:r>
            <a:r>
              <a:rPr lang="en-US" altLang="zh-CN" dirty="0"/>
              <a:t>Identifier</a:t>
            </a:r>
            <a:r>
              <a:rPr lang="zh-CN" altLang="en-US" dirty="0"/>
              <a:t>＋密码＋随机数）的</a:t>
            </a:r>
            <a:r>
              <a:rPr lang="en-US" altLang="zh-CN" dirty="0"/>
              <a:t>MD5</a:t>
            </a:r>
            <a:r>
              <a:rPr lang="zh-CN" altLang="en-US" dirty="0"/>
              <a:t>）和被验证方自己的用户名发回验证方（</a:t>
            </a:r>
            <a:r>
              <a:rPr lang="en-US" altLang="zh-CN" dirty="0"/>
              <a:t>Response</a:t>
            </a:r>
            <a:r>
              <a:rPr lang="zh-CN" altLang="en-US" dirty="0"/>
              <a:t>）。</a:t>
            </a:r>
            <a:endParaRPr lang="en-US" altLang="zh-CN" dirty="0"/>
          </a:p>
          <a:p>
            <a:pPr lvl="1">
              <a:lnSpc>
                <a:spcPct val="114000"/>
              </a:lnSpc>
            </a:pPr>
            <a:r>
              <a:rPr lang="zh-CN" altLang="en-US" dirty="0"/>
              <a:t>验证方将自己本身保存的密码、</a:t>
            </a:r>
            <a:r>
              <a:rPr lang="en-US" altLang="zh-CN" dirty="0"/>
              <a:t>Identifier</a:t>
            </a:r>
            <a:r>
              <a:rPr lang="zh-CN" altLang="en-US" dirty="0"/>
              <a:t>和随机数进行</a:t>
            </a:r>
            <a:r>
              <a:rPr lang="en-US" altLang="zh-CN" dirty="0"/>
              <a:t>MD5</a:t>
            </a:r>
            <a:r>
              <a:rPr lang="zh-CN" altLang="en-US" dirty="0"/>
              <a:t>算法，和收到</a:t>
            </a:r>
            <a:r>
              <a:rPr lang="en-US" altLang="zh-CN" dirty="0" err="1"/>
              <a:t>respone</a:t>
            </a:r>
            <a:r>
              <a:rPr lang="zh-CN" altLang="en-US" dirty="0"/>
              <a:t>中的密文进行比较，以验证认证是否正确。</a:t>
            </a:r>
            <a:endParaRPr lang="en-US" altLang="zh-CN" dirty="0"/>
          </a:p>
          <a:p>
            <a:pPr>
              <a:lnSpc>
                <a:spcPct val="114000"/>
              </a:lnSpc>
            </a:pPr>
            <a:r>
              <a:rPr lang="zh-CN" altLang="en-US" dirty="0"/>
              <a:t>验证方没有配置用户名（即接口没有配置命令</a:t>
            </a:r>
            <a:r>
              <a:rPr lang="en-US" altLang="zh-CN" dirty="0" err="1"/>
              <a:t>ppp</a:t>
            </a:r>
            <a:r>
              <a:rPr lang="en-US" altLang="zh-CN" dirty="0"/>
              <a:t> chap user username</a:t>
            </a:r>
            <a:r>
              <a:rPr lang="zh-CN" altLang="en-US" dirty="0"/>
              <a:t>）：</a:t>
            </a:r>
            <a:endParaRPr lang="en-US" altLang="zh-CN" dirty="0"/>
          </a:p>
          <a:p>
            <a:pPr lvl="1">
              <a:lnSpc>
                <a:spcPct val="114000"/>
              </a:lnSpc>
            </a:pPr>
            <a:r>
              <a:rPr lang="zh-CN" altLang="en-US" dirty="0"/>
              <a:t>验证方主动发起验证请求，验证方向被验证方发送一些随机产生的报文（</a:t>
            </a:r>
            <a:r>
              <a:rPr lang="en-US" altLang="zh-CN" dirty="0"/>
              <a:t>Challenge</a:t>
            </a:r>
            <a:r>
              <a:rPr lang="zh-CN" altLang="en-US" dirty="0"/>
              <a:t>）。</a:t>
            </a:r>
            <a:endParaRPr lang="en-US" altLang="zh-CN" dirty="0"/>
          </a:p>
          <a:p>
            <a:pPr lvl="1">
              <a:lnSpc>
                <a:spcPct val="114000"/>
              </a:lnSpc>
            </a:pPr>
            <a:r>
              <a:rPr lang="zh-CN" altLang="en-US" dirty="0"/>
              <a:t>被验证方接到验证方的验证请求后，利用</a:t>
            </a:r>
            <a:r>
              <a:rPr lang="en-US" altLang="zh-CN" dirty="0"/>
              <a:t>Identifier</a:t>
            </a:r>
            <a:r>
              <a:rPr lang="zh-CN" altLang="en-US" dirty="0"/>
              <a:t>、</a:t>
            </a:r>
            <a:r>
              <a:rPr lang="en-US" altLang="zh-CN" dirty="0" err="1"/>
              <a:t>ppp</a:t>
            </a:r>
            <a:r>
              <a:rPr lang="en-US" altLang="zh-CN" dirty="0"/>
              <a:t> chap password</a:t>
            </a:r>
            <a:r>
              <a:rPr lang="zh-CN" altLang="en-US" dirty="0"/>
              <a:t>命令配置的</a:t>
            </a:r>
            <a:r>
              <a:rPr lang="en-US" altLang="zh-CN" dirty="0"/>
              <a:t>CHAP</a:t>
            </a:r>
            <a:r>
              <a:rPr lang="zh-CN" altLang="en-US" dirty="0"/>
              <a:t>密码和随机数进行</a:t>
            </a:r>
            <a:r>
              <a:rPr lang="en-US" altLang="zh-CN" dirty="0"/>
              <a:t>MD5</a:t>
            </a:r>
            <a:r>
              <a:rPr lang="zh-CN" altLang="en-US" dirty="0"/>
              <a:t>算法，将生成的密文和自己的用户名发回验证方（</a:t>
            </a:r>
            <a:r>
              <a:rPr lang="en-US" altLang="zh-CN" dirty="0"/>
              <a:t>Response</a:t>
            </a:r>
            <a:r>
              <a:rPr lang="zh-CN" altLang="en-US" dirty="0"/>
              <a:t>）。</a:t>
            </a:r>
            <a:endParaRPr lang="en-US" altLang="zh-CN" dirty="0"/>
          </a:p>
          <a:p>
            <a:pPr lvl="1">
              <a:lnSpc>
                <a:spcPct val="114000"/>
              </a:lnSpc>
            </a:pPr>
            <a:r>
              <a:rPr lang="zh-CN" altLang="en-US" dirty="0"/>
              <a:t>验证方将自己本身保存的密码、</a:t>
            </a:r>
            <a:r>
              <a:rPr lang="en-US" altLang="zh-CN" dirty="0"/>
              <a:t>Identifier</a:t>
            </a:r>
            <a:r>
              <a:rPr lang="zh-CN" altLang="en-US" dirty="0"/>
              <a:t>和随机数进行</a:t>
            </a:r>
            <a:r>
              <a:rPr lang="en-US" altLang="zh-CN" dirty="0"/>
              <a:t>MD5</a:t>
            </a:r>
            <a:r>
              <a:rPr lang="zh-CN" altLang="en-US" dirty="0"/>
              <a:t>算法，和收到</a:t>
            </a:r>
            <a:r>
              <a:rPr lang="en-US" altLang="zh-CN" dirty="0" err="1"/>
              <a:t>respone</a:t>
            </a:r>
            <a:r>
              <a:rPr lang="zh-CN" altLang="en-US" dirty="0"/>
              <a:t>中的密文进行比较，以验证认证是否正确。</a:t>
            </a:r>
            <a:endParaRPr lang="en-US" altLang="zh-CN" dirty="0"/>
          </a:p>
          <a:p>
            <a:pPr>
              <a:lnSpc>
                <a:spcPct val="114000"/>
              </a:lnSpc>
            </a:pPr>
            <a:endParaRPr lang="en-US" dirty="0"/>
          </a:p>
        </p:txBody>
      </p:sp>
      <p:sp>
        <p:nvSpPr>
          <p:cNvPr id="9" name="幻灯片图像占位符 8"/>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446221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02993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ltLang="zh-CN" dirty="0"/>
              <a:t>IPCP</a:t>
            </a:r>
            <a:r>
              <a:rPr lang="zh-CN" altLang="en-US" dirty="0"/>
              <a:t>，用于协商控制</a:t>
            </a:r>
            <a:r>
              <a:rPr lang="en-US" altLang="zh-CN" dirty="0"/>
              <a:t>IP</a:t>
            </a:r>
            <a:r>
              <a:rPr lang="zh-CN" altLang="en-US" dirty="0"/>
              <a:t>参数，使</a:t>
            </a:r>
            <a:r>
              <a:rPr lang="en-US" altLang="zh-CN" dirty="0"/>
              <a:t>PPP</a:t>
            </a:r>
            <a:r>
              <a:rPr lang="zh-CN" altLang="en-US" dirty="0"/>
              <a:t>可用于传输</a:t>
            </a:r>
            <a:r>
              <a:rPr lang="en-US" altLang="zh-CN" dirty="0"/>
              <a:t>IP</a:t>
            </a:r>
            <a:r>
              <a:rPr lang="zh-CN" altLang="en-US" dirty="0"/>
              <a:t>数据包。</a:t>
            </a:r>
            <a:endParaRPr lang="en-US" altLang="zh-CN" dirty="0"/>
          </a:p>
          <a:p>
            <a:pPr lvl="0"/>
            <a:r>
              <a:rPr lang="en-US" altLang="zh-CN" dirty="0"/>
              <a:t>IPCP</a:t>
            </a:r>
            <a:r>
              <a:rPr lang="zh-CN" altLang="en-US" dirty="0"/>
              <a:t>使用和</a:t>
            </a:r>
            <a:r>
              <a:rPr lang="en-US" altLang="zh-CN" dirty="0"/>
              <a:t>LCP</a:t>
            </a:r>
            <a:r>
              <a:rPr lang="zh-CN" altLang="en-US" dirty="0"/>
              <a:t>相同的协商机制、报文类型，但</a:t>
            </a:r>
            <a:r>
              <a:rPr lang="en-US" altLang="zh-CN" dirty="0"/>
              <a:t>IPCP</a:t>
            </a:r>
            <a:r>
              <a:rPr lang="zh-CN" altLang="en-US" dirty="0"/>
              <a:t>并非调用</a:t>
            </a:r>
            <a:r>
              <a:rPr lang="en-US" altLang="zh-CN" dirty="0"/>
              <a:t>LCP</a:t>
            </a:r>
            <a:r>
              <a:rPr lang="zh-CN" altLang="en-US" dirty="0"/>
              <a:t>，只是工作过程、报文等和</a:t>
            </a:r>
            <a:r>
              <a:rPr lang="en-US" altLang="zh-CN" dirty="0"/>
              <a:t>LCP</a:t>
            </a:r>
            <a:r>
              <a:rPr lang="zh-CN" altLang="en-US" dirty="0"/>
              <a:t>相同。</a:t>
            </a:r>
            <a:endParaRPr lang="en-US" altLang="zh-CN" dirty="0"/>
          </a:p>
          <a:p>
            <a:pPr lvl="1"/>
            <a:r>
              <a:rPr lang="zh-CN" altLang="en-US" dirty="0"/>
              <a:t>两端配置的</a:t>
            </a:r>
            <a:r>
              <a:rPr lang="en-US" altLang="zh-CN" dirty="0"/>
              <a:t>IP</a:t>
            </a:r>
            <a:r>
              <a:rPr lang="zh-CN" altLang="en-US" dirty="0"/>
              <a:t>地址分别为</a:t>
            </a:r>
            <a:r>
              <a:rPr lang="en-US" altLang="zh-CN" dirty="0"/>
              <a:t>12.1.1.1/24</a:t>
            </a:r>
            <a:r>
              <a:rPr lang="zh-CN" altLang="en-US" dirty="0"/>
              <a:t>和</a:t>
            </a:r>
            <a:r>
              <a:rPr lang="en-US" altLang="zh-CN" dirty="0"/>
              <a:t>12.1.1.2/24</a:t>
            </a:r>
            <a:r>
              <a:rPr lang="zh-CN" altLang="en-US" dirty="0"/>
              <a:t>（两端</a:t>
            </a:r>
            <a:r>
              <a:rPr lang="en-US" altLang="zh-CN" dirty="0"/>
              <a:t>IP</a:t>
            </a:r>
            <a:r>
              <a:rPr lang="zh-CN" altLang="en-US" dirty="0"/>
              <a:t>地址即使不在同一网段也会通过</a:t>
            </a:r>
            <a:r>
              <a:rPr lang="en-US" altLang="zh-CN" dirty="0"/>
              <a:t>IPCP</a:t>
            </a:r>
            <a:r>
              <a:rPr lang="zh-CN" altLang="en-US" dirty="0"/>
              <a:t>协商）。</a:t>
            </a:r>
          </a:p>
          <a:p>
            <a:pPr lvl="1"/>
            <a:r>
              <a:rPr lang="zh-CN" altLang="en-US" dirty="0"/>
              <a:t>两端静态配置</a:t>
            </a:r>
            <a:r>
              <a:rPr lang="en-US" altLang="zh-CN" dirty="0"/>
              <a:t>IP</a:t>
            </a:r>
            <a:r>
              <a:rPr lang="zh-CN" altLang="en-US" dirty="0"/>
              <a:t>地址的时候协商过程如下：</a:t>
            </a:r>
          </a:p>
          <a:p>
            <a:pPr lvl="2"/>
            <a:r>
              <a:rPr lang="en-US" altLang="zh-CN" dirty="0"/>
              <a:t>R1</a:t>
            </a:r>
            <a:r>
              <a:rPr lang="zh-CN" altLang="en-US" dirty="0"/>
              <a:t>和</a:t>
            </a:r>
            <a:r>
              <a:rPr lang="en-US" altLang="zh-CN" dirty="0"/>
              <a:t>R2</a:t>
            </a:r>
            <a:r>
              <a:rPr lang="zh-CN" altLang="en-US" dirty="0"/>
              <a:t>都要发送</a:t>
            </a:r>
            <a:r>
              <a:rPr lang="en-US" altLang="zh-CN" dirty="0"/>
              <a:t>Configure-Request</a:t>
            </a:r>
            <a:r>
              <a:rPr lang="zh-CN" altLang="en-US" dirty="0"/>
              <a:t>报文，在此报文中包含本地配置的</a:t>
            </a:r>
            <a:r>
              <a:rPr lang="en-US" altLang="zh-CN" dirty="0"/>
              <a:t>IP</a:t>
            </a:r>
            <a:r>
              <a:rPr lang="zh-CN" altLang="en-US" dirty="0"/>
              <a:t>地址。</a:t>
            </a:r>
          </a:p>
          <a:p>
            <a:pPr lvl="2"/>
            <a:r>
              <a:rPr lang="en-US" altLang="zh-CN" dirty="0"/>
              <a:t>R1</a:t>
            </a:r>
            <a:r>
              <a:rPr lang="zh-CN" altLang="en-US" dirty="0"/>
              <a:t>和</a:t>
            </a:r>
            <a:r>
              <a:rPr lang="en-US" altLang="zh-CN" dirty="0"/>
              <a:t>R2</a:t>
            </a:r>
            <a:r>
              <a:rPr lang="zh-CN" altLang="en-US" dirty="0"/>
              <a:t>接收到对端的</a:t>
            </a:r>
            <a:r>
              <a:rPr lang="en-US" altLang="zh-CN" dirty="0"/>
              <a:t>Configure-Request</a:t>
            </a:r>
            <a:r>
              <a:rPr lang="zh-CN" altLang="en-US" dirty="0"/>
              <a:t>报文之后，检查其中的</a:t>
            </a:r>
            <a:r>
              <a:rPr lang="en-US" altLang="zh-CN" dirty="0"/>
              <a:t>IP</a:t>
            </a:r>
            <a:r>
              <a:rPr lang="zh-CN" altLang="en-US" dirty="0"/>
              <a:t>地址，如果</a:t>
            </a:r>
            <a:r>
              <a:rPr lang="en-US" altLang="zh-CN" dirty="0"/>
              <a:t>IP</a:t>
            </a:r>
            <a:r>
              <a:rPr lang="zh-CN" altLang="en-US" dirty="0"/>
              <a:t>地址是一个合法的单播</a:t>
            </a:r>
            <a:r>
              <a:rPr lang="en-US" altLang="zh-CN" dirty="0"/>
              <a:t>IP</a:t>
            </a:r>
            <a:r>
              <a:rPr lang="zh-CN" altLang="en-US" dirty="0"/>
              <a:t>地址，而且和本地配置的</a:t>
            </a:r>
            <a:r>
              <a:rPr lang="en-US" altLang="zh-CN" dirty="0"/>
              <a:t>IP</a:t>
            </a:r>
            <a:r>
              <a:rPr lang="zh-CN" altLang="en-US" dirty="0"/>
              <a:t>地址不同（没有</a:t>
            </a:r>
            <a:r>
              <a:rPr lang="en-US" altLang="zh-CN" dirty="0"/>
              <a:t>IP</a:t>
            </a:r>
            <a:r>
              <a:rPr lang="zh-CN" altLang="en-US" dirty="0"/>
              <a:t>冲突），则认为对端可以使用该地址，回应一个</a:t>
            </a:r>
            <a:r>
              <a:rPr lang="en-US" altLang="zh-CN" dirty="0"/>
              <a:t>Configure-</a:t>
            </a:r>
            <a:r>
              <a:rPr lang="en-US" altLang="zh-CN" dirty="0" err="1"/>
              <a:t>Ack</a:t>
            </a:r>
            <a:r>
              <a:rPr lang="zh-CN" altLang="en-US" dirty="0"/>
              <a:t>报文。</a:t>
            </a:r>
            <a:endParaRPr lang="en-US" altLang="zh-CN" dirty="0"/>
          </a:p>
          <a:p>
            <a:pPr lvl="2"/>
            <a:r>
              <a:rPr lang="zh-CN" altLang="en-US" dirty="0"/>
              <a:t>通过</a:t>
            </a:r>
            <a:r>
              <a:rPr lang="en-US" altLang="zh-CN" dirty="0"/>
              <a:t>IPCP</a:t>
            </a:r>
            <a:r>
              <a:rPr lang="zh-CN" altLang="en-US" dirty="0"/>
              <a:t>发送的信息，</a:t>
            </a:r>
            <a:r>
              <a:rPr lang="en-US" altLang="zh-CN" dirty="0"/>
              <a:t>PPP</a:t>
            </a:r>
            <a:r>
              <a:rPr lang="zh-CN" altLang="en-US" dirty="0"/>
              <a:t>链路的两端都可以知道对端使用的</a:t>
            </a:r>
            <a:r>
              <a:rPr lang="en-US" altLang="zh-CN" dirty="0"/>
              <a:t>32</a:t>
            </a:r>
            <a:r>
              <a:rPr lang="zh-CN" altLang="en-US" dirty="0"/>
              <a:t>位</a:t>
            </a:r>
            <a:r>
              <a:rPr lang="en-US" altLang="zh-CN" dirty="0"/>
              <a:t>IP</a:t>
            </a:r>
            <a:r>
              <a:rPr lang="zh-CN" altLang="en-US" dirty="0"/>
              <a:t>地址。</a:t>
            </a:r>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91919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827969F-E9A5-448E-8761-4D7148A27196}"/>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BB481A39-DCB5-4A6F-AAE6-A4A5911ACAB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52924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a:t>如图所示，</a:t>
            </a:r>
            <a:r>
              <a:rPr lang="en-US" altLang="zh-CN" dirty="0"/>
              <a:t>R1</a:t>
            </a:r>
            <a:r>
              <a:rPr lang="zh-CN" altLang="en-US" dirty="0"/>
              <a:t>配置为请求对端分配</a:t>
            </a:r>
            <a:r>
              <a:rPr lang="en-US" altLang="zh-CN" dirty="0"/>
              <a:t>IP</a:t>
            </a:r>
            <a:r>
              <a:rPr lang="zh-CN" altLang="en-US" dirty="0"/>
              <a:t>地址，</a:t>
            </a:r>
            <a:r>
              <a:rPr lang="en-US" altLang="zh-CN" dirty="0"/>
              <a:t>R2</a:t>
            </a:r>
            <a:r>
              <a:rPr lang="zh-CN" altLang="en-US" dirty="0"/>
              <a:t>配置</a:t>
            </a:r>
            <a:r>
              <a:rPr lang="en-US" altLang="zh-CN" dirty="0"/>
              <a:t>IP</a:t>
            </a:r>
            <a:r>
              <a:rPr lang="zh-CN" altLang="en-US" dirty="0"/>
              <a:t>地址</a:t>
            </a:r>
            <a:r>
              <a:rPr lang="en-US" altLang="zh-CN" dirty="0"/>
              <a:t>12.1.1.2/24</a:t>
            </a:r>
            <a:r>
              <a:rPr lang="zh-CN" altLang="en-US" dirty="0"/>
              <a:t>，并且启用</a:t>
            </a:r>
            <a:r>
              <a:rPr lang="en-US" altLang="zh-CN" dirty="0"/>
              <a:t>R2</a:t>
            </a:r>
            <a:r>
              <a:rPr lang="zh-CN" altLang="en-US" dirty="0"/>
              <a:t>给对端分配</a:t>
            </a:r>
            <a:r>
              <a:rPr lang="en-US" altLang="zh-CN" dirty="0"/>
              <a:t>IP</a:t>
            </a:r>
            <a:r>
              <a:rPr lang="zh-CN" altLang="en-US" dirty="0"/>
              <a:t>地址的能力，给</a:t>
            </a:r>
            <a:r>
              <a:rPr lang="en-US" altLang="zh-CN" dirty="0"/>
              <a:t>R1</a:t>
            </a:r>
            <a:r>
              <a:rPr lang="zh-CN" altLang="en-US" dirty="0"/>
              <a:t>分配</a:t>
            </a:r>
            <a:r>
              <a:rPr lang="en-US" altLang="zh-CN" dirty="0"/>
              <a:t>IP</a:t>
            </a:r>
            <a:r>
              <a:rPr lang="zh-CN" altLang="en-US" dirty="0"/>
              <a:t>地址</a:t>
            </a:r>
            <a:r>
              <a:rPr lang="en-US" altLang="zh-CN" dirty="0"/>
              <a:t>12.1.1.1</a:t>
            </a:r>
            <a:r>
              <a:rPr lang="zh-CN" altLang="en-US" dirty="0"/>
              <a:t>。</a:t>
            </a:r>
          </a:p>
          <a:p>
            <a:r>
              <a:rPr lang="zh-CN" altLang="en-US" dirty="0"/>
              <a:t>两端动态协商</a:t>
            </a:r>
            <a:r>
              <a:rPr lang="en-US" altLang="zh-CN" dirty="0"/>
              <a:t>IP</a:t>
            </a:r>
            <a:r>
              <a:rPr lang="zh-CN" altLang="en-US" dirty="0"/>
              <a:t>地址的过程如下：</a:t>
            </a:r>
          </a:p>
          <a:p>
            <a:pPr lvl="1"/>
            <a:r>
              <a:rPr lang="en-US" altLang="zh-CN" dirty="0"/>
              <a:t>R1</a:t>
            </a:r>
            <a:r>
              <a:rPr lang="zh-CN" altLang="en-US" dirty="0"/>
              <a:t>向</a:t>
            </a:r>
            <a:r>
              <a:rPr lang="en-US" altLang="zh-CN" dirty="0"/>
              <a:t>R2</a:t>
            </a:r>
            <a:r>
              <a:rPr lang="zh-CN" altLang="en-US" dirty="0"/>
              <a:t>发送一个</a:t>
            </a:r>
            <a:r>
              <a:rPr lang="en-US" altLang="zh-CN" dirty="0"/>
              <a:t>Configure-Request</a:t>
            </a:r>
            <a:r>
              <a:rPr lang="zh-CN" altLang="en-US" dirty="0"/>
              <a:t>报文，此报文中含有</a:t>
            </a:r>
            <a:r>
              <a:rPr lang="en-US" altLang="zh-CN" dirty="0"/>
              <a:t>IP</a:t>
            </a:r>
            <a:r>
              <a:rPr lang="zh-CN" altLang="en-US" dirty="0"/>
              <a:t>地址</a:t>
            </a:r>
            <a:r>
              <a:rPr lang="en-US" altLang="zh-CN" dirty="0"/>
              <a:t>0.0.0.0</a:t>
            </a:r>
            <a:r>
              <a:rPr lang="zh-CN" altLang="en-US" dirty="0"/>
              <a:t>，一个含有</a:t>
            </a:r>
            <a:r>
              <a:rPr lang="en-US" altLang="zh-CN" dirty="0"/>
              <a:t>0.0.0.0</a:t>
            </a:r>
            <a:r>
              <a:rPr lang="zh-CN" altLang="en-US" dirty="0"/>
              <a:t>的</a:t>
            </a:r>
            <a:r>
              <a:rPr lang="en-US" altLang="zh-CN" dirty="0"/>
              <a:t>IP</a:t>
            </a:r>
            <a:r>
              <a:rPr lang="zh-CN" altLang="en-US" dirty="0"/>
              <a:t>地址的</a:t>
            </a:r>
            <a:r>
              <a:rPr lang="en-US" altLang="zh-CN" dirty="0"/>
              <a:t>Configure-Request</a:t>
            </a:r>
            <a:r>
              <a:rPr lang="zh-CN" altLang="en-US" dirty="0"/>
              <a:t>报文表示向对端请求</a:t>
            </a:r>
            <a:r>
              <a:rPr lang="en-US" altLang="zh-CN" dirty="0"/>
              <a:t>IP</a:t>
            </a:r>
            <a:r>
              <a:rPr lang="zh-CN" altLang="en-US" dirty="0"/>
              <a:t>地址；</a:t>
            </a:r>
          </a:p>
          <a:p>
            <a:pPr lvl="1"/>
            <a:r>
              <a:rPr lang="en-US" altLang="zh-CN" dirty="0"/>
              <a:t>R2</a:t>
            </a:r>
            <a:r>
              <a:rPr lang="zh-CN" altLang="en-US" dirty="0"/>
              <a:t>收到上述</a:t>
            </a:r>
            <a:r>
              <a:rPr lang="en-US" altLang="zh-CN" dirty="0"/>
              <a:t>Configure-Request</a:t>
            </a:r>
            <a:r>
              <a:rPr lang="zh-CN" altLang="en-US" dirty="0"/>
              <a:t>报文后，认为其中包含的地址（</a:t>
            </a:r>
            <a:r>
              <a:rPr lang="en-US" altLang="zh-CN" dirty="0"/>
              <a:t>0.0.0.0</a:t>
            </a:r>
            <a:r>
              <a:rPr lang="zh-CN" altLang="en-US" dirty="0"/>
              <a:t>）不合法，使用</a:t>
            </a:r>
            <a:r>
              <a:rPr lang="en-US" altLang="zh-CN" dirty="0"/>
              <a:t>Configure-</a:t>
            </a:r>
            <a:r>
              <a:rPr lang="en-US" altLang="zh-CN" dirty="0" err="1"/>
              <a:t>Nak</a:t>
            </a:r>
            <a:r>
              <a:rPr lang="zh-CN" altLang="en-US" dirty="0"/>
              <a:t>回应一个新的</a:t>
            </a:r>
            <a:r>
              <a:rPr lang="en-US" altLang="zh-CN" dirty="0"/>
              <a:t>IP</a:t>
            </a:r>
            <a:r>
              <a:rPr lang="zh-CN" altLang="en-US" dirty="0"/>
              <a:t>地址</a:t>
            </a:r>
            <a:r>
              <a:rPr lang="en-US" altLang="zh-CN" dirty="0"/>
              <a:t>12.1.1.1</a:t>
            </a:r>
            <a:r>
              <a:rPr lang="zh-CN" altLang="en-US" dirty="0"/>
              <a:t>；</a:t>
            </a:r>
          </a:p>
          <a:p>
            <a:pPr lvl="1"/>
            <a:r>
              <a:rPr lang="en-US" altLang="zh-CN" dirty="0"/>
              <a:t>R1</a:t>
            </a:r>
            <a:r>
              <a:rPr lang="zh-CN" altLang="en-US" dirty="0"/>
              <a:t>收到此</a:t>
            </a:r>
            <a:r>
              <a:rPr lang="en-US" altLang="zh-CN" dirty="0"/>
              <a:t>Configure-</a:t>
            </a:r>
            <a:r>
              <a:rPr lang="en-US" altLang="zh-CN" dirty="0" err="1"/>
              <a:t>Nak</a:t>
            </a:r>
            <a:r>
              <a:rPr lang="zh-CN" altLang="en-US" dirty="0"/>
              <a:t>报文之后，更新本地</a:t>
            </a:r>
            <a:r>
              <a:rPr lang="en-US" altLang="zh-CN" dirty="0"/>
              <a:t>IP</a:t>
            </a:r>
            <a:r>
              <a:rPr lang="zh-CN" altLang="en-US" dirty="0"/>
              <a:t>地址，并重新发送一个</a:t>
            </a:r>
            <a:r>
              <a:rPr lang="en-US" altLang="zh-CN" dirty="0"/>
              <a:t>Configure-Request</a:t>
            </a:r>
            <a:r>
              <a:rPr lang="zh-CN" altLang="en-US" dirty="0"/>
              <a:t>报文，包含新的</a:t>
            </a:r>
            <a:r>
              <a:rPr lang="en-US" altLang="zh-CN" dirty="0"/>
              <a:t>IP</a:t>
            </a:r>
            <a:r>
              <a:rPr lang="zh-CN" altLang="en-US" dirty="0"/>
              <a:t>地址</a:t>
            </a:r>
            <a:r>
              <a:rPr lang="en-US" altLang="zh-CN" dirty="0"/>
              <a:t>12.1.1.1</a:t>
            </a:r>
            <a:r>
              <a:rPr lang="zh-CN" altLang="en-US" dirty="0"/>
              <a:t>；</a:t>
            </a:r>
          </a:p>
          <a:p>
            <a:pPr lvl="1"/>
            <a:r>
              <a:rPr lang="en-US" altLang="zh-CN" dirty="0"/>
              <a:t>R2</a:t>
            </a:r>
            <a:r>
              <a:rPr lang="zh-CN" altLang="en-US" dirty="0"/>
              <a:t>收到</a:t>
            </a:r>
            <a:r>
              <a:rPr lang="en-US" altLang="zh-CN" dirty="0"/>
              <a:t>Configure-Request</a:t>
            </a:r>
            <a:r>
              <a:rPr lang="zh-CN" altLang="en-US" dirty="0"/>
              <a:t>报文后，认为其中包含的</a:t>
            </a:r>
            <a:r>
              <a:rPr lang="en-US" altLang="zh-CN" dirty="0"/>
              <a:t>IP</a:t>
            </a:r>
            <a:r>
              <a:rPr lang="zh-CN" altLang="en-US" dirty="0"/>
              <a:t>地址为合法地址，回应一个</a:t>
            </a:r>
            <a:r>
              <a:rPr lang="en-US" altLang="zh-CN" dirty="0"/>
              <a:t>Configure-</a:t>
            </a:r>
            <a:r>
              <a:rPr lang="en-US" altLang="zh-CN" dirty="0" err="1"/>
              <a:t>Ack</a:t>
            </a:r>
            <a:r>
              <a:rPr lang="zh-CN" altLang="en-US" dirty="0"/>
              <a:t>报文；</a:t>
            </a:r>
          </a:p>
          <a:p>
            <a:pPr lvl="1"/>
            <a:r>
              <a:rPr lang="zh-CN" altLang="en-US" dirty="0"/>
              <a:t>同时，</a:t>
            </a:r>
            <a:r>
              <a:rPr lang="en-US" altLang="zh-CN" dirty="0"/>
              <a:t>R2</a:t>
            </a:r>
            <a:r>
              <a:rPr lang="zh-CN" altLang="en-US" dirty="0"/>
              <a:t>也要向</a:t>
            </a:r>
            <a:r>
              <a:rPr lang="en-US" altLang="zh-CN" dirty="0"/>
              <a:t>R1</a:t>
            </a:r>
            <a:r>
              <a:rPr lang="zh-CN" altLang="en-US" dirty="0"/>
              <a:t>发送</a:t>
            </a:r>
            <a:r>
              <a:rPr lang="en-US" altLang="zh-CN" dirty="0"/>
              <a:t>Configure-Request</a:t>
            </a:r>
            <a:r>
              <a:rPr lang="zh-CN" altLang="en-US" dirty="0"/>
              <a:t>报文请求使用地址</a:t>
            </a:r>
            <a:r>
              <a:rPr lang="en-US" altLang="zh-CN" dirty="0"/>
              <a:t>12.1.1.2</a:t>
            </a:r>
            <a:r>
              <a:rPr lang="zh-CN" altLang="en-US" dirty="0"/>
              <a:t>，</a:t>
            </a:r>
            <a:r>
              <a:rPr lang="en-US" altLang="zh-CN" dirty="0"/>
              <a:t>R1</a:t>
            </a:r>
            <a:r>
              <a:rPr lang="zh-CN" altLang="en-US" dirty="0"/>
              <a:t>认为此地址合法，回应</a:t>
            </a:r>
            <a:r>
              <a:rPr lang="en-US" altLang="zh-CN" dirty="0"/>
              <a:t>Configure-</a:t>
            </a:r>
            <a:r>
              <a:rPr lang="en-US" altLang="zh-CN" dirty="0" err="1"/>
              <a:t>Ack</a:t>
            </a:r>
            <a:r>
              <a:rPr lang="zh-CN" altLang="en-US" dirty="0"/>
              <a:t>报文。</a:t>
            </a:r>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61115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478560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ltLang="zh-CN"/>
              <a:t>MultiLink PPP</a:t>
            </a:r>
            <a:r>
              <a:rPr lang="zh-CN" altLang="en-US"/>
              <a:t>允许将报文分片，分片将从多个点对点链路上送到同一个目的地。</a:t>
            </a:r>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75810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92704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a:t>命令含义</a:t>
            </a:r>
            <a:endParaRPr lang="en-US" altLang="zh-CN"/>
          </a:p>
          <a:p>
            <a:pPr lvl="1"/>
            <a:r>
              <a:rPr lang="en-US" altLang="zh-CN"/>
              <a:t>ppp authentication-mode</a:t>
            </a:r>
            <a:r>
              <a:rPr lang="zh-CN" altLang="en-US"/>
              <a:t>命令用来设置本端</a:t>
            </a:r>
            <a:r>
              <a:rPr lang="en-US" altLang="zh-CN"/>
              <a:t>PPP</a:t>
            </a:r>
            <a:r>
              <a:rPr lang="zh-CN" altLang="en-US"/>
              <a:t>协议对对端设备的认证方式。</a:t>
            </a:r>
            <a:endParaRPr lang="en-US" altLang="zh-CN"/>
          </a:p>
          <a:p>
            <a:pPr lvl="1"/>
            <a:r>
              <a:rPr lang="en-US" altLang="zh-CN"/>
              <a:t>ppp chap user</a:t>
            </a:r>
            <a:r>
              <a:rPr lang="zh-CN" altLang="en-US"/>
              <a:t>命令用来配置</a:t>
            </a:r>
            <a:r>
              <a:rPr lang="en-US" altLang="zh-CN"/>
              <a:t>CHAP</a:t>
            </a:r>
            <a:r>
              <a:rPr lang="zh-CN" altLang="en-US"/>
              <a:t>验证的用户名。</a:t>
            </a:r>
            <a:endParaRPr lang="en-US" altLang="zh-CN"/>
          </a:p>
          <a:p>
            <a:pPr lvl="1"/>
            <a:r>
              <a:rPr lang="en-US" altLang="zh-CN"/>
              <a:t>ppp chap password</a:t>
            </a:r>
            <a:r>
              <a:rPr lang="zh-CN" altLang="en-US"/>
              <a:t>命令用来配置</a:t>
            </a:r>
            <a:r>
              <a:rPr lang="en-US" altLang="zh-CN"/>
              <a:t>CHAP</a:t>
            </a:r>
            <a:r>
              <a:rPr lang="zh-CN" altLang="en-US"/>
              <a:t>验证的口令。</a:t>
            </a:r>
            <a:endParaRPr lang="en-US" altLang="zh-CN"/>
          </a:p>
          <a:p>
            <a:pPr lvl="1"/>
            <a:r>
              <a:rPr lang="en-US" altLang="zh-CN"/>
              <a:t>ip address ppp-negotiate</a:t>
            </a:r>
            <a:r>
              <a:rPr lang="zh-CN" altLang="en-US"/>
              <a:t>命令用来为本端接口配置</a:t>
            </a:r>
            <a:r>
              <a:rPr lang="en-US" altLang="zh-CN"/>
              <a:t>IP</a:t>
            </a:r>
            <a:r>
              <a:rPr lang="zh-CN" altLang="en-US"/>
              <a:t>地址可协商属性，使本端接口接受</a:t>
            </a:r>
            <a:r>
              <a:rPr lang="en-US" altLang="zh-CN"/>
              <a:t>PPP</a:t>
            </a:r>
            <a:r>
              <a:rPr lang="zh-CN" altLang="en-US"/>
              <a:t>协商产生的由对端分配的</a:t>
            </a:r>
            <a:r>
              <a:rPr lang="en-US" altLang="zh-CN"/>
              <a:t>IP</a:t>
            </a:r>
            <a:r>
              <a:rPr lang="zh-CN" altLang="en-US"/>
              <a:t>地址。</a:t>
            </a:r>
            <a:endParaRPr lang="en-US" altLang="zh-CN"/>
          </a:p>
          <a:p>
            <a:pPr lvl="1"/>
            <a:r>
              <a:rPr lang="en-US" altLang="zh-CN"/>
              <a:t>remote address</a:t>
            </a:r>
            <a:r>
              <a:rPr lang="zh-CN" altLang="en-US"/>
              <a:t>命令用来配置为对端分配</a:t>
            </a:r>
            <a:r>
              <a:rPr lang="en-US" altLang="zh-CN"/>
              <a:t>IP</a:t>
            </a:r>
            <a:r>
              <a:rPr lang="zh-CN" altLang="en-US"/>
              <a:t>地址或指定地址池。</a:t>
            </a:r>
            <a:endParaRPr lang="en-US" altLang="zh-CN"/>
          </a:p>
          <a:p>
            <a:r>
              <a:rPr lang="en-US" altLang="zh-CN"/>
              <a:t>ppp authentication-mode { chap | pap }</a:t>
            </a:r>
          </a:p>
          <a:p>
            <a:pPr lvl="1"/>
            <a:r>
              <a:rPr lang="en-US" altLang="zh-CN"/>
              <a:t>chap</a:t>
            </a:r>
            <a:r>
              <a:rPr lang="zh-CN" altLang="en-US"/>
              <a:t>：采用</a:t>
            </a:r>
            <a:r>
              <a:rPr lang="en-US" altLang="zh-CN"/>
              <a:t>CHAP</a:t>
            </a:r>
            <a:r>
              <a:rPr lang="zh-CN" altLang="en-US"/>
              <a:t>认证方式。</a:t>
            </a:r>
            <a:endParaRPr lang="en-US" altLang="zh-CN"/>
          </a:p>
          <a:p>
            <a:pPr lvl="1"/>
            <a:r>
              <a:rPr lang="en-US" altLang="zh-CN"/>
              <a:t>pap</a:t>
            </a:r>
            <a:r>
              <a:rPr lang="zh-CN" altLang="en-US"/>
              <a:t>：采用</a:t>
            </a:r>
            <a:r>
              <a:rPr lang="en-US" altLang="zh-CN"/>
              <a:t>PAP</a:t>
            </a:r>
            <a:r>
              <a:rPr lang="zh-CN" altLang="en-US"/>
              <a:t>认证方式。</a:t>
            </a:r>
            <a:endParaRPr lang="en-US" altLang="zh-CN"/>
          </a:p>
          <a:p>
            <a:r>
              <a:rPr lang="en-US" altLang="zh-CN"/>
              <a:t>ppp chap user username</a:t>
            </a:r>
          </a:p>
          <a:p>
            <a:pPr lvl="1"/>
            <a:r>
              <a:rPr lang="en-US" altLang="zh-CN"/>
              <a:t>username</a:t>
            </a:r>
            <a:r>
              <a:rPr lang="zh-CN" altLang="en-US"/>
              <a:t>：设置</a:t>
            </a:r>
            <a:r>
              <a:rPr lang="en-US" altLang="zh-CN"/>
              <a:t>CHAP</a:t>
            </a:r>
            <a:r>
              <a:rPr lang="zh-CN" altLang="en-US"/>
              <a:t>验证的用户名。</a:t>
            </a:r>
            <a:endParaRPr lang="en-US" altLang="zh-CN"/>
          </a:p>
          <a:p>
            <a:r>
              <a:rPr lang="en-US" altLang="zh-CN"/>
              <a:t>ppp chap password { cipher | simple } password</a:t>
            </a:r>
          </a:p>
          <a:p>
            <a:pPr lvl="1"/>
            <a:r>
              <a:rPr lang="en-US" altLang="zh-CN"/>
              <a:t>cipher</a:t>
            </a:r>
            <a:r>
              <a:rPr lang="zh-CN" altLang="en-US"/>
              <a:t>：表示密码为密文显示。</a:t>
            </a:r>
            <a:endParaRPr lang="en-US" altLang="zh-CN"/>
          </a:p>
          <a:p>
            <a:pPr lvl="1"/>
            <a:r>
              <a:rPr lang="en-US" altLang="zh-CN"/>
              <a:t>simple</a:t>
            </a:r>
            <a:r>
              <a:rPr lang="zh-CN" altLang="en-US"/>
              <a:t>：表示密码为明文显示。</a:t>
            </a:r>
            <a:endParaRPr lang="en-US" altLang="zh-CN"/>
          </a:p>
          <a:p>
            <a:pPr lvl="1"/>
            <a:r>
              <a:rPr lang="en-US" altLang="zh-CN"/>
              <a:t>password</a:t>
            </a:r>
            <a:r>
              <a:rPr lang="zh-CN" altLang="en-US"/>
              <a:t>：设置</a:t>
            </a:r>
            <a:r>
              <a:rPr lang="en-US" altLang="zh-CN"/>
              <a:t>CHAP</a:t>
            </a:r>
            <a:r>
              <a:rPr lang="zh-CN" altLang="en-US"/>
              <a:t>认证的口令。</a:t>
            </a:r>
            <a:endParaRPr lang="en-US" altLang="zh-CN"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7862770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a:t>命令含义</a:t>
            </a:r>
            <a:endParaRPr lang="en-US" altLang="zh-CN"/>
          </a:p>
          <a:p>
            <a:pPr lvl="1"/>
            <a:r>
              <a:rPr lang="en-US" altLang="zh-CN"/>
              <a:t>interface mp-group</a:t>
            </a:r>
            <a:r>
              <a:rPr lang="zh-CN" altLang="en-US"/>
              <a:t>命令用来创建一个</a:t>
            </a:r>
            <a:r>
              <a:rPr lang="en-US" altLang="zh-CN"/>
              <a:t>MP-Group</a:t>
            </a:r>
            <a:r>
              <a:rPr lang="zh-CN" altLang="en-US"/>
              <a:t>类型的接口并进入</a:t>
            </a:r>
            <a:r>
              <a:rPr lang="en-US" altLang="zh-CN"/>
              <a:t>MP-Group</a:t>
            </a:r>
            <a:r>
              <a:rPr lang="zh-CN" altLang="en-US"/>
              <a:t>接口视图。</a:t>
            </a:r>
            <a:endParaRPr lang="en-US" altLang="zh-CN"/>
          </a:p>
          <a:p>
            <a:pPr lvl="1"/>
            <a:r>
              <a:rPr lang="en-US" altLang="zh-CN"/>
              <a:t>ppp mp mp-group</a:t>
            </a:r>
            <a:r>
              <a:rPr lang="zh-CN" altLang="en-US"/>
              <a:t>命令用来将接口加入指定的</a:t>
            </a:r>
            <a:r>
              <a:rPr lang="en-US" altLang="zh-CN"/>
              <a:t>MP-group</a:t>
            </a:r>
            <a:r>
              <a:rPr lang="zh-CN" altLang="en-US"/>
              <a:t>，使该接口工作在</a:t>
            </a:r>
            <a:r>
              <a:rPr lang="en-US" altLang="zh-CN"/>
              <a:t>MP</a:t>
            </a:r>
            <a:r>
              <a:rPr lang="zh-CN" altLang="en-US"/>
              <a:t>方式。</a:t>
            </a:r>
            <a:endParaRPr lang="en-US" altLang="zh-CN"/>
          </a:p>
          <a:p>
            <a:pPr lvl="1"/>
            <a:r>
              <a:rPr lang="en-US" altLang="zh-CN"/>
              <a:t>restart</a:t>
            </a:r>
            <a:r>
              <a:rPr lang="zh-CN" altLang="en-US"/>
              <a:t>命令用来重新启动当前接口。</a:t>
            </a:r>
            <a:endParaRPr lang="en-US" altLang="zh-CN"/>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6097810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68741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Trunk</a:t>
            </a:r>
            <a:r>
              <a:rPr lang="zh-CN" altLang="en-US" dirty="0"/>
              <a:t>接口分为</a:t>
            </a:r>
            <a:r>
              <a:rPr lang="en-US" dirty="0"/>
              <a:t>Eth-Trunk</a:t>
            </a:r>
            <a:r>
              <a:rPr lang="zh-CN" altLang="en-US" dirty="0"/>
              <a:t>和</a:t>
            </a:r>
            <a:r>
              <a:rPr lang="en-US" dirty="0"/>
              <a:t>IP-Trunk</a:t>
            </a:r>
            <a:r>
              <a:rPr lang="zh-CN" altLang="en-US" dirty="0"/>
              <a:t>两种。</a:t>
            </a:r>
          </a:p>
          <a:p>
            <a:pPr lvl="1"/>
            <a:r>
              <a:rPr lang="en-US" altLang="zh-CN" dirty="0"/>
              <a:t>Eth-Trunk</a:t>
            </a:r>
            <a:r>
              <a:rPr lang="zh-CN" altLang="en-US" dirty="0"/>
              <a:t>只能由以太网链路构成。</a:t>
            </a:r>
          </a:p>
          <a:p>
            <a:pPr lvl="1"/>
            <a:r>
              <a:rPr lang="en-US" altLang="zh-CN" dirty="0"/>
              <a:t>IP-Trunk</a:t>
            </a:r>
            <a:r>
              <a:rPr lang="zh-CN" altLang="en-US" dirty="0"/>
              <a:t>一般由</a:t>
            </a:r>
            <a:r>
              <a:rPr lang="en-US" altLang="zh-CN" dirty="0"/>
              <a:t>POS</a:t>
            </a:r>
            <a:r>
              <a:rPr lang="zh-CN" altLang="en-US" dirty="0"/>
              <a:t>接口构成。</a:t>
            </a:r>
            <a:endParaRPr lang="en-US" altLang="zh-CN" dirty="0"/>
          </a:p>
          <a:p>
            <a:endParaRPr lang="en-US"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808162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579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4486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39661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7" name="幻灯片图像占位符 6"/>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0980369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ltLang="zh-CN" dirty="0"/>
              <a:t>PPPoE</a:t>
            </a:r>
            <a:r>
              <a:rPr lang="zh-CN" altLang="en-US" dirty="0"/>
              <a:t>概述</a:t>
            </a:r>
          </a:p>
          <a:p>
            <a:pPr lvl="1"/>
            <a:r>
              <a:rPr lang="en-US" altLang="zh-CN" dirty="0"/>
              <a:t>PPPoE</a:t>
            </a:r>
            <a:r>
              <a:rPr lang="zh-CN" altLang="en-US" dirty="0"/>
              <a:t>利用以太网将大量主机组成网络，通过一个远端接入设备连入因特网，并运用</a:t>
            </a:r>
            <a:r>
              <a:rPr lang="en-US" altLang="zh-CN" dirty="0"/>
              <a:t>PPP</a:t>
            </a:r>
            <a:r>
              <a:rPr lang="zh-CN" altLang="en-US" dirty="0"/>
              <a:t>协议对接入的每个主机进行控制，具有适用范围广、安全性高、计费方便的特点。</a:t>
            </a:r>
            <a:endParaRPr lang="en-US" altLang="zh-CN" dirty="0"/>
          </a:p>
          <a:p>
            <a:endParaRPr lang="en-US" dirty="0"/>
          </a:p>
        </p:txBody>
      </p:sp>
      <p:sp>
        <p:nvSpPr>
          <p:cNvPr id="7" name="幻灯片图像占位符 6"/>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7841978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4000"/>
              </a:lnSpc>
            </a:pPr>
            <a:r>
              <a:rPr lang="en-US" altLang="zh-CN" dirty="0"/>
              <a:t>PPPoE</a:t>
            </a:r>
            <a:r>
              <a:rPr lang="zh-CN" altLang="en-US" dirty="0"/>
              <a:t>可分为三个阶段，即</a:t>
            </a:r>
            <a:r>
              <a:rPr lang="en-US" altLang="zh-CN" dirty="0"/>
              <a:t>Discovery</a:t>
            </a:r>
            <a:r>
              <a:rPr lang="zh-CN" altLang="en-US" dirty="0"/>
              <a:t>阶段、</a:t>
            </a:r>
            <a:r>
              <a:rPr lang="en-US" altLang="zh-CN" dirty="0"/>
              <a:t>Session</a:t>
            </a:r>
            <a:r>
              <a:rPr lang="zh-CN" altLang="en-US" dirty="0"/>
              <a:t>阶段和</a:t>
            </a:r>
            <a:r>
              <a:rPr lang="en-US" altLang="zh-CN" dirty="0"/>
              <a:t>Terminate</a:t>
            </a:r>
            <a:r>
              <a:rPr lang="zh-CN" altLang="en-US" dirty="0"/>
              <a:t>阶段。</a:t>
            </a:r>
            <a:endParaRPr lang="en-US" altLang="zh-CN" dirty="0"/>
          </a:p>
          <a:p>
            <a:pPr>
              <a:lnSpc>
                <a:spcPct val="114000"/>
              </a:lnSpc>
            </a:pPr>
            <a:r>
              <a:rPr lang="en-US" altLang="zh-CN" dirty="0"/>
              <a:t>Discovery</a:t>
            </a:r>
            <a:r>
              <a:rPr lang="zh-CN" altLang="en-US" dirty="0"/>
              <a:t>阶段：</a:t>
            </a:r>
            <a:endParaRPr lang="en-US" altLang="zh-CN" dirty="0"/>
          </a:p>
          <a:p>
            <a:pPr lvl="1">
              <a:lnSpc>
                <a:spcPct val="114000"/>
              </a:lnSpc>
            </a:pPr>
            <a:r>
              <a:rPr lang="en-US" altLang="zh-CN" dirty="0"/>
              <a:t>PPPoE Client</a:t>
            </a:r>
            <a:r>
              <a:rPr lang="zh-CN" altLang="en-US" dirty="0"/>
              <a:t>广播发送一个</a:t>
            </a:r>
            <a:r>
              <a:rPr lang="en-US" altLang="zh-CN" dirty="0"/>
              <a:t>PADI</a:t>
            </a:r>
            <a:r>
              <a:rPr lang="zh-CN" altLang="en-US" dirty="0"/>
              <a:t>（</a:t>
            </a:r>
            <a:r>
              <a:rPr lang="en-US" altLang="zh-CN" dirty="0"/>
              <a:t>PPPoE Active Discovery Initial</a:t>
            </a:r>
            <a:r>
              <a:rPr lang="zh-CN" altLang="en-US" dirty="0"/>
              <a:t>）报文，在此报文中包含</a:t>
            </a:r>
            <a:r>
              <a:rPr lang="en-US" altLang="zh-CN" dirty="0"/>
              <a:t>PPPoE Client</a:t>
            </a:r>
            <a:r>
              <a:rPr lang="zh-CN" altLang="en-US" dirty="0"/>
              <a:t>想要得到的服务类型信息。</a:t>
            </a:r>
            <a:endParaRPr lang="en-US" altLang="zh-CN" dirty="0"/>
          </a:p>
          <a:p>
            <a:pPr lvl="1">
              <a:lnSpc>
                <a:spcPct val="114000"/>
              </a:lnSpc>
            </a:pPr>
            <a:r>
              <a:rPr lang="zh-CN" altLang="en-US" dirty="0"/>
              <a:t>所有的</a:t>
            </a:r>
            <a:r>
              <a:rPr lang="en-US" altLang="zh-CN" dirty="0"/>
              <a:t>PPPoE Server</a:t>
            </a:r>
            <a:r>
              <a:rPr lang="zh-CN" altLang="en-US" dirty="0"/>
              <a:t>收到</a:t>
            </a:r>
            <a:r>
              <a:rPr lang="en-US" altLang="zh-CN" dirty="0"/>
              <a:t>PADI</a:t>
            </a:r>
            <a:r>
              <a:rPr lang="zh-CN" altLang="en-US" dirty="0"/>
              <a:t>报文之后，将其中请求的服务与自己能够提供的服务进行比较，如果可以提供，则单播回复一个</a:t>
            </a:r>
            <a:r>
              <a:rPr lang="en-US" altLang="zh-CN" dirty="0"/>
              <a:t>PADO</a:t>
            </a:r>
            <a:r>
              <a:rPr lang="zh-CN" altLang="en-US" dirty="0"/>
              <a:t>（</a:t>
            </a:r>
            <a:r>
              <a:rPr lang="en-US" altLang="zh-CN" dirty="0"/>
              <a:t>PPPoE Active Discovery Offer</a:t>
            </a:r>
            <a:r>
              <a:rPr lang="zh-CN" altLang="en-US" dirty="0"/>
              <a:t>）报文。</a:t>
            </a:r>
            <a:endParaRPr lang="en-US" altLang="zh-CN" dirty="0"/>
          </a:p>
          <a:p>
            <a:pPr lvl="1">
              <a:lnSpc>
                <a:spcPct val="114000"/>
              </a:lnSpc>
            </a:pPr>
            <a:r>
              <a:rPr lang="zh-CN" altLang="en-US" dirty="0"/>
              <a:t>根据网络的拓扑结构，</a:t>
            </a:r>
            <a:r>
              <a:rPr lang="en-US" altLang="zh-CN" dirty="0"/>
              <a:t>PPPoE Client</a:t>
            </a:r>
            <a:r>
              <a:rPr lang="zh-CN" altLang="en-US" dirty="0"/>
              <a:t>可能收到多个</a:t>
            </a:r>
            <a:r>
              <a:rPr lang="en-US" altLang="zh-CN" dirty="0"/>
              <a:t>PPPoE Server</a:t>
            </a:r>
            <a:r>
              <a:rPr lang="zh-CN" altLang="en-US" dirty="0"/>
              <a:t>发送的</a:t>
            </a:r>
            <a:r>
              <a:rPr lang="en-US" altLang="zh-CN" dirty="0"/>
              <a:t>PADO</a:t>
            </a:r>
            <a:r>
              <a:rPr lang="zh-CN" altLang="en-US" dirty="0"/>
              <a:t>报文，</a:t>
            </a:r>
            <a:r>
              <a:rPr lang="en-US" altLang="zh-CN" dirty="0"/>
              <a:t>PPPoE Client</a:t>
            </a:r>
            <a:r>
              <a:rPr lang="zh-CN" altLang="en-US" dirty="0"/>
              <a:t>选择最先收到的</a:t>
            </a:r>
            <a:r>
              <a:rPr lang="en-US" altLang="zh-CN" dirty="0"/>
              <a:t>PADO</a:t>
            </a:r>
            <a:r>
              <a:rPr lang="zh-CN" altLang="en-US" dirty="0"/>
              <a:t>报文对应的</a:t>
            </a:r>
            <a:r>
              <a:rPr lang="en-US" altLang="zh-CN" dirty="0"/>
              <a:t>PPPoE Server</a:t>
            </a:r>
            <a:r>
              <a:rPr lang="zh-CN" altLang="en-US" dirty="0"/>
              <a:t>做为自己的</a:t>
            </a:r>
            <a:r>
              <a:rPr lang="en-US" altLang="zh-CN" dirty="0"/>
              <a:t>PPPoE Server</a:t>
            </a:r>
            <a:r>
              <a:rPr lang="zh-CN" altLang="en-US" dirty="0"/>
              <a:t>，并单播发送一个</a:t>
            </a:r>
            <a:r>
              <a:rPr lang="en-US" altLang="zh-CN" dirty="0"/>
              <a:t>PADR</a:t>
            </a:r>
            <a:r>
              <a:rPr lang="zh-CN" altLang="en-US" dirty="0"/>
              <a:t>（</a:t>
            </a:r>
            <a:r>
              <a:rPr lang="en-US" altLang="zh-CN" dirty="0"/>
              <a:t>PPPoE Active Discovery Request</a:t>
            </a:r>
            <a:r>
              <a:rPr lang="zh-CN" altLang="en-US" dirty="0"/>
              <a:t>）报文。</a:t>
            </a:r>
            <a:endParaRPr lang="en-US" altLang="zh-CN" dirty="0"/>
          </a:p>
          <a:p>
            <a:pPr lvl="1">
              <a:lnSpc>
                <a:spcPct val="114000"/>
              </a:lnSpc>
            </a:pPr>
            <a:r>
              <a:rPr lang="en-US" altLang="zh-CN" dirty="0"/>
              <a:t>PPPoE Server</a:t>
            </a:r>
            <a:r>
              <a:rPr lang="zh-CN" altLang="en-US" dirty="0"/>
              <a:t>产生一个唯一的会话</a:t>
            </a:r>
            <a:r>
              <a:rPr lang="en-US" altLang="zh-CN" dirty="0"/>
              <a:t>ID</a:t>
            </a:r>
            <a:r>
              <a:rPr lang="zh-CN" altLang="en-US" dirty="0"/>
              <a:t>（</a:t>
            </a:r>
            <a:r>
              <a:rPr lang="en-US" altLang="zh-CN" dirty="0"/>
              <a:t>Session ID</a:t>
            </a:r>
            <a:r>
              <a:rPr lang="zh-CN" altLang="en-US" dirty="0"/>
              <a:t>），标识和</a:t>
            </a:r>
            <a:r>
              <a:rPr lang="en-US" altLang="zh-CN" dirty="0"/>
              <a:t>PPPoE Client</a:t>
            </a:r>
            <a:r>
              <a:rPr lang="zh-CN" altLang="en-US" dirty="0"/>
              <a:t>的这个会话，通过发送一个</a:t>
            </a:r>
            <a:r>
              <a:rPr lang="en-US" altLang="zh-CN" dirty="0"/>
              <a:t>PADS</a:t>
            </a:r>
            <a:r>
              <a:rPr lang="zh-CN" altLang="en-US" dirty="0"/>
              <a:t>（</a:t>
            </a:r>
            <a:r>
              <a:rPr lang="en-US" altLang="zh-CN" dirty="0"/>
              <a:t>PPPoE Active Discovery Session-confirmation</a:t>
            </a:r>
            <a:r>
              <a:rPr lang="zh-CN" altLang="en-US" dirty="0"/>
              <a:t>）报文把会话</a:t>
            </a:r>
            <a:r>
              <a:rPr lang="en-US" altLang="zh-CN" dirty="0"/>
              <a:t>ID</a:t>
            </a:r>
            <a:r>
              <a:rPr lang="zh-CN" altLang="en-US" dirty="0"/>
              <a:t>发送给</a:t>
            </a:r>
            <a:r>
              <a:rPr lang="en-US" altLang="zh-CN" dirty="0"/>
              <a:t>PPPoE Client</a:t>
            </a:r>
            <a:r>
              <a:rPr lang="zh-CN" altLang="en-US" dirty="0"/>
              <a:t>，会话建立成功后便进入</a:t>
            </a:r>
            <a:r>
              <a:rPr lang="en-US" altLang="zh-CN" dirty="0"/>
              <a:t>PPPoE Session</a:t>
            </a:r>
            <a:r>
              <a:rPr lang="zh-CN" altLang="en-US" dirty="0"/>
              <a:t>阶段。</a:t>
            </a:r>
            <a:endParaRPr lang="en-US" altLang="zh-CN" dirty="0"/>
          </a:p>
          <a:p>
            <a:pPr lvl="1">
              <a:lnSpc>
                <a:spcPct val="114000"/>
              </a:lnSpc>
            </a:pPr>
            <a:r>
              <a:rPr lang="zh-CN" altLang="en-US" dirty="0"/>
              <a:t>完成后通信双方都会知道</a:t>
            </a:r>
            <a:r>
              <a:rPr lang="en-US" altLang="zh-CN" dirty="0"/>
              <a:t>PPPoE</a:t>
            </a:r>
            <a:r>
              <a:rPr lang="zh-CN" altLang="en-US" dirty="0"/>
              <a:t>的</a:t>
            </a:r>
            <a:r>
              <a:rPr lang="en-US" altLang="zh-CN" dirty="0" err="1"/>
              <a:t>Session_ID</a:t>
            </a:r>
            <a:r>
              <a:rPr lang="zh-CN" altLang="en-US" dirty="0"/>
              <a:t>及对方</a:t>
            </a:r>
            <a:r>
              <a:rPr lang="en-US" altLang="zh-CN" dirty="0"/>
              <a:t>MAC</a:t>
            </a:r>
            <a:r>
              <a:rPr lang="zh-CN" altLang="en-US" dirty="0"/>
              <a:t>，它们共同确定唯一的</a:t>
            </a:r>
            <a:r>
              <a:rPr lang="en-US" altLang="zh-CN" dirty="0"/>
              <a:t>PPPoE Session</a:t>
            </a:r>
            <a:r>
              <a:rPr lang="zh-CN" altLang="en-US" dirty="0"/>
              <a:t>。</a:t>
            </a:r>
            <a:endParaRPr lang="en-US" altLang="zh-CN" dirty="0"/>
          </a:p>
          <a:p>
            <a:pPr>
              <a:lnSpc>
                <a:spcPct val="114000"/>
              </a:lnSpc>
            </a:pPr>
            <a:r>
              <a:rPr lang="en-US" altLang="zh-CN" dirty="0" err="1"/>
              <a:t>Seesion</a:t>
            </a:r>
            <a:r>
              <a:rPr lang="zh-CN" altLang="en-US" dirty="0"/>
              <a:t>阶段：</a:t>
            </a:r>
            <a:endParaRPr lang="en-US" altLang="zh-CN" dirty="0"/>
          </a:p>
          <a:p>
            <a:pPr lvl="1">
              <a:lnSpc>
                <a:spcPct val="114000"/>
              </a:lnSpc>
            </a:pPr>
            <a:r>
              <a:rPr lang="en-US" altLang="zh-CN" dirty="0"/>
              <a:t>PPPoE Session</a:t>
            </a:r>
            <a:r>
              <a:rPr lang="zh-CN" altLang="en-US" dirty="0"/>
              <a:t>上的</a:t>
            </a:r>
            <a:r>
              <a:rPr lang="en-US" altLang="zh-CN" dirty="0"/>
              <a:t>PPP</a:t>
            </a:r>
            <a:r>
              <a:rPr lang="zh-CN" altLang="en-US" dirty="0"/>
              <a:t>协商和普通的</a:t>
            </a:r>
            <a:r>
              <a:rPr lang="en-US" altLang="zh-CN" dirty="0"/>
              <a:t>PPP</a:t>
            </a:r>
            <a:r>
              <a:rPr lang="zh-CN" altLang="en-US" dirty="0"/>
              <a:t>协商方式一致。</a:t>
            </a:r>
            <a:r>
              <a:rPr lang="en-US" altLang="zh-CN" dirty="0"/>
              <a:t>PPPoE Session</a:t>
            </a:r>
            <a:r>
              <a:rPr lang="zh-CN" altLang="en-US" dirty="0"/>
              <a:t>的</a:t>
            </a:r>
            <a:r>
              <a:rPr lang="en-US" altLang="zh-CN" dirty="0"/>
              <a:t>PPP</a:t>
            </a:r>
            <a:r>
              <a:rPr lang="zh-CN" altLang="en-US" dirty="0"/>
              <a:t>协商成功后，就可以承载</a:t>
            </a:r>
            <a:r>
              <a:rPr lang="en-US" altLang="zh-CN" dirty="0"/>
              <a:t>PPP</a:t>
            </a:r>
            <a:r>
              <a:rPr lang="zh-CN" altLang="en-US" dirty="0"/>
              <a:t>数据报文。在</a:t>
            </a:r>
            <a:r>
              <a:rPr lang="en-US" altLang="zh-CN" dirty="0"/>
              <a:t>PPPoE Session</a:t>
            </a:r>
            <a:r>
              <a:rPr lang="zh-CN" altLang="en-US" dirty="0"/>
              <a:t>阶段所有的以太网数据包都是单播发送的。</a:t>
            </a:r>
          </a:p>
          <a:p>
            <a:pPr>
              <a:lnSpc>
                <a:spcPct val="114000"/>
              </a:lnSpc>
            </a:pPr>
            <a:r>
              <a:rPr lang="en-US" altLang="zh-CN" dirty="0"/>
              <a:t>Terminate</a:t>
            </a:r>
            <a:r>
              <a:rPr lang="zh-CN" altLang="en-US" dirty="0"/>
              <a:t>阶段：</a:t>
            </a:r>
            <a:endParaRPr lang="en-US" altLang="zh-CN" dirty="0"/>
          </a:p>
          <a:p>
            <a:pPr lvl="1">
              <a:lnSpc>
                <a:spcPct val="114000"/>
              </a:lnSpc>
            </a:pPr>
            <a:r>
              <a:rPr lang="zh-CN" altLang="en-US" dirty="0"/>
              <a:t>进入</a:t>
            </a:r>
            <a:r>
              <a:rPr lang="en-US" altLang="zh-CN" dirty="0"/>
              <a:t>PPPoE Session</a:t>
            </a:r>
            <a:r>
              <a:rPr lang="zh-CN" altLang="en-US" dirty="0"/>
              <a:t>阶段后，</a:t>
            </a:r>
            <a:r>
              <a:rPr lang="en-US" altLang="zh-CN" dirty="0"/>
              <a:t>PPPoE Client</a:t>
            </a:r>
            <a:r>
              <a:rPr lang="zh-CN" altLang="en-US" dirty="0"/>
              <a:t>和</a:t>
            </a:r>
            <a:r>
              <a:rPr lang="en-US" altLang="zh-CN" dirty="0"/>
              <a:t>PPPoE Server</a:t>
            </a:r>
            <a:r>
              <a:rPr lang="zh-CN" altLang="en-US" dirty="0"/>
              <a:t>都可以通过发送</a:t>
            </a:r>
            <a:r>
              <a:rPr lang="en-US" altLang="zh-CN" dirty="0"/>
              <a:t>PADT</a:t>
            </a:r>
            <a:r>
              <a:rPr lang="zh-CN" altLang="en-US" dirty="0"/>
              <a:t>报文的方式来结束</a:t>
            </a:r>
            <a:r>
              <a:rPr lang="en-US" altLang="zh-CN" dirty="0"/>
              <a:t>PPPoE</a:t>
            </a:r>
            <a:r>
              <a:rPr lang="zh-CN" altLang="en-US" dirty="0"/>
              <a:t>连接。</a:t>
            </a:r>
            <a:r>
              <a:rPr lang="en-US" altLang="zh-CN" dirty="0"/>
              <a:t>PADT</a:t>
            </a:r>
            <a:r>
              <a:rPr lang="zh-CN" altLang="en-US" dirty="0"/>
              <a:t>数据包可以在会话建立以后的任意时刻单播发送。在发送或接收到</a:t>
            </a:r>
            <a:r>
              <a:rPr lang="en-US" altLang="zh-CN" dirty="0"/>
              <a:t>PADT</a:t>
            </a:r>
            <a:r>
              <a:rPr lang="zh-CN" altLang="en-US" dirty="0"/>
              <a:t>后，就不允许再使用该会话发送</a:t>
            </a:r>
            <a:r>
              <a:rPr lang="en-US" altLang="zh-CN" dirty="0"/>
              <a:t>PPP</a:t>
            </a:r>
            <a:r>
              <a:rPr lang="zh-CN" altLang="en-US" dirty="0"/>
              <a:t>流量了。</a:t>
            </a:r>
            <a:endParaRPr lang="en-US" altLang="zh-CN" dirty="0"/>
          </a:p>
          <a:p>
            <a:pPr>
              <a:lnSpc>
                <a:spcPct val="114000"/>
              </a:lnSpc>
            </a:pPr>
            <a:endParaRPr 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42732523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65565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0845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a:t>此例中，</a:t>
            </a:r>
            <a:r>
              <a:rPr lang="en-US" altLang="zh-CN"/>
              <a:t>R1</a:t>
            </a:r>
            <a:r>
              <a:rPr lang="zh-CN" altLang="en-US"/>
              <a:t>模拟</a:t>
            </a:r>
            <a:r>
              <a:rPr lang="en-US" altLang="zh-CN"/>
              <a:t>PPPoE</a:t>
            </a:r>
            <a:r>
              <a:rPr lang="zh-CN" altLang="en-US"/>
              <a:t>客户机</a:t>
            </a:r>
            <a:r>
              <a:rPr lang="en-US" altLang="zh-CN"/>
              <a:t>PC</a:t>
            </a:r>
            <a:r>
              <a:rPr lang="zh-CN" altLang="en-US"/>
              <a:t>进行</a:t>
            </a:r>
            <a:r>
              <a:rPr lang="en-US" altLang="zh-CN"/>
              <a:t>PPPoE</a:t>
            </a:r>
            <a:r>
              <a:rPr lang="zh-CN" altLang="en-US"/>
              <a:t>拨号上网，</a:t>
            </a:r>
            <a:r>
              <a:rPr lang="en-US" altLang="zh-CN"/>
              <a:t>R4</a:t>
            </a:r>
            <a:r>
              <a:rPr lang="zh-CN" altLang="en-US"/>
              <a:t>作为</a:t>
            </a:r>
            <a:r>
              <a:rPr lang="en-US" altLang="zh-CN"/>
              <a:t>PPPoE Server</a:t>
            </a:r>
            <a:r>
              <a:rPr lang="zh-CN" altLang="en-US"/>
              <a:t>对其进行验证和地址分配。</a:t>
            </a:r>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456500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D1F2C9D0-A013-4B4B-8EF6-DEE980CD3829}"/>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3845637C-F636-4D85-A74F-8B6B8EFBBA8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551523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BFC1F-90F2-4A88-941A-FEE67D5CA9E5}"/>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7FCA14-715D-4262-8ADE-D64F3630C2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569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4329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028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094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11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2095179631"/>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2758953268"/>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j-ea"/>
                <a:ea typeface="+mj-ea"/>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lgn="just">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pic>
        <p:nvPicPr>
          <p:cNvPr id="6" name="Picture 4" descr="问题 copy">
            <a:extLst>
              <a:ext uri="{FF2B5EF4-FFF2-40B4-BE49-F238E27FC236}">
                <a16:creationId xmlns:a16="http://schemas.microsoft.com/office/drawing/2014/main" id="{A7B98D42-5F44-4A20-9EF6-FF5A1E326ACA}"/>
              </a:ext>
            </a:extLst>
          </p:cNvPr>
          <p:cNvPicPr>
            <a:picLocks noChangeAspect="1" noChangeArrowheads="1"/>
          </p:cNvPicPr>
          <p:nvPr userDrawn="1"/>
        </p:nvPicPr>
        <p:blipFill>
          <a:blip r:embed="rId2" cstate="print"/>
          <a:srcRect/>
          <a:stretch>
            <a:fillRect/>
          </a:stretch>
        </p:blipFill>
        <p:spPr bwMode="auto">
          <a:xfrm>
            <a:off x="979550" y="415675"/>
            <a:ext cx="615950"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5AF6123D-B191-48C9-9375-2C34FD0C85B3}"/>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思考题</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此版式用于每一节的总结</a:t>
            </a:r>
            <a:r>
              <a:rPr lang="en-US" altLang="zh-CN" dirty="0"/>
              <a:t>-201501</a:t>
            </a:r>
            <a:endParaRPr lang="zh-CN" altLang="en-US" dirty="0"/>
          </a:p>
        </p:txBody>
      </p:sp>
      <p:pic>
        <p:nvPicPr>
          <p:cNvPr id="6" name="Picture 8" descr="总结 copy">
            <a:extLst>
              <a:ext uri="{FF2B5EF4-FFF2-40B4-BE49-F238E27FC236}">
                <a16:creationId xmlns:a16="http://schemas.microsoft.com/office/drawing/2014/main" id="{66AB9E4D-5661-42EC-BDBA-1BCD79973B70}"/>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E187E84D-CF55-4DE7-B007-1DDD3194162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本节小结</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8" descr="总结 copy">
            <a:extLst>
              <a:ext uri="{FF2B5EF4-FFF2-40B4-BE49-F238E27FC236}">
                <a16:creationId xmlns:a16="http://schemas.microsoft.com/office/drawing/2014/main" id="{3C67497D-F0E4-4A0D-9AA0-7356A6217319}"/>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8" name="TextBox 10">
            <a:extLst>
              <a:ext uri="{FF2B5EF4-FFF2-40B4-BE49-F238E27FC236}">
                <a16:creationId xmlns:a16="http://schemas.microsoft.com/office/drawing/2014/main" id="{24FF79AE-8F43-494A-9EFD-B2997124C17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本章总结</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此版式用于提供给学员更多学习信息。</a:t>
            </a:r>
          </a:p>
        </p:txBody>
      </p:sp>
      <p:pic>
        <p:nvPicPr>
          <p:cNvPr id="7" name="Picture 19" descr="前言 copy">
            <a:extLst>
              <a:ext uri="{FF2B5EF4-FFF2-40B4-BE49-F238E27FC236}">
                <a16:creationId xmlns:a16="http://schemas.microsoft.com/office/drawing/2014/main" id="{96E39D07-8685-4500-9B2C-88296F21E0AC}"/>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8" name="TextBox 10">
            <a:extLst>
              <a:ext uri="{FF2B5EF4-FFF2-40B4-BE49-F238E27FC236}">
                <a16:creationId xmlns:a16="http://schemas.microsoft.com/office/drawing/2014/main" id="{1CE45B71-243A-4C38-84B4-A2CA99334E25}"/>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更多信息</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vl1pPr>
          </a:lstStyle>
          <a:p>
            <a:endParaRPr lang="zh-CN" altLang="en-US" dirty="0"/>
          </a:p>
        </p:txBody>
      </p:sp>
      <p:pic>
        <p:nvPicPr>
          <p:cNvPr id="5" name="Picture 19" descr="前言 copy">
            <a:extLst>
              <a:ext uri="{FF2B5EF4-FFF2-40B4-BE49-F238E27FC236}">
                <a16:creationId xmlns:a16="http://schemas.microsoft.com/office/drawing/2014/main" id="{4DFEBF03-22C8-4735-B4D5-61DDB493E106}"/>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7" name="TextBox 10">
            <a:extLst>
              <a:ext uri="{FF2B5EF4-FFF2-40B4-BE49-F238E27FC236}">
                <a16:creationId xmlns:a16="http://schemas.microsoft.com/office/drawing/2014/main" id="{67D92142-EE08-489C-AA2D-030FB70F89E2}"/>
              </a:ext>
            </a:extLst>
          </p:cNvPr>
          <p:cNvSpPr txBox="1"/>
          <p:nvPr userDrawn="1"/>
        </p:nvSpPr>
        <p:spPr bwMode="auto">
          <a:xfrm>
            <a:off x="1775521" y="440668"/>
            <a:ext cx="5400599"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学习推荐</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9D36E720-0E25-41AB-8346-B547D8B86001}"/>
              </a:ext>
            </a:extLst>
          </p:cNvPr>
          <p:cNvSpPr txBox="1">
            <a:spLocks noChangeArrowheads="1"/>
          </p:cNvSpPr>
          <p:nvPr userDrawn="1"/>
        </p:nvSpPr>
        <p:spPr bwMode="auto">
          <a:xfrm>
            <a:off x="4826327" y="3189288"/>
            <a:ext cx="2704841"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mn-ea"/>
                <a:ea typeface="+mn-ea"/>
                <a:sym typeface="FrutigerNext LT Regular" pitchFamily="34" charset="0"/>
              </a:rPr>
              <a:t>www.huawei.com</a:t>
            </a:r>
          </a:p>
        </p:txBody>
      </p:sp>
      <p:sp>
        <p:nvSpPr>
          <p:cNvPr id="4" name="Text Box 8">
            <a:extLst>
              <a:ext uri="{FF2B5EF4-FFF2-40B4-BE49-F238E27FC236}">
                <a16:creationId xmlns:a16="http://schemas.microsoft.com/office/drawing/2014/main" id="{11ED55EC-FD16-4B98-B04D-4605D3C0D784}"/>
              </a:ext>
            </a:extLst>
          </p:cNvPr>
          <p:cNvSpPr txBox="1">
            <a:spLocks noChangeArrowheads="1"/>
          </p:cNvSpPr>
          <p:nvPr userDrawn="1"/>
        </p:nvSpPr>
        <p:spPr bwMode="auto">
          <a:xfrm>
            <a:off x="5491092"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mn-ea"/>
                <a:ea typeface="+mn-ea"/>
                <a:sym typeface="FrutigerNext LT Regular" pitchFamily="34" charset="0"/>
              </a:rPr>
              <a:t>谢谢</a:t>
            </a:r>
            <a:endParaRPr lang="zh-CN" altLang="zh-CN" sz="4100" dirty="0">
              <a:solidFill>
                <a:srgbClr val="990000"/>
              </a:solidFill>
              <a:latin typeface="+mn-ea"/>
              <a:ea typeface="+mn-ea"/>
              <a:sym typeface="FrutigerNext LT Regular" pitchFamily="34" charset="0"/>
            </a:endParaRPr>
          </a:p>
        </p:txBody>
      </p:sp>
      <p:pic>
        <p:nvPicPr>
          <p:cNvPr id="5" name="Picture 7" descr="5">
            <a:extLst>
              <a:ext uri="{FF2B5EF4-FFF2-40B4-BE49-F238E27FC236}">
                <a16:creationId xmlns:a16="http://schemas.microsoft.com/office/drawing/2014/main" id="{97CBA8DB-94D7-4EC0-9F40-4E718A6A2341}"/>
              </a:ext>
            </a:extLst>
          </p:cNvPr>
          <p:cNvPicPr>
            <a:picLocks noChangeAspect="1" noChangeArrowheads="1"/>
          </p:cNvPicPr>
          <p:nvPr userDrawn="1"/>
        </p:nvPicPr>
        <p:blipFill>
          <a:blip r:embed="rId2" cstate="print"/>
          <a:srcRect/>
          <a:stretch>
            <a:fillRect/>
          </a:stretch>
        </p:blipFill>
        <p:spPr bwMode="auto">
          <a:xfrm>
            <a:off x="0" y="5943601"/>
            <a:ext cx="12192000" cy="931863"/>
          </a:xfrm>
          <a:prstGeom prst="rect">
            <a:avLst/>
          </a:prstGeom>
          <a:noFill/>
          <a:ln w="9525">
            <a:noFill/>
            <a:miter lim="800000"/>
            <a:headEnd/>
            <a:tailEnd/>
          </a:ln>
        </p:spPr>
      </p:pic>
    </p:spTree>
    <p:extLst>
      <p:ext uri="{BB962C8B-B14F-4D97-AF65-F5344CB8AC3E}">
        <p14:creationId xmlns:p14="http://schemas.microsoft.com/office/powerpoint/2010/main" val="84227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54703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2018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vl1pPr>
            <a:lvl5pPr>
              <a:buNone/>
              <a:defRPr/>
            </a:lvl5pPr>
          </a:lstStyle>
          <a:p>
            <a:pPr eaLnBrk="1" hangingPunct="1"/>
            <a:r>
              <a:rPr lang="zh-CN" altLang="en-US" dirty="0"/>
              <a:t>本章主要讲述</a:t>
            </a:r>
            <a:r>
              <a:rPr lang="en-US" altLang="zh-CN" dirty="0"/>
              <a:t>...</a:t>
            </a:r>
            <a:endParaRPr lang="zh-CN" altLang="en-US" dirty="0"/>
          </a:p>
        </p:txBody>
      </p:sp>
      <p:pic>
        <p:nvPicPr>
          <p:cNvPr id="5" name="Picture 4" descr="前言 copy">
            <a:extLst>
              <a:ext uri="{FF2B5EF4-FFF2-40B4-BE49-F238E27FC236}">
                <a16:creationId xmlns:a16="http://schemas.microsoft.com/office/drawing/2014/main" id="{68F7798A-9C96-4DD9-B4BE-8E04160DA5D2}"/>
              </a:ext>
            </a:extLst>
          </p:cNvPr>
          <p:cNvPicPr>
            <a:picLocks noChangeAspect="1" noChangeArrowheads="1"/>
          </p:cNvPicPr>
          <p:nvPr userDrawn="1"/>
        </p:nvPicPr>
        <p:blipFill>
          <a:blip r:embed="rId2" cstate="print"/>
          <a:srcRect/>
          <a:stretch>
            <a:fillRect/>
          </a:stretch>
        </p:blipFill>
        <p:spPr bwMode="auto">
          <a:xfrm>
            <a:off x="979550" y="424188"/>
            <a:ext cx="615950" cy="617537"/>
          </a:xfrm>
          <a:prstGeom prst="rect">
            <a:avLst/>
          </a:prstGeom>
          <a:noFill/>
          <a:ln w="9525">
            <a:noFill/>
            <a:miter lim="800000"/>
            <a:headEnd/>
            <a:tailEnd/>
          </a:ln>
        </p:spPr>
      </p:pic>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前言</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algn="just" eaLnBrk="1" hangingPunct="1">
              <a:defRPr/>
            </a:lvl2pPr>
            <a:lvl3pPr algn="just" eaLnBrk="1" hangingPunct="1">
              <a:defRPr/>
            </a:lvl3pPr>
            <a:lvl4pPr algn="just" eaLnBrk="1" hangingPunct="1">
              <a:defRPr/>
            </a:lvl4pPr>
            <a:lvl5pPr algn="just"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7762BAFB-835F-4D24-A2FA-F5CB87D7D270}"/>
              </a:ext>
            </a:extLst>
          </p:cNvPr>
          <p:cNvPicPr>
            <a:picLocks noChangeAspect="1" noChangeArrowheads="1"/>
          </p:cNvPicPr>
          <p:nvPr userDrawn="1"/>
        </p:nvPicPr>
        <p:blipFill>
          <a:blip r:embed="rId2" cstate="print"/>
          <a:srcRect/>
          <a:stretch>
            <a:fillRect/>
          </a:stretch>
        </p:blipFill>
        <p:spPr bwMode="auto">
          <a:xfrm>
            <a:off x="973200" y="415675"/>
            <a:ext cx="622300" cy="623888"/>
          </a:xfrm>
          <a:prstGeom prst="rect">
            <a:avLst/>
          </a:prstGeom>
          <a:noFill/>
          <a:ln w="9525">
            <a:noFill/>
            <a:miter lim="800000"/>
            <a:headEnd/>
            <a:tailEnd/>
          </a:ln>
        </p:spPr>
      </p:pic>
      <p:sp>
        <p:nvSpPr>
          <p:cNvPr id="6" name="TextBox 10">
            <a:extLst>
              <a:ext uri="{FF2B5EF4-FFF2-40B4-BE49-F238E27FC236}">
                <a16:creationId xmlns:a16="http://schemas.microsoft.com/office/drawing/2014/main" id="{F55F8CC2-E849-4E11-B308-49CD54DC2F7C}"/>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目标</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pic>
        <p:nvPicPr>
          <p:cNvPr id="5" name="Picture 18" descr="目录 copy">
            <a:extLst>
              <a:ext uri="{FF2B5EF4-FFF2-40B4-BE49-F238E27FC236}">
                <a16:creationId xmlns:a16="http://schemas.microsoft.com/office/drawing/2014/main" id="{2B1B693B-E291-46EA-98D5-35EC97F8C8CE}"/>
              </a:ext>
            </a:extLst>
          </p:cNvPr>
          <p:cNvPicPr>
            <a:picLocks noChangeAspect="1" noChangeArrowheads="1"/>
          </p:cNvPicPr>
          <p:nvPr userDrawn="1"/>
        </p:nvPicPr>
        <p:blipFill>
          <a:blip r:embed="rId2" cstate="print"/>
          <a:srcRect/>
          <a:stretch>
            <a:fillRect/>
          </a:stretch>
        </p:blipFill>
        <p:spPr bwMode="auto">
          <a:xfrm>
            <a:off x="979550" y="415675"/>
            <a:ext cx="620713" cy="622300"/>
          </a:xfrm>
          <a:prstGeom prst="rect">
            <a:avLst/>
          </a:prstGeom>
          <a:noFill/>
          <a:ln w="9525">
            <a:noFill/>
            <a:miter lim="800000"/>
            <a:headEnd/>
            <a:tailEnd/>
          </a:ln>
        </p:spPr>
      </p:pic>
      <p:sp>
        <p:nvSpPr>
          <p:cNvPr id="12" name="TextBox 10">
            <a:extLst>
              <a:ext uri="{FF2B5EF4-FFF2-40B4-BE49-F238E27FC236}">
                <a16:creationId xmlns:a16="http://schemas.microsoft.com/office/drawing/2014/main" id="{20B98358-2290-4967-8898-E7A36303E1A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目录</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494581DE-2BBE-4BB4-A9F4-D8FA01070921}"/>
              </a:ext>
            </a:extLst>
          </p:cNvPr>
          <p:cNvPicPr>
            <a:picLocks noChangeAspect="1" noChangeArrowheads="1"/>
          </p:cNvPicPr>
          <p:nvPr userDrawn="1"/>
        </p:nvPicPr>
        <p:blipFill>
          <a:blip r:embed="rId2" cstate="print"/>
          <a:srcRect/>
          <a:stretch>
            <a:fillRect/>
          </a:stretch>
        </p:blipFill>
        <p:spPr bwMode="auto">
          <a:xfrm>
            <a:off x="979550" y="415675"/>
            <a:ext cx="622300" cy="623888"/>
          </a:xfrm>
          <a:prstGeom prst="rect">
            <a:avLst/>
          </a:prstGeom>
          <a:noFill/>
          <a:ln w="9525">
            <a:noFill/>
            <a:miter lim="800000"/>
            <a:headEnd/>
            <a:tailEnd/>
          </a:ln>
        </p:spPr>
      </p:pic>
      <p:sp>
        <p:nvSpPr>
          <p:cNvPr id="8" name="TextBox 10">
            <a:extLst>
              <a:ext uri="{FF2B5EF4-FFF2-40B4-BE49-F238E27FC236}">
                <a16:creationId xmlns:a16="http://schemas.microsoft.com/office/drawing/2014/main" id="{A5D844C3-5B53-43D5-B14B-8CFF0F5DFEFC}"/>
              </a:ext>
            </a:extLst>
          </p:cNvPr>
          <p:cNvSpPr txBox="1"/>
          <p:nvPr userDrawn="1"/>
        </p:nvSpPr>
        <p:spPr bwMode="auto">
          <a:xfrm>
            <a:off x="1775521" y="449181"/>
            <a:ext cx="9696814"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本节概述和学习目标</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233488"/>
            <a:ext cx="10560048" cy="4680000"/>
          </a:xfrm>
        </p:spPr>
        <p:txBody>
          <a:bodyPr/>
          <a:lstStyle>
            <a:lvl1pPr algn="just">
              <a:defRPr/>
            </a:lvl1pPr>
          </a:lstStyle>
          <a:p>
            <a:r>
              <a:rPr lang="zh-CN" altLang="en-US" dirty="0"/>
              <a:t>单击此处输入文字</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C8A129-DD37-44CB-B437-ED62693AE892}"/>
              </a:ext>
            </a:extLst>
          </p:cNvPr>
          <p:cNvSpPr>
            <a:spLocks noGrp="1"/>
          </p:cNvSpPr>
          <p:nvPr>
            <p:ph type="title"/>
          </p:nvPr>
        </p:nvSpPr>
        <p:spPr>
          <a:xfrm>
            <a:off x="912286" y="292385"/>
            <a:ext cx="10560048" cy="868363"/>
          </a:xfrm>
        </p:spPr>
        <p:txBody>
          <a:body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3C5EF733-EAE7-4C3C-B05D-ADF02108C240}"/>
              </a:ext>
            </a:extLst>
          </p:cNvPr>
          <p:cNvPicPr>
            <a:picLocks/>
          </p:cNvPicPr>
          <p:nvPr userDrawn="1"/>
        </p:nvPicPr>
        <p:blipFill>
          <a:blip r:embed="rId17"/>
          <a:stretch>
            <a:fillRect/>
          </a:stretch>
        </p:blipFill>
        <p:spPr>
          <a:xfrm>
            <a:off x="0" y="6390000"/>
            <a:ext cx="12192000" cy="468000"/>
          </a:xfrm>
          <a:prstGeom prst="rect">
            <a:avLst/>
          </a:prstGeom>
        </p:spPr>
      </p:pic>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9408368"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j-lt"/>
                <a:ea typeface="黑体" panose="02010609060101010101" pitchFamily="49" charset="-122"/>
                <a:cs typeface="Arial" pitchFamily="34" charset="0"/>
              </a:rPr>
              <a:t>第</a:t>
            </a:r>
            <a:fld id="{2F2CF7F5-F178-4429-B6CA-28062DF31937}" type="slidenum">
              <a:rPr lang="en-US" altLang="zh-CN" sz="1200" smtClean="0">
                <a:latin typeface="+mj-lt"/>
                <a:ea typeface="黑体" panose="02010609060101010101" pitchFamily="49" charset="-122"/>
                <a:cs typeface="Arial" pitchFamily="34" charset="0"/>
              </a:rPr>
              <a:pPr defTabSz="801668" eaLnBrk="0" fontAlgn="base" hangingPunct="0">
                <a:defRPr/>
              </a:pPr>
              <a:t>‹#›</a:t>
            </a:fld>
            <a:r>
              <a:rPr lang="zh-CN" altLang="en-US" sz="1200" dirty="0">
                <a:latin typeface="+mj-lt"/>
                <a:ea typeface="黑体" panose="02010609060101010101" pitchFamily="49" charset="-122"/>
                <a:cs typeface="Arial" pitchFamily="34" charset="0"/>
              </a:rPr>
              <a:t>页</a:t>
            </a:r>
            <a:endParaRPr lang="en-US" altLang="zh-CN" sz="1200" dirty="0">
              <a:latin typeface="+mj-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2018 </a:t>
            </a:r>
            <a:r>
              <a:rPr lang="zh-CN" altLang="en-US" sz="1200" baseline="0" dirty="0">
                <a:latin typeface="+mn-ea"/>
                <a:ea typeface="+mn-ea"/>
                <a:cs typeface="Arial" pitchFamily="34" charset="0"/>
              </a:rPr>
              <a:t>华为技术有限公司</a:t>
            </a:r>
          </a:p>
        </p:txBody>
      </p:sp>
      <p:pic>
        <p:nvPicPr>
          <p:cNvPr id="8" name="图片 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jpe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文本占位符 9"/>
          <p:cNvSpPr>
            <a:spLocks noGrp="1"/>
          </p:cNvSpPr>
          <p:nvPr>
            <p:ph type="body" sz="quarter" idx="17"/>
          </p:nvPr>
        </p:nvSpPr>
        <p:spPr/>
        <p:txBody>
          <a:bodyPr/>
          <a:lstStyle/>
          <a:p>
            <a:r>
              <a:rPr lang="en-US" altLang="zh-CN" dirty="0"/>
              <a:t>HCRSE102</a:t>
            </a:r>
            <a:endParaRPr lang="zh-CN" altLang="en-US" dirty="0"/>
          </a:p>
        </p:txBody>
      </p:sp>
      <p:sp>
        <p:nvSpPr>
          <p:cNvPr id="11" name="文本占位符 10"/>
          <p:cNvSpPr>
            <a:spLocks noGrp="1"/>
          </p:cNvSpPr>
          <p:nvPr>
            <p:ph type="body" sz="quarter" idx="18"/>
          </p:nvPr>
        </p:nvSpPr>
        <p:spPr/>
        <p:txBody>
          <a:bodyPr/>
          <a:lstStyle/>
          <a:p>
            <a:r>
              <a:rPr lang="en-US" altLang="zh-CN" dirty="0"/>
              <a:t>RS</a:t>
            </a:r>
            <a:endParaRPr lang="zh-CN" altLang="en-US" dirty="0"/>
          </a:p>
        </p:txBody>
      </p:sp>
      <p:sp>
        <p:nvSpPr>
          <p:cNvPr id="12" name="文本占位符 11"/>
          <p:cNvSpPr>
            <a:spLocks noGrp="1"/>
          </p:cNvSpPr>
          <p:nvPr>
            <p:ph type="body" sz="quarter" idx="19"/>
          </p:nvPr>
        </p:nvSpPr>
        <p:spPr/>
        <p:txBody>
          <a:bodyPr/>
          <a:lstStyle/>
          <a:p>
            <a:r>
              <a:rPr lang="en-US" altLang="zh-CN" dirty="0"/>
              <a:t> </a:t>
            </a:r>
            <a:endParaRPr lang="zh-CN" altLang="en-US" dirty="0"/>
          </a:p>
        </p:txBody>
      </p:sp>
      <p:sp>
        <p:nvSpPr>
          <p:cNvPr id="13" name="文本占位符 12"/>
          <p:cNvSpPr>
            <a:spLocks noGrp="1"/>
          </p:cNvSpPr>
          <p:nvPr>
            <p:ph type="body" sz="quarter" idx="20"/>
          </p:nvPr>
        </p:nvSpPr>
        <p:spPr/>
        <p:txBody>
          <a:bodyPr/>
          <a:lstStyle/>
          <a:p>
            <a:r>
              <a:rPr lang="en-US" altLang="zh-CN" dirty="0"/>
              <a:t>V3.0</a:t>
            </a:r>
            <a:endParaRPr lang="zh-CN" altLang="en-US" dirty="0"/>
          </a:p>
        </p:txBody>
      </p:sp>
      <p:sp>
        <p:nvSpPr>
          <p:cNvPr id="3" name="文本占位符 2"/>
          <p:cNvSpPr>
            <a:spLocks noGrp="1"/>
          </p:cNvSpPr>
          <p:nvPr>
            <p:ph type="body" sz="quarter" idx="13"/>
          </p:nvPr>
        </p:nvSpPr>
        <p:spPr>
          <a:noFill/>
          <a:ln w="9525">
            <a:noFill/>
            <a:miter lim="800000"/>
            <a:headEnd/>
            <a:tailEnd/>
          </a:ln>
        </p:spPr>
        <p:txBody>
          <a:bodyPr vert="horz" wrap="square" lIns="80141" tIns="40071" rIns="80141" bIns="40071" numCol="1" anchor="ctr" anchorCtr="0" compatLnSpc="1">
            <a:prstTxWarp prst="textNoShape">
              <a:avLst/>
            </a:prstTxWarp>
          </a:bodyPr>
          <a:lstStyle/>
          <a:p>
            <a:r>
              <a:rPr lang="zh-CN" altLang="en-US" dirty="0"/>
              <a:t>丁毅</a:t>
            </a:r>
            <a:r>
              <a:rPr lang="en-US" altLang="zh-CN" dirty="0"/>
              <a:t>/dwx66270</a:t>
            </a:r>
            <a:endParaRPr lang="zh-CN" altLang="en-US" dirty="0"/>
          </a:p>
        </p:txBody>
      </p:sp>
      <p:sp>
        <p:nvSpPr>
          <p:cNvPr id="4" name="文本占位符 3"/>
          <p:cNvSpPr>
            <a:spLocks noGrp="1"/>
          </p:cNvSpPr>
          <p:nvPr>
            <p:ph type="body" sz="quarter" idx="14"/>
          </p:nvPr>
        </p:nvSpPr>
        <p:spPr/>
        <p:txBody>
          <a:bodyPr/>
          <a:lstStyle/>
          <a:p>
            <a:r>
              <a:rPr lang="en-US" altLang="zh-CN" dirty="0"/>
              <a:t>2018.08.30</a:t>
            </a:r>
            <a:endParaRPr lang="zh-CN" altLang="en-US" dirty="0"/>
          </a:p>
        </p:txBody>
      </p:sp>
      <p:sp>
        <p:nvSpPr>
          <p:cNvPr id="9" name="文本占位符 8"/>
          <p:cNvSpPr>
            <a:spLocks noGrp="1"/>
          </p:cNvSpPr>
          <p:nvPr>
            <p:ph type="body" sz="quarter" idx="15"/>
          </p:nvPr>
        </p:nvSpPr>
        <p:spPr/>
        <p:txBody>
          <a:bodyPr/>
          <a:lstStyle/>
          <a:p>
            <a:r>
              <a:rPr lang="zh-CN" altLang="en-US" dirty="0"/>
              <a:t>王栋</a:t>
            </a:r>
            <a:r>
              <a:rPr lang="en-US" altLang="zh-CN" dirty="0"/>
              <a:t>/wwx270673</a:t>
            </a:r>
            <a:endParaRPr lang="zh-CN" altLang="en-US" dirty="0"/>
          </a:p>
        </p:txBody>
      </p:sp>
      <p:sp>
        <p:nvSpPr>
          <p:cNvPr id="6" name="文本占位符 5"/>
          <p:cNvSpPr>
            <a:spLocks noGrp="1"/>
          </p:cNvSpPr>
          <p:nvPr>
            <p:ph type="body" sz="quarter" idx="16"/>
          </p:nvPr>
        </p:nvSpPr>
        <p:spPr/>
        <p:txBody>
          <a:bodyPr/>
          <a:lstStyle/>
          <a:p>
            <a:r>
              <a:rPr lang="zh-CN" altLang="en-US" dirty="0"/>
              <a:t>新开发</a:t>
            </a:r>
          </a:p>
        </p:txBody>
      </p:sp>
      <p:sp>
        <p:nvSpPr>
          <p:cNvPr id="14" name="文本占位符 13"/>
          <p:cNvSpPr>
            <a:spLocks noGrp="1"/>
          </p:cNvSpPr>
          <p:nvPr>
            <p:ph type="body" sz="quarter" idx="21"/>
          </p:nvPr>
        </p:nvSpPr>
        <p:spPr/>
        <p:txBody>
          <a:bodyPr/>
          <a:lstStyle/>
          <a:p>
            <a:endParaRPr lang="zh-CN" altLang="en-US" dirty="0"/>
          </a:p>
        </p:txBody>
      </p:sp>
      <p:sp>
        <p:nvSpPr>
          <p:cNvPr id="15" name="文本占位符 14"/>
          <p:cNvSpPr>
            <a:spLocks noGrp="1"/>
          </p:cNvSpPr>
          <p:nvPr>
            <p:ph type="body" sz="quarter" idx="22"/>
          </p:nvPr>
        </p:nvSpPr>
        <p:spPr/>
        <p:txBody>
          <a:bodyPr/>
          <a:lstStyle/>
          <a:p>
            <a:endParaRPr lang="zh-CN" altLang="en-US" dirty="0"/>
          </a:p>
        </p:txBody>
      </p:sp>
      <p:sp>
        <p:nvSpPr>
          <p:cNvPr id="16" name="文本占位符 15"/>
          <p:cNvSpPr>
            <a:spLocks noGrp="1"/>
          </p:cNvSpPr>
          <p:nvPr>
            <p:ph type="body" sz="quarter" idx="23"/>
          </p:nvPr>
        </p:nvSpPr>
        <p:spPr/>
        <p:txBody>
          <a:bodyPr/>
          <a:lstStyle/>
          <a:p>
            <a:endParaRPr lang="zh-CN" altLang="en-US"/>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dirty="0"/>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28" name="文本占位符 27"/>
          <p:cNvSpPr>
            <a:spLocks noGrp="1"/>
          </p:cNvSpPr>
          <p:nvPr>
            <p:ph type="body" sz="quarter" idx="35"/>
          </p:nvPr>
        </p:nvSpPr>
        <p:spPr/>
        <p:txBody>
          <a:bodyPr/>
          <a:lstStyle/>
          <a:p>
            <a:endParaRPr lang="zh-CN" altLang="en-US"/>
          </a:p>
        </p:txBody>
      </p:sp>
      <p:sp>
        <p:nvSpPr>
          <p:cNvPr id="29" name="文本占位符 28"/>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57825243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10M/100M</a:t>
            </a:r>
            <a:r>
              <a:rPr lang="zh-CN" altLang="en-US"/>
              <a:t>以太网</a:t>
            </a:r>
            <a:endParaRPr lang="en-US" dirty="0"/>
          </a:p>
        </p:txBody>
      </p:sp>
      <p:sp>
        <p:nvSpPr>
          <p:cNvPr id="3" name="Text Placeholder 2"/>
          <p:cNvSpPr>
            <a:spLocks noGrp="1"/>
          </p:cNvSpPr>
          <p:nvPr>
            <p:ph type="body" sz="quarter" idx="10"/>
          </p:nvPr>
        </p:nvSpPr>
        <p:spPr/>
        <p:txBody>
          <a:bodyPr/>
          <a:lstStyle/>
          <a:p>
            <a:r>
              <a:rPr lang="en-US" altLang="zh-CN" dirty="0"/>
              <a:t>10M/100M</a:t>
            </a:r>
            <a:r>
              <a:rPr lang="zh-CN" altLang="en-US" dirty="0"/>
              <a:t>以太网物理层按照速率等级和传输介质来划分。常见的类型如下：</a:t>
            </a:r>
          </a:p>
          <a:p>
            <a:pPr lvl="1"/>
            <a:r>
              <a:rPr lang="en-US" altLang="zh-CN" dirty="0"/>
              <a:t>10BASE-T: </a:t>
            </a:r>
            <a:r>
              <a:rPr lang="zh-CN" altLang="en-US" dirty="0"/>
              <a:t>采用两对非屏蔽的</a:t>
            </a:r>
            <a:r>
              <a:rPr lang="en-US" altLang="zh-CN" dirty="0"/>
              <a:t>3</a:t>
            </a:r>
            <a:r>
              <a:rPr lang="zh-CN" altLang="en-US" dirty="0"/>
              <a:t>类、</a:t>
            </a:r>
            <a:r>
              <a:rPr lang="en-US" altLang="zh-CN" dirty="0"/>
              <a:t>4</a:t>
            </a:r>
            <a:r>
              <a:rPr lang="zh-CN" altLang="en-US" dirty="0"/>
              <a:t>类、</a:t>
            </a:r>
            <a:r>
              <a:rPr lang="en-US" altLang="zh-CN" dirty="0"/>
              <a:t>5</a:t>
            </a:r>
            <a:r>
              <a:rPr lang="zh-CN" altLang="en-US" dirty="0"/>
              <a:t>类双绞线；</a:t>
            </a:r>
          </a:p>
          <a:p>
            <a:pPr lvl="1"/>
            <a:r>
              <a:rPr lang="en-US" altLang="zh-CN" dirty="0"/>
              <a:t>100BASE-TX: </a:t>
            </a:r>
            <a:r>
              <a:rPr lang="zh-CN" altLang="en-US" dirty="0"/>
              <a:t>采用两对屏蔽双绞线或高质量的</a:t>
            </a:r>
            <a:r>
              <a:rPr lang="en-US" altLang="zh-CN" dirty="0"/>
              <a:t>5</a:t>
            </a:r>
            <a:r>
              <a:rPr lang="zh-CN" altLang="en-US" dirty="0"/>
              <a:t>类非屏蔽双绞线；</a:t>
            </a:r>
          </a:p>
          <a:p>
            <a:pPr lvl="1"/>
            <a:r>
              <a:rPr lang="en-US" altLang="zh-CN" dirty="0"/>
              <a:t>100BASE-FX: </a:t>
            </a:r>
            <a:r>
              <a:rPr lang="zh-CN" altLang="en-US" dirty="0"/>
              <a:t>采用两根光纤，一根用于发送，一根用于接收。</a:t>
            </a:r>
            <a:endParaRPr lang="en-US" dirty="0"/>
          </a:p>
        </p:txBody>
      </p:sp>
    </p:spTree>
    <p:extLst>
      <p:ext uri="{BB962C8B-B14F-4D97-AF65-F5344CB8AC3E}">
        <p14:creationId xmlns:p14="http://schemas.microsoft.com/office/powerpoint/2010/main" val="157000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1000M</a:t>
            </a:r>
            <a:r>
              <a:rPr lang="zh-CN" altLang="en-US"/>
              <a:t>以太网</a:t>
            </a:r>
            <a:endParaRPr lang="en-US" dirty="0"/>
          </a:p>
        </p:txBody>
      </p:sp>
      <p:sp>
        <p:nvSpPr>
          <p:cNvPr id="3" name="Text Placeholder 2"/>
          <p:cNvSpPr>
            <a:spLocks noGrp="1"/>
          </p:cNvSpPr>
          <p:nvPr>
            <p:ph type="body" sz="quarter" idx="10"/>
          </p:nvPr>
        </p:nvSpPr>
        <p:spPr/>
        <p:txBody>
          <a:bodyPr/>
          <a:lstStyle/>
          <a:p>
            <a:r>
              <a:rPr lang="en-US" altLang="zh-CN" dirty="0"/>
              <a:t>1000M</a:t>
            </a:r>
            <a:r>
              <a:rPr lang="zh-CN" altLang="en-US" dirty="0"/>
              <a:t>以太网标准如下：</a:t>
            </a:r>
          </a:p>
          <a:p>
            <a:pPr lvl="1"/>
            <a:r>
              <a:rPr lang="en-US" altLang="zh-CN" dirty="0"/>
              <a:t>1000BASE-T: IEEE802.3ab</a:t>
            </a:r>
            <a:r>
              <a:rPr lang="zh-CN" altLang="en-US" dirty="0"/>
              <a:t>，</a:t>
            </a:r>
            <a:r>
              <a:rPr lang="en-US" altLang="zh-CN" dirty="0"/>
              <a:t>5</a:t>
            </a:r>
            <a:r>
              <a:rPr lang="zh-CN" altLang="en-US" dirty="0"/>
              <a:t>类非屏蔽双绞线</a:t>
            </a:r>
          </a:p>
          <a:p>
            <a:pPr lvl="1"/>
            <a:r>
              <a:rPr lang="en-US" altLang="zh-CN" dirty="0"/>
              <a:t>1000BASE-X: IEEE802.3z</a:t>
            </a:r>
            <a:r>
              <a:rPr lang="zh-CN" altLang="en-US" dirty="0"/>
              <a:t>，多模光纤、单模光纤和</a:t>
            </a:r>
            <a:r>
              <a:rPr lang="en-US" altLang="zh-CN" dirty="0"/>
              <a:t>150</a:t>
            </a:r>
            <a:r>
              <a:rPr lang="zh-CN" altLang="en-US" dirty="0"/>
              <a:t>欧平衡屏蔽式双绞线。</a:t>
            </a:r>
          </a:p>
          <a:p>
            <a:pPr lvl="1"/>
            <a:r>
              <a:rPr lang="en-US" altLang="zh-CN" dirty="0"/>
              <a:t>1000BASE-CX: </a:t>
            </a:r>
            <a:r>
              <a:rPr lang="zh-CN" altLang="en-US" dirty="0"/>
              <a:t>由于最大长度</a:t>
            </a:r>
            <a:r>
              <a:rPr lang="en-US" altLang="zh-CN" dirty="0"/>
              <a:t>25</a:t>
            </a:r>
            <a:r>
              <a:rPr lang="zh-CN" altLang="en-US" dirty="0"/>
              <a:t>米，现在应用已经很少。</a:t>
            </a:r>
          </a:p>
          <a:p>
            <a:pPr lvl="1"/>
            <a:r>
              <a:rPr lang="en-US" altLang="zh-CN" dirty="0"/>
              <a:t>1000BASE-SX: </a:t>
            </a:r>
            <a:r>
              <a:rPr lang="zh-CN" altLang="en-US" dirty="0"/>
              <a:t>短波</a:t>
            </a:r>
            <a:r>
              <a:rPr lang="en-US" altLang="zh-CN" dirty="0"/>
              <a:t>850nm</a:t>
            </a:r>
            <a:r>
              <a:rPr lang="zh-CN" altLang="en-US" dirty="0"/>
              <a:t>，激光范围（</a:t>
            </a:r>
            <a:r>
              <a:rPr lang="en-US" altLang="zh-CN" dirty="0"/>
              <a:t>770</a:t>
            </a:r>
            <a:r>
              <a:rPr lang="zh-CN" altLang="en-US" dirty="0"/>
              <a:t>～</a:t>
            </a:r>
            <a:r>
              <a:rPr lang="en-US" altLang="zh-CN" dirty="0"/>
              <a:t>860nm</a:t>
            </a:r>
            <a:r>
              <a:rPr lang="zh-CN" altLang="en-US" dirty="0"/>
              <a:t>）只用于多模光纤。</a:t>
            </a:r>
          </a:p>
          <a:p>
            <a:pPr lvl="1"/>
            <a:r>
              <a:rPr lang="en-US" altLang="zh-CN" dirty="0"/>
              <a:t>1000BASE-LX: </a:t>
            </a:r>
            <a:r>
              <a:rPr lang="zh-CN" altLang="en-US" dirty="0"/>
              <a:t>长波</a:t>
            </a:r>
            <a:r>
              <a:rPr lang="en-US" altLang="zh-CN" dirty="0"/>
              <a:t>1310nm</a:t>
            </a:r>
            <a:r>
              <a:rPr lang="zh-CN" altLang="en-US" dirty="0"/>
              <a:t>，激光范围（</a:t>
            </a:r>
            <a:r>
              <a:rPr lang="en-US" altLang="zh-CN" dirty="0"/>
              <a:t>1270</a:t>
            </a:r>
            <a:r>
              <a:rPr lang="zh-CN" altLang="en-US" dirty="0"/>
              <a:t>～</a:t>
            </a:r>
            <a:r>
              <a:rPr lang="en-US" altLang="zh-CN" dirty="0"/>
              <a:t>1355nm</a:t>
            </a:r>
            <a:r>
              <a:rPr lang="zh-CN" altLang="en-US" dirty="0"/>
              <a:t>）主要用于单模光纤，但也可以用于多模光纤。</a:t>
            </a:r>
          </a:p>
          <a:p>
            <a:endParaRPr lang="en-US" dirty="0"/>
          </a:p>
        </p:txBody>
      </p:sp>
    </p:spTree>
    <p:extLst>
      <p:ext uri="{BB962C8B-B14F-4D97-AF65-F5344CB8AC3E}">
        <p14:creationId xmlns:p14="http://schemas.microsoft.com/office/powerpoint/2010/main" val="364236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10GE</a:t>
            </a:r>
            <a:r>
              <a:rPr lang="zh-CN" altLang="en-US"/>
              <a:t>以太网</a:t>
            </a:r>
            <a:endParaRPr lang="en-US" dirty="0"/>
          </a:p>
        </p:txBody>
      </p:sp>
      <p:sp>
        <p:nvSpPr>
          <p:cNvPr id="3" name="Text Placeholder 2"/>
          <p:cNvSpPr>
            <a:spLocks noGrp="1"/>
          </p:cNvSpPr>
          <p:nvPr>
            <p:ph type="body" sz="quarter" idx="10"/>
          </p:nvPr>
        </p:nvSpPr>
        <p:spPr/>
        <p:txBody>
          <a:bodyPr/>
          <a:lstStyle/>
          <a:p>
            <a:r>
              <a:rPr lang="zh-CN" altLang="en-US" sz="1800" dirty="0"/>
              <a:t>标准：</a:t>
            </a:r>
            <a:r>
              <a:rPr lang="en-US" sz="1800" dirty="0"/>
              <a:t>IEEE802.3ae </a:t>
            </a:r>
          </a:p>
          <a:p>
            <a:r>
              <a:rPr lang="en-US" sz="1800" dirty="0"/>
              <a:t>10Gbs/s </a:t>
            </a:r>
            <a:r>
              <a:rPr lang="zh-CN" altLang="en-US" sz="1800" dirty="0"/>
              <a:t>以太网有两类：</a:t>
            </a:r>
          </a:p>
          <a:p>
            <a:pPr lvl="1"/>
            <a:r>
              <a:rPr lang="zh-CN" altLang="en-US" sz="1600" dirty="0"/>
              <a:t>串行的</a:t>
            </a:r>
            <a:r>
              <a:rPr lang="en-US" altLang="zh-CN" sz="1600" dirty="0"/>
              <a:t>10</a:t>
            </a:r>
            <a:r>
              <a:rPr lang="en-US" sz="1600" dirty="0"/>
              <a:t>GBase-S/L/E-R/W ：</a:t>
            </a:r>
          </a:p>
          <a:p>
            <a:pPr lvl="2"/>
            <a:r>
              <a:rPr lang="en-US" sz="1400" dirty="0">
                <a:latin typeface="+mn-ea"/>
              </a:rPr>
              <a:t>10GBase-S：</a:t>
            </a:r>
            <a:r>
              <a:rPr lang="zh-CN" altLang="en-US" sz="1400" dirty="0">
                <a:latin typeface="+mn-ea"/>
              </a:rPr>
              <a:t>短距；</a:t>
            </a:r>
            <a:r>
              <a:rPr lang="en-US" altLang="zh-CN" sz="1400" dirty="0">
                <a:latin typeface="+mn-ea"/>
              </a:rPr>
              <a:t>850</a:t>
            </a:r>
            <a:r>
              <a:rPr lang="en-US" sz="1400" dirty="0">
                <a:latin typeface="+mn-ea"/>
              </a:rPr>
              <a:t>nm；</a:t>
            </a:r>
            <a:r>
              <a:rPr lang="zh-CN" altLang="en-US" sz="1400" dirty="0">
                <a:latin typeface="+mn-ea"/>
              </a:rPr>
              <a:t>多模。</a:t>
            </a:r>
          </a:p>
          <a:p>
            <a:pPr lvl="2"/>
            <a:r>
              <a:rPr lang="en-US" altLang="zh-CN" sz="1400" dirty="0">
                <a:latin typeface="+mn-ea"/>
              </a:rPr>
              <a:t>10</a:t>
            </a:r>
            <a:r>
              <a:rPr lang="en-US" sz="1400" dirty="0">
                <a:latin typeface="+mn-ea"/>
              </a:rPr>
              <a:t>GBase-L：</a:t>
            </a:r>
            <a:r>
              <a:rPr lang="zh-CN" altLang="en-US" sz="1400" dirty="0">
                <a:latin typeface="+mn-ea"/>
              </a:rPr>
              <a:t>长距；</a:t>
            </a:r>
            <a:r>
              <a:rPr lang="en-US" altLang="zh-CN" sz="1400" dirty="0">
                <a:latin typeface="+mn-ea"/>
              </a:rPr>
              <a:t>1310</a:t>
            </a:r>
            <a:r>
              <a:rPr lang="en-US" sz="1400" dirty="0">
                <a:latin typeface="+mn-ea"/>
              </a:rPr>
              <a:t>nm；</a:t>
            </a:r>
            <a:r>
              <a:rPr lang="zh-CN" altLang="en-US" sz="1400" dirty="0">
                <a:latin typeface="+mn-ea"/>
              </a:rPr>
              <a:t>单模。</a:t>
            </a:r>
          </a:p>
          <a:p>
            <a:pPr lvl="2"/>
            <a:r>
              <a:rPr lang="en-US" altLang="zh-CN" sz="1400" dirty="0">
                <a:latin typeface="+mn-ea"/>
              </a:rPr>
              <a:t>10</a:t>
            </a:r>
            <a:r>
              <a:rPr lang="en-US" sz="1400" dirty="0">
                <a:latin typeface="+mn-ea"/>
              </a:rPr>
              <a:t>GBase-E：</a:t>
            </a:r>
            <a:r>
              <a:rPr lang="zh-CN" altLang="en-US" sz="1400" dirty="0">
                <a:latin typeface="+mn-ea"/>
              </a:rPr>
              <a:t>超长距；</a:t>
            </a:r>
            <a:r>
              <a:rPr lang="en-US" altLang="zh-CN" sz="1400" dirty="0">
                <a:latin typeface="+mn-ea"/>
              </a:rPr>
              <a:t>1550</a:t>
            </a:r>
            <a:r>
              <a:rPr lang="en-US" sz="1400" dirty="0">
                <a:latin typeface="+mn-ea"/>
              </a:rPr>
              <a:t>nm；</a:t>
            </a:r>
            <a:r>
              <a:rPr lang="zh-CN" altLang="en-US" sz="1400" dirty="0">
                <a:latin typeface="+mn-ea"/>
              </a:rPr>
              <a:t>单模。</a:t>
            </a:r>
          </a:p>
          <a:p>
            <a:pPr lvl="2"/>
            <a:r>
              <a:rPr lang="en-US" sz="1400" dirty="0">
                <a:latin typeface="+mn-ea"/>
              </a:rPr>
              <a:t>W = WAN PHY</a:t>
            </a:r>
            <a:r>
              <a:rPr lang="zh-CN" altLang="en-US" sz="1400" dirty="0">
                <a:latin typeface="+mn-ea"/>
              </a:rPr>
              <a:t>，广域网物理层</a:t>
            </a:r>
            <a:r>
              <a:rPr lang="en-US" altLang="zh-CN" sz="1400" dirty="0">
                <a:latin typeface="+mn-ea"/>
              </a:rPr>
              <a:t>, 9.95328</a:t>
            </a:r>
            <a:r>
              <a:rPr lang="en-US" sz="1400" dirty="0">
                <a:latin typeface="+mn-ea"/>
              </a:rPr>
              <a:t>Gb/s </a:t>
            </a:r>
            <a:r>
              <a:rPr lang="zh-CN" altLang="en-US" sz="1400" dirty="0">
                <a:latin typeface="+mn-ea"/>
              </a:rPr>
              <a:t>码率</a:t>
            </a:r>
            <a:r>
              <a:rPr lang="en-US" altLang="zh-CN" sz="1400" dirty="0">
                <a:latin typeface="+mn-ea"/>
              </a:rPr>
              <a:t>, </a:t>
            </a:r>
            <a:r>
              <a:rPr lang="zh-CN" altLang="en-US" sz="1400" dirty="0">
                <a:latin typeface="+mn-ea"/>
              </a:rPr>
              <a:t>采用</a:t>
            </a:r>
            <a:r>
              <a:rPr lang="en-US" sz="1400" dirty="0">
                <a:latin typeface="+mn-ea"/>
              </a:rPr>
              <a:t>SONET STS-192c</a:t>
            </a:r>
            <a:r>
              <a:rPr lang="zh-CN" altLang="en-US" sz="1400" dirty="0">
                <a:latin typeface="+mn-ea"/>
              </a:rPr>
              <a:t>及</a:t>
            </a:r>
            <a:r>
              <a:rPr lang="en-US" sz="1400" dirty="0">
                <a:latin typeface="+mn-ea"/>
              </a:rPr>
              <a:t>SDH VC-4-64C</a:t>
            </a:r>
            <a:r>
              <a:rPr lang="zh-CN" altLang="en-US" sz="1400" dirty="0">
                <a:latin typeface="+mn-ea"/>
              </a:rPr>
              <a:t>封装，可以使用</a:t>
            </a:r>
            <a:r>
              <a:rPr lang="en-US" sz="1400" dirty="0">
                <a:latin typeface="+mn-ea"/>
              </a:rPr>
              <a:t>DWDM</a:t>
            </a:r>
            <a:r>
              <a:rPr lang="zh-CN" altLang="en-US" sz="1400" dirty="0">
                <a:latin typeface="+mn-ea"/>
              </a:rPr>
              <a:t>或</a:t>
            </a:r>
            <a:r>
              <a:rPr lang="en-US" sz="1400" dirty="0">
                <a:latin typeface="+mn-ea"/>
              </a:rPr>
              <a:t>SDH/SONET</a:t>
            </a:r>
            <a:r>
              <a:rPr lang="zh-CN" altLang="en-US" sz="1400" dirty="0">
                <a:latin typeface="+mn-ea"/>
              </a:rPr>
              <a:t>光传输网作传送，使</a:t>
            </a:r>
            <a:r>
              <a:rPr lang="en-US" altLang="zh-CN" sz="1400" dirty="0">
                <a:latin typeface="+mn-ea"/>
              </a:rPr>
              <a:t>10</a:t>
            </a:r>
            <a:r>
              <a:rPr lang="en-US" sz="1400" dirty="0">
                <a:latin typeface="+mn-ea"/>
              </a:rPr>
              <a:t>G</a:t>
            </a:r>
            <a:r>
              <a:rPr lang="zh-CN" altLang="en-US" sz="1400" dirty="0">
                <a:latin typeface="+mn-ea"/>
              </a:rPr>
              <a:t>以太网无缝接入光传输网</a:t>
            </a:r>
            <a:r>
              <a:rPr lang="en-US" sz="1400" dirty="0">
                <a:latin typeface="+mn-ea"/>
              </a:rPr>
              <a:t>。</a:t>
            </a:r>
          </a:p>
          <a:p>
            <a:pPr lvl="2"/>
            <a:r>
              <a:rPr lang="en-US" sz="1400" dirty="0">
                <a:latin typeface="+mn-ea"/>
              </a:rPr>
              <a:t>R = LAN PHY</a:t>
            </a:r>
            <a:r>
              <a:rPr lang="zh-CN" altLang="en-US" sz="1400" dirty="0">
                <a:latin typeface="+mn-ea"/>
              </a:rPr>
              <a:t>，局域网物理层</a:t>
            </a:r>
            <a:r>
              <a:rPr lang="en-US" altLang="zh-CN" sz="1400" dirty="0">
                <a:latin typeface="+mn-ea"/>
              </a:rPr>
              <a:t>, 10.3125</a:t>
            </a:r>
            <a:r>
              <a:rPr lang="en-US" sz="1400" dirty="0">
                <a:latin typeface="+mn-ea"/>
              </a:rPr>
              <a:t>Gb/s</a:t>
            </a:r>
            <a:r>
              <a:rPr lang="zh-CN" altLang="en-US" sz="1400" dirty="0">
                <a:latin typeface="+mn-ea"/>
              </a:rPr>
              <a:t>码率。</a:t>
            </a:r>
          </a:p>
          <a:p>
            <a:pPr lvl="1"/>
            <a:r>
              <a:rPr lang="en-US" altLang="zh-CN" sz="1600" dirty="0"/>
              <a:t>4</a:t>
            </a:r>
            <a:r>
              <a:rPr lang="zh-CN" altLang="en-US" sz="1600" dirty="0"/>
              <a:t>路并行</a:t>
            </a:r>
            <a:r>
              <a:rPr lang="en-US" sz="1600" dirty="0"/>
              <a:t>WDM (</a:t>
            </a:r>
            <a:r>
              <a:rPr lang="zh-CN" altLang="en-US" sz="1600" dirty="0"/>
              <a:t>波分复用</a:t>
            </a:r>
            <a:r>
              <a:rPr lang="en-US" altLang="zh-CN" sz="1600" dirty="0"/>
              <a:t>)</a:t>
            </a:r>
            <a:r>
              <a:rPr lang="zh-CN" altLang="en-US" sz="1600" dirty="0"/>
              <a:t>的</a:t>
            </a:r>
            <a:r>
              <a:rPr lang="en-US" altLang="zh-CN" sz="1600" dirty="0"/>
              <a:t>10</a:t>
            </a:r>
            <a:r>
              <a:rPr lang="en-US" sz="1600" dirty="0"/>
              <a:t>GBase-LX4</a:t>
            </a:r>
            <a:r>
              <a:rPr lang="zh-CN" altLang="en-US" sz="1600" dirty="0"/>
              <a:t>：</a:t>
            </a:r>
            <a:endParaRPr lang="en-US" sz="1600" dirty="0"/>
          </a:p>
          <a:p>
            <a:pPr lvl="2"/>
            <a:r>
              <a:rPr lang="en-US" sz="1400" dirty="0">
                <a:latin typeface="+mn-ea"/>
              </a:rPr>
              <a:t>10GBase-LX4：1310nm；</a:t>
            </a:r>
            <a:r>
              <a:rPr lang="zh-CN" altLang="en-US" sz="1400" dirty="0">
                <a:latin typeface="+mn-ea"/>
              </a:rPr>
              <a:t>多模。</a:t>
            </a:r>
          </a:p>
          <a:p>
            <a:pPr lvl="2"/>
            <a:r>
              <a:rPr lang="en-US" altLang="zh-CN" sz="1400" dirty="0">
                <a:latin typeface="+mn-ea"/>
              </a:rPr>
              <a:t>10</a:t>
            </a:r>
            <a:r>
              <a:rPr lang="en-US" sz="1400" dirty="0">
                <a:latin typeface="+mn-ea"/>
              </a:rPr>
              <a:t>GBase-LX4：1310nm；</a:t>
            </a:r>
            <a:r>
              <a:rPr lang="zh-CN" altLang="en-US" sz="1400" dirty="0">
                <a:latin typeface="+mn-ea"/>
              </a:rPr>
              <a:t>单模。</a:t>
            </a:r>
          </a:p>
          <a:p>
            <a:endParaRPr lang="en-US" sz="1800" dirty="0"/>
          </a:p>
        </p:txBody>
      </p:sp>
    </p:spTree>
    <p:extLst>
      <p:ext uri="{BB962C8B-B14F-4D97-AF65-F5344CB8AC3E}">
        <p14:creationId xmlns:p14="http://schemas.microsoft.com/office/powerpoint/2010/main" val="4212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100GE</a:t>
            </a:r>
            <a:r>
              <a:rPr lang="zh-CN" altLang="en-US"/>
              <a:t>以太网</a:t>
            </a:r>
            <a:endParaRPr lang="en-US" dirty="0"/>
          </a:p>
        </p:txBody>
      </p:sp>
      <p:sp>
        <p:nvSpPr>
          <p:cNvPr id="3" name="Text Placeholder 2"/>
          <p:cNvSpPr>
            <a:spLocks noGrp="1"/>
          </p:cNvSpPr>
          <p:nvPr>
            <p:ph type="body" sz="quarter" idx="10"/>
          </p:nvPr>
        </p:nvSpPr>
        <p:spPr/>
        <p:txBody>
          <a:bodyPr/>
          <a:lstStyle/>
          <a:p>
            <a:r>
              <a:rPr lang="en-US" altLang="zh-CN" sz="2000" dirty="0"/>
              <a:t>100G</a:t>
            </a:r>
            <a:r>
              <a:rPr lang="zh-CN" altLang="en-US" sz="2000" dirty="0"/>
              <a:t>以太网（</a:t>
            </a:r>
            <a:r>
              <a:rPr lang="en-US" altLang="zh-CN" sz="2000" dirty="0"/>
              <a:t>100GE</a:t>
            </a:r>
            <a:r>
              <a:rPr lang="zh-CN" altLang="en-US" sz="2000" dirty="0"/>
              <a:t>）标准从开始讨论制订到正式获批发布，经历了长达</a:t>
            </a:r>
            <a:r>
              <a:rPr lang="en-US" altLang="zh-CN" sz="2000" dirty="0"/>
              <a:t>4</a:t>
            </a:r>
            <a:r>
              <a:rPr lang="zh-CN" altLang="en-US" sz="2000" dirty="0"/>
              <a:t>年之久：</a:t>
            </a:r>
            <a:r>
              <a:rPr lang="en-US" altLang="zh-CN" sz="2000" dirty="0"/>
              <a:t>2010</a:t>
            </a:r>
            <a:r>
              <a:rPr lang="zh-CN" altLang="en-US" sz="2000" dirty="0"/>
              <a:t>年</a:t>
            </a:r>
            <a:r>
              <a:rPr lang="en-US" altLang="zh-CN" sz="2000" dirty="0"/>
              <a:t>6</a:t>
            </a:r>
            <a:r>
              <a:rPr lang="zh-CN" altLang="en-US" sz="2000" dirty="0"/>
              <a:t>月，</a:t>
            </a:r>
            <a:r>
              <a:rPr lang="en-US" altLang="zh-CN" sz="2000" dirty="0"/>
              <a:t>IEEE</a:t>
            </a:r>
            <a:r>
              <a:rPr lang="zh-CN" altLang="en-US" sz="2000" dirty="0"/>
              <a:t>正式对外宣布</a:t>
            </a:r>
            <a:r>
              <a:rPr lang="en-US" altLang="zh-CN" sz="2000" dirty="0"/>
              <a:t>IEEE 802.3ba</a:t>
            </a:r>
            <a:r>
              <a:rPr lang="zh-CN" altLang="en-US" sz="2000" dirty="0"/>
              <a:t>标准。</a:t>
            </a:r>
            <a:endParaRPr lang="en-US" altLang="zh-CN" sz="2000" dirty="0"/>
          </a:p>
          <a:p>
            <a:r>
              <a:rPr lang="zh-CN" altLang="en-US" sz="2000" dirty="0"/>
              <a:t>在当前正式发布的</a:t>
            </a:r>
            <a:r>
              <a:rPr lang="en-US" altLang="zh-CN" sz="2000" dirty="0"/>
              <a:t>802.3ba</a:t>
            </a:r>
            <a:r>
              <a:rPr lang="zh-CN" altLang="en-US" sz="2000" dirty="0"/>
              <a:t>标准中，对于</a:t>
            </a:r>
            <a:r>
              <a:rPr lang="en-US" altLang="zh-CN" sz="2000" dirty="0"/>
              <a:t>100Gbps MAC</a:t>
            </a:r>
            <a:r>
              <a:rPr lang="zh-CN" altLang="en-US" sz="2000" dirty="0"/>
              <a:t>速率，提供了如下物理层规范：</a:t>
            </a:r>
          </a:p>
          <a:p>
            <a:pPr lvl="1"/>
            <a:r>
              <a:rPr lang="en-US" altLang="zh-CN" sz="1800" dirty="0"/>
              <a:t>40km</a:t>
            </a:r>
            <a:r>
              <a:rPr lang="zh-CN" altLang="en-US" sz="1800" dirty="0"/>
              <a:t>单模光纤（</a:t>
            </a:r>
            <a:r>
              <a:rPr lang="en-US" altLang="zh-CN" sz="1800" dirty="0"/>
              <a:t>SMF</a:t>
            </a:r>
            <a:r>
              <a:rPr lang="zh-CN" altLang="en-US" sz="1800" dirty="0"/>
              <a:t>）</a:t>
            </a:r>
            <a:r>
              <a:rPr lang="en-US" altLang="zh-CN" sz="1800" dirty="0"/>
              <a:t>: </a:t>
            </a:r>
            <a:r>
              <a:rPr lang="zh-CN" altLang="en-US" sz="1800" dirty="0"/>
              <a:t>对应的</a:t>
            </a:r>
            <a:r>
              <a:rPr lang="en-US" altLang="zh-CN" sz="1800" dirty="0"/>
              <a:t>PHY</a:t>
            </a:r>
            <a:r>
              <a:rPr lang="zh-CN" altLang="en-US" sz="1800" dirty="0"/>
              <a:t>为</a:t>
            </a:r>
            <a:r>
              <a:rPr lang="en-US" altLang="zh-CN" sz="1800" dirty="0"/>
              <a:t>100GBASE-ER4</a:t>
            </a:r>
            <a:r>
              <a:rPr lang="zh-CN" altLang="en-US" sz="1800" dirty="0"/>
              <a:t>，由</a:t>
            </a:r>
            <a:r>
              <a:rPr lang="en-US" altLang="zh-CN" sz="1800" dirty="0"/>
              <a:t>4</a:t>
            </a:r>
            <a:r>
              <a:rPr lang="zh-CN" altLang="en-US" sz="1800" dirty="0"/>
              <a:t>个</a:t>
            </a:r>
            <a:r>
              <a:rPr lang="en-US" altLang="zh-CN" sz="1800" dirty="0"/>
              <a:t>WDM</a:t>
            </a:r>
            <a:r>
              <a:rPr lang="zh-CN" altLang="en-US" sz="1800" dirty="0"/>
              <a:t>（</a:t>
            </a:r>
            <a:r>
              <a:rPr lang="en-US" altLang="zh-CN" sz="1800" dirty="0"/>
              <a:t>1310nm, 800GHz</a:t>
            </a:r>
            <a:r>
              <a:rPr lang="zh-CN" altLang="en-US" sz="1800" dirty="0"/>
              <a:t>间隔）通道组成。</a:t>
            </a:r>
          </a:p>
          <a:p>
            <a:pPr lvl="1"/>
            <a:r>
              <a:rPr lang="en-US" altLang="zh-CN" sz="1800" dirty="0"/>
              <a:t>10km</a:t>
            </a:r>
            <a:r>
              <a:rPr lang="zh-CN" altLang="en-US" sz="1800" dirty="0"/>
              <a:t>单模光纤</a:t>
            </a:r>
            <a:r>
              <a:rPr lang="en-US" altLang="zh-CN" sz="1800" dirty="0"/>
              <a:t>: </a:t>
            </a:r>
            <a:r>
              <a:rPr lang="zh-CN" altLang="en-US" sz="1800" dirty="0"/>
              <a:t>对应的</a:t>
            </a:r>
            <a:r>
              <a:rPr lang="en-US" altLang="zh-CN" sz="1800" dirty="0"/>
              <a:t>PHY</a:t>
            </a:r>
            <a:r>
              <a:rPr lang="zh-CN" altLang="en-US" sz="1800" dirty="0"/>
              <a:t>为</a:t>
            </a:r>
            <a:r>
              <a:rPr lang="en-US" altLang="zh-CN" sz="1800" dirty="0"/>
              <a:t>100GBASE-LR4</a:t>
            </a:r>
            <a:r>
              <a:rPr lang="zh-CN" altLang="en-US" sz="1800" dirty="0"/>
              <a:t>，由</a:t>
            </a:r>
            <a:r>
              <a:rPr lang="en-US" altLang="zh-CN" sz="1800" dirty="0"/>
              <a:t>4</a:t>
            </a:r>
            <a:r>
              <a:rPr lang="zh-CN" altLang="en-US" sz="1800" dirty="0"/>
              <a:t>个</a:t>
            </a:r>
            <a:r>
              <a:rPr lang="en-US" altLang="zh-CN" sz="1800" dirty="0"/>
              <a:t>WDM</a:t>
            </a:r>
            <a:r>
              <a:rPr lang="zh-CN" altLang="en-US" sz="1800" dirty="0"/>
              <a:t>（</a:t>
            </a:r>
            <a:r>
              <a:rPr lang="en-US" altLang="zh-CN" sz="1800" dirty="0"/>
              <a:t>1310nm,800GHz</a:t>
            </a:r>
            <a:r>
              <a:rPr lang="zh-CN" altLang="en-US" sz="1800" dirty="0"/>
              <a:t>波长间隔）通道组成。</a:t>
            </a:r>
          </a:p>
          <a:p>
            <a:pPr lvl="1"/>
            <a:r>
              <a:rPr lang="en-US" altLang="zh-CN" sz="1800" dirty="0"/>
              <a:t>100m OM3</a:t>
            </a:r>
            <a:r>
              <a:rPr lang="zh-CN" altLang="en-US" sz="1800" dirty="0"/>
              <a:t>多模光纤</a:t>
            </a:r>
            <a:r>
              <a:rPr lang="en-US" altLang="zh-CN" sz="1800" dirty="0"/>
              <a:t>: </a:t>
            </a:r>
            <a:r>
              <a:rPr lang="zh-CN" altLang="en-US" sz="1800" dirty="0"/>
              <a:t>对应的</a:t>
            </a:r>
            <a:r>
              <a:rPr lang="en-US" altLang="zh-CN" sz="1800" dirty="0"/>
              <a:t>PHY</a:t>
            </a:r>
            <a:r>
              <a:rPr lang="zh-CN" altLang="en-US" sz="1800" dirty="0"/>
              <a:t>为</a:t>
            </a:r>
            <a:r>
              <a:rPr lang="en-US" altLang="zh-CN" sz="1800" dirty="0"/>
              <a:t>100GBASE-SR10</a:t>
            </a:r>
            <a:r>
              <a:rPr lang="zh-CN" altLang="en-US" sz="1800" dirty="0"/>
              <a:t>，由</a:t>
            </a:r>
            <a:r>
              <a:rPr lang="en-US" altLang="zh-CN" sz="1800" dirty="0"/>
              <a:t>10</a:t>
            </a:r>
            <a:r>
              <a:rPr lang="zh-CN" altLang="en-US" sz="1800" dirty="0"/>
              <a:t>条独立的多模光纤通道（</a:t>
            </a:r>
            <a:r>
              <a:rPr lang="en-US" altLang="zh-CN" sz="1800" dirty="0"/>
              <a:t>850nm</a:t>
            </a:r>
            <a:r>
              <a:rPr lang="zh-CN" altLang="en-US" sz="1800" dirty="0"/>
              <a:t>）组成。</a:t>
            </a:r>
          </a:p>
          <a:p>
            <a:pPr lvl="1"/>
            <a:r>
              <a:rPr lang="en-US" altLang="zh-CN" sz="1800" dirty="0"/>
              <a:t>7m</a:t>
            </a:r>
            <a:r>
              <a:rPr lang="zh-CN" altLang="en-US" sz="1800" dirty="0"/>
              <a:t>铜线</a:t>
            </a:r>
            <a:r>
              <a:rPr lang="en-US" altLang="zh-CN" sz="1800" dirty="0"/>
              <a:t>: </a:t>
            </a:r>
            <a:r>
              <a:rPr lang="zh-CN" altLang="en-US" sz="1800" dirty="0"/>
              <a:t>对应的</a:t>
            </a:r>
            <a:r>
              <a:rPr lang="en-US" altLang="zh-CN" sz="1800" dirty="0"/>
              <a:t>PHY</a:t>
            </a:r>
            <a:r>
              <a:rPr lang="zh-CN" altLang="en-US" sz="1800" dirty="0"/>
              <a:t>为</a:t>
            </a:r>
            <a:r>
              <a:rPr lang="en-US" altLang="zh-CN" sz="1800" dirty="0"/>
              <a:t>100GBASE-CR10</a:t>
            </a:r>
            <a:r>
              <a:rPr lang="zh-CN" altLang="en-US" sz="1800" dirty="0"/>
              <a:t>，由</a:t>
            </a:r>
            <a:r>
              <a:rPr lang="en-US" altLang="zh-CN" sz="1800" dirty="0"/>
              <a:t>10</a:t>
            </a:r>
            <a:r>
              <a:rPr lang="zh-CN" altLang="en-US" sz="1800" dirty="0"/>
              <a:t>条独立的铜缆通道组成。</a:t>
            </a:r>
          </a:p>
          <a:p>
            <a:endParaRPr lang="en-US" sz="2000" dirty="0"/>
          </a:p>
        </p:txBody>
      </p:sp>
    </p:spTree>
    <p:extLst>
      <p:ext uri="{BB962C8B-B14F-4D97-AF65-F5344CB8AC3E}">
        <p14:creationId xmlns:p14="http://schemas.microsoft.com/office/powerpoint/2010/main" val="97282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t>广域网接口</a:t>
            </a:r>
            <a:endParaRPr lang="en-US" altLang="zh-CN" b="1" dirty="0"/>
          </a:p>
          <a:p>
            <a:pPr lvl="1"/>
            <a:r>
              <a:rPr lang="zh-CN" altLang="en-US" dirty="0">
                <a:solidFill>
                  <a:schemeClr val="bg1">
                    <a:lumMod val="50000"/>
                  </a:schemeClr>
                </a:solidFill>
              </a:rPr>
              <a:t>路由器广域网接口演进</a:t>
            </a:r>
            <a:endParaRPr lang="en-US" altLang="zh-CN" dirty="0">
              <a:solidFill>
                <a:schemeClr val="bg1">
                  <a:lumMod val="50000"/>
                </a:schemeClr>
              </a:solidFill>
            </a:endParaRPr>
          </a:p>
          <a:p>
            <a:pPr lvl="1"/>
            <a:r>
              <a:rPr lang="en-US" altLang="zh-CN" dirty="0">
                <a:solidFill>
                  <a:schemeClr val="bg1">
                    <a:lumMod val="50000"/>
                  </a:schemeClr>
                </a:solidFill>
              </a:rPr>
              <a:t>Ethernet</a:t>
            </a:r>
            <a:r>
              <a:rPr lang="zh-CN" altLang="en-US" dirty="0">
                <a:solidFill>
                  <a:schemeClr val="bg1">
                    <a:lumMod val="50000"/>
                  </a:schemeClr>
                </a:solidFill>
              </a:rPr>
              <a:t>接口</a:t>
            </a:r>
          </a:p>
          <a:p>
            <a:pPr lvl="1">
              <a:buSzPct val="60000"/>
              <a:buFont typeface="Wingdings" panose="05000000000000000000" pitchFamily="2" charset="2"/>
              <a:buChar char="n"/>
            </a:pPr>
            <a:r>
              <a:rPr lang="en-US" altLang="zh-CN" dirty="0"/>
              <a:t>POS</a:t>
            </a:r>
            <a:r>
              <a:rPr lang="zh-CN" altLang="en-US" dirty="0"/>
              <a:t>接口</a:t>
            </a:r>
            <a:endParaRPr lang="en-US" altLang="zh-CN" dirty="0"/>
          </a:p>
          <a:p>
            <a:pPr lvl="1"/>
            <a:r>
              <a:rPr lang="en-US" altLang="zh-CN" dirty="0">
                <a:solidFill>
                  <a:schemeClr val="bg1">
                    <a:lumMod val="50000"/>
                  </a:schemeClr>
                </a:solidFill>
              </a:rPr>
              <a:t>Ethernet</a:t>
            </a:r>
            <a:r>
              <a:rPr lang="zh-CN" altLang="en-US" dirty="0">
                <a:solidFill>
                  <a:schemeClr val="bg1">
                    <a:lumMod val="50000"/>
                  </a:schemeClr>
                </a:solidFill>
              </a:rPr>
              <a:t>接口与</a:t>
            </a:r>
            <a:r>
              <a:rPr lang="en-US" altLang="zh-CN" dirty="0">
                <a:solidFill>
                  <a:schemeClr val="bg1">
                    <a:lumMod val="50000"/>
                  </a:schemeClr>
                </a:solidFill>
              </a:rPr>
              <a:t>POS</a:t>
            </a:r>
            <a:r>
              <a:rPr lang="zh-CN" altLang="en-US" dirty="0">
                <a:solidFill>
                  <a:schemeClr val="bg1">
                    <a:lumMod val="50000"/>
                  </a:schemeClr>
                </a:solidFill>
              </a:rPr>
              <a:t>接口比较</a:t>
            </a:r>
            <a:endParaRPr lang="en-US" altLang="zh-CN" dirty="0">
              <a:solidFill>
                <a:schemeClr val="bg1">
                  <a:lumMod val="50000"/>
                </a:schemeClr>
              </a:solidFill>
            </a:endParaRPr>
          </a:p>
          <a:p>
            <a:r>
              <a:rPr lang="en-US" altLang="zh-CN" dirty="0">
                <a:solidFill>
                  <a:schemeClr val="bg1">
                    <a:lumMod val="50000"/>
                  </a:schemeClr>
                </a:solidFill>
              </a:rPr>
              <a:t>PPP</a:t>
            </a:r>
            <a:r>
              <a:rPr lang="zh-CN" altLang="en-US" dirty="0">
                <a:solidFill>
                  <a:schemeClr val="bg1">
                    <a:lumMod val="50000"/>
                  </a:schemeClr>
                </a:solidFill>
              </a:rPr>
              <a:t>原理与配置</a:t>
            </a:r>
            <a:endParaRPr lang="en-US" altLang="zh-CN" dirty="0">
              <a:solidFill>
                <a:schemeClr val="bg1">
                  <a:lumMod val="50000"/>
                </a:schemeClr>
              </a:solidFill>
            </a:endParaRPr>
          </a:p>
          <a:p>
            <a:r>
              <a:rPr lang="en-US" altLang="zh-CN" dirty="0">
                <a:solidFill>
                  <a:schemeClr val="bg1">
                    <a:lumMod val="50000"/>
                  </a:schemeClr>
                </a:solidFill>
              </a:rPr>
              <a:t>IP-Trunk</a:t>
            </a:r>
          </a:p>
          <a:p>
            <a:r>
              <a:rPr lang="en-US" altLang="zh-CN" dirty="0">
                <a:solidFill>
                  <a:schemeClr val="bg1">
                    <a:lumMod val="50000"/>
                  </a:schemeClr>
                </a:solidFill>
              </a:rPr>
              <a:t>PPPoE</a:t>
            </a:r>
            <a:r>
              <a:rPr lang="zh-CN" altLang="en-US" dirty="0">
                <a:solidFill>
                  <a:schemeClr val="bg1">
                    <a:lumMod val="50000"/>
                  </a:schemeClr>
                </a:solidFill>
              </a:rPr>
              <a:t>原理与配置</a:t>
            </a:r>
            <a:endParaRPr lang="en-US" altLang="zh-CN" dirty="0">
              <a:solidFill>
                <a:schemeClr val="bg1">
                  <a:lumMod val="50000"/>
                </a:schemeClr>
              </a:solidFill>
            </a:endParaRPr>
          </a:p>
        </p:txBody>
      </p:sp>
    </p:spTree>
    <p:extLst>
      <p:ext uri="{BB962C8B-B14F-4D97-AF65-F5344CB8AC3E}">
        <p14:creationId xmlns:p14="http://schemas.microsoft.com/office/powerpoint/2010/main" val="787726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POS</a:t>
            </a:r>
            <a:r>
              <a:rPr lang="zh-CN" altLang="en-US"/>
              <a:t>接口</a:t>
            </a:r>
            <a:endParaRPr lang="en-US" dirty="0"/>
          </a:p>
        </p:txBody>
      </p:sp>
      <p:sp>
        <p:nvSpPr>
          <p:cNvPr id="3" name="Text Placeholder 2"/>
          <p:cNvSpPr>
            <a:spLocks noGrp="1"/>
          </p:cNvSpPr>
          <p:nvPr>
            <p:ph type="body" sz="quarter" idx="10"/>
          </p:nvPr>
        </p:nvSpPr>
        <p:spPr/>
        <p:txBody>
          <a:bodyPr/>
          <a:lstStyle/>
          <a:p>
            <a:r>
              <a:rPr lang="en-US" altLang="zh-CN" sz="1600" dirty="0"/>
              <a:t>Packet Over SONET/SDH</a:t>
            </a:r>
            <a:r>
              <a:rPr lang="zh-CN" altLang="en-US" sz="1600" dirty="0"/>
              <a:t>：在</a:t>
            </a:r>
            <a:r>
              <a:rPr lang="en-US" altLang="zh-CN" sz="1600" dirty="0"/>
              <a:t>SONET/SDH</a:t>
            </a:r>
            <a:r>
              <a:rPr lang="zh-CN" altLang="en-US" sz="1600" dirty="0"/>
              <a:t>上承载</a:t>
            </a:r>
            <a:r>
              <a:rPr lang="en-US" altLang="zh-CN" sz="1600" dirty="0"/>
              <a:t>IP</a:t>
            </a:r>
            <a:r>
              <a:rPr lang="zh-CN" altLang="en-US" sz="1600" dirty="0"/>
              <a:t>包或其他数据包的传输技术。</a:t>
            </a:r>
          </a:p>
          <a:p>
            <a:r>
              <a:rPr lang="en-US" altLang="zh-CN" sz="1600" dirty="0"/>
              <a:t>POS</a:t>
            </a:r>
            <a:r>
              <a:rPr lang="zh-CN" altLang="en-US" sz="1600" dirty="0"/>
              <a:t>将长度可变的数据包直接映射进</a:t>
            </a:r>
            <a:r>
              <a:rPr lang="en-US" altLang="zh-CN" sz="1600" dirty="0"/>
              <a:t>SONET</a:t>
            </a:r>
            <a:r>
              <a:rPr lang="zh-CN" altLang="en-US" sz="1600" dirty="0"/>
              <a:t>同步载荷中，使用</a:t>
            </a:r>
            <a:r>
              <a:rPr lang="en-US" altLang="zh-CN" sz="1600" dirty="0"/>
              <a:t>SONET</a:t>
            </a:r>
            <a:r>
              <a:rPr lang="zh-CN" altLang="en-US" sz="1600" dirty="0"/>
              <a:t>物理层传输标准， 提供了一种高速、可靠、点到点的数据连接。采用光纤进行传输。</a:t>
            </a:r>
          </a:p>
          <a:p>
            <a:r>
              <a:rPr lang="en-US" altLang="zh-CN" sz="1600" dirty="0"/>
              <a:t>POS</a:t>
            </a:r>
            <a:r>
              <a:rPr lang="zh-CN" altLang="en-US" sz="1600" dirty="0"/>
              <a:t>常用接口速率：</a:t>
            </a:r>
          </a:p>
          <a:p>
            <a:pPr lvl="1"/>
            <a:r>
              <a:rPr lang="en-US" altLang="zh-CN" sz="1400" dirty="0"/>
              <a:t>OC-3/STM-1: 155.52Mbps</a:t>
            </a:r>
            <a:endParaRPr lang="zh-CN" altLang="en-US" sz="1400" dirty="0"/>
          </a:p>
          <a:p>
            <a:pPr lvl="1"/>
            <a:r>
              <a:rPr lang="en-US" altLang="zh-CN" sz="1400" dirty="0"/>
              <a:t>OC-12/STM-4: 622.08Mbps</a:t>
            </a:r>
            <a:endParaRPr lang="zh-CN" altLang="en-US" sz="1400" dirty="0"/>
          </a:p>
          <a:p>
            <a:pPr lvl="1"/>
            <a:r>
              <a:rPr lang="en-US" altLang="zh-CN" sz="1400" dirty="0"/>
              <a:t>OC48/STM-16: 2488.32Mbps</a:t>
            </a:r>
            <a:endParaRPr lang="zh-CN" altLang="en-US" sz="1400" dirty="0"/>
          </a:p>
          <a:p>
            <a:pPr lvl="1"/>
            <a:r>
              <a:rPr lang="en-US" altLang="zh-CN" sz="1400" dirty="0"/>
              <a:t>OC192/STM-64: 9953.28Mbps</a:t>
            </a:r>
          </a:p>
          <a:p>
            <a:pPr lvl="1"/>
            <a:r>
              <a:rPr lang="en-US" altLang="zh-CN" sz="1400" dirty="0"/>
              <a:t>OC768/STM-256:39813.12Mbps</a:t>
            </a:r>
          </a:p>
          <a:p>
            <a:r>
              <a:rPr lang="en-US" altLang="zh-CN" sz="1600" dirty="0"/>
              <a:t>SONET</a:t>
            </a:r>
            <a:r>
              <a:rPr lang="zh-CN" altLang="en-US" sz="1600" dirty="0"/>
              <a:t>（</a:t>
            </a:r>
            <a:r>
              <a:rPr lang="en-US" altLang="zh-CN" sz="1600" dirty="0"/>
              <a:t>Synchronous Optical Network</a:t>
            </a:r>
            <a:r>
              <a:rPr lang="zh-CN" altLang="en-US" sz="1600" dirty="0"/>
              <a:t>）同步光纤网。北美、日本的传输标准，采用</a:t>
            </a:r>
            <a:r>
              <a:rPr lang="en-US" altLang="zh-CN" sz="1600" dirty="0"/>
              <a:t>OC-n</a:t>
            </a:r>
            <a:r>
              <a:rPr lang="zh-CN" altLang="en-US" sz="1600" dirty="0"/>
              <a:t>速率格式。</a:t>
            </a:r>
          </a:p>
          <a:p>
            <a:r>
              <a:rPr lang="en-US" altLang="zh-CN" sz="1600" dirty="0"/>
              <a:t>SDH</a:t>
            </a:r>
            <a:r>
              <a:rPr lang="zh-CN" altLang="en-US" sz="1600" dirty="0"/>
              <a:t>（</a:t>
            </a:r>
            <a:r>
              <a:rPr lang="en-US" altLang="zh-CN" sz="1600" dirty="0"/>
              <a:t>Synchronous Digital Hierarchy</a:t>
            </a:r>
            <a:r>
              <a:rPr lang="zh-CN" altLang="en-US" sz="1600" dirty="0"/>
              <a:t>）同步数字系列。欧洲、中国等地区的传输标准，采用</a:t>
            </a:r>
            <a:r>
              <a:rPr lang="en-US" altLang="zh-CN" sz="1600" dirty="0"/>
              <a:t>STM-n</a:t>
            </a:r>
            <a:r>
              <a:rPr lang="zh-CN" altLang="en-US" sz="1600" dirty="0"/>
              <a:t>速率格式。</a:t>
            </a:r>
          </a:p>
          <a:p>
            <a:endParaRPr lang="en-US" sz="1600" dirty="0"/>
          </a:p>
        </p:txBody>
      </p:sp>
    </p:spTree>
    <p:extLst>
      <p:ext uri="{BB962C8B-B14F-4D97-AF65-F5344CB8AC3E}">
        <p14:creationId xmlns:p14="http://schemas.microsoft.com/office/powerpoint/2010/main" val="651907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t>广域网接口</a:t>
            </a:r>
            <a:endParaRPr lang="en-US" altLang="zh-CN" b="1" dirty="0"/>
          </a:p>
          <a:p>
            <a:pPr lvl="1"/>
            <a:r>
              <a:rPr lang="zh-CN" altLang="en-US" dirty="0">
                <a:solidFill>
                  <a:schemeClr val="bg1">
                    <a:lumMod val="50000"/>
                  </a:schemeClr>
                </a:solidFill>
              </a:rPr>
              <a:t>路由器广域网接口演进</a:t>
            </a:r>
            <a:endParaRPr lang="en-US" altLang="zh-CN" dirty="0">
              <a:solidFill>
                <a:schemeClr val="bg1">
                  <a:lumMod val="50000"/>
                </a:schemeClr>
              </a:solidFill>
            </a:endParaRPr>
          </a:p>
          <a:p>
            <a:pPr lvl="1"/>
            <a:r>
              <a:rPr lang="en-US" altLang="zh-CN" dirty="0">
                <a:solidFill>
                  <a:schemeClr val="bg1">
                    <a:lumMod val="50000"/>
                  </a:schemeClr>
                </a:solidFill>
              </a:rPr>
              <a:t>Ethernet</a:t>
            </a:r>
            <a:r>
              <a:rPr lang="zh-CN" altLang="en-US" dirty="0">
                <a:solidFill>
                  <a:schemeClr val="bg1">
                    <a:lumMod val="50000"/>
                  </a:schemeClr>
                </a:solidFill>
              </a:rPr>
              <a:t>接口</a:t>
            </a:r>
          </a:p>
          <a:p>
            <a:pPr lvl="1"/>
            <a:r>
              <a:rPr lang="en-US" altLang="zh-CN" dirty="0">
                <a:solidFill>
                  <a:schemeClr val="bg1">
                    <a:lumMod val="50000"/>
                  </a:schemeClr>
                </a:solidFill>
              </a:rPr>
              <a:t>POS</a:t>
            </a:r>
            <a:r>
              <a:rPr lang="zh-CN" altLang="en-US" dirty="0">
                <a:solidFill>
                  <a:schemeClr val="bg1">
                    <a:lumMod val="50000"/>
                  </a:schemeClr>
                </a:solidFill>
              </a:rPr>
              <a:t>接口</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a:t>Ethernet</a:t>
            </a:r>
            <a:r>
              <a:rPr lang="zh-CN" altLang="en-US" dirty="0"/>
              <a:t>接口与</a:t>
            </a:r>
            <a:r>
              <a:rPr lang="en-US" altLang="zh-CN" dirty="0"/>
              <a:t>POS</a:t>
            </a:r>
            <a:r>
              <a:rPr lang="zh-CN" altLang="en-US" dirty="0"/>
              <a:t>接口比较</a:t>
            </a:r>
            <a:endParaRPr lang="en-US" altLang="zh-CN" dirty="0"/>
          </a:p>
          <a:p>
            <a:r>
              <a:rPr lang="en-US" altLang="zh-CN" dirty="0">
                <a:solidFill>
                  <a:schemeClr val="bg1">
                    <a:lumMod val="50000"/>
                  </a:schemeClr>
                </a:solidFill>
              </a:rPr>
              <a:t>PPP</a:t>
            </a:r>
            <a:r>
              <a:rPr lang="zh-CN" altLang="en-US" dirty="0">
                <a:solidFill>
                  <a:schemeClr val="bg1">
                    <a:lumMod val="50000"/>
                  </a:schemeClr>
                </a:solidFill>
              </a:rPr>
              <a:t>原理与配置</a:t>
            </a:r>
            <a:endParaRPr lang="en-US" altLang="zh-CN" dirty="0">
              <a:solidFill>
                <a:schemeClr val="bg1">
                  <a:lumMod val="50000"/>
                </a:schemeClr>
              </a:solidFill>
            </a:endParaRPr>
          </a:p>
          <a:p>
            <a:r>
              <a:rPr lang="en-US" altLang="zh-CN" dirty="0">
                <a:solidFill>
                  <a:schemeClr val="bg1">
                    <a:lumMod val="50000"/>
                  </a:schemeClr>
                </a:solidFill>
              </a:rPr>
              <a:t>IP-Trunk</a:t>
            </a:r>
          </a:p>
          <a:p>
            <a:r>
              <a:rPr lang="en-US" altLang="zh-CN" dirty="0">
                <a:solidFill>
                  <a:schemeClr val="bg1">
                    <a:lumMod val="50000"/>
                  </a:schemeClr>
                </a:solidFill>
              </a:rPr>
              <a:t>PPPoE</a:t>
            </a:r>
            <a:r>
              <a:rPr lang="zh-CN" altLang="en-US" dirty="0">
                <a:solidFill>
                  <a:schemeClr val="bg1">
                    <a:lumMod val="50000"/>
                  </a:schemeClr>
                </a:solidFill>
              </a:rPr>
              <a:t>原理与配置</a:t>
            </a:r>
            <a:endParaRPr lang="en-US" altLang="zh-CN" dirty="0">
              <a:solidFill>
                <a:schemeClr val="bg1">
                  <a:lumMod val="50000"/>
                </a:schemeClr>
              </a:solidFill>
            </a:endParaRPr>
          </a:p>
        </p:txBody>
      </p:sp>
    </p:spTree>
    <p:extLst>
      <p:ext uri="{BB962C8B-B14F-4D97-AF65-F5344CB8AC3E}">
        <p14:creationId xmlns:p14="http://schemas.microsoft.com/office/powerpoint/2010/main" val="1184881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Ethernet</a:t>
            </a:r>
            <a:r>
              <a:rPr lang="zh-CN" altLang="en-US"/>
              <a:t>接口和</a:t>
            </a:r>
            <a:r>
              <a:rPr lang="en-US" altLang="zh-CN"/>
              <a:t>POS</a:t>
            </a:r>
            <a:r>
              <a:rPr lang="zh-CN" altLang="en-US"/>
              <a:t>接口的比较</a:t>
            </a:r>
            <a:endParaRPr lang="en-US" dirty="0"/>
          </a:p>
        </p:txBody>
      </p:sp>
      <p:sp>
        <p:nvSpPr>
          <p:cNvPr id="3" name="Text Placeholder 2"/>
          <p:cNvSpPr>
            <a:spLocks noGrp="1"/>
          </p:cNvSpPr>
          <p:nvPr>
            <p:ph type="body" sz="quarter" idx="10"/>
          </p:nvPr>
        </p:nvSpPr>
        <p:spPr/>
        <p:txBody>
          <a:bodyPr/>
          <a:lstStyle/>
          <a:p>
            <a:r>
              <a:rPr lang="en-US" altLang="zh-CN" dirty="0"/>
              <a:t>Ethernet</a:t>
            </a:r>
            <a:r>
              <a:rPr lang="zh-CN" altLang="en-US" dirty="0"/>
              <a:t>接口和</a:t>
            </a:r>
            <a:r>
              <a:rPr lang="en-US" altLang="zh-CN" dirty="0"/>
              <a:t>POS</a:t>
            </a:r>
            <a:r>
              <a:rPr lang="zh-CN" altLang="en-US" dirty="0"/>
              <a:t>接口在速率上，都可以达到</a:t>
            </a:r>
            <a:r>
              <a:rPr lang="en-US" altLang="zh-CN" dirty="0"/>
              <a:t>10G</a:t>
            </a:r>
            <a:r>
              <a:rPr lang="zh-CN" altLang="en-US" dirty="0"/>
              <a:t>、</a:t>
            </a:r>
            <a:r>
              <a:rPr lang="en-US" altLang="zh-CN" dirty="0"/>
              <a:t>40G</a:t>
            </a:r>
            <a:r>
              <a:rPr lang="zh-CN" altLang="en-US" dirty="0"/>
              <a:t>。在</a:t>
            </a:r>
            <a:r>
              <a:rPr lang="en-US" altLang="zh-CN" dirty="0"/>
              <a:t>100G Ethernet</a:t>
            </a:r>
            <a:r>
              <a:rPr lang="zh-CN" altLang="en-US" dirty="0"/>
              <a:t>标准发布后，速率上</a:t>
            </a:r>
            <a:r>
              <a:rPr lang="en-US" altLang="zh-CN" dirty="0"/>
              <a:t>Ethernet</a:t>
            </a:r>
            <a:r>
              <a:rPr lang="zh-CN" altLang="en-US" dirty="0"/>
              <a:t>接口更胜一筹。</a:t>
            </a:r>
            <a:endParaRPr lang="en-US" altLang="zh-CN" dirty="0"/>
          </a:p>
          <a:p>
            <a:r>
              <a:rPr lang="en-US" altLang="zh-CN" dirty="0"/>
              <a:t>POS</a:t>
            </a:r>
            <a:r>
              <a:rPr lang="zh-CN" altLang="en-US" dirty="0"/>
              <a:t>端口里采用</a:t>
            </a:r>
            <a:r>
              <a:rPr lang="en-US" altLang="zh-CN" dirty="0"/>
              <a:t>PPP</a:t>
            </a:r>
            <a:r>
              <a:rPr lang="zh-CN" altLang="en-US" dirty="0"/>
              <a:t>或</a:t>
            </a:r>
            <a:r>
              <a:rPr lang="en-US" altLang="zh-CN" dirty="0"/>
              <a:t>HDLC</a:t>
            </a:r>
            <a:r>
              <a:rPr lang="zh-CN" altLang="en-US" dirty="0"/>
              <a:t>的二层封装来承载</a:t>
            </a:r>
            <a:r>
              <a:rPr lang="en-US" altLang="zh-CN" dirty="0"/>
              <a:t>IP</a:t>
            </a:r>
            <a:r>
              <a:rPr lang="zh-CN" altLang="en-US" dirty="0"/>
              <a:t>，二层报头开销最长</a:t>
            </a:r>
            <a:r>
              <a:rPr lang="en-US" altLang="zh-CN" dirty="0"/>
              <a:t>9</a:t>
            </a:r>
            <a:r>
              <a:rPr lang="zh-CN" altLang="en-US" dirty="0"/>
              <a:t>个字节，也可能是</a:t>
            </a:r>
            <a:r>
              <a:rPr lang="en-US" altLang="zh-CN" dirty="0"/>
              <a:t>7</a:t>
            </a:r>
            <a:r>
              <a:rPr lang="zh-CN" altLang="en-US" dirty="0"/>
              <a:t>个字节。而</a:t>
            </a:r>
            <a:r>
              <a:rPr lang="en-US" altLang="zh-CN" dirty="0"/>
              <a:t>10G LAN</a:t>
            </a:r>
            <a:r>
              <a:rPr lang="zh-CN" altLang="en-US" dirty="0"/>
              <a:t>和</a:t>
            </a:r>
            <a:r>
              <a:rPr lang="en-US" altLang="zh-CN" dirty="0"/>
              <a:t>WAN</a:t>
            </a:r>
            <a:r>
              <a:rPr lang="zh-CN" altLang="en-US" dirty="0"/>
              <a:t>都是以太封装，二层报头开销是</a:t>
            </a:r>
            <a:r>
              <a:rPr lang="en-US" altLang="zh-CN" dirty="0"/>
              <a:t>18</a:t>
            </a:r>
            <a:r>
              <a:rPr lang="zh-CN" altLang="en-US" dirty="0"/>
              <a:t>个字节。由此看出，</a:t>
            </a:r>
            <a:r>
              <a:rPr lang="en-US" altLang="zh-CN" dirty="0"/>
              <a:t>POS</a:t>
            </a:r>
            <a:r>
              <a:rPr lang="zh-CN" altLang="en-US" dirty="0"/>
              <a:t>接口对</a:t>
            </a:r>
            <a:r>
              <a:rPr lang="en-US" altLang="zh-CN" dirty="0"/>
              <a:t>IP</a:t>
            </a:r>
            <a:r>
              <a:rPr lang="zh-CN" altLang="en-US" dirty="0"/>
              <a:t>报文的传输效率更高。</a:t>
            </a:r>
            <a:endParaRPr lang="en-US" altLang="zh-CN" dirty="0"/>
          </a:p>
          <a:p>
            <a:r>
              <a:rPr lang="zh-CN" altLang="en-US" dirty="0"/>
              <a:t>成本上，</a:t>
            </a:r>
            <a:r>
              <a:rPr lang="en-US" altLang="zh-CN" dirty="0"/>
              <a:t>Ethernet</a:t>
            </a:r>
            <a:r>
              <a:rPr lang="zh-CN" altLang="en-US" dirty="0"/>
              <a:t>接口</a:t>
            </a:r>
            <a:r>
              <a:rPr lang="en-US" altLang="zh-CN" dirty="0"/>
              <a:t>/Ethernet</a:t>
            </a:r>
            <a:r>
              <a:rPr lang="zh-CN" altLang="en-US" dirty="0"/>
              <a:t>单板价格更低。例如</a:t>
            </a:r>
            <a:r>
              <a:rPr lang="en-US" altLang="zh-CN" dirty="0"/>
              <a:t>10GE</a:t>
            </a:r>
            <a:r>
              <a:rPr lang="zh-CN" altLang="en-US" dirty="0"/>
              <a:t>接口，近似</a:t>
            </a:r>
            <a:r>
              <a:rPr lang="en-US" altLang="zh-CN" dirty="0"/>
              <a:t>10G POS</a:t>
            </a:r>
            <a:r>
              <a:rPr lang="zh-CN" altLang="en-US" dirty="0"/>
              <a:t>接口价格的一半。</a:t>
            </a:r>
            <a:endParaRPr lang="en-US" dirty="0"/>
          </a:p>
        </p:txBody>
      </p:sp>
    </p:spTree>
    <p:extLst>
      <p:ext uri="{BB962C8B-B14F-4D97-AF65-F5344CB8AC3E}">
        <p14:creationId xmlns:p14="http://schemas.microsoft.com/office/powerpoint/2010/main" val="44533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接口</a:t>
            </a:r>
            <a:r>
              <a:rPr lang="en-US" altLang="zh-CN"/>
              <a:t>LAN/WAN</a:t>
            </a:r>
            <a:r>
              <a:rPr lang="zh-CN" altLang="en-US"/>
              <a:t>模式</a:t>
            </a:r>
            <a:endParaRPr lang="en-US" dirty="0"/>
          </a:p>
        </p:txBody>
      </p:sp>
      <p:sp>
        <p:nvSpPr>
          <p:cNvPr id="3" name="Text Placeholder 2"/>
          <p:cNvSpPr>
            <a:spLocks noGrp="1"/>
          </p:cNvSpPr>
          <p:nvPr>
            <p:ph type="body" sz="quarter" idx="10"/>
          </p:nvPr>
        </p:nvSpPr>
        <p:spPr/>
        <p:txBody>
          <a:bodyPr/>
          <a:lstStyle/>
          <a:p>
            <a:r>
              <a:rPr lang="en-US" altLang="zh-CN" sz="2000" dirty="0"/>
              <a:t>10G XFP</a:t>
            </a:r>
            <a:r>
              <a:rPr lang="zh-CN" altLang="en-US" sz="2000" dirty="0"/>
              <a:t>多模光收发模块可以工作在</a:t>
            </a:r>
            <a:r>
              <a:rPr lang="en-US" altLang="zh-CN" sz="2000" dirty="0"/>
              <a:t>LAN</a:t>
            </a:r>
            <a:r>
              <a:rPr lang="zh-CN" altLang="en-US" sz="2000" dirty="0"/>
              <a:t>或</a:t>
            </a:r>
            <a:r>
              <a:rPr lang="en-US" altLang="zh-CN" sz="2000" dirty="0"/>
              <a:t>WAN</a:t>
            </a:r>
            <a:r>
              <a:rPr lang="zh-CN" altLang="en-US" sz="2000" dirty="0"/>
              <a:t>两种模式，需要根据实际的应用来选择合适的模式。</a:t>
            </a:r>
            <a:endParaRPr lang="en-US" altLang="zh-CN" sz="2000" dirty="0"/>
          </a:p>
          <a:p>
            <a:r>
              <a:rPr lang="en-US" altLang="zh-CN" sz="2000" dirty="0"/>
              <a:t>10G LAN/WAN</a:t>
            </a:r>
            <a:r>
              <a:rPr lang="zh-CN" altLang="en-US" sz="2000" dirty="0"/>
              <a:t>的区别在于封装不同。</a:t>
            </a:r>
            <a:r>
              <a:rPr lang="en-US" altLang="zh-CN" sz="2000" dirty="0"/>
              <a:t>10G LAN</a:t>
            </a:r>
            <a:r>
              <a:rPr lang="zh-CN" altLang="en-US" sz="2000" dirty="0"/>
              <a:t>是纯</a:t>
            </a:r>
            <a:r>
              <a:rPr lang="en-US" altLang="zh-CN" sz="2000" dirty="0"/>
              <a:t>Ethernet</a:t>
            </a:r>
            <a:r>
              <a:rPr lang="zh-CN" altLang="en-US" sz="2000" dirty="0"/>
              <a:t>封装，</a:t>
            </a:r>
            <a:r>
              <a:rPr lang="en-US" altLang="zh-CN" sz="2000" dirty="0"/>
              <a:t>10G WAN</a:t>
            </a:r>
            <a:r>
              <a:rPr lang="zh-CN" altLang="en-US" sz="2000" dirty="0"/>
              <a:t>接口链路层采用</a:t>
            </a:r>
            <a:r>
              <a:rPr lang="en-US" altLang="zh-CN" sz="2000" dirty="0"/>
              <a:t>Ethernet</a:t>
            </a:r>
            <a:r>
              <a:rPr lang="zh-CN" altLang="en-US" sz="2000" dirty="0"/>
              <a:t>封装，但是在物理层把封装好的数据直接映射到</a:t>
            </a:r>
            <a:r>
              <a:rPr lang="en-US" altLang="zh-CN" sz="2000" dirty="0"/>
              <a:t>SDH</a:t>
            </a:r>
            <a:r>
              <a:rPr lang="zh-CN" altLang="en-US" sz="2000" dirty="0"/>
              <a:t>的序列中。</a:t>
            </a:r>
            <a:endParaRPr lang="en-US" altLang="zh-CN" sz="2000" dirty="0"/>
          </a:p>
          <a:p>
            <a:r>
              <a:rPr lang="zh-CN" altLang="en-US" sz="2000" dirty="0"/>
              <a:t>无论是</a:t>
            </a:r>
            <a:r>
              <a:rPr lang="en-US" altLang="zh-CN" sz="2000" dirty="0"/>
              <a:t>LAN</a:t>
            </a:r>
            <a:r>
              <a:rPr lang="zh-CN" altLang="en-US" sz="2000" dirty="0"/>
              <a:t>或是</a:t>
            </a:r>
            <a:r>
              <a:rPr lang="en-US" altLang="zh-CN" sz="2000" dirty="0"/>
              <a:t>WAN</a:t>
            </a:r>
            <a:r>
              <a:rPr lang="zh-CN" altLang="en-US" sz="2000" dirty="0"/>
              <a:t>模式，都可以用来作为</a:t>
            </a:r>
            <a:r>
              <a:rPr lang="en-US" altLang="zh-CN" sz="2000" dirty="0"/>
              <a:t>WAN</a:t>
            </a:r>
            <a:r>
              <a:rPr lang="zh-CN" altLang="en-US" sz="2000" dirty="0"/>
              <a:t>口实现广域网长距离传输。在广域网的两端，两台路由设备接口模式必须相同。</a:t>
            </a:r>
            <a:endParaRPr lang="en-US" altLang="zh-CN" sz="2000" dirty="0"/>
          </a:p>
          <a:p>
            <a:r>
              <a:rPr lang="zh-CN" altLang="en-US" sz="2000" dirty="0"/>
              <a:t>在路由器之间存在传输设备的情况下，需要注意与传输设备的配合。一般来说，当传输设备是</a:t>
            </a:r>
            <a:r>
              <a:rPr lang="en-US" altLang="zh-CN" sz="2000" dirty="0"/>
              <a:t>10G POS</a:t>
            </a:r>
            <a:r>
              <a:rPr lang="zh-CN" altLang="en-US" sz="2000" dirty="0"/>
              <a:t>时，路由器可以用</a:t>
            </a:r>
            <a:r>
              <a:rPr lang="en-US" altLang="zh-CN" sz="2000" dirty="0"/>
              <a:t>10G POS</a:t>
            </a:r>
            <a:r>
              <a:rPr lang="zh-CN" altLang="en-US" sz="2000" dirty="0"/>
              <a:t>、</a:t>
            </a:r>
            <a:r>
              <a:rPr lang="en-US" altLang="zh-CN" sz="2000" dirty="0"/>
              <a:t>10GE WAN</a:t>
            </a:r>
            <a:r>
              <a:rPr lang="zh-CN" altLang="en-US" sz="2000" dirty="0"/>
              <a:t>来配合；当传输设备是</a:t>
            </a:r>
            <a:r>
              <a:rPr lang="en-US" altLang="zh-CN" sz="2000" dirty="0"/>
              <a:t>10G</a:t>
            </a:r>
            <a:r>
              <a:rPr lang="zh-CN" altLang="en-US" sz="2000" dirty="0"/>
              <a:t>以太时，路由器只能用</a:t>
            </a:r>
            <a:r>
              <a:rPr lang="en-US" altLang="zh-CN" sz="2000" dirty="0"/>
              <a:t>10GE LAN</a:t>
            </a:r>
            <a:r>
              <a:rPr lang="zh-CN" altLang="en-US" sz="2000" dirty="0"/>
              <a:t>来配合。需要注意的是，对于当前较新的传输设备而言，无论路由器侧是</a:t>
            </a:r>
            <a:r>
              <a:rPr lang="en-US" altLang="zh-CN" sz="2000" dirty="0"/>
              <a:t>10GE LAN/WAN</a:t>
            </a:r>
            <a:r>
              <a:rPr lang="zh-CN" altLang="en-US" sz="2000" dirty="0"/>
              <a:t>还是</a:t>
            </a:r>
            <a:r>
              <a:rPr lang="en-US" altLang="zh-CN" sz="2000" dirty="0"/>
              <a:t>10G POS</a:t>
            </a:r>
            <a:r>
              <a:rPr lang="zh-CN" altLang="en-US" sz="2000" dirty="0"/>
              <a:t>都可以支持，只需要更改软件配置即可。</a:t>
            </a:r>
            <a:endParaRPr lang="en-US" sz="2000" dirty="0"/>
          </a:p>
        </p:txBody>
      </p:sp>
    </p:spTree>
    <p:extLst>
      <p:ext uri="{BB962C8B-B14F-4D97-AF65-F5344CB8AC3E}">
        <p14:creationId xmlns:p14="http://schemas.microsoft.com/office/powerpoint/2010/main" val="385312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广域网接口</a:t>
            </a:r>
            <a:endParaRPr lang="en-US" altLang="zh-CN" dirty="0">
              <a:solidFill>
                <a:schemeClr val="bg1">
                  <a:lumMod val="50000"/>
                </a:schemeClr>
              </a:solidFill>
            </a:endParaRPr>
          </a:p>
          <a:p>
            <a:r>
              <a:rPr lang="en-US" altLang="zh-CN" b="1" dirty="0"/>
              <a:t>PPP</a:t>
            </a:r>
            <a:r>
              <a:rPr lang="zh-CN" altLang="en-US" b="1" dirty="0"/>
              <a:t>原理与配置</a:t>
            </a:r>
            <a:endParaRPr lang="en-US" altLang="zh-CN" b="1" dirty="0"/>
          </a:p>
          <a:p>
            <a:pPr lvl="1">
              <a:buSzPct val="60000"/>
              <a:buFont typeface="Wingdings" panose="05000000000000000000" pitchFamily="2" charset="2"/>
              <a:buChar char="n"/>
            </a:pPr>
            <a:r>
              <a:rPr lang="en-US" altLang="zh-CN" dirty="0"/>
              <a:t>PPP</a:t>
            </a:r>
            <a:r>
              <a:rPr lang="zh-CN" altLang="en-US" dirty="0"/>
              <a:t>基本概念</a:t>
            </a:r>
            <a:endParaRPr lang="en-US" altLang="zh-CN" dirty="0"/>
          </a:p>
          <a:p>
            <a:pPr lvl="1"/>
            <a:r>
              <a:rPr lang="en-US" altLang="zh-CN" dirty="0">
                <a:solidFill>
                  <a:schemeClr val="bg1">
                    <a:lumMod val="50000"/>
                  </a:schemeClr>
                </a:solidFill>
              </a:rPr>
              <a:t>LCP</a:t>
            </a:r>
            <a:r>
              <a:rPr lang="zh-CN" altLang="en-US" dirty="0">
                <a:solidFill>
                  <a:schemeClr val="bg1">
                    <a:lumMod val="50000"/>
                  </a:schemeClr>
                </a:solidFill>
              </a:rPr>
              <a:t>协议</a:t>
            </a:r>
            <a:endParaRPr lang="en-US" altLang="zh-CN" dirty="0">
              <a:solidFill>
                <a:schemeClr val="bg1">
                  <a:lumMod val="50000"/>
                </a:schemeClr>
              </a:solidFill>
            </a:endParaRPr>
          </a:p>
          <a:p>
            <a:pPr lvl="1"/>
            <a:r>
              <a:rPr lang="en-US" altLang="zh-CN" dirty="0">
                <a:solidFill>
                  <a:schemeClr val="bg1">
                    <a:lumMod val="50000"/>
                  </a:schemeClr>
                </a:solidFill>
              </a:rPr>
              <a:t>PAP</a:t>
            </a:r>
            <a:r>
              <a:rPr lang="zh-CN" altLang="en-US" dirty="0">
                <a:solidFill>
                  <a:schemeClr val="bg1">
                    <a:lumMod val="50000"/>
                  </a:schemeClr>
                </a:solidFill>
              </a:rPr>
              <a:t>认证协议</a:t>
            </a:r>
            <a:endParaRPr lang="en-US" altLang="zh-CN" dirty="0">
              <a:solidFill>
                <a:schemeClr val="bg1">
                  <a:lumMod val="50000"/>
                </a:schemeClr>
              </a:solidFill>
            </a:endParaRPr>
          </a:p>
          <a:p>
            <a:pPr lvl="1"/>
            <a:r>
              <a:rPr lang="en-US" altLang="zh-CN" dirty="0">
                <a:solidFill>
                  <a:schemeClr val="bg1">
                    <a:lumMod val="50000"/>
                  </a:schemeClr>
                </a:solidFill>
              </a:rPr>
              <a:t>CHAP</a:t>
            </a:r>
            <a:r>
              <a:rPr lang="zh-CN" altLang="en-US" dirty="0">
                <a:solidFill>
                  <a:schemeClr val="bg1">
                    <a:lumMod val="50000"/>
                  </a:schemeClr>
                </a:solidFill>
              </a:rPr>
              <a:t>认证协议</a:t>
            </a:r>
            <a:endParaRPr lang="en-US" altLang="zh-CN" dirty="0">
              <a:solidFill>
                <a:schemeClr val="bg1">
                  <a:lumMod val="50000"/>
                </a:schemeClr>
              </a:solidFill>
            </a:endParaRPr>
          </a:p>
          <a:p>
            <a:pPr lvl="1"/>
            <a:r>
              <a:rPr lang="en-US" altLang="zh-CN" dirty="0">
                <a:solidFill>
                  <a:schemeClr val="bg1">
                    <a:lumMod val="50000"/>
                  </a:schemeClr>
                </a:solidFill>
              </a:rPr>
              <a:t>NCP</a:t>
            </a:r>
            <a:r>
              <a:rPr lang="zh-CN" altLang="en-US" dirty="0">
                <a:solidFill>
                  <a:schemeClr val="bg1">
                    <a:lumMod val="50000"/>
                  </a:schemeClr>
                </a:solidFill>
              </a:rPr>
              <a:t>协议</a:t>
            </a:r>
            <a:endParaRPr lang="en-US" altLang="zh-CN" dirty="0">
              <a:solidFill>
                <a:schemeClr val="bg1">
                  <a:lumMod val="50000"/>
                </a:schemeClr>
              </a:solidFill>
            </a:endParaRPr>
          </a:p>
          <a:p>
            <a:pPr lvl="1"/>
            <a:r>
              <a:rPr lang="en-US" altLang="zh-CN" dirty="0">
                <a:solidFill>
                  <a:schemeClr val="bg1">
                    <a:lumMod val="50000"/>
                  </a:schemeClr>
                </a:solidFill>
              </a:rPr>
              <a:t>MP</a:t>
            </a:r>
            <a:r>
              <a:rPr lang="zh-CN" altLang="en-US" dirty="0">
                <a:solidFill>
                  <a:schemeClr val="bg1">
                    <a:lumMod val="50000"/>
                  </a:schemeClr>
                </a:solidFill>
              </a:rPr>
              <a:t>基本原理</a:t>
            </a:r>
            <a:endParaRPr lang="en-US" altLang="zh-CN" dirty="0">
              <a:solidFill>
                <a:schemeClr val="bg1">
                  <a:lumMod val="50000"/>
                </a:schemeClr>
              </a:solidFill>
            </a:endParaRPr>
          </a:p>
          <a:p>
            <a:pPr lvl="1"/>
            <a:r>
              <a:rPr lang="en-US" altLang="zh-CN" dirty="0">
                <a:solidFill>
                  <a:schemeClr val="bg1">
                    <a:lumMod val="50000"/>
                  </a:schemeClr>
                </a:solidFill>
              </a:rPr>
              <a:t>PPP/MP</a:t>
            </a:r>
            <a:r>
              <a:rPr lang="zh-CN" altLang="en-US" dirty="0">
                <a:solidFill>
                  <a:schemeClr val="bg1">
                    <a:lumMod val="50000"/>
                  </a:schemeClr>
                </a:solidFill>
              </a:rPr>
              <a:t>配置</a:t>
            </a:r>
            <a:endParaRPr lang="en-US" altLang="zh-CN" dirty="0">
              <a:solidFill>
                <a:schemeClr val="bg1">
                  <a:lumMod val="50000"/>
                </a:schemeClr>
              </a:solidFill>
            </a:endParaRPr>
          </a:p>
        </p:txBody>
      </p:sp>
    </p:spTree>
    <p:extLst>
      <p:ext uri="{BB962C8B-B14F-4D97-AF65-F5344CB8AC3E}">
        <p14:creationId xmlns:p14="http://schemas.microsoft.com/office/powerpoint/2010/main" val="39857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5" name="标题 1"/>
          <p:cNvSpPr txBox="1">
            <a:spLocks/>
          </p:cNvSpPr>
          <p:nvPr/>
        </p:nvSpPr>
        <p:spPr bwMode="auto">
          <a:xfrm>
            <a:off x="755650" y="2175084"/>
            <a:ext cx="6400800" cy="586957"/>
          </a:xfrm>
          <a:prstGeom prst="rect">
            <a:avLst/>
          </a:prstGeom>
          <a:noFill/>
          <a:ln w="9525" algn="ctr">
            <a:noFill/>
            <a:miter lim="800000"/>
            <a:headEnd/>
            <a:tailEnd/>
          </a:ln>
        </p:spPr>
        <p:txBody>
          <a:bodyPr vert="horz" wrap="square" lIns="87802" tIns="43901" rIns="87802" bIns="43901" numCol="1" anchor="ctr" anchorCtr="0" compatLnSpc="1">
            <a:prstTxWarp prst="textNoShape">
              <a:avLst/>
            </a:prstTxWarp>
          </a:bodyPr>
          <a:lstStyle>
            <a:lvl1pPr algn="l" defTabSz="784225" rtl="0" eaLnBrk="0" fontAlgn="base" hangingPunct="0">
              <a:spcBef>
                <a:spcPct val="0"/>
              </a:spcBef>
              <a:spcAft>
                <a:spcPct val="0"/>
              </a:spcAft>
              <a:defRPr sz="4300">
                <a:solidFill>
                  <a:schemeClr val="bg1"/>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b="1" kern="0" dirty="0">
                <a:latin typeface="微软雅黑" pitchFamily="34" charset="-122"/>
                <a:ea typeface="微软雅黑" pitchFamily="34" charset="-122"/>
              </a:rPr>
              <a:t>华为路由交换精英培训</a:t>
            </a:r>
          </a:p>
        </p:txBody>
      </p:sp>
      <p:sp>
        <p:nvSpPr>
          <p:cNvPr id="6" name="副标题 2"/>
          <p:cNvSpPr txBox="1">
            <a:spLocks/>
          </p:cNvSpPr>
          <p:nvPr/>
        </p:nvSpPr>
        <p:spPr>
          <a:xfrm>
            <a:off x="755650" y="3068638"/>
            <a:ext cx="6400800" cy="4616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a:buNone/>
            </a:pPr>
            <a:r>
              <a:rPr lang="zh-CN" altLang="en-US" b="1" kern="0" dirty="0">
                <a:solidFill>
                  <a:schemeClr val="bg1"/>
                </a:solidFill>
                <a:latin typeface="微软雅黑" pitchFamily="34" charset="-122"/>
                <a:ea typeface="微软雅黑" pitchFamily="34" charset="-122"/>
              </a:rPr>
              <a:t>之</a:t>
            </a:r>
            <a:r>
              <a:rPr lang="en-US" altLang="zh-CN" b="1" kern="0" dirty="0">
                <a:solidFill>
                  <a:schemeClr val="bg1"/>
                </a:solidFill>
                <a:latin typeface="微软雅黑" pitchFamily="34" charset="-122"/>
                <a:ea typeface="微软雅黑" pitchFamily="34" charset="-122"/>
              </a:rPr>
              <a:t>WAN</a:t>
            </a:r>
            <a:r>
              <a:rPr lang="zh-CN" altLang="en-US" b="1" kern="0" dirty="0">
                <a:solidFill>
                  <a:schemeClr val="bg1"/>
                </a:solidFill>
                <a:latin typeface="微软雅黑" pitchFamily="34" charset="-122"/>
                <a:ea typeface="微软雅黑" pitchFamily="34" charset="-122"/>
              </a:rPr>
              <a:t>技术</a:t>
            </a:r>
            <a:endParaRPr lang="zh-CN" altLang="en-US" b="1" kern="0" dirty="0">
              <a:solidFill>
                <a:schemeClr val="bg1"/>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2308418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PPP</a:t>
            </a:r>
            <a:r>
              <a:rPr lang="zh-CN" altLang="en-US"/>
              <a:t>基本概念 </a:t>
            </a:r>
            <a:r>
              <a:rPr lang="en-US" altLang="zh-CN"/>
              <a:t>- </a:t>
            </a:r>
            <a:r>
              <a:rPr lang="zh-CN" altLang="en-US"/>
              <a:t>三大组件</a:t>
            </a:r>
            <a:endParaRPr lang="en-US" dirty="0"/>
          </a:p>
        </p:txBody>
      </p:sp>
      <p:sp>
        <p:nvSpPr>
          <p:cNvPr id="3" name="Text Placeholder 2"/>
          <p:cNvSpPr>
            <a:spLocks noGrp="1"/>
          </p:cNvSpPr>
          <p:nvPr>
            <p:ph type="body" sz="quarter" idx="10"/>
          </p:nvPr>
        </p:nvSpPr>
        <p:spPr/>
        <p:txBody>
          <a:bodyPr/>
          <a:lstStyle/>
          <a:p>
            <a:r>
              <a:rPr lang="en-US" altLang="zh-CN" dirty="0"/>
              <a:t>PPP</a:t>
            </a:r>
            <a:r>
              <a:rPr lang="zh-CN" altLang="en-US" dirty="0"/>
              <a:t>协议在</a:t>
            </a:r>
            <a:r>
              <a:rPr lang="en-US" altLang="zh-CN" dirty="0"/>
              <a:t>TCP/IP</a:t>
            </a:r>
            <a:r>
              <a:rPr lang="zh-CN" altLang="en-US" dirty="0"/>
              <a:t>协议栈中位于数据链路层，是目前应用最广泛的点到点链路层协议。</a:t>
            </a:r>
          </a:p>
          <a:p>
            <a:r>
              <a:rPr lang="en-US" dirty="0"/>
              <a:t>PPP</a:t>
            </a:r>
            <a:r>
              <a:rPr lang="zh-CN" altLang="en-US" dirty="0"/>
              <a:t>的三个组件：</a:t>
            </a:r>
            <a:endParaRPr lang="en-US" altLang="zh-CN" dirty="0"/>
          </a:p>
          <a:p>
            <a:pPr lvl="1"/>
            <a:r>
              <a:rPr lang="zh-CN" altLang="en-US" dirty="0"/>
              <a:t>数据封装方式：定义封装多协议数据包的方法。</a:t>
            </a:r>
          </a:p>
          <a:p>
            <a:pPr lvl="1"/>
            <a:r>
              <a:rPr lang="zh-CN" altLang="en-US" dirty="0"/>
              <a:t>链路控制协议（</a:t>
            </a:r>
            <a:r>
              <a:rPr lang="en-US" altLang="zh-CN" dirty="0"/>
              <a:t>LCP</a:t>
            </a:r>
            <a:r>
              <a:rPr lang="zh-CN" altLang="en-US" dirty="0"/>
              <a:t>）：定义建立、协商和测试数据链路层连接的方法。</a:t>
            </a:r>
            <a:endParaRPr lang="en-US" altLang="zh-CN" dirty="0"/>
          </a:p>
          <a:p>
            <a:pPr lvl="1"/>
            <a:r>
              <a:rPr lang="zh-CN" altLang="en-US" dirty="0"/>
              <a:t>网络层控制协议（</a:t>
            </a:r>
            <a:r>
              <a:rPr lang="en-US" altLang="zh-CN" dirty="0"/>
              <a:t>NCP</a:t>
            </a:r>
            <a:r>
              <a:rPr lang="zh-CN" altLang="en-US" dirty="0"/>
              <a:t>）：包含一组协议，用于对不同的网络层协议进行连接建立和参数协商。</a:t>
            </a:r>
          </a:p>
          <a:p>
            <a:pPr lvl="1"/>
            <a:endParaRPr lang="zh-CN" altLang="en-US" dirty="0"/>
          </a:p>
          <a:p>
            <a:pPr lvl="1"/>
            <a:endParaRPr lang="zh-CN" altLang="en-US" dirty="0"/>
          </a:p>
          <a:p>
            <a:pPr lvl="1"/>
            <a:endParaRPr lang="zh-CN" altLang="en-US" dirty="0"/>
          </a:p>
          <a:p>
            <a:pPr lvl="1"/>
            <a:endParaRPr lang="zh-CN" altLang="en-US" dirty="0"/>
          </a:p>
          <a:p>
            <a:pPr lvl="1"/>
            <a:endParaRPr lang="en-US" dirty="0"/>
          </a:p>
        </p:txBody>
      </p:sp>
    </p:spTree>
    <p:extLst>
      <p:ext uri="{BB962C8B-B14F-4D97-AF65-F5344CB8AC3E}">
        <p14:creationId xmlns:p14="http://schemas.microsoft.com/office/powerpoint/2010/main" val="1954860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PPP</a:t>
            </a:r>
            <a:r>
              <a:rPr lang="zh-CN" altLang="en-US"/>
              <a:t>基本概念</a:t>
            </a:r>
            <a:r>
              <a:rPr lang="en-US" altLang="zh-CN"/>
              <a:t> - </a:t>
            </a:r>
            <a:r>
              <a:rPr lang="zh-CN" altLang="en-US"/>
              <a:t>报文结构</a:t>
            </a:r>
            <a:endParaRPr lang="en-US" dirty="0"/>
          </a:p>
        </p:txBody>
      </p:sp>
      <p:sp>
        <p:nvSpPr>
          <p:cNvPr id="6" name="文本占位符 5"/>
          <p:cNvSpPr>
            <a:spLocks noGrp="1"/>
          </p:cNvSpPr>
          <p:nvPr>
            <p:ph type="body" sz="quarter" idx="10"/>
          </p:nvPr>
        </p:nvSpPr>
        <p:spPr/>
        <p:txBody>
          <a:bodyPr/>
          <a:lstStyle/>
          <a:p>
            <a:r>
              <a:rPr lang="en-US" altLang="zh-CN" dirty="0"/>
              <a:t>PPP</a:t>
            </a:r>
            <a:r>
              <a:rPr lang="zh-CN" altLang="en-US" dirty="0"/>
              <a:t>报文结构</a:t>
            </a:r>
            <a:endParaRPr lang="en-US" altLang="zh-CN" dirty="0"/>
          </a:p>
          <a:p>
            <a:endParaRPr lang="zh-CN" altLang="en-US" dirty="0"/>
          </a:p>
        </p:txBody>
      </p:sp>
      <p:graphicFrame>
        <p:nvGraphicFramePr>
          <p:cNvPr id="27" name="Group 60"/>
          <p:cNvGraphicFramePr>
            <a:graphicFrameLocks noGrp="1"/>
          </p:cNvGraphicFramePr>
          <p:nvPr>
            <p:extLst>
              <p:ext uri="{D42A27DB-BD31-4B8C-83A1-F6EECF244321}">
                <p14:modId xmlns:p14="http://schemas.microsoft.com/office/powerpoint/2010/main" val="3887446776"/>
              </p:ext>
            </p:extLst>
          </p:nvPr>
        </p:nvGraphicFramePr>
        <p:xfrm>
          <a:off x="2423593" y="2132856"/>
          <a:ext cx="7488831" cy="576064"/>
        </p:xfrm>
        <a:graphic>
          <a:graphicData uri="http://schemas.openxmlformats.org/drawingml/2006/table">
            <a:tbl>
              <a:tblPr/>
              <a:tblGrid>
                <a:gridCol w="1030573">
                  <a:extLst>
                    <a:ext uri="{9D8B030D-6E8A-4147-A177-3AD203B41FA5}">
                      <a16:colId xmlns:a16="http://schemas.microsoft.com/office/drawing/2014/main" val="20000"/>
                    </a:ext>
                  </a:extLst>
                </a:gridCol>
                <a:gridCol w="1018258">
                  <a:extLst>
                    <a:ext uri="{9D8B030D-6E8A-4147-A177-3AD203B41FA5}">
                      <a16:colId xmlns:a16="http://schemas.microsoft.com/office/drawing/2014/main" val="20001"/>
                    </a:ext>
                  </a:extLst>
                </a:gridCol>
                <a:gridCol w="1047513">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1008111">
                  <a:extLst>
                    <a:ext uri="{9D8B030D-6E8A-4147-A177-3AD203B41FA5}">
                      <a16:colId xmlns:a16="http://schemas.microsoft.com/office/drawing/2014/main" val="20006"/>
                    </a:ext>
                  </a:extLst>
                </a:gridCol>
              </a:tblGrid>
              <a:tr h="576064">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Flag</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01111110</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Address</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11111111</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Control</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00000011</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Protocol</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8/16bits</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information</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FCS</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16 bits</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Flag</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01111110</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
        <p:nvSpPr>
          <p:cNvPr id="28" name="矩形 13"/>
          <p:cNvSpPr/>
          <p:nvPr/>
        </p:nvSpPr>
        <p:spPr bwMode="auto">
          <a:xfrm>
            <a:off x="1343473" y="2132856"/>
            <a:ext cx="936104"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400" dirty="0">
                <a:solidFill>
                  <a:srgbClr val="000000"/>
                </a:solidFill>
                <a:latin typeface="+mj-lt"/>
                <a:ea typeface="+mn-ea"/>
              </a:rPr>
              <a:t>PPP</a:t>
            </a:r>
            <a:r>
              <a:rPr lang="zh-CN" altLang="en-US" sz="1400" dirty="0">
                <a:solidFill>
                  <a:srgbClr val="000000"/>
                </a:solidFill>
                <a:latin typeface="+mj-lt"/>
                <a:ea typeface="+mn-ea"/>
              </a:rPr>
              <a:t>报文封装格式</a:t>
            </a:r>
            <a:endParaRPr lang="en-US" altLang="zh-CN" sz="1400" dirty="0">
              <a:solidFill>
                <a:srgbClr val="000000"/>
              </a:solidFill>
              <a:latin typeface="+mj-lt"/>
              <a:ea typeface="+mn-ea"/>
            </a:endParaRPr>
          </a:p>
        </p:txBody>
      </p:sp>
      <p:graphicFrame>
        <p:nvGraphicFramePr>
          <p:cNvPr id="29" name="表格 14"/>
          <p:cNvGraphicFramePr>
            <a:graphicFrameLocks noGrp="1"/>
          </p:cNvGraphicFramePr>
          <p:nvPr>
            <p:extLst>
              <p:ext uri="{D42A27DB-BD31-4B8C-83A1-F6EECF244321}">
                <p14:modId xmlns:p14="http://schemas.microsoft.com/office/powerpoint/2010/main" val="655603417"/>
              </p:ext>
            </p:extLst>
          </p:nvPr>
        </p:nvGraphicFramePr>
        <p:xfrm>
          <a:off x="4295801" y="3356992"/>
          <a:ext cx="4320480" cy="576064"/>
        </p:xfrm>
        <a:graphic>
          <a:graphicData uri="http://schemas.openxmlformats.org/drawingml/2006/table">
            <a:tbl>
              <a:tblPr/>
              <a:tblGrid>
                <a:gridCol w="86409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576064">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Code</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8bits</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Identifier</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8bits</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Length</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16bits</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Data</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cxnSp>
        <p:nvCxnSpPr>
          <p:cNvPr id="30" name="直接连接符 16"/>
          <p:cNvCxnSpPr/>
          <p:nvPr/>
        </p:nvCxnSpPr>
        <p:spPr bwMode="auto">
          <a:xfrm flipH="1">
            <a:off x="4295801" y="2708920"/>
            <a:ext cx="2448272" cy="648072"/>
          </a:xfrm>
          <a:prstGeom prst="line">
            <a:avLst/>
          </a:prstGeom>
          <a:noFill/>
          <a:ln w="9525" cap="flat" cmpd="sng" algn="ctr">
            <a:solidFill>
              <a:srgbClr val="000000">
                <a:shade val="95000"/>
                <a:satMod val="105000"/>
              </a:srgbClr>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18"/>
          <p:cNvCxnSpPr/>
          <p:nvPr/>
        </p:nvCxnSpPr>
        <p:spPr bwMode="auto">
          <a:xfrm>
            <a:off x="8040217" y="2708920"/>
            <a:ext cx="576064" cy="648072"/>
          </a:xfrm>
          <a:prstGeom prst="line">
            <a:avLst/>
          </a:prstGeom>
          <a:noFill/>
          <a:ln w="9525" cap="flat" cmpd="sng" algn="ctr">
            <a:solidFill>
              <a:srgbClr val="000000">
                <a:shade val="95000"/>
                <a:satMod val="105000"/>
              </a:srgbClr>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19"/>
          <p:cNvSpPr/>
          <p:nvPr/>
        </p:nvSpPr>
        <p:spPr bwMode="auto">
          <a:xfrm>
            <a:off x="3215681" y="3356992"/>
            <a:ext cx="936104"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400" dirty="0">
                <a:solidFill>
                  <a:srgbClr val="000000"/>
                </a:solidFill>
                <a:latin typeface="+mj-lt"/>
                <a:ea typeface="+mn-ea"/>
              </a:rPr>
              <a:t>LCP</a:t>
            </a:r>
            <a:r>
              <a:rPr lang="zh-CN" altLang="en-US" sz="1400" dirty="0">
                <a:solidFill>
                  <a:srgbClr val="000000"/>
                </a:solidFill>
                <a:latin typeface="+mj-lt"/>
                <a:ea typeface="+mn-ea"/>
              </a:rPr>
              <a:t>报文封装格式</a:t>
            </a:r>
            <a:endParaRPr lang="en-US" altLang="zh-CN" sz="1400" dirty="0">
              <a:solidFill>
                <a:srgbClr val="000000"/>
              </a:solidFill>
              <a:latin typeface="+mj-lt"/>
              <a:ea typeface="+mn-ea"/>
            </a:endParaRPr>
          </a:p>
        </p:txBody>
      </p:sp>
      <p:graphicFrame>
        <p:nvGraphicFramePr>
          <p:cNvPr id="33" name="表格 21"/>
          <p:cNvGraphicFramePr>
            <a:graphicFrameLocks noGrp="1"/>
          </p:cNvGraphicFramePr>
          <p:nvPr>
            <p:extLst>
              <p:ext uri="{D42A27DB-BD31-4B8C-83A1-F6EECF244321}">
                <p14:modId xmlns:p14="http://schemas.microsoft.com/office/powerpoint/2010/main" val="4190166155"/>
              </p:ext>
            </p:extLst>
          </p:nvPr>
        </p:nvGraphicFramePr>
        <p:xfrm>
          <a:off x="3791745" y="4797152"/>
          <a:ext cx="4536503" cy="576064"/>
        </p:xfrm>
        <a:graphic>
          <a:graphicData uri="http://schemas.openxmlformats.org/drawingml/2006/table">
            <a:tbl>
              <a:tblPr/>
              <a:tblGrid>
                <a:gridCol w="728081">
                  <a:extLst>
                    <a:ext uri="{9D8B030D-6E8A-4147-A177-3AD203B41FA5}">
                      <a16:colId xmlns:a16="http://schemas.microsoft.com/office/drawing/2014/main" val="20000"/>
                    </a:ext>
                  </a:extLst>
                </a:gridCol>
                <a:gridCol w="794140">
                  <a:extLst>
                    <a:ext uri="{9D8B030D-6E8A-4147-A177-3AD203B41FA5}">
                      <a16:colId xmlns:a16="http://schemas.microsoft.com/office/drawing/2014/main" val="20001"/>
                    </a:ext>
                  </a:extLst>
                </a:gridCol>
                <a:gridCol w="662021">
                  <a:extLst>
                    <a:ext uri="{9D8B030D-6E8A-4147-A177-3AD203B41FA5}">
                      <a16:colId xmlns:a16="http://schemas.microsoft.com/office/drawing/2014/main" val="20002"/>
                    </a:ext>
                  </a:extLst>
                </a:gridCol>
                <a:gridCol w="784087">
                  <a:extLst>
                    <a:ext uri="{9D8B030D-6E8A-4147-A177-3AD203B41FA5}">
                      <a16:colId xmlns:a16="http://schemas.microsoft.com/office/drawing/2014/main" val="20003"/>
                    </a:ext>
                  </a:extLst>
                </a:gridCol>
                <a:gridCol w="784087">
                  <a:extLst>
                    <a:ext uri="{9D8B030D-6E8A-4147-A177-3AD203B41FA5}">
                      <a16:colId xmlns:a16="http://schemas.microsoft.com/office/drawing/2014/main" val="20004"/>
                    </a:ext>
                  </a:extLst>
                </a:gridCol>
                <a:gridCol w="784087">
                  <a:extLst>
                    <a:ext uri="{9D8B030D-6E8A-4147-A177-3AD203B41FA5}">
                      <a16:colId xmlns:a16="http://schemas.microsoft.com/office/drawing/2014/main" val="20005"/>
                    </a:ext>
                  </a:extLst>
                </a:gridCol>
              </a:tblGrid>
              <a:tr h="576064">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Type</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8bits</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Length</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8bits</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Data</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Type</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8bits</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Length</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8bits</a:t>
                      </a: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DEE7"/>
                    </a:solidFill>
                  </a:tcPr>
                </a:tc>
                <a:tc>
                  <a:txBody>
                    <a:bodyPr/>
                    <a:lstStyle>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Data</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rPr>
                        <a:t>………</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marL="79200" marR="79200" marT="39600" marB="396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
        <p:nvSpPr>
          <p:cNvPr id="34" name="矩形 22"/>
          <p:cNvSpPr/>
          <p:nvPr/>
        </p:nvSpPr>
        <p:spPr bwMode="auto">
          <a:xfrm>
            <a:off x="2135561" y="4797152"/>
            <a:ext cx="1584176"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400" dirty="0">
                <a:solidFill>
                  <a:srgbClr val="000000"/>
                </a:solidFill>
                <a:latin typeface="+mj-lt"/>
                <a:ea typeface="+mn-ea"/>
              </a:rPr>
              <a:t>LCP</a:t>
            </a:r>
            <a:r>
              <a:rPr lang="zh-CN" altLang="en-US" sz="1400" dirty="0">
                <a:solidFill>
                  <a:srgbClr val="000000"/>
                </a:solidFill>
                <a:latin typeface="+mj-lt"/>
                <a:ea typeface="+mn-ea"/>
              </a:rPr>
              <a:t>报文配置参数选项的封装格式</a:t>
            </a:r>
            <a:endParaRPr lang="en-US" altLang="zh-CN" sz="1400" dirty="0">
              <a:solidFill>
                <a:srgbClr val="000000"/>
              </a:solidFill>
              <a:latin typeface="+mj-lt"/>
              <a:ea typeface="+mn-ea"/>
            </a:endParaRPr>
          </a:p>
        </p:txBody>
      </p:sp>
      <p:cxnSp>
        <p:nvCxnSpPr>
          <p:cNvPr id="35" name="直接连接符 24"/>
          <p:cNvCxnSpPr/>
          <p:nvPr/>
        </p:nvCxnSpPr>
        <p:spPr bwMode="auto">
          <a:xfrm flipV="1">
            <a:off x="3791745" y="3933056"/>
            <a:ext cx="3600400" cy="864096"/>
          </a:xfrm>
          <a:prstGeom prst="line">
            <a:avLst/>
          </a:prstGeom>
          <a:noFill/>
          <a:ln w="9525" cap="flat" cmpd="sng" algn="ctr">
            <a:solidFill>
              <a:srgbClr val="000000">
                <a:shade val="95000"/>
                <a:satMod val="105000"/>
              </a:srgbClr>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26"/>
          <p:cNvCxnSpPr/>
          <p:nvPr/>
        </p:nvCxnSpPr>
        <p:spPr bwMode="auto">
          <a:xfrm flipH="1">
            <a:off x="8328249" y="3933056"/>
            <a:ext cx="288032" cy="864096"/>
          </a:xfrm>
          <a:prstGeom prst="line">
            <a:avLst/>
          </a:prstGeom>
          <a:noFill/>
          <a:ln w="9525" cap="flat" cmpd="sng" algn="ctr">
            <a:solidFill>
              <a:srgbClr val="000000">
                <a:shade val="95000"/>
                <a:satMod val="105000"/>
              </a:srgbClr>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70261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87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PPP</a:t>
            </a:r>
            <a:r>
              <a:rPr lang="zh-CN" altLang="en-US"/>
              <a:t>基本概念</a:t>
            </a:r>
            <a:r>
              <a:rPr lang="en-US" altLang="zh-CN"/>
              <a:t> - </a:t>
            </a:r>
            <a:r>
              <a:rPr lang="zh-CN" altLang="en-US"/>
              <a:t>建链过程</a:t>
            </a:r>
            <a:endParaRPr lang="en-US" dirty="0"/>
          </a:p>
        </p:txBody>
      </p:sp>
      <p:sp>
        <p:nvSpPr>
          <p:cNvPr id="27" name="文本占位符 26"/>
          <p:cNvSpPr>
            <a:spLocks noGrp="1"/>
          </p:cNvSpPr>
          <p:nvPr>
            <p:ph type="body" sz="quarter" idx="10"/>
          </p:nvPr>
        </p:nvSpPr>
        <p:spPr/>
        <p:txBody>
          <a:bodyPr/>
          <a:lstStyle/>
          <a:p>
            <a:r>
              <a:rPr lang="en-US" altLang="zh-CN" dirty="0"/>
              <a:t>PPP</a:t>
            </a:r>
            <a:r>
              <a:rPr lang="zh-CN" altLang="en-US" dirty="0"/>
              <a:t>建链过程</a:t>
            </a:r>
          </a:p>
        </p:txBody>
      </p:sp>
      <p:grpSp>
        <p:nvGrpSpPr>
          <p:cNvPr id="30" name="组合 29"/>
          <p:cNvGrpSpPr/>
          <p:nvPr/>
        </p:nvGrpSpPr>
        <p:grpSpPr>
          <a:xfrm>
            <a:off x="2351584" y="2096852"/>
            <a:ext cx="7488832" cy="2592288"/>
            <a:chOff x="2279576" y="2132856"/>
            <a:chExt cx="7488832" cy="2592288"/>
          </a:xfrm>
        </p:grpSpPr>
        <p:sp>
          <p:nvSpPr>
            <p:cNvPr id="4" name="矩形 51"/>
            <p:cNvSpPr/>
            <p:nvPr/>
          </p:nvSpPr>
          <p:spPr bwMode="auto">
            <a:xfrm>
              <a:off x="8688288" y="3284984"/>
              <a:ext cx="1080120" cy="432048"/>
            </a:xfrm>
            <a:prstGeom prst="rect">
              <a:avLst/>
            </a:prstGeom>
            <a:noFill/>
            <a:ln w="9525" cap="flat" cmpd="sng" algn="ctr">
              <a:no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SUCCESS</a:t>
              </a:r>
            </a:p>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 NONE</a:t>
              </a:r>
            </a:p>
            <a:p>
              <a:pPr marL="0" marR="0" lvl="0" indent="0" algn="ctr" defTabSz="914400" eaLnBrk="1" fontAlgn="base"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5" name="Line 2"/>
            <p:cNvSpPr>
              <a:spLocks noChangeShapeType="1"/>
            </p:cNvSpPr>
            <p:nvPr/>
          </p:nvSpPr>
          <p:spPr bwMode="auto">
            <a:xfrm>
              <a:off x="5627968" y="4464000"/>
              <a:ext cx="2159000" cy="0"/>
            </a:xfrm>
            <a:prstGeom prst="line">
              <a:avLst/>
            </a:prstGeom>
            <a:noFill/>
            <a:ln w="25400">
              <a:solidFill>
                <a:srgbClr val="000000"/>
              </a:solidFill>
              <a:round/>
              <a:headEnd type="stealth" w="lg" len="lg"/>
              <a:tailEnd type="none" w="lg" len="lg"/>
            </a:ln>
          </p:spPr>
          <p:txBody>
            <a:bodyP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itchFamily="34" charset="0"/>
                <a:ea typeface="宋体" pitchFamily="2" charset="-122"/>
              </a:endParaRPr>
            </a:p>
          </p:txBody>
        </p:sp>
        <p:sp>
          <p:nvSpPr>
            <p:cNvPr id="6" name="Line 3"/>
            <p:cNvSpPr>
              <a:spLocks noChangeShapeType="1"/>
            </p:cNvSpPr>
            <p:nvPr/>
          </p:nvSpPr>
          <p:spPr bwMode="auto">
            <a:xfrm>
              <a:off x="2799656" y="4470400"/>
              <a:ext cx="1439862" cy="0"/>
            </a:xfrm>
            <a:prstGeom prst="line">
              <a:avLst/>
            </a:prstGeom>
            <a:noFill/>
            <a:ln w="25400">
              <a:solidFill>
                <a:srgbClr val="000000"/>
              </a:solidFill>
              <a:round/>
              <a:headEnd type="none" w="lg" len="lg"/>
              <a:tailEnd type="none" w="lg" len="lg"/>
            </a:ln>
          </p:spPr>
          <p:txBody>
            <a:bodyP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itchFamily="34" charset="0"/>
                <a:ea typeface="宋体" pitchFamily="2" charset="-122"/>
              </a:endParaRPr>
            </a:p>
          </p:txBody>
        </p:sp>
        <p:sp>
          <p:nvSpPr>
            <p:cNvPr id="7" name="Line 4"/>
            <p:cNvSpPr>
              <a:spLocks noChangeShapeType="1"/>
            </p:cNvSpPr>
            <p:nvPr/>
          </p:nvSpPr>
          <p:spPr bwMode="auto">
            <a:xfrm rot="5400000">
              <a:off x="7857306" y="3122936"/>
              <a:ext cx="540000" cy="0"/>
            </a:xfrm>
            <a:prstGeom prst="line">
              <a:avLst/>
            </a:prstGeom>
            <a:noFill/>
            <a:ln w="25400">
              <a:solidFill>
                <a:srgbClr val="000000"/>
              </a:solidFill>
              <a:round/>
              <a:headEnd type="none" w="lg" len="lg"/>
              <a:tailEnd type="none" w="lg" len="lg"/>
            </a:ln>
          </p:spPr>
          <p:txBody>
            <a:bodyP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itchFamily="34" charset="0"/>
                <a:ea typeface="宋体" pitchFamily="2" charset="-122"/>
              </a:endParaRPr>
            </a:p>
          </p:txBody>
        </p:sp>
        <p:sp>
          <p:nvSpPr>
            <p:cNvPr id="8" name="Line 21"/>
            <p:cNvSpPr>
              <a:spLocks noChangeShapeType="1"/>
            </p:cNvSpPr>
            <p:nvPr/>
          </p:nvSpPr>
          <p:spPr bwMode="auto">
            <a:xfrm>
              <a:off x="3539872" y="2516188"/>
              <a:ext cx="1476000" cy="0"/>
            </a:xfrm>
            <a:prstGeom prst="line">
              <a:avLst/>
            </a:prstGeom>
            <a:noFill/>
            <a:ln w="25400">
              <a:solidFill>
                <a:srgbClr val="000000"/>
              </a:solidFill>
              <a:round/>
              <a:headEnd type="none" w="lg" len="lg"/>
              <a:tailEnd type="stealth" w="lg" len="lg"/>
            </a:ln>
          </p:spPr>
          <p:txBody>
            <a:bodyP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itchFamily="34" charset="0"/>
                <a:ea typeface="宋体" pitchFamily="2" charset="-122"/>
              </a:endParaRPr>
            </a:p>
          </p:txBody>
        </p:sp>
        <p:sp>
          <p:nvSpPr>
            <p:cNvPr id="9" name="Line 28"/>
            <p:cNvSpPr>
              <a:spLocks noChangeShapeType="1"/>
            </p:cNvSpPr>
            <p:nvPr/>
          </p:nvSpPr>
          <p:spPr bwMode="auto">
            <a:xfrm>
              <a:off x="6312024" y="2527300"/>
              <a:ext cx="1476000" cy="0"/>
            </a:xfrm>
            <a:prstGeom prst="line">
              <a:avLst/>
            </a:prstGeom>
            <a:noFill/>
            <a:ln w="25400">
              <a:solidFill>
                <a:srgbClr val="000000"/>
              </a:solidFill>
              <a:round/>
              <a:headEnd type="none" w="lg" len="lg"/>
              <a:tailEnd type="stealth" w="lg" len="lg"/>
            </a:ln>
          </p:spPr>
          <p:txBody>
            <a:bodyP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itchFamily="34" charset="0"/>
                <a:ea typeface="宋体" pitchFamily="2" charset="-122"/>
              </a:endParaRPr>
            </a:p>
          </p:txBody>
        </p:sp>
        <p:sp>
          <p:nvSpPr>
            <p:cNvPr id="10" name="Line 35"/>
            <p:cNvSpPr>
              <a:spLocks noChangeShapeType="1"/>
            </p:cNvSpPr>
            <p:nvPr/>
          </p:nvSpPr>
          <p:spPr bwMode="auto">
            <a:xfrm rot="5400000">
              <a:off x="8072537" y="3482182"/>
              <a:ext cx="1258887" cy="0"/>
            </a:xfrm>
            <a:prstGeom prst="line">
              <a:avLst/>
            </a:prstGeom>
            <a:noFill/>
            <a:ln w="25400">
              <a:solidFill>
                <a:srgbClr val="000000"/>
              </a:solidFill>
              <a:round/>
              <a:headEnd type="none" w="lg" len="lg"/>
              <a:tailEnd type="stealth" w="lg" len="lg"/>
            </a:ln>
          </p:spPr>
          <p:txBody>
            <a:bodyP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itchFamily="34" charset="0"/>
                <a:ea typeface="宋体" pitchFamily="2" charset="-122"/>
              </a:endParaRPr>
            </a:p>
          </p:txBody>
        </p:sp>
        <p:sp>
          <p:nvSpPr>
            <p:cNvPr id="11" name="Line 48"/>
            <p:cNvSpPr>
              <a:spLocks noChangeShapeType="1"/>
            </p:cNvSpPr>
            <p:nvPr/>
          </p:nvSpPr>
          <p:spPr bwMode="auto">
            <a:xfrm>
              <a:off x="6327081" y="3389313"/>
              <a:ext cx="1800225" cy="0"/>
            </a:xfrm>
            <a:prstGeom prst="line">
              <a:avLst/>
            </a:prstGeom>
            <a:noFill/>
            <a:ln w="25400">
              <a:solidFill>
                <a:srgbClr val="000000"/>
              </a:solidFill>
              <a:round/>
              <a:headEnd type="none" w="lg" len="lg"/>
              <a:tailEnd type="none" w="lg" len="lg"/>
            </a:ln>
          </p:spPr>
          <p:txBody>
            <a:bodyP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itchFamily="34" charset="0"/>
                <a:ea typeface="宋体" pitchFamily="2" charset="-122"/>
              </a:endParaRPr>
            </a:p>
          </p:txBody>
        </p:sp>
        <p:sp>
          <p:nvSpPr>
            <p:cNvPr id="12" name="Line 49"/>
            <p:cNvSpPr>
              <a:spLocks noChangeShapeType="1"/>
            </p:cNvSpPr>
            <p:nvPr/>
          </p:nvSpPr>
          <p:spPr bwMode="auto">
            <a:xfrm rot="5400000">
              <a:off x="5787331" y="3929063"/>
              <a:ext cx="1079500" cy="0"/>
            </a:xfrm>
            <a:prstGeom prst="line">
              <a:avLst/>
            </a:prstGeom>
            <a:noFill/>
            <a:ln w="25400">
              <a:solidFill>
                <a:srgbClr val="000000"/>
              </a:solidFill>
              <a:round/>
              <a:headEnd type="none" w="lg" len="lg"/>
              <a:tailEnd type="stealth" w="lg" len="lg"/>
            </a:ln>
          </p:spPr>
          <p:txBody>
            <a:bodyP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itchFamily="34" charset="0"/>
                <a:ea typeface="宋体" pitchFamily="2" charset="-122"/>
              </a:endParaRPr>
            </a:p>
          </p:txBody>
        </p:sp>
        <p:sp>
          <p:nvSpPr>
            <p:cNvPr id="13" name="Line 56"/>
            <p:cNvSpPr>
              <a:spLocks noChangeShapeType="1"/>
            </p:cNvSpPr>
            <p:nvPr/>
          </p:nvSpPr>
          <p:spPr bwMode="auto">
            <a:xfrm rot="5400000">
              <a:off x="1988443" y="3660775"/>
              <a:ext cx="1619250" cy="0"/>
            </a:xfrm>
            <a:prstGeom prst="line">
              <a:avLst/>
            </a:prstGeom>
            <a:noFill/>
            <a:ln w="25400">
              <a:solidFill>
                <a:srgbClr val="000000"/>
              </a:solidFill>
              <a:round/>
              <a:headEnd type="stealth" w="lg" len="lg"/>
              <a:tailEnd type="none" w="lg" len="lg"/>
            </a:ln>
          </p:spPr>
          <p:txBody>
            <a:bodyP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itchFamily="34" charset="0"/>
                <a:ea typeface="宋体" pitchFamily="2" charset="-122"/>
              </a:endParaRPr>
            </a:p>
          </p:txBody>
        </p:sp>
        <p:sp>
          <p:nvSpPr>
            <p:cNvPr id="14" name="Line 57"/>
            <p:cNvSpPr>
              <a:spLocks noChangeShapeType="1"/>
            </p:cNvSpPr>
            <p:nvPr/>
          </p:nvSpPr>
          <p:spPr bwMode="auto">
            <a:xfrm rot="5400000">
              <a:off x="5318224" y="3245644"/>
              <a:ext cx="719138" cy="0"/>
            </a:xfrm>
            <a:prstGeom prst="line">
              <a:avLst/>
            </a:prstGeom>
            <a:noFill/>
            <a:ln w="25400">
              <a:solidFill>
                <a:srgbClr val="000000"/>
              </a:solidFill>
              <a:round/>
              <a:headEnd type="none" w="lg" len="lg"/>
              <a:tailEnd type="none" w="lg" len="lg"/>
            </a:ln>
          </p:spPr>
          <p:txBody>
            <a:bodyP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itchFamily="34" charset="0"/>
                <a:ea typeface="宋体" pitchFamily="2" charset="-122"/>
              </a:endParaRPr>
            </a:p>
          </p:txBody>
        </p:sp>
        <p:sp>
          <p:nvSpPr>
            <p:cNvPr id="15" name="Line 58"/>
            <p:cNvSpPr>
              <a:spLocks noChangeShapeType="1"/>
            </p:cNvSpPr>
            <p:nvPr/>
          </p:nvSpPr>
          <p:spPr bwMode="auto">
            <a:xfrm>
              <a:off x="2798068" y="3605213"/>
              <a:ext cx="2879725" cy="0"/>
            </a:xfrm>
            <a:prstGeom prst="line">
              <a:avLst/>
            </a:prstGeom>
            <a:noFill/>
            <a:ln w="25400">
              <a:solidFill>
                <a:srgbClr val="000000"/>
              </a:solidFill>
              <a:round/>
              <a:headEnd type="stealth" w="lg" len="lg"/>
              <a:tailEnd type="none" w="lg" len="lg"/>
            </a:ln>
          </p:spPr>
          <p:txBody>
            <a:bodyP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itchFamily="34" charset="0"/>
                <a:ea typeface="宋体" pitchFamily="2" charset="-122"/>
              </a:endParaRPr>
            </a:p>
          </p:txBody>
        </p:sp>
        <p:sp>
          <p:nvSpPr>
            <p:cNvPr id="16" name="矩形 45"/>
            <p:cNvSpPr/>
            <p:nvPr/>
          </p:nvSpPr>
          <p:spPr bwMode="auto">
            <a:xfrm>
              <a:off x="3863752" y="2132856"/>
              <a:ext cx="576064" cy="288032"/>
            </a:xfrm>
            <a:prstGeom prst="rect">
              <a:avLst/>
            </a:prstGeom>
            <a:noFill/>
            <a:ln w="9525" cap="flat" cmpd="sng" algn="ctr">
              <a:no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UP</a:t>
              </a:r>
              <a:endPar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7" name="圆角矩形 46"/>
            <p:cNvSpPr/>
            <p:nvPr/>
          </p:nvSpPr>
          <p:spPr bwMode="auto">
            <a:xfrm>
              <a:off x="2279576" y="2204864"/>
              <a:ext cx="1152128" cy="576064"/>
            </a:xfrm>
            <a:prstGeom prst="roundRect">
              <a:avLst/>
            </a:prstGeom>
            <a:solidFill>
              <a:srgbClr val="99DEE7"/>
            </a:solidFill>
            <a:ln w="9525" cap="flat" cmpd="sng" algn="ctr">
              <a:solidFill>
                <a:srgbClr val="000000">
                  <a:shade val="95000"/>
                  <a:satMod val="105000"/>
                </a:srgbClr>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Dead</a:t>
              </a:r>
              <a:endParaRPr kumimoji="0" lang="zh-CN" altLang="en-US" sz="16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8" name="圆角矩形 47"/>
            <p:cNvSpPr/>
            <p:nvPr/>
          </p:nvSpPr>
          <p:spPr bwMode="auto">
            <a:xfrm>
              <a:off x="5087888" y="2204864"/>
              <a:ext cx="1152128" cy="576064"/>
            </a:xfrm>
            <a:prstGeom prst="roundRect">
              <a:avLst/>
            </a:prstGeom>
            <a:solidFill>
              <a:srgbClr val="99DEE7"/>
            </a:solidFill>
            <a:ln w="9525" cap="flat" cmpd="sng" algn="ctr">
              <a:solidFill>
                <a:srgbClr val="000000">
                  <a:shade val="95000"/>
                  <a:satMod val="105000"/>
                </a:srgbClr>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Establish</a:t>
              </a:r>
              <a:endParaRPr kumimoji="0" lang="zh-CN" altLang="en-US" sz="16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 name="矩形 48"/>
            <p:cNvSpPr/>
            <p:nvPr/>
          </p:nvSpPr>
          <p:spPr bwMode="auto">
            <a:xfrm>
              <a:off x="6600056" y="2204864"/>
              <a:ext cx="1008112" cy="216024"/>
            </a:xfrm>
            <a:prstGeom prst="rect">
              <a:avLst/>
            </a:prstGeom>
            <a:noFill/>
            <a:ln w="9525" cap="flat" cmpd="sng" algn="ctr">
              <a:no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OPENED</a:t>
              </a:r>
              <a:endPar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0" name="圆角矩形 49"/>
            <p:cNvSpPr/>
            <p:nvPr/>
          </p:nvSpPr>
          <p:spPr bwMode="auto">
            <a:xfrm>
              <a:off x="7824192" y="2204864"/>
              <a:ext cx="1368152" cy="576064"/>
            </a:xfrm>
            <a:prstGeom prst="roundRect">
              <a:avLst/>
            </a:prstGeom>
            <a:solidFill>
              <a:srgbClr val="99DEE7"/>
            </a:solidFill>
            <a:ln w="9525" cap="flat" cmpd="sng" algn="ctr">
              <a:solidFill>
                <a:srgbClr val="000000">
                  <a:shade val="95000"/>
                  <a:satMod val="105000"/>
                </a:srgbClr>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FrutigerNext LT Medium"/>
                  <a:ea typeface="华文细黑"/>
                </a:rPr>
                <a:t>Authenticate</a:t>
              </a:r>
              <a:endParaRPr kumimoji="0" lang="zh-CN" altLang="en-US" sz="16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1" name="矩形 50"/>
            <p:cNvSpPr/>
            <p:nvPr/>
          </p:nvSpPr>
          <p:spPr bwMode="auto">
            <a:xfrm>
              <a:off x="6600056" y="3068960"/>
              <a:ext cx="864096" cy="288032"/>
            </a:xfrm>
            <a:prstGeom prst="rect">
              <a:avLst/>
            </a:prstGeom>
            <a:noFill/>
            <a:ln w="9525" cap="flat" cmpd="sng" algn="ctr">
              <a:no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FAIL</a:t>
              </a:r>
              <a:endPar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2" name="圆角矩形 52"/>
            <p:cNvSpPr/>
            <p:nvPr/>
          </p:nvSpPr>
          <p:spPr bwMode="auto">
            <a:xfrm>
              <a:off x="7824192" y="4149080"/>
              <a:ext cx="1368152" cy="576064"/>
            </a:xfrm>
            <a:prstGeom prst="roundRect">
              <a:avLst/>
            </a:prstGeom>
            <a:solidFill>
              <a:srgbClr val="99DEE7"/>
            </a:solidFill>
            <a:ln w="9525" cap="flat" cmpd="sng" algn="ctr">
              <a:solidFill>
                <a:srgbClr val="000000">
                  <a:shade val="95000"/>
                  <a:satMod val="105000"/>
                </a:srgbClr>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FrutigerNext LT Medium"/>
                  <a:ea typeface="华文细黑"/>
                </a:rPr>
                <a:t>Network</a:t>
              </a:r>
              <a:endParaRPr kumimoji="0" lang="zh-CN" altLang="en-US" sz="16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3" name="矩形 53"/>
            <p:cNvSpPr/>
            <p:nvPr/>
          </p:nvSpPr>
          <p:spPr bwMode="auto">
            <a:xfrm>
              <a:off x="3719736" y="3221360"/>
              <a:ext cx="864096" cy="288032"/>
            </a:xfrm>
            <a:prstGeom prst="rect">
              <a:avLst/>
            </a:prstGeom>
            <a:noFill/>
            <a:ln w="9525" cap="flat" cmpd="sng" algn="ctr">
              <a:no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FAIL</a:t>
              </a:r>
              <a:endPar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4" name="矩形 54"/>
            <p:cNvSpPr/>
            <p:nvPr/>
          </p:nvSpPr>
          <p:spPr bwMode="auto">
            <a:xfrm>
              <a:off x="2999656" y="4149080"/>
              <a:ext cx="864096" cy="216024"/>
            </a:xfrm>
            <a:prstGeom prst="rect">
              <a:avLst/>
            </a:prstGeom>
            <a:noFill/>
            <a:ln w="9525" cap="flat" cmpd="sng" algn="ctr">
              <a:no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DOWN</a:t>
              </a:r>
              <a:endPar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5" name="圆角矩形 55"/>
            <p:cNvSpPr/>
            <p:nvPr/>
          </p:nvSpPr>
          <p:spPr bwMode="auto">
            <a:xfrm>
              <a:off x="4295800" y="4149080"/>
              <a:ext cx="1296144" cy="576064"/>
            </a:xfrm>
            <a:prstGeom prst="roundRect">
              <a:avLst/>
            </a:prstGeom>
            <a:solidFill>
              <a:srgbClr val="99DEE7"/>
            </a:solidFill>
            <a:ln w="9525" cap="flat" cmpd="sng" algn="ctr">
              <a:solidFill>
                <a:srgbClr val="000000">
                  <a:shade val="95000"/>
                  <a:satMod val="105000"/>
                </a:srgbClr>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FrutigerNext LT Medium"/>
                  <a:ea typeface="华文细黑"/>
                </a:rPr>
                <a:t>Terminate</a:t>
              </a:r>
              <a:endParaRPr kumimoji="0" lang="zh-CN" altLang="en-US" sz="16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978176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广域网接口</a:t>
            </a:r>
            <a:endParaRPr lang="en-US" altLang="zh-CN" dirty="0">
              <a:solidFill>
                <a:schemeClr val="bg1">
                  <a:lumMod val="50000"/>
                </a:schemeClr>
              </a:solidFill>
            </a:endParaRPr>
          </a:p>
          <a:p>
            <a:r>
              <a:rPr lang="en-US" altLang="zh-CN" b="1" dirty="0"/>
              <a:t>PPP</a:t>
            </a:r>
            <a:r>
              <a:rPr lang="zh-CN" altLang="en-US" b="1" dirty="0"/>
              <a:t>原理与配置</a:t>
            </a:r>
            <a:endParaRPr lang="en-US" altLang="zh-CN" b="1" dirty="0"/>
          </a:p>
          <a:p>
            <a:pPr lvl="1"/>
            <a:r>
              <a:rPr lang="en-US" altLang="zh-CN" dirty="0">
                <a:solidFill>
                  <a:schemeClr val="bg1">
                    <a:lumMod val="50000"/>
                  </a:schemeClr>
                </a:solidFill>
              </a:rPr>
              <a:t>PPP</a:t>
            </a:r>
            <a:r>
              <a:rPr lang="zh-CN" altLang="en-US" dirty="0">
                <a:solidFill>
                  <a:schemeClr val="bg1">
                    <a:lumMod val="50000"/>
                  </a:schemeClr>
                </a:solidFill>
              </a:rPr>
              <a:t>基本概念</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a:t>LCP</a:t>
            </a:r>
            <a:r>
              <a:rPr lang="zh-CN" altLang="en-US" dirty="0"/>
              <a:t>协议</a:t>
            </a:r>
            <a:endParaRPr lang="en-US" altLang="zh-CN" dirty="0"/>
          </a:p>
          <a:p>
            <a:pPr lvl="1"/>
            <a:r>
              <a:rPr lang="en-US" altLang="zh-CN" dirty="0">
                <a:solidFill>
                  <a:schemeClr val="bg1">
                    <a:lumMod val="50000"/>
                  </a:schemeClr>
                </a:solidFill>
              </a:rPr>
              <a:t>PAP</a:t>
            </a:r>
            <a:r>
              <a:rPr lang="zh-CN" altLang="en-US" dirty="0">
                <a:solidFill>
                  <a:schemeClr val="bg1">
                    <a:lumMod val="50000"/>
                  </a:schemeClr>
                </a:solidFill>
              </a:rPr>
              <a:t>认证协议</a:t>
            </a:r>
            <a:endParaRPr lang="en-US" altLang="zh-CN" dirty="0">
              <a:solidFill>
                <a:schemeClr val="bg1">
                  <a:lumMod val="50000"/>
                </a:schemeClr>
              </a:solidFill>
            </a:endParaRPr>
          </a:p>
          <a:p>
            <a:pPr lvl="1"/>
            <a:r>
              <a:rPr lang="en-US" altLang="zh-CN" dirty="0">
                <a:solidFill>
                  <a:schemeClr val="bg1">
                    <a:lumMod val="50000"/>
                  </a:schemeClr>
                </a:solidFill>
              </a:rPr>
              <a:t>CHAP</a:t>
            </a:r>
            <a:r>
              <a:rPr lang="zh-CN" altLang="en-US" dirty="0">
                <a:solidFill>
                  <a:schemeClr val="bg1">
                    <a:lumMod val="50000"/>
                  </a:schemeClr>
                </a:solidFill>
              </a:rPr>
              <a:t>认证协议</a:t>
            </a:r>
            <a:endParaRPr lang="en-US" altLang="zh-CN" dirty="0">
              <a:solidFill>
                <a:schemeClr val="bg1">
                  <a:lumMod val="50000"/>
                </a:schemeClr>
              </a:solidFill>
            </a:endParaRPr>
          </a:p>
          <a:p>
            <a:pPr lvl="1"/>
            <a:r>
              <a:rPr lang="en-US" altLang="zh-CN" dirty="0">
                <a:solidFill>
                  <a:schemeClr val="bg1">
                    <a:lumMod val="50000"/>
                  </a:schemeClr>
                </a:solidFill>
              </a:rPr>
              <a:t>NCP</a:t>
            </a:r>
            <a:r>
              <a:rPr lang="zh-CN" altLang="en-US" dirty="0">
                <a:solidFill>
                  <a:schemeClr val="bg1">
                    <a:lumMod val="50000"/>
                  </a:schemeClr>
                </a:solidFill>
              </a:rPr>
              <a:t>协议</a:t>
            </a:r>
            <a:endParaRPr lang="en-US" altLang="zh-CN" dirty="0">
              <a:solidFill>
                <a:schemeClr val="bg1">
                  <a:lumMod val="50000"/>
                </a:schemeClr>
              </a:solidFill>
            </a:endParaRPr>
          </a:p>
          <a:p>
            <a:pPr lvl="1"/>
            <a:r>
              <a:rPr lang="en-US" altLang="zh-CN" dirty="0">
                <a:solidFill>
                  <a:schemeClr val="bg1">
                    <a:lumMod val="50000"/>
                  </a:schemeClr>
                </a:solidFill>
              </a:rPr>
              <a:t>MP</a:t>
            </a:r>
            <a:r>
              <a:rPr lang="zh-CN" altLang="en-US" dirty="0">
                <a:solidFill>
                  <a:schemeClr val="bg1">
                    <a:lumMod val="50000"/>
                  </a:schemeClr>
                </a:solidFill>
              </a:rPr>
              <a:t>基本原理</a:t>
            </a:r>
            <a:endParaRPr lang="en-US" altLang="zh-CN" dirty="0">
              <a:solidFill>
                <a:schemeClr val="bg1">
                  <a:lumMod val="50000"/>
                </a:schemeClr>
              </a:solidFill>
            </a:endParaRPr>
          </a:p>
          <a:p>
            <a:pPr lvl="1"/>
            <a:r>
              <a:rPr lang="en-US" altLang="zh-CN" dirty="0">
                <a:solidFill>
                  <a:schemeClr val="bg1">
                    <a:lumMod val="50000"/>
                  </a:schemeClr>
                </a:solidFill>
              </a:rPr>
              <a:t>PPP/MP</a:t>
            </a:r>
            <a:r>
              <a:rPr lang="zh-CN" altLang="en-US" dirty="0">
                <a:solidFill>
                  <a:schemeClr val="bg1">
                    <a:lumMod val="50000"/>
                  </a:schemeClr>
                </a:solidFill>
              </a:rPr>
              <a:t>配置</a:t>
            </a:r>
            <a:endParaRPr lang="en-US" altLang="zh-CN" dirty="0">
              <a:solidFill>
                <a:schemeClr val="bg1">
                  <a:lumMod val="50000"/>
                </a:schemeClr>
              </a:solidFill>
            </a:endParaRPr>
          </a:p>
        </p:txBody>
      </p:sp>
    </p:spTree>
    <p:extLst>
      <p:ext uri="{BB962C8B-B14F-4D97-AF65-F5344CB8AC3E}">
        <p14:creationId xmlns:p14="http://schemas.microsoft.com/office/powerpoint/2010/main" val="2185570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LCP</a:t>
            </a:r>
            <a:r>
              <a:rPr lang="zh-CN" altLang="en-US"/>
              <a:t>协议</a:t>
            </a:r>
            <a:r>
              <a:rPr lang="en-US" altLang="zh-CN"/>
              <a:t> - </a:t>
            </a:r>
            <a:r>
              <a:rPr lang="zh-CN" altLang="en-US"/>
              <a:t>报文类型</a:t>
            </a:r>
            <a:endParaRPr lang="en-US" dirty="0"/>
          </a:p>
        </p:txBody>
      </p:sp>
      <p:graphicFrame>
        <p:nvGraphicFramePr>
          <p:cNvPr id="5" name="Group 25"/>
          <p:cNvGraphicFramePr>
            <a:graphicFrameLocks noGrp="1"/>
          </p:cNvGraphicFramePr>
          <p:nvPr>
            <p:extLst>
              <p:ext uri="{D42A27DB-BD31-4B8C-83A1-F6EECF244321}">
                <p14:modId xmlns:p14="http://schemas.microsoft.com/office/powerpoint/2010/main" val="1250415366"/>
              </p:ext>
            </p:extLst>
          </p:nvPr>
        </p:nvGraphicFramePr>
        <p:xfrm>
          <a:off x="2351584" y="2168859"/>
          <a:ext cx="7465280" cy="2592289"/>
        </p:xfrm>
        <a:graphic>
          <a:graphicData uri="http://schemas.openxmlformats.org/drawingml/2006/table">
            <a:tbl>
              <a:tblPr>
                <a:tableStyleId>{2D5ABB26-0587-4C30-8999-92F81FD0307C}</a:tableStyleId>
              </a:tblPr>
              <a:tblGrid>
                <a:gridCol w="2144915">
                  <a:extLst>
                    <a:ext uri="{9D8B030D-6E8A-4147-A177-3AD203B41FA5}">
                      <a16:colId xmlns:a16="http://schemas.microsoft.com/office/drawing/2014/main" val="20000"/>
                    </a:ext>
                  </a:extLst>
                </a:gridCol>
                <a:gridCol w="5320365">
                  <a:extLst>
                    <a:ext uri="{9D8B030D-6E8A-4147-A177-3AD203B41FA5}">
                      <a16:colId xmlns:a16="http://schemas.microsoft.com/office/drawing/2014/main" val="20001"/>
                    </a:ext>
                  </a:extLst>
                </a:gridCol>
              </a:tblGrid>
              <a:tr h="520717">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600" b="1" u="none" strike="noStrike" cap="none" normalizeH="0" baseline="0" dirty="0">
                          <a:ln>
                            <a:noFill/>
                          </a:ln>
                          <a:effectLst/>
                        </a:rPr>
                        <a:t>报文类型</a:t>
                      </a:r>
                      <a:endParaRPr kumimoji="0" lang="zh-CN" altLang="en-US" sz="1600" b="1" i="0" u="none" strike="noStrike" cap="none" normalizeH="0" baseline="0" dirty="0">
                        <a:ln>
                          <a:noFill/>
                        </a:ln>
                        <a:solidFill>
                          <a:schemeClr val="tx1"/>
                        </a:solidFill>
                        <a:effectLst/>
                        <a:latin typeface="微软雅黑" pitchFamily="34" charset="-122"/>
                        <a:ea typeface="微软雅黑" pitchFamily="34"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600" b="1" u="none" strike="noStrike" cap="none" normalizeH="0" baseline="0" dirty="0">
                          <a:ln>
                            <a:noFill/>
                          </a:ln>
                          <a:effectLst/>
                        </a:rPr>
                        <a:t>功能描述</a:t>
                      </a:r>
                      <a:endParaRPr kumimoji="0" lang="zh-CN" altLang="en-US" sz="1600" b="1" i="0" u="none" strike="noStrike" cap="none" normalizeH="0" baseline="0" dirty="0">
                        <a:ln>
                          <a:noFill/>
                        </a:ln>
                        <a:solidFill>
                          <a:schemeClr val="tx1"/>
                        </a:solidFill>
                        <a:effectLst/>
                        <a:latin typeface="微软雅黑" pitchFamily="34" charset="-122"/>
                        <a:ea typeface="微软雅黑" pitchFamily="34"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17328">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rPr>
                        <a:t>Configure-Request</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包含发送者试图使用的、没有使用默认值的参数列表。</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458">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a:ln>
                            <a:noFill/>
                          </a:ln>
                          <a:effectLst/>
                        </a:rPr>
                        <a:t>Configure-Ack</a:t>
                      </a:r>
                      <a:endParaRPr kumimoji="0" lang="en-US" altLang="zh-CN" sz="14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表示完全接受对端发送的</a:t>
                      </a:r>
                      <a:r>
                        <a:rPr kumimoji="0" lang="en-US" altLang="zh-CN" sz="1400" u="none" strike="noStrike" cap="none" normalizeH="0" baseline="0" dirty="0">
                          <a:ln>
                            <a:noFill/>
                          </a:ln>
                          <a:effectLst/>
                        </a:rPr>
                        <a:t>Configure-Request</a:t>
                      </a:r>
                      <a:r>
                        <a:rPr kumimoji="0" lang="zh-CN" altLang="en-US" sz="1400" u="none" strike="noStrike" cap="none" normalizeH="0" baseline="0" dirty="0">
                          <a:ln>
                            <a:noFill/>
                          </a:ln>
                          <a:effectLst/>
                        </a:rPr>
                        <a:t>的参数取值。</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7328">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a:ln>
                            <a:noFill/>
                          </a:ln>
                          <a:effectLst/>
                        </a:rPr>
                        <a:t>Configure-Nak</a:t>
                      </a:r>
                      <a:endParaRPr kumimoji="0" lang="en-US" altLang="zh-CN" sz="14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表示对端发送的</a:t>
                      </a:r>
                      <a:r>
                        <a:rPr kumimoji="0" lang="en-US" altLang="zh-CN" sz="1400" u="none" strike="noStrike" cap="none" normalizeH="0" baseline="0" dirty="0">
                          <a:ln>
                            <a:noFill/>
                          </a:ln>
                          <a:effectLst/>
                        </a:rPr>
                        <a:t>Configure-Request</a:t>
                      </a:r>
                      <a:r>
                        <a:rPr kumimoji="0" lang="zh-CN" altLang="en-US" sz="1400" u="none" strike="noStrike" cap="none" normalizeH="0" baseline="0" dirty="0">
                          <a:ln>
                            <a:noFill/>
                          </a:ln>
                          <a:effectLst/>
                        </a:rPr>
                        <a:t>中的参数取值在本地不合法。</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18458">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rPr>
                        <a:t>Configure-Reject</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表示对端发送的</a:t>
                      </a:r>
                      <a:r>
                        <a:rPr kumimoji="0" lang="en-US" altLang="zh-CN" sz="1400" u="none" strike="noStrike" cap="none" normalizeH="0" baseline="0" dirty="0">
                          <a:ln>
                            <a:noFill/>
                          </a:ln>
                          <a:effectLst/>
                        </a:rPr>
                        <a:t>Configure-Request</a:t>
                      </a:r>
                      <a:r>
                        <a:rPr kumimoji="0" lang="zh-CN" altLang="en-US" sz="1400" u="none" strike="noStrike" cap="none" normalizeH="0" baseline="0" dirty="0">
                          <a:ln>
                            <a:noFill/>
                          </a:ln>
                          <a:effectLst/>
                        </a:rPr>
                        <a:t>中的参数本地不能识别。</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14628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LCP</a:t>
            </a:r>
            <a:r>
              <a:rPr lang="zh-CN" altLang="en-US"/>
              <a:t>协议</a:t>
            </a:r>
            <a:r>
              <a:rPr lang="en-US" altLang="zh-CN"/>
              <a:t> - </a:t>
            </a:r>
            <a:r>
              <a:rPr lang="zh-CN" altLang="en-US"/>
              <a:t>用于协商的参数</a:t>
            </a:r>
            <a:endParaRPr lang="en-US" dirty="0"/>
          </a:p>
        </p:txBody>
      </p:sp>
      <p:graphicFrame>
        <p:nvGraphicFramePr>
          <p:cNvPr id="4" name="Group 31"/>
          <p:cNvGraphicFramePr>
            <a:graphicFrameLocks noGrp="1"/>
          </p:cNvGraphicFramePr>
          <p:nvPr>
            <p:extLst>
              <p:ext uri="{D42A27DB-BD31-4B8C-83A1-F6EECF244321}">
                <p14:modId xmlns:p14="http://schemas.microsoft.com/office/powerpoint/2010/main" val="2838721445"/>
              </p:ext>
            </p:extLst>
          </p:nvPr>
        </p:nvGraphicFramePr>
        <p:xfrm>
          <a:off x="1883533" y="1916832"/>
          <a:ext cx="8424935" cy="3201157"/>
        </p:xfrm>
        <a:graphic>
          <a:graphicData uri="http://schemas.openxmlformats.org/drawingml/2006/table">
            <a:tbl>
              <a:tblPr>
                <a:tableStyleId>{2D5ABB26-0587-4C30-8999-92F81FD0307C}</a:tableStyleId>
              </a:tblPr>
              <a:tblGrid>
                <a:gridCol w="1574356">
                  <a:extLst>
                    <a:ext uri="{9D8B030D-6E8A-4147-A177-3AD203B41FA5}">
                      <a16:colId xmlns:a16="http://schemas.microsoft.com/office/drawing/2014/main" val="20000"/>
                    </a:ext>
                  </a:extLst>
                </a:gridCol>
                <a:gridCol w="3358191">
                  <a:extLst>
                    <a:ext uri="{9D8B030D-6E8A-4147-A177-3AD203B41FA5}">
                      <a16:colId xmlns:a16="http://schemas.microsoft.com/office/drawing/2014/main" val="20001"/>
                    </a:ext>
                  </a:extLst>
                </a:gridCol>
                <a:gridCol w="2266224">
                  <a:extLst>
                    <a:ext uri="{9D8B030D-6E8A-4147-A177-3AD203B41FA5}">
                      <a16:colId xmlns:a16="http://schemas.microsoft.com/office/drawing/2014/main" val="20002"/>
                    </a:ext>
                  </a:extLst>
                </a:gridCol>
                <a:gridCol w="1226164">
                  <a:extLst>
                    <a:ext uri="{9D8B030D-6E8A-4147-A177-3AD203B41FA5}">
                      <a16:colId xmlns:a16="http://schemas.microsoft.com/office/drawing/2014/main" val="20003"/>
                    </a:ext>
                  </a:extLst>
                </a:gridCol>
              </a:tblGrid>
              <a:tr h="564327">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600" b="1" u="none" strike="noStrike" cap="none" normalizeH="0" baseline="0" dirty="0">
                          <a:ln>
                            <a:noFill/>
                          </a:ln>
                          <a:effectLst/>
                        </a:rPr>
                        <a:t>参数名称</a:t>
                      </a:r>
                      <a:endParaRPr kumimoji="0" lang="zh-CN" altLang="en-US" sz="1600" b="1" i="0" u="none" strike="noStrike" cap="none" normalizeH="0" baseline="0" dirty="0">
                        <a:ln>
                          <a:noFill/>
                        </a:ln>
                        <a:solidFill>
                          <a:schemeClr val="tx1"/>
                        </a:solidFill>
                        <a:effectLst/>
                        <a:latin typeface="微软雅黑" pitchFamily="34" charset="-122"/>
                        <a:ea typeface="微软雅黑" pitchFamily="34"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600" b="1" u="none" strike="noStrike" cap="none" normalizeH="0" baseline="0" dirty="0">
                          <a:ln>
                            <a:noFill/>
                          </a:ln>
                          <a:effectLst/>
                        </a:rPr>
                        <a:t>功能描述</a:t>
                      </a:r>
                      <a:endParaRPr kumimoji="0" lang="zh-CN" altLang="en-US" sz="1600" b="1" i="0" u="none" strike="noStrike" cap="none" normalizeH="0" baseline="0" dirty="0">
                        <a:ln>
                          <a:noFill/>
                        </a:ln>
                        <a:solidFill>
                          <a:schemeClr val="tx1"/>
                        </a:solidFill>
                        <a:effectLst/>
                        <a:latin typeface="微软雅黑" pitchFamily="34" charset="-122"/>
                        <a:ea typeface="微软雅黑" pitchFamily="34"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600" b="1" u="none" strike="noStrike" cap="none" normalizeH="0" baseline="0" dirty="0">
                          <a:ln>
                            <a:noFill/>
                          </a:ln>
                          <a:effectLst/>
                        </a:rPr>
                        <a:t>协商规则</a:t>
                      </a:r>
                      <a:endParaRPr kumimoji="0" lang="zh-CN" altLang="en-US" sz="1600" b="1" i="0" u="none" strike="noStrike" cap="none" normalizeH="0" baseline="0" dirty="0">
                        <a:ln>
                          <a:noFill/>
                        </a:ln>
                        <a:solidFill>
                          <a:schemeClr val="tx1"/>
                        </a:solidFill>
                        <a:effectLst/>
                        <a:latin typeface="微软雅黑" pitchFamily="34" charset="-122"/>
                        <a:ea typeface="微软雅黑" pitchFamily="34"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600" b="1" u="none" strike="noStrike" cap="none" normalizeH="0" baseline="0" dirty="0">
                          <a:ln>
                            <a:noFill/>
                          </a:ln>
                          <a:effectLst/>
                        </a:rPr>
                        <a:t>默认值</a:t>
                      </a:r>
                      <a:endParaRPr kumimoji="0" lang="zh-CN" altLang="en-US" sz="1600" b="1" i="0" u="none" strike="noStrike" cap="none" normalizeH="0" baseline="0" dirty="0">
                        <a:ln>
                          <a:noFill/>
                        </a:ln>
                        <a:solidFill>
                          <a:schemeClr val="tx1"/>
                        </a:solidFill>
                        <a:effectLst/>
                        <a:latin typeface="微软雅黑" pitchFamily="34" charset="-122"/>
                        <a:ea typeface="微软雅黑" pitchFamily="34"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70033">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最大接收单元</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rPr>
                        <a:t>MRU</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rPr>
                        <a:t>PPP</a:t>
                      </a:r>
                      <a:r>
                        <a:rPr kumimoji="0" lang="zh-CN" altLang="en-US" sz="1400" u="none" strike="noStrike" cap="none" normalizeH="0" baseline="0" dirty="0">
                          <a:ln>
                            <a:noFill/>
                          </a:ln>
                          <a:effectLst/>
                        </a:rPr>
                        <a:t>数据帧中</a:t>
                      </a:r>
                      <a:r>
                        <a:rPr kumimoji="0" lang="en-US" altLang="zh-CN" sz="1400" u="none" strike="noStrike" cap="none" normalizeH="0" baseline="0" dirty="0">
                          <a:ln>
                            <a:noFill/>
                          </a:ln>
                          <a:effectLst/>
                        </a:rPr>
                        <a:t>Information</a:t>
                      </a:r>
                      <a:r>
                        <a:rPr kumimoji="0" lang="zh-CN" altLang="en-US" sz="1400" u="none" strike="noStrike" cap="none" normalizeH="0" baseline="0" dirty="0">
                          <a:ln>
                            <a:noFill/>
                          </a:ln>
                          <a:effectLst/>
                        </a:rPr>
                        <a:t>字段的总长度。</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使用两端设置的较小的值。</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rPr>
                        <a:t>1500</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15968">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a:ln>
                            <a:noFill/>
                          </a:ln>
                          <a:effectLst/>
                        </a:rPr>
                        <a:t>认证协议</a:t>
                      </a:r>
                      <a:endParaRPr kumimoji="0" lang="zh-CN" altLang="en-US" sz="14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认证对端使用的认证协议。</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被认证方必须支持认证方使用的认证协议并正确配置，否则协商不成功。</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不认证</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50829">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魔术字</a:t>
                      </a:r>
                    </a:p>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rPr>
                        <a:t>Magic-Number</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魔术字为一个随机产生的数字，用于检测链路环路，如果收到的</a:t>
                      </a:r>
                      <a:r>
                        <a:rPr kumimoji="0" lang="en-US" altLang="zh-CN" sz="1400" u="none" strike="noStrike" cap="none" normalizeH="0" baseline="0" dirty="0" err="1">
                          <a:ln>
                            <a:noFill/>
                          </a:ln>
                          <a:effectLst/>
                        </a:rPr>
                        <a:t>LCP</a:t>
                      </a:r>
                      <a:r>
                        <a:rPr kumimoji="0" lang="zh-CN" altLang="en-US" sz="1400" u="none" strike="noStrike" cap="none" normalizeH="0" baseline="0" dirty="0">
                          <a:ln>
                            <a:noFill/>
                          </a:ln>
                          <a:effectLst/>
                        </a:rPr>
                        <a:t>报文中的魔术字和本地产生的魔术字相同，则认为链路有环路。</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lang="zh-CN" altLang="en-US" sz="1400" dirty="0"/>
                        <a:t>两端魔术字不同</a:t>
                      </a:r>
                      <a:r>
                        <a:rPr kumimoji="0" lang="zh-CN" altLang="en-US" sz="1400" u="none" strike="noStrike" cap="none" normalizeH="0" baseline="0" dirty="0">
                          <a:ln>
                            <a:noFill/>
                          </a:ln>
                          <a:effectLst/>
                        </a:rPr>
                        <a:t>，表示链路无环路，认为协商成功；两端都支持则使用检测机制检测环路。</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启用</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6509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LCP</a:t>
            </a:r>
            <a:r>
              <a:rPr lang="zh-CN" altLang="en-US"/>
              <a:t>协议</a:t>
            </a:r>
            <a:r>
              <a:rPr lang="en-US" altLang="zh-CN"/>
              <a:t> - </a:t>
            </a:r>
            <a:r>
              <a:rPr lang="zh-CN" altLang="en-US"/>
              <a:t>链路协商成功</a:t>
            </a:r>
            <a:endParaRPr lang="en-US" dirty="0"/>
          </a:p>
        </p:txBody>
      </p:sp>
      <p:cxnSp>
        <p:nvCxnSpPr>
          <p:cNvPr id="4" name="直接连接符 18"/>
          <p:cNvCxnSpPr/>
          <p:nvPr/>
        </p:nvCxnSpPr>
        <p:spPr bwMode="auto">
          <a:xfrm>
            <a:off x="6100600" y="2312876"/>
            <a:ext cx="0" cy="3672408"/>
          </a:xfrm>
          <a:prstGeom prst="line">
            <a:avLst/>
          </a:prstGeom>
          <a:ln/>
        </p:spPr>
        <p:style>
          <a:lnRef idx="2">
            <a:schemeClr val="dk1"/>
          </a:lnRef>
          <a:fillRef idx="0">
            <a:schemeClr val="dk1"/>
          </a:fillRef>
          <a:effectRef idx="1">
            <a:schemeClr val="dk1"/>
          </a:effectRef>
          <a:fontRef idx="minor">
            <a:schemeClr val="tx1"/>
          </a:fontRef>
        </p:style>
      </p:cxnSp>
      <p:sp>
        <p:nvSpPr>
          <p:cNvPr id="5" name="矩形 19"/>
          <p:cNvSpPr/>
          <p:nvPr/>
        </p:nvSpPr>
        <p:spPr bwMode="auto">
          <a:xfrm>
            <a:off x="6820680" y="2816932"/>
            <a:ext cx="1368152"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6" name="直接箭头连接符 20"/>
          <p:cNvCxnSpPr/>
          <p:nvPr/>
        </p:nvCxnSpPr>
        <p:spPr bwMode="auto">
          <a:xfrm flipH="1">
            <a:off x="6244616" y="2996952"/>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矩形 21"/>
          <p:cNvSpPr/>
          <p:nvPr/>
        </p:nvSpPr>
        <p:spPr bwMode="auto">
          <a:xfrm>
            <a:off x="3724336" y="2564904"/>
            <a:ext cx="165618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8" name="直接箭头连接符 22"/>
          <p:cNvCxnSpPr/>
          <p:nvPr/>
        </p:nvCxnSpPr>
        <p:spPr bwMode="auto">
          <a:xfrm>
            <a:off x="5380520" y="2681972"/>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直接箭头连接符 25"/>
          <p:cNvCxnSpPr/>
          <p:nvPr/>
        </p:nvCxnSpPr>
        <p:spPr bwMode="auto">
          <a:xfrm>
            <a:off x="5380520" y="3609020"/>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矩形 26"/>
          <p:cNvSpPr/>
          <p:nvPr/>
        </p:nvSpPr>
        <p:spPr bwMode="auto">
          <a:xfrm>
            <a:off x="4104164" y="1232756"/>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endParaRPr kumimoji="0" lang="zh-CN" altLang="en-US" sz="1400" b="0" i="0" u="none" strike="noStrike" cap="none" normalizeH="0" baseline="0" dirty="0">
              <a:ln>
                <a:noFill/>
              </a:ln>
              <a:solidFill>
                <a:schemeClr val="tx1"/>
              </a:solidFill>
              <a:effectLst/>
              <a:latin typeface="+mn-ea"/>
              <a:ea typeface="+mn-ea"/>
            </a:endParaRPr>
          </a:p>
        </p:txBody>
      </p:sp>
      <p:sp>
        <p:nvSpPr>
          <p:cNvPr id="12" name="矩形 28"/>
          <p:cNvSpPr/>
          <p:nvPr/>
        </p:nvSpPr>
        <p:spPr bwMode="auto">
          <a:xfrm>
            <a:off x="7440397" y="1261668"/>
            <a:ext cx="576064" cy="33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endParaRPr kumimoji="0" lang="zh-CN" altLang="en-US" sz="1400" b="0" i="0" u="none" strike="noStrike" cap="none" normalizeH="0" baseline="0" dirty="0">
              <a:ln>
                <a:noFill/>
              </a:ln>
              <a:solidFill>
                <a:schemeClr val="tx1"/>
              </a:solidFill>
              <a:effectLst/>
              <a:latin typeface="+mn-ea"/>
              <a:ea typeface="+mn-ea"/>
            </a:endParaRPr>
          </a:p>
        </p:txBody>
      </p:sp>
      <p:sp>
        <p:nvSpPr>
          <p:cNvPr id="14" name="任意多边形 30"/>
          <p:cNvSpPr/>
          <p:nvPr/>
        </p:nvSpPr>
        <p:spPr bwMode="auto">
          <a:xfrm>
            <a:off x="4732448" y="1736812"/>
            <a:ext cx="2670971" cy="101216"/>
          </a:xfrm>
          <a:custGeom>
            <a:avLst/>
            <a:gdLst>
              <a:gd name="connsiteX0" fmla="*/ 0 w 3895107"/>
              <a:gd name="connsiteY0" fmla="*/ 130629 h 249382"/>
              <a:gd name="connsiteX1" fmla="*/ 2280062 w 3895107"/>
              <a:gd name="connsiteY1" fmla="*/ 0 h 249382"/>
              <a:gd name="connsiteX2" fmla="*/ 1638795 w 3895107"/>
              <a:gd name="connsiteY2" fmla="*/ 249382 h 249382"/>
              <a:gd name="connsiteX3" fmla="*/ 3895107 w 3895107"/>
              <a:gd name="connsiteY3" fmla="*/ 130629 h 249382"/>
              <a:gd name="connsiteX4" fmla="*/ 3895107 w 3895107"/>
              <a:gd name="connsiteY4" fmla="*/ 130629 h 249382"/>
              <a:gd name="connsiteX5" fmla="*/ 3883231 w 3895107"/>
              <a:gd name="connsiteY5" fmla="*/ 118754 h 24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107" h="249382">
                <a:moveTo>
                  <a:pt x="0" y="130629"/>
                </a:moveTo>
                <a:lnTo>
                  <a:pt x="2280062" y="0"/>
                </a:lnTo>
                <a:lnTo>
                  <a:pt x="1638795" y="249382"/>
                </a:lnTo>
                <a:lnTo>
                  <a:pt x="3895107" y="130629"/>
                </a:lnTo>
                <a:lnTo>
                  <a:pt x="3895107" y="130629"/>
                </a:lnTo>
                <a:lnTo>
                  <a:pt x="3883231" y="118754"/>
                </a:ln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400" dirty="0">
              <a:latin typeface="+mn-ea"/>
            </a:endParaRPr>
          </a:p>
        </p:txBody>
      </p:sp>
      <p:sp>
        <p:nvSpPr>
          <p:cNvPr id="15" name="TextBox 14"/>
          <p:cNvSpPr txBox="1"/>
          <p:nvPr/>
        </p:nvSpPr>
        <p:spPr>
          <a:xfrm>
            <a:off x="3868352" y="3032956"/>
            <a:ext cx="1542410" cy="307777"/>
          </a:xfrm>
          <a:prstGeom prst="rect">
            <a:avLst/>
          </a:prstGeom>
          <a:noFill/>
        </p:spPr>
        <p:txBody>
          <a:bodyPr wrap="none" rtlCol="0">
            <a:spAutoFit/>
          </a:bodyPr>
          <a:lstStyle/>
          <a:p>
            <a:r>
              <a:rPr lang="en-US" altLang="zh-CN" sz="1400" dirty="0">
                <a:latin typeface="+mn-ea"/>
                <a:ea typeface="+mn-ea"/>
              </a:rPr>
              <a:t>3</a:t>
            </a:r>
            <a:r>
              <a:rPr lang="zh-CN" altLang="en-US" sz="1400" dirty="0">
                <a:latin typeface="+mn-ea"/>
                <a:ea typeface="+mn-ea"/>
              </a:rPr>
              <a:t>秒重传时间超时</a:t>
            </a:r>
          </a:p>
        </p:txBody>
      </p:sp>
      <p:sp>
        <p:nvSpPr>
          <p:cNvPr id="16" name="矩形 40"/>
          <p:cNvSpPr/>
          <p:nvPr/>
        </p:nvSpPr>
        <p:spPr bwMode="auto">
          <a:xfrm>
            <a:off x="5812568" y="1916832"/>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a:t>
            </a:r>
            <a:endParaRPr kumimoji="0" lang="zh-CN" altLang="en-US" sz="1400" b="0" i="0" u="none" strike="noStrike" cap="none" normalizeH="0" baseline="0" dirty="0">
              <a:ln>
                <a:noFill/>
              </a:ln>
              <a:solidFill>
                <a:schemeClr val="tx1"/>
              </a:solidFill>
              <a:effectLst/>
              <a:latin typeface="+mn-ea"/>
              <a:ea typeface="+mn-ea"/>
            </a:endParaRPr>
          </a:p>
        </p:txBody>
      </p:sp>
      <p:sp>
        <p:nvSpPr>
          <p:cNvPr id="17" name="矩形 43"/>
          <p:cNvSpPr/>
          <p:nvPr/>
        </p:nvSpPr>
        <p:spPr bwMode="auto">
          <a:xfrm>
            <a:off x="3724336" y="3465004"/>
            <a:ext cx="165618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sp>
        <p:nvSpPr>
          <p:cNvPr id="18" name="矩形 46"/>
          <p:cNvSpPr/>
          <p:nvPr/>
        </p:nvSpPr>
        <p:spPr bwMode="auto">
          <a:xfrm>
            <a:off x="6892688" y="4905164"/>
            <a:ext cx="129614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19" name="直接箭头连接符 47"/>
          <p:cNvCxnSpPr/>
          <p:nvPr/>
        </p:nvCxnSpPr>
        <p:spPr bwMode="auto">
          <a:xfrm flipH="1">
            <a:off x="6316624" y="5085184"/>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50"/>
          <p:cNvCxnSpPr/>
          <p:nvPr/>
        </p:nvCxnSpPr>
        <p:spPr bwMode="auto">
          <a:xfrm>
            <a:off x="5380520" y="4689140"/>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矩形 51"/>
          <p:cNvSpPr/>
          <p:nvPr/>
        </p:nvSpPr>
        <p:spPr bwMode="auto">
          <a:xfrm>
            <a:off x="3724336" y="4545124"/>
            <a:ext cx="165618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sp>
        <p:nvSpPr>
          <p:cNvPr id="22" name="左大括号 52"/>
          <p:cNvSpPr/>
          <p:nvPr/>
        </p:nvSpPr>
        <p:spPr bwMode="auto">
          <a:xfrm>
            <a:off x="3148272" y="2672916"/>
            <a:ext cx="504056" cy="2016224"/>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400">
              <a:latin typeface="+mn-ea"/>
            </a:endParaRPr>
          </a:p>
        </p:txBody>
      </p:sp>
      <p:sp>
        <p:nvSpPr>
          <p:cNvPr id="23" name="TextBox 22"/>
          <p:cNvSpPr txBox="1"/>
          <p:nvPr/>
        </p:nvSpPr>
        <p:spPr>
          <a:xfrm>
            <a:off x="2140160" y="3454114"/>
            <a:ext cx="1008111" cy="523220"/>
          </a:xfrm>
          <a:prstGeom prst="rect">
            <a:avLst/>
          </a:prstGeom>
          <a:noFill/>
        </p:spPr>
        <p:txBody>
          <a:bodyPr wrap="square" rtlCol="0">
            <a:spAutoFit/>
          </a:bodyPr>
          <a:lstStyle/>
          <a:p>
            <a:r>
              <a:rPr lang="zh-CN" altLang="en-US" sz="1400" dirty="0">
                <a:latin typeface="+mn-ea"/>
                <a:ea typeface="+mn-ea"/>
              </a:rPr>
              <a:t>最多连续发送</a:t>
            </a:r>
            <a:r>
              <a:rPr lang="en-US" altLang="zh-CN" sz="1400" dirty="0">
                <a:latin typeface="+mn-ea"/>
                <a:ea typeface="+mn-ea"/>
              </a:rPr>
              <a:t>10</a:t>
            </a:r>
            <a:r>
              <a:rPr lang="zh-CN" altLang="en-US" sz="1400" dirty="0">
                <a:latin typeface="+mn-ea"/>
                <a:ea typeface="+mn-ea"/>
              </a:rPr>
              <a:t>次</a:t>
            </a:r>
          </a:p>
        </p:txBody>
      </p:sp>
      <p:sp>
        <p:nvSpPr>
          <p:cNvPr id="24" name="矩形 58"/>
          <p:cNvSpPr/>
          <p:nvPr/>
        </p:nvSpPr>
        <p:spPr bwMode="auto">
          <a:xfrm>
            <a:off x="6892688" y="5481228"/>
            <a:ext cx="165618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400" dirty="0">
              <a:solidFill>
                <a:srgbClr val="000000"/>
              </a:solidFill>
              <a:latin typeface="+mn-ea"/>
            </a:endParaRPr>
          </a:p>
        </p:txBody>
      </p:sp>
      <p:cxnSp>
        <p:nvCxnSpPr>
          <p:cNvPr id="25" name="直接箭头连接符 59"/>
          <p:cNvCxnSpPr/>
          <p:nvPr/>
        </p:nvCxnSpPr>
        <p:spPr bwMode="auto">
          <a:xfrm flipH="1">
            <a:off x="6316624" y="5625244"/>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矩形 60"/>
          <p:cNvSpPr/>
          <p:nvPr/>
        </p:nvSpPr>
        <p:spPr bwMode="auto">
          <a:xfrm>
            <a:off x="4084376" y="5697252"/>
            <a:ext cx="129614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eaLnBrk="0" hangingPunct="0"/>
            <a:endParaRPr lang="en-US" altLang="zh-CN" sz="1400" dirty="0">
              <a:solidFill>
                <a:schemeClr val="tx1"/>
              </a:solidFill>
              <a:latin typeface="+mn-ea"/>
            </a:endParaRPr>
          </a:p>
        </p:txBody>
      </p:sp>
      <p:cxnSp>
        <p:nvCxnSpPr>
          <p:cNvPr id="27" name="直接箭头连接符 61"/>
          <p:cNvCxnSpPr/>
          <p:nvPr/>
        </p:nvCxnSpPr>
        <p:spPr bwMode="auto">
          <a:xfrm>
            <a:off x="5380520" y="5841268"/>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372408" y="3681028"/>
            <a:ext cx="432048" cy="954107"/>
          </a:xfrm>
          <a:prstGeom prst="rect">
            <a:avLst/>
          </a:prstGeom>
          <a:noFill/>
        </p:spPr>
        <p:txBody>
          <a:bodyPr wrap="square" rtlCol="0">
            <a:spAutoFit/>
          </a:bodyPr>
          <a:lstStyle/>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p:txBody>
      </p:sp>
      <p:sp>
        <p:nvSpPr>
          <p:cNvPr id="29" name="TextBox 28"/>
          <p:cNvSpPr txBox="1"/>
          <p:nvPr/>
        </p:nvSpPr>
        <p:spPr>
          <a:xfrm>
            <a:off x="6381609" y="2736213"/>
            <a:ext cx="558746" cy="584775"/>
          </a:xfrm>
          <a:prstGeom prst="rect">
            <a:avLst/>
          </a:prstGeom>
          <a:noFill/>
        </p:spPr>
        <p:txBody>
          <a:bodyPr wrap="square" rtlCol="0">
            <a:spAutoFit/>
          </a:bodyPr>
          <a:lstStyle/>
          <a:p>
            <a:r>
              <a:rPr lang="zh-CN" altLang="en-US" sz="3200" dirty="0">
                <a:solidFill>
                  <a:srgbClr val="C00000"/>
                </a:solidFill>
                <a:latin typeface="+mn-ea"/>
                <a:ea typeface="+mn-ea"/>
                <a:sym typeface="Wingdings"/>
              </a:rPr>
              <a:t></a:t>
            </a:r>
            <a:endParaRPr lang="zh-CN" altLang="en-US" sz="3200" dirty="0">
              <a:solidFill>
                <a:srgbClr val="C00000"/>
              </a:solidFill>
              <a:latin typeface="+mn-ea"/>
              <a:ea typeface="+mn-ea"/>
            </a:endParaRPr>
          </a:p>
        </p:txBody>
      </p:sp>
      <p:pic>
        <p:nvPicPr>
          <p:cNvPr id="30" name="Picture 12" descr="E:\2016.01\1.12 扁平化图标\蓝色\AR-蓝色最新-40.png"/>
          <p:cNvPicPr>
            <a:picLocks noChangeAspect="1" noChangeArrowheads="1"/>
          </p:cNvPicPr>
          <p:nvPr/>
        </p:nvPicPr>
        <p:blipFill>
          <a:blip r:embed="rId3" cstate="print"/>
          <a:srcRect/>
          <a:stretch>
            <a:fillRect/>
          </a:stretch>
        </p:blipFill>
        <p:spPr bwMode="auto">
          <a:xfrm>
            <a:off x="4084376" y="1502780"/>
            <a:ext cx="650020" cy="531834"/>
          </a:xfrm>
          <a:prstGeom prst="rect">
            <a:avLst/>
          </a:prstGeom>
          <a:noFill/>
        </p:spPr>
      </p:pic>
      <p:pic>
        <p:nvPicPr>
          <p:cNvPr id="31" name="Picture 12" descr="E:\2016.01\1.12 扁平化图标\蓝色\AR-蓝色最新-40.png"/>
          <p:cNvPicPr>
            <a:picLocks noChangeAspect="1" noChangeArrowheads="1"/>
          </p:cNvPicPr>
          <p:nvPr/>
        </p:nvPicPr>
        <p:blipFill>
          <a:blip r:embed="rId3" cstate="print"/>
          <a:srcRect/>
          <a:stretch>
            <a:fillRect/>
          </a:stretch>
        </p:blipFill>
        <p:spPr bwMode="auto">
          <a:xfrm>
            <a:off x="7403419" y="1524793"/>
            <a:ext cx="650020" cy="531834"/>
          </a:xfrm>
          <a:prstGeom prst="rect">
            <a:avLst/>
          </a:prstGeom>
          <a:noFill/>
        </p:spPr>
      </p:pic>
      <p:sp>
        <p:nvSpPr>
          <p:cNvPr id="32" name="TextBox 31"/>
          <p:cNvSpPr txBox="1"/>
          <p:nvPr/>
        </p:nvSpPr>
        <p:spPr>
          <a:xfrm>
            <a:off x="3608739" y="2526878"/>
            <a:ext cx="1867608" cy="307777"/>
          </a:xfrm>
          <a:prstGeom prst="rect">
            <a:avLst/>
          </a:prstGeom>
          <a:noFill/>
        </p:spPr>
        <p:txBody>
          <a:bodyPr wrap="square" rtlCol="0">
            <a:spAutoFit/>
          </a:bodyPr>
          <a:lstStyle/>
          <a:p>
            <a:pPr algn="ctr"/>
            <a:r>
              <a:rPr lang="en-US" altLang="zh-CN" sz="1400" dirty="0">
                <a:latin typeface="+mn-ea"/>
                <a:ea typeface="+mn-ea"/>
              </a:rPr>
              <a:t>Configure-Request</a:t>
            </a:r>
          </a:p>
        </p:txBody>
      </p:sp>
      <p:sp>
        <p:nvSpPr>
          <p:cNvPr id="33" name="TextBox 32"/>
          <p:cNvSpPr txBox="1"/>
          <p:nvPr/>
        </p:nvSpPr>
        <p:spPr>
          <a:xfrm>
            <a:off x="3656936" y="3441784"/>
            <a:ext cx="1791312" cy="307777"/>
          </a:xfrm>
          <a:prstGeom prst="rect">
            <a:avLst/>
          </a:prstGeom>
          <a:noFill/>
        </p:spPr>
        <p:txBody>
          <a:bodyPr wrap="square" rtlCol="0">
            <a:spAutoFit/>
          </a:bodyPr>
          <a:lstStyle/>
          <a:p>
            <a:pPr algn="ctr"/>
            <a:r>
              <a:rPr lang="en-US" altLang="zh-CN" sz="1400" dirty="0">
                <a:latin typeface="+mn-ea"/>
                <a:ea typeface="+mn-ea"/>
              </a:rPr>
              <a:t>Configure-Request</a:t>
            </a:r>
          </a:p>
        </p:txBody>
      </p:sp>
      <p:sp>
        <p:nvSpPr>
          <p:cNvPr id="34" name="TextBox 33"/>
          <p:cNvSpPr txBox="1"/>
          <p:nvPr/>
        </p:nvSpPr>
        <p:spPr>
          <a:xfrm>
            <a:off x="3621387" y="4543382"/>
            <a:ext cx="1848022" cy="307777"/>
          </a:xfrm>
          <a:prstGeom prst="rect">
            <a:avLst/>
          </a:prstGeom>
          <a:noFill/>
        </p:spPr>
        <p:txBody>
          <a:bodyPr wrap="square" rtlCol="0">
            <a:spAutoFit/>
          </a:bodyPr>
          <a:lstStyle/>
          <a:p>
            <a:pPr algn="ctr"/>
            <a:r>
              <a:rPr lang="en-US" altLang="zh-CN" sz="1400" dirty="0">
                <a:latin typeface="+mn-ea"/>
                <a:ea typeface="+mn-ea"/>
              </a:rPr>
              <a:t>Configure-Request</a:t>
            </a:r>
          </a:p>
        </p:txBody>
      </p:sp>
      <p:sp>
        <p:nvSpPr>
          <p:cNvPr id="35" name="TextBox 34"/>
          <p:cNvSpPr txBox="1"/>
          <p:nvPr/>
        </p:nvSpPr>
        <p:spPr>
          <a:xfrm>
            <a:off x="4019572" y="5674273"/>
            <a:ext cx="1428356" cy="307777"/>
          </a:xfrm>
          <a:prstGeom prst="rect">
            <a:avLst/>
          </a:prstGeom>
          <a:noFill/>
        </p:spPr>
        <p:txBody>
          <a:bodyPr wrap="square" rtlCol="0">
            <a:spAutoFit/>
          </a:bodyPr>
          <a:lstStyle/>
          <a:p>
            <a:pPr algn="ctr"/>
            <a:r>
              <a:rPr lang="en-US" altLang="zh-CN" sz="1400" dirty="0">
                <a:latin typeface="+mn-ea"/>
                <a:ea typeface="+mn-ea"/>
              </a:rPr>
              <a:t>Configure-</a:t>
            </a:r>
            <a:r>
              <a:rPr lang="en-US" altLang="zh-CN" sz="1400" dirty="0" err="1">
                <a:latin typeface="+mn-ea"/>
                <a:ea typeface="+mn-ea"/>
              </a:rPr>
              <a:t>Ack</a:t>
            </a:r>
            <a:endParaRPr lang="en-US" altLang="zh-CN" sz="1400" dirty="0">
              <a:latin typeface="+mn-ea"/>
              <a:ea typeface="+mn-ea"/>
            </a:endParaRPr>
          </a:p>
        </p:txBody>
      </p:sp>
      <p:sp>
        <p:nvSpPr>
          <p:cNvPr id="36" name="TextBox 35"/>
          <p:cNvSpPr txBox="1"/>
          <p:nvPr/>
        </p:nvSpPr>
        <p:spPr>
          <a:xfrm>
            <a:off x="6749671" y="2795444"/>
            <a:ext cx="1491885" cy="307777"/>
          </a:xfrm>
          <a:prstGeom prst="rect">
            <a:avLst/>
          </a:prstGeom>
          <a:noFill/>
        </p:spPr>
        <p:txBody>
          <a:bodyPr wrap="square" rtlCol="0">
            <a:spAutoFit/>
          </a:bodyPr>
          <a:lstStyle/>
          <a:p>
            <a:pPr algn="ctr"/>
            <a:r>
              <a:rPr lang="en-US" altLang="zh-CN" sz="1400" dirty="0">
                <a:latin typeface="+mn-ea"/>
                <a:ea typeface="+mn-ea"/>
              </a:rPr>
              <a:t>Configure-</a:t>
            </a:r>
            <a:r>
              <a:rPr lang="en-US" altLang="zh-CN" sz="1400" dirty="0" err="1">
                <a:latin typeface="+mn-ea"/>
                <a:ea typeface="+mn-ea"/>
              </a:rPr>
              <a:t>Ack</a:t>
            </a:r>
            <a:endParaRPr lang="en-US" altLang="zh-CN" sz="1400" dirty="0">
              <a:latin typeface="+mn-ea"/>
              <a:ea typeface="+mn-ea"/>
            </a:endParaRPr>
          </a:p>
        </p:txBody>
      </p:sp>
      <p:sp>
        <p:nvSpPr>
          <p:cNvPr id="37" name="TextBox 36"/>
          <p:cNvSpPr txBox="1"/>
          <p:nvPr/>
        </p:nvSpPr>
        <p:spPr>
          <a:xfrm>
            <a:off x="6790439" y="4868484"/>
            <a:ext cx="1512764" cy="307777"/>
          </a:xfrm>
          <a:prstGeom prst="rect">
            <a:avLst/>
          </a:prstGeom>
          <a:noFill/>
        </p:spPr>
        <p:txBody>
          <a:bodyPr wrap="square" rtlCol="0">
            <a:spAutoFit/>
          </a:bodyPr>
          <a:lstStyle/>
          <a:p>
            <a:pPr algn="ctr"/>
            <a:r>
              <a:rPr lang="en-US" altLang="zh-CN" sz="1400" dirty="0">
                <a:latin typeface="+mn-ea"/>
                <a:ea typeface="+mn-ea"/>
              </a:rPr>
              <a:t>Configure-</a:t>
            </a:r>
            <a:r>
              <a:rPr lang="en-US" altLang="zh-CN" sz="1400" dirty="0" err="1">
                <a:latin typeface="+mn-ea"/>
                <a:ea typeface="+mn-ea"/>
              </a:rPr>
              <a:t>Ack</a:t>
            </a:r>
            <a:endParaRPr lang="en-US" altLang="zh-CN" sz="1400" dirty="0">
              <a:latin typeface="+mn-ea"/>
              <a:ea typeface="+mn-ea"/>
            </a:endParaRPr>
          </a:p>
        </p:txBody>
      </p:sp>
      <p:sp>
        <p:nvSpPr>
          <p:cNvPr id="38" name="TextBox 37"/>
          <p:cNvSpPr txBox="1"/>
          <p:nvPr/>
        </p:nvSpPr>
        <p:spPr>
          <a:xfrm>
            <a:off x="6782000" y="5471355"/>
            <a:ext cx="1848023" cy="307777"/>
          </a:xfrm>
          <a:prstGeom prst="rect">
            <a:avLst/>
          </a:prstGeom>
          <a:noFill/>
        </p:spPr>
        <p:txBody>
          <a:bodyPr wrap="square" rtlCol="0">
            <a:spAutoFit/>
          </a:bodyPr>
          <a:lstStyle/>
          <a:p>
            <a:pPr algn="ctr"/>
            <a:r>
              <a:rPr lang="en-US" altLang="zh-CN" sz="1400" dirty="0">
                <a:latin typeface="+mn-ea"/>
                <a:ea typeface="+mn-ea"/>
              </a:rPr>
              <a:t>Configure-Request</a:t>
            </a:r>
          </a:p>
        </p:txBody>
      </p:sp>
    </p:spTree>
    <p:extLst>
      <p:ext uri="{BB962C8B-B14F-4D97-AF65-F5344CB8AC3E}">
        <p14:creationId xmlns:p14="http://schemas.microsoft.com/office/powerpoint/2010/main" val="1602998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LCP</a:t>
            </a:r>
            <a:r>
              <a:rPr lang="zh-CN" altLang="en-US"/>
              <a:t>协议</a:t>
            </a:r>
            <a:r>
              <a:rPr lang="en-US" altLang="zh-CN"/>
              <a:t> - </a:t>
            </a:r>
            <a:r>
              <a:rPr lang="zh-CN" altLang="en-US"/>
              <a:t>链路协商参数不成功</a:t>
            </a:r>
            <a:endParaRPr lang="en-US" dirty="0"/>
          </a:p>
        </p:txBody>
      </p:sp>
      <p:cxnSp>
        <p:nvCxnSpPr>
          <p:cNvPr id="4" name="直接连接符 18"/>
          <p:cNvCxnSpPr/>
          <p:nvPr/>
        </p:nvCxnSpPr>
        <p:spPr bwMode="auto">
          <a:xfrm>
            <a:off x="6100451" y="2312876"/>
            <a:ext cx="0" cy="3672408"/>
          </a:xfrm>
          <a:prstGeom prst="line">
            <a:avLst/>
          </a:prstGeom>
          <a:ln/>
        </p:spPr>
        <p:style>
          <a:lnRef idx="2">
            <a:schemeClr val="dk1"/>
          </a:lnRef>
          <a:fillRef idx="0">
            <a:schemeClr val="dk1"/>
          </a:fillRef>
          <a:effectRef idx="1">
            <a:schemeClr val="dk1"/>
          </a:effectRef>
          <a:fontRef idx="minor">
            <a:schemeClr val="tx1"/>
          </a:fontRef>
        </p:style>
      </p:cxnSp>
      <p:sp>
        <p:nvSpPr>
          <p:cNvPr id="5" name="矩形 19"/>
          <p:cNvSpPr/>
          <p:nvPr/>
        </p:nvSpPr>
        <p:spPr bwMode="auto">
          <a:xfrm>
            <a:off x="6820531" y="2816932"/>
            <a:ext cx="1368152"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6" name="直接箭头连接符 20"/>
          <p:cNvCxnSpPr/>
          <p:nvPr/>
        </p:nvCxnSpPr>
        <p:spPr bwMode="auto">
          <a:xfrm flipH="1">
            <a:off x="6244467" y="2996952"/>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矩形 21"/>
          <p:cNvSpPr/>
          <p:nvPr/>
        </p:nvSpPr>
        <p:spPr bwMode="auto">
          <a:xfrm>
            <a:off x="3724187" y="2564904"/>
            <a:ext cx="165618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8" name="直接箭头连接符 22"/>
          <p:cNvCxnSpPr/>
          <p:nvPr/>
        </p:nvCxnSpPr>
        <p:spPr bwMode="auto">
          <a:xfrm>
            <a:off x="5380371" y="2681972"/>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直接箭头连接符 25"/>
          <p:cNvCxnSpPr/>
          <p:nvPr/>
        </p:nvCxnSpPr>
        <p:spPr bwMode="auto">
          <a:xfrm>
            <a:off x="5380371" y="3609020"/>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矩形 26"/>
          <p:cNvSpPr/>
          <p:nvPr/>
        </p:nvSpPr>
        <p:spPr bwMode="auto">
          <a:xfrm>
            <a:off x="4104015" y="1232756"/>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endParaRPr kumimoji="0" lang="zh-CN" altLang="en-US" sz="1400" b="0" i="0" u="none" strike="noStrike" cap="none" normalizeH="0" baseline="0" dirty="0">
              <a:ln>
                <a:noFill/>
              </a:ln>
              <a:solidFill>
                <a:schemeClr val="tx1"/>
              </a:solidFill>
              <a:effectLst/>
              <a:latin typeface="+mn-ea"/>
              <a:ea typeface="+mn-ea"/>
            </a:endParaRPr>
          </a:p>
        </p:txBody>
      </p:sp>
      <p:sp>
        <p:nvSpPr>
          <p:cNvPr id="11" name="矩形 28"/>
          <p:cNvSpPr/>
          <p:nvPr/>
        </p:nvSpPr>
        <p:spPr bwMode="auto">
          <a:xfrm>
            <a:off x="7440248" y="1261668"/>
            <a:ext cx="576064" cy="33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endParaRPr kumimoji="0" lang="zh-CN" altLang="en-US" sz="1400" b="0" i="0" u="none" strike="noStrike" cap="none" normalizeH="0" baseline="0" dirty="0">
              <a:ln>
                <a:noFill/>
              </a:ln>
              <a:solidFill>
                <a:schemeClr val="tx1"/>
              </a:solidFill>
              <a:effectLst/>
              <a:latin typeface="+mn-ea"/>
              <a:ea typeface="+mn-ea"/>
            </a:endParaRPr>
          </a:p>
        </p:txBody>
      </p:sp>
      <p:sp>
        <p:nvSpPr>
          <p:cNvPr id="12" name="任意多边形 30"/>
          <p:cNvSpPr/>
          <p:nvPr/>
        </p:nvSpPr>
        <p:spPr bwMode="auto">
          <a:xfrm>
            <a:off x="4732299" y="1736812"/>
            <a:ext cx="2670971" cy="101216"/>
          </a:xfrm>
          <a:custGeom>
            <a:avLst/>
            <a:gdLst>
              <a:gd name="connsiteX0" fmla="*/ 0 w 3895107"/>
              <a:gd name="connsiteY0" fmla="*/ 130629 h 249382"/>
              <a:gd name="connsiteX1" fmla="*/ 2280062 w 3895107"/>
              <a:gd name="connsiteY1" fmla="*/ 0 h 249382"/>
              <a:gd name="connsiteX2" fmla="*/ 1638795 w 3895107"/>
              <a:gd name="connsiteY2" fmla="*/ 249382 h 249382"/>
              <a:gd name="connsiteX3" fmla="*/ 3895107 w 3895107"/>
              <a:gd name="connsiteY3" fmla="*/ 130629 h 249382"/>
              <a:gd name="connsiteX4" fmla="*/ 3895107 w 3895107"/>
              <a:gd name="connsiteY4" fmla="*/ 130629 h 249382"/>
              <a:gd name="connsiteX5" fmla="*/ 3883231 w 3895107"/>
              <a:gd name="connsiteY5" fmla="*/ 118754 h 24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107" h="249382">
                <a:moveTo>
                  <a:pt x="0" y="130629"/>
                </a:moveTo>
                <a:lnTo>
                  <a:pt x="2280062" y="0"/>
                </a:lnTo>
                <a:lnTo>
                  <a:pt x="1638795" y="249382"/>
                </a:lnTo>
                <a:lnTo>
                  <a:pt x="3895107" y="130629"/>
                </a:lnTo>
                <a:lnTo>
                  <a:pt x="3895107" y="130629"/>
                </a:lnTo>
                <a:lnTo>
                  <a:pt x="3883231" y="118754"/>
                </a:ln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400" dirty="0">
              <a:latin typeface="+mn-ea"/>
            </a:endParaRPr>
          </a:p>
        </p:txBody>
      </p:sp>
      <p:sp>
        <p:nvSpPr>
          <p:cNvPr id="14" name="矩形 40"/>
          <p:cNvSpPr/>
          <p:nvPr/>
        </p:nvSpPr>
        <p:spPr bwMode="auto">
          <a:xfrm>
            <a:off x="5812419" y="1916832"/>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a:t>
            </a:r>
            <a:endParaRPr kumimoji="0" lang="zh-CN" altLang="en-US" sz="1400" b="0" i="0" u="none" strike="noStrike" cap="none" normalizeH="0" baseline="0" dirty="0">
              <a:ln>
                <a:noFill/>
              </a:ln>
              <a:solidFill>
                <a:schemeClr val="tx1"/>
              </a:solidFill>
              <a:effectLst/>
              <a:latin typeface="+mn-ea"/>
              <a:ea typeface="+mn-ea"/>
            </a:endParaRPr>
          </a:p>
        </p:txBody>
      </p:sp>
      <p:sp>
        <p:nvSpPr>
          <p:cNvPr id="15" name="矩形 43"/>
          <p:cNvSpPr/>
          <p:nvPr/>
        </p:nvSpPr>
        <p:spPr bwMode="auto">
          <a:xfrm>
            <a:off x="3724187" y="3465004"/>
            <a:ext cx="1656184" cy="512330"/>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sp>
        <p:nvSpPr>
          <p:cNvPr id="16" name="矩形 46"/>
          <p:cNvSpPr/>
          <p:nvPr/>
        </p:nvSpPr>
        <p:spPr bwMode="auto">
          <a:xfrm>
            <a:off x="6841410" y="4220021"/>
            <a:ext cx="129614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17" name="直接箭头连接符 47"/>
          <p:cNvCxnSpPr/>
          <p:nvPr/>
        </p:nvCxnSpPr>
        <p:spPr bwMode="auto">
          <a:xfrm flipH="1">
            <a:off x="6265346" y="4400041"/>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左大括号 52"/>
          <p:cNvSpPr/>
          <p:nvPr/>
        </p:nvSpPr>
        <p:spPr bwMode="auto">
          <a:xfrm>
            <a:off x="3148123" y="2672916"/>
            <a:ext cx="504056" cy="3024336"/>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400">
              <a:latin typeface="+mn-ea"/>
            </a:endParaRPr>
          </a:p>
        </p:txBody>
      </p:sp>
      <p:sp>
        <p:nvSpPr>
          <p:cNvPr id="21" name="TextBox 20"/>
          <p:cNvSpPr txBox="1"/>
          <p:nvPr/>
        </p:nvSpPr>
        <p:spPr>
          <a:xfrm>
            <a:off x="1909169" y="4036457"/>
            <a:ext cx="1238954" cy="307777"/>
          </a:xfrm>
          <a:prstGeom prst="rect">
            <a:avLst/>
          </a:prstGeom>
          <a:noFill/>
        </p:spPr>
        <p:txBody>
          <a:bodyPr wrap="square" rtlCol="0">
            <a:spAutoFit/>
          </a:bodyPr>
          <a:lstStyle/>
          <a:p>
            <a:r>
              <a:rPr lang="zh-CN" altLang="en-US" sz="1400" dirty="0">
                <a:latin typeface="+mn-ea"/>
                <a:ea typeface="+mn-ea"/>
              </a:rPr>
              <a:t>最多协商</a:t>
            </a:r>
            <a:r>
              <a:rPr lang="en-US" altLang="zh-CN" sz="1400" dirty="0">
                <a:latin typeface="+mn-ea"/>
                <a:ea typeface="+mn-ea"/>
              </a:rPr>
              <a:t>5</a:t>
            </a:r>
            <a:r>
              <a:rPr lang="zh-CN" altLang="en-US" sz="1400" dirty="0">
                <a:latin typeface="+mn-ea"/>
                <a:ea typeface="+mn-ea"/>
              </a:rPr>
              <a:t>次</a:t>
            </a:r>
          </a:p>
        </p:txBody>
      </p:sp>
      <p:sp>
        <p:nvSpPr>
          <p:cNvPr id="26" name="TextBox 25"/>
          <p:cNvSpPr txBox="1"/>
          <p:nvPr/>
        </p:nvSpPr>
        <p:spPr>
          <a:xfrm>
            <a:off x="4347134" y="4025967"/>
            <a:ext cx="432048" cy="2031325"/>
          </a:xfrm>
          <a:prstGeom prst="rect">
            <a:avLst/>
          </a:prstGeom>
          <a:noFill/>
        </p:spPr>
        <p:txBody>
          <a:bodyPr wrap="square" rtlCol="0">
            <a:spAutoFit/>
          </a:bodyPr>
          <a:lstStyle/>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a:p>
            <a:endParaRPr lang="en-US" altLang="zh-CN" sz="1400" b="1" dirty="0">
              <a:latin typeface="+mn-ea"/>
              <a:ea typeface="+mn-ea"/>
            </a:endParaRPr>
          </a:p>
        </p:txBody>
      </p:sp>
      <p:pic>
        <p:nvPicPr>
          <p:cNvPr id="28" name="Picture 12" descr="E:\2016.01\1.12 扁平化图标\蓝色\AR-蓝色最新-40.png"/>
          <p:cNvPicPr>
            <a:picLocks noChangeAspect="1" noChangeArrowheads="1"/>
          </p:cNvPicPr>
          <p:nvPr/>
        </p:nvPicPr>
        <p:blipFill>
          <a:blip r:embed="rId3" cstate="print"/>
          <a:srcRect/>
          <a:stretch>
            <a:fillRect/>
          </a:stretch>
        </p:blipFill>
        <p:spPr bwMode="auto">
          <a:xfrm>
            <a:off x="4084227" y="1502780"/>
            <a:ext cx="650020" cy="531834"/>
          </a:xfrm>
          <a:prstGeom prst="rect">
            <a:avLst/>
          </a:prstGeom>
          <a:noFill/>
        </p:spPr>
      </p:pic>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7403270" y="1524793"/>
            <a:ext cx="650020" cy="531834"/>
          </a:xfrm>
          <a:prstGeom prst="rect">
            <a:avLst/>
          </a:prstGeom>
          <a:noFill/>
        </p:spPr>
      </p:pic>
      <p:sp>
        <p:nvSpPr>
          <p:cNvPr id="30" name="TextBox 29"/>
          <p:cNvSpPr txBox="1"/>
          <p:nvPr/>
        </p:nvSpPr>
        <p:spPr>
          <a:xfrm>
            <a:off x="3647728" y="2528083"/>
            <a:ext cx="1800199" cy="307777"/>
          </a:xfrm>
          <a:prstGeom prst="rect">
            <a:avLst/>
          </a:prstGeom>
          <a:noFill/>
        </p:spPr>
        <p:txBody>
          <a:bodyPr wrap="square" rtlCol="0">
            <a:spAutoFit/>
          </a:bodyPr>
          <a:lstStyle/>
          <a:p>
            <a:pPr algn="ctr"/>
            <a:r>
              <a:rPr lang="en-US" altLang="zh-CN" sz="1400" dirty="0">
                <a:latin typeface="+mn-ea"/>
                <a:ea typeface="+mn-ea"/>
              </a:rPr>
              <a:t>Configure-Request</a:t>
            </a:r>
          </a:p>
        </p:txBody>
      </p:sp>
      <p:sp>
        <p:nvSpPr>
          <p:cNvPr id="31" name="TextBox 30"/>
          <p:cNvSpPr txBox="1"/>
          <p:nvPr/>
        </p:nvSpPr>
        <p:spPr>
          <a:xfrm>
            <a:off x="3660460" y="3465004"/>
            <a:ext cx="1805396" cy="523220"/>
          </a:xfrm>
          <a:prstGeom prst="rect">
            <a:avLst/>
          </a:prstGeom>
          <a:noFill/>
        </p:spPr>
        <p:txBody>
          <a:bodyPr wrap="square" rtlCol="0">
            <a:spAutoFit/>
          </a:bodyPr>
          <a:lstStyle/>
          <a:p>
            <a:pPr algn="ctr"/>
            <a:r>
              <a:rPr lang="en-US" altLang="zh-CN" sz="1400" dirty="0">
                <a:latin typeface="+mn-ea"/>
                <a:ea typeface="+mn-ea"/>
              </a:rPr>
              <a:t>Configure-Request</a:t>
            </a:r>
          </a:p>
          <a:p>
            <a:pPr algn="ctr"/>
            <a:r>
              <a:rPr lang="en-US" altLang="zh-CN" sz="1400" dirty="0">
                <a:latin typeface="+mn-ea"/>
                <a:ea typeface="+mn-ea"/>
              </a:rPr>
              <a:t>(</a:t>
            </a:r>
            <a:r>
              <a:rPr lang="zh-CN" altLang="en-US" sz="1400" dirty="0">
                <a:latin typeface="+mn-ea"/>
                <a:ea typeface="+mn-ea"/>
              </a:rPr>
              <a:t>修改参数取值</a:t>
            </a:r>
            <a:r>
              <a:rPr lang="en-US" altLang="zh-CN" sz="1400" dirty="0">
                <a:latin typeface="+mn-ea"/>
                <a:ea typeface="+mn-ea"/>
              </a:rPr>
              <a:t>)</a:t>
            </a:r>
          </a:p>
        </p:txBody>
      </p:sp>
      <p:sp>
        <p:nvSpPr>
          <p:cNvPr id="34" name="TextBox 33"/>
          <p:cNvSpPr txBox="1"/>
          <p:nvPr/>
        </p:nvSpPr>
        <p:spPr>
          <a:xfrm>
            <a:off x="6747757" y="2780928"/>
            <a:ext cx="1544487" cy="307777"/>
          </a:xfrm>
          <a:prstGeom prst="rect">
            <a:avLst/>
          </a:prstGeom>
          <a:noFill/>
        </p:spPr>
        <p:txBody>
          <a:bodyPr wrap="square" rtlCol="0">
            <a:spAutoFit/>
          </a:bodyPr>
          <a:lstStyle/>
          <a:p>
            <a:pPr algn="ctr"/>
            <a:r>
              <a:rPr lang="en-US" altLang="zh-CN" sz="1400" dirty="0">
                <a:latin typeface="+mn-ea"/>
                <a:ea typeface="+mn-ea"/>
              </a:rPr>
              <a:t>Configure-</a:t>
            </a:r>
            <a:r>
              <a:rPr lang="en-US" altLang="zh-CN" sz="1400" dirty="0" err="1">
                <a:latin typeface="+mn-ea"/>
                <a:ea typeface="+mn-ea"/>
              </a:rPr>
              <a:t>Nak</a:t>
            </a:r>
            <a:endParaRPr lang="en-US" altLang="zh-CN" sz="1400" dirty="0">
              <a:latin typeface="+mn-ea"/>
              <a:ea typeface="+mn-ea"/>
            </a:endParaRPr>
          </a:p>
        </p:txBody>
      </p:sp>
      <p:sp>
        <p:nvSpPr>
          <p:cNvPr id="35" name="TextBox 34"/>
          <p:cNvSpPr txBox="1"/>
          <p:nvPr/>
        </p:nvSpPr>
        <p:spPr>
          <a:xfrm>
            <a:off x="6747757" y="4182275"/>
            <a:ext cx="1492034" cy="307777"/>
          </a:xfrm>
          <a:prstGeom prst="rect">
            <a:avLst/>
          </a:prstGeom>
          <a:noFill/>
        </p:spPr>
        <p:txBody>
          <a:bodyPr wrap="square" rtlCol="0">
            <a:spAutoFit/>
          </a:bodyPr>
          <a:lstStyle/>
          <a:p>
            <a:pPr algn="ctr"/>
            <a:r>
              <a:rPr lang="en-US" altLang="zh-CN" sz="1400" dirty="0">
                <a:latin typeface="+mn-ea"/>
                <a:ea typeface="+mn-ea"/>
              </a:rPr>
              <a:t>Configure-</a:t>
            </a:r>
            <a:r>
              <a:rPr lang="en-US" altLang="zh-CN" sz="1400" dirty="0" err="1">
                <a:latin typeface="+mn-ea"/>
                <a:ea typeface="+mn-ea"/>
              </a:rPr>
              <a:t>Ack</a:t>
            </a:r>
            <a:endParaRPr lang="en-US" altLang="zh-CN" sz="1400" dirty="0">
              <a:latin typeface="+mn-ea"/>
              <a:ea typeface="+mn-ea"/>
            </a:endParaRPr>
          </a:p>
        </p:txBody>
      </p:sp>
      <p:sp>
        <p:nvSpPr>
          <p:cNvPr id="37" name="TextBox 36"/>
          <p:cNvSpPr txBox="1"/>
          <p:nvPr/>
        </p:nvSpPr>
        <p:spPr>
          <a:xfrm>
            <a:off x="6181940" y="3176972"/>
            <a:ext cx="3262432" cy="307777"/>
          </a:xfrm>
          <a:prstGeom prst="rect">
            <a:avLst/>
          </a:prstGeom>
          <a:noFill/>
        </p:spPr>
        <p:txBody>
          <a:bodyPr wrap="none" rtlCol="0">
            <a:spAutoFit/>
          </a:bodyPr>
          <a:lstStyle/>
          <a:p>
            <a:r>
              <a:rPr lang="en-US" altLang="zh-CN" sz="1400" dirty="0">
                <a:latin typeface="+mn-ea"/>
                <a:ea typeface="+mn-ea"/>
              </a:rPr>
              <a:t>R2</a:t>
            </a:r>
            <a:r>
              <a:rPr lang="zh-CN" altLang="en-US" sz="1400" dirty="0">
                <a:latin typeface="+mn-ea"/>
                <a:ea typeface="+mn-ea"/>
              </a:rPr>
              <a:t>能识别但是不认同全部或者部分参数</a:t>
            </a:r>
          </a:p>
        </p:txBody>
      </p:sp>
      <p:sp>
        <p:nvSpPr>
          <p:cNvPr id="38" name="TextBox 37"/>
          <p:cNvSpPr txBox="1"/>
          <p:nvPr/>
        </p:nvSpPr>
        <p:spPr>
          <a:xfrm>
            <a:off x="7441656" y="4509120"/>
            <a:ext cx="432048" cy="1600438"/>
          </a:xfrm>
          <a:prstGeom prst="rect">
            <a:avLst/>
          </a:prstGeom>
          <a:noFill/>
        </p:spPr>
        <p:txBody>
          <a:bodyPr wrap="square" rtlCol="0">
            <a:spAutoFit/>
          </a:bodyPr>
          <a:lstStyle/>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a:p>
            <a:r>
              <a:rPr lang="en-US" altLang="zh-CN" sz="1400" b="1" dirty="0">
                <a:latin typeface="+mn-ea"/>
                <a:ea typeface="+mn-ea"/>
              </a:rPr>
              <a:t>.</a:t>
            </a:r>
          </a:p>
          <a:p>
            <a:endParaRPr lang="en-US" altLang="zh-CN" sz="1400" b="1" dirty="0">
              <a:latin typeface="+mn-ea"/>
              <a:ea typeface="+mn-ea"/>
            </a:endParaRPr>
          </a:p>
        </p:txBody>
      </p:sp>
    </p:spTree>
    <p:extLst>
      <p:ext uri="{BB962C8B-B14F-4D97-AF65-F5344CB8AC3E}">
        <p14:creationId xmlns:p14="http://schemas.microsoft.com/office/powerpoint/2010/main" val="1298202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LCP</a:t>
            </a:r>
            <a:r>
              <a:rPr lang="zh-CN" altLang="en-US"/>
              <a:t>协议</a:t>
            </a:r>
            <a:r>
              <a:rPr lang="en-US" altLang="zh-CN"/>
              <a:t> - </a:t>
            </a:r>
            <a:r>
              <a:rPr lang="zh-CN" altLang="en-US"/>
              <a:t>链路协商参数不能识别</a:t>
            </a:r>
            <a:endParaRPr lang="en-US" dirty="0"/>
          </a:p>
        </p:txBody>
      </p:sp>
      <p:cxnSp>
        <p:nvCxnSpPr>
          <p:cNvPr id="4" name="直接连接符 18"/>
          <p:cNvCxnSpPr/>
          <p:nvPr/>
        </p:nvCxnSpPr>
        <p:spPr bwMode="auto">
          <a:xfrm>
            <a:off x="6101583" y="2528900"/>
            <a:ext cx="0" cy="2448272"/>
          </a:xfrm>
          <a:prstGeom prst="line">
            <a:avLst/>
          </a:prstGeom>
          <a:ln/>
        </p:spPr>
        <p:style>
          <a:lnRef idx="2">
            <a:schemeClr val="dk1"/>
          </a:lnRef>
          <a:fillRef idx="0">
            <a:schemeClr val="dk1"/>
          </a:fillRef>
          <a:effectRef idx="1">
            <a:schemeClr val="dk1"/>
          </a:effectRef>
          <a:fontRef idx="minor">
            <a:schemeClr val="tx1"/>
          </a:fontRef>
        </p:style>
      </p:cxnSp>
      <p:sp>
        <p:nvSpPr>
          <p:cNvPr id="5" name="矩形 19"/>
          <p:cNvSpPr/>
          <p:nvPr/>
        </p:nvSpPr>
        <p:spPr bwMode="auto">
          <a:xfrm>
            <a:off x="6821663" y="3061897"/>
            <a:ext cx="1548172"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a typeface="+mn-ea"/>
            </a:endParaRPr>
          </a:p>
        </p:txBody>
      </p:sp>
      <p:cxnSp>
        <p:nvCxnSpPr>
          <p:cNvPr id="6" name="直接箭头连接符 20"/>
          <p:cNvCxnSpPr/>
          <p:nvPr/>
        </p:nvCxnSpPr>
        <p:spPr bwMode="auto">
          <a:xfrm flipH="1">
            <a:off x="6245599" y="3241917"/>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矩形 21"/>
          <p:cNvSpPr/>
          <p:nvPr/>
        </p:nvSpPr>
        <p:spPr bwMode="auto">
          <a:xfrm>
            <a:off x="3725319" y="2809869"/>
            <a:ext cx="165618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a typeface="+mn-ea"/>
            </a:endParaRPr>
          </a:p>
        </p:txBody>
      </p:sp>
      <p:cxnSp>
        <p:nvCxnSpPr>
          <p:cNvPr id="8" name="直接箭头连接符 22"/>
          <p:cNvCxnSpPr/>
          <p:nvPr/>
        </p:nvCxnSpPr>
        <p:spPr bwMode="auto">
          <a:xfrm>
            <a:off x="5381503" y="2926937"/>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直接箭头连接符 25"/>
          <p:cNvCxnSpPr/>
          <p:nvPr/>
        </p:nvCxnSpPr>
        <p:spPr bwMode="auto">
          <a:xfrm>
            <a:off x="5381503" y="3853985"/>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矩形 26"/>
          <p:cNvSpPr/>
          <p:nvPr/>
        </p:nvSpPr>
        <p:spPr bwMode="auto">
          <a:xfrm>
            <a:off x="4105147" y="1232756"/>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j-lt"/>
                <a:ea typeface="+mn-ea"/>
              </a:rPr>
              <a:t>R1</a:t>
            </a:r>
            <a:endParaRPr kumimoji="0" lang="zh-CN" altLang="en-US" sz="1400" b="0" i="0" u="none" strike="noStrike" cap="none" normalizeH="0" baseline="0" dirty="0">
              <a:ln>
                <a:noFill/>
              </a:ln>
              <a:solidFill>
                <a:schemeClr val="tx1"/>
              </a:solidFill>
              <a:effectLst/>
              <a:latin typeface="+mj-lt"/>
              <a:ea typeface="+mn-ea"/>
            </a:endParaRPr>
          </a:p>
        </p:txBody>
      </p:sp>
      <p:sp>
        <p:nvSpPr>
          <p:cNvPr id="11" name="矩形 28"/>
          <p:cNvSpPr/>
          <p:nvPr/>
        </p:nvSpPr>
        <p:spPr bwMode="auto">
          <a:xfrm>
            <a:off x="7441380" y="1261668"/>
            <a:ext cx="576064" cy="33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j-lt"/>
                <a:ea typeface="+mn-ea"/>
              </a:rPr>
              <a:t>R2</a:t>
            </a:r>
            <a:endParaRPr kumimoji="0" lang="zh-CN" altLang="en-US" sz="1400" b="0" i="0" u="none" strike="noStrike" cap="none" normalizeH="0" baseline="0" dirty="0">
              <a:ln>
                <a:noFill/>
              </a:ln>
              <a:solidFill>
                <a:schemeClr val="tx1"/>
              </a:solidFill>
              <a:effectLst/>
              <a:latin typeface="+mj-lt"/>
              <a:ea typeface="+mn-ea"/>
            </a:endParaRPr>
          </a:p>
        </p:txBody>
      </p:sp>
      <p:sp>
        <p:nvSpPr>
          <p:cNvPr id="12" name="任意多边形 30"/>
          <p:cNvSpPr/>
          <p:nvPr/>
        </p:nvSpPr>
        <p:spPr bwMode="auto">
          <a:xfrm>
            <a:off x="4733431" y="1736812"/>
            <a:ext cx="2670971" cy="101216"/>
          </a:xfrm>
          <a:custGeom>
            <a:avLst/>
            <a:gdLst>
              <a:gd name="connsiteX0" fmla="*/ 0 w 3895107"/>
              <a:gd name="connsiteY0" fmla="*/ 130629 h 249382"/>
              <a:gd name="connsiteX1" fmla="*/ 2280062 w 3895107"/>
              <a:gd name="connsiteY1" fmla="*/ 0 h 249382"/>
              <a:gd name="connsiteX2" fmla="*/ 1638795 w 3895107"/>
              <a:gd name="connsiteY2" fmla="*/ 249382 h 249382"/>
              <a:gd name="connsiteX3" fmla="*/ 3895107 w 3895107"/>
              <a:gd name="connsiteY3" fmla="*/ 130629 h 249382"/>
              <a:gd name="connsiteX4" fmla="*/ 3895107 w 3895107"/>
              <a:gd name="connsiteY4" fmla="*/ 130629 h 249382"/>
              <a:gd name="connsiteX5" fmla="*/ 3883231 w 3895107"/>
              <a:gd name="connsiteY5" fmla="*/ 118754 h 24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107" h="249382">
                <a:moveTo>
                  <a:pt x="0" y="130629"/>
                </a:moveTo>
                <a:lnTo>
                  <a:pt x="2280062" y="0"/>
                </a:lnTo>
                <a:lnTo>
                  <a:pt x="1638795" y="249382"/>
                </a:lnTo>
                <a:lnTo>
                  <a:pt x="3895107" y="130629"/>
                </a:lnTo>
                <a:lnTo>
                  <a:pt x="3895107" y="130629"/>
                </a:lnTo>
                <a:lnTo>
                  <a:pt x="3883231" y="118754"/>
                </a:ln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latin typeface="+mj-lt"/>
            </a:endParaRPr>
          </a:p>
        </p:txBody>
      </p:sp>
      <p:sp>
        <p:nvSpPr>
          <p:cNvPr id="13" name="矩形 40"/>
          <p:cNvSpPr/>
          <p:nvPr/>
        </p:nvSpPr>
        <p:spPr bwMode="auto">
          <a:xfrm>
            <a:off x="5813551" y="1916832"/>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j-lt"/>
                <a:ea typeface="+mn-ea"/>
              </a:rPr>
              <a:t>PPP</a:t>
            </a:r>
            <a:endParaRPr kumimoji="0" lang="zh-CN" altLang="en-US" sz="1400" b="0" i="0" u="none" strike="noStrike" cap="none" normalizeH="0" baseline="0" dirty="0">
              <a:ln>
                <a:noFill/>
              </a:ln>
              <a:solidFill>
                <a:schemeClr val="tx1"/>
              </a:solidFill>
              <a:effectLst/>
              <a:latin typeface="+mj-lt"/>
              <a:ea typeface="+mn-ea"/>
            </a:endParaRPr>
          </a:p>
        </p:txBody>
      </p:sp>
      <p:sp>
        <p:nvSpPr>
          <p:cNvPr id="14" name="矩形 43"/>
          <p:cNvSpPr/>
          <p:nvPr/>
        </p:nvSpPr>
        <p:spPr bwMode="auto">
          <a:xfrm>
            <a:off x="3725319" y="3709969"/>
            <a:ext cx="1656184" cy="512330"/>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a typeface="+mn-ea"/>
            </a:endParaRPr>
          </a:p>
          <a:p>
            <a:pPr algn="ctr" eaLnBrk="0" fontAlgn="base" hangingPunct="0"/>
            <a:endParaRPr lang="en-US" altLang="zh-CN" sz="1400" dirty="0">
              <a:solidFill>
                <a:srgbClr val="000000"/>
              </a:solidFill>
              <a:latin typeface="+mn-ea"/>
              <a:ea typeface="+mn-ea"/>
            </a:endParaRPr>
          </a:p>
          <a:p>
            <a:pPr algn="ctr" eaLnBrk="0" fontAlgn="base" hangingPunct="0"/>
            <a:endParaRPr lang="zh-CN" altLang="en-US" sz="1400" dirty="0">
              <a:solidFill>
                <a:srgbClr val="000000"/>
              </a:solidFill>
              <a:latin typeface="+mn-ea"/>
              <a:ea typeface="+mn-ea"/>
            </a:endParaRPr>
          </a:p>
        </p:txBody>
      </p:sp>
      <p:pic>
        <p:nvPicPr>
          <p:cNvPr id="20" name="Picture 12" descr="E:\2016.01\1.12 扁平化图标\蓝色\AR-蓝色最新-40.png"/>
          <p:cNvPicPr>
            <a:picLocks noChangeAspect="1" noChangeArrowheads="1"/>
          </p:cNvPicPr>
          <p:nvPr/>
        </p:nvPicPr>
        <p:blipFill>
          <a:blip r:embed="rId3" cstate="print"/>
          <a:srcRect/>
          <a:stretch>
            <a:fillRect/>
          </a:stretch>
        </p:blipFill>
        <p:spPr bwMode="auto">
          <a:xfrm>
            <a:off x="4085359" y="1502780"/>
            <a:ext cx="650020" cy="531834"/>
          </a:xfrm>
          <a:prstGeom prst="rect">
            <a:avLst/>
          </a:prstGeom>
          <a:noFill/>
        </p:spPr>
      </p:pic>
      <p:pic>
        <p:nvPicPr>
          <p:cNvPr id="21" name="Picture 12" descr="E:\2016.01\1.12 扁平化图标\蓝色\AR-蓝色最新-40.png"/>
          <p:cNvPicPr>
            <a:picLocks noChangeAspect="1" noChangeArrowheads="1"/>
          </p:cNvPicPr>
          <p:nvPr/>
        </p:nvPicPr>
        <p:blipFill>
          <a:blip r:embed="rId3" cstate="print"/>
          <a:srcRect/>
          <a:stretch>
            <a:fillRect/>
          </a:stretch>
        </p:blipFill>
        <p:spPr bwMode="auto">
          <a:xfrm>
            <a:off x="7404402" y="1524793"/>
            <a:ext cx="650020" cy="531834"/>
          </a:xfrm>
          <a:prstGeom prst="rect">
            <a:avLst/>
          </a:prstGeom>
          <a:noFill/>
        </p:spPr>
      </p:pic>
      <p:sp>
        <p:nvSpPr>
          <p:cNvPr id="22" name="TextBox 21"/>
          <p:cNvSpPr txBox="1"/>
          <p:nvPr/>
        </p:nvSpPr>
        <p:spPr>
          <a:xfrm>
            <a:off x="3606141" y="2780928"/>
            <a:ext cx="1898113" cy="307777"/>
          </a:xfrm>
          <a:prstGeom prst="rect">
            <a:avLst/>
          </a:prstGeom>
          <a:noFill/>
        </p:spPr>
        <p:txBody>
          <a:bodyPr wrap="square" rtlCol="0">
            <a:spAutoFit/>
          </a:bodyPr>
          <a:lstStyle/>
          <a:p>
            <a:pPr algn="ctr"/>
            <a:r>
              <a:rPr lang="en-US" altLang="zh-CN" sz="1400" dirty="0">
                <a:latin typeface="+mj-lt"/>
                <a:ea typeface="+mn-ea"/>
              </a:rPr>
              <a:t>Configure-Request</a:t>
            </a:r>
          </a:p>
        </p:txBody>
      </p:sp>
      <p:sp>
        <p:nvSpPr>
          <p:cNvPr id="23" name="TextBox 22"/>
          <p:cNvSpPr txBox="1"/>
          <p:nvPr/>
        </p:nvSpPr>
        <p:spPr>
          <a:xfrm>
            <a:off x="3598281" y="3681028"/>
            <a:ext cx="1905973" cy="523220"/>
          </a:xfrm>
          <a:prstGeom prst="rect">
            <a:avLst/>
          </a:prstGeom>
          <a:noFill/>
        </p:spPr>
        <p:txBody>
          <a:bodyPr wrap="square" rtlCol="0">
            <a:spAutoFit/>
          </a:bodyPr>
          <a:lstStyle/>
          <a:p>
            <a:pPr algn="ctr"/>
            <a:r>
              <a:rPr lang="en-US" altLang="zh-CN" sz="1400" dirty="0">
                <a:latin typeface="+mj-lt"/>
                <a:ea typeface="+mn-ea"/>
              </a:rPr>
              <a:t>Configure-Request</a:t>
            </a:r>
          </a:p>
          <a:p>
            <a:pPr algn="ctr"/>
            <a:r>
              <a:rPr lang="en-US" altLang="zh-CN" sz="1400" dirty="0">
                <a:latin typeface="+mj-lt"/>
                <a:ea typeface="+mn-ea"/>
              </a:rPr>
              <a:t>(</a:t>
            </a:r>
            <a:r>
              <a:rPr lang="zh-CN" altLang="en-US" sz="1400" dirty="0">
                <a:latin typeface="+mj-lt"/>
                <a:ea typeface="+mn-ea"/>
              </a:rPr>
              <a:t>修改协商的参数</a:t>
            </a:r>
            <a:r>
              <a:rPr lang="en-US" altLang="zh-CN" sz="1400" dirty="0">
                <a:latin typeface="+mj-lt"/>
                <a:ea typeface="+mn-ea"/>
              </a:rPr>
              <a:t>)</a:t>
            </a:r>
          </a:p>
        </p:txBody>
      </p:sp>
      <p:sp>
        <p:nvSpPr>
          <p:cNvPr id="24" name="TextBox 23"/>
          <p:cNvSpPr txBox="1"/>
          <p:nvPr/>
        </p:nvSpPr>
        <p:spPr>
          <a:xfrm>
            <a:off x="6708068" y="3049215"/>
            <a:ext cx="1773139" cy="307777"/>
          </a:xfrm>
          <a:prstGeom prst="rect">
            <a:avLst/>
          </a:prstGeom>
          <a:noFill/>
        </p:spPr>
        <p:txBody>
          <a:bodyPr wrap="square" rtlCol="0">
            <a:spAutoFit/>
          </a:bodyPr>
          <a:lstStyle/>
          <a:p>
            <a:pPr algn="ctr"/>
            <a:r>
              <a:rPr lang="en-US" altLang="zh-CN" sz="1400" dirty="0">
                <a:latin typeface="+mj-lt"/>
                <a:ea typeface="+mn-ea"/>
              </a:rPr>
              <a:t>Configure-Reject</a:t>
            </a:r>
          </a:p>
        </p:txBody>
      </p:sp>
      <p:sp>
        <p:nvSpPr>
          <p:cNvPr id="26" name="TextBox 25"/>
          <p:cNvSpPr txBox="1"/>
          <p:nvPr/>
        </p:nvSpPr>
        <p:spPr>
          <a:xfrm>
            <a:off x="6197893" y="3392996"/>
            <a:ext cx="2382383" cy="307777"/>
          </a:xfrm>
          <a:prstGeom prst="rect">
            <a:avLst/>
          </a:prstGeom>
          <a:noFill/>
        </p:spPr>
        <p:txBody>
          <a:bodyPr wrap="none" rtlCol="0">
            <a:spAutoFit/>
          </a:bodyPr>
          <a:lstStyle/>
          <a:p>
            <a:r>
              <a:rPr lang="en-US" altLang="zh-CN" sz="1400" dirty="0">
                <a:latin typeface="+mj-lt"/>
                <a:ea typeface="+mn-ea"/>
              </a:rPr>
              <a:t>R2</a:t>
            </a:r>
            <a:r>
              <a:rPr lang="zh-CN" altLang="en-US" sz="1400" dirty="0">
                <a:latin typeface="+mj-lt"/>
                <a:ea typeface="+mn-ea"/>
              </a:rPr>
              <a:t>不识别全部或者部分参数</a:t>
            </a:r>
          </a:p>
        </p:txBody>
      </p:sp>
    </p:spTree>
    <p:extLst>
      <p:ext uri="{BB962C8B-B14F-4D97-AF65-F5344CB8AC3E}">
        <p14:creationId xmlns:p14="http://schemas.microsoft.com/office/powerpoint/2010/main" val="222737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D9DA24-5B66-4453-B135-6056797D82C4}"/>
              </a:ext>
            </a:extLst>
          </p:cNvPr>
          <p:cNvSpPr>
            <a:spLocks noGrp="1"/>
          </p:cNvSpPr>
          <p:nvPr>
            <p:ph type="body" sz="quarter" idx="10"/>
          </p:nvPr>
        </p:nvSpPr>
        <p:spPr/>
        <p:txBody>
          <a:bodyPr/>
          <a:lstStyle/>
          <a:p>
            <a:r>
              <a:rPr lang="zh-CN" altLang="en-US" dirty="0"/>
              <a:t>本文主要介绍</a:t>
            </a:r>
            <a:r>
              <a:rPr lang="en-US" altLang="zh-CN" dirty="0"/>
              <a:t>WAN</a:t>
            </a:r>
            <a:r>
              <a:rPr lang="zh-CN" altLang="en-US" dirty="0"/>
              <a:t>网络中的常见的接口、</a:t>
            </a:r>
            <a:r>
              <a:rPr lang="en-US" altLang="zh-CN" dirty="0"/>
              <a:t>PPP/MP</a:t>
            </a:r>
            <a:r>
              <a:rPr lang="zh-CN" altLang="en-US" dirty="0"/>
              <a:t>、</a:t>
            </a:r>
            <a:r>
              <a:rPr lang="en-US" altLang="zh-CN" dirty="0"/>
              <a:t>POS/IP-Trunk</a:t>
            </a:r>
            <a:r>
              <a:rPr lang="zh-CN" altLang="en-US" dirty="0"/>
              <a:t>以及</a:t>
            </a:r>
            <a:r>
              <a:rPr lang="en-US" altLang="zh-CN" dirty="0"/>
              <a:t>PPPoE</a:t>
            </a:r>
            <a:r>
              <a:rPr lang="zh-CN" altLang="en-US" dirty="0"/>
              <a:t>的原理与配置。</a:t>
            </a:r>
          </a:p>
        </p:txBody>
      </p:sp>
    </p:spTree>
    <p:extLst>
      <p:ext uri="{BB962C8B-B14F-4D97-AF65-F5344CB8AC3E}">
        <p14:creationId xmlns:p14="http://schemas.microsoft.com/office/powerpoint/2010/main" val="1643032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LCP</a:t>
            </a:r>
            <a:r>
              <a:rPr lang="zh-CN" altLang="en-US"/>
              <a:t>协议</a:t>
            </a:r>
            <a:r>
              <a:rPr lang="en-US" altLang="zh-CN"/>
              <a:t> - </a:t>
            </a:r>
            <a:r>
              <a:rPr lang="zh-CN" altLang="en-US"/>
              <a:t>检测链路状态</a:t>
            </a:r>
            <a:endParaRPr lang="en-US" dirty="0"/>
          </a:p>
        </p:txBody>
      </p:sp>
      <p:cxnSp>
        <p:nvCxnSpPr>
          <p:cNvPr id="4" name="直接连接符 18"/>
          <p:cNvCxnSpPr/>
          <p:nvPr/>
        </p:nvCxnSpPr>
        <p:spPr bwMode="auto">
          <a:xfrm>
            <a:off x="6096000" y="2528900"/>
            <a:ext cx="0" cy="1908212"/>
          </a:xfrm>
          <a:prstGeom prst="line">
            <a:avLst/>
          </a:prstGeom>
          <a:ln/>
        </p:spPr>
        <p:style>
          <a:lnRef idx="2">
            <a:schemeClr val="dk1"/>
          </a:lnRef>
          <a:fillRef idx="0">
            <a:schemeClr val="dk1"/>
          </a:fillRef>
          <a:effectRef idx="1">
            <a:schemeClr val="dk1"/>
          </a:effectRef>
          <a:fontRef idx="minor">
            <a:schemeClr val="tx1"/>
          </a:fontRef>
        </p:style>
      </p:cxnSp>
      <p:sp>
        <p:nvSpPr>
          <p:cNvPr id="5" name="矩形 19"/>
          <p:cNvSpPr/>
          <p:nvPr/>
        </p:nvSpPr>
        <p:spPr bwMode="auto">
          <a:xfrm>
            <a:off x="6888088" y="3360641"/>
            <a:ext cx="1548172"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6" name="直接箭头连接符 20"/>
          <p:cNvCxnSpPr/>
          <p:nvPr/>
        </p:nvCxnSpPr>
        <p:spPr bwMode="auto">
          <a:xfrm flipH="1">
            <a:off x="6312024" y="3501008"/>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矩形 21"/>
          <p:cNvSpPr/>
          <p:nvPr/>
        </p:nvSpPr>
        <p:spPr bwMode="auto">
          <a:xfrm>
            <a:off x="3735419" y="3042991"/>
            <a:ext cx="165618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8" name="直接箭头连接符 22"/>
          <p:cNvCxnSpPr/>
          <p:nvPr/>
        </p:nvCxnSpPr>
        <p:spPr bwMode="auto">
          <a:xfrm>
            <a:off x="5391603" y="3176972"/>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矩形 26"/>
          <p:cNvSpPr/>
          <p:nvPr/>
        </p:nvSpPr>
        <p:spPr bwMode="auto">
          <a:xfrm>
            <a:off x="4099564" y="1232756"/>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endParaRPr kumimoji="0" lang="zh-CN" altLang="en-US" sz="1400" b="0" i="0" u="none" strike="noStrike" cap="none" normalizeH="0" baseline="0" dirty="0">
              <a:ln>
                <a:noFill/>
              </a:ln>
              <a:solidFill>
                <a:schemeClr val="tx1"/>
              </a:solidFill>
              <a:effectLst/>
              <a:latin typeface="+mn-ea"/>
              <a:ea typeface="+mn-ea"/>
            </a:endParaRPr>
          </a:p>
        </p:txBody>
      </p:sp>
      <p:sp>
        <p:nvSpPr>
          <p:cNvPr id="11" name="矩形 28"/>
          <p:cNvSpPr/>
          <p:nvPr/>
        </p:nvSpPr>
        <p:spPr bwMode="auto">
          <a:xfrm>
            <a:off x="7435797" y="1261668"/>
            <a:ext cx="576064" cy="33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endParaRPr kumimoji="0" lang="zh-CN" altLang="en-US" sz="1400" b="0" i="0" u="none" strike="noStrike" cap="none" normalizeH="0" baseline="0" dirty="0">
              <a:ln>
                <a:noFill/>
              </a:ln>
              <a:solidFill>
                <a:schemeClr val="tx1"/>
              </a:solidFill>
              <a:effectLst/>
              <a:latin typeface="+mn-ea"/>
              <a:ea typeface="+mn-ea"/>
            </a:endParaRPr>
          </a:p>
        </p:txBody>
      </p:sp>
      <p:sp>
        <p:nvSpPr>
          <p:cNvPr id="12" name="任意多边形 30"/>
          <p:cNvSpPr/>
          <p:nvPr/>
        </p:nvSpPr>
        <p:spPr bwMode="auto">
          <a:xfrm>
            <a:off x="4727848" y="1736812"/>
            <a:ext cx="2670971" cy="101216"/>
          </a:xfrm>
          <a:custGeom>
            <a:avLst/>
            <a:gdLst>
              <a:gd name="connsiteX0" fmla="*/ 0 w 3895107"/>
              <a:gd name="connsiteY0" fmla="*/ 130629 h 249382"/>
              <a:gd name="connsiteX1" fmla="*/ 2280062 w 3895107"/>
              <a:gd name="connsiteY1" fmla="*/ 0 h 249382"/>
              <a:gd name="connsiteX2" fmla="*/ 1638795 w 3895107"/>
              <a:gd name="connsiteY2" fmla="*/ 249382 h 249382"/>
              <a:gd name="connsiteX3" fmla="*/ 3895107 w 3895107"/>
              <a:gd name="connsiteY3" fmla="*/ 130629 h 249382"/>
              <a:gd name="connsiteX4" fmla="*/ 3895107 w 3895107"/>
              <a:gd name="connsiteY4" fmla="*/ 130629 h 249382"/>
              <a:gd name="connsiteX5" fmla="*/ 3883231 w 3895107"/>
              <a:gd name="connsiteY5" fmla="*/ 118754 h 24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107" h="249382">
                <a:moveTo>
                  <a:pt x="0" y="130629"/>
                </a:moveTo>
                <a:lnTo>
                  <a:pt x="2280062" y="0"/>
                </a:lnTo>
                <a:lnTo>
                  <a:pt x="1638795" y="249382"/>
                </a:lnTo>
                <a:lnTo>
                  <a:pt x="3895107" y="130629"/>
                </a:lnTo>
                <a:lnTo>
                  <a:pt x="3895107" y="130629"/>
                </a:lnTo>
                <a:lnTo>
                  <a:pt x="3883231" y="118754"/>
                </a:ln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400" dirty="0">
              <a:latin typeface="+mn-ea"/>
            </a:endParaRPr>
          </a:p>
        </p:txBody>
      </p:sp>
      <p:sp>
        <p:nvSpPr>
          <p:cNvPr id="13" name="矩形 40"/>
          <p:cNvSpPr/>
          <p:nvPr/>
        </p:nvSpPr>
        <p:spPr bwMode="auto">
          <a:xfrm>
            <a:off x="5807968" y="1916832"/>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a:t>
            </a:r>
            <a:endParaRPr kumimoji="0" lang="zh-CN" altLang="en-US" sz="1400" b="0" i="0" u="none" strike="noStrike" cap="none" normalizeH="0" baseline="0" dirty="0">
              <a:ln>
                <a:noFill/>
              </a:ln>
              <a:solidFill>
                <a:schemeClr val="tx1"/>
              </a:solidFill>
              <a:effectLst/>
              <a:latin typeface="+mn-ea"/>
              <a:ea typeface="+mn-ea"/>
            </a:endParaRPr>
          </a:p>
        </p:txBody>
      </p:sp>
      <p:pic>
        <p:nvPicPr>
          <p:cNvPr id="15" name="Picture 12" descr="E:\2016.01\1.12 扁平化图标\蓝色\AR-蓝色最新-40.png"/>
          <p:cNvPicPr>
            <a:picLocks noChangeAspect="1" noChangeArrowheads="1"/>
          </p:cNvPicPr>
          <p:nvPr/>
        </p:nvPicPr>
        <p:blipFill>
          <a:blip r:embed="rId3" cstate="print"/>
          <a:srcRect/>
          <a:stretch>
            <a:fillRect/>
          </a:stretch>
        </p:blipFill>
        <p:spPr bwMode="auto">
          <a:xfrm>
            <a:off x="4079776" y="1502780"/>
            <a:ext cx="650020" cy="531834"/>
          </a:xfrm>
          <a:prstGeom prst="rect">
            <a:avLst/>
          </a:prstGeom>
          <a:noFill/>
        </p:spPr>
      </p:pic>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7398819" y="1524793"/>
            <a:ext cx="650020" cy="531834"/>
          </a:xfrm>
          <a:prstGeom prst="rect">
            <a:avLst/>
          </a:prstGeom>
          <a:noFill/>
        </p:spPr>
      </p:pic>
      <p:sp>
        <p:nvSpPr>
          <p:cNvPr id="17" name="TextBox 16"/>
          <p:cNvSpPr txBox="1"/>
          <p:nvPr/>
        </p:nvSpPr>
        <p:spPr>
          <a:xfrm>
            <a:off x="3851272" y="3033118"/>
            <a:ext cx="1424478" cy="307777"/>
          </a:xfrm>
          <a:prstGeom prst="rect">
            <a:avLst/>
          </a:prstGeom>
          <a:noFill/>
        </p:spPr>
        <p:txBody>
          <a:bodyPr wrap="square" rtlCol="0">
            <a:spAutoFit/>
          </a:bodyPr>
          <a:lstStyle/>
          <a:p>
            <a:r>
              <a:rPr lang="en-US" altLang="zh-CN" sz="1400" dirty="0">
                <a:latin typeface="+mn-ea"/>
                <a:ea typeface="+mn-ea"/>
              </a:rPr>
              <a:t>Echo-Request</a:t>
            </a:r>
          </a:p>
        </p:txBody>
      </p:sp>
      <p:sp>
        <p:nvSpPr>
          <p:cNvPr id="19" name="TextBox 18"/>
          <p:cNvSpPr txBox="1"/>
          <p:nvPr/>
        </p:nvSpPr>
        <p:spPr>
          <a:xfrm>
            <a:off x="7075757" y="3347119"/>
            <a:ext cx="1296144" cy="307777"/>
          </a:xfrm>
          <a:prstGeom prst="rect">
            <a:avLst/>
          </a:prstGeom>
          <a:noFill/>
        </p:spPr>
        <p:txBody>
          <a:bodyPr wrap="square" rtlCol="0">
            <a:spAutoFit/>
          </a:bodyPr>
          <a:lstStyle/>
          <a:p>
            <a:r>
              <a:rPr lang="en-US" altLang="zh-CN" sz="1400" dirty="0">
                <a:latin typeface="+mn-ea"/>
                <a:ea typeface="+mn-ea"/>
              </a:rPr>
              <a:t>Echo-Reply</a:t>
            </a:r>
          </a:p>
        </p:txBody>
      </p:sp>
    </p:spTree>
    <p:extLst>
      <p:ext uri="{BB962C8B-B14F-4D97-AF65-F5344CB8AC3E}">
        <p14:creationId xmlns:p14="http://schemas.microsoft.com/office/powerpoint/2010/main" val="656844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LCP</a:t>
            </a:r>
            <a:r>
              <a:rPr lang="zh-CN" altLang="en-US"/>
              <a:t>协议</a:t>
            </a:r>
            <a:r>
              <a:rPr lang="en-US" altLang="zh-CN"/>
              <a:t> - </a:t>
            </a:r>
            <a:r>
              <a:rPr lang="zh-CN" altLang="en-US"/>
              <a:t>连接关闭</a:t>
            </a:r>
            <a:endParaRPr lang="en-US" dirty="0"/>
          </a:p>
        </p:txBody>
      </p:sp>
      <p:cxnSp>
        <p:nvCxnSpPr>
          <p:cNvPr id="4" name="直接连接符 18"/>
          <p:cNvCxnSpPr/>
          <p:nvPr/>
        </p:nvCxnSpPr>
        <p:spPr bwMode="auto">
          <a:xfrm>
            <a:off x="6090803" y="2312876"/>
            <a:ext cx="0" cy="3672408"/>
          </a:xfrm>
          <a:prstGeom prst="line">
            <a:avLst/>
          </a:prstGeom>
          <a:ln/>
        </p:spPr>
        <p:style>
          <a:lnRef idx="2">
            <a:schemeClr val="dk1"/>
          </a:lnRef>
          <a:fillRef idx="0">
            <a:schemeClr val="dk1"/>
          </a:fillRef>
          <a:effectRef idx="1">
            <a:schemeClr val="dk1"/>
          </a:effectRef>
          <a:fontRef idx="minor">
            <a:schemeClr val="tx1"/>
          </a:fontRef>
        </p:style>
      </p:cxnSp>
      <p:sp>
        <p:nvSpPr>
          <p:cNvPr id="5" name="矩形 19"/>
          <p:cNvSpPr/>
          <p:nvPr/>
        </p:nvSpPr>
        <p:spPr bwMode="auto">
          <a:xfrm>
            <a:off x="6810883" y="2816932"/>
            <a:ext cx="1368152"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6" name="直接箭头连接符 20"/>
          <p:cNvCxnSpPr/>
          <p:nvPr/>
        </p:nvCxnSpPr>
        <p:spPr bwMode="auto">
          <a:xfrm flipH="1">
            <a:off x="6234819" y="2996952"/>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矩形 21"/>
          <p:cNvSpPr/>
          <p:nvPr/>
        </p:nvSpPr>
        <p:spPr bwMode="auto">
          <a:xfrm>
            <a:off x="3714539" y="2564904"/>
            <a:ext cx="165618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8" name="直接箭头连接符 22"/>
          <p:cNvCxnSpPr/>
          <p:nvPr/>
        </p:nvCxnSpPr>
        <p:spPr bwMode="auto">
          <a:xfrm>
            <a:off x="5370723" y="2681972"/>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直接箭头连接符 25"/>
          <p:cNvCxnSpPr/>
          <p:nvPr/>
        </p:nvCxnSpPr>
        <p:spPr bwMode="auto">
          <a:xfrm>
            <a:off x="5370723" y="3609020"/>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矩形 26"/>
          <p:cNvSpPr/>
          <p:nvPr/>
        </p:nvSpPr>
        <p:spPr bwMode="auto">
          <a:xfrm>
            <a:off x="4094367" y="1232756"/>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endParaRPr kumimoji="0" lang="zh-CN" altLang="en-US" sz="1400" b="0" i="0" u="none" strike="noStrike" cap="none" normalizeH="0" baseline="0" dirty="0">
              <a:ln>
                <a:noFill/>
              </a:ln>
              <a:solidFill>
                <a:schemeClr val="tx1"/>
              </a:solidFill>
              <a:effectLst/>
              <a:latin typeface="+mn-ea"/>
              <a:ea typeface="+mn-ea"/>
            </a:endParaRPr>
          </a:p>
        </p:txBody>
      </p:sp>
      <p:sp>
        <p:nvSpPr>
          <p:cNvPr id="11" name="矩形 28"/>
          <p:cNvSpPr/>
          <p:nvPr/>
        </p:nvSpPr>
        <p:spPr bwMode="auto">
          <a:xfrm>
            <a:off x="7430600" y="1261668"/>
            <a:ext cx="576064" cy="33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endParaRPr kumimoji="0" lang="zh-CN" altLang="en-US" sz="1400" b="0" i="0" u="none" strike="noStrike" cap="none" normalizeH="0" baseline="0" dirty="0">
              <a:ln>
                <a:noFill/>
              </a:ln>
              <a:solidFill>
                <a:schemeClr val="tx1"/>
              </a:solidFill>
              <a:effectLst/>
              <a:latin typeface="+mn-ea"/>
              <a:ea typeface="+mn-ea"/>
            </a:endParaRPr>
          </a:p>
        </p:txBody>
      </p:sp>
      <p:sp>
        <p:nvSpPr>
          <p:cNvPr id="12" name="任意多边形 30"/>
          <p:cNvSpPr/>
          <p:nvPr/>
        </p:nvSpPr>
        <p:spPr bwMode="auto">
          <a:xfrm>
            <a:off x="4722651" y="1736812"/>
            <a:ext cx="2670971" cy="101216"/>
          </a:xfrm>
          <a:custGeom>
            <a:avLst/>
            <a:gdLst>
              <a:gd name="connsiteX0" fmla="*/ 0 w 3895107"/>
              <a:gd name="connsiteY0" fmla="*/ 130629 h 249382"/>
              <a:gd name="connsiteX1" fmla="*/ 2280062 w 3895107"/>
              <a:gd name="connsiteY1" fmla="*/ 0 h 249382"/>
              <a:gd name="connsiteX2" fmla="*/ 1638795 w 3895107"/>
              <a:gd name="connsiteY2" fmla="*/ 249382 h 249382"/>
              <a:gd name="connsiteX3" fmla="*/ 3895107 w 3895107"/>
              <a:gd name="connsiteY3" fmla="*/ 130629 h 249382"/>
              <a:gd name="connsiteX4" fmla="*/ 3895107 w 3895107"/>
              <a:gd name="connsiteY4" fmla="*/ 130629 h 249382"/>
              <a:gd name="connsiteX5" fmla="*/ 3883231 w 3895107"/>
              <a:gd name="connsiteY5" fmla="*/ 118754 h 24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107" h="249382">
                <a:moveTo>
                  <a:pt x="0" y="130629"/>
                </a:moveTo>
                <a:lnTo>
                  <a:pt x="2280062" y="0"/>
                </a:lnTo>
                <a:lnTo>
                  <a:pt x="1638795" y="249382"/>
                </a:lnTo>
                <a:lnTo>
                  <a:pt x="3895107" y="130629"/>
                </a:lnTo>
                <a:lnTo>
                  <a:pt x="3895107" y="130629"/>
                </a:lnTo>
                <a:lnTo>
                  <a:pt x="3883231" y="118754"/>
                </a:ln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400" dirty="0">
              <a:latin typeface="+mn-ea"/>
            </a:endParaRPr>
          </a:p>
        </p:txBody>
      </p:sp>
      <p:sp>
        <p:nvSpPr>
          <p:cNvPr id="13" name="TextBox 12"/>
          <p:cNvSpPr txBox="1"/>
          <p:nvPr/>
        </p:nvSpPr>
        <p:spPr>
          <a:xfrm>
            <a:off x="3858555" y="3032956"/>
            <a:ext cx="1542410" cy="307777"/>
          </a:xfrm>
          <a:prstGeom prst="rect">
            <a:avLst/>
          </a:prstGeom>
          <a:noFill/>
        </p:spPr>
        <p:txBody>
          <a:bodyPr wrap="none" rtlCol="0">
            <a:spAutoFit/>
          </a:bodyPr>
          <a:lstStyle/>
          <a:p>
            <a:r>
              <a:rPr lang="en-US" altLang="zh-CN" sz="1400" dirty="0">
                <a:latin typeface="+mn-ea"/>
                <a:ea typeface="+mn-ea"/>
              </a:rPr>
              <a:t>3</a:t>
            </a:r>
            <a:r>
              <a:rPr lang="zh-CN" altLang="en-US" sz="1400" dirty="0">
                <a:latin typeface="+mn-ea"/>
                <a:ea typeface="+mn-ea"/>
              </a:rPr>
              <a:t>秒重传时间超时</a:t>
            </a:r>
          </a:p>
        </p:txBody>
      </p:sp>
      <p:sp>
        <p:nvSpPr>
          <p:cNvPr id="14" name="矩形 40"/>
          <p:cNvSpPr/>
          <p:nvPr/>
        </p:nvSpPr>
        <p:spPr bwMode="auto">
          <a:xfrm>
            <a:off x="5802771" y="1916832"/>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a:t>
            </a:r>
            <a:endParaRPr kumimoji="0" lang="zh-CN" altLang="en-US" sz="1400" b="0" i="0" u="none" strike="noStrike" cap="none" normalizeH="0" baseline="0" dirty="0">
              <a:ln>
                <a:noFill/>
              </a:ln>
              <a:solidFill>
                <a:schemeClr val="tx1"/>
              </a:solidFill>
              <a:effectLst/>
              <a:latin typeface="+mn-ea"/>
              <a:ea typeface="+mn-ea"/>
            </a:endParaRPr>
          </a:p>
        </p:txBody>
      </p:sp>
      <p:sp>
        <p:nvSpPr>
          <p:cNvPr id="15" name="矩形 43"/>
          <p:cNvSpPr/>
          <p:nvPr/>
        </p:nvSpPr>
        <p:spPr bwMode="auto">
          <a:xfrm>
            <a:off x="3714539" y="3465004"/>
            <a:ext cx="165618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sp>
        <p:nvSpPr>
          <p:cNvPr id="16" name="矩形 46"/>
          <p:cNvSpPr/>
          <p:nvPr/>
        </p:nvSpPr>
        <p:spPr bwMode="auto">
          <a:xfrm>
            <a:off x="6882891" y="4905164"/>
            <a:ext cx="129614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17" name="直接箭头连接符 47"/>
          <p:cNvCxnSpPr/>
          <p:nvPr/>
        </p:nvCxnSpPr>
        <p:spPr bwMode="auto">
          <a:xfrm flipH="1">
            <a:off x="6306827" y="5085184"/>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50"/>
          <p:cNvCxnSpPr/>
          <p:nvPr/>
        </p:nvCxnSpPr>
        <p:spPr bwMode="auto">
          <a:xfrm>
            <a:off x="5370723" y="4689140"/>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矩形 51"/>
          <p:cNvSpPr/>
          <p:nvPr/>
        </p:nvSpPr>
        <p:spPr bwMode="auto">
          <a:xfrm>
            <a:off x="3714539" y="4545124"/>
            <a:ext cx="1656184"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sp>
        <p:nvSpPr>
          <p:cNvPr id="20" name="左大括号 52"/>
          <p:cNvSpPr/>
          <p:nvPr/>
        </p:nvSpPr>
        <p:spPr bwMode="auto">
          <a:xfrm>
            <a:off x="3138475" y="3609020"/>
            <a:ext cx="504056" cy="108012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400">
              <a:latin typeface="+mn-ea"/>
            </a:endParaRPr>
          </a:p>
        </p:txBody>
      </p:sp>
      <p:sp>
        <p:nvSpPr>
          <p:cNvPr id="21" name="TextBox 20"/>
          <p:cNvSpPr txBox="1"/>
          <p:nvPr/>
        </p:nvSpPr>
        <p:spPr>
          <a:xfrm>
            <a:off x="2171565" y="3887470"/>
            <a:ext cx="1008111" cy="523220"/>
          </a:xfrm>
          <a:prstGeom prst="rect">
            <a:avLst/>
          </a:prstGeom>
          <a:noFill/>
        </p:spPr>
        <p:txBody>
          <a:bodyPr wrap="square" rtlCol="0">
            <a:spAutoFit/>
          </a:bodyPr>
          <a:lstStyle/>
          <a:p>
            <a:r>
              <a:rPr lang="zh-CN" altLang="en-US" sz="1400" dirty="0">
                <a:latin typeface="+mn-ea"/>
                <a:ea typeface="+mn-ea"/>
              </a:rPr>
              <a:t>最多连续</a:t>
            </a:r>
            <a:endParaRPr lang="en-US" altLang="zh-CN" sz="1400" dirty="0">
              <a:latin typeface="+mn-ea"/>
              <a:ea typeface="+mn-ea"/>
            </a:endParaRPr>
          </a:p>
          <a:p>
            <a:r>
              <a:rPr lang="en-US" altLang="zh-CN" sz="1400" dirty="0">
                <a:latin typeface="+mn-ea"/>
                <a:ea typeface="+mn-ea"/>
              </a:rPr>
              <a:t>2</a:t>
            </a:r>
            <a:r>
              <a:rPr lang="zh-CN" altLang="en-US" sz="1400" dirty="0">
                <a:latin typeface="+mn-ea"/>
                <a:ea typeface="+mn-ea"/>
              </a:rPr>
              <a:t>次重传</a:t>
            </a:r>
          </a:p>
        </p:txBody>
      </p:sp>
      <p:sp>
        <p:nvSpPr>
          <p:cNvPr id="27" name="TextBox 26"/>
          <p:cNvSpPr txBox="1"/>
          <p:nvPr/>
        </p:nvSpPr>
        <p:spPr>
          <a:xfrm>
            <a:off x="6371812" y="2744924"/>
            <a:ext cx="558746" cy="584775"/>
          </a:xfrm>
          <a:prstGeom prst="rect">
            <a:avLst/>
          </a:prstGeom>
          <a:noFill/>
        </p:spPr>
        <p:txBody>
          <a:bodyPr wrap="square" rtlCol="0">
            <a:spAutoFit/>
          </a:bodyPr>
          <a:lstStyle/>
          <a:p>
            <a:r>
              <a:rPr lang="zh-CN" altLang="en-US" sz="3200" dirty="0">
                <a:solidFill>
                  <a:srgbClr val="C00000"/>
                </a:solidFill>
                <a:latin typeface="+mn-ea"/>
                <a:ea typeface="+mn-ea"/>
                <a:sym typeface="Wingdings"/>
              </a:rPr>
              <a:t></a:t>
            </a:r>
            <a:endParaRPr lang="zh-CN" altLang="en-US" sz="3200" dirty="0">
              <a:solidFill>
                <a:srgbClr val="C00000"/>
              </a:solidFill>
              <a:latin typeface="+mn-ea"/>
              <a:ea typeface="+mn-ea"/>
            </a:endParaRPr>
          </a:p>
        </p:txBody>
      </p:sp>
      <p:pic>
        <p:nvPicPr>
          <p:cNvPr id="28" name="Picture 12" descr="E:\2016.01\1.12 扁平化图标\蓝色\AR-蓝色最新-40.png"/>
          <p:cNvPicPr>
            <a:picLocks noChangeAspect="1" noChangeArrowheads="1"/>
          </p:cNvPicPr>
          <p:nvPr/>
        </p:nvPicPr>
        <p:blipFill>
          <a:blip r:embed="rId3" cstate="print"/>
          <a:srcRect/>
          <a:stretch>
            <a:fillRect/>
          </a:stretch>
        </p:blipFill>
        <p:spPr bwMode="auto">
          <a:xfrm>
            <a:off x="4074579" y="1502780"/>
            <a:ext cx="650020" cy="531834"/>
          </a:xfrm>
          <a:prstGeom prst="rect">
            <a:avLst/>
          </a:prstGeom>
          <a:noFill/>
        </p:spPr>
      </p:pic>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7393622" y="1524793"/>
            <a:ext cx="650020" cy="531834"/>
          </a:xfrm>
          <a:prstGeom prst="rect">
            <a:avLst/>
          </a:prstGeom>
          <a:noFill/>
        </p:spPr>
      </p:pic>
      <p:sp>
        <p:nvSpPr>
          <p:cNvPr id="30" name="TextBox 29"/>
          <p:cNvSpPr txBox="1"/>
          <p:nvPr/>
        </p:nvSpPr>
        <p:spPr>
          <a:xfrm>
            <a:off x="3611724" y="2528900"/>
            <a:ext cx="1856525" cy="307777"/>
          </a:xfrm>
          <a:prstGeom prst="rect">
            <a:avLst/>
          </a:prstGeom>
          <a:noFill/>
        </p:spPr>
        <p:txBody>
          <a:bodyPr wrap="square" rtlCol="0">
            <a:spAutoFit/>
          </a:bodyPr>
          <a:lstStyle/>
          <a:p>
            <a:pPr algn="ctr"/>
            <a:r>
              <a:rPr lang="en-US" altLang="zh-CN" sz="1400" dirty="0">
                <a:latin typeface="+mn-ea"/>
                <a:ea typeface="+mn-ea"/>
              </a:rPr>
              <a:t>Terminate-Request</a:t>
            </a:r>
          </a:p>
        </p:txBody>
      </p:sp>
      <p:sp>
        <p:nvSpPr>
          <p:cNvPr id="31" name="TextBox 30"/>
          <p:cNvSpPr txBox="1"/>
          <p:nvPr/>
        </p:nvSpPr>
        <p:spPr>
          <a:xfrm>
            <a:off x="3619717" y="3465004"/>
            <a:ext cx="1864213" cy="307777"/>
          </a:xfrm>
          <a:prstGeom prst="rect">
            <a:avLst/>
          </a:prstGeom>
          <a:noFill/>
        </p:spPr>
        <p:txBody>
          <a:bodyPr wrap="square" rtlCol="0">
            <a:spAutoFit/>
          </a:bodyPr>
          <a:lstStyle/>
          <a:p>
            <a:pPr algn="ctr"/>
            <a:r>
              <a:rPr lang="en-US" altLang="zh-CN" sz="1400" dirty="0">
                <a:latin typeface="+mn-ea"/>
                <a:ea typeface="+mn-ea"/>
              </a:rPr>
              <a:t>Terminate-Request</a:t>
            </a:r>
          </a:p>
        </p:txBody>
      </p:sp>
      <p:sp>
        <p:nvSpPr>
          <p:cNvPr id="32" name="TextBox 31"/>
          <p:cNvSpPr txBox="1"/>
          <p:nvPr/>
        </p:nvSpPr>
        <p:spPr>
          <a:xfrm>
            <a:off x="3575720" y="4520153"/>
            <a:ext cx="1928392" cy="307777"/>
          </a:xfrm>
          <a:prstGeom prst="rect">
            <a:avLst/>
          </a:prstGeom>
          <a:noFill/>
        </p:spPr>
        <p:txBody>
          <a:bodyPr wrap="square" rtlCol="0">
            <a:spAutoFit/>
          </a:bodyPr>
          <a:lstStyle/>
          <a:p>
            <a:pPr algn="ctr"/>
            <a:r>
              <a:rPr lang="en-US" altLang="zh-CN" sz="1400" dirty="0">
                <a:latin typeface="+mn-ea"/>
                <a:ea typeface="+mn-ea"/>
              </a:rPr>
              <a:t>Terminate-Request</a:t>
            </a:r>
          </a:p>
        </p:txBody>
      </p:sp>
      <p:sp>
        <p:nvSpPr>
          <p:cNvPr id="34" name="TextBox 33"/>
          <p:cNvSpPr txBox="1"/>
          <p:nvPr/>
        </p:nvSpPr>
        <p:spPr>
          <a:xfrm>
            <a:off x="6744072" y="2780928"/>
            <a:ext cx="1478583" cy="307777"/>
          </a:xfrm>
          <a:prstGeom prst="rect">
            <a:avLst/>
          </a:prstGeom>
          <a:noFill/>
        </p:spPr>
        <p:txBody>
          <a:bodyPr wrap="square" rtlCol="0">
            <a:spAutoFit/>
          </a:bodyPr>
          <a:lstStyle/>
          <a:p>
            <a:pPr algn="ctr"/>
            <a:r>
              <a:rPr lang="en-US" altLang="zh-CN" sz="1400" dirty="0">
                <a:latin typeface="+mn-ea"/>
                <a:ea typeface="+mn-ea"/>
              </a:rPr>
              <a:t>Terminate-</a:t>
            </a:r>
            <a:r>
              <a:rPr lang="en-US" altLang="zh-CN" sz="1400" dirty="0" err="1">
                <a:latin typeface="+mn-ea"/>
                <a:ea typeface="+mn-ea"/>
              </a:rPr>
              <a:t>Ack</a:t>
            </a:r>
            <a:endParaRPr lang="en-US" altLang="zh-CN" sz="1400" dirty="0">
              <a:latin typeface="+mn-ea"/>
              <a:ea typeface="+mn-ea"/>
            </a:endParaRPr>
          </a:p>
        </p:txBody>
      </p:sp>
      <p:sp>
        <p:nvSpPr>
          <p:cNvPr id="35" name="TextBox 34"/>
          <p:cNvSpPr txBox="1"/>
          <p:nvPr/>
        </p:nvSpPr>
        <p:spPr>
          <a:xfrm>
            <a:off x="6780076" y="4869160"/>
            <a:ext cx="1478583" cy="307777"/>
          </a:xfrm>
          <a:prstGeom prst="rect">
            <a:avLst/>
          </a:prstGeom>
          <a:noFill/>
        </p:spPr>
        <p:txBody>
          <a:bodyPr wrap="square" rtlCol="0">
            <a:spAutoFit/>
          </a:bodyPr>
          <a:lstStyle/>
          <a:p>
            <a:pPr algn="ctr"/>
            <a:r>
              <a:rPr lang="en-US" altLang="zh-CN" sz="1400" dirty="0">
                <a:latin typeface="+mn-ea"/>
                <a:ea typeface="+mn-ea"/>
              </a:rPr>
              <a:t>Terminate-</a:t>
            </a:r>
            <a:r>
              <a:rPr lang="en-US" altLang="zh-CN" sz="1400" dirty="0" err="1">
                <a:latin typeface="+mn-ea"/>
                <a:ea typeface="+mn-ea"/>
              </a:rPr>
              <a:t>Ack</a:t>
            </a:r>
            <a:endParaRPr lang="en-US" altLang="zh-CN" sz="1400" dirty="0">
              <a:latin typeface="+mn-ea"/>
              <a:ea typeface="+mn-ea"/>
            </a:endParaRPr>
          </a:p>
        </p:txBody>
      </p:sp>
    </p:spTree>
    <p:extLst>
      <p:ext uri="{BB962C8B-B14F-4D97-AF65-F5344CB8AC3E}">
        <p14:creationId xmlns:p14="http://schemas.microsoft.com/office/powerpoint/2010/main" val="1703980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广域网接口</a:t>
            </a:r>
            <a:endParaRPr lang="en-US" altLang="zh-CN" dirty="0">
              <a:solidFill>
                <a:schemeClr val="bg1">
                  <a:lumMod val="50000"/>
                </a:schemeClr>
              </a:solidFill>
            </a:endParaRPr>
          </a:p>
          <a:p>
            <a:r>
              <a:rPr lang="en-US" altLang="zh-CN" b="1" dirty="0"/>
              <a:t>PPP</a:t>
            </a:r>
            <a:r>
              <a:rPr lang="zh-CN" altLang="en-US" b="1" dirty="0"/>
              <a:t>原理与配置</a:t>
            </a:r>
            <a:endParaRPr lang="en-US" altLang="zh-CN" b="1" dirty="0"/>
          </a:p>
          <a:p>
            <a:pPr lvl="1"/>
            <a:r>
              <a:rPr lang="en-US" altLang="zh-CN" dirty="0">
                <a:solidFill>
                  <a:schemeClr val="bg1">
                    <a:lumMod val="50000"/>
                  </a:schemeClr>
                </a:solidFill>
              </a:rPr>
              <a:t>PPP</a:t>
            </a:r>
            <a:r>
              <a:rPr lang="zh-CN" altLang="en-US" dirty="0">
                <a:solidFill>
                  <a:schemeClr val="bg1">
                    <a:lumMod val="50000"/>
                  </a:schemeClr>
                </a:solidFill>
              </a:rPr>
              <a:t>基本概念</a:t>
            </a:r>
            <a:endParaRPr lang="en-US" altLang="zh-CN" dirty="0">
              <a:solidFill>
                <a:schemeClr val="bg1">
                  <a:lumMod val="50000"/>
                </a:schemeClr>
              </a:solidFill>
            </a:endParaRPr>
          </a:p>
          <a:p>
            <a:pPr lvl="1"/>
            <a:r>
              <a:rPr lang="en-US" altLang="zh-CN" dirty="0">
                <a:solidFill>
                  <a:schemeClr val="bg1">
                    <a:lumMod val="50000"/>
                  </a:schemeClr>
                </a:solidFill>
              </a:rPr>
              <a:t>LCP</a:t>
            </a:r>
            <a:r>
              <a:rPr lang="zh-CN" altLang="en-US" dirty="0">
                <a:solidFill>
                  <a:schemeClr val="bg1">
                    <a:lumMod val="50000"/>
                  </a:schemeClr>
                </a:solidFill>
              </a:rPr>
              <a:t>协议</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a:t>PAP</a:t>
            </a:r>
            <a:r>
              <a:rPr lang="zh-CN" altLang="en-US" dirty="0"/>
              <a:t>认证协议</a:t>
            </a:r>
            <a:endParaRPr lang="en-US" altLang="zh-CN" dirty="0"/>
          </a:p>
          <a:p>
            <a:pPr lvl="1"/>
            <a:r>
              <a:rPr lang="en-US" altLang="zh-CN" dirty="0">
                <a:solidFill>
                  <a:schemeClr val="bg1">
                    <a:lumMod val="50000"/>
                  </a:schemeClr>
                </a:solidFill>
              </a:rPr>
              <a:t>CHAP</a:t>
            </a:r>
            <a:r>
              <a:rPr lang="zh-CN" altLang="en-US" dirty="0">
                <a:solidFill>
                  <a:schemeClr val="bg1">
                    <a:lumMod val="50000"/>
                  </a:schemeClr>
                </a:solidFill>
              </a:rPr>
              <a:t>认证协议</a:t>
            </a:r>
            <a:endParaRPr lang="en-US" altLang="zh-CN" dirty="0">
              <a:solidFill>
                <a:schemeClr val="bg1">
                  <a:lumMod val="50000"/>
                </a:schemeClr>
              </a:solidFill>
            </a:endParaRPr>
          </a:p>
          <a:p>
            <a:pPr lvl="1"/>
            <a:r>
              <a:rPr lang="en-US" altLang="zh-CN" dirty="0">
                <a:solidFill>
                  <a:schemeClr val="bg1">
                    <a:lumMod val="50000"/>
                  </a:schemeClr>
                </a:solidFill>
              </a:rPr>
              <a:t>NCP</a:t>
            </a:r>
            <a:r>
              <a:rPr lang="zh-CN" altLang="en-US" dirty="0">
                <a:solidFill>
                  <a:schemeClr val="bg1">
                    <a:lumMod val="50000"/>
                  </a:schemeClr>
                </a:solidFill>
              </a:rPr>
              <a:t>协议</a:t>
            </a:r>
            <a:endParaRPr lang="en-US" altLang="zh-CN" dirty="0">
              <a:solidFill>
                <a:schemeClr val="bg1">
                  <a:lumMod val="50000"/>
                </a:schemeClr>
              </a:solidFill>
            </a:endParaRPr>
          </a:p>
          <a:p>
            <a:pPr lvl="1"/>
            <a:r>
              <a:rPr lang="en-US" altLang="zh-CN" dirty="0">
                <a:solidFill>
                  <a:schemeClr val="bg1">
                    <a:lumMod val="50000"/>
                  </a:schemeClr>
                </a:solidFill>
              </a:rPr>
              <a:t>MP</a:t>
            </a:r>
            <a:r>
              <a:rPr lang="zh-CN" altLang="en-US" dirty="0">
                <a:solidFill>
                  <a:schemeClr val="bg1">
                    <a:lumMod val="50000"/>
                  </a:schemeClr>
                </a:solidFill>
              </a:rPr>
              <a:t>基本原理</a:t>
            </a:r>
            <a:endParaRPr lang="en-US" altLang="zh-CN" dirty="0">
              <a:solidFill>
                <a:schemeClr val="bg1">
                  <a:lumMod val="50000"/>
                </a:schemeClr>
              </a:solidFill>
            </a:endParaRPr>
          </a:p>
          <a:p>
            <a:pPr lvl="1"/>
            <a:r>
              <a:rPr lang="en-US" altLang="zh-CN" dirty="0">
                <a:solidFill>
                  <a:schemeClr val="bg1">
                    <a:lumMod val="50000"/>
                  </a:schemeClr>
                </a:solidFill>
              </a:rPr>
              <a:t>PPP/MP</a:t>
            </a:r>
            <a:r>
              <a:rPr lang="zh-CN" altLang="en-US" dirty="0">
                <a:solidFill>
                  <a:schemeClr val="bg1">
                    <a:lumMod val="50000"/>
                  </a:schemeClr>
                </a:solidFill>
              </a:rPr>
              <a:t>配置</a:t>
            </a:r>
            <a:endParaRPr lang="en-US" altLang="zh-CN" dirty="0">
              <a:solidFill>
                <a:schemeClr val="bg1">
                  <a:lumMod val="50000"/>
                </a:schemeClr>
              </a:solidFill>
            </a:endParaRPr>
          </a:p>
        </p:txBody>
      </p:sp>
    </p:spTree>
    <p:extLst>
      <p:ext uri="{BB962C8B-B14F-4D97-AF65-F5344CB8AC3E}">
        <p14:creationId xmlns:p14="http://schemas.microsoft.com/office/powerpoint/2010/main" val="1701174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PAP</a:t>
            </a:r>
            <a:r>
              <a:rPr lang="zh-CN" altLang="en-US"/>
              <a:t>认证</a:t>
            </a:r>
            <a:r>
              <a:rPr lang="en-US" altLang="zh-CN"/>
              <a:t> - </a:t>
            </a:r>
            <a:r>
              <a:rPr lang="zh-CN" altLang="en-US"/>
              <a:t>报文类型</a:t>
            </a:r>
            <a:endParaRPr lang="en-US" dirty="0"/>
          </a:p>
        </p:txBody>
      </p:sp>
      <p:graphicFrame>
        <p:nvGraphicFramePr>
          <p:cNvPr id="4" name="Group 38"/>
          <p:cNvGraphicFramePr>
            <a:graphicFrameLocks noGrp="1"/>
          </p:cNvGraphicFramePr>
          <p:nvPr>
            <p:extLst>
              <p:ext uri="{D42A27DB-BD31-4B8C-83A1-F6EECF244321}">
                <p14:modId xmlns:p14="http://schemas.microsoft.com/office/powerpoint/2010/main" val="794201569"/>
              </p:ext>
            </p:extLst>
          </p:nvPr>
        </p:nvGraphicFramePr>
        <p:xfrm>
          <a:off x="2063552" y="1952836"/>
          <a:ext cx="8064896" cy="2844316"/>
        </p:xfrm>
        <a:graphic>
          <a:graphicData uri="http://schemas.openxmlformats.org/drawingml/2006/table">
            <a:tbl>
              <a:tblPr>
                <a:tableStyleId>{2D5ABB26-0587-4C30-8999-92F81FD0307C}</a:tableStyleId>
              </a:tblPr>
              <a:tblGrid>
                <a:gridCol w="2219696">
                  <a:extLst>
                    <a:ext uri="{9D8B030D-6E8A-4147-A177-3AD203B41FA5}">
                      <a16:colId xmlns:a16="http://schemas.microsoft.com/office/drawing/2014/main" val="20000"/>
                    </a:ext>
                  </a:extLst>
                </a:gridCol>
                <a:gridCol w="5845200">
                  <a:extLst>
                    <a:ext uri="{9D8B030D-6E8A-4147-A177-3AD203B41FA5}">
                      <a16:colId xmlns:a16="http://schemas.microsoft.com/office/drawing/2014/main" val="20001"/>
                    </a:ext>
                  </a:extLst>
                </a:gridCol>
              </a:tblGrid>
              <a:tr h="459661">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600" b="1" u="none" strike="noStrike" kern="1200" cap="none" normalizeH="0" baseline="0" dirty="0">
                          <a:ln>
                            <a:noFill/>
                          </a:ln>
                          <a:effectLst/>
                        </a:rPr>
                        <a:t>报文类型</a:t>
                      </a:r>
                      <a:endParaRPr kumimoji="0" lang="zh-CN" altLang="en-US" sz="1600" b="1" i="0" u="none" strike="noStrike" kern="1200" cap="none" normalizeH="0" baseline="0" dirty="0">
                        <a:ln>
                          <a:noFill/>
                        </a:ln>
                        <a:solidFill>
                          <a:schemeClr val="tx1"/>
                        </a:solidFill>
                        <a:effectLst/>
                        <a:latin typeface="+mj-lt"/>
                        <a:ea typeface="+mn-ea"/>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600" b="1" u="none" strike="noStrike" kern="1200" cap="none" normalizeH="0" baseline="0" dirty="0">
                          <a:ln>
                            <a:noFill/>
                          </a:ln>
                          <a:effectLst/>
                        </a:rPr>
                        <a:t>功能描述</a:t>
                      </a:r>
                      <a:endParaRPr kumimoji="0" lang="zh-CN" altLang="en-US" sz="1600" b="1" i="0" u="none" strike="noStrike" kern="1200" cap="none" normalizeH="0" baseline="0" dirty="0">
                        <a:ln>
                          <a:noFill/>
                        </a:ln>
                        <a:solidFill>
                          <a:schemeClr val="tx1"/>
                        </a:solidFill>
                        <a:effectLst/>
                        <a:latin typeface="+mj-lt"/>
                        <a:ea typeface="+mn-ea"/>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794885">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kern="1200" cap="none" normalizeH="0" baseline="0" dirty="0">
                          <a:ln>
                            <a:noFill/>
                          </a:ln>
                          <a:effectLst/>
                        </a:rPr>
                        <a:t>Authenticate-Request</a:t>
                      </a:r>
                      <a:endParaRPr kumimoji="0" lang="en-US" altLang="zh-CN" sz="1400" b="0" i="0" u="none" strike="noStrike" kern="1200" cap="none" normalizeH="0" baseline="0" dirty="0">
                        <a:ln>
                          <a:noFill/>
                        </a:ln>
                        <a:solidFill>
                          <a:schemeClr val="tx1"/>
                        </a:solidFill>
                        <a:effectLst/>
                        <a:latin typeface="+mj-lt"/>
                        <a:ea typeface="+mn-ea"/>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kern="1200" cap="none" normalizeH="0" baseline="0" dirty="0">
                          <a:ln>
                            <a:noFill/>
                          </a:ln>
                          <a:effectLst/>
                        </a:rPr>
                        <a:t>用于被验证方发送用户名和密码，</a:t>
                      </a:r>
                      <a:r>
                        <a:rPr kumimoji="0" lang="en-US" altLang="zh-CN" sz="1400" u="none" strike="noStrike" kern="1200" cap="none" normalizeH="0" baseline="0" dirty="0">
                          <a:ln>
                            <a:noFill/>
                          </a:ln>
                          <a:effectLst/>
                        </a:rPr>
                        <a:t>Data</a:t>
                      </a:r>
                      <a:r>
                        <a:rPr kumimoji="0" lang="zh-CN" altLang="en-US" sz="1400" u="none" strike="noStrike" kern="1200" cap="none" normalizeH="0" baseline="0" dirty="0">
                          <a:ln>
                            <a:noFill/>
                          </a:ln>
                          <a:effectLst/>
                        </a:rPr>
                        <a:t>字段包含明文用户名和密码信息。</a:t>
                      </a:r>
                      <a:endParaRPr kumimoji="0" lang="zh-CN" altLang="en-US" sz="1400" b="0" i="0" u="none" strike="noStrike" kern="1200" cap="none" normalizeH="0" baseline="0" dirty="0">
                        <a:ln>
                          <a:noFill/>
                        </a:ln>
                        <a:solidFill>
                          <a:schemeClr val="tx1"/>
                        </a:solidFill>
                        <a:effectLst/>
                        <a:latin typeface="+mj-lt"/>
                        <a:ea typeface="+mn-ea"/>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4885">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kern="1200" cap="none" normalizeH="0" baseline="0" dirty="0">
                          <a:ln>
                            <a:noFill/>
                          </a:ln>
                          <a:effectLst/>
                        </a:rPr>
                        <a:t>Authenticate-</a:t>
                      </a:r>
                      <a:r>
                        <a:rPr kumimoji="0" lang="en-US" altLang="zh-CN" sz="1400" u="none" strike="noStrike" kern="1200" cap="none" normalizeH="0" baseline="0" dirty="0" err="1">
                          <a:ln>
                            <a:noFill/>
                          </a:ln>
                          <a:effectLst/>
                        </a:rPr>
                        <a:t>Ack</a:t>
                      </a:r>
                      <a:endParaRPr kumimoji="0" lang="en-US" altLang="zh-CN" sz="1400" b="0" i="0" u="none" strike="noStrike" kern="1200" cap="none" normalizeH="0" baseline="0" dirty="0">
                        <a:ln>
                          <a:noFill/>
                        </a:ln>
                        <a:solidFill>
                          <a:schemeClr val="tx1"/>
                        </a:solidFill>
                        <a:effectLst/>
                        <a:latin typeface="+mj-lt"/>
                        <a:ea typeface="+mn-ea"/>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kern="1200" cap="none" normalizeH="0" baseline="0" dirty="0">
                          <a:ln>
                            <a:noFill/>
                          </a:ln>
                          <a:effectLst/>
                        </a:rPr>
                        <a:t>用于验证方发送验证成功信息，</a:t>
                      </a:r>
                      <a:r>
                        <a:rPr kumimoji="0" lang="en-US" altLang="zh-CN" sz="1400" u="none" strike="noStrike" kern="1200" cap="none" normalizeH="0" baseline="0" dirty="0">
                          <a:ln>
                            <a:noFill/>
                          </a:ln>
                          <a:effectLst/>
                        </a:rPr>
                        <a:t>Data</a:t>
                      </a:r>
                      <a:r>
                        <a:rPr kumimoji="0" lang="zh-CN" altLang="en-US" sz="1400" u="none" strike="noStrike" kern="1200" cap="none" normalizeH="0" baseline="0" dirty="0">
                          <a:ln>
                            <a:noFill/>
                          </a:ln>
                          <a:effectLst/>
                        </a:rPr>
                        <a:t>字段可以包含文本提示信息。</a:t>
                      </a:r>
                      <a:endParaRPr kumimoji="0" lang="zh-CN" altLang="en-US" sz="1400" b="0" i="0" u="none" strike="noStrike" kern="1200" cap="none" normalizeH="0" baseline="0" dirty="0">
                        <a:ln>
                          <a:noFill/>
                        </a:ln>
                        <a:solidFill>
                          <a:schemeClr val="tx1"/>
                        </a:solidFill>
                        <a:effectLst/>
                        <a:latin typeface="+mj-lt"/>
                        <a:ea typeface="+mn-ea"/>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4885">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kern="1200" cap="none" normalizeH="0" baseline="0">
                          <a:ln>
                            <a:noFill/>
                          </a:ln>
                          <a:effectLst/>
                        </a:rPr>
                        <a:t>Authenticate-Nak</a:t>
                      </a:r>
                      <a:endParaRPr kumimoji="0" lang="en-US" altLang="zh-CN" sz="1400" b="0" i="0" u="none" strike="noStrike" kern="1200" cap="none" normalizeH="0" baseline="0">
                        <a:ln>
                          <a:noFill/>
                        </a:ln>
                        <a:solidFill>
                          <a:schemeClr val="tx1"/>
                        </a:solidFill>
                        <a:effectLst/>
                        <a:latin typeface="+mj-lt"/>
                        <a:ea typeface="+mn-ea"/>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kern="1200" cap="none" normalizeH="0" baseline="0" dirty="0">
                          <a:ln>
                            <a:noFill/>
                          </a:ln>
                          <a:effectLst/>
                        </a:rPr>
                        <a:t>用于验证方发送验证失败信息，</a:t>
                      </a:r>
                      <a:r>
                        <a:rPr kumimoji="0" lang="en-US" altLang="zh-CN" sz="1400" u="none" strike="noStrike" kern="1200" cap="none" normalizeH="0" baseline="0" dirty="0">
                          <a:ln>
                            <a:noFill/>
                          </a:ln>
                          <a:effectLst/>
                        </a:rPr>
                        <a:t>Data</a:t>
                      </a:r>
                      <a:r>
                        <a:rPr kumimoji="0" lang="zh-CN" altLang="en-US" sz="1400" u="none" strike="noStrike" kern="1200" cap="none" normalizeH="0" baseline="0" dirty="0">
                          <a:ln>
                            <a:noFill/>
                          </a:ln>
                          <a:effectLst/>
                        </a:rPr>
                        <a:t>字段可以包含文本提示信息。</a:t>
                      </a:r>
                      <a:endParaRPr kumimoji="0" lang="zh-CN" altLang="en-US" sz="1400" b="0" i="0" u="none" strike="noStrike" kern="1200" cap="none" normalizeH="0" baseline="0" dirty="0">
                        <a:ln>
                          <a:noFill/>
                        </a:ln>
                        <a:solidFill>
                          <a:schemeClr val="tx1"/>
                        </a:solidFill>
                        <a:effectLst/>
                        <a:latin typeface="+mj-lt"/>
                        <a:ea typeface="+mn-ea"/>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75638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PAP</a:t>
            </a:r>
            <a:r>
              <a:rPr lang="zh-CN" altLang="en-US"/>
              <a:t>认证</a:t>
            </a:r>
            <a:r>
              <a:rPr lang="en-US" altLang="zh-CN"/>
              <a:t> - </a:t>
            </a:r>
            <a:r>
              <a:rPr lang="zh-CN" altLang="en-US"/>
              <a:t>工作原理</a:t>
            </a:r>
            <a:endParaRPr lang="en-US" dirty="0"/>
          </a:p>
        </p:txBody>
      </p:sp>
      <p:cxnSp>
        <p:nvCxnSpPr>
          <p:cNvPr id="4" name="直接连接符 18"/>
          <p:cNvCxnSpPr/>
          <p:nvPr/>
        </p:nvCxnSpPr>
        <p:spPr bwMode="auto">
          <a:xfrm>
            <a:off x="6096000" y="3104964"/>
            <a:ext cx="1" cy="2124236"/>
          </a:xfrm>
          <a:prstGeom prst="line">
            <a:avLst/>
          </a:prstGeom>
          <a:ln/>
        </p:spPr>
        <p:style>
          <a:lnRef idx="2">
            <a:schemeClr val="dk1"/>
          </a:lnRef>
          <a:fillRef idx="0">
            <a:schemeClr val="dk1"/>
          </a:fillRef>
          <a:effectRef idx="1">
            <a:schemeClr val="dk1"/>
          </a:effectRef>
          <a:fontRef idx="minor">
            <a:schemeClr val="tx1"/>
          </a:fontRef>
        </p:style>
      </p:cxnSp>
      <p:sp>
        <p:nvSpPr>
          <p:cNvPr id="10" name="矩形 26"/>
          <p:cNvSpPr/>
          <p:nvPr/>
        </p:nvSpPr>
        <p:spPr bwMode="auto">
          <a:xfrm>
            <a:off x="3751225" y="1362030"/>
            <a:ext cx="1276355"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 </a:t>
            </a:r>
            <a:r>
              <a:rPr lang="zh-CN" altLang="en-US" sz="1400" dirty="0">
                <a:latin typeface="+mn-ea"/>
                <a:ea typeface="+mn-ea"/>
              </a:rPr>
              <a:t>认证方</a:t>
            </a:r>
            <a:endParaRPr kumimoji="0" lang="zh-CN" altLang="en-US" sz="1400" b="0" i="0" u="none" strike="noStrike" cap="none" normalizeH="0" baseline="0" dirty="0">
              <a:ln>
                <a:noFill/>
              </a:ln>
              <a:solidFill>
                <a:schemeClr val="tx1"/>
              </a:solidFill>
              <a:effectLst/>
              <a:latin typeface="+mn-ea"/>
              <a:ea typeface="+mn-ea"/>
            </a:endParaRPr>
          </a:p>
        </p:txBody>
      </p:sp>
      <p:sp>
        <p:nvSpPr>
          <p:cNvPr id="11" name="矩形 28"/>
          <p:cNvSpPr/>
          <p:nvPr/>
        </p:nvSpPr>
        <p:spPr bwMode="auto">
          <a:xfrm>
            <a:off x="7082200" y="1385161"/>
            <a:ext cx="1252492" cy="33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 </a:t>
            </a:r>
            <a:r>
              <a:rPr lang="zh-CN" altLang="en-US" sz="1400" dirty="0">
                <a:latin typeface="+mn-ea"/>
                <a:ea typeface="+mn-ea"/>
              </a:rPr>
              <a:t>被认证方</a:t>
            </a:r>
            <a:endParaRPr kumimoji="0" lang="zh-CN" altLang="en-US" sz="1400" b="0" i="0" u="none" strike="noStrike" cap="none" normalizeH="0" baseline="0" dirty="0">
              <a:ln>
                <a:noFill/>
              </a:ln>
              <a:solidFill>
                <a:schemeClr val="tx1"/>
              </a:solidFill>
              <a:effectLst/>
              <a:latin typeface="+mn-ea"/>
              <a:ea typeface="+mn-ea"/>
            </a:endParaRPr>
          </a:p>
        </p:txBody>
      </p:sp>
      <p:sp>
        <p:nvSpPr>
          <p:cNvPr id="12" name="任意多边形 30"/>
          <p:cNvSpPr/>
          <p:nvPr/>
        </p:nvSpPr>
        <p:spPr bwMode="auto">
          <a:xfrm>
            <a:off x="4712465" y="1902090"/>
            <a:ext cx="2670971" cy="101216"/>
          </a:xfrm>
          <a:custGeom>
            <a:avLst/>
            <a:gdLst>
              <a:gd name="connsiteX0" fmla="*/ 0 w 3895107"/>
              <a:gd name="connsiteY0" fmla="*/ 130629 h 249382"/>
              <a:gd name="connsiteX1" fmla="*/ 2280062 w 3895107"/>
              <a:gd name="connsiteY1" fmla="*/ 0 h 249382"/>
              <a:gd name="connsiteX2" fmla="*/ 1638795 w 3895107"/>
              <a:gd name="connsiteY2" fmla="*/ 249382 h 249382"/>
              <a:gd name="connsiteX3" fmla="*/ 3895107 w 3895107"/>
              <a:gd name="connsiteY3" fmla="*/ 130629 h 249382"/>
              <a:gd name="connsiteX4" fmla="*/ 3895107 w 3895107"/>
              <a:gd name="connsiteY4" fmla="*/ 130629 h 249382"/>
              <a:gd name="connsiteX5" fmla="*/ 3883231 w 3895107"/>
              <a:gd name="connsiteY5" fmla="*/ 118754 h 24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107" h="249382">
                <a:moveTo>
                  <a:pt x="0" y="130629"/>
                </a:moveTo>
                <a:lnTo>
                  <a:pt x="2280062" y="0"/>
                </a:lnTo>
                <a:lnTo>
                  <a:pt x="1638795" y="249382"/>
                </a:lnTo>
                <a:lnTo>
                  <a:pt x="3895107" y="130629"/>
                </a:lnTo>
                <a:lnTo>
                  <a:pt x="3895107" y="130629"/>
                </a:lnTo>
                <a:lnTo>
                  <a:pt x="3883231" y="118754"/>
                </a:ln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400" dirty="0">
              <a:latin typeface="+mn-ea"/>
            </a:endParaRPr>
          </a:p>
        </p:txBody>
      </p:sp>
      <p:sp>
        <p:nvSpPr>
          <p:cNvPr id="14" name="矩形 40"/>
          <p:cNvSpPr/>
          <p:nvPr/>
        </p:nvSpPr>
        <p:spPr bwMode="auto">
          <a:xfrm>
            <a:off x="5051884" y="2111469"/>
            <a:ext cx="2066551" cy="561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400" dirty="0">
                <a:latin typeface="+mn-ea"/>
                <a:ea typeface="+mn-ea"/>
              </a:rPr>
              <a:t>Username = "</a:t>
            </a:r>
            <a:r>
              <a:rPr lang="en-US" altLang="zh-CN" sz="1400" dirty="0" err="1">
                <a:latin typeface="+mn-ea"/>
                <a:ea typeface="+mn-ea"/>
              </a:rPr>
              <a:t>huawei</a:t>
            </a:r>
            <a:r>
              <a:rPr lang="en-US" altLang="zh-CN" sz="1400" dirty="0">
                <a:latin typeface="+mn-ea"/>
                <a:ea typeface="+mn-ea"/>
              </a:rPr>
              <a:t>"</a:t>
            </a:r>
          </a:p>
          <a:p>
            <a:pPr algn="ctr" fontAlgn="base">
              <a:buClr>
                <a:srgbClr val="CC9900"/>
              </a:buClr>
            </a:pPr>
            <a:r>
              <a:rPr lang="en-US" altLang="zh-CN" sz="1400" dirty="0">
                <a:latin typeface="+mn-ea"/>
                <a:ea typeface="+mn-ea"/>
              </a:rPr>
              <a:t>Password="hello"</a:t>
            </a:r>
          </a:p>
        </p:txBody>
      </p:sp>
      <p:sp>
        <p:nvSpPr>
          <p:cNvPr id="16" name="矩形 46"/>
          <p:cNvSpPr/>
          <p:nvPr/>
        </p:nvSpPr>
        <p:spPr bwMode="auto">
          <a:xfrm>
            <a:off x="6960287" y="3302444"/>
            <a:ext cx="1916789"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17" name="直接箭头连接符 47"/>
          <p:cNvCxnSpPr/>
          <p:nvPr/>
        </p:nvCxnSpPr>
        <p:spPr bwMode="auto">
          <a:xfrm flipH="1">
            <a:off x="6348028" y="3465004"/>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50"/>
          <p:cNvCxnSpPr/>
          <p:nvPr/>
        </p:nvCxnSpPr>
        <p:spPr bwMode="auto">
          <a:xfrm>
            <a:off x="5197180" y="4329100"/>
            <a:ext cx="6323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矩形 51"/>
          <p:cNvSpPr/>
          <p:nvPr/>
        </p:nvSpPr>
        <p:spPr bwMode="auto">
          <a:xfrm>
            <a:off x="3540996" y="4066039"/>
            <a:ext cx="1656184" cy="549830"/>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pic>
        <p:nvPicPr>
          <p:cNvPr id="23" name="Picture 12" descr="E:\2016.01\1.12 扁平化图标\蓝色\AR-蓝色最新-40.png"/>
          <p:cNvPicPr>
            <a:picLocks noChangeAspect="1" noChangeArrowheads="1"/>
          </p:cNvPicPr>
          <p:nvPr/>
        </p:nvPicPr>
        <p:blipFill>
          <a:blip r:embed="rId3" cstate="print"/>
          <a:srcRect/>
          <a:stretch>
            <a:fillRect/>
          </a:stretch>
        </p:blipFill>
        <p:spPr bwMode="auto">
          <a:xfrm>
            <a:off x="4064393" y="1668058"/>
            <a:ext cx="650020" cy="531834"/>
          </a:xfrm>
          <a:prstGeom prst="rect">
            <a:avLst/>
          </a:prstGeom>
          <a:noFill/>
        </p:spPr>
      </p:pic>
      <p:pic>
        <p:nvPicPr>
          <p:cNvPr id="24" name="Picture 12" descr="E:\2016.01\1.12 扁平化图标\蓝色\AR-蓝色最新-40.png"/>
          <p:cNvPicPr>
            <a:picLocks noChangeAspect="1" noChangeArrowheads="1"/>
          </p:cNvPicPr>
          <p:nvPr/>
        </p:nvPicPr>
        <p:blipFill>
          <a:blip r:embed="rId3" cstate="print"/>
          <a:srcRect/>
          <a:stretch>
            <a:fillRect/>
          </a:stretch>
        </p:blipFill>
        <p:spPr bwMode="auto">
          <a:xfrm>
            <a:off x="7383436" y="1690071"/>
            <a:ext cx="650020" cy="531834"/>
          </a:xfrm>
          <a:prstGeom prst="rect">
            <a:avLst/>
          </a:prstGeom>
          <a:noFill/>
        </p:spPr>
      </p:pic>
      <p:sp>
        <p:nvSpPr>
          <p:cNvPr id="27" name="TextBox 26"/>
          <p:cNvSpPr txBox="1"/>
          <p:nvPr/>
        </p:nvSpPr>
        <p:spPr>
          <a:xfrm>
            <a:off x="3431704" y="4077072"/>
            <a:ext cx="1840884" cy="523220"/>
          </a:xfrm>
          <a:prstGeom prst="rect">
            <a:avLst/>
          </a:prstGeom>
          <a:noFill/>
        </p:spPr>
        <p:txBody>
          <a:bodyPr wrap="square" rtlCol="0">
            <a:spAutoFit/>
          </a:bodyPr>
          <a:lstStyle/>
          <a:p>
            <a:pPr algn="ctr"/>
            <a:r>
              <a:rPr lang="en-US" altLang="zh-CN" sz="1400" dirty="0">
                <a:latin typeface="+mn-ea"/>
                <a:ea typeface="+mn-ea"/>
              </a:rPr>
              <a:t>Authenticate-</a:t>
            </a:r>
            <a:r>
              <a:rPr lang="en-US" altLang="zh-CN" sz="1400" dirty="0" err="1">
                <a:latin typeface="+mn-ea"/>
                <a:ea typeface="+mn-ea"/>
              </a:rPr>
              <a:t>Ack</a:t>
            </a:r>
            <a:r>
              <a:rPr lang="en-US" altLang="zh-CN" sz="1400" dirty="0">
                <a:latin typeface="+mn-ea"/>
                <a:ea typeface="+mn-ea"/>
              </a:rPr>
              <a:t>/</a:t>
            </a:r>
          </a:p>
          <a:p>
            <a:pPr algn="ctr"/>
            <a:r>
              <a:rPr lang="en-US" altLang="zh-CN" sz="1400" dirty="0">
                <a:latin typeface="+mn-ea"/>
                <a:ea typeface="+mn-ea"/>
              </a:rPr>
              <a:t>Authenticate-</a:t>
            </a:r>
            <a:r>
              <a:rPr lang="en-US" altLang="zh-CN" sz="1400" dirty="0" err="1">
                <a:latin typeface="+mn-ea"/>
                <a:ea typeface="+mn-ea"/>
              </a:rPr>
              <a:t>Nak</a:t>
            </a:r>
            <a:endParaRPr lang="en-US" altLang="zh-CN" sz="1400" dirty="0">
              <a:latin typeface="+mn-ea"/>
              <a:ea typeface="+mn-ea"/>
            </a:endParaRPr>
          </a:p>
        </p:txBody>
      </p:sp>
      <p:sp>
        <p:nvSpPr>
          <p:cNvPr id="29" name="TextBox 28"/>
          <p:cNvSpPr txBox="1"/>
          <p:nvPr/>
        </p:nvSpPr>
        <p:spPr>
          <a:xfrm>
            <a:off x="6888088" y="3265239"/>
            <a:ext cx="2066656" cy="307777"/>
          </a:xfrm>
          <a:prstGeom prst="rect">
            <a:avLst/>
          </a:prstGeom>
          <a:noFill/>
        </p:spPr>
        <p:txBody>
          <a:bodyPr wrap="square" rtlCol="0">
            <a:spAutoFit/>
          </a:bodyPr>
          <a:lstStyle/>
          <a:p>
            <a:r>
              <a:rPr lang="en-US" altLang="zh-CN" sz="1400" dirty="0">
                <a:latin typeface="+mn-ea"/>
                <a:ea typeface="+mn-ea"/>
              </a:rPr>
              <a:t>Authenticate-Request</a:t>
            </a:r>
          </a:p>
        </p:txBody>
      </p:sp>
      <p:sp>
        <p:nvSpPr>
          <p:cNvPr id="31" name="TextBox 30"/>
          <p:cNvSpPr txBox="1"/>
          <p:nvPr/>
        </p:nvSpPr>
        <p:spPr>
          <a:xfrm>
            <a:off x="6938639" y="3643315"/>
            <a:ext cx="1980029" cy="307777"/>
          </a:xfrm>
          <a:prstGeom prst="rect">
            <a:avLst/>
          </a:prstGeom>
          <a:noFill/>
        </p:spPr>
        <p:txBody>
          <a:bodyPr wrap="none" rtlCol="0">
            <a:spAutoFit/>
          </a:bodyPr>
          <a:lstStyle/>
          <a:p>
            <a:r>
              <a:rPr lang="zh-CN" altLang="en-US" sz="1400" dirty="0">
                <a:latin typeface="+mn-ea"/>
                <a:ea typeface="+mn-ea"/>
              </a:rPr>
              <a:t>明文发送用户名和密码</a:t>
            </a:r>
          </a:p>
        </p:txBody>
      </p:sp>
    </p:spTree>
    <p:extLst>
      <p:ext uri="{BB962C8B-B14F-4D97-AF65-F5344CB8AC3E}">
        <p14:creationId xmlns:p14="http://schemas.microsoft.com/office/powerpoint/2010/main" val="1936692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广域网接口</a:t>
            </a:r>
            <a:endParaRPr lang="en-US" altLang="zh-CN" dirty="0">
              <a:solidFill>
                <a:schemeClr val="bg1">
                  <a:lumMod val="50000"/>
                </a:schemeClr>
              </a:solidFill>
            </a:endParaRPr>
          </a:p>
          <a:p>
            <a:r>
              <a:rPr lang="en-US" altLang="zh-CN" b="1" dirty="0"/>
              <a:t>PPP</a:t>
            </a:r>
            <a:r>
              <a:rPr lang="zh-CN" altLang="en-US" b="1" dirty="0"/>
              <a:t>原理与配置</a:t>
            </a:r>
            <a:endParaRPr lang="en-US" altLang="zh-CN" b="1" dirty="0"/>
          </a:p>
          <a:p>
            <a:pPr lvl="1"/>
            <a:r>
              <a:rPr lang="en-US" altLang="zh-CN" dirty="0">
                <a:solidFill>
                  <a:schemeClr val="bg1">
                    <a:lumMod val="50000"/>
                  </a:schemeClr>
                </a:solidFill>
              </a:rPr>
              <a:t>PPP</a:t>
            </a:r>
            <a:r>
              <a:rPr lang="zh-CN" altLang="en-US" dirty="0">
                <a:solidFill>
                  <a:schemeClr val="bg1">
                    <a:lumMod val="50000"/>
                  </a:schemeClr>
                </a:solidFill>
              </a:rPr>
              <a:t>基本概念</a:t>
            </a:r>
            <a:endParaRPr lang="en-US" altLang="zh-CN" dirty="0">
              <a:solidFill>
                <a:schemeClr val="bg1">
                  <a:lumMod val="50000"/>
                </a:schemeClr>
              </a:solidFill>
            </a:endParaRPr>
          </a:p>
          <a:p>
            <a:pPr lvl="1"/>
            <a:r>
              <a:rPr lang="en-US" altLang="zh-CN" dirty="0">
                <a:solidFill>
                  <a:schemeClr val="bg1">
                    <a:lumMod val="50000"/>
                  </a:schemeClr>
                </a:solidFill>
              </a:rPr>
              <a:t>LCP</a:t>
            </a:r>
            <a:r>
              <a:rPr lang="zh-CN" altLang="en-US" dirty="0">
                <a:solidFill>
                  <a:schemeClr val="bg1">
                    <a:lumMod val="50000"/>
                  </a:schemeClr>
                </a:solidFill>
              </a:rPr>
              <a:t>协议</a:t>
            </a:r>
            <a:endParaRPr lang="en-US" altLang="zh-CN" dirty="0">
              <a:solidFill>
                <a:schemeClr val="bg1">
                  <a:lumMod val="50000"/>
                </a:schemeClr>
              </a:solidFill>
            </a:endParaRPr>
          </a:p>
          <a:p>
            <a:pPr lvl="1"/>
            <a:r>
              <a:rPr lang="en-US" altLang="zh-CN" dirty="0">
                <a:solidFill>
                  <a:schemeClr val="bg1">
                    <a:lumMod val="50000"/>
                  </a:schemeClr>
                </a:solidFill>
              </a:rPr>
              <a:t>PAP</a:t>
            </a:r>
            <a:r>
              <a:rPr lang="zh-CN" altLang="en-US" dirty="0">
                <a:solidFill>
                  <a:schemeClr val="bg1">
                    <a:lumMod val="50000"/>
                  </a:schemeClr>
                </a:solidFill>
              </a:rPr>
              <a:t>认证协议</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a:t>CHAP</a:t>
            </a:r>
            <a:r>
              <a:rPr lang="zh-CN" altLang="en-US" dirty="0"/>
              <a:t>认证协议</a:t>
            </a:r>
            <a:endParaRPr lang="en-US" altLang="zh-CN" dirty="0"/>
          </a:p>
          <a:p>
            <a:pPr lvl="1"/>
            <a:r>
              <a:rPr lang="en-US" altLang="zh-CN" dirty="0">
                <a:solidFill>
                  <a:schemeClr val="bg1">
                    <a:lumMod val="50000"/>
                  </a:schemeClr>
                </a:solidFill>
              </a:rPr>
              <a:t>NCP</a:t>
            </a:r>
            <a:r>
              <a:rPr lang="zh-CN" altLang="en-US" dirty="0">
                <a:solidFill>
                  <a:schemeClr val="bg1">
                    <a:lumMod val="50000"/>
                  </a:schemeClr>
                </a:solidFill>
              </a:rPr>
              <a:t>协议</a:t>
            </a:r>
            <a:endParaRPr lang="en-US" altLang="zh-CN" dirty="0">
              <a:solidFill>
                <a:schemeClr val="bg1">
                  <a:lumMod val="50000"/>
                </a:schemeClr>
              </a:solidFill>
            </a:endParaRPr>
          </a:p>
          <a:p>
            <a:pPr lvl="1"/>
            <a:r>
              <a:rPr lang="en-US" altLang="zh-CN" dirty="0">
                <a:solidFill>
                  <a:schemeClr val="bg1">
                    <a:lumMod val="50000"/>
                  </a:schemeClr>
                </a:solidFill>
              </a:rPr>
              <a:t>MP</a:t>
            </a:r>
            <a:r>
              <a:rPr lang="zh-CN" altLang="en-US" dirty="0">
                <a:solidFill>
                  <a:schemeClr val="bg1">
                    <a:lumMod val="50000"/>
                  </a:schemeClr>
                </a:solidFill>
              </a:rPr>
              <a:t>基本原理</a:t>
            </a:r>
            <a:endParaRPr lang="en-US" altLang="zh-CN" dirty="0">
              <a:solidFill>
                <a:schemeClr val="bg1">
                  <a:lumMod val="50000"/>
                </a:schemeClr>
              </a:solidFill>
            </a:endParaRPr>
          </a:p>
          <a:p>
            <a:pPr lvl="1"/>
            <a:r>
              <a:rPr lang="en-US" altLang="zh-CN" dirty="0">
                <a:solidFill>
                  <a:schemeClr val="bg1">
                    <a:lumMod val="50000"/>
                  </a:schemeClr>
                </a:solidFill>
              </a:rPr>
              <a:t>PPP/MP</a:t>
            </a:r>
            <a:r>
              <a:rPr lang="zh-CN" altLang="en-US" dirty="0">
                <a:solidFill>
                  <a:schemeClr val="bg1">
                    <a:lumMod val="50000"/>
                  </a:schemeClr>
                </a:solidFill>
              </a:rPr>
              <a:t>配置</a:t>
            </a:r>
            <a:endParaRPr lang="en-US" altLang="zh-CN" dirty="0">
              <a:solidFill>
                <a:schemeClr val="bg1">
                  <a:lumMod val="50000"/>
                </a:schemeClr>
              </a:solidFill>
            </a:endParaRPr>
          </a:p>
        </p:txBody>
      </p:sp>
    </p:spTree>
    <p:extLst>
      <p:ext uri="{BB962C8B-B14F-4D97-AF65-F5344CB8AC3E}">
        <p14:creationId xmlns:p14="http://schemas.microsoft.com/office/powerpoint/2010/main" val="1669892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CHAP</a:t>
            </a:r>
            <a:r>
              <a:rPr lang="zh-CN" altLang="en-US"/>
              <a:t>认证</a:t>
            </a:r>
            <a:r>
              <a:rPr lang="en-US" altLang="zh-CN"/>
              <a:t> - </a:t>
            </a:r>
            <a:r>
              <a:rPr lang="zh-CN" altLang="en-US"/>
              <a:t>报文类型</a:t>
            </a:r>
            <a:endParaRPr lang="en-US" dirty="0"/>
          </a:p>
        </p:txBody>
      </p:sp>
      <p:graphicFrame>
        <p:nvGraphicFramePr>
          <p:cNvPr id="4" name="Group 41"/>
          <p:cNvGraphicFramePr>
            <a:graphicFrameLocks noGrp="1"/>
          </p:cNvGraphicFramePr>
          <p:nvPr>
            <p:extLst>
              <p:ext uri="{D42A27DB-BD31-4B8C-83A1-F6EECF244321}">
                <p14:modId xmlns:p14="http://schemas.microsoft.com/office/powerpoint/2010/main" val="2487220768"/>
              </p:ext>
            </p:extLst>
          </p:nvPr>
        </p:nvGraphicFramePr>
        <p:xfrm>
          <a:off x="1523492" y="1700808"/>
          <a:ext cx="9145016" cy="3643255"/>
        </p:xfrm>
        <a:graphic>
          <a:graphicData uri="http://schemas.openxmlformats.org/drawingml/2006/table">
            <a:tbl>
              <a:tblPr>
                <a:tableStyleId>{2D5ABB26-0587-4C30-8999-92F81FD0307C}</a:tableStyleId>
              </a:tblPr>
              <a:tblGrid>
                <a:gridCol w="1375593">
                  <a:extLst>
                    <a:ext uri="{9D8B030D-6E8A-4147-A177-3AD203B41FA5}">
                      <a16:colId xmlns:a16="http://schemas.microsoft.com/office/drawing/2014/main" val="20000"/>
                    </a:ext>
                  </a:extLst>
                </a:gridCol>
                <a:gridCol w="7769423">
                  <a:extLst>
                    <a:ext uri="{9D8B030D-6E8A-4147-A177-3AD203B41FA5}">
                      <a16:colId xmlns:a16="http://schemas.microsoft.com/office/drawing/2014/main" val="20001"/>
                    </a:ext>
                  </a:extLst>
                </a:gridCol>
              </a:tblGrid>
              <a:tr h="728651">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600" b="1" u="none" strike="noStrike" cap="none" normalizeH="0" baseline="0" dirty="0">
                          <a:ln>
                            <a:noFill/>
                          </a:ln>
                          <a:effectLst/>
                        </a:rPr>
                        <a:t>报文类型</a:t>
                      </a:r>
                      <a:endParaRPr kumimoji="0" lang="zh-CN" altLang="en-US" sz="1600" b="1" i="0" u="none" strike="noStrike" cap="none" normalizeH="0" baseline="0" dirty="0">
                        <a:ln>
                          <a:noFill/>
                        </a:ln>
                        <a:solidFill>
                          <a:schemeClr val="tx1"/>
                        </a:solidFill>
                        <a:effectLst/>
                        <a:latin typeface="+mj-lt"/>
                        <a:ea typeface="+mn-ea"/>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600" b="1" u="none" strike="noStrike" cap="none" normalizeH="0" baseline="0" dirty="0">
                          <a:ln>
                            <a:noFill/>
                          </a:ln>
                          <a:effectLst/>
                        </a:rPr>
                        <a:t>功能描述</a:t>
                      </a:r>
                      <a:endParaRPr kumimoji="0" lang="zh-CN" altLang="en-US" sz="1600" b="1" i="0" u="none" strike="noStrike" cap="none" normalizeH="0" baseline="0" dirty="0">
                        <a:ln>
                          <a:noFill/>
                        </a:ln>
                        <a:solidFill>
                          <a:schemeClr val="tx1"/>
                        </a:solidFill>
                        <a:effectLst/>
                        <a:latin typeface="+mj-lt"/>
                        <a:ea typeface="+mn-ea"/>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728651">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rPr>
                        <a:t>Challenge</a:t>
                      </a:r>
                      <a:endParaRPr kumimoji="0" lang="en-US" altLang="zh-CN" sz="1400" b="0" i="0" u="none" strike="noStrike" cap="none" normalizeH="0" baseline="0" dirty="0">
                        <a:ln>
                          <a:noFill/>
                        </a:ln>
                        <a:solidFill>
                          <a:schemeClr val="tx1"/>
                        </a:solidFill>
                        <a:effectLst/>
                        <a:latin typeface="+mj-lt"/>
                        <a:ea typeface="+mn-ea"/>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用于验证方向被验证方发送</a:t>
                      </a:r>
                      <a:r>
                        <a:rPr kumimoji="0" lang="en-US" altLang="zh-CN" sz="1400" u="none" strike="noStrike" cap="none" normalizeH="0" baseline="0" dirty="0">
                          <a:ln>
                            <a:noFill/>
                          </a:ln>
                          <a:effectLst/>
                        </a:rPr>
                        <a:t>Challenge</a:t>
                      </a:r>
                      <a:r>
                        <a:rPr kumimoji="0" lang="zh-CN" altLang="en-US" sz="1400" u="none" strike="noStrike" cap="none" normalizeH="0" baseline="0" dirty="0">
                          <a:ln>
                            <a:noFill/>
                          </a:ln>
                          <a:effectLst/>
                        </a:rPr>
                        <a:t>，发起验证过程</a:t>
                      </a:r>
                      <a:r>
                        <a:rPr kumimoji="0" lang="en-US" altLang="zh-CN" sz="1400" u="none" strike="noStrike" cap="none" normalizeH="0" baseline="0" dirty="0">
                          <a:ln>
                            <a:noFill/>
                          </a:ln>
                          <a:effectLst/>
                        </a:rPr>
                        <a:t>.</a:t>
                      </a:r>
                      <a:endParaRPr kumimoji="0" lang="en-US" altLang="zh-CN" sz="1400" b="0" i="0" u="none" strike="noStrike" cap="none" normalizeH="0" baseline="0" dirty="0">
                        <a:ln>
                          <a:noFill/>
                        </a:ln>
                        <a:solidFill>
                          <a:schemeClr val="tx1"/>
                        </a:solidFill>
                        <a:effectLst/>
                        <a:latin typeface="+mj-lt"/>
                        <a:ea typeface="+mn-ea"/>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28651">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rPr>
                        <a:t>Response</a:t>
                      </a:r>
                      <a:endParaRPr kumimoji="0" lang="en-US" altLang="zh-CN" sz="1400" b="0" i="0" u="none" strike="noStrike" cap="none" normalizeH="0" baseline="0" dirty="0">
                        <a:ln>
                          <a:noFill/>
                        </a:ln>
                        <a:solidFill>
                          <a:schemeClr val="tx1"/>
                        </a:solidFill>
                        <a:effectLst/>
                        <a:latin typeface="+mj-lt"/>
                        <a:ea typeface="+mn-ea"/>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用于被验证方向验证方返回用户信息，</a:t>
                      </a:r>
                      <a:r>
                        <a:rPr kumimoji="0" lang="en-US" altLang="zh-CN" sz="1400" u="none" strike="noStrike" cap="none" normalizeH="0" baseline="0" dirty="0">
                          <a:ln>
                            <a:noFill/>
                          </a:ln>
                          <a:effectLst/>
                        </a:rPr>
                        <a:t>Data</a:t>
                      </a:r>
                      <a:r>
                        <a:rPr kumimoji="0" lang="zh-CN" altLang="en-US" sz="1400" u="none" strike="noStrike" cap="none" normalizeH="0" baseline="0" dirty="0">
                          <a:ln>
                            <a:noFill/>
                          </a:ln>
                          <a:effectLst/>
                        </a:rPr>
                        <a:t>字段含有返回的用户名以及加密运算之后的密码信息。</a:t>
                      </a:r>
                      <a:endParaRPr kumimoji="0" lang="zh-CN" altLang="en-US" sz="1400" b="0" i="0" u="none" strike="noStrike" cap="none" normalizeH="0" baseline="0" dirty="0">
                        <a:ln>
                          <a:noFill/>
                        </a:ln>
                        <a:solidFill>
                          <a:schemeClr val="tx1"/>
                        </a:solidFill>
                        <a:effectLst/>
                        <a:latin typeface="+mj-lt"/>
                        <a:ea typeface="+mn-ea"/>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28651">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rPr>
                        <a:t>Success</a:t>
                      </a:r>
                      <a:endParaRPr kumimoji="0" lang="en-US" altLang="zh-CN" sz="1400" b="0" i="0" u="none" strike="noStrike" cap="none" normalizeH="0" baseline="0" dirty="0">
                        <a:ln>
                          <a:noFill/>
                        </a:ln>
                        <a:solidFill>
                          <a:schemeClr val="tx1"/>
                        </a:solidFill>
                        <a:effectLst/>
                        <a:latin typeface="+mj-lt"/>
                        <a:ea typeface="+mn-ea"/>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用于验证方向被验证方发送认证成功信息，</a:t>
                      </a:r>
                      <a:r>
                        <a:rPr kumimoji="0" lang="en-US" altLang="zh-CN" sz="1400" u="none" strike="noStrike" cap="none" normalizeH="0" baseline="0" dirty="0">
                          <a:ln>
                            <a:noFill/>
                          </a:ln>
                          <a:effectLst/>
                        </a:rPr>
                        <a:t>Data</a:t>
                      </a:r>
                      <a:r>
                        <a:rPr kumimoji="0" lang="zh-CN" altLang="en-US" sz="1400" u="none" strike="noStrike" cap="none" normalizeH="0" baseline="0" dirty="0">
                          <a:ln>
                            <a:noFill/>
                          </a:ln>
                          <a:effectLst/>
                        </a:rPr>
                        <a:t>字段可以包含文本提示信息。</a:t>
                      </a:r>
                      <a:endParaRPr kumimoji="0" lang="zh-CN" altLang="en-US" sz="1400" b="0" i="0" u="none" strike="noStrike" cap="none" normalizeH="0" baseline="0" dirty="0">
                        <a:ln>
                          <a:noFill/>
                        </a:ln>
                        <a:solidFill>
                          <a:schemeClr val="tx1"/>
                        </a:solidFill>
                        <a:effectLst/>
                        <a:latin typeface="+mj-lt"/>
                        <a:ea typeface="+mn-ea"/>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28651">
                <a:tc>
                  <a:txBody>
                    <a:bodyPr/>
                    <a:lstStyle/>
                    <a:p>
                      <a:pPr marL="0" marR="0" lvl="0" indent="0" algn="ctr"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rPr>
                        <a:t>Failure</a:t>
                      </a:r>
                      <a:endParaRPr kumimoji="0" lang="en-US" altLang="zh-CN" sz="1400" b="0" i="0" u="none" strike="noStrike" cap="none" normalizeH="0" baseline="0" dirty="0">
                        <a:ln>
                          <a:noFill/>
                        </a:ln>
                        <a:solidFill>
                          <a:schemeClr val="tx1"/>
                        </a:solidFill>
                        <a:effectLst/>
                        <a:latin typeface="+mj-lt"/>
                        <a:ea typeface="+mn-ea"/>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zh-CN" altLang="en-US" sz="1400" u="none" strike="noStrike" cap="none" normalizeH="0" baseline="0" dirty="0">
                          <a:ln>
                            <a:noFill/>
                          </a:ln>
                          <a:effectLst/>
                        </a:rPr>
                        <a:t>用于验证方向被验证方发送认证失败信息，</a:t>
                      </a:r>
                      <a:r>
                        <a:rPr kumimoji="0" lang="en-US" altLang="zh-CN" sz="1400" u="none" strike="noStrike" cap="none" normalizeH="0" baseline="0" dirty="0">
                          <a:ln>
                            <a:noFill/>
                          </a:ln>
                          <a:effectLst/>
                        </a:rPr>
                        <a:t>Data</a:t>
                      </a:r>
                      <a:r>
                        <a:rPr kumimoji="0" lang="zh-CN" altLang="en-US" sz="1400" u="none" strike="noStrike" cap="none" normalizeH="0" baseline="0" dirty="0">
                          <a:ln>
                            <a:noFill/>
                          </a:ln>
                          <a:effectLst/>
                        </a:rPr>
                        <a:t>字段可以包含文本提示信息。</a:t>
                      </a:r>
                      <a:endParaRPr kumimoji="0" lang="zh-CN" altLang="en-US" sz="1400" b="0" i="0" u="none" strike="noStrike" cap="none" normalizeH="0" baseline="0" dirty="0">
                        <a:ln>
                          <a:noFill/>
                        </a:ln>
                        <a:solidFill>
                          <a:schemeClr val="tx1"/>
                        </a:solidFill>
                        <a:effectLst/>
                        <a:latin typeface="+mj-lt"/>
                        <a:ea typeface="+mn-ea"/>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86467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CHAP</a:t>
            </a:r>
            <a:r>
              <a:rPr lang="zh-CN" altLang="en-US"/>
              <a:t>认证</a:t>
            </a:r>
            <a:r>
              <a:rPr lang="en-US" altLang="zh-CN"/>
              <a:t> - </a:t>
            </a:r>
            <a:r>
              <a:rPr lang="zh-CN" altLang="en-US"/>
              <a:t>工作原理</a:t>
            </a:r>
            <a:endParaRPr lang="en-US" dirty="0"/>
          </a:p>
        </p:txBody>
      </p:sp>
      <p:cxnSp>
        <p:nvCxnSpPr>
          <p:cNvPr id="4" name="直接连接符 18"/>
          <p:cNvCxnSpPr/>
          <p:nvPr/>
        </p:nvCxnSpPr>
        <p:spPr bwMode="auto">
          <a:xfrm>
            <a:off x="6093147" y="2766683"/>
            <a:ext cx="16912" cy="2573064"/>
          </a:xfrm>
          <a:prstGeom prst="line">
            <a:avLst/>
          </a:prstGeom>
          <a:ln/>
        </p:spPr>
        <p:style>
          <a:lnRef idx="2">
            <a:schemeClr val="dk1"/>
          </a:lnRef>
          <a:fillRef idx="0">
            <a:schemeClr val="dk1"/>
          </a:fillRef>
          <a:effectRef idx="1">
            <a:schemeClr val="dk1"/>
          </a:effectRef>
          <a:fontRef idx="minor">
            <a:schemeClr val="tx1"/>
          </a:fontRef>
        </p:style>
      </p:cxnSp>
      <p:sp>
        <p:nvSpPr>
          <p:cNvPr id="5" name="矩形 26"/>
          <p:cNvSpPr/>
          <p:nvPr/>
        </p:nvSpPr>
        <p:spPr bwMode="auto">
          <a:xfrm>
            <a:off x="3752282" y="1362030"/>
            <a:ext cx="1276355"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 </a:t>
            </a:r>
            <a:r>
              <a:rPr lang="zh-CN" altLang="en-US" sz="1400" dirty="0">
                <a:latin typeface="+mn-ea"/>
                <a:ea typeface="+mn-ea"/>
              </a:rPr>
              <a:t>认证方</a:t>
            </a:r>
            <a:endParaRPr kumimoji="0" lang="zh-CN" altLang="en-US" sz="1400" b="0" i="0" u="none" strike="noStrike" cap="none" normalizeH="0" baseline="0" dirty="0">
              <a:ln>
                <a:noFill/>
              </a:ln>
              <a:solidFill>
                <a:schemeClr val="tx1"/>
              </a:solidFill>
              <a:effectLst/>
              <a:latin typeface="+mn-ea"/>
              <a:ea typeface="+mn-ea"/>
            </a:endParaRPr>
          </a:p>
        </p:txBody>
      </p:sp>
      <p:sp>
        <p:nvSpPr>
          <p:cNvPr id="6" name="矩形 28"/>
          <p:cNvSpPr/>
          <p:nvPr/>
        </p:nvSpPr>
        <p:spPr bwMode="auto">
          <a:xfrm>
            <a:off x="7083257" y="1385161"/>
            <a:ext cx="1252492" cy="33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 </a:t>
            </a:r>
            <a:r>
              <a:rPr lang="zh-CN" altLang="en-US" sz="1400" dirty="0">
                <a:latin typeface="+mn-ea"/>
                <a:ea typeface="+mn-ea"/>
              </a:rPr>
              <a:t>被认证方</a:t>
            </a:r>
            <a:endParaRPr kumimoji="0" lang="zh-CN" altLang="en-US" sz="1400" b="0" i="0" u="none" strike="noStrike" cap="none" normalizeH="0" baseline="0" dirty="0">
              <a:ln>
                <a:noFill/>
              </a:ln>
              <a:solidFill>
                <a:schemeClr val="tx1"/>
              </a:solidFill>
              <a:effectLst/>
              <a:latin typeface="+mn-ea"/>
              <a:ea typeface="+mn-ea"/>
            </a:endParaRPr>
          </a:p>
        </p:txBody>
      </p:sp>
      <p:sp>
        <p:nvSpPr>
          <p:cNvPr id="7" name="任意多边形 30"/>
          <p:cNvSpPr/>
          <p:nvPr/>
        </p:nvSpPr>
        <p:spPr bwMode="auto">
          <a:xfrm>
            <a:off x="4713522" y="1902090"/>
            <a:ext cx="2670971" cy="101216"/>
          </a:xfrm>
          <a:custGeom>
            <a:avLst/>
            <a:gdLst>
              <a:gd name="connsiteX0" fmla="*/ 0 w 3895107"/>
              <a:gd name="connsiteY0" fmla="*/ 130629 h 249382"/>
              <a:gd name="connsiteX1" fmla="*/ 2280062 w 3895107"/>
              <a:gd name="connsiteY1" fmla="*/ 0 h 249382"/>
              <a:gd name="connsiteX2" fmla="*/ 1638795 w 3895107"/>
              <a:gd name="connsiteY2" fmla="*/ 249382 h 249382"/>
              <a:gd name="connsiteX3" fmla="*/ 3895107 w 3895107"/>
              <a:gd name="connsiteY3" fmla="*/ 130629 h 249382"/>
              <a:gd name="connsiteX4" fmla="*/ 3895107 w 3895107"/>
              <a:gd name="connsiteY4" fmla="*/ 130629 h 249382"/>
              <a:gd name="connsiteX5" fmla="*/ 3883231 w 3895107"/>
              <a:gd name="connsiteY5" fmla="*/ 118754 h 24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107" h="249382">
                <a:moveTo>
                  <a:pt x="0" y="130629"/>
                </a:moveTo>
                <a:lnTo>
                  <a:pt x="2280062" y="0"/>
                </a:lnTo>
                <a:lnTo>
                  <a:pt x="1638795" y="249382"/>
                </a:lnTo>
                <a:lnTo>
                  <a:pt x="3895107" y="130629"/>
                </a:lnTo>
                <a:lnTo>
                  <a:pt x="3895107" y="130629"/>
                </a:lnTo>
                <a:lnTo>
                  <a:pt x="3883231" y="118754"/>
                </a:ln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400" dirty="0">
              <a:latin typeface="+mn-ea"/>
            </a:endParaRPr>
          </a:p>
        </p:txBody>
      </p:sp>
      <p:sp>
        <p:nvSpPr>
          <p:cNvPr id="8" name="矩形 40"/>
          <p:cNvSpPr/>
          <p:nvPr/>
        </p:nvSpPr>
        <p:spPr bwMode="auto">
          <a:xfrm>
            <a:off x="5037561" y="2104271"/>
            <a:ext cx="2066551" cy="561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400" dirty="0">
                <a:latin typeface="+mn-ea"/>
                <a:ea typeface="+mn-ea"/>
              </a:rPr>
              <a:t>Username = "</a:t>
            </a:r>
            <a:r>
              <a:rPr lang="en-US" altLang="zh-CN" sz="1400" dirty="0" err="1">
                <a:latin typeface="+mn-ea"/>
                <a:ea typeface="+mn-ea"/>
              </a:rPr>
              <a:t>huawei</a:t>
            </a:r>
            <a:r>
              <a:rPr lang="en-US" altLang="zh-CN" sz="1400" dirty="0">
                <a:latin typeface="+mn-ea"/>
                <a:ea typeface="+mn-ea"/>
              </a:rPr>
              <a:t>"</a:t>
            </a:r>
          </a:p>
          <a:p>
            <a:pPr algn="ctr" fontAlgn="base">
              <a:buClr>
                <a:srgbClr val="CC9900"/>
              </a:buClr>
            </a:pPr>
            <a:r>
              <a:rPr lang="en-US" altLang="zh-CN" sz="1400" dirty="0">
                <a:latin typeface="+mn-ea"/>
                <a:ea typeface="+mn-ea"/>
              </a:rPr>
              <a:t>Password="hello"</a:t>
            </a:r>
          </a:p>
        </p:txBody>
      </p:sp>
      <p:sp>
        <p:nvSpPr>
          <p:cNvPr id="9" name="矩形 46"/>
          <p:cNvSpPr/>
          <p:nvPr/>
        </p:nvSpPr>
        <p:spPr bwMode="auto">
          <a:xfrm>
            <a:off x="7004969" y="3420990"/>
            <a:ext cx="1648381"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10" name="直接箭头连接符 47"/>
          <p:cNvCxnSpPr/>
          <p:nvPr/>
        </p:nvCxnSpPr>
        <p:spPr bwMode="auto">
          <a:xfrm flipH="1">
            <a:off x="6385281" y="3565969"/>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50"/>
          <p:cNvCxnSpPr/>
          <p:nvPr/>
        </p:nvCxnSpPr>
        <p:spPr bwMode="auto">
          <a:xfrm>
            <a:off x="5198237" y="4430065"/>
            <a:ext cx="6323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矩形 51"/>
          <p:cNvSpPr/>
          <p:nvPr/>
        </p:nvSpPr>
        <p:spPr bwMode="auto">
          <a:xfrm>
            <a:off x="3526625" y="4295517"/>
            <a:ext cx="1656184" cy="319411"/>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pic>
        <p:nvPicPr>
          <p:cNvPr id="13" name="Picture 12" descr="E:\2016.01\1.12 扁平化图标\蓝色\AR-蓝色最新-40.png"/>
          <p:cNvPicPr>
            <a:picLocks noChangeAspect="1" noChangeArrowheads="1"/>
          </p:cNvPicPr>
          <p:nvPr/>
        </p:nvPicPr>
        <p:blipFill>
          <a:blip r:embed="rId3" cstate="print"/>
          <a:srcRect/>
          <a:stretch>
            <a:fillRect/>
          </a:stretch>
        </p:blipFill>
        <p:spPr bwMode="auto">
          <a:xfrm>
            <a:off x="4065450" y="1668058"/>
            <a:ext cx="650020" cy="531834"/>
          </a:xfrm>
          <a:prstGeom prst="rect">
            <a:avLst/>
          </a:prstGeom>
          <a:noFill/>
        </p:spPr>
      </p:pic>
      <p:pic>
        <p:nvPicPr>
          <p:cNvPr id="14" name="Picture 12" descr="E:\2016.01\1.12 扁平化图标\蓝色\AR-蓝色最新-40.png"/>
          <p:cNvPicPr>
            <a:picLocks noChangeAspect="1" noChangeArrowheads="1"/>
          </p:cNvPicPr>
          <p:nvPr/>
        </p:nvPicPr>
        <p:blipFill>
          <a:blip r:embed="rId3" cstate="print"/>
          <a:srcRect/>
          <a:stretch>
            <a:fillRect/>
          </a:stretch>
        </p:blipFill>
        <p:spPr bwMode="auto">
          <a:xfrm>
            <a:off x="7384493" y="1690071"/>
            <a:ext cx="650020" cy="531834"/>
          </a:xfrm>
          <a:prstGeom prst="rect">
            <a:avLst/>
          </a:prstGeom>
          <a:noFill/>
        </p:spPr>
      </p:pic>
      <p:sp>
        <p:nvSpPr>
          <p:cNvPr id="15" name="TextBox 14"/>
          <p:cNvSpPr txBox="1"/>
          <p:nvPr/>
        </p:nvSpPr>
        <p:spPr>
          <a:xfrm>
            <a:off x="3600717" y="4293096"/>
            <a:ext cx="1523175" cy="307777"/>
          </a:xfrm>
          <a:prstGeom prst="rect">
            <a:avLst/>
          </a:prstGeom>
          <a:noFill/>
        </p:spPr>
        <p:txBody>
          <a:bodyPr wrap="square" rtlCol="0">
            <a:spAutoFit/>
          </a:bodyPr>
          <a:lstStyle/>
          <a:p>
            <a:r>
              <a:rPr lang="en-US" altLang="zh-CN" sz="1400" dirty="0">
                <a:latin typeface="+mn-ea"/>
                <a:ea typeface="+mn-ea"/>
              </a:rPr>
              <a:t>Success/Failure</a:t>
            </a:r>
          </a:p>
        </p:txBody>
      </p:sp>
      <p:sp>
        <p:nvSpPr>
          <p:cNvPr id="16" name="TextBox 15"/>
          <p:cNvSpPr txBox="1"/>
          <p:nvPr/>
        </p:nvSpPr>
        <p:spPr>
          <a:xfrm>
            <a:off x="7316226" y="3409255"/>
            <a:ext cx="1084030" cy="307777"/>
          </a:xfrm>
          <a:prstGeom prst="rect">
            <a:avLst/>
          </a:prstGeom>
          <a:noFill/>
        </p:spPr>
        <p:txBody>
          <a:bodyPr wrap="square" rtlCol="0">
            <a:spAutoFit/>
          </a:bodyPr>
          <a:lstStyle/>
          <a:p>
            <a:r>
              <a:rPr lang="en-US" altLang="zh-CN" sz="1400" dirty="0">
                <a:latin typeface="+mn-ea"/>
                <a:ea typeface="+mn-ea"/>
              </a:rPr>
              <a:t>Response</a:t>
            </a:r>
          </a:p>
        </p:txBody>
      </p:sp>
      <p:sp>
        <p:nvSpPr>
          <p:cNvPr id="17" name="TextBox 16"/>
          <p:cNvSpPr txBox="1"/>
          <p:nvPr/>
        </p:nvSpPr>
        <p:spPr>
          <a:xfrm>
            <a:off x="6339155" y="3775625"/>
            <a:ext cx="3657789" cy="307777"/>
          </a:xfrm>
          <a:prstGeom prst="rect">
            <a:avLst/>
          </a:prstGeom>
          <a:noFill/>
        </p:spPr>
        <p:txBody>
          <a:bodyPr wrap="square" rtlCol="0">
            <a:spAutoFit/>
          </a:bodyPr>
          <a:lstStyle/>
          <a:p>
            <a:r>
              <a:rPr lang="en-US" altLang="zh-CN" sz="1400" dirty="0">
                <a:latin typeface="+mn-ea"/>
                <a:ea typeface="+mn-ea"/>
              </a:rPr>
              <a:t>MD5</a:t>
            </a:r>
            <a:r>
              <a:rPr lang="zh-CN" altLang="en-US" sz="1400" dirty="0">
                <a:latin typeface="+mn-ea"/>
                <a:ea typeface="+mn-ea"/>
              </a:rPr>
              <a:t>（</a:t>
            </a:r>
            <a:r>
              <a:rPr lang="en-US" altLang="zh-CN" sz="1400" dirty="0">
                <a:latin typeface="+mn-ea"/>
                <a:ea typeface="+mn-ea"/>
              </a:rPr>
              <a:t>Identifier</a:t>
            </a:r>
            <a:r>
              <a:rPr lang="zh-CN" altLang="en-US" sz="1400" dirty="0">
                <a:latin typeface="+mn-ea"/>
                <a:ea typeface="+mn-ea"/>
              </a:rPr>
              <a:t>＋密码＋随机数）</a:t>
            </a:r>
            <a:r>
              <a:rPr lang="en-US" altLang="zh-CN" sz="1400" dirty="0">
                <a:latin typeface="+mn-ea"/>
                <a:ea typeface="+mn-ea"/>
              </a:rPr>
              <a:t>+</a:t>
            </a:r>
            <a:r>
              <a:rPr lang="zh-CN" altLang="en-US" sz="1400" dirty="0">
                <a:latin typeface="+mn-ea"/>
                <a:ea typeface="+mn-ea"/>
              </a:rPr>
              <a:t>用户名</a:t>
            </a:r>
          </a:p>
        </p:txBody>
      </p:sp>
      <p:sp>
        <p:nvSpPr>
          <p:cNvPr id="18" name="矩形 51"/>
          <p:cNvSpPr/>
          <p:nvPr/>
        </p:nvSpPr>
        <p:spPr bwMode="auto">
          <a:xfrm>
            <a:off x="3564293" y="3067344"/>
            <a:ext cx="1656184" cy="30679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cxnSp>
        <p:nvCxnSpPr>
          <p:cNvPr id="20" name="直接箭头连接符 50"/>
          <p:cNvCxnSpPr/>
          <p:nvPr/>
        </p:nvCxnSpPr>
        <p:spPr bwMode="auto">
          <a:xfrm>
            <a:off x="5220477" y="3212976"/>
            <a:ext cx="6323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791744" y="3068960"/>
            <a:ext cx="1178597" cy="307777"/>
          </a:xfrm>
          <a:prstGeom prst="rect">
            <a:avLst/>
          </a:prstGeom>
          <a:noFill/>
        </p:spPr>
        <p:txBody>
          <a:bodyPr wrap="square" rtlCol="0">
            <a:spAutoFit/>
          </a:bodyPr>
          <a:lstStyle/>
          <a:p>
            <a:r>
              <a:rPr lang="en-US" altLang="zh-CN" sz="1400" dirty="0">
                <a:latin typeface="+mn-ea"/>
                <a:ea typeface="+mn-ea"/>
              </a:rPr>
              <a:t>Challenge</a:t>
            </a:r>
          </a:p>
        </p:txBody>
      </p:sp>
      <p:sp>
        <p:nvSpPr>
          <p:cNvPr id="22" name="TextBox 16"/>
          <p:cNvSpPr txBox="1"/>
          <p:nvPr/>
        </p:nvSpPr>
        <p:spPr>
          <a:xfrm>
            <a:off x="3029254" y="3467848"/>
            <a:ext cx="2922730" cy="307777"/>
          </a:xfrm>
          <a:prstGeom prst="rect">
            <a:avLst/>
          </a:prstGeom>
          <a:noFill/>
        </p:spPr>
        <p:txBody>
          <a:bodyPr wrap="square" rtlCol="0">
            <a:spAutoFit/>
          </a:bodyPr>
          <a:lstStyle/>
          <a:p>
            <a:r>
              <a:rPr lang="en-US" altLang="zh-CN" sz="1400" dirty="0">
                <a:latin typeface="+mn-ea"/>
                <a:ea typeface="+mn-ea"/>
              </a:rPr>
              <a:t>Identifier</a:t>
            </a:r>
            <a:r>
              <a:rPr lang="zh-CN" altLang="en-US" sz="1400" dirty="0">
                <a:latin typeface="+mn-ea"/>
                <a:ea typeface="+mn-ea"/>
              </a:rPr>
              <a:t>＋随机数</a:t>
            </a:r>
            <a:r>
              <a:rPr lang="en-US" altLang="zh-CN" sz="1400" dirty="0">
                <a:latin typeface="+mn-ea"/>
                <a:ea typeface="+mn-ea"/>
              </a:rPr>
              <a:t>+</a:t>
            </a:r>
            <a:r>
              <a:rPr lang="zh-CN" altLang="en-US" sz="1400" dirty="0">
                <a:latin typeface="+mn-ea"/>
                <a:ea typeface="+mn-ea"/>
              </a:rPr>
              <a:t>用户名（可选）</a:t>
            </a:r>
          </a:p>
        </p:txBody>
      </p:sp>
    </p:spTree>
    <p:extLst>
      <p:ext uri="{BB962C8B-B14F-4D97-AF65-F5344CB8AC3E}">
        <p14:creationId xmlns:p14="http://schemas.microsoft.com/office/powerpoint/2010/main" val="2335532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广域网接口</a:t>
            </a:r>
            <a:endParaRPr lang="en-US" altLang="zh-CN" dirty="0">
              <a:solidFill>
                <a:schemeClr val="bg1">
                  <a:lumMod val="50000"/>
                </a:schemeClr>
              </a:solidFill>
            </a:endParaRPr>
          </a:p>
          <a:p>
            <a:r>
              <a:rPr lang="en-US" altLang="zh-CN" b="1" dirty="0"/>
              <a:t>PPP</a:t>
            </a:r>
            <a:r>
              <a:rPr lang="zh-CN" altLang="en-US" b="1" dirty="0"/>
              <a:t>原理与配置</a:t>
            </a:r>
            <a:endParaRPr lang="en-US" altLang="zh-CN" b="1" dirty="0"/>
          </a:p>
          <a:p>
            <a:pPr lvl="1"/>
            <a:r>
              <a:rPr lang="en-US" altLang="zh-CN" dirty="0">
                <a:solidFill>
                  <a:schemeClr val="bg1">
                    <a:lumMod val="50000"/>
                  </a:schemeClr>
                </a:solidFill>
              </a:rPr>
              <a:t>PPP</a:t>
            </a:r>
            <a:r>
              <a:rPr lang="zh-CN" altLang="en-US" dirty="0">
                <a:solidFill>
                  <a:schemeClr val="bg1">
                    <a:lumMod val="50000"/>
                  </a:schemeClr>
                </a:solidFill>
              </a:rPr>
              <a:t>基本概念</a:t>
            </a:r>
            <a:endParaRPr lang="en-US" altLang="zh-CN" dirty="0">
              <a:solidFill>
                <a:schemeClr val="bg1">
                  <a:lumMod val="50000"/>
                </a:schemeClr>
              </a:solidFill>
            </a:endParaRPr>
          </a:p>
          <a:p>
            <a:pPr lvl="1"/>
            <a:r>
              <a:rPr lang="en-US" altLang="zh-CN" dirty="0">
                <a:solidFill>
                  <a:schemeClr val="bg1">
                    <a:lumMod val="50000"/>
                  </a:schemeClr>
                </a:solidFill>
              </a:rPr>
              <a:t>LCP</a:t>
            </a:r>
            <a:r>
              <a:rPr lang="zh-CN" altLang="en-US" dirty="0">
                <a:solidFill>
                  <a:schemeClr val="bg1">
                    <a:lumMod val="50000"/>
                  </a:schemeClr>
                </a:solidFill>
              </a:rPr>
              <a:t>协议</a:t>
            </a:r>
            <a:endParaRPr lang="en-US" altLang="zh-CN" dirty="0">
              <a:solidFill>
                <a:schemeClr val="bg1">
                  <a:lumMod val="50000"/>
                </a:schemeClr>
              </a:solidFill>
            </a:endParaRPr>
          </a:p>
          <a:p>
            <a:pPr lvl="1"/>
            <a:r>
              <a:rPr lang="en-US" altLang="zh-CN" dirty="0">
                <a:solidFill>
                  <a:schemeClr val="bg1">
                    <a:lumMod val="50000"/>
                  </a:schemeClr>
                </a:solidFill>
              </a:rPr>
              <a:t>PAP</a:t>
            </a:r>
            <a:r>
              <a:rPr lang="zh-CN" altLang="en-US" dirty="0">
                <a:solidFill>
                  <a:schemeClr val="bg1">
                    <a:lumMod val="50000"/>
                  </a:schemeClr>
                </a:solidFill>
              </a:rPr>
              <a:t>认证协议</a:t>
            </a:r>
            <a:endParaRPr lang="en-US" altLang="zh-CN" dirty="0">
              <a:solidFill>
                <a:schemeClr val="bg1">
                  <a:lumMod val="50000"/>
                </a:schemeClr>
              </a:solidFill>
            </a:endParaRPr>
          </a:p>
          <a:p>
            <a:pPr lvl="1"/>
            <a:r>
              <a:rPr lang="en-US" altLang="zh-CN" dirty="0">
                <a:solidFill>
                  <a:schemeClr val="bg1">
                    <a:lumMod val="50000"/>
                  </a:schemeClr>
                </a:solidFill>
              </a:rPr>
              <a:t>CHAP</a:t>
            </a:r>
            <a:r>
              <a:rPr lang="zh-CN" altLang="en-US" dirty="0">
                <a:solidFill>
                  <a:schemeClr val="bg1">
                    <a:lumMod val="50000"/>
                  </a:schemeClr>
                </a:solidFill>
              </a:rPr>
              <a:t>认证协议</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a:t>NCP</a:t>
            </a:r>
            <a:r>
              <a:rPr lang="zh-CN" altLang="en-US" dirty="0"/>
              <a:t>协议</a:t>
            </a:r>
            <a:endParaRPr lang="en-US" altLang="zh-CN" dirty="0"/>
          </a:p>
          <a:p>
            <a:pPr lvl="1"/>
            <a:r>
              <a:rPr lang="en-US" altLang="zh-CN" dirty="0">
                <a:solidFill>
                  <a:schemeClr val="bg1">
                    <a:lumMod val="50000"/>
                  </a:schemeClr>
                </a:solidFill>
              </a:rPr>
              <a:t>MP</a:t>
            </a:r>
            <a:r>
              <a:rPr lang="zh-CN" altLang="en-US" dirty="0">
                <a:solidFill>
                  <a:schemeClr val="bg1">
                    <a:lumMod val="50000"/>
                  </a:schemeClr>
                </a:solidFill>
              </a:rPr>
              <a:t>基本原理</a:t>
            </a:r>
            <a:endParaRPr lang="en-US" altLang="zh-CN" dirty="0">
              <a:solidFill>
                <a:schemeClr val="bg1">
                  <a:lumMod val="50000"/>
                </a:schemeClr>
              </a:solidFill>
            </a:endParaRPr>
          </a:p>
          <a:p>
            <a:pPr lvl="1"/>
            <a:r>
              <a:rPr lang="en-US" altLang="zh-CN" dirty="0">
                <a:solidFill>
                  <a:schemeClr val="bg1">
                    <a:lumMod val="50000"/>
                  </a:schemeClr>
                </a:solidFill>
              </a:rPr>
              <a:t>PPP/MP</a:t>
            </a:r>
            <a:r>
              <a:rPr lang="zh-CN" altLang="en-US" dirty="0">
                <a:solidFill>
                  <a:schemeClr val="bg1">
                    <a:lumMod val="50000"/>
                  </a:schemeClr>
                </a:solidFill>
              </a:rPr>
              <a:t>配置</a:t>
            </a:r>
            <a:endParaRPr lang="en-US" altLang="zh-CN" dirty="0">
              <a:solidFill>
                <a:schemeClr val="bg1">
                  <a:lumMod val="50000"/>
                </a:schemeClr>
              </a:solidFill>
            </a:endParaRPr>
          </a:p>
        </p:txBody>
      </p:sp>
    </p:spTree>
    <p:extLst>
      <p:ext uri="{BB962C8B-B14F-4D97-AF65-F5344CB8AC3E}">
        <p14:creationId xmlns:p14="http://schemas.microsoft.com/office/powerpoint/2010/main" val="2752370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NCP</a:t>
            </a:r>
            <a:r>
              <a:rPr lang="zh-CN" altLang="en-US"/>
              <a:t>协议</a:t>
            </a:r>
            <a:r>
              <a:rPr lang="en-US" altLang="zh-CN"/>
              <a:t> - IPCP</a:t>
            </a:r>
            <a:r>
              <a:rPr lang="zh-CN" altLang="en-US"/>
              <a:t>静态协商</a:t>
            </a:r>
            <a:r>
              <a:rPr lang="en-US" altLang="zh-CN"/>
              <a:t>IP</a:t>
            </a:r>
            <a:r>
              <a:rPr lang="zh-CN" altLang="en-US"/>
              <a:t>地址</a:t>
            </a:r>
            <a:endParaRPr lang="en-US" dirty="0"/>
          </a:p>
        </p:txBody>
      </p:sp>
      <p:cxnSp>
        <p:nvCxnSpPr>
          <p:cNvPr id="4" name="直接连接符 18"/>
          <p:cNvCxnSpPr/>
          <p:nvPr/>
        </p:nvCxnSpPr>
        <p:spPr bwMode="auto">
          <a:xfrm flipH="1">
            <a:off x="6100188" y="2687658"/>
            <a:ext cx="8164" cy="3182597"/>
          </a:xfrm>
          <a:prstGeom prst="line">
            <a:avLst/>
          </a:prstGeom>
          <a:ln/>
        </p:spPr>
        <p:style>
          <a:lnRef idx="2">
            <a:schemeClr val="dk1"/>
          </a:lnRef>
          <a:fillRef idx="0">
            <a:schemeClr val="dk1"/>
          </a:fillRef>
          <a:effectRef idx="1">
            <a:schemeClr val="dk1"/>
          </a:effectRef>
          <a:fontRef idx="minor">
            <a:schemeClr val="tx1"/>
          </a:fontRef>
        </p:style>
      </p:cxnSp>
      <p:sp>
        <p:nvSpPr>
          <p:cNvPr id="5" name="矩形 26"/>
          <p:cNvSpPr/>
          <p:nvPr/>
        </p:nvSpPr>
        <p:spPr bwMode="auto">
          <a:xfrm>
            <a:off x="3767487" y="1340768"/>
            <a:ext cx="1276355"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endParaRPr kumimoji="0" lang="zh-CN" altLang="en-US" sz="1400" b="0" i="0" u="none" strike="noStrike" cap="none" normalizeH="0" baseline="0" dirty="0">
              <a:ln>
                <a:noFill/>
              </a:ln>
              <a:solidFill>
                <a:schemeClr val="tx1"/>
              </a:solidFill>
              <a:effectLst/>
              <a:latin typeface="+mn-ea"/>
              <a:ea typeface="+mn-ea"/>
            </a:endParaRPr>
          </a:p>
        </p:txBody>
      </p:sp>
      <p:sp>
        <p:nvSpPr>
          <p:cNvPr id="6" name="矩形 28"/>
          <p:cNvSpPr/>
          <p:nvPr/>
        </p:nvSpPr>
        <p:spPr bwMode="auto">
          <a:xfrm>
            <a:off x="7098462" y="1363899"/>
            <a:ext cx="1252492" cy="33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endParaRPr kumimoji="0" lang="zh-CN" altLang="en-US" sz="1400" b="0" i="0" u="none" strike="noStrike" cap="none" normalizeH="0" baseline="0" dirty="0">
              <a:ln>
                <a:noFill/>
              </a:ln>
              <a:solidFill>
                <a:schemeClr val="tx1"/>
              </a:solidFill>
              <a:effectLst/>
              <a:latin typeface="+mn-ea"/>
              <a:ea typeface="+mn-ea"/>
            </a:endParaRPr>
          </a:p>
        </p:txBody>
      </p:sp>
      <p:sp>
        <p:nvSpPr>
          <p:cNvPr id="7" name="任意多边形 30"/>
          <p:cNvSpPr/>
          <p:nvPr/>
        </p:nvSpPr>
        <p:spPr bwMode="auto">
          <a:xfrm>
            <a:off x="4728727" y="1880828"/>
            <a:ext cx="2670971" cy="101216"/>
          </a:xfrm>
          <a:custGeom>
            <a:avLst/>
            <a:gdLst>
              <a:gd name="connsiteX0" fmla="*/ 0 w 3895107"/>
              <a:gd name="connsiteY0" fmla="*/ 130629 h 249382"/>
              <a:gd name="connsiteX1" fmla="*/ 2280062 w 3895107"/>
              <a:gd name="connsiteY1" fmla="*/ 0 h 249382"/>
              <a:gd name="connsiteX2" fmla="*/ 1638795 w 3895107"/>
              <a:gd name="connsiteY2" fmla="*/ 249382 h 249382"/>
              <a:gd name="connsiteX3" fmla="*/ 3895107 w 3895107"/>
              <a:gd name="connsiteY3" fmla="*/ 130629 h 249382"/>
              <a:gd name="connsiteX4" fmla="*/ 3895107 w 3895107"/>
              <a:gd name="connsiteY4" fmla="*/ 130629 h 249382"/>
              <a:gd name="connsiteX5" fmla="*/ 3883231 w 3895107"/>
              <a:gd name="connsiteY5" fmla="*/ 118754 h 24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107" h="249382">
                <a:moveTo>
                  <a:pt x="0" y="130629"/>
                </a:moveTo>
                <a:lnTo>
                  <a:pt x="2280062" y="0"/>
                </a:lnTo>
                <a:lnTo>
                  <a:pt x="1638795" y="249382"/>
                </a:lnTo>
                <a:lnTo>
                  <a:pt x="3895107" y="130629"/>
                </a:lnTo>
                <a:lnTo>
                  <a:pt x="3895107" y="130629"/>
                </a:lnTo>
                <a:lnTo>
                  <a:pt x="3883231" y="118754"/>
                </a:ln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400" dirty="0">
              <a:latin typeface="+mn-ea"/>
            </a:endParaRPr>
          </a:p>
        </p:txBody>
      </p:sp>
      <p:sp>
        <p:nvSpPr>
          <p:cNvPr id="8" name="矩形 40"/>
          <p:cNvSpPr/>
          <p:nvPr/>
        </p:nvSpPr>
        <p:spPr bwMode="auto">
          <a:xfrm>
            <a:off x="4546946" y="2003582"/>
            <a:ext cx="1367622" cy="2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400" dirty="0">
                <a:latin typeface="+mn-ea"/>
                <a:ea typeface="+mn-ea"/>
              </a:rPr>
              <a:t>12.1.1.1/24</a:t>
            </a:r>
          </a:p>
        </p:txBody>
      </p:sp>
      <p:sp>
        <p:nvSpPr>
          <p:cNvPr id="9" name="矩形 46"/>
          <p:cNvSpPr/>
          <p:nvPr/>
        </p:nvSpPr>
        <p:spPr bwMode="auto">
          <a:xfrm>
            <a:off x="7020174" y="3399728"/>
            <a:ext cx="1648381"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10" name="直接箭头连接符 47"/>
          <p:cNvCxnSpPr/>
          <p:nvPr/>
        </p:nvCxnSpPr>
        <p:spPr bwMode="auto">
          <a:xfrm flipH="1">
            <a:off x="6400486" y="3544707"/>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50"/>
          <p:cNvCxnSpPr/>
          <p:nvPr/>
        </p:nvCxnSpPr>
        <p:spPr bwMode="auto">
          <a:xfrm>
            <a:off x="5213442" y="5059079"/>
            <a:ext cx="6323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矩形 51"/>
          <p:cNvSpPr/>
          <p:nvPr/>
        </p:nvSpPr>
        <p:spPr bwMode="auto">
          <a:xfrm>
            <a:off x="3541830" y="4924531"/>
            <a:ext cx="1656184" cy="319411"/>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pic>
        <p:nvPicPr>
          <p:cNvPr id="13" name="Picture 12" descr="E:\2016.01\1.12 扁平化图标\蓝色\AR-蓝色最新-40.png"/>
          <p:cNvPicPr>
            <a:picLocks noChangeAspect="1" noChangeArrowheads="1"/>
          </p:cNvPicPr>
          <p:nvPr/>
        </p:nvPicPr>
        <p:blipFill>
          <a:blip r:embed="rId3" cstate="print"/>
          <a:srcRect/>
          <a:stretch>
            <a:fillRect/>
          </a:stretch>
        </p:blipFill>
        <p:spPr bwMode="auto">
          <a:xfrm>
            <a:off x="4080655" y="1646796"/>
            <a:ext cx="650020" cy="531834"/>
          </a:xfrm>
          <a:prstGeom prst="rect">
            <a:avLst/>
          </a:prstGeom>
          <a:noFill/>
        </p:spPr>
      </p:pic>
      <p:pic>
        <p:nvPicPr>
          <p:cNvPr id="14" name="Picture 12" descr="E:\2016.01\1.12 扁平化图标\蓝色\AR-蓝色最新-40.png"/>
          <p:cNvPicPr>
            <a:picLocks noChangeAspect="1" noChangeArrowheads="1"/>
          </p:cNvPicPr>
          <p:nvPr/>
        </p:nvPicPr>
        <p:blipFill>
          <a:blip r:embed="rId3" cstate="print"/>
          <a:srcRect/>
          <a:stretch>
            <a:fillRect/>
          </a:stretch>
        </p:blipFill>
        <p:spPr bwMode="auto">
          <a:xfrm>
            <a:off x="7399698" y="1668809"/>
            <a:ext cx="650020" cy="531834"/>
          </a:xfrm>
          <a:prstGeom prst="rect">
            <a:avLst/>
          </a:prstGeom>
          <a:noFill/>
        </p:spPr>
      </p:pic>
      <p:sp>
        <p:nvSpPr>
          <p:cNvPr id="16" name="TextBox 15"/>
          <p:cNvSpPr txBox="1"/>
          <p:nvPr/>
        </p:nvSpPr>
        <p:spPr>
          <a:xfrm>
            <a:off x="7104112" y="3373251"/>
            <a:ext cx="1434440" cy="307777"/>
          </a:xfrm>
          <a:prstGeom prst="rect">
            <a:avLst/>
          </a:prstGeom>
          <a:noFill/>
        </p:spPr>
        <p:txBody>
          <a:bodyPr wrap="square" rtlCol="0">
            <a:spAutoFit/>
          </a:bodyPr>
          <a:lstStyle/>
          <a:p>
            <a:r>
              <a:rPr lang="en-US" altLang="zh-CN" sz="1400" dirty="0">
                <a:latin typeface="+mn-ea"/>
                <a:ea typeface="+mn-ea"/>
              </a:rPr>
              <a:t>Configure-</a:t>
            </a:r>
            <a:r>
              <a:rPr lang="en-US" altLang="zh-CN" sz="1400" dirty="0" err="1">
                <a:latin typeface="+mn-ea"/>
                <a:ea typeface="+mn-ea"/>
              </a:rPr>
              <a:t>Ack</a:t>
            </a:r>
            <a:endParaRPr lang="en-US" altLang="zh-CN" sz="1400" dirty="0">
              <a:latin typeface="+mn-ea"/>
              <a:ea typeface="+mn-ea"/>
            </a:endParaRPr>
          </a:p>
        </p:txBody>
      </p:sp>
      <p:sp>
        <p:nvSpPr>
          <p:cNvPr id="18" name="矩形 51"/>
          <p:cNvSpPr/>
          <p:nvPr/>
        </p:nvSpPr>
        <p:spPr bwMode="auto">
          <a:xfrm>
            <a:off x="3579498" y="3046082"/>
            <a:ext cx="1656184" cy="30679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cxnSp>
        <p:nvCxnSpPr>
          <p:cNvPr id="19" name="直接箭头连接符 50"/>
          <p:cNvCxnSpPr/>
          <p:nvPr/>
        </p:nvCxnSpPr>
        <p:spPr bwMode="auto">
          <a:xfrm>
            <a:off x="5235682" y="3191714"/>
            <a:ext cx="6323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3437316" y="3032956"/>
            <a:ext cx="1940438" cy="307777"/>
          </a:xfrm>
          <a:prstGeom prst="rect">
            <a:avLst/>
          </a:prstGeom>
          <a:noFill/>
        </p:spPr>
        <p:txBody>
          <a:bodyPr wrap="square" rtlCol="0">
            <a:spAutoFit/>
          </a:bodyPr>
          <a:lstStyle/>
          <a:p>
            <a:pPr algn="ctr">
              <a:spcBef>
                <a:spcPct val="50000"/>
              </a:spcBef>
            </a:pPr>
            <a:r>
              <a:rPr lang="en-US" altLang="zh-CN" sz="1400" dirty="0">
                <a:latin typeface="+mn-ea"/>
                <a:ea typeface="+mn-ea"/>
              </a:rPr>
              <a:t>Configure-Request</a:t>
            </a:r>
            <a:endParaRPr lang="en-US" altLang="zh-CN" sz="1400" dirty="0">
              <a:solidFill>
                <a:srgbClr val="A50021"/>
              </a:solidFill>
              <a:latin typeface="+mn-ea"/>
              <a:ea typeface="+mn-ea"/>
            </a:endParaRPr>
          </a:p>
        </p:txBody>
      </p:sp>
      <p:sp>
        <p:nvSpPr>
          <p:cNvPr id="21" name="矩形 40"/>
          <p:cNvSpPr/>
          <p:nvPr/>
        </p:nvSpPr>
        <p:spPr bwMode="auto">
          <a:xfrm>
            <a:off x="6215804" y="2003582"/>
            <a:ext cx="1367622" cy="2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400" dirty="0">
                <a:latin typeface="+mn-ea"/>
                <a:ea typeface="+mn-ea"/>
              </a:rPr>
              <a:t>12.1.1.2/24</a:t>
            </a:r>
          </a:p>
        </p:txBody>
      </p:sp>
      <p:sp>
        <p:nvSpPr>
          <p:cNvPr id="22" name="矩形 40"/>
          <p:cNvSpPr/>
          <p:nvPr/>
        </p:nvSpPr>
        <p:spPr bwMode="auto">
          <a:xfrm>
            <a:off x="3509784" y="3399326"/>
            <a:ext cx="1835394" cy="2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400" dirty="0">
                <a:latin typeface="+mn-ea"/>
                <a:ea typeface="+mn-ea"/>
              </a:rPr>
              <a:t>本端地址：</a:t>
            </a:r>
            <a:r>
              <a:rPr lang="en-US" altLang="zh-CN" sz="1400" dirty="0">
                <a:latin typeface="+mn-ea"/>
                <a:ea typeface="+mn-ea"/>
              </a:rPr>
              <a:t>12.1.1.1</a:t>
            </a:r>
          </a:p>
        </p:txBody>
      </p:sp>
      <p:sp>
        <p:nvSpPr>
          <p:cNvPr id="23" name="矩形 51"/>
          <p:cNvSpPr/>
          <p:nvPr/>
        </p:nvSpPr>
        <p:spPr bwMode="auto">
          <a:xfrm>
            <a:off x="7035602" y="4398454"/>
            <a:ext cx="1656184" cy="30679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cxnSp>
        <p:nvCxnSpPr>
          <p:cNvPr id="24" name="直接箭头连接符 47"/>
          <p:cNvCxnSpPr/>
          <p:nvPr/>
        </p:nvCxnSpPr>
        <p:spPr bwMode="auto">
          <a:xfrm flipH="1">
            <a:off x="6459538" y="4551850"/>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6891866" y="4365104"/>
            <a:ext cx="1940438" cy="307777"/>
          </a:xfrm>
          <a:prstGeom prst="rect">
            <a:avLst/>
          </a:prstGeom>
          <a:noFill/>
        </p:spPr>
        <p:txBody>
          <a:bodyPr wrap="square" rtlCol="0">
            <a:spAutoFit/>
          </a:bodyPr>
          <a:lstStyle/>
          <a:p>
            <a:pPr algn="ctr">
              <a:spcBef>
                <a:spcPct val="50000"/>
              </a:spcBef>
            </a:pPr>
            <a:r>
              <a:rPr lang="en-US" altLang="zh-CN" sz="1400" dirty="0">
                <a:latin typeface="+mn-ea"/>
                <a:ea typeface="+mn-ea"/>
              </a:rPr>
              <a:t>Configure-Request</a:t>
            </a:r>
            <a:endParaRPr lang="en-US" altLang="zh-CN" sz="1400" dirty="0">
              <a:solidFill>
                <a:srgbClr val="A50021"/>
              </a:solidFill>
              <a:latin typeface="+mn-ea"/>
              <a:ea typeface="+mn-ea"/>
            </a:endParaRPr>
          </a:p>
        </p:txBody>
      </p:sp>
      <p:sp>
        <p:nvSpPr>
          <p:cNvPr id="26" name="矩形 40"/>
          <p:cNvSpPr/>
          <p:nvPr/>
        </p:nvSpPr>
        <p:spPr bwMode="auto">
          <a:xfrm>
            <a:off x="6903635" y="4731645"/>
            <a:ext cx="1835394" cy="2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400" dirty="0">
                <a:latin typeface="+mn-ea"/>
                <a:ea typeface="+mn-ea"/>
              </a:rPr>
              <a:t>本端地址：</a:t>
            </a:r>
            <a:r>
              <a:rPr lang="en-US" altLang="zh-CN" sz="1400" dirty="0">
                <a:latin typeface="+mn-ea"/>
                <a:ea typeface="+mn-ea"/>
              </a:rPr>
              <a:t>12.1.1.2</a:t>
            </a:r>
          </a:p>
        </p:txBody>
      </p:sp>
      <p:sp>
        <p:nvSpPr>
          <p:cNvPr id="27" name="TextBox 26"/>
          <p:cNvSpPr txBox="1"/>
          <p:nvPr/>
        </p:nvSpPr>
        <p:spPr>
          <a:xfrm>
            <a:off x="3688444" y="4924531"/>
            <a:ext cx="1434440" cy="307777"/>
          </a:xfrm>
          <a:prstGeom prst="rect">
            <a:avLst/>
          </a:prstGeom>
          <a:noFill/>
        </p:spPr>
        <p:txBody>
          <a:bodyPr wrap="square" rtlCol="0">
            <a:spAutoFit/>
          </a:bodyPr>
          <a:lstStyle/>
          <a:p>
            <a:r>
              <a:rPr lang="en-US" altLang="zh-CN" sz="1400" dirty="0">
                <a:latin typeface="+mn-ea"/>
                <a:ea typeface="+mn-ea"/>
              </a:rPr>
              <a:t>Configure-</a:t>
            </a:r>
            <a:r>
              <a:rPr lang="en-US" altLang="zh-CN" sz="1400" dirty="0" err="1">
                <a:latin typeface="+mn-ea"/>
                <a:ea typeface="+mn-ea"/>
              </a:rPr>
              <a:t>Ack</a:t>
            </a:r>
            <a:endParaRPr lang="en-US" altLang="zh-CN" sz="1400" dirty="0">
              <a:latin typeface="+mn-ea"/>
              <a:ea typeface="+mn-ea"/>
            </a:endParaRPr>
          </a:p>
        </p:txBody>
      </p:sp>
    </p:spTree>
    <p:extLst>
      <p:ext uri="{BB962C8B-B14F-4D97-AF65-F5344CB8AC3E}">
        <p14:creationId xmlns:p14="http://schemas.microsoft.com/office/powerpoint/2010/main" val="209543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描述广域网中常见的</a:t>
            </a:r>
            <a:r>
              <a:rPr lang="en-US" altLang="zh-CN" dirty="0"/>
              <a:t>Ethernet</a:t>
            </a:r>
            <a:r>
              <a:rPr lang="zh-CN" altLang="en-US" dirty="0"/>
              <a:t>及</a:t>
            </a:r>
            <a:r>
              <a:rPr lang="en-US" altLang="zh-CN" dirty="0"/>
              <a:t>POS</a:t>
            </a:r>
            <a:r>
              <a:rPr lang="zh-CN" altLang="en-US" dirty="0"/>
              <a:t>接口</a:t>
            </a:r>
            <a:endParaRPr lang="en-US" altLang="zh-CN" dirty="0"/>
          </a:p>
          <a:p>
            <a:pPr lvl="1"/>
            <a:r>
              <a:rPr lang="zh-CN" altLang="en-US" dirty="0"/>
              <a:t>描述</a:t>
            </a:r>
            <a:r>
              <a:rPr lang="en-US" altLang="zh-CN" dirty="0"/>
              <a:t>PPP/MP</a:t>
            </a:r>
            <a:r>
              <a:rPr lang="zh-CN" altLang="en-US" dirty="0"/>
              <a:t>的原理与配置</a:t>
            </a:r>
            <a:endParaRPr lang="en-US" altLang="zh-CN" dirty="0"/>
          </a:p>
          <a:p>
            <a:pPr lvl="1"/>
            <a:r>
              <a:rPr lang="zh-CN" altLang="en-US" dirty="0"/>
              <a:t>描述</a:t>
            </a:r>
            <a:r>
              <a:rPr lang="en-US" altLang="zh-CN" dirty="0"/>
              <a:t>IP-Trunk</a:t>
            </a:r>
            <a:r>
              <a:rPr lang="zh-CN" altLang="en-US" dirty="0"/>
              <a:t>的原理与配置</a:t>
            </a:r>
            <a:endParaRPr lang="en-US" altLang="zh-CN" dirty="0"/>
          </a:p>
          <a:p>
            <a:pPr lvl="1"/>
            <a:r>
              <a:rPr lang="zh-CN" altLang="en-US" dirty="0"/>
              <a:t>描述</a:t>
            </a:r>
            <a:r>
              <a:rPr lang="en-US" altLang="zh-CN" dirty="0"/>
              <a:t>PPPoE</a:t>
            </a:r>
            <a:r>
              <a:rPr lang="zh-CN" altLang="en-US" dirty="0"/>
              <a:t>的原理与配置</a:t>
            </a:r>
            <a:endParaRPr lang="en-US" altLang="zh-CN" dirty="0"/>
          </a:p>
        </p:txBody>
      </p:sp>
    </p:spTree>
    <p:extLst>
      <p:ext uri="{BB962C8B-B14F-4D97-AF65-F5344CB8AC3E}">
        <p14:creationId xmlns:p14="http://schemas.microsoft.com/office/powerpoint/2010/main" val="137001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NCP</a:t>
            </a:r>
            <a:r>
              <a:rPr lang="zh-CN" altLang="en-US"/>
              <a:t>协议</a:t>
            </a:r>
            <a:r>
              <a:rPr lang="en-US" altLang="zh-CN"/>
              <a:t> - IPCP</a:t>
            </a:r>
            <a:r>
              <a:rPr lang="zh-CN" altLang="en-US"/>
              <a:t>动态协商</a:t>
            </a:r>
            <a:r>
              <a:rPr lang="en-US" altLang="zh-CN"/>
              <a:t>IP</a:t>
            </a:r>
            <a:r>
              <a:rPr lang="zh-CN" altLang="en-US"/>
              <a:t>地址</a:t>
            </a:r>
            <a:endParaRPr lang="en-US" dirty="0"/>
          </a:p>
        </p:txBody>
      </p:sp>
      <p:cxnSp>
        <p:nvCxnSpPr>
          <p:cNvPr id="4" name="直接连接符 18"/>
          <p:cNvCxnSpPr/>
          <p:nvPr/>
        </p:nvCxnSpPr>
        <p:spPr bwMode="auto">
          <a:xfrm>
            <a:off x="6095579" y="2687658"/>
            <a:ext cx="142" cy="3564396"/>
          </a:xfrm>
          <a:prstGeom prst="line">
            <a:avLst/>
          </a:prstGeom>
          <a:ln/>
        </p:spPr>
        <p:style>
          <a:lnRef idx="2">
            <a:schemeClr val="dk1"/>
          </a:lnRef>
          <a:fillRef idx="0">
            <a:schemeClr val="dk1"/>
          </a:fillRef>
          <a:effectRef idx="1">
            <a:schemeClr val="dk1"/>
          </a:effectRef>
          <a:fontRef idx="minor">
            <a:schemeClr val="tx1"/>
          </a:fontRef>
        </p:style>
      </p:cxnSp>
      <p:sp>
        <p:nvSpPr>
          <p:cNvPr id="5" name="矩形 26"/>
          <p:cNvSpPr/>
          <p:nvPr/>
        </p:nvSpPr>
        <p:spPr bwMode="auto">
          <a:xfrm>
            <a:off x="3754714" y="1340768"/>
            <a:ext cx="1276355"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endParaRPr kumimoji="0" lang="zh-CN" altLang="en-US" sz="1400" b="0" i="0" u="none" strike="noStrike" cap="none" normalizeH="0" baseline="0" dirty="0">
              <a:ln>
                <a:noFill/>
              </a:ln>
              <a:solidFill>
                <a:schemeClr val="tx1"/>
              </a:solidFill>
              <a:effectLst/>
              <a:latin typeface="+mn-ea"/>
              <a:ea typeface="+mn-ea"/>
            </a:endParaRPr>
          </a:p>
        </p:txBody>
      </p:sp>
      <p:sp>
        <p:nvSpPr>
          <p:cNvPr id="6" name="矩形 28"/>
          <p:cNvSpPr/>
          <p:nvPr/>
        </p:nvSpPr>
        <p:spPr bwMode="auto">
          <a:xfrm>
            <a:off x="7085689" y="1363899"/>
            <a:ext cx="1252492" cy="33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endParaRPr kumimoji="0" lang="zh-CN" altLang="en-US" sz="1400" b="0" i="0" u="none" strike="noStrike" cap="none" normalizeH="0" baseline="0" dirty="0">
              <a:ln>
                <a:noFill/>
              </a:ln>
              <a:solidFill>
                <a:schemeClr val="tx1"/>
              </a:solidFill>
              <a:effectLst/>
              <a:latin typeface="+mn-ea"/>
              <a:ea typeface="+mn-ea"/>
            </a:endParaRPr>
          </a:p>
        </p:txBody>
      </p:sp>
      <p:sp>
        <p:nvSpPr>
          <p:cNvPr id="7" name="任意多边形 30"/>
          <p:cNvSpPr/>
          <p:nvPr/>
        </p:nvSpPr>
        <p:spPr bwMode="auto">
          <a:xfrm>
            <a:off x="4715954" y="1880828"/>
            <a:ext cx="2670971" cy="101216"/>
          </a:xfrm>
          <a:custGeom>
            <a:avLst/>
            <a:gdLst>
              <a:gd name="connsiteX0" fmla="*/ 0 w 3895107"/>
              <a:gd name="connsiteY0" fmla="*/ 130629 h 249382"/>
              <a:gd name="connsiteX1" fmla="*/ 2280062 w 3895107"/>
              <a:gd name="connsiteY1" fmla="*/ 0 h 249382"/>
              <a:gd name="connsiteX2" fmla="*/ 1638795 w 3895107"/>
              <a:gd name="connsiteY2" fmla="*/ 249382 h 249382"/>
              <a:gd name="connsiteX3" fmla="*/ 3895107 w 3895107"/>
              <a:gd name="connsiteY3" fmla="*/ 130629 h 249382"/>
              <a:gd name="connsiteX4" fmla="*/ 3895107 w 3895107"/>
              <a:gd name="connsiteY4" fmla="*/ 130629 h 249382"/>
              <a:gd name="connsiteX5" fmla="*/ 3883231 w 3895107"/>
              <a:gd name="connsiteY5" fmla="*/ 118754 h 24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107" h="249382">
                <a:moveTo>
                  <a:pt x="0" y="130629"/>
                </a:moveTo>
                <a:lnTo>
                  <a:pt x="2280062" y="0"/>
                </a:lnTo>
                <a:lnTo>
                  <a:pt x="1638795" y="249382"/>
                </a:lnTo>
                <a:lnTo>
                  <a:pt x="3895107" y="130629"/>
                </a:lnTo>
                <a:lnTo>
                  <a:pt x="3895107" y="130629"/>
                </a:lnTo>
                <a:lnTo>
                  <a:pt x="3883231" y="118754"/>
                </a:ln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400" dirty="0">
              <a:latin typeface="+mn-ea"/>
            </a:endParaRPr>
          </a:p>
        </p:txBody>
      </p:sp>
      <p:sp>
        <p:nvSpPr>
          <p:cNvPr id="8" name="矩形 40"/>
          <p:cNvSpPr/>
          <p:nvPr/>
        </p:nvSpPr>
        <p:spPr bwMode="auto">
          <a:xfrm>
            <a:off x="4534173" y="2003582"/>
            <a:ext cx="1367622" cy="2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400" dirty="0">
                <a:latin typeface="+mn-ea"/>
                <a:ea typeface="+mn-ea"/>
              </a:rPr>
              <a:t>请求分配</a:t>
            </a:r>
            <a:endParaRPr lang="en-US" altLang="zh-CN" sz="1400" dirty="0">
              <a:latin typeface="+mn-ea"/>
              <a:ea typeface="+mn-ea"/>
            </a:endParaRPr>
          </a:p>
        </p:txBody>
      </p:sp>
      <p:sp>
        <p:nvSpPr>
          <p:cNvPr id="9" name="矩形 46"/>
          <p:cNvSpPr/>
          <p:nvPr/>
        </p:nvSpPr>
        <p:spPr bwMode="auto">
          <a:xfrm>
            <a:off x="7007401" y="3399728"/>
            <a:ext cx="1648381"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10" name="直接箭头连接符 47"/>
          <p:cNvCxnSpPr/>
          <p:nvPr/>
        </p:nvCxnSpPr>
        <p:spPr bwMode="auto">
          <a:xfrm flipH="1">
            <a:off x="6387713" y="3544707"/>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50"/>
          <p:cNvCxnSpPr/>
          <p:nvPr/>
        </p:nvCxnSpPr>
        <p:spPr bwMode="auto">
          <a:xfrm>
            <a:off x="5233810" y="5779159"/>
            <a:ext cx="6323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矩形 51"/>
          <p:cNvSpPr/>
          <p:nvPr/>
        </p:nvSpPr>
        <p:spPr bwMode="auto">
          <a:xfrm>
            <a:off x="3562198" y="5644611"/>
            <a:ext cx="1656184" cy="319411"/>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pic>
        <p:nvPicPr>
          <p:cNvPr id="13" name="Picture 12" descr="E:\2016.01\1.12 扁平化图标\蓝色\AR-蓝色最新-40.png"/>
          <p:cNvPicPr>
            <a:picLocks noChangeAspect="1" noChangeArrowheads="1"/>
          </p:cNvPicPr>
          <p:nvPr/>
        </p:nvPicPr>
        <p:blipFill>
          <a:blip r:embed="rId3" cstate="print"/>
          <a:srcRect/>
          <a:stretch>
            <a:fillRect/>
          </a:stretch>
        </p:blipFill>
        <p:spPr bwMode="auto">
          <a:xfrm>
            <a:off x="4067882" y="1646796"/>
            <a:ext cx="650020" cy="531834"/>
          </a:xfrm>
          <a:prstGeom prst="rect">
            <a:avLst/>
          </a:prstGeom>
          <a:noFill/>
        </p:spPr>
      </p:pic>
      <p:pic>
        <p:nvPicPr>
          <p:cNvPr id="14" name="Picture 12" descr="E:\2016.01\1.12 扁平化图标\蓝色\AR-蓝色最新-40.png"/>
          <p:cNvPicPr>
            <a:picLocks noChangeAspect="1" noChangeArrowheads="1"/>
          </p:cNvPicPr>
          <p:nvPr/>
        </p:nvPicPr>
        <p:blipFill>
          <a:blip r:embed="rId3" cstate="print"/>
          <a:srcRect/>
          <a:stretch>
            <a:fillRect/>
          </a:stretch>
        </p:blipFill>
        <p:spPr bwMode="auto">
          <a:xfrm>
            <a:off x="7386925" y="1668809"/>
            <a:ext cx="650020" cy="531834"/>
          </a:xfrm>
          <a:prstGeom prst="rect">
            <a:avLst/>
          </a:prstGeom>
          <a:noFill/>
        </p:spPr>
      </p:pic>
      <p:sp>
        <p:nvSpPr>
          <p:cNvPr id="15" name="TextBox 14"/>
          <p:cNvSpPr txBox="1"/>
          <p:nvPr/>
        </p:nvSpPr>
        <p:spPr>
          <a:xfrm>
            <a:off x="7104112" y="3373251"/>
            <a:ext cx="1434440" cy="307777"/>
          </a:xfrm>
          <a:prstGeom prst="rect">
            <a:avLst/>
          </a:prstGeom>
          <a:noFill/>
        </p:spPr>
        <p:txBody>
          <a:bodyPr wrap="square" rtlCol="0">
            <a:spAutoFit/>
          </a:bodyPr>
          <a:lstStyle/>
          <a:p>
            <a:r>
              <a:rPr lang="en-US" altLang="zh-CN" sz="1400" dirty="0">
                <a:latin typeface="+mn-ea"/>
                <a:ea typeface="+mn-ea"/>
              </a:rPr>
              <a:t>Configure-</a:t>
            </a:r>
            <a:r>
              <a:rPr lang="en-US" altLang="zh-CN" sz="1400" dirty="0" err="1">
                <a:latin typeface="+mn-ea"/>
                <a:ea typeface="+mn-ea"/>
              </a:rPr>
              <a:t>Ack</a:t>
            </a:r>
            <a:endParaRPr lang="en-US" altLang="zh-CN" sz="1400" dirty="0">
              <a:latin typeface="+mn-ea"/>
              <a:ea typeface="+mn-ea"/>
            </a:endParaRPr>
          </a:p>
        </p:txBody>
      </p:sp>
      <p:sp>
        <p:nvSpPr>
          <p:cNvPr id="16" name="矩形 51"/>
          <p:cNvSpPr/>
          <p:nvPr/>
        </p:nvSpPr>
        <p:spPr bwMode="auto">
          <a:xfrm>
            <a:off x="3566725" y="3046082"/>
            <a:ext cx="1656184" cy="30679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cxnSp>
        <p:nvCxnSpPr>
          <p:cNvPr id="17" name="直接箭头连接符 50"/>
          <p:cNvCxnSpPr/>
          <p:nvPr/>
        </p:nvCxnSpPr>
        <p:spPr bwMode="auto">
          <a:xfrm>
            <a:off x="5222909" y="3191714"/>
            <a:ext cx="6323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424543" y="3032956"/>
            <a:ext cx="1940438" cy="307777"/>
          </a:xfrm>
          <a:prstGeom prst="rect">
            <a:avLst/>
          </a:prstGeom>
          <a:noFill/>
        </p:spPr>
        <p:txBody>
          <a:bodyPr wrap="square" rtlCol="0">
            <a:spAutoFit/>
          </a:bodyPr>
          <a:lstStyle/>
          <a:p>
            <a:pPr algn="ctr">
              <a:spcBef>
                <a:spcPct val="50000"/>
              </a:spcBef>
            </a:pPr>
            <a:r>
              <a:rPr lang="en-US" altLang="zh-CN" sz="1400" dirty="0">
                <a:latin typeface="+mn-ea"/>
                <a:ea typeface="+mn-ea"/>
              </a:rPr>
              <a:t>Configure-Request</a:t>
            </a:r>
            <a:endParaRPr lang="en-US" altLang="zh-CN" sz="1400" dirty="0">
              <a:solidFill>
                <a:srgbClr val="A50021"/>
              </a:solidFill>
              <a:latin typeface="+mn-ea"/>
              <a:ea typeface="+mn-ea"/>
            </a:endParaRPr>
          </a:p>
        </p:txBody>
      </p:sp>
      <p:sp>
        <p:nvSpPr>
          <p:cNvPr id="19" name="矩形 40"/>
          <p:cNvSpPr/>
          <p:nvPr/>
        </p:nvSpPr>
        <p:spPr bwMode="auto">
          <a:xfrm>
            <a:off x="6203031" y="2003582"/>
            <a:ext cx="1367622" cy="2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400" dirty="0">
                <a:latin typeface="+mn-ea"/>
                <a:ea typeface="+mn-ea"/>
              </a:rPr>
              <a:t>12.1.1.2/24</a:t>
            </a:r>
          </a:p>
        </p:txBody>
      </p:sp>
      <p:sp>
        <p:nvSpPr>
          <p:cNvPr id="20" name="矩形 40"/>
          <p:cNvSpPr/>
          <p:nvPr/>
        </p:nvSpPr>
        <p:spPr bwMode="auto">
          <a:xfrm>
            <a:off x="3497011" y="3399326"/>
            <a:ext cx="1835394" cy="2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400" dirty="0">
                <a:latin typeface="+mn-ea"/>
                <a:ea typeface="+mn-ea"/>
              </a:rPr>
              <a:t>0.0.0.0</a:t>
            </a:r>
          </a:p>
        </p:txBody>
      </p:sp>
      <p:sp>
        <p:nvSpPr>
          <p:cNvPr id="21" name="矩形 51"/>
          <p:cNvSpPr/>
          <p:nvPr/>
        </p:nvSpPr>
        <p:spPr bwMode="auto">
          <a:xfrm>
            <a:off x="6999598" y="5194554"/>
            <a:ext cx="1656184" cy="30679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cxnSp>
        <p:nvCxnSpPr>
          <p:cNvPr id="22" name="直接箭头连接符 47"/>
          <p:cNvCxnSpPr/>
          <p:nvPr/>
        </p:nvCxnSpPr>
        <p:spPr bwMode="auto">
          <a:xfrm flipH="1">
            <a:off x="6423534" y="5347950"/>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6855862" y="5173451"/>
            <a:ext cx="1940438" cy="307777"/>
          </a:xfrm>
          <a:prstGeom prst="rect">
            <a:avLst/>
          </a:prstGeom>
          <a:noFill/>
        </p:spPr>
        <p:txBody>
          <a:bodyPr wrap="square" rtlCol="0">
            <a:spAutoFit/>
          </a:bodyPr>
          <a:lstStyle/>
          <a:p>
            <a:pPr algn="ctr">
              <a:spcBef>
                <a:spcPct val="50000"/>
              </a:spcBef>
            </a:pPr>
            <a:r>
              <a:rPr lang="en-US" altLang="zh-CN" sz="1400" dirty="0">
                <a:latin typeface="+mn-ea"/>
                <a:ea typeface="+mn-ea"/>
              </a:rPr>
              <a:t>Configure-Request</a:t>
            </a:r>
            <a:endParaRPr lang="en-US" altLang="zh-CN" sz="1400" dirty="0">
              <a:solidFill>
                <a:srgbClr val="A50021"/>
              </a:solidFill>
              <a:latin typeface="+mn-ea"/>
              <a:ea typeface="+mn-ea"/>
            </a:endParaRPr>
          </a:p>
        </p:txBody>
      </p:sp>
      <p:sp>
        <p:nvSpPr>
          <p:cNvPr id="24" name="矩形 40"/>
          <p:cNvSpPr/>
          <p:nvPr/>
        </p:nvSpPr>
        <p:spPr bwMode="auto">
          <a:xfrm>
            <a:off x="6888898" y="5524935"/>
            <a:ext cx="1835394" cy="2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400" dirty="0">
                <a:latin typeface="+mn-ea"/>
                <a:ea typeface="+mn-ea"/>
              </a:rPr>
              <a:t>本端地址：</a:t>
            </a:r>
            <a:r>
              <a:rPr lang="en-US" altLang="zh-CN" sz="1400" dirty="0">
                <a:latin typeface="+mn-ea"/>
                <a:ea typeface="+mn-ea"/>
              </a:rPr>
              <a:t>12.1.1.2</a:t>
            </a:r>
          </a:p>
        </p:txBody>
      </p:sp>
      <p:sp>
        <p:nvSpPr>
          <p:cNvPr id="25" name="TextBox 24"/>
          <p:cNvSpPr txBox="1"/>
          <p:nvPr/>
        </p:nvSpPr>
        <p:spPr>
          <a:xfrm>
            <a:off x="3683732" y="5644611"/>
            <a:ext cx="1434440" cy="307777"/>
          </a:xfrm>
          <a:prstGeom prst="rect">
            <a:avLst/>
          </a:prstGeom>
          <a:noFill/>
        </p:spPr>
        <p:txBody>
          <a:bodyPr wrap="square" rtlCol="0">
            <a:spAutoFit/>
          </a:bodyPr>
          <a:lstStyle/>
          <a:p>
            <a:r>
              <a:rPr lang="en-US" altLang="zh-CN" sz="1400" dirty="0">
                <a:latin typeface="+mn-ea"/>
                <a:ea typeface="+mn-ea"/>
              </a:rPr>
              <a:t>Configure-</a:t>
            </a:r>
            <a:r>
              <a:rPr lang="en-US" altLang="zh-CN" sz="1400" dirty="0" err="1">
                <a:latin typeface="+mn-ea"/>
                <a:ea typeface="+mn-ea"/>
              </a:rPr>
              <a:t>Ack</a:t>
            </a:r>
            <a:endParaRPr lang="en-US" altLang="zh-CN" sz="1400" dirty="0">
              <a:latin typeface="+mn-ea"/>
              <a:ea typeface="+mn-ea"/>
            </a:endParaRPr>
          </a:p>
        </p:txBody>
      </p:sp>
      <p:sp>
        <p:nvSpPr>
          <p:cNvPr id="26" name="矩形 31"/>
          <p:cNvSpPr/>
          <p:nvPr/>
        </p:nvSpPr>
        <p:spPr bwMode="auto">
          <a:xfrm>
            <a:off x="5734713" y="2259307"/>
            <a:ext cx="243857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400" dirty="0">
                <a:latin typeface="+mn-ea"/>
                <a:ea typeface="+mn-ea"/>
              </a:rPr>
              <a:t>为对端分配地址</a:t>
            </a:r>
            <a:r>
              <a:rPr lang="en-US" altLang="zh-CN" sz="1400" dirty="0">
                <a:latin typeface="+mn-ea"/>
                <a:ea typeface="+mn-ea"/>
              </a:rPr>
              <a:t>:12.1.1.1/24</a:t>
            </a:r>
            <a:endParaRPr lang="zh-CN" altLang="en-US" sz="1400" dirty="0">
              <a:latin typeface="+mn-ea"/>
              <a:ea typeface="+mn-ea"/>
            </a:endParaRPr>
          </a:p>
        </p:txBody>
      </p:sp>
      <p:sp>
        <p:nvSpPr>
          <p:cNvPr id="27" name="矩形 40"/>
          <p:cNvSpPr/>
          <p:nvPr/>
        </p:nvSpPr>
        <p:spPr bwMode="auto">
          <a:xfrm>
            <a:off x="6888898" y="3734664"/>
            <a:ext cx="1835394" cy="2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400" dirty="0">
                <a:latin typeface="+mn-ea"/>
                <a:ea typeface="+mn-ea"/>
              </a:rPr>
              <a:t>分配地址：</a:t>
            </a:r>
            <a:r>
              <a:rPr lang="en-US" altLang="zh-CN" sz="1400" dirty="0">
                <a:latin typeface="+mn-ea"/>
                <a:ea typeface="+mn-ea"/>
              </a:rPr>
              <a:t>12.1.1.1</a:t>
            </a:r>
          </a:p>
        </p:txBody>
      </p:sp>
      <p:sp>
        <p:nvSpPr>
          <p:cNvPr id="28" name="矩形 51"/>
          <p:cNvSpPr/>
          <p:nvPr/>
        </p:nvSpPr>
        <p:spPr bwMode="auto">
          <a:xfrm>
            <a:off x="3561800" y="3845228"/>
            <a:ext cx="1656184" cy="30679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a:p>
            <a:pPr algn="ctr" eaLnBrk="0" fontAlgn="base" hangingPunct="0"/>
            <a:endParaRPr lang="en-US" altLang="zh-CN" sz="1400" dirty="0">
              <a:solidFill>
                <a:srgbClr val="000000"/>
              </a:solidFill>
              <a:latin typeface="+mn-ea"/>
            </a:endParaRPr>
          </a:p>
          <a:p>
            <a:pPr algn="ctr" eaLnBrk="0" fontAlgn="base" hangingPunct="0"/>
            <a:endParaRPr lang="zh-CN" altLang="en-US" sz="1400" dirty="0">
              <a:solidFill>
                <a:srgbClr val="000000"/>
              </a:solidFill>
              <a:latin typeface="+mn-ea"/>
            </a:endParaRPr>
          </a:p>
        </p:txBody>
      </p:sp>
      <p:cxnSp>
        <p:nvCxnSpPr>
          <p:cNvPr id="29" name="直接箭头连接符 50"/>
          <p:cNvCxnSpPr/>
          <p:nvPr/>
        </p:nvCxnSpPr>
        <p:spPr bwMode="auto">
          <a:xfrm>
            <a:off x="5222909" y="3982847"/>
            <a:ext cx="6323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395700" y="3841303"/>
            <a:ext cx="1940438" cy="307777"/>
          </a:xfrm>
          <a:prstGeom prst="rect">
            <a:avLst/>
          </a:prstGeom>
          <a:noFill/>
        </p:spPr>
        <p:txBody>
          <a:bodyPr wrap="square" rtlCol="0">
            <a:spAutoFit/>
          </a:bodyPr>
          <a:lstStyle/>
          <a:p>
            <a:pPr algn="ctr">
              <a:spcBef>
                <a:spcPct val="50000"/>
              </a:spcBef>
            </a:pPr>
            <a:r>
              <a:rPr lang="en-US" altLang="zh-CN" sz="1400" dirty="0">
                <a:latin typeface="+mn-ea"/>
                <a:ea typeface="+mn-ea"/>
              </a:rPr>
              <a:t>Configure-Request</a:t>
            </a:r>
            <a:endParaRPr lang="en-US" altLang="zh-CN" sz="1400" dirty="0">
              <a:solidFill>
                <a:srgbClr val="A50021"/>
              </a:solidFill>
              <a:latin typeface="+mn-ea"/>
              <a:ea typeface="+mn-ea"/>
            </a:endParaRPr>
          </a:p>
        </p:txBody>
      </p:sp>
      <p:sp>
        <p:nvSpPr>
          <p:cNvPr id="31" name="TextBox 30"/>
          <p:cNvSpPr txBox="1"/>
          <p:nvPr/>
        </p:nvSpPr>
        <p:spPr>
          <a:xfrm>
            <a:off x="3277216" y="4201618"/>
            <a:ext cx="22749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algn="ctr" fontAlgn="base">
              <a:buClr>
                <a:srgbClr val="CC9900"/>
              </a:buClr>
              <a:defRPr sz="1400">
                <a:latin typeface="+mj-lt"/>
                <a:ea typeface="+mn-ea"/>
              </a:defRPr>
            </a:lvl1pPr>
          </a:lstStyle>
          <a:p>
            <a:r>
              <a:rPr lang="zh-CN" altLang="en-US" dirty="0">
                <a:latin typeface="+mn-ea"/>
              </a:rPr>
              <a:t>分配给本地地址：</a:t>
            </a:r>
            <a:r>
              <a:rPr lang="en-US" altLang="zh-CN" dirty="0">
                <a:latin typeface="+mn-ea"/>
              </a:rPr>
              <a:t>12.1.1.1</a:t>
            </a:r>
            <a:endParaRPr lang="zh-CN" altLang="en-US" dirty="0">
              <a:latin typeface="+mn-ea"/>
            </a:endParaRPr>
          </a:p>
        </p:txBody>
      </p:sp>
      <p:sp>
        <p:nvSpPr>
          <p:cNvPr id="32" name="矩形 46"/>
          <p:cNvSpPr/>
          <p:nvPr/>
        </p:nvSpPr>
        <p:spPr bwMode="auto">
          <a:xfrm>
            <a:off x="7026761" y="4273994"/>
            <a:ext cx="1648381" cy="288032"/>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rgbClr val="000000"/>
              </a:solidFill>
              <a:latin typeface="+mn-ea"/>
            </a:endParaRPr>
          </a:p>
        </p:txBody>
      </p:sp>
      <p:cxnSp>
        <p:nvCxnSpPr>
          <p:cNvPr id="33" name="直接箭头连接符 47"/>
          <p:cNvCxnSpPr/>
          <p:nvPr/>
        </p:nvCxnSpPr>
        <p:spPr bwMode="auto">
          <a:xfrm flipH="1">
            <a:off x="6407073" y="4418973"/>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7104112" y="4273351"/>
            <a:ext cx="1434440" cy="307777"/>
          </a:xfrm>
          <a:prstGeom prst="rect">
            <a:avLst/>
          </a:prstGeom>
          <a:noFill/>
        </p:spPr>
        <p:txBody>
          <a:bodyPr wrap="square" rtlCol="0">
            <a:spAutoFit/>
          </a:bodyPr>
          <a:lstStyle/>
          <a:p>
            <a:r>
              <a:rPr lang="en-US" altLang="zh-CN" sz="1400" dirty="0">
                <a:latin typeface="+mn-ea"/>
                <a:ea typeface="+mn-ea"/>
              </a:rPr>
              <a:t>Configure-</a:t>
            </a:r>
            <a:r>
              <a:rPr lang="en-US" altLang="zh-CN" sz="1400" dirty="0" err="1">
                <a:latin typeface="+mn-ea"/>
                <a:ea typeface="+mn-ea"/>
              </a:rPr>
              <a:t>Ack</a:t>
            </a:r>
            <a:endParaRPr lang="en-US" altLang="zh-CN" sz="1400" dirty="0">
              <a:latin typeface="+mn-ea"/>
              <a:ea typeface="+mn-ea"/>
            </a:endParaRPr>
          </a:p>
        </p:txBody>
      </p:sp>
    </p:spTree>
    <p:extLst>
      <p:ext uri="{BB962C8B-B14F-4D97-AF65-F5344CB8AC3E}">
        <p14:creationId xmlns:p14="http://schemas.microsoft.com/office/powerpoint/2010/main" val="2997195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广域网接口</a:t>
            </a:r>
            <a:endParaRPr lang="en-US" altLang="zh-CN" dirty="0">
              <a:solidFill>
                <a:schemeClr val="bg1">
                  <a:lumMod val="50000"/>
                </a:schemeClr>
              </a:solidFill>
            </a:endParaRPr>
          </a:p>
          <a:p>
            <a:r>
              <a:rPr lang="en-US" altLang="zh-CN" b="1" dirty="0"/>
              <a:t>PPP</a:t>
            </a:r>
            <a:r>
              <a:rPr lang="zh-CN" altLang="en-US" b="1" dirty="0"/>
              <a:t>原理与配置</a:t>
            </a:r>
            <a:endParaRPr lang="en-US" altLang="zh-CN" b="1" dirty="0"/>
          </a:p>
          <a:p>
            <a:pPr lvl="1"/>
            <a:r>
              <a:rPr lang="en-US" altLang="zh-CN" dirty="0">
                <a:solidFill>
                  <a:schemeClr val="bg1">
                    <a:lumMod val="50000"/>
                  </a:schemeClr>
                </a:solidFill>
              </a:rPr>
              <a:t>PPP</a:t>
            </a:r>
            <a:r>
              <a:rPr lang="zh-CN" altLang="en-US" dirty="0">
                <a:solidFill>
                  <a:schemeClr val="bg1">
                    <a:lumMod val="50000"/>
                  </a:schemeClr>
                </a:solidFill>
              </a:rPr>
              <a:t>基本概念</a:t>
            </a:r>
            <a:endParaRPr lang="en-US" altLang="zh-CN" dirty="0">
              <a:solidFill>
                <a:schemeClr val="bg1">
                  <a:lumMod val="50000"/>
                </a:schemeClr>
              </a:solidFill>
            </a:endParaRPr>
          </a:p>
          <a:p>
            <a:pPr lvl="1"/>
            <a:r>
              <a:rPr lang="en-US" altLang="zh-CN" dirty="0">
                <a:solidFill>
                  <a:schemeClr val="bg1">
                    <a:lumMod val="50000"/>
                  </a:schemeClr>
                </a:solidFill>
              </a:rPr>
              <a:t>LCP</a:t>
            </a:r>
            <a:r>
              <a:rPr lang="zh-CN" altLang="en-US" dirty="0">
                <a:solidFill>
                  <a:schemeClr val="bg1">
                    <a:lumMod val="50000"/>
                  </a:schemeClr>
                </a:solidFill>
              </a:rPr>
              <a:t>协议</a:t>
            </a:r>
            <a:endParaRPr lang="en-US" altLang="zh-CN" dirty="0">
              <a:solidFill>
                <a:schemeClr val="bg1">
                  <a:lumMod val="50000"/>
                </a:schemeClr>
              </a:solidFill>
            </a:endParaRPr>
          </a:p>
          <a:p>
            <a:pPr lvl="1"/>
            <a:r>
              <a:rPr lang="en-US" altLang="zh-CN" dirty="0">
                <a:solidFill>
                  <a:schemeClr val="bg1">
                    <a:lumMod val="50000"/>
                  </a:schemeClr>
                </a:solidFill>
              </a:rPr>
              <a:t>PAP</a:t>
            </a:r>
            <a:r>
              <a:rPr lang="zh-CN" altLang="en-US" dirty="0">
                <a:solidFill>
                  <a:schemeClr val="bg1">
                    <a:lumMod val="50000"/>
                  </a:schemeClr>
                </a:solidFill>
              </a:rPr>
              <a:t>认证协议</a:t>
            </a:r>
            <a:endParaRPr lang="en-US" altLang="zh-CN" dirty="0">
              <a:solidFill>
                <a:schemeClr val="bg1">
                  <a:lumMod val="50000"/>
                </a:schemeClr>
              </a:solidFill>
            </a:endParaRPr>
          </a:p>
          <a:p>
            <a:pPr lvl="1"/>
            <a:r>
              <a:rPr lang="en-US" altLang="zh-CN" dirty="0">
                <a:solidFill>
                  <a:schemeClr val="bg1">
                    <a:lumMod val="50000"/>
                  </a:schemeClr>
                </a:solidFill>
              </a:rPr>
              <a:t>CHAP</a:t>
            </a:r>
            <a:r>
              <a:rPr lang="zh-CN" altLang="en-US" dirty="0">
                <a:solidFill>
                  <a:schemeClr val="bg1">
                    <a:lumMod val="50000"/>
                  </a:schemeClr>
                </a:solidFill>
              </a:rPr>
              <a:t>认证协议</a:t>
            </a:r>
            <a:endParaRPr lang="en-US" altLang="zh-CN" dirty="0">
              <a:solidFill>
                <a:schemeClr val="bg1">
                  <a:lumMod val="50000"/>
                </a:schemeClr>
              </a:solidFill>
            </a:endParaRPr>
          </a:p>
          <a:p>
            <a:pPr lvl="1"/>
            <a:r>
              <a:rPr lang="en-US" altLang="zh-CN" dirty="0">
                <a:solidFill>
                  <a:schemeClr val="bg1">
                    <a:lumMod val="50000"/>
                  </a:schemeClr>
                </a:solidFill>
              </a:rPr>
              <a:t>NCP</a:t>
            </a:r>
            <a:r>
              <a:rPr lang="zh-CN" altLang="en-US" dirty="0">
                <a:solidFill>
                  <a:schemeClr val="bg1">
                    <a:lumMod val="50000"/>
                  </a:schemeClr>
                </a:solidFill>
              </a:rPr>
              <a:t>协议</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a:t>MP</a:t>
            </a:r>
            <a:r>
              <a:rPr lang="zh-CN" altLang="en-US" dirty="0"/>
              <a:t>基本原理</a:t>
            </a:r>
            <a:endParaRPr lang="en-US" altLang="zh-CN" dirty="0"/>
          </a:p>
          <a:p>
            <a:pPr lvl="1"/>
            <a:r>
              <a:rPr lang="en-US" altLang="zh-CN" dirty="0">
                <a:solidFill>
                  <a:schemeClr val="bg1">
                    <a:lumMod val="50000"/>
                  </a:schemeClr>
                </a:solidFill>
              </a:rPr>
              <a:t>PPP/MP</a:t>
            </a:r>
            <a:r>
              <a:rPr lang="zh-CN" altLang="en-US" dirty="0">
                <a:solidFill>
                  <a:schemeClr val="bg1">
                    <a:lumMod val="50000"/>
                  </a:schemeClr>
                </a:solidFill>
              </a:rPr>
              <a:t>配置</a:t>
            </a:r>
            <a:endParaRPr lang="en-US" altLang="zh-CN" dirty="0">
              <a:solidFill>
                <a:schemeClr val="bg1">
                  <a:lumMod val="50000"/>
                </a:schemeClr>
              </a:solidFill>
            </a:endParaRPr>
          </a:p>
        </p:txBody>
      </p:sp>
    </p:spTree>
    <p:extLst>
      <p:ext uri="{BB962C8B-B14F-4D97-AF65-F5344CB8AC3E}">
        <p14:creationId xmlns:p14="http://schemas.microsoft.com/office/powerpoint/2010/main" val="3623615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a:t>
            </a:r>
            <a:r>
              <a:rPr lang="zh-CN" altLang="en-US"/>
              <a:t>基本原理</a:t>
            </a:r>
            <a:endParaRPr lang="en-US" dirty="0"/>
          </a:p>
        </p:txBody>
      </p:sp>
      <p:sp>
        <p:nvSpPr>
          <p:cNvPr id="3" name="Text Placeholder 2"/>
          <p:cNvSpPr>
            <a:spLocks noGrp="1"/>
          </p:cNvSpPr>
          <p:nvPr>
            <p:ph type="body" sz="quarter" idx="10"/>
          </p:nvPr>
        </p:nvSpPr>
        <p:spPr/>
        <p:txBody>
          <a:bodyPr/>
          <a:lstStyle/>
          <a:p>
            <a:r>
              <a:rPr lang="en-US" altLang="zh-CN" dirty="0"/>
              <a:t>MP</a:t>
            </a:r>
            <a:r>
              <a:rPr lang="zh-CN" altLang="en-US" dirty="0"/>
              <a:t>基本原理</a:t>
            </a:r>
          </a:p>
          <a:p>
            <a:pPr lvl="1"/>
            <a:r>
              <a:rPr lang="zh-CN" altLang="en-US" dirty="0"/>
              <a:t>增加带宽，将多个</a:t>
            </a:r>
            <a:r>
              <a:rPr lang="en-US" altLang="zh-CN" dirty="0"/>
              <a:t>PPP</a:t>
            </a:r>
            <a:r>
              <a:rPr lang="zh-CN" altLang="en-US" dirty="0"/>
              <a:t>链路捆绑使用。</a:t>
            </a:r>
          </a:p>
          <a:p>
            <a:r>
              <a:rPr lang="en-US" altLang="zh-CN" dirty="0"/>
              <a:t>MP</a:t>
            </a:r>
            <a:r>
              <a:rPr lang="zh-CN" altLang="en-US" dirty="0"/>
              <a:t>方式下链路协商过程</a:t>
            </a:r>
          </a:p>
          <a:p>
            <a:pPr lvl="1"/>
            <a:r>
              <a:rPr lang="en-US" altLang="zh-CN" dirty="0"/>
              <a:t>LCP</a:t>
            </a:r>
            <a:r>
              <a:rPr lang="zh-CN" altLang="en-US" dirty="0"/>
              <a:t>阶段，也需验证对端接口是否工作在</a:t>
            </a:r>
            <a:r>
              <a:rPr lang="en-US" altLang="zh-CN" dirty="0"/>
              <a:t>MP</a:t>
            </a:r>
            <a:r>
              <a:rPr lang="zh-CN" altLang="en-US" dirty="0"/>
              <a:t>方式下。</a:t>
            </a:r>
          </a:p>
          <a:p>
            <a:pPr lvl="1"/>
            <a:r>
              <a:rPr lang="en-US" altLang="zh-CN" dirty="0"/>
              <a:t>NCP</a:t>
            </a:r>
            <a:r>
              <a:rPr lang="zh-CN" altLang="en-US" dirty="0"/>
              <a:t>阶段，根据</a:t>
            </a:r>
            <a:r>
              <a:rPr lang="en-US" altLang="zh-CN" dirty="0"/>
              <a:t>MP-Group</a:t>
            </a:r>
            <a:r>
              <a:rPr lang="zh-CN" altLang="en-US" dirty="0"/>
              <a:t>接口或指定虚拟接口模板的各项</a:t>
            </a:r>
            <a:r>
              <a:rPr lang="en-US" altLang="zh-CN" dirty="0"/>
              <a:t>NCP</a:t>
            </a:r>
            <a:r>
              <a:rPr lang="zh-CN" altLang="en-US" dirty="0"/>
              <a:t>参数（如</a:t>
            </a:r>
            <a:r>
              <a:rPr lang="en-US" altLang="zh-CN" dirty="0"/>
              <a:t>IP</a:t>
            </a:r>
            <a:r>
              <a:rPr lang="zh-CN" altLang="en-US" dirty="0"/>
              <a:t>地址等）进行</a:t>
            </a:r>
            <a:r>
              <a:rPr lang="en-US" altLang="zh-CN" dirty="0"/>
              <a:t>NCP</a:t>
            </a:r>
            <a:r>
              <a:rPr lang="zh-CN" altLang="en-US" dirty="0"/>
              <a:t>协商。</a:t>
            </a:r>
          </a:p>
          <a:p>
            <a:r>
              <a:rPr lang="zh-CN" altLang="en-US" dirty="0"/>
              <a:t>实现方式</a:t>
            </a:r>
          </a:p>
          <a:p>
            <a:pPr lvl="1"/>
            <a:r>
              <a:rPr lang="zh-CN" altLang="en-US" dirty="0"/>
              <a:t>虚拟接口模板方式。</a:t>
            </a:r>
          </a:p>
          <a:p>
            <a:pPr lvl="1"/>
            <a:r>
              <a:rPr lang="en-US" altLang="zh-CN" dirty="0"/>
              <a:t>MP-Group</a:t>
            </a:r>
            <a:r>
              <a:rPr lang="zh-CN" altLang="en-US" dirty="0"/>
              <a:t>方式。</a:t>
            </a:r>
          </a:p>
          <a:p>
            <a:endParaRPr lang="zh-CN" altLang="en-US" dirty="0"/>
          </a:p>
          <a:p>
            <a:endParaRPr lang="en-US" dirty="0"/>
          </a:p>
        </p:txBody>
      </p:sp>
    </p:spTree>
    <p:extLst>
      <p:ext uri="{BB962C8B-B14F-4D97-AF65-F5344CB8AC3E}">
        <p14:creationId xmlns:p14="http://schemas.microsoft.com/office/powerpoint/2010/main" val="930134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广域网接口</a:t>
            </a:r>
            <a:endParaRPr lang="en-US" altLang="zh-CN" dirty="0">
              <a:solidFill>
                <a:schemeClr val="bg1">
                  <a:lumMod val="50000"/>
                </a:schemeClr>
              </a:solidFill>
            </a:endParaRPr>
          </a:p>
          <a:p>
            <a:r>
              <a:rPr lang="en-US" altLang="zh-CN" b="1" dirty="0"/>
              <a:t>PPP</a:t>
            </a:r>
            <a:r>
              <a:rPr lang="zh-CN" altLang="en-US" b="1" dirty="0"/>
              <a:t>原理与配置</a:t>
            </a:r>
            <a:endParaRPr lang="en-US" altLang="zh-CN" b="1" dirty="0"/>
          </a:p>
          <a:p>
            <a:pPr lvl="1"/>
            <a:r>
              <a:rPr lang="en-US" altLang="zh-CN" dirty="0">
                <a:solidFill>
                  <a:schemeClr val="bg1">
                    <a:lumMod val="50000"/>
                  </a:schemeClr>
                </a:solidFill>
              </a:rPr>
              <a:t>PPP</a:t>
            </a:r>
            <a:r>
              <a:rPr lang="zh-CN" altLang="en-US" dirty="0">
                <a:solidFill>
                  <a:schemeClr val="bg1">
                    <a:lumMod val="50000"/>
                  </a:schemeClr>
                </a:solidFill>
              </a:rPr>
              <a:t>基本概念</a:t>
            </a:r>
            <a:endParaRPr lang="en-US" altLang="zh-CN" dirty="0">
              <a:solidFill>
                <a:schemeClr val="bg1">
                  <a:lumMod val="50000"/>
                </a:schemeClr>
              </a:solidFill>
            </a:endParaRPr>
          </a:p>
          <a:p>
            <a:pPr lvl="1"/>
            <a:r>
              <a:rPr lang="en-US" altLang="zh-CN" dirty="0">
                <a:solidFill>
                  <a:schemeClr val="bg1">
                    <a:lumMod val="50000"/>
                  </a:schemeClr>
                </a:solidFill>
              </a:rPr>
              <a:t>LCP</a:t>
            </a:r>
            <a:r>
              <a:rPr lang="zh-CN" altLang="en-US" dirty="0">
                <a:solidFill>
                  <a:schemeClr val="bg1">
                    <a:lumMod val="50000"/>
                  </a:schemeClr>
                </a:solidFill>
              </a:rPr>
              <a:t>协议</a:t>
            </a:r>
            <a:endParaRPr lang="en-US" altLang="zh-CN" dirty="0">
              <a:solidFill>
                <a:schemeClr val="bg1">
                  <a:lumMod val="50000"/>
                </a:schemeClr>
              </a:solidFill>
            </a:endParaRPr>
          </a:p>
          <a:p>
            <a:pPr lvl="1"/>
            <a:r>
              <a:rPr lang="en-US" altLang="zh-CN" dirty="0">
                <a:solidFill>
                  <a:schemeClr val="bg1">
                    <a:lumMod val="50000"/>
                  </a:schemeClr>
                </a:solidFill>
              </a:rPr>
              <a:t>PAP</a:t>
            </a:r>
            <a:r>
              <a:rPr lang="zh-CN" altLang="en-US" dirty="0">
                <a:solidFill>
                  <a:schemeClr val="bg1">
                    <a:lumMod val="50000"/>
                  </a:schemeClr>
                </a:solidFill>
              </a:rPr>
              <a:t>认证协议</a:t>
            </a:r>
            <a:endParaRPr lang="en-US" altLang="zh-CN" dirty="0">
              <a:solidFill>
                <a:schemeClr val="bg1">
                  <a:lumMod val="50000"/>
                </a:schemeClr>
              </a:solidFill>
            </a:endParaRPr>
          </a:p>
          <a:p>
            <a:pPr lvl="1"/>
            <a:r>
              <a:rPr lang="en-US" altLang="zh-CN" dirty="0">
                <a:solidFill>
                  <a:schemeClr val="bg1">
                    <a:lumMod val="50000"/>
                  </a:schemeClr>
                </a:solidFill>
              </a:rPr>
              <a:t>CHAP</a:t>
            </a:r>
            <a:r>
              <a:rPr lang="zh-CN" altLang="en-US" dirty="0">
                <a:solidFill>
                  <a:schemeClr val="bg1">
                    <a:lumMod val="50000"/>
                  </a:schemeClr>
                </a:solidFill>
              </a:rPr>
              <a:t>认证协议</a:t>
            </a:r>
            <a:endParaRPr lang="en-US" altLang="zh-CN" dirty="0">
              <a:solidFill>
                <a:schemeClr val="bg1">
                  <a:lumMod val="50000"/>
                </a:schemeClr>
              </a:solidFill>
            </a:endParaRPr>
          </a:p>
          <a:p>
            <a:pPr lvl="1"/>
            <a:r>
              <a:rPr lang="en-US" altLang="zh-CN" dirty="0">
                <a:solidFill>
                  <a:schemeClr val="bg1">
                    <a:lumMod val="50000"/>
                  </a:schemeClr>
                </a:solidFill>
              </a:rPr>
              <a:t>NCP</a:t>
            </a:r>
            <a:r>
              <a:rPr lang="zh-CN" altLang="en-US" dirty="0">
                <a:solidFill>
                  <a:schemeClr val="bg1">
                    <a:lumMod val="50000"/>
                  </a:schemeClr>
                </a:solidFill>
              </a:rPr>
              <a:t>协议</a:t>
            </a:r>
            <a:endParaRPr lang="en-US" altLang="zh-CN" dirty="0">
              <a:solidFill>
                <a:schemeClr val="bg1">
                  <a:lumMod val="50000"/>
                </a:schemeClr>
              </a:solidFill>
            </a:endParaRPr>
          </a:p>
          <a:p>
            <a:pPr lvl="1"/>
            <a:r>
              <a:rPr lang="en-US" altLang="zh-CN" dirty="0">
                <a:solidFill>
                  <a:schemeClr val="bg1">
                    <a:lumMod val="50000"/>
                  </a:schemeClr>
                </a:solidFill>
              </a:rPr>
              <a:t>MP</a:t>
            </a:r>
            <a:r>
              <a:rPr lang="zh-CN" altLang="en-US" dirty="0">
                <a:solidFill>
                  <a:schemeClr val="bg1">
                    <a:lumMod val="50000"/>
                  </a:schemeClr>
                </a:solidFill>
              </a:rPr>
              <a:t>基本原理</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a:t>PPP/MP</a:t>
            </a:r>
            <a:r>
              <a:rPr lang="zh-CN" altLang="en-US" dirty="0"/>
              <a:t>配置</a:t>
            </a:r>
            <a:endParaRPr lang="en-US" altLang="zh-CN" dirty="0"/>
          </a:p>
        </p:txBody>
      </p:sp>
    </p:spTree>
    <p:extLst>
      <p:ext uri="{BB962C8B-B14F-4D97-AF65-F5344CB8AC3E}">
        <p14:creationId xmlns:p14="http://schemas.microsoft.com/office/powerpoint/2010/main" val="1745135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配置</a:t>
            </a:r>
            <a:r>
              <a:rPr lang="en-US" altLang="zh-CN"/>
              <a:t>PPP</a:t>
            </a:r>
            <a:endParaRPr lang="en-US" dirty="0"/>
          </a:p>
        </p:txBody>
      </p:sp>
      <p:sp>
        <p:nvSpPr>
          <p:cNvPr id="3" name="Text Placeholder 2"/>
          <p:cNvSpPr>
            <a:spLocks noGrp="1"/>
          </p:cNvSpPr>
          <p:nvPr>
            <p:ph type="body" sz="quarter" idx="10"/>
          </p:nvPr>
        </p:nvSpPr>
        <p:spPr/>
        <p:txBody>
          <a:bodyPr/>
          <a:lstStyle/>
          <a:p>
            <a:r>
              <a:rPr lang="zh-CN" altLang="en-US" dirty="0"/>
              <a:t>配置</a:t>
            </a:r>
            <a:r>
              <a:rPr lang="en-US" altLang="zh-CN" dirty="0"/>
              <a:t>R1</a:t>
            </a:r>
            <a:r>
              <a:rPr lang="zh-CN" altLang="en-US" dirty="0"/>
              <a:t>和</a:t>
            </a:r>
            <a:r>
              <a:rPr lang="en-US" altLang="zh-CN" dirty="0"/>
              <a:t>R2</a:t>
            </a:r>
            <a:r>
              <a:rPr lang="zh-CN" altLang="en-US" dirty="0"/>
              <a:t>的互联接口封装类型为</a:t>
            </a:r>
            <a:r>
              <a:rPr lang="en-US" altLang="zh-CN" dirty="0"/>
              <a:t>PPP</a:t>
            </a:r>
            <a:r>
              <a:rPr lang="zh-CN" altLang="en-US" dirty="0"/>
              <a:t>，使用</a:t>
            </a:r>
            <a:r>
              <a:rPr lang="en-US" altLang="zh-CN" dirty="0"/>
              <a:t>CHAP</a:t>
            </a:r>
            <a:r>
              <a:rPr lang="zh-CN" altLang="en-US" dirty="0"/>
              <a:t>认证，用户名为</a:t>
            </a:r>
            <a:r>
              <a:rPr lang="en-US" altLang="zh-CN" dirty="0"/>
              <a:t>Huawei</a:t>
            </a:r>
            <a:r>
              <a:rPr lang="zh-CN" altLang="en-US" dirty="0"/>
              <a:t>，密码为</a:t>
            </a:r>
            <a:r>
              <a:rPr lang="en-US" altLang="zh-CN" dirty="0"/>
              <a:t>Hello</a:t>
            </a:r>
            <a:r>
              <a:rPr lang="zh-CN" altLang="en-US" dirty="0"/>
              <a:t>。</a:t>
            </a:r>
            <a:endParaRPr lang="en-US" dirty="0"/>
          </a:p>
        </p:txBody>
      </p:sp>
      <p:sp>
        <p:nvSpPr>
          <p:cNvPr id="4" name="矩形 26"/>
          <p:cNvSpPr/>
          <p:nvPr/>
        </p:nvSpPr>
        <p:spPr bwMode="auto">
          <a:xfrm>
            <a:off x="2415904" y="2366793"/>
            <a:ext cx="852424" cy="50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a:ln>
                  <a:noFill/>
                </a:ln>
                <a:solidFill>
                  <a:schemeClr val="tx1"/>
                </a:solidFill>
                <a:effectLst/>
                <a:latin typeface="+mn-ea"/>
                <a:ea typeface="+mn-ea"/>
              </a:rPr>
              <a:t>认证方</a:t>
            </a:r>
          </a:p>
        </p:txBody>
      </p:sp>
      <p:sp>
        <p:nvSpPr>
          <p:cNvPr id="5" name="矩形 28"/>
          <p:cNvSpPr/>
          <p:nvPr/>
        </p:nvSpPr>
        <p:spPr bwMode="auto">
          <a:xfrm>
            <a:off x="8773795" y="2351438"/>
            <a:ext cx="1252492" cy="495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a:ln>
                  <a:noFill/>
                </a:ln>
                <a:solidFill>
                  <a:schemeClr val="tx1"/>
                </a:solidFill>
                <a:effectLst/>
                <a:latin typeface="+mn-ea"/>
                <a:ea typeface="+mn-ea"/>
              </a:rPr>
              <a:t>被认证方</a:t>
            </a:r>
          </a:p>
        </p:txBody>
      </p:sp>
      <p:sp>
        <p:nvSpPr>
          <p:cNvPr id="6" name="任意多边形 30"/>
          <p:cNvSpPr/>
          <p:nvPr/>
        </p:nvSpPr>
        <p:spPr bwMode="auto">
          <a:xfrm>
            <a:off x="3824921" y="2527243"/>
            <a:ext cx="4521256" cy="144037"/>
          </a:xfrm>
          <a:custGeom>
            <a:avLst/>
            <a:gdLst>
              <a:gd name="connsiteX0" fmla="*/ 0 w 3895107"/>
              <a:gd name="connsiteY0" fmla="*/ 130629 h 249382"/>
              <a:gd name="connsiteX1" fmla="*/ 2280062 w 3895107"/>
              <a:gd name="connsiteY1" fmla="*/ 0 h 249382"/>
              <a:gd name="connsiteX2" fmla="*/ 1638795 w 3895107"/>
              <a:gd name="connsiteY2" fmla="*/ 249382 h 249382"/>
              <a:gd name="connsiteX3" fmla="*/ 3895107 w 3895107"/>
              <a:gd name="connsiteY3" fmla="*/ 130629 h 249382"/>
              <a:gd name="connsiteX4" fmla="*/ 3895107 w 3895107"/>
              <a:gd name="connsiteY4" fmla="*/ 130629 h 249382"/>
              <a:gd name="connsiteX5" fmla="*/ 3883231 w 3895107"/>
              <a:gd name="connsiteY5" fmla="*/ 118754 h 24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107" h="249382">
                <a:moveTo>
                  <a:pt x="0" y="130629"/>
                </a:moveTo>
                <a:lnTo>
                  <a:pt x="2280062" y="0"/>
                </a:lnTo>
                <a:lnTo>
                  <a:pt x="1638795" y="249382"/>
                </a:lnTo>
                <a:lnTo>
                  <a:pt x="3895107" y="130629"/>
                </a:lnTo>
                <a:lnTo>
                  <a:pt x="3895107" y="130629"/>
                </a:lnTo>
                <a:lnTo>
                  <a:pt x="3883231" y="118754"/>
                </a:ln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latin typeface="+mn-ea"/>
            </a:endParaRPr>
          </a:p>
        </p:txBody>
      </p:sp>
      <p:sp>
        <p:nvSpPr>
          <p:cNvPr id="7" name="矩形 40"/>
          <p:cNvSpPr/>
          <p:nvPr/>
        </p:nvSpPr>
        <p:spPr bwMode="auto">
          <a:xfrm>
            <a:off x="3756070" y="2617436"/>
            <a:ext cx="1367622" cy="2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400" dirty="0">
                <a:latin typeface="+mn-ea"/>
                <a:ea typeface="+mn-ea"/>
              </a:rPr>
              <a:t>请求分配地址</a:t>
            </a:r>
            <a:endParaRPr lang="en-US" altLang="zh-CN" sz="1400" dirty="0">
              <a:latin typeface="+mn-ea"/>
              <a:ea typeface="+mn-ea"/>
            </a:endParaRPr>
          </a:p>
        </p:txBody>
      </p:sp>
      <p:pic>
        <p:nvPicPr>
          <p:cNvPr id="8" name="Picture 7" descr="E:\2016.01\1.12 扁平化图标\蓝色\AR-蓝色最新-40.png"/>
          <p:cNvPicPr>
            <a:picLocks noChangeAspect="1" noChangeArrowheads="1"/>
          </p:cNvPicPr>
          <p:nvPr/>
        </p:nvPicPr>
        <p:blipFill>
          <a:blip r:embed="rId3" cstate="print"/>
          <a:srcRect/>
          <a:stretch>
            <a:fillRect/>
          </a:stretch>
        </p:blipFill>
        <p:spPr bwMode="auto">
          <a:xfrm>
            <a:off x="3174900" y="2356975"/>
            <a:ext cx="650020" cy="531834"/>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346177" y="2356975"/>
            <a:ext cx="650020" cy="531834"/>
          </a:xfrm>
          <a:prstGeom prst="rect">
            <a:avLst/>
          </a:prstGeom>
          <a:noFill/>
        </p:spPr>
      </p:pic>
      <p:sp>
        <p:nvSpPr>
          <p:cNvPr id="10" name="矩形 40"/>
          <p:cNvSpPr/>
          <p:nvPr/>
        </p:nvSpPr>
        <p:spPr bwMode="auto">
          <a:xfrm>
            <a:off x="7149131" y="2649302"/>
            <a:ext cx="1367622" cy="2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400" dirty="0">
                <a:latin typeface="+mn-ea"/>
                <a:ea typeface="+mn-ea"/>
              </a:rPr>
              <a:t>12.1.1.2/24</a:t>
            </a:r>
          </a:p>
        </p:txBody>
      </p:sp>
      <p:sp>
        <p:nvSpPr>
          <p:cNvPr id="12" name="矩形 25"/>
          <p:cNvSpPr/>
          <p:nvPr/>
        </p:nvSpPr>
        <p:spPr bwMode="auto">
          <a:xfrm>
            <a:off x="3743132" y="2322917"/>
            <a:ext cx="840784" cy="221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S1/0/0</a:t>
            </a:r>
            <a:endParaRPr kumimoji="0" lang="zh-CN" altLang="en-US" sz="1400" b="0" i="0" u="none" strike="noStrike" cap="none" normalizeH="0" baseline="0" dirty="0">
              <a:ln>
                <a:noFill/>
              </a:ln>
              <a:solidFill>
                <a:schemeClr val="tx1"/>
              </a:solidFill>
              <a:effectLst/>
              <a:latin typeface="+mn-ea"/>
              <a:ea typeface="+mn-ea"/>
            </a:endParaRPr>
          </a:p>
        </p:txBody>
      </p:sp>
      <p:sp>
        <p:nvSpPr>
          <p:cNvPr id="13" name="矩形 25"/>
          <p:cNvSpPr/>
          <p:nvPr/>
        </p:nvSpPr>
        <p:spPr bwMode="auto">
          <a:xfrm>
            <a:off x="7587181" y="2322916"/>
            <a:ext cx="840784" cy="292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S1/0/0</a:t>
            </a:r>
            <a:endParaRPr kumimoji="0" lang="zh-CN" altLang="en-US" sz="1400" b="0" i="0" u="none" strike="noStrike" cap="none" normalizeH="0" baseline="0" dirty="0">
              <a:ln>
                <a:noFill/>
              </a:ln>
              <a:solidFill>
                <a:schemeClr val="tx1"/>
              </a:solidFill>
              <a:effectLst/>
              <a:latin typeface="+mn-ea"/>
              <a:ea typeface="+mn-ea"/>
            </a:endParaRPr>
          </a:p>
        </p:txBody>
      </p:sp>
      <p:sp>
        <p:nvSpPr>
          <p:cNvPr id="14" name="矩形 8"/>
          <p:cNvSpPr/>
          <p:nvPr/>
        </p:nvSpPr>
        <p:spPr>
          <a:xfrm>
            <a:off x="1559496" y="3320988"/>
            <a:ext cx="4464496" cy="2031325"/>
          </a:xfrm>
          <a:prstGeom prst="rect">
            <a:avLst/>
          </a:prstGeom>
          <a:solidFill>
            <a:schemeClr val="bg1">
              <a:lumMod val="85000"/>
            </a:schemeClr>
          </a:solidFill>
          <a:ln>
            <a:noFill/>
            <a:prstDash val="dash"/>
          </a:ln>
        </p:spPr>
        <p:txBody>
          <a:bodyPr wrap="square">
            <a:spAutoFit/>
          </a:bodyPr>
          <a:lstStyle/>
          <a:p>
            <a:r>
              <a:rPr lang="en-US" altLang="zh-CN" sz="1400" dirty="0">
                <a:latin typeface="+mn-ea"/>
                <a:ea typeface="+mn-ea"/>
                <a:cs typeface="Courier New" panose="02070309020205020404" pitchFamily="49" charset="0"/>
              </a:rPr>
              <a:t>aaa</a:t>
            </a:r>
          </a:p>
          <a:p>
            <a:r>
              <a:rPr lang="en-US" altLang="zh-CN" sz="1400" dirty="0">
                <a:latin typeface="+mn-ea"/>
                <a:ea typeface="+mn-ea"/>
                <a:cs typeface="Courier New" panose="02070309020205020404" pitchFamily="49" charset="0"/>
              </a:rPr>
              <a:t> local-user Huawei password cipher Hello</a:t>
            </a:r>
          </a:p>
          <a:p>
            <a:r>
              <a:rPr lang="en-US" altLang="zh-CN" sz="1400" dirty="0">
                <a:latin typeface="+mn-ea"/>
                <a:ea typeface="+mn-ea"/>
                <a:cs typeface="Courier New" panose="02070309020205020404" pitchFamily="49" charset="0"/>
              </a:rPr>
              <a:t> local-user Huawei service-type </a:t>
            </a:r>
            <a:r>
              <a:rPr lang="en-US" altLang="zh-CN" sz="1400" dirty="0" err="1">
                <a:latin typeface="+mn-ea"/>
                <a:ea typeface="+mn-ea"/>
                <a:cs typeface="Courier New" panose="02070309020205020404" pitchFamily="49" charset="0"/>
              </a:rPr>
              <a:t>ppp</a:t>
            </a:r>
            <a:endParaRPr lang="en-US" altLang="zh-CN" sz="1400" dirty="0">
              <a:latin typeface="+mn-ea"/>
              <a:ea typeface="+mn-ea"/>
              <a:cs typeface="Courier New" panose="02070309020205020404" pitchFamily="49" charset="0"/>
            </a:endParaRPr>
          </a:p>
          <a:p>
            <a:r>
              <a:rPr lang="en-US" altLang="zh-CN" sz="1400" dirty="0">
                <a:latin typeface="+mn-ea"/>
                <a:ea typeface="+mn-ea"/>
                <a:cs typeface="Courier New" panose="02070309020205020404" pitchFamily="49" charset="0"/>
              </a:rPr>
              <a:t>#</a:t>
            </a:r>
          </a:p>
          <a:p>
            <a:r>
              <a:rPr lang="en-US" altLang="zh-CN" sz="1400" dirty="0">
                <a:latin typeface="+mn-ea"/>
                <a:ea typeface="+mn-ea"/>
                <a:cs typeface="Courier New" panose="02070309020205020404" pitchFamily="49" charset="0"/>
              </a:rPr>
              <a:t>interface Serial1/0/0</a:t>
            </a:r>
          </a:p>
          <a:p>
            <a:r>
              <a:rPr lang="en-US" altLang="zh-CN" sz="1400" dirty="0">
                <a:latin typeface="+mn-ea"/>
                <a:ea typeface="+mn-ea"/>
                <a:cs typeface="Courier New" panose="02070309020205020404" pitchFamily="49" charset="0"/>
              </a:rPr>
              <a:t> link-protocol </a:t>
            </a:r>
            <a:r>
              <a:rPr lang="en-US" altLang="zh-CN" sz="1400" dirty="0" err="1">
                <a:latin typeface="+mn-ea"/>
                <a:ea typeface="+mn-ea"/>
                <a:cs typeface="Courier New" panose="02070309020205020404" pitchFamily="49" charset="0"/>
              </a:rPr>
              <a:t>ppp</a:t>
            </a:r>
            <a:endParaRPr lang="en-US" altLang="zh-CN" sz="1400" dirty="0">
              <a:latin typeface="+mn-ea"/>
              <a:ea typeface="+mn-ea"/>
              <a:cs typeface="Courier New" panose="02070309020205020404" pitchFamily="49" charset="0"/>
            </a:endParaRP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ppp</a:t>
            </a:r>
            <a:r>
              <a:rPr lang="en-US" altLang="zh-CN" sz="1400" dirty="0">
                <a:latin typeface="+mn-ea"/>
                <a:ea typeface="+mn-ea"/>
                <a:cs typeface="Courier New" panose="02070309020205020404" pitchFamily="49" charset="0"/>
              </a:rPr>
              <a:t> authentication-mode chap </a:t>
            </a: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ppp</a:t>
            </a:r>
            <a:r>
              <a:rPr lang="en-US" altLang="zh-CN" sz="1400" dirty="0">
                <a:latin typeface="+mn-ea"/>
                <a:ea typeface="+mn-ea"/>
                <a:cs typeface="Courier New" panose="02070309020205020404" pitchFamily="49" charset="0"/>
              </a:rPr>
              <a:t> chap user Huawei</a:t>
            </a: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 address </a:t>
            </a:r>
            <a:r>
              <a:rPr lang="en-US" altLang="zh-CN" sz="1400" dirty="0" err="1">
                <a:latin typeface="+mn-ea"/>
                <a:ea typeface="+mn-ea"/>
                <a:cs typeface="Courier New" panose="02070309020205020404" pitchFamily="49" charset="0"/>
              </a:rPr>
              <a:t>ppp</a:t>
            </a:r>
            <a:r>
              <a:rPr lang="en-US" altLang="zh-CN" sz="1400" dirty="0">
                <a:latin typeface="+mn-ea"/>
                <a:ea typeface="+mn-ea"/>
                <a:cs typeface="Courier New" panose="02070309020205020404" pitchFamily="49" charset="0"/>
              </a:rPr>
              <a:t>-negotiate</a:t>
            </a:r>
          </a:p>
        </p:txBody>
      </p:sp>
      <p:sp>
        <p:nvSpPr>
          <p:cNvPr id="15" name="矩形 8"/>
          <p:cNvSpPr/>
          <p:nvPr/>
        </p:nvSpPr>
        <p:spPr>
          <a:xfrm>
            <a:off x="6811477" y="3320988"/>
            <a:ext cx="3924636" cy="1384995"/>
          </a:xfrm>
          <a:prstGeom prst="rect">
            <a:avLst/>
          </a:prstGeom>
          <a:solidFill>
            <a:schemeClr val="bg1">
              <a:lumMod val="85000"/>
            </a:schemeClr>
          </a:solidFill>
          <a:ln>
            <a:noFill/>
            <a:prstDash val="dash"/>
          </a:ln>
        </p:spPr>
        <p:txBody>
          <a:bodyPr wrap="square">
            <a:spAutoFit/>
          </a:bodyPr>
          <a:lstStyle/>
          <a:p>
            <a:r>
              <a:rPr lang="en-US" altLang="zh-CN" sz="1400" dirty="0">
                <a:latin typeface="+mn-ea"/>
                <a:ea typeface="+mn-ea"/>
                <a:cs typeface="Courier New" panose="02070309020205020404" pitchFamily="49" charset="0"/>
              </a:rPr>
              <a:t>interface Serial1/0/0</a:t>
            </a:r>
          </a:p>
          <a:p>
            <a:r>
              <a:rPr lang="en-US" altLang="zh-CN" sz="1400" dirty="0">
                <a:latin typeface="+mn-ea"/>
                <a:ea typeface="+mn-ea"/>
                <a:cs typeface="Courier New" panose="02070309020205020404" pitchFamily="49" charset="0"/>
              </a:rPr>
              <a:t> link-protocol </a:t>
            </a:r>
            <a:r>
              <a:rPr lang="en-US" altLang="zh-CN" sz="1400" dirty="0" err="1">
                <a:latin typeface="+mn-ea"/>
                <a:ea typeface="+mn-ea"/>
                <a:cs typeface="Courier New" panose="02070309020205020404" pitchFamily="49" charset="0"/>
              </a:rPr>
              <a:t>ppp</a:t>
            </a:r>
            <a:endParaRPr lang="en-US" altLang="zh-CN" sz="1400" dirty="0">
              <a:latin typeface="+mn-ea"/>
              <a:ea typeface="+mn-ea"/>
              <a:cs typeface="Courier New" panose="02070309020205020404" pitchFamily="49" charset="0"/>
            </a:endParaRPr>
          </a:p>
          <a:p>
            <a:r>
              <a:rPr lang="en-US" altLang="zh-CN" sz="1400" dirty="0">
                <a:latin typeface="+mn-ea"/>
                <a:ea typeface="+mn-ea"/>
                <a:cs typeface="Courier New" panose="02070309020205020404" pitchFamily="49" charset="0"/>
              </a:rPr>
              <a:t> remote address 12.1.1.1 </a:t>
            </a: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ppp</a:t>
            </a:r>
            <a:r>
              <a:rPr lang="en-US" altLang="zh-CN" sz="1400" dirty="0">
                <a:latin typeface="+mn-ea"/>
                <a:ea typeface="+mn-ea"/>
                <a:cs typeface="Courier New" panose="02070309020205020404" pitchFamily="49" charset="0"/>
              </a:rPr>
              <a:t> chap user Huawei</a:t>
            </a: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ppp</a:t>
            </a:r>
            <a:r>
              <a:rPr lang="en-US" altLang="zh-CN" sz="1400" dirty="0">
                <a:latin typeface="+mn-ea"/>
                <a:ea typeface="+mn-ea"/>
                <a:cs typeface="Courier New" panose="02070309020205020404" pitchFamily="49" charset="0"/>
              </a:rPr>
              <a:t> chap password cipher Hello</a:t>
            </a: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 address 12.1.1.2 255.255.255.0 </a:t>
            </a:r>
          </a:p>
        </p:txBody>
      </p:sp>
    </p:spTree>
    <p:extLst>
      <p:ext uri="{BB962C8B-B14F-4D97-AF65-F5344CB8AC3E}">
        <p14:creationId xmlns:p14="http://schemas.microsoft.com/office/powerpoint/2010/main" val="1037587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配置</a:t>
            </a:r>
            <a:r>
              <a:rPr lang="en-US" altLang="zh-CN"/>
              <a:t>MP</a:t>
            </a:r>
            <a:endParaRPr lang="en-US" dirty="0"/>
          </a:p>
        </p:txBody>
      </p:sp>
      <p:sp>
        <p:nvSpPr>
          <p:cNvPr id="3" name="Text Placeholder 2"/>
          <p:cNvSpPr>
            <a:spLocks noGrp="1"/>
          </p:cNvSpPr>
          <p:nvPr>
            <p:ph type="body" sz="quarter" idx="10"/>
          </p:nvPr>
        </p:nvSpPr>
        <p:spPr/>
        <p:txBody>
          <a:bodyPr/>
          <a:lstStyle/>
          <a:p>
            <a:r>
              <a:rPr lang="zh-CN" altLang="en-US" sz="2000" dirty="0"/>
              <a:t>为了增加接口带宽，将</a:t>
            </a:r>
            <a:r>
              <a:rPr lang="en-US" altLang="zh-CN" sz="2000" dirty="0"/>
              <a:t>R1</a:t>
            </a:r>
            <a:r>
              <a:rPr lang="zh-CN" altLang="en-US" sz="2000" dirty="0"/>
              <a:t>与</a:t>
            </a:r>
            <a:r>
              <a:rPr lang="en-US" altLang="zh-CN" sz="2000" dirty="0"/>
              <a:t>R2</a:t>
            </a:r>
            <a:r>
              <a:rPr lang="zh-CN" altLang="en-US" sz="2000" dirty="0"/>
              <a:t>的所有互连</a:t>
            </a:r>
            <a:r>
              <a:rPr lang="en-US" altLang="zh-CN" sz="2000" dirty="0"/>
              <a:t>PPP</a:t>
            </a:r>
            <a:r>
              <a:rPr lang="zh-CN" altLang="en-US" sz="2000" dirty="0"/>
              <a:t>接口采用</a:t>
            </a:r>
            <a:r>
              <a:rPr lang="en-US" altLang="zh-CN" sz="2000" dirty="0"/>
              <a:t>MP-Group</a:t>
            </a:r>
            <a:r>
              <a:rPr lang="zh-CN" altLang="en-US" sz="2000" dirty="0"/>
              <a:t>进行</a:t>
            </a:r>
            <a:r>
              <a:rPr lang="en-US" altLang="zh-CN" sz="2000" dirty="0"/>
              <a:t>MP</a:t>
            </a:r>
            <a:r>
              <a:rPr lang="zh-CN" altLang="en-US" sz="2000" dirty="0"/>
              <a:t>绑定；</a:t>
            </a:r>
            <a:r>
              <a:rPr lang="en-US" altLang="zh-CN" sz="2000" dirty="0"/>
              <a:t>R1</a:t>
            </a:r>
            <a:r>
              <a:rPr lang="zh-CN" altLang="en-US" sz="2000" dirty="0"/>
              <a:t>与</a:t>
            </a:r>
            <a:r>
              <a:rPr lang="en-US" altLang="zh-CN" sz="2000" dirty="0"/>
              <a:t>R2</a:t>
            </a:r>
            <a:r>
              <a:rPr lang="zh-CN" altLang="en-US" sz="2000" dirty="0"/>
              <a:t>之间</a:t>
            </a:r>
            <a:r>
              <a:rPr lang="en-US" altLang="zh-CN" sz="2000" dirty="0"/>
              <a:t>PAP</a:t>
            </a:r>
            <a:r>
              <a:rPr lang="zh-CN" altLang="en-US" sz="2000" dirty="0"/>
              <a:t>认证，</a:t>
            </a:r>
            <a:r>
              <a:rPr lang="en-US" altLang="zh-CN" sz="2000" dirty="0"/>
              <a:t>R1</a:t>
            </a:r>
            <a:r>
              <a:rPr lang="zh-CN" altLang="en-US" sz="2000" dirty="0"/>
              <a:t>为认证端，</a:t>
            </a:r>
            <a:r>
              <a:rPr lang="en-US" altLang="zh-CN" sz="2000" dirty="0"/>
              <a:t>R2</a:t>
            </a:r>
            <a:r>
              <a:rPr lang="zh-CN" altLang="en-US" sz="2000" dirty="0"/>
              <a:t>为被认证端，且用户名为</a:t>
            </a:r>
            <a:r>
              <a:rPr lang="en-US" altLang="zh-CN" sz="2000" dirty="0"/>
              <a:t>Huawei</a:t>
            </a:r>
            <a:r>
              <a:rPr lang="zh-CN" altLang="en-US" sz="2000" dirty="0"/>
              <a:t>，密码为</a:t>
            </a:r>
            <a:r>
              <a:rPr lang="en-US" altLang="zh-CN" sz="2000" dirty="0"/>
              <a:t>Hello</a:t>
            </a:r>
            <a:r>
              <a:rPr lang="zh-CN" altLang="en-US" sz="2000" dirty="0"/>
              <a:t>。</a:t>
            </a:r>
          </a:p>
          <a:p>
            <a:endParaRPr lang="en-US" sz="2000" dirty="0"/>
          </a:p>
        </p:txBody>
      </p:sp>
      <p:sp>
        <p:nvSpPr>
          <p:cNvPr id="4" name="矩形 26"/>
          <p:cNvSpPr/>
          <p:nvPr/>
        </p:nvSpPr>
        <p:spPr bwMode="auto">
          <a:xfrm>
            <a:off x="2380100" y="2331396"/>
            <a:ext cx="852424" cy="50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a:ln>
                  <a:noFill/>
                </a:ln>
                <a:solidFill>
                  <a:schemeClr val="tx1"/>
                </a:solidFill>
                <a:effectLst/>
                <a:latin typeface="+mn-ea"/>
                <a:ea typeface="+mn-ea"/>
              </a:rPr>
              <a:t>认证方</a:t>
            </a:r>
          </a:p>
        </p:txBody>
      </p:sp>
      <p:sp>
        <p:nvSpPr>
          <p:cNvPr id="5" name="矩形 28"/>
          <p:cNvSpPr/>
          <p:nvPr/>
        </p:nvSpPr>
        <p:spPr bwMode="auto">
          <a:xfrm>
            <a:off x="8737991" y="2357290"/>
            <a:ext cx="1252492" cy="495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a:ln>
                  <a:noFill/>
                </a:ln>
                <a:solidFill>
                  <a:schemeClr val="tx1"/>
                </a:solidFill>
                <a:effectLst/>
                <a:latin typeface="+mn-ea"/>
                <a:ea typeface="+mn-ea"/>
              </a:rPr>
              <a:t>被认证方</a:t>
            </a:r>
          </a:p>
        </p:txBody>
      </p:sp>
      <p:pic>
        <p:nvPicPr>
          <p:cNvPr id="8" name="Picture 7" descr="E:\2016.01\1.12 扁平化图标\蓝色\AR-蓝色最新-40.png"/>
          <p:cNvPicPr>
            <a:picLocks noChangeAspect="1" noChangeArrowheads="1"/>
          </p:cNvPicPr>
          <p:nvPr/>
        </p:nvPicPr>
        <p:blipFill>
          <a:blip r:embed="rId3" cstate="print"/>
          <a:srcRect/>
          <a:stretch>
            <a:fillRect/>
          </a:stretch>
        </p:blipFill>
        <p:spPr bwMode="auto">
          <a:xfrm>
            <a:off x="3139096" y="2321578"/>
            <a:ext cx="650020" cy="531834"/>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310373" y="2321578"/>
            <a:ext cx="650020" cy="531834"/>
          </a:xfrm>
          <a:prstGeom prst="rect">
            <a:avLst/>
          </a:prstGeom>
          <a:noFill/>
        </p:spPr>
      </p:pic>
      <p:sp>
        <p:nvSpPr>
          <p:cNvPr id="11" name="矩形 25"/>
          <p:cNvSpPr/>
          <p:nvPr/>
        </p:nvSpPr>
        <p:spPr bwMode="auto">
          <a:xfrm>
            <a:off x="3683732" y="2240868"/>
            <a:ext cx="898879" cy="28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S1/0/0</a:t>
            </a:r>
            <a:endParaRPr kumimoji="0" lang="zh-CN" altLang="en-US" sz="1400" b="0" i="0" u="none" strike="noStrike" cap="none" normalizeH="0" baseline="0" dirty="0">
              <a:ln>
                <a:noFill/>
              </a:ln>
              <a:solidFill>
                <a:schemeClr val="tx1"/>
              </a:solidFill>
              <a:effectLst/>
              <a:latin typeface="+mn-ea"/>
              <a:ea typeface="+mn-ea"/>
            </a:endParaRPr>
          </a:p>
        </p:txBody>
      </p:sp>
      <p:cxnSp>
        <p:nvCxnSpPr>
          <p:cNvPr id="14" name="Straight Connector 13"/>
          <p:cNvCxnSpPr/>
          <p:nvPr/>
        </p:nvCxnSpPr>
        <p:spPr bwMode="auto">
          <a:xfrm>
            <a:off x="3789116" y="2493372"/>
            <a:ext cx="4521257"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bwMode="auto">
          <a:xfrm>
            <a:off x="3789116" y="2708920"/>
            <a:ext cx="4521257"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 name="矩形 25"/>
          <p:cNvSpPr/>
          <p:nvPr/>
        </p:nvSpPr>
        <p:spPr bwMode="auto">
          <a:xfrm>
            <a:off x="3719736" y="2457368"/>
            <a:ext cx="828376" cy="28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S1/0/1</a:t>
            </a:r>
            <a:endParaRPr kumimoji="0" lang="zh-CN" altLang="en-US" sz="1400" b="0" i="0" u="none" strike="noStrike" cap="none" normalizeH="0" baseline="0" dirty="0">
              <a:ln>
                <a:noFill/>
              </a:ln>
              <a:solidFill>
                <a:schemeClr val="tx1"/>
              </a:solidFill>
              <a:effectLst/>
              <a:latin typeface="+mn-ea"/>
              <a:ea typeface="+mn-ea"/>
            </a:endParaRPr>
          </a:p>
        </p:txBody>
      </p:sp>
      <p:sp>
        <p:nvSpPr>
          <p:cNvPr id="19" name="矩形 25"/>
          <p:cNvSpPr/>
          <p:nvPr/>
        </p:nvSpPr>
        <p:spPr bwMode="auto">
          <a:xfrm>
            <a:off x="7551377" y="2248838"/>
            <a:ext cx="847933" cy="31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S1/0/0</a:t>
            </a:r>
            <a:endParaRPr kumimoji="0" lang="zh-CN" altLang="en-US" sz="1400" b="0" i="0" u="none" strike="noStrike" cap="none" normalizeH="0" baseline="0" dirty="0">
              <a:ln>
                <a:noFill/>
              </a:ln>
              <a:solidFill>
                <a:schemeClr val="tx1"/>
              </a:solidFill>
              <a:effectLst/>
              <a:latin typeface="+mn-ea"/>
              <a:ea typeface="+mn-ea"/>
            </a:endParaRPr>
          </a:p>
        </p:txBody>
      </p:sp>
      <p:sp>
        <p:nvSpPr>
          <p:cNvPr id="20" name="矩形 25"/>
          <p:cNvSpPr/>
          <p:nvPr/>
        </p:nvSpPr>
        <p:spPr bwMode="auto">
          <a:xfrm>
            <a:off x="7551377" y="2456892"/>
            <a:ext cx="860341"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S1/0/1</a:t>
            </a:r>
            <a:endParaRPr kumimoji="0" lang="zh-CN" altLang="en-US" sz="1400" b="0" i="0" u="none" strike="noStrike" cap="none" normalizeH="0" baseline="0" dirty="0">
              <a:ln>
                <a:noFill/>
              </a:ln>
              <a:solidFill>
                <a:schemeClr val="tx1"/>
              </a:solidFill>
              <a:effectLst/>
              <a:latin typeface="+mn-ea"/>
              <a:ea typeface="+mn-ea"/>
            </a:endParaRPr>
          </a:p>
        </p:txBody>
      </p:sp>
      <p:sp>
        <p:nvSpPr>
          <p:cNvPr id="22" name="矩形 8"/>
          <p:cNvSpPr/>
          <p:nvPr/>
        </p:nvSpPr>
        <p:spPr>
          <a:xfrm>
            <a:off x="1513686" y="3033432"/>
            <a:ext cx="3900840" cy="3046988"/>
          </a:xfrm>
          <a:prstGeom prst="rect">
            <a:avLst/>
          </a:prstGeom>
          <a:solidFill>
            <a:schemeClr val="bg1">
              <a:lumMod val="85000"/>
            </a:schemeClr>
          </a:solidFill>
          <a:ln>
            <a:noFill/>
            <a:prstDash val="dash"/>
          </a:ln>
        </p:spPr>
        <p:txBody>
          <a:bodyPr wrap="square">
            <a:spAutoFit/>
          </a:bodyPr>
          <a:lstStyle/>
          <a:p>
            <a:pPr>
              <a:buClr>
                <a:srgbClr val="CC9900"/>
              </a:buClr>
            </a:pPr>
            <a:r>
              <a:rPr lang="en-US" altLang="zh-CN" sz="1200" dirty="0">
                <a:latin typeface="+mn-ea"/>
                <a:ea typeface="+mn-ea"/>
                <a:cs typeface="Courier New" panose="02070309020205020404" pitchFamily="49" charset="0"/>
              </a:rPr>
              <a:t>aaa</a:t>
            </a:r>
          </a:p>
          <a:p>
            <a:pPr>
              <a:buClr>
                <a:srgbClr val="CC9900"/>
              </a:buClr>
            </a:pPr>
            <a:r>
              <a:rPr lang="en-US" altLang="zh-CN" sz="1200" dirty="0">
                <a:latin typeface="+mn-ea"/>
                <a:ea typeface="+mn-ea"/>
                <a:cs typeface="Courier New" panose="02070309020205020404" pitchFamily="49" charset="0"/>
              </a:rPr>
              <a:t> local-user Huawei password cipher Hello</a:t>
            </a:r>
          </a:p>
          <a:p>
            <a:pPr>
              <a:buClr>
                <a:srgbClr val="CC9900"/>
              </a:buClr>
            </a:pPr>
            <a:r>
              <a:rPr lang="en-US" altLang="zh-CN" sz="1200" dirty="0">
                <a:latin typeface="+mn-ea"/>
                <a:ea typeface="+mn-ea"/>
                <a:cs typeface="Courier New" panose="02070309020205020404" pitchFamily="49" charset="0"/>
              </a:rPr>
              <a:t> local-user Huawei service-type </a:t>
            </a:r>
            <a:r>
              <a:rPr lang="en-US" altLang="zh-CN" sz="1200" dirty="0" err="1">
                <a:latin typeface="+mn-ea"/>
                <a:ea typeface="+mn-ea"/>
                <a:cs typeface="Courier New" panose="02070309020205020404" pitchFamily="49" charset="0"/>
              </a:rPr>
              <a:t>ppp</a:t>
            </a:r>
            <a:endParaRPr lang="en-US" altLang="zh-CN" sz="1200" dirty="0">
              <a:latin typeface="+mn-ea"/>
              <a:ea typeface="+mn-ea"/>
              <a:cs typeface="Courier New" panose="02070309020205020404" pitchFamily="49" charset="0"/>
            </a:endParaRPr>
          </a:p>
          <a:p>
            <a:pPr>
              <a:buClr>
                <a:srgbClr val="CC9900"/>
              </a:buClr>
            </a:pPr>
            <a:r>
              <a:rPr lang="en-US" altLang="zh-CN" sz="1200" dirty="0">
                <a:latin typeface="+mn-ea"/>
                <a:ea typeface="+mn-ea"/>
                <a:cs typeface="Courier New" panose="02070309020205020404" pitchFamily="49" charset="0"/>
              </a:rPr>
              <a:t>#</a:t>
            </a:r>
          </a:p>
          <a:p>
            <a:pPr>
              <a:buClr>
                <a:srgbClr val="CC9900"/>
              </a:buClr>
            </a:pPr>
            <a:r>
              <a:rPr lang="en-US" altLang="zh-CN" sz="1200" dirty="0">
                <a:latin typeface="+mn-ea"/>
                <a:ea typeface="+mn-ea"/>
                <a:cs typeface="Courier New" panose="02070309020205020404" pitchFamily="49" charset="0"/>
              </a:rPr>
              <a:t>interface Mp-group0/0/0</a:t>
            </a:r>
          </a:p>
          <a:p>
            <a:pPr>
              <a:buClr>
                <a:srgbClr val="CC9900"/>
              </a:buClr>
            </a:pP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ip</a:t>
            </a:r>
            <a:r>
              <a:rPr lang="en-US" altLang="zh-CN" sz="1200" dirty="0">
                <a:latin typeface="+mn-ea"/>
                <a:ea typeface="+mn-ea"/>
                <a:cs typeface="Courier New" panose="02070309020205020404" pitchFamily="49" charset="0"/>
              </a:rPr>
              <a:t> address 12.1.1.1 255.255.255.0 </a:t>
            </a:r>
          </a:p>
          <a:p>
            <a:pPr>
              <a:buClr>
                <a:srgbClr val="CC9900"/>
              </a:buClr>
            </a:pPr>
            <a:r>
              <a:rPr lang="en-US" altLang="zh-CN" sz="1200" dirty="0">
                <a:latin typeface="+mn-ea"/>
                <a:ea typeface="+mn-ea"/>
                <a:cs typeface="Courier New" panose="02070309020205020404" pitchFamily="49" charset="0"/>
              </a:rPr>
              <a:t>#</a:t>
            </a:r>
          </a:p>
          <a:p>
            <a:pPr>
              <a:buClr>
                <a:srgbClr val="CC9900"/>
              </a:buClr>
            </a:pPr>
            <a:r>
              <a:rPr lang="en-US" altLang="zh-CN" sz="1200" dirty="0">
                <a:latin typeface="+mn-ea"/>
                <a:ea typeface="+mn-ea"/>
                <a:cs typeface="Courier New" panose="02070309020205020404" pitchFamily="49" charset="0"/>
              </a:rPr>
              <a:t>interface Serial1/0/0</a:t>
            </a:r>
          </a:p>
          <a:p>
            <a:pPr>
              <a:buClr>
                <a:srgbClr val="CC9900"/>
              </a:buClr>
            </a:pPr>
            <a:r>
              <a:rPr lang="en-US" altLang="zh-CN" sz="1200" dirty="0">
                <a:latin typeface="+mn-ea"/>
                <a:ea typeface="+mn-ea"/>
                <a:cs typeface="Courier New" panose="02070309020205020404" pitchFamily="49" charset="0"/>
              </a:rPr>
              <a:t> link-protocol </a:t>
            </a:r>
            <a:r>
              <a:rPr lang="en-US" altLang="zh-CN" sz="1200" dirty="0" err="1">
                <a:latin typeface="+mn-ea"/>
                <a:ea typeface="+mn-ea"/>
                <a:cs typeface="Courier New" panose="02070309020205020404" pitchFamily="49" charset="0"/>
              </a:rPr>
              <a:t>ppp</a:t>
            </a:r>
            <a:endParaRPr lang="en-US" altLang="zh-CN" sz="1200" dirty="0">
              <a:latin typeface="+mn-ea"/>
              <a:ea typeface="+mn-ea"/>
              <a:cs typeface="Courier New" panose="02070309020205020404" pitchFamily="49" charset="0"/>
            </a:endParaRPr>
          </a:p>
          <a:p>
            <a:pPr>
              <a:buClr>
                <a:srgbClr val="CC9900"/>
              </a:buClr>
            </a:pP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ppp</a:t>
            </a:r>
            <a:r>
              <a:rPr lang="en-US" altLang="zh-CN" sz="1200" dirty="0">
                <a:latin typeface="+mn-ea"/>
                <a:ea typeface="+mn-ea"/>
                <a:cs typeface="Courier New" panose="02070309020205020404" pitchFamily="49" charset="0"/>
              </a:rPr>
              <a:t> authentication-mode pap </a:t>
            </a:r>
          </a:p>
          <a:p>
            <a:pPr>
              <a:buClr>
                <a:srgbClr val="CC9900"/>
              </a:buClr>
            </a:pP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ppp</a:t>
            </a: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mp</a:t>
            </a: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Mp</a:t>
            </a:r>
            <a:r>
              <a:rPr lang="en-US" altLang="zh-CN" sz="1200" dirty="0">
                <a:latin typeface="+mn-ea"/>
                <a:ea typeface="+mn-ea"/>
                <a:cs typeface="Courier New" panose="02070309020205020404" pitchFamily="49" charset="0"/>
              </a:rPr>
              <a:t>-group 0/0/0</a:t>
            </a:r>
          </a:p>
          <a:p>
            <a:pPr>
              <a:buClr>
                <a:srgbClr val="CC9900"/>
              </a:buClr>
            </a:pPr>
            <a:r>
              <a:rPr lang="en-US" altLang="zh-CN" sz="1200" dirty="0">
                <a:latin typeface="+mn-ea"/>
                <a:ea typeface="+mn-ea"/>
                <a:cs typeface="Courier New" panose="02070309020205020404" pitchFamily="49" charset="0"/>
              </a:rPr>
              <a:t>#</a:t>
            </a:r>
          </a:p>
          <a:p>
            <a:pPr>
              <a:buClr>
                <a:srgbClr val="CC9900"/>
              </a:buClr>
            </a:pPr>
            <a:r>
              <a:rPr lang="en-US" altLang="zh-CN" sz="1200" dirty="0">
                <a:latin typeface="+mn-ea"/>
                <a:ea typeface="+mn-ea"/>
                <a:cs typeface="Courier New" panose="02070309020205020404" pitchFamily="49" charset="0"/>
              </a:rPr>
              <a:t>interface Serial1/0/1</a:t>
            </a:r>
          </a:p>
          <a:p>
            <a:pPr>
              <a:buClr>
                <a:srgbClr val="CC9900"/>
              </a:buClr>
            </a:pPr>
            <a:r>
              <a:rPr lang="en-US" altLang="zh-CN" sz="1200" dirty="0">
                <a:latin typeface="+mn-ea"/>
                <a:ea typeface="+mn-ea"/>
                <a:cs typeface="Courier New" panose="02070309020205020404" pitchFamily="49" charset="0"/>
              </a:rPr>
              <a:t> link-protocol </a:t>
            </a:r>
            <a:r>
              <a:rPr lang="en-US" altLang="zh-CN" sz="1200" dirty="0" err="1">
                <a:latin typeface="+mn-ea"/>
                <a:ea typeface="+mn-ea"/>
                <a:cs typeface="Courier New" panose="02070309020205020404" pitchFamily="49" charset="0"/>
              </a:rPr>
              <a:t>ppp</a:t>
            </a:r>
            <a:endParaRPr lang="en-US" altLang="zh-CN" sz="1200" dirty="0">
              <a:latin typeface="+mn-ea"/>
              <a:ea typeface="+mn-ea"/>
              <a:cs typeface="Courier New" panose="02070309020205020404" pitchFamily="49" charset="0"/>
            </a:endParaRPr>
          </a:p>
          <a:p>
            <a:pPr>
              <a:buClr>
                <a:srgbClr val="CC9900"/>
              </a:buClr>
            </a:pP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ppp</a:t>
            </a:r>
            <a:r>
              <a:rPr lang="en-US" altLang="zh-CN" sz="1200" dirty="0">
                <a:latin typeface="+mn-ea"/>
                <a:ea typeface="+mn-ea"/>
                <a:cs typeface="Courier New" panose="02070309020205020404" pitchFamily="49" charset="0"/>
              </a:rPr>
              <a:t> authentication-mode pap </a:t>
            </a:r>
          </a:p>
          <a:p>
            <a:pPr>
              <a:buClr>
                <a:srgbClr val="CC9900"/>
              </a:buClr>
            </a:pP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ppp</a:t>
            </a: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mp</a:t>
            </a: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Mp</a:t>
            </a:r>
            <a:r>
              <a:rPr lang="en-US" altLang="zh-CN" sz="1200" dirty="0">
                <a:latin typeface="+mn-ea"/>
                <a:ea typeface="+mn-ea"/>
                <a:cs typeface="Courier New" panose="02070309020205020404" pitchFamily="49" charset="0"/>
              </a:rPr>
              <a:t>-group 0/0/0</a:t>
            </a:r>
          </a:p>
        </p:txBody>
      </p:sp>
      <p:sp>
        <p:nvSpPr>
          <p:cNvPr id="23" name="矩形 8"/>
          <p:cNvSpPr/>
          <p:nvPr/>
        </p:nvSpPr>
        <p:spPr>
          <a:xfrm>
            <a:off x="6242772" y="3033432"/>
            <a:ext cx="4135202" cy="2308324"/>
          </a:xfrm>
          <a:prstGeom prst="rect">
            <a:avLst/>
          </a:prstGeom>
          <a:solidFill>
            <a:schemeClr val="bg1">
              <a:lumMod val="85000"/>
            </a:schemeClr>
          </a:solidFill>
          <a:ln>
            <a:noFill/>
            <a:prstDash val="dash"/>
          </a:ln>
        </p:spPr>
        <p:txBody>
          <a:bodyPr wrap="square">
            <a:spAutoFit/>
          </a:bodyPr>
          <a:lstStyle/>
          <a:p>
            <a:pPr>
              <a:buClr>
                <a:srgbClr val="CC9900"/>
              </a:buClr>
            </a:pPr>
            <a:r>
              <a:rPr lang="en-US" altLang="zh-CN" sz="1200" dirty="0">
                <a:latin typeface="+mn-ea"/>
                <a:ea typeface="+mn-ea"/>
                <a:cs typeface="Courier New" panose="02070309020205020404" pitchFamily="49" charset="0"/>
              </a:rPr>
              <a:t>interface Mp-group0/0/0</a:t>
            </a:r>
          </a:p>
          <a:p>
            <a:pPr>
              <a:buClr>
                <a:srgbClr val="CC9900"/>
              </a:buClr>
            </a:pP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ip</a:t>
            </a:r>
            <a:r>
              <a:rPr lang="en-US" altLang="zh-CN" sz="1200" dirty="0">
                <a:latin typeface="+mn-ea"/>
                <a:ea typeface="+mn-ea"/>
                <a:cs typeface="Courier New" panose="02070309020205020404" pitchFamily="49" charset="0"/>
              </a:rPr>
              <a:t> address 12.1.1.2 255.255.255.0 </a:t>
            </a:r>
          </a:p>
          <a:p>
            <a:pPr>
              <a:buClr>
                <a:srgbClr val="CC9900"/>
              </a:buClr>
            </a:pPr>
            <a:r>
              <a:rPr lang="en-US" altLang="zh-CN" sz="1200" dirty="0">
                <a:latin typeface="+mn-ea"/>
                <a:ea typeface="+mn-ea"/>
                <a:cs typeface="Courier New" panose="02070309020205020404" pitchFamily="49" charset="0"/>
              </a:rPr>
              <a:t>#</a:t>
            </a:r>
          </a:p>
          <a:p>
            <a:pPr>
              <a:buClr>
                <a:srgbClr val="CC9900"/>
              </a:buClr>
            </a:pPr>
            <a:r>
              <a:rPr lang="en-US" altLang="zh-CN" sz="1200" dirty="0">
                <a:latin typeface="+mn-ea"/>
                <a:ea typeface="+mn-ea"/>
                <a:cs typeface="Courier New" panose="02070309020205020404" pitchFamily="49" charset="0"/>
              </a:rPr>
              <a:t>interface Serial1/0/0</a:t>
            </a:r>
          </a:p>
          <a:p>
            <a:pPr>
              <a:buClr>
                <a:srgbClr val="CC9900"/>
              </a:buClr>
            </a:pPr>
            <a:r>
              <a:rPr lang="en-US" altLang="zh-CN" sz="1200" dirty="0">
                <a:latin typeface="+mn-ea"/>
                <a:ea typeface="+mn-ea"/>
                <a:cs typeface="Courier New" panose="02070309020205020404" pitchFamily="49" charset="0"/>
              </a:rPr>
              <a:t> link-protocol </a:t>
            </a:r>
            <a:r>
              <a:rPr lang="en-US" altLang="zh-CN" sz="1200" dirty="0" err="1">
                <a:latin typeface="+mn-ea"/>
                <a:ea typeface="+mn-ea"/>
                <a:cs typeface="Courier New" panose="02070309020205020404" pitchFamily="49" charset="0"/>
              </a:rPr>
              <a:t>ppp</a:t>
            </a:r>
            <a:endParaRPr lang="en-US" altLang="zh-CN" sz="1200" dirty="0">
              <a:latin typeface="+mn-ea"/>
              <a:ea typeface="+mn-ea"/>
              <a:cs typeface="Courier New" panose="02070309020205020404" pitchFamily="49" charset="0"/>
            </a:endParaRPr>
          </a:p>
          <a:p>
            <a:pPr>
              <a:buClr>
                <a:srgbClr val="CC9900"/>
              </a:buClr>
            </a:pP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ppp</a:t>
            </a:r>
            <a:r>
              <a:rPr lang="en-US" altLang="zh-CN" sz="1200" dirty="0">
                <a:latin typeface="+mn-ea"/>
                <a:ea typeface="+mn-ea"/>
                <a:cs typeface="Courier New" panose="02070309020205020404" pitchFamily="49" charset="0"/>
              </a:rPr>
              <a:t> pap local-user Huawei password simple Hello</a:t>
            </a:r>
          </a:p>
          <a:p>
            <a:pPr>
              <a:buClr>
                <a:srgbClr val="CC9900"/>
              </a:buClr>
            </a:pP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ppp</a:t>
            </a: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mp</a:t>
            </a: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Mp</a:t>
            </a:r>
            <a:r>
              <a:rPr lang="en-US" altLang="zh-CN" sz="1200" dirty="0">
                <a:latin typeface="+mn-ea"/>
                <a:ea typeface="+mn-ea"/>
                <a:cs typeface="Courier New" panose="02070309020205020404" pitchFamily="49" charset="0"/>
              </a:rPr>
              <a:t>-group 0/0/0</a:t>
            </a:r>
          </a:p>
          <a:p>
            <a:pPr>
              <a:buClr>
                <a:srgbClr val="CC9900"/>
              </a:buClr>
            </a:pPr>
            <a:r>
              <a:rPr lang="en-US" altLang="zh-CN" sz="1200" dirty="0">
                <a:latin typeface="+mn-ea"/>
                <a:ea typeface="+mn-ea"/>
                <a:cs typeface="Courier New" panose="02070309020205020404" pitchFamily="49" charset="0"/>
              </a:rPr>
              <a:t>#</a:t>
            </a:r>
          </a:p>
          <a:p>
            <a:pPr>
              <a:buClr>
                <a:srgbClr val="CC9900"/>
              </a:buClr>
            </a:pPr>
            <a:r>
              <a:rPr lang="en-US" altLang="zh-CN" sz="1200" dirty="0">
                <a:latin typeface="+mn-ea"/>
                <a:ea typeface="+mn-ea"/>
                <a:cs typeface="Courier New" panose="02070309020205020404" pitchFamily="49" charset="0"/>
              </a:rPr>
              <a:t>interface Serial1/0/1</a:t>
            </a:r>
          </a:p>
          <a:p>
            <a:pPr>
              <a:buClr>
                <a:srgbClr val="CC9900"/>
              </a:buClr>
            </a:pPr>
            <a:r>
              <a:rPr lang="en-US" altLang="zh-CN" sz="1200" dirty="0">
                <a:latin typeface="+mn-ea"/>
                <a:ea typeface="+mn-ea"/>
                <a:cs typeface="Courier New" panose="02070309020205020404" pitchFamily="49" charset="0"/>
              </a:rPr>
              <a:t> link-protocol </a:t>
            </a:r>
            <a:r>
              <a:rPr lang="en-US" altLang="zh-CN" sz="1200" dirty="0" err="1">
                <a:latin typeface="+mn-ea"/>
                <a:ea typeface="+mn-ea"/>
                <a:cs typeface="Courier New" panose="02070309020205020404" pitchFamily="49" charset="0"/>
              </a:rPr>
              <a:t>ppp</a:t>
            </a:r>
            <a:endParaRPr lang="en-US" altLang="zh-CN" sz="1200" dirty="0">
              <a:latin typeface="+mn-ea"/>
              <a:ea typeface="+mn-ea"/>
              <a:cs typeface="Courier New" panose="02070309020205020404" pitchFamily="49" charset="0"/>
            </a:endParaRPr>
          </a:p>
          <a:p>
            <a:pPr>
              <a:buClr>
                <a:srgbClr val="CC9900"/>
              </a:buClr>
            </a:pP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ppp</a:t>
            </a:r>
            <a:r>
              <a:rPr lang="en-US" altLang="zh-CN" sz="1200" dirty="0">
                <a:latin typeface="+mn-ea"/>
                <a:ea typeface="+mn-ea"/>
                <a:cs typeface="Courier New" panose="02070309020205020404" pitchFamily="49" charset="0"/>
              </a:rPr>
              <a:t> pap local-user Huawei password simple Hello</a:t>
            </a:r>
          </a:p>
          <a:p>
            <a:pPr>
              <a:buClr>
                <a:srgbClr val="CC9900"/>
              </a:buClr>
            </a:pP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ppp</a:t>
            </a: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mp</a:t>
            </a:r>
            <a:r>
              <a:rPr lang="en-US" altLang="zh-CN" sz="1200" dirty="0">
                <a:latin typeface="+mn-ea"/>
                <a:ea typeface="+mn-ea"/>
                <a:cs typeface="Courier New" panose="02070309020205020404" pitchFamily="49" charset="0"/>
              </a:rPr>
              <a:t> </a:t>
            </a:r>
            <a:r>
              <a:rPr lang="en-US" altLang="zh-CN" sz="1200" dirty="0" err="1">
                <a:latin typeface="+mn-ea"/>
                <a:ea typeface="+mn-ea"/>
                <a:cs typeface="Courier New" panose="02070309020205020404" pitchFamily="49" charset="0"/>
              </a:rPr>
              <a:t>Mp</a:t>
            </a:r>
            <a:r>
              <a:rPr lang="en-US" altLang="zh-CN" sz="1200" dirty="0">
                <a:latin typeface="+mn-ea"/>
                <a:ea typeface="+mn-ea"/>
                <a:cs typeface="Courier New" panose="02070309020205020404" pitchFamily="49" charset="0"/>
              </a:rPr>
              <a:t>-group 0/0/0</a:t>
            </a:r>
          </a:p>
        </p:txBody>
      </p:sp>
    </p:spTree>
    <p:extLst>
      <p:ext uri="{BB962C8B-B14F-4D97-AF65-F5344CB8AC3E}">
        <p14:creationId xmlns:p14="http://schemas.microsoft.com/office/powerpoint/2010/main" val="720025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广域网接口</a:t>
            </a:r>
            <a:endParaRPr lang="en-US" altLang="zh-CN" dirty="0">
              <a:solidFill>
                <a:schemeClr val="bg1">
                  <a:lumMod val="50000"/>
                </a:schemeClr>
              </a:solidFill>
            </a:endParaRPr>
          </a:p>
          <a:p>
            <a:r>
              <a:rPr lang="en-US" altLang="zh-CN" dirty="0">
                <a:solidFill>
                  <a:schemeClr val="bg1">
                    <a:lumMod val="50000"/>
                  </a:schemeClr>
                </a:solidFill>
              </a:rPr>
              <a:t>PPP</a:t>
            </a:r>
            <a:r>
              <a:rPr lang="zh-CN" altLang="en-US" dirty="0">
                <a:solidFill>
                  <a:schemeClr val="bg1">
                    <a:lumMod val="50000"/>
                  </a:schemeClr>
                </a:solidFill>
              </a:rPr>
              <a:t>原理与配置</a:t>
            </a:r>
            <a:endParaRPr lang="en-US" altLang="zh-CN" dirty="0">
              <a:solidFill>
                <a:schemeClr val="bg1">
                  <a:lumMod val="50000"/>
                </a:schemeClr>
              </a:solidFill>
            </a:endParaRPr>
          </a:p>
          <a:p>
            <a:r>
              <a:rPr lang="en-US" altLang="zh-CN" b="1" dirty="0"/>
              <a:t>IP-Trunk</a:t>
            </a:r>
          </a:p>
          <a:p>
            <a:r>
              <a:rPr lang="en-US" altLang="zh-CN" dirty="0">
                <a:solidFill>
                  <a:schemeClr val="bg1">
                    <a:lumMod val="50000"/>
                  </a:schemeClr>
                </a:solidFill>
              </a:rPr>
              <a:t>PPPoE</a:t>
            </a:r>
            <a:r>
              <a:rPr lang="zh-CN" altLang="en-US" dirty="0">
                <a:solidFill>
                  <a:schemeClr val="bg1">
                    <a:lumMod val="50000"/>
                  </a:schemeClr>
                </a:solidFill>
              </a:rPr>
              <a:t>原理与配置</a:t>
            </a:r>
            <a:endParaRPr lang="en-US" altLang="zh-CN" dirty="0">
              <a:solidFill>
                <a:schemeClr val="bg1">
                  <a:lumMod val="50000"/>
                </a:schemeClr>
              </a:solidFill>
            </a:endParaRPr>
          </a:p>
        </p:txBody>
      </p:sp>
    </p:spTree>
    <p:extLst>
      <p:ext uri="{BB962C8B-B14F-4D97-AF65-F5344CB8AC3E}">
        <p14:creationId xmlns:p14="http://schemas.microsoft.com/office/powerpoint/2010/main" val="737401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IP-T</a:t>
            </a:r>
            <a:r>
              <a:rPr lang="en-US" altLang="zh-CN"/>
              <a:t>runk</a:t>
            </a:r>
            <a:endParaRPr lang="en-US" dirty="0"/>
          </a:p>
        </p:txBody>
      </p:sp>
      <p:sp>
        <p:nvSpPr>
          <p:cNvPr id="3" name="Text Placeholder 2"/>
          <p:cNvSpPr>
            <a:spLocks noGrp="1"/>
          </p:cNvSpPr>
          <p:nvPr>
            <p:ph type="body" sz="quarter" idx="10"/>
          </p:nvPr>
        </p:nvSpPr>
        <p:spPr/>
        <p:txBody>
          <a:bodyPr/>
          <a:lstStyle/>
          <a:p>
            <a:r>
              <a:rPr lang="en-US" sz="2000" dirty="0"/>
              <a:t>Trunk</a:t>
            </a:r>
            <a:r>
              <a:rPr lang="zh-CN" altLang="en-US" sz="2000" dirty="0"/>
              <a:t>接口分为</a:t>
            </a:r>
            <a:r>
              <a:rPr lang="en-US" sz="2000" dirty="0"/>
              <a:t>Eth-Trunk</a:t>
            </a:r>
            <a:r>
              <a:rPr lang="zh-CN" altLang="en-US" sz="2000" dirty="0"/>
              <a:t>和</a:t>
            </a:r>
            <a:r>
              <a:rPr lang="en-US" sz="2000" dirty="0"/>
              <a:t>IP-Trunk</a:t>
            </a:r>
            <a:r>
              <a:rPr lang="zh-CN" altLang="en-US" sz="2000" dirty="0"/>
              <a:t>两种。</a:t>
            </a:r>
          </a:p>
          <a:p>
            <a:pPr lvl="1"/>
            <a:r>
              <a:rPr lang="en-US" altLang="zh-CN" sz="1800" dirty="0"/>
              <a:t>Eth-Trunk</a:t>
            </a:r>
            <a:r>
              <a:rPr lang="zh-CN" altLang="en-US" sz="1800" dirty="0"/>
              <a:t>只能由以太网链路构成。</a:t>
            </a:r>
          </a:p>
          <a:p>
            <a:pPr lvl="1"/>
            <a:r>
              <a:rPr lang="en-US" altLang="zh-CN" sz="1800" dirty="0"/>
              <a:t>IP-Trunk</a:t>
            </a:r>
            <a:r>
              <a:rPr lang="zh-CN" altLang="en-US" sz="1800" dirty="0"/>
              <a:t>一般由</a:t>
            </a:r>
            <a:r>
              <a:rPr lang="en-US" altLang="zh-CN" sz="1800" dirty="0"/>
              <a:t>POS</a:t>
            </a:r>
            <a:r>
              <a:rPr lang="zh-CN" altLang="en-US" sz="1800" dirty="0"/>
              <a:t>接口构成。</a:t>
            </a:r>
            <a:endParaRPr lang="en-US" altLang="zh-CN" sz="1800" dirty="0"/>
          </a:p>
          <a:p>
            <a:r>
              <a:rPr lang="zh-CN" altLang="en-US" sz="2000" dirty="0"/>
              <a:t>在一个</a:t>
            </a:r>
            <a:r>
              <a:rPr lang="en-US" altLang="zh-CN" sz="2000" dirty="0"/>
              <a:t>IP-Trunk</a:t>
            </a:r>
            <a:r>
              <a:rPr lang="zh-CN" altLang="en-US" sz="2000" dirty="0"/>
              <a:t>内，可以实现流量负载分担。负载分担分为逐流负载分担和逐包负载分担。</a:t>
            </a:r>
          </a:p>
          <a:p>
            <a:pPr lvl="1"/>
            <a:r>
              <a:rPr lang="zh-CN" altLang="en-US" sz="1800" dirty="0"/>
              <a:t>逐流负载分担：当报文的源</a:t>
            </a:r>
            <a:r>
              <a:rPr lang="en-US" altLang="zh-CN" sz="1800" dirty="0"/>
              <a:t>IP</a:t>
            </a:r>
            <a:r>
              <a:rPr lang="zh-CN" altLang="en-US" sz="1800" dirty="0"/>
              <a:t>地址和目的</a:t>
            </a:r>
            <a:r>
              <a:rPr lang="en-US" altLang="zh-CN" sz="1800" dirty="0"/>
              <a:t>IP</a:t>
            </a:r>
            <a:r>
              <a:rPr lang="zh-CN" altLang="en-US" sz="1800" dirty="0"/>
              <a:t>地址都相同时，这些报文从同一个成员链路上通过。</a:t>
            </a:r>
          </a:p>
          <a:p>
            <a:pPr lvl="1"/>
            <a:r>
              <a:rPr lang="zh-CN" altLang="en-US" sz="1800" dirty="0"/>
              <a:t>逐包负载分担：以报文为单位分别从不同的成员链路上发送。</a:t>
            </a:r>
            <a:endParaRPr lang="en-US" sz="1800" dirty="0"/>
          </a:p>
          <a:p>
            <a:r>
              <a:rPr lang="en-US" sz="2000" dirty="0"/>
              <a:t>IP-Trunk</a:t>
            </a:r>
            <a:r>
              <a:rPr lang="zh-CN" altLang="en-US" sz="2000" dirty="0"/>
              <a:t>的成员接口只能使用</a:t>
            </a:r>
            <a:r>
              <a:rPr lang="en-US" sz="2000" dirty="0"/>
              <a:t>HDLC</a:t>
            </a:r>
            <a:r>
              <a:rPr lang="zh-CN" altLang="en-US" sz="2000" dirty="0"/>
              <a:t>封装形式。</a:t>
            </a:r>
            <a:r>
              <a:rPr lang="en-US" sz="2000" dirty="0"/>
              <a:t>IP-Trunk</a:t>
            </a:r>
            <a:r>
              <a:rPr lang="zh-CN" altLang="en-US" sz="2000" dirty="0"/>
              <a:t>的原理与</a:t>
            </a:r>
            <a:r>
              <a:rPr lang="en-US" sz="2000" dirty="0"/>
              <a:t>Eth-Trunk</a:t>
            </a:r>
            <a:r>
              <a:rPr lang="zh-CN" altLang="en-US" sz="2000" dirty="0"/>
              <a:t>类似。</a:t>
            </a:r>
          </a:p>
          <a:p>
            <a:endParaRPr lang="en-US" sz="2000" dirty="0"/>
          </a:p>
        </p:txBody>
      </p:sp>
    </p:spTree>
    <p:extLst>
      <p:ext uri="{BB962C8B-B14F-4D97-AF65-F5344CB8AC3E}">
        <p14:creationId xmlns:p14="http://schemas.microsoft.com/office/powerpoint/2010/main" val="37212098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a:t>
            </a:r>
            <a:r>
              <a:rPr lang="en-US" altLang="zh-CN"/>
              <a:t>-Trunk</a:t>
            </a:r>
            <a:r>
              <a:rPr lang="zh-CN" altLang="en-US"/>
              <a:t>配置</a:t>
            </a:r>
            <a:endParaRPr lang="en-US" dirty="0"/>
          </a:p>
        </p:txBody>
      </p:sp>
      <p:pic>
        <p:nvPicPr>
          <p:cNvPr id="4" name="Picture 12" descr="E:\2016.01\1.12 扁平化图标\蓝色\AR-蓝色最新-40.png"/>
          <p:cNvPicPr>
            <a:picLocks noChangeAspect="1" noChangeArrowheads="1"/>
          </p:cNvPicPr>
          <p:nvPr/>
        </p:nvPicPr>
        <p:blipFill>
          <a:blip r:embed="rId3" cstate="print"/>
          <a:srcRect/>
          <a:stretch>
            <a:fillRect/>
          </a:stretch>
        </p:blipFill>
        <p:spPr bwMode="auto">
          <a:xfrm>
            <a:off x="2855640" y="1448780"/>
            <a:ext cx="784968" cy="642246"/>
          </a:xfrm>
          <a:prstGeom prst="rect">
            <a:avLst/>
          </a:prstGeom>
          <a:noFill/>
        </p:spPr>
      </p:pic>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7997092" y="1448780"/>
            <a:ext cx="784968" cy="642246"/>
          </a:xfrm>
          <a:prstGeom prst="rect">
            <a:avLst/>
          </a:prstGeom>
          <a:noFill/>
        </p:spPr>
      </p:pic>
      <p:cxnSp>
        <p:nvCxnSpPr>
          <p:cNvPr id="8" name="Straight Connector 7"/>
          <p:cNvCxnSpPr/>
          <p:nvPr/>
        </p:nvCxnSpPr>
        <p:spPr bwMode="auto">
          <a:xfrm>
            <a:off x="3640608" y="1664804"/>
            <a:ext cx="4356484"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bwMode="auto">
          <a:xfrm>
            <a:off x="3640608" y="1880828"/>
            <a:ext cx="4356484"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 name="Oval 10"/>
          <p:cNvSpPr/>
          <p:nvPr/>
        </p:nvSpPr>
        <p:spPr bwMode="auto">
          <a:xfrm>
            <a:off x="5653070" y="1409863"/>
            <a:ext cx="165780" cy="720080"/>
          </a:xfrm>
          <a:prstGeom prst="ellipse">
            <a:avLst/>
          </a:prstGeom>
          <a:ln w="25400" cap="flat" cmpd="sng" algn="ctr">
            <a:solidFill>
              <a:srgbClr val="00B0F0"/>
            </a:solidFill>
            <a:prstDash val="lg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sz="1050" b="1" dirty="0">
              <a:latin typeface="+mn-ea"/>
            </a:endParaRPr>
          </a:p>
        </p:txBody>
      </p:sp>
      <p:sp>
        <p:nvSpPr>
          <p:cNvPr id="12" name="Rectangle 11"/>
          <p:cNvSpPr/>
          <p:nvPr/>
        </p:nvSpPr>
        <p:spPr>
          <a:xfrm>
            <a:off x="3605271" y="1418583"/>
            <a:ext cx="933269" cy="276999"/>
          </a:xfrm>
          <a:prstGeom prst="rect">
            <a:avLst/>
          </a:prstGeom>
        </p:spPr>
        <p:txBody>
          <a:bodyPr wrap="none">
            <a:spAutoFit/>
          </a:bodyPr>
          <a:lstStyle/>
          <a:p>
            <a:r>
              <a:rPr lang="en-US" sz="1200" b="1" dirty="0">
                <a:latin typeface="+mn-ea"/>
                <a:ea typeface="+mn-ea"/>
              </a:rPr>
              <a:t>POS1/0/0</a:t>
            </a:r>
          </a:p>
        </p:txBody>
      </p:sp>
      <p:sp>
        <p:nvSpPr>
          <p:cNvPr id="13" name="Rectangle 12"/>
          <p:cNvSpPr/>
          <p:nvPr/>
        </p:nvSpPr>
        <p:spPr>
          <a:xfrm>
            <a:off x="3614559" y="1651621"/>
            <a:ext cx="933269" cy="276999"/>
          </a:xfrm>
          <a:prstGeom prst="rect">
            <a:avLst/>
          </a:prstGeom>
        </p:spPr>
        <p:txBody>
          <a:bodyPr wrap="none">
            <a:spAutoFit/>
          </a:bodyPr>
          <a:lstStyle/>
          <a:p>
            <a:r>
              <a:rPr lang="en-US" sz="1200" b="1" dirty="0">
                <a:latin typeface="+mn-ea"/>
                <a:ea typeface="+mn-ea"/>
              </a:rPr>
              <a:t>POS2/0/0</a:t>
            </a:r>
          </a:p>
        </p:txBody>
      </p:sp>
      <p:sp>
        <p:nvSpPr>
          <p:cNvPr id="14" name="Rectangle 13"/>
          <p:cNvSpPr/>
          <p:nvPr/>
        </p:nvSpPr>
        <p:spPr>
          <a:xfrm>
            <a:off x="7129510" y="1403252"/>
            <a:ext cx="933269" cy="276999"/>
          </a:xfrm>
          <a:prstGeom prst="rect">
            <a:avLst/>
          </a:prstGeom>
        </p:spPr>
        <p:txBody>
          <a:bodyPr wrap="none">
            <a:spAutoFit/>
          </a:bodyPr>
          <a:lstStyle/>
          <a:p>
            <a:r>
              <a:rPr lang="en-US" sz="1200" b="1" dirty="0">
                <a:latin typeface="+mn-ea"/>
                <a:ea typeface="+mn-ea"/>
              </a:rPr>
              <a:t>POS1/0/0</a:t>
            </a:r>
          </a:p>
        </p:txBody>
      </p:sp>
      <p:sp>
        <p:nvSpPr>
          <p:cNvPr id="15" name="Rectangle 14"/>
          <p:cNvSpPr/>
          <p:nvPr/>
        </p:nvSpPr>
        <p:spPr>
          <a:xfrm>
            <a:off x="7122972" y="1651622"/>
            <a:ext cx="933269" cy="276999"/>
          </a:xfrm>
          <a:prstGeom prst="rect">
            <a:avLst/>
          </a:prstGeom>
        </p:spPr>
        <p:txBody>
          <a:bodyPr wrap="none">
            <a:spAutoFit/>
          </a:bodyPr>
          <a:lstStyle/>
          <a:p>
            <a:r>
              <a:rPr lang="en-US" sz="1200" b="1" dirty="0">
                <a:latin typeface="+mn-ea"/>
                <a:ea typeface="+mn-ea"/>
              </a:rPr>
              <a:t>POS2/0/0</a:t>
            </a:r>
          </a:p>
        </p:txBody>
      </p:sp>
      <p:sp>
        <p:nvSpPr>
          <p:cNvPr id="16" name="Rectangle 15"/>
          <p:cNvSpPr/>
          <p:nvPr/>
        </p:nvSpPr>
        <p:spPr>
          <a:xfrm>
            <a:off x="4486087" y="1218247"/>
            <a:ext cx="1048685" cy="461665"/>
          </a:xfrm>
          <a:prstGeom prst="rect">
            <a:avLst/>
          </a:prstGeom>
        </p:spPr>
        <p:txBody>
          <a:bodyPr wrap="none">
            <a:spAutoFit/>
          </a:bodyPr>
          <a:lstStyle/>
          <a:p>
            <a:r>
              <a:rPr lang="en-US" sz="1200" b="1" dirty="0">
                <a:latin typeface="+mn-ea"/>
                <a:ea typeface="+mn-ea"/>
              </a:rPr>
              <a:t>IP-T</a:t>
            </a:r>
            <a:r>
              <a:rPr lang="en-US" altLang="zh-CN" sz="1200" b="1" dirty="0">
                <a:latin typeface="+mn-ea"/>
                <a:ea typeface="+mn-ea"/>
              </a:rPr>
              <a:t>runk1</a:t>
            </a:r>
          </a:p>
          <a:p>
            <a:r>
              <a:rPr lang="en-US" sz="1200" b="1" dirty="0">
                <a:latin typeface="+mn-ea"/>
                <a:ea typeface="+mn-ea"/>
              </a:rPr>
              <a:t>10.1.1.1/24</a:t>
            </a:r>
          </a:p>
        </p:txBody>
      </p:sp>
      <p:sp>
        <p:nvSpPr>
          <p:cNvPr id="17" name="Rectangle 16"/>
          <p:cNvSpPr/>
          <p:nvPr/>
        </p:nvSpPr>
        <p:spPr>
          <a:xfrm>
            <a:off x="6136040" y="1835169"/>
            <a:ext cx="1048685" cy="461665"/>
          </a:xfrm>
          <a:prstGeom prst="rect">
            <a:avLst/>
          </a:prstGeom>
        </p:spPr>
        <p:txBody>
          <a:bodyPr wrap="none">
            <a:spAutoFit/>
          </a:bodyPr>
          <a:lstStyle/>
          <a:p>
            <a:r>
              <a:rPr lang="en-US" sz="1200" b="1" dirty="0">
                <a:latin typeface="+mn-ea"/>
                <a:ea typeface="+mn-ea"/>
              </a:rPr>
              <a:t>IP-T</a:t>
            </a:r>
            <a:r>
              <a:rPr lang="en-US" altLang="zh-CN" sz="1200" b="1" dirty="0">
                <a:latin typeface="+mn-ea"/>
                <a:ea typeface="+mn-ea"/>
              </a:rPr>
              <a:t>runk1</a:t>
            </a:r>
          </a:p>
          <a:p>
            <a:r>
              <a:rPr lang="en-US" sz="1200" b="1" dirty="0">
                <a:latin typeface="+mn-ea"/>
                <a:ea typeface="+mn-ea"/>
              </a:rPr>
              <a:t>10.1.1.2/24</a:t>
            </a:r>
          </a:p>
        </p:txBody>
      </p:sp>
      <p:sp>
        <p:nvSpPr>
          <p:cNvPr id="18" name="矩形 8"/>
          <p:cNvSpPr/>
          <p:nvPr/>
        </p:nvSpPr>
        <p:spPr>
          <a:xfrm>
            <a:off x="1285806" y="2482438"/>
            <a:ext cx="3924636" cy="3754874"/>
          </a:xfrm>
          <a:prstGeom prst="rect">
            <a:avLst/>
          </a:prstGeom>
          <a:solidFill>
            <a:schemeClr val="bg1">
              <a:lumMod val="85000"/>
            </a:schemeClr>
          </a:solidFill>
          <a:ln>
            <a:noFill/>
            <a:prstDash val="dash"/>
          </a:ln>
        </p:spPr>
        <p:txBody>
          <a:bodyPr wrap="square">
            <a:spAutoFit/>
          </a:bodyPr>
          <a:lstStyle/>
          <a:p>
            <a:r>
              <a:rPr lang="en-US" altLang="zh-CN" sz="1400" dirty="0">
                <a:latin typeface="+mn-ea"/>
                <a:ea typeface="+mn-ea"/>
                <a:cs typeface="Courier New" panose="02070309020205020404" pitchFamily="49" charset="0"/>
              </a:rPr>
              <a:t># </a:t>
            </a:r>
          </a:p>
          <a:p>
            <a:r>
              <a:rPr lang="en-US" altLang="zh-CN" sz="1400" dirty="0" err="1">
                <a:latin typeface="+mn-ea"/>
                <a:ea typeface="+mn-ea"/>
                <a:cs typeface="Courier New" panose="02070309020205020404" pitchFamily="49" charset="0"/>
              </a:rPr>
              <a:t>sysname</a:t>
            </a:r>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RouterA</a:t>
            </a:r>
            <a:endParaRPr lang="en-US" altLang="zh-CN" sz="1400" dirty="0">
              <a:latin typeface="+mn-ea"/>
              <a:ea typeface="+mn-ea"/>
              <a:cs typeface="Courier New" panose="02070309020205020404" pitchFamily="49" charset="0"/>
            </a:endParaRPr>
          </a:p>
          <a:p>
            <a:r>
              <a:rPr lang="en-US" altLang="zh-CN" sz="1400" dirty="0">
                <a:latin typeface="+mn-ea"/>
                <a:ea typeface="+mn-ea"/>
                <a:cs typeface="Courier New" panose="02070309020205020404" pitchFamily="49" charset="0"/>
              </a:rPr>
              <a:t>#</a:t>
            </a:r>
          </a:p>
          <a:p>
            <a:r>
              <a:rPr lang="en-US" altLang="zh-CN" sz="1400" dirty="0">
                <a:latin typeface="+mn-ea"/>
                <a:ea typeface="+mn-ea"/>
                <a:cs typeface="Courier New" panose="02070309020205020404" pitchFamily="49" charset="0"/>
              </a:rPr>
              <a:t>interface Ip-Trunk1 </a:t>
            </a:r>
          </a:p>
          <a:p>
            <a:r>
              <a:rPr lang="en-US" altLang="zh-CN" sz="1400" dirty="0">
                <a:latin typeface="+mn-ea"/>
                <a:ea typeface="+mn-ea"/>
                <a:cs typeface="Courier New" panose="02070309020205020404" pitchFamily="49" charset="0"/>
              </a:rPr>
              <a:t> undo shutdown </a:t>
            </a: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 address 10.1.1.1 255.255.255.0</a:t>
            </a:r>
          </a:p>
          <a:p>
            <a:r>
              <a:rPr lang="en-US" altLang="zh-CN" sz="1400" dirty="0">
                <a:latin typeface="+mn-ea"/>
                <a:ea typeface="+mn-ea"/>
                <a:cs typeface="Courier New" panose="02070309020205020404" pitchFamily="49" charset="0"/>
              </a:rPr>
              <a:t>#</a:t>
            </a:r>
          </a:p>
          <a:p>
            <a:r>
              <a:rPr lang="en-US" altLang="zh-CN" sz="1400" dirty="0">
                <a:latin typeface="+mn-ea"/>
                <a:ea typeface="+mn-ea"/>
                <a:cs typeface="Courier New" panose="02070309020205020404" pitchFamily="49" charset="0"/>
              </a:rPr>
              <a:t>interface Pos1/0/0 </a:t>
            </a:r>
          </a:p>
          <a:p>
            <a:r>
              <a:rPr lang="en-US" altLang="zh-CN" sz="1400" dirty="0">
                <a:latin typeface="+mn-ea"/>
                <a:ea typeface="+mn-ea"/>
                <a:cs typeface="Courier New" panose="02070309020205020404" pitchFamily="49" charset="0"/>
              </a:rPr>
              <a:t> link-protocol </a:t>
            </a:r>
            <a:r>
              <a:rPr lang="en-US" altLang="zh-CN" sz="1400" dirty="0" err="1">
                <a:latin typeface="+mn-ea"/>
                <a:ea typeface="+mn-ea"/>
                <a:cs typeface="Courier New" panose="02070309020205020404" pitchFamily="49" charset="0"/>
              </a:rPr>
              <a:t>hdlc</a:t>
            </a:r>
            <a:r>
              <a:rPr lang="en-US" altLang="zh-CN" sz="1400" dirty="0">
                <a:latin typeface="+mn-ea"/>
                <a:ea typeface="+mn-ea"/>
                <a:cs typeface="Courier New" panose="02070309020205020404" pitchFamily="49" charset="0"/>
              </a:rPr>
              <a:t> </a:t>
            </a:r>
          </a:p>
          <a:p>
            <a:r>
              <a:rPr lang="en-US" altLang="zh-CN" sz="1400" dirty="0">
                <a:latin typeface="+mn-ea"/>
                <a:ea typeface="+mn-ea"/>
                <a:cs typeface="Courier New" panose="02070309020205020404" pitchFamily="49" charset="0"/>
              </a:rPr>
              <a:t> undo shutdown </a:t>
            </a: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-trunk 1</a:t>
            </a:r>
          </a:p>
          <a:p>
            <a:r>
              <a:rPr lang="en-US" altLang="zh-CN" sz="1400" dirty="0">
                <a:latin typeface="+mn-ea"/>
                <a:ea typeface="+mn-ea"/>
                <a:cs typeface="Courier New" panose="02070309020205020404" pitchFamily="49" charset="0"/>
              </a:rPr>
              <a:t>#</a:t>
            </a:r>
          </a:p>
          <a:p>
            <a:r>
              <a:rPr lang="en-US" altLang="zh-CN" sz="1400" dirty="0">
                <a:latin typeface="+mn-ea"/>
                <a:ea typeface="+mn-ea"/>
                <a:cs typeface="Courier New" panose="02070309020205020404" pitchFamily="49" charset="0"/>
              </a:rPr>
              <a:t>interface Pos2/0/0 </a:t>
            </a:r>
          </a:p>
          <a:p>
            <a:r>
              <a:rPr lang="en-US" altLang="zh-CN" sz="1400" dirty="0">
                <a:latin typeface="+mn-ea"/>
                <a:ea typeface="+mn-ea"/>
                <a:cs typeface="Courier New" panose="02070309020205020404" pitchFamily="49" charset="0"/>
              </a:rPr>
              <a:t> link-protocol </a:t>
            </a:r>
            <a:r>
              <a:rPr lang="en-US" altLang="zh-CN" sz="1400" dirty="0" err="1">
                <a:latin typeface="+mn-ea"/>
                <a:ea typeface="+mn-ea"/>
                <a:cs typeface="Courier New" panose="02070309020205020404" pitchFamily="49" charset="0"/>
              </a:rPr>
              <a:t>hdlc</a:t>
            </a:r>
            <a:r>
              <a:rPr lang="en-US" altLang="zh-CN" sz="1400" dirty="0">
                <a:latin typeface="+mn-ea"/>
                <a:ea typeface="+mn-ea"/>
                <a:cs typeface="Courier New" panose="02070309020205020404" pitchFamily="49" charset="0"/>
              </a:rPr>
              <a:t> </a:t>
            </a:r>
          </a:p>
          <a:p>
            <a:r>
              <a:rPr lang="en-US" altLang="zh-CN" sz="1400" dirty="0">
                <a:latin typeface="+mn-ea"/>
                <a:ea typeface="+mn-ea"/>
                <a:cs typeface="Courier New" panose="02070309020205020404" pitchFamily="49" charset="0"/>
              </a:rPr>
              <a:t> undo shutdown </a:t>
            </a: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-trunk 1</a:t>
            </a:r>
          </a:p>
          <a:p>
            <a:r>
              <a:rPr lang="en-US" altLang="zh-CN" sz="1400" dirty="0">
                <a:latin typeface="+mn-ea"/>
                <a:ea typeface="+mn-ea"/>
                <a:cs typeface="Courier New" panose="02070309020205020404" pitchFamily="49" charset="0"/>
              </a:rPr>
              <a:t>#</a:t>
            </a:r>
          </a:p>
        </p:txBody>
      </p:sp>
      <p:sp>
        <p:nvSpPr>
          <p:cNvPr id="19" name="矩形 8"/>
          <p:cNvSpPr/>
          <p:nvPr/>
        </p:nvSpPr>
        <p:spPr>
          <a:xfrm>
            <a:off x="6427257" y="2477357"/>
            <a:ext cx="3924636" cy="3754874"/>
          </a:xfrm>
          <a:prstGeom prst="rect">
            <a:avLst/>
          </a:prstGeom>
          <a:solidFill>
            <a:schemeClr val="bg1">
              <a:lumMod val="85000"/>
            </a:schemeClr>
          </a:solidFill>
          <a:ln>
            <a:noFill/>
            <a:prstDash val="dash"/>
          </a:ln>
        </p:spPr>
        <p:txBody>
          <a:bodyPr wrap="square">
            <a:spAutoFit/>
          </a:bodyPr>
          <a:lstStyle/>
          <a:p>
            <a:r>
              <a:rPr lang="en-US" altLang="zh-CN" sz="1400" dirty="0">
                <a:latin typeface="+mn-ea"/>
                <a:ea typeface="+mn-ea"/>
                <a:cs typeface="Courier New" panose="02070309020205020404" pitchFamily="49" charset="0"/>
              </a:rPr>
              <a:t># </a:t>
            </a:r>
          </a:p>
          <a:p>
            <a:r>
              <a:rPr lang="en-US" altLang="zh-CN" sz="1400" dirty="0" err="1">
                <a:latin typeface="+mn-ea"/>
                <a:ea typeface="+mn-ea"/>
                <a:cs typeface="Courier New" panose="02070309020205020404" pitchFamily="49" charset="0"/>
              </a:rPr>
              <a:t>sysname</a:t>
            </a:r>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RouterB</a:t>
            </a:r>
            <a:endParaRPr lang="en-US" altLang="zh-CN" sz="1400" dirty="0">
              <a:latin typeface="+mn-ea"/>
              <a:ea typeface="+mn-ea"/>
              <a:cs typeface="Courier New" panose="02070309020205020404" pitchFamily="49" charset="0"/>
            </a:endParaRPr>
          </a:p>
          <a:p>
            <a:r>
              <a:rPr lang="en-US" altLang="zh-CN" sz="1400" dirty="0">
                <a:latin typeface="+mn-ea"/>
                <a:ea typeface="+mn-ea"/>
                <a:cs typeface="Courier New" panose="02070309020205020404" pitchFamily="49" charset="0"/>
              </a:rPr>
              <a:t>#</a:t>
            </a:r>
          </a:p>
          <a:p>
            <a:r>
              <a:rPr lang="en-US" altLang="zh-CN" sz="1400" dirty="0">
                <a:latin typeface="+mn-ea"/>
                <a:ea typeface="+mn-ea"/>
                <a:cs typeface="Courier New" panose="02070309020205020404" pitchFamily="49" charset="0"/>
              </a:rPr>
              <a:t>interface Ip-Trunk1 </a:t>
            </a:r>
          </a:p>
          <a:p>
            <a:r>
              <a:rPr lang="en-US" altLang="zh-CN" sz="1400" dirty="0">
                <a:latin typeface="+mn-ea"/>
                <a:ea typeface="+mn-ea"/>
                <a:cs typeface="Courier New" panose="02070309020205020404" pitchFamily="49" charset="0"/>
              </a:rPr>
              <a:t> undo shutdown </a:t>
            </a: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 address 10.1.1.2 255.255.255.0</a:t>
            </a:r>
          </a:p>
          <a:p>
            <a:r>
              <a:rPr lang="en-US" altLang="zh-CN" sz="1400" dirty="0">
                <a:latin typeface="+mn-ea"/>
                <a:ea typeface="+mn-ea"/>
                <a:cs typeface="Courier New" panose="02070309020205020404" pitchFamily="49" charset="0"/>
              </a:rPr>
              <a:t>#</a:t>
            </a:r>
          </a:p>
          <a:p>
            <a:r>
              <a:rPr lang="en-US" altLang="zh-CN" sz="1400" dirty="0">
                <a:latin typeface="+mn-ea"/>
                <a:ea typeface="+mn-ea"/>
                <a:cs typeface="Courier New" panose="02070309020205020404" pitchFamily="49" charset="0"/>
              </a:rPr>
              <a:t>interface Pos1/0/0 </a:t>
            </a:r>
          </a:p>
          <a:p>
            <a:r>
              <a:rPr lang="en-US" altLang="zh-CN" sz="1400" dirty="0">
                <a:latin typeface="+mn-ea"/>
                <a:ea typeface="+mn-ea"/>
                <a:cs typeface="Courier New" panose="02070309020205020404" pitchFamily="49" charset="0"/>
              </a:rPr>
              <a:t> link-protocol </a:t>
            </a:r>
            <a:r>
              <a:rPr lang="en-US" altLang="zh-CN" sz="1400" dirty="0" err="1">
                <a:latin typeface="+mn-ea"/>
                <a:ea typeface="+mn-ea"/>
                <a:cs typeface="Courier New" panose="02070309020205020404" pitchFamily="49" charset="0"/>
              </a:rPr>
              <a:t>hdlc</a:t>
            </a:r>
            <a:r>
              <a:rPr lang="en-US" altLang="zh-CN" sz="1400" dirty="0">
                <a:latin typeface="+mn-ea"/>
                <a:ea typeface="+mn-ea"/>
                <a:cs typeface="Courier New" panose="02070309020205020404" pitchFamily="49" charset="0"/>
              </a:rPr>
              <a:t> </a:t>
            </a:r>
          </a:p>
          <a:p>
            <a:r>
              <a:rPr lang="en-US" altLang="zh-CN" sz="1400" dirty="0">
                <a:latin typeface="+mn-ea"/>
                <a:ea typeface="+mn-ea"/>
                <a:cs typeface="Courier New" panose="02070309020205020404" pitchFamily="49" charset="0"/>
              </a:rPr>
              <a:t> undo shutdown </a:t>
            </a: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-trunk 1</a:t>
            </a:r>
          </a:p>
          <a:p>
            <a:r>
              <a:rPr lang="en-US" altLang="zh-CN" sz="1400" dirty="0">
                <a:latin typeface="+mn-ea"/>
                <a:ea typeface="+mn-ea"/>
                <a:cs typeface="Courier New" panose="02070309020205020404" pitchFamily="49" charset="0"/>
              </a:rPr>
              <a:t>#</a:t>
            </a:r>
          </a:p>
          <a:p>
            <a:r>
              <a:rPr lang="en-US" altLang="zh-CN" sz="1400" dirty="0">
                <a:latin typeface="+mn-ea"/>
                <a:ea typeface="+mn-ea"/>
                <a:cs typeface="Courier New" panose="02070309020205020404" pitchFamily="49" charset="0"/>
              </a:rPr>
              <a:t>interface Pos2/0/0 </a:t>
            </a:r>
          </a:p>
          <a:p>
            <a:r>
              <a:rPr lang="en-US" altLang="zh-CN" sz="1400" dirty="0">
                <a:latin typeface="+mn-ea"/>
                <a:ea typeface="+mn-ea"/>
                <a:cs typeface="Courier New" panose="02070309020205020404" pitchFamily="49" charset="0"/>
              </a:rPr>
              <a:t> link-protocol </a:t>
            </a:r>
            <a:r>
              <a:rPr lang="en-US" altLang="zh-CN" sz="1400" dirty="0" err="1">
                <a:latin typeface="+mn-ea"/>
                <a:ea typeface="+mn-ea"/>
                <a:cs typeface="Courier New" panose="02070309020205020404" pitchFamily="49" charset="0"/>
              </a:rPr>
              <a:t>hdlc</a:t>
            </a:r>
            <a:r>
              <a:rPr lang="en-US" altLang="zh-CN" sz="1400" dirty="0">
                <a:latin typeface="+mn-ea"/>
                <a:ea typeface="+mn-ea"/>
                <a:cs typeface="Courier New" panose="02070309020205020404" pitchFamily="49" charset="0"/>
              </a:rPr>
              <a:t> </a:t>
            </a:r>
          </a:p>
          <a:p>
            <a:r>
              <a:rPr lang="en-US" altLang="zh-CN" sz="1400" dirty="0">
                <a:latin typeface="+mn-ea"/>
                <a:ea typeface="+mn-ea"/>
                <a:cs typeface="Courier New" panose="02070309020205020404" pitchFamily="49" charset="0"/>
              </a:rPr>
              <a:t> undo shutdown </a:t>
            </a:r>
          </a:p>
          <a:p>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-trunk 1</a:t>
            </a:r>
          </a:p>
          <a:p>
            <a:r>
              <a:rPr lang="en-US" altLang="zh-CN" sz="1400" dirty="0">
                <a:latin typeface="+mn-ea"/>
                <a:ea typeface="+mn-ea"/>
                <a:cs typeface="Courier New" panose="02070309020205020404" pitchFamily="49" charset="0"/>
              </a:rPr>
              <a:t>#</a:t>
            </a:r>
          </a:p>
        </p:txBody>
      </p:sp>
      <p:sp>
        <p:nvSpPr>
          <p:cNvPr id="20" name="Rectangle 19"/>
          <p:cNvSpPr/>
          <p:nvPr/>
        </p:nvSpPr>
        <p:spPr>
          <a:xfrm>
            <a:off x="2784343" y="2066002"/>
            <a:ext cx="927562" cy="307777"/>
          </a:xfrm>
          <a:prstGeom prst="rect">
            <a:avLst/>
          </a:prstGeom>
        </p:spPr>
        <p:txBody>
          <a:bodyPr wrap="none">
            <a:spAutoFit/>
          </a:bodyPr>
          <a:lstStyle/>
          <a:p>
            <a:r>
              <a:rPr lang="en-US" sz="1400" b="1" dirty="0" err="1">
                <a:latin typeface="+mn-ea"/>
                <a:ea typeface="+mn-ea"/>
              </a:rPr>
              <a:t>R</a:t>
            </a:r>
            <a:r>
              <a:rPr lang="en-US" altLang="zh-CN" sz="1400" b="1" dirty="0" err="1">
                <a:latin typeface="+mn-ea"/>
                <a:ea typeface="+mn-ea"/>
              </a:rPr>
              <a:t>outerA</a:t>
            </a:r>
            <a:endParaRPr lang="en-US" sz="1400" b="1" dirty="0">
              <a:latin typeface="+mn-ea"/>
              <a:ea typeface="+mn-ea"/>
            </a:endParaRPr>
          </a:p>
        </p:txBody>
      </p:sp>
      <p:sp>
        <p:nvSpPr>
          <p:cNvPr id="21" name="Rectangle 20"/>
          <p:cNvSpPr/>
          <p:nvPr/>
        </p:nvSpPr>
        <p:spPr>
          <a:xfrm>
            <a:off x="7931405" y="2066582"/>
            <a:ext cx="916341" cy="307777"/>
          </a:xfrm>
          <a:prstGeom prst="rect">
            <a:avLst/>
          </a:prstGeom>
        </p:spPr>
        <p:txBody>
          <a:bodyPr wrap="none">
            <a:spAutoFit/>
          </a:bodyPr>
          <a:lstStyle/>
          <a:p>
            <a:r>
              <a:rPr lang="en-US" sz="1400" b="1" dirty="0" err="1">
                <a:latin typeface="+mn-ea"/>
                <a:ea typeface="+mn-ea"/>
              </a:rPr>
              <a:t>R</a:t>
            </a:r>
            <a:r>
              <a:rPr lang="en-US" altLang="zh-CN" sz="1400" b="1" dirty="0" err="1">
                <a:latin typeface="+mn-ea"/>
                <a:ea typeface="+mn-ea"/>
              </a:rPr>
              <a:t>outerB</a:t>
            </a:r>
            <a:endParaRPr lang="en-US" sz="1400" b="1" dirty="0">
              <a:latin typeface="+mn-ea"/>
              <a:ea typeface="+mn-ea"/>
            </a:endParaRPr>
          </a:p>
        </p:txBody>
      </p:sp>
    </p:spTree>
    <p:extLst>
      <p:ext uri="{BB962C8B-B14F-4D97-AF65-F5344CB8AC3E}">
        <p14:creationId xmlns:p14="http://schemas.microsoft.com/office/powerpoint/2010/main" val="158815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广域网接口</a:t>
            </a:r>
            <a:endParaRPr lang="en-US" altLang="zh-CN" dirty="0">
              <a:solidFill>
                <a:schemeClr val="bg1">
                  <a:lumMod val="50000"/>
                </a:schemeClr>
              </a:solidFill>
            </a:endParaRPr>
          </a:p>
          <a:p>
            <a:r>
              <a:rPr lang="en-US" altLang="zh-CN" dirty="0">
                <a:solidFill>
                  <a:schemeClr val="bg1">
                    <a:lumMod val="50000"/>
                  </a:schemeClr>
                </a:solidFill>
              </a:rPr>
              <a:t>PPP</a:t>
            </a:r>
            <a:r>
              <a:rPr lang="zh-CN" altLang="en-US" dirty="0">
                <a:solidFill>
                  <a:schemeClr val="bg1">
                    <a:lumMod val="50000"/>
                  </a:schemeClr>
                </a:solidFill>
              </a:rPr>
              <a:t>原理与配置</a:t>
            </a:r>
            <a:endParaRPr lang="en-US" altLang="zh-CN" dirty="0">
              <a:solidFill>
                <a:schemeClr val="bg1">
                  <a:lumMod val="50000"/>
                </a:schemeClr>
              </a:solidFill>
            </a:endParaRPr>
          </a:p>
          <a:p>
            <a:r>
              <a:rPr lang="en-US" altLang="zh-CN" dirty="0">
                <a:solidFill>
                  <a:schemeClr val="bg1">
                    <a:lumMod val="50000"/>
                  </a:schemeClr>
                </a:solidFill>
              </a:rPr>
              <a:t>IP-Trunk</a:t>
            </a:r>
          </a:p>
          <a:p>
            <a:r>
              <a:rPr lang="en-US" altLang="zh-CN" b="1" dirty="0" err="1"/>
              <a:t>PPPoE</a:t>
            </a:r>
            <a:r>
              <a:rPr lang="zh-CN" altLang="en-US" b="1" dirty="0"/>
              <a:t>原理与配置</a:t>
            </a:r>
            <a:endParaRPr lang="en-US" altLang="zh-CN" b="1" dirty="0"/>
          </a:p>
          <a:p>
            <a:pPr lvl="1">
              <a:buSzPct val="60000"/>
              <a:buFont typeface="Wingdings" panose="05000000000000000000" pitchFamily="2" charset="2"/>
              <a:buChar char="n"/>
            </a:pPr>
            <a:r>
              <a:rPr lang="en-US" altLang="zh-CN" dirty="0" err="1"/>
              <a:t>PPPoE</a:t>
            </a:r>
            <a:r>
              <a:rPr lang="zh-CN" altLang="en-US" dirty="0"/>
              <a:t>原理</a:t>
            </a:r>
            <a:endParaRPr lang="en-US" altLang="zh-CN" dirty="0"/>
          </a:p>
          <a:p>
            <a:pPr lvl="1"/>
            <a:r>
              <a:rPr lang="en-US" altLang="zh-CN" dirty="0" err="1">
                <a:solidFill>
                  <a:schemeClr val="bg1">
                    <a:lumMod val="50000"/>
                  </a:schemeClr>
                </a:solidFill>
              </a:rPr>
              <a:t>PPPoE</a:t>
            </a:r>
            <a:r>
              <a:rPr lang="zh-CN" altLang="en-US" dirty="0">
                <a:solidFill>
                  <a:schemeClr val="bg1">
                    <a:lumMod val="50000"/>
                  </a:schemeClr>
                </a:solidFill>
              </a:rPr>
              <a:t>配置</a:t>
            </a:r>
            <a:endParaRPr lang="en-US" altLang="zh-CN" dirty="0">
              <a:solidFill>
                <a:schemeClr val="bg1">
                  <a:lumMod val="50000"/>
                </a:schemeClr>
              </a:solidFill>
            </a:endParaRPr>
          </a:p>
        </p:txBody>
      </p:sp>
    </p:spTree>
    <p:extLst>
      <p:ext uri="{BB962C8B-B14F-4D97-AF65-F5344CB8AC3E}">
        <p14:creationId xmlns:p14="http://schemas.microsoft.com/office/powerpoint/2010/main" val="184270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t>广域网接口</a:t>
            </a:r>
            <a:endParaRPr lang="en-US" altLang="zh-CN" b="1" dirty="0"/>
          </a:p>
          <a:p>
            <a:pPr lvl="1">
              <a:buSzPct val="60000"/>
              <a:buFont typeface="Wingdings" panose="05000000000000000000" pitchFamily="2" charset="2"/>
              <a:buChar char="n"/>
            </a:pPr>
            <a:r>
              <a:rPr lang="zh-CN" altLang="en-US" dirty="0"/>
              <a:t>路由器广域网接口演进</a:t>
            </a:r>
            <a:endParaRPr lang="en-US" altLang="zh-CN" dirty="0"/>
          </a:p>
          <a:p>
            <a:pPr lvl="1"/>
            <a:r>
              <a:rPr lang="en-US" altLang="zh-CN" dirty="0">
                <a:solidFill>
                  <a:schemeClr val="bg1">
                    <a:lumMod val="50000"/>
                  </a:schemeClr>
                </a:solidFill>
              </a:rPr>
              <a:t>Ethernet</a:t>
            </a:r>
            <a:r>
              <a:rPr lang="zh-CN" altLang="en-US" dirty="0">
                <a:solidFill>
                  <a:schemeClr val="bg1">
                    <a:lumMod val="50000"/>
                  </a:schemeClr>
                </a:solidFill>
              </a:rPr>
              <a:t>接口</a:t>
            </a:r>
          </a:p>
          <a:p>
            <a:pPr lvl="1"/>
            <a:r>
              <a:rPr lang="en-US" altLang="zh-CN" dirty="0">
                <a:solidFill>
                  <a:schemeClr val="bg1">
                    <a:lumMod val="50000"/>
                  </a:schemeClr>
                </a:solidFill>
              </a:rPr>
              <a:t>POS</a:t>
            </a:r>
            <a:r>
              <a:rPr lang="zh-CN" altLang="en-US" dirty="0">
                <a:solidFill>
                  <a:schemeClr val="bg1">
                    <a:lumMod val="50000"/>
                  </a:schemeClr>
                </a:solidFill>
              </a:rPr>
              <a:t>接口</a:t>
            </a:r>
            <a:endParaRPr lang="en-US" altLang="zh-CN" dirty="0">
              <a:solidFill>
                <a:schemeClr val="bg1">
                  <a:lumMod val="50000"/>
                </a:schemeClr>
              </a:solidFill>
            </a:endParaRPr>
          </a:p>
          <a:p>
            <a:pPr lvl="1"/>
            <a:r>
              <a:rPr lang="en-US" altLang="zh-CN" dirty="0">
                <a:solidFill>
                  <a:schemeClr val="bg1">
                    <a:lumMod val="50000"/>
                  </a:schemeClr>
                </a:solidFill>
              </a:rPr>
              <a:t>Ethernet</a:t>
            </a:r>
            <a:r>
              <a:rPr lang="zh-CN" altLang="en-US" dirty="0">
                <a:solidFill>
                  <a:schemeClr val="bg1">
                    <a:lumMod val="50000"/>
                  </a:schemeClr>
                </a:solidFill>
              </a:rPr>
              <a:t>接口与</a:t>
            </a:r>
            <a:r>
              <a:rPr lang="en-US" altLang="zh-CN" dirty="0">
                <a:solidFill>
                  <a:schemeClr val="bg1">
                    <a:lumMod val="50000"/>
                  </a:schemeClr>
                </a:solidFill>
              </a:rPr>
              <a:t>POS</a:t>
            </a:r>
            <a:r>
              <a:rPr lang="zh-CN" altLang="en-US" dirty="0">
                <a:solidFill>
                  <a:schemeClr val="bg1">
                    <a:lumMod val="50000"/>
                  </a:schemeClr>
                </a:solidFill>
              </a:rPr>
              <a:t>接口比较</a:t>
            </a:r>
            <a:endParaRPr lang="en-US" altLang="zh-CN" dirty="0">
              <a:solidFill>
                <a:schemeClr val="bg1">
                  <a:lumMod val="50000"/>
                </a:schemeClr>
              </a:solidFill>
            </a:endParaRPr>
          </a:p>
          <a:p>
            <a:r>
              <a:rPr lang="en-US" altLang="zh-CN" dirty="0">
                <a:solidFill>
                  <a:schemeClr val="bg1">
                    <a:lumMod val="50000"/>
                  </a:schemeClr>
                </a:solidFill>
              </a:rPr>
              <a:t>PPP</a:t>
            </a:r>
            <a:r>
              <a:rPr lang="zh-CN" altLang="en-US" dirty="0">
                <a:solidFill>
                  <a:schemeClr val="bg1">
                    <a:lumMod val="50000"/>
                  </a:schemeClr>
                </a:solidFill>
              </a:rPr>
              <a:t>原理与配置</a:t>
            </a:r>
            <a:endParaRPr lang="en-US" altLang="zh-CN" dirty="0">
              <a:solidFill>
                <a:schemeClr val="bg1">
                  <a:lumMod val="50000"/>
                </a:schemeClr>
              </a:solidFill>
            </a:endParaRPr>
          </a:p>
          <a:p>
            <a:r>
              <a:rPr lang="en-US" altLang="zh-CN" dirty="0">
                <a:solidFill>
                  <a:schemeClr val="bg1">
                    <a:lumMod val="50000"/>
                  </a:schemeClr>
                </a:solidFill>
              </a:rPr>
              <a:t>IP-Trunk</a:t>
            </a:r>
          </a:p>
          <a:p>
            <a:r>
              <a:rPr lang="en-US" altLang="zh-CN" dirty="0">
                <a:solidFill>
                  <a:schemeClr val="bg1">
                    <a:lumMod val="50000"/>
                  </a:schemeClr>
                </a:solidFill>
              </a:rPr>
              <a:t>PPPoE</a:t>
            </a:r>
            <a:r>
              <a:rPr lang="zh-CN" altLang="en-US" dirty="0">
                <a:solidFill>
                  <a:schemeClr val="bg1">
                    <a:lumMod val="50000"/>
                  </a:schemeClr>
                </a:solidFill>
              </a:rPr>
              <a:t>原理与配置</a:t>
            </a:r>
            <a:endParaRPr lang="en-US" altLang="zh-CN" dirty="0">
              <a:solidFill>
                <a:schemeClr val="bg1">
                  <a:lumMod val="50000"/>
                </a:schemeClr>
              </a:solidFill>
            </a:endParaRPr>
          </a:p>
        </p:txBody>
      </p:sp>
    </p:spTree>
    <p:extLst>
      <p:ext uri="{BB962C8B-B14F-4D97-AF65-F5344CB8AC3E}">
        <p14:creationId xmlns:p14="http://schemas.microsoft.com/office/powerpoint/2010/main" val="281349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PPPoE</a:t>
            </a:r>
            <a:r>
              <a:rPr lang="zh-CN" altLang="en-US" dirty="0"/>
              <a:t>概述</a:t>
            </a:r>
            <a:r>
              <a:rPr lang="en-US" altLang="zh-CN" dirty="0"/>
              <a:t> (1)</a:t>
            </a:r>
            <a:endParaRPr lang="en-US" dirty="0"/>
          </a:p>
        </p:txBody>
      </p:sp>
      <p:sp>
        <p:nvSpPr>
          <p:cNvPr id="3" name="Text Placeholder 2"/>
          <p:cNvSpPr>
            <a:spLocks noGrp="1"/>
          </p:cNvSpPr>
          <p:nvPr>
            <p:ph type="body" sz="quarter" idx="10"/>
          </p:nvPr>
        </p:nvSpPr>
        <p:spPr/>
        <p:txBody>
          <a:bodyPr/>
          <a:lstStyle/>
          <a:p>
            <a:r>
              <a:rPr lang="en-US" altLang="zh-CN"/>
              <a:t>PPPoE</a:t>
            </a:r>
            <a:r>
              <a:rPr lang="zh-CN" altLang="en-US"/>
              <a:t>（</a:t>
            </a:r>
            <a:r>
              <a:rPr lang="en-US" altLang="zh-CN"/>
              <a:t>PPP over Ethernet</a:t>
            </a:r>
            <a:r>
              <a:rPr lang="zh-CN" altLang="en-US"/>
              <a:t>）协议是一种把</a:t>
            </a:r>
            <a:r>
              <a:rPr lang="en-US" altLang="zh-CN"/>
              <a:t>PPP</a:t>
            </a:r>
            <a:r>
              <a:rPr lang="zh-CN" altLang="en-US"/>
              <a:t>帧封装到以太网帧中的链路层协议。</a:t>
            </a:r>
            <a:r>
              <a:rPr lang="en-US" altLang="zh-CN"/>
              <a:t>PPPoE</a:t>
            </a:r>
            <a:r>
              <a:rPr lang="zh-CN" altLang="en-US"/>
              <a:t>可以使以太网网络中的多台主机连接到远端的宽带接入服务器。</a:t>
            </a:r>
          </a:p>
          <a:p>
            <a:r>
              <a:rPr lang="zh-CN" altLang="en-US"/>
              <a:t>运营商希望把一个站点上的多台主机连接到同一台远程接入设备，同时接入设备能够提供与拨号上网类似的访问控制和计费功能。在众多的接入技术中，把多个主机连接到接入设备的最经济的方法就是以太网，而</a:t>
            </a:r>
            <a:r>
              <a:rPr lang="en-US" altLang="zh-CN"/>
              <a:t>PPP</a:t>
            </a:r>
            <a:r>
              <a:rPr lang="zh-CN" altLang="en-US"/>
              <a:t>协议可以提供良好的访问控制和计费功能，于是产生了在以太网上传输</a:t>
            </a:r>
            <a:r>
              <a:rPr lang="en-US" altLang="zh-CN"/>
              <a:t>PPP</a:t>
            </a:r>
            <a:r>
              <a:rPr lang="zh-CN" altLang="en-US"/>
              <a:t>报文的技术，即</a:t>
            </a:r>
            <a:r>
              <a:rPr lang="en-US" altLang="zh-CN"/>
              <a:t>PPPoE</a:t>
            </a:r>
            <a:r>
              <a:rPr lang="zh-CN" altLang="en-US"/>
              <a:t>。</a:t>
            </a:r>
          </a:p>
          <a:p>
            <a:r>
              <a:rPr lang="en-US" altLang="zh-CN"/>
              <a:t>PPPoE</a:t>
            </a:r>
            <a:r>
              <a:rPr lang="zh-CN" altLang="en-US"/>
              <a:t>利用以太网将大量主机组成网络，通过一个远端接入设备连入因特网，并运用</a:t>
            </a:r>
            <a:r>
              <a:rPr lang="en-US" altLang="zh-CN"/>
              <a:t>PPP</a:t>
            </a:r>
            <a:r>
              <a:rPr lang="zh-CN" altLang="en-US"/>
              <a:t>协议对接入的每个主机进行控制，具有适用范围广、安全性高、计费方便的特点。</a:t>
            </a:r>
          </a:p>
          <a:p>
            <a:endParaRPr lang="en-US" dirty="0"/>
          </a:p>
        </p:txBody>
      </p:sp>
    </p:spTree>
    <p:extLst>
      <p:ext uri="{BB962C8B-B14F-4D97-AF65-F5344CB8AC3E}">
        <p14:creationId xmlns:p14="http://schemas.microsoft.com/office/powerpoint/2010/main" val="1494246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PPPoE</a:t>
            </a:r>
            <a:r>
              <a:rPr lang="zh-CN" altLang="en-US"/>
              <a:t>概述 </a:t>
            </a:r>
            <a:r>
              <a:rPr lang="en-US" altLang="zh-CN"/>
              <a:t>(2)</a:t>
            </a:r>
            <a:endParaRPr lang="en-US" dirty="0"/>
          </a:p>
        </p:txBody>
      </p:sp>
      <p:sp>
        <p:nvSpPr>
          <p:cNvPr id="3" name="Text Placeholder 2"/>
          <p:cNvSpPr>
            <a:spLocks noGrp="1"/>
          </p:cNvSpPr>
          <p:nvPr>
            <p:ph type="body" sz="quarter" idx="10"/>
          </p:nvPr>
        </p:nvSpPr>
        <p:spPr/>
        <p:txBody>
          <a:bodyPr/>
          <a:lstStyle/>
          <a:p>
            <a:r>
              <a:rPr lang="en-US" altLang="zh-CN" dirty="0" err="1"/>
              <a:t>PPPoE</a:t>
            </a:r>
            <a:r>
              <a:rPr lang="zh-CN" altLang="en-US" dirty="0"/>
              <a:t>概述</a:t>
            </a:r>
          </a:p>
          <a:p>
            <a:pPr lvl="1"/>
            <a:r>
              <a:rPr lang="en-US" altLang="zh-CN" dirty="0"/>
              <a:t>PPP</a:t>
            </a:r>
            <a:r>
              <a:rPr lang="zh-CN" altLang="en-US" dirty="0"/>
              <a:t>应用于以太网以实现广播式的网络中多台主机连接到远端的接入服务器的技术。</a:t>
            </a:r>
          </a:p>
          <a:p>
            <a:pPr lvl="1"/>
            <a:r>
              <a:rPr lang="en-US" altLang="zh-CN" dirty="0" err="1"/>
              <a:t>PPPoE</a:t>
            </a:r>
            <a:r>
              <a:rPr lang="zh-CN" altLang="en-US" dirty="0"/>
              <a:t>组网结构采用</a:t>
            </a:r>
            <a:r>
              <a:rPr lang="en-US" altLang="zh-CN" dirty="0"/>
              <a:t>Client/Server </a:t>
            </a:r>
            <a:r>
              <a:rPr lang="zh-CN" altLang="en-US" dirty="0"/>
              <a:t>模型。</a:t>
            </a:r>
          </a:p>
          <a:p>
            <a:endParaRPr lang="en-US" dirty="0"/>
          </a:p>
        </p:txBody>
      </p:sp>
      <p:grpSp>
        <p:nvGrpSpPr>
          <p:cNvPr id="25" name="组合 24"/>
          <p:cNvGrpSpPr/>
          <p:nvPr/>
        </p:nvGrpSpPr>
        <p:grpSpPr>
          <a:xfrm>
            <a:off x="3011020" y="3176972"/>
            <a:ext cx="6270728" cy="2708960"/>
            <a:chOff x="2882215" y="3176972"/>
            <a:chExt cx="6270728" cy="2708960"/>
          </a:xfrm>
        </p:grpSpPr>
        <p:sp>
          <p:nvSpPr>
            <p:cNvPr id="5" name="矩形 8"/>
            <p:cNvSpPr/>
            <p:nvPr/>
          </p:nvSpPr>
          <p:spPr bwMode="auto">
            <a:xfrm>
              <a:off x="3888948" y="3640405"/>
              <a:ext cx="1080120" cy="29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PC1</a:t>
              </a:r>
            </a:p>
          </p:txBody>
        </p:sp>
        <p:sp>
          <p:nvSpPr>
            <p:cNvPr id="7" name="矩形 10"/>
            <p:cNvSpPr/>
            <p:nvPr/>
          </p:nvSpPr>
          <p:spPr bwMode="auto">
            <a:xfrm>
              <a:off x="3888948" y="4662920"/>
              <a:ext cx="1080120" cy="29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PC2</a:t>
              </a:r>
            </a:p>
          </p:txBody>
        </p:sp>
        <p:sp>
          <p:nvSpPr>
            <p:cNvPr id="9" name="矩形 12"/>
            <p:cNvSpPr/>
            <p:nvPr/>
          </p:nvSpPr>
          <p:spPr bwMode="auto">
            <a:xfrm>
              <a:off x="3902466" y="5588660"/>
              <a:ext cx="1080120" cy="29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PC3</a:t>
              </a:r>
            </a:p>
          </p:txBody>
        </p:sp>
        <p:sp>
          <p:nvSpPr>
            <p:cNvPr id="10" name="矩形 13"/>
            <p:cNvSpPr/>
            <p:nvPr/>
          </p:nvSpPr>
          <p:spPr bwMode="auto">
            <a:xfrm>
              <a:off x="7158088" y="4694025"/>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endParaRPr kumimoji="0" lang="zh-CN" altLang="en-US" sz="1400" b="0" i="0" u="none" strike="noStrike" cap="none" normalizeH="0" baseline="0" dirty="0">
                <a:ln>
                  <a:noFill/>
                </a:ln>
                <a:solidFill>
                  <a:schemeClr val="tx1"/>
                </a:solidFill>
                <a:effectLst/>
                <a:latin typeface="+mn-ea"/>
                <a:ea typeface="+mn-ea"/>
              </a:endParaRPr>
            </a:p>
          </p:txBody>
        </p:sp>
        <p:cxnSp>
          <p:nvCxnSpPr>
            <p:cNvPr id="12" name="直接连接符 16"/>
            <p:cNvCxnSpPr/>
            <p:nvPr/>
          </p:nvCxnSpPr>
          <p:spPr bwMode="auto">
            <a:xfrm>
              <a:off x="5915980" y="3176972"/>
              <a:ext cx="0" cy="2520280"/>
            </a:xfrm>
            <a:prstGeom prst="line">
              <a:avLst/>
            </a:prstGeom>
            <a:ln/>
          </p:spPr>
          <p:style>
            <a:lnRef idx="2">
              <a:schemeClr val="dk1"/>
            </a:lnRef>
            <a:fillRef idx="0">
              <a:schemeClr val="dk1"/>
            </a:fillRef>
            <a:effectRef idx="1">
              <a:schemeClr val="dk1"/>
            </a:effectRef>
            <a:fontRef idx="minor">
              <a:schemeClr val="tx1"/>
            </a:fontRef>
          </p:style>
        </p:cxnSp>
        <p:cxnSp>
          <p:nvCxnSpPr>
            <p:cNvPr id="13" name="直接连接符 20"/>
            <p:cNvCxnSpPr/>
            <p:nvPr/>
          </p:nvCxnSpPr>
          <p:spPr bwMode="auto">
            <a:xfrm>
              <a:off x="4691844" y="3465004"/>
              <a:ext cx="1224136" cy="0"/>
            </a:xfrm>
            <a:prstGeom prst="line">
              <a:avLst/>
            </a:prstGeom>
            <a:ln/>
          </p:spPr>
          <p:style>
            <a:lnRef idx="2">
              <a:schemeClr val="dk1"/>
            </a:lnRef>
            <a:fillRef idx="0">
              <a:schemeClr val="dk1"/>
            </a:fillRef>
            <a:effectRef idx="1">
              <a:schemeClr val="dk1"/>
            </a:effectRef>
            <a:fontRef idx="minor">
              <a:schemeClr val="tx1"/>
            </a:fontRef>
          </p:style>
        </p:cxnSp>
        <p:cxnSp>
          <p:nvCxnSpPr>
            <p:cNvPr id="14" name="直接连接符 22"/>
            <p:cNvCxnSpPr/>
            <p:nvPr/>
          </p:nvCxnSpPr>
          <p:spPr bwMode="auto">
            <a:xfrm>
              <a:off x="4691844" y="4473116"/>
              <a:ext cx="1224136"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直接连接符 23"/>
            <p:cNvCxnSpPr/>
            <p:nvPr/>
          </p:nvCxnSpPr>
          <p:spPr bwMode="auto">
            <a:xfrm>
              <a:off x="4691844" y="5409220"/>
              <a:ext cx="1224136" cy="0"/>
            </a:xfrm>
            <a:prstGeom prst="line">
              <a:avLst/>
            </a:prstGeom>
            <a:ln/>
          </p:spPr>
          <p:style>
            <a:lnRef idx="2">
              <a:schemeClr val="dk1"/>
            </a:lnRef>
            <a:fillRef idx="0">
              <a:schemeClr val="dk1"/>
            </a:fillRef>
            <a:effectRef idx="1">
              <a:schemeClr val="dk1"/>
            </a:effectRef>
            <a:fontRef idx="minor">
              <a:schemeClr val="tx1"/>
            </a:fontRef>
          </p:style>
        </p:cxnSp>
        <p:cxnSp>
          <p:nvCxnSpPr>
            <p:cNvPr id="16" name="直接连接符 25"/>
            <p:cNvCxnSpPr/>
            <p:nvPr/>
          </p:nvCxnSpPr>
          <p:spPr bwMode="auto">
            <a:xfrm>
              <a:off x="5915980" y="4473116"/>
              <a:ext cx="1296144" cy="0"/>
            </a:xfrm>
            <a:prstGeom prst="line">
              <a:avLst/>
            </a:prstGeom>
            <a:ln/>
          </p:spPr>
          <p:style>
            <a:lnRef idx="2">
              <a:schemeClr val="dk1"/>
            </a:lnRef>
            <a:fillRef idx="0">
              <a:schemeClr val="dk1"/>
            </a:fillRef>
            <a:effectRef idx="1">
              <a:schemeClr val="dk1"/>
            </a:effectRef>
            <a:fontRef idx="minor">
              <a:schemeClr val="tx1"/>
            </a:fontRef>
          </p:style>
        </p:cxnSp>
        <p:sp>
          <p:nvSpPr>
            <p:cNvPr id="17" name="矩形 27"/>
            <p:cNvSpPr/>
            <p:nvPr/>
          </p:nvSpPr>
          <p:spPr bwMode="auto">
            <a:xfrm>
              <a:off x="2882215" y="3309718"/>
              <a:ext cx="129614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PPPoE Client</a:t>
              </a:r>
            </a:p>
          </p:txBody>
        </p:sp>
        <p:sp>
          <p:nvSpPr>
            <p:cNvPr id="18" name="矩形 28"/>
            <p:cNvSpPr/>
            <p:nvPr/>
          </p:nvSpPr>
          <p:spPr bwMode="auto">
            <a:xfrm>
              <a:off x="2882215" y="4302514"/>
              <a:ext cx="129614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PPPoE Client</a:t>
              </a:r>
            </a:p>
          </p:txBody>
        </p:sp>
        <p:sp>
          <p:nvSpPr>
            <p:cNvPr id="19" name="矩形 29"/>
            <p:cNvSpPr/>
            <p:nvPr/>
          </p:nvSpPr>
          <p:spPr bwMode="auto">
            <a:xfrm>
              <a:off x="2882215" y="5257003"/>
              <a:ext cx="129614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PPPoE Client</a:t>
              </a:r>
            </a:p>
          </p:txBody>
        </p:sp>
        <p:sp>
          <p:nvSpPr>
            <p:cNvPr id="20" name="矩形 30"/>
            <p:cNvSpPr/>
            <p:nvPr/>
          </p:nvSpPr>
          <p:spPr bwMode="auto">
            <a:xfrm>
              <a:off x="7695387" y="4311461"/>
              <a:ext cx="1457556" cy="30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PPPoE Server</a:t>
              </a:r>
            </a:p>
          </p:txBody>
        </p:sp>
        <p:pic>
          <p:nvPicPr>
            <p:cNvPr id="21" name="Picture 12" descr="E:\2016.01\1.12 扁平化图标\蓝色\AR-蓝色最新-40.png"/>
            <p:cNvPicPr>
              <a:picLocks noChangeAspect="1" noChangeArrowheads="1"/>
            </p:cNvPicPr>
            <p:nvPr/>
          </p:nvPicPr>
          <p:blipFill>
            <a:blip r:embed="rId3" cstate="print"/>
            <a:srcRect/>
            <a:stretch>
              <a:fillRect/>
            </a:stretch>
          </p:blipFill>
          <p:spPr bwMode="auto">
            <a:xfrm>
              <a:off x="7194152" y="4252207"/>
              <a:ext cx="540000" cy="441818"/>
            </a:xfrm>
            <a:prstGeom prst="rect">
              <a:avLst/>
            </a:prstGeom>
            <a:noFill/>
          </p:spPr>
        </p:pic>
        <p:pic>
          <p:nvPicPr>
            <p:cNvPr id="22" name="图片 73" descr="PC.png"/>
            <p:cNvPicPr>
              <a:picLocks noChangeAspect="1"/>
            </p:cNvPicPr>
            <p:nvPr/>
          </p:nvPicPr>
          <p:blipFill>
            <a:blip r:embed="rId4" cstate="print"/>
            <a:stretch>
              <a:fillRect/>
            </a:stretch>
          </p:blipFill>
          <p:spPr>
            <a:xfrm>
              <a:off x="4159597" y="3262408"/>
              <a:ext cx="539063" cy="414000"/>
            </a:xfrm>
            <a:prstGeom prst="rect">
              <a:avLst/>
            </a:prstGeom>
          </p:spPr>
        </p:pic>
        <p:pic>
          <p:nvPicPr>
            <p:cNvPr id="23" name="图片 73" descr="PC.png"/>
            <p:cNvPicPr>
              <a:picLocks noChangeAspect="1"/>
            </p:cNvPicPr>
            <p:nvPr/>
          </p:nvPicPr>
          <p:blipFill>
            <a:blip r:embed="rId4" cstate="print"/>
            <a:stretch>
              <a:fillRect/>
            </a:stretch>
          </p:blipFill>
          <p:spPr>
            <a:xfrm>
              <a:off x="4159888" y="4253540"/>
              <a:ext cx="539063" cy="414000"/>
            </a:xfrm>
            <a:prstGeom prst="rect">
              <a:avLst/>
            </a:prstGeom>
          </p:spPr>
        </p:pic>
        <p:pic>
          <p:nvPicPr>
            <p:cNvPr id="24" name="图片 73" descr="PC.png"/>
            <p:cNvPicPr>
              <a:picLocks noChangeAspect="1"/>
            </p:cNvPicPr>
            <p:nvPr/>
          </p:nvPicPr>
          <p:blipFill>
            <a:blip r:embed="rId4" cstate="print"/>
            <a:stretch>
              <a:fillRect/>
            </a:stretch>
          </p:blipFill>
          <p:spPr>
            <a:xfrm>
              <a:off x="4159597" y="5202220"/>
              <a:ext cx="539063" cy="414000"/>
            </a:xfrm>
            <a:prstGeom prst="rect">
              <a:avLst/>
            </a:prstGeom>
          </p:spPr>
        </p:pic>
      </p:grpSp>
    </p:spTree>
    <p:extLst>
      <p:ext uri="{BB962C8B-B14F-4D97-AF65-F5344CB8AC3E}">
        <p14:creationId xmlns:p14="http://schemas.microsoft.com/office/powerpoint/2010/main" val="2329746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PPPoE</a:t>
            </a:r>
            <a:r>
              <a:rPr lang="zh-CN" altLang="en-US" dirty="0"/>
              <a:t>会话建立过程</a:t>
            </a:r>
            <a:endParaRPr lang="en-US" dirty="0"/>
          </a:p>
        </p:txBody>
      </p:sp>
      <p:grpSp>
        <p:nvGrpSpPr>
          <p:cNvPr id="32" name="组合 31"/>
          <p:cNvGrpSpPr/>
          <p:nvPr/>
        </p:nvGrpSpPr>
        <p:grpSpPr>
          <a:xfrm>
            <a:off x="2999656" y="1382670"/>
            <a:ext cx="6192688" cy="4566610"/>
            <a:chOff x="3107668" y="1382670"/>
            <a:chExt cx="6192688" cy="4566610"/>
          </a:xfrm>
        </p:grpSpPr>
        <p:sp>
          <p:nvSpPr>
            <p:cNvPr id="4" name="矩形 7"/>
            <p:cNvSpPr/>
            <p:nvPr/>
          </p:nvSpPr>
          <p:spPr bwMode="auto">
            <a:xfrm>
              <a:off x="3791744" y="1382670"/>
              <a:ext cx="1440160" cy="30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j-lt"/>
                  <a:ea typeface="+mn-ea"/>
                </a:rPr>
                <a:t>PPPoE Client</a:t>
              </a:r>
            </a:p>
          </p:txBody>
        </p:sp>
        <p:sp>
          <p:nvSpPr>
            <p:cNvPr id="6" name="矩形 9"/>
            <p:cNvSpPr/>
            <p:nvPr/>
          </p:nvSpPr>
          <p:spPr bwMode="auto">
            <a:xfrm>
              <a:off x="6960096" y="1409651"/>
              <a:ext cx="1476164" cy="243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j-lt"/>
                  <a:ea typeface="+mn-ea"/>
                </a:rPr>
                <a:t>PPPoE Server</a:t>
              </a:r>
            </a:p>
          </p:txBody>
        </p:sp>
        <p:cxnSp>
          <p:nvCxnSpPr>
            <p:cNvPr id="8" name="直接连接符 17"/>
            <p:cNvCxnSpPr/>
            <p:nvPr/>
          </p:nvCxnSpPr>
          <p:spPr bwMode="auto">
            <a:xfrm>
              <a:off x="4763852" y="1916832"/>
              <a:ext cx="2719536" cy="0"/>
            </a:xfrm>
            <a:prstGeom prst="line">
              <a:avLst/>
            </a:prstGeom>
            <a:ln/>
          </p:spPr>
          <p:style>
            <a:lnRef idx="2">
              <a:schemeClr val="dk1"/>
            </a:lnRef>
            <a:fillRef idx="0">
              <a:schemeClr val="dk1"/>
            </a:fillRef>
            <a:effectRef idx="1">
              <a:schemeClr val="dk1"/>
            </a:effectRef>
            <a:fontRef idx="minor">
              <a:schemeClr val="tx1"/>
            </a:fontRef>
          </p:style>
        </p:cxnSp>
        <p:cxnSp>
          <p:nvCxnSpPr>
            <p:cNvPr id="9" name="直接连接符 19"/>
            <p:cNvCxnSpPr/>
            <p:nvPr/>
          </p:nvCxnSpPr>
          <p:spPr bwMode="auto">
            <a:xfrm>
              <a:off x="4547828" y="2060848"/>
              <a:ext cx="0" cy="3816424"/>
            </a:xfrm>
            <a:prstGeom prst="line">
              <a:avLst/>
            </a:prstGeom>
            <a:ln/>
          </p:spPr>
          <p:style>
            <a:lnRef idx="2">
              <a:schemeClr val="dk1"/>
            </a:lnRef>
            <a:fillRef idx="0">
              <a:schemeClr val="dk1"/>
            </a:fillRef>
            <a:effectRef idx="1">
              <a:schemeClr val="dk1"/>
            </a:effectRef>
            <a:fontRef idx="minor">
              <a:schemeClr val="tx1"/>
            </a:fontRef>
          </p:style>
        </p:cxnSp>
        <p:cxnSp>
          <p:nvCxnSpPr>
            <p:cNvPr id="10" name="直接连接符 22"/>
            <p:cNvCxnSpPr/>
            <p:nvPr/>
          </p:nvCxnSpPr>
          <p:spPr bwMode="auto">
            <a:xfrm>
              <a:off x="7716180" y="2060848"/>
              <a:ext cx="0" cy="3888432"/>
            </a:xfrm>
            <a:prstGeom prst="line">
              <a:avLst/>
            </a:prstGeom>
            <a:ln/>
          </p:spPr>
          <p:style>
            <a:lnRef idx="2">
              <a:schemeClr val="dk1"/>
            </a:lnRef>
            <a:fillRef idx="0">
              <a:schemeClr val="dk1"/>
            </a:fillRef>
            <a:effectRef idx="1">
              <a:schemeClr val="dk1"/>
            </a:effectRef>
            <a:fontRef idx="minor">
              <a:schemeClr val="tx1"/>
            </a:fontRef>
          </p:style>
        </p:cxnSp>
        <p:cxnSp>
          <p:nvCxnSpPr>
            <p:cNvPr id="11" name="直接箭头连接符 24"/>
            <p:cNvCxnSpPr/>
            <p:nvPr/>
          </p:nvCxnSpPr>
          <p:spPr bwMode="auto">
            <a:xfrm>
              <a:off x="4547828" y="2492896"/>
              <a:ext cx="31683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25"/>
            <p:cNvCxnSpPr/>
            <p:nvPr/>
          </p:nvCxnSpPr>
          <p:spPr bwMode="auto">
            <a:xfrm rot="10800000">
              <a:off x="4547828" y="2924944"/>
              <a:ext cx="31683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26"/>
            <p:cNvCxnSpPr/>
            <p:nvPr/>
          </p:nvCxnSpPr>
          <p:spPr bwMode="auto">
            <a:xfrm>
              <a:off x="4547829" y="3356992"/>
              <a:ext cx="31683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27"/>
            <p:cNvCxnSpPr/>
            <p:nvPr/>
          </p:nvCxnSpPr>
          <p:spPr bwMode="auto">
            <a:xfrm rot="10800000">
              <a:off x="4547829" y="3789040"/>
              <a:ext cx="31683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连接符 29"/>
            <p:cNvCxnSpPr/>
            <p:nvPr/>
          </p:nvCxnSpPr>
          <p:spPr bwMode="auto">
            <a:xfrm>
              <a:off x="3107668" y="4077072"/>
              <a:ext cx="6192688" cy="0"/>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直接箭头连接符 30"/>
            <p:cNvCxnSpPr/>
            <p:nvPr/>
          </p:nvCxnSpPr>
          <p:spPr bwMode="auto">
            <a:xfrm rot="10800000">
              <a:off x="4547829" y="4437111"/>
              <a:ext cx="31683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31"/>
            <p:cNvCxnSpPr/>
            <p:nvPr/>
          </p:nvCxnSpPr>
          <p:spPr bwMode="auto">
            <a:xfrm rot="10800000">
              <a:off x="4547829" y="4869160"/>
              <a:ext cx="31683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连接符 32"/>
            <p:cNvCxnSpPr/>
            <p:nvPr/>
          </p:nvCxnSpPr>
          <p:spPr bwMode="auto">
            <a:xfrm>
              <a:off x="3107668" y="5157192"/>
              <a:ext cx="6192688" cy="0"/>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直接箭头连接符 35"/>
            <p:cNvCxnSpPr/>
            <p:nvPr/>
          </p:nvCxnSpPr>
          <p:spPr bwMode="auto">
            <a:xfrm rot="10800000">
              <a:off x="4547829" y="5517231"/>
              <a:ext cx="31683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矩形 36"/>
            <p:cNvSpPr/>
            <p:nvPr/>
          </p:nvSpPr>
          <p:spPr bwMode="auto">
            <a:xfrm>
              <a:off x="5447928" y="2204864"/>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j-lt"/>
                  <a:ea typeface="+mn-ea"/>
                </a:rPr>
                <a:t>广播</a:t>
              </a:r>
              <a:r>
                <a:rPr lang="en-US" altLang="zh-CN" sz="1400" dirty="0">
                  <a:latin typeface="+mj-lt"/>
                  <a:ea typeface="+mn-ea"/>
                </a:rPr>
                <a:t>PADI</a:t>
              </a:r>
            </a:p>
          </p:txBody>
        </p:sp>
        <p:sp>
          <p:nvSpPr>
            <p:cNvPr id="21" name="矩形 38"/>
            <p:cNvSpPr/>
            <p:nvPr/>
          </p:nvSpPr>
          <p:spPr bwMode="auto">
            <a:xfrm>
              <a:off x="5447928" y="2636912"/>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j-lt"/>
                  <a:ea typeface="+mn-ea"/>
                </a:rPr>
                <a:t>单播</a:t>
              </a:r>
              <a:r>
                <a:rPr lang="en-US" altLang="zh-CN" sz="1400" dirty="0">
                  <a:latin typeface="+mj-lt"/>
                  <a:ea typeface="+mn-ea"/>
                </a:rPr>
                <a:t>PADO</a:t>
              </a:r>
            </a:p>
          </p:txBody>
        </p:sp>
        <p:sp>
          <p:nvSpPr>
            <p:cNvPr id="22" name="矩形 39"/>
            <p:cNvSpPr/>
            <p:nvPr/>
          </p:nvSpPr>
          <p:spPr bwMode="auto">
            <a:xfrm>
              <a:off x="5447928" y="3068960"/>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j-lt"/>
                  <a:ea typeface="+mn-ea"/>
                </a:rPr>
                <a:t>单播</a:t>
              </a:r>
              <a:r>
                <a:rPr lang="en-US" altLang="zh-CN" sz="1400" dirty="0">
                  <a:latin typeface="+mj-lt"/>
                  <a:ea typeface="+mn-ea"/>
                </a:rPr>
                <a:t>PADR</a:t>
              </a:r>
            </a:p>
          </p:txBody>
        </p:sp>
        <p:sp>
          <p:nvSpPr>
            <p:cNvPr id="23" name="矩形 40"/>
            <p:cNvSpPr/>
            <p:nvPr/>
          </p:nvSpPr>
          <p:spPr bwMode="auto">
            <a:xfrm>
              <a:off x="5447928" y="3501008"/>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j-lt"/>
                  <a:ea typeface="+mn-ea"/>
                </a:rPr>
                <a:t>单播</a:t>
              </a:r>
              <a:r>
                <a:rPr lang="en-US" altLang="zh-CN" sz="1400" dirty="0">
                  <a:latin typeface="+mj-lt"/>
                  <a:ea typeface="+mn-ea"/>
                </a:rPr>
                <a:t>PADS</a:t>
              </a:r>
            </a:p>
          </p:txBody>
        </p:sp>
        <p:sp>
          <p:nvSpPr>
            <p:cNvPr id="24" name="矩形 41"/>
            <p:cNvSpPr/>
            <p:nvPr/>
          </p:nvSpPr>
          <p:spPr bwMode="auto">
            <a:xfrm>
              <a:off x="3179676" y="2852936"/>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j-lt"/>
                  <a:ea typeface="+mn-ea"/>
                </a:rPr>
                <a:t>Discovery</a:t>
              </a:r>
            </a:p>
          </p:txBody>
        </p:sp>
        <p:sp>
          <p:nvSpPr>
            <p:cNvPr id="25" name="矩形 42"/>
            <p:cNvSpPr/>
            <p:nvPr/>
          </p:nvSpPr>
          <p:spPr bwMode="auto">
            <a:xfrm>
              <a:off x="3179676" y="4509120"/>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j-lt"/>
                  <a:ea typeface="+mn-ea"/>
                </a:rPr>
                <a:t>Session</a:t>
              </a:r>
            </a:p>
          </p:txBody>
        </p:sp>
        <p:sp>
          <p:nvSpPr>
            <p:cNvPr id="26" name="矩形 43"/>
            <p:cNvSpPr/>
            <p:nvPr/>
          </p:nvSpPr>
          <p:spPr bwMode="auto">
            <a:xfrm>
              <a:off x="5447928" y="4149080"/>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j-lt"/>
                  <a:ea typeface="+mn-ea"/>
                </a:rPr>
                <a:t>PPP</a:t>
              </a:r>
              <a:r>
                <a:rPr lang="zh-CN" altLang="en-US" sz="1400" dirty="0">
                  <a:latin typeface="+mj-lt"/>
                  <a:ea typeface="+mn-ea"/>
                </a:rPr>
                <a:t>协商</a:t>
              </a:r>
              <a:endParaRPr lang="en-US" altLang="zh-CN" sz="1400" dirty="0">
                <a:latin typeface="+mj-lt"/>
                <a:ea typeface="+mn-ea"/>
              </a:endParaRPr>
            </a:p>
          </p:txBody>
        </p:sp>
        <p:sp>
          <p:nvSpPr>
            <p:cNvPr id="27" name="矩形 44"/>
            <p:cNvSpPr/>
            <p:nvPr/>
          </p:nvSpPr>
          <p:spPr bwMode="auto">
            <a:xfrm>
              <a:off x="5447928" y="4581128"/>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j-lt"/>
                  <a:ea typeface="+mn-ea"/>
                </a:rPr>
                <a:t>数据传输</a:t>
              </a:r>
              <a:endParaRPr lang="en-US" altLang="zh-CN" sz="1400" dirty="0">
                <a:latin typeface="+mj-lt"/>
                <a:ea typeface="+mn-ea"/>
              </a:endParaRPr>
            </a:p>
          </p:txBody>
        </p:sp>
        <p:sp>
          <p:nvSpPr>
            <p:cNvPr id="28" name="矩形 45"/>
            <p:cNvSpPr/>
            <p:nvPr/>
          </p:nvSpPr>
          <p:spPr bwMode="auto">
            <a:xfrm>
              <a:off x="5447928" y="5229200"/>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j-lt"/>
                  <a:ea typeface="+mn-ea"/>
                </a:rPr>
                <a:t>单播</a:t>
              </a:r>
              <a:r>
                <a:rPr lang="en-US" altLang="zh-CN" sz="1400" dirty="0">
                  <a:latin typeface="+mj-lt"/>
                  <a:ea typeface="+mn-ea"/>
                </a:rPr>
                <a:t>PADT</a:t>
              </a:r>
            </a:p>
          </p:txBody>
        </p:sp>
        <p:sp>
          <p:nvSpPr>
            <p:cNvPr id="29" name="矩形 46"/>
            <p:cNvSpPr/>
            <p:nvPr/>
          </p:nvSpPr>
          <p:spPr bwMode="auto">
            <a:xfrm>
              <a:off x="3179676" y="5373216"/>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600" dirty="0">
                  <a:latin typeface="+mj-lt"/>
                  <a:ea typeface="+mn-ea"/>
                </a:rPr>
                <a:t>Terminate</a:t>
              </a:r>
            </a:p>
          </p:txBody>
        </p:sp>
        <p:pic>
          <p:nvPicPr>
            <p:cNvPr id="30" name="Picture 12" descr="E:\2016.01\1.12 扁平化图标\蓝色\AR-蓝色最新-40.png"/>
            <p:cNvPicPr>
              <a:picLocks noChangeAspect="1" noChangeArrowheads="1"/>
            </p:cNvPicPr>
            <p:nvPr/>
          </p:nvPicPr>
          <p:blipFill>
            <a:blip r:embed="rId3" cstate="print"/>
            <a:srcRect/>
            <a:stretch>
              <a:fillRect/>
            </a:stretch>
          </p:blipFill>
          <p:spPr bwMode="auto">
            <a:xfrm>
              <a:off x="7446180" y="1697683"/>
              <a:ext cx="540000" cy="441818"/>
            </a:xfrm>
            <a:prstGeom prst="rect">
              <a:avLst/>
            </a:prstGeom>
            <a:noFill/>
          </p:spPr>
        </p:pic>
        <p:pic>
          <p:nvPicPr>
            <p:cNvPr id="31" name="图片 73" descr="PC.png"/>
            <p:cNvPicPr>
              <a:picLocks noChangeAspect="1"/>
            </p:cNvPicPr>
            <p:nvPr/>
          </p:nvPicPr>
          <p:blipFill>
            <a:blip r:embed="rId4" cstate="print"/>
            <a:stretch>
              <a:fillRect/>
            </a:stretch>
          </p:blipFill>
          <p:spPr>
            <a:xfrm>
              <a:off x="4223792" y="1682852"/>
              <a:ext cx="539063" cy="414000"/>
            </a:xfrm>
            <a:prstGeom prst="rect">
              <a:avLst/>
            </a:prstGeom>
          </p:spPr>
        </p:pic>
      </p:grpSp>
    </p:spTree>
    <p:extLst>
      <p:ext uri="{BB962C8B-B14F-4D97-AF65-F5344CB8AC3E}">
        <p14:creationId xmlns:p14="http://schemas.microsoft.com/office/powerpoint/2010/main" val="2857926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广域网接口</a:t>
            </a:r>
            <a:endParaRPr lang="en-US" altLang="zh-CN" dirty="0">
              <a:solidFill>
                <a:schemeClr val="bg1">
                  <a:lumMod val="50000"/>
                </a:schemeClr>
              </a:solidFill>
            </a:endParaRPr>
          </a:p>
          <a:p>
            <a:r>
              <a:rPr lang="en-US" altLang="zh-CN" dirty="0">
                <a:solidFill>
                  <a:schemeClr val="bg1">
                    <a:lumMod val="50000"/>
                  </a:schemeClr>
                </a:solidFill>
              </a:rPr>
              <a:t>PPP</a:t>
            </a:r>
            <a:r>
              <a:rPr lang="zh-CN" altLang="en-US" dirty="0">
                <a:solidFill>
                  <a:schemeClr val="bg1">
                    <a:lumMod val="50000"/>
                  </a:schemeClr>
                </a:solidFill>
              </a:rPr>
              <a:t>原理与配置</a:t>
            </a:r>
            <a:endParaRPr lang="en-US" altLang="zh-CN" dirty="0">
              <a:solidFill>
                <a:schemeClr val="bg1">
                  <a:lumMod val="50000"/>
                </a:schemeClr>
              </a:solidFill>
            </a:endParaRPr>
          </a:p>
          <a:p>
            <a:r>
              <a:rPr lang="en-US" altLang="zh-CN" dirty="0">
                <a:solidFill>
                  <a:schemeClr val="bg1">
                    <a:lumMod val="50000"/>
                  </a:schemeClr>
                </a:solidFill>
              </a:rPr>
              <a:t>IP-Trunk</a:t>
            </a:r>
          </a:p>
          <a:p>
            <a:r>
              <a:rPr lang="en-US" altLang="zh-CN" b="1" dirty="0"/>
              <a:t>PPPoE</a:t>
            </a:r>
            <a:r>
              <a:rPr lang="zh-CN" altLang="en-US" b="1" dirty="0"/>
              <a:t>原理与配置</a:t>
            </a:r>
            <a:endParaRPr lang="en-US" altLang="zh-CN" b="1" dirty="0"/>
          </a:p>
          <a:p>
            <a:pPr lvl="1"/>
            <a:r>
              <a:rPr lang="en-US" altLang="zh-CN" dirty="0">
                <a:solidFill>
                  <a:schemeClr val="bg1">
                    <a:lumMod val="50000"/>
                  </a:schemeClr>
                </a:solidFill>
              </a:rPr>
              <a:t>PPPoE</a:t>
            </a:r>
            <a:r>
              <a:rPr lang="zh-CN" altLang="en-US" dirty="0">
                <a:solidFill>
                  <a:schemeClr val="bg1">
                    <a:lumMod val="50000"/>
                  </a:schemeClr>
                </a:solidFill>
              </a:rPr>
              <a:t>原理</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a:t>PPPoE</a:t>
            </a:r>
            <a:r>
              <a:rPr lang="zh-CN" altLang="en-US" dirty="0"/>
              <a:t>配置</a:t>
            </a:r>
            <a:endParaRPr lang="en-US" altLang="zh-CN" dirty="0"/>
          </a:p>
        </p:txBody>
      </p:sp>
    </p:spTree>
    <p:extLst>
      <p:ext uri="{BB962C8B-B14F-4D97-AF65-F5344CB8AC3E}">
        <p14:creationId xmlns:p14="http://schemas.microsoft.com/office/powerpoint/2010/main" val="2411356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a:t>
            </a:r>
            <a:r>
              <a:rPr lang="en-US" dirty="0"/>
              <a:t>PPPoE (1)</a:t>
            </a:r>
          </a:p>
        </p:txBody>
      </p:sp>
      <p:sp>
        <p:nvSpPr>
          <p:cNvPr id="3" name="Text Placeholder 2"/>
          <p:cNvSpPr>
            <a:spLocks noGrp="1"/>
          </p:cNvSpPr>
          <p:nvPr>
            <p:ph type="body" sz="quarter" idx="10"/>
          </p:nvPr>
        </p:nvSpPr>
        <p:spPr/>
        <p:txBody>
          <a:bodyPr/>
          <a:lstStyle/>
          <a:p>
            <a:r>
              <a:rPr lang="zh-CN" altLang="en-US" sz="2000" dirty="0"/>
              <a:t>公司</a:t>
            </a:r>
            <a:r>
              <a:rPr lang="en-US" sz="2000" dirty="0"/>
              <a:t>A</a:t>
            </a:r>
            <a:r>
              <a:rPr lang="zh-CN" altLang="en-US" sz="2000" dirty="0"/>
              <a:t>希望部署</a:t>
            </a:r>
            <a:r>
              <a:rPr lang="en-US" sz="2000" dirty="0"/>
              <a:t>PPPoE，</a:t>
            </a:r>
            <a:r>
              <a:rPr lang="zh-CN" altLang="en-US" sz="2000" dirty="0"/>
              <a:t>现根据需求完成如下配置：</a:t>
            </a:r>
          </a:p>
          <a:p>
            <a:pPr lvl="1"/>
            <a:r>
              <a:rPr lang="en-US" sz="1800" dirty="0"/>
              <a:t>R4</a:t>
            </a:r>
            <a:r>
              <a:rPr lang="zh-CN" altLang="en-US" sz="1800" dirty="0"/>
              <a:t>为</a:t>
            </a:r>
            <a:r>
              <a:rPr lang="en-US" sz="1800" dirty="0"/>
              <a:t>PPPoE Server</a:t>
            </a:r>
            <a:r>
              <a:rPr lang="zh-CN" altLang="en-US" sz="1800" dirty="0"/>
              <a:t>端，为客户端分配</a:t>
            </a:r>
            <a:r>
              <a:rPr lang="en-US" sz="1800" dirty="0"/>
              <a:t>IP</a:t>
            </a:r>
            <a:r>
              <a:rPr lang="zh-CN" altLang="en-US" sz="1800" dirty="0"/>
              <a:t>地址，地址池范围为</a:t>
            </a:r>
            <a:r>
              <a:rPr lang="en-US" altLang="zh-CN" sz="1800" dirty="0"/>
              <a:t>1.1.1.0/24</a:t>
            </a:r>
            <a:r>
              <a:rPr lang="zh-CN" altLang="en-US" sz="1800" dirty="0"/>
              <a:t>，使用</a:t>
            </a:r>
            <a:r>
              <a:rPr lang="en-US" sz="1800" dirty="0"/>
              <a:t>PAP</a:t>
            </a:r>
            <a:r>
              <a:rPr lang="zh-CN" altLang="en-US" sz="1800" dirty="0"/>
              <a:t>认证模式；</a:t>
            </a:r>
          </a:p>
          <a:p>
            <a:pPr lvl="1"/>
            <a:r>
              <a:rPr lang="en-US" sz="1800" dirty="0"/>
              <a:t>R1</a:t>
            </a:r>
            <a:r>
              <a:rPr lang="zh-CN" altLang="en-US" sz="1800" dirty="0"/>
              <a:t>为</a:t>
            </a:r>
            <a:r>
              <a:rPr lang="en-US" sz="1800" dirty="0"/>
              <a:t>PPPoE Client</a:t>
            </a:r>
            <a:r>
              <a:rPr lang="zh-CN" altLang="en-US" sz="1800" dirty="0"/>
              <a:t>端，认证用户名</a:t>
            </a:r>
            <a:r>
              <a:rPr lang="en-US" altLang="zh-CN" sz="1800" dirty="0"/>
              <a:t>/</a:t>
            </a:r>
            <a:r>
              <a:rPr lang="zh-CN" altLang="en-US" sz="1800" dirty="0"/>
              <a:t>密码为</a:t>
            </a:r>
            <a:r>
              <a:rPr lang="en-US" sz="1800" dirty="0"/>
              <a:t>HuaweiR1/R1；</a:t>
            </a:r>
          </a:p>
          <a:p>
            <a:pPr lvl="1"/>
            <a:r>
              <a:rPr lang="en-US" sz="1800" dirty="0"/>
              <a:t>R2</a:t>
            </a:r>
            <a:r>
              <a:rPr lang="zh-CN" altLang="en-US" sz="1800" dirty="0"/>
              <a:t>为</a:t>
            </a:r>
            <a:r>
              <a:rPr lang="en-US" sz="1800" dirty="0"/>
              <a:t>PPPoE Client</a:t>
            </a:r>
            <a:r>
              <a:rPr lang="zh-CN" altLang="en-US" sz="1800" dirty="0"/>
              <a:t>端，认证用户名</a:t>
            </a:r>
            <a:r>
              <a:rPr lang="en-US" altLang="zh-CN" sz="1800" dirty="0"/>
              <a:t>/</a:t>
            </a:r>
            <a:r>
              <a:rPr lang="zh-CN" altLang="en-US" sz="1800" dirty="0"/>
              <a:t>密码为</a:t>
            </a:r>
            <a:r>
              <a:rPr lang="en-US" sz="1800" dirty="0"/>
              <a:t>HuaweiR2/R2；</a:t>
            </a:r>
          </a:p>
          <a:p>
            <a:pPr lvl="1"/>
            <a:r>
              <a:rPr lang="en-US" sz="1800" dirty="0"/>
              <a:t>R3</a:t>
            </a:r>
            <a:r>
              <a:rPr lang="zh-CN" altLang="en-US" sz="1800" dirty="0"/>
              <a:t>为</a:t>
            </a:r>
            <a:r>
              <a:rPr lang="en-US" sz="1800" dirty="0"/>
              <a:t>PPPoE Client</a:t>
            </a:r>
            <a:r>
              <a:rPr lang="zh-CN" altLang="en-US" sz="1800" dirty="0"/>
              <a:t>端，认证用户名</a:t>
            </a:r>
            <a:r>
              <a:rPr lang="en-US" altLang="zh-CN" sz="1800" dirty="0"/>
              <a:t>/</a:t>
            </a:r>
            <a:r>
              <a:rPr lang="zh-CN" altLang="en-US" sz="1800" dirty="0"/>
              <a:t>密码为</a:t>
            </a:r>
            <a:r>
              <a:rPr lang="en-US" sz="1800" dirty="0"/>
              <a:t>HuaweiR3/R3。</a:t>
            </a:r>
          </a:p>
          <a:p>
            <a:endParaRPr lang="en-US" sz="2000" dirty="0"/>
          </a:p>
        </p:txBody>
      </p:sp>
      <p:grpSp>
        <p:nvGrpSpPr>
          <p:cNvPr id="26" name="组合 25"/>
          <p:cNvGrpSpPr/>
          <p:nvPr/>
        </p:nvGrpSpPr>
        <p:grpSpPr>
          <a:xfrm>
            <a:off x="3071664" y="3681028"/>
            <a:ext cx="6355055" cy="2709540"/>
            <a:chOff x="2906855" y="3681028"/>
            <a:chExt cx="6355055" cy="2709540"/>
          </a:xfrm>
        </p:grpSpPr>
        <p:sp>
          <p:nvSpPr>
            <p:cNvPr id="4" name="矩形 8"/>
            <p:cNvSpPr/>
            <p:nvPr/>
          </p:nvSpPr>
          <p:spPr bwMode="auto">
            <a:xfrm>
              <a:off x="3888948" y="4144461"/>
              <a:ext cx="1080120" cy="29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sp>
          <p:nvSpPr>
            <p:cNvPr id="5" name="矩形 10"/>
            <p:cNvSpPr/>
            <p:nvPr/>
          </p:nvSpPr>
          <p:spPr bwMode="auto">
            <a:xfrm>
              <a:off x="3888948" y="5166976"/>
              <a:ext cx="1080120" cy="29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p:txBody>
        </p:sp>
        <p:sp>
          <p:nvSpPr>
            <p:cNvPr id="6" name="矩形 12"/>
            <p:cNvSpPr/>
            <p:nvPr/>
          </p:nvSpPr>
          <p:spPr bwMode="auto">
            <a:xfrm>
              <a:off x="3902466" y="6093296"/>
              <a:ext cx="1080120" cy="29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p:txBody>
        </p:sp>
        <p:sp>
          <p:nvSpPr>
            <p:cNvPr id="7" name="矩形 13"/>
            <p:cNvSpPr/>
            <p:nvPr/>
          </p:nvSpPr>
          <p:spPr bwMode="auto">
            <a:xfrm>
              <a:off x="7171180" y="5198081"/>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R4</a:t>
              </a:r>
              <a:endParaRPr kumimoji="0" lang="zh-CN" altLang="en-US" sz="1400" b="0" i="0" u="none" strike="noStrike" cap="none" normalizeH="0" baseline="0" dirty="0">
                <a:ln>
                  <a:noFill/>
                </a:ln>
                <a:solidFill>
                  <a:schemeClr val="tx1"/>
                </a:solidFill>
                <a:effectLst/>
                <a:latin typeface="+mn-ea"/>
                <a:ea typeface="+mn-ea"/>
              </a:endParaRPr>
            </a:p>
          </p:txBody>
        </p:sp>
        <p:cxnSp>
          <p:nvCxnSpPr>
            <p:cNvPr id="8" name="直接连接符 16"/>
            <p:cNvCxnSpPr/>
            <p:nvPr/>
          </p:nvCxnSpPr>
          <p:spPr bwMode="auto">
            <a:xfrm>
              <a:off x="5915980" y="3681028"/>
              <a:ext cx="0" cy="2520280"/>
            </a:xfrm>
            <a:prstGeom prst="line">
              <a:avLst/>
            </a:prstGeom>
            <a:ln/>
          </p:spPr>
          <p:style>
            <a:lnRef idx="2">
              <a:schemeClr val="dk1"/>
            </a:lnRef>
            <a:fillRef idx="0">
              <a:schemeClr val="dk1"/>
            </a:fillRef>
            <a:effectRef idx="1">
              <a:schemeClr val="dk1"/>
            </a:effectRef>
            <a:fontRef idx="minor">
              <a:schemeClr val="tx1"/>
            </a:fontRef>
          </p:style>
        </p:cxnSp>
        <p:cxnSp>
          <p:nvCxnSpPr>
            <p:cNvPr id="9" name="直接连接符 20"/>
            <p:cNvCxnSpPr/>
            <p:nvPr/>
          </p:nvCxnSpPr>
          <p:spPr bwMode="auto">
            <a:xfrm>
              <a:off x="4691844" y="3969060"/>
              <a:ext cx="1224136" cy="0"/>
            </a:xfrm>
            <a:prstGeom prst="line">
              <a:avLst/>
            </a:prstGeom>
            <a:ln/>
          </p:spPr>
          <p:style>
            <a:lnRef idx="2">
              <a:schemeClr val="dk1"/>
            </a:lnRef>
            <a:fillRef idx="0">
              <a:schemeClr val="dk1"/>
            </a:fillRef>
            <a:effectRef idx="1">
              <a:schemeClr val="dk1"/>
            </a:effectRef>
            <a:fontRef idx="minor">
              <a:schemeClr val="tx1"/>
            </a:fontRef>
          </p:style>
        </p:cxnSp>
        <p:cxnSp>
          <p:nvCxnSpPr>
            <p:cNvPr id="10" name="直接连接符 22"/>
            <p:cNvCxnSpPr/>
            <p:nvPr/>
          </p:nvCxnSpPr>
          <p:spPr bwMode="auto">
            <a:xfrm>
              <a:off x="4691844" y="4977172"/>
              <a:ext cx="1224136" cy="0"/>
            </a:xfrm>
            <a:prstGeom prst="line">
              <a:avLst/>
            </a:prstGeom>
            <a:ln/>
          </p:spPr>
          <p:style>
            <a:lnRef idx="2">
              <a:schemeClr val="dk1"/>
            </a:lnRef>
            <a:fillRef idx="0">
              <a:schemeClr val="dk1"/>
            </a:fillRef>
            <a:effectRef idx="1">
              <a:schemeClr val="dk1"/>
            </a:effectRef>
            <a:fontRef idx="minor">
              <a:schemeClr val="tx1"/>
            </a:fontRef>
          </p:style>
        </p:cxnSp>
        <p:cxnSp>
          <p:nvCxnSpPr>
            <p:cNvPr id="11" name="直接连接符 23"/>
            <p:cNvCxnSpPr/>
            <p:nvPr/>
          </p:nvCxnSpPr>
          <p:spPr bwMode="auto">
            <a:xfrm>
              <a:off x="4691844" y="5913276"/>
              <a:ext cx="1224136" cy="0"/>
            </a:xfrm>
            <a:prstGeom prst="line">
              <a:avLst/>
            </a:prstGeom>
            <a:ln/>
          </p:spPr>
          <p:style>
            <a:lnRef idx="2">
              <a:schemeClr val="dk1"/>
            </a:lnRef>
            <a:fillRef idx="0">
              <a:schemeClr val="dk1"/>
            </a:fillRef>
            <a:effectRef idx="1">
              <a:schemeClr val="dk1"/>
            </a:effectRef>
            <a:fontRef idx="minor">
              <a:schemeClr val="tx1"/>
            </a:fontRef>
          </p:style>
        </p:cxnSp>
        <p:cxnSp>
          <p:nvCxnSpPr>
            <p:cNvPr id="12" name="直接连接符 25"/>
            <p:cNvCxnSpPr/>
            <p:nvPr/>
          </p:nvCxnSpPr>
          <p:spPr bwMode="auto">
            <a:xfrm>
              <a:off x="5915980" y="4977172"/>
              <a:ext cx="1296144" cy="0"/>
            </a:xfrm>
            <a:prstGeom prst="line">
              <a:avLst/>
            </a:prstGeom>
            <a:ln/>
          </p:spPr>
          <p:style>
            <a:lnRef idx="2">
              <a:schemeClr val="dk1"/>
            </a:lnRef>
            <a:fillRef idx="0">
              <a:schemeClr val="dk1"/>
            </a:fillRef>
            <a:effectRef idx="1">
              <a:schemeClr val="dk1"/>
            </a:effectRef>
            <a:fontRef idx="minor">
              <a:schemeClr val="tx1"/>
            </a:fontRef>
          </p:style>
        </p:cxnSp>
        <p:sp>
          <p:nvSpPr>
            <p:cNvPr id="13" name="矩形 27"/>
            <p:cNvSpPr/>
            <p:nvPr/>
          </p:nvSpPr>
          <p:spPr bwMode="auto">
            <a:xfrm>
              <a:off x="2906855" y="3813774"/>
              <a:ext cx="129614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PPPoE Client</a:t>
              </a:r>
            </a:p>
          </p:txBody>
        </p:sp>
        <p:sp>
          <p:nvSpPr>
            <p:cNvPr id="14" name="矩形 28"/>
            <p:cNvSpPr/>
            <p:nvPr/>
          </p:nvSpPr>
          <p:spPr bwMode="auto">
            <a:xfrm>
              <a:off x="2906855" y="4806570"/>
              <a:ext cx="129614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PPPoE Client</a:t>
              </a:r>
            </a:p>
          </p:txBody>
        </p:sp>
        <p:sp>
          <p:nvSpPr>
            <p:cNvPr id="15" name="矩形 29"/>
            <p:cNvSpPr/>
            <p:nvPr/>
          </p:nvSpPr>
          <p:spPr bwMode="auto">
            <a:xfrm>
              <a:off x="2906855" y="5761059"/>
              <a:ext cx="129614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PPPoE Client</a:t>
              </a:r>
            </a:p>
          </p:txBody>
        </p:sp>
        <p:sp>
          <p:nvSpPr>
            <p:cNvPr id="16" name="矩形 30"/>
            <p:cNvSpPr/>
            <p:nvPr/>
          </p:nvSpPr>
          <p:spPr bwMode="auto">
            <a:xfrm>
              <a:off x="7718679" y="4799600"/>
              <a:ext cx="1543231" cy="35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PPPoE Server</a:t>
              </a:r>
            </a:p>
          </p:txBody>
        </p:sp>
        <p:pic>
          <p:nvPicPr>
            <p:cNvPr id="17" name="Picture 12" descr="E:\2016.01\1.12 扁平化图标\蓝色\AR-蓝色最新-40.png"/>
            <p:cNvPicPr>
              <a:picLocks noChangeAspect="1" noChangeArrowheads="1"/>
            </p:cNvPicPr>
            <p:nvPr/>
          </p:nvPicPr>
          <p:blipFill>
            <a:blip r:embed="rId3" cstate="print"/>
            <a:srcRect/>
            <a:stretch>
              <a:fillRect/>
            </a:stretch>
          </p:blipFill>
          <p:spPr bwMode="auto">
            <a:xfrm>
              <a:off x="7194152" y="4756263"/>
              <a:ext cx="540000" cy="441818"/>
            </a:xfrm>
            <a:prstGeom prst="rect">
              <a:avLst/>
            </a:prstGeom>
            <a:noFill/>
          </p:spPr>
        </p:pic>
        <p:sp>
          <p:nvSpPr>
            <p:cNvPr id="21" name="矩形 27"/>
            <p:cNvSpPr/>
            <p:nvPr/>
          </p:nvSpPr>
          <p:spPr bwMode="auto">
            <a:xfrm>
              <a:off x="6031376" y="4683523"/>
              <a:ext cx="129614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1.1.1.1/24</a:t>
              </a:r>
            </a:p>
          </p:txBody>
        </p:sp>
        <p:pic>
          <p:nvPicPr>
            <p:cNvPr id="22" name="Picture 12" descr="E:\2016.01\1.12 扁平化图标\蓝色\AR-蓝色最新-40.png"/>
            <p:cNvPicPr>
              <a:picLocks noChangeAspect="1" noChangeArrowheads="1"/>
            </p:cNvPicPr>
            <p:nvPr/>
          </p:nvPicPr>
          <p:blipFill>
            <a:blip r:embed="rId3" cstate="print"/>
            <a:srcRect/>
            <a:stretch>
              <a:fillRect/>
            </a:stretch>
          </p:blipFill>
          <p:spPr bwMode="auto">
            <a:xfrm>
              <a:off x="4159069" y="3756788"/>
              <a:ext cx="540000" cy="441818"/>
            </a:xfrm>
            <a:prstGeom prst="rect">
              <a:avLst/>
            </a:prstGeom>
            <a:noFill/>
          </p:spPr>
        </p:pic>
        <p:pic>
          <p:nvPicPr>
            <p:cNvPr id="23" name="Picture 12" descr="E:\2016.01\1.12 扁平化图标\蓝色\AR-蓝色最新-40.png"/>
            <p:cNvPicPr>
              <a:picLocks noChangeAspect="1" noChangeArrowheads="1"/>
            </p:cNvPicPr>
            <p:nvPr/>
          </p:nvPicPr>
          <p:blipFill>
            <a:blip r:embed="rId3" cstate="print"/>
            <a:srcRect/>
            <a:stretch>
              <a:fillRect/>
            </a:stretch>
          </p:blipFill>
          <p:spPr bwMode="auto">
            <a:xfrm>
              <a:off x="4161083" y="4756263"/>
              <a:ext cx="540000" cy="441818"/>
            </a:xfrm>
            <a:prstGeom prst="rect">
              <a:avLst/>
            </a:prstGeom>
            <a:noFill/>
          </p:spPr>
        </p:pic>
        <p:pic>
          <p:nvPicPr>
            <p:cNvPr id="24" name="Picture 12" descr="E:\2016.01\1.12 扁平化图标\蓝色\AR-蓝色最新-40.png"/>
            <p:cNvPicPr>
              <a:picLocks noChangeAspect="1" noChangeArrowheads="1"/>
            </p:cNvPicPr>
            <p:nvPr/>
          </p:nvPicPr>
          <p:blipFill>
            <a:blip r:embed="rId3" cstate="print"/>
            <a:srcRect/>
            <a:stretch>
              <a:fillRect/>
            </a:stretch>
          </p:blipFill>
          <p:spPr bwMode="auto">
            <a:xfrm>
              <a:off x="4159101" y="5679036"/>
              <a:ext cx="540000" cy="441818"/>
            </a:xfrm>
            <a:prstGeom prst="rect">
              <a:avLst/>
            </a:prstGeom>
            <a:noFill/>
          </p:spPr>
        </p:pic>
      </p:grpSp>
    </p:spTree>
    <p:extLst>
      <p:ext uri="{BB962C8B-B14F-4D97-AF65-F5344CB8AC3E}">
        <p14:creationId xmlns:p14="http://schemas.microsoft.com/office/powerpoint/2010/main" val="6302400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a:t>
            </a:r>
            <a:r>
              <a:rPr lang="en-US" dirty="0"/>
              <a:t>PPPoE (2)</a:t>
            </a:r>
          </a:p>
        </p:txBody>
      </p:sp>
      <p:sp>
        <p:nvSpPr>
          <p:cNvPr id="3" name="Text Placeholder 2"/>
          <p:cNvSpPr>
            <a:spLocks noGrp="1"/>
          </p:cNvSpPr>
          <p:nvPr>
            <p:ph type="body" sz="quarter" idx="10"/>
          </p:nvPr>
        </p:nvSpPr>
        <p:spPr/>
        <p:txBody>
          <a:bodyPr/>
          <a:lstStyle/>
          <a:p>
            <a:r>
              <a:rPr lang="en-US" dirty="0"/>
              <a:t>C</a:t>
            </a:r>
            <a:r>
              <a:rPr lang="en-US" altLang="zh-CN" dirty="0"/>
              <a:t>lient </a:t>
            </a:r>
            <a:r>
              <a:rPr lang="en-US" dirty="0"/>
              <a:t>R1</a:t>
            </a:r>
            <a:r>
              <a:rPr lang="zh-CN" altLang="en-US" dirty="0"/>
              <a:t>的配置：</a:t>
            </a:r>
            <a:endParaRPr lang="en-US" dirty="0"/>
          </a:p>
        </p:txBody>
      </p:sp>
      <p:sp>
        <p:nvSpPr>
          <p:cNvPr id="4" name="矩形 8"/>
          <p:cNvSpPr/>
          <p:nvPr/>
        </p:nvSpPr>
        <p:spPr>
          <a:xfrm>
            <a:off x="1307468" y="1952835"/>
            <a:ext cx="4248472" cy="3108543"/>
          </a:xfrm>
          <a:prstGeom prst="rect">
            <a:avLst/>
          </a:prstGeom>
          <a:solidFill>
            <a:schemeClr val="bg1">
              <a:lumMod val="85000"/>
            </a:schemeClr>
          </a:solidFill>
          <a:ln>
            <a:noFill/>
            <a:prstDash val="dash"/>
          </a:ln>
        </p:spPr>
        <p:txBody>
          <a:bodyPr wrap="square">
            <a:spAutoFit/>
          </a:bodyPr>
          <a:lstStyle/>
          <a:p>
            <a:pPr>
              <a:buClr>
                <a:srgbClr val="CC9900"/>
              </a:buClr>
            </a:pPr>
            <a:r>
              <a:rPr lang="en-US" altLang="zh-CN" sz="1400" dirty="0">
                <a:latin typeface="+mn-ea"/>
                <a:ea typeface="+mn-ea"/>
                <a:cs typeface="Courier New" panose="02070309020205020404" pitchFamily="49" charset="0"/>
              </a:rPr>
              <a:t>interface Dialer1</a:t>
            </a:r>
          </a:p>
          <a:p>
            <a:pPr>
              <a:buClr>
                <a:srgbClr val="CC9900"/>
              </a:buClr>
            </a:pPr>
            <a:r>
              <a:rPr lang="en-US" altLang="zh-CN" sz="1400" dirty="0">
                <a:latin typeface="+mn-ea"/>
                <a:ea typeface="+mn-ea"/>
                <a:cs typeface="Courier New" panose="02070309020205020404" pitchFamily="49" charset="0"/>
              </a:rPr>
              <a:t> link-protocol </a:t>
            </a:r>
            <a:r>
              <a:rPr lang="en-US" altLang="zh-CN" sz="1400" dirty="0" err="1">
                <a:latin typeface="+mn-ea"/>
                <a:ea typeface="+mn-ea"/>
                <a:cs typeface="Courier New" panose="02070309020205020404" pitchFamily="49" charset="0"/>
              </a:rPr>
              <a:t>ppp</a:t>
            </a:r>
            <a:endParaRPr lang="en-US" altLang="zh-CN" sz="1400" dirty="0">
              <a:latin typeface="+mn-ea"/>
              <a:ea typeface="+mn-ea"/>
              <a:cs typeface="Courier New" panose="02070309020205020404" pitchFamily="49" charset="0"/>
            </a:endParaRPr>
          </a:p>
          <a:p>
            <a:pPr>
              <a:buClr>
                <a:srgbClr val="CC9900"/>
              </a:buClr>
            </a:pPr>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ppp</a:t>
            </a:r>
            <a:r>
              <a:rPr lang="en-US" altLang="zh-CN" sz="1400" dirty="0">
                <a:latin typeface="+mn-ea"/>
                <a:ea typeface="+mn-ea"/>
                <a:cs typeface="Courier New" panose="02070309020205020404" pitchFamily="49" charset="0"/>
              </a:rPr>
              <a:t> pap local-user HuaweiR1 password cipher R1</a:t>
            </a:r>
          </a:p>
          <a:p>
            <a:pPr>
              <a:buClr>
                <a:srgbClr val="CC9900"/>
              </a:buClr>
            </a:pPr>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 address </a:t>
            </a:r>
            <a:r>
              <a:rPr lang="en-US" altLang="zh-CN" sz="1400" dirty="0" err="1">
                <a:latin typeface="+mn-ea"/>
                <a:ea typeface="+mn-ea"/>
                <a:cs typeface="Courier New" panose="02070309020205020404" pitchFamily="49" charset="0"/>
              </a:rPr>
              <a:t>ppp</a:t>
            </a:r>
            <a:r>
              <a:rPr lang="en-US" altLang="zh-CN" sz="1400" dirty="0">
                <a:latin typeface="+mn-ea"/>
                <a:ea typeface="+mn-ea"/>
                <a:cs typeface="Courier New" panose="02070309020205020404" pitchFamily="49" charset="0"/>
              </a:rPr>
              <a:t>-negotiate</a:t>
            </a:r>
          </a:p>
          <a:p>
            <a:pPr>
              <a:buClr>
                <a:srgbClr val="CC9900"/>
              </a:buClr>
            </a:pPr>
            <a:r>
              <a:rPr lang="en-US" altLang="zh-CN" sz="1400" dirty="0">
                <a:latin typeface="+mn-ea"/>
                <a:ea typeface="+mn-ea"/>
                <a:cs typeface="Courier New" panose="02070309020205020404" pitchFamily="49" charset="0"/>
              </a:rPr>
              <a:t> dialer user HuaweiR1</a:t>
            </a:r>
          </a:p>
          <a:p>
            <a:pPr>
              <a:buClr>
                <a:srgbClr val="CC9900"/>
              </a:buClr>
            </a:pPr>
            <a:r>
              <a:rPr lang="en-US" altLang="zh-CN" sz="1400" dirty="0">
                <a:latin typeface="+mn-ea"/>
                <a:ea typeface="+mn-ea"/>
                <a:cs typeface="Courier New" panose="02070309020205020404" pitchFamily="49" charset="0"/>
              </a:rPr>
              <a:t> dialer bundle 1</a:t>
            </a:r>
          </a:p>
          <a:p>
            <a:pPr>
              <a:buClr>
                <a:srgbClr val="CC9900"/>
              </a:buClr>
            </a:pPr>
            <a:r>
              <a:rPr lang="en-US" altLang="zh-CN" sz="1400" dirty="0">
                <a:latin typeface="+mn-ea"/>
                <a:ea typeface="+mn-ea"/>
                <a:cs typeface="Courier New" panose="02070309020205020404" pitchFamily="49" charset="0"/>
              </a:rPr>
              <a:t> dialer-group 1</a:t>
            </a:r>
          </a:p>
          <a:p>
            <a:pPr>
              <a:buClr>
                <a:srgbClr val="CC9900"/>
              </a:buClr>
            </a:pPr>
            <a:r>
              <a:rPr lang="en-US" altLang="zh-CN" sz="1400" dirty="0">
                <a:latin typeface="+mn-ea"/>
                <a:ea typeface="+mn-ea"/>
                <a:cs typeface="Courier New" panose="02070309020205020404" pitchFamily="49" charset="0"/>
              </a:rPr>
              <a:t>#</a:t>
            </a:r>
          </a:p>
          <a:p>
            <a:pPr>
              <a:buClr>
                <a:srgbClr val="CC9900"/>
              </a:buClr>
            </a:pPr>
            <a:r>
              <a:rPr lang="en-US" altLang="zh-CN" sz="1400" dirty="0">
                <a:latin typeface="+mn-ea"/>
                <a:ea typeface="+mn-ea"/>
                <a:cs typeface="Courier New" panose="02070309020205020404" pitchFamily="49" charset="0"/>
              </a:rPr>
              <a:t>interface GigabitEthernet0/0/0</a:t>
            </a:r>
          </a:p>
          <a:p>
            <a:pPr>
              <a:buClr>
                <a:srgbClr val="CC9900"/>
              </a:buClr>
            </a:pPr>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pppoe</a:t>
            </a:r>
            <a:r>
              <a:rPr lang="en-US" altLang="zh-CN" sz="1400" dirty="0">
                <a:latin typeface="+mn-ea"/>
                <a:ea typeface="+mn-ea"/>
                <a:cs typeface="Courier New" panose="02070309020205020404" pitchFamily="49" charset="0"/>
              </a:rPr>
              <a:t>-client dial-bundle-number 1 </a:t>
            </a:r>
          </a:p>
          <a:p>
            <a:pPr>
              <a:buClr>
                <a:srgbClr val="CC9900"/>
              </a:buClr>
            </a:pPr>
            <a:r>
              <a:rPr lang="en-US" altLang="zh-CN" sz="1400" dirty="0">
                <a:latin typeface="+mn-ea"/>
                <a:ea typeface="+mn-ea"/>
                <a:cs typeface="Courier New" panose="02070309020205020404" pitchFamily="49" charset="0"/>
              </a:rPr>
              <a:t>#</a:t>
            </a:r>
          </a:p>
          <a:p>
            <a:pPr>
              <a:buClr>
                <a:srgbClr val="CC9900"/>
              </a:buClr>
            </a:pPr>
            <a:r>
              <a:rPr lang="en-US" altLang="zh-CN" sz="1400" dirty="0">
                <a:latin typeface="+mn-ea"/>
                <a:ea typeface="+mn-ea"/>
                <a:cs typeface="Courier New" panose="02070309020205020404" pitchFamily="49" charset="0"/>
              </a:rPr>
              <a:t>dialer-rule</a:t>
            </a:r>
          </a:p>
          <a:p>
            <a:pPr>
              <a:buClr>
                <a:srgbClr val="CC9900"/>
              </a:buClr>
            </a:pPr>
            <a:r>
              <a:rPr lang="en-US" altLang="zh-CN" sz="1400" dirty="0">
                <a:latin typeface="+mn-ea"/>
                <a:ea typeface="+mn-ea"/>
                <a:cs typeface="Courier New" panose="02070309020205020404" pitchFamily="49" charset="0"/>
              </a:rPr>
              <a:t> dialer-rule 1 </a:t>
            </a: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 permit</a:t>
            </a:r>
          </a:p>
        </p:txBody>
      </p:sp>
      <p:sp>
        <p:nvSpPr>
          <p:cNvPr id="5" name="Text Placeholder 2"/>
          <p:cNvSpPr txBox="1">
            <a:spLocks/>
          </p:cNvSpPr>
          <p:nvPr/>
        </p:nvSpPr>
        <p:spPr bwMode="auto">
          <a:xfrm>
            <a:off x="6024853" y="1233488"/>
            <a:ext cx="2807451" cy="53932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kern="0" dirty="0"/>
              <a:t>S</a:t>
            </a:r>
            <a:r>
              <a:rPr lang="en-US" altLang="zh-CN" kern="0" dirty="0"/>
              <a:t>erver </a:t>
            </a:r>
            <a:r>
              <a:rPr lang="en-US" kern="0" dirty="0"/>
              <a:t>R4</a:t>
            </a:r>
            <a:r>
              <a:rPr lang="zh-CN" altLang="en-US" kern="0" dirty="0"/>
              <a:t>的配置：</a:t>
            </a:r>
            <a:endParaRPr lang="en-US" kern="0" dirty="0"/>
          </a:p>
        </p:txBody>
      </p:sp>
      <p:sp>
        <p:nvSpPr>
          <p:cNvPr id="7" name="矩形 8"/>
          <p:cNvSpPr/>
          <p:nvPr/>
        </p:nvSpPr>
        <p:spPr>
          <a:xfrm>
            <a:off x="6456040" y="1952835"/>
            <a:ext cx="4428492" cy="3539430"/>
          </a:xfrm>
          <a:prstGeom prst="rect">
            <a:avLst/>
          </a:prstGeom>
          <a:solidFill>
            <a:schemeClr val="bg1">
              <a:lumMod val="85000"/>
            </a:schemeClr>
          </a:solidFill>
          <a:ln>
            <a:noFill/>
            <a:prstDash val="dash"/>
          </a:ln>
        </p:spPr>
        <p:txBody>
          <a:bodyPr wrap="square">
            <a:spAutoFit/>
          </a:bodyPr>
          <a:lstStyle/>
          <a:p>
            <a:pPr>
              <a:buClr>
                <a:srgbClr val="CC9900"/>
              </a:buClr>
            </a:pP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 pool POOL_1</a:t>
            </a:r>
          </a:p>
          <a:p>
            <a:pPr>
              <a:buClr>
                <a:srgbClr val="CC9900"/>
              </a:buClr>
            </a:pPr>
            <a:r>
              <a:rPr lang="en-US" altLang="zh-CN" sz="1400" dirty="0">
                <a:latin typeface="+mn-ea"/>
                <a:ea typeface="+mn-ea"/>
                <a:cs typeface="Courier New" panose="02070309020205020404" pitchFamily="49" charset="0"/>
              </a:rPr>
              <a:t> gateway-list 1.1.1.1 </a:t>
            </a:r>
          </a:p>
          <a:p>
            <a:pPr>
              <a:buClr>
                <a:srgbClr val="CC9900"/>
              </a:buClr>
            </a:pPr>
            <a:r>
              <a:rPr lang="en-US" altLang="zh-CN" sz="1400" dirty="0">
                <a:latin typeface="+mn-ea"/>
                <a:ea typeface="+mn-ea"/>
                <a:cs typeface="Courier New" panose="02070309020205020404" pitchFamily="49" charset="0"/>
              </a:rPr>
              <a:t> network 1.1.1.0 mask 255.255.255.0 </a:t>
            </a:r>
          </a:p>
          <a:p>
            <a:pPr>
              <a:buClr>
                <a:srgbClr val="CC9900"/>
              </a:buClr>
            </a:pPr>
            <a:r>
              <a:rPr lang="en-US" altLang="zh-CN" sz="1400" dirty="0">
                <a:latin typeface="+mn-ea"/>
                <a:ea typeface="+mn-ea"/>
                <a:cs typeface="Courier New" panose="02070309020205020404" pitchFamily="49" charset="0"/>
              </a:rPr>
              <a:t>#</a:t>
            </a:r>
          </a:p>
          <a:p>
            <a:pPr>
              <a:buClr>
                <a:srgbClr val="CC9900"/>
              </a:buClr>
            </a:pPr>
            <a:r>
              <a:rPr lang="en-US" altLang="zh-CN" sz="1400" dirty="0">
                <a:latin typeface="+mn-ea"/>
                <a:ea typeface="+mn-ea"/>
                <a:cs typeface="Courier New" panose="02070309020205020404" pitchFamily="49" charset="0"/>
              </a:rPr>
              <a:t>aaa</a:t>
            </a:r>
          </a:p>
          <a:p>
            <a:pPr>
              <a:buClr>
                <a:srgbClr val="CC9900"/>
              </a:buClr>
            </a:pPr>
            <a:r>
              <a:rPr lang="en-US" altLang="zh-CN" sz="1400" dirty="0">
                <a:latin typeface="+mn-ea"/>
                <a:ea typeface="+mn-ea"/>
                <a:cs typeface="Courier New" panose="02070309020205020404" pitchFamily="49" charset="0"/>
              </a:rPr>
              <a:t> local-user HuaweiR1 password cipher R1</a:t>
            </a:r>
          </a:p>
          <a:p>
            <a:pPr>
              <a:buClr>
                <a:srgbClr val="CC9900"/>
              </a:buClr>
            </a:pPr>
            <a:r>
              <a:rPr lang="en-US" altLang="zh-CN" sz="1400" dirty="0">
                <a:latin typeface="+mn-ea"/>
                <a:ea typeface="+mn-ea"/>
                <a:cs typeface="Courier New" panose="02070309020205020404" pitchFamily="49" charset="0"/>
              </a:rPr>
              <a:t> local-user HuaweiR2 password cipher R2</a:t>
            </a:r>
          </a:p>
          <a:p>
            <a:pPr>
              <a:buClr>
                <a:srgbClr val="CC9900"/>
              </a:buClr>
            </a:pPr>
            <a:r>
              <a:rPr lang="en-US" altLang="zh-CN" sz="1400" dirty="0">
                <a:latin typeface="+mn-ea"/>
                <a:ea typeface="+mn-ea"/>
                <a:cs typeface="Courier New" panose="02070309020205020404" pitchFamily="49" charset="0"/>
              </a:rPr>
              <a:t> local-user HuaweiR3 password cipher R3</a:t>
            </a:r>
          </a:p>
          <a:p>
            <a:pPr>
              <a:buClr>
                <a:srgbClr val="CC9900"/>
              </a:buClr>
            </a:pPr>
            <a:r>
              <a:rPr lang="en-US" altLang="zh-CN" sz="1400" dirty="0">
                <a:latin typeface="+mn-ea"/>
                <a:ea typeface="+mn-ea"/>
                <a:cs typeface="Courier New" panose="02070309020205020404" pitchFamily="49" charset="0"/>
              </a:rPr>
              <a:t>#</a:t>
            </a:r>
          </a:p>
          <a:p>
            <a:pPr>
              <a:buClr>
                <a:srgbClr val="CC9900"/>
              </a:buClr>
            </a:pPr>
            <a:r>
              <a:rPr lang="en-US" altLang="zh-CN" sz="1400" dirty="0">
                <a:latin typeface="+mn-ea"/>
                <a:ea typeface="+mn-ea"/>
                <a:cs typeface="Courier New" panose="02070309020205020404" pitchFamily="49" charset="0"/>
              </a:rPr>
              <a:t>interface Virtual-Template0</a:t>
            </a:r>
          </a:p>
          <a:p>
            <a:pPr>
              <a:buClr>
                <a:srgbClr val="CC9900"/>
              </a:buClr>
            </a:pPr>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ppp</a:t>
            </a:r>
            <a:r>
              <a:rPr lang="en-US" altLang="zh-CN" sz="1400" dirty="0">
                <a:latin typeface="+mn-ea"/>
                <a:ea typeface="+mn-ea"/>
                <a:cs typeface="Courier New" panose="02070309020205020404" pitchFamily="49" charset="0"/>
              </a:rPr>
              <a:t> authentication-mode pap </a:t>
            </a:r>
          </a:p>
          <a:p>
            <a:pPr>
              <a:buClr>
                <a:srgbClr val="CC9900"/>
              </a:buClr>
            </a:pPr>
            <a:r>
              <a:rPr lang="en-US" altLang="zh-CN" sz="1400" dirty="0">
                <a:latin typeface="+mn-ea"/>
                <a:ea typeface="+mn-ea"/>
                <a:cs typeface="Courier New" panose="02070309020205020404" pitchFamily="49" charset="0"/>
              </a:rPr>
              <a:t> remote address pool POOL_1</a:t>
            </a:r>
          </a:p>
          <a:p>
            <a:pPr>
              <a:buClr>
                <a:srgbClr val="CC9900"/>
              </a:buClr>
            </a:pPr>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ip</a:t>
            </a:r>
            <a:r>
              <a:rPr lang="en-US" altLang="zh-CN" sz="1400" dirty="0">
                <a:latin typeface="+mn-ea"/>
                <a:ea typeface="+mn-ea"/>
                <a:cs typeface="Courier New" panose="02070309020205020404" pitchFamily="49" charset="0"/>
              </a:rPr>
              <a:t> address 1.1.1.1 255.255.255.0 </a:t>
            </a:r>
          </a:p>
          <a:p>
            <a:pPr>
              <a:buClr>
                <a:srgbClr val="CC9900"/>
              </a:buClr>
            </a:pPr>
            <a:r>
              <a:rPr lang="en-US" altLang="zh-CN" sz="1400" dirty="0">
                <a:latin typeface="+mn-ea"/>
                <a:ea typeface="+mn-ea"/>
                <a:cs typeface="Courier New" panose="02070309020205020404" pitchFamily="49" charset="0"/>
              </a:rPr>
              <a:t>#</a:t>
            </a:r>
          </a:p>
          <a:p>
            <a:pPr>
              <a:buClr>
                <a:srgbClr val="CC9900"/>
              </a:buClr>
            </a:pPr>
            <a:r>
              <a:rPr lang="en-US" altLang="zh-CN" sz="1400" dirty="0">
                <a:latin typeface="+mn-ea"/>
                <a:ea typeface="+mn-ea"/>
                <a:cs typeface="Courier New" panose="02070309020205020404" pitchFamily="49" charset="0"/>
              </a:rPr>
              <a:t>interface GigabitEthernet0/0/0</a:t>
            </a:r>
          </a:p>
          <a:p>
            <a:pPr>
              <a:buClr>
                <a:srgbClr val="CC9900"/>
              </a:buClr>
            </a:pPr>
            <a:r>
              <a:rPr lang="en-US" altLang="zh-CN" sz="1400" dirty="0">
                <a:latin typeface="+mn-ea"/>
                <a:ea typeface="+mn-ea"/>
                <a:cs typeface="Courier New" panose="02070309020205020404" pitchFamily="49" charset="0"/>
              </a:rPr>
              <a:t> </a:t>
            </a:r>
            <a:r>
              <a:rPr lang="en-US" altLang="zh-CN" sz="1400" dirty="0" err="1">
                <a:latin typeface="+mn-ea"/>
                <a:ea typeface="+mn-ea"/>
                <a:cs typeface="Courier New" panose="02070309020205020404" pitchFamily="49" charset="0"/>
              </a:rPr>
              <a:t>pppoe</a:t>
            </a:r>
            <a:r>
              <a:rPr lang="en-US" altLang="zh-CN" sz="1400" dirty="0">
                <a:latin typeface="+mn-ea"/>
                <a:ea typeface="+mn-ea"/>
                <a:cs typeface="Courier New" panose="02070309020205020404" pitchFamily="49" charset="0"/>
              </a:rPr>
              <a:t>-server bind Virtual-Template 0</a:t>
            </a:r>
          </a:p>
        </p:txBody>
      </p:sp>
    </p:spTree>
    <p:extLst>
      <p:ext uri="{BB962C8B-B14F-4D97-AF65-F5344CB8AC3E}">
        <p14:creationId xmlns:p14="http://schemas.microsoft.com/office/powerpoint/2010/main" val="15057064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常见的广域网接口</a:t>
            </a:r>
            <a:endParaRPr lang="en-US" altLang="zh-CN" dirty="0"/>
          </a:p>
          <a:p>
            <a:r>
              <a:rPr lang="en-US" altLang="zh-CN" dirty="0"/>
              <a:t>Ethernet</a:t>
            </a:r>
            <a:r>
              <a:rPr lang="zh-CN" altLang="en-US" dirty="0"/>
              <a:t>接口</a:t>
            </a:r>
            <a:endParaRPr lang="en-US" altLang="zh-CN" dirty="0"/>
          </a:p>
          <a:p>
            <a:r>
              <a:rPr lang="en-US" altLang="zh-CN" dirty="0"/>
              <a:t>POS</a:t>
            </a:r>
            <a:r>
              <a:rPr lang="zh-CN" altLang="en-US" dirty="0"/>
              <a:t>接口</a:t>
            </a:r>
            <a:r>
              <a:rPr lang="en-US" altLang="zh-CN" dirty="0"/>
              <a:t>/IP-Trunk</a:t>
            </a:r>
          </a:p>
          <a:p>
            <a:r>
              <a:rPr lang="en-US" altLang="zh-CN" dirty="0"/>
              <a:t>PPP/MP</a:t>
            </a:r>
          </a:p>
          <a:p>
            <a:r>
              <a:rPr lang="en-US" altLang="zh-CN" dirty="0"/>
              <a:t>PPPoE</a:t>
            </a:r>
          </a:p>
        </p:txBody>
      </p:sp>
    </p:spTree>
    <p:extLst>
      <p:ext uri="{BB962C8B-B14F-4D97-AF65-F5344CB8AC3E}">
        <p14:creationId xmlns:p14="http://schemas.microsoft.com/office/powerpoint/2010/main" val="1604409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圆角矩形 53"/>
          <p:cNvSpPr/>
          <p:nvPr/>
        </p:nvSpPr>
        <p:spPr>
          <a:xfrm>
            <a:off x="2713421" y="5702178"/>
            <a:ext cx="7095258" cy="614363"/>
          </a:xfrm>
          <a:prstGeom prst="roundRect">
            <a:avLst>
              <a:gd name="adj" fmla="val 50000"/>
            </a:avLst>
          </a:prstGeom>
          <a:solidFill>
            <a:schemeClr val="bg1">
              <a:alpha val="79000"/>
            </a:schemeClr>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latin typeface="微软雅黑" pitchFamily="34" charset="-122"/>
              <a:ea typeface="微软雅黑" pitchFamily="34" charset="-122"/>
            </a:endParaRPr>
          </a:p>
        </p:txBody>
      </p:sp>
      <p:sp>
        <p:nvSpPr>
          <p:cNvPr id="2" name="Title 1"/>
          <p:cNvSpPr>
            <a:spLocks noGrp="1"/>
          </p:cNvSpPr>
          <p:nvPr>
            <p:ph type="title"/>
          </p:nvPr>
        </p:nvSpPr>
        <p:spPr/>
        <p:txBody>
          <a:bodyPr/>
          <a:lstStyle/>
          <a:p>
            <a:r>
              <a:rPr lang="zh-CN" altLang="en-US" dirty="0"/>
              <a:t>路由器物理接口带宽演进</a:t>
            </a:r>
            <a:endParaRPr lang="en-US" dirty="0"/>
          </a:p>
        </p:txBody>
      </p:sp>
      <p:sp>
        <p:nvSpPr>
          <p:cNvPr id="65" name="AutoShape 2"/>
          <p:cNvSpPr>
            <a:spLocks noChangeArrowheads="1"/>
          </p:cNvSpPr>
          <p:nvPr/>
        </p:nvSpPr>
        <p:spPr bwMode="ltGray">
          <a:xfrm>
            <a:off x="2102489" y="4108137"/>
            <a:ext cx="8962064" cy="932333"/>
          </a:xfrm>
          <a:prstGeom prst="rightArrow">
            <a:avLst>
              <a:gd name="adj1" fmla="val 79306"/>
              <a:gd name="adj2" fmla="val 32395"/>
            </a:avLst>
          </a:prstGeom>
          <a:gradFill rotWithShape="1">
            <a:gsLst>
              <a:gs pos="0">
                <a:srgbClr val="4F81BD">
                  <a:gamma/>
                  <a:tint val="0"/>
                  <a:invGamma/>
                </a:srgbClr>
              </a:gs>
              <a:gs pos="100000">
                <a:srgbClr val="4F81BD"/>
              </a:gs>
            </a:gsLst>
            <a:lin ang="0" scaled="1"/>
          </a:gradFill>
          <a:ln w="9525">
            <a:solidFill>
              <a:srgbClr val="00B0F0"/>
            </a:solidFill>
            <a:miter lim="800000"/>
            <a:headEnd/>
            <a:tailEnd/>
          </a:ln>
          <a:effectLst>
            <a:glow rad="139700">
              <a:schemeClr val="accent2">
                <a:satMod val="175000"/>
                <a:alpha val="40000"/>
              </a:schemeClr>
            </a:glow>
          </a:effectLst>
        </p:spPr>
        <p:txBody>
          <a:bodyPr wrap="none" anchor="ctr"/>
          <a:lstStyle/>
          <a:p>
            <a:pPr fontAlgn="base">
              <a:spcBef>
                <a:spcPts val="0"/>
              </a:spcBef>
              <a:spcAft>
                <a:spcPts val="0"/>
              </a:spcAft>
            </a:pPr>
            <a:endParaRPr lang="zh-CN" altLang="en-US" sz="1800" kern="0">
              <a:solidFill>
                <a:prstClr val="black"/>
              </a:solidFill>
              <a:latin typeface="Arial" charset="0"/>
              <a:ea typeface="宋体" panose="02010600030101010101" pitchFamily="2" charset="-122"/>
            </a:endParaRPr>
          </a:p>
        </p:txBody>
      </p:sp>
      <p:sp>
        <p:nvSpPr>
          <p:cNvPr id="64" name="AutoShape 2"/>
          <p:cNvSpPr>
            <a:spLocks noChangeArrowheads="1"/>
          </p:cNvSpPr>
          <p:nvPr/>
        </p:nvSpPr>
        <p:spPr bwMode="ltGray">
          <a:xfrm>
            <a:off x="2099832" y="1867981"/>
            <a:ext cx="7128056" cy="932333"/>
          </a:xfrm>
          <a:prstGeom prst="rightArrow">
            <a:avLst>
              <a:gd name="adj1" fmla="val 79306"/>
              <a:gd name="adj2" fmla="val 32395"/>
            </a:avLst>
          </a:prstGeom>
          <a:gradFill rotWithShape="1">
            <a:gsLst>
              <a:gs pos="0">
                <a:srgbClr val="4F81BD">
                  <a:gamma/>
                  <a:tint val="0"/>
                  <a:invGamma/>
                </a:srgbClr>
              </a:gs>
              <a:gs pos="100000">
                <a:srgbClr val="4F81BD"/>
              </a:gs>
            </a:gsLst>
            <a:lin ang="0" scaled="1"/>
          </a:gradFill>
          <a:ln w="9525">
            <a:solidFill>
              <a:srgbClr val="00B0F0"/>
            </a:solidFill>
            <a:miter lim="800000"/>
            <a:headEnd/>
            <a:tailEnd/>
          </a:ln>
          <a:effectLst>
            <a:glow rad="139700">
              <a:schemeClr val="accent2">
                <a:satMod val="175000"/>
                <a:alpha val="40000"/>
              </a:schemeClr>
            </a:glow>
          </a:effectLst>
        </p:spPr>
        <p:txBody>
          <a:bodyPr wrap="none" anchor="ctr"/>
          <a:lstStyle/>
          <a:p>
            <a:pPr marL="0" marR="0" lvl="0" indent="0" defTabSz="914400" eaLnBrk="1" fontAlgn="base"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black"/>
              </a:solidFill>
              <a:effectLst/>
              <a:uLnTx/>
              <a:uFillTx/>
              <a:latin typeface="Arial" charset="0"/>
              <a:ea typeface="宋体" panose="02010600030101010101" pitchFamily="2" charset="-122"/>
            </a:endParaRPr>
          </a:p>
        </p:txBody>
      </p:sp>
      <p:grpSp>
        <p:nvGrpSpPr>
          <p:cNvPr id="7" name="Group 5"/>
          <p:cNvGrpSpPr>
            <a:grpSpLocks/>
          </p:cNvGrpSpPr>
          <p:nvPr/>
        </p:nvGrpSpPr>
        <p:grpSpPr bwMode="auto">
          <a:xfrm>
            <a:off x="2428340" y="1266662"/>
            <a:ext cx="7862330" cy="4213517"/>
            <a:chOff x="625" y="1244"/>
            <a:chExt cx="5224" cy="2490"/>
          </a:xfrm>
        </p:grpSpPr>
        <p:grpSp>
          <p:nvGrpSpPr>
            <p:cNvPr id="8" name="Group 6"/>
            <p:cNvGrpSpPr>
              <a:grpSpLocks/>
            </p:cNvGrpSpPr>
            <p:nvPr/>
          </p:nvGrpSpPr>
          <p:grpSpPr bwMode="auto">
            <a:xfrm>
              <a:off x="625" y="1244"/>
              <a:ext cx="5224" cy="2490"/>
              <a:chOff x="625" y="1244"/>
              <a:chExt cx="5224" cy="2490"/>
            </a:xfrm>
          </p:grpSpPr>
          <p:sp>
            <p:nvSpPr>
              <p:cNvPr id="10" name="Line 7"/>
              <p:cNvSpPr>
                <a:spLocks noChangeShapeType="1"/>
              </p:cNvSpPr>
              <p:nvPr/>
            </p:nvSpPr>
            <p:spPr bwMode="auto">
              <a:xfrm>
                <a:off x="625" y="1244"/>
                <a:ext cx="0" cy="2444"/>
              </a:xfrm>
              <a:prstGeom prst="line">
                <a:avLst/>
              </a:prstGeom>
              <a:noFill/>
              <a:ln w="28575">
                <a:solidFill>
                  <a:srgbClr val="B2B2B2"/>
                </a:solidFill>
                <a:round/>
                <a:headEnd/>
                <a:tailEnd/>
              </a:ln>
              <a:effectLst/>
            </p:spPr>
            <p:txBody>
              <a:bodyPr/>
              <a:lstStyle/>
              <a:p>
                <a:pPr fontAlgn="base"/>
                <a:endParaRPr lang="zh-CN" altLang="en-US" sz="1400">
                  <a:solidFill>
                    <a:srgbClr val="FFFFFF"/>
                  </a:solidFill>
                  <a:latin typeface="+mn-ea"/>
                  <a:ea typeface="+mn-ea"/>
                </a:endParaRPr>
              </a:p>
            </p:txBody>
          </p:sp>
          <p:sp>
            <p:nvSpPr>
              <p:cNvPr id="11" name="Line 8"/>
              <p:cNvSpPr>
                <a:spLocks noChangeShapeType="1"/>
              </p:cNvSpPr>
              <p:nvPr/>
            </p:nvSpPr>
            <p:spPr bwMode="auto">
              <a:xfrm>
                <a:off x="5143" y="1290"/>
                <a:ext cx="0" cy="2444"/>
              </a:xfrm>
              <a:prstGeom prst="line">
                <a:avLst/>
              </a:prstGeom>
              <a:noFill/>
              <a:ln w="28575">
                <a:solidFill>
                  <a:srgbClr val="B2B2B2"/>
                </a:solidFill>
                <a:round/>
                <a:headEnd/>
                <a:tailEnd/>
              </a:ln>
              <a:effectLst/>
            </p:spPr>
            <p:txBody>
              <a:bodyPr/>
              <a:lstStyle/>
              <a:p>
                <a:pPr fontAlgn="base"/>
                <a:endParaRPr lang="zh-CN" altLang="en-US" sz="1400">
                  <a:solidFill>
                    <a:srgbClr val="FFFFFF"/>
                  </a:solidFill>
                  <a:latin typeface="+mn-ea"/>
                  <a:ea typeface="+mn-ea"/>
                </a:endParaRPr>
              </a:p>
            </p:txBody>
          </p:sp>
          <p:sp>
            <p:nvSpPr>
              <p:cNvPr id="12" name="Line 9"/>
              <p:cNvSpPr>
                <a:spLocks noChangeShapeType="1"/>
              </p:cNvSpPr>
              <p:nvPr/>
            </p:nvSpPr>
            <p:spPr bwMode="auto">
              <a:xfrm>
                <a:off x="2682" y="1244"/>
                <a:ext cx="0" cy="2444"/>
              </a:xfrm>
              <a:prstGeom prst="line">
                <a:avLst/>
              </a:prstGeom>
              <a:noFill/>
              <a:ln w="28575">
                <a:solidFill>
                  <a:srgbClr val="B2B2B2"/>
                </a:solidFill>
                <a:round/>
                <a:headEnd/>
                <a:tailEnd/>
              </a:ln>
              <a:effectLst/>
            </p:spPr>
            <p:txBody>
              <a:bodyPr/>
              <a:lstStyle/>
              <a:p>
                <a:pPr fontAlgn="base"/>
                <a:endParaRPr lang="zh-CN" altLang="en-US" sz="1400">
                  <a:solidFill>
                    <a:srgbClr val="FFFFFF"/>
                  </a:solidFill>
                  <a:latin typeface="+mn-ea"/>
                  <a:ea typeface="+mn-ea"/>
                </a:endParaRPr>
              </a:p>
            </p:txBody>
          </p:sp>
          <p:sp>
            <p:nvSpPr>
              <p:cNvPr id="13" name="Line 10"/>
              <p:cNvSpPr>
                <a:spLocks noChangeShapeType="1"/>
              </p:cNvSpPr>
              <p:nvPr/>
            </p:nvSpPr>
            <p:spPr bwMode="auto">
              <a:xfrm>
                <a:off x="3579" y="1244"/>
                <a:ext cx="0" cy="2444"/>
              </a:xfrm>
              <a:prstGeom prst="line">
                <a:avLst/>
              </a:prstGeom>
              <a:noFill/>
              <a:ln w="28575">
                <a:solidFill>
                  <a:srgbClr val="B2B2B2"/>
                </a:solidFill>
                <a:round/>
                <a:headEnd/>
                <a:tailEnd/>
              </a:ln>
              <a:effectLst/>
            </p:spPr>
            <p:txBody>
              <a:bodyPr/>
              <a:lstStyle/>
              <a:p>
                <a:pPr fontAlgn="base"/>
                <a:endParaRPr lang="zh-CN" altLang="en-US" sz="1400">
                  <a:solidFill>
                    <a:srgbClr val="FFFFFF"/>
                  </a:solidFill>
                  <a:latin typeface="+mn-ea"/>
                  <a:ea typeface="+mn-ea"/>
                </a:endParaRPr>
              </a:p>
            </p:txBody>
          </p:sp>
          <p:sp>
            <p:nvSpPr>
              <p:cNvPr id="14" name="Line 8"/>
              <p:cNvSpPr>
                <a:spLocks noChangeShapeType="1"/>
              </p:cNvSpPr>
              <p:nvPr/>
            </p:nvSpPr>
            <p:spPr bwMode="auto">
              <a:xfrm>
                <a:off x="1657" y="1244"/>
                <a:ext cx="0" cy="2444"/>
              </a:xfrm>
              <a:prstGeom prst="line">
                <a:avLst/>
              </a:prstGeom>
              <a:noFill/>
              <a:ln w="28575">
                <a:solidFill>
                  <a:srgbClr val="B2B2B2"/>
                </a:solidFill>
                <a:round/>
                <a:headEnd/>
                <a:tailEnd/>
              </a:ln>
              <a:effectLst/>
            </p:spPr>
            <p:txBody>
              <a:bodyPr/>
              <a:lstStyle/>
              <a:p>
                <a:pPr fontAlgn="base"/>
                <a:endParaRPr lang="zh-CN" altLang="en-US" sz="1400">
                  <a:solidFill>
                    <a:srgbClr val="FFFFFF"/>
                  </a:solidFill>
                  <a:latin typeface="+mn-ea"/>
                  <a:ea typeface="+mn-ea"/>
                </a:endParaRPr>
              </a:p>
            </p:txBody>
          </p:sp>
          <p:sp>
            <p:nvSpPr>
              <p:cNvPr id="15" name="Line 8"/>
              <p:cNvSpPr>
                <a:spLocks noChangeShapeType="1"/>
              </p:cNvSpPr>
              <p:nvPr/>
            </p:nvSpPr>
            <p:spPr bwMode="auto">
              <a:xfrm>
                <a:off x="5849" y="1289"/>
                <a:ext cx="0" cy="2444"/>
              </a:xfrm>
              <a:prstGeom prst="line">
                <a:avLst/>
              </a:prstGeom>
              <a:noFill/>
              <a:ln w="28575">
                <a:solidFill>
                  <a:srgbClr val="B2B2B2"/>
                </a:solidFill>
                <a:round/>
                <a:headEnd/>
                <a:tailEnd/>
              </a:ln>
              <a:effectLst/>
            </p:spPr>
            <p:txBody>
              <a:bodyPr/>
              <a:lstStyle/>
              <a:p>
                <a:pPr fontAlgn="base"/>
                <a:endParaRPr lang="zh-CN" altLang="en-US" sz="1400">
                  <a:solidFill>
                    <a:srgbClr val="FFFFFF"/>
                  </a:solidFill>
                  <a:latin typeface="+mn-ea"/>
                  <a:ea typeface="+mn-ea"/>
                </a:endParaRPr>
              </a:p>
            </p:txBody>
          </p:sp>
        </p:grpSp>
        <p:sp>
          <p:nvSpPr>
            <p:cNvPr id="9" name="Line 11"/>
            <p:cNvSpPr>
              <a:spLocks noChangeShapeType="1"/>
            </p:cNvSpPr>
            <p:nvPr/>
          </p:nvSpPr>
          <p:spPr bwMode="auto">
            <a:xfrm>
              <a:off x="4399" y="1290"/>
              <a:ext cx="0" cy="2444"/>
            </a:xfrm>
            <a:prstGeom prst="line">
              <a:avLst/>
            </a:prstGeom>
            <a:noFill/>
            <a:ln w="28575">
              <a:solidFill>
                <a:srgbClr val="B2B2B2"/>
              </a:solidFill>
              <a:round/>
              <a:headEnd/>
              <a:tailEnd/>
            </a:ln>
            <a:effectLst/>
          </p:spPr>
          <p:txBody>
            <a:bodyPr/>
            <a:lstStyle/>
            <a:p>
              <a:pPr fontAlgn="base"/>
              <a:endParaRPr lang="zh-CN" altLang="en-US" sz="1400">
                <a:solidFill>
                  <a:srgbClr val="FFFFFF"/>
                </a:solidFill>
                <a:latin typeface="+mn-ea"/>
                <a:ea typeface="+mn-ea"/>
              </a:endParaRPr>
            </a:p>
          </p:txBody>
        </p:sp>
      </p:grpSp>
      <p:sp>
        <p:nvSpPr>
          <p:cNvPr id="17" name="AutoShape 18"/>
          <p:cNvSpPr>
            <a:spLocks noChangeArrowheads="1"/>
          </p:cNvSpPr>
          <p:nvPr/>
        </p:nvSpPr>
        <p:spPr bwMode="auto">
          <a:xfrm>
            <a:off x="2710474" y="1305388"/>
            <a:ext cx="955940" cy="640320"/>
          </a:xfrm>
          <a:prstGeom prst="downArrowCallout">
            <a:avLst>
              <a:gd name="adj1" fmla="val 27143"/>
              <a:gd name="adj2" fmla="val 28204"/>
              <a:gd name="adj3" fmla="val 41491"/>
              <a:gd name="adj4" fmla="val 44241"/>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600" dirty="0">
                <a:solidFill>
                  <a:srgbClr val="000000"/>
                </a:solidFill>
                <a:latin typeface="+mn-ea"/>
              </a:rPr>
              <a:t> </a:t>
            </a:r>
            <a:r>
              <a:rPr lang="en-US" altLang="zh-CN" sz="1600" dirty="0">
                <a:solidFill>
                  <a:srgbClr val="000000"/>
                </a:solidFill>
                <a:latin typeface="+mn-ea"/>
              </a:rPr>
              <a:t>E1/T1</a:t>
            </a:r>
          </a:p>
        </p:txBody>
      </p:sp>
      <p:sp>
        <p:nvSpPr>
          <p:cNvPr id="18" name="Text Box 53"/>
          <p:cNvSpPr txBox="1">
            <a:spLocks noChangeArrowheads="1"/>
          </p:cNvSpPr>
          <p:nvPr/>
        </p:nvSpPr>
        <p:spPr bwMode="auto">
          <a:xfrm>
            <a:off x="3979321" y="5729448"/>
            <a:ext cx="4298327" cy="307777"/>
          </a:xfrm>
          <a:prstGeom prst="rect">
            <a:avLst/>
          </a:prstGeom>
          <a:noFill/>
          <a:ln w="9525">
            <a:noFill/>
            <a:miter lim="800000"/>
            <a:headEnd/>
            <a:tailEnd/>
          </a:ln>
          <a:effectLst/>
        </p:spPr>
        <p:txBody>
          <a:bodyPr>
            <a:spAutoFit/>
          </a:bodyPr>
          <a:lstStyle/>
          <a:p>
            <a:pPr algn="ctr" fontAlgn="base"/>
            <a:r>
              <a:rPr lang="zh-CN" altLang="en-US" sz="1400" b="1" dirty="0">
                <a:solidFill>
                  <a:srgbClr val="000000"/>
                </a:solidFill>
                <a:latin typeface="+mn-ea"/>
                <a:ea typeface="+mn-ea"/>
              </a:rPr>
              <a:t>路由器接口演进</a:t>
            </a:r>
            <a:r>
              <a:rPr lang="en-US" altLang="zh-CN" sz="1400" b="1" dirty="0">
                <a:solidFill>
                  <a:srgbClr val="000000"/>
                </a:solidFill>
                <a:latin typeface="+mn-ea"/>
                <a:ea typeface="+mn-ea"/>
              </a:rPr>
              <a:t> </a:t>
            </a:r>
          </a:p>
        </p:txBody>
      </p:sp>
      <p:sp>
        <p:nvSpPr>
          <p:cNvPr id="19" name="Rectangle 55"/>
          <p:cNvSpPr>
            <a:spLocks noChangeArrowheads="1"/>
          </p:cNvSpPr>
          <p:nvPr/>
        </p:nvSpPr>
        <p:spPr bwMode="auto">
          <a:xfrm>
            <a:off x="2590753" y="1986010"/>
            <a:ext cx="1239015" cy="738664"/>
          </a:xfrm>
          <a:prstGeom prst="rect">
            <a:avLst/>
          </a:prstGeom>
          <a:noFill/>
          <a:ln w="9525" algn="ctr">
            <a:noFill/>
            <a:miter lim="800000"/>
            <a:headEnd/>
            <a:tailEnd/>
          </a:ln>
          <a:effectLst/>
        </p:spPr>
        <p:txBody>
          <a:bodyPr wrap="square">
            <a:spAutoFit/>
          </a:bodyPr>
          <a:lstStyle/>
          <a:p>
            <a:pPr algn="ctr" fontAlgn="base"/>
            <a:r>
              <a:rPr lang="en-US" altLang="zh-CN" sz="1400" b="1" dirty="0">
                <a:solidFill>
                  <a:srgbClr val="000000"/>
                </a:solidFill>
                <a:latin typeface="+mj-lt"/>
                <a:ea typeface="+mn-ea"/>
              </a:rPr>
              <a:t>2.048Mbps</a:t>
            </a:r>
          </a:p>
          <a:p>
            <a:pPr algn="ctr" fontAlgn="base"/>
            <a:r>
              <a:rPr lang="en-US" altLang="zh-CN" sz="1400" b="1" dirty="0">
                <a:solidFill>
                  <a:srgbClr val="000000"/>
                </a:solidFill>
                <a:latin typeface="+mj-lt"/>
                <a:ea typeface="+mn-ea"/>
              </a:rPr>
              <a:t>1.544Mbps</a:t>
            </a:r>
          </a:p>
          <a:p>
            <a:pPr algn="ctr" fontAlgn="base"/>
            <a:r>
              <a:rPr lang="en-US" altLang="zh-CN" sz="1400" b="1" dirty="0">
                <a:solidFill>
                  <a:srgbClr val="000000"/>
                </a:solidFill>
                <a:latin typeface="+mj-lt"/>
                <a:ea typeface="+mn-ea"/>
              </a:rPr>
              <a:t>1960</a:t>
            </a:r>
            <a:r>
              <a:rPr lang="zh-CN" altLang="en-US" sz="1400" b="1" dirty="0">
                <a:solidFill>
                  <a:srgbClr val="000000"/>
                </a:solidFill>
                <a:latin typeface="+mj-lt"/>
                <a:ea typeface="+mn-ea"/>
              </a:rPr>
              <a:t>年代</a:t>
            </a:r>
            <a:endParaRPr lang="en-US" altLang="zh-CN" sz="1400" b="1" dirty="0">
              <a:solidFill>
                <a:srgbClr val="000000"/>
              </a:solidFill>
              <a:latin typeface="+mj-lt"/>
              <a:ea typeface="+mn-ea"/>
            </a:endParaRPr>
          </a:p>
        </p:txBody>
      </p:sp>
      <p:sp>
        <p:nvSpPr>
          <p:cNvPr id="21" name="AutoShape 57"/>
          <p:cNvSpPr>
            <a:spLocks noChangeArrowheads="1"/>
          </p:cNvSpPr>
          <p:nvPr/>
        </p:nvSpPr>
        <p:spPr bwMode="auto">
          <a:xfrm>
            <a:off x="1418675" y="2141101"/>
            <a:ext cx="1190403" cy="456717"/>
          </a:xfrm>
          <a:prstGeom prst="roundRect">
            <a:avLst>
              <a:gd name="adj" fmla="val 22829"/>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a:solidFill>
                <a:srgbClr val="000000"/>
              </a:solidFill>
              <a:latin typeface="+mn-ea"/>
              <a:ea typeface="+mn-ea"/>
            </a:endParaRPr>
          </a:p>
        </p:txBody>
      </p:sp>
      <p:pic>
        <p:nvPicPr>
          <p:cNvPr id="24" name="Picture 40"/>
          <p:cNvPicPr>
            <a:picLocks noChangeAspect="1" noChangeArrowheads="1"/>
          </p:cNvPicPr>
          <p:nvPr/>
        </p:nvPicPr>
        <p:blipFill>
          <a:blip r:embed="rId3" cstate="print"/>
          <a:srcRect/>
          <a:stretch>
            <a:fillRect/>
          </a:stretch>
        </p:blipFill>
        <p:spPr bwMode="auto">
          <a:xfrm>
            <a:off x="2437896" y="2815703"/>
            <a:ext cx="1465935" cy="309808"/>
          </a:xfrm>
          <a:prstGeom prst="rect">
            <a:avLst/>
          </a:prstGeom>
          <a:noFill/>
          <a:ln w="9525">
            <a:noFill/>
            <a:miter lim="800000"/>
            <a:headEnd/>
            <a:tailEnd/>
          </a:ln>
        </p:spPr>
      </p:pic>
      <p:sp>
        <p:nvSpPr>
          <p:cNvPr id="23" name="Text Box 59"/>
          <p:cNvSpPr txBox="1">
            <a:spLocks noChangeArrowheads="1"/>
          </p:cNvSpPr>
          <p:nvPr/>
        </p:nvSpPr>
        <p:spPr bwMode="auto">
          <a:xfrm>
            <a:off x="1451484" y="2110862"/>
            <a:ext cx="1079648" cy="523220"/>
          </a:xfrm>
          <a:prstGeom prst="rect">
            <a:avLst/>
          </a:prstGeom>
          <a:noFill/>
          <a:ln w="9525">
            <a:noFill/>
            <a:miter lim="800000"/>
            <a:headEnd/>
            <a:tailEnd/>
          </a:ln>
          <a:effectLst/>
        </p:spPr>
        <p:txBody>
          <a:bodyPr wrap="square">
            <a:spAutoFit/>
          </a:bodyPr>
          <a:lstStyle/>
          <a:p>
            <a:pPr algn="ctr" eaLnBrk="0" fontAlgn="base" hangingPunct="0"/>
            <a:r>
              <a:rPr lang="en-US" altLang="zh-CN" sz="1400" b="1" dirty="0">
                <a:solidFill>
                  <a:srgbClr val="000000"/>
                </a:solidFill>
                <a:latin typeface="+mj-lt"/>
                <a:ea typeface="宋体" pitchFamily="2" charset="-122"/>
              </a:rPr>
              <a:t>PDH/SDH</a:t>
            </a:r>
          </a:p>
          <a:p>
            <a:pPr algn="ctr" eaLnBrk="0" fontAlgn="base" hangingPunct="0"/>
            <a:r>
              <a:rPr lang="zh-CN" altLang="en-US" sz="1400" b="1" dirty="0">
                <a:solidFill>
                  <a:srgbClr val="000000"/>
                </a:solidFill>
                <a:latin typeface="+mn-ea"/>
                <a:ea typeface="+mn-ea"/>
              </a:rPr>
              <a:t>相关接口</a:t>
            </a:r>
            <a:endParaRPr lang="en-US" altLang="zh-CN" sz="1400" b="1" dirty="0">
              <a:solidFill>
                <a:srgbClr val="000000"/>
              </a:solidFill>
              <a:latin typeface="+mn-ea"/>
              <a:ea typeface="+mn-ea"/>
            </a:endParaRPr>
          </a:p>
        </p:txBody>
      </p:sp>
      <p:sp>
        <p:nvSpPr>
          <p:cNvPr id="25" name="AutoShape 18"/>
          <p:cNvSpPr>
            <a:spLocks noChangeArrowheads="1"/>
          </p:cNvSpPr>
          <p:nvPr/>
        </p:nvSpPr>
        <p:spPr bwMode="auto">
          <a:xfrm>
            <a:off x="4292141" y="1305388"/>
            <a:ext cx="955940" cy="640320"/>
          </a:xfrm>
          <a:prstGeom prst="downArrowCallout">
            <a:avLst>
              <a:gd name="adj1" fmla="val 27143"/>
              <a:gd name="adj2" fmla="val 28204"/>
              <a:gd name="adj3" fmla="val 41491"/>
              <a:gd name="adj4" fmla="val 44241"/>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600" dirty="0">
                <a:solidFill>
                  <a:srgbClr val="000000"/>
                </a:solidFill>
                <a:latin typeface="+mn-ea"/>
              </a:rPr>
              <a:t> </a:t>
            </a:r>
            <a:r>
              <a:rPr lang="en-US" altLang="zh-CN" sz="1600" dirty="0">
                <a:solidFill>
                  <a:srgbClr val="000000"/>
                </a:solidFill>
                <a:latin typeface="+mn-ea"/>
              </a:rPr>
              <a:t>E3/T3</a:t>
            </a:r>
          </a:p>
        </p:txBody>
      </p:sp>
      <p:sp>
        <p:nvSpPr>
          <p:cNvPr id="26" name="Rectangle 55"/>
          <p:cNvSpPr>
            <a:spLocks noChangeArrowheads="1"/>
          </p:cNvSpPr>
          <p:nvPr/>
        </p:nvSpPr>
        <p:spPr bwMode="auto">
          <a:xfrm>
            <a:off x="4214986" y="1986010"/>
            <a:ext cx="1118740" cy="954107"/>
          </a:xfrm>
          <a:prstGeom prst="rect">
            <a:avLst/>
          </a:prstGeom>
          <a:noFill/>
          <a:ln w="9525" algn="ctr">
            <a:noFill/>
            <a:miter lim="800000"/>
            <a:headEnd/>
            <a:tailEnd/>
          </a:ln>
          <a:effectLst/>
        </p:spPr>
        <p:txBody>
          <a:bodyPr wrap="square">
            <a:spAutoFit/>
          </a:bodyPr>
          <a:lstStyle/>
          <a:p>
            <a:pPr algn="ctr" fontAlgn="base"/>
            <a:r>
              <a:rPr lang="en-US" altLang="zh-CN" sz="1400" b="1" dirty="0">
                <a:solidFill>
                  <a:srgbClr val="000000"/>
                </a:solidFill>
                <a:latin typeface="+mj-lt"/>
                <a:ea typeface="+mn-ea"/>
              </a:rPr>
              <a:t>34.368M</a:t>
            </a:r>
          </a:p>
          <a:p>
            <a:pPr algn="ctr" fontAlgn="base"/>
            <a:r>
              <a:rPr lang="en-US" altLang="zh-CN" sz="1400" b="1" dirty="0">
                <a:solidFill>
                  <a:srgbClr val="000000"/>
                </a:solidFill>
                <a:latin typeface="+mj-lt"/>
                <a:ea typeface="+mn-ea"/>
              </a:rPr>
              <a:t>44.736M</a:t>
            </a:r>
          </a:p>
          <a:p>
            <a:pPr algn="ctr" fontAlgn="base"/>
            <a:r>
              <a:rPr lang="en-US" altLang="zh-CN" sz="1400" b="1" dirty="0">
                <a:solidFill>
                  <a:srgbClr val="000000"/>
                </a:solidFill>
                <a:latin typeface="+mj-lt"/>
                <a:ea typeface="+mn-ea"/>
              </a:rPr>
              <a:t>1970</a:t>
            </a:r>
            <a:r>
              <a:rPr lang="zh-CN" altLang="en-US" sz="1400" b="1" dirty="0">
                <a:solidFill>
                  <a:srgbClr val="000000"/>
                </a:solidFill>
                <a:latin typeface="+mj-lt"/>
                <a:ea typeface="+mn-ea"/>
              </a:rPr>
              <a:t>年代</a:t>
            </a:r>
            <a:endParaRPr lang="en-US" altLang="zh-CN" sz="1400" b="1" dirty="0">
              <a:solidFill>
                <a:srgbClr val="000000"/>
              </a:solidFill>
              <a:latin typeface="+mj-lt"/>
              <a:ea typeface="+mn-ea"/>
            </a:endParaRPr>
          </a:p>
          <a:p>
            <a:pPr algn="ctr" fontAlgn="base"/>
            <a:endParaRPr lang="en-US" altLang="zh-CN" sz="1400" b="1" dirty="0">
              <a:solidFill>
                <a:srgbClr val="000000"/>
              </a:solidFill>
              <a:latin typeface="+mj-lt"/>
              <a:ea typeface="+mn-ea"/>
            </a:endParaRPr>
          </a:p>
        </p:txBody>
      </p:sp>
      <p:pic>
        <p:nvPicPr>
          <p:cNvPr id="27" name="Picture 2"/>
          <p:cNvPicPr>
            <a:picLocks noChangeAspect="1" noChangeArrowheads="1"/>
          </p:cNvPicPr>
          <p:nvPr/>
        </p:nvPicPr>
        <p:blipFill>
          <a:blip r:embed="rId4" cstate="print"/>
          <a:srcRect/>
          <a:stretch>
            <a:fillRect/>
          </a:stretch>
        </p:blipFill>
        <p:spPr bwMode="auto">
          <a:xfrm>
            <a:off x="4058140" y="2738251"/>
            <a:ext cx="1427358" cy="503438"/>
          </a:xfrm>
          <a:prstGeom prst="rect">
            <a:avLst/>
          </a:prstGeom>
          <a:noFill/>
          <a:ln w="9525">
            <a:noFill/>
            <a:miter lim="800000"/>
            <a:headEnd/>
            <a:tailEnd/>
          </a:ln>
        </p:spPr>
      </p:pic>
      <p:sp>
        <p:nvSpPr>
          <p:cNvPr id="28" name="AutoShape 18"/>
          <p:cNvSpPr>
            <a:spLocks noChangeArrowheads="1"/>
          </p:cNvSpPr>
          <p:nvPr/>
        </p:nvSpPr>
        <p:spPr bwMode="auto">
          <a:xfrm>
            <a:off x="5716961" y="1305388"/>
            <a:ext cx="955940" cy="640320"/>
          </a:xfrm>
          <a:prstGeom prst="downArrowCallout">
            <a:avLst>
              <a:gd name="adj1" fmla="val 27143"/>
              <a:gd name="adj2" fmla="val 28204"/>
              <a:gd name="adj3" fmla="val 41491"/>
              <a:gd name="adj4" fmla="val 44241"/>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600" dirty="0">
                <a:solidFill>
                  <a:srgbClr val="000000"/>
                </a:solidFill>
                <a:latin typeface="+mn-ea"/>
              </a:rPr>
              <a:t> </a:t>
            </a:r>
            <a:r>
              <a:rPr lang="en-US" altLang="zh-CN" sz="1600" dirty="0">
                <a:solidFill>
                  <a:srgbClr val="000000"/>
                </a:solidFill>
                <a:latin typeface="+mn-ea"/>
              </a:rPr>
              <a:t>POS/ATM</a:t>
            </a:r>
          </a:p>
        </p:txBody>
      </p:sp>
      <p:sp>
        <p:nvSpPr>
          <p:cNvPr id="29" name="Rectangle 55"/>
          <p:cNvSpPr>
            <a:spLocks noChangeArrowheads="1"/>
          </p:cNvSpPr>
          <p:nvPr/>
        </p:nvSpPr>
        <p:spPr bwMode="auto">
          <a:xfrm>
            <a:off x="5639807" y="1950006"/>
            <a:ext cx="1118740" cy="830997"/>
          </a:xfrm>
          <a:prstGeom prst="rect">
            <a:avLst/>
          </a:prstGeom>
          <a:noFill/>
          <a:ln w="9525" algn="ctr">
            <a:noFill/>
            <a:miter lim="800000"/>
            <a:headEnd/>
            <a:tailEnd/>
          </a:ln>
          <a:effectLst/>
        </p:spPr>
        <p:txBody>
          <a:bodyPr wrap="square">
            <a:spAutoFit/>
          </a:bodyPr>
          <a:lstStyle/>
          <a:p>
            <a:pPr algn="ctr" fontAlgn="base"/>
            <a:r>
              <a:rPr lang="en-US" altLang="zh-CN" sz="1200" b="1" dirty="0">
                <a:solidFill>
                  <a:srgbClr val="000000"/>
                </a:solidFill>
                <a:latin typeface="+mj-lt"/>
                <a:ea typeface="+mn-ea"/>
              </a:rPr>
              <a:t>155.52M</a:t>
            </a:r>
          </a:p>
          <a:p>
            <a:pPr algn="ctr" fontAlgn="base"/>
            <a:r>
              <a:rPr lang="en-US" altLang="zh-CN" sz="1200" b="1" dirty="0">
                <a:solidFill>
                  <a:srgbClr val="000000"/>
                </a:solidFill>
                <a:latin typeface="+mj-lt"/>
                <a:ea typeface="+mn-ea"/>
              </a:rPr>
              <a:t>622.08M</a:t>
            </a:r>
          </a:p>
          <a:p>
            <a:pPr algn="ctr" fontAlgn="base"/>
            <a:r>
              <a:rPr lang="en-US" altLang="zh-CN" sz="1200" b="1" dirty="0">
                <a:solidFill>
                  <a:srgbClr val="000000"/>
                </a:solidFill>
                <a:latin typeface="+mj-lt"/>
                <a:ea typeface="+mn-ea"/>
              </a:rPr>
              <a:t>2.5G</a:t>
            </a:r>
          </a:p>
          <a:p>
            <a:pPr algn="ctr" fontAlgn="base"/>
            <a:r>
              <a:rPr lang="en-US" altLang="zh-CN" sz="1200" b="1" dirty="0">
                <a:solidFill>
                  <a:srgbClr val="000000"/>
                </a:solidFill>
                <a:latin typeface="+mj-lt"/>
                <a:ea typeface="+mn-ea"/>
              </a:rPr>
              <a:t>1990~1998</a:t>
            </a:r>
          </a:p>
        </p:txBody>
      </p:sp>
      <p:sp>
        <p:nvSpPr>
          <p:cNvPr id="30" name="AutoShape 18"/>
          <p:cNvSpPr>
            <a:spLocks noChangeArrowheads="1"/>
          </p:cNvSpPr>
          <p:nvPr/>
        </p:nvSpPr>
        <p:spPr bwMode="auto">
          <a:xfrm>
            <a:off x="6990010" y="1305388"/>
            <a:ext cx="955940" cy="640320"/>
          </a:xfrm>
          <a:prstGeom prst="downArrowCallout">
            <a:avLst>
              <a:gd name="adj1" fmla="val 27143"/>
              <a:gd name="adj2" fmla="val 28204"/>
              <a:gd name="adj3" fmla="val 41491"/>
              <a:gd name="adj4" fmla="val 44241"/>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600" dirty="0">
                <a:solidFill>
                  <a:srgbClr val="000000"/>
                </a:solidFill>
                <a:latin typeface="+mn-ea"/>
              </a:rPr>
              <a:t> </a:t>
            </a:r>
            <a:r>
              <a:rPr lang="en-US" altLang="zh-CN" sz="1600" dirty="0">
                <a:solidFill>
                  <a:srgbClr val="000000"/>
                </a:solidFill>
                <a:latin typeface="+mn-ea"/>
              </a:rPr>
              <a:t>10G POS</a:t>
            </a:r>
          </a:p>
        </p:txBody>
      </p:sp>
      <p:sp>
        <p:nvSpPr>
          <p:cNvPr id="31" name="Rectangle 55"/>
          <p:cNvSpPr>
            <a:spLocks noChangeArrowheads="1"/>
          </p:cNvSpPr>
          <p:nvPr/>
        </p:nvSpPr>
        <p:spPr bwMode="auto">
          <a:xfrm>
            <a:off x="6874279" y="2041183"/>
            <a:ext cx="1118740" cy="523220"/>
          </a:xfrm>
          <a:prstGeom prst="rect">
            <a:avLst/>
          </a:prstGeom>
          <a:noFill/>
          <a:ln w="9525" algn="ctr">
            <a:noFill/>
            <a:miter lim="800000"/>
            <a:headEnd/>
            <a:tailEnd/>
          </a:ln>
          <a:effectLst/>
        </p:spPr>
        <p:txBody>
          <a:bodyPr wrap="square">
            <a:spAutoFit/>
          </a:bodyPr>
          <a:lstStyle/>
          <a:p>
            <a:pPr algn="ctr" fontAlgn="base"/>
            <a:r>
              <a:rPr lang="en-US" altLang="zh-CN" sz="1400" b="1" dirty="0">
                <a:solidFill>
                  <a:srgbClr val="000000"/>
                </a:solidFill>
                <a:latin typeface="+mj-lt"/>
                <a:ea typeface="+mn-ea"/>
              </a:rPr>
              <a:t>10G</a:t>
            </a:r>
          </a:p>
          <a:p>
            <a:pPr algn="ctr" fontAlgn="base"/>
            <a:r>
              <a:rPr lang="en-US" altLang="zh-CN" sz="1400" b="1" dirty="0">
                <a:solidFill>
                  <a:srgbClr val="000000"/>
                </a:solidFill>
                <a:latin typeface="+mj-lt"/>
                <a:ea typeface="+mn-ea"/>
              </a:rPr>
              <a:t>2002</a:t>
            </a:r>
            <a:r>
              <a:rPr lang="zh-CN" altLang="en-US" sz="1400" b="1" dirty="0">
                <a:solidFill>
                  <a:srgbClr val="000000"/>
                </a:solidFill>
                <a:latin typeface="+mj-lt"/>
                <a:ea typeface="+mn-ea"/>
              </a:rPr>
              <a:t>年</a:t>
            </a:r>
            <a:endParaRPr lang="en-US" altLang="zh-CN" sz="1400" b="1" dirty="0">
              <a:solidFill>
                <a:srgbClr val="000000"/>
              </a:solidFill>
              <a:latin typeface="+mj-lt"/>
              <a:ea typeface="+mn-ea"/>
            </a:endParaRPr>
          </a:p>
        </p:txBody>
      </p:sp>
      <p:sp>
        <p:nvSpPr>
          <p:cNvPr id="32" name="AutoShape 18"/>
          <p:cNvSpPr>
            <a:spLocks noChangeArrowheads="1"/>
          </p:cNvSpPr>
          <p:nvPr/>
        </p:nvSpPr>
        <p:spPr bwMode="auto">
          <a:xfrm>
            <a:off x="8147327" y="1305388"/>
            <a:ext cx="955940" cy="640320"/>
          </a:xfrm>
          <a:prstGeom prst="downArrowCallout">
            <a:avLst>
              <a:gd name="adj1" fmla="val 27143"/>
              <a:gd name="adj2" fmla="val 28204"/>
              <a:gd name="adj3" fmla="val 41491"/>
              <a:gd name="adj4" fmla="val 44241"/>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600" dirty="0">
                <a:solidFill>
                  <a:srgbClr val="000000"/>
                </a:solidFill>
                <a:latin typeface="+mn-ea"/>
              </a:rPr>
              <a:t> </a:t>
            </a:r>
            <a:r>
              <a:rPr lang="en-US" altLang="zh-CN" sz="1600" dirty="0">
                <a:solidFill>
                  <a:srgbClr val="000000"/>
                </a:solidFill>
                <a:latin typeface="+mn-ea"/>
              </a:rPr>
              <a:t>40G POS</a:t>
            </a:r>
          </a:p>
        </p:txBody>
      </p:sp>
      <p:sp>
        <p:nvSpPr>
          <p:cNvPr id="33" name="Rectangle 55"/>
          <p:cNvSpPr>
            <a:spLocks noChangeArrowheads="1"/>
          </p:cNvSpPr>
          <p:nvPr/>
        </p:nvSpPr>
        <p:spPr bwMode="auto">
          <a:xfrm>
            <a:off x="8099195" y="2084662"/>
            <a:ext cx="1118740" cy="523220"/>
          </a:xfrm>
          <a:prstGeom prst="rect">
            <a:avLst/>
          </a:prstGeom>
          <a:noFill/>
          <a:ln w="9525" algn="ctr">
            <a:noFill/>
            <a:miter lim="800000"/>
            <a:headEnd/>
            <a:tailEnd/>
          </a:ln>
          <a:effectLst/>
        </p:spPr>
        <p:txBody>
          <a:bodyPr wrap="square">
            <a:spAutoFit/>
          </a:bodyPr>
          <a:lstStyle/>
          <a:p>
            <a:pPr algn="ctr" fontAlgn="base"/>
            <a:r>
              <a:rPr lang="en-US" altLang="zh-CN" sz="1400" b="1" dirty="0">
                <a:solidFill>
                  <a:srgbClr val="000000"/>
                </a:solidFill>
                <a:latin typeface="+mj-lt"/>
                <a:ea typeface="+mn-ea"/>
              </a:rPr>
              <a:t>40Gbps</a:t>
            </a:r>
          </a:p>
          <a:p>
            <a:pPr algn="ctr" fontAlgn="base"/>
            <a:r>
              <a:rPr lang="en-US" altLang="zh-CN" sz="1400" b="1" dirty="0">
                <a:solidFill>
                  <a:srgbClr val="000000"/>
                </a:solidFill>
                <a:latin typeface="+mj-lt"/>
                <a:ea typeface="+mn-ea"/>
              </a:rPr>
              <a:t>2007</a:t>
            </a:r>
            <a:r>
              <a:rPr lang="zh-CN" altLang="en-US" sz="1400" b="1" dirty="0">
                <a:solidFill>
                  <a:srgbClr val="000000"/>
                </a:solidFill>
                <a:latin typeface="+mj-lt"/>
                <a:ea typeface="+mn-ea"/>
              </a:rPr>
              <a:t>年</a:t>
            </a:r>
            <a:endParaRPr lang="en-US" altLang="zh-CN" sz="1400" b="1" dirty="0">
              <a:solidFill>
                <a:srgbClr val="000000"/>
              </a:solidFill>
              <a:latin typeface="+mj-lt"/>
              <a:ea typeface="+mn-ea"/>
            </a:endParaRPr>
          </a:p>
        </p:txBody>
      </p:sp>
      <p:sp>
        <p:nvSpPr>
          <p:cNvPr id="35" name="AutoShape 18"/>
          <p:cNvSpPr>
            <a:spLocks noChangeArrowheads="1"/>
          </p:cNvSpPr>
          <p:nvPr/>
        </p:nvSpPr>
        <p:spPr bwMode="auto">
          <a:xfrm>
            <a:off x="2710474" y="3590224"/>
            <a:ext cx="955940" cy="640320"/>
          </a:xfrm>
          <a:prstGeom prst="downArrowCallout">
            <a:avLst>
              <a:gd name="adj1" fmla="val 27143"/>
              <a:gd name="adj2" fmla="val 28204"/>
              <a:gd name="adj3" fmla="val 41491"/>
              <a:gd name="adj4" fmla="val 44241"/>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en-US" altLang="zh-CN" sz="1600" dirty="0">
                <a:solidFill>
                  <a:srgbClr val="000000"/>
                </a:solidFill>
                <a:latin typeface="+mn-ea"/>
              </a:rPr>
              <a:t>10M</a:t>
            </a:r>
          </a:p>
        </p:txBody>
      </p:sp>
      <p:sp>
        <p:nvSpPr>
          <p:cNvPr id="36" name="Rectangle 55"/>
          <p:cNvSpPr>
            <a:spLocks noChangeArrowheads="1"/>
          </p:cNvSpPr>
          <p:nvPr/>
        </p:nvSpPr>
        <p:spPr bwMode="auto">
          <a:xfrm>
            <a:off x="2633319" y="4332888"/>
            <a:ext cx="1118740" cy="523220"/>
          </a:xfrm>
          <a:prstGeom prst="rect">
            <a:avLst/>
          </a:prstGeom>
          <a:noFill/>
          <a:ln w="9525" algn="ctr">
            <a:noFill/>
            <a:miter lim="800000"/>
            <a:headEnd/>
            <a:tailEnd/>
          </a:ln>
          <a:effectLst/>
        </p:spPr>
        <p:txBody>
          <a:bodyPr wrap="square">
            <a:spAutoFit/>
          </a:bodyPr>
          <a:lstStyle/>
          <a:p>
            <a:pPr algn="ctr" fontAlgn="base"/>
            <a:r>
              <a:rPr lang="en-US" altLang="zh-CN" sz="1400" b="1" dirty="0">
                <a:solidFill>
                  <a:srgbClr val="000000"/>
                </a:solidFill>
                <a:latin typeface="+mj-lt"/>
                <a:ea typeface="+mn-ea"/>
              </a:rPr>
              <a:t>10Mbps</a:t>
            </a:r>
          </a:p>
          <a:p>
            <a:pPr algn="ctr" fontAlgn="base"/>
            <a:r>
              <a:rPr lang="en-US" altLang="zh-CN" sz="1400" b="1" dirty="0">
                <a:solidFill>
                  <a:srgbClr val="000000"/>
                </a:solidFill>
                <a:latin typeface="+mj-lt"/>
                <a:ea typeface="+mn-ea"/>
              </a:rPr>
              <a:t>1979</a:t>
            </a:r>
            <a:r>
              <a:rPr lang="zh-CN" altLang="en-US" sz="1400" b="1" dirty="0">
                <a:solidFill>
                  <a:srgbClr val="000000"/>
                </a:solidFill>
                <a:latin typeface="+mj-lt"/>
                <a:ea typeface="+mn-ea"/>
              </a:rPr>
              <a:t>年</a:t>
            </a:r>
            <a:endParaRPr lang="en-US" altLang="zh-CN" sz="1400" b="1" dirty="0">
              <a:solidFill>
                <a:srgbClr val="000000"/>
              </a:solidFill>
              <a:latin typeface="+mj-lt"/>
              <a:ea typeface="+mn-ea"/>
            </a:endParaRPr>
          </a:p>
        </p:txBody>
      </p:sp>
      <p:sp>
        <p:nvSpPr>
          <p:cNvPr id="37" name="AutoShape 18"/>
          <p:cNvSpPr>
            <a:spLocks noChangeArrowheads="1"/>
          </p:cNvSpPr>
          <p:nvPr/>
        </p:nvSpPr>
        <p:spPr bwMode="auto">
          <a:xfrm>
            <a:off x="4292141" y="3590224"/>
            <a:ext cx="955940" cy="640320"/>
          </a:xfrm>
          <a:prstGeom prst="downArrowCallout">
            <a:avLst>
              <a:gd name="adj1" fmla="val 27143"/>
              <a:gd name="adj2" fmla="val 28204"/>
              <a:gd name="adj3" fmla="val 41491"/>
              <a:gd name="adj4" fmla="val 44241"/>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en-US" altLang="zh-CN" sz="1600" dirty="0">
                <a:solidFill>
                  <a:srgbClr val="000000"/>
                </a:solidFill>
                <a:latin typeface="+mn-ea"/>
              </a:rPr>
              <a:t>FE</a:t>
            </a:r>
          </a:p>
        </p:txBody>
      </p:sp>
      <p:sp>
        <p:nvSpPr>
          <p:cNvPr id="38" name="Rectangle 55"/>
          <p:cNvSpPr>
            <a:spLocks noChangeArrowheads="1"/>
          </p:cNvSpPr>
          <p:nvPr/>
        </p:nvSpPr>
        <p:spPr bwMode="auto">
          <a:xfrm>
            <a:off x="4214986" y="4337886"/>
            <a:ext cx="1118740" cy="523220"/>
          </a:xfrm>
          <a:prstGeom prst="rect">
            <a:avLst/>
          </a:prstGeom>
          <a:noFill/>
          <a:ln w="9525" algn="ctr">
            <a:noFill/>
            <a:miter lim="800000"/>
            <a:headEnd/>
            <a:tailEnd/>
          </a:ln>
          <a:effectLst/>
        </p:spPr>
        <p:txBody>
          <a:bodyPr wrap="square">
            <a:spAutoFit/>
          </a:bodyPr>
          <a:lstStyle/>
          <a:p>
            <a:pPr algn="ctr" fontAlgn="base"/>
            <a:r>
              <a:rPr lang="en-US" altLang="zh-CN" sz="1400" b="1" dirty="0">
                <a:solidFill>
                  <a:srgbClr val="000000"/>
                </a:solidFill>
                <a:latin typeface="+mj-lt"/>
                <a:ea typeface="+mn-ea"/>
              </a:rPr>
              <a:t>100M</a:t>
            </a:r>
          </a:p>
          <a:p>
            <a:pPr algn="ctr" fontAlgn="base"/>
            <a:r>
              <a:rPr lang="en-US" altLang="zh-CN" sz="1400" b="1" dirty="0">
                <a:solidFill>
                  <a:srgbClr val="000000"/>
                </a:solidFill>
                <a:latin typeface="+mj-lt"/>
                <a:ea typeface="+mn-ea"/>
              </a:rPr>
              <a:t>1989</a:t>
            </a:r>
            <a:r>
              <a:rPr lang="zh-CN" altLang="en-US" sz="1400" b="1" dirty="0">
                <a:solidFill>
                  <a:srgbClr val="000000"/>
                </a:solidFill>
                <a:latin typeface="+mj-lt"/>
                <a:ea typeface="+mn-ea"/>
              </a:rPr>
              <a:t>年</a:t>
            </a:r>
            <a:endParaRPr lang="en-US" altLang="zh-CN" sz="1400" b="1" dirty="0">
              <a:solidFill>
                <a:srgbClr val="000000"/>
              </a:solidFill>
              <a:latin typeface="+mj-lt"/>
              <a:ea typeface="+mn-ea"/>
            </a:endParaRPr>
          </a:p>
        </p:txBody>
      </p:sp>
      <p:sp>
        <p:nvSpPr>
          <p:cNvPr id="39" name="AutoShape 18"/>
          <p:cNvSpPr>
            <a:spLocks noChangeArrowheads="1"/>
          </p:cNvSpPr>
          <p:nvPr/>
        </p:nvSpPr>
        <p:spPr bwMode="auto">
          <a:xfrm>
            <a:off x="5716961" y="3590224"/>
            <a:ext cx="955940" cy="640320"/>
          </a:xfrm>
          <a:prstGeom prst="downArrowCallout">
            <a:avLst>
              <a:gd name="adj1" fmla="val 27143"/>
              <a:gd name="adj2" fmla="val 28204"/>
              <a:gd name="adj3" fmla="val 41491"/>
              <a:gd name="adj4" fmla="val 44241"/>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600" dirty="0">
                <a:solidFill>
                  <a:srgbClr val="000000"/>
                </a:solidFill>
                <a:latin typeface="+mn-ea"/>
              </a:rPr>
              <a:t> </a:t>
            </a:r>
            <a:r>
              <a:rPr lang="en-US" altLang="zh-CN" sz="1600" dirty="0">
                <a:solidFill>
                  <a:srgbClr val="000000"/>
                </a:solidFill>
                <a:latin typeface="+mn-ea"/>
              </a:rPr>
              <a:t>GE</a:t>
            </a:r>
          </a:p>
        </p:txBody>
      </p:sp>
      <p:sp>
        <p:nvSpPr>
          <p:cNvPr id="40" name="Rectangle 55"/>
          <p:cNvSpPr>
            <a:spLocks noChangeArrowheads="1"/>
          </p:cNvSpPr>
          <p:nvPr/>
        </p:nvSpPr>
        <p:spPr bwMode="auto">
          <a:xfrm>
            <a:off x="5639807" y="4332888"/>
            <a:ext cx="1118740" cy="523220"/>
          </a:xfrm>
          <a:prstGeom prst="rect">
            <a:avLst/>
          </a:prstGeom>
          <a:noFill/>
          <a:ln w="9525" algn="ctr">
            <a:noFill/>
            <a:miter lim="800000"/>
            <a:headEnd/>
            <a:tailEnd/>
          </a:ln>
          <a:effectLst/>
        </p:spPr>
        <p:txBody>
          <a:bodyPr wrap="square">
            <a:spAutoFit/>
          </a:bodyPr>
          <a:lstStyle/>
          <a:p>
            <a:pPr algn="ctr" fontAlgn="base"/>
            <a:r>
              <a:rPr lang="en-US" altLang="zh-CN" sz="1400" b="1" dirty="0">
                <a:solidFill>
                  <a:srgbClr val="000000"/>
                </a:solidFill>
                <a:latin typeface="+mj-lt"/>
                <a:ea typeface="+mn-ea"/>
              </a:rPr>
              <a:t>1G</a:t>
            </a:r>
          </a:p>
          <a:p>
            <a:pPr algn="ctr" fontAlgn="base"/>
            <a:r>
              <a:rPr lang="en-US" altLang="zh-CN" sz="1400" b="1" dirty="0">
                <a:solidFill>
                  <a:srgbClr val="000000"/>
                </a:solidFill>
                <a:latin typeface="+mj-lt"/>
                <a:ea typeface="+mn-ea"/>
              </a:rPr>
              <a:t>1998</a:t>
            </a:r>
            <a:r>
              <a:rPr lang="zh-CN" altLang="en-US" sz="1400" b="1" dirty="0">
                <a:solidFill>
                  <a:srgbClr val="000000"/>
                </a:solidFill>
                <a:latin typeface="+mj-lt"/>
                <a:ea typeface="+mn-ea"/>
              </a:rPr>
              <a:t>年</a:t>
            </a:r>
            <a:endParaRPr lang="en-US" altLang="zh-CN" sz="1400" b="1" dirty="0">
              <a:solidFill>
                <a:srgbClr val="000000"/>
              </a:solidFill>
              <a:latin typeface="+mj-lt"/>
              <a:ea typeface="+mn-ea"/>
            </a:endParaRPr>
          </a:p>
        </p:txBody>
      </p:sp>
      <p:sp>
        <p:nvSpPr>
          <p:cNvPr id="41" name="AutoShape 18"/>
          <p:cNvSpPr>
            <a:spLocks noChangeArrowheads="1"/>
          </p:cNvSpPr>
          <p:nvPr/>
        </p:nvSpPr>
        <p:spPr bwMode="auto">
          <a:xfrm>
            <a:off x="6990010" y="3590224"/>
            <a:ext cx="955940" cy="640320"/>
          </a:xfrm>
          <a:prstGeom prst="downArrowCallout">
            <a:avLst>
              <a:gd name="adj1" fmla="val 27143"/>
              <a:gd name="adj2" fmla="val 28204"/>
              <a:gd name="adj3" fmla="val 41491"/>
              <a:gd name="adj4" fmla="val 44241"/>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600" dirty="0">
                <a:solidFill>
                  <a:srgbClr val="000000"/>
                </a:solidFill>
                <a:latin typeface="+mn-ea"/>
              </a:rPr>
              <a:t> </a:t>
            </a:r>
            <a:r>
              <a:rPr lang="en-US" altLang="zh-CN" sz="1600" dirty="0">
                <a:solidFill>
                  <a:srgbClr val="000000"/>
                </a:solidFill>
                <a:latin typeface="+mn-ea"/>
              </a:rPr>
              <a:t>10GE</a:t>
            </a:r>
          </a:p>
        </p:txBody>
      </p:sp>
      <p:sp>
        <p:nvSpPr>
          <p:cNvPr id="42" name="Rectangle 55"/>
          <p:cNvSpPr>
            <a:spLocks noChangeArrowheads="1"/>
          </p:cNvSpPr>
          <p:nvPr/>
        </p:nvSpPr>
        <p:spPr bwMode="auto">
          <a:xfrm>
            <a:off x="6874279" y="4326018"/>
            <a:ext cx="1118740" cy="523220"/>
          </a:xfrm>
          <a:prstGeom prst="rect">
            <a:avLst/>
          </a:prstGeom>
          <a:noFill/>
          <a:ln w="9525" algn="ctr">
            <a:noFill/>
            <a:miter lim="800000"/>
            <a:headEnd/>
            <a:tailEnd/>
          </a:ln>
          <a:effectLst/>
        </p:spPr>
        <p:txBody>
          <a:bodyPr wrap="square">
            <a:spAutoFit/>
          </a:bodyPr>
          <a:lstStyle/>
          <a:p>
            <a:pPr algn="ctr" fontAlgn="base"/>
            <a:r>
              <a:rPr lang="en-US" altLang="zh-CN" sz="1400" b="1" dirty="0">
                <a:solidFill>
                  <a:srgbClr val="000000"/>
                </a:solidFill>
                <a:latin typeface="+mj-lt"/>
                <a:ea typeface="+mn-ea"/>
              </a:rPr>
              <a:t>10G</a:t>
            </a:r>
          </a:p>
          <a:p>
            <a:pPr algn="ctr" fontAlgn="base"/>
            <a:r>
              <a:rPr lang="en-US" altLang="zh-CN" sz="1400" b="1" dirty="0">
                <a:solidFill>
                  <a:srgbClr val="000000"/>
                </a:solidFill>
                <a:latin typeface="+mj-lt"/>
                <a:ea typeface="+mn-ea"/>
              </a:rPr>
              <a:t>2003</a:t>
            </a:r>
            <a:r>
              <a:rPr lang="zh-CN" altLang="en-US" sz="1400" b="1" dirty="0">
                <a:solidFill>
                  <a:srgbClr val="000000"/>
                </a:solidFill>
                <a:latin typeface="+mj-lt"/>
                <a:ea typeface="+mn-ea"/>
              </a:rPr>
              <a:t>年</a:t>
            </a:r>
            <a:endParaRPr lang="en-US" altLang="zh-CN" sz="1400" b="1" dirty="0">
              <a:solidFill>
                <a:srgbClr val="000000"/>
              </a:solidFill>
              <a:latin typeface="+mj-lt"/>
              <a:ea typeface="+mn-ea"/>
            </a:endParaRPr>
          </a:p>
        </p:txBody>
      </p:sp>
      <p:sp>
        <p:nvSpPr>
          <p:cNvPr id="43" name="AutoShape 18"/>
          <p:cNvSpPr>
            <a:spLocks noChangeArrowheads="1"/>
          </p:cNvSpPr>
          <p:nvPr/>
        </p:nvSpPr>
        <p:spPr bwMode="auto">
          <a:xfrm>
            <a:off x="8184841" y="3590224"/>
            <a:ext cx="955940" cy="640320"/>
          </a:xfrm>
          <a:prstGeom prst="downArrowCallout">
            <a:avLst>
              <a:gd name="adj1" fmla="val 27143"/>
              <a:gd name="adj2" fmla="val 28204"/>
              <a:gd name="adj3" fmla="val 41491"/>
              <a:gd name="adj4" fmla="val 44241"/>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600" dirty="0">
                <a:solidFill>
                  <a:srgbClr val="000000"/>
                </a:solidFill>
                <a:latin typeface="+mn-ea"/>
              </a:rPr>
              <a:t> </a:t>
            </a:r>
            <a:r>
              <a:rPr lang="en-US" altLang="zh-CN" sz="1600" dirty="0">
                <a:solidFill>
                  <a:srgbClr val="000000"/>
                </a:solidFill>
                <a:latin typeface="+mn-ea"/>
              </a:rPr>
              <a:t>40GE</a:t>
            </a:r>
          </a:p>
        </p:txBody>
      </p:sp>
      <p:sp>
        <p:nvSpPr>
          <p:cNvPr id="44" name="Rectangle 55"/>
          <p:cNvSpPr>
            <a:spLocks noChangeArrowheads="1"/>
          </p:cNvSpPr>
          <p:nvPr/>
        </p:nvSpPr>
        <p:spPr bwMode="auto">
          <a:xfrm>
            <a:off x="8147327" y="4326018"/>
            <a:ext cx="1118740" cy="523220"/>
          </a:xfrm>
          <a:prstGeom prst="rect">
            <a:avLst/>
          </a:prstGeom>
          <a:noFill/>
          <a:ln w="9525" algn="ctr">
            <a:noFill/>
            <a:miter lim="800000"/>
            <a:headEnd/>
            <a:tailEnd/>
          </a:ln>
          <a:effectLst/>
        </p:spPr>
        <p:txBody>
          <a:bodyPr wrap="square">
            <a:spAutoFit/>
          </a:bodyPr>
          <a:lstStyle/>
          <a:p>
            <a:pPr algn="ctr" fontAlgn="base"/>
            <a:r>
              <a:rPr lang="en-US" altLang="zh-CN" sz="1400" b="1" dirty="0">
                <a:solidFill>
                  <a:srgbClr val="000000"/>
                </a:solidFill>
                <a:latin typeface="+mj-lt"/>
                <a:ea typeface="+mn-ea"/>
              </a:rPr>
              <a:t>40G</a:t>
            </a:r>
          </a:p>
          <a:p>
            <a:pPr algn="ctr" fontAlgn="base"/>
            <a:r>
              <a:rPr lang="en-US" altLang="zh-CN" sz="1400" b="1" dirty="0">
                <a:solidFill>
                  <a:srgbClr val="000000"/>
                </a:solidFill>
                <a:latin typeface="+mj-lt"/>
                <a:ea typeface="+mn-ea"/>
              </a:rPr>
              <a:t>2010</a:t>
            </a:r>
            <a:r>
              <a:rPr lang="zh-CN" altLang="en-US" sz="1400" b="1" dirty="0">
                <a:solidFill>
                  <a:srgbClr val="000000"/>
                </a:solidFill>
                <a:latin typeface="+mj-lt"/>
                <a:ea typeface="+mn-ea"/>
              </a:rPr>
              <a:t>年</a:t>
            </a:r>
            <a:endParaRPr lang="en-US" altLang="zh-CN" sz="1400" b="1" dirty="0">
              <a:solidFill>
                <a:srgbClr val="000000"/>
              </a:solidFill>
              <a:latin typeface="+mj-lt"/>
              <a:ea typeface="+mn-ea"/>
            </a:endParaRPr>
          </a:p>
        </p:txBody>
      </p:sp>
      <p:pic>
        <p:nvPicPr>
          <p:cNvPr id="45" name="Picture 39"/>
          <p:cNvPicPr>
            <a:picLocks noChangeAspect="1" noChangeArrowheads="1"/>
          </p:cNvPicPr>
          <p:nvPr/>
        </p:nvPicPr>
        <p:blipFill>
          <a:blip r:embed="rId5" cstate="print"/>
          <a:srcRect/>
          <a:stretch>
            <a:fillRect/>
          </a:stretch>
        </p:blipFill>
        <p:spPr bwMode="auto">
          <a:xfrm>
            <a:off x="5601230" y="2854429"/>
            <a:ext cx="1223772" cy="232356"/>
          </a:xfrm>
          <a:prstGeom prst="rect">
            <a:avLst/>
          </a:prstGeom>
          <a:noFill/>
          <a:ln w="9525">
            <a:noFill/>
            <a:miter lim="800000"/>
            <a:headEnd/>
            <a:tailEnd/>
          </a:ln>
        </p:spPr>
      </p:pic>
      <p:pic>
        <p:nvPicPr>
          <p:cNvPr id="46" name="Picture 38"/>
          <p:cNvPicPr>
            <a:picLocks noChangeAspect="1" noChangeArrowheads="1"/>
          </p:cNvPicPr>
          <p:nvPr/>
        </p:nvPicPr>
        <p:blipFill>
          <a:blip r:embed="rId6" cstate="print"/>
          <a:srcRect/>
          <a:stretch>
            <a:fillRect/>
          </a:stretch>
        </p:blipFill>
        <p:spPr bwMode="auto">
          <a:xfrm>
            <a:off x="4173872" y="5100539"/>
            <a:ext cx="1273048" cy="271082"/>
          </a:xfrm>
          <a:prstGeom prst="rect">
            <a:avLst/>
          </a:prstGeom>
          <a:noFill/>
          <a:ln w="9525">
            <a:noFill/>
            <a:miter lim="800000"/>
            <a:headEnd/>
            <a:tailEnd/>
          </a:ln>
        </p:spPr>
      </p:pic>
      <p:sp>
        <p:nvSpPr>
          <p:cNvPr id="47" name="Text Box 53"/>
          <p:cNvSpPr txBox="1">
            <a:spLocks noChangeArrowheads="1"/>
          </p:cNvSpPr>
          <p:nvPr/>
        </p:nvSpPr>
        <p:spPr bwMode="auto">
          <a:xfrm>
            <a:off x="3300100" y="5978274"/>
            <a:ext cx="5902318" cy="338554"/>
          </a:xfrm>
          <a:prstGeom prst="rect">
            <a:avLst/>
          </a:prstGeom>
          <a:noFill/>
          <a:ln w="9525">
            <a:noFill/>
            <a:miter lim="800000"/>
            <a:headEnd/>
            <a:tailEnd/>
          </a:ln>
          <a:effectLst/>
        </p:spPr>
        <p:txBody>
          <a:bodyPr wrap="square">
            <a:spAutoFit/>
          </a:bodyPr>
          <a:lstStyle/>
          <a:p>
            <a:pPr algn="ctr" fontAlgn="base"/>
            <a:r>
              <a:rPr lang="zh-CN" altLang="en-US" sz="1600" b="1" dirty="0">
                <a:solidFill>
                  <a:srgbClr val="000000"/>
                </a:solidFill>
                <a:latin typeface="+mn-ea"/>
                <a:ea typeface="+mn-ea"/>
              </a:rPr>
              <a:t>接口的核心要素：带宽、距离、成本、功耗、密度、兼容</a:t>
            </a:r>
            <a:endParaRPr lang="en-US" altLang="zh-CN" sz="1600" b="1" dirty="0">
              <a:solidFill>
                <a:srgbClr val="000000"/>
              </a:solidFill>
              <a:latin typeface="+mn-ea"/>
              <a:ea typeface="+mn-ea"/>
            </a:endParaRPr>
          </a:p>
        </p:txBody>
      </p:sp>
      <p:sp>
        <p:nvSpPr>
          <p:cNvPr id="48" name="AutoShape 18"/>
          <p:cNvSpPr>
            <a:spLocks noChangeArrowheads="1"/>
          </p:cNvSpPr>
          <p:nvPr/>
        </p:nvSpPr>
        <p:spPr bwMode="auto">
          <a:xfrm>
            <a:off x="9287887" y="3590224"/>
            <a:ext cx="955940" cy="640320"/>
          </a:xfrm>
          <a:prstGeom prst="downArrowCallout">
            <a:avLst>
              <a:gd name="adj1" fmla="val 27143"/>
              <a:gd name="adj2" fmla="val 28204"/>
              <a:gd name="adj3" fmla="val 41491"/>
              <a:gd name="adj4" fmla="val 44241"/>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600" dirty="0">
                <a:solidFill>
                  <a:srgbClr val="000000"/>
                </a:solidFill>
                <a:latin typeface="+mn-ea"/>
              </a:rPr>
              <a:t> </a:t>
            </a:r>
            <a:r>
              <a:rPr lang="en-US" altLang="zh-CN" sz="1600" dirty="0">
                <a:solidFill>
                  <a:srgbClr val="000000"/>
                </a:solidFill>
                <a:latin typeface="+mn-ea"/>
              </a:rPr>
              <a:t>100GE</a:t>
            </a:r>
          </a:p>
        </p:txBody>
      </p:sp>
      <p:sp>
        <p:nvSpPr>
          <p:cNvPr id="49" name="Rectangle 55"/>
          <p:cNvSpPr>
            <a:spLocks noChangeArrowheads="1"/>
          </p:cNvSpPr>
          <p:nvPr/>
        </p:nvSpPr>
        <p:spPr bwMode="auto">
          <a:xfrm>
            <a:off x="9210732" y="4326018"/>
            <a:ext cx="1118740" cy="523220"/>
          </a:xfrm>
          <a:prstGeom prst="rect">
            <a:avLst/>
          </a:prstGeom>
          <a:noFill/>
          <a:ln w="9525" algn="ctr">
            <a:noFill/>
            <a:miter lim="800000"/>
            <a:headEnd/>
            <a:tailEnd/>
          </a:ln>
          <a:effectLst/>
        </p:spPr>
        <p:txBody>
          <a:bodyPr wrap="square">
            <a:spAutoFit/>
          </a:bodyPr>
          <a:lstStyle/>
          <a:p>
            <a:pPr algn="ctr" fontAlgn="base"/>
            <a:r>
              <a:rPr lang="en-US" altLang="zh-CN" sz="1400" b="1" dirty="0">
                <a:solidFill>
                  <a:srgbClr val="000000"/>
                </a:solidFill>
                <a:latin typeface="+mj-lt"/>
                <a:ea typeface="+mn-ea"/>
              </a:rPr>
              <a:t>100Gbps</a:t>
            </a:r>
          </a:p>
          <a:p>
            <a:pPr algn="ctr" fontAlgn="base"/>
            <a:r>
              <a:rPr lang="en-US" altLang="zh-CN" sz="1400" b="1" dirty="0">
                <a:solidFill>
                  <a:srgbClr val="000000"/>
                </a:solidFill>
                <a:latin typeface="+mj-lt"/>
                <a:ea typeface="+mn-ea"/>
              </a:rPr>
              <a:t>2010</a:t>
            </a:r>
            <a:r>
              <a:rPr lang="zh-CN" altLang="en-US" sz="1400" b="1" dirty="0">
                <a:solidFill>
                  <a:srgbClr val="000000"/>
                </a:solidFill>
                <a:latin typeface="+mj-lt"/>
                <a:ea typeface="+mn-ea"/>
              </a:rPr>
              <a:t>年</a:t>
            </a:r>
            <a:endParaRPr lang="en-US" altLang="zh-CN" sz="1400" b="1" dirty="0">
              <a:solidFill>
                <a:srgbClr val="000000"/>
              </a:solidFill>
              <a:latin typeface="+mj-lt"/>
              <a:ea typeface="+mn-ea"/>
            </a:endParaRPr>
          </a:p>
        </p:txBody>
      </p:sp>
      <p:pic>
        <p:nvPicPr>
          <p:cNvPr id="54" name="Picture 1"/>
          <p:cNvPicPr>
            <a:picLocks noChangeAspect="1" noChangeArrowheads="1"/>
          </p:cNvPicPr>
          <p:nvPr/>
        </p:nvPicPr>
        <p:blipFill>
          <a:blip r:embed="rId7" cstate="print"/>
          <a:srcRect/>
          <a:stretch>
            <a:fillRect/>
          </a:stretch>
        </p:blipFill>
        <p:spPr bwMode="auto">
          <a:xfrm>
            <a:off x="8169147" y="5061813"/>
            <a:ext cx="964431" cy="394432"/>
          </a:xfrm>
          <a:prstGeom prst="rect">
            <a:avLst/>
          </a:prstGeom>
          <a:noFill/>
          <a:ln w="9525">
            <a:noFill/>
            <a:miter lim="800000"/>
            <a:headEnd/>
            <a:tailEnd/>
          </a:ln>
        </p:spPr>
      </p:pic>
      <p:pic>
        <p:nvPicPr>
          <p:cNvPr id="55" name="Picture 1"/>
          <p:cNvPicPr>
            <a:picLocks noChangeAspect="1" noChangeArrowheads="1"/>
          </p:cNvPicPr>
          <p:nvPr/>
        </p:nvPicPr>
        <p:blipFill>
          <a:blip r:embed="rId7" cstate="print"/>
          <a:srcRect/>
          <a:stretch>
            <a:fillRect/>
          </a:stretch>
        </p:blipFill>
        <p:spPr bwMode="auto">
          <a:xfrm>
            <a:off x="9300356" y="5061813"/>
            <a:ext cx="964431" cy="394432"/>
          </a:xfrm>
          <a:prstGeom prst="rect">
            <a:avLst/>
          </a:prstGeom>
          <a:noFill/>
          <a:ln w="9525">
            <a:noFill/>
            <a:miter lim="800000"/>
            <a:headEnd/>
            <a:tailEnd/>
          </a:ln>
        </p:spPr>
      </p:pic>
      <p:pic>
        <p:nvPicPr>
          <p:cNvPr id="56" name="Picture 2"/>
          <p:cNvPicPr>
            <a:picLocks noChangeAspect="1" noChangeArrowheads="1"/>
          </p:cNvPicPr>
          <p:nvPr/>
        </p:nvPicPr>
        <p:blipFill>
          <a:blip r:embed="rId8" cstate="print"/>
          <a:srcRect/>
          <a:stretch>
            <a:fillRect/>
          </a:stretch>
        </p:blipFill>
        <p:spPr bwMode="auto">
          <a:xfrm>
            <a:off x="6934675" y="5023087"/>
            <a:ext cx="1041586" cy="504276"/>
          </a:xfrm>
          <a:prstGeom prst="rect">
            <a:avLst/>
          </a:prstGeom>
          <a:noFill/>
          <a:ln w="9525">
            <a:noFill/>
            <a:miter lim="800000"/>
            <a:headEnd/>
            <a:tailEnd/>
          </a:ln>
        </p:spPr>
      </p:pic>
      <p:pic>
        <p:nvPicPr>
          <p:cNvPr id="57" name="Picture 3"/>
          <p:cNvPicPr>
            <a:picLocks noChangeAspect="1" noChangeArrowheads="1"/>
          </p:cNvPicPr>
          <p:nvPr/>
        </p:nvPicPr>
        <p:blipFill>
          <a:blip r:embed="rId9" cstate="print"/>
          <a:srcRect/>
          <a:stretch>
            <a:fillRect/>
          </a:stretch>
        </p:blipFill>
        <p:spPr bwMode="auto">
          <a:xfrm>
            <a:off x="7011830" y="2815703"/>
            <a:ext cx="1012842" cy="421675"/>
          </a:xfrm>
          <a:prstGeom prst="rect">
            <a:avLst/>
          </a:prstGeom>
          <a:noFill/>
          <a:ln w="9525">
            <a:noFill/>
            <a:miter lim="800000"/>
            <a:headEnd/>
            <a:tailEnd/>
          </a:ln>
        </p:spPr>
      </p:pic>
      <p:pic>
        <p:nvPicPr>
          <p:cNvPr id="58" name="Picture 4"/>
          <p:cNvPicPr>
            <a:picLocks noChangeAspect="1" noChangeArrowheads="1"/>
          </p:cNvPicPr>
          <p:nvPr/>
        </p:nvPicPr>
        <p:blipFill>
          <a:blip r:embed="rId10" cstate="print"/>
          <a:srcRect/>
          <a:stretch>
            <a:fillRect/>
          </a:stretch>
        </p:blipFill>
        <p:spPr bwMode="auto">
          <a:xfrm>
            <a:off x="5815935" y="5061813"/>
            <a:ext cx="884659" cy="491423"/>
          </a:xfrm>
          <a:prstGeom prst="rect">
            <a:avLst/>
          </a:prstGeom>
          <a:noFill/>
          <a:ln w="9525">
            <a:noFill/>
            <a:miter lim="800000"/>
            <a:headEnd/>
            <a:tailEnd/>
          </a:ln>
        </p:spPr>
      </p:pic>
      <p:pic>
        <p:nvPicPr>
          <p:cNvPr id="59" name="Picture 38"/>
          <p:cNvPicPr>
            <a:picLocks noChangeAspect="1" noChangeArrowheads="1"/>
          </p:cNvPicPr>
          <p:nvPr/>
        </p:nvPicPr>
        <p:blipFill>
          <a:blip r:embed="rId6" cstate="print"/>
          <a:srcRect/>
          <a:stretch>
            <a:fillRect/>
          </a:stretch>
        </p:blipFill>
        <p:spPr bwMode="auto">
          <a:xfrm>
            <a:off x="2652601" y="5100539"/>
            <a:ext cx="1273048" cy="271082"/>
          </a:xfrm>
          <a:prstGeom prst="rect">
            <a:avLst/>
          </a:prstGeom>
          <a:noFill/>
          <a:ln w="9525">
            <a:noFill/>
            <a:miter lim="800000"/>
            <a:headEnd/>
            <a:tailEnd/>
          </a:ln>
        </p:spPr>
      </p:pic>
      <p:pic>
        <p:nvPicPr>
          <p:cNvPr id="60" name="Picture 5"/>
          <p:cNvPicPr>
            <a:picLocks noChangeAspect="1" noChangeArrowheads="1"/>
          </p:cNvPicPr>
          <p:nvPr/>
        </p:nvPicPr>
        <p:blipFill>
          <a:blip r:embed="rId11" cstate="print"/>
          <a:srcRect/>
          <a:stretch>
            <a:fillRect/>
          </a:stretch>
        </p:blipFill>
        <p:spPr bwMode="auto">
          <a:xfrm>
            <a:off x="8130570" y="2738251"/>
            <a:ext cx="1080760" cy="524702"/>
          </a:xfrm>
          <a:prstGeom prst="rect">
            <a:avLst/>
          </a:prstGeom>
          <a:noFill/>
          <a:ln w="9525">
            <a:noFill/>
            <a:miter lim="800000"/>
            <a:headEnd/>
            <a:tailEnd/>
          </a:ln>
        </p:spPr>
      </p:pic>
      <p:sp>
        <p:nvSpPr>
          <p:cNvPr id="67" name="AutoShape 57"/>
          <p:cNvSpPr>
            <a:spLocks noChangeArrowheads="1"/>
          </p:cNvSpPr>
          <p:nvPr/>
        </p:nvSpPr>
        <p:spPr bwMode="auto">
          <a:xfrm>
            <a:off x="1418675" y="4380467"/>
            <a:ext cx="1190403" cy="442119"/>
          </a:xfrm>
          <a:prstGeom prst="roundRect">
            <a:avLst>
              <a:gd name="adj" fmla="val 22829"/>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a:solidFill>
                <a:srgbClr val="000000"/>
              </a:solidFill>
              <a:latin typeface="+mn-ea"/>
              <a:ea typeface="+mn-ea"/>
            </a:endParaRPr>
          </a:p>
        </p:txBody>
      </p:sp>
      <p:sp>
        <p:nvSpPr>
          <p:cNvPr id="53" name="Text Box 59"/>
          <p:cNvSpPr txBox="1">
            <a:spLocks noChangeArrowheads="1"/>
          </p:cNvSpPr>
          <p:nvPr/>
        </p:nvSpPr>
        <p:spPr bwMode="auto">
          <a:xfrm>
            <a:off x="1513571" y="4326270"/>
            <a:ext cx="950826" cy="523220"/>
          </a:xfrm>
          <a:prstGeom prst="rect">
            <a:avLst/>
          </a:prstGeom>
          <a:noFill/>
          <a:ln w="9525">
            <a:noFill/>
            <a:miter lim="800000"/>
            <a:headEnd/>
            <a:tailEnd/>
          </a:ln>
          <a:effectLst/>
        </p:spPr>
        <p:txBody>
          <a:bodyPr wrap="square">
            <a:spAutoFit/>
          </a:bodyPr>
          <a:lstStyle/>
          <a:p>
            <a:pPr algn="ctr" eaLnBrk="0" fontAlgn="base" hangingPunct="0"/>
            <a:r>
              <a:rPr lang="en-US" altLang="zh-CN" sz="1400" b="1" dirty="0">
                <a:solidFill>
                  <a:srgbClr val="000000"/>
                </a:solidFill>
                <a:latin typeface="+mj-lt"/>
                <a:ea typeface="宋体" pitchFamily="2" charset="-122"/>
              </a:rPr>
              <a:t>Ethernet</a:t>
            </a:r>
          </a:p>
          <a:p>
            <a:pPr algn="ctr" eaLnBrk="0" fontAlgn="base" hangingPunct="0"/>
            <a:r>
              <a:rPr lang="zh-CN" altLang="en-US" sz="1400" b="1" dirty="0">
                <a:solidFill>
                  <a:srgbClr val="000000"/>
                </a:solidFill>
                <a:latin typeface="+mn-ea"/>
                <a:ea typeface="+mn-ea"/>
              </a:rPr>
              <a:t>相关接口</a:t>
            </a:r>
            <a:endParaRPr lang="en-US" altLang="zh-CN" sz="1400" b="1" dirty="0">
              <a:solidFill>
                <a:srgbClr val="000000"/>
              </a:solidFill>
              <a:latin typeface="+mn-ea"/>
              <a:ea typeface="+mn-ea"/>
            </a:endParaRPr>
          </a:p>
        </p:txBody>
      </p:sp>
    </p:spTree>
    <p:extLst>
      <p:ext uri="{BB962C8B-B14F-4D97-AF65-F5344CB8AC3E}">
        <p14:creationId xmlns:p14="http://schemas.microsoft.com/office/powerpoint/2010/main" val="419637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连接符 101"/>
          <p:cNvCxnSpPr/>
          <p:nvPr/>
        </p:nvCxnSpPr>
        <p:spPr bwMode="auto">
          <a:xfrm>
            <a:off x="3459592" y="3842488"/>
            <a:ext cx="5544616" cy="0"/>
          </a:xfrm>
          <a:prstGeom prst="line">
            <a:avLst/>
          </a:prstGeom>
          <a:noFill/>
          <a:ln w="25400" cap="flat" cmpd="sng" algn="ctr">
            <a:solidFill>
              <a:srgbClr val="008000"/>
            </a:solidFill>
            <a:prstDash val="solid"/>
          </a:ln>
          <a:effectLst>
            <a:outerShdw blurRad="40000" dist="20000" dir="5400000" rotWithShape="0">
              <a:srgbClr val="000000">
                <a:alpha val="38000"/>
              </a:srgbClr>
            </a:outerShdw>
          </a:effectLst>
        </p:spPr>
      </p:cxnSp>
      <p:sp>
        <p:nvSpPr>
          <p:cNvPr id="2" name="Title 1"/>
          <p:cNvSpPr>
            <a:spLocks noGrp="1"/>
          </p:cNvSpPr>
          <p:nvPr>
            <p:ph type="title"/>
          </p:nvPr>
        </p:nvSpPr>
        <p:spPr/>
        <p:txBody>
          <a:bodyPr/>
          <a:lstStyle/>
          <a:p>
            <a:r>
              <a:rPr lang="zh-CN" altLang="en-US" dirty="0"/>
              <a:t>路由器</a:t>
            </a:r>
            <a:r>
              <a:rPr lang="en-US" altLang="zh-CN" dirty="0"/>
              <a:t>POS/Ethernet</a:t>
            </a:r>
            <a:r>
              <a:rPr lang="zh-CN" altLang="en-US" dirty="0"/>
              <a:t>接口演进趋势</a:t>
            </a:r>
            <a:endParaRPr lang="en-US" dirty="0"/>
          </a:p>
        </p:txBody>
      </p:sp>
      <p:sp>
        <p:nvSpPr>
          <p:cNvPr id="68" name="Content Placeholder 2"/>
          <p:cNvSpPr txBox="1">
            <a:spLocks/>
          </p:cNvSpPr>
          <p:nvPr/>
        </p:nvSpPr>
        <p:spPr bwMode="auto">
          <a:xfrm>
            <a:off x="2829578" y="5331634"/>
            <a:ext cx="6192614" cy="757968"/>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r>
              <a:rPr lang="en-US" altLang="zh-CN" sz="1800" b="0" kern="0" dirty="0">
                <a:latin typeface="+mn-ea"/>
                <a:ea typeface="+mn-ea"/>
              </a:rPr>
              <a:t>POS</a:t>
            </a:r>
            <a:r>
              <a:rPr lang="zh-CN" altLang="en-US" sz="1800" b="0" kern="0" dirty="0">
                <a:latin typeface="+mn-ea"/>
                <a:ea typeface="+mn-ea"/>
              </a:rPr>
              <a:t>接口现网成熟应用</a:t>
            </a:r>
            <a:endParaRPr lang="en-US" altLang="zh-CN" sz="1800" b="0" kern="0" dirty="0">
              <a:latin typeface="+mn-ea"/>
              <a:ea typeface="+mn-ea"/>
            </a:endParaRPr>
          </a:p>
          <a:p>
            <a:r>
              <a:rPr lang="zh-CN" altLang="en-US" sz="1800" b="0" kern="0" dirty="0">
                <a:latin typeface="+mn-ea"/>
                <a:ea typeface="+mn-ea"/>
              </a:rPr>
              <a:t>以太接口持续发展</a:t>
            </a:r>
            <a:endParaRPr lang="en-US" altLang="zh-CN" sz="1800" b="0" kern="0" dirty="0">
              <a:latin typeface="+mn-ea"/>
              <a:ea typeface="+mn-ea"/>
            </a:endParaRPr>
          </a:p>
        </p:txBody>
      </p:sp>
      <p:cxnSp>
        <p:nvCxnSpPr>
          <p:cNvPr id="69" name="Straight Connector 68"/>
          <p:cNvCxnSpPr/>
          <p:nvPr/>
        </p:nvCxnSpPr>
        <p:spPr>
          <a:xfrm flipH="1">
            <a:off x="2829578" y="1403781"/>
            <a:ext cx="3150" cy="3290258"/>
          </a:xfrm>
          <a:prstGeom prst="line">
            <a:avLst/>
          </a:prstGeom>
          <a:noFill/>
          <a:ln w="25400" cap="flat" cmpd="sng" algn="ctr">
            <a:solidFill>
              <a:srgbClr val="FFCC66"/>
            </a:solidFill>
            <a:prstDash val="solid"/>
            <a:headEnd type="arrow"/>
          </a:ln>
          <a:effectLst/>
        </p:spPr>
      </p:cxnSp>
      <p:cxnSp>
        <p:nvCxnSpPr>
          <p:cNvPr id="70" name="Straight Connector 69"/>
          <p:cNvCxnSpPr/>
          <p:nvPr/>
        </p:nvCxnSpPr>
        <p:spPr>
          <a:xfrm flipH="1" flipV="1">
            <a:off x="2816878" y="4683279"/>
            <a:ext cx="6246882" cy="5861"/>
          </a:xfrm>
          <a:prstGeom prst="line">
            <a:avLst/>
          </a:prstGeom>
          <a:noFill/>
          <a:ln w="25400" cap="flat" cmpd="sng" algn="ctr">
            <a:solidFill>
              <a:srgbClr val="FFCC66"/>
            </a:solidFill>
            <a:prstDash val="solid"/>
            <a:headEnd type="arrow"/>
          </a:ln>
          <a:effectLst/>
        </p:spPr>
      </p:cxnSp>
      <p:sp>
        <p:nvSpPr>
          <p:cNvPr id="71" name="TextBox 152"/>
          <p:cNvSpPr txBox="1">
            <a:spLocks noChangeArrowheads="1"/>
          </p:cNvSpPr>
          <p:nvPr/>
        </p:nvSpPr>
        <p:spPr bwMode="auto">
          <a:xfrm>
            <a:off x="3128899" y="4672267"/>
            <a:ext cx="607859" cy="307777"/>
          </a:xfrm>
          <a:prstGeom prst="rect">
            <a:avLst/>
          </a:prstGeom>
          <a:noFill/>
          <a:ln w="9525">
            <a:noFill/>
            <a:miter lim="800000"/>
            <a:headEnd/>
            <a:tailEnd/>
          </a:ln>
        </p:spPr>
        <p:txBody>
          <a:bodyPr wrap="none">
            <a:spAutoFit/>
          </a:bodyPr>
          <a:lstStyle/>
          <a:p>
            <a:pPr algn="ctr" fontAlgn="base"/>
            <a:r>
              <a:rPr lang="en-US" altLang="zh-CN" sz="1400" dirty="0">
                <a:solidFill>
                  <a:srgbClr val="000000"/>
                </a:solidFill>
                <a:latin typeface="+mn-ea"/>
                <a:ea typeface="+mn-ea"/>
              </a:rPr>
              <a:t>1985</a:t>
            </a:r>
          </a:p>
        </p:txBody>
      </p:sp>
      <p:sp>
        <p:nvSpPr>
          <p:cNvPr id="72" name="TextBox 153"/>
          <p:cNvSpPr txBox="1">
            <a:spLocks noChangeArrowheads="1"/>
          </p:cNvSpPr>
          <p:nvPr/>
        </p:nvSpPr>
        <p:spPr bwMode="auto">
          <a:xfrm>
            <a:off x="3903599" y="4672267"/>
            <a:ext cx="607859" cy="307777"/>
          </a:xfrm>
          <a:prstGeom prst="rect">
            <a:avLst/>
          </a:prstGeom>
          <a:noFill/>
          <a:ln w="9525">
            <a:noFill/>
            <a:miter lim="800000"/>
            <a:headEnd/>
            <a:tailEnd/>
          </a:ln>
        </p:spPr>
        <p:txBody>
          <a:bodyPr wrap="none">
            <a:spAutoFit/>
          </a:bodyPr>
          <a:lstStyle/>
          <a:p>
            <a:pPr algn="ctr" fontAlgn="base"/>
            <a:r>
              <a:rPr lang="en-US" altLang="zh-CN" sz="1400" dirty="0">
                <a:solidFill>
                  <a:srgbClr val="000000"/>
                </a:solidFill>
                <a:latin typeface="+mn-ea"/>
                <a:ea typeface="+mn-ea"/>
              </a:rPr>
              <a:t>1990</a:t>
            </a:r>
          </a:p>
        </p:txBody>
      </p:sp>
      <p:sp>
        <p:nvSpPr>
          <p:cNvPr id="73" name="TextBox 154"/>
          <p:cNvSpPr txBox="1">
            <a:spLocks noChangeArrowheads="1"/>
          </p:cNvSpPr>
          <p:nvPr/>
        </p:nvSpPr>
        <p:spPr bwMode="auto">
          <a:xfrm>
            <a:off x="4678299" y="4683153"/>
            <a:ext cx="607859" cy="307777"/>
          </a:xfrm>
          <a:prstGeom prst="rect">
            <a:avLst/>
          </a:prstGeom>
          <a:noFill/>
          <a:ln w="9525">
            <a:noFill/>
            <a:miter lim="800000"/>
            <a:headEnd/>
            <a:tailEnd/>
          </a:ln>
        </p:spPr>
        <p:txBody>
          <a:bodyPr wrap="none">
            <a:spAutoFit/>
          </a:bodyPr>
          <a:lstStyle/>
          <a:p>
            <a:pPr algn="ctr" fontAlgn="base"/>
            <a:r>
              <a:rPr lang="en-US" altLang="zh-CN" sz="1400" dirty="0">
                <a:solidFill>
                  <a:srgbClr val="000000"/>
                </a:solidFill>
                <a:latin typeface="+mn-ea"/>
                <a:ea typeface="+mn-ea"/>
              </a:rPr>
              <a:t>1995</a:t>
            </a:r>
          </a:p>
        </p:txBody>
      </p:sp>
      <p:sp>
        <p:nvSpPr>
          <p:cNvPr id="74" name="TextBox 155"/>
          <p:cNvSpPr txBox="1">
            <a:spLocks noChangeArrowheads="1"/>
          </p:cNvSpPr>
          <p:nvPr/>
        </p:nvSpPr>
        <p:spPr bwMode="auto">
          <a:xfrm>
            <a:off x="5452999" y="4694039"/>
            <a:ext cx="607859" cy="307777"/>
          </a:xfrm>
          <a:prstGeom prst="rect">
            <a:avLst/>
          </a:prstGeom>
          <a:noFill/>
          <a:ln w="9525">
            <a:noFill/>
            <a:miter lim="800000"/>
            <a:headEnd/>
            <a:tailEnd/>
          </a:ln>
        </p:spPr>
        <p:txBody>
          <a:bodyPr wrap="none">
            <a:spAutoFit/>
          </a:bodyPr>
          <a:lstStyle/>
          <a:p>
            <a:pPr algn="ctr" fontAlgn="base"/>
            <a:r>
              <a:rPr lang="en-US" altLang="zh-CN" sz="1400" dirty="0">
                <a:solidFill>
                  <a:srgbClr val="000000"/>
                </a:solidFill>
                <a:latin typeface="+mn-ea"/>
                <a:ea typeface="+mn-ea"/>
              </a:rPr>
              <a:t>2000</a:t>
            </a:r>
          </a:p>
        </p:txBody>
      </p:sp>
      <p:sp>
        <p:nvSpPr>
          <p:cNvPr id="75" name="TextBox 156"/>
          <p:cNvSpPr txBox="1">
            <a:spLocks noChangeArrowheads="1"/>
          </p:cNvSpPr>
          <p:nvPr/>
        </p:nvSpPr>
        <p:spPr bwMode="auto">
          <a:xfrm>
            <a:off x="6164199" y="4694039"/>
            <a:ext cx="607859" cy="307777"/>
          </a:xfrm>
          <a:prstGeom prst="rect">
            <a:avLst/>
          </a:prstGeom>
          <a:noFill/>
          <a:ln w="9525">
            <a:noFill/>
            <a:miter lim="800000"/>
            <a:headEnd/>
            <a:tailEnd/>
          </a:ln>
        </p:spPr>
        <p:txBody>
          <a:bodyPr wrap="none">
            <a:spAutoFit/>
          </a:bodyPr>
          <a:lstStyle/>
          <a:p>
            <a:pPr algn="ctr" fontAlgn="base"/>
            <a:r>
              <a:rPr lang="en-US" altLang="zh-CN" sz="1400" dirty="0">
                <a:solidFill>
                  <a:srgbClr val="000000"/>
                </a:solidFill>
                <a:latin typeface="+mn-ea"/>
                <a:ea typeface="+mn-ea"/>
              </a:rPr>
              <a:t>2005</a:t>
            </a:r>
          </a:p>
        </p:txBody>
      </p:sp>
      <p:sp>
        <p:nvSpPr>
          <p:cNvPr id="76" name="TextBox 157"/>
          <p:cNvSpPr txBox="1">
            <a:spLocks noChangeArrowheads="1"/>
          </p:cNvSpPr>
          <p:nvPr/>
        </p:nvSpPr>
        <p:spPr bwMode="auto">
          <a:xfrm>
            <a:off x="6989699" y="4694039"/>
            <a:ext cx="607859" cy="307777"/>
          </a:xfrm>
          <a:prstGeom prst="rect">
            <a:avLst/>
          </a:prstGeom>
          <a:noFill/>
          <a:ln w="9525">
            <a:noFill/>
            <a:miter lim="800000"/>
            <a:headEnd/>
            <a:tailEnd/>
          </a:ln>
        </p:spPr>
        <p:txBody>
          <a:bodyPr wrap="none">
            <a:spAutoFit/>
          </a:bodyPr>
          <a:lstStyle/>
          <a:p>
            <a:pPr algn="ctr" fontAlgn="base"/>
            <a:r>
              <a:rPr lang="en-US" altLang="zh-CN" sz="1400" dirty="0">
                <a:solidFill>
                  <a:srgbClr val="000000"/>
                </a:solidFill>
                <a:latin typeface="+mn-ea"/>
                <a:ea typeface="+mn-ea"/>
              </a:rPr>
              <a:t>2010</a:t>
            </a:r>
          </a:p>
        </p:txBody>
      </p:sp>
      <p:sp>
        <p:nvSpPr>
          <p:cNvPr id="77" name="TextBox 158"/>
          <p:cNvSpPr txBox="1">
            <a:spLocks noChangeArrowheads="1"/>
          </p:cNvSpPr>
          <p:nvPr/>
        </p:nvSpPr>
        <p:spPr bwMode="auto">
          <a:xfrm>
            <a:off x="7501419" y="4694039"/>
            <a:ext cx="607859" cy="307777"/>
          </a:xfrm>
          <a:prstGeom prst="rect">
            <a:avLst/>
          </a:prstGeom>
          <a:noFill/>
          <a:ln w="9525">
            <a:noFill/>
            <a:miter lim="800000"/>
            <a:headEnd/>
            <a:tailEnd/>
          </a:ln>
        </p:spPr>
        <p:txBody>
          <a:bodyPr wrap="none">
            <a:spAutoFit/>
          </a:bodyPr>
          <a:lstStyle/>
          <a:p>
            <a:pPr algn="ctr" fontAlgn="base"/>
            <a:r>
              <a:rPr lang="en-US" altLang="zh-CN" sz="1400" dirty="0">
                <a:solidFill>
                  <a:srgbClr val="000000"/>
                </a:solidFill>
                <a:latin typeface="+mn-ea"/>
                <a:ea typeface="+mn-ea"/>
              </a:rPr>
              <a:t>2012</a:t>
            </a:r>
          </a:p>
        </p:txBody>
      </p:sp>
      <p:sp>
        <p:nvSpPr>
          <p:cNvPr id="78" name="TextBox 160"/>
          <p:cNvSpPr txBox="1">
            <a:spLocks noChangeArrowheads="1"/>
          </p:cNvSpPr>
          <p:nvPr/>
        </p:nvSpPr>
        <p:spPr bwMode="auto">
          <a:xfrm>
            <a:off x="911650" y="1880828"/>
            <a:ext cx="1921103" cy="338554"/>
          </a:xfrm>
          <a:prstGeom prst="rect">
            <a:avLst/>
          </a:prstGeom>
          <a:noFill/>
          <a:ln w="9525">
            <a:noFill/>
            <a:miter lim="800000"/>
            <a:headEnd/>
            <a:tailEnd/>
          </a:ln>
        </p:spPr>
        <p:txBody>
          <a:bodyPr wrap="none">
            <a:spAutoFit/>
          </a:bodyPr>
          <a:lstStyle/>
          <a:p>
            <a:pPr algn="r" fontAlgn="base"/>
            <a:r>
              <a:rPr lang="en-US" altLang="zh-CN" sz="1600" dirty="0">
                <a:solidFill>
                  <a:srgbClr val="FF6600"/>
                </a:solidFill>
                <a:latin typeface="+mn-ea"/>
                <a:ea typeface="+mn-ea"/>
              </a:rPr>
              <a:t>SONET / SDH</a:t>
            </a:r>
            <a:r>
              <a:rPr lang="zh-CN" altLang="en-US" sz="1600" dirty="0">
                <a:solidFill>
                  <a:srgbClr val="FF6600"/>
                </a:solidFill>
                <a:latin typeface="+mn-ea"/>
                <a:ea typeface="+mn-ea"/>
              </a:rPr>
              <a:t>标准</a:t>
            </a:r>
            <a:endParaRPr lang="en-US" altLang="zh-CN" sz="1600" dirty="0">
              <a:solidFill>
                <a:srgbClr val="FF6600"/>
              </a:solidFill>
              <a:latin typeface="+mn-ea"/>
              <a:ea typeface="+mn-ea"/>
            </a:endParaRPr>
          </a:p>
        </p:txBody>
      </p:sp>
      <p:sp>
        <p:nvSpPr>
          <p:cNvPr id="80" name="Oval 79"/>
          <p:cNvSpPr/>
          <p:nvPr/>
        </p:nvSpPr>
        <p:spPr>
          <a:xfrm>
            <a:off x="3855103" y="2003025"/>
            <a:ext cx="177800" cy="142875"/>
          </a:xfrm>
          <a:prstGeom prst="ellipse">
            <a:avLst/>
          </a:prstGeom>
          <a:solidFill>
            <a:srgbClr val="FF6600"/>
          </a:solidFill>
          <a:ln w="25400" cap="flat" cmpd="sng" algn="ctr">
            <a:noFill/>
            <a:prstDash val="solid"/>
          </a:ln>
          <a:effectLst>
            <a:outerShdw blurRad="76200" dist="50800" dir="5400000" algn="ctr" rotWithShape="0">
              <a:srgbClr val="000000">
                <a:alpha val="27000"/>
              </a:srgbClr>
            </a:outerShdw>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mn-ea"/>
              <a:ea typeface="+mn-ea"/>
            </a:endParaRPr>
          </a:p>
        </p:txBody>
      </p:sp>
      <p:sp>
        <p:nvSpPr>
          <p:cNvPr id="81" name="TextBox 80"/>
          <p:cNvSpPr txBox="1"/>
          <p:nvPr/>
        </p:nvSpPr>
        <p:spPr>
          <a:xfrm>
            <a:off x="1201521" y="2246294"/>
            <a:ext cx="1612941" cy="338554"/>
          </a:xfrm>
          <a:prstGeom prst="rect">
            <a:avLst/>
          </a:prstGeom>
          <a:noFill/>
        </p:spPr>
        <p:txBody>
          <a:bodyPr wrap="none">
            <a:spAutoFit/>
          </a:bodyPr>
          <a:lstStyle/>
          <a:p>
            <a:pPr algn="ctr" fontAlgn="base">
              <a:defRPr/>
            </a:pPr>
            <a:r>
              <a:rPr lang="zh-CN" altLang="en-US" sz="1600" dirty="0">
                <a:solidFill>
                  <a:srgbClr val="FF6600"/>
                </a:solidFill>
                <a:latin typeface="+mn-ea"/>
                <a:ea typeface="+mn-ea"/>
              </a:rPr>
              <a:t>路由器</a:t>
            </a:r>
            <a:r>
              <a:rPr lang="en-US" altLang="zh-CN" sz="1600" dirty="0">
                <a:solidFill>
                  <a:srgbClr val="FF6600"/>
                </a:solidFill>
                <a:latin typeface="+mn-ea"/>
                <a:ea typeface="+mn-ea"/>
              </a:rPr>
              <a:t>POS</a:t>
            </a:r>
            <a:r>
              <a:rPr lang="zh-CN" altLang="en-US" sz="1600" dirty="0">
                <a:solidFill>
                  <a:srgbClr val="FF6600"/>
                </a:solidFill>
                <a:latin typeface="+mn-ea"/>
                <a:ea typeface="+mn-ea"/>
              </a:rPr>
              <a:t>接口</a:t>
            </a:r>
            <a:endParaRPr lang="en-US" sz="1600" dirty="0">
              <a:solidFill>
                <a:srgbClr val="FF6600"/>
              </a:solidFill>
              <a:latin typeface="+mn-ea"/>
              <a:ea typeface="+mn-ea"/>
            </a:endParaRPr>
          </a:p>
        </p:txBody>
      </p:sp>
      <p:cxnSp>
        <p:nvCxnSpPr>
          <p:cNvPr id="83" name="Straight Connector 82"/>
          <p:cNvCxnSpPr>
            <a:stCxn id="80" idx="6"/>
            <a:endCxn id="88" idx="6"/>
          </p:cNvCxnSpPr>
          <p:nvPr/>
        </p:nvCxnSpPr>
        <p:spPr>
          <a:xfrm>
            <a:off x="4032903" y="2074463"/>
            <a:ext cx="1193800" cy="0"/>
          </a:xfrm>
          <a:prstGeom prst="line">
            <a:avLst/>
          </a:prstGeom>
          <a:noFill/>
          <a:ln w="25400" cap="flat" cmpd="sng" algn="ctr">
            <a:solidFill>
              <a:srgbClr val="FF6600"/>
            </a:solidFill>
            <a:prstDash val="solid"/>
          </a:ln>
          <a:effectLst>
            <a:outerShdw blurRad="40000" dist="20000" dir="5400000" rotWithShape="0">
              <a:srgbClr val="000000">
                <a:alpha val="38000"/>
              </a:srgbClr>
            </a:outerShdw>
          </a:effectLst>
        </p:spPr>
      </p:cxnSp>
      <p:sp>
        <p:nvSpPr>
          <p:cNvPr id="84" name="Oval 83"/>
          <p:cNvSpPr/>
          <p:nvPr/>
        </p:nvSpPr>
        <p:spPr>
          <a:xfrm>
            <a:off x="4134503" y="2010963"/>
            <a:ext cx="117475" cy="109537"/>
          </a:xfrm>
          <a:prstGeom prst="ellipse">
            <a:avLst/>
          </a:prstGeom>
          <a:solidFill>
            <a:srgbClr val="FF6600"/>
          </a:solidFill>
          <a:ln w="25400" cap="flat" cmpd="sng" algn="ctr">
            <a:noFill/>
            <a:prstDash val="solid"/>
          </a:ln>
          <a:effectLst>
            <a:outerShdw blurRad="76200" dist="50800" dir="5400000" algn="ctr" rotWithShape="0">
              <a:srgbClr val="000000">
                <a:alpha val="27000"/>
              </a:srgbClr>
            </a:outerShdw>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mn-ea"/>
              <a:ea typeface="+mn-ea"/>
            </a:endParaRPr>
          </a:p>
        </p:txBody>
      </p:sp>
      <p:sp>
        <p:nvSpPr>
          <p:cNvPr id="85" name="TextBox 177"/>
          <p:cNvSpPr txBox="1">
            <a:spLocks noChangeArrowheads="1"/>
          </p:cNvSpPr>
          <p:nvPr/>
        </p:nvSpPr>
        <p:spPr bwMode="auto">
          <a:xfrm>
            <a:off x="3896378" y="1799825"/>
            <a:ext cx="747320" cy="276999"/>
          </a:xfrm>
          <a:prstGeom prst="rect">
            <a:avLst/>
          </a:prstGeom>
          <a:noFill/>
          <a:ln w="9525">
            <a:noFill/>
            <a:miter lim="800000"/>
            <a:headEnd/>
            <a:tailEnd/>
          </a:ln>
        </p:spPr>
        <p:txBody>
          <a:bodyPr wrap="none">
            <a:spAutoFit/>
          </a:bodyPr>
          <a:lstStyle/>
          <a:p>
            <a:pPr fontAlgn="base"/>
            <a:r>
              <a:rPr lang="en-US" altLang="zh-CN" sz="1200" dirty="0">
                <a:solidFill>
                  <a:srgbClr val="FF6600"/>
                </a:solidFill>
                <a:latin typeface="+mn-ea"/>
                <a:ea typeface="+mn-ea"/>
              </a:rPr>
              <a:t>OC3/12</a:t>
            </a:r>
          </a:p>
        </p:txBody>
      </p:sp>
      <p:sp>
        <p:nvSpPr>
          <p:cNvPr id="86" name="Oval 85"/>
          <p:cNvSpPr/>
          <p:nvPr/>
        </p:nvSpPr>
        <p:spPr>
          <a:xfrm>
            <a:off x="4353578" y="2003025"/>
            <a:ext cx="119062" cy="109538"/>
          </a:xfrm>
          <a:prstGeom prst="ellipse">
            <a:avLst/>
          </a:prstGeom>
          <a:solidFill>
            <a:srgbClr val="FF6600"/>
          </a:solidFill>
          <a:ln w="25400" cap="flat" cmpd="sng" algn="ctr">
            <a:noFill/>
            <a:prstDash val="solid"/>
          </a:ln>
          <a:effectLst>
            <a:outerShdw blurRad="76200" dist="50800" dir="5400000" algn="ctr" rotWithShape="0">
              <a:srgbClr val="000000">
                <a:alpha val="27000"/>
              </a:srgbClr>
            </a:outerShdw>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mn-ea"/>
              <a:ea typeface="+mn-ea"/>
            </a:endParaRPr>
          </a:p>
        </p:txBody>
      </p:sp>
      <p:sp>
        <p:nvSpPr>
          <p:cNvPr id="87" name="TextBox 179"/>
          <p:cNvSpPr txBox="1">
            <a:spLocks noChangeArrowheads="1"/>
          </p:cNvSpPr>
          <p:nvPr/>
        </p:nvSpPr>
        <p:spPr bwMode="auto">
          <a:xfrm>
            <a:off x="4167840" y="2061763"/>
            <a:ext cx="591829" cy="276999"/>
          </a:xfrm>
          <a:prstGeom prst="rect">
            <a:avLst/>
          </a:prstGeom>
          <a:noFill/>
          <a:ln w="9525">
            <a:noFill/>
            <a:miter lim="800000"/>
            <a:headEnd/>
            <a:tailEnd/>
          </a:ln>
        </p:spPr>
        <p:txBody>
          <a:bodyPr wrap="none">
            <a:spAutoFit/>
          </a:bodyPr>
          <a:lstStyle/>
          <a:p>
            <a:pPr fontAlgn="base"/>
            <a:r>
              <a:rPr lang="en-US" altLang="zh-CN" sz="1200">
                <a:solidFill>
                  <a:srgbClr val="FF6600"/>
                </a:solidFill>
                <a:latin typeface="+mn-ea"/>
                <a:ea typeface="+mn-ea"/>
              </a:rPr>
              <a:t>OC48</a:t>
            </a:r>
          </a:p>
        </p:txBody>
      </p:sp>
      <p:sp>
        <p:nvSpPr>
          <p:cNvPr id="88" name="Oval 87"/>
          <p:cNvSpPr/>
          <p:nvPr/>
        </p:nvSpPr>
        <p:spPr>
          <a:xfrm>
            <a:off x="5107640" y="2018900"/>
            <a:ext cx="119063" cy="111125"/>
          </a:xfrm>
          <a:prstGeom prst="ellipse">
            <a:avLst/>
          </a:prstGeom>
          <a:solidFill>
            <a:srgbClr val="FF6600"/>
          </a:solidFill>
          <a:ln w="25400" cap="flat" cmpd="sng" algn="ctr">
            <a:noFill/>
            <a:prstDash val="solid"/>
          </a:ln>
          <a:effectLst>
            <a:outerShdw blurRad="76200" dist="50800" dir="5400000" algn="ctr" rotWithShape="0">
              <a:srgbClr val="000000">
                <a:alpha val="27000"/>
              </a:srgbClr>
            </a:outerShdw>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mn-ea"/>
              <a:ea typeface="+mn-ea"/>
            </a:endParaRPr>
          </a:p>
        </p:txBody>
      </p:sp>
      <p:sp>
        <p:nvSpPr>
          <p:cNvPr id="89" name="TextBox 181"/>
          <p:cNvSpPr txBox="1">
            <a:spLocks noChangeArrowheads="1"/>
          </p:cNvSpPr>
          <p:nvPr/>
        </p:nvSpPr>
        <p:spPr bwMode="auto">
          <a:xfrm>
            <a:off x="4836178" y="1799825"/>
            <a:ext cx="681597" cy="276999"/>
          </a:xfrm>
          <a:prstGeom prst="rect">
            <a:avLst/>
          </a:prstGeom>
          <a:noFill/>
          <a:ln w="9525">
            <a:noFill/>
            <a:miter lim="800000"/>
            <a:headEnd/>
            <a:tailEnd/>
          </a:ln>
        </p:spPr>
        <p:txBody>
          <a:bodyPr wrap="none">
            <a:spAutoFit/>
          </a:bodyPr>
          <a:lstStyle/>
          <a:p>
            <a:pPr fontAlgn="base"/>
            <a:r>
              <a:rPr lang="en-US" altLang="zh-CN" sz="1200" dirty="0">
                <a:solidFill>
                  <a:srgbClr val="FF6600"/>
                </a:solidFill>
                <a:latin typeface="+mn-ea"/>
                <a:ea typeface="+mn-ea"/>
              </a:rPr>
              <a:t>OC192</a:t>
            </a:r>
          </a:p>
        </p:txBody>
      </p:sp>
      <p:cxnSp>
        <p:nvCxnSpPr>
          <p:cNvPr id="90" name="Straight Connector 89"/>
          <p:cNvCxnSpPr>
            <a:endCxn id="99" idx="6"/>
          </p:cNvCxnSpPr>
          <p:nvPr/>
        </p:nvCxnSpPr>
        <p:spPr>
          <a:xfrm>
            <a:off x="5045728" y="2388465"/>
            <a:ext cx="1382712" cy="12700"/>
          </a:xfrm>
          <a:prstGeom prst="line">
            <a:avLst/>
          </a:prstGeom>
          <a:noFill/>
          <a:ln w="25400" cap="flat" cmpd="sng" algn="ctr">
            <a:solidFill>
              <a:srgbClr val="FF6600"/>
            </a:solidFill>
            <a:prstDash val="solid"/>
          </a:ln>
          <a:effectLst>
            <a:outerShdw blurRad="40000" dist="20000" dir="5400000" rotWithShape="0">
              <a:srgbClr val="000000">
                <a:alpha val="38000"/>
              </a:srgbClr>
            </a:outerShdw>
          </a:effectLst>
        </p:spPr>
      </p:cxnSp>
      <p:sp>
        <p:nvSpPr>
          <p:cNvPr id="91" name="TextBox 183"/>
          <p:cNvSpPr txBox="1">
            <a:spLocks noChangeArrowheads="1"/>
          </p:cNvSpPr>
          <p:nvPr/>
        </p:nvSpPr>
        <p:spPr bwMode="auto">
          <a:xfrm>
            <a:off x="4828240" y="2413865"/>
            <a:ext cx="502061" cy="276999"/>
          </a:xfrm>
          <a:prstGeom prst="rect">
            <a:avLst/>
          </a:prstGeom>
          <a:noFill/>
          <a:ln w="9525">
            <a:noFill/>
            <a:miter lim="800000"/>
            <a:headEnd/>
            <a:tailEnd/>
          </a:ln>
        </p:spPr>
        <p:txBody>
          <a:bodyPr wrap="none">
            <a:spAutoFit/>
          </a:bodyPr>
          <a:lstStyle/>
          <a:p>
            <a:pPr fontAlgn="base"/>
            <a:r>
              <a:rPr lang="en-US" altLang="zh-CN" sz="1200" dirty="0">
                <a:solidFill>
                  <a:srgbClr val="FF6600"/>
                </a:solidFill>
                <a:latin typeface="+mn-ea"/>
                <a:ea typeface="+mn-ea"/>
              </a:rPr>
              <a:t>OC3</a:t>
            </a:r>
          </a:p>
        </p:txBody>
      </p:sp>
      <p:sp>
        <p:nvSpPr>
          <p:cNvPr id="92" name="Oval 91"/>
          <p:cNvSpPr/>
          <p:nvPr/>
        </p:nvSpPr>
        <p:spPr>
          <a:xfrm>
            <a:off x="4937778" y="2337665"/>
            <a:ext cx="119062" cy="109537"/>
          </a:xfrm>
          <a:prstGeom prst="ellipse">
            <a:avLst/>
          </a:prstGeom>
          <a:solidFill>
            <a:srgbClr val="FF6600"/>
          </a:solidFill>
          <a:ln w="25400" cap="flat" cmpd="sng" algn="ctr">
            <a:noFill/>
            <a:prstDash val="solid"/>
          </a:ln>
          <a:effectLst>
            <a:outerShdw blurRad="76200" dist="50800" dir="5400000" algn="ctr" rotWithShape="0">
              <a:srgbClr val="000000">
                <a:alpha val="27000"/>
              </a:srgbClr>
            </a:outerShdw>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mn-ea"/>
              <a:ea typeface="+mn-ea"/>
            </a:endParaRPr>
          </a:p>
        </p:txBody>
      </p:sp>
      <p:sp>
        <p:nvSpPr>
          <p:cNvPr id="93" name="Oval 92"/>
          <p:cNvSpPr/>
          <p:nvPr/>
        </p:nvSpPr>
        <p:spPr>
          <a:xfrm>
            <a:off x="5302903" y="2337665"/>
            <a:ext cx="117475" cy="109537"/>
          </a:xfrm>
          <a:prstGeom prst="ellipse">
            <a:avLst/>
          </a:prstGeom>
          <a:solidFill>
            <a:srgbClr val="FF6600"/>
          </a:solidFill>
          <a:ln w="25400" cap="flat" cmpd="sng" algn="ctr">
            <a:noFill/>
            <a:prstDash val="solid"/>
          </a:ln>
          <a:effectLst>
            <a:outerShdw blurRad="76200" dist="50800" dir="5400000" algn="ctr" rotWithShape="0">
              <a:srgbClr val="000000">
                <a:alpha val="27000"/>
              </a:srgbClr>
            </a:outerShdw>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mn-ea"/>
              <a:ea typeface="+mn-ea"/>
            </a:endParaRPr>
          </a:p>
        </p:txBody>
      </p:sp>
      <p:sp>
        <p:nvSpPr>
          <p:cNvPr id="94" name="TextBox 186"/>
          <p:cNvSpPr txBox="1">
            <a:spLocks noChangeArrowheads="1"/>
          </p:cNvSpPr>
          <p:nvPr/>
        </p:nvSpPr>
        <p:spPr bwMode="auto">
          <a:xfrm>
            <a:off x="5125103" y="2150318"/>
            <a:ext cx="591829" cy="276999"/>
          </a:xfrm>
          <a:prstGeom prst="rect">
            <a:avLst/>
          </a:prstGeom>
          <a:noFill/>
          <a:ln w="9525">
            <a:noFill/>
            <a:miter lim="800000"/>
            <a:headEnd/>
            <a:tailEnd/>
          </a:ln>
        </p:spPr>
        <p:txBody>
          <a:bodyPr wrap="none">
            <a:spAutoFit/>
          </a:bodyPr>
          <a:lstStyle/>
          <a:p>
            <a:pPr fontAlgn="base"/>
            <a:r>
              <a:rPr lang="en-US" altLang="zh-CN" sz="1200" dirty="0">
                <a:solidFill>
                  <a:srgbClr val="FF6600"/>
                </a:solidFill>
                <a:latin typeface="+mn-ea"/>
                <a:ea typeface="+mn-ea"/>
              </a:rPr>
              <a:t>OC12</a:t>
            </a:r>
          </a:p>
        </p:txBody>
      </p:sp>
      <p:sp>
        <p:nvSpPr>
          <p:cNvPr id="95" name="Oval 94"/>
          <p:cNvSpPr/>
          <p:nvPr/>
        </p:nvSpPr>
        <p:spPr>
          <a:xfrm>
            <a:off x="5607703" y="2355127"/>
            <a:ext cx="117475" cy="109538"/>
          </a:xfrm>
          <a:prstGeom prst="ellipse">
            <a:avLst/>
          </a:prstGeom>
          <a:solidFill>
            <a:srgbClr val="FF6600"/>
          </a:solidFill>
          <a:ln w="25400" cap="flat" cmpd="sng" algn="ctr">
            <a:noFill/>
            <a:prstDash val="solid"/>
          </a:ln>
          <a:effectLst>
            <a:outerShdw blurRad="76200" dist="50800" dir="5400000" algn="ctr" rotWithShape="0">
              <a:srgbClr val="000000">
                <a:alpha val="27000"/>
              </a:srgbClr>
            </a:outerShdw>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mn-ea"/>
              <a:ea typeface="+mn-ea"/>
            </a:endParaRPr>
          </a:p>
        </p:txBody>
      </p:sp>
      <p:sp>
        <p:nvSpPr>
          <p:cNvPr id="96" name="TextBox 188"/>
          <p:cNvSpPr txBox="1">
            <a:spLocks noChangeArrowheads="1"/>
          </p:cNvSpPr>
          <p:nvPr/>
        </p:nvSpPr>
        <p:spPr bwMode="auto">
          <a:xfrm>
            <a:off x="5429903" y="2413865"/>
            <a:ext cx="591829" cy="276999"/>
          </a:xfrm>
          <a:prstGeom prst="rect">
            <a:avLst/>
          </a:prstGeom>
          <a:noFill/>
          <a:ln w="9525">
            <a:noFill/>
            <a:miter lim="800000"/>
            <a:headEnd/>
            <a:tailEnd/>
          </a:ln>
        </p:spPr>
        <p:txBody>
          <a:bodyPr wrap="none">
            <a:spAutoFit/>
          </a:bodyPr>
          <a:lstStyle/>
          <a:p>
            <a:pPr fontAlgn="base"/>
            <a:r>
              <a:rPr lang="en-US" altLang="zh-CN" sz="1200">
                <a:solidFill>
                  <a:srgbClr val="FF6600"/>
                </a:solidFill>
                <a:latin typeface="+mn-ea"/>
                <a:ea typeface="+mn-ea"/>
              </a:rPr>
              <a:t>OC48</a:t>
            </a:r>
          </a:p>
        </p:txBody>
      </p:sp>
      <p:sp>
        <p:nvSpPr>
          <p:cNvPr id="97" name="Oval 96"/>
          <p:cNvSpPr/>
          <p:nvPr/>
        </p:nvSpPr>
        <p:spPr>
          <a:xfrm>
            <a:off x="5869640" y="2345602"/>
            <a:ext cx="119063" cy="111125"/>
          </a:xfrm>
          <a:prstGeom prst="ellipse">
            <a:avLst/>
          </a:prstGeom>
          <a:solidFill>
            <a:srgbClr val="FF6600"/>
          </a:solidFill>
          <a:ln w="25400" cap="flat" cmpd="sng" algn="ctr">
            <a:noFill/>
            <a:prstDash val="solid"/>
          </a:ln>
          <a:effectLst>
            <a:outerShdw blurRad="76200" dist="50800" dir="5400000" algn="ctr" rotWithShape="0">
              <a:srgbClr val="000000">
                <a:alpha val="27000"/>
              </a:srgbClr>
            </a:outerShdw>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mn-ea"/>
              <a:ea typeface="+mn-ea"/>
            </a:endParaRPr>
          </a:p>
        </p:txBody>
      </p:sp>
      <p:sp>
        <p:nvSpPr>
          <p:cNvPr id="98" name="TextBox 190"/>
          <p:cNvSpPr txBox="1">
            <a:spLocks noChangeArrowheads="1"/>
          </p:cNvSpPr>
          <p:nvPr/>
        </p:nvSpPr>
        <p:spPr bwMode="auto">
          <a:xfrm>
            <a:off x="5691840" y="2132856"/>
            <a:ext cx="681597" cy="276999"/>
          </a:xfrm>
          <a:prstGeom prst="rect">
            <a:avLst/>
          </a:prstGeom>
          <a:noFill/>
          <a:ln w="9525">
            <a:noFill/>
            <a:miter lim="800000"/>
            <a:headEnd/>
            <a:tailEnd/>
          </a:ln>
        </p:spPr>
        <p:txBody>
          <a:bodyPr wrap="none">
            <a:spAutoFit/>
          </a:bodyPr>
          <a:lstStyle/>
          <a:p>
            <a:pPr fontAlgn="base"/>
            <a:r>
              <a:rPr lang="en-US" altLang="zh-CN" sz="1200" dirty="0">
                <a:solidFill>
                  <a:srgbClr val="FF6600"/>
                </a:solidFill>
                <a:latin typeface="+mn-ea"/>
                <a:ea typeface="+mn-ea"/>
              </a:rPr>
              <a:t>OC192</a:t>
            </a:r>
          </a:p>
        </p:txBody>
      </p:sp>
      <p:sp>
        <p:nvSpPr>
          <p:cNvPr id="99" name="Oval 98"/>
          <p:cNvSpPr/>
          <p:nvPr/>
        </p:nvSpPr>
        <p:spPr>
          <a:xfrm>
            <a:off x="6309378" y="2345602"/>
            <a:ext cx="119062" cy="111125"/>
          </a:xfrm>
          <a:prstGeom prst="ellipse">
            <a:avLst/>
          </a:prstGeom>
          <a:solidFill>
            <a:srgbClr val="FF6600"/>
          </a:solidFill>
          <a:ln w="25400" cap="flat" cmpd="sng" algn="ctr">
            <a:noFill/>
            <a:prstDash val="solid"/>
          </a:ln>
          <a:effectLst>
            <a:outerShdw blurRad="76200" dist="50800" dir="5400000" algn="ctr" rotWithShape="0">
              <a:srgbClr val="000000">
                <a:alpha val="27000"/>
              </a:srgbClr>
            </a:outerShdw>
          </a:effectLst>
        </p:spPr>
        <p:txBody>
          <a:bodyPr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mn-ea"/>
              <a:ea typeface="+mn-ea"/>
            </a:endParaRPr>
          </a:p>
        </p:txBody>
      </p:sp>
      <p:sp>
        <p:nvSpPr>
          <p:cNvPr id="100" name="TextBox 192"/>
          <p:cNvSpPr txBox="1">
            <a:spLocks noChangeArrowheads="1"/>
          </p:cNvSpPr>
          <p:nvPr/>
        </p:nvSpPr>
        <p:spPr bwMode="auto">
          <a:xfrm>
            <a:off x="6115703" y="2413865"/>
            <a:ext cx="681597" cy="276999"/>
          </a:xfrm>
          <a:prstGeom prst="rect">
            <a:avLst/>
          </a:prstGeom>
          <a:noFill/>
          <a:ln w="9525">
            <a:noFill/>
            <a:miter lim="800000"/>
            <a:headEnd/>
            <a:tailEnd/>
          </a:ln>
        </p:spPr>
        <p:txBody>
          <a:bodyPr wrap="none">
            <a:spAutoFit/>
          </a:bodyPr>
          <a:lstStyle/>
          <a:p>
            <a:pPr fontAlgn="base"/>
            <a:r>
              <a:rPr lang="en-US" altLang="zh-CN" sz="1200">
                <a:solidFill>
                  <a:srgbClr val="FF6600"/>
                </a:solidFill>
                <a:latin typeface="+mn-ea"/>
                <a:ea typeface="+mn-ea"/>
              </a:rPr>
              <a:t>OC768</a:t>
            </a:r>
          </a:p>
        </p:txBody>
      </p:sp>
      <p:sp>
        <p:nvSpPr>
          <p:cNvPr id="111" name="TextBox 158"/>
          <p:cNvSpPr txBox="1">
            <a:spLocks noChangeArrowheads="1"/>
          </p:cNvSpPr>
          <p:nvPr/>
        </p:nvSpPr>
        <p:spPr bwMode="auto">
          <a:xfrm>
            <a:off x="8070341" y="4692961"/>
            <a:ext cx="607859" cy="307777"/>
          </a:xfrm>
          <a:prstGeom prst="rect">
            <a:avLst/>
          </a:prstGeom>
          <a:noFill/>
          <a:ln w="9525">
            <a:noFill/>
            <a:miter lim="800000"/>
            <a:headEnd/>
            <a:tailEnd/>
          </a:ln>
        </p:spPr>
        <p:txBody>
          <a:bodyPr wrap="none">
            <a:spAutoFit/>
          </a:bodyPr>
          <a:lstStyle/>
          <a:p>
            <a:pPr algn="ctr" fontAlgn="base"/>
            <a:r>
              <a:rPr lang="en-US" altLang="zh-CN" sz="1400" dirty="0">
                <a:solidFill>
                  <a:srgbClr val="000000"/>
                </a:solidFill>
                <a:latin typeface="+mn-ea"/>
                <a:ea typeface="+mn-ea"/>
              </a:rPr>
              <a:t>2015</a:t>
            </a:r>
          </a:p>
        </p:txBody>
      </p:sp>
      <p:sp>
        <p:nvSpPr>
          <p:cNvPr id="112" name="TextBox 159"/>
          <p:cNvSpPr txBox="1">
            <a:spLocks noChangeArrowheads="1"/>
          </p:cNvSpPr>
          <p:nvPr/>
        </p:nvSpPr>
        <p:spPr bwMode="auto">
          <a:xfrm>
            <a:off x="1423269" y="3635341"/>
            <a:ext cx="1422184" cy="338554"/>
          </a:xfrm>
          <a:prstGeom prst="rect">
            <a:avLst/>
          </a:prstGeom>
          <a:noFill/>
          <a:ln w="9525">
            <a:noFill/>
            <a:miter lim="800000"/>
            <a:headEnd/>
            <a:tailEnd/>
          </a:ln>
        </p:spPr>
        <p:txBody>
          <a:bodyPr wrap="none">
            <a:spAutoFit/>
          </a:bodyPr>
          <a:lstStyle/>
          <a:p>
            <a:pPr algn="r" fontAlgn="base"/>
            <a:r>
              <a:rPr lang="en-US" altLang="zh-CN" sz="1600" dirty="0">
                <a:solidFill>
                  <a:srgbClr val="008000"/>
                </a:solidFill>
                <a:latin typeface="+mn-ea"/>
                <a:ea typeface="+mn-ea"/>
              </a:rPr>
              <a:t>Ethernet</a:t>
            </a:r>
            <a:r>
              <a:rPr lang="zh-CN" altLang="en-US" sz="1600" dirty="0">
                <a:solidFill>
                  <a:srgbClr val="008000"/>
                </a:solidFill>
                <a:latin typeface="+mn-ea"/>
                <a:ea typeface="+mn-ea"/>
              </a:rPr>
              <a:t>接口</a:t>
            </a:r>
            <a:endParaRPr lang="en-US" altLang="zh-CN" sz="1600" dirty="0">
              <a:solidFill>
                <a:srgbClr val="008000"/>
              </a:solidFill>
              <a:latin typeface="+mn-ea"/>
              <a:ea typeface="+mn-ea"/>
            </a:endParaRPr>
          </a:p>
        </p:txBody>
      </p:sp>
      <p:sp>
        <p:nvSpPr>
          <p:cNvPr id="113" name="Oval 162"/>
          <p:cNvSpPr/>
          <p:nvPr/>
        </p:nvSpPr>
        <p:spPr>
          <a:xfrm>
            <a:off x="3397903" y="3771413"/>
            <a:ext cx="177800" cy="144462"/>
          </a:xfrm>
          <a:prstGeom prst="ellipse">
            <a:avLst/>
          </a:prstGeom>
          <a:solidFill>
            <a:srgbClr val="008000"/>
          </a:solidFill>
          <a:ln w="25400" cap="flat" cmpd="sng" algn="ctr">
            <a:noFill/>
            <a:prstDash val="solid"/>
          </a:ln>
          <a:effectLst>
            <a:outerShdw blurRad="76200" dist="50800" dir="5400000" algn="ctr" rotWithShape="0">
              <a:srgbClr val="000000">
                <a:alpha val="27000"/>
              </a:srgbClr>
            </a:outerShdw>
          </a:effectLst>
        </p:spPr>
        <p:txBody>
          <a:bodyPr anchor="ctr"/>
          <a:lstStyle/>
          <a:p>
            <a:pPr algn="ctr" fontAlgn="base">
              <a:spcBef>
                <a:spcPts val="0"/>
              </a:spcBef>
              <a:spcAft>
                <a:spcPts val="0"/>
              </a:spcAft>
            </a:pPr>
            <a:endParaRPr lang="en-US" sz="1200" kern="0" dirty="0">
              <a:solidFill>
                <a:srgbClr val="FFFFFF"/>
              </a:solidFill>
              <a:latin typeface="+mn-ea"/>
              <a:ea typeface="+mn-ea"/>
            </a:endParaRPr>
          </a:p>
        </p:txBody>
      </p:sp>
      <p:sp>
        <p:nvSpPr>
          <p:cNvPr id="114" name="TextBox 113"/>
          <p:cNvSpPr txBox="1"/>
          <p:nvPr/>
        </p:nvSpPr>
        <p:spPr>
          <a:xfrm>
            <a:off x="4845703" y="3504713"/>
            <a:ext cx="351378" cy="276999"/>
          </a:xfrm>
          <a:prstGeom prst="rect">
            <a:avLst/>
          </a:prstGeom>
          <a:noFill/>
        </p:spPr>
        <p:txBody>
          <a:bodyPr wrap="none">
            <a:spAutoFit/>
          </a:bodyPr>
          <a:lstStyle/>
          <a:p>
            <a:pPr fontAlgn="base">
              <a:defRPr/>
            </a:pPr>
            <a:r>
              <a:rPr lang="en-US" sz="1200" dirty="0">
                <a:solidFill>
                  <a:srgbClr val="008000"/>
                </a:solidFill>
                <a:latin typeface="+mn-ea"/>
                <a:ea typeface="+mn-ea"/>
              </a:rPr>
              <a:t>FE</a:t>
            </a:r>
          </a:p>
        </p:txBody>
      </p:sp>
      <p:sp>
        <p:nvSpPr>
          <p:cNvPr id="115" name="TextBox 114"/>
          <p:cNvSpPr txBox="1"/>
          <p:nvPr/>
        </p:nvSpPr>
        <p:spPr>
          <a:xfrm>
            <a:off x="5361640" y="3504713"/>
            <a:ext cx="383438" cy="276999"/>
          </a:xfrm>
          <a:prstGeom prst="rect">
            <a:avLst/>
          </a:prstGeom>
          <a:noFill/>
        </p:spPr>
        <p:txBody>
          <a:bodyPr wrap="none">
            <a:spAutoFit/>
          </a:bodyPr>
          <a:lstStyle/>
          <a:p>
            <a:pPr fontAlgn="base">
              <a:defRPr/>
            </a:pPr>
            <a:r>
              <a:rPr lang="en-US" sz="1200" dirty="0">
                <a:solidFill>
                  <a:srgbClr val="008000"/>
                </a:solidFill>
                <a:latin typeface="+mn-ea"/>
                <a:ea typeface="+mn-ea"/>
              </a:rPr>
              <a:t>GE</a:t>
            </a:r>
          </a:p>
        </p:txBody>
      </p:sp>
      <p:sp>
        <p:nvSpPr>
          <p:cNvPr id="116" name="TextBox 115"/>
          <p:cNvSpPr txBox="1"/>
          <p:nvPr/>
        </p:nvSpPr>
        <p:spPr>
          <a:xfrm>
            <a:off x="5861703" y="3504713"/>
            <a:ext cx="562975" cy="276999"/>
          </a:xfrm>
          <a:prstGeom prst="rect">
            <a:avLst/>
          </a:prstGeom>
          <a:noFill/>
        </p:spPr>
        <p:txBody>
          <a:bodyPr wrap="none">
            <a:spAutoFit/>
          </a:bodyPr>
          <a:lstStyle/>
          <a:p>
            <a:pPr fontAlgn="base">
              <a:defRPr/>
            </a:pPr>
            <a:r>
              <a:rPr lang="en-US" sz="1200" dirty="0">
                <a:solidFill>
                  <a:srgbClr val="008000"/>
                </a:solidFill>
                <a:latin typeface="+mn-ea"/>
                <a:ea typeface="+mn-ea"/>
              </a:rPr>
              <a:t>10GE</a:t>
            </a:r>
          </a:p>
        </p:txBody>
      </p:sp>
      <p:sp>
        <p:nvSpPr>
          <p:cNvPr id="117" name="TextBox 116"/>
          <p:cNvSpPr txBox="1"/>
          <p:nvPr/>
        </p:nvSpPr>
        <p:spPr>
          <a:xfrm>
            <a:off x="6928503" y="3504713"/>
            <a:ext cx="898003" cy="276999"/>
          </a:xfrm>
          <a:prstGeom prst="rect">
            <a:avLst/>
          </a:prstGeom>
          <a:noFill/>
        </p:spPr>
        <p:txBody>
          <a:bodyPr wrap="none">
            <a:spAutoFit/>
          </a:bodyPr>
          <a:lstStyle/>
          <a:p>
            <a:pPr fontAlgn="base">
              <a:defRPr/>
            </a:pPr>
            <a:r>
              <a:rPr lang="en-US" sz="1200" dirty="0">
                <a:solidFill>
                  <a:srgbClr val="008000"/>
                </a:solidFill>
                <a:latin typeface="+mn-ea"/>
                <a:ea typeface="+mn-ea"/>
              </a:rPr>
              <a:t>40/100GE</a:t>
            </a:r>
          </a:p>
        </p:txBody>
      </p:sp>
      <p:sp>
        <p:nvSpPr>
          <p:cNvPr id="118" name="Oval 203"/>
          <p:cNvSpPr/>
          <p:nvPr/>
        </p:nvSpPr>
        <p:spPr>
          <a:xfrm>
            <a:off x="4955240" y="3796813"/>
            <a:ext cx="119063" cy="109537"/>
          </a:xfrm>
          <a:prstGeom prst="ellipse">
            <a:avLst/>
          </a:prstGeom>
          <a:solidFill>
            <a:srgbClr val="008000"/>
          </a:solidFill>
          <a:ln w="25400" cap="flat" cmpd="sng" algn="ctr">
            <a:noFill/>
            <a:prstDash val="solid"/>
          </a:ln>
          <a:effectLst>
            <a:outerShdw blurRad="76200" dist="50800" dir="5400000" algn="ctr" rotWithShape="0">
              <a:srgbClr val="000000">
                <a:alpha val="27000"/>
              </a:srgbClr>
            </a:outerShdw>
          </a:effectLst>
        </p:spPr>
        <p:txBody>
          <a:bodyPr anchor="ctr"/>
          <a:lstStyle/>
          <a:p>
            <a:pPr algn="ctr" fontAlgn="base">
              <a:spcBef>
                <a:spcPts val="0"/>
              </a:spcBef>
              <a:spcAft>
                <a:spcPts val="0"/>
              </a:spcAft>
            </a:pPr>
            <a:endParaRPr lang="en-US" sz="1200" kern="0" dirty="0">
              <a:solidFill>
                <a:srgbClr val="FFFFFF"/>
              </a:solidFill>
              <a:latin typeface="+mn-ea"/>
              <a:ea typeface="+mn-ea"/>
            </a:endParaRPr>
          </a:p>
        </p:txBody>
      </p:sp>
      <p:sp>
        <p:nvSpPr>
          <p:cNvPr id="119" name="Oval 204"/>
          <p:cNvSpPr/>
          <p:nvPr/>
        </p:nvSpPr>
        <p:spPr>
          <a:xfrm>
            <a:off x="5488640" y="3796813"/>
            <a:ext cx="119063" cy="109537"/>
          </a:xfrm>
          <a:prstGeom prst="ellipse">
            <a:avLst/>
          </a:prstGeom>
          <a:solidFill>
            <a:srgbClr val="008000"/>
          </a:solidFill>
          <a:ln w="25400" cap="flat" cmpd="sng" algn="ctr">
            <a:noFill/>
            <a:prstDash val="solid"/>
          </a:ln>
          <a:effectLst>
            <a:outerShdw blurRad="76200" dist="50800" dir="5400000" algn="ctr" rotWithShape="0">
              <a:srgbClr val="000000">
                <a:alpha val="27000"/>
              </a:srgbClr>
            </a:outerShdw>
          </a:effectLst>
        </p:spPr>
        <p:txBody>
          <a:bodyPr anchor="ctr"/>
          <a:lstStyle/>
          <a:p>
            <a:pPr algn="ctr" fontAlgn="base">
              <a:spcBef>
                <a:spcPts val="0"/>
              </a:spcBef>
              <a:spcAft>
                <a:spcPts val="0"/>
              </a:spcAft>
            </a:pPr>
            <a:endParaRPr lang="en-US" sz="1200" kern="0" dirty="0">
              <a:solidFill>
                <a:srgbClr val="FFFFFF"/>
              </a:solidFill>
              <a:latin typeface="+mn-ea"/>
              <a:ea typeface="+mn-ea"/>
            </a:endParaRPr>
          </a:p>
        </p:txBody>
      </p:sp>
      <p:sp>
        <p:nvSpPr>
          <p:cNvPr id="120" name="Oval 205"/>
          <p:cNvSpPr/>
          <p:nvPr/>
        </p:nvSpPr>
        <p:spPr>
          <a:xfrm>
            <a:off x="5996640" y="3796813"/>
            <a:ext cx="119063" cy="109537"/>
          </a:xfrm>
          <a:prstGeom prst="ellipse">
            <a:avLst/>
          </a:prstGeom>
          <a:solidFill>
            <a:srgbClr val="008000"/>
          </a:solidFill>
          <a:ln w="25400" cap="flat" cmpd="sng" algn="ctr">
            <a:noFill/>
            <a:prstDash val="solid"/>
          </a:ln>
          <a:effectLst>
            <a:outerShdw blurRad="76200" dist="50800" dir="5400000" algn="ctr" rotWithShape="0">
              <a:srgbClr val="000000">
                <a:alpha val="27000"/>
              </a:srgbClr>
            </a:outerShdw>
          </a:effectLst>
        </p:spPr>
        <p:txBody>
          <a:bodyPr anchor="ctr"/>
          <a:lstStyle/>
          <a:p>
            <a:pPr algn="ctr" fontAlgn="base">
              <a:spcBef>
                <a:spcPts val="0"/>
              </a:spcBef>
              <a:spcAft>
                <a:spcPts val="0"/>
              </a:spcAft>
            </a:pPr>
            <a:endParaRPr lang="en-US" sz="1200" kern="0" dirty="0">
              <a:solidFill>
                <a:srgbClr val="FFFFFF"/>
              </a:solidFill>
              <a:latin typeface="+mn-ea"/>
              <a:ea typeface="+mn-ea"/>
            </a:endParaRPr>
          </a:p>
        </p:txBody>
      </p:sp>
      <p:sp>
        <p:nvSpPr>
          <p:cNvPr id="121" name="Oval 206"/>
          <p:cNvSpPr/>
          <p:nvPr/>
        </p:nvSpPr>
        <p:spPr>
          <a:xfrm>
            <a:off x="7258703" y="3788875"/>
            <a:ext cx="117475" cy="109538"/>
          </a:xfrm>
          <a:prstGeom prst="ellipse">
            <a:avLst/>
          </a:prstGeom>
          <a:solidFill>
            <a:srgbClr val="008000"/>
          </a:solidFill>
          <a:ln w="25400" cap="flat" cmpd="sng" algn="ctr">
            <a:noFill/>
            <a:prstDash val="solid"/>
          </a:ln>
          <a:effectLst>
            <a:outerShdw blurRad="76200" dist="50800" dir="5400000" algn="ctr" rotWithShape="0">
              <a:srgbClr val="000000">
                <a:alpha val="27000"/>
              </a:srgbClr>
            </a:outerShdw>
          </a:effectLst>
        </p:spPr>
        <p:txBody>
          <a:bodyPr anchor="ctr"/>
          <a:lstStyle/>
          <a:p>
            <a:pPr algn="ctr" fontAlgn="base">
              <a:spcBef>
                <a:spcPts val="0"/>
              </a:spcBef>
              <a:spcAft>
                <a:spcPts val="0"/>
              </a:spcAft>
            </a:pPr>
            <a:endParaRPr lang="en-US" sz="1200" kern="0" dirty="0">
              <a:solidFill>
                <a:srgbClr val="FFFFFF"/>
              </a:solidFill>
              <a:latin typeface="+mn-ea"/>
              <a:ea typeface="+mn-ea"/>
            </a:endParaRPr>
          </a:p>
        </p:txBody>
      </p:sp>
      <p:sp>
        <p:nvSpPr>
          <p:cNvPr id="122" name="TextBox 158"/>
          <p:cNvSpPr txBox="1">
            <a:spLocks noChangeArrowheads="1"/>
          </p:cNvSpPr>
          <p:nvPr/>
        </p:nvSpPr>
        <p:spPr bwMode="auto">
          <a:xfrm>
            <a:off x="8587348" y="4696404"/>
            <a:ext cx="476412" cy="307777"/>
          </a:xfrm>
          <a:prstGeom prst="rect">
            <a:avLst/>
          </a:prstGeom>
          <a:noFill/>
          <a:ln w="25400" cap="flat" cmpd="sng" algn="ctr">
            <a:noFill/>
            <a:prstDash val="solid"/>
            <a:headEnd type="arrow"/>
          </a:ln>
          <a:effectLst/>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mn-ea"/>
                <a:ea typeface="+mn-ea"/>
              </a:rPr>
              <a:t>……</a:t>
            </a:r>
          </a:p>
        </p:txBody>
      </p:sp>
      <p:sp>
        <p:nvSpPr>
          <p:cNvPr id="123" name="TextBox 161"/>
          <p:cNvSpPr txBox="1">
            <a:spLocks noChangeArrowheads="1"/>
          </p:cNvSpPr>
          <p:nvPr/>
        </p:nvSpPr>
        <p:spPr bwMode="auto">
          <a:xfrm>
            <a:off x="5192442" y="2754848"/>
            <a:ext cx="736729" cy="276999"/>
          </a:xfrm>
          <a:prstGeom prst="rect">
            <a:avLst/>
          </a:prstGeom>
          <a:noFill/>
          <a:ln w="9525">
            <a:noFill/>
            <a:miter lim="800000"/>
            <a:headEnd/>
            <a:tailEnd/>
          </a:ln>
        </p:spPr>
        <p:txBody>
          <a:bodyPr wrap="square">
            <a:spAutoFit/>
          </a:bodyPr>
          <a:lstStyle/>
          <a:p>
            <a:pPr algn="r" fontAlgn="base"/>
            <a:r>
              <a:rPr lang="en-US" altLang="zh-CN" sz="1200" b="1" dirty="0">
                <a:solidFill>
                  <a:srgbClr val="FF0000"/>
                </a:solidFill>
                <a:latin typeface="+mn-ea"/>
                <a:ea typeface="+mn-ea"/>
              </a:rPr>
              <a:t>10</a:t>
            </a:r>
            <a:r>
              <a:rPr lang="zh-CN" altLang="en-US" sz="1200" b="1" dirty="0">
                <a:solidFill>
                  <a:srgbClr val="FF0000"/>
                </a:solidFill>
                <a:latin typeface="+mn-ea"/>
                <a:ea typeface="+mn-ea"/>
              </a:rPr>
              <a:t>年</a:t>
            </a:r>
            <a:endParaRPr lang="en-US" altLang="zh-CN" sz="1200" b="1" dirty="0">
              <a:solidFill>
                <a:srgbClr val="FF0000"/>
              </a:solidFill>
              <a:latin typeface="+mn-ea"/>
              <a:ea typeface="+mn-ea"/>
            </a:endParaRPr>
          </a:p>
        </p:txBody>
      </p:sp>
      <p:sp>
        <p:nvSpPr>
          <p:cNvPr id="124" name="右大括号 105"/>
          <p:cNvSpPr/>
          <p:nvPr/>
        </p:nvSpPr>
        <p:spPr bwMode="auto">
          <a:xfrm rot="5400000">
            <a:off x="5605036" y="2036623"/>
            <a:ext cx="144016" cy="1368152"/>
          </a:xfrm>
          <a:prstGeom prst="rightBrace">
            <a:avLst/>
          </a:prstGeom>
          <a:noFill/>
          <a:ln>
            <a:solidFill>
              <a:srgbClr val="000000"/>
            </a:solidFill>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mn-ea"/>
              <a:ea typeface="+mn-ea"/>
            </a:endParaRPr>
          </a:p>
        </p:txBody>
      </p:sp>
    </p:spTree>
    <p:extLst>
      <p:ext uri="{BB962C8B-B14F-4D97-AF65-F5344CB8AC3E}">
        <p14:creationId xmlns:p14="http://schemas.microsoft.com/office/powerpoint/2010/main" val="266883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t>广域网接口</a:t>
            </a:r>
            <a:endParaRPr lang="en-US" altLang="zh-CN" b="1" dirty="0"/>
          </a:p>
          <a:p>
            <a:pPr lvl="1"/>
            <a:r>
              <a:rPr lang="zh-CN" altLang="en-US" dirty="0">
                <a:solidFill>
                  <a:schemeClr val="bg1">
                    <a:lumMod val="50000"/>
                  </a:schemeClr>
                </a:solidFill>
              </a:rPr>
              <a:t>路由器广域网接口演进</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a:t>Ethernet</a:t>
            </a:r>
            <a:r>
              <a:rPr lang="zh-CN" altLang="en-US" dirty="0"/>
              <a:t>接口</a:t>
            </a:r>
          </a:p>
          <a:p>
            <a:pPr lvl="1"/>
            <a:r>
              <a:rPr lang="en-US" altLang="zh-CN" dirty="0">
                <a:solidFill>
                  <a:schemeClr val="bg1">
                    <a:lumMod val="50000"/>
                  </a:schemeClr>
                </a:solidFill>
              </a:rPr>
              <a:t>POS</a:t>
            </a:r>
            <a:r>
              <a:rPr lang="zh-CN" altLang="en-US" dirty="0">
                <a:solidFill>
                  <a:schemeClr val="bg1">
                    <a:lumMod val="50000"/>
                  </a:schemeClr>
                </a:solidFill>
              </a:rPr>
              <a:t>接口</a:t>
            </a:r>
            <a:endParaRPr lang="en-US" altLang="zh-CN" dirty="0">
              <a:solidFill>
                <a:schemeClr val="bg1">
                  <a:lumMod val="50000"/>
                </a:schemeClr>
              </a:solidFill>
            </a:endParaRPr>
          </a:p>
          <a:p>
            <a:pPr lvl="1"/>
            <a:r>
              <a:rPr lang="en-US" altLang="zh-CN" dirty="0">
                <a:solidFill>
                  <a:schemeClr val="bg1">
                    <a:lumMod val="50000"/>
                  </a:schemeClr>
                </a:solidFill>
              </a:rPr>
              <a:t>Ethernet</a:t>
            </a:r>
            <a:r>
              <a:rPr lang="zh-CN" altLang="en-US" dirty="0">
                <a:solidFill>
                  <a:schemeClr val="bg1">
                    <a:lumMod val="50000"/>
                  </a:schemeClr>
                </a:solidFill>
              </a:rPr>
              <a:t>接口与</a:t>
            </a:r>
            <a:r>
              <a:rPr lang="en-US" altLang="zh-CN" dirty="0">
                <a:solidFill>
                  <a:schemeClr val="bg1">
                    <a:lumMod val="50000"/>
                  </a:schemeClr>
                </a:solidFill>
              </a:rPr>
              <a:t>POS</a:t>
            </a:r>
            <a:r>
              <a:rPr lang="zh-CN" altLang="en-US" dirty="0">
                <a:solidFill>
                  <a:schemeClr val="bg1">
                    <a:lumMod val="50000"/>
                  </a:schemeClr>
                </a:solidFill>
              </a:rPr>
              <a:t>接口比较</a:t>
            </a:r>
            <a:endParaRPr lang="en-US" altLang="zh-CN" dirty="0">
              <a:solidFill>
                <a:schemeClr val="bg1">
                  <a:lumMod val="50000"/>
                </a:schemeClr>
              </a:solidFill>
            </a:endParaRPr>
          </a:p>
          <a:p>
            <a:r>
              <a:rPr lang="en-US" altLang="zh-CN" dirty="0">
                <a:solidFill>
                  <a:schemeClr val="bg1">
                    <a:lumMod val="50000"/>
                  </a:schemeClr>
                </a:solidFill>
              </a:rPr>
              <a:t>PPP</a:t>
            </a:r>
            <a:r>
              <a:rPr lang="zh-CN" altLang="en-US" dirty="0">
                <a:solidFill>
                  <a:schemeClr val="bg1">
                    <a:lumMod val="50000"/>
                  </a:schemeClr>
                </a:solidFill>
              </a:rPr>
              <a:t>原理与配置</a:t>
            </a:r>
            <a:endParaRPr lang="en-US" altLang="zh-CN" dirty="0">
              <a:solidFill>
                <a:schemeClr val="bg1">
                  <a:lumMod val="50000"/>
                </a:schemeClr>
              </a:solidFill>
            </a:endParaRPr>
          </a:p>
          <a:p>
            <a:r>
              <a:rPr lang="en-US" altLang="zh-CN" dirty="0">
                <a:solidFill>
                  <a:schemeClr val="bg1">
                    <a:lumMod val="50000"/>
                  </a:schemeClr>
                </a:solidFill>
              </a:rPr>
              <a:t>IP-Trunk</a:t>
            </a:r>
          </a:p>
          <a:p>
            <a:r>
              <a:rPr lang="en-US" altLang="zh-CN" dirty="0">
                <a:solidFill>
                  <a:schemeClr val="bg1">
                    <a:lumMod val="50000"/>
                  </a:schemeClr>
                </a:solidFill>
              </a:rPr>
              <a:t>PPPoE</a:t>
            </a:r>
            <a:r>
              <a:rPr lang="zh-CN" altLang="en-US" dirty="0">
                <a:solidFill>
                  <a:schemeClr val="bg1">
                    <a:lumMod val="50000"/>
                  </a:schemeClr>
                </a:solidFill>
              </a:rPr>
              <a:t>原理与配置</a:t>
            </a:r>
            <a:endParaRPr lang="en-US" altLang="zh-CN" dirty="0">
              <a:solidFill>
                <a:schemeClr val="bg1">
                  <a:lumMod val="50000"/>
                </a:schemeClr>
              </a:solidFill>
            </a:endParaRPr>
          </a:p>
        </p:txBody>
      </p:sp>
    </p:spTree>
    <p:extLst>
      <p:ext uri="{BB962C8B-B14F-4D97-AF65-F5344CB8AC3E}">
        <p14:creationId xmlns:p14="http://schemas.microsoft.com/office/powerpoint/2010/main" val="37796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以太网接口</a:t>
            </a:r>
            <a:endParaRPr lang="en-US" dirty="0"/>
          </a:p>
        </p:txBody>
      </p:sp>
      <p:sp>
        <p:nvSpPr>
          <p:cNvPr id="3" name="Text Placeholder 2"/>
          <p:cNvSpPr>
            <a:spLocks noGrp="1"/>
          </p:cNvSpPr>
          <p:nvPr>
            <p:ph type="body" sz="quarter" idx="10"/>
          </p:nvPr>
        </p:nvSpPr>
        <p:spPr/>
        <p:txBody>
          <a:bodyPr/>
          <a:lstStyle/>
          <a:p>
            <a:r>
              <a:rPr lang="zh-CN" altLang="en-US" dirty="0"/>
              <a:t>以太网由</a:t>
            </a:r>
            <a:r>
              <a:rPr lang="en-US" altLang="zh-CN" dirty="0"/>
              <a:t>Xerox</a:t>
            </a:r>
            <a:r>
              <a:rPr lang="zh-CN" altLang="en-US" dirty="0"/>
              <a:t>公司</a:t>
            </a:r>
            <a:r>
              <a:rPr lang="en-US" altLang="zh-CN" dirty="0"/>
              <a:t>PARC</a:t>
            </a:r>
            <a:r>
              <a:rPr lang="zh-CN" altLang="en-US" dirty="0"/>
              <a:t>研究中心于</a:t>
            </a:r>
            <a:r>
              <a:rPr lang="en-US" altLang="zh-CN" dirty="0"/>
              <a:t>1973</a:t>
            </a:r>
            <a:r>
              <a:rPr lang="zh-CN" altLang="en-US" dirty="0"/>
              <a:t>年</a:t>
            </a:r>
            <a:r>
              <a:rPr lang="en-US" altLang="zh-CN" dirty="0"/>
              <a:t>5</a:t>
            </a:r>
            <a:r>
              <a:rPr lang="zh-CN" altLang="en-US" dirty="0"/>
              <a:t>月</a:t>
            </a:r>
            <a:r>
              <a:rPr lang="en-US" altLang="zh-CN" dirty="0"/>
              <a:t>22</a:t>
            </a:r>
            <a:r>
              <a:rPr lang="zh-CN" altLang="en-US" dirty="0"/>
              <a:t>日首次提出。</a:t>
            </a:r>
          </a:p>
          <a:p>
            <a:r>
              <a:rPr lang="zh-CN" altLang="en-US" dirty="0"/>
              <a:t>以太网类型：</a:t>
            </a:r>
          </a:p>
          <a:p>
            <a:pPr lvl="1"/>
            <a:r>
              <a:rPr lang="en-US" altLang="zh-CN" dirty="0"/>
              <a:t>10M</a:t>
            </a:r>
            <a:r>
              <a:rPr lang="zh-CN" altLang="en-US" dirty="0"/>
              <a:t>以太网（标准以太网）</a:t>
            </a:r>
          </a:p>
          <a:p>
            <a:pPr lvl="1"/>
            <a:r>
              <a:rPr lang="en-US" altLang="zh-CN" dirty="0"/>
              <a:t>100M</a:t>
            </a:r>
            <a:r>
              <a:rPr lang="zh-CN" altLang="en-US" dirty="0"/>
              <a:t>以太网（快速以太网）</a:t>
            </a:r>
          </a:p>
          <a:p>
            <a:pPr lvl="1"/>
            <a:r>
              <a:rPr lang="en-US" altLang="zh-CN" dirty="0"/>
              <a:t>1000M</a:t>
            </a:r>
            <a:r>
              <a:rPr lang="zh-CN" altLang="en-US" dirty="0"/>
              <a:t>以太网（千兆以太网）</a:t>
            </a:r>
            <a:r>
              <a:rPr lang="en-US" altLang="zh-CN" dirty="0"/>
              <a:t> </a:t>
            </a:r>
          </a:p>
          <a:p>
            <a:pPr lvl="1"/>
            <a:r>
              <a:rPr lang="en-US" altLang="zh-CN" dirty="0"/>
              <a:t>10G</a:t>
            </a:r>
            <a:r>
              <a:rPr lang="zh-CN" altLang="en-US" dirty="0"/>
              <a:t>以太网（万兆以太网）</a:t>
            </a:r>
            <a:endParaRPr lang="en-US" altLang="zh-CN" dirty="0"/>
          </a:p>
          <a:p>
            <a:pPr lvl="1"/>
            <a:r>
              <a:rPr lang="en-US" altLang="zh-CN" dirty="0"/>
              <a:t>100G</a:t>
            </a:r>
            <a:r>
              <a:rPr lang="zh-CN" altLang="en-US" dirty="0"/>
              <a:t>以太网（</a:t>
            </a:r>
            <a:r>
              <a:rPr lang="en-US" altLang="zh-CN" dirty="0"/>
              <a:t>100G</a:t>
            </a:r>
            <a:r>
              <a:rPr lang="zh-CN" altLang="en-US" dirty="0"/>
              <a:t>以太网） </a:t>
            </a:r>
            <a:endParaRPr lang="en-US" altLang="zh-CN" dirty="0"/>
          </a:p>
          <a:p>
            <a:pPr lvl="1"/>
            <a:r>
              <a:rPr lang="en-US" altLang="zh-CN" dirty="0"/>
              <a:t>……</a:t>
            </a:r>
            <a:endParaRPr lang="en-US" dirty="0"/>
          </a:p>
        </p:txBody>
      </p:sp>
    </p:spTree>
    <p:extLst>
      <p:ext uri="{BB962C8B-B14F-4D97-AF65-F5344CB8AC3E}">
        <p14:creationId xmlns:p14="http://schemas.microsoft.com/office/powerpoint/2010/main" val="1408433074"/>
      </p:ext>
    </p:extLst>
  </p:cSld>
  <p:clrMapOvr>
    <a:masterClrMapping/>
  </p:clrMapOvr>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AE3093B-232B-4C15-AB25-7F1FBE134870}">
  <ds:schemaRefs>
    <ds:schemaRef ds:uri="http://schemas.microsoft.com/office/2006/metadata/properties"/>
    <ds:schemaRef ds:uri="http://purl.org/dc/dcmitype/"/>
    <ds:schemaRef ds:uri="http://purl.org/dc/elements/1.1/"/>
    <ds:schemaRef ds:uri="http://schemas.microsoft.com/office/2006/documentManagement/types"/>
    <ds:schemaRef ds:uri="http://purl.org/dc/terms/"/>
    <ds:schemaRef ds:uri="http://schemas.openxmlformats.org/package/2006/metadata/core-properties"/>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63294</TotalTime>
  <Words>6746</Words>
  <Application>Microsoft Office PowerPoint</Application>
  <PresentationFormat>宽屏</PresentationFormat>
  <Paragraphs>851</Paragraphs>
  <Slides>57</Slides>
  <Notes>57</Notes>
  <HiddenSlides>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FrutigerNext LT Light</vt:lpstr>
      <vt:lpstr>FrutigerNext LT Medium</vt:lpstr>
      <vt:lpstr>FrutigerNext LT Regular</vt:lpstr>
      <vt:lpstr>黑体</vt:lpstr>
      <vt:lpstr>微软雅黑</vt:lpstr>
      <vt:lpstr>Arial</vt:lpstr>
      <vt:lpstr>Calibri</vt:lpstr>
      <vt:lpstr>Wingdings</vt:lpstr>
      <vt:lpstr>培训与认证部-母版</vt:lpstr>
      <vt:lpstr>PowerPoint 演示文稿</vt:lpstr>
      <vt:lpstr>PowerPoint 演示文稿</vt:lpstr>
      <vt:lpstr>PowerPoint 演示文稿</vt:lpstr>
      <vt:lpstr>PowerPoint 演示文稿</vt:lpstr>
      <vt:lpstr>PowerPoint 演示文稿</vt:lpstr>
      <vt:lpstr>路由器物理接口带宽演进</vt:lpstr>
      <vt:lpstr>路由器POS/Ethernet接口演进趋势</vt:lpstr>
      <vt:lpstr>PowerPoint 演示文稿</vt:lpstr>
      <vt:lpstr>以太网接口</vt:lpstr>
      <vt:lpstr>10M/100M以太网</vt:lpstr>
      <vt:lpstr>1000M以太网</vt:lpstr>
      <vt:lpstr>10GE以太网</vt:lpstr>
      <vt:lpstr>100GE以太网</vt:lpstr>
      <vt:lpstr>PowerPoint 演示文稿</vt:lpstr>
      <vt:lpstr>POS接口</vt:lpstr>
      <vt:lpstr>PowerPoint 演示文稿</vt:lpstr>
      <vt:lpstr>Ethernet接口和POS接口的比较</vt:lpstr>
      <vt:lpstr>接口LAN/WAN模式</vt:lpstr>
      <vt:lpstr>PowerPoint 演示文稿</vt:lpstr>
      <vt:lpstr>PPP基本概念 - 三大组件</vt:lpstr>
      <vt:lpstr>PPP基本概念 - 报文结构</vt:lpstr>
      <vt:lpstr>PowerPoint 演示文稿</vt:lpstr>
      <vt:lpstr>PPP基本概念 - 建链过程</vt:lpstr>
      <vt:lpstr>PowerPoint 演示文稿</vt:lpstr>
      <vt:lpstr>LCP协议 - 报文类型</vt:lpstr>
      <vt:lpstr>LCP协议 - 用于协商的参数</vt:lpstr>
      <vt:lpstr>LCP协议 - 链路协商成功</vt:lpstr>
      <vt:lpstr>LCP协议 - 链路协商参数不成功</vt:lpstr>
      <vt:lpstr>LCP协议 - 链路协商参数不能识别</vt:lpstr>
      <vt:lpstr>LCP协议 - 检测链路状态</vt:lpstr>
      <vt:lpstr>LCP协议 - 连接关闭</vt:lpstr>
      <vt:lpstr>PowerPoint 演示文稿</vt:lpstr>
      <vt:lpstr>PAP认证 - 报文类型</vt:lpstr>
      <vt:lpstr>PAP认证 - 工作原理</vt:lpstr>
      <vt:lpstr>PowerPoint 演示文稿</vt:lpstr>
      <vt:lpstr>CHAP认证 - 报文类型</vt:lpstr>
      <vt:lpstr>CHAP认证 - 工作原理</vt:lpstr>
      <vt:lpstr>PowerPoint 演示文稿</vt:lpstr>
      <vt:lpstr>NCP协议 - IPCP静态协商IP地址</vt:lpstr>
      <vt:lpstr>NCP协议 - IPCP动态协商IP地址</vt:lpstr>
      <vt:lpstr>PowerPoint 演示文稿</vt:lpstr>
      <vt:lpstr>MP基本原理</vt:lpstr>
      <vt:lpstr>PowerPoint 演示文稿</vt:lpstr>
      <vt:lpstr>配置PPP</vt:lpstr>
      <vt:lpstr>配置MP</vt:lpstr>
      <vt:lpstr>PowerPoint 演示文稿</vt:lpstr>
      <vt:lpstr>IP-Trunk</vt:lpstr>
      <vt:lpstr>IP-Trunk配置</vt:lpstr>
      <vt:lpstr>PowerPoint 演示文稿</vt:lpstr>
      <vt:lpstr>PPPoE概述 (1)</vt:lpstr>
      <vt:lpstr>PPPoE概述 (2)</vt:lpstr>
      <vt:lpstr>PPPoE会话建立过程</vt:lpstr>
      <vt:lpstr>PowerPoint 演示文稿</vt:lpstr>
      <vt:lpstr>配置PPPoE (1)</vt:lpstr>
      <vt:lpstr>配置PPPoE (2)</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c37402</dc:creator>
  <cp:lastModifiedBy>86188</cp:lastModifiedBy>
  <cp:revision>2400</cp:revision>
  <dcterms:created xsi:type="dcterms:W3CDTF">2003-08-21T06:48:56Z</dcterms:created>
  <dcterms:modified xsi:type="dcterms:W3CDTF">2021-07-20T01:08:10Z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(3)EoRumwbc88Bpv01qe04CrhxcORnj9WtU4ujs67OCMRjhD0S9M96ArzOzQT+n6VYcemuqV/vi
G3XrT/84QvaJfN/IXVlud9Vp+KQWsTfJ4at197aHd1kjVfz6JPehssQopI6Xfv85rWoSZD2T
KUNzNFitkrrpv4NiezbEpQdplx/IYRaheZWQ1chNkKbWUXie23AQINkc/aifIdPErp+X+jdI
3C7xMJolI/U6wnJGqW</vt:lpwstr>
  </property>
  <property fmtid="{D5CDD505-2E9C-101B-9397-08002B2CF9AE}" pid="18" name="_2015_ms_pID_7253431">
    <vt:lpwstr>gRt8aeBvWsb9rOExG5m2+S0YUoaFn9x3hZgfugC8KT+VGY3asAM7Cb
w4u7/02A3KuTeF0+KcC7bltWsR3T7tMY69UzNKInuIr1jCmy8b1XIHwl0Uzi+fk4+BtT6GKR
9Bt61ODW33n3TeOmK30pp09DwloGQA4OYxBJbwFHHBw7xjmp/aO6iaa8cYejf/qo8Kra3uHN
6cQxxUNIT8Y6zbN+NSQoF5jpVLM+6ENbbVAB</vt:lpwstr>
  </property>
  <property fmtid="{D5CDD505-2E9C-101B-9397-08002B2CF9AE}" pid="19" name="_2015_ms_pID_7253432">
    <vt:lpwstr>SSRemxZQc5pyoo3gOq17/yXsK1XoxVSjvWwF
nsUVWvhttz5FVAu10qIg83MZpkQo8A==</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1548633834</vt:lpwstr>
  </property>
</Properties>
</file>