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94"/>
  </p:notesMasterIdLst>
  <p:handoutMasterIdLst>
    <p:handoutMasterId r:id="rId9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42" r:id="rId22"/>
    <p:sldId id="343" r:id="rId23"/>
    <p:sldId id="274" r:id="rId24"/>
    <p:sldId id="275" r:id="rId25"/>
    <p:sldId id="276" r:id="rId26"/>
    <p:sldId id="277" r:id="rId27"/>
    <p:sldId id="278" r:id="rId28"/>
    <p:sldId id="344" r:id="rId29"/>
    <p:sldId id="345" r:id="rId30"/>
    <p:sldId id="280" r:id="rId31"/>
    <p:sldId id="281" r:id="rId32"/>
    <p:sldId id="282" r:id="rId33"/>
    <p:sldId id="283" r:id="rId34"/>
    <p:sldId id="34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6" pos="7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66924" autoAdjust="0"/>
  </p:normalViewPr>
  <p:slideViewPr>
    <p:cSldViewPr showGuides="1">
      <p:cViewPr varScale="1">
        <p:scale>
          <a:sx n="77" d="100"/>
          <a:sy n="77" d="100"/>
        </p:scale>
        <p:origin x="1728" y="90"/>
      </p:cViewPr>
      <p:guideLst>
        <p:guide orient="horz" pos="2341"/>
        <p:guide orient="horz" pos="777"/>
        <p:guide orient="horz" pos="4020"/>
        <p:guide pos="3840"/>
        <p:guide pos="722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75" d="100"/>
          <a:sy n="75" d="100"/>
        </p:scale>
        <p:origin x="1344" y="-151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+mn-ea"/>
        <a:ea typeface="+mn-ea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+mn-ea"/>
        <a:ea typeface="+mn-ea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+mn-ea"/>
        <a:ea typeface="+mn-ea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2017.07.18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：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调整整体胶片的图片拉伸。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调整前言、目标、目录等前面的图标，保持位置一致性。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调整页脚宽度，使页脚变窄，整体视觉感更好一些。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调整正文及标题高度，整体上调了一些，匹配页脚的高度。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修整所有文本框的格式问题。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调整备注页格式，使其符合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16:9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的显示效果。</a:t>
            </a:r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E8D59A91-2E8D-403E-8F59-849B385E3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189500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在本方案中，</a:t>
            </a:r>
            <a:r>
              <a:rPr lang="en-US" altLang="zh-CN"/>
              <a:t>ASBR-PE</a:t>
            </a:r>
            <a:r>
              <a:rPr lang="zh-CN" altLang="en-US"/>
              <a:t>之间直接相连。两台</a:t>
            </a:r>
            <a:r>
              <a:rPr lang="en-US" altLang="zh-CN"/>
              <a:t>ASBR-PE</a:t>
            </a:r>
            <a:r>
              <a:rPr lang="zh-CN" altLang="en-US"/>
              <a:t>之间用多个接口</a:t>
            </a:r>
            <a:r>
              <a:rPr lang="en-US" altLang="zh-CN"/>
              <a:t>(</a:t>
            </a:r>
            <a:r>
              <a:rPr lang="zh-CN" altLang="en-US"/>
              <a:t>包括子接口</a:t>
            </a:r>
            <a:r>
              <a:rPr lang="en-US" altLang="zh-CN"/>
              <a:t>)</a:t>
            </a:r>
            <a:r>
              <a:rPr lang="zh-CN" altLang="en-US"/>
              <a:t>互连，每个接口关联一个</a:t>
            </a:r>
            <a:r>
              <a:rPr lang="en-US" altLang="zh-CN"/>
              <a:t>VPN</a:t>
            </a:r>
            <a:r>
              <a:rPr lang="zh-CN" altLang="en-US"/>
              <a:t>，每个</a:t>
            </a:r>
            <a:r>
              <a:rPr lang="en-US" altLang="zh-CN"/>
              <a:t>ASBR-PE</a:t>
            </a:r>
            <a:r>
              <a:rPr lang="zh-CN" altLang="en-US"/>
              <a:t>都把对端当成</a:t>
            </a:r>
            <a:r>
              <a:rPr lang="en-US" altLang="zh-CN"/>
              <a:t>CE</a:t>
            </a:r>
            <a:r>
              <a:rPr lang="zh-CN" altLang="en-US"/>
              <a:t>。因此，</a:t>
            </a:r>
            <a:r>
              <a:rPr lang="en-US" altLang="zh-CN"/>
              <a:t>ASBR-PE</a:t>
            </a:r>
            <a:r>
              <a:rPr lang="zh-CN" altLang="en-US"/>
              <a:t>相连的接口</a:t>
            </a:r>
            <a:r>
              <a:rPr lang="en-US" altLang="zh-CN"/>
              <a:t>(</a:t>
            </a:r>
            <a:r>
              <a:rPr lang="zh-CN" altLang="en-US"/>
              <a:t>包括子接口</a:t>
            </a:r>
            <a:r>
              <a:rPr lang="en-US" altLang="zh-CN"/>
              <a:t>)</a:t>
            </a:r>
            <a:r>
              <a:rPr lang="zh-CN" altLang="en-US"/>
              <a:t>需要绑定</a:t>
            </a:r>
            <a:r>
              <a:rPr lang="en-US" altLang="zh-CN"/>
              <a:t>VRF</a:t>
            </a:r>
            <a:r>
              <a:rPr lang="zh-CN" altLang="en-US"/>
              <a:t>，并通过</a:t>
            </a:r>
            <a:r>
              <a:rPr lang="en-US" altLang="zh-CN"/>
              <a:t>eBGP</a:t>
            </a:r>
            <a:r>
              <a:rPr lang="zh-CN" altLang="en-US"/>
              <a:t>邻居关系把</a:t>
            </a:r>
            <a:r>
              <a:rPr lang="en-US" altLang="zh-CN"/>
              <a:t>VPNv4</a:t>
            </a:r>
            <a:r>
              <a:rPr lang="zh-CN" altLang="en-US"/>
              <a:t>路由转变成普通</a:t>
            </a:r>
            <a:r>
              <a:rPr lang="en-US" altLang="zh-CN"/>
              <a:t>IPv4</a:t>
            </a:r>
            <a:r>
              <a:rPr lang="zh-CN" altLang="en-US"/>
              <a:t>路由从一个</a:t>
            </a:r>
            <a:r>
              <a:rPr lang="en-US" altLang="zh-CN"/>
              <a:t>AS</a:t>
            </a:r>
            <a:r>
              <a:rPr lang="zh-CN" altLang="en-US"/>
              <a:t>传递到另一个</a:t>
            </a:r>
            <a:r>
              <a:rPr lang="en-US" altLang="zh-CN"/>
              <a:t>AS</a:t>
            </a:r>
            <a:r>
              <a:rPr lang="zh-CN" altLang="en-US"/>
              <a:t>。因此，两个</a:t>
            </a:r>
            <a:r>
              <a:rPr lang="en-US" altLang="zh-CN"/>
              <a:t>ASBR</a:t>
            </a:r>
            <a:r>
              <a:rPr lang="zh-CN" altLang="en-US"/>
              <a:t>相连，但不需要启用</a:t>
            </a:r>
            <a:r>
              <a:rPr lang="en-US" altLang="zh-CN"/>
              <a:t>MPLS</a:t>
            </a:r>
            <a:r>
              <a:rPr lang="zh-CN" altLang="en-US"/>
              <a:t>。此方案在</a:t>
            </a:r>
            <a:r>
              <a:rPr lang="en-US" altLang="zh-CN"/>
              <a:t>MPLS BGP VPN</a:t>
            </a:r>
            <a:r>
              <a:rPr lang="zh-CN" altLang="en-US"/>
              <a:t>业务属性上没有做扩展。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111402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我们只通过单方向来解释控制平面的工作过程，同时假设在站点</a:t>
            </a:r>
            <a:r>
              <a:rPr lang="en-US" altLang="zh-CN" dirty="0"/>
              <a:t>Site1</a:t>
            </a:r>
            <a:r>
              <a:rPr lang="zh-CN" altLang="en-US" dirty="0"/>
              <a:t>有一</a:t>
            </a:r>
            <a:r>
              <a:rPr lang="en-US" altLang="zh-CN" dirty="0"/>
              <a:t>VPN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连接，如上图，现在需要把</a:t>
            </a:r>
            <a:r>
              <a:rPr lang="en-US" altLang="zh-CN" dirty="0"/>
              <a:t>Client1</a:t>
            </a:r>
            <a:r>
              <a:rPr lang="zh-CN" altLang="en-US" dirty="0"/>
              <a:t>这条路由从</a:t>
            </a:r>
            <a:r>
              <a:rPr lang="en-US" altLang="zh-CN" dirty="0"/>
              <a:t>CE1</a:t>
            </a:r>
            <a:r>
              <a:rPr lang="zh-CN" altLang="en-US" dirty="0"/>
              <a:t>穿过</a:t>
            </a:r>
            <a:r>
              <a:rPr lang="en-US" altLang="zh-CN" dirty="0"/>
              <a:t>AS100</a:t>
            </a:r>
            <a:r>
              <a:rPr lang="zh-CN" altLang="en-US" dirty="0"/>
              <a:t>和</a:t>
            </a:r>
            <a:r>
              <a:rPr lang="en-US" altLang="zh-CN" dirty="0"/>
              <a:t>AS200</a:t>
            </a:r>
            <a:r>
              <a:rPr lang="zh-CN" altLang="en-US" dirty="0"/>
              <a:t>传递到</a:t>
            </a:r>
            <a:r>
              <a:rPr lang="en-US" altLang="zh-CN" dirty="0"/>
              <a:t>CE2</a:t>
            </a:r>
            <a:r>
              <a:rPr lang="zh-CN" altLang="en-US" dirty="0"/>
              <a:t>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PE1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)T1</a:t>
            </a:r>
            <a:r>
              <a:rPr lang="zh-CN" altLang="en-US" dirty="0"/>
              <a:t>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)T2</a:t>
            </a:r>
            <a:r>
              <a:rPr lang="zh-CN" altLang="en-US" dirty="0"/>
              <a:t>给</a:t>
            </a:r>
            <a:r>
              <a:rPr lang="en-US" altLang="zh-CN" dirty="0"/>
              <a:t>ASBR-PE1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中，同样通过运行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ASBR-PE2</a:t>
            </a:r>
            <a:r>
              <a:rPr lang="zh-CN" altLang="en-US" dirty="0"/>
              <a:t>分配一个与去往</a:t>
            </a:r>
            <a:r>
              <a:rPr lang="en-US" altLang="zh-CN" dirty="0"/>
              <a:t>ASBR-PE2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)T3</a:t>
            </a:r>
            <a:r>
              <a:rPr lang="zh-CN" altLang="en-US" dirty="0"/>
              <a:t>给</a:t>
            </a:r>
            <a:r>
              <a:rPr lang="en-US" altLang="zh-CN" dirty="0"/>
              <a:t>P2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P2</a:t>
            </a:r>
            <a:r>
              <a:rPr lang="zh-CN" altLang="en-US" dirty="0"/>
              <a:t>分配一个与去往</a:t>
            </a:r>
            <a:r>
              <a:rPr lang="en-US" altLang="zh-CN" dirty="0"/>
              <a:t>ASBR-PE2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)T4</a:t>
            </a:r>
            <a:r>
              <a:rPr lang="zh-CN" altLang="en-US" dirty="0"/>
              <a:t>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CE1 </a:t>
            </a:r>
            <a:r>
              <a:rPr lang="zh-CN" altLang="en-US" dirty="0"/>
              <a:t>通告路由</a:t>
            </a:r>
            <a:r>
              <a:rPr lang="en-US" altLang="zh-CN" dirty="0"/>
              <a:t>Client1</a:t>
            </a:r>
            <a:r>
              <a:rPr lang="zh-CN" altLang="en-US" dirty="0"/>
              <a:t>给</a:t>
            </a:r>
            <a:r>
              <a:rPr lang="en-US" altLang="zh-CN" dirty="0"/>
              <a:t>PE1</a:t>
            </a:r>
            <a:r>
              <a:rPr lang="zh-CN" altLang="en-US" dirty="0"/>
              <a:t>，路由的下一跳为</a:t>
            </a:r>
            <a:r>
              <a:rPr lang="en-US" altLang="zh-CN" dirty="0"/>
              <a:t>CE1</a:t>
            </a:r>
            <a:r>
              <a:rPr lang="zh-CN" altLang="en-US" dirty="0"/>
              <a:t>的接口地址。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将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通过</a:t>
            </a:r>
            <a:r>
              <a:rPr lang="en-US" altLang="zh-CN" dirty="0"/>
              <a:t>MP-BGP</a:t>
            </a:r>
            <a:r>
              <a:rPr lang="zh-CN" altLang="en-US" dirty="0"/>
              <a:t>重发布为</a:t>
            </a:r>
            <a:r>
              <a:rPr lang="en-US" altLang="zh-CN" dirty="0"/>
              <a:t>VPNv4</a:t>
            </a:r>
            <a:r>
              <a:rPr lang="zh-CN" altLang="en-US" dirty="0"/>
              <a:t>路由，并且下一跳改为</a:t>
            </a:r>
            <a:r>
              <a:rPr lang="en-US" altLang="zh-CN" dirty="0"/>
              <a:t>PE1</a:t>
            </a:r>
            <a:r>
              <a:rPr lang="zh-CN" altLang="en-US" dirty="0"/>
              <a:t>，分配一个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，然后通告给</a:t>
            </a:r>
            <a:r>
              <a:rPr lang="en-US" altLang="zh-CN" dirty="0"/>
              <a:t>ASBR-PE1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ASBR-PE1</a:t>
            </a:r>
            <a:r>
              <a:rPr lang="zh-CN" altLang="en-US" dirty="0"/>
              <a:t>将</a:t>
            </a:r>
            <a:r>
              <a:rPr lang="en-US" altLang="zh-CN" dirty="0"/>
              <a:t>VPNv4</a:t>
            </a:r>
            <a:r>
              <a:rPr lang="zh-CN" altLang="en-US" dirty="0"/>
              <a:t>路由变为</a:t>
            </a:r>
            <a:r>
              <a:rPr lang="en-US" altLang="zh-CN" dirty="0"/>
              <a:t>IPv4</a:t>
            </a:r>
            <a:r>
              <a:rPr lang="zh-CN" altLang="en-US" dirty="0"/>
              <a:t>路由，把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通告给</a:t>
            </a:r>
            <a:r>
              <a:rPr lang="en-US" altLang="zh-CN" dirty="0"/>
              <a:t>ASBR-PE2</a:t>
            </a:r>
            <a:r>
              <a:rPr lang="zh-CN" altLang="en-US" dirty="0"/>
              <a:t>，并且下一跳指向</a:t>
            </a:r>
            <a:r>
              <a:rPr lang="en-US" altLang="zh-CN" dirty="0"/>
              <a:t>ASBR-PE1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ASBR-PE2</a:t>
            </a:r>
            <a:r>
              <a:rPr lang="zh-CN" altLang="en-US" dirty="0"/>
              <a:t>将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通过</a:t>
            </a:r>
            <a:r>
              <a:rPr lang="en-US" altLang="zh-CN" dirty="0"/>
              <a:t>MP-BGP</a:t>
            </a:r>
            <a:r>
              <a:rPr lang="zh-CN" altLang="en-US" dirty="0"/>
              <a:t>重发布为</a:t>
            </a:r>
            <a:r>
              <a:rPr lang="en-US" altLang="zh-CN" dirty="0"/>
              <a:t>VPNv4</a:t>
            </a:r>
            <a:r>
              <a:rPr lang="zh-CN" altLang="en-US" dirty="0"/>
              <a:t>路由，并且下一跳为</a:t>
            </a:r>
            <a:r>
              <a:rPr lang="en-US" altLang="zh-CN" dirty="0"/>
              <a:t>ASBR-PE2</a:t>
            </a:r>
            <a:r>
              <a:rPr lang="zh-CN" altLang="en-US" dirty="0"/>
              <a:t>，为该路由分配一个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V2</a:t>
            </a:r>
            <a:r>
              <a:rPr lang="zh-CN" altLang="en-US" dirty="0"/>
              <a:t>，将其通告给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将</a:t>
            </a:r>
            <a:r>
              <a:rPr lang="en-US" altLang="zh-CN" dirty="0"/>
              <a:t>VPNv4</a:t>
            </a:r>
            <a:r>
              <a:rPr lang="zh-CN" altLang="en-US" dirty="0"/>
              <a:t>路由转变为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，把路由</a:t>
            </a:r>
            <a:r>
              <a:rPr lang="en-US" altLang="zh-CN" dirty="0"/>
              <a:t>Client1</a:t>
            </a:r>
            <a:r>
              <a:rPr lang="zh-CN" altLang="en-US" dirty="0"/>
              <a:t>通告给</a:t>
            </a:r>
            <a:r>
              <a:rPr lang="en-US" altLang="zh-CN" dirty="0"/>
              <a:t>CE2</a:t>
            </a:r>
            <a:r>
              <a:rPr lang="zh-CN" altLang="en-US" dirty="0"/>
              <a:t>，并且下一跳指向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26570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通过前文的过程分析，我们从反向来分析转发平面的工作过程，即</a:t>
            </a:r>
            <a:r>
              <a:rPr lang="en-US" altLang="zh-CN" dirty="0"/>
              <a:t>CE2</a:t>
            </a:r>
            <a:r>
              <a:rPr lang="zh-CN" altLang="en-US" dirty="0"/>
              <a:t>要发送一个目的地为</a:t>
            </a:r>
            <a:r>
              <a:rPr lang="en-US" altLang="zh-CN" dirty="0"/>
              <a:t>Client1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报文给</a:t>
            </a:r>
            <a:r>
              <a:rPr lang="en-US" altLang="zh-CN" dirty="0"/>
              <a:t>CE1</a:t>
            </a:r>
            <a:r>
              <a:rPr lang="zh-CN" altLang="en-US" dirty="0"/>
              <a:t>，如上图所示：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CE2</a:t>
            </a:r>
            <a:r>
              <a:rPr lang="zh-CN" altLang="en-US" dirty="0"/>
              <a:t>发送一个目的地为</a:t>
            </a:r>
            <a:r>
              <a:rPr lang="en-US" altLang="zh-CN" dirty="0"/>
              <a:t>Client1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报文给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收到</a:t>
            </a:r>
            <a:r>
              <a:rPr lang="en-US" altLang="zh-CN" dirty="0"/>
              <a:t>IP</a:t>
            </a:r>
            <a:r>
              <a:rPr lang="zh-CN" altLang="en-US" dirty="0"/>
              <a:t>报文后进行</a:t>
            </a:r>
            <a:r>
              <a:rPr lang="en-US" altLang="zh-CN" dirty="0"/>
              <a:t>MPLS</a:t>
            </a:r>
            <a:r>
              <a:rPr lang="zh-CN" altLang="en-US" dirty="0"/>
              <a:t>标签的封装，先封装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V2</a:t>
            </a:r>
            <a:r>
              <a:rPr lang="zh-CN" altLang="en-US" dirty="0"/>
              <a:t>，再封装外层标签</a:t>
            </a:r>
            <a:r>
              <a:rPr lang="en-US" altLang="zh-CN" dirty="0"/>
              <a:t>T4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P2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T4</a:t>
            </a:r>
            <a:r>
              <a:rPr lang="zh-CN" altLang="en-US" dirty="0"/>
              <a:t>换成</a:t>
            </a:r>
            <a:r>
              <a:rPr lang="en-US" altLang="zh-CN" dirty="0"/>
              <a:t>T3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ASBR-PE2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ASBR-PE2</a:t>
            </a:r>
            <a:r>
              <a:rPr lang="zh-CN" altLang="en-US" dirty="0"/>
              <a:t>去掉所有标签，将报文</a:t>
            </a:r>
            <a:r>
              <a:rPr lang="en-US" altLang="zh-CN" dirty="0"/>
              <a:t>(</a:t>
            </a:r>
            <a:r>
              <a:rPr lang="zh-CN" altLang="en-US" dirty="0"/>
              <a:t>普通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r>
              <a:rPr lang="en-US" altLang="zh-CN" dirty="0"/>
              <a:t>)</a:t>
            </a:r>
            <a:r>
              <a:rPr lang="zh-CN" altLang="en-US" dirty="0"/>
              <a:t>转发给</a:t>
            </a:r>
            <a:r>
              <a:rPr lang="en-US" altLang="zh-CN" dirty="0"/>
              <a:t>ASBR-PE1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ASBR-PE1</a:t>
            </a:r>
            <a:r>
              <a:rPr lang="zh-CN" altLang="en-US" dirty="0"/>
              <a:t>收到</a:t>
            </a:r>
            <a:r>
              <a:rPr lang="en-US" altLang="zh-CN" dirty="0"/>
              <a:t>IP</a:t>
            </a:r>
            <a:r>
              <a:rPr lang="zh-CN" altLang="en-US" dirty="0"/>
              <a:t>报文后进行</a:t>
            </a:r>
            <a:r>
              <a:rPr lang="en-US" altLang="zh-CN" dirty="0"/>
              <a:t>MPLS</a:t>
            </a:r>
            <a:r>
              <a:rPr lang="zh-CN" altLang="en-US" dirty="0"/>
              <a:t>标签的封装，先封装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，再封装外层标签</a:t>
            </a:r>
            <a:r>
              <a:rPr lang="en-US" altLang="zh-CN" dirty="0"/>
              <a:t>T2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P1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T2</a:t>
            </a:r>
            <a:r>
              <a:rPr lang="zh-CN" altLang="en-US" dirty="0"/>
              <a:t>换成</a:t>
            </a:r>
            <a:r>
              <a:rPr lang="en-US" altLang="zh-CN" dirty="0"/>
              <a:t>T1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收到后去掉所有标签，将报文</a:t>
            </a:r>
            <a:r>
              <a:rPr lang="en-US" altLang="zh-CN" dirty="0"/>
              <a:t>(</a:t>
            </a:r>
            <a:r>
              <a:rPr lang="zh-CN" altLang="en-US" dirty="0"/>
              <a:t>普通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r>
              <a:rPr lang="en-US" altLang="zh-CN" dirty="0"/>
              <a:t>)</a:t>
            </a:r>
            <a:r>
              <a:rPr lang="zh-CN" altLang="en-US" dirty="0"/>
              <a:t>转发给</a:t>
            </a:r>
            <a:r>
              <a:rPr lang="en-US" altLang="zh-CN" dirty="0"/>
              <a:t>CE1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936023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6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8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此例中，为方便描述，采用不带</a:t>
            </a:r>
            <a:r>
              <a:rPr lang="en-US" altLang="zh-CN"/>
              <a:t>RR</a:t>
            </a:r>
            <a:r>
              <a:rPr lang="zh-CN" altLang="en-US"/>
              <a:t>的方式。带</a:t>
            </a:r>
            <a:r>
              <a:rPr lang="en-US" altLang="zh-CN"/>
              <a:t>RR</a:t>
            </a:r>
            <a:r>
              <a:rPr lang="zh-CN" altLang="en-US"/>
              <a:t>的实现方式可参考下文</a:t>
            </a:r>
            <a:r>
              <a:rPr lang="en-US" altLang="zh-CN"/>
              <a:t>OptionB</a:t>
            </a:r>
            <a:r>
              <a:rPr lang="zh-CN" altLang="en-US"/>
              <a:t>配置章节。</a:t>
            </a:r>
            <a:endParaRPr 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424310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在此方案中，</a:t>
            </a:r>
            <a:r>
              <a:rPr lang="en-US" altLang="zh-CN"/>
              <a:t>PE</a:t>
            </a:r>
            <a:r>
              <a:rPr lang="zh-CN" altLang="en-US"/>
              <a:t>通过</a:t>
            </a:r>
            <a:r>
              <a:rPr lang="en-US" altLang="zh-CN"/>
              <a:t>MP-iBGP</a:t>
            </a:r>
            <a:r>
              <a:rPr lang="zh-CN" altLang="en-US"/>
              <a:t>将</a:t>
            </a:r>
            <a:r>
              <a:rPr lang="en-US" altLang="zh-CN"/>
              <a:t>VPNv4</a:t>
            </a:r>
            <a:r>
              <a:rPr lang="zh-CN" altLang="en-US"/>
              <a:t>路由通告给</a:t>
            </a:r>
            <a:r>
              <a:rPr lang="en-US" altLang="zh-CN"/>
              <a:t>ASBR-PE</a:t>
            </a:r>
            <a:r>
              <a:rPr lang="zh-CN" altLang="en-US"/>
              <a:t>或是</a:t>
            </a:r>
            <a:r>
              <a:rPr lang="en-US" altLang="zh-CN"/>
              <a:t>VPN RR(</a:t>
            </a:r>
            <a:r>
              <a:rPr lang="zh-CN" altLang="en-US"/>
              <a:t>其中</a:t>
            </a:r>
            <a:r>
              <a:rPr lang="en-US" altLang="zh-CN"/>
              <a:t>ASBR-PE</a:t>
            </a:r>
            <a:r>
              <a:rPr lang="zh-CN" altLang="en-US"/>
              <a:t>是其客户机</a:t>
            </a:r>
            <a:r>
              <a:rPr lang="en-US" altLang="zh-CN"/>
              <a:t>)</a:t>
            </a:r>
            <a:r>
              <a:rPr lang="zh-CN" altLang="en-US"/>
              <a:t>。</a:t>
            </a:r>
            <a:r>
              <a:rPr lang="en-US" altLang="zh-CN"/>
              <a:t>ASBR-PE</a:t>
            </a:r>
            <a:r>
              <a:rPr lang="zh-CN" altLang="en-US"/>
              <a:t>再通过</a:t>
            </a:r>
            <a:r>
              <a:rPr lang="en-US" altLang="zh-CN"/>
              <a:t>MP-eBGP</a:t>
            </a:r>
            <a:r>
              <a:rPr lang="zh-CN" altLang="en-US"/>
              <a:t>将</a:t>
            </a:r>
            <a:r>
              <a:rPr lang="en-US" altLang="zh-CN"/>
              <a:t>VPNv4</a:t>
            </a:r>
            <a:r>
              <a:rPr lang="zh-CN" altLang="en-US"/>
              <a:t>通告给另一个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ASBR-PE</a:t>
            </a:r>
            <a:r>
              <a:rPr lang="zh-CN" altLang="en-US"/>
              <a:t>，再由这个</a:t>
            </a:r>
            <a:r>
              <a:rPr lang="en-US" altLang="zh-CN"/>
              <a:t>ASBR-PE</a:t>
            </a:r>
            <a:r>
              <a:rPr lang="zh-CN" altLang="en-US"/>
              <a:t>将</a:t>
            </a:r>
            <a:r>
              <a:rPr lang="en-US" altLang="zh-CN"/>
              <a:t>VPNv4</a:t>
            </a:r>
            <a:r>
              <a:rPr lang="zh-CN" altLang="en-US"/>
              <a:t>路由通告给该</a:t>
            </a:r>
            <a:r>
              <a:rPr lang="en-US" altLang="zh-CN"/>
              <a:t>AS</a:t>
            </a:r>
            <a:r>
              <a:rPr lang="zh-CN" altLang="en-US"/>
              <a:t>内的</a:t>
            </a:r>
            <a:r>
              <a:rPr lang="en-US" altLang="zh-CN"/>
              <a:t>PE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09842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我们只通过单方向来解释控制平面的工作过程，同时假设在站点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Site1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有一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连接：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、在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AS100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中，通过运行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LDP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协议，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分配一个与去往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的路由相关联的隧道标签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外层标签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)T1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P1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、在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AS100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中，通过运行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LDP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协议，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分配一个与去往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的路由相关联的隧道标签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外层标签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)T2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ASBR-PE1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、在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AS200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中，同样通过运行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LDP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协议，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分配一个与去往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的路由相关联的隧道标签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外层标签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)T3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P2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、在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AS200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中，通过运行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LDP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协议，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分配一个与去往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的路由相关联的隧道标签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外层标签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)T4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PE2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CE1 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通告路由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，路由的下一跳为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的接口地址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MP-IBGP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重发布为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路由，并且下一跳改为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，分配一个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，然后通告给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ASBR-PE1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MP-EBGP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路由通告给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，将下一跳改为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，并重新分配一个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V2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ASBR-PE2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将收到的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路由通过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MP-IBGP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通告给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，将下一跳指向自己，并重新分配一个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V3</a:t>
            </a:r>
          </a:p>
          <a:p>
            <a:pPr marL="360363" lvl="1" indent="0">
              <a:buNone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路由变为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路由，把路由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Client1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通告给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CE2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，并且下一跳改为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PE2</a:t>
            </a:r>
          </a:p>
        </p:txBody>
      </p:sp>
    </p:spTree>
    <p:extLst>
      <p:ext uri="{BB962C8B-B14F-4D97-AF65-F5344CB8AC3E}">
        <p14:creationId xmlns:p14="http://schemas.microsoft.com/office/powerpoint/2010/main" val="328126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实例数量较多时，可以部署专门的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设备。如图，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内的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设备只与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设备建立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MP-BGP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邻居关系，由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负责路由的反射传递，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之间无需建立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邻居。</a:t>
            </a:r>
            <a:endParaRPr lang="en-US" altLang="zh-CN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  <a:p>
            <a:r>
              <a:rPr 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只负责控制平面的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路由传递，数据转发时，流量不经过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。</a:t>
            </a:r>
            <a:endParaRPr lang="en-US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86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0B07D4-C34F-4901-91CE-B9AE49F1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E459D-9F6B-4E25-9616-189E9F33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8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通过上文的过程分析，我们从反向来分析转发平面的工作过程：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CE2</a:t>
            </a:r>
            <a:r>
              <a:rPr lang="zh-CN" altLang="en-US" dirty="0"/>
              <a:t>发送一个目的地为</a:t>
            </a:r>
            <a:r>
              <a:rPr lang="en-US" altLang="zh-CN" dirty="0"/>
              <a:t>Client1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报文给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收到</a:t>
            </a:r>
            <a:r>
              <a:rPr lang="en-US" altLang="zh-CN" dirty="0"/>
              <a:t>IP</a:t>
            </a:r>
            <a:r>
              <a:rPr lang="zh-CN" altLang="en-US" dirty="0"/>
              <a:t>报文后进行</a:t>
            </a:r>
            <a:r>
              <a:rPr lang="en-US" altLang="zh-CN" dirty="0"/>
              <a:t>MPLS</a:t>
            </a:r>
            <a:r>
              <a:rPr lang="zh-CN" altLang="en-US" dirty="0"/>
              <a:t>标签的封装，先封装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V3</a:t>
            </a:r>
            <a:r>
              <a:rPr lang="zh-CN" altLang="en-US" dirty="0"/>
              <a:t>，再封装外层标签</a:t>
            </a:r>
            <a:r>
              <a:rPr lang="en-US" altLang="zh-CN" dirty="0"/>
              <a:t>T4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P2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T4</a:t>
            </a:r>
            <a:r>
              <a:rPr lang="zh-CN" altLang="en-US" dirty="0"/>
              <a:t>换成</a:t>
            </a:r>
            <a:r>
              <a:rPr lang="en-US" altLang="zh-CN" dirty="0"/>
              <a:t>T3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ASBR-PE2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ASBR-PE2</a:t>
            </a:r>
            <a:r>
              <a:rPr lang="zh-CN" altLang="en-US" dirty="0"/>
              <a:t>去掉外层标签，将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V3</a:t>
            </a:r>
            <a:r>
              <a:rPr lang="zh-CN" altLang="en-US" dirty="0"/>
              <a:t>交换为</a:t>
            </a:r>
            <a:r>
              <a:rPr lang="en-US" altLang="zh-CN" dirty="0"/>
              <a:t>V2</a:t>
            </a:r>
            <a:r>
              <a:rPr lang="zh-CN" altLang="en-US" dirty="0"/>
              <a:t>，再将其转发给</a:t>
            </a:r>
            <a:r>
              <a:rPr lang="en-US" altLang="zh-CN" dirty="0"/>
              <a:t>ASBR-PE1</a:t>
            </a:r>
            <a:r>
              <a:rPr lang="zh-CN" altLang="en-US" dirty="0"/>
              <a:t>（此时报文仅带有一层私网标签）。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ASBR-PE</a:t>
            </a:r>
            <a:r>
              <a:rPr lang="zh-CN" altLang="en-US" dirty="0"/>
              <a:t>交换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V2</a:t>
            </a:r>
            <a:r>
              <a:rPr lang="zh-CN" altLang="en-US" dirty="0"/>
              <a:t>成</a:t>
            </a:r>
            <a:r>
              <a:rPr lang="en-US" altLang="zh-CN" dirty="0"/>
              <a:t>V1</a:t>
            </a:r>
            <a:r>
              <a:rPr lang="zh-CN" altLang="en-US" dirty="0"/>
              <a:t>，再加一个外层标签</a:t>
            </a:r>
            <a:r>
              <a:rPr lang="en-US" altLang="zh-CN" dirty="0"/>
              <a:t>T2</a:t>
            </a:r>
            <a:r>
              <a:rPr lang="zh-CN" altLang="en-US" dirty="0"/>
              <a:t>，并将报文转发给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P1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T2</a:t>
            </a:r>
            <a:r>
              <a:rPr lang="zh-CN" altLang="en-US" dirty="0"/>
              <a:t>换成</a:t>
            </a:r>
            <a:r>
              <a:rPr lang="en-US" altLang="zh-CN" dirty="0"/>
              <a:t>T1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收到后去掉所有标签，将报文</a:t>
            </a:r>
            <a:r>
              <a:rPr lang="en-US" altLang="zh-CN" dirty="0"/>
              <a:t>(</a:t>
            </a:r>
            <a:r>
              <a:rPr lang="zh-CN" altLang="en-US" dirty="0"/>
              <a:t>普通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r>
              <a:rPr lang="en-US" altLang="zh-CN" dirty="0"/>
              <a:t>)</a:t>
            </a:r>
            <a:r>
              <a:rPr lang="zh-CN" altLang="en-US" dirty="0"/>
              <a:t>转发给</a:t>
            </a:r>
            <a:r>
              <a:rPr lang="en-US" altLang="zh-CN" dirty="0"/>
              <a:t>CE1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52418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8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此例中，为方便描述，采用不带</a:t>
            </a:r>
            <a:r>
              <a:rPr lang="en-US" altLang="zh-CN"/>
              <a:t>RR</a:t>
            </a:r>
            <a:r>
              <a:rPr lang="zh-CN" altLang="en-US"/>
              <a:t>的方式。带</a:t>
            </a:r>
            <a:r>
              <a:rPr lang="en-US" altLang="zh-CN"/>
              <a:t>RR</a:t>
            </a:r>
            <a:r>
              <a:rPr lang="zh-CN" altLang="en-US"/>
              <a:t>的实现方式可参考下文</a:t>
            </a:r>
            <a:r>
              <a:rPr lang="en-US" altLang="zh-CN"/>
              <a:t>OptionC</a:t>
            </a:r>
            <a:r>
              <a:rPr lang="zh-CN" altLang="en-US"/>
              <a:t>配置章节。</a:t>
            </a:r>
            <a:endParaRPr 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75856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在此方案中，</a:t>
            </a:r>
            <a:r>
              <a:rPr lang="en-US" altLang="zh-CN"/>
              <a:t>ASBR</a:t>
            </a:r>
            <a:r>
              <a:rPr lang="zh-CN" altLang="en-US"/>
              <a:t>不再维护或是通告</a:t>
            </a:r>
            <a:r>
              <a:rPr lang="en-US" altLang="zh-CN"/>
              <a:t>VPNv4</a:t>
            </a:r>
            <a:r>
              <a:rPr lang="zh-CN" altLang="en-US"/>
              <a:t>路由（所以如上图，此处将</a:t>
            </a:r>
            <a:r>
              <a:rPr lang="en-US" altLang="zh-CN"/>
              <a:t>ASBR-PE</a:t>
            </a:r>
            <a:r>
              <a:rPr lang="zh-CN" altLang="en-US"/>
              <a:t>路由器改名为</a:t>
            </a:r>
            <a:r>
              <a:rPr lang="en-US" altLang="zh-CN"/>
              <a:t>ASBR</a:t>
            </a:r>
            <a:r>
              <a:rPr lang="zh-CN" altLang="en-US"/>
              <a:t>）。</a:t>
            </a:r>
            <a:r>
              <a:rPr lang="en-US" altLang="zh-CN"/>
              <a:t>ASBR</a:t>
            </a:r>
            <a:r>
              <a:rPr lang="zh-CN" altLang="en-US"/>
              <a:t>只需要维护所有去往</a:t>
            </a:r>
            <a:r>
              <a:rPr lang="en-US" altLang="zh-CN"/>
              <a:t>PE</a:t>
            </a:r>
            <a:r>
              <a:rPr lang="zh-CN" altLang="en-US"/>
              <a:t>的带标签路由，并通过</a:t>
            </a:r>
            <a:r>
              <a:rPr lang="en-US" altLang="zh-CN"/>
              <a:t>EBGP</a:t>
            </a:r>
            <a:r>
              <a:rPr lang="zh-CN" altLang="en-US"/>
              <a:t>通告给对端</a:t>
            </a:r>
            <a:r>
              <a:rPr lang="en-US" altLang="zh-CN"/>
              <a:t>AS</a:t>
            </a:r>
            <a:r>
              <a:rPr lang="zh-CN" altLang="en-US"/>
              <a:t>。在</a:t>
            </a:r>
            <a:r>
              <a:rPr lang="en-US" altLang="zh-CN"/>
              <a:t>transit AS</a:t>
            </a:r>
            <a:r>
              <a:rPr lang="zh-CN" altLang="en-US"/>
              <a:t>内的</a:t>
            </a:r>
            <a:r>
              <a:rPr lang="en-US" altLang="zh-CN"/>
              <a:t>ASBR</a:t>
            </a:r>
            <a:r>
              <a:rPr lang="zh-CN" altLang="en-US"/>
              <a:t>也同样需要使用</a:t>
            </a:r>
            <a:r>
              <a:rPr lang="en-US" altLang="zh-CN"/>
              <a:t>EBGP</a:t>
            </a:r>
            <a:r>
              <a:rPr lang="zh-CN" altLang="en-US"/>
              <a:t>通告这些带标签的</a:t>
            </a:r>
            <a:r>
              <a:rPr lang="en-US" altLang="zh-CN"/>
              <a:t>IPv4</a:t>
            </a:r>
            <a:r>
              <a:rPr lang="zh-CN" altLang="en-US"/>
              <a:t>路由。这样在不同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PE</a:t>
            </a:r>
            <a:r>
              <a:rPr lang="zh-CN" altLang="en-US"/>
              <a:t>之间给会建立一条</a:t>
            </a:r>
            <a:r>
              <a:rPr lang="en-US" altLang="zh-CN"/>
              <a:t>LSP</a:t>
            </a:r>
            <a:r>
              <a:rPr lang="zh-CN" altLang="en-US"/>
              <a:t>，从而可以建立起</a:t>
            </a:r>
            <a:r>
              <a:rPr lang="en-US" altLang="zh-CN"/>
              <a:t>PE</a:t>
            </a:r>
            <a:r>
              <a:rPr lang="zh-CN" altLang="en-US"/>
              <a:t>之间的多跳</a:t>
            </a:r>
            <a:r>
              <a:rPr lang="en-US" altLang="zh-CN"/>
              <a:t>MP-EBGP</a:t>
            </a:r>
            <a:r>
              <a:rPr lang="zh-CN" altLang="en-US"/>
              <a:t>连接并进行</a:t>
            </a:r>
            <a:r>
              <a:rPr lang="en-US" altLang="zh-CN"/>
              <a:t>VPNv4</a:t>
            </a:r>
            <a:r>
              <a:rPr lang="zh-CN" altLang="en-US"/>
              <a:t>路由的通告。</a:t>
            </a:r>
          </a:p>
          <a:p>
            <a:r>
              <a:rPr lang="zh-CN" altLang="en-US"/>
              <a:t>如果每个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P</a:t>
            </a:r>
            <a:r>
              <a:rPr lang="zh-CN" altLang="en-US"/>
              <a:t>路由器都能够知道去往其他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PE</a:t>
            </a:r>
            <a:r>
              <a:rPr lang="zh-CN" altLang="en-US"/>
              <a:t>路由器的路由，那情况会比较简单。但是如果</a:t>
            </a:r>
            <a:r>
              <a:rPr lang="en-US" altLang="zh-CN"/>
              <a:t>P</a:t>
            </a:r>
            <a:r>
              <a:rPr lang="zh-CN" altLang="en-US"/>
              <a:t>不知道，那么当</a:t>
            </a:r>
            <a:r>
              <a:rPr lang="en-US" altLang="zh-CN"/>
              <a:t>PE</a:t>
            </a:r>
            <a:r>
              <a:rPr lang="zh-CN" altLang="en-US"/>
              <a:t>收到从</a:t>
            </a:r>
            <a:r>
              <a:rPr lang="en-US" altLang="zh-CN"/>
              <a:t>CE</a:t>
            </a:r>
            <a:r>
              <a:rPr lang="zh-CN" altLang="en-US"/>
              <a:t>收到</a:t>
            </a:r>
            <a:r>
              <a:rPr lang="en-US" altLang="zh-CN"/>
              <a:t>VPN</a:t>
            </a:r>
            <a:r>
              <a:rPr lang="zh-CN" altLang="en-US"/>
              <a:t>数据时，就要加上三层标签，底层标签是由对端</a:t>
            </a:r>
            <a:r>
              <a:rPr lang="en-US" altLang="zh-CN"/>
              <a:t>PE</a:t>
            </a:r>
            <a:r>
              <a:rPr lang="zh-CN" altLang="en-US"/>
              <a:t>分配的与</a:t>
            </a:r>
            <a:r>
              <a:rPr lang="en-US" altLang="zh-CN"/>
              <a:t>VPN</a:t>
            </a:r>
            <a:r>
              <a:rPr lang="zh-CN" altLang="en-US"/>
              <a:t>路由相关联的</a:t>
            </a:r>
            <a:r>
              <a:rPr lang="en-US" altLang="zh-CN"/>
              <a:t>VPN</a:t>
            </a:r>
            <a:r>
              <a:rPr lang="zh-CN" altLang="en-US"/>
              <a:t>标签，中间的标签是</a:t>
            </a:r>
            <a:r>
              <a:rPr lang="en-US" altLang="zh-CN"/>
              <a:t>ASBR</a:t>
            </a:r>
            <a:r>
              <a:rPr lang="zh-CN" altLang="en-US"/>
              <a:t>分配的与去往对端</a:t>
            </a:r>
            <a:r>
              <a:rPr lang="en-US" altLang="zh-CN"/>
              <a:t>PE</a:t>
            </a:r>
            <a:r>
              <a:rPr lang="zh-CN" altLang="en-US"/>
              <a:t>的路由相关联的标签，外层标签则是与去往下一跳</a:t>
            </a:r>
            <a:r>
              <a:rPr lang="en-US" altLang="zh-CN"/>
              <a:t>ASBR</a:t>
            </a:r>
            <a:r>
              <a:rPr lang="zh-CN" altLang="en-US"/>
              <a:t>的路由相关联的标签。</a:t>
            </a:r>
          </a:p>
          <a:p>
            <a:r>
              <a:rPr lang="zh-CN" altLang="en-US"/>
              <a:t>为了进一步扩展性能，多跳</a:t>
            </a:r>
            <a:r>
              <a:rPr lang="en-US" altLang="zh-CN"/>
              <a:t>MP-EBGP</a:t>
            </a:r>
            <a:r>
              <a:rPr lang="zh-CN" altLang="en-US"/>
              <a:t>会话可以建立在不同的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VPN RR</a:t>
            </a:r>
            <a:r>
              <a:rPr lang="zh-CN" altLang="en-US"/>
              <a:t>之间。并且当这些</a:t>
            </a:r>
            <a:r>
              <a:rPr lang="en-US" altLang="zh-CN"/>
              <a:t>VPN RR</a:t>
            </a:r>
            <a:r>
              <a:rPr lang="zh-CN" altLang="en-US"/>
              <a:t>通告</a:t>
            </a:r>
            <a:r>
              <a:rPr lang="en-US" altLang="zh-CN"/>
              <a:t>VPNv4</a:t>
            </a:r>
            <a:r>
              <a:rPr lang="zh-CN" altLang="en-US"/>
              <a:t>路由时不改变下一跳信息。</a:t>
            </a:r>
            <a:r>
              <a:rPr lang="en-US" altLang="zh-CN"/>
              <a:t>PE</a:t>
            </a:r>
            <a:r>
              <a:rPr lang="zh-CN" altLang="en-US"/>
              <a:t>只与</a:t>
            </a:r>
            <a:r>
              <a:rPr lang="en-US" altLang="zh-CN"/>
              <a:t>VPN RR</a:t>
            </a:r>
            <a:r>
              <a:rPr lang="zh-CN" altLang="en-US"/>
              <a:t>建立</a:t>
            </a:r>
            <a:r>
              <a:rPr lang="en-US" altLang="zh-CN"/>
              <a:t>MP-iBGP</a:t>
            </a:r>
            <a:r>
              <a:rPr lang="zh-CN" altLang="en-US"/>
              <a:t>会话。</a:t>
            </a:r>
          </a:p>
          <a:p>
            <a:r>
              <a:rPr lang="zh-CN" altLang="en-US"/>
              <a:t>注意：为了方便，如上图，使用的是对称的</a:t>
            </a:r>
            <a:r>
              <a:rPr lang="en-US" altLang="zh-CN"/>
              <a:t>LSP</a:t>
            </a:r>
            <a:r>
              <a:rPr lang="zh-CN" altLang="en-US"/>
              <a:t>进行示意，但是实际上在控制平面和数据平面的工作过程上，两端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LSP</a:t>
            </a:r>
            <a:r>
              <a:rPr lang="zh-CN" altLang="en-US"/>
              <a:t>结构是不对称的。下文将会详细讲解。</a:t>
            </a:r>
          </a:p>
          <a:p>
            <a:endParaRPr lang="zh-CN" alt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92456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我们只通过单方向来解释控制平面的工作过程，同时假设在站点</a:t>
            </a:r>
            <a:r>
              <a:rPr lang="en-US" altLang="zh-CN" dirty="0"/>
              <a:t>Site1</a:t>
            </a:r>
            <a:r>
              <a:rPr lang="zh-CN" altLang="en-US" dirty="0"/>
              <a:t>有一</a:t>
            </a:r>
            <a:r>
              <a:rPr lang="en-US" altLang="zh-CN" dirty="0"/>
              <a:t>VPN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连接，并且</a:t>
            </a:r>
            <a:r>
              <a:rPr lang="en-US" altLang="zh-CN" dirty="0"/>
              <a:t>P1</a:t>
            </a:r>
            <a:r>
              <a:rPr lang="zh-CN" altLang="en-US" dirty="0"/>
              <a:t>与</a:t>
            </a:r>
            <a:r>
              <a:rPr lang="en-US" altLang="zh-CN" dirty="0"/>
              <a:t>P2</a:t>
            </a:r>
            <a:r>
              <a:rPr lang="zh-CN" altLang="en-US" dirty="0"/>
              <a:t>路由器都没有去往另一个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的路由，以上图为例：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PE1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)T1</a:t>
            </a:r>
            <a:r>
              <a:rPr lang="zh-CN" altLang="en-US" dirty="0"/>
              <a:t>给</a:t>
            </a:r>
            <a:r>
              <a:rPr lang="en-US" altLang="zh-CN" dirty="0"/>
              <a:t>P1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)T2</a:t>
            </a:r>
            <a:r>
              <a:rPr lang="zh-CN" altLang="en-US" dirty="0"/>
              <a:t>给</a:t>
            </a:r>
            <a:r>
              <a:rPr lang="en-US" altLang="zh-CN" dirty="0"/>
              <a:t>ASBR-PE1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中，同样通过运行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ASBR-PE2</a:t>
            </a:r>
            <a:r>
              <a:rPr lang="zh-CN" altLang="en-US" dirty="0"/>
              <a:t>分配一个与去往</a:t>
            </a:r>
            <a:r>
              <a:rPr lang="en-US" altLang="zh-CN" dirty="0"/>
              <a:t>ASBR-PE2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)T3</a:t>
            </a:r>
            <a:r>
              <a:rPr lang="zh-CN" altLang="en-US" dirty="0"/>
              <a:t>给</a:t>
            </a:r>
            <a:r>
              <a:rPr lang="en-US" altLang="zh-CN" dirty="0"/>
              <a:t>P2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P2</a:t>
            </a:r>
            <a:r>
              <a:rPr lang="zh-CN" altLang="en-US" dirty="0"/>
              <a:t>分配一个与去往</a:t>
            </a:r>
            <a:r>
              <a:rPr lang="en-US" altLang="zh-CN" dirty="0"/>
              <a:t>ASBR-PE2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)T4</a:t>
            </a:r>
            <a:r>
              <a:rPr lang="zh-CN" altLang="en-US" dirty="0"/>
              <a:t>给</a:t>
            </a:r>
            <a:r>
              <a:rPr lang="en-US" altLang="zh-CN" dirty="0"/>
              <a:t>PE2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ASBR1</a:t>
            </a:r>
            <a:r>
              <a:rPr lang="zh-CN" altLang="en-US" dirty="0"/>
              <a:t>通过</a:t>
            </a:r>
            <a:r>
              <a:rPr lang="en-US" altLang="zh-CN" dirty="0"/>
              <a:t>EBGP</a:t>
            </a:r>
            <a:r>
              <a:rPr lang="zh-CN" altLang="en-US" dirty="0"/>
              <a:t>会话通告一条去往</a:t>
            </a:r>
            <a:r>
              <a:rPr lang="en-US" altLang="zh-CN" dirty="0"/>
              <a:t>PE1</a:t>
            </a:r>
            <a:r>
              <a:rPr lang="zh-CN" altLang="en-US" dirty="0"/>
              <a:t>的带标签的</a:t>
            </a:r>
            <a:r>
              <a:rPr lang="en-US" altLang="zh-CN" dirty="0"/>
              <a:t>IPv4</a:t>
            </a:r>
            <a:r>
              <a:rPr lang="zh-CN" altLang="en-US" dirty="0"/>
              <a:t>路由给</a:t>
            </a:r>
            <a:r>
              <a:rPr lang="en-US" altLang="zh-CN" dirty="0"/>
              <a:t>ASBR2</a:t>
            </a:r>
            <a:r>
              <a:rPr lang="zh-CN" altLang="en-US" dirty="0"/>
              <a:t>，其中下一跳为</a:t>
            </a:r>
            <a:r>
              <a:rPr lang="en-US" altLang="zh-CN" dirty="0"/>
              <a:t>ASBR1</a:t>
            </a:r>
            <a:r>
              <a:rPr lang="zh-CN" altLang="en-US" dirty="0"/>
              <a:t>，标签为</a:t>
            </a:r>
            <a:r>
              <a:rPr lang="en-US" altLang="zh-CN" dirty="0"/>
              <a:t>BGP</a:t>
            </a:r>
            <a:r>
              <a:rPr lang="zh-CN" altLang="en-US" dirty="0"/>
              <a:t>标签，值为</a:t>
            </a:r>
            <a:r>
              <a:rPr lang="en-US" altLang="zh-CN" dirty="0"/>
              <a:t>B1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ASBR2</a:t>
            </a:r>
            <a:r>
              <a:rPr lang="zh-CN" altLang="en-US" dirty="0"/>
              <a:t>通过</a:t>
            </a:r>
            <a:r>
              <a:rPr lang="en-US" altLang="zh-CN" dirty="0"/>
              <a:t>BGP</a:t>
            </a:r>
            <a:r>
              <a:rPr lang="zh-CN" altLang="en-US" dirty="0"/>
              <a:t>会话通告一条去往</a:t>
            </a:r>
            <a:r>
              <a:rPr lang="en-US" altLang="zh-CN" dirty="0"/>
              <a:t>PE1</a:t>
            </a:r>
            <a:r>
              <a:rPr lang="zh-CN" altLang="en-US" dirty="0"/>
              <a:t>的带标签的</a:t>
            </a:r>
            <a:r>
              <a:rPr lang="en-US" altLang="zh-CN" dirty="0"/>
              <a:t>IPv4</a:t>
            </a:r>
            <a:r>
              <a:rPr lang="zh-CN" altLang="en-US" dirty="0"/>
              <a:t>路由给</a:t>
            </a:r>
            <a:r>
              <a:rPr lang="en-US" altLang="zh-CN" dirty="0"/>
              <a:t>PE2</a:t>
            </a:r>
            <a:r>
              <a:rPr lang="zh-CN" altLang="en-US" dirty="0"/>
              <a:t>，其中下一跳为</a:t>
            </a:r>
            <a:r>
              <a:rPr lang="en-US" altLang="zh-CN" dirty="0"/>
              <a:t>ASBR2</a:t>
            </a:r>
            <a:r>
              <a:rPr lang="zh-CN" altLang="en-US" dirty="0"/>
              <a:t>，标签为</a:t>
            </a:r>
            <a:r>
              <a:rPr lang="en-US" altLang="zh-CN" dirty="0"/>
              <a:t>BGP</a:t>
            </a:r>
            <a:r>
              <a:rPr lang="zh-CN" altLang="en-US" dirty="0"/>
              <a:t>标签，值为</a:t>
            </a:r>
            <a:r>
              <a:rPr lang="en-US" altLang="zh-CN" dirty="0"/>
              <a:t>B2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zh-CN" altLang="en-US" dirty="0"/>
              <a:t>注意：这里假设</a:t>
            </a:r>
            <a:r>
              <a:rPr lang="en-US" altLang="zh-CN" dirty="0"/>
              <a:t>PE2</a:t>
            </a:r>
            <a:r>
              <a:rPr lang="zh-CN" altLang="en-US" dirty="0"/>
              <a:t>与</a:t>
            </a:r>
            <a:r>
              <a:rPr lang="en-US" altLang="zh-CN" dirty="0"/>
              <a:t>ASBR1</a:t>
            </a:r>
            <a:r>
              <a:rPr lang="zh-CN" altLang="en-US" dirty="0"/>
              <a:t>所在的</a:t>
            </a:r>
            <a:r>
              <a:rPr lang="en-US" altLang="zh-CN" dirty="0"/>
              <a:t>AS</a:t>
            </a:r>
            <a:r>
              <a:rPr lang="zh-CN" altLang="en-US" dirty="0"/>
              <a:t>已经为去往它们的路由分配了隧道标签</a:t>
            </a:r>
            <a:r>
              <a:rPr lang="en-US" altLang="zh-CN" dirty="0"/>
              <a:t>(</a:t>
            </a:r>
            <a:r>
              <a:rPr lang="zh-CN" altLang="en-US" dirty="0"/>
              <a:t>公网标签</a:t>
            </a:r>
            <a:r>
              <a:rPr lang="en-US" altLang="zh-CN" dirty="0"/>
              <a:t>)</a:t>
            </a:r>
            <a:r>
              <a:rPr lang="zh-CN" altLang="en-US" dirty="0"/>
              <a:t>，并且去往</a:t>
            </a:r>
            <a:r>
              <a:rPr lang="en-US" altLang="zh-CN" dirty="0"/>
              <a:t>PE2</a:t>
            </a:r>
            <a:r>
              <a:rPr lang="zh-CN" altLang="en-US" dirty="0"/>
              <a:t>的带标签路由也已经被通告。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PE1</a:t>
            </a:r>
            <a:r>
              <a:rPr lang="zh-CN" altLang="en-US" dirty="0"/>
              <a:t>与</a:t>
            </a:r>
            <a:r>
              <a:rPr lang="en-US" altLang="zh-CN" dirty="0"/>
              <a:t>PE2</a:t>
            </a:r>
            <a:r>
              <a:rPr lang="zh-CN" altLang="en-US" dirty="0"/>
              <a:t>建立起</a:t>
            </a:r>
            <a:r>
              <a:rPr lang="en-US" altLang="zh-CN" dirty="0"/>
              <a:t>MP-EBGP</a:t>
            </a:r>
            <a:r>
              <a:rPr lang="zh-CN" altLang="en-US" dirty="0"/>
              <a:t>会话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CE1 </a:t>
            </a:r>
            <a:r>
              <a:rPr lang="zh-CN" altLang="en-US" dirty="0"/>
              <a:t>通告路由</a:t>
            </a:r>
            <a:r>
              <a:rPr lang="en-US" altLang="zh-CN" dirty="0"/>
              <a:t>Client1</a:t>
            </a:r>
            <a:r>
              <a:rPr lang="zh-CN" altLang="en-US" dirty="0"/>
              <a:t>给</a:t>
            </a:r>
            <a:r>
              <a:rPr lang="en-US" altLang="zh-CN" dirty="0"/>
              <a:t>PE1</a:t>
            </a:r>
            <a:r>
              <a:rPr lang="zh-CN" altLang="en-US" dirty="0"/>
              <a:t>，路由的下一跳为</a:t>
            </a:r>
            <a:r>
              <a:rPr lang="en-US" altLang="zh-CN" dirty="0"/>
              <a:t>CE1</a:t>
            </a:r>
            <a:r>
              <a:rPr lang="zh-CN" altLang="en-US" dirty="0"/>
              <a:t>的接口地址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PE1</a:t>
            </a:r>
            <a:r>
              <a:rPr lang="zh-CN" altLang="en-US" dirty="0"/>
              <a:t>将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通过</a:t>
            </a:r>
            <a:r>
              <a:rPr lang="en-US" altLang="zh-CN" dirty="0"/>
              <a:t>MP-EBGP</a:t>
            </a:r>
            <a:r>
              <a:rPr lang="zh-CN" altLang="en-US" dirty="0"/>
              <a:t>重发布为</a:t>
            </a:r>
            <a:r>
              <a:rPr lang="en-US" altLang="zh-CN" dirty="0"/>
              <a:t>VPNv4</a:t>
            </a:r>
            <a:r>
              <a:rPr lang="zh-CN" altLang="en-US" dirty="0"/>
              <a:t>路由，并且下一跳改为</a:t>
            </a:r>
            <a:r>
              <a:rPr lang="en-US" altLang="zh-CN" dirty="0"/>
              <a:t>PE1</a:t>
            </a:r>
            <a:r>
              <a:rPr lang="zh-CN" altLang="en-US" dirty="0"/>
              <a:t>，分配一个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，将其通告给</a:t>
            </a:r>
            <a:r>
              <a:rPr lang="en-US" altLang="zh-CN" dirty="0"/>
              <a:t>PE2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PE2</a:t>
            </a:r>
            <a:r>
              <a:rPr lang="zh-CN" altLang="en-US" dirty="0"/>
              <a:t>将</a:t>
            </a:r>
            <a:r>
              <a:rPr lang="en-US" altLang="zh-CN" dirty="0"/>
              <a:t>VPNv4</a:t>
            </a:r>
            <a:r>
              <a:rPr lang="zh-CN" altLang="en-US" dirty="0"/>
              <a:t>路由变为</a:t>
            </a:r>
            <a:r>
              <a:rPr lang="en-US" altLang="zh-CN" dirty="0"/>
              <a:t>IPv4</a:t>
            </a:r>
            <a:r>
              <a:rPr lang="zh-CN" altLang="en-US" dirty="0"/>
              <a:t>路由，把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通告给</a:t>
            </a:r>
            <a:r>
              <a:rPr lang="en-US" altLang="zh-CN" dirty="0"/>
              <a:t>CE2</a:t>
            </a:r>
            <a:r>
              <a:rPr lang="zh-CN" altLang="en-US" dirty="0"/>
              <a:t>，并且下一跳改为</a:t>
            </a:r>
            <a:r>
              <a:rPr lang="en-US" altLang="zh-CN" dirty="0"/>
              <a:t>PE2</a:t>
            </a:r>
            <a:endParaRPr lang="en-US" dirty="0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37849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邻居：</a:t>
            </a:r>
            <a:endParaRPr lang="en-US" altLang="zh-CN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tabLst/>
              <a:defRPr/>
            </a:pP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只与本端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邻居，本端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与对端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邻居，实现了跨域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路由的传递。</a:t>
            </a:r>
          </a:p>
          <a:p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ASBR,PE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单播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邻居：</a:t>
            </a:r>
          </a:p>
          <a:p>
            <a:pPr lvl="1"/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邻居学习将从对端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学到的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loopback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，传递给本端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，用于本端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与对端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邻居。</a:t>
            </a:r>
            <a:endParaRPr lang="en-US" altLang="zh-CN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邻居学习将从对端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学到的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loopback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，传递给本端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再将其反射给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，用于跨域之间的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BGP LSP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/>
              <a:t>带</a:t>
            </a:r>
            <a:r>
              <a:rPr lang="en-US" altLang="zh-CN" dirty="0"/>
              <a:t>RR</a:t>
            </a:r>
            <a:r>
              <a:rPr lang="zh-CN" altLang="en-US" dirty="0"/>
              <a:t>场景中，</a:t>
            </a:r>
            <a:r>
              <a:rPr lang="en-US" altLang="zh-CN" dirty="0"/>
              <a:t>RR</a:t>
            </a:r>
            <a:r>
              <a:rPr lang="zh-CN" altLang="en-US" dirty="0"/>
              <a:t>负责控制平面</a:t>
            </a:r>
            <a:r>
              <a:rPr lang="en-US" altLang="zh-CN" dirty="0"/>
              <a:t>IPv4</a:t>
            </a:r>
            <a:r>
              <a:rPr lang="zh-CN" altLang="en-US" dirty="0"/>
              <a:t>的路由反射、</a:t>
            </a:r>
            <a:r>
              <a:rPr lang="en-US" altLang="zh-CN" dirty="0"/>
              <a:t>VPNv4</a:t>
            </a:r>
            <a:r>
              <a:rPr lang="zh-CN" altLang="en-US" dirty="0"/>
              <a:t>路由的传递，转发平面的流量不经过</a:t>
            </a:r>
            <a:r>
              <a:rPr lang="en-US" altLang="zh-CN" dirty="0"/>
              <a:t>RR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通过上文的过程分析，我们从反向来分析转发平面的工作过程：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CE2</a:t>
            </a:r>
            <a:r>
              <a:rPr lang="zh-CN" altLang="en-US" dirty="0"/>
              <a:t>发送一个目的地为</a:t>
            </a:r>
            <a:r>
              <a:rPr lang="en-US" altLang="zh-CN" dirty="0"/>
              <a:t>Client1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报文给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收到</a:t>
            </a:r>
            <a:r>
              <a:rPr lang="en-US" altLang="zh-CN" dirty="0"/>
              <a:t>IP</a:t>
            </a:r>
            <a:r>
              <a:rPr lang="zh-CN" altLang="en-US" dirty="0"/>
              <a:t>报文后进行</a:t>
            </a:r>
            <a:r>
              <a:rPr lang="en-US" altLang="zh-CN" dirty="0"/>
              <a:t>MPLS</a:t>
            </a:r>
            <a:r>
              <a:rPr lang="zh-CN" altLang="en-US" dirty="0"/>
              <a:t>标签的封装，先封装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，由于去往</a:t>
            </a:r>
            <a:r>
              <a:rPr lang="en-US" altLang="zh-CN" dirty="0"/>
              <a:t>Client1</a:t>
            </a:r>
            <a:r>
              <a:rPr lang="zh-CN" altLang="en-US" dirty="0"/>
              <a:t>的下一跳</a:t>
            </a:r>
            <a:r>
              <a:rPr lang="en-US" altLang="zh-CN" dirty="0"/>
              <a:t>PE1</a:t>
            </a:r>
            <a:r>
              <a:rPr lang="zh-CN" altLang="en-US" dirty="0"/>
              <a:t>不是直连邻居，通过查表发现去往</a:t>
            </a:r>
            <a:r>
              <a:rPr lang="en-US" altLang="zh-CN" dirty="0"/>
              <a:t>PE1</a:t>
            </a:r>
            <a:r>
              <a:rPr lang="zh-CN" altLang="en-US" dirty="0"/>
              <a:t>的</a:t>
            </a:r>
            <a:r>
              <a:rPr lang="en-US" altLang="zh-CN" dirty="0"/>
              <a:t>BGP</a:t>
            </a:r>
            <a:r>
              <a:rPr lang="zh-CN" altLang="en-US" dirty="0"/>
              <a:t>路由是带标签的路由，因此加上分配的</a:t>
            </a:r>
            <a:r>
              <a:rPr lang="en-US" altLang="zh-CN" dirty="0"/>
              <a:t>BGP</a:t>
            </a:r>
            <a:r>
              <a:rPr lang="zh-CN" altLang="en-US" dirty="0"/>
              <a:t>标签</a:t>
            </a:r>
            <a:r>
              <a:rPr lang="en-US" altLang="zh-CN" dirty="0"/>
              <a:t>B2</a:t>
            </a:r>
            <a:r>
              <a:rPr lang="zh-CN" altLang="en-US" dirty="0"/>
              <a:t>做为中间标签，最后，由于去往</a:t>
            </a:r>
            <a:r>
              <a:rPr lang="en-US" altLang="zh-CN" dirty="0"/>
              <a:t>PE1</a:t>
            </a:r>
            <a:r>
              <a:rPr lang="zh-CN" altLang="en-US" dirty="0"/>
              <a:t>的路由的下一跳</a:t>
            </a:r>
            <a:r>
              <a:rPr lang="en-US" altLang="zh-CN" dirty="0"/>
              <a:t>ASBR2</a:t>
            </a:r>
            <a:r>
              <a:rPr lang="zh-CN" altLang="en-US" dirty="0"/>
              <a:t>也不是直连邻居，通过查表发现去往</a:t>
            </a:r>
            <a:r>
              <a:rPr lang="en-US" altLang="zh-CN" dirty="0"/>
              <a:t>ASBR2</a:t>
            </a:r>
            <a:r>
              <a:rPr lang="zh-CN" altLang="en-US" dirty="0"/>
              <a:t>也有关联的标签</a:t>
            </a:r>
            <a:r>
              <a:rPr lang="en-US" altLang="zh-CN" dirty="0"/>
              <a:t>T4</a:t>
            </a:r>
            <a:r>
              <a:rPr lang="zh-CN" altLang="en-US" dirty="0"/>
              <a:t>，因此，封装上外层标签</a:t>
            </a:r>
            <a:r>
              <a:rPr lang="en-US" altLang="zh-CN" dirty="0"/>
              <a:t>T4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P2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T4</a:t>
            </a:r>
            <a:r>
              <a:rPr lang="zh-CN" altLang="en-US" dirty="0"/>
              <a:t>换成</a:t>
            </a:r>
            <a:r>
              <a:rPr lang="en-US" altLang="zh-CN" dirty="0"/>
              <a:t>T3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ASBR-PE2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ASBR2</a:t>
            </a:r>
            <a:r>
              <a:rPr lang="zh-CN" altLang="en-US" dirty="0"/>
              <a:t>去掉外层标签，将</a:t>
            </a:r>
            <a:r>
              <a:rPr lang="en-US" altLang="zh-CN" dirty="0"/>
              <a:t>BGP</a:t>
            </a:r>
            <a:r>
              <a:rPr lang="zh-CN" altLang="en-US" dirty="0"/>
              <a:t>标签</a:t>
            </a:r>
            <a:r>
              <a:rPr lang="en-US" altLang="zh-CN" dirty="0"/>
              <a:t>B2</a:t>
            </a:r>
            <a:r>
              <a:rPr lang="zh-CN" altLang="en-US" dirty="0"/>
              <a:t>交换为</a:t>
            </a:r>
            <a:r>
              <a:rPr lang="en-US" altLang="zh-CN" dirty="0"/>
              <a:t>B1</a:t>
            </a:r>
            <a:r>
              <a:rPr lang="zh-CN" altLang="en-US" dirty="0"/>
              <a:t>，再将其转发给</a:t>
            </a:r>
            <a:r>
              <a:rPr lang="en-US" altLang="zh-CN" dirty="0"/>
              <a:t>ASBR1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ASBR1</a:t>
            </a:r>
            <a:r>
              <a:rPr lang="zh-CN" altLang="en-US" dirty="0"/>
              <a:t>收到报文后，发现</a:t>
            </a:r>
            <a:r>
              <a:rPr lang="en-US" altLang="zh-CN" dirty="0"/>
              <a:t>B1</a:t>
            </a:r>
            <a:r>
              <a:rPr lang="zh-CN" altLang="en-US" dirty="0"/>
              <a:t>是它分配的，所以去掉</a:t>
            </a:r>
            <a:r>
              <a:rPr lang="en-US" altLang="zh-CN" dirty="0"/>
              <a:t>B1</a:t>
            </a:r>
            <a:r>
              <a:rPr lang="zh-CN" altLang="en-US" dirty="0"/>
              <a:t>进一步查表转发，发现此时去往</a:t>
            </a:r>
            <a:r>
              <a:rPr lang="en-US" altLang="zh-CN" dirty="0"/>
              <a:t>PE1</a:t>
            </a:r>
            <a:r>
              <a:rPr lang="zh-CN" altLang="en-US" dirty="0"/>
              <a:t>的路由有一个关联的标签</a:t>
            </a:r>
            <a:r>
              <a:rPr lang="en-US" altLang="zh-CN" dirty="0"/>
              <a:t>T2</a:t>
            </a:r>
            <a:r>
              <a:rPr lang="zh-CN" altLang="en-US" dirty="0"/>
              <a:t>，因此，</a:t>
            </a:r>
            <a:r>
              <a:rPr lang="en-US" altLang="zh-CN" dirty="0"/>
              <a:t>ASBR1</a:t>
            </a:r>
            <a:r>
              <a:rPr lang="zh-CN" altLang="en-US" dirty="0"/>
              <a:t>将其加在栈顶，并转发给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P1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T2</a:t>
            </a:r>
            <a:r>
              <a:rPr lang="zh-CN" altLang="en-US" dirty="0"/>
              <a:t>换成</a:t>
            </a:r>
            <a:r>
              <a:rPr lang="en-US" altLang="zh-CN" dirty="0"/>
              <a:t>T1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收到后去掉所有标签，将报文</a:t>
            </a:r>
            <a:r>
              <a:rPr lang="en-US" altLang="zh-CN" dirty="0"/>
              <a:t>(</a:t>
            </a:r>
            <a:r>
              <a:rPr lang="zh-CN" altLang="en-US" dirty="0"/>
              <a:t>普通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r>
              <a:rPr lang="en-US" altLang="zh-CN" dirty="0"/>
              <a:t>)</a:t>
            </a:r>
            <a:r>
              <a:rPr lang="zh-CN" altLang="en-US" dirty="0"/>
              <a:t>转发给</a:t>
            </a:r>
            <a:r>
              <a:rPr lang="en-US" altLang="zh-CN" dirty="0"/>
              <a:t>CE1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55241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此例中，为方便描述，采用不带</a:t>
            </a:r>
            <a:r>
              <a:rPr lang="en-US" altLang="zh-CN"/>
              <a:t>RR</a:t>
            </a:r>
            <a:r>
              <a:rPr lang="zh-CN" altLang="en-US"/>
              <a:t>的方式。带</a:t>
            </a:r>
            <a:r>
              <a:rPr lang="en-US" altLang="zh-CN"/>
              <a:t>RR</a:t>
            </a:r>
            <a:r>
              <a:rPr lang="zh-CN" altLang="en-US"/>
              <a:t>的实现方式可参考下文</a:t>
            </a:r>
            <a:r>
              <a:rPr lang="en-US" altLang="zh-CN"/>
              <a:t>OptionC</a:t>
            </a:r>
            <a:r>
              <a:rPr lang="zh-CN" altLang="en-US"/>
              <a:t>配置章节。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62786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在此方案中，</a:t>
            </a:r>
            <a:r>
              <a:rPr lang="en-US" altLang="zh-CN"/>
              <a:t>ASBR</a:t>
            </a:r>
            <a:r>
              <a:rPr lang="zh-CN" altLang="en-US"/>
              <a:t>不再维护或是通告</a:t>
            </a:r>
            <a:r>
              <a:rPr lang="en-US" altLang="zh-CN"/>
              <a:t>VPNv4</a:t>
            </a:r>
            <a:r>
              <a:rPr lang="zh-CN" altLang="en-US"/>
              <a:t>路由。</a:t>
            </a:r>
            <a:r>
              <a:rPr lang="en-US" altLang="zh-CN"/>
              <a:t>ASBR</a:t>
            </a:r>
            <a:r>
              <a:rPr lang="zh-CN" altLang="en-US"/>
              <a:t>只需要维护所有去往</a:t>
            </a:r>
            <a:r>
              <a:rPr lang="en-US" altLang="zh-CN"/>
              <a:t>PE</a:t>
            </a:r>
            <a:r>
              <a:rPr lang="zh-CN" altLang="en-US"/>
              <a:t>的带标签路由，并通过</a:t>
            </a:r>
            <a:r>
              <a:rPr lang="en-US" altLang="zh-CN"/>
              <a:t>EBGP</a:t>
            </a:r>
            <a:r>
              <a:rPr lang="zh-CN" altLang="en-US"/>
              <a:t>通告给对端</a:t>
            </a:r>
            <a:r>
              <a:rPr lang="en-US" altLang="zh-CN"/>
              <a:t>ASBR</a:t>
            </a:r>
            <a:r>
              <a:rPr lang="zh-CN" altLang="en-US"/>
              <a:t>。</a:t>
            </a:r>
          </a:p>
          <a:p>
            <a:r>
              <a:rPr lang="zh-CN" altLang="en-US"/>
              <a:t>对端</a:t>
            </a:r>
            <a:r>
              <a:rPr lang="en-US" altLang="zh-CN"/>
              <a:t>ASBR</a:t>
            </a:r>
            <a:r>
              <a:rPr lang="zh-CN" altLang="en-US"/>
              <a:t>收到带</a:t>
            </a:r>
            <a:r>
              <a:rPr lang="en-US" altLang="zh-CN"/>
              <a:t>BGP</a:t>
            </a:r>
            <a:r>
              <a:rPr lang="zh-CN" altLang="en-US"/>
              <a:t>标签路由后，</a:t>
            </a:r>
            <a:r>
              <a:rPr lang="en-US" altLang="zh-CN"/>
              <a:t>MPLS LDP</a:t>
            </a:r>
            <a:r>
              <a:rPr lang="zh-CN" altLang="en-US"/>
              <a:t>会触发为该</a:t>
            </a:r>
            <a:r>
              <a:rPr lang="en-US" altLang="zh-CN"/>
              <a:t>BGP</a:t>
            </a:r>
            <a:r>
              <a:rPr lang="zh-CN" altLang="en-US"/>
              <a:t>标签路由产生标签，并在</a:t>
            </a:r>
            <a:r>
              <a:rPr lang="en-US" altLang="zh-CN"/>
              <a:t>AS</a:t>
            </a:r>
            <a:r>
              <a:rPr lang="zh-CN" altLang="en-US"/>
              <a:t>内的</a:t>
            </a:r>
            <a:r>
              <a:rPr lang="en-US" altLang="zh-CN"/>
              <a:t>LDP</a:t>
            </a:r>
            <a:r>
              <a:rPr lang="zh-CN" altLang="en-US"/>
              <a:t>邻居间传递。因此，在</a:t>
            </a:r>
            <a:r>
              <a:rPr lang="en-US" altLang="zh-CN"/>
              <a:t>PE</a:t>
            </a:r>
            <a:r>
              <a:rPr lang="zh-CN" altLang="en-US"/>
              <a:t>上可以看到去往对端</a:t>
            </a:r>
            <a:r>
              <a:rPr lang="en-US" altLang="zh-CN"/>
              <a:t>PE</a:t>
            </a:r>
            <a:r>
              <a:rPr lang="zh-CN" altLang="en-US"/>
              <a:t>的</a:t>
            </a:r>
            <a:r>
              <a:rPr lang="en-US" altLang="zh-CN"/>
              <a:t>LDP LSP</a:t>
            </a:r>
            <a:r>
              <a:rPr lang="zh-CN" altLang="en-US"/>
              <a:t>。</a:t>
            </a:r>
          </a:p>
          <a:p>
            <a:r>
              <a:rPr lang="zh-CN" altLang="en-US"/>
              <a:t>为了进一步扩展性能，多跳</a:t>
            </a:r>
            <a:r>
              <a:rPr lang="en-US" altLang="zh-CN"/>
              <a:t>MP-EBGP</a:t>
            </a:r>
            <a:r>
              <a:rPr lang="zh-CN" altLang="en-US"/>
              <a:t>会话可以建立在不同的</a:t>
            </a:r>
            <a:r>
              <a:rPr lang="en-US" altLang="zh-CN"/>
              <a:t>AS</a:t>
            </a:r>
            <a:r>
              <a:rPr lang="zh-CN" altLang="en-US"/>
              <a:t>的</a:t>
            </a:r>
            <a:r>
              <a:rPr lang="en-US" altLang="zh-CN"/>
              <a:t>VPN RR</a:t>
            </a:r>
            <a:r>
              <a:rPr lang="zh-CN" altLang="en-US"/>
              <a:t>之间，本</a:t>
            </a:r>
            <a:r>
              <a:rPr lang="en-US" altLang="zh-CN"/>
              <a:t>AS</a:t>
            </a:r>
            <a:r>
              <a:rPr lang="zh-CN" altLang="en-US"/>
              <a:t>内的</a:t>
            </a:r>
            <a:r>
              <a:rPr lang="en-US" altLang="zh-CN"/>
              <a:t>PE</a:t>
            </a:r>
            <a:r>
              <a:rPr lang="zh-CN" altLang="en-US"/>
              <a:t>只需要与</a:t>
            </a:r>
            <a:r>
              <a:rPr lang="en-US" altLang="zh-CN"/>
              <a:t>RR</a:t>
            </a:r>
            <a:r>
              <a:rPr lang="zh-CN" altLang="en-US"/>
              <a:t>建立</a:t>
            </a:r>
            <a:r>
              <a:rPr lang="en-US" altLang="zh-CN"/>
              <a:t>MP-IBGP</a:t>
            </a:r>
            <a:r>
              <a:rPr lang="zh-CN" altLang="en-US"/>
              <a:t>即可。这些</a:t>
            </a:r>
            <a:r>
              <a:rPr lang="en-US" altLang="zh-CN"/>
              <a:t>VPN RR</a:t>
            </a:r>
            <a:r>
              <a:rPr lang="zh-CN" altLang="en-US"/>
              <a:t>通告</a:t>
            </a:r>
            <a:r>
              <a:rPr lang="en-US" altLang="zh-CN"/>
              <a:t>VPNv4</a:t>
            </a:r>
            <a:r>
              <a:rPr lang="zh-CN" altLang="en-US"/>
              <a:t>路由时不改变下一跳信息，进而当对端</a:t>
            </a:r>
            <a:r>
              <a:rPr lang="en-US" altLang="zh-CN"/>
              <a:t>PE</a:t>
            </a:r>
            <a:r>
              <a:rPr lang="zh-CN" altLang="en-US"/>
              <a:t>转发流量时，可以迭代至正确的隧道。</a:t>
            </a:r>
          </a:p>
          <a:p>
            <a:endParaRPr lang="zh-CN" alt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47706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47E0136-3DD4-4858-B613-CDA21B5E0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847537-CCFB-44B0-976C-370062AD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78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我们只通过单方向来解释控制平面的工作过程，同时假设在站点</a:t>
            </a:r>
            <a:r>
              <a:rPr lang="en-US" altLang="zh-CN" dirty="0"/>
              <a:t>Site1</a:t>
            </a:r>
            <a:r>
              <a:rPr lang="zh-CN" altLang="en-US" dirty="0"/>
              <a:t>有一</a:t>
            </a:r>
            <a:r>
              <a:rPr lang="en-US" altLang="zh-CN" dirty="0"/>
              <a:t>VPN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连接，并且</a:t>
            </a:r>
            <a:r>
              <a:rPr lang="en-US" altLang="zh-CN" dirty="0"/>
              <a:t>P1</a:t>
            </a:r>
            <a:r>
              <a:rPr lang="zh-CN" altLang="en-US" dirty="0"/>
              <a:t>与</a:t>
            </a:r>
            <a:r>
              <a:rPr lang="en-US" altLang="zh-CN" dirty="0"/>
              <a:t>P2</a:t>
            </a:r>
            <a:r>
              <a:rPr lang="zh-CN" altLang="en-US" dirty="0"/>
              <a:t>路由器都没有去往另一个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的路由，以上图为例：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PE1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)T1</a:t>
            </a:r>
            <a:r>
              <a:rPr lang="zh-CN" altLang="en-US" dirty="0"/>
              <a:t>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AS100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P1</a:t>
            </a:r>
            <a:r>
              <a:rPr lang="zh-CN" altLang="en-US" dirty="0"/>
              <a:t>分配一个与去往</a:t>
            </a:r>
            <a:r>
              <a:rPr lang="en-US" altLang="zh-CN" dirty="0"/>
              <a:t>PE1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)T2</a:t>
            </a:r>
            <a:r>
              <a:rPr lang="zh-CN" altLang="en-US" dirty="0"/>
              <a:t>给</a:t>
            </a:r>
            <a:r>
              <a:rPr lang="en-US" altLang="zh-CN" dirty="0"/>
              <a:t>ASBR1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中，同样通过运行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ASBR2</a:t>
            </a:r>
            <a:r>
              <a:rPr lang="zh-CN" altLang="en-US" dirty="0"/>
              <a:t>分配一个与去往</a:t>
            </a:r>
            <a:r>
              <a:rPr lang="en-US" altLang="zh-CN" dirty="0"/>
              <a:t>ASBR2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)T3</a:t>
            </a:r>
            <a:r>
              <a:rPr lang="zh-CN" altLang="en-US" dirty="0"/>
              <a:t>给</a:t>
            </a:r>
            <a:r>
              <a:rPr lang="en-US" altLang="zh-CN" dirty="0"/>
              <a:t>P2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AS200</a:t>
            </a:r>
            <a:r>
              <a:rPr lang="zh-CN" altLang="en-US" dirty="0"/>
              <a:t>中，通过运行</a:t>
            </a:r>
            <a:r>
              <a:rPr lang="en-US" altLang="zh-CN" dirty="0"/>
              <a:t>LDP</a:t>
            </a:r>
            <a:r>
              <a:rPr lang="zh-CN" altLang="en-US" dirty="0"/>
              <a:t>协议，</a:t>
            </a:r>
            <a:r>
              <a:rPr lang="en-US" altLang="zh-CN" dirty="0"/>
              <a:t>P2</a:t>
            </a:r>
            <a:r>
              <a:rPr lang="zh-CN" altLang="en-US" dirty="0"/>
              <a:t>分配一个与去往</a:t>
            </a:r>
            <a:r>
              <a:rPr lang="en-US" altLang="zh-CN" dirty="0"/>
              <a:t>ASBR2</a:t>
            </a:r>
            <a:r>
              <a:rPr lang="zh-CN" altLang="en-US" dirty="0"/>
              <a:t>的路由相关联的隧道标签</a:t>
            </a:r>
            <a:r>
              <a:rPr lang="en-US" altLang="zh-CN" dirty="0"/>
              <a:t>(</a:t>
            </a:r>
            <a:r>
              <a:rPr lang="zh-CN" altLang="en-US" dirty="0"/>
              <a:t>外层标签</a:t>
            </a:r>
            <a:r>
              <a:rPr lang="en-US" altLang="zh-CN" dirty="0"/>
              <a:t>)T4</a:t>
            </a:r>
            <a:r>
              <a:rPr lang="zh-CN" altLang="en-US" dirty="0"/>
              <a:t>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ASBR1</a:t>
            </a:r>
            <a:r>
              <a:rPr lang="zh-CN" altLang="en-US" dirty="0"/>
              <a:t>通过</a:t>
            </a:r>
            <a:r>
              <a:rPr lang="en-US" altLang="zh-CN" dirty="0"/>
              <a:t>EBGP</a:t>
            </a:r>
            <a:r>
              <a:rPr lang="zh-CN" altLang="en-US" dirty="0"/>
              <a:t>会话通告一条去往</a:t>
            </a:r>
            <a:r>
              <a:rPr lang="en-US" altLang="zh-CN" dirty="0"/>
              <a:t>PE1</a:t>
            </a:r>
            <a:r>
              <a:rPr lang="zh-CN" altLang="en-US" dirty="0"/>
              <a:t>的带标签的</a:t>
            </a:r>
            <a:r>
              <a:rPr lang="en-US" altLang="zh-CN" dirty="0"/>
              <a:t>IPv4</a:t>
            </a:r>
            <a:r>
              <a:rPr lang="zh-CN" altLang="en-US" dirty="0"/>
              <a:t>路由给</a:t>
            </a:r>
            <a:r>
              <a:rPr lang="en-US" altLang="zh-CN" dirty="0"/>
              <a:t>ASBR2</a:t>
            </a:r>
            <a:r>
              <a:rPr lang="zh-CN" altLang="en-US" dirty="0"/>
              <a:t>，其中下一跳为</a:t>
            </a:r>
            <a:r>
              <a:rPr lang="en-US" altLang="zh-CN" dirty="0"/>
              <a:t>ASBR1</a:t>
            </a:r>
            <a:r>
              <a:rPr lang="zh-CN" altLang="en-US" dirty="0"/>
              <a:t>，标签为</a:t>
            </a:r>
            <a:r>
              <a:rPr lang="en-US" altLang="zh-CN" dirty="0"/>
              <a:t>BGP</a:t>
            </a:r>
            <a:r>
              <a:rPr lang="zh-CN" altLang="en-US" dirty="0"/>
              <a:t>标签，值为</a:t>
            </a:r>
            <a:r>
              <a:rPr lang="en-US" altLang="zh-CN" dirty="0"/>
              <a:t>B1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ASBR2</a:t>
            </a:r>
            <a:r>
              <a:rPr lang="zh-CN" altLang="en-US" dirty="0"/>
              <a:t>为这条</a:t>
            </a:r>
            <a:r>
              <a:rPr lang="en-US" altLang="zh-CN" dirty="0"/>
              <a:t>BGP</a:t>
            </a:r>
            <a:r>
              <a:rPr lang="zh-CN" altLang="en-US" dirty="0"/>
              <a:t>标签路由触发建立</a:t>
            </a:r>
            <a:r>
              <a:rPr lang="en-US" altLang="zh-CN" dirty="0"/>
              <a:t>LSP</a:t>
            </a:r>
            <a:r>
              <a:rPr lang="zh-CN" altLang="en-US" dirty="0"/>
              <a:t>，分发</a:t>
            </a:r>
            <a:r>
              <a:rPr lang="en-US" altLang="zh-CN" dirty="0"/>
              <a:t>LDP</a:t>
            </a:r>
            <a:r>
              <a:rPr lang="zh-CN" altLang="en-US" dirty="0"/>
              <a:t>标签</a:t>
            </a:r>
            <a:r>
              <a:rPr lang="en-US" altLang="zh-CN" dirty="0"/>
              <a:t>T5</a:t>
            </a:r>
            <a:r>
              <a:rPr lang="zh-CN" altLang="en-US" dirty="0"/>
              <a:t>至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进而分发</a:t>
            </a:r>
            <a:r>
              <a:rPr lang="en-US" altLang="zh-CN" dirty="0"/>
              <a:t>T6</a:t>
            </a:r>
            <a:r>
              <a:rPr lang="zh-CN" altLang="en-US" dirty="0"/>
              <a:t>至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与</a:t>
            </a:r>
            <a:r>
              <a:rPr lang="en-US" altLang="zh-CN" dirty="0"/>
              <a:t>PE2</a:t>
            </a:r>
            <a:r>
              <a:rPr lang="zh-CN" altLang="en-US" dirty="0"/>
              <a:t>建立起</a:t>
            </a:r>
            <a:r>
              <a:rPr lang="en-US" altLang="zh-CN" dirty="0"/>
              <a:t>MP-EBGP</a:t>
            </a:r>
            <a:r>
              <a:rPr lang="zh-CN" altLang="en-US" dirty="0"/>
              <a:t>会话。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CE1 </a:t>
            </a:r>
            <a:r>
              <a:rPr lang="zh-CN" altLang="en-US" dirty="0"/>
              <a:t>通告路由</a:t>
            </a:r>
            <a:r>
              <a:rPr lang="en-US" altLang="zh-CN" dirty="0"/>
              <a:t>Client1</a:t>
            </a:r>
            <a:r>
              <a:rPr lang="zh-CN" altLang="en-US" dirty="0"/>
              <a:t>给</a:t>
            </a:r>
            <a:r>
              <a:rPr lang="en-US" altLang="zh-CN" dirty="0"/>
              <a:t>PE1</a:t>
            </a:r>
            <a:r>
              <a:rPr lang="zh-CN" altLang="en-US" dirty="0"/>
              <a:t>，路由的下一跳为</a:t>
            </a:r>
            <a:r>
              <a:rPr lang="en-US" altLang="zh-CN" dirty="0"/>
              <a:t>CE1</a:t>
            </a:r>
            <a:r>
              <a:rPr lang="zh-CN" altLang="en-US" dirty="0"/>
              <a:t>的接口地址。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将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通过</a:t>
            </a:r>
            <a:r>
              <a:rPr lang="en-US" altLang="zh-CN" dirty="0"/>
              <a:t>MP-EBGP</a:t>
            </a:r>
            <a:r>
              <a:rPr lang="zh-CN" altLang="en-US" dirty="0"/>
              <a:t>重发布为</a:t>
            </a:r>
            <a:r>
              <a:rPr lang="en-US" altLang="zh-CN" dirty="0"/>
              <a:t>VPNv4</a:t>
            </a:r>
            <a:r>
              <a:rPr lang="zh-CN" altLang="en-US" dirty="0"/>
              <a:t>路由，并且下一跳改为</a:t>
            </a:r>
            <a:r>
              <a:rPr lang="en-US" altLang="zh-CN" dirty="0"/>
              <a:t>PE1</a:t>
            </a:r>
            <a:r>
              <a:rPr lang="zh-CN" altLang="en-US" dirty="0"/>
              <a:t>，分配一个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，将其通告给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将</a:t>
            </a:r>
            <a:r>
              <a:rPr lang="en-US" altLang="zh-CN" dirty="0"/>
              <a:t>VPNv4</a:t>
            </a:r>
            <a:r>
              <a:rPr lang="zh-CN" altLang="en-US" dirty="0"/>
              <a:t>路由变为</a:t>
            </a:r>
            <a:r>
              <a:rPr lang="en-US" altLang="zh-CN" dirty="0"/>
              <a:t>IPv4</a:t>
            </a:r>
            <a:r>
              <a:rPr lang="zh-CN" altLang="en-US" dirty="0"/>
              <a:t>路由，把</a:t>
            </a:r>
            <a:r>
              <a:rPr lang="en-US" altLang="zh-CN" dirty="0"/>
              <a:t>IPv4</a:t>
            </a:r>
            <a:r>
              <a:rPr lang="zh-CN" altLang="en-US" dirty="0"/>
              <a:t>路由</a:t>
            </a:r>
            <a:r>
              <a:rPr lang="en-US" altLang="zh-CN" dirty="0"/>
              <a:t>Client1</a:t>
            </a:r>
            <a:r>
              <a:rPr lang="zh-CN" altLang="en-US" dirty="0"/>
              <a:t>通告给</a:t>
            </a:r>
            <a:r>
              <a:rPr lang="en-US" altLang="zh-CN" dirty="0"/>
              <a:t>CE2</a:t>
            </a:r>
            <a:r>
              <a:rPr lang="zh-CN" altLang="en-US" dirty="0"/>
              <a:t>，并且下一跳改为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944071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邻居：</a:t>
            </a:r>
            <a:endParaRPr lang="en-US" altLang="zh-CN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tabLst/>
              <a:defRPr/>
            </a:pP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只与本端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邻居，本端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与对端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邻居，实现了跨域</a:t>
            </a:r>
            <a:r>
              <a:rPr lang="en-US" altLang="zh-CN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latin typeface="FrutigerNext LT Regular" panose="020B0503040504020204" pitchFamily="34" charset="0"/>
                <a:ea typeface="微软雅黑" panose="020B0503020204020204" pitchFamily="34" charset="-122"/>
              </a:rPr>
              <a:t>路由的传递。</a:t>
            </a:r>
          </a:p>
          <a:p>
            <a:r>
              <a:rPr lang="zh-CN" altLang="en-US" dirty="0"/>
              <a:t>带</a:t>
            </a:r>
            <a:r>
              <a:rPr lang="en-US" altLang="zh-CN" dirty="0"/>
              <a:t>RR</a:t>
            </a:r>
            <a:r>
              <a:rPr lang="zh-CN" altLang="en-US" dirty="0"/>
              <a:t>场景中，</a:t>
            </a:r>
            <a:r>
              <a:rPr lang="en-US" altLang="zh-CN" dirty="0"/>
              <a:t>RR</a:t>
            </a:r>
            <a:r>
              <a:rPr lang="zh-CN" altLang="en-US" dirty="0"/>
              <a:t>只负责控制平面</a:t>
            </a:r>
            <a:r>
              <a:rPr lang="en-US" altLang="zh-CN" dirty="0"/>
              <a:t>VPNv4</a:t>
            </a:r>
            <a:r>
              <a:rPr lang="zh-CN" altLang="en-US" dirty="0"/>
              <a:t>路由的传递，转发平面的流量不经过</a:t>
            </a:r>
            <a:r>
              <a:rPr lang="en-US" altLang="zh-CN" dirty="0"/>
              <a:t>RR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19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通过上文的过程分析，我们从反向来分析转发平面的工作过程：</a:t>
            </a:r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CE2</a:t>
            </a:r>
            <a:r>
              <a:rPr lang="zh-CN" altLang="en-US" dirty="0"/>
              <a:t>发送一个目的地为</a:t>
            </a:r>
            <a:r>
              <a:rPr lang="en-US" altLang="zh-CN" dirty="0"/>
              <a:t>Client1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报文给</a:t>
            </a:r>
            <a:r>
              <a:rPr lang="en-US" altLang="zh-CN" dirty="0"/>
              <a:t>PE2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PE2</a:t>
            </a:r>
            <a:r>
              <a:rPr lang="zh-CN" altLang="en-US" dirty="0"/>
              <a:t>收到</a:t>
            </a:r>
            <a:r>
              <a:rPr lang="en-US" altLang="zh-CN" dirty="0"/>
              <a:t>IP</a:t>
            </a:r>
            <a:r>
              <a:rPr lang="zh-CN" altLang="en-US" dirty="0"/>
              <a:t>报文后进行</a:t>
            </a:r>
            <a:r>
              <a:rPr lang="en-US" altLang="zh-CN" dirty="0"/>
              <a:t>MPLS</a:t>
            </a:r>
            <a:r>
              <a:rPr lang="zh-CN" altLang="en-US" dirty="0"/>
              <a:t>标签的封装，先封装</a:t>
            </a:r>
            <a:r>
              <a:rPr lang="en-US" altLang="zh-CN" dirty="0"/>
              <a:t>VPN</a:t>
            </a:r>
            <a:r>
              <a:rPr lang="zh-CN" altLang="en-US" dirty="0"/>
              <a:t>标签</a:t>
            </a:r>
            <a:r>
              <a:rPr lang="en-US" altLang="zh-CN" dirty="0"/>
              <a:t>V1</a:t>
            </a:r>
            <a:r>
              <a:rPr lang="zh-CN" altLang="en-US" dirty="0"/>
              <a:t>，由于去往</a:t>
            </a:r>
            <a:r>
              <a:rPr lang="en-US" altLang="zh-CN" dirty="0"/>
              <a:t>Client1</a:t>
            </a:r>
            <a:r>
              <a:rPr lang="zh-CN" altLang="en-US" dirty="0"/>
              <a:t>的下一跳</a:t>
            </a:r>
            <a:r>
              <a:rPr lang="en-US" altLang="zh-CN" dirty="0"/>
              <a:t>PE1</a:t>
            </a:r>
            <a:r>
              <a:rPr lang="zh-CN" altLang="en-US" dirty="0"/>
              <a:t>不是直连邻居，通过查表发现去往</a:t>
            </a:r>
            <a:r>
              <a:rPr lang="en-US" altLang="zh-CN" dirty="0"/>
              <a:t>PE1</a:t>
            </a:r>
            <a:r>
              <a:rPr lang="zh-CN" altLang="en-US" dirty="0"/>
              <a:t>的标签为</a:t>
            </a:r>
            <a:r>
              <a:rPr lang="en-US" altLang="zh-CN" dirty="0"/>
              <a:t>T6</a:t>
            </a:r>
            <a:r>
              <a:rPr lang="zh-CN" altLang="en-US" dirty="0"/>
              <a:t>，打上</a:t>
            </a:r>
            <a:r>
              <a:rPr lang="en-US" altLang="zh-CN" dirty="0"/>
              <a:t>T6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P2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T6</a:t>
            </a:r>
            <a:r>
              <a:rPr lang="zh-CN" altLang="en-US" dirty="0"/>
              <a:t>换成</a:t>
            </a:r>
            <a:r>
              <a:rPr lang="en-US" altLang="zh-CN" dirty="0"/>
              <a:t>T5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ASBR2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ASBR2</a:t>
            </a:r>
            <a:r>
              <a:rPr lang="zh-CN" altLang="en-US" dirty="0"/>
              <a:t>去掉外层标签，将</a:t>
            </a:r>
            <a:r>
              <a:rPr lang="en-US" altLang="zh-CN" dirty="0"/>
              <a:t>T5</a:t>
            </a:r>
            <a:r>
              <a:rPr lang="zh-CN" altLang="en-US" dirty="0"/>
              <a:t>交换为</a:t>
            </a:r>
            <a:r>
              <a:rPr lang="en-US" altLang="zh-CN" dirty="0"/>
              <a:t>B1</a:t>
            </a:r>
            <a:r>
              <a:rPr lang="zh-CN" altLang="en-US" dirty="0"/>
              <a:t>，再将其转发给</a:t>
            </a:r>
            <a:r>
              <a:rPr lang="en-US" altLang="zh-CN" dirty="0"/>
              <a:t>ASBR1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en-US" altLang="zh-CN" dirty="0"/>
              <a:t>ASBR1</a:t>
            </a:r>
            <a:r>
              <a:rPr lang="zh-CN" altLang="en-US" dirty="0"/>
              <a:t>收到报文后，发现</a:t>
            </a:r>
            <a:r>
              <a:rPr lang="en-US" altLang="zh-CN" dirty="0"/>
              <a:t>B1</a:t>
            </a:r>
            <a:r>
              <a:rPr lang="zh-CN" altLang="en-US" dirty="0"/>
              <a:t>是它分配的，所以去掉</a:t>
            </a:r>
            <a:r>
              <a:rPr lang="en-US" altLang="zh-CN" dirty="0"/>
              <a:t>B1</a:t>
            </a:r>
            <a:r>
              <a:rPr lang="zh-CN" altLang="en-US" dirty="0"/>
              <a:t>进一步</a:t>
            </a:r>
            <a:r>
              <a:rPr lang="zh-CN" altLang="en-US"/>
              <a:t>查转发表，</a:t>
            </a:r>
            <a:r>
              <a:rPr lang="zh-CN" altLang="en-US" dirty="0"/>
              <a:t>发现此时去往</a:t>
            </a:r>
            <a:r>
              <a:rPr lang="en-US" altLang="zh-CN" dirty="0"/>
              <a:t>PE1</a:t>
            </a:r>
            <a:r>
              <a:rPr lang="zh-CN" altLang="en-US" dirty="0"/>
              <a:t>的路由有一个关联的标签</a:t>
            </a:r>
            <a:r>
              <a:rPr lang="en-US" altLang="zh-CN" dirty="0"/>
              <a:t>T2</a:t>
            </a:r>
            <a:r>
              <a:rPr lang="zh-CN" altLang="en-US" dirty="0"/>
              <a:t>，因此，</a:t>
            </a:r>
            <a:r>
              <a:rPr lang="en-US" altLang="zh-CN" dirty="0"/>
              <a:t>ASBR1</a:t>
            </a:r>
            <a:r>
              <a:rPr lang="zh-CN" altLang="en-US" dirty="0"/>
              <a:t>将其加在栈顶，并转发给</a:t>
            </a:r>
            <a:r>
              <a:rPr lang="en-US" altLang="zh-CN" dirty="0"/>
              <a:t>P1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P1</a:t>
            </a:r>
            <a:r>
              <a:rPr lang="zh-CN" altLang="en-US" dirty="0"/>
              <a:t>进行标签交换，把外层标签</a:t>
            </a:r>
            <a:r>
              <a:rPr lang="en-US" altLang="zh-CN" dirty="0"/>
              <a:t>T2</a:t>
            </a:r>
            <a:r>
              <a:rPr lang="zh-CN" altLang="en-US" dirty="0"/>
              <a:t>换成</a:t>
            </a:r>
            <a:r>
              <a:rPr lang="en-US" altLang="zh-CN" dirty="0"/>
              <a:t>T1</a:t>
            </a:r>
            <a:r>
              <a:rPr lang="zh-CN" altLang="en-US" dirty="0"/>
              <a:t>，然后将此报文发送给</a:t>
            </a:r>
            <a:r>
              <a:rPr lang="en-US" altLang="zh-CN" dirty="0"/>
              <a:t>PE1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88963" lvl="1" indent="-228600">
              <a:buSzPct val="90000"/>
              <a:buFont typeface="+mj-lt"/>
              <a:buAutoNum type="arabicPeriod"/>
            </a:pPr>
            <a:r>
              <a:rPr lang="en-US" altLang="zh-CN" dirty="0"/>
              <a:t>PE1</a:t>
            </a:r>
            <a:r>
              <a:rPr lang="zh-CN" altLang="en-US" dirty="0"/>
              <a:t>收到后去掉所有标签，将报文</a:t>
            </a:r>
            <a:r>
              <a:rPr lang="en-US" altLang="zh-CN" dirty="0"/>
              <a:t>(</a:t>
            </a:r>
            <a:r>
              <a:rPr lang="zh-CN" altLang="en-US" dirty="0"/>
              <a:t>普通</a:t>
            </a:r>
            <a:r>
              <a:rPr lang="en-US" altLang="zh-CN" dirty="0"/>
              <a:t>IP</a:t>
            </a:r>
            <a:r>
              <a:rPr lang="zh-CN" altLang="en-US" dirty="0"/>
              <a:t>报文</a:t>
            </a:r>
            <a:r>
              <a:rPr lang="en-US" altLang="zh-CN" dirty="0"/>
              <a:t>)</a:t>
            </a:r>
            <a:r>
              <a:rPr lang="zh-CN" altLang="en-US" dirty="0"/>
              <a:t>转发给</a:t>
            </a:r>
            <a:r>
              <a:rPr lang="en-US" altLang="zh-CN" dirty="0"/>
              <a:t>CE1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456933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1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9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如上图所示，共分为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AS</a:t>
            </a:r>
            <a:r>
              <a:rPr lang="zh-CN" altLang="en-US"/>
              <a:t>，</a:t>
            </a:r>
            <a:r>
              <a:rPr lang="en-US" altLang="zh-CN"/>
              <a:t>AS100</a:t>
            </a:r>
            <a:r>
              <a:rPr lang="zh-CN" altLang="en-US"/>
              <a:t>和</a:t>
            </a:r>
            <a:r>
              <a:rPr lang="en-US" altLang="zh-CN"/>
              <a:t>AS200</a:t>
            </a:r>
            <a:r>
              <a:rPr lang="zh-CN" altLang="en-US"/>
              <a:t>作为</a:t>
            </a:r>
            <a:r>
              <a:rPr lang="en-US" altLang="zh-CN"/>
              <a:t>ISP</a:t>
            </a:r>
            <a:r>
              <a:rPr lang="zh-CN" altLang="en-US"/>
              <a:t>，</a:t>
            </a:r>
            <a:r>
              <a:rPr lang="en-US" altLang="zh-CN"/>
              <a:t>PE1</a:t>
            </a:r>
            <a:r>
              <a:rPr lang="zh-CN" altLang="en-US"/>
              <a:t>和</a:t>
            </a:r>
            <a:r>
              <a:rPr lang="en-US" altLang="zh-CN"/>
              <a:t>ASBR1</a:t>
            </a:r>
            <a:r>
              <a:rPr lang="zh-CN" altLang="en-US"/>
              <a:t>属于</a:t>
            </a:r>
            <a:r>
              <a:rPr lang="en-US" altLang="zh-CN"/>
              <a:t>AS100</a:t>
            </a:r>
            <a:r>
              <a:rPr lang="zh-CN" altLang="en-US"/>
              <a:t>，</a:t>
            </a:r>
            <a:r>
              <a:rPr lang="en-US" altLang="zh-CN"/>
              <a:t>PE2</a:t>
            </a:r>
            <a:r>
              <a:rPr lang="zh-CN" altLang="en-US"/>
              <a:t>和</a:t>
            </a:r>
            <a:r>
              <a:rPr lang="en-US" altLang="zh-CN"/>
              <a:t>ASBR2</a:t>
            </a:r>
            <a:r>
              <a:rPr lang="zh-CN" altLang="en-US"/>
              <a:t>属于</a:t>
            </a:r>
            <a:r>
              <a:rPr lang="en-US" altLang="zh-CN"/>
              <a:t>AS200</a:t>
            </a:r>
            <a:r>
              <a:rPr lang="zh-CN" altLang="en-US"/>
              <a:t>。</a:t>
            </a:r>
            <a:r>
              <a:rPr lang="en-US" altLang="zh-CN"/>
              <a:t>CE1</a:t>
            </a:r>
            <a:r>
              <a:rPr lang="zh-CN" altLang="en-US"/>
              <a:t>和</a:t>
            </a:r>
            <a:r>
              <a:rPr lang="en-US" altLang="zh-CN"/>
              <a:t>CE2</a:t>
            </a:r>
            <a:r>
              <a:rPr lang="zh-CN" altLang="en-US"/>
              <a:t>属于同一个</a:t>
            </a:r>
            <a:r>
              <a:rPr lang="en-US" altLang="zh-CN"/>
              <a:t>VPN</a:t>
            </a:r>
            <a:r>
              <a:rPr lang="zh-CN" altLang="en-US"/>
              <a:t>，</a:t>
            </a:r>
            <a:r>
              <a:rPr lang="en-US" altLang="zh-CN"/>
              <a:t>CE1</a:t>
            </a:r>
            <a:r>
              <a:rPr lang="zh-CN" altLang="en-US"/>
              <a:t>通过</a:t>
            </a:r>
            <a:r>
              <a:rPr lang="en-US" altLang="zh-CN"/>
              <a:t>AS100</a:t>
            </a:r>
            <a:r>
              <a:rPr lang="zh-CN" altLang="en-US"/>
              <a:t>的</a:t>
            </a:r>
            <a:r>
              <a:rPr lang="en-US" altLang="zh-CN"/>
              <a:t>PE1</a:t>
            </a:r>
            <a:r>
              <a:rPr lang="zh-CN" altLang="en-US"/>
              <a:t>接入，</a:t>
            </a:r>
            <a:r>
              <a:rPr lang="en-US" altLang="zh-CN"/>
              <a:t>CE2</a:t>
            </a:r>
            <a:r>
              <a:rPr lang="zh-CN" altLang="en-US"/>
              <a:t>通过</a:t>
            </a:r>
            <a:r>
              <a:rPr lang="en-US" altLang="zh-CN"/>
              <a:t>AS200</a:t>
            </a:r>
            <a:r>
              <a:rPr lang="zh-CN" altLang="en-US"/>
              <a:t>的</a:t>
            </a:r>
            <a:r>
              <a:rPr lang="en-US" altLang="zh-CN"/>
              <a:t>PE2</a:t>
            </a:r>
            <a:r>
              <a:rPr lang="zh-CN" altLang="en-US"/>
              <a:t>接入。</a:t>
            </a:r>
          </a:p>
          <a:p>
            <a:r>
              <a:rPr lang="zh-CN" altLang="en-US"/>
              <a:t>每台路由器的</a:t>
            </a:r>
            <a:r>
              <a:rPr lang="en-US" altLang="zh-CN"/>
              <a:t>IP</a:t>
            </a:r>
            <a:r>
              <a:rPr lang="zh-CN" altLang="en-US"/>
              <a:t>地址规划详见拓扑图。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593839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9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ct val="90000"/>
              <a:buFont typeface="+mj-lt"/>
              <a:buAutoNum type="arabicPeriod"/>
            </a:pPr>
            <a:r>
              <a:rPr lang="zh-CN" altLang="en-US" dirty="0"/>
              <a:t>搭建拓扑，配置</a:t>
            </a:r>
            <a:r>
              <a:rPr lang="en-US" dirty="0"/>
              <a:t>IP：</a:t>
            </a:r>
            <a:r>
              <a:rPr lang="zh-CN" altLang="en-US" dirty="0"/>
              <a:t>按照拓扑要求搭建试验拓扑，并配置</a:t>
            </a:r>
            <a:r>
              <a:rPr lang="en-US" dirty="0"/>
              <a:t>IP</a:t>
            </a:r>
            <a:r>
              <a:rPr lang="zh-CN" altLang="en-US" dirty="0"/>
              <a:t>地址。</a:t>
            </a:r>
          </a:p>
          <a:p>
            <a:pPr lvl="1"/>
            <a:r>
              <a:rPr lang="en-US" dirty="0"/>
              <a:t>CE1</a:t>
            </a:r>
            <a:r>
              <a:rPr lang="zh-CN" altLang="en-US" dirty="0"/>
              <a:t>需要配置</a:t>
            </a:r>
            <a:r>
              <a:rPr lang="en-US" dirty="0"/>
              <a:t>Loopback 0，GE0/0/1；</a:t>
            </a:r>
          </a:p>
          <a:p>
            <a:pPr lvl="1"/>
            <a:r>
              <a:rPr lang="en-US" dirty="0"/>
              <a:t>PE1</a:t>
            </a:r>
            <a:r>
              <a:rPr lang="zh-CN" altLang="en-US" dirty="0"/>
              <a:t>需要配置</a:t>
            </a:r>
            <a:r>
              <a:rPr lang="en-US" dirty="0"/>
              <a:t>Loopback 0，GE0/0/0；</a:t>
            </a:r>
          </a:p>
          <a:p>
            <a:pPr lvl="1"/>
            <a:r>
              <a:rPr lang="en-US" dirty="0"/>
              <a:t>P1</a:t>
            </a:r>
            <a:r>
              <a:rPr lang="zh-CN" altLang="en-US" dirty="0"/>
              <a:t>需要配置</a:t>
            </a:r>
            <a:r>
              <a:rPr lang="en-US" altLang="zh-CN" dirty="0"/>
              <a:t>Loopback 0</a:t>
            </a:r>
            <a:r>
              <a:rPr lang="zh-CN" altLang="en-US" dirty="0"/>
              <a:t>，</a:t>
            </a:r>
            <a:r>
              <a:rPr lang="en-US" altLang="zh-CN" dirty="0"/>
              <a:t>GE0/0/0</a:t>
            </a:r>
            <a:r>
              <a:rPr lang="zh-CN" altLang="en-US" dirty="0"/>
              <a:t>，</a:t>
            </a:r>
            <a:r>
              <a:rPr lang="en-US" altLang="zh-CN" dirty="0"/>
              <a:t>GE0/0/1</a:t>
            </a:r>
            <a:r>
              <a:rPr lang="zh-CN" altLang="en-US" dirty="0"/>
              <a:t>；</a:t>
            </a:r>
            <a:endParaRPr lang="en-US" dirty="0"/>
          </a:p>
          <a:p>
            <a:pPr lvl="1"/>
            <a:r>
              <a:rPr lang="en-US" dirty="0"/>
              <a:t>ASBR1</a:t>
            </a:r>
            <a:r>
              <a:rPr lang="zh-CN" altLang="en-US" dirty="0"/>
              <a:t>需要配置</a:t>
            </a:r>
            <a:r>
              <a:rPr lang="en-US" dirty="0"/>
              <a:t>Loopback 0，GE0/0/1；</a:t>
            </a:r>
          </a:p>
          <a:p>
            <a:pPr lvl="1"/>
            <a:r>
              <a:rPr lang="en-US" dirty="0"/>
              <a:t>ASBR2</a:t>
            </a:r>
            <a:r>
              <a:rPr lang="zh-CN" altLang="en-US" dirty="0"/>
              <a:t>需要配置</a:t>
            </a:r>
            <a:r>
              <a:rPr lang="en-US" dirty="0"/>
              <a:t>Loopback 0，GE0/0/1；</a:t>
            </a:r>
          </a:p>
          <a:p>
            <a:pPr lvl="1"/>
            <a:r>
              <a:rPr lang="en-US" dirty="0"/>
              <a:t>P2</a:t>
            </a:r>
            <a:r>
              <a:rPr lang="zh-CN" altLang="en-US" dirty="0"/>
              <a:t>需要配置</a:t>
            </a:r>
            <a:r>
              <a:rPr lang="en-US" altLang="zh-CN" dirty="0"/>
              <a:t>Loopback 0</a:t>
            </a:r>
            <a:r>
              <a:rPr lang="zh-CN" altLang="en-US" dirty="0"/>
              <a:t>，</a:t>
            </a:r>
            <a:r>
              <a:rPr lang="en-US" altLang="zh-CN" dirty="0"/>
              <a:t>GE0/0/0</a:t>
            </a:r>
            <a:r>
              <a:rPr lang="zh-CN" altLang="en-US" dirty="0"/>
              <a:t>，</a:t>
            </a:r>
            <a:r>
              <a:rPr lang="en-US" altLang="zh-CN" dirty="0"/>
              <a:t>GE0/0/1</a:t>
            </a:r>
            <a:r>
              <a:rPr lang="zh-CN" altLang="en-US" dirty="0"/>
              <a:t>；</a:t>
            </a:r>
            <a:endParaRPr lang="en-US" dirty="0"/>
          </a:p>
          <a:p>
            <a:pPr lvl="1"/>
            <a:r>
              <a:rPr lang="en-US" dirty="0"/>
              <a:t>PE2</a:t>
            </a:r>
            <a:r>
              <a:rPr lang="zh-CN" altLang="en-US" dirty="0"/>
              <a:t>需要配置</a:t>
            </a:r>
            <a:r>
              <a:rPr lang="en-US" dirty="0"/>
              <a:t>Loopback 0，GE0/0/0；</a:t>
            </a:r>
          </a:p>
          <a:p>
            <a:pPr lvl="1"/>
            <a:r>
              <a:rPr lang="en-US" dirty="0"/>
              <a:t>CE2</a:t>
            </a:r>
            <a:r>
              <a:rPr lang="zh-CN" altLang="en-US" dirty="0"/>
              <a:t>需要配置：</a:t>
            </a:r>
            <a:r>
              <a:rPr lang="en-US" dirty="0"/>
              <a:t>Loopback 0，GE0/0/1。</a:t>
            </a:r>
          </a:p>
          <a:p>
            <a:pPr marL="228600" indent="-228600">
              <a:buSzPct val="90000"/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dirty="0"/>
              <a:t>OSPF</a:t>
            </a:r>
            <a:r>
              <a:rPr lang="zh-CN" altLang="en-US" dirty="0"/>
              <a:t>路由协议：在</a:t>
            </a:r>
            <a:r>
              <a:rPr lang="en-US" dirty="0"/>
              <a:t>PE1</a:t>
            </a:r>
            <a:r>
              <a:rPr lang="zh-CN" altLang="en-US" dirty="0"/>
              <a:t>、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dirty="0"/>
              <a:t>ASBR1，PE2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dirty="0"/>
              <a:t>ASBR2</a:t>
            </a:r>
            <a:r>
              <a:rPr lang="zh-CN" altLang="en-US" dirty="0"/>
              <a:t>上配置</a:t>
            </a:r>
            <a:r>
              <a:rPr lang="en-US" dirty="0"/>
              <a:t>OSPF</a:t>
            </a:r>
            <a:r>
              <a:rPr lang="zh-CN" altLang="en-US" dirty="0"/>
              <a:t>协议</a:t>
            </a:r>
          </a:p>
          <a:p>
            <a:pPr lvl="1"/>
            <a:r>
              <a:rPr lang="zh-CN" altLang="en-US" dirty="0"/>
              <a:t>在</a:t>
            </a:r>
            <a:r>
              <a:rPr lang="en-US" dirty="0"/>
              <a:t>PE1</a:t>
            </a:r>
            <a:r>
              <a:rPr lang="zh-CN" altLang="en-US" dirty="0"/>
              <a:t>上宣告网络</a:t>
            </a:r>
            <a:r>
              <a:rPr lang="en-US" altLang="zh-CN" dirty="0"/>
              <a:t>1.1.1.1/32</a:t>
            </a:r>
            <a:r>
              <a:rPr lang="zh-CN" altLang="en-US" dirty="0"/>
              <a:t>， </a:t>
            </a:r>
            <a:r>
              <a:rPr lang="en-US" altLang="zh-CN" dirty="0"/>
              <a:t>12.12.12.0/30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P1</a:t>
            </a:r>
            <a:r>
              <a:rPr lang="zh-CN" altLang="en-US" dirty="0"/>
              <a:t>上宣告网络</a:t>
            </a:r>
            <a:r>
              <a:rPr lang="en-US" altLang="zh-CN" dirty="0"/>
              <a:t>2.2.2.2/32</a:t>
            </a:r>
            <a:r>
              <a:rPr lang="zh-CN" altLang="en-US" dirty="0"/>
              <a:t>，</a:t>
            </a:r>
            <a:r>
              <a:rPr lang="en-US" altLang="zh-CN" dirty="0"/>
              <a:t>12.12.12.0/30</a:t>
            </a:r>
            <a:r>
              <a:rPr lang="zh-CN" altLang="en-US" dirty="0"/>
              <a:t>，</a:t>
            </a:r>
            <a:r>
              <a:rPr lang="en-US" altLang="zh-CN" dirty="0"/>
              <a:t>23.23.23.0/30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ASBR1</a:t>
            </a:r>
            <a:r>
              <a:rPr lang="zh-CN" altLang="en-US" dirty="0"/>
              <a:t>上宣告网络</a:t>
            </a:r>
            <a:r>
              <a:rPr lang="en-US" altLang="zh-CN" dirty="0"/>
              <a:t>3.3.3.3/32</a:t>
            </a:r>
            <a:r>
              <a:rPr lang="zh-CN" altLang="en-US" dirty="0"/>
              <a:t>，</a:t>
            </a:r>
            <a:r>
              <a:rPr lang="en-US" altLang="zh-CN" dirty="0"/>
              <a:t>23.23.23.0/30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ASBR2</a:t>
            </a:r>
            <a:r>
              <a:rPr lang="zh-CN" altLang="en-US" dirty="0"/>
              <a:t>上宣告网络</a:t>
            </a:r>
            <a:r>
              <a:rPr lang="en-US" altLang="zh-CN" dirty="0"/>
              <a:t>4.4.4.4/32</a:t>
            </a:r>
            <a:r>
              <a:rPr lang="zh-CN" altLang="en-US" dirty="0"/>
              <a:t>，</a:t>
            </a:r>
            <a:r>
              <a:rPr lang="en-US" altLang="zh-CN" dirty="0"/>
              <a:t>45.45.45.0/30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P2</a:t>
            </a:r>
            <a:r>
              <a:rPr lang="zh-CN" altLang="en-US" dirty="0"/>
              <a:t>上宣告网络</a:t>
            </a:r>
            <a:r>
              <a:rPr lang="en-US" altLang="zh-CN" dirty="0"/>
              <a:t>5.5.5.5/32</a:t>
            </a:r>
            <a:r>
              <a:rPr lang="zh-CN" altLang="en-US" dirty="0"/>
              <a:t>，</a:t>
            </a:r>
            <a:r>
              <a:rPr lang="en-US" altLang="zh-CN" dirty="0"/>
              <a:t>45.45.45.0/30</a:t>
            </a:r>
            <a:r>
              <a:rPr lang="zh-CN" altLang="en-US" dirty="0"/>
              <a:t>，</a:t>
            </a:r>
            <a:r>
              <a:rPr lang="en-US" altLang="zh-CN" dirty="0"/>
              <a:t>56.56.56.0/30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PE2</a:t>
            </a:r>
            <a:r>
              <a:rPr lang="zh-CN" altLang="en-US" dirty="0"/>
              <a:t>上宣告网络</a:t>
            </a:r>
            <a:r>
              <a:rPr lang="en-US" altLang="zh-CN" dirty="0"/>
              <a:t>6.6.6.6/32</a:t>
            </a:r>
            <a:r>
              <a:rPr lang="zh-CN" altLang="en-US" dirty="0"/>
              <a:t>， </a:t>
            </a:r>
            <a:r>
              <a:rPr lang="en-US" altLang="zh-CN" dirty="0"/>
              <a:t>56.56.56.0/30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35215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827969F-E9A5-448E-8761-4D7148A27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B481A39-DCB5-4A6F-AAE6-A4A5911AC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7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6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6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1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5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5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1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87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393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本实例</a:t>
            </a:r>
            <a:r>
              <a:rPr lang="en-US" altLang="zh-CN"/>
              <a:t>RR1</a:t>
            </a:r>
            <a:r>
              <a:rPr lang="zh-CN" altLang="en-US"/>
              <a:t>和</a:t>
            </a:r>
            <a:r>
              <a:rPr lang="en-US" altLang="zh-CN"/>
              <a:t>RR2</a:t>
            </a:r>
            <a:r>
              <a:rPr lang="zh-CN" altLang="en-US"/>
              <a:t>分别作为</a:t>
            </a:r>
            <a:r>
              <a:rPr lang="en-US" altLang="zh-CN"/>
              <a:t>AS100</a:t>
            </a:r>
            <a:r>
              <a:rPr lang="zh-CN" altLang="en-US"/>
              <a:t>与</a:t>
            </a:r>
            <a:r>
              <a:rPr lang="en-US" altLang="zh-CN"/>
              <a:t>200</a:t>
            </a:r>
            <a:r>
              <a:rPr lang="zh-CN" altLang="en-US"/>
              <a:t>的</a:t>
            </a:r>
            <a:r>
              <a:rPr lang="en-US" altLang="zh-CN"/>
              <a:t>RR</a:t>
            </a:r>
            <a:r>
              <a:rPr lang="zh-CN" altLang="en-US"/>
              <a:t>，</a:t>
            </a:r>
            <a:r>
              <a:rPr lang="en-US" altLang="zh-CN"/>
              <a:t>PE</a:t>
            </a:r>
            <a:r>
              <a:rPr lang="zh-CN" altLang="en-US"/>
              <a:t>与</a:t>
            </a:r>
            <a:r>
              <a:rPr lang="en-US" altLang="zh-CN"/>
              <a:t>ASBR</a:t>
            </a:r>
            <a:r>
              <a:rPr lang="zh-CN" altLang="en-US"/>
              <a:t>与</a:t>
            </a:r>
            <a:r>
              <a:rPr lang="en-US" altLang="zh-CN"/>
              <a:t>RR</a:t>
            </a:r>
            <a:r>
              <a:rPr lang="zh-CN" altLang="en-US"/>
              <a:t>建立</a:t>
            </a:r>
            <a:r>
              <a:rPr lang="en-US" altLang="zh-CN"/>
              <a:t>BGP</a:t>
            </a:r>
            <a:r>
              <a:rPr lang="zh-CN" altLang="en-US"/>
              <a:t>邻居，由</a:t>
            </a:r>
            <a:r>
              <a:rPr lang="en-US" altLang="zh-CN"/>
              <a:t>RR</a:t>
            </a:r>
            <a:r>
              <a:rPr lang="zh-CN" altLang="en-US"/>
              <a:t>负责</a:t>
            </a:r>
            <a:r>
              <a:rPr lang="en-US" altLang="zh-CN"/>
              <a:t>VPN</a:t>
            </a:r>
            <a:r>
              <a:rPr lang="zh-CN" altLang="en-US"/>
              <a:t>路由的反射。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2488322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6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55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28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7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81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68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42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引入：</a:t>
            </a:r>
          </a:p>
          <a:p>
            <a:r>
              <a:rPr lang="zh-CN" altLang="en-US" dirty="0"/>
              <a:t>随着</a:t>
            </a:r>
            <a:r>
              <a:rPr lang="en-US" altLang="zh-CN" dirty="0"/>
              <a:t>MPLS VPN</a:t>
            </a:r>
            <a:r>
              <a:rPr lang="zh-CN" altLang="en-US" dirty="0"/>
              <a:t>解决方案的广泛应用，大型企业不同的分支站点之间，或相互协作的企业网络之间都存在着跨越不同自治域的情况。</a:t>
            </a:r>
          </a:p>
          <a:p>
            <a:r>
              <a:rPr lang="zh-CN" altLang="en-US" dirty="0"/>
              <a:t>举例：</a:t>
            </a:r>
          </a:p>
          <a:p>
            <a:r>
              <a:rPr lang="zh-CN" altLang="en-US" dirty="0"/>
              <a:t>一般的</a:t>
            </a:r>
            <a:r>
              <a:rPr lang="en-US" altLang="zh-CN" dirty="0"/>
              <a:t>MPLS VPN</a:t>
            </a:r>
            <a:r>
              <a:rPr lang="zh-CN" altLang="en-US" dirty="0"/>
              <a:t>体系结构都是在一个自治系统内运行，任何</a:t>
            </a:r>
            <a:r>
              <a:rPr lang="en-US" altLang="zh-CN" dirty="0"/>
              <a:t>VPN</a:t>
            </a:r>
            <a:r>
              <a:rPr lang="zh-CN" altLang="en-US" dirty="0"/>
              <a:t>的路由信息都是只能在一个自治系统内按需扩散，没有提供自治系统内的</a:t>
            </a:r>
            <a:r>
              <a:rPr lang="en-US" altLang="zh-CN" dirty="0"/>
              <a:t>VPN</a:t>
            </a:r>
            <a:r>
              <a:rPr lang="zh-CN" altLang="en-US" dirty="0"/>
              <a:t>信息向其他自治系统扩散的功能。</a:t>
            </a:r>
          </a:p>
          <a:p>
            <a:r>
              <a:rPr lang="zh-CN" altLang="en-US" dirty="0"/>
              <a:t>如上图，基于</a:t>
            </a:r>
            <a:r>
              <a:rPr lang="en-US" altLang="zh-CN" dirty="0"/>
              <a:t>MPLS</a:t>
            </a:r>
            <a:r>
              <a:rPr lang="zh-CN" altLang="en-US" dirty="0"/>
              <a:t>的</a:t>
            </a:r>
            <a:r>
              <a:rPr lang="en-US" altLang="zh-CN" dirty="0"/>
              <a:t>VPN</a:t>
            </a:r>
            <a:r>
              <a:rPr lang="zh-CN" altLang="en-US" dirty="0"/>
              <a:t>可以将私有网络的不同</a:t>
            </a:r>
            <a:r>
              <a:rPr lang="en-US" altLang="zh-CN" dirty="0"/>
              <a:t>Site</a:t>
            </a:r>
            <a:r>
              <a:rPr lang="zh-CN" altLang="en-US" dirty="0"/>
              <a:t>连接起来，形成一个统一的网络，基于</a:t>
            </a:r>
            <a:r>
              <a:rPr lang="en-US" altLang="zh-CN" dirty="0"/>
              <a:t>MPLS</a:t>
            </a:r>
            <a:r>
              <a:rPr lang="zh-CN" altLang="en-US" dirty="0"/>
              <a:t>的</a:t>
            </a:r>
            <a:r>
              <a:rPr lang="en-US" altLang="zh-CN" dirty="0"/>
              <a:t>VPN</a:t>
            </a:r>
            <a:r>
              <a:rPr lang="zh-CN" altLang="en-US" dirty="0"/>
              <a:t>还支持对不同</a:t>
            </a:r>
            <a:r>
              <a:rPr lang="en-US" altLang="zh-CN" dirty="0"/>
              <a:t>VPN</a:t>
            </a:r>
            <a:r>
              <a:rPr lang="zh-CN" altLang="en-US" dirty="0"/>
              <a:t>间的互通控制。</a:t>
            </a:r>
            <a:r>
              <a:rPr lang="en-US" altLang="zh-CN" dirty="0"/>
              <a:t>CE</a:t>
            </a:r>
            <a:r>
              <a:rPr lang="zh-CN" altLang="en-US" dirty="0"/>
              <a:t>（</a:t>
            </a:r>
            <a:r>
              <a:rPr lang="en-US" altLang="zh-CN" dirty="0"/>
              <a:t>Customer Edge</a:t>
            </a:r>
            <a:r>
              <a:rPr lang="zh-CN" altLang="en-US" dirty="0"/>
              <a:t>）是用户边缘设备；</a:t>
            </a:r>
            <a:r>
              <a:rPr lang="en-US" altLang="zh-CN" dirty="0"/>
              <a:t>PE</a:t>
            </a:r>
            <a:r>
              <a:rPr lang="zh-CN" altLang="en-US" dirty="0"/>
              <a:t>（</a:t>
            </a:r>
            <a:r>
              <a:rPr lang="en-US" altLang="zh-CN" dirty="0"/>
              <a:t>Provider Edge</a:t>
            </a:r>
            <a:r>
              <a:rPr lang="zh-CN" altLang="en-US" dirty="0"/>
              <a:t>）是服务商边缘路由器，位于骨干网络；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Provider</a:t>
            </a:r>
            <a:r>
              <a:rPr lang="zh-CN" altLang="en-US" dirty="0"/>
              <a:t>），是服务提供商网络中的骨干路由器，不与</a:t>
            </a:r>
            <a:r>
              <a:rPr lang="en-US" altLang="zh-CN" dirty="0"/>
              <a:t>CE</a:t>
            </a:r>
            <a:r>
              <a:rPr lang="zh-CN" altLang="en-US" dirty="0"/>
              <a:t>直接相连。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42064548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9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如上图所示，共分为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AS</a:t>
            </a:r>
            <a:r>
              <a:rPr lang="zh-CN" altLang="en-US"/>
              <a:t>，</a:t>
            </a:r>
            <a:r>
              <a:rPr lang="en-US" altLang="zh-CN"/>
              <a:t>AS100</a:t>
            </a:r>
            <a:r>
              <a:rPr lang="zh-CN" altLang="en-US"/>
              <a:t>和</a:t>
            </a:r>
            <a:r>
              <a:rPr lang="en-US" altLang="zh-CN"/>
              <a:t>AS200</a:t>
            </a:r>
            <a:r>
              <a:rPr lang="zh-CN" altLang="en-US"/>
              <a:t>作为</a:t>
            </a:r>
            <a:r>
              <a:rPr lang="en-US" altLang="zh-CN"/>
              <a:t>ISP</a:t>
            </a:r>
            <a:r>
              <a:rPr lang="zh-CN" altLang="en-US"/>
              <a:t>，</a:t>
            </a:r>
            <a:r>
              <a:rPr lang="en-US" altLang="zh-CN"/>
              <a:t>PE1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RR1</a:t>
            </a:r>
            <a:r>
              <a:rPr lang="zh-CN" altLang="en-US"/>
              <a:t>和</a:t>
            </a:r>
            <a:r>
              <a:rPr lang="en-US" altLang="zh-CN"/>
              <a:t>ASBR1</a:t>
            </a:r>
            <a:r>
              <a:rPr lang="zh-CN" altLang="en-US"/>
              <a:t>属于</a:t>
            </a:r>
            <a:r>
              <a:rPr lang="en-US" altLang="zh-CN"/>
              <a:t>AS100</a:t>
            </a:r>
            <a:r>
              <a:rPr lang="zh-CN" altLang="en-US"/>
              <a:t>，</a:t>
            </a:r>
            <a:r>
              <a:rPr lang="en-US" altLang="zh-CN"/>
              <a:t>PE2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RR2</a:t>
            </a:r>
            <a:r>
              <a:rPr lang="zh-CN" altLang="en-US"/>
              <a:t>和</a:t>
            </a:r>
            <a:r>
              <a:rPr lang="en-US" altLang="zh-CN"/>
              <a:t>ASBR2</a:t>
            </a:r>
            <a:r>
              <a:rPr lang="zh-CN" altLang="en-US"/>
              <a:t>属于</a:t>
            </a:r>
            <a:r>
              <a:rPr lang="en-US" altLang="zh-CN"/>
              <a:t>AS200</a:t>
            </a:r>
            <a:r>
              <a:rPr lang="zh-CN" altLang="en-US"/>
              <a:t>。</a:t>
            </a:r>
            <a:r>
              <a:rPr lang="en-US" altLang="zh-CN"/>
              <a:t>CE1</a:t>
            </a:r>
            <a:r>
              <a:rPr lang="zh-CN" altLang="en-US"/>
              <a:t>和</a:t>
            </a:r>
            <a:r>
              <a:rPr lang="en-US" altLang="zh-CN"/>
              <a:t>CE2</a:t>
            </a:r>
            <a:r>
              <a:rPr lang="zh-CN" altLang="en-US"/>
              <a:t>属于同一个</a:t>
            </a:r>
            <a:r>
              <a:rPr lang="en-US" altLang="zh-CN"/>
              <a:t>VPN</a:t>
            </a:r>
            <a:r>
              <a:rPr lang="zh-CN" altLang="en-US"/>
              <a:t>，</a:t>
            </a:r>
            <a:r>
              <a:rPr lang="en-US" altLang="zh-CN"/>
              <a:t>CE1</a:t>
            </a:r>
            <a:r>
              <a:rPr lang="zh-CN" altLang="en-US"/>
              <a:t>通过</a:t>
            </a:r>
            <a:r>
              <a:rPr lang="en-US" altLang="zh-CN"/>
              <a:t>AS100</a:t>
            </a:r>
            <a:r>
              <a:rPr lang="zh-CN" altLang="en-US"/>
              <a:t>的</a:t>
            </a:r>
            <a:r>
              <a:rPr lang="en-US" altLang="zh-CN"/>
              <a:t>PE1</a:t>
            </a:r>
            <a:r>
              <a:rPr lang="zh-CN" altLang="en-US"/>
              <a:t>接入，</a:t>
            </a:r>
            <a:r>
              <a:rPr lang="en-US" altLang="zh-CN"/>
              <a:t>CE2</a:t>
            </a:r>
            <a:r>
              <a:rPr lang="zh-CN" altLang="en-US"/>
              <a:t>通过</a:t>
            </a:r>
            <a:r>
              <a:rPr lang="en-US" altLang="zh-CN"/>
              <a:t>AS200</a:t>
            </a:r>
            <a:r>
              <a:rPr lang="zh-CN" altLang="en-US"/>
              <a:t>的</a:t>
            </a:r>
            <a:r>
              <a:rPr lang="en-US" altLang="zh-CN"/>
              <a:t>PE2</a:t>
            </a:r>
            <a:r>
              <a:rPr lang="zh-CN" altLang="en-US"/>
              <a:t>接入。</a:t>
            </a:r>
          </a:p>
          <a:p>
            <a:r>
              <a:rPr lang="zh-CN" altLang="en-US"/>
              <a:t>每台路由器的</a:t>
            </a:r>
            <a:r>
              <a:rPr lang="en-US" altLang="zh-CN"/>
              <a:t>IP</a:t>
            </a:r>
            <a:r>
              <a:rPr lang="zh-CN" altLang="en-US"/>
              <a:t>地址规划详见拓扑图。</a:t>
            </a:r>
            <a:endParaRPr lang="en-US" altLang="zh-CN"/>
          </a:p>
          <a:p>
            <a:r>
              <a:rPr lang="zh-CN" altLang="en-US"/>
              <a:t>本例为</a:t>
            </a:r>
            <a:r>
              <a:rPr lang="en-US" altLang="zh-CN"/>
              <a:t>OptionC</a:t>
            </a:r>
            <a:r>
              <a:rPr lang="zh-CN" altLang="en-US"/>
              <a:t>方式实现方案一，可以采用</a:t>
            </a:r>
            <a:r>
              <a:rPr lang="en-US" altLang="zh-CN"/>
              <a:t>PE1</a:t>
            </a:r>
            <a:r>
              <a:rPr lang="zh-CN" altLang="en-US"/>
              <a:t>与</a:t>
            </a:r>
            <a:r>
              <a:rPr lang="en-US" altLang="zh-CN"/>
              <a:t>PE2</a:t>
            </a:r>
            <a:r>
              <a:rPr lang="zh-CN" altLang="en-US"/>
              <a:t>直接建立</a:t>
            </a:r>
            <a:r>
              <a:rPr lang="en-US" altLang="zh-CN"/>
              <a:t>MP-EBGP</a:t>
            </a:r>
            <a:r>
              <a:rPr lang="zh-CN" altLang="en-US"/>
              <a:t>（不带</a:t>
            </a:r>
            <a:r>
              <a:rPr lang="en-US" altLang="zh-CN"/>
              <a:t>RR</a:t>
            </a:r>
            <a:r>
              <a:rPr lang="zh-CN" altLang="en-US"/>
              <a:t>）来传递跨域</a:t>
            </a:r>
            <a:r>
              <a:rPr lang="en-US" altLang="zh-CN"/>
              <a:t>VPN</a:t>
            </a:r>
            <a:r>
              <a:rPr lang="zh-CN" altLang="en-US"/>
              <a:t>路由，也可以采用</a:t>
            </a:r>
            <a:r>
              <a:rPr lang="en-US" altLang="zh-CN"/>
              <a:t>RR1</a:t>
            </a:r>
            <a:r>
              <a:rPr lang="zh-CN" altLang="en-US"/>
              <a:t>与</a:t>
            </a:r>
            <a:r>
              <a:rPr lang="en-US" altLang="zh-CN"/>
              <a:t>RR2</a:t>
            </a:r>
            <a:r>
              <a:rPr lang="zh-CN" altLang="en-US"/>
              <a:t>建立</a:t>
            </a:r>
            <a:r>
              <a:rPr lang="en-US" altLang="zh-CN"/>
              <a:t>MP-EBGP</a:t>
            </a:r>
            <a:r>
              <a:rPr lang="zh-CN" altLang="en-US"/>
              <a:t>邻居（</a:t>
            </a:r>
            <a:r>
              <a:rPr lang="en-US" altLang="zh-CN"/>
              <a:t>PE1</a:t>
            </a:r>
            <a:r>
              <a:rPr lang="zh-CN" altLang="en-US"/>
              <a:t>与</a:t>
            </a:r>
            <a:r>
              <a:rPr lang="en-US" altLang="zh-CN"/>
              <a:t>RR1</a:t>
            </a:r>
            <a:r>
              <a:rPr lang="zh-CN" altLang="en-US"/>
              <a:t>，</a:t>
            </a:r>
            <a:r>
              <a:rPr lang="en-US" altLang="zh-CN"/>
              <a:t>PE2</a:t>
            </a:r>
            <a:r>
              <a:rPr lang="zh-CN" altLang="en-US"/>
              <a:t>与</a:t>
            </a:r>
            <a:r>
              <a:rPr lang="en-US" altLang="zh-CN"/>
              <a:t>RR2</a:t>
            </a:r>
            <a:r>
              <a:rPr lang="zh-CN" altLang="en-US"/>
              <a:t>建立</a:t>
            </a:r>
            <a:r>
              <a:rPr lang="en-US" altLang="zh-CN"/>
              <a:t>MP-IBGP</a:t>
            </a:r>
            <a:r>
              <a:rPr lang="zh-CN" altLang="en-US"/>
              <a:t>邻居）传递跨域</a:t>
            </a:r>
            <a:r>
              <a:rPr lang="en-US" altLang="zh-CN"/>
              <a:t>VPN</a:t>
            </a:r>
            <a:r>
              <a:rPr lang="zh-CN" altLang="en-US"/>
              <a:t>路由，两者相似，本例采用</a:t>
            </a:r>
            <a:r>
              <a:rPr lang="en-US" altLang="zh-CN"/>
              <a:t>RR</a:t>
            </a:r>
            <a:r>
              <a:rPr lang="zh-CN" altLang="en-US"/>
              <a:t>方式实现</a:t>
            </a:r>
            <a:r>
              <a:rPr lang="en-US" altLang="zh-CN"/>
              <a:t>OptionC</a:t>
            </a:r>
            <a:r>
              <a:rPr lang="zh-CN" altLang="en-US"/>
              <a:t>方案一。</a:t>
            </a:r>
            <a:endParaRPr lang="en-US" altLang="zh-CN"/>
          </a:p>
          <a:p>
            <a:endParaRPr lang="zh-CN" alt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193723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61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2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dirty="0"/>
              <a:t>RR2</a:t>
            </a:r>
            <a:r>
              <a:rPr lang="zh-CN" altLang="en-US" dirty="0"/>
              <a:t>的配置参考</a:t>
            </a:r>
            <a:r>
              <a:rPr lang="en-US" altLang="zh-CN" dirty="0"/>
              <a:t>RR1</a:t>
            </a:r>
            <a:r>
              <a:rPr lang="zh-CN" altLang="en-US" dirty="0"/>
              <a:t>。</a:t>
            </a:r>
            <a:r>
              <a:rPr lang="en-US" altLang="zh-CN" dirty="0"/>
              <a:t>PE</a:t>
            </a:r>
            <a:r>
              <a:rPr lang="zh-CN" altLang="en-US" dirty="0"/>
              <a:t>，</a:t>
            </a:r>
            <a:r>
              <a:rPr lang="en-US" altLang="zh-CN" dirty="0"/>
              <a:t>ASBR</a:t>
            </a:r>
            <a:r>
              <a:rPr lang="zh-CN" altLang="en-US" dirty="0"/>
              <a:t>的配置参考普通</a:t>
            </a:r>
            <a:r>
              <a:rPr lang="en-US" altLang="zh-CN" dirty="0"/>
              <a:t>BGP</a:t>
            </a:r>
            <a:r>
              <a:rPr lang="zh-CN" altLang="en-US" dirty="0"/>
              <a:t>邻居配置。</a:t>
            </a:r>
            <a:endParaRPr lang="en-US" altLang="zh-CN" dirty="0"/>
          </a:p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ASBR2</a:t>
            </a:r>
            <a:r>
              <a:rPr lang="zh-CN" altLang="en-US" dirty="0"/>
              <a:t>的配置参考</a:t>
            </a:r>
            <a:r>
              <a:rPr lang="en-US" altLang="zh-CN" dirty="0"/>
              <a:t>ASBR1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ASBR</a:t>
            </a:r>
            <a:r>
              <a:rPr lang="zh-CN" altLang="en-US" dirty="0"/>
              <a:t>之间建立单播</a:t>
            </a:r>
            <a:r>
              <a:rPr lang="en-US" altLang="zh-CN" dirty="0"/>
              <a:t>EBGP</a:t>
            </a:r>
            <a:r>
              <a:rPr lang="zh-CN" altLang="en-US" dirty="0"/>
              <a:t>邻居，并将本端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发布给对方。</a:t>
            </a:r>
            <a:endParaRPr lang="en-US" altLang="zh-CN" dirty="0"/>
          </a:p>
          <a:p>
            <a:r>
              <a:rPr lang="en-US" altLang="zh-CN" dirty="0"/>
              <a:t>ASBR</a:t>
            </a:r>
            <a:r>
              <a:rPr lang="zh-CN" altLang="en-US" dirty="0"/>
              <a:t>在向对端</a:t>
            </a:r>
            <a:r>
              <a:rPr lang="en-US" altLang="zh-CN" dirty="0"/>
              <a:t>ASBR</a:t>
            </a:r>
            <a:r>
              <a:rPr lang="zh-CN" altLang="en-US" dirty="0"/>
              <a:t>发布</a:t>
            </a:r>
            <a:r>
              <a:rPr lang="en-US" altLang="zh-CN" dirty="0"/>
              <a:t>RR ,PE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时，为其分配</a:t>
            </a:r>
            <a:r>
              <a:rPr lang="en-US" altLang="zh-CN" dirty="0"/>
              <a:t>MPLS</a:t>
            </a:r>
            <a:r>
              <a:rPr lang="zh-CN" altLang="en-US" dirty="0"/>
              <a:t>标签；向本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传递的对端的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路由时，为其分配新的</a:t>
            </a:r>
            <a:r>
              <a:rPr lang="en-US" altLang="zh-CN" dirty="0"/>
              <a:t>MPLS</a:t>
            </a:r>
            <a:r>
              <a:rPr lang="zh-CN" altLang="en-US" dirty="0"/>
              <a:t>标签。</a:t>
            </a:r>
          </a:p>
          <a:p>
            <a:r>
              <a:rPr lang="en-US" altLang="zh-CN" dirty="0"/>
              <a:t>ASBR,PE</a:t>
            </a:r>
            <a:r>
              <a:rPr lang="zh-CN" altLang="en-US" dirty="0"/>
              <a:t>同本端</a:t>
            </a:r>
            <a:r>
              <a:rPr lang="en-US" altLang="zh-CN" dirty="0"/>
              <a:t>RR</a:t>
            </a:r>
            <a:r>
              <a:rPr lang="zh-CN" altLang="en-US" dirty="0"/>
              <a:t>建立邻居时使能交换标签能力。</a:t>
            </a:r>
          </a:p>
          <a:p>
            <a:r>
              <a:rPr lang="en-US" altLang="zh-CN" dirty="0"/>
              <a:t>ASBR,P,PE</a:t>
            </a:r>
            <a:r>
              <a:rPr lang="zh-CN" altLang="en-US" dirty="0"/>
              <a:t>同</a:t>
            </a:r>
            <a:r>
              <a:rPr lang="en-US" altLang="zh-CN" dirty="0"/>
              <a:t>RR</a:t>
            </a:r>
            <a:r>
              <a:rPr lang="zh-CN" altLang="en-US" dirty="0"/>
              <a:t>建立</a:t>
            </a:r>
            <a:r>
              <a:rPr lang="en-US" altLang="zh-CN" dirty="0"/>
              <a:t>ipv4</a:t>
            </a:r>
            <a:r>
              <a:rPr lang="zh-CN" altLang="en-US" dirty="0"/>
              <a:t>邻居：</a:t>
            </a:r>
          </a:p>
          <a:p>
            <a:pPr lvl="1"/>
            <a:r>
              <a:rPr lang="en-US" altLang="zh-CN" dirty="0"/>
              <a:t>ASBR</a:t>
            </a:r>
            <a:r>
              <a:rPr lang="zh-CN" altLang="en-US" dirty="0"/>
              <a:t>通过</a:t>
            </a:r>
            <a:r>
              <a:rPr lang="en-US" altLang="zh-CN" dirty="0"/>
              <a:t>ipv4</a:t>
            </a:r>
            <a:r>
              <a:rPr lang="zh-CN" altLang="en-US" dirty="0"/>
              <a:t>邻居学习将从对端</a:t>
            </a:r>
            <a:r>
              <a:rPr lang="en-US" altLang="zh-CN" dirty="0"/>
              <a:t>ASBR</a:t>
            </a:r>
            <a:r>
              <a:rPr lang="zh-CN" altLang="en-US" dirty="0"/>
              <a:t>学到的</a:t>
            </a:r>
            <a:r>
              <a:rPr lang="en-US" altLang="zh-CN" dirty="0"/>
              <a:t>RR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，传递给本端</a:t>
            </a:r>
            <a:r>
              <a:rPr lang="en-US" altLang="zh-CN" dirty="0"/>
              <a:t>RR</a:t>
            </a:r>
            <a:r>
              <a:rPr lang="zh-CN" altLang="en-US" dirty="0"/>
              <a:t>，用于本端</a:t>
            </a:r>
            <a:r>
              <a:rPr lang="en-US" altLang="zh-CN" dirty="0"/>
              <a:t>RR</a:t>
            </a:r>
            <a:r>
              <a:rPr lang="zh-CN" altLang="en-US" dirty="0"/>
              <a:t>与对端建立</a:t>
            </a:r>
            <a:r>
              <a:rPr lang="en-US" altLang="zh-CN" dirty="0"/>
              <a:t>vpnv4</a:t>
            </a:r>
            <a:r>
              <a:rPr lang="zh-CN" altLang="en-US" dirty="0"/>
              <a:t>邻居。</a:t>
            </a:r>
          </a:p>
          <a:p>
            <a:pPr lvl="1"/>
            <a:r>
              <a:rPr lang="en-US" altLang="zh-CN" dirty="0"/>
              <a:t>ASBR</a:t>
            </a:r>
            <a:r>
              <a:rPr lang="zh-CN" altLang="en-US" dirty="0"/>
              <a:t>通过</a:t>
            </a:r>
            <a:r>
              <a:rPr lang="en-US" altLang="zh-CN" dirty="0"/>
              <a:t>ipv4</a:t>
            </a:r>
            <a:r>
              <a:rPr lang="zh-CN" altLang="en-US" dirty="0"/>
              <a:t>邻居学习将从对端</a:t>
            </a:r>
            <a:r>
              <a:rPr lang="en-US" altLang="zh-CN" dirty="0"/>
              <a:t>ASBR</a:t>
            </a:r>
            <a:r>
              <a:rPr lang="zh-CN" altLang="en-US" dirty="0"/>
              <a:t>学到的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，传递给本端</a:t>
            </a:r>
            <a:r>
              <a:rPr lang="en-US" altLang="zh-CN" dirty="0"/>
              <a:t>RR</a:t>
            </a:r>
            <a:r>
              <a:rPr lang="zh-CN" altLang="en-US" dirty="0"/>
              <a:t>，本端</a:t>
            </a:r>
            <a:r>
              <a:rPr lang="en-US" altLang="zh-CN" dirty="0"/>
              <a:t>RR</a:t>
            </a:r>
            <a:r>
              <a:rPr lang="zh-CN" altLang="en-US" dirty="0"/>
              <a:t>再将其反射给</a:t>
            </a:r>
            <a:r>
              <a:rPr lang="en-US" altLang="zh-CN" dirty="0"/>
              <a:t>P</a:t>
            </a:r>
            <a:r>
              <a:rPr lang="zh-CN" altLang="en-US" dirty="0"/>
              <a:t>，用于跨域</a:t>
            </a:r>
            <a:r>
              <a:rPr lang="en-US" altLang="zh-CN" dirty="0" err="1"/>
              <a:t>bgp</a:t>
            </a:r>
            <a:r>
              <a:rPr lang="zh-CN" altLang="en-US" dirty="0"/>
              <a:t>路由的递归查询。</a:t>
            </a:r>
          </a:p>
          <a:p>
            <a:pPr lvl="1"/>
            <a:r>
              <a:rPr lang="en-US" altLang="zh-CN" dirty="0"/>
              <a:t>ASBR</a:t>
            </a:r>
            <a:r>
              <a:rPr lang="zh-CN" altLang="en-US" dirty="0"/>
              <a:t>通过</a:t>
            </a:r>
            <a:r>
              <a:rPr lang="en-US" altLang="zh-CN" dirty="0"/>
              <a:t>ipv4</a:t>
            </a:r>
            <a:r>
              <a:rPr lang="zh-CN" altLang="en-US" dirty="0"/>
              <a:t>邻居学习将从对端</a:t>
            </a:r>
            <a:r>
              <a:rPr lang="en-US" altLang="zh-CN" dirty="0"/>
              <a:t>ASBR</a:t>
            </a:r>
            <a:r>
              <a:rPr lang="zh-CN" altLang="en-US" dirty="0"/>
              <a:t>学到的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，传递给本端</a:t>
            </a:r>
            <a:r>
              <a:rPr lang="en-US" altLang="zh-CN" dirty="0"/>
              <a:t>RR</a:t>
            </a:r>
            <a:r>
              <a:rPr lang="zh-CN" altLang="en-US" dirty="0"/>
              <a:t>，本端</a:t>
            </a:r>
            <a:r>
              <a:rPr lang="en-US" altLang="zh-CN" dirty="0"/>
              <a:t>RR</a:t>
            </a:r>
            <a:r>
              <a:rPr lang="zh-CN" altLang="en-US" dirty="0"/>
              <a:t>再将其反射给</a:t>
            </a:r>
            <a:r>
              <a:rPr lang="en-US" altLang="zh-CN" dirty="0"/>
              <a:t>PE</a:t>
            </a:r>
            <a:r>
              <a:rPr lang="zh-CN" altLang="en-US" dirty="0"/>
              <a:t>，用于跨域之间的</a:t>
            </a:r>
            <a:r>
              <a:rPr lang="en-US" altLang="zh-CN" dirty="0"/>
              <a:t>PE</a:t>
            </a:r>
            <a:r>
              <a:rPr lang="zh-CN" altLang="en-US" dirty="0"/>
              <a:t>建立</a:t>
            </a:r>
            <a:r>
              <a:rPr lang="en-US" altLang="zh-CN" dirty="0"/>
              <a:t>BGP LSP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913717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04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60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PE2</a:t>
            </a:r>
            <a:r>
              <a:rPr lang="zh-CN" altLang="en-US" dirty="0"/>
              <a:t>与</a:t>
            </a:r>
            <a:r>
              <a:rPr lang="en-US" altLang="zh-CN" dirty="0"/>
              <a:t>RR2</a:t>
            </a:r>
            <a:r>
              <a:rPr lang="zh-CN" altLang="en-US" dirty="0"/>
              <a:t>的</a:t>
            </a:r>
            <a:r>
              <a:rPr lang="en-US" altLang="zh-CN" dirty="0"/>
              <a:t>MP-IBGP</a:t>
            </a:r>
            <a:r>
              <a:rPr lang="zh-CN" altLang="en-US" dirty="0"/>
              <a:t>配置参考</a:t>
            </a:r>
            <a:r>
              <a:rPr lang="en-US" altLang="zh-CN" dirty="0"/>
              <a:t>PE1</a:t>
            </a:r>
            <a:r>
              <a:rPr lang="zh-CN" altLang="en-US" dirty="0"/>
              <a:t>与</a:t>
            </a:r>
            <a:r>
              <a:rPr lang="en-US" altLang="zh-CN" dirty="0"/>
              <a:t>RR1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配置“</a:t>
            </a:r>
            <a:r>
              <a:rPr lang="en-US" dirty="0"/>
              <a:t>undo policy </a:t>
            </a:r>
            <a:r>
              <a:rPr lang="en-US" dirty="0" err="1"/>
              <a:t>vpn</a:t>
            </a:r>
            <a:r>
              <a:rPr lang="en-US" dirty="0"/>
              <a:t>-target”</a:t>
            </a:r>
            <a:r>
              <a:rPr lang="zh-CN" altLang="en-US" dirty="0"/>
              <a:t>原理与</a:t>
            </a:r>
            <a:r>
              <a:rPr lang="en-US" altLang="zh-CN" dirty="0" err="1"/>
              <a:t>Opiton</a:t>
            </a:r>
            <a:r>
              <a:rPr lang="en-US" altLang="zh-CN" dirty="0"/>
              <a:t> B</a:t>
            </a:r>
            <a:r>
              <a:rPr lang="zh-CN" altLang="en-US" dirty="0"/>
              <a:t>中相同，即</a:t>
            </a:r>
            <a:r>
              <a:rPr lang="en-US" altLang="zh-CN" dirty="0"/>
              <a:t>RR</a:t>
            </a:r>
            <a:r>
              <a:rPr lang="zh-CN" altLang="en-US" dirty="0"/>
              <a:t>上不用</a:t>
            </a:r>
            <a:r>
              <a:rPr lang="en-US" altLang="zh-CN" dirty="0"/>
              <a:t>RT</a:t>
            </a:r>
            <a:r>
              <a:rPr lang="zh-CN" altLang="en-US" dirty="0"/>
              <a:t>来过滤路由。</a:t>
            </a:r>
            <a:endParaRPr lang="en-US" altLang="zh-CN" dirty="0"/>
          </a:p>
          <a:p>
            <a:r>
              <a:rPr lang="zh-CN" altLang="en-US" dirty="0"/>
              <a:t>配置“</a:t>
            </a:r>
            <a:r>
              <a:rPr lang="en-US" dirty="0"/>
              <a:t>peer X.X.X.X next-hop-invariable”</a:t>
            </a:r>
            <a:r>
              <a:rPr lang="zh-CN" altLang="en-US" dirty="0"/>
              <a:t>，保证对端</a:t>
            </a:r>
            <a:r>
              <a:rPr lang="en-US" altLang="zh-CN" dirty="0"/>
              <a:t>PE</a:t>
            </a:r>
            <a:r>
              <a:rPr lang="zh-CN" altLang="en-US" dirty="0"/>
              <a:t>可以在流量传输时迭代到通往本端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BGP LSP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RR</a:t>
            </a:r>
            <a:r>
              <a:rPr lang="zh-CN" altLang="en-US" dirty="0"/>
              <a:t>之间建立</a:t>
            </a:r>
            <a:r>
              <a:rPr lang="en-US" altLang="zh-CN" dirty="0"/>
              <a:t>vpnv4</a:t>
            </a:r>
            <a:r>
              <a:rPr lang="zh-CN" altLang="en-US" dirty="0"/>
              <a:t>邻居，向对端传递路由时不改变下一跳。即对端</a:t>
            </a:r>
            <a:r>
              <a:rPr lang="en-US" altLang="zh-CN" dirty="0"/>
              <a:t>PE</a:t>
            </a:r>
            <a:r>
              <a:rPr lang="zh-CN" altLang="en-US" dirty="0"/>
              <a:t>学到的</a:t>
            </a:r>
            <a:r>
              <a:rPr lang="en-US" altLang="zh-CN" dirty="0"/>
              <a:t>VPNv4</a:t>
            </a:r>
            <a:r>
              <a:rPr lang="zh-CN" altLang="en-US" dirty="0"/>
              <a:t>路由的下一跳是本端</a:t>
            </a:r>
            <a:r>
              <a:rPr lang="en-US" altLang="zh-CN" dirty="0"/>
              <a:t>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与本端</a:t>
            </a:r>
            <a:r>
              <a:rPr lang="en-US" altLang="zh-CN" dirty="0"/>
              <a:t>PE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</a:t>
            </a:r>
            <a:r>
              <a:rPr lang="en-US" altLang="zh-CN" dirty="0"/>
              <a:t>RR</a:t>
            </a:r>
            <a:r>
              <a:rPr lang="zh-CN" altLang="en-US" dirty="0"/>
              <a:t>向本端</a:t>
            </a:r>
            <a:r>
              <a:rPr lang="en-US" altLang="zh-CN" dirty="0"/>
              <a:t>PE</a:t>
            </a:r>
            <a:r>
              <a:rPr lang="zh-CN" altLang="en-US" dirty="0"/>
              <a:t>传递路由时不改变下一跳，即本端</a:t>
            </a:r>
            <a:r>
              <a:rPr lang="en-US" altLang="zh-CN" dirty="0"/>
              <a:t>PE</a:t>
            </a:r>
            <a:r>
              <a:rPr lang="zh-CN" altLang="en-US" dirty="0"/>
              <a:t>学到的</a:t>
            </a:r>
            <a:r>
              <a:rPr lang="en-US" altLang="zh-CN" dirty="0"/>
              <a:t>VPNv4</a:t>
            </a:r>
            <a:r>
              <a:rPr lang="zh-CN" altLang="en-US" dirty="0"/>
              <a:t>路由的下一跳是对端</a:t>
            </a:r>
            <a:r>
              <a:rPr lang="en-US" altLang="zh-CN" dirty="0"/>
              <a:t>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PE</a:t>
            </a:r>
            <a:r>
              <a:rPr lang="zh-CN" altLang="en-US" dirty="0"/>
              <a:t>只与本端</a:t>
            </a:r>
            <a:r>
              <a:rPr lang="en-US" altLang="zh-CN" dirty="0"/>
              <a:t>RR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邻居，本端</a:t>
            </a:r>
            <a:r>
              <a:rPr lang="en-US" altLang="zh-CN" dirty="0"/>
              <a:t>RR</a:t>
            </a:r>
            <a:r>
              <a:rPr lang="zh-CN" altLang="en-US" dirty="0"/>
              <a:t>与对端</a:t>
            </a:r>
            <a:r>
              <a:rPr lang="en-US" altLang="zh-CN" dirty="0"/>
              <a:t>RR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邻居，实现了跨域</a:t>
            </a:r>
            <a:r>
              <a:rPr lang="en-US" altLang="zh-CN" dirty="0"/>
              <a:t>VPN</a:t>
            </a:r>
            <a:r>
              <a:rPr lang="zh-CN" altLang="en-US" dirty="0"/>
              <a:t>路由的传递。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6397063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PE2,RR2,ASBR2</a:t>
            </a:r>
            <a:r>
              <a:rPr lang="zh-CN" altLang="en-US"/>
              <a:t>的配置分别参考</a:t>
            </a:r>
            <a:r>
              <a:rPr lang="en-US" altLang="zh-CN"/>
              <a:t>PE1,RR1</a:t>
            </a:r>
            <a:r>
              <a:rPr lang="zh-CN" altLang="en-US"/>
              <a:t>和</a:t>
            </a:r>
            <a:r>
              <a:rPr lang="en-US" altLang="zh-CN"/>
              <a:t>ASBR1</a:t>
            </a:r>
            <a:r>
              <a:rPr lang="zh-CN" altLang="en-US"/>
              <a:t>。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70526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如果同一</a:t>
            </a:r>
            <a:r>
              <a:rPr lang="en-US" altLang="zh-CN"/>
              <a:t>VPN</a:t>
            </a:r>
            <a:r>
              <a:rPr lang="zh-CN" altLang="en-US"/>
              <a:t>的两个站点位于不同的</a:t>
            </a:r>
            <a:r>
              <a:rPr lang="en-US" altLang="zh-CN"/>
              <a:t>AS</a:t>
            </a:r>
            <a:r>
              <a:rPr lang="zh-CN" altLang="en-US"/>
              <a:t>，那么普通的</a:t>
            </a:r>
            <a:r>
              <a:rPr lang="en-US" altLang="zh-CN"/>
              <a:t>MPLS BGP VPN</a:t>
            </a:r>
            <a:r>
              <a:rPr lang="zh-CN" altLang="en-US"/>
              <a:t>是否还合适于业务的部署？</a:t>
            </a:r>
          </a:p>
          <a:p>
            <a:r>
              <a:rPr lang="zh-CN" altLang="en-US"/>
              <a:t>答案是否定的。因为此时连接</a:t>
            </a:r>
            <a:r>
              <a:rPr lang="en-US" altLang="zh-CN"/>
              <a:t>VPN</a:t>
            </a:r>
            <a:r>
              <a:rPr lang="zh-CN" altLang="en-US"/>
              <a:t>的</a:t>
            </a:r>
            <a:r>
              <a:rPr lang="en-US" altLang="zh-CN"/>
              <a:t>PE</a:t>
            </a:r>
            <a:r>
              <a:rPr lang="zh-CN" altLang="en-US"/>
              <a:t>路由器已经无法简单地建立</a:t>
            </a:r>
            <a:r>
              <a:rPr lang="en-US" altLang="zh-CN"/>
              <a:t>IBGP</a:t>
            </a:r>
            <a:r>
              <a:rPr lang="zh-CN" altLang="en-US"/>
              <a:t>邻居关系了，或是与</a:t>
            </a:r>
            <a:r>
              <a:rPr lang="en-US" altLang="zh-CN"/>
              <a:t>RR</a:t>
            </a:r>
            <a:r>
              <a:rPr lang="zh-CN" altLang="en-US"/>
              <a:t>建立邻居关系。因此，需要一些手段通过建立</a:t>
            </a:r>
            <a:r>
              <a:rPr lang="en-US" altLang="zh-CN"/>
              <a:t>EBGP</a:t>
            </a:r>
            <a:r>
              <a:rPr lang="zh-CN" altLang="en-US"/>
              <a:t>邻居关系来传递</a:t>
            </a:r>
            <a:r>
              <a:rPr lang="en-US" altLang="zh-CN"/>
              <a:t>VPNv4</a:t>
            </a:r>
            <a:r>
              <a:rPr lang="zh-CN" altLang="en-US"/>
              <a:t>路由。</a:t>
            </a:r>
          </a:p>
          <a:p>
            <a:r>
              <a:rPr lang="zh-CN" altLang="en-US"/>
              <a:t>为了支持不同</a:t>
            </a:r>
            <a:r>
              <a:rPr lang="en-US" altLang="zh-CN"/>
              <a:t>AS</a:t>
            </a:r>
            <a:r>
              <a:rPr lang="zh-CN" altLang="en-US"/>
              <a:t>之间的</a:t>
            </a:r>
            <a:r>
              <a:rPr lang="en-US" altLang="zh-CN"/>
              <a:t>VPN</a:t>
            </a:r>
            <a:r>
              <a:rPr lang="zh-CN" altLang="en-US"/>
              <a:t>路由信息交换，就需要扩展现有的协议和修改</a:t>
            </a:r>
            <a:r>
              <a:rPr lang="en-US" altLang="zh-CN"/>
              <a:t>MPLS VPN</a:t>
            </a:r>
            <a:r>
              <a:rPr lang="zh-CN" altLang="en-US"/>
              <a:t>体系框架，提供一个不同于基本的</a:t>
            </a:r>
            <a:r>
              <a:rPr lang="en-US" altLang="zh-CN"/>
              <a:t>MPLS VPN</a:t>
            </a:r>
            <a:r>
              <a:rPr lang="zh-CN" altLang="en-US"/>
              <a:t>体系结构所提供的互连模型</a:t>
            </a:r>
            <a:r>
              <a:rPr lang="en-US" altLang="zh-CN"/>
              <a:t>——</a:t>
            </a:r>
            <a:r>
              <a:rPr lang="zh-CN" altLang="en-US"/>
              <a:t>跨域（</a:t>
            </a:r>
            <a:r>
              <a:rPr lang="en-US" altLang="zh-CN"/>
              <a:t>Inter-AS</a:t>
            </a:r>
            <a:r>
              <a:rPr lang="zh-CN" altLang="en-US"/>
              <a:t>）的</a:t>
            </a:r>
            <a:r>
              <a:rPr lang="en-US" altLang="zh-CN"/>
              <a:t>MPLS VPN</a:t>
            </a:r>
            <a:r>
              <a:rPr lang="zh-CN" altLang="en-US"/>
              <a:t>，以便可以穿过</a:t>
            </a:r>
            <a:r>
              <a:rPr lang="en-US" altLang="zh-CN"/>
              <a:t>AS</a:t>
            </a:r>
            <a:r>
              <a:rPr lang="zh-CN" altLang="en-US"/>
              <a:t>间的链路来发布路由前缀和标签信息。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2068480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74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4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56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7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如上图所示，共分为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AS</a:t>
            </a:r>
            <a:r>
              <a:rPr lang="zh-CN" altLang="en-US"/>
              <a:t>，</a:t>
            </a:r>
            <a:r>
              <a:rPr lang="en-US" altLang="zh-CN"/>
              <a:t>AS100</a:t>
            </a:r>
            <a:r>
              <a:rPr lang="zh-CN" altLang="en-US"/>
              <a:t>和</a:t>
            </a:r>
            <a:r>
              <a:rPr lang="en-US" altLang="zh-CN"/>
              <a:t>AS200</a:t>
            </a:r>
            <a:r>
              <a:rPr lang="zh-CN" altLang="en-US"/>
              <a:t>作为</a:t>
            </a:r>
            <a:r>
              <a:rPr lang="en-US" altLang="zh-CN"/>
              <a:t>ISP</a:t>
            </a:r>
            <a:r>
              <a:rPr lang="zh-CN" altLang="en-US"/>
              <a:t>，</a:t>
            </a:r>
            <a:r>
              <a:rPr lang="en-US" altLang="zh-CN"/>
              <a:t>PE1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RR1</a:t>
            </a:r>
            <a:r>
              <a:rPr lang="zh-CN" altLang="en-US"/>
              <a:t>和</a:t>
            </a:r>
            <a:r>
              <a:rPr lang="en-US" altLang="zh-CN"/>
              <a:t>ASBR1</a:t>
            </a:r>
            <a:r>
              <a:rPr lang="zh-CN" altLang="en-US"/>
              <a:t>属于</a:t>
            </a:r>
            <a:r>
              <a:rPr lang="en-US" altLang="zh-CN"/>
              <a:t>AS100</a:t>
            </a:r>
            <a:r>
              <a:rPr lang="zh-CN" altLang="en-US"/>
              <a:t>，</a:t>
            </a:r>
            <a:r>
              <a:rPr lang="en-US" altLang="zh-CN"/>
              <a:t>PE2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RR2</a:t>
            </a:r>
            <a:r>
              <a:rPr lang="zh-CN" altLang="en-US"/>
              <a:t>和</a:t>
            </a:r>
            <a:r>
              <a:rPr lang="en-US" altLang="zh-CN"/>
              <a:t>ASBR2</a:t>
            </a:r>
            <a:r>
              <a:rPr lang="zh-CN" altLang="en-US"/>
              <a:t>属于</a:t>
            </a:r>
            <a:r>
              <a:rPr lang="en-US" altLang="zh-CN"/>
              <a:t>AS200</a:t>
            </a:r>
            <a:r>
              <a:rPr lang="zh-CN" altLang="en-US"/>
              <a:t>。</a:t>
            </a:r>
            <a:r>
              <a:rPr lang="en-US" altLang="zh-CN"/>
              <a:t>CE1</a:t>
            </a:r>
            <a:r>
              <a:rPr lang="zh-CN" altLang="en-US"/>
              <a:t>和</a:t>
            </a:r>
            <a:r>
              <a:rPr lang="en-US" altLang="zh-CN"/>
              <a:t>CE2</a:t>
            </a:r>
            <a:r>
              <a:rPr lang="zh-CN" altLang="en-US"/>
              <a:t>属于同一个</a:t>
            </a:r>
            <a:r>
              <a:rPr lang="en-US" altLang="zh-CN"/>
              <a:t>VPN</a:t>
            </a:r>
            <a:r>
              <a:rPr lang="zh-CN" altLang="en-US"/>
              <a:t>，</a:t>
            </a:r>
            <a:r>
              <a:rPr lang="en-US" altLang="zh-CN"/>
              <a:t>CE1</a:t>
            </a:r>
            <a:r>
              <a:rPr lang="zh-CN" altLang="en-US"/>
              <a:t>通过</a:t>
            </a:r>
            <a:r>
              <a:rPr lang="en-US" altLang="zh-CN"/>
              <a:t>AS100</a:t>
            </a:r>
            <a:r>
              <a:rPr lang="zh-CN" altLang="en-US"/>
              <a:t>的</a:t>
            </a:r>
            <a:r>
              <a:rPr lang="en-US" altLang="zh-CN"/>
              <a:t>PE1</a:t>
            </a:r>
            <a:r>
              <a:rPr lang="zh-CN" altLang="en-US"/>
              <a:t>接入，</a:t>
            </a:r>
            <a:r>
              <a:rPr lang="en-US" altLang="zh-CN"/>
              <a:t>CE2</a:t>
            </a:r>
            <a:r>
              <a:rPr lang="zh-CN" altLang="en-US"/>
              <a:t>通过</a:t>
            </a:r>
            <a:r>
              <a:rPr lang="en-US" altLang="zh-CN"/>
              <a:t>AS200</a:t>
            </a:r>
            <a:r>
              <a:rPr lang="zh-CN" altLang="en-US"/>
              <a:t>的</a:t>
            </a:r>
            <a:r>
              <a:rPr lang="en-US" altLang="zh-CN"/>
              <a:t>PE2</a:t>
            </a:r>
            <a:r>
              <a:rPr lang="zh-CN" altLang="en-US"/>
              <a:t>接入。</a:t>
            </a:r>
          </a:p>
          <a:p>
            <a:r>
              <a:rPr lang="zh-CN" altLang="en-US"/>
              <a:t>每台路由器的</a:t>
            </a:r>
            <a:r>
              <a:rPr lang="en-US" altLang="zh-CN"/>
              <a:t>IP</a:t>
            </a:r>
            <a:r>
              <a:rPr lang="zh-CN" altLang="en-US"/>
              <a:t>地址规划详见拓扑图。</a:t>
            </a:r>
            <a:endParaRPr lang="en-US" altLang="zh-CN"/>
          </a:p>
          <a:p>
            <a:r>
              <a:rPr lang="zh-CN" altLang="en-US"/>
              <a:t>本例为</a:t>
            </a:r>
            <a:r>
              <a:rPr lang="en-US" altLang="zh-CN"/>
              <a:t>OptionC</a:t>
            </a:r>
            <a:r>
              <a:rPr lang="zh-CN" altLang="en-US"/>
              <a:t>方式实现方案二。方案二的实现与方案一大致相似，主要区别在于，当本端</a:t>
            </a:r>
            <a:r>
              <a:rPr lang="en-US" altLang="zh-CN"/>
              <a:t>ASBR</a:t>
            </a:r>
            <a:r>
              <a:rPr lang="zh-CN" altLang="en-US"/>
              <a:t>收到对端</a:t>
            </a:r>
            <a:r>
              <a:rPr lang="en-US" altLang="zh-CN"/>
              <a:t>ASBR</a:t>
            </a:r>
            <a:r>
              <a:rPr lang="zh-CN" altLang="en-US"/>
              <a:t>传递来的</a:t>
            </a:r>
            <a:r>
              <a:rPr lang="en-US" altLang="zh-CN"/>
              <a:t>labeled-IPv4-Route</a:t>
            </a:r>
            <a:r>
              <a:rPr lang="zh-CN" altLang="en-US"/>
              <a:t>后，触发</a:t>
            </a:r>
            <a:r>
              <a:rPr lang="en-US" altLang="zh-CN"/>
              <a:t>LDP</a:t>
            </a:r>
            <a:r>
              <a:rPr lang="zh-CN" altLang="en-US"/>
              <a:t>为</a:t>
            </a:r>
            <a:r>
              <a:rPr lang="en-US" altLang="zh-CN"/>
              <a:t>BGP</a:t>
            </a:r>
            <a:r>
              <a:rPr lang="zh-CN" altLang="en-US"/>
              <a:t>标签路由分标签。</a:t>
            </a:r>
            <a:endParaRPr lang="en-US" altLang="zh-CN"/>
          </a:p>
          <a:p>
            <a:endParaRPr lang="zh-CN" altLang="en-US"/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4745642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41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72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OSPF</a:t>
            </a:r>
            <a:r>
              <a:rPr lang="zh-CN" altLang="en-US"/>
              <a:t>进程中引入</a:t>
            </a:r>
            <a:r>
              <a:rPr lang="en-US" altLang="zh-CN"/>
              <a:t>BGP</a:t>
            </a:r>
            <a:r>
              <a:rPr lang="zh-CN" altLang="en-US"/>
              <a:t>路由，是为了让</a:t>
            </a:r>
            <a:r>
              <a:rPr lang="en-US" altLang="zh-CN"/>
              <a:t>RR1</a:t>
            </a:r>
            <a:r>
              <a:rPr lang="zh-CN" altLang="en-US"/>
              <a:t>与</a:t>
            </a:r>
            <a:r>
              <a:rPr lang="en-US" altLang="zh-CN"/>
              <a:t>RR2</a:t>
            </a:r>
            <a:r>
              <a:rPr lang="zh-CN" altLang="en-US"/>
              <a:t>能够顺利建立</a:t>
            </a:r>
            <a:r>
              <a:rPr lang="en-US" altLang="zh-CN"/>
              <a:t>EBGP</a:t>
            </a:r>
            <a:r>
              <a:rPr lang="zh-CN" altLang="en-US"/>
              <a:t>邻居关系，进而传递</a:t>
            </a:r>
            <a:r>
              <a:rPr lang="en-US" altLang="zh-CN"/>
              <a:t>VPN</a:t>
            </a:r>
            <a:r>
              <a:rPr lang="zh-CN" altLang="en-US"/>
              <a:t>路由。建议在</a:t>
            </a:r>
            <a:r>
              <a:rPr lang="en-US" altLang="zh-CN"/>
              <a:t>OSPF</a:t>
            </a:r>
            <a:r>
              <a:rPr lang="zh-CN" altLang="en-US"/>
              <a:t>中引入</a:t>
            </a:r>
            <a:r>
              <a:rPr lang="en-US" altLang="zh-CN"/>
              <a:t>BGP</a:t>
            </a:r>
            <a:r>
              <a:rPr lang="zh-CN" altLang="en-US"/>
              <a:t>路由时配置路由策略，做好精确的明细引入，减少不必要的路由进入</a:t>
            </a:r>
            <a:r>
              <a:rPr lang="en-US" altLang="zh-CN"/>
              <a:t>IGP</a:t>
            </a:r>
            <a:r>
              <a:rPr lang="zh-CN" altLang="en-US"/>
              <a:t>域。</a:t>
            </a:r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862421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38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06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PE2</a:t>
            </a:r>
            <a:r>
              <a:rPr lang="zh-CN" altLang="en-US" dirty="0"/>
              <a:t>与</a:t>
            </a:r>
            <a:r>
              <a:rPr lang="en-US" altLang="zh-CN" dirty="0"/>
              <a:t>RR2</a:t>
            </a:r>
            <a:r>
              <a:rPr lang="zh-CN" altLang="en-US" dirty="0"/>
              <a:t>的</a:t>
            </a:r>
            <a:r>
              <a:rPr lang="en-US" altLang="zh-CN" dirty="0"/>
              <a:t>MP-IBGP</a:t>
            </a:r>
            <a:r>
              <a:rPr lang="zh-CN" altLang="en-US" dirty="0"/>
              <a:t>配置参考</a:t>
            </a:r>
            <a:r>
              <a:rPr lang="en-US" altLang="zh-CN" dirty="0"/>
              <a:t>PE1</a:t>
            </a:r>
            <a:r>
              <a:rPr lang="zh-CN" altLang="en-US" dirty="0"/>
              <a:t>与</a:t>
            </a:r>
            <a:r>
              <a:rPr lang="en-US" altLang="zh-CN" dirty="0"/>
              <a:t>RR1</a:t>
            </a:r>
            <a:r>
              <a:rPr lang="zh-CN" altLang="en-US" dirty="0"/>
              <a:t>的配置。</a:t>
            </a:r>
            <a:endParaRPr lang="en-US" altLang="zh-CN" dirty="0"/>
          </a:p>
          <a:p>
            <a:r>
              <a:rPr lang="zh-CN" altLang="en-US" dirty="0"/>
              <a:t>配置“</a:t>
            </a:r>
            <a:r>
              <a:rPr lang="en-US" dirty="0"/>
              <a:t>undo policy </a:t>
            </a:r>
            <a:r>
              <a:rPr lang="en-US" dirty="0" err="1"/>
              <a:t>vpn</a:t>
            </a:r>
            <a:r>
              <a:rPr lang="en-US" dirty="0"/>
              <a:t>-target”</a:t>
            </a:r>
            <a:r>
              <a:rPr lang="zh-CN" altLang="en-US" dirty="0"/>
              <a:t>原理与</a:t>
            </a:r>
            <a:r>
              <a:rPr lang="en-US" altLang="zh-CN" dirty="0" err="1"/>
              <a:t>Opiton</a:t>
            </a:r>
            <a:r>
              <a:rPr lang="en-US" altLang="zh-CN" dirty="0"/>
              <a:t> B</a:t>
            </a:r>
            <a:r>
              <a:rPr lang="zh-CN" altLang="en-US" dirty="0"/>
              <a:t>中相同，即</a:t>
            </a:r>
            <a:r>
              <a:rPr lang="en-US" altLang="zh-CN" dirty="0"/>
              <a:t>RR</a:t>
            </a:r>
            <a:r>
              <a:rPr lang="zh-CN" altLang="en-US" dirty="0"/>
              <a:t>上不用</a:t>
            </a:r>
            <a:r>
              <a:rPr lang="en-US" altLang="zh-CN" dirty="0"/>
              <a:t>RT</a:t>
            </a:r>
            <a:r>
              <a:rPr lang="zh-CN" altLang="en-US" dirty="0"/>
              <a:t>来过滤路由。</a:t>
            </a:r>
            <a:endParaRPr lang="en-US" altLang="zh-CN" dirty="0"/>
          </a:p>
          <a:p>
            <a:r>
              <a:rPr lang="zh-CN" altLang="en-US" dirty="0"/>
              <a:t>配置“</a:t>
            </a:r>
            <a:r>
              <a:rPr lang="en-US" dirty="0"/>
              <a:t>peer X.X.X.X next-hop-invariable”</a:t>
            </a:r>
            <a:r>
              <a:rPr lang="zh-CN" altLang="en-US" dirty="0"/>
              <a:t>，保证对端</a:t>
            </a:r>
            <a:r>
              <a:rPr lang="en-US" altLang="zh-CN" dirty="0"/>
              <a:t>PE</a:t>
            </a:r>
            <a:r>
              <a:rPr lang="zh-CN" altLang="en-US" dirty="0"/>
              <a:t>可以在流量传输时迭代到通往本端</a:t>
            </a:r>
            <a:r>
              <a:rPr lang="en-US" altLang="zh-CN" dirty="0"/>
              <a:t>PE</a:t>
            </a:r>
            <a:r>
              <a:rPr lang="zh-CN" altLang="en-US" dirty="0"/>
              <a:t>的</a:t>
            </a:r>
            <a:r>
              <a:rPr lang="en-US" altLang="zh-CN" dirty="0"/>
              <a:t>BGP LSP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RR</a:t>
            </a:r>
            <a:r>
              <a:rPr lang="zh-CN" altLang="en-US" dirty="0"/>
              <a:t>之间建立</a:t>
            </a:r>
            <a:r>
              <a:rPr lang="en-US" altLang="zh-CN" dirty="0"/>
              <a:t>vpnv4</a:t>
            </a:r>
            <a:r>
              <a:rPr lang="zh-CN" altLang="en-US" dirty="0"/>
              <a:t>邻居，向对端传递路由时不改变下一跳。即对端</a:t>
            </a:r>
            <a:r>
              <a:rPr lang="en-US" altLang="zh-CN" dirty="0"/>
              <a:t>PE</a:t>
            </a:r>
            <a:r>
              <a:rPr lang="zh-CN" altLang="en-US" dirty="0"/>
              <a:t>学到的</a:t>
            </a:r>
            <a:r>
              <a:rPr lang="en-US" altLang="zh-CN" dirty="0"/>
              <a:t>VPNv4</a:t>
            </a:r>
            <a:r>
              <a:rPr lang="zh-CN" altLang="en-US" dirty="0"/>
              <a:t>路由的下一跳是本端</a:t>
            </a:r>
            <a:r>
              <a:rPr lang="en-US" altLang="zh-CN" dirty="0"/>
              <a:t>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与本端</a:t>
            </a:r>
            <a:r>
              <a:rPr lang="en-US" altLang="zh-CN" dirty="0"/>
              <a:t>PE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</a:t>
            </a:r>
            <a:r>
              <a:rPr lang="en-US" altLang="zh-CN" dirty="0"/>
              <a:t>RR</a:t>
            </a:r>
            <a:r>
              <a:rPr lang="zh-CN" altLang="en-US" dirty="0"/>
              <a:t>向本端</a:t>
            </a:r>
            <a:r>
              <a:rPr lang="en-US" altLang="zh-CN" dirty="0"/>
              <a:t>PE</a:t>
            </a:r>
            <a:r>
              <a:rPr lang="zh-CN" altLang="en-US" dirty="0"/>
              <a:t>传递路由时不改变下一跳，即本端</a:t>
            </a:r>
            <a:r>
              <a:rPr lang="en-US" altLang="zh-CN" dirty="0"/>
              <a:t>PE</a:t>
            </a:r>
            <a:r>
              <a:rPr lang="zh-CN" altLang="en-US" dirty="0"/>
              <a:t>学到的</a:t>
            </a:r>
            <a:r>
              <a:rPr lang="en-US" altLang="zh-CN" dirty="0"/>
              <a:t>VPNv4</a:t>
            </a:r>
            <a:r>
              <a:rPr lang="zh-CN" altLang="en-US" dirty="0"/>
              <a:t>路由的下一跳是对端</a:t>
            </a:r>
            <a:r>
              <a:rPr lang="en-US" altLang="zh-CN" dirty="0"/>
              <a:t>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PE</a:t>
            </a:r>
            <a:r>
              <a:rPr lang="zh-CN" altLang="en-US" dirty="0"/>
              <a:t>只与本端</a:t>
            </a:r>
            <a:r>
              <a:rPr lang="en-US" altLang="zh-CN" dirty="0"/>
              <a:t>RR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邻居，本端</a:t>
            </a:r>
            <a:r>
              <a:rPr lang="en-US" altLang="zh-CN" dirty="0"/>
              <a:t>RR</a:t>
            </a:r>
            <a:r>
              <a:rPr lang="zh-CN" altLang="en-US" dirty="0"/>
              <a:t>与对端</a:t>
            </a:r>
            <a:r>
              <a:rPr lang="en-US" altLang="zh-CN" dirty="0"/>
              <a:t>RR</a:t>
            </a:r>
            <a:r>
              <a:rPr lang="zh-CN" altLang="en-US" dirty="0"/>
              <a:t>建立</a:t>
            </a:r>
            <a:r>
              <a:rPr lang="en-US" altLang="zh-CN" dirty="0"/>
              <a:t>VPNv4</a:t>
            </a:r>
            <a:r>
              <a:rPr lang="zh-CN" altLang="en-US" dirty="0"/>
              <a:t>邻居，实现了跨域</a:t>
            </a:r>
            <a:r>
              <a:rPr lang="en-US" altLang="zh-CN" dirty="0"/>
              <a:t>VPN</a:t>
            </a:r>
            <a:r>
              <a:rPr lang="zh-CN" altLang="en-US" dirty="0"/>
              <a:t>路由的传递。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531944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431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FrutigerNext LT Regular" panose="020B0503040504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7431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14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2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46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23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ct val="90000"/>
              <a:buFont typeface="+mj-lt"/>
              <a:buAutoNum type="arabicPeriod"/>
            </a:pPr>
            <a:r>
              <a:rPr lang="en-US" altLang="zh-CN" dirty="0"/>
              <a:t>C</a:t>
            </a:r>
          </a:p>
          <a:p>
            <a:pPr marL="228600" indent="-228600">
              <a:buSzPct val="90000"/>
              <a:buFont typeface="+mj-lt"/>
              <a:buAutoNum type="arabicPeriod"/>
            </a:pPr>
            <a:r>
              <a:rPr lang="en-US" altLang="zh-CN" dirty="0"/>
              <a:t>C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30238548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F2C9D0-A013-4B4B-8EF6-DEE980C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5637C-F636-4D85-A74F-8B6B8EFB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8159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CBFC1F-90F2-4A88-941A-FEE67D5CA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CA14-715D-4262-8ADE-D64F3630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0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1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5179631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8953268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704841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+mn-ea"/>
                <a:ea typeface="+mn-ea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>
                <a:solidFill>
                  <a:srgbClr val="990000"/>
                </a:solidFill>
                <a:latin typeface="+mn-ea"/>
                <a:ea typeface="+mn-ea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+mn-ea"/>
              <a:ea typeface="+mn-ea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2018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j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j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j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2018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HCRSE111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丁毅</a:t>
            </a:r>
            <a:r>
              <a:rPr lang="en-US" altLang="zh-CN"/>
              <a:t>/dwx66270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2018.08.30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吴越</a:t>
            </a:r>
            <a:r>
              <a:rPr lang="en-US" altLang="zh-CN" dirty="0"/>
              <a:t>/wwx291773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595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 altLang="zh-CN"/>
              <a:t>VPN-OptionA</a:t>
            </a:r>
            <a:r>
              <a:rPr lang="zh-CN" altLang="en-US"/>
              <a:t>是基本</a:t>
            </a:r>
            <a:r>
              <a:rPr lang="en-US" altLang="zh-CN"/>
              <a:t>BGP/MPLS IP VPN</a:t>
            </a:r>
            <a:r>
              <a:rPr lang="zh-CN" altLang="en-US"/>
              <a:t>在跨域环境下的应用，</a:t>
            </a:r>
            <a:r>
              <a:rPr lang="en-US" altLang="zh-CN"/>
              <a:t>ASBR</a:t>
            </a:r>
            <a:r>
              <a:rPr lang="zh-CN" altLang="en-US"/>
              <a:t>之间不需要运行</a:t>
            </a:r>
            <a:r>
              <a:rPr lang="en-US" altLang="zh-CN"/>
              <a:t>MPLS</a:t>
            </a:r>
            <a:r>
              <a:rPr lang="zh-CN" altLang="en-US"/>
              <a:t>，也不需要为跨域进行特殊配置。这种方式下，两个</a:t>
            </a:r>
            <a:r>
              <a:rPr lang="en-US" altLang="zh-CN"/>
              <a:t>AS</a:t>
            </a:r>
            <a:r>
              <a:rPr lang="zh-CN" altLang="en-US"/>
              <a:t>的边界路由器</a:t>
            </a:r>
            <a:r>
              <a:rPr lang="en-US" altLang="zh-CN"/>
              <a:t>ASBR</a:t>
            </a:r>
            <a:r>
              <a:rPr lang="zh-CN" altLang="en-US"/>
              <a:t>直接相连，</a:t>
            </a:r>
            <a:r>
              <a:rPr lang="en-US" altLang="zh-CN"/>
              <a:t>ASBR</a:t>
            </a:r>
            <a:r>
              <a:rPr lang="zh-CN" altLang="en-US"/>
              <a:t>同时也是各自所在自治系统的</a:t>
            </a:r>
            <a:r>
              <a:rPr lang="en-US" altLang="zh-CN"/>
              <a:t>PE</a:t>
            </a:r>
            <a:r>
              <a:rPr lang="zh-CN" altLang="en-US"/>
              <a:t>。两个</a:t>
            </a:r>
            <a:r>
              <a:rPr lang="en-US" altLang="zh-CN"/>
              <a:t>ASBR</a:t>
            </a:r>
            <a:r>
              <a:rPr lang="zh-CN" altLang="en-US"/>
              <a:t>都把对端</a:t>
            </a:r>
            <a:r>
              <a:rPr lang="en-US" altLang="zh-CN"/>
              <a:t>ASBR</a:t>
            </a:r>
            <a:r>
              <a:rPr lang="zh-CN" altLang="en-US"/>
              <a:t>看作自己的</a:t>
            </a:r>
            <a:r>
              <a:rPr lang="en-US" altLang="zh-CN"/>
              <a:t>CE</a:t>
            </a:r>
            <a:r>
              <a:rPr lang="zh-CN" altLang="en-US"/>
              <a:t>设备，使用</a:t>
            </a:r>
            <a:r>
              <a:rPr lang="en-US" altLang="zh-CN"/>
              <a:t>EBGP</a:t>
            </a:r>
            <a:r>
              <a:rPr lang="zh-CN" altLang="en-US"/>
              <a:t>方式向对端发布</a:t>
            </a:r>
            <a:r>
              <a:rPr lang="en-US" altLang="zh-CN"/>
              <a:t>IPv4</a:t>
            </a:r>
            <a:r>
              <a:rPr lang="zh-CN" altLang="en-US"/>
              <a:t>路由。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拓扑</a:t>
            </a:r>
            <a:endParaRPr 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762485" y="1358801"/>
            <a:ext cx="8653995" cy="4665464"/>
            <a:chOff x="1366441" y="1286793"/>
            <a:chExt cx="8653995" cy="4665464"/>
          </a:xfrm>
        </p:grpSpPr>
        <p:sp>
          <p:nvSpPr>
            <p:cNvPr id="4" name="AutoShape 93"/>
            <p:cNvSpPr>
              <a:spLocks noChangeArrowheads="1"/>
            </p:cNvSpPr>
            <p:nvPr/>
          </p:nvSpPr>
          <p:spPr bwMode="auto">
            <a:xfrm rot="5400000">
              <a:off x="5692911" y="1364580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5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pic>
          <p:nvPicPr>
            <p:cNvPr id="5" name="Picture 24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15149" y="1286793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5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66441" y="2764755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7" name="Picture 26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83711" y="2764755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8" name="Picture 27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09999" y="1286793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3502992" y="2390105"/>
              <a:ext cx="520271" cy="31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PE1</a:t>
              </a:r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7443924" y="2390105"/>
              <a:ext cx="5286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PE2</a:t>
              </a: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4105411" y="2656148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ASBR-PE1</a:t>
              </a:r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6281874" y="2656148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ASBR-PE2</a:t>
              </a:r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3995874" y="2307555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P1</a:t>
              </a: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6997836" y="2310730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P2</a:t>
              </a:r>
            </a:p>
          </p:txBody>
        </p:sp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1906724" y="3458493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CE1</a:t>
              </a:r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8918909" y="3442618"/>
              <a:ext cx="5254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dirty="0">
                  <a:solidFill>
                    <a:srgbClr val="006699"/>
                  </a:solidFill>
                  <a:latin typeface="+mn-lt"/>
                  <a:ea typeface="宋体" charset="-122"/>
                </a:rPr>
                <a:t>CE2</a:t>
              </a: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3265624" y="1383630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IP/MPLS</a:t>
              </a: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1641611" y="3037805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Site1</a:t>
              </a: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9119274" y="3110036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Site2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3522799" y="2207543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4364174" y="2245643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6493011" y="2217068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7394711" y="2207543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5242061" y="2515518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 flipV="1">
              <a:off x="2484574" y="2639343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8182111" y="2639343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1" name="AutoShape 90"/>
            <p:cNvSpPr>
              <a:spLocks noChangeArrowheads="1"/>
            </p:cNvSpPr>
            <p:nvPr/>
          </p:nvSpPr>
          <p:spPr bwMode="auto">
            <a:xfrm rot="5400000">
              <a:off x="3999842" y="3424362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2" name="AutoShape 91"/>
            <p:cNvSpPr>
              <a:spLocks noChangeArrowheads="1"/>
            </p:cNvSpPr>
            <p:nvPr/>
          </p:nvSpPr>
          <p:spPr bwMode="auto">
            <a:xfrm rot="5400000">
              <a:off x="3335474" y="4022055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3" name="AutoShape 92"/>
            <p:cNvSpPr>
              <a:spLocks noChangeArrowheads="1"/>
            </p:cNvSpPr>
            <p:nvPr/>
          </p:nvSpPr>
          <p:spPr bwMode="auto">
            <a:xfrm rot="5400000">
              <a:off x="4237174" y="4009355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4" name="AutoShape 94"/>
            <p:cNvSpPr>
              <a:spLocks noChangeArrowheads="1"/>
            </p:cNvSpPr>
            <p:nvPr/>
          </p:nvSpPr>
          <p:spPr bwMode="auto">
            <a:xfrm rot="5400000">
              <a:off x="6987517" y="3411662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5" name="AutoShape 95"/>
            <p:cNvSpPr>
              <a:spLocks noChangeArrowheads="1"/>
            </p:cNvSpPr>
            <p:nvPr/>
          </p:nvSpPr>
          <p:spPr bwMode="auto">
            <a:xfrm rot="5400000">
              <a:off x="6294574" y="4009355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6" name="AutoShape 96"/>
            <p:cNvSpPr>
              <a:spLocks noChangeArrowheads="1"/>
            </p:cNvSpPr>
            <p:nvPr/>
          </p:nvSpPr>
          <p:spPr bwMode="auto">
            <a:xfrm rot="5400000">
              <a:off x="7267711" y="3996655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>
              <a:off x="3222761" y="2664743"/>
              <a:ext cx="0" cy="163195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5210311" y="2664743"/>
              <a:ext cx="0" cy="163195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9" name="Line 99"/>
            <p:cNvSpPr>
              <a:spLocks noChangeShapeType="1"/>
            </p:cNvSpPr>
            <p:nvPr/>
          </p:nvSpPr>
          <p:spPr bwMode="auto">
            <a:xfrm>
              <a:off x="6172336" y="2656805"/>
              <a:ext cx="0" cy="163195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0" name="Line 100"/>
            <p:cNvSpPr>
              <a:spLocks noChangeShapeType="1"/>
            </p:cNvSpPr>
            <p:nvPr/>
          </p:nvSpPr>
          <p:spPr bwMode="auto">
            <a:xfrm>
              <a:off x="8202749" y="2656805"/>
              <a:ext cx="0" cy="163195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3419611" y="2734593"/>
              <a:ext cx="0" cy="13223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4180024" y="2552030"/>
              <a:ext cx="0" cy="147637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7" name="Line 147"/>
            <p:cNvSpPr>
              <a:spLocks noChangeShapeType="1"/>
            </p:cNvSpPr>
            <p:nvPr/>
          </p:nvSpPr>
          <p:spPr bwMode="auto">
            <a:xfrm>
              <a:off x="5021399" y="2721893"/>
              <a:ext cx="0" cy="13223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8" name="Line 148"/>
            <p:cNvSpPr>
              <a:spLocks noChangeShapeType="1"/>
            </p:cNvSpPr>
            <p:nvPr/>
          </p:nvSpPr>
          <p:spPr bwMode="auto">
            <a:xfrm>
              <a:off x="7210561" y="2571080"/>
              <a:ext cx="0" cy="147637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9" name="Line 149"/>
            <p:cNvSpPr>
              <a:spLocks noChangeShapeType="1"/>
            </p:cNvSpPr>
            <p:nvPr/>
          </p:nvSpPr>
          <p:spPr bwMode="auto">
            <a:xfrm>
              <a:off x="6335849" y="2753643"/>
              <a:ext cx="0" cy="13223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0" name="Line 150"/>
            <p:cNvSpPr>
              <a:spLocks noChangeShapeType="1"/>
            </p:cNvSpPr>
            <p:nvPr/>
          </p:nvSpPr>
          <p:spPr bwMode="auto">
            <a:xfrm>
              <a:off x="8024949" y="2739355"/>
              <a:ext cx="0" cy="132238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1" name="Line 151"/>
            <p:cNvSpPr>
              <a:spLocks noChangeShapeType="1"/>
            </p:cNvSpPr>
            <p:nvPr/>
          </p:nvSpPr>
          <p:spPr bwMode="auto">
            <a:xfrm>
              <a:off x="5670686" y="4479255"/>
              <a:ext cx="0" cy="547688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2" name="Text Box 152"/>
            <p:cNvSpPr txBox="1">
              <a:spLocks noChangeArrowheads="1"/>
            </p:cNvSpPr>
            <p:nvPr/>
          </p:nvSpPr>
          <p:spPr bwMode="auto">
            <a:xfrm>
              <a:off x="5178561" y="4969793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latin typeface="+mn-lt"/>
                </a:rPr>
                <a:t>IPv4</a:t>
              </a:r>
            </a:p>
          </p:txBody>
        </p:sp>
        <p:cxnSp>
          <p:nvCxnSpPr>
            <p:cNvPr id="133" name="AutoShape 153"/>
            <p:cNvCxnSpPr>
              <a:cxnSpLocks noChangeShapeType="1"/>
            </p:cNvCxnSpPr>
            <p:nvPr/>
          </p:nvCxnSpPr>
          <p:spPr bwMode="auto">
            <a:xfrm rot="16200000" flipH="1">
              <a:off x="4809467" y="4910262"/>
              <a:ext cx="835025" cy="192088"/>
            </a:xfrm>
            <a:prstGeom prst="bentConnector2">
              <a:avLst/>
            </a:prstGeom>
            <a:noFill/>
            <a:ln w="12700">
              <a:solidFill>
                <a:srgbClr val="99CCFF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34" name="Text Box 154"/>
            <p:cNvSpPr txBox="1">
              <a:spLocks noChangeArrowheads="1"/>
            </p:cNvSpPr>
            <p:nvPr/>
          </p:nvSpPr>
          <p:spPr bwMode="auto">
            <a:xfrm>
              <a:off x="5180149" y="525713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latin typeface="+mn-lt"/>
                </a:rPr>
                <a:t>VPN LSP</a:t>
              </a:r>
            </a:p>
          </p:txBody>
        </p:sp>
        <p:grpSp>
          <p:nvGrpSpPr>
            <p:cNvPr id="135" name="Group 155"/>
            <p:cNvGrpSpPr>
              <a:grpSpLocks/>
            </p:cNvGrpSpPr>
            <p:nvPr/>
          </p:nvGrpSpPr>
          <p:grpSpPr bwMode="auto">
            <a:xfrm>
              <a:off x="6064386" y="4618955"/>
              <a:ext cx="168275" cy="827088"/>
              <a:chOff x="2933" y="2977"/>
              <a:chExt cx="106" cy="521"/>
            </a:xfrm>
          </p:grpSpPr>
          <p:sp>
            <p:nvSpPr>
              <p:cNvPr id="136" name="Line 156"/>
              <p:cNvSpPr>
                <a:spLocks noChangeShapeType="1"/>
              </p:cNvSpPr>
              <p:nvPr/>
            </p:nvSpPr>
            <p:spPr bwMode="auto">
              <a:xfrm>
                <a:off x="3031" y="2977"/>
                <a:ext cx="0" cy="514"/>
              </a:xfrm>
              <a:prstGeom prst="line">
                <a:avLst/>
              </a:prstGeom>
              <a:noFill/>
              <a:ln w="127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37" name="Line 157"/>
              <p:cNvSpPr>
                <a:spLocks noChangeShapeType="1"/>
              </p:cNvSpPr>
              <p:nvPr/>
            </p:nvSpPr>
            <p:spPr bwMode="auto">
              <a:xfrm flipH="1">
                <a:off x="2933" y="3498"/>
                <a:ext cx="106" cy="0"/>
              </a:xfrm>
              <a:prstGeom prst="line">
                <a:avLst/>
              </a:prstGeom>
              <a:noFill/>
              <a:ln w="127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138" name="Text Box 158"/>
            <p:cNvSpPr txBox="1">
              <a:spLocks noChangeArrowheads="1"/>
            </p:cNvSpPr>
            <p:nvPr/>
          </p:nvSpPr>
          <p:spPr bwMode="auto">
            <a:xfrm>
              <a:off x="5087888" y="5644480"/>
              <a:ext cx="1128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latin typeface="+mn-lt"/>
                </a:rPr>
                <a:t>Tunnel LSP</a:t>
              </a:r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>
              <a:off x="2617924" y="3521993"/>
              <a:ext cx="0" cy="8731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0" name="Line 160"/>
            <p:cNvSpPr>
              <a:spLocks noChangeShapeType="1"/>
            </p:cNvSpPr>
            <p:nvPr/>
          </p:nvSpPr>
          <p:spPr bwMode="auto">
            <a:xfrm>
              <a:off x="8853624" y="3512468"/>
              <a:ext cx="0" cy="8731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grpSp>
          <p:nvGrpSpPr>
            <p:cNvPr id="141" name="Group 161"/>
            <p:cNvGrpSpPr>
              <a:grpSpLocks/>
            </p:cNvGrpSpPr>
            <p:nvPr/>
          </p:nvGrpSpPr>
          <p:grpSpPr bwMode="auto">
            <a:xfrm>
              <a:off x="3687899" y="4784055"/>
              <a:ext cx="1524000" cy="1031875"/>
              <a:chOff x="1589" y="3066"/>
              <a:chExt cx="960" cy="650"/>
            </a:xfrm>
          </p:grpSpPr>
          <p:sp>
            <p:nvSpPr>
              <p:cNvPr id="142" name="Line 162"/>
              <p:cNvSpPr>
                <a:spLocks noChangeShapeType="1"/>
              </p:cNvSpPr>
              <p:nvPr/>
            </p:nvSpPr>
            <p:spPr bwMode="auto">
              <a:xfrm>
                <a:off x="2255" y="3086"/>
                <a:ext cx="0" cy="621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" name="Line 163"/>
              <p:cNvSpPr>
                <a:spLocks noChangeShapeType="1"/>
              </p:cNvSpPr>
              <p:nvPr/>
            </p:nvSpPr>
            <p:spPr bwMode="auto">
              <a:xfrm>
                <a:off x="1589" y="3066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4" name="Line 164"/>
              <p:cNvSpPr>
                <a:spLocks noChangeShapeType="1"/>
              </p:cNvSpPr>
              <p:nvPr/>
            </p:nvSpPr>
            <p:spPr bwMode="auto">
              <a:xfrm>
                <a:off x="1589" y="3716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5" name="Line 165"/>
              <p:cNvSpPr>
                <a:spLocks noChangeShapeType="1"/>
              </p:cNvSpPr>
              <p:nvPr/>
            </p:nvSpPr>
            <p:spPr bwMode="auto">
              <a:xfrm>
                <a:off x="2247" y="3716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grpSp>
          <p:nvGrpSpPr>
            <p:cNvPr id="146" name="Group 166"/>
            <p:cNvGrpSpPr>
              <a:grpSpLocks/>
            </p:cNvGrpSpPr>
            <p:nvPr/>
          </p:nvGrpSpPr>
          <p:grpSpPr bwMode="auto">
            <a:xfrm>
              <a:off x="6096136" y="4761830"/>
              <a:ext cx="1450975" cy="1041400"/>
              <a:chOff x="3106" y="3052"/>
              <a:chExt cx="914" cy="656"/>
            </a:xfrm>
          </p:grpSpPr>
          <p:sp>
            <p:nvSpPr>
              <p:cNvPr id="147" name="Line 167"/>
              <p:cNvSpPr>
                <a:spLocks noChangeShapeType="1"/>
              </p:cNvSpPr>
              <p:nvPr/>
            </p:nvSpPr>
            <p:spPr bwMode="auto">
              <a:xfrm>
                <a:off x="3354" y="3052"/>
                <a:ext cx="0" cy="656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8" name="Line 168"/>
              <p:cNvSpPr>
                <a:spLocks noChangeShapeType="1"/>
              </p:cNvSpPr>
              <p:nvPr/>
            </p:nvSpPr>
            <p:spPr bwMode="auto">
              <a:xfrm>
                <a:off x="4020" y="3058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9" name="Line 169"/>
              <p:cNvSpPr>
                <a:spLocks noChangeShapeType="1"/>
              </p:cNvSpPr>
              <p:nvPr/>
            </p:nvSpPr>
            <p:spPr bwMode="auto">
              <a:xfrm>
                <a:off x="3345" y="3708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50" name="Line 170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151" name="Text Box 171"/>
            <p:cNvSpPr txBox="1">
              <a:spLocks noChangeArrowheads="1"/>
            </p:cNvSpPr>
            <p:nvPr/>
          </p:nvSpPr>
          <p:spPr bwMode="auto">
            <a:xfrm>
              <a:off x="3256099" y="1599530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latin typeface="+mn-lt"/>
                </a:rPr>
                <a:t>MP-</a:t>
              </a:r>
              <a:r>
                <a:rPr lang="en-US" altLang="zh-CN" sz="1200" i="0" dirty="0" err="1">
                  <a:latin typeface="+mn-lt"/>
                </a:rPr>
                <a:t>iBGP</a:t>
              </a:r>
              <a:endParaRPr lang="en-US" altLang="zh-CN" sz="1200" i="0" dirty="0">
                <a:latin typeface="+mn-lt"/>
              </a:endParaRPr>
            </a:p>
          </p:txBody>
        </p:sp>
        <p:sp>
          <p:nvSpPr>
            <p:cNvPr id="152" name="Arc 172"/>
            <p:cNvSpPr>
              <a:spLocks/>
            </p:cNvSpPr>
            <p:nvPr/>
          </p:nvSpPr>
          <p:spPr bwMode="auto">
            <a:xfrm rot="18721372">
              <a:off x="3574393" y="1692399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3" name="Text Box 173"/>
            <p:cNvSpPr txBox="1">
              <a:spLocks noChangeArrowheads="1"/>
            </p:cNvSpPr>
            <p:nvPr/>
          </p:nvSpPr>
          <p:spPr bwMode="auto">
            <a:xfrm>
              <a:off x="6262824" y="1358230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IP/MPLS</a:t>
              </a:r>
            </a:p>
          </p:txBody>
        </p:sp>
        <p:sp>
          <p:nvSpPr>
            <p:cNvPr id="154" name="Text Box 174"/>
            <p:cNvSpPr txBox="1">
              <a:spLocks noChangeArrowheads="1"/>
            </p:cNvSpPr>
            <p:nvPr/>
          </p:nvSpPr>
          <p:spPr bwMode="auto">
            <a:xfrm>
              <a:off x="6253299" y="1574130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latin typeface="+mn-lt"/>
                </a:rPr>
                <a:t>MP-</a:t>
              </a:r>
              <a:r>
                <a:rPr lang="en-US" altLang="zh-CN" sz="1200" i="0" dirty="0" err="1">
                  <a:latin typeface="+mn-lt"/>
                </a:rPr>
                <a:t>iBGP</a:t>
              </a:r>
              <a:endParaRPr lang="en-US" altLang="zh-CN" sz="1200" i="0" dirty="0">
                <a:latin typeface="+mn-lt"/>
              </a:endParaRPr>
            </a:p>
          </p:txBody>
        </p:sp>
        <p:sp>
          <p:nvSpPr>
            <p:cNvPr id="155" name="Arc 175"/>
            <p:cNvSpPr>
              <a:spLocks/>
            </p:cNvSpPr>
            <p:nvPr/>
          </p:nvSpPr>
          <p:spPr bwMode="auto">
            <a:xfrm rot="18721372">
              <a:off x="6571593" y="1666999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6" name="Text Box 36"/>
            <p:cNvSpPr txBox="1">
              <a:spLocks noChangeArrowheads="1"/>
            </p:cNvSpPr>
            <p:nvPr/>
          </p:nvSpPr>
          <p:spPr bwMode="auto">
            <a:xfrm>
              <a:off x="2785033" y="1776338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AS100</a:t>
              </a:r>
            </a:p>
          </p:txBody>
        </p: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7465553" y="1776338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dirty="0">
                  <a:solidFill>
                    <a:srgbClr val="C00000"/>
                  </a:solidFill>
                  <a:latin typeface="+mn-lt"/>
                  <a:ea typeface="宋体" charset="-122"/>
                </a:rPr>
                <a:t>AS200</a:t>
              </a:r>
            </a:p>
          </p:txBody>
        </p:sp>
        <p:pic>
          <p:nvPicPr>
            <p:cNvPr id="158" name="Picture 15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75037" y="311996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59" name="Picture 15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07668" y="232621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0" name="Picture 15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2393" y="195395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1" name="Picture 16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1107" y="232688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2" name="Picture 16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70736" y="233417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3" name="Picture 16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32556" y="195594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4" name="Picture 16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19343" y="232621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5" name="Picture 16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32304" y="3117456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67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控制平面</a:t>
            </a:r>
            <a:endParaRPr 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763018" y="1369851"/>
            <a:ext cx="8653462" cy="4543425"/>
            <a:chOff x="1691010" y="1261839"/>
            <a:chExt cx="8653462" cy="4543425"/>
          </a:xfrm>
        </p:grpSpPr>
        <p:sp>
          <p:nvSpPr>
            <p:cNvPr id="4" name="Line 277"/>
            <p:cNvSpPr>
              <a:spLocks noChangeShapeType="1"/>
            </p:cNvSpPr>
            <p:nvPr/>
          </p:nvSpPr>
          <p:spPr bwMode="auto">
            <a:xfrm>
              <a:off x="5277626" y="4792393"/>
              <a:ext cx="1359836" cy="9453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" name="Line 277"/>
            <p:cNvSpPr>
              <a:spLocks noChangeShapeType="1"/>
            </p:cNvSpPr>
            <p:nvPr/>
          </p:nvSpPr>
          <p:spPr bwMode="auto">
            <a:xfrm flipV="1">
              <a:off x="6637460" y="4786090"/>
              <a:ext cx="1771851" cy="25282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6" name="Picture 155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39185" y="1261839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56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34035" y="1261839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57"/>
            <p:cNvSpPr txBox="1">
              <a:spLocks noChangeArrowheads="1"/>
            </p:cNvSpPr>
            <p:nvPr/>
          </p:nvSpPr>
          <p:spPr bwMode="auto">
            <a:xfrm>
              <a:off x="8291835" y="4511451"/>
              <a:ext cx="1214437" cy="2746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IPv4 Routing</a:t>
              </a:r>
            </a:p>
          </p:txBody>
        </p:sp>
        <p:sp>
          <p:nvSpPr>
            <p:cNvPr id="9" name="Text Box 158"/>
            <p:cNvSpPr txBox="1">
              <a:spLocks noChangeArrowheads="1"/>
            </p:cNvSpPr>
            <p:nvPr/>
          </p:nvSpPr>
          <p:spPr bwMode="auto">
            <a:xfrm>
              <a:off x="7553647" y="3263676"/>
              <a:ext cx="850900" cy="457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Tunnel Label</a:t>
              </a:r>
            </a:p>
          </p:txBody>
        </p:sp>
        <p:sp>
          <p:nvSpPr>
            <p:cNvPr id="10" name="Text Box 159"/>
            <p:cNvSpPr txBox="1">
              <a:spLocks noChangeArrowheads="1"/>
            </p:cNvSpPr>
            <p:nvPr/>
          </p:nvSpPr>
          <p:spPr bwMode="auto">
            <a:xfrm>
              <a:off x="6677347" y="3263676"/>
              <a:ext cx="850900" cy="457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Tunnel Label</a:t>
              </a:r>
            </a:p>
          </p:txBody>
        </p:sp>
        <p:sp>
          <p:nvSpPr>
            <p:cNvPr id="11" name="Text Box 160"/>
            <p:cNvSpPr txBox="1">
              <a:spLocks noChangeArrowheads="1"/>
            </p:cNvSpPr>
            <p:nvPr/>
          </p:nvSpPr>
          <p:spPr bwMode="auto">
            <a:xfrm>
              <a:off x="5399410" y="4511451"/>
              <a:ext cx="1214437" cy="2746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IPv4 Routing</a:t>
              </a:r>
            </a:p>
          </p:txBody>
        </p:sp>
        <p:sp>
          <p:nvSpPr>
            <p:cNvPr id="12" name="Text Box 161"/>
            <p:cNvSpPr txBox="1">
              <a:spLocks noChangeArrowheads="1"/>
            </p:cNvSpPr>
            <p:nvPr/>
          </p:nvSpPr>
          <p:spPr bwMode="auto">
            <a:xfrm>
              <a:off x="3954785" y="4511451"/>
              <a:ext cx="134937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VPNv4 Routing</a:t>
              </a:r>
            </a:p>
          </p:txBody>
        </p:sp>
        <p:sp>
          <p:nvSpPr>
            <p:cNvPr id="13" name="Text Box 162"/>
            <p:cNvSpPr txBox="1">
              <a:spLocks noChangeArrowheads="1"/>
            </p:cNvSpPr>
            <p:nvPr/>
          </p:nvSpPr>
          <p:spPr bwMode="auto">
            <a:xfrm>
              <a:off x="2691135" y="4511451"/>
              <a:ext cx="1214437" cy="2746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IPv4 Routing</a:t>
              </a:r>
            </a:p>
          </p:txBody>
        </p:sp>
        <p:sp>
          <p:nvSpPr>
            <p:cNvPr id="14" name="Text Box 163"/>
            <p:cNvSpPr txBox="1">
              <a:spLocks noChangeArrowheads="1"/>
            </p:cNvSpPr>
            <p:nvPr/>
          </p:nvSpPr>
          <p:spPr bwMode="auto">
            <a:xfrm>
              <a:off x="4505647" y="3263676"/>
              <a:ext cx="850900" cy="457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Tunnel Label</a:t>
              </a:r>
            </a:p>
          </p:txBody>
        </p:sp>
        <p:sp>
          <p:nvSpPr>
            <p:cNvPr id="15" name="Text Box 164"/>
            <p:cNvSpPr txBox="1">
              <a:spLocks noChangeArrowheads="1"/>
            </p:cNvSpPr>
            <p:nvPr/>
          </p:nvSpPr>
          <p:spPr bwMode="auto">
            <a:xfrm>
              <a:off x="3705547" y="3263676"/>
              <a:ext cx="850900" cy="457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Tunnel Label</a:t>
              </a:r>
            </a:p>
          </p:txBody>
        </p:sp>
        <p:pic>
          <p:nvPicPr>
            <p:cNvPr id="16" name="Picture 165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010" y="2739801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17" name="Picture 166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07747" y="2739801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18" name="Text Box 167"/>
            <p:cNvSpPr txBox="1">
              <a:spLocks noChangeArrowheads="1"/>
            </p:cNvSpPr>
            <p:nvPr/>
          </p:nvSpPr>
          <p:spPr bwMode="auto">
            <a:xfrm>
              <a:off x="3699804" y="2562102"/>
              <a:ext cx="6453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9" name="Text Box 168"/>
            <p:cNvSpPr txBox="1">
              <a:spLocks noChangeArrowheads="1"/>
            </p:cNvSpPr>
            <p:nvPr/>
          </p:nvSpPr>
          <p:spPr bwMode="auto">
            <a:xfrm>
              <a:off x="7763588" y="2533966"/>
              <a:ext cx="5611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20" name="Text Box 169"/>
            <p:cNvSpPr txBox="1">
              <a:spLocks noChangeArrowheads="1"/>
            </p:cNvSpPr>
            <p:nvPr/>
          </p:nvSpPr>
          <p:spPr bwMode="auto">
            <a:xfrm>
              <a:off x="4401883" y="2670745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ASBR-PE1</a:t>
              </a:r>
            </a:p>
          </p:txBody>
        </p:sp>
        <p:sp>
          <p:nvSpPr>
            <p:cNvPr id="21" name="Text Box 170"/>
            <p:cNvSpPr txBox="1">
              <a:spLocks noChangeArrowheads="1"/>
            </p:cNvSpPr>
            <p:nvPr/>
          </p:nvSpPr>
          <p:spPr bwMode="auto">
            <a:xfrm>
              <a:off x="6618835" y="2670745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ASBR-PE2</a:t>
              </a:r>
            </a:p>
          </p:txBody>
        </p:sp>
        <p:sp>
          <p:nvSpPr>
            <p:cNvPr id="22" name="Text Box 171"/>
            <p:cNvSpPr txBox="1">
              <a:spLocks noChangeArrowheads="1"/>
            </p:cNvSpPr>
            <p:nvPr/>
          </p:nvSpPr>
          <p:spPr bwMode="auto">
            <a:xfrm>
              <a:off x="2230760" y="3449414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23" name="Text Box 172"/>
            <p:cNvSpPr txBox="1">
              <a:spLocks noChangeArrowheads="1"/>
            </p:cNvSpPr>
            <p:nvPr/>
          </p:nvSpPr>
          <p:spPr bwMode="auto">
            <a:xfrm>
              <a:off x="9223697" y="3433539"/>
              <a:ext cx="6359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24" name="Text Box 173"/>
            <p:cNvSpPr txBox="1">
              <a:spLocks noChangeArrowheads="1"/>
            </p:cNvSpPr>
            <p:nvPr/>
          </p:nvSpPr>
          <p:spPr bwMode="auto">
            <a:xfrm>
              <a:off x="1965647" y="3012851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25" name="Text Box 174"/>
            <p:cNvSpPr txBox="1">
              <a:spLocks noChangeArrowheads="1"/>
            </p:cNvSpPr>
            <p:nvPr/>
          </p:nvSpPr>
          <p:spPr bwMode="auto">
            <a:xfrm>
              <a:off x="9244335" y="2911251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26" name="Line 175"/>
            <p:cNvSpPr>
              <a:spLocks noChangeShapeType="1"/>
            </p:cNvSpPr>
            <p:nvPr/>
          </p:nvSpPr>
          <p:spPr bwMode="auto">
            <a:xfrm flipV="1">
              <a:off x="3846835" y="2182589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Line 176"/>
            <p:cNvSpPr>
              <a:spLocks noChangeShapeType="1"/>
            </p:cNvSpPr>
            <p:nvPr/>
          </p:nvSpPr>
          <p:spPr bwMode="auto">
            <a:xfrm>
              <a:off x="4688210" y="2220689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" name="Line 177"/>
            <p:cNvSpPr>
              <a:spLocks noChangeShapeType="1"/>
            </p:cNvSpPr>
            <p:nvPr/>
          </p:nvSpPr>
          <p:spPr bwMode="auto">
            <a:xfrm flipV="1">
              <a:off x="6817047" y="2192114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" name="Line 178"/>
            <p:cNvSpPr>
              <a:spLocks noChangeShapeType="1"/>
            </p:cNvSpPr>
            <p:nvPr/>
          </p:nvSpPr>
          <p:spPr bwMode="auto">
            <a:xfrm>
              <a:off x="7718747" y="2182589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Line 179"/>
            <p:cNvSpPr>
              <a:spLocks noChangeShapeType="1"/>
            </p:cNvSpPr>
            <p:nvPr/>
          </p:nvSpPr>
          <p:spPr bwMode="auto">
            <a:xfrm>
              <a:off x="5566097" y="2490564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3" name="Line 202"/>
            <p:cNvSpPr>
              <a:spLocks noChangeShapeType="1"/>
            </p:cNvSpPr>
            <p:nvPr/>
          </p:nvSpPr>
          <p:spPr bwMode="auto">
            <a:xfrm flipV="1">
              <a:off x="2808610" y="2614389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4" name="Line 203"/>
            <p:cNvSpPr>
              <a:spLocks noChangeShapeType="1"/>
            </p:cNvSpPr>
            <p:nvPr/>
          </p:nvSpPr>
          <p:spPr bwMode="auto">
            <a:xfrm>
              <a:off x="8506147" y="2614389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0" name="Line 259"/>
            <p:cNvSpPr>
              <a:spLocks noChangeShapeType="1"/>
            </p:cNvSpPr>
            <p:nvPr/>
          </p:nvSpPr>
          <p:spPr bwMode="auto">
            <a:xfrm>
              <a:off x="2838772" y="3493864"/>
              <a:ext cx="0" cy="14319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1" name="Line 260"/>
            <p:cNvSpPr>
              <a:spLocks noChangeShapeType="1"/>
            </p:cNvSpPr>
            <p:nvPr/>
          </p:nvSpPr>
          <p:spPr bwMode="auto">
            <a:xfrm>
              <a:off x="3719835" y="2700114"/>
              <a:ext cx="1587" cy="251936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2" name="Line 261"/>
            <p:cNvSpPr>
              <a:spLocks noChangeShapeType="1"/>
            </p:cNvSpPr>
            <p:nvPr/>
          </p:nvSpPr>
          <p:spPr bwMode="auto">
            <a:xfrm>
              <a:off x="5388297" y="2696939"/>
              <a:ext cx="0" cy="26939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3" name="Line 262"/>
            <p:cNvSpPr>
              <a:spLocks noChangeShapeType="1"/>
            </p:cNvSpPr>
            <p:nvPr/>
          </p:nvSpPr>
          <p:spPr bwMode="auto">
            <a:xfrm>
              <a:off x="6620197" y="2671539"/>
              <a:ext cx="0" cy="26939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4" name="Line 263"/>
            <p:cNvSpPr>
              <a:spLocks noChangeShapeType="1"/>
            </p:cNvSpPr>
            <p:nvPr/>
          </p:nvSpPr>
          <p:spPr bwMode="auto">
            <a:xfrm>
              <a:off x="8434710" y="2750914"/>
              <a:ext cx="0" cy="26939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5" name="Line 264"/>
            <p:cNvSpPr>
              <a:spLocks noChangeShapeType="1"/>
            </p:cNvSpPr>
            <p:nvPr/>
          </p:nvSpPr>
          <p:spPr bwMode="auto">
            <a:xfrm>
              <a:off x="9280847" y="3546251"/>
              <a:ext cx="0" cy="14319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6" name="Line 265"/>
            <p:cNvSpPr>
              <a:spLocks noChangeShapeType="1"/>
            </p:cNvSpPr>
            <p:nvPr/>
          </p:nvSpPr>
          <p:spPr bwMode="auto">
            <a:xfrm>
              <a:off x="4508822" y="2582639"/>
              <a:ext cx="0" cy="14319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7" name="Line 266"/>
            <p:cNvSpPr>
              <a:spLocks noChangeShapeType="1"/>
            </p:cNvSpPr>
            <p:nvPr/>
          </p:nvSpPr>
          <p:spPr bwMode="auto">
            <a:xfrm>
              <a:off x="7526660" y="2595339"/>
              <a:ext cx="0" cy="143192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8" name="Line 267"/>
            <p:cNvSpPr>
              <a:spLocks noChangeShapeType="1"/>
            </p:cNvSpPr>
            <p:nvPr/>
          </p:nvSpPr>
          <p:spPr bwMode="auto">
            <a:xfrm>
              <a:off x="3710310" y="3716114"/>
              <a:ext cx="7889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9" name="Line 268"/>
            <p:cNvSpPr>
              <a:spLocks noChangeShapeType="1"/>
            </p:cNvSpPr>
            <p:nvPr/>
          </p:nvSpPr>
          <p:spPr bwMode="auto">
            <a:xfrm>
              <a:off x="4486597" y="3716114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20" name="Group 269"/>
            <p:cNvGrpSpPr>
              <a:grpSpLocks/>
            </p:cNvGrpSpPr>
            <p:nvPr/>
          </p:nvGrpSpPr>
          <p:grpSpPr bwMode="auto">
            <a:xfrm>
              <a:off x="3719738" y="3871689"/>
              <a:ext cx="956281" cy="539750"/>
              <a:chOff x="1323" y="2507"/>
              <a:chExt cx="674" cy="340"/>
            </a:xfrm>
          </p:grpSpPr>
          <p:sp>
            <p:nvSpPr>
              <p:cNvPr id="121" name="AutoShape 270"/>
              <p:cNvSpPr>
                <a:spLocks noChangeArrowheads="1"/>
              </p:cNvSpPr>
              <p:nvPr/>
            </p:nvSpPr>
            <p:spPr bwMode="auto">
              <a:xfrm rot="10800000">
                <a:off x="1341" y="2507"/>
                <a:ext cx="512" cy="340"/>
              </a:xfrm>
              <a:prstGeom prst="wedgeRoundRectCallout">
                <a:avLst>
                  <a:gd name="adj1" fmla="val 2389"/>
                  <a:gd name="adj2" fmla="val 72352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22" name="Text Box 271"/>
              <p:cNvSpPr txBox="1">
                <a:spLocks noChangeArrowheads="1"/>
              </p:cNvSpPr>
              <p:nvPr/>
            </p:nvSpPr>
            <p:spPr bwMode="auto">
              <a:xfrm>
                <a:off x="1341" y="2517"/>
                <a:ext cx="656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PE1</a:t>
                </a:r>
              </a:p>
            </p:txBody>
          </p:sp>
          <p:sp>
            <p:nvSpPr>
              <p:cNvPr id="123" name="Text Box 272"/>
              <p:cNvSpPr txBox="1">
                <a:spLocks noChangeArrowheads="1"/>
              </p:cNvSpPr>
              <p:nvPr/>
            </p:nvSpPr>
            <p:spPr bwMode="auto">
              <a:xfrm>
                <a:off x="1323" y="2645"/>
                <a:ext cx="624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T1</a:t>
                </a:r>
              </a:p>
            </p:txBody>
          </p:sp>
        </p:grpSp>
        <p:grpSp>
          <p:nvGrpSpPr>
            <p:cNvPr id="124" name="Group 273"/>
            <p:cNvGrpSpPr>
              <a:grpSpLocks/>
            </p:cNvGrpSpPr>
            <p:nvPr/>
          </p:nvGrpSpPr>
          <p:grpSpPr bwMode="auto">
            <a:xfrm>
              <a:off x="4475820" y="3871689"/>
              <a:ext cx="1157283" cy="539750"/>
              <a:chOff x="1935" y="2507"/>
              <a:chExt cx="585" cy="340"/>
            </a:xfrm>
          </p:grpSpPr>
          <p:sp>
            <p:nvSpPr>
              <p:cNvPr id="125" name="AutoShape 274"/>
              <p:cNvSpPr>
                <a:spLocks noChangeArrowheads="1"/>
              </p:cNvSpPr>
              <p:nvPr/>
            </p:nvSpPr>
            <p:spPr bwMode="auto">
              <a:xfrm rot="10800000">
                <a:off x="1966" y="2507"/>
                <a:ext cx="418" cy="340"/>
              </a:xfrm>
              <a:prstGeom prst="wedgeRoundRectCallout">
                <a:avLst>
                  <a:gd name="adj1" fmla="val 2389"/>
                  <a:gd name="adj2" fmla="val 72352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26" name="Text Box 275"/>
              <p:cNvSpPr txBox="1">
                <a:spLocks noChangeArrowheads="1"/>
              </p:cNvSpPr>
              <p:nvPr/>
            </p:nvSpPr>
            <p:spPr bwMode="auto">
              <a:xfrm>
                <a:off x="1935" y="2517"/>
                <a:ext cx="576" cy="1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PE1</a:t>
                </a:r>
              </a:p>
            </p:txBody>
          </p:sp>
          <p:sp>
            <p:nvSpPr>
              <p:cNvPr id="127" name="Text Box 276"/>
              <p:cNvSpPr txBox="1">
                <a:spLocks noChangeArrowheads="1"/>
              </p:cNvSpPr>
              <p:nvPr/>
            </p:nvSpPr>
            <p:spPr bwMode="auto">
              <a:xfrm>
                <a:off x="1935" y="2645"/>
                <a:ext cx="585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T2</a:t>
                </a:r>
              </a:p>
            </p:txBody>
          </p:sp>
        </p:grpSp>
        <p:sp>
          <p:nvSpPr>
            <p:cNvPr id="128" name="Line 277"/>
            <p:cNvSpPr>
              <a:spLocks noChangeShapeType="1"/>
            </p:cNvSpPr>
            <p:nvPr/>
          </p:nvSpPr>
          <p:spPr bwMode="auto">
            <a:xfrm>
              <a:off x="3718247" y="4787676"/>
              <a:ext cx="1666875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9" name="Line 278"/>
            <p:cNvSpPr>
              <a:spLocks noChangeShapeType="1"/>
            </p:cNvSpPr>
            <p:nvPr/>
          </p:nvSpPr>
          <p:spPr bwMode="auto">
            <a:xfrm>
              <a:off x="2829247" y="4789264"/>
              <a:ext cx="8890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30" name="Group 279"/>
            <p:cNvGrpSpPr>
              <a:grpSpLocks/>
            </p:cNvGrpSpPr>
            <p:nvPr/>
          </p:nvGrpSpPr>
          <p:grpSpPr bwMode="auto">
            <a:xfrm>
              <a:off x="3720379" y="5028976"/>
              <a:ext cx="1735921" cy="776288"/>
              <a:chOff x="1374" y="3266"/>
              <a:chExt cx="1079" cy="489"/>
            </a:xfrm>
          </p:grpSpPr>
          <p:sp>
            <p:nvSpPr>
              <p:cNvPr id="131" name="AutoShape 280"/>
              <p:cNvSpPr>
                <a:spLocks noChangeArrowheads="1"/>
              </p:cNvSpPr>
              <p:nvPr/>
            </p:nvSpPr>
            <p:spPr bwMode="auto">
              <a:xfrm rot="10800000">
                <a:off x="1391" y="3266"/>
                <a:ext cx="988" cy="489"/>
              </a:xfrm>
              <a:prstGeom prst="wedgeRoundRectCallout">
                <a:avLst>
                  <a:gd name="adj1" fmla="val 10065"/>
                  <a:gd name="adj2" fmla="val 79241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32" name="Text Box 281"/>
              <p:cNvSpPr txBox="1">
                <a:spLocks noChangeArrowheads="1"/>
              </p:cNvSpPr>
              <p:nvPr/>
            </p:nvSpPr>
            <p:spPr bwMode="auto">
              <a:xfrm>
                <a:off x="1374" y="3322"/>
                <a:ext cx="1079" cy="13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tIns="108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VPNv4: RD1+Client1</a:t>
                </a:r>
              </a:p>
            </p:txBody>
          </p:sp>
          <p:sp>
            <p:nvSpPr>
              <p:cNvPr id="133" name="Rectangle 282"/>
              <p:cNvSpPr>
                <a:spLocks noChangeArrowheads="1"/>
              </p:cNvSpPr>
              <p:nvPr/>
            </p:nvSpPr>
            <p:spPr bwMode="auto">
              <a:xfrm>
                <a:off x="1374" y="3417"/>
                <a:ext cx="8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NH: PE1</a:t>
                </a:r>
              </a:p>
            </p:txBody>
          </p:sp>
          <p:sp>
            <p:nvSpPr>
              <p:cNvPr id="134" name="Rectangle 283"/>
              <p:cNvSpPr>
                <a:spLocks noChangeArrowheads="1"/>
              </p:cNvSpPr>
              <p:nvPr/>
            </p:nvSpPr>
            <p:spPr bwMode="auto">
              <a:xfrm>
                <a:off x="1374" y="3540"/>
                <a:ext cx="8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VPN Label: V1</a:t>
                </a:r>
              </a:p>
            </p:txBody>
          </p:sp>
        </p:grpSp>
        <p:grpSp>
          <p:nvGrpSpPr>
            <p:cNvPr id="135" name="Group 284"/>
            <p:cNvGrpSpPr>
              <a:grpSpLocks/>
            </p:cNvGrpSpPr>
            <p:nvPr/>
          </p:nvGrpSpPr>
          <p:grpSpPr bwMode="auto">
            <a:xfrm>
              <a:off x="2748285" y="4913089"/>
              <a:ext cx="1058862" cy="528637"/>
              <a:chOff x="793" y="3163"/>
              <a:chExt cx="667" cy="333"/>
            </a:xfrm>
          </p:grpSpPr>
          <p:sp>
            <p:nvSpPr>
              <p:cNvPr id="136" name="AutoShape 285"/>
              <p:cNvSpPr>
                <a:spLocks noChangeArrowheads="1"/>
              </p:cNvSpPr>
              <p:nvPr/>
            </p:nvSpPr>
            <p:spPr bwMode="auto">
              <a:xfrm rot="10800000">
                <a:off x="812" y="3163"/>
                <a:ext cx="590" cy="333"/>
              </a:xfrm>
              <a:prstGeom prst="wedgeRoundRectCallout">
                <a:avLst>
                  <a:gd name="adj1" fmla="val 2259"/>
                  <a:gd name="adj2" fmla="val 76125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37" name="Text Box 286"/>
              <p:cNvSpPr txBox="1">
                <a:spLocks noChangeArrowheads="1"/>
              </p:cNvSpPr>
              <p:nvPr/>
            </p:nvSpPr>
            <p:spPr bwMode="auto">
              <a:xfrm>
                <a:off x="793" y="3174"/>
                <a:ext cx="667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IPv4: Client</a:t>
                </a:r>
              </a:p>
            </p:txBody>
          </p:sp>
          <p:sp>
            <p:nvSpPr>
              <p:cNvPr id="138" name="Text Box 287"/>
              <p:cNvSpPr txBox="1">
                <a:spLocks noChangeArrowheads="1"/>
              </p:cNvSpPr>
              <p:nvPr/>
            </p:nvSpPr>
            <p:spPr bwMode="auto">
              <a:xfrm>
                <a:off x="793" y="3296"/>
                <a:ext cx="607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NH: CE1</a:t>
                </a:r>
              </a:p>
            </p:txBody>
          </p:sp>
        </p:grpSp>
        <p:grpSp>
          <p:nvGrpSpPr>
            <p:cNvPr id="139" name="Group 289"/>
            <p:cNvGrpSpPr>
              <a:grpSpLocks/>
            </p:cNvGrpSpPr>
            <p:nvPr/>
          </p:nvGrpSpPr>
          <p:grpSpPr bwMode="auto">
            <a:xfrm>
              <a:off x="5367951" y="4940076"/>
              <a:ext cx="1411287" cy="528638"/>
              <a:chOff x="864" y="3163"/>
              <a:chExt cx="607" cy="333"/>
            </a:xfrm>
          </p:grpSpPr>
          <p:sp>
            <p:nvSpPr>
              <p:cNvPr id="140" name="AutoShape 290"/>
              <p:cNvSpPr>
                <a:spLocks noChangeArrowheads="1"/>
              </p:cNvSpPr>
              <p:nvPr/>
            </p:nvSpPr>
            <p:spPr bwMode="auto">
              <a:xfrm rot="10800000">
                <a:off x="893" y="3163"/>
                <a:ext cx="509" cy="333"/>
              </a:xfrm>
              <a:prstGeom prst="wedgeRoundRectCallout">
                <a:avLst>
                  <a:gd name="adj1" fmla="val 2259"/>
                  <a:gd name="adj2" fmla="val 76125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41" name="Text Box 291"/>
              <p:cNvSpPr txBox="1">
                <a:spLocks noChangeArrowheads="1"/>
              </p:cNvSpPr>
              <p:nvPr/>
            </p:nvSpPr>
            <p:spPr bwMode="auto">
              <a:xfrm>
                <a:off x="864" y="3174"/>
                <a:ext cx="607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IPv4: Client</a:t>
                </a:r>
              </a:p>
            </p:txBody>
          </p:sp>
          <p:sp>
            <p:nvSpPr>
              <p:cNvPr id="142" name="Text Box 292"/>
              <p:cNvSpPr txBox="1">
                <a:spLocks noChangeArrowheads="1"/>
              </p:cNvSpPr>
              <p:nvPr/>
            </p:nvSpPr>
            <p:spPr bwMode="auto">
              <a:xfrm>
                <a:off x="864" y="3296"/>
                <a:ext cx="607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NH: ASBR-PE1</a:t>
                </a:r>
              </a:p>
            </p:txBody>
          </p:sp>
        </p:grpSp>
        <p:sp>
          <p:nvSpPr>
            <p:cNvPr id="143" name="Line 293"/>
            <p:cNvSpPr>
              <a:spLocks noChangeShapeType="1"/>
            </p:cNvSpPr>
            <p:nvPr/>
          </p:nvSpPr>
          <p:spPr bwMode="auto">
            <a:xfrm>
              <a:off x="6624960" y="3716114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4" name="Line 294"/>
            <p:cNvSpPr>
              <a:spLocks noChangeShapeType="1"/>
            </p:cNvSpPr>
            <p:nvPr/>
          </p:nvSpPr>
          <p:spPr bwMode="auto">
            <a:xfrm>
              <a:off x="7529835" y="3719289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45" name="Group 295"/>
            <p:cNvGrpSpPr>
              <a:grpSpLocks/>
            </p:cNvGrpSpPr>
            <p:nvPr/>
          </p:nvGrpSpPr>
          <p:grpSpPr bwMode="auto">
            <a:xfrm>
              <a:off x="6276430" y="3871689"/>
              <a:ext cx="1256626" cy="539750"/>
              <a:chOff x="1387" y="2507"/>
              <a:chExt cx="498" cy="340"/>
            </a:xfrm>
          </p:grpSpPr>
          <p:sp>
            <p:nvSpPr>
              <p:cNvPr id="146" name="AutoShape 296"/>
              <p:cNvSpPr>
                <a:spLocks noChangeArrowheads="1"/>
              </p:cNvSpPr>
              <p:nvPr/>
            </p:nvSpPr>
            <p:spPr bwMode="auto">
              <a:xfrm rot="10800000">
                <a:off x="1402" y="2507"/>
                <a:ext cx="451" cy="340"/>
              </a:xfrm>
              <a:prstGeom prst="wedgeRoundRectCallout">
                <a:avLst>
                  <a:gd name="adj1" fmla="val 2389"/>
                  <a:gd name="adj2" fmla="val 72352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47" name="Text Box 297"/>
              <p:cNvSpPr txBox="1">
                <a:spLocks noChangeArrowheads="1"/>
              </p:cNvSpPr>
              <p:nvPr/>
            </p:nvSpPr>
            <p:spPr bwMode="auto">
              <a:xfrm>
                <a:off x="1387" y="2517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ASBR-PE2</a:t>
                </a:r>
              </a:p>
            </p:txBody>
          </p:sp>
          <p:sp>
            <p:nvSpPr>
              <p:cNvPr id="148" name="Text Box 298"/>
              <p:cNvSpPr txBox="1">
                <a:spLocks noChangeArrowheads="1"/>
              </p:cNvSpPr>
              <p:nvPr/>
            </p:nvSpPr>
            <p:spPr bwMode="auto">
              <a:xfrm>
                <a:off x="1387" y="2645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T3</a:t>
                </a:r>
              </a:p>
            </p:txBody>
          </p:sp>
        </p:grpSp>
        <p:grpSp>
          <p:nvGrpSpPr>
            <p:cNvPr id="149" name="Group 299"/>
            <p:cNvGrpSpPr>
              <a:grpSpLocks/>
            </p:cNvGrpSpPr>
            <p:nvPr/>
          </p:nvGrpSpPr>
          <p:grpSpPr bwMode="auto">
            <a:xfrm>
              <a:off x="7438101" y="3871689"/>
              <a:ext cx="1318793" cy="539750"/>
              <a:chOff x="1423" y="2507"/>
              <a:chExt cx="551" cy="340"/>
            </a:xfrm>
          </p:grpSpPr>
          <p:sp>
            <p:nvSpPr>
              <p:cNvPr id="150" name="AutoShape 300"/>
              <p:cNvSpPr>
                <a:spLocks noChangeArrowheads="1"/>
              </p:cNvSpPr>
              <p:nvPr/>
            </p:nvSpPr>
            <p:spPr bwMode="auto">
              <a:xfrm rot="10800000">
                <a:off x="1435" y="2507"/>
                <a:ext cx="486" cy="340"/>
              </a:xfrm>
              <a:prstGeom prst="wedgeRoundRectCallout">
                <a:avLst>
                  <a:gd name="adj1" fmla="val 2389"/>
                  <a:gd name="adj2" fmla="val 72352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51" name="Text Box 301"/>
              <p:cNvSpPr txBox="1">
                <a:spLocks noChangeArrowheads="1"/>
              </p:cNvSpPr>
              <p:nvPr/>
            </p:nvSpPr>
            <p:spPr bwMode="auto">
              <a:xfrm>
                <a:off x="1423" y="2517"/>
                <a:ext cx="551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ASBR-PE2</a:t>
                </a:r>
              </a:p>
            </p:txBody>
          </p:sp>
          <p:sp>
            <p:nvSpPr>
              <p:cNvPr id="152" name="Text Box 302"/>
              <p:cNvSpPr txBox="1">
                <a:spLocks noChangeArrowheads="1"/>
              </p:cNvSpPr>
              <p:nvPr/>
            </p:nvSpPr>
            <p:spPr bwMode="auto">
              <a:xfrm>
                <a:off x="1423" y="2645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T4</a:t>
                </a:r>
              </a:p>
            </p:txBody>
          </p:sp>
        </p:grpSp>
        <p:sp>
          <p:nvSpPr>
            <p:cNvPr id="153" name="Text Box 304"/>
            <p:cNvSpPr txBox="1">
              <a:spLocks noChangeArrowheads="1"/>
            </p:cNvSpPr>
            <p:nvPr/>
          </p:nvSpPr>
          <p:spPr bwMode="auto">
            <a:xfrm>
              <a:off x="6864671" y="4511451"/>
              <a:ext cx="1382713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VPNv4 Routing</a:t>
              </a:r>
            </a:p>
          </p:txBody>
        </p:sp>
        <p:grpSp>
          <p:nvGrpSpPr>
            <p:cNvPr id="154" name="Group 305"/>
            <p:cNvGrpSpPr>
              <a:grpSpLocks/>
            </p:cNvGrpSpPr>
            <p:nvPr/>
          </p:nvGrpSpPr>
          <p:grpSpPr bwMode="auto">
            <a:xfrm>
              <a:off x="6670996" y="5028976"/>
              <a:ext cx="1762125" cy="776288"/>
              <a:chOff x="1423" y="3266"/>
              <a:chExt cx="977" cy="489"/>
            </a:xfrm>
          </p:grpSpPr>
          <p:sp>
            <p:nvSpPr>
              <p:cNvPr id="155" name="AutoShape 306"/>
              <p:cNvSpPr>
                <a:spLocks noChangeArrowheads="1"/>
              </p:cNvSpPr>
              <p:nvPr/>
            </p:nvSpPr>
            <p:spPr bwMode="auto">
              <a:xfrm rot="10800000">
                <a:off x="1443" y="3266"/>
                <a:ext cx="924" cy="489"/>
              </a:xfrm>
              <a:prstGeom prst="wedgeRoundRectCallout">
                <a:avLst>
                  <a:gd name="adj1" fmla="val 10065"/>
                  <a:gd name="adj2" fmla="val 79241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56" name="Text Box 307"/>
              <p:cNvSpPr txBox="1">
                <a:spLocks noChangeArrowheads="1"/>
              </p:cNvSpPr>
              <p:nvPr/>
            </p:nvSpPr>
            <p:spPr bwMode="auto">
              <a:xfrm>
                <a:off x="1423" y="3322"/>
                <a:ext cx="977" cy="12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tIns="108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VPNv4: RD2+Client1</a:t>
                </a:r>
              </a:p>
            </p:txBody>
          </p:sp>
          <p:sp>
            <p:nvSpPr>
              <p:cNvPr id="157" name="Rectangle 308"/>
              <p:cNvSpPr>
                <a:spLocks noChangeArrowheads="1"/>
              </p:cNvSpPr>
              <p:nvPr/>
            </p:nvSpPr>
            <p:spPr bwMode="auto">
              <a:xfrm>
                <a:off x="1423" y="3417"/>
                <a:ext cx="8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NH: ASBR-PE2</a:t>
                </a:r>
              </a:p>
            </p:txBody>
          </p:sp>
          <p:sp>
            <p:nvSpPr>
              <p:cNvPr id="158" name="Rectangle 309"/>
              <p:cNvSpPr>
                <a:spLocks noChangeArrowheads="1"/>
              </p:cNvSpPr>
              <p:nvPr/>
            </p:nvSpPr>
            <p:spPr bwMode="auto">
              <a:xfrm>
                <a:off x="1423" y="3540"/>
                <a:ext cx="8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VPN Label: V2</a:t>
                </a:r>
              </a:p>
            </p:txBody>
          </p:sp>
        </p:grpSp>
        <p:sp>
          <p:nvSpPr>
            <p:cNvPr id="159" name="Line 310"/>
            <p:cNvSpPr>
              <a:spLocks noChangeShapeType="1"/>
            </p:cNvSpPr>
            <p:nvPr/>
          </p:nvSpPr>
          <p:spPr bwMode="auto">
            <a:xfrm>
              <a:off x="8428360" y="4789264"/>
              <a:ext cx="8778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60" name="Group 311"/>
            <p:cNvGrpSpPr>
              <a:grpSpLocks/>
            </p:cNvGrpSpPr>
            <p:nvPr/>
          </p:nvGrpSpPr>
          <p:grpSpPr bwMode="auto">
            <a:xfrm>
              <a:off x="8387085" y="4941664"/>
              <a:ext cx="1033462" cy="528637"/>
              <a:chOff x="855" y="3163"/>
              <a:chExt cx="651" cy="333"/>
            </a:xfrm>
          </p:grpSpPr>
          <p:sp>
            <p:nvSpPr>
              <p:cNvPr id="161" name="AutoShape 312"/>
              <p:cNvSpPr>
                <a:spLocks noChangeArrowheads="1"/>
              </p:cNvSpPr>
              <p:nvPr/>
            </p:nvSpPr>
            <p:spPr bwMode="auto">
              <a:xfrm rot="10800000">
                <a:off x="893" y="3163"/>
                <a:ext cx="559" cy="333"/>
              </a:xfrm>
              <a:prstGeom prst="wedgeRoundRectCallout">
                <a:avLst>
                  <a:gd name="adj1" fmla="val 2259"/>
                  <a:gd name="adj2" fmla="val 76125"/>
                  <a:gd name="adj3" fmla="val 16667"/>
                </a:avLst>
              </a:prstGeom>
              <a:solidFill>
                <a:srgbClr val="FFFFFF"/>
              </a:solidFill>
              <a:ln w="12700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rot="10800000"/>
              <a:lstStyle/>
              <a:p>
                <a:pPr algn="ctr"/>
                <a:endParaRPr lang="zh-CN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162" name="Text Box 313"/>
              <p:cNvSpPr txBox="1">
                <a:spLocks noChangeArrowheads="1"/>
              </p:cNvSpPr>
              <p:nvPr/>
            </p:nvSpPr>
            <p:spPr bwMode="auto">
              <a:xfrm>
                <a:off x="855" y="3174"/>
                <a:ext cx="651" cy="17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IPv4: Client</a:t>
                </a:r>
              </a:p>
            </p:txBody>
          </p:sp>
          <p:sp>
            <p:nvSpPr>
              <p:cNvPr id="163" name="Text Box 314"/>
              <p:cNvSpPr txBox="1">
                <a:spLocks noChangeArrowheads="1"/>
              </p:cNvSpPr>
              <p:nvPr/>
            </p:nvSpPr>
            <p:spPr bwMode="auto">
              <a:xfrm>
                <a:off x="855" y="3296"/>
                <a:ext cx="607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NH: PE2</a:t>
                </a:r>
              </a:p>
            </p:txBody>
          </p:sp>
        </p:grpSp>
        <p:sp>
          <p:nvSpPr>
            <p:cNvPr id="164" name="Line 315"/>
            <p:cNvSpPr>
              <a:spLocks noChangeShapeType="1"/>
            </p:cNvSpPr>
            <p:nvPr/>
          </p:nvSpPr>
          <p:spPr bwMode="auto">
            <a:xfrm flipH="1">
              <a:off x="2291085" y="3385914"/>
              <a:ext cx="363537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5" name="Text Box 316"/>
            <p:cNvSpPr txBox="1">
              <a:spLocks noChangeArrowheads="1"/>
            </p:cNvSpPr>
            <p:nvPr/>
          </p:nvSpPr>
          <p:spPr bwMode="auto">
            <a:xfrm>
              <a:off x="1794197" y="3528789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66" name="Text Box 317"/>
            <p:cNvSpPr txBox="1">
              <a:spLocks noChangeArrowheads="1"/>
            </p:cNvSpPr>
            <p:nvPr/>
          </p:nvSpPr>
          <p:spPr bwMode="auto">
            <a:xfrm>
              <a:off x="3589660" y="1358676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67" name="Text Box 318"/>
            <p:cNvSpPr txBox="1">
              <a:spLocks noChangeArrowheads="1"/>
            </p:cNvSpPr>
            <p:nvPr/>
          </p:nvSpPr>
          <p:spPr bwMode="auto">
            <a:xfrm>
              <a:off x="3580135" y="1574576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iBGP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8" name="Arc 319"/>
            <p:cNvSpPr>
              <a:spLocks/>
            </p:cNvSpPr>
            <p:nvPr/>
          </p:nvSpPr>
          <p:spPr bwMode="auto">
            <a:xfrm rot="18721372">
              <a:off x="3898429" y="1667445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9" name="Text Box 320"/>
            <p:cNvSpPr txBox="1">
              <a:spLocks noChangeArrowheads="1"/>
            </p:cNvSpPr>
            <p:nvPr/>
          </p:nvSpPr>
          <p:spPr bwMode="auto">
            <a:xfrm>
              <a:off x="6586860" y="1333276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70" name="Text Box 321"/>
            <p:cNvSpPr txBox="1">
              <a:spLocks noChangeArrowheads="1"/>
            </p:cNvSpPr>
            <p:nvPr/>
          </p:nvSpPr>
          <p:spPr bwMode="auto">
            <a:xfrm>
              <a:off x="6577335" y="1549176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171" name="Arc 322"/>
            <p:cNvSpPr>
              <a:spLocks/>
            </p:cNvSpPr>
            <p:nvPr/>
          </p:nvSpPr>
          <p:spPr bwMode="auto">
            <a:xfrm rot="18721372">
              <a:off x="6895629" y="1642045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3" name="Text Box 334"/>
            <p:cNvSpPr txBox="1">
              <a:spLocks noChangeArrowheads="1"/>
            </p:cNvSpPr>
            <p:nvPr/>
          </p:nvSpPr>
          <p:spPr bwMode="auto">
            <a:xfrm>
              <a:off x="4319910" y="2282601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184" name="Text Box 335"/>
            <p:cNvSpPr txBox="1">
              <a:spLocks noChangeArrowheads="1"/>
            </p:cNvSpPr>
            <p:nvPr/>
          </p:nvSpPr>
          <p:spPr bwMode="auto">
            <a:xfrm>
              <a:off x="7321872" y="2285776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85" name="Text Box 36"/>
            <p:cNvSpPr txBox="1">
              <a:spLocks noChangeArrowheads="1"/>
            </p:cNvSpPr>
            <p:nvPr/>
          </p:nvSpPr>
          <p:spPr bwMode="auto">
            <a:xfrm>
              <a:off x="3037061" y="173163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86" name="Text Box 36"/>
            <p:cNvSpPr txBox="1">
              <a:spLocks noChangeArrowheads="1"/>
            </p:cNvSpPr>
            <p:nvPr/>
          </p:nvSpPr>
          <p:spPr bwMode="auto">
            <a:xfrm>
              <a:off x="7717581" y="173163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pic>
          <p:nvPicPr>
            <p:cNvPr id="187" name="Picture 18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3696" y="3114453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88" name="Picture 18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1325" y="2333539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89" name="Picture 18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97055" y="196140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0" name="Picture 18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85389" y="227639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1" name="Picture 19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38943" y="2295577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2" name="Picture 19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4854" y="1925254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3" name="Picture 19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93404" y="2295577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4" name="Picture 19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83593" y="3143164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4921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OptionA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转发平面</a:t>
            </a:r>
            <a:endParaRPr 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739516" y="1344008"/>
            <a:ext cx="8670705" cy="4965312"/>
            <a:chOff x="1739516" y="1344008"/>
            <a:chExt cx="8670705" cy="4965312"/>
          </a:xfrm>
        </p:grpSpPr>
        <p:pic>
          <p:nvPicPr>
            <p:cNvPr id="4" name="Picture 155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9516" y="2821970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5" name="Text Box 156"/>
            <p:cNvSpPr txBox="1">
              <a:spLocks noChangeArrowheads="1"/>
            </p:cNvSpPr>
            <p:nvPr/>
          </p:nvSpPr>
          <p:spPr bwMode="auto">
            <a:xfrm>
              <a:off x="3033328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6" name="Text Box 157"/>
            <p:cNvSpPr txBox="1">
              <a:spLocks noChangeArrowheads="1"/>
            </p:cNvSpPr>
            <p:nvPr/>
          </p:nvSpPr>
          <p:spPr bwMode="auto">
            <a:xfrm>
              <a:off x="3800091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7" name="Text Box 158"/>
            <p:cNvSpPr txBox="1">
              <a:spLocks noChangeArrowheads="1"/>
            </p:cNvSpPr>
            <p:nvPr/>
          </p:nvSpPr>
          <p:spPr bwMode="auto">
            <a:xfrm>
              <a:off x="4677978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8" name="Text Box 159"/>
            <p:cNvSpPr txBox="1">
              <a:spLocks noChangeArrowheads="1"/>
            </p:cNvSpPr>
            <p:nvPr/>
          </p:nvSpPr>
          <p:spPr bwMode="auto">
            <a:xfrm>
              <a:off x="6816341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9" name="Text Box 160"/>
            <p:cNvSpPr txBox="1">
              <a:spLocks noChangeArrowheads="1"/>
            </p:cNvSpPr>
            <p:nvPr/>
          </p:nvSpPr>
          <p:spPr bwMode="auto">
            <a:xfrm>
              <a:off x="7703753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pic>
          <p:nvPicPr>
            <p:cNvPr id="10" name="Picture 161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56253" y="2821970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11" name="Text Box 162"/>
            <p:cNvSpPr txBox="1">
              <a:spLocks noChangeArrowheads="1"/>
            </p:cNvSpPr>
            <p:nvPr/>
          </p:nvSpPr>
          <p:spPr bwMode="auto">
            <a:xfrm>
              <a:off x="8576878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pic>
          <p:nvPicPr>
            <p:cNvPr id="12" name="Picture 163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82541" y="1344008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64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87691" y="1344008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165"/>
            <p:cNvSpPr txBox="1">
              <a:spLocks noChangeArrowheads="1"/>
            </p:cNvSpPr>
            <p:nvPr/>
          </p:nvSpPr>
          <p:spPr bwMode="auto">
            <a:xfrm>
              <a:off x="3817206" y="2685481"/>
              <a:ext cx="659398" cy="316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5" name="Text Box 166"/>
            <p:cNvSpPr txBox="1">
              <a:spLocks noChangeArrowheads="1"/>
            </p:cNvSpPr>
            <p:nvPr/>
          </p:nvSpPr>
          <p:spPr bwMode="auto">
            <a:xfrm>
              <a:off x="7755823" y="2636795"/>
              <a:ext cx="6314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6" name="Text Box 167"/>
            <p:cNvSpPr txBox="1">
              <a:spLocks noChangeArrowheads="1"/>
            </p:cNvSpPr>
            <p:nvPr/>
          </p:nvSpPr>
          <p:spPr bwMode="auto">
            <a:xfrm>
              <a:off x="4435364" y="2733653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ASBR-PE1</a:t>
              </a:r>
            </a:p>
          </p:txBody>
        </p:sp>
        <p:sp>
          <p:nvSpPr>
            <p:cNvPr id="17" name="Text Box 168"/>
            <p:cNvSpPr txBox="1">
              <a:spLocks noChangeArrowheads="1"/>
            </p:cNvSpPr>
            <p:nvPr/>
          </p:nvSpPr>
          <p:spPr bwMode="auto">
            <a:xfrm>
              <a:off x="6777923" y="2738356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ASBR-PE2</a:t>
              </a:r>
            </a:p>
          </p:txBody>
        </p:sp>
        <p:sp>
          <p:nvSpPr>
            <p:cNvPr id="18" name="Text Box 169"/>
            <p:cNvSpPr txBox="1">
              <a:spLocks noChangeArrowheads="1"/>
            </p:cNvSpPr>
            <p:nvPr/>
          </p:nvSpPr>
          <p:spPr bwMode="auto">
            <a:xfrm>
              <a:off x="2453599" y="3583599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9" name="Text Box 170"/>
            <p:cNvSpPr txBox="1">
              <a:spLocks noChangeArrowheads="1"/>
            </p:cNvSpPr>
            <p:nvPr/>
          </p:nvSpPr>
          <p:spPr bwMode="auto">
            <a:xfrm>
              <a:off x="9394840" y="3563035"/>
              <a:ext cx="6500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20" name="Text Box 171"/>
            <p:cNvSpPr txBox="1">
              <a:spLocks noChangeArrowheads="1"/>
            </p:cNvSpPr>
            <p:nvPr/>
          </p:nvSpPr>
          <p:spPr bwMode="auto">
            <a:xfrm>
              <a:off x="2014153" y="3095020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9199066" y="3074180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22" name="Line 173"/>
            <p:cNvSpPr>
              <a:spLocks noChangeShapeType="1"/>
            </p:cNvSpPr>
            <p:nvPr/>
          </p:nvSpPr>
          <p:spPr bwMode="auto">
            <a:xfrm flipV="1">
              <a:off x="3895341" y="2264758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Line 174"/>
            <p:cNvSpPr>
              <a:spLocks noChangeShapeType="1"/>
            </p:cNvSpPr>
            <p:nvPr/>
          </p:nvSpPr>
          <p:spPr bwMode="auto">
            <a:xfrm>
              <a:off x="4736716" y="2302858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Line 175"/>
            <p:cNvSpPr>
              <a:spLocks noChangeShapeType="1"/>
            </p:cNvSpPr>
            <p:nvPr/>
          </p:nvSpPr>
          <p:spPr bwMode="auto">
            <a:xfrm flipV="1">
              <a:off x="6865553" y="2274283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Line 176"/>
            <p:cNvSpPr>
              <a:spLocks noChangeShapeType="1"/>
            </p:cNvSpPr>
            <p:nvPr/>
          </p:nvSpPr>
          <p:spPr bwMode="auto">
            <a:xfrm>
              <a:off x="7767253" y="2264758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Line 177"/>
            <p:cNvSpPr>
              <a:spLocks noChangeShapeType="1"/>
            </p:cNvSpPr>
            <p:nvPr/>
          </p:nvSpPr>
          <p:spPr bwMode="auto">
            <a:xfrm>
              <a:off x="5614603" y="2572733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9" name="Line 200"/>
            <p:cNvSpPr>
              <a:spLocks noChangeShapeType="1"/>
            </p:cNvSpPr>
            <p:nvPr/>
          </p:nvSpPr>
          <p:spPr bwMode="auto">
            <a:xfrm flipV="1">
              <a:off x="2857116" y="2696558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0" name="Line 201"/>
            <p:cNvSpPr>
              <a:spLocks noChangeShapeType="1"/>
            </p:cNvSpPr>
            <p:nvPr/>
          </p:nvSpPr>
          <p:spPr bwMode="auto">
            <a:xfrm>
              <a:off x="8554653" y="2696558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6" name="Line 257"/>
            <p:cNvSpPr>
              <a:spLocks noChangeShapeType="1"/>
            </p:cNvSpPr>
            <p:nvPr/>
          </p:nvSpPr>
          <p:spPr bwMode="auto">
            <a:xfrm>
              <a:off x="2887278" y="3576033"/>
              <a:ext cx="0" cy="14319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7" name="Line 258"/>
            <p:cNvSpPr>
              <a:spLocks noChangeShapeType="1"/>
            </p:cNvSpPr>
            <p:nvPr/>
          </p:nvSpPr>
          <p:spPr bwMode="auto">
            <a:xfrm>
              <a:off x="3768341" y="2782283"/>
              <a:ext cx="1587" cy="2519362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8" name="Line 259"/>
            <p:cNvSpPr>
              <a:spLocks noChangeShapeType="1"/>
            </p:cNvSpPr>
            <p:nvPr/>
          </p:nvSpPr>
          <p:spPr bwMode="auto">
            <a:xfrm>
              <a:off x="5436803" y="2779108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9" name="Line 260"/>
            <p:cNvSpPr>
              <a:spLocks noChangeShapeType="1"/>
            </p:cNvSpPr>
            <p:nvPr/>
          </p:nvSpPr>
          <p:spPr bwMode="auto">
            <a:xfrm>
              <a:off x="6668703" y="2753708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0" name="Line 261"/>
            <p:cNvSpPr>
              <a:spLocks noChangeShapeType="1"/>
            </p:cNvSpPr>
            <p:nvPr/>
          </p:nvSpPr>
          <p:spPr bwMode="auto">
            <a:xfrm>
              <a:off x="8483216" y="2833083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1" name="Line 262"/>
            <p:cNvSpPr>
              <a:spLocks noChangeShapeType="1"/>
            </p:cNvSpPr>
            <p:nvPr/>
          </p:nvSpPr>
          <p:spPr bwMode="auto">
            <a:xfrm>
              <a:off x="9329353" y="3628420"/>
              <a:ext cx="0" cy="14319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2" name="Line 263"/>
            <p:cNvSpPr>
              <a:spLocks noChangeShapeType="1"/>
            </p:cNvSpPr>
            <p:nvPr/>
          </p:nvSpPr>
          <p:spPr bwMode="auto">
            <a:xfrm>
              <a:off x="3758816" y="4382483"/>
              <a:ext cx="7889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3" name="Line 264"/>
            <p:cNvSpPr>
              <a:spLocks noChangeShapeType="1"/>
            </p:cNvSpPr>
            <p:nvPr/>
          </p:nvSpPr>
          <p:spPr bwMode="auto">
            <a:xfrm>
              <a:off x="4535103" y="4382483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4" name="Line 265"/>
            <p:cNvSpPr>
              <a:spLocks noChangeShapeType="1"/>
            </p:cNvSpPr>
            <p:nvPr/>
          </p:nvSpPr>
          <p:spPr bwMode="auto">
            <a:xfrm>
              <a:off x="2877753" y="4376133"/>
              <a:ext cx="8890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5" name="Line 266"/>
            <p:cNvSpPr>
              <a:spLocks noChangeShapeType="1"/>
            </p:cNvSpPr>
            <p:nvPr/>
          </p:nvSpPr>
          <p:spPr bwMode="auto">
            <a:xfrm>
              <a:off x="5446328" y="4376133"/>
              <a:ext cx="1227138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6" name="Line 267"/>
            <p:cNvSpPr>
              <a:spLocks noChangeShapeType="1"/>
            </p:cNvSpPr>
            <p:nvPr/>
          </p:nvSpPr>
          <p:spPr bwMode="auto">
            <a:xfrm>
              <a:off x="6673466" y="4382483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7" name="Line 268"/>
            <p:cNvSpPr>
              <a:spLocks noChangeShapeType="1"/>
            </p:cNvSpPr>
            <p:nvPr/>
          </p:nvSpPr>
          <p:spPr bwMode="auto">
            <a:xfrm>
              <a:off x="7578341" y="4372958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8" name="Line 269"/>
            <p:cNvSpPr>
              <a:spLocks noChangeShapeType="1"/>
            </p:cNvSpPr>
            <p:nvPr/>
          </p:nvSpPr>
          <p:spPr bwMode="auto">
            <a:xfrm>
              <a:off x="8476866" y="4376133"/>
              <a:ext cx="8778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9" name="Line 270"/>
            <p:cNvSpPr>
              <a:spLocks noChangeShapeType="1"/>
            </p:cNvSpPr>
            <p:nvPr/>
          </p:nvSpPr>
          <p:spPr bwMode="auto">
            <a:xfrm>
              <a:off x="4547803" y="2677508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0" name="Line 271"/>
            <p:cNvSpPr>
              <a:spLocks noChangeShapeType="1"/>
            </p:cNvSpPr>
            <p:nvPr/>
          </p:nvSpPr>
          <p:spPr bwMode="auto">
            <a:xfrm>
              <a:off x="7583103" y="2644170"/>
              <a:ext cx="0" cy="2693988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1" name="Rectangle 272"/>
            <p:cNvSpPr>
              <a:spLocks noChangeArrowheads="1"/>
            </p:cNvSpPr>
            <p:nvPr/>
          </p:nvSpPr>
          <p:spPr bwMode="auto">
            <a:xfrm>
              <a:off x="8551478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22" name="Line 273"/>
            <p:cNvSpPr>
              <a:spLocks noChangeShapeType="1"/>
            </p:cNvSpPr>
            <p:nvPr/>
          </p:nvSpPr>
          <p:spPr bwMode="auto">
            <a:xfrm flipH="1">
              <a:off x="2339591" y="3468083"/>
              <a:ext cx="363537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3" name="Text Box 274"/>
            <p:cNvSpPr txBox="1">
              <a:spLocks noChangeArrowheads="1"/>
            </p:cNvSpPr>
            <p:nvPr/>
          </p:nvSpPr>
          <p:spPr bwMode="auto">
            <a:xfrm>
              <a:off x="1842703" y="3610958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35" name="Text Box 286"/>
            <p:cNvSpPr txBox="1">
              <a:spLocks noChangeArrowheads="1"/>
            </p:cNvSpPr>
            <p:nvPr/>
          </p:nvSpPr>
          <p:spPr bwMode="auto">
            <a:xfrm>
              <a:off x="3638166" y="144084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36" name="Text Box 287"/>
            <p:cNvSpPr txBox="1">
              <a:spLocks noChangeArrowheads="1"/>
            </p:cNvSpPr>
            <p:nvPr/>
          </p:nvSpPr>
          <p:spPr bwMode="auto">
            <a:xfrm>
              <a:off x="3628641" y="1656745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137" name="Arc 288"/>
            <p:cNvSpPr>
              <a:spLocks/>
            </p:cNvSpPr>
            <p:nvPr/>
          </p:nvSpPr>
          <p:spPr bwMode="auto">
            <a:xfrm rot="18721372">
              <a:off x="3946935" y="1749614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8" name="Text Box 289"/>
            <p:cNvSpPr txBox="1">
              <a:spLocks noChangeArrowheads="1"/>
            </p:cNvSpPr>
            <p:nvPr/>
          </p:nvSpPr>
          <p:spPr bwMode="auto">
            <a:xfrm>
              <a:off x="6635366" y="141544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39" name="Text Box 290"/>
            <p:cNvSpPr txBox="1">
              <a:spLocks noChangeArrowheads="1"/>
            </p:cNvSpPr>
            <p:nvPr/>
          </p:nvSpPr>
          <p:spPr bwMode="auto">
            <a:xfrm>
              <a:off x="6625841" y="1631345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140" name="Arc 291"/>
            <p:cNvSpPr>
              <a:spLocks/>
            </p:cNvSpPr>
            <p:nvPr/>
          </p:nvSpPr>
          <p:spPr bwMode="auto">
            <a:xfrm rot="18721372">
              <a:off x="6944135" y="1724214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1" name="Rectangle 292"/>
            <p:cNvSpPr>
              <a:spLocks noChangeArrowheads="1"/>
            </p:cNvSpPr>
            <p:nvPr/>
          </p:nvSpPr>
          <p:spPr bwMode="auto">
            <a:xfrm>
              <a:off x="7665653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42" name="Rectangle 293"/>
            <p:cNvSpPr>
              <a:spLocks noChangeArrowheads="1"/>
            </p:cNvSpPr>
            <p:nvPr/>
          </p:nvSpPr>
          <p:spPr bwMode="auto">
            <a:xfrm>
              <a:off x="7665653" y="4752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143" name="Rectangle 294"/>
            <p:cNvSpPr>
              <a:spLocks noChangeArrowheads="1"/>
            </p:cNvSpPr>
            <p:nvPr/>
          </p:nvSpPr>
          <p:spPr bwMode="auto">
            <a:xfrm>
              <a:off x="7665653" y="50190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T4</a:t>
              </a:r>
            </a:p>
          </p:txBody>
        </p:sp>
        <p:sp>
          <p:nvSpPr>
            <p:cNvPr id="144" name="Rectangle 295"/>
            <p:cNvSpPr>
              <a:spLocks noChangeArrowheads="1"/>
            </p:cNvSpPr>
            <p:nvPr/>
          </p:nvSpPr>
          <p:spPr bwMode="auto">
            <a:xfrm>
              <a:off x="6767128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45" name="Rectangle 296"/>
            <p:cNvSpPr>
              <a:spLocks noChangeArrowheads="1"/>
            </p:cNvSpPr>
            <p:nvPr/>
          </p:nvSpPr>
          <p:spPr bwMode="auto">
            <a:xfrm>
              <a:off x="6767128" y="4752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146" name="Rectangle 297"/>
            <p:cNvSpPr>
              <a:spLocks noChangeArrowheads="1"/>
            </p:cNvSpPr>
            <p:nvPr/>
          </p:nvSpPr>
          <p:spPr bwMode="auto">
            <a:xfrm>
              <a:off x="6767128" y="50190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T3</a:t>
              </a:r>
            </a:p>
          </p:txBody>
        </p:sp>
        <p:sp>
          <p:nvSpPr>
            <p:cNvPr id="147" name="Text Box 298"/>
            <p:cNvSpPr txBox="1">
              <a:spLocks noChangeArrowheads="1"/>
            </p:cNvSpPr>
            <p:nvPr/>
          </p:nvSpPr>
          <p:spPr bwMode="auto">
            <a:xfrm>
              <a:off x="5722553" y="4095145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48" name="Rectangle 299"/>
            <p:cNvSpPr>
              <a:spLocks noChangeArrowheads="1"/>
            </p:cNvSpPr>
            <p:nvPr/>
          </p:nvSpPr>
          <p:spPr bwMode="auto">
            <a:xfrm>
              <a:off x="5673341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49" name="Rectangle 300"/>
            <p:cNvSpPr>
              <a:spLocks noChangeArrowheads="1"/>
            </p:cNvSpPr>
            <p:nvPr/>
          </p:nvSpPr>
          <p:spPr bwMode="auto">
            <a:xfrm>
              <a:off x="4624003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50" name="Rectangle 301"/>
            <p:cNvSpPr>
              <a:spLocks noChangeArrowheads="1"/>
            </p:cNvSpPr>
            <p:nvPr/>
          </p:nvSpPr>
          <p:spPr bwMode="auto">
            <a:xfrm>
              <a:off x="4624003" y="4752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51" name="Rectangle 302"/>
            <p:cNvSpPr>
              <a:spLocks noChangeArrowheads="1"/>
            </p:cNvSpPr>
            <p:nvPr/>
          </p:nvSpPr>
          <p:spPr bwMode="auto">
            <a:xfrm>
              <a:off x="4624003" y="50190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T2</a:t>
              </a:r>
            </a:p>
          </p:txBody>
        </p:sp>
        <p:sp>
          <p:nvSpPr>
            <p:cNvPr id="152" name="Rectangle 303"/>
            <p:cNvSpPr>
              <a:spLocks noChangeArrowheads="1"/>
            </p:cNvSpPr>
            <p:nvPr/>
          </p:nvSpPr>
          <p:spPr bwMode="auto">
            <a:xfrm>
              <a:off x="3823903" y="4498370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53" name="Rectangle 304"/>
            <p:cNvSpPr>
              <a:spLocks noChangeArrowheads="1"/>
            </p:cNvSpPr>
            <p:nvPr/>
          </p:nvSpPr>
          <p:spPr bwMode="auto">
            <a:xfrm>
              <a:off x="3823903" y="4752370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54" name="Rectangle 305"/>
            <p:cNvSpPr>
              <a:spLocks noChangeArrowheads="1"/>
            </p:cNvSpPr>
            <p:nvPr/>
          </p:nvSpPr>
          <p:spPr bwMode="auto">
            <a:xfrm>
              <a:off x="3823903" y="5019070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T1</a:t>
              </a:r>
            </a:p>
          </p:txBody>
        </p:sp>
        <p:sp>
          <p:nvSpPr>
            <p:cNvPr id="155" name="Rectangle 306"/>
            <p:cNvSpPr>
              <a:spLocks noChangeArrowheads="1"/>
            </p:cNvSpPr>
            <p:nvPr/>
          </p:nvSpPr>
          <p:spPr bwMode="auto">
            <a:xfrm>
              <a:off x="2946016" y="4498370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156" name="Oval 314"/>
            <p:cNvSpPr>
              <a:spLocks noChangeArrowheads="1"/>
            </p:cNvSpPr>
            <p:nvPr/>
          </p:nvSpPr>
          <p:spPr bwMode="auto">
            <a:xfrm>
              <a:off x="9465878" y="5395308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Oval 315"/>
            <p:cNvSpPr>
              <a:spLocks noChangeArrowheads="1"/>
            </p:cNvSpPr>
            <p:nvPr/>
          </p:nvSpPr>
          <p:spPr bwMode="auto">
            <a:xfrm>
              <a:off x="9724641" y="5658833"/>
              <a:ext cx="360362" cy="360362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Oval 316"/>
            <p:cNvSpPr>
              <a:spLocks noChangeArrowheads="1"/>
            </p:cNvSpPr>
            <p:nvPr/>
          </p:nvSpPr>
          <p:spPr bwMode="auto">
            <a:xfrm>
              <a:off x="9811953" y="5746145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59" name="Group 317"/>
            <p:cNvGrpSpPr>
              <a:grpSpLocks/>
            </p:cNvGrpSpPr>
            <p:nvPr/>
          </p:nvGrpSpPr>
          <p:grpSpPr bwMode="auto">
            <a:xfrm>
              <a:off x="9465878" y="5601683"/>
              <a:ext cx="938213" cy="682625"/>
              <a:chOff x="4969" y="3431"/>
              <a:chExt cx="591" cy="430"/>
            </a:xfrm>
          </p:grpSpPr>
          <p:sp>
            <p:nvSpPr>
              <p:cNvPr id="160" name="Text Box 318"/>
              <p:cNvSpPr txBox="1">
                <a:spLocks noChangeArrowheads="1"/>
              </p:cNvSpPr>
              <p:nvPr/>
            </p:nvSpPr>
            <p:spPr bwMode="auto">
              <a:xfrm rot="5062408">
                <a:off x="4912" y="350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161" name="Text Box 319"/>
              <p:cNvSpPr txBox="1">
                <a:spLocks noChangeArrowheads="1"/>
              </p:cNvSpPr>
              <p:nvPr/>
            </p:nvSpPr>
            <p:spPr bwMode="auto">
              <a:xfrm rot="3331263">
                <a:off x="4944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162" name="Text Box 320"/>
              <p:cNvSpPr txBox="1">
                <a:spLocks noChangeArrowheads="1"/>
              </p:cNvSpPr>
              <p:nvPr/>
            </p:nvSpPr>
            <p:spPr bwMode="auto">
              <a:xfrm rot="1295724">
                <a:off x="5024" y="368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63" name="Text Box 321"/>
              <p:cNvSpPr txBox="1">
                <a:spLocks noChangeArrowheads="1"/>
              </p:cNvSpPr>
              <p:nvPr/>
            </p:nvSpPr>
            <p:spPr bwMode="auto">
              <a:xfrm rot="2204583">
                <a:off x="4976" y="364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64" name="Text Box 322"/>
              <p:cNvSpPr txBox="1">
                <a:spLocks noChangeArrowheads="1"/>
              </p:cNvSpPr>
              <p:nvPr/>
            </p:nvSpPr>
            <p:spPr bwMode="auto">
              <a:xfrm>
                <a:off x="5080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65" name="Text Box 323"/>
              <p:cNvSpPr txBox="1">
                <a:spLocks noChangeArrowheads="1"/>
              </p:cNvSpPr>
              <p:nvPr/>
            </p:nvSpPr>
            <p:spPr bwMode="auto">
              <a:xfrm rot="-197355">
                <a:off x="5136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66" name="Text Box 324"/>
              <p:cNvSpPr txBox="1">
                <a:spLocks noChangeArrowheads="1"/>
              </p:cNvSpPr>
              <p:nvPr/>
            </p:nvSpPr>
            <p:spPr bwMode="auto">
              <a:xfrm rot="-1081187">
                <a:off x="5184" y="366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67" name="Text Box 325"/>
              <p:cNvSpPr txBox="1">
                <a:spLocks noChangeArrowheads="1"/>
              </p:cNvSpPr>
              <p:nvPr/>
            </p:nvSpPr>
            <p:spPr bwMode="auto">
              <a:xfrm rot="-2174850">
                <a:off x="5224" y="363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68" name="Text Box 326"/>
              <p:cNvSpPr txBox="1">
                <a:spLocks noChangeArrowheads="1"/>
              </p:cNvSpPr>
              <p:nvPr/>
            </p:nvSpPr>
            <p:spPr bwMode="auto">
              <a:xfrm rot="-3203383">
                <a:off x="5296" y="352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69" name="Text Box 327"/>
              <p:cNvSpPr txBox="1">
                <a:spLocks noChangeArrowheads="1"/>
              </p:cNvSpPr>
              <p:nvPr/>
            </p:nvSpPr>
            <p:spPr bwMode="auto">
              <a:xfrm rot="-2676239">
                <a:off x="5272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170" name="Text Box 328"/>
              <p:cNvSpPr txBox="1">
                <a:spLocks noChangeArrowheads="1"/>
              </p:cNvSpPr>
              <p:nvPr/>
            </p:nvSpPr>
            <p:spPr bwMode="auto">
              <a:xfrm rot="16200000">
                <a:off x="5304" y="34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171" name="Line 329"/>
            <p:cNvSpPr>
              <a:spLocks noChangeShapeType="1"/>
            </p:cNvSpPr>
            <p:nvPr/>
          </p:nvSpPr>
          <p:spPr bwMode="auto">
            <a:xfrm flipH="1" flipV="1">
              <a:off x="9424603" y="5298470"/>
              <a:ext cx="406400" cy="482600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2" name="Line 330"/>
            <p:cNvSpPr>
              <a:spLocks noChangeShapeType="1"/>
            </p:cNvSpPr>
            <p:nvPr/>
          </p:nvSpPr>
          <p:spPr bwMode="auto">
            <a:xfrm flipV="1">
              <a:off x="9970703" y="5247670"/>
              <a:ext cx="0" cy="546100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3" name="Text Box 331"/>
            <p:cNvSpPr txBox="1">
              <a:spLocks noChangeArrowheads="1"/>
            </p:cNvSpPr>
            <p:nvPr/>
          </p:nvSpPr>
          <p:spPr bwMode="auto">
            <a:xfrm>
              <a:off x="8986453" y="5111145"/>
              <a:ext cx="688975" cy="2746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74" name="Text Box 332"/>
            <p:cNvSpPr txBox="1">
              <a:spLocks noChangeArrowheads="1"/>
            </p:cNvSpPr>
            <p:nvPr/>
          </p:nvSpPr>
          <p:spPr bwMode="auto">
            <a:xfrm>
              <a:off x="9440259" y="4898827"/>
              <a:ext cx="969962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175" name="Text Box 333"/>
            <p:cNvSpPr txBox="1">
              <a:spLocks noChangeArrowheads="1"/>
            </p:cNvSpPr>
            <p:nvPr/>
          </p:nvSpPr>
          <p:spPr bwMode="auto">
            <a:xfrm>
              <a:off x="4368416" y="2364770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176" name="Text Box 334"/>
            <p:cNvSpPr txBox="1">
              <a:spLocks noChangeArrowheads="1"/>
            </p:cNvSpPr>
            <p:nvPr/>
          </p:nvSpPr>
          <p:spPr bwMode="auto">
            <a:xfrm>
              <a:off x="7370378" y="2392849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77" name="Text Box 36"/>
            <p:cNvSpPr txBox="1">
              <a:spLocks noChangeArrowheads="1"/>
            </p:cNvSpPr>
            <p:nvPr/>
          </p:nvSpPr>
          <p:spPr bwMode="auto">
            <a:xfrm>
              <a:off x="3085567" y="1813808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78" name="Text Box 36"/>
            <p:cNvSpPr txBox="1">
              <a:spLocks noChangeArrowheads="1"/>
            </p:cNvSpPr>
            <p:nvPr/>
          </p:nvSpPr>
          <p:spPr bwMode="auto">
            <a:xfrm>
              <a:off x="7766087" y="1813808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179" name="AutoShape 93"/>
            <p:cNvSpPr>
              <a:spLocks noChangeArrowheads="1"/>
            </p:cNvSpPr>
            <p:nvPr/>
          </p:nvSpPr>
          <p:spPr bwMode="auto">
            <a:xfrm rot="5400000">
              <a:off x="6065453" y="2807295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5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0" name="AutoShape 90"/>
            <p:cNvSpPr>
              <a:spLocks noChangeArrowheads="1"/>
            </p:cNvSpPr>
            <p:nvPr/>
          </p:nvSpPr>
          <p:spPr bwMode="auto">
            <a:xfrm rot="5400000">
              <a:off x="4372384" y="4867077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1" name="AutoShape 91"/>
            <p:cNvSpPr>
              <a:spLocks noChangeArrowheads="1"/>
            </p:cNvSpPr>
            <p:nvPr/>
          </p:nvSpPr>
          <p:spPr bwMode="auto">
            <a:xfrm rot="5400000">
              <a:off x="3708016" y="5464770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2" name="AutoShape 92"/>
            <p:cNvSpPr>
              <a:spLocks noChangeArrowheads="1"/>
            </p:cNvSpPr>
            <p:nvPr/>
          </p:nvSpPr>
          <p:spPr bwMode="auto">
            <a:xfrm rot="5400000">
              <a:off x="4609716" y="5452070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3" name="AutoShape 94"/>
            <p:cNvSpPr>
              <a:spLocks noChangeArrowheads="1"/>
            </p:cNvSpPr>
            <p:nvPr/>
          </p:nvSpPr>
          <p:spPr bwMode="auto">
            <a:xfrm rot="5400000">
              <a:off x="7360059" y="4854377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4" name="AutoShape 95"/>
            <p:cNvSpPr>
              <a:spLocks noChangeArrowheads="1"/>
            </p:cNvSpPr>
            <p:nvPr/>
          </p:nvSpPr>
          <p:spPr bwMode="auto">
            <a:xfrm rot="5400000">
              <a:off x="6667116" y="5452070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5" name="AutoShape 96"/>
            <p:cNvSpPr>
              <a:spLocks noChangeArrowheads="1"/>
            </p:cNvSpPr>
            <p:nvPr/>
          </p:nvSpPr>
          <p:spPr bwMode="auto">
            <a:xfrm rot="5400000">
              <a:off x="7640253" y="5439370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86" name="Picture 18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5624" y="320801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87" name="Picture 18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12680" y="2427054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88" name="Picture 18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9204" y="199964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89" name="Picture 18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46193" y="239745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0" name="Picture 18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114" y="2426027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1" name="Picture 19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17173" y="2062397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2" name="Picture 19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64457" y="239567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3" name="Picture 19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75292" y="3425000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4915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方式的特点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优点是配置简单：由于</a:t>
            </a:r>
            <a:r>
              <a:rPr lang="en-US" altLang="zh-CN" dirty="0"/>
              <a:t>ASBR</a:t>
            </a:r>
            <a:r>
              <a:rPr lang="zh-CN" altLang="en-US" dirty="0"/>
              <a:t>之间不需要运行</a:t>
            </a:r>
            <a:r>
              <a:rPr lang="en-US" altLang="zh-CN" dirty="0"/>
              <a:t>MPLS</a:t>
            </a:r>
            <a:r>
              <a:rPr lang="zh-CN" altLang="en-US" dirty="0"/>
              <a:t>，也不需要为跨域进行特殊配置。 </a:t>
            </a:r>
          </a:p>
          <a:p>
            <a:r>
              <a:rPr lang="zh-CN" altLang="en-US" dirty="0"/>
              <a:t>缺点是可扩展性差：由于</a:t>
            </a:r>
            <a:r>
              <a:rPr lang="en-US" altLang="zh-CN" dirty="0"/>
              <a:t>ASBR</a:t>
            </a:r>
            <a:r>
              <a:rPr lang="zh-CN" altLang="en-US" dirty="0"/>
              <a:t>需要管理所有</a:t>
            </a:r>
            <a:r>
              <a:rPr lang="en-US" altLang="zh-CN" dirty="0"/>
              <a:t>VPN</a:t>
            </a:r>
            <a:r>
              <a:rPr lang="zh-CN" altLang="en-US" dirty="0"/>
              <a:t>路由，为每个</a:t>
            </a:r>
            <a:r>
              <a:rPr lang="en-US" altLang="zh-CN" dirty="0"/>
              <a:t>VPN</a:t>
            </a:r>
            <a:r>
              <a:rPr lang="zh-CN" altLang="en-US" dirty="0"/>
              <a:t>创建</a:t>
            </a:r>
            <a:r>
              <a:rPr lang="en-US" altLang="zh-CN" dirty="0"/>
              <a:t>VPN</a:t>
            </a:r>
            <a:r>
              <a:rPr lang="zh-CN" altLang="en-US" dirty="0"/>
              <a:t>实例。这将导致</a:t>
            </a:r>
            <a:r>
              <a:rPr lang="en-US" altLang="zh-CN" dirty="0"/>
              <a:t>ASBR</a:t>
            </a:r>
            <a:r>
              <a:rPr lang="zh-CN" altLang="en-US" dirty="0"/>
              <a:t>上的</a:t>
            </a:r>
            <a:r>
              <a:rPr lang="en-US" altLang="zh-CN" dirty="0"/>
              <a:t>VPN-IPv4</a:t>
            </a:r>
            <a:r>
              <a:rPr lang="zh-CN" altLang="en-US" dirty="0"/>
              <a:t>路由数量过大。并且，由于</a:t>
            </a:r>
            <a:r>
              <a:rPr lang="en-US" altLang="zh-CN" dirty="0"/>
              <a:t>ASBR</a:t>
            </a:r>
            <a:r>
              <a:rPr lang="zh-CN" altLang="en-US" dirty="0"/>
              <a:t>间是普通的</a:t>
            </a:r>
            <a:r>
              <a:rPr lang="en-US" altLang="zh-CN" dirty="0"/>
              <a:t>IP</a:t>
            </a:r>
            <a:r>
              <a:rPr lang="zh-CN" altLang="en-US" dirty="0"/>
              <a:t>转发，要求为每个跨域的</a:t>
            </a:r>
            <a:r>
              <a:rPr lang="en-US" altLang="zh-CN" dirty="0"/>
              <a:t>VPN</a:t>
            </a:r>
            <a:r>
              <a:rPr lang="zh-CN" altLang="en-US" dirty="0"/>
              <a:t>使用不同的接口，从而提高了对</a:t>
            </a:r>
            <a:r>
              <a:rPr lang="en-US" altLang="zh-CN" dirty="0"/>
              <a:t>PE</a:t>
            </a:r>
            <a:r>
              <a:rPr lang="zh-CN" altLang="en-US" dirty="0"/>
              <a:t>设备的要求。如果跨越多个自治域，中间域必须支持</a:t>
            </a:r>
            <a:r>
              <a:rPr lang="en-US" altLang="zh-CN" dirty="0"/>
              <a:t>VPN</a:t>
            </a:r>
            <a:r>
              <a:rPr lang="zh-CN" altLang="en-US" dirty="0"/>
              <a:t>业务，不仅配置量大，而且对中间域影响大。在需要跨域的</a:t>
            </a:r>
            <a:r>
              <a:rPr lang="en-US" altLang="zh-CN" dirty="0"/>
              <a:t>VPN</a:t>
            </a:r>
            <a:r>
              <a:rPr lang="zh-CN" altLang="en-US" dirty="0"/>
              <a:t>数量比较少的情况，可以优先考虑使用。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4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方案原理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Option-B</a:t>
            </a:r>
            <a:r>
              <a:rPr lang="zh-CN" altLang="en-US" dirty="0"/>
              <a:t>方案原理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43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VPN-</a:t>
            </a:r>
            <a:r>
              <a:rPr lang="en-US" altLang="zh-CN" dirty="0" err="1"/>
              <a:t>OptionB</a:t>
            </a:r>
            <a:r>
              <a:rPr lang="zh-CN" altLang="en-US" dirty="0"/>
              <a:t>中，两个</a:t>
            </a:r>
            <a:r>
              <a:rPr lang="en-US" altLang="zh-CN" dirty="0"/>
              <a:t>ASBR</a:t>
            </a:r>
            <a:r>
              <a:rPr lang="zh-CN" altLang="en-US" dirty="0"/>
              <a:t>通过</a:t>
            </a:r>
            <a:r>
              <a:rPr lang="en-US" altLang="zh-CN" dirty="0"/>
              <a:t>MP-EBGP</a:t>
            </a:r>
            <a:r>
              <a:rPr lang="zh-CN" altLang="en-US" dirty="0"/>
              <a:t>交换它们从各自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设备接收的标签</a:t>
            </a:r>
            <a:r>
              <a:rPr lang="en-US" altLang="zh-CN" dirty="0"/>
              <a:t>VPN-IPv4</a:t>
            </a:r>
            <a:r>
              <a:rPr lang="zh-CN" altLang="en-US" dirty="0"/>
              <a:t>路由。</a:t>
            </a:r>
          </a:p>
          <a:p>
            <a:r>
              <a:rPr lang="zh-CN" altLang="en-US" dirty="0"/>
              <a:t>跨域</a:t>
            </a:r>
            <a:r>
              <a:rPr lang="en-US" altLang="zh-CN" dirty="0"/>
              <a:t>VPN-</a:t>
            </a:r>
            <a:r>
              <a:rPr lang="en-US" altLang="zh-CN" dirty="0" err="1"/>
              <a:t>OptionB</a:t>
            </a:r>
            <a:r>
              <a:rPr lang="zh-CN" altLang="en-US" dirty="0"/>
              <a:t>方案中，</a:t>
            </a:r>
            <a:r>
              <a:rPr lang="en-US" altLang="zh-CN" dirty="0"/>
              <a:t>ASBR</a:t>
            </a:r>
            <a:r>
              <a:rPr lang="zh-CN" altLang="en-US" dirty="0"/>
              <a:t>接收本域内和域外传过来的所有跨域</a:t>
            </a:r>
            <a:r>
              <a:rPr lang="en-US" altLang="zh-CN" dirty="0"/>
              <a:t>VPN-IPv4</a:t>
            </a:r>
            <a:r>
              <a:rPr lang="zh-CN" altLang="en-US" dirty="0"/>
              <a:t>路由，再把</a:t>
            </a:r>
            <a:r>
              <a:rPr lang="en-US" altLang="zh-CN" dirty="0"/>
              <a:t>VPN-IPv4</a:t>
            </a:r>
            <a:r>
              <a:rPr lang="zh-CN" altLang="en-US" dirty="0"/>
              <a:t>路由发布出去。但</a:t>
            </a:r>
            <a:r>
              <a:rPr lang="en-US" altLang="zh-CN" dirty="0"/>
              <a:t>MPLS VPN</a:t>
            </a:r>
            <a:r>
              <a:rPr lang="zh-CN" altLang="en-US" dirty="0"/>
              <a:t>的基本实现中，</a:t>
            </a:r>
            <a:r>
              <a:rPr lang="en-US" altLang="zh-CN" dirty="0"/>
              <a:t>PE</a:t>
            </a:r>
            <a:r>
              <a:rPr lang="zh-CN" altLang="en-US" dirty="0"/>
              <a:t>上只保存与本地</a:t>
            </a:r>
            <a:r>
              <a:rPr lang="en-US" altLang="zh-CN" dirty="0"/>
              <a:t>VPN</a:t>
            </a:r>
            <a:r>
              <a:rPr lang="zh-CN" altLang="en-US" dirty="0"/>
              <a:t>实例的</a:t>
            </a:r>
            <a:r>
              <a:rPr lang="en-US" altLang="zh-CN" dirty="0"/>
              <a:t>VPN Target</a:t>
            </a:r>
            <a:r>
              <a:rPr lang="zh-CN" altLang="en-US" dirty="0"/>
              <a:t>相匹配的</a:t>
            </a:r>
            <a:r>
              <a:rPr lang="en-US" altLang="zh-CN" dirty="0"/>
              <a:t>VPN</a:t>
            </a:r>
            <a:r>
              <a:rPr lang="zh-CN" altLang="en-US" dirty="0"/>
              <a:t>路由。</a:t>
            </a:r>
            <a:r>
              <a:rPr lang="zh-CN" altLang="en-US" dirty="0">
                <a:ea typeface="微软雅黑" panose="020B0503020204020204" pitchFamily="34" charset="-122"/>
              </a:rPr>
              <a:t>因此，可以在</a:t>
            </a:r>
            <a:r>
              <a:rPr lang="en-US" altLang="zh-CN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上配置不做</a:t>
            </a:r>
            <a:r>
              <a:rPr lang="en-US" altLang="zh-CN" dirty="0">
                <a:ea typeface="微软雅黑" panose="020B0503020204020204" pitchFamily="34" charset="-122"/>
              </a:rPr>
              <a:t>RT</a:t>
            </a:r>
            <a:r>
              <a:rPr lang="zh-CN" altLang="en-US" dirty="0">
                <a:ea typeface="微软雅黑" panose="020B0503020204020204" pitchFamily="34" charset="-122"/>
              </a:rPr>
              <a:t>过滤来传递路由，因此无需在</a:t>
            </a:r>
            <a:r>
              <a:rPr lang="en-US" altLang="zh-CN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ea typeface="微软雅黑" panose="020B0503020204020204" pitchFamily="34" charset="-122"/>
              </a:rPr>
              <a:t>实例，无需绑定任何接口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可以在网络中叠加部署</a:t>
            </a:r>
            <a:r>
              <a:rPr lang="en-US" altLang="zh-CN" dirty="0"/>
              <a:t>RR</a:t>
            </a:r>
            <a:r>
              <a:rPr lang="zh-CN" altLang="en-US" dirty="0"/>
              <a:t>设备，专门负责客户侧</a:t>
            </a:r>
            <a:r>
              <a:rPr lang="en-US" altLang="zh-CN" dirty="0"/>
              <a:t>VPN</a:t>
            </a:r>
            <a:r>
              <a:rPr lang="zh-CN" altLang="en-US" dirty="0"/>
              <a:t>路由的传递。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1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拓扑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775718" y="1358801"/>
            <a:ext cx="8640762" cy="4665464"/>
            <a:chOff x="1739714" y="1250789"/>
            <a:chExt cx="8640762" cy="4665464"/>
          </a:xfrm>
        </p:grpSpPr>
        <p:pic>
          <p:nvPicPr>
            <p:cNvPr id="4" name="Picture 27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5189" y="1250789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8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9714" y="2728751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6" name="Picture 29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3751" y="2728751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7" name="Picture 30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0039" y="1250789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3862421" y="2508846"/>
              <a:ext cx="603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7803255" y="2522912"/>
              <a:ext cx="530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4423954" y="2620096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ASBR-PE1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6695889" y="2592969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ASBR-PE2</a:t>
              </a: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2266764" y="3422489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9339345" y="3492108"/>
              <a:ext cx="621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3625664" y="1347626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2001651" y="3001801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9280339" y="2900201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 flipV="1">
              <a:off x="3882839" y="2171539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724214" y="2209639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 flipV="1">
              <a:off x="6853051" y="2181064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7754751" y="2171539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>
              <a:off x="5602101" y="2479514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" name="Line 67"/>
            <p:cNvSpPr>
              <a:spLocks noChangeShapeType="1"/>
            </p:cNvSpPr>
            <p:nvPr/>
          </p:nvSpPr>
          <p:spPr bwMode="auto">
            <a:xfrm flipV="1">
              <a:off x="2844614" y="2603339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8542151" y="2603339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8" name="Line 98"/>
            <p:cNvSpPr>
              <a:spLocks noChangeShapeType="1"/>
            </p:cNvSpPr>
            <p:nvPr/>
          </p:nvSpPr>
          <p:spPr bwMode="auto">
            <a:xfrm>
              <a:off x="3582801" y="2628739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9" name="Line 99"/>
            <p:cNvSpPr>
              <a:spLocks noChangeShapeType="1"/>
            </p:cNvSpPr>
            <p:nvPr/>
          </p:nvSpPr>
          <p:spPr bwMode="auto">
            <a:xfrm>
              <a:off x="5570351" y="2628739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Line 100"/>
            <p:cNvSpPr>
              <a:spLocks noChangeShapeType="1"/>
            </p:cNvSpPr>
            <p:nvPr/>
          </p:nvSpPr>
          <p:spPr bwMode="auto">
            <a:xfrm>
              <a:off x="6532376" y="2620801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" name="Line 101"/>
            <p:cNvSpPr>
              <a:spLocks noChangeShapeType="1"/>
            </p:cNvSpPr>
            <p:nvPr/>
          </p:nvSpPr>
          <p:spPr bwMode="auto">
            <a:xfrm>
              <a:off x="8562789" y="2620801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6" name="Line 146"/>
            <p:cNvSpPr>
              <a:spLocks noChangeShapeType="1"/>
            </p:cNvSpPr>
            <p:nvPr/>
          </p:nvSpPr>
          <p:spPr bwMode="auto">
            <a:xfrm>
              <a:off x="3779651" y="2698589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7" name="Line 147"/>
            <p:cNvSpPr>
              <a:spLocks noChangeShapeType="1"/>
            </p:cNvSpPr>
            <p:nvPr/>
          </p:nvSpPr>
          <p:spPr bwMode="auto">
            <a:xfrm>
              <a:off x="4540064" y="2516026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8" name="Line 148"/>
            <p:cNvSpPr>
              <a:spLocks noChangeShapeType="1"/>
            </p:cNvSpPr>
            <p:nvPr/>
          </p:nvSpPr>
          <p:spPr bwMode="auto">
            <a:xfrm>
              <a:off x="5381439" y="2685889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9" name="Line 149"/>
            <p:cNvSpPr>
              <a:spLocks noChangeShapeType="1"/>
            </p:cNvSpPr>
            <p:nvPr/>
          </p:nvSpPr>
          <p:spPr bwMode="auto">
            <a:xfrm>
              <a:off x="7570601" y="2535076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0" name="Line 150"/>
            <p:cNvSpPr>
              <a:spLocks noChangeShapeType="1"/>
            </p:cNvSpPr>
            <p:nvPr/>
          </p:nvSpPr>
          <p:spPr bwMode="auto">
            <a:xfrm>
              <a:off x="6695889" y="2717639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1" name="Line 151"/>
            <p:cNvSpPr>
              <a:spLocks noChangeShapeType="1"/>
            </p:cNvSpPr>
            <p:nvPr/>
          </p:nvSpPr>
          <p:spPr bwMode="auto">
            <a:xfrm>
              <a:off x="8384989" y="2703351"/>
              <a:ext cx="0" cy="1322388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2" name="Line 152"/>
            <p:cNvSpPr>
              <a:spLocks noChangeShapeType="1"/>
            </p:cNvSpPr>
            <p:nvPr/>
          </p:nvSpPr>
          <p:spPr bwMode="auto">
            <a:xfrm>
              <a:off x="3244664" y="4500401"/>
              <a:ext cx="0" cy="547688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3" name="Text Box 153"/>
            <p:cNvSpPr txBox="1">
              <a:spLocks noChangeArrowheads="1"/>
            </p:cNvSpPr>
            <p:nvPr/>
          </p:nvSpPr>
          <p:spPr bwMode="auto">
            <a:xfrm>
              <a:off x="2720789" y="4994114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IPv4</a:t>
              </a:r>
            </a:p>
          </p:txBody>
        </p:sp>
        <p:cxnSp>
          <p:nvCxnSpPr>
            <p:cNvPr id="124" name="AutoShape 154"/>
            <p:cNvCxnSpPr>
              <a:cxnSpLocks noChangeShapeType="1"/>
            </p:cNvCxnSpPr>
            <p:nvPr/>
          </p:nvCxnSpPr>
          <p:spPr bwMode="auto">
            <a:xfrm rot="16200000" flipH="1">
              <a:off x="5169507" y="4874258"/>
              <a:ext cx="835025" cy="192088"/>
            </a:xfrm>
            <a:prstGeom prst="bentConnector2">
              <a:avLst/>
            </a:prstGeom>
            <a:noFill/>
            <a:ln w="12700">
              <a:solidFill>
                <a:srgbClr val="99CCFF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25" name="Text Box 155"/>
            <p:cNvSpPr txBox="1">
              <a:spLocks noChangeArrowheads="1"/>
            </p:cNvSpPr>
            <p:nvPr/>
          </p:nvSpPr>
          <p:spPr bwMode="auto">
            <a:xfrm>
              <a:off x="5540189" y="5221126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VPN LSP</a:t>
              </a:r>
            </a:p>
          </p:txBody>
        </p:sp>
        <p:grpSp>
          <p:nvGrpSpPr>
            <p:cNvPr id="126" name="Group 156"/>
            <p:cNvGrpSpPr>
              <a:grpSpLocks/>
            </p:cNvGrpSpPr>
            <p:nvPr/>
          </p:nvGrpSpPr>
          <p:grpSpPr bwMode="auto">
            <a:xfrm>
              <a:off x="6424426" y="4582951"/>
              <a:ext cx="168275" cy="827088"/>
              <a:chOff x="2933" y="2977"/>
              <a:chExt cx="106" cy="521"/>
            </a:xfrm>
          </p:grpSpPr>
          <p:sp>
            <p:nvSpPr>
              <p:cNvPr id="127" name="Line 157"/>
              <p:cNvSpPr>
                <a:spLocks noChangeShapeType="1"/>
              </p:cNvSpPr>
              <p:nvPr/>
            </p:nvSpPr>
            <p:spPr bwMode="auto">
              <a:xfrm>
                <a:off x="3031" y="2977"/>
                <a:ext cx="0" cy="514"/>
              </a:xfrm>
              <a:prstGeom prst="line">
                <a:avLst/>
              </a:prstGeom>
              <a:noFill/>
              <a:ln w="127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28" name="Line 158"/>
              <p:cNvSpPr>
                <a:spLocks noChangeShapeType="1"/>
              </p:cNvSpPr>
              <p:nvPr/>
            </p:nvSpPr>
            <p:spPr bwMode="auto">
              <a:xfrm flipH="1">
                <a:off x="2933" y="3498"/>
                <a:ext cx="106" cy="0"/>
              </a:xfrm>
              <a:prstGeom prst="line">
                <a:avLst/>
              </a:prstGeom>
              <a:noFill/>
              <a:ln w="127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129" name="Text Box 159"/>
            <p:cNvSpPr txBox="1">
              <a:spLocks noChangeArrowheads="1"/>
            </p:cNvSpPr>
            <p:nvPr/>
          </p:nvSpPr>
          <p:spPr bwMode="auto">
            <a:xfrm>
              <a:off x="5457565" y="5608476"/>
              <a:ext cx="110648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Tunnel LSP</a:t>
              </a:r>
            </a:p>
          </p:txBody>
        </p:sp>
        <p:sp>
          <p:nvSpPr>
            <p:cNvPr id="130" name="Line 160"/>
            <p:cNvSpPr>
              <a:spLocks noChangeShapeType="1"/>
            </p:cNvSpPr>
            <p:nvPr/>
          </p:nvSpPr>
          <p:spPr bwMode="auto">
            <a:xfrm>
              <a:off x="2977964" y="3485989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>
              <a:off x="9213664" y="3476464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32" name="Group 162"/>
            <p:cNvGrpSpPr>
              <a:grpSpLocks/>
            </p:cNvGrpSpPr>
            <p:nvPr/>
          </p:nvGrpSpPr>
          <p:grpSpPr bwMode="auto">
            <a:xfrm>
              <a:off x="4047939" y="4748051"/>
              <a:ext cx="1524000" cy="1031875"/>
              <a:chOff x="1589" y="3066"/>
              <a:chExt cx="960" cy="650"/>
            </a:xfrm>
          </p:grpSpPr>
          <p:sp>
            <p:nvSpPr>
              <p:cNvPr id="133" name="Line 163"/>
              <p:cNvSpPr>
                <a:spLocks noChangeShapeType="1"/>
              </p:cNvSpPr>
              <p:nvPr/>
            </p:nvSpPr>
            <p:spPr bwMode="auto">
              <a:xfrm>
                <a:off x="2255" y="3086"/>
                <a:ext cx="0" cy="621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34" name="Line 164"/>
              <p:cNvSpPr>
                <a:spLocks noChangeShapeType="1"/>
              </p:cNvSpPr>
              <p:nvPr/>
            </p:nvSpPr>
            <p:spPr bwMode="auto">
              <a:xfrm>
                <a:off x="1589" y="3066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35" name="Line 165"/>
              <p:cNvSpPr>
                <a:spLocks noChangeShapeType="1"/>
              </p:cNvSpPr>
              <p:nvPr/>
            </p:nvSpPr>
            <p:spPr bwMode="auto">
              <a:xfrm>
                <a:off x="1589" y="3716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36" name="Line 166"/>
              <p:cNvSpPr>
                <a:spLocks noChangeShapeType="1"/>
              </p:cNvSpPr>
              <p:nvPr/>
            </p:nvSpPr>
            <p:spPr bwMode="auto">
              <a:xfrm>
                <a:off x="2247" y="3716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37" name="Group 167"/>
            <p:cNvGrpSpPr>
              <a:grpSpLocks/>
            </p:cNvGrpSpPr>
            <p:nvPr/>
          </p:nvGrpSpPr>
          <p:grpSpPr bwMode="auto">
            <a:xfrm>
              <a:off x="6456176" y="4725826"/>
              <a:ext cx="1450975" cy="1041400"/>
              <a:chOff x="3106" y="3052"/>
              <a:chExt cx="914" cy="656"/>
            </a:xfrm>
          </p:grpSpPr>
          <p:sp>
            <p:nvSpPr>
              <p:cNvPr id="138" name="Line 168"/>
              <p:cNvSpPr>
                <a:spLocks noChangeShapeType="1"/>
              </p:cNvSpPr>
              <p:nvPr/>
            </p:nvSpPr>
            <p:spPr bwMode="auto">
              <a:xfrm>
                <a:off x="3354" y="3052"/>
                <a:ext cx="0" cy="656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39" name="Line 169"/>
              <p:cNvSpPr>
                <a:spLocks noChangeShapeType="1"/>
              </p:cNvSpPr>
              <p:nvPr/>
            </p:nvSpPr>
            <p:spPr bwMode="auto">
              <a:xfrm>
                <a:off x="4020" y="3058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40" name="Line 170"/>
              <p:cNvSpPr>
                <a:spLocks noChangeShapeType="1"/>
              </p:cNvSpPr>
              <p:nvPr/>
            </p:nvSpPr>
            <p:spPr bwMode="auto">
              <a:xfrm>
                <a:off x="3345" y="3708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41" name="Line 171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142" name="Text Box 172"/>
            <p:cNvSpPr txBox="1">
              <a:spLocks noChangeArrowheads="1"/>
            </p:cNvSpPr>
            <p:nvPr/>
          </p:nvSpPr>
          <p:spPr bwMode="auto">
            <a:xfrm>
              <a:off x="3616139" y="1563526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iBGP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Arc 173"/>
            <p:cNvSpPr>
              <a:spLocks/>
            </p:cNvSpPr>
            <p:nvPr/>
          </p:nvSpPr>
          <p:spPr bwMode="auto">
            <a:xfrm rot="-2878628">
              <a:off x="3934433" y="1656395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4" name="Text Box 174"/>
            <p:cNvSpPr txBox="1">
              <a:spLocks noChangeArrowheads="1"/>
            </p:cNvSpPr>
            <p:nvPr/>
          </p:nvSpPr>
          <p:spPr bwMode="auto">
            <a:xfrm>
              <a:off x="6622864" y="1322226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45" name="Text Box 175"/>
            <p:cNvSpPr txBox="1">
              <a:spLocks noChangeArrowheads="1"/>
            </p:cNvSpPr>
            <p:nvPr/>
          </p:nvSpPr>
          <p:spPr bwMode="auto">
            <a:xfrm>
              <a:off x="6613339" y="1538126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146" name="Arc 176"/>
            <p:cNvSpPr>
              <a:spLocks/>
            </p:cNvSpPr>
            <p:nvPr/>
          </p:nvSpPr>
          <p:spPr bwMode="auto">
            <a:xfrm rot="-2878628">
              <a:off x="6931633" y="1630995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7" name="Line 177"/>
            <p:cNvSpPr>
              <a:spLocks noChangeShapeType="1"/>
            </p:cNvSpPr>
            <p:nvPr/>
          </p:nvSpPr>
          <p:spPr bwMode="auto">
            <a:xfrm>
              <a:off x="6014851" y="4659151"/>
              <a:ext cx="0" cy="590550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8" name="Arc 178"/>
            <p:cNvSpPr>
              <a:spLocks/>
            </p:cNvSpPr>
            <p:nvPr/>
          </p:nvSpPr>
          <p:spPr bwMode="auto">
            <a:xfrm rot="-24490898">
              <a:off x="5463989" y="1925476"/>
              <a:ext cx="1035050" cy="949325"/>
            </a:xfrm>
            <a:custGeom>
              <a:avLst/>
              <a:gdLst>
                <a:gd name="G0" fmla="+- 0 0 0"/>
                <a:gd name="G1" fmla="+- 21252 0 0"/>
                <a:gd name="G2" fmla="+- 21600 0 0"/>
                <a:gd name="T0" fmla="*/ 3863 w 21544"/>
                <a:gd name="T1" fmla="*/ 0 h 21252"/>
                <a:gd name="T2" fmla="*/ 21544 w 21544"/>
                <a:gd name="T3" fmla="*/ 19691 h 21252"/>
                <a:gd name="T4" fmla="*/ 0 w 21544"/>
                <a:gd name="T5" fmla="*/ 21252 h 2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21252" fill="none" extrusionOk="0">
                  <a:moveTo>
                    <a:pt x="3862" y="0"/>
                  </a:moveTo>
                  <a:cubicBezTo>
                    <a:pt x="13558" y="1762"/>
                    <a:pt x="20831" y="9862"/>
                    <a:pt x="21543" y="19691"/>
                  </a:cubicBezTo>
                </a:path>
                <a:path w="21544" h="21252" stroke="0" extrusionOk="0">
                  <a:moveTo>
                    <a:pt x="3862" y="0"/>
                  </a:moveTo>
                  <a:cubicBezTo>
                    <a:pt x="13558" y="1762"/>
                    <a:pt x="20831" y="9862"/>
                    <a:pt x="21543" y="19691"/>
                  </a:cubicBezTo>
                  <a:lnTo>
                    <a:pt x="0" y="21252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9" name="Text Box 179"/>
            <p:cNvSpPr txBox="1">
              <a:spLocks noChangeArrowheads="1"/>
            </p:cNvSpPr>
            <p:nvPr/>
          </p:nvSpPr>
          <p:spPr bwMode="auto">
            <a:xfrm>
              <a:off x="5029014" y="1839751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MP-eBGP</a:t>
              </a:r>
            </a:p>
          </p:txBody>
        </p:sp>
        <p:sp>
          <p:nvSpPr>
            <p:cNvPr id="150" name="Text Box 180"/>
            <p:cNvSpPr txBox="1">
              <a:spLocks noChangeArrowheads="1"/>
            </p:cNvSpPr>
            <p:nvPr/>
          </p:nvSpPr>
          <p:spPr bwMode="auto">
            <a:xfrm>
              <a:off x="4355914" y="2277901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151" name="Text Box 181"/>
            <p:cNvSpPr txBox="1">
              <a:spLocks noChangeArrowheads="1"/>
            </p:cNvSpPr>
            <p:nvPr/>
          </p:nvSpPr>
          <p:spPr bwMode="auto">
            <a:xfrm>
              <a:off x="7357876" y="2281076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52" name="Text Box 36"/>
            <p:cNvSpPr txBox="1">
              <a:spLocks noChangeArrowheads="1"/>
            </p:cNvSpPr>
            <p:nvPr/>
          </p:nvSpPr>
          <p:spPr bwMode="auto">
            <a:xfrm>
              <a:off x="3073065" y="172693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7753585" y="172693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154" name="AutoShape 93"/>
            <p:cNvSpPr>
              <a:spLocks noChangeArrowheads="1"/>
            </p:cNvSpPr>
            <p:nvPr/>
          </p:nvSpPr>
          <p:spPr bwMode="auto">
            <a:xfrm rot="5400000">
              <a:off x="6052951" y="1334926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5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5" name="AutoShape 90"/>
            <p:cNvSpPr>
              <a:spLocks noChangeArrowheads="1"/>
            </p:cNvSpPr>
            <p:nvPr/>
          </p:nvSpPr>
          <p:spPr bwMode="auto">
            <a:xfrm rot="5400000">
              <a:off x="4359882" y="3394708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6" name="AutoShape 91"/>
            <p:cNvSpPr>
              <a:spLocks noChangeArrowheads="1"/>
            </p:cNvSpPr>
            <p:nvPr/>
          </p:nvSpPr>
          <p:spPr bwMode="auto">
            <a:xfrm rot="5400000">
              <a:off x="3695514" y="3992401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7" name="AutoShape 92"/>
            <p:cNvSpPr>
              <a:spLocks noChangeArrowheads="1"/>
            </p:cNvSpPr>
            <p:nvPr/>
          </p:nvSpPr>
          <p:spPr bwMode="auto">
            <a:xfrm rot="5400000">
              <a:off x="4597214" y="3979701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8" name="AutoShape 94"/>
            <p:cNvSpPr>
              <a:spLocks noChangeArrowheads="1"/>
            </p:cNvSpPr>
            <p:nvPr/>
          </p:nvSpPr>
          <p:spPr bwMode="auto">
            <a:xfrm rot="5400000">
              <a:off x="7347557" y="3382008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9" name="AutoShape 95"/>
            <p:cNvSpPr>
              <a:spLocks noChangeArrowheads="1"/>
            </p:cNvSpPr>
            <p:nvPr/>
          </p:nvSpPr>
          <p:spPr bwMode="auto">
            <a:xfrm rot="5400000">
              <a:off x="6654614" y="3979701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0" name="AutoShape 96"/>
            <p:cNvSpPr>
              <a:spLocks noChangeArrowheads="1"/>
            </p:cNvSpPr>
            <p:nvPr/>
          </p:nvSpPr>
          <p:spPr bwMode="auto">
            <a:xfrm rot="5400000">
              <a:off x="7627751" y="3967001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1" name="AutoShape 90"/>
            <p:cNvSpPr>
              <a:spLocks noChangeArrowheads="1"/>
            </p:cNvSpPr>
            <p:nvPr/>
          </p:nvSpPr>
          <p:spPr bwMode="auto">
            <a:xfrm rot="5400000">
              <a:off x="5850131" y="4107350"/>
              <a:ext cx="418956" cy="685223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5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62" name="Picture 16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4609" y="3113859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3" name="Picture 16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0780" y="2342333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4" name="Picture 16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5216" y="1931219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5" name="Picture 16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6297" y="224801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6" name="Picture 16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83722" y="227565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7" name="Picture 16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6096" y="194119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8" name="Picture 16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50807" y="227565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69" name="Picture 16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2928" y="3179877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6733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OptionB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无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159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9165" y="1217613"/>
            <a:ext cx="289560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0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4015" y="1217613"/>
            <a:ext cx="2894012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61"/>
          <p:cNvSpPr txBox="1">
            <a:spLocks noChangeArrowheads="1"/>
          </p:cNvSpPr>
          <p:nvPr/>
        </p:nvSpPr>
        <p:spPr bwMode="auto">
          <a:xfrm>
            <a:off x="8111815" y="4467225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IPv4 Routing</a:t>
            </a:r>
          </a:p>
        </p:txBody>
      </p:sp>
      <p:sp>
        <p:nvSpPr>
          <p:cNvPr id="7" name="Text Box 162"/>
          <p:cNvSpPr txBox="1">
            <a:spLocks noChangeArrowheads="1"/>
          </p:cNvSpPr>
          <p:nvPr/>
        </p:nvSpPr>
        <p:spPr bwMode="auto">
          <a:xfrm>
            <a:off x="7373627" y="3219450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8" name="Text Box 163"/>
          <p:cNvSpPr txBox="1">
            <a:spLocks noChangeArrowheads="1"/>
          </p:cNvSpPr>
          <p:nvPr/>
        </p:nvSpPr>
        <p:spPr bwMode="auto">
          <a:xfrm>
            <a:off x="6497327" y="3219450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9" name="Text Box 164"/>
          <p:cNvSpPr txBox="1">
            <a:spLocks noChangeArrowheads="1"/>
          </p:cNvSpPr>
          <p:nvPr/>
        </p:nvSpPr>
        <p:spPr bwMode="auto">
          <a:xfrm>
            <a:off x="5219390" y="4329100"/>
            <a:ext cx="126287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VPNv4 Routing</a:t>
            </a:r>
          </a:p>
        </p:txBody>
      </p:sp>
      <p:sp>
        <p:nvSpPr>
          <p:cNvPr id="10" name="Text Box 165"/>
          <p:cNvSpPr txBox="1">
            <a:spLocks noChangeArrowheads="1"/>
          </p:cNvSpPr>
          <p:nvPr/>
        </p:nvSpPr>
        <p:spPr bwMode="auto">
          <a:xfrm>
            <a:off x="3774765" y="4467225"/>
            <a:ext cx="1335903" cy="2745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VPNv4 Routing</a:t>
            </a:r>
          </a:p>
        </p:txBody>
      </p:sp>
      <p:sp>
        <p:nvSpPr>
          <p:cNvPr id="11" name="Text Box 166"/>
          <p:cNvSpPr txBox="1">
            <a:spLocks noChangeArrowheads="1"/>
          </p:cNvSpPr>
          <p:nvPr/>
        </p:nvSpPr>
        <p:spPr bwMode="auto">
          <a:xfrm>
            <a:off x="2511115" y="4467225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IPv4 Routing</a:t>
            </a:r>
          </a:p>
        </p:txBody>
      </p:sp>
      <p:sp>
        <p:nvSpPr>
          <p:cNvPr id="12" name="Text Box 167"/>
          <p:cNvSpPr txBox="1">
            <a:spLocks noChangeArrowheads="1"/>
          </p:cNvSpPr>
          <p:nvPr/>
        </p:nvSpPr>
        <p:spPr bwMode="auto">
          <a:xfrm>
            <a:off x="4325627" y="3219450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13" name="Text Box 168"/>
          <p:cNvSpPr txBox="1">
            <a:spLocks noChangeArrowheads="1"/>
          </p:cNvSpPr>
          <p:nvPr/>
        </p:nvSpPr>
        <p:spPr bwMode="auto">
          <a:xfrm>
            <a:off x="3525527" y="3219450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pic>
        <p:nvPicPr>
          <p:cNvPr id="14" name="Picture 169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0990" y="2695575"/>
            <a:ext cx="1736725" cy="1422400"/>
          </a:xfrm>
          <a:prstGeom prst="rect">
            <a:avLst/>
          </a:prstGeom>
          <a:noFill/>
        </p:spPr>
      </p:pic>
      <p:pic>
        <p:nvPicPr>
          <p:cNvPr id="15" name="Picture 170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7727" y="2695575"/>
            <a:ext cx="1736725" cy="1422400"/>
          </a:xfrm>
          <a:prstGeom prst="rect">
            <a:avLst/>
          </a:prstGeom>
          <a:noFill/>
        </p:spPr>
      </p:pic>
      <p:sp>
        <p:nvSpPr>
          <p:cNvPr id="16" name="Text Box 171"/>
          <p:cNvSpPr txBox="1">
            <a:spLocks noChangeArrowheads="1"/>
          </p:cNvSpPr>
          <p:nvPr/>
        </p:nvSpPr>
        <p:spPr bwMode="auto">
          <a:xfrm>
            <a:off x="3634566" y="2320925"/>
            <a:ext cx="552813" cy="31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PE1</a:t>
            </a: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7527298" y="2320924"/>
            <a:ext cx="589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PE2</a:t>
            </a:r>
          </a:p>
        </p:txBody>
      </p:sp>
      <p:sp>
        <p:nvSpPr>
          <p:cNvPr id="18" name="Text Box 173"/>
          <p:cNvSpPr txBox="1">
            <a:spLocks noChangeArrowheads="1"/>
          </p:cNvSpPr>
          <p:nvPr/>
        </p:nvSpPr>
        <p:spPr bwMode="auto">
          <a:xfrm>
            <a:off x="4136882" y="2546350"/>
            <a:ext cx="10963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ASBR-PE1</a:t>
            </a:r>
          </a:p>
        </p:txBody>
      </p:sp>
      <p:sp>
        <p:nvSpPr>
          <p:cNvPr id="19" name="Text Box 174"/>
          <p:cNvSpPr txBox="1">
            <a:spLocks noChangeArrowheads="1"/>
          </p:cNvSpPr>
          <p:nvPr/>
        </p:nvSpPr>
        <p:spPr bwMode="auto">
          <a:xfrm>
            <a:off x="6286326" y="2546349"/>
            <a:ext cx="11920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ASBR-PE2</a:t>
            </a:r>
          </a:p>
        </p:txBody>
      </p:sp>
      <p:sp>
        <p:nvSpPr>
          <p:cNvPr id="20" name="Text Box 175"/>
          <p:cNvSpPr txBox="1">
            <a:spLocks noChangeArrowheads="1"/>
          </p:cNvSpPr>
          <p:nvPr/>
        </p:nvSpPr>
        <p:spPr bwMode="auto">
          <a:xfrm>
            <a:off x="2050740" y="3405188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CE1</a:t>
            </a:r>
          </a:p>
        </p:txBody>
      </p:sp>
      <p:sp>
        <p:nvSpPr>
          <p:cNvPr id="21" name="Text Box 176"/>
          <p:cNvSpPr txBox="1">
            <a:spLocks noChangeArrowheads="1"/>
          </p:cNvSpPr>
          <p:nvPr/>
        </p:nvSpPr>
        <p:spPr bwMode="auto">
          <a:xfrm>
            <a:off x="9043677" y="3389313"/>
            <a:ext cx="625929" cy="30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CE2</a:t>
            </a:r>
          </a:p>
        </p:txBody>
      </p:sp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1785627" y="2968625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Site1</a:t>
            </a:r>
          </a:p>
        </p:txBody>
      </p:sp>
      <p:sp>
        <p:nvSpPr>
          <p:cNvPr id="23" name="Text Box 178"/>
          <p:cNvSpPr txBox="1">
            <a:spLocks noChangeArrowheads="1"/>
          </p:cNvSpPr>
          <p:nvPr/>
        </p:nvSpPr>
        <p:spPr bwMode="auto">
          <a:xfrm>
            <a:off x="9064315" y="2867025"/>
            <a:ext cx="83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Site2</a:t>
            </a:r>
          </a:p>
        </p:txBody>
      </p:sp>
      <p:sp>
        <p:nvSpPr>
          <p:cNvPr id="24" name="Line 179"/>
          <p:cNvSpPr>
            <a:spLocks noChangeShapeType="1"/>
          </p:cNvSpPr>
          <p:nvPr/>
        </p:nvSpPr>
        <p:spPr bwMode="auto">
          <a:xfrm flipV="1">
            <a:off x="3666815" y="2138363"/>
            <a:ext cx="557212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25" name="Line 180"/>
          <p:cNvSpPr>
            <a:spLocks noChangeShapeType="1"/>
          </p:cNvSpPr>
          <p:nvPr/>
        </p:nvSpPr>
        <p:spPr bwMode="auto">
          <a:xfrm>
            <a:off x="4508190" y="2176463"/>
            <a:ext cx="50800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26" name="Line 181"/>
          <p:cNvSpPr>
            <a:spLocks noChangeShapeType="1"/>
          </p:cNvSpPr>
          <p:nvPr/>
        </p:nvSpPr>
        <p:spPr bwMode="auto">
          <a:xfrm flipV="1">
            <a:off x="6637027" y="2147888"/>
            <a:ext cx="581025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27" name="Line 182"/>
          <p:cNvSpPr>
            <a:spLocks noChangeShapeType="1"/>
          </p:cNvSpPr>
          <p:nvPr/>
        </p:nvSpPr>
        <p:spPr bwMode="auto">
          <a:xfrm>
            <a:off x="7538727" y="2138363"/>
            <a:ext cx="5080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28" name="Line 183"/>
          <p:cNvSpPr>
            <a:spLocks noChangeShapeType="1"/>
          </p:cNvSpPr>
          <p:nvPr/>
        </p:nvSpPr>
        <p:spPr bwMode="auto">
          <a:xfrm>
            <a:off x="5386077" y="2446338"/>
            <a:ext cx="917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51" name="Line 206"/>
          <p:cNvSpPr>
            <a:spLocks noChangeShapeType="1"/>
          </p:cNvSpPr>
          <p:nvPr/>
        </p:nvSpPr>
        <p:spPr bwMode="auto">
          <a:xfrm flipV="1">
            <a:off x="2628590" y="2570163"/>
            <a:ext cx="773112" cy="738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52" name="Line 207"/>
          <p:cNvSpPr>
            <a:spLocks noChangeShapeType="1"/>
          </p:cNvSpPr>
          <p:nvPr/>
        </p:nvSpPr>
        <p:spPr bwMode="auto">
          <a:xfrm>
            <a:off x="8326127" y="2570163"/>
            <a:ext cx="860425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08" name="Line 263"/>
          <p:cNvSpPr>
            <a:spLocks noChangeShapeType="1"/>
          </p:cNvSpPr>
          <p:nvPr/>
        </p:nvSpPr>
        <p:spPr bwMode="auto">
          <a:xfrm>
            <a:off x="2658752" y="3449638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09" name="Line 264"/>
          <p:cNvSpPr>
            <a:spLocks noChangeShapeType="1"/>
          </p:cNvSpPr>
          <p:nvPr/>
        </p:nvSpPr>
        <p:spPr bwMode="auto">
          <a:xfrm>
            <a:off x="3539815" y="2655888"/>
            <a:ext cx="1587" cy="2519362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0" name="Line 265"/>
          <p:cNvSpPr>
            <a:spLocks noChangeShapeType="1"/>
          </p:cNvSpPr>
          <p:nvPr/>
        </p:nvSpPr>
        <p:spPr bwMode="auto">
          <a:xfrm>
            <a:off x="5208277" y="2652713"/>
            <a:ext cx="0" cy="2693987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1" name="Line 266"/>
          <p:cNvSpPr>
            <a:spLocks noChangeShapeType="1"/>
          </p:cNvSpPr>
          <p:nvPr/>
        </p:nvSpPr>
        <p:spPr bwMode="auto">
          <a:xfrm>
            <a:off x="6440177" y="2627313"/>
            <a:ext cx="0" cy="2693987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2" name="Line 267"/>
          <p:cNvSpPr>
            <a:spLocks noChangeShapeType="1"/>
          </p:cNvSpPr>
          <p:nvPr/>
        </p:nvSpPr>
        <p:spPr bwMode="auto">
          <a:xfrm>
            <a:off x="8254690" y="2706688"/>
            <a:ext cx="0" cy="2693987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3" name="Line 268"/>
          <p:cNvSpPr>
            <a:spLocks noChangeShapeType="1"/>
          </p:cNvSpPr>
          <p:nvPr/>
        </p:nvSpPr>
        <p:spPr bwMode="auto">
          <a:xfrm>
            <a:off x="9100827" y="3502025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4" name="Line 269"/>
          <p:cNvSpPr>
            <a:spLocks noChangeShapeType="1"/>
          </p:cNvSpPr>
          <p:nvPr/>
        </p:nvSpPr>
        <p:spPr bwMode="auto">
          <a:xfrm>
            <a:off x="4328802" y="2538413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5" name="Line 270"/>
          <p:cNvSpPr>
            <a:spLocks noChangeShapeType="1"/>
          </p:cNvSpPr>
          <p:nvPr/>
        </p:nvSpPr>
        <p:spPr bwMode="auto">
          <a:xfrm>
            <a:off x="7346640" y="2551113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116" name="Line 271"/>
          <p:cNvSpPr>
            <a:spLocks noChangeShapeType="1"/>
          </p:cNvSpPr>
          <p:nvPr/>
        </p:nvSpPr>
        <p:spPr bwMode="auto">
          <a:xfrm>
            <a:off x="3530290" y="3671888"/>
            <a:ext cx="7889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7" name="Line 272"/>
          <p:cNvSpPr>
            <a:spLocks noChangeShapeType="1"/>
          </p:cNvSpPr>
          <p:nvPr/>
        </p:nvSpPr>
        <p:spPr bwMode="auto">
          <a:xfrm>
            <a:off x="4306577" y="3671888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18" name="Group 273"/>
          <p:cNvGrpSpPr>
            <a:grpSpLocks/>
          </p:cNvGrpSpPr>
          <p:nvPr/>
        </p:nvGrpSpPr>
        <p:grpSpPr bwMode="auto">
          <a:xfrm>
            <a:off x="3503712" y="3827463"/>
            <a:ext cx="898143" cy="539750"/>
            <a:chOff x="1404" y="2507"/>
            <a:chExt cx="498" cy="340"/>
          </a:xfrm>
        </p:grpSpPr>
        <p:sp>
          <p:nvSpPr>
            <p:cNvPr id="119" name="AutoShape 274"/>
            <p:cNvSpPr>
              <a:spLocks noChangeArrowheads="1"/>
            </p:cNvSpPr>
            <p:nvPr/>
          </p:nvSpPr>
          <p:spPr bwMode="auto">
            <a:xfrm rot="10800000">
              <a:off x="1435" y="2507"/>
              <a:ext cx="418" cy="340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20" name="Text Box 275"/>
            <p:cNvSpPr txBox="1">
              <a:spLocks noChangeArrowheads="1"/>
            </p:cNvSpPr>
            <p:nvPr/>
          </p:nvSpPr>
          <p:spPr bwMode="auto">
            <a:xfrm>
              <a:off x="1404" y="2517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FEC: PE1</a:t>
              </a:r>
            </a:p>
          </p:txBody>
        </p:sp>
        <p:sp>
          <p:nvSpPr>
            <p:cNvPr id="121" name="Text Box 276"/>
            <p:cNvSpPr txBox="1">
              <a:spLocks noChangeArrowheads="1"/>
            </p:cNvSpPr>
            <p:nvPr/>
          </p:nvSpPr>
          <p:spPr bwMode="auto">
            <a:xfrm>
              <a:off x="1404" y="2645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Label: T1</a:t>
              </a:r>
            </a:p>
          </p:txBody>
        </p:sp>
      </p:grpSp>
      <p:grpSp>
        <p:nvGrpSpPr>
          <p:cNvPr id="122" name="Group 277"/>
          <p:cNvGrpSpPr>
            <a:grpSpLocks/>
          </p:cNvGrpSpPr>
          <p:nvPr/>
        </p:nvGrpSpPr>
        <p:grpSpPr bwMode="auto">
          <a:xfrm>
            <a:off x="4331804" y="3827463"/>
            <a:ext cx="832624" cy="539750"/>
            <a:chOff x="1935" y="2507"/>
            <a:chExt cx="498" cy="340"/>
          </a:xfrm>
        </p:grpSpPr>
        <p:sp>
          <p:nvSpPr>
            <p:cNvPr id="123" name="AutoShape 278"/>
            <p:cNvSpPr>
              <a:spLocks noChangeArrowheads="1"/>
            </p:cNvSpPr>
            <p:nvPr/>
          </p:nvSpPr>
          <p:spPr bwMode="auto">
            <a:xfrm rot="10800000">
              <a:off x="1966" y="2507"/>
              <a:ext cx="418" cy="340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24" name="Text Box 279"/>
            <p:cNvSpPr txBox="1">
              <a:spLocks noChangeArrowheads="1"/>
            </p:cNvSpPr>
            <p:nvPr/>
          </p:nvSpPr>
          <p:spPr bwMode="auto">
            <a:xfrm>
              <a:off x="1935" y="2517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FEC: PE1</a:t>
              </a:r>
            </a:p>
          </p:txBody>
        </p:sp>
        <p:sp>
          <p:nvSpPr>
            <p:cNvPr id="125" name="Text Box 280"/>
            <p:cNvSpPr txBox="1">
              <a:spLocks noChangeArrowheads="1"/>
            </p:cNvSpPr>
            <p:nvPr/>
          </p:nvSpPr>
          <p:spPr bwMode="auto">
            <a:xfrm>
              <a:off x="1935" y="2645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Label: T2</a:t>
              </a:r>
            </a:p>
          </p:txBody>
        </p:sp>
      </p:grpSp>
      <p:sp>
        <p:nvSpPr>
          <p:cNvPr id="126" name="Line 281"/>
          <p:cNvSpPr>
            <a:spLocks noChangeShapeType="1"/>
          </p:cNvSpPr>
          <p:nvPr/>
        </p:nvSpPr>
        <p:spPr bwMode="auto">
          <a:xfrm>
            <a:off x="3538227" y="4743450"/>
            <a:ext cx="1666875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7" name="Line 282"/>
          <p:cNvSpPr>
            <a:spLocks noChangeShapeType="1"/>
          </p:cNvSpPr>
          <p:nvPr/>
        </p:nvSpPr>
        <p:spPr bwMode="auto">
          <a:xfrm>
            <a:off x="2649227" y="4745038"/>
            <a:ext cx="8890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8" name="Group 283"/>
          <p:cNvGrpSpPr>
            <a:grpSpLocks/>
          </p:cNvGrpSpPr>
          <p:nvPr/>
        </p:nvGrpSpPr>
        <p:grpSpPr bwMode="auto">
          <a:xfrm>
            <a:off x="3585216" y="4941894"/>
            <a:ext cx="1647480" cy="827089"/>
            <a:chOff x="1443" y="3239"/>
            <a:chExt cx="1084" cy="521"/>
          </a:xfrm>
        </p:grpSpPr>
        <p:sp>
          <p:nvSpPr>
            <p:cNvPr id="129" name="AutoShape 284"/>
            <p:cNvSpPr>
              <a:spLocks noChangeArrowheads="1"/>
            </p:cNvSpPr>
            <p:nvPr/>
          </p:nvSpPr>
          <p:spPr bwMode="auto">
            <a:xfrm rot="10800000">
              <a:off x="1443" y="3266"/>
              <a:ext cx="924" cy="489"/>
            </a:xfrm>
            <a:prstGeom prst="wedgeRoundRectCallout">
              <a:avLst>
                <a:gd name="adj1" fmla="val 10065"/>
                <a:gd name="adj2" fmla="val 79241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30" name="Text Box 285"/>
            <p:cNvSpPr txBox="1">
              <a:spLocks noChangeArrowheads="1"/>
            </p:cNvSpPr>
            <p:nvPr/>
          </p:nvSpPr>
          <p:spPr bwMode="auto">
            <a:xfrm>
              <a:off x="1550" y="3239"/>
              <a:ext cx="977" cy="2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VPNv4: RD1+Client1</a:t>
              </a:r>
            </a:p>
          </p:txBody>
        </p:sp>
        <p:sp>
          <p:nvSpPr>
            <p:cNvPr id="131" name="Rectangle 286"/>
            <p:cNvSpPr>
              <a:spLocks noChangeArrowheads="1"/>
            </p:cNvSpPr>
            <p:nvPr/>
          </p:nvSpPr>
          <p:spPr bwMode="auto">
            <a:xfrm>
              <a:off x="1551" y="3451"/>
              <a:ext cx="8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PE1</a:t>
              </a:r>
            </a:p>
          </p:txBody>
        </p:sp>
        <p:sp>
          <p:nvSpPr>
            <p:cNvPr id="132" name="Rectangle 287"/>
            <p:cNvSpPr>
              <a:spLocks noChangeArrowheads="1"/>
            </p:cNvSpPr>
            <p:nvPr/>
          </p:nvSpPr>
          <p:spPr bwMode="auto">
            <a:xfrm>
              <a:off x="1542" y="3587"/>
              <a:ext cx="8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VPN Label: V1</a:t>
              </a:r>
            </a:p>
          </p:txBody>
        </p:sp>
      </p:grpSp>
      <p:grpSp>
        <p:nvGrpSpPr>
          <p:cNvPr id="133" name="Group 288"/>
          <p:cNvGrpSpPr>
            <a:grpSpLocks/>
          </p:cNvGrpSpPr>
          <p:nvPr/>
        </p:nvGrpSpPr>
        <p:grpSpPr bwMode="auto">
          <a:xfrm>
            <a:off x="2541649" y="4868863"/>
            <a:ext cx="1106079" cy="528637"/>
            <a:chOff x="855" y="3163"/>
            <a:chExt cx="607" cy="333"/>
          </a:xfrm>
        </p:grpSpPr>
        <p:sp>
          <p:nvSpPr>
            <p:cNvPr id="134" name="AutoShape 289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09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35" name="Text Box 290"/>
            <p:cNvSpPr txBox="1">
              <a:spLocks noChangeArrowheads="1"/>
            </p:cNvSpPr>
            <p:nvPr/>
          </p:nvSpPr>
          <p:spPr bwMode="auto">
            <a:xfrm>
              <a:off x="855" y="3174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IPv4: Client</a:t>
              </a:r>
            </a:p>
          </p:txBody>
        </p:sp>
        <p:sp>
          <p:nvSpPr>
            <p:cNvPr id="136" name="Text Box 291"/>
            <p:cNvSpPr txBox="1">
              <a:spLocks noChangeArrowheads="1"/>
            </p:cNvSpPr>
            <p:nvPr/>
          </p:nvSpPr>
          <p:spPr bwMode="auto">
            <a:xfrm>
              <a:off x="855" y="3296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CE1</a:t>
              </a:r>
            </a:p>
          </p:txBody>
        </p:sp>
      </p:grpSp>
      <p:sp>
        <p:nvSpPr>
          <p:cNvPr id="137" name="Line 292"/>
          <p:cNvSpPr>
            <a:spLocks noChangeShapeType="1"/>
          </p:cNvSpPr>
          <p:nvPr/>
        </p:nvSpPr>
        <p:spPr bwMode="auto">
          <a:xfrm>
            <a:off x="5217802" y="4745038"/>
            <a:ext cx="1227138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8" name="Line 293"/>
          <p:cNvSpPr>
            <a:spLocks noChangeShapeType="1"/>
          </p:cNvSpPr>
          <p:nvPr/>
        </p:nvSpPr>
        <p:spPr bwMode="auto">
          <a:xfrm>
            <a:off x="6444940" y="3671888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9" name="Line 294"/>
          <p:cNvSpPr>
            <a:spLocks noChangeShapeType="1"/>
          </p:cNvSpPr>
          <p:nvPr/>
        </p:nvSpPr>
        <p:spPr bwMode="auto">
          <a:xfrm>
            <a:off x="7349815" y="3675063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0" name="Group 295"/>
          <p:cNvGrpSpPr>
            <a:grpSpLocks/>
          </p:cNvGrpSpPr>
          <p:nvPr/>
        </p:nvGrpSpPr>
        <p:grpSpPr bwMode="auto">
          <a:xfrm>
            <a:off x="6448452" y="3759207"/>
            <a:ext cx="979487" cy="628651"/>
            <a:chOff x="1430" y="2464"/>
            <a:chExt cx="498" cy="396"/>
          </a:xfrm>
        </p:grpSpPr>
        <p:sp>
          <p:nvSpPr>
            <p:cNvPr id="141" name="AutoShape 296"/>
            <p:cNvSpPr>
              <a:spLocks noChangeArrowheads="1"/>
            </p:cNvSpPr>
            <p:nvPr/>
          </p:nvSpPr>
          <p:spPr bwMode="auto">
            <a:xfrm rot="10800000">
              <a:off x="1435" y="2507"/>
              <a:ext cx="418" cy="340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42" name="Text Box 297"/>
            <p:cNvSpPr txBox="1">
              <a:spLocks noChangeArrowheads="1"/>
            </p:cNvSpPr>
            <p:nvPr/>
          </p:nvSpPr>
          <p:spPr bwMode="auto">
            <a:xfrm>
              <a:off x="1430" y="2464"/>
              <a:ext cx="498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FEC: ASBR-PE2</a:t>
              </a:r>
            </a:p>
          </p:txBody>
        </p:sp>
        <p:sp>
          <p:nvSpPr>
            <p:cNvPr id="143" name="Text Box 298"/>
            <p:cNvSpPr txBox="1">
              <a:spLocks noChangeArrowheads="1"/>
            </p:cNvSpPr>
            <p:nvPr/>
          </p:nvSpPr>
          <p:spPr bwMode="auto">
            <a:xfrm>
              <a:off x="1430" y="2687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Label: T3</a:t>
              </a:r>
            </a:p>
          </p:txBody>
        </p:sp>
      </p:grpSp>
      <p:grpSp>
        <p:nvGrpSpPr>
          <p:cNvPr id="144" name="Group 299"/>
          <p:cNvGrpSpPr>
            <a:grpSpLocks/>
          </p:cNvGrpSpPr>
          <p:nvPr/>
        </p:nvGrpSpPr>
        <p:grpSpPr bwMode="auto">
          <a:xfrm>
            <a:off x="7360296" y="3795716"/>
            <a:ext cx="974106" cy="592138"/>
            <a:chOff x="1418" y="2487"/>
            <a:chExt cx="498" cy="373"/>
          </a:xfrm>
        </p:grpSpPr>
        <p:sp>
          <p:nvSpPr>
            <p:cNvPr id="145" name="AutoShape 300"/>
            <p:cNvSpPr>
              <a:spLocks noChangeArrowheads="1"/>
            </p:cNvSpPr>
            <p:nvPr/>
          </p:nvSpPr>
          <p:spPr bwMode="auto">
            <a:xfrm rot="10800000">
              <a:off x="1435" y="2507"/>
              <a:ext cx="418" cy="340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46" name="Text Box 301"/>
            <p:cNvSpPr txBox="1">
              <a:spLocks noChangeArrowheads="1"/>
            </p:cNvSpPr>
            <p:nvPr/>
          </p:nvSpPr>
          <p:spPr bwMode="auto">
            <a:xfrm>
              <a:off x="1418" y="2487"/>
              <a:ext cx="498" cy="29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FEC: ASBR-PE2</a:t>
              </a: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1418" y="2687"/>
              <a:ext cx="4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Label: T4</a:t>
              </a:r>
            </a:p>
          </p:txBody>
        </p:sp>
      </p:grpSp>
      <p:sp>
        <p:nvSpPr>
          <p:cNvPr id="148" name="Line 303"/>
          <p:cNvSpPr>
            <a:spLocks noChangeShapeType="1"/>
          </p:cNvSpPr>
          <p:nvPr/>
        </p:nvSpPr>
        <p:spPr bwMode="auto">
          <a:xfrm>
            <a:off x="6419540" y="4745038"/>
            <a:ext cx="18415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9" name="Text Box 304"/>
          <p:cNvSpPr txBox="1">
            <a:spLocks noChangeArrowheads="1"/>
          </p:cNvSpPr>
          <p:nvPr/>
        </p:nvSpPr>
        <p:spPr bwMode="auto">
          <a:xfrm>
            <a:off x="6684652" y="4467225"/>
            <a:ext cx="1339034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VPNv4 Routing</a:t>
            </a:r>
          </a:p>
        </p:txBody>
      </p:sp>
      <p:grpSp>
        <p:nvGrpSpPr>
          <p:cNvPr id="150" name="Group 305"/>
          <p:cNvGrpSpPr>
            <a:grpSpLocks/>
          </p:cNvGrpSpPr>
          <p:nvPr/>
        </p:nvGrpSpPr>
        <p:grpSpPr bwMode="auto">
          <a:xfrm>
            <a:off x="6633851" y="4984750"/>
            <a:ext cx="1690279" cy="776288"/>
            <a:chOff x="1423" y="3266"/>
            <a:chExt cx="977" cy="489"/>
          </a:xfrm>
        </p:grpSpPr>
        <p:sp>
          <p:nvSpPr>
            <p:cNvPr id="151" name="AutoShape 306"/>
            <p:cNvSpPr>
              <a:spLocks noChangeArrowheads="1"/>
            </p:cNvSpPr>
            <p:nvPr/>
          </p:nvSpPr>
          <p:spPr bwMode="auto">
            <a:xfrm rot="10800000">
              <a:off x="1443" y="3266"/>
              <a:ext cx="924" cy="489"/>
            </a:xfrm>
            <a:prstGeom prst="wedgeRoundRectCallout">
              <a:avLst>
                <a:gd name="adj1" fmla="val 10065"/>
                <a:gd name="adj2" fmla="val 79241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52" name="Text Box 307"/>
            <p:cNvSpPr txBox="1">
              <a:spLocks noChangeArrowheads="1"/>
            </p:cNvSpPr>
            <p:nvPr/>
          </p:nvSpPr>
          <p:spPr bwMode="auto">
            <a:xfrm>
              <a:off x="1423" y="3322"/>
              <a:ext cx="977" cy="12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VPNv4: RD1+Client1</a:t>
              </a:r>
            </a:p>
          </p:txBody>
        </p:sp>
        <p:sp>
          <p:nvSpPr>
            <p:cNvPr id="153" name="Rectangle 308"/>
            <p:cNvSpPr>
              <a:spLocks noChangeArrowheads="1"/>
            </p:cNvSpPr>
            <p:nvPr/>
          </p:nvSpPr>
          <p:spPr bwMode="auto">
            <a:xfrm>
              <a:off x="1423" y="3417"/>
              <a:ext cx="8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ASBR-PE2</a:t>
              </a:r>
            </a:p>
          </p:txBody>
        </p:sp>
        <p:sp>
          <p:nvSpPr>
            <p:cNvPr id="154" name="Rectangle 309"/>
            <p:cNvSpPr>
              <a:spLocks noChangeArrowheads="1"/>
            </p:cNvSpPr>
            <p:nvPr/>
          </p:nvSpPr>
          <p:spPr bwMode="auto">
            <a:xfrm>
              <a:off x="1423" y="3540"/>
              <a:ext cx="89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VPN Label: V3</a:t>
              </a:r>
            </a:p>
          </p:txBody>
        </p:sp>
      </p:grpSp>
      <p:sp>
        <p:nvSpPr>
          <p:cNvPr id="155" name="Line 310"/>
          <p:cNvSpPr>
            <a:spLocks noChangeShapeType="1"/>
          </p:cNvSpPr>
          <p:nvPr/>
        </p:nvSpPr>
        <p:spPr bwMode="auto">
          <a:xfrm>
            <a:off x="8248340" y="4745038"/>
            <a:ext cx="8778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6" name="Group 311"/>
          <p:cNvGrpSpPr>
            <a:grpSpLocks/>
          </p:cNvGrpSpPr>
          <p:nvPr/>
        </p:nvGrpSpPr>
        <p:grpSpPr bwMode="auto">
          <a:xfrm>
            <a:off x="8298505" y="4833937"/>
            <a:ext cx="862649" cy="633412"/>
            <a:chOff x="855" y="3123"/>
            <a:chExt cx="607" cy="399"/>
          </a:xfrm>
        </p:grpSpPr>
        <p:sp>
          <p:nvSpPr>
            <p:cNvPr id="157" name="AutoShape 312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09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58" name="Text Box 313"/>
            <p:cNvSpPr txBox="1">
              <a:spLocks noChangeArrowheads="1"/>
            </p:cNvSpPr>
            <p:nvPr/>
          </p:nvSpPr>
          <p:spPr bwMode="auto">
            <a:xfrm>
              <a:off x="855" y="3123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IPv4: Client</a:t>
              </a:r>
            </a:p>
          </p:txBody>
        </p:sp>
        <p:sp>
          <p:nvSpPr>
            <p:cNvPr id="159" name="Text Box 314"/>
            <p:cNvSpPr txBox="1">
              <a:spLocks noChangeArrowheads="1"/>
            </p:cNvSpPr>
            <p:nvPr/>
          </p:nvSpPr>
          <p:spPr bwMode="auto">
            <a:xfrm>
              <a:off x="855" y="3349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PE2</a:t>
              </a:r>
            </a:p>
          </p:txBody>
        </p:sp>
      </p:grpSp>
      <p:sp>
        <p:nvSpPr>
          <p:cNvPr id="160" name="Line 315"/>
          <p:cNvSpPr>
            <a:spLocks noChangeShapeType="1"/>
          </p:cNvSpPr>
          <p:nvPr/>
        </p:nvSpPr>
        <p:spPr bwMode="auto">
          <a:xfrm flipH="1">
            <a:off x="2111065" y="3341688"/>
            <a:ext cx="363537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1" name="Text Box 316"/>
          <p:cNvSpPr txBox="1">
            <a:spLocks noChangeArrowheads="1"/>
          </p:cNvSpPr>
          <p:nvPr/>
        </p:nvSpPr>
        <p:spPr bwMode="auto">
          <a:xfrm>
            <a:off x="1614177" y="3484563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C00000"/>
                </a:solidFill>
                <a:latin typeface="+mn-lt"/>
              </a:rPr>
              <a:t>Client1</a:t>
            </a:r>
          </a:p>
        </p:txBody>
      </p:sp>
      <p:sp>
        <p:nvSpPr>
          <p:cNvPr id="162" name="Text Box 317"/>
          <p:cNvSpPr txBox="1">
            <a:spLocks noChangeArrowheads="1"/>
          </p:cNvSpPr>
          <p:nvPr/>
        </p:nvSpPr>
        <p:spPr bwMode="auto">
          <a:xfrm>
            <a:off x="3409640" y="1314450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IP/MPLS</a:t>
            </a:r>
          </a:p>
        </p:txBody>
      </p:sp>
      <p:sp>
        <p:nvSpPr>
          <p:cNvPr id="163" name="Text Box 318"/>
          <p:cNvSpPr txBox="1">
            <a:spLocks noChangeArrowheads="1"/>
          </p:cNvSpPr>
          <p:nvPr/>
        </p:nvSpPr>
        <p:spPr bwMode="auto">
          <a:xfrm>
            <a:off x="3400115" y="1530350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200" i="0">
                <a:solidFill>
                  <a:srgbClr val="C00000"/>
                </a:solidFill>
                <a:latin typeface="+mn-lt"/>
              </a:rPr>
              <a:t>MP-iBGP</a:t>
            </a:r>
          </a:p>
        </p:txBody>
      </p:sp>
      <p:sp>
        <p:nvSpPr>
          <p:cNvPr id="164" name="Arc 319"/>
          <p:cNvSpPr>
            <a:spLocks/>
          </p:cNvSpPr>
          <p:nvPr/>
        </p:nvSpPr>
        <p:spPr bwMode="auto">
          <a:xfrm rot="-2878628">
            <a:off x="3718409" y="1623219"/>
            <a:ext cx="1277937" cy="1311275"/>
          </a:xfrm>
          <a:custGeom>
            <a:avLst/>
            <a:gdLst>
              <a:gd name="G0" fmla="+- 4979 0 0"/>
              <a:gd name="G1" fmla="+- 21600 0 0"/>
              <a:gd name="G2" fmla="+- 21600 0 0"/>
              <a:gd name="T0" fmla="*/ 0 w 26579"/>
              <a:gd name="T1" fmla="*/ 582 h 29359"/>
              <a:gd name="T2" fmla="*/ 25137 w 26579"/>
              <a:gd name="T3" fmla="*/ 29359 h 29359"/>
              <a:gd name="T4" fmla="*/ 4979 w 26579"/>
              <a:gd name="T5" fmla="*/ 21600 h 29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79" h="29359" fill="none" extrusionOk="0">
                <a:moveTo>
                  <a:pt x="-1" y="581"/>
                </a:moveTo>
                <a:cubicBezTo>
                  <a:pt x="1631" y="195"/>
                  <a:pt x="3302" y="-1"/>
                  <a:pt x="4979" y="0"/>
                </a:cubicBezTo>
                <a:cubicBezTo>
                  <a:pt x="16908" y="0"/>
                  <a:pt x="26579" y="9670"/>
                  <a:pt x="26579" y="21600"/>
                </a:cubicBezTo>
                <a:cubicBezTo>
                  <a:pt x="26579" y="24252"/>
                  <a:pt x="26090" y="26883"/>
                  <a:pt x="25137" y="29359"/>
                </a:cubicBezTo>
              </a:path>
              <a:path w="26579" h="29359" stroke="0" extrusionOk="0">
                <a:moveTo>
                  <a:pt x="-1" y="581"/>
                </a:moveTo>
                <a:cubicBezTo>
                  <a:pt x="1631" y="195"/>
                  <a:pt x="3302" y="-1"/>
                  <a:pt x="4979" y="0"/>
                </a:cubicBezTo>
                <a:cubicBezTo>
                  <a:pt x="16908" y="0"/>
                  <a:pt x="26579" y="9670"/>
                  <a:pt x="26579" y="21600"/>
                </a:cubicBezTo>
                <a:cubicBezTo>
                  <a:pt x="26579" y="24252"/>
                  <a:pt x="26090" y="26883"/>
                  <a:pt x="25137" y="29359"/>
                </a:cubicBezTo>
                <a:lnTo>
                  <a:pt x="4979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65" name="Text Box 320"/>
          <p:cNvSpPr txBox="1">
            <a:spLocks noChangeArrowheads="1"/>
          </p:cNvSpPr>
          <p:nvPr/>
        </p:nvSpPr>
        <p:spPr bwMode="auto">
          <a:xfrm>
            <a:off x="6406840" y="1289050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IP/MPLS</a:t>
            </a:r>
          </a:p>
        </p:txBody>
      </p:sp>
      <p:sp>
        <p:nvSpPr>
          <p:cNvPr id="166" name="Text Box 321"/>
          <p:cNvSpPr txBox="1">
            <a:spLocks noChangeArrowheads="1"/>
          </p:cNvSpPr>
          <p:nvPr/>
        </p:nvSpPr>
        <p:spPr bwMode="auto">
          <a:xfrm>
            <a:off x="6397315" y="1504950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200" i="0">
                <a:solidFill>
                  <a:srgbClr val="C00000"/>
                </a:solidFill>
                <a:latin typeface="+mn-lt"/>
              </a:rPr>
              <a:t>MP-iBGP</a:t>
            </a:r>
          </a:p>
        </p:txBody>
      </p:sp>
      <p:sp>
        <p:nvSpPr>
          <p:cNvPr id="167" name="Arc 322"/>
          <p:cNvSpPr>
            <a:spLocks/>
          </p:cNvSpPr>
          <p:nvPr/>
        </p:nvSpPr>
        <p:spPr bwMode="auto">
          <a:xfrm rot="-2878628">
            <a:off x="6715609" y="1597819"/>
            <a:ext cx="1277937" cy="1311275"/>
          </a:xfrm>
          <a:custGeom>
            <a:avLst/>
            <a:gdLst>
              <a:gd name="G0" fmla="+- 4979 0 0"/>
              <a:gd name="G1" fmla="+- 21600 0 0"/>
              <a:gd name="G2" fmla="+- 21600 0 0"/>
              <a:gd name="T0" fmla="*/ 0 w 26579"/>
              <a:gd name="T1" fmla="*/ 582 h 29359"/>
              <a:gd name="T2" fmla="*/ 25137 w 26579"/>
              <a:gd name="T3" fmla="*/ 29359 h 29359"/>
              <a:gd name="T4" fmla="*/ 4979 w 26579"/>
              <a:gd name="T5" fmla="*/ 21600 h 29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79" h="29359" fill="none" extrusionOk="0">
                <a:moveTo>
                  <a:pt x="-1" y="581"/>
                </a:moveTo>
                <a:cubicBezTo>
                  <a:pt x="1631" y="195"/>
                  <a:pt x="3302" y="-1"/>
                  <a:pt x="4979" y="0"/>
                </a:cubicBezTo>
                <a:cubicBezTo>
                  <a:pt x="16908" y="0"/>
                  <a:pt x="26579" y="9670"/>
                  <a:pt x="26579" y="21600"/>
                </a:cubicBezTo>
                <a:cubicBezTo>
                  <a:pt x="26579" y="24252"/>
                  <a:pt x="26090" y="26883"/>
                  <a:pt x="25137" y="29359"/>
                </a:cubicBezTo>
              </a:path>
              <a:path w="26579" h="29359" stroke="0" extrusionOk="0">
                <a:moveTo>
                  <a:pt x="-1" y="581"/>
                </a:moveTo>
                <a:cubicBezTo>
                  <a:pt x="1631" y="195"/>
                  <a:pt x="3302" y="-1"/>
                  <a:pt x="4979" y="0"/>
                </a:cubicBezTo>
                <a:cubicBezTo>
                  <a:pt x="16908" y="0"/>
                  <a:pt x="26579" y="9670"/>
                  <a:pt x="26579" y="21600"/>
                </a:cubicBezTo>
                <a:cubicBezTo>
                  <a:pt x="26579" y="24252"/>
                  <a:pt x="26090" y="26883"/>
                  <a:pt x="25137" y="29359"/>
                </a:cubicBezTo>
                <a:lnTo>
                  <a:pt x="4979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79" name="Arc 334"/>
          <p:cNvSpPr>
            <a:spLocks/>
          </p:cNvSpPr>
          <p:nvPr/>
        </p:nvSpPr>
        <p:spPr bwMode="auto">
          <a:xfrm rot="-24490898">
            <a:off x="5247965" y="1892300"/>
            <a:ext cx="1035050" cy="949325"/>
          </a:xfrm>
          <a:custGeom>
            <a:avLst/>
            <a:gdLst>
              <a:gd name="G0" fmla="+- 0 0 0"/>
              <a:gd name="G1" fmla="+- 21252 0 0"/>
              <a:gd name="G2" fmla="+- 21600 0 0"/>
              <a:gd name="T0" fmla="*/ 3863 w 21544"/>
              <a:gd name="T1" fmla="*/ 0 h 21252"/>
              <a:gd name="T2" fmla="*/ 21544 w 21544"/>
              <a:gd name="T3" fmla="*/ 19691 h 21252"/>
              <a:gd name="T4" fmla="*/ 0 w 21544"/>
              <a:gd name="T5" fmla="*/ 21252 h 2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4" h="21252" fill="none" extrusionOk="0">
                <a:moveTo>
                  <a:pt x="3862" y="0"/>
                </a:moveTo>
                <a:cubicBezTo>
                  <a:pt x="13558" y="1762"/>
                  <a:pt x="20831" y="9862"/>
                  <a:pt x="21543" y="19691"/>
                </a:cubicBezTo>
              </a:path>
              <a:path w="21544" h="21252" stroke="0" extrusionOk="0">
                <a:moveTo>
                  <a:pt x="3862" y="0"/>
                </a:moveTo>
                <a:cubicBezTo>
                  <a:pt x="13558" y="1762"/>
                  <a:pt x="20831" y="9862"/>
                  <a:pt x="21543" y="19691"/>
                </a:cubicBezTo>
                <a:lnTo>
                  <a:pt x="0" y="21252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80" name="Text Box 335"/>
          <p:cNvSpPr txBox="1">
            <a:spLocks noChangeArrowheads="1"/>
          </p:cNvSpPr>
          <p:nvPr/>
        </p:nvSpPr>
        <p:spPr bwMode="auto">
          <a:xfrm>
            <a:off x="4812990" y="1806575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200" i="0">
                <a:solidFill>
                  <a:srgbClr val="C00000"/>
                </a:solidFill>
                <a:latin typeface="+mn-lt"/>
              </a:rPr>
              <a:t>MP-eBGP</a:t>
            </a:r>
          </a:p>
        </p:txBody>
      </p:sp>
      <p:grpSp>
        <p:nvGrpSpPr>
          <p:cNvPr id="181" name="Group 336"/>
          <p:cNvGrpSpPr>
            <a:grpSpLocks/>
          </p:cNvGrpSpPr>
          <p:nvPr/>
        </p:nvGrpSpPr>
        <p:grpSpPr bwMode="auto">
          <a:xfrm>
            <a:off x="5215399" y="4941894"/>
            <a:ext cx="1367483" cy="827089"/>
            <a:chOff x="1423" y="3239"/>
            <a:chExt cx="1063" cy="521"/>
          </a:xfrm>
        </p:grpSpPr>
        <p:sp>
          <p:nvSpPr>
            <p:cNvPr id="182" name="AutoShape 337"/>
            <p:cNvSpPr>
              <a:spLocks noChangeArrowheads="1"/>
            </p:cNvSpPr>
            <p:nvPr/>
          </p:nvSpPr>
          <p:spPr bwMode="auto">
            <a:xfrm rot="10800000">
              <a:off x="1443" y="3266"/>
              <a:ext cx="924" cy="489"/>
            </a:xfrm>
            <a:prstGeom prst="wedgeRoundRectCallout">
              <a:avLst>
                <a:gd name="adj1" fmla="val 10065"/>
                <a:gd name="adj2" fmla="val 79241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83" name="Text Box 338"/>
            <p:cNvSpPr txBox="1">
              <a:spLocks noChangeArrowheads="1"/>
            </p:cNvSpPr>
            <p:nvPr/>
          </p:nvSpPr>
          <p:spPr bwMode="auto">
            <a:xfrm>
              <a:off x="1423" y="3239"/>
              <a:ext cx="977" cy="2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VPNv4: RD1+Client1</a:t>
              </a:r>
            </a:p>
          </p:txBody>
        </p:sp>
        <p:sp>
          <p:nvSpPr>
            <p:cNvPr id="184" name="Rectangle 339"/>
            <p:cNvSpPr>
              <a:spLocks noChangeArrowheads="1"/>
            </p:cNvSpPr>
            <p:nvPr/>
          </p:nvSpPr>
          <p:spPr bwMode="auto">
            <a:xfrm>
              <a:off x="1423" y="3451"/>
              <a:ext cx="1063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ASBR-PE1</a:t>
              </a:r>
            </a:p>
          </p:txBody>
        </p:sp>
        <p:sp>
          <p:nvSpPr>
            <p:cNvPr id="185" name="Rectangle 340"/>
            <p:cNvSpPr>
              <a:spLocks noChangeArrowheads="1"/>
            </p:cNvSpPr>
            <p:nvPr/>
          </p:nvSpPr>
          <p:spPr bwMode="auto">
            <a:xfrm>
              <a:off x="1428" y="3586"/>
              <a:ext cx="1015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VPN Label: V2</a:t>
              </a:r>
            </a:p>
          </p:txBody>
        </p:sp>
      </p:grpSp>
      <p:sp>
        <p:nvSpPr>
          <p:cNvPr id="186" name="Text Box 341"/>
          <p:cNvSpPr txBox="1">
            <a:spLocks noChangeArrowheads="1"/>
          </p:cNvSpPr>
          <p:nvPr/>
        </p:nvSpPr>
        <p:spPr bwMode="auto">
          <a:xfrm>
            <a:off x="4139890" y="2232025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P1</a:t>
            </a:r>
          </a:p>
        </p:txBody>
      </p:sp>
      <p:sp>
        <p:nvSpPr>
          <p:cNvPr id="187" name="Text Box 342"/>
          <p:cNvSpPr txBox="1">
            <a:spLocks noChangeArrowheads="1"/>
          </p:cNvSpPr>
          <p:nvPr/>
        </p:nvSpPr>
        <p:spPr bwMode="auto">
          <a:xfrm>
            <a:off x="7141852" y="2235200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P2</a:t>
            </a:r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2929049" y="1681063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AS100</a:t>
            </a:r>
          </a:p>
        </p:txBody>
      </p:sp>
      <p:sp>
        <p:nvSpPr>
          <p:cNvPr id="189" name="Text Box 36"/>
          <p:cNvSpPr txBox="1">
            <a:spLocks noChangeArrowheads="1"/>
          </p:cNvSpPr>
          <p:nvPr/>
        </p:nvSpPr>
        <p:spPr bwMode="auto">
          <a:xfrm>
            <a:off x="7609569" y="1681063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AS200</a:t>
            </a:r>
          </a:p>
        </p:txBody>
      </p:sp>
      <p:pic>
        <p:nvPicPr>
          <p:cNvPr id="190" name="Picture 18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4140" y="3065082"/>
            <a:ext cx="436636" cy="395012"/>
          </a:xfrm>
          <a:prstGeom prst="rect">
            <a:avLst/>
          </a:prstGeom>
          <a:noFill/>
        </p:spPr>
      </p:pic>
      <p:pic>
        <p:nvPicPr>
          <p:cNvPr id="191" name="Picture 1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732" y="2268813"/>
            <a:ext cx="436636" cy="395012"/>
          </a:xfrm>
          <a:prstGeom prst="rect">
            <a:avLst/>
          </a:prstGeom>
          <a:noFill/>
        </p:spPr>
      </p:pic>
      <p:pic>
        <p:nvPicPr>
          <p:cNvPr id="192" name="Picture 191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543" y="1884216"/>
            <a:ext cx="436636" cy="395012"/>
          </a:xfrm>
          <a:prstGeom prst="rect">
            <a:avLst/>
          </a:prstGeom>
          <a:noFill/>
        </p:spPr>
      </p:pic>
      <p:pic>
        <p:nvPicPr>
          <p:cNvPr id="193" name="Picture 19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6814" y="2228194"/>
            <a:ext cx="436636" cy="395012"/>
          </a:xfrm>
          <a:prstGeom prst="rect">
            <a:avLst/>
          </a:prstGeom>
          <a:noFill/>
        </p:spPr>
      </p:pic>
      <p:pic>
        <p:nvPicPr>
          <p:cNvPr id="194" name="Picture 1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4642" y="2245657"/>
            <a:ext cx="436636" cy="395012"/>
          </a:xfrm>
          <a:prstGeom prst="rect">
            <a:avLst/>
          </a:prstGeom>
          <a:noFill/>
        </p:spPr>
      </p:pic>
      <p:pic>
        <p:nvPicPr>
          <p:cNvPr id="195" name="Picture 1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834" y="1893408"/>
            <a:ext cx="436636" cy="395012"/>
          </a:xfrm>
          <a:prstGeom prst="rect">
            <a:avLst/>
          </a:prstGeom>
          <a:noFill/>
        </p:spPr>
      </p:pic>
      <p:pic>
        <p:nvPicPr>
          <p:cNvPr id="196" name="Picture 19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2709" y="2265500"/>
            <a:ext cx="436636" cy="395012"/>
          </a:xfrm>
          <a:prstGeom prst="rect">
            <a:avLst/>
          </a:prstGeom>
          <a:noFill/>
        </p:spPr>
      </p:pic>
      <p:pic>
        <p:nvPicPr>
          <p:cNvPr id="197" name="Picture 1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1754" y="3083063"/>
            <a:ext cx="436636" cy="395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65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1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9" grpId="1"/>
      <p:bldP spid="10" grpId="0"/>
      <p:bldP spid="11" grpId="0"/>
      <p:bldP spid="1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6" grpId="0" animBg="1"/>
      <p:bldP spid="127" grpId="0" animBg="1"/>
      <p:bldP spid="137" grpId="0" animBg="1"/>
      <p:bldP spid="138" grpId="0" animBg="1"/>
      <p:bldP spid="139" grpId="0" animBg="1"/>
      <p:bldP spid="148" grpId="0" animBg="1"/>
      <p:bldP spid="149" grpId="0"/>
      <p:bldP spid="1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VPN-</a:t>
            </a:r>
            <a:r>
              <a:rPr lang="en-US" altLang="zh-CN" dirty="0" err="1"/>
              <a:t>OptionB</a:t>
            </a:r>
            <a:r>
              <a:rPr lang="zh-CN" altLang="en-US" dirty="0"/>
              <a:t>方式 </a:t>
            </a:r>
            <a:r>
              <a:rPr lang="en-US" altLang="zh-CN" dirty="0"/>
              <a:t>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带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789117" y="5374338"/>
            <a:ext cx="2336654" cy="461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MP-BGP</a:t>
            </a:r>
            <a:r>
              <a:rPr lang="zh-CN" altLang="en-US" dirty="0">
                <a:ea typeface="微软雅黑" panose="020B0503020204020204" pitchFamily="34" charset="-122"/>
              </a:rPr>
              <a:t>邻居</a:t>
            </a:r>
            <a:endParaRPr lang="en-US" dirty="0">
              <a:ea typeface="微软雅黑" panose="020B0503020204020204" pitchFamily="34" charset="-122"/>
            </a:endParaRPr>
          </a:p>
        </p:txBody>
      </p:sp>
      <p:sp>
        <p:nvSpPr>
          <p:cNvPr id="165" name="椭圆 28"/>
          <p:cNvSpPr/>
          <p:nvPr/>
        </p:nvSpPr>
        <p:spPr bwMode="auto">
          <a:xfrm>
            <a:off x="6059996" y="1391547"/>
            <a:ext cx="4733153" cy="274386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pic>
        <p:nvPicPr>
          <p:cNvPr id="166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155" y="4190125"/>
            <a:ext cx="2196244" cy="1313772"/>
          </a:xfrm>
          <a:prstGeom prst="rect">
            <a:avLst/>
          </a:prstGeom>
          <a:noFill/>
        </p:spPr>
      </p:pic>
      <p:pic>
        <p:nvPicPr>
          <p:cNvPr id="167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60" y="4190891"/>
            <a:ext cx="2232248" cy="1290337"/>
          </a:xfrm>
          <a:prstGeom prst="rect">
            <a:avLst/>
          </a:prstGeom>
          <a:noFill/>
        </p:spPr>
      </p:pic>
      <p:sp>
        <p:nvSpPr>
          <p:cNvPr id="168" name="椭圆 28"/>
          <p:cNvSpPr/>
          <p:nvPr/>
        </p:nvSpPr>
        <p:spPr bwMode="auto">
          <a:xfrm>
            <a:off x="1164249" y="1391547"/>
            <a:ext cx="4643719" cy="274386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cxnSp>
        <p:nvCxnSpPr>
          <p:cNvPr id="169" name="直接连接符 36"/>
          <p:cNvCxnSpPr>
            <a:stCxn id="194" idx="0"/>
          </p:cNvCxnSpPr>
          <p:nvPr/>
        </p:nvCxnSpPr>
        <p:spPr bwMode="auto">
          <a:xfrm flipV="1">
            <a:off x="2839209" y="2034143"/>
            <a:ext cx="825337" cy="113776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38"/>
          <p:cNvCxnSpPr/>
          <p:nvPr/>
        </p:nvCxnSpPr>
        <p:spPr bwMode="auto">
          <a:xfrm>
            <a:off x="2819636" y="3645024"/>
            <a:ext cx="0" cy="86409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Text Box 197"/>
          <p:cNvSpPr txBox="1">
            <a:spLocks noChangeArrowheads="1"/>
          </p:cNvSpPr>
          <p:nvPr/>
        </p:nvSpPr>
        <p:spPr bwMode="auto">
          <a:xfrm>
            <a:off x="2390180" y="4977172"/>
            <a:ext cx="825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CE1</a:t>
            </a:r>
          </a:p>
        </p:txBody>
      </p:sp>
      <p:sp>
        <p:nvSpPr>
          <p:cNvPr id="172" name="Text Box 198"/>
          <p:cNvSpPr txBox="1">
            <a:spLocks noChangeArrowheads="1"/>
          </p:cNvSpPr>
          <p:nvPr/>
        </p:nvSpPr>
        <p:spPr bwMode="auto">
          <a:xfrm>
            <a:off x="8729947" y="5053819"/>
            <a:ext cx="634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CE2</a:t>
            </a:r>
          </a:p>
        </p:txBody>
      </p:sp>
      <p:sp>
        <p:nvSpPr>
          <p:cNvPr id="173" name="Text Box 199"/>
          <p:cNvSpPr txBox="1">
            <a:spLocks noChangeArrowheads="1"/>
          </p:cNvSpPr>
          <p:nvPr/>
        </p:nvSpPr>
        <p:spPr bwMode="auto">
          <a:xfrm>
            <a:off x="1569720" y="4525379"/>
            <a:ext cx="9751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200" b="1" i="0" dirty="0">
                <a:latin typeface="+mn-lt"/>
              </a:rPr>
              <a:t>AS65001</a:t>
            </a:r>
          </a:p>
        </p:txBody>
      </p:sp>
      <p:sp>
        <p:nvSpPr>
          <p:cNvPr id="174" name="Text Box 258"/>
          <p:cNvSpPr txBox="1">
            <a:spLocks noChangeArrowheads="1"/>
          </p:cNvSpPr>
          <p:nvPr/>
        </p:nvSpPr>
        <p:spPr bwMode="auto">
          <a:xfrm>
            <a:off x="2793655" y="3625241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PE1</a:t>
            </a:r>
          </a:p>
        </p:txBody>
      </p:sp>
      <p:sp>
        <p:nvSpPr>
          <p:cNvPr id="175" name="Text Box 260"/>
          <p:cNvSpPr txBox="1">
            <a:spLocks noChangeArrowheads="1"/>
          </p:cNvSpPr>
          <p:nvPr/>
        </p:nvSpPr>
        <p:spPr bwMode="auto">
          <a:xfrm>
            <a:off x="4220539" y="3626647"/>
            <a:ext cx="1035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ASBR1</a:t>
            </a:r>
          </a:p>
        </p:txBody>
      </p:sp>
      <p:sp>
        <p:nvSpPr>
          <p:cNvPr id="176" name="Text Box 36"/>
          <p:cNvSpPr txBox="1">
            <a:spLocks noChangeArrowheads="1"/>
          </p:cNvSpPr>
          <p:nvPr/>
        </p:nvSpPr>
        <p:spPr bwMode="auto">
          <a:xfrm>
            <a:off x="3229464" y="2919482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AS100</a:t>
            </a:r>
          </a:p>
        </p:txBody>
      </p:sp>
      <p:sp>
        <p:nvSpPr>
          <p:cNvPr id="177" name="Text Box 199"/>
          <p:cNvSpPr txBox="1">
            <a:spLocks noChangeArrowheads="1"/>
          </p:cNvSpPr>
          <p:nvPr/>
        </p:nvSpPr>
        <p:spPr bwMode="auto">
          <a:xfrm>
            <a:off x="9200595" y="4617132"/>
            <a:ext cx="1253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200" b="1" i="0" dirty="0">
                <a:latin typeface="+mn-lt"/>
              </a:rPr>
              <a:t>AS65002</a:t>
            </a:r>
          </a:p>
        </p:txBody>
      </p:sp>
      <p:sp>
        <p:nvSpPr>
          <p:cNvPr id="178" name="Text Box 36"/>
          <p:cNvSpPr txBox="1">
            <a:spLocks noChangeArrowheads="1"/>
          </p:cNvSpPr>
          <p:nvPr/>
        </p:nvSpPr>
        <p:spPr bwMode="auto">
          <a:xfrm>
            <a:off x="7536135" y="3019281"/>
            <a:ext cx="1147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AS200</a:t>
            </a:r>
          </a:p>
        </p:txBody>
      </p:sp>
      <p:sp>
        <p:nvSpPr>
          <p:cNvPr id="179" name="Text Box 31"/>
          <p:cNvSpPr txBox="1">
            <a:spLocks noChangeArrowheads="1"/>
          </p:cNvSpPr>
          <p:nvPr/>
        </p:nvSpPr>
        <p:spPr bwMode="auto">
          <a:xfrm>
            <a:off x="2073776" y="4312077"/>
            <a:ext cx="89548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180" name="Text Box 31"/>
          <p:cNvSpPr txBox="1">
            <a:spLocks noChangeArrowheads="1"/>
          </p:cNvSpPr>
          <p:nvPr/>
        </p:nvSpPr>
        <p:spPr bwMode="auto">
          <a:xfrm>
            <a:off x="8287155" y="4329100"/>
            <a:ext cx="90518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181" name="Text Box 31"/>
          <p:cNvSpPr txBox="1">
            <a:spLocks noChangeArrowheads="1"/>
          </p:cNvSpPr>
          <p:nvPr/>
        </p:nvSpPr>
        <p:spPr bwMode="auto">
          <a:xfrm rot="18425665">
            <a:off x="2897680" y="2553886"/>
            <a:ext cx="104651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 rot="3318095">
            <a:off x="3907954" y="2631579"/>
            <a:ext cx="81933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183" name="矩形 140"/>
          <p:cNvSpPr>
            <a:spLocks noChangeArrowheads="1"/>
          </p:cNvSpPr>
          <p:nvPr/>
        </p:nvSpPr>
        <p:spPr bwMode="auto">
          <a:xfrm>
            <a:off x="1404350" y="4838963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11.11.11.11/32</a:t>
            </a:r>
          </a:p>
        </p:txBody>
      </p:sp>
      <p:sp>
        <p:nvSpPr>
          <p:cNvPr id="184" name="矩形 140"/>
          <p:cNvSpPr>
            <a:spLocks noChangeArrowheads="1"/>
          </p:cNvSpPr>
          <p:nvPr/>
        </p:nvSpPr>
        <p:spPr bwMode="auto">
          <a:xfrm>
            <a:off x="9226375" y="4910971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22.22.22.22/32</a:t>
            </a:r>
          </a:p>
        </p:txBody>
      </p:sp>
      <p:sp>
        <p:nvSpPr>
          <p:cNvPr id="185" name="矩形 140"/>
          <p:cNvSpPr>
            <a:spLocks noChangeArrowheads="1"/>
          </p:cNvSpPr>
          <p:nvPr/>
        </p:nvSpPr>
        <p:spPr bwMode="auto">
          <a:xfrm>
            <a:off x="1883532" y="4046875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10.1.1.0/30</a:t>
            </a:r>
          </a:p>
        </p:txBody>
      </p:sp>
      <p:sp>
        <p:nvSpPr>
          <p:cNvPr id="186" name="矩形 140"/>
          <p:cNvSpPr>
            <a:spLocks noChangeArrowheads="1"/>
          </p:cNvSpPr>
          <p:nvPr/>
        </p:nvSpPr>
        <p:spPr bwMode="auto">
          <a:xfrm>
            <a:off x="8958571" y="4082879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20.1.1.0/30</a:t>
            </a:r>
          </a:p>
        </p:txBody>
      </p:sp>
      <p:sp>
        <p:nvSpPr>
          <p:cNvPr id="187" name="矩形 140"/>
          <p:cNvSpPr>
            <a:spLocks noChangeArrowheads="1"/>
          </p:cNvSpPr>
          <p:nvPr/>
        </p:nvSpPr>
        <p:spPr bwMode="auto">
          <a:xfrm>
            <a:off x="1595500" y="2960948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1.1.1.1/32</a:t>
            </a:r>
          </a:p>
        </p:txBody>
      </p:sp>
      <p:sp>
        <p:nvSpPr>
          <p:cNvPr id="188" name="矩形 140"/>
          <p:cNvSpPr>
            <a:spLocks noChangeArrowheads="1"/>
          </p:cNvSpPr>
          <p:nvPr/>
        </p:nvSpPr>
        <p:spPr bwMode="auto">
          <a:xfrm>
            <a:off x="3321719" y="174261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2.2.2.2/32</a:t>
            </a:r>
          </a:p>
        </p:txBody>
      </p:sp>
      <p:sp>
        <p:nvSpPr>
          <p:cNvPr id="189" name="矩形 140"/>
          <p:cNvSpPr>
            <a:spLocks noChangeArrowheads="1"/>
          </p:cNvSpPr>
          <p:nvPr/>
        </p:nvSpPr>
        <p:spPr bwMode="auto">
          <a:xfrm>
            <a:off x="4670154" y="2973418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3.3.3.3/32</a:t>
            </a:r>
          </a:p>
        </p:txBody>
      </p:sp>
      <p:sp>
        <p:nvSpPr>
          <p:cNvPr id="190" name="矩形 140"/>
          <p:cNvSpPr>
            <a:spLocks noChangeArrowheads="1"/>
          </p:cNvSpPr>
          <p:nvPr/>
        </p:nvSpPr>
        <p:spPr bwMode="auto">
          <a:xfrm rot="18419154">
            <a:off x="2536127" y="2486552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12.12.12.0/30</a:t>
            </a:r>
          </a:p>
        </p:txBody>
      </p:sp>
      <p:sp>
        <p:nvSpPr>
          <p:cNvPr id="191" name="矩形 140"/>
          <p:cNvSpPr>
            <a:spLocks noChangeArrowheads="1"/>
          </p:cNvSpPr>
          <p:nvPr/>
        </p:nvSpPr>
        <p:spPr bwMode="auto">
          <a:xfrm rot="3340869">
            <a:off x="8213124" y="254124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56.56.56.0/30</a:t>
            </a:r>
          </a:p>
        </p:txBody>
      </p:sp>
      <p:sp>
        <p:nvSpPr>
          <p:cNvPr id="192" name="矩形 140"/>
          <p:cNvSpPr>
            <a:spLocks noChangeArrowheads="1"/>
          </p:cNvSpPr>
          <p:nvPr/>
        </p:nvSpPr>
        <p:spPr bwMode="auto">
          <a:xfrm>
            <a:off x="5339916" y="3620053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34.34.34.0/30</a:t>
            </a:r>
          </a:p>
        </p:txBody>
      </p:sp>
      <p:pic>
        <p:nvPicPr>
          <p:cNvPr id="193" name="Picture 19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03" y="4509120"/>
            <a:ext cx="562743" cy="509097"/>
          </a:xfrm>
          <a:prstGeom prst="rect">
            <a:avLst/>
          </a:prstGeom>
          <a:noFill/>
        </p:spPr>
      </p:pic>
      <p:pic>
        <p:nvPicPr>
          <p:cNvPr id="194" name="Picture 1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7837" y="3171903"/>
            <a:ext cx="562743" cy="509097"/>
          </a:xfrm>
          <a:prstGeom prst="rect">
            <a:avLst/>
          </a:prstGeom>
          <a:noFill/>
        </p:spPr>
      </p:pic>
      <p:pic>
        <p:nvPicPr>
          <p:cNvPr id="195" name="Picture 1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9947" y="4576087"/>
            <a:ext cx="562743" cy="509097"/>
          </a:xfrm>
          <a:prstGeom prst="rect">
            <a:avLst/>
          </a:prstGeom>
          <a:noFill/>
        </p:spPr>
      </p:pic>
      <p:cxnSp>
        <p:nvCxnSpPr>
          <p:cNvPr id="196" name="直接连接符 36"/>
          <p:cNvCxnSpPr/>
          <p:nvPr/>
        </p:nvCxnSpPr>
        <p:spPr bwMode="auto">
          <a:xfrm>
            <a:off x="4001842" y="2101026"/>
            <a:ext cx="751702" cy="106663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接连接符 36"/>
          <p:cNvCxnSpPr>
            <a:stCxn id="208" idx="0"/>
            <a:endCxn id="205" idx="1"/>
          </p:cNvCxnSpPr>
          <p:nvPr/>
        </p:nvCxnSpPr>
        <p:spPr bwMode="auto">
          <a:xfrm flipV="1">
            <a:off x="7125771" y="2231313"/>
            <a:ext cx="691983" cy="946619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Text Box 258"/>
          <p:cNvSpPr txBox="1">
            <a:spLocks noChangeArrowheads="1"/>
          </p:cNvSpPr>
          <p:nvPr/>
        </p:nvSpPr>
        <p:spPr bwMode="auto">
          <a:xfrm>
            <a:off x="8933062" y="362295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PE2</a:t>
            </a:r>
          </a:p>
        </p:txBody>
      </p:sp>
      <p:sp>
        <p:nvSpPr>
          <p:cNvPr id="199" name="Text Box 31"/>
          <p:cNvSpPr txBox="1">
            <a:spLocks noChangeArrowheads="1"/>
          </p:cNvSpPr>
          <p:nvPr/>
        </p:nvSpPr>
        <p:spPr bwMode="auto">
          <a:xfrm>
            <a:off x="4953390" y="3391208"/>
            <a:ext cx="90635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200" name="Text Box 31"/>
          <p:cNvSpPr txBox="1">
            <a:spLocks noChangeArrowheads="1"/>
          </p:cNvSpPr>
          <p:nvPr/>
        </p:nvSpPr>
        <p:spPr bwMode="auto">
          <a:xfrm rot="18297378">
            <a:off x="7254773" y="2585521"/>
            <a:ext cx="79449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201" name="Text Box 31"/>
          <p:cNvSpPr txBox="1">
            <a:spLocks noChangeArrowheads="1"/>
          </p:cNvSpPr>
          <p:nvPr/>
        </p:nvSpPr>
        <p:spPr bwMode="auto">
          <a:xfrm rot="3428443">
            <a:off x="8222934" y="2767889"/>
            <a:ext cx="84615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202" name="矩形 140"/>
          <p:cNvSpPr>
            <a:spLocks noChangeArrowheads="1"/>
          </p:cNvSpPr>
          <p:nvPr/>
        </p:nvSpPr>
        <p:spPr bwMode="auto">
          <a:xfrm>
            <a:off x="6059996" y="296852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4.4.4.4/32</a:t>
            </a:r>
          </a:p>
        </p:txBody>
      </p:sp>
      <p:sp>
        <p:nvSpPr>
          <p:cNvPr id="203" name="矩形 140"/>
          <p:cNvSpPr>
            <a:spLocks noChangeArrowheads="1"/>
          </p:cNvSpPr>
          <p:nvPr/>
        </p:nvSpPr>
        <p:spPr bwMode="auto">
          <a:xfrm>
            <a:off x="7590295" y="174864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5.5.5.5/32</a:t>
            </a:r>
          </a:p>
        </p:txBody>
      </p:sp>
      <p:sp>
        <p:nvSpPr>
          <p:cNvPr id="204" name="矩形 140"/>
          <p:cNvSpPr>
            <a:spLocks noChangeArrowheads="1"/>
          </p:cNvSpPr>
          <p:nvPr/>
        </p:nvSpPr>
        <p:spPr bwMode="auto">
          <a:xfrm rot="18466589">
            <a:off x="6843139" y="2433144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45.45.45.0/30</a:t>
            </a:r>
          </a:p>
        </p:txBody>
      </p:sp>
      <p:pic>
        <p:nvPicPr>
          <p:cNvPr id="205" name="Picture 20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754" y="1976764"/>
            <a:ext cx="562743" cy="509097"/>
          </a:xfrm>
          <a:prstGeom prst="rect">
            <a:avLst/>
          </a:prstGeom>
          <a:noFill/>
        </p:spPr>
      </p:pic>
      <p:cxnSp>
        <p:nvCxnSpPr>
          <p:cNvPr id="206" name="直接连接符 36"/>
          <p:cNvCxnSpPr>
            <a:stCxn id="205" idx="3"/>
            <a:endCxn id="214" idx="0"/>
          </p:cNvCxnSpPr>
          <p:nvPr/>
        </p:nvCxnSpPr>
        <p:spPr bwMode="auto">
          <a:xfrm>
            <a:off x="8380497" y="2231313"/>
            <a:ext cx="624274" cy="941111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35"/>
          <p:cNvCxnSpPr/>
          <p:nvPr/>
        </p:nvCxnSpPr>
        <p:spPr bwMode="auto">
          <a:xfrm>
            <a:off x="4909655" y="3404822"/>
            <a:ext cx="2075271" cy="1066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8" name="Picture 20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399" y="3177932"/>
            <a:ext cx="562743" cy="509097"/>
          </a:xfrm>
          <a:prstGeom prst="rect">
            <a:avLst/>
          </a:prstGeom>
          <a:noFill/>
        </p:spPr>
      </p:pic>
      <p:pic>
        <p:nvPicPr>
          <p:cNvPr id="209" name="Picture 208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385" y="3168184"/>
            <a:ext cx="562743" cy="509097"/>
          </a:xfrm>
          <a:prstGeom prst="rect">
            <a:avLst/>
          </a:prstGeom>
          <a:noFill/>
        </p:spPr>
      </p:pic>
      <p:cxnSp>
        <p:nvCxnSpPr>
          <p:cNvPr id="210" name="直接连接符 39"/>
          <p:cNvCxnSpPr/>
          <p:nvPr/>
        </p:nvCxnSpPr>
        <p:spPr bwMode="auto">
          <a:xfrm>
            <a:off x="9010351" y="3633808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1" name="Picture 21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1192" y="1970735"/>
            <a:ext cx="562743" cy="509097"/>
          </a:xfrm>
          <a:prstGeom prst="rect">
            <a:avLst/>
          </a:prstGeom>
          <a:noFill/>
        </p:spPr>
      </p:pic>
      <p:sp>
        <p:nvSpPr>
          <p:cNvPr id="212" name="Text Box 31"/>
          <p:cNvSpPr txBox="1">
            <a:spLocks noChangeArrowheads="1"/>
          </p:cNvSpPr>
          <p:nvPr/>
        </p:nvSpPr>
        <p:spPr bwMode="auto">
          <a:xfrm>
            <a:off x="2099556" y="3645024"/>
            <a:ext cx="77746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213" name="Text Box 258"/>
          <p:cNvSpPr txBox="1">
            <a:spLocks noChangeArrowheads="1"/>
          </p:cNvSpPr>
          <p:nvPr/>
        </p:nvSpPr>
        <p:spPr bwMode="auto">
          <a:xfrm>
            <a:off x="3537699" y="243714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P1</a:t>
            </a:r>
          </a:p>
        </p:txBody>
      </p:sp>
      <p:pic>
        <p:nvPicPr>
          <p:cNvPr id="214" name="Picture 21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399" y="3172424"/>
            <a:ext cx="562743" cy="509097"/>
          </a:xfrm>
          <a:prstGeom prst="rect">
            <a:avLst/>
          </a:prstGeom>
          <a:noFill/>
        </p:spPr>
      </p:pic>
      <p:sp>
        <p:nvSpPr>
          <p:cNvPr id="215" name="矩形 140"/>
          <p:cNvSpPr>
            <a:spLocks noChangeArrowheads="1"/>
          </p:cNvSpPr>
          <p:nvPr/>
        </p:nvSpPr>
        <p:spPr bwMode="auto">
          <a:xfrm rot="3306345">
            <a:off x="3948471" y="2529038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23.23.23.0/30</a:t>
            </a:r>
          </a:p>
        </p:txBody>
      </p:sp>
      <p:sp>
        <p:nvSpPr>
          <p:cNvPr id="216" name="Text Box 259"/>
          <p:cNvSpPr txBox="1">
            <a:spLocks noChangeArrowheads="1"/>
          </p:cNvSpPr>
          <p:nvPr/>
        </p:nvSpPr>
        <p:spPr bwMode="auto">
          <a:xfrm>
            <a:off x="7793912" y="2437335"/>
            <a:ext cx="633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P2</a:t>
            </a:r>
          </a:p>
        </p:txBody>
      </p:sp>
      <p:sp>
        <p:nvSpPr>
          <p:cNvPr id="217" name="矩形 140"/>
          <p:cNvSpPr>
            <a:spLocks noChangeArrowheads="1"/>
          </p:cNvSpPr>
          <p:nvPr/>
        </p:nvSpPr>
        <p:spPr bwMode="auto">
          <a:xfrm>
            <a:off x="9122790" y="2924944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6.6.6.6/32</a:t>
            </a:r>
          </a:p>
        </p:txBody>
      </p:sp>
      <p:sp>
        <p:nvSpPr>
          <p:cNvPr id="218" name="Text Box 260"/>
          <p:cNvSpPr txBox="1">
            <a:spLocks noChangeArrowheads="1"/>
          </p:cNvSpPr>
          <p:nvPr/>
        </p:nvSpPr>
        <p:spPr bwMode="auto">
          <a:xfrm>
            <a:off x="6641386" y="3622282"/>
            <a:ext cx="1035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ASBR2</a:t>
            </a:r>
          </a:p>
        </p:txBody>
      </p:sp>
      <p:sp>
        <p:nvSpPr>
          <p:cNvPr id="219" name="Text Box 31"/>
          <p:cNvSpPr txBox="1">
            <a:spLocks noChangeArrowheads="1"/>
          </p:cNvSpPr>
          <p:nvPr/>
        </p:nvSpPr>
        <p:spPr bwMode="auto">
          <a:xfrm>
            <a:off x="6132004" y="3406619"/>
            <a:ext cx="81260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220" name="Text Box 31"/>
          <p:cNvSpPr txBox="1">
            <a:spLocks noChangeArrowheads="1"/>
          </p:cNvSpPr>
          <p:nvPr/>
        </p:nvSpPr>
        <p:spPr bwMode="auto">
          <a:xfrm>
            <a:off x="8328248" y="3660011"/>
            <a:ext cx="7963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pic>
        <p:nvPicPr>
          <p:cNvPr id="221" name="Picture 22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516" y="1970735"/>
            <a:ext cx="562743" cy="509097"/>
          </a:xfrm>
          <a:prstGeom prst="rect">
            <a:avLst/>
          </a:prstGeom>
          <a:noFill/>
        </p:spPr>
      </p:pic>
      <p:cxnSp>
        <p:nvCxnSpPr>
          <p:cNvPr id="222" name="直接连接符 36"/>
          <p:cNvCxnSpPr>
            <a:stCxn id="211" idx="1"/>
            <a:endCxn id="221" idx="3"/>
          </p:cNvCxnSpPr>
          <p:nvPr/>
        </p:nvCxnSpPr>
        <p:spPr bwMode="auto">
          <a:xfrm flipH="1">
            <a:off x="2302259" y="2225284"/>
            <a:ext cx="122893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接连接符 36"/>
          <p:cNvCxnSpPr/>
          <p:nvPr/>
        </p:nvCxnSpPr>
        <p:spPr bwMode="auto">
          <a:xfrm flipH="1" flipV="1">
            <a:off x="8365685" y="2218973"/>
            <a:ext cx="1402723" cy="1234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矩形 140"/>
          <p:cNvSpPr>
            <a:spLocks noChangeArrowheads="1"/>
          </p:cNvSpPr>
          <p:nvPr/>
        </p:nvSpPr>
        <p:spPr bwMode="auto">
          <a:xfrm>
            <a:off x="1744365" y="175701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7.7.7.7/32</a:t>
            </a:r>
          </a:p>
        </p:txBody>
      </p:sp>
      <p:sp>
        <p:nvSpPr>
          <p:cNvPr id="225" name="矩形 140"/>
          <p:cNvSpPr>
            <a:spLocks noChangeArrowheads="1"/>
          </p:cNvSpPr>
          <p:nvPr/>
        </p:nvSpPr>
        <p:spPr bwMode="auto">
          <a:xfrm>
            <a:off x="9180804" y="176412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8.8.8.8/32</a:t>
            </a:r>
          </a:p>
        </p:txBody>
      </p:sp>
      <p:sp>
        <p:nvSpPr>
          <p:cNvPr id="226" name="矩形 140"/>
          <p:cNvSpPr>
            <a:spLocks noChangeArrowheads="1"/>
          </p:cNvSpPr>
          <p:nvPr/>
        </p:nvSpPr>
        <p:spPr bwMode="auto">
          <a:xfrm>
            <a:off x="2397735" y="199939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72.72.72.0/30</a:t>
            </a:r>
          </a:p>
        </p:txBody>
      </p:sp>
      <p:sp>
        <p:nvSpPr>
          <p:cNvPr id="227" name="矩形 140"/>
          <p:cNvSpPr>
            <a:spLocks noChangeArrowheads="1"/>
          </p:cNvSpPr>
          <p:nvPr/>
        </p:nvSpPr>
        <p:spPr bwMode="auto">
          <a:xfrm>
            <a:off x="8487959" y="202318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58.58.58.0/30</a:t>
            </a:r>
          </a:p>
        </p:txBody>
      </p:sp>
      <p:sp>
        <p:nvSpPr>
          <p:cNvPr id="228" name="Text Box 258"/>
          <p:cNvSpPr txBox="1">
            <a:spLocks noChangeArrowheads="1"/>
          </p:cNvSpPr>
          <p:nvPr/>
        </p:nvSpPr>
        <p:spPr bwMode="auto">
          <a:xfrm>
            <a:off x="1644040" y="2450381"/>
            <a:ext cx="6443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RR1</a:t>
            </a:r>
          </a:p>
        </p:txBody>
      </p:sp>
      <p:sp>
        <p:nvSpPr>
          <p:cNvPr id="229" name="Text Box 258"/>
          <p:cNvSpPr txBox="1">
            <a:spLocks noChangeArrowheads="1"/>
          </p:cNvSpPr>
          <p:nvPr/>
        </p:nvSpPr>
        <p:spPr bwMode="auto">
          <a:xfrm>
            <a:off x="9629385" y="2474302"/>
            <a:ext cx="640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RR2</a:t>
            </a:r>
          </a:p>
        </p:txBody>
      </p:sp>
      <p:pic>
        <p:nvPicPr>
          <p:cNvPr id="230" name="Picture 22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709" y="1988840"/>
            <a:ext cx="562743" cy="509097"/>
          </a:xfrm>
          <a:prstGeom prst="rect">
            <a:avLst/>
          </a:prstGeom>
          <a:noFill/>
        </p:spPr>
      </p:pic>
      <p:sp>
        <p:nvSpPr>
          <p:cNvPr id="231" name="Text Box 31"/>
          <p:cNvSpPr txBox="1">
            <a:spLocks noChangeArrowheads="1"/>
          </p:cNvSpPr>
          <p:nvPr/>
        </p:nvSpPr>
        <p:spPr bwMode="auto">
          <a:xfrm>
            <a:off x="2511732" y="2243693"/>
            <a:ext cx="79864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232" name="Text Box 31"/>
          <p:cNvSpPr txBox="1">
            <a:spLocks noChangeArrowheads="1"/>
          </p:cNvSpPr>
          <p:nvPr/>
        </p:nvSpPr>
        <p:spPr bwMode="auto">
          <a:xfrm>
            <a:off x="8720383" y="2248631"/>
            <a:ext cx="8551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73" name="Line 282"/>
          <p:cNvSpPr>
            <a:spLocks noChangeShapeType="1"/>
          </p:cNvSpPr>
          <p:nvPr/>
        </p:nvSpPr>
        <p:spPr bwMode="auto">
          <a:xfrm>
            <a:off x="2265788" y="2478986"/>
            <a:ext cx="495489" cy="61366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74" name="Line 282"/>
          <p:cNvSpPr>
            <a:spLocks noChangeShapeType="1"/>
          </p:cNvSpPr>
          <p:nvPr/>
        </p:nvSpPr>
        <p:spPr bwMode="auto">
          <a:xfrm>
            <a:off x="2305468" y="2359475"/>
            <a:ext cx="2226528" cy="78989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76" name="Line 282"/>
          <p:cNvSpPr>
            <a:spLocks noChangeShapeType="1"/>
          </p:cNvSpPr>
          <p:nvPr/>
        </p:nvSpPr>
        <p:spPr bwMode="auto">
          <a:xfrm>
            <a:off x="5152111" y="5259452"/>
            <a:ext cx="993277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77" name="Line 282"/>
          <p:cNvSpPr>
            <a:spLocks noChangeShapeType="1"/>
          </p:cNvSpPr>
          <p:nvPr/>
        </p:nvSpPr>
        <p:spPr bwMode="auto">
          <a:xfrm>
            <a:off x="5006128" y="3219639"/>
            <a:ext cx="1798645" cy="8824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78" name="Line 282"/>
          <p:cNvSpPr>
            <a:spLocks noChangeShapeType="1"/>
          </p:cNvSpPr>
          <p:nvPr/>
        </p:nvSpPr>
        <p:spPr bwMode="auto">
          <a:xfrm flipV="1">
            <a:off x="7343789" y="2429491"/>
            <a:ext cx="2257919" cy="71232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79" name="Line 282"/>
          <p:cNvSpPr>
            <a:spLocks noChangeShapeType="1"/>
          </p:cNvSpPr>
          <p:nvPr/>
        </p:nvSpPr>
        <p:spPr bwMode="auto">
          <a:xfrm flipH="1">
            <a:off x="9113975" y="2494852"/>
            <a:ext cx="550299" cy="582767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9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MPLS BGP VPN</a:t>
            </a: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跨域</a:t>
            </a:r>
          </a:p>
        </p:txBody>
      </p:sp>
    </p:spTree>
    <p:extLst>
      <p:ext uri="{BB962C8B-B14F-4D97-AF65-F5344CB8AC3E}">
        <p14:creationId xmlns:p14="http://schemas.microsoft.com/office/powerpoint/2010/main" val="309360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OptionB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转发平面</a:t>
            </a:r>
            <a:endParaRPr 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743968" y="1339366"/>
            <a:ext cx="8672512" cy="4933950"/>
            <a:chOff x="1743968" y="1339366"/>
            <a:chExt cx="8672512" cy="4933950"/>
          </a:xfrm>
        </p:grpSpPr>
        <p:sp>
          <p:nvSpPr>
            <p:cNvPr id="5" name="AutoShape 158"/>
            <p:cNvSpPr>
              <a:spLocks noChangeArrowheads="1"/>
            </p:cNvSpPr>
            <p:nvPr/>
          </p:nvSpPr>
          <p:spPr bwMode="auto">
            <a:xfrm rot="5400000">
              <a:off x="6069905" y="2712553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36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6" name="Picture 3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3968" y="2817328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037780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804543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682430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820793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708205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pic>
          <p:nvPicPr>
            <p:cNvPr id="12" name="Picture 9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60705" y="2817328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86993" y="1339366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92143" y="1339366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893442" y="2442678"/>
              <a:ext cx="5146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810104" y="2442678"/>
              <a:ext cx="5394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82405" y="2692152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ASBR-PE1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658868" y="2692152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ASBR-PE2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283718" y="3526941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9276655" y="3511066"/>
              <a:ext cx="5254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018605" y="3090378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9297293" y="2988778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899793" y="2260116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741168" y="2298216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6870005" y="2269641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771705" y="2260116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619055" y="2568091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 flipV="1">
              <a:off x="2861568" y="2691916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8559105" y="2691916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>
              <a:off x="2891730" y="3571391"/>
              <a:ext cx="0" cy="14319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>
              <a:off x="3772793" y="2777641"/>
              <a:ext cx="1587" cy="2519362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Line 106"/>
            <p:cNvSpPr>
              <a:spLocks noChangeShapeType="1"/>
            </p:cNvSpPr>
            <p:nvPr/>
          </p:nvSpPr>
          <p:spPr bwMode="auto">
            <a:xfrm>
              <a:off x="5441255" y="2774466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0" name="Line 107"/>
            <p:cNvSpPr>
              <a:spLocks noChangeShapeType="1"/>
            </p:cNvSpPr>
            <p:nvPr/>
          </p:nvSpPr>
          <p:spPr bwMode="auto">
            <a:xfrm>
              <a:off x="6673155" y="2749066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1" name="Line 108"/>
            <p:cNvSpPr>
              <a:spLocks noChangeShapeType="1"/>
            </p:cNvSpPr>
            <p:nvPr/>
          </p:nvSpPr>
          <p:spPr bwMode="auto">
            <a:xfrm>
              <a:off x="8487668" y="2828441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" name="Line 109"/>
            <p:cNvSpPr>
              <a:spLocks noChangeShapeType="1"/>
            </p:cNvSpPr>
            <p:nvPr/>
          </p:nvSpPr>
          <p:spPr bwMode="auto">
            <a:xfrm>
              <a:off x="9333805" y="3623778"/>
              <a:ext cx="0" cy="14319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3" name="Line 110"/>
            <p:cNvSpPr>
              <a:spLocks noChangeShapeType="1"/>
            </p:cNvSpPr>
            <p:nvPr/>
          </p:nvSpPr>
          <p:spPr bwMode="auto">
            <a:xfrm>
              <a:off x="3763268" y="4377841"/>
              <a:ext cx="7889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" name="Line 111"/>
            <p:cNvSpPr>
              <a:spLocks noChangeShapeType="1"/>
            </p:cNvSpPr>
            <p:nvPr/>
          </p:nvSpPr>
          <p:spPr bwMode="auto">
            <a:xfrm>
              <a:off x="4539555" y="4377841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" name="Line 112"/>
            <p:cNvSpPr>
              <a:spLocks noChangeShapeType="1"/>
            </p:cNvSpPr>
            <p:nvPr/>
          </p:nvSpPr>
          <p:spPr bwMode="auto">
            <a:xfrm>
              <a:off x="2882205" y="4371491"/>
              <a:ext cx="8890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" name="Line 113"/>
            <p:cNvSpPr>
              <a:spLocks noChangeShapeType="1"/>
            </p:cNvSpPr>
            <p:nvPr/>
          </p:nvSpPr>
          <p:spPr bwMode="auto">
            <a:xfrm>
              <a:off x="5450780" y="4371491"/>
              <a:ext cx="1227138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7" name="Line 114"/>
            <p:cNvSpPr>
              <a:spLocks noChangeShapeType="1"/>
            </p:cNvSpPr>
            <p:nvPr/>
          </p:nvSpPr>
          <p:spPr bwMode="auto">
            <a:xfrm>
              <a:off x="6677918" y="4377841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" name="Line 115"/>
            <p:cNvSpPr>
              <a:spLocks noChangeShapeType="1"/>
            </p:cNvSpPr>
            <p:nvPr/>
          </p:nvSpPr>
          <p:spPr bwMode="auto">
            <a:xfrm>
              <a:off x="7582793" y="4368316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9" name="Line 116"/>
            <p:cNvSpPr>
              <a:spLocks noChangeShapeType="1"/>
            </p:cNvSpPr>
            <p:nvPr/>
          </p:nvSpPr>
          <p:spPr bwMode="auto">
            <a:xfrm>
              <a:off x="8481318" y="4371491"/>
              <a:ext cx="8778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0" name="Line 117"/>
            <p:cNvSpPr>
              <a:spLocks noChangeShapeType="1"/>
            </p:cNvSpPr>
            <p:nvPr/>
          </p:nvSpPr>
          <p:spPr bwMode="auto">
            <a:xfrm>
              <a:off x="4552255" y="2672866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1" name="Line 118"/>
            <p:cNvSpPr>
              <a:spLocks noChangeShapeType="1"/>
            </p:cNvSpPr>
            <p:nvPr/>
          </p:nvSpPr>
          <p:spPr bwMode="auto">
            <a:xfrm>
              <a:off x="7587555" y="2639528"/>
              <a:ext cx="0" cy="2693988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8555930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53" name="Line 120"/>
            <p:cNvSpPr>
              <a:spLocks noChangeShapeType="1"/>
            </p:cNvSpPr>
            <p:nvPr/>
          </p:nvSpPr>
          <p:spPr bwMode="auto">
            <a:xfrm flipH="1">
              <a:off x="2344043" y="3463441"/>
              <a:ext cx="363537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4" name="Text Box 121"/>
            <p:cNvSpPr txBox="1">
              <a:spLocks noChangeArrowheads="1"/>
            </p:cNvSpPr>
            <p:nvPr/>
          </p:nvSpPr>
          <p:spPr bwMode="auto">
            <a:xfrm>
              <a:off x="1847155" y="3606316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56" name="Text Box 133"/>
            <p:cNvSpPr txBox="1">
              <a:spLocks noChangeArrowheads="1"/>
            </p:cNvSpPr>
            <p:nvPr/>
          </p:nvSpPr>
          <p:spPr bwMode="auto">
            <a:xfrm>
              <a:off x="3642618" y="1436203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57" name="Text Box 134"/>
            <p:cNvSpPr txBox="1">
              <a:spLocks noChangeArrowheads="1"/>
            </p:cNvSpPr>
            <p:nvPr/>
          </p:nvSpPr>
          <p:spPr bwMode="auto">
            <a:xfrm>
              <a:off x="3633093" y="1652103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58" name="Arc 135"/>
            <p:cNvSpPr>
              <a:spLocks/>
            </p:cNvSpPr>
            <p:nvPr/>
          </p:nvSpPr>
          <p:spPr bwMode="auto">
            <a:xfrm rot="18721372">
              <a:off x="3951387" y="1744972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9" name="Text Box 136"/>
            <p:cNvSpPr txBox="1">
              <a:spLocks noChangeArrowheads="1"/>
            </p:cNvSpPr>
            <p:nvPr/>
          </p:nvSpPr>
          <p:spPr bwMode="auto">
            <a:xfrm>
              <a:off x="6639818" y="1410803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60" name="Text Box 137"/>
            <p:cNvSpPr txBox="1">
              <a:spLocks noChangeArrowheads="1"/>
            </p:cNvSpPr>
            <p:nvPr/>
          </p:nvSpPr>
          <p:spPr bwMode="auto">
            <a:xfrm>
              <a:off x="6630293" y="1626703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MP-iBGP</a:t>
              </a:r>
            </a:p>
          </p:txBody>
        </p:sp>
        <p:sp>
          <p:nvSpPr>
            <p:cNvPr id="61" name="Arc 138"/>
            <p:cNvSpPr>
              <a:spLocks/>
            </p:cNvSpPr>
            <p:nvPr/>
          </p:nvSpPr>
          <p:spPr bwMode="auto">
            <a:xfrm rot="18721372">
              <a:off x="6948587" y="1719572"/>
              <a:ext cx="1277937" cy="1311275"/>
            </a:xfrm>
            <a:custGeom>
              <a:avLst/>
              <a:gdLst>
                <a:gd name="G0" fmla="+- 4979 0 0"/>
                <a:gd name="G1" fmla="+- 21600 0 0"/>
                <a:gd name="G2" fmla="+- 21600 0 0"/>
                <a:gd name="T0" fmla="*/ 0 w 26579"/>
                <a:gd name="T1" fmla="*/ 582 h 29359"/>
                <a:gd name="T2" fmla="*/ 25137 w 26579"/>
                <a:gd name="T3" fmla="*/ 29359 h 29359"/>
                <a:gd name="T4" fmla="*/ 4979 w 26579"/>
                <a:gd name="T5" fmla="*/ 21600 h 29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79" h="29359" fill="none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</a:path>
                <a:path w="26579" h="29359" stroke="0" extrusionOk="0">
                  <a:moveTo>
                    <a:pt x="-1" y="581"/>
                  </a:moveTo>
                  <a:cubicBezTo>
                    <a:pt x="1631" y="195"/>
                    <a:pt x="3302" y="-1"/>
                    <a:pt x="4979" y="0"/>
                  </a:cubicBezTo>
                  <a:cubicBezTo>
                    <a:pt x="16908" y="0"/>
                    <a:pt x="26579" y="9670"/>
                    <a:pt x="26579" y="21600"/>
                  </a:cubicBezTo>
                  <a:cubicBezTo>
                    <a:pt x="26579" y="24252"/>
                    <a:pt x="26090" y="26883"/>
                    <a:pt x="25137" y="29359"/>
                  </a:cubicBezTo>
                  <a:lnTo>
                    <a:pt x="4979" y="2160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2" name="Rectangle 139"/>
            <p:cNvSpPr>
              <a:spLocks noChangeArrowheads="1"/>
            </p:cNvSpPr>
            <p:nvPr/>
          </p:nvSpPr>
          <p:spPr bwMode="auto">
            <a:xfrm>
              <a:off x="7670105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3" name="Rectangle 140"/>
            <p:cNvSpPr>
              <a:spLocks noChangeArrowheads="1"/>
            </p:cNvSpPr>
            <p:nvPr/>
          </p:nvSpPr>
          <p:spPr bwMode="auto">
            <a:xfrm>
              <a:off x="7670105" y="4747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V3</a:t>
              </a:r>
            </a:p>
          </p:txBody>
        </p:sp>
        <p:sp>
          <p:nvSpPr>
            <p:cNvPr id="64" name="Rectangle 141"/>
            <p:cNvSpPr>
              <a:spLocks noChangeArrowheads="1"/>
            </p:cNvSpPr>
            <p:nvPr/>
          </p:nvSpPr>
          <p:spPr bwMode="auto">
            <a:xfrm>
              <a:off x="7670105" y="50144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T4</a:t>
              </a:r>
            </a:p>
          </p:txBody>
        </p:sp>
        <p:sp>
          <p:nvSpPr>
            <p:cNvPr id="65" name="Rectangle 142"/>
            <p:cNvSpPr>
              <a:spLocks noChangeArrowheads="1"/>
            </p:cNvSpPr>
            <p:nvPr/>
          </p:nvSpPr>
          <p:spPr bwMode="auto">
            <a:xfrm>
              <a:off x="6771580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6" name="Rectangle 143"/>
            <p:cNvSpPr>
              <a:spLocks noChangeArrowheads="1"/>
            </p:cNvSpPr>
            <p:nvPr/>
          </p:nvSpPr>
          <p:spPr bwMode="auto">
            <a:xfrm>
              <a:off x="6771580" y="4747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V3</a:t>
              </a:r>
            </a:p>
          </p:txBody>
        </p:sp>
        <p:sp>
          <p:nvSpPr>
            <p:cNvPr id="67" name="Rectangle 144"/>
            <p:cNvSpPr>
              <a:spLocks noChangeArrowheads="1"/>
            </p:cNvSpPr>
            <p:nvPr/>
          </p:nvSpPr>
          <p:spPr bwMode="auto">
            <a:xfrm>
              <a:off x="6771580" y="50144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T3</a:t>
              </a:r>
            </a:p>
          </p:txBody>
        </p:sp>
        <p:sp>
          <p:nvSpPr>
            <p:cNvPr id="68" name="Text Box 145"/>
            <p:cNvSpPr txBox="1">
              <a:spLocks noChangeArrowheads="1"/>
            </p:cNvSpPr>
            <p:nvPr/>
          </p:nvSpPr>
          <p:spPr bwMode="auto">
            <a:xfrm>
              <a:off x="5727005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69" name="Rectangle 146"/>
            <p:cNvSpPr>
              <a:spLocks noChangeArrowheads="1"/>
            </p:cNvSpPr>
            <p:nvPr/>
          </p:nvSpPr>
          <p:spPr bwMode="auto">
            <a:xfrm>
              <a:off x="5666680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0" name="Rectangle 147"/>
            <p:cNvSpPr>
              <a:spLocks noChangeArrowheads="1"/>
            </p:cNvSpPr>
            <p:nvPr/>
          </p:nvSpPr>
          <p:spPr bwMode="auto">
            <a:xfrm>
              <a:off x="4628455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1" name="Rectangle 148"/>
            <p:cNvSpPr>
              <a:spLocks noChangeArrowheads="1"/>
            </p:cNvSpPr>
            <p:nvPr/>
          </p:nvSpPr>
          <p:spPr bwMode="auto">
            <a:xfrm>
              <a:off x="4628455" y="4747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2" name="Rectangle 149"/>
            <p:cNvSpPr>
              <a:spLocks noChangeArrowheads="1"/>
            </p:cNvSpPr>
            <p:nvPr/>
          </p:nvSpPr>
          <p:spPr bwMode="auto">
            <a:xfrm>
              <a:off x="4628455" y="50144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T2</a:t>
              </a:r>
            </a:p>
          </p:txBody>
        </p:sp>
        <p:sp>
          <p:nvSpPr>
            <p:cNvPr id="73" name="Rectangle 150"/>
            <p:cNvSpPr>
              <a:spLocks noChangeArrowheads="1"/>
            </p:cNvSpPr>
            <p:nvPr/>
          </p:nvSpPr>
          <p:spPr bwMode="auto">
            <a:xfrm>
              <a:off x="3828355" y="4493728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4" name="Rectangle 151"/>
            <p:cNvSpPr>
              <a:spLocks noChangeArrowheads="1"/>
            </p:cNvSpPr>
            <p:nvPr/>
          </p:nvSpPr>
          <p:spPr bwMode="auto">
            <a:xfrm>
              <a:off x="3828355" y="4747728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5" name="Rectangle 152"/>
            <p:cNvSpPr>
              <a:spLocks noChangeArrowheads="1"/>
            </p:cNvSpPr>
            <p:nvPr/>
          </p:nvSpPr>
          <p:spPr bwMode="auto">
            <a:xfrm>
              <a:off x="3828355" y="5014428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T1</a:t>
              </a:r>
            </a:p>
          </p:txBody>
        </p:sp>
        <p:sp>
          <p:nvSpPr>
            <p:cNvPr id="76" name="Rectangle 153"/>
            <p:cNvSpPr>
              <a:spLocks noChangeArrowheads="1"/>
            </p:cNvSpPr>
            <p:nvPr/>
          </p:nvSpPr>
          <p:spPr bwMode="auto">
            <a:xfrm>
              <a:off x="2950468" y="4493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7" name="Rectangle 154"/>
            <p:cNvSpPr>
              <a:spLocks noChangeArrowheads="1"/>
            </p:cNvSpPr>
            <p:nvPr/>
          </p:nvSpPr>
          <p:spPr bwMode="auto">
            <a:xfrm>
              <a:off x="5666680" y="474772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78" name="Arc 182"/>
            <p:cNvSpPr>
              <a:spLocks/>
            </p:cNvSpPr>
            <p:nvPr/>
          </p:nvSpPr>
          <p:spPr bwMode="auto">
            <a:xfrm rot="18709102">
              <a:off x="5480943" y="2014053"/>
              <a:ext cx="1035050" cy="949325"/>
            </a:xfrm>
            <a:custGeom>
              <a:avLst/>
              <a:gdLst>
                <a:gd name="G0" fmla="+- 0 0 0"/>
                <a:gd name="G1" fmla="+- 21252 0 0"/>
                <a:gd name="G2" fmla="+- 21600 0 0"/>
                <a:gd name="T0" fmla="*/ 3863 w 21544"/>
                <a:gd name="T1" fmla="*/ 0 h 21252"/>
                <a:gd name="T2" fmla="*/ 21544 w 21544"/>
                <a:gd name="T3" fmla="*/ 19691 h 21252"/>
                <a:gd name="T4" fmla="*/ 0 w 21544"/>
                <a:gd name="T5" fmla="*/ 21252 h 2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21252" fill="none" extrusionOk="0">
                  <a:moveTo>
                    <a:pt x="3862" y="0"/>
                  </a:moveTo>
                  <a:cubicBezTo>
                    <a:pt x="13558" y="1762"/>
                    <a:pt x="20831" y="9862"/>
                    <a:pt x="21543" y="19691"/>
                  </a:cubicBezTo>
                </a:path>
                <a:path w="21544" h="21252" stroke="0" extrusionOk="0">
                  <a:moveTo>
                    <a:pt x="3862" y="0"/>
                  </a:moveTo>
                  <a:cubicBezTo>
                    <a:pt x="13558" y="1762"/>
                    <a:pt x="20831" y="9862"/>
                    <a:pt x="21543" y="19691"/>
                  </a:cubicBezTo>
                  <a:lnTo>
                    <a:pt x="0" y="21252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9" name="Text Box 183"/>
            <p:cNvSpPr txBox="1">
              <a:spLocks noChangeArrowheads="1"/>
            </p:cNvSpPr>
            <p:nvPr/>
          </p:nvSpPr>
          <p:spPr bwMode="auto">
            <a:xfrm>
              <a:off x="5045968" y="1928328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MP-eBGP</a:t>
              </a:r>
            </a:p>
          </p:txBody>
        </p:sp>
        <p:sp>
          <p:nvSpPr>
            <p:cNvPr id="80" name="Text Box 184"/>
            <p:cNvSpPr txBox="1">
              <a:spLocks noChangeArrowheads="1"/>
            </p:cNvSpPr>
            <p:nvPr/>
          </p:nvSpPr>
          <p:spPr bwMode="auto">
            <a:xfrm>
              <a:off x="8581330" y="409050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81" name="Text Box 185"/>
            <p:cNvSpPr txBox="1">
              <a:spLocks noChangeArrowheads="1"/>
            </p:cNvSpPr>
            <p:nvPr/>
          </p:nvSpPr>
          <p:spPr bwMode="auto">
            <a:xfrm>
              <a:off x="4372868" y="2353778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82" name="Text Box 186"/>
            <p:cNvSpPr txBox="1">
              <a:spLocks noChangeArrowheads="1"/>
            </p:cNvSpPr>
            <p:nvPr/>
          </p:nvSpPr>
          <p:spPr bwMode="auto">
            <a:xfrm>
              <a:off x="7374830" y="2356953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3090019" y="180281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7770539" y="1802816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85" name="AutoShape 155"/>
            <p:cNvSpPr>
              <a:spLocks noChangeArrowheads="1"/>
            </p:cNvSpPr>
            <p:nvPr/>
          </p:nvSpPr>
          <p:spPr bwMode="auto">
            <a:xfrm rot="5400000">
              <a:off x="4376836" y="4772335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3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6" name="AutoShape 156"/>
            <p:cNvSpPr>
              <a:spLocks noChangeArrowheads="1"/>
            </p:cNvSpPr>
            <p:nvPr/>
          </p:nvSpPr>
          <p:spPr bwMode="auto">
            <a:xfrm rot="5400000">
              <a:off x="3712468" y="5370028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7" name="AutoShape 157"/>
            <p:cNvSpPr>
              <a:spLocks noChangeArrowheads="1"/>
            </p:cNvSpPr>
            <p:nvPr/>
          </p:nvSpPr>
          <p:spPr bwMode="auto">
            <a:xfrm rot="5400000">
              <a:off x="4614168" y="5357328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8" name="AutoShape 159"/>
            <p:cNvSpPr>
              <a:spLocks noChangeArrowheads="1"/>
            </p:cNvSpPr>
            <p:nvPr/>
          </p:nvSpPr>
          <p:spPr bwMode="auto">
            <a:xfrm rot="5400000">
              <a:off x="7364511" y="4759635"/>
              <a:ext cx="390525" cy="2109788"/>
            </a:xfrm>
            <a:prstGeom prst="can">
              <a:avLst>
                <a:gd name="adj" fmla="val 27212"/>
              </a:avLst>
            </a:prstGeom>
            <a:solidFill>
              <a:schemeClr val="accent1">
                <a:alpha val="83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9" name="AutoShape 160"/>
            <p:cNvSpPr>
              <a:spLocks noChangeArrowheads="1"/>
            </p:cNvSpPr>
            <p:nvPr/>
          </p:nvSpPr>
          <p:spPr bwMode="auto">
            <a:xfrm rot="5400000">
              <a:off x="6671568" y="5357328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0" name="AutoShape 161"/>
            <p:cNvSpPr>
              <a:spLocks noChangeArrowheads="1"/>
            </p:cNvSpPr>
            <p:nvPr/>
          </p:nvSpPr>
          <p:spPr bwMode="auto">
            <a:xfrm rot="5400000">
              <a:off x="7644705" y="5344628"/>
              <a:ext cx="809625" cy="879475"/>
            </a:xfrm>
            <a:prstGeom prst="can">
              <a:avLst>
                <a:gd name="adj" fmla="val 27157"/>
              </a:avLst>
            </a:prstGeom>
            <a:solidFill>
              <a:srgbClr val="99CC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1" name="Oval 162"/>
            <p:cNvSpPr>
              <a:spLocks noChangeArrowheads="1"/>
            </p:cNvSpPr>
            <p:nvPr/>
          </p:nvSpPr>
          <p:spPr bwMode="auto">
            <a:xfrm>
              <a:off x="9470330" y="5384316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2" name="Oval 163"/>
            <p:cNvSpPr>
              <a:spLocks noChangeArrowheads="1"/>
            </p:cNvSpPr>
            <p:nvPr/>
          </p:nvSpPr>
          <p:spPr bwMode="auto">
            <a:xfrm>
              <a:off x="9729093" y="5647841"/>
              <a:ext cx="360362" cy="360362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Oval 164"/>
            <p:cNvSpPr>
              <a:spLocks noChangeArrowheads="1"/>
            </p:cNvSpPr>
            <p:nvPr/>
          </p:nvSpPr>
          <p:spPr bwMode="auto">
            <a:xfrm>
              <a:off x="9816405" y="5735153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4" name="Group 165"/>
            <p:cNvGrpSpPr>
              <a:grpSpLocks/>
            </p:cNvGrpSpPr>
            <p:nvPr/>
          </p:nvGrpSpPr>
          <p:grpSpPr bwMode="auto">
            <a:xfrm>
              <a:off x="9470330" y="5590691"/>
              <a:ext cx="938213" cy="682625"/>
              <a:chOff x="4969" y="3431"/>
              <a:chExt cx="591" cy="430"/>
            </a:xfrm>
          </p:grpSpPr>
          <p:sp>
            <p:nvSpPr>
              <p:cNvPr id="100" name="Text Box 166"/>
              <p:cNvSpPr txBox="1">
                <a:spLocks noChangeArrowheads="1"/>
              </p:cNvSpPr>
              <p:nvPr/>
            </p:nvSpPr>
            <p:spPr bwMode="auto">
              <a:xfrm rot="5062408">
                <a:off x="4912" y="350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101" name="Text Box 167"/>
              <p:cNvSpPr txBox="1">
                <a:spLocks noChangeArrowheads="1"/>
              </p:cNvSpPr>
              <p:nvPr/>
            </p:nvSpPr>
            <p:spPr bwMode="auto">
              <a:xfrm rot="3331263">
                <a:off x="4944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102" name="Text Box 168"/>
              <p:cNvSpPr txBox="1">
                <a:spLocks noChangeArrowheads="1"/>
              </p:cNvSpPr>
              <p:nvPr/>
            </p:nvSpPr>
            <p:spPr bwMode="auto">
              <a:xfrm rot="1295724">
                <a:off x="5024" y="368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03" name="Text Box 169"/>
              <p:cNvSpPr txBox="1">
                <a:spLocks noChangeArrowheads="1"/>
              </p:cNvSpPr>
              <p:nvPr/>
            </p:nvSpPr>
            <p:spPr bwMode="auto">
              <a:xfrm rot="2204583">
                <a:off x="4976" y="364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04" name="Text Box 170"/>
              <p:cNvSpPr txBox="1">
                <a:spLocks noChangeArrowheads="1"/>
              </p:cNvSpPr>
              <p:nvPr/>
            </p:nvSpPr>
            <p:spPr bwMode="auto">
              <a:xfrm>
                <a:off x="5080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05" name="Text Box 171"/>
              <p:cNvSpPr txBox="1">
                <a:spLocks noChangeArrowheads="1"/>
              </p:cNvSpPr>
              <p:nvPr/>
            </p:nvSpPr>
            <p:spPr bwMode="auto">
              <a:xfrm rot="-197355">
                <a:off x="5136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06" name="Text Box 172"/>
              <p:cNvSpPr txBox="1">
                <a:spLocks noChangeArrowheads="1"/>
              </p:cNvSpPr>
              <p:nvPr/>
            </p:nvSpPr>
            <p:spPr bwMode="auto">
              <a:xfrm rot="-1081187">
                <a:off x="5184" y="366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07" name="Text Box 173"/>
              <p:cNvSpPr txBox="1">
                <a:spLocks noChangeArrowheads="1"/>
              </p:cNvSpPr>
              <p:nvPr/>
            </p:nvSpPr>
            <p:spPr bwMode="auto">
              <a:xfrm rot="-2174850">
                <a:off x="5224" y="363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08" name="Text Box 174"/>
              <p:cNvSpPr txBox="1">
                <a:spLocks noChangeArrowheads="1"/>
              </p:cNvSpPr>
              <p:nvPr/>
            </p:nvSpPr>
            <p:spPr bwMode="auto">
              <a:xfrm rot="-3203383">
                <a:off x="5296" y="352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09" name="Text Box 175"/>
              <p:cNvSpPr txBox="1">
                <a:spLocks noChangeArrowheads="1"/>
              </p:cNvSpPr>
              <p:nvPr/>
            </p:nvSpPr>
            <p:spPr bwMode="auto">
              <a:xfrm rot="-2676239">
                <a:off x="5272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110" name="Text Box 176"/>
              <p:cNvSpPr txBox="1">
                <a:spLocks noChangeArrowheads="1"/>
              </p:cNvSpPr>
              <p:nvPr/>
            </p:nvSpPr>
            <p:spPr bwMode="auto">
              <a:xfrm rot="16200000">
                <a:off x="5304" y="34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H="1" flipV="1">
              <a:off x="9429055" y="5287478"/>
              <a:ext cx="406400" cy="482600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Line 178"/>
            <p:cNvSpPr>
              <a:spLocks noChangeShapeType="1"/>
            </p:cNvSpPr>
            <p:nvPr/>
          </p:nvSpPr>
          <p:spPr bwMode="auto">
            <a:xfrm flipV="1">
              <a:off x="9975155" y="5236678"/>
              <a:ext cx="0" cy="546100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7" name="Text Box 179"/>
            <p:cNvSpPr txBox="1">
              <a:spLocks noChangeArrowheads="1"/>
            </p:cNvSpPr>
            <p:nvPr/>
          </p:nvSpPr>
          <p:spPr bwMode="auto">
            <a:xfrm>
              <a:off x="8990905" y="5100153"/>
              <a:ext cx="688975" cy="27463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98" name="Text Box 180"/>
            <p:cNvSpPr txBox="1">
              <a:spLocks noChangeArrowheads="1"/>
            </p:cNvSpPr>
            <p:nvPr/>
          </p:nvSpPr>
          <p:spPr bwMode="auto">
            <a:xfrm>
              <a:off x="9524305" y="4839543"/>
              <a:ext cx="892175" cy="4616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99" name="AutoShape 181"/>
            <p:cNvSpPr>
              <a:spLocks noChangeArrowheads="1"/>
            </p:cNvSpPr>
            <p:nvPr/>
          </p:nvSpPr>
          <p:spPr bwMode="auto">
            <a:xfrm rot="5400000">
              <a:off x="5848449" y="5421622"/>
              <a:ext cx="390525" cy="788987"/>
            </a:xfrm>
            <a:prstGeom prst="can">
              <a:avLst>
                <a:gd name="adj" fmla="val 28453"/>
              </a:avLst>
            </a:prstGeom>
            <a:solidFill>
              <a:schemeClr val="accent1">
                <a:alpha val="83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91" name="Picture 19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79844" y="319767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2" name="Picture 19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98393" y="243530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3" name="Picture 19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77701" y="202451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4" name="Picture 19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2462" y="2377367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5" name="Picture 19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0712" y="238750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6" name="Picture 19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12631" y="2026373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7" name="Picture 19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2525" y="237693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98" name="Picture 19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45639" y="3215792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848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方式的特点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不同于</a:t>
            </a:r>
            <a:r>
              <a:rPr lang="en-US" altLang="zh-CN" dirty="0" err="1"/>
              <a:t>OptionA</a:t>
            </a:r>
            <a:r>
              <a:rPr lang="zh-CN" altLang="en-US" dirty="0"/>
              <a:t>，</a:t>
            </a:r>
            <a:r>
              <a:rPr lang="en-US" altLang="zh-CN" dirty="0" err="1"/>
              <a:t>OptionB</a:t>
            </a:r>
            <a:r>
              <a:rPr lang="zh-CN" altLang="en-US" dirty="0"/>
              <a:t>方案不受</a:t>
            </a:r>
            <a:r>
              <a:rPr lang="en-US" altLang="zh-CN" dirty="0"/>
              <a:t>ASBR</a:t>
            </a:r>
            <a:r>
              <a:rPr lang="zh-CN" altLang="en-US" dirty="0"/>
              <a:t>之间互连链路数目的限制。</a:t>
            </a:r>
          </a:p>
          <a:p>
            <a:r>
              <a:rPr lang="zh-CN" altLang="en-US" dirty="0"/>
              <a:t>局限性：</a:t>
            </a:r>
            <a:r>
              <a:rPr lang="en-US" altLang="zh-CN" dirty="0"/>
              <a:t>VPN</a:t>
            </a:r>
            <a:r>
              <a:rPr lang="zh-CN" altLang="en-US" dirty="0"/>
              <a:t>的路由信息是通过</a:t>
            </a:r>
            <a:r>
              <a:rPr lang="en-US" altLang="zh-CN" dirty="0"/>
              <a:t>AS</a:t>
            </a:r>
            <a:r>
              <a:rPr lang="zh-CN" altLang="en-US" dirty="0"/>
              <a:t>之间的</a:t>
            </a:r>
            <a:r>
              <a:rPr lang="en-US" altLang="zh-CN" dirty="0"/>
              <a:t>ASBR</a:t>
            </a:r>
            <a:r>
              <a:rPr lang="zh-CN" altLang="en-US" dirty="0"/>
              <a:t>来保存和扩散的，当</a:t>
            </a:r>
            <a:r>
              <a:rPr lang="en-US" altLang="zh-CN" dirty="0"/>
              <a:t>VPN</a:t>
            </a:r>
            <a:r>
              <a:rPr lang="zh-CN" altLang="en-US" dirty="0"/>
              <a:t>路由较多时，</a:t>
            </a:r>
            <a:r>
              <a:rPr lang="en-US" altLang="zh-CN" dirty="0"/>
              <a:t>ASBR</a:t>
            </a:r>
            <a:r>
              <a:rPr lang="zh-CN" altLang="en-US" dirty="0"/>
              <a:t>负担重，容易成为故障点。因此在</a:t>
            </a:r>
            <a:r>
              <a:rPr lang="en-US" altLang="zh-CN" dirty="0"/>
              <a:t>MP-EBGP</a:t>
            </a:r>
            <a:r>
              <a:rPr lang="zh-CN" altLang="en-US" dirty="0"/>
              <a:t>方案中，需要维护</a:t>
            </a:r>
            <a:r>
              <a:rPr lang="en-US" altLang="zh-CN" dirty="0"/>
              <a:t>VPN</a:t>
            </a:r>
            <a:r>
              <a:rPr lang="zh-CN" altLang="en-US" dirty="0"/>
              <a:t>路由信息的</a:t>
            </a:r>
            <a:r>
              <a:rPr lang="en-US" altLang="zh-CN" dirty="0"/>
              <a:t>ASBR</a:t>
            </a:r>
            <a:r>
              <a:rPr lang="zh-CN" altLang="en-US" dirty="0"/>
              <a:t>一般不再负责公网</a:t>
            </a:r>
            <a:r>
              <a:rPr lang="en-US" altLang="zh-CN" dirty="0"/>
              <a:t>IP</a:t>
            </a:r>
            <a:r>
              <a:rPr lang="zh-CN" altLang="en-US" dirty="0"/>
              <a:t>转发。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3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方案原理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Option-C</a:t>
            </a:r>
            <a:r>
              <a:rPr lang="zh-CN" altLang="en-US" dirty="0"/>
              <a:t>方案原理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00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方案一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VPN-</a:t>
            </a:r>
            <a:r>
              <a:rPr lang="en-US" altLang="zh-CN" dirty="0" err="1"/>
              <a:t>OptionC</a:t>
            </a:r>
            <a:r>
              <a:rPr lang="zh-CN" altLang="en-US" dirty="0"/>
              <a:t>中，</a:t>
            </a:r>
            <a:r>
              <a:rPr lang="en-US" altLang="zh-CN" dirty="0"/>
              <a:t>ASBR</a:t>
            </a:r>
            <a:r>
              <a:rPr lang="zh-CN" altLang="en-US" dirty="0"/>
              <a:t>通过</a:t>
            </a:r>
            <a:r>
              <a:rPr lang="en-US" altLang="zh-CN" dirty="0"/>
              <a:t>MP-IBGP</a:t>
            </a:r>
            <a:r>
              <a:rPr lang="zh-CN" altLang="en-US" dirty="0"/>
              <a:t>向各自</a:t>
            </a:r>
            <a:r>
              <a:rPr lang="en-US" altLang="zh-CN" dirty="0"/>
              <a:t>AS</a:t>
            </a:r>
            <a:r>
              <a:rPr lang="zh-CN" altLang="en-US" dirty="0"/>
              <a:t>内的</a:t>
            </a:r>
            <a:r>
              <a:rPr lang="en-US" altLang="zh-CN" dirty="0"/>
              <a:t>PE</a:t>
            </a:r>
            <a:r>
              <a:rPr lang="zh-CN" altLang="en-US" dirty="0"/>
              <a:t>设备发布标签</a:t>
            </a:r>
            <a:r>
              <a:rPr lang="en-US" altLang="zh-CN" dirty="0"/>
              <a:t>IPv4</a:t>
            </a:r>
            <a:r>
              <a:rPr lang="zh-CN" altLang="en-US" dirty="0"/>
              <a:t>路由，并将到达本</a:t>
            </a:r>
            <a:r>
              <a:rPr lang="en-US" altLang="zh-CN" dirty="0"/>
              <a:t>AS</a:t>
            </a:r>
            <a:r>
              <a:rPr lang="zh-CN" altLang="en-US" dirty="0"/>
              <a:t>内</a:t>
            </a:r>
            <a:r>
              <a:rPr lang="en-US" altLang="zh-CN" dirty="0"/>
              <a:t>PE</a:t>
            </a:r>
            <a:r>
              <a:rPr lang="zh-CN" altLang="en-US" dirty="0"/>
              <a:t>的标签</a:t>
            </a:r>
            <a:r>
              <a:rPr lang="en-US" altLang="zh-CN" dirty="0"/>
              <a:t>IPv4</a:t>
            </a:r>
            <a:r>
              <a:rPr lang="zh-CN" altLang="en-US" dirty="0"/>
              <a:t>路由通告给它在对端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ASBR</a:t>
            </a:r>
            <a:r>
              <a:rPr lang="zh-CN" altLang="en-US" dirty="0"/>
              <a:t>对等体，过渡自治系统中的</a:t>
            </a:r>
            <a:r>
              <a:rPr lang="en-US" altLang="zh-CN" dirty="0"/>
              <a:t>ASBR</a:t>
            </a:r>
            <a:r>
              <a:rPr lang="zh-CN" altLang="en-US" dirty="0"/>
              <a:t>也通告带标签的</a:t>
            </a:r>
            <a:r>
              <a:rPr lang="en-US" altLang="zh-CN" dirty="0"/>
              <a:t>IPv4</a:t>
            </a:r>
            <a:r>
              <a:rPr lang="zh-CN" altLang="en-US" dirty="0"/>
              <a:t>路由。这样，在入口</a:t>
            </a:r>
            <a:r>
              <a:rPr lang="en-US" altLang="zh-CN" dirty="0"/>
              <a:t>PE</a:t>
            </a:r>
            <a:r>
              <a:rPr lang="zh-CN" altLang="en-US" dirty="0"/>
              <a:t>和出口</a:t>
            </a:r>
            <a:r>
              <a:rPr lang="en-US" altLang="zh-CN" dirty="0"/>
              <a:t>ASBR</a:t>
            </a:r>
            <a:r>
              <a:rPr lang="zh-CN" altLang="en-US" dirty="0"/>
              <a:t>之间建立一条</a:t>
            </a:r>
            <a:r>
              <a:rPr lang="en-US" altLang="zh-CN" dirty="0"/>
              <a:t>BGP LSP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AS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之间建立</a:t>
            </a:r>
            <a:r>
              <a:rPr lang="en-US" altLang="zh-CN" dirty="0" err="1"/>
              <a:t>Multihop</a:t>
            </a:r>
            <a:r>
              <a:rPr lang="zh-CN" altLang="en-US" dirty="0"/>
              <a:t>方式的</a:t>
            </a:r>
            <a:r>
              <a:rPr lang="en-US" altLang="zh-CN" dirty="0"/>
              <a:t>EBGP</a:t>
            </a:r>
            <a:r>
              <a:rPr lang="zh-CN" altLang="en-US" dirty="0"/>
              <a:t>连接，交换</a:t>
            </a:r>
            <a:r>
              <a:rPr lang="en-US" altLang="zh-CN" dirty="0"/>
              <a:t>VPNv4</a:t>
            </a:r>
            <a:r>
              <a:rPr lang="zh-CN" altLang="en-US" dirty="0"/>
              <a:t>路由。</a:t>
            </a:r>
          </a:p>
          <a:p>
            <a:r>
              <a:rPr lang="en-US" altLang="zh-CN" dirty="0"/>
              <a:t>ASBR</a:t>
            </a:r>
            <a:r>
              <a:rPr lang="zh-CN" altLang="en-US" dirty="0"/>
              <a:t>上不保存</a:t>
            </a:r>
            <a:r>
              <a:rPr lang="en-US" altLang="zh-CN" dirty="0"/>
              <a:t>VPN-IPv4</a:t>
            </a:r>
            <a:r>
              <a:rPr lang="zh-CN" altLang="en-US" dirty="0"/>
              <a:t>路由，相互之间也不通告</a:t>
            </a:r>
            <a:r>
              <a:rPr lang="en-US" altLang="zh-CN" dirty="0"/>
              <a:t>VPNv4</a:t>
            </a:r>
            <a:r>
              <a:rPr lang="zh-CN" altLang="en-US" dirty="0"/>
              <a:t>路由。</a:t>
            </a:r>
            <a:endParaRPr lang="en-US" altLang="zh-CN" dirty="0"/>
          </a:p>
          <a:p>
            <a:r>
              <a:rPr lang="zh-CN" altLang="en-US" dirty="0">
                <a:ea typeface="微软雅黑" panose="020B0503020204020204" pitchFamily="34" charset="-122"/>
              </a:rPr>
              <a:t>当网络规模较大时，可以在方案中部署</a:t>
            </a:r>
            <a:r>
              <a:rPr lang="en-US" altLang="zh-CN" dirty="0"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ea typeface="微软雅黑" panose="020B0503020204020204" pitchFamily="34" charset="-122"/>
              </a:rPr>
              <a:t>设备，专门负责用户侧路由的传递。即，</a:t>
            </a:r>
            <a:r>
              <a:rPr lang="en-US" altLang="zh-CN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ea typeface="微软雅黑" panose="020B0503020204020204" pitchFamily="34" charset="-122"/>
              </a:rPr>
              <a:t>MP-IBGP</a:t>
            </a:r>
            <a:r>
              <a:rPr lang="zh-CN" altLang="en-US" dirty="0">
                <a:ea typeface="微软雅黑" panose="020B0503020204020204" pitchFamily="34" charset="-122"/>
              </a:rPr>
              <a:t>邻居，</a:t>
            </a:r>
            <a:r>
              <a:rPr lang="en-US" altLang="zh-CN" dirty="0">
                <a:ea typeface="微软雅黑" panose="020B0503020204020204" pitchFamily="34" charset="-122"/>
              </a:rPr>
              <a:t>RR1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RR2</a:t>
            </a:r>
            <a:r>
              <a:rPr lang="zh-CN" altLang="en-US" dirty="0"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ea typeface="微软雅黑" panose="020B0503020204020204" pitchFamily="34" charset="-122"/>
              </a:rPr>
              <a:t>MP-EBGP</a:t>
            </a:r>
            <a:r>
              <a:rPr lang="zh-CN" altLang="en-US" dirty="0">
                <a:ea typeface="微软雅黑" panose="020B0503020204020204" pitchFamily="34" charset="-122"/>
              </a:rPr>
              <a:t>邻居，路由传递为</a:t>
            </a:r>
            <a:r>
              <a:rPr lang="en-US" altLang="zh-CN" dirty="0">
                <a:ea typeface="微软雅黑" panose="020B0503020204020204" pitchFamily="34" charset="-122"/>
              </a:rPr>
              <a:t>PE1-RR1-RR2-PE2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之间无需直接建立</a:t>
            </a:r>
            <a:r>
              <a:rPr lang="en-US" altLang="zh-CN" dirty="0"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ea typeface="微软雅黑" panose="020B0503020204020204" pitchFamily="34" charset="-122"/>
              </a:rPr>
              <a:t>邻居关系，当</a:t>
            </a:r>
            <a:r>
              <a:rPr lang="en-US" altLang="zh-CN" dirty="0"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ea typeface="微软雅黑" panose="020B0503020204020204" pitchFamily="34" charset="-122"/>
              </a:rPr>
              <a:t>数量较多时，引入</a:t>
            </a:r>
            <a:r>
              <a:rPr lang="en-US" altLang="zh-CN" dirty="0"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ea typeface="微软雅黑" panose="020B0503020204020204" pitchFamily="34" charset="-122"/>
              </a:rPr>
              <a:t>的方式可以减轻</a:t>
            </a:r>
            <a:r>
              <a:rPr lang="en-US" altLang="zh-CN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的工作负担。</a:t>
            </a:r>
          </a:p>
        </p:txBody>
      </p:sp>
    </p:spTree>
    <p:extLst>
      <p:ext uri="{BB962C8B-B14F-4D97-AF65-F5344CB8AC3E}">
        <p14:creationId xmlns:p14="http://schemas.microsoft.com/office/powerpoint/2010/main" val="13730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拓扑</a:t>
            </a:r>
            <a:endParaRPr lang="en-US" dirty="0"/>
          </a:p>
        </p:txBody>
      </p:sp>
      <p:sp>
        <p:nvSpPr>
          <p:cNvPr id="150" name="Arc 270"/>
          <p:cNvSpPr>
            <a:spLocks/>
          </p:cNvSpPr>
          <p:nvPr/>
        </p:nvSpPr>
        <p:spPr bwMode="auto">
          <a:xfrm rot="19742205">
            <a:off x="4367915" y="1249374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75718" y="1376772"/>
            <a:ext cx="8640762" cy="4680520"/>
            <a:chOff x="1739516" y="1484325"/>
            <a:chExt cx="8640762" cy="4680520"/>
          </a:xfrm>
        </p:grpSpPr>
        <p:sp>
          <p:nvSpPr>
            <p:cNvPr id="4" name="AutoShape 303"/>
            <p:cNvSpPr>
              <a:spLocks noChangeArrowheads="1"/>
            </p:cNvSpPr>
            <p:nvPr/>
          </p:nvSpPr>
          <p:spPr bwMode="auto">
            <a:xfrm rot="5400000">
              <a:off x="6052753" y="1562112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0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6" name="Picture 159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4991" y="1484325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0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9516" y="2962287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8" name="Picture 161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3553" y="2962287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9" name="Picture 162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69841" y="1484325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63"/>
            <p:cNvSpPr txBox="1">
              <a:spLocks noChangeArrowheads="1"/>
            </p:cNvSpPr>
            <p:nvPr/>
          </p:nvSpPr>
          <p:spPr bwMode="auto">
            <a:xfrm>
              <a:off x="3876290" y="2587636"/>
              <a:ext cx="551769" cy="318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7711691" y="2587637"/>
              <a:ext cx="6207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2" name="Text Box 165"/>
            <p:cNvSpPr txBox="1">
              <a:spLocks noChangeArrowheads="1"/>
            </p:cNvSpPr>
            <p:nvPr/>
          </p:nvSpPr>
          <p:spPr bwMode="auto">
            <a:xfrm>
              <a:off x="4465253" y="2813062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6613141" y="2813062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14" name="Text Box 167"/>
            <p:cNvSpPr txBox="1">
              <a:spLocks noChangeArrowheads="1"/>
            </p:cNvSpPr>
            <p:nvPr/>
          </p:nvSpPr>
          <p:spPr bwMode="auto">
            <a:xfrm>
              <a:off x="2266566" y="3656025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5" name="Text Box 168"/>
            <p:cNvSpPr txBox="1">
              <a:spLocks noChangeArrowheads="1"/>
            </p:cNvSpPr>
            <p:nvPr/>
          </p:nvSpPr>
          <p:spPr bwMode="auto">
            <a:xfrm>
              <a:off x="9259503" y="3640150"/>
              <a:ext cx="666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6" name="Text Box 169"/>
            <p:cNvSpPr txBox="1">
              <a:spLocks noChangeArrowheads="1"/>
            </p:cNvSpPr>
            <p:nvPr/>
          </p:nvSpPr>
          <p:spPr bwMode="auto">
            <a:xfrm>
              <a:off x="3611178" y="163672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7" name="Text Box 170"/>
            <p:cNvSpPr txBox="1">
              <a:spLocks noChangeArrowheads="1"/>
            </p:cNvSpPr>
            <p:nvPr/>
          </p:nvSpPr>
          <p:spPr bwMode="auto">
            <a:xfrm>
              <a:off x="2001453" y="3235337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18" name="Text Box 171"/>
            <p:cNvSpPr txBox="1">
              <a:spLocks noChangeArrowheads="1"/>
            </p:cNvSpPr>
            <p:nvPr/>
          </p:nvSpPr>
          <p:spPr bwMode="auto">
            <a:xfrm>
              <a:off x="9213187" y="3161600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 flipV="1">
              <a:off x="3882641" y="2405075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Line 173"/>
            <p:cNvSpPr>
              <a:spLocks noChangeShapeType="1"/>
            </p:cNvSpPr>
            <p:nvPr/>
          </p:nvSpPr>
          <p:spPr bwMode="auto">
            <a:xfrm>
              <a:off x="4724016" y="2443175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Line 174"/>
            <p:cNvSpPr>
              <a:spLocks noChangeShapeType="1"/>
            </p:cNvSpPr>
            <p:nvPr/>
          </p:nvSpPr>
          <p:spPr bwMode="auto">
            <a:xfrm flipV="1">
              <a:off x="6852853" y="2414600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Line 175"/>
            <p:cNvSpPr>
              <a:spLocks noChangeShapeType="1"/>
            </p:cNvSpPr>
            <p:nvPr/>
          </p:nvSpPr>
          <p:spPr bwMode="auto">
            <a:xfrm>
              <a:off x="7754553" y="2405075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Line 176"/>
            <p:cNvSpPr>
              <a:spLocks noChangeShapeType="1"/>
            </p:cNvSpPr>
            <p:nvPr/>
          </p:nvSpPr>
          <p:spPr bwMode="auto">
            <a:xfrm>
              <a:off x="5601903" y="2713050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V="1">
              <a:off x="2844416" y="2836875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>
              <a:off x="8541953" y="2836875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Line 223"/>
            <p:cNvSpPr>
              <a:spLocks noChangeShapeType="1"/>
            </p:cNvSpPr>
            <p:nvPr/>
          </p:nvSpPr>
          <p:spPr bwMode="auto">
            <a:xfrm>
              <a:off x="3582603" y="2862275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" name="Line 224"/>
            <p:cNvSpPr>
              <a:spLocks noChangeShapeType="1"/>
            </p:cNvSpPr>
            <p:nvPr/>
          </p:nvSpPr>
          <p:spPr bwMode="auto">
            <a:xfrm>
              <a:off x="8562591" y="2854337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4" name="Line 247"/>
            <p:cNvSpPr>
              <a:spLocks noChangeShapeType="1"/>
            </p:cNvSpPr>
            <p:nvPr/>
          </p:nvSpPr>
          <p:spPr bwMode="auto">
            <a:xfrm>
              <a:off x="3879466" y="2932125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5" name="Line 248"/>
            <p:cNvSpPr>
              <a:spLocks noChangeShapeType="1"/>
            </p:cNvSpPr>
            <p:nvPr/>
          </p:nvSpPr>
          <p:spPr bwMode="auto">
            <a:xfrm>
              <a:off x="4539866" y="2749562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6" name="Line 249"/>
            <p:cNvSpPr>
              <a:spLocks noChangeShapeType="1"/>
            </p:cNvSpPr>
            <p:nvPr/>
          </p:nvSpPr>
          <p:spPr bwMode="auto">
            <a:xfrm>
              <a:off x="5252653" y="2835287"/>
              <a:ext cx="0" cy="1435100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7" name="Line 250"/>
            <p:cNvSpPr>
              <a:spLocks noChangeShapeType="1"/>
            </p:cNvSpPr>
            <p:nvPr/>
          </p:nvSpPr>
          <p:spPr bwMode="auto">
            <a:xfrm>
              <a:off x="7570403" y="2768612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8" name="Line 251"/>
            <p:cNvSpPr>
              <a:spLocks noChangeShapeType="1"/>
            </p:cNvSpPr>
            <p:nvPr/>
          </p:nvSpPr>
          <p:spPr bwMode="auto">
            <a:xfrm>
              <a:off x="6838566" y="2951175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9" name="Line 252"/>
            <p:cNvSpPr>
              <a:spLocks noChangeShapeType="1"/>
            </p:cNvSpPr>
            <p:nvPr/>
          </p:nvSpPr>
          <p:spPr bwMode="auto">
            <a:xfrm>
              <a:off x="8256203" y="2852750"/>
              <a:ext cx="0" cy="140652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0" name="Line 253"/>
            <p:cNvSpPr>
              <a:spLocks noChangeShapeType="1"/>
            </p:cNvSpPr>
            <p:nvPr/>
          </p:nvSpPr>
          <p:spPr bwMode="auto">
            <a:xfrm>
              <a:off x="3244466" y="4733937"/>
              <a:ext cx="0" cy="547688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1" name="Text Box 254"/>
            <p:cNvSpPr txBox="1">
              <a:spLocks noChangeArrowheads="1"/>
            </p:cNvSpPr>
            <p:nvPr/>
          </p:nvSpPr>
          <p:spPr bwMode="auto">
            <a:xfrm>
              <a:off x="2720591" y="522765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IPv4</a:t>
              </a:r>
            </a:p>
          </p:txBody>
        </p:sp>
        <p:sp>
          <p:nvSpPr>
            <p:cNvPr id="102" name="Text Box 255"/>
            <p:cNvSpPr txBox="1">
              <a:spLocks noChangeArrowheads="1"/>
            </p:cNvSpPr>
            <p:nvPr/>
          </p:nvSpPr>
          <p:spPr bwMode="auto">
            <a:xfrm>
              <a:off x="8073641" y="569120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VPN LSP</a:t>
              </a:r>
            </a:p>
          </p:txBody>
        </p:sp>
        <p:sp>
          <p:nvSpPr>
            <p:cNvPr id="103" name="Text Box 256"/>
            <p:cNvSpPr txBox="1">
              <a:spLocks noChangeArrowheads="1"/>
            </p:cNvSpPr>
            <p:nvPr/>
          </p:nvSpPr>
          <p:spPr bwMode="auto">
            <a:xfrm>
              <a:off x="5513002" y="5857068"/>
              <a:ext cx="11718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Tunnel LSP</a:t>
              </a:r>
            </a:p>
          </p:txBody>
        </p:sp>
        <p:sp>
          <p:nvSpPr>
            <p:cNvPr id="104" name="Line 257"/>
            <p:cNvSpPr>
              <a:spLocks noChangeShapeType="1"/>
            </p:cNvSpPr>
            <p:nvPr/>
          </p:nvSpPr>
          <p:spPr bwMode="auto">
            <a:xfrm>
              <a:off x="2977766" y="3719525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5" name="Line 258"/>
            <p:cNvSpPr>
              <a:spLocks noChangeShapeType="1"/>
            </p:cNvSpPr>
            <p:nvPr/>
          </p:nvSpPr>
          <p:spPr bwMode="auto">
            <a:xfrm>
              <a:off x="9213466" y="3710000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5103428" y="1546237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eBGP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 Box 271"/>
            <p:cNvSpPr txBox="1">
              <a:spLocks noChangeArrowheads="1"/>
            </p:cNvSpPr>
            <p:nvPr/>
          </p:nvSpPr>
          <p:spPr bwMode="auto">
            <a:xfrm>
              <a:off x="6665528" y="163672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08" name="Line 272"/>
            <p:cNvSpPr>
              <a:spLocks noChangeShapeType="1"/>
            </p:cNvSpPr>
            <p:nvPr/>
          </p:nvSpPr>
          <p:spPr bwMode="auto">
            <a:xfrm>
              <a:off x="8575291" y="4826012"/>
              <a:ext cx="0" cy="89058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1" name="AutoShape 302"/>
            <p:cNvSpPr>
              <a:spLocks noChangeArrowheads="1"/>
            </p:cNvSpPr>
            <p:nvPr/>
          </p:nvSpPr>
          <p:spPr bwMode="auto">
            <a:xfrm rot="5400000">
              <a:off x="5891621" y="2075669"/>
              <a:ext cx="404813" cy="5187950"/>
            </a:xfrm>
            <a:prstGeom prst="can">
              <a:avLst>
                <a:gd name="adj" fmla="val 29073"/>
              </a:avLst>
            </a:prstGeom>
            <a:solidFill>
              <a:schemeClr val="accent1">
                <a:alpha val="79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2" name="AutoShape 301"/>
            <p:cNvSpPr>
              <a:spLocks noChangeArrowheads="1"/>
            </p:cNvSpPr>
            <p:nvPr/>
          </p:nvSpPr>
          <p:spPr bwMode="auto">
            <a:xfrm rot="5400000">
              <a:off x="7217184" y="3690156"/>
              <a:ext cx="611188" cy="1962150"/>
            </a:xfrm>
            <a:prstGeom prst="can">
              <a:avLst>
                <a:gd name="adj" fmla="val 31970"/>
              </a:avLst>
            </a:prstGeom>
            <a:solidFill>
              <a:srgbClr val="FFFF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" name="Line 304"/>
            <p:cNvSpPr>
              <a:spLocks noChangeShapeType="1"/>
            </p:cNvSpPr>
            <p:nvPr/>
          </p:nvSpPr>
          <p:spPr bwMode="auto">
            <a:xfrm>
              <a:off x="3700078" y="2970225"/>
              <a:ext cx="0" cy="1404937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" name="Line 305"/>
            <p:cNvSpPr>
              <a:spLocks noChangeShapeType="1"/>
            </p:cNvSpPr>
            <p:nvPr/>
          </p:nvSpPr>
          <p:spPr bwMode="auto">
            <a:xfrm>
              <a:off x="5506653" y="293371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5" name="Line 306"/>
            <p:cNvSpPr>
              <a:spLocks noChangeShapeType="1"/>
            </p:cNvSpPr>
            <p:nvPr/>
          </p:nvSpPr>
          <p:spPr bwMode="auto">
            <a:xfrm>
              <a:off x="6573453" y="293371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6" name="Line 307"/>
            <p:cNvSpPr>
              <a:spLocks noChangeShapeType="1"/>
            </p:cNvSpPr>
            <p:nvPr/>
          </p:nvSpPr>
          <p:spPr bwMode="auto">
            <a:xfrm>
              <a:off x="8421303" y="292736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7" name="Text Box 308"/>
            <p:cNvSpPr txBox="1">
              <a:spLocks noChangeArrowheads="1"/>
            </p:cNvSpPr>
            <p:nvPr/>
          </p:nvSpPr>
          <p:spPr bwMode="auto">
            <a:xfrm>
              <a:off x="5579678" y="548800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BGP LSP</a:t>
              </a:r>
            </a:p>
          </p:txBody>
        </p:sp>
        <p:sp>
          <p:nvSpPr>
            <p:cNvPr id="138" name="Text Box 315"/>
            <p:cNvSpPr txBox="1">
              <a:spLocks noChangeArrowheads="1"/>
            </p:cNvSpPr>
            <p:nvPr/>
          </p:nvSpPr>
          <p:spPr bwMode="auto">
            <a:xfrm>
              <a:off x="4355716" y="2511437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139" name="Text Box 316"/>
            <p:cNvSpPr txBox="1">
              <a:spLocks noChangeArrowheads="1"/>
            </p:cNvSpPr>
            <p:nvPr/>
          </p:nvSpPr>
          <p:spPr bwMode="auto">
            <a:xfrm>
              <a:off x="7357678" y="2514612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40" name="Text Box 36"/>
            <p:cNvSpPr txBox="1">
              <a:spLocks noChangeArrowheads="1"/>
            </p:cNvSpPr>
            <p:nvPr/>
          </p:nvSpPr>
          <p:spPr bwMode="auto">
            <a:xfrm>
              <a:off x="3072867" y="1960475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7753387" y="1960475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145" name="AutoShape 297"/>
            <p:cNvSpPr>
              <a:spLocks noChangeArrowheads="1"/>
            </p:cNvSpPr>
            <p:nvPr/>
          </p:nvSpPr>
          <p:spPr bwMode="auto">
            <a:xfrm rot="5400000">
              <a:off x="3723097" y="4304518"/>
              <a:ext cx="809625" cy="823913"/>
            </a:xfrm>
            <a:prstGeom prst="can">
              <a:avLst>
                <a:gd name="adj" fmla="val 25441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6" name="AutoShape 296"/>
            <p:cNvSpPr>
              <a:spLocks noChangeArrowheads="1"/>
            </p:cNvSpPr>
            <p:nvPr/>
          </p:nvSpPr>
          <p:spPr bwMode="auto">
            <a:xfrm rot="5400000">
              <a:off x="4554153" y="4306900"/>
              <a:ext cx="809625" cy="793750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7" name="AutoShape 298"/>
            <p:cNvSpPr>
              <a:spLocks noChangeArrowheads="1"/>
            </p:cNvSpPr>
            <p:nvPr/>
          </p:nvSpPr>
          <p:spPr bwMode="auto">
            <a:xfrm rot="5400000">
              <a:off x="5731284" y="4217206"/>
              <a:ext cx="611188" cy="908050"/>
            </a:xfrm>
            <a:prstGeom prst="can">
              <a:avLst>
                <a:gd name="adj" fmla="val 26227"/>
              </a:avLst>
            </a:prstGeom>
            <a:solidFill>
              <a:srgbClr val="FFFF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8" name="AutoShape 299"/>
            <p:cNvSpPr>
              <a:spLocks noChangeArrowheads="1"/>
            </p:cNvSpPr>
            <p:nvPr/>
          </p:nvSpPr>
          <p:spPr bwMode="auto">
            <a:xfrm rot="5400000">
              <a:off x="6759191" y="4298962"/>
              <a:ext cx="809625" cy="809625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9" name="AutoShape 300"/>
            <p:cNvSpPr>
              <a:spLocks noChangeArrowheads="1"/>
            </p:cNvSpPr>
            <p:nvPr/>
          </p:nvSpPr>
          <p:spPr bwMode="auto">
            <a:xfrm rot="5400000">
              <a:off x="7536272" y="4301343"/>
              <a:ext cx="809625" cy="779463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51" name="Group 162"/>
            <p:cNvGrpSpPr>
              <a:grpSpLocks/>
            </p:cNvGrpSpPr>
            <p:nvPr/>
          </p:nvGrpSpPr>
          <p:grpSpPr bwMode="auto">
            <a:xfrm>
              <a:off x="3973922" y="5116537"/>
              <a:ext cx="1524000" cy="896925"/>
              <a:chOff x="1589" y="3066"/>
              <a:chExt cx="960" cy="650"/>
            </a:xfrm>
          </p:grpSpPr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>
                <a:off x="2255" y="3086"/>
                <a:ext cx="0" cy="621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>
                <a:off x="1589" y="3066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4" name="Line 165"/>
              <p:cNvSpPr>
                <a:spLocks noChangeShapeType="1"/>
              </p:cNvSpPr>
              <p:nvPr/>
            </p:nvSpPr>
            <p:spPr bwMode="auto">
              <a:xfrm>
                <a:off x="1589" y="3716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5" name="Line 166"/>
              <p:cNvSpPr>
                <a:spLocks noChangeShapeType="1"/>
              </p:cNvSpPr>
              <p:nvPr/>
            </p:nvSpPr>
            <p:spPr bwMode="auto">
              <a:xfrm>
                <a:off x="2247" y="3716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6" name="Group 167"/>
            <p:cNvGrpSpPr>
              <a:grpSpLocks/>
            </p:cNvGrpSpPr>
            <p:nvPr/>
          </p:nvGrpSpPr>
          <p:grpSpPr bwMode="auto">
            <a:xfrm>
              <a:off x="6678497" y="5097487"/>
              <a:ext cx="1450975" cy="922325"/>
              <a:chOff x="3106" y="3052"/>
              <a:chExt cx="914" cy="656"/>
            </a:xfrm>
          </p:grpSpPr>
          <p:sp>
            <p:nvSpPr>
              <p:cNvPr id="157" name="Line 168"/>
              <p:cNvSpPr>
                <a:spLocks noChangeShapeType="1"/>
              </p:cNvSpPr>
              <p:nvPr/>
            </p:nvSpPr>
            <p:spPr bwMode="auto">
              <a:xfrm>
                <a:off x="3354" y="3052"/>
                <a:ext cx="0" cy="656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8" name="Line 169"/>
              <p:cNvSpPr>
                <a:spLocks noChangeShapeType="1"/>
              </p:cNvSpPr>
              <p:nvPr/>
            </p:nvSpPr>
            <p:spPr bwMode="auto">
              <a:xfrm>
                <a:off x="4020" y="3058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9" name="Line 170"/>
              <p:cNvSpPr>
                <a:spLocks noChangeShapeType="1"/>
              </p:cNvSpPr>
              <p:nvPr/>
            </p:nvSpPr>
            <p:spPr bwMode="auto">
              <a:xfrm>
                <a:off x="3345" y="3708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60" name="Line 171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165" name="Line 166"/>
            <p:cNvSpPr>
              <a:spLocks noChangeShapeType="1"/>
            </p:cNvSpPr>
            <p:nvPr/>
          </p:nvSpPr>
          <p:spPr bwMode="auto">
            <a:xfrm>
              <a:off x="6095802" y="4987939"/>
              <a:ext cx="0" cy="60436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66" name="Group 167"/>
            <p:cNvGrpSpPr>
              <a:grpSpLocks/>
            </p:cNvGrpSpPr>
            <p:nvPr/>
          </p:nvGrpSpPr>
          <p:grpSpPr bwMode="auto">
            <a:xfrm>
              <a:off x="6468519" y="4988785"/>
              <a:ext cx="1086010" cy="681780"/>
              <a:chOff x="3106" y="3058"/>
              <a:chExt cx="914" cy="650"/>
            </a:xfrm>
          </p:grpSpPr>
          <p:sp>
            <p:nvSpPr>
              <p:cNvPr id="168" name="Line 169"/>
              <p:cNvSpPr>
                <a:spLocks noChangeShapeType="1"/>
              </p:cNvSpPr>
              <p:nvPr/>
            </p:nvSpPr>
            <p:spPr bwMode="auto">
              <a:xfrm>
                <a:off x="4020" y="3058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69" name="Line 170"/>
              <p:cNvSpPr>
                <a:spLocks noChangeShapeType="1"/>
              </p:cNvSpPr>
              <p:nvPr/>
            </p:nvSpPr>
            <p:spPr bwMode="auto">
              <a:xfrm>
                <a:off x="3345" y="3708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70" name="Line 171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71" name="Picture 17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03129" y="330547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2" name="Picture 17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37310" y="259087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3" name="Picture 17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9234" y="218151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4" name="Picture 17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22479" y="251534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5" name="Picture 17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595" y="254420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6" name="Picture 17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1196" y="220042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7" name="Picture 17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80436" y="249650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8" name="Picture 17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72111" y="3352156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07933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无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40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7177" y="1269008"/>
            <a:ext cx="289560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41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2027" y="1269008"/>
            <a:ext cx="2894012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42"/>
          <p:cNvSpPr txBox="1">
            <a:spLocks noChangeArrowheads="1"/>
          </p:cNvSpPr>
          <p:nvPr/>
        </p:nvSpPr>
        <p:spPr bwMode="auto">
          <a:xfrm>
            <a:off x="8219827" y="5217120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IPv4 Routing</a:t>
            </a:r>
          </a:p>
        </p:txBody>
      </p:sp>
      <p:sp>
        <p:nvSpPr>
          <p:cNvPr id="7" name="Text Box 343"/>
          <p:cNvSpPr txBox="1">
            <a:spLocks noChangeArrowheads="1"/>
          </p:cNvSpPr>
          <p:nvPr/>
        </p:nvSpPr>
        <p:spPr bwMode="auto">
          <a:xfrm>
            <a:off x="7481639" y="3181945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8" name="Text Box 344"/>
          <p:cNvSpPr txBox="1">
            <a:spLocks noChangeArrowheads="1"/>
          </p:cNvSpPr>
          <p:nvPr/>
        </p:nvSpPr>
        <p:spPr bwMode="auto">
          <a:xfrm>
            <a:off x="6605339" y="3181945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9" name="Text Box 345"/>
          <p:cNvSpPr txBox="1">
            <a:spLocks noChangeArrowheads="1"/>
          </p:cNvSpPr>
          <p:nvPr/>
        </p:nvSpPr>
        <p:spPr bwMode="auto">
          <a:xfrm>
            <a:off x="5157539" y="4234482"/>
            <a:ext cx="159702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BGP Labeled IPv4</a:t>
            </a:r>
          </a:p>
        </p:txBody>
      </p:sp>
      <p:sp>
        <p:nvSpPr>
          <p:cNvPr id="10" name="Text Box 346"/>
          <p:cNvSpPr txBox="1">
            <a:spLocks noChangeArrowheads="1"/>
          </p:cNvSpPr>
          <p:nvPr/>
        </p:nvSpPr>
        <p:spPr bwMode="auto">
          <a:xfrm>
            <a:off x="2619127" y="5217120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IPv4 Routing</a:t>
            </a:r>
          </a:p>
        </p:txBody>
      </p:sp>
      <p:sp>
        <p:nvSpPr>
          <p:cNvPr id="11" name="Text Box 347"/>
          <p:cNvSpPr txBox="1">
            <a:spLocks noChangeArrowheads="1"/>
          </p:cNvSpPr>
          <p:nvPr/>
        </p:nvSpPr>
        <p:spPr bwMode="auto">
          <a:xfrm>
            <a:off x="4433639" y="3181945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sp>
        <p:nvSpPr>
          <p:cNvPr id="12" name="Text Box 348"/>
          <p:cNvSpPr txBox="1">
            <a:spLocks noChangeArrowheads="1"/>
          </p:cNvSpPr>
          <p:nvPr/>
        </p:nvSpPr>
        <p:spPr bwMode="auto">
          <a:xfrm>
            <a:off x="3633539" y="3181945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Tunnel Label</a:t>
            </a:r>
          </a:p>
        </p:txBody>
      </p:sp>
      <p:pic>
        <p:nvPicPr>
          <p:cNvPr id="13" name="Picture 349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002" y="2759670"/>
            <a:ext cx="1736725" cy="1422400"/>
          </a:xfrm>
          <a:prstGeom prst="rect">
            <a:avLst/>
          </a:prstGeom>
          <a:noFill/>
        </p:spPr>
      </p:pic>
      <p:pic>
        <p:nvPicPr>
          <p:cNvPr id="14" name="Picture 350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5739" y="2759670"/>
            <a:ext cx="1736725" cy="1422400"/>
          </a:xfrm>
          <a:prstGeom prst="rect">
            <a:avLst/>
          </a:prstGeom>
          <a:noFill/>
        </p:spPr>
      </p:pic>
      <p:sp>
        <p:nvSpPr>
          <p:cNvPr id="15" name="Text Box 351"/>
          <p:cNvSpPr txBox="1">
            <a:spLocks noChangeArrowheads="1"/>
          </p:cNvSpPr>
          <p:nvPr/>
        </p:nvSpPr>
        <p:spPr bwMode="auto">
          <a:xfrm>
            <a:off x="2158752" y="3469283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CE1</a:t>
            </a:r>
          </a:p>
        </p:txBody>
      </p:sp>
      <p:sp>
        <p:nvSpPr>
          <p:cNvPr id="16" name="Text Box 352"/>
          <p:cNvSpPr txBox="1">
            <a:spLocks noChangeArrowheads="1"/>
          </p:cNvSpPr>
          <p:nvPr/>
        </p:nvSpPr>
        <p:spPr bwMode="auto">
          <a:xfrm>
            <a:off x="9151689" y="3453408"/>
            <a:ext cx="652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CE2</a:t>
            </a:r>
          </a:p>
        </p:txBody>
      </p:sp>
      <p:sp>
        <p:nvSpPr>
          <p:cNvPr id="17" name="Text Box 353"/>
          <p:cNvSpPr txBox="1">
            <a:spLocks noChangeArrowheads="1"/>
          </p:cNvSpPr>
          <p:nvPr/>
        </p:nvSpPr>
        <p:spPr bwMode="auto">
          <a:xfrm>
            <a:off x="1893639" y="3032720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Site1</a:t>
            </a:r>
          </a:p>
        </p:txBody>
      </p:sp>
      <p:sp>
        <p:nvSpPr>
          <p:cNvPr id="18" name="Text Box 354"/>
          <p:cNvSpPr txBox="1">
            <a:spLocks noChangeArrowheads="1"/>
          </p:cNvSpPr>
          <p:nvPr/>
        </p:nvSpPr>
        <p:spPr bwMode="auto">
          <a:xfrm>
            <a:off x="9172327" y="2931120"/>
            <a:ext cx="83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Site2</a:t>
            </a:r>
          </a:p>
        </p:txBody>
      </p:sp>
      <p:sp>
        <p:nvSpPr>
          <p:cNvPr id="19" name="Line 355"/>
          <p:cNvSpPr>
            <a:spLocks noChangeShapeType="1"/>
          </p:cNvSpPr>
          <p:nvPr/>
        </p:nvSpPr>
        <p:spPr bwMode="auto">
          <a:xfrm flipV="1">
            <a:off x="2736602" y="2634258"/>
            <a:ext cx="773112" cy="738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Line 356"/>
          <p:cNvSpPr>
            <a:spLocks noChangeShapeType="1"/>
          </p:cNvSpPr>
          <p:nvPr/>
        </p:nvSpPr>
        <p:spPr bwMode="auto">
          <a:xfrm>
            <a:off x="8434139" y="2634258"/>
            <a:ext cx="860425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2" name="Line 368"/>
          <p:cNvSpPr>
            <a:spLocks noChangeShapeType="1"/>
          </p:cNvSpPr>
          <p:nvPr/>
        </p:nvSpPr>
        <p:spPr bwMode="auto">
          <a:xfrm>
            <a:off x="2766764" y="3513733"/>
            <a:ext cx="0" cy="25241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3" name="Line 369"/>
          <p:cNvSpPr>
            <a:spLocks noChangeShapeType="1"/>
          </p:cNvSpPr>
          <p:nvPr/>
        </p:nvSpPr>
        <p:spPr bwMode="auto">
          <a:xfrm>
            <a:off x="3647827" y="2719983"/>
            <a:ext cx="1587" cy="3433762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" name="Line 370"/>
          <p:cNvSpPr>
            <a:spLocks noChangeShapeType="1"/>
          </p:cNvSpPr>
          <p:nvPr/>
        </p:nvSpPr>
        <p:spPr bwMode="auto">
          <a:xfrm>
            <a:off x="5316289" y="2716808"/>
            <a:ext cx="0" cy="2382837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" name="Line 371"/>
          <p:cNvSpPr>
            <a:spLocks noChangeShapeType="1"/>
          </p:cNvSpPr>
          <p:nvPr/>
        </p:nvSpPr>
        <p:spPr bwMode="auto">
          <a:xfrm>
            <a:off x="6548189" y="2691408"/>
            <a:ext cx="0" cy="24733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Line 372"/>
          <p:cNvSpPr>
            <a:spLocks noChangeShapeType="1"/>
          </p:cNvSpPr>
          <p:nvPr/>
        </p:nvSpPr>
        <p:spPr bwMode="auto">
          <a:xfrm>
            <a:off x="8362702" y="2770783"/>
            <a:ext cx="12700" cy="33623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7" name="Line 373"/>
          <p:cNvSpPr>
            <a:spLocks noChangeShapeType="1"/>
          </p:cNvSpPr>
          <p:nvPr/>
        </p:nvSpPr>
        <p:spPr bwMode="auto">
          <a:xfrm>
            <a:off x="9208839" y="3566120"/>
            <a:ext cx="14288" cy="2389188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" name="Line 374"/>
          <p:cNvSpPr>
            <a:spLocks noChangeShapeType="1"/>
          </p:cNvSpPr>
          <p:nvPr/>
        </p:nvSpPr>
        <p:spPr bwMode="auto">
          <a:xfrm>
            <a:off x="4436814" y="2602508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" name="Line 375"/>
          <p:cNvSpPr>
            <a:spLocks noChangeShapeType="1"/>
          </p:cNvSpPr>
          <p:nvPr/>
        </p:nvSpPr>
        <p:spPr bwMode="auto">
          <a:xfrm>
            <a:off x="7454652" y="2615208"/>
            <a:ext cx="0" cy="14319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Line 376"/>
          <p:cNvSpPr>
            <a:spLocks noChangeShapeType="1"/>
          </p:cNvSpPr>
          <p:nvPr/>
        </p:nvSpPr>
        <p:spPr bwMode="auto">
          <a:xfrm>
            <a:off x="3638302" y="3621683"/>
            <a:ext cx="7889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1" name="Line 377"/>
          <p:cNvSpPr>
            <a:spLocks noChangeShapeType="1"/>
          </p:cNvSpPr>
          <p:nvPr/>
        </p:nvSpPr>
        <p:spPr bwMode="auto">
          <a:xfrm>
            <a:off x="4414589" y="3621683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2" name="Group 378"/>
          <p:cNvGrpSpPr>
            <a:grpSpLocks/>
          </p:cNvGrpSpPr>
          <p:nvPr/>
        </p:nvGrpSpPr>
        <p:grpSpPr bwMode="auto">
          <a:xfrm>
            <a:off x="3514366" y="3678833"/>
            <a:ext cx="1033462" cy="420687"/>
            <a:chOff x="1404" y="2356"/>
            <a:chExt cx="498" cy="265"/>
          </a:xfrm>
        </p:grpSpPr>
        <p:sp>
          <p:nvSpPr>
            <p:cNvPr id="43" name="AutoShape 379"/>
            <p:cNvSpPr>
              <a:spLocks noChangeArrowheads="1"/>
            </p:cNvSpPr>
            <p:nvPr/>
          </p:nvSpPr>
          <p:spPr bwMode="auto">
            <a:xfrm rot="10800000">
              <a:off x="1435" y="2380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grpSp>
          <p:nvGrpSpPr>
            <p:cNvPr id="44" name="Group 380"/>
            <p:cNvGrpSpPr>
              <a:grpSpLocks/>
            </p:cNvGrpSpPr>
            <p:nvPr/>
          </p:nvGrpSpPr>
          <p:grpSpPr bwMode="auto">
            <a:xfrm>
              <a:off x="1404" y="2356"/>
              <a:ext cx="498" cy="265"/>
              <a:chOff x="1404" y="2356"/>
              <a:chExt cx="498" cy="265"/>
            </a:xfrm>
          </p:grpSpPr>
          <p:sp>
            <p:nvSpPr>
              <p:cNvPr id="45" name="Text Box 381"/>
              <p:cNvSpPr txBox="1">
                <a:spLocks noChangeArrowheads="1"/>
              </p:cNvSpPr>
              <p:nvPr/>
            </p:nvSpPr>
            <p:spPr bwMode="auto">
              <a:xfrm>
                <a:off x="1404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lt"/>
                  </a:rPr>
                  <a:t>FEC: PE1</a:t>
                </a:r>
              </a:p>
            </p:txBody>
          </p:sp>
          <p:sp>
            <p:nvSpPr>
              <p:cNvPr id="46" name="Text Box 382"/>
              <p:cNvSpPr txBox="1">
                <a:spLocks noChangeArrowheads="1"/>
              </p:cNvSpPr>
              <p:nvPr/>
            </p:nvSpPr>
            <p:spPr bwMode="auto">
              <a:xfrm>
                <a:off x="1404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lt"/>
                  </a:rPr>
                  <a:t>Label: T1</a:t>
                </a:r>
              </a:p>
            </p:txBody>
          </p:sp>
        </p:grpSp>
      </p:grpSp>
      <p:sp>
        <p:nvSpPr>
          <p:cNvPr id="47" name="Line 383"/>
          <p:cNvSpPr>
            <a:spLocks noChangeShapeType="1"/>
          </p:cNvSpPr>
          <p:nvPr/>
        </p:nvSpPr>
        <p:spPr bwMode="auto">
          <a:xfrm>
            <a:off x="2757239" y="5494933"/>
            <a:ext cx="8890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8" name="Group 384"/>
          <p:cNvGrpSpPr>
            <a:grpSpLocks/>
          </p:cNvGrpSpPr>
          <p:nvPr/>
        </p:nvGrpSpPr>
        <p:grpSpPr bwMode="auto">
          <a:xfrm>
            <a:off x="4974978" y="5677495"/>
            <a:ext cx="1789112" cy="631825"/>
            <a:chOff x="1423" y="3266"/>
            <a:chExt cx="977" cy="489"/>
          </a:xfrm>
        </p:grpSpPr>
        <p:sp>
          <p:nvSpPr>
            <p:cNvPr id="49" name="AutoShape 385"/>
            <p:cNvSpPr>
              <a:spLocks noChangeArrowheads="1"/>
            </p:cNvSpPr>
            <p:nvPr/>
          </p:nvSpPr>
          <p:spPr bwMode="auto">
            <a:xfrm rot="10800000">
              <a:off x="1443" y="3266"/>
              <a:ext cx="924" cy="489"/>
            </a:xfrm>
            <a:prstGeom prst="wedgeRoundRectCallout">
              <a:avLst>
                <a:gd name="adj1" fmla="val 10065"/>
                <a:gd name="adj2" fmla="val 79241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50" name="Text Box 386"/>
            <p:cNvSpPr txBox="1">
              <a:spLocks noChangeArrowheads="1"/>
            </p:cNvSpPr>
            <p:nvPr/>
          </p:nvSpPr>
          <p:spPr bwMode="auto">
            <a:xfrm>
              <a:off x="1423" y="3323"/>
              <a:ext cx="977" cy="16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VPNv4: RD1+Client1</a:t>
              </a:r>
            </a:p>
          </p:txBody>
        </p:sp>
        <p:sp>
          <p:nvSpPr>
            <p:cNvPr id="51" name="Rectangle 387"/>
            <p:cNvSpPr>
              <a:spLocks noChangeArrowheads="1"/>
            </p:cNvSpPr>
            <p:nvPr/>
          </p:nvSpPr>
          <p:spPr bwMode="auto">
            <a:xfrm>
              <a:off x="1423" y="3416"/>
              <a:ext cx="898" cy="21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NH: PE1</a:t>
              </a:r>
            </a:p>
          </p:txBody>
        </p:sp>
        <p:sp>
          <p:nvSpPr>
            <p:cNvPr id="52" name="Rectangle 388"/>
            <p:cNvSpPr>
              <a:spLocks noChangeArrowheads="1"/>
            </p:cNvSpPr>
            <p:nvPr/>
          </p:nvSpPr>
          <p:spPr bwMode="auto">
            <a:xfrm>
              <a:off x="1423" y="3539"/>
              <a:ext cx="898" cy="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VPN Label: V1</a:t>
              </a:r>
            </a:p>
          </p:txBody>
        </p:sp>
      </p:grpSp>
      <p:grpSp>
        <p:nvGrpSpPr>
          <p:cNvPr id="53" name="Group 389"/>
          <p:cNvGrpSpPr>
            <a:grpSpLocks/>
          </p:cNvGrpSpPr>
          <p:nvPr/>
        </p:nvGrpSpPr>
        <p:grpSpPr bwMode="auto">
          <a:xfrm>
            <a:off x="2746126" y="5647333"/>
            <a:ext cx="1028699" cy="528637"/>
            <a:chOff x="855" y="3163"/>
            <a:chExt cx="648" cy="333"/>
          </a:xfrm>
        </p:grpSpPr>
        <p:sp>
          <p:nvSpPr>
            <p:cNvPr id="54" name="AutoShape 390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09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55" name="Text Box 391"/>
            <p:cNvSpPr txBox="1">
              <a:spLocks noChangeArrowheads="1"/>
            </p:cNvSpPr>
            <p:nvPr/>
          </p:nvSpPr>
          <p:spPr bwMode="auto">
            <a:xfrm>
              <a:off x="855" y="3174"/>
              <a:ext cx="648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IPv4: Client</a:t>
              </a:r>
            </a:p>
          </p:txBody>
        </p:sp>
        <p:sp>
          <p:nvSpPr>
            <p:cNvPr id="56" name="Text Box 392"/>
            <p:cNvSpPr txBox="1">
              <a:spLocks noChangeArrowheads="1"/>
            </p:cNvSpPr>
            <p:nvPr/>
          </p:nvSpPr>
          <p:spPr bwMode="auto">
            <a:xfrm>
              <a:off x="855" y="3296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NH: CE1</a:t>
              </a:r>
            </a:p>
          </p:txBody>
        </p:sp>
      </p:grpSp>
      <p:sp>
        <p:nvSpPr>
          <p:cNvPr id="57" name="Line 393"/>
          <p:cNvSpPr>
            <a:spLocks noChangeShapeType="1"/>
          </p:cNvSpPr>
          <p:nvPr/>
        </p:nvSpPr>
        <p:spPr bwMode="auto">
          <a:xfrm>
            <a:off x="5325814" y="4473116"/>
            <a:ext cx="1227138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8" name="Line 394"/>
          <p:cNvSpPr>
            <a:spLocks noChangeShapeType="1"/>
          </p:cNvSpPr>
          <p:nvPr/>
        </p:nvSpPr>
        <p:spPr bwMode="auto">
          <a:xfrm>
            <a:off x="6552952" y="3621683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9" name="Line 395"/>
          <p:cNvSpPr>
            <a:spLocks noChangeShapeType="1"/>
          </p:cNvSpPr>
          <p:nvPr/>
        </p:nvSpPr>
        <p:spPr bwMode="auto">
          <a:xfrm>
            <a:off x="7457827" y="3621683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0" name="Line 396"/>
          <p:cNvSpPr>
            <a:spLocks noChangeShapeType="1"/>
          </p:cNvSpPr>
          <p:nvPr/>
        </p:nvSpPr>
        <p:spPr bwMode="auto">
          <a:xfrm>
            <a:off x="6527552" y="4473116"/>
            <a:ext cx="18415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1" name="Text Box 397"/>
          <p:cNvSpPr txBox="1">
            <a:spLocks noChangeArrowheads="1"/>
          </p:cNvSpPr>
          <p:nvPr/>
        </p:nvSpPr>
        <p:spPr bwMode="auto">
          <a:xfrm>
            <a:off x="6792664" y="4227475"/>
            <a:ext cx="142557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BGP Labeled IPv4</a:t>
            </a:r>
          </a:p>
        </p:txBody>
      </p:sp>
      <p:sp>
        <p:nvSpPr>
          <p:cNvPr id="62" name="Line 398"/>
          <p:cNvSpPr>
            <a:spLocks noChangeShapeType="1"/>
          </p:cNvSpPr>
          <p:nvPr/>
        </p:nvSpPr>
        <p:spPr bwMode="auto">
          <a:xfrm>
            <a:off x="8356352" y="5494933"/>
            <a:ext cx="8778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63" name="Group 399"/>
          <p:cNvGrpSpPr>
            <a:grpSpLocks/>
          </p:cNvGrpSpPr>
          <p:nvPr/>
        </p:nvGrpSpPr>
        <p:grpSpPr bwMode="auto">
          <a:xfrm>
            <a:off x="8329365" y="5647333"/>
            <a:ext cx="1104901" cy="528637"/>
            <a:chOff x="855" y="3163"/>
            <a:chExt cx="696" cy="333"/>
          </a:xfrm>
        </p:grpSpPr>
        <p:sp>
          <p:nvSpPr>
            <p:cNvPr id="64" name="AutoShape 400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09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65" name="Text Box 401"/>
            <p:cNvSpPr txBox="1">
              <a:spLocks noChangeArrowheads="1"/>
            </p:cNvSpPr>
            <p:nvPr/>
          </p:nvSpPr>
          <p:spPr bwMode="auto">
            <a:xfrm>
              <a:off x="855" y="3174"/>
              <a:ext cx="696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IPv4: Client</a:t>
              </a:r>
            </a:p>
          </p:txBody>
        </p:sp>
        <p:sp>
          <p:nvSpPr>
            <p:cNvPr id="66" name="Text Box 402"/>
            <p:cNvSpPr txBox="1">
              <a:spLocks noChangeArrowheads="1"/>
            </p:cNvSpPr>
            <p:nvPr/>
          </p:nvSpPr>
          <p:spPr bwMode="auto">
            <a:xfrm>
              <a:off x="855" y="3296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NH: PE2</a:t>
              </a:r>
            </a:p>
          </p:txBody>
        </p:sp>
      </p:grpSp>
      <p:sp>
        <p:nvSpPr>
          <p:cNvPr id="67" name="Line 403"/>
          <p:cNvSpPr>
            <a:spLocks noChangeShapeType="1"/>
          </p:cNvSpPr>
          <p:nvPr/>
        </p:nvSpPr>
        <p:spPr bwMode="auto">
          <a:xfrm flipH="1">
            <a:off x="2219077" y="3405783"/>
            <a:ext cx="363537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Text Box 404"/>
          <p:cNvSpPr txBox="1">
            <a:spLocks noChangeArrowheads="1"/>
          </p:cNvSpPr>
          <p:nvPr/>
        </p:nvSpPr>
        <p:spPr bwMode="auto">
          <a:xfrm>
            <a:off x="1722189" y="3548658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C00000"/>
                </a:solidFill>
                <a:latin typeface="+mn-lt"/>
              </a:rPr>
              <a:t>Client1</a:t>
            </a:r>
          </a:p>
        </p:txBody>
      </p:sp>
      <p:sp>
        <p:nvSpPr>
          <p:cNvPr id="80" name="Text Box 416"/>
          <p:cNvSpPr txBox="1">
            <a:spLocks noChangeArrowheads="1"/>
          </p:cNvSpPr>
          <p:nvPr/>
        </p:nvSpPr>
        <p:spPr bwMode="auto">
          <a:xfrm>
            <a:off x="3754410" y="2470794"/>
            <a:ext cx="560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PE1</a:t>
            </a:r>
          </a:p>
        </p:txBody>
      </p:sp>
      <p:sp>
        <p:nvSpPr>
          <p:cNvPr id="81" name="Text Box 417"/>
          <p:cNvSpPr txBox="1">
            <a:spLocks noChangeArrowheads="1"/>
          </p:cNvSpPr>
          <p:nvPr/>
        </p:nvSpPr>
        <p:spPr bwMode="auto">
          <a:xfrm>
            <a:off x="7661028" y="2372320"/>
            <a:ext cx="5635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lt"/>
              </a:rPr>
              <a:t>PE2</a:t>
            </a:r>
          </a:p>
        </p:txBody>
      </p:sp>
      <p:sp>
        <p:nvSpPr>
          <p:cNvPr id="82" name="Text Box 418"/>
          <p:cNvSpPr txBox="1">
            <a:spLocks noChangeArrowheads="1"/>
          </p:cNvSpPr>
          <p:nvPr/>
        </p:nvSpPr>
        <p:spPr bwMode="auto">
          <a:xfrm>
            <a:off x="4357439" y="2597745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ASBR1</a:t>
            </a:r>
          </a:p>
        </p:txBody>
      </p:sp>
      <p:sp>
        <p:nvSpPr>
          <p:cNvPr id="83" name="Text Box 419"/>
          <p:cNvSpPr txBox="1">
            <a:spLocks noChangeArrowheads="1"/>
          </p:cNvSpPr>
          <p:nvPr/>
        </p:nvSpPr>
        <p:spPr bwMode="auto">
          <a:xfrm>
            <a:off x="6462464" y="2597745"/>
            <a:ext cx="1052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ASBR2</a:t>
            </a:r>
          </a:p>
        </p:txBody>
      </p:sp>
      <p:sp>
        <p:nvSpPr>
          <p:cNvPr id="84" name="Text Box 420"/>
          <p:cNvSpPr txBox="1">
            <a:spLocks noChangeArrowheads="1"/>
          </p:cNvSpPr>
          <p:nvPr/>
        </p:nvSpPr>
        <p:spPr bwMode="auto">
          <a:xfrm>
            <a:off x="3503364" y="1421408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IP/MPLS</a:t>
            </a:r>
          </a:p>
        </p:txBody>
      </p:sp>
      <p:sp>
        <p:nvSpPr>
          <p:cNvPr id="85" name="Line 421"/>
          <p:cNvSpPr>
            <a:spLocks noChangeShapeType="1"/>
          </p:cNvSpPr>
          <p:nvPr/>
        </p:nvSpPr>
        <p:spPr bwMode="auto">
          <a:xfrm flipV="1">
            <a:off x="3774827" y="2189758"/>
            <a:ext cx="557212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6" name="Line 422"/>
          <p:cNvSpPr>
            <a:spLocks noChangeShapeType="1"/>
          </p:cNvSpPr>
          <p:nvPr/>
        </p:nvSpPr>
        <p:spPr bwMode="auto">
          <a:xfrm>
            <a:off x="4616202" y="2227858"/>
            <a:ext cx="50800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7" name="Line 423"/>
          <p:cNvSpPr>
            <a:spLocks noChangeShapeType="1"/>
          </p:cNvSpPr>
          <p:nvPr/>
        </p:nvSpPr>
        <p:spPr bwMode="auto">
          <a:xfrm flipV="1">
            <a:off x="6745039" y="2199283"/>
            <a:ext cx="581025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8" name="Line 424"/>
          <p:cNvSpPr>
            <a:spLocks noChangeShapeType="1"/>
          </p:cNvSpPr>
          <p:nvPr/>
        </p:nvSpPr>
        <p:spPr bwMode="auto">
          <a:xfrm>
            <a:off x="7646739" y="2189758"/>
            <a:ext cx="5080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9" name="Line 425"/>
          <p:cNvSpPr>
            <a:spLocks noChangeShapeType="1"/>
          </p:cNvSpPr>
          <p:nvPr/>
        </p:nvSpPr>
        <p:spPr bwMode="auto">
          <a:xfrm>
            <a:off x="5494089" y="2497733"/>
            <a:ext cx="917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4" name="Text Box 470"/>
          <p:cNvSpPr txBox="1">
            <a:spLocks noChangeArrowheads="1"/>
          </p:cNvSpPr>
          <p:nvPr/>
        </p:nvSpPr>
        <p:spPr bwMode="auto">
          <a:xfrm>
            <a:off x="4995614" y="1330920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MP-</a:t>
            </a:r>
            <a:r>
              <a:rPr lang="en-US" altLang="zh-CN" sz="1200" i="0" dirty="0" err="1">
                <a:solidFill>
                  <a:srgbClr val="C00000"/>
                </a:solidFill>
                <a:latin typeface="+mn-lt"/>
              </a:rPr>
              <a:t>eBGP</a:t>
            </a:r>
            <a:endParaRPr lang="en-US" altLang="zh-CN" sz="1200" i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5" name="Text Box 472"/>
          <p:cNvSpPr txBox="1">
            <a:spLocks noChangeArrowheads="1"/>
          </p:cNvSpPr>
          <p:nvPr/>
        </p:nvSpPr>
        <p:spPr bwMode="auto">
          <a:xfrm>
            <a:off x="6557714" y="1421408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lt"/>
              </a:rPr>
              <a:t>IP/MPLS</a:t>
            </a:r>
          </a:p>
        </p:txBody>
      </p:sp>
      <p:grpSp>
        <p:nvGrpSpPr>
          <p:cNvPr id="158" name="Group 495"/>
          <p:cNvGrpSpPr>
            <a:grpSpLocks/>
          </p:cNvGrpSpPr>
          <p:nvPr/>
        </p:nvGrpSpPr>
        <p:grpSpPr bwMode="auto">
          <a:xfrm>
            <a:off x="4406652" y="3678833"/>
            <a:ext cx="996950" cy="420687"/>
            <a:chOff x="1404" y="2356"/>
            <a:chExt cx="498" cy="265"/>
          </a:xfrm>
        </p:grpSpPr>
        <p:sp>
          <p:nvSpPr>
            <p:cNvPr id="159" name="AutoShape 496"/>
            <p:cNvSpPr>
              <a:spLocks noChangeArrowheads="1"/>
            </p:cNvSpPr>
            <p:nvPr/>
          </p:nvSpPr>
          <p:spPr bwMode="auto">
            <a:xfrm rot="10800000">
              <a:off x="1435" y="2380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grpSp>
          <p:nvGrpSpPr>
            <p:cNvPr id="160" name="Group 497"/>
            <p:cNvGrpSpPr>
              <a:grpSpLocks/>
            </p:cNvGrpSpPr>
            <p:nvPr/>
          </p:nvGrpSpPr>
          <p:grpSpPr bwMode="auto">
            <a:xfrm>
              <a:off x="1404" y="2356"/>
              <a:ext cx="498" cy="265"/>
              <a:chOff x="1404" y="2356"/>
              <a:chExt cx="498" cy="265"/>
            </a:xfrm>
          </p:grpSpPr>
          <p:sp>
            <p:nvSpPr>
              <p:cNvPr id="161" name="Text Box 498"/>
              <p:cNvSpPr txBox="1">
                <a:spLocks noChangeArrowheads="1"/>
              </p:cNvSpPr>
              <p:nvPr/>
            </p:nvSpPr>
            <p:spPr bwMode="auto">
              <a:xfrm>
                <a:off x="1404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lt"/>
                  </a:rPr>
                  <a:t>FEC: PE1</a:t>
                </a:r>
              </a:p>
            </p:txBody>
          </p:sp>
          <p:sp>
            <p:nvSpPr>
              <p:cNvPr id="162" name="Text Box 499"/>
              <p:cNvSpPr txBox="1">
                <a:spLocks noChangeArrowheads="1"/>
              </p:cNvSpPr>
              <p:nvPr/>
            </p:nvSpPr>
            <p:spPr bwMode="auto">
              <a:xfrm>
                <a:off x="1404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lt"/>
                  </a:rPr>
                  <a:t>Label: T2</a:t>
                </a:r>
              </a:p>
            </p:txBody>
          </p:sp>
        </p:grpSp>
      </p:grpSp>
      <p:grpSp>
        <p:nvGrpSpPr>
          <p:cNvPr id="163" name="Group 500"/>
          <p:cNvGrpSpPr>
            <a:grpSpLocks/>
          </p:cNvGrpSpPr>
          <p:nvPr/>
        </p:nvGrpSpPr>
        <p:grpSpPr bwMode="auto">
          <a:xfrm>
            <a:off x="6489450" y="3678833"/>
            <a:ext cx="1082713" cy="623265"/>
            <a:chOff x="1404" y="2356"/>
            <a:chExt cx="498" cy="265"/>
          </a:xfrm>
        </p:grpSpPr>
        <p:sp>
          <p:nvSpPr>
            <p:cNvPr id="164" name="AutoShape 501"/>
            <p:cNvSpPr>
              <a:spLocks noChangeArrowheads="1"/>
            </p:cNvSpPr>
            <p:nvPr/>
          </p:nvSpPr>
          <p:spPr bwMode="auto">
            <a:xfrm rot="10800000">
              <a:off x="1435" y="2380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grpSp>
          <p:nvGrpSpPr>
            <p:cNvPr id="165" name="Group 502"/>
            <p:cNvGrpSpPr>
              <a:grpSpLocks/>
            </p:cNvGrpSpPr>
            <p:nvPr/>
          </p:nvGrpSpPr>
          <p:grpSpPr bwMode="auto">
            <a:xfrm>
              <a:off x="1404" y="2356"/>
              <a:ext cx="498" cy="265"/>
              <a:chOff x="1404" y="2356"/>
              <a:chExt cx="498" cy="265"/>
            </a:xfrm>
          </p:grpSpPr>
          <p:sp>
            <p:nvSpPr>
              <p:cNvPr id="166" name="Text Box 503"/>
              <p:cNvSpPr txBox="1">
                <a:spLocks noChangeArrowheads="1"/>
              </p:cNvSpPr>
              <p:nvPr/>
            </p:nvSpPr>
            <p:spPr bwMode="auto">
              <a:xfrm>
                <a:off x="1404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lt"/>
                  </a:rPr>
                  <a:t>FEC: ASBR2</a:t>
                </a:r>
              </a:p>
            </p:txBody>
          </p:sp>
          <p:sp>
            <p:nvSpPr>
              <p:cNvPr id="167" name="Text Box 504"/>
              <p:cNvSpPr txBox="1">
                <a:spLocks noChangeArrowheads="1"/>
              </p:cNvSpPr>
              <p:nvPr/>
            </p:nvSpPr>
            <p:spPr bwMode="auto">
              <a:xfrm>
                <a:off x="1404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lt"/>
                  </a:rPr>
                  <a:t>Label: T3</a:t>
                </a:r>
              </a:p>
            </p:txBody>
          </p:sp>
        </p:grpSp>
      </p:grpSp>
      <p:grpSp>
        <p:nvGrpSpPr>
          <p:cNvPr id="168" name="Group 505"/>
          <p:cNvGrpSpPr>
            <a:grpSpLocks/>
          </p:cNvGrpSpPr>
          <p:nvPr/>
        </p:nvGrpSpPr>
        <p:grpSpPr bwMode="auto">
          <a:xfrm>
            <a:off x="7438777" y="3678833"/>
            <a:ext cx="1023936" cy="581994"/>
            <a:chOff x="1404" y="2356"/>
            <a:chExt cx="498" cy="265"/>
          </a:xfrm>
        </p:grpSpPr>
        <p:sp>
          <p:nvSpPr>
            <p:cNvPr id="169" name="AutoShape 506"/>
            <p:cNvSpPr>
              <a:spLocks noChangeArrowheads="1"/>
            </p:cNvSpPr>
            <p:nvPr/>
          </p:nvSpPr>
          <p:spPr bwMode="auto">
            <a:xfrm rot="10800000">
              <a:off x="1435" y="2380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grpSp>
          <p:nvGrpSpPr>
            <p:cNvPr id="170" name="Group 507"/>
            <p:cNvGrpSpPr>
              <a:grpSpLocks/>
            </p:cNvGrpSpPr>
            <p:nvPr/>
          </p:nvGrpSpPr>
          <p:grpSpPr bwMode="auto">
            <a:xfrm>
              <a:off x="1404" y="2356"/>
              <a:ext cx="498" cy="265"/>
              <a:chOff x="1404" y="2356"/>
              <a:chExt cx="498" cy="265"/>
            </a:xfrm>
          </p:grpSpPr>
          <p:sp>
            <p:nvSpPr>
              <p:cNvPr id="171" name="Text Box 508"/>
              <p:cNvSpPr txBox="1">
                <a:spLocks noChangeArrowheads="1"/>
              </p:cNvSpPr>
              <p:nvPr/>
            </p:nvSpPr>
            <p:spPr bwMode="auto">
              <a:xfrm>
                <a:off x="1404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lt"/>
                  </a:rPr>
                  <a:t>FEC: ASBR2</a:t>
                </a:r>
              </a:p>
            </p:txBody>
          </p:sp>
          <p:sp>
            <p:nvSpPr>
              <p:cNvPr id="172" name="Text Box 509"/>
              <p:cNvSpPr txBox="1">
                <a:spLocks noChangeArrowheads="1"/>
              </p:cNvSpPr>
              <p:nvPr/>
            </p:nvSpPr>
            <p:spPr bwMode="auto">
              <a:xfrm>
                <a:off x="1404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lt"/>
                  </a:rPr>
                  <a:t>Label: T4</a:t>
                </a:r>
              </a:p>
            </p:txBody>
          </p:sp>
        </p:grpSp>
      </p:grpSp>
      <p:grpSp>
        <p:nvGrpSpPr>
          <p:cNvPr id="173" name="Group 510"/>
          <p:cNvGrpSpPr>
            <a:grpSpLocks/>
          </p:cNvGrpSpPr>
          <p:nvPr/>
        </p:nvGrpSpPr>
        <p:grpSpPr bwMode="auto">
          <a:xfrm>
            <a:off x="6737102" y="4617132"/>
            <a:ext cx="1260475" cy="630237"/>
            <a:chOff x="3351" y="2808"/>
            <a:chExt cx="794" cy="397"/>
          </a:xfrm>
        </p:grpSpPr>
        <p:sp>
          <p:nvSpPr>
            <p:cNvPr id="174" name="AutoShape 511"/>
            <p:cNvSpPr>
              <a:spLocks noChangeArrowheads="1"/>
            </p:cNvSpPr>
            <p:nvPr/>
          </p:nvSpPr>
          <p:spPr bwMode="auto">
            <a:xfrm rot="10800000">
              <a:off x="3368" y="2819"/>
              <a:ext cx="667" cy="386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75" name="Text Box 512"/>
            <p:cNvSpPr txBox="1">
              <a:spLocks noChangeArrowheads="1"/>
            </p:cNvSpPr>
            <p:nvPr/>
          </p:nvSpPr>
          <p:spPr bwMode="auto">
            <a:xfrm>
              <a:off x="3351" y="2808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lt"/>
                </a:rPr>
                <a:t>NLRI: PE1</a:t>
              </a:r>
            </a:p>
          </p:txBody>
        </p:sp>
        <p:sp>
          <p:nvSpPr>
            <p:cNvPr id="176" name="Text Box 513"/>
            <p:cNvSpPr txBox="1">
              <a:spLocks noChangeArrowheads="1"/>
            </p:cNvSpPr>
            <p:nvPr/>
          </p:nvSpPr>
          <p:spPr bwMode="auto">
            <a:xfrm>
              <a:off x="3351" y="3006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Label: B2</a:t>
              </a:r>
            </a:p>
          </p:txBody>
        </p:sp>
        <p:sp>
          <p:nvSpPr>
            <p:cNvPr id="177" name="Text Box 514"/>
            <p:cNvSpPr txBox="1">
              <a:spLocks noChangeArrowheads="1"/>
            </p:cNvSpPr>
            <p:nvPr/>
          </p:nvSpPr>
          <p:spPr bwMode="auto">
            <a:xfrm>
              <a:off x="3351" y="2909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NH: ASBR2</a:t>
              </a:r>
            </a:p>
          </p:txBody>
        </p:sp>
      </p:grpSp>
      <p:grpSp>
        <p:nvGrpSpPr>
          <p:cNvPr id="178" name="Group 515"/>
          <p:cNvGrpSpPr>
            <a:grpSpLocks/>
          </p:cNvGrpSpPr>
          <p:nvPr/>
        </p:nvGrpSpPr>
        <p:grpSpPr bwMode="auto">
          <a:xfrm>
            <a:off x="5371852" y="4617132"/>
            <a:ext cx="1260475" cy="630237"/>
            <a:chOff x="3351" y="2808"/>
            <a:chExt cx="794" cy="397"/>
          </a:xfrm>
        </p:grpSpPr>
        <p:sp>
          <p:nvSpPr>
            <p:cNvPr id="179" name="AutoShape 516"/>
            <p:cNvSpPr>
              <a:spLocks noChangeArrowheads="1"/>
            </p:cNvSpPr>
            <p:nvPr/>
          </p:nvSpPr>
          <p:spPr bwMode="auto">
            <a:xfrm rot="10800000">
              <a:off x="3368" y="2819"/>
              <a:ext cx="667" cy="386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180" name="Text Box 517"/>
            <p:cNvSpPr txBox="1">
              <a:spLocks noChangeArrowheads="1"/>
            </p:cNvSpPr>
            <p:nvPr/>
          </p:nvSpPr>
          <p:spPr bwMode="auto">
            <a:xfrm>
              <a:off x="3351" y="2808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NLRI: PE1</a:t>
              </a:r>
            </a:p>
          </p:txBody>
        </p:sp>
        <p:sp>
          <p:nvSpPr>
            <p:cNvPr id="181" name="Text Box 518"/>
            <p:cNvSpPr txBox="1">
              <a:spLocks noChangeArrowheads="1"/>
            </p:cNvSpPr>
            <p:nvPr/>
          </p:nvSpPr>
          <p:spPr bwMode="auto">
            <a:xfrm>
              <a:off x="3351" y="3006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Label: B1</a:t>
              </a:r>
            </a:p>
          </p:txBody>
        </p:sp>
        <p:sp>
          <p:nvSpPr>
            <p:cNvPr id="182" name="Text Box 519"/>
            <p:cNvSpPr txBox="1">
              <a:spLocks noChangeArrowheads="1"/>
            </p:cNvSpPr>
            <p:nvPr/>
          </p:nvSpPr>
          <p:spPr bwMode="auto">
            <a:xfrm>
              <a:off x="3351" y="2909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lt"/>
                </a:rPr>
                <a:t>NH: ASBR1</a:t>
              </a:r>
            </a:p>
          </p:txBody>
        </p:sp>
      </p:grpSp>
      <p:sp>
        <p:nvSpPr>
          <p:cNvPr id="183" name="Line 520"/>
          <p:cNvSpPr>
            <a:spLocks noChangeShapeType="1"/>
          </p:cNvSpPr>
          <p:nvPr/>
        </p:nvSpPr>
        <p:spPr bwMode="auto">
          <a:xfrm>
            <a:off x="3630364" y="5506045"/>
            <a:ext cx="4733925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" name="Text Box 521"/>
          <p:cNvSpPr txBox="1">
            <a:spLocks noChangeArrowheads="1"/>
          </p:cNvSpPr>
          <p:nvPr/>
        </p:nvSpPr>
        <p:spPr bwMode="auto">
          <a:xfrm>
            <a:off x="5113088" y="5247283"/>
            <a:ext cx="1376363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lt"/>
              </a:rPr>
              <a:t>VPNv4 Routing</a:t>
            </a:r>
          </a:p>
        </p:txBody>
      </p:sp>
      <p:sp>
        <p:nvSpPr>
          <p:cNvPr id="185" name="Text Box 522"/>
          <p:cNvSpPr txBox="1">
            <a:spLocks noChangeArrowheads="1"/>
          </p:cNvSpPr>
          <p:nvPr/>
        </p:nvSpPr>
        <p:spPr bwMode="auto">
          <a:xfrm>
            <a:off x="4247902" y="2296120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P1</a:t>
            </a:r>
          </a:p>
        </p:txBody>
      </p:sp>
      <p:sp>
        <p:nvSpPr>
          <p:cNvPr id="186" name="Text Box 523"/>
          <p:cNvSpPr txBox="1">
            <a:spLocks noChangeArrowheads="1"/>
          </p:cNvSpPr>
          <p:nvPr/>
        </p:nvSpPr>
        <p:spPr bwMode="auto">
          <a:xfrm>
            <a:off x="7249864" y="2299295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lt"/>
              </a:rPr>
              <a:t>P2</a:t>
            </a:r>
          </a:p>
        </p:txBody>
      </p:sp>
      <p:sp>
        <p:nvSpPr>
          <p:cNvPr id="187" name="Text Box 36"/>
          <p:cNvSpPr txBox="1">
            <a:spLocks noChangeArrowheads="1"/>
          </p:cNvSpPr>
          <p:nvPr/>
        </p:nvSpPr>
        <p:spPr bwMode="auto">
          <a:xfrm>
            <a:off x="2965053" y="1745158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AS100</a:t>
            </a:r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7645573" y="1745158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lt"/>
              </a:rPr>
              <a:t>AS200</a:t>
            </a:r>
          </a:p>
        </p:txBody>
      </p:sp>
      <p:sp>
        <p:nvSpPr>
          <p:cNvPr id="189" name="Arc 471"/>
          <p:cNvSpPr>
            <a:spLocks/>
          </p:cNvSpPr>
          <p:nvPr/>
        </p:nvSpPr>
        <p:spPr bwMode="auto">
          <a:xfrm rot="-23457795">
            <a:off x="4330817" y="1015007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0" name="Picture 18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4797" y="3124586"/>
            <a:ext cx="436636" cy="395012"/>
          </a:xfrm>
          <a:prstGeom prst="rect">
            <a:avLst/>
          </a:prstGeom>
          <a:noFill/>
        </p:spPr>
      </p:pic>
      <p:pic>
        <p:nvPicPr>
          <p:cNvPr id="191" name="Picture 1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3472" y="2354140"/>
            <a:ext cx="436636" cy="395012"/>
          </a:xfrm>
          <a:prstGeom prst="rect">
            <a:avLst/>
          </a:prstGeom>
          <a:noFill/>
        </p:spPr>
      </p:pic>
      <p:pic>
        <p:nvPicPr>
          <p:cNvPr id="192" name="Picture 191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8821" y="1963678"/>
            <a:ext cx="436636" cy="395012"/>
          </a:xfrm>
          <a:prstGeom prst="rect">
            <a:avLst/>
          </a:prstGeom>
          <a:noFill/>
        </p:spPr>
      </p:pic>
      <p:pic>
        <p:nvPicPr>
          <p:cNvPr id="193" name="Picture 19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7022" y="2352648"/>
            <a:ext cx="436636" cy="395012"/>
          </a:xfrm>
          <a:prstGeom prst="rect">
            <a:avLst/>
          </a:prstGeom>
          <a:noFill/>
        </p:spPr>
      </p:pic>
      <p:pic>
        <p:nvPicPr>
          <p:cNvPr id="194" name="Picture 1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6467" y="2352614"/>
            <a:ext cx="436636" cy="395012"/>
          </a:xfrm>
          <a:prstGeom prst="rect">
            <a:avLst/>
          </a:prstGeom>
          <a:noFill/>
        </p:spPr>
      </p:pic>
      <p:pic>
        <p:nvPicPr>
          <p:cNvPr id="195" name="Picture 1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68084" y="1971553"/>
            <a:ext cx="436636" cy="395012"/>
          </a:xfrm>
          <a:prstGeom prst="rect">
            <a:avLst/>
          </a:prstGeom>
          <a:noFill/>
        </p:spPr>
      </p:pic>
      <p:pic>
        <p:nvPicPr>
          <p:cNvPr id="196" name="Picture 19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4546" y="2303787"/>
            <a:ext cx="436636" cy="395012"/>
          </a:xfrm>
          <a:prstGeom prst="rect">
            <a:avLst/>
          </a:prstGeom>
          <a:noFill/>
        </p:spPr>
      </p:pic>
      <p:pic>
        <p:nvPicPr>
          <p:cNvPr id="197" name="Picture 1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3059" y="3153646"/>
            <a:ext cx="436636" cy="395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5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50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50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9" grpId="1"/>
      <p:bldP spid="10" grpId="0"/>
      <p:bldP spid="11" grpId="0"/>
      <p:bldP spid="12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134" grpId="0"/>
      <p:bldP spid="134" grpId="1"/>
      <p:bldP spid="183" grpId="0" animBg="1"/>
      <p:bldP spid="184" grpId="0"/>
      <p:bldP spid="189" grpId="0" animBg="1"/>
      <p:bldP spid="18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带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081011" y="5229200"/>
            <a:ext cx="1719263" cy="461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MP-BGP</a:t>
            </a:r>
            <a:r>
              <a:rPr lang="zh-CN" altLang="en-US" sz="2000" dirty="0">
                <a:ea typeface="微软雅黑" panose="020B0503020204020204" pitchFamily="34" charset="-122"/>
              </a:rPr>
              <a:t>邻居</a:t>
            </a:r>
            <a:endParaRPr lang="en-US" sz="2000" dirty="0">
              <a:ea typeface="微软雅黑" panose="020B0503020204020204" pitchFamily="34" charset="-122"/>
            </a:endParaRPr>
          </a:p>
        </p:txBody>
      </p:sp>
      <p:sp>
        <p:nvSpPr>
          <p:cNvPr id="51" name="椭圆 28"/>
          <p:cNvSpPr/>
          <p:nvPr/>
        </p:nvSpPr>
        <p:spPr bwMode="auto">
          <a:xfrm>
            <a:off x="6059996" y="1391547"/>
            <a:ext cx="4733153" cy="274386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pic>
        <p:nvPicPr>
          <p:cNvPr id="52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155" y="4190125"/>
            <a:ext cx="2196244" cy="1313772"/>
          </a:xfrm>
          <a:prstGeom prst="rect">
            <a:avLst/>
          </a:prstGeom>
          <a:noFill/>
        </p:spPr>
      </p:pic>
      <p:pic>
        <p:nvPicPr>
          <p:cNvPr id="53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60" y="4190891"/>
            <a:ext cx="2232248" cy="1290337"/>
          </a:xfrm>
          <a:prstGeom prst="rect">
            <a:avLst/>
          </a:prstGeom>
          <a:noFill/>
        </p:spPr>
      </p:pic>
      <p:sp>
        <p:nvSpPr>
          <p:cNvPr id="54" name="椭圆 28"/>
          <p:cNvSpPr/>
          <p:nvPr/>
        </p:nvSpPr>
        <p:spPr bwMode="auto">
          <a:xfrm>
            <a:off x="1164249" y="1391547"/>
            <a:ext cx="4643719" cy="274386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cxnSp>
        <p:nvCxnSpPr>
          <p:cNvPr id="55" name="直接连接符 36"/>
          <p:cNvCxnSpPr>
            <a:stCxn id="80" idx="0"/>
          </p:cNvCxnSpPr>
          <p:nvPr/>
        </p:nvCxnSpPr>
        <p:spPr bwMode="auto">
          <a:xfrm flipV="1">
            <a:off x="2839209" y="2034143"/>
            <a:ext cx="825337" cy="113776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38"/>
          <p:cNvCxnSpPr/>
          <p:nvPr/>
        </p:nvCxnSpPr>
        <p:spPr bwMode="auto">
          <a:xfrm>
            <a:off x="2819636" y="3645024"/>
            <a:ext cx="0" cy="86409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197"/>
          <p:cNvSpPr txBox="1">
            <a:spLocks noChangeArrowheads="1"/>
          </p:cNvSpPr>
          <p:nvPr/>
        </p:nvSpPr>
        <p:spPr bwMode="auto">
          <a:xfrm>
            <a:off x="2390180" y="4977172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CE1</a:t>
            </a:r>
          </a:p>
        </p:txBody>
      </p:sp>
      <p:sp>
        <p:nvSpPr>
          <p:cNvPr id="58" name="Text Box 198"/>
          <p:cNvSpPr txBox="1">
            <a:spLocks noChangeArrowheads="1"/>
          </p:cNvSpPr>
          <p:nvPr/>
        </p:nvSpPr>
        <p:spPr bwMode="auto">
          <a:xfrm>
            <a:off x="8729947" y="5053819"/>
            <a:ext cx="634777" cy="31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CE2</a:t>
            </a:r>
          </a:p>
        </p:txBody>
      </p:sp>
      <p:sp>
        <p:nvSpPr>
          <p:cNvPr id="59" name="Text Box 199"/>
          <p:cNvSpPr txBox="1">
            <a:spLocks noChangeArrowheads="1"/>
          </p:cNvSpPr>
          <p:nvPr/>
        </p:nvSpPr>
        <p:spPr bwMode="auto">
          <a:xfrm>
            <a:off x="1569720" y="4525379"/>
            <a:ext cx="97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AS65001</a:t>
            </a:r>
          </a:p>
        </p:txBody>
      </p:sp>
      <p:sp>
        <p:nvSpPr>
          <p:cNvPr id="60" name="Text Box 258"/>
          <p:cNvSpPr txBox="1">
            <a:spLocks noChangeArrowheads="1"/>
          </p:cNvSpPr>
          <p:nvPr/>
        </p:nvSpPr>
        <p:spPr bwMode="auto">
          <a:xfrm>
            <a:off x="2793655" y="3625241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PE1</a:t>
            </a:r>
          </a:p>
        </p:txBody>
      </p:sp>
      <p:sp>
        <p:nvSpPr>
          <p:cNvPr id="61" name="Text Box 260"/>
          <p:cNvSpPr txBox="1">
            <a:spLocks noChangeArrowheads="1"/>
          </p:cNvSpPr>
          <p:nvPr/>
        </p:nvSpPr>
        <p:spPr bwMode="auto">
          <a:xfrm>
            <a:off x="4220539" y="3626647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ASBR1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3229464" y="2919482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AS100</a:t>
            </a:r>
          </a:p>
        </p:txBody>
      </p:sp>
      <p:sp>
        <p:nvSpPr>
          <p:cNvPr id="63" name="Text Box 199"/>
          <p:cNvSpPr txBox="1">
            <a:spLocks noChangeArrowheads="1"/>
          </p:cNvSpPr>
          <p:nvPr/>
        </p:nvSpPr>
        <p:spPr bwMode="auto">
          <a:xfrm>
            <a:off x="9200595" y="4617132"/>
            <a:ext cx="11298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AS65002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536135" y="3019281"/>
            <a:ext cx="1147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AS200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093947" y="4312077"/>
            <a:ext cx="10857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292244" y="4365104"/>
            <a:ext cx="96978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8425665">
            <a:off x="2736911" y="2656124"/>
            <a:ext cx="99847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 rot="3318095">
            <a:off x="3933896" y="2645170"/>
            <a:ext cx="78627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9" name="矩形 140"/>
          <p:cNvSpPr>
            <a:spLocks noChangeArrowheads="1"/>
          </p:cNvSpPr>
          <p:nvPr/>
        </p:nvSpPr>
        <p:spPr bwMode="auto">
          <a:xfrm>
            <a:off x="1127448" y="4838963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11.11.11.11/32</a:t>
            </a:r>
          </a:p>
        </p:txBody>
      </p:sp>
      <p:sp>
        <p:nvSpPr>
          <p:cNvPr id="70" name="矩形 140"/>
          <p:cNvSpPr>
            <a:spLocks noChangeArrowheads="1"/>
          </p:cNvSpPr>
          <p:nvPr/>
        </p:nvSpPr>
        <p:spPr bwMode="auto">
          <a:xfrm>
            <a:off x="9226375" y="4910971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22.22.22.22/32</a:t>
            </a:r>
          </a:p>
        </p:txBody>
      </p:sp>
      <p:sp>
        <p:nvSpPr>
          <p:cNvPr id="71" name="矩形 140"/>
          <p:cNvSpPr>
            <a:spLocks noChangeArrowheads="1"/>
          </p:cNvSpPr>
          <p:nvPr/>
        </p:nvSpPr>
        <p:spPr bwMode="auto">
          <a:xfrm>
            <a:off x="1883532" y="4046875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10.1.1.0/30</a:t>
            </a:r>
          </a:p>
        </p:txBody>
      </p:sp>
      <p:sp>
        <p:nvSpPr>
          <p:cNvPr id="72" name="矩形 140"/>
          <p:cNvSpPr>
            <a:spLocks noChangeArrowheads="1"/>
          </p:cNvSpPr>
          <p:nvPr/>
        </p:nvSpPr>
        <p:spPr bwMode="auto">
          <a:xfrm>
            <a:off x="8958571" y="4082879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20.1.1.0/30</a:t>
            </a:r>
          </a:p>
        </p:txBody>
      </p:sp>
      <p:sp>
        <p:nvSpPr>
          <p:cNvPr id="73" name="矩形 140"/>
          <p:cNvSpPr>
            <a:spLocks noChangeArrowheads="1"/>
          </p:cNvSpPr>
          <p:nvPr/>
        </p:nvSpPr>
        <p:spPr bwMode="auto">
          <a:xfrm>
            <a:off x="1559496" y="298325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1.1.1.1/32</a:t>
            </a:r>
          </a:p>
        </p:txBody>
      </p:sp>
      <p:sp>
        <p:nvSpPr>
          <p:cNvPr id="74" name="矩形 140"/>
          <p:cNvSpPr>
            <a:spLocks noChangeArrowheads="1"/>
          </p:cNvSpPr>
          <p:nvPr/>
        </p:nvSpPr>
        <p:spPr bwMode="auto">
          <a:xfrm>
            <a:off x="3321719" y="174261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2.2.2.2/32</a:t>
            </a:r>
          </a:p>
        </p:txBody>
      </p:sp>
      <p:sp>
        <p:nvSpPr>
          <p:cNvPr id="75" name="矩形 140"/>
          <p:cNvSpPr>
            <a:spLocks noChangeArrowheads="1"/>
          </p:cNvSpPr>
          <p:nvPr/>
        </p:nvSpPr>
        <p:spPr bwMode="auto">
          <a:xfrm>
            <a:off x="4670154" y="2973418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3.3.3.3/32</a:t>
            </a:r>
          </a:p>
        </p:txBody>
      </p:sp>
      <p:sp>
        <p:nvSpPr>
          <p:cNvPr id="76" name="矩形 140"/>
          <p:cNvSpPr>
            <a:spLocks noChangeArrowheads="1"/>
          </p:cNvSpPr>
          <p:nvPr/>
        </p:nvSpPr>
        <p:spPr bwMode="auto">
          <a:xfrm rot="18419154">
            <a:off x="2536127" y="2486552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12.12.12.0/30</a:t>
            </a:r>
          </a:p>
        </p:txBody>
      </p:sp>
      <p:sp>
        <p:nvSpPr>
          <p:cNvPr id="77" name="矩形 140"/>
          <p:cNvSpPr>
            <a:spLocks noChangeArrowheads="1"/>
          </p:cNvSpPr>
          <p:nvPr/>
        </p:nvSpPr>
        <p:spPr bwMode="auto">
          <a:xfrm rot="3340869">
            <a:off x="8213124" y="254124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56.56.56.0/30</a:t>
            </a:r>
          </a:p>
        </p:txBody>
      </p:sp>
      <p:sp>
        <p:nvSpPr>
          <p:cNvPr id="78" name="矩形 140"/>
          <p:cNvSpPr>
            <a:spLocks noChangeArrowheads="1"/>
          </p:cNvSpPr>
          <p:nvPr/>
        </p:nvSpPr>
        <p:spPr bwMode="auto">
          <a:xfrm>
            <a:off x="5472341" y="3584049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34.34.34.0/30</a:t>
            </a:r>
          </a:p>
        </p:txBody>
      </p:sp>
      <p:pic>
        <p:nvPicPr>
          <p:cNvPr id="79" name="Picture 78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03" y="4509120"/>
            <a:ext cx="562743" cy="509097"/>
          </a:xfrm>
          <a:prstGeom prst="rect">
            <a:avLst/>
          </a:prstGeom>
          <a:noFill/>
        </p:spPr>
      </p:pic>
      <p:pic>
        <p:nvPicPr>
          <p:cNvPr id="80" name="Picture 7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7837" y="3171903"/>
            <a:ext cx="562743" cy="509097"/>
          </a:xfrm>
          <a:prstGeom prst="rect">
            <a:avLst/>
          </a:prstGeom>
          <a:noFill/>
        </p:spPr>
      </p:pic>
      <p:pic>
        <p:nvPicPr>
          <p:cNvPr id="81" name="Picture 8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9947" y="4576087"/>
            <a:ext cx="562743" cy="509097"/>
          </a:xfrm>
          <a:prstGeom prst="rect">
            <a:avLst/>
          </a:prstGeom>
          <a:noFill/>
        </p:spPr>
      </p:pic>
      <p:cxnSp>
        <p:nvCxnSpPr>
          <p:cNvPr id="82" name="直接连接符 36"/>
          <p:cNvCxnSpPr/>
          <p:nvPr/>
        </p:nvCxnSpPr>
        <p:spPr bwMode="auto">
          <a:xfrm>
            <a:off x="4001842" y="2101026"/>
            <a:ext cx="751702" cy="106663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36"/>
          <p:cNvCxnSpPr>
            <a:stCxn id="94" idx="0"/>
            <a:endCxn id="91" idx="1"/>
          </p:cNvCxnSpPr>
          <p:nvPr/>
        </p:nvCxnSpPr>
        <p:spPr bwMode="auto">
          <a:xfrm flipV="1">
            <a:off x="7125771" y="2231313"/>
            <a:ext cx="691983" cy="946619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258"/>
          <p:cNvSpPr txBox="1">
            <a:spLocks noChangeArrowheads="1"/>
          </p:cNvSpPr>
          <p:nvPr/>
        </p:nvSpPr>
        <p:spPr bwMode="auto">
          <a:xfrm>
            <a:off x="8933062" y="362295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PE2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953389" y="3356992"/>
            <a:ext cx="84839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 rot="18297378">
            <a:off x="7226414" y="2531096"/>
            <a:ext cx="92729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 rot="3428443">
            <a:off x="8210843" y="2644549"/>
            <a:ext cx="86459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88" name="矩形 140"/>
          <p:cNvSpPr>
            <a:spLocks noChangeArrowheads="1"/>
          </p:cNvSpPr>
          <p:nvPr/>
        </p:nvSpPr>
        <p:spPr bwMode="auto">
          <a:xfrm>
            <a:off x="5987988" y="296852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4.4.4.4/32</a:t>
            </a:r>
          </a:p>
        </p:txBody>
      </p:sp>
      <p:sp>
        <p:nvSpPr>
          <p:cNvPr id="89" name="矩形 140"/>
          <p:cNvSpPr>
            <a:spLocks noChangeArrowheads="1"/>
          </p:cNvSpPr>
          <p:nvPr/>
        </p:nvSpPr>
        <p:spPr bwMode="auto">
          <a:xfrm>
            <a:off x="7590295" y="174864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5.5.5.5/32</a:t>
            </a:r>
          </a:p>
        </p:txBody>
      </p:sp>
      <p:sp>
        <p:nvSpPr>
          <p:cNvPr id="90" name="矩形 140"/>
          <p:cNvSpPr>
            <a:spLocks noChangeArrowheads="1"/>
          </p:cNvSpPr>
          <p:nvPr/>
        </p:nvSpPr>
        <p:spPr bwMode="auto">
          <a:xfrm rot="18466589">
            <a:off x="6816155" y="2516313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45.45.45.0/30</a:t>
            </a:r>
          </a:p>
        </p:txBody>
      </p:sp>
      <p:pic>
        <p:nvPicPr>
          <p:cNvPr id="91" name="Picture 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754" y="1976764"/>
            <a:ext cx="562743" cy="509097"/>
          </a:xfrm>
          <a:prstGeom prst="rect">
            <a:avLst/>
          </a:prstGeom>
          <a:noFill/>
        </p:spPr>
      </p:pic>
      <p:cxnSp>
        <p:nvCxnSpPr>
          <p:cNvPr id="92" name="直接连接符 36"/>
          <p:cNvCxnSpPr>
            <a:stCxn id="91" idx="3"/>
            <a:endCxn id="100" idx="0"/>
          </p:cNvCxnSpPr>
          <p:nvPr/>
        </p:nvCxnSpPr>
        <p:spPr bwMode="auto">
          <a:xfrm>
            <a:off x="8380497" y="2231313"/>
            <a:ext cx="624274" cy="941111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35"/>
          <p:cNvCxnSpPr/>
          <p:nvPr/>
        </p:nvCxnSpPr>
        <p:spPr bwMode="auto">
          <a:xfrm>
            <a:off x="4909655" y="3404822"/>
            <a:ext cx="2075271" cy="1066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4" name="Picture 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399" y="3177932"/>
            <a:ext cx="562743" cy="509097"/>
          </a:xfrm>
          <a:prstGeom prst="rect">
            <a:avLst/>
          </a:prstGeom>
          <a:noFill/>
        </p:spPr>
      </p:pic>
      <p:pic>
        <p:nvPicPr>
          <p:cNvPr id="95" name="Picture 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385" y="3168184"/>
            <a:ext cx="562743" cy="509097"/>
          </a:xfrm>
          <a:prstGeom prst="rect">
            <a:avLst/>
          </a:prstGeom>
          <a:noFill/>
        </p:spPr>
      </p:pic>
      <p:cxnSp>
        <p:nvCxnSpPr>
          <p:cNvPr id="96" name="直接连接符 39"/>
          <p:cNvCxnSpPr/>
          <p:nvPr/>
        </p:nvCxnSpPr>
        <p:spPr bwMode="auto">
          <a:xfrm>
            <a:off x="9010351" y="3633808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7" name="Picture 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1192" y="1970735"/>
            <a:ext cx="562743" cy="509097"/>
          </a:xfrm>
          <a:prstGeom prst="rect">
            <a:avLst/>
          </a:prstGeom>
          <a:noFill/>
        </p:spPr>
      </p:pic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2099556" y="3645024"/>
            <a:ext cx="81977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99" name="Text Box 258"/>
          <p:cNvSpPr txBox="1">
            <a:spLocks noChangeArrowheads="1"/>
          </p:cNvSpPr>
          <p:nvPr/>
        </p:nvSpPr>
        <p:spPr bwMode="auto">
          <a:xfrm>
            <a:off x="3537699" y="243714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P1</a:t>
            </a:r>
          </a:p>
        </p:txBody>
      </p:sp>
      <p:pic>
        <p:nvPicPr>
          <p:cNvPr id="100" name="Picture 9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399" y="3172424"/>
            <a:ext cx="562743" cy="509097"/>
          </a:xfrm>
          <a:prstGeom prst="rect">
            <a:avLst/>
          </a:prstGeom>
          <a:noFill/>
        </p:spPr>
      </p:pic>
      <p:sp>
        <p:nvSpPr>
          <p:cNvPr id="101" name="矩形 140"/>
          <p:cNvSpPr>
            <a:spLocks noChangeArrowheads="1"/>
          </p:cNvSpPr>
          <p:nvPr/>
        </p:nvSpPr>
        <p:spPr bwMode="auto">
          <a:xfrm rot="3306345">
            <a:off x="3948471" y="2529038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23.23.23.0/30</a:t>
            </a:r>
          </a:p>
        </p:txBody>
      </p:sp>
      <p:sp>
        <p:nvSpPr>
          <p:cNvPr id="102" name="Text Box 259"/>
          <p:cNvSpPr txBox="1">
            <a:spLocks noChangeArrowheads="1"/>
          </p:cNvSpPr>
          <p:nvPr/>
        </p:nvSpPr>
        <p:spPr bwMode="auto">
          <a:xfrm>
            <a:off x="7793912" y="2437335"/>
            <a:ext cx="633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P2</a:t>
            </a:r>
          </a:p>
        </p:txBody>
      </p:sp>
      <p:sp>
        <p:nvSpPr>
          <p:cNvPr id="103" name="矩形 140"/>
          <p:cNvSpPr>
            <a:spLocks noChangeArrowheads="1"/>
          </p:cNvSpPr>
          <p:nvPr/>
        </p:nvSpPr>
        <p:spPr bwMode="auto">
          <a:xfrm>
            <a:off x="9266806" y="297169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6.6.6.6/32</a:t>
            </a:r>
          </a:p>
        </p:txBody>
      </p:sp>
      <p:sp>
        <p:nvSpPr>
          <p:cNvPr id="104" name="Text Box 260"/>
          <p:cNvSpPr txBox="1">
            <a:spLocks noChangeArrowheads="1"/>
          </p:cNvSpPr>
          <p:nvPr/>
        </p:nvSpPr>
        <p:spPr bwMode="auto">
          <a:xfrm>
            <a:off x="6641386" y="3622282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ASBR2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6102874" y="3368025"/>
            <a:ext cx="96523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8310500" y="3660011"/>
            <a:ext cx="883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pic>
        <p:nvPicPr>
          <p:cNvPr id="107" name="Picture 10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516" y="1970735"/>
            <a:ext cx="562743" cy="509097"/>
          </a:xfrm>
          <a:prstGeom prst="rect">
            <a:avLst/>
          </a:prstGeom>
          <a:noFill/>
        </p:spPr>
      </p:pic>
      <p:cxnSp>
        <p:nvCxnSpPr>
          <p:cNvPr id="108" name="直接连接符 36"/>
          <p:cNvCxnSpPr>
            <a:stCxn id="97" idx="1"/>
            <a:endCxn id="107" idx="3"/>
          </p:cNvCxnSpPr>
          <p:nvPr/>
        </p:nvCxnSpPr>
        <p:spPr bwMode="auto">
          <a:xfrm flipH="1">
            <a:off x="2302259" y="2225284"/>
            <a:ext cx="122893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36"/>
          <p:cNvCxnSpPr/>
          <p:nvPr/>
        </p:nvCxnSpPr>
        <p:spPr bwMode="auto">
          <a:xfrm flipH="1" flipV="1">
            <a:off x="8365685" y="2218973"/>
            <a:ext cx="1402723" cy="1234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矩形 140"/>
          <p:cNvSpPr>
            <a:spLocks noChangeArrowheads="1"/>
          </p:cNvSpPr>
          <p:nvPr/>
        </p:nvSpPr>
        <p:spPr bwMode="auto">
          <a:xfrm>
            <a:off x="1744365" y="175701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7.7.7.7/32</a:t>
            </a:r>
          </a:p>
        </p:txBody>
      </p:sp>
      <p:sp>
        <p:nvSpPr>
          <p:cNvPr id="111" name="矩形 140"/>
          <p:cNvSpPr>
            <a:spLocks noChangeArrowheads="1"/>
          </p:cNvSpPr>
          <p:nvPr/>
        </p:nvSpPr>
        <p:spPr bwMode="auto">
          <a:xfrm>
            <a:off x="9180804" y="176412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8.8.8.8/32</a:t>
            </a:r>
          </a:p>
        </p:txBody>
      </p:sp>
      <p:sp>
        <p:nvSpPr>
          <p:cNvPr id="112" name="矩形 140"/>
          <p:cNvSpPr>
            <a:spLocks noChangeArrowheads="1"/>
          </p:cNvSpPr>
          <p:nvPr/>
        </p:nvSpPr>
        <p:spPr bwMode="auto">
          <a:xfrm>
            <a:off x="2397735" y="199939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72.72.72.0/30</a:t>
            </a:r>
          </a:p>
        </p:txBody>
      </p:sp>
      <p:sp>
        <p:nvSpPr>
          <p:cNvPr id="113" name="矩形 140"/>
          <p:cNvSpPr>
            <a:spLocks noChangeArrowheads="1"/>
          </p:cNvSpPr>
          <p:nvPr/>
        </p:nvSpPr>
        <p:spPr bwMode="auto">
          <a:xfrm>
            <a:off x="8487959" y="202318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58.58.58.0/30</a:t>
            </a:r>
          </a:p>
        </p:txBody>
      </p:sp>
      <p:sp>
        <p:nvSpPr>
          <p:cNvPr id="114" name="Text Box 258"/>
          <p:cNvSpPr txBox="1">
            <a:spLocks noChangeArrowheads="1"/>
          </p:cNvSpPr>
          <p:nvPr/>
        </p:nvSpPr>
        <p:spPr bwMode="auto">
          <a:xfrm>
            <a:off x="1603907" y="2450381"/>
            <a:ext cx="6845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RR1</a:t>
            </a:r>
          </a:p>
        </p:txBody>
      </p:sp>
      <p:sp>
        <p:nvSpPr>
          <p:cNvPr id="115" name="Text Box 258"/>
          <p:cNvSpPr txBox="1">
            <a:spLocks noChangeArrowheads="1"/>
          </p:cNvSpPr>
          <p:nvPr/>
        </p:nvSpPr>
        <p:spPr bwMode="auto">
          <a:xfrm>
            <a:off x="9629386" y="2474302"/>
            <a:ext cx="7752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RR2</a:t>
            </a:r>
          </a:p>
        </p:txBody>
      </p:sp>
      <p:pic>
        <p:nvPicPr>
          <p:cNvPr id="116" name="Picture 11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709" y="1988840"/>
            <a:ext cx="562743" cy="509097"/>
          </a:xfrm>
          <a:prstGeom prst="rect">
            <a:avLst/>
          </a:prstGeom>
          <a:noFill/>
        </p:spPr>
      </p:pic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2459596" y="2243693"/>
            <a:ext cx="8870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8720383" y="2248631"/>
            <a:ext cx="8639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120" name="Line 282"/>
          <p:cNvSpPr>
            <a:spLocks noChangeShapeType="1"/>
          </p:cNvSpPr>
          <p:nvPr/>
        </p:nvSpPr>
        <p:spPr bwMode="auto">
          <a:xfrm>
            <a:off x="5152111" y="5259452"/>
            <a:ext cx="993277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1" name="Line 282"/>
          <p:cNvSpPr>
            <a:spLocks noChangeShapeType="1"/>
          </p:cNvSpPr>
          <p:nvPr/>
        </p:nvSpPr>
        <p:spPr bwMode="auto">
          <a:xfrm>
            <a:off x="2304476" y="2317489"/>
            <a:ext cx="463273" cy="77019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2" name="Line 282"/>
          <p:cNvSpPr>
            <a:spLocks noChangeShapeType="1"/>
          </p:cNvSpPr>
          <p:nvPr/>
        </p:nvSpPr>
        <p:spPr bwMode="auto">
          <a:xfrm>
            <a:off x="2279576" y="2096852"/>
            <a:ext cx="7322134" cy="2655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3" name="Line 282"/>
          <p:cNvSpPr>
            <a:spLocks noChangeShapeType="1"/>
          </p:cNvSpPr>
          <p:nvPr/>
        </p:nvSpPr>
        <p:spPr bwMode="auto">
          <a:xfrm flipV="1">
            <a:off x="9098435" y="2250657"/>
            <a:ext cx="485908" cy="87596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4" name="Line 282"/>
          <p:cNvSpPr>
            <a:spLocks noChangeShapeType="1"/>
          </p:cNvSpPr>
          <p:nvPr/>
        </p:nvSpPr>
        <p:spPr bwMode="auto">
          <a:xfrm>
            <a:off x="2049857" y="2505086"/>
            <a:ext cx="641969" cy="605221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6" name="Line 282"/>
          <p:cNvSpPr>
            <a:spLocks noChangeShapeType="1"/>
          </p:cNvSpPr>
          <p:nvPr/>
        </p:nvSpPr>
        <p:spPr bwMode="auto">
          <a:xfrm>
            <a:off x="2044134" y="2522790"/>
            <a:ext cx="2354208" cy="657095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7" name="Line 282"/>
          <p:cNvSpPr>
            <a:spLocks noChangeShapeType="1"/>
          </p:cNvSpPr>
          <p:nvPr/>
        </p:nvSpPr>
        <p:spPr bwMode="auto">
          <a:xfrm flipV="1">
            <a:off x="5159896" y="4617132"/>
            <a:ext cx="967098" cy="4300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8" name="Line 282"/>
          <p:cNvSpPr>
            <a:spLocks noChangeShapeType="1"/>
          </p:cNvSpPr>
          <p:nvPr/>
        </p:nvSpPr>
        <p:spPr bwMode="auto">
          <a:xfrm flipH="1">
            <a:off x="9166411" y="2512604"/>
            <a:ext cx="631484" cy="640217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9" name="Line 282"/>
          <p:cNvSpPr>
            <a:spLocks noChangeShapeType="1"/>
          </p:cNvSpPr>
          <p:nvPr/>
        </p:nvSpPr>
        <p:spPr bwMode="auto">
          <a:xfrm flipH="1">
            <a:off x="7343790" y="2525954"/>
            <a:ext cx="2418359" cy="596125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 bwMode="auto">
          <a:xfrm>
            <a:off x="5089460" y="4608211"/>
            <a:ext cx="1719364" cy="4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>
                <a:ea typeface="微软雅黑" panose="020B0503020204020204" pitchFamily="34" charset="-122"/>
              </a:rPr>
              <a:t>单播</a:t>
            </a:r>
            <a:r>
              <a:rPr lang="en-US" altLang="zh-CN" sz="2000" kern="0" dirty="0">
                <a:ea typeface="微软雅黑" panose="020B0503020204020204" pitchFamily="34" charset="-122"/>
              </a:rPr>
              <a:t>BGP</a:t>
            </a:r>
            <a:r>
              <a:rPr lang="zh-CN" altLang="en-US" sz="2000" kern="0" dirty="0">
                <a:ea typeface="微软雅黑" panose="020B0503020204020204" pitchFamily="34" charset="-122"/>
              </a:rPr>
              <a:t>邻居</a:t>
            </a:r>
            <a:endParaRPr lang="en-US" sz="2000" kern="0" dirty="0">
              <a:ea typeface="微软雅黑" panose="020B0503020204020204" pitchFamily="34" charset="-122"/>
            </a:endParaRPr>
          </a:p>
        </p:txBody>
      </p:sp>
      <p:sp>
        <p:nvSpPr>
          <p:cNvPr id="132" name="Line 282"/>
          <p:cNvSpPr>
            <a:spLocks noChangeShapeType="1"/>
          </p:cNvSpPr>
          <p:nvPr/>
        </p:nvSpPr>
        <p:spPr bwMode="auto">
          <a:xfrm>
            <a:off x="4979876" y="3285943"/>
            <a:ext cx="1879791" cy="12535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6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转发平面</a:t>
            </a:r>
            <a:endParaRPr lang="en-US" dirty="0"/>
          </a:p>
        </p:txBody>
      </p:sp>
      <p:sp>
        <p:nvSpPr>
          <p:cNvPr id="210" name="Arc 313"/>
          <p:cNvSpPr>
            <a:spLocks/>
          </p:cNvSpPr>
          <p:nvPr/>
        </p:nvSpPr>
        <p:spPr bwMode="auto">
          <a:xfrm rot="-23457795">
            <a:off x="4437131" y="1011771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84262" y="1322131"/>
            <a:ext cx="9012238" cy="4987189"/>
            <a:chOff x="1584262" y="1322131"/>
            <a:chExt cx="9012238" cy="4987189"/>
          </a:xfrm>
        </p:grpSpPr>
        <p:sp>
          <p:nvSpPr>
            <p:cNvPr id="4" name="AutoShape 348"/>
            <p:cNvSpPr>
              <a:spLocks noChangeArrowheads="1"/>
            </p:cNvSpPr>
            <p:nvPr/>
          </p:nvSpPr>
          <p:spPr bwMode="auto">
            <a:xfrm rot="5400000">
              <a:off x="6111812" y="2689820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1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5" name="Picture 187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34050" y="1354733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88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8900" y="1354733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89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4425" y="2788245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8" name="Text Box 190"/>
            <p:cNvSpPr txBox="1">
              <a:spLocks noChangeArrowheads="1"/>
            </p:cNvSpPr>
            <p:nvPr/>
          </p:nvSpPr>
          <p:spPr bwMode="auto">
            <a:xfrm>
              <a:off x="3079687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9" name="Text Box 191"/>
            <p:cNvSpPr txBox="1">
              <a:spLocks noChangeArrowheads="1"/>
            </p:cNvSpPr>
            <p:nvPr/>
          </p:nvSpPr>
          <p:spPr bwMode="auto">
            <a:xfrm>
              <a:off x="3846450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0" name="Text Box 192"/>
            <p:cNvSpPr txBox="1">
              <a:spLocks noChangeArrowheads="1"/>
            </p:cNvSpPr>
            <p:nvPr/>
          </p:nvSpPr>
          <p:spPr bwMode="auto">
            <a:xfrm>
              <a:off x="4724337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1" name="Text Box 193"/>
            <p:cNvSpPr txBox="1">
              <a:spLocks noChangeArrowheads="1"/>
            </p:cNvSpPr>
            <p:nvPr/>
          </p:nvSpPr>
          <p:spPr bwMode="auto">
            <a:xfrm>
              <a:off x="6862700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2" name="Text Box 194"/>
            <p:cNvSpPr txBox="1">
              <a:spLocks noChangeArrowheads="1"/>
            </p:cNvSpPr>
            <p:nvPr/>
          </p:nvSpPr>
          <p:spPr bwMode="auto">
            <a:xfrm>
              <a:off x="7750112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pic>
          <p:nvPicPr>
            <p:cNvPr id="13" name="Picture 195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59775" y="2616795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14" name="Text Box 196"/>
            <p:cNvSpPr txBox="1">
              <a:spLocks noChangeArrowheads="1"/>
            </p:cNvSpPr>
            <p:nvPr/>
          </p:nvSpPr>
          <p:spPr bwMode="auto">
            <a:xfrm>
              <a:off x="8623237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5" name="Text Box 197"/>
            <p:cNvSpPr txBox="1">
              <a:spLocks noChangeArrowheads="1"/>
            </p:cNvSpPr>
            <p:nvPr/>
          </p:nvSpPr>
          <p:spPr bwMode="auto">
            <a:xfrm>
              <a:off x="2325625" y="3555008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6" name="Text Box 198"/>
            <p:cNvSpPr txBox="1">
              <a:spLocks noChangeArrowheads="1"/>
            </p:cNvSpPr>
            <p:nvPr/>
          </p:nvSpPr>
          <p:spPr bwMode="auto">
            <a:xfrm>
              <a:off x="9318562" y="3539133"/>
              <a:ext cx="633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7" name="Text Box 199"/>
            <p:cNvSpPr txBox="1">
              <a:spLocks noChangeArrowheads="1"/>
            </p:cNvSpPr>
            <p:nvPr/>
          </p:nvSpPr>
          <p:spPr bwMode="auto">
            <a:xfrm>
              <a:off x="2060512" y="3118445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18" name="Text Box 200"/>
            <p:cNvSpPr txBox="1">
              <a:spLocks noChangeArrowheads="1"/>
            </p:cNvSpPr>
            <p:nvPr/>
          </p:nvSpPr>
          <p:spPr bwMode="auto">
            <a:xfrm>
              <a:off x="9339200" y="3016845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19" name="Line 201"/>
            <p:cNvSpPr>
              <a:spLocks noChangeShapeType="1"/>
            </p:cNvSpPr>
            <p:nvPr/>
          </p:nvSpPr>
          <p:spPr bwMode="auto">
            <a:xfrm flipV="1">
              <a:off x="2903475" y="2719983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Line 202"/>
            <p:cNvSpPr>
              <a:spLocks noChangeShapeType="1"/>
            </p:cNvSpPr>
            <p:nvPr/>
          </p:nvSpPr>
          <p:spPr bwMode="auto">
            <a:xfrm>
              <a:off x="8601012" y="2719983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" name="Line 214"/>
            <p:cNvSpPr>
              <a:spLocks noChangeShapeType="1"/>
            </p:cNvSpPr>
            <p:nvPr/>
          </p:nvSpPr>
          <p:spPr bwMode="auto">
            <a:xfrm>
              <a:off x="2933637" y="3599458"/>
              <a:ext cx="0" cy="104933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Line 215"/>
            <p:cNvSpPr>
              <a:spLocks noChangeShapeType="1"/>
            </p:cNvSpPr>
            <p:nvPr/>
          </p:nvSpPr>
          <p:spPr bwMode="auto">
            <a:xfrm>
              <a:off x="5483162" y="2802533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" name="Line 216"/>
            <p:cNvSpPr>
              <a:spLocks noChangeShapeType="1"/>
            </p:cNvSpPr>
            <p:nvPr/>
          </p:nvSpPr>
          <p:spPr bwMode="auto">
            <a:xfrm>
              <a:off x="6715062" y="2777133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" name="Line 217"/>
            <p:cNvSpPr>
              <a:spLocks noChangeShapeType="1"/>
            </p:cNvSpPr>
            <p:nvPr/>
          </p:nvSpPr>
          <p:spPr bwMode="auto">
            <a:xfrm>
              <a:off x="8529575" y="2856508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Line 218"/>
            <p:cNvSpPr>
              <a:spLocks noChangeShapeType="1"/>
            </p:cNvSpPr>
            <p:nvPr/>
          </p:nvSpPr>
          <p:spPr bwMode="auto">
            <a:xfrm>
              <a:off x="9375712" y="3651845"/>
              <a:ext cx="0" cy="9747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7" name="Line 219"/>
            <p:cNvSpPr>
              <a:spLocks noChangeShapeType="1"/>
            </p:cNvSpPr>
            <p:nvPr/>
          </p:nvSpPr>
          <p:spPr bwMode="auto">
            <a:xfrm>
              <a:off x="3805175" y="4048720"/>
              <a:ext cx="7889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8" name="Line 220"/>
            <p:cNvSpPr>
              <a:spLocks noChangeShapeType="1"/>
            </p:cNvSpPr>
            <p:nvPr/>
          </p:nvSpPr>
          <p:spPr bwMode="auto">
            <a:xfrm>
              <a:off x="4581462" y="4048720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9" name="Line 221"/>
            <p:cNvSpPr>
              <a:spLocks noChangeShapeType="1"/>
            </p:cNvSpPr>
            <p:nvPr/>
          </p:nvSpPr>
          <p:spPr bwMode="auto">
            <a:xfrm>
              <a:off x="2924112" y="4042370"/>
              <a:ext cx="8890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0" name="Line 222"/>
            <p:cNvSpPr>
              <a:spLocks noChangeShapeType="1"/>
            </p:cNvSpPr>
            <p:nvPr/>
          </p:nvSpPr>
          <p:spPr bwMode="auto">
            <a:xfrm>
              <a:off x="5492687" y="4041068"/>
              <a:ext cx="1227138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1" name="Line 223"/>
            <p:cNvSpPr>
              <a:spLocks noChangeShapeType="1"/>
            </p:cNvSpPr>
            <p:nvPr/>
          </p:nvSpPr>
          <p:spPr bwMode="auto">
            <a:xfrm>
              <a:off x="6719825" y="4048720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" name="Line 224"/>
            <p:cNvSpPr>
              <a:spLocks noChangeShapeType="1"/>
            </p:cNvSpPr>
            <p:nvPr/>
          </p:nvSpPr>
          <p:spPr bwMode="auto">
            <a:xfrm>
              <a:off x="7624700" y="4039195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3" name="Line 225"/>
            <p:cNvSpPr>
              <a:spLocks noChangeShapeType="1"/>
            </p:cNvSpPr>
            <p:nvPr/>
          </p:nvSpPr>
          <p:spPr bwMode="auto">
            <a:xfrm>
              <a:off x="8523225" y="4042370"/>
              <a:ext cx="8778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" name="Line 226"/>
            <p:cNvSpPr>
              <a:spLocks noChangeShapeType="1"/>
            </p:cNvSpPr>
            <p:nvPr/>
          </p:nvSpPr>
          <p:spPr bwMode="auto">
            <a:xfrm>
              <a:off x="4594162" y="2700933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" name="Line 227"/>
            <p:cNvSpPr>
              <a:spLocks noChangeShapeType="1"/>
            </p:cNvSpPr>
            <p:nvPr/>
          </p:nvSpPr>
          <p:spPr bwMode="auto">
            <a:xfrm>
              <a:off x="7629462" y="2667595"/>
              <a:ext cx="0" cy="2693988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8597837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47" name="Line 229"/>
            <p:cNvSpPr>
              <a:spLocks noChangeShapeType="1"/>
            </p:cNvSpPr>
            <p:nvPr/>
          </p:nvSpPr>
          <p:spPr bwMode="auto">
            <a:xfrm flipH="1">
              <a:off x="2385950" y="3491508"/>
              <a:ext cx="363537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1889062" y="3634383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7712012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7712012" y="4418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62" name="Rectangle 244"/>
            <p:cNvSpPr>
              <a:spLocks noChangeArrowheads="1"/>
            </p:cNvSpPr>
            <p:nvPr/>
          </p:nvSpPr>
          <p:spPr bwMode="auto">
            <a:xfrm>
              <a:off x="7712012" y="4653136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B2</a:t>
              </a:r>
            </a:p>
          </p:txBody>
        </p:sp>
        <p:sp>
          <p:nvSpPr>
            <p:cNvPr id="63" name="Rectangle 245"/>
            <p:cNvSpPr>
              <a:spLocks noChangeArrowheads="1"/>
            </p:cNvSpPr>
            <p:nvPr/>
          </p:nvSpPr>
          <p:spPr bwMode="auto">
            <a:xfrm>
              <a:off x="6813487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4" name="Rectangle 246"/>
            <p:cNvSpPr>
              <a:spLocks noChangeArrowheads="1"/>
            </p:cNvSpPr>
            <p:nvPr/>
          </p:nvSpPr>
          <p:spPr bwMode="auto">
            <a:xfrm>
              <a:off x="6813487" y="4418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65" name="Rectangle 247"/>
            <p:cNvSpPr>
              <a:spLocks noChangeArrowheads="1"/>
            </p:cNvSpPr>
            <p:nvPr/>
          </p:nvSpPr>
          <p:spPr bwMode="auto">
            <a:xfrm>
              <a:off x="6813487" y="4653136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B2</a:t>
              </a:r>
            </a:p>
          </p:txBody>
        </p:sp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5768912" y="3761383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67" name="Rectangle 249"/>
            <p:cNvSpPr>
              <a:spLocks noChangeArrowheads="1"/>
            </p:cNvSpPr>
            <p:nvPr/>
          </p:nvSpPr>
          <p:spPr bwMode="auto">
            <a:xfrm>
              <a:off x="5708587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8" name="Rectangle 250"/>
            <p:cNvSpPr>
              <a:spLocks noChangeArrowheads="1"/>
            </p:cNvSpPr>
            <p:nvPr/>
          </p:nvSpPr>
          <p:spPr bwMode="auto">
            <a:xfrm>
              <a:off x="4670362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9" name="Rectangle 251"/>
            <p:cNvSpPr>
              <a:spLocks noChangeArrowheads="1"/>
            </p:cNvSpPr>
            <p:nvPr/>
          </p:nvSpPr>
          <p:spPr bwMode="auto">
            <a:xfrm>
              <a:off x="4670362" y="4418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0" name="Rectangle 252"/>
            <p:cNvSpPr>
              <a:spLocks noChangeArrowheads="1"/>
            </p:cNvSpPr>
            <p:nvPr/>
          </p:nvSpPr>
          <p:spPr bwMode="auto">
            <a:xfrm>
              <a:off x="4670362" y="4653136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T2</a:t>
              </a:r>
            </a:p>
          </p:txBody>
        </p:sp>
        <p:sp>
          <p:nvSpPr>
            <p:cNvPr id="71" name="Rectangle 253"/>
            <p:cNvSpPr>
              <a:spLocks noChangeArrowheads="1"/>
            </p:cNvSpPr>
            <p:nvPr/>
          </p:nvSpPr>
          <p:spPr bwMode="auto">
            <a:xfrm>
              <a:off x="3870262" y="4164608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2" name="Rectangle 254"/>
            <p:cNvSpPr>
              <a:spLocks noChangeArrowheads="1"/>
            </p:cNvSpPr>
            <p:nvPr/>
          </p:nvSpPr>
          <p:spPr bwMode="auto">
            <a:xfrm>
              <a:off x="3870262" y="4418608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3" name="Rectangle 255"/>
            <p:cNvSpPr>
              <a:spLocks noChangeArrowheads="1"/>
            </p:cNvSpPr>
            <p:nvPr/>
          </p:nvSpPr>
          <p:spPr bwMode="auto">
            <a:xfrm>
              <a:off x="3870262" y="4677643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T1</a:t>
              </a:r>
            </a:p>
          </p:txBody>
        </p:sp>
        <p:sp>
          <p:nvSpPr>
            <p:cNvPr id="74" name="Rectangle 256"/>
            <p:cNvSpPr>
              <a:spLocks noChangeArrowheads="1"/>
            </p:cNvSpPr>
            <p:nvPr/>
          </p:nvSpPr>
          <p:spPr bwMode="auto">
            <a:xfrm>
              <a:off x="2992375" y="4164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5" name="Rectangle 257"/>
            <p:cNvSpPr>
              <a:spLocks noChangeArrowheads="1"/>
            </p:cNvSpPr>
            <p:nvPr/>
          </p:nvSpPr>
          <p:spPr bwMode="auto">
            <a:xfrm>
              <a:off x="5708587" y="4418608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877291" y="2704788"/>
              <a:ext cx="5807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77" name="Text Box 259"/>
            <p:cNvSpPr txBox="1">
              <a:spLocks noChangeArrowheads="1"/>
            </p:cNvSpPr>
            <p:nvPr/>
          </p:nvSpPr>
          <p:spPr bwMode="auto">
            <a:xfrm>
              <a:off x="7874845" y="2675757"/>
              <a:ext cx="69078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4524312" y="268347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79" name="Text Box 261"/>
            <p:cNvSpPr txBox="1">
              <a:spLocks noChangeArrowheads="1"/>
            </p:cNvSpPr>
            <p:nvPr/>
          </p:nvSpPr>
          <p:spPr bwMode="auto">
            <a:xfrm>
              <a:off x="6643625" y="2683470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80" name="Text Box 262"/>
            <p:cNvSpPr txBox="1">
              <a:spLocks noChangeArrowheads="1"/>
            </p:cNvSpPr>
            <p:nvPr/>
          </p:nvSpPr>
          <p:spPr bwMode="auto">
            <a:xfrm>
              <a:off x="3670237" y="1507133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81" name="Line 263"/>
            <p:cNvSpPr>
              <a:spLocks noChangeShapeType="1"/>
            </p:cNvSpPr>
            <p:nvPr/>
          </p:nvSpPr>
          <p:spPr bwMode="auto">
            <a:xfrm flipV="1">
              <a:off x="3941700" y="2275483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" name="Line 264"/>
            <p:cNvSpPr>
              <a:spLocks noChangeShapeType="1"/>
            </p:cNvSpPr>
            <p:nvPr/>
          </p:nvSpPr>
          <p:spPr bwMode="auto">
            <a:xfrm>
              <a:off x="4783075" y="2313583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3" name="Line 265"/>
            <p:cNvSpPr>
              <a:spLocks noChangeShapeType="1"/>
            </p:cNvSpPr>
            <p:nvPr/>
          </p:nvSpPr>
          <p:spPr bwMode="auto">
            <a:xfrm flipV="1">
              <a:off x="6911912" y="2285008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4" name="Line 266"/>
            <p:cNvSpPr>
              <a:spLocks noChangeShapeType="1"/>
            </p:cNvSpPr>
            <p:nvPr/>
          </p:nvSpPr>
          <p:spPr bwMode="auto">
            <a:xfrm>
              <a:off x="7813612" y="2275483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5" name="Line 267"/>
            <p:cNvSpPr>
              <a:spLocks noChangeShapeType="1"/>
            </p:cNvSpPr>
            <p:nvPr/>
          </p:nvSpPr>
          <p:spPr bwMode="auto">
            <a:xfrm>
              <a:off x="5660962" y="2583458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0" name="Text Box 312"/>
            <p:cNvSpPr txBox="1">
              <a:spLocks noChangeArrowheads="1"/>
            </p:cNvSpPr>
            <p:nvPr/>
          </p:nvSpPr>
          <p:spPr bwMode="auto">
            <a:xfrm>
              <a:off x="5150399" y="1322131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eBGP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Text Box 314"/>
            <p:cNvSpPr txBox="1">
              <a:spLocks noChangeArrowheads="1"/>
            </p:cNvSpPr>
            <p:nvPr/>
          </p:nvSpPr>
          <p:spPr bwMode="auto">
            <a:xfrm>
              <a:off x="6724587" y="1507133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54" name="Rectangle 337"/>
            <p:cNvSpPr>
              <a:spLocks noChangeArrowheads="1"/>
            </p:cNvSpPr>
            <p:nvPr/>
          </p:nvSpPr>
          <p:spPr bwMode="auto">
            <a:xfrm>
              <a:off x="7712012" y="490516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T4</a:t>
              </a:r>
            </a:p>
          </p:txBody>
        </p:sp>
        <p:sp>
          <p:nvSpPr>
            <p:cNvPr id="155" name="Rectangle 338"/>
            <p:cNvSpPr>
              <a:spLocks noChangeArrowheads="1"/>
            </p:cNvSpPr>
            <p:nvPr/>
          </p:nvSpPr>
          <p:spPr bwMode="auto">
            <a:xfrm>
              <a:off x="6813487" y="490516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T3</a:t>
              </a:r>
            </a:p>
          </p:txBody>
        </p:sp>
        <p:sp>
          <p:nvSpPr>
            <p:cNvPr id="156" name="Rectangle 339"/>
            <p:cNvSpPr>
              <a:spLocks noChangeArrowheads="1"/>
            </p:cNvSpPr>
            <p:nvPr/>
          </p:nvSpPr>
          <p:spPr bwMode="auto">
            <a:xfrm>
              <a:off x="5708587" y="4653136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B1</a:t>
              </a:r>
            </a:p>
          </p:txBody>
        </p:sp>
        <p:sp>
          <p:nvSpPr>
            <p:cNvPr id="157" name="Line 340"/>
            <p:cNvSpPr>
              <a:spLocks noChangeShapeType="1"/>
            </p:cNvSpPr>
            <p:nvPr/>
          </p:nvSpPr>
          <p:spPr bwMode="auto">
            <a:xfrm>
              <a:off x="3814700" y="2805708"/>
              <a:ext cx="1587" cy="2519362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2063687" y="5363170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2322450" y="5626695"/>
              <a:ext cx="360362" cy="360363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2409762" y="5714008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Group 352"/>
            <p:cNvGrpSpPr>
              <a:grpSpLocks/>
            </p:cNvGrpSpPr>
            <p:nvPr/>
          </p:nvGrpSpPr>
          <p:grpSpPr bwMode="auto">
            <a:xfrm>
              <a:off x="2063687" y="5569545"/>
              <a:ext cx="938213" cy="682625"/>
              <a:chOff x="4969" y="3431"/>
              <a:chExt cx="591" cy="430"/>
            </a:xfrm>
          </p:grpSpPr>
          <p:sp>
            <p:nvSpPr>
              <p:cNvPr id="162" name="Text Box 353"/>
              <p:cNvSpPr txBox="1">
                <a:spLocks noChangeArrowheads="1"/>
              </p:cNvSpPr>
              <p:nvPr/>
            </p:nvSpPr>
            <p:spPr bwMode="auto">
              <a:xfrm rot="5062408">
                <a:off x="4912" y="350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163" name="Text Box 354"/>
              <p:cNvSpPr txBox="1">
                <a:spLocks noChangeArrowheads="1"/>
              </p:cNvSpPr>
              <p:nvPr/>
            </p:nvSpPr>
            <p:spPr bwMode="auto">
              <a:xfrm rot="3331263">
                <a:off x="4944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164" name="Text Box 355"/>
              <p:cNvSpPr txBox="1">
                <a:spLocks noChangeArrowheads="1"/>
              </p:cNvSpPr>
              <p:nvPr/>
            </p:nvSpPr>
            <p:spPr bwMode="auto">
              <a:xfrm rot="1295724">
                <a:off x="5024" y="368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65" name="Text Box 356"/>
              <p:cNvSpPr txBox="1">
                <a:spLocks noChangeArrowheads="1"/>
              </p:cNvSpPr>
              <p:nvPr/>
            </p:nvSpPr>
            <p:spPr bwMode="auto">
              <a:xfrm rot="2204583">
                <a:off x="4976" y="364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66" name="Text Box 357"/>
              <p:cNvSpPr txBox="1">
                <a:spLocks noChangeArrowheads="1"/>
              </p:cNvSpPr>
              <p:nvPr/>
            </p:nvSpPr>
            <p:spPr bwMode="auto">
              <a:xfrm>
                <a:off x="5080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67" name="Text Box 358"/>
              <p:cNvSpPr txBox="1">
                <a:spLocks noChangeArrowheads="1"/>
              </p:cNvSpPr>
              <p:nvPr/>
            </p:nvSpPr>
            <p:spPr bwMode="auto">
              <a:xfrm rot="-197355">
                <a:off x="5136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68" name="Text Box 359"/>
              <p:cNvSpPr txBox="1">
                <a:spLocks noChangeArrowheads="1"/>
              </p:cNvSpPr>
              <p:nvPr/>
            </p:nvSpPr>
            <p:spPr bwMode="auto">
              <a:xfrm rot="-1081187">
                <a:off x="5184" y="366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69" name="Text Box 360"/>
              <p:cNvSpPr txBox="1">
                <a:spLocks noChangeArrowheads="1"/>
              </p:cNvSpPr>
              <p:nvPr/>
            </p:nvSpPr>
            <p:spPr bwMode="auto">
              <a:xfrm rot="-2174850">
                <a:off x="5224" y="363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70" name="Text Box 361"/>
              <p:cNvSpPr txBox="1">
                <a:spLocks noChangeArrowheads="1"/>
              </p:cNvSpPr>
              <p:nvPr/>
            </p:nvSpPr>
            <p:spPr bwMode="auto">
              <a:xfrm rot="-3203383">
                <a:off x="5296" y="352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71" name="Text Box 362"/>
              <p:cNvSpPr txBox="1">
                <a:spLocks noChangeArrowheads="1"/>
              </p:cNvSpPr>
              <p:nvPr/>
            </p:nvSpPr>
            <p:spPr bwMode="auto">
              <a:xfrm rot="-2676239">
                <a:off x="5272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172" name="Text Box 363"/>
              <p:cNvSpPr txBox="1">
                <a:spLocks noChangeArrowheads="1"/>
              </p:cNvSpPr>
              <p:nvPr/>
            </p:nvSpPr>
            <p:spPr bwMode="auto">
              <a:xfrm rot="16200000">
                <a:off x="5304" y="34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173" name="Line 364"/>
            <p:cNvSpPr>
              <a:spLocks noChangeShapeType="1"/>
            </p:cNvSpPr>
            <p:nvPr/>
          </p:nvSpPr>
          <p:spPr bwMode="auto">
            <a:xfrm flipH="1" flipV="1">
              <a:off x="2022412" y="5266333"/>
              <a:ext cx="406400" cy="482600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4" name="Line 365"/>
            <p:cNvSpPr>
              <a:spLocks noChangeShapeType="1"/>
            </p:cNvSpPr>
            <p:nvPr/>
          </p:nvSpPr>
          <p:spPr bwMode="auto">
            <a:xfrm flipV="1">
              <a:off x="2568512" y="5215533"/>
              <a:ext cx="0" cy="546100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5" name="Text Box 366"/>
            <p:cNvSpPr txBox="1">
              <a:spLocks noChangeArrowheads="1"/>
            </p:cNvSpPr>
            <p:nvPr/>
          </p:nvSpPr>
          <p:spPr bwMode="auto">
            <a:xfrm>
              <a:off x="1584262" y="5079008"/>
              <a:ext cx="688975" cy="2746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76" name="Text Box 367"/>
            <p:cNvSpPr txBox="1">
              <a:spLocks noChangeArrowheads="1"/>
            </p:cNvSpPr>
            <p:nvPr/>
          </p:nvSpPr>
          <p:spPr bwMode="auto">
            <a:xfrm>
              <a:off x="2027548" y="4952201"/>
              <a:ext cx="1042231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9512237" y="5353645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9683687" y="5526683"/>
              <a:ext cx="539750" cy="539750"/>
            </a:xfrm>
            <a:prstGeom prst="ellipse">
              <a:avLst/>
            </a:prstGeom>
            <a:solidFill>
              <a:srgbClr val="FFFF00"/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9771000" y="5617170"/>
              <a:ext cx="360362" cy="360363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9858312" y="5702895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81" name="Group 372"/>
            <p:cNvGrpSpPr>
              <a:grpSpLocks/>
            </p:cNvGrpSpPr>
            <p:nvPr/>
          </p:nvGrpSpPr>
          <p:grpSpPr bwMode="auto">
            <a:xfrm>
              <a:off x="9455087" y="5626695"/>
              <a:ext cx="982663" cy="682625"/>
              <a:chOff x="4958" y="3468"/>
              <a:chExt cx="619" cy="430"/>
            </a:xfrm>
          </p:grpSpPr>
          <p:sp>
            <p:nvSpPr>
              <p:cNvPr id="182" name="Text Box 373"/>
              <p:cNvSpPr txBox="1">
                <a:spLocks noChangeArrowheads="1"/>
              </p:cNvSpPr>
              <p:nvPr/>
            </p:nvSpPr>
            <p:spPr bwMode="auto">
              <a:xfrm rot="4454928">
                <a:off x="4901" y="355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183" name="Text Box 374"/>
              <p:cNvSpPr txBox="1">
                <a:spLocks noChangeArrowheads="1"/>
              </p:cNvSpPr>
              <p:nvPr/>
            </p:nvSpPr>
            <p:spPr bwMode="auto">
              <a:xfrm rot="3331263">
                <a:off x="4951" y="362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184" name="Text Box 375"/>
              <p:cNvSpPr txBox="1">
                <a:spLocks noChangeArrowheads="1"/>
              </p:cNvSpPr>
              <p:nvPr/>
            </p:nvSpPr>
            <p:spPr bwMode="auto">
              <a:xfrm rot="1295724">
                <a:off x="5031" y="3717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85" name="Text Box 376"/>
              <p:cNvSpPr txBox="1">
                <a:spLocks noChangeArrowheads="1"/>
              </p:cNvSpPr>
              <p:nvPr/>
            </p:nvSpPr>
            <p:spPr bwMode="auto">
              <a:xfrm rot="2204583">
                <a:off x="4983" y="367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86" name="Text Box 377"/>
              <p:cNvSpPr txBox="1">
                <a:spLocks noChangeArrowheads="1"/>
              </p:cNvSpPr>
              <p:nvPr/>
            </p:nvSpPr>
            <p:spPr bwMode="auto">
              <a:xfrm>
                <a:off x="5087" y="37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87" name="Text Box 378"/>
              <p:cNvSpPr txBox="1">
                <a:spLocks noChangeArrowheads="1"/>
              </p:cNvSpPr>
              <p:nvPr/>
            </p:nvSpPr>
            <p:spPr bwMode="auto">
              <a:xfrm rot="-197355">
                <a:off x="5143" y="37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88" name="Text Box 379"/>
              <p:cNvSpPr txBox="1">
                <a:spLocks noChangeArrowheads="1"/>
              </p:cNvSpPr>
              <p:nvPr/>
            </p:nvSpPr>
            <p:spPr bwMode="auto">
              <a:xfrm rot="-1081187">
                <a:off x="5191" y="3701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89" name="Text Box 380"/>
              <p:cNvSpPr txBox="1">
                <a:spLocks noChangeArrowheads="1"/>
              </p:cNvSpPr>
              <p:nvPr/>
            </p:nvSpPr>
            <p:spPr bwMode="auto">
              <a:xfrm rot="-2174850">
                <a:off x="5231" y="366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90" name="Text Box 381"/>
              <p:cNvSpPr txBox="1">
                <a:spLocks noChangeArrowheads="1"/>
              </p:cNvSpPr>
              <p:nvPr/>
            </p:nvSpPr>
            <p:spPr bwMode="auto">
              <a:xfrm rot="-3203383">
                <a:off x="5321" y="3583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91" name="Text Box 382"/>
              <p:cNvSpPr txBox="1">
                <a:spLocks noChangeArrowheads="1"/>
              </p:cNvSpPr>
              <p:nvPr/>
            </p:nvSpPr>
            <p:spPr bwMode="auto">
              <a:xfrm rot="-2676239">
                <a:off x="5288" y="362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192" name="Text Box 383"/>
              <p:cNvSpPr txBox="1">
                <a:spLocks noChangeArrowheads="1"/>
              </p:cNvSpPr>
              <p:nvPr/>
            </p:nvSpPr>
            <p:spPr bwMode="auto">
              <a:xfrm rot="-4845233">
                <a:off x="5347" y="35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193" name="Line 384"/>
            <p:cNvSpPr>
              <a:spLocks noChangeShapeType="1"/>
            </p:cNvSpPr>
            <p:nvPr/>
          </p:nvSpPr>
          <p:spPr bwMode="auto">
            <a:xfrm flipH="1" flipV="1">
              <a:off x="9440800" y="5510808"/>
              <a:ext cx="450850" cy="276225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4" name="Line 385"/>
            <p:cNvSpPr>
              <a:spLocks noChangeShapeType="1"/>
            </p:cNvSpPr>
            <p:nvPr/>
          </p:nvSpPr>
          <p:spPr bwMode="auto">
            <a:xfrm flipH="1" flipV="1">
              <a:off x="9574150" y="5179020"/>
              <a:ext cx="339725" cy="487363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8985187" y="5326658"/>
              <a:ext cx="688975" cy="2746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96" name="Text Box 387"/>
            <p:cNvSpPr txBox="1">
              <a:spLocks noChangeArrowheads="1"/>
            </p:cNvSpPr>
            <p:nvPr/>
          </p:nvSpPr>
          <p:spPr bwMode="auto">
            <a:xfrm>
              <a:off x="8834919" y="4927125"/>
              <a:ext cx="95250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197" name="Line 388"/>
            <p:cNvSpPr>
              <a:spLocks noChangeShapeType="1"/>
            </p:cNvSpPr>
            <p:nvPr/>
          </p:nvSpPr>
          <p:spPr bwMode="auto">
            <a:xfrm flipV="1">
              <a:off x="9975787" y="4910733"/>
              <a:ext cx="0" cy="650875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98" name="Text Box 389"/>
            <p:cNvSpPr txBox="1">
              <a:spLocks noChangeArrowheads="1"/>
            </p:cNvSpPr>
            <p:nvPr/>
          </p:nvSpPr>
          <p:spPr bwMode="auto">
            <a:xfrm>
              <a:off x="9506948" y="4664169"/>
              <a:ext cx="959346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BGP Label</a:t>
              </a:r>
            </a:p>
          </p:txBody>
        </p:sp>
        <p:sp>
          <p:nvSpPr>
            <p:cNvPr id="199" name="Text Box 390"/>
            <p:cNvSpPr txBox="1">
              <a:spLocks noChangeArrowheads="1"/>
            </p:cNvSpPr>
            <p:nvPr/>
          </p:nvSpPr>
          <p:spPr bwMode="auto">
            <a:xfrm>
              <a:off x="4414775" y="2381845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200" name="Text Box 391"/>
            <p:cNvSpPr txBox="1">
              <a:spLocks noChangeArrowheads="1"/>
            </p:cNvSpPr>
            <p:nvPr/>
          </p:nvSpPr>
          <p:spPr bwMode="auto">
            <a:xfrm>
              <a:off x="7416737" y="2385020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201" name="Text Box 36"/>
            <p:cNvSpPr txBox="1">
              <a:spLocks noChangeArrowheads="1"/>
            </p:cNvSpPr>
            <p:nvPr/>
          </p:nvSpPr>
          <p:spPr bwMode="auto">
            <a:xfrm>
              <a:off x="3131926" y="1830883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202" name="Text Box 36"/>
            <p:cNvSpPr txBox="1">
              <a:spLocks noChangeArrowheads="1"/>
            </p:cNvSpPr>
            <p:nvPr/>
          </p:nvSpPr>
          <p:spPr bwMode="auto">
            <a:xfrm>
              <a:off x="7812446" y="1830883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203" name="AutoShape 347"/>
            <p:cNvSpPr>
              <a:spLocks noChangeArrowheads="1"/>
            </p:cNvSpPr>
            <p:nvPr/>
          </p:nvSpPr>
          <p:spPr bwMode="auto">
            <a:xfrm rot="5400000">
              <a:off x="5950680" y="3203377"/>
              <a:ext cx="404813" cy="5187950"/>
            </a:xfrm>
            <a:prstGeom prst="can">
              <a:avLst>
                <a:gd name="adj" fmla="val 29073"/>
              </a:avLst>
            </a:prstGeom>
            <a:solidFill>
              <a:schemeClr val="accent1">
                <a:alpha val="77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4" name="AutoShape 343"/>
            <p:cNvSpPr>
              <a:spLocks noChangeArrowheads="1"/>
            </p:cNvSpPr>
            <p:nvPr/>
          </p:nvSpPr>
          <p:spPr bwMode="auto">
            <a:xfrm rot="5400000">
              <a:off x="5790343" y="5344914"/>
              <a:ext cx="611188" cy="908050"/>
            </a:xfrm>
            <a:prstGeom prst="can">
              <a:avLst>
                <a:gd name="adj" fmla="val 26227"/>
              </a:avLst>
            </a:prstGeom>
            <a:solidFill>
              <a:srgbClr val="FFFF00">
                <a:alpha val="7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5" name="AutoShape 346"/>
            <p:cNvSpPr>
              <a:spLocks noChangeArrowheads="1"/>
            </p:cNvSpPr>
            <p:nvPr/>
          </p:nvSpPr>
          <p:spPr bwMode="auto">
            <a:xfrm rot="5400000">
              <a:off x="7276243" y="4817864"/>
              <a:ext cx="611188" cy="1962150"/>
            </a:xfrm>
            <a:prstGeom prst="can">
              <a:avLst>
                <a:gd name="adj" fmla="val 31970"/>
              </a:avLst>
            </a:prstGeom>
            <a:solidFill>
              <a:srgbClr val="FFFF00">
                <a:alpha val="7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6" name="AutoShape 341"/>
            <p:cNvSpPr>
              <a:spLocks noChangeArrowheads="1"/>
            </p:cNvSpPr>
            <p:nvPr/>
          </p:nvSpPr>
          <p:spPr bwMode="auto">
            <a:xfrm rot="5400000">
              <a:off x="4613212" y="5434608"/>
              <a:ext cx="809625" cy="793750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7" name="AutoShape 342"/>
            <p:cNvSpPr>
              <a:spLocks noChangeArrowheads="1"/>
            </p:cNvSpPr>
            <p:nvPr/>
          </p:nvSpPr>
          <p:spPr bwMode="auto">
            <a:xfrm rot="5400000">
              <a:off x="3782156" y="5432226"/>
              <a:ext cx="809625" cy="823913"/>
            </a:xfrm>
            <a:prstGeom prst="can">
              <a:avLst>
                <a:gd name="adj" fmla="val 25441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8" name="AutoShape 344"/>
            <p:cNvSpPr>
              <a:spLocks noChangeArrowheads="1"/>
            </p:cNvSpPr>
            <p:nvPr/>
          </p:nvSpPr>
          <p:spPr bwMode="auto">
            <a:xfrm rot="5400000">
              <a:off x="6818250" y="5426670"/>
              <a:ext cx="809625" cy="809625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9" name="AutoShape 345"/>
            <p:cNvSpPr>
              <a:spLocks noChangeArrowheads="1"/>
            </p:cNvSpPr>
            <p:nvPr/>
          </p:nvSpPr>
          <p:spPr bwMode="auto">
            <a:xfrm rot="5400000">
              <a:off x="7595331" y="5429051"/>
              <a:ext cx="809625" cy="779463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11" name="Picture 21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3550" y="320524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2" name="Picture 21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99484" y="2393204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3" name="Picture 2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99384" y="2062799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4" name="Picture 21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64844" y="2415183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5" name="Picture 21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86025" y="242458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6" name="Picture 21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38209" y="204264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7" name="Picture 21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52608" y="242458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8" name="Picture 21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72338" y="3215272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36200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</a:t>
            </a:r>
            <a:r>
              <a:rPr lang="en-US" altLang="zh-CN"/>
              <a:t> - </a:t>
            </a:r>
            <a:r>
              <a:rPr lang="zh-CN" altLang="en-US"/>
              <a:t>方案二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 altLang="zh-CN"/>
              <a:t>VPN-OptionC</a:t>
            </a:r>
            <a:r>
              <a:rPr lang="zh-CN" altLang="en-US"/>
              <a:t>方案二与方案一大体相似。</a:t>
            </a:r>
            <a:endParaRPr lang="en-US" altLang="zh-CN"/>
          </a:p>
          <a:p>
            <a:r>
              <a:rPr lang="zh-CN" altLang="en-US"/>
              <a:t>不同之处在于，方案一中，需要使用三层标签，即</a:t>
            </a:r>
            <a:r>
              <a:rPr lang="en-US" altLang="zh-CN"/>
              <a:t>VPN label</a:t>
            </a:r>
            <a:r>
              <a:rPr lang="zh-CN" altLang="en-US"/>
              <a:t>，</a:t>
            </a:r>
            <a:r>
              <a:rPr lang="en-US" altLang="zh-CN"/>
              <a:t>BGP LSP</a:t>
            </a:r>
            <a:r>
              <a:rPr lang="zh-CN" altLang="en-US"/>
              <a:t>， </a:t>
            </a:r>
            <a:r>
              <a:rPr lang="en-US" altLang="zh-CN"/>
              <a:t>Tunnel LSP</a:t>
            </a:r>
            <a:r>
              <a:rPr lang="zh-CN" altLang="en-US"/>
              <a:t>来承载流量，而方案二只需要两层。</a:t>
            </a:r>
            <a:endParaRPr lang="en-US" altLang="zh-CN"/>
          </a:p>
          <a:p>
            <a:r>
              <a:rPr lang="zh-CN" altLang="en-US"/>
              <a:t>方案一，</a:t>
            </a:r>
            <a:r>
              <a:rPr lang="en-US" altLang="zh-CN"/>
              <a:t>ASBR</a:t>
            </a:r>
            <a:r>
              <a:rPr lang="zh-CN" altLang="en-US"/>
              <a:t>在收到对端</a:t>
            </a:r>
            <a:r>
              <a:rPr lang="en-US" altLang="zh-CN"/>
              <a:t>ASBR</a:t>
            </a:r>
            <a:r>
              <a:rPr lang="zh-CN" altLang="en-US"/>
              <a:t>发来的</a:t>
            </a:r>
            <a:r>
              <a:rPr lang="en-US" altLang="zh-CN"/>
              <a:t>BGP</a:t>
            </a:r>
            <a:r>
              <a:rPr lang="zh-CN" altLang="en-US"/>
              <a:t>标签路由后，需要配置策略产生一个新的标签并发布给</a:t>
            </a:r>
            <a:r>
              <a:rPr lang="en-US" altLang="zh-CN"/>
              <a:t>AS</a:t>
            </a:r>
            <a:r>
              <a:rPr lang="zh-CN" altLang="en-US"/>
              <a:t>内的</a:t>
            </a:r>
            <a:r>
              <a:rPr lang="en-US" altLang="zh-CN"/>
              <a:t>PE</a:t>
            </a:r>
            <a:r>
              <a:rPr lang="zh-CN" altLang="en-US"/>
              <a:t>或者</a:t>
            </a:r>
            <a:r>
              <a:rPr lang="en-US" altLang="zh-CN"/>
              <a:t>RR</a:t>
            </a:r>
            <a:r>
              <a:rPr lang="zh-CN" altLang="en-US"/>
              <a:t>设备，以建立一条完整的</a:t>
            </a:r>
            <a:r>
              <a:rPr lang="en-US" altLang="zh-CN"/>
              <a:t>BGP LSP</a:t>
            </a:r>
            <a:r>
              <a:rPr lang="zh-CN" altLang="en-US"/>
              <a:t>。方案二中，</a:t>
            </a:r>
            <a:r>
              <a:rPr lang="en-US" altLang="zh-CN"/>
              <a:t>ASBR</a:t>
            </a:r>
            <a:r>
              <a:rPr lang="zh-CN" altLang="en-US"/>
              <a:t>需要配置</a:t>
            </a:r>
            <a:r>
              <a:rPr lang="en-US" altLang="zh-CN"/>
              <a:t>MPLS</a:t>
            </a:r>
            <a:r>
              <a:rPr lang="zh-CN" altLang="en-US"/>
              <a:t>触发为</a:t>
            </a:r>
            <a:r>
              <a:rPr lang="en-US" altLang="zh-CN"/>
              <a:t>BGP</a:t>
            </a:r>
            <a:r>
              <a:rPr lang="zh-CN" altLang="en-US"/>
              <a:t>标签路由分发标签，因此在</a:t>
            </a:r>
            <a:r>
              <a:rPr lang="en-US" altLang="zh-CN"/>
              <a:t>AS</a:t>
            </a:r>
            <a:r>
              <a:rPr lang="zh-CN" altLang="en-US"/>
              <a:t>内的</a:t>
            </a:r>
            <a:r>
              <a:rPr lang="en-US" altLang="zh-CN"/>
              <a:t>PE</a:t>
            </a:r>
            <a:r>
              <a:rPr lang="zh-CN" altLang="en-US"/>
              <a:t>上可以看到去往对端</a:t>
            </a:r>
            <a:r>
              <a:rPr lang="en-US" altLang="zh-CN"/>
              <a:t>PE</a:t>
            </a:r>
            <a:r>
              <a:rPr lang="zh-CN" altLang="en-US"/>
              <a:t>的</a:t>
            </a:r>
            <a:r>
              <a:rPr lang="en-US" altLang="zh-CN"/>
              <a:t>LDP LSP</a:t>
            </a:r>
            <a:r>
              <a:rPr lang="zh-CN" altLang="en-US"/>
              <a:t>，而非</a:t>
            </a:r>
            <a:r>
              <a:rPr lang="en-US" altLang="zh-CN"/>
              <a:t>BGP LSP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同理，方案二支持</a:t>
            </a:r>
            <a:r>
              <a:rPr lang="en-US" altLang="zh-CN"/>
              <a:t>RR</a:t>
            </a:r>
            <a:r>
              <a:rPr lang="zh-CN" altLang="en-US"/>
              <a:t>设备的部署。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拓扑</a:t>
            </a:r>
            <a:endParaRPr lang="en-US" dirty="0"/>
          </a:p>
        </p:txBody>
      </p:sp>
      <p:sp>
        <p:nvSpPr>
          <p:cNvPr id="150" name="Arc 270"/>
          <p:cNvSpPr>
            <a:spLocks/>
          </p:cNvSpPr>
          <p:nvPr/>
        </p:nvSpPr>
        <p:spPr bwMode="auto">
          <a:xfrm rot="19742205">
            <a:off x="4367915" y="1249374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75718" y="1376772"/>
            <a:ext cx="8640762" cy="4680520"/>
            <a:chOff x="1739516" y="1484325"/>
            <a:chExt cx="8640762" cy="4680520"/>
          </a:xfrm>
        </p:grpSpPr>
        <p:sp>
          <p:nvSpPr>
            <p:cNvPr id="4" name="AutoShape 303"/>
            <p:cNvSpPr>
              <a:spLocks noChangeArrowheads="1"/>
            </p:cNvSpPr>
            <p:nvPr/>
          </p:nvSpPr>
          <p:spPr bwMode="auto">
            <a:xfrm rot="5400000">
              <a:off x="6052753" y="1562112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0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6" name="Picture 159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4991" y="1484325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0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9516" y="2962287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8" name="Picture 161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3553" y="2962287"/>
              <a:ext cx="1736725" cy="1422400"/>
            </a:xfrm>
            <a:prstGeom prst="rect">
              <a:avLst/>
            </a:prstGeom>
            <a:noFill/>
          </p:spPr>
        </p:pic>
        <p:pic>
          <p:nvPicPr>
            <p:cNvPr id="9" name="Picture 162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69841" y="1484325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63"/>
            <p:cNvSpPr txBox="1">
              <a:spLocks noChangeArrowheads="1"/>
            </p:cNvSpPr>
            <p:nvPr/>
          </p:nvSpPr>
          <p:spPr bwMode="auto">
            <a:xfrm>
              <a:off x="3876290" y="2587636"/>
              <a:ext cx="551769" cy="318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7711691" y="2587637"/>
              <a:ext cx="6207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2" name="Text Box 165"/>
            <p:cNvSpPr txBox="1">
              <a:spLocks noChangeArrowheads="1"/>
            </p:cNvSpPr>
            <p:nvPr/>
          </p:nvSpPr>
          <p:spPr bwMode="auto">
            <a:xfrm>
              <a:off x="4439618" y="2835709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6663470" y="2835709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14" name="Text Box 167"/>
            <p:cNvSpPr txBox="1">
              <a:spLocks noChangeArrowheads="1"/>
            </p:cNvSpPr>
            <p:nvPr/>
          </p:nvSpPr>
          <p:spPr bwMode="auto">
            <a:xfrm>
              <a:off x="2266566" y="3656025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5" name="Text Box 168"/>
            <p:cNvSpPr txBox="1">
              <a:spLocks noChangeArrowheads="1"/>
            </p:cNvSpPr>
            <p:nvPr/>
          </p:nvSpPr>
          <p:spPr bwMode="auto">
            <a:xfrm>
              <a:off x="9259503" y="3640150"/>
              <a:ext cx="666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6" name="Text Box 169"/>
            <p:cNvSpPr txBox="1">
              <a:spLocks noChangeArrowheads="1"/>
            </p:cNvSpPr>
            <p:nvPr/>
          </p:nvSpPr>
          <p:spPr bwMode="auto">
            <a:xfrm>
              <a:off x="3611178" y="163672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7" name="Text Box 170"/>
            <p:cNvSpPr txBox="1">
              <a:spLocks noChangeArrowheads="1"/>
            </p:cNvSpPr>
            <p:nvPr/>
          </p:nvSpPr>
          <p:spPr bwMode="auto">
            <a:xfrm>
              <a:off x="2001453" y="3235337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18" name="Text Box 171"/>
            <p:cNvSpPr txBox="1">
              <a:spLocks noChangeArrowheads="1"/>
            </p:cNvSpPr>
            <p:nvPr/>
          </p:nvSpPr>
          <p:spPr bwMode="auto">
            <a:xfrm>
              <a:off x="9267692" y="3199756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 flipV="1">
              <a:off x="3882641" y="2405075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Line 173"/>
            <p:cNvSpPr>
              <a:spLocks noChangeShapeType="1"/>
            </p:cNvSpPr>
            <p:nvPr/>
          </p:nvSpPr>
          <p:spPr bwMode="auto">
            <a:xfrm>
              <a:off x="4724016" y="2443175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Line 174"/>
            <p:cNvSpPr>
              <a:spLocks noChangeShapeType="1"/>
            </p:cNvSpPr>
            <p:nvPr/>
          </p:nvSpPr>
          <p:spPr bwMode="auto">
            <a:xfrm flipV="1">
              <a:off x="6852853" y="2414600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Line 175"/>
            <p:cNvSpPr>
              <a:spLocks noChangeShapeType="1"/>
            </p:cNvSpPr>
            <p:nvPr/>
          </p:nvSpPr>
          <p:spPr bwMode="auto">
            <a:xfrm>
              <a:off x="7754553" y="2405075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Line 176"/>
            <p:cNvSpPr>
              <a:spLocks noChangeShapeType="1"/>
            </p:cNvSpPr>
            <p:nvPr/>
          </p:nvSpPr>
          <p:spPr bwMode="auto">
            <a:xfrm>
              <a:off x="5601903" y="2713050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V="1">
              <a:off x="2844416" y="2836875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>
              <a:off x="8541953" y="2836875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Line 223"/>
            <p:cNvSpPr>
              <a:spLocks noChangeShapeType="1"/>
            </p:cNvSpPr>
            <p:nvPr/>
          </p:nvSpPr>
          <p:spPr bwMode="auto">
            <a:xfrm>
              <a:off x="3582603" y="2862275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" name="Line 224"/>
            <p:cNvSpPr>
              <a:spLocks noChangeShapeType="1"/>
            </p:cNvSpPr>
            <p:nvPr/>
          </p:nvSpPr>
          <p:spPr bwMode="auto">
            <a:xfrm>
              <a:off x="8562591" y="2854337"/>
              <a:ext cx="0" cy="1631950"/>
            </a:xfrm>
            <a:prstGeom prst="line">
              <a:avLst/>
            </a:prstGeom>
            <a:noFill/>
            <a:ln w="19050" cap="rnd">
              <a:solidFill>
                <a:srgbClr val="33CCCC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4" name="Line 247"/>
            <p:cNvSpPr>
              <a:spLocks noChangeShapeType="1"/>
            </p:cNvSpPr>
            <p:nvPr/>
          </p:nvSpPr>
          <p:spPr bwMode="auto">
            <a:xfrm>
              <a:off x="3879466" y="2932125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5" name="Line 248"/>
            <p:cNvSpPr>
              <a:spLocks noChangeShapeType="1"/>
            </p:cNvSpPr>
            <p:nvPr/>
          </p:nvSpPr>
          <p:spPr bwMode="auto">
            <a:xfrm>
              <a:off x="4539866" y="2749562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6" name="Line 249"/>
            <p:cNvSpPr>
              <a:spLocks noChangeShapeType="1"/>
            </p:cNvSpPr>
            <p:nvPr/>
          </p:nvSpPr>
          <p:spPr bwMode="auto">
            <a:xfrm>
              <a:off x="5252653" y="2835287"/>
              <a:ext cx="0" cy="1435100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7" name="Line 250"/>
            <p:cNvSpPr>
              <a:spLocks noChangeShapeType="1"/>
            </p:cNvSpPr>
            <p:nvPr/>
          </p:nvSpPr>
          <p:spPr bwMode="auto">
            <a:xfrm>
              <a:off x="7570403" y="2768612"/>
              <a:ext cx="0" cy="147637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8" name="Line 251"/>
            <p:cNvSpPr>
              <a:spLocks noChangeShapeType="1"/>
            </p:cNvSpPr>
            <p:nvPr/>
          </p:nvSpPr>
          <p:spPr bwMode="auto">
            <a:xfrm>
              <a:off x="6838566" y="2951175"/>
              <a:ext cx="0" cy="1322387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9" name="Line 252"/>
            <p:cNvSpPr>
              <a:spLocks noChangeShapeType="1"/>
            </p:cNvSpPr>
            <p:nvPr/>
          </p:nvSpPr>
          <p:spPr bwMode="auto">
            <a:xfrm>
              <a:off x="8256203" y="2852750"/>
              <a:ext cx="0" cy="1406525"/>
            </a:xfrm>
            <a:prstGeom prst="line">
              <a:avLst/>
            </a:prstGeom>
            <a:noFill/>
            <a:ln w="19050" cap="rnd">
              <a:solidFill>
                <a:srgbClr val="99CC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0" name="Line 253"/>
            <p:cNvSpPr>
              <a:spLocks noChangeShapeType="1"/>
            </p:cNvSpPr>
            <p:nvPr/>
          </p:nvSpPr>
          <p:spPr bwMode="auto">
            <a:xfrm>
              <a:off x="3244466" y="4733937"/>
              <a:ext cx="0" cy="547688"/>
            </a:xfrm>
            <a:prstGeom prst="lin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1" name="Text Box 254"/>
            <p:cNvSpPr txBox="1">
              <a:spLocks noChangeArrowheads="1"/>
            </p:cNvSpPr>
            <p:nvPr/>
          </p:nvSpPr>
          <p:spPr bwMode="auto">
            <a:xfrm>
              <a:off x="2720591" y="522765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IPv4</a:t>
              </a:r>
            </a:p>
          </p:txBody>
        </p:sp>
        <p:sp>
          <p:nvSpPr>
            <p:cNvPr id="102" name="Text Box 255"/>
            <p:cNvSpPr txBox="1">
              <a:spLocks noChangeArrowheads="1"/>
            </p:cNvSpPr>
            <p:nvPr/>
          </p:nvSpPr>
          <p:spPr bwMode="auto">
            <a:xfrm>
              <a:off x="8073641" y="569120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VPN LSP</a:t>
              </a:r>
            </a:p>
          </p:txBody>
        </p:sp>
        <p:sp>
          <p:nvSpPr>
            <p:cNvPr id="103" name="Text Box 256"/>
            <p:cNvSpPr txBox="1">
              <a:spLocks noChangeArrowheads="1"/>
            </p:cNvSpPr>
            <p:nvPr/>
          </p:nvSpPr>
          <p:spPr bwMode="auto">
            <a:xfrm>
              <a:off x="5535737" y="5857068"/>
              <a:ext cx="11361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Tunnel LSP</a:t>
              </a:r>
            </a:p>
          </p:txBody>
        </p:sp>
        <p:sp>
          <p:nvSpPr>
            <p:cNvPr id="104" name="Line 257"/>
            <p:cNvSpPr>
              <a:spLocks noChangeShapeType="1"/>
            </p:cNvSpPr>
            <p:nvPr/>
          </p:nvSpPr>
          <p:spPr bwMode="auto">
            <a:xfrm>
              <a:off x="2977766" y="3719525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5" name="Line 258"/>
            <p:cNvSpPr>
              <a:spLocks noChangeShapeType="1"/>
            </p:cNvSpPr>
            <p:nvPr/>
          </p:nvSpPr>
          <p:spPr bwMode="auto">
            <a:xfrm>
              <a:off x="9213466" y="3710000"/>
              <a:ext cx="0" cy="873125"/>
            </a:xfrm>
            <a:prstGeom prst="line">
              <a:avLst/>
            </a:prstGeom>
            <a:noFill/>
            <a:ln w="19050" cap="rnd">
              <a:solidFill>
                <a:srgbClr val="CC99FF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5103428" y="1546237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eBGP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 Box 271"/>
            <p:cNvSpPr txBox="1">
              <a:spLocks noChangeArrowheads="1"/>
            </p:cNvSpPr>
            <p:nvPr/>
          </p:nvSpPr>
          <p:spPr bwMode="auto">
            <a:xfrm>
              <a:off x="6665528" y="1636725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08" name="Line 272"/>
            <p:cNvSpPr>
              <a:spLocks noChangeShapeType="1"/>
            </p:cNvSpPr>
            <p:nvPr/>
          </p:nvSpPr>
          <p:spPr bwMode="auto">
            <a:xfrm>
              <a:off x="8575291" y="4826012"/>
              <a:ext cx="0" cy="890588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1" name="AutoShape 302"/>
            <p:cNvSpPr>
              <a:spLocks noChangeArrowheads="1"/>
            </p:cNvSpPr>
            <p:nvPr/>
          </p:nvSpPr>
          <p:spPr bwMode="auto">
            <a:xfrm rot="5400000">
              <a:off x="5891621" y="2075669"/>
              <a:ext cx="404813" cy="5187950"/>
            </a:xfrm>
            <a:prstGeom prst="can">
              <a:avLst>
                <a:gd name="adj" fmla="val 29073"/>
              </a:avLst>
            </a:prstGeom>
            <a:solidFill>
              <a:schemeClr val="accent1">
                <a:alpha val="79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" name="Line 304"/>
            <p:cNvSpPr>
              <a:spLocks noChangeShapeType="1"/>
            </p:cNvSpPr>
            <p:nvPr/>
          </p:nvSpPr>
          <p:spPr bwMode="auto">
            <a:xfrm>
              <a:off x="3700078" y="2970225"/>
              <a:ext cx="0" cy="1404937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" name="Line 305"/>
            <p:cNvSpPr>
              <a:spLocks noChangeShapeType="1"/>
            </p:cNvSpPr>
            <p:nvPr/>
          </p:nvSpPr>
          <p:spPr bwMode="auto">
            <a:xfrm>
              <a:off x="5506653" y="293371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5" name="Line 306"/>
            <p:cNvSpPr>
              <a:spLocks noChangeShapeType="1"/>
            </p:cNvSpPr>
            <p:nvPr/>
          </p:nvSpPr>
          <p:spPr bwMode="auto">
            <a:xfrm>
              <a:off x="6573453" y="293371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6" name="Line 307"/>
            <p:cNvSpPr>
              <a:spLocks noChangeShapeType="1"/>
            </p:cNvSpPr>
            <p:nvPr/>
          </p:nvSpPr>
          <p:spPr bwMode="auto">
            <a:xfrm>
              <a:off x="8421303" y="2927362"/>
              <a:ext cx="0" cy="1404938"/>
            </a:xfrm>
            <a:prstGeom prst="line">
              <a:avLst/>
            </a:prstGeom>
            <a:noFill/>
            <a:ln w="19050" cap="rnd">
              <a:solidFill>
                <a:srgbClr val="FFFF00"/>
              </a:solidFill>
              <a:prstDash val="sysDot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7" name="Text Box 308"/>
            <p:cNvSpPr txBox="1">
              <a:spLocks noChangeArrowheads="1"/>
            </p:cNvSpPr>
            <p:nvPr/>
          </p:nvSpPr>
          <p:spPr bwMode="auto">
            <a:xfrm>
              <a:off x="5579678" y="5488000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BGP LSP</a:t>
              </a:r>
            </a:p>
          </p:txBody>
        </p:sp>
        <p:sp>
          <p:nvSpPr>
            <p:cNvPr id="138" name="Text Box 315"/>
            <p:cNvSpPr txBox="1">
              <a:spLocks noChangeArrowheads="1"/>
            </p:cNvSpPr>
            <p:nvPr/>
          </p:nvSpPr>
          <p:spPr bwMode="auto">
            <a:xfrm>
              <a:off x="4355716" y="2511437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139" name="Text Box 316"/>
            <p:cNvSpPr txBox="1">
              <a:spLocks noChangeArrowheads="1"/>
            </p:cNvSpPr>
            <p:nvPr/>
          </p:nvSpPr>
          <p:spPr bwMode="auto">
            <a:xfrm>
              <a:off x="7357678" y="2514612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40" name="Text Box 36"/>
            <p:cNvSpPr txBox="1">
              <a:spLocks noChangeArrowheads="1"/>
            </p:cNvSpPr>
            <p:nvPr/>
          </p:nvSpPr>
          <p:spPr bwMode="auto">
            <a:xfrm>
              <a:off x="3072867" y="1960475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7753387" y="1960475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145" name="AutoShape 297"/>
            <p:cNvSpPr>
              <a:spLocks noChangeArrowheads="1"/>
            </p:cNvSpPr>
            <p:nvPr/>
          </p:nvSpPr>
          <p:spPr bwMode="auto">
            <a:xfrm rot="5400000">
              <a:off x="3816073" y="4284563"/>
              <a:ext cx="623667" cy="823913"/>
            </a:xfrm>
            <a:prstGeom prst="can">
              <a:avLst>
                <a:gd name="adj" fmla="val 25441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6" name="AutoShape 296"/>
            <p:cNvSpPr>
              <a:spLocks noChangeArrowheads="1"/>
            </p:cNvSpPr>
            <p:nvPr/>
          </p:nvSpPr>
          <p:spPr bwMode="auto">
            <a:xfrm rot="5400000">
              <a:off x="4647133" y="4299646"/>
              <a:ext cx="623665" cy="793750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7" name="AutoShape 298"/>
            <p:cNvSpPr>
              <a:spLocks noChangeArrowheads="1"/>
            </p:cNvSpPr>
            <p:nvPr/>
          </p:nvSpPr>
          <p:spPr bwMode="auto">
            <a:xfrm rot="5400000">
              <a:off x="5731284" y="4217206"/>
              <a:ext cx="611188" cy="908050"/>
            </a:xfrm>
            <a:prstGeom prst="can">
              <a:avLst>
                <a:gd name="adj" fmla="val 26227"/>
              </a:avLst>
            </a:prstGeom>
            <a:solidFill>
              <a:srgbClr val="FFFF00">
                <a:alpha val="68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8" name="AutoShape 299"/>
            <p:cNvSpPr>
              <a:spLocks noChangeArrowheads="1"/>
            </p:cNvSpPr>
            <p:nvPr/>
          </p:nvSpPr>
          <p:spPr bwMode="auto">
            <a:xfrm rot="5400000">
              <a:off x="6852168" y="4291708"/>
              <a:ext cx="623668" cy="809625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9" name="AutoShape 300"/>
            <p:cNvSpPr>
              <a:spLocks noChangeArrowheads="1"/>
            </p:cNvSpPr>
            <p:nvPr/>
          </p:nvSpPr>
          <p:spPr bwMode="auto">
            <a:xfrm rot="5400000">
              <a:off x="7629249" y="4306788"/>
              <a:ext cx="623667" cy="779463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51" name="Group 162"/>
            <p:cNvGrpSpPr>
              <a:grpSpLocks/>
            </p:cNvGrpSpPr>
            <p:nvPr/>
          </p:nvGrpSpPr>
          <p:grpSpPr bwMode="auto">
            <a:xfrm>
              <a:off x="3973922" y="5116537"/>
              <a:ext cx="1524000" cy="896925"/>
              <a:chOff x="1589" y="3066"/>
              <a:chExt cx="960" cy="650"/>
            </a:xfrm>
          </p:grpSpPr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>
                <a:off x="2255" y="3086"/>
                <a:ext cx="0" cy="621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>
                <a:off x="1589" y="3066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4" name="Line 165"/>
              <p:cNvSpPr>
                <a:spLocks noChangeShapeType="1"/>
              </p:cNvSpPr>
              <p:nvPr/>
            </p:nvSpPr>
            <p:spPr bwMode="auto">
              <a:xfrm>
                <a:off x="1589" y="3716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5" name="Line 166"/>
              <p:cNvSpPr>
                <a:spLocks noChangeShapeType="1"/>
              </p:cNvSpPr>
              <p:nvPr/>
            </p:nvSpPr>
            <p:spPr bwMode="auto">
              <a:xfrm>
                <a:off x="2247" y="3716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6" name="Group 167"/>
            <p:cNvGrpSpPr>
              <a:grpSpLocks/>
            </p:cNvGrpSpPr>
            <p:nvPr/>
          </p:nvGrpSpPr>
          <p:grpSpPr bwMode="auto">
            <a:xfrm>
              <a:off x="6678497" y="5097487"/>
              <a:ext cx="1450975" cy="922325"/>
              <a:chOff x="3106" y="3052"/>
              <a:chExt cx="914" cy="656"/>
            </a:xfrm>
          </p:grpSpPr>
          <p:sp>
            <p:nvSpPr>
              <p:cNvPr id="157" name="Line 168"/>
              <p:cNvSpPr>
                <a:spLocks noChangeShapeType="1"/>
              </p:cNvSpPr>
              <p:nvPr/>
            </p:nvSpPr>
            <p:spPr bwMode="auto">
              <a:xfrm>
                <a:off x="3354" y="3052"/>
                <a:ext cx="0" cy="656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8" name="Line 169"/>
              <p:cNvSpPr>
                <a:spLocks noChangeShapeType="1"/>
              </p:cNvSpPr>
              <p:nvPr/>
            </p:nvSpPr>
            <p:spPr bwMode="auto">
              <a:xfrm>
                <a:off x="4020" y="3058"/>
                <a:ext cx="0" cy="65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59" name="Line 170"/>
              <p:cNvSpPr>
                <a:spLocks noChangeShapeType="1"/>
              </p:cNvSpPr>
              <p:nvPr/>
            </p:nvSpPr>
            <p:spPr bwMode="auto">
              <a:xfrm>
                <a:off x="3345" y="3708"/>
                <a:ext cx="667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60" name="Line 171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1" name="Group 162"/>
            <p:cNvGrpSpPr>
              <a:grpSpLocks/>
            </p:cNvGrpSpPr>
            <p:nvPr/>
          </p:nvGrpSpPr>
          <p:grpSpPr bwMode="auto">
            <a:xfrm>
              <a:off x="5333312" y="5008353"/>
              <a:ext cx="368602" cy="643157"/>
              <a:chOff x="2247" y="3086"/>
              <a:chExt cx="302" cy="630"/>
            </a:xfrm>
          </p:grpSpPr>
          <p:sp>
            <p:nvSpPr>
              <p:cNvPr id="162" name="Line 163"/>
              <p:cNvSpPr>
                <a:spLocks noChangeShapeType="1"/>
              </p:cNvSpPr>
              <p:nvPr/>
            </p:nvSpPr>
            <p:spPr bwMode="auto">
              <a:xfrm>
                <a:off x="2255" y="3086"/>
                <a:ext cx="0" cy="621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65" name="Line 166"/>
              <p:cNvSpPr>
                <a:spLocks noChangeShapeType="1"/>
              </p:cNvSpPr>
              <p:nvPr/>
            </p:nvSpPr>
            <p:spPr bwMode="auto">
              <a:xfrm>
                <a:off x="2247" y="3716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6" name="Group 167"/>
            <p:cNvGrpSpPr>
              <a:grpSpLocks/>
            </p:cNvGrpSpPr>
            <p:nvPr/>
          </p:nvGrpSpPr>
          <p:grpSpPr bwMode="auto">
            <a:xfrm>
              <a:off x="6468515" y="4982490"/>
              <a:ext cx="294672" cy="688073"/>
              <a:chOff x="3106" y="3052"/>
              <a:chExt cx="248" cy="656"/>
            </a:xfrm>
          </p:grpSpPr>
          <p:sp>
            <p:nvSpPr>
              <p:cNvPr id="167" name="Line 168"/>
              <p:cNvSpPr>
                <a:spLocks noChangeShapeType="1"/>
              </p:cNvSpPr>
              <p:nvPr/>
            </p:nvSpPr>
            <p:spPr bwMode="auto">
              <a:xfrm>
                <a:off x="3354" y="3052"/>
                <a:ext cx="0" cy="65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70" name="Line 171"/>
              <p:cNvSpPr>
                <a:spLocks noChangeShapeType="1"/>
              </p:cNvSpPr>
              <p:nvPr/>
            </p:nvSpPr>
            <p:spPr bwMode="auto">
              <a:xfrm flipH="1">
                <a:off x="3106" y="3707"/>
                <a:ext cx="238" cy="0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71" name="Picture 17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03129" y="330547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2" name="Picture 17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37310" y="259087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3" name="Picture 17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9234" y="2181512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4" name="Picture 17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22479" y="251534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5" name="Picture 17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595" y="254420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6" name="Picture 17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71196" y="220042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7" name="Picture 17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80436" y="2496508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178" name="Picture 17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72111" y="3352156"/>
              <a:ext cx="436636" cy="3950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471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D9DA24-5B66-4453-B135-6056797D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MPLS</a:t>
            </a:r>
            <a:r>
              <a:rPr lang="zh-CN" altLang="en-US" dirty="0"/>
              <a:t>无缝地集成了</a:t>
            </a:r>
            <a:r>
              <a:rPr lang="en-US" altLang="zh-CN" dirty="0"/>
              <a:t>IP</a:t>
            </a:r>
            <a:r>
              <a:rPr lang="zh-CN" altLang="en-US" dirty="0"/>
              <a:t>路由技术的灵活性和</a:t>
            </a:r>
            <a:r>
              <a:rPr lang="en-US" altLang="zh-CN" dirty="0"/>
              <a:t>ATM</a:t>
            </a:r>
            <a:r>
              <a:rPr lang="zh-CN" altLang="en-US" dirty="0"/>
              <a:t>标签交换技术的简捷性。</a:t>
            </a:r>
            <a:r>
              <a:rPr lang="en-US" altLang="zh-CN" dirty="0"/>
              <a:t>MPLS</a:t>
            </a:r>
            <a:r>
              <a:rPr lang="zh-CN" altLang="en-US" dirty="0"/>
              <a:t>在无连接的</a:t>
            </a:r>
            <a:r>
              <a:rPr lang="en-US" altLang="zh-CN" dirty="0"/>
              <a:t>IP</a:t>
            </a:r>
            <a:r>
              <a:rPr lang="zh-CN" altLang="en-US" dirty="0"/>
              <a:t>网络中增加了面向连接的控制平面，为</a:t>
            </a:r>
            <a:r>
              <a:rPr lang="en-US" altLang="zh-CN" dirty="0"/>
              <a:t>IP</a:t>
            </a:r>
            <a:r>
              <a:rPr lang="zh-CN" altLang="en-US" dirty="0"/>
              <a:t>网络增添了管理和运营的手段。因此，使用基于</a:t>
            </a:r>
            <a:r>
              <a:rPr lang="en-US" altLang="zh-CN" dirty="0"/>
              <a:t>MPLS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网络作为骨干网的</a:t>
            </a:r>
            <a:r>
              <a:rPr lang="en-US" altLang="zh-CN" dirty="0"/>
              <a:t>VPN</a:t>
            </a:r>
            <a:r>
              <a:rPr lang="zh-CN" altLang="en-US" dirty="0"/>
              <a:t> </a:t>
            </a:r>
            <a:r>
              <a:rPr lang="en-US" altLang="zh-CN" dirty="0"/>
              <a:t>(MPLS VPN)</a:t>
            </a:r>
            <a:r>
              <a:rPr lang="zh-CN" altLang="en-US" dirty="0"/>
              <a:t>成为在</a:t>
            </a:r>
            <a:r>
              <a:rPr lang="en-US" altLang="zh-CN" dirty="0"/>
              <a:t>IP</a:t>
            </a:r>
            <a:r>
              <a:rPr lang="zh-CN" altLang="en-US" dirty="0"/>
              <a:t>网络提供增值业务的重要手段，越来越被企业及运营商看好。</a:t>
            </a:r>
            <a:endParaRPr lang="en-US" altLang="zh-CN" dirty="0"/>
          </a:p>
          <a:p>
            <a:r>
              <a:rPr lang="zh-CN" altLang="en-US" dirty="0"/>
              <a:t>本文主要介绍跨域</a:t>
            </a:r>
            <a:r>
              <a:rPr lang="en-US" altLang="zh-CN" dirty="0"/>
              <a:t>VPN</a:t>
            </a:r>
            <a:r>
              <a:rPr lang="zh-CN" altLang="en-US" dirty="0"/>
              <a:t>中的</a:t>
            </a:r>
            <a:r>
              <a:rPr lang="en-US" altLang="zh-CN" dirty="0"/>
              <a:t>OPTION-A</a:t>
            </a:r>
            <a:r>
              <a:rPr lang="zh-CN" altLang="en-US" dirty="0"/>
              <a:t>，</a:t>
            </a:r>
            <a:r>
              <a:rPr lang="en-US" altLang="zh-CN" dirty="0"/>
              <a:t>OPTION-B</a:t>
            </a:r>
            <a:r>
              <a:rPr lang="zh-CN" altLang="en-US" dirty="0"/>
              <a:t>，以及</a:t>
            </a:r>
            <a:r>
              <a:rPr lang="en-US" altLang="zh-CN" dirty="0"/>
              <a:t>OPTION-C</a:t>
            </a:r>
            <a:r>
              <a:rPr lang="zh-CN" altLang="en-US" dirty="0"/>
              <a:t>方案的原理与配置。</a:t>
            </a:r>
          </a:p>
        </p:txBody>
      </p:sp>
    </p:spTree>
    <p:extLst>
      <p:ext uri="{BB962C8B-B14F-4D97-AF65-F5344CB8AC3E}">
        <p14:creationId xmlns:p14="http://schemas.microsoft.com/office/powerpoint/2010/main" val="55528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无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89" name="Arc 471"/>
          <p:cNvSpPr>
            <a:spLocks/>
          </p:cNvSpPr>
          <p:nvPr/>
        </p:nvSpPr>
        <p:spPr bwMode="auto">
          <a:xfrm rot="-23457795">
            <a:off x="4330817" y="1015007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Picture 340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1193" y="1304764"/>
            <a:ext cx="289560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41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6043" y="1304764"/>
            <a:ext cx="2894012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42"/>
          <p:cNvSpPr txBox="1">
            <a:spLocks noChangeArrowheads="1"/>
          </p:cNvSpPr>
          <p:nvPr/>
        </p:nvSpPr>
        <p:spPr bwMode="auto">
          <a:xfrm>
            <a:off x="8363843" y="5180868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ea"/>
                <a:ea typeface="+mn-ea"/>
              </a:rPr>
              <a:t>IPv4 Routing</a:t>
            </a:r>
          </a:p>
        </p:txBody>
      </p:sp>
      <p:sp>
        <p:nvSpPr>
          <p:cNvPr id="9" name="Text Box 345"/>
          <p:cNvSpPr txBox="1">
            <a:spLocks noChangeArrowheads="1"/>
          </p:cNvSpPr>
          <p:nvPr/>
        </p:nvSpPr>
        <p:spPr bwMode="auto">
          <a:xfrm>
            <a:off x="5195900" y="4077440"/>
            <a:ext cx="159702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ea"/>
                <a:ea typeface="+mn-ea"/>
              </a:rPr>
              <a:t>BGP Labeled IPv4</a:t>
            </a:r>
          </a:p>
        </p:txBody>
      </p:sp>
      <p:sp>
        <p:nvSpPr>
          <p:cNvPr id="10" name="Text Box 346"/>
          <p:cNvSpPr txBox="1">
            <a:spLocks noChangeArrowheads="1"/>
          </p:cNvSpPr>
          <p:nvPr/>
        </p:nvSpPr>
        <p:spPr bwMode="auto">
          <a:xfrm>
            <a:off x="2763143" y="5180868"/>
            <a:ext cx="12144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ea"/>
                <a:ea typeface="+mn-ea"/>
              </a:rPr>
              <a:t>IPv4 Routing</a:t>
            </a:r>
          </a:p>
        </p:txBody>
      </p:sp>
      <p:sp>
        <p:nvSpPr>
          <p:cNvPr id="11" name="Text Box 347"/>
          <p:cNvSpPr txBox="1">
            <a:spLocks noChangeArrowheads="1"/>
          </p:cNvSpPr>
          <p:nvPr/>
        </p:nvSpPr>
        <p:spPr bwMode="auto">
          <a:xfrm>
            <a:off x="4577655" y="3897052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ea"/>
                <a:ea typeface="+mn-ea"/>
              </a:rPr>
              <a:t>Tunnel Label</a:t>
            </a:r>
          </a:p>
        </p:txBody>
      </p:sp>
      <p:sp>
        <p:nvSpPr>
          <p:cNvPr id="12" name="Text Box 348"/>
          <p:cNvSpPr txBox="1">
            <a:spLocks noChangeArrowheads="1"/>
          </p:cNvSpPr>
          <p:nvPr/>
        </p:nvSpPr>
        <p:spPr bwMode="auto">
          <a:xfrm>
            <a:off x="3777555" y="3897052"/>
            <a:ext cx="8509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>
                <a:solidFill>
                  <a:srgbClr val="C00000"/>
                </a:solidFill>
                <a:latin typeface="+mn-ea"/>
                <a:ea typeface="+mn-ea"/>
              </a:rPr>
              <a:t>Tunnel Label</a:t>
            </a:r>
          </a:p>
        </p:txBody>
      </p:sp>
      <p:pic>
        <p:nvPicPr>
          <p:cNvPr id="13" name="Picture 349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018" y="2795426"/>
            <a:ext cx="1736725" cy="1422400"/>
          </a:xfrm>
          <a:prstGeom prst="rect">
            <a:avLst/>
          </a:prstGeom>
          <a:noFill/>
        </p:spPr>
      </p:pic>
      <p:pic>
        <p:nvPicPr>
          <p:cNvPr id="14" name="Picture 350" descr="cloud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9755" y="2795426"/>
            <a:ext cx="1736725" cy="1422400"/>
          </a:xfrm>
          <a:prstGeom prst="rect">
            <a:avLst/>
          </a:prstGeom>
          <a:noFill/>
        </p:spPr>
      </p:pic>
      <p:sp>
        <p:nvSpPr>
          <p:cNvPr id="15" name="Text Box 351"/>
          <p:cNvSpPr txBox="1">
            <a:spLocks noChangeArrowheads="1"/>
          </p:cNvSpPr>
          <p:nvPr/>
        </p:nvSpPr>
        <p:spPr bwMode="auto">
          <a:xfrm>
            <a:off x="2302768" y="3505039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ea"/>
                <a:ea typeface="+mn-ea"/>
              </a:rPr>
              <a:t>CE1</a:t>
            </a:r>
          </a:p>
        </p:txBody>
      </p:sp>
      <p:sp>
        <p:nvSpPr>
          <p:cNvPr id="16" name="Text Box 352"/>
          <p:cNvSpPr txBox="1">
            <a:spLocks noChangeArrowheads="1"/>
          </p:cNvSpPr>
          <p:nvPr/>
        </p:nvSpPr>
        <p:spPr bwMode="auto">
          <a:xfrm>
            <a:off x="9295705" y="3489164"/>
            <a:ext cx="6524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ea"/>
                <a:ea typeface="+mn-ea"/>
              </a:rPr>
              <a:t>CE2</a:t>
            </a:r>
          </a:p>
        </p:txBody>
      </p:sp>
      <p:sp>
        <p:nvSpPr>
          <p:cNvPr id="17" name="Text Box 353"/>
          <p:cNvSpPr txBox="1">
            <a:spLocks noChangeArrowheads="1"/>
          </p:cNvSpPr>
          <p:nvPr/>
        </p:nvSpPr>
        <p:spPr bwMode="auto">
          <a:xfrm>
            <a:off x="2037655" y="3068476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ea"/>
                <a:ea typeface="+mn-ea"/>
              </a:rPr>
              <a:t>Site1</a:t>
            </a:r>
          </a:p>
        </p:txBody>
      </p:sp>
      <p:sp>
        <p:nvSpPr>
          <p:cNvPr id="18" name="Text Box 354"/>
          <p:cNvSpPr txBox="1">
            <a:spLocks noChangeArrowheads="1"/>
          </p:cNvSpPr>
          <p:nvPr/>
        </p:nvSpPr>
        <p:spPr bwMode="auto">
          <a:xfrm>
            <a:off x="9369775" y="3103084"/>
            <a:ext cx="83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ea"/>
                <a:ea typeface="+mn-ea"/>
              </a:rPr>
              <a:t>Site2</a:t>
            </a:r>
          </a:p>
        </p:txBody>
      </p:sp>
      <p:sp>
        <p:nvSpPr>
          <p:cNvPr id="19" name="Line 355"/>
          <p:cNvSpPr>
            <a:spLocks noChangeShapeType="1"/>
          </p:cNvSpPr>
          <p:nvPr/>
        </p:nvSpPr>
        <p:spPr bwMode="auto">
          <a:xfrm flipV="1">
            <a:off x="2880618" y="2670014"/>
            <a:ext cx="773112" cy="738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Line 356"/>
          <p:cNvSpPr>
            <a:spLocks noChangeShapeType="1"/>
          </p:cNvSpPr>
          <p:nvPr/>
        </p:nvSpPr>
        <p:spPr bwMode="auto">
          <a:xfrm>
            <a:off x="8578155" y="2670014"/>
            <a:ext cx="860425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2" name="Line 368"/>
          <p:cNvSpPr>
            <a:spLocks noChangeShapeType="1"/>
          </p:cNvSpPr>
          <p:nvPr/>
        </p:nvSpPr>
        <p:spPr bwMode="auto">
          <a:xfrm>
            <a:off x="2910780" y="3549489"/>
            <a:ext cx="0" cy="25241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3" name="Line 369"/>
          <p:cNvSpPr>
            <a:spLocks noChangeShapeType="1"/>
          </p:cNvSpPr>
          <p:nvPr/>
        </p:nvSpPr>
        <p:spPr bwMode="auto">
          <a:xfrm>
            <a:off x="3791843" y="2755739"/>
            <a:ext cx="1587" cy="3433762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Line 370"/>
          <p:cNvSpPr>
            <a:spLocks noChangeShapeType="1"/>
          </p:cNvSpPr>
          <p:nvPr/>
        </p:nvSpPr>
        <p:spPr bwMode="auto">
          <a:xfrm>
            <a:off x="5460305" y="2752564"/>
            <a:ext cx="0" cy="2382837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5" name="Line 371"/>
          <p:cNvSpPr>
            <a:spLocks noChangeShapeType="1"/>
          </p:cNvSpPr>
          <p:nvPr/>
        </p:nvSpPr>
        <p:spPr bwMode="auto">
          <a:xfrm>
            <a:off x="6692205" y="2727164"/>
            <a:ext cx="0" cy="24733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6" name="Line 372"/>
          <p:cNvSpPr>
            <a:spLocks noChangeShapeType="1"/>
          </p:cNvSpPr>
          <p:nvPr/>
        </p:nvSpPr>
        <p:spPr bwMode="auto">
          <a:xfrm>
            <a:off x="8506718" y="2806539"/>
            <a:ext cx="12700" cy="3362325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Line 373"/>
          <p:cNvSpPr>
            <a:spLocks noChangeShapeType="1"/>
          </p:cNvSpPr>
          <p:nvPr/>
        </p:nvSpPr>
        <p:spPr bwMode="auto">
          <a:xfrm>
            <a:off x="9352855" y="3601876"/>
            <a:ext cx="14288" cy="2389188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8" name="Line 374"/>
          <p:cNvSpPr>
            <a:spLocks noChangeShapeType="1"/>
          </p:cNvSpPr>
          <p:nvPr/>
        </p:nvSpPr>
        <p:spPr bwMode="auto">
          <a:xfrm>
            <a:off x="4580829" y="2638265"/>
            <a:ext cx="10281" cy="2542604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Line 375"/>
          <p:cNvSpPr>
            <a:spLocks noChangeShapeType="1"/>
          </p:cNvSpPr>
          <p:nvPr/>
        </p:nvSpPr>
        <p:spPr bwMode="auto">
          <a:xfrm flipH="1">
            <a:off x="7570925" y="2650964"/>
            <a:ext cx="27742" cy="2544763"/>
          </a:xfrm>
          <a:prstGeom prst="line">
            <a:avLst/>
          </a:prstGeom>
          <a:noFill/>
          <a:ln w="19050" cap="rnd">
            <a:solidFill>
              <a:srgbClr val="99CC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0" name="Line 376"/>
          <p:cNvSpPr>
            <a:spLocks noChangeShapeType="1"/>
          </p:cNvSpPr>
          <p:nvPr/>
        </p:nvSpPr>
        <p:spPr bwMode="auto">
          <a:xfrm>
            <a:off x="3782318" y="4336790"/>
            <a:ext cx="7889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1" name="Line 377"/>
          <p:cNvSpPr>
            <a:spLocks noChangeShapeType="1"/>
          </p:cNvSpPr>
          <p:nvPr/>
        </p:nvSpPr>
        <p:spPr bwMode="auto">
          <a:xfrm>
            <a:off x="4558605" y="4336790"/>
            <a:ext cx="9017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2" name="Group 378"/>
          <p:cNvGrpSpPr>
            <a:grpSpLocks/>
          </p:cNvGrpSpPr>
          <p:nvPr/>
        </p:nvGrpSpPr>
        <p:grpSpPr bwMode="auto">
          <a:xfrm>
            <a:off x="3785492" y="4393940"/>
            <a:ext cx="931692" cy="688503"/>
            <a:chOff x="1485" y="2356"/>
            <a:chExt cx="505" cy="265"/>
          </a:xfrm>
        </p:grpSpPr>
        <p:sp>
          <p:nvSpPr>
            <p:cNvPr id="43" name="AutoShape 379"/>
            <p:cNvSpPr>
              <a:spLocks noChangeArrowheads="1"/>
            </p:cNvSpPr>
            <p:nvPr/>
          </p:nvSpPr>
          <p:spPr bwMode="auto">
            <a:xfrm rot="10800000">
              <a:off x="1485" y="2380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grpSp>
          <p:nvGrpSpPr>
            <p:cNvPr id="44" name="Group 380"/>
            <p:cNvGrpSpPr>
              <a:grpSpLocks/>
            </p:cNvGrpSpPr>
            <p:nvPr/>
          </p:nvGrpSpPr>
          <p:grpSpPr bwMode="auto">
            <a:xfrm>
              <a:off x="1492" y="2356"/>
              <a:ext cx="498" cy="265"/>
              <a:chOff x="1492" y="2356"/>
              <a:chExt cx="498" cy="265"/>
            </a:xfrm>
          </p:grpSpPr>
          <p:sp>
            <p:nvSpPr>
              <p:cNvPr id="45" name="Text Box 381"/>
              <p:cNvSpPr txBox="1">
                <a:spLocks noChangeArrowheads="1"/>
              </p:cNvSpPr>
              <p:nvPr/>
            </p:nvSpPr>
            <p:spPr bwMode="auto">
              <a:xfrm>
                <a:off x="1492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PE1</a:t>
                </a:r>
              </a:p>
            </p:txBody>
          </p:sp>
          <p:sp>
            <p:nvSpPr>
              <p:cNvPr id="46" name="Text Box 382"/>
              <p:cNvSpPr txBox="1">
                <a:spLocks noChangeArrowheads="1"/>
              </p:cNvSpPr>
              <p:nvPr/>
            </p:nvSpPr>
            <p:spPr bwMode="auto">
              <a:xfrm>
                <a:off x="1492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T1</a:t>
                </a:r>
              </a:p>
            </p:txBody>
          </p:sp>
        </p:grpSp>
      </p:grpSp>
      <p:sp>
        <p:nvSpPr>
          <p:cNvPr id="47" name="Line 383"/>
          <p:cNvSpPr>
            <a:spLocks noChangeShapeType="1"/>
          </p:cNvSpPr>
          <p:nvPr/>
        </p:nvSpPr>
        <p:spPr bwMode="auto">
          <a:xfrm>
            <a:off x="2901255" y="5458681"/>
            <a:ext cx="889000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8" name="Group 384"/>
          <p:cNvGrpSpPr>
            <a:grpSpLocks/>
          </p:cNvGrpSpPr>
          <p:nvPr/>
        </p:nvGrpSpPr>
        <p:grpSpPr bwMode="auto">
          <a:xfrm>
            <a:off x="5118994" y="5641243"/>
            <a:ext cx="1789112" cy="631825"/>
            <a:chOff x="1423" y="3266"/>
            <a:chExt cx="977" cy="489"/>
          </a:xfrm>
        </p:grpSpPr>
        <p:sp>
          <p:nvSpPr>
            <p:cNvPr id="49" name="AutoShape 385"/>
            <p:cNvSpPr>
              <a:spLocks noChangeArrowheads="1"/>
            </p:cNvSpPr>
            <p:nvPr/>
          </p:nvSpPr>
          <p:spPr bwMode="auto">
            <a:xfrm rot="10800000">
              <a:off x="1443" y="3266"/>
              <a:ext cx="924" cy="489"/>
            </a:xfrm>
            <a:prstGeom prst="wedgeRoundRectCallout">
              <a:avLst>
                <a:gd name="adj1" fmla="val 10065"/>
                <a:gd name="adj2" fmla="val 79241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Text Box 386"/>
            <p:cNvSpPr txBox="1">
              <a:spLocks noChangeArrowheads="1"/>
            </p:cNvSpPr>
            <p:nvPr/>
          </p:nvSpPr>
          <p:spPr bwMode="auto">
            <a:xfrm>
              <a:off x="1423" y="3323"/>
              <a:ext cx="977" cy="16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VPNv4: RD1+Client1</a:t>
              </a:r>
            </a:p>
          </p:txBody>
        </p:sp>
        <p:sp>
          <p:nvSpPr>
            <p:cNvPr id="51" name="Rectangle 387"/>
            <p:cNvSpPr>
              <a:spLocks noChangeArrowheads="1"/>
            </p:cNvSpPr>
            <p:nvPr/>
          </p:nvSpPr>
          <p:spPr bwMode="auto">
            <a:xfrm>
              <a:off x="1423" y="3416"/>
              <a:ext cx="898" cy="21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NH: PE1</a:t>
              </a:r>
            </a:p>
          </p:txBody>
        </p:sp>
        <p:sp>
          <p:nvSpPr>
            <p:cNvPr id="52" name="Rectangle 388"/>
            <p:cNvSpPr>
              <a:spLocks noChangeArrowheads="1"/>
            </p:cNvSpPr>
            <p:nvPr/>
          </p:nvSpPr>
          <p:spPr bwMode="auto">
            <a:xfrm>
              <a:off x="1423" y="3539"/>
              <a:ext cx="898" cy="2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VPN Label: V1</a:t>
              </a:r>
            </a:p>
          </p:txBody>
        </p:sp>
      </p:grpSp>
      <p:grpSp>
        <p:nvGrpSpPr>
          <p:cNvPr id="53" name="Group 389"/>
          <p:cNvGrpSpPr>
            <a:grpSpLocks/>
          </p:cNvGrpSpPr>
          <p:nvPr/>
        </p:nvGrpSpPr>
        <p:grpSpPr bwMode="auto">
          <a:xfrm>
            <a:off x="2855888" y="5611081"/>
            <a:ext cx="1008283" cy="528637"/>
            <a:chOff x="832" y="3163"/>
            <a:chExt cx="677" cy="333"/>
          </a:xfrm>
        </p:grpSpPr>
        <p:sp>
          <p:nvSpPr>
            <p:cNvPr id="54" name="AutoShape 390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46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Text Box 391"/>
            <p:cNvSpPr txBox="1">
              <a:spLocks noChangeArrowheads="1"/>
            </p:cNvSpPr>
            <p:nvPr/>
          </p:nvSpPr>
          <p:spPr bwMode="auto">
            <a:xfrm>
              <a:off x="832" y="3174"/>
              <a:ext cx="677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IPv4: Client</a:t>
              </a:r>
            </a:p>
          </p:txBody>
        </p:sp>
        <p:sp>
          <p:nvSpPr>
            <p:cNvPr id="56" name="Text Box 392"/>
            <p:cNvSpPr txBox="1">
              <a:spLocks noChangeArrowheads="1"/>
            </p:cNvSpPr>
            <p:nvPr/>
          </p:nvSpPr>
          <p:spPr bwMode="auto">
            <a:xfrm>
              <a:off x="855" y="3296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NH: CE1</a:t>
              </a:r>
            </a:p>
          </p:txBody>
        </p:sp>
      </p:grpSp>
      <p:sp>
        <p:nvSpPr>
          <p:cNvPr id="57" name="Line 393"/>
          <p:cNvSpPr>
            <a:spLocks noChangeShapeType="1"/>
          </p:cNvSpPr>
          <p:nvPr/>
        </p:nvSpPr>
        <p:spPr bwMode="auto">
          <a:xfrm>
            <a:off x="5469830" y="4341081"/>
            <a:ext cx="1227138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0" name="Line 396"/>
          <p:cNvSpPr>
            <a:spLocks noChangeShapeType="1"/>
          </p:cNvSpPr>
          <p:nvPr/>
        </p:nvSpPr>
        <p:spPr bwMode="auto">
          <a:xfrm flipV="1">
            <a:off x="6671567" y="4328379"/>
            <a:ext cx="906272" cy="12699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1" name="Text Box 397"/>
          <p:cNvSpPr txBox="1">
            <a:spLocks noChangeArrowheads="1"/>
          </p:cNvSpPr>
          <p:nvPr/>
        </p:nvSpPr>
        <p:spPr bwMode="auto">
          <a:xfrm>
            <a:off x="6448333" y="4075153"/>
            <a:ext cx="142557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ea"/>
                <a:ea typeface="+mn-ea"/>
              </a:rPr>
              <a:t>Tunnel Label</a:t>
            </a:r>
          </a:p>
        </p:txBody>
      </p:sp>
      <p:sp>
        <p:nvSpPr>
          <p:cNvPr id="62" name="Line 398"/>
          <p:cNvSpPr>
            <a:spLocks noChangeShapeType="1"/>
          </p:cNvSpPr>
          <p:nvPr/>
        </p:nvSpPr>
        <p:spPr bwMode="auto">
          <a:xfrm>
            <a:off x="8500368" y="5458681"/>
            <a:ext cx="877887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63" name="Group 399"/>
          <p:cNvGrpSpPr>
            <a:grpSpLocks/>
          </p:cNvGrpSpPr>
          <p:nvPr/>
        </p:nvGrpSpPr>
        <p:grpSpPr bwMode="auto">
          <a:xfrm>
            <a:off x="8473380" y="5611081"/>
            <a:ext cx="1105442" cy="528637"/>
            <a:chOff x="855" y="3163"/>
            <a:chExt cx="772" cy="333"/>
          </a:xfrm>
        </p:grpSpPr>
        <p:sp>
          <p:nvSpPr>
            <p:cNvPr id="64" name="AutoShape 400"/>
            <p:cNvSpPr>
              <a:spLocks noChangeArrowheads="1"/>
            </p:cNvSpPr>
            <p:nvPr/>
          </p:nvSpPr>
          <p:spPr bwMode="auto">
            <a:xfrm rot="10800000">
              <a:off x="893" y="3163"/>
              <a:ext cx="569" cy="333"/>
            </a:xfrm>
            <a:prstGeom prst="wedgeRoundRectCallout">
              <a:avLst>
                <a:gd name="adj1" fmla="val 2259"/>
                <a:gd name="adj2" fmla="val 76125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Text Box 401"/>
            <p:cNvSpPr txBox="1">
              <a:spLocks noChangeArrowheads="1"/>
            </p:cNvSpPr>
            <p:nvPr/>
          </p:nvSpPr>
          <p:spPr bwMode="auto">
            <a:xfrm>
              <a:off x="855" y="3174"/>
              <a:ext cx="772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IPv4: Client</a:t>
              </a:r>
            </a:p>
          </p:txBody>
        </p:sp>
        <p:sp>
          <p:nvSpPr>
            <p:cNvPr id="66" name="Text Box 402"/>
            <p:cNvSpPr txBox="1">
              <a:spLocks noChangeArrowheads="1"/>
            </p:cNvSpPr>
            <p:nvPr/>
          </p:nvSpPr>
          <p:spPr bwMode="auto">
            <a:xfrm>
              <a:off x="855" y="3296"/>
              <a:ext cx="60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NH: PE2</a:t>
              </a:r>
            </a:p>
          </p:txBody>
        </p:sp>
      </p:grpSp>
      <p:sp>
        <p:nvSpPr>
          <p:cNvPr id="67" name="Line 403"/>
          <p:cNvSpPr>
            <a:spLocks noChangeShapeType="1"/>
          </p:cNvSpPr>
          <p:nvPr/>
        </p:nvSpPr>
        <p:spPr bwMode="auto">
          <a:xfrm flipH="1">
            <a:off x="2363093" y="3441539"/>
            <a:ext cx="363537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8" name="Text Box 404"/>
          <p:cNvSpPr txBox="1">
            <a:spLocks noChangeArrowheads="1"/>
          </p:cNvSpPr>
          <p:nvPr/>
        </p:nvSpPr>
        <p:spPr bwMode="auto">
          <a:xfrm>
            <a:off x="1866205" y="3584414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C00000"/>
                </a:solidFill>
                <a:latin typeface="+mn-ea"/>
                <a:ea typeface="+mn-ea"/>
              </a:rPr>
              <a:t>Client1</a:t>
            </a:r>
          </a:p>
        </p:txBody>
      </p:sp>
      <p:sp>
        <p:nvSpPr>
          <p:cNvPr id="80" name="Text Box 416"/>
          <p:cNvSpPr txBox="1">
            <a:spLocks noChangeArrowheads="1"/>
          </p:cNvSpPr>
          <p:nvPr/>
        </p:nvSpPr>
        <p:spPr bwMode="auto">
          <a:xfrm>
            <a:off x="3898426" y="2506550"/>
            <a:ext cx="560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ea"/>
                <a:ea typeface="+mn-ea"/>
              </a:rPr>
              <a:t>PE1</a:t>
            </a:r>
          </a:p>
        </p:txBody>
      </p:sp>
      <p:sp>
        <p:nvSpPr>
          <p:cNvPr id="81" name="Text Box 417"/>
          <p:cNvSpPr txBox="1">
            <a:spLocks noChangeArrowheads="1"/>
          </p:cNvSpPr>
          <p:nvPr/>
        </p:nvSpPr>
        <p:spPr bwMode="auto">
          <a:xfrm>
            <a:off x="7805044" y="2408076"/>
            <a:ext cx="5635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ea"/>
                <a:ea typeface="+mn-ea"/>
              </a:rPr>
              <a:t>PE2</a:t>
            </a:r>
          </a:p>
        </p:txBody>
      </p:sp>
      <p:sp>
        <p:nvSpPr>
          <p:cNvPr id="82" name="Text Box 418"/>
          <p:cNvSpPr txBox="1">
            <a:spLocks noChangeArrowheads="1"/>
          </p:cNvSpPr>
          <p:nvPr/>
        </p:nvSpPr>
        <p:spPr bwMode="auto">
          <a:xfrm>
            <a:off x="4474250" y="2647790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ea"/>
                <a:ea typeface="+mn-ea"/>
              </a:rPr>
              <a:t>ASBR1</a:t>
            </a:r>
          </a:p>
        </p:txBody>
      </p:sp>
      <p:sp>
        <p:nvSpPr>
          <p:cNvPr id="83" name="Text Box 419"/>
          <p:cNvSpPr txBox="1">
            <a:spLocks noChangeArrowheads="1"/>
          </p:cNvSpPr>
          <p:nvPr/>
        </p:nvSpPr>
        <p:spPr bwMode="auto">
          <a:xfrm>
            <a:off x="6687400" y="2647790"/>
            <a:ext cx="1052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 dirty="0">
                <a:solidFill>
                  <a:srgbClr val="006699"/>
                </a:solidFill>
                <a:latin typeface="+mn-ea"/>
                <a:ea typeface="+mn-ea"/>
              </a:rPr>
              <a:t>ASBR2</a:t>
            </a:r>
          </a:p>
        </p:txBody>
      </p:sp>
      <p:sp>
        <p:nvSpPr>
          <p:cNvPr id="84" name="Text Box 420"/>
          <p:cNvSpPr txBox="1">
            <a:spLocks noChangeArrowheads="1"/>
          </p:cNvSpPr>
          <p:nvPr/>
        </p:nvSpPr>
        <p:spPr bwMode="auto">
          <a:xfrm>
            <a:off x="3647380" y="1457164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ea"/>
                <a:ea typeface="+mn-ea"/>
              </a:rPr>
              <a:t>IP/MPLS</a:t>
            </a:r>
          </a:p>
        </p:txBody>
      </p:sp>
      <p:sp>
        <p:nvSpPr>
          <p:cNvPr id="85" name="Line 421"/>
          <p:cNvSpPr>
            <a:spLocks noChangeShapeType="1"/>
          </p:cNvSpPr>
          <p:nvPr/>
        </p:nvSpPr>
        <p:spPr bwMode="auto">
          <a:xfrm flipV="1">
            <a:off x="3918843" y="2225514"/>
            <a:ext cx="557212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6" name="Line 422"/>
          <p:cNvSpPr>
            <a:spLocks noChangeShapeType="1"/>
          </p:cNvSpPr>
          <p:nvPr/>
        </p:nvSpPr>
        <p:spPr bwMode="auto">
          <a:xfrm>
            <a:off x="4760218" y="2263614"/>
            <a:ext cx="50800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7" name="Line 423"/>
          <p:cNvSpPr>
            <a:spLocks noChangeShapeType="1"/>
          </p:cNvSpPr>
          <p:nvPr/>
        </p:nvSpPr>
        <p:spPr bwMode="auto">
          <a:xfrm flipV="1">
            <a:off x="6889055" y="2235039"/>
            <a:ext cx="581025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8" name="Line 424"/>
          <p:cNvSpPr>
            <a:spLocks noChangeShapeType="1"/>
          </p:cNvSpPr>
          <p:nvPr/>
        </p:nvSpPr>
        <p:spPr bwMode="auto">
          <a:xfrm>
            <a:off x="7790755" y="2225514"/>
            <a:ext cx="5080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9" name="Line 425"/>
          <p:cNvSpPr>
            <a:spLocks noChangeShapeType="1"/>
          </p:cNvSpPr>
          <p:nvPr/>
        </p:nvSpPr>
        <p:spPr bwMode="auto">
          <a:xfrm>
            <a:off x="5638105" y="2533489"/>
            <a:ext cx="917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34" name="Text Box 470"/>
          <p:cNvSpPr txBox="1">
            <a:spLocks noChangeArrowheads="1"/>
          </p:cNvSpPr>
          <p:nvPr/>
        </p:nvSpPr>
        <p:spPr bwMode="auto">
          <a:xfrm>
            <a:off x="5139630" y="1366676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200" i="0">
                <a:solidFill>
                  <a:srgbClr val="C00000"/>
                </a:solidFill>
                <a:latin typeface="+mn-ea"/>
                <a:ea typeface="+mn-ea"/>
              </a:rPr>
              <a:t>MP-eBGP</a:t>
            </a:r>
          </a:p>
        </p:txBody>
      </p:sp>
      <p:sp>
        <p:nvSpPr>
          <p:cNvPr id="135" name="Text Box 472"/>
          <p:cNvSpPr txBox="1">
            <a:spLocks noChangeArrowheads="1"/>
          </p:cNvSpPr>
          <p:nvPr/>
        </p:nvSpPr>
        <p:spPr bwMode="auto">
          <a:xfrm>
            <a:off x="6701730" y="1457164"/>
            <a:ext cx="198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>
                <a:solidFill>
                  <a:srgbClr val="C00000"/>
                </a:solidFill>
                <a:latin typeface="+mn-ea"/>
                <a:ea typeface="+mn-ea"/>
              </a:rPr>
              <a:t>IP/MPLS</a:t>
            </a:r>
          </a:p>
        </p:txBody>
      </p:sp>
      <p:grpSp>
        <p:nvGrpSpPr>
          <p:cNvPr id="158" name="Group 495"/>
          <p:cNvGrpSpPr>
            <a:grpSpLocks/>
          </p:cNvGrpSpPr>
          <p:nvPr/>
        </p:nvGrpSpPr>
        <p:grpSpPr bwMode="auto">
          <a:xfrm>
            <a:off x="4569822" y="4393940"/>
            <a:ext cx="977795" cy="645642"/>
            <a:chOff x="1404" y="2356"/>
            <a:chExt cx="498" cy="265"/>
          </a:xfrm>
        </p:grpSpPr>
        <p:sp>
          <p:nvSpPr>
            <p:cNvPr id="159" name="AutoShape 496"/>
            <p:cNvSpPr>
              <a:spLocks noChangeArrowheads="1"/>
            </p:cNvSpPr>
            <p:nvPr/>
          </p:nvSpPr>
          <p:spPr bwMode="auto">
            <a:xfrm rot="10800000">
              <a:off x="1435" y="2384"/>
              <a:ext cx="418" cy="223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grpSp>
          <p:nvGrpSpPr>
            <p:cNvPr id="160" name="Group 497"/>
            <p:cNvGrpSpPr>
              <a:grpSpLocks/>
            </p:cNvGrpSpPr>
            <p:nvPr/>
          </p:nvGrpSpPr>
          <p:grpSpPr bwMode="auto">
            <a:xfrm>
              <a:off x="1404" y="2356"/>
              <a:ext cx="498" cy="265"/>
              <a:chOff x="1404" y="2356"/>
              <a:chExt cx="498" cy="265"/>
            </a:xfrm>
          </p:grpSpPr>
          <p:sp>
            <p:nvSpPr>
              <p:cNvPr id="161" name="Text Box 498"/>
              <p:cNvSpPr txBox="1">
                <a:spLocks noChangeArrowheads="1"/>
              </p:cNvSpPr>
              <p:nvPr/>
            </p:nvSpPr>
            <p:spPr bwMode="auto">
              <a:xfrm>
                <a:off x="1404" y="2356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FEC: PE1</a:t>
                </a:r>
              </a:p>
            </p:txBody>
          </p:sp>
          <p:sp>
            <p:nvSpPr>
              <p:cNvPr id="162" name="Text Box 499"/>
              <p:cNvSpPr txBox="1">
                <a:spLocks noChangeArrowheads="1"/>
              </p:cNvSpPr>
              <p:nvPr/>
            </p:nvSpPr>
            <p:spPr bwMode="auto">
              <a:xfrm>
                <a:off x="1404" y="2448"/>
                <a:ext cx="49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Label: T2</a:t>
                </a:r>
              </a:p>
            </p:txBody>
          </p:sp>
        </p:grpSp>
      </p:grpSp>
      <p:grpSp>
        <p:nvGrpSpPr>
          <p:cNvPr id="173" name="Group 510"/>
          <p:cNvGrpSpPr>
            <a:grpSpLocks/>
          </p:cNvGrpSpPr>
          <p:nvPr/>
        </p:nvGrpSpPr>
        <p:grpSpPr bwMode="auto">
          <a:xfrm>
            <a:off x="6672107" y="4510947"/>
            <a:ext cx="893519" cy="612775"/>
            <a:chOff x="3319" y="2819"/>
            <a:chExt cx="820" cy="386"/>
          </a:xfrm>
        </p:grpSpPr>
        <p:sp>
          <p:nvSpPr>
            <p:cNvPr id="174" name="AutoShape 511"/>
            <p:cNvSpPr>
              <a:spLocks noChangeArrowheads="1"/>
            </p:cNvSpPr>
            <p:nvPr/>
          </p:nvSpPr>
          <p:spPr bwMode="auto">
            <a:xfrm rot="10800000">
              <a:off x="3368" y="2819"/>
              <a:ext cx="667" cy="386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5" name="Text Box 512"/>
            <p:cNvSpPr txBox="1">
              <a:spLocks noChangeArrowheads="1"/>
            </p:cNvSpPr>
            <p:nvPr/>
          </p:nvSpPr>
          <p:spPr bwMode="auto">
            <a:xfrm>
              <a:off x="3319" y="2831"/>
              <a:ext cx="820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FEC</a:t>
              </a:r>
              <a:r>
                <a:rPr lang="zh-CN" altLang="en-US" sz="1200" dirty="0">
                  <a:solidFill>
                    <a:srgbClr val="C00000"/>
                  </a:solidFill>
                  <a:latin typeface="+mn-ea"/>
                  <a:ea typeface="+mn-ea"/>
                </a:rPr>
                <a:t>：</a:t>
              </a: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PE1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76" name="Text Box 513"/>
            <p:cNvSpPr txBox="1">
              <a:spLocks noChangeArrowheads="1"/>
            </p:cNvSpPr>
            <p:nvPr/>
          </p:nvSpPr>
          <p:spPr bwMode="auto">
            <a:xfrm>
              <a:off x="3319" y="2940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Label: </a:t>
              </a: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T5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8" name="Group 515"/>
          <p:cNvGrpSpPr>
            <a:grpSpLocks/>
          </p:cNvGrpSpPr>
          <p:nvPr/>
        </p:nvGrpSpPr>
        <p:grpSpPr bwMode="auto">
          <a:xfrm>
            <a:off x="5515868" y="4493481"/>
            <a:ext cx="1260475" cy="630237"/>
            <a:chOff x="3351" y="2808"/>
            <a:chExt cx="794" cy="397"/>
          </a:xfrm>
        </p:grpSpPr>
        <p:sp>
          <p:nvSpPr>
            <p:cNvPr id="179" name="AutoShape 516"/>
            <p:cNvSpPr>
              <a:spLocks noChangeArrowheads="1"/>
            </p:cNvSpPr>
            <p:nvPr/>
          </p:nvSpPr>
          <p:spPr bwMode="auto">
            <a:xfrm rot="10800000">
              <a:off x="3368" y="2819"/>
              <a:ext cx="667" cy="386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0" name="Text Box 517"/>
            <p:cNvSpPr txBox="1">
              <a:spLocks noChangeArrowheads="1"/>
            </p:cNvSpPr>
            <p:nvPr/>
          </p:nvSpPr>
          <p:spPr bwMode="auto">
            <a:xfrm>
              <a:off x="3351" y="2808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NLRI: PE1</a:t>
              </a:r>
            </a:p>
          </p:txBody>
        </p:sp>
        <p:sp>
          <p:nvSpPr>
            <p:cNvPr id="181" name="Text Box 518"/>
            <p:cNvSpPr txBox="1">
              <a:spLocks noChangeArrowheads="1"/>
            </p:cNvSpPr>
            <p:nvPr/>
          </p:nvSpPr>
          <p:spPr bwMode="auto">
            <a:xfrm>
              <a:off x="3351" y="3006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Label: B1</a:t>
              </a:r>
            </a:p>
          </p:txBody>
        </p:sp>
        <p:sp>
          <p:nvSpPr>
            <p:cNvPr id="182" name="Text Box 519"/>
            <p:cNvSpPr txBox="1">
              <a:spLocks noChangeArrowheads="1"/>
            </p:cNvSpPr>
            <p:nvPr/>
          </p:nvSpPr>
          <p:spPr bwMode="auto">
            <a:xfrm>
              <a:off x="3351" y="2909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NH: ASBR1</a:t>
              </a:r>
            </a:p>
          </p:txBody>
        </p:sp>
      </p:grpSp>
      <p:sp>
        <p:nvSpPr>
          <p:cNvPr id="183" name="Line 520"/>
          <p:cNvSpPr>
            <a:spLocks noChangeShapeType="1"/>
          </p:cNvSpPr>
          <p:nvPr/>
        </p:nvSpPr>
        <p:spPr bwMode="auto">
          <a:xfrm>
            <a:off x="3774380" y="5469793"/>
            <a:ext cx="4733925" cy="0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" name="Text Box 521"/>
          <p:cNvSpPr txBox="1">
            <a:spLocks noChangeArrowheads="1"/>
          </p:cNvSpPr>
          <p:nvPr/>
        </p:nvSpPr>
        <p:spPr bwMode="auto">
          <a:xfrm>
            <a:off x="5257104" y="5211031"/>
            <a:ext cx="1376363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ea"/>
                <a:ea typeface="+mn-ea"/>
              </a:rPr>
              <a:t>VPNv4 Routing</a:t>
            </a:r>
          </a:p>
        </p:txBody>
      </p:sp>
      <p:sp>
        <p:nvSpPr>
          <p:cNvPr id="185" name="Text Box 522"/>
          <p:cNvSpPr txBox="1">
            <a:spLocks noChangeArrowheads="1"/>
          </p:cNvSpPr>
          <p:nvPr/>
        </p:nvSpPr>
        <p:spPr bwMode="auto">
          <a:xfrm>
            <a:off x="4391918" y="2331876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ea"/>
                <a:ea typeface="+mn-ea"/>
              </a:rPr>
              <a:t>P1</a:t>
            </a:r>
          </a:p>
        </p:txBody>
      </p:sp>
      <p:sp>
        <p:nvSpPr>
          <p:cNvPr id="186" name="Text Box 523"/>
          <p:cNvSpPr txBox="1">
            <a:spLocks noChangeArrowheads="1"/>
          </p:cNvSpPr>
          <p:nvPr/>
        </p:nvSpPr>
        <p:spPr bwMode="auto">
          <a:xfrm>
            <a:off x="7393880" y="2335051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i="0">
                <a:solidFill>
                  <a:srgbClr val="006699"/>
                </a:solidFill>
                <a:latin typeface="+mn-ea"/>
                <a:ea typeface="+mn-ea"/>
              </a:rPr>
              <a:t>P2</a:t>
            </a:r>
          </a:p>
        </p:txBody>
      </p:sp>
      <p:sp>
        <p:nvSpPr>
          <p:cNvPr id="187" name="Text Box 36"/>
          <p:cNvSpPr txBox="1">
            <a:spLocks noChangeArrowheads="1"/>
          </p:cNvSpPr>
          <p:nvPr/>
        </p:nvSpPr>
        <p:spPr bwMode="auto">
          <a:xfrm>
            <a:off x="3109069" y="1780914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ea"/>
                <a:ea typeface="+mn-ea"/>
              </a:rPr>
              <a:t>AS100</a:t>
            </a:r>
          </a:p>
        </p:txBody>
      </p:sp>
      <p:sp>
        <p:nvSpPr>
          <p:cNvPr id="188" name="Text Box 36"/>
          <p:cNvSpPr txBox="1">
            <a:spLocks noChangeArrowheads="1"/>
          </p:cNvSpPr>
          <p:nvPr/>
        </p:nvSpPr>
        <p:spPr bwMode="auto">
          <a:xfrm>
            <a:off x="7789589" y="1780914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solidFill>
                  <a:srgbClr val="C00000"/>
                </a:solidFill>
                <a:latin typeface="+mn-ea"/>
                <a:ea typeface="+mn-ea"/>
              </a:rPr>
              <a:t>AS200</a:t>
            </a:r>
          </a:p>
        </p:txBody>
      </p:sp>
      <p:pic>
        <p:nvPicPr>
          <p:cNvPr id="190" name="Picture 18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8813" y="3160342"/>
            <a:ext cx="436636" cy="395012"/>
          </a:xfrm>
          <a:prstGeom prst="rect">
            <a:avLst/>
          </a:prstGeom>
          <a:noFill/>
        </p:spPr>
      </p:pic>
      <p:pic>
        <p:nvPicPr>
          <p:cNvPr id="191" name="Picture 1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7488" y="2389896"/>
            <a:ext cx="436636" cy="395012"/>
          </a:xfrm>
          <a:prstGeom prst="rect">
            <a:avLst/>
          </a:prstGeom>
          <a:noFill/>
        </p:spPr>
      </p:pic>
      <p:pic>
        <p:nvPicPr>
          <p:cNvPr id="192" name="Picture 191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2837" y="1999434"/>
            <a:ext cx="436636" cy="395012"/>
          </a:xfrm>
          <a:prstGeom prst="rect">
            <a:avLst/>
          </a:prstGeom>
          <a:noFill/>
        </p:spPr>
      </p:pic>
      <p:pic>
        <p:nvPicPr>
          <p:cNvPr id="193" name="Picture 19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1038" y="2388404"/>
            <a:ext cx="436636" cy="395012"/>
          </a:xfrm>
          <a:prstGeom prst="rect">
            <a:avLst/>
          </a:prstGeom>
          <a:noFill/>
        </p:spPr>
      </p:pic>
      <p:pic>
        <p:nvPicPr>
          <p:cNvPr id="194" name="Picture 1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0483" y="2388370"/>
            <a:ext cx="436636" cy="395012"/>
          </a:xfrm>
          <a:prstGeom prst="rect">
            <a:avLst/>
          </a:prstGeom>
          <a:noFill/>
        </p:spPr>
      </p:pic>
      <p:pic>
        <p:nvPicPr>
          <p:cNvPr id="195" name="Picture 1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2100" y="2007309"/>
            <a:ext cx="436636" cy="395012"/>
          </a:xfrm>
          <a:prstGeom prst="rect">
            <a:avLst/>
          </a:prstGeom>
          <a:noFill/>
        </p:spPr>
      </p:pic>
      <p:pic>
        <p:nvPicPr>
          <p:cNvPr id="196" name="Picture 19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62" y="2339543"/>
            <a:ext cx="436636" cy="395012"/>
          </a:xfrm>
          <a:prstGeom prst="rect">
            <a:avLst/>
          </a:prstGeom>
          <a:noFill/>
        </p:spPr>
      </p:pic>
      <p:pic>
        <p:nvPicPr>
          <p:cNvPr id="197" name="Picture 1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7075" y="3189402"/>
            <a:ext cx="436636" cy="395012"/>
          </a:xfrm>
          <a:prstGeom prst="rect">
            <a:avLst/>
          </a:prstGeom>
          <a:noFill/>
        </p:spPr>
      </p:pic>
      <p:sp>
        <p:nvSpPr>
          <p:cNvPr id="109" name="Line 396"/>
          <p:cNvSpPr>
            <a:spLocks noChangeShapeType="1"/>
          </p:cNvSpPr>
          <p:nvPr/>
        </p:nvSpPr>
        <p:spPr bwMode="auto">
          <a:xfrm>
            <a:off x="7577839" y="4325643"/>
            <a:ext cx="941579" cy="14287"/>
          </a:xfrm>
          <a:prstGeom prst="line">
            <a:avLst/>
          </a:prstGeom>
          <a:noFill/>
          <a:ln w="25400" cap="rnd">
            <a:solidFill>
              <a:srgbClr val="99CCFF"/>
            </a:solidFill>
            <a:prstDash val="sysDot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0" name="Group 510"/>
          <p:cNvGrpSpPr>
            <a:grpSpLocks/>
          </p:cNvGrpSpPr>
          <p:nvPr/>
        </p:nvGrpSpPr>
        <p:grpSpPr bwMode="auto">
          <a:xfrm>
            <a:off x="7608090" y="4510947"/>
            <a:ext cx="933836" cy="612775"/>
            <a:chOff x="3318" y="2819"/>
            <a:chExt cx="857" cy="386"/>
          </a:xfrm>
        </p:grpSpPr>
        <p:sp>
          <p:nvSpPr>
            <p:cNvPr id="111" name="AutoShape 511"/>
            <p:cNvSpPr>
              <a:spLocks noChangeArrowheads="1"/>
            </p:cNvSpPr>
            <p:nvPr/>
          </p:nvSpPr>
          <p:spPr bwMode="auto">
            <a:xfrm rot="10800000">
              <a:off x="3368" y="2819"/>
              <a:ext cx="667" cy="386"/>
            </a:xfrm>
            <a:prstGeom prst="wedgeRoundRectCallout">
              <a:avLst>
                <a:gd name="adj1" fmla="val 2389"/>
                <a:gd name="adj2" fmla="val 72352"/>
                <a:gd name="adj3" fmla="val 16667"/>
              </a:avLst>
            </a:prstGeom>
            <a:solidFill>
              <a:srgbClr val="FFFFFF"/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/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Text Box 512"/>
            <p:cNvSpPr txBox="1">
              <a:spLocks noChangeArrowheads="1"/>
            </p:cNvSpPr>
            <p:nvPr/>
          </p:nvSpPr>
          <p:spPr bwMode="auto">
            <a:xfrm>
              <a:off x="3318" y="2831"/>
              <a:ext cx="857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FEC</a:t>
              </a:r>
              <a:r>
                <a:rPr lang="zh-CN" altLang="en-US" sz="1200" dirty="0">
                  <a:solidFill>
                    <a:srgbClr val="C00000"/>
                  </a:solidFill>
                  <a:latin typeface="+mn-ea"/>
                  <a:ea typeface="+mn-ea"/>
                </a:rPr>
                <a:t>：</a:t>
              </a: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PE1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3" name="Text Box 513"/>
            <p:cNvSpPr txBox="1">
              <a:spLocks noChangeArrowheads="1"/>
            </p:cNvSpPr>
            <p:nvPr/>
          </p:nvSpPr>
          <p:spPr bwMode="auto">
            <a:xfrm>
              <a:off x="3318" y="2940"/>
              <a:ext cx="79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Label: </a:t>
              </a:r>
              <a:r>
                <a:rPr lang="en-US" altLang="zh-CN" sz="1200" dirty="0">
                  <a:solidFill>
                    <a:srgbClr val="C00000"/>
                  </a:solidFill>
                  <a:latin typeface="+mn-ea"/>
                  <a:ea typeface="+mn-ea"/>
                </a:rPr>
                <a:t>T6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4" name="Text Box 397"/>
          <p:cNvSpPr txBox="1">
            <a:spLocks noChangeArrowheads="1"/>
          </p:cNvSpPr>
          <p:nvPr/>
        </p:nvSpPr>
        <p:spPr bwMode="auto">
          <a:xfrm>
            <a:off x="7428148" y="4078325"/>
            <a:ext cx="1425575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i="0" dirty="0">
                <a:solidFill>
                  <a:srgbClr val="C00000"/>
                </a:solidFill>
                <a:latin typeface="+mn-ea"/>
                <a:ea typeface="+mn-ea"/>
              </a:rPr>
              <a:t>Tunnel Label</a:t>
            </a:r>
          </a:p>
        </p:txBody>
      </p:sp>
    </p:spTree>
    <p:extLst>
      <p:ext uri="{BB962C8B-B14F-4D97-AF65-F5344CB8AC3E}">
        <p14:creationId xmlns:p14="http://schemas.microsoft.com/office/powerpoint/2010/main" val="24171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控制平面 </a:t>
            </a:r>
            <a:r>
              <a:rPr lang="en-US" altLang="zh-CN" dirty="0"/>
              <a:t>(</a:t>
            </a:r>
            <a:r>
              <a:rPr lang="zh-CN" altLang="en-US" dirty="0"/>
              <a:t>带</a:t>
            </a:r>
            <a:r>
              <a:rPr lang="en-US" altLang="zh-CN" dirty="0"/>
              <a:t>RR</a:t>
            </a:r>
            <a:r>
              <a:rPr lang="zh-CN" altLang="en-US" dirty="0"/>
              <a:t>场景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096817" y="5271294"/>
            <a:ext cx="1719263" cy="461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MP-BGP</a:t>
            </a:r>
            <a:r>
              <a:rPr lang="zh-CN" altLang="en-US" sz="2000" dirty="0">
                <a:ea typeface="微软雅黑" panose="020B0503020204020204" pitchFamily="34" charset="-122"/>
              </a:rPr>
              <a:t>邻居</a:t>
            </a:r>
            <a:endParaRPr lang="en-US" sz="2000" dirty="0">
              <a:ea typeface="微软雅黑" panose="020B0503020204020204" pitchFamily="34" charset="-122"/>
            </a:endParaRPr>
          </a:p>
        </p:txBody>
      </p:sp>
      <p:sp>
        <p:nvSpPr>
          <p:cNvPr id="51" name="椭圆 28"/>
          <p:cNvSpPr/>
          <p:nvPr/>
        </p:nvSpPr>
        <p:spPr bwMode="auto">
          <a:xfrm>
            <a:off x="6059996" y="1391547"/>
            <a:ext cx="4733153" cy="274386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pic>
        <p:nvPicPr>
          <p:cNvPr id="52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155" y="4190125"/>
            <a:ext cx="2196244" cy="1313772"/>
          </a:xfrm>
          <a:prstGeom prst="rect">
            <a:avLst/>
          </a:prstGeom>
          <a:noFill/>
        </p:spPr>
      </p:pic>
      <p:pic>
        <p:nvPicPr>
          <p:cNvPr id="53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60" y="4190891"/>
            <a:ext cx="2232248" cy="1290337"/>
          </a:xfrm>
          <a:prstGeom prst="rect">
            <a:avLst/>
          </a:prstGeom>
          <a:noFill/>
        </p:spPr>
      </p:pic>
      <p:sp>
        <p:nvSpPr>
          <p:cNvPr id="54" name="椭圆 28"/>
          <p:cNvSpPr/>
          <p:nvPr/>
        </p:nvSpPr>
        <p:spPr bwMode="auto">
          <a:xfrm>
            <a:off x="1164249" y="1391547"/>
            <a:ext cx="4643719" cy="274386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charset="-122"/>
            </a:endParaRPr>
          </a:p>
        </p:txBody>
      </p:sp>
      <p:cxnSp>
        <p:nvCxnSpPr>
          <p:cNvPr id="55" name="直接连接符 36"/>
          <p:cNvCxnSpPr>
            <a:stCxn id="80" idx="0"/>
          </p:cNvCxnSpPr>
          <p:nvPr/>
        </p:nvCxnSpPr>
        <p:spPr bwMode="auto">
          <a:xfrm flipV="1">
            <a:off x="2839209" y="2034143"/>
            <a:ext cx="825337" cy="113776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38"/>
          <p:cNvCxnSpPr/>
          <p:nvPr/>
        </p:nvCxnSpPr>
        <p:spPr bwMode="auto">
          <a:xfrm>
            <a:off x="2819636" y="3645024"/>
            <a:ext cx="0" cy="86409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197"/>
          <p:cNvSpPr txBox="1">
            <a:spLocks noChangeArrowheads="1"/>
          </p:cNvSpPr>
          <p:nvPr/>
        </p:nvSpPr>
        <p:spPr bwMode="auto">
          <a:xfrm>
            <a:off x="2390180" y="4977172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CE1</a:t>
            </a:r>
          </a:p>
        </p:txBody>
      </p:sp>
      <p:sp>
        <p:nvSpPr>
          <p:cNvPr id="58" name="Text Box 198"/>
          <p:cNvSpPr txBox="1">
            <a:spLocks noChangeArrowheads="1"/>
          </p:cNvSpPr>
          <p:nvPr/>
        </p:nvSpPr>
        <p:spPr bwMode="auto">
          <a:xfrm>
            <a:off x="8729947" y="5053819"/>
            <a:ext cx="634777" cy="31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CE2</a:t>
            </a:r>
          </a:p>
        </p:txBody>
      </p:sp>
      <p:sp>
        <p:nvSpPr>
          <p:cNvPr id="59" name="Text Box 199"/>
          <p:cNvSpPr txBox="1">
            <a:spLocks noChangeArrowheads="1"/>
          </p:cNvSpPr>
          <p:nvPr/>
        </p:nvSpPr>
        <p:spPr bwMode="auto">
          <a:xfrm>
            <a:off x="1569720" y="4525379"/>
            <a:ext cx="97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AS65001</a:t>
            </a:r>
          </a:p>
        </p:txBody>
      </p:sp>
      <p:sp>
        <p:nvSpPr>
          <p:cNvPr id="60" name="Text Box 258"/>
          <p:cNvSpPr txBox="1">
            <a:spLocks noChangeArrowheads="1"/>
          </p:cNvSpPr>
          <p:nvPr/>
        </p:nvSpPr>
        <p:spPr bwMode="auto">
          <a:xfrm>
            <a:off x="2793655" y="3625241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PE1</a:t>
            </a:r>
          </a:p>
        </p:txBody>
      </p:sp>
      <p:sp>
        <p:nvSpPr>
          <p:cNvPr id="61" name="Text Box 260"/>
          <p:cNvSpPr txBox="1">
            <a:spLocks noChangeArrowheads="1"/>
          </p:cNvSpPr>
          <p:nvPr/>
        </p:nvSpPr>
        <p:spPr bwMode="auto">
          <a:xfrm>
            <a:off x="4220539" y="3626647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ASBR1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3229464" y="2919482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AS100</a:t>
            </a:r>
          </a:p>
        </p:txBody>
      </p:sp>
      <p:sp>
        <p:nvSpPr>
          <p:cNvPr id="63" name="Text Box 199"/>
          <p:cNvSpPr txBox="1">
            <a:spLocks noChangeArrowheads="1"/>
          </p:cNvSpPr>
          <p:nvPr/>
        </p:nvSpPr>
        <p:spPr bwMode="auto">
          <a:xfrm>
            <a:off x="9200595" y="4617132"/>
            <a:ext cx="11298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AS65002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536135" y="3019281"/>
            <a:ext cx="1147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AS200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085647" y="4312077"/>
            <a:ext cx="95001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287155" y="4329100"/>
            <a:ext cx="90518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8425665">
            <a:off x="2860424" y="2687124"/>
            <a:ext cx="78345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 rot="3318095">
            <a:off x="3866863" y="2610050"/>
            <a:ext cx="87170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69" name="矩形 140"/>
          <p:cNvSpPr>
            <a:spLocks noChangeArrowheads="1"/>
          </p:cNvSpPr>
          <p:nvPr/>
        </p:nvSpPr>
        <p:spPr bwMode="auto">
          <a:xfrm>
            <a:off x="1404350" y="4838963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11.11.11.11/32</a:t>
            </a:r>
          </a:p>
        </p:txBody>
      </p:sp>
      <p:sp>
        <p:nvSpPr>
          <p:cNvPr id="70" name="矩形 140"/>
          <p:cNvSpPr>
            <a:spLocks noChangeArrowheads="1"/>
          </p:cNvSpPr>
          <p:nvPr/>
        </p:nvSpPr>
        <p:spPr bwMode="auto">
          <a:xfrm>
            <a:off x="9226375" y="4910971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22.22.22.22/32</a:t>
            </a:r>
          </a:p>
        </p:txBody>
      </p:sp>
      <p:sp>
        <p:nvSpPr>
          <p:cNvPr id="71" name="矩形 140"/>
          <p:cNvSpPr>
            <a:spLocks noChangeArrowheads="1"/>
          </p:cNvSpPr>
          <p:nvPr/>
        </p:nvSpPr>
        <p:spPr bwMode="auto">
          <a:xfrm>
            <a:off x="1883532" y="4046875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10.1.1.0/30</a:t>
            </a:r>
          </a:p>
        </p:txBody>
      </p:sp>
      <p:sp>
        <p:nvSpPr>
          <p:cNvPr id="72" name="矩形 140"/>
          <p:cNvSpPr>
            <a:spLocks noChangeArrowheads="1"/>
          </p:cNvSpPr>
          <p:nvPr/>
        </p:nvSpPr>
        <p:spPr bwMode="auto">
          <a:xfrm>
            <a:off x="8958571" y="4082879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20.1.1.0/30</a:t>
            </a:r>
          </a:p>
        </p:txBody>
      </p:sp>
      <p:sp>
        <p:nvSpPr>
          <p:cNvPr id="73" name="矩形 140"/>
          <p:cNvSpPr>
            <a:spLocks noChangeArrowheads="1"/>
          </p:cNvSpPr>
          <p:nvPr/>
        </p:nvSpPr>
        <p:spPr bwMode="auto">
          <a:xfrm>
            <a:off x="1631504" y="298325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1.1.1.1/32</a:t>
            </a:r>
          </a:p>
        </p:txBody>
      </p:sp>
      <p:sp>
        <p:nvSpPr>
          <p:cNvPr id="74" name="矩形 140"/>
          <p:cNvSpPr>
            <a:spLocks noChangeArrowheads="1"/>
          </p:cNvSpPr>
          <p:nvPr/>
        </p:nvSpPr>
        <p:spPr bwMode="auto">
          <a:xfrm>
            <a:off x="3321719" y="174261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2.2.2.2/32</a:t>
            </a:r>
          </a:p>
        </p:txBody>
      </p:sp>
      <p:sp>
        <p:nvSpPr>
          <p:cNvPr id="75" name="矩形 140"/>
          <p:cNvSpPr>
            <a:spLocks noChangeArrowheads="1"/>
          </p:cNvSpPr>
          <p:nvPr/>
        </p:nvSpPr>
        <p:spPr bwMode="auto">
          <a:xfrm>
            <a:off x="4670154" y="2973418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3.3.3.3/32</a:t>
            </a:r>
          </a:p>
        </p:txBody>
      </p:sp>
      <p:sp>
        <p:nvSpPr>
          <p:cNvPr id="76" name="矩形 140"/>
          <p:cNvSpPr>
            <a:spLocks noChangeArrowheads="1"/>
          </p:cNvSpPr>
          <p:nvPr/>
        </p:nvSpPr>
        <p:spPr bwMode="auto">
          <a:xfrm rot="18419154">
            <a:off x="2536127" y="2486552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12.12.12.0/30</a:t>
            </a:r>
          </a:p>
        </p:txBody>
      </p:sp>
      <p:sp>
        <p:nvSpPr>
          <p:cNvPr id="77" name="矩形 140"/>
          <p:cNvSpPr>
            <a:spLocks noChangeArrowheads="1"/>
          </p:cNvSpPr>
          <p:nvPr/>
        </p:nvSpPr>
        <p:spPr bwMode="auto">
          <a:xfrm rot="3340869">
            <a:off x="8213124" y="254124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56.56.56.0/30</a:t>
            </a:r>
          </a:p>
        </p:txBody>
      </p:sp>
      <p:sp>
        <p:nvSpPr>
          <p:cNvPr id="78" name="矩形 140"/>
          <p:cNvSpPr>
            <a:spLocks noChangeArrowheads="1"/>
          </p:cNvSpPr>
          <p:nvPr/>
        </p:nvSpPr>
        <p:spPr bwMode="auto">
          <a:xfrm>
            <a:off x="5339916" y="360902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34.34.34.0/30</a:t>
            </a:r>
          </a:p>
        </p:txBody>
      </p:sp>
      <p:pic>
        <p:nvPicPr>
          <p:cNvPr id="79" name="Picture 78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03" y="4509120"/>
            <a:ext cx="562743" cy="509097"/>
          </a:xfrm>
          <a:prstGeom prst="rect">
            <a:avLst/>
          </a:prstGeom>
          <a:noFill/>
        </p:spPr>
      </p:pic>
      <p:pic>
        <p:nvPicPr>
          <p:cNvPr id="80" name="Picture 7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7837" y="3171903"/>
            <a:ext cx="562743" cy="509097"/>
          </a:xfrm>
          <a:prstGeom prst="rect">
            <a:avLst/>
          </a:prstGeom>
          <a:noFill/>
        </p:spPr>
      </p:pic>
      <p:pic>
        <p:nvPicPr>
          <p:cNvPr id="81" name="Picture 8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9947" y="4576087"/>
            <a:ext cx="562743" cy="509097"/>
          </a:xfrm>
          <a:prstGeom prst="rect">
            <a:avLst/>
          </a:prstGeom>
          <a:noFill/>
        </p:spPr>
      </p:pic>
      <p:cxnSp>
        <p:nvCxnSpPr>
          <p:cNvPr id="82" name="直接连接符 36"/>
          <p:cNvCxnSpPr/>
          <p:nvPr/>
        </p:nvCxnSpPr>
        <p:spPr bwMode="auto">
          <a:xfrm>
            <a:off x="4001842" y="2101026"/>
            <a:ext cx="751702" cy="106663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36"/>
          <p:cNvCxnSpPr>
            <a:stCxn id="94" idx="0"/>
            <a:endCxn id="91" idx="1"/>
          </p:cNvCxnSpPr>
          <p:nvPr/>
        </p:nvCxnSpPr>
        <p:spPr bwMode="auto">
          <a:xfrm flipV="1">
            <a:off x="7125771" y="2231313"/>
            <a:ext cx="691983" cy="946619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258"/>
          <p:cNvSpPr txBox="1">
            <a:spLocks noChangeArrowheads="1"/>
          </p:cNvSpPr>
          <p:nvPr/>
        </p:nvSpPr>
        <p:spPr bwMode="auto">
          <a:xfrm>
            <a:off x="8933062" y="362295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PE2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953390" y="3391208"/>
            <a:ext cx="83731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 rot="18297378">
            <a:off x="7110279" y="2641610"/>
            <a:ext cx="94652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 rot="3428443">
            <a:off x="8156751" y="2656911"/>
            <a:ext cx="83515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88" name="矩形 140"/>
          <p:cNvSpPr>
            <a:spLocks noChangeArrowheads="1"/>
          </p:cNvSpPr>
          <p:nvPr/>
        </p:nvSpPr>
        <p:spPr bwMode="auto">
          <a:xfrm>
            <a:off x="6059996" y="296852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4.4.4.4/32</a:t>
            </a:r>
          </a:p>
        </p:txBody>
      </p:sp>
      <p:sp>
        <p:nvSpPr>
          <p:cNvPr id="89" name="矩形 140"/>
          <p:cNvSpPr>
            <a:spLocks noChangeArrowheads="1"/>
          </p:cNvSpPr>
          <p:nvPr/>
        </p:nvSpPr>
        <p:spPr bwMode="auto">
          <a:xfrm>
            <a:off x="7590295" y="174864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5.5.5.5/32</a:t>
            </a:r>
          </a:p>
        </p:txBody>
      </p:sp>
      <p:sp>
        <p:nvSpPr>
          <p:cNvPr id="90" name="矩形 140"/>
          <p:cNvSpPr>
            <a:spLocks noChangeArrowheads="1"/>
          </p:cNvSpPr>
          <p:nvPr/>
        </p:nvSpPr>
        <p:spPr bwMode="auto">
          <a:xfrm rot="18466589">
            <a:off x="6816155" y="2516313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45.45.45.0/30</a:t>
            </a:r>
          </a:p>
        </p:txBody>
      </p:sp>
      <p:pic>
        <p:nvPicPr>
          <p:cNvPr id="91" name="Picture 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754" y="1976764"/>
            <a:ext cx="562743" cy="509097"/>
          </a:xfrm>
          <a:prstGeom prst="rect">
            <a:avLst/>
          </a:prstGeom>
          <a:noFill/>
        </p:spPr>
      </p:pic>
      <p:cxnSp>
        <p:nvCxnSpPr>
          <p:cNvPr id="92" name="直接连接符 36"/>
          <p:cNvCxnSpPr>
            <a:stCxn id="91" idx="3"/>
            <a:endCxn id="100" idx="0"/>
          </p:cNvCxnSpPr>
          <p:nvPr/>
        </p:nvCxnSpPr>
        <p:spPr bwMode="auto">
          <a:xfrm>
            <a:off x="8380497" y="2231313"/>
            <a:ext cx="624274" cy="941111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35"/>
          <p:cNvCxnSpPr/>
          <p:nvPr/>
        </p:nvCxnSpPr>
        <p:spPr bwMode="auto">
          <a:xfrm>
            <a:off x="4909655" y="3404822"/>
            <a:ext cx="2075271" cy="1066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4" name="Picture 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399" y="3177932"/>
            <a:ext cx="562743" cy="509097"/>
          </a:xfrm>
          <a:prstGeom prst="rect">
            <a:avLst/>
          </a:prstGeom>
          <a:noFill/>
        </p:spPr>
      </p:pic>
      <p:pic>
        <p:nvPicPr>
          <p:cNvPr id="95" name="Picture 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385" y="3168184"/>
            <a:ext cx="562743" cy="509097"/>
          </a:xfrm>
          <a:prstGeom prst="rect">
            <a:avLst/>
          </a:prstGeom>
          <a:noFill/>
        </p:spPr>
      </p:pic>
      <p:cxnSp>
        <p:nvCxnSpPr>
          <p:cNvPr id="96" name="直接连接符 39"/>
          <p:cNvCxnSpPr/>
          <p:nvPr/>
        </p:nvCxnSpPr>
        <p:spPr bwMode="auto">
          <a:xfrm>
            <a:off x="9010351" y="3633808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7" name="Picture 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1192" y="1970735"/>
            <a:ext cx="562743" cy="509097"/>
          </a:xfrm>
          <a:prstGeom prst="rect">
            <a:avLst/>
          </a:prstGeom>
          <a:noFill/>
        </p:spPr>
      </p:pic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2091624" y="3645024"/>
            <a:ext cx="87515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sp>
        <p:nvSpPr>
          <p:cNvPr id="99" name="Text Box 258"/>
          <p:cNvSpPr txBox="1">
            <a:spLocks noChangeArrowheads="1"/>
          </p:cNvSpPr>
          <p:nvPr/>
        </p:nvSpPr>
        <p:spPr bwMode="auto">
          <a:xfrm>
            <a:off x="3537699" y="243714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P1</a:t>
            </a:r>
          </a:p>
        </p:txBody>
      </p:sp>
      <p:pic>
        <p:nvPicPr>
          <p:cNvPr id="100" name="Picture 9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399" y="3172424"/>
            <a:ext cx="562743" cy="509097"/>
          </a:xfrm>
          <a:prstGeom prst="rect">
            <a:avLst/>
          </a:prstGeom>
          <a:noFill/>
        </p:spPr>
      </p:pic>
      <p:sp>
        <p:nvSpPr>
          <p:cNvPr id="101" name="矩形 140"/>
          <p:cNvSpPr>
            <a:spLocks noChangeArrowheads="1"/>
          </p:cNvSpPr>
          <p:nvPr/>
        </p:nvSpPr>
        <p:spPr bwMode="auto">
          <a:xfrm rot="3306345">
            <a:off x="3948471" y="2529038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23.23.23.0/30</a:t>
            </a:r>
          </a:p>
        </p:txBody>
      </p:sp>
      <p:sp>
        <p:nvSpPr>
          <p:cNvPr id="102" name="Text Box 259"/>
          <p:cNvSpPr txBox="1">
            <a:spLocks noChangeArrowheads="1"/>
          </p:cNvSpPr>
          <p:nvPr/>
        </p:nvSpPr>
        <p:spPr bwMode="auto">
          <a:xfrm>
            <a:off x="7793912" y="2437335"/>
            <a:ext cx="633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P2</a:t>
            </a:r>
          </a:p>
        </p:txBody>
      </p:sp>
      <p:sp>
        <p:nvSpPr>
          <p:cNvPr id="103" name="矩形 140"/>
          <p:cNvSpPr>
            <a:spLocks noChangeArrowheads="1"/>
          </p:cNvSpPr>
          <p:nvPr/>
        </p:nvSpPr>
        <p:spPr bwMode="auto">
          <a:xfrm>
            <a:off x="8933062" y="297169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6.6.6.6/32</a:t>
            </a:r>
          </a:p>
        </p:txBody>
      </p:sp>
      <p:sp>
        <p:nvSpPr>
          <p:cNvPr id="104" name="Text Box 260"/>
          <p:cNvSpPr txBox="1">
            <a:spLocks noChangeArrowheads="1"/>
          </p:cNvSpPr>
          <p:nvPr/>
        </p:nvSpPr>
        <p:spPr bwMode="auto">
          <a:xfrm>
            <a:off x="6641386" y="3622282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ASBR2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6120792" y="3406619"/>
            <a:ext cx="7998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8310500" y="3660011"/>
            <a:ext cx="883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GE0/0/1</a:t>
            </a:r>
          </a:p>
        </p:txBody>
      </p:sp>
      <p:pic>
        <p:nvPicPr>
          <p:cNvPr id="107" name="Picture 10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516" y="1970735"/>
            <a:ext cx="562743" cy="509097"/>
          </a:xfrm>
          <a:prstGeom prst="rect">
            <a:avLst/>
          </a:prstGeom>
          <a:noFill/>
        </p:spPr>
      </p:pic>
      <p:cxnSp>
        <p:nvCxnSpPr>
          <p:cNvPr id="108" name="直接连接符 36"/>
          <p:cNvCxnSpPr>
            <a:stCxn id="97" idx="1"/>
            <a:endCxn id="107" idx="3"/>
          </p:cNvCxnSpPr>
          <p:nvPr/>
        </p:nvCxnSpPr>
        <p:spPr bwMode="auto">
          <a:xfrm flipH="1">
            <a:off x="2302259" y="2225284"/>
            <a:ext cx="122893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36"/>
          <p:cNvCxnSpPr/>
          <p:nvPr/>
        </p:nvCxnSpPr>
        <p:spPr bwMode="auto">
          <a:xfrm flipH="1" flipV="1">
            <a:off x="8365685" y="2218973"/>
            <a:ext cx="1402723" cy="1234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矩形 140"/>
          <p:cNvSpPr>
            <a:spLocks noChangeArrowheads="1"/>
          </p:cNvSpPr>
          <p:nvPr/>
        </p:nvSpPr>
        <p:spPr bwMode="auto">
          <a:xfrm>
            <a:off x="1744365" y="175701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7.7.7.7/32</a:t>
            </a:r>
          </a:p>
        </p:txBody>
      </p:sp>
      <p:sp>
        <p:nvSpPr>
          <p:cNvPr id="111" name="矩形 140"/>
          <p:cNvSpPr>
            <a:spLocks noChangeArrowheads="1"/>
          </p:cNvSpPr>
          <p:nvPr/>
        </p:nvSpPr>
        <p:spPr bwMode="auto">
          <a:xfrm>
            <a:off x="9180804" y="176412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L0: 8.8.8.8/32</a:t>
            </a:r>
          </a:p>
        </p:txBody>
      </p:sp>
      <p:sp>
        <p:nvSpPr>
          <p:cNvPr id="112" name="矩形 140"/>
          <p:cNvSpPr>
            <a:spLocks noChangeArrowheads="1"/>
          </p:cNvSpPr>
          <p:nvPr/>
        </p:nvSpPr>
        <p:spPr bwMode="auto">
          <a:xfrm>
            <a:off x="2397735" y="199939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72.72.72.0/30</a:t>
            </a:r>
          </a:p>
        </p:txBody>
      </p:sp>
      <p:sp>
        <p:nvSpPr>
          <p:cNvPr id="113" name="矩形 140"/>
          <p:cNvSpPr>
            <a:spLocks noChangeArrowheads="1"/>
          </p:cNvSpPr>
          <p:nvPr/>
        </p:nvSpPr>
        <p:spPr bwMode="auto">
          <a:xfrm>
            <a:off x="8487959" y="2023180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lt"/>
                <a:ea typeface="ＭＳ Ｐゴシック" pitchFamily="34" charset="-128"/>
              </a:rPr>
              <a:t>58.58.58.0/30</a:t>
            </a:r>
          </a:p>
        </p:txBody>
      </p:sp>
      <p:sp>
        <p:nvSpPr>
          <p:cNvPr id="114" name="Text Box 258"/>
          <p:cNvSpPr txBox="1">
            <a:spLocks noChangeArrowheads="1"/>
          </p:cNvSpPr>
          <p:nvPr/>
        </p:nvSpPr>
        <p:spPr bwMode="auto">
          <a:xfrm>
            <a:off x="1569720" y="2450381"/>
            <a:ext cx="7187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RR1</a:t>
            </a:r>
          </a:p>
        </p:txBody>
      </p:sp>
      <p:sp>
        <p:nvSpPr>
          <p:cNvPr id="115" name="Text Box 258"/>
          <p:cNvSpPr txBox="1">
            <a:spLocks noChangeArrowheads="1"/>
          </p:cNvSpPr>
          <p:nvPr/>
        </p:nvSpPr>
        <p:spPr bwMode="auto">
          <a:xfrm>
            <a:off x="9629386" y="2474302"/>
            <a:ext cx="725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lt"/>
              </a:rPr>
              <a:t>RR2</a:t>
            </a:r>
          </a:p>
        </p:txBody>
      </p:sp>
      <p:pic>
        <p:nvPicPr>
          <p:cNvPr id="116" name="Picture 11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709" y="1988840"/>
            <a:ext cx="562743" cy="509097"/>
          </a:xfrm>
          <a:prstGeom prst="rect">
            <a:avLst/>
          </a:prstGeom>
          <a:noFill/>
        </p:spPr>
      </p:pic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2288420" y="2243693"/>
            <a:ext cx="91051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8720383" y="2248631"/>
            <a:ext cx="82111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GE0/0/2</a:t>
            </a:r>
          </a:p>
        </p:txBody>
      </p:sp>
      <p:sp>
        <p:nvSpPr>
          <p:cNvPr id="120" name="Line 282"/>
          <p:cNvSpPr>
            <a:spLocks noChangeShapeType="1"/>
          </p:cNvSpPr>
          <p:nvPr/>
        </p:nvSpPr>
        <p:spPr bwMode="auto">
          <a:xfrm>
            <a:off x="5152111" y="5259452"/>
            <a:ext cx="993277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1" name="Line 282"/>
          <p:cNvSpPr>
            <a:spLocks noChangeShapeType="1"/>
          </p:cNvSpPr>
          <p:nvPr/>
        </p:nvSpPr>
        <p:spPr bwMode="auto">
          <a:xfrm>
            <a:off x="2304476" y="2317489"/>
            <a:ext cx="463273" cy="77019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2" name="Line 282"/>
          <p:cNvSpPr>
            <a:spLocks noChangeShapeType="1"/>
          </p:cNvSpPr>
          <p:nvPr/>
        </p:nvSpPr>
        <p:spPr bwMode="auto">
          <a:xfrm>
            <a:off x="2279576" y="2096852"/>
            <a:ext cx="7322134" cy="2655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3" name="Line 282"/>
          <p:cNvSpPr>
            <a:spLocks noChangeShapeType="1"/>
          </p:cNvSpPr>
          <p:nvPr/>
        </p:nvSpPr>
        <p:spPr bwMode="auto">
          <a:xfrm flipV="1">
            <a:off x="9098435" y="2250657"/>
            <a:ext cx="485908" cy="87596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27" name="Line 282"/>
          <p:cNvSpPr>
            <a:spLocks noChangeShapeType="1"/>
          </p:cNvSpPr>
          <p:nvPr/>
        </p:nvSpPr>
        <p:spPr bwMode="auto">
          <a:xfrm flipV="1">
            <a:off x="5159896" y="4617132"/>
            <a:ext cx="967098" cy="4300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  <p:sp>
        <p:nvSpPr>
          <p:cNvPr id="131" name="Text Placeholder 2"/>
          <p:cNvSpPr txBox="1">
            <a:spLocks/>
          </p:cNvSpPr>
          <p:nvPr/>
        </p:nvSpPr>
        <p:spPr bwMode="auto">
          <a:xfrm>
            <a:off x="5089460" y="4608211"/>
            <a:ext cx="1719364" cy="4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>
                <a:ea typeface="微软雅黑" panose="020B0503020204020204" pitchFamily="34" charset="-122"/>
              </a:rPr>
              <a:t>单播</a:t>
            </a:r>
            <a:r>
              <a:rPr lang="en-US" altLang="zh-CN" sz="2000" kern="0" dirty="0">
                <a:ea typeface="微软雅黑" panose="020B0503020204020204" pitchFamily="34" charset="-122"/>
              </a:rPr>
              <a:t>BGP</a:t>
            </a:r>
            <a:r>
              <a:rPr lang="zh-CN" altLang="en-US" sz="2000" kern="0" dirty="0">
                <a:ea typeface="微软雅黑" panose="020B0503020204020204" pitchFamily="34" charset="-122"/>
              </a:rPr>
              <a:t>邻居</a:t>
            </a:r>
            <a:endParaRPr lang="en-US" sz="2000" kern="0" dirty="0">
              <a:ea typeface="微软雅黑" panose="020B0503020204020204" pitchFamily="34" charset="-122"/>
            </a:endParaRPr>
          </a:p>
        </p:txBody>
      </p:sp>
      <p:sp>
        <p:nvSpPr>
          <p:cNvPr id="132" name="Line 282"/>
          <p:cNvSpPr>
            <a:spLocks noChangeShapeType="1"/>
          </p:cNvSpPr>
          <p:nvPr/>
        </p:nvSpPr>
        <p:spPr bwMode="auto">
          <a:xfrm>
            <a:off x="4979876" y="3285943"/>
            <a:ext cx="1879791" cy="12535"/>
          </a:xfrm>
          <a:prstGeom prst="line">
            <a:avLst/>
          </a:prstGeom>
          <a:noFill/>
          <a:ln w="38100" cap="rnd">
            <a:solidFill>
              <a:srgbClr val="00B0F0"/>
            </a:solidFill>
            <a:prstDash val="dash"/>
            <a:round/>
            <a:headEnd type="stealth"/>
            <a:tailEnd type="stealth" w="med" len="med"/>
          </a:ln>
          <a:effectLst/>
        </p:spPr>
        <p:txBody>
          <a:bodyPr/>
          <a:lstStyle/>
          <a:p>
            <a:endParaRPr lang="zh-CN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7" grpId="0" animBg="1"/>
      <p:bldP spid="1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</a:t>
            </a:r>
            <a:r>
              <a:rPr lang="en-US" altLang="zh-CN" dirty="0"/>
              <a:t> - </a:t>
            </a:r>
            <a:r>
              <a:rPr lang="zh-CN" altLang="en-US" dirty="0"/>
              <a:t>转发平面</a:t>
            </a:r>
            <a:endParaRPr lang="en-US" dirty="0"/>
          </a:p>
        </p:txBody>
      </p:sp>
      <p:sp>
        <p:nvSpPr>
          <p:cNvPr id="210" name="Arc 313"/>
          <p:cNvSpPr>
            <a:spLocks/>
          </p:cNvSpPr>
          <p:nvPr/>
        </p:nvSpPr>
        <p:spPr bwMode="auto">
          <a:xfrm rot="-23457795">
            <a:off x="4437131" y="1011771"/>
            <a:ext cx="4308475" cy="4606925"/>
          </a:xfrm>
          <a:custGeom>
            <a:avLst/>
            <a:gdLst>
              <a:gd name="G0" fmla="+- 3503 0 0"/>
              <a:gd name="G1" fmla="+- 21600 0 0"/>
              <a:gd name="G2" fmla="+- 21600 0 0"/>
              <a:gd name="T0" fmla="*/ 0 w 22513"/>
              <a:gd name="T1" fmla="*/ 286 h 21600"/>
              <a:gd name="T2" fmla="*/ 22513 w 22513"/>
              <a:gd name="T3" fmla="*/ 11344 h 21600"/>
              <a:gd name="T4" fmla="*/ 3503 w 225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3" h="21600" fill="none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</a:path>
              <a:path w="22513" h="21600" stroke="0" extrusionOk="0">
                <a:moveTo>
                  <a:pt x="-1" y="285"/>
                </a:moveTo>
                <a:cubicBezTo>
                  <a:pt x="1157" y="95"/>
                  <a:pt x="2329" y="-1"/>
                  <a:pt x="3503" y="0"/>
                </a:cubicBezTo>
                <a:cubicBezTo>
                  <a:pt x="11442" y="0"/>
                  <a:pt x="18742" y="4356"/>
                  <a:pt x="22512" y="11344"/>
                </a:cubicBezTo>
                <a:lnTo>
                  <a:pt x="3503" y="21600"/>
                </a:lnTo>
                <a:close/>
              </a:path>
            </a:pathLst>
          </a:cu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584262" y="1318729"/>
            <a:ext cx="9012238" cy="4954587"/>
            <a:chOff x="1584262" y="1318729"/>
            <a:chExt cx="9012238" cy="4954587"/>
          </a:xfrm>
        </p:grpSpPr>
        <p:pic>
          <p:nvPicPr>
            <p:cNvPr id="5" name="Picture 187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34050" y="1318729"/>
              <a:ext cx="2895600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88"/>
            <p:cNvPicPr>
              <a:picLocks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8900" y="1318729"/>
              <a:ext cx="2894012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89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4425" y="2752241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8" name="Text Box 190"/>
            <p:cNvSpPr txBox="1">
              <a:spLocks noChangeArrowheads="1"/>
            </p:cNvSpPr>
            <p:nvPr/>
          </p:nvSpPr>
          <p:spPr bwMode="auto">
            <a:xfrm>
              <a:off x="3079687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9" name="Text Box 191"/>
            <p:cNvSpPr txBox="1">
              <a:spLocks noChangeArrowheads="1"/>
            </p:cNvSpPr>
            <p:nvPr/>
          </p:nvSpPr>
          <p:spPr bwMode="auto">
            <a:xfrm>
              <a:off x="3846450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0" name="Text Box 192"/>
            <p:cNvSpPr txBox="1">
              <a:spLocks noChangeArrowheads="1"/>
            </p:cNvSpPr>
            <p:nvPr/>
          </p:nvSpPr>
          <p:spPr bwMode="auto">
            <a:xfrm>
              <a:off x="4724337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1" name="Text Box 193"/>
            <p:cNvSpPr txBox="1">
              <a:spLocks noChangeArrowheads="1"/>
            </p:cNvSpPr>
            <p:nvPr/>
          </p:nvSpPr>
          <p:spPr bwMode="auto">
            <a:xfrm>
              <a:off x="6862700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12" name="Text Box 194"/>
            <p:cNvSpPr txBox="1">
              <a:spLocks noChangeArrowheads="1"/>
            </p:cNvSpPr>
            <p:nvPr/>
          </p:nvSpPr>
          <p:spPr bwMode="auto">
            <a:xfrm>
              <a:off x="7750112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pic>
          <p:nvPicPr>
            <p:cNvPr id="13" name="Picture 195" descr="cloud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59775" y="2580791"/>
              <a:ext cx="1736725" cy="1422400"/>
            </a:xfrm>
            <a:prstGeom prst="rect">
              <a:avLst/>
            </a:prstGeom>
            <a:noFill/>
          </p:spPr>
        </p:pic>
        <p:sp>
          <p:nvSpPr>
            <p:cNvPr id="14" name="Text Box 196"/>
            <p:cNvSpPr txBox="1">
              <a:spLocks noChangeArrowheads="1"/>
            </p:cNvSpPr>
            <p:nvPr/>
          </p:nvSpPr>
          <p:spPr bwMode="auto">
            <a:xfrm>
              <a:off x="8623237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15" name="Text Box 197"/>
            <p:cNvSpPr txBox="1">
              <a:spLocks noChangeArrowheads="1"/>
            </p:cNvSpPr>
            <p:nvPr/>
          </p:nvSpPr>
          <p:spPr bwMode="auto">
            <a:xfrm>
              <a:off x="2325625" y="3519004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6" name="Text Box 198"/>
            <p:cNvSpPr txBox="1">
              <a:spLocks noChangeArrowheads="1"/>
            </p:cNvSpPr>
            <p:nvPr/>
          </p:nvSpPr>
          <p:spPr bwMode="auto">
            <a:xfrm>
              <a:off x="9318562" y="3503129"/>
              <a:ext cx="633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7" name="Text Box 199"/>
            <p:cNvSpPr txBox="1">
              <a:spLocks noChangeArrowheads="1"/>
            </p:cNvSpPr>
            <p:nvPr/>
          </p:nvSpPr>
          <p:spPr bwMode="auto">
            <a:xfrm>
              <a:off x="2060512" y="3082441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Site1</a:t>
              </a:r>
            </a:p>
          </p:txBody>
        </p:sp>
        <p:sp>
          <p:nvSpPr>
            <p:cNvPr id="18" name="Text Box 200"/>
            <p:cNvSpPr txBox="1">
              <a:spLocks noChangeArrowheads="1"/>
            </p:cNvSpPr>
            <p:nvPr/>
          </p:nvSpPr>
          <p:spPr bwMode="auto">
            <a:xfrm>
              <a:off x="9447843" y="2982273"/>
              <a:ext cx="839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Site2</a:t>
              </a:r>
            </a:p>
          </p:txBody>
        </p:sp>
        <p:sp>
          <p:nvSpPr>
            <p:cNvPr id="19" name="Line 201"/>
            <p:cNvSpPr>
              <a:spLocks noChangeShapeType="1"/>
            </p:cNvSpPr>
            <p:nvPr/>
          </p:nvSpPr>
          <p:spPr bwMode="auto">
            <a:xfrm flipV="1">
              <a:off x="2903475" y="2683979"/>
              <a:ext cx="773112" cy="738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Line 202"/>
            <p:cNvSpPr>
              <a:spLocks noChangeShapeType="1"/>
            </p:cNvSpPr>
            <p:nvPr/>
          </p:nvSpPr>
          <p:spPr bwMode="auto">
            <a:xfrm>
              <a:off x="8601012" y="2683979"/>
              <a:ext cx="860425" cy="792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Line 214"/>
            <p:cNvSpPr>
              <a:spLocks noChangeShapeType="1"/>
            </p:cNvSpPr>
            <p:nvPr/>
          </p:nvSpPr>
          <p:spPr bwMode="auto">
            <a:xfrm>
              <a:off x="2933637" y="3563454"/>
              <a:ext cx="0" cy="104933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" name="Line 215"/>
            <p:cNvSpPr>
              <a:spLocks noChangeShapeType="1"/>
            </p:cNvSpPr>
            <p:nvPr/>
          </p:nvSpPr>
          <p:spPr bwMode="auto">
            <a:xfrm>
              <a:off x="5483162" y="2766529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4" name="Line 216"/>
            <p:cNvSpPr>
              <a:spLocks noChangeShapeType="1"/>
            </p:cNvSpPr>
            <p:nvPr/>
          </p:nvSpPr>
          <p:spPr bwMode="auto">
            <a:xfrm>
              <a:off x="6715062" y="2741129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5" name="Line 217"/>
            <p:cNvSpPr>
              <a:spLocks noChangeShapeType="1"/>
            </p:cNvSpPr>
            <p:nvPr/>
          </p:nvSpPr>
          <p:spPr bwMode="auto">
            <a:xfrm>
              <a:off x="8529575" y="2820504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6" name="Line 218"/>
            <p:cNvSpPr>
              <a:spLocks noChangeShapeType="1"/>
            </p:cNvSpPr>
            <p:nvPr/>
          </p:nvSpPr>
          <p:spPr bwMode="auto">
            <a:xfrm>
              <a:off x="9375712" y="3615841"/>
              <a:ext cx="0" cy="974725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Line 219"/>
            <p:cNvSpPr>
              <a:spLocks noChangeShapeType="1"/>
            </p:cNvSpPr>
            <p:nvPr/>
          </p:nvSpPr>
          <p:spPr bwMode="auto">
            <a:xfrm>
              <a:off x="3805175" y="4012716"/>
              <a:ext cx="7889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Line 220"/>
            <p:cNvSpPr>
              <a:spLocks noChangeShapeType="1"/>
            </p:cNvSpPr>
            <p:nvPr/>
          </p:nvSpPr>
          <p:spPr bwMode="auto">
            <a:xfrm>
              <a:off x="4581462" y="4012716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Line 221"/>
            <p:cNvSpPr>
              <a:spLocks noChangeShapeType="1"/>
            </p:cNvSpPr>
            <p:nvPr/>
          </p:nvSpPr>
          <p:spPr bwMode="auto">
            <a:xfrm>
              <a:off x="2924112" y="4006366"/>
              <a:ext cx="8890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0" name="Line 222"/>
            <p:cNvSpPr>
              <a:spLocks noChangeShapeType="1"/>
            </p:cNvSpPr>
            <p:nvPr/>
          </p:nvSpPr>
          <p:spPr bwMode="auto">
            <a:xfrm>
              <a:off x="5492687" y="4006366"/>
              <a:ext cx="1227138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Line 223"/>
            <p:cNvSpPr>
              <a:spLocks noChangeShapeType="1"/>
            </p:cNvSpPr>
            <p:nvPr/>
          </p:nvSpPr>
          <p:spPr bwMode="auto">
            <a:xfrm>
              <a:off x="6719825" y="4012716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Line 224"/>
            <p:cNvSpPr>
              <a:spLocks noChangeShapeType="1"/>
            </p:cNvSpPr>
            <p:nvPr/>
          </p:nvSpPr>
          <p:spPr bwMode="auto">
            <a:xfrm>
              <a:off x="7624700" y="4003191"/>
              <a:ext cx="901700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Line 225"/>
            <p:cNvSpPr>
              <a:spLocks noChangeShapeType="1"/>
            </p:cNvSpPr>
            <p:nvPr/>
          </p:nvSpPr>
          <p:spPr bwMode="auto">
            <a:xfrm>
              <a:off x="8523225" y="4006366"/>
              <a:ext cx="877887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 type="stealth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Line 226"/>
            <p:cNvSpPr>
              <a:spLocks noChangeShapeType="1"/>
            </p:cNvSpPr>
            <p:nvPr/>
          </p:nvSpPr>
          <p:spPr bwMode="auto">
            <a:xfrm>
              <a:off x="4594162" y="2664929"/>
              <a:ext cx="0" cy="2693987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" name="Line 227"/>
            <p:cNvSpPr>
              <a:spLocks noChangeShapeType="1"/>
            </p:cNvSpPr>
            <p:nvPr/>
          </p:nvSpPr>
          <p:spPr bwMode="auto">
            <a:xfrm>
              <a:off x="7629462" y="2631591"/>
              <a:ext cx="0" cy="2693988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8597837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47" name="Line 229"/>
            <p:cNvSpPr>
              <a:spLocks noChangeShapeType="1"/>
            </p:cNvSpPr>
            <p:nvPr/>
          </p:nvSpPr>
          <p:spPr bwMode="auto">
            <a:xfrm flipH="1">
              <a:off x="2385950" y="3455504"/>
              <a:ext cx="363537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1889062" y="3598379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7712012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7712012" y="4382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63" name="Rectangle 245"/>
            <p:cNvSpPr>
              <a:spLocks noChangeArrowheads="1"/>
            </p:cNvSpPr>
            <p:nvPr/>
          </p:nvSpPr>
          <p:spPr bwMode="auto">
            <a:xfrm>
              <a:off x="6813487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4" name="Rectangle 246"/>
            <p:cNvSpPr>
              <a:spLocks noChangeArrowheads="1"/>
            </p:cNvSpPr>
            <p:nvPr/>
          </p:nvSpPr>
          <p:spPr bwMode="auto">
            <a:xfrm>
              <a:off x="6813487" y="4382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5768912" y="3725379"/>
              <a:ext cx="688975" cy="3048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MPLS</a:t>
              </a:r>
            </a:p>
          </p:txBody>
        </p:sp>
        <p:sp>
          <p:nvSpPr>
            <p:cNvPr id="67" name="Rectangle 249"/>
            <p:cNvSpPr>
              <a:spLocks noChangeArrowheads="1"/>
            </p:cNvSpPr>
            <p:nvPr/>
          </p:nvSpPr>
          <p:spPr bwMode="auto">
            <a:xfrm>
              <a:off x="5708587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8" name="Rectangle 250"/>
            <p:cNvSpPr>
              <a:spLocks noChangeArrowheads="1"/>
            </p:cNvSpPr>
            <p:nvPr/>
          </p:nvSpPr>
          <p:spPr bwMode="auto">
            <a:xfrm>
              <a:off x="4670362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69" name="Rectangle 251"/>
            <p:cNvSpPr>
              <a:spLocks noChangeArrowheads="1"/>
            </p:cNvSpPr>
            <p:nvPr/>
          </p:nvSpPr>
          <p:spPr bwMode="auto">
            <a:xfrm>
              <a:off x="4670362" y="4382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0" name="Rectangle 252"/>
            <p:cNvSpPr>
              <a:spLocks noChangeArrowheads="1"/>
            </p:cNvSpPr>
            <p:nvPr/>
          </p:nvSpPr>
          <p:spPr bwMode="auto">
            <a:xfrm>
              <a:off x="4670362" y="4617132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T2</a:t>
              </a:r>
            </a:p>
          </p:txBody>
        </p:sp>
        <p:sp>
          <p:nvSpPr>
            <p:cNvPr id="71" name="Rectangle 253"/>
            <p:cNvSpPr>
              <a:spLocks noChangeArrowheads="1"/>
            </p:cNvSpPr>
            <p:nvPr/>
          </p:nvSpPr>
          <p:spPr bwMode="auto">
            <a:xfrm>
              <a:off x="3870262" y="4128604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2" name="Rectangle 254"/>
            <p:cNvSpPr>
              <a:spLocks noChangeArrowheads="1"/>
            </p:cNvSpPr>
            <p:nvPr/>
          </p:nvSpPr>
          <p:spPr bwMode="auto">
            <a:xfrm>
              <a:off x="3870262" y="4382604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3" name="Rectangle 255"/>
            <p:cNvSpPr>
              <a:spLocks noChangeArrowheads="1"/>
            </p:cNvSpPr>
            <p:nvPr/>
          </p:nvSpPr>
          <p:spPr bwMode="auto">
            <a:xfrm>
              <a:off x="3870262" y="4641639"/>
              <a:ext cx="6762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T1</a:t>
              </a:r>
            </a:p>
          </p:txBody>
        </p:sp>
        <p:sp>
          <p:nvSpPr>
            <p:cNvPr id="74" name="Rectangle 256"/>
            <p:cNvSpPr>
              <a:spLocks noChangeArrowheads="1"/>
            </p:cNvSpPr>
            <p:nvPr/>
          </p:nvSpPr>
          <p:spPr bwMode="auto">
            <a:xfrm>
              <a:off x="2992375" y="4128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Client1</a:t>
              </a:r>
            </a:p>
          </p:txBody>
        </p:sp>
        <p:sp>
          <p:nvSpPr>
            <p:cNvPr id="75" name="Rectangle 257"/>
            <p:cNvSpPr>
              <a:spLocks noChangeArrowheads="1"/>
            </p:cNvSpPr>
            <p:nvPr/>
          </p:nvSpPr>
          <p:spPr bwMode="auto">
            <a:xfrm>
              <a:off x="5708587" y="4382604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877291" y="2668784"/>
              <a:ext cx="5807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77" name="Text Box 259"/>
            <p:cNvSpPr txBox="1">
              <a:spLocks noChangeArrowheads="1"/>
            </p:cNvSpPr>
            <p:nvPr/>
          </p:nvSpPr>
          <p:spPr bwMode="auto">
            <a:xfrm>
              <a:off x="7874845" y="2639753"/>
              <a:ext cx="69078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i="0" dirty="0">
                  <a:solidFill>
                    <a:srgbClr val="006699"/>
                  </a:solidFill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4524312" y="2647466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79" name="Text Box 261"/>
            <p:cNvSpPr txBox="1">
              <a:spLocks noChangeArrowheads="1"/>
            </p:cNvSpPr>
            <p:nvPr/>
          </p:nvSpPr>
          <p:spPr bwMode="auto">
            <a:xfrm>
              <a:off x="6643625" y="2647466"/>
              <a:ext cx="10525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80" name="Text Box 262"/>
            <p:cNvSpPr txBox="1">
              <a:spLocks noChangeArrowheads="1"/>
            </p:cNvSpPr>
            <p:nvPr/>
          </p:nvSpPr>
          <p:spPr bwMode="auto">
            <a:xfrm>
              <a:off x="3670237" y="1471129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81" name="Line 263"/>
            <p:cNvSpPr>
              <a:spLocks noChangeShapeType="1"/>
            </p:cNvSpPr>
            <p:nvPr/>
          </p:nvSpPr>
          <p:spPr bwMode="auto">
            <a:xfrm flipV="1">
              <a:off x="3941700" y="2239479"/>
              <a:ext cx="5572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Line 264"/>
            <p:cNvSpPr>
              <a:spLocks noChangeShapeType="1"/>
            </p:cNvSpPr>
            <p:nvPr/>
          </p:nvSpPr>
          <p:spPr bwMode="auto">
            <a:xfrm>
              <a:off x="4783075" y="2277579"/>
              <a:ext cx="508000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Line 265"/>
            <p:cNvSpPr>
              <a:spLocks noChangeShapeType="1"/>
            </p:cNvSpPr>
            <p:nvPr/>
          </p:nvSpPr>
          <p:spPr bwMode="auto">
            <a:xfrm flipV="1">
              <a:off x="6911912" y="2249004"/>
              <a:ext cx="5810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Line 266"/>
            <p:cNvSpPr>
              <a:spLocks noChangeShapeType="1"/>
            </p:cNvSpPr>
            <p:nvPr/>
          </p:nvSpPr>
          <p:spPr bwMode="auto">
            <a:xfrm>
              <a:off x="7813612" y="2239479"/>
              <a:ext cx="508000" cy="204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Line 267"/>
            <p:cNvSpPr>
              <a:spLocks noChangeShapeType="1"/>
            </p:cNvSpPr>
            <p:nvPr/>
          </p:nvSpPr>
          <p:spPr bwMode="auto">
            <a:xfrm>
              <a:off x="5660962" y="2547454"/>
              <a:ext cx="917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Text Box 312"/>
            <p:cNvSpPr txBox="1">
              <a:spLocks noChangeArrowheads="1"/>
            </p:cNvSpPr>
            <p:nvPr/>
          </p:nvSpPr>
          <p:spPr bwMode="auto">
            <a:xfrm>
              <a:off x="5162487" y="1340768"/>
              <a:ext cx="1987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MP-</a:t>
              </a:r>
              <a:r>
                <a:rPr lang="en-US" altLang="zh-CN" sz="1200" i="0" dirty="0" err="1">
                  <a:solidFill>
                    <a:srgbClr val="C00000"/>
                  </a:solidFill>
                  <a:latin typeface="+mn-ea"/>
                  <a:ea typeface="+mn-ea"/>
                </a:rPr>
                <a:t>eBGP</a:t>
              </a:r>
              <a:endParaRPr lang="en-US" altLang="zh-CN" sz="1200" i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Text Box 314"/>
            <p:cNvSpPr txBox="1">
              <a:spLocks noChangeArrowheads="1"/>
            </p:cNvSpPr>
            <p:nvPr/>
          </p:nvSpPr>
          <p:spPr bwMode="auto">
            <a:xfrm>
              <a:off x="6724587" y="1471129"/>
              <a:ext cx="1987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>
                  <a:solidFill>
                    <a:srgbClr val="C00000"/>
                  </a:solidFill>
                  <a:latin typeface="+mn-ea"/>
                  <a:ea typeface="+mn-ea"/>
                </a:rPr>
                <a:t>IP/MPLS</a:t>
              </a:r>
            </a:p>
          </p:txBody>
        </p:sp>
        <p:sp>
          <p:nvSpPr>
            <p:cNvPr id="154" name="Rectangle 337"/>
            <p:cNvSpPr>
              <a:spLocks noChangeArrowheads="1"/>
            </p:cNvSpPr>
            <p:nvPr/>
          </p:nvSpPr>
          <p:spPr bwMode="auto">
            <a:xfrm>
              <a:off x="7712012" y="4641639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T6</a:t>
              </a:r>
            </a:p>
          </p:txBody>
        </p:sp>
        <p:sp>
          <p:nvSpPr>
            <p:cNvPr id="155" name="Rectangle 338"/>
            <p:cNvSpPr>
              <a:spLocks noChangeArrowheads="1"/>
            </p:cNvSpPr>
            <p:nvPr/>
          </p:nvSpPr>
          <p:spPr bwMode="auto">
            <a:xfrm>
              <a:off x="6813487" y="4641639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 dirty="0">
                  <a:solidFill>
                    <a:srgbClr val="C00000"/>
                  </a:solidFill>
                  <a:latin typeface="+mn-ea"/>
                  <a:ea typeface="+mn-ea"/>
                </a:rPr>
                <a:t>T5</a:t>
              </a:r>
            </a:p>
          </p:txBody>
        </p:sp>
        <p:sp>
          <p:nvSpPr>
            <p:cNvPr id="156" name="Rectangle 339"/>
            <p:cNvSpPr>
              <a:spLocks noChangeArrowheads="1"/>
            </p:cNvSpPr>
            <p:nvPr/>
          </p:nvSpPr>
          <p:spPr bwMode="auto">
            <a:xfrm>
              <a:off x="5708587" y="4617132"/>
              <a:ext cx="739775" cy="26352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i="0">
                  <a:solidFill>
                    <a:srgbClr val="C00000"/>
                  </a:solidFill>
                  <a:latin typeface="+mn-ea"/>
                  <a:ea typeface="+mn-ea"/>
                </a:rPr>
                <a:t>B1</a:t>
              </a:r>
            </a:p>
          </p:txBody>
        </p:sp>
        <p:sp>
          <p:nvSpPr>
            <p:cNvPr id="157" name="Line 340"/>
            <p:cNvSpPr>
              <a:spLocks noChangeShapeType="1"/>
            </p:cNvSpPr>
            <p:nvPr/>
          </p:nvSpPr>
          <p:spPr bwMode="auto">
            <a:xfrm>
              <a:off x="3814700" y="2769704"/>
              <a:ext cx="1587" cy="2519362"/>
            </a:xfrm>
            <a:prstGeom prst="line">
              <a:avLst/>
            </a:prstGeom>
            <a:noFill/>
            <a:ln w="1905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9" name="Text Box 390"/>
            <p:cNvSpPr txBox="1">
              <a:spLocks noChangeArrowheads="1"/>
            </p:cNvSpPr>
            <p:nvPr/>
          </p:nvSpPr>
          <p:spPr bwMode="auto">
            <a:xfrm>
              <a:off x="4414775" y="2345841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P1</a:t>
              </a:r>
            </a:p>
          </p:txBody>
        </p:sp>
        <p:sp>
          <p:nvSpPr>
            <p:cNvPr id="200" name="Text Box 391"/>
            <p:cNvSpPr txBox="1">
              <a:spLocks noChangeArrowheads="1"/>
            </p:cNvSpPr>
            <p:nvPr/>
          </p:nvSpPr>
          <p:spPr bwMode="auto">
            <a:xfrm>
              <a:off x="7416737" y="2349016"/>
              <a:ext cx="48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i="0">
                  <a:solidFill>
                    <a:srgbClr val="006699"/>
                  </a:solidFill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201" name="Text Box 36"/>
            <p:cNvSpPr txBox="1">
              <a:spLocks noChangeArrowheads="1"/>
            </p:cNvSpPr>
            <p:nvPr/>
          </p:nvSpPr>
          <p:spPr bwMode="auto">
            <a:xfrm>
              <a:off x="3131926" y="179487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202" name="Text Box 36"/>
            <p:cNvSpPr txBox="1">
              <a:spLocks noChangeArrowheads="1"/>
            </p:cNvSpPr>
            <p:nvPr/>
          </p:nvSpPr>
          <p:spPr bwMode="auto">
            <a:xfrm>
              <a:off x="7812446" y="1794879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solidFill>
                    <a:srgbClr val="C00000"/>
                  </a:solidFill>
                  <a:latin typeface="+mn-ea"/>
                  <a:ea typeface="+mn-ea"/>
                </a:rPr>
                <a:t>AS200</a:t>
              </a:r>
            </a:p>
          </p:txBody>
        </p:sp>
        <p:pic>
          <p:nvPicPr>
            <p:cNvPr id="211" name="Picture 21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3550" y="3169236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2" name="Picture 211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99484" y="2357200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3" name="Picture 2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99384" y="2026795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4" name="Picture 21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64844" y="2379179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5" name="Picture 21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86025" y="238858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6" name="Picture 21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38209" y="2006644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7" name="Picture 216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52608" y="2388581"/>
              <a:ext cx="436636" cy="395012"/>
            </a:xfrm>
            <a:prstGeom prst="rect">
              <a:avLst/>
            </a:prstGeom>
            <a:noFill/>
          </p:spPr>
        </p:pic>
        <p:pic>
          <p:nvPicPr>
            <p:cNvPr id="218" name="Picture 21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72338" y="3179268"/>
              <a:ext cx="436636" cy="395012"/>
            </a:xfrm>
            <a:prstGeom prst="rect">
              <a:avLst/>
            </a:prstGeom>
            <a:noFill/>
          </p:spPr>
        </p:pic>
        <p:sp>
          <p:nvSpPr>
            <p:cNvPr id="134" name="AutoShape 348"/>
            <p:cNvSpPr>
              <a:spLocks noChangeArrowheads="1"/>
            </p:cNvSpPr>
            <p:nvPr/>
          </p:nvSpPr>
          <p:spPr bwMode="auto">
            <a:xfrm rot="5400000">
              <a:off x="6111812" y="2653816"/>
              <a:ext cx="152400" cy="6216650"/>
            </a:xfrm>
            <a:prstGeom prst="can">
              <a:avLst>
                <a:gd name="adj" fmla="val 77995"/>
              </a:avLst>
            </a:prstGeom>
            <a:solidFill>
              <a:srgbClr val="800080">
                <a:alpha val="41000"/>
              </a:srgbClr>
            </a:solidFill>
            <a:ln w="12700" cap="rnd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5" name="Oval 349"/>
            <p:cNvSpPr>
              <a:spLocks noChangeArrowheads="1"/>
            </p:cNvSpPr>
            <p:nvPr/>
          </p:nvSpPr>
          <p:spPr bwMode="auto">
            <a:xfrm>
              <a:off x="2063687" y="5327166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6" name="Oval 350"/>
            <p:cNvSpPr>
              <a:spLocks noChangeArrowheads="1"/>
            </p:cNvSpPr>
            <p:nvPr/>
          </p:nvSpPr>
          <p:spPr bwMode="auto">
            <a:xfrm>
              <a:off x="2322450" y="5590691"/>
              <a:ext cx="360362" cy="360363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7" name="Oval 351"/>
            <p:cNvSpPr>
              <a:spLocks noChangeArrowheads="1"/>
            </p:cNvSpPr>
            <p:nvPr/>
          </p:nvSpPr>
          <p:spPr bwMode="auto">
            <a:xfrm>
              <a:off x="2409762" y="5678004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38" name="Group 352"/>
            <p:cNvGrpSpPr>
              <a:grpSpLocks/>
            </p:cNvGrpSpPr>
            <p:nvPr/>
          </p:nvGrpSpPr>
          <p:grpSpPr bwMode="auto">
            <a:xfrm>
              <a:off x="2063687" y="5533541"/>
              <a:ext cx="938213" cy="682625"/>
              <a:chOff x="4969" y="3431"/>
              <a:chExt cx="591" cy="430"/>
            </a:xfrm>
          </p:grpSpPr>
          <p:sp>
            <p:nvSpPr>
              <p:cNvPr id="139" name="Text Box 353"/>
              <p:cNvSpPr txBox="1">
                <a:spLocks noChangeArrowheads="1"/>
              </p:cNvSpPr>
              <p:nvPr/>
            </p:nvSpPr>
            <p:spPr bwMode="auto">
              <a:xfrm rot="5062408">
                <a:off x="4912" y="350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140" name="Text Box 354"/>
              <p:cNvSpPr txBox="1">
                <a:spLocks noChangeArrowheads="1"/>
              </p:cNvSpPr>
              <p:nvPr/>
            </p:nvSpPr>
            <p:spPr bwMode="auto">
              <a:xfrm rot="3331263">
                <a:off x="4944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141" name="Text Box 355"/>
              <p:cNvSpPr txBox="1">
                <a:spLocks noChangeArrowheads="1"/>
              </p:cNvSpPr>
              <p:nvPr/>
            </p:nvSpPr>
            <p:spPr bwMode="auto">
              <a:xfrm rot="1295724">
                <a:off x="5024" y="368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42" name="Text Box 356"/>
              <p:cNvSpPr txBox="1">
                <a:spLocks noChangeArrowheads="1"/>
              </p:cNvSpPr>
              <p:nvPr/>
            </p:nvSpPr>
            <p:spPr bwMode="auto">
              <a:xfrm rot="2204583">
                <a:off x="4976" y="3640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43" name="Text Box 357"/>
              <p:cNvSpPr txBox="1">
                <a:spLocks noChangeArrowheads="1"/>
              </p:cNvSpPr>
              <p:nvPr/>
            </p:nvSpPr>
            <p:spPr bwMode="auto">
              <a:xfrm>
                <a:off x="5080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44" name="Text Box 358"/>
              <p:cNvSpPr txBox="1">
                <a:spLocks noChangeArrowheads="1"/>
              </p:cNvSpPr>
              <p:nvPr/>
            </p:nvSpPr>
            <p:spPr bwMode="auto">
              <a:xfrm rot="-197355">
                <a:off x="5136" y="36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45" name="Text Box 359"/>
              <p:cNvSpPr txBox="1">
                <a:spLocks noChangeArrowheads="1"/>
              </p:cNvSpPr>
              <p:nvPr/>
            </p:nvSpPr>
            <p:spPr bwMode="auto">
              <a:xfrm rot="-1081187">
                <a:off x="5184" y="3664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152" name="Text Box 360"/>
              <p:cNvSpPr txBox="1">
                <a:spLocks noChangeArrowheads="1"/>
              </p:cNvSpPr>
              <p:nvPr/>
            </p:nvSpPr>
            <p:spPr bwMode="auto">
              <a:xfrm rot="-2174850">
                <a:off x="5224" y="363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153" name="Text Box 361"/>
              <p:cNvSpPr txBox="1">
                <a:spLocks noChangeArrowheads="1"/>
              </p:cNvSpPr>
              <p:nvPr/>
            </p:nvSpPr>
            <p:spPr bwMode="auto">
              <a:xfrm rot="-3203383">
                <a:off x="5296" y="352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178" name="Text Box 362"/>
              <p:cNvSpPr txBox="1">
                <a:spLocks noChangeArrowheads="1"/>
              </p:cNvSpPr>
              <p:nvPr/>
            </p:nvSpPr>
            <p:spPr bwMode="auto">
              <a:xfrm rot="-2676239">
                <a:off x="5272" y="3592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197" name="Text Box 363"/>
              <p:cNvSpPr txBox="1">
                <a:spLocks noChangeArrowheads="1"/>
              </p:cNvSpPr>
              <p:nvPr/>
            </p:nvSpPr>
            <p:spPr bwMode="auto">
              <a:xfrm rot="16200000">
                <a:off x="5304" y="3488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198" name="Line 364"/>
            <p:cNvSpPr>
              <a:spLocks noChangeShapeType="1"/>
            </p:cNvSpPr>
            <p:nvPr/>
          </p:nvSpPr>
          <p:spPr bwMode="auto">
            <a:xfrm flipH="1" flipV="1">
              <a:off x="2022412" y="5230329"/>
              <a:ext cx="406400" cy="482600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05" name="Line 365"/>
            <p:cNvSpPr>
              <a:spLocks noChangeShapeType="1"/>
            </p:cNvSpPr>
            <p:nvPr/>
          </p:nvSpPr>
          <p:spPr bwMode="auto">
            <a:xfrm flipV="1">
              <a:off x="2568512" y="5179529"/>
              <a:ext cx="0" cy="546100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19" name="Text Box 366"/>
            <p:cNvSpPr txBox="1">
              <a:spLocks noChangeArrowheads="1"/>
            </p:cNvSpPr>
            <p:nvPr/>
          </p:nvSpPr>
          <p:spPr bwMode="auto">
            <a:xfrm>
              <a:off x="1584262" y="5043004"/>
              <a:ext cx="688975" cy="2746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220" name="Text Box 367"/>
            <p:cNvSpPr txBox="1">
              <a:spLocks noChangeArrowheads="1"/>
            </p:cNvSpPr>
            <p:nvPr/>
          </p:nvSpPr>
          <p:spPr bwMode="auto">
            <a:xfrm>
              <a:off x="2085926" y="4874729"/>
              <a:ext cx="98573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221" name="Oval 368"/>
            <p:cNvSpPr>
              <a:spLocks noChangeArrowheads="1"/>
            </p:cNvSpPr>
            <p:nvPr/>
          </p:nvSpPr>
          <p:spPr bwMode="auto">
            <a:xfrm>
              <a:off x="9512237" y="5317641"/>
              <a:ext cx="877888" cy="889000"/>
            </a:xfrm>
            <a:prstGeom prst="ellipse">
              <a:avLst/>
            </a:prstGeom>
            <a:solidFill>
              <a:srgbClr val="99CC00">
                <a:alpha val="86000"/>
              </a:srgbClr>
            </a:solidFill>
            <a:ln w="12700" cap="rnd" algn="ctr">
              <a:solidFill>
                <a:srgbClr val="99CC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22" name="Oval 370"/>
            <p:cNvSpPr>
              <a:spLocks noChangeArrowheads="1"/>
            </p:cNvSpPr>
            <p:nvPr/>
          </p:nvSpPr>
          <p:spPr bwMode="auto">
            <a:xfrm>
              <a:off x="9771000" y="5581166"/>
              <a:ext cx="360362" cy="360363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23" name="Oval 371"/>
            <p:cNvSpPr>
              <a:spLocks noChangeArrowheads="1"/>
            </p:cNvSpPr>
            <p:nvPr/>
          </p:nvSpPr>
          <p:spPr bwMode="auto">
            <a:xfrm>
              <a:off x="9858312" y="5666891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24" name="Group 372"/>
            <p:cNvGrpSpPr>
              <a:grpSpLocks/>
            </p:cNvGrpSpPr>
            <p:nvPr/>
          </p:nvGrpSpPr>
          <p:grpSpPr bwMode="auto">
            <a:xfrm>
              <a:off x="9455087" y="5590691"/>
              <a:ext cx="982663" cy="682625"/>
              <a:chOff x="4958" y="3468"/>
              <a:chExt cx="619" cy="430"/>
            </a:xfrm>
          </p:grpSpPr>
          <p:sp>
            <p:nvSpPr>
              <p:cNvPr id="225" name="Text Box 373"/>
              <p:cNvSpPr txBox="1">
                <a:spLocks noChangeArrowheads="1"/>
              </p:cNvSpPr>
              <p:nvPr/>
            </p:nvSpPr>
            <p:spPr bwMode="auto">
              <a:xfrm rot="4454928">
                <a:off x="4901" y="355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T</a:t>
                </a:r>
              </a:p>
            </p:txBody>
          </p:sp>
          <p:sp>
            <p:nvSpPr>
              <p:cNvPr id="226" name="Text Box 374"/>
              <p:cNvSpPr txBox="1">
                <a:spLocks noChangeArrowheads="1"/>
              </p:cNvSpPr>
              <p:nvPr/>
            </p:nvSpPr>
            <p:spPr bwMode="auto">
              <a:xfrm rot="3331263">
                <a:off x="4951" y="362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u</a:t>
                </a:r>
              </a:p>
            </p:txBody>
          </p:sp>
          <p:sp>
            <p:nvSpPr>
              <p:cNvPr id="227" name="Text Box 375"/>
              <p:cNvSpPr txBox="1">
                <a:spLocks noChangeArrowheads="1"/>
              </p:cNvSpPr>
              <p:nvPr/>
            </p:nvSpPr>
            <p:spPr bwMode="auto">
              <a:xfrm rot="1295724">
                <a:off x="5031" y="3717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228" name="Text Box 376"/>
              <p:cNvSpPr txBox="1">
                <a:spLocks noChangeArrowheads="1"/>
              </p:cNvSpPr>
              <p:nvPr/>
            </p:nvSpPr>
            <p:spPr bwMode="auto">
              <a:xfrm rot="2204583">
                <a:off x="4983" y="3677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229" name="Text Box 377"/>
              <p:cNvSpPr txBox="1">
                <a:spLocks noChangeArrowheads="1"/>
              </p:cNvSpPr>
              <p:nvPr/>
            </p:nvSpPr>
            <p:spPr bwMode="auto">
              <a:xfrm>
                <a:off x="5087" y="37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230" name="Text Box 378"/>
              <p:cNvSpPr txBox="1">
                <a:spLocks noChangeArrowheads="1"/>
              </p:cNvSpPr>
              <p:nvPr/>
            </p:nvSpPr>
            <p:spPr bwMode="auto">
              <a:xfrm rot="-197355">
                <a:off x="5143" y="37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231" name="Text Box 379"/>
              <p:cNvSpPr txBox="1">
                <a:spLocks noChangeArrowheads="1"/>
              </p:cNvSpPr>
              <p:nvPr/>
            </p:nvSpPr>
            <p:spPr bwMode="auto">
              <a:xfrm rot="-1081187">
                <a:off x="5191" y="3701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232" name="Text Box 380"/>
              <p:cNvSpPr txBox="1">
                <a:spLocks noChangeArrowheads="1"/>
              </p:cNvSpPr>
              <p:nvPr/>
            </p:nvSpPr>
            <p:spPr bwMode="auto">
              <a:xfrm rot="-2174850">
                <a:off x="5231" y="366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33" name="Text Box 381"/>
              <p:cNvSpPr txBox="1">
                <a:spLocks noChangeArrowheads="1"/>
              </p:cNvSpPr>
              <p:nvPr/>
            </p:nvSpPr>
            <p:spPr bwMode="auto">
              <a:xfrm rot="-3203383">
                <a:off x="5321" y="3583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  <p:sp>
            <p:nvSpPr>
              <p:cNvPr id="234" name="Text Box 382"/>
              <p:cNvSpPr txBox="1">
                <a:spLocks noChangeArrowheads="1"/>
              </p:cNvSpPr>
              <p:nvPr/>
            </p:nvSpPr>
            <p:spPr bwMode="auto">
              <a:xfrm rot="-2676239">
                <a:off x="5288" y="3629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35" name="Text Box 383"/>
              <p:cNvSpPr txBox="1">
                <a:spLocks noChangeArrowheads="1"/>
              </p:cNvSpPr>
              <p:nvPr/>
            </p:nvSpPr>
            <p:spPr bwMode="auto">
              <a:xfrm rot="-4845233">
                <a:off x="5347" y="3525"/>
                <a:ext cx="288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200" i="0">
                    <a:solidFill>
                      <a:srgbClr val="C00000"/>
                    </a:solidFill>
                    <a:latin typeface="+mn-ea"/>
                    <a:ea typeface="+mn-ea"/>
                  </a:rPr>
                  <a:t>l</a:t>
                </a:r>
              </a:p>
            </p:txBody>
          </p:sp>
        </p:grpSp>
        <p:sp>
          <p:nvSpPr>
            <p:cNvPr id="236" name="Line 384"/>
            <p:cNvSpPr>
              <a:spLocks noChangeShapeType="1"/>
            </p:cNvSpPr>
            <p:nvPr/>
          </p:nvSpPr>
          <p:spPr bwMode="auto">
            <a:xfrm flipH="1" flipV="1">
              <a:off x="9440800" y="5474804"/>
              <a:ext cx="450850" cy="276225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37" name="Line 385"/>
            <p:cNvSpPr>
              <a:spLocks noChangeShapeType="1"/>
            </p:cNvSpPr>
            <p:nvPr/>
          </p:nvSpPr>
          <p:spPr bwMode="auto">
            <a:xfrm flipH="1" flipV="1">
              <a:off x="9574150" y="5143016"/>
              <a:ext cx="339725" cy="487363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38" name="Text Box 386"/>
            <p:cNvSpPr txBox="1">
              <a:spLocks noChangeArrowheads="1"/>
            </p:cNvSpPr>
            <p:nvPr/>
          </p:nvSpPr>
          <p:spPr bwMode="auto">
            <a:xfrm>
              <a:off x="8985187" y="5290654"/>
              <a:ext cx="688975" cy="2746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239" name="Text Box 387"/>
            <p:cNvSpPr txBox="1">
              <a:spLocks noChangeArrowheads="1"/>
            </p:cNvSpPr>
            <p:nvPr/>
          </p:nvSpPr>
          <p:spPr bwMode="auto">
            <a:xfrm>
              <a:off x="8789244" y="4916004"/>
              <a:ext cx="1023031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240" name="AutoShape 347"/>
            <p:cNvSpPr>
              <a:spLocks noChangeArrowheads="1"/>
            </p:cNvSpPr>
            <p:nvPr/>
          </p:nvSpPr>
          <p:spPr bwMode="auto">
            <a:xfrm rot="5400000">
              <a:off x="5950680" y="3167373"/>
              <a:ext cx="404813" cy="5187950"/>
            </a:xfrm>
            <a:prstGeom prst="can">
              <a:avLst>
                <a:gd name="adj" fmla="val 29073"/>
              </a:avLst>
            </a:prstGeom>
            <a:solidFill>
              <a:schemeClr val="accent1">
                <a:alpha val="77000"/>
              </a:schemeClr>
            </a:solidFill>
            <a:ln w="12700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1" name="AutoShape 343"/>
            <p:cNvSpPr>
              <a:spLocks noChangeArrowheads="1"/>
            </p:cNvSpPr>
            <p:nvPr/>
          </p:nvSpPr>
          <p:spPr bwMode="auto">
            <a:xfrm rot="5400000">
              <a:off x="5691124" y="5354155"/>
              <a:ext cx="809626" cy="908050"/>
            </a:xfrm>
            <a:prstGeom prst="can">
              <a:avLst>
                <a:gd name="adj" fmla="val 26227"/>
              </a:avLst>
            </a:prstGeom>
            <a:solidFill>
              <a:srgbClr val="FFFF00">
                <a:alpha val="7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2" name="AutoShape 341"/>
            <p:cNvSpPr>
              <a:spLocks noChangeArrowheads="1"/>
            </p:cNvSpPr>
            <p:nvPr/>
          </p:nvSpPr>
          <p:spPr bwMode="auto">
            <a:xfrm rot="5400000">
              <a:off x="4613212" y="5398604"/>
              <a:ext cx="809625" cy="793750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3" name="AutoShape 342"/>
            <p:cNvSpPr>
              <a:spLocks noChangeArrowheads="1"/>
            </p:cNvSpPr>
            <p:nvPr/>
          </p:nvSpPr>
          <p:spPr bwMode="auto">
            <a:xfrm rot="5400000">
              <a:off x="3782156" y="5396222"/>
              <a:ext cx="809625" cy="823913"/>
            </a:xfrm>
            <a:prstGeom prst="can">
              <a:avLst>
                <a:gd name="adj" fmla="val 25441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4" name="AutoShape 344"/>
            <p:cNvSpPr>
              <a:spLocks noChangeArrowheads="1"/>
            </p:cNvSpPr>
            <p:nvPr/>
          </p:nvSpPr>
          <p:spPr bwMode="auto">
            <a:xfrm rot="5400000">
              <a:off x="6818250" y="5390666"/>
              <a:ext cx="809625" cy="809625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5" name="AutoShape 345"/>
            <p:cNvSpPr>
              <a:spLocks noChangeArrowheads="1"/>
            </p:cNvSpPr>
            <p:nvPr/>
          </p:nvSpPr>
          <p:spPr bwMode="auto">
            <a:xfrm rot="5400000">
              <a:off x="7595331" y="5393047"/>
              <a:ext cx="809625" cy="779463"/>
            </a:xfrm>
            <a:prstGeom prst="can">
              <a:avLst>
                <a:gd name="adj" fmla="val 25000"/>
              </a:avLst>
            </a:prstGeom>
            <a:solidFill>
              <a:srgbClr val="99CC00">
                <a:alpha val="50000"/>
              </a:srgbClr>
            </a:solidFill>
            <a:ln w="12700" cap="rnd">
              <a:solidFill>
                <a:srgbClr val="33CCCC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6" name="Oval 369"/>
            <p:cNvSpPr>
              <a:spLocks noChangeArrowheads="1"/>
            </p:cNvSpPr>
            <p:nvPr/>
          </p:nvSpPr>
          <p:spPr bwMode="auto">
            <a:xfrm>
              <a:off x="6528048" y="5426670"/>
              <a:ext cx="782637" cy="786321"/>
            </a:xfrm>
            <a:prstGeom prst="ellipse">
              <a:avLst/>
            </a:prstGeom>
            <a:solidFill>
              <a:srgbClr val="FFFF00"/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47" name="Oval 370"/>
            <p:cNvSpPr>
              <a:spLocks noChangeArrowheads="1"/>
            </p:cNvSpPr>
            <p:nvPr/>
          </p:nvSpPr>
          <p:spPr bwMode="auto">
            <a:xfrm>
              <a:off x="6753720" y="5624921"/>
              <a:ext cx="360362" cy="360363"/>
            </a:xfrm>
            <a:prstGeom prst="ellipse">
              <a:avLst/>
            </a:prstGeom>
            <a:solidFill>
              <a:schemeClr val="accent1">
                <a:alpha val="99001"/>
              </a:schemeClr>
            </a:solidFill>
            <a:ln w="12700" cap="rnd" algn="ctr">
              <a:solidFill>
                <a:srgbClr val="99CC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48" name="Oval 371"/>
            <p:cNvSpPr>
              <a:spLocks noChangeArrowheads="1"/>
            </p:cNvSpPr>
            <p:nvPr/>
          </p:nvSpPr>
          <p:spPr bwMode="auto">
            <a:xfrm>
              <a:off x="6841032" y="5710646"/>
              <a:ext cx="185738" cy="187325"/>
            </a:xfrm>
            <a:prstGeom prst="ellipse">
              <a:avLst/>
            </a:prstGeom>
            <a:solidFill>
              <a:srgbClr val="CC99FF">
                <a:alpha val="88000"/>
              </a:srgbClr>
            </a:solidFill>
            <a:ln w="12700" cap="rnd" algn="ctr">
              <a:solidFill>
                <a:srgbClr val="CC99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49" name="Line 384"/>
            <p:cNvSpPr>
              <a:spLocks noChangeShapeType="1"/>
            </p:cNvSpPr>
            <p:nvPr/>
          </p:nvSpPr>
          <p:spPr bwMode="auto">
            <a:xfrm flipH="1" flipV="1">
              <a:off x="6423520" y="5474804"/>
              <a:ext cx="450850" cy="276225"/>
            </a:xfrm>
            <a:prstGeom prst="line">
              <a:avLst/>
            </a:prstGeom>
            <a:noFill/>
            <a:ln w="1270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50" name="Line 385"/>
            <p:cNvSpPr>
              <a:spLocks noChangeShapeType="1"/>
            </p:cNvSpPr>
            <p:nvPr/>
          </p:nvSpPr>
          <p:spPr bwMode="auto">
            <a:xfrm flipH="1" flipV="1">
              <a:off x="6556870" y="5143016"/>
              <a:ext cx="339725" cy="487363"/>
            </a:xfrm>
            <a:prstGeom prst="line">
              <a:avLst/>
            </a:prstGeom>
            <a:noFill/>
            <a:ln w="12700" cap="rnd">
              <a:solidFill>
                <a:srgbClr val="99CC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51" name="Text Box 386"/>
            <p:cNvSpPr txBox="1">
              <a:spLocks noChangeArrowheads="1"/>
            </p:cNvSpPr>
            <p:nvPr/>
          </p:nvSpPr>
          <p:spPr bwMode="auto">
            <a:xfrm>
              <a:off x="5967907" y="5290654"/>
              <a:ext cx="688975" cy="2746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>
                  <a:solidFill>
                    <a:srgbClr val="C00000"/>
                  </a:solidFill>
                  <a:latin typeface="+mn-ea"/>
                  <a:ea typeface="+mn-ea"/>
                </a:rPr>
                <a:t>IP</a:t>
              </a:r>
            </a:p>
          </p:txBody>
        </p:sp>
        <p:sp>
          <p:nvSpPr>
            <p:cNvPr id="252" name="Text Box 387"/>
            <p:cNvSpPr txBox="1">
              <a:spLocks noChangeArrowheads="1"/>
            </p:cNvSpPr>
            <p:nvPr/>
          </p:nvSpPr>
          <p:spPr bwMode="auto">
            <a:xfrm>
              <a:off x="5663952" y="5024209"/>
              <a:ext cx="1023031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VPN Label</a:t>
              </a:r>
            </a:p>
          </p:txBody>
        </p:sp>
        <p:sp>
          <p:nvSpPr>
            <p:cNvPr id="253" name="Line 388"/>
            <p:cNvSpPr>
              <a:spLocks noChangeShapeType="1"/>
            </p:cNvSpPr>
            <p:nvPr/>
          </p:nvSpPr>
          <p:spPr bwMode="auto">
            <a:xfrm flipH="1" flipV="1">
              <a:off x="6932550" y="5151727"/>
              <a:ext cx="25957" cy="373876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254" name="Text Box 389"/>
            <p:cNvSpPr txBox="1">
              <a:spLocks noChangeArrowheads="1"/>
            </p:cNvSpPr>
            <p:nvPr/>
          </p:nvSpPr>
          <p:spPr bwMode="auto">
            <a:xfrm>
              <a:off x="6463096" y="4988205"/>
              <a:ext cx="990963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i="0" dirty="0">
                  <a:solidFill>
                    <a:srgbClr val="C00000"/>
                  </a:solidFill>
                  <a:latin typeface="+mn-ea"/>
                  <a:ea typeface="+mn-ea"/>
                </a:rPr>
                <a:t>BGP 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87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方式的特点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VPN</a:t>
            </a:r>
            <a:r>
              <a:rPr lang="zh-CN" altLang="en-US"/>
              <a:t>路由在入口</a:t>
            </a:r>
            <a:r>
              <a:rPr lang="en-US" altLang="zh-CN"/>
              <a:t>PE</a:t>
            </a:r>
            <a:r>
              <a:rPr lang="zh-CN" altLang="en-US"/>
              <a:t>和出口</a:t>
            </a:r>
            <a:r>
              <a:rPr lang="en-US" altLang="zh-CN"/>
              <a:t>PE</a:t>
            </a:r>
            <a:r>
              <a:rPr lang="zh-CN" altLang="en-US"/>
              <a:t>之间直接交换，不需要中间设备的保存和转发。 </a:t>
            </a:r>
          </a:p>
          <a:p>
            <a:r>
              <a:rPr lang="en-US" altLang="zh-CN"/>
              <a:t>VPN</a:t>
            </a:r>
            <a:r>
              <a:rPr lang="zh-CN" altLang="en-US"/>
              <a:t>的路由信息只出现在</a:t>
            </a:r>
            <a:r>
              <a:rPr lang="en-US" altLang="zh-CN"/>
              <a:t>PE</a:t>
            </a:r>
            <a:r>
              <a:rPr lang="zh-CN" altLang="en-US"/>
              <a:t>设备上，而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ASBR</a:t>
            </a:r>
            <a:r>
              <a:rPr lang="zh-CN" altLang="en-US"/>
              <a:t>只负责报文的转发，使得中间域的设备可以不支持</a:t>
            </a:r>
            <a:r>
              <a:rPr lang="en-US" altLang="zh-CN"/>
              <a:t>MPLS VPN</a:t>
            </a:r>
            <a:r>
              <a:rPr lang="zh-CN" altLang="en-US"/>
              <a:t>业务，只需支持</a:t>
            </a:r>
            <a:r>
              <a:rPr lang="en-US" altLang="zh-CN"/>
              <a:t>MPLS</a:t>
            </a:r>
            <a:r>
              <a:rPr lang="zh-CN" altLang="en-US"/>
              <a:t>转发，</a:t>
            </a:r>
            <a:r>
              <a:rPr lang="en-US" altLang="zh-CN"/>
              <a:t>ASBR</a:t>
            </a:r>
            <a:r>
              <a:rPr lang="zh-CN" altLang="en-US"/>
              <a:t>设备不再成为性能瓶颈。因此跨域</a:t>
            </a:r>
            <a:r>
              <a:rPr lang="en-US" altLang="zh-CN"/>
              <a:t>VPN-OptionC</a:t>
            </a:r>
            <a:r>
              <a:rPr lang="zh-CN" altLang="en-US"/>
              <a:t>更适合在跨越多个</a:t>
            </a:r>
            <a:r>
              <a:rPr lang="en-US" altLang="zh-CN"/>
              <a:t>AS</a:t>
            </a:r>
            <a:r>
              <a:rPr lang="zh-CN" altLang="en-US"/>
              <a:t>时使用。</a:t>
            </a:r>
          </a:p>
          <a:p>
            <a:r>
              <a:rPr lang="zh-CN" altLang="en-US"/>
              <a:t>更适合支持</a:t>
            </a:r>
            <a:r>
              <a:rPr lang="en-US" altLang="zh-CN"/>
              <a:t>MPLS VPN</a:t>
            </a:r>
            <a:r>
              <a:rPr lang="zh-CN" altLang="en-US"/>
              <a:t>的负载分担。</a:t>
            </a:r>
          </a:p>
          <a:p>
            <a:r>
              <a:rPr lang="zh-CN" altLang="en-US"/>
              <a:t>缺点是维护一条端到端的</a:t>
            </a:r>
            <a:r>
              <a:rPr lang="en-US" altLang="zh-CN"/>
              <a:t>PE</a:t>
            </a:r>
            <a:r>
              <a:rPr lang="zh-CN" altLang="en-US"/>
              <a:t>连接管理代价较大。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6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方案配置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Option-A</a:t>
            </a:r>
            <a:r>
              <a:rPr lang="zh-CN" altLang="en-US" dirty="0"/>
              <a:t>方案配置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46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方式拓扑介绍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285" y="5733256"/>
            <a:ext cx="10560048" cy="499363"/>
          </a:xfrm>
        </p:spPr>
        <p:txBody>
          <a:bodyPr/>
          <a:lstStyle/>
          <a:p>
            <a:r>
              <a:rPr lang="zh-CN" altLang="en-US" sz="1800" dirty="0"/>
              <a:t>配置任务：使用跨域</a:t>
            </a:r>
            <a:r>
              <a:rPr lang="en-US" altLang="zh-CN" sz="1800" dirty="0"/>
              <a:t>VPN-</a:t>
            </a:r>
            <a:r>
              <a:rPr lang="en-US" altLang="zh-CN" sz="1800" dirty="0" err="1"/>
              <a:t>OptionA</a:t>
            </a:r>
            <a:r>
              <a:rPr lang="zh-CN" altLang="en-US" sz="1800" dirty="0"/>
              <a:t>的方式实现两端的</a:t>
            </a:r>
            <a:r>
              <a:rPr lang="en-US" altLang="zh-CN" sz="1800" dirty="0"/>
              <a:t>CE</a:t>
            </a:r>
            <a:r>
              <a:rPr lang="zh-CN" altLang="en-US" sz="1800" dirty="0"/>
              <a:t>设备互访。注：本实例使用</a:t>
            </a:r>
            <a:r>
              <a:rPr lang="en-US" altLang="zh-CN" sz="1800" dirty="0"/>
              <a:t>OSPF</a:t>
            </a:r>
            <a:r>
              <a:rPr lang="zh-CN" altLang="en-US" sz="1800" dirty="0"/>
              <a:t>作为</a:t>
            </a:r>
            <a:r>
              <a:rPr lang="en-US" altLang="zh-CN" sz="1800" dirty="0"/>
              <a:t>IGP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zh-CN" alt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63452" y="1672239"/>
            <a:ext cx="9649072" cy="3844993"/>
            <a:chOff x="1086049" y="1672239"/>
            <a:chExt cx="9649072" cy="3844993"/>
          </a:xfrm>
        </p:grpSpPr>
        <p:sp>
          <p:nvSpPr>
            <p:cNvPr id="60" name="椭圆 28"/>
            <p:cNvSpPr/>
            <p:nvPr/>
          </p:nvSpPr>
          <p:spPr bwMode="auto">
            <a:xfrm>
              <a:off x="6079371" y="1678269"/>
              <a:ext cx="3877420" cy="242986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1" name="Picture 189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92244" y="4203460"/>
              <a:ext cx="2196244" cy="1313772"/>
            </a:xfrm>
            <a:prstGeom prst="rect">
              <a:avLst/>
            </a:prstGeom>
            <a:noFill/>
          </p:spPr>
        </p:pic>
        <p:pic>
          <p:nvPicPr>
            <p:cNvPr id="62" name="Picture 189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7468" y="4102026"/>
              <a:ext cx="2160240" cy="1290337"/>
            </a:xfrm>
            <a:prstGeom prst="rect">
              <a:avLst/>
            </a:prstGeom>
            <a:noFill/>
          </p:spPr>
        </p:pic>
        <p:sp>
          <p:nvSpPr>
            <p:cNvPr id="63" name="椭圆 28"/>
            <p:cNvSpPr/>
            <p:nvPr/>
          </p:nvSpPr>
          <p:spPr bwMode="auto">
            <a:xfrm>
              <a:off x="1792808" y="1672239"/>
              <a:ext cx="3978359" cy="242779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64" name="直接连接符 36"/>
            <p:cNvCxnSpPr>
              <a:stCxn id="89" idx="0"/>
            </p:cNvCxnSpPr>
            <p:nvPr/>
          </p:nvCxnSpPr>
          <p:spPr bwMode="auto">
            <a:xfrm flipV="1">
              <a:off x="2839209" y="2034143"/>
              <a:ext cx="825337" cy="1137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38"/>
            <p:cNvCxnSpPr/>
            <p:nvPr/>
          </p:nvCxnSpPr>
          <p:spPr bwMode="auto">
            <a:xfrm>
              <a:off x="2819636" y="3645024"/>
              <a:ext cx="0" cy="86409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Text Box 197"/>
            <p:cNvSpPr txBox="1">
              <a:spLocks noChangeArrowheads="1"/>
            </p:cNvSpPr>
            <p:nvPr/>
          </p:nvSpPr>
          <p:spPr bwMode="auto">
            <a:xfrm>
              <a:off x="2390180" y="4977172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67" name="Text Box 198"/>
            <p:cNvSpPr txBox="1">
              <a:spLocks noChangeArrowheads="1"/>
            </p:cNvSpPr>
            <p:nvPr/>
          </p:nvSpPr>
          <p:spPr bwMode="auto">
            <a:xfrm>
              <a:off x="8729947" y="5053819"/>
              <a:ext cx="634777" cy="313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68" name="Text Box 199"/>
            <p:cNvSpPr txBox="1">
              <a:spLocks noChangeArrowheads="1"/>
            </p:cNvSpPr>
            <p:nvPr/>
          </p:nvSpPr>
          <p:spPr bwMode="auto">
            <a:xfrm>
              <a:off x="1469160" y="4463243"/>
              <a:ext cx="975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AS65001</a:t>
              </a:r>
            </a:p>
          </p:txBody>
        </p:sp>
        <p:sp>
          <p:nvSpPr>
            <p:cNvPr id="69" name="Text Box 258"/>
            <p:cNvSpPr txBox="1">
              <a:spLocks noChangeArrowheads="1"/>
            </p:cNvSpPr>
            <p:nvPr/>
          </p:nvSpPr>
          <p:spPr bwMode="auto">
            <a:xfrm>
              <a:off x="2793655" y="3625241"/>
              <a:ext cx="535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70" name="Text Box 260"/>
            <p:cNvSpPr txBox="1">
              <a:spLocks noChangeArrowheads="1"/>
            </p:cNvSpPr>
            <p:nvPr/>
          </p:nvSpPr>
          <p:spPr bwMode="auto">
            <a:xfrm>
              <a:off x="4220539" y="3626647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71" name="Text Box 36"/>
            <p:cNvSpPr txBox="1">
              <a:spLocks noChangeArrowheads="1"/>
            </p:cNvSpPr>
            <p:nvPr/>
          </p:nvSpPr>
          <p:spPr bwMode="auto">
            <a:xfrm>
              <a:off x="3229464" y="2919482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72" name="Text Box 199"/>
            <p:cNvSpPr txBox="1">
              <a:spLocks noChangeArrowheads="1"/>
            </p:cNvSpPr>
            <p:nvPr/>
          </p:nvSpPr>
          <p:spPr bwMode="auto">
            <a:xfrm>
              <a:off x="9294961" y="4597387"/>
              <a:ext cx="10358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AS65002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7536135" y="3019281"/>
              <a:ext cx="11476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2094161" y="4236500"/>
              <a:ext cx="84625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8979844" y="4340133"/>
              <a:ext cx="8551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 rot="18425665">
              <a:off x="2885830" y="2603070"/>
              <a:ext cx="81227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 rot="3318095">
              <a:off x="3936881" y="2682225"/>
              <a:ext cx="87790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78" name="矩形 140"/>
            <p:cNvSpPr>
              <a:spLocks noChangeArrowheads="1"/>
            </p:cNvSpPr>
            <p:nvPr/>
          </p:nvSpPr>
          <p:spPr bwMode="auto">
            <a:xfrm>
              <a:off x="1086049" y="4654603"/>
              <a:ext cx="1508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11.11.11.11/32</a:t>
              </a:r>
            </a:p>
          </p:txBody>
        </p:sp>
        <p:sp>
          <p:nvSpPr>
            <p:cNvPr id="79" name="矩形 140"/>
            <p:cNvSpPr>
              <a:spLocks noChangeArrowheads="1"/>
            </p:cNvSpPr>
            <p:nvPr/>
          </p:nvSpPr>
          <p:spPr bwMode="auto">
            <a:xfrm>
              <a:off x="9226375" y="4874967"/>
              <a:ext cx="1508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22.22.22.22/32</a:t>
              </a:r>
            </a:p>
          </p:txBody>
        </p:sp>
        <p:sp>
          <p:nvSpPr>
            <p:cNvPr id="80" name="矩形 140"/>
            <p:cNvSpPr>
              <a:spLocks noChangeArrowheads="1"/>
            </p:cNvSpPr>
            <p:nvPr/>
          </p:nvSpPr>
          <p:spPr bwMode="auto">
            <a:xfrm>
              <a:off x="2757190" y="4052101"/>
              <a:ext cx="9893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10.1.1.0/30</a:t>
              </a:r>
            </a:p>
          </p:txBody>
        </p:sp>
        <p:sp>
          <p:nvSpPr>
            <p:cNvPr id="81" name="矩形 140"/>
            <p:cNvSpPr>
              <a:spLocks noChangeArrowheads="1"/>
            </p:cNvSpPr>
            <p:nvPr/>
          </p:nvSpPr>
          <p:spPr bwMode="auto">
            <a:xfrm>
              <a:off x="8933062" y="3997276"/>
              <a:ext cx="9893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20.1.1.0/30</a:t>
              </a:r>
            </a:p>
          </p:txBody>
        </p:sp>
        <p:sp>
          <p:nvSpPr>
            <p:cNvPr id="82" name="矩形 140"/>
            <p:cNvSpPr>
              <a:spLocks noChangeArrowheads="1"/>
            </p:cNvSpPr>
            <p:nvPr/>
          </p:nvSpPr>
          <p:spPr bwMode="auto">
            <a:xfrm>
              <a:off x="1785600" y="2949262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1.1.1.1/32</a:t>
              </a:r>
            </a:p>
          </p:txBody>
        </p:sp>
        <p:sp>
          <p:nvSpPr>
            <p:cNvPr id="83" name="矩形 140"/>
            <p:cNvSpPr>
              <a:spLocks noChangeArrowheads="1"/>
            </p:cNvSpPr>
            <p:nvPr/>
          </p:nvSpPr>
          <p:spPr bwMode="auto">
            <a:xfrm>
              <a:off x="3321719" y="1742619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2.2.2.2/32</a:t>
              </a:r>
            </a:p>
          </p:txBody>
        </p:sp>
        <p:sp>
          <p:nvSpPr>
            <p:cNvPr id="84" name="矩形 140"/>
            <p:cNvSpPr>
              <a:spLocks noChangeArrowheads="1"/>
            </p:cNvSpPr>
            <p:nvPr/>
          </p:nvSpPr>
          <p:spPr bwMode="auto">
            <a:xfrm>
              <a:off x="4724907" y="2960948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3.3.3.3/32</a:t>
              </a:r>
            </a:p>
          </p:txBody>
        </p:sp>
        <p:sp>
          <p:nvSpPr>
            <p:cNvPr id="85" name="矩形 140"/>
            <p:cNvSpPr>
              <a:spLocks noChangeArrowheads="1"/>
            </p:cNvSpPr>
            <p:nvPr/>
          </p:nvSpPr>
          <p:spPr bwMode="auto">
            <a:xfrm rot="18419154">
              <a:off x="2554510" y="2458384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12.12.12.0/30</a:t>
              </a:r>
            </a:p>
          </p:txBody>
        </p:sp>
        <p:sp>
          <p:nvSpPr>
            <p:cNvPr id="86" name="矩形 140"/>
            <p:cNvSpPr>
              <a:spLocks noChangeArrowheads="1"/>
            </p:cNvSpPr>
            <p:nvPr/>
          </p:nvSpPr>
          <p:spPr bwMode="auto">
            <a:xfrm rot="3340869">
              <a:off x="8196615" y="2455129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56.56.56.0/30</a:t>
              </a:r>
            </a:p>
          </p:txBody>
        </p:sp>
        <p:sp>
          <p:nvSpPr>
            <p:cNvPr id="87" name="矩形 140"/>
            <p:cNvSpPr>
              <a:spLocks noChangeArrowheads="1"/>
            </p:cNvSpPr>
            <p:nvPr/>
          </p:nvSpPr>
          <p:spPr bwMode="auto">
            <a:xfrm>
              <a:off x="5376386" y="3422732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34.34.34.0/30</a:t>
              </a:r>
            </a:p>
          </p:txBody>
        </p:sp>
        <p:pic>
          <p:nvPicPr>
            <p:cNvPr id="88" name="Picture 8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4703" y="4509120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89" name="Picture 8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7837" y="3171903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90" name="Picture 8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29947" y="4576087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91" name="直接连接符 36"/>
            <p:cNvCxnSpPr/>
            <p:nvPr/>
          </p:nvCxnSpPr>
          <p:spPr bwMode="auto">
            <a:xfrm>
              <a:off x="4001842" y="2101026"/>
              <a:ext cx="751702" cy="1066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连接符 36"/>
            <p:cNvCxnSpPr>
              <a:stCxn id="103" idx="0"/>
              <a:endCxn id="100" idx="1"/>
            </p:cNvCxnSpPr>
            <p:nvPr/>
          </p:nvCxnSpPr>
          <p:spPr bwMode="auto">
            <a:xfrm flipV="1">
              <a:off x="7125771" y="2231313"/>
              <a:ext cx="691983" cy="946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258"/>
            <p:cNvSpPr txBox="1">
              <a:spLocks noChangeArrowheads="1"/>
            </p:cNvSpPr>
            <p:nvPr/>
          </p:nvSpPr>
          <p:spPr bwMode="auto">
            <a:xfrm>
              <a:off x="8933062" y="3622957"/>
              <a:ext cx="535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94" name="Text Box 31"/>
            <p:cNvSpPr txBox="1">
              <a:spLocks noChangeArrowheads="1"/>
            </p:cNvSpPr>
            <p:nvPr/>
          </p:nvSpPr>
          <p:spPr bwMode="auto">
            <a:xfrm>
              <a:off x="4931301" y="3156956"/>
              <a:ext cx="8566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 rot="18297378">
              <a:off x="7179413" y="2613376"/>
              <a:ext cx="8313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 rot="3428443">
              <a:off x="8195464" y="2670581"/>
              <a:ext cx="88389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97" name="矩形 140"/>
            <p:cNvSpPr>
              <a:spLocks noChangeArrowheads="1"/>
            </p:cNvSpPr>
            <p:nvPr/>
          </p:nvSpPr>
          <p:spPr bwMode="auto">
            <a:xfrm>
              <a:off x="6054601" y="2967886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4.4.4.4/32</a:t>
              </a:r>
            </a:p>
          </p:txBody>
        </p:sp>
        <p:sp>
          <p:nvSpPr>
            <p:cNvPr id="98" name="矩形 140"/>
            <p:cNvSpPr>
              <a:spLocks noChangeArrowheads="1"/>
            </p:cNvSpPr>
            <p:nvPr/>
          </p:nvSpPr>
          <p:spPr bwMode="auto">
            <a:xfrm>
              <a:off x="7590295" y="1748642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5.5.5.5/32</a:t>
              </a:r>
            </a:p>
          </p:txBody>
        </p:sp>
        <p:sp>
          <p:nvSpPr>
            <p:cNvPr id="99" name="矩形 140"/>
            <p:cNvSpPr>
              <a:spLocks noChangeArrowheads="1"/>
            </p:cNvSpPr>
            <p:nvPr/>
          </p:nvSpPr>
          <p:spPr bwMode="auto">
            <a:xfrm rot="18466589">
              <a:off x="6836504" y="2449712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45.45.45.0/30</a:t>
              </a:r>
            </a:p>
          </p:txBody>
        </p:sp>
        <p:pic>
          <p:nvPicPr>
            <p:cNvPr id="100" name="Picture 9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17754" y="1976764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101" name="直接连接符 36"/>
            <p:cNvCxnSpPr>
              <a:stCxn id="100" idx="3"/>
              <a:endCxn id="109" idx="0"/>
            </p:cNvCxnSpPr>
            <p:nvPr/>
          </p:nvCxnSpPr>
          <p:spPr bwMode="auto">
            <a:xfrm>
              <a:off x="8380497" y="2231313"/>
              <a:ext cx="624274" cy="941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连接符 35"/>
            <p:cNvCxnSpPr/>
            <p:nvPr/>
          </p:nvCxnSpPr>
          <p:spPr bwMode="auto">
            <a:xfrm>
              <a:off x="4909655" y="3404822"/>
              <a:ext cx="2075271" cy="10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3" name="Picture 10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399" y="3177932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104" name="Picture 10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43385" y="3168184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105" name="直接连接符 39"/>
            <p:cNvCxnSpPr/>
            <p:nvPr/>
          </p:nvCxnSpPr>
          <p:spPr bwMode="auto">
            <a:xfrm>
              <a:off x="9010351" y="3633808"/>
              <a:ext cx="0" cy="936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6" name="Picture 10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31192" y="1970735"/>
              <a:ext cx="562743" cy="509097"/>
            </a:xfrm>
            <a:prstGeom prst="rect">
              <a:avLst/>
            </a:prstGeom>
            <a:noFill/>
          </p:spPr>
        </p:pic>
        <p:sp>
          <p:nvSpPr>
            <p:cNvPr id="107" name="Text Box 31"/>
            <p:cNvSpPr txBox="1">
              <a:spLocks noChangeArrowheads="1"/>
            </p:cNvSpPr>
            <p:nvPr/>
          </p:nvSpPr>
          <p:spPr bwMode="auto">
            <a:xfrm>
              <a:off x="2094161" y="3645024"/>
              <a:ext cx="84377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537699" y="2437147"/>
              <a:ext cx="535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P1</a:t>
              </a:r>
            </a:p>
          </p:txBody>
        </p:sp>
        <p:pic>
          <p:nvPicPr>
            <p:cNvPr id="109" name="Picture 10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23399" y="3172424"/>
              <a:ext cx="562743" cy="509097"/>
            </a:xfrm>
            <a:prstGeom prst="rect">
              <a:avLst/>
            </a:prstGeom>
            <a:noFill/>
          </p:spPr>
        </p:pic>
        <p:sp>
          <p:nvSpPr>
            <p:cNvPr id="110" name="矩形 140"/>
            <p:cNvSpPr>
              <a:spLocks noChangeArrowheads="1"/>
            </p:cNvSpPr>
            <p:nvPr/>
          </p:nvSpPr>
          <p:spPr bwMode="auto">
            <a:xfrm rot="3306345">
              <a:off x="3930412" y="2488285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23.23.23.0/30</a:t>
              </a:r>
            </a:p>
          </p:txBody>
        </p:sp>
        <p:sp>
          <p:nvSpPr>
            <p:cNvPr id="111" name="Text Box 259"/>
            <p:cNvSpPr txBox="1">
              <a:spLocks noChangeArrowheads="1"/>
            </p:cNvSpPr>
            <p:nvPr/>
          </p:nvSpPr>
          <p:spPr bwMode="auto">
            <a:xfrm>
              <a:off x="7793912" y="2437335"/>
              <a:ext cx="6338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112" name="矩形 140"/>
            <p:cNvSpPr>
              <a:spLocks noChangeArrowheads="1"/>
            </p:cNvSpPr>
            <p:nvPr/>
          </p:nvSpPr>
          <p:spPr bwMode="auto">
            <a:xfrm>
              <a:off x="8976499" y="2957269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6.6.6.6/32</a:t>
              </a:r>
            </a:p>
          </p:txBody>
        </p: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6641386" y="3622282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6126609" y="3156112"/>
              <a:ext cx="82467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115" name="Text Box 31"/>
            <p:cNvSpPr txBox="1">
              <a:spLocks noChangeArrowheads="1"/>
            </p:cNvSpPr>
            <p:nvPr/>
          </p:nvSpPr>
          <p:spPr bwMode="auto">
            <a:xfrm>
              <a:off x="8286849" y="3645024"/>
              <a:ext cx="82695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15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方式配置步骤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57504"/>
              </p:ext>
            </p:extLst>
          </p:nvPr>
        </p:nvGraphicFramePr>
        <p:xfrm>
          <a:off x="1307468" y="1376772"/>
          <a:ext cx="9469052" cy="49031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4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步骤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任务描述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参考命令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1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配置各接口的</a:t>
                      </a:r>
                      <a:r>
                        <a:rPr lang="en-US" sz="1200" dirty="0"/>
                        <a:t>IP</a:t>
                      </a:r>
                      <a:r>
                        <a:rPr lang="zh-CN" sz="1200" dirty="0"/>
                        <a:t>地址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参考基础配置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在公网的</a:t>
                      </a:r>
                      <a:r>
                        <a:rPr lang="en-US" sz="1200" dirty="0"/>
                        <a:t>PE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OSPF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参考普通</a:t>
                      </a:r>
                      <a:r>
                        <a:rPr lang="en-US" sz="1200" dirty="0"/>
                        <a:t>OSPF</a:t>
                      </a:r>
                      <a:r>
                        <a:rPr lang="zh-CN" sz="1200" dirty="0"/>
                        <a:t>配置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3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在公网的</a:t>
                      </a:r>
                      <a:r>
                        <a:rPr lang="en-US" sz="1200" dirty="0"/>
                        <a:t>PE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LDP</a:t>
                      </a:r>
                      <a:r>
                        <a:rPr lang="zh-CN" sz="1200" dirty="0"/>
                        <a:t>协议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lsr</a:t>
                      </a:r>
                      <a:r>
                        <a:rPr lang="en-US" sz="1200" dirty="0"/>
                        <a:t>-id </a:t>
                      </a:r>
                      <a:r>
                        <a:rPr lang="en-US" sz="1200" dirty="0" err="1"/>
                        <a:t>lsr</a:t>
                      </a:r>
                      <a:r>
                        <a:rPr lang="en-US" sz="1200" dirty="0"/>
                        <a:t>-id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ldp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4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PE1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PE2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之间配置</a:t>
                      </a:r>
                      <a:r>
                        <a:rPr lang="en-US" sz="1200" dirty="0"/>
                        <a:t>IBGP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并在</a:t>
                      </a:r>
                      <a:r>
                        <a:rPr lang="en-US" sz="1200" dirty="0"/>
                        <a:t>PE1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PE2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之间使能</a:t>
                      </a:r>
                      <a:r>
                        <a:rPr lang="en-US" sz="1200" dirty="0"/>
                        <a:t>MP-IBGP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参考普通</a:t>
                      </a:r>
                      <a:r>
                        <a:rPr lang="en-US" sz="1200" dirty="0"/>
                        <a:t>BGP</a:t>
                      </a:r>
                      <a:r>
                        <a:rPr lang="zh-CN" sz="1200" dirty="0"/>
                        <a:t>配置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ipv4-family vpnv4 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| ipv6-address } enable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5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实例。配置</a:t>
                      </a:r>
                      <a:r>
                        <a:rPr lang="en-US" sz="1200" dirty="0"/>
                        <a:t>RD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RT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ip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-instance-name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route-distinguisher </a:t>
                      </a:r>
                      <a:r>
                        <a:rPr lang="en-US" sz="1200" dirty="0" err="1"/>
                        <a:t>route-distinguisher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-target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-target [ both |export-</a:t>
                      </a:r>
                      <a:r>
                        <a:rPr lang="en-US" sz="1200" dirty="0" err="1"/>
                        <a:t>extcommunity</a:t>
                      </a:r>
                      <a:r>
                        <a:rPr lang="en-US" sz="1200" dirty="0"/>
                        <a:t> | </a:t>
                      </a:r>
                      <a:r>
                        <a:rPr lang="en-US" sz="1200" dirty="0" err="1"/>
                        <a:t>importextcommunity</a:t>
                      </a:r>
                      <a:r>
                        <a:rPr lang="en-US" sz="1200" dirty="0"/>
                        <a:t>]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6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在</a:t>
                      </a:r>
                      <a:r>
                        <a:rPr lang="en-US" sz="1200"/>
                        <a:t>PE</a:t>
                      </a:r>
                      <a:r>
                        <a:rPr lang="zh-CN" sz="1200"/>
                        <a:t>，</a:t>
                      </a:r>
                      <a:r>
                        <a:rPr lang="en-US" sz="1200"/>
                        <a:t>ASBR</a:t>
                      </a:r>
                      <a:r>
                        <a:rPr lang="zh-CN" sz="1200"/>
                        <a:t>上配置接口与</a:t>
                      </a:r>
                      <a:r>
                        <a:rPr lang="en-US" sz="1200"/>
                        <a:t>VPN </a:t>
                      </a:r>
                      <a:r>
                        <a:rPr lang="zh-CN" sz="1200"/>
                        <a:t>实例关联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ip binding vpn-instance vpn-instance-name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7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在</a:t>
                      </a:r>
                      <a:r>
                        <a:rPr lang="en-US" sz="1200"/>
                        <a:t>PE</a:t>
                      </a:r>
                      <a:r>
                        <a:rPr lang="zh-CN" sz="1200"/>
                        <a:t>与</a:t>
                      </a:r>
                      <a:r>
                        <a:rPr lang="en-US" sz="1200"/>
                        <a:t>CE</a:t>
                      </a:r>
                      <a:r>
                        <a:rPr lang="zh-CN" sz="1200"/>
                        <a:t>，</a:t>
                      </a:r>
                      <a:r>
                        <a:rPr lang="en-US" sz="1200"/>
                        <a:t>ASBR1</a:t>
                      </a:r>
                      <a:r>
                        <a:rPr lang="zh-CN" sz="1200"/>
                        <a:t>与</a:t>
                      </a:r>
                      <a:r>
                        <a:rPr lang="en-US" sz="1200"/>
                        <a:t>ASBR2</a:t>
                      </a:r>
                      <a:r>
                        <a:rPr lang="zh-CN" sz="1200"/>
                        <a:t>之间在</a:t>
                      </a:r>
                      <a:r>
                        <a:rPr lang="en-US" sz="1200"/>
                        <a:t>VPN</a:t>
                      </a:r>
                      <a:r>
                        <a:rPr lang="zh-CN" sz="1200"/>
                        <a:t>实例中配置</a:t>
                      </a:r>
                      <a:r>
                        <a:rPr lang="en-US" sz="1200"/>
                        <a:t>EBGP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</a:t>
                      </a:r>
                      <a:r>
                        <a:rPr lang="en-US" sz="1200" dirty="0"/>
                        <a:t>BGP</a:t>
                      </a:r>
                      <a:r>
                        <a:rPr lang="zh-CN" sz="1200" dirty="0"/>
                        <a:t>配置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661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zh-CN" altLang="en-US" dirty="0"/>
              <a:t>搭建拓扑，配置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按照拓扑要求搭建试验拓扑，并配置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OSPF</a:t>
            </a:r>
            <a:r>
              <a:rPr lang="zh-CN" altLang="en-US" dirty="0"/>
              <a:t>路由协议：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PE1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ASBR1</a:t>
            </a:r>
            <a:r>
              <a:rPr lang="zh-CN" altLang="en-US" dirty="0"/>
              <a:t>，</a:t>
            </a:r>
            <a:r>
              <a:rPr lang="en-US" altLang="zh-CN" dirty="0"/>
              <a:t>PE2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ASBR2</a:t>
            </a:r>
            <a:r>
              <a:rPr lang="zh-CN" altLang="en-US" dirty="0"/>
              <a:t>上配置</a:t>
            </a:r>
            <a:r>
              <a:rPr lang="en-US" altLang="zh-CN" dirty="0"/>
              <a:t>OSPF</a:t>
            </a:r>
            <a:r>
              <a:rPr lang="zh-CN" altLang="en-US" dirty="0"/>
              <a:t>协议。</a:t>
            </a:r>
          </a:p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zh-CN" altLang="en-US" dirty="0"/>
              <a:t>在公网的</a:t>
            </a:r>
            <a:r>
              <a:rPr lang="en-US" altLang="zh-CN" dirty="0"/>
              <a:t>PE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ASBR</a:t>
            </a:r>
            <a:r>
              <a:rPr lang="zh-CN" altLang="en-US" dirty="0"/>
              <a:t>上配置</a:t>
            </a:r>
            <a:r>
              <a:rPr lang="en-US" altLang="zh-CN" dirty="0"/>
              <a:t>MPLS</a:t>
            </a:r>
            <a:r>
              <a:rPr lang="zh-CN" altLang="en-US" dirty="0"/>
              <a:t>和</a:t>
            </a:r>
            <a:r>
              <a:rPr lang="en-US" altLang="zh-CN" dirty="0"/>
              <a:t>LDP</a:t>
            </a:r>
            <a:r>
              <a:rPr lang="zh-CN" altLang="en-US" dirty="0"/>
              <a:t>协议。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1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3"/>
            </a:pPr>
            <a:r>
              <a:rPr lang="zh-CN" altLang="en-US" dirty="0"/>
              <a:t>在公网的</a:t>
            </a:r>
            <a:r>
              <a:rPr lang="en-US" altLang="zh-CN" dirty="0"/>
              <a:t>PE,P</a:t>
            </a:r>
            <a:r>
              <a:rPr lang="zh-CN" altLang="en-US" dirty="0"/>
              <a:t>和</a:t>
            </a:r>
            <a:r>
              <a:rPr lang="en-US" altLang="zh-CN" dirty="0"/>
              <a:t>ASBR</a:t>
            </a:r>
            <a:r>
              <a:rPr lang="zh-CN" altLang="en-US" dirty="0"/>
              <a:t>上配置</a:t>
            </a:r>
            <a:r>
              <a:rPr lang="en-US" altLang="zh-CN" dirty="0"/>
              <a:t>MPLS</a:t>
            </a:r>
            <a:r>
              <a:rPr lang="zh-CN" altLang="en-US" dirty="0"/>
              <a:t>和</a:t>
            </a:r>
            <a:r>
              <a:rPr lang="en-US" altLang="zh-CN" dirty="0"/>
              <a:t>LDP</a:t>
            </a:r>
            <a:r>
              <a:rPr lang="zh-CN" altLang="en-US" dirty="0"/>
              <a:t>协议。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PE1</a:t>
            </a:r>
            <a:r>
              <a:rPr lang="zh-CN" altLang="en-US" dirty="0"/>
              <a:t>配置为例：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31504" y="2439065"/>
            <a:ext cx="762164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&lt;PE1&gt;system-view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lsr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-id 1.1.1.1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Info: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starting, please wait... OK!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[PE1-mpls]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ldp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[PE1-mpls-ldp]quit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[PE1]interface GigabitEthernet0/0/0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ldp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[PE1-GigabitEthernet0/0/0]quit</a:t>
            </a:r>
            <a:endParaRPr lang="zh-CN" altLang="zh-CN" sz="15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12285" y="5206835"/>
            <a:ext cx="10560048" cy="64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800" kern="0" dirty="0">
                <a:ea typeface="微软雅黑" panose="020B0503020204020204" pitchFamily="34" charset="-122"/>
              </a:rPr>
              <a:t>P1</a:t>
            </a:r>
            <a:r>
              <a:rPr lang="zh-CN" altLang="en-US" sz="1800" kern="0" dirty="0"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ea typeface="微软雅黑" panose="020B0503020204020204" pitchFamily="34" charset="-122"/>
              </a:rPr>
              <a:t>P2</a:t>
            </a:r>
            <a:r>
              <a:rPr lang="zh-CN" altLang="en-US" sz="1800" kern="0" dirty="0"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ea typeface="微软雅黑" panose="020B0503020204020204" pitchFamily="34" charset="-122"/>
              </a:rPr>
              <a:t>PE2</a:t>
            </a:r>
            <a:r>
              <a:rPr lang="zh-CN" altLang="en-US" sz="1800" kern="0" dirty="0"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ea typeface="微软雅黑" panose="020B0503020204020204" pitchFamily="34" charset="-122"/>
              </a:rPr>
              <a:t>ASBR1</a:t>
            </a:r>
            <a:r>
              <a:rPr lang="zh-CN" altLang="en-US" sz="1800" kern="0" dirty="0">
                <a:ea typeface="微软雅黑" panose="020B0503020204020204" pitchFamily="34" charset="-122"/>
              </a:rPr>
              <a:t>，</a:t>
            </a:r>
            <a:r>
              <a:rPr lang="en-US" altLang="zh-CN" sz="1800" kern="0" dirty="0">
                <a:ea typeface="微软雅黑" panose="020B0503020204020204" pitchFamily="34" charset="-122"/>
              </a:rPr>
              <a:t>ASBR2</a:t>
            </a:r>
            <a:r>
              <a:rPr lang="zh-CN" altLang="en-US" sz="1800" kern="0" dirty="0">
                <a:ea typeface="微软雅黑" panose="020B0503020204020204" pitchFamily="34" charset="-122"/>
              </a:rPr>
              <a:t>的配置参考</a:t>
            </a:r>
            <a:r>
              <a:rPr lang="en-US" altLang="zh-CN" sz="1800" kern="0" dirty="0">
                <a:ea typeface="微软雅黑" panose="020B0503020204020204" pitchFamily="34" charset="-122"/>
              </a:rPr>
              <a:t>PE1</a:t>
            </a:r>
            <a:r>
              <a:rPr lang="zh-CN" altLang="en-US" sz="1800" kern="0" dirty="0">
                <a:ea typeface="微软雅黑" panose="020B0503020204020204" pitchFamily="34" charset="-122"/>
              </a:rPr>
              <a:t>。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453024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上述配置完成后，同一</a:t>
            </a:r>
            <a:r>
              <a:rPr lang="en-US" dirty="0"/>
              <a:t>AS</a:t>
            </a:r>
            <a:r>
              <a:rPr lang="zh-CN" altLang="en-US" dirty="0"/>
              <a:t>的</a:t>
            </a:r>
            <a:r>
              <a:rPr lang="en-US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dirty="0"/>
              <a:t>ASBR</a:t>
            </a:r>
            <a:r>
              <a:rPr lang="zh-CN" altLang="en-US" dirty="0"/>
              <a:t>之间应该建立起</a:t>
            </a:r>
            <a:r>
              <a:rPr lang="en-US" dirty="0"/>
              <a:t>LDP</a:t>
            </a:r>
            <a:r>
              <a:rPr lang="zh-CN" altLang="en-US" dirty="0"/>
              <a:t>对等体，在各</a:t>
            </a:r>
            <a:r>
              <a:rPr lang="en-US" dirty="0"/>
              <a:t>P</a:t>
            </a:r>
            <a:r>
              <a:rPr lang="zh-CN" altLang="en-US" dirty="0"/>
              <a:t>设备上执行</a:t>
            </a:r>
            <a:r>
              <a:rPr lang="en-US" dirty="0"/>
              <a:t>display </a:t>
            </a:r>
            <a:r>
              <a:rPr lang="en-US" dirty="0" err="1"/>
              <a:t>mpls</a:t>
            </a:r>
            <a:r>
              <a:rPr lang="en-US" dirty="0"/>
              <a:t> </a:t>
            </a:r>
            <a:r>
              <a:rPr lang="en-US" dirty="0" err="1"/>
              <a:t>ldp</a:t>
            </a:r>
            <a:r>
              <a:rPr lang="en-US" dirty="0"/>
              <a:t> session</a:t>
            </a:r>
            <a:r>
              <a:rPr lang="zh-CN" altLang="en-US" dirty="0"/>
              <a:t>命令可以看到显示结果中</a:t>
            </a:r>
            <a:r>
              <a:rPr lang="en-US" dirty="0"/>
              <a:t>Session State</a:t>
            </a:r>
            <a:r>
              <a:rPr lang="zh-CN" altLang="en-US" dirty="0"/>
              <a:t>项为“</a:t>
            </a:r>
            <a:r>
              <a:rPr lang="en-US" dirty="0"/>
              <a:t>Operational”。</a:t>
            </a:r>
          </a:p>
          <a:p>
            <a:r>
              <a:rPr lang="zh-CN" altLang="en-US" dirty="0"/>
              <a:t>结果验证，以</a:t>
            </a:r>
            <a:r>
              <a:rPr lang="en-US" dirty="0"/>
              <a:t>P1</a:t>
            </a:r>
            <a:r>
              <a:rPr lang="zh-CN" altLang="en-US" dirty="0"/>
              <a:t>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3356992"/>
            <a:ext cx="9217024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[P1]display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ldp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session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LDP Session(s) in Public Network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Codes: LAM(Label Advertisement Mode),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SsnAge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Unit(DDDD:HH:MM)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 '*' before a session means the session is being deleted.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PeerID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Status      LAM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SsnRole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SsnAge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KASent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Rcv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1.1.1.1:0         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Operational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DU   Active   0000:02:21  568/568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3.3.3.3:0         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Operational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DU   Passive  0000:02:21  567/567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TOTAL: 2 session(s) Found.</a:t>
            </a:r>
          </a:p>
        </p:txBody>
      </p:sp>
    </p:spTree>
    <p:extLst>
      <p:ext uri="{BB962C8B-B14F-4D97-AF65-F5344CB8AC3E}">
        <p14:creationId xmlns:p14="http://schemas.microsoft.com/office/powerpoint/2010/main" val="4392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学完本课程后，您将能够：</a:t>
            </a:r>
          </a:p>
          <a:p>
            <a:pPr lvl="1"/>
            <a:r>
              <a:rPr lang="zh-CN" altLang="en-US"/>
              <a:t>掌握</a:t>
            </a:r>
            <a:r>
              <a:rPr lang="en-US" altLang="zh-CN"/>
              <a:t>Option-A</a:t>
            </a:r>
            <a:r>
              <a:rPr lang="zh-CN" altLang="en-US"/>
              <a:t>方案的原理与配置</a:t>
            </a:r>
            <a:endParaRPr lang="en-US" altLang="zh-CN"/>
          </a:p>
          <a:p>
            <a:pPr lvl="1"/>
            <a:r>
              <a:rPr lang="zh-CN" altLang="en-US"/>
              <a:t>掌握</a:t>
            </a:r>
            <a:r>
              <a:rPr lang="en-US" altLang="zh-CN"/>
              <a:t>Option-B</a:t>
            </a:r>
            <a:r>
              <a:rPr lang="zh-CN" altLang="en-US"/>
              <a:t>方案的原理与配置</a:t>
            </a:r>
            <a:endParaRPr lang="en-US" altLang="zh-CN"/>
          </a:p>
          <a:p>
            <a:pPr lvl="1"/>
            <a:r>
              <a:rPr lang="zh-CN" altLang="en-US"/>
              <a:t>掌握</a:t>
            </a:r>
            <a:r>
              <a:rPr lang="en-US" altLang="zh-CN"/>
              <a:t>Option-C</a:t>
            </a:r>
            <a:r>
              <a:rPr lang="zh-CN" altLang="en-US"/>
              <a:t>方案的原理与配置</a:t>
            </a:r>
            <a:endParaRPr lang="en-US" altLang="zh-CN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923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4"/>
            </a:pPr>
            <a:r>
              <a:rPr lang="zh-CN" altLang="en-US" dirty="0"/>
              <a:t>配置</a:t>
            </a:r>
            <a:r>
              <a:rPr lang="en-US" dirty="0"/>
              <a:t>PE1</a:t>
            </a:r>
            <a:r>
              <a:rPr lang="zh-CN" altLang="en-US" dirty="0"/>
              <a:t>与</a:t>
            </a:r>
            <a:r>
              <a:rPr lang="en-US" dirty="0"/>
              <a:t>ASBR1，PE2</a:t>
            </a:r>
            <a:r>
              <a:rPr lang="zh-CN" altLang="en-US" dirty="0"/>
              <a:t>与</a:t>
            </a:r>
            <a:r>
              <a:rPr lang="en-US" dirty="0"/>
              <a:t>ASBR2</a:t>
            </a:r>
            <a:r>
              <a:rPr lang="zh-CN" altLang="en-US" dirty="0"/>
              <a:t>之间配置</a:t>
            </a:r>
            <a:r>
              <a:rPr lang="en-US" dirty="0"/>
              <a:t>IBGP</a:t>
            </a:r>
            <a:r>
              <a:rPr lang="zh-CN" altLang="en-US" dirty="0"/>
              <a:t>和</a:t>
            </a:r>
            <a:r>
              <a:rPr lang="en-US" dirty="0"/>
              <a:t>MP-IBGP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5480" y="1904627"/>
            <a:ext cx="807719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[PE1-bgp]peer 3.3.3.3 as-number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 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之间的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IBGP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[PE1-bgp]peer 3.3.3.3 connect-interface loopback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 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配置建立对等体的接口为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LOOPBACK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 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进入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VPNv4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视图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[PE1-bgp-af-vpnv4]peer 3.3.3.3 enable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 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使能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MP-IBGP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[PE1-bgp-af-vpnv4]quit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12285" y="4905164"/>
            <a:ext cx="10560048" cy="64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800" dirty="0">
                <a:ea typeface="微软雅黑" panose="020B0503020204020204" pitchFamily="34" charset="-122"/>
              </a:rPr>
              <a:t>PE2</a:t>
            </a:r>
            <a:r>
              <a:rPr lang="zh-CN" altLang="en-US" sz="1800" dirty="0"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ea typeface="微软雅黑" panose="020B0503020204020204" pitchFamily="34" charset="-122"/>
              </a:rPr>
              <a:t>ASBR1</a:t>
            </a:r>
            <a:r>
              <a:rPr lang="zh-CN" altLang="en-US" sz="1800" dirty="0"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ea typeface="微软雅黑" panose="020B0503020204020204" pitchFamily="34" charset="-122"/>
              </a:rPr>
              <a:t>ASBR2</a:t>
            </a:r>
            <a:r>
              <a:rPr lang="zh-CN" altLang="en-US" sz="1800" dirty="0">
                <a:ea typeface="微软雅黑" panose="020B0503020204020204" pitchFamily="34" charset="-122"/>
              </a:rPr>
              <a:t>的配置参考</a:t>
            </a:r>
            <a:r>
              <a:rPr lang="en-US" altLang="zh-CN" sz="1800" dirty="0">
                <a:ea typeface="微软雅黑" panose="020B0503020204020204" pitchFamily="34" charset="-122"/>
              </a:rPr>
              <a:t>PE1</a:t>
            </a:r>
            <a:r>
              <a:rPr lang="zh-CN" altLang="en-US" sz="1800" dirty="0">
                <a:ea typeface="微软雅黑" panose="020B0503020204020204" pitchFamily="34" charset="-122"/>
              </a:rPr>
              <a:t>。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14220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结果验证：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898" y="1844824"/>
            <a:ext cx="957620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 display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vpnv4 all peer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 local router ID : 1.1.1.1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Local AS number : 100 Total number of peers : 1                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Peers in established state : 1 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Peer            V    AS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MsgRcvd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MsgSent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OutQ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Up/Down       State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PrefRcv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3.3.3.3         4   100        3        7     0 00:01:36 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Established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05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和</a:t>
            </a:r>
            <a:r>
              <a:rPr lang="en-US" dirty="0"/>
              <a:t>ASBR</a:t>
            </a:r>
            <a:r>
              <a:rPr lang="zh-CN" altLang="en-US" dirty="0"/>
              <a:t>上配置</a:t>
            </a:r>
            <a:r>
              <a:rPr lang="en-US" dirty="0"/>
              <a:t>VPN</a:t>
            </a:r>
            <a:r>
              <a:rPr lang="zh-CN" altLang="en-US" dirty="0"/>
              <a:t>实例。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88" y="1944359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[PE1-vpn-instance-huawei]route-distinguisher 100:1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 100:1 both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7488" y="3456527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[ASBR1-vpn-instance-huawei]route-distinguisher 100:1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[ASBR1-vpn-instance-huawei]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 100:1 both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[ASBR1-vpn-instance-huawei]quit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12285" y="4905164"/>
            <a:ext cx="10560048" cy="64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800" dirty="0">
                <a:ea typeface="微软雅黑" panose="020B0503020204020204" pitchFamily="34" charset="-122"/>
              </a:rPr>
              <a:t>PE2</a:t>
            </a:r>
            <a:r>
              <a:rPr lang="zh-CN" altLang="en-US" sz="1800" dirty="0"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ea typeface="微软雅黑" panose="020B0503020204020204" pitchFamily="34" charset="-122"/>
              </a:rPr>
              <a:t>ASBR2</a:t>
            </a:r>
            <a:r>
              <a:rPr lang="zh-CN" altLang="en-US" sz="1800" dirty="0">
                <a:ea typeface="微软雅黑" panose="020B0503020204020204" pitchFamily="34" charset="-122"/>
              </a:rPr>
              <a:t>的配置参考</a:t>
            </a:r>
            <a:r>
              <a:rPr lang="en-US" altLang="zh-CN" sz="1800" dirty="0">
                <a:ea typeface="微软雅黑" panose="020B0503020204020204" pitchFamily="34" charset="-122"/>
              </a:rPr>
              <a:t>PE1</a:t>
            </a:r>
            <a:r>
              <a:rPr lang="zh-CN" altLang="en-US" sz="1800" dirty="0"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ea typeface="微软雅黑" panose="020B0503020204020204" pitchFamily="34" charset="-122"/>
              </a:rPr>
              <a:t>ASBR1</a:t>
            </a:r>
            <a:r>
              <a:rPr lang="zh-CN" altLang="en-US" sz="1800" dirty="0">
                <a:ea typeface="微软雅黑" panose="020B0503020204020204" pitchFamily="34" charset="-122"/>
              </a:rPr>
              <a:t>。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08009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(7)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6"/>
            </a:pPr>
            <a:r>
              <a:rPr lang="zh-CN" altLang="en-US" dirty="0"/>
              <a:t>在</a:t>
            </a:r>
            <a:r>
              <a:rPr lang="en-US" altLang="zh-CN" dirty="0"/>
              <a:t>PE</a:t>
            </a:r>
            <a:r>
              <a:rPr lang="zh-CN" altLang="en-US" dirty="0"/>
              <a:t>，</a:t>
            </a:r>
            <a:r>
              <a:rPr lang="en-US" altLang="zh-CN" dirty="0"/>
              <a:t>ASBR</a:t>
            </a:r>
            <a:r>
              <a:rPr lang="zh-CN" altLang="en-US" dirty="0"/>
              <a:t>上配置接口与</a:t>
            </a:r>
            <a:r>
              <a:rPr lang="en-US" altLang="zh-CN" dirty="0"/>
              <a:t>VPN</a:t>
            </a:r>
            <a:r>
              <a:rPr lang="zh-CN" altLang="en-US" dirty="0"/>
              <a:t>实例关联</a:t>
            </a:r>
          </a:p>
          <a:p>
            <a:pPr marL="457200" indent="-457200">
              <a:buClrTx/>
              <a:buSzPct val="90000"/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912285" y="4905164"/>
            <a:ext cx="10560048" cy="64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1800" dirty="0">
                <a:ea typeface="微软雅黑" panose="020B0503020204020204" pitchFamily="34" charset="-122"/>
              </a:rPr>
              <a:t>PE2</a:t>
            </a:r>
            <a:r>
              <a:rPr lang="zh-CN" altLang="en-US" sz="1800" dirty="0"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ea typeface="微软雅黑" panose="020B0503020204020204" pitchFamily="34" charset="-122"/>
              </a:rPr>
              <a:t>ASBR2</a:t>
            </a:r>
            <a:r>
              <a:rPr lang="zh-CN" altLang="en-US" sz="1800" dirty="0">
                <a:ea typeface="微软雅黑" panose="020B0503020204020204" pitchFamily="34" charset="-122"/>
              </a:rPr>
              <a:t>的配置参考以上。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88867" y="1944359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[PE1]interface GigabitEthernet0/0/1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binding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10.1.1.2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87488" y="3456527"/>
            <a:ext cx="8285017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 interface GigabitEthernet0/0/0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binding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34.34.34.1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创建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实例，并将此实例绑定到连接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的接口（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认为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是自己的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CE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6636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(8)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7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与</a:t>
            </a:r>
            <a:r>
              <a:rPr lang="en-US" dirty="0"/>
              <a:t>CE，ASBR1</a:t>
            </a:r>
            <a:r>
              <a:rPr lang="zh-CN" altLang="en-US" dirty="0"/>
              <a:t>与</a:t>
            </a:r>
            <a:r>
              <a:rPr lang="en-US" dirty="0"/>
              <a:t>ASBR2</a:t>
            </a:r>
            <a:r>
              <a:rPr lang="zh-CN" altLang="en-US" dirty="0"/>
              <a:t>之间在</a:t>
            </a:r>
            <a:r>
              <a:rPr lang="en-US" dirty="0"/>
              <a:t>VPN</a:t>
            </a:r>
            <a:r>
              <a:rPr lang="zh-CN" altLang="en-US" dirty="0"/>
              <a:t>实例中配置</a:t>
            </a:r>
            <a:r>
              <a:rPr lang="en-US" dirty="0"/>
              <a:t>EBGP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3391" y="1844824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[PE1-bgp]ipv4-family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[PE1-bgp-huawei]peer 10.1.1.1 as-number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CE1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69531" y="3216467"/>
            <a:ext cx="8285017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[CE1-bgp]peer 10.1.1.2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[CE1-bgp]network 11.11.11.11 32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69526" y="4311019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[ASBR1-bgp]ipv4-family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[ASBR1-bgp-huawei]peer 34.34.34.2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912285" y="5472846"/>
            <a:ext cx="10560048" cy="73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800" dirty="0">
                <a:ea typeface="微软雅黑" panose="020B0503020204020204" pitchFamily="34" charset="-122"/>
              </a:rPr>
              <a:t>其他设备的配置参考以上。</a:t>
            </a:r>
          </a:p>
        </p:txBody>
      </p:sp>
    </p:spTree>
    <p:extLst>
      <p:ext uri="{BB962C8B-B14F-4D97-AF65-F5344CB8AC3E}">
        <p14:creationId xmlns:p14="http://schemas.microsoft.com/office/powerpoint/2010/main" val="82913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方式配置举例 </a:t>
            </a:r>
            <a:r>
              <a:rPr lang="en-US" altLang="zh-CN"/>
              <a:t>(9)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结果验证：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1844824"/>
            <a:ext cx="925302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[PE1]display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vpnv4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peer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 local router ID : 1.1.1.1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Local AS number : 100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Total number of peers : 1              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Peers in established state : 1 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Peer      V  AS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MsgRcvd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MsgSent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OutQ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Up/Down     State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PrefRcv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10.1.1.1  4 65001       10         10     0 00:07:10 Established      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6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方式配置验证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VPN-</a:t>
            </a:r>
            <a:r>
              <a:rPr lang="en-US" altLang="zh-CN" dirty="0" err="1"/>
              <a:t>OptionA</a:t>
            </a:r>
            <a:r>
              <a:rPr lang="zh-CN" altLang="en-US" dirty="0"/>
              <a:t>方式配置验证：</a:t>
            </a:r>
          </a:p>
          <a:p>
            <a:pPr lvl="1"/>
            <a:r>
              <a:rPr lang="zh-CN" altLang="en-US" dirty="0"/>
              <a:t>上述配置完成后，</a:t>
            </a:r>
            <a:r>
              <a:rPr lang="en-US" altLang="zh-CN" dirty="0"/>
              <a:t>CE</a:t>
            </a:r>
            <a:r>
              <a:rPr lang="zh-CN" altLang="en-US" dirty="0"/>
              <a:t>之间能学习到对方的接口路由，</a:t>
            </a:r>
            <a:r>
              <a:rPr lang="en-US" altLang="zh-CN" dirty="0"/>
              <a:t>CE1</a:t>
            </a:r>
            <a:r>
              <a:rPr lang="zh-CN" altLang="en-US" dirty="0"/>
              <a:t>和</a:t>
            </a:r>
            <a:r>
              <a:rPr lang="en-US" altLang="zh-CN" dirty="0"/>
              <a:t>CE2</a:t>
            </a:r>
            <a:r>
              <a:rPr lang="zh-CN" altLang="en-US" dirty="0"/>
              <a:t>能够相互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CE1</a:t>
            </a:r>
            <a:r>
              <a:rPr lang="zh-CN" altLang="en-US" dirty="0"/>
              <a:t>的显示为例：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5500" y="2866500"/>
            <a:ext cx="936104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Route Flags: R - relay, D - download to fib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Routing Tables: Public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Destinations : 6        Routes : 6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Destination/Mask   Proto   Pre  Cost   Flags 	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Interface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10.1.1.0/30         	 Direct  	0     0       D   	10.1.1.1  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10.1.1.1/32         	 Direct  	0     0       D  	127.0.0.1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   Direct  	0     0       D   	127.0.0.1    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22.22.22.22/32       EBGP     255   0       D  	10.1.1.2  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127.0.0.0/8         	Direct 	0     0       D   	127.0.0.1    InLoopBack0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127.0.0.1/32       	Direct 	0     0       D   	127.0.0.1    InLoopBack0</a:t>
            </a:r>
          </a:p>
        </p:txBody>
      </p:sp>
    </p:spTree>
    <p:extLst>
      <p:ext uri="{BB962C8B-B14F-4D97-AF65-F5344CB8AC3E}">
        <p14:creationId xmlns:p14="http://schemas.microsoft.com/office/powerpoint/2010/main" val="1700565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方式配置验证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/>
              <a:t>ASBR</a:t>
            </a:r>
            <a:r>
              <a:rPr lang="zh-CN" altLang="en-US"/>
              <a:t>上执行</a:t>
            </a:r>
            <a:r>
              <a:rPr lang="en-US"/>
              <a:t>display ip routing-table vpn-instance</a:t>
            </a:r>
            <a:r>
              <a:rPr lang="zh-CN" altLang="en-US"/>
              <a:t>命令，可以看到</a:t>
            </a:r>
            <a:r>
              <a:rPr lang="en-US"/>
              <a:t>ASBR</a:t>
            </a:r>
            <a:r>
              <a:rPr lang="zh-CN" altLang="en-US"/>
              <a:t>上为</a:t>
            </a:r>
            <a:r>
              <a:rPr lang="en-US"/>
              <a:t>VPN</a:t>
            </a:r>
            <a:r>
              <a:rPr lang="zh-CN" altLang="en-US"/>
              <a:t>维护的路由表。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43472" y="2315954"/>
            <a:ext cx="9937104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Route Flags: R - relay, D - download to fib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Routing Tables: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Destinations : 4        Routes : 4        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Destination/Mask   Proto    Pre  Cost  Flags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Interface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 	 IBGP     255   0      RD     1.1.1.1     	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22.22.22.22/32     	 EBGP    255   0      D       34.34.34.2  	GigabitEthernet0/0/0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34.34.34.0/30      	 Direct 	 0    0      D       34.34.34.1  	GigabitEthernet0/0/0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34.34.34.1/32      	 Direct 	 0    0      D       127.0.0.1  	GigabitEthernet0/0/0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34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VPN-OptionA</a:t>
            </a:r>
            <a:r>
              <a:rPr lang="zh-CN" altLang="en-US"/>
              <a:t>方式配置验证 </a:t>
            </a:r>
            <a:r>
              <a:rPr lang="en-US" altLang="zh-CN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ASBR</a:t>
            </a:r>
            <a:r>
              <a:rPr lang="zh-CN" altLang="en-US" dirty="0"/>
              <a:t>上执行</a:t>
            </a:r>
            <a:r>
              <a:rPr lang="en-US" dirty="0"/>
              <a:t>display </a:t>
            </a:r>
            <a:r>
              <a:rPr lang="en-US" dirty="0" err="1"/>
              <a:t>bgp</a:t>
            </a:r>
            <a:r>
              <a:rPr lang="en-US" dirty="0"/>
              <a:t> vpnv4 all routing-table</a:t>
            </a:r>
            <a:r>
              <a:rPr lang="zh-CN" altLang="en-US" dirty="0"/>
              <a:t>命令，可看到</a:t>
            </a:r>
            <a:r>
              <a:rPr lang="en-US" dirty="0"/>
              <a:t>ASBR</a:t>
            </a:r>
            <a:r>
              <a:rPr lang="zh-CN" altLang="en-US" dirty="0"/>
              <a:t>上的</a:t>
            </a:r>
            <a:r>
              <a:rPr lang="en-US" dirty="0"/>
              <a:t>VPNv4</a:t>
            </a:r>
            <a:r>
              <a:rPr lang="zh-CN" altLang="en-US" dirty="0"/>
              <a:t>路由。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2195989"/>
            <a:ext cx="8784976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[ASBR1]dis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vpnv4 all routing-table </a:t>
            </a:r>
          </a:p>
          <a:p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BGP Local router ID is 3.3.3.3 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Status codes: * - valid, &gt; - best, d - damped,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          h - history,  i - internal, s - suppressed, S - Stale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          Origin : i - IGP, e - EGP, ? – incomplete</a:t>
            </a:r>
          </a:p>
          <a:p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Total number of routes from all PE: 2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Route Distinguisher: 100:1 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   Network          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MED 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LocPrf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PrefVal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	Path/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Ogn</a:t>
            </a:r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*&gt;i  11.11.11.11/32     1.1.1.1         0          100        0      	65001i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*&gt;   22.22.22.22/32     34.34.34.2                             0      	200 65002i</a:t>
            </a:r>
          </a:p>
          <a:p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VPN-Instance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huawei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, Router ID 3.3.3.3: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Total Number of Routes: 2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   Network          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 MED 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LocPrf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PrefVal</a:t>
            </a:r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	Path/</a:t>
            </a:r>
            <a:r>
              <a:rPr lang="en-US" altLang="zh-CN" sz="1400" dirty="0" err="1">
                <a:latin typeface="+mn-ea"/>
                <a:ea typeface="+mn-ea"/>
                <a:cs typeface="Courier New" pitchFamily="49" charset="0"/>
              </a:rPr>
              <a:t>Ogn</a:t>
            </a:r>
            <a:endParaRPr lang="en-US" altLang="zh-CN" sz="14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*&gt;i  11.11.11.11/32     1.1.1.1         0          100        0     	65001i</a:t>
            </a:r>
          </a:p>
          <a:p>
            <a:r>
              <a:rPr lang="en-US" altLang="zh-CN" sz="1400" dirty="0">
                <a:latin typeface="+mn-ea"/>
                <a:ea typeface="+mn-ea"/>
                <a:cs typeface="Courier New" pitchFamily="49" charset="0"/>
              </a:rPr>
              <a:t> *&gt;   22.22.22.22/32     34.34.34.2                             0      	200 65002i</a:t>
            </a:r>
          </a:p>
        </p:txBody>
      </p:sp>
    </p:spTree>
    <p:extLst>
      <p:ext uri="{BB962C8B-B14F-4D97-AF65-F5344CB8AC3E}">
        <p14:creationId xmlns:p14="http://schemas.microsoft.com/office/powerpoint/2010/main" val="61407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Option-B</a:t>
            </a:r>
            <a:r>
              <a:rPr lang="zh-CN" altLang="en-US" dirty="0"/>
              <a:t>方案配置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58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方案背景 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427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方式拓扑介绍</a:t>
            </a:r>
            <a:endParaRPr lang="en-US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5752588"/>
            <a:ext cx="10560048" cy="484724"/>
          </a:xfrm>
        </p:spPr>
        <p:txBody>
          <a:bodyPr/>
          <a:lstStyle/>
          <a:p>
            <a:r>
              <a:rPr lang="zh-CN" altLang="en-US" sz="1800" dirty="0"/>
              <a:t>配置任务：使用跨域</a:t>
            </a:r>
            <a:r>
              <a:rPr lang="en-US" altLang="zh-CN" sz="1800" dirty="0"/>
              <a:t>VPN-</a:t>
            </a:r>
            <a:r>
              <a:rPr lang="en-US" altLang="zh-CN" sz="1800" dirty="0" err="1"/>
              <a:t>OptionB</a:t>
            </a:r>
            <a:r>
              <a:rPr lang="zh-CN" altLang="en-US" sz="1800" dirty="0"/>
              <a:t>的方式实现两端的</a:t>
            </a:r>
            <a:r>
              <a:rPr lang="en-US" altLang="zh-CN" sz="1800" dirty="0"/>
              <a:t>CE</a:t>
            </a:r>
            <a:r>
              <a:rPr lang="zh-CN" altLang="en-US" sz="1800" dirty="0"/>
              <a:t>设备互访。注：本实例使用</a:t>
            </a:r>
            <a:r>
              <a:rPr lang="en-US" altLang="zh-CN" sz="1800" dirty="0"/>
              <a:t>OSPF</a:t>
            </a:r>
            <a:r>
              <a:rPr lang="zh-CN" altLang="en-US" sz="1800" dirty="0"/>
              <a:t>作为</a:t>
            </a:r>
            <a:r>
              <a:rPr lang="en-US" altLang="zh-CN" sz="1800" dirty="0"/>
              <a:t>IGP</a:t>
            </a:r>
            <a:r>
              <a:rPr lang="zh-CN" altLang="en-US" sz="1800" dirty="0"/>
              <a:t>。</a:t>
            </a:r>
          </a:p>
          <a:p>
            <a:endParaRPr 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5460" y="1391547"/>
            <a:ext cx="9685076" cy="4112350"/>
            <a:chOff x="1086049" y="1391547"/>
            <a:chExt cx="9685076" cy="4112350"/>
          </a:xfrm>
        </p:grpSpPr>
        <p:sp>
          <p:nvSpPr>
            <p:cNvPr id="165" name="椭圆 28"/>
            <p:cNvSpPr/>
            <p:nvPr/>
          </p:nvSpPr>
          <p:spPr bwMode="auto">
            <a:xfrm>
              <a:off x="6001968" y="1418002"/>
              <a:ext cx="4733153" cy="274386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66" name="Picture 189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7155" y="4190125"/>
              <a:ext cx="2196244" cy="1313772"/>
            </a:xfrm>
            <a:prstGeom prst="rect">
              <a:avLst/>
            </a:prstGeom>
            <a:noFill/>
          </p:spPr>
        </p:pic>
        <p:pic>
          <p:nvPicPr>
            <p:cNvPr id="167" name="Picture 189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5460" y="4190891"/>
              <a:ext cx="2232248" cy="1290337"/>
            </a:xfrm>
            <a:prstGeom prst="rect">
              <a:avLst/>
            </a:prstGeom>
            <a:noFill/>
          </p:spPr>
        </p:pic>
        <p:sp>
          <p:nvSpPr>
            <p:cNvPr id="168" name="椭圆 28"/>
            <p:cNvSpPr/>
            <p:nvPr/>
          </p:nvSpPr>
          <p:spPr bwMode="auto">
            <a:xfrm>
              <a:off x="1164249" y="1391547"/>
              <a:ext cx="4643719" cy="274386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69" name="直接连接符 36"/>
            <p:cNvCxnSpPr>
              <a:stCxn id="194" idx="0"/>
            </p:cNvCxnSpPr>
            <p:nvPr/>
          </p:nvCxnSpPr>
          <p:spPr bwMode="auto">
            <a:xfrm flipV="1">
              <a:off x="2839209" y="2034143"/>
              <a:ext cx="825337" cy="1137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8"/>
            <p:cNvCxnSpPr/>
            <p:nvPr/>
          </p:nvCxnSpPr>
          <p:spPr bwMode="auto">
            <a:xfrm>
              <a:off x="2819636" y="3645024"/>
              <a:ext cx="0" cy="86409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Text Box 197"/>
            <p:cNvSpPr txBox="1">
              <a:spLocks noChangeArrowheads="1"/>
            </p:cNvSpPr>
            <p:nvPr/>
          </p:nvSpPr>
          <p:spPr bwMode="auto">
            <a:xfrm>
              <a:off x="2390180" y="4977172"/>
              <a:ext cx="825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CE1</a:t>
              </a:r>
            </a:p>
          </p:txBody>
        </p:sp>
        <p:sp>
          <p:nvSpPr>
            <p:cNvPr id="172" name="Text Box 198"/>
            <p:cNvSpPr txBox="1">
              <a:spLocks noChangeArrowheads="1"/>
            </p:cNvSpPr>
            <p:nvPr/>
          </p:nvSpPr>
          <p:spPr bwMode="auto">
            <a:xfrm>
              <a:off x="8729947" y="5053819"/>
              <a:ext cx="634777" cy="313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CE2</a:t>
              </a:r>
            </a:p>
          </p:txBody>
        </p:sp>
        <p:sp>
          <p:nvSpPr>
            <p:cNvPr id="173" name="Text Box 199"/>
            <p:cNvSpPr txBox="1">
              <a:spLocks noChangeArrowheads="1"/>
            </p:cNvSpPr>
            <p:nvPr/>
          </p:nvSpPr>
          <p:spPr bwMode="auto">
            <a:xfrm>
              <a:off x="1569720" y="4525379"/>
              <a:ext cx="975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AS65001</a:t>
              </a:r>
            </a:p>
          </p:txBody>
        </p:sp>
        <p:sp>
          <p:nvSpPr>
            <p:cNvPr id="174" name="Text Box 258"/>
            <p:cNvSpPr txBox="1">
              <a:spLocks noChangeArrowheads="1"/>
            </p:cNvSpPr>
            <p:nvPr/>
          </p:nvSpPr>
          <p:spPr bwMode="auto">
            <a:xfrm>
              <a:off x="2793655" y="3625241"/>
              <a:ext cx="535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PE1</a:t>
              </a:r>
            </a:p>
          </p:txBody>
        </p:sp>
        <p:sp>
          <p:nvSpPr>
            <p:cNvPr id="175" name="Text Box 260"/>
            <p:cNvSpPr txBox="1">
              <a:spLocks noChangeArrowheads="1"/>
            </p:cNvSpPr>
            <p:nvPr/>
          </p:nvSpPr>
          <p:spPr bwMode="auto">
            <a:xfrm>
              <a:off x="4220539" y="3626647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ASBR1</a:t>
              </a:r>
            </a:p>
          </p:txBody>
        </p:sp>
        <p:sp>
          <p:nvSpPr>
            <p:cNvPr id="176" name="Text Box 36"/>
            <p:cNvSpPr txBox="1">
              <a:spLocks noChangeArrowheads="1"/>
            </p:cNvSpPr>
            <p:nvPr/>
          </p:nvSpPr>
          <p:spPr bwMode="auto">
            <a:xfrm>
              <a:off x="3229464" y="2919482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AS100</a:t>
              </a:r>
            </a:p>
          </p:txBody>
        </p:sp>
        <p:sp>
          <p:nvSpPr>
            <p:cNvPr id="177" name="Text Box 199"/>
            <p:cNvSpPr txBox="1">
              <a:spLocks noChangeArrowheads="1"/>
            </p:cNvSpPr>
            <p:nvPr/>
          </p:nvSpPr>
          <p:spPr bwMode="auto">
            <a:xfrm>
              <a:off x="9200595" y="4617132"/>
              <a:ext cx="10563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AS65002</a:t>
              </a:r>
            </a:p>
          </p:txBody>
        </p:sp>
        <p:sp>
          <p:nvSpPr>
            <p:cNvPr id="178" name="Text Box 36"/>
            <p:cNvSpPr txBox="1">
              <a:spLocks noChangeArrowheads="1"/>
            </p:cNvSpPr>
            <p:nvPr/>
          </p:nvSpPr>
          <p:spPr bwMode="auto">
            <a:xfrm>
              <a:off x="7536135" y="3019281"/>
              <a:ext cx="11476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AS200</a:t>
              </a:r>
            </a:p>
          </p:txBody>
        </p:sp>
        <p:sp>
          <p:nvSpPr>
            <p:cNvPr id="179" name="Text Box 31"/>
            <p:cNvSpPr txBox="1">
              <a:spLocks noChangeArrowheads="1"/>
            </p:cNvSpPr>
            <p:nvPr/>
          </p:nvSpPr>
          <p:spPr bwMode="auto">
            <a:xfrm>
              <a:off x="2777970" y="4179332"/>
              <a:ext cx="82503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180" name="Text Box 31"/>
            <p:cNvSpPr txBox="1">
              <a:spLocks noChangeArrowheads="1"/>
            </p:cNvSpPr>
            <p:nvPr/>
          </p:nvSpPr>
          <p:spPr bwMode="auto">
            <a:xfrm>
              <a:off x="8250845" y="4323366"/>
              <a:ext cx="85628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181" name="Text Box 31"/>
            <p:cNvSpPr txBox="1">
              <a:spLocks noChangeArrowheads="1"/>
            </p:cNvSpPr>
            <p:nvPr/>
          </p:nvSpPr>
          <p:spPr bwMode="auto">
            <a:xfrm rot="18425665">
              <a:off x="2870466" y="2683138"/>
              <a:ext cx="79587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 rot="3318095">
              <a:off x="3946482" y="2640191"/>
              <a:ext cx="83784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183" name="矩形 140"/>
            <p:cNvSpPr>
              <a:spLocks noChangeArrowheads="1"/>
            </p:cNvSpPr>
            <p:nvPr/>
          </p:nvSpPr>
          <p:spPr bwMode="auto">
            <a:xfrm>
              <a:off x="1086049" y="4725776"/>
              <a:ext cx="1508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11.11.11.11/32</a:t>
              </a:r>
            </a:p>
          </p:txBody>
        </p:sp>
        <p:sp>
          <p:nvSpPr>
            <p:cNvPr id="184" name="矩形 140"/>
            <p:cNvSpPr>
              <a:spLocks noChangeArrowheads="1"/>
            </p:cNvSpPr>
            <p:nvPr/>
          </p:nvSpPr>
          <p:spPr bwMode="auto">
            <a:xfrm>
              <a:off x="9262379" y="4910971"/>
              <a:ext cx="1508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22.22.22.22/32</a:t>
              </a:r>
            </a:p>
          </p:txBody>
        </p:sp>
        <p:sp>
          <p:nvSpPr>
            <p:cNvPr id="185" name="矩形 140"/>
            <p:cNvSpPr>
              <a:spLocks noChangeArrowheads="1"/>
            </p:cNvSpPr>
            <p:nvPr/>
          </p:nvSpPr>
          <p:spPr bwMode="auto">
            <a:xfrm>
              <a:off x="1890435" y="4037612"/>
              <a:ext cx="9893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10.1.1.0/30</a:t>
              </a:r>
            </a:p>
          </p:txBody>
        </p:sp>
        <p:sp>
          <p:nvSpPr>
            <p:cNvPr id="186" name="矩形 140"/>
            <p:cNvSpPr>
              <a:spLocks noChangeArrowheads="1"/>
            </p:cNvSpPr>
            <p:nvPr/>
          </p:nvSpPr>
          <p:spPr bwMode="auto">
            <a:xfrm>
              <a:off x="8989664" y="4121496"/>
              <a:ext cx="9893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20.1.1.0/30</a:t>
              </a:r>
            </a:p>
          </p:txBody>
        </p:sp>
        <p:sp>
          <p:nvSpPr>
            <p:cNvPr id="187" name="矩形 140"/>
            <p:cNvSpPr>
              <a:spLocks noChangeArrowheads="1"/>
            </p:cNvSpPr>
            <p:nvPr/>
          </p:nvSpPr>
          <p:spPr bwMode="auto">
            <a:xfrm>
              <a:off x="1662931" y="2954146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1.1.1.1/32</a:t>
              </a:r>
            </a:p>
          </p:txBody>
        </p:sp>
        <p:sp>
          <p:nvSpPr>
            <p:cNvPr id="188" name="矩形 140"/>
            <p:cNvSpPr>
              <a:spLocks noChangeArrowheads="1"/>
            </p:cNvSpPr>
            <p:nvPr/>
          </p:nvSpPr>
          <p:spPr bwMode="auto">
            <a:xfrm>
              <a:off x="3321719" y="1742619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2.2.2.2/32</a:t>
              </a:r>
            </a:p>
          </p:txBody>
        </p:sp>
        <p:sp>
          <p:nvSpPr>
            <p:cNvPr id="189" name="矩形 140"/>
            <p:cNvSpPr>
              <a:spLocks noChangeArrowheads="1"/>
            </p:cNvSpPr>
            <p:nvPr/>
          </p:nvSpPr>
          <p:spPr bwMode="auto">
            <a:xfrm>
              <a:off x="4750452" y="2960948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3.3.3.3/32</a:t>
              </a:r>
            </a:p>
          </p:txBody>
        </p:sp>
        <p:sp>
          <p:nvSpPr>
            <p:cNvPr id="190" name="矩形 140"/>
            <p:cNvSpPr>
              <a:spLocks noChangeArrowheads="1"/>
            </p:cNvSpPr>
            <p:nvPr/>
          </p:nvSpPr>
          <p:spPr bwMode="auto">
            <a:xfrm rot="18419154">
              <a:off x="2468995" y="2563040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12.12.12.0/30</a:t>
              </a:r>
            </a:p>
          </p:txBody>
        </p:sp>
        <p:sp>
          <p:nvSpPr>
            <p:cNvPr id="191" name="矩形 140"/>
            <p:cNvSpPr>
              <a:spLocks noChangeArrowheads="1"/>
            </p:cNvSpPr>
            <p:nvPr/>
          </p:nvSpPr>
          <p:spPr bwMode="auto">
            <a:xfrm rot="3340869">
              <a:off x="8261043" y="2551435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56.56.56.0/30</a:t>
              </a:r>
            </a:p>
          </p:txBody>
        </p:sp>
        <p:sp>
          <p:nvSpPr>
            <p:cNvPr id="192" name="矩形 140"/>
            <p:cNvSpPr>
              <a:spLocks noChangeArrowheads="1"/>
            </p:cNvSpPr>
            <p:nvPr/>
          </p:nvSpPr>
          <p:spPr bwMode="auto">
            <a:xfrm>
              <a:off x="5387611" y="3413428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34.34.34.0/30</a:t>
              </a:r>
            </a:p>
          </p:txBody>
        </p:sp>
        <p:pic>
          <p:nvPicPr>
            <p:cNvPr id="193" name="Picture 19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4703" y="4509120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194" name="Picture 19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7837" y="3171903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195" name="Picture 19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29947" y="4576087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196" name="直接连接符 36"/>
            <p:cNvCxnSpPr/>
            <p:nvPr/>
          </p:nvCxnSpPr>
          <p:spPr bwMode="auto">
            <a:xfrm>
              <a:off x="4001842" y="2101026"/>
              <a:ext cx="751702" cy="1066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36"/>
            <p:cNvCxnSpPr>
              <a:stCxn id="208" idx="0"/>
              <a:endCxn id="205" idx="1"/>
            </p:cNvCxnSpPr>
            <p:nvPr/>
          </p:nvCxnSpPr>
          <p:spPr bwMode="auto">
            <a:xfrm flipV="1">
              <a:off x="7125771" y="2231313"/>
              <a:ext cx="691983" cy="946619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 Box 258"/>
            <p:cNvSpPr txBox="1">
              <a:spLocks noChangeArrowheads="1"/>
            </p:cNvSpPr>
            <p:nvPr/>
          </p:nvSpPr>
          <p:spPr bwMode="auto">
            <a:xfrm>
              <a:off x="8933062" y="3622957"/>
              <a:ext cx="5350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200" b="1" i="0" dirty="0">
                  <a:latin typeface="+mn-ea"/>
                  <a:ea typeface="+mn-ea"/>
                </a:rPr>
                <a:t>PE2</a:t>
              </a:r>
            </a:p>
          </p:txBody>
        </p:sp>
        <p:sp>
          <p:nvSpPr>
            <p:cNvPr id="199" name="Text Box 31"/>
            <p:cNvSpPr txBox="1">
              <a:spLocks noChangeArrowheads="1"/>
            </p:cNvSpPr>
            <p:nvPr/>
          </p:nvSpPr>
          <p:spPr bwMode="auto">
            <a:xfrm>
              <a:off x="4925590" y="3153782"/>
              <a:ext cx="791194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200" name="Text Box 31"/>
            <p:cNvSpPr txBox="1">
              <a:spLocks noChangeArrowheads="1"/>
            </p:cNvSpPr>
            <p:nvPr/>
          </p:nvSpPr>
          <p:spPr bwMode="auto">
            <a:xfrm rot="18297378">
              <a:off x="7183455" y="2633663"/>
              <a:ext cx="81348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201" name="Text Box 31"/>
            <p:cNvSpPr txBox="1">
              <a:spLocks noChangeArrowheads="1"/>
            </p:cNvSpPr>
            <p:nvPr/>
          </p:nvSpPr>
          <p:spPr bwMode="auto">
            <a:xfrm rot="3428443">
              <a:off x="8187798" y="2668398"/>
              <a:ext cx="78973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202" name="矩形 140"/>
            <p:cNvSpPr>
              <a:spLocks noChangeArrowheads="1"/>
            </p:cNvSpPr>
            <p:nvPr/>
          </p:nvSpPr>
          <p:spPr bwMode="auto">
            <a:xfrm>
              <a:off x="6026234" y="2977858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4.4.4.4/32</a:t>
              </a:r>
            </a:p>
          </p:txBody>
        </p:sp>
        <p:sp>
          <p:nvSpPr>
            <p:cNvPr id="203" name="矩形 140"/>
            <p:cNvSpPr>
              <a:spLocks noChangeArrowheads="1"/>
            </p:cNvSpPr>
            <p:nvPr/>
          </p:nvSpPr>
          <p:spPr bwMode="auto">
            <a:xfrm>
              <a:off x="7590295" y="1748642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5.5.5.5/32</a:t>
              </a:r>
            </a:p>
          </p:txBody>
        </p:sp>
        <p:sp>
          <p:nvSpPr>
            <p:cNvPr id="204" name="矩形 140"/>
            <p:cNvSpPr>
              <a:spLocks noChangeArrowheads="1"/>
            </p:cNvSpPr>
            <p:nvPr/>
          </p:nvSpPr>
          <p:spPr bwMode="auto">
            <a:xfrm rot="18466589">
              <a:off x="6816155" y="2516313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45.45.45.0/30</a:t>
              </a:r>
            </a:p>
          </p:txBody>
        </p:sp>
        <p:pic>
          <p:nvPicPr>
            <p:cNvPr id="205" name="Picture 204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17754" y="1976764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206" name="直接连接符 36"/>
            <p:cNvCxnSpPr>
              <a:stCxn id="205" idx="3"/>
              <a:endCxn id="214" idx="0"/>
            </p:cNvCxnSpPr>
            <p:nvPr/>
          </p:nvCxnSpPr>
          <p:spPr bwMode="auto">
            <a:xfrm>
              <a:off x="8380497" y="2231313"/>
              <a:ext cx="624274" cy="941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直接连接符 35"/>
            <p:cNvCxnSpPr/>
            <p:nvPr/>
          </p:nvCxnSpPr>
          <p:spPr bwMode="auto">
            <a:xfrm>
              <a:off x="4909655" y="3404822"/>
              <a:ext cx="2075271" cy="10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8" name="Picture 207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44399" y="3177932"/>
              <a:ext cx="562743" cy="509097"/>
            </a:xfrm>
            <a:prstGeom prst="rect">
              <a:avLst/>
            </a:prstGeom>
            <a:noFill/>
          </p:spPr>
        </p:pic>
        <p:pic>
          <p:nvPicPr>
            <p:cNvPr id="209" name="Picture 208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43385" y="3168184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210" name="直接连接符 39"/>
            <p:cNvCxnSpPr/>
            <p:nvPr/>
          </p:nvCxnSpPr>
          <p:spPr bwMode="auto">
            <a:xfrm>
              <a:off x="9010351" y="3633808"/>
              <a:ext cx="0" cy="936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1" name="Picture 21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31192" y="1970735"/>
              <a:ext cx="562743" cy="509097"/>
            </a:xfrm>
            <a:prstGeom prst="rect">
              <a:avLst/>
            </a:prstGeom>
            <a:noFill/>
          </p:spPr>
        </p:pic>
        <p:sp>
          <p:nvSpPr>
            <p:cNvPr id="212" name="Text Box 31"/>
            <p:cNvSpPr txBox="1">
              <a:spLocks noChangeArrowheads="1"/>
            </p:cNvSpPr>
            <p:nvPr/>
          </p:nvSpPr>
          <p:spPr bwMode="auto">
            <a:xfrm>
              <a:off x="2106124" y="3644805"/>
              <a:ext cx="8040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sp>
          <p:nvSpPr>
            <p:cNvPr id="213" name="Text Box 258"/>
            <p:cNvSpPr txBox="1">
              <a:spLocks noChangeArrowheads="1"/>
            </p:cNvSpPr>
            <p:nvPr/>
          </p:nvSpPr>
          <p:spPr bwMode="auto">
            <a:xfrm>
              <a:off x="3537699" y="2437147"/>
              <a:ext cx="5350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P1</a:t>
              </a:r>
            </a:p>
          </p:txBody>
        </p:sp>
        <p:pic>
          <p:nvPicPr>
            <p:cNvPr id="214" name="Picture 213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23399" y="3172424"/>
              <a:ext cx="562743" cy="509097"/>
            </a:xfrm>
            <a:prstGeom prst="rect">
              <a:avLst/>
            </a:prstGeom>
            <a:noFill/>
          </p:spPr>
        </p:pic>
        <p:sp>
          <p:nvSpPr>
            <p:cNvPr id="215" name="矩形 140"/>
            <p:cNvSpPr>
              <a:spLocks noChangeArrowheads="1"/>
            </p:cNvSpPr>
            <p:nvPr/>
          </p:nvSpPr>
          <p:spPr bwMode="auto">
            <a:xfrm rot="3306345">
              <a:off x="3948270" y="2452536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23.23.23.0/30</a:t>
              </a:r>
            </a:p>
          </p:txBody>
        </p:sp>
        <p:sp>
          <p:nvSpPr>
            <p:cNvPr id="216" name="Text Box 259"/>
            <p:cNvSpPr txBox="1">
              <a:spLocks noChangeArrowheads="1"/>
            </p:cNvSpPr>
            <p:nvPr/>
          </p:nvSpPr>
          <p:spPr bwMode="auto">
            <a:xfrm>
              <a:off x="7793912" y="2437335"/>
              <a:ext cx="6338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P2</a:t>
              </a:r>
            </a:p>
          </p:txBody>
        </p:sp>
        <p:sp>
          <p:nvSpPr>
            <p:cNvPr id="217" name="矩形 140"/>
            <p:cNvSpPr>
              <a:spLocks noChangeArrowheads="1"/>
            </p:cNvSpPr>
            <p:nvPr/>
          </p:nvSpPr>
          <p:spPr bwMode="auto">
            <a:xfrm>
              <a:off x="9107250" y="2971051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6.6.6.6/32</a:t>
              </a:r>
            </a:p>
          </p:txBody>
        </p:sp>
        <p:sp>
          <p:nvSpPr>
            <p:cNvPr id="218" name="Text Box 260"/>
            <p:cNvSpPr txBox="1">
              <a:spLocks noChangeArrowheads="1"/>
            </p:cNvSpPr>
            <p:nvPr/>
          </p:nvSpPr>
          <p:spPr bwMode="auto">
            <a:xfrm>
              <a:off x="6641386" y="3622282"/>
              <a:ext cx="1035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ASBR2</a:t>
              </a:r>
            </a:p>
          </p:txBody>
        </p:sp>
        <p:sp>
          <p:nvSpPr>
            <p:cNvPr id="219" name="Text Box 31"/>
            <p:cNvSpPr txBox="1">
              <a:spLocks noChangeArrowheads="1"/>
            </p:cNvSpPr>
            <p:nvPr/>
          </p:nvSpPr>
          <p:spPr bwMode="auto">
            <a:xfrm>
              <a:off x="6130460" y="3140968"/>
              <a:ext cx="86566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GE0/0/0</a:t>
              </a:r>
            </a:p>
          </p:txBody>
        </p:sp>
        <p:sp>
          <p:nvSpPr>
            <p:cNvPr id="220" name="Text Box 31"/>
            <p:cNvSpPr txBox="1">
              <a:spLocks noChangeArrowheads="1"/>
            </p:cNvSpPr>
            <p:nvPr/>
          </p:nvSpPr>
          <p:spPr bwMode="auto">
            <a:xfrm>
              <a:off x="8214841" y="3650156"/>
              <a:ext cx="80357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GE0/0/1</a:t>
              </a:r>
            </a:p>
          </p:txBody>
        </p:sp>
        <p:pic>
          <p:nvPicPr>
            <p:cNvPr id="221" name="Picture 220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39516" y="1970735"/>
              <a:ext cx="562743" cy="509097"/>
            </a:xfrm>
            <a:prstGeom prst="rect">
              <a:avLst/>
            </a:prstGeom>
            <a:noFill/>
          </p:spPr>
        </p:pic>
        <p:cxnSp>
          <p:nvCxnSpPr>
            <p:cNvPr id="222" name="直接连接符 36"/>
            <p:cNvCxnSpPr>
              <a:stCxn id="211" idx="1"/>
              <a:endCxn id="221" idx="3"/>
            </p:cNvCxnSpPr>
            <p:nvPr/>
          </p:nvCxnSpPr>
          <p:spPr bwMode="auto">
            <a:xfrm flipH="1">
              <a:off x="2302259" y="2225284"/>
              <a:ext cx="12289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直接连接符 36"/>
            <p:cNvCxnSpPr/>
            <p:nvPr/>
          </p:nvCxnSpPr>
          <p:spPr bwMode="auto">
            <a:xfrm flipH="1" flipV="1">
              <a:off x="8365685" y="2218973"/>
              <a:ext cx="1402723" cy="12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4" name="矩形 140"/>
            <p:cNvSpPr>
              <a:spLocks noChangeArrowheads="1"/>
            </p:cNvSpPr>
            <p:nvPr/>
          </p:nvSpPr>
          <p:spPr bwMode="auto">
            <a:xfrm>
              <a:off x="1744365" y="1757013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7.7.7.7/32</a:t>
              </a:r>
            </a:p>
          </p:txBody>
        </p:sp>
        <p:sp>
          <p:nvSpPr>
            <p:cNvPr id="225" name="矩形 140"/>
            <p:cNvSpPr>
              <a:spLocks noChangeArrowheads="1"/>
            </p:cNvSpPr>
            <p:nvPr/>
          </p:nvSpPr>
          <p:spPr bwMode="auto">
            <a:xfrm>
              <a:off x="9067046" y="1763754"/>
              <a:ext cx="114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L0: 8.8.8.8/32</a:t>
              </a:r>
            </a:p>
          </p:txBody>
        </p:sp>
        <p:sp>
          <p:nvSpPr>
            <p:cNvPr id="226" name="矩形 140"/>
            <p:cNvSpPr>
              <a:spLocks noChangeArrowheads="1"/>
            </p:cNvSpPr>
            <p:nvPr/>
          </p:nvSpPr>
          <p:spPr bwMode="auto">
            <a:xfrm>
              <a:off x="2359458" y="2001033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72.72.72.0/30</a:t>
              </a:r>
            </a:p>
          </p:txBody>
        </p:sp>
        <p:sp>
          <p:nvSpPr>
            <p:cNvPr id="227" name="矩形 140"/>
            <p:cNvSpPr>
              <a:spLocks noChangeArrowheads="1"/>
            </p:cNvSpPr>
            <p:nvPr/>
          </p:nvSpPr>
          <p:spPr bwMode="auto">
            <a:xfrm>
              <a:off x="8432325" y="1984206"/>
              <a:ext cx="11689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4225" eaLnBrk="0" fontAlgn="base" hangingPunct="0"/>
              <a:r>
                <a:rPr lang="en-US" altLang="zh-CN" sz="1200" dirty="0">
                  <a:latin typeface="+mn-ea"/>
                  <a:ea typeface="+mn-ea"/>
                </a:rPr>
                <a:t>58.58.58.0/30</a:t>
              </a:r>
            </a:p>
          </p:txBody>
        </p:sp>
        <p:sp>
          <p:nvSpPr>
            <p:cNvPr id="228" name="Text Box 258"/>
            <p:cNvSpPr txBox="1">
              <a:spLocks noChangeArrowheads="1"/>
            </p:cNvSpPr>
            <p:nvPr/>
          </p:nvSpPr>
          <p:spPr bwMode="auto">
            <a:xfrm>
              <a:off x="1732093" y="2450381"/>
              <a:ext cx="5741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RR1</a:t>
              </a:r>
            </a:p>
          </p:txBody>
        </p:sp>
        <p:sp>
          <p:nvSpPr>
            <p:cNvPr id="229" name="Text Box 258"/>
            <p:cNvSpPr txBox="1">
              <a:spLocks noChangeArrowheads="1"/>
            </p:cNvSpPr>
            <p:nvPr/>
          </p:nvSpPr>
          <p:spPr bwMode="auto">
            <a:xfrm>
              <a:off x="9614678" y="2462591"/>
              <a:ext cx="5889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1400" b="1" i="0" dirty="0">
                  <a:latin typeface="+mn-ea"/>
                  <a:ea typeface="+mn-ea"/>
                </a:rPr>
                <a:t>RR2</a:t>
              </a:r>
            </a:p>
          </p:txBody>
        </p:sp>
        <p:pic>
          <p:nvPicPr>
            <p:cNvPr id="230" name="Picture 229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01709" y="1988840"/>
              <a:ext cx="562743" cy="509097"/>
            </a:xfrm>
            <a:prstGeom prst="rect">
              <a:avLst/>
            </a:prstGeom>
            <a:noFill/>
          </p:spPr>
        </p:pic>
        <p:sp>
          <p:nvSpPr>
            <p:cNvPr id="231" name="Text Box 31"/>
            <p:cNvSpPr txBox="1">
              <a:spLocks noChangeArrowheads="1"/>
            </p:cNvSpPr>
            <p:nvPr/>
          </p:nvSpPr>
          <p:spPr bwMode="auto">
            <a:xfrm>
              <a:off x="2385122" y="2233061"/>
              <a:ext cx="82327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GE0/0/2</a:t>
              </a:r>
            </a:p>
          </p:txBody>
        </p:sp>
        <p:sp>
          <p:nvSpPr>
            <p:cNvPr id="232" name="Text Box 31"/>
            <p:cNvSpPr txBox="1">
              <a:spLocks noChangeArrowheads="1"/>
            </p:cNvSpPr>
            <p:nvPr/>
          </p:nvSpPr>
          <p:spPr bwMode="auto">
            <a:xfrm>
              <a:off x="8720383" y="2209152"/>
              <a:ext cx="85512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+mn-ea"/>
                  <a:ea typeface="+mn-ea"/>
                </a:rPr>
                <a:t>GE0/0/2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554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OptionB</a:t>
            </a:r>
            <a:r>
              <a:rPr lang="zh-CN" altLang="en-US" dirty="0"/>
              <a:t>方式配置步骤 </a:t>
            </a:r>
            <a:r>
              <a:rPr lang="en-US" altLang="zh-CN" dirty="0"/>
              <a:t>(1)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27256"/>
              </p:ext>
            </p:extLst>
          </p:nvPr>
        </p:nvGraphicFramePr>
        <p:xfrm>
          <a:off x="1169752" y="1334897"/>
          <a:ext cx="10045115" cy="4800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5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步骤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任务描述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参考命令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配置各接口的</a:t>
                      </a:r>
                      <a:r>
                        <a:rPr lang="en-US" sz="1200" dirty="0"/>
                        <a:t>IP</a:t>
                      </a:r>
                      <a:r>
                        <a:rPr lang="zh-CN" sz="1200" dirty="0"/>
                        <a:t>地址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参考基础配置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zh-CN" sz="120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在公网的</a:t>
                      </a:r>
                      <a:r>
                        <a:rPr lang="en-US" sz="1200" dirty="0"/>
                        <a:t>PE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sz="1200" dirty="0"/>
                        <a:t>ASBR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OSPF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参考普通</a:t>
                      </a:r>
                      <a:r>
                        <a:rPr lang="en-US" sz="1200" dirty="0"/>
                        <a:t>OSPF</a:t>
                      </a:r>
                      <a:r>
                        <a:rPr lang="zh-CN" sz="1200" dirty="0"/>
                        <a:t>配置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在公网的</a:t>
                      </a:r>
                      <a:r>
                        <a:rPr lang="en-US" sz="1200" dirty="0"/>
                        <a:t>PE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LDP</a:t>
                      </a:r>
                      <a:r>
                        <a:rPr lang="zh-CN" sz="1200" dirty="0"/>
                        <a:t>协议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lsr</a:t>
                      </a:r>
                      <a:r>
                        <a:rPr lang="en-US" sz="1200" dirty="0"/>
                        <a:t>-id </a:t>
                      </a:r>
                      <a:r>
                        <a:rPr lang="en-US" sz="1200" dirty="0" err="1"/>
                        <a:t>lsr</a:t>
                      </a:r>
                      <a:r>
                        <a:rPr lang="en-US" sz="1200" dirty="0"/>
                        <a:t>-id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ldp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4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PE1</a:t>
                      </a:r>
                      <a:r>
                        <a:rPr lang="en-US" altLang="zh-CN" sz="1200" dirty="0"/>
                        <a:t>&amp;ASBR1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RR1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PE2</a:t>
                      </a:r>
                      <a:r>
                        <a:rPr lang="en-US" altLang="zh-CN" sz="1200" dirty="0"/>
                        <a:t>&amp;ASBR2</a:t>
                      </a:r>
                      <a:r>
                        <a:rPr lang="zh-CN" sz="1200" dirty="0"/>
                        <a:t>与</a:t>
                      </a:r>
                      <a:r>
                        <a:rPr lang="en-US" altLang="zh-CN" sz="1200" dirty="0"/>
                        <a:t>RR</a:t>
                      </a:r>
                      <a:r>
                        <a:rPr lang="en-US" sz="1200" dirty="0"/>
                        <a:t>2</a:t>
                      </a:r>
                      <a:r>
                        <a:rPr lang="zh-CN" sz="1200" dirty="0"/>
                        <a:t>之间配置</a:t>
                      </a:r>
                      <a:r>
                        <a:rPr lang="en-US" sz="1200" dirty="0"/>
                        <a:t>IBGP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sz="1200" dirty="0"/>
                        <a:t>之间在</a:t>
                      </a:r>
                      <a:r>
                        <a:rPr lang="en-US" sz="1200" dirty="0"/>
                        <a:t>VPNv4</a:t>
                      </a:r>
                      <a:r>
                        <a:rPr lang="zh-CN" sz="1200" dirty="0"/>
                        <a:t>视图下使能</a:t>
                      </a:r>
                      <a:r>
                        <a:rPr lang="en-US" sz="1200" dirty="0"/>
                        <a:t>MP-IBGP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参考普通</a:t>
                      </a:r>
                      <a:r>
                        <a:rPr lang="en-US" sz="1200" dirty="0"/>
                        <a:t>BGP</a:t>
                      </a:r>
                      <a:r>
                        <a:rPr lang="zh-CN" sz="1200" dirty="0"/>
                        <a:t>配置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ipv4-family vpnv4 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| ipv6-address } enable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5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RR1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RR2</a:t>
                      </a:r>
                      <a:r>
                        <a:rPr lang="zh-CN" altLang="en-US" sz="1200" dirty="0"/>
                        <a:t>上配置</a:t>
                      </a:r>
                      <a:r>
                        <a:rPr lang="en-US" altLang="zh-CN" sz="1200" dirty="0"/>
                        <a:t>VPN</a:t>
                      </a:r>
                      <a:r>
                        <a:rPr lang="zh-CN" altLang="en-US" sz="1200" dirty="0"/>
                        <a:t>路由反射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ipv4-family vpnv4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peer </a:t>
                      </a:r>
                      <a:r>
                        <a:rPr lang="en-US" altLang="zh-CN" sz="1200" kern="1200" dirty="0"/>
                        <a:t>{ group-name | ipv4-address | ipv6-address } </a:t>
                      </a:r>
                      <a:r>
                        <a:rPr lang="en-US" altLang="zh-CN" sz="1200" dirty="0"/>
                        <a:t>reflect-client</a:t>
                      </a:r>
                      <a:r>
                        <a:rPr lang="en-US" altLang="zh-CN" sz="1200" baseline="0" dirty="0"/>
                        <a:t> 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02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6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实例。配置</a:t>
                      </a:r>
                      <a:r>
                        <a:rPr lang="en-US" sz="1200" dirty="0"/>
                        <a:t>RD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RT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ip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-instance-name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route-distinguisher </a:t>
                      </a:r>
                      <a:r>
                        <a:rPr lang="en-US" sz="1200" dirty="0" err="1"/>
                        <a:t>route-distinguisher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-target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-target [ both |export-</a:t>
                      </a:r>
                      <a:r>
                        <a:rPr lang="en-US" sz="1200" dirty="0" err="1"/>
                        <a:t>extcommunity</a:t>
                      </a:r>
                      <a:r>
                        <a:rPr lang="en-US" sz="1200" dirty="0"/>
                        <a:t> | </a:t>
                      </a:r>
                      <a:r>
                        <a:rPr lang="en-US" sz="1200" dirty="0" err="1"/>
                        <a:t>importextcommunity</a:t>
                      </a:r>
                      <a:r>
                        <a:rPr lang="en-US" sz="1200" dirty="0"/>
                        <a:t>]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11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方式配置步骤 </a:t>
            </a:r>
            <a:r>
              <a:rPr lang="en-US" altLang="zh-CN"/>
              <a:t>(2)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65889"/>
              </p:ext>
            </p:extLst>
          </p:nvPr>
        </p:nvGraphicFramePr>
        <p:xfrm>
          <a:off x="1523492" y="1556792"/>
          <a:ext cx="8424936" cy="41042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7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步骤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任务描述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参考命令</a:t>
                      </a:r>
                      <a:endParaRPr lang="zh-CN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7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PE</a:t>
                      </a:r>
                      <a:r>
                        <a:rPr lang="zh-CN" sz="1200" dirty="0"/>
                        <a:t>上配置接口与</a:t>
                      </a:r>
                      <a:r>
                        <a:rPr lang="en-US" sz="1200" dirty="0"/>
                        <a:t>VPN </a:t>
                      </a:r>
                      <a:r>
                        <a:rPr lang="zh-CN" sz="1200" dirty="0"/>
                        <a:t>实例关联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ip</a:t>
                      </a:r>
                      <a:r>
                        <a:rPr lang="en-US" sz="1200" dirty="0"/>
                        <a:t> binding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-instance-name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8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在</a:t>
                      </a:r>
                      <a:r>
                        <a:rPr lang="en-US" sz="1200"/>
                        <a:t>PE</a:t>
                      </a:r>
                      <a:r>
                        <a:rPr lang="zh-CN" sz="1200"/>
                        <a:t>的</a:t>
                      </a:r>
                      <a:r>
                        <a:rPr lang="en-US" sz="1200"/>
                        <a:t>VPN</a:t>
                      </a:r>
                      <a:r>
                        <a:rPr lang="zh-CN" sz="1200"/>
                        <a:t>实例中配置与</a:t>
                      </a:r>
                      <a:r>
                        <a:rPr lang="en-US" sz="1200"/>
                        <a:t>CE</a:t>
                      </a:r>
                      <a:r>
                        <a:rPr lang="zh-CN" sz="1200"/>
                        <a:t>的</a:t>
                      </a:r>
                      <a:r>
                        <a:rPr lang="en-US" sz="1200"/>
                        <a:t>EBGP</a:t>
                      </a:r>
                      <a:endParaRPr lang="zh-CN" sz="120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参考</a:t>
                      </a:r>
                      <a:r>
                        <a:rPr lang="en-US" sz="1200" dirty="0"/>
                        <a:t>BGP</a:t>
                      </a:r>
                      <a:r>
                        <a:rPr lang="zh-CN" sz="1200" dirty="0"/>
                        <a:t>配置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9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在</a:t>
                      </a:r>
                      <a:r>
                        <a:rPr lang="en-US" sz="1200"/>
                        <a:t>ASBR1</a:t>
                      </a:r>
                      <a:r>
                        <a:rPr lang="zh-CN" sz="1200"/>
                        <a:t>与</a:t>
                      </a:r>
                      <a:r>
                        <a:rPr lang="en-US" sz="1200"/>
                        <a:t>ASBR2</a:t>
                      </a:r>
                      <a:r>
                        <a:rPr lang="zh-CN" sz="1200"/>
                        <a:t>之间相连的接口上使能</a:t>
                      </a:r>
                      <a:r>
                        <a:rPr lang="en-US" sz="1200"/>
                        <a:t>MPLS</a:t>
                      </a:r>
                      <a:endParaRPr lang="zh-CN" sz="120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/>
                        <a:t>mpls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10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之间在</a:t>
                      </a:r>
                      <a:r>
                        <a:rPr lang="en-US" sz="1200" dirty="0"/>
                        <a:t>VPNv4</a:t>
                      </a:r>
                      <a:r>
                        <a:rPr lang="zh-CN" sz="1200" dirty="0"/>
                        <a:t>视图下配置</a:t>
                      </a:r>
                      <a:r>
                        <a:rPr lang="en-US" sz="1200" dirty="0"/>
                        <a:t>EBGP</a:t>
                      </a:r>
                      <a:r>
                        <a:rPr lang="zh-CN" sz="1200" dirty="0"/>
                        <a:t>（即</a:t>
                      </a:r>
                      <a:r>
                        <a:rPr lang="en-US" sz="1200" dirty="0"/>
                        <a:t>MP-EBGP</a:t>
                      </a:r>
                      <a:r>
                        <a:rPr lang="zh-CN" sz="1200" dirty="0"/>
                        <a:t>）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ipv4-family vpnv4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| ipv6-address } enable 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undo policy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-target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4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说明</a:t>
                      </a:r>
                      <a:endParaRPr lang="zh-CN" sz="120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1. ASBR1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之间需使能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LDP</a:t>
                      </a:r>
                      <a:r>
                        <a:rPr lang="zh-CN" sz="1200" dirty="0"/>
                        <a:t>不用使能。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2. </a:t>
                      </a:r>
                      <a:r>
                        <a:rPr lang="zh-CN" sz="1200" dirty="0"/>
                        <a:t>采用</a:t>
                      </a:r>
                      <a:r>
                        <a:rPr lang="en-US" sz="1200" dirty="0" err="1"/>
                        <a:t>OptionB</a:t>
                      </a:r>
                      <a:r>
                        <a:rPr lang="zh-CN" sz="1200" dirty="0"/>
                        <a:t>方式时，不同</a:t>
                      </a:r>
                      <a:r>
                        <a:rPr lang="en-US" sz="1200" dirty="0"/>
                        <a:t>AS</a:t>
                      </a:r>
                      <a:r>
                        <a:rPr lang="zh-CN" sz="1200" dirty="0"/>
                        <a:t>的</a:t>
                      </a:r>
                      <a:r>
                        <a:rPr lang="en-US" sz="1200" dirty="0"/>
                        <a:t>PE</a:t>
                      </a:r>
                      <a:r>
                        <a:rPr lang="zh-CN" sz="1200" dirty="0"/>
                        <a:t>的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实例的</a:t>
                      </a:r>
                      <a:r>
                        <a:rPr lang="en-US" sz="1200" dirty="0"/>
                        <a:t>VPN-Target</a:t>
                      </a:r>
                      <a:r>
                        <a:rPr lang="zh-CN" sz="1200" dirty="0"/>
                        <a:t>需要匹配。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3. </a:t>
                      </a:r>
                      <a:r>
                        <a:rPr lang="zh-CN" sz="1200" dirty="0"/>
                        <a:t>不再需要在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实例和接口绑定。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4. ASBR1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sz="1200" dirty="0"/>
                        <a:t>ASBR2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RR1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RR2</a:t>
                      </a:r>
                      <a:r>
                        <a:rPr lang="zh-CN" sz="1200" dirty="0"/>
                        <a:t>上需要进行特殊配置：在</a:t>
                      </a:r>
                      <a:r>
                        <a:rPr lang="en-US" sz="1200" dirty="0"/>
                        <a:t>VPNV4</a:t>
                      </a:r>
                      <a:r>
                        <a:rPr lang="zh-CN" sz="1200" dirty="0"/>
                        <a:t>地址族中配置</a:t>
                      </a:r>
                      <a:r>
                        <a:rPr lang="en-US" sz="1200" dirty="0"/>
                        <a:t>undo policy </a:t>
                      </a:r>
                      <a:r>
                        <a:rPr lang="en-US" sz="1200" dirty="0" err="1"/>
                        <a:t>vpn</a:t>
                      </a:r>
                      <a:r>
                        <a:rPr lang="en-US" sz="1200" dirty="0"/>
                        <a:t>-targe</a:t>
                      </a:r>
                      <a:r>
                        <a:rPr lang="en-US" altLang="zh-CN" sz="1200" dirty="0"/>
                        <a:t>t</a:t>
                      </a:r>
                      <a:r>
                        <a:rPr lang="zh-CN" altLang="en-US" sz="1200" dirty="0"/>
                        <a:t>。</a:t>
                      </a:r>
                      <a:endParaRPr lang="zh-CN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0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方式配置举例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1-4</a:t>
            </a:r>
            <a:r>
              <a:rPr lang="zh-CN" altLang="en-US" dirty="0"/>
              <a:t>步的配置参考前面</a:t>
            </a:r>
            <a:r>
              <a:rPr lang="en-US" dirty="0" err="1"/>
              <a:t>OptionA</a:t>
            </a:r>
            <a:r>
              <a:rPr lang="zh-CN" altLang="en-US" dirty="0"/>
              <a:t>方式的部分。</a:t>
            </a:r>
          </a:p>
          <a:p>
            <a:pPr marL="457200" indent="-457200">
              <a:buClrTx/>
              <a:buSzPct val="90000"/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altLang="zh-CN" dirty="0"/>
              <a:t>RR</a:t>
            </a:r>
            <a:r>
              <a:rPr lang="zh-CN" altLang="en-US" dirty="0"/>
              <a:t>上配置</a:t>
            </a:r>
            <a:r>
              <a:rPr lang="en-US" altLang="zh-CN" dirty="0"/>
              <a:t>VPN</a:t>
            </a:r>
            <a:r>
              <a:rPr lang="zh-CN" altLang="en-US" dirty="0"/>
              <a:t>路由反射，并设置不对接收的</a:t>
            </a:r>
            <a:r>
              <a:rPr lang="en-US" altLang="zh-CN" dirty="0"/>
              <a:t>VPN</a:t>
            </a:r>
            <a:r>
              <a:rPr lang="zh-CN" altLang="en-US" dirty="0"/>
              <a:t>路由进行</a:t>
            </a:r>
            <a:r>
              <a:rPr lang="en-US" altLang="zh-CN" dirty="0"/>
              <a:t>VPN-target</a:t>
            </a:r>
            <a:r>
              <a:rPr lang="zh-CN" altLang="en-US" dirty="0"/>
              <a:t>过滤。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6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上配置</a:t>
            </a:r>
            <a:r>
              <a:rPr lang="en-US" dirty="0"/>
              <a:t>VPN</a:t>
            </a:r>
            <a:r>
              <a:rPr lang="zh-CN" altLang="en-US" dirty="0"/>
              <a:t>实例，配置</a:t>
            </a:r>
            <a:r>
              <a:rPr lang="en-US" dirty="0"/>
              <a:t>RD（100:1）</a:t>
            </a:r>
            <a:r>
              <a:rPr lang="zh-CN" altLang="en-US" dirty="0"/>
              <a:t>和</a:t>
            </a:r>
            <a:r>
              <a:rPr lang="en-US" dirty="0"/>
              <a:t>RT（100:1）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RR2</a:t>
            </a:r>
            <a:r>
              <a:rPr lang="zh-CN" altLang="en-US" sz="1800" dirty="0"/>
              <a:t>配置参考</a:t>
            </a:r>
            <a:r>
              <a:rPr lang="en-US" altLang="zh-CN" sz="1800" dirty="0"/>
              <a:t>RR1</a:t>
            </a:r>
            <a:r>
              <a:rPr lang="zh-CN" altLang="en-US" sz="1800" dirty="0"/>
              <a:t>，</a:t>
            </a:r>
            <a:r>
              <a:rPr lang="en-US" sz="1800" dirty="0"/>
              <a:t>PE2</a:t>
            </a:r>
            <a:r>
              <a:rPr lang="zh-CN" altLang="en-US" sz="1800" dirty="0"/>
              <a:t>的配置参考</a:t>
            </a:r>
            <a:r>
              <a:rPr lang="en-US" sz="1800" dirty="0"/>
              <a:t>PE1。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88" y="4113076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[PE1-vpn-instance-huawei]route-distinguisher 100:1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 100:1 both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7488" y="2384884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[RR1-bgp]ipv4-family vpnv4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[RR1-bgp-af-vpnv4]undo policy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1.1.1.1 reflect-client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3.3.3.3 reflect-client </a:t>
            </a:r>
          </a:p>
        </p:txBody>
      </p:sp>
    </p:spTree>
    <p:extLst>
      <p:ext uri="{BB962C8B-B14F-4D97-AF65-F5344CB8AC3E}">
        <p14:creationId xmlns:p14="http://schemas.microsoft.com/office/powerpoint/2010/main" val="2981921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方式配置举例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7"/>
            </a:pPr>
            <a:r>
              <a:rPr lang="zh-CN" altLang="en-US" dirty="0"/>
              <a:t>在</a:t>
            </a:r>
            <a:r>
              <a:rPr lang="en-US" altLang="zh-CN" dirty="0"/>
              <a:t>PE</a:t>
            </a:r>
            <a:r>
              <a:rPr lang="zh-CN" altLang="en-US" dirty="0"/>
              <a:t>上配置接口与</a:t>
            </a:r>
            <a:r>
              <a:rPr lang="en-US" altLang="zh-CN" dirty="0"/>
              <a:t>VPN </a:t>
            </a:r>
            <a:r>
              <a:rPr lang="zh-CN" altLang="en-US" dirty="0"/>
              <a:t>实例关联。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1800" dirty="0"/>
              <a:t>PE2</a:t>
            </a:r>
            <a:r>
              <a:rPr lang="zh-CN" altLang="en-US" sz="1800" dirty="0"/>
              <a:t>的配置参考</a:t>
            </a:r>
            <a:r>
              <a:rPr lang="en-US" altLang="zh-CN" sz="1800" dirty="0"/>
              <a:t>PE1</a:t>
            </a:r>
            <a:r>
              <a:rPr lang="zh-CN" altLang="en-US" sz="1800" dirty="0"/>
              <a:t>。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87487" y="1813911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[PE1]interface GigabitEthernet0/0/1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binding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10.1.1.2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5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OptionB</a:t>
            </a:r>
            <a:r>
              <a:rPr lang="zh-CN" altLang="en-US" dirty="0"/>
              <a:t>方式配置举例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8"/>
            </a:pP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en-US" dirty="0"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ea typeface="微软雅黑" panose="020B0503020204020204" pitchFamily="34" charset="-122"/>
              </a:rPr>
              <a:t>实例中配置与</a:t>
            </a:r>
            <a:r>
              <a:rPr lang="en-US" dirty="0">
                <a:ea typeface="微软雅黑" panose="020B0503020204020204" pitchFamily="34" charset="-122"/>
              </a:rPr>
              <a:t>CE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en-US" dirty="0">
                <a:ea typeface="微软雅黑" panose="020B0503020204020204" pitchFamily="34" charset="-122"/>
              </a:rPr>
              <a:t>EBGP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dirty="0">
              <a:ea typeface="微软雅黑" panose="020B0503020204020204" pitchFamily="34" charset="-12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PE2</a:t>
            </a:r>
            <a:r>
              <a:rPr lang="zh-CN" altLang="en-US" sz="1800" dirty="0"/>
              <a:t>与</a:t>
            </a:r>
            <a:r>
              <a:rPr lang="en-US" altLang="zh-CN" sz="1800" dirty="0"/>
              <a:t>CE2</a:t>
            </a:r>
            <a:r>
              <a:rPr lang="zh-CN" altLang="en-US" sz="1800" dirty="0"/>
              <a:t>的</a:t>
            </a:r>
            <a:r>
              <a:rPr lang="en-US" altLang="zh-CN" sz="1800" dirty="0"/>
              <a:t>BGP</a:t>
            </a:r>
            <a:r>
              <a:rPr lang="zh-CN" altLang="en-US" sz="1800" dirty="0"/>
              <a:t>配置参考</a:t>
            </a:r>
            <a:r>
              <a:rPr lang="en-US" altLang="zh-CN" sz="1800" dirty="0"/>
              <a:t>PE1</a:t>
            </a:r>
            <a:r>
              <a:rPr lang="zh-CN" altLang="en-US" sz="1800" dirty="0"/>
              <a:t>与</a:t>
            </a:r>
            <a:r>
              <a:rPr lang="en-US" altLang="zh-CN" sz="1800" dirty="0"/>
              <a:t>CE1</a:t>
            </a:r>
            <a:r>
              <a:rPr lang="zh-CN" altLang="en-US" sz="1800" dirty="0"/>
              <a:t>。</a:t>
            </a:r>
            <a:endParaRPr 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88" y="1847523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[PE1-bgp]ipv4-family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[PE1-bgp-huawei]peer 10.1.1.1 as-number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CE1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93640" y="3168994"/>
            <a:ext cx="8285017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[CE1-bgp]peer 10.1.1.2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[CE1-bgp]network 11.11.11.11 32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57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方式配置举例 </a:t>
            </a:r>
            <a:r>
              <a:rPr lang="en-US" altLang="zh-CN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9"/>
            </a:pPr>
            <a:r>
              <a:rPr lang="zh-CN" altLang="en-US" dirty="0"/>
              <a:t>在</a:t>
            </a:r>
            <a:r>
              <a:rPr lang="en-US" dirty="0"/>
              <a:t>ASBR1</a:t>
            </a:r>
            <a:r>
              <a:rPr lang="zh-CN" altLang="en-US" dirty="0"/>
              <a:t>与</a:t>
            </a:r>
            <a:r>
              <a:rPr lang="en-US" dirty="0"/>
              <a:t>ASBR2</a:t>
            </a:r>
            <a:r>
              <a:rPr lang="zh-CN" altLang="en-US" dirty="0"/>
              <a:t>之间相连的接口上使能</a:t>
            </a:r>
            <a:r>
              <a:rPr lang="en-US" dirty="0"/>
              <a:t>MPLS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ASBR2</a:t>
            </a:r>
            <a:r>
              <a:rPr lang="zh-CN" altLang="en-US" sz="1800" dirty="0"/>
              <a:t>的配置参考</a:t>
            </a:r>
            <a:r>
              <a:rPr lang="en-US" sz="1800" dirty="0"/>
              <a:t>ASBR1。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88" y="1844824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[ASBR1]interface GigabitEthernet0/0/0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34.34.34.1 24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在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之间相连的接口上使能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27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OptionB</a:t>
            </a:r>
            <a:r>
              <a:rPr lang="zh-CN" altLang="en-US" dirty="0"/>
              <a:t>方式配置举例 </a:t>
            </a:r>
            <a:r>
              <a:rPr lang="en-US" altLang="zh-CN" dirty="0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03324"/>
          </a:xfrm>
        </p:spPr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10"/>
            </a:pP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之间的</a:t>
            </a:r>
            <a:r>
              <a:rPr lang="en-US" dirty="0">
                <a:ea typeface="微软雅黑" panose="020B0503020204020204" pitchFamily="34" charset="-122"/>
              </a:rPr>
              <a:t>VPNv4</a:t>
            </a:r>
            <a:r>
              <a:rPr lang="zh-CN" altLang="en-US" dirty="0">
                <a:ea typeface="微软雅黑" panose="020B0503020204020204" pitchFamily="34" charset="-122"/>
              </a:rPr>
              <a:t>视图下配置</a:t>
            </a:r>
            <a:r>
              <a:rPr lang="en-US" dirty="0">
                <a:ea typeface="微软雅黑" panose="020B0503020204020204" pitchFamily="34" charset="-122"/>
              </a:rPr>
              <a:t>EBGP (</a:t>
            </a:r>
            <a:r>
              <a:rPr lang="zh-CN" altLang="en-US" dirty="0">
                <a:ea typeface="微软雅黑" panose="020B0503020204020204" pitchFamily="34" charset="-122"/>
              </a:rPr>
              <a:t>即</a:t>
            </a:r>
            <a:r>
              <a:rPr lang="en-US" dirty="0">
                <a:ea typeface="微软雅黑" panose="020B0503020204020204" pitchFamily="34" charset="-122"/>
              </a:rPr>
              <a:t>MP-EBGP)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dirty="0"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7488" y="1834369"/>
            <a:ext cx="8285017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[ASBR1-bgp-af-vpnv4]peer 34.34.34.2 enable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建立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MP-EBGP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对等体关系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[ASBR1-bgp-af-vpnv4]undo policy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不对接收的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VPNv4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路由进行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VPN-target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过滤。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912285" y="3933788"/>
            <a:ext cx="10560048" cy="5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sz="1800" kern="0" dirty="0">
                <a:latin typeface="+mn-ea"/>
              </a:rPr>
              <a:t>ASBR2</a:t>
            </a:r>
            <a:r>
              <a:rPr lang="zh-CN" altLang="en-US" sz="1800" kern="0" dirty="0">
                <a:latin typeface="+mn-ea"/>
              </a:rPr>
              <a:t>的配置参考</a:t>
            </a:r>
            <a:r>
              <a:rPr lang="en-US" sz="1800" kern="0" dirty="0">
                <a:latin typeface="+mn-ea"/>
              </a:rPr>
              <a:t>ASBR1。</a:t>
            </a:r>
          </a:p>
          <a:p>
            <a:endParaRPr lang="en-US" sz="1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986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方式配置验证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配置验证：上述配置完成后，</a:t>
            </a:r>
            <a:r>
              <a:rPr lang="en-US" altLang="zh-CN" dirty="0"/>
              <a:t>CE</a:t>
            </a:r>
            <a:r>
              <a:rPr lang="zh-CN" altLang="en-US" dirty="0"/>
              <a:t>之间能学习到对方的接口路由，</a:t>
            </a:r>
            <a:r>
              <a:rPr lang="en-US" altLang="zh-CN" dirty="0"/>
              <a:t>CE1</a:t>
            </a:r>
            <a:r>
              <a:rPr lang="zh-CN" altLang="en-US" dirty="0"/>
              <a:t>和</a:t>
            </a:r>
            <a:r>
              <a:rPr lang="en-US" altLang="zh-CN" dirty="0"/>
              <a:t>CE2</a:t>
            </a:r>
            <a:r>
              <a:rPr lang="zh-CN" altLang="en-US" dirty="0"/>
              <a:t>能够相互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CE1</a:t>
            </a:r>
            <a:r>
              <a:rPr lang="zh-CN" altLang="en-US" dirty="0"/>
              <a:t>的显示为例：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1464" y="2866500"/>
            <a:ext cx="968507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Route Flags: R - relay, D - download to fib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Routing Tables: Public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Destinations : 6        Routes : 6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Destination/Mask    Proto   Pre  Cost  Flags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Interface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10.1.1.0/30              Direct   0      0       D      10.1.1.1   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10.1.1.1/32              Direct   0      0       D      127.0.0.1 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    Direct   0      0       D      127.0.0.1     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22.22.22.22/32        EBGP    255  0       D      10.1.1.2      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127.0.0.0/8              Direct    0      0       D      127.0.0.1    InLoopBack0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127.0.0.1/32            Direct   0      0       D      127.0.0.1     InLoopBack0</a:t>
            </a:r>
          </a:p>
        </p:txBody>
      </p:sp>
    </p:spTree>
    <p:extLst>
      <p:ext uri="{BB962C8B-B14F-4D97-AF65-F5344CB8AC3E}">
        <p14:creationId xmlns:p14="http://schemas.microsoft.com/office/powerpoint/2010/main" val="1687275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VPN-OptionB</a:t>
            </a:r>
            <a:r>
              <a:rPr lang="zh-CN" altLang="en-US"/>
              <a:t>方式配置验证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/>
              <a:t>ASBR</a:t>
            </a:r>
            <a:r>
              <a:rPr lang="zh-CN" altLang="en-US"/>
              <a:t>上执行</a:t>
            </a:r>
            <a:r>
              <a:rPr lang="en-US"/>
              <a:t>display bgp vpnv4 all routing-table</a:t>
            </a:r>
            <a:r>
              <a:rPr lang="zh-CN" altLang="en-US"/>
              <a:t>命令，可以看到</a:t>
            </a:r>
            <a:r>
              <a:rPr lang="en-US"/>
              <a:t>ASBR</a:t>
            </a:r>
            <a:r>
              <a:rPr lang="zh-CN" altLang="en-US"/>
              <a:t>上的</a:t>
            </a:r>
            <a:r>
              <a:rPr lang="en-US"/>
              <a:t>VPNv4</a:t>
            </a:r>
            <a:r>
              <a:rPr lang="zh-CN" altLang="en-US"/>
              <a:t>路由。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2315954"/>
            <a:ext cx="997310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vpnv4 all routing-table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BGP Local router ID is 23.23.23.2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Status codes: * - valid, &gt; - best, d - damped,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h - history,  i - internal, s - suppressed, S - Stale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Origin : i - IGP, e - EGP, ? - incomplete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Total number of routes from all PE: 2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Route Distinguisher: 100:1 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Network       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MED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LocPrf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PrefVal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Path/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Ogn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*&gt;i  11.11.11.11/32     1.1.1.1             0              100        0             65001i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22.22.22.22/32     34.34.34.2                                     0             200  65002i</a:t>
            </a:r>
          </a:p>
        </p:txBody>
      </p:sp>
    </p:spTree>
    <p:extLst>
      <p:ext uri="{BB962C8B-B14F-4D97-AF65-F5344CB8AC3E}">
        <p14:creationId xmlns:p14="http://schemas.microsoft.com/office/powerpoint/2010/main" val="256097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MPLS BGP VPN</a:t>
            </a:r>
            <a:r>
              <a:rPr lang="zh-CN" altLang="en-US" dirty="0"/>
              <a:t>方案的背景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6" y="1336614"/>
            <a:ext cx="10560048" cy="4680000"/>
          </a:xfr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ea typeface="微软雅黑" panose="020B0503020204020204" pitchFamily="34" charset="-122"/>
              </a:rPr>
              <a:t>MPLS BGP VPN</a:t>
            </a:r>
            <a:r>
              <a:rPr lang="zh-CN" altLang="en-US" dirty="0">
                <a:ea typeface="微软雅黑" panose="020B0503020204020204" pitchFamily="34" charset="-122"/>
              </a:rPr>
              <a:t>的解决方案</a:t>
            </a:r>
          </a:p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29568" y="1879459"/>
            <a:ext cx="9480434" cy="3797077"/>
            <a:chOff x="1529568" y="1879459"/>
            <a:chExt cx="9480434" cy="3797077"/>
          </a:xfrm>
        </p:grpSpPr>
        <p:pic>
          <p:nvPicPr>
            <p:cNvPr id="44" name="Picture 28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3617" y="1961072"/>
              <a:ext cx="1817688" cy="1431924"/>
            </a:xfrm>
            <a:prstGeom prst="rect">
              <a:avLst/>
            </a:prstGeom>
            <a:noFill/>
          </p:spPr>
        </p:pic>
        <p:pic>
          <p:nvPicPr>
            <p:cNvPr id="46" name="Picture 28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56340" y="4244612"/>
              <a:ext cx="1817688" cy="1431924"/>
            </a:xfrm>
            <a:prstGeom prst="rect">
              <a:avLst/>
            </a:prstGeom>
            <a:noFill/>
          </p:spPr>
        </p:pic>
        <p:pic>
          <p:nvPicPr>
            <p:cNvPr id="42" name="Picture 20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209" y="1879459"/>
              <a:ext cx="5311157" cy="259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4752" y="2624663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7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5626" y="4620522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8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7798" y="2470821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9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63828" y="2974828"/>
              <a:ext cx="638966" cy="578055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 bwMode="auto">
            <a:xfrm flipV="1">
              <a:off x="3133735" y="3448963"/>
              <a:ext cx="1340959" cy="1468946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066485" y="2773142"/>
              <a:ext cx="1378163" cy="433014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47422" y="3045481"/>
              <a:ext cx="638966" cy="578055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>
              <a:stCxn id="6" idx="3"/>
              <a:endCxn id="9" idx="1"/>
            </p:cNvCxnSpPr>
            <p:nvPr/>
          </p:nvCxnSpPr>
          <p:spPr bwMode="auto">
            <a:xfrm>
              <a:off x="6733718" y="2913691"/>
              <a:ext cx="930110" cy="350165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16" idx="3"/>
            </p:cNvCxnSpPr>
            <p:nvPr/>
          </p:nvCxnSpPr>
          <p:spPr bwMode="auto">
            <a:xfrm flipH="1">
              <a:off x="5086388" y="2913691"/>
              <a:ext cx="1008364" cy="420818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141"/>
            <p:cNvSpPr/>
            <p:nvPr/>
          </p:nvSpPr>
          <p:spPr bwMode="auto">
            <a:xfrm>
              <a:off x="2527077" y="5201189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CE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23" name="矩形 141"/>
            <p:cNvSpPr/>
            <p:nvPr/>
          </p:nvSpPr>
          <p:spPr bwMode="auto">
            <a:xfrm>
              <a:off x="4492509" y="3610315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24" name="矩形 141"/>
            <p:cNvSpPr/>
            <p:nvPr/>
          </p:nvSpPr>
          <p:spPr bwMode="auto">
            <a:xfrm>
              <a:off x="6157654" y="3202135"/>
              <a:ext cx="576064" cy="236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25" name="矩形 141"/>
            <p:cNvSpPr/>
            <p:nvPr/>
          </p:nvSpPr>
          <p:spPr bwMode="auto">
            <a:xfrm>
              <a:off x="9542979" y="5249601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  <a:ea typeface="宋体" charset="-122"/>
                </a:rPr>
                <a:t>CE</a:t>
              </a:r>
            </a:p>
          </p:txBody>
        </p:sp>
        <p:sp>
          <p:nvSpPr>
            <p:cNvPr id="26" name="矩形 141"/>
            <p:cNvSpPr/>
            <p:nvPr/>
          </p:nvSpPr>
          <p:spPr bwMode="auto">
            <a:xfrm>
              <a:off x="5811942" y="2250915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IP/MPLS</a:t>
              </a:r>
            </a:p>
          </p:txBody>
        </p:sp>
        <p:sp>
          <p:nvSpPr>
            <p:cNvPr id="28" name="矩形 141"/>
            <p:cNvSpPr/>
            <p:nvPr/>
          </p:nvSpPr>
          <p:spPr bwMode="auto">
            <a:xfrm>
              <a:off x="1529568" y="2467058"/>
              <a:ext cx="1107377" cy="38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</a:rPr>
                <a:t>Site</a:t>
              </a:r>
            </a:p>
          </p:txBody>
        </p:sp>
        <p:pic>
          <p:nvPicPr>
            <p:cNvPr id="29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476463" y="4671546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45" name="Picture 28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3617" y="4172975"/>
              <a:ext cx="1817688" cy="1431924"/>
            </a:xfrm>
            <a:prstGeom prst="rect">
              <a:avLst/>
            </a:prstGeom>
            <a:noFill/>
          </p:spPr>
        </p:pic>
        <p:sp>
          <p:nvSpPr>
            <p:cNvPr id="47" name="矩形 141"/>
            <p:cNvSpPr/>
            <p:nvPr/>
          </p:nvSpPr>
          <p:spPr bwMode="auto">
            <a:xfrm>
              <a:off x="2440854" y="3047832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CE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48" name="矩形 141"/>
            <p:cNvSpPr/>
            <p:nvPr/>
          </p:nvSpPr>
          <p:spPr bwMode="auto">
            <a:xfrm>
              <a:off x="7695279" y="3568602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cxnSp>
          <p:nvCxnSpPr>
            <p:cNvPr id="55" name="Straight Connector 54"/>
            <p:cNvCxnSpPr>
              <a:stCxn id="9" idx="3"/>
              <a:endCxn id="29" idx="0"/>
            </p:cNvCxnSpPr>
            <p:nvPr/>
          </p:nvCxnSpPr>
          <p:spPr bwMode="auto">
            <a:xfrm>
              <a:off x="8302794" y="3263856"/>
              <a:ext cx="1493152" cy="1407690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141"/>
            <p:cNvSpPr/>
            <p:nvPr/>
          </p:nvSpPr>
          <p:spPr bwMode="auto">
            <a:xfrm>
              <a:off x="1588647" y="4727124"/>
              <a:ext cx="1107377" cy="38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</a:rPr>
                <a:t>Site</a:t>
              </a:r>
            </a:p>
          </p:txBody>
        </p:sp>
        <p:sp>
          <p:nvSpPr>
            <p:cNvPr id="58" name="矩形 141"/>
            <p:cNvSpPr/>
            <p:nvPr/>
          </p:nvSpPr>
          <p:spPr bwMode="auto">
            <a:xfrm>
              <a:off x="9902625" y="4820093"/>
              <a:ext cx="1107377" cy="38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800" b="1" dirty="0">
                  <a:solidFill>
                    <a:schemeClr val="tx2"/>
                  </a:solidFill>
                  <a:latin typeface="+mn-lt"/>
                </a:rPr>
                <a:t>Site</a:t>
              </a:r>
            </a:p>
          </p:txBody>
        </p:sp>
        <p:sp>
          <p:nvSpPr>
            <p:cNvPr id="62" name="矩形 141"/>
            <p:cNvSpPr/>
            <p:nvPr/>
          </p:nvSpPr>
          <p:spPr bwMode="auto">
            <a:xfrm>
              <a:off x="5872675" y="3623536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AS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1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Option-C</a:t>
            </a:r>
            <a:r>
              <a:rPr lang="zh-CN" altLang="en-US" dirty="0"/>
              <a:t>方案配置 </a:t>
            </a:r>
            <a:r>
              <a:rPr lang="en-US" altLang="zh-CN" dirty="0"/>
              <a:t>(</a:t>
            </a:r>
            <a:r>
              <a:rPr lang="zh-CN" altLang="en-US" dirty="0"/>
              <a:t>方案一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94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方式拓扑介绍 </a:t>
            </a:r>
            <a:r>
              <a:rPr lang="en-US" altLang="zh-CN" dirty="0"/>
              <a:t>(</a:t>
            </a:r>
            <a:r>
              <a:rPr lang="zh-CN" altLang="en-US" dirty="0"/>
              <a:t>方案一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5759153"/>
            <a:ext cx="10560048" cy="442155"/>
          </a:xfrm>
        </p:spPr>
        <p:txBody>
          <a:bodyPr/>
          <a:lstStyle/>
          <a:p>
            <a:r>
              <a:rPr lang="zh-CN" altLang="en-US" sz="1800" dirty="0"/>
              <a:t>配置任务：使用跨域</a:t>
            </a:r>
            <a:r>
              <a:rPr lang="en-US" altLang="zh-CN" sz="1800" dirty="0"/>
              <a:t>VPN-</a:t>
            </a:r>
            <a:r>
              <a:rPr lang="en-US" altLang="zh-CN" sz="1800" dirty="0" err="1"/>
              <a:t>OptionC</a:t>
            </a:r>
            <a:r>
              <a:rPr lang="zh-CN" altLang="en-US" sz="1800" dirty="0"/>
              <a:t>的方式实现两端的</a:t>
            </a:r>
            <a:r>
              <a:rPr lang="en-US" altLang="zh-CN" sz="1800" dirty="0"/>
              <a:t>CE</a:t>
            </a:r>
            <a:r>
              <a:rPr lang="zh-CN" altLang="en-US" sz="1800" dirty="0"/>
              <a:t>设备互访。注：本实例使用</a:t>
            </a:r>
            <a:r>
              <a:rPr lang="en-US" altLang="zh-CN" sz="1800" dirty="0"/>
              <a:t>OSPF</a:t>
            </a:r>
            <a:r>
              <a:rPr lang="zh-CN" altLang="en-US" sz="1800" dirty="0"/>
              <a:t>作为</a:t>
            </a:r>
            <a:r>
              <a:rPr lang="en-US" altLang="zh-CN" sz="1800" dirty="0"/>
              <a:t>IGP</a:t>
            </a:r>
            <a:r>
              <a:rPr lang="zh-CN" altLang="en-US" sz="1800" dirty="0"/>
              <a:t>。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51" name="椭圆 28"/>
          <p:cNvSpPr/>
          <p:nvPr/>
        </p:nvSpPr>
        <p:spPr bwMode="auto">
          <a:xfrm>
            <a:off x="6059996" y="1391547"/>
            <a:ext cx="4733153" cy="274386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2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155" y="4190125"/>
            <a:ext cx="2196244" cy="1313772"/>
          </a:xfrm>
          <a:prstGeom prst="rect">
            <a:avLst/>
          </a:prstGeom>
          <a:noFill/>
        </p:spPr>
      </p:pic>
      <p:pic>
        <p:nvPicPr>
          <p:cNvPr id="53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60" y="4190891"/>
            <a:ext cx="2232248" cy="1290337"/>
          </a:xfrm>
          <a:prstGeom prst="rect">
            <a:avLst/>
          </a:prstGeom>
          <a:noFill/>
        </p:spPr>
      </p:pic>
      <p:sp>
        <p:nvSpPr>
          <p:cNvPr id="54" name="椭圆 28"/>
          <p:cNvSpPr/>
          <p:nvPr/>
        </p:nvSpPr>
        <p:spPr bwMode="auto">
          <a:xfrm>
            <a:off x="1164249" y="1391547"/>
            <a:ext cx="4643719" cy="274386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55" name="直接连接符 36"/>
          <p:cNvCxnSpPr>
            <a:stCxn id="80" idx="0"/>
          </p:cNvCxnSpPr>
          <p:nvPr/>
        </p:nvCxnSpPr>
        <p:spPr bwMode="auto">
          <a:xfrm flipV="1">
            <a:off x="2839209" y="2034143"/>
            <a:ext cx="825337" cy="113776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38"/>
          <p:cNvCxnSpPr/>
          <p:nvPr/>
        </p:nvCxnSpPr>
        <p:spPr bwMode="auto">
          <a:xfrm>
            <a:off x="2819636" y="3645024"/>
            <a:ext cx="0" cy="86409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197"/>
          <p:cNvSpPr txBox="1">
            <a:spLocks noChangeArrowheads="1"/>
          </p:cNvSpPr>
          <p:nvPr/>
        </p:nvSpPr>
        <p:spPr bwMode="auto">
          <a:xfrm>
            <a:off x="2390180" y="4977172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CE1</a:t>
            </a:r>
          </a:p>
        </p:txBody>
      </p:sp>
      <p:sp>
        <p:nvSpPr>
          <p:cNvPr id="58" name="Text Box 198"/>
          <p:cNvSpPr txBox="1">
            <a:spLocks noChangeArrowheads="1"/>
          </p:cNvSpPr>
          <p:nvPr/>
        </p:nvSpPr>
        <p:spPr bwMode="auto">
          <a:xfrm>
            <a:off x="8729947" y="5053819"/>
            <a:ext cx="634777" cy="31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CE2</a:t>
            </a:r>
          </a:p>
        </p:txBody>
      </p:sp>
      <p:sp>
        <p:nvSpPr>
          <p:cNvPr id="59" name="Text Box 199"/>
          <p:cNvSpPr txBox="1">
            <a:spLocks noChangeArrowheads="1"/>
          </p:cNvSpPr>
          <p:nvPr/>
        </p:nvSpPr>
        <p:spPr bwMode="auto">
          <a:xfrm>
            <a:off x="1569720" y="4525379"/>
            <a:ext cx="97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AS65001</a:t>
            </a:r>
          </a:p>
        </p:txBody>
      </p:sp>
      <p:sp>
        <p:nvSpPr>
          <p:cNvPr id="60" name="Text Box 258"/>
          <p:cNvSpPr txBox="1">
            <a:spLocks noChangeArrowheads="1"/>
          </p:cNvSpPr>
          <p:nvPr/>
        </p:nvSpPr>
        <p:spPr bwMode="auto">
          <a:xfrm>
            <a:off x="2793655" y="3625241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PE1</a:t>
            </a:r>
          </a:p>
        </p:txBody>
      </p:sp>
      <p:sp>
        <p:nvSpPr>
          <p:cNvPr id="61" name="Text Box 260"/>
          <p:cNvSpPr txBox="1">
            <a:spLocks noChangeArrowheads="1"/>
          </p:cNvSpPr>
          <p:nvPr/>
        </p:nvSpPr>
        <p:spPr bwMode="auto">
          <a:xfrm>
            <a:off x="4220539" y="3626647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ASBR1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3229464" y="2919482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AS100</a:t>
            </a:r>
          </a:p>
        </p:txBody>
      </p:sp>
      <p:sp>
        <p:nvSpPr>
          <p:cNvPr id="63" name="Text Box 199"/>
          <p:cNvSpPr txBox="1">
            <a:spLocks noChangeArrowheads="1"/>
          </p:cNvSpPr>
          <p:nvPr/>
        </p:nvSpPr>
        <p:spPr bwMode="auto">
          <a:xfrm>
            <a:off x="9226375" y="4617645"/>
            <a:ext cx="999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AS65002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536135" y="3019281"/>
            <a:ext cx="1147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AS200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073261" y="4245476"/>
            <a:ext cx="90975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256240" y="4340646"/>
            <a:ext cx="91134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8425665">
            <a:off x="2893224" y="2647930"/>
            <a:ext cx="77854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 rot="3318095">
            <a:off x="3956999" y="2666698"/>
            <a:ext cx="78579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9" name="矩形 140"/>
          <p:cNvSpPr>
            <a:spLocks noChangeArrowheads="1"/>
          </p:cNvSpPr>
          <p:nvPr/>
        </p:nvSpPr>
        <p:spPr bwMode="auto">
          <a:xfrm>
            <a:off x="1091444" y="4725245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11.11.11.11/32</a:t>
            </a:r>
          </a:p>
        </p:txBody>
      </p:sp>
      <p:sp>
        <p:nvSpPr>
          <p:cNvPr id="70" name="矩形 140"/>
          <p:cNvSpPr>
            <a:spLocks noChangeArrowheads="1"/>
          </p:cNvSpPr>
          <p:nvPr/>
        </p:nvSpPr>
        <p:spPr bwMode="auto">
          <a:xfrm>
            <a:off x="9226375" y="4910971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22.22.22.22/32</a:t>
            </a:r>
          </a:p>
        </p:txBody>
      </p:sp>
      <p:sp>
        <p:nvSpPr>
          <p:cNvPr id="71" name="矩形 140"/>
          <p:cNvSpPr>
            <a:spLocks noChangeArrowheads="1"/>
          </p:cNvSpPr>
          <p:nvPr/>
        </p:nvSpPr>
        <p:spPr bwMode="auto">
          <a:xfrm>
            <a:off x="2758739" y="4101441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10.1.1.0/30</a:t>
            </a:r>
          </a:p>
        </p:txBody>
      </p:sp>
      <p:sp>
        <p:nvSpPr>
          <p:cNvPr id="72" name="矩形 140"/>
          <p:cNvSpPr>
            <a:spLocks noChangeArrowheads="1"/>
          </p:cNvSpPr>
          <p:nvPr/>
        </p:nvSpPr>
        <p:spPr bwMode="auto">
          <a:xfrm>
            <a:off x="8995059" y="4064190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20.1.1.0/30</a:t>
            </a:r>
          </a:p>
        </p:txBody>
      </p:sp>
      <p:sp>
        <p:nvSpPr>
          <p:cNvPr id="73" name="矩形 140"/>
          <p:cNvSpPr>
            <a:spLocks noChangeArrowheads="1"/>
          </p:cNvSpPr>
          <p:nvPr/>
        </p:nvSpPr>
        <p:spPr bwMode="auto">
          <a:xfrm>
            <a:off x="1679563" y="295388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1.1.1.1/32</a:t>
            </a:r>
          </a:p>
        </p:txBody>
      </p:sp>
      <p:sp>
        <p:nvSpPr>
          <p:cNvPr id="74" name="矩形 140"/>
          <p:cNvSpPr>
            <a:spLocks noChangeArrowheads="1"/>
          </p:cNvSpPr>
          <p:nvPr/>
        </p:nvSpPr>
        <p:spPr bwMode="auto">
          <a:xfrm>
            <a:off x="3321719" y="174261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2.2.2.2/32</a:t>
            </a:r>
          </a:p>
        </p:txBody>
      </p:sp>
      <p:sp>
        <p:nvSpPr>
          <p:cNvPr id="75" name="矩形 140"/>
          <p:cNvSpPr>
            <a:spLocks noChangeArrowheads="1"/>
          </p:cNvSpPr>
          <p:nvPr/>
        </p:nvSpPr>
        <p:spPr bwMode="auto">
          <a:xfrm>
            <a:off x="4679804" y="295363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3.3.3.3/32</a:t>
            </a:r>
          </a:p>
        </p:txBody>
      </p:sp>
      <p:sp>
        <p:nvSpPr>
          <p:cNvPr id="76" name="矩形 140"/>
          <p:cNvSpPr>
            <a:spLocks noChangeArrowheads="1"/>
          </p:cNvSpPr>
          <p:nvPr/>
        </p:nvSpPr>
        <p:spPr bwMode="auto">
          <a:xfrm rot="18419154">
            <a:off x="2467784" y="2524234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12.12.12.0/30</a:t>
            </a:r>
          </a:p>
        </p:txBody>
      </p:sp>
      <p:sp>
        <p:nvSpPr>
          <p:cNvPr id="77" name="矩形 140"/>
          <p:cNvSpPr>
            <a:spLocks noChangeArrowheads="1"/>
          </p:cNvSpPr>
          <p:nvPr/>
        </p:nvSpPr>
        <p:spPr bwMode="auto">
          <a:xfrm rot="3340869">
            <a:off x="8213985" y="253111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56.56.56.0/30</a:t>
            </a:r>
          </a:p>
        </p:txBody>
      </p:sp>
      <p:sp>
        <p:nvSpPr>
          <p:cNvPr id="78" name="矩形 140"/>
          <p:cNvSpPr>
            <a:spLocks noChangeArrowheads="1"/>
          </p:cNvSpPr>
          <p:nvPr/>
        </p:nvSpPr>
        <p:spPr bwMode="auto">
          <a:xfrm>
            <a:off x="5358160" y="3391208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34.34.34.0/30</a:t>
            </a:r>
          </a:p>
        </p:txBody>
      </p:sp>
      <p:pic>
        <p:nvPicPr>
          <p:cNvPr id="79" name="Picture 78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03" y="4509120"/>
            <a:ext cx="562743" cy="509097"/>
          </a:xfrm>
          <a:prstGeom prst="rect">
            <a:avLst/>
          </a:prstGeom>
          <a:noFill/>
        </p:spPr>
      </p:pic>
      <p:pic>
        <p:nvPicPr>
          <p:cNvPr id="80" name="Picture 7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7837" y="3171903"/>
            <a:ext cx="562743" cy="509097"/>
          </a:xfrm>
          <a:prstGeom prst="rect">
            <a:avLst/>
          </a:prstGeom>
          <a:noFill/>
        </p:spPr>
      </p:pic>
      <p:pic>
        <p:nvPicPr>
          <p:cNvPr id="81" name="Picture 8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9947" y="4576087"/>
            <a:ext cx="562743" cy="509097"/>
          </a:xfrm>
          <a:prstGeom prst="rect">
            <a:avLst/>
          </a:prstGeom>
          <a:noFill/>
        </p:spPr>
      </p:pic>
      <p:cxnSp>
        <p:nvCxnSpPr>
          <p:cNvPr id="82" name="直接连接符 36"/>
          <p:cNvCxnSpPr/>
          <p:nvPr/>
        </p:nvCxnSpPr>
        <p:spPr bwMode="auto">
          <a:xfrm>
            <a:off x="4001842" y="2101026"/>
            <a:ext cx="751702" cy="106663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36"/>
          <p:cNvCxnSpPr>
            <a:stCxn id="94" idx="0"/>
            <a:endCxn id="91" idx="1"/>
          </p:cNvCxnSpPr>
          <p:nvPr/>
        </p:nvCxnSpPr>
        <p:spPr bwMode="auto">
          <a:xfrm flipV="1">
            <a:off x="7125771" y="2231313"/>
            <a:ext cx="691983" cy="946619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258"/>
          <p:cNvSpPr txBox="1">
            <a:spLocks noChangeArrowheads="1"/>
          </p:cNvSpPr>
          <p:nvPr/>
        </p:nvSpPr>
        <p:spPr bwMode="auto">
          <a:xfrm>
            <a:off x="8933062" y="362295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PE2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946683" y="3140968"/>
            <a:ext cx="7892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 rot="18297378">
            <a:off x="7224619" y="2579365"/>
            <a:ext cx="7955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 rot="3428443">
            <a:off x="8206910" y="2686045"/>
            <a:ext cx="83263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88" name="矩形 140"/>
          <p:cNvSpPr>
            <a:spLocks noChangeArrowheads="1"/>
          </p:cNvSpPr>
          <p:nvPr/>
        </p:nvSpPr>
        <p:spPr bwMode="auto">
          <a:xfrm>
            <a:off x="6056887" y="295026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4.4.4.4/32</a:t>
            </a:r>
          </a:p>
        </p:txBody>
      </p:sp>
      <p:sp>
        <p:nvSpPr>
          <p:cNvPr id="89" name="矩形 140"/>
          <p:cNvSpPr>
            <a:spLocks noChangeArrowheads="1"/>
          </p:cNvSpPr>
          <p:nvPr/>
        </p:nvSpPr>
        <p:spPr bwMode="auto">
          <a:xfrm>
            <a:off x="7590295" y="174864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5.5.5.5/32</a:t>
            </a:r>
          </a:p>
        </p:txBody>
      </p:sp>
      <p:sp>
        <p:nvSpPr>
          <p:cNvPr id="90" name="矩形 140"/>
          <p:cNvSpPr>
            <a:spLocks noChangeArrowheads="1"/>
          </p:cNvSpPr>
          <p:nvPr/>
        </p:nvSpPr>
        <p:spPr bwMode="auto">
          <a:xfrm rot="18466589">
            <a:off x="6845571" y="2459279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45.45.45.0/30</a:t>
            </a:r>
          </a:p>
        </p:txBody>
      </p:sp>
      <p:pic>
        <p:nvPicPr>
          <p:cNvPr id="91" name="Picture 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754" y="1976764"/>
            <a:ext cx="562743" cy="509097"/>
          </a:xfrm>
          <a:prstGeom prst="rect">
            <a:avLst/>
          </a:prstGeom>
          <a:noFill/>
        </p:spPr>
      </p:pic>
      <p:cxnSp>
        <p:nvCxnSpPr>
          <p:cNvPr id="92" name="直接连接符 36"/>
          <p:cNvCxnSpPr>
            <a:stCxn id="91" idx="3"/>
            <a:endCxn id="100" idx="0"/>
          </p:cNvCxnSpPr>
          <p:nvPr/>
        </p:nvCxnSpPr>
        <p:spPr bwMode="auto">
          <a:xfrm>
            <a:off x="8380497" y="2231313"/>
            <a:ext cx="624274" cy="941111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35"/>
          <p:cNvCxnSpPr/>
          <p:nvPr/>
        </p:nvCxnSpPr>
        <p:spPr bwMode="auto">
          <a:xfrm>
            <a:off x="4909655" y="3404822"/>
            <a:ext cx="2075271" cy="1066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4" name="Picture 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399" y="3177932"/>
            <a:ext cx="562743" cy="509097"/>
          </a:xfrm>
          <a:prstGeom prst="rect">
            <a:avLst/>
          </a:prstGeom>
          <a:noFill/>
        </p:spPr>
      </p:pic>
      <p:pic>
        <p:nvPicPr>
          <p:cNvPr id="95" name="Picture 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385" y="3168184"/>
            <a:ext cx="562743" cy="509097"/>
          </a:xfrm>
          <a:prstGeom prst="rect">
            <a:avLst/>
          </a:prstGeom>
          <a:noFill/>
        </p:spPr>
      </p:pic>
      <p:cxnSp>
        <p:nvCxnSpPr>
          <p:cNvPr id="96" name="直接连接符 39"/>
          <p:cNvCxnSpPr/>
          <p:nvPr/>
        </p:nvCxnSpPr>
        <p:spPr bwMode="auto">
          <a:xfrm>
            <a:off x="9010351" y="3633808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7" name="Picture 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1192" y="1970735"/>
            <a:ext cx="562743" cy="509097"/>
          </a:xfrm>
          <a:prstGeom prst="rect">
            <a:avLst/>
          </a:prstGeom>
          <a:noFill/>
        </p:spPr>
      </p:pic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2059506" y="3644713"/>
            <a:ext cx="81417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99" name="Text Box 258"/>
          <p:cNvSpPr txBox="1">
            <a:spLocks noChangeArrowheads="1"/>
          </p:cNvSpPr>
          <p:nvPr/>
        </p:nvSpPr>
        <p:spPr bwMode="auto">
          <a:xfrm>
            <a:off x="3537699" y="243714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P1</a:t>
            </a:r>
          </a:p>
        </p:txBody>
      </p:sp>
      <p:pic>
        <p:nvPicPr>
          <p:cNvPr id="100" name="Picture 9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399" y="3172424"/>
            <a:ext cx="562743" cy="509097"/>
          </a:xfrm>
          <a:prstGeom prst="rect">
            <a:avLst/>
          </a:prstGeom>
          <a:noFill/>
        </p:spPr>
      </p:pic>
      <p:sp>
        <p:nvSpPr>
          <p:cNvPr id="101" name="矩形 140"/>
          <p:cNvSpPr>
            <a:spLocks noChangeArrowheads="1"/>
          </p:cNvSpPr>
          <p:nvPr/>
        </p:nvSpPr>
        <p:spPr bwMode="auto">
          <a:xfrm rot="3306345">
            <a:off x="3907893" y="2453339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23.23.23.0/30</a:t>
            </a:r>
          </a:p>
        </p:txBody>
      </p:sp>
      <p:sp>
        <p:nvSpPr>
          <p:cNvPr id="102" name="Text Box 259"/>
          <p:cNvSpPr txBox="1">
            <a:spLocks noChangeArrowheads="1"/>
          </p:cNvSpPr>
          <p:nvPr/>
        </p:nvSpPr>
        <p:spPr bwMode="auto">
          <a:xfrm>
            <a:off x="7793912" y="2437335"/>
            <a:ext cx="633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P2</a:t>
            </a:r>
          </a:p>
        </p:txBody>
      </p:sp>
      <p:sp>
        <p:nvSpPr>
          <p:cNvPr id="103" name="矩形 140"/>
          <p:cNvSpPr>
            <a:spLocks noChangeArrowheads="1"/>
          </p:cNvSpPr>
          <p:nvPr/>
        </p:nvSpPr>
        <p:spPr bwMode="auto">
          <a:xfrm>
            <a:off x="9050782" y="2952714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6.6.6.6/32</a:t>
            </a:r>
          </a:p>
        </p:txBody>
      </p:sp>
      <p:sp>
        <p:nvSpPr>
          <p:cNvPr id="104" name="Text Box 260"/>
          <p:cNvSpPr txBox="1">
            <a:spLocks noChangeArrowheads="1"/>
          </p:cNvSpPr>
          <p:nvPr/>
        </p:nvSpPr>
        <p:spPr bwMode="auto">
          <a:xfrm>
            <a:off x="6641386" y="3622282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ASBR2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6132004" y="3140968"/>
            <a:ext cx="82467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8251968" y="3660187"/>
            <a:ext cx="7963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pic>
        <p:nvPicPr>
          <p:cNvPr id="107" name="Picture 10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516" y="1970735"/>
            <a:ext cx="562743" cy="509097"/>
          </a:xfrm>
          <a:prstGeom prst="rect">
            <a:avLst/>
          </a:prstGeom>
          <a:noFill/>
        </p:spPr>
      </p:pic>
      <p:cxnSp>
        <p:nvCxnSpPr>
          <p:cNvPr id="108" name="直接连接符 36"/>
          <p:cNvCxnSpPr>
            <a:stCxn id="97" idx="1"/>
            <a:endCxn id="107" idx="3"/>
          </p:cNvCxnSpPr>
          <p:nvPr/>
        </p:nvCxnSpPr>
        <p:spPr bwMode="auto">
          <a:xfrm flipH="1">
            <a:off x="2302259" y="2225284"/>
            <a:ext cx="122893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36"/>
          <p:cNvCxnSpPr/>
          <p:nvPr/>
        </p:nvCxnSpPr>
        <p:spPr bwMode="auto">
          <a:xfrm flipH="1" flipV="1">
            <a:off x="8365685" y="2218973"/>
            <a:ext cx="1402723" cy="1234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矩形 140"/>
          <p:cNvSpPr>
            <a:spLocks noChangeArrowheads="1"/>
          </p:cNvSpPr>
          <p:nvPr/>
        </p:nvSpPr>
        <p:spPr bwMode="auto">
          <a:xfrm>
            <a:off x="1744365" y="175701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7.7.7.7/32</a:t>
            </a:r>
          </a:p>
        </p:txBody>
      </p:sp>
      <p:sp>
        <p:nvSpPr>
          <p:cNvPr id="111" name="矩形 140"/>
          <p:cNvSpPr>
            <a:spLocks noChangeArrowheads="1"/>
          </p:cNvSpPr>
          <p:nvPr/>
        </p:nvSpPr>
        <p:spPr bwMode="auto">
          <a:xfrm>
            <a:off x="9180804" y="176412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8.8.8.8/32</a:t>
            </a:r>
          </a:p>
        </p:txBody>
      </p:sp>
      <p:sp>
        <p:nvSpPr>
          <p:cNvPr id="112" name="矩形 140"/>
          <p:cNvSpPr>
            <a:spLocks noChangeArrowheads="1"/>
          </p:cNvSpPr>
          <p:nvPr/>
        </p:nvSpPr>
        <p:spPr bwMode="auto">
          <a:xfrm>
            <a:off x="2321035" y="198137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72.72.72.0/30</a:t>
            </a:r>
          </a:p>
        </p:txBody>
      </p:sp>
      <p:sp>
        <p:nvSpPr>
          <p:cNvPr id="113" name="矩形 140"/>
          <p:cNvSpPr>
            <a:spLocks noChangeArrowheads="1"/>
          </p:cNvSpPr>
          <p:nvPr/>
        </p:nvSpPr>
        <p:spPr bwMode="auto">
          <a:xfrm>
            <a:off x="8467825" y="2013904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58.58.58.0/30</a:t>
            </a:r>
          </a:p>
        </p:txBody>
      </p:sp>
      <p:sp>
        <p:nvSpPr>
          <p:cNvPr id="114" name="Text Box 258"/>
          <p:cNvSpPr txBox="1">
            <a:spLocks noChangeArrowheads="1"/>
          </p:cNvSpPr>
          <p:nvPr/>
        </p:nvSpPr>
        <p:spPr bwMode="auto">
          <a:xfrm>
            <a:off x="1720995" y="2440333"/>
            <a:ext cx="5961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RR1</a:t>
            </a:r>
          </a:p>
        </p:txBody>
      </p:sp>
      <p:sp>
        <p:nvSpPr>
          <p:cNvPr id="115" name="Text Box 258"/>
          <p:cNvSpPr txBox="1">
            <a:spLocks noChangeArrowheads="1"/>
          </p:cNvSpPr>
          <p:nvPr/>
        </p:nvSpPr>
        <p:spPr bwMode="auto">
          <a:xfrm>
            <a:off x="9592541" y="2435301"/>
            <a:ext cx="581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RR2</a:t>
            </a:r>
          </a:p>
        </p:txBody>
      </p:sp>
      <p:pic>
        <p:nvPicPr>
          <p:cNvPr id="116" name="Picture 11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709" y="1988840"/>
            <a:ext cx="562743" cy="509097"/>
          </a:xfrm>
          <a:prstGeom prst="rect">
            <a:avLst/>
          </a:prstGeom>
          <a:noFill/>
        </p:spPr>
      </p:pic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2416562" y="2204071"/>
            <a:ext cx="7821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8692531" y="2191136"/>
            <a:ext cx="84124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GE0/0/2</a:t>
            </a:r>
          </a:p>
        </p:txBody>
      </p:sp>
    </p:spTree>
    <p:extLst>
      <p:ext uri="{BB962C8B-B14F-4D97-AF65-F5344CB8AC3E}">
        <p14:creationId xmlns:p14="http://schemas.microsoft.com/office/powerpoint/2010/main" val="4261796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方式配置步骤 </a:t>
            </a:r>
            <a:r>
              <a:rPr lang="en-US" altLang="zh-CN"/>
              <a:t>(1)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1984"/>
              </p:ext>
            </p:extLst>
          </p:nvPr>
        </p:nvGraphicFramePr>
        <p:xfrm>
          <a:off x="1078650" y="1304764"/>
          <a:ext cx="10237930" cy="50237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dirty="0">
                          <a:latin typeface="+mn-ea"/>
                          <a:ea typeface="+mn-ea"/>
                        </a:rPr>
                        <a:t>步骤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dirty="0">
                          <a:latin typeface="+mn-ea"/>
                          <a:ea typeface="+mn-ea"/>
                        </a:rPr>
                        <a:t>任务描述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dirty="0">
                          <a:latin typeface="+mn-ea"/>
                          <a:ea typeface="+mn-ea"/>
                        </a:rPr>
                        <a:t>参考命令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1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配置各接口的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latin typeface="+mn-ea"/>
                          <a:ea typeface="+mn-ea"/>
                        </a:rPr>
                        <a:t>参考基础配置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2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在公网的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PE,P,RR,ASBR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上配置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OSPF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latin typeface="+mn-ea"/>
                          <a:ea typeface="+mn-ea"/>
                        </a:rPr>
                        <a:t>参考普通</a:t>
                      </a:r>
                      <a:r>
                        <a:rPr lang="en-US" sz="1050">
                          <a:latin typeface="+mn-ea"/>
                          <a:ea typeface="+mn-ea"/>
                        </a:rPr>
                        <a:t>OSPF</a:t>
                      </a:r>
                      <a:r>
                        <a:rPr lang="zh-CN" sz="1050">
                          <a:latin typeface="+mn-ea"/>
                          <a:ea typeface="+mn-ea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3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在公网的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PE,P,ASBR,RR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上配置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MPLS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LDP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协议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mpls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mpls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lsr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-id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lsr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-id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mpls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ldp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4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PE,ASBR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之间配置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IBGP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，并设置其为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的反射客户体</a:t>
                      </a:r>
                      <a:endParaRPr 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参考普通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BGP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5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ASBR1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ASBR2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之间配置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EBGP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参考普通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BGP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6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PE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上配置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VPN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实例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100:1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）和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RT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100:1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ip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-instance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-instance-name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route-distinguisher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route-distinguisher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-target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-target [ both |export-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extcommunity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 |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importextcommunity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]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7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050">
                          <a:latin typeface="+mn-ea"/>
                          <a:ea typeface="+mn-ea"/>
                        </a:rPr>
                        <a:t>PE</a:t>
                      </a:r>
                      <a:r>
                        <a:rPr lang="zh-CN" sz="1050">
                          <a:latin typeface="+mn-ea"/>
                          <a:ea typeface="+mn-ea"/>
                        </a:rPr>
                        <a:t>上配置接口与</a:t>
                      </a:r>
                      <a:r>
                        <a:rPr lang="en-US" sz="1050">
                          <a:latin typeface="+mn-ea"/>
                          <a:ea typeface="+mn-ea"/>
                        </a:rPr>
                        <a:t>VPN </a:t>
                      </a:r>
                      <a:r>
                        <a:rPr lang="zh-CN" sz="1050">
                          <a:latin typeface="+mn-ea"/>
                          <a:ea typeface="+mn-ea"/>
                        </a:rPr>
                        <a:t>实例关联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+mn-ea"/>
                          <a:ea typeface="+mn-ea"/>
                        </a:rPr>
                        <a:t>ip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 binding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-instance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vpn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-instance-name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latin typeface="+mn-ea"/>
                          <a:ea typeface="+mn-ea"/>
                        </a:rPr>
                        <a:t>8</a:t>
                      </a:r>
                      <a:endParaRPr lang="zh-CN" sz="105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PE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VPN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实例中配置与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CE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EBGP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参考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BGP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9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RR1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之间在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VPNv4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视图下配置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EBGP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（即多跳的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MP-EBGP</a:t>
                      </a:r>
                      <a:r>
                        <a:rPr lang="zh-CN" sz="1050" dirty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PE1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RR1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之间在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VPNv4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视图下配置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MP-IBGP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PE2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RR2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之间在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VPNv4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视图下配置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MP-IBGP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设置</a:t>
                      </a:r>
                      <a:r>
                        <a:rPr lang="en-US" altLang="zh-CN" sz="1050" dirty="0">
                          <a:latin typeface="+mn-ea"/>
                          <a:ea typeface="+mn-ea"/>
                        </a:rPr>
                        <a:t>RR</a:t>
                      </a:r>
                      <a:r>
                        <a:rPr lang="zh-CN" altLang="en-US" sz="1050" dirty="0">
                          <a:latin typeface="+mn-ea"/>
                          <a:ea typeface="+mn-ea"/>
                        </a:rPr>
                        <a:t>在传递路由时不改变下一跳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peer { group-name | ipv4-address | ipv6-address } </a:t>
                      </a:r>
                      <a:r>
                        <a:rPr lang="en-US" sz="1050" dirty="0" err="1">
                          <a:latin typeface="+mn-ea"/>
                          <a:ea typeface="+mn-ea"/>
                        </a:rPr>
                        <a:t>ebgp</a:t>
                      </a:r>
                      <a:r>
                        <a:rPr lang="en-US" sz="1050" dirty="0">
                          <a:latin typeface="+mn-ea"/>
                          <a:ea typeface="+mn-ea"/>
                        </a:rPr>
                        <a:t>-max-hop [ hop-count ]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ipv4-family vpnv4</a:t>
                      </a:r>
                      <a:endParaRPr lang="zh-CN" sz="1050" dirty="0"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+mn-ea"/>
                          <a:ea typeface="+mn-ea"/>
                        </a:rPr>
                        <a:t>peer { group-name | ipv4-address | ipv6-address } enable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200" dirty="0">
                          <a:latin typeface="+mn-ea"/>
                          <a:ea typeface="+mn-ea"/>
                        </a:rPr>
                        <a:t>peer next-hop-invariable</a:t>
                      </a:r>
                      <a:endParaRPr lang="zh-CN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7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方式配置步骤 </a:t>
            </a:r>
            <a:r>
              <a:rPr lang="en-US" altLang="zh-CN"/>
              <a:t>(2)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8615"/>
              </p:ext>
            </p:extLst>
          </p:nvPr>
        </p:nvGraphicFramePr>
        <p:xfrm>
          <a:off x="1432583" y="1520788"/>
          <a:ext cx="9326833" cy="41121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步骤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任务描述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参考命令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10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使能</a:t>
                      </a:r>
                      <a:r>
                        <a:rPr lang="en-US" sz="1200" dirty="0"/>
                        <a:t>PE</a:t>
                      </a:r>
                      <a:r>
                        <a:rPr lang="zh-CN" sz="1200" dirty="0"/>
                        <a:t>与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altLang="en-US" sz="1200" dirty="0"/>
                        <a:t>，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sz="1200" dirty="0"/>
                        <a:t>之间相互交换标签</a:t>
                      </a:r>
                      <a:r>
                        <a:rPr lang="en-US" sz="1200" dirty="0"/>
                        <a:t>IPv4</a:t>
                      </a:r>
                      <a:r>
                        <a:rPr lang="zh-CN" sz="1200" dirty="0"/>
                        <a:t>路由的能力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} label-route-capability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11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配置本端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向</a:t>
                      </a:r>
                      <a:r>
                        <a:rPr lang="zh-CN" altLang="en-US" sz="1200" dirty="0"/>
                        <a:t>远端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altLang="en-US" sz="1200" dirty="0"/>
                        <a:t>，本端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altLang="en-US" sz="1200" dirty="0"/>
                        <a:t>向本端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sz="1200" dirty="0"/>
                        <a:t>发布的路由应用路由策略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route-policy route-policy-name { permit | deny } node </a:t>
                      </a:r>
                      <a:r>
                        <a:rPr lang="en-US" sz="1200" dirty="0" err="1"/>
                        <a:t>node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| ipv6-address } route-policy route-policy-name { import | export }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7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说明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1. ASBR1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之间需使能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LDP</a:t>
                      </a:r>
                      <a:r>
                        <a:rPr lang="zh-CN" sz="1200" dirty="0"/>
                        <a:t>可以不使能。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2. </a:t>
                      </a:r>
                      <a:r>
                        <a:rPr lang="zh-CN" sz="1200" dirty="0"/>
                        <a:t>不需要在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实例和接口绑定。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3. </a:t>
                      </a:r>
                      <a:r>
                        <a:rPr lang="zh-CN" sz="1200" dirty="0"/>
                        <a:t>在以下路由器之间配置能够交换带标签的</a:t>
                      </a:r>
                      <a:r>
                        <a:rPr lang="en-US" sz="1200" dirty="0"/>
                        <a:t>IPv4</a:t>
                      </a:r>
                      <a:r>
                        <a:rPr lang="zh-CN" sz="1200" dirty="0"/>
                        <a:t>路由：</a:t>
                      </a:r>
                      <a:r>
                        <a:rPr lang="en-US" sz="1200" dirty="0"/>
                        <a:t>PE1</a:t>
                      </a:r>
                      <a:r>
                        <a:rPr lang="zh-CN" sz="1200" dirty="0"/>
                        <a:t>与</a:t>
                      </a:r>
                      <a:r>
                        <a:rPr lang="en-US" altLang="zh-CN" sz="1200" dirty="0"/>
                        <a:t>RR1</a:t>
                      </a:r>
                      <a:r>
                        <a:rPr lang="zh-CN" sz="1200" dirty="0"/>
                        <a:t>、</a:t>
                      </a:r>
                      <a:r>
                        <a:rPr lang="en-US" altLang="zh-CN" sz="1200" dirty="0"/>
                        <a:t>RR1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ASBR1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sz="1200" dirty="0"/>
                        <a:t>PE2</a:t>
                      </a:r>
                      <a:r>
                        <a:rPr lang="zh-CN" sz="1200" dirty="0"/>
                        <a:t>与</a:t>
                      </a:r>
                      <a:r>
                        <a:rPr lang="en-US" altLang="zh-CN" sz="1200" dirty="0"/>
                        <a:t>RR2</a:t>
                      </a:r>
                      <a:r>
                        <a:rPr lang="zh-CN" altLang="en-US" sz="1200" dirty="0"/>
                        <a:t>、</a:t>
                      </a:r>
                      <a:r>
                        <a:rPr lang="en-US" altLang="zh-CN" sz="1200" dirty="0"/>
                        <a:t>RR2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ASBR2</a:t>
                      </a:r>
                      <a:r>
                        <a:rPr lang="zh-CN" sz="1200" dirty="0"/>
                        <a:t>、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ASBR2</a:t>
                      </a:r>
                      <a:r>
                        <a:rPr lang="zh-CN" altLang="en-US" sz="1200" dirty="0"/>
                        <a:t>。</a:t>
                      </a:r>
                      <a:endParaRPr lang="en-US" alt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4. </a:t>
                      </a:r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altLang="en-US" sz="1200" dirty="0"/>
                        <a:t>传递</a:t>
                      </a:r>
                      <a:r>
                        <a:rPr lang="en-US" altLang="zh-CN" sz="1200" dirty="0"/>
                        <a:t>VPN</a:t>
                      </a:r>
                      <a:r>
                        <a:rPr lang="zh-CN" altLang="en-US" sz="1200" dirty="0"/>
                        <a:t>路由至</a:t>
                      </a:r>
                      <a:r>
                        <a:rPr lang="zh-CN" altLang="en-US" sz="1200" baseline="0" dirty="0"/>
                        <a:t>远端</a:t>
                      </a:r>
                      <a:r>
                        <a:rPr lang="en-US" altLang="zh-CN" sz="1200" baseline="0" dirty="0"/>
                        <a:t>RR</a:t>
                      </a:r>
                      <a:r>
                        <a:rPr lang="zh-CN" altLang="en-US" sz="1200" baseline="0" dirty="0"/>
                        <a:t>，及从远端</a:t>
                      </a:r>
                      <a:r>
                        <a:rPr lang="en-US" altLang="zh-CN" sz="1200" baseline="0" dirty="0"/>
                        <a:t>RR</a:t>
                      </a:r>
                      <a:r>
                        <a:rPr lang="zh-CN" altLang="en-US" sz="1200" baseline="0" dirty="0"/>
                        <a:t>接收路由进一步传递至本端</a:t>
                      </a:r>
                      <a:r>
                        <a:rPr lang="en-US" altLang="zh-CN" sz="1200" baseline="0" dirty="0"/>
                        <a:t>PE</a:t>
                      </a:r>
                      <a:r>
                        <a:rPr lang="zh-CN" altLang="en-US" sz="1200" baseline="0" dirty="0"/>
                        <a:t>时，需要设置下一跳不改变。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5. </a:t>
                      </a: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上配置路由策略：对于从本</a:t>
                      </a:r>
                      <a:r>
                        <a:rPr lang="en-US" sz="1200" dirty="0"/>
                        <a:t>AS</a:t>
                      </a:r>
                      <a:r>
                        <a:rPr lang="zh-CN" sz="1200" dirty="0"/>
                        <a:t>内的</a:t>
                      </a:r>
                      <a:r>
                        <a:rPr lang="en-US" sz="1200" dirty="0"/>
                        <a:t>RR</a:t>
                      </a:r>
                      <a:r>
                        <a:rPr lang="zh-CN" sz="1200" dirty="0"/>
                        <a:t>接收的路由，在向对端</a:t>
                      </a:r>
                      <a:r>
                        <a:rPr lang="en-US" sz="1200" dirty="0"/>
                        <a:t>AS</a:t>
                      </a:r>
                      <a:r>
                        <a:rPr lang="zh-CN" sz="1200" dirty="0"/>
                        <a:t>的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发布时，分配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标签；对于向本</a:t>
                      </a:r>
                      <a:r>
                        <a:rPr lang="en-US" sz="1200" dirty="0"/>
                        <a:t>AS</a:t>
                      </a:r>
                      <a:r>
                        <a:rPr lang="zh-CN" sz="1200" dirty="0"/>
                        <a:t>内的</a:t>
                      </a:r>
                      <a:r>
                        <a:rPr lang="en-US" sz="1200" dirty="0"/>
                        <a:t>RR</a:t>
                      </a:r>
                      <a:r>
                        <a:rPr lang="zh-CN" sz="1200" dirty="0"/>
                        <a:t>发布的路由，如果是带标签的</a:t>
                      </a:r>
                      <a:r>
                        <a:rPr lang="en-US" sz="1200" dirty="0"/>
                        <a:t>IPv4</a:t>
                      </a:r>
                      <a:r>
                        <a:rPr lang="zh-CN" sz="1200" dirty="0"/>
                        <a:t>路由，为其分配新的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标签。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489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1-3</a:t>
            </a:r>
            <a:r>
              <a:rPr lang="zh-CN" altLang="en-US" dirty="0"/>
              <a:t>步的配置参考前面</a:t>
            </a:r>
            <a:r>
              <a:rPr lang="en-US" dirty="0" err="1"/>
              <a:t>OptionA</a:t>
            </a:r>
            <a:r>
              <a:rPr lang="zh-CN" altLang="en-US" dirty="0"/>
              <a:t>方式的部分。</a:t>
            </a: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4"/>
            </a:pPr>
            <a:r>
              <a:rPr lang="zh-CN" altLang="en-US" dirty="0"/>
              <a:t>配置</a:t>
            </a:r>
            <a:r>
              <a:rPr lang="en-US" altLang="zh-CN" dirty="0"/>
              <a:t>PE</a:t>
            </a:r>
            <a:r>
              <a:rPr lang="zh-CN" altLang="en-US" dirty="0"/>
              <a:t>，</a:t>
            </a:r>
            <a:r>
              <a:rPr lang="en-US" altLang="zh-CN" dirty="0"/>
              <a:t>ASBR</a:t>
            </a:r>
            <a:r>
              <a:rPr lang="zh-CN" altLang="en-US" dirty="0"/>
              <a:t>与</a:t>
            </a:r>
            <a:r>
              <a:rPr lang="en-US" altLang="zh-CN" dirty="0"/>
              <a:t>RR</a:t>
            </a:r>
            <a:r>
              <a:rPr lang="zh-CN" altLang="en-US" dirty="0"/>
              <a:t>之间的</a:t>
            </a:r>
            <a:r>
              <a:rPr lang="en-US" altLang="zh-CN" dirty="0"/>
              <a:t>IBGP</a:t>
            </a:r>
            <a:r>
              <a:rPr lang="zh-CN" altLang="en-US" dirty="0"/>
              <a:t>邻居，并设置其为</a:t>
            </a:r>
            <a:r>
              <a:rPr lang="en-US" altLang="zh-CN" dirty="0"/>
              <a:t>RR</a:t>
            </a:r>
            <a:r>
              <a:rPr lang="zh-CN" altLang="en-US" dirty="0"/>
              <a:t>的反射客户体。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dirty="0"/>
              <a:t>ASBR1</a:t>
            </a:r>
            <a:r>
              <a:rPr lang="zh-CN" altLang="en-US" dirty="0"/>
              <a:t>与</a:t>
            </a:r>
            <a:r>
              <a:rPr lang="en-US" dirty="0"/>
              <a:t>ASBR2</a:t>
            </a:r>
            <a:r>
              <a:rPr lang="zh-CN" altLang="en-US" dirty="0"/>
              <a:t>之间配置</a:t>
            </a:r>
            <a:r>
              <a:rPr lang="en-US" dirty="0"/>
              <a:t>EBGP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69796" y="2384884"/>
            <a:ext cx="828501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as-number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connect-interface 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reflect-client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3.3.3.3 as-number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3.3.3.3 connect-interface 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3.3.3.3 reflect-client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9796" y="4767386"/>
            <a:ext cx="828501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7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6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上配置</a:t>
            </a:r>
            <a:r>
              <a:rPr lang="en-US" dirty="0"/>
              <a:t>VPN</a:t>
            </a:r>
            <a:r>
              <a:rPr lang="zh-CN" altLang="en-US" dirty="0"/>
              <a:t>实例，配置</a:t>
            </a:r>
            <a:r>
              <a:rPr lang="en-US" dirty="0"/>
              <a:t>RD (100:1)</a:t>
            </a:r>
            <a:r>
              <a:rPr lang="zh-CN" altLang="en-US" dirty="0"/>
              <a:t>和</a:t>
            </a:r>
            <a:r>
              <a:rPr lang="en-US" dirty="0"/>
              <a:t>RT (100:1)</a:t>
            </a:r>
            <a:r>
              <a:rPr lang="zh-CN" altLang="en-US" dirty="0"/>
              <a:t>。</a:t>
            </a:r>
            <a:endParaRPr lang="en-US" dirty="0"/>
          </a:p>
          <a:p>
            <a:pPr marL="457200" indent="-457200">
              <a:buClrTx/>
              <a:buSzPct val="90000"/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6"/>
            </a:pP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6"/>
            </a:pPr>
            <a:r>
              <a:rPr lang="zh-CN" altLang="en-US" dirty="0"/>
              <a:t>在</a:t>
            </a:r>
            <a:r>
              <a:rPr lang="en-US" altLang="zh-CN" dirty="0"/>
              <a:t>PE</a:t>
            </a:r>
            <a:r>
              <a:rPr lang="zh-CN" altLang="en-US" dirty="0"/>
              <a:t>上配置接口与</a:t>
            </a:r>
            <a:r>
              <a:rPr lang="en-US" altLang="zh-CN" dirty="0"/>
              <a:t>VPN</a:t>
            </a:r>
            <a:r>
              <a:rPr lang="zh-CN" altLang="en-US" dirty="0"/>
              <a:t>实例关联。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1800" dirty="0"/>
              <a:t>PE2</a:t>
            </a:r>
            <a:r>
              <a:rPr lang="zh-CN" altLang="en-US" sz="1800" dirty="0"/>
              <a:t>的配置参考</a:t>
            </a:r>
            <a:r>
              <a:rPr lang="en-US" altLang="zh-CN" sz="1800" dirty="0"/>
              <a:t>PE1</a:t>
            </a:r>
            <a:r>
              <a:rPr lang="zh-CN" altLang="en-US" sz="1800" dirty="0"/>
              <a:t>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3391" y="3537012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[PE1]interface GigabitEthernet0/0/1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binding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10.1.1.2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8144" y="1808820"/>
            <a:ext cx="828501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[PE1-vpn-instance-huawei]route-distinguisher 100:1		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[PE1-vpn-instance-huawei-af-ipv4]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 100:1 both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84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8"/>
            </a:pP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en-US" dirty="0">
                <a:ea typeface="微软雅黑" panose="020B0503020204020204" pitchFamily="34" charset="-122"/>
              </a:rPr>
              <a:t>VPN</a:t>
            </a:r>
            <a:r>
              <a:rPr lang="zh-CN" altLang="en-US" dirty="0">
                <a:ea typeface="微软雅黑" panose="020B0503020204020204" pitchFamily="34" charset="-122"/>
              </a:rPr>
              <a:t>实例中配置与</a:t>
            </a:r>
            <a:r>
              <a:rPr lang="en-US" dirty="0">
                <a:ea typeface="微软雅黑" panose="020B0503020204020204" pitchFamily="34" charset="-122"/>
              </a:rPr>
              <a:t>CE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en-US" dirty="0">
                <a:ea typeface="微软雅黑" panose="020B0503020204020204" pitchFamily="34" charset="-122"/>
              </a:rPr>
              <a:t>EBGP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dirty="0">
              <a:ea typeface="微软雅黑" panose="020B0503020204020204" pitchFamily="34" charset="-12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ea typeface="微软雅黑" panose="020B0503020204020204" pitchFamily="34" charset="-122"/>
              </a:rPr>
              <a:t>PE2</a:t>
            </a:r>
            <a:r>
              <a:rPr lang="zh-CN" altLang="en-US" sz="1800" dirty="0"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ea typeface="微软雅黑" panose="020B0503020204020204" pitchFamily="34" charset="-122"/>
              </a:rPr>
              <a:t>CE2</a:t>
            </a:r>
            <a:r>
              <a:rPr lang="zh-CN" altLang="en-US" sz="1800" dirty="0">
                <a:ea typeface="微软雅黑" panose="020B0503020204020204" pitchFamily="34" charset="-122"/>
              </a:rPr>
              <a:t>的配置参考</a:t>
            </a:r>
            <a:r>
              <a:rPr lang="en-US" altLang="zh-CN" sz="1800" dirty="0">
                <a:ea typeface="微软雅黑" panose="020B0503020204020204" pitchFamily="34" charset="-122"/>
              </a:rPr>
              <a:t>PE1</a:t>
            </a:r>
            <a:r>
              <a:rPr lang="zh-CN" altLang="en-US" sz="1800" dirty="0"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ea typeface="微软雅黑" panose="020B0503020204020204" pitchFamily="34" charset="-122"/>
              </a:rPr>
              <a:t>CE1</a:t>
            </a:r>
            <a:r>
              <a:rPr lang="zh-CN" altLang="en-US" sz="1800" dirty="0">
                <a:ea typeface="微软雅黑" panose="020B0503020204020204" pitchFamily="34" charset="-122"/>
              </a:rPr>
              <a:t>。</a:t>
            </a:r>
            <a:endParaRPr lang="en-US" sz="1800" dirty="0"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2904" y="1880828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[PE1-bgp]ipv4-family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[PE1-bgp-huawei]peer 10.1.1.1 as-number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CE1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7387" y="3465004"/>
            <a:ext cx="8285017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[CE1-bgp]peer 10.1.1.2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[CE1-bgp]network 11.11.11.11 32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631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9"/>
            </a:pPr>
            <a:r>
              <a:rPr lang="zh-CN" altLang="en-US" dirty="0"/>
              <a:t>在</a:t>
            </a:r>
            <a:r>
              <a:rPr lang="en-US" altLang="zh-CN" dirty="0"/>
              <a:t>RR1</a:t>
            </a:r>
            <a:r>
              <a:rPr lang="zh-CN" altLang="en-US" dirty="0"/>
              <a:t>与</a:t>
            </a:r>
            <a:r>
              <a:rPr lang="en-US" altLang="zh-CN" dirty="0"/>
              <a:t>RR</a:t>
            </a:r>
            <a:r>
              <a:rPr lang="en-US" dirty="0"/>
              <a:t>2</a:t>
            </a:r>
            <a:r>
              <a:rPr lang="zh-CN" altLang="en-US" dirty="0"/>
              <a:t>之间的</a:t>
            </a:r>
            <a:r>
              <a:rPr lang="en-US" dirty="0"/>
              <a:t>VPNv4</a:t>
            </a:r>
            <a:r>
              <a:rPr lang="zh-CN" altLang="en-US" dirty="0"/>
              <a:t>视图下配置</a:t>
            </a:r>
            <a:r>
              <a:rPr lang="en-US" dirty="0"/>
              <a:t>MP-EBGP</a:t>
            </a:r>
            <a:r>
              <a:rPr lang="zh-CN" altLang="en-US" dirty="0"/>
              <a:t>，并配置传递路由时下一跳不改变。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与</a:t>
            </a:r>
            <a:r>
              <a:rPr lang="en-US" dirty="0"/>
              <a:t>RR</a:t>
            </a:r>
            <a:r>
              <a:rPr lang="zh-CN" altLang="en-US" dirty="0"/>
              <a:t>之间在</a:t>
            </a:r>
            <a:r>
              <a:rPr lang="en-US" dirty="0"/>
              <a:t>VPNv4</a:t>
            </a:r>
            <a:r>
              <a:rPr lang="zh-CN" altLang="en-US" dirty="0"/>
              <a:t>视图下配置</a:t>
            </a:r>
            <a:r>
              <a:rPr lang="en-US" dirty="0"/>
              <a:t>MP-IBGP,</a:t>
            </a:r>
            <a:r>
              <a:rPr lang="zh-CN" altLang="en-US" dirty="0"/>
              <a:t> 并配置传递路由时下一跳不改变。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52752" y="1894259"/>
            <a:ext cx="828501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8.8.8.8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8.8.8.8 connect-interface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LoopBack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[RR1-bgp]peer 8.8.8.8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ebgp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-max-hop 10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8.8.8.8 enable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[RR1-bgp-af-vpnv4]peer 8.8.8.8 next-hop-invariable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[RR1-bgp-af-vpnv4]undo policy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-target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2752" y="4617133"/>
            <a:ext cx="828501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connect-interface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LoopBack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0</a:t>
            </a:r>
            <a:endParaRPr lang="zh-CN" altLang="zh-CN" sz="1600" b="1" dirty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1.1.1.1 enable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[RR1-bgp-af-vpnv4]peer 1.1.1.1 next-hop-invariable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91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10"/>
            </a:pPr>
            <a:r>
              <a:rPr lang="zh-CN" altLang="en-US" dirty="0">
                <a:ea typeface="微软雅黑" panose="020B0503020204020204" pitchFamily="34" charset="-122"/>
              </a:rPr>
              <a:t>使能</a:t>
            </a:r>
            <a:r>
              <a:rPr lang="en-US" altLang="zh-CN" dirty="0"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RR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ASBR</a:t>
            </a:r>
            <a:r>
              <a:rPr lang="zh-CN" altLang="en-US" dirty="0">
                <a:ea typeface="微软雅黑" panose="020B0503020204020204" pitchFamily="34" charset="-122"/>
              </a:rPr>
              <a:t>之间相互交换标签</a:t>
            </a:r>
            <a:r>
              <a:rPr lang="en-US" altLang="zh-CN" dirty="0">
                <a:ea typeface="微软雅黑" panose="020B0503020204020204" pitchFamily="34" charset="-122"/>
              </a:rPr>
              <a:t>IPv4</a:t>
            </a:r>
            <a:r>
              <a:rPr lang="zh-CN" altLang="en-US" dirty="0">
                <a:ea typeface="微软雅黑" panose="020B0503020204020204" pitchFamily="34" charset="-122"/>
              </a:rPr>
              <a:t>路由的能力。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51484" y="1820419"/>
            <a:ext cx="828501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[PE1-bgp]peer 7.7.7.7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[PE1-bgp]peer 7.7.7.7 label-route-capability                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5967" y="4598534"/>
            <a:ext cx="8285017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7.7.7.7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7.7.7.7 label-route-capability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34.34.34.2 label-route-capability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53530" y="2942350"/>
            <a:ext cx="8285017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[RR1-bgp]peer 1.1.1.1 label-route-capability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               </a:t>
            </a:r>
            <a:endParaRPr lang="zh-CN" altLang="zh-CN" sz="1600" b="1" dirty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3.3.3.3 as-number 100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[RR1-bgp]peer 3.3.3.3 label-route-capability                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08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11"/>
            </a:pPr>
            <a:r>
              <a:rPr lang="zh-CN" altLang="en-US" dirty="0"/>
              <a:t>配置本端</a:t>
            </a:r>
            <a:r>
              <a:rPr lang="en-US" altLang="zh-CN" dirty="0"/>
              <a:t>ASBR</a:t>
            </a:r>
            <a:r>
              <a:rPr lang="zh-CN" altLang="en-US" dirty="0"/>
              <a:t>向远端</a:t>
            </a:r>
            <a:r>
              <a:rPr lang="en-US" altLang="zh-CN" dirty="0"/>
              <a:t>ASBR</a:t>
            </a:r>
            <a:r>
              <a:rPr lang="zh-CN" altLang="en-US" dirty="0"/>
              <a:t>，本端</a:t>
            </a:r>
            <a:r>
              <a:rPr lang="en-US" altLang="zh-CN" dirty="0"/>
              <a:t>ASBR</a:t>
            </a:r>
            <a:r>
              <a:rPr lang="zh-CN" altLang="en-US" dirty="0"/>
              <a:t>向本端</a:t>
            </a:r>
            <a:r>
              <a:rPr lang="en-US" altLang="zh-CN" dirty="0"/>
              <a:t>RR</a:t>
            </a:r>
            <a:r>
              <a:rPr lang="zh-CN" altLang="en-US" dirty="0"/>
              <a:t>发布的路由应用路由策略。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51484" y="1880828"/>
            <a:ext cx="8285017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[ASBR1]interface GigabitEthernet0/0/0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34.34.34.1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[ASBR1]route-policy policy1 permit node 10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[ASBR1-route-policy]apply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 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为匹配条件的路由分配标签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[ASBR1-route-policy]quit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[ASBR1]route-policy policy2 permit node 10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[ASBR1-route-policy]if-match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[ASBR1-route-policy]apply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如果路由带有标签，则为其分配标签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[ASBR1-route-policy]quit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在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上创建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个路由策略</a:t>
            </a:r>
          </a:p>
        </p:txBody>
      </p:sp>
    </p:spTree>
    <p:extLst>
      <p:ext uri="{BB962C8B-B14F-4D97-AF65-F5344CB8AC3E}">
        <p14:creationId xmlns:p14="http://schemas.microsoft.com/office/powerpoint/2010/main" val="212908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MPLS BGP VPN</a:t>
            </a:r>
            <a:r>
              <a:rPr lang="zh-CN" altLang="en-US" dirty="0"/>
              <a:t>方案的背景 </a:t>
            </a:r>
            <a:r>
              <a:rPr lang="en-US" altLang="zh-CN" dirty="0"/>
              <a:t>(2)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19436" y="1880828"/>
            <a:ext cx="10405186" cy="4002182"/>
            <a:chOff x="1019436" y="1880828"/>
            <a:chExt cx="10405186" cy="4002182"/>
          </a:xfrm>
        </p:grpSpPr>
        <p:pic>
          <p:nvPicPr>
            <p:cNvPr id="23" name="Picture 28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0998" y="4359364"/>
              <a:ext cx="1817688" cy="1431924"/>
            </a:xfrm>
            <a:prstGeom prst="rect">
              <a:avLst/>
            </a:prstGeom>
            <a:noFill/>
          </p:spPr>
        </p:pic>
        <p:pic>
          <p:nvPicPr>
            <p:cNvPr id="5" name="Picture 28" descr="cloud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6934" y="4451086"/>
              <a:ext cx="1817688" cy="1431924"/>
            </a:xfrm>
            <a:prstGeom prst="rect">
              <a:avLst/>
            </a:prstGeom>
            <a:noFill/>
          </p:spPr>
        </p:pic>
        <p:pic>
          <p:nvPicPr>
            <p:cNvPr id="6" name="Picture 20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17849" y="1880828"/>
              <a:ext cx="3856656" cy="2028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5673" y="2554101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8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94066" y="4752682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10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3605" y="2631541"/>
              <a:ext cx="638966" cy="578055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>
              <a:stCxn id="8" idx="0"/>
            </p:cNvCxnSpPr>
            <p:nvPr/>
          </p:nvCxnSpPr>
          <p:spPr bwMode="auto">
            <a:xfrm flipV="1">
              <a:off x="2113549" y="3207454"/>
              <a:ext cx="225966" cy="1545228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25789" y="2686475"/>
              <a:ext cx="638966" cy="578055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>
              <a:stCxn id="7" idx="3"/>
              <a:endCxn id="10" idx="1"/>
            </p:cNvCxnSpPr>
            <p:nvPr/>
          </p:nvCxnSpPr>
          <p:spPr bwMode="auto">
            <a:xfrm>
              <a:off x="4144639" y="2843129"/>
              <a:ext cx="638966" cy="77440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13" idx="3"/>
            </p:cNvCxnSpPr>
            <p:nvPr/>
          </p:nvCxnSpPr>
          <p:spPr bwMode="auto">
            <a:xfrm flipH="1">
              <a:off x="2964755" y="2843129"/>
              <a:ext cx="540918" cy="132374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41"/>
            <p:cNvSpPr/>
            <p:nvPr/>
          </p:nvSpPr>
          <p:spPr bwMode="auto">
            <a:xfrm>
              <a:off x="2016726" y="5333349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CE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17" name="矩形 141"/>
            <p:cNvSpPr/>
            <p:nvPr/>
          </p:nvSpPr>
          <p:spPr bwMode="auto">
            <a:xfrm>
              <a:off x="2370876" y="3251309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18" name="矩形 141"/>
            <p:cNvSpPr/>
            <p:nvPr/>
          </p:nvSpPr>
          <p:spPr bwMode="auto">
            <a:xfrm>
              <a:off x="4036021" y="2843129"/>
              <a:ext cx="576064" cy="236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19" name="矩形 141"/>
            <p:cNvSpPr/>
            <p:nvPr/>
          </p:nvSpPr>
          <p:spPr bwMode="auto">
            <a:xfrm>
              <a:off x="10065581" y="5420597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  <a:ea typeface="宋体" charset="-122"/>
                </a:rPr>
                <a:t>CE</a:t>
              </a:r>
            </a:p>
          </p:txBody>
        </p:sp>
        <p:sp>
          <p:nvSpPr>
            <p:cNvPr id="20" name="矩形 141"/>
            <p:cNvSpPr/>
            <p:nvPr/>
          </p:nvSpPr>
          <p:spPr bwMode="auto">
            <a:xfrm>
              <a:off x="3259536" y="2153949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IP/MPLS</a:t>
              </a:r>
            </a:p>
          </p:txBody>
        </p:sp>
        <p:pic>
          <p:nvPicPr>
            <p:cNvPr id="22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99065" y="4842542"/>
              <a:ext cx="638966" cy="578055"/>
            </a:xfrm>
            <a:prstGeom prst="rect">
              <a:avLst/>
            </a:prstGeom>
            <a:noFill/>
          </p:spPr>
        </p:pic>
        <p:sp>
          <p:nvSpPr>
            <p:cNvPr id="25" name="矩形 141"/>
            <p:cNvSpPr/>
            <p:nvPr/>
          </p:nvSpPr>
          <p:spPr bwMode="auto">
            <a:xfrm>
              <a:off x="4450450" y="3187813"/>
              <a:ext cx="1222421" cy="193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ASBR-PE1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9763413" y="3207454"/>
              <a:ext cx="553144" cy="1631669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141"/>
            <p:cNvSpPr/>
            <p:nvPr/>
          </p:nvSpPr>
          <p:spPr bwMode="auto">
            <a:xfrm>
              <a:off x="1019436" y="4884541"/>
              <a:ext cx="789259" cy="38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</a:rPr>
                <a:t>Site1</a:t>
              </a:r>
            </a:p>
          </p:txBody>
        </p:sp>
        <p:sp>
          <p:nvSpPr>
            <p:cNvPr id="28" name="矩形 141"/>
            <p:cNvSpPr/>
            <p:nvPr/>
          </p:nvSpPr>
          <p:spPr bwMode="auto">
            <a:xfrm>
              <a:off x="10569243" y="4991089"/>
              <a:ext cx="819345" cy="381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800" b="1" dirty="0">
                  <a:solidFill>
                    <a:srgbClr val="C00000"/>
                  </a:solidFill>
                  <a:latin typeface="+mn-lt"/>
                </a:rPr>
                <a:t>Site2</a:t>
              </a:r>
            </a:p>
          </p:txBody>
        </p:sp>
        <p:sp>
          <p:nvSpPr>
            <p:cNvPr id="29" name="矩形 141"/>
            <p:cNvSpPr/>
            <p:nvPr/>
          </p:nvSpPr>
          <p:spPr bwMode="auto">
            <a:xfrm>
              <a:off x="3259536" y="3340391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AS 100</a:t>
              </a:r>
            </a:p>
          </p:txBody>
        </p:sp>
        <p:pic>
          <p:nvPicPr>
            <p:cNvPr id="53" name="Picture 20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97052" y="1906484"/>
              <a:ext cx="3856656" cy="2028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84876" y="2579757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55" name="Picture 12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62808" y="2657197"/>
              <a:ext cx="638966" cy="578055"/>
            </a:xfrm>
            <a:prstGeom prst="rect">
              <a:avLst/>
            </a:prstGeom>
            <a:noFill/>
          </p:spPr>
        </p:pic>
        <p:pic>
          <p:nvPicPr>
            <p:cNvPr id="56" name="Picture 55" descr="E:\2016.01\1.12 扁平化图标\蓝色\AR-蓝色最新-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04992" y="2676663"/>
              <a:ext cx="638966" cy="578055"/>
            </a:xfrm>
            <a:prstGeom prst="rect">
              <a:avLst/>
            </a:prstGeom>
            <a:noFill/>
          </p:spPr>
        </p:pic>
        <p:cxnSp>
          <p:nvCxnSpPr>
            <p:cNvPr id="57" name="Straight Connector 56"/>
            <p:cNvCxnSpPr>
              <a:stCxn id="54" idx="3"/>
              <a:endCxn id="55" idx="1"/>
            </p:cNvCxnSpPr>
            <p:nvPr/>
          </p:nvCxnSpPr>
          <p:spPr bwMode="auto">
            <a:xfrm>
              <a:off x="8523842" y="2868785"/>
              <a:ext cx="638966" cy="77440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1"/>
              <a:endCxn id="56" idx="3"/>
            </p:cNvCxnSpPr>
            <p:nvPr/>
          </p:nvCxnSpPr>
          <p:spPr bwMode="auto">
            <a:xfrm flipH="1">
              <a:off x="7343958" y="2868785"/>
              <a:ext cx="540918" cy="96906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141"/>
            <p:cNvSpPr/>
            <p:nvPr/>
          </p:nvSpPr>
          <p:spPr bwMode="auto">
            <a:xfrm>
              <a:off x="8415224" y="2868785"/>
              <a:ext cx="576064" cy="236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61" name="矩形 141"/>
            <p:cNvSpPr/>
            <p:nvPr/>
          </p:nvSpPr>
          <p:spPr bwMode="auto">
            <a:xfrm>
              <a:off x="7638739" y="2125080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IP/MPLS</a:t>
              </a:r>
            </a:p>
          </p:txBody>
        </p:sp>
        <p:sp>
          <p:nvSpPr>
            <p:cNvPr id="62" name="矩形 141"/>
            <p:cNvSpPr/>
            <p:nvPr/>
          </p:nvSpPr>
          <p:spPr bwMode="auto">
            <a:xfrm>
              <a:off x="9218319" y="3211284"/>
              <a:ext cx="576064" cy="216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PE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  <p:sp>
          <p:nvSpPr>
            <p:cNvPr id="63" name="矩形 141"/>
            <p:cNvSpPr/>
            <p:nvPr/>
          </p:nvSpPr>
          <p:spPr bwMode="auto">
            <a:xfrm>
              <a:off x="7679575" y="3292565"/>
              <a:ext cx="1204586" cy="451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600" b="1" dirty="0">
                  <a:solidFill>
                    <a:srgbClr val="C00000"/>
                  </a:solidFill>
                  <a:latin typeface="+mn-lt"/>
                </a:rPr>
                <a:t>AS 200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5422571" y="2946224"/>
              <a:ext cx="1282421" cy="9249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141"/>
            <p:cNvSpPr/>
            <p:nvPr/>
          </p:nvSpPr>
          <p:spPr bwMode="auto">
            <a:xfrm>
              <a:off x="6398284" y="3205233"/>
              <a:ext cx="1222421" cy="193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en-US" altLang="zh-CN" sz="1400" b="1" dirty="0">
                  <a:latin typeface="+mn-lt"/>
                </a:rPr>
                <a:t>ASBR-PE2</a:t>
              </a:r>
              <a:endParaRPr lang="en-US" altLang="zh-CN" sz="1400" b="1" dirty="0">
                <a:latin typeface="+mn-lt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9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(7)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6" y="1448780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dirty="0">
                <a:ea typeface="微软雅黑" panose="020B0503020204020204" pitchFamily="34" charset="-122"/>
              </a:rPr>
              <a:t>ASBR2</a:t>
            </a:r>
            <a:r>
              <a:rPr lang="zh-CN" altLang="en-US" sz="1800" dirty="0">
                <a:ea typeface="微软雅黑" panose="020B0503020204020204" pitchFamily="34" charset="-122"/>
              </a:rPr>
              <a:t>上的配置参考</a:t>
            </a:r>
            <a:r>
              <a:rPr lang="en-US" altLang="zh-CN" sz="1800" dirty="0">
                <a:ea typeface="微软雅黑" panose="020B0503020204020204" pitchFamily="34" charset="-122"/>
              </a:rPr>
              <a:t>ASBR1</a:t>
            </a:r>
            <a:r>
              <a:rPr lang="zh-CN" altLang="en-US" sz="1800" dirty="0">
                <a:ea typeface="微软雅黑" panose="020B0503020204020204" pitchFamily="34" charset="-122"/>
              </a:rPr>
              <a:t>。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1484" y="1232756"/>
            <a:ext cx="8285017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7.7.7.7 route-policy policy2 export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在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上对向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发布的路由应用路由策略，对于向本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内的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RR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发布的路由，如果是带标签的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IPv4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路由，为其分配新的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标签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34.34.34.2 route-policy policy1 export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34.34.34.2 label-route-capability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：对向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发布的路由应用路由策略，对于从本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内的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RR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接收的路由，在向对端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发布时，分配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标签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[ASBR1-bgp]network 1.1.1.1 32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[ASBR1-bgp]network 7.7.7.7 32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：将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和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RR1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Loopback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地址发布给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ASBR2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，进而发布给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RR2</a:t>
            </a:r>
            <a:r>
              <a:rPr lang="zh-CN" altLang="en-US" sz="1600" dirty="0">
                <a:latin typeface="+mn-ea"/>
                <a:ea typeface="+mn-ea"/>
                <a:cs typeface="Courier New" pitchFamily="49" charset="0"/>
              </a:rPr>
              <a:t>和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PE2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39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方式配置验证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配置验证：上述配置完成后，</a:t>
            </a:r>
            <a:r>
              <a:rPr lang="en-US" altLang="zh-CN" dirty="0"/>
              <a:t>CE</a:t>
            </a:r>
            <a:r>
              <a:rPr lang="zh-CN" altLang="en-US" dirty="0"/>
              <a:t>之间能学习到对方的环回口路由，</a:t>
            </a:r>
            <a:r>
              <a:rPr lang="en-US" altLang="zh-CN" dirty="0"/>
              <a:t>CE1</a:t>
            </a:r>
            <a:r>
              <a:rPr lang="zh-CN" altLang="en-US" dirty="0"/>
              <a:t>和</a:t>
            </a:r>
            <a:r>
              <a:rPr lang="en-US" altLang="zh-CN" dirty="0"/>
              <a:t>CE2</a:t>
            </a:r>
            <a:r>
              <a:rPr lang="zh-CN" altLang="en-US" dirty="0"/>
              <a:t>能够相互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CE1</a:t>
            </a:r>
            <a:r>
              <a:rPr lang="zh-CN" altLang="en-US" dirty="0"/>
              <a:t>的显示为例：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1464" y="2939240"/>
            <a:ext cx="964907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Route Flags: R - relay, D - download to fib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Routing Tables: Public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Destinations : 6        Routes : 6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Destination/Mask    Proto   Pre  Cost   Flags 	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	Interface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10.1.1.0/30               Direct  	0     0        D   	10.1.1.1   	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10.1.1.1/32        	  Direct  	0     0        D   	127.0.0.1  	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 	  Direct  	0     0        D  	 127.0.0.1  	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22.22.22.22/32     	  EBGP    255  0        D  	 10.1.1.2   	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127.0.0.0/8        	  Direct  	0     0        D  	 127.0.0.1  	InLoopBack0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127.0.0.1/32      	  Direct  	0     0        D  	 127.0.0.1  	InLoopBack0</a:t>
            </a:r>
          </a:p>
        </p:txBody>
      </p:sp>
    </p:spTree>
    <p:extLst>
      <p:ext uri="{BB962C8B-B14F-4D97-AF65-F5344CB8AC3E}">
        <p14:creationId xmlns:p14="http://schemas.microsoft.com/office/powerpoint/2010/main" val="41493401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方式配置验证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/>
              <a:t>ASBR</a:t>
            </a:r>
            <a:r>
              <a:rPr lang="zh-CN" altLang="en-US"/>
              <a:t>上执行</a:t>
            </a:r>
            <a:r>
              <a:rPr lang="en-US"/>
              <a:t>display bgp routing-table label</a:t>
            </a:r>
            <a:r>
              <a:rPr lang="zh-CN" altLang="en-US"/>
              <a:t>命令，可以看到路由的标签信息。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43472" y="1946623"/>
            <a:ext cx="8568952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label 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BGP Local router ID is 23.23.23.2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Status codes: * - valid, &gt; - best, d - damped,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h - history,  i - internal, s - suppressed, S - Stale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Origin : i - IGP, e - EGP, ? - incomplete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Total Number of Routes: 4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Network  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In/Out Label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1.1.1.1           23.23.23.1        1080/NULL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6.6.6.6           34.34.34.2        1077/1071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7.7.7.7           23.23.23.1        1081/NULL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8.8.8.8           34.34.34.2        1076/1070</a:t>
            </a:r>
          </a:p>
        </p:txBody>
      </p:sp>
    </p:spTree>
    <p:extLst>
      <p:ext uri="{BB962C8B-B14F-4D97-AF65-F5344CB8AC3E}">
        <p14:creationId xmlns:p14="http://schemas.microsoft.com/office/powerpoint/2010/main" val="13518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Option-C</a:t>
            </a:r>
            <a:r>
              <a:rPr lang="zh-CN" altLang="en-US" dirty="0"/>
              <a:t>方案配置 </a:t>
            </a:r>
            <a:r>
              <a:rPr lang="en-US" altLang="zh-CN" dirty="0"/>
              <a:t>(</a:t>
            </a:r>
            <a:r>
              <a:rPr lang="zh-CN" altLang="en-US" dirty="0"/>
              <a:t>方案二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7207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方式拓扑介绍 </a:t>
            </a:r>
            <a:r>
              <a:rPr lang="en-US" altLang="zh-CN"/>
              <a:t>(</a:t>
            </a:r>
            <a:r>
              <a:rPr lang="zh-CN" altLang="en-US"/>
              <a:t>方案二</a:t>
            </a:r>
            <a:r>
              <a:rPr lang="en-US" altLang="zh-CN"/>
              <a:t>)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5716583"/>
            <a:ext cx="10560048" cy="484725"/>
          </a:xfrm>
        </p:spPr>
        <p:txBody>
          <a:bodyPr/>
          <a:lstStyle/>
          <a:p>
            <a:r>
              <a:rPr lang="zh-CN" altLang="en-US" sz="1800" dirty="0"/>
              <a:t>配置任务：使用跨域</a:t>
            </a:r>
            <a:r>
              <a:rPr lang="en-US" altLang="zh-CN" sz="1800" dirty="0"/>
              <a:t>VPN-</a:t>
            </a:r>
            <a:r>
              <a:rPr lang="en-US" altLang="zh-CN" sz="1800" dirty="0" err="1"/>
              <a:t>OptionC</a:t>
            </a:r>
            <a:r>
              <a:rPr lang="zh-CN" altLang="en-US" sz="1800" dirty="0"/>
              <a:t>的方式实现两端的</a:t>
            </a:r>
            <a:r>
              <a:rPr lang="en-US" altLang="zh-CN" sz="1800" dirty="0"/>
              <a:t>CE</a:t>
            </a:r>
            <a:r>
              <a:rPr lang="zh-CN" altLang="en-US" sz="1800" dirty="0"/>
              <a:t>设备互访。注：本实例使用</a:t>
            </a:r>
            <a:r>
              <a:rPr lang="en-US" altLang="zh-CN" sz="1800" dirty="0"/>
              <a:t>OSPF</a:t>
            </a:r>
            <a:r>
              <a:rPr lang="zh-CN" altLang="en-US" sz="1800" dirty="0"/>
              <a:t>作为</a:t>
            </a:r>
            <a:r>
              <a:rPr lang="en-US" altLang="zh-CN" sz="1800" dirty="0"/>
              <a:t>IGP</a:t>
            </a:r>
            <a:r>
              <a:rPr lang="zh-CN" altLang="en-US" sz="1800" dirty="0"/>
              <a:t>。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51" name="椭圆 28"/>
          <p:cNvSpPr/>
          <p:nvPr/>
        </p:nvSpPr>
        <p:spPr bwMode="auto">
          <a:xfrm>
            <a:off x="6059996" y="1391547"/>
            <a:ext cx="4733153" cy="274386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2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155" y="4190125"/>
            <a:ext cx="2196244" cy="1313772"/>
          </a:xfrm>
          <a:prstGeom prst="rect">
            <a:avLst/>
          </a:prstGeom>
          <a:noFill/>
        </p:spPr>
      </p:pic>
      <p:pic>
        <p:nvPicPr>
          <p:cNvPr id="53" name="Picture 189" descr="cloud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460" y="4190891"/>
            <a:ext cx="2232248" cy="1290337"/>
          </a:xfrm>
          <a:prstGeom prst="rect">
            <a:avLst/>
          </a:prstGeom>
          <a:noFill/>
        </p:spPr>
      </p:pic>
      <p:sp>
        <p:nvSpPr>
          <p:cNvPr id="54" name="椭圆 28"/>
          <p:cNvSpPr/>
          <p:nvPr/>
        </p:nvSpPr>
        <p:spPr bwMode="auto">
          <a:xfrm>
            <a:off x="1164249" y="1391547"/>
            <a:ext cx="4643719" cy="274386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55" name="直接连接符 36"/>
          <p:cNvCxnSpPr>
            <a:stCxn id="80" idx="0"/>
          </p:cNvCxnSpPr>
          <p:nvPr/>
        </p:nvCxnSpPr>
        <p:spPr bwMode="auto">
          <a:xfrm flipV="1">
            <a:off x="2839209" y="2034143"/>
            <a:ext cx="825337" cy="113776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38"/>
          <p:cNvCxnSpPr/>
          <p:nvPr/>
        </p:nvCxnSpPr>
        <p:spPr bwMode="auto">
          <a:xfrm>
            <a:off x="2819636" y="3645024"/>
            <a:ext cx="0" cy="86409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 Box 197"/>
          <p:cNvSpPr txBox="1">
            <a:spLocks noChangeArrowheads="1"/>
          </p:cNvSpPr>
          <p:nvPr/>
        </p:nvSpPr>
        <p:spPr bwMode="auto">
          <a:xfrm>
            <a:off x="2390180" y="4977172"/>
            <a:ext cx="825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CE1</a:t>
            </a:r>
          </a:p>
        </p:txBody>
      </p:sp>
      <p:sp>
        <p:nvSpPr>
          <p:cNvPr id="58" name="Text Box 198"/>
          <p:cNvSpPr txBox="1">
            <a:spLocks noChangeArrowheads="1"/>
          </p:cNvSpPr>
          <p:nvPr/>
        </p:nvSpPr>
        <p:spPr bwMode="auto">
          <a:xfrm>
            <a:off x="8729947" y="5053819"/>
            <a:ext cx="634777" cy="31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CE2</a:t>
            </a:r>
          </a:p>
        </p:txBody>
      </p:sp>
      <p:sp>
        <p:nvSpPr>
          <p:cNvPr id="59" name="Text Box 199"/>
          <p:cNvSpPr txBox="1">
            <a:spLocks noChangeArrowheads="1"/>
          </p:cNvSpPr>
          <p:nvPr/>
        </p:nvSpPr>
        <p:spPr bwMode="auto">
          <a:xfrm>
            <a:off x="1569720" y="4525379"/>
            <a:ext cx="975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AS65001</a:t>
            </a:r>
          </a:p>
        </p:txBody>
      </p:sp>
      <p:sp>
        <p:nvSpPr>
          <p:cNvPr id="60" name="Text Box 258"/>
          <p:cNvSpPr txBox="1">
            <a:spLocks noChangeArrowheads="1"/>
          </p:cNvSpPr>
          <p:nvPr/>
        </p:nvSpPr>
        <p:spPr bwMode="auto">
          <a:xfrm>
            <a:off x="2793655" y="3625241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PE1</a:t>
            </a:r>
          </a:p>
        </p:txBody>
      </p:sp>
      <p:sp>
        <p:nvSpPr>
          <p:cNvPr id="61" name="Text Box 260"/>
          <p:cNvSpPr txBox="1">
            <a:spLocks noChangeArrowheads="1"/>
          </p:cNvSpPr>
          <p:nvPr/>
        </p:nvSpPr>
        <p:spPr bwMode="auto">
          <a:xfrm>
            <a:off x="4220539" y="3626647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ASBR1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3229464" y="2919482"/>
            <a:ext cx="1152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AS100</a:t>
            </a:r>
          </a:p>
        </p:txBody>
      </p:sp>
      <p:sp>
        <p:nvSpPr>
          <p:cNvPr id="63" name="Text Box 199"/>
          <p:cNvSpPr txBox="1">
            <a:spLocks noChangeArrowheads="1"/>
          </p:cNvSpPr>
          <p:nvPr/>
        </p:nvSpPr>
        <p:spPr bwMode="auto">
          <a:xfrm>
            <a:off x="9226375" y="4692186"/>
            <a:ext cx="10368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AS65002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536135" y="3019281"/>
            <a:ext cx="1147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AS200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71998" y="4245306"/>
            <a:ext cx="87763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295256" y="4287918"/>
            <a:ext cx="85628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8425665">
            <a:off x="2913830" y="2640230"/>
            <a:ext cx="8013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 rot="3318095">
            <a:off x="3891141" y="2615746"/>
            <a:ext cx="80184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69" name="矩形 140"/>
          <p:cNvSpPr>
            <a:spLocks noChangeArrowheads="1"/>
          </p:cNvSpPr>
          <p:nvPr/>
        </p:nvSpPr>
        <p:spPr bwMode="auto">
          <a:xfrm>
            <a:off x="1091444" y="4700173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11.11.11.11/32</a:t>
            </a:r>
          </a:p>
        </p:txBody>
      </p:sp>
      <p:sp>
        <p:nvSpPr>
          <p:cNvPr id="70" name="矩形 140"/>
          <p:cNvSpPr>
            <a:spLocks noChangeArrowheads="1"/>
          </p:cNvSpPr>
          <p:nvPr/>
        </p:nvSpPr>
        <p:spPr bwMode="auto">
          <a:xfrm>
            <a:off x="9226375" y="4910971"/>
            <a:ext cx="15087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22.22.22.22/32</a:t>
            </a:r>
          </a:p>
        </p:txBody>
      </p:sp>
      <p:sp>
        <p:nvSpPr>
          <p:cNvPr id="71" name="矩形 140"/>
          <p:cNvSpPr>
            <a:spLocks noChangeArrowheads="1"/>
          </p:cNvSpPr>
          <p:nvPr/>
        </p:nvSpPr>
        <p:spPr bwMode="auto">
          <a:xfrm>
            <a:off x="1895493" y="4032174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10.1.1.0/30</a:t>
            </a:r>
          </a:p>
        </p:txBody>
      </p:sp>
      <p:sp>
        <p:nvSpPr>
          <p:cNvPr id="72" name="矩形 140"/>
          <p:cNvSpPr>
            <a:spLocks noChangeArrowheads="1"/>
          </p:cNvSpPr>
          <p:nvPr/>
        </p:nvSpPr>
        <p:spPr bwMode="auto">
          <a:xfrm>
            <a:off x="8952843" y="4051747"/>
            <a:ext cx="9893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20.1.1.0/30</a:t>
            </a:r>
          </a:p>
        </p:txBody>
      </p:sp>
      <p:sp>
        <p:nvSpPr>
          <p:cNvPr id="73" name="矩形 140"/>
          <p:cNvSpPr>
            <a:spLocks noChangeArrowheads="1"/>
          </p:cNvSpPr>
          <p:nvPr/>
        </p:nvSpPr>
        <p:spPr bwMode="auto">
          <a:xfrm>
            <a:off x="1604555" y="293345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1.1.1.1/32</a:t>
            </a:r>
          </a:p>
        </p:txBody>
      </p:sp>
      <p:sp>
        <p:nvSpPr>
          <p:cNvPr id="74" name="矩形 140"/>
          <p:cNvSpPr>
            <a:spLocks noChangeArrowheads="1"/>
          </p:cNvSpPr>
          <p:nvPr/>
        </p:nvSpPr>
        <p:spPr bwMode="auto">
          <a:xfrm>
            <a:off x="3321719" y="174261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2.2.2.2/32</a:t>
            </a:r>
          </a:p>
        </p:txBody>
      </p:sp>
      <p:sp>
        <p:nvSpPr>
          <p:cNvPr id="75" name="矩形 140"/>
          <p:cNvSpPr>
            <a:spLocks noChangeArrowheads="1"/>
          </p:cNvSpPr>
          <p:nvPr/>
        </p:nvSpPr>
        <p:spPr bwMode="auto">
          <a:xfrm>
            <a:off x="4763852" y="295624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3.3.3.3/32</a:t>
            </a:r>
          </a:p>
        </p:txBody>
      </p:sp>
      <p:sp>
        <p:nvSpPr>
          <p:cNvPr id="76" name="矩形 140"/>
          <p:cNvSpPr>
            <a:spLocks noChangeArrowheads="1"/>
          </p:cNvSpPr>
          <p:nvPr/>
        </p:nvSpPr>
        <p:spPr bwMode="auto">
          <a:xfrm rot="18419154">
            <a:off x="2477985" y="2529014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12.12.12.0/30</a:t>
            </a:r>
          </a:p>
        </p:txBody>
      </p:sp>
      <p:sp>
        <p:nvSpPr>
          <p:cNvPr id="77" name="矩形 140"/>
          <p:cNvSpPr>
            <a:spLocks noChangeArrowheads="1"/>
          </p:cNvSpPr>
          <p:nvPr/>
        </p:nvSpPr>
        <p:spPr bwMode="auto">
          <a:xfrm rot="3340869">
            <a:off x="8239180" y="2541656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56.56.56.0/30</a:t>
            </a:r>
          </a:p>
        </p:txBody>
      </p:sp>
      <p:sp>
        <p:nvSpPr>
          <p:cNvPr id="78" name="矩形 140"/>
          <p:cNvSpPr>
            <a:spLocks noChangeArrowheads="1"/>
          </p:cNvSpPr>
          <p:nvPr/>
        </p:nvSpPr>
        <p:spPr bwMode="auto">
          <a:xfrm>
            <a:off x="5392561" y="3416276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34.34.34.0/30</a:t>
            </a:r>
          </a:p>
        </p:txBody>
      </p:sp>
      <p:pic>
        <p:nvPicPr>
          <p:cNvPr id="79" name="Picture 78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703" y="4509120"/>
            <a:ext cx="562743" cy="509097"/>
          </a:xfrm>
          <a:prstGeom prst="rect">
            <a:avLst/>
          </a:prstGeom>
          <a:noFill/>
        </p:spPr>
      </p:pic>
      <p:pic>
        <p:nvPicPr>
          <p:cNvPr id="80" name="Picture 7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7837" y="3171903"/>
            <a:ext cx="562743" cy="509097"/>
          </a:xfrm>
          <a:prstGeom prst="rect">
            <a:avLst/>
          </a:prstGeom>
          <a:noFill/>
        </p:spPr>
      </p:pic>
      <p:pic>
        <p:nvPicPr>
          <p:cNvPr id="81" name="Picture 8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9947" y="4576087"/>
            <a:ext cx="562743" cy="509097"/>
          </a:xfrm>
          <a:prstGeom prst="rect">
            <a:avLst/>
          </a:prstGeom>
          <a:noFill/>
        </p:spPr>
      </p:pic>
      <p:cxnSp>
        <p:nvCxnSpPr>
          <p:cNvPr id="82" name="直接连接符 36"/>
          <p:cNvCxnSpPr/>
          <p:nvPr/>
        </p:nvCxnSpPr>
        <p:spPr bwMode="auto">
          <a:xfrm>
            <a:off x="4001842" y="2101026"/>
            <a:ext cx="751702" cy="1066632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36"/>
          <p:cNvCxnSpPr>
            <a:stCxn id="94" idx="0"/>
            <a:endCxn id="91" idx="1"/>
          </p:cNvCxnSpPr>
          <p:nvPr/>
        </p:nvCxnSpPr>
        <p:spPr bwMode="auto">
          <a:xfrm flipV="1">
            <a:off x="7125771" y="2231313"/>
            <a:ext cx="691983" cy="946619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258"/>
          <p:cNvSpPr txBox="1">
            <a:spLocks noChangeArrowheads="1"/>
          </p:cNvSpPr>
          <p:nvPr/>
        </p:nvSpPr>
        <p:spPr bwMode="auto">
          <a:xfrm>
            <a:off x="9000005" y="3615675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PE2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943872" y="3152001"/>
            <a:ext cx="83731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 rot="18297378">
            <a:off x="7164528" y="2655339"/>
            <a:ext cx="78839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 rot="3428443">
            <a:off x="8206476" y="2650716"/>
            <a:ext cx="78630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88" name="矩形 140"/>
          <p:cNvSpPr>
            <a:spLocks noChangeArrowheads="1"/>
          </p:cNvSpPr>
          <p:nvPr/>
        </p:nvSpPr>
        <p:spPr bwMode="auto">
          <a:xfrm>
            <a:off x="6041628" y="297169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4.4.4.4/32</a:t>
            </a:r>
          </a:p>
        </p:txBody>
      </p:sp>
      <p:sp>
        <p:nvSpPr>
          <p:cNvPr id="89" name="矩形 140"/>
          <p:cNvSpPr>
            <a:spLocks noChangeArrowheads="1"/>
          </p:cNvSpPr>
          <p:nvPr/>
        </p:nvSpPr>
        <p:spPr bwMode="auto">
          <a:xfrm>
            <a:off x="7590295" y="1748642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5.5.5.5/32</a:t>
            </a:r>
          </a:p>
        </p:txBody>
      </p:sp>
      <p:sp>
        <p:nvSpPr>
          <p:cNvPr id="90" name="矩形 140"/>
          <p:cNvSpPr>
            <a:spLocks noChangeArrowheads="1"/>
          </p:cNvSpPr>
          <p:nvPr/>
        </p:nvSpPr>
        <p:spPr bwMode="auto">
          <a:xfrm rot="18466589">
            <a:off x="6803054" y="2449412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45.45.45.0/30</a:t>
            </a:r>
          </a:p>
        </p:txBody>
      </p:sp>
      <p:pic>
        <p:nvPicPr>
          <p:cNvPr id="91" name="Picture 90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7754" y="1976764"/>
            <a:ext cx="562743" cy="509097"/>
          </a:xfrm>
          <a:prstGeom prst="rect">
            <a:avLst/>
          </a:prstGeom>
          <a:noFill/>
        </p:spPr>
      </p:pic>
      <p:cxnSp>
        <p:nvCxnSpPr>
          <p:cNvPr id="92" name="直接连接符 36"/>
          <p:cNvCxnSpPr>
            <a:stCxn id="91" idx="3"/>
            <a:endCxn id="100" idx="0"/>
          </p:cNvCxnSpPr>
          <p:nvPr/>
        </p:nvCxnSpPr>
        <p:spPr bwMode="auto">
          <a:xfrm>
            <a:off x="8380497" y="2231313"/>
            <a:ext cx="624274" cy="941111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35"/>
          <p:cNvCxnSpPr/>
          <p:nvPr/>
        </p:nvCxnSpPr>
        <p:spPr bwMode="auto">
          <a:xfrm>
            <a:off x="4909655" y="3404822"/>
            <a:ext cx="2075271" cy="10666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4" name="Picture 93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4399" y="3177932"/>
            <a:ext cx="562743" cy="509097"/>
          </a:xfrm>
          <a:prstGeom prst="rect">
            <a:avLst/>
          </a:prstGeom>
          <a:noFill/>
        </p:spPr>
      </p:pic>
      <p:pic>
        <p:nvPicPr>
          <p:cNvPr id="95" name="Picture 94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3385" y="3168184"/>
            <a:ext cx="562743" cy="509097"/>
          </a:xfrm>
          <a:prstGeom prst="rect">
            <a:avLst/>
          </a:prstGeom>
          <a:noFill/>
        </p:spPr>
      </p:pic>
      <p:cxnSp>
        <p:nvCxnSpPr>
          <p:cNvPr id="96" name="直接连接符 39"/>
          <p:cNvCxnSpPr/>
          <p:nvPr/>
        </p:nvCxnSpPr>
        <p:spPr bwMode="auto">
          <a:xfrm>
            <a:off x="9010351" y="3633808"/>
            <a:ext cx="0" cy="936104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7" name="Picture 9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1192" y="1970735"/>
            <a:ext cx="562743" cy="509097"/>
          </a:xfrm>
          <a:prstGeom prst="rect">
            <a:avLst/>
          </a:prstGeom>
          <a:noFill/>
        </p:spPr>
      </p:pic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2091624" y="3645024"/>
            <a:ext cx="87515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99" name="Text Box 258"/>
          <p:cNvSpPr txBox="1">
            <a:spLocks noChangeArrowheads="1"/>
          </p:cNvSpPr>
          <p:nvPr/>
        </p:nvSpPr>
        <p:spPr bwMode="auto">
          <a:xfrm>
            <a:off x="3537699" y="2437147"/>
            <a:ext cx="535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P1</a:t>
            </a:r>
          </a:p>
        </p:txBody>
      </p:sp>
      <p:pic>
        <p:nvPicPr>
          <p:cNvPr id="100" name="Picture 99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399" y="3172424"/>
            <a:ext cx="562743" cy="509097"/>
          </a:xfrm>
          <a:prstGeom prst="rect">
            <a:avLst/>
          </a:prstGeom>
          <a:noFill/>
        </p:spPr>
      </p:pic>
      <p:sp>
        <p:nvSpPr>
          <p:cNvPr id="101" name="矩形 140"/>
          <p:cNvSpPr>
            <a:spLocks noChangeArrowheads="1"/>
          </p:cNvSpPr>
          <p:nvPr/>
        </p:nvSpPr>
        <p:spPr bwMode="auto">
          <a:xfrm rot="3306345">
            <a:off x="3914361" y="2450324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23.23.23.0/30</a:t>
            </a:r>
          </a:p>
        </p:txBody>
      </p:sp>
      <p:sp>
        <p:nvSpPr>
          <p:cNvPr id="102" name="Text Box 259"/>
          <p:cNvSpPr txBox="1">
            <a:spLocks noChangeArrowheads="1"/>
          </p:cNvSpPr>
          <p:nvPr/>
        </p:nvSpPr>
        <p:spPr bwMode="auto">
          <a:xfrm>
            <a:off x="7793912" y="2437335"/>
            <a:ext cx="6338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P2</a:t>
            </a:r>
          </a:p>
        </p:txBody>
      </p:sp>
      <p:sp>
        <p:nvSpPr>
          <p:cNvPr id="103" name="矩形 140"/>
          <p:cNvSpPr>
            <a:spLocks noChangeArrowheads="1"/>
          </p:cNvSpPr>
          <p:nvPr/>
        </p:nvSpPr>
        <p:spPr bwMode="auto">
          <a:xfrm>
            <a:off x="9087784" y="2955820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6.6.6.6/32</a:t>
            </a:r>
          </a:p>
        </p:txBody>
      </p:sp>
      <p:sp>
        <p:nvSpPr>
          <p:cNvPr id="104" name="Text Box 260"/>
          <p:cNvSpPr txBox="1">
            <a:spLocks noChangeArrowheads="1"/>
          </p:cNvSpPr>
          <p:nvPr/>
        </p:nvSpPr>
        <p:spPr bwMode="auto">
          <a:xfrm>
            <a:off x="6641386" y="3622282"/>
            <a:ext cx="1035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ASBR2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6103015" y="3157725"/>
            <a:ext cx="79065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8283515" y="3669033"/>
            <a:ext cx="81823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GE0/0/1</a:t>
            </a:r>
          </a:p>
        </p:txBody>
      </p:sp>
      <p:pic>
        <p:nvPicPr>
          <p:cNvPr id="107" name="Picture 106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516" y="1970735"/>
            <a:ext cx="562743" cy="509097"/>
          </a:xfrm>
          <a:prstGeom prst="rect">
            <a:avLst/>
          </a:prstGeom>
          <a:noFill/>
        </p:spPr>
      </p:pic>
      <p:cxnSp>
        <p:nvCxnSpPr>
          <p:cNvPr id="108" name="直接连接符 36"/>
          <p:cNvCxnSpPr>
            <a:stCxn id="97" idx="1"/>
            <a:endCxn id="107" idx="3"/>
          </p:cNvCxnSpPr>
          <p:nvPr/>
        </p:nvCxnSpPr>
        <p:spPr bwMode="auto">
          <a:xfrm flipH="1">
            <a:off x="2302259" y="2225284"/>
            <a:ext cx="122893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连接符 36"/>
          <p:cNvCxnSpPr/>
          <p:nvPr/>
        </p:nvCxnSpPr>
        <p:spPr bwMode="auto">
          <a:xfrm flipH="1" flipV="1">
            <a:off x="8365685" y="2218973"/>
            <a:ext cx="1402723" cy="1234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矩形 140"/>
          <p:cNvSpPr>
            <a:spLocks noChangeArrowheads="1"/>
          </p:cNvSpPr>
          <p:nvPr/>
        </p:nvSpPr>
        <p:spPr bwMode="auto">
          <a:xfrm>
            <a:off x="1744365" y="1757013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7.7.7.7/32</a:t>
            </a:r>
          </a:p>
        </p:txBody>
      </p:sp>
      <p:sp>
        <p:nvSpPr>
          <p:cNvPr id="111" name="矩形 140"/>
          <p:cNvSpPr>
            <a:spLocks noChangeArrowheads="1"/>
          </p:cNvSpPr>
          <p:nvPr/>
        </p:nvSpPr>
        <p:spPr bwMode="auto">
          <a:xfrm>
            <a:off x="9180804" y="1764129"/>
            <a:ext cx="114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L0: 8.8.8.8/32</a:t>
            </a:r>
          </a:p>
        </p:txBody>
      </p:sp>
      <p:sp>
        <p:nvSpPr>
          <p:cNvPr id="112" name="矩形 140"/>
          <p:cNvSpPr>
            <a:spLocks noChangeArrowheads="1"/>
          </p:cNvSpPr>
          <p:nvPr/>
        </p:nvSpPr>
        <p:spPr bwMode="auto">
          <a:xfrm>
            <a:off x="2397735" y="1999397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72.72.72.0/30</a:t>
            </a:r>
          </a:p>
        </p:txBody>
      </p:sp>
      <p:sp>
        <p:nvSpPr>
          <p:cNvPr id="113" name="矩形 140"/>
          <p:cNvSpPr>
            <a:spLocks noChangeArrowheads="1"/>
          </p:cNvSpPr>
          <p:nvPr/>
        </p:nvSpPr>
        <p:spPr bwMode="auto">
          <a:xfrm>
            <a:off x="8426863" y="1992831"/>
            <a:ext cx="1168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84225" eaLnBrk="0" fontAlgn="base" hangingPunct="0"/>
            <a:r>
              <a:rPr lang="en-US" altLang="zh-CN" sz="1200" dirty="0">
                <a:latin typeface="+mn-ea"/>
                <a:ea typeface="+mn-ea"/>
              </a:rPr>
              <a:t>58.58.58.0/30</a:t>
            </a:r>
          </a:p>
        </p:txBody>
      </p:sp>
      <p:sp>
        <p:nvSpPr>
          <p:cNvPr id="114" name="Text Box 258"/>
          <p:cNvSpPr txBox="1">
            <a:spLocks noChangeArrowheads="1"/>
          </p:cNvSpPr>
          <p:nvPr/>
        </p:nvSpPr>
        <p:spPr bwMode="auto">
          <a:xfrm>
            <a:off x="1729260" y="2450380"/>
            <a:ext cx="574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RR1</a:t>
            </a:r>
          </a:p>
        </p:txBody>
      </p:sp>
      <p:sp>
        <p:nvSpPr>
          <p:cNvPr id="115" name="Text Box 258"/>
          <p:cNvSpPr txBox="1">
            <a:spLocks noChangeArrowheads="1"/>
          </p:cNvSpPr>
          <p:nvPr/>
        </p:nvSpPr>
        <p:spPr bwMode="auto">
          <a:xfrm>
            <a:off x="9575512" y="2465203"/>
            <a:ext cx="6080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1400" b="1" i="0" dirty="0">
                <a:latin typeface="+mn-ea"/>
                <a:ea typeface="+mn-ea"/>
              </a:rPr>
              <a:t>RR2</a:t>
            </a:r>
          </a:p>
        </p:txBody>
      </p:sp>
      <p:pic>
        <p:nvPicPr>
          <p:cNvPr id="116" name="Picture 115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709" y="1988840"/>
            <a:ext cx="562743" cy="509097"/>
          </a:xfrm>
          <a:prstGeom prst="rect">
            <a:avLst/>
          </a:prstGeom>
          <a:noFill/>
        </p:spPr>
      </p:pic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2413776" y="2230664"/>
            <a:ext cx="789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8660220" y="2202550"/>
            <a:ext cx="8551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GE0/0/2</a:t>
            </a:r>
          </a:p>
        </p:txBody>
      </p:sp>
    </p:spTree>
    <p:extLst>
      <p:ext uri="{BB962C8B-B14F-4D97-AF65-F5344CB8AC3E}">
        <p14:creationId xmlns:p14="http://schemas.microsoft.com/office/powerpoint/2010/main" val="12664258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方式配置步骤 </a:t>
            </a:r>
            <a:r>
              <a:rPr lang="en-US" altLang="zh-CN"/>
              <a:t>(1)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96475"/>
              </p:ext>
            </p:extLst>
          </p:nvPr>
        </p:nvGraphicFramePr>
        <p:xfrm>
          <a:off x="1019436" y="1244927"/>
          <a:ext cx="10452898" cy="52878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/>
                        <a:t>步骤</a:t>
                      </a:r>
                      <a:endParaRPr lang="zh-CN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/>
                        <a:t>任务描述</a:t>
                      </a:r>
                      <a:endParaRPr lang="zh-CN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/>
                        <a:t>参考命令</a:t>
                      </a:r>
                      <a:endParaRPr lang="zh-CN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zh-CN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配置各接口的</a:t>
                      </a:r>
                      <a:r>
                        <a:rPr lang="en-US" sz="1100" dirty="0"/>
                        <a:t>IP</a:t>
                      </a:r>
                      <a:r>
                        <a:rPr lang="zh-CN" sz="1100" dirty="0"/>
                        <a:t>地址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参考基础配置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</a:t>
                      </a:r>
                      <a:endParaRPr lang="zh-CN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在公网的</a:t>
                      </a:r>
                      <a:r>
                        <a:rPr lang="en-US" sz="1100" dirty="0"/>
                        <a:t>PE,P,RR,ASBR</a:t>
                      </a:r>
                      <a:r>
                        <a:rPr lang="zh-CN" sz="1100" dirty="0"/>
                        <a:t>上配置</a:t>
                      </a:r>
                      <a:r>
                        <a:rPr lang="en-US" sz="1100" dirty="0"/>
                        <a:t>OSPF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/>
                        <a:t>参考普通</a:t>
                      </a:r>
                      <a:r>
                        <a:rPr lang="en-US" sz="1100"/>
                        <a:t>OSPF</a:t>
                      </a:r>
                      <a:r>
                        <a:rPr lang="zh-CN" sz="1100"/>
                        <a:t>配置</a:t>
                      </a:r>
                      <a:endParaRPr lang="zh-CN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3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在公网的</a:t>
                      </a:r>
                      <a:r>
                        <a:rPr lang="en-US" sz="1100" dirty="0"/>
                        <a:t>PE,P,ASBR</a:t>
                      </a:r>
                      <a:r>
                        <a:rPr lang="zh-CN" sz="1100" dirty="0"/>
                        <a:t>上配置</a:t>
                      </a:r>
                      <a:r>
                        <a:rPr lang="en-US" sz="1100" dirty="0"/>
                        <a:t>MPLS</a:t>
                      </a:r>
                      <a:r>
                        <a:rPr lang="zh-CN" sz="1100" dirty="0"/>
                        <a:t>和</a:t>
                      </a:r>
                      <a:r>
                        <a:rPr lang="en-US" sz="1100" dirty="0"/>
                        <a:t>LDP</a:t>
                      </a:r>
                      <a:r>
                        <a:rPr lang="zh-CN" sz="1100" dirty="0"/>
                        <a:t>协议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mpls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mpls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lsr</a:t>
                      </a:r>
                      <a:r>
                        <a:rPr lang="en-US" sz="1100" dirty="0"/>
                        <a:t>-id </a:t>
                      </a:r>
                      <a:r>
                        <a:rPr lang="en-US" sz="1100" dirty="0" err="1"/>
                        <a:t>lsr</a:t>
                      </a:r>
                      <a:r>
                        <a:rPr lang="en-US" sz="1100" dirty="0"/>
                        <a:t>-id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mpls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ldp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4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</a:t>
                      </a:r>
                      <a:r>
                        <a:rPr lang="en-US" sz="1100" dirty="0"/>
                        <a:t>ASBR1</a:t>
                      </a:r>
                      <a:r>
                        <a:rPr lang="zh-CN" sz="1100" dirty="0"/>
                        <a:t>与</a:t>
                      </a:r>
                      <a:r>
                        <a:rPr lang="en-US" sz="1100" dirty="0"/>
                        <a:t>ASBR2</a:t>
                      </a:r>
                      <a:r>
                        <a:rPr lang="zh-CN" sz="1100" dirty="0"/>
                        <a:t>之间配置</a:t>
                      </a:r>
                      <a:r>
                        <a:rPr lang="en-US" sz="1100" dirty="0"/>
                        <a:t>EBGP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/>
                        <a:t>在</a:t>
                      </a:r>
                      <a:r>
                        <a:rPr lang="en-US" altLang="zh-CN" sz="1100" dirty="0"/>
                        <a:t>ASBR</a:t>
                      </a:r>
                      <a:r>
                        <a:rPr lang="zh-CN" altLang="en-US" sz="1100" dirty="0"/>
                        <a:t>通告各自</a:t>
                      </a:r>
                      <a:r>
                        <a:rPr lang="en-US" altLang="zh-CN" sz="1100" dirty="0"/>
                        <a:t>AS</a:t>
                      </a:r>
                      <a:r>
                        <a:rPr lang="zh-CN" altLang="en-US" sz="1100" dirty="0"/>
                        <a:t>内</a:t>
                      </a:r>
                      <a:r>
                        <a:rPr lang="en-US" altLang="zh-CN" sz="1100" dirty="0"/>
                        <a:t>RR</a:t>
                      </a:r>
                      <a:r>
                        <a:rPr lang="zh-CN" altLang="en-US" sz="1100" dirty="0"/>
                        <a:t>、</a:t>
                      </a:r>
                      <a:r>
                        <a:rPr lang="en-US" altLang="zh-CN" sz="1100" dirty="0"/>
                        <a:t>PE</a:t>
                      </a:r>
                      <a:r>
                        <a:rPr lang="zh-CN" altLang="en-US" sz="1100" dirty="0"/>
                        <a:t>的</a:t>
                      </a:r>
                      <a:r>
                        <a:rPr lang="en-US" altLang="zh-CN" sz="1100" dirty="0"/>
                        <a:t>loopback</a:t>
                      </a:r>
                      <a:r>
                        <a:rPr lang="zh-CN" altLang="en-US" sz="1100" dirty="0"/>
                        <a:t>接口，引入到</a:t>
                      </a:r>
                      <a:r>
                        <a:rPr lang="en-US" altLang="zh-CN" sz="1100" dirty="0"/>
                        <a:t>IGP</a:t>
                      </a:r>
                      <a:r>
                        <a:rPr lang="zh-CN" altLang="en-US" sz="1100" dirty="0"/>
                        <a:t>进程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参考普通</a:t>
                      </a:r>
                      <a:r>
                        <a:rPr lang="en-US" sz="1100" dirty="0"/>
                        <a:t>BGP</a:t>
                      </a:r>
                      <a:r>
                        <a:rPr lang="zh-CN" sz="1100" dirty="0"/>
                        <a:t>配置</a:t>
                      </a:r>
                      <a:endParaRPr lang="en-US" altLang="zh-CN" sz="1100" dirty="0"/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200" dirty="0"/>
                        <a:t>import-route </a:t>
                      </a:r>
                      <a:r>
                        <a:rPr lang="en-US" altLang="zh-CN" sz="1100" kern="1200" dirty="0" err="1"/>
                        <a:t>bgp</a:t>
                      </a:r>
                      <a:endParaRPr lang="zh-CN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4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5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</a:t>
                      </a:r>
                      <a:r>
                        <a:rPr lang="en-US" sz="1100" dirty="0"/>
                        <a:t>PE</a:t>
                      </a:r>
                      <a:r>
                        <a:rPr lang="zh-CN" sz="1100" dirty="0"/>
                        <a:t>上配置</a:t>
                      </a:r>
                      <a:r>
                        <a:rPr lang="en-US" sz="1100" dirty="0"/>
                        <a:t>VPN</a:t>
                      </a:r>
                      <a:r>
                        <a:rPr lang="zh-CN" sz="1100" dirty="0"/>
                        <a:t>实例。配置</a:t>
                      </a:r>
                      <a:r>
                        <a:rPr lang="en-US" sz="1100" dirty="0"/>
                        <a:t>RD</a:t>
                      </a:r>
                      <a:r>
                        <a:rPr lang="zh-CN" sz="1100" dirty="0"/>
                        <a:t>（</a:t>
                      </a:r>
                      <a:r>
                        <a:rPr lang="en-US" sz="1100" dirty="0"/>
                        <a:t>100:1</a:t>
                      </a:r>
                      <a:r>
                        <a:rPr lang="zh-CN" sz="1100" dirty="0"/>
                        <a:t>）和</a:t>
                      </a:r>
                      <a:r>
                        <a:rPr lang="en-US" sz="1100" dirty="0"/>
                        <a:t>RT</a:t>
                      </a:r>
                      <a:r>
                        <a:rPr lang="zh-CN" sz="1100" dirty="0"/>
                        <a:t>（</a:t>
                      </a:r>
                      <a:r>
                        <a:rPr lang="en-US" sz="1100" dirty="0"/>
                        <a:t>100:1</a:t>
                      </a:r>
                      <a:r>
                        <a:rPr lang="zh-CN" sz="1100" dirty="0"/>
                        <a:t>）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ip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-instance </a:t>
                      </a: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-instance-name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route-distinguisher </a:t>
                      </a:r>
                      <a:r>
                        <a:rPr lang="en-US" sz="1100" dirty="0" err="1"/>
                        <a:t>route-distinguisher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-target </a:t>
                      </a: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-target [ both |export-</a:t>
                      </a:r>
                      <a:r>
                        <a:rPr lang="en-US" sz="1100" dirty="0" err="1"/>
                        <a:t>extcommunity</a:t>
                      </a:r>
                      <a:r>
                        <a:rPr lang="en-US" sz="1100" dirty="0"/>
                        <a:t> | </a:t>
                      </a:r>
                      <a:r>
                        <a:rPr lang="en-US" sz="1100" dirty="0" err="1"/>
                        <a:t>importextcommunity</a:t>
                      </a:r>
                      <a:r>
                        <a:rPr lang="en-US" sz="1100" dirty="0"/>
                        <a:t>]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6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</a:t>
                      </a:r>
                      <a:r>
                        <a:rPr lang="en-US" sz="1100" dirty="0"/>
                        <a:t>PE</a:t>
                      </a:r>
                      <a:r>
                        <a:rPr lang="zh-CN" sz="1100" dirty="0"/>
                        <a:t>上配置接口与</a:t>
                      </a:r>
                      <a:r>
                        <a:rPr lang="en-US" sz="1100" dirty="0"/>
                        <a:t>VPN </a:t>
                      </a:r>
                      <a:r>
                        <a:rPr lang="zh-CN" sz="1100" dirty="0"/>
                        <a:t>实例关联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/>
                        <a:t>ip</a:t>
                      </a:r>
                      <a:r>
                        <a:rPr lang="en-US" sz="1100" dirty="0"/>
                        <a:t> binding </a:t>
                      </a: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-instance </a:t>
                      </a:r>
                      <a:r>
                        <a:rPr lang="en-US" sz="1100" dirty="0" err="1"/>
                        <a:t>vpn</a:t>
                      </a:r>
                      <a:r>
                        <a:rPr lang="en-US" sz="1100" dirty="0"/>
                        <a:t>-instance-name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7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</a:t>
                      </a:r>
                      <a:r>
                        <a:rPr lang="en-US" sz="1100" dirty="0"/>
                        <a:t>PE</a:t>
                      </a:r>
                      <a:r>
                        <a:rPr lang="zh-CN" sz="1100" dirty="0"/>
                        <a:t>的</a:t>
                      </a:r>
                      <a:r>
                        <a:rPr lang="en-US" sz="1100" dirty="0"/>
                        <a:t>VPN</a:t>
                      </a:r>
                      <a:r>
                        <a:rPr lang="zh-CN" sz="1100" dirty="0"/>
                        <a:t>实例中配置与</a:t>
                      </a:r>
                      <a:r>
                        <a:rPr lang="en-US" sz="1100" dirty="0"/>
                        <a:t>CE</a:t>
                      </a:r>
                      <a:r>
                        <a:rPr lang="zh-CN" sz="1100" dirty="0"/>
                        <a:t>的</a:t>
                      </a:r>
                      <a:r>
                        <a:rPr lang="en-US" sz="1100" dirty="0"/>
                        <a:t>EBGP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参考</a:t>
                      </a:r>
                      <a:r>
                        <a:rPr lang="en-US" sz="1100" dirty="0"/>
                        <a:t>BGP</a:t>
                      </a:r>
                      <a:r>
                        <a:rPr lang="zh-CN" sz="1100" dirty="0"/>
                        <a:t>配置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8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/>
                        <a:t>在</a:t>
                      </a:r>
                      <a:r>
                        <a:rPr lang="en-US" altLang="zh-CN" sz="1100" dirty="0"/>
                        <a:t>RR1</a:t>
                      </a:r>
                      <a:r>
                        <a:rPr lang="zh-CN" sz="1100" dirty="0"/>
                        <a:t>与</a:t>
                      </a:r>
                      <a:r>
                        <a:rPr lang="en-US" altLang="zh-CN" sz="1100" dirty="0"/>
                        <a:t>RR</a:t>
                      </a:r>
                      <a:r>
                        <a:rPr lang="en-US" sz="1100" dirty="0"/>
                        <a:t>2</a:t>
                      </a:r>
                      <a:r>
                        <a:rPr lang="zh-CN" sz="1100" dirty="0"/>
                        <a:t>之间在</a:t>
                      </a:r>
                      <a:r>
                        <a:rPr lang="en-US" sz="1100" dirty="0"/>
                        <a:t>VPNv4</a:t>
                      </a:r>
                      <a:r>
                        <a:rPr lang="zh-CN" sz="1100" dirty="0"/>
                        <a:t>视图下配置</a:t>
                      </a:r>
                      <a:r>
                        <a:rPr lang="en-US" sz="1100" dirty="0"/>
                        <a:t>EBGP</a:t>
                      </a:r>
                      <a:r>
                        <a:rPr lang="zh-CN" sz="1100" dirty="0"/>
                        <a:t>（即多跳的</a:t>
                      </a:r>
                      <a:r>
                        <a:rPr lang="en-US" sz="1100" dirty="0"/>
                        <a:t>MP-EBGP</a:t>
                      </a:r>
                      <a:r>
                        <a:rPr lang="zh-CN" sz="1100" dirty="0"/>
                        <a:t>）</a:t>
                      </a:r>
                      <a:endParaRPr lang="en-US" alt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/>
                        <a:t>在</a:t>
                      </a:r>
                      <a:r>
                        <a:rPr lang="en-US" altLang="zh-CN" sz="1100" dirty="0"/>
                        <a:t>PE1</a:t>
                      </a:r>
                      <a:r>
                        <a:rPr lang="zh-CN" altLang="en-US" sz="1100" dirty="0"/>
                        <a:t>与</a:t>
                      </a:r>
                      <a:r>
                        <a:rPr lang="en-US" altLang="zh-CN" sz="1100" dirty="0"/>
                        <a:t>RR1</a:t>
                      </a:r>
                      <a:r>
                        <a:rPr lang="zh-CN" altLang="en-US" sz="1100" dirty="0"/>
                        <a:t>之间在</a:t>
                      </a:r>
                      <a:r>
                        <a:rPr lang="en-US" altLang="zh-CN" sz="1100" dirty="0"/>
                        <a:t>VPNv4</a:t>
                      </a:r>
                      <a:r>
                        <a:rPr lang="zh-CN" altLang="en-US" sz="1100" dirty="0"/>
                        <a:t>视图下配置</a:t>
                      </a:r>
                      <a:r>
                        <a:rPr lang="en-US" altLang="zh-CN" sz="1100" dirty="0"/>
                        <a:t>MP-IBGP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/>
                        <a:t>在</a:t>
                      </a:r>
                      <a:r>
                        <a:rPr lang="en-US" altLang="zh-CN" sz="1100" dirty="0"/>
                        <a:t>PE2</a:t>
                      </a:r>
                      <a:r>
                        <a:rPr lang="zh-CN" altLang="en-US" sz="1100" dirty="0"/>
                        <a:t>与</a:t>
                      </a:r>
                      <a:r>
                        <a:rPr lang="en-US" altLang="zh-CN" sz="1100" dirty="0"/>
                        <a:t>RR2</a:t>
                      </a:r>
                      <a:r>
                        <a:rPr lang="zh-CN" altLang="en-US" sz="1100" dirty="0"/>
                        <a:t>之间在</a:t>
                      </a:r>
                      <a:r>
                        <a:rPr lang="en-US" altLang="zh-CN" sz="1100" dirty="0"/>
                        <a:t>VPNv4</a:t>
                      </a:r>
                      <a:r>
                        <a:rPr lang="zh-CN" altLang="en-US" sz="1100" dirty="0"/>
                        <a:t>视图下配置</a:t>
                      </a:r>
                      <a:r>
                        <a:rPr lang="en-US" altLang="zh-CN" sz="1100" dirty="0"/>
                        <a:t>MP-IBGP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dirty="0"/>
                        <a:t>设置</a:t>
                      </a:r>
                      <a:r>
                        <a:rPr lang="en-US" altLang="zh-CN" sz="1100" dirty="0"/>
                        <a:t>RR</a:t>
                      </a:r>
                      <a:r>
                        <a:rPr lang="zh-CN" altLang="en-US" sz="1100" dirty="0"/>
                        <a:t>在传递路由时不改变下一跳</a:t>
                      </a:r>
                      <a:endParaRPr lang="zh-CN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peer { group-name | ipv4-address | ipv6-address } </a:t>
                      </a:r>
                      <a:r>
                        <a:rPr lang="en-US" sz="1100" dirty="0" err="1"/>
                        <a:t>ebgp</a:t>
                      </a:r>
                      <a:r>
                        <a:rPr lang="en-US" sz="1100" dirty="0"/>
                        <a:t>-max-hop [ hop-count ]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ipv4-family vpnv4</a:t>
                      </a:r>
                      <a:endParaRPr lang="zh-CN" sz="11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peer { group-name | ipv4-address | ipv6-address } enable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200" dirty="0"/>
                        <a:t>peer next-hop-invariable</a:t>
                      </a:r>
                      <a:endParaRPr lang="zh-CN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18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方式配置步骤 </a:t>
            </a:r>
            <a:r>
              <a:rPr lang="en-US" altLang="zh-CN"/>
              <a:t>(2)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3960"/>
              </p:ext>
            </p:extLst>
          </p:nvPr>
        </p:nvGraphicFramePr>
        <p:xfrm>
          <a:off x="1739516" y="1448780"/>
          <a:ext cx="9326833" cy="48128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步骤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任务描述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/>
                        <a:t>参考命令</a:t>
                      </a:r>
                      <a:endParaRPr lang="zh-CN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9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/>
                        <a:t>使能</a:t>
                      </a:r>
                      <a:r>
                        <a:rPr lang="en-US" sz="1200" dirty="0"/>
                        <a:t>ASBR</a:t>
                      </a:r>
                      <a:r>
                        <a:rPr lang="zh-CN" altLang="en-US" sz="1200" dirty="0"/>
                        <a:t>间</a:t>
                      </a:r>
                      <a:r>
                        <a:rPr lang="zh-CN" sz="1200" dirty="0"/>
                        <a:t>交换标签</a:t>
                      </a:r>
                      <a:r>
                        <a:rPr lang="en-US" sz="1200" dirty="0"/>
                        <a:t>IPv4</a:t>
                      </a:r>
                      <a:r>
                        <a:rPr lang="zh-CN" sz="1200" dirty="0"/>
                        <a:t>路由的能力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} label-route-capability</a:t>
                      </a:r>
                      <a:endParaRPr 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10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altLang="en-US" sz="1200" dirty="0"/>
                        <a:t>上配置</a:t>
                      </a:r>
                      <a:r>
                        <a:rPr lang="en-US" altLang="zh-CN" sz="1200" dirty="0"/>
                        <a:t>MPLS</a:t>
                      </a:r>
                      <a:r>
                        <a:rPr lang="zh-CN" altLang="en-US" sz="1200" dirty="0"/>
                        <a:t>触发建立</a:t>
                      </a:r>
                      <a:r>
                        <a:rPr lang="en-US" altLang="zh-CN" sz="1200" dirty="0"/>
                        <a:t>BGP</a:t>
                      </a:r>
                      <a:r>
                        <a:rPr lang="zh-CN" altLang="en-US" sz="1200" dirty="0"/>
                        <a:t>标签路由</a:t>
                      </a:r>
                      <a:r>
                        <a:rPr lang="en-US" altLang="zh-CN" sz="1200" dirty="0"/>
                        <a:t>LSP</a:t>
                      </a:r>
                      <a:r>
                        <a:rPr lang="zh-CN" altLang="en-US" sz="1200" dirty="0"/>
                        <a:t>的能力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200" dirty="0"/>
                        <a:t>lsp-trigger </a:t>
                      </a:r>
                      <a:r>
                        <a:rPr lang="en-US" altLang="zh-CN" sz="1200" kern="1200" dirty="0" err="1"/>
                        <a:t>bgp</a:t>
                      </a:r>
                      <a:r>
                        <a:rPr lang="en-US" altLang="zh-CN" sz="1200" kern="1200" dirty="0"/>
                        <a:t>-label-route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11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dirty="0"/>
                        <a:t>配置本端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向</a:t>
                      </a:r>
                      <a:r>
                        <a:rPr lang="zh-CN" altLang="en-US" sz="1200" dirty="0"/>
                        <a:t>远端</a:t>
                      </a:r>
                      <a:r>
                        <a:rPr lang="en-US" altLang="zh-CN" sz="1200" dirty="0"/>
                        <a:t>ASBR</a:t>
                      </a:r>
                      <a:r>
                        <a:rPr lang="zh-CN" sz="1200" dirty="0"/>
                        <a:t>发布的路由应用路由策略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route-policy route-policy-name { permit | deny } node </a:t>
                      </a:r>
                      <a:r>
                        <a:rPr lang="en-US" sz="1200" dirty="0" err="1"/>
                        <a:t>node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peer { group-name | ipv4-address | ipv6-address } route-policy route-policy-name { import | export }</a:t>
                      </a:r>
                      <a:endParaRPr lang="zh-CN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/>
                        <a:t>说明</a:t>
                      </a:r>
                      <a:endParaRPr lang="zh-CN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1. ASBR1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之间需使能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LDP</a:t>
                      </a:r>
                      <a:r>
                        <a:rPr lang="zh-CN" sz="1200" dirty="0"/>
                        <a:t>可以不使能</a:t>
                      </a:r>
                      <a:r>
                        <a:rPr lang="zh-CN" altLang="en-US" sz="1200" dirty="0"/>
                        <a:t>；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2. </a:t>
                      </a:r>
                      <a:r>
                        <a:rPr lang="zh-CN" sz="1200" dirty="0"/>
                        <a:t>不需要在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上配置</a:t>
                      </a:r>
                      <a:r>
                        <a:rPr lang="en-US" sz="1200" dirty="0"/>
                        <a:t>VPN</a:t>
                      </a:r>
                      <a:r>
                        <a:rPr lang="zh-CN" sz="1200" dirty="0"/>
                        <a:t>实例和接口绑定</a:t>
                      </a:r>
                      <a:r>
                        <a:rPr lang="zh-CN" altLang="en-US" sz="1200" dirty="0"/>
                        <a:t>；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3. </a:t>
                      </a:r>
                      <a:r>
                        <a:rPr lang="zh-CN" sz="1200" dirty="0"/>
                        <a:t>在以下路由器之间配置能够交换带标签的</a:t>
                      </a:r>
                      <a:r>
                        <a:rPr lang="en-US" sz="1200" dirty="0"/>
                        <a:t>IPv4</a:t>
                      </a:r>
                      <a:r>
                        <a:rPr lang="zh-CN" sz="1200" dirty="0"/>
                        <a:t>路由：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与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；</a:t>
                      </a:r>
                      <a:endParaRPr lang="en-US" alt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4. </a:t>
                      </a:r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RR</a:t>
                      </a:r>
                      <a:r>
                        <a:rPr lang="zh-CN" altLang="en-US" sz="1200" dirty="0"/>
                        <a:t>传递</a:t>
                      </a:r>
                      <a:r>
                        <a:rPr lang="en-US" altLang="zh-CN" sz="1200" dirty="0"/>
                        <a:t>VPN</a:t>
                      </a:r>
                      <a:r>
                        <a:rPr lang="zh-CN" altLang="en-US" sz="1200" dirty="0"/>
                        <a:t>路由至</a:t>
                      </a:r>
                      <a:r>
                        <a:rPr lang="zh-CN" altLang="en-US" sz="1200" baseline="0" dirty="0"/>
                        <a:t>远端</a:t>
                      </a:r>
                      <a:r>
                        <a:rPr lang="en-US" altLang="zh-CN" sz="1200" baseline="0" dirty="0"/>
                        <a:t>RR</a:t>
                      </a:r>
                      <a:r>
                        <a:rPr lang="zh-CN" altLang="en-US" sz="1200" baseline="0" dirty="0"/>
                        <a:t>，及从远端</a:t>
                      </a:r>
                      <a:r>
                        <a:rPr lang="en-US" altLang="zh-CN" sz="1200" baseline="0" dirty="0"/>
                        <a:t>RR</a:t>
                      </a:r>
                      <a:r>
                        <a:rPr lang="zh-CN" altLang="en-US" sz="1200" baseline="0" dirty="0"/>
                        <a:t>接收路由进一步传递至本端</a:t>
                      </a:r>
                      <a:r>
                        <a:rPr lang="en-US" altLang="zh-CN" sz="1200" baseline="0" dirty="0"/>
                        <a:t>PE</a:t>
                      </a:r>
                      <a:r>
                        <a:rPr lang="zh-CN" altLang="en-US" sz="1200" baseline="0" dirty="0"/>
                        <a:t>时，需要设置下一跳不改变；</a:t>
                      </a:r>
                      <a:endParaRPr 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5. </a:t>
                      </a:r>
                      <a:r>
                        <a:rPr lang="zh-CN" sz="1200" dirty="0"/>
                        <a:t>在</a:t>
                      </a:r>
                      <a:r>
                        <a:rPr lang="en-US" sz="1200" dirty="0"/>
                        <a:t>ASBR1</a:t>
                      </a:r>
                      <a:r>
                        <a:rPr lang="zh-CN" sz="1200" dirty="0"/>
                        <a:t>和</a:t>
                      </a:r>
                      <a:r>
                        <a:rPr lang="en-US" sz="1200" dirty="0"/>
                        <a:t>ASBR2</a:t>
                      </a:r>
                      <a:r>
                        <a:rPr lang="zh-CN" sz="1200" dirty="0"/>
                        <a:t>上配置路由策略：在向对端</a:t>
                      </a:r>
                      <a:r>
                        <a:rPr lang="en-US" sz="1200" dirty="0"/>
                        <a:t>AS</a:t>
                      </a:r>
                      <a:r>
                        <a:rPr lang="zh-CN" sz="1200" dirty="0"/>
                        <a:t>的</a:t>
                      </a:r>
                      <a:r>
                        <a:rPr lang="en-US" sz="1200" dirty="0"/>
                        <a:t>ASBR</a:t>
                      </a:r>
                      <a:r>
                        <a:rPr lang="zh-CN" sz="1200" dirty="0"/>
                        <a:t>发布时，分配</a:t>
                      </a:r>
                      <a:r>
                        <a:rPr lang="en-US" sz="1200" dirty="0"/>
                        <a:t>MPLS</a:t>
                      </a:r>
                      <a:r>
                        <a:rPr lang="zh-CN" sz="1200" dirty="0"/>
                        <a:t>标签；</a:t>
                      </a:r>
                      <a:endParaRPr lang="en-US" altLang="zh-CN" sz="1200" dirty="0"/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/>
                        <a:t>6. ASBR</a:t>
                      </a:r>
                      <a:r>
                        <a:rPr lang="zh-CN" altLang="en-US" sz="1200" dirty="0"/>
                        <a:t>上需要配置</a:t>
                      </a:r>
                      <a:r>
                        <a:rPr lang="en-US" altLang="zh-CN" sz="1200" dirty="0"/>
                        <a:t>MPLS</a:t>
                      </a:r>
                      <a:r>
                        <a:rPr lang="zh-CN" altLang="en-US" sz="1200" dirty="0"/>
                        <a:t>触发建立</a:t>
                      </a:r>
                      <a:r>
                        <a:rPr lang="en-US" altLang="zh-CN" sz="1200" dirty="0"/>
                        <a:t>BGP</a:t>
                      </a:r>
                      <a:r>
                        <a:rPr lang="zh-CN" altLang="en-US" sz="1200" dirty="0"/>
                        <a:t>标签路由</a:t>
                      </a:r>
                      <a:r>
                        <a:rPr lang="en-US" altLang="zh-CN" sz="1200" dirty="0"/>
                        <a:t>LSP</a:t>
                      </a:r>
                      <a:r>
                        <a:rPr lang="zh-CN" altLang="en-US" sz="1200" dirty="0"/>
                        <a:t>的能力。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65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1-3</a:t>
            </a:r>
            <a:r>
              <a:rPr lang="zh-CN" altLang="en-US" dirty="0"/>
              <a:t>步的配置参考前面</a:t>
            </a:r>
            <a:r>
              <a:rPr lang="en-US" dirty="0" err="1"/>
              <a:t>OptionA</a:t>
            </a:r>
            <a:r>
              <a:rPr lang="zh-CN" altLang="en-US" dirty="0"/>
              <a:t>方式的部分。</a:t>
            </a: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4"/>
            </a:pPr>
            <a:r>
              <a:rPr lang="zh-CN" altLang="en-US" dirty="0"/>
              <a:t>在</a:t>
            </a:r>
            <a:r>
              <a:rPr lang="en-US" altLang="zh-CN" dirty="0"/>
              <a:t>ASBR1</a:t>
            </a:r>
            <a:r>
              <a:rPr lang="zh-CN" altLang="en-US" dirty="0"/>
              <a:t>与</a:t>
            </a:r>
            <a:r>
              <a:rPr lang="en-US" altLang="zh-CN" dirty="0"/>
              <a:t>ASBR2</a:t>
            </a:r>
            <a:r>
              <a:rPr lang="zh-CN" altLang="en-US" dirty="0"/>
              <a:t>之间配置</a:t>
            </a:r>
            <a:r>
              <a:rPr lang="en-US" altLang="zh-CN" dirty="0"/>
              <a:t>EBGP</a:t>
            </a:r>
            <a:r>
              <a:rPr lang="zh-CN" altLang="en-US" dirty="0"/>
              <a:t>。在</a:t>
            </a:r>
            <a:r>
              <a:rPr lang="en-US" altLang="zh-CN" dirty="0"/>
              <a:t>ASBR</a:t>
            </a:r>
            <a:r>
              <a:rPr lang="zh-CN" altLang="en-US" dirty="0"/>
              <a:t>通告各自</a:t>
            </a:r>
            <a:r>
              <a:rPr lang="en-US" altLang="zh-CN" dirty="0"/>
              <a:t>AS</a:t>
            </a:r>
            <a:r>
              <a:rPr lang="zh-CN" altLang="en-US" dirty="0"/>
              <a:t>内</a:t>
            </a:r>
            <a:r>
              <a:rPr lang="en-US" altLang="zh-CN" dirty="0"/>
              <a:t>RR</a:t>
            </a:r>
            <a:r>
              <a:rPr lang="zh-CN" altLang="en-US" dirty="0"/>
              <a:t>的</a:t>
            </a:r>
            <a:r>
              <a:rPr lang="en-US" altLang="zh-CN" dirty="0"/>
              <a:t>loopback</a:t>
            </a:r>
            <a:r>
              <a:rPr lang="zh-CN" altLang="en-US" dirty="0"/>
              <a:t>接口，引入到</a:t>
            </a:r>
            <a:r>
              <a:rPr lang="en-US" altLang="zh-CN" dirty="0"/>
              <a:t>IGP</a:t>
            </a:r>
            <a:r>
              <a:rPr lang="zh-CN" altLang="en-US" dirty="0"/>
              <a:t>进程。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912" y="2831448"/>
            <a:ext cx="828501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[ASBR1-bgp]network 7.7.7.7 255.255.255.255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[ASBR1-bgp]quit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ospf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[ASBR1-ospf-1]import-route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51484" y="4631648"/>
            <a:ext cx="828501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200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[ASBR2-bgp]peer 34.34.34.1 as-number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[ASBR2-bgp]network 8.8.8.8 255.255.255.255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[ASBR2-bgp]quit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ospf</a:t>
            </a:r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[ASBR2-ospf-1]import-route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48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上配置</a:t>
            </a:r>
            <a:r>
              <a:rPr lang="en-US" dirty="0"/>
              <a:t>VPN</a:t>
            </a:r>
            <a:r>
              <a:rPr lang="zh-CN" altLang="en-US" dirty="0"/>
              <a:t>实例，配置</a:t>
            </a:r>
            <a:r>
              <a:rPr lang="en-US" dirty="0"/>
              <a:t>RD (100:1)</a:t>
            </a:r>
            <a:r>
              <a:rPr lang="zh-CN" altLang="en-US" dirty="0"/>
              <a:t>和</a:t>
            </a:r>
            <a:r>
              <a:rPr lang="en-US" dirty="0"/>
              <a:t>RT (100:1)</a:t>
            </a:r>
            <a:r>
              <a:rPr lang="zh-CN" altLang="en-US" dirty="0"/>
              <a:t>。</a:t>
            </a:r>
            <a:endParaRPr lang="en-US" dirty="0"/>
          </a:p>
          <a:p>
            <a:pPr marL="457200" indent="-457200">
              <a:buClrTx/>
              <a:buSzPct val="90000"/>
              <a:buFont typeface="+mj-lt"/>
              <a:buAutoNum type="arabicPeriod" startAt="5"/>
            </a:pP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5"/>
            </a:pPr>
            <a:endParaRPr lang="en-US" altLang="zh-CN" dirty="0"/>
          </a:p>
          <a:p>
            <a:pPr marL="457200" indent="-457200">
              <a:buClrTx/>
              <a:buSzPct val="90000"/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US" altLang="zh-CN" dirty="0"/>
              <a:t>PE</a:t>
            </a:r>
            <a:r>
              <a:rPr lang="zh-CN" altLang="en-US" dirty="0"/>
              <a:t>上配置接口与</a:t>
            </a:r>
            <a:r>
              <a:rPr lang="en-US" altLang="zh-CN" dirty="0"/>
              <a:t>VPN</a:t>
            </a:r>
            <a:r>
              <a:rPr lang="zh-CN" altLang="en-US" dirty="0"/>
              <a:t>实例关联。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1800" dirty="0"/>
              <a:t>PE2</a:t>
            </a:r>
            <a:r>
              <a:rPr lang="zh-CN" altLang="en-US" sz="1800" dirty="0"/>
              <a:t>的配置参考</a:t>
            </a:r>
            <a:r>
              <a:rPr lang="en-US" altLang="zh-CN" sz="1800" dirty="0"/>
              <a:t>PE1</a:t>
            </a:r>
            <a:r>
              <a:rPr lang="zh-CN" altLang="en-US" sz="1800" dirty="0"/>
              <a:t>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386" y="3573821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[PE1]interface GigabitEthernet0/0/1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binding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10.1.1.2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[PE1-GigabitEthernet0/0/1]quit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387" y="1880828"/>
            <a:ext cx="828501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[PE1-vpn-instance-huawei]route-distinguisher 100:1		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[PE1-vpn-instance-huawei-af-ipv4]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-target 100:1 both 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98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7"/>
            </a:pPr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的</a:t>
            </a:r>
            <a:r>
              <a:rPr lang="en-US" dirty="0"/>
              <a:t>VPN</a:t>
            </a:r>
            <a:r>
              <a:rPr lang="zh-CN" altLang="en-US" dirty="0"/>
              <a:t>实例中配置与</a:t>
            </a:r>
            <a:r>
              <a:rPr lang="en-US" dirty="0"/>
              <a:t>CE</a:t>
            </a:r>
            <a:r>
              <a:rPr lang="zh-CN" altLang="en-US" dirty="0"/>
              <a:t>的</a:t>
            </a:r>
            <a:r>
              <a:rPr lang="en-US" dirty="0"/>
              <a:t>EBGP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PE2</a:t>
            </a:r>
            <a:r>
              <a:rPr lang="zh-CN" altLang="en-US" sz="1800" dirty="0"/>
              <a:t>与</a:t>
            </a:r>
            <a:r>
              <a:rPr lang="en-US" altLang="zh-CN" sz="1800" dirty="0"/>
              <a:t>CE2</a:t>
            </a:r>
            <a:r>
              <a:rPr lang="zh-CN" altLang="en-US" sz="1800" dirty="0"/>
              <a:t>的配置参考</a:t>
            </a:r>
            <a:r>
              <a:rPr lang="en-US" altLang="zh-CN" sz="1800" dirty="0"/>
              <a:t>PE1</a:t>
            </a:r>
            <a:r>
              <a:rPr lang="zh-CN" altLang="en-US" sz="1800" dirty="0"/>
              <a:t>与</a:t>
            </a:r>
            <a:r>
              <a:rPr lang="en-US" altLang="zh-CN" sz="1800" dirty="0"/>
              <a:t>CE1</a:t>
            </a:r>
            <a:r>
              <a:rPr lang="zh-CN" altLang="en-US" sz="1800" dirty="0"/>
              <a:t>。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3005" y="1916832"/>
            <a:ext cx="828501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[PE1-bgp]ipv4-family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-instance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[PE1-bgp-huawei]peer 10.1.1.1 as-number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配置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PE1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与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CE1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的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邻居关系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7488" y="3501008"/>
            <a:ext cx="8285017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65001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[CE1-bgp]peer 10.1.1.2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[CE1-bgp]network 11.11.11.11 32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6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MPLS BGP VPN</a:t>
            </a:r>
            <a:r>
              <a:rPr lang="zh-CN" altLang="en-US" dirty="0"/>
              <a:t>方案的背景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后文将会介绍三种跨域</a:t>
            </a:r>
            <a:r>
              <a:rPr lang="en-US" sz="2000" dirty="0"/>
              <a:t>VPN</a:t>
            </a:r>
            <a:r>
              <a:rPr lang="zh-CN" altLang="en-US" sz="2000" dirty="0"/>
              <a:t>解决方案，分别是：</a:t>
            </a:r>
          </a:p>
          <a:p>
            <a:pPr lvl="1"/>
            <a:r>
              <a:rPr lang="zh-CN" altLang="en-US" sz="1800" dirty="0"/>
              <a:t>跨域</a:t>
            </a:r>
            <a:r>
              <a:rPr lang="en-US" sz="1800" dirty="0" err="1"/>
              <a:t>VPN-OptionA（Inter-Provider</a:t>
            </a:r>
            <a:r>
              <a:rPr lang="en-US" sz="1800" dirty="0"/>
              <a:t> Backbones Option A）</a:t>
            </a:r>
            <a:r>
              <a:rPr lang="zh-CN" altLang="en-US" sz="1800" dirty="0"/>
              <a:t>方式：需要跨域的</a:t>
            </a:r>
            <a:r>
              <a:rPr lang="en-US" sz="1800" dirty="0"/>
              <a:t>VPN</a:t>
            </a:r>
            <a:r>
              <a:rPr lang="zh-CN" altLang="en-US" sz="1800" dirty="0"/>
              <a:t>在</a:t>
            </a:r>
            <a:r>
              <a:rPr lang="en-US" sz="1800" dirty="0"/>
              <a:t>ASBR</a:t>
            </a:r>
            <a:r>
              <a:rPr lang="zh-CN" altLang="en-US" sz="1800" dirty="0"/>
              <a:t>间通过专用的接口管理自己的</a:t>
            </a:r>
            <a:r>
              <a:rPr lang="en-US" sz="1800" dirty="0"/>
              <a:t>VPN</a:t>
            </a:r>
            <a:r>
              <a:rPr lang="zh-CN" altLang="en-US" sz="1800" dirty="0"/>
              <a:t>路由，也称为</a:t>
            </a:r>
            <a:r>
              <a:rPr lang="en-US" sz="1800" dirty="0"/>
              <a:t>VRF-to-VRF；</a:t>
            </a:r>
          </a:p>
          <a:p>
            <a:pPr lvl="1"/>
            <a:r>
              <a:rPr lang="zh-CN" altLang="en-US" sz="1800" dirty="0"/>
              <a:t>跨域</a:t>
            </a:r>
            <a:r>
              <a:rPr lang="en-US" sz="1800" dirty="0" err="1"/>
              <a:t>VPN-OptionB（Inter-Provider</a:t>
            </a:r>
            <a:r>
              <a:rPr lang="en-US" sz="1800" dirty="0"/>
              <a:t> Backbones Option B）</a:t>
            </a:r>
            <a:r>
              <a:rPr lang="zh-CN" altLang="en-US" sz="1800" dirty="0"/>
              <a:t>方式：</a:t>
            </a:r>
            <a:r>
              <a:rPr lang="en-US" sz="1800" dirty="0"/>
              <a:t>ASBR</a:t>
            </a:r>
            <a:r>
              <a:rPr lang="zh-CN" altLang="en-US" sz="1800" dirty="0"/>
              <a:t>间通过</a:t>
            </a:r>
            <a:r>
              <a:rPr lang="en-US" sz="1800" dirty="0"/>
              <a:t>MP-EBGP</a:t>
            </a:r>
            <a:r>
              <a:rPr lang="zh-CN" altLang="en-US" sz="1800" dirty="0"/>
              <a:t>发布标签</a:t>
            </a:r>
            <a:r>
              <a:rPr lang="en-US" sz="1800" dirty="0"/>
              <a:t>VPN-IPv4</a:t>
            </a:r>
            <a:r>
              <a:rPr lang="zh-CN" altLang="en-US" sz="1800" dirty="0"/>
              <a:t>路由，也称为</a:t>
            </a:r>
            <a:r>
              <a:rPr lang="en-US" sz="1800" dirty="0"/>
              <a:t>EBGP redistribution of labeled VPN-IPv4 routes；</a:t>
            </a:r>
          </a:p>
          <a:p>
            <a:pPr lvl="1"/>
            <a:r>
              <a:rPr lang="zh-CN" altLang="en-US" sz="1800" dirty="0"/>
              <a:t>跨域</a:t>
            </a:r>
            <a:r>
              <a:rPr lang="en-US" sz="1800" dirty="0" err="1"/>
              <a:t>VPN-OptionC（Inter-Provider</a:t>
            </a:r>
            <a:r>
              <a:rPr lang="en-US" sz="1800" dirty="0"/>
              <a:t> Backbones Option C）</a:t>
            </a:r>
            <a:r>
              <a:rPr lang="zh-CN" altLang="en-US" sz="1800" dirty="0"/>
              <a:t>方式：</a:t>
            </a:r>
            <a:r>
              <a:rPr lang="en-US" sz="1800" dirty="0"/>
              <a:t>PE</a:t>
            </a:r>
            <a:r>
              <a:rPr lang="zh-CN" altLang="en-US" sz="1800" dirty="0"/>
              <a:t>或</a:t>
            </a:r>
            <a:r>
              <a:rPr lang="en-US" altLang="zh-CN" sz="1800" dirty="0"/>
              <a:t>RR</a:t>
            </a:r>
            <a:r>
              <a:rPr lang="zh-CN" altLang="en-US" sz="1800" dirty="0"/>
              <a:t>间通过</a:t>
            </a:r>
            <a:r>
              <a:rPr lang="en-US" sz="1800" dirty="0"/>
              <a:t>Multi-hop MP-EBGP</a:t>
            </a:r>
            <a:r>
              <a:rPr lang="zh-CN" altLang="en-US" sz="1800" dirty="0"/>
              <a:t>发布标签</a:t>
            </a:r>
            <a:r>
              <a:rPr lang="en-US" sz="1800" dirty="0"/>
              <a:t>VPN-IPv4</a:t>
            </a:r>
            <a:r>
              <a:rPr lang="zh-CN" altLang="en-US" sz="1800" dirty="0"/>
              <a:t>路由，也称为</a:t>
            </a:r>
            <a:r>
              <a:rPr lang="en-US" sz="1800" dirty="0" err="1"/>
              <a:t>Multihop</a:t>
            </a:r>
            <a:r>
              <a:rPr lang="en-US" sz="1800" dirty="0"/>
              <a:t> EBGP redistribution of labeled VPN-IPv4 routes。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03656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8"/>
            </a:pPr>
            <a:r>
              <a:rPr lang="zh-CN" altLang="en-US" dirty="0"/>
              <a:t>在</a:t>
            </a:r>
            <a:r>
              <a:rPr lang="en-US" altLang="zh-CN" dirty="0"/>
              <a:t>RR1</a:t>
            </a:r>
            <a:r>
              <a:rPr lang="zh-CN" altLang="en-US" dirty="0"/>
              <a:t>与</a:t>
            </a:r>
            <a:r>
              <a:rPr lang="en-US" altLang="zh-CN" dirty="0"/>
              <a:t>RR</a:t>
            </a:r>
            <a:r>
              <a:rPr lang="en-US" dirty="0"/>
              <a:t>2</a:t>
            </a:r>
            <a:r>
              <a:rPr lang="zh-CN" altLang="en-US" dirty="0"/>
              <a:t>之间的</a:t>
            </a:r>
            <a:r>
              <a:rPr lang="en-US" dirty="0"/>
              <a:t>VPNv4</a:t>
            </a:r>
            <a:r>
              <a:rPr lang="zh-CN" altLang="en-US" dirty="0"/>
              <a:t>视图下配置</a:t>
            </a:r>
            <a:r>
              <a:rPr lang="en-US" dirty="0"/>
              <a:t>MP-EBGP,</a:t>
            </a:r>
            <a:r>
              <a:rPr lang="zh-CN" altLang="en-US" dirty="0"/>
              <a:t>并配置传递路由时下一跳不改变。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dirty="0"/>
              <a:t>PE</a:t>
            </a:r>
            <a:r>
              <a:rPr lang="zh-CN" altLang="en-US" dirty="0"/>
              <a:t>与</a:t>
            </a:r>
            <a:r>
              <a:rPr lang="en-US" dirty="0"/>
              <a:t>RR</a:t>
            </a:r>
            <a:r>
              <a:rPr lang="zh-CN" altLang="en-US" dirty="0"/>
              <a:t>之间在</a:t>
            </a:r>
            <a:r>
              <a:rPr lang="en-US" dirty="0"/>
              <a:t>VPNv4</a:t>
            </a:r>
            <a:r>
              <a:rPr lang="zh-CN" altLang="en-US" dirty="0"/>
              <a:t>视图下配置</a:t>
            </a:r>
            <a:r>
              <a:rPr lang="en-US" dirty="0"/>
              <a:t>MP-IBGP,</a:t>
            </a:r>
            <a:r>
              <a:rPr lang="zh-CN" altLang="en-US" dirty="0"/>
              <a:t> 并配置传递路由时下一跳不改变。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49800" y="1798945"/>
            <a:ext cx="828501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8.8.8.8 as-number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8.8.8.8 connect-interface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LoopBack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[RR1-bgp]peer 8.8.8.8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ebgp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-max-hop 10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8.8.8.8 enable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[RR1-bgp-af-vpnv4]peer 8.8.8.8 next-hop-invariable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[RR1-bgp-af-vpnv4]undo policy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vpn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-target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0" y="4601776"/>
            <a:ext cx="828501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as-number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[RR1-bgp]peer 1.1.1.1 connect-interface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LoopBack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0</a:t>
            </a:r>
            <a:endParaRPr lang="zh-CN" altLang="zh-CN" sz="1600" b="1" dirty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[RR1-bgp]ipv4-family vpnv4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[RR1-bgp-af-vpnv4]peer 1.1.1.1 enable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[RR1-bgp-af-vpnv4]peer 1.1.1.1 next-hop-invariable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7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9"/>
            </a:pPr>
            <a:r>
              <a:rPr lang="zh-CN" altLang="en-US" dirty="0"/>
              <a:t>使能</a:t>
            </a:r>
            <a:r>
              <a:rPr lang="en-US" altLang="zh-CN" dirty="0"/>
              <a:t>ASBR</a:t>
            </a:r>
            <a:r>
              <a:rPr lang="zh-CN" altLang="en-US" dirty="0"/>
              <a:t>间交换标签</a:t>
            </a:r>
            <a:r>
              <a:rPr lang="en-US" altLang="zh-CN" dirty="0"/>
              <a:t>IPv4</a:t>
            </a:r>
            <a:r>
              <a:rPr lang="zh-CN" altLang="en-US" dirty="0"/>
              <a:t>路由的能力。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7387" y="1916832"/>
            <a:ext cx="828501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34.34.34.2 label-route-capability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387" y="3095894"/>
            <a:ext cx="828501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200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[ASBR2-bgp]peer 34.34.34.1 as-number 100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[ASBR2-bgp]peer 34.34.34.1 label-route-capability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08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方式配置举例 </a:t>
            </a:r>
            <a:r>
              <a:rPr lang="en-US" altLang="zh-CN"/>
              <a:t>(6)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10"/>
            </a:pPr>
            <a:r>
              <a:rPr lang="zh-CN" altLang="en-US" dirty="0"/>
              <a:t>在</a:t>
            </a:r>
            <a:r>
              <a:rPr lang="en-US" altLang="zh-CN" dirty="0"/>
              <a:t>ASBR</a:t>
            </a:r>
            <a:r>
              <a:rPr lang="zh-CN" altLang="en-US" dirty="0"/>
              <a:t>上配置</a:t>
            </a:r>
            <a:r>
              <a:rPr lang="en-US" altLang="zh-CN" dirty="0"/>
              <a:t>MPLS</a:t>
            </a:r>
            <a:r>
              <a:rPr lang="zh-CN" altLang="en-US" dirty="0"/>
              <a:t>触发建立</a:t>
            </a:r>
            <a:r>
              <a:rPr lang="en-US" altLang="zh-CN" dirty="0"/>
              <a:t>BGP</a:t>
            </a:r>
            <a:r>
              <a:rPr lang="zh-CN" altLang="en-US" dirty="0"/>
              <a:t>标签路由</a:t>
            </a:r>
            <a:r>
              <a:rPr lang="en-US" altLang="zh-CN" dirty="0"/>
              <a:t>LSP</a:t>
            </a:r>
            <a:r>
              <a:rPr lang="zh-CN" altLang="en-US" dirty="0"/>
              <a:t>的能力。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1484" y="1880828"/>
            <a:ext cx="828501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[ASBR1-mpls]lsp-trigger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-label-route 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1484" y="2820555"/>
            <a:ext cx="828501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[ASBR2]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[ASBR2-mpls]lsp-trigger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-label-route </a:t>
            </a:r>
            <a:endParaRPr lang="zh-CN" altLang="zh-CN" sz="1600" b="1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39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方式配置举例 </a:t>
            </a:r>
            <a:r>
              <a:rPr lang="en-US" altLang="zh-CN" dirty="0"/>
              <a:t>(7)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Tx/>
              <a:buSzPct val="90000"/>
              <a:buFont typeface="+mj-lt"/>
              <a:buAutoNum type="arabicPeriod" startAt="11"/>
            </a:pPr>
            <a:r>
              <a:rPr lang="zh-CN" altLang="en-US" dirty="0"/>
              <a:t>配置本端</a:t>
            </a:r>
            <a:r>
              <a:rPr lang="en-US" altLang="zh-CN" dirty="0"/>
              <a:t>ASBR</a:t>
            </a:r>
            <a:r>
              <a:rPr lang="zh-CN" altLang="en-US" dirty="0"/>
              <a:t>向远端</a:t>
            </a:r>
            <a:r>
              <a:rPr lang="en-US" altLang="zh-CN" dirty="0"/>
              <a:t>ASBR</a:t>
            </a:r>
            <a:r>
              <a:rPr lang="zh-CN" altLang="en-US" dirty="0"/>
              <a:t>发布路由时应用路由策略。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ASBR2</a:t>
            </a:r>
            <a:r>
              <a:rPr lang="zh-CN" altLang="en-US" sz="1800" dirty="0"/>
              <a:t>的配置参考</a:t>
            </a:r>
            <a:r>
              <a:rPr lang="en-US" altLang="zh-CN" sz="1800" dirty="0"/>
              <a:t>ASBR1</a:t>
            </a:r>
            <a:r>
              <a:rPr lang="zh-CN" altLang="en-US" sz="1800" dirty="0"/>
              <a:t>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5480" y="1880828"/>
            <a:ext cx="8285017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[ASBR1]interface GigabitEthernet0/0/0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address 34.34.34.1 30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[ASBR1-GigabitEthernet0/0/0]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endParaRPr lang="zh-CN" altLang="zh-CN" sz="1600" dirty="0">
              <a:solidFill>
                <a:srgbClr val="C00000"/>
              </a:solidFill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[ASBR1-GigabitEthernet0/0/0]quit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[ASBR1]route-policy policy1 permit node 10</a:t>
            </a:r>
            <a:endParaRPr lang="zh-CN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[ASBR1-route-policy]apply </a:t>
            </a:r>
            <a:r>
              <a:rPr lang="en-US" altLang="zh-CN" sz="1600" b="1" dirty="0" err="1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-label 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//</a:t>
            </a:r>
            <a:r>
              <a:rPr lang="zh-CN" altLang="zh-CN" sz="1600" dirty="0">
                <a:latin typeface="+mn-ea"/>
                <a:ea typeface="+mn-ea"/>
                <a:cs typeface="Courier New" pitchFamily="49" charset="0"/>
              </a:rPr>
              <a:t>为匹配条件的路由分配标签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[ASBR1-route-policy]quit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100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[ASBR1-bgp]peer 34.34.34.2 as-number 200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[ASBR1-bgp]peer 34.34.34.2 route-policy policy1 export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[ASBR1-bgp]network 1.1.1.1 32</a:t>
            </a:r>
          </a:p>
        </p:txBody>
      </p:sp>
    </p:spTree>
    <p:extLst>
      <p:ext uri="{BB962C8B-B14F-4D97-AF65-F5344CB8AC3E}">
        <p14:creationId xmlns:p14="http://schemas.microsoft.com/office/powerpoint/2010/main" val="29900376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方式配置验证 </a:t>
            </a:r>
            <a:r>
              <a:rPr lang="en-US" altLang="zh-CN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配置验证：上述配置完成后，</a:t>
            </a:r>
            <a:r>
              <a:rPr lang="en-US" altLang="zh-CN" dirty="0"/>
              <a:t>CE</a:t>
            </a:r>
            <a:r>
              <a:rPr lang="zh-CN" altLang="en-US" dirty="0"/>
              <a:t>之间能学习到对方的环回口路由，</a:t>
            </a:r>
            <a:r>
              <a:rPr lang="en-US" altLang="zh-CN" dirty="0"/>
              <a:t>CE1</a:t>
            </a:r>
            <a:r>
              <a:rPr lang="zh-CN" altLang="en-US" dirty="0"/>
              <a:t>和</a:t>
            </a:r>
            <a:r>
              <a:rPr lang="en-US" altLang="zh-CN" dirty="0"/>
              <a:t>CE2</a:t>
            </a:r>
            <a:r>
              <a:rPr lang="zh-CN" altLang="en-US" dirty="0"/>
              <a:t>能够相互</a:t>
            </a:r>
            <a:r>
              <a:rPr lang="en-US" altLang="zh-CN" dirty="0"/>
              <a:t>ping</a:t>
            </a:r>
            <a:r>
              <a:rPr lang="zh-CN" altLang="en-US" dirty="0"/>
              <a:t>通。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CE1</a:t>
            </a:r>
            <a:r>
              <a:rPr lang="zh-CN" altLang="en-US" dirty="0"/>
              <a:t>的显示为例：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7773" y="2867097"/>
            <a:ext cx="964907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[CE1]dis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ip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Route Flags: R - relay, D - download to fib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Routing Tables: Public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Destinations : 6        Routes : 6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Destination/Mask   Proto  	 Pre  Cost   Flags	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	 Interface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10.1.1.0/30         	 Direct  	 0     0        D  	 10.1.1.1  	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10.1.1.1/32        	 Direct	 0     0        D 	  127.0.0.1  	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 	 Direct 	 0     0        D  	 127.0.0.1 	 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22.22.22.22/32     	 EBGP   	 255  0       D  	 10.1.1.2  	 GigabitEthernet0/0/1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127.0.0.0/8         	 Direct  	 0     0        D  	 127.0.0.1	 InLoopBack0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127.0.0.1/32       	 Direct  	 0     0        D   	127.0.0.1  	 InLoopBack0</a:t>
            </a:r>
          </a:p>
        </p:txBody>
      </p:sp>
    </p:spTree>
    <p:extLst>
      <p:ext uri="{BB962C8B-B14F-4D97-AF65-F5344CB8AC3E}">
        <p14:creationId xmlns:p14="http://schemas.microsoft.com/office/powerpoint/2010/main" val="14652777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</a:t>
            </a:r>
            <a:r>
              <a:rPr lang="en-US"/>
              <a:t>VPN-OptionC</a:t>
            </a:r>
            <a:r>
              <a:rPr lang="zh-CN" altLang="en-US"/>
              <a:t>方式配置验证 </a:t>
            </a:r>
            <a:r>
              <a:rPr lang="en-US" altLang="zh-CN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/>
              <a:t>ASBR</a:t>
            </a:r>
            <a:r>
              <a:rPr lang="zh-CN" altLang="en-US"/>
              <a:t>上执行</a:t>
            </a:r>
            <a:r>
              <a:rPr lang="en-US"/>
              <a:t>display bgp routing-table label</a:t>
            </a:r>
            <a:r>
              <a:rPr lang="zh-CN" altLang="en-US"/>
              <a:t>命令，可以看到路由的标签信息。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1946623"/>
            <a:ext cx="8568952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[ASBR1]dis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bgp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routing-table label 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BGP Local router ID is 34.34.34.1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Status codes: * - valid, &gt; - best, d - damped,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h - history,  i - internal, s - suppressed, S - Stale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Origin : i - IGP, e - EGP, ? - incomplete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Total Number of Routes: 4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Network   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NextHop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In/Out Label</a:t>
            </a:r>
          </a:p>
          <a:p>
            <a:endParaRPr lang="en-US" altLang="zh-CN" sz="1600" dirty="0">
              <a:latin typeface="+mn-ea"/>
              <a:ea typeface="+mn-ea"/>
              <a:cs typeface="Courier New" pitchFamily="49" charset="0"/>
            </a:endParaRP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1.1.1.1           23.23.23.1        1047/NULL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6.6.6.6           34.34.34.2        NULL/1041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7.7.7.7           23.23.23.1        1043/NULL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*&gt;     8.8.8.8           34.34.34.2        NULL/1042</a:t>
            </a:r>
          </a:p>
        </p:txBody>
      </p:sp>
    </p:spTree>
    <p:extLst>
      <p:ext uri="{BB962C8B-B14F-4D97-AF65-F5344CB8AC3E}">
        <p14:creationId xmlns:p14="http://schemas.microsoft.com/office/powerpoint/2010/main" val="18063620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dirty="0"/>
              <a:t>VPN-</a:t>
            </a:r>
            <a:r>
              <a:rPr lang="en-US" dirty="0" err="1"/>
              <a:t>OptionC</a:t>
            </a:r>
            <a:r>
              <a:rPr lang="zh-CN" altLang="en-US" dirty="0"/>
              <a:t>方式配置验证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PE</a:t>
            </a:r>
            <a:r>
              <a:rPr lang="zh-CN" altLang="en-US"/>
              <a:t>上执行</a:t>
            </a:r>
            <a:r>
              <a:rPr lang="en-US"/>
              <a:t>display </a:t>
            </a:r>
            <a:r>
              <a:rPr lang="en-US" altLang="zh-CN"/>
              <a:t>mpls lsp</a:t>
            </a:r>
            <a:r>
              <a:rPr lang="zh-CN" altLang="en-US"/>
              <a:t>命令，可以看到去往对方</a:t>
            </a:r>
            <a:r>
              <a:rPr lang="en-US" altLang="zh-CN"/>
              <a:t>PE</a:t>
            </a:r>
            <a:r>
              <a:rPr lang="zh-CN" altLang="en-US"/>
              <a:t>的</a:t>
            </a:r>
            <a:r>
              <a:rPr lang="en-US" altLang="zh-CN"/>
              <a:t>LDP LSP</a:t>
            </a:r>
            <a:r>
              <a:rPr lang="zh-CN" altLang="en-US"/>
              <a:t>。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468" y="1823512"/>
            <a:ext cx="856895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[PE1]dis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mpls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lsp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LSP Information: BGP  LSP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FEC               	 In/Out Label  	In/Out IF        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Vrf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Name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11.11.11.11/32    	 1042/NULL    	 -/-                    	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huawei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          LSP Information: LDP LSP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---------------------------------------------------------------------------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FEC               	 In/Out Label 	 In/Out IF                </a:t>
            </a:r>
            <a:r>
              <a:rPr lang="en-US" altLang="zh-CN" sz="1600" dirty="0" err="1">
                <a:latin typeface="+mn-ea"/>
                <a:ea typeface="+mn-ea"/>
                <a:cs typeface="Courier New" pitchFamily="49" charset="0"/>
              </a:rPr>
              <a:t>Vrf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Name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2.2.2.2/32        	 NULL/3      	  -/GE0/0/0                             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2.2.2.2/32        	 1037/3      	  -/GE0/0/0                                     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6.6.6.6/32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  	  NULL/1033   	  -/GE0/0/0                                     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6.6.6.6/32</a:t>
            </a: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  <a:cs typeface="Courier New" pitchFamily="49" charset="0"/>
              </a:rPr>
              <a:t>  </a:t>
            </a:r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     	  1039/1033    	  -/GE0/0/0                                     </a:t>
            </a:r>
          </a:p>
          <a:p>
            <a:r>
              <a:rPr lang="en-US" altLang="zh-CN" sz="1600" dirty="0">
                <a:latin typeface="+mn-ea"/>
                <a:ea typeface="+mn-ea"/>
                <a:cs typeface="Courier New" pitchFamily="49" charset="0"/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1575435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以下哪种方案</a:t>
            </a:r>
            <a:r>
              <a:rPr lang="en-US" altLang="zh-CN" dirty="0"/>
              <a:t>ASBR</a:t>
            </a:r>
            <a:r>
              <a:rPr lang="zh-CN" altLang="en-US" dirty="0"/>
              <a:t>不用保存用户</a:t>
            </a:r>
            <a:r>
              <a:rPr lang="en-US" altLang="zh-CN" dirty="0"/>
              <a:t>CE</a:t>
            </a:r>
            <a:r>
              <a:rPr lang="zh-CN" altLang="en-US" dirty="0"/>
              <a:t>侧路由信息（　　）</a:t>
            </a:r>
          </a:p>
          <a:p>
            <a:pPr lvl="1"/>
            <a:r>
              <a:rPr lang="en-US" altLang="zh-CN" dirty="0"/>
              <a:t>Option-A</a:t>
            </a:r>
            <a:endParaRPr lang="zh-CN" altLang="en-US" dirty="0"/>
          </a:p>
          <a:p>
            <a:pPr lvl="1"/>
            <a:r>
              <a:rPr lang="en-US" altLang="zh-CN" dirty="0"/>
              <a:t>Option-B</a:t>
            </a:r>
            <a:endParaRPr lang="zh-CN" altLang="en-US" dirty="0"/>
          </a:p>
          <a:p>
            <a:pPr lvl="1"/>
            <a:r>
              <a:rPr lang="en-US" altLang="zh-CN" dirty="0"/>
              <a:t>Option-C</a:t>
            </a:r>
            <a:endParaRPr lang="zh-CN" altLang="en-US" dirty="0"/>
          </a:p>
          <a:p>
            <a:r>
              <a:rPr lang="zh-CN" altLang="en-US" dirty="0"/>
              <a:t>只通过</a:t>
            </a:r>
            <a:r>
              <a:rPr lang="en-US" altLang="zh-CN" dirty="0"/>
              <a:t>LDP/BGP</a:t>
            </a:r>
            <a:r>
              <a:rPr lang="zh-CN" altLang="en-US" dirty="0"/>
              <a:t>分发标签的情况下，报文转发过程中，可能用到三层标签的是（     ）</a:t>
            </a:r>
          </a:p>
          <a:p>
            <a:pPr lvl="1"/>
            <a:r>
              <a:rPr lang="en-US" altLang="zh-CN" dirty="0"/>
              <a:t>Option-A</a:t>
            </a:r>
            <a:endParaRPr lang="zh-CN" altLang="en-US" dirty="0"/>
          </a:p>
          <a:p>
            <a:pPr lvl="1"/>
            <a:r>
              <a:rPr lang="en-US" altLang="zh-CN" dirty="0"/>
              <a:t>Option-B</a:t>
            </a:r>
            <a:endParaRPr lang="zh-CN" altLang="en-US" dirty="0"/>
          </a:p>
          <a:p>
            <a:pPr lvl="1"/>
            <a:r>
              <a:rPr lang="en-US" altLang="zh-CN" dirty="0"/>
              <a:t>Option-C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131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Option-A</a:t>
            </a:r>
            <a:r>
              <a:rPr lang="zh-CN" altLang="en-US"/>
              <a:t>方案的原理与配置</a:t>
            </a:r>
            <a:endParaRPr lang="en-US" altLang="zh-CN"/>
          </a:p>
          <a:p>
            <a:r>
              <a:rPr lang="en-US" altLang="zh-CN"/>
              <a:t>Option-B</a:t>
            </a:r>
            <a:r>
              <a:rPr lang="zh-CN" altLang="en-US"/>
              <a:t>方案的原理与配置</a:t>
            </a:r>
            <a:endParaRPr lang="en-US" altLang="zh-CN"/>
          </a:p>
          <a:p>
            <a:r>
              <a:rPr lang="en-US" altLang="zh-CN"/>
              <a:t>Option-C</a:t>
            </a:r>
            <a:r>
              <a:rPr lang="zh-CN" altLang="en-US"/>
              <a:t>方案的原理与配置</a:t>
            </a:r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0348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0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方案背景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跨域</a:t>
            </a:r>
            <a:r>
              <a:rPr lang="en-US" altLang="zh-CN" b="1" dirty="0"/>
              <a:t>VPN</a:t>
            </a:r>
            <a:r>
              <a:rPr lang="zh-CN" altLang="en-US" b="1" dirty="0"/>
              <a:t>方案原理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Option-A</a:t>
            </a:r>
            <a:r>
              <a:rPr lang="zh-CN" altLang="en-US" dirty="0"/>
              <a:t>方案原理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Option-C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跨域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方案配置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692357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63456</TotalTime>
  <Words>13033</Words>
  <Application>Microsoft Office PowerPoint</Application>
  <PresentationFormat>宽屏</PresentationFormat>
  <Paragraphs>1904</Paragraphs>
  <Slides>89</Slides>
  <Notes>89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FrutigerNext LT Light</vt:lpstr>
      <vt:lpstr>FrutigerNext LT Medium</vt:lpstr>
      <vt:lpstr>FrutigerNext LT Regular</vt:lpstr>
      <vt:lpstr>黑体</vt:lpstr>
      <vt:lpstr>微软雅黑</vt:lpstr>
      <vt:lpstr>Arial</vt:lpstr>
      <vt:lpstr>Wingdings</vt:lpstr>
      <vt:lpstr>培训与认证部-母版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跨域MPLS BGP VPN方案的背景 (1)</vt:lpstr>
      <vt:lpstr>跨域MPLS BGP VPN方案的背景 (2)</vt:lpstr>
      <vt:lpstr>跨域MPLS BGP VPN方案的背景 (3)</vt:lpstr>
      <vt:lpstr>PowerPoint 演示文稿</vt:lpstr>
      <vt:lpstr>跨域VPN-OptionA方式</vt:lpstr>
      <vt:lpstr>跨域VPN-OptionA方式 - 拓扑</vt:lpstr>
      <vt:lpstr>跨域VPN-OptionA方式 - 控制平面</vt:lpstr>
      <vt:lpstr>跨域VPN-OptionA方式 - 转发平面</vt:lpstr>
      <vt:lpstr>跨域VPN-OptionA方式的特点</vt:lpstr>
      <vt:lpstr>PowerPoint 演示文稿</vt:lpstr>
      <vt:lpstr>跨域VPN-OptionB方式</vt:lpstr>
      <vt:lpstr>跨域VPN-OptionB方式 - 拓扑</vt:lpstr>
      <vt:lpstr>跨域VPN-OptionB方式 - 控制平面 (无RR场景)</vt:lpstr>
      <vt:lpstr>跨域VPN-OptionB方式 - 控制平面 (带RR场景)</vt:lpstr>
      <vt:lpstr>跨域VPN-OptionB方式 - 转发平面</vt:lpstr>
      <vt:lpstr>跨域VPN-OptionB方式的特点</vt:lpstr>
      <vt:lpstr>PowerPoint 演示文稿</vt:lpstr>
      <vt:lpstr>跨域VPN-OptionC方式 - 方案一</vt:lpstr>
      <vt:lpstr>跨域VPN-OptionC方式 - 拓扑</vt:lpstr>
      <vt:lpstr>跨域VPN-OptionC方式 - 控制平面 (无RR场景)</vt:lpstr>
      <vt:lpstr>跨域VPN-OptionC方式 - 控制平面 (带RR场景)</vt:lpstr>
      <vt:lpstr>跨域VPN-OptionC方式 - 转发平面</vt:lpstr>
      <vt:lpstr>跨域VPN-OptionC方式 - 方案二</vt:lpstr>
      <vt:lpstr>跨域VPN-OptionC方式 - 拓扑</vt:lpstr>
      <vt:lpstr>跨域VPN-OptionC方式 - 控制平面 (无RR场景)</vt:lpstr>
      <vt:lpstr>跨域VPN-OptionC方式 - 控制平面 (带RR场景)</vt:lpstr>
      <vt:lpstr>跨域VPN-OptionC方式 - 转发平面</vt:lpstr>
      <vt:lpstr>跨域VPN-OptionC方式的特点</vt:lpstr>
      <vt:lpstr>PowerPoint 演示文稿</vt:lpstr>
      <vt:lpstr>跨域VPN-OptionA方式拓扑介绍</vt:lpstr>
      <vt:lpstr>跨域VPN-OptionA方式配置步骤</vt:lpstr>
      <vt:lpstr>跨域VPN-OptionA方式配置举例 (1)</vt:lpstr>
      <vt:lpstr>跨域VPN-OptionA方式配置举例 (2)</vt:lpstr>
      <vt:lpstr>跨域VPN-OptionA方式配置举例 (3)</vt:lpstr>
      <vt:lpstr>跨域VPN-OptionA方式配置举例 (4)</vt:lpstr>
      <vt:lpstr>跨域VPN-OptionA方式配置举例 (5)</vt:lpstr>
      <vt:lpstr>跨域VPN-OptionA方式配置举例 (6)</vt:lpstr>
      <vt:lpstr>跨域VPN-OptionA方式配置举例 (7)</vt:lpstr>
      <vt:lpstr>跨域VPN-OptionA方式配置举例 (8)</vt:lpstr>
      <vt:lpstr>跨域VPN-OptionA方式配置举例 (9)</vt:lpstr>
      <vt:lpstr>跨域VPN-OptionA方式配置验证 (1)</vt:lpstr>
      <vt:lpstr>跨域VPN-OptionA方式配置验证 (2)</vt:lpstr>
      <vt:lpstr>跨域VPN-OptionA方式配置验证 (3)</vt:lpstr>
      <vt:lpstr>PowerPoint 演示文稿</vt:lpstr>
      <vt:lpstr>跨域VPN-OptionB方式拓扑介绍</vt:lpstr>
      <vt:lpstr>跨域VPN-OptionB方式配置步骤 (1)</vt:lpstr>
      <vt:lpstr>跨域VPN-OptionB方式配置步骤 (2)</vt:lpstr>
      <vt:lpstr>跨域VPN-OptionB方式配置举例 (1)</vt:lpstr>
      <vt:lpstr>跨域VPN-OptionB方式配置举例 (2)</vt:lpstr>
      <vt:lpstr>跨域VPN-OptionB方式配置举例 (3)</vt:lpstr>
      <vt:lpstr>跨域VPN-OptionB方式配置举例 (4)</vt:lpstr>
      <vt:lpstr>跨域VPN-OptionB方式配置举例 (5)</vt:lpstr>
      <vt:lpstr>跨域VPN-OptionB方式配置验证 (1)</vt:lpstr>
      <vt:lpstr>跨域VPN-OptionB方式配置验证 (2)</vt:lpstr>
      <vt:lpstr>PowerPoint 演示文稿</vt:lpstr>
      <vt:lpstr>跨域VPN-OptionC方式拓扑介绍 (方案一)</vt:lpstr>
      <vt:lpstr>跨域VPN-OptionC方式配置步骤 (1)</vt:lpstr>
      <vt:lpstr>跨域VPN-OptionC方式配置步骤 (2)</vt:lpstr>
      <vt:lpstr>跨域VPN-OptionC方式配置举例 (1)</vt:lpstr>
      <vt:lpstr>跨域VPN-OptionC方式配置举例 (2)</vt:lpstr>
      <vt:lpstr>跨域VPN-OptionC方式配置举例 (3)</vt:lpstr>
      <vt:lpstr>跨域VPN-OptionC方式配置举例 (4)</vt:lpstr>
      <vt:lpstr>跨域VPN-OptionC方式配置举例 (5)</vt:lpstr>
      <vt:lpstr>跨域VPN-OptionC方式配置举例 (6)</vt:lpstr>
      <vt:lpstr>跨域VPN-OptionC方式配置举例 (7)</vt:lpstr>
      <vt:lpstr>跨域VPN-OptionC方式配置验证 (1)</vt:lpstr>
      <vt:lpstr>跨域VPN-OptionC方式配置验证 (2)</vt:lpstr>
      <vt:lpstr>PowerPoint 演示文稿</vt:lpstr>
      <vt:lpstr>跨域VPN-OptionC方式拓扑介绍 (方案二)</vt:lpstr>
      <vt:lpstr>跨域VPN-OptionC方式配置步骤 (1)</vt:lpstr>
      <vt:lpstr>跨域VPN-OptionC方式配置步骤 (2)</vt:lpstr>
      <vt:lpstr>跨域VPN-OptionC方式配置举例 (1)</vt:lpstr>
      <vt:lpstr>跨域VPN-OptionC方式配置举例 (2)</vt:lpstr>
      <vt:lpstr>跨域VPN-OptionC方式配置举例 (3)</vt:lpstr>
      <vt:lpstr>跨域VPN-OptionC方式配置举例 (4)</vt:lpstr>
      <vt:lpstr>跨域VPN-OptionC方式配置举例 (5)</vt:lpstr>
      <vt:lpstr>跨域VPN-OptionC方式配置举例 (6)</vt:lpstr>
      <vt:lpstr>跨域VPN-OptionC方式配置举例 (7)</vt:lpstr>
      <vt:lpstr>跨域VPN-OptionC方式配置验证 (1)</vt:lpstr>
      <vt:lpstr>跨域VPN-OptionC方式配置验证 (2)</vt:lpstr>
      <vt:lpstr>跨域VPN-OptionC方式配置验证 (3)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2423</cp:revision>
  <dcterms:created xsi:type="dcterms:W3CDTF">2003-08-21T06:48:56Z</dcterms:created>
  <dcterms:modified xsi:type="dcterms:W3CDTF">2021-08-23T02:21:35Z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(3)0w9zuZ8t6yPbzBLcdlhv1D5F9h6yGt6Npljm/Jpy8tb/CnlYHT1cxwN4sIgHVzkTArpJ9MbD
rBgzrtD2WYOHOAJkDhYcvvatnZKwtfYgd/mtW9osGrY38sQtnaVWvCodhorxF7KCQRB2LEPC
xZndNImeQYBxbyCmxdsN8fqYXJSPVpMgzc+Ogx5GQ7DT519sPU2U9dBIOs18SILFuMUH//L4
x3W61li166oTebPtYG</vt:lpwstr>
  </property>
  <property fmtid="{D5CDD505-2E9C-101B-9397-08002B2CF9AE}" pid="18" name="_2015_ms_pID_7253431">
    <vt:lpwstr>WXxO90qBFSTkoKHAyuGWmzNA4fxaEKuq7zSwRjVwgLKJt234ZANGT9
cLnT3qgiy39yPQY46Enz6HRCsajKHfMecdWzg7P7vxMc8I1c9e6gd0uCfZVTvP/JAQfDpQFD
NkaQTPrYiubu7tdB9WSn7i1LPzVjDNU462vJAGVXJ0gE3OUaLMRHIUVlOTYvrLpBQdJ9i7MJ
v/hH2hVZsxEoVHdRH7g1upPFcklNXz9whIz/</vt:lpwstr>
  </property>
  <property fmtid="{D5CDD505-2E9C-101B-9397-08002B2CF9AE}" pid="19" name="_2015_ms_pID_7253432">
    <vt:lpwstr>fr2GxZAc3wBI4DpzQlVF9AAlCqh6Y3ZhhoG2
u4PCwvVxSo+CWME2dzMCIHPqNM1ncQ==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1553645005</vt:lpwstr>
  </property>
</Properties>
</file>