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72"/>
  </p:notesMasterIdLst>
  <p:handoutMasterIdLst>
    <p:handoutMasterId r:id="rId73"/>
  </p:handoutMasterIdLst>
  <p:sldIdLst>
    <p:sldId id="1264" r:id="rId5"/>
    <p:sldId id="1319" r:id="rId6"/>
    <p:sldId id="1320" r:id="rId7"/>
    <p:sldId id="1377" r:id="rId8"/>
    <p:sldId id="1322" r:id="rId9"/>
    <p:sldId id="1440" r:id="rId10"/>
    <p:sldId id="1441" r:id="rId11"/>
    <p:sldId id="1442" r:id="rId12"/>
    <p:sldId id="1443" r:id="rId13"/>
    <p:sldId id="1493" r:id="rId14"/>
    <p:sldId id="1496" r:id="rId15"/>
    <p:sldId id="1455" r:id="rId16"/>
    <p:sldId id="1456" r:id="rId17"/>
    <p:sldId id="1494" r:id="rId18"/>
    <p:sldId id="1495" r:id="rId19"/>
    <p:sldId id="1497" r:id="rId20"/>
    <p:sldId id="1457" r:id="rId21"/>
    <p:sldId id="1511" r:id="rId22"/>
    <p:sldId id="1498" r:id="rId23"/>
    <p:sldId id="1458" r:id="rId24"/>
    <p:sldId id="1499" r:id="rId25"/>
    <p:sldId id="1459" r:id="rId26"/>
    <p:sldId id="1460" r:id="rId27"/>
    <p:sldId id="1461" r:id="rId28"/>
    <p:sldId id="1508" r:id="rId29"/>
    <p:sldId id="1509" r:id="rId30"/>
    <p:sldId id="1510" r:id="rId31"/>
    <p:sldId id="1463" r:id="rId32"/>
    <p:sldId id="1500" r:id="rId33"/>
    <p:sldId id="1464" r:id="rId34"/>
    <p:sldId id="1512" r:id="rId35"/>
    <p:sldId id="1465" r:id="rId36"/>
    <p:sldId id="1501" r:id="rId37"/>
    <p:sldId id="1446" r:id="rId38"/>
    <p:sldId id="1502" r:id="rId39"/>
    <p:sldId id="1448" r:id="rId40"/>
    <p:sldId id="1449" r:id="rId41"/>
    <p:sldId id="1450" r:id="rId42"/>
    <p:sldId id="1467" r:id="rId43"/>
    <p:sldId id="1468" r:id="rId44"/>
    <p:sldId id="1469" r:id="rId45"/>
    <p:sldId id="1503" r:id="rId46"/>
    <p:sldId id="1470" r:id="rId47"/>
    <p:sldId id="1471" r:id="rId48"/>
    <p:sldId id="1473" r:id="rId49"/>
    <p:sldId id="1474" r:id="rId50"/>
    <p:sldId id="1475" r:id="rId51"/>
    <p:sldId id="1476" r:id="rId52"/>
    <p:sldId id="1504" r:id="rId53"/>
    <p:sldId id="1477" r:id="rId54"/>
    <p:sldId id="1472" r:id="rId55"/>
    <p:sldId id="1505" r:id="rId56"/>
    <p:sldId id="1479" r:id="rId57"/>
    <p:sldId id="1480" r:id="rId58"/>
    <p:sldId id="1481" r:id="rId59"/>
    <p:sldId id="1486" r:id="rId60"/>
    <p:sldId id="1506" r:id="rId61"/>
    <p:sldId id="1487" r:id="rId62"/>
    <p:sldId id="1488" r:id="rId63"/>
    <p:sldId id="1489" r:id="rId64"/>
    <p:sldId id="1490" r:id="rId65"/>
    <p:sldId id="1491" r:id="rId66"/>
    <p:sldId id="1492" r:id="rId67"/>
    <p:sldId id="1330" r:id="rId68"/>
    <p:sldId id="1507" r:id="rId69"/>
    <p:sldId id="1167" r:id="rId70"/>
    <p:sldId id="1204" r:id="rId71"/>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777" userDrawn="1">
          <p15:clr>
            <a:srgbClr val="A4A3A4"/>
          </p15:clr>
        </p15:guide>
        <p15:guide id="3" orient="horz" pos="4020" userDrawn="1">
          <p15:clr>
            <a:srgbClr val="A4A3A4"/>
          </p15:clr>
        </p15:guide>
        <p15:guide id="4" pos="3840" userDrawn="1">
          <p15:clr>
            <a:srgbClr val="A4A3A4"/>
          </p15:clr>
        </p15:guide>
        <p15:guide id="5" pos="635" userDrawn="1">
          <p15:clr>
            <a:srgbClr val="A4A3A4"/>
          </p15:clr>
        </p15:guide>
        <p15:guide id="6" pos="7219"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Dingyizjhw" initials="D" lastIdx="1" clrIdx="3">
    <p:extLst>
      <p:ext uri="{19B8F6BF-5375-455C-9EA6-DF929625EA0E}">
        <p15:presenceInfo xmlns:p15="http://schemas.microsoft.com/office/powerpoint/2012/main" userId="S-1-5-21-147214757-305610072-1517763936-1597265" providerId="AD"/>
      </p:ext>
    </p:extLst>
  </p:cmAuthor>
  <p:cmAuthor id="4" name="Wangdong (Desmond)" initials="W(" lastIdx="9" clrIdx="4">
    <p:extLst>
      <p:ext uri="{19B8F6BF-5375-455C-9EA6-DF929625EA0E}">
        <p15:presenceInfo xmlns:p15="http://schemas.microsoft.com/office/powerpoint/2012/main" userId="S-1-5-21-147214757-305610072-1517763936-29340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73201" autoAdjust="0"/>
  </p:normalViewPr>
  <p:slideViewPr>
    <p:cSldViewPr showGuides="1">
      <p:cViewPr varScale="1">
        <p:scale>
          <a:sx n="84" d="100"/>
          <a:sy n="84" d="100"/>
        </p:scale>
        <p:origin x="1722" y="96"/>
      </p:cViewPr>
      <p:guideLst>
        <p:guide orient="horz" pos="2341"/>
        <p:guide orient="horz" pos="777"/>
        <p:guide orient="horz" pos="4020"/>
        <p:guide pos="3840"/>
        <p:guide pos="635"/>
        <p:guide pos="7219"/>
      </p:guideLst>
    </p:cSldViewPr>
  </p:slideViewPr>
  <p:notesTextViewPr>
    <p:cViewPr>
      <p:scale>
        <a:sx n="100" d="100"/>
        <a:sy n="100" d="100"/>
      </p:scale>
      <p:origin x="0" y="0"/>
    </p:cViewPr>
  </p:notesTextViewPr>
  <p:sorterViewPr>
    <p:cViewPr>
      <p:scale>
        <a:sx n="66" d="100"/>
        <a:sy n="66" d="100"/>
      </p:scale>
      <p:origin x="0" y="3576"/>
    </p:cViewPr>
  </p:sorterViewPr>
  <p:notesViewPr>
    <p:cSldViewPr showGuides="1">
      <p:cViewPr varScale="1">
        <p:scale>
          <a:sx n="48" d="100"/>
          <a:sy n="48" d="100"/>
        </p:scale>
        <p:origin x="2898" y="66"/>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376250" y="768350"/>
            <a:ext cx="6346800" cy="3570629"/>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376250" y="4616450"/>
            <a:ext cx="6346800"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z="1100" kern="1200" dirty="0">
                <a:solidFill>
                  <a:schemeClr val="tx1"/>
                </a:solidFill>
                <a:effectLst/>
                <a:latin typeface="微软雅黑" panose="020B0503020204020204" pitchFamily="34" charset="-122"/>
                <a:ea typeface="微软雅黑" panose="020B0503020204020204" pitchFamily="34" charset="-122"/>
                <a:cs typeface="+mn-cs"/>
              </a:rPr>
              <a:t>2017.07.18</a:t>
            </a:r>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调整整体胶片的图片拉伸。</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调整前言、目标、目录等前面的图标，保持位置一致性。</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调整页脚宽度，使页脚变窄，整体视觉感更好一些。</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调整正文及标题高度，整体上调了一些，匹配页脚的高度。</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修整所有文本框的格式问题。</a:t>
            </a:r>
          </a:p>
          <a:p>
            <a:pPr lvl="1"/>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调整备注页格式，使其符合</a:t>
            </a:r>
            <a:r>
              <a:rPr lang="en-US" altLang="zh-CN" sz="1100" kern="1200" dirty="0">
                <a:solidFill>
                  <a:schemeClr val="tx1"/>
                </a:solidFill>
                <a:effectLst/>
                <a:latin typeface="微软雅黑" panose="020B0503020204020204" pitchFamily="34" charset="-122"/>
                <a:ea typeface="微软雅黑" panose="020B0503020204020204" pitchFamily="34" charset="-122"/>
                <a:cs typeface="+mn-cs"/>
              </a:rPr>
              <a:t>16:9</a:t>
            </a:r>
            <a:r>
              <a:rPr lang="zh-CN" altLang="zh-CN" sz="1100" kern="1200" dirty="0">
                <a:solidFill>
                  <a:schemeClr val="tx1"/>
                </a:solidFill>
                <a:effectLst/>
                <a:latin typeface="微软雅黑" panose="020B0503020204020204" pitchFamily="34" charset="-122"/>
                <a:ea typeface="微软雅黑" panose="020B0503020204020204" pitchFamily="34" charset="-122"/>
                <a:cs typeface="+mn-cs"/>
              </a:rPr>
              <a:t>的显示效果。</a:t>
            </a:r>
          </a:p>
        </p:txBody>
      </p:sp>
      <p:sp>
        <p:nvSpPr>
          <p:cNvPr id="5" name="幻灯片图像占位符 4">
            <a:extLst>
              <a:ext uri="{FF2B5EF4-FFF2-40B4-BE49-F238E27FC236}">
                <a16:creationId xmlns:a16="http://schemas.microsoft.com/office/drawing/2014/main" id="{E8D59A91-2E8D-403E-8F59-849B385E3C8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ACL6</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命令行不同，而对应的编号可以相同，二者互不影响。</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例如：</a:t>
            </a:r>
            <a:endParaRPr lang="en-US" altLang="zh-CN" dirty="0">
              <a:latin typeface="微软雅黑" panose="020B0503020204020204" pitchFamily="34" charset="-122"/>
              <a:ea typeface="微软雅黑" panose="020B0503020204020204" pitchFamily="34" charset="-122"/>
            </a:endParaRPr>
          </a:p>
          <a:p>
            <a:pPr lvl="1"/>
            <a:r>
              <a:rPr lang="en-US" dirty="0">
                <a:latin typeface="微软雅黑" panose="020B0503020204020204" pitchFamily="34" charset="-122"/>
                <a:ea typeface="微软雅黑" panose="020B0503020204020204" pitchFamily="34" charset="-122"/>
              </a:rPr>
              <a:t>[</a:t>
            </a:r>
            <a:r>
              <a:rPr lang="en-US" dirty="0" err="1">
                <a:latin typeface="微软雅黑" panose="020B0503020204020204" pitchFamily="34" charset="-122"/>
                <a:ea typeface="微软雅黑" panose="020B0503020204020204" pitchFamily="34" charset="-122"/>
              </a:rPr>
              <a:t>RouterA</a:t>
            </a:r>
            <a:r>
              <a:rPr lang="en-US" dirty="0">
                <a:latin typeface="微软雅黑" panose="020B0503020204020204" pitchFamily="34" charset="-122"/>
                <a:ea typeface="微软雅黑" panose="020B0503020204020204" pitchFamily="34" charset="-122"/>
              </a:rPr>
              <a:t>] acl ipv6 number 3001</a:t>
            </a:r>
          </a:p>
          <a:p>
            <a:pPr lvl="1"/>
            <a:r>
              <a:rPr lang="en-US" dirty="0">
                <a:latin typeface="微软雅黑" panose="020B0503020204020204" pitchFamily="34" charset="-122"/>
                <a:ea typeface="微软雅黑" panose="020B0503020204020204" pitchFamily="34" charset="-122"/>
              </a:rPr>
              <a:t>[RouterA-acl6-adv-3001] rule deny ipv6 source 3001::2/64</a:t>
            </a:r>
          </a:p>
          <a:p>
            <a:pPr lvl="1"/>
            <a:r>
              <a:rPr lang="en-US" dirty="0">
                <a:latin typeface="微软雅黑" panose="020B0503020204020204" pitchFamily="34" charset="-122"/>
                <a:ea typeface="微软雅黑" panose="020B0503020204020204" pitchFamily="34" charset="-122"/>
              </a:rPr>
              <a:t>[</a:t>
            </a:r>
            <a:r>
              <a:rPr lang="en-US" dirty="0" err="1">
                <a:latin typeface="微软雅黑" panose="020B0503020204020204" pitchFamily="34" charset="-122"/>
                <a:ea typeface="微软雅黑" panose="020B0503020204020204" pitchFamily="34" charset="-122"/>
              </a:rPr>
              <a:t>RouterA</a:t>
            </a:r>
            <a:r>
              <a:rPr lang="en-US" dirty="0">
                <a:latin typeface="微软雅黑" panose="020B0503020204020204" pitchFamily="34" charset="-122"/>
                <a:ea typeface="微软雅黑" panose="020B0503020204020204" pitchFamily="34" charset="-122"/>
              </a:rPr>
              <a:t>] acl 3001</a:t>
            </a:r>
            <a:endParaRPr lang="zh-CN" altLang="en-US"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Router-acl-adv-3001] rule permit </a:t>
            </a:r>
            <a:r>
              <a:rPr lang="en-US" dirty="0" err="1">
                <a:latin typeface="微软雅黑" panose="020B0503020204020204" pitchFamily="34" charset="-122"/>
                <a:ea typeface="微软雅黑" panose="020B0503020204020204" pitchFamily="34" charset="-122"/>
              </a:rPr>
              <a:t>ip</a:t>
            </a:r>
            <a:r>
              <a:rPr lang="en-US" dirty="0">
                <a:latin typeface="微软雅黑" panose="020B0503020204020204" pitchFamily="34" charset="-122"/>
                <a:ea typeface="微软雅黑" panose="020B0503020204020204" pitchFamily="34" charset="-122"/>
              </a:rPr>
              <a:t> source 202.169.10.5 0.0.0.0</a:t>
            </a:r>
          </a:p>
          <a:p>
            <a:pPr lvl="1"/>
            <a:endParaRPr 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853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0618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dirty="0">
                <a:latin typeface="微软雅黑" panose="020B0503020204020204" pitchFamily="34" charset="-122"/>
                <a:ea typeface="微软雅黑" panose="020B0503020204020204" pitchFamily="34" charset="-122"/>
              </a:rPr>
              <a:t>ip-prefix</a:t>
            </a:r>
          </a:p>
          <a:p>
            <a:pPr lvl="1"/>
            <a:r>
              <a:rPr lang="zh-CN" altLang="en-US" dirty="0">
                <a:latin typeface="微软雅黑" panose="020B0503020204020204" pitchFamily="34" charset="-122"/>
                <a:ea typeface="微软雅黑" panose="020B0503020204020204" pitchFamily="34" charset="-122"/>
              </a:rPr>
              <a:t>每个地址前缀列表可以包含多个</a:t>
            </a:r>
            <a:r>
              <a:rPr lang="en-US" dirty="0">
                <a:latin typeface="微软雅黑" panose="020B0503020204020204" pitchFamily="34" charset="-122"/>
                <a:ea typeface="微软雅黑" panose="020B0503020204020204" pitchFamily="34" charset="-122"/>
              </a:rPr>
              <a:t>IP-Prefix</a:t>
            </a:r>
            <a:r>
              <a:rPr lang="zh-CN" altLang="en-US" dirty="0">
                <a:latin typeface="微软雅黑" panose="020B0503020204020204" pitchFamily="34" charset="-122"/>
                <a:ea typeface="微软雅黑" panose="020B0503020204020204" pitchFamily="34" charset="-122"/>
              </a:rPr>
              <a:t>条目，每个</a:t>
            </a:r>
            <a:r>
              <a:rPr lang="en-US" dirty="0">
                <a:latin typeface="微软雅黑" panose="020B0503020204020204" pitchFamily="34" charset="-122"/>
                <a:ea typeface="微软雅黑" panose="020B0503020204020204" pitchFamily="34" charset="-122"/>
              </a:rPr>
              <a:t>IP-Prefix</a:t>
            </a:r>
            <a:r>
              <a:rPr lang="zh-CN" altLang="en-US" dirty="0">
                <a:latin typeface="微软雅黑" panose="020B0503020204020204" pitchFamily="34" charset="-122"/>
                <a:ea typeface="微软雅黑" panose="020B0503020204020204" pitchFamily="34" charset="-122"/>
              </a:rPr>
              <a:t>条目对应一个索引号（</a:t>
            </a:r>
            <a:r>
              <a:rPr lang="en-US" dirty="0">
                <a:latin typeface="微软雅黑" panose="020B0503020204020204" pitchFamily="34" charset="-122"/>
                <a:ea typeface="微软雅黑" panose="020B0503020204020204" pitchFamily="34" charset="-122"/>
              </a:rPr>
              <a:t>index）。</a:t>
            </a:r>
            <a:r>
              <a:rPr lang="zh-CN" altLang="en-US" dirty="0">
                <a:latin typeface="微软雅黑" panose="020B0503020204020204" pitchFamily="34" charset="-122"/>
                <a:ea typeface="微软雅黑" panose="020B0503020204020204" pitchFamily="34" charset="-122"/>
              </a:rPr>
              <a:t>路由将按照索引号从小到大依次检查</a:t>
            </a:r>
            <a:r>
              <a:rPr lang="en-US" dirty="0">
                <a:latin typeface="微软雅黑" panose="020B0503020204020204" pitchFamily="34" charset="-122"/>
                <a:ea typeface="微软雅黑" panose="020B0503020204020204" pitchFamily="34" charset="-122"/>
              </a:rPr>
              <a:t>IP-Prefix</a:t>
            </a:r>
            <a:r>
              <a:rPr lang="zh-CN" altLang="en-US" dirty="0">
                <a:latin typeface="微软雅黑" panose="020B0503020204020204" pitchFamily="34" charset="-122"/>
                <a:ea typeface="微软雅黑" panose="020B0503020204020204" pitchFamily="34" charset="-122"/>
              </a:rPr>
              <a:t>列表，任意一个</a:t>
            </a:r>
            <a:r>
              <a:rPr lang="en-US" dirty="0">
                <a:latin typeface="微软雅黑" panose="020B0503020204020204" pitchFamily="34" charset="-122"/>
                <a:ea typeface="微软雅黑" panose="020B0503020204020204" pitchFamily="34" charset="-122"/>
              </a:rPr>
              <a:t>index</a:t>
            </a:r>
            <a:r>
              <a:rPr lang="zh-CN" altLang="en-US" dirty="0">
                <a:latin typeface="微软雅黑" panose="020B0503020204020204" pitchFamily="34" charset="-122"/>
                <a:ea typeface="微软雅黑" panose="020B0503020204020204" pitchFamily="34" charset="-122"/>
              </a:rPr>
              <a:t>匹配成功，将不再检查其余项。若所有</a:t>
            </a:r>
            <a:r>
              <a:rPr lang="en-US" dirty="0">
                <a:latin typeface="微软雅黑" panose="020B0503020204020204" pitchFamily="34" charset="-122"/>
                <a:ea typeface="微软雅黑" panose="020B0503020204020204" pitchFamily="34" charset="-122"/>
              </a:rPr>
              <a:t>index</a:t>
            </a:r>
            <a:r>
              <a:rPr lang="zh-CN" altLang="en-US" dirty="0">
                <a:latin typeface="微软雅黑" panose="020B0503020204020204" pitchFamily="34" charset="-122"/>
                <a:ea typeface="微软雅黑" panose="020B0503020204020204" pitchFamily="34" charset="-122"/>
              </a:rPr>
              <a:t>都匹配失败，路由信息将被过滤。</a:t>
            </a:r>
          </a:p>
          <a:p>
            <a:pPr lvl="1"/>
            <a:r>
              <a:rPr lang="zh-CN" altLang="en-US" dirty="0">
                <a:latin typeface="微软雅黑" panose="020B0503020204020204" pitchFamily="34" charset="-122"/>
                <a:ea typeface="微软雅黑" panose="020B0503020204020204" pitchFamily="34" charset="-122"/>
              </a:rPr>
              <a:t>根据匹配的前缀不同，前缀过滤列表可以进行精确匹配，也可以进行在一定掩码长度范围内匹配。</a:t>
            </a:r>
          </a:p>
          <a:p>
            <a:pPr lvl="1"/>
            <a:r>
              <a:rPr lang="zh-CN" altLang="en-US" dirty="0">
                <a:latin typeface="微软雅黑" panose="020B0503020204020204" pitchFamily="34" charset="-122"/>
                <a:ea typeface="微软雅黑" panose="020B0503020204020204" pitchFamily="34" charset="-122"/>
              </a:rPr>
              <a:t>前缀过滤列表可以进行精确匹配或者在一定掩码长度范围内匹配，可以通过配置关键字</a:t>
            </a:r>
            <a:r>
              <a:rPr lang="en-US" dirty="0">
                <a:latin typeface="微软雅黑" panose="020B0503020204020204" pitchFamily="34" charset="-122"/>
                <a:ea typeface="微软雅黑" panose="020B0503020204020204" pitchFamily="34" charset="-122"/>
              </a:rPr>
              <a:t>greater-equal</a:t>
            </a:r>
            <a:r>
              <a:rPr lang="zh-CN" altLang="en-US" dirty="0">
                <a:latin typeface="微软雅黑" panose="020B0503020204020204" pitchFamily="34" charset="-122"/>
                <a:ea typeface="微软雅黑" panose="020B0503020204020204" pitchFamily="34" charset="-122"/>
              </a:rPr>
              <a:t>和</a:t>
            </a:r>
            <a:r>
              <a:rPr lang="en-US" dirty="0">
                <a:latin typeface="微软雅黑" panose="020B0503020204020204" pitchFamily="34" charset="-122"/>
                <a:ea typeface="微软雅黑" panose="020B0503020204020204" pitchFamily="34" charset="-122"/>
              </a:rPr>
              <a:t>less-equal</a:t>
            </a:r>
            <a:r>
              <a:rPr lang="zh-CN" altLang="en-US" dirty="0">
                <a:latin typeface="微软雅黑" panose="020B0503020204020204" pitchFamily="34" charset="-122"/>
                <a:ea typeface="微软雅黑" panose="020B0503020204020204" pitchFamily="34" charset="-122"/>
              </a:rPr>
              <a:t>指定待匹配的前缀掩码长度范围。如果没有配置关键字</a:t>
            </a:r>
            <a:r>
              <a:rPr lang="en-US" dirty="0">
                <a:latin typeface="微软雅黑" panose="020B0503020204020204" pitchFamily="34" charset="-122"/>
                <a:ea typeface="微软雅黑" panose="020B0503020204020204" pitchFamily="34" charset="-122"/>
              </a:rPr>
              <a:t>greater-equal</a:t>
            </a:r>
            <a:r>
              <a:rPr lang="zh-CN" altLang="en-US" dirty="0">
                <a:latin typeface="微软雅黑" panose="020B0503020204020204" pitchFamily="34" charset="-122"/>
                <a:ea typeface="微软雅黑" panose="020B0503020204020204" pitchFamily="34" charset="-122"/>
              </a:rPr>
              <a:t>或</a:t>
            </a:r>
            <a:r>
              <a:rPr lang="en-US" dirty="0">
                <a:latin typeface="微软雅黑" panose="020B0503020204020204" pitchFamily="34" charset="-122"/>
                <a:ea typeface="微软雅黑" panose="020B0503020204020204" pitchFamily="34" charset="-122"/>
              </a:rPr>
              <a:t>less-equal，</a:t>
            </a:r>
            <a:r>
              <a:rPr lang="zh-CN" altLang="en-US" dirty="0">
                <a:latin typeface="微软雅黑" panose="020B0503020204020204" pitchFamily="34" charset="-122"/>
                <a:ea typeface="微软雅黑" panose="020B0503020204020204" pitchFamily="34" charset="-122"/>
              </a:rPr>
              <a:t>前缀过滤列表进行精确匹配，即只匹配掩码长度为前缀过滤列表掩码长度的相同</a:t>
            </a:r>
            <a:r>
              <a:rPr lang="en-US"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地址路由；如果只配置了关键字</a:t>
            </a:r>
            <a:r>
              <a:rPr lang="en-US" dirty="0">
                <a:latin typeface="微软雅黑" panose="020B0503020204020204" pitchFamily="34" charset="-122"/>
                <a:ea typeface="微软雅黑" panose="020B0503020204020204" pitchFamily="34" charset="-122"/>
              </a:rPr>
              <a:t>greater-equal，</a:t>
            </a:r>
            <a:r>
              <a:rPr lang="zh-CN" altLang="en-US" dirty="0">
                <a:latin typeface="微软雅黑" panose="020B0503020204020204" pitchFamily="34" charset="-122"/>
                <a:ea typeface="微软雅黑" panose="020B0503020204020204" pitchFamily="34" charset="-122"/>
              </a:rPr>
              <a:t>则待匹配的掩码长度范围为从</a:t>
            </a:r>
            <a:r>
              <a:rPr lang="en-US" dirty="0">
                <a:latin typeface="微软雅黑" panose="020B0503020204020204" pitchFamily="34" charset="-122"/>
                <a:ea typeface="微软雅黑" panose="020B0503020204020204" pitchFamily="34" charset="-122"/>
              </a:rPr>
              <a:t>greater-equal</a:t>
            </a:r>
            <a:r>
              <a:rPr lang="zh-CN" altLang="en-US" dirty="0">
                <a:latin typeface="微软雅黑" panose="020B0503020204020204" pitchFamily="34" charset="-122"/>
                <a:ea typeface="微软雅黑" panose="020B0503020204020204" pitchFamily="34" charset="-122"/>
              </a:rPr>
              <a:t>指定值到</a:t>
            </a:r>
            <a:r>
              <a:rPr lang="en-US" altLang="zh-CN" dirty="0">
                <a:latin typeface="微软雅黑" panose="020B0503020204020204" pitchFamily="34" charset="-122"/>
                <a:ea typeface="微软雅黑" panose="020B0503020204020204" pitchFamily="34" charset="-122"/>
              </a:rPr>
              <a:t>32 </a:t>
            </a:r>
            <a:r>
              <a:rPr lang="zh-CN" altLang="en-US" dirty="0">
                <a:latin typeface="微软雅黑" panose="020B0503020204020204" pitchFamily="34" charset="-122"/>
                <a:ea typeface="微软雅黑" panose="020B0503020204020204" pitchFamily="34" charset="-122"/>
              </a:rPr>
              <a:t>位长度；如果只匹配了关键字</a:t>
            </a:r>
            <a:r>
              <a:rPr lang="en-US" dirty="0">
                <a:latin typeface="微软雅黑" panose="020B0503020204020204" pitchFamily="34" charset="-122"/>
                <a:ea typeface="微软雅黑" panose="020B0503020204020204" pitchFamily="34" charset="-122"/>
              </a:rPr>
              <a:t>less-equal，</a:t>
            </a:r>
            <a:r>
              <a:rPr lang="zh-CN" altLang="en-US" dirty="0">
                <a:latin typeface="微软雅黑" panose="020B0503020204020204" pitchFamily="34" charset="-122"/>
                <a:ea typeface="微软雅黑" panose="020B0503020204020204" pitchFamily="34" charset="-122"/>
              </a:rPr>
              <a:t>则待匹配的掩码长度范围为从指定的掩码到关键字</a:t>
            </a:r>
            <a:r>
              <a:rPr lang="en-US" dirty="0">
                <a:latin typeface="微软雅黑" panose="020B0503020204020204" pitchFamily="34" charset="-122"/>
                <a:ea typeface="微软雅黑" panose="020B0503020204020204" pitchFamily="34" charset="-122"/>
              </a:rPr>
              <a:t>less-equal</a:t>
            </a:r>
            <a:r>
              <a:rPr lang="zh-CN" altLang="en-US" dirty="0">
                <a:latin typeface="微软雅黑" panose="020B0503020204020204" pitchFamily="34" charset="-122"/>
                <a:ea typeface="微软雅黑" panose="020B0503020204020204" pitchFamily="34" charset="-122"/>
              </a:rPr>
              <a:t>指定值。</a:t>
            </a:r>
          </a:p>
          <a:p>
            <a:pPr lvl="1"/>
            <a:r>
              <a:rPr lang="en-US" dirty="0">
                <a:latin typeface="微软雅黑" panose="020B0503020204020204" pitchFamily="34" charset="-122"/>
                <a:ea typeface="微软雅黑" panose="020B0503020204020204" pitchFamily="34" charset="-122"/>
              </a:rPr>
              <a:t>greater-equal-value</a:t>
            </a:r>
            <a:r>
              <a:rPr lang="zh-CN" altLang="en-US" dirty="0">
                <a:latin typeface="微软雅黑" panose="020B0503020204020204" pitchFamily="34" charset="-122"/>
                <a:ea typeface="微软雅黑" panose="020B0503020204020204" pitchFamily="34" charset="-122"/>
              </a:rPr>
              <a:t>与</a:t>
            </a:r>
            <a:r>
              <a:rPr lang="en-US" dirty="0">
                <a:latin typeface="微软雅黑" panose="020B0503020204020204" pitchFamily="34" charset="-122"/>
                <a:ea typeface="微软雅黑" panose="020B0503020204020204" pitchFamily="34" charset="-122"/>
              </a:rPr>
              <a:t>less-equal-value</a:t>
            </a:r>
            <a:r>
              <a:rPr lang="zh-CN" altLang="en-US" dirty="0">
                <a:latin typeface="微软雅黑" panose="020B0503020204020204" pitchFamily="34" charset="-122"/>
                <a:ea typeface="微软雅黑" panose="020B0503020204020204" pitchFamily="34" charset="-122"/>
              </a:rPr>
              <a:t>的取值限制：</a:t>
            </a:r>
            <a:r>
              <a:rPr lang="en-US" dirty="0">
                <a:latin typeface="微软雅黑" panose="020B0503020204020204" pitchFamily="34" charset="-122"/>
                <a:ea typeface="微软雅黑" panose="020B0503020204020204" pitchFamily="34" charset="-122"/>
              </a:rPr>
              <a:t>mask-length&lt;=greater-equal-value&lt;=less-equal-value&lt;=32。</a:t>
            </a:r>
          </a:p>
          <a:p>
            <a:endParaRPr lang="en-US" dirty="0">
              <a:latin typeface="微软雅黑" panose="020B0503020204020204" pitchFamily="34" charset="-122"/>
              <a:ea typeface="微软雅黑" panose="020B0503020204020204" pitchFamily="34" charset="-122"/>
            </a:endParaRPr>
          </a:p>
          <a:p>
            <a:r>
              <a:rPr lang="en-US" dirty="0">
                <a:latin typeface="微软雅黑" panose="020B0503020204020204" pitchFamily="34" charset="-122"/>
                <a:ea typeface="微软雅黑" panose="020B0503020204020204" pitchFamily="34" charset="-122"/>
              </a:rPr>
              <a:t>ip-prefix</a:t>
            </a:r>
            <a:r>
              <a:rPr lang="zh-CN" altLang="en-US" dirty="0">
                <a:latin typeface="微软雅黑" panose="020B0503020204020204" pitchFamily="34" charset="-122"/>
                <a:ea typeface="微软雅黑" panose="020B0503020204020204" pitchFamily="34" charset="-122"/>
              </a:rPr>
              <a:t>特点</a:t>
            </a:r>
          </a:p>
          <a:p>
            <a:pPr lvl="1"/>
            <a:r>
              <a:rPr lang="zh-CN" altLang="en-US" dirty="0">
                <a:latin typeface="微软雅黑" panose="020B0503020204020204" pitchFamily="34" charset="-122"/>
                <a:ea typeface="微软雅黑" panose="020B0503020204020204" pitchFamily="34" charset="-122"/>
              </a:rPr>
              <a:t>当所有前缀过滤列表均未匹配时，缺省情况下，存在最后一条默认匹配模式为</a:t>
            </a:r>
            <a:r>
              <a:rPr lang="en-US" dirty="0">
                <a:latin typeface="微软雅黑" panose="020B0503020204020204" pitchFamily="34" charset="-122"/>
                <a:ea typeface="微软雅黑" panose="020B0503020204020204" pitchFamily="34" charset="-122"/>
              </a:rPr>
              <a:t>deny。</a:t>
            </a:r>
          </a:p>
          <a:p>
            <a:pPr lvl="1"/>
            <a:r>
              <a:rPr lang="zh-CN" altLang="en-US" dirty="0">
                <a:latin typeface="微软雅黑" panose="020B0503020204020204" pitchFamily="34" charset="-122"/>
                <a:ea typeface="微软雅黑" panose="020B0503020204020204" pitchFamily="34" charset="-122"/>
              </a:rPr>
              <a:t>当引用的前缀过滤列表不存在时，默认匹配模式为</a:t>
            </a:r>
            <a:r>
              <a:rPr lang="en-US" dirty="0">
                <a:latin typeface="微软雅黑" panose="020B0503020204020204" pitchFamily="34" charset="-122"/>
                <a:ea typeface="微软雅黑" panose="020B0503020204020204" pitchFamily="34" charset="-122"/>
              </a:rPr>
              <a:t>permit。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1382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9832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2307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9641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23369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路径过滤器是将</a:t>
            </a:r>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中的</a:t>
            </a:r>
            <a:r>
              <a:rPr lang="en-US" altLang="zh-CN" dirty="0" err="1">
                <a:latin typeface="微软雅黑" panose="020B0503020204020204" pitchFamily="34" charset="-122"/>
                <a:ea typeface="微软雅黑" panose="020B0503020204020204" pitchFamily="34" charset="-122"/>
              </a:rPr>
              <a:t>AS_Path</a:t>
            </a:r>
            <a:r>
              <a:rPr lang="zh-CN" altLang="en-US" dirty="0">
                <a:latin typeface="微软雅黑" panose="020B0503020204020204" pitchFamily="34" charset="-122"/>
                <a:ea typeface="微软雅黑" panose="020B0503020204020204" pitchFamily="34" charset="-122"/>
              </a:rPr>
              <a:t>属性作为匹配条件的过滤器，只有</a:t>
            </a:r>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在收发路由的时候才能使用。</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由于</a:t>
            </a:r>
            <a:r>
              <a:rPr lang="en-US" altLang="zh-CN" dirty="0" err="1">
                <a:latin typeface="微软雅黑" panose="020B0503020204020204" pitchFamily="34" charset="-122"/>
                <a:ea typeface="微软雅黑" panose="020B0503020204020204" pitchFamily="34" charset="-122"/>
              </a:rPr>
              <a:t>AS_Path</a:t>
            </a:r>
            <a:r>
              <a:rPr lang="zh-CN" altLang="en-US" dirty="0">
                <a:latin typeface="微软雅黑" panose="020B0503020204020204" pitchFamily="34" charset="-122"/>
                <a:ea typeface="微软雅黑" panose="020B0503020204020204" pitchFamily="34" charset="-122"/>
              </a:rPr>
              <a:t>属性记录</a:t>
            </a:r>
            <a:r>
              <a:rPr lang="en-US" altLang="zh-CN"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号是将最后经历的</a:t>
            </a:r>
            <a:r>
              <a:rPr lang="en-US" altLang="zh-CN"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号放在</a:t>
            </a:r>
            <a:r>
              <a:rPr lang="en-US" altLang="zh-CN" dirty="0" err="1">
                <a:latin typeface="微软雅黑" panose="020B0503020204020204" pitchFamily="34" charset="-122"/>
                <a:ea typeface="微软雅黑" panose="020B0503020204020204" pitchFamily="34" charset="-122"/>
              </a:rPr>
              <a:t>AS_Path</a:t>
            </a:r>
            <a:r>
              <a:rPr lang="zh-CN" altLang="en-US" dirty="0">
                <a:latin typeface="微软雅黑" panose="020B0503020204020204" pitchFamily="34" charset="-122"/>
                <a:ea typeface="微软雅黑" panose="020B0503020204020204" pitchFamily="34" charset="-122"/>
              </a:rPr>
              <a:t>记录中的最左侧，所以在配置</a:t>
            </a:r>
            <a:r>
              <a:rPr lang="en-US" altLang="zh-CN" dirty="0">
                <a:latin typeface="微软雅黑" panose="020B0503020204020204" pitchFamily="34" charset="-122"/>
                <a:ea typeface="微软雅黑" panose="020B0503020204020204" pitchFamily="34" charset="-122"/>
              </a:rPr>
              <a:t>as-path-filter</a:t>
            </a:r>
            <a:r>
              <a:rPr lang="zh-CN" altLang="en-US" dirty="0">
                <a:latin typeface="微软雅黑" panose="020B0503020204020204" pitchFamily="34" charset="-122"/>
                <a:ea typeface="微软雅黑" panose="020B0503020204020204" pitchFamily="34" charset="-122"/>
              </a:rPr>
              <a:t>时需要格外注意。</a:t>
            </a:r>
          </a:p>
          <a:p>
            <a:pPr lvl="1"/>
            <a:r>
              <a:rPr lang="zh-CN" altLang="en-US" dirty="0">
                <a:latin typeface="微软雅黑" panose="020B0503020204020204" pitchFamily="34" charset="-122"/>
                <a:ea typeface="微软雅黑" panose="020B0503020204020204" pitchFamily="34" charset="-122"/>
              </a:rPr>
              <a:t>如果一条路由起源于</a:t>
            </a:r>
            <a:r>
              <a:rPr lang="en-US" altLang="zh-CN" dirty="0">
                <a:latin typeface="微软雅黑" panose="020B0503020204020204" pitchFamily="34" charset="-122"/>
                <a:ea typeface="微软雅黑" panose="020B0503020204020204" pitchFamily="34" charset="-122"/>
              </a:rPr>
              <a:t>AS100</a:t>
            </a:r>
            <a:r>
              <a:rPr lang="zh-CN" altLang="en-US" dirty="0">
                <a:latin typeface="微软雅黑" panose="020B0503020204020204" pitchFamily="34" charset="-122"/>
                <a:ea typeface="微软雅黑" panose="020B0503020204020204" pitchFamily="34" charset="-122"/>
              </a:rPr>
              <a:t>，然后依次经过</a:t>
            </a:r>
            <a:r>
              <a:rPr lang="en-US" altLang="zh-CN" dirty="0">
                <a:latin typeface="微软雅黑" panose="020B0503020204020204" pitchFamily="34" charset="-122"/>
                <a:ea typeface="微软雅黑" panose="020B0503020204020204" pitchFamily="34" charset="-122"/>
              </a:rPr>
              <a:t>AS300, AS200, AS500</a:t>
            </a:r>
            <a:r>
              <a:rPr lang="zh-CN" altLang="en-US" dirty="0">
                <a:latin typeface="微软雅黑" panose="020B0503020204020204" pitchFamily="34" charset="-122"/>
                <a:ea typeface="微软雅黑" panose="020B0503020204020204" pitchFamily="34" charset="-122"/>
              </a:rPr>
              <a:t>，最后到达</a:t>
            </a:r>
            <a:r>
              <a:rPr lang="en-US" altLang="zh-CN" dirty="0">
                <a:latin typeface="微软雅黑" panose="020B0503020204020204" pitchFamily="34" charset="-122"/>
                <a:ea typeface="微软雅黑" panose="020B0503020204020204" pitchFamily="34" charset="-122"/>
              </a:rPr>
              <a:t>AS600</a:t>
            </a:r>
            <a:r>
              <a:rPr lang="zh-CN" altLang="en-US" dirty="0">
                <a:latin typeface="微软雅黑" panose="020B0503020204020204" pitchFamily="34" charset="-122"/>
                <a:ea typeface="微软雅黑" panose="020B0503020204020204" pitchFamily="34" charset="-122"/>
              </a:rPr>
              <a:t>。那么在</a:t>
            </a:r>
            <a:r>
              <a:rPr lang="en-US" altLang="zh-CN" dirty="0">
                <a:latin typeface="微软雅黑" panose="020B0503020204020204" pitchFamily="34" charset="-122"/>
                <a:ea typeface="微软雅黑" panose="020B0503020204020204" pitchFamily="34" charset="-122"/>
              </a:rPr>
              <a:t>AS600</a:t>
            </a:r>
            <a:r>
              <a:rPr lang="zh-CN" altLang="en-US" dirty="0">
                <a:latin typeface="微软雅黑" panose="020B0503020204020204" pitchFamily="34" charset="-122"/>
                <a:ea typeface="微软雅黑" panose="020B0503020204020204" pitchFamily="34" charset="-122"/>
              </a:rPr>
              <a:t>里，路由的</a:t>
            </a:r>
            <a:r>
              <a:rPr lang="en-US" altLang="zh-CN" dirty="0">
                <a:latin typeface="微软雅黑" panose="020B0503020204020204" pitchFamily="34" charset="-122"/>
                <a:ea typeface="微软雅黑" panose="020B0503020204020204" pitchFamily="34" charset="-122"/>
              </a:rPr>
              <a:t>AS-PATH</a:t>
            </a:r>
            <a:r>
              <a:rPr lang="zh-CN" altLang="en-US" dirty="0">
                <a:latin typeface="微软雅黑" panose="020B0503020204020204" pitchFamily="34" charset="-122"/>
                <a:ea typeface="微软雅黑" panose="020B0503020204020204" pitchFamily="34" charset="-122"/>
              </a:rPr>
              <a:t>属性表示为（</a:t>
            </a:r>
            <a:r>
              <a:rPr lang="en-US" altLang="zh-CN" dirty="0">
                <a:latin typeface="微软雅黑" panose="020B0503020204020204" pitchFamily="34" charset="-122"/>
                <a:ea typeface="微软雅黑" panose="020B0503020204020204" pitchFamily="34" charset="-122"/>
              </a:rPr>
              <a:t>500 200 300 100</a:t>
            </a:r>
            <a:r>
              <a:rPr lang="zh-CN" altLang="en-US" dirty="0">
                <a:latin typeface="微软雅黑" panose="020B0503020204020204" pitchFamily="34" charset="-122"/>
                <a:ea typeface="微软雅黑" panose="020B0503020204020204" pitchFamily="34" charset="-122"/>
              </a:rPr>
              <a: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6905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6540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15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0B07D4-C34F-4901-91CE-B9AE49F1D977}"/>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FABE459D-9F6B-4E25-9616-189E9F338A7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团体属性过滤器是将</a:t>
            </a:r>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中的团体属性作为匹配条件的过滤器，只有</a:t>
            </a:r>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在收发路由的时候才能使用。</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团体属性包括基本</a:t>
            </a:r>
            <a:r>
              <a:rPr lang="en-US" altLang="zh-CN" dirty="0">
                <a:latin typeface="微软雅黑" panose="020B0503020204020204" pitchFamily="34" charset="-122"/>
                <a:ea typeface="微软雅黑" panose="020B0503020204020204" pitchFamily="34" charset="-122"/>
              </a:rPr>
              <a:t>basic</a:t>
            </a:r>
            <a:r>
              <a:rPr lang="zh-CN" altLang="en-US" dirty="0">
                <a:latin typeface="微软雅黑" panose="020B0503020204020204" pitchFamily="34" charset="-122"/>
                <a:ea typeface="微软雅黑" panose="020B0503020204020204" pitchFamily="34" charset="-122"/>
              </a:rPr>
              <a:t>团体属性和</a:t>
            </a:r>
            <a:r>
              <a:rPr lang="en-US" altLang="zh-CN" dirty="0">
                <a:latin typeface="微软雅黑" panose="020B0503020204020204" pitchFamily="34" charset="-122"/>
                <a:ea typeface="微软雅黑" panose="020B0503020204020204" pitchFamily="34" charset="-122"/>
              </a:rPr>
              <a:t>extended</a:t>
            </a:r>
            <a:r>
              <a:rPr lang="zh-CN" altLang="en-US" dirty="0">
                <a:latin typeface="微软雅黑" panose="020B0503020204020204" pitchFamily="34" charset="-122"/>
                <a:ea typeface="微软雅黑" panose="020B0503020204020204" pitchFamily="34" charset="-122"/>
              </a:rPr>
              <a:t>团体属性</a:t>
            </a:r>
          </a:p>
          <a:p>
            <a:pPr lvl="1"/>
            <a:r>
              <a:rPr lang="zh-CN" altLang="en-US" dirty="0">
                <a:latin typeface="微软雅黑" panose="020B0503020204020204" pitchFamily="34" charset="-122"/>
                <a:ea typeface="微软雅黑" panose="020B0503020204020204" pitchFamily="34" charset="-122"/>
              </a:rPr>
              <a:t>自定义团体属性和公认团体属性均属于</a:t>
            </a:r>
            <a:r>
              <a:rPr lang="en-US" altLang="zh-CN" dirty="0">
                <a:latin typeface="微软雅黑" panose="020B0503020204020204" pitchFamily="34" charset="-122"/>
                <a:ea typeface="微软雅黑" panose="020B0503020204020204" pitchFamily="34" charset="-122"/>
              </a:rPr>
              <a:t>basic</a:t>
            </a:r>
            <a:r>
              <a:rPr lang="zh-CN" altLang="en-US" dirty="0">
                <a:latin typeface="微软雅黑" panose="020B0503020204020204" pitchFamily="34" charset="-122"/>
                <a:ea typeface="微软雅黑" panose="020B0503020204020204" pitchFamily="34" charset="-122"/>
              </a:rPr>
              <a:t>团体属性。</a:t>
            </a:r>
          </a:p>
          <a:p>
            <a:pPr lvl="1"/>
            <a:r>
              <a:rPr lang="en-US" altLang="zh-CN" dirty="0">
                <a:latin typeface="微软雅黑" panose="020B0503020204020204" pitchFamily="34" charset="-122"/>
                <a:ea typeface="微软雅黑" panose="020B0503020204020204" pitchFamily="34" charset="-122"/>
              </a:rPr>
              <a:t>MPLS VPN</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RT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SOO</a:t>
            </a:r>
            <a:r>
              <a:rPr lang="zh-CN" altLang="en-US" dirty="0">
                <a:latin typeface="微软雅黑" panose="020B0503020204020204" pitchFamily="34" charset="-122"/>
                <a:ea typeface="微软雅黑" panose="020B0503020204020204" pitchFamily="34" charset="-122"/>
              </a:rPr>
              <a:t>均属于</a:t>
            </a:r>
            <a:r>
              <a:rPr lang="en-US" altLang="zh-CN" dirty="0">
                <a:latin typeface="微软雅黑" panose="020B0503020204020204" pitchFamily="34" charset="-122"/>
                <a:ea typeface="微软雅黑" panose="020B0503020204020204" pitchFamily="34" charset="-122"/>
              </a:rPr>
              <a:t>extended</a:t>
            </a:r>
            <a:r>
              <a:rPr lang="zh-CN" altLang="en-US" dirty="0">
                <a:latin typeface="微软雅黑" panose="020B0503020204020204" pitchFamily="34" charset="-122"/>
                <a:ea typeface="微软雅黑" panose="020B0503020204020204" pitchFamily="34" charset="-122"/>
              </a:rPr>
              <a:t>团体属性。</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6554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223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路由策略主要实现了路由过滤和路由属性设置等功能，它通过改变路由属性（包括可达性）来改变网络流量所经过的路径。</a:t>
            </a:r>
          </a:p>
          <a:p>
            <a:r>
              <a:rPr lang="zh-CN" altLang="en-US" dirty="0">
                <a:latin typeface="微软雅黑" panose="020B0503020204020204" pitchFamily="34" charset="-122"/>
                <a:ea typeface="微软雅黑" panose="020B0503020204020204" pitchFamily="34" charset="-122"/>
              </a:rPr>
              <a:t>路由策略常用于如下场景：</a:t>
            </a:r>
          </a:p>
          <a:p>
            <a:pPr lvl="1"/>
            <a:r>
              <a:rPr lang="zh-CN" altLang="en-US" dirty="0">
                <a:latin typeface="微软雅黑" panose="020B0503020204020204" pitchFamily="34" charset="-122"/>
                <a:ea typeface="微软雅黑" panose="020B0503020204020204" pitchFamily="34" charset="-122"/>
              </a:rPr>
              <a:t>控制路由的引入：</a:t>
            </a:r>
          </a:p>
          <a:p>
            <a:pPr lvl="2" indent="-180975"/>
            <a:r>
              <a:rPr lang="zh-CN" altLang="en-US" dirty="0">
                <a:latin typeface="微软雅黑" panose="020B0503020204020204" pitchFamily="34" charset="-122"/>
                <a:ea typeface="微软雅黑" panose="020B0503020204020204" pitchFamily="34" charset="-122"/>
              </a:rPr>
              <a:t>在对路由做相互引入时，为了防止次优路径或者环路，可以使用路由策略加以解决。</a:t>
            </a:r>
          </a:p>
          <a:p>
            <a:pPr lvl="1"/>
            <a:r>
              <a:rPr lang="zh-CN" altLang="en-US" dirty="0">
                <a:latin typeface="微软雅黑" panose="020B0503020204020204" pitchFamily="34" charset="-122"/>
                <a:ea typeface="微软雅黑" panose="020B0503020204020204" pitchFamily="34" charset="-122"/>
              </a:rPr>
              <a:t>控制路由的接收和发布：</a:t>
            </a:r>
          </a:p>
          <a:p>
            <a:pPr lvl="2" indent="-180975"/>
            <a:r>
              <a:rPr lang="zh-CN" altLang="en-US" dirty="0">
                <a:latin typeface="微软雅黑" panose="020B0503020204020204" pitchFamily="34" charset="-122"/>
                <a:ea typeface="微软雅黑" panose="020B0503020204020204" pitchFamily="34" charset="-122"/>
              </a:rPr>
              <a:t>根据网络需求，接收或者发布特定的路由。</a:t>
            </a:r>
          </a:p>
          <a:p>
            <a:pPr lvl="1"/>
            <a:r>
              <a:rPr lang="zh-CN" altLang="en-US" dirty="0">
                <a:latin typeface="微软雅黑" panose="020B0503020204020204" pitchFamily="34" charset="-122"/>
                <a:ea typeface="微软雅黑" panose="020B0503020204020204" pitchFamily="34" charset="-122"/>
              </a:rPr>
              <a:t>设置特定路由的属性：</a:t>
            </a:r>
          </a:p>
          <a:p>
            <a:pPr lvl="2" indent="-180975"/>
            <a:r>
              <a:rPr lang="zh-CN" altLang="en-US" dirty="0">
                <a:latin typeface="微软雅黑" panose="020B0503020204020204" pitchFamily="34" charset="-122"/>
                <a:ea typeface="微软雅黑" panose="020B0503020204020204" pitchFamily="34" charset="-122"/>
              </a:rPr>
              <a:t>可以通过路由策略修改路由的属性，以对网络进行优化、调整。</a:t>
            </a:r>
          </a:p>
          <a:p>
            <a:r>
              <a:rPr lang="zh-CN" altLang="en-US" dirty="0">
                <a:latin typeface="微软雅黑" panose="020B0503020204020204" pitchFamily="34" charset="-122"/>
                <a:ea typeface="微软雅黑" panose="020B0503020204020204" pitchFamily="34" charset="-122"/>
              </a:rPr>
              <a:t>路由策略原理</a:t>
            </a:r>
          </a:p>
          <a:p>
            <a:pPr lvl="1"/>
            <a:r>
              <a:rPr lang="zh-CN" altLang="en-US" dirty="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由多个节点构成，路由进入路由策略后，按节点序号从小到大依次检查各个节点是否匹配。一个节点包括多个</a:t>
            </a:r>
            <a:r>
              <a:rPr lang="en-US" altLang="zh-CN"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子句。</a:t>
            </a:r>
            <a:r>
              <a:rPr lang="en-US" altLang="zh-CN"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子句用来定义该节点的匹配条件，</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子句用来定义通过过滤的路由行为。</a:t>
            </a:r>
            <a:r>
              <a:rPr lang="en-US" altLang="zh-CN"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子句的过滤规则关系是“与”，即该节点的所有</a:t>
            </a:r>
            <a:r>
              <a:rPr lang="en-US" altLang="zh-CN"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子句都必须匹配。</a:t>
            </a:r>
            <a:r>
              <a:rPr lang="en-US" altLang="zh-CN"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节点间的过滤关系是“或”，即只要通过了一个节点的过滤，就可通过该</a:t>
            </a:r>
            <a:r>
              <a:rPr lang="en-US" altLang="zh-CN"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。如果没有通过任何一个节点的过滤，路由信息将无法通过该</a:t>
            </a:r>
            <a:r>
              <a:rPr lang="en-US" altLang="zh-CN"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对于同一个</a:t>
            </a:r>
            <a:r>
              <a:rPr lang="en-US" altLang="zh-CN"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节点，在匹配的过程中，各个</a:t>
            </a:r>
            <a:r>
              <a:rPr lang="en-US" altLang="zh-CN"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子句间是“与”的关系，即路由信息必须同时满足所有匹配条件，才可以执行</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子句的动作。但命令</a:t>
            </a:r>
            <a:r>
              <a:rPr lang="en-US" altLang="zh-CN" dirty="0">
                <a:latin typeface="微软雅黑" panose="020B0503020204020204" pitchFamily="34" charset="-122"/>
                <a:ea typeface="微软雅黑" panose="020B0503020204020204" pitchFamily="34" charset="-122"/>
              </a:rPr>
              <a:t>if-match route-type</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if-match interface</a:t>
            </a:r>
            <a:r>
              <a:rPr lang="zh-CN" altLang="en-US" dirty="0">
                <a:latin typeface="微软雅黑" panose="020B0503020204020204" pitchFamily="34" charset="-122"/>
                <a:ea typeface="微软雅黑" panose="020B0503020204020204" pitchFamily="34" charset="-122"/>
              </a:rPr>
              <a:t>除外，这两个命令的各自</a:t>
            </a:r>
            <a:r>
              <a:rPr lang="en-US" altLang="zh-CN"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子句间是“或”的关系，与其它命令的</a:t>
            </a:r>
            <a:r>
              <a:rPr lang="en-US" altLang="zh-CN"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子句间仍是“与”的关系。</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7744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上面拓扑为双点双向重发布的示意图，如果不加控制，将会发生次优路由和环路等故障，产生故障的过程具体分析如下：</a:t>
            </a:r>
          </a:p>
          <a:p>
            <a:pPr lvl="1"/>
            <a:r>
              <a:rPr lang="zh-CN" altLang="en-US" dirty="0">
                <a:latin typeface="微软雅黑" panose="020B0503020204020204" pitchFamily="34" charset="-122"/>
                <a:ea typeface="微软雅黑" panose="020B0503020204020204" pitchFamily="34" charset="-122"/>
              </a:rPr>
              <a:t>在拓扑中，</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将网段</a:t>
            </a:r>
            <a:r>
              <a:rPr lang="en-US" altLang="zh-CN" dirty="0">
                <a:latin typeface="微软雅黑" panose="020B0503020204020204" pitchFamily="34" charset="-122"/>
                <a:ea typeface="微软雅黑" panose="020B0503020204020204" pitchFamily="34" charset="-122"/>
              </a:rPr>
              <a:t>10.0.0.0/24</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2000::/64</a:t>
            </a:r>
            <a:r>
              <a:rPr lang="zh-CN" altLang="en-US" dirty="0">
                <a:latin typeface="微软雅黑" panose="020B0503020204020204" pitchFamily="34" charset="-122"/>
                <a:ea typeface="微软雅黑" panose="020B0503020204020204" pitchFamily="34" charset="-122"/>
              </a:rPr>
              <a:t>引入到</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R2/R3</a:t>
            </a:r>
            <a:r>
              <a:rPr lang="zh-CN" altLang="en-US" dirty="0">
                <a:latin typeface="微软雅黑" panose="020B0503020204020204" pitchFamily="34" charset="-122"/>
                <a:ea typeface="微软雅黑" panose="020B0503020204020204" pitchFamily="34" charset="-122"/>
              </a:rPr>
              <a:t>分别将该路由引入</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，正常情况下，</a:t>
            </a:r>
            <a:r>
              <a:rPr lang="en-US" altLang="zh-CN" dirty="0">
                <a:latin typeface="微软雅黑" panose="020B0503020204020204" pitchFamily="34" charset="-122"/>
                <a:ea typeface="微软雅黑" panose="020B0503020204020204" pitchFamily="34" charset="-122"/>
              </a:rPr>
              <a:t>R2/R3</a:t>
            </a:r>
            <a:r>
              <a:rPr lang="zh-CN" altLang="en-US" dirty="0">
                <a:latin typeface="微软雅黑" panose="020B0503020204020204" pitchFamily="34" charset="-122"/>
                <a:ea typeface="微软雅黑" panose="020B0503020204020204" pitchFamily="34" charset="-122"/>
              </a:rPr>
              <a:t>将路由引入</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会有先后，假设</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先于</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将该路由引入到</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。那么</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就会同时从</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学到</a:t>
            </a:r>
            <a:r>
              <a:rPr lang="en-US" altLang="zh-CN" dirty="0">
                <a:latin typeface="微软雅黑" panose="020B0503020204020204" pitchFamily="34" charset="-122"/>
                <a:ea typeface="微软雅黑" panose="020B0503020204020204" pitchFamily="34" charset="-122"/>
              </a:rPr>
              <a:t>10.0.0.0/24</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2000::/64</a:t>
            </a:r>
            <a:r>
              <a:rPr lang="zh-CN" altLang="en-US" dirty="0">
                <a:latin typeface="微软雅黑" panose="020B0503020204020204" pitchFamily="34" charset="-122"/>
                <a:ea typeface="微软雅黑" panose="020B0503020204020204" pitchFamily="34" charset="-122"/>
              </a:rPr>
              <a:t>的路由。于是</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会根据路由协议的优先级优选通过</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学到的路由（</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的外部路由优先级为</a:t>
            </a:r>
            <a:r>
              <a:rPr lang="en-US" altLang="zh-CN" dirty="0">
                <a:latin typeface="微软雅黑" panose="020B0503020204020204" pitchFamily="34" charset="-122"/>
                <a:ea typeface="微软雅黑" panose="020B0503020204020204" pitchFamily="34" charset="-122"/>
              </a:rPr>
              <a:t>150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的路由优先级为</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）。于是，当</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访问</a:t>
            </a:r>
            <a:r>
              <a:rPr lang="en-US" altLang="zh-CN" dirty="0">
                <a:latin typeface="微软雅黑" panose="020B0503020204020204" pitchFamily="34" charset="-122"/>
                <a:ea typeface="微软雅黑" panose="020B0503020204020204" pitchFamily="34" charset="-122"/>
              </a:rPr>
              <a:t>10.0.0.0/24</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2000::/64</a:t>
            </a:r>
            <a:r>
              <a:rPr lang="zh-CN" altLang="en-US" dirty="0">
                <a:latin typeface="微软雅黑" panose="020B0503020204020204" pitchFamily="34" charset="-122"/>
                <a:ea typeface="微软雅黑" panose="020B0503020204020204" pitchFamily="34" charset="-122"/>
              </a:rPr>
              <a:t>网段时，会使用</a:t>
            </a:r>
            <a:r>
              <a:rPr lang="en-US" altLang="zh-CN" dirty="0">
                <a:latin typeface="微软雅黑" panose="020B0503020204020204" pitchFamily="34" charset="-122"/>
                <a:ea typeface="微软雅黑" panose="020B0503020204020204" pitchFamily="34" charset="-122"/>
              </a:rPr>
              <a:t>R4-R3-R1</a:t>
            </a:r>
            <a:r>
              <a:rPr lang="zh-CN" altLang="en-US" dirty="0">
                <a:latin typeface="微软雅黑" panose="020B0503020204020204" pitchFamily="34" charset="-122"/>
                <a:ea typeface="微软雅黑" panose="020B0503020204020204" pitchFamily="34" charset="-122"/>
              </a:rPr>
              <a:t>这条次优路径。为了避免出现这种情况，可以在路由器</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上使用</a:t>
            </a:r>
            <a:r>
              <a:rPr lang="en-US" altLang="zh-CN"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修改</a:t>
            </a:r>
            <a:r>
              <a:rPr lang="en-US" altLang="zh-CN" dirty="0">
                <a:latin typeface="微软雅黑" panose="020B0503020204020204" pitchFamily="34" charset="-122"/>
                <a:ea typeface="微软雅黑" panose="020B0503020204020204" pitchFamily="34" charset="-122"/>
              </a:rPr>
              <a:t>OSPF ASE</a:t>
            </a:r>
            <a:r>
              <a:rPr lang="zh-CN" altLang="en-US" dirty="0">
                <a:latin typeface="微软雅黑" panose="020B0503020204020204" pitchFamily="34" charset="-122"/>
                <a:ea typeface="微软雅黑" panose="020B0503020204020204" pitchFamily="34" charset="-122"/>
              </a:rPr>
              <a:t>路由的优先级，使得</a:t>
            </a:r>
            <a:r>
              <a:rPr lang="en-US" altLang="zh-CN" dirty="0">
                <a:latin typeface="微软雅黑" panose="020B0503020204020204" pitchFamily="34" charset="-122"/>
                <a:ea typeface="微软雅黑" panose="020B0503020204020204" pitchFamily="34" charset="-122"/>
              </a:rPr>
              <a:t>OSPF ASE</a:t>
            </a:r>
            <a:r>
              <a:rPr lang="zh-CN" altLang="en-US" dirty="0">
                <a:latin typeface="微软雅黑" panose="020B0503020204020204" pitchFamily="34" charset="-122"/>
                <a:ea typeface="微软雅黑" panose="020B0503020204020204" pitchFamily="34" charset="-122"/>
              </a:rPr>
              <a:t>的路由优先于从</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学到的路由，使得</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选择正确的路由。</a:t>
            </a:r>
          </a:p>
          <a:p>
            <a:pPr lvl="1"/>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连接网络</a:t>
            </a:r>
            <a:r>
              <a:rPr lang="en-US" altLang="zh-CN" dirty="0">
                <a:latin typeface="微软雅黑" panose="020B0503020204020204" pitchFamily="34" charset="-122"/>
                <a:ea typeface="微软雅黑" panose="020B0503020204020204" pitchFamily="34" charset="-122"/>
              </a:rPr>
              <a:t>10.0.0.0/24</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2000::/64</a:t>
            </a:r>
            <a:r>
              <a:rPr lang="zh-CN" altLang="en-US" dirty="0">
                <a:latin typeface="微软雅黑" panose="020B0503020204020204" pitchFamily="34" charset="-122"/>
                <a:ea typeface="微软雅黑" panose="020B0503020204020204" pitchFamily="34" charset="-122"/>
              </a:rPr>
              <a:t>的接口断掉之后，虽然该条外部</a:t>
            </a:r>
            <a:r>
              <a:rPr lang="en-US" altLang="zh-CN" dirty="0">
                <a:latin typeface="微软雅黑" panose="020B0503020204020204" pitchFamily="34" charset="-122"/>
                <a:ea typeface="微软雅黑" panose="020B0503020204020204" pitchFamily="34" charset="-122"/>
              </a:rPr>
              <a:t>LSA</a:t>
            </a:r>
            <a:r>
              <a:rPr lang="zh-CN" altLang="en-US" dirty="0">
                <a:latin typeface="微软雅黑" panose="020B0503020204020204" pitchFamily="34" charset="-122"/>
                <a:ea typeface="微软雅黑" panose="020B0503020204020204" pitchFamily="34" charset="-122"/>
              </a:rPr>
              <a:t>会在</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区域内老化，但是由于</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已经学习到了</a:t>
            </a:r>
            <a:r>
              <a:rPr lang="en-US" altLang="zh-CN" dirty="0">
                <a:latin typeface="微软雅黑" panose="020B0503020204020204" pitchFamily="34" charset="-122"/>
                <a:ea typeface="微软雅黑" panose="020B0503020204020204" pitchFamily="34" charset="-122"/>
              </a:rPr>
              <a:t>10.0.0.0/24</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2000::/64</a:t>
            </a:r>
            <a:r>
              <a:rPr lang="zh-CN" altLang="en-US" dirty="0">
                <a:latin typeface="微软雅黑" panose="020B0503020204020204" pitchFamily="34" charset="-122"/>
                <a:ea typeface="微软雅黑" panose="020B0503020204020204" pitchFamily="34" charset="-122"/>
              </a:rPr>
              <a:t>网络，所以</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会将该网络引入到</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，进而使</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会通过</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学习到了网络</a:t>
            </a:r>
            <a:r>
              <a:rPr lang="en-US" altLang="zh-CN" dirty="0">
                <a:latin typeface="微软雅黑" panose="020B0503020204020204" pitchFamily="34" charset="-122"/>
                <a:ea typeface="微软雅黑" panose="020B0503020204020204" pitchFamily="34" charset="-122"/>
              </a:rPr>
              <a:t>10.0.0.0/24</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2000::/64</a:t>
            </a:r>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访问访问网络</a:t>
            </a:r>
            <a:r>
              <a:rPr lang="en-US" altLang="zh-CN" dirty="0">
                <a:latin typeface="微软雅黑" panose="020B0503020204020204" pitchFamily="34" charset="-122"/>
                <a:ea typeface="微软雅黑" panose="020B0503020204020204" pitchFamily="34" charset="-122"/>
              </a:rPr>
              <a:t>10.0.0.0/24</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2000::/64</a:t>
            </a:r>
            <a:r>
              <a:rPr lang="zh-CN" altLang="en-US" dirty="0">
                <a:latin typeface="微软雅黑" panose="020B0503020204020204" pitchFamily="34" charset="-122"/>
                <a:ea typeface="微软雅黑" panose="020B0503020204020204" pitchFamily="34" charset="-122"/>
              </a:rPr>
              <a:t>时，流量会沿</a:t>
            </a:r>
            <a:r>
              <a:rPr lang="en-US" altLang="zh-CN" dirty="0">
                <a:latin typeface="微软雅黑" panose="020B0503020204020204" pitchFamily="34" charset="-122"/>
                <a:ea typeface="微软雅黑" panose="020B0503020204020204" pitchFamily="34" charset="-122"/>
              </a:rPr>
              <a:t>R4-R3-R1-R2</a:t>
            </a:r>
            <a:r>
              <a:rPr lang="zh-CN" altLang="en-US" dirty="0">
                <a:latin typeface="微软雅黑" panose="020B0503020204020204" pitchFamily="34" charset="-122"/>
                <a:ea typeface="微软雅黑" panose="020B0503020204020204" pitchFamily="34" charset="-122"/>
              </a:rPr>
              <a:t>的路径发送，从而引发环路。为避免这种情况，我们可以通过给路由条目添加标记</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标签，然后对特定标签进行过滤的方法来避免环路的发生。</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1085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控制路由的接收和发布</a:t>
            </a:r>
          </a:p>
          <a:p>
            <a:pPr lvl="1"/>
            <a:r>
              <a:rPr lang="zh-CN" altLang="en-US" dirty="0">
                <a:latin typeface="微软雅黑" panose="020B0503020204020204" pitchFamily="34" charset="-122"/>
                <a:ea typeface="微软雅黑" panose="020B0503020204020204" pitchFamily="34" charset="-122"/>
              </a:rPr>
              <a:t>只接收必要、合法的路由信息，以控制路由表的容量，提高网络的安全性。</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拓扑解释</a:t>
            </a:r>
          </a:p>
          <a:p>
            <a:pPr lvl="1"/>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将网络</a:t>
            </a:r>
            <a:r>
              <a:rPr lang="en-US" altLang="zh-CN" dirty="0">
                <a:latin typeface="微软雅黑" panose="020B0503020204020204" pitchFamily="34" charset="-122"/>
                <a:ea typeface="微软雅黑" panose="020B0503020204020204" pitchFamily="34" charset="-122"/>
              </a:rPr>
              <a:t>10.0.X.0/24</a:t>
            </a:r>
            <a:r>
              <a:rPr lang="zh-CN" altLang="en-US" dirty="0">
                <a:latin typeface="微软雅黑" panose="020B0503020204020204" pitchFamily="34" charset="-122"/>
                <a:ea typeface="微软雅黑" panose="020B0503020204020204" pitchFamily="34" charset="-122"/>
              </a:rPr>
              <a:t>及</a:t>
            </a:r>
            <a:r>
              <a:rPr lang="en-US" altLang="zh-CN" dirty="0">
                <a:latin typeface="微软雅黑" panose="020B0503020204020204" pitchFamily="34" charset="-122"/>
                <a:ea typeface="微软雅黑" panose="020B0503020204020204" pitchFamily="34" charset="-122"/>
              </a:rPr>
              <a:t>2000::/64&amp;3000::/64</a:t>
            </a:r>
            <a:r>
              <a:rPr lang="zh-CN" altLang="en-US" dirty="0">
                <a:latin typeface="微软雅黑" panose="020B0503020204020204" pitchFamily="34" charset="-122"/>
                <a:ea typeface="微软雅黑" panose="020B0503020204020204" pitchFamily="34" charset="-122"/>
              </a:rPr>
              <a:t>引入到</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中。根据业务需要，</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只能接收网络</a:t>
            </a:r>
            <a:r>
              <a:rPr lang="en-US" altLang="zh-CN" dirty="0">
                <a:latin typeface="微软雅黑" panose="020B0503020204020204" pitchFamily="34" charset="-122"/>
                <a:ea typeface="微软雅黑" panose="020B0503020204020204" pitchFamily="34" charset="-122"/>
              </a:rPr>
              <a:t>10.0.0.0/24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2000::/64</a:t>
            </a:r>
            <a:r>
              <a:rPr lang="zh-CN" altLang="en-US" dirty="0">
                <a:latin typeface="微软雅黑" panose="020B0503020204020204" pitchFamily="34" charset="-122"/>
                <a:ea typeface="微软雅黑" panose="020B0503020204020204" pitchFamily="34" charset="-122"/>
              </a:rPr>
              <a:t>；而</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只能接收网络</a:t>
            </a:r>
            <a:r>
              <a:rPr lang="en-US" altLang="zh-CN" dirty="0">
                <a:latin typeface="微软雅黑" panose="020B0503020204020204" pitchFamily="34" charset="-122"/>
                <a:ea typeface="微软雅黑" panose="020B0503020204020204" pitchFamily="34" charset="-122"/>
              </a:rPr>
              <a:t>10.0.1.0/24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3000::/64</a:t>
            </a:r>
            <a:r>
              <a:rPr lang="zh-CN" altLang="en-US" dirty="0">
                <a:latin typeface="微软雅黑" panose="020B0503020204020204" pitchFamily="34" charset="-122"/>
                <a:ea typeface="微软雅黑" panose="020B0503020204020204" pitchFamily="34" charset="-122"/>
              </a:rPr>
              <a:t>。对于这种需求，可以通过</a:t>
            </a:r>
            <a:r>
              <a:rPr lang="en-US" altLang="zh-CN" dirty="0">
                <a:latin typeface="微软雅黑" panose="020B0503020204020204" pitchFamily="34" charset="-122"/>
                <a:ea typeface="微软雅黑" panose="020B0503020204020204" pitchFamily="34" charset="-122"/>
              </a:rPr>
              <a:t>filter-policy</a:t>
            </a:r>
            <a:r>
              <a:rPr lang="zh-CN" altLang="en-US" dirty="0">
                <a:latin typeface="微软雅黑" panose="020B0503020204020204" pitchFamily="34" charset="-122"/>
                <a:ea typeface="微软雅黑" panose="020B0503020204020204" pitchFamily="34" charset="-122"/>
              </a:rPr>
              <a:t>加以实现。</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2821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dirty="0">
                <a:latin typeface="微软雅黑" panose="020B0503020204020204" pitchFamily="34" charset="-122"/>
                <a:ea typeface="微软雅黑" panose="020B0503020204020204" pitchFamily="34" charset="-122"/>
              </a:rPr>
              <a:t>Filter-policy import</a:t>
            </a:r>
            <a:r>
              <a:rPr lang="zh-CN" altLang="en-US" dirty="0">
                <a:latin typeface="微软雅黑" panose="020B0503020204020204" pitchFamily="34" charset="-122"/>
                <a:ea typeface="微软雅黑" panose="020B0503020204020204" pitchFamily="34" charset="-122"/>
              </a:rPr>
              <a:t>命令用来按照过滤策略，设置</a:t>
            </a:r>
            <a:r>
              <a:rPr lang="en-US"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对接收的路由进行过滤。</a:t>
            </a:r>
          </a:p>
          <a:p>
            <a:r>
              <a:rPr lang="en-US" altLang="zh-CN" dirty="0">
                <a:latin typeface="微软雅黑" panose="020B0503020204020204" pitchFamily="34" charset="-122"/>
                <a:ea typeface="微软雅黑" panose="020B0503020204020204" pitchFamily="34" charset="-122"/>
              </a:rPr>
              <a:t>Filter-policy export</a:t>
            </a:r>
            <a:r>
              <a:rPr lang="zh-CN" altLang="en-US" dirty="0">
                <a:latin typeface="微软雅黑" panose="020B0503020204020204" pitchFamily="34" charset="-122"/>
                <a:ea typeface="微软雅黑" panose="020B0503020204020204" pitchFamily="34" charset="-122"/>
              </a:rPr>
              <a:t>命令用来按照过滤策略，设置对引入的路由在向外发布时进行过滤。</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通过指定</a:t>
            </a:r>
            <a:r>
              <a:rPr lang="en-US" altLang="zh-CN" dirty="0">
                <a:latin typeface="微软雅黑" panose="020B0503020204020204" pitchFamily="34" charset="-122"/>
                <a:ea typeface="微软雅黑" panose="020B0503020204020204" pitchFamily="34" charset="-122"/>
              </a:rPr>
              <a:t>protocol</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process-id</a:t>
            </a:r>
            <a:r>
              <a:rPr lang="zh-CN" altLang="en-US" dirty="0">
                <a:latin typeface="微软雅黑" panose="020B0503020204020204" pitchFamily="34" charset="-122"/>
                <a:ea typeface="微软雅黑" panose="020B0503020204020204" pitchFamily="34" charset="-122"/>
              </a:rPr>
              <a:t>对特定的某一种协议或某一进程的路由进行过滤。如果没有指定</a:t>
            </a:r>
            <a:r>
              <a:rPr lang="en-US" altLang="zh-CN" dirty="0">
                <a:latin typeface="微软雅黑" panose="020B0503020204020204" pitchFamily="34" charset="-122"/>
                <a:ea typeface="微软雅黑" panose="020B0503020204020204" pitchFamily="34" charset="-122"/>
              </a:rPr>
              <a:t>protocol</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process-id</a:t>
            </a: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将对所有引入的路由信息进行过滤。</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由于</a:t>
            </a:r>
            <a:r>
              <a:rPr lang="en-US" altLang="zh-CN" dirty="0">
                <a:latin typeface="微软雅黑" panose="020B0503020204020204" pitchFamily="34" charset="-122"/>
                <a:ea typeface="微软雅黑" panose="020B0503020204020204" pitchFamily="34" charset="-122"/>
              </a:rPr>
              <a:t>Type5</a:t>
            </a:r>
            <a:r>
              <a:rPr lang="zh-CN" altLang="en-US" dirty="0">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7 </a:t>
            </a:r>
            <a:r>
              <a:rPr lang="en-US" altLang="zh-CN" dirty="0">
                <a:latin typeface="微软雅黑" panose="020B0503020204020204" pitchFamily="34" charset="-122"/>
                <a:ea typeface="微软雅黑" panose="020B0503020204020204" pitchFamily="34" charset="-122"/>
              </a:rPr>
              <a:t>LSA</a:t>
            </a:r>
            <a:r>
              <a:rPr lang="zh-CN" altLang="en-US" dirty="0">
                <a:latin typeface="微软雅黑" panose="020B0503020204020204" pitchFamily="34" charset="-122"/>
                <a:ea typeface="微软雅黑" panose="020B0503020204020204" pitchFamily="34" charset="-122"/>
              </a:rPr>
              <a:t>是有</a:t>
            </a:r>
            <a:r>
              <a:rPr lang="en-US" altLang="zh-CN" dirty="0">
                <a:latin typeface="微软雅黑" panose="020B0503020204020204" pitchFamily="34" charset="-122"/>
                <a:ea typeface="微软雅黑" panose="020B0503020204020204" pitchFamily="34" charset="-122"/>
              </a:rPr>
              <a:t>ABSR</a:t>
            </a:r>
            <a:r>
              <a:rPr lang="zh-CN" altLang="en-US" dirty="0">
                <a:latin typeface="微软雅黑" panose="020B0503020204020204" pitchFamily="34" charset="-122"/>
                <a:ea typeface="微软雅黑" panose="020B0503020204020204" pitchFamily="34" charset="-122"/>
              </a:rPr>
              <a:t>产生的，因此，本命令仅在</a:t>
            </a:r>
            <a:r>
              <a:rPr lang="en-US" altLang="zh-CN" dirty="0">
                <a:latin typeface="微软雅黑" panose="020B0503020204020204" pitchFamily="34" charset="-122"/>
                <a:ea typeface="微软雅黑" panose="020B0503020204020204" pitchFamily="34" charset="-122"/>
              </a:rPr>
              <a:t>ASBR</a:t>
            </a:r>
            <a:r>
              <a:rPr lang="zh-CN" altLang="en-US" dirty="0">
                <a:latin typeface="微软雅黑" panose="020B0503020204020204" pitchFamily="34" charset="-122"/>
                <a:ea typeface="微软雅黑" panose="020B0503020204020204" pitchFamily="34" charset="-122"/>
              </a:rPr>
              <a:t>上配置。</a:t>
            </a:r>
          </a:p>
        </p:txBody>
      </p:sp>
    </p:spTree>
    <p:extLst>
      <p:ext uri="{BB962C8B-B14F-4D97-AF65-F5344CB8AC3E}">
        <p14:creationId xmlns:p14="http://schemas.microsoft.com/office/powerpoint/2010/main" val="4147553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dirty="0">
                <a:latin typeface="微软雅黑" panose="020B0503020204020204" pitchFamily="34" charset="-122"/>
                <a:ea typeface="微软雅黑" panose="020B0503020204020204" pitchFamily="34" charset="-122"/>
              </a:rPr>
              <a:t>Filter-policy import</a:t>
            </a:r>
            <a:r>
              <a:rPr lang="zh-CN" altLang="en-US" dirty="0">
                <a:latin typeface="微软雅黑" panose="020B0503020204020204" pitchFamily="34" charset="-122"/>
                <a:ea typeface="微软雅黑" panose="020B0503020204020204" pitchFamily="34" charset="-122"/>
              </a:rPr>
              <a:t>命令用来配置</a:t>
            </a:r>
            <a:r>
              <a:rPr lang="en-US"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路由加入</a:t>
            </a:r>
            <a:r>
              <a:rPr lang="en-US"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路由表时的过滤策略。</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配置该命令后，不会影响本地设备的</a:t>
            </a:r>
            <a:r>
              <a:rPr lang="en-US" altLang="zh-CN" dirty="0">
                <a:latin typeface="微软雅黑" panose="020B0503020204020204" pitchFamily="34" charset="-122"/>
                <a:ea typeface="微软雅黑" panose="020B0503020204020204" pitchFamily="34" charset="-122"/>
              </a:rPr>
              <a:t>LSP</a:t>
            </a:r>
            <a:r>
              <a:rPr lang="zh-CN" altLang="en-US" dirty="0">
                <a:latin typeface="微软雅黑" panose="020B0503020204020204" pitchFamily="34" charset="-122"/>
                <a:ea typeface="微软雅黑" panose="020B0503020204020204" pitchFamily="34" charset="-122"/>
              </a:rPr>
              <a:t>的扩散和</a:t>
            </a:r>
            <a:r>
              <a:rPr lang="en-US" altLang="zh-CN" dirty="0">
                <a:latin typeface="微软雅黑" panose="020B0503020204020204" pitchFamily="34" charset="-122"/>
                <a:ea typeface="微软雅黑" panose="020B0503020204020204" pitchFamily="34" charset="-122"/>
              </a:rPr>
              <a:t>LSDB</a:t>
            </a:r>
            <a:r>
              <a:rPr lang="zh-CN" altLang="en-US" dirty="0">
                <a:latin typeface="微软雅黑" panose="020B0503020204020204" pitchFamily="34" charset="-122"/>
                <a:ea typeface="微软雅黑" panose="020B0503020204020204" pitchFamily="34" charset="-122"/>
              </a:rPr>
              <a:t>的同步，只会影响本地的</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路由表。</a:t>
            </a:r>
          </a:p>
          <a:p>
            <a:r>
              <a:rPr lang="en-US" altLang="zh-CN" dirty="0">
                <a:latin typeface="微软雅黑" panose="020B0503020204020204" pitchFamily="34" charset="-122"/>
                <a:ea typeface="微软雅黑" panose="020B0503020204020204" pitchFamily="34" charset="-122"/>
              </a:rPr>
              <a:t>Filter-policy export</a:t>
            </a:r>
            <a:r>
              <a:rPr lang="zh-CN" altLang="en-US" dirty="0">
                <a:latin typeface="微软雅黑" panose="020B0503020204020204" pitchFamily="34" charset="-122"/>
                <a:ea typeface="微软雅黑" panose="020B0503020204020204" pitchFamily="34" charset="-122"/>
              </a:rPr>
              <a:t>命令用来配置</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对已引入的路由在向外发布时进行过滤的过滤策略。</a:t>
            </a:r>
          </a:p>
          <a:p>
            <a:pPr lvl="1"/>
            <a:r>
              <a:rPr lang="zh-CN" altLang="en-US" dirty="0">
                <a:latin typeface="微软雅黑" panose="020B0503020204020204" pitchFamily="34" charset="-122"/>
                <a:ea typeface="微软雅黑" panose="020B0503020204020204" pitchFamily="34" charset="-122"/>
              </a:rPr>
              <a:t>配置该命令后，不会影响本地设备的路由，只会将引入的部分外部路由发布给</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邻居。</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7373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dirty="0">
                <a:latin typeface="微软雅黑" panose="020B0503020204020204" pitchFamily="34" charset="-122"/>
                <a:ea typeface="微软雅黑" panose="020B0503020204020204" pitchFamily="34" charset="-122"/>
              </a:rPr>
              <a:t>filter-policy import</a:t>
            </a:r>
            <a:r>
              <a:rPr lang="zh-CN" altLang="en-US" dirty="0">
                <a:latin typeface="微软雅黑" panose="020B0503020204020204" pitchFamily="34" charset="-122"/>
                <a:ea typeface="微软雅黑" panose="020B0503020204020204" pitchFamily="34" charset="-122"/>
              </a:rPr>
              <a:t>命令用来配置对接收的路由信息进行过滤。</a:t>
            </a:r>
          </a:p>
          <a:p>
            <a:r>
              <a:rPr lang="en-US" altLang="zh-CN" dirty="0">
                <a:latin typeface="微软雅黑" panose="020B0503020204020204" pitchFamily="34" charset="-122"/>
                <a:ea typeface="微软雅黑" panose="020B0503020204020204" pitchFamily="34" charset="-122"/>
              </a:rPr>
              <a:t>filter-policy export</a:t>
            </a:r>
            <a:r>
              <a:rPr lang="zh-CN" altLang="en-US" dirty="0">
                <a:latin typeface="微软雅黑" panose="020B0503020204020204" pitchFamily="34" charset="-122"/>
                <a:ea typeface="微软雅黑" panose="020B0503020204020204" pitchFamily="34" charset="-122"/>
              </a:rPr>
              <a:t>命令用来配置对发布的路由进行过滤，只有通过过滤的路由才被</a:t>
            </a:r>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发布。</a:t>
            </a:r>
          </a:p>
          <a:p>
            <a:pPr lvl="1"/>
            <a:r>
              <a:rPr lang="zh-CN" altLang="en-US" dirty="0">
                <a:latin typeface="微软雅黑" panose="020B0503020204020204" pitchFamily="34" charset="-122"/>
                <a:ea typeface="微软雅黑" panose="020B0503020204020204" pitchFamily="34" charset="-122"/>
              </a:rPr>
              <a:t>如果指定</a:t>
            </a:r>
            <a:r>
              <a:rPr lang="en-US" altLang="zh-CN" dirty="0">
                <a:latin typeface="微软雅黑" panose="020B0503020204020204" pitchFamily="34" charset="-122"/>
                <a:ea typeface="微软雅黑" panose="020B0503020204020204" pitchFamily="34" charset="-122"/>
              </a:rPr>
              <a:t>protocol</a:t>
            </a:r>
            <a:r>
              <a:rPr lang="zh-CN" altLang="en-US" dirty="0">
                <a:latin typeface="微软雅黑" panose="020B0503020204020204" pitchFamily="34" charset="-122"/>
                <a:ea typeface="微软雅黑" panose="020B0503020204020204" pitchFamily="34" charset="-122"/>
              </a:rPr>
              <a:t>参数，将只对引入的这种协议产生的路由进行过滤，对引入的其他协议产生的路由不受影响。如果没有指定</a:t>
            </a:r>
            <a:r>
              <a:rPr lang="en-US" altLang="zh-CN" dirty="0">
                <a:latin typeface="微软雅黑" panose="020B0503020204020204" pitchFamily="34" charset="-122"/>
                <a:ea typeface="微软雅黑" panose="020B0503020204020204" pitchFamily="34" charset="-122"/>
              </a:rPr>
              <a:t>protocol</a:t>
            </a:r>
            <a:r>
              <a:rPr lang="zh-CN" altLang="en-US" dirty="0">
                <a:latin typeface="微软雅黑" panose="020B0503020204020204" pitchFamily="34" charset="-122"/>
                <a:ea typeface="微软雅黑" panose="020B0503020204020204" pitchFamily="34" charset="-122"/>
              </a:rPr>
              <a:t>参数，对引入的任何一个协议产生的路由都要进行过滤。</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2522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拓扑描述</a:t>
            </a:r>
          </a:p>
          <a:p>
            <a:pPr lvl="1"/>
            <a:r>
              <a:rPr lang="zh-CN" altLang="en-US" dirty="0">
                <a:latin typeface="微软雅黑" panose="020B0503020204020204" pitchFamily="34" charset="-122"/>
                <a:ea typeface="微软雅黑" panose="020B0503020204020204" pitchFamily="34" charset="-122"/>
              </a:rPr>
              <a:t>通过</a:t>
            </a:r>
            <a:r>
              <a:rPr lang="en-US"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修改</a:t>
            </a:r>
            <a:r>
              <a:rPr lang="en-US"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中的</a:t>
            </a:r>
            <a:r>
              <a:rPr lang="en-US" dirty="0" err="1">
                <a:latin typeface="微软雅黑" panose="020B0503020204020204" pitchFamily="34" charset="-122"/>
                <a:ea typeface="微软雅黑" panose="020B0503020204020204" pitchFamily="34" charset="-122"/>
              </a:rPr>
              <a:t>Local_Pref</a:t>
            </a:r>
            <a:r>
              <a:rPr lang="zh-CN" altLang="en-US" dirty="0">
                <a:latin typeface="微软雅黑" panose="020B0503020204020204" pitchFamily="34" charset="-122"/>
                <a:ea typeface="微软雅黑" panose="020B0503020204020204" pitchFamily="34" charset="-122"/>
              </a:rPr>
              <a:t>属性，进而影响流量走向。</a:t>
            </a:r>
            <a:r>
              <a:rPr lang="en-US"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将从</a:t>
            </a:r>
            <a:r>
              <a:rPr lang="en-US" dirty="0">
                <a:latin typeface="微软雅黑" panose="020B0503020204020204" pitchFamily="34" charset="-122"/>
                <a:ea typeface="微软雅黑" panose="020B0503020204020204" pitchFamily="34" charset="-122"/>
              </a:rPr>
              <a:t>EBGP</a:t>
            </a:r>
            <a:r>
              <a:rPr lang="zh-CN" altLang="en-US" dirty="0">
                <a:latin typeface="微软雅黑" panose="020B0503020204020204" pitchFamily="34" charset="-122"/>
                <a:ea typeface="微软雅黑" panose="020B0503020204020204" pitchFamily="34" charset="-122"/>
              </a:rPr>
              <a:t>学到的</a:t>
            </a:r>
            <a:r>
              <a:rPr lang="en-US" altLang="zh-CN" dirty="0">
                <a:latin typeface="微软雅黑" panose="020B0503020204020204" pitchFamily="34" charset="-122"/>
                <a:ea typeface="微软雅黑" panose="020B0503020204020204" pitchFamily="34" charset="-122"/>
              </a:rPr>
              <a:t>10.0.0.0/24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2000::/64</a:t>
            </a:r>
            <a:r>
              <a:rPr lang="zh-CN" altLang="en-US" dirty="0">
                <a:latin typeface="微软雅黑" panose="020B0503020204020204" pitchFamily="34" charset="-122"/>
                <a:ea typeface="微软雅黑" panose="020B0503020204020204" pitchFamily="34" charset="-122"/>
              </a:rPr>
              <a:t>路由的</a:t>
            </a:r>
            <a:r>
              <a:rPr lang="en-US" dirty="0" err="1">
                <a:latin typeface="微软雅黑" panose="020B0503020204020204" pitchFamily="34" charset="-122"/>
                <a:ea typeface="微软雅黑" panose="020B0503020204020204" pitchFamily="34" charset="-122"/>
              </a:rPr>
              <a:t>Local_Pref</a:t>
            </a:r>
            <a:r>
              <a:rPr lang="zh-CN" altLang="en-US" dirty="0">
                <a:latin typeface="微软雅黑" panose="020B0503020204020204" pitchFamily="34" charset="-122"/>
                <a:ea typeface="微软雅黑" panose="020B0503020204020204" pitchFamily="34" charset="-122"/>
              </a:rPr>
              <a:t>设为</a:t>
            </a:r>
            <a:r>
              <a:rPr lang="en-US" altLang="zh-CN" dirty="0">
                <a:latin typeface="微软雅黑" panose="020B0503020204020204" pitchFamily="34" charset="-122"/>
                <a:ea typeface="微软雅黑" panose="020B0503020204020204" pitchFamily="34" charset="-122"/>
              </a:rPr>
              <a:t>300</a:t>
            </a:r>
            <a:r>
              <a:rPr lang="zh-CN" altLang="en-US"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将从</a:t>
            </a:r>
            <a:r>
              <a:rPr lang="en-US" dirty="0">
                <a:latin typeface="微软雅黑" panose="020B0503020204020204" pitchFamily="34" charset="-122"/>
                <a:ea typeface="微软雅黑" panose="020B0503020204020204" pitchFamily="34" charset="-122"/>
              </a:rPr>
              <a:t>EBGP</a:t>
            </a:r>
            <a:r>
              <a:rPr lang="zh-CN" altLang="en-US" dirty="0">
                <a:latin typeface="微软雅黑" panose="020B0503020204020204" pitchFamily="34" charset="-122"/>
                <a:ea typeface="微软雅黑" panose="020B0503020204020204" pitchFamily="34" charset="-122"/>
              </a:rPr>
              <a:t>学到的该路由的</a:t>
            </a:r>
            <a:r>
              <a:rPr lang="en-US" dirty="0" err="1">
                <a:latin typeface="微软雅黑" panose="020B0503020204020204" pitchFamily="34" charset="-122"/>
                <a:ea typeface="微软雅黑" panose="020B0503020204020204" pitchFamily="34" charset="-122"/>
              </a:rPr>
              <a:t>Local_Pref</a:t>
            </a:r>
            <a:r>
              <a:rPr lang="zh-CN" altLang="en-US" dirty="0">
                <a:latin typeface="微软雅黑" panose="020B0503020204020204" pitchFamily="34" charset="-122"/>
                <a:ea typeface="微软雅黑" panose="020B0503020204020204" pitchFamily="34" charset="-122"/>
              </a:rPr>
              <a:t>设置为</a:t>
            </a:r>
            <a:r>
              <a:rPr lang="en-US" altLang="zh-CN" dirty="0">
                <a:latin typeface="微软雅黑" panose="020B0503020204020204" pitchFamily="34" charset="-122"/>
                <a:ea typeface="微软雅黑" panose="020B0503020204020204" pitchFamily="34" charset="-122"/>
              </a:rPr>
              <a:t>200</a:t>
            </a:r>
            <a:r>
              <a:rPr lang="zh-CN" altLang="en-US"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R1/R2/R3</a:t>
            </a:r>
            <a:r>
              <a:rPr lang="zh-CN" altLang="en-US" dirty="0">
                <a:latin typeface="微软雅黑" panose="020B0503020204020204" pitchFamily="34" charset="-122"/>
                <a:ea typeface="微软雅黑" panose="020B0503020204020204" pitchFamily="34" charset="-122"/>
              </a:rPr>
              <a:t>相互之间通过</a:t>
            </a:r>
            <a:r>
              <a:rPr lang="en-US" dirty="0">
                <a:latin typeface="微软雅黑" panose="020B0503020204020204" pitchFamily="34" charset="-122"/>
                <a:ea typeface="微软雅黑" panose="020B0503020204020204" pitchFamily="34" charset="-122"/>
              </a:rPr>
              <a:t>IBGP</a:t>
            </a:r>
            <a:r>
              <a:rPr lang="zh-CN" altLang="en-US" dirty="0">
                <a:latin typeface="微软雅黑" panose="020B0503020204020204" pitchFamily="34" charset="-122"/>
                <a:ea typeface="微软雅黑" panose="020B0503020204020204" pitchFamily="34" charset="-122"/>
              </a:rPr>
              <a:t>交互各自的路由，最终将选择以</a:t>
            </a:r>
            <a:r>
              <a:rPr lang="en-US"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作为本</a:t>
            </a:r>
            <a:r>
              <a:rPr lang="en-US"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去往网络</a:t>
            </a:r>
            <a:r>
              <a:rPr lang="en-US" altLang="zh-CN" dirty="0">
                <a:latin typeface="微软雅黑" panose="020B0503020204020204" pitchFamily="34" charset="-122"/>
                <a:ea typeface="微软雅黑" panose="020B0503020204020204" pitchFamily="34" charset="-122"/>
              </a:rPr>
              <a:t>10.0.0.0/24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2000::/64</a:t>
            </a:r>
            <a:r>
              <a:rPr lang="zh-CN" altLang="en-US" dirty="0">
                <a:latin typeface="微软雅黑" panose="020B0503020204020204" pitchFamily="34" charset="-122"/>
                <a:ea typeface="微软雅黑" panose="020B0503020204020204" pitchFamily="34" charset="-122"/>
              </a:rPr>
              <a:t>的出口。</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2560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13679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B47E0136-3DD4-4858-B613-CDA21B5E0870}"/>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95847537-CCFB-44B0-976C-370062ADC2E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0160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策略路由与路由策略存在以下不同：</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策略路由的操作对象是数据包，在路由表已经产生的情况下，不按照路由表进行转发，而是根据需要，依照某种策略改变数据包转发路径。</a:t>
            </a:r>
          </a:p>
          <a:p>
            <a:pPr lvl="1"/>
            <a:r>
              <a:rPr lang="zh-CN" altLang="en-US" dirty="0">
                <a:latin typeface="微软雅黑" panose="020B0503020204020204" pitchFamily="34" charset="-122"/>
                <a:ea typeface="微软雅黑" panose="020B0503020204020204" pitchFamily="34" charset="-122"/>
              </a:rPr>
              <a:t>路由策略的操作对象是路由信息。路由策略主要实现了路由过滤和路由属性设置等功能，它通过改变路由属性（包括可达性）来改变网络流量所经过的路径。</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1415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1347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匹配顺序：</a:t>
            </a:r>
          </a:p>
          <a:p>
            <a:pPr lvl="1"/>
            <a:r>
              <a:rPr lang="zh-CN" altLang="en-US" dirty="0">
                <a:latin typeface="微软雅黑" panose="020B0503020204020204" pitchFamily="34" charset="-122"/>
                <a:ea typeface="微软雅黑" panose="020B0503020204020204" pitchFamily="34" charset="-122"/>
              </a:rPr>
              <a:t>如果找到了匹配的本地策略路由节点，则按照以下步骤发送报文：</a:t>
            </a:r>
          </a:p>
          <a:p>
            <a:pPr lvl="2" indent="-180975"/>
            <a:r>
              <a:rPr lang="zh-CN" altLang="en-US" dirty="0">
                <a:latin typeface="微软雅黑" panose="020B0503020204020204" pitchFamily="34" charset="-122"/>
                <a:ea typeface="微软雅黑" panose="020B0503020204020204" pitchFamily="34" charset="-122"/>
              </a:rPr>
              <a:t>查看用户是否设置了报文的优先级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如果用户设置了报文的优先级，首先根据用户设置的优先级设置报文的优先级，然后继续向下执行</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如果用户未设置报文的优先级，则继续向下执行</a:t>
            </a:r>
          </a:p>
          <a:p>
            <a:pPr lvl="2" indent="-180975"/>
            <a:r>
              <a:rPr lang="zh-CN" altLang="en-US" dirty="0">
                <a:latin typeface="微软雅黑" panose="020B0503020204020204" pitchFamily="34" charset="-122"/>
                <a:ea typeface="微软雅黑" panose="020B0503020204020204" pitchFamily="34" charset="-122"/>
              </a:rPr>
              <a:t>查看用户是否设置了本地策略路由的出接口</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如果用户设置了出接口，则将报文从出接口发送出去，不再继续执行下面的步骤</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如果用户未设置出接口，则继续向下执行</a:t>
            </a:r>
          </a:p>
          <a:p>
            <a:pPr lvl="2" indent="-180975"/>
            <a:r>
              <a:rPr lang="zh-CN" altLang="en-US" dirty="0">
                <a:latin typeface="微软雅黑" panose="020B0503020204020204" pitchFamily="34" charset="-122"/>
                <a:ea typeface="微软雅黑" panose="020B0503020204020204" pitchFamily="34" charset="-122"/>
              </a:rPr>
              <a:t>查看用户是否设置了本地策略路由的下一跳（用户可以设置两个下一跳以达到负载分担的目的）如果用户设置了策略路由的下一跳，则将报文发往下一跳，不再继续执行下面的步骤</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如果用户未设置下一跳，则按照正常流程根据报文的目的地址查找路由。如果没有查找到路由，则继续向下执行</a:t>
            </a:r>
          </a:p>
          <a:p>
            <a:pPr lvl="2" indent="-180975"/>
            <a:r>
              <a:rPr lang="zh-CN" altLang="en-US" dirty="0">
                <a:latin typeface="微软雅黑" panose="020B0503020204020204" pitchFamily="34" charset="-122"/>
                <a:ea typeface="微软雅黑" panose="020B0503020204020204" pitchFamily="34" charset="-122"/>
              </a:rPr>
              <a:t>查看用户是否设置了本地策略路由的缺省出接口</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如果用户设置了缺省出接口，则将报文从缺省出接口发送出去，不再继续执行下面的步骤</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如果用户未设置缺省出接口，则继续执行</a:t>
            </a:r>
          </a:p>
          <a:p>
            <a:pPr lvl="2" indent="-180975"/>
            <a:r>
              <a:rPr lang="zh-CN" altLang="en-US" dirty="0">
                <a:latin typeface="微软雅黑" panose="020B0503020204020204" pitchFamily="34" charset="-122"/>
                <a:ea typeface="微软雅黑" panose="020B0503020204020204" pitchFamily="34" charset="-122"/>
              </a:rPr>
              <a:t>查看用户是否设置了本地策略路由的缺省下一跳</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如果用户设置了缺省下一跳，则将报文发往缺省下一跳，不再继续执行下面的步骤</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如果用户未设置缺省下一跳，则继续执行</a:t>
            </a:r>
          </a:p>
          <a:p>
            <a:pPr lvl="2" indent="-180975"/>
            <a:r>
              <a:rPr lang="zh-CN" altLang="en-US" dirty="0">
                <a:latin typeface="微软雅黑" panose="020B0503020204020204" pitchFamily="34" charset="-122"/>
                <a:ea typeface="微软雅黑" panose="020B0503020204020204" pitchFamily="34" charset="-122"/>
              </a:rPr>
              <a:t>丢弃报文，产生</a:t>
            </a:r>
            <a:r>
              <a:rPr lang="en-US" altLang="zh-CN" dirty="0">
                <a:latin typeface="微软雅黑" panose="020B0503020204020204" pitchFamily="34" charset="-122"/>
                <a:ea typeface="微软雅黑" panose="020B0503020204020204" pitchFamily="34" charset="-122"/>
              </a:rPr>
              <a:t>ICMP_UNREACH </a:t>
            </a:r>
            <a:r>
              <a:rPr lang="zh-CN" altLang="en-US" dirty="0">
                <a:latin typeface="微软雅黑" panose="020B0503020204020204" pitchFamily="34" charset="-122"/>
                <a:ea typeface="微软雅黑" panose="020B0503020204020204" pitchFamily="34" charset="-122"/>
              </a:rPr>
              <a:t>消息</a:t>
            </a:r>
          </a:p>
          <a:p>
            <a:pPr lvl="1"/>
            <a:r>
              <a:rPr lang="zh-CN" altLang="en-US" dirty="0">
                <a:latin typeface="微软雅黑" panose="020B0503020204020204" pitchFamily="34" charset="-122"/>
                <a:ea typeface="微软雅黑" panose="020B0503020204020204" pitchFamily="34" charset="-122"/>
              </a:rPr>
              <a:t>如果没有找到匹配的本地策略路由节点，按照发送</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报文的一般流程，根据目的地址查找路由</a:t>
            </a:r>
          </a:p>
          <a:p>
            <a:pPr lvl="1"/>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015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488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8596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5550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本案例中设备互联地址规则如下：</a:t>
            </a:r>
          </a:p>
          <a:p>
            <a:pPr lvl="1"/>
            <a:r>
              <a:rPr lang="zh-CN" altLang="en-US" dirty="0">
                <a:latin typeface="微软雅黑" panose="020B0503020204020204" pitchFamily="34" charset="-122"/>
                <a:ea typeface="微软雅黑" panose="020B0503020204020204" pitchFamily="34" charset="-122"/>
              </a:rPr>
              <a:t>如</a:t>
            </a:r>
            <a:r>
              <a:rPr lang="en-US" altLang="zh-CN" dirty="0">
                <a:latin typeface="微软雅黑" panose="020B0503020204020204" pitchFamily="34" charset="-122"/>
                <a:ea typeface="微软雅黑" panose="020B0503020204020204" pitchFamily="34" charset="-122"/>
              </a:rPr>
              <a:t>RTX</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RTY</a:t>
            </a:r>
            <a:r>
              <a:rPr lang="zh-CN" altLang="en-US" dirty="0">
                <a:latin typeface="微软雅黑" panose="020B0503020204020204" pitchFamily="34" charset="-122"/>
                <a:ea typeface="微软雅黑" panose="020B0503020204020204" pitchFamily="34" charset="-122"/>
              </a:rPr>
              <a:t>互联，则互联地址为</a:t>
            </a:r>
            <a:r>
              <a:rPr lang="en-US" altLang="zh-CN" dirty="0">
                <a:latin typeface="微软雅黑" panose="020B0503020204020204" pitchFamily="34" charset="-122"/>
                <a:ea typeface="微软雅黑" panose="020B0503020204020204" pitchFamily="34" charset="-122"/>
              </a:rPr>
              <a:t>XY.1.1.X</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XY.1.1.Y</a:t>
            </a:r>
            <a:r>
              <a:rPr lang="zh-CN" altLang="en-US" dirty="0">
                <a:latin typeface="微软雅黑" panose="020B0503020204020204" pitchFamily="34" charset="-122"/>
                <a:ea typeface="微软雅黑" panose="020B0503020204020204" pitchFamily="34" charset="-122"/>
              </a:rPr>
              <a:t>，掩码长度为</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位。</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0744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命令含义</a:t>
            </a:r>
          </a:p>
          <a:p>
            <a:pPr lvl="1"/>
            <a:r>
              <a:rPr lang="en-US"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命令用来创建</a:t>
            </a:r>
            <a:r>
              <a:rPr lang="en-US"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并进入该</a:t>
            </a:r>
            <a:r>
              <a:rPr lang="en-US"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视图。</a:t>
            </a:r>
          </a:p>
          <a:p>
            <a:r>
              <a:rPr lang="zh-CN" altLang="en-US" dirty="0">
                <a:latin typeface="微软雅黑" panose="020B0503020204020204" pitchFamily="34" charset="-122"/>
                <a:ea typeface="微软雅黑" panose="020B0503020204020204" pitchFamily="34" charset="-122"/>
              </a:rPr>
              <a:t>参数意义</a:t>
            </a:r>
          </a:p>
          <a:p>
            <a:pPr lvl="1"/>
            <a:r>
              <a:rPr lang="en-US" dirty="0">
                <a:latin typeface="微软雅黑" panose="020B0503020204020204" pitchFamily="34" charset="-122"/>
                <a:ea typeface="微软雅黑" panose="020B0503020204020204" pitchFamily="34" charset="-122"/>
              </a:rPr>
              <a:t>route-policy route-policy-name { permit | deny } node </a:t>
            </a:r>
            <a:r>
              <a:rPr lang="en-US" dirty="0" err="1">
                <a:latin typeface="微软雅黑" panose="020B0503020204020204" pitchFamily="34" charset="-122"/>
                <a:ea typeface="微软雅黑" panose="020B0503020204020204" pitchFamily="34" charset="-122"/>
              </a:rPr>
              <a:t>node</a:t>
            </a:r>
            <a:endParaRPr lang="en-US" dirty="0">
              <a:latin typeface="微软雅黑" panose="020B0503020204020204" pitchFamily="34" charset="-122"/>
              <a:ea typeface="微软雅黑" panose="020B0503020204020204" pitchFamily="34" charset="-122"/>
            </a:endParaRPr>
          </a:p>
          <a:p>
            <a:pPr lvl="2" indent="-180975"/>
            <a:r>
              <a:rPr lang="en-US" dirty="0">
                <a:latin typeface="微软雅黑" panose="020B0503020204020204" pitchFamily="34" charset="-122"/>
                <a:ea typeface="微软雅黑" panose="020B0503020204020204" pitchFamily="34" charset="-122"/>
              </a:rPr>
              <a:t>route-policy-name：</a:t>
            </a:r>
            <a:r>
              <a:rPr lang="zh-CN" altLang="en-US" dirty="0">
                <a:latin typeface="微软雅黑" panose="020B0503020204020204" pitchFamily="34" charset="-122"/>
                <a:ea typeface="微软雅黑" panose="020B0503020204020204" pitchFamily="34" charset="-122"/>
              </a:rPr>
              <a:t>指定</a:t>
            </a:r>
            <a:r>
              <a:rPr lang="en-US"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名称。</a:t>
            </a:r>
          </a:p>
          <a:p>
            <a:pPr lvl="2" indent="-180975"/>
            <a:r>
              <a:rPr lang="en-US" dirty="0">
                <a:latin typeface="微软雅黑" panose="020B0503020204020204" pitchFamily="34" charset="-122"/>
                <a:ea typeface="微软雅黑" panose="020B0503020204020204" pitchFamily="34" charset="-122"/>
              </a:rPr>
              <a:t>permit：</a:t>
            </a:r>
            <a:r>
              <a:rPr lang="zh-CN" altLang="en-US" dirty="0">
                <a:latin typeface="微软雅黑" panose="020B0503020204020204" pitchFamily="34" charset="-122"/>
                <a:ea typeface="微软雅黑" panose="020B0503020204020204" pitchFamily="34" charset="-122"/>
              </a:rPr>
              <a:t>指定</a:t>
            </a:r>
            <a:r>
              <a:rPr lang="en-US"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节点的匹配模式为允许。如果路由匹配所有的</a:t>
            </a:r>
            <a:r>
              <a:rPr lang="en-US"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子句，该路由可通过过滤并执行此节点</a:t>
            </a:r>
            <a:r>
              <a:rPr lang="en-US"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命令中规定的一系列动作；否则，必须进行下一节点的测试。</a:t>
            </a:r>
          </a:p>
          <a:p>
            <a:pPr lvl="2" indent="-180975"/>
            <a:r>
              <a:rPr lang="en-US" dirty="0">
                <a:latin typeface="微软雅黑" panose="020B0503020204020204" pitchFamily="34" charset="-122"/>
                <a:ea typeface="微软雅黑" panose="020B0503020204020204" pitchFamily="34" charset="-122"/>
              </a:rPr>
              <a:t>deny：</a:t>
            </a:r>
            <a:r>
              <a:rPr lang="zh-CN" altLang="en-US" dirty="0">
                <a:latin typeface="微软雅黑" panose="020B0503020204020204" pitchFamily="34" charset="-122"/>
                <a:ea typeface="微软雅黑" panose="020B0503020204020204" pitchFamily="34" charset="-122"/>
              </a:rPr>
              <a:t>指定</a:t>
            </a:r>
            <a:r>
              <a:rPr lang="en-US"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节点的匹配模式为拒绝。如果路由匹配所有的</a:t>
            </a:r>
            <a:r>
              <a:rPr lang="en-US"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子句，该路由不能通过过滤从而不能进入下一节点的测试。</a:t>
            </a:r>
          </a:p>
          <a:p>
            <a:pPr lvl="2" indent="-180975"/>
            <a:r>
              <a:rPr lang="en-US" dirty="0">
                <a:latin typeface="微软雅黑" panose="020B0503020204020204" pitchFamily="34" charset="-122"/>
                <a:ea typeface="微软雅黑" panose="020B0503020204020204" pitchFamily="34" charset="-122"/>
              </a:rPr>
              <a:t>node </a:t>
            </a:r>
            <a:r>
              <a:rPr lang="en-US" dirty="0" err="1">
                <a:latin typeface="微软雅黑" panose="020B0503020204020204" pitchFamily="34" charset="-122"/>
                <a:ea typeface="微软雅黑" panose="020B0503020204020204" pitchFamily="34" charset="-122"/>
              </a:rPr>
              <a:t>node：Route-Policy</a:t>
            </a:r>
            <a:r>
              <a:rPr lang="zh-CN" altLang="en-US" dirty="0">
                <a:latin typeface="微软雅黑" panose="020B0503020204020204" pitchFamily="34" charset="-122"/>
                <a:ea typeface="微软雅黑" panose="020B0503020204020204" pitchFamily="34" charset="-122"/>
              </a:rPr>
              <a:t>的节点索引。</a:t>
            </a:r>
          </a:p>
          <a:p>
            <a:r>
              <a:rPr lang="zh-CN" altLang="en-US" dirty="0">
                <a:latin typeface="微软雅黑" panose="020B0503020204020204" pitchFamily="34" charset="-122"/>
                <a:ea typeface="微软雅黑" panose="020B0503020204020204" pitchFamily="34" charset="-122"/>
              </a:rPr>
              <a:t>注意事项</a:t>
            </a:r>
          </a:p>
          <a:p>
            <a:pPr lvl="1"/>
            <a:r>
              <a:rPr lang="en-US"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用于过滤路由信息以及为通过过滤的路由信息设置路由属性。一个</a:t>
            </a:r>
            <a:r>
              <a:rPr lang="en-US"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由多个节点构成。一个节点包括多个</a:t>
            </a:r>
            <a:r>
              <a:rPr lang="en-US"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和</a:t>
            </a:r>
            <a:r>
              <a:rPr lang="en-US"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子句。</a:t>
            </a:r>
            <a:r>
              <a:rPr lang="en-US"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子句用来定义该节点的匹配条件，</a:t>
            </a:r>
            <a:r>
              <a:rPr lang="en-US"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子句用来定义通过过滤的路由行为。</a:t>
            </a:r>
            <a:r>
              <a:rPr lang="en-US"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子句的过滤规则关系是“与”，即该节点的所有</a:t>
            </a:r>
            <a:r>
              <a:rPr lang="en-US"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子句都必须匹配。</a:t>
            </a:r>
            <a:r>
              <a:rPr lang="en-US"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节点间的过滤关系是“或”，即只要通过了一个节点的过滤，就可通过该</a:t>
            </a:r>
            <a:r>
              <a:rPr lang="en-US"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如果没有通过任何一个节点的过滤，路由信息将无法通过该</a:t>
            </a:r>
            <a:r>
              <a:rPr lang="en-US" dirty="0">
                <a:latin typeface="微软雅黑" panose="020B0503020204020204" pitchFamily="34" charset="-122"/>
                <a:ea typeface="微软雅黑" panose="020B0503020204020204" pitchFamily="34" charset="-122"/>
              </a:rPr>
              <a:t>Route-Policy。</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309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此处的需求是对之前案例的扩展，在原案例的基础上进行配置。</a:t>
            </a:r>
          </a:p>
          <a:p>
            <a:r>
              <a:rPr lang="zh-CN" altLang="en-US" dirty="0">
                <a:latin typeface="微软雅黑" panose="020B0503020204020204" pitchFamily="34" charset="-122"/>
                <a:ea typeface="微软雅黑" panose="020B0503020204020204" pitchFamily="34" charset="-122"/>
              </a:rPr>
              <a:t>对于该需求，主要考察对</a:t>
            </a:r>
            <a:r>
              <a:rPr lang="en-US" altLang="zh-CN" dirty="0">
                <a:latin typeface="微软雅黑" panose="020B0503020204020204" pitchFamily="34" charset="-122"/>
                <a:ea typeface="微软雅黑" panose="020B0503020204020204" pitchFamily="34" charset="-122"/>
              </a:rPr>
              <a:t>filter-policy</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的理解。所谓最优配置，实际上就是使用最少的命令达到要求的效果。</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50208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ea typeface="微软雅黑" panose="020B0503020204020204" pitchFamily="34" charset="-122"/>
              </a:rPr>
              <a:t>命令含义</a:t>
            </a:r>
          </a:p>
          <a:p>
            <a:pPr lvl="1"/>
            <a:r>
              <a:rPr lang="en-US" dirty="0">
                <a:ea typeface="微软雅黑" panose="020B0503020204020204" pitchFamily="34" charset="-122"/>
              </a:rPr>
              <a:t>filter-policy export</a:t>
            </a:r>
            <a:r>
              <a:rPr lang="zh-CN" altLang="en-US" dirty="0">
                <a:ea typeface="微软雅黑" panose="020B0503020204020204" pitchFamily="34" charset="-122"/>
              </a:rPr>
              <a:t>命令用来按照过滤策略，设置对引入的路由在向外发布时进行过滤。</a:t>
            </a:r>
          </a:p>
          <a:p>
            <a:r>
              <a:rPr lang="zh-CN" altLang="en-US" dirty="0">
                <a:ea typeface="微软雅黑" panose="020B0503020204020204" pitchFamily="34" charset="-122"/>
              </a:rPr>
              <a:t>参数意义</a:t>
            </a:r>
          </a:p>
          <a:p>
            <a:pPr lvl="1"/>
            <a:r>
              <a:rPr lang="en-US" dirty="0">
                <a:ea typeface="微软雅黑" panose="020B0503020204020204" pitchFamily="34" charset="-122"/>
              </a:rPr>
              <a:t>filter-policy { acl-number | acl-name </a:t>
            </a:r>
            <a:r>
              <a:rPr lang="en-US" dirty="0" err="1">
                <a:ea typeface="微软雅黑" panose="020B0503020204020204" pitchFamily="34" charset="-122"/>
              </a:rPr>
              <a:t>acl-name</a:t>
            </a:r>
            <a:r>
              <a:rPr lang="en-US" dirty="0">
                <a:ea typeface="微软雅黑" panose="020B0503020204020204" pitchFamily="34" charset="-122"/>
              </a:rPr>
              <a:t> | </a:t>
            </a:r>
            <a:r>
              <a:rPr lang="en-US" dirty="0" err="1">
                <a:ea typeface="微软雅黑" panose="020B0503020204020204" pitchFamily="34" charset="-122"/>
              </a:rPr>
              <a:t>ip</a:t>
            </a:r>
            <a:r>
              <a:rPr lang="en-US" dirty="0">
                <a:ea typeface="微软雅黑" panose="020B0503020204020204" pitchFamily="34" charset="-122"/>
              </a:rPr>
              <a:t>-prefix </a:t>
            </a:r>
            <a:r>
              <a:rPr lang="en-US" dirty="0" err="1">
                <a:ea typeface="微软雅黑" panose="020B0503020204020204" pitchFamily="34" charset="-122"/>
              </a:rPr>
              <a:t>ip</a:t>
            </a:r>
            <a:r>
              <a:rPr lang="en-US" dirty="0">
                <a:ea typeface="微软雅黑" panose="020B0503020204020204" pitchFamily="34" charset="-122"/>
              </a:rPr>
              <a:t>-prefix-name } export [ protocol [ process-id ] ]</a:t>
            </a:r>
          </a:p>
          <a:p>
            <a:pPr lvl="2" indent="-180975"/>
            <a:r>
              <a:rPr lang="en-US" dirty="0">
                <a:ea typeface="微软雅黑" panose="020B0503020204020204" pitchFamily="34" charset="-122"/>
              </a:rPr>
              <a:t>acl-number：</a:t>
            </a:r>
            <a:r>
              <a:rPr lang="zh-CN" altLang="en-US" dirty="0">
                <a:ea typeface="微软雅黑" panose="020B0503020204020204" pitchFamily="34" charset="-122"/>
              </a:rPr>
              <a:t>指定基本访问控制列表号。</a:t>
            </a:r>
          </a:p>
          <a:p>
            <a:pPr lvl="2" indent="-180975"/>
            <a:r>
              <a:rPr lang="en-US" dirty="0">
                <a:ea typeface="微软雅黑" panose="020B0503020204020204" pitchFamily="34" charset="-122"/>
              </a:rPr>
              <a:t>acl-name </a:t>
            </a:r>
            <a:r>
              <a:rPr lang="en-US" dirty="0" err="1">
                <a:ea typeface="微软雅黑" panose="020B0503020204020204" pitchFamily="34" charset="-122"/>
              </a:rPr>
              <a:t>acl-name</a:t>
            </a:r>
            <a:r>
              <a:rPr lang="en-US" dirty="0">
                <a:ea typeface="微软雅黑" panose="020B0503020204020204" pitchFamily="34" charset="-122"/>
              </a:rPr>
              <a:t>：</a:t>
            </a:r>
            <a:r>
              <a:rPr lang="zh-CN" altLang="en-US" dirty="0">
                <a:ea typeface="微软雅黑" panose="020B0503020204020204" pitchFamily="34" charset="-122"/>
              </a:rPr>
              <a:t>指定访问控制列表名称。</a:t>
            </a:r>
          </a:p>
          <a:p>
            <a:pPr lvl="2" indent="-180975"/>
            <a:r>
              <a:rPr lang="en-US" dirty="0" err="1">
                <a:ea typeface="微软雅黑" panose="020B0503020204020204" pitchFamily="34" charset="-122"/>
              </a:rPr>
              <a:t>ip</a:t>
            </a:r>
            <a:r>
              <a:rPr lang="en-US" dirty="0">
                <a:ea typeface="微软雅黑" panose="020B0503020204020204" pitchFamily="34" charset="-122"/>
              </a:rPr>
              <a:t>-prefix </a:t>
            </a:r>
            <a:r>
              <a:rPr lang="en-US" dirty="0" err="1">
                <a:ea typeface="微软雅黑" panose="020B0503020204020204" pitchFamily="34" charset="-122"/>
              </a:rPr>
              <a:t>ip</a:t>
            </a:r>
            <a:r>
              <a:rPr lang="en-US" dirty="0">
                <a:ea typeface="微软雅黑" panose="020B0503020204020204" pitchFamily="34" charset="-122"/>
              </a:rPr>
              <a:t>-prefix-name：</a:t>
            </a:r>
            <a:r>
              <a:rPr lang="zh-CN" altLang="en-US" dirty="0">
                <a:ea typeface="微软雅黑" panose="020B0503020204020204" pitchFamily="34" charset="-122"/>
              </a:rPr>
              <a:t>指定地址前缀列表名称。</a:t>
            </a:r>
          </a:p>
          <a:p>
            <a:pPr lvl="2" indent="-180975"/>
            <a:r>
              <a:rPr lang="en-US" dirty="0">
                <a:ea typeface="微软雅黑" panose="020B0503020204020204" pitchFamily="34" charset="-122"/>
              </a:rPr>
              <a:t>protocol：</a:t>
            </a:r>
            <a:r>
              <a:rPr lang="zh-CN" altLang="en-US" dirty="0">
                <a:ea typeface="微软雅黑" panose="020B0503020204020204" pitchFamily="34" charset="-122"/>
              </a:rPr>
              <a:t>指定发布路由信息的协议。</a:t>
            </a:r>
          </a:p>
          <a:p>
            <a:pPr lvl="2" indent="-180975"/>
            <a:r>
              <a:rPr lang="en-US" dirty="0">
                <a:ea typeface="微软雅黑" panose="020B0503020204020204" pitchFamily="34" charset="-122"/>
              </a:rPr>
              <a:t>process-id：</a:t>
            </a:r>
            <a:r>
              <a:rPr lang="zh-CN" altLang="en-US" dirty="0">
                <a:ea typeface="微软雅黑" panose="020B0503020204020204" pitchFamily="34" charset="-122"/>
              </a:rPr>
              <a:t>当发布的路由协议为</a:t>
            </a:r>
            <a:r>
              <a:rPr lang="en-US" dirty="0" err="1">
                <a:ea typeface="微软雅黑" panose="020B0503020204020204" pitchFamily="34" charset="-122"/>
              </a:rPr>
              <a:t>rip、isis、ospf</a:t>
            </a:r>
            <a:r>
              <a:rPr lang="zh-CN" altLang="en-US" dirty="0">
                <a:ea typeface="微软雅黑" panose="020B0503020204020204" pitchFamily="34" charset="-122"/>
              </a:rPr>
              <a:t>时，可以指定进程号。</a:t>
            </a:r>
          </a:p>
          <a:p>
            <a:r>
              <a:rPr lang="zh-CN" altLang="en-US" dirty="0">
                <a:ea typeface="微软雅黑" panose="020B0503020204020204" pitchFamily="34" charset="-122"/>
              </a:rPr>
              <a:t>注意事项</a:t>
            </a:r>
          </a:p>
          <a:p>
            <a:pPr lvl="1"/>
            <a:r>
              <a:rPr lang="en-US" dirty="0">
                <a:ea typeface="微软雅黑" panose="020B0503020204020204" pitchFamily="34" charset="-122"/>
              </a:rPr>
              <a:t>OSPF</a:t>
            </a:r>
            <a:r>
              <a:rPr lang="zh-CN" altLang="en-US" dirty="0">
                <a:ea typeface="微软雅黑" panose="020B0503020204020204" pitchFamily="34" charset="-122"/>
              </a:rPr>
              <a:t>通过命令</a:t>
            </a:r>
            <a:r>
              <a:rPr lang="en-US" dirty="0">
                <a:ea typeface="微软雅黑" panose="020B0503020204020204" pitchFamily="34" charset="-122"/>
              </a:rPr>
              <a:t>import-route</a:t>
            </a:r>
            <a:r>
              <a:rPr lang="zh-CN" altLang="en-US" dirty="0">
                <a:ea typeface="微软雅黑" panose="020B0503020204020204" pitchFamily="34" charset="-122"/>
              </a:rPr>
              <a:t>引入外部路由后，为了避免路由环路的产生，通过</a:t>
            </a:r>
            <a:r>
              <a:rPr lang="en-US" dirty="0">
                <a:ea typeface="微软雅黑" panose="020B0503020204020204" pitchFamily="34" charset="-122"/>
              </a:rPr>
              <a:t>filter-policy export</a:t>
            </a:r>
            <a:r>
              <a:rPr lang="zh-CN" altLang="en-US" dirty="0">
                <a:ea typeface="微软雅黑" panose="020B0503020204020204" pitchFamily="34" charset="-122"/>
              </a:rPr>
              <a:t>命令对引入的路由在发布时进行过滤，只将满足条件的外部路由转换为</a:t>
            </a:r>
            <a:r>
              <a:rPr lang="en-US" dirty="0">
                <a:ea typeface="微软雅黑" panose="020B0503020204020204" pitchFamily="34" charset="-122"/>
              </a:rPr>
              <a:t>Type-5 LSA（AS-external-LSA）</a:t>
            </a:r>
            <a:r>
              <a:rPr lang="zh-CN" altLang="en-US" dirty="0">
                <a:ea typeface="微软雅黑" panose="020B0503020204020204" pitchFamily="34" charset="-122"/>
              </a:rPr>
              <a:t>并发布出去。</a:t>
            </a:r>
          </a:p>
          <a:p>
            <a:pPr lvl="1"/>
            <a:r>
              <a:rPr lang="zh-CN" altLang="en-US" dirty="0">
                <a:ea typeface="微软雅黑" panose="020B0503020204020204" pitchFamily="34" charset="-122"/>
              </a:rPr>
              <a:t>通过指定</a:t>
            </a:r>
            <a:r>
              <a:rPr lang="en-US" dirty="0">
                <a:ea typeface="微软雅黑" panose="020B0503020204020204" pitchFamily="34" charset="-122"/>
              </a:rPr>
              <a:t>protocol</a:t>
            </a:r>
            <a:r>
              <a:rPr lang="zh-CN" altLang="en-US" dirty="0">
                <a:ea typeface="微软雅黑" panose="020B0503020204020204" pitchFamily="34" charset="-122"/>
              </a:rPr>
              <a:t>或</a:t>
            </a:r>
            <a:r>
              <a:rPr lang="en-US" dirty="0">
                <a:ea typeface="微软雅黑" panose="020B0503020204020204" pitchFamily="34" charset="-122"/>
              </a:rPr>
              <a:t>process-id</a:t>
            </a:r>
            <a:r>
              <a:rPr lang="zh-CN" altLang="en-US" dirty="0">
                <a:ea typeface="微软雅黑" panose="020B0503020204020204" pitchFamily="34" charset="-122"/>
              </a:rPr>
              <a:t>对特定的某一种协议或某一进程的路由进行过滤。如果没有指定</a:t>
            </a:r>
            <a:r>
              <a:rPr lang="en-US" dirty="0">
                <a:ea typeface="微软雅黑" panose="020B0503020204020204" pitchFamily="34" charset="-122"/>
              </a:rPr>
              <a:t>protocol</a:t>
            </a:r>
            <a:r>
              <a:rPr lang="zh-CN" altLang="en-US" dirty="0">
                <a:ea typeface="微软雅黑" panose="020B0503020204020204" pitchFamily="34" charset="-122"/>
              </a:rPr>
              <a:t>和</a:t>
            </a:r>
            <a:r>
              <a:rPr lang="en-US" dirty="0">
                <a:ea typeface="微软雅黑" panose="020B0503020204020204" pitchFamily="34" charset="-122"/>
              </a:rPr>
              <a:t>process-id，</a:t>
            </a:r>
            <a:r>
              <a:rPr lang="zh-CN" altLang="en-US" dirty="0">
                <a:ea typeface="微软雅黑" panose="020B0503020204020204" pitchFamily="34" charset="-122"/>
              </a:rPr>
              <a:t>则</a:t>
            </a:r>
            <a:r>
              <a:rPr lang="en-US" dirty="0">
                <a:ea typeface="微软雅黑" panose="020B0503020204020204" pitchFamily="34" charset="-122"/>
              </a:rPr>
              <a:t>OSPF</a:t>
            </a:r>
            <a:r>
              <a:rPr lang="zh-CN" altLang="en-US" dirty="0">
                <a:ea typeface="微软雅黑" panose="020B0503020204020204" pitchFamily="34" charset="-122"/>
              </a:rPr>
              <a:t>将对所有引入的路由信息进行过滤。</a:t>
            </a:r>
          </a:p>
          <a:p>
            <a:endParaRPr lang="en-US" dirty="0"/>
          </a:p>
        </p:txBody>
      </p:sp>
    </p:spTree>
    <p:extLst>
      <p:ext uri="{BB962C8B-B14F-4D97-AF65-F5344CB8AC3E}">
        <p14:creationId xmlns:p14="http://schemas.microsoft.com/office/powerpoint/2010/main" val="2513597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827969F-E9A5-448E-8761-4D7148A27196}"/>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BB481A39-DCB5-4A6F-AAE6-A4A5911ACAB3}"/>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46722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ea typeface="微软雅黑" panose="020B0503020204020204" pitchFamily="34" charset="-122"/>
              </a:rPr>
              <a:t>该案例拓扑和之前的拓扑一致。我们在完成需求后，要充分考虑到是否存在次优路由，是否发生了环路。</a:t>
            </a:r>
          </a:p>
          <a:p>
            <a:endParaRPr lang="en-US" dirty="0"/>
          </a:p>
        </p:txBody>
      </p:sp>
    </p:spTree>
    <p:extLst>
      <p:ext uri="{BB962C8B-B14F-4D97-AF65-F5344CB8AC3E}">
        <p14:creationId xmlns:p14="http://schemas.microsoft.com/office/powerpoint/2010/main" val="36599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通过路由协议的相互引入之后，</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到达网络</a:t>
            </a:r>
            <a:r>
              <a:rPr lang="en-US" altLang="zh-CN" dirty="0">
                <a:latin typeface="微软雅黑" panose="020B0503020204020204" pitchFamily="34" charset="-122"/>
                <a:ea typeface="微软雅黑" panose="020B0503020204020204" pitchFamily="34" charset="-122"/>
              </a:rPr>
              <a:t>172.16.X.0/24</a:t>
            </a:r>
            <a:r>
              <a:rPr lang="zh-CN" altLang="en-US" dirty="0">
                <a:latin typeface="微软雅黑" panose="020B0503020204020204" pitchFamily="34" charset="-122"/>
                <a:ea typeface="微软雅黑" panose="020B0503020204020204" pitchFamily="34" charset="-122"/>
              </a:rPr>
              <a:t>出现次优路径。产生次优路径主要是因为</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路由先行分发入</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协议域，于是</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同时学到了</a:t>
            </a:r>
            <a:r>
              <a:rPr lang="en-US" altLang="zh-CN" dirty="0">
                <a:latin typeface="微软雅黑" panose="020B0503020204020204" pitchFamily="34" charset="-122"/>
                <a:ea typeface="微软雅黑" panose="020B0503020204020204" pitchFamily="34" charset="-122"/>
              </a:rPr>
              <a:t>172.16.X.0/24</a:t>
            </a:r>
            <a:r>
              <a:rPr lang="zh-CN" altLang="en-US" dirty="0">
                <a:latin typeface="微软雅黑" panose="020B0503020204020204" pitchFamily="34" charset="-122"/>
                <a:ea typeface="微软雅黑" panose="020B0503020204020204" pitchFamily="34" charset="-122"/>
              </a:rPr>
              <a:t>的路由，因为</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的外部路由的</a:t>
            </a:r>
            <a:r>
              <a:rPr lang="en-US" altLang="zh-CN"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150</a:t>
            </a:r>
            <a:r>
              <a:rPr lang="zh-CN" altLang="en-US" dirty="0">
                <a:latin typeface="微软雅黑" panose="020B0503020204020204" pitchFamily="34" charset="-122"/>
                <a:ea typeface="微软雅黑" panose="020B0503020204020204" pitchFamily="34" charset="-122"/>
              </a:rPr>
              <a:t>，而</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，所以</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选择了</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路由前往</a:t>
            </a:r>
            <a:r>
              <a:rPr lang="en-US" altLang="zh-CN" dirty="0">
                <a:latin typeface="微软雅黑" panose="020B0503020204020204" pitchFamily="34" charset="-122"/>
                <a:ea typeface="微软雅黑" panose="020B0503020204020204" pitchFamily="34" charset="-122"/>
              </a:rPr>
              <a:t>172.16.X.0/24</a:t>
            </a:r>
            <a:r>
              <a:rPr lang="zh-CN" altLang="en-US" dirty="0">
                <a:latin typeface="微软雅黑" panose="020B0503020204020204" pitchFamily="34" charset="-122"/>
                <a:ea typeface="微软雅黑" panose="020B0503020204020204" pitchFamily="34" charset="-122"/>
              </a:rPr>
              <a:t>网段，于是产生次优路由。</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12045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97040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本案例中的需求是对之前案例的扩展，在原案例的基础上进行配置。</a:t>
            </a:r>
          </a:p>
          <a:p>
            <a:pPr lvl="1"/>
            <a:r>
              <a:rPr lang="zh-CN" altLang="en-US" dirty="0">
                <a:latin typeface="微软雅黑" panose="020B0503020204020204" pitchFamily="34" charset="-122"/>
                <a:ea typeface="微软雅黑" panose="020B0503020204020204" pitchFamily="34" charset="-122"/>
              </a:rPr>
              <a:t>需要修正</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访问</a:t>
            </a:r>
            <a:r>
              <a:rPr lang="en-US" altLang="zh-CN" dirty="0">
                <a:latin typeface="微软雅黑" panose="020B0503020204020204" pitchFamily="34" charset="-122"/>
                <a:ea typeface="微软雅黑" panose="020B0503020204020204" pitchFamily="34" charset="-122"/>
              </a:rPr>
              <a:t>172.16.X.0/24</a:t>
            </a:r>
            <a:r>
              <a:rPr lang="zh-CN" altLang="en-US" dirty="0">
                <a:latin typeface="微软雅黑" panose="020B0503020204020204" pitchFamily="34" charset="-122"/>
                <a:ea typeface="微软雅黑" panose="020B0503020204020204" pitchFamily="34" charset="-122"/>
              </a:rPr>
              <a:t>网段的路由，避免出现经过</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区域的次优路由。</a:t>
            </a:r>
          </a:p>
          <a:p>
            <a:pPr lvl="1"/>
            <a:r>
              <a:rPr lang="zh-CN" altLang="en-US" dirty="0">
                <a:latin typeface="微软雅黑" panose="020B0503020204020204" pitchFamily="34" charset="-122"/>
                <a:ea typeface="微软雅黑" panose="020B0503020204020204" pitchFamily="34" charset="-122"/>
              </a:rPr>
              <a:t>可以通过</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实现对双点双向路由引入的控制，从而避免环路。</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9585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如果在做路由互相引入的时候不做过滤，那么，在网络发生变化的时候，可能会在网络中导致环路。为避免环路就要保证路由协议间相互引入的时候只引入各路由域自身的路由。在上面的配置场景中，使用了</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来实现路由相互引入时的限制。使用</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的优势是不需要指定具体的路由条目，当路由域内具体的路由项有增减的时候，引入的路由条目的</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值会随之变化，不需要手工干预，具有很好的扩展性。</a:t>
            </a:r>
          </a:p>
          <a:p>
            <a:r>
              <a:rPr lang="zh-CN" altLang="en-US" dirty="0">
                <a:latin typeface="微软雅黑" panose="020B0503020204020204" pitchFamily="34" charset="-122"/>
                <a:ea typeface="微软雅黑" panose="020B0503020204020204" pitchFamily="34" charset="-122"/>
              </a:rPr>
              <a:t>虽然上面的配置场景的路由策略能够很好地避免环路，但是并不能解决次优路由的问题。</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3259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次优路由主要是因为双点双向导入时，</a:t>
            </a:r>
            <a:r>
              <a:rPr lang="en-US" dirty="0">
                <a:latin typeface="微软雅黑" panose="020B0503020204020204" pitchFamily="34" charset="-122"/>
                <a:ea typeface="微软雅黑" panose="020B0503020204020204" pitchFamily="34" charset="-122"/>
              </a:rPr>
              <a:t>R3/R4</a:t>
            </a:r>
            <a:r>
              <a:rPr lang="zh-CN" altLang="en-US" dirty="0">
                <a:latin typeface="微软雅黑" panose="020B0503020204020204" pitchFamily="34" charset="-122"/>
                <a:ea typeface="微软雅黑" panose="020B0503020204020204" pitchFamily="34" charset="-122"/>
              </a:rPr>
              <a:t>中的某一台路由器会同时从两侧得到</a:t>
            </a:r>
            <a:r>
              <a:rPr lang="en-US" altLang="zh-CN" dirty="0">
                <a:latin typeface="微软雅黑" panose="020B0503020204020204" pitchFamily="34" charset="-122"/>
                <a:ea typeface="微软雅黑" panose="020B0503020204020204" pitchFamily="34" charset="-122"/>
              </a:rPr>
              <a:t>172.16.</a:t>
            </a:r>
            <a:r>
              <a:rPr lang="en-US" dirty="0">
                <a:latin typeface="微软雅黑" panose="020B0503020204020204" pitchFamily="34" charset="-122"/>
                <a:ea typeface="微软雅黑" panose="020B0503020204020204" pitchFamily="34" charset="-122"/>
              </a:rPr>
              <a:t>X.0/24</a:t>
            </a:r>
            <a:r>
              <a:rPr lang="zh-CN" altLang="en-US" dirty="0">
                <a:latin typeface="微软雅黑" panose="020B0503020204020204" pitchFamily="34" charset="-122"/>
                <a:ea typeface="微软雅黑" panose="020B0503020204020204" pitchFamily="34" charset="-122"/>
              </a:rPr>
              <a:t>路由，而因为</a:t>
            </a:r>
            <a:r>
              <a:rPr lang="en-US"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的外部路由</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值大于</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的</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值越小越优先），导致</a:t>
            </a:r>
            <a:r>
              <a:rPr lang="en-US" dirty="0">
                <a:latin typeface="微软雅黑" panose="020B0503020204020204" pitchFamily="34" charset="-122"/>
                <a:ea typeface="微软雅黑" panose="020B0503020204020204" pitchFamily="34" charset="-122"/>
              </a:rPr>
              <a:t>R3/R4（</a:t>
            </a:r>
            <a:r>
              <a:rPr lang="zh-CN" altLang="en-US" dirty="0">
                <a:latin typeface="微软雅黑" panose="020B0503020204020204" pitchFamily="34" charset="-122"/>
                <a:ea typeface="微软雅黑" panose="020B0503020204020204" pitchFamily="34" charset="-122"/>
              </a:rPr>
              <a:t>其中一台）选择了次优路由。要解决此问题，需要修改</a:t>
            </a:r>
            <a:r>
              <a:rPr lang="en-US"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外部路由条目的</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值，只要使</a:t>
            </a:r>
            <a:r>
              <a:rPr lang="en-US" dirty="0">
                <a:latin typeface="微软雅黑" panose="020B0503020204020204" pitchFamily="34" charset="-122"/>
                <a:ea typeface="微软雅黑" panose="020B0503020204020204" pitchFamily="34" charset="-122"/>
              </a:rPr>
              <a:t>OSPF_ASE</a:t>
            </a:r>
            <a:r>
              <a:rPr lang="zh-CN" altLang="en-US" dirty="0">
                <a:latin typeface="微软雅黑" panose="020B0503020204020204" pitchFamily="34" charset="-122"/>
                <a:ea typeface="微软雅黑" panose="020B0503020204020204" pitchFamily="34" charset="-122"/>
              </a:rPr>
              <a:t>路由的</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值小于</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路由的</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值就可以解决此问题。</a:t>
            </a:r>
          </a:p>
          <a:p>
            <a:r>
              <a:rPr lang="zh-CN" altLang="en-US" dirty="0">
                <a:latin typeface="微软雅黑" panose="020B0503020204020204" pitchFamily="34" charset="-122"/>
                <a:ea typeface="微软雅黑" panose="020B0503020204020204" pitchFamily="34" charset="-122"/>
              </a:rPr>
              <a:t>考虑到合理性问题，不建议将</a:t>
            </a:r>
            <a:r>
              <a:rPr lang="en-US" dirty="0">
                <a:latin typeface="微软雅黑" panose="020B0503020204020204" pitchFamily="34" charset="-122"/>
                <a:ea typeface="微软雅黑" panose="020B0503020204020204" pitchFamily="34" charset="-122"/>
              </a:rPr>
              <a:t>OSPF_ASE</a:t>
            </a:r>
            <a:r>
              <a:rPr lang="zh-CN" altLang="en-US" dirty="0">
                <a:latin typeface="微软雅黑" panose="020B0503020204020204" pitchFamily="34" charset="-122"/>
                <a:ea typeface="微软雅黑" panose="020B0503020204020204" pitchFamily="34" charset="-122"/>
              </a:rPr>
              <a:t>路由的</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值设置成比</a:t>
            </a:r>
            <a:r>
              <a:rPr lang="en-US"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内部路由的</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）还小。</a:t>
            </a:r>
          </a:p>
        </p:txBody>
      </p:sp>
    </p:spTree>
    <p:extLst>
      <p:ext uri="{BB962C8B-B14F-4D97-AF65-F5344CB8AC3E}">
        <p14:creationId xmlns:p14="http://schemas.microsoft.com/office/powerpoint/2010/main" val="10031943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本案例中，是对原案例进行的扩展，在原案例的基础上进行配置。</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05445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当仅仅进行路由汇总，发现存在两个问题。第一个问题，</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学习到了该汇总路由；第二个问题，在</a:t>
            </a:r>
            <a:r>
              <a:rPr lang="en-US" altLang="zh-CN" dirty="0">
                <a:latin typeface="微软雅黑" panose="020B0503020204020204" pitchFamily="34" charset="-122"/>
                <a:ea typeface="微软雅黑" panose="020B0503020204020204" pitchFamily="34" charset="-122"/>
              </a:rPr>
              <a:t>R2 ping</a:t>
            </a:r>
            <a:r>
              <a:rPr lang="zh-CN" altLang="en-US" dirty="0">
                <a:latin typeface="微软雅黑" panose="020B0503020204020204" pitchFamily="34" charset="-122"/>
                <a:ea typeface="微软雅黑" panose="020B0503020204020204" pitchFamily="34" charset="-122"/>
              </a:rPr>
              <a:t>一个不存在的地址产生了环路。</a:t>
            </a:r>
          </a:p>
          <a:p>
            <a:r>
              <a:rPr lang="zh-CN" altLang="en-US" dirty="0">
                <a:latin typeface="微软雅黑" panose="020B0503020204020204" pitchFamily="34" charset="-122"/>
                <a:ea typeface="微软雅黑" panose="020B0503020204020204" pitchFamily="34" charset="-122"/>
              </a:rPr>
              <a:t>第一个问题产生的原因，主要是由于</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学习到对方产生的汇总路由后，再引入到</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域中产生的。此处，</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首先进行了</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汇聚配置，通过</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传递到</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将该</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汇聚路由引入到</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，通告给</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第二个问题产生的原因，是因为</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上面有</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条等价的</a:t>
            </a:r>
            <a:r>
              <a:rPr lang="en-US" altLang="zh-CN" dirty="0">
                <a:latin typeface="微软雅黑" panose="020B0503020204020204" pitchFamily="34" charset="-122"/>
                <a:ea typeface="微软雅黑" panose="020B0503020204020204" pitchFamily="34" charset="-122"/>
              </a:rPr>
              <a:t>10.0.0.0/16</a:t>
            </a:r>
            <a:r>
              <a:rPr lang="zh-CN" altLang="en-US" dirty="0">
                <a:latin typeface="微软雅黑" panose="020B0503020204020204" pitchFamily="34" charset="-122"/>
                <a:ea typeface="微软雅黑" panose="020B0503020204020204" pitchFamily="34" charset="-122"/>
              </a:rPr>
              <a:t>的路由，下一跳分别是</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。当</a:t>
            </a:r>
            <a:r>
              <a:rPr lang="en-US" altLang="zh-CN" dirty="0" err="1">
                <a:latin typeface="微软雅黑" panose="020B0503020204020204" pitchFamily="34" charset="-122"/>
                <a:ea typeface="微软雅黑" panose="020B0503020204020204" pitchFamily="34" charset="-122"/>
              </a:rPr>
              <a:t>tracert</a:t>
            </a:r>
            <a:r>
              <a:rPr lang="zh-CN" altLang="en-US" dirty="0">
                <a:latin typeface="微软雅黑" panose="020B0503020204020204" pitchFamily="34" charset="-122"/>
                <a:ea typeface="微软雅黑" panose="020B0503020204020204" pitchFamily="34" charset="-122"/>
              </a:rPr>
              <a:t>的端口号变化时，</a:t>
            </a:r>
            <a:r>
              <a:rPr lang="en-US" altLang="zh-CN" dirty="0" err="1">
                <a:latin typeface="微软雅黑" panose="020B0503020204020204" pitchFamily="34" charset="-122"/>
                <a:ea typeface="微软雅黑" panose="020B0503020204020204" pitchFamily="34" charset="-122"/>
              </a:rPr>
              <a:t>tracert</a:t>
            </a:r>
            <a:r>
              <a:rPr lang="zh-CN" altLang="en-US" dirty="0">
                <a:latin typeface="微软雅黑" panose="020B0503020204020204" pitchFamily="34" charset="-122"/>
                <a:ea typeface="微软雅黑" panose="020B0503020204020204" pitchFamily="34" charset="-122"/>
              </a:rPr>
              <a:t>报文会被送给</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tracert</a:t>
            </a:r>
            <a:r>
              <a:rPr lang="zh-CN" altLang="en-US" dirty="0">
                <a:latin typeface="微软雅黑" panose="020B0503020204020204" pitchFamily="34" charset="-122"/>
                <a:ea typeface="微软雅黑" panose="020B0503020204020204" pitchFamily="34" charset="-122"/>
              </a:rPr>
              <a:t>报文发给</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时：</a:t>
            </a:r>
            <a:r>
              <a:rPr lang="zh-CN" altLang="en-US" baseline="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晚于</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进行</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路由汇聚，所以</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只有</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条</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通告的</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聚合路由，所以</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10. 0.0.0/16</a:t>
            </a:r>
            <a:r>
              <a:rPr lang="zh-CN" altLang="en-US" dirty="0">
                <a:latin typeface="微软雅黑" panose="020B0503020204020204" pitchFamily="34" charset="-122"/>
                <a:ea typeface="微软雅黑" panose="020B0503020204020204" pitchFamily="34" charset="-122"/>
              </a:rPr>
              <a:t>，下一跳为</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。形成环路。（</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tracert</a:t>
            </a:r>
            <a:r>
              <a:rPr lang="zh-CN" altLang="en-US" dirty="0">
                <a:latin typeface="微软雅黑" panose="020B0503020204020204" pitchFamily="34" charset="-122"/>
                <a:ea typeface="微软雅黑" panose="020B0503020204020204" pitchFamily="34" charset="-122"/>
              </a:rPr>
              <a:t>报文发给</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时：</a:t>
            </a:r>
            <a:r>
              <a:rPr lang="zh-CN" altLang="en-US" baseline="0" dirty="0">
                <a:latin typeface="微软雅黑" panose="020B0503020204020204" pitchFamily="34" charset="-122"/>
                <a:ea typeface="微软雅黑" panose="020B0503020204020204" pitchFamily="34" charset="-122"/>
              </a:rPr>
              <a:t> </a:t>
            </a:r>
            <a:r>
              <a:rPr lang="en-US" altLang="zh-CN" baseline="0" dirty="0">
                <a:latin typeface="微软雅黑" panose="020B0503020204020204" pitchFamily="34" charset="-122"/>
                <a:ea typeface="微软雅黑" panose="020B0503020204020204" pitchFamily="34" charset="-122"/>
              </a:rPr>
              <a:t>R4</a:t>
            </a:r>
            <a:r>
              <a:rPr lang="zh-CN" altLang="en-US" baseline="0" dirty="0">
                <a:latin typeface="微软雅黑" panose="020B0503020204020204" pitchFamily="34" charset="-122"/>
                <a:ea typeface="微软雅黑" panose="020B0503020204020204" pitchFamily="34" charset="-122"/>
              </a:rPr>
              <a:t>生成</a:t>
            </a:r>
            <a:r>
              <a:rPr lang="en-US" altLang="zh-CN" baseline="0" dirty="0">
                <a:latin typeface="微软雅黑" panose="020B0503020204020204" pitchFamily="34" charset="-122"/>
                <a:ea typeface="微软雅黑" panose="020B0503020204020204" pitchFamily="34" charset="-122"/>
              </a:rPr>
              <a:t>OSPF</a:t>
            </a:r>
            <a:r>
              <a:rPr lang="zh-CN" altLang="en-US" baseline="0" dirty="0">
                <a:latin typeface="微软雅黑" panose="020B0503020204020204" pitchFamily="34" charset="-122"/>
                <a:ea typeface="微软雅黑" panose="020B0503020204020204" pitchFamily="34" charset="-122"/>
              </a:rPr>
              <a:t>汇聚路由后，通过</a:t>
            </a:r>
            <a:r>
              <a:rPr lang="en-US" altLang="zh-CN" baseline="0" dirty="0">
                <a:latin typeface="微软雅黑" panose="020B0503020204020204" pitchFamily="34" charset="-122"/>
                <a:ea typeface="微软雅黑" panose="020B0503020204020204" pitchFamily="34" charset="-122"/>
              </a:rPr>
              <a:t>R2</a:t>
            </a:r>
            <a:r>
              <a:rPr lang="zh-CN" altLang="en-US" baseline="0" dirty="0">
                <a:latin typeface="微软雅黑" panose="020B0503020204020204" pitchFamily="34" charset="-122"/>
                <a:ea typeface="微软雅黑" panose="020B0503020204020204" pitchFamily="34" charset="-122"/>
              </a:rPr>
              <a:t>通告给</a:t>
            </a:r>
            <a:r>
              <a:rPr lang="en-US" altLang="zh-CN" baseline="0" dirty="0">
                <a:latin typeface="微软雅黑" panose="020B0503020204020204" pitchFamily="34" charset="-122"/>
                <a:ea typeface="微软雅黑" panose="020B0503020204020204" pitchFamily="34" charset="-122"/>
              </a:rPr>
              <a:t>R3</a:t>
            </a:r>
            <a:r>
              <a:rPr lang="zh-CN" altLang="en-US" baseline="0" dirty="0">
                <a:latin typeface="微软雅黑" panose="020B0503020204020204" pitchFamily="34" charset="-122"/>
                <a:ea typeface="微软雅黑" panose="020B0503020204020204" pitchFamily="34" charset="-122"/>
              </a:rPr>
              <a:t>；</a:t>
            </a:r>
            <a:r>
              <a:rPr lang="en-US" altLang="zh-CN" baseline="0" dirty="0">
                <a:latin typeface="微软雅黑" panose="020B0503020204020204" pitchFamily="34" charset="-122"/>
                <a:ea typeface="微软雅黑" panose="020B0503020204020204" pitchFamily="34" charset="-122"/>
              </a:rPr>
              <a:t>R3</a:t>
            </a:r>
            <a:r>
              <a:rPr lang="zh-CN" altLang="en-US" baseline="0" dirty="0">
                <a:latin typeface="微软雅黑" panose="020B0503020204020204" pitchFamily="34" charset="-122"/>
                <a:ea typeface="微软雅黑" panose="020B0503020204020204" pitchFamily="34" charset="-122"/>
              </a:rPr>
              <a:t>生成</a:t>
            </a:r>
            <a:r>
              <a:rPr lang="en-US" altLang="zh-CN" baseline="0" dirty="0">
                <a:latin typeface="微软雅黑" panose="020B0503020204020204" pitchFamily="34" charset="-122"/>
                <a:ea typeface="微软雅黑" panose="020B0503020204020204" pitchFamily="34" charset="-122"/>
              </a:rPr>
              <a:t>OSPF</a:t>
            </a:r>
            <a:r>
              <a:rPr lang="zh-CN" altLang="en-US" baseline="0" dirty="0">
                <a:latin typeface="微软雅黑" panose="020B0503020204020204" pitchFamily="34" charset="-122"/>
                <a:ea typeface="微软雅黑" panose="020B0503020204020204" pitchFamily="34" charset="-122"/>
              </a:rPr>
              <a:t>汇聚路由后，通过</a:t>
            </a:r>
            <a:r>
              <a:rPr lang="en-US" altLang="zh-CN" baseline="0" dirty="0">
                <a:latin typeface="微软雅黑" panose="020B0503020204020204" pitchFamily="34" charset="-122"/>
                <a:ea typeface="微软雅黑" panose="020B0503020204020204" pitchFamily="34" charset="-122"/>
              </a:rPr>
              <a:t>R2</a:t>
            </a:r>
            <a:r>
              <a:rPr lang="zh-CN" altLang="en-US" baseline="0" dirty="0">
                <a:latin typeface="微软雅黑" panose="020B0503020204020204" pitchFamily="34" charset="-122"/>
                <a:ea typeface="微软雅黑" panose="020B0503020204020204" pitchFamily="34" charset="-122"/>
              </a:rPr>
              <a:t>传递给</a:t>
            </a:r>
            <a:r>
              <a:rPr lang="en-US" altLang="zh-CN" baseline="0" dirty="0">
                <a:latin typeface="微软雅黑" panose="020B0503020204020204" pitchFamily="34" charset="-122"/>
                <a:ea typeface="微软雅黑" panose="020B0503020204020204" pitchFamily="34" charset="-122"/>
              </a:rPr>
              <a:t>R4</a:t>
            </a:r>
            <a:r>
              <a:rPr lang="zh-CN" altLang="en-US" baseline="0" dirty="0">
                <a:latin typeface="微软雅黑" panose="020B0503020204020204" pitchFamily="34" charset="-122"/>
                <a:ea typeface="微软雅黑" panose="020B0503020204020204" pitchFamily="34" charset="-122"/>
              </a:rPr>
              <a:t>，</a:t>
            </a:r>
            <a:r>
              <a:rPr lang="en-US" altLang="zh-CN" baseline="0" dirty="0">
                <a:latin typeface="微软雅黑" panose="020B0503020204020204" pitchFamily="34" charset="-122"/>
                <a:ea typeface="微软雅黑" panose="020B0503020204020204" pitchFamily="34" charset="-122"/>
              </a:rPr>
              <a:t>R</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将该</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汇聚路由引入到</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通告给</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。所以</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会收到</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条</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位掩码的路由，通过比较协议优先级，</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会优选</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，下一跳为</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的下一跳为</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晚于</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进行</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路由汇聚，所以</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通告的</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聚合路由，所以</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10. 0.0.0/16</a:t>
            </a:r>
            <a:r>
              <a:rPr lang="zh-CN" altLang="en-US" dirty="0">
                <a:latin typeface="微软雅黑" panose="020B0503020204020204" pitchFamily="34" charset="-122"/>
                <a:ea typeface="微软雅黑" panose="020B0503020204020204" pitchFamily="34" charset="-122"/>
              </a:rPr>
              <a:t>，下一跳为</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。形成环路。</a:t>
            </a:r>
          </a:p>
          <a:p>
            <a:r>
              <a:rPr lang="zh-CN" altLang="en-US" dirty="0">
                <a:latin typeface="微软雅黑" panose="020B0503020204020204" pitchFamily="34" charset="-122"/>
                <a:ea typeface="微软雅黑" panose="020B0503020204020204" pitchFamily="34" charset="-122"/>
              </a:rPr>
              <a:t>为了解决上面两个问题，我们需要保证</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既不能学习到对方产生的汇总路由，又不能将该路由引入到</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路由域。所以，我们只需在</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上将他们学习到的对方的汇总路由过滤即可。</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07258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R3/R4</a:t>
            </a:r>
            <a:r>
              <a:rPr lang="zh-CN" altLang="en-US" dirty="0">
                <a:latin typeface="微软雅黑" panose="020B0503020204020204" pitchFamily="34" charset="-122"/>
                <a:ea typeface="微软雅黑" panose="020B0503020204020204" pitchFamily="34" charset="-122"/>
              </a:rPr>
              <a:t>上增加过滤策略，不从</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接收特定的汇聚路由。保证该汇聚路由不再重新导入到</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路由域。避免了环路。</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50234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9582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869937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ea typeface="微软雅黑" panose="020B0503020204020204" pitchFamily="34" charset="-122"/>
              </a:rPr>
              <a:t>案例中的需求是对之前案例的扩展，在原案例的基础上进行配置。</a:t>
            </a:r>
          </a:p>
          <a:p>
            <a:endParaRPr lang="en-US" dirty="0"/>
          </a:p>
        </p:txBody>
      </p:sp>
    </p:spTree>
    <p:extLst>
      <p:ext uri="{BB962C8B-B14F-4D97-AF65-F5344CB8AC3E}">
        <p14:creationId xmlns:p14="http://schemas.microsoft.com/office/powerpoint/2010/main" val="2436242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命令含义：</a:t>
            </a:r>
          </a:p>
          <a:p>
            <a:pPr lvl="1"/>
            <a:r>
              <a:rPr lang="en-US" altLang="zh-CN" dirty="0">
                <a:latin typeface="微软雅黑" panose="020B0503020204020204" pitchFamily="34" charset="-122"/>
                <a:ea typeface="微软雅黑" panose="020B0503020204020204" pitchFamily="34" charset="-122"/>
              </a:rPr>
              <a:t>policy-based-route</a:t>
            </a:r>
            <a:r>
              <a:rPr lang="zh-CN" altLang="en-US" dirty="0">
                <a:latin typeface="微软雅黑" panose="020B0503020204020204" pitchFamily="34" charset="-122"/>
                <a:ea typeface="微软雅黑" panose="020B0503020204020204" pitchFamily="34" charset="-122"/>
              </a:rPr>
              <a:t>命令用来创建或修改策略路由和策略点。</a:t>
            </a:r>
          </a:p>
          <a:p>
            <a:pPr lvl="1"/>
            <a:r>
              <a:rPr lang="en-US" altLang="zh-CN" dirty="0" err="1">
                <a:latin typeface="微软雅黑" panose="020B0503020204020204" pitchFamily="34" charset="-122"/>
                <a:ea typeface="微软雅黑" panose="020B0503020204020204" pitchFamily="34" charset="-122"/>
              </a:rPr>
              <a:t>ip</a:t>
            </a:r>
            <a:r>
              <a:rPr lang="en-US" altLang="zh-CN" dirty="0">
                <a:latin typeface="微软雅黑" panose="020B0503020204020204" pitchFamily="34" charset="-122"/>
                <a:ea typeface="微软雅黑" panose="020B0503020204020204" pitchFamily="34" charset="-122"/>
              </a:rPr>
              <a:t> local policy-based-route</a:t>
            </a:r>
            <a:r>
              <a:rPr lang="zh-CN" altLang="en-US" dirty="0">
                <a:latin typeface="微软雅黑" panose="020B0503020204020204" pitchFamily="34" charset="-122"/>
                <a:ea typeface="微软雅黑" panose="020B0503020204020204" pitchFamily="34" charset="-122"/>
              </a:rPr>
              <a:t>命令用来使能本地策略路由。</a:t>
            </a:r>
          </a:p>
          <a:p>
            <a:r>
              <a:rPr lang="zh-CN" altLang="en-US" dirty="0">
                <a:latin typeface="微软雅黑" panose="020B0503020204020204" pitchFamily="34" charset="-122"/>
                <a:ea typeface="微软雅黑" panose="020B0503020204020204" pitchFamily="34" charset="-122"/>
              </a:rPr>
              <a:t>参数意义</a:t>
            </a:r>
          </a:p>
          <a:p>
            <a:pPr lvl="1"/>
            <a:r>
              <a:rPr lang="en-US" altLang="zh-CN" dirty="0">
                <a:latin typeface="微软雅黑" panose="020B0503020204020204" pitchFamily="34" charset="-122"/>
                <a:ea typeface="微软雅黑" panose="020B0503020204020204" pitchFamily="34" charset="-122"/>
              </a:rPr>
              <a:t>policy-based-route policy-name { permit | deny } node node-id</a:t>
            </a:r>
          </a:p>
          <a:p>
            <a:pPr lvl="2" indent="-180975"/>
            <a:r>
              <a:rPr lang="en-US" altLang="zh-CN" dirty="0">
                <a:latin typeface="微软雅黑" panose="020B0503020204020204" pitchFamily="34" charset="-122"/>
                <a:ea typeface="微软雅黑" panose="020B0503020204020204" pitchFamily="34" charset="-122"/>
              </a:rPr>
              <a:t>policy-name</a:t>
            </a:r>
            <a:r>
              <a:rPr lang="zh-CN" altLang="en-US" dirty="0">
                <a:latin typeface="微软雅黑" panose="020B0503020204020204" pitchFamily="34" charset="-122"/>
                <a:ea typeface="微软雅黑" panose="020B0503020204020204" pitchFamily="34" charset="-122"/>
              </a:rPr>
              <a:t>：指定策略名称。</a:t>
            </a:r>
          </a:p>
          <a:p>
            <a:pPr lvl="2" indent="-180975"/>
            <a:r>
              <a:rPr lang="en-US" altLang="zh-CN" dirty="0">
                <a:latin typeface="微软雅黑" panose="020B0503020204020204" pitchFamily="34" charset="-122"/>
                <a:ea typeface="微软雅黑" panose="020B0503020204020204" pitchFamily="34" charset="-122"/>
              </a:rPr>
              <a:t>permit</a:t>
            </a:r>
            <a:r>
              <a:rPr lang="zh-CN" altLang="en-US" dirty="0">
                <a:latin typeface="微软雅黑" panose="020B0503020204020204" pitchFamily="34" charset="-122"/>
                <a:ea typeface="微软雅黑" panose="020B0503020204020204" pitchFamily="34" charset="-122"/>
              </a:rPr>
              <a:t>：策略点的模式，表示对满足匹配条件的报文进行策略路由。</a:t>
            </a:r>
          </a:p>
          <a:p>
            <a:pPr lvl="2" indent="-180975"/>
            <a:r>
              <a:rPr lang="en-US" altLang="zh-CN" dirty="0">
                <a:latin typeface="微软雅黑" panose="020B0503020204020204" pitchFamily="34" charset="-122"/>
                <a:ea typeface="微软雅黑" panose="020B0503020204020204" pitchFamily="34" charset="-122"/>
              </a:rPr>
              <a:t>deny</a:t>
            </a:r>
            <a:r>
              <a:rPr lang="zh-CN" altLang="en-US" dirty="0">
                <a:latin typeface="微软雅黑" panose="020B0503020204020204" pitchFamily="34" charset="-122"/>
                <a:ea typeface="微软雅黑" panose="020B0503020204020204" pitchFamily="34" charset="-122"/>
              </a:rPr>
              <a:t>：策略点的模式，表示对满足匹配条件的报文不进行策略路由。</a:t>
            </a:r>
          </a:p>
          <a:p>
            <a:pPr lvl="2" indent="-180975"/>
            <a:r>
              <a:rPr lang="en-US" altLang="zh-CN" dirty="0">
                <a:latin typeface="微软雅黑" panose="020B0503020204020204" pitchFamily="34" charset="-122"/>
                <a:ea typeface="微软雅黑" panose="020B0503020204020204" pitchFamily="34" charset="-122"/>
              </a:rPr>
              <a:t>node-id</a:t>
            </a:r>
            <a:r>
              <a:rPr lang="zh-CN" altLang="en-US" dirty="0">
                <a:latin typeface="微软雅黑" panose="020B0503020204020204" pitchFamily="34" charset="-122"/>
                <a:ea typeface="微软雅黑" panose="020B0503020204020204" pitchFamily="34" charset="-122"/>
              </a:rPr>
              <a:t>：指定策略点的顺序号。</a:t>
            </a:r>
          </a:p>
          <a:p>
            <a:pPr lvl="1"/>
            <a:r>
              <a:rPr lang="en-US" altLang="zh-CN" dirty="0" err="1">
                <a:latin typeface="微软雅黑" panose="020B0503020204020204" pitchFamily="34" charset="-122"/>
                <a:ea typeface="微软雅黑" panose="020B0503020204020204" pitchFamily="34" charset="-122"/>
              </a:rPr>
              <a:t>ip</a:t>
            </a:r>
            <a:r>
              <a:rPr lang="en-US" altLang="zh-CN" dirty="0">
                <a:latin typeface="微软雅黑" panose="020B0503020204020204" pitchFamily="34" charset="-122"/>
                <a:ea typeface="微软雅黑" panose="020B0503020204020204" pitchFamily="34" charset="-122"/>
              </a:rPr>
              <a:t> local policy-based-route policy-name</a:t>
            </a:r>
          </a:p>
          <a:p>
            <a:pPr lvl="2" indent="-180975"/>
            <a:r>
              <a:rPr lang="en-US" altLang="zh-CN" dirty="0">
                <a:latin typeface="微软雅黑" panose="020B0503020204020204" pitchFamily="34" charset="-122"/>
                <a:ea typeface="微软雅黑" panose="020B0503020204020204" pitchFamily="34" charset="-122"/>
              </a:rPr>
              <a:t>policy-name</a:t>
            </a:r>
            <a:r>
              <a:rPr lang="zh-CN" altLang="en-US" dirty="0">
                <a:latin typeface="微软雅黑" panose="020B0503020204020204" pitchFamily="34" charset="-122"/>
                <a:ea typeface="微软雅黑" panose="020B0503020204020204" pitchFamily="34" charset="-122"/>
              </a:rPr>
              <a:t>：指定策略路由的名称。			</a:t>
            </a:r>
          </a:p>
          <a:p>
            <a:r>
              <a:rPr lang="zh-CN" altLang="en-US" dirty="0">
                <a:latin typeface="微软雅黑" panose="020B0503020204020204" pitchFamily="34" charset="-122"/>
                <a:ea typeface="微软雅黑" panose="020B0503020204020204" pitchFamily="34" charset="-122"/>
              </a:rPr>
              <a:t>注意事项</a:t>
            </a:r>
          </a:p>
          <a:p>
            <a:pPr lvl="1"/>
            <a:r>
              <a:rPr lang="zh-CN" altLang="en-US" dirty="0">
                <a:latin typeface="微软雅黑" panose="020B0503020204020204" pitchFamily="34" charset="-122"/>
                <a:ea typeface="微软雅黑" panose="020B0503020204020204" pitchFamily="34" charset="-122"/>
              </a:rPr>
              <a:t>在部署策略路由时，如果需要配置报文的出接口，则报文的出接口不能为以太接口等广播型接口。</a:t>
            </a:r>
          </a:p>
          <a:p>
            <a:r>
              <a:rPr lang="zh-CN" altLang="en-US" dirty="0">
                <a:latin typeface="微软雅黑" panose="020B0503020204020204" pitchFamily="34" charset="-122"/>
                <a:ea typeface="微软雅黑" panose="020B0503020204020204" pitchFamily="34" charset="-122"/>
              </a:rPr>
              <a:t>实验结果</a:t>
            </a:r>
          </a:p>
          <a:p>
            <a:pPr lvl="1"/>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上指定不同的源地址对到达相同目的地的数据包进行跟踪，可以发现数据包选用了不同的路径。注意，</a:t>
            </a:r>
            <a:r>
              <a:rPr lang="en-US" altLang="zh-CN" dirty="0" err="1">
                <a:latin typeface="微软雅黑" panose="020B0503020204020204" pitchFamily="34" charset="-122"/>
                <a:ea typeface="微软雅黑" panose="020B0503020204020204" pitchFamily="34" charset="-122"/>
              </a:rPr>
              <a:t>ip</a:t>
            </a:r>
            <a:r>
              <a:rPr lang="en-US" altLang="zh-CN" dirty="0">
                <a:latin typeface="微软雅黑" panose="020B0503020204020204" pitchFamily="34" charset="-122"/>
                <a:ea typeface="微软雅黑" panose="020B0503020204020204" pitchFamily="34" charset="-122"/>
              </a:rPr>
              <a:t> local policy-based-route</a:t>
            </a:r>
            <a:r>
              <a:rPr lang="zh-CN" altLang="en-US" dirty="0">
                <a:latin typeface="微软雅黑" panose="020B0503020204020204" pitchFamily="34" charset="-122"/>
                <a:ea typeface="微软雅黑" panose="020B0503020204020204" pitchFamily="34" charset="-122"/>
              </a:rPr>
              <a:t>命令应用的策略只对路由器本地发起的数据包起作用。</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5752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211633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本案例中设备互联地址规则如下：</a:t>
            </a:r>
          </a:p>
          <a:p>
            <a:pPr lvl="1"/>
            <a:r>
              <a:rPr lang="zh-CN" altLang="en-US" dirty="0">
                <a:latin typeface="微软雅黑" panose="020B0503020204020204" pitchFamily="34" charset="-122"/>
                <a:ea typeface="微软雅黑" panose="020B0503020204020204" pitchFamily="34" charset="-122"/>
              </a:rPr>
              <a:t>如</a:t>
            </a:r>
            <a:r>
              <a:rPr lang="en-US" altLang="zh-CN" dirty="0">
                <a:latin typeface="微软雅黑" panose="020B0503020204020204" pitchFamily="34" charset="-122"/>
                <a:ea typeface="微软雅黑" panose="020B0503020204020204" pitchFamily="34" charset="-122"/>
              </a:rPr>
              <a:t>RTX</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RTY</a:t>
            </a:r>
            <a:r>
              <a:rPr lang="zh-CN" altLang="en-US" dirty="0">
                <a:latin typeface="微软雅黑" panose="020B0503020204020204" pitchFamily="34" charset="-122"/>
                <a:ea typeface="微软雅黑" panose="020B0503020204020204" pitchFamily="34" charset="-122"/>
              </a:rPr>
              <a:t>互联，则互联地址为</a:t>
            </a:r>
            <a:r>
              <a:rPr lang="en-US" altLang="zh-CN" dirty="0">
                <a:latin typeface="微软雅黑" panose="020B0503020204020204" pitchFamily="34" charset="-122"/>
                <a:ea typeface="微软雅黑" panose="020B0503020204020204" pitchFamily="34" charset="-122"/>
              </a:rPr>
              <a:t>XY.1.1.X</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XY.1.1.Y</a:t>
            </a:r>
            <a:r>
              <a:rPr lang="zh-CN" altLang="en-US" dirty="0">
                <a:latin typeface="微软雅黑" panose="020B0503020204020204" pitchFamily="34" charset="-122"/>
                <a:ea typeface="微软雅黑" panose="020B0503020204020204" pitchFamily="34" charset="-122"/>
              </a:rPr>
              <a:t>，掩码长度为</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位。</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9431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该部分只需要注意</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在做路由引入时，需要精细匹配。</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94343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当</a:t>
            </a:r>
            <a:r>
              <a:rPr lang="en-US" altLang="zh-CN" dirty="0" err="1">
                <a:latin typeface="微软雅黑" panose="020B0503020204020204" pitchFamily="34" charset="-122"/>
                <a:ea typeface="微软雅黑" panose="020B0503020204020204" pitchFamily="34" charset="-122"/>
              </a:rPr>
              <a:t>tracert</a:t>
            </a:r>
            <a:r>
              <a:rPr lang="zh-CN" altLang="en-US" dirty="0">
                <a:latin typeface="微软雅黑" panose="020B0503020204020204" pitchFamily="34" charset="-122"/>
                <a:ea typeface="微软雅黑" panose="020B0503020204020204" pitchFamily="34" charset="-122"/>
              </a:rPr>
              <a:t>一个不存在的、但是在网络</a:t>
            </a:r>
            <a:r>
              <a:rPr lang="en-US" altLang="zh-CN" dirty="0">
                <a:latin typeface="微软雅黑" panose="020B0503020204020204" pitchFamily="34" charset="-122"/>
                <a:ea typeface="微软雅黑" panose="020B0503020204020204" pitchFamily="34" charset="-122"/>
              </a:rPr>
              <a:t>10.0.0.0/16</a:t>
            </a:r>
            <a:r>
              <a:rPr lang="zh-CN" altLang="en-US" dirty="0">
                <a:latin typeface="微软雅黑" panose="020B0503020204020204" pitchFamily="34" charset="-122"/>
                <a:ea typeface="微软雅黑" panose="020B0503020204020204" pitchFamily="34" charset="-122"/>
              </a:rPr>
              <a:t>内的地址时，会发生环路。该环路的产生主要是由于</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产生汇总路由时，不自动生成指向</a:t>
            </a:r>
            <a:r>
              <a:rPr lang="en-US" altLang="zh-CN" dirty="0">
                <a:latin typeface="微软雅黑" panose="020B0503020204020204" pitchFamily="34" charset="-122"/>
                <a:ea typeface="微软雅黑" panose="020B0503020204020204" pitchFamily="34" charset="-122"/>
              </a:rPr>
              <a:t>null0</a:t>
            </a:r>
            <a:r>
              <a:rPr lang="zh-CN" altLang="en-US" dirty="0">
                <a:latin typeface="微软雅黑" panose="020B0503020204020204" pitchFamily="34" charset="-122"/>
                <a:ea typeface="微软雅黑" panose="020B0503020204020204" pitchFamily="34" charset="-122"/>
              </a:rPr>
              <a:t>的路由所致。</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90644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上通过命令配置指向</a:t>
            </a:r>
            <a:r>
              <a:rPr lang="en-US" altLang="zh-CN" dirty="0">
                <a:latin typeface="微软雅黑" panose="020B0503020204020204" pitchFamily="34" charset="-122"/>
                <a:ea typeface="微软雅黑" panose="020B0503020204020204" pitchFamily="34" charset="-122"/>
              </a:rPr>
              <a:t>null0</a:t>
            </a:r>
            <a:r>
              <a:rPr lang="zh-CN" altLang="en-US" dirty="0">
                <a:latin typeface="微软雅黑" panose="020B0503020204020204" pitchFamily="34" charset="-122"/>
                <a:ea typeface="微软雅黑" panose="020B0503020204020204" pitchFamily="34" charset="-122"/>
              </a:rPr>
              <a:t>的静态路由，即可破除环路。</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20331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47762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本案例中的需求是对之前案例的扩展，在原案例的基础上进行配置。</a:t>
            </a:r>
          </a:p>
          <a:p>
            <a:r>
              <a:rPr lang="zh-CN" altLang="en-US" dirty="0">
                <a:latin typeface="微软雅黑" panose="020B0503020204020204" pitchFamily="34" charset="-122"/>
                <a:ea typeface="微软雅黑" panose="020B0503020204020204" pitchFamily="34" charset="-122"/>
              </a:rPr>
              <a:t>本案例中设备互联地址规则如下：</a:t>
            </a:r>
          </a:p>
          <a:p>
            <a:pPr lvl="1"/>
            <a:r>
              <a:rPr lang="zh-CN" altLang="en-US" dirty="0">
                <a:latin typeface="微软雅黑" panose="020B0503020204020204" pitchFamily="34" charset="-122"/>
                <a:ea typeface="微软雅黑" panose="020B0503020204020204" pitchFamily="34" charset="-122"/>
              </a:rPr>
              <a:t>如</a:t>
            </a:r>
            <a:r>
              <a:rPr lang="en-US" altLang="zh-CN" dirty="0">
                <a:latin typeface="微软雅黑" panose="020B0503020204020204" pitchFamily="34" charset="-122"/>
                <a:ea typeface="微软雅黑" panose="020B0503020204020204" pitchFamily="34" charset="-122"/>
              </a:rPr>
              <a:t>RTX</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RTY</a:t>
            </a:r>
            <a:r>
              <a:rPr lang="zh-CN" altLang="en-US" dirty="0">
                <a:latin typeface="微软雅黑" panose="020B0503020204020204" pitchFamily="34" charset="-122"/>
                <a:ea typeface="微软雅黑" panose="020B0503020204020204" pitchFamily="34" charset="-122"/>
              </a:rPr>
              <a:t>互联，则互联地址为</a:t>
            </a:r>
            <a:r>
              <a:rPr lang="en-US" altLang="zh-CN" dirty="0">
                <a:latin typeface="微软雅黑" panose="020B0503020204020204" pitchFamily="34" charset="-122"/>
                <a:ea typeface="微软雅黑" panose="020B0503020204020204" pitchFamily="34" charset="-122"/>
              </a:rPr>
              <a:t>XY.1.1.X</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XY.1.1.Y,</a:t>
            </a:r>
            <a:r>
              <a:rPr lang="zh-CN" altLang="en-US" dirty="0">
                <a:latin typeface="微软雅黑" panose="020B0503020204020204" pitchFamily="34" charset="-122"/>
                <a:ea typeface="微软雅黑" panose="020B0503020204020204" pitchFamily="34" charset="-122"/>
              </a:rPr>
              <a:t>掩码长度为</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位。</a:t>
            </a:r>
          </a:p>
          <a:p>
            <a:pPr lvl="1"/>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接口</a:t>
            </a:r>
            <a:r>
              <a:rPr lang="en-US" altLang="zh-CN" dirty="0">
                <a:latin typeface="微软雅黑" panose="020B0503020204020204" pitchFamily="34" charset="-122"/>
                <a:ea typeface="微软雅黑" panose="020B0503020204020204" pitchFamily="34" charset="-122"/>
              </a:rPr>
              <a:t>S1/0/0</a:t>
            </a:r>
            <a:r>
              <a:rPr lang="zh-CN" altLang="en-US" dirty="0">
                <a:latin typeface="微软雅黑" panose="020B0503020204020204" pitchFamily="34" charset="-122"/>
                <a:ea typeface="微软雅黑" panose="020B0503020204020204" pitchFamily="34" charset="-122"/>
              </a:rPr>
              <a:t>地址为</a:t>
            </a:r>
            <a:r>
              <a:rPr lang="en-US" altLang="zh-CN" dirty="0">
                <a:latin typeface="微软雅黑" panose="020B0503020204020204" pitchFamily="34" charset="-122"/>
                <a:ea typeface="微软雅黑" panose="020B0503020204020204" pitchFamily="34" charset="-122"/>
              </a:rPr>
              <a:t>12.1.1.1/24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接口</a:t>
            </a:r>
            <a:r>
              <a:rPr lang="en-US" altLang="zh-CN" dirty="0">
                <a:latin typeface="微软雅黑" panose="020B0503020204020204" pitchFamily="34" charset="-122"/>
                <a:ea typeface="微软雅黑" panose="020B0503020204020204" pitchFamily="34" charset="-122"/>
              </a:rPr>
              <a:t>S1/0/0</a:t>
            </a:r>
            <a:r>
              <a:rPr lang="zh-CN" altLang="en-US" dirty="0">
                <a:latin typeface="微软雅黑" panose="020B0503020204020204" pitchFamily="34" charset="-122"/>
                <a:ea typeface="微软雅黑" panose="020B0503020204020204" pitchFamily="34" charset="-122"/>
              </a:rPr>
              <a:t>地址为</a:t>
            </a:r>
            <a:r>
              <a:rPr lang="en-US" altLang="zh-CN" dirty="0">
                <a:latin typeface="微软雅黑" panose="020B0503020204020204" pitchFamily="34" charset="-122"/>
                <a:ea typeface="微软雅黑" panose="020B0503020204020204" pitchFamily="34" charset="-122"/>
              </a:rPr>
              <a:t>12.1.1.2/24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接口</a:t>
            </a:r>
            <a:r>
              <a:rPr lang="en-US" altLang="zh-CN" dirty="0">
                <a:latin typeface="微软雅黑" panose="020B0503020204020204" pitchFamily="34" charset="-122"/>
                <a:ea typeface="微软雅黑" panose="020B0503020204020204" pitchFamily="34" charset="-122"/>
              </a:rPr>
              <a:t>S1/0/1</a:t>
            </a:r>
            <a:r>
              <a:rPr lang="zh-CN" altLang="en-US" dirty="0">
                <a:latin typeface="微软雅黑" panose="020B0503020204020204" pitchFamily="34" charset="-122"/>
                <a:ea typeface="微软雅黑" panose="020B0503020204020204" pitchFamily="34" charset="-122"/>
              </a:rPr>
              <a:t>地址为</a:t>
            </a:r>
            <a:r>
              <a:rPr lang="en-US" altLang="zh-CN" dirty="0">
                <a:latin typeface="微软雅黑" panose="020B0503020204020204" pitchFamily="34" charset="-122"/>
                <a:ea typeface="微软雅黑" panose="020B0503020204020204" pitchFamily="34" charset="-122"/>
              </a:rPr>
              <a:t>21.1.1.1/24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接口</a:t>
            </a:r>
            <a:r>
              <a:rPr lang="en-US" altLang="zh-CN" dirty="0">
                <a:latin typeface="微软雅黑" panose="020B0503020204020204" pitchFamily="34" charset="-122"/>
                <a:ea typeface="微软雅黑" panose="020B0503020204020204" pitchFamily="34" charset="-122"/>
              </a:rPr>
              <a:t>S1/0/1</a:t>
            </a:r>
            <a:r>
              <a:rPr lang="zh-CN" altLang="en-US" dirty="0">
                <a:latin typeface="微软雅黑" panose="020B0503020204020204" pitchFamily="34" charset="-122"/>
                <a:ea typeface="微软雅黑" panose="020B0503020204020204" pitchFamily="34" charset="-122"/>
              </a:rPr>
              <a:t>地址为</a:t>
            </a:r>
            <a:r>
              <a:rPr lang="en-US" altLang="zh-CN" dirty="0">
                <a:latin typeface="微软雅黑" panose="020B0503020204020204" pitchFamily="34" charset="-122"/>
                <a:ea typeface="微软雅黑" panose="020B0503020204020204" pitchFamily="34" charset="-122"/>
              </a:rPr>
              <a:t>21.1.1.2/24</a:t>
            </a:r>
            <a:r>
              <a:rPr lang="zh-CN" altLang="en-US" dirty="0">
                <a:latin typeface="微软雅黑" panose="020B0503020204020204" pitchFamily="34" charset="-122"/>
                <a:ea typeface="微软雅黑" panose="020B0503020204020204" pitchFamily="34" charset="-122"/>
              </a:rPr>
              <a: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76529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045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访问控制类表</a:t>
            </a:r>
          </a:p>
          <a:p>
            <a:pPr lvl="1"/>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是由</a:t>
            </a:r>
            <a:r>
              <a:rPr lang="en-US" altLang="zh-CN" dirty="0">
                <a:latin typeface="微软雅黑" panose="020B0503020204020204" pitchFamily="34" charset="-122"/>
                <a:ea typeface="微软雅黑" panose="020B0503020204020204" pitchFamily="34" charset="-122"/>
              </a:rPr>
              <a:t>permit</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deny</a:t>
            </a:r>
            <a:r>
              <a:rPr lang="zh-CN" altLang="en-US" dirty="0">
                <a:latin typeface="微软雅黑" panose="020B0503020204020204" pitchFamily="34" charset="-122"/>
                <a:ea typeface="微软雅黑" panose="020B0503020204020204" pitchFamily="34" charset="-122"/>
              </a:rPr>
              <a:t>语句组成的一系列有顺序规则的集合，它通过匹配报文的信息实现对报文的分类。路由器根据</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定义的规则判断哪些报文可以接收，哪些报文需要拒绝，从而实现对报文的过滤。</a:t>
            </a:r>
          </a:p>
          <a:p>
            <a:pPr lvl="1"/>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通过配置的一系列匹配规则对特定的数据包进行过滤，从而识别需要过滤的对象。然后，根据预先设定的策略允许或禁止相应的数据包通过。同时，</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可以作为基础配置被其他功能模块引用。</a:t>
            </a:r>
          </a:p>
          <a:p>
            <a:r>
              <a:rPr lang="en-US" altLang="zh-CN" dirty="0" err="1">
                <a:latin typeface="微软雅黑" panose="020B0503020204020204" pitchFamily="34" charset="-122"/>
                <a:ea typeface="微软雅黑" panose="020B0503020204020204" pitchFamily="34" charset="-122"/>
              </a:rPr>
              <a:t>ip</a:t>
            </a:r>
            <a:r>
              <a:rPr lang="en-US" altLang="zh-CN" dirty="0">
                <a:latin typeface="微软雅黑" panose="020B0503020204020204" pitchFamily="34" charset="-122"/>
                <a:ea typeface="微软雅黑" panose="020B0503020204020204" pitchFamily="34" charset="-122"/>
              </a:rPr>
              <a:t>-prefix</a:t>
            </a:r>
            <a:r>
              <a:rPr lang="zh-CN" altLang="en-US" dirty="0">
                <a:latin typeface="微软雅黑" panose="020B0503020204020204" pitchFamily="34" charset="-122"/>
                <a:ea typeface="微软雅黑" panose="020B0503020204020204" pitchFamily="34" charset="-122"/>
              </a:rPr>
              <a:t>前缀类表</a:t>
            </a:r>
          </a:p>
          <a:p>
            <a:pPr lvl="1"/>
            <a:r>
              <a:rPr lang="en-US" altLang="zh-CN" dirty="0" err="1">
                <a:latin typeface="微软雅黑" panose="020B0503020204020204" pitchFamily="34" charset="-122"/>
                <a:ea typeface="微软雅黑" panose="020B0503020204020204" pitchFamily="34" charset="-122"/>
              </a:rPr>
              <a:t>ip</a:t>
            </a:r>
            <a:r>
              <a:rPr lang="en-US" altLang="zh-CN" dirty="0">
                <a:latin typeface="微软雅黑" panose="020B0503020204020204" pitchFamily="34" charset="-122"/>
                <a:ea typeface="微软雅黑" panose="020B0503020204020204" pitchFamily="34" charset="-122"/>
              </a:rPr>
              <a:t>-prefix</a:t>
            </a:r>
            <a:r>
              <a:rPr lang="zh-CN" altLang="en-US" dirty="0">
                <a:latin typeface="微软雅黑" panose="020B0503020204020204" pitchFamily="34" charset="-122"/>
                <a:ea typeface="微软雅黑" panose="020B0503020204020204" pitchFamily="34" charset="-122"/>
              </a:rPr>
              <a:t>将路由条目与前缀过滤列表的每一项进行匹配，然后根据定义的匹配模式进行过滤，达成路由筛选的目的。</a:t>
            </a:r>
          </a:p>
          <a:p>
            <a:pPr lvl="1"/>
            <a:r>
              <a:rPr lang="en-US" altLang="zh-CN" dirty="0" err="1">
                <a:latin typeface="微软雅黑" panose="020B0503020204020204" pitchFamily="34" charset="-122"/>
                <a:ea typeface="微软雅黑" panose="020B0503020204020204" pitchFamily="34" charset="-122"/>
              </a:rPr>
              <a:t>ip</a:t>
            </a:r>
            <a:r>
              <a:rPr lang="en-US" altLang="zh-CN" dirty="0">
                <a:latin typeface="微软雅黑" panose="020B0503020204020204" pitchFamily="34" charset="-122"/>
                <a:ea typeface="微软雅黑" panose="020B0503020204020204" pitchFamily="34" charset="-122"/>
              </a:rPr>
              <a:t>-prefix</a:t>
            </a:r>
            <a:r>
              <a:rPr lang="zh-CN" altLang="en-US" dirty="0">
                <a:latin typeface="微软雅黑" panose="020B0503020204020204" pitchFamily="34" charset="-122"/>
                <a:ea typeface="微软雅黑" panose="020B0503020204020204" pitchFamily="34" charset="-122"/>
              </a:rPr>
              <a:t>不能用来过滤数据包，只能过滤路由信息。</a:t>
            </a:r>
          </a:p>
          <a:p>
            <a:r>
              <a:rPr lang="en-US" altLang="zh-CN" dirty="0">
                <a:latin typeface="微软雅黑" panose="020B0503020204020204" pitchFamily="34" charset="-122"/>
                <a:ea typeface="微软雅黑" panose="020B0503020204020204" pitchFamily="34" charset="-122"/>
              </a:rPr>
              <a:t>as-path-filter AS</a:t>
            </a:r>
            <a:r>
              <a:rPr lang="zh-CN" altLang="en-US" dirty="0">
                <a:latin typeface="微软雅黑" panose="020B0503020204020204" pitchFamily="34" charset="-122"/>
                <a:ea typeface="微软雅黑" panose="020B0503020204020204" pitchFamily="34" charset="-122"/>
              </a:rPr>
              <a:t>路径过滤器</a:t>
            </a:r>
          </a:p>
          <a:p>
            <a:pPr lvl="1"/>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的路由信息中，包含一个自治系统路径域。</a:t>
            </a:r>
            <a:r>
              <a:rPr lang="en-US" altLang="zh-CN" dirty="0">
                <a:latin typeface="微软雅黑" panose="020B0503020204020204" pitchFamily="34" charset="-122"/>
                <a:ea typeface="微软雅黑" panose="020B0503020204020204" pitchFamily="34" charset="-122"/>
              </a:rPr>
              <a:t>As-path-filter</a:t>
            </a:r>
            <a:r>
              <a:rPr lang="zh-CN" altLang="en-US" dirty="0">
                <a:latin typeface="微软雅黑" panose="020B0503020204020204" pitchFamily="34" charset="-122"/>
                <a:ea typeface="微软雅黑" panose="020B0503020204020204" pitchFamily="34" charset="-122"/>
              </a:rPr>
              <a:t>就是针对自治系统路径域指定匹配条件。</a:t>
            </a:r>
            <a:r>
              <a:rPr lang="en-US" altLang="zh-CN"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路径过滤器仅应用于</a:t>
            </a:r>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协议。</a:t>
            </a:r>
          </a:p>
          <a:p>
            <a:r>
              <a:rPr lang="en-US" altLang="zh-CN" dirty="0">
                <a:latin typeface="微软雅黑" panose="020B0503020204020204" pitchFamily="34" charset="-122"/>
                <a:ea typeface="微软雅黑" panose="020B0503020204020204" pitchFamily="34" charset="-122"/>
              </a:rPr>
              <a:t>community-filter</a:t>
            </a:r>
            <a:r>
              <a:rPr lang="zh-CN" altLang="en-US" dirty="0">
                <a:latin typeface="微软雅黑" panose="020B0503020204020204" pitchFamily="34" charset="-122"/>
                <a:ea typeface="微软雅黑" panose="020B0503020204020204" pitchFamily="34" charset="-122"/>
              </a:rPr>
              <a:t>团体属性过滤器</a:t>
            </a:r>
          </a:p>
          <a:p>
            <a:pPr lvl="1"/>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的路由信息中，可以携带一个或多个团体属性，团体属性过滤器就针对团体属性域指定匹配条件。</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16203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filter-policy</a:t>
            </a:r>
            <a:r>
              <a:rPr lang="zh-CN" altLang="en-US" dirty="0">
                <a:latin typeface="微软雅黑" panose="020B0503020204020204" pitchFamily="34" charset="-122"/>
                <a:ea typeface="微软雅黑" panose="020B0503020204020204" pitchFamily="34" charset="-122"/>
              </a:rPr>
              <a:t>结合</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，将需求中指定的两个网段导入到</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协议中，注意，当使用</a:t>
            </a:r>
            <a:r>
              <a:rPr lang="en-US" altLang="zh-CN" dirty="0">
                <a:latin typeface="微软雅黑" panose="020B0503020204020204" pitchFamily="34" charset="-122"/>
                <a:ea typeface="微软雅黑" panose="020B0503020204020204" pitchFamily="34" charset="-122"/>
              </a:rPr>
              <a:t>filter-policy</a:t>
            </a:r>
            <a:r>
              <a:rPr lang="zh-CN" altLang="en-US" dirty="0">
                <a:latin typeface="微软雅黑" panose="020B0503020204020204" pitchFamily="34" charset="-122"/>
                <a:ea typeface="微软雅黑" panose="020B0503020204020204" pitchFamily="34" charset="-122"/>
              </a:rPr>
              <a:t>过滤路由协议的导入的时候，使用</a:t>
            </a:r>
            <a:r>
              <a:rPr lang="en-US" altLang="zh-CN" dirty="0">
                <a:latin typeface="微软雅黑" panose="020B0503020204020204" pitchFamily="34" charset="-122"/>
                <a:ea typeface="微软雅黑" panose="020B0503020204020204" pitchFamily="34" charset="-122"/>
              </a:rPr>
              <a:t>export</a:t>
            </a:r>
            <a:r>
              <a:rPr lang="zh-CN" altLang="en-US" dirty="0">
                <a:latin typeface="微软雅黑" panose="020B0503020204020204" pitchFamily="34" charset="-122"/>
                <a:ea typeface="微软雅黑" panose="020B0503020204020204" pitchFamily="34" charset="-122"/>
              </a:rPr>
              <a:t>方向。</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0234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本案例中通过在导入路由的时候给路由条目加</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的方法防止出现路由环路。</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路由协议如果需要支持</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，必须要使用</a:t>
            </a:r>
            <a:r>
              <a:rPr lang="en-US" altLang="zh-CN" dirty="0">
                <a:latin typeface="微软雅黑" panose="020B0503020204020204" pitchFamily="34" charset="-122"/>
                <a:ea typeface="微软雅黑" panose="020B0503020204020204" pitchFamily="34" charset="-122"/>
              </a:rPr>
              <a:t>wide</a:t>
            </a:r>
            <a:r>
              <a:rPr lang="zh-CN" altLang="en-US" dirty="0">
                <a:latin typeface="微软雅黑" panose="020B0503020204020204" pitchFamily="34" charset="-122"/>
                <a:ea typeface="微软雅黑" panose="020B0503020204020204" pitchFamily="34" charset="-122"/>
              </a:rPr>
              <a:t>类型的开销，否则</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路由不能携带</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标记。</a:t>
            </a:r>
          </a:p>
          <a:p>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标签防止了路由回环，但是不能防止次优路由的产生。如果要避免次优路由，需要修改相应路由的</a:t>
            </a:r>
            <a:r>
              <a:rPr lang="en-US" altLang="zh-CN"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7684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本例中的配置将避免路由</a:t>
            </a:r>
            <a:r>
              <a:rPr lang="en-US" altLang="zh-CN" dirty="0">
                <a:latin typeface="微软雅黑" panose="020B0503020204020204" pitchFamily="34" charset="-122"/>
                <a:ea typeface="微软雅黑" panose="020B0503020204020204" pitchFamily="34" charset="-122"/>
              </a:rPr>
              <a:t>10.0.0.0/16</a:t>
            </a:r>
            <a:r>
              <a:rPr lang="zh-CN" altLang="en-US" dirty="0">
                <a:latin typeface="微软雅黑" panose="020B0503020204020204" pitchFamily="34" charset="-122"/>
                <a:ea typeface="微软雅黑" panose="020B0503020204020204" pitchFamily="34" charset="-122"/>
              </a:rPr>
              <a:t>在</a:t>
            </a:r>
            <a:r>
              <a:rPr lang="en-US" dirty="0">
                <a:latin typeface="微软雅黑" panose="020B0503020204020204" pitchFamily="34" charset="-122"/>
                <a:ea typeface="微软雅黑" panose="020B0503020204020204" pitchFamily="34" charset="-122"/>
              </a:rPr>
              <a:t>R3/R4</a:t>
            </a:r>
            <a:r>
              <a:rPr lang="zh-CN" altLang="en-US" dirty="0">
                <a:latin typeface="微软雅黑" panose="020B0503020204020204" pitchFamily="34" charset="-122"/>
                <a:ea typeface="微软雅黑" panose="020B0503020204020204" pitchFamily="34" charset="-122"/>
              </a:rPr>
              <a:t>上出现次优路由。因为导入速度的不一致，总会导致</a:t>
            </a:r>
            <a:r>
              <a:rPr lang="en-US" dirty="0">
                <a:latin typeface="微软雅黑" panose="020B0503020204020204" pitchFamily="34" charset="-122"/>
                <a:ea typeface="微软雅黑" panose="020B0503020204020204" pitchFamily="34" charset="-122"/>
              </a:rPr>
              <a:t>R3/R4</a:t>
            </a:r>
            <a:r>
              <a:rPr lang="zh-CN" altLang="en-US" dirty="0">
                <a:latin typeface="微软雅黑" panose="020B0503020204020204" pitchFamily="34" charset="-122"/>
                <a:ea typeface="微软雅黑" panose="020B0503020204020204" pitchFamily="34" charset="-122"/>
              </a:rPr>
              <a:t>两台路由器中的一台会从</a:t>
            </a:r>
            <a:r>
              <a:rPr lang="en-US"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和</a:t>
            </a:r>
            <a:r>
              <a:rPr lang="en-US"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同时学到</a:t>
            </a:r>
            <a:r>
              <a:rPr lang="en-US" altLang="zh-CN" dirty="0">
                <a:latin typeface="微软雅黑" panose="020B0503020204020204" pitchFamily="34" charset="-122"/>
                <a:ea typeface="微软雅黑" panose="020B0503020204020204" pitchFamily="34" charset="-122"/>
              </a:rPr>
              <a:t>10.0.0.0/16</a:t>
            </a:r>
            <a:r>
              <a:rPr lang="zh-CN" altLang="en-US" dirty="0">
                <a:latin typeface="微软雅黑" panose="020B0503020204020204" pitchFamily="34" charset="-122"/>
                <a:ea typeface="微软雅黑" panose="020B0503020204020204" pitchFamily="34" charset="-122"/>
              </a:rPr>
              <a:t>，如果</a:t>
            </a:r>
            <a:r>
              <a:rPr lang="en-US"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先行导入，那么</a:t>
            </a:r>
            <a:r>
              <a:rPr lang="en-US"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就会同时从</a:t>
            </a:r>
            <a:r>
              <a:rPr lang="en-US"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和</a:t>
            </a:r>
            <a:r>
              <a:rPr lang="en-US"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学到</a:t>
            </a:r>
            <a:r>
              <a:rPr lang="en-US" altLang="zh-CN" dirty="0">
                <a:latin typeface="微软雅黑" panose="020B0503020204020204" pitchFamily="34" charset="-122"/>
                <a:ea typeface="微软雅黑" panose="020B0503020204020204" pitchFamily="34" charset="-122"/>
              </a:rPr>
              <a:t>10.0.0.0/16</a:t>
            </a:r>
            <a:r>
              <a:rPr lang="zh-CN" altLang="en-US" dirty="0">
                <a:latin typeface="微软雅黑" panose="020B0503020204020204" pitchFamily="34" charset="-122"/>
                <a:ea typeface="微软雅黑" panose="020B0503020204020204" pitchFamily="34" charset="-122"/>
              </a:rPr>
              <a:t>路由，而</a:t>
            </a:r>
            <a:r>
              <a:rPr lang="en-US"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选择路由时会比较他们的</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因</a:t>
            </a:r>
            <a:r>
              <a:rPr lang="en-US"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外部路由的</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150</a:t>
            </a:r>
            <a:r>
              <a:rPr lang="zh-CN" altLang="en-US" dirty="0">
                <a:latin typeface="微软雅黑" panose="020B0503020204020204" pitchFamily="34" charset="-122"/>
                <a:ea typeface="微软雅黑" panose="020B0503020204020204" pitchFamily="34" charset="-122"/>
              </a:rPr>
              <a:t>，而</a:t>
            </a:r>
            <a:r>
              <a:rPr lang="en-US"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的</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，所以</a:t>
            </a:r>
            <a:r>
              <a:rPr lang="en-US"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会选择到达经由</a:t>
            </a:r>
            <a:r>
              <a:rPr lang="en-US"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域到达网络</a:t>
            </a:r>
            <a:r>
              <a:rPr lang="en-US" altLang="zh-CN" dirty="0">
                <a:latin typeface="微软雅黑" panose="020B0503020204020204" pitchFamily="34" charset="-122"/>
                <a:ea typeface="微软雅黑" panose="020B0503020204020204" pitchFamily="34" charset="-122"/>
              </a:rPr>
              <a:t>10.0.0.0/16</a:t>
            </a:r>
            <a:r>
              <a:rPr lang="zh-CN" altLang="en-US" dirty="0">
                <a:latin typeface="微软雅黑" panose="020B0503020204020204" pitchFamily="34" charset="-122"/>
                <a:ea typeface="微软雅黑" panose="020B0503020204020204" pitchFamily="34" charset="-122"/>
              </a:rPr>
              <a:t>，该路径是次优路径。所以，通过在</a:t>
            </a:r>
            <a:r>
              <a:rPr lang="en-US"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上，修改</a:t>
            </a:r>
            <a:r>
              <a:rPr lang="en-US"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外部路由</a:t>
            </a:r>
            <a:r>
              <a:rPr lang="en-US" altLang="zh-CN" dirty="0">
                <a:latin typeface="微软雅黑" panose="020B0503020204020204" pitchFamily="34" charset="-122"/>
                <a:ea typeface="微软雅黑" panose="020B0503020204020204" pitchFamily="34" charset="-122"/>
              </a:rPr>
              <a:t>10.0.0.0/16</a:t>
            </a:r>
            <a:r>
              <a:rPr lang="zh-CN" altLang="en-US" dirty="0">
                <a:latin typeface="微软雅黑" panose="020B0503020204020204" pitchFamily="34" charset="-122"/>
                <a:ea typeface="微软雅黑" panose="020B0503020204020204" pitchFamily="34" charset="-122"/>
              </a:rPr>
              <a:t>的</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值，使其小于</a:t>
            </a:r>
            <a:r>
              <a:rPr lang="en-US"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的</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值，从而消除次优路径，考虑合理性，建议</a:t>
            </a:r>
            <a:r>
              <a:rPr lang="en-US"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的外部路由</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值要大于</a:t>
            </a:r>
            <a:r>
              <a:rPr lang="en-US"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的内部</a:t>
            </a:r>
            <a:r>
              <a:rPr lang="en-US" dirty="0">
                <a:latin typeface="微软雅黑" panose="020B0503020204020204" pitchFamily="34" charset="-122"/>
                <a:ea typeface="微软雅黑" panose="020B0503020204020204" pitchFamily="34" charset="-122"/>
              </a:rPr>
              <a:t>preference</a:t>
            </a:r>
            <a:r>
              <a:rPr lang="zh-CN" altLang="en-US" dirty="0">
                <a:latin typeface="微软雅黑" panose="020B0503020204020204" pitchFamily="34" charset="-122"/>
                <a:ea typeface="微软雅黑" panose="020B0503020204020204" pitchFamily="34" charset="-122"/>
              </a:rPr>
              <a:t>值（</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44595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5856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ea typeface="微软雅黑" panose="020B0503020204020204" pitchFamily="34" charset="-122"/>
              </a:rPr>
              <a:t>ABCD</a:t>
            </a:r>
          </a:p>
          <a:p>
            <a:r>
              <a:rPr lang="en-US" altLang="zh-CN" dirty="0">
                <a:ea typeface="微软雅黑" panose="020B0503020204020204" pitchFamily="34" charset="-122"/>
              </a:rPr>
              <a:t>D</a:t>
            </a:r>
            <a:endParaRPr lang="zh-CN" altLang="en-US" dirty="0">
              <a:ea typeface="微软雅黑" panose="020B0503020204020204" pitchFamily="34" charset="-122"/>
            </a:endParaRPr>
          </a:p>
          <a:p>
            <a:pPr marL="360363" lvl="1" indent="0">
              <a:buNone/>
            </a:pPr>
            <a:endParaRPr lang="zh-CN" altLang="en-US" dirty="0"/>
          </a:p>
        </p:txBody>
      </p:sp>
      <p:sp>
        <p:nvSpPr>
          <p:cNvPr id="5" name="幻灯片图像占位符 4">
            <a:extLst>
              <a:ext uri="{FF2B5EF4-FFF2-40B4-BE49-F238E27FC236}">
                <a16:creationId xmlns:a16="http://schemas.microsoft.com/office/drawing/2014/main" id="{98A58FB3-C4E5-4332-9055-662E9CD79C9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4773807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dirty="0">
                <a:ea typeface="微软雅黑" panose="020B0503020204020204" pitchFamily="34" charset="-122"/>
              </a:rPr>
              <a:t>AB</a:t>
            </a:r>
          </a:p>
        </p:txBody>
      </p:sp>
    </p:spTree>
    <p:extLst>
      <p:ext uri="{BB962C8B-B14F-4D97-AF65-F5344CB8AC3E}">
        <p14:creationId xmlns:p14="http://schemas.microsoft.com/office/powerpoint/2010/main" val="865862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D1F2C9D0-A013-4B4B-8EF6-DEE980CD3829}"/>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3845637C-F636-4D85-A74F-8B6B8EFBBA8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101008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BFC1F-90F2-4A88-941A-FEE67D5CA9E5}"/>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7FCA14-715D-4262-8ADE-D64F3630C2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编号：用于标识</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，表明该</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是数字型</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根据</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规则功能的不同，</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被划分为基本</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、高级</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、二层</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和用户</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这几种类型，每类</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编号的取值范围不同。</a:t>
            </a:r>
          </a:p>
          <a:p>
            <a:pPr lvl="1"/>
            <a:r>
              <a:rPr lang="zh-CN" altLang="en-US" dirty="0">
                <a:latin typeface="微软雅黑" panose="020B0503020204020204" pitchFamily="34" charset="-122"/>
                <a:ea typeface="微软雅黑" panose="020B0503020204020204" pitchFamily="34" charset="-122"/>
              </a:rPr>
              <a:t>除了可以通过</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编号标识</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，设备还支持通过名称来标识</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，就像用域名代替</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地址一样，更加方便记忆。这种</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，称为命名型</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命名型</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实际上是“名字</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数字”的形式，可以在定义命名型</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时同时指定</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编号。如果不指定编号，则由系统自动分配。</a:t>
            </a:r>
          </a:p>
          <a:p>
            <a:r>
              <a:rPr lang="zh-CN" altLang="en-US" dirty="0">
                <a:latin typeface="微软雅黑" panose="020B0503020204020204" pitchFamily="34" charset="-122"/>
                <a:ea typeface="微软雅黑" panose="020B0503020204020204" pitchFamily="34" charset="-122"/>
              </a:rPr>
              <a:t>规则：即描述报文匹配条件的判断语句。</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规则编号：用于标识</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规则。可以自行配置规则编号，也可以由系统自动分配。</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规则的编号范围是</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4294967294</a:t>
            </a:r>
            <a:r>
              <a:rPr lang="zh-CN" altLang="en-US" dirty="0">
                <a:latin typeface="微软雅黑" panose="020B0503020204020204" pitchFamily="34" charset="-122"/>
                <a:ea typeface="微软雅黑" panose="020B0503020204020204" pitchFamily="34" charset="-122"/>
              </a:rPr>
              <a:t>，所有规则均按照规则编号从小到大进行排序。所以，图</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rule 5</a:t>
            </a:r>
            <a:r>
              <a:rPr lang="zh-CN" altLang="en-US" dirty="0">
                <a:latin typeface="微软雅黑" panose="020B0503020204020204" pitchFamily="34" charset="-122"/>
                <a:ea typeface="微软雅黑" panose="020B0503020204020204" pitchFamily="34" charset="-122"/>
              </a:rPr>
              <a:t>排在首位，而规则编号最大的</a:t>
            </a:r>
            <a:r>
              <a:rPr lang="en-US" altLang="zh-CN" dirty="0">
                <a:latin typeface="微软雅黑" panose="020B0503020204020204" pitchFamily="34" charset="-122"/>
                <a:ea typeface="微软雅黑" panose="020B0503020204020204" pitchFamily="34" charset="-122"/>
              </a:rPr>
              <a:t>rule15</a:t>
            </a:r>
            <a:r>
              <a:rPr lang="zh-CN" altLang="en-US" dirty="0">
                <a:latin typeface="微软雅黑" panose="020B0503020204020204" pitchFamily="34" charset="-122"/>
                <a:ea typeface="微软雅黑" panose="020B0503020204020204" pitchFamily="34" charset="-122"/>
              </a:rPr>
              <a:t>排在末位。系统按照规则编号从小到大的顺序，将规则依次与报文匹配，一旦匹配上一条规则即停止匹配。</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动作：包括</a:t>
            </a:r>
            <a:r>
              <a:rPr lang="en-US" altLang="zh-CN" dirty="0">
                <a:latin typeface="微软雅黑" panose="020B0503020204020204" pitchFamily="34" charset="-122"/>
                <a:ea typeface="微软雅黑" panose="020B0503020204020204" pitchFamily="34" charset="-122"/>
              </a:rPr>
              <a:t>permit/deny</a:t>
            </a:r>
            <a:r>
              <a:rPr lang="zh-CN" altLang="en-US" dirty="0">
                <a:latin typeface="微软雅黑" panose="020B0503020204020204" pitchFamily="34" charset="-122"/>
                <a:ea typeface="微软雅黑" panose="020B0503020204020204" pitchFamily="34" charset="-122"/>
              </a:rPr>
              <a:t>两种动作，表示允许</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拒绝。</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匹配项：</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定义了极其丰富的匹配项。除了图中的源地址和生效时间段，</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还支持很多其他规则匹配项。例如，二层以太网帧头信息（如源</a:t>
            </a:r>
            <a:r>
              <a:rPr lang="en-US" altLang="zh-CN" dirty="0">
                <a:latin typeface="微软雅黑" panose="020B0503020204020204" pitchFamily="34" charset="-122"/>
                <a:ea typeface="微软雅黑" panose="020B0503020204020204" pitchFamily="34" charset="-122"/>
              </a:rPr>
              <a:t>MAC</a:t>
            </a:r>
            <a:r>
              <a:rPr lang="zh-CN" altLang="en-US" dirty="0">
                <a:latin typeface="微软雅黑" panose="020B0503020204020204" pitchFamily="34" charset="-122"/>
                <a:ea typeface="微软雅黑" panose="020B0503020204020204" pitchFamily="34" charset="-122"/>
              </a:rPr>
              <a:t>、目的</a:t>
            </a:r>
            <a:r>
              <a:rPr lang="en-US" altLang="zh-CN" dirty="0">
                <a:latin typeface="微软雅黑" panose="020B0503020204020204" pitchFamily="34" charset="-122"/>
                <a:ea typeface="微软雅黑" panose="020B0503020204020204" pitchFamily="34" charset="-122"/>
              </a:rPr>
              <a:t>MAC</a:t>
            </a:r>
            <a:r>
              <a:rPr lang="zh-CN" altLang="en-US" dirty="0">
                <a:latin typeface="微软雅黑" panose="020B0503020204020204" pitchFamily="34" charset="-122"/>
                <a:ea typeface="微软雅黑" panose="020B0503020204020204" pitchFamily="34" charset="-122"/>
              </a:rPr>
              <a:t>、以太帧协议类型）、三层报文信息（如目的地址、协议类型）以及四层报文信息（如</a:t>
            </a:r>
            <a:r>
              <a:rPr lang="en-US" altLang="zh-CN" dirty="0">
                <a:latin typeface="微软雅黑" panose="020B0503020204020204" pitchFamily="34" charset="-122"/>
                <a:ea typeface="微软雅黑" panose="020B0503020204020204" pitchFamily="34" charset="-122"/>
              </a:rPr>
              <a:t>TCP/UDP</a:t>
            </a:r>
            <a:r>
              <a:rPr lang="zh-CN" altLang="en-US" dirty="0">
                <a:latin typeface="微软雅黑" panose="020B0503020204020204" pitchFamily="34" charset="-122"/>
                <a:ea typeface="微软雅黑" panose="020B0503020204020204" pitchFamily="34" charset="-122"/>
              </a:rPr>
              <a:t>端口号）等。</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如果规则存在，则系统会从</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中编号最小的规则开始查找。如果匹配上了</a:t>
            </a:r>
            <a:r>
              <a:rPr lang="en-US" altLang="zh-CN" dirty="0">
                <a:latin typeface="微软雅黑" panose="020B0503020204020204" pitchFamily="34" charset="-122"/>
                <a:ea typeface="微软雅黑" panose="020B0503020204020204" pitchFamily="34" charset="-122"/>
              </a:rPr>
              <a:t>permit</a:t>
            </a:r>
            <a:r>
              <a:rPr lang="zh-CN" altLang="en-US" dirty="0">
                <a:latin typeface="微软雅黑" panose="020B0503020204020204" pitchFamily="34" charset="-122"/>
                <a:ea typeface="微软雅黑" panose="020B0503020204020204" pitchFamily="34" charset="-122"/>
              </a:rPr>
              <a:t>规则，则停止查找规则，并返回</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匹配结果为：匹配（允许）。如果匹配上了</a:t>
            </a:r>
            <a:r>
              <a:rPr lang="en-US" altLang="zh-CN" dirty="0">
                <a:latin typeface="微软雅黑" panose="020B0503020204020204" pitchFamily="34" charset="-122"/>
                <a:ea typeface="微软雅黑" panose="020B0503020204020204" pitchFamily="34" charset="-122"/>
              </a:rPr>
              <a:t>deny</a:t>
            </a:r>
            <a:r>
              <a:rPr lang="zh-CN" altLang="en-US" dirty="0">
                <a:latin typeface="微软雅黑" panose="020B0503020204020204" pitchFamily="34" charset="-122"/>
                <a:ea typeface="微软雅黑" panose="020B0503020204020204" pitchFamily="34" charset="-122"/>
              </a:rPr>
              <a:t>规则，则停止查找规则，并返回</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匹配结果为：匹配（拒绝）。如果未匹配上规则，则继续查找下一条规则，以此循环。如果一直查到最后一条规则，报文仍未匹配上，则返回</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匹配结果为：不匹配。</a:t>
            </a:r>
          </a:p>
        </p:txBody>
      </p:sp>
    </p:spTree>
    <p:extLst>
      <p:ext uri="{BB962C8B-B14F-4D97-AF65-F5344CB8AC3E}">
        <p14:creationId xmlns:p14="http://schemas.microsoft.com/office/powerpoint/2010/main" val="4188674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基本</a:t>
            </a:r>
            <a:r>
              <a:rPr lang="en-US" altLang="zh-CN" dirty="0">
                <a:latin typeface="微软雅黑" panose="020B0503020204020204" pitchFamily="34" charset="-122"/>
                <a:ea typeface="微软雅黑" panose="020B0503020204020204" pitchFamily="34" charset="-122"/>
              </a:rPr>
              <a:t>ACL</a:t>
            </a:r>
          </a:p>
          <a:p>
            <a:pPr lvl="1"/>
            <a:r>
              <a:rPr lang="zh-CN" altLang="en-US" dirty="0">
                <a:latin typeface="微软雅黑" panose="020B0503020204020204" pitchFamily="34" charset="-122"/>
                <a:ea typeface="微软雅黑" panose="020B0503020204020204" pitchFamily="34" charset="-122"/>
              </a:rPr>
              <a:t>仅使用报文的源</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地址、分片信息和生效时间段信息来定义规则。</a:t>
            </a:r>
          </a:p>
          <a:p>
            <a:r>
              <a:rPr lang="zh-CN" altLang="en-US" dirty="0">
                <a:latin typeface="微软雅黑" panose="020B0503020204020204" pitchFamily="34" charset="-122"/>
                <a:ea typeface="微软雅黑" panose="020B0503020204020204" pitchFamily="34" charset="-122"/>
              </a:rPr>
              <a:t>高级</a:t>
            </a:r>
            <a:r>
              <a:rPr lang="en-US" altLang="zh-CN" dirty="0">
                <a:latin typeface="微软雅黑" panose="020B0503020204020204" pitchFamily="34" charset="-122"/>
                <a:ea typeface="微软雅黑" panose="020B0503020204020204" pitchFamily="34" charset="-122"/>
              </a:rPr>
              <a:t>ACL</a:t>
            </a:r>
          </a:p>
          <a:p>
            <a:pPr lvl="1"/>
            <a:r>
              <a:rPr lang="zh-CN" altLang="en-US" dirty="0">
                <a:latin typeface="微软雅黑" panose="020B0503020204020204" pitchFamily="34" charset="-122"/>
                <a:ea typeface="微软雅黑" panose="020B0503020204020204" pitchFamily="34" charset="-122"/>
              </a:rPr>
              <a:t>既可使用</a:t>
            </a:r>
            <a:r>
              <a:rPr lang="en-US" altLang="zh-CN" dirty="0">
                <a:latin typeface="微软雅黑" panose="020B0503020204020204" pitchFamily="34" charset="-122"/>
                <a:ea typeface="微软雅黑" panose="020B0503020204020204" pitchFamily="34" charset="-122"/>
              </a:rPr>
              <a:t>IPv4</a:t>
            </a:r>
            <a:r>
              <a:rPr lang="zh-CN" altLang="en-US" dirty="0">
                <a:latin typeface="微软雅黑" panose="020B0503020204020204" pitchFamily="34" charset="-122"/>
                <a:ea typeface="微软雅黑" panose="020B0503020204020204" pitchFamily="34" charset="-122"/>
              </a:rPr>
              <a:t>报文的源</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地址，也可使用目的</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协议类型、</a:t>
            </a:r>
            <a:r>
              <a:rPr lang="en-US" altLang="zh-CN" dirty="0">
                <a:latin typeface="微软雅黑" panose="020B0503020204020204" pitchFamily="34" charset="-122"/>
                <a:ea typeface="微软雅黑" panose="020B0503020204020204" pitchFamily="34" charset="-122"/>
              </a:rPr>
              <a:t>ICMP</a:t>
            </a:r>
            <a:r>
              <a:rPr lang="zh-CN" altLang="en-US" dirty="0">
                <a:latin typeface="微软雅黑" panose="020B0503020204020204" pitchFamily="34" charset="-122"/>
                <a:ea typeface="微软雅黑" panose="020B0503020204020204" pitchFamily="34" charset="-122"/>
              </a:rPr>
              <a:t>类型、</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目的端口、</a:t>
            </a:r>
            <a:r>
              <a:rPr lang="en-US" altLang="zh-CN" dirty="0">
                <a:latin typeface="微软雅黑" panose="020B0503020204020204" pitchFamily="34" charset="-122"/>
                <a:ea typeface="微软雅黑" panose="020B0503020204020204" pitchFamily="34" charset="-122"/>
              </a:rPr>
              <a:t>UDP</a:t>
            </a:r>
            <a:r>
              <a:rPr lang="zh-CN" altLang="en-US" dirty="0">
                <a:latin typeface="微软雅黑" panose="020B0503020204020204" pitchFamily="34" charset="-122"/>
                <a:ea typeface="微软雅黑" panose="020B0503020204020204" pitchFamily="34" charset="-122"/>
              </a:rPr>
              <a:t>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目的端口号、生效时间段等来定义规则。</a:t>
            </a:r>
          </a:p>
          <a:p>
            <a:r>
              <a:rPr lang="zh-CN" altLang="en-US" dirty="0">
                <a:latin typeface="微软雅黑" panose="020B0503020204020204" pitchFamily="34" charset="-122"/>
                <a:ea typeface="微软雅黑" panose="020B0503020204020204" pitchFamily="34" charset="-122"/>
              </a:rPr>
              <a:t>二层</a:t>
            </a:r>
            <a:r>
              <a:rPr lang="en-US" altLang="zh-CN" dirty="0">
                <a:latin typeface="微软雅黑" panose="020B0503020204020204" pitchFamily="34" charset="-122"/>
                <a:ea typeface="微软雅黑" panose="020B0503020204020204" pitchFamily="34" charset="-122"/>
              </a:rPr>
              <a:t>ACL</a:t>
            </a:r>
          </a:p>
          <a:p>
            <a:pPr lvl="1"/>
            <a:r>
              <a:rPr lang="zh-CN" altLang="en-US" dirty="0">
                <a:latin typeface="微软雅黑" panose="020B0503020204020204" pitchFamily="34" charset="-122"/>
                <a:ea typeface="微软雅黑" panose="020B0503020204020204" pitchFamily="34" charset="-122"/>
              </a:rPr>
              <a:t>使用报文的以太网帧头信息来定义规则，如根据源</a:t>
            </a:r>
            <a:r>
              <a:rPr lang="en-US" altLang="zh-CN" dirty="0">
                <a:latin typeface="微软雅黑" panose="020B0503020204020204" pitchFamily="34" charset="-122"/>
                <a:ea typeface="微软雅黑" panose="020B0503020204020204" pitchFamily="34" charset="-122"/>
              </a:rPr>
              <a:t>MAC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Media Access Control</a:t>
            </a:r>
            <a:r>
              <a:rPr lang="zh-CN" altLang="en-US" dirty="0">
                <a:latin typeface="微软雅黑" panose="020B0503020204020204" pitchFamily="34" charset="-122"/>
                <a:ea typeface="微软雅黑" panose="020B0503020204020204" pitchFamily="34" charset="-122"/>
              </a:rPr>
              <a:t>）地址、目的</a:t>
            </a:r>
            <a:r>
              <a:rPr lang="en-US" altLang="zh-CN" dirty="0">
                <a:latin typeface="微软雅黑" panose="020B0503020204020204" pitchFamily="34" charset="-122"/>
                <a:ea typeface="微软雅黑" panose="020B0503020204020204" pitchFamily="34" charset="-122"/>
              </a:rPr>
              <a:t>MAC</a:t>
            </a:r>
            <a:r>
              <a:rPr lang="zh-CN" altLang="en-US" dirty="0">
                <a:latin typeface="微软雅黑" panose="020B0503020204020204" pitchFamily="34" charset="-122"/>
                <a:ea typeface="微软雅黑" panose="020B0503020204020204" pitchFamily="34" charset="-122"/>
              </a:rPr>
              <a:t>地址、二层协议类型等。</a:t>
            </a:r>
          </a:p>
          <a:p>
            <a:r>
              <a:rPr lang="zh-CN" altLang="en-US" dirty="0">
                <a:latin typeface="微软雅黑" panose="020B0503020204020204" pitchFamily="34" charset="-122"/>
                <a:ea typeface="微软雅黑" panose="020B0503020204020204" pitchFamily="34" charset="-122"/>
              </a:rPr>
              <a:t>用户</a:t>
            </a:r>
            <a:r>
              <a:rPr lang="en-US" dirty="0">
                <a:latin typeface="微软雅黑" panose="020B0503020204020204" pitchFamily="34" charset="-122"/>
                <a:ea typeface="微软雅黑" panose="020B0503020204020204" pitchFamily="34" charset="-122"/>
              </a:rPr>
              <a:t>ACL</a:t>
            </a:r>
          </a:p>
          <a:p>
            <a:pPr lvl="1"/>
            <a:r>
              <a:rPr lang="zh-CN" altLang="en-US" dirty="0">
                <a:latin typeface="微软雅黑" panose="020B0503020204020204" pitchFamily="34" charset="-122"/>
                <a:ea typeface="微软雅黑" panose="020B0503020204020204" pitchFamily="34" charset="-122"/>
              </a:rPr>
              <a:t>既可使用</a:t>
            </a:r>
            <a:r>
              <a:rPr lang="en-US" altLang="zh-CN" dirty="0">
                <a:latin typeface="微软雅黑" panose="020B0503020204020204" pitchFamily="34" charset="-122"/>
                <a:ea typeface="微软雅黑" panose="020B0503020204020204" pitchFamily="34" charset="-122"/>
              </a:rPr>
              <a:t>IPv4</a:t>
            </a:r>
            <a:r>
              <a:rPr lang="zh-CN" altLang="en-US" dirty="0">
                <a:latin typeface="微软雅黑" panose="020B0503020204020204" pitchFamily="34" charset="-122"/>
                <a:ea typeface="微软雅黑" panose="020B0503020204020204" pitchFamily="34" charset="-122"/>
              </a:rPr>
              <a:t>报文的源</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地址，也可使用目的</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协议类型、</a:t>
            </a:r>
            <a:r>
              <a:rPr lang="en-US" altLang="zh-CN" dirty="0">
                <a:latin typeface="微软雅黑" panose="020B0503020204020204" pitchFamily="34" charset="-122"/>
                <a:ea typeface="微软雅黑" panose="020B0503020204020204" pitchFamily="34" charset="-122"/>
              </a:rPr>
              <a:t>ICMP</a:t>
            </a:r>
            <a:r>
              <a:rPr lang="zh-CN" altLang="en-US" dirty="0">
                <a:latin typeface="微软雅黑" panose="020B0503020204020204" pitchFamily="34" charset="-122"/>
                <a:ea typeface="微软雅黑" panose="020B0503020204020204" pitchFamily="34" charset="-122"/>
              </a:rPr>
              <a:t>类型、</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源端口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目的端口、</a:t>
            </a:r>
            <a:r>
              <a:rPr lang="en-US" altLang="zh-CN" dirty="0">
                <a:latin typeface="微软雅黑" panose="020B0503020204020204" pitchFamily="34" charset="-122"/>
                <a:ea typeface="微软雅黑" panose="020B0503020204020204" pitchFamily="34" charset="-122"/>
              </a:rPr>
              <a:t>UDP</a:t>
            </a:r>
            <a:r>
              <a:rPr lang="zh-CN" altLang="en-US" dirty="0">
                <a:latin typeface="微软雅黑" panose="020B0503020204020204" pitchFamily="34" charset="-122"/>
                <a:ea typeface="微软雅黑" panose="020B0503020204020204" pitchFamily="34" charset="-122"/>
              </a:rPr>
              <a:t>源端口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目的端口号等来定义规则。</a:t>
            </a:r>
          </a:p>
          <a:p>
            <a:endParaRPr 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除此之外，还有基于</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，基本</a:t>
            </a:r>
            <a:r>
              <a:rPr lang="en-US" altLang="zh-CN" dirty="0">
                <a:latin typeface="微软雅黑" panose="020B0503020204020204" pitchFamily="34" charset="-122"/>
                <a:ea typeface="微软雅黑" panose="020B0503020204020204" pitchFamily="34" charset="-122"/>
              </a:rPr>
              <a:t>ACL6</a:t>
            </a:r>
            <a:r>
              <a:rPr lang="zh-CN" altLang="en-US" dirty="0">
                <a:latin typeface="微软雅黑" panose="020B0503020204020204" pitchFamily="34" charset="-122"/>
                <a:ea typeface="微软雅黑" panose="020B0503020204020204" pitchFamily="34" charset="-122"/>
              </a:rPr>
              <a:t>和高级</a:t>
            </a:r>
            <a:r>
              <a:rPr lang="en-US" altLang="zh-CN" dirty="0">
                <a:latin typeface="微软雅黑" panose="020B0503020204020204" pitchFamily="34" charset="-122"/>
                <a:ea typeface="微软雅黑" panose="020B0503020204020204" pitchFamily="34" charset="-122"/>
              </a:rPr>
              <a:t>ACL6</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基本</a:t>
            </a:r>
            <a:r>
              <a:rPr lang="en-US" altLang="zh-CN" dirty="0">
                <a:latin typeface="微软雅黑" panose="020B0503020204020204" pitchFamily="34" charset="-122"/>
                <a:ea typeface="微软雅黑" panose="020B0503020204020204" pitchFamily="34" charset="-122"/>
              </a:rPr>
              <a:t>ACL6</a:t>
            </a:r>
            <a:r>
              <a:rPr lang="zh-CN" altLang="en-US" dirty="0">
                <a:latin typeface="微软雅黑" panose="020B0503020204020204" pitchFamily="34" charset="-122"/>
                <a:ea typeface="微软雅黑" panose="020B0503020204020204" pitchFamily="34" charset="-122"/>
              </a:rPr>
              <a:t>：可使用</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报文的源</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地址、分片信息和生效时间段来定义规则。</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高级</a:t>
            </a:r>
            <a:r>
              <a:rPr lang="en-US" altLang="zh-CN" dirty="0">
                <a:latin typeface="微软雅黑" panose="020B0503020204020204" pitchFamily="34" charset="-122"/>
                <a:ea typeface="微软雅黑" panose="020B0503020204020204" pitchFamily="34" charset="-122"/>
              </a:rPr>
              <a:t>ACL6</a:t>
            </a:r>
            <a:r>
              <a:rPr lang="zh-CN" altLang="en-US" dirty="0">
                <a:latin typeface="微软雅黑" panose="020B0503020204020204" pitchFamily="34" charset="-122"/>
                <a:ea typeface="微软雅黑" panose="020B0503020204020204" pitchFamily="34" charset="-122"/>
              </a:rPr>
              <a:t>：可以使用</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报文的源</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地址、目的</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协议类型、</a:t>
            </a:r>
            <a:r>
              <a:rPr lang="en-US" altLang="zh-CN" dirty="0">
                <a:latin typeface="微软雅黑" panose="020B0503020204020204" pitchFamily="34" charset="-122"/>
                <a:ea typeface="微软雅黑" panose="020B0503020204020204" pitchFamily="34" charset="-122"/>
              </a:rPr>
              <a:t>ICMPv6</a:t>
            </a:r>
            <a:r>
              <a:rPr lang="zh-CN" altLang="en-US" dirty="0">
                <a:latin typeface="微软雅黑" panose="020B0503020204020204" pitchFamily="34" charset="-122"/>
                <a:ea typeface="微软雅黑" panose="020B0503020204020204" pitchFamily="34" charset="-122"/>
              </a:rPr>
              <a:t>类型、</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目的端口、</a:t>
            </a:r>
            <a:r>
              <a:rPr lang="en-US" altLang="zh-CN" dirty="0">
                <a:latin typeface="微软雅黑" panose="020B0503020204020204" pitchFamily="34" charset="-122"/>
                <a:ea typeface="微软雅黑" panose="020B0503020204020204" pitchFamily="34" charset="-122"/>
              </a:rPr>
              <a:t>UDP</a:t>
            </a:r>
            <a:r>
              <a:rPr lang="zh-CN" altLang="en-US" dirty="0">
                <a:latin typeface="微软雅黑" panose="020B0503020204020204" pitchFamily="34" charset="-122"/>
                <a:ea typeface="微软雅黑" panose="020B0503020204020204" pitchFamily="34" charset="-122"/>
              </a:rPr>
              <a:t>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目的端口号、生效时间段等来定义规则。</a:t>
            </a:r>
          </a:p>
          <a:p>
            <a:pPr lvl="1"/>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653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6238" y="768350"/>
            <a:ext cx="6346825" cy="3570288"/>
          </a:xfrm>
        </p:spPr>
      </p:sp>
      <p:sp>
        <p:nvSpPr>
          <p:cNvPr id="3" name="Notes Placeholder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的匹配顺序</a:t>
            </a:r>
          </a:p>
          <a:p>
            <a:pPr lvl="1"/>
            <a:r>
              <a:rPr lang="zh-CN" altLang="en-US" dirty="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ACL </a:t>
            </a:r>
            <a:r>
              <a:rPr lang="zh-CN" altLang="en-US" dirty="0">
                <a:latin typeface="微软雅黑" panose="020B0503020204020204" pitchFamily="34" charset="-122"/>
                <a:ea typeface="微软雅黑" panose="020B0503020204020204" pitchFamily="34" charset="-122"/>
              </a:rPr>
              <a:t>可以由多条“</a:t>
            </a:r>
            <a:r>
              <a:rPr lang="en-US" altLang="zh-CN" dirty="0">
                <a:latin typeface="微软雅黑" panose="020B0503020204020204" pitchFamily="34" charset="-122"/>
                <a:ea typeface="微软雅黑" panose="020B0503020204020204" pitchFamily="34" charset="-122"/>
              </a:rPr>
              <a:t>deny | permit”</a:t>
            </a:r>
            <a:r>
              <a:rPr lang="zh-CN" altLang="en-US" dirty="0">
                <a:latin typeface="微软雅黑" panose="020B0503020204020204" pitchFamily="34" charset="-122"/>
                <a:ea typeface="微软雅黑" panose="020B0503020204020204" pitchFamily="34" charset="-122"/>
              </a:rPr>
              <a:t>语句组成，每一条语句描述一条规则，这些规则可能存在重复或矛盾的地方（一条规则可以包含另一条规则，但两条规则不可能完全相同）。</a:t>
            </a:r>
          </a:p>
          <a:p>
            <a:pPr lvl="1"/>
            <a:r>
              <a:rPr lang="zh-CN" altLang="en-US" dirty="0">
                <a:latin typeface="微软雅黑" panose="020B0503020204020204" pitchFamily="34" charset="-122"/>
                <a:ea typeface="微软雅黑" panose="020B0503020204020204" pitchFamily="34" charset="-122"/>
              </a:rPr>
              <a:t>设备支持两种匹配顺序，即配置顺序（</a:t>
            </a:r>
            <a:r>
              <a:rPr lang="en-US" altLang="zh-CN" dirty="0" err="1">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）和自动排序（</a:t>
            </a:r>
            <a:r>
              <a:rPr lang="en-US" altLang="zh-CN" dirty="0">
                <a:latin typeface="微软雅黑" panose="020B0503020204020204" pitchFamily="34" charset="-122"/>
                <a:ea typeface="微软雅黑" panose="020B0503020204020204" pitchFamily="34" charset="-122"/>
              </a:rPr>
              <a:t>auto</a:t>
            </a:r>
            <a:r>
              <a:rPr lang="zh-CN" altLang="en-US" dirty="0">
                <a:latin typeface="微软雅黑" panose="020B0503020204020204" pitchFamily="34" charset="-122"/>
                <a:ea typeface="微软雅黑" panose="020B0503020204020204" pitchFamily="34" charset="-122"/>
              </a:rPr>
              <a:t>）。当将一个数据包和访问控制列表的规则进行匹配的时候，由规则的匹配顺序决定规则的优先级，</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通过设置规则的优先级来处理规则之间重复或矛盾的情形。缺省的</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匹配顺序是</a:t>
            </a:r>
            <a:r>
              <a:rPr lang="en-US" altLang="zh-CN" dirty="0" err="1">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模式。</a:t>
            </a:r>
          </a:p>
          <a:p>
            <a:r>
              <a:rPr lang="zh-CN" altLang="en-US" dirty="0">
                <a:latin typeface="微软雅黑" panose="020B0503020204020204" pitchFamily="34" charset="-122"/>
                <a:ea typeface="微软雅黑" panose="020B0503020204020204" pitchFamily="34" charset="-122"/>
              </a:rPr>
              <a:t>配置顺序</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如果配置规则时指定了规则编号，则规则编号越小，规则插入位置越靠前，该规则越先被匹配。</a:t>
            </a:r>
          </a:p>
          <a:p>
            <a:pPr lvl="1"/>
            <a:r>
              <a:rPr lang="zh-CN" altLang="en-US" dirty="0">
                <a:latin typeface="微软雅黑" panose="020B0503020204020204" pitchFamily="34" charset="-122"/>
                <a:ea typeface="微软雅黑" panose="020B0503020204020204" pitchFamily="34" charset="-122"/>
              </a:rPr>
              <a:t>如果配置规则时未指定规则编号，则由系统自动为其分配一个编号。该编号是一个大于当前</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内最大规则编号且是步长整数倍的最小整数，因此该规则会被最后匹配。</a:t>
            </a:r>
          </a:p>
          <a:p>
            <a:r>
              <a:rPr lang="zh-CN" altLang="en-US" dirty="0">
                <a:latin typeface="微软雅黑" panose="020B0503020204020204" pitchFamily="34" charset="-122"/>
                <a:ea typeface="微软雅黑" panose="020B0503020204020204" pitchFamily="34" charset="-122"/>
              </a:rPr>
              <a:t>自动排序（</a:t>
            </a:r>
            <a:r>
              <a:rPr lang="en-US" altLang="zh-CN" dirty="0">
                <a:latin typeface="微软雅黑" panose="020B0503020204020204" pitchFamily="34" charset="-122"/>
                <a:ea typeface="微软雅黑" panose="020B0503020204020204" pitchFamily="34" charset="-122"/>
              </a:rPr>
              <a:t>auto</a:t>
            </a:r>
            <a:r>
              <a:rPr lang="zh-CN" altLang="en-US"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自动排序（</a:t>
            </a:r>
            <a:r>
              <a:rPr lang="en-US" altLang="zh-CN" dirty="0">
                <a:latin typeface="微软雅黑" panose="020B0503020204020204" pitchFamily="34" charset="-122"/>
                <a:ea typeface="微软雅黑" panose="020B0503020204020204" pitchFamily="34" charset="-122"/>
              </a:rPr>
              <a:t>auto</a:t>
            </a:r>
            <a:r>
              <a:rPr lang="zh-CN" altLang="en-US" dirty="0">
                <a:latin typeface="微软雅黑" panose="020B0503020204020204" pitchFamily="34" charset="-122"/>
                <a:ea typeface="微软雅黑" panose="020B0503020204020204" pitchFamily="34" charset="-122"/>
              </a:rPr>
              <a:t>）使用“深度优先”的原则进行匹配。</a:t>
            </a:r>
          </a:p>
          <a:p>
            <a:pPr lvl="1"/>
            <a:r>
              <a:rPr lang="zh-CN" altLang="en-US" dirty="0">
                <a:latin typeface="微软雅黑" panose="020B0503020204020204" pitchFamily="34" charset="-122"/>
                <a:ea typeface="微软雅黑" panose="020B0503020204020204" pitchFamily="34" charset="-122"/>
              </a:rPr>
              <a:t>“深度优先”即根据规则的精确度排序，匹配条件（如协议类型、源和目的</a:t>
            </a:r>
            <a:r>
              <a:rPr lang="en-US" altLang="zh-CN" dirty="0">
                <a:latin typeface="微软雅黑" panose="020B0503020204020204" pitchFamily="34" charset="-122"/>
                <a:ea typeface="微软雅黑" panose="020B0503020204020204" pitchFamily="34" charset="-122"/>
              </a:rPr>
              <a:t>IP </a:t>
            </a:r>
            <a:r>
              <a:rPr lang="zh-CN" altLang="en-US" dirty="0">
                <a:latin typeface="微软雅黑" panose="020B0503020204020204" pitchFamily="34" charset="-122"/>
                <a:ea typeface="微软雅黑" panose="020B0503020204020204" pitchFamily="34" charset="-122"/>
              </a:rPr>
              <a:t>地址范围等）限制越严格越精确。例如可以比较地址的反掩码，反掩码越小，则指定的主机的范围就越小，限制就越严格。</a:t>
            </a:r>
          </a:p>
          <a:p>
            <a:pPr lvl="1"/>
            <a:r>
              <a:rPr lang="zh-CN" altLang="en-US" dirty="0">
                <a:latin typeface="微软雅黑" panose="020B0503020204020204" pitchFamily="34" charset="-122"/>
                <a:ea typeface="微软雅黑" panose="020B0503020204020204" pitchFamily="34" charset="-122"/>
              </a:rPr>
              <a:t>若“深度优先”的顺序相同，则匹配该规则时按</a:t>
            </a:r>
            <a:r>
              <a:rPr lang="en-US" altLang="zh-CN" dirty="0">
                <a:latin typeface="微软雅黑" panose="020B0503020204020204" pitchFamily="34" charset="-122"/>
                <a:ea typeface="微软雅黑" panose="020B0503020204020204" pitchFamily="34" charset="-122"/>
              </a:rPr>
              <a:t>rule-id</a:t>
            </a:r>
            <a:r>
              <a:rPr lang="zh-CN" altLang="en-US" dirty="0">
                <a:latin typeface="微软雅黑" panose="020B0503020204020204" pitchFamily="34" charset="-122"/>
                <a:ea typeface="微软雅黑" panose="020B0503020204020204" pitchFamily="34" charset="-122"/>
              </a:rPr>
              <a:t>从小到大排列。</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04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18587759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2142366963"/>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j-ea"/>
                <a:ea typeface="+mj-ea"/>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lgn="just">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pic>
        <p:nvPicPr>
          <p:cNvPr id="6" name="Picture 4" descr="问题 copy">
            <a:extLst>
              <a:ext uri="{FF2B5EF4-FFF2-40B4-BE49-F238E27FC236}">
                <a16:creationId xmlns:a16="http://schemas.microsoft.com/office/drawing/2014/main" id="{A7B98D42-5F44-4A20-9EF6-FF5A1E326ACA}"/>
              </a:ext>
            </a:extLst>
          </p:cNvPr>
          <p:cNvPicPr>
            <a:picLocks noChangeAspect="1" noChangeArrowheads="1"/>
          </p:cNvPicPr>
          <p:nvPr userDrawn="1"/>
        </p:nvPicPr>
        <p:blipFill>
          <a:blip r:embed="rId2" cstate="print"/>
          <a:srcRect/>
          <a:stretch>
            <a:fillRect/>
          </a:stretch>
        </p:blipFill>
        <p:spPr bwMode="auto">
          <a:xfrm>
            <a:off x="979550" y="415675"/>
            <a:ext cx="615950"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5AF6123D-B191-48C9-9375-2C34FD0C85B3}"/>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思考题</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此版式用于每一节的总结</a:t>
            </a:r>
            <a:r>
              <a:rPr lang="en-US" altLang="zh-CN" dirty="0"/>
              <a:t>-201501</a:t>
            </a:r>
            <a:endParaRPr lang="zh-CN" altLang="en-US" dirty="0"/>
          </a:p>
        </p:txBody>
      </p:sp>
      <p:pic>
        <p:nvPicPr>
          <p:cNvPr id="6" name="Picture 8" descr="总结 copy">
            <a:extLst>
              <a:ext uri="{FF2B5EF4-FFF2-40B4-BE49-F238E27FC236}">
                <a16:creationId xmlns:a16="http://schemas.microsoft.com/office/drawing/2014/main" id="{66AB9E4D-5661-42EC-BDBA-1BCD79973B70}"/>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E187E84D-CF55-4DE7-B007-1DDD3194162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本节小结</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8" descr="总结 copy">
            <a:extLst>
              <a:ext uri="{FF2B5EF4-FFF2-40B4-BE49-F238E27FC236}">
                <a16:creationId xmlns:a16="http://schemas.microsoft.com/office/drawing/2014/main" id="{3C67497D-F0E4-4A0D-9AA0-7356A6217319}"/>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8" name="TextBox 10">
            <a:extLst>
              <a:ext uri="{FF2B5EF4-FFF2-40B4-BE49-F238E27FC236}">
                <a16:creationId xmlns:a16="http://schemas.microsoft.com/office/drawing/2014/main" id="{24FF79AE-8F43-494A-9EFD-B2997124C17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本章总结</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此版式用于提供给学员更多学习信息。</a:t>
            </a:r>
          </a:p>
        </p:txBody>
      </p:sp>
      <p:pic>
        <p:nvPicPr>
          <p:cNvPr id="7" name="Picture 19" descr="前言 copy">
            <a:extLst>
              <a:ext uri="{FF2B5EF4-FFF2-40B4-BE49-F238E27FC236}">
                <a16:creationId xmlns:a16="http://schemas.microsoft.com/office/drawing/2014/main" id="{96E39D07-8685-4500-9B2C-88296F21E0AC}"/>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8" name="TextBox 10">
            <a:extLst>
              <a:ext uri="{FF2B5EF4-FFF2-40B4-BE49-F238E27FC236}">
                <a16:creationId xmlns:a16="http://schemas.microsoft.com/office/drawing/2014/main" id="{1CE45B71-243A-4C38-84B4-A2CA99334E25}"/>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更多信息</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vl1pPr>
          </a:lstStyle>
          <a:p>
            <a:endParaRPr lang="zh-CN" altLang="en-US" dirty="0"/>
          </a:p>
        </p:txBody>
      </p:sp>
      <p:pic>
        <p:nvPicPr>
          <p:cNvPr id="5" name="Picture 19" descr="前言 copy">
            <a:extLst>
              <a:ext uri="{FF2B5EF4-FFF2-40B4-BE49-F238E27FC236}">
                <a16:creationId xmlns:a16="http://schemas.microsoft.com/office/drawing/2014/main" id="{4DFEBF03-22C8-4735-B4D5-61DDB493E106}"/>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7" name="TextBox 10">
            <a:extLst>
              <a:ext uri="{FF2B5EF4-FFF2-40B4-BE49-F238E27FC236}">
                <a16:creationId xmlns:a16="http://schemas.microsoft.com/office/drawing/2014/main" id="{67D92142-EE08-489C-AA2D-030FB70F89E2}"/>
              </a:ext>
            </a:extLst>
          </p:cNvPr>
          <p:cNvSpPr txBox="1"/>
          <p:nvPr userDrawn="1"/>
        </p:nvSpPr>
        <p:spPr bwMode="auto">
          <a:xfrm>
            <a:off x="1775521" y="440668"/>
            <a:ext cx="5400599"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学习推荐</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9D36E720-0E25-41AB-8346-B547D8B86001}"/>
              </a:ext>
            </a:extLst>
          </p:cNvPr>
          <p:cNvSpPr txBox="1">
            <a:spLocks noChangeArrowheads="1"/>
          </p:cNvSpPr>
          <p:nvPr userDrawn="1"/>
        </p:nvSpPr>
        <p:spPr bwMode="auto">
          <a:xfrm>
            <a:off x="4826327" y="3189288"/>
            <a:ext cx="2539347"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Arial" pitchFamily="34" charset="0"/>
                <a:ea typeface="MS PGothic" pitchFamily="34" charset="-128"/>
                <a:sym typeface="FrutigerNext LT Regular" pitchFamily="34" charset="0"/>
              </a:rPr>
              <a:t>www.huawei.com</a:t>
            </a:r>
          </a:p>
        </p:txBody>
      </p:sp>
      <p:sp>
        <p:nvSpPr>
          <p:cNvPr id="4" name="Text Box 8">
            <a:extLst>
              <a:ext uri="{FF2B5EF4-FFF2-40B4-BE49-F238E27FC236}">
                <a16:creationId xmlns:a16="http://schemas.microsoft.com/office/drawing/2014/main" id="{11ED55EC-FD16-4B98-B04D-4605D3C0D784}"/>
              </a:ext>
            </a:extLst>
          </p:cNvPr>
          <p:cNvSpPr txBox="1">
            <a:spLocks noChangeArrowheads="1"/>
          </p:cNvSpPr>
          <p:nvPr userDrawn="1"/>
        </p:nvSpPr>
        <p:spPr bwMode="auto">
          <a:xfrm>
            <a:off x="5491092"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pic>
        <p:nvPicPr>
          <p:cNvPr id="5" name="Picture 7" descr="5">
            <a:extLst>
              <a:ext uri="{FF2B5EF4-FFF2-40B4-BE49-F238E27FC236}">
                <a16:creationId xmlns:a16="http://schemas.microsoft.com/office/drawing/2014/main" id="{97CBA8DB-94D7-4EC0-9F40-4E718A6A2341}"/>
              </a:ext>
            </a:extLst>
          </p:cNvPr>
          <p:cNvPicPr>
            <a:picLocks noChangeAspect="1" noChangeArrowheads="1"/>
          </p:cNvPicPr>
          <p:nvPr userDrawn="1"/>
        </p:nvPicPr>
        <p:blipFill>
          <a:blip r:embed="rId2" cstate="print"/>
          <a:srcRect/>
          <a:stretch>
            <a:fillRect/>
          </a:stretch>
        </p:blipFill>
        <p:spPr bwMode="auto">
          <a:xfrm>
            <a:off x="0" y="5943601"/>
            <a:ext cx="12192000" cy="931863"/>
          </a:xfrm>
          <a:prstGeom prst="rect">
            <a:avLst/>
          </a:prstGeom>
          <a:noFill/>
          <a:ln w="9525">
            <a:noFill/>
            <a:miter lim="800000"/>
            <a:headEnd/>
            <a:tailEnd/>
          </a:ln>
        </p:spPr>
      </p:pic>
    </p:spTree>
    <p:extLst>
      <p:ext uri="{BB962C8B-B14F-4D97-AF65-F5344CB8AC3E}">
        <p14:creationId xmlns:p14="http://schemas.microsoft.com/office/powerpoint/2010/main" val="84227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54703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2018 </a:t>
            </a:r>
            <a:r>
              <a:rPr lang="zh-CN" altLang="en-US" sz="1200" b="0" dirty="0">
                <a:latin typeface="+mn-lt"/>
                <a:ea typeface="+mn-ea"/>
              </a:rPr>
              <a:t>华为技术有限公司</a:t>
            </a:r>
          </a:p>
        </p:txBody>
      </p:sp>
      <p:pic>
        <p:nvPicPr>
          <p:cNvPr id="8" name="图片 7">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414185"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5828" y="4094164"/>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0" name="Picture 3" descr="E:\01 日常工作\03 品牌规范设计\公司广告源文档\HW LOGO副本.png">
            <a:extLst>
              <a:ext uri="{FF2B5EF4-FFF2-40B4-BE49-F238E27FC236}">
                <a16:creationId xmlns:a16="http://schemas.microsoft.com/office/drawing/2014/main" id="{9FE965B7-F373-412F-96D7-BF894E40FA23}"/>
              </a:ext>
            </a:extLst>
          </p:cNvPr>
          <p:cNvPicPr>
            <a:picLocks noChangeAspect="1" noChangeArrowheads="1"/>
          </p:cNvPicPr>
          <p:nvPr userDrawn="1"/>
        </p:nvPicPr>
        <p:blipFill>
          <a:blip r:embed="rId3" cstate="print"/>
          <a:srcRect/>
          <a:stretch>
            <a:fillRect/>
          </a:stretch>
        </p:blipFill>
        <p:spPr bwMode="auto">
          <a:xfrm>
            <a:off x="10399786" y="5383319"/>
            <a:ext cx="1070868" cy="1034013"/>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vl1pPr>
            <a:lvl5pPr>
              <a:buNone/>
              <a:defRPr/>
            </a:lvl5pPr>
          </a:lstStyle>
          <a:p>
            <a:pPr eaLnBrk="1" hangingPunct="1"/>
            <a:r>
              <a:rPr lang="zh-CN" altLang="en-US" dirty="0"/>
              <a:t>本章主要讲述</a:t>
            </a:r>
            <a:r>
              <a:rPr lang="en-US" altLang="zh-CN" dirty="0"/>
              <a:t>...</a:t>
            </a:r>
            <a:endParaRPr lang="zh-CN" altLang="en-US" dirty="0"/>
          </a:p>
        </p:txBody>
      </p:sp>
      <p:pic>
        <p:nvPicPr>
          <p:cNvPr id="5" name="Picture 4" descr="前言 copy">
            <a:extLst>
              <a:ext uri="{FF2B5EF4-FFF2-40B4-BE49-F238E27FC236}">
                <a16:creationId xmlns:a16="http://schemas.microsoft.com/office/drawing/2014/main" id="{68F7798A-9C96-4DD9-B4BE-8E04160DA5D2}"/>
              </a:ext>
            </a:extLst>
          </p:cNvPr>
          <p:cNvPicPr>
            <a:picLocks noChangeAspect="1" noChangeArrowheads="1"/>
          </p:cNvPicPr>
          <p:nvPr userDrawn="1"/>
        </p:nvPicPr>
        <p:blipFill>
          <a:blip r:embed="rId2" cstate="print"/>
          <a:srcRect/>
          <a:stretch>
            <a:fillRect/>
          </a:stretch>
        </p:blipFill>
        <p:spPr bwMode="auto">
          <a:xfrm>
            <a:off x="979550" y="424188"/>
            <a:ext cx="615950" cy="617537"/>
          </a:xfrm>
          <a:prstGeom prst="rect">
            <a:avLst/>
          </a:prstGeom>
          <a:noFill/>
          <a:ln w="9525">
            <a:noFill/>
            <a:miter lim="800000"/>
            <a:headEnd/>
            <a:tailEnd/>
          </a:ln>
        </p:spPr>
      </p:pic>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前言</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algn="just" eaLnBrk="1" hangingPunct="1">
              <a:defRPr/>
            </a:lvl2pPr>
            <a:lvl3pPr algn="just" eaLnBrk="1" hangingPunct="1">
              <a:defRPr/>
            </a:lvl3pPr>
            <a:lvl4pPr algn="just" eaLnBrk="1" hangingPunct="1">
              <a:defRPr/>
            </a:lvl4pPr>
            <a:lvl5pPr algn="just"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7762BAFB-835F-4D24-A2FA-F5CB87D7D270}"/>
              </a:ext>
            </a:extLst>
          </p:cNvPr>
          <p:cNvPicPr>
            <a:picLocks noChangeAspect="1" noChangeArrowheads="1"/>
          </p:cNvPicPr>
          <p:nvPr userDrawn="1"/>
        </p:nvPicPr>
        <p:blipFill>
          <a:blip r:embed="rId2" cstate="print"/>
          <a:srcRect/>
          <a:stretch>
            <a:fillRect/>
          </a:stretch>
        </p:blipFill>
        <p:spPr bwMode="auto">
          <a:xfrm>
            <a:off x="973200" y="415675"/>
            <a:ext cx="622300" cy="623888"/>
          </a:xfrm>
          <a:prstGeom prst="rect">
            <a:avLst/>
          </a:prstGeom>
          <a:noFill/>
          <a:ln w="9525">
            <a:noFill/>
            <a:miter lim="800000"/>
            <a:headEnd/>
            <a:tailEnd/>
          </a:ln>
        </p:spPr>
      </p:pic>
      <p:sp>
        <p:nvSpPr>
          <p:cNvPr id="6" name="TextBox 10">
            <a:extLst>
              <a:ext uri="{FF2B5EF4-FFF2-40B4-BE49-F238E27FC236}">
                <a16:creationId xmlns:a16="http://schemas.microsoft.com/office/drawing/2014/main" id="{F55F8CC2-E849-4E11-B308-49CD54DC2F7C}"/>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目标</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pic>
        <p:nvPicPr>
          <p:cNvPr id="5" name="Picture 18" descr="目录 copy">
            <a:extLst>
              <a:ext uri="{FF2B5EF4-FFF2-40B4-BE49-F238E27FC236}">
                <a16:creationId xmlns:a16="http://schemas.microsoft.com/office/drawing/2014/main" id="{2B1B693B-E291-46EA-98D5-35EC97F8C8CE}"/>
              </a:ext>
            </a:extLst>
          </p:cNvPr>
          <p:cNvPicPr>
            <a:picLocks noChangeAspect="1" noChangeArrowheads="1"/>
          </p:cNvPicPr>
          <p:nvPr userDrawn="1"/>
        </p:nvPicPr>
        <p:blipFill>
          <a:blip r:embed="rId2" cstate="print"/>
          <a:srcRect/>
          <a:stretch>
            <a:fillRect/>
          </a:stretch>
        </p:blipFill>
        <p:spPr bwMode="auto">
          <a:xfrm>
            <a:off x="979550" y="415675"/>
            <a:ext cx="620713" cy="622300"/>
          </a:xfrm>
          <a:prstGeom prst="rect">
            <a:avLst/>
          </a:prstGeom>
          <a:noFill/>
          <a:ln w="9525">
            <a:noFill/>
            <a:miter lim="800000"/>
            <a:headEnd/>
            <a:tailEnd/>
          </a:ln>
        </p:spPr>
      </p:pic>
      <p:sp>
        <p:nvSpPr>
          <p:cNvPr id="12" name="TextBox 10">
            <a:extLst>
              <a:ext uri="{FF2B5EF4-FFF2-40B4-BE49-F238E27FC236}">
                <a16:creationId xmlns:a16="http://schemas.microsoft.com/office/drawing/2014/main" id="{20B98358-2290-4967-8898-E7A36303E1A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目录</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494581DE-2BBE-4BB4-A9F4-D8FA01070921}"/>
              </a:ext>
            </a:extLst>
          </p:cNvPr>
          <p:cNvPicPr>
            <a:picLocks noChangeAspect="1" noChangeArrowheads="1"/>
          </p:cNvPicPr>
          <p:nvPr userDrawn="1"/>
        </p:nvPicPr>
        <p:blipFill>
          <a:blip r:embed="rId2" cstate="print"/>
          <a:srcRect/>
          <a:stretch>
            <a:fillRect/>
          </a:stretch>
        </p:blipFill>
        <p:spPr bwMode="auto">
          <a:xfrm>
            <a:off x="979550" y="415675"/>
            <a:ext cx="622300" cy="623888"/>
          </a:xfrm>
          <a:prstGeom prst="rect">
            <a:avLst/>
          </a:prstGeom>
          <a:noFill/>
          <a:ln w="9525">
            <a:noFill/>
            <a:miter lim="800000"/>
            <a:headEnd/>
            <a:tailEnd/>
          </a:ln>
        </p:spPr>
      </p:pic>
      <p:sp>
        <p:nvSpPr>
          <p:cNvPr id="8" name="TextBox 10">
            <a:extLst>
              <a:ext uri="{FF2B5EF4-FFF2-40B4-BE49-F238E27FC236}">
                <a16:creationId xmlns:a16="http://schemas.microsoft.com/office/drawing/2014/main" id="{A5D844C3-5B53-43D5-B14B-8CFF0F5DFEFC}"/>
              </a:ext>
            </a:extLst>
          </p:cNvPr>
          <p:cNvSpPr txBox="1"/>
          <p:nvPr userDrawn="1"/>
        </p:nvSpPr>
        <p:spPr bwMode="auto">
          <a:xfrm>
            <a:off x="1775521" y="449181"/>
            <a:ext cx="9696814"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本节概述和学习目标</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233488"/>
            <a:ext cx="10560048" cy="4680000"/>
          </a:xfrm>
        </p:spPr>
        <p:txBody>
          <a:bodyPr/>
          <a:lstStyle>
            <a:lvl1pPr algn="just">
              <a:defRPr/>
            </a:lvl1pPr>
          </a:lstStyle>
          <a:p>
            <a:r>
              <a:rPr lang="zh-CN" altLang="en-US" dirty="0"/>
              <a:t>单击此处输入文字</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C8A129-DD37-44CB-B437-ED62693AE892}"/>
              </a:ext>
            </a:extLst>
          </p:cNvPr>
          <p:cNvSpPr>
            <a:spLocks noGrp="1"/>
          </p:cNvSpPr>
          <p:nvPr>
            <p:ph type="title"/>
          </p:nvPr>
        </p:nvSpPr>
        <p:spPr>
          <a:xfrm>
            <a:off x="912286" y="292385"/>
            <a:ext cx="10560048" cy="868363"/>
          </a:xfrm>
        </p:spPr>
        <p:txBody>
          <a:body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3C5EF733-EAE7-4C3C-B05D-ADF02108C240}"/>
              </a:ext>
            </a:extLst>
          </p:cNvPr>
          <p:cNvPicPr>
            <a:picLocks/>
          </p:cNvPicPr>
          <p:nvPr userDrawn="1"/>
        </p:nvPicPr>
        <p:blipFill>
          <a:blip r:embed="rId17"/>
          <a:stretch>
            <a:fillRect/>
          </a:stretch>
        </p:blipFill>
        <p:spPr>
          <a:xfrm>
            <a:off x="0" y="6390000"/>
            <a:ext cx="12192000" cy="468000"/>
          </a:xfrm>
          <a:prstGeom prst="rect">
            <a:avLst/>
          </a:prstGeom>
        </p:spPr>
      </p:pic>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9408368" y="6500581"/>
            <a:ext cx="642667"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j-lt"/>
                <a:ea typeface="+mn-ea"/>
                <a:cs typeface="Arial" pitchFamily="34" charset="0"/>
              </a:rPr>
              <a:t>第</a:t>
            </a:r>
            <a:fld id="{2F2CF7F5-F178-4429-B6CA-28062DF31937}" type="slidenum">
              <a:rPr lang="en-US" altLang="zh-CN" sz="1200" smtClean="0">
                <a:latin typeface="+mj-lt"/>
                <a:ea typeface="+mn-ea"/>
                <a:cs typeface="Arial" pitchFamily="34" charset="0"/>
              </a:rPr>
              <a:pPr defTabSz="801668" eaLnBrk="0" fontAlgn="base" hangingPunct="0">
                <a:defRPr/>
              </a:pPr>
              <a:t>‹#›</a:t>
            </a:fld>
            <a:r>
              <a:rPr lang="zh-CN" altLang="en-US" sz="1200" dirty="0">
                <a:latin typeface="+mj-lt"/>
                <a:ea typeface="+mn-ea"/>
                <a:cs typeface="Arial" pitchFamily="34" charset="0"/>
              </a:rPr>
              <a:t>页</a:t>
            </a:r>
            <a:endParaRPr lang="en-US" altLang="zh-CN" sz="1200" dirty="0">
              <a:latin typeface="+mj-lt"/>
              <a:ea typeface="+mn-ea"/>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561462"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dirty="0">
                <a:latin typeface="+mn-lt"/>
                <a:ea typeface="+mn-ea"/>
                <a:cs typeface="Arial" pitchFamily="34" charset="0"/>
              </a:rPr>
              <a:t>版权所有</a:t>
            </a:r>
            <a:r>
              <a:rPr lang="en-US" altLang="zh-CN" sz="1200" dirty="0">
                <a:latin typeface="+mn-lt"/>
                <a:ea typeface="+mn-ea"/>
                <a:cs typeface="Arial" pitchFamily="34" charset="0"/>
              </a:rPr>
              <a:t>© 2018 </a:t>
            </a:r>
            <a:r>
              <a:rPr lang="zh-CN" altLang="en-US" sz="1200" dirty="0">
                <a:latin typeface="+mn-lt"/>
                <a:ea typeface="+mn-ea"/>
                <a:cs typeface="Arial" pitchFamily="34" charset="0"/>
              </a:rPr>
              <a:t>华为技术有限公司</a:t>
            </a:r>
          </a:p>
        </p:txBody>
      </p:sp>
      <p:pic>
        <p:nvPicPr>
          <p:cNvPr id="14" name="Picture 2" descr="E:\01 日常工作\03 品牌规范设计\公司广告源文档\HW LOGO(horizontal）111.png">
            <a:extLst>
              <a:ext uri="{FF2B5EF4-FFF2-40B4-BE49-F238E27FC236}">
                <a16:creationId xmlns:a16="http://schemas.microsoft.com/office/drawing/2014/main" id="{79BAC0DA-A3F8-4E46-A960-00986C7F969C}"/>
              </a:ext>
            </a:extLst>
          </p:cNvPr>
          <p:cNvPicPr>
            <a:picLocks noChangeAspect="1" noChangeArrowheads="1"/>
          </p:cNvPicPr>
          <p:nvPr userDrawn="1"/>
        </p:nvPicPr>
        <p:blipFill>
          <a:blip r:embed="rId18" cstate="print"/>
          <a:srcRect/>
          <a:stretch>
            <a:fillRect/>
          </a:stretch>
        </p:blipFill>
        <p:spPr bwMode="auto">
          <a:xfrm>
            <a:off x="10668508" y="6474371"/>
            <a:ext cx="1249200" cy="303003"/>
          </a:xfrm>
          <a:prstGeom prst="rect">
            <a:avLst/>
          </a:prstGeom>
          <a:noFill/>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文本占位符 56">
            <a:extLst>
              <a:ext uri="{FF2B5EF4-FFF2-40B4-BE49-F238E27FC236}">
                <a16:creationId xmlns:a16="http://schemas.microsoft.com/office/drawing/2014/main" id="{309B3DA1-93DB-43CD-855B-81D983946436}"/>
              </a:ext>
            </a:extLst>
          </p:cNvPr>
          <p:cNvSpPr>
            <a:spLocks noGrp="1"/>
          </p:cNvSpPr>
          <p:nvPr>
            <p:ph type="body" sz="quarter" idx="17"/>
          </p:nvPr>
        </p:nvSpPr>
        <p:spPr/>
        <p:txBody>
          <a:bodyPr/>
          <a:lstStyle/>
          <a:p>
            <a:r>
              <a:rPr lang="en-US" altLang="zh-CN" dirty="0"/>
              <a:t>HCRSE108</a:t>
            </a:r>
            <a:endParaRPr lang="zh-CN" altLang="en-US" dirty="0"/>
          </a:p>
        </p:txBody>
      </p:sp>
      <p:sp>
        <p:nvSpPr>
          <p:cNvPr id="58" name="文本占位符 57">
            <a:extLst>
              <a:ext uri="{FF2B5EF4-FFF2-40B4-BE49-F238E27FC236}">
                <a16:creationId xmlns:a16="http://schemas.microsoft.com/office/drawing/2014/main" id="{F7666343-0BDA-46FF-AE2B-67C3D679EC12}"/>
              </a:ext>
            </a:extLst>
          </p:cNvPr>
          <p:cNvSpPr>
            <a:spLocks noGrp="1"/>
          </p:cNvSpPr>
          <p:nvPr>
            <p:ph type="body" sz="quarter" idx="18"/>
          </p:nvPr>
        </p:nvSpPr>
        <p:spPr/>
        <p:txBody>
          <a:bodyPr/>
          <a:lstStyle/>
          <a:p>
            <a:r>
              <a:rPr lang="en-US" altLang="zh-CN" dirty="0"/>
              <a:t>RS</a:t>
            </a:r>
            <a:endParaRPr lang="zh-CN" altLang="en-US" dirty="0"/>
          </a:p>
        </p:txBody>
      </p:sp>
      <p:sp>
        <p:nvSpPr>
          <p:cNvPr id="59" name="文本占位符 58">
            <a:extLst>
              <a:ext uri="{FF2B5EF4-FFF2-40B4-BE49-F238E27FC236}">
                <a16:creationId xmlns:a16="http://schemas.microsoft.com/office/drawing/2014/main" id="{B28B07B9-F9D8-4B1B-A500-9F68D09CAA0C}"/>
              </a:ext>
            </a:extLst>
          </p:cNvPr>
          <p:cNvSpPr>
            <a:spLocks noGrp="1"/>
          </p:cNvSpPr>
          <p:nvPr>
            <p:ph type="body" sz="quarter" idx="19"/>
          </p:nvPr>
        </p:nvSpPr>
        <p:spPr/>
        <p:txBody>
          <a:bodyPr/>
          <a:lstStyle/>
          <a:p>
            <a:r>
              <a:rPr lang="en-US" altLang="zh-CN" dirty="0"/>
              <a:t> </a:t>
            </a:r>
            <a:endParaRPr lang="zh-CN" altLang="en-US" dirty="0"/>
          </a:p>
        </p:txBody>
      </p:sp>
      <p:sp>
        <p:nvSpPr>
          <p:cNvPr id="60" name="文本占位符 59">
            <a:extLst>
              <a:ext uri="{FF2B5EF4-FFF2-40B4-BE49-F238E27FC236}">
                <a16:creationId xmlns:a16="http://schemas.microsoft.com/office/drawing/2014/main" id="{921B5ADC-9FF1-4BEE-9FFE-5B3D1B92439E}"/>
              </a:ext>
            </a:extLst>
          </p:cNvPr>
          <p:cNvSpPr>
            <a:spLocks noGrp="1"/>
          </p:cNvSpPr>
          <p:nvPr>
            <p:ph type="body" sz="quarter" idx="20"/>
          </p:nvPr>
        </p:nvSpPr>
        <p:spPr/>
        <p:txBody>
          <a:bodyPr/>
          <a:lstStyle/>
          <a:p>
            <a:r>
              <a:rPr lang="en-US" altLang="zh-CN" dirty="0"/>
              <a:t>V3.0</a:t>
            </a:r>
            <a:endParaRPr lang="zh-CN" altLang="en-US" dirty="0"/>
          </a:p>
        </p:txBody>
      </p:sp>
      <p:sp>
        <p:nvSpPr>
          <p:cNvPr id="3" name="文本占位符 2"/>
          <p:cNvSpPr>
            <a:spLocks noGrp="1"/>
          </p:cNvSpPr>
          <p:nvPr>
            <p:ph type="body" sz="quarter" idx="13"/>
          </p:nvPr>
        </p:nvSpPr>
        <p:spPr>
          <a:xfrm>
            <a:off x="1007435" y="3373862"/>
            <a:ext cx="3120347" cy="468052"/>
          </a:xfrm>
        </p:spPr>
        <p:txBody>
          <a:bodyPr/>
          <a:lstStyle/>
          <a:p>
            <a:r>
              <a:rPr lang="zh-CN" altLang="en-US" dirty="0"/>
              <a:t>丁毅</a:t>
            </a:r>
            <a:r>
              <a:rPr lang="en-US" altLang="zh-CN" dirty="0"/>
              <a:t>/dwx66270</a:t>
            </a:r>
            <a:endParaRPr lang="zh-CN" altLang="en-US" dirty="0"/>
          </a:p>
        </p:txBody>
      </p:sp>
      <p:sp>
        <p:nvSpPr>
          <p:cNvPr id="4" name="文本占位符 3"/>
          <p:cNvSpPr>
            <a:spLocks noGrp="1"/>
          </p:cNvSpPr>
          <p:nvPr>
            <p:ph type="body" sz="quarter" idx="14"/>
          </p:nvPr>
        </p:nvSpPr>
        <p:spPr/>
        <p:txBody>
          <a:bodyPr/>
          <a:lstStyle/>
          <a:p>
            <a:r>
              <a:rPr lang="en-US" altLang="zh-CN" dirty="0"/>
              <a:t>2018.08.30</a:t>
            </a:r>
            <a:endParaRPr lang="zh-CN" altLang="en-US" dirty="0"/>
          </a:p>
        </p:txBody>
      </p:sp>
      <p:sp>
        <p:nvSpPr>
          <p:cNvPr id="5" name="文本占位符 4"/>
          <p:cNvSpPr>
            <a:spLocks noGrp="1"/>
          </p:cNvSpPr>
          <p:nvPr>
            <p:ph type="body" sz="quarter" idx="15"/>
          </p:nvPr>
        </p:nvSpPr>
        <p:spPr/>
        <p:txBody>
          <a:bodyPr/>
          <a:lstStyle/>
          <a:p>
            <a:r>
              <a:rPr lang="zh-CN" altLang="en-US" dirty="0"/>
              <a:t>刘鹏</a:t>
            </a:r>
            <a:r>
              <a:rPr lang="en-US" altLang="zh-CN" dirty="0"/>
              <a:t>/lwx529648</a:t>
            </a:r>
            <a:endParaRPr lang="zh-CN" altLang="en-US" dirty="0"/>
          </a:p>
        </p:txBody>
      </p:sp>
      <p:sp>
        <p:nvSpPr>
          <p:cNvPr id="6" name="文本占位符 5"/>
          <p:cNvSpPr>
            <a:spLocks noGrp="1"/>
          </p:cNvSpPr>
          <p:nvPr>
            <p:ph type="body" sz="quarter" idx="16"/>
          </p:nvPr>
        </p:nvSpPr>
        <p:spPr/>
        <p:txBody>
          <a:bodyPr/>
          <a:lstStyle/>
          <a:p>
            <a:r>
              <a:rPr lang="zh-CN" altLang="en-US" dirty="0"/>
              <a:t>新开发</a:t>
            </a:r>
          </a:p>
        </p:txBody>
      </p:sp>
      <p:sp>
        <p:nvSpPr>
          <p:cNvPr id="61" name="文本占位符 60">
            <a:extLst>
              <a:ext uri="{FF2B5EF4-FFF2-40B4-BE49-F238E27FC236}">
                <a16:creationId xmlns:a16="http://schemas.microsoft.com/office/drawing/2014/main" id="{6CE862D2-9E60-4150-A656-6BFAC847C4FF}"/>
              </a:ext>
            </a:extLst>
          </p:cNvPr>
          <p:cNvSpPr>
            <a:spLocks noGrp="1"/>
          </p:cNvSpPr>
          <p:nvPr>
            <p:ph type="body" sz="quarter" idx="21"/>
          </p:nvPr>
        </p:nvSpPr>
        <p:spPr/>
        <p:txBody>
          <a:bodyPr/>
          <a:lstStyle/>
          <a:p>
            <a:endParaRPr lang="zh-CN" altLang="en-US" dirty="0"/>
          </a:p>
        </p:txBody>
      </p:sp>
      <p:sp>
        <p:nvSpPr>
          <p:cNvPr id="62" name="文本占位符 61">
            <a:extLst>
              <a:ext uri="{FF2B5EF4-FFF2-40B4-BE49-F238E27FC236}">
                <a16:creationId xmlns:a16="http://schemas.microsoft.com/office/drawing/2014/main" id="{DADE68D1-EE3B-4A67-877A-EBBB9028AF03}"/>
              </a:ext>
            </a:extLst>
          </p:cNvPr>
          <p:cNvSpPr>
            <a:spLocks noGrp="1"/>
          </p:cNvSpPr>
          <p:nvPr>
            <p:ph type="body" sz="quarter" idx="22"/>
          </p:nvPr>
        </p:nvSpPr>
        <p:spPr/>
        <p:txBody>
          <a:bodyPr/>
          <a:lstStyle/>
          <a:p>
            <a:endParaRPr lang="zh-CN" altLang="en-US" dirty="0"/>
          </a:p>
        </p:txBody>
      </p:sp>
      <p:sp>
        <p:nvSpPr>
          <p:cNvPr id="63" name="文本占位符 62">
            <a:extLst>
              <a:ext uri="{FF2B5EF4-FFF2-40B4-BE49-F238E27FC236}">
                <a16:creationId xmlns:a16="http://schemas.microsoft.com/office/drawing/2014/main" id="{2BB0AA90-5E61-4D93-962F-0A258074423E}"/>
              </a:ext>
            </a:extLst>
          </p:cNvPr>
          <p:cNvSpPr>
            <a:spLocks noGrp="1"/>
          </p:cNvSpPr>
          <p:nvPr>
            <p:ph type="body" sz="quarter" idx="23"/>
          </p:nvPr>
        </p:nvSpPr>
        <p:spPr/>
        <p:txBody>
          <a:bodyPr/>
          <a:lstStyle/>
          <a:p>
            <a:endParaRPr lang="zh-CN" altLang="en-US"/>
          </a:p>
        </p:txBody>
      </p:sp>
      <p:sp>
        <p:nvSpPr>
          <p:cNvPr id="64" name="文本占位符 63">
            <a:extLst>
              <a:ext uri="{FF2B5EF4-FFF2-40B4-BE49-F238E27FC236}">
                <a16:creationId xmlns:a16="http://schemas.microsoft.com/office/drawing/2014/main" id="{E51A5C19-0795-40DC-9B61-D21C1711DBC2}"/>
              </a:ext>
            </a:extLst>
          </p:cNvPr>
          <p:cNvSpPr>
            <a:spLocks noGrp="1"/>
          </p:cNvSpPr>
          <p:nvPr>
            <p:ph type="body" sz="quarter" idx="24"/>
          </p:nvPr>
        </p:nvSpPr>
        <p:spPr/>
        <p:txBody>
          <a:bodyPr/>
          <a:lstStyle/>
          <a:p>
            <a:endParaRPr lang="zh-CN" altLang="en-US"/>
          </a:p>
        </p:txBody>
      </p:sp>
      <p:sp>
        <p:nvSpPr>
          <p:cNvPr id="65" name="文本占位符 64">
            <a:extLst>
              <a:ext uri="{FF2B5EF4-FFF2-40B4-BE49-F238E27FC236}">
                <a16:creationId xmlns:a16="http://schemas.microsoft.com/office/drawing/2014/main" id="{F2314113-04A5-445C-AB2A-2C391A90F751}"/>
              </a:ext>
            </a:extLst>
          </p:cNvPr>
          <p:cNvSpPr>
            <a:spLocks noGrp="1"/>
          </p:cNvSpPr>
          <p:nvPr>
            <p:ph type="body" sz="quarter" idx="25"/>
          </p:nvPr>
        </p:nvSpPr>
        <p:spPr/>
        <p:txBody>
          <a:bodyPr/>
          <a:lstStyle/>
          <a:p>
            <a:endParaRPr lang="zh-CN" altLang="en-US" dirty="0"/>
          </a:p>
        </p:txBody>
      </p:sp>
      <p:sp>
        <p:nvSpPr>
          <p:cNvPr id="66" name="文本占位符 65">
            <a:extLst>
              <a:ext uri="{FF2B5EF4-FFF2-40B4-BE49-F238E27FC236}">
                <a16:creationId xmlns:a16="http://schemas.microsoft.com/office/drawing/2014/main" id="{1D984DD2-E212-4FAD-8DAC-5177DEF4CA53}"/>
              </a:ext>
            </a:extLst>
          </p:cNvPr>
          <p:cNvSpPr>
            <a:spLocks noGrp="1"/>
          </p:cNvSpPr>
          <p:nvPr>
            <p:ph type="body" sz="quarter" idx="26"/>
          </p:nvPr>
        </p:nvSpPr>
        <p:spPr/>
        <p:txBody>
          <a:bodyPr/>
          <a:lstStyle/>
          <a:p>
            <a:endParaRPr lang="zh-CN" altLang="en-US" dirty="0"/>
          </a:p>
        </p:txBody>
      </p:sp>
      <p:sp>
        <p:nvSpPr>
          <p:cNvPr id="67" name="文本占位符 66">
            <a:extLst>
              <a:ext uri="{FF2B5EF4-FFF2-40B4-BE49-F238E27FC236}">
                <a16:creationId xmlns:a16="http://schemas.microsoft.com/office/drawing/2014/main" id="{B2804C4A-3A57-47B8-993D-C3CC587D11A7}"/>
              </a:ext>
            </a:extLst>
          </p:cNvPr>
          <p:cNvSpPr>
            <a:spLocks noGrp="1"/>
          </p:cNvSpPr>
          <p:nvPr>
            <p:ph type="body" sz="quarter" idx="27"/>
          </p:nvPr>
        </p:nvSpPr>
        <p:spPr/>
        <p:txBody>
          <a:bodyPr/>
          <a:lstStyle/>
          <a:p>
            <a:endParaRPr lang="zh-CN" altLang="en-US"/>
          </a:p>
        </p:txBody>
      </p:sp>
      <p:sp>
        <p:nvSpPr>
          <p:cNvPr id="68" name="文本占位符 67">
            <a:extLst>
              <a:ext uri="{FF2B5EF4-FFF2-40B4-BE49-F238E27FC236}">
                <a16:creationId xmlns:a16="http://schemas.microsoft.com/office/drawing/2014/main" id="{A3F082C3-C4DA-457D-8329-E03F9BD4D8E6}"/>
              </a:ext>
            </a:extLst>
          </p:cNvPr>
          <p:cNvSpPr>
            <a:spLocks noGrp="1"/>
          </p:cNvSpPr>
          <p:nvPr>
            <p:ph type="body" sz="quarter" idx="28"/>
          </p:nvPr>
        </p:nvSpPr>
        <p:spPr/>
        <p:txBody>
          <a:bodyPr/>
          <a:lstStyle/>
          <a:p>
            <a:endParaRPr lang="zh-CN" altLang="en-US" dirty="0"/>
          </a:p>
        </p:txBody>
      </p:sp>
      <p:sp>
        <p:nvSpPr>
          <p:cNvPr id="69" name="文本占位符 68">
            <a:extLst>
              <a:ext uri="{FF2B5EF4-FFF2-40B4-BE49-F238E27FC236}">
                <a16:creationId xmlns:a16="http://schemas.microsoft.com/office/drawing/2014/main" id="{898A70BD-F92D-4508-81AF-9156BFB1C52F}"/>
              </a:ext>
            </a:extLst>
          </p:cNvPr>
          <p:cNvSpPr>
            <a:spLocks noGrp="1"/>
          </p:cNvSpPr>
          <p:nvPr>
            <p:ph type="body" sz="quarter" idx="29"/>
          </p:nvPr>
        </p:nvSpPr>
        <p:spPr/>
        <p:txBody>
          <a:bodyPr/>
          <a:lstStyle/>
          <a:p>
            <a:endParaRPr lang="zh-CN" altLang="en-US" dirty="0"/>
          </a:p>
        </p:txBody>
      </p:sp>
      <p:sp>
        <p:nvSpPr>
          <p:cNvPr id="70" name="文本占位符 69">
            <a:extLst>
              <a:ext uri="{FF2B5EF4-FFF2-40B4-BE49-F238E27FC236}">
                <a16:creationId xmlns:a16="http://schemas.microsoft.com/office/drawing/2014/main" id="{A94D30CF-465B-4C85-A407-8664372391A8}"/>
              </a:ext>
            </a:extLst>
          </p:cNvPr>
          <p:cNvSpPr>
            <a:spLocks noGrp="1"/>
          </p:cNvSpPr>
          <p:nvPr>
            <p:ph type="body" sz="quarter" idx="30"/>
          </p:nvPr>
        </p:nvSpPr>
        <p:spPr/>
        <p:txBody>
          <a:bodyPr/>
          <a:lstStyle/>
          <a:p>
            <a:endParaRPr lang="zh-CN" altLang="en-US" dirty="0"/>
          </a:p>
        </p:txBody>
      </p:sp>
      <p:sp>
        <p:nvSpPr>
          <p:cNvPr id="71" name="文本占位符 70">
            <a:extLst>
              <a:ext uri="{FF2B5EF4-FFF2-40B4-BE49-F238E27FC236}">
                <a16:creationId xmlns:a16="http://schemas.microsoft.com/office/drawing/2014/main" id="{FC87474E-6168-4449-B031-3C4129117981}"/>
              </a:ext>
            </a:extLst>
          </p:cNvPr>
          <p:cNvSpPr>
            <a:spLocks noGrp="1"/>
          </p:cNvSpPr>
          <p:nvPr>
            <p:ph type="body" sz="quarter" idx="31"/>
          </p:nvPr>
        </p:nvSpPr>
        <p:spPr/>
        <p:txBody>
          <a:bodyPr/>
          <a:lstStyle/>
          <a:p>
            <a:endParaRPr lang="zh-CN" altLang="en-US" dirty="0"/>
          </a:p>
        </p:txBody>
      </p:sp>
      <p:sp>
        <p:nvSpPr>
          <p:cNvPr id="72" name="文本占位符 71">
            <a:extLst>
              <a:ext uri="{FF2B5EF4-FFF2-40B4-BE49-F238E27FC236}">
                <a16:creationId xmlns:a16="http://schemas.microsoft.com/office/drawing/2014/main" id="{3D3EAE94-DFC7-4466-8FDB-1054E3EBB874}"/>
              </a:ext>
            </a:extLst>
          </p:cNvPr>
          <p:cNvSpPr>
            <a:spLocks noGrp="1"/>
          </p:cNvSpPr>
          <p:nvPr>
            <p:ph type="body" sz="quarter" idx="32"/>
          </p:nvPr>
        </p:nvSpPr>
        <p:spPr/>
        <p:txBody>
          <a:bodyPr/>
          <a:lstStyle/>
          <a:p>
            <a:endParaRPr lang="zh-CN" altLang="en-US"/>
          </a:p>
        </p:txBody>
      </p:sp>
      <p:sp>
        <p:nvSpPr>
          <p:cNvPr id="73" name="文本占位符 72">
            <a:extLst>
              <a:ext uri="{FF2B5EF4-FFF2-40B4-BE49-F238E27FC236}">
                <a16:creationId xmlns:a16="http://schemas.microsoft.com/office/drawing/2014/main" id="{8630014E-1D5F-4091-A1FD-D4CF66C58028}"/>
              </a:ext>
            </a:extLst>
          </p:cNvPr>
          <p:cNvSpPr>
            <a:spLocks noGrp="1"/>
          </p:cNvSpPr>
          <p:nvPr>
            <p:ph type="body" sz="quarter" idx="33"/>
          </p:nvPr>
        </p:nvSpPr>
        <p:spPr/>
        <p:txBody>
          <a:bodyPr/>
          <a:lstStyle/>
          <a:p>
            <a:endParaRPr lang="zh-CN" altLang="en-US" dirty="0"/>
          </a:p>
        </p:txBody>
      </p:sp>
      <p:sp>
        <p:nvSpPr>
          <p:cNvPr id="74" name="文本占位符 73">
            <a:extLst>
              <a:ext uri="{FF2B5EF4-FFF2-40B4-BE49-F238E27FC236}">
                <a16:creationId xmlns:a16="http://schemas.microsoft.com/office/drawing/2014/main" id="{27B8F3FB-3422-4FA4-B28E-BB0704A29463}"/>
              </a:ext>
            </a:extLst>
          </p:cNvPr>
          <p:cNvSpPr>
            <a:spLocks noGrp="1"/>
          </p:cNvSpPr>
          <p:nvPr>
            <p:ph type="body" sz="quarter" idx="34"/>
          </p:nvPr>
        </p:nvSpPr>
        <p:spPr/>
        <p:txBody>
          <a:bodyPr/>
          <a:lstStyle/>
          <a:p>
            <a:endParaRPr lang="zh-CN" altLang="en-US" dirty="0"/>
          </a:p>
        </p:txBody>
      </p:sp>
      <p:sp>
        <p:nvSpPr>
          <p:cNvPr id="75" name="文本占位符 74">
            <a:extLst>
              <a:ext uri="{FF2B5EF4-FFF2-40B4-BE49-F238E27FC236}">
                <a16:creationId xmlns:a16="http://schemas.microsoft.com/office/drawing/2014/main" id="{FFE2142D-0C60-45DA-9919-1ED0BE0BF8BA}"/>
              </a:ext>
            </a:extLst>
          </p:cNvPr>
          <p:cNvSpPr>
            <a:spLocks noGrp="1"/>
          </p:cNvSpPr>
          <p:nvPr>
            <p:ph type="body" sz="quarter" idx="35"/>
          </p:nvPr>
        </p:nvSpPr>
        <p:spPr/>
        <p:txBody>
          <a:bodyPr/>
          <a:lstStyle/>
          <a:p>
            <a:endParaRPr lang="zh-CN" altLang="en-US"/>
          </a:p>
        </p:txBody>
      </p:sp>
      <p:sp>
        <p:nvSpPr>
          <p:cNvPr id="76" name="文本占位符 75">
            <a:extLst>
              <a:ext uri="{FF2B5EF4-FFF2-40B4-BE49-F238E27FC236}">
                <a16:creationId xmlns:a16="http://schemas.microsoft.com/office/drawing/2014/main" id="{8584BADA-13DB-4A36-B097-75076E861EDB}"/>
              </a:ext>
            </a:extLst>
          </p:cNvPr>
          <p:cNvSpPr>
            <a:spLocks noGrp="1"/>
          </p:cNvSpPr>
          <p:nvPr>
            <p:ph type="body" sz="quarter" idx="36"/>
          </p:nvPr>
        </p:nvSpPr>
        <p:spPr/>
        <p:txBody>
          <a:bodyPr/>
          <a:lstStyle/>
          <a:p>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a:t>
            </a:r>
            <a:r>
              <a:rPr lang="en-US" altLang="zh-CN" dirty="0"/>
              <a:t>v6 ACL</a:t>
            </a:r>
            <a:endParaRPr lang="en-US" dirty="0"/>
          </a:p>
        </p:txBody>
      </p:sp>
      <p:sp>
        <p:nvSpPr>
          <p:cNvPr id="3" name="Text Placeholder 2"/>
          <p:cNvSpPr>
            <a:spLocks noGrp="1"/>
          </p:cNvSpPr>
          <p:nvPr>
            <p:ph type="body" sz="quarter" idx="10"/>
          </p:nvPr>
        </p:nvSpPr>
        <p:spPr/>
        <p:txBody>
          <a:bodyPr/>
          <a:lstStyle/>
          <a:p>
            <a:r>
              <a:rPr lang="en-US" altLang="zh-CN" dirty="0">
                <a:latin typeface="微软雅黑" panose="020B0503020204020204" pitchFamily="34" charset="-122"/>
                <a:ea typeface="微软雅黑" panose="020B0503020204020204" pitchFamily="34" charset="-122"/>
              </a:rPr>
              <a:t>IPv6 ACL</a:t>
            </a:r>
            <a:r>
              <a:rPr lang="zh-CN" altLang="en-US" dirty="0">
                <a:latin typeface="微软雅黑" panose="020B0503020204020204" pitchFamily="34" charset="-122"/>
                <a:ea typeface="微软雅黑" panose="020B0503020204020204" pitchFamily="34" charset="-122"/>
              </a:rPr>
              <a:t>对根据配置的规则对</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报文进行分类，其实现原理和</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基本相同。</a:t>
            </a:r>
          </a:p>
          <a:p>
            <a:r>
              <a:rPr lang="en-US" altLang="zh-CN" dirty="0">
                <a:latin typeface="微软雅黑" panose="020B0503020204020204" pitchFamily="34" charset="-122"/>
                <a:ea typeface="微软雅黑" panose="020B0503020204020204" pitchFamily="34" charset="-122"/>
              </a:rPr>
              <a:t>IPv6 ACL</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ACL6</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dirty="0">
                <a:latin typeface="微软雅黑" panose="020B0503020204020204" pitchFamily="34" charset="-122"/>
                <a:ea typeface="微软雅黑" panose="020B0503020204020204" pitchFamily="34" charset="-122"/>
              </a:rPr>
              <a:t>ACL6</a:t>
            </a:r>
            <a:r>
              <a:rPr lang="zh-CN" altLang="en-US" dirty="0">
                <a:latin typeface="微软雅黑" panose="020B0503020204020204" pitchFamily="34" charset="-122"/>
                <a:ea typeface="微软雅黑" panose="020B0503020204020204" pitchFamily="34" charset="-122"/>
              </a:rPr>
              <a:t>的分类</a:t>
            </a:r>
          </a:p>
          <a:p>
            <a:endParaRPr lang="en-US" dirty="0">
              <a:latin typeface="微软雅黑" panose="020B0503020204020204" pitchFamily="34" charset="-122"/>
              <a:ea typeface="微软雅黑" panose="020B0503020204020204" pitchFamily="34" charset="-122"/>
            </a:endParaRPr>
          </a:p>
        </p:txBody>
      </p:sp>
      <p:graphicFrame>
        <p:nvGraphicFramePr>
          <p:cNvPr id="4" name="Table 3"/>
          <p:cNvGraphicFramePr>
            <a:graphicFrameLocks noGrp="1"/>
          </p:cNvGraphicFramePr>
          <p:nvPr>
            <p:extLst>
              <p:ext uri="{D42A27DB-BD31-4B8C-83A1-F6EECF244321}">
                <p14:modId xmlns:p14="http://schemas.microsoft.com/office/powerpoint/2010/main" val="1487829773"/>
              </p:ext>
            </p:extLst>
          </p:nvPr>
        </p:nvGraphicFramePr>
        <p:xfrm>
          <a:off x="1775520" y="3709324"/>
          <a:ext cx="8136043" cy="2204164"/>
        </p:xfrm>
        <a:graphic>
          <a:graphicData uri="http://schemas.openxmlformats.org/drawingml/2006/table">
            <a:tbl>
              <a:tblPr/>
              <a:tblGrid>
                <a:gridCol w="1439299">
                  <a:extLst>
                    <a:ext uri="{9D8B030D-6E8A-4147-A177-3AD203B41FA5}">
                      <a16:colId xmlns:a16="http://schemas.microsoft.com/office/drawing/2014/main" val="20000"/>
                    </a:ext>
                  </a:extLst>
                </a:gridCol>
                <a:gridCol w="2484276">
                  <a:extLst>
                    <a:ext uri="{9D8B030D-6E8A-4147-A177-3AD203B41FA5}">
                      <a16:colId xmlns:a16="http://schemas.microsoft.com/office/drawing/2014/main" val="20001"/>
                    </a:ext>
                  </a:extLst>
                </a:gridCol>
                <a:gridCol w="4212468">
                  <a:extLst>
                    <a:ext uri="{9D8B030D-6E8A-4147-A177-3AD203B41FA5}">
                      <a16:colId xmlns:a16="http://schemas.microsoft.com/office/drawing/2014/main" val="20002"/>
                    </a:ext>
                  </a:extLst>
                </a:gridCol>
              </a:tblGrid>
              <a:tr h="344884">
                <a:tc>
                  <a:txBody>
                    <a:bodyPr/>
                    <a:lstStyle/>
                    <a:p>
                      <a:r>
                        <a:rPr lang="zh-CN" altLang="en-US" sz="1600" dirty="0">
                          <a:latin typeface="微软雅黑" panose="020B0503020204020204" pitchFamily="34" charset="-122"/>
                          <a:ea typeface="微软雅黑" panose="020B0503020204020204" pitchFamily="34" charset="-122"/>
                        </a:rPr>
                        <a:t>分类</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1600" dirty="0">
                          <a:latin typeface="微软雅黑" panose="020B0503020204020204" pitchFamily="34" charset="-122"/>
                          <a:ea typeface="微软雅黑" panose="020B0503020204020204" pitchFamily="34" charset="-122"/>
                        </a:rPr>
                        <a:t>对应编号范围</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zh-CN" altLang="en-US" sz="1600" dirty="0">
                          <a:latin typeface="微软雅黑" panose="020B0503020204020204" pitchFamily="34" charset="-122"/>
                          <a:ea typeface="微软雅黑" panose="020B0503020204020204" pitchFamily="34" charset="-122"/>
                        </a:rPr>
                        <a:t>应用场景</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r>
                        <a:rPr lang="zh-CN" altLang="en-US" sz="1600" dirty="0">
                          <a:latin typeface="微软雅黑" panose="020B0503020204020204" pitchFamily="34" charset="-122"/>
                          <a:ea typeface="微软雅黑" panose="020B0503020204020204" pitchFamily="34" charset="-122"/>
                        </a:rPr>
                        <a:t>基本</a:t>
                      </a:r>
                      <a:r>
                        <a:rPr lang="en-US" sz="1600" dirty="0">
                          <a:latin typeface="微软雅黑" panose="020B0503020204020204" pitchFamily="34" charset="-122"/>
                          <a:ea typeface="微软雅黑" panose="020B0503020204020204" pitchFamily="34" charset="-122"/>
                        </a:rPr>
                        <a:t>ACL6</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latin typeface="微软雅黑" panose="020B0503020204020204" pitchFamily="34" charset="-122"/>
                          <a:ea typeface="微软雅黑" panose="020B0503020204020204" pitchFamily="34" charset="-122"/>
                        </a:rPr>
                        <a:t>编号范围为</a:t>
                      </a:r>
                      <a:r>
                        <a:rPr lang="en-US" altLang="zh-CN" sz="1600" dirty="0">
                          <a:latin typeface="微软雅黑" panose="020B0503020204020204" pitchFamily="34" charset="-122"/>
                          <a:ea typeface="微软雅黑" panose="020B0503020204020204" pitchFamily="34" charset="-122"/>
                        </a:rPr>
                        <a:t>2000</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2999</a:t>
                      </a:r>
                      <a:r>
                        <a:rPr lang="zh-CN" altLang="en-US" sz="1600" dirty="0">
                          <a:latin typeface="微软雅黑" panose="020B0503020204020204" pitchFamily="34" charset="-122"/>
                          <a:ea typeface="微软雅黑" panose="020B0503020204020204" pitchFamily="34" charset="-122"/>
                        </a:rPr>
                        <a:t>。</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latin typeface="微软雅黑" panose="020B0503020204020204" pitchFamily="34" charset="-122"/>
                          <a:ea typeface="微软雅黑" panose="020B0503020204020204" pitchFamily="34" charset="-122"/>
                        </a:rPr>
                        <a:t>可以使用报文的源</a:t>
                      </a:r>
                      <a:r>
                        <a:rPr lang="en-US" sz="1600" dirty="0">
                          <a:latin typeface="微软雅黑" panose="020B0503020204020204" pitchFamily="34" charset="-122"/>
                          <a:ea typeface="微软雅黑" panose="020B0503020204020204" pitchFamily="34" charset="-122"/>
                        </a:rPr>
                        <a:t>IPv6</a:t>
                      </a:r>
                      <a:r>
                        <a:rPr lang="zh-CN" altLang="en-US" sz="1600" dirty="0">
                          <a:latin typeface="微软雅黑" panose="020B0503020204020204" pitchFamily="34" charset="-122"/>
                          <a:ea typeface="微软雅黑" panose="020B0503020204020204" pitchFamily="34" charset="-122"/>
                        </a:rPr>
                        <a:t>地址、</a:t>
                      </a:r>
                      <a:r>
                        <a:rPr lang="en-US" sz="1600" dirty="0" err="1">
                          <a:latin typeface="微软雅黑" panose="020B0503020204020204" pitchFamily="34" charset="-122"/>
                          <a:ea typeface="微软雅黑" panose="020B0503020204020204" pitchFamily="34" charset="-122"/>
                        </a:rPr>
                        <a:t>VPN（Virtual</a:t>
                      </a:r>
                      <a:r>
                        <a:rPr lang="en-US" sz="1600" dirty="0">
                          <a:latin typeface="微软雅黑" panose="020B0503020204020204" pitchFamily="34" charset="-122"/>
                          <a:ea typeface="微软雅黑" panose="020B0503020204020204" pitchFamily="34" charset="-122"/>
                        </a:rPr>
                        <a:t> Private Network）</a:t>
                      </a:r>
                      <a:r>
                        <a:rPr lang="zh-CN" altLang="en-US" sz="1600" dirty="0">
                          <a:latin typeface="微软雅黑" panose="020B0503020204020204" pitchFamily="34" charset="-122"/>
                          <a:ea typeface="微软雅黑" panose="020B0503020204020204" pitchFamily="34" charset="-122"/>
                        </a:rPr>
                        <a:t>实例、分片标记和时间段信息来定义规则。</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zh-CN" altLang="en-US" sz="1600" dirty="0">
                          <a:latin typeface="微软雅黑" panose="020B0503020204020204" pitchFamily="34" charset="-122"/>
                          <a:ea typeface="微软雅黑" panose="020B0503020204020204" pitchFamily="34" charset="-122"/>
                        </a:rPr>
                        <a:t>高级</a:t>
                      </a:r>
                      <a:r>
                        <a:rPr lang="en-US" sz="1600" dirty="0">
                          <a:latin typeface="微软雅黑" panose="020B0503020204020204" pitchFamily="34" charset="-122"/>
                          <a:ea typeface="微软雅黑" panose="020B0503020204020204" pitchFamily="34" charset="-122"/>
                        </a:rPr>
                        <a:t>ACL6</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latin typeface="微软雅黑" panose="020B0503020204020204" pitchFamily="34" charset="-122"/>
                          <a:ea typeface="微软雅黑" panose="020B0503020204020204" pitchFamily="34" charset="-122"/>
                        </a:rPr>
                        <a:t>编号范围为</a:t>
                      </a:r>
                      <a:r>
                        <a:rPr lang="en-US" altLang="zh-CN" sz="1600">
                          <a:latin typeface="微软雅黑" panose="020B0503020204020204" pitchFamily="34" charset="-122"/>
                          <a:ea typeface="微软雅黑" panose="020B0503020204020204" pitchFamily="34" charset="-122"/>
                        </a:rPr>
                        <a:t>3000</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3999</a:t>
                      </a:r>
                      <a:r>
                        <a:rPr lang="zh-CN" altLang="en-US" sz="1600">
                          <a:latin typeface="微软雅黑" panose="020B0503020204020204" pitchFamily="34" charset="-122"/>
                          <a:ea typeface="微软雅黑" panose="020B0503020204020204" pitchFamily="34" charset="-122"/>
                        </a:rPr>
                        <a:t>。</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latin typeface="微软雅黑" panose="020B0503020204020204" pitchFamily="34" charset="-122"/>
                          <a:ea typeface="微软雅黑" panose="020B0503020204020204" pitchFamily="34" charset="-122"/>
                        </a:rPr>
                        <a:t>可以使用报文的源</a:t>
                      </a:r>
                      <a:r>
                        <a:rPr lang="en-US" altLang="zh-CN" sz="1600" dirty="0">
                          <a:latin typeface="微软雅黑" panose="020B0503020204020204" pitchFamily="34" charset="-122"/>
                          <a:ea typeface="微软雅黑" panose="020B0503020204020204" pitchFamily="34" charset="-122"/>
                        </a:rPr>
                        <a:t>IPv6</a:t>
                      </a:r>
                      <a:r>
                        <a:rPr lang="zh-CN" altLang="en-US" sz="1600" dirty="0">
                          <a:latin typeface="微软雅黑" panose="020B0503020204020204" pitchFamily="34" charset="-122"/>
                          <a:ea typeface="微软雅黑" panose="020B0503020204020204" pitchFamily="34" charset="-122"/>
                        </a:rPr>
                        <a:t>地址、目的</a:t>
                      </a:r>
                      <a:r>
                        <a:rPr lang="en-US" altLang="zh-CN" sz="1600" dirty="0">
                          <a:latin typeface="微软雅黑" panose="020B0503020204020204" pitchFamily="34" charset="-122"/>
                          <a:ea typeface="微软雅黑" panose="020B0503020204020204" pitchFamily="34" charset="-122"/>
                        </a:rPr>
                        <a:t>IPv6</a:t>
                      </a:r>
                      <a:r>
                        <a:rPr lang="zh-CN" altLang="en-US" sz="1600" dirty="0">
                          <a:latin typeface="微软雅黑" panose="020B0503020204020204" pitchFamily="34" charset="-122"/>
                          <a:ea typeface="微软雅黑" panose="020B0503020204020204" pitchFamily="34" charset="-122"/>
                        </a:rPr>
                        <a:t>地址、</a:t>
                      </a:r>
                      <a:r>
                        <a:rPr lang="en-US" altLang="zh-CN" sz="1600" dirty="0">
                          <a:latin typeface="微软雅黑" panose="020B0503020204020204" pitchFamily="34" charset="-122"/>
                          <a:ea typeface="微软雅黑" panose="020B0503020204020204" pitchFamily="34" charset="-122"/>
                        </a:rPr>
                        <a:t>IPv6</a:t>
                      </a:r>
                      <a:r>
                        <a:rPr lang="zh-CN" altLang="en-US" sz="1600" dirty="0">
                          <a:latin typeface="微软雅黑" panose="020B0503020204020204" pitchFamily="34" charset="-122"/>
                          <a:ea typeface="微软雅黑" panose="020B0503020204020204" pitchFamily="34" charset="-122"/>
                        </a:rPr>
                        <a:t>承载的协议类型、针对协议的特性（例如</a:t>
                      </a:r>
                      <a:r>
                        <a:rPr lang="en-US" altLang="zh-CN" sz="1600" dirty="0">
                          <a:latin typeface="微软雅黑" panose="020B0503020204020204" pitchFamily="34" charset="-122"/>
                          <a:ea typeface="微软雅黑" panose="020B0503020204020204" pitchFamily="34" charset="-122"/>
                        </a:rPr>
                        <a:t>TCP</a:t>
                      </a:r>
                      <a:r>
                        <a:rPr lang="zh-CN" altLang="en-US" sz="1600" dirty="0">
                          <a:latin typeface="微软雅黑" panose="020B0503020204020204" pitchFamily="34" charset="-122"/>
                          <a:ea typeface="微软雅黑" panose="020B0503020204020204" pitchFamily="34" charset="-122"/>
                        </a:rPr>
                        <a:t>的源端口、目的端口和</a:t>
                      </a:r>
                      <a:r>
                        <a:rPr lang="en-US" altLang="zh-CN" sz="1600" dirty="0">
                          <a:latin typeface="微软雅黑" panose="020B0503020204020204" pitchFamily="34" charset="-122"/>
                          <a:ea typeface="微软雅黑" panose="020B0503020204020204" pitchFamily="34" charset="-122"/>
                        </a:rPr>
                        <a:t>ICMPv6</a:t>
                      </a:r>
                      <a:r>
                        <a:rPr lang="zh-CN" altLang="en-US" sz="1600" dirty="0">
                          <a:latin typeface="微软雅黑" panose="020B0503020204020204" pitchFamily="34" charset="-122"/>
                          <a:ea typeface="微软雅黑" panose="020B0503020204020204" pitchFamily="34" charset="-122"/>
                        </a:rPr>
                        <a:t>协议的类型、</a:t>
                      </a:r>
                      <a:r>
                        <a:rPr lang="en-US" altLang="zh-CN" sz="1600" dirty="0">
                          <a:latin typeface="微软雅黑" panose="020B0503020204020204" pitchFamily="34" charset="-122"/>
                          <a:ea typeface="微软雅黑" panose="020B0503020204020204" pitchFamily="34" charset="-122"/>
                        </a:rPr>
                        <a:t>ICMPv6 Code</a:t>
                      </a:r>
                      <a:r>
                        <a:rPr lang="zh-CN" altLang="en-US" sz="1600" dirty="0">
                          <a:latin typeface="微软雅黑" panose="020B0503020204020204" pitchFamily="34" charset="-122"/>
                          <a:ea typeface="微软雅黑" panose="020B0503020204020204" pitchFamily="34" charset="-122"/>
                        </a:rPr>
                        <a:t>）等内容定义规则。</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164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latin typeface="微软雅黑" panose="020B0503020204020204" pitchFamily="34" charset="-122"/>
                <a:ea typeface="微软雅黑" panose="020B0503020204020204" pitchFamily="34" charset="-122"/>
              </a:rPr>
              <a:t>路由选择工具</a:t>
            </a:r>
            <a:endParaRPr lang="en-US" altLang="zh-CN" b="1" dirty="0">
              <a:latin typeface="微软雅黑" panose="020B0503020204020204" pitchFamily="34" charset="-122"/>
              <a:ea typeface="微软雅黑" panose="020B0503020204020204" pitchFamily="34" charset="-122"/>
            </a:endParaRP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ACL</a:t>
            </a:r>
          </a:p>
          <a:p>
            <a:pPr lvl="1">
              <a:buSzPct val="60000"/>
              <a:buFont typeface="Wingdings" panose="05000000000000000000" pitchFamily="2" charset="2"/>
              <a:buChar char="n"/>
            </a:pPr>
            <a:r>
              <a:rPr lang="en-US" altLang="zh-CN" sz="1800" dirty="0">
                <a:latin typeface="微软雅黑" panose="020B0503020204020204" pitchFamily="34" charset="-122"/>
                <a:ea typeface="微软雅黑" panose="020B0503020204020204" pitchFamily="34" charset="-122"/>
              </a:rPr>
              <a:t>IP-Prefix</a:t>
            </a:r>
            <a:endParaRPr lang="zh-CN" altLang="en-US" sz="1800" dirty="0">
              <a:latin typeface="微软雅黑" panose="020B0503020204020204" pitchFamily="34" charset="-122"/>
              <a:ea typeface="微软雅黑" panose="020B0503020204020204" pitchFamily="34" charset="-122"/>
            </a:endParaRP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As-Path-Filter</a:t>
            </a: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Community-Filter</a:t>
            </a:r>
            <a:endParaRPr lang="en-US" altLang="zh-CN" sz="2400" b="1" dirty="0">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路由策略与策略路由配置命令</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案例分析</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180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路由选择工具</a:t>
            </a:r>
            <a:r>
              <a:rPr lang="en-US" altLang="zh-CN" dirty="0"/>
              <a:t> - IP</a:t>
            </a:r>
            <a:r>
              <a:rPr lang="en-US" dirty="0"/>
              <a:t>-Prefix</a:t>
            </a:r>
          </a:p>
        </p:txBody>
      </p:sp>
      <p:sp>
        <p:nvSpPr>
          <p:cNvPr id="3" name="Text Placeholder 2"/>
          <p:cNvSpPr>
            <a:spLocks noGrp="1"/>
          </p:cNvSpPr>
          <p:nvPr>
            <p:ph type="body" sz="quarter" idx="10"/>
          </p:nvPr>
        </p:nvSpPr>
        <p:spPr/>
        <p:txBody>
          <a:bodyPr/>
          <a:lstStyle/>
          <a:p>
            <a:r>
              <a:rPr lang="en-US" altLang="zh-CN" dirty="0">
                <a:latin typeface="微软雅黑" panose="020B0503020204020204" pitchFamily="34" charset="-122"/>
                <a:ea typeface="微软雅黑" panose="020B0503020204020204" pitchFamily="34" charset="-122"/>
              </a:rPr>
              <a:t>IP-Prefix</a:t>
            </a:r>
          </a:p>
          <a:p>
            <a:pPr lvl="1"/>
            <a:r>
              <a:rPr lang="zh-CN" altLang="en-US" dirty="0">
                <a:latin typeface="微软雅黑" panose="020B0503020204020204" pitchFamily="34" charset="-122"/>
                <a:ea typeface="微软雅黑" panose="020B0503020204020204" pitchFamily="34" charset="-122"/>
              </a:rPr>
              <a:t>用于过滤</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前缀，能同时匹配前缀号和掩码长度</a:t>
            </a:r>
          </a:p>
          <a:p>
            <a:pPr lvl="1"/>
            <a:r>
              <a:rPr lang="zh-CN" altLang="en-US" dirty="0">
                <a:latin typeface="微软雅黑" panose="020B0503020204020204" pitchFamily="34" charset="-122"/>
                <a:ea typeface="微软雅黑" panose="020B0503020204020204" pitchFamily="34" charset="-122"/>
              </a:rPr>
              <a:t>不能用于数据包过滤</a:t>
            </a:r>
          </a:p>
          <a:p>
            <a:pPr lvl="1"/>
            <a:r>
              <a:rPr lang="zh-CN" altLang="en-US" dirty="0">
                <a:latin typeface="微软雅黑" panose="020B0503020204020204" pitchFamily="34" charset="-122"/>
                <a:ea typeface="微软雅黑" panose="020B0503020204020204" pitchFamily="34" charset="-122"/>
              </a:rPr>
              <a:t>缺省情况下，存在最后一条默认匹配模式为</a:t>
            </a:r>
            <a:r>
              <a:rPr lang="en-US" altLang="zh-CN" dirty="0">
                <a:latin typeface="微软雅黑" panose="020B0503020204020204" pitchFamily="34" charset="-122"/>
                <a:ea typeface="微软雅黑" panose="020B0503020204020204" pitchFamily="34" charset="-122"/>
              </a:rPr>
              <a:t>deny</a:t>
            </a:r>
          </a:p>
          <a:p>
            <a:pPr lvl="1"/>
            <a:r>
              <a:rPr lang="zh-CN" altLang="en-US" dirty="0">
                <a:latin typeface="微软雅黑" panose="020B0503020204020204" pitchFamily="34" charset="-122"/>
                <a:ea typeface="微软雅黑" panose="020B0503020204020204" pitchFamily="34" charset="-122"/>
              </a:rPr>
              <a:t>当引用的前缀过滤列表不存在时，默认匹配模式为</a:t>
            </a:r>
            <a:r>
              <a:rPr lang="en-US" altLang="zh-CN" dirty="0">
                <a:latin typeface="微软雅黑" panose="020B0503020204020204" pitchFamily="34" charset="-122"/>
                <a:ea typeface="微软雅黑" panose="020B0503020204020204" pitchFamily="34" charset="-122"/>
              </a:rPr>
              <a:t>permit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880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路由选择工具</a:t>
            </a:r>
            <a:r>
              <a:rPr lang="en-US" altLang="zh-CN" dirty="0"/>
              <a:t> - IP</a:t>
            </a:r>
            <a:r>
              <a:rPr lang="en-US" dirty="0"/>
              <a:t>-Prefix</a:t>
            </a:r>
            <a:r>
              <a:rPr lang="zh-CN" altLang="en-US" dirty="0"/>
              <a:t>示例</a:t>
            </a:r>
            <a:endParaRPr lang="en-US" dirty="0"/>
          </a:p>
        </p:txBody>
      </p:sp>
      <p:sp>
        <p:nvSpPr>
          <p:cNvPr id="3" name="Text Placeholder 2"/>
          <p:cNvSpPr>
            <a:spLocks noGrp="1"/>
          </p:cNvSpPr>
          <p:nvPr>
            <p:ph type="body" sz="quarter" idx="10"/>
          </p:nvPr>
        </p:nvSpPr>
        <p:spPr>
          <a:xfrm>
            <a:off x="912285" y="1160748"/>
            <a:ext cx="10560048" cy="5219848"/>
          </a:xfrm>
        </p:spPr>
        <p:txBody>
          <a:bodyPr/>
          <a:lstStyle/>
          <a:p>
            <a:pPr lvl="1"/>
            <a:r>
              <a:rPr lang="en-US" sz="1800" dirty="0">
                <a:latin typeface="微软雅黑" panose="020B0503020204020204" pitchFamily="34" charset="-122"/>
                <a:ea typeface="微软雅黑" panose="020B0503020204020204" pitchFamily="34" charset="-122"/>
              </a:rPr>
              <a:t>ip ip-prefix FILTER index 10 permit 1.1.1.0 24</a:t>
            </a:r>
          </a:p>
          <a:p>
            <a:pPr lvl="2"/>
            <a:r>
              <a:rPr lang="zh-CN" altLang="en-US" sz="1600" dirty="0">
                <a:latin typeface="微软雅黑" panose="020B0503020204020204" pitchFamily="34" charset="-122"/>
                <a:ea typeface="微软雅黑" panose="020B0503020204020204" pitchFamily="34" charset="-122"/>
              </a:rPr>
              <a:t>该</a:t>
            </a:r>
            <a:r>
              <a:rPr lang="en-US" sz="1600" dirty="0">
                <a:latin typeface="微软雅黑" panose="020B0503020204020204" pitchFamily="34" charset="-122"/>
                <a:ea typeface="微软雅黑" panose="020B0503020204020204" pitchFamily="34" charset="-122"/>
              </a:rPr>
              <a:t>ip-prefix</a:t>
            </a:r>
            <a:r>
              <a:rPr lang="zh-CN" altLang="en-US" sz="1600" dirty="0">
                <a:latin typeface="微软雅黑" panose="020B0503020204020204" pitchFamily="34" charset="-122"/>
                <a:ea typeface="微软雅黑" panose="020B0503020204020204" pitchFamily="34" charset="-122"/>
              </a:rPr>
              <a:t>为精确匹配，只有</a:t>
            </a:r>
            <a:r>
              <a:rPr lang="en-US" altLang="zh-CN" sz="1600" dirty="0">
                <a:latin typeface="微软雅黑" panose="020B0503020204020204" pitchFamily="34" charset="-122"/>
                <a:ea typeface="微软雅黑" panose="020B0503020204020204" pitchFamily="34" charset="-122"/>
              </a:rPr>
              <a:t>1.1.1.0/24</a:t>
            </a:r>
            <a:r>
              <a:rPr lang="zh-CN" altLang="en-US" sz="1600" dirty="0">
                <a:latin typeface="微软雅黑" panose="020B0503020204020204" pitchFamily="34" charset="-122"/>
                <a:ea typeface="微软雅黑" panose="020B0503020204020204" pitchFamily="34" charset="-122"/>
              </a:rPr>
              <a:t>才能</a:t>
            </a:r>
            <a:r>
              <a:rPr lang="en-US" sz="1600" dirty="0">
                <a:latin typeface="微软雅黑" panose="020B0503020204020204" pitchFamily="34" charset="-122"/>
                <a:ea typeface="微软雅黑" panose="020B0503020204020204" pitchFamily="34" charset="-122"/>
              </a:rPr>
              <a:t>permit</a:t>
            </a:r>
          </a:p>
          <a:p>
            <a:pPr lvl="1"/>
            <a:r>
              <a:rPr lang="en-US" sz="1800" dirty="0">
                <a:latin typeface="微软雅黑" panose="020B0503020204020204" pitchFamily="34" charset="-122"/>
                <a:ea typeface="微软雅黑" panose="020B0503020204020204" pitchFamily="34" charset="-122"/>
              </a:rPr>
              <a:t>ip ip-prefix FILTER index 10 permit 1.1.1.0 24 less-equal 32</a:t>
            </a:r>
          </a:p>
          <a:p>
            <a:pPr lvl="2"/>
            <a:r>
              <a:rPr lang="zh-CN" altLang="en-US" sz="1600" dirty="0">
                <a:latin typeface="微软雅黑" panose="020B0503020204020204" pitchFamily="34" charset="-122"/>
                <a:ea typeface="微软雅黑" panose="020B0503020204020204" pitchFamily="34" charset="-122"/>
              </a:rPr>
              <a:t>掩码范围在</a:t>
            </a:r>
            <a:r>
              <a:rPr lang="en-US" altLang="zh-CN" sz="1600" dirty="0">
                <a:latin typeface="微软雅黑" panose="020B0503020204020204" pitchFamily="34" charset="-122"/>
                <a:ea typeface="微软雅黑" panose="020B0503020204020204" pitchFamily="34" charset="-122"/>
              </a:rPr>
              <a:t>24-32</a:t>
            </a:r>
            <a:r>
              <a:rPr lang="zh-CN" altLang="en-US" sz="1600" dirty="0">
                <a:latin typeface="微软雅黑" panose="020B0503020204020204" pitchFamily="34" charset="-122"/>
                <a:ea typeface="微软雅黑" panose="020B0503020204020204" pitchFamily="34" charset="-122"/>
              </a:rPr>
              <a:t>之间的网络</a:t>
            </a:r>
            <a:r>
              <a:rPr lang="en-US" altLang="zh-CN" sz="1600" dirty="0">
                <a:latin typeface="微软雅黑" panose="020B0503020204020204" pitchFamily="34" charset="-122"/>
                <a:ea typeface="微软雅黑" panose="020B0503020204020204" pitchFamily="34" charset="-122"/>
              </a:rPr>
              <a:t>1.1.1.0</a:t>
            </a:r>
            <a:r>
              <a:rPr lang="zh-CN" altLang="en-US" sz="1600" dirty="0">
                <a:latin typeface="微软雅黑" panose="020B0503020204020204" pitchFamily="34" charset="-122"/>
                <a:ea typeface="微软雅黑" panose="020B0503020204020204" pitchFamily="34" charset="-122"/>
              </a:rPr>
              <a:t>才能</a:t>
            </a:r>
            <a:r>
              <a:rPr lang="en-US" sz="1600" dirty="0">
                <a:latin typeface="微软雅黑" panose="020B0503020204020204" pitchFamily="34" charset="-122"/>
                <a:ea typeface="微软雅黑" panose="020B0503020204020204" pitchFamily="34" charset="-122"/>
              </a:rPr>
              <a:t>permit</a:t>
            </a:r>
          </a:p>
          <a:p>
            <a:pPr lvl="1"/>
            <a:r>
              <a:rPr lang="en-US" sz="1800" dirty="0">
                <a:latin typeface="微软雅黑" panose="020B0503020204020204" pitchFamily="34" charset="-122"/>
                <a:ea typeface="微软雅黑" panose="020B0503020204020204" pitchFamily="34" charset="-122"/>
              </a:rPr>
              <a:t>ip ip-prefix FILTER index 10 permit 1.1.1.0 24 greater-equal 26</a:t>
            </a:r>
          </a:p>
          <a:p>
            <a:pPr lvl="2"/>
            <a:r>
              <a:rPr lang="zh-CN" altLang="en-US" sz="1600" dirty="0">
                <a:latin typeface="微软雅黑" panose="020B0503020204020204" pitchFamily="34" charset="-122"/>
                <a:ea typeface="微软雅黑" panose="020B0503020204020204" pitchFamily="34" charset="-122"/>
              </a:rPr>
              <a:t>掩码范围在</a:t>
            </a:r>
            <a:r>
              <a:rPr lang="en-US" altLang="zh-CN" sz="1600" dirty="0">
                <a:latin typeface="微软雅黑" panose="020B0503020204020204" pitchFamily="34" charset="-122"/>
                <a:ea typeface="微软雅黑" panose="020B0503020204020204" pitchFamily="34" charset="-122"/>
              </a:rPr>
              <a:t>26-32</a:t>
            </a:r>
            <a:r>
              <a:rPr lang="zh-CN" altLang="en-US" sz="1600" dirty="0">
                <a:latin typeface="微软雅黑" panose="020B0503020204020204" pitchFamily="34" charset="-122"/>
                <a:ea typeface="微软雅黑" panose="020B0503020204020204" pitchFamily="34" charset="-122"/>
              </a:rPr>
              <a:t>之间的网络</a:t>
            </a:r>
            <a:r>
              <a:rPr lang="en-US" altLang="zh-CN" sz="1600" dirty="0">
                <a:latin typeface="微软雅黑" panose="020B0503020204020204" pitchFamily="34" charset="-122"/>
                <a:ea typeface="微软雅黑" panose="020B0503020204020204" pitchFamily="34" charset="-122"/>
              </a:rPr>
              <a:t>1.1.1.0</a:t>
            </a:r>
            <a:r>
              <a:rPr lang="zh-CN" altLang="en-US" sz="1600" dirty="0">
                <a:latin typeface="微软雅黑" panose="020B0503020204020204" pitchFamily="34" charset="-122"/>
                <a:ea typeface="微软雅黑" panose="020B0503020204020204" pitchFamily="34" charset="-122"/>
              </a:rPr>
              <a:t>才能</a:t>
            </a:r>
            <a:r>
              <a:rPr lang="en-US" sz="1600" dirty="0">
                <a:latin typeface="微软雅黑" panose="020B0503020204020204" pitchFamily="34" charset="-122"/>
                <a:ea typeface="微软雅黑" panose="020B0503020204020204" pitchFamily="34" charset="-122"/>
              </a:rPr>
              <a:t>permit</a:t>
            </a:r>
          </a:p>
          <a:p>
            <a:pPr lvl="1"/>
            <a:r>
              <a:rPr lang="en-US" sz="1800" dirty="0">
                <a:latin typeface="微软雅黑" panose="020B0503020204020204" pitchFamily="34" charset="-122"/>
                <a:ea typeface="微软雅黑" panose="020B0503020204020204" pitchFamily="34" charset="-122"/>
              </a:rPr>
              <a:t>ip ip-prefix FILTER index 10 permit 1.1.1.0 24 greater-equal 26 less-equal 32</a:t>
            </a:r>
          </a:p>
          <a:p>
            <a:pPr lvl="2"/>
            <a:r>
              <a:rPr lang="zh-CN" altLang="en-US" sz="1600" dirty="0">
                <a:latin typeface="微软雅黑" panose="020B0503020204020204" pitchFamily="34" charset="-122"/>
                <a:ea typeface="微软雅黑" panose="020B0503020204020204" pitchFamily="34" charset="-122"/>
              </a:rPr>
              <a:t>掩码范围在</a:t>
            </a:r>
            <a:r>
              <a:rPr lang="en-US" altLang="zh-CN" sz="1600" dirty="0">
                <a:latin typeface="微软雅黑" panose="020B0503020204020204" pitchFamily="34" charset="-122"/>
                <a:ea typeface="微软雅黑" panose="020B0503020204020204" pitchFamily="34" charset="-122"/>
              </a:rPr>
              <a:t>26-32</a:t>
            </a:r>
            <a:r>
              <a:rPr lang="zh-CN" altLang="en-US" sz="1600" dirty="0">
                <a:latin typeface="微软雅黑" panose="020B0503020204020204" pitchFamily="34" charset="-122"/>
                <a:ea typeface="微软雅黑" panose="020B0503020204020204" pitchFamily="34" charset="-122"/>
              </a:rPr>
              <a:t>之间的网络</a:t>
            </a:r>
            <a:r>
              <a:rPr lang="en-US" altLang="zh-CN" sz="1600" dirty="0">
                <a:latin typeface="微软雅黑" panose="020B0503020204020204" pitchFamily="34" charset="-122"/>
                <a:ea typeface="微软雅黑" panose="020B0503020204020204" pitchFamily="34" charset="-122"/>
              </a:rPr>
              <a:t>1.1.1.0</a:t>
            </a:r>
            <a:r>
              <a:rPr lang="zh-CN" altLang="en-US" sz="1600" dirty="0">
                <a:latin typeface="微软雅黑" panose="020B0503020204020204" pitchFamily="34" charset="-122"/>
                <a:ea typeface="微软雅黑" panose="020B0503020204020204" pitchFamily="34" charset="-122"/>
              </a:rPr>
              <a:t>才能</a:t>
            </a:r>
            <a:r>
              <a:rPr lang="en-US" sz="1600" dirty="0">
                <a:latin typeface="微软雅黑" panose="020B0503020204020204" pitchFamily="34" charset="-122"/>
                <a:ea typeface="微软雅黑" panose="020B0503020204020204" pitchFamily="34" charset="-122"/>
              </a:rPr>
              <a:t>permit</a:t>
            </a:r>
          </a:p>
          <a:p>
            <a:pPr lvl="1"/>
            <a:r>
              <a:rPr lang="en-US" sz="1800" dirty="0">
                <a:latin typeface="微软雅黑" panose="020B0503020204020204" pitchFamily="34" charset="-122"/>
                <a:ea typeface="微软雅黑" panose="020B0503020204020204" pitchFamily="34" charset="-122"/>
              </a:rPr>
              <a:t>ip ip-prefix FILTER index 10 permit 0.0.0.0 0 greater-equal 8 less-equal 32</a:t>
            </a:r>
          </a:p>
          <a:p>
            <a:pPr lvl="2"/>
            <a:r>
              <a:rPr lang="zh-CN" altLang="en-US" sz="1600" dirty="0">
                <a:latin typeface="微软雅黑" panose="020B0503020204020204" pitchFamily="34" charset="-122"/>
                <a:ea typeface="微软雅黑" panose="020B0503020204020204" pitchFamily="34" charset="-122"/>
              </a:rPr>
              <a:t>所有掩码长度在</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32</a:t>
            </a:r>
            <a:r>
              <a:rPr lang="zh-CN" altLang="en-US" sz="1600" dirty="0">
                <a:latin typeface="微软雅黑" panose="020B0503020204020204" pitchFamily="34" charset="-122"/>
                <a:ea typeface="微软雅黑" panose="020B0503020204020204" pitchFamily="34" charset="-122"/>
              </a:rPr>
              <a:t>的路由都被</a:t>
            </a:r>
            <a:r>
              <a:rPr lang="en-US" sz="1600" dirty="0">
                <a:latin typeface="微软雅黑" panose="020B0503020204020204" pitchFamily="34" charset="-122"/>
                <a:ea typeface="微软雅黑" panose="020B0503020204020204" pitchFamily="34" charset="-122"/>
              </a:rPr>
              <a:t>permit</a:t>
            </a:r>
          </a:p>
          <a:p>
            <a:pPr lvl="1"/>
            <a:r>
              <a:rPr lang="en-US" sz="1800" dirty="0">
                <a:latin typeface="微软雅黑" panose="020B0503020204020204" pitchFamily="34" charset="-122"/>
                <a:ea typeface="微软雅黑" panose="020B0503020204020204" pitchFamily="34" charset="-122"/>
              </a:rPr>
              <a:t>ip </a:t>
            </a:r>
            <a:r>
              <a:rPr lang="en-US" sz="1800" dirty="0" err="1">
                <a:latin typeface="微软雅黑" panose="020B0503020204020204" pitchFamily="34" charset="-122"/>
                <a:ea typeface="微软雅黑" panose="020B0503020204020204" pitchFamily="34" charset="-122"/>
              </a:rPr>
              <a:t>ip</a:t>
            </a:r>
            <a:r>
              <a:rPr lang="en-US" sz="1800" dirty="0">
                <a:latin typeface="微软雅黑" panose="020B0503020204020204" pitchFamily="34" charset="-122"/>
                <a:ea typeface="微软雅黑" panose="020B0503020204020204" pitchFamily="34" charset="-122"/>
              </a:rPr>
              <a:t>-prefix FILTER index 20 permit 0.0.0.0 0 less-equal 32</a:t>
            </a:r>
          </a:p>
          <a:p>
            <a:pPr lvl="2"/>
            <a:r>
              <a:rPr lang="zh-CN" altLang="en-US" sz="1600" dirty="0">
                <a:latin typeface="微软雅黑" panose="020B0503020204020204" pitchFamily="34" charset="-122"/>
                <a:ea typeface="微软雅黑" panose="020B0503020204020204" pitchFamily="34" charset="-122"/>
              </a:rPr>
              <a:t>所有路由均被</a:t>
            </a:r>
            <a:r>
              <a:rPr lang="en-US" sz="1600" dirty="0">
                <a:latin typeface="微软雅黑" panose="020B0503020204020204" pitchFamily="34" charset="-122"/>
                <a:ea typeface="微软雅黑" panose="020B0503020204020204" pitchFamily="34" charset="-122"/>
              </a:rPr>
              <a:t>permit</a:t>
            </a:r>
          </a:p>
          <a:p>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631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a:t>
            </a:r>
            <a:r>
              <a:rPr lang="en-US" altLang="zh-CN" dirty="0"/>
              <a:t>v6</a:t>
            </a:r>
            <a:r>
              <a:rPr lang="en-US" dirty="0"/>
              <a:t>-Prefix</a:t>
            </a:r>
          </a:p>
        </p:txBody>
      </p:sp>
      <p:sp>
        <p:nvSpPr>
          <p:cNvPr id="3" name="Text Placeholder 2"/>
          <p:cNvSpPr>
            <a:spLocks noGrp="1"/>
          </p:cNvSpPr>
          <p:nvPr>
            <p:ph type="body" sz="quarter" idx="10"/>
          </p:nvPr>
        </p:nvSpPr>
        <p:spPr/>
        <p:txBody>
          <a:bodyPr/>
          <a:lstStyle/>
          <a:p>
            <a:r>
              <a:rPr lang="en-US" dirty="0">
                <a:latin typeface="微软雅黑" panose="020B0503020204020204" pitchFamily="34" charset="-122"/>
                <a:ea typeface="微软雅黑" panose="020B0503020204020204" pitchFamily="34" charset="-122"/>
              </a:rPr>
              <a:t>IP</a:t>
            </a:r>
            <a:r>
              <a:rPr lang="en-US" altLang="zh-CN" dirty="0">
                <a:latin typeface="微软雅黑" panose="020B0503020204020204" pitchFamily="34" charset="-122"/>
                <a:ea typeface="微软雅黑" panose="020B0503020204020204" pitchFamily="34" charset="-122"/>
              </a:rPr>
              <a:t>v6-Prefix</a:t>
            </a:r>
            <a:r>
              <a:rPr lang="zh-CN" altLang="en-US" dirty="0">
                <a:latin typeface="微软雅黑" panose="020B0503020204020204" pitchFamily="34" charset="-122"/>
                <a:ea typeface="微软雅黑" panose="020B0503020204020204" pitchFamily="34" charset="-122"/>
              </a:rPr>
              <a:t>根据配置的规则对</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报文进行分类，其实现原理和</a:t>
            </a:r>
            <a:r>
              <a:rPr lang="en-US" altLang="zh-CN" dirty="0">
                <a:latin typeface="微软雅黑" panose="020B0503020204020204" pitchFamily="34" charset="-122"/>
                <a:ea typeface="微软雅黑" panose="020B0503020204020204" pitchFamily="34" charset="-122"/>
              </a:rPr>
              <a:t>IP-Prefix</a:t>
            </a:r>
            <a:r>
              <a:rPr lang="zh-CN" altLang="en-US" dirty="0">
                <a:latin typeface="微软雅黑" panose="020B0503020204020204" pitchFamily="34" charset="-122"/>
                <a:ea typeface="微软雅黑" panose="020B0503020204020204" pitchFamily="34" charset="-122"/>
              </a:rPr>
              <a:t>基本相同。</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地址前缀列表用于过滤</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同一个地址前缀列表可包含多个表项，每个表项指定一个地址前缀范围。此时，各表项之间是“或”的关系，即只要通过其中一个表项就认为已通过该地址前缀列表的过滤，所有表项都没有通过则意味着没有通过该地址前缀列表的过滤。</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默认所有未匹配的路由将被拒绝通过过滤列表。如果所有表项都配置成</a:t>
            </a:r>
            <a:r>
              <a:rPr lang="en-US" altLang="zh-CN" dirty="0">
                <a:latin typeface="微软雅黑" panose="020B0503020204020204" pitchFamily="34" charset="-122"/>
                <a:ea typeface="微软雅黑" panose="020B0503020204020204" pitchFamily="34" charset="-122"/>
              </a:rPr>
              <a:t>deny</a:t>
            </a:r>
            <a:r>
              <a:rPr lang="zh-CN" altLang="en-US" dirty="0">
                <a:latin typeface="微软雅黑" panose="020B0503020204020204" pitchFamily="34" charset="-122"/>
                <a:ea typeface="微软雅黑" panose="020B0503020204020204" pitchFamily="34" charset="-122"/>
              </a:rPr>
              <a:t>模式，则任何路由都不能通过该过滤列表。因此，需要在多条</a:t>
            </a:r>
            <a:r>
              <a:rPr lang="en-US" altLang="zh-CN" dirty="0">
                <a:latin typeface="微软雅黑" panose="020B0503020204020204" pitchFamily="34" charset="-122"/>
                <a:ea typeface="微软雅黑" panose="020B0503020204020204" pitchFamily="34" charset="-122"/>
              </a:rPr>
              <a:t>deny</a:t>
            </a:r>
            <a:r>
              <a:rPr lang="zh-CN" altLang="en-US" dirty="0">
                <a:latin typeface="微软雅黑" panose="020B0503020204020204" pitchFamily="34" charset="-122"/>
                <a:ea typeface="微软雅黑" panose="020B0503020204020204" pitchFamily="34" charset="-122"/>
              </a:rPr>
              <a:t>模式的表项后定义一条</a:t>
            </a:r>
            <a:r>
              <a:rPr lang="en-US" altLang="zh-CN" dirty="0">
                <a:latin typeface="微软雅黑" panose="020B0503020204020204" pitchFamily="34" charset="-122"/>
                <a:ea typeface="微软雅黑" panose="020B0503020204020204" pitchFamily="34" charset="-122"/>
              </a:rPr>
              <a:t>permit :: 0 less-equal 128</a:t>
            </a:r>
            <a:r>
              <a:rPr lang="zh-CN" altLang="en-US" dirty="0">
                <a:latin typeface="微软雅黑" panose="020B0503020204020204" pitchFamily="34" charset="-122"/>
                <a:ea typeface="微软雅黑" panose="020B0503020204020204" pitchFamily="34" charset="-122"/>
              </a:rPr>
              <a:t>的表项，以允许其它所有</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路由信息通过。</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8328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a:t>
            </a:r>
            <a:r>
              <a:rPr lang="en-US" altLang="zh-CN" dirty="0"/>
              <a:t>v6-Prefix</a:t>
            </a:r>
            <a:r>
              <a:rPr lang="zh-CN" altLang="en-US" dirty="0"/>
              <a:t>示例</a:t>
            </a:r>
            <a:endParaRPr lang="en-US" dirty="0"/>
          </a:p>
        </p:txBody>
      </p:sp>
      <p:sp>
        <p:nvSpPr>
          <p:cNvPr id="3" name="Text Placeholder 2"/>
          <p:cNvSpPr>
            <a:spLocks noGrp="1"/>
          </p:cNvSpPr>
          <p:nvPr>
            <p:ph type="body" sz="quarter" idx="10"/>
          </p:nvPr>
        </p:nvSpPr>
        <p:spPr/>
        <p:txBody>
          <a:bodyPr/>
          <a:lstStyle/>
          <a:p>
            <a:pPr algn="l">
              <a:buSzPct val="50000"/>
            </a:pPr>
            <a:r>
              <a:rPr lang="zh-CN" altLang="en-US" sz="1800" dirty="0">
                <a:latin typeface="微软雅黑" panose="020B0503020204020204" pitchFamily="34" charset="-122"/>
                <a:ea typeface="微软雅黑" panose="020B0503020204020204" pitchFamily="34" charset="-122"/>
              </a:rPr>
              <a:t>允许掩码长度在</a:t>
            </a:r>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位到</a:t>
            </a:r>
            <a:r>
              <a:rPr lang="en-US" altLang="zh-CN" sz="1800" dirty="0">
                <a:latin typeface="微软雅黑" panose="020B0503020204020204" pitchFamily="34" charset="-122"/>
                <a:ea typeface="微软雅黑" panose="020B0503020204020204" pitchFamily="34" charset="-122"/>
              </a:rPr>
              <a:t>64</a:t>
            </a:r>
            <a:r>
              <a:rPr lang="zh-CN" altLang="en-US" sz="1800" dirty="0">
                <a:latin typeface="微软雅黑" panose="020B0503020204020204" pitchFamily="34" charset="-122"/>
                <a:ea typeface="微软雅黑" panose="020B0503020204020204" pitchFamily="34" charset="-122"/>
              </a:rPr>
              <a:t>位之间的地址通过。</a:t>
            </a:r>
          </a:p>
          <a:p>
            <a:pPr lvl="1"/>
            <a:r>
              <a:rPr lang="en-US" sz="1600" dirty="0">
                <a:latin typeface="微软雅黑" panose="020B0503020204020204" pitchFamily="34" charset="-122"/>
                <a:ea typeface="微软雅黑" panose="020B0503020204020204" pitchFamily="34" charset="-122"/>
              </a:rPr>
              <a:t>[Huawei] </a:t>
            </a:r>
            <a:r>
              <a:rPr lang="en-US" sz="1600" dirty="0" err="1">
                <a:latin typeface="微软雅黑" panose="020B0503020204020204" pitchFamily="34" charset="-122"/>
                <a:ea typeface="微软雅黑" panose="020B0503020204020204" pitchFamily="34" charset="-122"/>
              </a:rPr>
              <a:t>ip</a:t>
            </a:r>
            <a:r>
              <a:rPr lang="en-US" sz="1600" dirty="0">
                <a:latin typeface="微软雅黑" panose="020B0503020204020204" pitchFamily="34" charset="-122"/>
                <a:ea typeface="微软雅黑" panose="020B0503020204020204" pitchFamily="34" charset="-122"/>
              </a:rPr>
              <a:t> ipv6-prefix </a:t>
            </a:r>
            <a:r>
              <a:rPr lang="en-US" sz="1600" dirty="0" err="1">
                <a:latin typeface="微软雅黑" panose="020B0503020204020204" pitchFamily="34" charset="-122"/>
                <a:ea typeface="微软雅黑" panose="020B0503020204020204" pitchFamily="34" charset="-122"/>
              </a:rPr>
              <a:t>abc</a:t>
            </a:r>
            <a:r>
              <a:rPr lang="en-US" sz="1600" dirty="0">
                <a:latin typeface="微软雅黑" panose="020B0503020204020204" pitchFamily="34" charset="-122"/>
                <a:ea typeface="微软雅黑" panose="020B0503020204020204" pitchFamily="34" charset="-122"/>
              </a:rPr>
              <a:t> permit :: 0 greater-equal 32 less-equal 64</a:t>
            </a:r>
          </a:p>
          <a:p>
            <a:pPr algn="l">
              <a:buSzPct val="50000"/>
            </a:pPr>
            <a:endParaRPr lang="en-US" sz="1800" dirty="0">
              <a:latin typeface="微软雅黑" panose="020B0503020204020204" pitchFamily="34" charset="-122"/>
              <a:ea typeface="微软雅黑" panose="020B0503020204020204" pitchFamily="34" charset="-122"/>
            </a:endParaRPr>
          </a:p>
          <a:p>
            <a:pPr algn="l">
              <a:buSzPct val="50000"/>
            </a:pPr>
            <a:r>
              <a:rPr lang="zh-CN" altLang="en-US" sz="1800" dirty="0">
                <a:latin typeface="微软雅黑" panose="020B0503020204020204" pitchFamily="34" charset="-122"/>
                <a:ea typeface="微软雅黑" panose="020B0503020204020204" pitchFamily="34" charset="-122"/>
              </a:rPr>
              <a:t>拒绝前缀为</a:t>
            </a:r>
            <a:r>
              <a:rPr lang="en-US" altLang="zh-CN" sz="1800" dirty="0">
                <a:latin typeface="微软雅黑" panose="020B0503020204020204" pitchFamily="34" charset="-122"/>
                <a:ea typeface="微软雅黑" panose="020B0503020204020204" pitchFamily="34" charset="-122"/>
              </a:rPr>
              <a:t>3</a:t>
            </a:r>
            <a:r>
              <a:rPr lang="en-US" sz="1800" dirty="0">
                <a:latin typeface="微软雅黑" panose="020B0503020204020204" pitchFamily="34" charset="-122"/>
                <a:ea typeface="微软雅黑" panose="020B0503020204020204" pitchFamily="34" charset="-122"/>
              </a:rPr>
              <a:t>FFE:D00::/32，</a:t>
            </a:r>
            <a:r>
              <a:rPr lang="zh-CN" altLang="en-US" sz="1800" dirty="0">
                <a:latin typeface="微软雅黑" panose="020B0503020204020204" pitchFamily="34" charset="-122"/>
                <a:ea typeface="微软雅黑" panose="020B0503020204020204" pitchFamily="34" charset="-122"/>
              </a:rPr>
              <a:t>且前缀长度大于</a:t>
            </a:r>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位的地址通过，允许其他的</a:t>
            </a:r>
            <a:r>
              <a:rPr lang="en-US" sz="1800" dirty="0">
                <a:latin typeface="微软雅黑" panose="020B0503020204020204" pitchFamily="34" charset="-122"/>
                <a:ea typeface="微软雅黑" panose="020B0503020204020204" pitchFamily="34" charset="-122"/>
              </a:rPr>
              <a:t>IPv6</a:t>
            </a:r>
            <a:r>
              <a:rPr lang="zh-CN" altLang="en-US" sz="1800" dirty="0">
                <a:latin typeface="微软雅黑" panose="020B0503020204020204" pitchFamily="34" charset="-122"/>
                <a:ea typeface="微软雅黑" panose="020B0503020204020204" pitchFamily="34" charset="-122"/>
              </a:rPr>
              <a:t>路由通过。</a:t>
            </a:r>
          </a:p>
          <a:p>
            <a:pPr lvl="1"/>
            <a:r>
              <a:rPr lang="en-US" sz="1600" dirty="0">
                <a:latin typeface="微软雅黑" panose="020B0503020204020204" pitchFamily="34" charset="-122"/>
                <a:ea typeface="微软雅黑" panose="020B0503020204020204" pitchFamily="34" charset="-122"/>
              </a:rPr>
              <a:t>[Huawei] </a:t>
            </a:r>
            <a:r>
              <a:rPr lang="en-US" sz="1600" dirty="0" err="1">
                <a:latin typeface="微软雅黑" panose="020B0503020204020204" pitchFamily="34" charset="-122"/>
                <a:ea typeface="微软雅黑" panose="020B0503020204020204" pitchFamily="34" charset="-122"/>
              </a:rPr>
              <a:t>ip</a:t>
            </a:r>
            <a:r>
              <a:rPr lang="en-US" sz="1600" dirty="0">
                <a:latin typeface="微软雅黑" panose="020B0503020204020204" pitchFamily="34" charset="-122"/>
                <a:ea typeface="微软雅黑" panose="020B0503020204020204" pitchFamily="34" charset="-122"/>
              </a:rPr>
              <a:t> ipv6-prefix </a:t>
            </a:r>
            <a:r>
              <a:rPr lang="en-US" sz="1600" dirty="0" err="1">
                <a:latin typeface="微软雅黑" panose="020B0503020204020204" pitchFamily="34" charset="-122"/>
                <a:ea typeface="微软雅黑" panose="020B0503020204020204" pitchFamily="34" charset="-122"/>
              </a:rPr>
              <a:t>abc</a:t>
            </a:r>
            <a:r>
              <a:rPr lang="en-US" sz="1600" dirty="0">
                <a:latin typeface="微软雅黑" panose="020B0503020204020204" pitchFamily="34" charset="-122"/>
                <a:ea typeface="微软雅黑" panose="020B0503020204020204" pitchFamily="34" charset="-122"/>
              </a:rPr>
              <a:t> deny 3FFE:D00:: 32 less-equal 128</a:t>
            </a:r>
          </a:p>
          <a:p>
            <a:pPr lvl="1"/>
            <a:r>
              <a:rPr lang="en-US" sz="1600" dirty="0">
                <a:latin typeface="微软雅黑" panose="020B0503020204020204" pitchFamily="34" charset="-122"/>
                <a:ea typeface="微软雅黑" panose="020B0503020204020204" pitchFamily="34" charset="-122"/>
              </a:rPr>
              <a:t>[Huawei] </a:t>
            </a:r>
            <a:r>
              <a:rPr lang="en-US" sz="1600" dirty="0" err="1">
                <a:latin typeface="微软雅黑" panose="020B0503020204020204" pitchFamily="34" charset="-122"/>
                <a:ea typeface="微软雅黑" panose="020B0503020204020204" pitchFamily="34" charset="-122"/>
              </a:rPr>
              <a:t>ip</a:t>
            </a:r>
            <a:r>
              <a:rPr lang="en-US" sz="1600" dirty="0">
                <a:latin typeface="微软雅黑" panose="020B0503020204020204" pitchFamily="34" charset="-122"/>
                <a:ea typeface="微软雅黑" panose="020B0503020204020204" pitchFamily="34" charset="-122"/>
              </a:rPr>
              <a:t> ipv6-prefix </a:t>
            </a:r>
            <a:r>
              <a:rPr lang="en-US" sz="1600" dirty="0" err="1">
                <a:latin typeface="微软雅黑" panose="020B0503020204020204" pitchFamily="34" charset="-122"/>
                <a:ea typeface="微软雅黑" panose="020B0503020204020204" pitchFamily="34" charset="-122"/>
              </a:rPr>
              <a:t>abc</a:t>
            </a:r>
            <a:r>
              <a:rPr lang="en-US" sz="1600" dirty="0">
                <a:latin typeface="微软雅黑" panose="020B0503020204020204" pitchFamily="34" charset="-122"/>
                <a:ea typeface="微软雅黑" panose="020B0503020204020204" pitchFamily="34" charset="-122"/>
              </a:rPr>
              <a:t> permit :: 0 less-equal 128</a:t>
            </a:r>
          </a:p>
          <a:p>
            <a:pPr algn="l">
              <a:buSzPct val="50000"/>
            </a:pPr>
            <a:endParaRPr lang="en-US" sz="1800" dirty="0">
              <a:latin typeface="微软雅黑" panose="020B0503020204020204" pitchFamily="34" charset="-122"/>
              <a:ea typeface="微软雅黑" panose="020B0503020204020204" pitchFamily="34" charset="-122"/>
            </a:endParaRPr>
          </a:p>
          <a:p>
            <a:pPr algn="l">
              <a:buSzPct val="50000"/>
            </a:pPr>
            <a:r>
              <a:rPr lang="zh-CN" altLang="en-US" sz="1800" dirty="0">
                <a:latin typeface="微软雅黑" panose="020B0503020204020204" pitchFamily="34" charset="-122"/>
                <a:ea typeface="微软雅黑" panose="020B0503020204020204" pitchFamily="34" charset="-122"/>
              </a:rPr>
              <a:t>配置名为</a:t>
            </a:r>
            <a:r>
              <a:rPr lang="en-US" sz="1800" dirty="0">
                <a:latin typeface="微软雅黑" panose="020B0503020204020204" pitchFamily="34" charset="-122"/>
                <a:ea typeface="微软雅黑" panose="020B0503020204020204" pitchFamily="34" charset="-122"/>
              </a:rPr>
              <a:t>p3</a:t>
            </a:r>
            <a:r>
              <a:rPr lang="zh-CN" altLang="en-US" sz="1800" dirty="0">
                <a:latin typeface="微软雅黑" panose="020B0503020204020204" pitchFamily="34" charset="-122"/>
                <a:ea typeface="微软雅黑" panose="020B0503020204020204" pitchFamily="34" charset="-122"/>
              </a:rPr>
              <a:t>的地址前缀列表，拒绝</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r>
              <a:rPr lang="en-US" sz="1800" dirty="0">
                <a:latin typeface="微软雅黑" panose="020B0503020204020204" pitchFamily="34" charset="-122"/>
                <a:ea typeface="微软雅黑" panose="020B0503020204020204" pitchFamily="34" charset="-122"/>
              </a:rPr>
              <a:t>FFFF:FFFF</a:t>
            </a:r>
            <a:r>
              <a:rPr lang="zh-CN" altLang="en-US" sz="1800" dirty="0">
                <a:latin typeface="微软雅黑" panose="020B0503020204020204" pitchFamily="34" charset="-122"/>
                <a:ea typeface="微软雅黑" panose="020B0503020204020204" pitchFamily="34" charset="-122"/>
              </a:rPr>
              <a:t>范围内的所有路由通过，允许其他路由通过。</a:t>
            </a:r>
          </a:p>
          <a:p>
            <a:pPr lvl="1"/>
            <a:r>
              <a:rPr lang="en-US" sz="1600" dirty="0">
                <a:latin typeface="微软雅黑" panose="020B0503020204020204" pitchFamily="34" charset="-122"/>
                <a:ea typeface="微软雅黑" panose="020B0503020204020204" pitchFamily="34" charset="-122"/>
              </a:rPr>
              <a:t>[Huawei] </a:t>
            </a:r>
            <a:r>
              <a:rPr lang="en-US" sz="1600" dirty="0" err="1">
                <a:latin typeface="微软雅黑" panose="020B0503020204020204" pitchFamily="34" charset="-122"/>
                <a:ea typeface="微软雅黑" panose="020B0503020204020204" pitchFamily="34" charset="-122"/>
              </a:rPr>
              <a:t>ip</a:t>
            </a:r>
            <a:r>
              <a:rPr lang="en-US" sz="1600" dirty="0">
                <a:latin typeface="微软雅黑" panose="020B0503020204020204" pitchFamily="34" charset="-122"/>
                <a:ea typeface="微软雅黑" panose="020B0503020204020204" pitchFamily="34" charset="-122"/>
              </a:rPr>
              <a:t> ipv6-prefix p3 index 10 deny :: 96 match-network</a:t>
            </a:r>
          </a:p>
          <a:p>
            <a:pPr lvl="1"/>
            <a:r>
              <a:rPr lang="en-US" sz="1600" dirty="0">
                <a:latin typeface="微软雅黑" panose="020B0503020204020204" pitchFamily="34" charset="-122"/>
                <a:ea typeface="微软雅黑" panose="020B0503020204020204" pitchFamily="34" charset="-122"/>
              </a:rPr>
              <a:t>[Huawei] </a:t>
            </a:r>
            <a:r>
              <a:rPr lang="en-US" sz="1600" dirty="0" err="1">
                <a:latin typeface="微软雅黑" panose="020B0503020204020204" pitchFamily="34" charset="-122"/>
                <a:ea typeface="微软雅黑" panose="020B0503020204020204" pitchFamily="34" charset="-122"/>
              </a:rPr>
              <a:t>ip</a:t>
            </a:r>
            <a:r>
              <a:rPr lang="en-US" sz="1600" dirty="0">
                <a:latin typeface="微软雅黑" panose="020B0503020204020204" pitchFamily="34" charset="-122"/>
                <a:ea typeface="微软雅黑" panose="020B0503020204020204" pitchFamily="34" charset="-122"/>
              </a:rPr>
              <a:t> ipv6-prefix p3 index 20 permit :: 0 less-equal 128</a:t>
            </a:r>
          </a:p>
        </p:txBody>
      </p:sp>
    </p:spTree>
    <p:extLst>
      <p:ext uri="{BB962C8B-B14F-4D97-AF65-F5344CB8AC3E}">
        <p14:creationId xmlns:p14="http://schemas.microsoft.com/office/powerpoint/2010/main" val="4018017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latin typeface="微软雅黑" panose="020B0503020204020204" pitchFamily="34" charset="-122"/>
                <a:ea typeface="微软雅黑" panose="020B0503020204020204" pitchFamily="34" charset="-122"/>
              </a:rPr>
              <a:t>路由选择工具</a:t>
            </a:r>
            <a:endParaRPr lang="en-US" altLang="zh-CN" b="1" dirty="0">
              <a:latin typeface="微软雅黑" panose="020B0503020204020204" pitchFamily="34" charset="-122"/>
              <a:ea typeface="微软雅黑" panose="020B0503020204020204" pitchFamily="34" charset="-122"/>
            </a:endParaRP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ACL</a:t>
            </a: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IP-Prefix</a:t>
            </a:r>
            <a:endParaRPr lang="zh-CN" altLang="en-US" sz="1800" dirty="0">
              <a:solidFill>
                <a:schemeClr val="bg1">
                  <a:lumMod val="50000"/>
                </a:schemeClr>
              </a:solidFill>
              <a:latin typeface="微软雅黑" panose="020B0503020204020204" pitchFamily="34" charset="-122"/>
              <a:ea typeface="微软雅黑" panose="020B0503020204020204" pitchFamily="34" charset="-122"/>
            </a:endParaRPr>
          </a:p>
          <a:p>
            <a:pPr lvl="1">
              <a:buSzPct val="60000"/>
              <a:buFont typeface="Wingdings" panose="05000000000000000000" pitchFamily="2" charset="2"/>
              <a:buChar char="n"/>
            </a:pPr>
            <a:r>
              <a:rPr lang="en-US" altLang="zh-CN" sz="1800" dirty="0">
                <a:latin typeface="微软雅黑" panose="020B0503020204020204" pitchFamily="34" charset="-122"/>
                <a:ea typeface="微软雅黑" panose="020B0503020204020204" pitchFamily="34" charset="-122"/>
              </a:rPr>
              <a:t>As-Path-Filter</a:t>
            </a: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Community-Filter</a:t>
            </a:r>
            <a:endParaRPr lang="en-US" altLang="zh-CN" sz="2400" b="1" dirty="0">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路由策略与策略路由配置命令</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案例分析</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638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路由选择工具</a:t>
            </a:r>
            <a:r>
              <a:rPr lang="en-US" altLang="zh-CN" dirty="0"/>
              <a:t> - AS</a:t>
            </a:r>
            <a:r>
              <a:rPr lang="en-US" dirty="0"/>
              <a:t>-Path-Filter</a:t>
            </a:r>
          </a:p>
        </p:txBody>
      </p:sp>
      <p:sp>
        <p:nvSpPr>
          <p:cNvPr id="3" name="Text Placeholder 2"/>
          <p:cNvSpPr>
            <a:spLocks noGrp="1"/>
          </p:cNvSpPr>
          <p:nvPr>
            <p:ph type="body" sz="quarter" idx="10"/>
          </p:nvPr>
        </p:nvSpPr>
        <p:spPr>
          <a:xfrm>
            <a:off x="912285" y="1160748"/>
            <a:ext cx="10560048" cy="4680000"/>
          </a:xfrm>
        </p:spPr>
        <p:txBody>
          <a:bodyPr/>
          <a:lstStyle/>
          <a:p>
            <a:r>
              <a:rPr lang="en-US" sz="1800" dirty="0">
                <a:latin typeface="微软雅黑" panose="020B0503020204020204" pitchFamily="34" charset="-122"/>
                <a:ea typeface="微软雅黑" panose="020B0503020204020204" pitchFamily="34" charset="-122"/>
              </a:rPr>
              <a:t>AS-Path-Filter</a:t>
            </a:r>
          </a:p>
          <a:p>
            <a:pPr lvl="1"/>
            <a:r>
              <a:rPr lang="zh-CN" altLang="en-US" sz="1600" dirty="0">
                <a:latin typeface="微软雅黑" panose="020B0503020204020204" pitchFamily="34" charset="-122"/>
                <a:ea typeface="微软雅黑" panose="020B0503020204020204" pitchFamily="34" charset="-122"/>
              </a:rPr>
              <a:t>以</a:t>
            </a:r>
            <a:r>
              <a:rPr lang="en-US" sz="1600" dirty="0">
                <a:latin typeface="微软雅黑" panose="020B0503020204020204" pitchFamily="34" charset="-122"/>
                <a:ea typeface="微软雅黑" panose="020B0503020204020204" pitchFamily="34" charset="-122"/>
              </a:rPr>
              <a:t>BGP</a:t>
            </a:r>
            <a:r>
              <a:rPr lang="zh-CN" altLang="en-US" sz="1600" dirty="0">
                <a:latin typeface="微软雅黑" panose="020B0503020204020204" pitchFamily="34" charset="-122"/>
                <a:ea typeface="微软雅黑" panose="020B0503020204020204" pitchFamily="34" charset="-122"/>
              </a:rPr>
              <a:t>中的</a:t>
            </a:r>
            <a:r>
              <a:rPr lang="en-US" sz="1600" dirty="0" err="1">
                <a:latin typeface="微软雅黑" panose="020B0503020204020204" pitchFamily="34" charset="-122"/>
                <a:ea typeface="微软雅黑" panose="020B0503020204020204" pitchFamily="34" charset="-122"/>
              </a:rPr>
              <a:t>AS_Path</a:t>
            </a:r>
            <a:r>
              <a:rPr lang="zh-CN" altLang="en-US" sz="1600" dirty="0">
                <a:latin typeface="微软雅黑" panose="020B0503020204020204" pitchFamily="34" charset="-122"/>
                <a:ea typeface="微软雅黑" panose="020B0503020204020204" pitchFamily="34" charset="-122"/>
              </a:rPr>
              <a:t>属性为匹配条件</a:t>
            </a:r>
          </a:p>
          <a:p>
            <a:pPr lvl="1"/>
            <a:r>
              <a:rPr lang="zh-CN" altLang="en-US" sz="1600" dirty="0">
                <a:latin typeface="微软雅黑" panose="020B0503020204020204" pitchFamily="34" charset="-122"/>
                <a:ea typeface="微软雅黑" panose="020B0503020204020204" pitchFamily="34" charset="-122"/>
              </a:rPr>
              <a:t>使用正则表达式进行定义</a:t>
            </a:r>
          </a:p>
          <a:p>
            <a:r>
              <a:rPr lang="zh-CN" altLang="en-US" sz="1800" dirty="0">
                <a:latin typeface="微软雅黑" panose="020B0503020204020204" pitchFamily="34" charset="-122"/>
                <a:ea typeface="微软雅黑" panose="020B0503020204020204" pitchFamily="34" charset="-122"/>
              </a:rPr>
              <a:t>示例</a:t>
            </a:r>
          </a:p>
          <a:p>
            <a:pPr lvl="1"/>
            <a:r>
              <a:rPr lang="en-US" sz="1800" dirty="0">
                <a:latin typeface="微软雅黑" panose="020B0503020204020204" pitchFamily="34" charset="-122"/>
                <a:ea typeface="微软雅黑" panose="020B0503020204020204" pitchFamily="34" charset="-122"/>
              </a:rPr>
              <a:t>ip as-path-filter 10 permit .*</a:t>
            </a:r>
          </a:p>
          <a:p>
            <a:pPr lvl="2"/>
            <a:r>
              <a:rPr lang="zh-CN" altLang="en-US" sz="1600" dirty="0">
                <a:latin typeface="微软雅黑" panose="020B0503020204020204" pitchFamily="34" charset="-122"/>
                <a:ea typeface="微软雅黑" panose="020B0503020204020204" pitchFamily="34" charset="-122"/>
              </a:rPr>
              <a:t>匹配所有</a:t>
            </a:r>
            <a:r>
              <a:rPr lang="en-US" sz="1600" dirty="0">
                <a:latin typeface="微软雅黑" panose="020B0503020204020204" pitchFamily="34" charset="-122"/>
                <a:ea typeface="微软雅黑" panose="020B0503020204020204" pitchFamily="34" charset="-122"/>
              </a:rPr>
              <a:t>AS-PATH</a:t>
            </a:r>
            <a:r>
              <a:rPr lang="zh-CN" altLang="en-US" sz="1600" dirty="0">
                <a:latin typeface="微软雅黑" panose="020B0503020204020204" pitchFamily="34" charset="-122"/>
                <a:ea typeface="微软雅黑" panose="020B0503020204020204" pitchFamily="34" charset="-122"/>
              </a:rPr>
              <a:t>属性</a:t>
            </a:r>
          </a:p>
          <a:p>
            <a:pPr lvl="1"/>
            <a:r>
              <a:rPr lang="en-US" sz="1800" dirty="0">
                <a:latin typeface="微软雅黑" panose="020B0503020204020204" pitchFamily="34" charset="-122"/>
                <a:ea typeface="微软雅黑" panose="020B0503020204020204" pitchFamily="34" charset="-122"/>
              </a:rPr>
              <a:t>ip as-path-filter 10 permit _100$</a:t>
            </a:r>
          </a:p>
          <a:p>
            <a:pPr lvl="2"/>
            <a:r>
              <a:rPr lang="zh-CN" altLang="en-US" sz="1600" dirty="0">
                <a:latin typeface="微软雅黑" panose="020B0503020204020204" pitchFamily="34" charset="-122"/>
                <a:ea typeface="微软雅黑" panose="020B0503020204020204" pitchFamily="34" charset="-122"/>
              </a:rPr>
              <a:t>匹配从</a:t>
            </a:r>
            <a:r>
              <a:rPr lang="en-US" sz="1600" dirty="0">
                <a:latin typeface="微软雅黑" panose="020B0503020204020204" pitchFamily="34" charset="-122"/>
                <a:ea typeface="微软雅黑" panose="020B0503020204020204" pitchFamily="34" charset="-122"/>
              </a:rPr>
              <a:t>AS100</a:t>
            </a:r>
            <a:r>
              <a:rPr lang="zh-CN" altLang="en-US" sz="1600" dirty="0">
                <a:latin typeface="微软雅黑" panose="020B0503020204020204" pitchFamily="34" charset="-122"/>
                <a:ea typeface="微软雅黑" panose="020B0503020204020204" pitchFamily="34" charset="-122"/>
              </a:rPr>
              <a:t>发起的路由</a:t>
            </a:r>
          </a:p>
          <a:p>
            <a:pPr lvl="1"/>
            <a:r>
              <a:rPr lang="en-US" sz="1800" dirty="0">
                <a:latin typeface="微软雅黑" panose="020B0503020204020204" pitchFamily="34" charset="-122"/>
                <a:ea typeface="微软雅黑" panose="020B0503020204020204" pitchFamily="34" charset="-122"/>
              </a:rPr>
              <a:t>ip as-path-filter 10 permit ^100_</a:t>
            </a:r>
          </a:p>
          <a:p>
            <a:pPr lvl="2"/>
            <a:r>
              <a:rPr lang="zh-CN" altLang="en-US" sz="1600" dirty="0">
                <a:latin typeface="微软雅黑" panose="020B0503020204020204" pitchFamily="34" charset="-122"/>
                <a:ea typeface="微软雅黑" panose="020B0503020204020204" pitchFamily="34" charset="-122"/>
              </a:rPr>
              <a:t>匹配从</a:t>
            </a:r>
            <a:r>
              <a:rPr lang="en-US" sz="1600" dirty="0">
                <a:latin typeface="微软雅黑" panose="020B0503020204020204" pitchFamily="34" charset="-122"/>
                <a:ea typeface="微软雅黑" panose="020B0503020204020204" pitchFamily="34" charset="-122"/>
              </a:rPr>
              <a:t>AS100</a:t>
            </a:r>
            <a:r>
              <a:rPr lang="zh-CN" altLang="en-US" sz="1600" dirty="0">
                <a:latin typeface="微软雅黑" panose="020B0503020204020204" pitchFamily="34" charset="-122"/>
                <a:ea typeface="微软雅黑" panose="020B0503020204020204" pitchFamily="34" charset="-122"/>
              </a:rPr>
              <a:t>接收的路</a:t>
            </a:r>
          </a:p>
          <a:p>
            <a:pPr lvl="1"/>
            <a:r>
              <a:rPr lang="en-US" sz="1800" dirty="0">
                <a:latin typeface="微软雅黑" panose="020B0503020204020204" pitchFamily="34" charset="-122"/>
                <a:ea typeface="微软雅黑" panose="020B0503020204020204" pitchFamily="34" charset="-122"/>
              </a:rPr>
              <a:t>ip as-path-filter 10 permit _100|200$</a:t>
            </a:r>
          </a:p>
          <a:p>
            <a:pPr lvl="2"/>
            <a:r>
              <a:rPr lang="zh-CN" altLang="en-US" sz="1600" dirty="0">
                <a:latin typeface="微软雅黑" panose="020B0503020204020204" pitchFamily="34" charset="-122"/>
                <a:ea typeface="微软雅黑" panose="020B0503020204020204" pitchFamily="34" charset="-122"/>
              </a:rPr>
              <a:t>匹配从</a:t>
            </a:r>
            <a:r>
              <a:rPr lang="en-US" sz="1600" dirty="0">
                <a:latin typeface="微软雅黑" panose="020B0503020204020204" pitchFamily="34" charset="-122"/>
                <a:ea typeface="微软雅黑" panose="020B0503020204020204" pitchFamily="34" charset="-122"/>
              </a:rPr>
              <a:t>AS100</a:t>
            </a:r>
            <a:r>
              <a:rPr lang="zh-CN" altLang="en-US" sz="1600" dirty="0">
                <a:latin typeface="微软雅黑" panose="020B0503020204020204" pitchFamily="34" charset="-122"/>
                <a:ea typeface="微软雅黑" panose="020B0503020204020204" pitchFamily="34" charset="-122"/>
              </a:rPr>
              <a:t>或</a:t>
            </a:r>
            <a:r>
              <a:rPr lang="en-US" altLang="zh-CN" sz="1600" dirty="0">
                <a:latin typeface="微软雅黑" panose="020B0503020204020204" pitchFamily="34" charset="-122"/>
                <a:ea typeface="微软雅黑" panose="020B0503020204020204" pitchFamily="34" charset="-122"/>
              </a:rPr>
              <a:t>200</a:t>
            </a:r>
            <a:r>
              <a:rPr lang="zh-CN" altLang="en-US" sz="1600" dirty="0">
                <a:latin typeface="微软雅黑" panose="020B0503020204020204" pitchFamily="34" charset="-122"/>
                <a:ea typeface="微软雅黑" panose="020B0503020204020204" pitchFamily="34" charset="-122"/>
              </a:rPr>
              <a:t>发起的路由</a:t>
            </a:r>
          </a:p>
          <a:p>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369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路由选择工具 </a:t>
            </a:r>
            <a:r>
              <a:rPr lang="en-US" altLang="zh-CN" dirty="0"/>
              <a:t>- </a:t>
            </a:r>
            <a:r>
              <a:rPr lang="zh-CN" altLang="en-US" dirty="0"/>
              <a:t>常用的正则表达式</a:t>
            </a:r>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668535415"/>
              </p:ext>
            </p:extLst>
          </p:nvPr>
        </p:nvGraphicFramePr>
        <p:xfrm>
          <a:off x="2315580" y="1700808"/>
          <a:ext cx="7154778" cy="3416970"/>
        </p:xfrm>
        <a:graphic>
          <a:graphicData uri="http://schemas.openxmlformats.org/drawingml/2006/table">
            <a:tbl>
              <a:tblPr/>
              <a:tblGrid>
                <a:gridCol w="1792061">
                  <a:extLst>
                    <a:ext uri="{9D8B030D-6E8A-4147-A177-3AD203B41FA5}">
                      <a16:colId xmlns:a16="http://schemas.microsoft.com/office/drawing/2014/main" val="20000"/>
                    </a:ext>
                  </a:extLst>
                </a:gridCol>
                <a:gridCol w="5362717">
                  <a:extLst>
                    <a:ext uri="{9D8B030D-6E8A-4147-A177-3AD203B41FA5}">
                      <a16:colId xmlns:a16="http://schemas.microsoft.com/office/drawing/2014/main" val="20001"/>
                    </a:ext>
                  </a:extLst>
                </a:gridCol>
              </a:tblGrid>
              <a:tr h="569495">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gn="ctr">
                        <a:lnSpc>
                          <a:spcPct val="150000"/>
                        </a:lnSpc>
                        <a:spcAft>
                          <a:spcPts val="0"/>
                        </a:spcAft>
                      </a:pPr>
                      <a:r>
                        <a:rPr lang="zh-CN" sz="1800" b="1" dirty="0">
                          <a:latin typeface="微软雅黑" panose="020B0503020204020204" pitchFamily="34" charset="-122"/>
                          <a:ea typeface="微软雅黑" panose="020B0503020204020204" pitchFamily="34" charset="-122"/>
                        </a:rPr>
                        <a:t>表达式</a:t>
                      </a:r>
                      <a:endParaRPr lang="zh-CN" sz="18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gn="ctr">
                        <a:lnSpc>
                          <a:spcPct val="150000"/>
                        </a:lnSpc>
                        <a:spcAft>
                          <a:spcPts val="0"/>
                        </a:spcAft>
                      </a:pPr>
                      <a:r>
                        <a:rPr lang="zh-CN" sz="1800" b="1" dirty="0">
                          <a:latin typeface="微软雅黑" panose="020B0503020204020204" pitchFamily="34" charset="-122"/>
                          <a:ea typeface="微软雅黑" panose="020B0503020204020204" pitchFamily="34" charset="-122"/>
                        </a:rPr>
                        <a:t>含义</a:t>
                      </a:r>
                      <a:endParaRPr lang="zh-CN" sz="18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569495">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gn="ctr">
                        <a:lnSpc>
                          <a:spcPct val="150000"/>
                        </a:lnSpc>
                        <a:spcAft>
                          <a:spcPts val="0"/>
                        </a:spcAft>
                      </a:pPr>
                      <a:r>
                        <a:rPr lang="en-US" sz="1800" dirty="0">
                          <a:latin typeface="微软雅黑" panose="020B0503020204020204" pitchFamily="34" charset="-122"/>
                          <a:ea typeface="微软雅黑" panose="020B0503020204020204" pitchFamily="34" charset="-122"/>
                        </a:rPr>
                        <a:t>^$</a:t>
                      </a:r>
                      <a:endParaRPr lang="zh-CN" sz="18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nSpc>
                          <a:spcPct val="150000"/>
                        </a:lnSpc>
                        <a:spcAft>
                          <a:spcPts val="0"/>
                        </a:spcAft>
                      </a:pPr>
                      <a:r>
                        <a:rPr lang="zh-CN" sz="1800" dirty="0">
                          <a:latin typeface="微软雅黑" panose="020B0503020204020204" pitchFamily="34" charset="-122"/>
                          <a:ea typeface="微软雅黑" panose="020B0503020204020204" pitchFamily="34" charset="-122"/>
                        </a:rPr>
                        <a:t>表示本地</a:t>
                      </a:r>
                      <a:r>
                        <a:rPr lang="en-US" sz="1800" dirty="0">
                          <a:latin typeface="微软雅黑" panose="020B0503020204020204" pitchFamily="34" charset="-122"/>
                          <a:ea typeface="微软雅黑" panose="020B0503020204020204" pitchFamily="34" charset="-122"/>
                        </a:rPr>
                        <a:t>AS</a:t>
                      </a:r>
                      <a:r>
                        <a:rPr lang="zh-CN" sz="1800" dirty="0">
                          <a:latin typeface="微软雅黑" panose="020B0503020204020204" pitchFamily="34" charset="-122"/>
                          <a:ea typeface="微软雅黑" panose="020B0503020204020204" pitchFamily="34" charset="-122"/>
                        </a:rPr>
                        <a:t>始发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9495">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gn="ctr">
                        <a:lnSpc>
                          <a:spcPct val="150000"/>
                        </a:lnSpc>
                        <a:spcAft>
                          <a:spcPts val="0"/>
                        </a:spcAft>
                      </a:pPr>
                      <a:r>
                        <a:rPr lang="en-US" sz="1800" dirty="0">
                          <a:latin typeface="微软雅黑" panose="020B0503020204020204" pitchFamily="34" charset="-122"/>
                          <a:ea typeface="微软雅黑" panose="020B0503020204020204" pitchFamily="34" charset="-122"/>
                        </a:rPr>
                        <a:t>.*</a:t>
                      </a:r>
                      <a:endParaRPr lang="zh-CN" sz="18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nSpc>
                          <a:spcPct val="150000"/>
                        </a:lnSpc>
                        <a:spcAft>
                          <a:spcPts val="0"/>
                        </a:spcAft>
                      </a:pPr>
                      <a:r>
                        <a:rPr lang="zh-CN" sz="1800" dirty="0">
                          <a:latin typeface="微软雅黑" panose="020B0503020204020204" pitchFamily="34" charset="-122"/>
                          <a:ea typeface="微软雅黑" panose="020B0503020204020204" pitchFamily="34" charset="-122"/>
                        </a:rPr>
                        <a:t>表示所有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69495">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gn="ctr">
                        <a:lnSpc>
                          <a:spcPct val="150000"/>
                        </a:lnSpc>
                        <a:spcAft>
                          <a:spcPts val="0"/>
                        </a:spcAft>
                      </a:pPr>
                      <a:r>
                        <a:rPr lang="en-US" sz="1800">
                          <a:latin typeface="微软雅黑" panose="020B0503020204020204" pitchFamily="34" charset="-122"/>
                          <a:ea typeface="微软雅黑" panose="020B0503020204020204" pitchFamily="34" charset="-122"/>
                        </a:rPr>
                        <a:t>_10_</a:t>
                      </a:r>
                      <a:endParaRPr lang="zh-CN" sz="18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nSpc>
                          <a:spcPct val="150000"/>
                        </a:lnSpc>
                        <a:spcAft>
                          <a:spcPts val="0"/>
                        </a:spcAft>
                      </a:pPr>
                      <a:r>
                        <a:rPr lang="zh-CN" sz="1800" dirty="0">
                          <a:latin typeface="微软雅黑" panose="020B0503020204020204" pitchFamily="34" charset="-122"/>
                          <a:ea typeface="微软雅黑" panose="020B0503020204020204" pitchFamily="34" charset="-122"/>
                        </a:rPr>
                        <a:t>表示必须通过</a:t>
                      </a:r>
                      <a:r>
                        <a:rPr lang="en-US" sz="1800" dirty="0">
                          <a:latin typeface="微软雅黑" panose="020B0503020204020204" pitchFamily="34" charset="-122"/>
                          <a:ea typeface="微软雅黑" panose="020B0503020204020204" pitchFamily="34" charset="-122"/>
                        </a:rPr>
                        <a:t>AS10</a:t>
                      </a:r>
                      <a:endParaRPr lang="zh-CN" sz="18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69495">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gn="ctr">
                        <a:lnSpc>
                          <a:spcPct val="150000"/>
                        </a:lnSpc>
                        <a:spcAft>
                          <a:spcPts val="0"/>
                        </a:spcAft>
                      </a:pPr>
                      <a:r>
                        <a:rPr lang="en-US" sz="1800">
                          <a:latin typeface="微软雅黑" panose="020B0503020204020204" pitchFamily="34" charset="-122"/>
                          <a:ea typeface="微软雅黑" panose="020B0503020204020204" pitchFamily="34" charset="-122"/>
                        </a:rPr>
                        <a:t>^10_</a:t>
                      </a:r>
                      <a:endParaRPr lang="zh-CN" sz="18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nSpc>
                          <a:spcPct val="150000"/>
                        </a:lnSpc>
                        <a:spcAft>
                          <a:spcPts val="0"/>
                        </a:spcAft>
                      </a:pPr>
                      <a:r>
                        <a:rPr lang="zh-CN" sz="1800" dirty="0">
                          <a:latin typeface="微软雅黑" panose="020B0503020204020204" pitchFamily="34" charset="-122"/>
                          <a:ea typeface="微软雅黑" panose="020B0503020204020204" pitchFamily="34" charset="-122"/>
                        </a:rPr>
                        <a:t>表示只接受来自</a:t>
                      </a:r>
                      <a:r>
                        <a:rPr lang="en-US" sz="1800" dirty="0">
                          <a:latin typeface="微软雅黑" panose="020B0503020204020204" pitchFamily="34" charset="-122"/>
                          <a:ea typeface="微软雅黑" panose="020B0503020204020204" pitchFamily="34" charset="-122"/>
                        </a:rPr>
                        <a:t>AS10</a:t>
                      </a:r>
                      <a:r>
                        <a:rPr lang="zh-CN" sz="1800" dirty="0">
                          <a:latin typeface="微软雅黑" panose="020B0503020204020204" pitchFamily="34" charset="-122"/>
                          <a:ea typeface="微软雅黑" panose="020B0503020204020204" pitchFamily="34" charset="-122"/>
                        </a:rPr>
                        <a:t>的路由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69495">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gn="ctr">
                        <a:lnSpc>
                          <a:spcPct val="150000"/>
                        </a:lnSpc>
                        <a:spcAft>
                          <a:spcPts val="0"/>
                        </a:spcAft>
                      </a:pPr>
                      <a:r>
                        <a:rPr lang="en-US" sz="1800" dirty="0">
                          <a:latin typeface="微软雅黑" panose="020B0503020204020204" pitchFamily="34" charset="-122"/>
                          <a:ea typeface="微软雅黑" panose="020B0503020204020204" pitchFamily="34" charset="-122"/>
                        </a:rPr>
                        <a:t>_10$</a:t>
                      </a:r>
                      <a:endParaRPr lang="zh-CN" sz="1800" dirty="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FrutigerNext LT Regular"/>
                          <a:ea typeface="华文细黑"/>
                        </a:defRPr>
                      </a:lvl1pPr>
                      <a:lvl2pPr marL="457200" algn="l" defTabSz="914400" rtl="0" eaLnBrk="1" latinLnBrk="0" hangingPunct="1">
                        <a:defRPr sz="1800" kern="1200">
                          <a:solidFill>
                            <a:schemeClr val="tx1"/>
                          </a:solidFill>
                          <a:latin typeface="FrutigerNext LT Regular"/>
                          <a:ea typeface="华文细黑"/>
                        </a:defRPr>
                      </a:lvl2pPr>
                      <a:lvl3pPr marL="914400" algn="l" defTabSz="914400" rtl="0" eaLnBrk="1" latinLnBrk="0" hangingPunct="1">
                        <a:defRPr sz="1800" kern="1200">
                          <a:solidFill>
                            <a:schemeClr val="tx1"/>
                          </a:solidFill>
                          <a:latin typeface="FrutigerNext LT Regular"/>
                          <a:ea typeface="华文细黑"/>
                        </a:defRPr>
                      </a:lvl3pPr>
                      <a:lvl4pPr marL="1371600" algn="l" defTabSz="914400" rtl="0" eaLnBrk="1" latinLnBrk="0" hangingPunct="1">
                        <a:defRPr sz="1800" kern="1200">
                          <a:solidFill>
                            <a:schemeClr val="tx1"/>
                          </a:solidFill>
                          <a:latin typeface="FrutigerNext LT Regular"/>
                          <a:ea typeface="华文细黑"/>
                        </a:defRPr>
                      </a:lvl4pPr>
                      <a:lvl5pPr marL="1828800" algn="l" defTabSz="914400" rtl="0" eaLnBrk="1" latinLnBrk="0" hangingPunct="1">
                        <a:defRPr sz="1800" kern="1200">
                          <a:solidFill>
                            <a:schemeClr val="tx1"/>
                          </a:solidFill>
                          <a:latin typeface="FrutigerNext LT Regular"/>
                          <a:ea typeface="华文细黑"/>
                        </a:defRPr>
                      </a:lvl5pPr>
                      <a:lvl6pPr marL="2286000" algn="l" defTabSz="914400" rtl="0" eaLnBrk="1" latinLnBrk="0" hangingPunct="1">
                        <a:defRPr sz="1800" kern="1200">
                          <a:solidFill>
                            <a:schemeClr val="tx1"/>
                          </a:solidFill>
                          <a:latin typeface="FrutigerNext LT Regular"/>
                          <a:ea typeface="华文细黑"/>
                        </a:defRPr>
                      </a:lvl6pPr>
                      <a:lvl7pPr marL="2743200" algn="l" defTabSz="914400" rtl="0" eaLnBrk="1" latinLnBrk="0" hangingPunct="1">
                        <a:defRPr sz="1800" kern="1200">
                          <a:solidFill>
                            <a:schemeClr val="tx1"/>
                          </a:solidFill>
                          <a:latin typeface="FrutigerNext LT Regular"/>
                          <a:ea typeface="华文细黑"/>
                        </a:defRPr>
                      </a:lvl7pPr>
                      <a:lvl8pPr marL="3200400" algn="l" defTabSz="914400" rtl="0" eaLnBrk="1" latinLnBrk="0" hangingPunct="1">
                        <a:defRPr sz="1800" kern="1200">
                          <a:solidFill>
                            <a:schemeClr val="tx1"/>
                          </a:solidFill>
                          <a:latin typeface="FrutigerNext LT Regular"/>
                          <a:ea typeface="华文细黑"/>
                        </a:defRPr>
                      </a:lvl8pPr>
                      <a:lvl9pPr marL="3657600" algn="l" defTabSz="914400" rtl="0" eaLnBrk="1" latinLnBrk="0" hangingPunct="1">
                        <a:defRPr sz="1800" kern="1200">
                          <a:solidFill>
                            <a:schemeClr val="tx1"/>
                          </a:solidFill>
                          <a:latin typeface="FrutigerNext LT Regular"/>
                          <a:ea typeface="华文细黑"/>
                        </a:defRPr>
                      </a:lvl9pPr>
                    </a:lstStyle>
                    <a:p>
                      <a:pPr>
                        <a:lnSpc>
                          <a:spcPct val="150000"/>
                        </a:lnSpc>
                        <a:spcAft>
                          <a:spcPts val="0"/>
                        </a:spcAft>
                      </a:pPr>
                      <a:r>
                        <a:rPr lang="zh-CN" sz="1800" dirty="0">
                          <a:latin typeface="微软雅黑" panose="020B0503020204020204" pitchFamily="34" charset="-122"/>
                          <a:ea typeface="微软雅黑" panose="020B0503020204020204" pitchFamily="34" charset="-122"/>
                        </a:rPr>
                        <a:t>从</a:t>
                      </a:r>
                      <a:r>
                        <a:rPr lang="en-US" sz="1800" dirty="0">
                          <a:latin typeface="微软雅黑" panose="020B0503020204020204" pitchFamily="34" charset="-122"/>
                          <a:ea typeface="微软雅黑" panose="020B0503020204020204" pitchFamily="34" charset="-122"/>
                        </a:rPr>
                        <a:t>AS10</a:t>
                      </a:r>
                      <a:r>
                        <a:rPr lang="zh-CN" sz="1800" dirty="0">
                          <a:latin typeface="微软雅黑" panose="020B0503020204020204" pitchFamily="34" charset="-122"/>
                          <a:ea typeface="微软雅黑" panose="020B0503020204020204" pitchFamily="34" charset="-122"/>
                        </a:rPr>
                        <a:t>始发的所有路由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91033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latin typeface="微软雅黑" panose="020B0503020204020204" pitchFamily="34" charset="-122"/>
                <a:ea typeface="微软雅黑" panose="020B0503020204020204" pitchFamily="34" charset="-122"/>
              </a:rPr>
              <a:t>路由选择工具</a:t>
            </a:r>
            <a:endParaRPr lang="en-US" altLang="zh-CN" b="1" dirty="0">
              <a:latin typeface="微软雅黑" panose="020B0503020204020204" pitchFamily="34" charset="-122"/>
              <a:ea typeface="微软雅黑" panose="020B0503020204020204" pitchFamily="34" charset="-122"/>
            </a:endParaRP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ACL</a:t>
            </a: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IP-Prefix</a:t>
            </a:r>
            <a:endParaRPr lang="zh-CN" altLang="en-US" sz="1800" dirty="0">
              <a:solidFill>
                <a:schemeClr val="bg1">
                  <a:lumMod val="50000"/>
                </a:schemeClr>
              </a:solidFill>
              <a:latin typeface="微软雅黑" panose="020B0503020204020204" pitchFamily="34" charset="-122"/>
              <a:ea typeface="微软雅黑" panose="020B0503020204020204" pitchFamily="34" charset="-122"/>
            </a:endParaRP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As-Path-Filter</a:t>
            </a:r>
          </a:p>
          <a:p>
            <a:pPr lvl="1">
              <a:buSzPct val="60000"/>
              <a:buFont typeface="Wingdings" panose="05000000000000000000" pitchFamily="2" charset="2"/>
              <a:buChar char="n"/>
            </a:pPr>
            <a:r>
              <a:rPr lang="en-US" altLang="zh-CN" sz="1800" dirty="0">
                <a:latin typeface="微软雅黑" panose="020B0503020204020204" pitchFamily="34" charset="-122"/>
                <a:ea typeface="微软雅黑" panose="020B0503020204020204" pitchFamily="34" charset="-122"/>
              </a:rPr>
              <a:t>Community-Filter</a:t>
            </a: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路由策略与策略路由配置命令</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案例分析</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8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11" name="标题 1"/>
          <p:cNvSpPr txBox="1">
            <a:spLocks/>
          </p:cNvSpPr>
          <p:nvPr/>
        </p:nvSpPr>
        <p:spPr bwMode="auto">
          <a:xfrm>
            <a:off x="755650" y="2175084"/>
            <a:ext cx="6400800" cy="586957"/>
          </a:xfrm>
          <a:prstGeom prst="rect">
            <a:avLst/>
          </a:prstGeom>
          <a:noFill/>
          <a:ln w="9525" algn="ctr">
            <a:noFill/>
            <a:miter lim="800000"/>
            <a:headEnd/>
            <a:tailEnd/>
          </a:ln>
        </p:spPr>
        <p:txBody>
          <a:bodyPr vert="horz" wrap="square" lIns="87802" tIns="43901" rIns="87802" bIns="43901" numCol="1" anchor="ctr" anchorCtr="0" compatLnSpc="1">
            <a:prstTxWarp prst="textNoShape">
              <a:avLst/>
            </a:prstTxWarp>
          </a:bodyPr>
          <a:lstStyle>
            <a:lvl1pPr algn="l" defTabSz="784225" rtl="0" eaLnBrk="0" fontAlgn="base" hangingPunct="0">
              <a:spcBef>
                <a:spcPct val="0"/>
              </a:spcBef>
              <a:spcAft>
                <a:spcPct val="0"/>
              </a:spcAft>
              <a:defRPr sz="4300">
                <a:solidFill>
                  <a:schemeClr val="bg1"/>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b="1" kern="0" dirty="0">
                <a:latin typeface="微软雅黑" pitchFamily="34" charset="-122"/>
                <a:ea typeface="微软雅黑" pitchFamily="34" charset="-122"/>
              </a:rPr>
              <a:t>华为路由交换精英培训</a:t>
            </a:r>
          </a:p>
        </p:txBody>
      </p:sp>
      <p:sp>
        <p:nvSpPr>
          <p:cNvPr id="12" name="副标题 2"/>
          <p:cNvSpPr txBox="1">
            <a:spLocks/>
          </p:cNvSpPr>
          <p:nvPr/>
        </p:nvSpPr>
        <p:spPr>
          <a:xfrm>
            <a:off x="755650" y="3068638"/>
            <a:ext cx="6400800" cy="4616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a:buNone/>
            </a:pPr>
            <a:r>
              <a:rPr lang="zh-CN" altLang="en-US" b="1" kern="0" dirty="0">
                <a:solidFill>
                  <a:schemeClr val="bg1"/>
                </a:solidFill>
                <a:latin typeface="微软雅黑" pitchFamily="34" charset="-122"/>
                <a:ea typeface="微软雅黑" pitchFamily="34" charset="-122"/>
              </a:rPr>
              <a:t>之路由</a:t>
            </a:r>
            <a:r>
              <a:rPr lang="en-US" altLang="zh-CN" b="1" kern="0" dirty="0" err="1">
                <a:solidFill>
                  <a:schemeClr val="bg1"/>
                </a:solidFill>
                <a:latin typeface="微软雅黑" pitchFamily="34" charset="-122"/>
                <a:ea typeface="微软雅黑" pitchFamily="34" charset="-122"/>
              </a:rPr>
              <a:t>Import&amp;Control</a:t>
            </a:r>
            <a:endParaRPr lang="zh-CN" altLang="en-US" b="1" kern="0" dirty="0">
              <a:solidFill>
                <a:schemeClr val="bg1"/>
              </a:solidFill>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路由选择工具</a:t>
            </a:r>
            <a:r>
              <a:rPr lang="en-US" altLang="zh-CN" dirty="0"/>
              <a:t> - C</a:t>
            </a:r>
            <a:r>
              <a:rPr lang="en-US" dirty="0"/>
              <a:t>ommunity-Filter</a:t>
            </a:r>
          </a:p>
        </p:txBody>
      </p:sp>
      <p:sp>
        <p:nvSpPr>
          <p:cNvPr id="3" name="Text Placeholder 2"/>
          <p:cNvSpPr>
            <a:spLocks noGrp="1"/>
          </p:cNvSpPr>
          <p:nvPr>
            <p:ph type="body" sz="quarter" idx="10"/>
          </p:nvPr>
        </p:nvSpPr>
        <p:spPr/>
        <p:txBody>
          <a:bodyPr/>
          <a:lstStyle/>
          <a:p>
            <a:r>
              <a:rPr lang="en-US" dirty="0">
                <a:latin typeface="微软雅黑" panose="020B0503020204020204" pitchFamily="34" charset="-122"/>
                <a:ea typeface="微软雅黑" panose="020B0503020204020204" pitchFamily="34" charset="-122"/>
              </a:rPr>
              <a:t>Community-Filter</a:t>
            </a:r>
          </a:p>
          <a:p>
            <a:pPr lvl="1"/>
            <a:r>
              <a:rPr lang="zh-CN" altLang="en-US" dirty="0">
                <a:latin typeface="微软雅黑" panose="020B0503020204020204" pitchFamily="34" charset="-122"/>
                <a:ea typeface="微软雅黑" panose="020B0503020204020204" pitchFamily="34" charset="-122"/>
              </a:rPr>
              <a:t>以</a:t>
            </a:r>
            <a:r>
              <a:rPr lang="en-US"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中的</a:t>
            </a:r>
            <a:r>
              <a:rPr lang="en-US" dirty="0">
                <a:latin typeface="微软雅黑" panose="020B0503020204020204" pitchFamily="34" charset="-122"/>
                <a:ea typeface="微软雅黑" panose="020B0503020204020204" pitchFamily="34" charset="-122"/>
              </a:rPr>
              <a:t>community</a:t>
            </a:r>
            <a:r>
              <a:rPr lang="zh-CN" altLang="en-US" dirty="0">
                <a:latin typeface="微软雅黑" panose="020B0503020204020204" pitchFamily="34" charset="-122"/>
                <a:ea typeface="微软雅黑" panose="020B0503020204020204" pitchFamily="34" charset="-122"/>
              </a:rPr>
              <a:t>属性为匹配条件</a:t>
            </a:r>
          </a:p>
          <a:p>
            <a:r>
              <a:rPr lang="zh-CN" altLang="en-US" dirty="0">
                <a:latin typeface="微软雅黑" panose="020B0503020204020204" pitchFamily="34" charset="-122"/>
                <a:ea typeface="微软雅黑" panose="020B0503020204020204" pitchFamily="34" charset="-122"/>
              </a:rPr>
              <a:t>示例</a:t>
            </a:r>
          </a:p>
          <a:p>
            <a:pPr lvl="1"/>
            <a:r>
              <a:rPr lang="en-US" dirty="0">
                <a:latin typeface="微软雅黑" panose="020B0503020204020204" pitchFamily="34" charset="-122"/>
                <a:ea typeface="微软雅黑" panose="020B0503020204020204" pitchFamily="34" charset="-122"/>
              </a:rPr>
              <a:t>ip community-filter 1 permit 100:1</a:t>
            </a:r>
          </a:p>
          <a:p>
            <a:pPr lvl="2"/>
            <a:r>
              <a:rPr lang="zh-CN" altLang="en-US" dirty="0">
                <a:latin typeface="微软雅黑" panose="020B0503020204020204" pitchFamily="34" charset="-122"/>
                <a:ea typeface="微软雅黑" panose="020B0503020204020204" pitchFamily="34" charset="-122"/>
              </a:rPr>
              <a:t>匹配</a:t>
            </a:r>
            <a:r>
              <a:rPr lang="en-US" dirty="0">
                <a:latin typeface="微软雅黑" panose="020B0503020204020204" pitchFamily="34" charset="-122"/>
                <a:ea typeface="微软雅黑" panose="020B0503020204020204" pitchFamily="34" charset="-122"/>
              </a:rPr>
              <a:t>community</a:t>
            </a:r>
            <a:r>
              <a:rPr lang="zh-CN" altLang="en-US" dirty="0">
                <a:latin typeface="微软雅黑" panose="020B0503020204020204" pitchFamily="34" charset="-122"/>
                <a:ea typeface="微软雅黑" panose="020B0503020204020204" pitchFamily="34" charset="-122"/>
              </a:rPr>
              <a:t>属性为</a:t>
            </a:r>
            <a:r>
              <a:rPr lang="en-US" altLang="zh-CN" dirty="0">
                <a:latin typeface="微软雅黑" panose="020B0503020204020204" pitchFamily="34" charset="-122"/>
                <a:ea typeface="微软雅黑" panose="020B0503020204020204" pitchFamily="34" charset="-122"/>
              </a:rPr>
              <a:t>100:1</a:t>
            </a:r>
          </a:p>
          <a:p>
            <a:pPr lvl="1"/>
            <a:r>
              <a:rPr lang="en-US" dirty="0">
                <a:latin typeface="微软雅黑" panose="020B0503020204020204" pitchFamily="34" charset="-122"/>
                <a:ea typeface="微软雅黑" panose="020B0503020204020204" pitchFamily="34" charset="-122"/>
              </a:rPr>
              <a:t>ip community-filter 1 permit no-export</a:t>
            </a:r>
          </a:p>
          <a:p>
            <a:pPr lvl="2"/>
            <a:r>
              <a:rPr lang="zh-CN" altLang="en-US" dirty="0">
                <a:latin typeface="微软雅黑" panose="020B0503020204020204" pitchFamily="34" charset="-122"/>
                <a:ea typeface="微软雅黑" panose="020B0503020204020204" pitchFamily="34" charset="-122"/>
              </a:rPr>
              <a:t>匹配</a:t>
            </a:r>
            <a:r>
              <a:rPr lang="en-US" dirty="0">
                <a:latin typeface="微软雅黑" panose="020B0503020204020204" pitchFamily="34" charset="-122"/>
                <a:ea typeface="微软雅黑" panose="020B0503020204020204" pitchFamily="34" charset="-122"/>
              </a:rPr>
              <a:t>community</a:t>
            </a:r>
            <a:r>
              <a:rPr lang="zh-CN" altLang="en-US" dirty="0">
                <a:latin typeface="微软雅黑" panose="020B0503020204020204" pitchFamily="34" charset="-122"/>
                <a:ea typeface="微软雅黑" panose="020B0503020204020204" pitchFamily="34" charset="-122"/>
              </a:rPr>
              <a:t>属性为</a:t>
            </a:r>
            <a:r>
              <a:rPr lang="en-US" dirty="0">
                <a:latin typeface="微软雅黑" panose="020B0503020204020204" pitchFamily="34" charset="-122"/>
                <a:ea typeface="微软雅黑" panose="020B0503020204020204" pitchFamily="34" charset="-122"/>
              </a:rPr>
              <a:t>no-export</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6856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路由选择工具</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路由策略与策略路由</a:t>
            </a:r>
            <a:endParaRPr lang="en-US" altLang="zh-CN" b="1" dirty="0">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路由策略</a:t>
            </a:r>
            <a:endParaRPr lang="en-US" altLang="zh-CN" sz="1800" dirty="0">
              <a:latin typeface="微软雅黑" panose="020B0503020204020204" pitchFamily="34" charset="-122"/>
              <a:ea typeface="微软雅黑" panose="020B0503020204020204" pitchFamily="34" charset="-122"/>
            </a:endParaRP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策略路由</a:t>
            </a: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路由策略和策略路由比较</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路由策略与策略路由配置命令</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案例分析</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1191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路由策略</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路由策略</a:t>
            </a:r>
          </a:p>
          <a:p>
            <a:pPr lvl="1"/>
            <a:r>
              <a:rPr lang="zh-CN" altLang="en-US" dirty="0">
                <a:latin typeface="微软雅黑" panose="020B0503020204020204" pitchFamily="34" charset="-122"/>
                <a:ea typeface="微软雅黑" panose="020B0503020204020204" pitchFamily="34" charset="-122"/>
              </a:rPr>
              <a:t>主要用于路由过滤和路由属性设置等，从而影响流量所经过的路径。</a:t>
            </a:r>
          </a:p>
          <a:p>
            <a:pPr lvl="1"/>
            <a:r>
              <a:rPr lang="zh-CN" altLang="en-US" dirty="0">
                <a:latin typeface="微软雅黑" panose="020B0503020204020204" pitchFamily="34" charset="-122"/>
                <a:ea typeface="微软雅黑" panose="020B0503020204020204" pitchFamily="34" charset="-122"/>
              </a:rPr>
              <a:t>主要通过</a:t>
            </a:r>
            <a:r>
              <a:rPr lang="en-US" altLang="zh-CN"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实现</a:t>
            </a:r>
          </a:p>
          <a:p>
            <a:r>
              <a:rPr lang="zh-CN" altLang="en-US" dirty="0">
                <a:latin typeface="微软雅黑" panose="020B0503020204020204" pitchFamily="34" charset="-122"/>
                <a:ea typeface="微软雅黑" panose="020B0503020204020204" pitchFamily="34" charset="-122"/>
              </a:rPr>
              <a:t>路由策略原理</a:t>
            </a:r>
          </a:p>
          <a:p>
            <a:endParaRPr lang="en-US" dirty="0"/>
          </a:p>
        </p:txBody>
      </p:sp>
      <p:sp>
        <p:nvSpPr>
          <p:cNvPr id="4" name="圆角矩形 8"/>
          <p:cNvSpPr/>
          <p:nvPr/>
        </p:nvSpPr>
        <p:spPr bwMode="auto">
          <a:xfrm>
            <a:off x="1767473" y="3582028"/>
            <a:ext cx="980155" cy="288031"/>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5" name="圆角矩形 12"/>
          <p:cNvSpPr/>
          <p:nvPr/>
        </p:nvSpPr>
        <p:spPr bwMode="auto">
          <a:xfrm>
            <a:off x="3035660" y="3582028"/>
            <a:ext cx="864096" cy="288032"/>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Node 1</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6" name="直接箭头连接符 14"/>
          <p:cNvCxnSpPr>
            <a:stCxn id="5" idx="3"/>
          </p:cNvCxnSpPr>
          <p:nvPr/>
        </p:nvCxnSpPr>
        <p:spPr bwMode="auto">
          <a:xfrm>
            <a:off x="3899756" y="3726044"/>
            <a:ext cx="2880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圆角矩形 15"/>
          <p:cNvSpPr/>
          <p:nvPr/>
        </p:nvSpPr>
        <p:spPr bwMode="auto">
          <a:xfrm>
            <a:off x="4188028" y="3320988"/>
            <a:ext cx="863856" cy="792088"/>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chemeClr val="tx1"/>
              </a:solidFill>
              <a:latin typeface="微软雅黑" panose="020B0503020204020204" pitchFamily="34" charset="-122"/>
              <a:ea typeface="微软雅黑" panose="020B0503020204020204" pitchFamily="34" charset="-122"/>
            </a:endParaRP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If-match</a:t>
            </a: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If-match</a:t>
            </a: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 . . . . . . </a:t>
            </a:r>
          </a:p>
          <a:p>
            <a:pPr algn="ctr" eaLnBrk="0" fontAlgn="base" hangingPunct="0"/>
            <a:endParaRPr lang="en-US" altLang="zh-CN" sz="1600" dirty="0">
              <a:solidFill>
                <a:srgbClr val="000000"/>
              </a:solidFill>
              <a:latin typeface="微软雅黑" panose="020B0503020204020204" pitchFamily="34" charset="-122"/>
              <a:ea typeface="微软雅黑" panose="020B0503020204020204" pitchFamily="34" charset="-122"/>
            </a:endParaRPr>
          </a:p>
        </p:txBody>
      </p:sp>
      <p:cxnSp>
        <p:nvCxnSpPr>
          <p:cNvPr id="8" name="直接箭头连接符 27"/>
          <p:cNvCxnSpPr/>
          <p:nvPr/>
        </p:nvCxnSpPr>
        <p:spPr bwMode="auto">
          <a:xfrm>
            <a:off x="5051884" y="3726044"/>
            <a:ext cx="97200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圆角矩形 28"/>
          <p:cNvSpPr/>
          <p:nvPr/>
        </p:nvSpPr>
        <p:spPr bwMode="auto">
          <a:xfrm>
            <a:off x="5123892" y="3221988"/>
            <a:ext cx="936104" cy="432048"/>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全部匹配成功</a:t>
            </a:r>
          </a:p>
        </p:txBody>
      </p:sp>
      <p:sp>
        <p:nvSpPr>
          <p:cNvPr id="10" name="圆角矩形 29"/>
          <p:cNvSpPr/>
          <p:nvPr/>
        </p:nvSpPr>
        <p:spPr bwMode="auto">
          <a:xfrm>
            <a:off x="6024028" y="3582028"/>
            <a:ext cx="864096" cy="288032"/>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400" dirty="0">
                <a:solidFill>
                  <a:schemeClr val="tx1"/>
                </a:solidFill>
                <a:latin typeface="微软雅黑" panose="020B0503020204020204" pitchFamily="34" charset="-122"/>
                <a:ea typeface="微软雅黑" panose="020B0503020204020204" pitchFamily="34" charset="-122"/>
              </a:rPr>
              <a:t>匹配模式</a:t>
            </a:r>
          </a:p>
        </p:txBody>
      </p:sp>
      <p:cxnSp>
        <p:nvCxnSpPr>
          <p:cNvPr id="11" name="直接箭头连接符 31"/>
          <p:cNvCxnSpPr/>
          <p:nvPr/>
        </p:nvCxnSpPr>
        <p:spPr bwMode="auto">
          <a:xfrm>
            <a:off x="6888188" y="3726044"/>
            <a:ext cx="900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圆角矩形 34"/>
          <p:cNvSpPr/>
          <p:nvPr/>
        </p:nvSpPr>
        <p:spPr bwMode="auto">
          <a:xfrm>
            <a:off x="6852084" y="3438012"/>
            <a:ext cx="936104" cy="216024"/>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Permit</a:t>
            </a:r>
            <a:endParaRPr lang="zh-CN" altLang="en-US" sz="1400" dirty="0">
              <a:latin typeface="微软雅黑" panose="020B0503020204020204" pitchFamily="34" charset="-122"/>
              <a:ea typeface="微软雅黑" panose="020B0503020204020204" pitchFamily="34" charset="-122"/>
            </a:endParaRPr>
          </a:p>
        </p:txBody>
      </p:sp>
      <p:sp>
        <p:nvSpPr>
          <p:cNvPr id="13" name="圆角矩形 35"/>
          <p:cNvSpPr/>
          <p:nvPr/>
        </p:nvSpPr>
        <p:spPr bwMode="auto">
          <a:xfrm>
            <a:off x="7788188" y="3320988"/>
            <a:ext cx="792088" cy="792088"/>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400" dirty="0">
              <a:solidFill>
                <a:schemeClr val="tx1"/>
              </a:solidFill>
              <a:latin typeface="微软雅黑" panose="020B0503020204020204" pitchFamily="34" charset="-122"/>
              <a:ea typeface="微软雅黑" panose="020B0503020204020204" pitchFamily="34" charset="-122"/>
            </a:endParaRP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Apply</a:t>
            </a: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Apply</a:t>
            </a: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 . . . . . . </a:t>
            </a:r>
          </a:p>
          <a:p>
            <a:pPr algn="ctr" eaLnBrk="0" fontAlgn="base" hangingPunct="0"/>
            <a:endParaRPr lang="en-US" altLang="zh-CN" sz="1600" dirty="0">
              <a:solidFill>
                <a:srgbClr val="000000"/>
              </a:solidFill>
              <a:latin typeface="微软雅黑" panose="020B0503020204020204" pitchFamily="34" charset="-122"/>
              <a:ea typeface="微软雅黑" panose="020B0503020204020204" pitchFamily="34" charset="-122"/>
            </a:endParaRPr>
          </a:p>
        </p:txBody>
      </p:sp>
      <p:cxnSp>
        <p:nvCxnSpPr>
          <p:cNvPr id="14" name="直接箭头连接符 36"/>
          <p:cNvCxnSpPr/>
          <p:nvPr/>
        </p:nvCxnSpPr>
        <p:spPr bwMode="auto">
          <a:xfrm>
            <a:off x="8580276" y="3726044"/>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圆角矩形 39"/>
          <p:cNvSpPr/>
          <p:nvPr/>
        </p:nvSpPr>
        <p:spPr bwMode="auto">
          <a:xfrm>
            <a:off x="8940315" y="3320988"/>
            <a:ext cx="972073" cy="792088"/>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400" dirty="0">
                <a:solidFill>
                  <a:schemeClr val="tx1"/>
                </a:solidFill>
                <a:latin typeface="微软雅黑" panose="020B0503020204020204" pitchFamily="34" charset="-122"/>
                <a:ea typeface="微软雅黑" panose="020B0503020204020204" pitchFamily="34" charset="-122"/>
              </a:rPr>
              <a:t>通过</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eaLnBrk="0" fontAlgn="base" hangingPunct="0"/>
            <a:r>
              <a:rPr lang="zh-CN" altLang="en-US" sz="1400" dirty="0">
                <a:solidFill>
                  <a:schemeClr val="tx1"/>
                </a:solidFill>
                <a:latin typeface="微软雅黑" panose="020B0503020204020204" pitchFamily="34" charset="-122"/>
                <a:ea typeface="微软雅黑" panose="020B0503020204020204" pitchFamily="34" charset="-122"/>
              </a:rPr>
              <a:t>路由策略</a:t>
            </a:r>
            <a:endParaRPr lang="en-US" altLang="zh-CN" sz="1400" dirty="0">
              <a:solidFill>
                <a:schemeClr val="tx1"/>
              </a:solidFill>
              <a:latin typeface="微软雅黑" panose="020B0503020204020204" pitchFamily="34" charset="-122"/>
              <a:ea typeface="微软雅黑" panose="020B0503020204020204" pitchFamily="34" charset="-122"/>
            </a:endParaRPr>
          </a:p>
        </p:txBody>
      </p:sp>
      <p:cxnSp>
        <p:nvCxnSpPr>
          <p:cNvPr id="16" name="肘形连接符 41"/>
          <p:cNvCxnSpPr>
            <a:stCxn id="10" idx="2"/>
          </p:cNvCxnSpPr>
          <p:nvPr/>
        </p:nvCxnSpPr>
        <p:spPr bwMode="auto">
          <a:xfrm rot="16200000" flipH="1">
            <a:off x="6798096" y="3528040"/>
            <a:ext cx="648072" cy="1332112"/>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17" name="圆角矩形 45"/>
          <p:cNvSpPr/>
          <p:nvPr/>
        </p:nvSpPr>
        <p:spPr bwMode="auto">
          <a:xfrm>
            <a:off x="7788028" y="4328988"/>
            <a:ext cx="936104" cy="360040"/>
          </a:xfrm>
          <a:prstGeom prst="roundRect">
            <a:avLst/>
          </a:prstGeom>
          <a:solidFill>
            <a:schemeClr val="accent3">
              <a:lumMod val="85000"/>
            </a:schemeClr>
          </a:solidFill>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400" dirty="0">
                <a:solidFill>
                  <a:schemeClr val="tx1"/>
                </a:solidFill>
                <a:latin typeface="微软雅黑" panose="020B0503020204020204" pitchFamily="34" charset="-122"/>
                <a:ea typeface="微软雅黑" panose="020B0503020204020204" pitchFamily="34" charset="-122"/>
              </a:rPr>
              <a:t>拒绝通过</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18" name="圆角矩形 46"/>
          <p:cNvSpPr/>
          <p:nvPr/>
        </p:nvSpPr>
        <p:spPr bwMode="auto">
          <a:xfrm>
            <a:off x="6564052" y="4230100"/>
            <a:ext cx="936104" cy="216024"/>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Deny</a:t>
            </a:r>
            <a:endParaRPr lang="zh-CN" altLang="en-US" sz="1400" dirty="0">
              <a:latin typeface="微软雅黑" panose="020B0503020204020204" pitchFamily="34" charset="-122"/>
              <a:ea typeface="微软雅黑" panose="020B0503020204020204" pitchFamily="34" charset="-122"/>
            </a:endParaRPr>
          </a:p>
        </p:txBody>
      </p:sp>
      <p:sp>
        <p:nvSpPr>
          <p:cNvPr id="19" name="任意多边形 79"/>
          <p:cNvSpPr/>
          <p:nvPr/>
        </p:nvSpPr>
        <p:spPr bwMode="auto">
          <a:xfrm>
            <a:off x="3467708" y="4112988"/>
            <a:ext cx="1162833" cy="477152"/>
          </a:xfrm>
          <a:custGeom>
            <a:avLst/>
            <a:gdLst>
              <a:gd name="connsiteX0" fmla="*/ 1378857 w 1378857"/>
              <a:gd name="connsiteY0" fmla="*/ 0 h 870857"/>
              <a:gd name="connsiteX1" fmla="*/ 1378857 w 1378857"/>
              <a:gd name="connsiteY1" fmla="*/ 478971 h 870857"/>
              <a:gd name="connsiteX2" fmla="*/ 0 w 1378857"/>
              <a:gd name="connsiteY2" fmla="*/ 478971 h 870857"/>
              <a:gd name="connsiteX3" fmla="*/ 0 w 1378857"/>
              <a:gd name="connsiteY3" fmla="*/ 870857 h 870857"/>
            </a:gdLst>
            <a:ahLst/>
            <a:cxnLst>
              <a:cxn ang="0">
                <a:pos x="connsiteX0" y="connsiteY0"/>
              </a:cxn>
              <a:cxn ang="0">
                <a:pos x="connsiteX1" y="connsiteY1"/>
              </a:cxn>
              <a:cxn ang="0">
                <a:pos x="connsiteX2" y="connsiteY2"/>
              </a:cxn>
              <a:cxn ang="0">
                <a:pos x="connsiteX3" y="connsiteY3"/>
              </a:cxn>
            </a:cxnLst>
            <a:rect l="l" t="t" r="r" b="b"/>
            <a:pathLst>
              <a:path w="1378857" h="870857">
                <a:moveTo>
                  <a:pt x="1378857" y="0"/>
                </a:moveTo>
                <a:lnTo>
                  <a:pt x="1378857" y="478971"/>
                </a:lnTo>
                <a:lnTo>
                  <a:pt x="0" y="478971"/>
                </a:lnTo>
                <a:lnTo>
                  <a:pt x="0" y="870857"/>
                </a:ln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050">
              <a:latin typeface="微软雅黑" panose="020B0503020204020204" pitchFamily="34" charset="-122"/>
              <a:ea typeface="微软雅黑" panose="020B0503020204020204" pitchFamily="34" charset="-122"/>
            </a:endParaRPr>
          </a:p>
        </p:txBody>
      </p:sp>
      <p:sp>
        <p:nvSpPr>
          <p:cNvPr id="20" name="圆角矩形 81"/>
          <p:cNvSpPr/>
          <p:nvPr/>
        </p:nvSpPr>
        <p:spPr bwMode="auto">
          <a:xfrm>
            <a:off x="3035660" y="4590140"/>
            <a:ext cx="864096" cy="288032"/>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 . . . . . . .</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1" name="圆角矩形 82"/>
          <p:cNvSpPr/>
          <p:nvPr/>
        </p:nvSpPr>
        <p:spPr bwMode="auto">
          <a:xfrm>
            <a:off x="2771931" y="4014076"/>
            <a:ext cx="1487865" cy="432048"/>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未全部匹配成功</a:t>
            </a:r>
          </a:p>
        </p:txBody>
      </p:sp>
      <p:cxnSp>
        <p:nvCxnSpPr>
          <p:cNvPr id="22" name="直接箭头连接符 83"/>
          <p:cNvCxnSpPr/>
          <p:nvPr/>
        </p:nvCxnSpPr>
        <p:spPr bwMode="auto">
          <a:xfrm>
            <a:off x="3467708" y="4878172"/>
            <a:ext cx="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圆角矩形 84"/>
          <p:cNvSpPr/>
          <p:nvPr/>
        </p:nvSpPr>
        <p:spPr bwMode="auto">
          <a:xfrm>
            <a:off x="3035660" y="5166204"/>
            <a:ext cx="864096" cy="288032"/>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Node N</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24" name="直接箭头连接符 87"/>
          <p:cNvCxnSpPr/>
          <p:nvPr/>
        </p:nvCxnSpPr>
        <p:spPr bwMode="auto">
          <a:xfrm>
            <a:off x="3899756" y="5300988"/>
            <a:ext cx="2880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圆角矩形 88"/>
          <p:cNvSpPr/>
          <p:nvPr/>
        </p:nvSpPr>
        <p:spPr bwMode="auto">
          <a:xfrm>
            <a:off x="4188028" y="4904988"/>
            <a:ext cx="936104" cy="792088"/>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eaLnBrk="0" fontAlgn="base" hangingPunct="0"/>
            <a:endParaRPr lang="en-US" altLang="zh-CN" sz="1400" dirty="0">
              <a:solidFill>
                <a:schemeClr val="tx1"/>
              </a:solidFill>
              <a:latin typeface="微软雅黑" panose="020B0503020204020204" pitchFamily="34" charset="-122"/>
              <a:ea typeface="微软雅黑" panose="020B0503020204020204" pitchFamily="34" charset="-122"/>
            </a:endParaRP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If-match</a:t>
            </a: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If-match</a:t>
            </a: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 . . . . . . </a:t>
            </a:r>
          </a:p>
          <a:p>
            <a:pPr algn="ctr" eaLnBrk="0" fontAlgn="base" hangingPunct="0"/>
            <a:endParaRPr lang="en-US" altLang="zh-CN" sz="1600" dirty="0">
              <a:solidFill>
                <a:srgbClr val="000000"/>
              </a:solidFill>
              <a:latin typeface="微软雅黑" panose="020B0503020204020204" pitchFamily="34" charset="-122"/>
              <a:ea typeface="微软雅黑" panose="020B0503020204020204" pitchFamily="34" charset="-122"/>
            </a:endParaRPr>
          </a:p>
        </p:txBody>
      </p:sp>
      <p:cxnSp>
        <p:nvCxnSpPr>
          <p:cNvPr id="26" name="直接箭头连接符 89"/>
          <p:cNvCxnSpPr/>
          <p:nvPr/>
        </p:nvCxnSpPr>
        <p:spPr bwMode="auto">
          <a:xfrm>
            <a:off x="5123892" y="5283340"/>
            <a:ext cx="900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圆角矩形 90"/>
          <p:cNvSpPr/>
          <p:nvPr/>
        </p:nvSpPr>
        <p:spPr bwMode="auto">
          <a:xfrm>
            <a:off x="5123892" y="4779284"/>
            <a:ext cx="936104" cy="432048"/>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全部匹配成功</a:t>
            </a:r>
          </a:p>
        </p:txBody>
      </p:sp>
      <p:sp>
        <p:nvSpPr>
          <p:cNvPr id="28" name="圆角矩形 91"/>
          <p:cNvSpPr/>
          <p:nvPr/>
        </p:nvSpPr>
        <p:spPr bwMode="auto">
          <a:xfrm>
            <a:off x="6024028" y="5139324"/>
            <a:ext cx="864096" cy="288032"/>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400" dirty="0">
                <a:solidFill>
                  <a:schemeClr val="tx1"/>
                </a:solidFill>
                <a:latin typeface="微软雅黑" panose="020B0503020204020204" pitchFamily="34" charset="-122"/>
                <a:ea typeface="微软雅黑" panose="020B0503020204020204" pitchFamily="34" charset="-122"/>
              </a:rPr>
              <a:t>匹配模式</a:t>
            </a:r>
          </a:p>
        </p:txBody>
      </p:sp>
      <p:cxnSp>
        <p:nvCxnSpPr>
          <p:cNvPr id="29" name="直接箭头连接符 92"/>
          <p:cNvCxnSpPr/>
          <p:nvPr/>
        </p:nvCxnSpPr>
        <p:spPr bwMode="auto">
          <a:xfrm>
            <a:off x="6888188" y="5283340"/>
            <a:ext cx="900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圆角矩形 93"/>
          <p:cNvSpPr/>
          <p:nvPr/>
        </p:nvSpPr>
        <p:spPr bwMode="auto">
          <a:xfrm>
            <a:off x="6816080" y="5013176"/>
            <a:ext cx="936104" cy="216024"/>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Permit</a:t>
            </a:r>
            <a:endParaRPr lang="zh-CN" altLang="en-US" sz="1400" dirty="0">
              <a:latin typeface="微软雅黑" panose="020B0503020204020204" pitchFamily="34" charset="-122"/>
              <a:ea typeface="微软雅黑" panose="020B0503020204020204" pitchFamily="34" charset="-122"/>
            </a:endParaRPr>
          </a:p>
        </p:txBody>
      </p:sp>
      <p:sp>
        <p:nvSpPr>
          <p:cNvPr id="31" name="圆角矩形 94"/>
          <p:cNvSpPr/>
          <p:nvPr/>
        </p:nvSpPr>
        <p:spPr bwMode="auto">
          <a:xfrm>
            <a:off x="7788188" y="4878284"/>
            <a:ext cx="792088" cy="792088"/>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eaLnBrk="0" fontAlgn="base" hangingPunct="0"/>
            <a:endParaRPr lang="en-US" altLang="zh-CN" sz="1400" dirty="0">
              <a:solidFill>
                <a:schemeClr val="tx1"/>
              </a:solidFill>
              <a:latin typeface="微软雅黑" panose="020B0503020204020204" pitchFamily="34" charset="-122"/>
              <a:ea typeface="微软雅黑" panose="020B0503020204020204" pitchFamily="34" charset="-122"/>
            </a:endParaRP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Apply</a:t>
            </a: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Apply</a:t>
            </a:r>
          </a:p>
          <a:p>
            <a:pPr eaLnBrk="0" fontAlgn="base" hangingPunct="0"/>
            <a:r>
              <a:rPr lang="en-US" altLang="zh-CN" sz="1400" dirty="0">
                <a:solidFill>
                  <a:schemeClr val="tx1"/>
                </a:solidFill>
                <a:latin typeface="微软雅黑" panose="020B0503020204020204" pitchFamily="34" charset="-122"/>
                <a:ea typeface="微软雅黑" panose="020B0503020204020204" pitchFamily="34" charset="-122"/>
              </a:rPr>
              <a:t>. . . . . . . </a:t>
            </a:r>
          </a:p>
          <a:p>
            <a:pPr algn="ctr" eaLnBrk="0" fontAlgn="base" hangingPunct="0"/>
            <a:endParaRPr lang="en-US" altLang="zh-CN" sz="1600" dirty="0">
              <a:solidFill>
                <a:srgbClr val="000000"/>
              </a:solidFill>
              <a:latin typeface="微软雅黑" panose="020B0503020204020204" pitchFamily="34" charset="-122"/>
              <a:ea typeface="微软雅黑" panose="020B0503020204020204" pitchFamily="34" charset="-122"/>
            </a:endParaRPr>
          </a:p>
        </p:txBody>
      </p:sp>
      <p:cxnSp>
        <p:nvCxnSpPr>
          <p:cNvPr id="32" name="直接箭头连接符 95"/>
          <p:cNvCxnSpPr/>
          <p:nvPr/>
        </p:nvCxnSpPr>
        <p:spPr bwMode="auto">
          <a:xfrm>
            <a:off x="8580276" y="5283340"/>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圆角矩形 96"/>
          <p:cNvSpPr/>
          <p:nvPr/>
        </p:nvSpPr>
        <p:spPr bwMode="auto">
          <a:xfrm>
            <a:off x="8940316" y="4878284"/>
            <a:ext cx="972072" cy="792088"/>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400" dirty="0">
                <a:solidFill>
                  <a:schemeClr val="tx1"/>
                </a:solidFill>
                <a:latin typeface="微软雅黑" panose="020B0503020204020204" pitchFamily="34" charset="-122"/>
                <a:ea typeface="微软雅黑" panose="020B0503020204020204" pitchFamily="34" charset="-122"/>
              </a:rPr>
              <a:t>通过</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eaLnBrk="0" fontAlgn="base" hangingPunct="0"/>
            <a:r>
              <a:rPr lang="zh-CN" altLang="en-US" sz="1400" dirty="0">
                <a:solidFill>
                  <a:schemeClr val="tx1"/>
                </a:solidFill>
                <a:latin typeface="微软雅黑" panose="020B0503020204020204" pitchFamily="34" charset="-122"/>
                <a:ea typeface="微软雅黑" panose="020B0503020204020204" pitchFamily="34" charset="-122"/>
              </a:rPr>
              <a:t>路由策略</a:t>
            </a:r>
            <a:endParaRPr lang="en-US" altLang="zh-CN" sz="1400" dirty="0">
              <a:solidFill>
                <a:schemeClr val="tx1"/>
              </a:solidFill>
              <a:latin typeface="微软雅黑" panose="020B0503020204020204" pitchFamily="34" charset="-122"/>
              <a:ea typeface="微软雅黑" panose="020B0503020204020204" pitchFamily="34" charset="-122"/>
            </a:endParaRPr>
          </a:p>
        </p:txBody>
      </p:sp>
      <p:cxnSp>
        <p:nvCxnSpPr>
          <p:cNvPr id="34" name="肘形连接符 41"/>
          <p:cNvCxnSpPr>
            <a:stCxn id="28" idx="2"/>
            <a:endCxn id="35" idx="1"/>
          </p:cNvCxnSpPr>
          <p:nvPr/>
        </p:nvCxnSpPr>
        <p:spPr bwMode="auto">
          <a:xfrm rot="16200000" flipH="1">
            <a:off x="6838582" y="5044850"/>
            <a:ext cx="566940" cy="1331952"/>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35" name="圆角矩形 98"/>
          <p:cNvSpPr/>
          <p:nvPr/>
        </p:nvSpPr>
        <p:spPr bwMode="auto">
          <a:xfrm>
            <a:off x="7788028" y="5814276"/>
            <a:ext cx="936104" cy="360040"/>
          </a:xfrm>
          <a:prstGeom prst="roundRect">
            <a:avLst/>
          </a:prstGeom>
          <a:solidFill>
            <a:schemeClr val="accent3">
              <a:lumMod val="85000"/>
            </a:schemeClr>
          </a:solidFill>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400" dirty="0">
                <a:solidFill>
                  <a:schemeClr val="tx1"/>
                </a:solidFill>
                <a:latin typeface="微软雅黑" panose="020B0503020204020204" pitchFamily="34" charset="-122"/>
                <a:ea typeface="微软雅黑" panose="020B0503020204020204" pitchFamily="34" charset="-122"/>
              </a:rPr>
              <a:t>拒绝通过</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36" name="圆角矩形 99"/>
          <p:cNvSpPr/>
          <p:nvPr/>
        </p:nvSpPr>
        <p:spPr bwMode="auto">
          <a:xfrm>
            <a:off x="6564052" y="5742268"/>
            <a:ext cx="936104" cy="216024"/>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Deny</a:t>
            </a:r>
            <a:endParaRPr lang="zh-CN" altLang="en-US" sz="1400" dirty="0">
              <a:latin typeface="微软雅黑" panose="020B0503020204020204" pitchFamily="34" charset="-122"/>
              <a:ea typeface="微软雅黑" panose="020B0503020204020204" pitchFamily="34" charset="-122"/>
            </a:endParaRPr>
          </a:p>
        </p:txBody>
      </p:sp>
      <p:cxnSp>
        <p:nvCxnSpPr>
          <p:cNvPr id="37" name="肘形连接符 104"/>
          <p:cNvCxnSpPr>
            <a:stCxn id="25" idx="2"/>
            <a:endCxn id="39" idx="3"/>
          </p:cNvCxnSpPr>
          <p:nvPr/>
        </p:nvCxnSpPr>
        <p:spPr bwMode="auto">
          <a:xfrm rot="5400000">
            <a:off x="3769268" y="5035476"/>
            <a:ext cx="225212" cy="1548412"/>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38" name="圆角矩形 107"/>
          <p:cNvSpPr/>
          <p:nvPr/>
        </p:nvSpPr>
        <p:spPr bwMode="auto">
          <a:xfrm>
            <a:off x="3107508" y="5598252"/>
            <a:ext cx="1512328" cy="432048"/>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未全部匹配成功</a:t>
            </a:r>
          </a:p>
        </p:txBody>
      </p:sp>
      <p:sp>
        <p:nvSpPr>
          <p:cNvPr id="39" name="圆角矩形 108"/>
          <p:cNvSpPr/>
          <p:nvPr/>
        </p:nvSpPr>
        <p:spPr bwMode="auto">
          <a:xfrm>
            <a:off x="2171564" y="5742268"/>
            <a:ext cx="936104" cy="360040"/>
          </a:xfrm>
          <a:prstGeom prst="roundRect">
            <a:avLst/>
          </a:prstGeom>
          <a:solidFill>
            <a:schemeClr val="accent3">
              <a:lumMod val="85000"/>
            </a:schemeClr>
          </a:solidFill>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r>
              <a:rPr lang="zh-CN" altLang="en-US" sz="1400" dirty="0">
                <a:solidFill>
                  <a:schemeClr val="tx1"/>
                </a:solidFill>
                <a:latin typeface="微软雅黑" panose="020B0503020204020204" pitchFamily="34" charset="-122"/>
                <a:ea typeface="微软雅黑" panose="020B0503020204020204" pitchFamily="34" charset="-122"/>
              </a:rPr>
              <a:t>拒绝通过</a:t>
            </a:r>
            <a:endParaRPr lang="en-US" altLang="zh-CN" sz="1400" dirty="0">
              <a:solidFill>
                <a:schemeClr val="tx1"/>
              </a:solidFill>
              <a:latin typeface="微软雅黑" panose="020B0503020204020204" pitchFamily="34" charset="-122"/>
              <a:ea typeface="微软雅黑" panose="020B0503020204020204" pitchFamily="34" charset="-122"/>
            </a:endParaRPr>
          </a:p>
        </p:txBody>
      </p:sp>
      <p:cxnSp>
        <p:nvCxnSpPr>
          <p:cNvPr id="40" name="直接箭头连接符 110"/>
          <p:cNvCxnSpPr/>
          <p:nvPr/>
        </p:nvCxnSpPr>
        <p:spPr bwMode="auto">
          <a:xfrm>
            <a:off x="2747628" y="3726044"/>
            <a:ext cx="2880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Rectangle 41"/>
          <p:cNvSpPr/>
          <p:nvPr/>
        </p:nvSpPr>
        <p:spPr>
          <a:xfrm>
            <a:off x="1703512" y="3573016"/>
            <a:ext cx="1263616" cy="307777"/>
          </a:xfrm>
          <a:prstGeom prst="rect">
            <a:avLst/>
          </a:prstGeom>
        </p:spPr>
        <p:txBody>
          <a:bodyPr wrap="none">
            <a:spAutoFit/>
          </a:bodyPr>
          <a:lstStyle/>
          <a:p>
            <a:r>
              <a:rPr lang="en-US" altLang="zh-CN" sz="1400" dirty="0">
                <a:latin typeface="微软雅黑" panose="020B0503020204020204" pitchFamily="34" charset="-122"/>
                <a:ea typeface="微软雅黑" panose="020B0503020204020204" pitchFamily="34" charset="-122"/>
              </a:rPr>
              <a:t>Route-Policy</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8287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3"/>
          <p:cNvSpPr>
            <a:spLocks noChangeArrowheads="1"/>
          </p:cNvSpPr>
          <p:nvPr/>
        </p:nvSpPr>
        <p:spPr bwMode="auto">
          <a:xfrm>
            <a:off x="5807968" y="2924944"/>
            <a:ext cx="2113066" cy="2566054"/>
          </a:xfrm>
          <a:prstGeom prst="ellipse">
            <a:avLst/>
          </a:prstGeom>
          <a:solidFill>
            <a:schemeClr val="bg1">
              <a:alpha val="39999"/>
            </a:schemeClr>
          </a:solidFill>
          <a:ln w="12700" algn="ctr">
            <a:solidFill>
              <a:srgbClr val="009999"/>
            </a:solidFill>
            <a:prstDash val="dash"/>
            <a:round/>
            <a:headEnd/>
            <a:tailEn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3682097" y="2996952"/>
            <a:ext cx="2113066" cy="2566054"/>
          </a:xfrm>
          <a:prstGeom prst="ellipse">
            <a:avLst/>
          </a:prstGeom>
          <a:solidFill>
            <a:schemeClr val="bg1">
              <a:alpha val="39999"/>
            </a:schemeClr>
          </a:solidFill>
          <a:ln w="12700" algn="ctr">
            <a:solidFill>
              <a:srgbClr val="009999"/>
            </a:solidFill>
            <a:prstDash val="dash"/>
            <a:round/>
            <a:headEnd/>
            <a:tailEnd/>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p:txBody>
          <a:bodyPr/>
          <a:lstStyle/>
          <a:p>
            <a:r>
              <a:rPr lang="zh-CN" altLang="en-US" dirty="0"/>
              <a:t>路由策略</a:t>
            </a:r>
            <a:r>
              <a:rPr lang="en-US" altLang="zh-CN" dirty="0"/>
              <a:t> - </a:t>
            </a:r>
            <a:r>
              <a:rPr lang="zh-CN" altLang="en-US" dirty="0"/>
              <a:t>控制路由引入</a:t>
            </a:r>
            <a:endParaRPr lang="en-US" dirty="0"/>
          </a:p>
        </p:txBody>
      </p:sp>
      <p:sp>
        <p:nvSpPr>
          <p:cNvPr id="3" name="Text Placeholder 2"/>
          <p:cNvSpPr>
            <a:spLocks noGrp="1"/>
          </p:cNvSpPr>
          <p:nvPr>
            <p:ph type="body" sz="quarter" idx="10"/>
          </p:nvPr>
        </p:nvSpPr>
        <p:spPr>
          <a:xfrm>
            <a:off x="912285" y="1233488"/>
            <a:ext cx="10560048" cy="1131207"/>
          </a:xfrm>
        </p:spPr>
        <p:txBody>
          <a:bodyPr/>
          <a:lstStyle/>
          <a:p>
            <a:r>
              <a:rPr lang="zh-CN" altLang="en-US" dirty="0">
                <a:latin typeface="微软雅黑" panose="020B0503020204020204" pitchFamily="34" charset="-122"/>
                <a:ea typeface="微软雅黑" panose="020B0503020204020204" pitchFamily="34" charset="-122"/>
              </a:rPr>
              <a:t>控制路由引入</a:t>
            </a:r>
          </a:p>
          <a:p>
            <a:pPr lvl="1"/>
            <a:r>
              <a:rPr lang="zh-CN" altLang="en-US" dirty="0">
                <a:latin typeface="微软雅黑" panose="020B0503020204020204" pitchFamily="34" charset="-122"/>
                <a:ea typeface="微软雅黑" panose="020B0503020204020204" pitchFamily="34" charset="-122"/>
              </a:rPr>
              <a:t>对引入的路由进行控制，以防止环路或者次优路由</a:t>
            </a:r>
          </a:p>
          <a:p>
            <a:endParaRPr lang="en-US" dirty="0"/>
          </a:p>
        </p:txBody>
      </p:sp>
      <p:pic>
        <p:nvPicPr>
          <p:cNvPr id="4" name="Picture 12" descr="E:\2016.01\1.12 扁平化图标\蓝色\AR-蓝色最新-40.png"/>
          <p:cNvPicPr>
            <a:picLocks noChangeAspect="1" noChangeArrowheads="1"/>
          </p:cNvPicPr>
          <p:nvPr/>
        </p:nvPicPr>
        <p:blipFill>
          <a:blip r:embed="rId3" cstate="print"/>
          <a:srcRect/>
          <a:stretch>
            <a:fillRect/>
          </a:stretch>
        </p:blipFill>
        <p:spPr bwMode="auto">
          <a:xfrm>
            <a:off x="3331810" y="3933056"/>
            <a:ext cx="628010" cy="513826"/>
          </a:xfrm>
          <a:prstGeom prst="rect">
            <a:avLst/>
          </a:prstGeom>
          <a:noFill/>
        </p:spPr>
      </p:pic>
      <p:pic>
        <p:nvPicPr>
          <p:cNvPr id="7"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6448" y="5423282"/>
            <a:ext cx="1195610" cy="750733"/>
          </a:xfrm>
          <a:prstGeom prst="rect">
            <a:avLst/>
          </a:prstGeom>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7752184" y="3933056"/>
            <a:ext cx="628010" cy="513826"/>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5517440" y="5224421"/>
            <a:ext cx="628010" cy="513826"/>
          </a:xfrm>
          <a:prstGeom prst="rect">
            <a:avLst/>
          </a:prstGeom>
          <a:noFill/>
        </p:spPr>
      </p:pic>
      <p:pic>
        <p:nvPicPr>
          <p:cNvPr id="10" name="Picture 12" descr="E:\2016.01\1.12 扁平化图标\蓝色\AR-蓝色最新-40.png"/>
          <p:cNvPicPr>
            <a:picLocks noChangeAspect="1" noChangeArrowheads="1"/>
          </p:cNvPicPr>
          <p:nvPr/>
        </p:nvPicPr>
        <p:blipFill>
          <a:blip r:embed="rId3" cstate="print"/>
          <a:srcRect/>
          <a:stretch>
            <a:fillRect/>
          </a:stretch>
        </p:blipFill>
        <p:spPr bwMode="auto">
          <a:xfrm>
            <a:off x="5478443" y="2686796"/>
            <a:ext cx="628010" cy="513826"/>
          </a:xfrm>
          <a:prstGeom prst="rect">
            <a:avLst/>
          </a:prstGeom>
          <a:noFill/>
        </p:spPr>
      </p:pic>
      <p:cxnSp>
        <p:nvCxnSpPr>
          <p:cNvPr id="13" name="Straight Connector 12"/>
          <p:cNvCxnSpPr>
            <a:endCxn id="10" idx="1"/>
          </p:cNvCxnSpPr>
          <p:nvPr/>
        </p:nvCxnSpPr>
        <p:spPr bwMode="auto">
          <a:xfrm flipV="1">
            <a:off x="3682097" y="2943709"/>
            <a:ext cx="1796346" cy="98934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0" idx="3"/>
            <a:endCxn id="8" idx="0"/>
          </p:cNvCxnSpPr>
          <p:nvPr/>
        </p:nvCxnSpPr>
        <p:spPr bwMode="auto">
          <a:xfrm>
            <a:off x="6106453" y="2943709"/>
            <a:ext cx="1959736" cy="98934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endCxn id="9" idx="1"/>
          </p:cNvCxnSpPr>
          <p:nvPr/>
        </p:nvCxnSpPr>
        <p:spPr bwMode="auto">
          <a:xfrm>
            <a:off x="3682097" y="4446882"/>
            <a:ext cx="1835343" cy="103445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8" idx="2"/>
          </p:cNvCxnSpPr>
          <p:nvPr/>
        </p:nvCxnSpPr>
        <p:spPr bwMode="auto">
          <a:xfrm flipV="1">
            <a:off x="6145450" y="4446882"/>
            <a:ext cx="1920739" cy="103445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 name="直接箭头连接符 76"/>
          <p:cNvCxnSpPr/>
          <p:nvPr/>
        </p:nvCxnSpPr>
        <p:spPr bwMode="auto">
          <a:xfrm flipV="1">
            <a:off x="3663862" y="2852936"/>
            <a:ext cx="1456742" cy="758019"/>
          </a:xfrm>
          <a:prstGeom prst="straightConnector1">
            <a:avLst/>
          </a:prstGeom>
          <a:ln w="25400">
            <a:solidFill>
              <a:srgbClr val="99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 name="直接箭头连接符 76"/>
          <p:cNvCxnSpPr/>
          <p:nvPr/>
        </p:nvCxnSpPr>
        <p:spPr bwMode="auto">
          <a:xfrm flipV="1">
            <a:off x="6540882" y="4855789"/>
            <a:ext cx="1456742" cy="758019"/>
          </a:xfrm>
          <a:prstGeom prst="straightConnector1">
            <a:avLst/>
          </a:prstGeom>
          <a:ln w="25400">
            <a:solidFill>
              <a:srgbClr val="99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直接箭头连接符 76"/>
          <p:cNvCxnSpPr/>
          <p:nvPr/>
        </p:nvCxnSpPr>
        <p:spPr bwMode="auto">
          <a:xfrm flipH="1" flipV="1">
            <a:off x="6507335" y="2810844"/>
            <a:ext cx="1426504" cy="713305"/>
          </a:xfrm>
          <a:prstGeom prst="straightConnector1">
            <a:avLst/>
          </a:prstGeom>
          <a:ln w="25400">
            <a:solidFill>
              <a:srgbClr val="99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直接箭头连接符 76"/>
          <p:cNvCxnSpPr/>
          <p:nvPr/>
        </p:nvCxnSpPr>
        <p:spPr bwMode="auto">
          <a:xfrm>
            <a:off x="3719736" y="4795217"/>
            <a:ext cx="1458146" cy="794023"/>
          </a:xfrm>
          <a:prstGeom prst="straightConnector1">
            <a:avLst/>
          </a:prstGeom>
          <a:ln w="25400">
            <a:solidFill>
              <a:srgbClr val="99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0" name="Rectangle 29"/>
          <p:cNvSpPr/>
          <p:nvPr/>
        </p:nvSpPr>
        <p:spPr>
          <a:xfrm>
            <a:off x="4228803" y="3926036"/>
            <a:ext cx="1428596" cy="707886"/>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OSPF</a:t>
            </a:r>
          </a:p>
          <a:p>
            <a:r>
              <a:rPr lang="en-US" sz="2000" b="1" dirty="0">
                <a:latin typeface="微软雅黑" panose="020B0503020204020204" pitchFamily="34" charset="-122"/>
                <a:ea typeface="微软雅黑" panose="020B0503020204020204" pitchFamily="34" charset="-122"/>
              </a:rPr>
              <a:t>IPv4/IPv6</a:t>
            </a:r>
          </a:p>
        </p:txBody>
      </p:sp>
      <p:sp>
        <p:nvSpPr>
          <p:cNvPr id="31" name="Rectangle 30"/>
          <p:cNvSpPr/>
          <p:nvPr/>
        </p:nvSpPr>
        <p:spPr>
          <a:xfrm>
            <a:off x="6294298" y="3937369"/>
            <a:ext cx="1428596" cy="707886"/>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IS-IS</a:t>
            </a:r>
          </a:p>
          <a:p>
            <a:r>
              <a:rPr lang="en-US" sz="2000" b="1" dirty="0">
                <a:latin typeface="微软雅黑" panose="020B0503020204020204" pitchFamily="34" charset="-122"/>
                <a:ea typeface="微软雅黑" panose="020B0503020204020204" pitchFamily="34" charset="-122"/>
              </a:rPr>
              <a:t>IPv4/IPv6</a:t>
            </a:r>
          </a:p>
        </p:txBody>
      </p:sp>
      <p:sp>
        <p:nvSpPr>
          <p:cNvPr id="32" name="Rectangle 31"/>
          <p:cNvSpPr/>
          <p:nvPr/>
        </p:nvSpPr>
        <p:spPr>
          <a:xfrm rot="19990218">
            <a:off x="3554262" y="2860661"/>
            <a:ext cx="1305165" cy="369332"/>
          </a:xfrm>
          <a:prstGeom prst="rect">
            <a:avLst/>
          </a:prstGeom>
        </p:spPr>
        <p:txBody>
          <a:bodyPr wrap="none">
            <a:spAutoFit/>
          </a:bodyPr>
          <a:lstStyle/>
          <a:p>
            <a:r>
              <a:rPr lang="zh-CN" altLang="en-US" sz="1800" b="1" dirty="0">
                <a:latin typeface="微软雅黑" panose="020B0503020204020204" pitchFamily="34" charset="-122"/>
                <a:ea typeface="微软雅黑" panose="020B0503020204020204" pitchFamily="34" charset="-122"/>
              </a:rPr>
              <a:t>优先级</a:t>
            </a:r>
            <a:r>
              <a:rPr lang="en-US" altLang="zh-CN" sz="1800" b="1" dirty="0">
                <a:latin typeface="微软雅黑" panose="020B0503020204020204" pitchFamily="34" charset="-122"/>
                <a:ea typeface="微软雅黑" panose="020B0503020204020204" pitchFamily="34" charset="-122"/>
              </a:rPr>
              <a:t>150</a:t>
            </a:r>
            <a:endParaRPr lang="en-US" sz="1800" b="1" dirty="0">
              <a:latin typeface="微软雅黑" panose="020B0503020204020204" pitchFamily="34" charset="-122"/>
              <a:ea typeface="微软雅黑" panose="020B0503020204020204" pitchFamily="34" charset="-122"/>
            </a:endParaRPr>
          </a:p>
        </p:txBody>
      </p:sp>
      <p:sp>
        <p:nvSpPr>
          <p:cNvPr id="33" name="Rectangle 32"/>
          <p:cNvSpPr/>
          <p:nvPr/>
        </p:nvSpPr>
        <p:spPr>
          <a:xfrm rot="1454645">
            <a:off x="6861200" y="2830142"/>
            <a:ext cx="1162498" cy="369332"/>
          </a:xfrm>
          <a:prstGeom prst="rect">
            <a:avLst/>
          </a:prstGeom>
        </p:spPr>
        <p:txBody>
          <a:bodyPr wrap="none">
            <a:spAutoFit/>
          </a:bodyPr>
          <a:lstStyle/>
          <a:p>
            <a:r>
              <a:rPr lang="zh-CN" altLang="en-US" sz="1800" b="1" dirty="0">
                <a:latin typeface="微软雅黑" panose="020B0503020204020204" pitchFamily="34" charset="-122"/>
                <a:ea typeface="微软雅黑" panose="020B0503020204020204" pitchFamily="34" charset="-122"/>
              </a:rPr>
              <a:t>优先级</a:t>
            </a:r>
            <a:r>
              <a:rPr lang="en-US" altLang="zh-CN" sz="1800" b="1" dirty="0">
                <a:latin typeface="微软雅黑" panose="020B0503020204020204" pitchFamily="34" charset="-122"/>
                <a:ea typeface="微软雅黑" panose="020B0503020204020204" pitchFamily="34" charset="-122"/>
              </a:rPr>
              <a:t>15</a:t>
            </a:r>
            <a:endParaRPr lang="en-US" sz="1800" b="1" dirty="0">
              <a:latin typeface="微软雅黑" panose="020B0503020204020204" pitchFamily="34" charset="-122"/>
              <a:ea typeface="微软雅黑" panose="020B0503020204020204" pitchFamily="34" charset="-122"/>
            </a:endParaRPr>
          </a:p>
        </p:txBody>
      </p:sp>
      <p:sp>
        <p:nvSpPr>
          <p:cNvPr id="34" name="Rectangle 33"/>
          <p:cNvSpPr/>
          <p:nvPr/>
        </p:nvSpPr>
        <p:spPr>
          <a:xfrm rot="19902106">
            <a:off x="6818680" y="5275353"/>
            <a:ext cx="1162498" cy="369332"/>
          </a:xfrm>
          <a:prstGeom prst="rect">
            <a:avLst/>
          </a:prstGeom>
        </p:spPr>
        <p:txBody>
          <a:bodyPr wrap="none">
            <a:spAutoFit/>
          </a:bodyPr>
          <a:lstStyle/>
          <a:p>
            <a:r>
              <a:rPr lang="zh-CN" altLang="en-US" sz="1800" b="1" dirty="0">
                <a:latin typeface="微软雅黑" panose="020B0503020204020204" pitchFamily="34" charset="-122"/>
                <a:ea typeface="微软雅黑" panose="020B0503020204020204" pitchFamily="34" charset="-122"/>
              </a:rPr>
              <a:t>优先级</a:t>
            </a:r>
            <a:r>
              <a:rPr lang="en-US" altLang="zh-CN" sz="1800" b="1" dirty="0">
                <a:latin typeface="微软雅黑" panose="020B0503020204020204" pitchFamily="34" charset="-122"/>
                <a:ea typeface="微软雅黑" panose="020B0503020204020204" pitchFamily="34" charset="-122"/>
              </a:rPr>
              <a:t>15</a:t>
            </a:r>
            <a:endParaRPr lang="en-US" sz="1800" b="1" dirty="0">
              <a:latin typeface="微软雅黑" panose="020B0503020204020204" pitchFamily="34" charset="-122"/>
              <a:ea typeface="微软雅黑" panose="020B0503020204020204" pitchFamily="34" charset="-122"/>
            </a:endParaRPr>
          </a:p>
        </p:txBody>
      </p:sp>
      <p:sp>
        <p:nvSpPr>
          <p:cNvPr id="35" name="Rectangle 34"/>
          <p:cNvSpPr/>
          <p:nvPr/>
        </p:nvSpPr>
        <p:spPr>
          <a:xfrm rot="1728675">
            <a:off x="3611511" y="5220938"/>
            <a:ext cx="1305165" cy="369332"/>
          </a:xfrm>
          <a:prstGeom prst="rect">
            <a:avLst/>
          </a:prstGeom>
        </p:spPr>
        <p:txBody>
          <a:bodyPr wrap="none">
            <a:spAutoFit/>
          </a:bodyPr>
          <a:lstStyle/>
          <a:p>
            <a:r>
              <a:rPr lang="zh-CN" altLang="en-US" sz="1800" b="1" dirty="0">
                <a:latin typeface="微软雅黑" panose="020B0503020204020204" pitchFamily="34" charset="-122"/>
                <a:ea typeface="微软雅黑" panose="020B0503020204020204" pitchFamily="34" charset="-122"/>
              </a:rPr>
              <a:t>优先级</a:t>
            </a:r>
            <a:r>
              <a:rPr lang="en-US" altLang="zh-CN" sz="1800" b="1" dirty="0">
                <a:latin typeface="微软雅黑" panose="020B0503020204020204" pitchFamily="34" charset="-122"/>
                <a:ea typeface="微软雅黑" panose="020B0503020204020204" pitchFamily="34" charset="-122"/>
              </a:rPr>
              <a:t>150</a:t>
            </a:r>
            <a:endParaRPr lang="en-US" sz="1800" b="1" dirty="0">
              <a:latin typeface="微软雅黑" panose="020B0503020204020204" pitchFamily="34" charset="-122"/>
              <a:ea typeface="微软雅黑" panose="020B0503020204020204" pitchFamily="34" charset="-122"/>
            </a:endParaRPr>
          </a:p>
        </p:txBody>
      </p:sp>
      <p:sp>
        <p:nvSpPr>
          <p:cNvPr id="36" name="Rectangle 35"/>
          <p:cNvSpPr/>
          <p:nvPr/>
        </p:nvSpPr>
        <p:spPr>
          <a:xfrm>
            <a:off x="2821753" y="4007916"/>
            <a:ext cx="522900"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R1</a:t>
            </a:r>
            <a:endParaRPr lang="en-US" sz="2000" b="1" dirty="0">
              <a:latin typeface="微软雅黑" panose="020B0503020204020204" pitchFamily="34" charset="-122"/>
              <a:ea typeface="微软雅黑" panose="020B0503020204020204" pitchFamily="34" charset="-122"/>
            </a:endParaRPr>
          </a:p>
        </p:txBody>
      </p:sp>
      <p:sp>
        <p:nvSpPr>
          <p:cNvPr id="37" name="Rectangle 36"/>
          <p:cNvSpPr/>
          <p:nvPr/>
        </p:nvSpPr>
        <p:spPr>
          <a:xfrm>
            <a:off x="5517440" y="2316923"/>
            <a:ext cx="522900"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R2</a:t>
            </a:r>
            <a:endParaRPr lang="en-US" sz="2000" b="1" dirty="0">
              <a:latin typeface="微软雅黑" panose="020B0503020204020204" pitchFamily="34" charset="-122"/>
              <a:ea typeface="微软雅黑" panose="020B0503020204020204" pitchFamily="34" charset="-122"/>
            </a:endParaRPr>
          </a:p>
        </p:txBody>
      </p:sp>
      <p:sp>
        <p:nvSpPr>
          <p:cNvPr id="38" name="Rectangle 37"/>
          <p:cNvSpPr/>
          <p:nvPr/>
        </p:nvSpPr>
        <p:spPr>
          <a:xfrm>
            <a:off x="5587802" y="5738247"/>
            <a:ext cx="522900"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R3</a:t>
            </a:r>
            <a:endParaRPr lang="en-US" sz="2000" b="1" dirty="0">
              <a:latin typeface="微软雅黑" panose="020B0503020204020204" pitchFamily="34" charset="-122"/>
              <a:ea typeface="微软雅黑" panose="020B0503020204020204" pitchFamily="34" charset="-122"/>
            </a:endParaRPr>
          </a:p>
        </p:txBody>
      </p:sp>
      <p:sp>
        <p:nvSpPr>
          <p:cNvPr id="39" name="Rectangle 38"/>
          <p:cNvSpPr/>
          <p:nvPr/>
        </p:nvSpPr>
        <p:spPr>
          <a:xfrm>
            <a:off x="8380194" y="4007916"/>
            <a:ext cx="522900"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R4</a:t>
            </a:r>
            <a:endParaRPr lang="en-US" sz="2000" b="1" dirty="0">
              <a:latin typeface="微软雅黑" panose="020B0503020204020204" pitchFamily="34" charset="-122"/>
              <a:ea typeface="微软雅黑" panose="020B0503020204020204" pitchFamily="34" charset="-122"/>
            </a:endParaRPr>
          </a:p>
        </p:txBody>
      </p:sp>
      <p:cxnSp>
        <p:nvCxnSpPr>
          <p:cNvPr id="42" name="Straight Connector 41"/>
          <p:cNvCxnSpPr>
            <a:stCxn id="7" idx="0"/>
            <a:endCxn id="4" idx="1"/>
          </p:cNvCxnSpPr>
          <p:nvPr/>
        </p:nvCxnSpPr>
        <p:spPr bwMode="auto">
          <a:xfrm flipV="1">
            <a:off x="2184253" y="4189969"/>
            <a:ext cx="1147557" cy="12333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1615774" y="5551319"/>
            <a:ext cx="1656392"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10.0.0.0/24</a:t>
            </a:r>
          </a:p>
          <a:p>
            <a:r>
              <a:rPr lang="en-US" altLang="zh-CN" sz="1600" dirty="0">
                <a:latin typeface="微软雅黑" panose="020B0503020204020204" pitchFamily="34" charset="-122"/>
                <a:ea typeface="微软雅黑" panose="020B0503020204020204" pitchFamily="34" charset="-122"/>
              </a:rPr>
              <a:t>2000::/64</a:t>
            </a:r>
          </a:p>
        </p:txBody>
      </p:sp>
      <p:sp>
        <p:nvSpPr>
          <p:cNvPr id="48" name="Rectangle 47"/>
          <p:cNvSpPr/>
          <p:nvPr/>
        </p:nvSpPr>
        <p:spPr>
          <a:xfrm>
            <a:off x="1336305" y="4330723"/>
            <a:ext cx="1486304" cy="369332"/>
          </a:xfrm>
          <a:prstGeom prst="rect">
            <a:avLst/>
          </a:prstGeom>
        </p:spPr>
        <p:txBody>
          <a:bodyPr wrap="none">
            <a:spAutoFit/>
          </a:bodyPr>
          <a:lstStyle/>
          <a:p>
            <a:r>
              <a:rPr lang="zh-CN" altLang="en-US" sz="1800" b="1" dirty="0">
                <a:latin typeface="微软雅黑" panose="020B0503020204020204" pitchFamily="34" charset="-122"/>
                <a:ea typeface="微软雅黑" panose="020B0503020204020204" pitchFamily="34" charset="-122"/>
              </a:rPr>
              <a:t>引入到</a:t>
            </a:r>
            <a:r>
              <a:rPr lang="en-US" altLang="zh-CN" sz="1800" b="1" dirty="0">
                <a:latin typeface="微软雅黑" panose="020B0503020204020204" pitchFamily="34" charset="-122"/>
                <a:ea typeface="微软雅黑" panose="020B0503020204020204" pitchFamily="34" charset="-122"/>
              </a:rPr>
              <a:t>OSPF</a:t>
            </a:r>
            <a:endParaRPr lang="en-US" sz="1800" b="1" dirty="0">
              <a:latin typeface="微软雅黑" panose="020B0503020204020204" pitchFamily="34" charset="-122"/>
              <a:ea typeface="微软雅黑" panose="020B0503020204020204" pitchFamily="34" charset="-122"/>
            </a:endParaRPr>
          </a:p>
        </p:txBody>
      </p:sp>
      <p:grpSp>
        <p:nvGrpSpPr>
          <p:cNvPr id="49" name="组合 96"/>
          <p:cNvGrpSpPr/>
          <p:nvPr/>
        </p:nvGrpSpPr>
        <p:grpSpPr>
          <a:xfrm rot="20132643">
            <a:off x="2466261" y="4749519"/>
            <a:ext cx="360040" cy="288000"/>
            <a:chOff x="179512" y="1988840"/>
            <a:chExt cx="1512168" cy="1440160"/>
          </a:xfrm>
        </p:grpSpPr>
        <p:cxnSp>
          <p:nvCxnSpPr>
            <p:cNvPr id="50" name="直接连接符 93"/>
            <p:cNvCxnSpPr/>
            <p:nvPr/>
          </p:nvCxnSpPr>
          <p:spPr bwMode="auto">
            <a:xfrm>
              <a:off x="179512" y="2708920"/>
              <a:ext cx="1512168" cy="0"/>
            </a:xfrm>
            <a:prstGeom prst="line">
              <a:avLst/>
            </a:prstGeom>
            <a:ln w="25400">
              <a:solidFill>
                <a:schemeClr val="tx2">
                  <a:lumMod val="60000"/>
                  <a:lumOff val="40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1" name="直接连接符 95"/>
            <p:cNvCxnSpPr/>
            <p:nvPr/>
          </p:nvCxnSpPr>
          <p:spPr bwMode="auto">
            <a:xfrm>
              <a:off x="971600" y="1988840"/>
              <a:ext cx="0" cy="1440160"/>
            </a:xfrm>
            <a:prstGeom prst="line">
              <a:avLst/>
            </a:prstGeom>
            <a:ln w="25400">
              <a:solidFill>
                <a:schemeClr val="tx2">
                  <a:lumMod val="60000"/>
                  <a:lumOff val="40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4212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nodeType="withEffect">
                                  <p:stCondLst>
                                    <p:cond delay="0"/>
                                  </p:stCondLst>
                                  <p:childTnLst>
                                    <p:animEffect transition="out" filter="blinds(horizontal)">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23"/>
                                        </p:tgtEl>
                                      </p:cBhvr>
                                    </p:animEffect>
                                    <p:set>
                                      <p:cBhvr>
                                        <p:cTn id="10" dur="1" fill="hold">
                                          <p:stCondLst>
                                            <p:cond delay="499"/>
                                          </p:stCondLst>
                                        </p:cTn>
                                        <p:tgtEl>
                                          <p:spTgt spid="23"/>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27"/>
                                        </p:tgtEl>
                                      </p:cBhvr>
                                    </p:animEffect>
                                    <p:set>
                                      <p:cBhvr>
                                        <p:cTn id="16" dur="1" fill="hold">
                                          <p:stCondLst>
                                            <p:cond delay="499"/>
                                          </p:stCondLst>
                                        </p:cTn>
                                        <p:tgtEl>
                                          <p:spTgt spid="2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blinds(horizontal)">
                                      <p:cBhvr>
                                        <p:cTn id="2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2159861" y="2799826"/>
            <a:ext cx="5783915" cy="3512935"/>
          </a:xfrm>
          <a:prstGeom prst="ellipse">
            <a:avLst/>
          </a:prstGeom>
          <a:solidFill>
            <a:schemeClr val="bg1">
              <a:alpha val="39999"/>
            </a:schemeClr>
          </a:solidFill>
          <a:ln w="12700" algn="ctr">
            <a:solidFill>
              <a:srgbClr val="009999"/>
            </a:solidFill>
            <a:prstDash val="dash"/>
            <a:round/>
            <a:headEnd/>
            <a:tailEnd/>
          </a:ln>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11" name="直接连接符 83"/>
          <p:cNvCxnSpPr/>
          <p:nvPr/>
        </p:nvCxnSpPr>
        <p:spPr bwMode="auto">
          <a:xfrm>
            <a:off x="5744259" y="4511256"/>
            <a:ext cx="3014153" cy="0"/>
          </a:xfrm>
          <a:prstGeom prst="line">
            <a:avLst/>
          </a:prstGeom>
          <a:ln/>
        </p:spPr>
        <p:style>
          <a:lnRef idx="2">
            <a:schemeClr val="dk1"/>
          </a:lnRef>
          <a:fillRef idx="0">
            <a:schemeClr val="dk1"/>
          </a:fillRef>
          <a:effectRef idx="1">
            <a:schemeClr val="dk1"/>
          </a:effectRef>
          <a:fontRef idx="minor">
            <a:schemeClr val="tx1"/>
          </a:fontRef>
        </p:style>
      </p:cxnSp>
      <p:pic>
        <p:nvPicPr>
          <p:cNvPr id="36"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7576" y="3760045"/>
            <a:ext cx="2184724" cy="1371806"/>
          </a:xfrm>
          <a:prstGeom prst="rect">
            <a:avLst/>
          </a:prstGeom>
        </p:spPr>
      </p:pic>
      <p:sp>
        <p:nvSpPr>
          <p:cNvPr id="2" name="Title 1"/>
          <p:cNvSpPr>
            <a:spLocks noGrp="1"/>
          </p:cNvSpPr>
          <p:nvPr>
            <p:ph type="title"/>
          </p:nvPr>
        </p:nvSpPr>
        <p:spPr/>
        <p:txBody>
          <a:bodyPr/>
          <a:lstStyle/>
          <a:p>
            <a:r>
              <a:rPr lang="zh-CN" altLang="en-US" dirty="0"/>
              <a:t>路由策略</a:t>
            </a:r>
            <a:r>
              <a:rPr lang="en-US" altLang="zh-CN" dirty="0"/>
              <a:t> - </a:t>
            </a:r>
            <a:r>
              <a:rPr lang="zh-CN" altLang="en-US" dirty="0"/>
              <a:t>控制路由的接收和发布</a:t>
            </a:r>
            <a:endParaRPr lang="en-US" dirty="0"/>
          </a:p>
        </p:txBody>
      </p:sp>
      <p:sp>
        <p:nvSpPr>
          <p:cNvPr id="3" name="Text Placeholder 2"/>
          <p:cNvSpPr>
            <a:spLocks noGrp="1"/>
          </p:cNvSpPr>
          <p:nvPr>
            <p:ph type="body" sz="quarter" idx="10"/>
          </p:nvPr>
        </p:nvSpPr>
        <p:spPr>
          <a:xfrm>
            <a:off x="912285" y="1233488"/>
            <a:ext cx="10560048" cy="1583444"/>
          </a:xfrm>
        </p:spPr>
        <p:txBody>
          <a:bodyPr/>
          <a:lstStyle/>
          <a:p>
            <a:r>
              <a:rPr lang="zh-CN" altLang="en-US" dirty="0">
                <a:latin typeface="微软雅黑" panose="020B0503020204020204" pitchFamily="34" charset="-122"/>
                <a:ea typeface="微软雅黑" panose="020B0503020204020204" pitchFamily="34" charset="-122"/>
              </a:rPr>
              <a:t>控制路由的接收和发布</a:t>
            </a:r>
          </a:p>
          <a:p>
            <a:pPr lvl="1"/>
            <a:r>
              <a:rPr lang="zh-CN" altLang="en-US" dirty="0">
                <a:latin typeface="微软雅黑" panose="020B0503020204020204" pitchFamily="34" charset="-122"/>
                <a:ea typeface="微软雅黑" panose="020B0503020204020204" pitchFamily="34" charset="-122"/>
              </a:rPr>
              <a:t>可以接收指定的路由，从而优化路由表项</a:t>
            </a:r>
          </a:p>
          <a:p>
            <a:pPr lvl="1"/>
            <a:r>
              <a:rPr lang="zh-CN" altLang="en-US" dirty="0">
                <a:latin typeface="微软雅黑" panose="020B0503020204020204" pitchFamily="34" charset="-122"/>
                <a:ea typeface="微软雅黑" panose="020B0503020204020204" pitchFamily="34" charset="-122"/>
              </a:rPr>
              <a:t>一般通过</a:t>
            </a:r>
            <a:r>
              <a:rPr lang="en-US" altLang="zh-CN" dirty="0">
                <a:latin typeface="微软雅黑" panose="020B0503020204020204" pitchFamily="34" charset="-122"/>
                <a:ea typeface="微软雅黑" panose="020B0503020204020204" pitchFamily="34" charset="-122"/>
              </a:rPr>
              <a:t>filter-policy</a:t>
            </a:r>
            <a:r>
              <a:rPr lang="zh-CN" altLang="en-US" dirty="0">
                <a:latin typeface="微软雅黑" panose="020B0503020204020204" pitchFamily="34" charset="-122"/>
                <a:ea typeface="微软雅黑" panose="020B0503020204020204" pitchFamily="34" charset="-122"/>
              </a:rPr>
              <a:t>实现</a:t>
            </a:r>
          </a:p>
          <a:p>
            <a:endParaRPr lang="en-US" dirty="0">
              <a:latin typeface="微软雅黑" panose="020B0503020204020204" pitchFamily="34" charset="-122"/>
              <a:ea typeface="微软雅黑" panose="020B0503020204020204" pitchFamily="34" charset="-122"/>
            </a:endParaRPr>
          </a:p>
        </p:txBody>
      </p:sp>
      <p:sp>
        <p:nvSpPr>
          <p:cNvPr id="5" name="矩形 34"/>
          <p:cNvSpPr/>
          <p:nvPr/>
        </p:nvSpPr>
        <p:spPr bwMode="auto">
          <a:xfrm>
            <a:off x="2730106" y="3340278"/>
            <a:ext cx="651709" cy="27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7" name="矩形 36"/>
          <p:cNvSpPr/>
          <p:nvPr/>
        </p:nvSpPr>
        <p:spPr bwMode="auto">
          <a:xfrm>
            <a:off x="2768356" y="5526269"/>
            <a:ext cx="651709" cy="27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8" name="矩形 39"/>
          <p:cNvSpPr/>
          <p:nvPr/>
        </p:nvSpPr>
        <p:spPr bwMode="auto">
          <a:xfrm>
            <a:off x="5231130" y="4749348"/>
            <a:ext cx="651709" cy="31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10" name="矩形 67"/>
          <p:cNvSpPr/>
          <p:nvPr/>
        </p:nvSpPr>
        <p:spPr bwMode="auto">
          <a:xfrm>
            <a:off x="7755224" y="3991656"/>
            <a:ext cx="651709" cy="27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
        <p:nvSpPr>
          <p:cNvPr id="13" name="TextBox 12"/>
          <p:cNvSpPr txBox="1"/>
          <p:nvPr/>
        </p:nvSpPr>
        <p:spPr>
          <a:xfrm>
            <a:off x="8921339" y="4012208"/>
            <a:ext cx="1303418" cy="95410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cs typeface="Arial" pitchFamily="34" charset="0"/>
              </a:rPr>
              <a:t>10.0.0.0/24</a:t>
            </a:r>
          </a:p>
          <a:p>
            <a:r>
              <a:rPr lang="en-US" altLang="zh-CN" sz="1400" b="1" dirty="0">
                <a:latin typeface="微软雅黑" panose="020B0503020204020204" pitchFamily="34" charset="-122"/>
                <a:ea typeface="微软雅黑" panose="020B0503020204020204" pitchFamily="34" charset="-122"/>
                <a:cs typeface="Arial" pitchFamily="34" charset="0"/>
              </a:rPr>
              <a:t>10.0.1.0/24</a:t>
            </a:r>
          </a:p>
          <a:p>
            <a:r>
              <a:rPr lang="en-US" altLang="zh-CN" sz="1400" b="1" dirty="0">
                <a:latin typeface="微软雅黑" panose="020B0503020204020204" pitchFamily="34" charset="-122"/>
                <a:ea typeface="微软雅黑" panose="020B0503020204020204" pitchFamily="34" charset="-122"/>
                <a:cs typeface="Arial" pitchFamily="34" charset="0"/>
              </a:rPr>
              <a:t>2000::/64</a:t>
            </a:r>
          </a:p>
          <a:p>
            <a:r>
              <a:rPr lang="en-US" altLang="zh-CN" sz="1400" b="1" dirty="0">
                <a:latin typeface="微软雅黑" panose="020B0503020204020204" pitchFamily="34" charset="-122"/>
                <a:ea typeface="微软雅黑" panose="020B0503020204020204" pitchFamily="34" charset="-122"/>
                <a:cs typeface="Arial" pitchFamily="34" charset="0"/>
              </a:rPr>
              <a:t>3000::/64</a:t>
            </a:r>
          </a:p>
        </p:txBody>
      </p:sp>
      <p:sp>
        <p:nvSpPr>
          <p:cNvPr id="15" name="圆角矩形 87"/>
          <p:cNvSpPr/>
          <p:nvPr/>
        </p:nvSpPr>
        <p:spPr bwMode="auto">
          <a:xfrm>
            <a:off x="5255478" y="3790654"/>
            <a:ext cx="1316146" cy="402005"/>
          </a:xfrm>
          <a:prstGeom prst="roundRect">
            <a:avLst/>
          </a:prstGeom>
          <a:solidFill>
            <a:schemeClr val="bg1"/>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接收全部路由</a:t>
            </a:r>
          </a:p>
        </p:txBody>
      </p:sp>
      <p:cxnSp>
        <p:nvCxnSpPr>
          <p:cNvPr id="16" name="直接箭头连接符 89"/>
          <p:cNvCxnSpPr/>
          <p:nvPr/>
        </p:nvCxnSpPr>
        <p:spPr bwMode="auto">
          <a:xfrm flipH="1">
            <a:off x="6070114" y="4781482"/>
            <a:ext cx="1221954"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7" name="圆角矩形 90"/>
          <p:cNvSpPr/>
          <p:nvPr/>
        </p:nvSpPr>
        <p:spPr bwMode="auto">
          <a:xfrm>
            <a:off x="6003482" y="4860361"/>
            <a:ext cx="1288586" cy="1016911"/>
          </a:xfrm>
          <a:prstGeom prst="roundRect">
            <a:avLst/>
          </a:prstGeom>
          <a:solidFill>
            <a:schemeClr val="bg1"/>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10.0.0.0/24</a:t>
            </a:r>
          </a:p>
          <a:p>
            <a:pPr algn="ctr"/>
            <a:r>
              <a:rPr lang="en-US" altLang="zh-CN" sz="1400" b="1" dirty="0">
                <a:latin typeface="微软雅黑" panose="020B0503020204020204" pitchFamily="34" charset="-122"/>
                <a:ea typeface="微软雅黑" panose="020B0503020204020204" pitchFamily="34" charset="-122"/>
              </a:rPr>
              <a:t>10.0.1.0/24</a:t>
            </a:r>
          </a:p>
          <a:p>
            <a:pPr algn="ctr"/>
            <a:r>
              <a:rPr lang="en-US" altLang="zh-CN" sz="1400" b="1" dirty="0">
                <a:latin typeface="微软雅黑" panose="020B0503020204020204" pitchFamily="34" charset="-122"/>
                <a:ea typeface="微软雅黑" panose="020B0503020204020204" pitchFamily="34" charset="-122"/>
              </a:rPr>
              <a:t>2000::/64</a:t>
            </a:r>
          </a:p>
          <a:p>
            <a:r>
              <a:rPr lang="en-US" altLang="zh-CN" sz="1400" b="1" dirty="0">
                <a:latin typeface="微软雅黑" panose="020B0503020204020204" pitchFamily="34" charset="-122"/>
                <a:ea typeface="微软雅黑" panose="020B0503020204020204" pitchFamily="34" charset="-122"/>
              </a:rPr>
              <a:t>  3000::/64</a:t>
            </a:r>
          </a:p>
        </p:txBody>
      </p:sp>
      <p:sp>
        <p:nvSpPr>
          <p:cNvPr id="18" name="圆角矩形 93"/>
          <p:cNvSpPr/>
          <p:nvPr/>
        </p:nvSpPr>
        <p:spPr bwMode="auto">
          <a:xfrm>
            <a:off x="3870597" y="3250202"/>
            <a:ext cx="1316146" cy="630527"/>
          </a:xfrm>
          <a:prstGeom prst="roundRect">
            <a:avLst/>
          </a:prstGeom>
          <a:solidFill>
            <a:schemeClr val="bg1"/>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10.0.0.0/24</a:t>
            </a:r>
          </a:p>
          <a:p>
            <a:pPr algn="ctr"/>
            <a:r>
              <a:rPr lang="en-US" altLang="zh-CN" sz="1400" b="1" dirty="0">
                <a:latin typeface="微软雅黑" panose="020B0503020204020204" pitchFamily="34" charset="-122"/>
                <a:ea typeface="微软雅黑" panose="020B0503020204020204" pitchFamily="34" charset="-122"/>
              </a:rPr>
              <a:t>2000::/64</a:t>
            </a:r>
          </a:p>
        </p:txBody>
      </p:sp>
      <p:cxnSp>
        <p:nvCxnSpPr>
          <p:cNvPr id="19" name="直接箭头连接符 92"/>
          <p:cNvCxnSpPr/>
          <p:nvPr/>
        </p:nvCxnSpPr>
        <p:spPr bwMode="auto">
          <a:xfrm flipH="1" flipV="1">
            <a:off x="3707669" y="3700579"/>
            <a:ext cx="1221954" cy="360301"/>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0" name="圆角矩形 94"/>
          <p:cNvSpPr/>
          <p:nvPr/>
        </p:nvSpPr>
        <p:spPr bwMode="auto">
          <a:xfrm>
            <a:off x="2369899" y="4117986"/>
            <a:ext cx="1316146" cy="402005"/>
          </a:xfrm>
          <a:prstGeom prst="roundRect">
            <a:avLst/>
          </a:prstGeom>
          <a:solidFill>
            <a:schemeClr val="bg1"/>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接收部分路由</a:t>
            </a:r>
          </a:p>
        </p:txBody>
      </p:sp>
      <p:sp>
        <p:nvSpPr>
          <p:cNvPr id="21" name="圆角矩形 95"/>
          <p:cNvSpPr/>
          <p:nvPr/>
        </p:nvSpPr>
        <p:spPr bwMode="auto">
          <a:xfrm>
            <a:off x="2385971" y="4570785"/>
            <a:ext cx="1316146" cy="402005"/>
          </a:xfrm>
          <a:prstGeom prst="roundRect">
            <a:avLst/>
          </a:prstGeom>
          <a:solidFill>
            <a:schemeClr val="bg1"/>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接收部分路由</a:t>
            </a:r>
          </a:p>
        </p:txBody>
      </p:sp>
      <p:sp>
        <p:nvSpPr>
          <p:cNvPr id="23" name="圆角矩形 98"/>
          <p:cNvSpPr/>
          <p:nvPr/>
        </p:nvSpPr>
        <p:spPr bwMode="auto">
          <a:xfrm>
            <a:off x="3952060" y="5141783"/>
            <a:ext cx="1316146" cy="630527"/>
          </a:xfrm>
          <a:prstGeom prst="roundRect">
            <a:avLst/>
          </a:prstGeom>
          <a:solidFill>
            <a:schemeClr val="bg1"/>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10.0.1.0/24</a:t>
            </a:r>
          </a:p>
          <a:p>
            <a:pPr algn="ctr"/>
            <a:r>
              <a:rPr lang="en-US" altLang="zh-CN" sz="1400" b="1" dirty="0">
                <a:latin typeface="微软雅黑" panose="020B0503020204020204" pitchFamily="34" charset="-122"/>
                <a:ea typeface="微软雅黑" panose="020B0503020204020204" pitchFamily="34" charset="-122"/>
              </a:rPr>
              <a:t>3000::/64</a:t>
            </a:r>
          </a:p>
        </p:txBody>
      </p:sp>
      <p:cxnSp>
        <p:nvCxnSpPr>
          <p:cNvPr id="24" name="直接箭头连接符 97"/>
          <p:cNvCxnSpPr/>
          <p:nvPr/>
        </p:nvCxnSpPr>
        <p:spPr bwMode="auto">
          <a:xfrm flipH="1">
            <a:off x="3789133" y="4871557"/>
            <a:ext cx="1303418" cy="360301"/>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5" name="圆角矩形 99"/>
          <p:cNvSpPr/>
          <p:nvPr/>
        </p:nvSpPr>
        <p:spPr bwMode="auto">
          <a:xfrm>
            <a:off x="5011087" y="3070052"/>
            <a:ext cx="1316146" cy="402005"/>
          </a:xfrm>
          <a:prstGeom prst="roundRect">
            <a:avLst/>
          </a:prstGeom>
          <a:solidFill>
            <a:schemeClr val="bg1"/>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OSPF</a:t>
            </a:r>
          </a:p>
          <a:p>
            <a:pPr algn="ctr"/>
            <a:r>
              <a:rPr lang="en-US" altLang="zh-CN" sz="1600" b="1" dirty="0">
                <a:latin typeface="微软雅黑" panose="020B0503020204020204" pitchFamily="34" charset="-122"/>
                <a:ea typeface="微软雅黑" panose="020B0503020204020204" pitchFamily="34" charset="-122"/>
              </a:rPr>
              <a:t>IPv4/IPv6</a:t>
            </a:r>
            <a:endParaRPr lang="zh-CN" altLang="en-US" sz="1600" b="1" dirty="0">
              <a:latin typeface="微软雅黑" panose="020B0503020204020204" pitchFamily="34" charset="-122"/>
              <a:ea typeface="微软雅黑" panose="020B0503020204020204" pitchFamily="34" charset="-122"/>
            </a:endParaRPr>
          </a:p>
        </p:txBody>
      </p:sp>
      <p:cxnSp>
        <p:nvCxnSpPr>
          <p:cNvPr id="26" name="直接连接符 101"/>
          <p:cNvCxnSpPr/>
          <p:nvPr/>
        </p:nvCxnSpPr>
        <p:spPr bwMode="auto">
          <a:xfrm>
            <a:off x="3300351" y="3880729"/>
            <a:ext cx="1955126" cy="630527"/>
          </a:xfrm>
          <a:prstGeom prst="line">
            <a:avLst/>
          </a:prstGeom>
          <a:ln/>
        </p:spPr>
        <p:style>
          <a:lnRef idx="2">
            <a:schemeClr val="dk1"/>
          </a:lnRef>
          <a:fillRef idx="0">
            <a:schemeClr val="dk1"/>
          </a:fillRef>
          <a:effectRef idx="1">
            <a:schemeClr val="dk1"/>
          </a:effectRef>
          <a:fontRef idx="minor">
            <a:schemeClr val="tx1"/>
          </a:fontRef>
        </p:style>
      </p:cxnSp>
      <p:cxnSp>
        <p:nvCxnSpPr>
          <p:cNvPr id="27" name="直接连接符 103"/>
          <p:cNvCxnSpPr/>
          <p:nvPr/>
        </p:nvCxnSpPr>
        <p:spPr bwMode="auto">
          <a:xfrm flipH="1">
            <a:off x="3300351" y="4511256"/>
            <a:ext cx="1955126" cy="630527"/>
          </a:xfrm>
          <a:prstGeom prst="line">
            <a:avLst/>
          </a:prstGeom>
          <a:ln/>
        </p:spPr>
        <p:style>
          <a:lnRef idx="2">
            <a:schemeClr val="dk1"/>
          </a:lnRef>
          <a:fillRef idx="0">
            <a:schemeClr val="dk1"/>
          </a:fillRef>
          <a:effectRef idx="1">
            <a:schemeClr val="dk1"/>
          </a:effectRef>
          <a:fontRef idx="minor">
            <a:schemeClr val="tx1"/>
          </a:fontRef>
        </p:style>
      </p:cxnSp>
      <p:pic>
        <p:nvPicPr>
          <p:cNvPr id="31" name="Picture 12" descr="E:\2016.01\1.12 扁平化图标\蓝色\AR-蓝色最新-40.png"/>
          <p:cNvPicPr>
            <a:picLocks noChangeAspect="1" noChangeArrowheads="1"/>
          </p:cNvPicPr>
          <p:nvPr/>
        </p:nvPicPr>
        <p:blipFill>
          <a:blip r:embed="rId4" cstate="print"/>
          <a:srcRect/>
          <a:stretch>
            <a:fillRect/>
          </a:stretch>
        </p:blipFill>
        <p:spPr bwMode="auto">
          <a:xfrm>
            <a:off x="2661372" y="3571025"/>
            <a:ext cx="638966" cy="578055"/>
          </a:xfrm>
          <a:prstGeom prst="rect">
            <a:avLst/>
          </a:prstGeom>
          <a:noFill/>
        </p:spPr>
      </p:pic>
      <p:pic>
        <p:nvPicPr>
          <p:cNvPr id="33" name="Picture 12" descr="E:\2016.01\1.12 扁平化图标\蓝色\AR-蓝色最新-40.png"/>
          <p:cNvPicPr>
            <a:picLocks noChangeAspect="1" noChangeArrowheads="1"/>
          </p:cNvPicPr>
          <p:nvPr/>
        </p:nvPicPr>
        <p:blipFill>
          <a:blip r:embed="rId4" cstate="print"/>
          <a:srcRect/>
          <a:stretch>
            <a:fillRect/>
          </a:stretch>
        </p:blipFill>
        <p:spPr bwMode="auto">
          <a:xfrm>
            <a:off x="2708489" y="4907194"/>
            <a:ext cx="638966" cy="578055"/>
          </a:xfrm>
          <a:prstGeom prst="rect">
            <a:avLst/>
          </a:prstGeom>
          <a:noFill/>
        </p:spPr>
      </p:pic>
      <p:pic>
        <p:nvPicPr>
          <p:cNvPr id="34" name="Picture 12" descr="E:\2016.01\1.12 扁平化图标\蓝色\AR-蓝色最新-40.png"/>
          <p:cNvPicPr>
            <a:picLocks noChangeAspect="1" noChangeArrowheads="1"/>
          </p:cNvPicPr>
          <p:nvPr/>
        </p:nvPicPr>
        <p:blipFill>
          <a:blip r:embed="rId4" cstate="print"/>
          <a:srcRect/>
          <a:stretch>
            <a:fillRect/>
          </a:stretch>
        </p:blipFill>
        <p:spPr bwMode="auto">
          <a:xfrm>
            <a:off x="5187569" y="4173856"/>
            <a:ext cx="638966" cy="578055"/>
          </a:xfrm>
          <a:prstGeom prst="rect">
            <a:avLst/>
          </a:prstGeom>
          <a:noFill/>
        </p:spPr>
      </p:pic>
      <p:pic>
        <p:nvPicPr>
          <p:cNvPr id="35" name="Picture 12" descr="E:\2016.01\1.12 扁平化图标\蓝色\AR-蓝色最新-40.png"/>
          <p:cNvPicPr>
            <a:picLocks noChangeAspect="1" noChangeArrowheads="1"/>
          </p:cNvPicPr>
          <p:nvPr/>
        </p:nvPicPr>
        <p:blipFill>
          <a:blip r:embed="rId4" cstate="print"/>
          <a:srcRect/>
          <a:stretch>
            <a:fillRect/>
          </a:stretch>
        </p:blipFill>
        <p:spPr bwMode="auto">
          <a:xfrm>
            <a:off x="7590339" y="4242929"/>
            <a:ext cx="638966" cy="578055"/>
          </a:xfrm>
          <a:prstGeom prst="rect">
            <a:avLst/>
          </a:prstGeom>
          <a:noFill/>
        </p:spPr>
      </p:pic>
    </p:spTree>
    <p:extLst>
      <p:ext uri="{BB962C8B-B14F-4D97-AF65-F5344CB8AC3E}">
        <p14:creationId xmlns:p14="http://schemas.microsoft.com/office/powerpoint/2010/main" val="1371080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路由策略 </a:t>
            </a:r>
            <a:r>
              <a:rPr lang="en-US" altLang="zh-CN" dirty="0"/>
              <a:t>-</a:t>
            </a:r>
            <a:r>
              <a:rPr lang="zh-CN" altLang="en-US" dirty="0"/>
              <a:t> </a:t>
            </a:r>
            <a:r>
              <a:rPr lang="en-US" altLang="zh-CN" dirty="0"/>
              <a:t>F</a:t>
            </a:r>
            <a:r>
              <a:rPr lang="en-US" dirty="0"/>
              <a:t>ilter-</a:t>
            </a:r>
            <a:r>
              <a:rPr lang="en-US" altLang="zh-CN" dirty="0"/>
              <a:t>P</a:t>
            </a:r>
            <a:r>
              <a:rPr lang="en-US" dirty="0"/>
              <a:t>olicy(OSPF)</a:t>
            </a:r>
          </a:p>
        </p:txBody>
      </p:sp>
      <p:sp>
        <p:nvSpPr>
          <p:cNvPr id="3" name="Text Placeholder 2"/>
          <p:cNvSpPr>
            <a:spLocks noGrp="1"/>
          </p:cNvSpPr>
          <p:nvPr>
            <p:ph type="body" sz="quarter" idx="10"/>
          </p:nvPr>
        </p:nvSpPr>
        <p:spPr>
          <a:xfrm>
            <a:off x="912285" y="1233488"/>
            <a:ext cx="10560048" cy="5255852"/>
          </a:xfrm>
        </p:spPr>
        <p:txBody>
          <a:bodyPr/>
          <a:lstStyle/>
          <a:p>
            <a:r>
              <a:rPr lang="en-US" altLang="zh-CN" dirty="0">
                <a:latin typeface="微软雅黑" panose="020B0503020204020204" pitchFamily="34" charset="-122"/>
                <a:ea typeface="微软雅黑" panose="020B0503020204020204" pitchFamily="34" charset="-122"/>
              </a:rPr>
              <a:t>Filter-policy Import</a:t>
            </a:r>
          </a:p>
          <a:p>
            <a:pPr lvl="1"/>
            <a:r>
              <a:rPr lang="zh-CN" altLang="en-US" dirty="0">
                <a:latin typeface="微软雅黑" panose="020B0503020204020204" pitchFamily="34" charset="-122"/>
                <a:ea typeface="微软雅黑" panose="020B0503020204020204" pitchFamily="34" charset="-122"/>
              </a:rPr>
              <a:t>对接收的路由设置过滤策略，只有通过过滤策略的路由才被添加到路由表中，没有通过过滤策略的路由不会被添加进路由表，但不影响对外发布出去。</a:t>
            </a:r>
          </a:p>
          <a:p>
            <a:pPr lvl="1"/>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的路由信息记录在</a:t>
            </a:r>
            <a:r>
              <a:rPr lang="en-US" altLang="zh-CN" dirty="0">
                <a:latin typeface="微软雅黑" panose="020B0503020204020204" pitchFamily="34" charset="-122"/>
                <a:ea typeface="微软雅黑" panose="020B0503020204020204" pitchFamily="34" charset="-122"/>
              </a:rPr>
              <a:t>LSDB</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filter-policy import</a:t>
            </a:r>
            <a:r>
              <a:rPr lang="zh-CN" altLang="en-US" dirty="0">
                <a:latin typeface="微软雅黑" panose="020B0503020204020204" pitchFamily="34" charset="-122"/>
                <a:ea typeface="微软雅黑" panose="020B0503020204020204" pitchFamily="34" charset="-122"/>
              </a:rPr>
              <a:t>命令实际上是对</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计算出来的路由进行过滤，不是对发布和接收的</a:t>
            </a:r>
            <a:r>
              <a:rPr lang="en-US" altLang="zh-CN" dirty="0">
                <a:latin typeface="微软雅黑" panose="020B0503020204020204" pitchFamily="34" charset="-122"/>
                <a:ea typeface="微软雅黑" panose="020B0503020204020204" pitchFamily="34" charset="-122"/>
              </a:rPr>
              <a:t>LSA</a:t>
            </a:r>
            <a:r>
              <a:rPr lang="zh-CN" altLang="en-US" dirty="0">
                <a:latin typeface="微软雅黑" panose="020B0503020204020204" pitchFamily="34" charset="-122"/>
                <a:ea typeface="微软雅黑" panose="020B0503020204020204" pitchFamily="34" charset="-122"/>
              </a:rPr>
              <a:t>进行过滤。</a:t>
            </a:r>
          </a:p>
          <a:p>
            <a:r>
              <a:rPr lang="en-US" altLang="zh-CN" dirty="0">
                <a:latin typeface="微软雅黑" panose="020B0503020204020204" pitchFamily="34" charset="-122"/>
                <a:ea typeface="微软雅黑" panose="020B0503020204020204" pitchFamily="34" charset="-122"/>
              </a:rPr>
              <a:t>Filter-policy Export</a:t>
            </a:r>
          </a:p>
          <a:p>
            <a:pPr lvl="1"/>
            <a:r>
              <a:rPr lang="zh-CN" altLang="en-US" dirty="0">
                <a:latin typeface="微软雅黑" panose="020B0503020204020204" pitchFamily="34" charset="-122"/>
                <a:ea typeface="微软雅黑" panose="020B0503020204020204" pitchFamily="34" charset="-122"/>
              </a:rPr>
              <a:t>通过命令</a:t>
            </a:r>
            <a:r>
              <a:rPr lang="en-US" altLang="zh-CN" dirty="0">
                <a:latin typeface="微软雅黑" panose="020B0503020204020204" pitchFamily="34" charset="-122"/>
                <a:ea typeface="微软雅黑" panose="020B0503020204020204" pitchFamily="34" charset="-122"/>
              </a:rPr>
              <a:t>import-route</a:t>
            </a:r>
            <a:r>
              <a:rPr lang="zh-CN" altLang="en-US" dirty="0">
                <a:latin typeface="微软雅黑" panose="020B0503020204020204" pitchFamily="34" charset="-122"/>
                <a:ea typeface="微软雅黑" panose="020B0503020204020204" pitchFamily="34" charset="-122"/>
              </a:rPr>
              <a:t>引入外部路由后，为了避免路由环路的产生，通过</a:t>
            </a:r>
            <a:r>
              <a:rPr lang="en-US" altLang="zh-CN" dirty="0">
                <a:latin typeface="微软雅黑" panose="020B0503020204020204" pitchFamily="34" charset="-122"/>
                <a:ea typeface="微软雅黑" panose="020B0503020204020204" pitchFamily="34" charset="-122"/>
              </a:rPr>
              <a:t>filter-policy export</a:t>
            </a:r>
            <a:r>
              <a:rPr lang="zh-CN" altLang="en-US" dirty="0">
                <a:latin typeface="微软雅黑" panose="020B0503020204020204" pitchFamily="34" charset="-122"/>
                <a:ea typeface="微软雅黑" panose="020B0503020204020204" pitchFamily="34" charset="-122"/>
              </a:rPr>
              <a:t>命令对引入的路由在发布时进行过滤，只将满足条件的外部路由转换为</a:t>
            </a:r>
            <a:r>
              <a:rPr lang="en-US" altLang="zh-CN" dirty="0">
                <a:latin typeface="微软雅黑" panose="020B0503020204020204" pitchFamily="34" charset="-122"/>
                <a:ea typeface="微软雅黑" panose="020B0503020204020204" pitchFamily="34" charset="-122"/>
              </a:rPr>
              <a:t>Type5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 LSA</a:t>
            </a:r>
            <a:r>
              <a:rPr lang="zh-CN" altLang="en-US" dirty="0">
                <a:latin typeface="微软雅黑" panose="020B0503020204020204" pitchFamily="34" charset="-122"/>
                <a:ea typeface="微软雅黑" panose="020B0503020204020204" pitchFamily="34" charset="-122"/>
              </a:rPr>
              <a:t>并发布出去。</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0567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路由策略 </a:t>
            </a:r>
            <a:r>
              <a:rPr lang="en-US" altLang="zh-CN" dirty="0"/>
              <a:t>- </a:t>
            </a:r>
            <a:r>
              <a:rPr lang="en-US" dirty="0"/>
              <a:t>Filter-Policy(IS-IS)</a:t>
            </a:r>
          </a:p>
        </p:txBody>
      </p:sp>
      <p:sp>
        <p:nvSpPr>
          <p:cNvPr id="3" name="Text Placeholder 2"/>
          <p:cNvSpPr>
            <a:spLocks noGrp="1"/>
          </p:cNvSpPr>
          <p:nvPr>
            <p:ph type="body" sz="quarter" idx="10"/>
          </p:nvPr>
        </p:nvSpPr>
        <p:spPr/>
        <p:txBody>
          <a:bodyPr/>
          <a:lstStyle/>
          <a:p>
            <a:r>
              <a:rPr lang="en-US" dirty="0">
                <a:latin typeface="微软雅黑" panose="020B0503020204020204" pitchFamily="34" charset="-122"/>
                <a:ea typeface="微软雅黑" panose="020B0503020204020204" pitchFamily="34" charset="-122"/>
              </a:rPr>
              <a:t>Filter-policy Import</a:t>
            </a:r>
          </a:p>
          <a:p>
            <a:pPr lvl="1"/>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的路由表项需要被成功下发到</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路由表中，才能用来指导</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报文转发。如果</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路由表中有到达某个目的网段的路由，但是并不希望将该路由下发到</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路由表中，可以使用该命令结合基本</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IP-Prefix</a:t>
            </a:r>
            <a:r>
              <a:rPr lang="zh-CN" altLang="en-US" dirty="0">
                <a:latin typeface="微软雅黑" panose="020B0503020204020204" pitchFamily="34" charset="-122"/>
                <a:ea typeface="微软雅黑" panose="020B0503020204020204" pitchFamily="34" charset="-122"/>
              </a:rPr>
              <a:t>、路由策略等方式，只将部分</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路由下发到</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路由表中。</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Filter-policy Export </a:t>
            </a:r>
          </a:p>
          <a:p>
            <a:pPr lvl="1"/>
            <a:r>
              <a:rPr lang="zh-CN" altLang="en-US" dirty="0">
                <a:latin typeface="微软雅黑" panose="020B0503020204020204" pitchFamily="34" charset="-122"/>
                <a:ea typeface="微软雅黑" panose="020B0503020204020204" pitchFamily="34" charset="-122"/>
              </a:rPr>
              <a:t>当网络中同时部署了</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和其他路由协议时，如果已经在边界设备上引入了其他路由协议的路由，缺省情况下，该设备将把引入的全部外部路由发布给</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邻居。如果只希望将引入的部分外部路由发布给邻居，可以使用</a:t>
            </a:r>
            <a:r>
              <a:rPr lang="en-US" altLang="zh-CN" dirty="0">
                <a:latin typeface="微软雅黑" panose="020B0503020204020204" pitchFamily="34" charset="-122"/>
                <a:ea typeface="微软雅黑" panose="020B0503020204020204" pitchFamily="34" charset="-122"/>
              </a:rPr>
              <a:t>filter-policy export</a:t>
            </a:r>
            <a:r>
              <a:rPr lang="zh-CN" altLang="en-US" dirty="0">
                <a:latin typeface="微软雅黑" panose="020B0503020204020204" pitchFamily="34" charset="-122"/>
                <a:ea typeface="微软雅黑" panose="020B0503020204020204" pitchFamily="34" charset="-122"/>
              </a:rPr>
              <a:t>命令实现。</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936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路由策略 </a:t>
            </a:r>
            <a:r>
              <a:rPr lang="en-US" altLang="zh-CN" dirty="0"/>
              <a:t>- </a:t>
            </a:r>
            <a:r>
              <a:rPr lang="en-US" dirty="0"/>
              <a:t>Filter-Policy(BGP)</a:t>
            </a:r>
          </a:p>
        </p:txBody>
      </p:sp>
      <p:sp>
        <p:nvSpPr>
          <p:cNvPr id="3" name="Text Placeholder 2"/>
          <p:cNvSpPr>
            <a:spLocks noGrp="1"/>
          </p:cNvSpPr>
          <p:nvPr>
            <p:ph type="body" sz="quarter" idx="10"/>
          </p:nvPr>
        </p:nvSpPr>
        <p:spPr/>
        <p:txBody>
          <a:bodyPr/>
          <a:lstStyle/>
          <a:p>
            <a:r>
              <a:rPr lang="en-US" dirty="0">
                <a:latin typeface="微软雅黑" panose="020B0503020204020204" pitchFamily="34" charset="-122"/>
                <a:ea typeface="微软雅黑" panose="020B0503020204020204" pitchFamily="34" charset="-122"/>
              </a:rPr>
              <a:t>Filter-policy Import</a:t>
            </a:r>
          </a:p>
          <a:p>
            <a:pPr lvl="1"/>
            <a:r>
              <a:rPr lang="zh-CN" altLang="en-US" dirty="0">
                <a:latin typeface="微软雅黑" panose="020B0503020204020204" pitchFamily="34" charset="-122"/>
                <a:ea typeface="微软雅黑" panose="020B0503020204020204" pitchFamily="34" charset="-122"/>
              </a:rPr>
              <a:t>该命令可以对</a:t>
            </a:r>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设备全局接收的路由进行过滤，决定是否将路由添加到</a:t>
            </a:r>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路由表中。</a:t>
            </a:r>
          </a:p>
          <a:p>
            <a:r>
              <a:rPr lang="en-US" altLang="zh-CN" dirty="0">
                <a:latin typeface="微软雅黑" panose="020B0503020204020204" pitchFamily="34" charset="-122"/>
                <a:ea typeface="微软雅黑" panose="020B0503020204020204" pitchFamily="34" charset="-122"/>
              </a:rPr>
              <a:t>Filter-policy Export </a:t>
            </a:r>
          </a:p>
          <a:p>
            <a:pPr lvl="1"/>
            <a:r>
              <a:rPr lang="en-US" altLang="zh-CN" dirty="0">
                <a:latin typeface="微软雅黑" panose="020B0503020204020204" pitchFamily="34" charset="-122"/>
                <a:ea typeface="微软雅黑" panose="020B0503020204020204" pitchFamily="34" charset="-122"/>
              </a:rPr>
              <a:t>filter-policy export</a:t>
            </a:r>
            <a:r>
              <a:rPr lang="zh-CN" altLang="en-US" dirty="0">
                <a:latin typeface="微软雅黑" panose="020B0503020204020204" pitchFamily="34" charset="-122"/>
                <a:ea typeface="微软雅黑" panose="020B0503020204020204" pitchFamily="34" charset="-122"/>
              </a:rPr>
              <a:t>命令用于对设备全局发布的路由信息进行过滤。</a:t>
            </a:r>
          </a:p>
          <a:p>
            <a:pPr lvl="1"/>
            <a:r>
              <a:rPr lang="zh-CN" altLang="en-US" dirty="0">
                <a:latin typeface="微软雅黑" panose="020B0503020204020204" pitchFamily="34" charset="-122"/>
                <a:ea typeface="微软雅黑" panose="020B0503020204020204" pitchFamily="34" charset="-122"/>
              </a:rPr>
              <a:t>对于通过</a:t>
            </a:r>
            <a:r>
              <a:rPr lang="en-US" altLang="zh-CN" dirty="0">
                <a:latin typeface="微软雅黑" panose="020B0503020204020204" pitchFamily="34" charset="-122"/>
                <a:ea typeface="微软雅黑" panose="020B0503020204020204" pitchFamily="34" charset="-122"/>
              </a:rPr>
              <a:t>import-route (BGP)</a:t>
            </a:r>
            <a:r>
              <a:rPr lang="zh-CN" altLang="en-US" dirty="0">
                <a:latin typeface="微软雅黑" panose="020B0503020204020204" pitchFamily="34" charset="-122"/>
                <a:ea typeface="微软雅黑" panose="020B0503020204020204" pitchFamily="34" charset="-122"/>
              </a:rPr>
              <a:t>命令引入的路由，配置了这个命令后，</a:t>
            </a:r>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会在引入这些路由之前就进行过滤，只有通过过滤的路由才能加入</a:t>
            </a:r>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本地路由表，并被</a:t>
            </a:r>
            <a:r>
              <a:rPr lang="en-US" altLang="zh-CN" dirty="0">
                <a:latin typeface="微软雅黑" panose="020B0503020204020204" pitchFamily="34" charset="-122"/>
                <a:ea typeface="微软雅黑" panose="020B0503020204020204" pitchFamily="34" charset="-122"/>
              </a:rPr>
              <a:t>BGP</a:t>
            </a:r>
            <a:r>
              <a:rPr lang="zh-CN" altLang="en-US" dirty="0">
                <a:latin typeface="微软雅黑" panose="020B0503020204020204" pitchFamily="34" charset="-122"/>
                <a:ea typeface="微软雅黑" panose="020B0503020204020204" pitchFamily="34" charset="-122"/>
              </a:rPr>
              <a:t>发布。</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2664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92"/>
          <p:cNvCxnSpPr/>
          <p:nvPr/>
        </p:nvCxnSpPr>
        <p:spPr bwMode="auto">
          <a:xfrm>
            <a:off x="8032327" y="4363943"/>
            <a:ext cx="536520" cy="0"/>
          </a:xfrm>
          <a:prstGeom prst="line">
            <a:avLst/>
          </a:prstGeom>
          <a:ln/>
        </p:spPr>
        <p:style>
          <a:lnRef idx="2">
            <a:schemeClr val="dk1"/>
          </a:lnRef>
          <a:fillRef idx="0">
            <a:schemeClr val="dk1"/>
          </a:fillRef>
          <a:effectRef idx="1">
            <a:schemeClr val="dk1"/>
          </a:effectRef>
          <a:fontRef idx="minor">
            <a:schemeClr val="tx1"/>
          </a:fontRef>
        </p:style>
      </p:cxnSp>
      <p:pic>
        <p:nvPicPr>
          <p:cNvPr id="36"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7580" y="3701934"/>
            <a:ext cx="1947700" cy="1222977"/>
          </a:xfrm>
          <a:prstGeom prst="rect">
            <a:avLst/>
          </a:prstGeom>
        </p:spPr>
      </p:pic>
      <p:sp>
        <p:nvSpPr>
          <p:cNvPr id="2" name="Title 1"/>
          <p:cNvSpPr>
            <a:spLocks noGrp="1"/>
          </p:cNvSpPr>
          <p:nvPr>
            <p:ph type="title"/>
          </p:nvPr>
        </p:nvSpPr>
        <p:spPr/>
        <p:txBody>
          <a:bodyPr/>
          <a:lstStyle/>
          <a:p>
            <a:r>
              <a:rPr lang="zh-CN" altLang="en-US" dirty="0"/>
              <a:t>路由策略</a:t>
            </a:r>
            <a:r>
              <a:rPr lang="en-US" altLang="zh-CN" dirty="0"/>
              <a:t> - </a:t>
            </a:r>
            <a:r>
              <a:rPr lang="zh-CN" altLang="en-US" dirty="0"/>
              <a:t>设置特定路由的属性</a:t>
            </a:r>
            <a:endParaRPr lang="en-US" dirty="0"/>
          </a:p>
        </p:txBody>
      </p:sp>
      <p:sp>
        <p:nvSpPr>
          <p:cNvPr id="3" name="Text Placeholder 2"/>
          <p:cNvSpPr>
            <a:spLocks noGrp="1"/>
          </p:cNvSpPr>
          <p:nvPr>
            <p:ph type="body" sz="quarter" idx="10"/>
          </p:nvPr>
        </p:nvSpPr>
        <p:spPr>
          <a:xfrm>
            <a:off x="912285" y="1233488"/>
            <a:ext cx="10560048" cy="1115392"/>
          </a:xfrm>
        </p:spPr>
        <p:txBody>
          <a:bodyPr/>
          <a:lstStyle/>
          <a:p>
            <a:r>
              <a:rPr lang="zh-CN" altLang="en-US" dirty="0">
                <a:latin typeface="微软雅黑" panose="020B0503020204020204" pitchFamily="34" charset="-122"/>
                <a:ea typeface="微软雅黑" panose="020B0503020204020204" pitchFamily="34" charset="-122"/>
              </a:rPr>
              <a:t>设置特定路由的属性</a:t>
            </a:r>
          </a:p>
          <a:p>
            <a:pPr lvl="1"/>
            <a:r>
              <a:rPr lang="zh-CN" altLang="en-US" dirty="0">
                <a:latin typeface="微软雅黑" panose="020B0503020204020204" pitchFamily="34" charset="-122"/>
                <a:ea typeface="微软雅黑" panose="020B0503020204020204" pitchFamily="34" charset="-122"/>
              </a:rPr>
              <a:t>使用路由策略为特定的路由设置相应的属性</a:t>
            </a:r>
          </a:p>
          <a:p>
            <a:endParaRPr lang="en-US" dirty="0"/>
          </a:p>
        </p:txBody>
      </p:sp>
      <p:sp>
        <p:nvSpPr>
          <p:cNvPr id="4" name="矩形 72"/>
          <p:cNvSpPr/>
          <p:nvPr/>
        </p:nvSpPr>
        <p:spPr bwMode="auto">
          <a:xfrm>
            <a:off x="4598597" y="2929590"/>
            <a:ext cx="858432" cy="44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R2</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矩形 74"/>
          <p:cNvSpPr/>
          <p:nvPr/>
        </p:nvSpPr>
        <p:spPr bwMode="auto">
          <a:xfrm>
            <a:off x="4616239" y="5483506"/>
            <a:ext cx="858432" cy="44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R3</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矩形 76"/>
          <p:cNvSpPr/>
          <p:nvPr/>
        </p:nvSpPr>
        <p:spPr bwMode="auto">
          <a:xfrm>
            <a:off x="2452516" y="3701934"/>
            <a:ext cx="858432" cy="44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R1</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矩形 82"/>
          <p:cNvSpPr/>
          <p:nvPr/>
        </p:nvSpPr>
        <p:spPr bwMode="auto">
          <a:xfrm>
            <a:off x="7281199" y="4584612"/>
            <a:ext cx="858432" cy="441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R4</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2" name="直接连接符 84"/>
          <p:cNvCxnSpPr/>
          <p:nvPr/>
        </p:nvCxnSpPr>
        <p:spPr bwMode="auto">
          <a:xfrm flipV="1">
            <a:off x="3203645" y="3591599"/>
            <a:ext cx="1502257" cy="772344"/>
          </a:xfrm>
          <a:prstGeom prst="line">
            <a:avLst/>
          </a:prstGeom>
          <a:ln/>
        </p:spPr>
        <p:style>
          <a:lnRef idx="2">
            <a:schemeClr val="dk1"/>
          </a:lnRef>
          <a:fillRef idx="0">
            <a:schemeClr val="dk1"/>
          </a:fillRef>
          <a:effectRef idx="1">
            <a:schemeClr val="dk1"/>
          </a:effectRef>
          <a:fontRef idx="minor">
            <a:schemeClr val="tx1"/>
          </a:fontRef>
        </p:style>
      </p:cxnSp>
      <p:cxnSp>
        <p:nvCxnSpPr>
          <p:cNvPr id="13" name="直接连接符 85"/>
          <p:cNvCxnSpPr/>
          <p:nvPr/>
        </p:nvCxnSpPr>
        <p:spPr bwMode="auto">
          <a:xfrm>
            <a:off x="3203645" y="4363943"/>
            <a:ext cx="1502257" cy="772344"/>
          </a:xfrm>
          <a:prstGeom prst="line">
            <a:avLst/>
          </a:prstGeom>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8603631" y="4143273"/>
            <a:ext cx="1716865" cy="584775"/>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cs typeface="Arial" pitchFamily="34" charset="0"/>
              </a:rPr>
              <a:t>10.0.0.0/24</a:t>
            </a:r>
          </a:p>
          <a:p>
            <a:r>
              <a:rPr lang="en-US" altLang="zh-CN" sz="1600" b="1" dirty="0">
                <a:latin typeface="微软雅黑" panose="020B0503020204020204" pitchFamily="34" charset="-122"/>
                <a:ea typeface="微软雅黑" panose="020B0503020204020204" pitchFamily="34" charset="-122"/>
                <a:cs typeface="Arial" pitchFamily="34" charset="0"/>
              </a:rPr>
              <a:t>2000::/64</a:t>
            </a:r>
            <a:endParaRPr lang="zh-CN" altLang="en-US" sz="1600" b="1" dirty="0">
              <a:latin typeface="微软雅黑" panose="020B0503020204020204" pitchFamily="34" charset="-122"/>
              <a:ea typeface="微软雅黑" panose="020B0503020204020204" pitchFamily="34" charset="-122"/>
              <a:cs typeface="Arial" pitchFamily="34" charset="0"/>
            </a:endParaRPr>
          </a:p>
        </p:txBody>
      </p:sp>
      <p:sp>
        <p:nvSpPr>
          <p:cNvPr id="17" name="TextBox 16"/>
          <p:cNvSpPr txBox="1"/>
          <p:nvPr/>
        </p:nvSpPr>
        <p:spPr>
          <a:xfrm>
            <a:off x="1486780" y="5025952"/>
            <a:ext cx="1083951" cy="400110"/>
          </a:xfrm>
          <a:prstGeom prst="rect">
            <a:avLst/>
          </a:prstGeom>
          <a:noFill/>
        </p:spPr>
        <p:txBody>
          <a:bodyPr wrap="none" rtlCol="0">
            <a:spAutoFit/>
          </a:bodyPr>
          <a:lstStyle/>
          <a:p>
            <a:r>
              <a:rPr lang="en-US" altLang="zh-CN" sz="2000" b="1" dirty="0">
                <a:latin typeface="微软雅黑" panose="020B0503020204020204" pitchFamily="34" charset="-122"/>
                <a:ea typeface="微软雅黑" panose="020B0503020204020204" pitchFamily="34" charset="-122"/>
              </a:rPr>
              <a:t>AS 100</a:t>
            </a:r>
          </a:p>
        </p:txBody>
      </p:sp>
      <p:sp>
        <p:nvSpPr>
          <p:cNvPr id="18" name="TextBox 17"/>
          <p:cNvSpPr txBox="1"/>
          <p:nvPr/>
        </p:nvSpPr>
        <p:spPr>
          <a:xfrm>
            <a:off x="8032327" y="3150259"/>
            <a:ext cx="1083951" cy="400110"/>
          </a:xfrm>
          <a:prstGeom prst="rect">
            <a:avLst/>
          </a:prstGeom>
          <a:noFill/>
        </p:spPr>
        <p:txBody>
          <a:bodyPr wrap="none" rtlCol="0">
            <a:spAutoFit/>
          </a:bodyPr>
          <a:lstStyle/>
          <a:p>
            <a:r>
              <a:rPr lang="en-US" altLang="zh-CN" sz="2000" b="1" dirty="0">
                <a:latin typeface="微软雅黑" panose="020B0503020204020204" pitchFamily="34" charset="-122"/>
                <a:ea typeface="微软雅黑" panose="020B0503020204020204" pitchFamily="34" charset="-122"/>
              </a:rPr>
              <a:t>AS 200</a:t>
            </a:r>
          </a:p>
        </p:txBody>
      </p:sp>
      <p:sp>
        <p:nvSpPr>
          <p:cNvPr id="19" name="Text Box 16"/>
          <p:cNvSpPr txBox="1">
            <a:spLocks noChangeArrowheads="1"/>
          </p:cNvSpPr>
          <p:nvPr/>
        </p:nvSpPr>
        <p:spPr bwMode="auto">
          <a:xfrm>
            <a:off x="2557908" y="2760022"/>
            <a:ext cx="2253385" cy="830997"/>
          </a:xfrm>
          <a:prstGeom prst="rect">
            <a:avLst/>
          </a:prstGeom>
          <a:noFill/>
          <a:ln w="9525" algn="ctr">
            <a:noFill/>
            <a:miter lim="800000"/>
            <a:headEnd/>
            <a:tailEnd/>
          </a:ln>
        </p:spPr>
        <p:txBody>
          <a:bodyPr wrap="square">
            <a:spAutoFit/>
          </a:bodyPr>
          <a:lstStyle/>
          <a:p>
            <a:pPr defTabSz="784225" eaLnBrk="0" fontAlgn="base" hangingPunct="0"/>
            <a:r>
              <a:rPr lang="en-US" altLang="zh-CN" sz="1600" b="1" dirty="0" err="1">
                <a:latin typeface="微软雅黑" panose="020B0503020204020204" pitchFamily="34" charset="-122"/>
                <a:ea typeface="微软雅黑" panose="020B0503020204020204" pitchFamily="34" charset="-122"/>
              </a:rPr>
              <a:t>Local_Pref</a:t>
            </a:r>
            <a:r>
              <a:rPr lang="en-US" altLang="zh-CN" sz="1600" b="1" dirty="0">
                <a:latin typeface="微软雅黑" panose="020B0503020204020204" pitchFamily="34" charset="-122"/>
                <a:ea typeface="微软雅黑" panose="020B0503020204020204" pitchFamily="34" charset="-122"/>
              </a:rPr>
              <a:t> 300 </a:t>
            </a:r>
          </a:p>
          <a:p>
            <a:pPr defTabSz="784225" eaLnBrk="0" fontAlgn="base" hangingPunct="0"/>
            <a:r>
              <a:rPr lang="en-US" altLang="zh-CN" sz="1600" b="1" dirty="0">
                <a:latin typeface="微软雅黑" panose="020B0503020204020204" pitchFamily="34" charset="-122"/>
                <a:ea typeface="微软雅黑" panose="020B0503020204020204" pitchFamily="34" charset="-122"/>
              </a:rPr>
              <a:t>NLRI 10.0.0.0/24</a:t>
            </a:r>
          </a:p>
          <a:p>
            <a:pPr defTabSz="784225" eaLnBrk="0" fontAlgn="base" hangingPunct="0"/>
            <a:r>
              <a:rPr lang="en-US" altLang="zh-CN"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cs typeface="Arial" pitchFamily="34" charset="0"/>
              </a:rPr>
              <a:t>2000::/64</a:t>
            </a:r>
            <a:r>
              <a:rPr lang="en-US" altLang="zh-CN" sz="1600" b="1" dirty="0">
                <a:latin typeface="微软雅黑" panose="020B0503020204020204" pitchFamily="34" charset="-122"/>
                <a:ea typeface="微软雅黑" panose="020B0503020204020204" pitchFamily="34" charset="-122"/>
              </a:rPr>
              <a:t>  </a:t>
            </a:r>
            <a:endParaRPr lang="zh-CN" altLang="en-US" sz="1600" b="1" dirty="0">
              <a:latin typeface="微软雅黑" panose="020B0503020204020204" pitchFamily="34" charset="-122"/>
              <a:ea typeface="微软雅黑" panose="020B0503020204020204" pitchFamily="34" charset="-122"/>
            </a:endParaRPr>
          </a:p>
        </p:txBody>
      </p:sp>
      <p:cxnSp>
        <p:nvCxnSpPr>
          <p:cNvPr id="20" name="直接箭头连接符 98"/>
          <p:cNvCxnSpPr/>
          <p:nvPr/>
        </p:nvCxnSpPr>
        <p:spPr bwMode="auto">
          <a:xfrm flipH="1">
            <a:off x="3418253" y="3481264"/>
            <a:ext cx="965736" cy="441339"/>
          </a:xfrm>
          <a:prstGeom prst="straightConnector1">
            <a:avLst/>
          </a:prstGeom>
          <a:ln>
            <a:solidFill>
              <a:srgbClr val="C00000"/>
            </a:solidFill>
            <a:prstDash val="dash"/>
            <a:headEnd type="arrow"/>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1" name="直接箭头连接符 99"/>
          <p:cNvCxnSpPr/>
          <p:nvPr/>
        </p:nvCxnSpPr>
        <p:spPr bwMode="auto">
          <a:xfrm flipH="1" flipV="1">
            <a:off x="3418253" y="4805282"/>
            <a:ext cx="965736" cy="551674"/>
          </a:xfrm>
          <a:prstGeom prst="straightConnector1">
            <a:avLst/>
          </a:prstGeom>
          <a:ln>
            <a:solidFill>
              <a:srgbClr val="C00000"/>
            </a:solidFill>
            <a:prstDash val="dash"/>
            <a:headEnd type="arrow"/>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2" name="Text Box 16"/>
          <p:cNvSpPr txBox="1">
            <a:spLocks noChangeArrowheads="1"/>
          </p:cNvSpPr>
          <p:nvPr/>
        </p:nvSpPr>
        <p:spPr bwMode="auto">
          <a:xfrm>
            <a:off x="2635860" y="5298593"/>
            <a:ext cx="1931472" cy="830997"/>
          </a:xfrm>
          <a:prstGeom prst="rect">
            <a:avLst/>
          </a:prstGeom>
          <a:noFill/>
          <a:ln w="9525" algn="ctr">
            <a:noFill/>
            <a:miter lim="800000"/>
            <a:headEnd/>
            <a:tailEnd/>
          </a:ln>
        </p:spPr>
        <p:txBody>
          <a:bodyPr wrap="square">
            <a:spAutoFit/>
          </a:bodyPr>
          <a:lstStyle/>
          <a:p>
            <a:pPr defTabSz="784225" eaLnBrk="0" fontAlgn="base" hangingPunct="0"/>
            <a:r>
              <a:rPr lang="en-US" altLang="zh-CN" sz="1600" b="1" dirty="0" err="1">
                <a:latin typeface="+mn-lt"/>
                <a:ea typeface="微软雅黑" pitchFamily="34" charset="-122"/>
              </a:rPr>
              <a:t>Local_Pref</a:t>
            </a:r>
            <a:r>
              <a:rPr lang="en-US" altLang="zh-CN" sz="1600" b="1" dirty="0">
                <a:latin typeface="+mn-lt"/>
                <a:ea typeface="微软雅黑" pitchFamily="34" charset="-122"/>
              </a:rPr>
              <a:t> 200 </a:t>
            </a:r>
          </a:p>
          <a:p>
            <a:pPr defTabSz="784225" eaLnBrk="0" fontAlgn="base" hangingPunct="0"/>
            <a:r>
              <a:rPr lang="en-US" altLang="zh-CN" sz="1600" b="1" dirty="0">
                <a:latin typeface="+mn-lt"/>
                <a:ea typeface="微软雅黑" pitchFamily="34" charset="-122"/>
              </a:rPr>
              <a:t>NLRI 10.0.0.0/24</a:t>
            </a:r>
          </a:p>
          <a:p>
            <a:pPr defTabSz="784225" eaLnBrk="0" fontAlgn="base" hangingPunct="0"/>
            <a:r>
              <a:rPr lang="en-US" altLang="zh-CN" sz="1600" b="1" dirty="0">
                <a:ea typeface="微软雅黑" pitchFamily="34" charset="-122"/>
                <a:cs typeface="Arial" pitchFamily="34" charset="0"/>
              </a:rPr>
              <a:t>         2000::/64</a:t>
            </a:r>
            <a:endParaRPr lang="zh-CN" altLang="en-US" sz="1600" b="1" dirty="0">
              <a:ea typeface="微软雅黑" pitchFamily="34" charset="-122"/>
              <a:cs typeface="Arial" pitchFamily="34" charset="0"/>
            </a:endParaRPr>
          </a:p>
        </p:txBody>
      </p:sp>
      <p:sp>
        <p:nvSpPr>
          <p:cNvPr id="23" name="任意多边形 101"/>
          <p:cNvSpPr/>
          <p:nvPr/>
        </p:nvSpPr>
        <p:spPr bwMode="auto">
          <a:xfrm>
            <a:off x="3632861" y="3591599"/>
            <a:ext cx="5150594" cy="712947"/>
          </a:xfrm>
          <a:custGeom>
            <a:avLst/>
            <a:gdLst>
              <a:gd name="connsiteX0" fmla="*/ 0 w 3971498"/>
              <a:gd name="connsiteY0" fmla="*/ 730155 h 730155"/>
              <a:gd name="connsiteX1" fmla="*/ 2333767 w 3971498"/>
              <a:gd name="connsiteY1" fmla="*/ 20472 h 730155"/>
              <a:gd name="connsiteX2" fmla="*/ 3971498 w 3971498"/>
              <a:gd name="connsiteY2" fmla="*/ 607325 h 730155"/>
            </a:gdLst>
            <a:ahLst/>
            <a:cxnLst>
              <a:cxn ang="0">
                <a:pos x="connsiteX0" y="connsiteY0"/>
              </a:cxn>
              <a:cxn ang="0">
                <a:pos x="connsiteX1" y="connsiteY1"/>
              </a:cxn>
              <a:cxn ang="0">
                <a:pos x="connsiteX2" y="connsiteY2"/>
              </a:cxn>
            </a:cxnLst>
            <a:rect l="l" t="t" r="r" b="b"/>
            <a:pathLst>
              <a:path w="3971498" h="730155">
                <a:moveTo>
                  <a:pt x="0" y="730155"/>
                </a:moveTo>
                <a:cubicBezTo>
                  <a:pt x="835925" y="385549"/>
                  <a:pt x="1671851" y="40944"/>
                  <a:pt x="2333767" y="20472"/>
                </a:cubicBezTo>
                <a:cubicBezTo>
                  <a:pt x="2995683" y="0"/>
                  <a:pt x="3483590" y="303662"/>
                  <a:pt x="3971498" y="607325"/>
                </a:cubicBezTo>
              </a:path>
            </a:pathLst>
          </a:custGeom>
          <a:ln w="25400">
            <a:solidFill>
              <a:srgbClr val="C00000"/>
            </a:solidFill>
            <a:tailEnd type="stealth" w="lg" len="lg"/>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100" b="1">
              <a:latin typeface="微软雅黑" panose="020B0503020204020204" pitchFamily="34" charset="-122"/>
              <a:ea typeface="微软雅黑" panose="020B0503020204020204" pitchFamily="34" charset="-122"/>
            </a:endParaRPr>
          </a:p>
        </p:txBody>
      </p:sp>
      <p:sp>
        <p:nvSpPr>
          <p:cNvPr id="24" name="圆角矩形 102"/>
          <p:cNvSpPr/>
          <p:nvPr/>
        </p:nvSpPr>
        <p:spPr bwMode="auto">
          <a:xfrm>
            <a:off x="1379476" y="2708920"/>
            <a:ext cx="4292162" cy="342038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sz="1100" b="1" dirty="0">
              <a:solidFill>
                <a:srgbClr val="3499CC"/>
              </a:solidFill>
            </a:endParaRPr>
          </a:p>
        </p:txBody>
      </p:sp>
      <p:sp>
        <p:nvSpPr>
          <p:cNvPr id="25" name="圆角矩形 105"/>
          <p:cNvSpPr/>
          <p:nvPr/>
        </p:nvSpPr>
        <p:spPr bwMode="auto">
          <a:xfrm>
            <a:off x="7066590" y="2929590"/>
            <a:ext cx="3433730" cy="2206697"/>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sz="1100" b="1" dirty="0">
              <a:solidFill>
                <a:srgbClr val="3499CC"/>
              </a:solidFill>
              <a:latin typeface="微软雅黑" panose="020B0503020204020204" pitchFamily="34" charset="-122"/>
              <a:ea typeface="微软雅黑" panose="020B0503020204020204" pitchFamily="34" charset="-122"/>
            </a:endParaRPr>
          </a:p>
        </p:txBody>
      </p:sp>
      <p:cxnSp>
        <p:nvCxnSpPr>
          <p:cNvPr id="26" name="直接连接符 107"/>
          <p:cNvCxnSpPr>
            <a:stCxn id="32" idx="3"/>
          </p:cNvCxnSpPr>
          <p:nvPr/>
        </p:nvCxnSpPr>
        <p:spPr bwMode="auto">
          <a:xfrm>
            <a:off x="5334516" y="3545329"/>
            <a:ext cx="2053987" cy="818614"/>
          </a:xfrm>
          <a:prstGeom prst="line">
            <a:avLst/>
          </a:prstGeom>
          <a:ln/>
        </p:spPr>
        <p:style>
          <a:lnRef idx="2">
            <a:schemeClr val="dk1"/>
          </a:lnRef>
          <a:fillRef idx="0">
            <a:schemeClr val="dk1"/>
          </a:fillRef>
          <a:effectRef idx="1">
            <a:schemeClr val="dk1"/>
          </a:effectRef>
          <a:fontRef idx="minor">
            <a:schemeClr val="tx1"/>
          </a:fontRef>
        </p:style>
      </p:cxnSp>
      <p:cxnSp>
        <p:nvCxnSpPr>
          <p:cNvPr id="27" name="直接连接符 109"/>
          <p:cNvCxnSpPr/>
          <p:nvPr/>
        </p:nvCxnSpPr>
        <p:spPr bwMode="auto">
          <a:xfrm flipH="1">
            <a:off x="5349726" y="4363943"/>
            <a:ext cx="2038777" cy="772344"/>
          </a:xfrm>
          <a:prstGeom prst="line">
            <a:avLst/>
          </a:prstGeom>
          <a:ln/>
        </p:spPr>
        <p:style>
          <a:lnRef idx="2">
            <a:schemeClr val="dk1"/>
          </a:lnRef>
          <a:fillRef idx="0">
            <a:schemeClr val="dk1"/>
          </a:fillRef>
          <a:effectRef idx="1">
            <a:schemeClr val="dk1"/>
          </a:effectRef>
          <a:fontRef idx="minor">
            <a:schemeClr val="tx1"/>
          </a:fontRef>
        </p:style>
      </p:cxnSp>
      <p:cxnSp>
        <p:nvCxnSpPr>
          <p:cNvPr id="28" name="直接连接符 32"/>
          <p:cNvCxnSpPr/>
          <p:nvPr/>
        </p:nvCxnSpPr>
        <p:spPr bwMode="auto">
          <a:xfrm>
            <a:off x="5027814" y="3812268"/>
            <a:ext cx="0" cy="1103348"/>
          </a:xfrm>
          <a:prstGeom prst="line">
            <a:avLst/>
          </a:prstGeom>
          <a:ln/>
        </p:spPr>
        <p:style>
          <a:lnRef idx="2">
            <a:schemeClr val="dk1"/>
          </a:lnRef>
          <a:fillRef idx="0">
            <a:schemeClr val="dk1"/>
          </a:fillRef>
          <a:effectRef idx="1">
            <a:schemeClr val="dk1"/>
          </a:effectRef>
          <a:fontRef idx="minor">
            <a:schemeClr val="tx1"/>
          </a:fontRef>
        </p:style>
      </p:cxnSp>
      <p:cxnSp>
        <p:nvCxnSpPr>
          <p:cNvPr id="29" name="直接箭头连接符 35"/>
          <p:cNvCxnSpPr/>
          <p:nvPr/>
        </p:nvCxnSpPr>
        <p:spPr bwMode="auto">
          <a:xfrm flipV="1">
            <a:off x="5242422" y="4032938"/>
            <a:ext cx="0" cy="772344"/>
          </a:xfrm>
          <a:prstGeom prst="straightConnector1">
            <a:avLst/>
          </a:prstGeom>
          <a:ln>
            <a:solidFill>
              <a:srgbClr val="C00000"/>
            </a:solidFill>
            <a:prstDash val="dash"/>
            <a:headEnd type="arrow"/>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31" name="Picture 12" descr="E:\2016.01\1.12 扁平化图标\蓝色\AR-蓝色最新-40.png"/>
          <p:cNvPicPr>
            <a:picLocks noChangeAspect="1" noChangeArrowheads="1"/>
          </p:cNvPicPr>
          <p:nvPr/>
        </p:nvPicPr>
        <p:blipFill>
          <a:blip r:embed="rId4" cstate="print"/>
          <a:srcRect/>
          <a:stretch>
            <a:fillRect/>
          </a:stretch>
        </p:blipFill>
        <p:spPr bwMode="auto">
          <a:xfrm>
            <a:off x="4716407" y="4889936"/>
            <a:ext cx="638966" cy="578055"/>
          </a:xfrm>
          <a:prstGeom prst="rect">
            <a:avLst/>
          </a:prstGeom>
          <a:noFill/>
        </p:spPr>
      </p:pic>
      <p:pic>
        <p:nvPicPr>
          <p:cNvPr id="32" name="Picture 12" descr="E:\2016.01\1.12 扁平化图标\蓝色\AR-蓝色最新-40.png"/>
          <p:cNvPicPr>
            <a:picLocks noChangeAspect="1" noChangeArrowheads="1"/>
          </p:cNvPicPr>
          <p:nvPr/>
        </p:nvPicPr>
        <p:blipFill>
          <a:blip r:embed="rId4" cstate="print"/>
          <a:srcRect/>
          <a:stretch>
            <a:fillRect/>
          </a:stretch>
        </p:blipFill>
        <p:spPr bwMode="auto">
          <a:xfrm>
            <a:off x="4695550" y="3256301"/>
            <a:ext cx="638966" cy="578055"/>
          </a:xfrm>
          <a:prstGeom prst="rect">
            <a:avLst/>
          </a:prstGeom>
          <a:noFill/>
        </p:spPr>
      </p:pic>
      <p:pic>
        <p:nvPicPr>
          <p:cNvPr id="33" name="Picture 12" descr="E:\2016.01\1.12 扁平化图标\蓝色\AR-蓝色最新-40.png"/>
          <p:cNvPicPr>
            <a:picLocks noChangeAspect="1" noChangeArrowheads="1"/>
          </p:cNvPicPr>
          <p:nvPr/>
        </p:nvPicPr>
        <p:blipFill>
          <a:blip r:embed="rId4" cstate="print"/>
          <a:srcRect/>
          <a:stretch>
            <a:fillRect/>
          </a:stretch>
        </p:blipFill>
        <p:spPr bwMode="auto">
          <a:xfrm>
            <a:off x="2591416" y="4113076"/>
            <a:ext cx="638966" cy="578055"/>
          </a:xfrm>
          <a:prstGeom prst="rect">
            <a:avLst/>
          </a:prstGeom>
          <a:noFill/>
        </p:spPr>
      </p:pic>
      <p:pic>
        <p:nvPicPr>
          <p:cNvPr id="34" name="Picture 12" descr="E:\2016.01\1.12 扁平化图标\蓝色\AR-蓝色最新-40.png"/>
          <p:cNvPicPr>
            <a:picLocks noChangeAspect="1" noChangeArrowheads="1"/>
          </p:cNvPicPr>
          <p:nvPr/>
        </p:nvPicPr>
        <p:blipFill>
          <a:blip r:embed="rId4" cstate="print"/>
          <a:srcRect/>
          <a:stretch>
            <a:fillRect/>
          </a:stretch>
        </p:blipFill>
        <p:spPr bwMode="auto">
          <a:xfrm>
            <a:off x="7388159" y="4045217"/>
            <a:ext cx="638966" cy="578055"/>
          </a:xfrm>
          <a:prstGeom prst="rect">
            <a:avLst/>
          </a:prstGeom>
          <a:noFill/>
        </p:spPr>
      </p:pic>
    </p:spTree>
    <p:extLst>
      <p:ext uri="{BB962C8B-B14F-4D97-AF65-F5344CB8AC3E}">
        <p14:creationId xmlns:p14="http://schemas.microsoft.com/office/powerpoint/2010/main" val="2325898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路由选择工具</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路由策略与策略路由</a:t>
            </a:r>
            <a:endParaRPr lang="en-US" altLang="zh-CN" b="1" dirty="0">
              <a:latin typeface="微软雅黑" panose="020B0503020204020204" pitchFamily="34" charset="-122"/>
              <a:ea typeface="微软雅黑" panose="020B0503020204020204" pitchFamily="34" charset="-122"/>
            </a:endParaRP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路由策略</a:t>
            </a:r>
            <a:endParaRPr lang="en-US" altLang="zh-CN" sz="1800" dirty="0">
              <a:solidFill>
                <a:schemeClr val="bg1">
                  <a:lumMod val="50000"/>
                </a:schemeClr>
              </a:solidFill>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策略路由</a:t>
            </a: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路由策略和策略路由比较</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路由策略与策略路由配置命令</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案例分析</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427422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D9DA24-5B66-4453-B135-6056797D82C4}"/>
              </a:ext>
            </a:extLst>
          </p:cNvPr>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在复杂的</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网络中，根据实际组网需求，往往需要实施一些策略，通过改变路由属性（包括可达性）来改变网络流量所经过的路径，实现路由过滤和路由属性设置等功能，如控制路由的接收和发布、控制路由的引入、设置特定路由的属性等等。</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本文主要介绍网络中常用的路由选择工具、路由策略、策略路由的原理与配置。</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策略路由</a:t>
            </a:r>
            <a:endParaRPr lang="en-US" dirty="0"/>
          </a:p>
        </p:txBody>
      </p:sp>
      <p:sp>
        <p:nvSpPr>
          <p:cNvPr id="3" name="Text Placeholder 2"/>
          <p:cNvSpPr>
            <a:spLocks noGrp="1"/>
          </p:cNvSpPr>
          <p:nvPr>
            <p:ph type="body" sz="quarter" idx="10"/>
          </p:nvPr>
        </p:nvSpPr>
        <p:spPr>
          <a:xfrm>
            <a:off x="912285" y="1233488"/>
            <a:ext cx="10560048" cy="2015492"/>
          </a:xfrm>
        </p:spPr>
        <p:txBody>
          <a:bodyPr/>
          <a:lstStyle/>
          <a:p>
            <a:r>
              <a:rPr lang="zh-CN" altLang="en-US" dirty="0">
                <a:latin typeface="微软雅黑" panose="020B0503020204020204" pitchFamily="34" charset="-122"/>
                <a:ea typeface="微软雅黑" panose="020B0503020204020204" pitchFamily="34" charset="-122"/>
              </a:rPr>
              <a:t>传统的路由转发原理是首先根据报文的目的地址查找路由表，然后进行报文转发。而策略路由使网络管理者不仅能够根据报文的目的地址，而且能够根据报文的源地址、报文大小和链路质量等属性来制定策略路由，以改变数据包转发路径，满足用户需求。</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策略路由具有如下优点：</a:t>
            </a:r>
          </a:p>
          <a:p>
            <a:pPr lvl="1"/>
            <a:r>
              <a:rPr lang="zh-CN" altLang="en-US" dirty="0">
                <a:latin typeface="微软雅黑" panose="020B0503020204020204" pitchFamily="34" charset="-122"/>
                <a:ea typeface="微软雅黑" panose="020B0503020204020204" pitchFamily="34" charset="-122"/>
              </a:rPr>
              <a:t>可以根据用户实际需求制定策略进行路由选择，增强路由选择的灵活性和可控性。</a:t>
            </a:r>
          </a:p>
          <a:p>
            <a:pPr lvl="1"/>
            <a:r>
              <a:rPr lang="zh-CN" altLang="en-US" dirty="0">
                <a:latin typeface="微软雅黑" panose="020B0503020204020204" pitchFamily="34" charset="-122"/>
                <a:ea typeface="微软雅黑" panose="020B0503020204020204" pitchFamily="34" charset="-122"/>
              </a:rPr>
              <a:t>可以使不同的数据流通过不同的链路进行发送，提高链路的利用效率。</a:t>
            </a:r>
          </a:p>
          <a:p>
            <a:pPr lvl="1"/>
            <a:r>
              <a:rPr lang="zh-CN" altLang="en-US" dirty="0">
                <a:latin typeface="微软雅黑" panose="020B0503020204020204" pitchFamily="34" charset="-122"/>
                <a:ea typeface="微软雅黑" panose="020B0503020204020204" pitchFamily="34" charset="-122"/>
              </a:rPr>
              <a:t>在满足业务服务质量的前提下，选择费用较低的链路传输业务数据，从而降低企业数据服务的成本。</a:t>
            </a:r>
          </a:p>
          <a:p>
            <a:endParaRPr lang="zh-CN" altLang="en-US" dirty="0">
              <a:latin typeface="微软雅黑" panose="020B0503020204020204" pitchFamily="34" charset="-122"/>
              <a:ea typeface="微软雅黑" panose="020B0503020204020204" pitchFamily="34" charset="-122"/>
            </a:endParaRPr>
          </a:p>
          <a:p>
            <a:endParaRPr lang="en-US" dirty="0"/>
          </a:p>
        </p:txBody>
      </p:sp>
    </p:spTree>
    <p:extLst>
      <p:ext uri="{BB962C8B-B14F-4D97-AF65-F5344CB8AC3E}">
        <p14:creationId xmlns:p14="http://schemas.microsoft.com/office/powerpoint/2010/main" val="2558986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策略路由的分类</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策略路由可以分为本地策略路由、接口策略路由和智能策略路由</a:t>
            </a:r>
            <a:r>
              <a:rPr 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本地策略路由</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本地策略路由仅对本机下发的报文进行处理，对转发的报文不起作用。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接口策略路由</a:t>
            </a:r>
          </a:p>
          <a:p>
            <a:pPr lvl="1"/>
            <a:r>
              <a:rPr lang="zh-CN" altLang="en-US" dirty="0">
                <a:latin typeface="微软雅黑" panose="020B0503020204020204" pitchFamily="34" charset="-122"/>
                <a:ea typeface="微软雅黑" panose="020B0503020204020204" pitchFamily="34" charset="-122"/>
              </a:rPr>
              <a:t>接口策略路由只对转发的报文起作用，对本地下发的报文（比如本地的</a:t>
            </a:r>
            <a:r>
              <a:rPr lang="en-US" altLang="zh-CN" dirty="0">
                <a:latin typeface="微软雅黑" panose="020B0503020204020204" pitchFamily="34" charset="-122"/>
                <a:ea typeface="微软雅黑" panose="020B0503020204020204" pitchFamily="34" charset="-122"/>
              </a:rPr>
              <a:t>Ping</a:t>
            </a:r>
            <a:r>
              <a:rPr lang="zh-CN" altLang="en-US" dirty="0">
                <a:latin typeface="微软雅黑" panose="020B0503020204020204" pitchFamily="34" charset="-122"/>
                <a:ea typeface="微软雅黑" panose="020B0503020204020204" pitchFamily="34" charset="-122"/>
              </a:rPr>
              <a:t>报文）不起作用。</a:t>
            </a:r>
          </a:p>
          <a:p>
            <a:r>
              <a:rPr lang="zh-CN" altLang="en-US" dirty="0">
                <a:latin typeface="微软雅黑" panose="020B0503020204020204" pitchFamily="34" charset="-122"/>
                <a:ea typeface="微软雅黑" panose="020B0503020204020204" pitchFamily="34" charset="-122"/>
              </a:rPr>
              <a:t>智能策略路由</a:t>
            </a:r>
          </a:p>
          <a:p>
            <a:pPr lvl="1"/>
            <a:r>
              <a:rPr lang="zh-CN" altLang="en-US" dirty="0">
                <a:latin typeface="微软雅黑" panose="020B0503020204020204" pitchFamily="34" charset="-122"/>
                <a:ea typeface="微软雅黑" panose="020B0503020204020204" pitchFamily="34" charset="-122"/>
              </a:rPr>
              <a:t>智能策略路由是基于业务需求的策略路由，通过匹配链路质量和网络业务对链路质量的需求，实现智能选路。</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5420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接箭头连接符 186"/>
          <p:cNvCxnSpPr/>
          <p:nvPr/>
        </p:nvCxnSpPr>
        <p:spPr bwMode="auto">
          <a:xfrm flipV="1">
            <a:off x="7933818" y="5084650"/>
            <a:ext cx="16688" cy="3057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直接箭头连接符 186"/>
          <p:cNvCxnSpPr/>
          <p:nvPr/>
        </p:nvCxnSpPr>
        <p:spPr bwMode="auto">
          <a:xfrm flipV="1">
            <a:off x="5880398" y="5102115"/>
            <a:ext cx="16688" cy="3057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zh-CN" altLang="en-US" dirty="0"/>
              <a:t>策略路由</a:t>
            </a:r>
            <a:r>
              <a:rPr lang="en-US" altLang="zh-CN" dirty="0"/>
              <a:t> - </a:t>
            </a:r>
            <a:r>
              <a:rPr lang="zh-CN" altLang="en-US" dirty="0"/>
              <a:t>本地策略路由</a:t>
            </a:r>
            <a:endParaRPr lang="en-US" dirty="0"/>
          </a:p>
        </p:txBody>
      </p:sp>
      <p:sp>
        <p:nvSpPr>
          <p:cNvPr id="3" name="Text Placeholder 2"/>
          <p:cNvSpPr>
            <a:spLocks noGrp="1"/>
          </p:cNvSpPr>
          <p:nvPr>
            <p:ph type="body" sz="quarter" idx="10"/>
          </p:nvPr>
        </p:nvSpPr>
        <p:spPr>
          <a:xfrm>
            <a:off x="912285" y="1233488"/>
            <a:ext cx="10560048" cy="1932859"/>
          </a:xfrm>
        </p:spPr>
        <p:txBody>
          <a:bodyPr/>
          <a:lstStyle/>
          <a:p>
            <a:r>
              <a:rPr lang="zh-CN" altLang="en-US" dirty="0">
                <a:latin typeface="微软雅黑" panose="020B0503020204020204" pitchFamily="34" charset="-122"/>
                <a:ea typeface="微软雅黑" panose="020B0503020204020204" pitchFamily="34" charset="-122"/>
              </a:rPr>
              <a:t>本地策略路由</a:t>
            </a:r>
          </a:p>
          <a:p>
            <a:pPr lvl="1"/>
            <a:r>
              <a:rPr lang="zh-CN" altLang="en-US" dirty="0">
                <a:latin typeface="微软雅黑" panose="020B0503020204020204" pitchFamily="34" charset="-122"/>
                <a:ea typeface="微软雅黑" panose="020B0503020204020204" pitchFamily="34" charset="-122"/>
              </a:rPr>
              <a:t>本地策略路由是仅对本机下发的报文进行处理的策略路由，对转发的报文不起作用</a:t>
            </a:r>
          </a:p>
          <a:p>
            <a:pPr lvl="1"/>
            <a:r>
              <a:rPr lang="zh-CN" altLang="en-US" dirty="0">
                <a:latin typeface="微软雅黑" panose="020B0503020204020204" pitchFamily="34" charset="-122"/>
                <a:ea typeface="微软雅黑" panose="020B0503020204020204" pitchFamily="34" charset="-122"/>
              </a:rPr>
              <a:t>可配置多个本地策略路由，每个本地策略路由称为一个节点，报文按照本地策略路由节点顺序进行匹配</a:t>
            </a:r>
          </a:p>
        </p:txBody>
      </p:sp>
      <p:grpSp>
        <p:nvGrpSpPr>
          <p:cNvPr id="37" name="Group 36"/>
          <p:cNvGrpSpPr/>
          <p:nvPr/>
        </p:nvGrpSpPr>
        <p:grpSpPr>
          <a:xfrm>
            <a:off x="1415480" y="3032957"/>
            <a:ext cx="9813230" cy="3240362"/>
            <a:chOff x="675258" y="3260153"/>
            <a:chExt cx="8217222" cy="2905151"/>
          </a:xfrm>
        </p:grpSpPr>
        <p:cxnSp>
          <p:nvCxnSpPr>
            <p:cNvPr id="35" name="直接箭头连接符 186"/>
            <p:cNvCxnSpPr/>
            <p:nvPr/>
          </p:nvCxnSpPr>
          <p:spPr bwMode="auto">
            <a:xfrm flipV="1">
              <a:off x="2685818" y="5116500"/>
              <a:ext cx="13974" cy="2740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菱形 165"/>
            <p:cNvSpPr/>
            <p:nvPr/>
          </p:nvSpPr>
          <p:spPr bwMode="auto">
            <a:xfrm>
              <a:off x="2043410" y="5301208"/>
              <a:ext cx="1296144" cy="864096"/>
            </a:xfrm>
            <a:prstGeom prst="diamond">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4" name="任意多边形 158"/>
            <p:cNvSpPr/>
            <p:nvPr/>
          </p:nvSpPr>
          <p:spPr bwMode="auto">
            <a:xfrm>
              <a:off x="6507906" y="4131697"/>
              <a:ext cx="2384574" cy="1601559"/>
            </a:xfrm>
            <a:custGeom>
              <a:avLst/>
              <a:gdLst>
                <a:gd name="connsiteX0" fmla="*/ 0 w 666750"/>
                <a:gd name="connsiteY0" fmla="*/ 0 h 806450"/>
                <a:gd name="connsiteX1" fmla="*/ 666750 w 666750"/>
                <a:gd name="connsiteY1" fmla="*/ 0 h 806450"/>
                <a:gd name="connsiteX2" fmla="*/ 660400 w 666750"/>
                <a:gd name="connsiteY2" fmla="*/ 806450 h 806450"/>
                <a:gd name="connsiteX3" fmla="*/ 69850 w 666750"/>
                <a:gd name="connsiteY3" fmla="*/ 806450 h 806450"/>
              </a:gdLst>
              <a:ahLst/>
              <a:cxnLst>
                <a:cxn ang="0">
                  <a:pos x="connsiteX0" y="connsiteY0"/>
                </a:cxn>
                <a:cxn ang="0">
                  <a:pos x="connsiteX1" y="connsiteY1"/>
                </a:cxn>
                <a:cxn ang="0">
                  <a:pos x="connsiteX2" y="connsiteY2"/>
                </a:cxn>
                <a:cxn ang="0">
                  <a:pos x="connsiteX3" y="connsiteY3"/>
                </a:cxn>
              </a:cxnLst>
              <a:rect l="l" t="t" r="r" b="b"/>
              <a:pathLst>
                <a:path w="666750" h="806450">
                  <a:moveTo>
                    <a:pt x="0" y="0"/>
                  </a:moveTo>
                  <a:lnTo>
                    <a:pt x="666750" y="0"/>
                  </a:lnTo>
                  <a:cubicBezTo>
                    <a:pt x="664633" y="268817"/>
                    <a:pt x="662517" y="537633"/>
                    <a:pt x="660400" y="806450"/>
                  </a:cubicBezTo>
                  <a:lnTo>
                    <a:pt x="69850" y="806450"/>
                  </a:ln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127"/>
            <p:cNvSpPr/>
            <p:nvPr/>
          </p:nvSpPr>
          <p:spPr bwMode="auto">
            <a:xfrm>
              <a:off x="819274" y="3647507"/>
              <a:ext cx="792088" cy="864096"/>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en-US" altLang="zh-CN" sz="1600" dirty="0">
                <a:solidFill>
                  <a:srgbClr val="000000"/>
                </a:solidFill>
                <a:latin typeface="微软雅黑" panose="020B0503020204020204" pitchFamily="34" charset="-122"/>
                <a:ea typeface="微软雅黑" panose="020B0503020204020204" pitchFamily="34" charset="-122"/>
              </a:endParaRPr>
            </a:p>
          </p:txBody>
        </p:sp>
        <p:cxnSp>
          <p:nvCxnSpPr>
            <p:cNvPr id="6" name="直接箭头连接符 129"/>
            <p:cNvCxnSpPr>
              <a:stCxn id="5" idx="3"/>
            </p:cNvCxnSpPr>
            <p:nvPr/>
          </p:nvCxnSpPr>
          <p:spPr bwMode="auto">
            <a:xfrm>
              <a:off x="1611362" y="4079559"/>
              <a:ext cx="4320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菱形 131"/>
            <p:cNvSpPr/>
            <p:nvPr/>
          </p:nvSpPr>
          <p:spPr bwMode="auto">
            <a:xfrm>
              <a:off x="2062319" y="3679786"/>
              <a:ext cx="1296144" cy="864096"/>
            </a:xfrm>
            <a:prstGeom prst="diamond">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cxnSp>
          <p:nvCxnSpPr>
            <p:cNvPr id="8" name="直接箭头连接符 132"/>
            <p:cNvCxnSpPr/>
            <p:nvPr/>
          </p:nvCxnSpPr>
          <p:spPr bwMode="auto">
            <a:xfrm>
              <a:off x="3339554" y="4131697"/>
              <a:ext cx="4320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圆角矩形 133"/>
            <p:cNvSpPr/>
            <p:nvPr/>
          </p:nvSpPr>
          <p:spPr bwMode="auto">
            <a:xfrm>
              <a:off x="3360039" y="3808903"/>
              <a:ext cx="354860" cy="335822"/>
            </a:xfrm>
            <a:prstGeom prst="roundRect">
              <a:avLst/>
            </a:prstGeom>
          </p:spPr>
          <p:txBody>
            <a:bodyPr wrap="none">
              <a:spAutoFit/>
            </a:bodyPr>
            <a:lstStyle/>
            <a:p>
              <a:r>
                <a:rPr lang="zh-CN" altLang="en-US" sz="1600" dirty="0">
                  <a:solidFill>
                    <a:srgbClr val="000000"/>
                  </a:solidFill>
                  <a:latin typeface="微软雅黑" panose="020B0503020204020204" pitchFamily="34" charset="-122"/>
                  <a:ea typeface="微软雅黑" panose="020B0503020204020204" pitchFamily="34" charset="-122"/>
                </a:rPr>
                <a:t>是</a:t>
              </a:r>
            </a:p>
          </p:txBody>
        </p:sp>
        <p:cxnSp>
          <p:nvCxnSpPr>
            <p:cNvPr id="10" name="直接箭头连接符 135"/>
            <p:cNvCxnSpPr/>
            <p:nvPr/>
          </p:nvCxnSpPr>
          <p:spPr bwMode="auto">
            <a:xfrm>
              <a:off x="5067746" y="4131699"/>
              <a:ext cx="4320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圆角矩形 136"/>
            <p:cNvSpPr/>
            <p:nvPr/>
          </p:nvSpPr>
          <p:spPr bwMode="auto">
            <a:xfrm>
              <a:off x="4995738" y="3841184"/>
              <a:ext cx="504056" cy="288032"/>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600" dirty="0">
                  <a:solidFill>
                    <a:srgbClr val="000000"/>
                  </a:solidFill>
                  <a:latin typeface="微软雅黑" panose="020B0503020204020204" pitchFamily="34" charset="-122"/>
                  <a:ea typeface="微软雅黑" panose="020B0503020204020204" pitchFamily="34" charset="-122"/>
                </a:rPr>
                <a:t>是</a:t>
              </a:r>
            </a:p>
          </p:txBody>
        </p:sp>
        <p:sp>
          <p:nvSpPr>
            <p:cNvPr id="12" name="圆角矩形 137"/>
            <p:cNvSpPr/>
            <p:nvPr/>
          </p:nvSpPr>
          <p:spPr bwMode="auto">
            <a:xfrm>
              <a:off x="5499794" y="3679786"/>
              <a:ext cx="1008112" cy="864096"/>
            </a:xfrm>
            <a:prstGeom prst="round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3" name="任意多边形 147"/>
            <p:cNvSpPr/>
            <p:nvPr/>
          </p:nvSpPr>
          <p:spPr bwMode="auto">
            <a:xfrm>
              <a:off x="4410824" y="3518389"/>
              <a:ext cx="2300262" cy="585590"/>
            </a:xfrm>
            <a:custGeom>
              <a:avLst/>
              <a:gdLst>
                <a:gd name="connsiteX0" fmla="*/ 0 w 1585912"/>
                <a:gd name="connsiteY0" fmla="*/ 147638 h 147638"/>
                <a:gd name="connsiteX1" fmla="*/ 0 w 1585912"/>
                <a:gd name="connsiteY1" fmla="*/ 0 h 147638"/>
                <a:gd name="connsiteX2" fmla="*/ 1585912 w 1585912"/>
                <a:gd name="connsiteY2" fmla="*/ 4763 h 147638"/>
                <a:gd name="connsiteX3" fmla="*/ 1585912 w 1585912"/>
                <a:gd name="connsiteY3" fmla="*/ 147638 h 147638"/>
              </a:gdLst>
              <a:ahLst/>
              <a:cxnLst>
                <a:cxn ang="0">
                  <a:pos x="connsiteX0" y="connsiteY0"/>
                </a:cxn>
                <a:cxn ang="0">
                  <a:pos x="connsiteX1" y="connsiteY1"/>
                </a:cxn>
                <a:cxn ang="0">
                  <a:pos x="connsiteX2" y="connsiteY2"/>
                </a:cxn>
                <a:cxn ang="0">
                  <a:pos x="connsiteX3" y="connsiteY3"/>
                </a:cxn>
              </a:cxnLst>
              <a:rect l="l" t="t" r="r" b="b"/>
              <a:pathLst>
                <a:path w="1585912" h="147638">
                  <a:moveTo>
                    <a:pt x="0" y="147638"/>
                  </a:moveTo>
                  <a:lnTo>
                    <a:pt x="0" y="0"/>
                  </a:lnTo>
                  <a:lnTo>
                    <a:pt x="1585912" y="4763"/>
                  </a:lnTo>
                  <a:lnTo>
                    <a:pt x="1585912" y="147638"/>
                  </a:ln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菱形 148"/>
            <p:cNvSpPr/>
            <p:nvPr/>
          </p:nvSpPr>
          <p:spPr bwMode="auto">
            <a:xfrm>
              <a:off x="6939954" y="3719513"/>
              <a:ext cx="1296144" cy="864096"/>
            </a:xfrm>
            <a:prstGeom prst="diamond">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5" name="圆角矩形 150"/>
            <p:cNvSpPr/>
            <p:nvPr/>
          </p:nvSpPr>
          <p:spPr bwMode="auto">
            <a:xfrm>
              <a:off x="8236098" y="3861048"/>
              <a:ext cx="360040" cy="288032"/>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600" dirty="0">
                  <a:solidFill>
                    <a:srgbClr val="000000"/>
                  </a:solidFill>
                  <a:latin typeface="微软雅黑" panose="020B0503020204020204" pitchFamily="34" charset="-122"/>
                  <a:ea typeface="微软雅黑" panose="020B0503020204020204" pitchFamily="34" charset="-122"/>
                </a:rPr>
                <a:t>否</a:t>
              </a:r>
            </a:p>
          </p:txBody>
        </p:sp>
        <p:cxnSp>
          <p:nvCxnSpPr>
            <p:cNvPr id="16" name="直接箭头连接符 151"/>
            <p:cNvCxnSpPr/>
            <p:nvPr/>
          </p:nvCxnSpPr>
          <p:spPr bwMode="auto">
            <a:xfrm>
              <a:off x="6507906" y="4131697"/>
              <a:ext cx="4320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圆角矩形 152"/>
            <p:cNvSpPr/>
            <p:nvPr/>
          </p:nvSpPr>
          <p:spPr bwMode="auto">
            <a:xfrm>
              <a:off x="5004048" y="3260153"/>
              <a:ext cx="504056" cy="288032"/>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600" dirty="0">
                  <a:solidFill>
                    <a:srgbClr val="000000"/>
                  </a:solidFill>
                  <a:latin typeface="微软雅黑" panose="020B0503020204020204" pitchFamily="34" charset="-122"/>
                  <a:ea typeface="微软雅黑" panose="020B0503020204020204" pitchFamily="34" charset="-122"/>
                </a:rPr>
                <a:t>否</a:t>
              </a:r>
            </a:p>
          </p:txBody>
        </p:sp>
        <p:sp>
          <p:nvSpPr>
            <p:cNvPr id="18" name="菱形 134"/>
            <p:cNvSpPr/>
            <p:nvPr/>
          </p:nvSpPr>
          <p:spPr bwMode="auto">
            <a:xfrm>
              <a:off x="3771602" y="3679786"/>
              <a:ext cx="1296144" cy="864096"/>
            </a:xfrm>
            <a:prstGeom prst="diamond">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9" name="菱形 159"/>
            <p:cNvSpPr/>
            <p:nvPr/>
          </p:nvSpPr>
          <p:spPr bwMode="auto">
            <a:xfrm>
              <a:off x="5499794" y="5301208"/>
              <a:ext cx="1296144" cy="864096"/>
            </a:xfrm>
            <a:prstGeom prst="diamond">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cxnSp>
          <p:nvCxnSpPr>
            <p:cNvPr id="20" name="直接箭头连接符 160"/>
            <p:cNvCxnSpPr/>
            <p:nvPr/>
          </p:nvCxnSpPr>
          <p:spPr bwMode="auto">
            <a:xfrm flipH="1">
              <a:off x="5067746" y="5733256"/>
              <a:ext cx="4320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菱形 163"/>
            <p:cNvSpPr/>
            <p:nvPr/>
          </p:nvSpPr>
          <p:spPr bwMode="auto">
            <a:xfrm>
              <a:off x="3771602" y="5301208"/>
              <a:ext cx="1296144" cy="864096"/>
            </a:xfrm>
            <a:prstGeom prst="diamond">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cxnSp>
          <p:nvCxnSpPr>
            <p:cNvPr id="22" name="直接箭头连接符 164"/>
            <p:cNvCxnSpPr/>
            <p:nvPr/>
          </p:nvCxnSpPr>
          <p:spPr bwMode="auto">
            <a:xfrm flipH="1">
              <a:off x="3339554" y="5733256"/>
              <a:ext cx="4320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圆角矩形 166"/>
            <p:cNvSpPr/>
            <p:nvPr/>
          </p:nvSpPr>
          <p:spPr bwMode="auto">
            <a:xfrm>
              <a:off x="5139754" y="5733256"/>
              <a:ext cx="360040" cy="288032"/>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600" dirty="0">
                  <a:solidFill>
                    <a:srgbClr val="000000"/>
                  </a:solidFill>
                  <a:latin typeface="微软雅黑" panose="020B0503020204020204" pitchFamily="34" charset="-122"/>
                  <a:ea typeface="微软雅黑" panose="020B0503020204020204" pitchFamily="34" charset="-122"/>
                </a:rPr>
                <a:t>否</a:t>
              </a:r>
            </a:p>
          </p:txBody>
        </p:sp>
        <p:sp>
          <p:nvSpPr>
            <p:cNvPr id="25" name="圆角矩形 167"/>
            <p:cNvSpPr/>
            <p:nvPr/>
          </p:nvSpPr>
          <p:spPr bwMode="auto">
            <a:xfrm>
              <a:off x="3411562" y="5733256"/>
              <a:ext cx="360040" cy="296416"/>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600" dirty="0">
                  <a:solidFill>
                    <a:srgbClr val="000000"/>
                  </a:solidFill>
                  <a:latin typeface="微软雅黑" panose="020B0503020204020204" pitchFamily="34" charset="-122"/>
                  <a:ea typeface="微软雅黑" panose="020B0503020204020204" pitchFamily="34" charset="-122"/>
                </a:rPr>
                <a:t>否</a:t>
              </a:r>
            </a:p>
          </p:txBody>
        </p:sp>
        <p:cxnSp>
          <p:nvCxnSpPr>
            <p:cNvPr id="26" name="直接箭头连接符 168"/>
            <p:cNvCxnSpPr/>
            <p:nvPr/>
          </p:nvCxnSpPr>
          <p:spPr bwMode="auto">
            <a:xfrm flipH="1">
              <a:off x="1611362" y="5733256"/>
              <a:ext cx="4320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矩形 170"/>
            <p:cNvSpPr/>
            <p:nvPr/>
          </p:nvSpPr>
          <p:spPr bwMode="auto">
            <a:xfrm>
              <a:off x="675258" y="5445224"/>
              <a:ext cx="936104" cy="576064"/>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8" name="圆角矩形 174"/>
            <p:cNvSpPr/>
            <p:nvPr/>
          </p:nvSpPr>
          <p:spPr bwMode="auto">
            <a:xfrm>
              <a:off x="1683370" y="5733256"/>
              <a:ext cx="360040" cy="296416"/>
            </a:xfrm>
            <a:prstGeom prst="round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600" dirty="0">
                  <a:solidFill>
                    <a:srgbClr val="000000"/>
                  </a:solidFill>
                  <a:latin typeface="微软雅黑" panose="020B0503020204020204" pitchFamily="34" charset="-122"/>
                  <a:ea typeface="微软雅黑" panose="020B0503020204020204" pitchFamily="34" charset="-122"/>
                </a:rPr>
                <a:t>否</a:t>
              </a:r>
            </a:p>
          </p:txBody>
        </p:sp>
        <p:cxnSp>
          <p:nvCxnSpPr>
            <p:cNvPr id="29" name="直接箭头连接符 176"/>
            <p:cNvCxnSpPr>
              <a:stCxn id="14" idx="2"/>
              <a:endCxn id="30" idx="0"/>
            </p:cNvCxnSpPr>
            <p:nvPr/>
          </p:nvCxnSpPr>
          <p:spPr bwMode="auto">
            <a:xfrm>
              <a:off x="7588026" y="4583609"/>
              <a:ext cx="12256" cy="31037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矩形 177"/>
            <p:cNvSpPr/>
            <p:nvPr/>
          </p:nvSpPr>
          <p:spPr bwMode="auto">
            <a:xfrm>
              <a:off x="6988213" y="4893988"/>
              <a:ext cx="1224136" cy="432048"/>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32" name="矩形 183"/>
            <p:cNvSpPr/>
            <p:nvPr/>
          </p:nvSpPr>
          <p:spPr bwMode="auto">
            <a:xfrm>
              <a:off x="5508104" y="4668032"/>
              <a:ext cx="1296144" cy="432048"/>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34" name="矩形 185"/>
            <p:cNvSpPr/>
            <p:nvPr/>
          </p:nvSpPr>
          <p:spPr bwMode="auto">
            <a:xfrm>
              <a:off x="3779912" y="4668032"/>
              <a:ext cx="1296144" cy="432048"/>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36" name="矩形 187"/>
            <p:cNvSpPr/>
            <p:nvPr/>
          </p:nvSpPr>
          <p:spPr bwMode="auto">
            <a:xfrm>
              <a:off x="2051720" y="4680447"/>
              <a:ext cx="1296144" cy="432048"/>
            </a:xfrm>
            <a:prstGeom prst="rect">
              <a:avLst/>
            </a:prstGeom>
            <a:ln>
              <a:solidFill>
                <a:srgbClr val="00B0F0"/>
              </a:solidFill>
              <a:headEnd/>
              <a:tailEnd/>
            </a:ln>
            <a:effectLst>
              <a:glow rad="635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wrap="none" lIns="0" tIns="0" anchor="ctr"/>
            <a:lstStyle/>
            <a:p>
              <a:pPr algn="ctr" eaLnBrk="0" fontAlgn="base" hangingPunct="0"/>
              <a:endParaRPr lang="zh-CN" altLang="en-US" sz="1600" dirty="0">
                <a:solidFill>
                  <a:srgbClr val="000000"/>
                </a:solidFill>
                <a:latin typeface="微软雅黑" panose="020B0503020204020204" pitchFamily="34" charset="-122"/>
                <a:ea typeface="微软雅黑" panose="020B0503020204020204" pitchFamily="34" charset="-122"/>
              </a:endParaRPr>
            </a:p>
          </p:txBody>
        </p:sp>
      </p:grpSp>
      <p:sp>
        <p:nvSpPr>
          <p:cNvPr id="38" name="Rectangle 37"/>
          <p:cNvSpPr/>
          <p:nvPr/>
        </p:nvSpPr>
        <p:spPr>
          <a:xfrm>
            <a:off x="1666876" y="3681028"/>
            <a:ext cx="800219" cy="584775"/>
          </a:xfrm>
          <a:prstGeom prst="rect">
            <a:avLst/>
          </a:prstGeom>
        </p:spPr>
        <p:txBody>
          <a:bodyPr wrap="none">
            <a:spAutoFit/>
          </a:bodyPr>
          <a:lstStyle/>
          <a:p>
            <a:r>
              <a:rPr lang="zh-CN" altLang="en-US" sz="1600" dirty="0">
                <a:solidFill>
                  <a:srgbClr val="000000"/>
                </a:solidFill>
                <a:latin typeface="+mn-ea"/>
                <a:ea typeface="+mn-ea"/>
              </a:rPr>
              <a:t>本地下</a:t>
            </a:r>
            <a:endParaRPr lang="en-US" altLang="zh-CN" sz="1600" dirty="0">
              <a:solidFill>
                <a:srgbClr val="000000"/>
              </a:solidFill>
              <a:latin typeface="+mn-ea"/>
              <a:ea typeface="+mn-ea"/>
            </a:endParaRPr>
          </a:p>
          <a:p>
            <a:r>
              <a:rPr lang="zh-CN" altLang="en-US" sz="1600" dirty="0">
                <a:solidFill>
                  <a:srgbClr val="000000"/>
                </a:solidFill>
                <a:latin typeface="+mn-ea"/>
                <a:ea typeface="+mn-ea"/>
              </a:rPr>
              <a:t>发报文</a:t>
            </a:r>
            <a:endParaRPr lang="en-US" sz="1600" dirty="0">
              <a:solidFill>
                <a:srgbClr val="000000"/>
              </a:solidFill>
              <a:latin typeface="+mn-ea"/>
              <a:ea typeface="+mn-ea"/>
            </a:endParaRPr>
          </a:p>
        </p:txBody>
      </p:sp>
      <p:sp>
        <p:nvSpPr>
          <p:cNvPr id="39" name="Rectangle 38"/>
          <p:cNvSpPr/>
          <p:nvPr/>
        </p:nvSpPr>
        <p:spPr>
          <a:xfrm>
            <a:off x="3334427" y="3717032"/>
            <a:ext cx="1005403" cy="584775"/>
          </a:xfrm>
          <a:prstGeom prst="rect">
            <a:avLst/>
          </a:prstGeom>
        </p:spPr>
        <p:txBody>
          <a:bodyPr wrap="none">
            <a:spAutoFit/>
          </a:bodyPr>
          <a:lstStyle/>
          <a:p>
            <a:r>
              <a:rPr lang="zh-CN" altLang="en-US" sz="1600" dirty="0">
                <a:solidFill>
                  <a:srgbClr val="000000"/>
                </a:solidFill>
                <a:latin typeface="+mn-ea"/>
                <a:ea typeface="+mn-ea"/>
              </a:rPr>
              <a:t>是否匹配</a:t>
            </a:r>
            <a:endParaRPr lang="en-US" altLang="zh-CN" sz="1600" dirty="0">
              <a:solidFill>
                <a:srgbClr val="000000"/>
              </a:solidFill>
              <a:latin typeface="+mn-ea"/>
              <a:ea typeface="+mn-ea"/>
            </a:endParaRPr>
          </a:p>
          <a:p>
            <a:r>
              <a:rPr lang="zh-CN" altLang="en-US" sz="1600" dirty="0">
                <a:solidFill>
                  <a:srgbClr val="000000"/>
                </a:solidFill>
                <a:latin typeface="+mn-ea"/>
                <a:ea typeface="+mn-ea"/>
              </a:rPr>
              <a:t>策略点？</a:t>
            </a:r>
          </a:p>
        </p:txBody>
      </p:sp>
      <p:sp>
        <p:nvSpPr>
          <p:cNvPr id="40" name="Rectangle 39"/>
          <p:cNvSpPr/>
          <p:nvPr/>
        </p:nvSpPr>
        <p:spPr>
          <a:xfrm>
            <a:off x="5291125" y="3717032"/>
            <a:ext cx="1415772" cy="584775"/>
          </a:xfrm>
          <a:prstGeom prst="rect">
            <a:avLst/>
          </a:prstGeom>
        </p:spPr>
        <p:txBody>
          <a:bodyPr wrap="none">
            <a:spAutoFit/>
          </a:bodyPr>
          <a:lstStyle/>
          <a:p>
            <a:r>
              <a:rPr lang="zh-CN" altLang="en-US" sz="1600" dirty="0">
                <a:solidFill>
                  <a:srgbClr val="000000"/>
                </a:solidFill>
                <a:latin typeface="+mn-ea"/>
                <a:ea typeface="+mn-ea"/>
              </a:rPr>
              <a:t>是否设置</a:t>
            </a:r>
            <a:endParaRPr lang="en-US" altLang="zh-CN" sz="1600" dirty="0">
              <a:solidFill>
                <a:srgbClr val="000000"/>
              </a:solidFill>
              <a:latin typeface="+mn-ea"/>
              <a:ea typeface="+mn-ea"/>
            </a:endParaRPr>
          </a:p>
          <a:p>
            <a:r>
              <a:rPr lang="zh-CN" altLang="en-US" sz="1600" dirty="0">
                <a:solidFill>
                  <a:srgbClr val="000000"/>
                </a:solidFill>
                <a:latin typeface="+mn-ea"/>
                <a:ea typeface="+mn-ea"/>
              </a:rPr>
              <a:t>报文优先级？</a:t>
            </a:r>
          </a:p>
        </p:txBody>
      </p:sp>
      <p:sp>
        <p:nvSpPr>
          <p:cNvPr id="41" name="Rectangle 40"/>
          <p:cNvSpPr/>
          <p:nvPr/>
        </p:nvSpPr>
        <p:spPr>
          <a:xfrm>
            <a:off x="7205016" y="3573016"/>
            <a:ext cx="1210588" cy="830997"/>
          </a:xfrm>
          <a:prstGeom prst="rect">
            <a:avLst/>
          </a:prstGeom>
        </p:spPr>
        <p:txBody>
          <a:bodyPr wrap="none">
            <a:spAutoFit/>
          </a:bodyPr>
          <a:lstStyle/>
          <a:p>
            <a:r>
              <a:rPr lang="zh-CN" altLang="en-US" sz="1600" dirty="0">
                <a:solidFill>
                  <a:srgbClr val="000000"/>
                </a:solidFill>
                <a:latin typeface="+mn-ea"/>
                <a:ea typeface="+mn-ea"/>
              </a:rPr>
              <a:t>根据用户的</a:t>
            </a:r>
            <a:endParaRPr lang="en-US" altLang="zh-CN" sz="1600" dirty="0">
              <a:solidFill>
                <a:srgbClr val="000000"/>
              </a:solidFill>
              <a:latin typeface="+mn-ea"/>
              <a:ea typeface="+mn-ea"/>
            </a:endParaRPr>
          </a:p>
          <a:p>
            <a:r>
              <a:rPr lang="zh-CN" altLang="en-US" sz="1600" dirty="0">
                <a:solidFill>
                  <a:srgbClr val="000000"/>
                </a:solidFill>
                <a:latin typeface="+mn-ea"/>
                <a:ea typeface="+mn-ea"/>
              </a:rPr>
              <a:t>设置修改报</a:t>
            </a:r>
            <a:endParaRPr lang="en-US" altLang="zh-CN" sz="1600" dirty="0">
              <a:solidFill>
                <a:srgbClr val="000000"/>
              </a:solidFill>
              <a:latin typeface="+mn-ea"/>
              <a:ea typeface="+mn-ea"/>
            </a:endParaRPr>
          </a:p>
          <a:p>
            <a:r>
              <a:rPr lang="zh-CN" altLang="en-US" sz="1600" dirty="0">
                <a:solidFill>
                  <a:srgbClr val="000000"/>
                </a:solidFill>
                <a:latin typeface="+mn-ea"/>
                <a:ea typeface="+mn-ea"/>
              </a:rPr>
              <a:t>文的优先级</a:t>
            </a:r>
          </a:p>
        </p:txBody>
      </p:sp>
      <p:sp>
        <p:nvSpPr>
          <p:cNvPr id="42" name="Rectangle 41"/>
          <p:cNvSpPr/>
          <p:nvPr/>
        </p:nvSpPr>
        <p:spPr>
          <a:xfrm>
            <a:off x="9194875" y="3789040"/>
            <a:ext cx="997309" cy="584775"/>
          </a:xfrm>
          <a:prstGeom prst="rect">
            <a:avLst/>
          </a:prstGeom>
        </p:spPr>
        <p:txBody>
          <a:bodyPr wrap="square">
            <a:spAutoFit/>
          </a:bodyPr>
          <a:lstStyle/>
          <a:p>
            <a:r>
              <a:rPr lang="zh-CN" altLang="en-US" sz="1600" dirty="0">
                <a:solidFill>
                  <a:srgbClr val="000000"/>
                </a:solidFill>
                <a:latin typeface="+mn-ea"/>
                <a:ea typeface="+mn-ea"/>
              </a:rPr>
              <a:t>是否设置出接口？</a:t>
            </a:r>
          </a:p>
        </p:txBody>
      </p:sp>
      <p:sp>
        <p:nvSpPr>
          <p:cNvPr id="43" name="Rectangle 42"/>
          <p:cNvSpPr/>
          <p:nvPr/>
        </p:nvSpPr>
        <p:spPr>
          <a:xfrm>
            <a:off x="3059288" y="4581128"/>
            <a:ext cx="1620957" cy="584775"/>
          </a:xfrm>
          <a:prstGeom prst="rect">
            <a:avLst/>
          </a:prstGeom>
        </p:spPr>
        <p:txBody>
          <a:bodyPr wrap="none">
            <a:spAutoFit/>
          </a:bodyPr>
          <a:lstStyle/>
          <a:p>
            <a:r>
              <a:rPr lang="zh-CN" altLang="en-US" sz="1600" dirty="0">
                <a:solidFill>
                  <a:srgbClr val="000000"/>
                </a:solidFill>
                <a:latin typeface="+mn-ea"/>
                <a:ea typeface="+mn-ea"/>
              </a:rPr>
              <a:t>将报文从缺省</a:t>
            </a:r>
            <a:endParaRPr lang="en-US" altLang="zh-CN" sz="1600" dirty="0">
              <a:solidFill>
                <a:srgbClr val="000000"/>
              </a:solidFill>
              <a:latin typeface="+mn-ea"/>
              <a:ea typeface="+mn-ea"/>
            </a:endParaRPr>
          </a:p>
          <a:p>
            <a:r>
              <a:rPr lang="zh-CN" altLang="en-US" sz="1600" dirty="0">
                <a:solidFill>
                  <a:srgbClr val="000000"/>
                </a:solidFill>
                <a:latin typeface="+mn-ea"/>
                <a:ea typeface="+mn-ea"/>
              </a:rPr>
              <a:t>下一跳发送出去</a:t>
            </a:r>
          </a:p>
        </p:txBody>
      </p:sp>
      <p:sp>
        <p:nvSpPr>
          <p:cNvPr id="44" name="Rectangle 43"/>
          <p:cNvSpPr/>
          <p:nvPr/>
        </p:nvSpPr>
        <p:spPr>
          <a:xfrm>
            <a:off x="5096531" y="4572417"/>
            <a:ext cx="1620957" cy="584775"/>
          </a:xfrm>
          <a:prstGeom prst="rect">
            <a:avLst/>
          </a:prstGeom>
        </p:spPr>
        <p:txBody>
          <a:bodyPr wrap="none">
            <a:spAutoFit/>
          </a:bodyPr>
          <a:lstStyle/>
          <a:p>
            <a:r>
              <a:rPr lang="zh-CN" altLang="en-US" sz="1600" dirty="0">
                <a:solidFill>
                  <a:srgbClr val="000000"/>
                </a:solidFill>
                <a:latin typeface="+mn-ea"/>
                <a:ea typeface="+mn-ea"/>
              </a:rPr>
              <a:t>将报文从缺省</a:t>
            </a:r>
            <a:endParaRPr lang="en-US" altLang="zh-CN" sz="1600" dirty="0">
              <a:solidFill>
                <a:srgbClr val="000000"/>
              </a:solidFill>
              <a:latin typeface="+mn-ea"/>
              <a:ea typeface="+mn-ea"/>
            </a:endParaRPr>
          </a:p>
          <a:p>
            <a:r>
              <a:rPr lang="zh-CN" altLang="en-US" sz="1600" dirty="0">
                <a:solidFill>
                  <a:srgbClr val="000000"/>
                </a:solidFill>
                <a:latin typeface="+mn-ea"/>
                <a:ea typeface="+mn-ea"/>
              </a:rPr>
              <a:t>出接口发送出去</a:t>
            </a:r>
          </a:p>
        </p:txBody>
      </p:sp>
      <p:sp>
        <p:nvSpPr>
          <p:cNvPr id="45" name="Rectangle 44"/>
          <p:cNvSpPr/>
          <p:nvPr/>
        </p:nvSpPr>
        <p:spPr>
          <a:xfrm>
            <a:off x="7175343" y="4572417"/>
            <a:ext cx="1620957" cy="584775"/>
          </a:xfrm>
          <a:prstGeom prst="rect">
            <a:avLst/>
          </a:prstGeom>
        </p:spPr>
        <p:txBody>
          <a:bodyPr wrap="none">
            <a:spAutoFit/>
          </a:bodyPr>
          <a:lstStyle/>
          <a:p>
            <a:r>
              <a:rPr lang="zh-CN" altLang="en-US" sz="1600" dirty="0">
                <a:solidFill>
                  <a:srgbClr val="000000"/>
                </a:solidFill>
                <a:latin typeface="+mn-ea"/>
                <a:ea typeface="+mn-ea"/>
              </a:rPr>
              <a:t>根据查找到的路</a:t>
            </a:r>
            <a:endParaRPr lang="en-US" altLang="zh-CN" sz="1600" dirty="0">
              <a:solidFill>
                <a:srgbClr val="000000"/>
              </a:solidFill>
              <a:latin typeface="+mn-ea"/>
              <a:ea typeface="+mn-ea"/>
            </a:endParaRPr>
          </a:p>
          <a:p>
            <a:r>
              <a:rPr lang="zh-CN" altLang="en-US" sz="1600" dirty="0">
                <a:solidFill>
                  <a:srgbClr val="000000"/>
                </a:solidFill>
                <a:latin typeface="+mn-ea"/>
                <a:ea typeface="+mn-ea"/>
              </a:rPr>
              <a:t>由表项转发报文</a:t>
            </a:r>
          </a:p>
        </p:txBody>
      </p:sp>
      <p:sp>
        <p:nvSpPr>
          <p:cNvPr id="46" name="Rectangle 45"/>
          <p:cNvSpPr/>
          <p:nvPr/>
        </p:nvSpPr>
        <p:spPr>
          <a:xfrm>
            <a:off x="9088235" y="4797152"/>
            <a:ext cx="1210588" cy="584775"/>
          </a:xfrm>
          <a:prstGeom prst="rect">
            <a:avLst/>
          </a:prstGeom>
        </p:spPr>
        <p:txBody>
          <a:bodyPr wrap="none">
            <a:spAutoFit/>
          </a:bodyPr>
          <a:lstStyle/>
          <a:p>
            <a:r>
              <a:rPr lang="zh-CN" altLang="en-US" sz="1600" dirty="0">
                <a:solidFill>
                  <a:srgbClr val="000000"/>
                </a:solidFill>
                <a:latin typeface="+mn-ea"/>
                <a:ea typeface="+mn-ea"/>
              </a:rPr>
              <a:t>将报文从接</a:t>
            </a:r>
            <a:endParaRPr lang="en-US" altLang="zh-CN" sz="1600" dirty="0">
              <a:solidFill>
                <a:srgbClr val="000000"/>
              </a:solidFill>
              <a:latin typeface="+mn-ea"/>
              <a:ea typeface="+mn-ea"/>
            </a:endParaRPr>
          </a:p>
          <a:p>
            <a:r>
              <a:rPr lang="zh-CN" altLang="en-US" sz="1600" dirty="0">
                <a:solidFill>
                  <a:srgbClr val="000000"/>
                </a:solidFill>
                <a:latin typeface="+mn-ea"/>
                <a:ea typeface="+mn-ea"/>
              </a:rPr>
              <a:t>口发送出去</a:t>
            </a:r>
          </a:p>
        </p:txBody>
      </p:sp>
      <p:sp>
        <p:nvSpPr>
          <p:cNvPr id="47" name="Rectangle 46"/>
          <p:cNvSpPr/>
          <p:nvPr/>
        </p:nvSpPr>
        <p:spPr>
          <a:xfrm>
            <a:off x="3257552" y="5481228"/>
            <a:ext cx="1415772" cy="584775"/>
          </a:xfrm>
          <a:prstGeom prst="rect">
            <a:avLst/>
          </a:prstGeom>
        </p:spPr>
        <p:txBody>
          <a:bodyPr wrap="none">
            <a:spAutoFit/>
          </a:bodyPr>
          <a:lstStyle/>
          <a:p>
            <a:r>
              <a:rPr lang="zh-CN" altLang="en-US" sz="1600" dirty="0">
                <a:solidFill>
                  <a:srgbClr val="000000"/>
                </a:solidFill>
                <a:latin typeface="+mn-ea"/>
                <a:ea typeface="+mn-ea"/>
              </a:rPr>
              <a:t>是否设置</a:t>
            </a:r>
            <a:endParaRPr lang="en-US" altLang="zh-CN" sz="1600" dirty="0">
              <a:solidFill>
                <a:srgbClr val="000000"/>
              </a:solidFill>
              <a:latin typeface="+mn-ea"/>
              <a:ea typeface="+mn-ea"/>
            </a:endParaRPr>
          </a:p>
          <a:p>
            <a:r>
              <a:rPr lang="zh-CN" altLang="en-US" sz="1600" dirty="0">
                <a:solidFill>
                  <a:srgbClr val="000000"/>
                </a:solidFill>
                <a:latin typeface="+mn-ea"/>
                <a:ea typeface="+mn-ea"/>
              </a:rPr>
              <a:t>缺省下一跳？</a:t>
            </a:r>
          </a:p>
        </p:txBody>
      </p:sp>
      <p:sp>
        <p:nvSpPr>
          <p:cNvPr id="48" name="Rectangle 47"/>
          <p:cNvSpPr/>
          <p:nvPr/>
        </p:nvSpPr>
        <p:spPr>
          <a:xfrm>
            <a:off x="1484895" y="5658143"/>
            <a:ext cx="1005403" cy="338554"/>
          </a:xfrm>
          <a:prstGeom prst="rect">
            <a:avLst/>
          </a:prstGeom>
        </p:spPr>
        <p:txBody>
          <a:bodyPr wrap="none">
            <a:spAutoFit/>
          </a:bodyPr>
          <a:lstStyle/>
          <a:p>
            <a:r>
              <a:rPr lang="zh-CN" altLang="en-US" sz="1600" dirty="0">
                <a:solidFill>
                  <a:srgbClr val="000000"/>
                </a:solidFill>
                <a:latin typeface="+mn-ea"/>
                <a:ea typeface="+mn-ea"/>
              </a:rPr>
              <a:t>丢弃报文</a:t>
            </a:r>
          </a:p>
        </p:txBody>
      </p:sp>
      <p:sp>
        <p:nvSpPr>
          <p:cNvPr id="49" name="Rectangle 48"/>
          <p:cNvSpPr/>
          <p:nvPr/>
        </p:nvSpPr>
        <p:spPr>
          <a:xfrm>
            <a:off x="5331331" y="5481228"/>
            <a:ext cx="1415772" cy="584775"/>
          </a:xfrm>
          <a:prstGeom prst="rect">
            <a:avLst/>
          </a:prstGeom>
        </p:spPr>
        <p:txBody>
          <a:bodyPr wrap="none">
            <a:spAutoFit/>
          </a:bodyPr>
          <a:lstStyle/>
          <a:p>
            <a:r>
              <a:rPr lang="zh-CN" altLang="en-US" sz="1600" dirty="0">
                <a:solidFill>
                  <a:srgbClr val="000000"/>
                </a:solidFill>
                <a:latin typeface="+mn-ea"/>
                <a:ea typeface="+mn-ea"/>
              </a:rPr>
              <a:t>是否设置</a:t>
            </a:r>
            <a:endParaRPr lang="en-US" altLang="zh-CN" sz="1600" dirty="0">
              <a:solidFill>
                <a:srgbClr val="000000"/>
              </a:solidFill>
              <a:latin typeface="+mn-ea"/>
              <a:ea typeface="+mn-ea"/>
            </a:endParaRPr>
          </a:p>
          <a:p>
            <a:r>
              <a:rPr lang="zh-CN" altLang="en-US" sz="1600" dirty="0">
                <a:solidFill>
                  <a:srgbClr val="000000"/>
                </a:solidFill>
                <a:latin typeface="+mn-ea"/>
                <a:ea typeface="+mn-ea"/>
              </a:rPr>
              <a:t>缺省出接口？</a:t>
            </a:r>
          </a:p>
        </p:txBody>
      </p:sp>
      <p:sp>
        <p:nvSpPr>
          <p:cNvPr id="50" name="Rectangle 49"/>
          <p:cNvSpPr/>
          <p:nvPr/>
        </p:nvSpPr>
        <p:spPr>
          <a:xfrm>
            <a:off x="7389979" y="5517232"/>
            <a:ext cx="1210588" cy="584775"/>
          </a:xfrm>
          <a:prstGeom prst="rect">
            <a:avLst/>
          </a:prstGeom>
        </p:spPr>
        <p:txBody>
          <a:bodyPr wrap="none">
            <a:spAutoFit/>
          </a:bodyPr>
          <a:lstStyle/>
          <a:p>
            <a:r>
              <a:rPr lang="zh-CN" altLang="en-US" sz="1600" dirty="0">
                <a:solidFill>
                  <a:srgbClr val="000000"/>
                </a:solidFill>
                <a:latin typeface="+mn-ea"/>
                <a:ea typeface="+mn-ea"/>
              </a:rPr>
              <a:t>是否查找到</a:t>
            </a:r>
            <a:endParaRPr lang="en-US" altLang="zh-CN" sz="1600" dirty="0">
              <a:solidFill>
                <a:srgbClr val="000000"/>
              </a:solidFill>
              <a:latin typeface="+mn-ea"/>
              <a:ea typeface="+mn-ea"/>
            </a:endParaRPr>
          </a:p>
          <a:p>
            <a:r>
              <a:rPr lang="zh-CN" altLang="en-US" sz="1600" dirty="0">
                <a:solidFill>
                  <a:srgbClr val="000000"/>
                </a:solidFill>
                <a:latin typeface="+mn-ea"/>
                <a:ea typeface="+mn-ea"/>
              </a:rPr>
              <a:t>路由表项？</a:t>
            </a:r>
          </a:p>
        </p:txBody>
      </p:sp>
    </p:spTree>
    <p:extLst>
      <p:ext uri="{BB962C8B-B14F-4D97-AF65-F5344CB8AC3E}">
        <p14:creationId xmlns:p14="http://schemas.microsoft.com/office/powerpoint/2010/main" val="1586479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路由选择工具</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路由策略与策略路由</a:t>
            </a:r>
            <a:endParaRPr lang="en-US" altLang="zh-CN" b="1" dirty="0">
              <a:latin typeface="微软雅黑" panose="020B0503020204020204" pitchFamily="34" charset="-122"/>
              <a:ea typeface="微软雅黑" panose="020B0503020204020204" pitchFamily="34" charset="-122"/>
            </a:endParaRP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路由策略</a:t>
            </a:r>
            <a:endParaRPr lang="en-US" altLang="zh-CN" sz="1800" dirty="0">
              <a:solidFill>
                <a:schemeClr val="bg1">
                  <a:lumMod val="50000"/>
                </a:schemeClr>
              </a:solidFill>
              <a:latin typeface="微软雅黑" panose="020B0503020204020204" pitchFamily="34" charset="-122"/>
              <a:ea typeface="微软雅黑" panose="020B0503020204020204" pitchFamily="34" charset="-122"/>
            </a:endParaRP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策略路由</a:t>
            </a:r>
          </a:p>
          <a:p>
            <a:pPr lvl="1"/>
            <a:r>
              <a:rPr lang="zh-CN" altLang="en-US" sz="1800" dirty="0">
                <a:latin typeface="微软雅黑" panose="020B0503020204020204" pitchFamily="34" charset="-122"/>
                <a:ea typeface="微软雅黑" panose="020B0503020204020204" pitchFamily="34" charset="-122"/>
              </a:rPr>
              <a:t>路由策略和策略路由比较</a:t>
            </a:r>
            <a:endParaRPr lang="en-US" altLang="zh-CN" sz="1800" dirty="0">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路由策略与策略路由配置命令</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案例分析</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317026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路由策略和策略路由比较</a:t>
            </a:r>
            <a:endParaRPr lang="en-US" dirty="0"/>
          </a:p>
        </p:txBody>
      </p:sp>
      <p:graphicFrame>
        <p:nvGraphicFramePr>
          <p:cNvPr id="4" name="表格 28"/>
          <p:cNvGraphicFramePr>
            <a:graphicFrameLocks noGrp="1"/>
          </p:cNvGraphicFramePr>
          <p:nvPr>
            <p:extLst>
              <p:ext uri="{D42A27DB-BD31-4B8C-83A1-F6EECF244321}">
                <p14:modId xmlns:p14="http://schemas.microsoft.com/office/powerpoint/2010/main" val="2351688071"/>
              </p:ext>
            </p:extLst>
          </p:nvPr>
        </p:nvGraphicFramePr>
        <p:xfrm>
          <a:off x="2387588" y="1988840"/>
          <a:ext cx="6732748" cy="3130033"/>
        </p:xfrm>
        <a:graphic>
          <a:graphicData uri="http://schemas.openxmlformats.org/drawingml/2006/table">
            <a:tbl>
              <a:tblPr firstRow="1" bandRow="1">
                <a:tableStyleId>{5940675A-B579-460E-94D1-54222C63F5DA}</a:tableStyleId>
              </a:tblPr>
              <a:tblGrid>
                <a:gridCol w="1771775">
                  <a:extLst>
                    <a:ext uri="{9D8B030D-6E8A-4147-A177-3AD203B41FA5}">
                      <a16:colId xmlns:a16="http://schemas.microsoft.com/office/drawing/2014/main" val="20000"/>
                    </a:ext>
                  </a:extLst>
                </a:gridCol>
                <a:gridCol w="4960973">
                  <a:extLst>
                    <a:ext uri="{9D8B030D-6E8A-4147-A177-3AD203B41FA5}">
                      <a16:colId xmlns:a16="http://schemas.microsoft.com/office/drawing/2014/main" val="20001"/>
                    </a:ext>
                  </a:extLst>
                </a:gridCol>
              </a:tblGrid>
              <a:tr h="503324">
                <a:tc>
                  <a:txBody>
                    <a:bodyPr/>
                    <a:lstStyle/>
                    <a:p>
                      <a:pPr algn="ctr"/>
                      <a:r>
                        <a:rPr lang="zh-CN" altLang="en-US" sz="1600" dirty="0">
                          <a:latin typeface="微软雅黑" panose="020B0503020204020204" pitchFamily="34" charset="-122"/>
                          <a:ea typeface="微软雅黑" panose="020B0503020204020204" pitchFamily="34" charset="-122"/>
                        </a:rPr>
                        <a:t>特性</a:t>
                      </a:r>
                    </a:p>
                  </a:txBody>
                  <a:tcPr anchor="ctr">
                    <a:solidFill>
                      <a:schemeClr val="bg1">
                        <a:lumMod val="75000"/>
                      </a:schemeClr>
                    </a:solidFill>
                  </a:tcPr>
                </a:tc>
                <a:tc>
                  <a:txBody>
                    <a:bodyPr/>
                    <a:lstStyle/>
                    <a:p>
                      <a:pPr algn="ctr"/>
                      <a:r>
                        <a:rPr lang="zh-CN" altLang="en-US" sz="1600" dirty="0">
                          <a:latin typeface="微软雅黑" panose="020B0503020204020204" pitchFamily="34" charset="-122"/>
                          <a:ea typeface="微软雅黑" panose="020B0503020204020204" pitchFamily="34" charset="-122"/>
                        </a:rPr>
                        <a:t>特点</a:t>
                      </a:r>
                    </a:p>
                  </a:txBody>
                  <a:tcPr anchor="ctr">
                    <a:solidFill>
                      <a:schemeClr val="bg1">
                        <a:lumMod val="75000"/>
                      </a:schemeClr>
                    </a:solidFill>
                  </a:tcPr>
                </a:tc>
                <a:extLst>
                  <a:ext uri="{0D108BD9-81ED-4DB2-BD59-A6C34878D82A}">
                    <a16:rowId xmlns:a16="http://schemas.microsoft.com/office/drawing/2014/main" val="10000"/>
                  </a:ext>
                </a:extLst>
              </a:tr>
              <a:tr h="13927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路由策略</a:t>
                      </a:r>
                    </a:p>
                  </a:txBody>
                  <a:tcPr anchor="ctr"/>
                </a:tc>
                <a:tc>
                  <a:txBody>
                    <a:bodyPr/>
                    <a:lstStyle/>
                    <a:p>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基于目的地址按路由表转发</a:t>
                      </a:r>
                      <a:endParaRPr lang="en-US" altLang="zh-CN" sz="16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基于控制平面，为路由协议和路由表服务</a:t>
                      </a:r>
                      <a:endParaRPr lang="en-US" altLang="zh-CN" sz="16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与路由协议结合完成策略</a:t>
                      </a:r>
                      <a:endParaRPr lang="en-US" altLang="zh-CN" sz="16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应用命令</a:t>
                      </a:r>
                      <a:r>
                        <a:rPr lang="en-US" altLang="zh-CN" sz="1600" dirty="0">
                          <a:latin typeface="微软雅黑" panose="020B0503020204020204" pitchFamily="34" charset="-122"/>
                          <a:ea typeface="微软雅黑" panose="020B0503020204020204" pitchFamily="34" charset="-122"/>
                        </a:rPr>
                        <a:t>route-policy</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r h="12339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tx1"/>
                          </a:solidFill>
                          <a:latin typeface="微软雅黑" panose="020B0503020204020204" pitchFamily="34" charset="-122"/>
                          <a:ea typeface="微软雅黑" panose="020B0503020204020204" pitchFamily="34" charset="-122"/>
                          <a:cs typeface="+mn-cs"/>
                        </a:rPr>
                        <a:t>策略路由</a:t>
                      </a:r>
                    </a:p>
                  </a:txBody>
                  <a:tcPr anchor="ctr"/>
                </a:tc>
                <a:tc>
                  <a:txBody>
                    <a:bodyPr/>
                    <a:lstStyle/>
                    <a:p>
                      <a:pPr marL="342900" indent="-342900">
                        <a:buFont typeface="+mj-lt"/>
                        <a:buNone/>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基于策略的转发，失败后再查找路由表转发</a:t>
                      </a:r>
                    </a:p>
                    <a:p>
                      <a:pPr marL="342900" indent="-342900">
                        <a:buFont typeface="+mj-lt"/>
                        <a:buNone/>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基于转发平面，为转发策略服务</a:t>
                      </a:r>
                    </a:p>
                    <a:p>
                      <a:pPr marL="342900" indent="-342900">
                        <a:buFont typeface="+mj-lt"/>
                        <a:buNone/>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需要手工逐跳配置，以保证报文按策略转发</a:t>
                      </a:r>
                    </a:p>
                    <a:p>
                      <a:pPr marL="342900" indent="-342900">
                        <a:buFont typeface="+mj-lt"/>
                        <a:buNone/>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应用命令</a:t>
                      </a:r>
                      <a:r>
                        <a:rPr lang="en-US" altLang="zh-CN" sz="1600" dirty="0">
                          <a:latin typeface="微软雅黑" panose="020B0503020204020204" pitchFamily="34" charset="-122"/>
                          <a:ea typeface="微软雅黑" panose="020B0503020204020204" pitchFamily="34" charset="-122"/>
                        </a:rPr>
                        <a:t>policy-based-route</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55095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路由选择工具</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路由策略与策略路由配置命令</a:t>
            </a:r>
            <a:endParaRPr lang="en-US" altLang="zh-CN" b="1" dirty="0">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配置路由引入</a:t>
            </a:r>
            <a:endParaRPr lang="en-US" altLang="zh-CN" sz="1800" dirty="0">
              <a:latin typeface="微软雅黑" panose="020B0503020204020204" pitchFamily="34" charset="-122"/>
              <a:ea typeface="微软雅黑" panose="020B0503020204020204" pitchFamily="34" charset="-122"/>
            </a:endParaRP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优化路由</a:t>
            </a:r>
            <a:endParaRPr lang="en-US" altLang="zh-CN" sz="1800" dirty="0">
              <a:solidFill>
                <a:schemeClr val="bg1">
                  <a:lumMod val="50000"/>
                </a:schemeClr>
              </a:solidFill>
              <a:latin typeface="微软雅黑" panose="020B0503020204020204" pitchFamily="34" charset="-122"/>
              <a:ea typeface="微软雅黑" panose="020B0503020204020204" pitchFamily="34" charset="-122"/>
            </a:endParaRP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配置策略路由</a:t>
            </a:r>
            <a:endParaRPr lang="en-US" altLang="zh-CN" b="1" dirty="0">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案例分析</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610882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
          <p:cNvSpPr>
            <a:spLocks noChangeArrowheads="1"/>
          </p:cNvSpPr>
          <p:nvPr/>
        </p:nvSpPr>
        <p:spPr bwMode="auto">
          <a:xfrm>
            <a:off x="6564052" y="2930569"/>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9" name="Oval 3"/>
          <p:cNvSpPr>
            <a:spLocks noChangeArrowheads="1"/>
          </p:cNvSpPr>
          <p:nvPr/>
        </p:nvSpPr>
        <p:spPr bwMode="auto">
          <a:xfrm>
            <a:off x="4699613" y="2930569"/>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p:txBody>
          <a:bodyPr/>
          <a:lstStyle/>
          <a:p>
            <a:r>
              <a:rPr lang="zh-CN" altLang="en-US" dirty="0"/>
              <a:t>配置直连路由引入</a:t>
            </a:r>
            <a:endParaRPr lang="en-US" dirty="0"/>
          </a:p>
        </p:txBody>
      </p:sp>
      <p:sp>
        <p:nvSpPr>
          <p:cNvPr id="3" name="Text Placeholder 2"/>
          <p:cNvSpPr>
            <a:spLocks noGrp="1"/>
          </p:cNvSpPr>
          <p:nvPr>
            <p:ph type="body" sz="quarter" idx="10"/>
          </p:nvPr>
        </p:nvSpPr>
        <p:spPr>
          <a:xfrm>
            <a:off x="912285" y="1233488"/>
            <a:ext cx="10560048" cy="1580406"/>
          </a:xfrm>
        </p:spPr>
        <p:txBody>
          <a:bodyPr/>
          <a:lstStyle/>
          <a:p>
            <a:r>
              <a:rPr lang="zh-CN" altLang="en-US" dirty="0">
                <a:latin typeface="微软雅黑" panose="020B0503020204020204" pitchFamily="34" charset="-122"/>
                <a:ea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网络拓扑如下所示，现根据需求完成如下配置：</a:t>
            </a:r>
          </a:p>
          <a:p>
            <a:pPr lvl="1"/>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运行</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运行</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将与</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直连的网段</a:t>
            </a:r>
            <a:r>
              <a:rPr lang="en-US" altLang="zh-CN" dirty="0">
                <a:latin typeface="微软雅黑" panose="020B0503020204020204" pitchFamily="34" charset="-122"/>
                <a:ea typeface="微软雅黑" panose="020B0503020204020204" pitchFamily="34" charset="-122"/>
              </a:rPr>
              <a:t>10.0.X.0/24</a:t>
            </a:r>
            <a:r>
              <a:rPr lang="zh-CN" altLang="en-US" dirty="0">
                <a:latin typeface="微软雅黑" panose="020B0503020204020204" pitchFamily="34" charset="-122"/>
                <a:ea typeface="微软雅黑" panose="020B0503020204020204" pitchFamily="34" charset="-122"/>
              </a:rPr>
              <a:t>引入到</a:t>
            </a:r>
            <a:r>
              <a:rPr lang="en-US" altLang="zh-CN"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a:t>
            </a:r>
          </a:p>
          <a:p>
            <a:endParaRPr lang="en-US" dirty="0">
              <a:latin typeface="微软雅黑" panose="020B0503020204020204" pitchFamily="34" charset="-122"/>
              <a:ea typeface="微软雅黑" panose="020B0503020204020204" pitchFamily="34" charset="-122"/>
            </a:endParaRPr>
          </a:p>
        </p:txBody>
      </p:sp>
      <p:pic>
        <p:nvPicPr>
          <p:cNvPr id="4" name="Picture 12" descr="E:\2016.01\1.12 扁平化图标\蓝色\AR-蓝色最新-40.png"/>
          <p:cNvPicPr>
            <a:picLocks noChangeAspect="1" noChangeArrowheads="1"/>
          </p:cNvPicPr>
          <p:nvPr/>
        </p:nvPicPr>
        <p:blipFill>
          <a:blip r:embed="rId3" cstate="print"/>
          <a:srcRect/>
          <a:stretch>
            <a:fillRect/>
          </a:stretch>
        </p:blipFill>
        <p:spPr bwMode="auto">
          <a:xfrm>
            <a:off x="6238706" y="3140968"/>
            <a:ext cx="638966" cy="578055"/>
          </a:xfrm>
          <a:prstGeom prst="rect">
            <a:avLst/>
          </a:prstGeom>
          <a:noFill/>
        </p:spPr>
      </p:pic>
      <p:pic>
        <p:nvPicPr>
          <p:cNvPr id="5" name="Picture 12" descr="E:\2016.01\1.12 扁平化图标\蓝色\AR-蓝色最新-40.png"/>
          <p:cNvPicPr>
            <a:picLocks noChangeAspect="1" noChangeArrowheads="1"/>
          </p:cNvPicPr>
          <p:nvPr/>
        </p:nvPicPr>
        <p:blipFill>
          <a:blip r:embed="rId3" cstate="print"/>
          <a:srcRect/>
          <a:stretch>
            <a:fillRect/>
          </a:stretch>
        </p:blipFill>
        <p:spPr bwMode="auto">
          <a:xfrm>
            <a:off x="3379854" y="4238700"/>
            <a:ext cx="638966" cy="578055"/>
          </a:xfrm>
          <a:prstGeom prst="rect">
            <a:avLst/>
          </a:prstGeom>
          <a:noFill/>
        </p:spPr>
      </p:pic>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9577" y="5372169"/>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8038906" y="4238703"/>
            <a:ext cx="638966" cy="578055"/>
          </a:xfrm>
          <a:prstGeom prst="rect">
            <a:avLst/>
          </a:prstGeom>
          <a:noFill/>
        </p:spPr>
      </p:pic>
      <p:pic>
        <p:nvPicPr>
          <p:cNvPr id="12"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5427" y="3933608"/>
            <a:ext cx="1947700" cy="1222977"/>
          </a:xfrm>
          <a:prstGeom prst="rect">
            <a:avLst/>
          </a:prstGeom>
        </p:spPr>
      </p:pic>
      <p:pic>
        <p:nvPicPr>
          <p:cNvPr id="13"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039" y="3933609"/>
            <a:ext cx="1947700" cy="1222977"/>
          </a:xfrm>
          <a:prstGeom prst="rect">
            <a:avLst/>
          </a:prstGeom>
        </p:spPr>
      </p:pic>
      <p:cxnSp>
        <p:nvCxnSpPr>
          <p:cNvPr id="15" name="Straight Connector 14"/>
          <p:cNvCxnSpPr>
            <a:stCxn id="5" idx="3"/>
            <a:endCxn id="7" idx="1"/>
          </p:cNvCxnSpPr>
          <p:nvPr/>
        </p:nvCxnSpPr>
        <p:spPr bwMode="auto">
          <a:xfrm>
            <a:off x="4018820" y="4527728"/>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5" idx="1"/>
            <a:endCxn id="13" idx="3"/>
          </p:cNvCxnSpPr>
          <p:nvPr/>
        </p:nvCxnSpPr>
        <p:spPr bwMode="auto">
          <a:xfrm flipH="1">
            <a:off x="2959739" y="4527728"/>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 name="Straight Connector 20"/>
          <p:cNvCxnSpPr>
            <a:endCxn id="4" idx="1"/>
          </p:cNvCxnSpPr>
          <p:nvPr/>
        </p:nvCxnSpPr>
        <p:spPr bwMode="auto">
          <a:xfrm flipV="1">
            <a:off x="5041468" y="3429996"/>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5" name="Straight Connector 24"/>
          <p:cNvCxnSpPr>
            <a:stCxn id="7" idx="3"/>
            <a:endCxn id="6" idx="1"/>
          </p:cNvCxnSpPr>
          <p:nvPr/>
        </p:nvCxnSpPr>
        <p:spPr bwMode="auto">
          <a:xfrm>
            <a:off x="5041468" y="4527730"/>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4402502" y="4238702"/>
            <a:ext cx="638966" cy="578055"/>
          </a:xfrm>
          <a:prstGeom prst="rect">
            <a:avLst/>
          </a:prstGeom>
          <a:noFill/>
        </p:spPr>
      </p:pic>
      <p:cxnSp>
        <p:nvCxnSpPr>
          <p:cNvPr id="27" name="Straight Connector 26"/>
          <p:cNvCxnSpPr>
            <a:stCxn id="4" idx="3"/>
            <a:endCxn id="8" idx="1"/>
          </p:cNvCxnSpPr>
          <p:nvPr/>
        </p:nvCxnSpPr>
        <p:spPr bwMode="auto">
          <a:xfrm>
            <a:off x="6877672" y="3429996"/>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9" name="Straight Connector 28"/>
          <p:cNvCxnSpPr>
            <a:stCxn id="6" idx="3"/>
            <a:endCxn id="8" idx="1"/>
          </p:cNvCxnSpPr>
          <p:nvPr/>
        </p:nvCxnSpPr>
        <p:spPr bwMode="auto">
          <a:xfrm flipV="1">
            <a:off x="6878543" y="4527731"/>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2" name="Straight Connector 31"/>
          <p:cNvCxnSpPr>
            <a:stCxn id="8" idx="3"/>
            <a:endCxn id="12" idx="1"/>
          </p:cNvCxnSpPr>
          <p:nvPr/>
        </p:nvCxnSpPr>
        <p:spPr bwMode="auto">
          <a:xfrm>
            <a:off x="8677872" y="4527731"/>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1371197" y="4133608"/>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35" name="TextBox 34"/>
          <p:cNvSpPr txBox="1"/>
          <p:nvPr/>
        </p:nvSpPr>
        <p:spPr>
          <a:xfrm>
            <a:off x="9639998" y="4221930"/>
            <a:ext cx="1224136" cy="73866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36" name="矩形 141"/>
          <p:cNvSpPr/>
          <p:nvPr/>
        </p:nvSpPr>
        <p:spPr bwMode="auto">
          <a:xfrm>
            <a:off x="341130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37" name="矩形 141"/>
          <p:cNvSpPr/>
          <p:nvPr/>
        </p:nvSpPr>
        <p:spPr bwMode="auto">
          <a:xfrm>
            <a:off x="444692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38" name="矩形 141"/>
          <p:cNvSpPr/>
          <p:nvPr/>
        </p:nvSpPr>
        <p:spPr bwMode="auto">
          <a:xfrm>
            <a:off x="6248791" y="285039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39" name="矩形 141"/>
          <p:cNvSpPr/>
          <p:nvPr/>
        </p:nvSpPr>
        <p:spPr bwMode="auto">
          <a:xfrm>
            <a:off x="6308295" y="595153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
        <p:nvSpPr>
          <p:cNvPr id="40" name="矩形 141"/>
          <p:cNvSpPr/>
          <p:nvPr/>
        </p:nvSpPr>
        <p:spPr bwMode="auto">
          <a:xfrm>
            <a:off x="8207826" y="485258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41" name="矩形 141"/>
          <p:cNvSpPr/>
          <p:nvPr/>
        </p:nvSpPr>
        <p:spPr bwMode="auto">
          <a:xfrm>
            <a:off x="5177465" y="3140968"/>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42" name="矩形 141"/>
          <p:cNvSpPr/>
          <p:nvPr/>
        </p:nvSpPr>
        <p:spPr bwMode="auto">
          <a:xfrm>
            <a:off x="7093909" y="3143832"/>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Tree>
    <p:extLst>
      <p:ext uri="{BB962C8B-B14F-4D97-AF65-F5344CB8AC3E}">
        <p14:creationId xmlns:p14="http://schemas.microsoft.com/office/powerpoint/2010/main" val="1276058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配置直连路由引入（续）</a:t>
            </a:r>
            <a:endParaRPr lang="en-US" dirty="0"/>
          </a:p>
        </p:txBody>
      </p:sp>
      <p:grpSp>
        <p:nvGrpSpPr>
          <p:cNvPr id="32" name="Group 31"/>
          <p:cNvGrpSpPr/>
          <p:nvPr/>
        </p:nvGrpSpPr>
        <p:grpSpPr>
          <a:xfrm>
            <a:off x="1127449" y="1121922"/>
            <a:ext cx="8712967" cy="2390798"/>
            <a:chOff x="912285" y="1096208"/>
            <a:chExt cx="10101088" cy="3375807"/>
          </a:xfrm>
        </p:grpSpPr>
        <p:sp>
          <p:nvSpPr>
            <p:cNvPr id="4" name="Oval 3"/>
            <p:cNvSpPr>
              <a:spLocks noChangeArrowheads="1"/>
            </p:cNvSpPr>
            <p:nvPr/>
          </p:nvSpPr>
          <p:spPr bwMode="auto">
            <a:xfrm>
              <a:off x="6464298" y="1235024"/>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4599859" y="1235024"/>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138952" y="1445423"/>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280100" y="2543155"/>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139823" y="3676624"/>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7939152" y="2543158"/>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5673" y="2238063"/>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2285" y="2238064"/>
              <a:ext cx="1947700" cy="1222977"/>
            </a:xfrm>
            <a:prstGeom prst="rect">
              <a:avLst/>
            </a:prstGeom>
          </p:spPr>
        </p:pic>
        <p:cxnSp>
          <p:nvCxnSpPr>
            <p:cNvPr id="12" name="Straight Connector 11"/>
            <p:cNvCxnSpPr>
              <a:stCxn id="7" idx="3"/>
              <a:endCxn id="16" idx="1"/>
            </p:cNvCxnSpPr>
            <p:nvPr/>
          </p:nvCxnSpPr>
          <p:spPr bwMode="auto">
            <a:xfrm>
              <a:off x="3919066" y="2832183"/>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859985" y="2832183"/>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4941714" y="1734451"/>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4941714" y="2832185"/>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302748" y="2543157"/>
              <a:ext cx="638966" cy="578055"/>
            </a:xfrm>
            <a:prstGeom prst="rect">
              <a:avLst/>
            </a:prstGeom>
            <a:noFill/>
          </p:spPr>
        </p:pic>
        <p:cxnSp>
          <p:nvCxnSpPr>
            <p:cNvPr id="17" name="Straight Connector 16"/>
            <p:cNvCxnSpPr>
              <a:stCxn id="6" idx="3"/>
              <a:endCxn id="9" idx="1"/>
            </p:cNvCxnSpPr>
            <p:nvPr/>
          </p:nvCxnSpPr>
          <p:spPr bwMode="auto">
            <a:xfrm>
              <a:off x="6777918" y="1734451"/>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778789" y="2832186"/>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578118" y="2832186"/>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262275" y="2344844"/>
              <a:ext cx="1437210" cy="1173368"/>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172.16.0.0/24</a:t>
              </a:r>
            </a:p>
            <a:p>
              <a:r>
                <a:rPr lang="en-US" altLang="zh-CN" sz="1200" dirty="0">
                  <a:latin typeface="微软雅黑" panose="020B0503020204020204" pitchFamily="34" charset="-122"/>
                  <a:ea typeface="微软雅黑" panose="020B0503020204020204" pitchFamily="34" charset="-122"/>
                  <a:cs typeface="Arial" pitchFamily="34" charset="0"/>
                </a:rPr>
                <a:t>172.16.1.0/24</a:t>
              </a:r>
            </a:p>
            <a:p>
              <a:r>
                <a:rPr lang="en-US" altLang="zh-CN" sz="1200" dirty="0">
                  <a:latin typeface="微软雅黑" panose="020B0503020204020204" pitchFamily="34" charset="-122"/>
                  <a:ea typeface="微软雅黑" panose="020B0503020204020204" pitchFamily="34" charset="-122"/>
                  <a:cs typeface="Arial" pitchFamily="34" charset="0"/>
                </a:rPr>
                <a:t>172.16.2.0/24</a:t>
              </a:r>
            </a:p>
            <a:p>
              <a:r>
                <a:rPr lang="en-US" altLang="zh-CN" sz="12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443303" y="2371399"/>
              <a:ext cx="1415882" cy="104299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2" name="矩形 141"/>
            <p:cNvSpPr/>
            <p:nvPr/>
          </p:nvSpPr>
          <p:spPr bwMode="auto">
            <a:xfrm>
              <a:off x="3311551" y="318289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347171" y="318289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137955" y="1096208"/>
              <a:ext cx="576063"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6208541" y="4255991"/>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
          <p:nvSpPr>
            <p:cNvPr id="26" name="矩形 141"/>
            <p:cNvSpPr/>
            <p:nvPr/>
          </p:nvSpPr>
          <p:spPr bwMode="auto">
            <a:xfrm>
              <a:off x="8108072" y="3157037"/>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7" name="矩形 141"/>
            <p:cNvSpPr/>
            <p:nvPr/>
          </p:nvSpPr>
          <p:spPr bwMode="auto">
            <a:xfrm>
              <a:off x="5077711" y="1445423"/>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8" name="矩形 141"/>
            <p:cNvSpPr/>
            <p:nvPr/>
          </p:nvSpPr>
          <p:spPr bwMode="auto">
            <a:xfrm>
              <a:off x="6994155" y="1448287"/>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grpSp>
      <p:sp>
        <p:nvSpPr>
          <p:cNvPr id="33" name="矩形 8"/>
          <p:cNvSpPr/>
          <p:nvPr/>
        </p:nvSpPr>
        <p:spPr>
          <a:xfrm>
            <a:off x="6373531" y="3756917"/>
            <a:ext cx="4659826" cy="2308324"/>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isis 1</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is-level level-2</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cost-style wide</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network-entity 49.0050.0500.5005.00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import-route direct route-policy DIRECTIN</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route-policy DIRECTIN permit node 10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if-match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-prefix 10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-prefix 10 index 10 permit 10.0.0.0 16 greater-equal 24 less-equal 24</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p:txBody>
      </p:sp>
      <p:cxnSp>
        <p:nvCxnSpPr>
          <p:cNvPr id="34" name="直接连接符 70"/>
          <p:cNvCxnSpPr/>
          <p:nvPr/>
        </p:nvCxnSpPr>
        <p:spPr bwMode="auto">
          <a:xfrm flipH="1" flipV="1">
            <a:off x="7739821" y="2536204"/>
            <a:ext cx="3293536" cy="1220713"/>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 name="矩形 8"/>
          <p:cNvSpPr/>
          <p:nvPr/>
        </p:nvSpPr>
        <p:spPr>
          <a:xfrm>
            <a:off x="1127450" y="3758260"/>
            <a:ext cx="5004441" cy="2123658"/>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[R3]display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routing-table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Route Flags: R - relay, D - download to fib</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Routing Tables: Public</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Destinations : 13       Routes : 13       </a:t>
            </a: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10.0.0.0/24      ISIS-L2  15   10     D   35.1.1.5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10.0.1.0/24      ISIS-L2  15   10     D   35.1.1.5</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10.0.2.0/24      ISIS-L2  15   10     D   35.1.1.5</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124855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配置静态路由引入</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现需要对</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之间的网络进行部署，需求如下：</a:t>
            </a:r>
          </a:p>
          <a:p>
            <a:pPr lvl="1"/>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R2</a:t>
            </a:r>
            <a:r>
              <a:rPr lang="zh-CN" altLang="en-US" dirty="0">
                <a:latin typeface="微软雅黑" panose="020B0503020204020204" pitchFamily="34" charset="-122"/>
                <a:ea typeface="微软雅黑" panose="020B0503020204020204" pitchFamily="34" charset="-122"/>
              </a:rPr>
              <a:t>之间配置静态路由实现互通；</a:t>
            </a:r>
          </a:p>
          <a:p>
            <a:pPr lvl="1"/>
            <a:r>
              <a:rPr lang="zh-CN" altLang="en-US" dirty="0">
                <a:latin typeface="微软雅黑" panose="020B0503020204020204" pitchFamily="34" charset="-122"/>
                <a:ea typeface="微软雅黑" panose="020B0503020204020204" pitchFamily="34" charset="-122"/>
              </a:rPr>
              <a:t>将网络</a:t>
            </a:r>
            <a:r>
              <a:rPr lang="en-US" altLang="zh-CN" dirty="0">
                <a:latin typeface="微软雅黑" panose="020B0503020204020204" pitchFamily="34" charset="-122"/>
                <a:ea typeface="微软雅黑" panose="020B0503020204020204" pitchFamily="34" charset="-122"/>
              </a:rPr>
              <a:t>172.16.X.0/24</a:t>
            </a:r>
            <a:r>
              <a:rPr lang="zh-CN" altLang="en-US" dirty="0">
                <a:latin typeface="微软雅黑" panose="020B0503020204020204" pitchFamily="34" charset="-122"/>
                <a:ea typeface="微软雅黑" panose="020B0503020204020204" pitchFamily="34" charset="-122"/>
              </a:rPr>
              <a:t>引入到</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域只能学到网络</a:t>
            </a:r>
            <a:r>
              <a:rPr lang="en-US" altLang="zh-CN" dirty="0">
                <a:latin typeface="微软雅黑" panose="020B0503020204020204" pitchFamily="34" charset="-122"/>
                <a:ea typeface="微软雅黑" panose="020B0503020204020204" pitchFamily="34" charset="-122"/>
              </a:rPr>
              <a:t>172.16.0.0/24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172.16.2.0/24</a:t>
            </a:r>
            <a:r>
              <a:rPr lang="zh-CN" altLang="en-US" dirty="0">
                <a:latin typeface="微软雅黑" panose="020B0503020204020204" pitchFamily="34" charset="-122"/>
                <a:ea typeface="微软雅黑" panose="020B0503020204020204" pitchFamily="34" charset="-122"/>
              </a:rPr>
              <a:t>的路由，请使用</a:t>
            </a:r>
            <a:r>
              <a:rPr lang="en-US" altLang="zh-CN" dirty="0">
                <a:latin typeface="微软雅黑" panose="020B0503020204020204" pitchFamily="34" charset="-122"/>
                <a:ea typeface="微软雅黑" panose="020B0503020204020204" pitchFamily="34" charset="-122"/>
              </a:rPr>
              <a:t>filter-policy</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命令，并实现最优配置。</a:t>
            </a:r>
          </a:p>
          <a:p>
            <a:endParaRPr lang="en-US" dirty="0">
              <a:latin typeface="微软雅黑" panose="020B0503020204020204" pitchFamily="34" charset="-122"/>
              <a:ea typeface="微软雅黑" panose="020B0503020204020204" pitchFamily="34" charset="-122"/>
            </a:endParaRPr>
          </a:p>
        </p:txBody>
      </p:sp>
      <p:grpSp>
        <p:nvGrpSpPr>
          <p:cNvPr id="29" name="Group 28"/>
          <p:cNvGrpSpPr/>
          <p:nvPr/>
        </p:nvGrpSpPr>
        <p:grpSpPr>
          <a:xfrm>
            <a:off x="1271464" y="3176972"/>
            <a:ext cx="9872493" cy="3135833"/>
            <a:chOff x="1012039" y="2850395"/>
            <a:chExt cx="10101088" cy="3317165"/>
          </a:xfrm>
        </p:grpSpPr>
        <p:sp>
          <p:nvSpPr>
            <p:cNvPr id="4" name="Oval 3"/>
            <p:cNvSpPr>
              <a:spLocks noChangeArrowheads="1"/>
            </p:cNvSpPr>
            <p:nvPr/>
          </p:nvSpPr>
          <p:spPr bwMode="auto">
            <a:xfrm>
              <a:off x="6564052" y="2930569"/>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4699613" y="2930569"/>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8706" y="3140968"/>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79854" y="4238700"/>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39577" y="5372169"/>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38906" y="4238703"/>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5427" y="3933608"/>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039" y="3933609"/>
              <a:ext cx="1947700" cy="1222977"/>
            </a:xfrm>
            <a:prstGeom prst="rect">
              <a:avLst/>
            </a:prstGeom>
          </p:spPr>
        </p:pic>
        <p:cxnSp>
          <p:nvCxnSpPr>
            <p:cNvPr id="12" name="Straight Connector 11"/>
            <p:cNvCxnSpPr>
              <a:stCxn id="7" idx="3"/>
              <a:endCxn id="16" idx="1"/>
            </p:cNvCxnSpPr>
            <p:nvPr/>
          </p:nvCxnSpPr>
          <p:spPr bwMode="auto">
            <a:xfrm>
              <a:off x="4018820" y="4527728"/>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59739" y="4527728"/>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41468" y="3429996"/>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5041468" y="4527730"/>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402502" y="4238702"/>
              <a:ext cx="638966" cy="578055"/>
            </a:xfrm>
            <a:prstGeom prst="rect">
              <a:avLst/>
            </a:prstGeom>
            <a:noFill/>
          </p:spPr>
        </p:pic>
        <p:cxnSp>
          <p:nvCxnSpPr>
            <p:cNvPr id="17" name="Straight Connector 16"/>
            <p:cNvCxnSpPr>
              <a:stCxn id="6" idx="3"/>
              <a:endCxn id="9" idx="1"/>
            </p:cNvCxnSpPr>
            <p:nvPr/>
          </p:nvCxnSpPr>
          <p:spPr bwMode="auto">
            <a:xfrm>
              <a:off x="6877672" y="3429996"/>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878543" y="4527731"/>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677872" y="4527731"/>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371197" y="4133607"/>
              <a:ext cx="1437210" cy="1009279"/>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639998" y="4221930"/>
              <a:ext cx="1224136" cy="781378"/>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2" name="矩形 141"/>
            <p:cNvSpPr/>
            <p:nvPr/>
          </p:nvSpPr>
          <p:spPr bwMode="auto">
            <a:xfrm>
              <a:off x="341130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44692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248791" y="285039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6308295" y="595153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
          <p:nvSpPr>
            <p:cNvPr id="26" name="矩形 141"/>
            <p:cNvSpPr/>
            <p:nvPr/>
          </p:nvSpPr>
          <p:spPr bwMode="auto">
            <a:xfrm>
              <a:off x="8207826" y="485258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7" name="矩形 141"/>
            <p:cNvSpPr/>
            <p:nvPr/>
          </p:nvSpPr>
          <p:spPr bwMode="auto">
            <a:xfrm>
              <a:off x="5177465" y="3140968"/>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8" name="矩形 141"/>
            <p:cNvSpPr/>
            <p:nvPr/>
          </p:nvSpPr>
          <p:spPr bwMode="auto">
            <a:xfrm>
              <a:off x="7093909" y="3143832"/>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grpSp>
    </p:spTree>
    <p:extLst>
      <p:ext uri="{BB962C8B-B14F-4D97-AF65-F5344CB8AC3E}">
        <p14:creationId xmlns:p14="http://schemas.microsoft.com/office/powerpoint/2010/main" val="130061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配置静态路由引入（续）</a:t>
            </a:r>
            <a:endParaRPr lang="en-US" dirty="0"/>
          </a:p>
        </p:txBody>
      </p:sp>
      <p:grpSp>
        <p:nvGrpSpPr>
          <p:cNvPr id="30" name="Group 29"/>
          <p:cNvGrpSpPr/>
          <p:nvPr/>
        </p:nvGrpSpPr>
        <p:grpSpPr>
          <a:xfrm>
            <a:off x="1163453" y="1121922"/>
            <a:ext cx="8712967" cy="2316053"/>
            <a:chOff x="912285" y="1096208"/>
            <a:chExt cx="10101088" cy="3270266"/>
          </a:xfrm>
        </p:grpSpPr>
        <p:sp>
          <p:nvSpPr>
            <p:cNvPr id="31" name="Oval 30"/>
            <p:cNvSpPr>
              <a:spLocks noChangeArrowheads="1"/>
            </p:cNvSpPr>
            <p:nvPr/>
          </p:nvSpPr>
          <p:spPr bwMode="auto">
            <a:xfrm>
              <a:off x="6464298" y="1235024"/>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32" name="Oval 3"/>
            <p:cNvSpPr>
              <a:spLocks noChangeArrowheads="1"/>
            </p:cNvSpPr>
            <p:nvPr/>
          </p:nvSpPr>
          <p:spPr bwMode="auto">
            <a:xfrm>
              <a:off x="4599859" y="1235024"/>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33" name="Picture 12" descr="E:\2016.01\1.12 扁平化图标\蓝色\AR-蓝色最新-40.png"/>
            <p:cNvPicPr>
              <a:picLocks noChangeAspect="1" noChangeArrowheads="1"/>
            </p:cNvPicPr>
            <p:nvPr/>
          </p:nvPicPr>
          <p:blipFill>
            <a:blip r:embed="rId3" cstate="print"/>
            <a:srcRect/>
            <a:stretch>
              <a:fillRect/>
            </a:stretch>
          </p:blipFill>
          <p:spPr bwMode="auto">
            <a:xfrm>
              <a:off x="6138952" y="1445423"/>
              <a:ext cx="638966" cy="578055"/>
            </a:xfrm>
            <a:prstGeom prst="rect">
              <a:avLst/>
            </a:prstGeom>
            <a:noFill/>
          </p:spPr>
        </p:pic>
        <p:pic>
          <p:nvPicPr>
            <p:cNvPr id="34" name="Picture 12" descr="E:\2016.01\1.12 扁平化图标\蓝色\AR-蓝色最新-40.png"/>
            <p:cNvPicPr>
              <a:picLocks noChangeAspect="1" noChangeArrowheads="1"/>
            </p:cNvPicPr>
            <p:nvPr/>
          </p:nvPicPr>
          <p:blipFill>
            <a:blip r:embed="rId3" cstate="print"/>
            <a:srcRect/>
            <a:stretch>
              <a:fillRect/>
            </a:stretch>
          </p:blipFill>
          <p:spPr bwMode="auto">
            <a:xfrm>
              <a:off x="3280100" y="2543155"/>
              <a:ext cx="638966" cy="578055"/>
            </a:xfrm>
            <a:prstGeom prst="rect">
              <a:avLst/>
            </a:prstGeom>
            <a:noFill/>
          </p:spPr>
        </p:pic>
        <p:pic>
          <p:nvPicPr>
            <p:cNvPr id="35" name="Picture 12" descr="E:\2016.01\1.12 扁平化图标\蓝色\AR-蓝色最新-40.png"/>
            <p:cNvPicPr>
              <a:picLocks noChangeAspect="1" noChangeArrowheads="1"/>
            </p:cNvPicPr>
            <p:nvPr/>
          </p:nvPicPr>
          <p:blipFill>
            <a:blip r:embed="rId3" cstate="print"/>
            <a:srcRect/>
            <a:stretch>
              <a:fillRect/>
            </a:stretch>
          </p:blipFill>
          <p:spPr bwMode="auto">
            <a:xfrm>
              <a:off x="6139823" y="3676624"/>
              <a:ext cx="638966" cy="578055"/>
            </a:xfrm>
            <a:prstGeom prst="rect">
              <a:avLst/>
            </a:prstGeom>
            <a:noFill/>
          </p:spPr>
        </p:pic>
        <p:pic>
          <p:nvPicPr>
            <p:cNvPr id="36" name="Picture 12" descr="E:\2016.01\1.12 扁平化图标\蓝色\AR-蓝色最新-40.png"/>
            <p:cNvPicPr>
              <a:picLocks noChangeAspect="1" noChangeArrowheads="1"/>
            </p:cNvPicPr>
            <p:nvPr/>
          </p:nvPicPr>
          <p:blipFill>
            <a:blip r:embed="rId3" cstate="print"/>
            <a:srcRect/>
            <a:stretch>
              <a:fillRect/>
            </a:stretch>
          </p:blipFill>
          <p:spPr bwMode="auto">
            <a:xfrm>
              <a:off x="7939152" y="2543158"/>
              <a:ext cx="638966" cy="578055"/>
            </a:xfrm>
            <a:prstGeom prst="rect">
              <a:avLst/>
            </a:prstGeom>
            <a:noFill/>
          </p:spPr>
        </p:pic>
        <p:pic>
          <p:nvPicPr>
            <p:cNvPr id="37"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5673" y="2238063"/>
              <a:ext cx="1947700" cy="1222977"/>
            </a:xfrm>
            <a:prstGeom prst="rect">
              <a:avLst/>
            </a:prstGeom>
          </p:spPr>
        </p:pic>
        <p:pic>
          <p:nvPicPr>
            <p:cNvPr id="38"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2285" y="2238064"/>
              <a:ext cx="1947700" cy="1222977"/>
            </a:xfrm>
            <a:prstGeom prst="rect">
              <a:avLst/>
            </a:prstGeom>
          </p:spPr>
        </p:pic>
        <p:cxnSp>
          <p:nvCxnSpPr>
            <p:cNvPr id="39" name="Straight Connector 38"/>
            <p:cNvCxnSpPr>
              <a:stCxn id="34" idx="3"/>
              <a:endCxn id="43" idx="1"/>
            </p:cNvCxnSpPr>
            <p:nvPr/>
          </p:nvCxnSpPr>
          <p:spPr bwMode="auto">
            <a:xfrm>
              <a:off x="3919066" y="2832183"/>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0" name="Straight Connector 39"/>
            <p:cNvCxnSpPr>
              <a:stCxn id="34" idx="1"/>
              <a:endCxn id="38" idx="3"/>
            </p:cNvCxnSpPr>
            <p:nvPr/>
          </p:nvCxnSpPr>
          <p:spPr bwMode="auto">
            <a:xfrm flipH="1">
              <a:off x="2859985" y="2832183"/>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1" name="Straight Connector 40"/>
            <p:cNvCxnSpPr>
              <a:endCxn id="33" idx="1"/>
            </p:cNvCxnSpPr>
            <p:nvPr/>
          </p:nvCxnSpPr>
          <p:spPr bwMode="auto">
            <a:xfrm flipV="1">
              <a:off x="4941714" y="1734451"/>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2" name="Straight Connector 41"/>
            <p:cNvCxnSpPr>
              <a:stCxn id="43" idx="3"/>
              <a:endCxn id="35" idx="1"/>
            </p:cNvCxnSpPr>
            <p:nvPr/>
          </p:nvCxnSpPr>
          <p:spPr bwMode="auto">
            <a:xfrm>
              <a:off x="4941714" y="2832185"/>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43" name="Picture 12" descr="E:\2016.01\1.12 扁平化图标\蓝色\AR-蓝色最新-40.png"/>
            <p:cNvPicPr>
              <a:picLocks noChangeAspect="1" noChangeArrowheads="1"/>
            </p:cNvPicPr>
            <p:nvPr/>
          </p:nvPicPr>
          <p:blipFill>
            <a:blip r:embed="rId3" cstate="print"/>
            <a:srcRect/>
            <a:stretch>
              <a:fillRect/>
            </a:stretch>
          </p:blipFill>
          <p:spPr bwMode="auto">
            <a:xfrm>
              <a:off x="4302748" y="2543157"/>
              <a:ext cx="638966" cy="578055"/>
            </a:xfrm>
            <a:prstGeom prst="rect">
              <a:avLst/>
            </a:prstGeom>
            <a:noFill/>
          </p:spPr>
        </p:pic>
        <p:cxnSp>
          <p:nvCxnSpPr>
            <p:cNvPr id="44" name="Straight Connector 43"/>
            <p:cNvCxnSpPr>
              <a:stCxn id="33" idx="3"/>
              <a:endCxn id="36" idx="1"/>
            </p:cNvCxnSpPr>
            <p:nvPr/>
          </p:nvCxnSpPr>
          <p:spPr bwMode="auto">
            <a:xfrm>
              <a:off x="6777918" y="1734451"/>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5" name="Straight Connector 44"/>
            <p:cNvCxnSpPr>
              <a:stCxn id="35" idx="3"/>
              <a:endCxn id="36" idx="1"/>
            </p:cNvCxnSpPr>
            <p:nvPr/>
          </p:nvCxnSpPr>
          <p:spPr bwMode="auto">
            <a:xfrm flipV="1">
              <a:off x="6778789" y="2832186"/>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6" name="Straight Connector 45"/>
            <p:cNvCxnSpPr>
              <a:stCxn id="36" idx="3"/>
              <a:endCxn id="37" idx="1"/>
            </p:cNvCxnSpPr>
            <p:nvPr/>
          </p:nvCxnSpPr>
          <p:spPr bwMode="auto">
            <a:xfrm>
              <a:off x="8578118" y="2832186"/>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1262275" y="2344844"/>
              <a:ext cx="1437210" cy="1173367"/>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172.16.0.0/24</a:t>
              </a:r>
            </a:p>
            <a:p>
              <a:r>
                <a:rPr lang="en-US" altLang="zh-CN" sz="1200" dirty="0">
                  <a:latin typeface="微软雅黑" panose="020B0503020204020204" pitchFamily="34" charset="-122"/>
                  <a:ea typeface="微软雅黑" panose="020B0503020204020204" pitchFamily="34" charset="-122"/>
                  <a:cs typeface="Arial" pitchFamily="34" charset="0"/>
                </a:rPr>
                <a:t>172.16.1.0/24</a:t>
              </a:r>
            </a:p>
            <a:p>
              <a:r>
                <a:rPr lang="en-US" altLang="zh-CN" sz="1200" dirty="0">
                  <a:latin typeface="微软雅黑" panose="020B0503020204020204" pitchFamily="34" charset="-122"/>
                  <a:ea typeface="微软雅黑" panose="020B0503020204020204" pitchFamily="34" charset="-122"/>
                  <a:cs typeface="Arial" pitchFamily="34" charset="0"/>
                </a:rPr>
                <a:t>172.16.2.0/24</a:t>
              </a:r>
            </a:p>
            <a:p>
              <a:r>
                <a:rPr lang="en-US" altLang="zh-CN" sz="1200" dirty="0">
                  <a:latin typeface="微软雅黑" panose="020B0503020204020204" pitchFamily="34" charset="-122"/>
                  <a:ea typeface="微软雅黑" panose="020B0503020204020204" pitchFamily="34" charset="-122"/>
                  <a:cs typeface="Arial" pitchFamily="34" charset="0"/>
                </a:rPr>
                <a:t>172.16.3.0/24</a:t>
              </a:r>
            </a:p>
          </p:txBody>
        </p:sp>
        <p:sp>
          <p:nvSpPr>
            <p:cNvPr id="48" name="TextBox 47"/>
            <p:cNvSpPr txBox="1"/>
            <p:nvPr/>
          </p:nvSpPr>
          <p:spPr>
            <a:xfrm>
              <a:off x="9443303" y="2371399"/>
              <a:ext cx="1403108" cy="1042993"/>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49" name="矩形 141"/>
            <p:cNvSpPr/>
            <p:nvPr/>
          </p:nvSpPr>
          <p:spPr bwMode="auto">
            <a:xfrm>
              <a:off x="3311551" y="318289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50" name="矩形 141"/>
            <p:cNvSpPr/>
            <p:nvPr/>
          </p:nvSpPr>
          <p:spPr bwMode="auto">
            <a:xfrm>
              <a:off x="4347171" y="318289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51" name="矩形 141"/>
            <p:cNvSpPr/>
            <p:nvPr/>
          </p:nvSpPr>
          <p:spPr bwMode="auto">
            <a:xfrm>
              <a:off x="6137955" y="1096208"/>
              <a:ext cx="576063"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52" name="矩形 141"/>
            <p:cNvSpPr/>
            <p:nvPr/>
          </p:nvSpPr>
          <p:spPr bwMode="auto">
            <a:xfrm>
              <a:off x="6171529" y="4150451"/>
              <a:ext cx="576064" cy="21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
          <p:nvSpPr>
            <p:cNvPr id="53" name="矩形 141"/>
            <p:cNvSpPr/>
            <p:nvPr/>
          </p:nvSpPr>
          <p:spPr bwMode="auto">
            <a:xfrm>
              <a:off x="8108072" y="3157037"/>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54" name="矩形 141"/>
            <p:cNvSpPr/>
            <p:nvPr/>
          </p:nvSpPr>
          <p:spPr bwMode="auto">
            <a:xfrm>
              <a:off x="5077711" y="1445423"/>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55" name="矩形 141"/>
            <p:cNvSpPr/>
            <p:nvPr/>
          </p:nvSpPr>
          <p:spPr bwMode="auto">
            <a:xfrm>
              <a:off x="6994155" y="1448287"/>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grpSp>
      <p:sp>
        <p:nvSpPr>
          <p:cNvPr id="57" name="矩形 8"/>
          <p:cNvSpPr/>
          <p:nvPr/>
        </p:nvSpPr>
        <p:spPr>
          <a:xfrm>
            <a:off x="1003311" y="1312173"/>
            <a:ext cx="3096342" cy="276999"/>
          </a:xfrm>
          <a:prstGeom prst="rect">
            <a:avLst/>
          </a:prstGeom>
          <a:solidFill>
            <a:schemeClr val="bg1">
              <a:lumMod val="85000"/>
            </a:schemeClr>
          </a:solidFill>
          <a:ln>
            <a:solidFill>
              <a:schemeClr val="tx1"/>
            </a:solidFill>
            <a:prstDash val="dash"/>
          </a:ln>
        </p:spPr>
        <p:txBody>
          <a:bodyPr wrap="square">
            <a:spAutoFit/>
          </a:bodyPr>
          <a:lstStyle/>
          <a:p>
            <a:pPr>
              <a:buClr>
                <a:srgbClr val="CC9900"/>
              </a:buClr>
            </a:pP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route-static 0.0.0.0 0.0.0.0  12.1.1.2</a:t>
            </a:r>
          </a:p>
        </p:txBody>
      </p:sp>
      <p:cxnSp>
        <p:nvCxnSpPr>
          <p:cNvPr id="58" name="直接连接符 87"/>
          <p:cNvCxnSpPr/>
          <p:nvPr/>
        </p:nvCxnSpPr>
        <p:spPr bwMode="auto">
          <a:xfrm flipV="1">
            <a:off x="3770865" y="1773838"/>
            <a:ext cx="315273" cy="367048"/>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2" name="矩形 8"/>
          <p:cNvSpPr/>
          <p:nvPr/>
        </p:nvSpPr>
        <p:spPr>
          <a:xfrm>
            <a:off x="985723" y="3448520"/>
            <a:ext cx="4716522" cy="2862322"/>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acl number 2000</a:t>
            </a:r>
          </a:p>
          <a:p>
            <a:r>
              <a:rPr lang="en-US" altLang="zh-CN" sz="12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rPr>
              <a:t> rule 5 permit source 172.16.0.0 0.0.2.0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1 router-id 2.2.2.2</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filter-policy 2000 export static</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import-route static</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area 0.0.0.0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23.1.1.0 0.0.0.255</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24.1.1.0 0.0.0.255</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2.2.2.2 0.0.0.0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route-static 172.16.0.0 255.255.255.0 12.1.1.1</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route-static 172.16.1.0 255.255.255.0 12.1.1.1</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route-static 172.16.2.0 255.255.255.0 12.1.1.1</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route-static 172.16.3.0 255.255.255.0 12.1.1.1</a:t>
            </a:r>
          </a:p>
        </p:txBody>
      </p:sp>
      <p:cxnSp>
        <p:nvCxnSpPr>
          <p:cNvPr id="63" name="直接连接符 98"/>
          <p:cNvCxnSpPr/>
          <p:nvPr/>
        </p:nvCxnSpPr>
        <p:spPr bwMode="auto">
          <a:xfrm flipV="1">
            <a:off x="1005085" y="2556059"/>
            <a:ext cx="3066965" cy="878695"/>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5" name="矩形 8"/>
          <p:cNvSpPr/>
          <p:nvPr/>
        </p:nvSpPr>
        <p:spPr>
          <a:xfrm>
            <a:off x="6223013" y="3441459"/>
            <a:ext cx="4932548" cy="2123658"/>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[R3]display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routing-table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Route Flags: R - relay, D - download to fib</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Routing Tables: Public</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Destinations : 17       Routes : 17       </a:t>
            </a: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172.16.0.0/24     O_ASE   150  1       D   23.1.1.2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172.16.2.0/24     O_ASE   150  1       D   23.1.1.2</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282837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par>
                                <p:cTn id="8" presetID="3" presetClass="entr" presetSubtype="1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blinds(horizontal)">
                                      <p:cBhvr>
                                        <p:cTn id="1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学完本课程后，您将能够：</a:t>
            </a:r>
          </a:p>
          <a:p>
            <a:pPr lvl="1"/>
            <a:r>
              <a:rPr lang="zh-CN" altLang="en-US" dirty="0">
                <a:latin typeface="微软雅黑" panose="020B0503020204020204" pitchFamily="34" charset="-122"/>
                <a:ea typeface="微软雅黑" panose="020B0503020204020204" pitchFamily="34" charset="-122"/>
              </a:rPr>
              <a:t>掌握包括</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IP-Prefix</a:t>
            </a:r>
            <a:r>
              <a:rPr lang="zh-CN" altLang="en-US" dirty="0">
                <a:latin typeface="微软雅黑" panose="020B0503020204020204" pitchFamily="34" charset="-122"/>
                <a:ea typeface="微软雅黑" panose="020B0503020204020204" pitchFamily="34" charset="-122"/>
              </a:rPr>
              <a:t>等路由选择工具</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掌握路由策略的原理与配置</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掌握策略路由的原理与配置</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运用路由策略及策略路由进行路由控制及报文转发</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配置双点双向路由引入</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需要实现网络的互联互通，现需求如下：</a:t>
            </a:r>
          </a:p>
          <a:p>
            <a:pPr lvl="1"/>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上进行双向路由引入</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564052" y="2930569"/>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4699613" y="2930569"/>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8706" y="3140968"/>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79854" y="4238700"/>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39577" y="5372169"/>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38906" y="4238703"/>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5427" y="3933608"/>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039" y="3933609"/>
            <a:ext cx="1947700" cy="1222977"/>
          </a:xfrm>
          <a:prstGeom prst="rect">
            <a:avLst/>
          </a:prstGeom>
        </p:spPr>
      </p:pic>
      <p:cxnSp>
        <p:nvCxnSpPr>
          <p:cNvPr id="12" name="Straight Connector 11"/>
          <p:cNvCxnSpPr>
            <a:stCxn id="7" idx="3"/>
            <a:endCxn id="16" idx="1"/>
          </p:cNvCxnSpPr>
          <p:nvPr/>
        </p:nvCxnSpPr>
        <p:spPr bwMode="auto">
          <a:xfrm>
            <a:off x="4018820" y="4527728"/>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59739" y="4527728"/>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41468" y="3429996"/>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5041468" y="4527730"/>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402502" y="4238702"/>
            <a:ext cx="638966" cy="578055"/>
          </a:xfrm>
          <a:prstGeom prst="rect">
            <a:avLst/>
          </a:prstGeom>
          <a:noFill/>
        </p:spPr>
      </p:pic>
      <p:cxnSp>
        <p:nvCxnSpPr>
          <p:cNvPr id="17" name="Straight Connector 16"/>
          <p:cNvCxnSpPr>
            <a:stCxn id="6" idx="3"/>
            <a:endCxn id="9" idx="1"/>
          </p:cNvCxnSpPr>
          <p:nvPr/>
        </p:nvCxnSpPr>
        <p:spPr bwMode="auto">
          <a:xfrm>
            <a:off x="6877672" y="3429996"/>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878543" y="4527731"/>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677872" y="4527731"/>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371197" y="4133608"/>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639998" y="4221930"/>
            <a:ext cx="1224136" cy="73866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2" name="矩形 141"/>
          <p:cNvSpPr/>
          <p:nvPr/>
        </p:nvSpPr>
        <p:spPr bwMode="auto">
          <a:xfrm>
            <a:off x="341130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44692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248791" y="285039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8207826" y="485258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6" name="矩形 141"/>
          <p:cNvSpPr/>
          <p:nvPr/>
        </p:nvSpPr>
        <p:spPr bwMode="auto">
          <a:xfrm>
            <a:off x="5177465" y="3140968"/>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7" name="矩形 141"/>
          <p:cNvSpPr/>
          <p:nvPr/>
        </p:nvSpPr>
        <p:spPr bwMode="auto">
          <a:xfrm>
            <a:off x="7093909" y="3143832"/>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8" name="矩形 141"/>
          <p:cNvSpPr/>
          <p:nvPr/>
        </p:nvSpPr>
        <p:spPr bwMode="auto">
          <a:xfrm>
            <a:off x="6308295" y="595153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Tree>
    <p:extLst>
      <p:ext uri="{BB962C8B-B14F-4D97-AF65-F5344CB8AC3E}">
        <p14:creationId xmlns:p14="http://schemas.microsoft.com/office/powerpoint/2010/main" val="1881559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配置双点双向路由引入（续）</a:t>
            </a:r>
            <a:endParaRPr lang="en-US" dirty="0"/>
          </a:p>
        </p:txBody>
      </p:sp>
      <p:grpSp>
        <p:nvGrpSpPr>
          <p:cNvPr id="4" name="Group 3"/>
          <p:cNvGrpSpPr/>
          <p:nvPr/>
        </p:nvGrpSpPr>
        <p:grpSpPr>
          <a:xfrm>
            <a:off x="1343472" y="1142724"/>
            <a:ext cx="8712967" cy="2390798"/>
            <a:chOff x="912285" y="1096208"/>
            <a:chExt cx="10101088" cy="3375807"/>
          </a:xfrm>
        </p:grpSpPr>
        <p:sp>
          <p:nvSpPr>
            <p:cNvPr id="5" name="Oval 4"/>
            <p:cNvSpPr>
              <a:spLocks noChangeArrowheads="1"/>
            </p:cNvSpPr>
            <p:nvPr/>
          </p:nvSpPr>
          <p:spPr bwMode="auto">
            <a:xfrm>
              <a:off x="6464298" y="1235024"/>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6" name="Oval 3"/>
            <p:cNvSpPr>
              <a:spLocks noChangeArrowheads="1"/>
            </p:cNvSpPr>
            <p:nvPr/>
          </p:nvSpPr>
          <p:spPr bwMode="auto">
            <a:xfrm>
              <a:off x="4599859" y="1235024"/>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6138952" y="1445423"/>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3280100" y="2543155"/>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6139823" y="3676624"/>
              <a:ext cx="638966" cy="578055"/>
            </a:xfrm>
            <a:prstGeom prst="rect">
              <a:avLst/>
            </a:prstGeom>
            <a:noFill/>
          </p:spPr>
        </p:pic>
        <p:pic>
          <p:nvPicPr>
            <p:cNvPr id="10" name="Picture 12" descr="E:\2016.01\1.12 扁平化图标\蓝色\AR-蓝色最新-40.png"/>
            <p:cNvPicPr>
              <a:picLocks noChangeAspect="1" noChangeArrowheads="1"/>
            </p:cNvPicPr>
            <p:nvPr/>
          </p:nvPicPr>
          <p:blipFill>
            <a:blip r:embed="rId3" cstate="print"/>
            <a:srcRect/>
            <a:stretch>
              <a:fillRect/>
            </a:stretch>
          </p:blipFill>
          <p:spPr bwMode="auto">
            <a:xfrm>
              <a:off x="7939152" y="2543158"/>
              <a:ext cx="638966" cy="578055"/>
            </a:xfrm>
            <a:prstGeom prst="rect">
              <a:avLst/>
            </a:prstGeom>
            <a:noFill/>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5673" y="2238063"/>
              <a:ext cx="1947700" cy="1222977"/>
            </a:xfrm>
            <a:prstGeom prst="rect">
              <a:avLst/>
            </a:prstGeom>
          </p:spPr>
        </p:pic>
        <p:pic>
          <p:nvPicPr>
            <p:cNvPr id="12"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2285" y="2238064"/>
              <a:ext cx="1947700" cy="1222977"/>
            </a:xfrm>
            <a:prstGeom prst="rect">
              <a:avLst/>
            </a:prstGeom>
          </p:spPr>
        </p:pic>
        <p:cxnSp>
          <p:nvCxnSpPr>
            <p:cNvPr id="13" name="Straight Connector 12"/>
            <p:cNvCxnSpPr>
              <a:stCxn id="8" idx="3"/>
              <a:endCxn id="17" idx="1"/>
            </p:cNvCxnSpPr>
            <p:nvPr/>
          </p:nvCxnSpPr>
          <p:spPr bwMode="auto">
            <a:xfrm>
              <a:off x="3919066" y="2832183"/>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8" idx="1"/>
              <a:endCxn id="12" idx="3"/>
            </p:cNvCxnSpPr>
            <p:nvPr/>
          </p:nvCxnSpPr>
          <p:spPr bwMode="auto">
            <a:xfrm flipH="1">
              <a:off x="2859985" y="2832183"/>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endCxn id="7" idx="1"/>
            </p:cNvCxnSpPr>
            <p:nvPr/>
          </p:nvCxnSpPr>
          <p:spPr bwMode="auto">
            <a:xfrm flipV="1">
              <a:off x="4941714" y="1734451"/>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17" idx="3"/>
              <a:endCxn id="9" idx="1"/>
            </p:cNvCxnSpPr>
            <p:nvPr/>
          </p:nvCxnSpPr>
          <p:spPr bwMode="auto">
            <a:xfrm>
              <a:off x="4941714" y="2832185"/>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7" name="Picture 12" descr="E:\2016.01\1.12 扁平化图标\蓝色\AR-蓝色最新-40.png"/>
            <p:cNvPicPr>
              <a:picLocks noChangeAspect="1" noChangeArrowheads="1"/>
            </p:cNvPicPr>
            <p:nvPr/>
          </p:nvPicPr>
          <p:blipFill>
            <a:blip r:embed="rId3" cstate="print"/>
            <a:srcRect/>
            <a:stretch>
              <a:fillRect/>
            </a:stretch>
          </p:blipFill>
          <p:spPr bwMode="auto">
            <a:xfrm>
              <a:off x="4302748" y="2543157"/>
              <a:ext cx="638966" cy="578055"/>
            </a:xfrm>
            <a:prstGeom prst="rect">
              <a:avLst/>
            </a:prstGeom>
            <a:noFill/>
          </p:spPr>
        </p:pic>
        <p:cxnSp>
          <p:nvCxnSpPr>
            <p:cNvPr id="18" name="Straight Connector 17"/>
            <p:cNvCxnSpPr>
              <a:stCxn id="7" idx="3"/>
              <a:endCxn id="10" idx="1"/>
            </p:cNvCxnSpPr>
            <p:nvPr/>
          </p:nvCxnSpPr>
          <p:spPr bwMode="auto">
            <a:xfrm>
              <a:off x="6777918" y="1734451"/>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flipV="1">
              <a:off x="6778789" y="2832186"/>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 name="Straight Connector 19"/>
            <p:cNvCxnSpPr>
              <a:stCxn id="10" idx="3"/>
              <a:endCxn id="11" idx="1"/>
            </p:cNvCxnSpPr>
            <p:nvPr/>
          </p:nvCxnSpPr>
          <p:spPr bwMode="auto">
            <a:xfrm>
              <a:off x="8578118" y="2832186"/>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1262275" y="2344844"/>
              <a:ext cx="1437210" cy="1173368"/>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172.16.0.0/24</a:t>
              </a:r>
            </a:p>
            <a:p>
              <a:r>
                <a:rPr lang="en-US" altLang="zh-CN" sz="1200" dirty="0">
                  <a:latin typeface="微软雅黑" panose="020B0503020204020204" pitchFamily="34" charset="-122"/>
                  <a:ea typeface="微软雅黑" panose="020B0503020204020204" pitchFamily="34" charset="-122"/>
                  <a:cs typeface="Arial" pitchFamily="34" charset="0"/>
                </a:rPr>
                <a:t>172.16.1.0/24</a:t>
              </a:r>
            </a:p>
            <a:p>
              <a:r>
                <a:rPr lang="en-US" altLang="zh-CN" sz="1200" dirty="0">
                  <a:latin typeface="微软雅黑" panose="020B0503020204020204" pitchFamily="34" charset="-122"/>
                  <a:ea typeface="微软雅黑" panose="020B0503020204020204" pitchFamily="34" charset="-122"/>
                  <a:cs typeface="Arial" pitchFamily="34" charset="0"/>
                </a:rPr>
                <a:t>172.16.2.0/24</a:t>
              </a:r>
            </a:p>
            <a:p>
              <a:r>
                <a:rPr lang="en-US" altLang="zh-CN" sz="1200" dirty="0">
                  <a:latin typeface="微软雅黑" panose="020B0503020204020204" pitchFamily="34" charset="-122"/>
                  <a:ea typeface="微软雅黑" panose="020B0503020204020204" pitchFamily="34" charset="-122"/>
                  <a:cs typeface="Arial" pitchFamily="34" charset="0"/>
                </a:rPr>
                <a:t>172.16.3.0/24</a:t>
              </a:r>
            </a:p>
          </p:txBody>
        </p:sp>
        <p:sp>
          <p:nvSpPr>
            <p:cNvPr id="22" name="TextBox 21"/>
            <p:cNvSpPr txBox="1"/>
            <p:nvPr/>
          </p:nvSpPr>
          <p:spPr>
            <a:xfrm>
              <a:off x="9443303" y="2371399"/>
              <a:ext cx="1570068" cy="104299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3" name="矩形 141"/>
            <p:cNvSpPr/>
            <p:nvPr/>
          </p:nvSpPr>
          <p:spPr bwMode="auto">
            <a:xfrm>
              <a:off x="3311551" y="318289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4" name="矩形 141"/>
            <p:cNvSpPr/>
            <p:nvPr/>
          </p:nvSpPr>
          <p:spPr bwMode="auto">
            <a:xfrm>
              <a:off x="4347171" y="318289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5" name="矩形 141"/>
            <p:cNvSpPr/>
            <p:nvPr/>
          </p:nvSpPr>
          <p:spPr bwMode="auto">
            <a:xfrm>
              <a:off x="6137955" y="1096208"/>
              <a:ext cx="576063"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6" name="矩形 141"/>
            <p:cNvSpPr/>
            <p:nvPr/>
          </p:nvSpPr>
          <p:spPr bwMode="auto">
            <a:xfrm>
              <a:off x="6208541" y="4255991"/>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
          <p:nvSpPr>
            <p:cNvPr id="27" name="矩形 141"/>
            <p:cNvSpPr/>
            <p:nvPr/>
          </p:nvSpPr>
          <p:spPr bwMode="auto">
            <a:xfrm>
              <a:off x="8108072" y="3157037"/>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8" name="矩形 141"/>
            <p:cNvSpPr/>
            <p:nvPr/>
          </p:nvSpPr>
          <p:spPr bwMode="auto">
            <a:xfrm>
              <a:off x="5077711" y="1445423"/>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9" name="矩形 141"/>
            <p:cNvSpPr/>
            <p:nvPr/>
          </p:nvSpPr>
          <p:spPr bwMode="auto">
            <a:xfrm>
              <a:off x="6994155" y="1448287"/>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grpSp>
      <p:sp>
        <p:nvSpPr>
          <p:cNvPr id="30" name="矩形 118"/>
          <p:cNvSpPr/>
          <p:nvPr/>
        </p:nvSpPr>
        <p:spPr bwMode="auto">
          <a:xfrm flipH="1">
            <a:off x="2036659" y="1088594"/>
            <a:ext cx="1802686" cy="900246"/>
          </a:xfrm>
          <a:prstGeom prst="rect">
            <a:avLst/>
          </a:prstGeom>
          <a:solidFill>
            <a:schemeClr val="bg1">
              <a:lumMod val="85000"/>
            </a:schemeClr>
          </a:solidFill>
          <a:ln>
            <a:solidFill>
              <a:schemeClr val="tx1"/>
            </a:solidFill>
            <a:prstDash val="dash"/>
          </a:ln>
        </p:spPr>
        <p:txBody>
          <a:bodyPr wrap="square">
            <a:spAutoFit/>
          </a:bodyPr>
          <a:lstStyle/>
          <a:p>
            <a:r>
              <a:rPr lang="en-US" altLang="zh-CN" sz="105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 import-route </a:t>
            </a:r>
            <a:r>
              <a:rPr lang="en-US" altLang="zh-CN" sz="105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 1 </a:t>
            </a:r>
          </a:p>
          <a:p>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05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import-route </a:t>
            </a:r>
            <a:r>
              <a:rPr lang="en-US" altLang="zh-CN" sz="105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 1 </a:t>
            </a:r>
          </a:p>
        </p:txBody>
      </p:sp>
      <p:cxnSp>
        <p:nvCxnSpPr>
          <p:cNvPr id="31" name="直接连接符 242"/>
          <p:cNvCxnSpPr/>
          <p:nvPr/>
        </p:nvCxnSpPr>
        <p:spPr bwMode="auto">
          <a:xfrm>
            <a:off x="3851258" y="1074996"/>
            <a:ext cx="2012529" cy="313856"/>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3" name="矩形 107"/>
          <p:cNvSpPr/>
          <p:nvPr/>
        </p:nvSpPr>
        <p:spPr bwMode="auto">
          <a:xfrm flipH="1">
            <a:off x="8166120" y="1052590"/>
            <a:ext cx="1782307" cy="900246"/>
          </a:xfrm>
          <a:prstGeom prst="rect">
            <a:avLst/>
          </a:prstGeom>
          <a:solidFill>
            <a:schemeClr val="bg1">
              <a:lumMod val="85000"/>
            </a:schemeClr>
          </a:solidFill>
          <a:ln>
            <a:solidFill>
              <a:schemeClr val="tx1"/>
            </a:solidFill>
            <a:prstDash val="dash"/>
          </a:ln>
        </p:spPr>
        <p:txBody>
          <a:bodyPr wrap="square">
            <a:spAutoFit/>
          </a:bodyPr>
          <a:lstStyle/>
          <a:p>
            <a:r>
              <a:rPr lang="en-US" altLang="zh-CN" sz="105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 import-route </a:t>
            </a:r>
            <a:r>
              <a:rPr lang="en-US" altLang="zh-CN" sz="105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05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import-route </a:t>
            </a:r>
            <a:r>
              <a:rPr lang="en-US" altLang="zh-CN" sz="105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 1</a:t>
            </a:r>
          </a:p>
        </p:txBody>
      </p:sp>
      <p:sp>
        <p:nvSpPr>
          <p:cNvPr id="34" name="任意多边形 108"/>
          <p:cNvSpPr/>
          <p:nvPr/>
        </p:nvSpPr>
        <p:spPr bwMode="auto">
          <a:xfrm>
            <a:off x="6399584" y="1052590"/>
            <a:ext cx="1766536" cy="1916694"/>
          </a:xfrm>
          <a:custGeom>
            <a:avLst/>
            <a:gdLst>
              <a:gd name="connsiteX0" fmla="*/ 0 w 3797300"/>
              <a:gd name="connsiteY0" fmla="*/ 1879600 h 1879600"/>
              <a:gd name="connsiteX1" fmla="*/ 1485900 w 3797300"/>
              <a:gd name="connsiteY1" fmla="*/ 469900 h 1879600"/>
              <a:gd name="connsiteX2" fmla="*/ 3797300 w 3797300"/>
              <a:gd name="connsiteY2" fmla="*/ 0 h 1879600"/>
              <a:gd name="connsiteX0" fmla="*/ 0 w 1575916"/>
              <a:gd name="connsiteY0" fmla="*/ 1897236 h 1897236"/>
              <a:gd name="connsiteX1" fmla="*/ 1485900 w 1575916"/>
              <a:gd name="connsiteY1" fmla="*/ 487536 h 1897236"/>
              <a:gd name="connsiteX2" fmla="*/ 1575916 w 1575916"/>
              <a:gd name="connsiteY2" fmla="*/ 0 h 1897236"/>
              <a:gd name="connsiteX0" fmla="*/ 0 w 1575916"/>
              <a:gd name="connsiteY0" fmla="*/ 1897236 h 1897236"/>
              <a:gd name="connsiteX1" fmla="*/ 1575916 w 1575916"/>
              <a:gd name="connsiteY1" fmla="*/ 0 h 1897236"/>
            </a:gdLst>
            <a:ahLst/>
            <a:cxnLst>
              <a:cxn ang="0">
                <a:pos x="connsiteX0" y="connsiteY0"/>
              </a:cxn>
              <a:cxn ang="0">
                <a:pos x="connsiteX1" y="connsiteY1"/>
              </a:cxn>
            </a:cxnLst>
            <a:rect l="l" t="t" r="r" b="b"/>
            <a:pathLst>
              <a:path w="1575916" h="1897236">
                <a:moveTo>
                  <a:pt x="0" y="1897236"/>
                </a:moveTo>
                <a:lnTo>
                  <a:pt x="1575916" y="0"/>
                </a:lnTo>
              </a:path>
            </a:pathLst>
          </a:cu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8"/>
          <p:cNvSpPr/>
          <p:nvPr/>
        </p:nvSpPr>
        <p:spPr>
          <a:xfrm>
            <a:off x="949718" y="3523652"/>
            <a:ext cx="4962183" cy="2677656"/>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[R3]dis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routing-table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Route Flags: R - relay, D - download to fib</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Routing Tables: Public</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Destinations : 17       Routes : 17       </a:t>
            </a: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10.0.0.0/24     ISIS-L2   15   10      D   35.1.1.5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10.0.1.0/24     ISIS-L2   15   10      D   35.1.1.5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10.0.2.0/24     ISIS-L2   15   10      D   35.1.1.5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24.1.1.0/24     OSPF      10   2       D   23.1.1.2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45.1.1.0/24     ISIS-L2   15   20      D   35.1.1.5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172.16.0.0/24   O_ASE     150  1       D   23.1.1.2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172.16.2.0/24   O_ASE     150  1       D   23.1.1.2</a:t>
            </a:r>
          </a:p>
        </p:txBody>
      </p:sp>
      <p:sp>
        <p:nvSpPr>
          <p:cNvPr id="40" name="矩形 8"/>
          <p:cNvSpPr/>
          <p:nvPr/>
        </p:nvSpPr>
        <p:spPr>
          <a:xfrm>
            <a:off x="6384032" y="3523652"/>
            <a:ext cx="5063533" cy="2492990"/>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[R4]dis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routing-table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Route Flags: R - relay, D - download to fib</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Routing Tables: Public</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Destinations : 17       Routes : 17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10.0.0.0/24      ISIS-L2   15   10      D   45.1.1.5        10.0.1.0/24      ISIS-L2   15   10      D   45.1.1.5 10.0.2.0/24      ISIS-L2   15   10      D   45.1.1.5 23.1.1.0/24      OSPF      10   2       D   24.1.1.2 35.1.1.0/24      ISIS-L2   15   20      D   45.1.1.5 172.16.0.0/24    ISIS-L2   15   20      D   45.1.1.5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172.16.2.0/24    ISIS-L2   15   20      D   45.1.1.5</a:t>
            </a:r>
          </a:p>
        </p:txBody>
      </p:sp>
    </p:spTree>
    <p:extLst>
      <p:ext uri="{BB962C8B-B14F-4D97-AF65-F5344CB8AC3E}">
        <p14:creationId xmlns:p14="http://schemas.microsoft.com/office/powerpoint/2010/main" val="252151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blinds(horizontal)">
                                      <p:cBhvr>
                                        <p:cTn id="13" dur="500"/>
                                        <p:tgtEl>
                                          <p:spTgt spid="3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3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路由选择工具</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路由策略与策略路由配置命令</a:t>
            </a:r>
            <a:endParaRPr lang="en-US" altLang="zh-CN" b="1" dirty="0">
              <a:latin typeface="微软雅黑" panose="020B0503020204020204" pitchFamily="34" charset="-122"/>
              <a:ea typeface="微软雅黑" panose="020B0503020204020204" pitchFamily="34" charset="-122"/>
            </a:endParaRP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配置路由引入</a:t>
            </a:r>
            <a:endParaRPr lang="en-US" altLang="zh-CN" sz="1800" dirty="0">
              <a:solidFill>
                <a:schemeClr val="bg1">
                  <a:lumMod val="50000"/>
                </a:schemeClr>
              </a:solidFill>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优化路由</a:t>
            </a:r>
            <a:endParaRPr lang="en-US" altLang="zh-CN" sz="1800" dirty="0">
              <a:latin typeface="微软雅黑" panose="020B0503020204020204" pitchFamily="34" charset="-122"/>
              <a:ea typeface="微软雅黑" panose="020B0503020204020204" pitchFamily="34" charset="-122"/>
            </a:endParaRP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配置策略路由</a:t>
            </a:r>
            <a:endParaRPr lang="en-US" altLang="zh-CN" b="1" dirty="0">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案例分析</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27726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配置策略优化路由</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现公司</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需要对网络进行优化，需求如下：</a:t>
            </a:r>
          </a:p>
          <a:p>
            <a:pPr lvl="1"/>
            <a:r>
              <a:rPr lang="zh-CN" altLang="en-US" dirty="0">
                <a:latin typeface="微软雅黑" panose="020B0503020204020204" pitchFamily="34" charset="-122"/>
                <a:ea typeface="微软雅黑" panose="020B0503020204020204" pitchFamily="34" charset="-122"/>
              </a:rPr>
              <a:t>当网络发生变化时，避免环路的产生。</a:t>
            </a:r>
          </a:p>
          <a:p>
            <a:pPr lvl="1"/>
            <a:r>
              <a:rPr lang="zh-CN" altLang="en-US" dirty="0">
                <a:latin typeface="微软雅黑" panose="020B0503020204020204" pitchFamily="34" charset="-122"/>
                <a:ea typeface="微软雅黑" panose="020B0503020204020204" pitchFamily="34" charset="-122"/>
              </a:rPr>
              <a:t>使</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能够通过最优路由访问网络</a:t>
            </a:r>
            <a:r>
              <a:rPr lang="en-US" altLang="zh-CN" dirty="0">
                <a:latin typeface="微软雅黑" panose="020B0503020204020204" pitchFamily="34" charset="-122"/>
                <a:ea typeface="微软雅黑" panose="020B0503020204020204" pitchFamily="34" charset="-122"/>
              </a:rPr>
              <a:t>172.16.X.0/24</a:t>
            </a:r>
            <a:r>
              <a:rPr lang="zh-CN" altLang="en-US" dirty="0">
                <a:latin typeface="微软雅黑" panose="020B0503020204020204" pitchFamily="34" charset="-122"/>
                <a:ea typeface="微软雅黑" panose="020B0503020204020204" pitchFamily="34" charset="-122"/>
              </a:rPr>
              <a:t>，使路径最优。</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564052" y="2930569"/>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4699613" y="2930569"/>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8706" y="3140968"/>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79854" y="4238700"/>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39577" y="5372169"/>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38906" y="4238703"/>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5427" y="3933608"/>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039" y="3933609"/>
            <a:ext cx="1947700" cy="1222977"/>
          </a:xfrm>
          <a:prstGeom prst="rect">
            <a:avLst/>
          </a:prstGeom>
        </p:spPr>
      </p:pic>
      <p:cxnSp>
        <p:nvCxnSpPr>
          <p:cNvPr id="12" name="Straight Connector 11"/>
          <p:cNvCxnSpPr>
            <a:stCxn id="7" idx="3"/>
            <a:endCxn id="16" idx="1"/>
          </p:cNvCxnSpPr>
          <p:nvPr/>
        </p:nvCxnSpPr>
        <p:spPr bwMode="auto">
          <a:xfrm>
            <a:off x="4018820" y="4527728"/>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59739" y="4527728"/>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41468" y="3429996"/>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5041468" y="4527730"/>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402502" y="4238702"/>
            <a:ext cx="638966" cy="578055"/>
          </a:xfrm>
          <a:prstGeom prst="rect">
            <a:avLst/>
          </a:prstGeom>
          <a:noFill/>
        </p:spPr>
      </p:pic>
      <p:cxnSp>
        <p:nvCxnSpPr>
          <p:cNvPr id="17" name="Straight Connector 16"/>
          <p:cNvCxnSpPr>
            <a:stCxn id="6" idx="3"/>
            <a:endCxn id="9" idx="1"/>
          </p:cNvCxnSpPr>
          <p:nvPr/>
        </p:nvCxnSpPr>
        <p:spPr bwMode="auto">
          <a:xfrm>
            <a:off x="6877672" y="3429996"/>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878543" y="4527731"/>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677872" y="4527731"/>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371197" y="4133608"/>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639998" y="4221930"/>
            <a:ext cx="1224136" cy="73866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2" name="矩形 141"/>
          <p:cNvSpPr/>
          <p:nvPr/>
        </p:nvSpPr>
        <p:spPr bwMode="auto">
          <a:xfrm>
            <a:off x="341130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44692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248791" y="285039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8207826" y="485258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6" name="矩形 141"/>
          <p:cNvSpPr/>
          <p:nvPr/>
        </p:nvSpPr>
        <p:spPr bwMode="auto">
          <a:xfrm>
            <a:off x="5177465" y="3140968"/>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7" name="矩形 141"/>
          <p:cNvSpPr/>
          <p:nvPr/>
        </p:nvSpPr>
        <p:spPr bwMode="auto">
          <a:xfrm>
            <a:off x="7093909" y="3143832"/>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8" name="矩形 141"/>
          <p:cNvSpPr/>
          <p:nvPr/>
        </p:nvSpPr>
        <p:spPr bwMode="auto">
          <a:xfrm>
            <a:off x="6308295" y="595153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Tree>
    <p:extLst>
      <p:ext uri="{BB962C8B-B14F-4D97-AF65-F5344CB8AC3E}">
        <p14:creationId xmlns:p14="http://schemas.microsoft.com/office/powerpoint/2010/main" val="3772883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配置策略优化路由（续）</a:t>
            </a:r>
            <a:endParaRPr lang="en-US" dirty="0"/>
          </a:p>
        </p:txBody>
      </p:sp>
      <p:grpSp>
        <p:nvGrpSpPr>
          <p:cNvPr id="30" name="Group 29"/>
          <p:cNvGrpSpPr/>
          <p:nvPr/>
        </p:nvGrpSpPr>
        <p:grpSpPr>
          <a:xfrm>
            <a:off x="1271464" y="3392996"/>
            <a:ext cx="9440445" cy="2882576"/>
            <a:chOff x="1012039" y="2850395"/>
            <a:chExt cx="10101088" cy="3317165"/>
          </a:xfrm>
        </p:grpSpPr>
        <p:sp>
          <p:nvSpPr>
            <p:cNvPr id="4" name="Oval 3"/>
            <p:cNvSpPr>
              <a:spLocks noChangeArrowheads="1"/>
            </p:cNvSpPr>
            <p:nvPr/>
          </p:nvSpPr>
          <p:spPr bwMode="auto">
            <a:xfrm>
              <a:off x="6564052" y="2930569"/>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4699613" y="2930569"/>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8706" y="3140968"/>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79854" y="4238700"/>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39577" y="5372169"/>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38906" y="4238703"/>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5427" y="3933608"/>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039" y="3933609"/>
              <a:ext cx="1947700" cy="1222977"/>
            </a:xfrm>
            <a:prstGeom prst="rect">
              <a:avLst/>
            </a:prstGeom>
          </p:spPr>
        </p:pic>
        <p:cxnSp>
          <p:nvCxnSpPr>
            <p:cNvPr id="12" name="Straight Connector 11"/>
            <p:cNvCxnSpPr>
              <a:stCxn id="7" idx="3"/>
              <a:endCxn id="16" idx="1"/>
            </p:cNvCxnSpPr>
            <p:nvPr/>
          </p:nvCxnSpPr>
          <p:spPr bwMode="auto">
            <a:xfrm>
              <a:off x="4018820" y="4527728"/>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59739" y="4527728"/>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41468" y="3429996"/>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5041468" y="4527730"/>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402502" y="4238702"/>
              <a:ext cx="638966" cy="578055"/>
            </a:xfrm>
            <a:prstGeom prst="rect">
              <a:avLst/>
            </a:prstGeom>
            <a:noFill/>
          </p:spPr>
        </p:pic>
        <p:cxnSp>
          <p:nvCxnSpPr>
            <p:cNvPr id="17" name="Straight Connector 16"/>
            <p:cNvCxnSpPr>
              <a:stCxn id="6" idx="3"/>
              <a:endCxn id="9" idx="1"/>
            </p:cNvCxnSpPr>
            <p:nvPr/>
          </p:nvCxnSpPr>
          <p:spPr bwMode="auto">
            <a:xfrm>
              <a:off x="6877672" y="3429996"/>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878543" y="4527731"/>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677872" y="4527731"/>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358751" y="4093358"/>
              <a:ext cx="1437210" cy="1097952"/>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639998" y="4221930"/>
              <a:ext cx="1224136" cy="850028"/>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2" name="矩形 141"/>
            <p:cNvSpPr/>
            <p:nvPr/>
          </p:nvSpPr>
          <p:spPr bwMode="auto">
            <a:xfrm>
              <a:off x="341130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44692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248791" y="285039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8207826" y="485258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6" name="矩形 141"/>
            <p:cNvSpPr/>
            <p:nvPr/>
          </p:nvSpPr>
          <p:spPr bwMode="auto">
            <a:xfrm>
              <a:off x="5177465" y="3140968"/>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7" name="矩形 141"/>
            <p:cNvSpPr/>
            <p:nvPr/>
          </p:nvSpPr>
          <p:spPr bwMode="auto">
            <a:xfrm>
              <a:off x="6829097" y="3143832"/>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8" name="矩形 141"/>
            <p:cNvSpPr/>
            <p:nvPr/>
          </p:nvSpPr>
          <p:spPr bwMode="auto">
            <a:xfrm>
              <a:off x="6308295" y="595153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grpSp>
      <p:sp>
        <p:nvSpPr>
          <p:cNvPr id="29" name="矩形 114"/>
          <p:cNvSpPr/>
          <p:nvPr/>
        </p:nvSpPr>
        <p:spPr bwMode="auto">
          <a:xfrm flipH="1">
            <a:off x="999040" y="1179036"/>
            <a:ext cx="4071964" cy="2970044"/>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import-route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 route-policy ISIS_TO_OSPF</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ISIS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import-route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 route-policy OSPF_TO_ISIS</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ISIS_TO_OSPF deny node 10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if-match tag 100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ISIS_TO_OSPF permit node 20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apply tag 200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OSPF_TO_ISIS deny node 10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if-match tag 300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OSPF_TO_ISIS permit node 20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apply tag 400</a:t>
            </a:r>
          </a:p>
        </p:txBody>
      </p:sp>
      <p:cxnSp>
        <p:nvCxnSpPr>
          <p:cNvPr id="31" name="直接连接符 151"/>
          <p:cNvCxnSpPr/>
          <p:nvPr/>
        </p:nvCxnSpPr>
        <p:spPr bwMode="auto">
          <a:xfrm flipV="1">
            <a:off x="5006152" y="3644360"/>
            <a:ext cx="1186158" cy="494072"/>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矩形 39"/>
          <p:cNvSpPr/>
          <p:nvPr/>
        </p:nvSpPr>
        <p:spPr bwMode="auto">
          <a:xfrm flipH="1">
            <a:off x="7367535" y="1185709"/>
            <a:ext cx="4104799" cy="2970044"/>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import-route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 route-policy ISIS_TO_OSPF</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ISIS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import-route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 route-policy OSPF_TO_ISIS</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ISIS_TO_OSPF deny node 10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if-match tag 400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ISIS_TO_OSPF permit node 20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apply tag 300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OSPF_TO_ISIS deny node 10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if-match tag 200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OSPF_TO_ISIS permit node 20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apply tag 100</a:t>
            </a:r>
          </a:p>
        </p:txBody>
      </p:sp>
      <p:cxnSp>
        <p:nvCxnSpPr>
          <p:cNvPr id="35" name="直接连接符 151"/>
          <p:cNvCxnSpPr/>
          <p:nvPr/>
        </p:nvCxnSpPr>
        <p:spPr bwMode="auto">
          <a:xfrm flipV="1">
            <a:off x="6749730" y="4147823"/>
            <a:ext cx="600700" cy="1411259"/>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155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配置策略优化路由（续）</a:t>
            </a:r>
            <a:endParaRPr lang="en-US" dirty="0"/>
          </a:p>
        </p:txBody>
      </p:sp>
      <p:sp>
        <p:nvSpPr>
          <p:cNvPr id="4" name="Oval 3"/>
          <p:cNvSpPr>
            <a:spLocks noChangeArrowheads="1"/>
          </p:cNvSpPr>
          <p:nvPr/>
        </p:nvSpPr>
        <p:spPr bwMode="auto">
          <a:xfrm>
            <a:off x="6556283" y="1956205"/>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4691844" y="1956205"/>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0937" y="2166604"/>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72085" y="3264336"/>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31808" y="4397805"/>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31137" y="3264339"/>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7658" y="2959244"/>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4270" y="2959245"/>
            <a:ext cx="1947700" cy="1222977"/>
          </a:xfrm>
          <a:prstGeom prst="rect">
            <a:avLst/>
          </a:prstGeom>
        </p:spPr>
      </p:pic>
      <p:cxnSp>
        <p:nvCxnSpPr>
          <p:cNvPr id="12" name="Straight Connector 11"/>
          <p:cNvCxnSpPr>
            <a:stCxn id="7" idx="3"/>
            <a:endCxn id="16" idx="1"/>
          </p:cNvCxnSpPr>
          <p:nvPr/>
        </p:nvCxnSpPr>
        <p:spPr bwMode="auto">
          <a:xfrm>
            <a:off x="4011051" y="3553364"/>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51970" y="3553364"/>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33699" y="2455632"/>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5033699" y="3553366"/>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394733" y="3264338"/>
            <a:ext cx="638966" cy="578055"/>
          </a:xfrm>
          <a:prstGeom prst="rect">
            <a:avLst/>
          </a:prstGeom>
          <a:noFill/>
        </p:spPr>
      </p:pic>
      <p:cxnSp>
        <p:nvCxnSpPr>
          <p:cNvPr id="17" name="Straight Connector 16"/>
          <p:cNvCxnSpPr>
            <a:stCxn id="6" idx="3"/>
            <a:endCxn id="9" idx="1"/>
          </p:cNvCxnSpPr>
          <p:nvPr/>
        </p:nvCxnSpPr>
        <p:spPr bwMode="auto">
          <a:xfrm>
            <a:off x="6869903" y="2455632"/>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870774" y="3553367"/>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670103" y="3553367"/>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363428" y="3159244"/>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632229" y="3247566"/>
            <a:ext cx="1224136" cy="73866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2" name="矩形 141"/>
          <p:cNvSpPr/>
          <p:nvPr/>
        </p:nvSpPr>
        <p:spPr bwMode="auto">
          <a:xfrm>
            <a:off x="3403536" y="390407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439156" y="390407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241022" y="1876031"/>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8200057" y="3878218"/>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6" name="矩形 141"/>
          <p:cNvSpPr/>
          <p:nvPr/>
        </p:nvSpPr>
        <p:spPr bwMode="auto">
          <a:xfrm>
            <a:off x="5169696" y="2166604"/>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7" name="矩形 141"/>
          <p:cNvSpPr/>
          <p:nvPr/>
        </p:nvSpPr>
        <p:spPr bwMode="auto">
          <a:xfrm>
            <a:off x="7086140" y="2169468"/>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8" name="矩形 141"/>
          <p:cNvSpPr/>
          <p:nvPr/>
        </p:nvSpPr>
        <p:spPr bwMode="auto">
          <a:xfrm>
            <a:off x="6300526" y="497717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
        <p:nvSpPr>
          <p:cNvPr id="30" name="矩形 8"/>
          <p:cNvSpPr/>
          <p:nvPr/>
        </p:nvSpPr>
        <p:spPr>
          <a:xfrm>
            <a:off x="1091444" y="5246181"/>
            <a:ext cx="4962183" cy="830997"/>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[R3]dis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routing-table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172.16.0.0/24     O_ASE   12   1       D   23.1.1.2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172.16.2.0/24     O_ASE   12   1       D   23.1.1.2</a:t>
            </a:r>
          </a:p>
        </p:txBody>
      </p:sp>
      <p:sp>
        <p:nvSpPr>
          <p:cNvPr id="31" name="矩形 8"/>
          <p:cNvSpPr/>
          <p:nvPr/>
        </p:nvSpPr>
        <p:spPr>
          <a:xfrm>
            <a:off x="6420036" y="5250845"/>
            <a:ext cx="4962183" cy="830997"/>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[R3]dis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routing-table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172.16.0.0/24     O_ASE   12   1       D   24.1.1.2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172.16.2.0/24     O_ASE   12   1       D   24.1.1.2</a:t>
            </a:r>
          </a:p>
        </p:txBody>
      </p:sp>
      <p:sp>
        <p:nvSpPr>
          <p:cNvPr id="32" name="矩形 44"/>
          <p:cNvSpPr/>
          <p:nvPr/>
        </p:nvSpPr>
        <p:spPr bwMode="auto">
          <a:xfrm flipH="1">
            <a:off x="1199785" y="2584992"/>
            <a:ext cx="2426235" cy="430887"/>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import-route static tag 10</a:t>
            </a:r>
          </a:p>
        </p:txBody>
      </p:sp>
      <p:cxnSp>
        <p:nvCxnSpPr>
          <p:cNvPr id="33" name="直接连接符 45"/>
          <p:cNvCxnSpPr/>
          <p:nvPr/>
        </p:nvCxnSpPr>
        <p:spPr bwMode="auto">
          <a:xfrm>
            <a:off x="3646967" y="3029546"/>
            <a:ext cx="746895" cy="234790"/>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 name="矩形 9"/>
          <p:cNvSpPr/>
          <p:nvPr/>
        </p:nvSpPr>
        <p:spPr bwMode="auto">
          <a:xfrm flipH="1">
            <a:off x="1451484" y="1143615"/>
            <a:ext cx="3479286" cy="1277273"/>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preference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ase</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route-policy ASEPREF 150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ASEPREF permit node 10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if-match tag 10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apply preference 12</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ASEPREF deny node 20 </a:t>
            </a:r>
          </a:p>
        </p:txBody>
      </p:sp>
      <p:cxnSp>
        <p:nvCxnSpPr>
          <p:cNvPr id="37" name="直接连接符 38"/>
          <p:cNvCxnSpPr/>
          <p:nvPr/>
        </p:nvCxnSpPr>
        <p:spPr bwMode="auto">
          <a:xfrm>
            <a:off x="4943065" y="1163619"/>
            <a:ext cx="1297957" cy="1038288"/>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9" name="矩形 42"/>
          <p:cNvSpPr/>
          <p:nvPr/>
        </p:nvSpPr>
        <p:spPr bwMode="auto">
          <a:xfrm flipH="1">
            <a:off x="8010457" y="1156047"/>
            <a:ext cx="3474172" cy="1277273"/>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preference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ase</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route-policy ASEPREF 150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ASEPREF permit node 10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if-match tag 10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apply preference 12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ASEPREF deny node 20 </a:t>
            </a:r>
          </a:p>
        </p:txBody>
      </p:sp>
      <p:cxnSp>
        <p:nvCxnSpPr>
          <p:cNvPr id="40" name="直接连接符 38"/>
          <p:cNvCxnSpPr/>
          <p:nvPr/>
        </p:nvCxnSpPr>
        <p:spPr bwMode="auto">
          <a:xfrm flipH="1">
            <a:off x="6856815" y="2420888"/>
            <a:ext cx="1153642" cy="1975605"/>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308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linds(horizontal)">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blinds(horizontal)">
                                      <p:cBhvr>
                                        <p:cTn id="23" dur="500"/>
                                        <p:tgtEl>
                                          <p:spTgt spid="39"/>
                                        </p:tgtEl>
                                      </p:cBhvr>
                                    </p:animEffect>
                                  </p:childTnLst>
                                </p:cTn>
                              </p:par>
                              <p:par>
                                <p:cTn id="24" presetID="3" presetClass="entr" presetSubtype="10"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linds(horizontal)">
                                      <p:cBhvr>
                                        <p:cTn id="2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P spid="3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优化路由</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为了优化网络，现需求如下：</a:t>
            </a:r>
          </a:p>
          <a:p>
            <a:pPr lvl="1"/>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域中，将网络</a:t>
            </a:r>
            <a:r>
              <a:rPr lang="en-US" altLang="zh-CN" dirty="0">
                <a:latin typeface="微软雅黑" panose="020B0503020204020204" pitchFamily="34" charset="-122"/>
                <a:ea typeface="微软雅黑" panose="020B0503020204020204" pitchFamily="34" charset="-122"/>
              </a:rPr>
              <a:t>10.0.X.0/24</a:t>
            </a:r>
            <a:r>
              <a:rPr lang="zh-CN" altLang="en-US" dirty="0">
                <a:latin typeface="微软雅黑" panose="020B0503020204020204" pitchFamily="34" charset="-122"/>
                <a:ea typeface="微软雅黑" panose="020B0503020204020204" pitchFamily="34" charset="-122"/>
              </a:rPr>
              <a:t>汇总为</a:t>
            </a:r>
            <a:r>
              <a:rPr lang="en-US" altLang="zh-CN" dirty="0">
                <a:latin typeface="微软雅黑" panose="020B0503020204020204" pitchFamily="34" charset="-122"/>
                <a:ea typeface="微软雅黑" panose="020B0503020204020204" pitchFamily="34" charset="-122"/>
              </a:rPr>
              <a:t>10.0.0.0/16</a:t>
            </a:r>
            <a:r>
              <a:rPr lang="zh-CN" altLang="en-US" dirty="0">
                <a:latin typeface="微软雅黑" panose="020B0503020204020204" pitchFamily="34" charset="-122"/>
                <a:ea typeface="微软雅黑" panose="020B0503020204020204" pitchFamily="34" charset="-122"/>
              </a:rPr>
              <a:t>，请充分避免环路。</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564052" y="2930569"/>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4699613" y="2930569"/>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8706" y="3140968"/>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79854" y="4238700"/>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39577" y="5372169"/>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38906" y="4238703"/>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5427" y="3933608"/>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039" y="3933609"/>
            <a:ext cx="1947700" cy="1222977"/>
          </a:xfrm>
          <a:prstGeom prst="rect">
            <a:avLst/>
          </a:prstGeom>
        </p:spPr>
      </p:pic>
      <p:cxnSp>
        <p:nvCxnSpPr>
          <p:cNvPr id="12" name="Straight Connector 11"/>
          <p:cNvCxnSpPr>
            <a:stCxn id="7" idx="3"/>
            <a:endCxn id="16" idx="1"/>
          </p:cNvCxnSpPr>
          <p:nvPr/>
        </p:nvCxnSpPr>
        <p:spPr bwMode="auto">
          <a:xfrm>
            <a:off x="4018820" y="4527728"/>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59739" y="4527728"/>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41468" y="3429996"/>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5041468" y="4527730"/>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402502" y="4238702"/>
            <a:ext cx="638966" cy="578055"/>
          </a:xfrm>
          <a:prstGeom prst="rect">
            <a:avLst/>
          </a:prstGeom>
          <a:noFill/>
        </p:spPr>
      </p:pic>
      <p:cxnSp>
        <p:nvCxnSpPr>
          <p:cNvPr id="17" name="Straight Connector 16"/>
          <p:cNvCxnSpPr>
            <a:stCxn id="6" idx="3"/>
            <a:endCxn id="9" idx="1"/>
          </p:cNvCxnSpPr>
          <p:nvPr/>
        </p:nvCxnSpPr>
        <p:spPr bwMode="auto">
          <a:xfrm>
            <a:off x="6877672" y="3429996"/>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878543" y="4527731"/>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677872" y="4527731"/>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371197" y="4133608"/>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639998" y="4221930"/>
            <a:ext cx="1224136" cy="73866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2" name="矩形 141"/>
          <p:cNvSpPr/>
          <p:nvPr/>
        </p:nvSpPr>
        <p:spPr bwMode="auto">
          <a:xfrm>
            <a:off x="341130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44692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248791" y="285039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8207826" y="485258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6" name="矩形 141"/>
          <p:cNvSpPr/>
          <p:nvPr/>
        </p:nvSpPr>
        <p:spPr bwMode="auto">
          <a:xfrm>
            <a:off x="5177465" y="3140968"/>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7" name="矩形 141"/>
          <p:cNvSpPr/>
          <p:nvPr/>
        </p:nvSpPr>
        <p:spPr bwMode="auto">
          <a:xfrm>
            <a:off x="7093909" y="3143832"/>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8" name="矩形 141"/>
          <p:cNvSpPr/>
          <p:nvPr/>
        </p:nvSpPr>
        <p:spPr bwMode="auto">
          <a:xfrm>
            <a:off x="6308295" y="595153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Tree>
    <p:extLst>
      <p:ext uri="{BB962C8B-B14F-4D97-AF65-F5344CB8AC3E}">
        <p14:creationId xmlns:p14="http://schemas.microsoft.com/office/powerpoint/2010/main" val="2058515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优化路由（续）</a:t>
            </a:r>
            <a:endParaRPr lang="en-US" dirty="0"/>
          </a:p>
        </p:txBody>
      </p:sp>
      <p:sp>
        <p:nvSpPr>
          <p:cNvPr id="4" name="Oval 3"/>
          <p:cNvSpPr>
            <a:spLocks noChangeArrowheads="1"/>
          </p:cNvSpPr>
          <p:nvPr/>
        </p:nvSpPr>
        <p:spPr bwMode="auto">
          <a:xfrm>
            <a:off x="6564052" y="1636966"/>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4699613" y="1636966"/>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8706" y="1847365"/>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79854" y="2945097"/>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39577" y="4078566"/>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38906" y="2945100"/>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5427" y="2640005"/>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039" y="2640006"/>
            <a:ext cx="1947700" cy="1222977"/>
          </a:xfrm>
          <a:prstGeom prst="rect">
            <a:avLst/>
          </a:prstGeom>
        </p:spPr>
      </p:pic>
      <p:cxnSp>
        <p:nvCxnSpPr>
          <p:cNvPr id="12" name="Straight Connector 11"/>
          <p:cNvCxnSpPr>
            <a:stCxn id="7" idx="3"/>
            <a:endCxn id="16" idx="1"/>
          </p:cNvCxnSpPr>
          <p:nvPr/>
        </p:nvCxnSpPr>
        <p:spPr bwMode="auto">
          <a:xfrm>
            <a:off x="4018820" y="3234125"/>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59739" y="3234125"/>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41468" y="2136393"/>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5041468" y="3234127"/>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402502" y="2945099"/>
            <a:ext cx="638966" cy="578055"/>
          </a:xfrm>
          <a:prstGeom prst="rect">
            <a:avLst/>
          </a:prstGeom>
          <a:noFill/>
        </p:spPr>
      </p:pic>
      <p:cxnSp>
        <p:nvCxnSpPr>
          <p:cNvPr id="17" name="Straight Connector 16"/>
          <p:cNvCxnSpPr>
            <a:stCxn id="6" idx="3"/>
            <a:endCxn id="9" idx="1"/>
          </p:cNvCxnSpPr>
          <p:nvPr/>
        </p:nvCxnSpPr>
        <p:spPr bwMode="auto">
          <a:xfrm>
            <a:off x="6877672" y="2136393"/>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878543" y="3234128"/>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677872" y="3234128"/>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371197" y="2840005"/>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639998" y="2928327"/>
            <a:ext cx="1224136" cy="73866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2" name="矩形 141"/>
          <p:cNvSpPr/>
          <p:nvPr/>
        </p:nvSpPr>
        <p:spPr bwMode="auto">
          <a:xfrm>
            <a:off x="3411305" y="358483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446925" y="358483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248791" y="155679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8207826" y="355897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6" name="矩形 141"/>
          <p:cNvSpPr/>
          <p:nvPr/>
        </p:nvSpPr>
        <p:spPr bwMode="auto">
          <a:xfrm>
            <a:off x="5177465" y="1847365"/>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7" name="矩形 141"/>
          <p:cNvSpPr/>
          <p:nvPr/>
        </p:nvSpPr>
        <p:spPr bwMode="auto">
          <a:xfrm>
            <a:off x="7093909" y="1850229"/>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8" name="矩形 141"/>
          <p:cNvSpPr/>
          <p:nvPr/>
        </p:nvSpPr>
        <p:spPr bwMode="auto">
          <a:xfrm>
            <a:off x="6308295" y="4657933"/>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
        <p:nvSpPr>
          <p:cNvPr id="29" name="矩形 111"/>
          <p:cNvSpPr/>
          <p:nvPr/>
        </p:nvSpPr>
        <p:spPr bwMode="auto">
          <a:xfrm flipH="1">
            <a:off x="1473809" y="1265029"/>
            <a:ext cx="3099460" cy="430887"/>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asbr</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-summary 10.0.0.0 255.255.0.0 </a:t>
            </a:r>
          </a:p>
        </p:txBody>
      </p:sp>
      <p:cxnSp>
        <p:nvCxnSpPr>
          <p:cNvPr id="30" name="直接连接符 84"/>
          <p:cNvCxnSpPr/>
          <p:nvPr/>
        </p:nvCxnSpPr>
        <p:spPr bwMode="auto">
          <a:xfrm>
            <a:off x="4559928" y="1689037"/>
            <a:ext cx="1697613" cy="193638"/>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2" name="矩形 82"/>
          <p:cNvSpPr/>
          <p:nvPr/>
        </p:nvSpPr>
        <p:spPr bwMode="auto">
          <a:xfrm flipH="1">
            <a:off x="8021489" y="1300273"/>
            <a:ext cx="3091637" cy="430887"/>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asbr</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-summary 10.0.0.0 255.255.0.0</a:t>
            </a:r>
          </a:p>
        </p:txBody>
      </p:sp>
      <p:cxnSp>
        <p:nvCxnSpPr>
          <p:cNvPr id="33" name="直接连接符 84"/>
          <p:cNvCxnSpPr/>
          <p:nvPr/>
        </p:nvCxnSpPr>
        <p:spPr bwMode="auto">
          <a:xfrm flipH="1">
            <a:off x="6854208" y="1748784"/>
            <a:ext cx="1159638" cy="2329782"/>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5" name="矩形 8"/>
          <p:cNvSpPr/>
          <p:nvPr/>
        </p:nvSpPr>
        <p:spPr>
          <a:xfrm>
            <a:off x="1078138" y="4936405"/>
            <a:ext cx="4962183" cy="830997"/>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[R5]dis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routing-table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10.0.0.0/16       ISIS-L2 15   10      D   45.1.1.4</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36" name="矩形 8"/>
          <p:cNvSpPr/>
          <p:nvPr/>
        </p:nvSpPr>
        <p:spPr>
          <a:xfrm>
            <a:off x="6444951" y="4941168"/>
            <a:ext cx="4962183" cy="1384995"/>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[R2]</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tracert</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10.0.3.1</a:t>
            </a:r>
          </a:p>
          <a:p>
            <a:r>
              <a:rPr lang="en-US" altLang="zh-CN" sz="1200" dirty="0"/>
              <a:t> 3 23.1.1.3 20 </a:t>
            </a:r>
            <a:r>
              <a:rPr lang="en-US" altLang="zh-CN" sz="1200" dirty="0" err="1"/>
              <a:t>ms</a:t>
            </a:r>
            <a:r>
              <a:rPr lang="en-US" altLang="zh-CN" sz="1200" dirty="0"/>
              <a:t> 45.1.1.4 20 </a:t>
            </a:r>
            <a:r>
              <a:rPr lang="en-US" altLang="zh-CN" sz="1200" dirty="0" err="1"/>
              <a:t>ms</a:t>
            </a:r>
            <a:r>
              <a:rPr lang="en-US" altLang="zh-CN" sz="1200" dirty="0"/>
              <a:t>  20 </a:t>
            </a:r>
            <a:r>
              <a:rPr lang="en-US" altLang="zh-CN" sz="1200" dirty="0" err="1"/>
              <a:t>ms</a:t>
            </a:r>
            <a:r>
              <a:rPr lang="en-US" altLang="zh-CN" sz="1200" dirty="0"/>
              <a:t> </a:t>
            </a:r>
            <a:endParaRPr lang="zh-CN" altLang="en-US" sz="1200" dirty="0"/>
          </a:p>
          <a:p>
            <a:r>
              <a:rPr lang="zh-CN" altLang="en-US" sz="1200" dirty="0"/>
              <a:t> </a:t>
            </a:r>
            <a:r>
              <a:rPr lang="en-US" altLang="zh-CN" sz="1200" dirty="0"/>
              <a:t>4 24.1.1.2 10 </a:t>
            </a:r>
            <a:r>
              <a:rPr lang="en-US" altLang="zh-CN" sz="1200" dirty="0" err="1"/>
              <a:t>ms</a:t>
            </a:r>
            <a:r>
              <a:rPr lang="en-US" altLang="zh-CN" sz="1200" dirty="0"/>
              <a:t>  20 </a:t>
            </a:r>
            <a:r>
              <a:rPr lang="en-US" altLang="zh-CN" sz="1200" dirty="0" err="1"/>
              <a:t>ms</a:t>
            </a:r>
            <a:r>
              <a:rPr lang="en-US" altLang="zh-CN" sz="1200" dirty="0"/>
              <a:t>  30 </a:t>
            </a:r>
            <a:r>
              <a:rPr lang="en-US" altLang="zh-CN" sz="1200" dirty="0" err="1"/>
              <a:t>ms</a:t>
            </a:r>
            <a:r>
              <a:rPr lang="en-US" altLang="zh-CN" sz="1200" dirty="0"/>
              <a:t> </a:t>
            </a:r>
            <a:endParaRPr lang="zh-CN" altLang="en-US" sz="1200" dirty="0"/>
          </a:p>
          <a:p>
            <a:r>
              <a:rPr lang="zh-CN" altLang="en-US" sz="1200" dirty="0"/>
              <a:t> </a:t>
            </a:r>
            <a:r>
              <a:rPr lang="en-US" altLang="zh-CN" sz="1200" dirty="0"/>
              <a:t>5 24.1.1.4 20 </a:t>
            </a:r>
            <a:r>
              <a:rPr lang="en-US" altLang="zh-CN" sz="1200" dirty="0" err="1"/>
              <a:t>ms</a:t>
            </a:r>
            <a:r>
              <a:rPr lang="en-US" altLang="zh-CN" sz="1200" dirty="0"/>
              <a:t>  30 </a:t>
            </a:r>
            <a:r>
              <a:rPr lang="en-US" altLang="zh-CN" sz="1200" dirty="0" err="1"/>
              <a:t>ms</a:t>
            </a:r>
            <a:r>
              <a:rPr lang="en-US" altLang="zh-CN" sz="1200" dirty="0"/>
              <a:t> 45.1.1.4 30 </a:t>
            </a:r>
            <a:r>
              <a:rPr lang="en-US" altLang="zh-CN" sz="1200" dirty="0" err="1"/>
              <a:t>ms</a:t>
            </a:r>
            <a:r>
              <a:rPr lang="en-US" altLang="zh-CN" sz="1200" dirty="0"/>
              <a:t> </a:t>
            </a:r>
            <a:endParaRPr lang="zh-CN" altLang="en-US" sz="1200" dirty="0"/>
          </a:p>
          <a:p>
            <a:r>
              <a:rPr lang="zh-CN" altLang="en-US" sz="1200" dirty="0"/>
              <a:t> </a:t>
            </a:r>
            <a:r>
              <a:rPr lang="en-US" altLang="zh-CN" sz="1200" dirty="0"/>
              <a:t>6 35.1.1.5 30 </a:t>
            </a:r>
            <a:r>
              <a:rPr lang="en-US" altLang="zh-CN" sz="1200" dirty="0" err="1"/>
              <a:t>ms</a:t>
            </a:r>
            <a:r>
              <a:rPr lang="en-US" altLang="zh-CN" sz="1200" dirty="0"/>
              <a:t> 24.1.1.2 20 </a:t>
            </a:r>
            <a:r>
              <a:rPr lang="en-US" altLang="zh-CN" sz="1200" dirty="0" err="1"/>
              <a:t>ms</a:t>
            </a:r>
            <a:r>
              <a:rPr lang="en-US" altLang="zh-CN" sz="1200" dirty="0"/>
              <a:t> 35.1.1.5 30 </a:t>
            </a:r>
            <a:r>
              <a:rPr lang="en-US" altLang="zh-CN" sz="1200" dirty="0" err="1"/>
              <a:t>ms</a:t>
            </a:r>
            <a:r>
              <a:rPr lang="en-US" altLang="zh-CN" sz="1200" dirty="0"/>
              <a:t> </a:t>
            </a:r>
            <a:endParaRPr lang="zh-CN" altLang="en-US" sz="1200" dirty="0"/>
          </a:p>
          <a:p>
            <a:r>
              <a:rPr lang="zh-CN" altLang="en-US" sz="1200" dirty="0"/>
              <a:t> </a:t>
            </a:r>
            <a:r>
              <a:rPr lang="en-US" altLang="zh-CN" sz="1200" dirty="0"/>
              <a:t>7 24.1.1.4 30 </a:t>
            </a:r>
            <a:r>
              <a:rPr lang="en-US" altLang="zh-CN" sz="1200" dirty="0" err="1"/>
              <a:t>ms</a:t>
            </a:r>
            <a:r>
              <a:rPr lang="en-US" altLang="zh-CN" sz="1200" dirty="0"/>
              <a:t> 45.1.1.4 30 </a:t>
            </a:r>
            <a:r>
              <a:rPr lang="en-US" altLang="zh-CN" sz="1200" dirty="0" err="1"/>
              <a:t>ms</a:t>
            </a:r>
            <a:r>
              <a:rPr lang="en-US" altLang="zh-CN" sz="1200" dirty="0"/>
              <a:t> 24.1.1.4 30 </a:t>
            </a:r>
            <a:r>
              <a:rPr lang="en-US" altLang="zh-CN" sz="1200" dirty="0" err="1"/>
              <a:t>ms</a:t>
            </a:r>
            <a:r>
              <a:rPr lang="en-US" altLang="zh-CN" sz="1200" dirty="0"/>
              <a:t> </a:t>
            </a:r>
            <a:endParaRPr lang="zh-CN" altLang="en-US" sz="1200" dirty="0"/>
          </a:p>
          <a:p>
            <a:r>
              <a:rPr lang="zh-CN" altLang="en-US" sz="1200" dirty="0"/>
              <a:t> </a:t>
            </a:r>
            <a:r>
              <a:rPr lang="en-US" altLang="zh-CN" sz="1200" dirty="0"/>
              <a:t>8 24.1.1.2 30 </a:t>
            </a:r>
            <a:r>
              <a:rPr lang="en-US" altLang="zh-CN" sz="1200" dirty="0" err="1"/>
              <a:t>ms</a:t>
            </a:r>
            <a:r>
              <a:rPr lang="en-US" altLang="zh-CN" sz="1200" dirty="0"/>
              <a:t> 35.1.1.5 50 </a:t>
            </a:r>
            <a:r>
              <a:rPr lang="en-US" altLang="zh-CN" sz="1200" dirty="0" err="1"/>
              <a:t>ms</a:t>
            </a:r>
            <a:r>
              <a:rPr lang="en-US" altLang="zh-CN" sz="1200" dirty="0"/>
              <a:t> 24.1.1.2 20 </a:t>
            </a:r>
            <a:r>
              <a:rPr lang="en-US" altLang="zh-CN" sz="1200" dirty="0" err="1"/>
              <a:t>ms</a:t>
            </a:r>
            <a:r>
              <a:rPr lang="en-US" altLang="zh-CN" sz="1200" dirty="0"/>
              <a:t>     </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366480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par>
                                <p:cTn id="16" presetID="3" presetClass="exit" presetSubtype="10" fill="hold" nodeType="withEffect">
                                  <p:stCondLst>
                                    <p:cond delay="0"/>
                                  </p:stCondLst>
                                  <p:childTnLst>
                                    <p:animEffect transition="out" filter="blinds(horizontal)">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xit" presetSubtype="10" fill="hold" grpId="1" nodeType="withEffect">
                                  <p:stCondLst>
                                    <p:cond delay="0"/>
                                  </p:stCondLst>
                                  <p:childTnLst>
                                    <p:animEffect transition="out" filter="blinds(horizontal)">
                                      <p:cBhvr>
                                        <p:cTn id="23" dur="500"/>
                                        <p:tgtEl>
                                          <p:spTgt spid="32"/>
                                        </p:tgtEl>
                                      </p:cBhvr>
                                    </p:animEffect>
                                    <p:set>
                                      <p:cBhvr>
                                        <p:cTn id="24" dur="1" fill="hold">
                                          <p:stCondLst>
                                            <p:cond delay="499"/>
                                          </p:stCondLst>
                                        </p:cTn>
                                        <p:tgtEl>
                                          <p:spTgt spid="32"/>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linds(horizontal)">
                                      <p:cBhvr>
                                        <p:cTn id="27" dur="500"/>
                                        <p:tgtEl>
                                          <p:spTgt spid="33"/>
                                        </p:tgtEl>
                                      </p:cBhvr>
                                    </p:animEffect>
                                  </p:childTnLst>
                                </p:cTn>
                              </p:par>
                              <p:par>
                                <p:cTn id="28" presetID="3" presetClass="exit" presetSubtype="10" fill="hold" nodeType="withEffect">
                                  <p:stCondLst>
                                    <p:cond delay="0"/>
                                  </p:stCondLst>
                                  <p:childTnLst>
                                    <p:animEffect transition="out" filter="blinds(horizontal)">
                                      <p:cBhvr>
                                        <p:cTn id="29" dur="500"/>
                                        <p:tgtEl>
                                          <p:spTgt spid="33"/>
                                        </p:tgtEl>
                                      </p:cBhvr>
                                    </p:animEffect>
                                    <p:set>
                                      <p:cBhvr>
                                        <p:cTn id="30"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2" grpId="0" animBg="1"/>
      <p:bldP spid="32"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优化路由（续）</a:t>
            </a:r>
            <a:endParaRPr lang="en-US" dirty="0"/>
          </a:p>
        </p:txBody>
      </p:sp>
      <p:sp>
        <p:nvSpPr>
          <p:cNvPr id="4" name="Oval 3"/>
          <p:cNvSpPr>
            <a:spLocks noChangeArrowheads="1"/>
          </p:cNvSpPr>
          <p:nvPr/>
        </p:nvSpPr>
        <p:spPr bwMode="auto">
          <a:xfrm>
            <a:off x="6556283" y="1780982"/>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4691844" y="1780982"/>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0937" y="1991381"/>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72085" y="3089113"/>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31808" y="4222582"/>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31137" y="3089116"/>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7658" y="2784021"/>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4270" y="2784022"/>
            <a:ext cx="1947700" cy="1222977"/>
          </a:xfrm>
          <a:prstGeom prst="rect">
            <a:avLst/>
          </a:prstGeom>
        </p:spPr>
      </p:pic>
      <p:cxnSp>
        <p:nvCxnSpPr>
          <p:cNvPr id="12" name="Straight Connector 11"/>
          <p:cNvCxnSpPr>
            <a:stCxn id="7" idx="3"/>
            <a:endCxn id="16" idx="1"/>
          </p:cNvCxnSpPr>
          <p:nvPr/>
        </p:nvCxnSpPr>
        <p:spPr bwMode="auto">
          <a:xfrm>
            <a:off x="4011051" y="3378141"/>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51970" y="3378141"/>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33699" y="2280409"/>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5033699" y="3378143"/>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394733" y="3089115"/>
            <a:ext cx="638966" cy="578055"/>
          </a:xfrm>
          <a:prstGeom prst="rect">
            <a:avLst/>
          </a:prstGeom>
          <a:noFill/>
        </p:spPr>
      </p:pic>
      <p:cxnSp>
        <p:nvCxnSpPr>
          <p:cNvPr id="17" name="Straight Connector 16"/>
          <p:cNvCxnSpPr>
            <a:stCxn id="6" idx="3"/>
            <a:endCxn id="9" idx="1"/>
          </p:cNvCxnSpPr>
          <p:nvPr/>
        </p:nvCxnSpPr>
        <p:spPr bwMode="auto">
          <a:xfrm>
            <a:off x="6869903" y="2280409"/>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870774" y="3378144"/>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670103" y="3378144"/>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363428" y="2984021"/>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632229" y="3072343"/>
            <a:ext cx="1224136" cy="73866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2" name="矩形 141"/>
          <p:cNvSpPr/>
          <p:nvPr/>
        </p:nvSpPr>
        <p:spPr bwMode="auto">
          <a:xfrm>
            <a:off x="3403536" y="372885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439156" y="372885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241022" y="1700808"/>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8200057" y="370299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6" name="矩形 141"/>
          <p:cNvSpPr/>
          <p:nvPr/>
        </p:nvSpPr>
        <p:spPr bwMode="auto">
          <a:xfrm>
            <a:off x="5169696" y="1991381"/>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7" name="矩形 141"/>
          <p:cNvSpPr/>
          <p:nvPr/>
        </p:nvSpPr>
        <p:spPr bwMode="auto">
          <a:xfrm>
            <a:off x="7086140" y="1994245"/>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8" name="矩形 141"/>
          <p:cNvSpPr/>
          <p:nvPr/>
        </p:nvSpPr>
        <p:spPr bwMode="auto">
          <a:xfrm>
            <a:off x="6300526" y="480194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cxnSp>
        <p:nvCxnSpPr>
          <p:cNvPr id="31" name="直接连接符 38"/>
          <p:cNvCxnSpPr/>
          <p:nvPr/>
        </p:nvCxnSpPr>
        <p:spPr bwMode="auto">
          <a:xfrm flipH="1">
            <a:off x="6856815" y="1301579"/>
            <a:ext cx="1166730" cy="2919691"/>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2" name="矩形 42"/>
          <p:cNvSpPr/>
          <p:nvPr/>
        </p:nvSpPr>
        <p:spPr bwMode="auto">
          <a:xfrm flipH="1">
            <a:off x="1001937" y="1497384"/>
            <a:ext cx="3938415" cy="1277273"/>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asbr</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-summary 10.0.0.0 255.255.0.0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filter-policy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-prefix FILTERSUMM import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-prefix FILTERSUMM index 10 deny 10.0.0.0 16</a:t>
            </a:r>
          </a:p>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-prefix FILTERSUMM index 20 permit 0.0.0.0 0 less-equal 32</a:t>
            </a:r>
          </a:p>
        </p:txBody>
      </p:sp>
      <p:cxnSp>
        <p:nvCxnSpPr>
          <p:cNvPr id="33" name="直接连接符 44"/>
          <p:cNvCxnSpPr/>
          <p:nvPr/>
        </p:nvCxnSpPr>
        <p:spPr bwMode="auto">
          <a:xfrm>
            <a:off x="4979320" y="1496072"/>
            <a:ext cx="1270452" cy="509115"/>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 name="矩形 43"/>
          <p:cNvSpPr/>
          <p:nvPr/>
        </p:nvSpPr>
        <p:spPr bwMode="auto">
          <a:xfrm flipH="1">
            <a:off x="8023545" y="1280367"/>
            <a:ext cx="3384376" cy="1446550"/>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asbr</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-summary 10.0.0.0 255.255.0.0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filter-policy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-prefix FILTERSUMM import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-prefix FILTERSUMM index 10 deny 10.0.0.0 16</a:t>
            </a:r>
          </a:p>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-prefix FILTERSUMM index 20 permit 0.0.0.0 0 less-equal 32</a:t>
            </a:r>
          </a:p>
        </p:txBody>
      </p:sp>
      <p:sp>
        <p:nvSpPr>
          <p:cNvPr id="38" name="矩形 46"/>
          <p:cNvSpPr/>
          <p:nvPr/>
        </p:nvSpPr>
        <p:spPr bwMode="auto">
          <a:xfrm>
            <a:off x="1015012" y="4418273"/>
            <a:ext cx="4648858" cy="1785104"/>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&lt;R5&gt;display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routing-table protocol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23.1.1.0/24       ISIS-L2 15    10     D   35.1.1.3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ISIS-L2 15    10     D   45.1.1.4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24.1.1.0/24       ISIS-L2 15    10     D   45.1.1.4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ISIS-L2 15    10     D   35.1.1.3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172.16.0.0/24     ISIS-L2 15    10     D   35.1.1.3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ISIS-L2 15    10     D   45.1.1.4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172.16.2.0/24     ISIS-L2 15    10     D   35.1.1.3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ISIS-L2 15    10     D   45.1.1.4     </a:t>
            </a:r>
          </a:p>
        </p:txBody>
      </p:sp>
      <p:sp>
        <p:nvSpPr>
          <p:cNvPr id="39" name="矩形 47"/>
          <p:cNvSpPr/>
          <p:nvPr/>
        </p:nvSpPr>
        <p:spPr bwMode="auto">
          <a:xfrm>
            <a:off x="7485966" y="4649288"/>
            <a:ext cx="3709472" cy="1277273"/>
          </a:xfrm>
          <a:prstGeom prst="rect">
            <a:avLst/>
          </a:prstGeom>
          <a:solidFill>
            <a:schemeClr val="bg1">
              <a:lumMod val="85000"/>
            </a:schemeClr>
          </a:solidFill>
          <a:ln>
            <a:solidFill>
              <a:schemeClr val="tx1"/>
            </a:solidFill>
            <a:prstDash val="dash"/>
          </a:ln>
        </p:spPr>
        <p:txBody>
          <a:bodyPr wrap="square">
            <a:spAutoFit/>
          </a:bodyPr>
          <a:lstStyle/>
          <a:p>
            <a:r>
              <a:rPr lang="pt-BR" altLang="zh-CN" sz="1100" dirty="0">
                <a:latin typeface="微软雅黑" panose="020B0503020204020204" pitchFamily="34" charset="-122"/>
                <a:ea typeface="微软雅黑" panose="020B0503020204020204" pitchFamily="34" charset="-122"/>
                <a:cs typeface="Courier New" panose="02070309020205020404" pitchFamily="49" charset="0"/>
              </a:rPr>
              <a:t>&lt;R2&gt;tracert 10.0.3.1</a:t>
            </a:r>
          </a:p>
          <a:p>
            <a:r>
              <a:rPr lang="pt-BR" altLang="zh-CN" sz="1100" dirty="0">
                <a:latin typeface="微软雅黑" panose="020B0503020204020204" pitchFamily="34" charset="-122"/>
                <a:ea typeface="微软雅黑" panose="020B0503020204020204" pitchFamily="34" charset="-122"/>
                <a:cs typeface="Courier New" panose="02070309020205020404" pitchFamily="49" charset="0"/>
              </a:rPr>
              <a:t> 1 24.1.1.4 30 ms  50 ms 23.1.1.3 30 ms </a:t>
            </a:r>
          </a:p>
          <a:p>
            <a:r>
              <a:rPr lang="pt-BR" altLang="zh-CN" sz="1100" dirty="0">
                <a:latin typeface="微软雅黑" panose="020B0503020204020204" pitchFamily="34" charset="-122"/>
                <a:ea typeface="微软雅黑" panose="020B0503020204020204" pitchFamily="34" charset="-122"/>
                <a:cs typeface="Courier New" panose="02070309020205020404" pitchFamily="49" charset="0"/>
              </a:rPr>
              <a:t> 2 23.1.1.3 50 ms  !N 40 ms  !N 30 ms  !N</a:t>
            </a:r>
          </a:p>
          <a:p>
            <a:endParaRPr lang="pt-BR" altLang="zh-CN" sz="1100" dirty="0">
              <a:latin typeface="微软雅黑" panose="020B0503020204020204" pitchFamily="34" charset="-122"/>
              <a:ea typeface="微软雅黑" panose="020B0503020204020204" pitchFamily="34" charset="-122"/>
              <a:cs typeface="Courier New" panose="02070309020205020404" pitchFamily="49" charset="0"/>
            </a:endParaRPr>
          </a:p>
          <a:p>
            <a:r>
              <a:rPr lang="pt-BR" altLang="zh-CN" sz="1100" dirty="0">
                <a:latin typeface="微软雅黑" panose="020B0503020204020204" pitchFamily="34" charset="-122"/>
                <a:ea typeface="微软雅黑" panose="020B0503020204020204" pitchFamily="34" charset="-122"/>
                <a:cs typeface="Courier New" panose="02070309020205020404" pitchFamily="49" charset="0"/>
              </a:rPr>
              <a:t>&lt;R2&gt;tracert 10.0.1.1</a:t>
            </a:r>
          </a:p>
          <a:p>
            <a:r>
              <a:rPr lang="pt-BR" altLang="zh-CN" sz="1100" dirty="0">
                <a:latin typeface="微软雅黑" panose="020B0503020204020204" pitchFamily="34" charset="-122"/>
                <a:ea typeface="微软雅黑" panose="020B0503020204020204" pitchFamily="34" charset="-122"/>
                <a:cs typeface="Courier New" panose="02070309020205020404" pitchFamily="49" charset="0"/>
              </a:rPr>
              <a:t> 1 24.1.1.4 1 ms  50 ms 23.1.1.3 30 ms </a:t>
            </a:r>
          </a:p>
          <a:p>
            <a:r>
              <a:rPr lang="pt-BR" altLang="zh-CN" sz="1100" dirty="0">
                <a:latin typeface="微软雅黑" panose="020B0503020204020204" pitchFamily="34" charset="-122"/>
                <a:ea typeface="微软雅黑" panose="020B0503020204020204" pitchFamily="34" charset="-122"/>
                <a:cs typeface="Courier New" panose="02070309020205020404" pitchFamily="49" charset="0"/>
              </a:rPr>
              <a:t> 2 35.1.1.5 190 ms  120 ms  50 ms</a:t>
            </a:r>
            <a:endParaRPr lang="en-US" altLang="zh-CN" sz="1100" dirty="0">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85569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blinds(horizontal)">
                                      <p:cBhvr>
                                        <p:cTn id="13" dur="500"/>
                                        <p:tgtEl>
                                          <p:spTgt spid="3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linds(horizontal)">
                                      <p:cBhvr>
                                        <p:cTn id="19" dur="500"/>
                                        <p:tgtEl>
                                          <p:spTgt spid="3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P spid="38" grpId="0" animBg="1"/>
      <p:bldP spid="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路由选择工具</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路由策略与策略路由配置命令</a:t>
            </a:r>
            <a:endParaRPr lang="en-US" altLang="zh-CN" b="1" dirty="0">
              <a:latin typeface="微软雅黑" panose="020B0503020204020204" pitchFamily="34" charset="-122"/>
              <a:ea typeface="微软雅黑" panose="020B0503020204020204" pitchFamily="34" charset="-122"/>
            </a:endParaRP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配置路由引入</a:t>
            </a:r>
            <a:endParaRPr lang="en-US" altLang="zh-CN" sz="1800" dirty="0">
              <a:solidFill>
                <a:schemeClr val="bg1">
                  <a:lumMod val="50000"/>
                </a:schemeClr>
              </a:solidFill>
              <a:latin typeface="微软雅黑" panose="020B0503020204020204" pitchFamily="34" charset="-122"/>
              <a:ea typeface="微软雅黑" panose="020B0503020204020204" pitchFamily="34" charset="-122"/>
            </a:endParaRP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优化路由</a:t>
            </a:r>
            <a:endParaRPr lang="en-US" altLang="zh-CN" sz="1800" dirty="0">
              <a:solidFill>
                <a:schemeClr val="bg1">
                  <a:lumMod val="50000"/>
                </a:schemeClr>
              </a:solidFill>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配置策略路由</a:t>
            </a:r>
            <a:endParaRPr lang="en-US" altLang="zh-CN" sz="1800" dirty="0">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案例分析</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8636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a:latin typeface="微软雅黑" panose="020B0503020204020204" pitchFamily="34" charset="-122"/>
                <a:ea typeface="微软雅黑" panose="020B0503020204020204" pitchFamily="34" charset="-122"/>
              </a:rPr>
              <a:t>路由选择工具</a:t>
            </a:r>
            <a:endParaRPr lang="en-US" altLang="zh-CN" b="1" dirty="0">
              <a:latin typeface="微软雅黑" panose="020B0503020204020204" pitchFamily="34" charset="-122"/>
              <a:ea typeface="微软雅黑" panose="020B0503020204020204" pitchFamily="34" charset="-122"/>
            </a:endParaRPr>
          </a:p>
          <a:p>
            <a:pPr lvl="1">
              <a:buSzPct val="60000"/>
              <a:buFont typeface="Wingdings" panose="05000000000000000000" pitchFamily="2" charset="2"/>
              <a:buChar char="n"/>
            </a:pPr>
            <a:r>
              <a:rPr lang="en-US" altLang="zh-CN" sz="1800" dirty="0">
                <a:latin typeface="微软雅黑" panose="020B0503020204020204" pitchFamily="34" charset="-122"/>
                <a:ea typeface="微软雅黑" panose="020B0503020204020204" pitchFamily="34" charset="-122"/>
              </a:rPr>
              <a:t>ACL</a:t>
            </a: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IP-Prefix</a:t>
            </a:r>
            <a:endParaRPr lang="zh-CN" altLang="en-US" sz="1800" dirty="0">
              <a:solidFill>
                <a:schemeClr val="bg1">
                  <a:lumMod val="50000"/>
                </a:schemeClr>
              </a:solidFill>
              <a:latin typeface="微软雅黑" panose="020B0503020204020204" pitchFamily="34" charset="-122"/>
              <a:ea typeface="微软雅黑" panose="020B0503020204020204" pitchFamily="34" charset="-122"/>
            </a:endParaRP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As-Path-Filter</a:t>
            </a:r>
          </a:p>
          <a:p>
            <a:pPr lvl="1"/>
            <a:r>
              <a:rPr lang="en-US" altLang="zh-CN" sz="1800" dirty="0">
                <a:solidFill>
                  <a:schemeClr val="bg1">
                    <a:lumMod val="50000"/>
                  </a:schemeClr>
                </a:solidFill>
                <a:latin typeface="微软雅黑" panose="020B0503020204020204" pitchFamily="34" charset="-122"/>
                <a:ea typeface="微软雅黑" panose="020B0503020204020204" pitchFamily="34" charset="-122"/>
              </a:rPr>
              <a:t>Community-Filter</a:t>
            </a:r>
            <a:endParaRPr lang="en-US" altLang="zh-CN" sz="2400" b="1" dirty="0">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路由策略与策略路由配置命令</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案例分析</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7728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配置策略路由</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现公司</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需要进一步优化网络，现需求如下：</a:t>
            </a:r>
          </a:p>
          <a:p>
            <a:pPr lvl="1"/>
            <a:r>
              <a:rPr lang="zh-CN" altLang="en-US" dirty="0">
                <a:latin typeface="微软雅黑" panose="020B0503020204020204" pitchFamily="34" charset="-122"/>
                <a:ea typeface="微软雅黑" panose="020B0503020204020204" pitchFamily="34" charset="-122"/>
              </a:rPr>
              <a:t>来自</a:t>
            </a:r>
            <a:r>
              <a:rPr lang="en-US" altLang="zh-CN" dirty="0">
                <a:latin typeface="微软雅黑" panose="020B0503020204020204" pitchFamily="34" charset="-122"/>
                <a:ea typeface="微软雅黑" panose="020B0503020204020204" pitchFamily="34" charset="-122"/>
              </a:rPr>
              <a:t>10.0.0.0/24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10.0.1.0/24</a:t>
            </a:r>
            <a:r>
              <a:rPr lang="zh-CN" altLang="en-US" dirty="0">
                <a:latin typeface="微软雅黑" panose="020B0503020204020204" pitchFamily="34" charset="-122"/>
                <a:ea typeface="微软雅黑" panose="020B0503020204020204" pitchFamily="34" charset="-122"/>
              </a:rPr>
              <a:t>的流量访问网络</a:t>
            </a:r>
            <a:r>
              <a:rPr lang="en-US" altLang="zh-CN" dirty="0">
                <a:latin typeface="微软雅黑" panose="020B0503020204020204" pitchFamily="34" charset="-122"/>
                <a:ea typeface="微软雅黑" panose="020B0503020204020204" pitchFamily="34" charset="-122"/>
              </a:rPr>
              <a:t>172.16.X.0/24</a:t>
            </a:r>
            <a:r>
              <a:rPr lang="zh-CN" altLang="en-US" dirty="0">
                <a:latin typeface="微软雅黑" panose="020B0503020204020204" pitchFamily="34" charset="-122"/>
                <a:ea typeface="微软雅黑" panose="020B0503020204020204" pitchFamily="34" charset="-122"/>
              </a:rPr>
              <a:t>时经由</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来自</a:t>
            </a:r>
            <a:r>
              <a:rPr lang="en-US" altLang="zh-CN" dirty="0">
                <a:latin typeface="微软雅黑" panose="020B0503020204020204" pitchFamily="34" charset="-122"/>
                <a:ea typeface="微软雅黑" panose="020B0503020204020204" pitchFamily="34" charset="-122"/>
              </a:rPr>
              <a:t>10.0.2.0/24</a:t>
            </a:r>
            <a:r>
              <a:rPr lang="zh-CN" altLang="en-US" dirty="0">
                <a:latin typeface="微软雅黑" panose="020B0503020204020204" pitchFamily="34" charset="-122"/>
                <a:ea typeface="微软雅黑" panose="020B0503020204020204" pitchFamily="34" charset="-122"/>
              </a:rPr>
              <a:t>的流量访问网络</a:t>
            </a:r>
            <a:r>
              <a:rPr lang="en-US" altLang="zh-CN" dirty="0">
                <a:latin typeface="微软雅黑" panose="020B0503020204020204" pitchFamily="34" charset="-122"/>
                <a:ea typeface="微软雅黑" panose="020B0503020204020204" pitchFamily="34" charset="-122"/>
              </a:rPr>
              <a:t>172.16.X.0/24</a:t>
            </a:r>
            <a:r>
              <a:rPr lang="zh-CN" altLang="en-US" dirty="0">
                <a:latin typeface="微软雅黑" panose="020B0503020204020204" pitchFamily="34" charset="-122"/>
                <a:ea typeface="微软雅黑" panose="020B0503020204020204" pitchFamily="34" charset="-122"/>
              </a:rPr>
              <a:t>时，经由</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564052" y="2930569"/>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4699613" y="2930569"/>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8706" y="3140968"/>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79854" y="4238700"/>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39577" y="5372169"/>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38906" y="4238703"/>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5427" y="3933608"/>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039" y="3933609"/>
            <a:ext cx="1947700" cy="1222977"/>
          </a:xfrm>
          <a:prstGeom prst="rect">
            <a:avLst/>
          </a:prstGeom>
        </p:spPr>
      </p:pic>
      <p:cxnSp>
        <p:nvCxnSpPr>
          <p:cNvPr id="12" name="Straight Connector 11"/>
          <p:cNvCxnSpPr>
            <a:stCxn id="7" idx="3"/>
            <a:endCxn id="16" idx="1"/>
          </p:cNvCxnSpPr>
          <p:nvPr/>
        </p:nvCxnSpPr>
        <p:spPr bwMode="auto">
          <a:xfrm>
            <a:off x="4018820" y="4527728"/>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59739" y="4527728"/>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41468" y="3429996"/>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5041468" y="4527730"/>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402502" y="4238702"/>
            <a:ext cx="638966" cy="578055"/>
          </a:xfrm>
          <a:prstGeom prst="rect">
            <a:avLst/>
          </a:prstGeom>
          <a:noFill/>
        </p:spPr>
      </p:pic>
      <p:cxnSp>
        <p:nvCxnSpPr>
          <p:cNvPr id="17" name="Straight Connector 16"/>
          <p:cNvCxnSpPr>
            <a:stCxn id="6" idx="3"/>
            <a:endCxn id="9" idx="1"/>
          </p:cNvCxnSpPr>
          <p:nvPr/>
        </p:nvCxnSpPr>
        <p:spPr bwMode="auto">
          <a:xfrm>
            <a:off x="6877672" y="3429996"/>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878543" y="4527731"/>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677872" y="4527731"/>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371197" y="4133608"/>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639998" y="4221930"/>
            <a:ext cx="1224136" cy="738664"/>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2" name="矩形 141"/>
          <p:cNvSpPr/>
          <p:nvPr/>
        </p:nvSpPr>
        <p:spPr bwMode="auto">
          <a:xfrm>
            <a:off x="341130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44692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248791" y="285039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8207826" y="485258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6" name="矩形 141"/>
          <p:cNvSpPr/>
          <p:nvPr/>
        </p:nvSpPr>
        <p:spPr bwMode="auto">
          <a:xfrm>
            <a:off x="5177465" y="3140968"/>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7" name="矩形 141"/>
          <p:cNvSpPr/>
          <p:nvPr/>
        </p:nvSpPr>
        <p:spPr bwMode="auto">
          <a:xfrm>
            <a:off x="7093909" y="3143832"/>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8" name="矩形 141"/>
          <p:cNvSpPr/>
          <p:nvPr/>
        </p:nvSpPr>
        <p:spPr bwMode="auto">
          <a:xfrm>
            <a:off x="6308295" y="595153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mn-lt"/>
                <a:ea typeface="宋体" charset="-122"/>
              </a:rPr>
              <a:t>R4</a:t>
            </a:r>
          </a:p>
        </p:txBody>
      </p:sp>
    </p:spTree>
    <p:extLst>
      <p:ext uri="{BB962C8B-B14F-4D97-AF65-F5344CB8AC3E}">
        <p14:creationId xmlns:p14="http://schemas.microsoft.com/office/powerpoint/2010/main" val="3011393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配置策略路由（续）</a:t>
            </a:r>
            <a:endParaRPr lang="en-US" dirty="0"/>
          </a:p>
        </p:txBody>
      </p:sp>
      <p:grpSp>
        <p:nvGrpSpPr>
          <p:cNvPr id="29" name="Group 28"/>
          <p:cNvGrpSpPr/>
          <p:nvPr/>
        </p:nvGrpSpPr>
        <p:grpSpPr>
          <a:xfrm>
            <a:off x="918311" y="1196752"/>
            <a:ext cx="8742085" cy="2708466"/>
            <a:chOff x="918311" y="1260594"/>
            <a:chExt cx="10101088" cy="3317165"/>
          </a:xfrm>
        </p:grpSpPr>
        <p:sp>
          <p:nvSpPr>
            <p:cNvPr id="4" name="Oval 3"/>
            <p:cNvSpPr>
              <a:spLocks noChangeArrowheads="1"/>
            </p:cNvSpPr>
            <p:nvPr/>
          </p:nvSpPr>
          <p:spPr bwMode="auto">
            <a:xfrm>
              <a:off x="6470324" y="1340768"/>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4605885" y="1340768"/>
              <a:ext cx="1832206"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144978" y="1551167"/>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286126" y="2648899"/>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145849" y="3782368"/>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7945178" y="2648902"/>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1699" y="2343807"/>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311" y="2343808"/>
              <a:ext cx="1947700" cy="1222977"/>
            </a:xfrm>
            <a:prstGeom prst="rect">
              <a:avLst/>
            </a:prstGeom>
          </p:spPr>
        </p:pic>
        <p:cxnSp>
          <p:nvCxnSpPr>
            <p:cNvPr id="12" name="Straight Connector 11"/>
            <p:cNvCxnSpPr>
              <a:stCxn id="7" idx="3"/>
              <a:endCxn id="16" idx="1"/>
            </p:cNvCxnSpPr>
            <p:nvPr/>
          </p:nvCxnSpPr>
          <p:spPr bwMode="auto">
            <a:xfrm>
              <a:off x="3925092" y="2937927"/>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866011" y="2937927"/>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4947740" y="1840195"/>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4947740" y="2937929"/>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308774" y="2648901"/>
              <a:ext cx="638966" cy="578055"/>
            </a:xfrm>
            <a:prstGeom prst="rect">
              <a:avLst/>
            </a:prstGeom>
            <a:noFill/>
          </p:spPr>
        </p:pic>
        <p:cxnSp>
          <p:nvCxnSpPr>
            <p:cNvPr id="17" name="Straight Connector 16"/>
            <p:cNvCxnSpPr>
              <a:stCxn id="6" idx="3"/>
              <a:endCxn id="9" idx="1"/>
            </p:cNvCxnSpPr>
            <p:nvPr/>
          </p:nvCxnSpPr>
          <p:spPr bwMode="auto">
            <a:xfrm>
              <a:off x="6783944" y="1840195"/>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784815" y="2937930"/>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584144" y="2937930"/>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277469" y="2543807"/>
              <a:ext cx="1437210" cy="101775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172.16.0.0/24</a:t>
              </a:r>
            </a:p>
            <a:p>
              <a:r>
                <a:rPr lang="en-US" altLang="zh-CN" sz="1200" dirty="0">
                  <a:latin typeface="微软雅黑" panose="020B0503020204020204" pitchFamily="34" charset="-122"/>
                  <a:ea typeface="微软雅黑" panose="020B0503020204020204" pitchFamily="34" charset="-122"/>
                  <a:cs typeface="Arial" pitchFamily="34" charset="0"/>
                </a:rPr>
                <a:t>172.16.1.0/24</a:t>
              </a:r>
            </a:p>
            <a:p>
              <a:r>
                <a:rPr lang="en-US" altLang="zh-CN" sz="1200" dirty="0">
                  <a:latin typeface="微软雅黑" panose="020B0503020204020204" pitchFamily="34" charset="-122"/>
                  <a:ea typeface="微软雅黑" panose="020B0503020204020204" pitchFamily="34" charset="-122"/>
                  <a:cs typeface="Arial" pitchFamily="34" charset="0"/>
                </a:rPr>
                <a:t>172.16.2.0/24</a:t>
              </a:r>
            </a:p>
            <a:p>
              <a:r>
                <a:rPr lang="en-US" altLang="zh-CN" sz="12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499639" y="2648730"/>
              <a:ext cx="1224136" cy="1696258"/>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p:txBody>
        </p:sp>
        <p:sp>
          <p:nvSpPr>
            <p:cNvPr id="22" name="矩形 141"/>
            <p:cNvSpPr/>
            <p:nvPr/>
          </p:nvSpPr>
          <p:spPr bwMode="auto">
            <a:xfrm>
              <a:off x="3317577" y="3288638"/>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353197" y="3288638"/>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155063" y="126059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8114098" y="3262781"/>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6" name="矩形 141"/>
            <p:cNvSpPr/>
            <p:nvPr/>
          </p:nvSpPr>
          <p:spPr bwMode="auto">
            <a:xfrm>
              <a:off x="5083737" y="1551167"/>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7" name="矩形 141"/>
            <p:cNvSpPr/>
            <p:nvPr/>
          </p:nvSpPr>
          <p:spPr bwMode="auto">
            <a:xfrm>
              <a:off x="7000181" y="1554031"/>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8" name="矩形 141"/>
            <p:cNvSpPr/>
            <p:nvPr/>
          </p:nvSpPr>
          <p:spPr bwMode="auto">
            <a:xfrm>
              <a:off x="6214567" y="436173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grpSp>
      <p:sp>
        <p:nvSpPr>
          <p:cNvPr id="30" name="矩形 160"/>
          <p:cNvSpPr/>
          <p:nvPr/>
        </p:nvSpPr>
        <p:spPr bwMode="auto">
          <a:xfrm flipH="1">
            <a:off x="1012129" y="3310832"/>
            <a:ext cx="3734281" cy="2970044"/>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local policy-based-route LB</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acl</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number 2000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rule 5 permit source 10.0.0.1 0.0.0.255</a:t>
            </a:r>
          </a:p>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acl</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number 2001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rule 5 permit source 10.0.1.1 0.0.0.255</a:t>
            </a:r>
          </a:p>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acl</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number 2003</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rule 5 permit source 10.0.2.1 0.0.0.255</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policy-based-route LB permit node 10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if-match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acl</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2000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apply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-address next-hop 35.1.1.3</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policy-based-route LB permit node 20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if-match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acl</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2001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apply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-address next-hop 35.1.1.3</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policy-based-route LB permit node 30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if-match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acl</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2003</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apply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-address next-hop 45.1.1.4</a:t>
            </a:r>
          </a:p>
        </p:txBody>
      </p:sp>
      <p:sp>
        <p:nvSpPr>
          <p:cNvPr id="31" name="矩形 163"/>
          <p:cNvSpPr/>
          <p:nvPr/>
        </p:nvSpPr>
        <p:spPr bwMode="auto">
          <a:xfrm>
            <a:off x="6913242" y="3593594"/>
            <a:ext cx="3215206" cy="2462213"/>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&lt;R5&gt;</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tracert</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 10.0.0.1 172.16.0.1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 35.1.1.3 30 ms  50 ms  40 ms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2 23.1.1.2 70 ms  70 ms  70 ms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3 12.1.1.1 110 ms  90 ms  80 ms </a:t>
            </a:r>
          </a:p>
          <a:p>
            <a:endParaRPr lang="en-US" altLang="zh-CN"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&lt;R5&gt;</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tracert</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 10.0.1.1 172.16.0.1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 35.1.1.3 50 ms  20 ms  40 ms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2 23.1.1.2 80 ms  50 ms  60 ms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3 12.1.1.1 80 ms  60 ms  100 ms </a:t>
            </a:r>
          </a:p>
          <a:p>
            <a:endParaRPr lang="en-US" altLang="zh-CN"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&lt;R5&gt;</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tracert</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 10.0.2.1 172.16.0.1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 45.1.1.4 70 ms  1 ms  50 ms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2 24.1.1.2 60 ms  70 ms  70 ms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3 12.1.1.1 100 ms  80 ms  70 ms </a:t>
            </a:r>
          </a:p>
        </p:txBody>
      </p:sp>
      <p:cxnSp>
        <p:nvCxnSpPr>
          <p:cNvPr id="32" name="直接连接符 162"/>
          <p:cNvCxnSpPr/>
          <p:nvPr/>
        </p:nvCxnSpPr>
        <p:spPr bwMode="auto">
          <a:xfrm flipV="1">
            <a:off x="4719832" y="2806166"/>
            <a:ext cx="2290033" cy="503597"/>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044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linds(horizontal)">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路由选择工具</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路由策略与策略路由配置命令</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案例分析</a:t>
            </a:r>
            <a:endParaRPr lang="en-US" altLang="zh-CN" b="1" dirty="0">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案例</a:t>
            </a:r>
            <a:r>
              <a:rPr lang="en-US" altLang="zh-CN" sz="1800" dirty="0">
                <a:latin typeface="微软雅黑" panose="020B0503020204020204" pitchFamily="34" charset="-122"/>
                <a:ea typeface="微软雅黑" panose="020B0503020204020204" pitchFamily="34" charset="-122"/>
              </a:rPr>
              <a:t>1</a:t>
            </a: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案例</a:t>
            </a:r>
            <a:r>
              <a:rPr lang="en-US" altLang="zh-CN" sz="1800" dirty="0">
                <a:solidFill>
                  <a:schemeClr val="bg1">
                    <a:lumMod val="50000"/>
                  </a:schemeClr>
                </a:solidFill>
                <a:latin typeface="微软雅黑" panose="020B0503020204020204" pitchFamily="34" charset="-122"/>
                <a:ea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0096359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案例</a:t>
            </a:r>
            <a:r>
              <a:rPr lang="en-US" altLang="zh-CN" dirty="0"/>
              <a:t>1</a:t>
            </a:r>
            <a:endParaRPr lang="en-US" dirty="0"/>
          </a:p>
        </p:txBody>
      </p:sp>
      <p:sp>
        <p:nvSpPr>
          <p:cNvPr id="3" name="Text Placeholder 2"/>
          <p:cNvSpPr>
            <a:spLocks noGrp="1"/>
          </p:cNvSpPr>
          <p:nvPr>
            <p:ph type="body" sz="quarter" idx="10"/>
          </p:nvPr>
        </p:nvSpPr>
        <p:spPr>
          <a:xfrm>
            <a:off x="912285" y="1233488"/>
            <a:ext cx="10560048" cy="2097528"/>
          </a:xfrm>
        </p:spPr>
        <p:txBody>
          <a:bodyPr/>
          <a:lstStyle/>
          <a:p>
            <a:r>
              <a:rPr lang="zh-CN" altLang="en-US" dirty="0">
                <a:latin typeface="微软雅黑" panose="020B0503020204020204" pitchFamily="34" charset="-122"/>
                <a:ea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网络部分拓扑如下图所示，现公司</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要求如下：</a:t>
            </a:r>
          </a:p>
          <a:p>
            <a:pPr lvl="1"/>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属于</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区域</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，仅将</a:t>
            </a:r>
            <a:r>
              <a:rPr lang="en-US" altLang="zh-CN" dirty="0">
                <a:latin typeface="微软雅黑" panose="020B0503020204020204" pitchFamily="34" charset="-122"/>
                <a:ea typeface="微软雅黑" panose="020B0503020204020204" pitchFamily="34" charset="-122"/>
              </a:rPr>
              <a:t>10.0.X.0/24</a:t>
            </a:r>
            <a:r>
              <a:rPr lang="zh-CN" altLang="en-US" dirty="0">
                <a:latin typeface="微软雅黑" panose="020B0503020204020204" pitchFamily="34" charset="-122"/>
                <a:ea typeface="微软雅黑" panose="020B0503020204020204" pitchFamily="34" charset="-122"/>
              </a:rPr>
              <a:t>引入到</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区域；</a:t>
            </a:r>
          </a:p>
          <a:p>
            <a:pPr lvl="1"/>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上对</a:t>
            </a:r>
            <a:r>
              <a:rPr lang="en-US" altLang="zh-CN" dirty="0">
                <a:latin typeface="微软雅黑" panose="020B0503020204020204" pitchFamily="34" charset="-122"/>
                <a:ea typeface="微软雅黑" panose="020B0503020204020204" pitchFamily="34" charset="-122"/>
              </a:rPr>
              <a:t>10.0.X.0/24</a:t>
            </a:r>
            <a:r>
              <a:rPr lang="zh-CN" altLang="en-US" dirty="0">
                <a:latin typeface="微软雅黑" panose="020B0503020204020204" pitchFamily="34" charset="-122"/>
                <a:ea typeface="微软雅黑" panose="020B0503020204020204" pitchFamily="34" charset="-122"/>
              </a:rPr>
              <a:t>进行汇总，汇总为</a:t>
            </a:r>
            <a:r>
              <a:rPr lang="en-US" altLang="zh-CN" dirty="0">
                <a:latin typeface="微软雅黑" panose="020B0503020204020204" pitchFamily="34" charset="-122"/>
                <a:ea typeface="微软雅黑" panose="020B0503020204020204" pitchFamily="34" charset="-122"/>
              </a:rPr>
              <a:t>10.0.0.0/16</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向</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区域下发缺省路由；</a:t>
            </a:r>
          </a:p>
          <a:p>
            <a:pPr lvl="1"/>
            <a:r>
              <a:rPr lang="zh-CN" altLang="en-US" dirty="0">
                <a:latin typeface="微软雅黑" panose="020B0503020204020204" pitchFamily="34" charset="-122"/>
                <a:ea typeface="微软雅黑" panose="020B0503020204020204" pitchFamily="34" charset="-122"/>
              </a:rPr>
              <a:t>确保网络没有环路。</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564052" y="2930569"/>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3175976" y="2930569"/>
            <a:ext cx="3355843"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8706" y="3140968"/>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79854" y="4238700"/>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39577" y="5372169"/>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38906" y="4238703"/>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5427" y="3933608"/>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039" y="3933609"/>
            <a:ext cx="1947700" cy="1222977"/>
          </a:xfrm>
          <a:prstGeom prst="rect">
            <a:avLst/>
          </a:prstGeom>
        </p:spPr>
      </p:pic>
      <p:cxnSp>
        <p:nvCxnSpPr>
          <p:cNvPr id="12" name="Straight Connector 11"/>
          <p:cNvCxnSpPr/>
          <p:nvPr/>
        </p:nvCxnSpPr>
        <p:spPr bwMode="auto">
          <a:xfrm>
            <a:off x="4018820" y="4437112"/>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59739" y="4527728"/>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41468" y="3429996"/>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16" idx="3"/>
            <a:endCxn id="8" idx="1"/>
          </p:cNvCxnSpPr>
          <p:nvPr/>
        </p:nvCxnSpPr>
        <p:spPr bwMode="auto">
          <a:xfrm>
            <a:off x="5041468" y="4527730"/>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6" idx="3"/>
            <a:endCxn id="9" idx="1"/>
          </p:cNvCxnSpPr>
          <p:nvPr/>
        </p:nvCxnSpPr>
        <p:spPr bwMode="auto">
          <a:xfrm>
            <a:off x="6877672" y="3429996"/>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8" idx="3"/>
            <a:endCxn id="9" idx="1"/>
          </p:cNvCxnSpPr>
          <p:nvPr/>
        </p:nvCxnSpPr>
        <p:spPr bwMode="auto">
          <a:xfrm flipV="1">
            <a:off x="6878543" y="4527731"/>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9" idx="3"/>
            <a:endCxn id="10" idx="1"/>
          </p:cNvCxnSpPr>
          <p:nvPr/>
        </p:nvCxnSpPr>
        <p:spPr bwMode="auto">
          <a:xfrm>
            <a:off x="8677872" y="4527731"/>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1371197" y="4133608"/>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1" name="TextBox 20"/>
          <p:cNvSpPr txBox="1"/>
          <p:nvPr/>
        </p:nvSpPr>
        <p:spPr>
          <a:xfrm>
            <a:off x="9639998" y="4149080"/>
            <a:ext cx="1224136"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a:p>
            <a:r>
              <a:rPr lang="en-US" altLang="zh-CN" sz="1400" dirty="0">
                <a:latin typeface="微软雅黑" panose="020B0503020204020204" pitchFamily="34" charset="-122"/>
                <a:ea typeface="微软雅黑" panose="020B0503020204020204" pitchFamily="34" charset="-122"/>
                <a:cs typeface="Arial" pitchFamily="34" charset="0"/>
              </a:rPr>
              <a:t>10.0.3.0/24</a:t>
            </a:r>
          </a:p>
        </p:txBody>
      </p:sp>
      <p:sp>
        <p:nvSpPr>
          <p:cNvPr id="22" name="矩形 141"/>
          <p:cNvSpPr/>
          <p:nvPr/>
        </p:nvSpPr>
        <p:spPr bwMode="auto">
          <a:xfrm>
            <a:off x="341130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3" name="矩形 141"/>
          <p:cNvSpPr/>
          <p:nvPr/>
        </p:nvSpPr>
        <p:spPr bwMode="auto">
          <a:xfrm>
            <a:off x="4446925" y="487843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4" name="矩形 141"/>
          <p:cNvSpPr/>
          <p:nvPr/>
        </p:nvSpPr>
        <p:spPr bwMode="auto">
          <a:xfrm>
            <a:off x="6248791" y="285039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5" name="矩形 141"/>
          <p:cNvSpPr/>
          <p:nvPr/>
        </p:nvSpPr>
        <p:spPr bwMode="auto">
          <a:xfrm>
            <a:off x="8207826" y="485258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6" name="矩形 141"/>
          <p:cNvSpPr/>
          <p:nvPr/>
        </p:nvSpPr>
        <p:spPr bwMode="auto">
          <a:xfrm>
            <a:off x="7093909" y="3167708"/>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7" name="矩形 141"/>
          <p:cNvSpPr/>
          <p:nvPr/>
        </p:nvSpPr>
        <p:spPr bwMode="auto">
          <a:xfrm>
            <a:off x="4177985" y="3158335"/>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8" name="矩形 141"/>
          <p:cNvSpPr/>
          <p:nvPr/>
        </p:nvSpPr>
        <p:spPr bwMode="auto">
          <a:xfrm>
            <a:off x="6308295" y="595153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cxnSp>
        <p:nvCxnSpPr>
          <p:cNvPr id="29" name="Straight Connector 28"/>
          <p:cNvCxnSpPr/>
          <p:nvPr/>
        </p:nvCxnSpPr>
        <p:spPr bwMode="auto">
          <a:xfrm>
            <a:off x="4007768" y="4591260"/>
            <a:ext cx="546145"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6" name="Picture 12" descr="E:\2016.01\1.12 扁平化图标\蓝色\AR-蓝色最新-40.png"/>
          <p:cNvPicPr>
            <a:picLocks noChangeAspect="1" noChangeArrowheads="1"/>
          </p:cNvPicPr>
          <p:nvPr/>
        </p:nvPicPr>
        <p:blipFill>
          <a:blip r:embed="rId3" cstate="print"/>
          <a:srcRect/>
          <a:stretch>
            <a:fillRect/>
          </a:stretch>
        </p:blipFill>
        <p:spPr bwMode="auto">
          <a:xfrm>
            <a:off x="4402502" y="4238702"/>
            <a:ext cx="638966" cy="578055"/>
          </a:xfrm>
          <a:prstGeom prst="rect">
            <a:avLst/>
          </a:prstGeom>
          <a:noFill/>
        </p:spPr>
      </p:pic>
    </p:spTree>
    <p:extLst>
      <p:ext uri="{BB962C8B-B14F-4D97-AF65-F5344CB8AC3E}">
        <p14:creationId xmlns:p14="http://schemas.microsoft.com/office/powerpoint/2010/main" val="36296581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案例</a:t>
            </a:r>
            <a:r>
              <a:rPr lang="en-US" altLang="zh-CN" dirty="0"/>
              <a:t>1 - </a:t>
            </a:r>
            <a:r>
              <a:rPr lang="zh-CN" altLang="en-US" dirty="0"/>
              <a:t>需求</a:t>
            </a:r>
            <a:r>
              <a:rPr lang="en-US" altLang="zh-CN" dirty="0"/>
              <a:t>1</a:t>
            </a:r>
            <a:endParaRPr lang="en-US" dirty="0"/>
          </a:p>
        </p:txBody>
      </p:sp>
      <p:sp>
        <p:nvSpPr>
          <p:cNvPr id="3" name="Text Placeholder 2"/>
          <p:cNvSpPr>
            <a:spLocks noGrp="1"/>
          </p:cNvSpPr>
          <p:nvPr>
            <p:ph type="body" sz="quarter" idx="10"/>
          </p:nvPr>
        </p:nvSpPr>
        <p:spPr/>
        <p:txBody>
          <a:bodyPr/>
          <a:lstStyle/>
          <a:p>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属于</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区域</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，仅将</a:t>
            </a:r>
            <a:r>
              <a:rPr lang="en-US" altLang="zh-CN" dirty="0">
                <a:latin typeface="微软雅黑" panose="020B0503020204020204" pitchFamily="34" charset="-122"/>
                <a:ea typeface="微软雅黑" panose="020B0503020204020204" pitchFamily="34" charset="-122"/>
              </a:rPr>
              <a:t>10.0.X.0/24</a:t>
            </a:r>
            <a:r>
              <a:rPr lang="zh-CN" altLang="en-US" dirty="0">
                <a:latin typeface="微软雅黑" panose="020B0503020204020204" pitchFamily="34" charset="-122"/>
                <a:ea typeface="微软雅黑" panose="020B0503020204020204" pitchFamily="34" charset="-122"/>
              </a:rPr>
              <a:t>引入到</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区域。</a:t>
            </a:r>
          </a:p>
          <a:p>
            <a:endParaRPr lang="en-US" sz="1100" kern="12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4" name="Oval 3"/>
          <p:cNvSpPr>
            <a:spLocks noChangeArrowheads="1"/>
          </p:cNvSpPr>
          <p:nvPr/>
        </p:nvSpPr>
        <p:spPr bwMode="auto">
          <a:xfrm>
            <a:off x="6567752" y="2204864"/>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3179676" y="2204864"/>
            <a:ext cx="3355843"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42406" y="2415263"/>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83554" y="3512995"/>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43277" y="4646464"/>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42606" y="3512998"/>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9127" y="3207903"/>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5739" y="3207904"/>
            <a:ext cx="1947700" cy="1222977"/>
          </a:xfrm>
          <a:prstGeom prst="rect">
            <a:avLst/>
          </a:prstGeom>
        </p:spPr>
      </p:pic>
      <p:cxnSp>
        <p:nvCxnSpPr>
          <p:cNvPr id="12" name="Straight Connector 11"/>
          <p:cNvCxnSpPr/>
          <p:nvPr/>
        </p:nvCxnSpPr>
        <p:spPr bwMode="auto">
          <a:xfrm>
            <a:off x="4022520" y="3711407"/>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63439" y="3802023"/>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45168" y="2704291"/>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29" idx="3"/>
            <a:endCxn id="8" idx="1"/>
          </p:cNvCxnSpPr>
          <p:nvPr/>
        </p:nvCxnSpPr>
        <p:spPr bwMode="auto">
          <a:xfrm>
            <a:off x="5045168" y="3802025"/>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 idx="3"/>
            <a:endCxn id="9" idx="1"/>
          </p:cNvCxnSpPr>
          <p:nvPr/>
        </p:nvCxnSpPr>
        <p:spPr bwMode="auto">
          <a:xfrm>
            <a:off x="6881372" y="2704291"/>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8" idx="3"/>
            <a:endCxn id="9" idx="1"/>
          </p:cNvCxnSpPr>
          <p:nvPr/>
        </p:nvCxnSpPr>
        <p:spPr bwMode="auto">
          <a:xfrm flipV="1">
            <a:off x="6882243" y="3802026"/>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9" idx="3"/>
            <a:endCxn id="10" idx="1"/>
          </p:cNvCxnSpPr>
          <p:nvPr/>
        </p:nvCxnSpPr>
        <p:spPr bwMode="auto">
          <a:xfrm>
            <a:off x="8681572" y="3802026"/>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374897" y="3407903"/>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0" name="TextBox 19"/>
          <p:cNvSpPr txBox="1"/>
          <p:nvPr/>
        </p:nvSpPr>
        <p:spPr>
          <a:xfrm>
            <a:off x="9643698" y="3423375"/>
            <a:ext cx="1224136"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a:p>
            <a:r>
              <a:rPr lang="en-US" altLang="zh-CN" sz="1400" dirty="0">
                <a:latin typeface="微软雅黑" panose="020B0503020204020204" pitchFamily="34" charset="-122"/>
                <a:ea typeface="微软雅黑" panose="020B0503020204020204" pitchFamily="34" charset="-122"/>
                <a:cs typeface="Arial" pitchFamily="34" charset="0"/>
              </a:rPr>
              <a:t>10.0.3.0/24</a:t>
            </a:r>
          </a:p>
        </p:txBody>
      </p:sp>
      <p:sp>
        <p:nvSpPr>
          <p:cNvPr id="21" name="矩形 141"/>
          <p:cNvSpPr/>
          <p:nvPr/>
        </p:nvSpPr>
        <p:spPr bwMode="auto">
          <a:xfrm>
            <a:off x="3415005" y="415273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2" name="矩形 141"/>
          <p:cNvSpPr/>
          <p:nvPr/>
        </p:nvSpPr>
        <p:spPr bwMode="auto">
          <a:xfrm>
            <a:off x="4450625" y="415273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3" name="矩形 141"/>
          <p:cNvSpPr/>
          <p:nvPr/>
        </p:nvSpPr>
        <p:spPr bwMode="auto">
          <a:xfrm>
            <a:off x="6252491" y="2124690"/>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4" name="矩形 141"/>
          <p:cNvSpPr/>
          <p:nvPr/>
        </p:nvSpPr>
        <p:spPr bwMode="auto">
          <a:xfrm>
            <a:off x="8211526" y="407707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5" name="矩形 141"/>
          <p:cNvSpPr/>
          <p:nvPr/>
        </p:nvSpPr>
        <p:spPr bwMode="auto">
          <a:xfrm>
            <a:off x="7097609" y="2442003"/>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6" name="矩形 141"/>
          <p:cNvSpPr/>
          <p:nvPr/>
        </p:nvSpPr>
        <p:spPr bwMode="auto">
          <a:xfrm>
            <a:off x="4181685" y="2432630"/>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7" name="矩形 141"/>
          <p:cNvSpPr/>
          <p:nvPr/>
        </p:nvSpPr>
        <p:spPr bwMode="auto">
          <a:xfrm>
            <a:off x="6311995" y="5225831"/>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cxnSp>
        <p:nvCxnSpPr>
          <p:cNvPr id="28" name="Straight Connector 27"/>
          <p:cNvCxnSpPr/>
          <p:nvPr/>
        </p:nvCxnSpPr>
        <p:spPr bwMode="auto">
          <a:xfrm>
            <a:off x="4011468" y="3865555"/>
            <a:ext cx="546145"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4406202" y="3512997"/>
            <a:ext cx="638966" cy="578055"/>
          </a:xfrm>
          <a:prstGeom prst="rect">
            <a:avLst/>
          </a:prstGeom>
          <a:noFill/>
        </p:spPr>
      </p:pic>
      <p:sp>
        <p:nvSpPr>
          <p:cNvPr id="30" name="矩形 71"/>
          <p:cNvSpPr/>
          <p:nvPr/>
        </p:nvSpPr>
        <p:spPr bwMode="auto">
          <a:xfrm>
            <a:off x="2051720" y="1844824"/>
            <a:ext cx="2654266" cy="430887"/>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area 0.0.0.0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network 35.1.1.0 0.0.0.255</a:t>
            </a:r>
          </a:p>
        </p:txBody>
      </p:sp>
      <p:cxnSp>
        <p:nvCxnSpPr>
          <p:cNvPr id="31" name="直接连接符 73"/>
          <p:cNvCxnSpPr/>
          <p:nvPr/>
        </p:nvCxnSpPr>
        <p:spPr bwMode="auto">
          <a:xfrm flipH="1" flipV="1">
            <a:off x="4725685" y="2281675"/>
            <a:ext cx="1535556" cy="160328"/>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矩形 96"/>
          <p:cNvSpPr/>
          <p:nvPr/>
        </p:nvSpPr>
        <p:spPr bwMode="auto">
          <a:xfrm>
            <a:off x="8078610" y="2046705"/>
            <a:ext cx="2589898" cy="430887"/>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area 0.0.0.0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network 45.1.1.0 0.0.0.255</a:t>
            </a:r>
          </a:p>
        </p:txBody>
      </p:sp>
      <p:cxnSp>
        <p:nvCxnSpPr>
          <p:cNvPr id="36" name="直接连接符 73"/>
          <p:cNvCxnSpPr/>
          <p:nvPr/>
        </p:nvCxnSpPr>
        <p:spPr bwMode="auto">
          <a:xfrm flipH="1">
            <a:off x="6854964" y="2492983"/>
            <a:ext cx="1223647" cy="2160482"/>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9" name="矩形 74"/>
          <p:cNvSpPr/>
          <p:nvPr/>
        </p:nvSpPr>
        <p:spPr bwMode="auto">
          <a:xfrm>
            <a:off x="7504595" y="4329100"/>
            <a:ext cx="3612232" cy="1954381"/>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import-route direct route-policy DIRECT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area 0.0.0.0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network 35.1.1.0 0.0.0.255</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network 45.1.1.0 0.0.0.255</a:t>
            </a:r>
          </a:p>
          <a:p>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route-policy DIRECT permit node 10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if-match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-prefix 10</a:t>
            </a:r>
          </a:p>
          <a:p>
            <a:r>
              <a:rPr lang="en-US" altLang="zh-CN" sz="105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-prefix 10 index 10 permit 10.0.0.0 16 greater-equal 24 less-equal 24</a:t>
            </a:r>
          </a:p>
        </p:txBody>
      </p:sp>
      <p:cxnSp>
        <p:nvCxnSpPr>
          <p:cNvPr id="40" name="直接连接符 73"/>
          <p:cNvCxnSpPr/>
          <p:nvPr/>
        </p:nvCxnSpPr>
        <p:spPr bwMode="auto">
          <a:xfrm flipH="1">
            <a:off x="7589618" y="4077703"/>
            <a:ext cx="472708" cy="265198"/>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2" name="矩形 100"/>
          <p:cNvSpPr/>
          <p:nvPr/>
        </p:nvSpPr>
        <p:spPr bwMode="auto">
          <a:xfrm>
            <a:off x="1101589" y="4940615"/>
            <a:ext cx="4838430" cy="1277273"/>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[R3]display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routing-table protocol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endParaRPr lang="en-US" altLang="zh-CN"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10.0.0.0/24     O_ASE   150    1        D      35.1.1.5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10.0.1.0/24     O_ASE   150    1        D      35.1.1.5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10.0.2.0/24     O_ASE   150    1        D      35.1.1.5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10.0.3.0/24     O_ASE   150    1        D      35.1.1.5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45.1.1.0/24     OSPF    10     2        D      35.1.1.5        </a:t>
            </a:r>
          </a:p>
        </p:txBody>
      </p:sp>
    </p:spTree>
    <p:extLst>
      <p:ext uri="{BB962C8B-B14F-4D97-AF65-F5344CB8AC3E}">
        <p14:creationId xmlns:p14="http://schemas.microsoft.com/office/powerpoint/2010/main" val="332015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linds(horizontal)">
                                      <p:cBhvr>
                                        <p:cTn id="19" dur="500"/>
                                        <p:tgtEl>
                                          <p:spTgt spid="39"/>
                                        </p:tgtEl>
                                      </p:cBhvr>
                                    </p:animEffect>
                                  </p:childTnLst>
                                </p:cTn>
                              </p:par>
                              <p:par>
                                <p:cTn id="20" presetID="3" presetClass="entr" presetSubtype="1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linds(horizontal)">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9" grpId="0" animBg="1"/>
      <p:bldP spid="4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案例</a:t>
            </a:r>
            <a:r>
              <a:rPr lang="en-US" altLang="zh-CN" dirty="0"/>
              <a:t>1 - </a:t>
            </a:r>
            <a:r>
              <a:rPr lang="zh-CN" altLang="en-US" dirty="0"/>
              <a:t>需求</a:t>
            </a:r>
            <a:r>
              <a:rPr lang="en-US" altLang="zh-CN" dirty="0"/>
              <a:t>2</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R5</a:t>
            </a:r>
            <a:r>
              <a:rPr lang="zh-CN" altLang="en-US" dirty="0">
                <a:latin typeface="微软雅黑" panose="020B0503020204020204" pitchFamily="34" charset="-122"/>
                <a:ea typeface="微软雅黑" panose="020B0503020204020204" pitchFamily="34" charset="-122"/>
              </a:rPr>
              <a:t>上对</a:t>
            </a:r>
            <a:r>
              <a:rPr lang="en-US" altLang="zh-CN" dirty="0">
                <a:latin typeface="微软雅黑" panose="020B0503020204020204" pitchFamily="34" charset="-122"/>
                <a:ea typeface="微软雅黑" panose="020B0503020204020204" pitchFamily="34" charset="-122"/>
              </a:rPr>
              <a:t>10.0.X.0/24</a:t>
            </a:r>
            <a:r>
              <a:rPr lang="zh-CN" altLang="en-US" dirty="0">
                <a:latin typeface="微软雅黑" panose="020B0503020204020204" pitchFamily="34" charset="-122"/>
                <a:ea typeface="微软雅黑" panose="020B0503020204020204" pitchFamily="34" charset="-122"/>
              </a:rPr>
              <a:t>进行汇总，汇总为</a:t>
            </a:r>
            <a:r>
              <a:rPr lang="en-US" altLang="zh-CN" dirty="0">
                <a:latin typeface="微软雅黑" panose="020B0503020204020204" pitchFamily="34" charset="-122"/>
                <a:ea typeface="微软雅黑" panose="020B0503020204020204" pitchFamily="34" charset="-122"/>
              </a:rPr>
              <a:t>10.0.0.0/16</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向</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区域下发缺省路由。</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499530" y="2249034"/>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3111454" y="2249034"/>
            <a:ext cx="3355843"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174184" y="2459433"/>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15332" y="3557165"/>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175055" y="4690634"/>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7974384" y="3557168"/>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00905" y="3252073"/>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517" y="3252074"/>
            <a:ext cx="1947700" cy="1222977"/>
          </a:xfrm>
          <a:prstGeom prst="rect">
            <a:avLst/>
          </a:prstGeom>
        </p:spPr>
      </p:pic>
      <p:cxnSp>
        <p:nvCxnSpPr>
          <p:cNvPr id="12" name="Straight Connector 11"/>
          <p:cNvCxnSpPr/>
          <p:nvPr/>
        </p:nvCxnSpPr>
        <p:spPr bwMode="auto">
          <a:xfrm>
            <a:off x="3954298" y="3755577"/>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895217" y="3846193"/>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4976946" y="2748461"/>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29" idx="3"/>
            <a:endCxn id="8" idx="1"/>
          </p:cNvCxnSpPr>
          <p:nvPr/>
        </p:nvCxnSpPr>
        <p:spPr bwMode="auto">
          <a:xfrm>
            <a:off x="4976946" y="3846195"/>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 idx="3"/>
            <a:endCxn id="9" idx="1"/>
          </p:cNvCxnSpPr>
          <p:nvPr/>
        </p:nvCxnSpPr>
        <p:spPr bwMode="auto">
          <a:xfrm>
            <a:off x="6813150" y="2748461"/>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8" idx="3"/>
            <a:endCxn id="9" idx="1"/>
          </p:cNvCxnSpPr>
          <p:nvPr/>
        </p:nvCxnSpPr>
        <p:spPr bwMode="auto">
          <a:xfrm flipV="1">
            <a:off x="6814021" y="3846196"/>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9" idx="3"/>
            <a:endCxn id="10" idx="1"/>
          </p:cNvCxnSpPr>
          <p:nvPr/>
        </p:nvCxnSpPr>
        <p:spPr bwMode="auto">
          <a:xfrm>
            <a:off x="8613350" y="3846196"/>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306675" y="3452073"/>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0" name="TextBox 19"/>
          <p:cNvSpPr txBox="1"/>
          <p:nvPr/>
        </p:nvSpPr>
        <p:spPr>
          <a:xfrm>
            <a:off x="9575476" y="3467545"/>
            <a:ext cx="1224136"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a:p>
            <a:r>
              <a:rPr lang="en-US" altLang="zh-CN" sz="1400" dirty="0">
                <a:latin typeface="微软雅黑" panose="020B0503020204020204" pitchFamily="34" charset="-122"/>
                <a:ea typeface="微软雅黑" panose="020B0503020204020204" pitchFamily="34" charset="-122"/>
                <a:cs typeface="Arial" pitchFamily="34" charset="0"/>
              </a:rPr>
              <a:t>10.0.3.0/24</a:t>
            </a:r>
          </a:p>
        </p:txBody>
      </p:sp>
      <p:sp>
        <p:nvSpPr>
          <p:cNvPr id="21" name="矩形 141"/>
          <p:cNvSpPr/>
          <p:nvPr/>
        </p:nvSpPr>
        <p:spPr bwMode="auto">
          <a:xfrm>
            <a:off x="3346783" y="419690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2" name="矩形 141"/>
          <p:cNvSpPr/>
          <p:nvPr/>
        </p:nvSpPr>
        <p:spPr bwMode="auto">
          <a:xfrm>
            <a:off x="4382403" y="419690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3" name="矩形 141"/>
          <p:cNvSpPr/>
          <p:nvPr/>
        </p:nvSpPr>
        <p:spPr bwMode="auto">
          <a:xfrm>
            <a:off x="6184269" y="2168860"/>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4" name="矩形 141"/>
          <p:cNvSpPr/>
          <p:nvPr/>
        </p:nvSpPr>
        <p:spPr bwMode="auto">
          <a:xfrm>
            <a:off x="8143304" y="4171047"/>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5" name="矩形 141"/>
          <p:cNvSpPr/>
          <p:nvPr/>
        </p:nvSpPr>
        <p:spPr bwMode="auto">
          <a:xfrm>
            <a:off x="7029387" y="2486173"/>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6" name="矩形 141"/>
          <p:cNvSpPr/>
          <p:nvPr/>
        </p:nvSpPr>
        <p:spPr bwMode="auto">
          <a:xfrm>
            <a:off x="4113463" y="2476800"/>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7" name="矩形 141"/>
          <p:cNvSpPr/>
          <p:nvPr/>
        </p:nvSpPr>
        <p:spPr bwMode="auto">
          <a:xfrm>
            <a:off x="6243773" y="5270001"/>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cxnSp>
        <p:nvCxnSpPr>
          <p:cNvPr id="28" name="Straight Connector 27"/>
          <p:cNvCxnSpPr/>
          <p:nvPr/>
        </p:nvCxnSpPr>
        <p:spPr bwMode="auto">
          <a:xfrm>
            <a:off x="3943246" y="3909725"/>
            <a:ext cx="546145"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4337980" y="3557167"/>
            <a:ext cx="638966" cy="578055"/>
          </a:xfrm>
          <a:prstGeom prst="rect">
            <a:avLst/>
          </a:prstGeom>
          <a:noFill/>
        </p:spPr>
      </p:pic>
      <p:sp>
        <p:nvSpPr>
          <p:cNvPr id="30" name="矩形 120"/>
          <p:cNvSpPr/>
          <p:nvPr/>
        </p:nvSpPr>
        <p:spPr bwMode="auto">
          <a:xfrm>
            <a:off x="8196356" y="2556550"/>
            <a:ext cx="3061661" cy="430887"/>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endParaRPr lang="zh-CN" altLang="en-US" sz="1100" dirty="0">
              <a:latin typeface="微软雅黑" panose="020B0503020204020204" pitchFamily="34" charset="-122"/>
              <a:ea typeface="微软雅黑" panose="020B0503020204020204" pitchFamily="34" charset="-122"/>
              <a:cs typeface="Courier New" panose="02070309020205020404" pitchFamily="49" charset="0"/>
            </a:endParaRPr>
          </a:p>
          <a:p>
            <a:r>
              <a:rPr lang="zh-CN" altLang="en-US"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asbr</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-summary 10.0.0.0 255.255.0.0</a:t>
            </a:r>
          </a:p>
        </p:txBody>
      </p:sp>
      <p:cxnSp>
        <p:nvCxnSpPr>
          <p:cNvPr id="31" name="直接连接符 121"/>
          <p:cNvCxnSpPr/>
          <p:nvPr/>
        </p:nvCxnSpPr>
        <p:spPr bwMode="auto">
          <a:xfrm flipH="1" flipV="1">
            <a:off x="8222645" y="3002991"/>
            <a:ext cx="358498" cy="555753"/>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矩形 157"/>
          <p:cNvSpPr/>
          <p:nvPr/>
        </p:nvSpPr>
        <p:spPr bwMode="auto">
          <a:xfrm>
            <a:off x="7152854" y="1773751"/>
            <a:ext cx="2856578" cy="430887"/>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 </a:t>
            </a:r>
            <a:endParaRPr lang="zh-CN" altLang="en-US" sz="1100" dirty="0">
              <a:latin typeface="微软雅黑" panose="020B0503020204020204" pitchFamily="34" charset="-122"/>
              <a:ea typeface="微软雅黑" panose="020B0503020204020204" pitchFamily="34" charset="-122"/>
              <a:cs typeface="Courier New" panose="02070309020205020404" pitchFamily="49" charset="0"/>
            </a:endParaRPr>
          </a:p>
          <a:p>
            <a:r>
              <a:rPr lang="zh-CN" altLang="en-US"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default-route-advertise always</a:t>
            </a:r>
          </a:p>
        </p:txBody>
      </p:sp>
      <p:cxnSp>
        <p:nvCxnSpPr>
          <p:cNvPr id="36" name="直接连接符 121"/>
          <p:cNvCxnSpPr/>
          <p:nvPr/>
        </p:nvCxnSpPr>
        <p:spPr bwMode="auto">
          <a:xfrm flipV="1">
            <a:off x="6801644" y="2204638"/>
            <a:ext cx="345359" cy="272163"/>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 name="直接连接符 121"/>
          <p:cNvCxnSpPr/>
          <p:nvPr/>
        </p:nvCxnSpPr>
        <p:spPr bwMode="auto">
          <a:xfrm flipV="1">
            <a:off x="6801644" y="2204388"/>
            <a:ext cx="365927" cy="2486246"/>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5" name="矩形 67"/>
          <p:cNvSpPr/>
          <p:nvPr/>
        </p:nvSpPr>
        <p:spPr bwMode="auto">
          <a:xfrm>
            <a:off x="1040438" y="4769890"/>
            <a:ext cx="4525026" cy="1446550"/>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[R3]display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routing-table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10.0.0.0/16       O_ASE   150  2       D   35.1.1.5       </a:t>
            </a:r>
          </a:p>
          <a:p>
            <a:endParaRPr lang="en-US" altLang="zh-CN"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[R5]display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routing-table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0.0.0.0/0         O_ASE   150  1       D   35.1.1.3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O_ASE   150  1       D   45.1.1.4      </a:t>
            </a:r>
          </a:p>
        </p:txBody>
      </p:sp>
      <p:sp>
        <p:nvSpPr>
          <p:cNvPr id="46" name="矩形 160"/>
          <p:cNvSpPr/>
          <p:nvPr/>
        </p:nvSpPr>
        <p:spPr bwMode="auto">
          <a:xfrm>
            <a:off x="7046271" y="4722321"/>
            <a:ext cx="4304762" cy="1446550"/>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&lt;R3&gt;</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tracert</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10.0.4.1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 35.1.1.5 10 ms  20 ms  10 ms </a:t>
            </a:r>
            <a:endParaRPr lang="zh-CN" altLang="en-US"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2 45.1.1.4 30 ms 35.1.1.3 10 ms 45.1.1.4 20 ms </a:t>
            </a:r>
            <a:endParaRPr lang="zh-CN" altLang="en-US"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3 35.1.1.5 20 ms 45.1.1.5 20 ms 35.1.1.5 20 ms </a:t>
            </a:r>
            <a:endParaRPr lang="zh-CN" altLang="en-US"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4 45.1.1.4 30 ms 35.1.1.3 20 ms 45.1.1.4 30 ms </a:t>
            </a:r>
            <a:endParaRPr lang="zh-CN" altLang="en-US"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5 35.1.1.5 30 ms 45.1.1.5 20 ms 35.1.1.5 30 ms </a:t>
            </a:r>
            <a:endParaRPr lang="zh-CN" altLang="en-US"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6 45.1.1.4 40 ms 35.1.1.3 20 ms 45.1.1.4 30 ms </a:t>
            </a:r>
            <a:endParaRPr lang="zh-CN" altLang="en-US"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endParaRPr lang="zh-CN" altLang="en-US" sz="1100" dirty="0">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68715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cTn>
                              </p:par>
                              <p:par>
                                <p:cTn id="17" presetID="3" presetClass="entr" presetSubtype="1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blinds(horizontal)">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linds(horizontal)">
                                      <p:cBhvr>
                                        <p:cTn id="24" dur="5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blinds(horizontal)">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45" grpId="0" animBg="1"/>
      <p:bldP spid="4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案例</a:t>
            </a:r>
            <a:r>
              <a:rPr lang="en-US" altLang="zh-CN" dirty="0"/>
              <a:t>1 - </a:t>
            </a:r>
            <a:r>
              <a:rPr lang="zh-CN" altLang="en-US" dirty="0"/>
              <a:t>需求</a:t>
            </a:r>
            <a:r>
              <a:rPr lang="en-US" altLang="zh-CN" dirty="0"/>
              <a:t>3</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确保网络没有环路。</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603756" y="1916832"/>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3215680" y="1916832"/>
            <a:ext cx="3355843"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78410" y="2127231"/>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419558" y="3224963"/>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79281" y="4358432"/>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78610" y="3224966"/>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5131" y="2919871"/>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743" y="2919872"/>
            <a:ext cx="1947700" cy="1222977"/>
          </a:xfrm>
          <a:prstGeom prst="rect">
            <a:avLst/>
          </a:prstGeom>
        </p:spPr>
      </p:pic>
      <p:cxnSp>
        <p:nvCxnSpPr>
          <p:cNvPr id="12" name="Straight Connector 11"/>
          <p:cNvCxnSpPr/>
          <p:nvPr/>
        </p:nvCxnSpPr>
        <p:spPr bwMode="auto">
          <a:xfrm>
            <a:off x="4058524" y="3423375"/>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99443" y="3513991"/>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81172" y="2416259"/>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29" idx="3"/>
            <a:endCxn id="8" idx="1"/>
          </p:cNvCxnSpPr>
          <p:nvPr/>
        </p:nvCxnSpPr>
        <p:spPr bwMode="auto">
          <a:xfrm>
            <a:off x="5081172" y="3513993"/>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 idx="3"/>
            <a:endCxn id="9" idx="1"/>
          </p:cNvCxnSpPr>
          <p:nvPr/>
        </p:nvCxnSpPr>
        <p:spPr bwMode="auto">
          <a:xfrm>
            <a:off x="6917376" y="2416259"/>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8" idx="3"/>
            <a:endCxn id="9" idx="1"/>
          </p:cNvCxnSpPr>
          <p:nvPr/>
        </p:nvCxnSpPr>
        <p:spPr bwMode="auto">
          <a:xfrm flipV="1">
            <a:off x="6918247" y="3513994"/>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9" idx="3"/>
            <a:endCxn id="10" idx="1"/>
          </p:cNvCxnSpPr>
          <p:nvPr/>
        </p:nvCxnSpPr>
        <p:spPr bwMode="auto">
          <a:xfrm>
            <a:off x="8717576" y="3513994"/>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410901" y="3119871"/>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0" name="TextBox 19"/>
          <p:cNvSpPr txBox="1"/>
          <p:nvPr/>
        </p:nvSpPr>
        <p:spPr>
          <a:xfrm>
            <a:off x="9679702" y="3135343"/>
            <a:ext cx="1224136"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a:p>
            <a:r>
              <a:rPr lang="en-US" altLang="zh-CN" sz="1400" dirty="0">
                <a:latin typeface="微软雅黑" panose="020B0503020204020204" pitchFamily="34" charset="-122"/>
                <a:ea typeface="微软雅黑" panose="020B0503020204020204" pitchFamily="34" charset="-122"/>
                <a:cs typeface="Arial" pitchFamily="34" charset="0"/>
              </a:rPr>
              <a:t>10.0.3.0/24</a:t>
            </a:r>
          </a:p>
        </p:txBody>
      </p:sp>
      <p:sp>
        <p:nvSpPr>
          <p:cNvPr id="21" name="矩形 141"/>
          <p:cNvSpPr/>
          <p:nvPr/>
        </p:nvSpPr>
        <p:spPr bwMode="auto">
          <a:xfrm>
            <a:off x="3451009" y="386470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2" name="矩形 141"/>
          <p:cNvSpPr/>
          <p:nvPr/>
        </p:nvSpPr>
        <p:spPr bwMode="auto">
          <a:xfrm>
            <a:off x="4486629" y="386470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3" name="矩形 141"/>
          <p:cNvSpPr/>
          <p:nvPr/>
        </p:nvSpPr>
        <p:spPr bwMode="auto">
          <a:xfrm>
            <a:off x="6288495" y="1836658"/>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4" name="矩形 141"/>
          <p:cNvSpPr/>
          <p:nvPr/>
        </p:nvSpPr>
        <p:spPr bwMode="auto">
          <a:xfrm>
            <a:off x="8247530" y="383884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5" name="矩形 141"/>
          <p:cNvSpPr/>
          <p:nvPr/>
        </p:nvSpPr>
        <p:spPr bwMode="auto">
          <a:xfrm>
            <a:off x="7133613" y="2153971"/>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6" name="矩形 141"/>
          <p:cNvSpPr/>
          <p:nvPr/>
        </p:nvSpPr>
        <p:spPr bwMode="auto">
          <a:xfrm>
            <a:off x="4217689" y="2144598"/>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7" name="矩形 141"/>
          <p:cNvSpPr/>
          <p:nvPr/>
        </p:nvSpPr>
        <p:spPr bwMode="auto">
          <a:xfrm>
            <a:off x="6347999" y="493779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cxnSp>
        <p:nvCxnSpPr>
          <p:cNvPr id="28" name="Straight Connector 27"/>
          <p:cNvCxnSpPr/>
          <p:nvPr/>
        </p:nvCxnSpPr>
        <p:spPr bwMode="auto">
          <a:xfrm>
            <a:off x="4047472" y="3577523"/>
            <a:ext cx="546145"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4442206" y="3224965"/>
            <a:ext cx="638966" cy="578055"/>
          </a:xfrm>
          <a:prstGeom prst="rect">
            <a:avLst/>
          </a:prstGeom>
          <a:noFill/>
        </p:spPr>
      </p:pic>
      <p:sp>
        <p:nvSpPr>
          <p:cNvPr id="30" name="矩形 90"/>
          <p:cNvSpPr/>
          <p:nvPr/>
        </p:nvSpPr>
        <p:spPr bwMode="auto">
          <a:xfrm>
            <a:off x="2123728" y="5085184"/>
            <a:ext cx="1934796" cy="769441"/>
          </a:xfrm>
          <a:prstGeom prst="rect">
            <a:avLst/>
          </a:prstGeom>
          <a:solidFill>
            <a:schemeClr val="bg1">
              <a:lumMod val="85000"/>
            </a:schemeClr>
          </a:solidFill>
          <a:ln>
            <a:solidFill>
              <a:schemeClr val="tx1"/>
            </a:solidFill>
            <a:prstDash val="dash"/>
          </a:ln>
        </p:spPr>
        <p:txBody>
          <a:bodyPr wrap="square">
            <a:spAutoFit/>
          </a:bodyPr>
          <a:lstStyle/>
          <a:p>
            <a:r>
              <a:rPr lang="pt-BR" altLang="zh-CN" sz="1100" dirty="0">
                <a:latin typeface="微软雅黑" panose="020B0503020204020204" pitchFamily="34" charset="-122"/>
                <a:ea typeface="微软雅黑" panose="020B0503020204020204" pitchFamily="34" charset="-122"/>
                <a:cs typeface="Courier New" panose="02070309020205020404" pitchFamily="49" charset="0"/>
              </a:rPr>
              <a:t>&lt;R3&gt;tracert 10.0.4.1</a:t>
            </a:r>
          </a:p>
          <a:p>
            <a:r>
              <a:rPr lang="pt-BR" altLang="zh-CN" sz="1100" dirty="0">
                <a:latin typeface="微软雅黑" panose="020B0503020204020204" pitchFamily="34" charset="-122"/>
                <a:ea typeface="微软雅黑" panose="020B0503020204020204" pitchFamily="34" charset="-122"/>
                <a:cs typeface="Courier New" panose="02070309020205020404" pitchFamily="49" charset="0"/>
              </a:rPr>
              <a:t> 1  *  *  * </a:t>
            </a:r>
          </a:p>
          <a:p>
            <a:r>
              <a:rPr lang="pt-BR" altLang="zh-CN" sz="1100" dirty="0">
                <a:latin typeface="微软雅黑" panose="020B0503020204020204" pitchFamily="34" charset="-122"/>
                <a:ea typeface="微软雅黑" panose="020B0503020204020204" pitchFamily="34" charset="-122"/>
                <a:cs typeface="Courier New" panose="02070309020205020404" pitchFamily="49" charset="0"/>
              </a:rPr>
              <a:t> 2  *  *  * </a:t>
            </a:r>
          </a:p>
          <a:p>
            <a:r>
              <a:rPr lang="pt-BR" altLang="zh-CN" sz="1100" dirty="0">
                <a:latin typeface="微软雅黑" panose="020B0503020204020204" pitchFamily="34" charset="-122"/>
                <a:ea typeface="微软雅黑" panose="020B0503020204020204" pitchFamily="34" charset="-122"/>
                <a:cs typeface="Courier New" panose="02070309020205020404" pitchFamily="49" charset="0"/>
              </a:rPr>
              <a:t> 3  *  *  *</a:t>
            </a:r>
            <a:endParaRPr lang="en-US" altLang="zh-CN" sz="11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31" name="矩形 141"/>
          <p:cNvSpPr/>
          <p:nvPr/>
        </p:nvSpPr>
        <p:spPr bwMode="auto">
          <a:xfrm>
            <a:off x="7411450" y="1590779"/>
            <a:ext cx="3741381" cy="261610"/>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route-static 10.0.0.0 255.255.0.0 NULL0</a:t>
            </a:r>
          </a:p>
        </p:txBody>
      </p:sp>
      <p:cxnSp>
        <p:nvCxnSpPr>
          <p:cNvPr id="32" name="直接连接符 142"/>
          <p:cNvCxnSpPr/>
          <p:nvPr/>
        </p:nvCxnSpPr>
        <p:spPr bwMode="auto">
          <a:xfrm flipH="1" flipV="1">
            <a:off x="7419355" y="1866286"/>
            <a:ext cx="1289971" cy="1421855"/>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826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linds(horizontal)">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路由选择工具</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dirty="0">
                <a:solidFill>
                  <a:schemeClr val="bg1">
                    <a:lumMod val="50000"/>
                  </a:schemeClr>
                </a:solidFill>
                <a:latin typeface="微软雅黑" panose="020B0503020204020204" pitchFamily="34" charset="-122"/>
                <a:ea typeface="微软雅黑" panose="020B0503020204020204" pitchFamily="34" charset="-122"/>
              </a:rPr>
              <a:t>路由策略与策略路由配置命令</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案例分析</a:t>
            </a:r>
            <a:endParaRPr lang="en-US" altLang="zh-CN" b="1" dirty="0">
              <a:latin typeface="微软雅黑" panose="020B0503020204020204" pitchFamily="34" charset="-122"/>
              <a:ea typeface="微软雅黑" panose="020B0503020204020204" pitchFamily="34" charset="-122"/>
            </a:endParaRPr>
          </a:p>
          <a:p>
            <a:pPr lvl="1"/>
            <a:r>
              <a:rPr lang="zh-CN" altLang="en-US" sz="1800" dirty="0">
                <a:solidFill>
                  <a:schemeClr val="bg1">
                    <a:lumMod val="50000"/>
                  </a:schemeClr>
                </a:solidFill>
                <a:latin typeface="微软雅黑" panose="020B0503020204020204" pitchFamily="34" charset="-122"/>
                <a:ea typeface="微软雅黑" panose="020B0503020204020204" pitchFamily="34" charset="-122"/>
              </a:rPr>
              <a:t>案例</a:t>
            </a:r>
            <a:r>
              <a:rPr lang="en-US" altLang="zh-CN" sz="1800" dirty="0">
                <a:solidFill>
                  <a:schemeClr val="bg1">
                    <a:lumMod val="50000"/>
                  </a:schemeClr>
                </a:solidFill>
                <a:latin typeface="微软雅黑" panose="020B0503020204020204" pitchFamily="34" charset="-122"/>
                <a:ea typeface="微软雅黑" panose="020B0503020204020204" pitchFamily="34" charset="-122"/>
              </a:rPr>
              <a:t>1</a:t>
            </a:r>
          </a:p>
          <a:p>
            <a:pPr lvl="1"/>
            <a:r>
              <a:rPr lang="zh-CN" altLang="en-US" sz="1800" dirty="0">
                <a:latin typeface="微软雅黑" panose="020B0503020204020204" pitchFamily="34" charset="-122"/>
                <a:ea typeface="微软雅黑" panose="020B0503020204020204" pitchFamily="34" charset="-122"/>
              </a:rPr>
              <a:t>案例</a:t>
            </a:r>
            <a:r>
              <a:rPr lang="en-US" altLang="zh-CN" sz="1800" dirty="0">
                <a:latin typeface="微软雅黑" panose="020B0503020204020204" pitchFamily="34" charset="-122"/>
                <a:ea typeface="微软雅黑" panose="020B0503020204020204" pitchFamily="34" charset="-122"/>
              </a:rPr>
              <a:t>2</a:t>
            </a:r>
          </a:p>
          <a:p>
            <a:endParaRPr lang="zh-CN" altLang="en-US" dirty="0"/>
          </a:p>
        </p:txBody>
      </p:sp>
    </p:spTree>
    <p:extLst>
      <p:ext uri="{BB962C8B-B14F-4D97-AF65-F5344CB8AC3E}">
        <p14:creationId xmlns:p14="http://schemas.microsoft.com/office/powerpoint/2010/main" val="2686693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6279848" y="3637067"/>
            <a:ext cx="1700666" cy="2415290"/>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3091690" y="3637067"/>
            <a:ext cx="3157826" cy="2415290"/>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5973699" y="3803916"/>
            <a:ext cx="601263" cy="458404"/>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5974519" y="5573282"/>
            <a:ext cx="601263" cy="458404"/>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7667675" y="4674431"/>
            <a:ext cx="601263" cy="458404"/>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7724" y="4432488"/>
            <a:ext cx="1832773" cy="969834"/>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440" y="4432489"/>
            <a:ext cx="1832773" cy="969834"/>
          </a:xfrm>
          <a:prstGeom prst="rect">
            <a:avLst/>
          </a:prstGeom>
        </p:spPr>
      </p:pic>
      <p:cxnSp>
        <p:nvCxnSpPr>
          <p:cNvPr id="12" name="Straight Connector 11"/>
          <p:cNvCxnSpPr/>
          <p:nvPr/>
        </p:nvCxnSpPr>
        <p:spPr bwMode="auto">
          <a:xfrm>
            <a:off x="3884801" y="4831772"/>
            <a:ext cx="1079608" cy="300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888213" y="4903631"/>
            <a:ext cx="395325" cy="1377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29" idx="3"/>
            <a:endCxn id="6" idx="1"/>
          </p:cNvCxnSpPr>
          <p:nvPr/>
        </p:nvCxnSpPr>
        <p:spPr bwMode="auto">
          <a:xfrm flipV="1">
            <a:off x="5277247" y="4033118"/>
            <a:ext cx="696452" cy="870513"/>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29" idx="3"/>
            <a:endCxn id="8" idx="1"/>
          </p:cNvCxnSpPr>
          <p:nvPr/>
        </p:nvCxnSpPr>
        <p:spPr bwMode="auto">
          <a:xfrm>
            <a:off x="5277247" y="4903631"/>
            <a:ext cx="697272" cy="898853"/>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 idx="3"/>
            <a:endCxn id="9" idx="1"/>
          </p:cNvCxnSpPr>
          <p:nvPr/>
        </p:nvCxnSpPr>
        <p:spPr bwMode="auto">
          <a:xfrm>
            <a:off x="6574962" y="4033118"/>
            <a:ext cx="1092714" cy="87051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8" idx="3"/>
            <a:endCxn id="9" idx="1"/>
          </p:cNvCxnSpPr>
          <p:nvPr/>
        </p:nvCxnSpPr>
        <p:spPr bwMode="auto">
          <a:xfrm flipV="1">
            <a:off x="6575780" y="4903634"/>
            <a:ext cx="1091894" cy="898851"/>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9" idx="3"/>
            <a:endCxn id="10" idx="1"/>
          </p:cNvCxnSpPr>
          <p:nvPr/>
        </p:nvCxnSpPr>
        <p:spPr bwMode="auto">
          <a:xfrm>
            <a:off x="8268938" y="4903634"/>
            <a:ext cx="458786" cy="13771"/>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395223" y="4581128"/>
            <a:ext cx="1352405" cy="830997"/>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172.16.0.0/24</a:t>
            </a:r>
          </a:p>
          <a:p>
            <a:r>
              <a:rPr lang="en-US" altLang="zh-CN" sz="1200" dirty="0">
                <a:latin typeface="微软雅黑" panose="020B0503020204020204" pitchFamily="34" charset="-122"/>
                <a:ea typeface="微软雅黑" panose="020B0503020204020204" pitchFamily="34" charset="-122"/>
                <a:cs typeface="Arial" pitchFamily="34" charset="0"/>
              </a:rPr>
              <a:t>172.16.1.0/24</a:t>
            </a:r>
          </a:p>
          <a:p>
            <a:r>
              <a:rPr lang="en-US" altLang="zh-CN" sz="1200" dirty="0">
                <a:latin typeface="微软雅黑" panose="020B0503020204020204" pitchFamily="34" charset="-122"/>
                <a:ea typeface="微软雅黑" panose="020B0503020204020204" pitchFamily="34" charset="-122"/>
                <a:cs typeface="Arial" pitchFamily="34" charset="0"/>
              </a:rPr>
              <a:t>172.16.2.0/24</a:t>
            </a:r>
          </a:p>
          <a:p>
            <a:r>
              <a:rPr lang="en-US" altLang="zh-CN" sz="1200" dirty="0">
                <a:latin typeface="微软雅黑" panose="020B0503020204020204" pitchFamily="34" charset="-122"/>
                <a:ea typeface="微软雅黑" panose="020B0503020204020204" pitchFamily="34" charset="-122"/>
                <a:cs typeface="Arial" pitchFamily="34" charset="0"/>
              </a:rPr>
              <a:t>172.16.3.0/24</a:t>
            </a:r>
          </a:p>
        </p:txBody>
      </p:sp>
      <p:sp>
        <p:nvSpPr>
          <p:cNvPr id="20" name="TextBox 19"/>
          <p:cNvSpPr txBox="1"/>
          <p:nvPr/>
        </p:nvSpPr>
        <p:spPr>
          <a:xfrm>
            <a:off x="9150470" y="4510786"/>
            <a:ext cx="1151904"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a:p>
            <a:r>
              <a:rPr lang="en-US" altLang="zh-CN" sz="1400" dirty="0">
                <a:latin typeface="微软雅黑" panose="020B0503020204020204" pitchFamily="34" charset="-122"/>
                <a:ea typeface="微软雅黑" panose="020B0503020204020204" pitchFamily="34" charset="-122"/>
                <a:cs typeface="Arial" pitchFamily="34" charset="0"/>
              </a:rPr>
              <a:t>10.0.3.0/24</a:t>
            </a:r>
          </a:p>
        </p:txBody>
      </p:sp>
      <p:sp>
        <p:nvSpPr>
          <p:cNvPr id="21" name="矩形 141"/>
          <p:cNvSpPr/>
          <p:nvPr/>
        </p:nvSpPr>
        <p:spPr bwMode="auto">
          <a:xfrm>
            <a:off x="3313133" y="5181749"/>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2" name="矩形 141"/>
          <p:cNvSpPr/>
          <p:nvPr/>
        </p:nvSpPr>
        <p:spPr bwMode="auto">
          <a:xfrm>
            <a:off x="4748088" y="5181599"/>
            <a:ext cx="542072" cy="17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3" name="矩形 141"/>
          <p:cNvSpPr/>
          <p:nvPr/>
        </p:nvSpPr>
        <p:spPr bwMode="auto">
          <a:xfrm>
            <a:off x="5983189" y="3573488"/>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4" name="矩形 141"/>
          <p:cNvSpPr/>
          <p:nvPr/>
        </p:nvSpPr>
        <p:spPr bwMode="auto">
          <a:xfrm>
            <a:off x="7741354" y="5154895"/>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5" name="矩形 141"/>
          <p:cNvSpPr/>
          <p:nvPr/>
        </p:nvSpPr>
        <p:spPr bwMode="auto">
          <a:xfrm>
            <a:off x="6778439" y="3825121"/>
            <a:ext cx="795143" cy="32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6" name="矩形 141"/>
          <p:cNvSpPr/>
          <p:nvPr/>
        </p:nvSpPr>
        <p:spPr bwMode="auto">
          <a:xfrm>
            <a:off x="4034575" y="3817688"/>
            <a:ext cx="795143" cy="32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7" name="矩形 141"/>
          <p:cNvSpPr/>
          <p:nvPr/>
        </p:nvSpPr>
        <p:spPr bwMode="auto">
          <a:xfrm>
            <a:off x="6039183" y="6032728"/>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sp>
        <p:nvSpPr>
          <p:cNvPr id="2" name="Title 1"/>
          <p:cNvSpPr>
            <a:spLocks noGrp="1"/>
          </p:cNvSpPr>
          <p:nvPr>
            <p:ph type="title"/>
          </p:nvPr>
        </p:nvSpPr>
        <p:spPr/>
        <p:txBody>
          <a:bodyPr/>
          <a:lstStyle/>
          <a:p>
            <a:r>
              <a:rPr lang="zh-CN" altLang="en-US" dirty="0"/>
              <a:t>案例</a:t>
            </a:r>
            <a:r>
              <a:rPr lang="en-US" altLang="zh-CN" dirty="0"/>
              <a:t>2</a:t>
            </a:r>
            <a:endParaRPr lang="en-US" dirty="0"/>
          </a:p>
        </p:txBody>
      </p:sp>
      <p:sp>
        <p:nvSpPr>
          <p:cNvPr id="3" name="Text Placeholder 2"/>
          <p:cNvSpPr>
            <a:spLocks noGrp="1"/>
          </p:cNvSpPr>
          <p:nvPr>
            <p:ph type="body" sz="quarter" idx="10"/>
          </p:nvPr>
        </p:nvSpPr>
        <p:spPr>
          <a:xfrm>
            <a:off x="912285" y="1233488"/>
            <a:ext cx="10560048" cy="2305990"/>
          </a:xfrm>
        </p:spPr>
        <p:txBody>
          <a:bodyPr/>
          <a:lstStyle/>
          <a:p>
            <a:r>
              <a:rPr lang="zh-CN" altLang="en-US" dirty="0">
                <a:latin typeface="微软雅黑" panose="020B0503020204020204" pitchFamily="34" charset="-122"/>
                <a:ea typeface="微软雅黑" panose="020B0503020204020204" pitchFamily="34" charset="-122"/>
              </a:rPr>
              <a:t>公司</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网络在原有配置的基础上对网络进行了扩充，需求如下：</a:t>
            </a:r>
          </a:p>
          <a:p>
            <a:pPr lvl="1"/>
            <a:r>
              <a:rPr lang="en-US" altLang="zh-CN" sz="1800" dirty="0">
                <a:latin typeface="微软雅黑" panose="020B0503020204020204" pitchFamily="34" charset="-122"/>
                <a:ea typeface="微软雅黑" panose="020B0503020204020204" pitchFamily="34" charset="-122"/>
              </a:rPr>
              <a:t>IS-IS</a:t>
            </a:r>
            <a:r>
              <a:rPr lang="zh-CN" altLang="en-US" sz="1800" dirty="0">
                <a:latin typeface="微软雅黑" panose="020B0503020204020204" pitchFamily="34" charset="-122"/>
                <a:ea typeface="微软雅黑" panose="020B0503020204020204" pitchFamily="34" charset="-122"/>
              </a:rPr>
              <a:t>基本配置已完成；</a:t>
            </a:r>
          </a:p>
          <a:p>
            <a:pPr lvl="1"/>
            <a:r>
              <a:rPr lang="zh-CN" altLang="en-US" sz="1800" dirty="0">
                <a:latin typeface="微软雅黑" panose="020B0503020204020204" pitchFamily="34" charset="-122"/>
                <a:ea typeface="微软雅黑" panose="020B0503020204020204" pitchFamily="34" charset="-122"/>
              </a:rPr>
              <a:t>结合</a:t>
            </a:r>
            <a:r>
              <a:rPr lang="en-US" altLang="zh-CN" sz="1800" dirty="0">
                <a:latin typeface="微软雅黑" panose="020B0503020204020204" pitchFamily="34" charset="-122"/>
                <a:ea typeface="微软雅黑" panose="020B0503020204020204" pitchFamily="34" charset="-122"/>
              </a:rPr>
              <a:t>filter-policy</a:t>
            </a:r>
            <a:r>
              <a:rPr lang="zh-CN" altLang="en-US" sz="1800" dirty="0">
                <a:latin typeface="微软雅黑" panose="020B0503020204020204" pitchFamily="34" charset="-122"/>
                <a:ea typeface="微软雅黑" panose="020B0503020204020204" pitchFamily="34" charset="-122"/>
              </a:rPr>
              <a:t>，将</a:t>
            </a:r>
            <a:r>
              <a:rPr lang="en-US" altLang="zh-CN" sz="1800" dirty="0">
                <a:latin typeface="微软雅黑" panose="020B0503020204020204" pitchFamily="34" charset="-122"/>
                <a:ea typeface="微软雅黑" panose="020B0503020204020204" pitchFamily="34" charset="-122"/>
              </a:rPr>
              <a:t>172.16.0.0/24</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172.16.2.0/24</a:t>
            </a:r>
            <a:r>
              <a:rPr lang="zh-CN" altLang="en-US" sz="1800" dirty="0">
                <a:latin typeface="微软雅黑" panose="020B0503020204020204" pitchFamily="34" charset="-122"/>
                <a:ea typeface="微软雅黑" panose="020B0503020204020204" pitchFamily="34" charset="-122"/>
              </a:rPr>
              <a:t>引入到</a:t>
            </a:r>
            <a:r>
              <a:rPr lang="en-US" altLang="zh-CN" sz="1800" dirty="0">
                <a:latin typeface="微软雅黑" panose="020B0503020204020204" pitchFamily="34" charset="-122"/>
                <a:ea typeface="微软雅黑" panose="020B0503020204020204" pitchFamily="34" charset="-122"/>
              </a:rPr>
              <a:t>IS-IS</a:t>
            </a:r>
            <a:r>
              <a:rPr lang="zh-CN" altLang="en-US" sz="1800" dirty="0">
                <a:latin typeface="微软雅黑" panose="020B0503020204020204" pitchFamily="34" charset="-122"/>
                <a:ea typeface="微软雅黑" panose="020B0503020204020204" pitchFamily="34" charset="-122"/>
              </a:rPr>
              <a:t>中；</a:t>
            </a:r>
          </a:p>
          <a:p>
            <a:pPr lvl="1"/>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R3</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R4</a:t>
            </a:r>
            <a:r>
              <a:rPr lang="zh-CN" altLang="en-US" sz="1800" dirty="0">
                <a:latin typeface="微软雅黑" panose="020B0503020204020204" pitchFamily="34" charset="-122"/>
                <a:ea typeface="微软雅黑" panose="020B0503020204020204" pitchFamily="34" charset="-122"/>
              </a:rPr>
              <a:t>上进行路由相互引入，充分避免环路，并消除次优路由；</a:t>
            </a:r>
          </a:p>
          <a:p>
            <a:pPr lvl="1"/>
            <a:r>
              <a:rPr lang="en-US" altLang="zh-CN" sz="1800" dirty="0">
                <a:latin typeface="微软雅黑" panose="020B0503020204020204" pitchFamily="34" charset="-122"/>
                <a:ea typeface="微软雅黑" panose="020B0503020204020204" pitchFamily="34" charset="-122"/>
              </a:rPr>
              <a:t>172.16.0.0/24</a:t>
            </a:r>
            <a:r>
              <a:rPr lang="zh-CN" altLang="en-US" sz="1800" dirty="0">
                <a:latin typeface="微软雅黑" panose="020B0503020204020204" pitchFamily="34" charset="-122"/>
                <a:ea typeface="微软雅黑" panose="020B0503020204020204" pitchFamily="34" charset="-122"/>
              </a:rPr>
              <a:t>网络访问</a:t>
            </a:r>
            <a:r>
              <a:rPr lang="en-US" altLang="zh-CN" sz="1800" dirty="0">
                <a:latin typeface="微软雅黑" panose="020B0503020204020204" pitchFamily="34" charset="-122"/>
                <a:ea typeface="微软雅黑" panose="020B0503020204020204" pitchFamily="34" charset="-122"/>
              </a:rPr>
              <a:t>OSPF</a:t>
            </a:r>
            <a:r>
              <a:rPr lang="zh-CN" altLang="en-US" sz="1800" dirty="0">
                <a:latin typeface="微软雅黑" panose="020B0503020204020204" pitchFamily="34" charset="-122"/>
                <a:ea typeface="微软雅黑" panose="020B0503020204020204" pitchFamily="34" charset="-122"/>
              </a:rPr>
              <a:t>网络经由</a:t>
            </a:r>
            <a:r>
              <a:rPr lang="en-US" altLang="zh-CN" sz="1800" dirty="0">
                <a:latin typeface="微软雅黑" panose="020B0503020204020204" pitchFamily="34" charset="-122"/>
                <a:ea typeface="微软雅黑" panose="020B0503020204020204" pitchFamily="34" charset="-122"/>
              </a:rPr>
              <a:t>S1/0/0</a:t>
            </a: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172.16.2.0/24</a:t>
            </a:r>
            <a:r>
              <a:rPr lang="zh-CN" altLang="en-US" sz="1800" dirty="0">
                <a:latin typeface="微软雅黑" panose="020B0503020204020204" pitchFamily="34" charset="-122"/>
                <a:ea typeface="微软雅黑" panose="020B0503020204020204" pitchFamily="34" charset="-122"/>
              </a:rPr>
              <a:t>网络访问</a:t>
            </a:r>
            <a:r>
              <a:rPr lang="en-US" altLang="zh-CN" sz="1800" dirty="0">
                <a:latin typeface="微软雅黑" panose="020B0503020204020204" pitchFamily="34" charset="-122"/>
                <a:ea typeface="微软雅黑" panose="020B0503020204020204" pitchFamily="34" charset="-122"/>
              </a:rPr>
              <a:t>OSPF</a:t>
            </a:r>
            <a:r>
              <a:rPr lang="zh-CN" altLang="en-US" sz="1800" dirty="0">
                <a:latin typeface="微软雅黑" panose="020B0503020204020204" pitchFamily="34" charset="-122"/>
                <a:ea typeface="微软雅黑" panose="020B0503020204020204" pitchFamily="34" charset="-122"/>
              </a:rPr>
              <a:t>网络经由</a:t>
            </a:r>
            <a:r>
              <a:rPr lang="en-US" altLang="zh-CN" sz="1800" dirty="0">
                <a:latin typeface="微软雅黑" panose="020B0503020204020204" pitchFamily="34" charset="-122"/>
                <a:ea typeface="微软雅黑" panose="020B0503020204020204" pitchFamily="34" charset="-122"/>
              </a:rPr>
              <a:t>S1/0/1</a:t>
            </a:r>
            <a:r>
              <a:rPr lang="zh-CN" altLang="en-US" sz="1800" dirty="0">
                <a:latin typeface="微软雅黑" panose="020B0503020204020204" pitchFamily="34" charset="-122"/>
                <a:ea typeface="微软雅黑" panose="020B0503020204020204" pitchFamily="34" charset="-122"/>
              </a:rPr>
              <a:t>。</a:t>
            </a:r>
          </a:p>
          <a:p>
            <a:endParaRPr lang="en-US" sz="2000" dirty="0">
              <a:latin typeface="微软雅黑" panose="020B0503020204020204" pitchFamily="34" charset="-122"/>
              <a:ea typeface="微软雅黑" panose="020B0503020204020204" pitchFamily="34" charset="-122"/>
            </a:endParaRPr>
          </a:p>
        </p:txBody>
      </p:sp>
      <p:cxnSp>
        <p:nvCxnSpPr>
          <p:cNvPr id="35" name="Straight Connector 34"/>
          <p:cNvCxnSpPr/>
          <p:nvPr/>
        </p:nvCxnSpPr>
        <p:spPr bwMode="auto">
          <a:xfrm>
            <a:off x="3863752" y="5010174"/>
            <a:ext cx="1079608" cy="300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4675986" y="4674431"/>
            <a:ext cx="601263" cy="458404"/>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283538" y="4674429"/>
            <a:ext cx="601263" cy="458404"/>
          </a:xfrm>
          <a:prstGeom prst="rect">
            <a:avLst/>
          </a:prstGeom>
          <a:noFill/>
        </p:spPr>
      </p:pic>
      <p:sp>
        <p:nvSpPr>
          <p:cNvPr id="36" name="矩形 141"/>
          <p:cNvSpPr/>
          <p:nvPr/>
        </p:nvSpPr>
        <p:spPr bwMode="auto">
          <a:xfrm>
            <a:off x="3903810" y="4604998"/>
            <a:ext cx="734388" cy="15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anose="020B0503020204020204" pitchFamily="34" charset="-122"/>
                <a:ea typeface="微软雅黑" panose="020B0503020204020204" pitchFamily="34" charset="-122"/>
              </a:rPr>
              <a:t>S1/0/0</a:t>
            </a:r>
          </a:p>
        </p:txBody>
      </p:sp>
      <p:sp>
        <p:nvSpPr>
          <p:cNvPr id="37" name="矩形 141"/>
          <p:cNvSpPr/>
          <p:nvPr/>
        </p:nvSpPr>
        <p:spPr bwMode="auto">
          <a:xfrm>
            <a:off x="3911086" y="5002771"/>
            <a:ext cx="734388" cy="15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anose="020B0503020204020204" pitchFamily="34" charset="-122"/>
                <a:ea typeface="微软雅黑" panose="020B0503020204020204" pitchFamily="34" charset="-122"/>
              </a:rPr>
              <a:t>S1/0/1</a:t>
            </a:r>
          </a:p>
        </p:txBody>
      </p:sp>
    </p:spTree>
    <p:extLst>
      <p:ext uri="{BB962C8B-B14F-4D97-AF65-F5344CB8AC3E}">
        <p14:creationId xmlns:p14="http://schemas.microsoft.com/office/powerpoint/2010/main" val="28381843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案例</a:t>
            </a:r>
            <a:r>
              <a:rPr lang="en-US" altLang="zh-CN" dirty="0"/>
              <a:t>2</a:t>
            </a:r>
            <a:r>
              <a:rPr lang="zh-CN" altLang="en-US" dirty="0"/>
              <a:t> </a:t>
            </a:r>
            <a:r>
              <a:rPr lang="en-US" altLang="zh-CN" dirty="0"/>
              <a:t>-</a:t>
            </a:r>
            <a:r>
              <a:rPr lang="zh-CN" altLang="en-US" dirty="0"/>
              <a:t> 预配</a:t>
            </a:r>
            <a:endParaRPr lang="en-US" dirty="0"/>
          </a:p>
        </p:txBody>
      </p:sp>
      <p:sp>
        <p:nvSpPr>
          <p:cNvPr id="3" name="Text Placeholder 2"/>
          <p:cNvSpPr>
            <a:spLocks noGrp="1"/>
          </p:cNvSpPr>
          <p:nvPr>
            <p:ph type="body" sz="quarter" idx="10"/>
          </p:nvPr>
        </p:nvSpPr>
        <p:spPr>
          <a:xfrm>
            <a:off x="912285" y="1233488"/>
            <a:ext cx="10560048" cy="568571"/>
          </a:xfrm>
        </p:spPr>
        <p:txBody>
          <a:bodyPr/>
          <a:lstStyle/>
          <a:p>
            <a:r>
              <a:rPr lang="nl-NL" dirty="0">
                <a:latin typeface="微软雅黑" panose="020B0503020204020204" pitchFamily="34" charset="-122"/>
                <a:ea typeface="微软雅黑" panose="020B0503020204020204" pitchFamily="34" charset="-122"/>
              </a:rPr>
              <a:t>IS-IS基本配置已完成。</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222129" y="1871154"/>
            <a:ext cx="1700666" cy="2415290"/>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3033971" y="1871154"/>
            <a:ext cx="3157826" cy="2415290"/>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5915980" y="2038003"/>
            <a:ext cx="601263" cy="458404"/>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5916800" y="3807369"/>
            <a:ext cx="601263" cy="458404"/>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7609956" y="2908518"/>
            <a:ext cx="601263" cy="458404"/>
          </a:xfrm>
          <a:prstGeom prst="rect">
            <a:avLst/>
          </a:prstGeom>
          <a:noFill/>
        </p:spPr>
      </p:pic>
      <p:pic>
        <p:nvPicPr>
          <p:cNvPr id="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0005" y="2666575"/>
            <a:ext cx="1832773" cy="969834"/>
          </a:xfrm>
          <a:prstGeom prst="rect">
            <a:avLst/>
          </a:prstGeom>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721" y="2666576"/>
            <a:ext cx="1832773" cy="969834"/>
          </a:xfrm>
          <a:prstGeom prst="rect">
            <a:avLst/>
          </a:prstGeom>
        </p:spPr>
      </p:pic>
      <p:cxnSp>
        <p:nvCxnSpPr>
          <p:cNvPr id="11" name="Straight Connector 10"/>
          <p:cNvCxnSpPr/>
          <p:nvPr/>
        </p:nvCxnSpPr>
        <p:spPr bwMode="auto">
          <a:xfrm>
            <a:off x="3827082" y="3065859"/>
            <a:ext cx="1079608" cy="300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Straight Connector 11"/>
          <p:cNvCxnSpPr>
            <a:stCxn id="29" idx="1"/>
            <a:endCxn id="10" idx="3"/>
          </p:cNvCxnSpPr>
          <p:nvPr/>
        </p:nvCxnSpPr>
        <p:spPr bwMode="auto">
          <a:xfrm flipH="1">
            <a:off x="2830494" y="3137718"/>
            <a:ext cx="395325" cy="1377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28" idx="3"/>
            <a:endCxn id="6" idx="1"/>
          </p:cNvCxnSpPr>
          <p:nvPr/>
        </p:nvCxnSpPr>
        <p:spPr bwMode="auto">
          <a:xfrm flipV="1">
            <a:off x="5219528" y="2267205"/>
            <a:ext cx="696452" cy="870513"/>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28" idx="3"/>
            <a:endCxn id="7" idx="1"/>
          </p:cNvCxnSpPr>
          <p:nvPr/>
        </p:nvCxnSpPr>
        <p:spPr bwMode="auto">
          <a:xfrm>
            <a:off x="5219528" y="3137718"/>
            <a:ext cx="697272" cy="898853"/>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6" idx="3"/>
            <a:endCxn id="8" idx="1"/>
          </p:cNvCxnSpPr>
          <p:nvPr/>
        </p:nvCxnSpPr>
        <p:spPr bwMode="auto">
          <a:xfrm>
            <a:off x="6517243" y="2267205"/>
            <a:ext cx="1092714" cy="87051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7" idx="3"/>
            <a:endCxn id="8" idx="1"/>
          </p:cNvCxnSpPr>
          <p:nvPr/>
        </p:nvCxnSpPr>
        <p:spPr bwMode="auto">
          <a:xfrm flipV="1">
            <a:off x="6518061" y="3137721"/>
            <a:ext cx="1091894" cy="898851"/>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8" idx="3"/>
            <a:endCxn id="9" idx="1"/>
          </p:cNvCxnSpPr>
          <p:nvPr/>
        </p:nvCxnSpPr>
        <p:spPr bwMode="auto">
          <a:xfrm>
            <a:off x="8211219" y="3137721"/>
            <a:ext cx="458786" cy="13771"/>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276584" y="2766296"/>
            <a:ext cx="1352405"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19" name="TextBox 18"/>
          <p:cNvSpPr txBox="1"/>
          <p:nvPr/>
        </p:nvSpPr>
        <p:spPr>
          <a:xfrm>
            <a:off x="9092751" y="2744873"/>
            <a:ext cx="1151904"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a:p>
            <a:r>
              <a:rPr lang="en-US" altLang="zh-CN" sz="1400" dirty="0">
                <a:latin typeface="微软雅黑" panose="020B0503020204020204" pitchFamily="34" charset="-122"/>
                <a:ea typeface="微软雅黑" panose="020B0503020204020204" pitchFamily="34" charset="-122"/>
                <a:cs typeface="Arial" pitchFamily="34" charset="0"/>
              </a:rPr>
              <a:t>10.0.3.0/24</a:t>
            </a:r>
          </a:p>
        </p:txBody>
      </p:sp>
      <p:sp>
        <p:nvSpPr>
          <p:cNvPr id="20" name="矩形 141"/>
          <p:cNvSpPr/>
          <p:nvPr/>
        </p:nvSpPr>
        <p:spPr bwMode="auto">
          <a:xfrm>
            <a:off x="3255414" y="3415836"/>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1" name="矩形 141"/>
          <p:cNvSpPr/>
          <p:nvPr/>
        </p:nvSpPr>
        <p:spPr bwMode="auto">
          <a:xfrm>
            <a:off x="4690369" y="3415686"/>
            <a:ext cx="542072" cy="17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2" name="矩形 141"/>
          <p:cNvSpPr/>
          <p:nvPr/>
        </p:nvSpPr>
        <p:spPr bwMode="auto">
          <a:xfrm>
            <a:off x="5925470" y="1807575"/>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3" name="矩形 141"/>
          <p:cNvSpPr/>
          <p:nvPr/>
        </p:nvSpPr>
        <p:spPr bwMode="auto">
          <a:xfrm>
            <a:off x="7683635" y="3388982"/>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4" name="矩形 141"/>
          <p:cNvSpPr/>
          <p:nvPr/>
        </p:nvSpPr>
        <p:spPr bwMode="auto">
          <a:xfrm>
            <a:off x="6720720" y="2059208"/>
            <a:ext cx="795143" cy="32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5" name="矩形 141"/>
          <p:cNvSpPr/>
          <p:nvPr/>
        </p:nvSpPr>
        <p:spPr bwMode="auto">
          <a:xfrm>
            <a:off x="3976856" y="2051775"/>
            <a:ext cx="795143" cy="32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6" name="矩形 141"/>
          <p:cNvSpPr/>
          <p:nvPr/>
        </p:nvSpPr>
        <p:spPr bwMode="auto">
          <a:xfrm>
            <a:off x="5981464" y="4266815"/>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cxnSp>
        <p:nvCxnSpPr>
          <p:cNvPr id="27" name="Straight Connector 26"/>
          <p:cNvCxnSpPr/>
          <p:nvPr/>
        </p:nvCxnSpPr>
        <p:spPr bwMode="auto">
          <a:xfrm>
            <a:off x="3806033" y="3244261"/>
            <a:ext cx="1079608" cy="300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8" name="Picture 12" descr="E:\2016.01\1.12 扁平化图标\蓝色\AR-蓝色最新-40.png"/>
          <p:cNvPicPr>
            <a:picLocks noChangeAspect="1" noChangeArrowheads="1"/>
          </p:cNvPicPr>
          <p:nvPr/>
        </p:nvPicPr>
        <p:blipFill>
          <a:blip r:embed="rId3" cstate="print"/>
          <a:srcRect/>
          <a:stretch>
            <a:fillRect/>
          </a:stretch>
        </p:blipFill>
        <p:spPr bwMode="auto">
          <a:xfrm>
            <a:off x="4618267" y="2908518"/>
            <a:ext cx="601263" cy="458404"/>
          </a:xfrm>
          <a:prstGeom prst="rect">
            <a:avLst/>
          </a:prstGeom>
          <a:noFill/>
        </p:spPr>
      </p:pic>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3225819" y="2908516"/>
            <a:ext cx="601263" cy="458404"/>
          </a:xfrm>
          <a:prstGeom prst="rect">
            <a:avLst/>
          </a:prstGeom>
          <a:noFill/>
        </p:spPr>
      </p:pic>
      <p:sp>
        <p:nvSpPr>
          <p:cNvPr id="30" name="矩形 141"/>
          <p:cNvSpPr/>
          <p:nvPr/>
        </p:nvSpPr>
        <p:spPr bwMode="auto">
          <a:xfrm>
            <a:off x="3846091" y="2839085"/>
            <a:ext cx="734388" cy="15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anose="020B0503020204020204" pitchFamily="34" charset="-122"/>
                <a:ea typeface="微软雅黑" panose="020B0503020204020204" pitchFamily="34" charset="-122"/>
              </a:rPr>
              <a:t>S1/0/0</a:t>
            </a:r>
          </a:p>
        </p:txBody>
      </p:sp>
      <p:sp>
        <p:nvSpPr>
          <p:cNvPr id="31" name="矩形 141"/>
          <p:cNvSpPr/>
          <p:nvPr/>
        </p:nvSpPr>
        <p:spPr bwMode="auto">
          <a:xfrm>
            <a:off x="3853367" y="3236858"/>
            <a:ext cx="734388" cy="15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anose="020B0503020204020204" pitchFamily="34" charset="-122"/>
                <a:ea typeface="微软雅黑" panose="020B0503020204020204" pitchFamily="34" charset="-122"/>
              </a:rPr>
              <a:t>S1/0/1</a:t>
            </a:r>
          </a:p>
        </p:txBody>
      </p:sp>
      <p:sp>
        <p:nvSpPr>
          <p:cNvPr id="32" name="矩形 214"/>
          <p:cNvSpPr/>
          <p:nvPr/>
        </p:nvSpPr>
        <p:spPr bwMode="auto">
          <a:xfrm>
            <a:off x="7654007" y="1264056"/>
            <a:ext cx="3662573" cy="1277273"/>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is-level level-2</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network-entity 47.0001.0000.0000.0003.00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interface GigabitEthernet0/0/0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address 23.1.1.3 255.255.255.0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enable 1</a:t>
            </a:r>
          </a:p>
        </p:txBody>
      </p:sp>
      <p:sp>
        <p:nvSpPr>
          <p:cNvPr id="33" name="矩形 116"/>
          <p:cNvSpPr/>
          <p:nvPr/>
        </p:nvSpPr>
        <p:spPr bwMode="auto">
          <a:xfrm>
            <a:off x="1042433" y="4034108"/>
            <a:ext cx="3647936" cy="2292935"/>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is-level level-2</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network-entity 47.0001.0000.0000.0001.00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interface Serial1/0/0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link-protocol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ppp</a:t>
            </a:r>
            <a:endParaRPr lang="en-US" altLang="zh-CN"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address 12.1.1.1 255.255.255.0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enable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interface Serial1/0/1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link-protocol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ppp</a:t>
            </a:r>
            <a:endParaRPr lang="en-US" altLang="zh-CN"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address 21.1.1.1 255.255.255.0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enable 1</a:t>
            </a:r>
          </a:p>
        </p:txBody>
      </p:sp>
      <p:cxnSp>
        <p:nvCxnSpPr>
          <p:cNvPr id="34" name="直接连接符 215"/>
          <p:cNvCxnSpPr/>
          <p:nvPr/>
        </p:nvCxnSpPr>
        <p:spPr bwMode="auto">
          <a:xfrm flipH="1">
            <a:off x="6497874" y="1264056"/>
            <a:ext cx="1156133" cy="782652"/>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连接符 215"/>
          <p:cNvCxnSpPr/>
          <p:nvPr/>
        </p:nvCxnSpPr>
        <p:spPr bwMode="auto">
          <a:xfrm flipH="1">
            <a:off x="1049640" y="3366920"/>
            <a:ext cx="2180610" cy="674814"/>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8" name="矩形 217"/>
          <p:cNvSpPr/>
          <p:nvPr/>
        </p:nvSpPr>
        <p:spPr bwMode="auto">
          <a:xfrm>
            <a:off x="5240051" y="4610742"/>
            <a:ext cx="6112533" cy="1446550"/>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[R2]display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peer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Peer information for ISIS(1)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System Id     </a:t>
            </a:r>
            <a:r>
              <a:rPr lang="zh-CN" altLang="en-US"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Interface   Circuit Id        State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HoldTime</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Type  PRI</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0000.0000.0001  S1/0/0      0000000001        Up   22s        L2   --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0000.0000.0001  S1/0/1      0000000002        Up   24s        L2   --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0000.0000.0003  GE0/0/0    </a:t>
            </a:r>
            <a:r>
              <a:rPr lang="zh-CN" altLang="en-US"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0000.0000.0002.01 Up   28s        L2   64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0000.0000.0004  GE0/0/1     0000.0000.0004.01 Up   7s         L2   64 </a:t>
            </a:r>
          </a:p>
        </p:txBody>
      </p:sp>
    </p:spTree>
    <p:extLst>
      <p:ext uri="{BB962C8B-B14F-4D97-AF65-F5344CB8AC3E}">
        <p14:creationId xmlns:p14="http://schemas.microsoft.com/office/powerpoint/2010/main" val="398543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par>
                                <p:cTn id="11" presetID="3" presetClass="entr" presetSubtype="1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linds(horizontal)">
                                      <p:cBhvr>
                                        <p:cTn id="1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路由选择工具</a:t>
            </a:r>
            <a:endParaRPr lang="en-US" dirty="0"/>
          </a:p>
        </p:txBody>
      </p:sp>
      <p:sp>
        <p:nvSpPr>
          <p:cNvPr id="3" name="Text Placeholder 2"/>
          <p:cNvSpPr>
            <a:spLocks noGrp="1"/>
          </p:cNvSpPr>
          <p:nvPr>
            <p:ph type="body" sz="quarter" idx="10"/>
          </p:nvPr>
        </p:nvSpPr>
        <p:spPr/>
        <p:txBody>
          <a:bodyPr/>
          <a:lstStyle/>
          <a:p>
            <a:r>
              <a:rPr lang="en-US" dirty="0">
                <a:latin typeface="微软雅黑" panose="020B0503020204020204" pitchFamily="34" charset="-122"/>
                <a:ea typeface="微软雅黑" panose="020B0503020204020204" pitchFamily="34" charset="-122"/>
              </a:rPr>
              <a:t>ACL</a:t>
            </a:r>
          </a:p>
          <a:p>
            <a:pPr lvl="1"/>
            <a:r>
              <a:rPr lang="zh-CN" altLang="en-US" dirty="0">
                <a:latin typeface="微软雅黑" panose="020B0503020204020204" pitchFamily="34" charset="-122"/>
                <a:ea typeface="微软雅黑" panose="020B0503020204020204" pitchFamily="34" charset="-122"/>
              </a:rPr>
              <a:t>匹配报文信息</a:t>
            </a:r>
          </a:p>
          <a:p>
            <a:r>
              <a:rPr lang="en-US" dirty="0">
                <a:latin typeface="微软雅黑" panose="020B0503020204020204" pitchFamily="34" charset="-122"/>
                <a:ea typeface="微软雅黑" panose="020B0503020204020204" pitchFamily="34" charset="-122"/>
              </a:rPr>
              <a:t>IP-Prefix</a:t>
            </a:r>
          </a:p>
          <a:p>
            <a:pPr lvl="1"/>
            <a:r>
              <a:rPr lang="zh-CN" altLang="en-US" dirty="0">
                <a:latin typeface="微软雅黑" panose="020B0503020204020204" pitchFamily="34" charset="-122"/>
                <a:ea typeface="微软雅黑" panose="020B0503020204020204" pitchFamily="34" charset="-122"/>
              </a:rPr>
              <a:t>匹配路由信息</a:t>
            </a:r>
          </a:p>
          <a:p>
            <a:r>
              <a:rPr lang="en-US" dirty="0">
                <a:latin typeface="微软雅黑" panose="020B0503020204020204" pitchFamily="34" charset="-122"/>
                <a:ea typeface="微软雅黑" panose="020B0503020204020204" pitchFamily="34" charset="-122"/>
              </a:rPr>
              <a:t>As-Path-Filter</a:t>
            </a:r>
          </a:p>
          <a:p>
            <a:pPr lvl="1"/>
            <a:r>
              <a:rPr lang="zh-CN" altLang="en-US" dirty="0">
                <a:latin typeface="微软雅黑" panose="020B0503020204020204" pitchFamily="34" charset="-122"/>
                <a:ea typeface="微软雅黑" panose="020B0503020204020204" pitchFamily="34" charset="-122"/>
              </a:rPr>
              <a:t>针对</a:t>
            </a:r>
            <a:r>
              <a:rPr lang="en-US" dirty="0">
                <a:latin typeface="微软雅黑" panose="020B0503020204020204" pitchFamily="34" charset="-122"/>
                <a:ea typeface="微软雅黑" panose="020B0503020204020204" pitchFamily="34" charset="-122"/>
              </a:rPr>
              <a:t>AS</a:t>
            </a:r>
            <a:r>
              <a:rPr lang="zh-CN" altLang="en-US" dirty="0">
                <a:latin typeface="微软雅黑" panose="020B0503020204020204" pitchFamily="34" charset="-122"/>
                <a:ea typeface="微软雅黑" panose="020B0503020204020204" pitchFamily="34" charset="-122"/>
              </a:rPr>
              <a:t>路径指定匹配条件</a:t>
            </a:r>
          </a:p>
          <a:p>
            <a:r>
              <a:rPr lang="en-US" dirty="0">
                <a:latin typeface="微软雅黑" panose="020B0503020204020204" pitchFamily="34" charset="-122"/>
                <a:ea typeface="微软雅黑" panose="020B0503020204020204" pitchFamily="34" charset="-122"/>
              </a:rPr>
              <a:t>Community-Filter</a:t>
            </a:r>
          </a:p>
          <a:p>
            <a:pPr lvl="1"/>
            <a:r>
              <a:rPr lang="zh-CN" altLang="en-US" dirty="0">
                <a:latin typeface="微软雅黑" panose="020B0503020204020204" pitchFamily="34" charset="-122"/>
                <a:ea typeface="微软雅黑" panose="020B0503020204020204" pitchFamily="34" charset="-122"/>
              </a:rPr>
              <a:t>针对团体属性指定匹配条件</a:t>
            </a: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39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案例</a:t>
            </a:r>
            <a:r>
              <a:rPr lang="en-US" altLang="zh-CN" dirty="0"/>
              <a:t>2</a:t>
            </a:r>
            <a:r>
              <a:rPr lang="zh-CN" altLang="en-US" dirty="0"/>
              <a:t> </a:t>
            </a:r>
            <a:r>
              <a:rPr lang="en-US" altLang="zh-CN" dirty="0"/>
              <a:t>-</a:t>
            </a:r>
            <a:r>
              <a:rPr lang="zh-CN" altLang="en-US" dirty="0"/>
              <a:t> 需求</a:t>
            </a:r>
            <a:r>
              <a:rPr lang="en-US" altLang="zh-CN" dirty="0"/>
              <a:t>1</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结合</a:t>
            </a:r>
            <a:r>
              <a:rPr lang="en-US" dirty="0">
                <a:latin typeface="微软雅黑" panose="020B0503020204020204" pitchFamily="34" charset="-122"/>
                <a:ea typeface="微软雅黑" panose="020B0503020204020204" pitchFamily="34" charset="-122"/>
              </a:rPr>
              <a:t>filter-policy，</a:t>
            </a: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172.16.0.0/24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172.16.2.0/24</a:t>
            </a:r>
            <a:r>
              <a:rPr lang="zh-CN" altLang="en-US" dirty="0">
                <a:latin typeface="微软雅黑" panose="020B0503020204020204" pitchFamily="34" charset="-122"/>
                <a:ea typeface="微软雅黑" panose="020B0503020204020204" pitchFamily="34" charset="-122"/>
              </a:rPr>
              <a:t>引入到</a:t>
            </a:r>
            <a:r>
              <a:rPr lang="en-US" dirty="0">
                <a:latin typeface="微软雅黑" panose="020B0503020204020204" pitchFamily="34" charset="-122"/>
                <a:ea typeface="微软雅黑" panose="020B0503020204020204" pitchFamily="34" charset="-122"/>
              </a:rPr>
              <a:t>IS-IS</a:t>
            </a:r>
            <a:r>
              <a:rPr lang="zh-CN" altLang="en-US" dirty="0">
                <a:latin typeface="微软雅黑" panose="020B0503020204020204" pitchFamily="34" charset="-122"/>
                <a:ea typeface="微软雅黑" panose="020B0503020204020204" pitchFamily="34" charset="-122"/>
              </a:rPr>
              <a:t>中。</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564052" y="1780982"/>
            <a:ext cx="1807309"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3175976" y="1780982"/>
            <a:ext cx="3355843" cy="3045721"/>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6238706" y="1991381"/>
            <a:ext cx="638966" cy="578055"/>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379854" y="3089113"/>
            <a:ext cx="638966" cy="578055"/>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6239577" y="4222582"/>
            <a:ext cx="638966" cy="578055"/>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8038906" y="3089116"/>
            <a:ext cx="638966" cy="578055"/>
          </a:xfrm>
          <a:prstGeom prst="rect">
            <a:avLst/>
          </a:prstGeom>
          <a:noFill/>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5427" y="2784021"/>
            <a:ext cx="1947700" cy="122297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039" y="2784022"/>
            <a:ext cx="1947700" cy="1222977"/>
          </a:xfrm>
          <a:prstGeom prst="rect">
            <a:avLst/>
          </a:prstGeom>
        </p:spPr>
      </p:pic>
      <p:cxnSp>
        <p:nvCxnSpPr>
          <p:cNvPr id="12" name="Straight Connector 11"/>
          <p:cNvCxnSpPr/>
          <p:nvPr/>
        </p:nvCxnSpPr>
        <p:spPr bwMode="auto">
          <a:xfrm>
            <a:off x="4018820" y="3287525"/>
            <a:ext cx="383682"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7" idx="1"/>
            <a:endCxn id="11" idx="3"/>
          </p:cNvCxnSpPr>
          <p:nvPr/>
        </p:nvCxnSpPr>
        <p:spPr bwMode="auto">
          <a:xfrm flipH="1">
            <a:off x="2959739" y="3378141"/>
            <a:ext cx="420115" cy="1737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endCxn id="6" idx="1"/>
          </p:cNvCxnSpPr>
          <p:nvPr/>
        </p:nvCxnSpPr>
        <p:spPr bwMode="auto">
          <a:xfrm flipV="1">
            <a:off x="5041468" y="2280409"/>
            <a:ext cx="1197238" cy="1115100"/>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29" idx="3"/>
            <a:endCxn id="8" idx="1"/>
          </p:cNvCxnSpPr>
          <p:nvPr/>
        </p:nvCxnSpPr>
        <p:spPr bwMode="auto">
          <a:xfrm>
            <a:off x="5041468" y="3378143"/>
            <a:ext cx="1198109" cy="1133467"/>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 idx="3"/>
            <a:endCxn id="9" idx="1"/>
          </p:cNvCxnSpPr>
          <p:nvPr/>
        </p:nvCxnSpPr>
        <p:spPr bwMode="auto">
          <a:xfrm>
            <a:off x="6877672" y="2280409"/>
            <a:ext cx="1161234" cy="109773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8" idx="3"/>
            <a:endCxn id="9" idx="1"/>
          </p:cNvCxnSpPr>
          <p:nvPr/>
        </p:nvCxnSpPr>
        <p:spPr bwMode="auto">
          <a:xfrm flipV="1">
            <a:off x="6878543" y="3378144"/>
            <a:ext cx="1160363" cy="11334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9" idx="3"/>
            <a:endCxn id="10" idx="1"/>
          </p:cNvCxnSpPr>
          <p:nvPr/>
        </p:nvCxnSpPr>
        <p:spPr bwMode="auto">
          <a:xfrm>
            <a:off x="8677872" y="3378144"/>
            <a:ext cx="487555" cy="1736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371197" y="2984021"/>
            <a:ext cx="1437210"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20" name="TextBox 19"/>
          <p:cNvSpPr txBox="1"/>
          <p:nvPr/>
        </p:nvSpPr>
        <p:spPr>
          <a:xfrm>
            <a:off x="9639998" y="2999493"/>
            <a:ext cx="1224136"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a:p>
            <a:r>
              <a:rPr lang="en-US" altLang="zh-CN" sz="1400" dirty="0">
                <a:latin typeface="微软雅黑" panose="020B0503020204020204" pitchFamily="34" charset="-122"/>
                <a:ea typeface="微软雅黑" panose="020B0503020204020204" pitchFamily="34" charset="-122"/>
                <a:cs typeface="Arial" pitchFamily="34" charset="0"/>
              </a:rPr>
              <a:t>10.0.3.0/24</a:t>
            </a:r>
          </a:p>
        </p:txBody>
      </p:sp>
      <p:sp>
        <p:nvSpPr>
          <p:cNvPr id="21" name="矩形 141"/>
          <p:cNvSpPr/>
          <p:nvPr/>
        </p:nvSpPr>
        <p:spPr bwMode="auto">
          <a:xfrm>
            <a:off x="3411305" y="372885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2" name="矩形 141"/>
          <p:cNvSpPr/>
          <p:nvPr/>
        </p:nvSpPr>
        <p:spPr bwMode="auto">
          <a:xfrm>
            <a:off x="4446925" y="372885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3" name="矩形 141"/>
          <p:cNvSpPr/>
          <p:nvPr/>
        </p:nvSpPr>
        <p:spPr bwMode="auto">
          <a:xfrm>
            <a:off x="6248791" y="1700808"/>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4" name="矩形 141"/>
          <p:cNvSpPr/>
          <p:nvPr/>
        </p:nvSpPr>
        <p:spPr bwMode="auto">
          <a:xfrm>
            <a:off x="8207826" y="370299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5" name="矩形 141"/>
          <p:cNvSpPr/>
          <p:nvPr/>
        </p:nvSpPr>
        <p:spPr bwMode="auto">
          <a:xfrm>
            <a:off x="7093909" y="2018121"/>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6" name="矩形 141"/>
          <p:cNvSpPr/>
          <p:nvPr/>
        </p:nvSpPr>
        <p:spPr bwMode="auto">
          <a:xfrm>
            <a:off x="4177985" y="2008748"/>
            <a:ext cx="845004" cy="4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7" name="矩形 141"/>
          <p:cNvSpPr/>
          <p:nvPr/>
        </p:nvSpPr>
        <p:spPr bwMode="auto">
          <a:xfrm>
            <a:off x="6308295" y="480194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cxnSp>
        <p:nvCxnSpPr>
          <p:cNvPr id="28" name="Straight Connector 27"/>
          <p:cNvCxnSpPr/>
          <p:nvPr/>
        </p:nvCxnSpPr>
        <p:spPr bwMode="auto">
          <a:xfrm>
            <a:off x="4007768" y="3441673"/>
            <a:ext cx="546145" cy="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4402502" y="3089115"/>
            <a:ext cx="638966" cy="578055"/>
          </a:xfrm>
          <a:prstGeom prst="rect">
            <a:avLst/>
          </a:prstGeom>
          <a:noFill/>
        </p:spPr>
      </p:pic>
      <p:sp>
        <p:nvSpPr>
          <p:cNvPr id="30" name="矩形 41"/>
          <p:cNvSpPr/>
          <p:nvPr/>
        </p:nvSpPr>
        <p:spPr bwMode="auto">
          <a:xfrm>
            <a:off x="1127302" y="5054469"/>
            <a:ext cx="3574918" cy="1107996"/>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acl</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number 2000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rule 5 permit source 172.16.0.0 0.0.2.0</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filter-policy 2000 export direct</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import-route direct</a:t>
            </a:r>
          </a:p>
        </p:txBody>
      </p:sp>
      <p:cxnSp>
        <p:nvCxnSpPr>
          <p:cNvPr id="31" name="直接连接符 43"/>
          <p:cNvCxnSpPr/>
          <p:nvPr/>
        </p:nvCxnSpPr>
        <p:spPr bwMode="auto">
          <a:xfrm flipH="1">
            <a:off x="1121486" y="3641909"/>
            <a:ext cx="2289820" cy="1412560"/>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矩形 54"/>
          <p:cNvSpPr/>
          <p:nvPr/>
        </p:nvSpPr>
        <p:spPr bwMode="auto">
          <a:xfrm>
            <a:off x="5993834" y="5206441"/>
            <a:ext cx="4674674" cy="769441"/>
          </a:xfrm>
          <a:prstGeom prst="rect">
            <a:avLst/>
          </a:prstGeom>
          <a:solidFill>
            <a:schemeClr val="bg1">
              <a:lumMod val="85000"/>
            </a:schemeClr>
          </a:solidFill>
          <a:ln>
            <a:solidFill>
              <a:schemeClr val="tx1"/>
            </a:solidFill>
            <a:prstDash val="dash"/>
          </a:ln>
        </p:spPr>
        <p:txBody>
          <a:bodyPr wrap="square">
            <a:spAutoFit/>
          </a:bodyPr>
          <a:lstStyle/>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[R3]display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routing-table protocol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isis</a:t>
            </a:r>
            <a:endParaRPr lang="en-US" altLang="zh-CN" sz="11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Destination/Mask   Proto    Pre  Cost  Flags </a:t>
            </a:r>
            <a:r>
              <a:rPr lang="en-US" altLang="zh-CN" sz="1100" dirty="0" err="1">
                <a:latin typeface="微软雅黑" panose="020B0503020204020204" pitchFamily="34" charset="-122"/>
                <a:ea typeface="微软雅黑" panose="020B0503020204020204" pitchFamily="34" charset="-122"/>
                <a:cs typeface="Courier New" panose="02070309020205020404" pitchFamily="49" charset="0"/>
              </a:rPr>
              <a:t>NextHop</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172.16.0.0/24     ISIS-L2  </a:t>
            </a:r>
            <a:r>
              <a:rPr lang="zh-CN" altLang="en-US"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15   84    D    23.1.1.2  </a:t>
            </a:r>
          </a:p>
          <a:p>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172.16.2.0/24     ISIS-L2  </a:t>
            </a:r>
            <a:r>
              <a:rPr lang="zh-CN" altLang="en-US" sz="11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100" dirty="0">
                <a:latin typeface="微软雅黑" panose="020B0503020204020204" pitchFamily="34" charset="-122"/>
                <a:ea typeface="微软雅黑" panose="020B0503020204020204" pitchFamily="34" charset="-122"/>
                <a:cs typeface="Courier New" panose="02070309020205020404" pitchFamily="49" charset="0"/>
              </a:rPr>
              <a:t>15   84    D    23.1.1.2     </a:t>
            </a:r>
          </a:p>
        </p:txBody>
      </p:sp>
    </p:spTree>
    <p:extLst>
      <p:ext uri="{BB962C8B-B14F-4D97-AF65-F5344CB8AC3E}">
        <p14:creationId xmlns:p14="http://schemas.microsoft.com/office/powerpoint/2010/main" val="103177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案例</a:t>
            </a:r>
            <a:r>
              <a:rPr lang="en-US" altLang="zh-CN" dirty="0"/>
              <a:t>2</a:t>
            </a:r>
            <a:r>
              <a:rPr lang="zh-CN" altLang="en-US" dirty="0"/>
              <a:t> </a:t>
            </a:r>
            <a:r>
              <a:rPr lang="en-US" altLang="zh-CN" dirty="0"/>
              <a:t>-</a:t>
            </a:r>
            <a:r>
              <a:rPr lang="zh-CN" altLang="en-US" dirty="0"/>
              <a:t> 需求</a:t>
            </a:r>
            <a:r>
              <a:rPr lang="en-US" altLang="zh-CN" dirty="0"/>
              <a:t>2</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上进行路由相互引入，充分避免环路，并消除次优路由。</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279848" y="3637067"/>
            <a:ext cx="1700666" cy="2415290"/>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3091690" y="3637067"/>
            <a:ext cx="3157826" cy="2415290"/>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5973699" y="3803916"/>
            <a:ext cx="601263" cy="458404"/>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5974519" y="5573282"/>
            <a:ext cx="601263" cy="458404"/>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7667675" y="4674431"/>
            <a:ext cx="601263" cy="458404"/>
          </a:xfrm>
          <a:prstGeom prst="rect">
            <a:avLst/>
          </a:prstGeom>
          <a:noFill/>
        </p:spPr>
      </p:pic>
      <p:pic>
        <p:nvPicPr>
          <p:cNvPr id="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7724" y="4432488"/>
            <a:ext cx="1832773" cy="969834"/>
          </a:xfrm>
          <a:prstGeom prst="rect">
            <a:avLst/>
          </a:prstGeom>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440" y="4432489"/>
            <a:ext cx="1832773" cy="969834"/>
          </a:xfrm>
          <a:prstGeom prst="rect">
            <a:avLst/>
          </a:prstGeom>
        </p:spPr>
      </p:pic>
      <p:cxnSp>
        <p:nvCxnSpPr>
          <p:cNvPr id="11" name="Straight Connector 10"/>
          <p:cNvCxnSpPr/>
          <p:nvPr/>
        </p:nvCxnSpPr>
        <p:spPr bwMode="auto">
          <a:xfrm>
            <a:off x="3884801" y="4831772"/>
            <a:ext cx="1079608" cy="300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Straight Connector 11"/>
          <p:cNvCxnSpPr>
            <a:stCxn id="29" idx="1"/>
            <a:endCxn id="10" idx="3"/>
          </p:cNvCxnSpPr>
          <p:nvPr/>
        </p:nvCxnSpPr>
        <p:spPr bwMode="auto">
          <a:xfrm flipH="1">
            <a:off x="2888213" y="4903631"/>
            <a:ext cx="395325" cy="1377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28" idx="3"/>
            <a:endCxn id="6" idx="1"/>
          </p:cNvCxnSpPr>
          <p:nvPr/>
        </p:nvCxnSpPr>
        <p:spPr bwMode="auto">
          <a:xfrm flipV="1">
            <a:off x="5277247" y="4033118"/>
            <a:ext cx="696452" cy="870513"/>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28" idx="3"/>
            <a:endCxn id="7" idx="1"/>
          </p:cNvCxnSpPr>
          <p:nvPr/>
        </p:nvCxnSpPr>
        <p:spPr bwMode="auto">
          <a:xfrm>
            <a:off x="5277247" y="4903631"/>
            <a:ext cx="697272" cy="898853"/>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6" idx="3"/>
            <a:endCxn id="8" idx="1"/>
          </p:cNvCxnSpPr>
          <p:nvPr/>
        </p:nvCxnSpPr>
        <p:spPr bwMode="auto">
          <a:xfrm>
            <a:off x="6574962" y="4033118"/>
            <a:ext cx="1092714" cy="87051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7" idx="3"/>
            <a:endCxn id="8" idx="1"/>
          </p:cNvCxnSpPr>
          <p:nvPr/>
        </p:nvCxnSpPr>
        <p:spPr bwMode="auto">
          <a:xfrm flipV="1">
            <a:off x="6575780" y="4903634"/>
            <a:ext cx="1091894" cy="898851"/>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8" idx="3"/>
            <a:endCxn id="9" idx="1"/>
          </p:cNvCxnSpPr>
          <p:nvPr/>
        </p:nvCxnSpPr>
        <p:spPr bwMode="auto">
          <a:xfrm>
            <a:off x="8268938" y="4903634"/>
            <a:ext cx="458786" cy="13771"/>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334303" y="4532209"/>
            <a:ext cx="1352405"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19" name="TextBox 18"/>
          <p:cNvSpPr txBox="1"/>
          <p:nvPr/>
        </p:nvSpPr>
        <p:spPr>
          <a:xfrm>
            <a:off x="9150470" y="4510786"/>
            <a:ext cx="1151904"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a:p>
            <a:r>
              <a:rPr lang="en-US" altLang="zh-CN" sz="1400" dirty="0">
                <a:latin typeface="微软雅黑" panose="020B0503020204020204" pitchFamily="34" charset="-122"/>
                <a:ea typeface="微软雅黑" panose="020B0503020204020204" pitchFamily="34" charset="-122"/>
                <a:cs typeface="Arial" pitchFamily="34" charset="0"/>
              </a:rPr>
              <a:t>10.0.3.0/24</a:t>
            </a:r>
          </a:p>
        </p:txBody>
      </p:sp>
      <p:sp>
        <p:nvSpPr>
          <p:cNvPr id="20" name="矩形 141"/>
          <p:cNvSpPr/>
          <p:nvPr/>
        </p:nvSpPr>
        <p:spPr bwMode="auto">
          <a:xfrm>
            <a:off x="3313133" y="5181749"/>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1" name="矩形 141"/>
          <p:cNvSpPr/>
          <p:nvPr/>
        </p:nvSpPr>
        <p:spPr bwMode="auto">
          <a:xfrm>
            <a:off x="4748088" y="5181599"/>
            <a:ext cx="542072" cy="17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2" name="矩形 141"/>
          <p:cNvSpPr/>
          <p:nvPr/>
        </p:nvSpPr>
        <p:spPr bwMode="auto">
          <a:xfrm>
            <a:off x="5983189" y="3573488"/>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3" name="矩形 141"/>
          <p:cNvSpPr/>
          <p:nvPr/>
        </p:nvSpPr>
        <p:spPr bwMode="auto">
          <a:xfrm>
            <a:off x="7741354" y="5154895"/>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4" name="矩形 141"/>
          <p:cNvSpPr/>
          <p:nvPr/>
        </p:nvSpPr>
        <p:spPr bwMode="auto">
          <a:xfrm>
            <a:off x="6778439" y="3825121"/>
            <a:ext cx="795143" cy="32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5" name="矩形 141"/>
          <p:cNvSpPr/>
          <p:nvPr/>
        </p:nvSpPr>
        <p:spPr bwMode="auto">
          <a:xfrm>
            <a:off x="4796801" y="3817688"/>
            <a:ext cx="795143" cy="32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6" name="矩形 141"/>
          <p:cNvSpPr/>
          <p:nvPr/>
        </p:nvSpPr>
        <p:spPr bwMode="auto">
          <a:xfrm>
            <a:off x="6039183" y="6032728"/>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cxnSp>
        <p:nvCxnSpPr>
          <p:cNvPr id="27" name="Straight Connector 26"/>
          <p:cNvCxnSpPr/>
          <p:nvPr/>
        </p:nvCxnSpPr>
        <p:spPr bwMode="auto">
          <a:xfrm>
            <a:off x="3863752" y="5010174"/>
            <a:ext cx="1079608" cy="300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8" name="Picture 12" descr="E:\2016.01\1.12 扁平化图标\蓝色\AR-蓝色最新-40.png"/>
          <p:cNvPicPr>
            <a:picLocks noChangeAspect="1" noChangeArrowheads="1"/>
          </p:cNvPicPr>
          <p:nvPr/>
        </p:nvPicPr>
        <p:blipFill>
          <a:blip r:embed="rId3" cstate="print"/>
          <a:srcRect/>
          <a:stretch>
            <a:fillRect/>
          </a:stretch>
        </p:blipFill>
        <p:spPr bwMode="auto">
          <a:xfrm>
            <a:off x="4675986" y="4674431"/>
            <a:ext cx="601263" cy="458404"/>
          </a:xfrm>
          <a:prstGeom prst="rect">
            <a:avLst/>
          </a:prstGeom>
          <a:noFill/>
        </p:spPr>
      </p:pic>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3283538" y="4674429"/>
            <a:ext cx="601263" cy="458404"/>
          </a:xfrm>
          <a:prstGeom prst="rect">
            <a:avLst/>
          </a:prstGeom>
          <a:noFill/>
        </p:spPr>
      </p:pic>
      <p:sp>
        <p:nvSpPr>
          <p:cNvPr id="30" name="矩形 141"/>
          <p:cNvSpPr/>
          <p:nvPr/>
        </p:nvSpPr>
        <p:spPr bwMode="auto">
          <a:xfrm>
            <a:off x="3903810" y="4604998"/>
            <a:ext cx="734388" cy="15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anose="020B0503020204020204" pitchFamily="34" charset="-122"/>
                <a:ea typeface="微软雅黑" panose="020B0503020204020204" pitchFamily="34" charset="-122"/>
              </a:rPr>
              <a:t>S1/0/0</a:t>
            </a:r>
          </a:p>
        </p:txBody>
      </p:sp>
      <p:sp>
        <p:nvSpPr>
          <p:cNvPr id="31" name="矩形 141"/>
          <p:cNvSpPr/>
          <p:nvPr/>
        </p:nvSpPr>
        <p:spPr bwMode="auto">
          <a:xfrm>
            <a:off x="3911086" y="5002771"/>
            <a:ext cx="734388" cy="15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anose="020B0503020204020204" pitchFamily="34" charset="-122"/>
                <a:ea typeface="微软雅黑" panose="020B0503020204020204" pitchFamily="34" charset="-122"/>
              </a:rPr>
              <a:t>S1/0/1</a:t>
            </a:r>
          </a:p>
        </p:txBody>
      </p:sp>
      <p:sp>
        <p:nvSpPr>
          <p:cNvPr id="32" name="矩形 115"/>
          <p:cNvSpPr/>
          <p:nvPr/>
        </p:nvSpPr>
        <p:spPr bwMode="auto">
          <a:xfrm>
            <a:off x="1062706" y="1917231"/>
            <a:ext cx="3778546" cy="2400657"/>
          </a:xfrm>
          <a:prstGeom prst="rect">
            <a:avLst/>
          </a:prstGeom>
          <a:solidFill>
            <a:schemeClr val="bg1">
              <a:lumMod val="85000"/>
            </a:schemeClr>
          </a:solidFill>
          <a:ln>
            <a:solidFill>
              <a:schemeClr val="tx1"/>
            </a:solidFill>
            <a:prstDash val="dash"/>
          </a:ln>
        </p:spPr>
        <p:txBody>
          <a:bodyPr wrap="square">
            <a:spAutoFit/>
          </a:bodyPr>
          <a:lstStyle/>
          <a:p>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cost-style wide</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import-route  </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1 route-policy OSPF_TO_ISIS</a:t>
            </a:r>
          </a:p>
          <a:p>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import-route </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1 route-policy ISIS_TO_OSPF</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route-policy OSPF_TO_ISIS deny node 10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if-match tag 100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route-policy OSPF_TO_ISIS permit node 20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apply tag 200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route-policy ISIS_TO_OSPF deny node 10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if-match tag 300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route-policy ISIS_TO_OSPF permit node 20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apply tag 400</a:t>
            </a:r>
          </a:p>
        </p:txBody>
      </p:sp>
      <p:cxnSp>
        <p:nvCxnSpPr>
          <p:cNvPr id="33" name="直接连接符 119"/>
          <p:cNvCxnSpPr/>
          <p:nvPr/>
        </p:nvCxnSpPr>
        <p:spPr bwMode="auto">
          <a:xfrm flipH="1">
            <a:off x="4845348" y="3835794"/>
            <a:ext cx="1146076" cy="483850"/>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8" name="矩形 116"/>
          <p:cNvSpPr/>
          <p:nvPr/>
        </p:nvSpPr>
        <p:spPr bwMode="auto">
          <a:xfrm>
            <a:off x="7500156" y="1873012"/>
            <a:ext cx="3744416" cy="2400657"/>
          </a:xfrm>
          <a:prstGeom prst="rect">
            <a:avLst/>
          </a:prstGeom>
          <a:solidFill>
            <a:schemeClr val="bg1">
              <a:lumMod val="85000"/>
            </a:schemeClr>
          </a:solidFill>
          <a:ln>
            <a:solidFill>
              <a:schemeClr val="tx1"/>
            </a:solidFill>
            <a:prstDash val="dash"/>
          </a:ln>
        </p:spPr>
        <p:txBody>
          <a:bodyPr wrap="square">
            <a:spAutoFit/>
          </a:bodyPr>
          <a:lstStyle/>
          <a:p>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Cost-style wide </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import-route </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1 route-policy OSPF_TO_ISIS</a:t>
            </a:r>
          </a:p>
          <a:p>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import-route </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isis</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1 route-policy ISIS_TO_OSPF</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route-policy OSPF_TO_ISIS deny node 10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if-match tag 400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route-policy OSPF_TO_ISIS permit node 20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apply tag 300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route-policy ISIS_TO_OSPF deny node 10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if-match tag 200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route-policy ISIS_TO_OSPF permit node 20</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apply tag 100</a:t>
            </a:r>
          </a:p>
        </p:txBody>
      </p:sp>
      <p:cxnSp>
        <p:nvCxnSpPr>
          <p:cNvPr id="39" name="直接连接符 52"/>
          <p:cNvCxnSpPr/>
          <p:nvPr/>
        </p:nvCxnSpPr>
        <p:spPr bwMode="auto">
          <a:xfrm flipV="1">
            <a:off x="6562006" y="4269259"/>
            <a:ext cx="938149" cy="1294727"/>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761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linds(horizontal)">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案例</a:t>
            </a:r>
            <a:r>
              <a:rPr lang="en-US" altLang="zh-CN" dirty="0"/>
              <a:t>2 - </a:t>
            </a:r>
            <a:r>
              <a:rPr lang="zh-CN" altLang="en-US" dirty="0"/>
              <a:t>需求</a:t>
            </a:r>
            <a:r>
              <a:rPr lang="en-US" altLang="zh-CN" dirty="0"/>
              <a:t>2</a:t>
            </a:r>
            <a:r>
              <a:rPr lang="zh-CN" altLang="en-US" dirty="0"/>
              <a:t>（续）</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上进行路由相互引入，充分避免环路，并消除次优路由。</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279848" y="3637067"/>
            <a:ext cx="1700666" cy="2415290"/>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3091690" y="3637067"/>
            <a:ext cx="3157826" cy="2415290"/>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5973699" y="3803916"/>
            <a:ext cx="601263" cy="458404"/>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5974519" y="5573282"/>
            <a:ext cx="601263" cy="458404"/>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7667675" y="4674431"/>
            <a:ext cx="601263" cy="458404"/>
          </a:xfrm>
          <a:prstGeom prst="rect">
            <a:avLst/>
          </a:prstGeom>
          <a:noFill/>
        </p:spPr>
      </p:pic>
      <p:pic>
        <p:nvPicPr>
          <p:cNvPr id="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7724" y="4432488"/>
            <a:ext cx="1832773" cy="969834"/>
          </a:xfrm>
          <a:prstGeom prst="rect">
            <a:avLst/>
          </a:prstGeom>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440" y="4432489"/>
            <a:ext cx="1832773" cy="969834"/>
          </a:xfrm>
          <a:prstGeom prst="rect">
            <a:avLst/>
          </a:prstGeom>
        </p:spPr>
      </p:pic>
      <p:cxnSp>
        <p:nvCxnSpPr>
          <p:cNvPr id="11" name="Straight Connector 10"/>
          <p:cNvCxnSpPr/>
          <p:nvPr/>
        </p:nvCxnSpPr>
        <p:spPr bwMode="auto">
          <a:xfrm>
            <a:off x="3884801" y="4831772"/>
            <a:ext cx="1079608" cy="300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Straight Connector 11"/>
          <p:cNvCxnSpPr>
            <a:stCxn id="29" idx="1"/>
            <a:endCxn id="10" idx="3"/>
          </p:cNvCxnSpPr>
          <p:nvPr/>
        </p:nvCxnSpPr>
        <p:spPr bwMode="auto">
          <a:xfrm flipH="1">
            <a:off x="2888213" y="4903631"/>
            <a:ext cx="395325" cy="1377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28" idx="3"/>
            <a:endCxn id="6" idx="1"/>
          </p:cNvCxnSpPr>
          <p:nvPr/>
        </p:nvCxnSpPr>
        <p:spPr bwMode="auto">
          <a:xfrm flipV="1">
            <a:off x="5277247" y="4033118"/>
            <a:ext cx="696452" cy="870513"/>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28" idx="3"/>
            <a:endCxn id="7" idx="1"/>
          </p:cNvCxnSpPr>
          <p:nvPr/>
        </p:nvCxnSpPr>
        <p:spPr bwMode="auto">
          <a:xfrm>
            <a:off x="5277247" y="4903631"/>
            <a:ext cx="697272" cy="898853"/>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6" idx="3"/>
            <a:endCxn id="8" idx="1"/>
          </p:cNvCxnSpPr>
          <p:nvPr/>
        </p:nvCxnSpPr>
        <p:spPr bwMode="auto">
          <a:xfrm>
            <a:off x="6574962" y="4033118"/>
            <a:ext cx="1092714" cy="87051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7" idx="3"/>
            <a:endCxn id="8" idx="1"/>
          </p:cNvCxnSpPr>
          <p:nvPr/>
        </p:nvCxnSpPr>
        <p:spPr bwMode="auto">
          <a:xfrm flipV="1">
            <a:off x="6575780" y="4903634"/>
            <a:ext cx="1091894" cy="898851"/>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8" idx="3"/>
            <a:endCxn id="9" idx="1"/>
          </p:cNvCxnSpPr>
          <p:nvPr/>
        </p:nvCxnSpPr>
        <p:spPr bwMode="auto">
          <a:xfrm>
            <a:off x="8268938" y="4903634"/>
            <a:ext cx="458786" cy="13771"/>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334303" y="4532209"/>
            <a:ext cx="1352405"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172.16.0.0/24</a:t>
            </a:r>
          </a:p>
          <a:p>
            <a:r>
              <a:rPr lang="en-US" altLang="zh-CN" sz="1400" dirty="0">
                <a:latin typeface="微软雅黑" panose="020B0503020204020204" pitchFamily="34" charset="-122"/>
                <a:ea typeface="微软雅黑" panose="020B0503020204020204" pitchFamily="34" charset="-122"/>
                <a:cs typeface="Arial" pitchFamily="34" charset="0"/>
              </a:rPr>
              <a:t>172.16.1.0/24</a:t>
            </a:r>
          </a:p>
          <a:p>
            <a:r>
              <a:rPr lang="en-US" altLang="zh-CN" sz="1400" dirty="0">
                <a:latin typeface="微软雅黑" panose="020B0503020204020204" pitchFamily="34" charset="-122"/>
                <a:ea typeface="微软雅黑" panose="020B0503020204020204" pitchFamily="34" charset="-122"/>
                <a:cs typeface="Arial" pitchFamily="34" charset="0"/>
              </a:rPr>
              <a:t>172.16.2.0/24</a:t>
            </a:r>
          </a:p>
          <a:p>
            <a:r>
              <a:rPr lang="en-US" altLang="zh-CN" sz="1400" dirty="0">
                <a:latin typeface="微软雅黑" panose="020B0503020204020204" pitchFamily="34" charset="-122"/>
                <a:ea typeface="微软雅黑" panose="020B0503020204020204" pitchFamily="34" charset="-122"/>
                <a:cs typeface="Arial" pitchFamily="34" charset="0"/>
              </a:rPr>
              <a:t>172.16.3.0/24</a:t>
            </a:r>
          </a:p>
        </p:txBody>
      </p:sp>
      <p:sp>
        <p:nvSpPr>
          <p:cNvPr id="19" name="TextBox 18"/>
          <p:cNvSpPr txBox="1"/>
          <p:nvPr/>
        </p:nvSpPr>
        <p:spPr>
          <a:xfrm>
            <a:off x="9150470" y="4510786"/>
            <a:ext cx="1151904"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a:p>
            <a:r>
              <a:rPr lang="en-US" altLang="zh-CN" sz="1400" dirty="0">
                <a:latin typeface="微软雅黑" panose="020B0503020204020204" pitchFamily="34" charset="-122"/>
                <a:ea typeface="微软雅黑" panose="020B0503020204020204" pitchFamily="34" charset="-122"/>
                <a:cs typeface="Arial" pitchFamily="34" charset="0"/>
              </a:rPr>
              <a:t>10.0.3.0/24</a:t>
            </a:r>
          </a:p>
        </p:txBody>
      </p:sp>
      <p:sp>
        <p:nvSpPr>
          <p:cNvPr id="20" name="矩形 141"/>
          <p:cNvSpPr/>
          <p:nvPr/>
        </p:nvSpPr>
        <p:spPr bwMode="auto">
          <a:xfrm>
            <a:off x="3313133" y="5181749"/>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1" name="矩形 141"/>
          <p:cNvSpPr/>
          <p:nvPr/>
        </p:nvSpPr>
        <p:spPr bwMode="auto">
          <a:xfrm>
            <a:off x="4748088" y="5181599"/>
            <a:ext cx="542072" cy="17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2" name="矩形 141"/>
          <p:cNvSpPr/>
          <p:nvPr/>
        </p:nvSpPr>
        <p:spPr bwMode="auto">
          <a:xfrm>
            <a:off x="5983189" y="3573488"/>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3" name="矩形 141"/>
          <p:cNvSpPr/>
          <p:nvPr/>
        </p:nvSpPr>
        <p:spPr bwMode="auto">
          <a:xfrm>
            <a:off x="7741354" y="5154895"/>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4" name="矩形 141"/>
          <p:cNvSpPr/>
          <p:nvPr/>
        </p:nvSpPr>
        <p:spPr bwMode="auto">
          <a:xfrm>
            <a:off x="6778439" y="3825121"/>
            <a:ext cx="795143" cy="32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5" name="矩形 141"/>
          <p:cNvSpPr/>
          <p:nvPr/>
        </p:nvSpPr>
        <p:spPr bwMode="auto">
          <a:xfrm>
            <a:off x="4034575" y="3817688"/>
            <a:ext cx="795143" cy="32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6" name="矩形 141"/>
          <p:cNvSpPr/>
          <p:nvPr/>
        </p:nvSpPr>
        <p:spPr bwMode="auto">
          <a:xfrm>
            <a:off x="6039183" y="6032728"/>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cxnSp>
        <p:nvCxnSpPr>
          <p:cNvPr id="27" name="Straight Connector 26"/>
          <p:cNvCxnSpPr/>
          <p:nvPr/>
        </p:nvCxnSpPr>
        <p:spPr bwMode="auto">
          <a:xfrm>
            <a:off x="3863752" y="5010174"/>
            <a:ext cx="1079608" cy="300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8" name="Picture 12" descr="E:\2016.01\1.12 扁平化图标\蓝色\AR-蓝色最新-40.png"/>
          <p:cNvPicPr>
            <a:picLocks noChangeAspect="1" noChangeArrowheads="1"/>
          </p:cNvPicPr>
          <p:nvPr/>
        </p:nvPicPr>
        <p:blipFill>
          <a:blip r:embed="rId3" cstate="print"/>
          <a:srcRect/>
          <a:stretch>
            <a:fillRect/>
          </a:stretch>
        </p:blipFill>
        <p:spPr bwMode="auto">
          <a:xfrm>
            <a:off x="4675986" y="4674431"/>
            <a:ext cx="601263" cy="458404"/>
          </a:xfrm>
          <a:prstGeom prst="rect">
            <a:avLst/>
          </a:prstGeom>
          <a:noFill/>
        </p:spPr>
      </p:pic>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3283538" y="4674429"/>
            <a:ext cx="601263" cy="458404"/>
          </a:xfrm>
          <a:prstGeom prst="rect">
            <a:avLst/>
          </a:prstGeom>
          <a:noFill/>
        </p:spPr>
      </p:pic>
      <p:sp>
        <p:nvSpPr>
          <p:cNvPr id="30" name="矩形 141"/>
          <p:cNvSpPr/>
          <p:nvPr/>
        </p:nvSpPr>
        <p:spPr bwMode="auto">
          <a:xfrm>
            <a:off x="3903810" y="4604998"/>
            <a:ext cx="734388" cy="15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anose="020B0503020204020204" pitchFamily="34" charset="-122"/>
                <a:ea typeface="微软雅黑" panose="020B0503020204020204" pitchFamily="34" charset="-122"/>
              </a:rPr>
              <a:t>S1/0/0</a:t>
            </a:r>
          </a:p>
        </p:txBody>
      </p:sp>
      <p:sp>
        <p:nvSpPr>
          <p:cNvPr id="31" name="矩形 141"/>
          <p:cNvSpPr/>
          <p:nvPr/>
        </p:nvSpPr>
        <p:spPr bwMode="auto">
          <a:xfrm>
            <a:off x="3911086" y="5002771"/>
            <a:ext cx="734388" cy="15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anose="020B0503020204020204" pitchFamily="34" charset="-122"/>
                <a:ea typeface="微软雅黑" panose="020B0503020204020204" pitchFamily="34" charset="-122"/>
              </a:rPr>
              <a:t>S1/0/1</a:t>
            </a:r>
          </a:p>
        </p:txBody>
      </p:sp>
      <p:sp>
        <p:nvSpPr>
          <p:cNvPr id="32" name="矩形 45"/>
          <p:cNvSpPr/>
          <p:nvPr/>
        </p:nvSpPr>
        <p:spPr bwMode="auto">
          <a:xfrm>
            <a:off x="1004919" y="2169455"/>
            <a:ext cx="3495023" cy="1169551"/>
          </a:xfrm>
          <a:prstGeom prst="rect">
            <a:avLst/>
          </a:prstGeom>
          <a:solidFill>
            <a:schemeClr val="bg1">
              <a:lumMod val="85000"/>
            </a:schemeClr>
          </a:solidFill>
          <a:ln>
            <a:solidFill>
              <a:schemeClr val="tx1"/>
            </a:solidFill>
            <a:prstDash val="dash"/>
          </a:ln>
        </p:spPr>
        <p:txBody>
          <a:bodyPr wrap="square">
            <a:spAutoFit/>
          </a:bodyPr>
          <a:lstStyle/>
          <a:p>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preference </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ase</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route-policy ASEPREF 150 </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route-policy ASEPREF permit node 10 </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if-match </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-prefix 10 </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apply preference 12 </a:t>
            </a:r>
          </a:p>
          <a:p>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-prefix 10 index 10 permit 10.0.0.0 16</a:t>
            </a:r>
          </a:p>
        </p:txBody>
      </p:sp>
      <p:sp>
        <p:nvSpPr>
          <p:cNvPr id="33" name="矩形 52"/>
          <p:cNvSpPr/>
          <p:nvPr/>
        </p:nvSpPr>
        <p:spPr bwMode="auto">
          <a:xfrm>
            <a:off x="7351434" y="2214251"/>
            <a:ext cx="3461090" cy="1169551"/>
          </a:xfrm>
          <a:prstGeom prst="rect">
            <a:avLst/>
          </a:prstGeom>
          <a:solidFill>
            <a:schemeClr val="bg1">
              <a:lumMod val="85000"/>
            </a:schemeClr>
          </a:solidFill>
          <a:ln>
            <a:solidFill>
              <a:schemeClr val="tx1"/>
            </a:solidFill>
            <a:prstDash val="dash"/>
          </a:ln>
        </p:spPr>
        <p:txBody>
          <a:bodyPr wrap="square">
            <a:spAutoFit/>
          </a:bodyPr>
          <a:lstStyle/>
          <a:p>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1</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preference </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ase</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route-policy ASEPREF 150 </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route-policy ASEPREF permit node 10 </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if-match </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-prefix 10 </a:t>
            </a:r>
          </a:p>
          <a:p>
            <a:r>
              <a:rPr lang="en-US" altLang="zh-CN" dirty="0">
                <a:latin typeface="微软雅黑" panose="020B0503020204020204" pitchFamily="34" charset="-122"/>
                <a:ea typeface="微软雅黑" panose="020B0503020204020204" pitchFamily="34" charset="-122"/>
                <a:cs typeface="Courier New" panose="02070309020205020404" pitchFamily="49" charset="0"/>
              </a:rPr>
              <a:t> apply preference 12 </a:t>
            </a:r>
          </a:p>
          <a:p>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-prefix 10 index 10 permit 10.0.0.0 16</a:t>
            </a:r>
          </a:p>
        </p:txBody>
      </p:sp>
      <p:cxnSp>
        <p:nvCxnSpPr>
          <p:cNvPr id="34" name="直接连接符 47"/>
          <p:cNvCxnSpPr/>
          <p:nvPr/>
        </p:nvCxnSpPr>
        <p:spPr bwMode="auto">
          <a:xfrm flipH="1" flipV="1">
            <a:off x="4478761" y="3324626"/>
            <a:ext cx="1485602" cy="499719"/>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连接符 46"/>
          <p:cNvCxnSpPr/>
          <p:nvPr/>
        </p:nvCxnSpPr>
        <p:spPr bwMode="auto">
          <a:xfrm flipV="1">
            <a:off x="6570311" y="3383802"/>
            <a:ext cx="788332" cy="2188438"/>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437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par>
                                <p:cTn id="11" presetID="3" presetClass="entr" presetSubtype="1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案例</a:t>
            </a:r>
            <a:r>
              <a:rPr lang="en-US" altLang="zh-CN" dirty="0"/>
              <a:t>2 - </a:t>
            </a:r>
            <a:r>
              <a:rPr lang="zh-CN" altLang="en-US" dirty="0"/>
              <a:t>需求</a:t>
            </a:r>
            <a:r>
              <a:rPr lang="en-US" altLang="zh-CN" dirty="0"/>
              <a:t>3</a:t>
            </a:r>
            <a:endParaRPr lang="en-US" dirty="0"/>
          </a:p>
        </p:txBody>
      </p:sp>
      <p:sp>
        <p:nvSpPr>
          <p:cNvPr id="3" name="Text Placeholder 2"/>
          <p:cNvSpPr>
            <a:spLocks noGrp="1"/>
          </p:cNvSpPr>
          <p:nvPr>
            <p:ph type="body" sz="quarter" idx="10"/>
          </p:nvPr>
        </p:nvSpPr>
        <p:spPr/>
        <p:txBody>
          <a:bodyPr/>
          <a:lstStyle/>
          <a:p>
            <a:r>
              <a:rPr lang="en-US" altLang="zh-CN" dirty="0">
                <a:latin typeface="微软雅黑" panose="020B0503020204020204" pitchFamily="34" charset="-122"/>
                <a:ea typeface="微软雅黑" panose="020B0503020204020204" pitchFamily="34" charset="-122"/>
              </a:rPr>
              <a:t>172.16.0.0/24</a:t>
            </a:r>
            <a:r>
              <a:rPr lang="zh-CN" altLang="en-US" dirty="0">
                <a:latin typeface="微软雅黑" panose="020B0503020204020204" pitchFamily="34" charset="-122"/>
                <a:ea typeface="微软雅黑" panose="020B0503020204020204" pitchFamily="34" charset="-122"/>
              </a:rPr>
              <a:t>网络访问</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网络经由</a:t>
            </a:r>
            <a:r>
              <a:rPr lang="en-US" altLang="zh-CN" dirty="0">
                <a:latin typeface="微软雅黑" panose="020B0503020204020204" pitchFamily="34" charset="-122"/>
                <a:ea typeface="微软雅黑" panose="020B0503020204020204" pitchFamily="34" charset="-122"/>
              </a:rPr>
              <a:t>S1/0/0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172.16.2.0/24</a:t>
            </a:r>
            <a:r>
              <a:rPr lang="zh-CN" altLang="en-US" dirty="0">
                <a:latin typeface="微软雅黑" panose="020B0503020204020204" pitchFamily="34" charset="-122"/>
                <a:ea typeface="微软雅黑" panose="020B0503020204020204" pitchFamily="34" charset="-122"/>
              </a:rPr>
              <a:t>网络访问</a:t>
            </a:r>
            <a:r>
              <a:rPr lang="en-US" altLang="zh-CN" dirty="0">
                <a:latin typeface="微软雅黑" panose="020B0503020204020204" pitchFamily="34" charset="-122"/>
                <a:ea typeface="微软雅黑" panose="020B0503020204020204" pitchFamily="34" charset="-122"/>
              </a:rPr>
              <a:t>OSPF</a:t>
            </a:r>
            <a:r>
              <a:rPr lang="zh-CN" altLang="en-US" dirty="0">
                <a:latin typeface="微软雅黑" panose="020B0503020204020204" pitchFamily="34" charset="-122"/>
                <a:ea typeface="微软雅黑" panose="020B0503020204020204" pitchFamily="34" charset="-122"/>
              </a:rPr>
              <a:t>网络经由</a:t>
            </a:r>
            <a:r>
              <a:rPr lang="en-US" altLang="zh-CN" dirty="0">
                <a:latin typeface="微软雅黑" panose="020B0503020204020204" pitchFamily="34" charset="-122"/>
                <a:ea typeface="微软雅黑" panose="020B0503020204020204" pitchFamily="34" charset="-122"/>
              </a:rPr>
              <a:t>S1/0/1 </a:t>
            </a:r>
            <a:r>
              <a:rPr lang="zh-CN" altLang="en-US" dirty="0">
                <a:latin typeface="微软雅黑" panose="020B0503020204020204" pitchFamily="34" charset="-122"/>
                <a:ea typeface="微软雅黑" panose="020B0503020204020204" pitchFamily="34" charset="-122"/>
              </a:rPr>
              <a:t>。</a:t>
            </a:r>
          </a:p>
          <a:p>
            <a:endParaRPr lang="en-US" dirty="0">
              <a:latin typeface="微软雅黑" panose="020B0503020204020204" pitchFamily="34" charset="-122"/>
              <a:ea typeface="微软雅黑" panose="020B0503020204020204" pitchFamily="34" charset="-122"/>
            </a:endParaRPr>
          </a:p>
        </p:txBody>
      </p:sp>
      <p:sp>
        <p:nvSpPr>
          <p:cNvPr id="4" name="Oval 3"/>
          <p:cNvSpPr>
            <a:spLocks noChangeArrowheads="1"/>
          </p:cNvSpPr>
          <p:nvPr/>
        </p:nvSpPr>
        <p:spPr bwMode="auto">
          <a:xfrm>
            <a:off x="6295826" y="1952836"/>
            <a:ext cx="1700666" cy="2415290"/>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 name="Oval 3"/>
          <p:cNvSpPr>
            <a:spLocks noChangeArrowheads="1"/>
          </p:cNvSpPr>
          <p:nvPr/>
        </p:nvSpPr>
        <p:spPr bwMode="auto">
          <a:xfrm>
            <a:off x="3107668" y="1952836"/>
            <a:ext cx="3157826" cy="2415290"/>
          </a:xfrm>
          <a:prstGeom prst="ellipse">
            <a:avLst/>
          </a:prstGeom>
          <a:solidFill>
            <a:schemeClr val="bg1">
              <a:alpha val="39999"/>
            </a:schemeClr>
          </a:solidFill>
          <a:ln w="25400" algn="ctr">
            <a:solidFill>
              <a:srgbClr val="009999"/>
            </a:solidFill>
            <a:prstDash val="dash"/>
            <a:round/>
            <a:headEnd/>
            <a:tailEnd/>
          </a:ln>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pic>
        <p:nvPicPr>
          <p:cNvPr id="6" name="Picture 12" descr="E:\2016.01\1.12 扁平化图标\蓝色\AR-蓝色最新-40.png"/>
          <p:cNvPicPr>
            <a:picLocks noChangeAspect="1" noChangeArrowheads="1"/>
          </p:cNvPicPr>
          <p:nvPr/>
        </p:nvPicPr>
        <p:blipFill>
          <a:blip r:embed="rId3" cstate="print"/>
          <a:srcRect/>
          <a:stretch>
            <a:fillRect/>
          </a:stretch>
        </p:blipFill>
        <p:spPr bwMode="auto">
          <a:xfrm>
            <a:off x="5989677" y="2119685"/>
            <a:ext cx="601263" cy="458404"/>
          </a:xfrm>
          <a:prstGeom prst="rect">
            <a:avLst/>
          </a:prstGeom>
          <a:noFill/>
        </p:spPr>
      </p:pic>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5990497" y="3889051"/>
            <a:ext cx="601263" cy="458404"/>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7683653" y="2990200"/>
            <a:ext cx="601263" cy="458404"/>
          </a:xfrm>
          <a:prstGeom prst="rect">
            <a:avLst/>
          </a:prstGeom>
          <a:noFill/>
        </p:spPr>
      </p:pic>
      <p:pic>
        <p:nvPicPr>
          <p:cNvPr id="9"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3702" y="2748257"/>
            <a:ext cx="1832773" cy="969834"/>
          </a:xfrm>
          <a:prstGeom prst="rect">
            <a:avLst/>
          </a:prstGeom>
        </p:spPr>
      </p:pic>
      <p:pic>
        <p:nvPicPr>
          <p:cNvPr id="10"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1418" y="2748258"/>
            <a:ext cx="1832773" cy="969834"/>
          </a:xfrm>
          <a:prstGeom prst="rect">
            <a:avLst/>
          </a:prstGeom>
        </p:spPr>
      </p:pic>
      <p:cxnSp>
        <p:nvCxnSpPr>
          <p:cNvPr id="11" name="Straight Connector 10"/>
          <p:cNvCxnSpPr/>
          <p:nvPr/>
        </p:nvCxnSpPr>
        <p:spPr bwMode="auto">
          <a:xfrm>
            <a:off x="3900779" y="3147541"/>
            <a:ext cx="1079608" cy="300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Straight Connector 11"/>
          <p:cNvCxnSpPr>
            <a:stCxn id="29" idx="1"/>
            <a:endCxn id="10" idx="3"/>
          </p:cNvCxnSpPr>
          <p:nvPr/>
        </p:nvCxnSpPr>
        <p:spPr bwMode="auto">
          <a:xfrm flipH="1">
            <a:off x="2904191" y="3219400"/>
            <a:ext cx="395325" cy="13775"/>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p:cNvCxnSpPr>
            <a:stCxn id="28" idx="3"/>
            <a:endCxn id="6" idx="1"/>
          </p:cNvCxnSpPr>
          <p:nvPr/>
        </p:nvCxnSpPr>
        <p:spPr bwMode="auto">
          <a:xfrm flipV="1">
            <a:off x="5293225" y="2348887"/>
            <a:ext cx="696452" cy="870513"/>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28" idx="3"/>
            <a:endCxn id="7" idx="1"/>
          </p:cNvCxnSpPr>
          <p:nvPr/>
        </p:nvCxnSpPr>
        <p:spPr bwMode="auto">
          <a:xfrm>
            <a:off x="5293225" y="3219400"/>
            <a:ext cx="697272" cy="898853"/>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6" idx="3"/>
            <a:endCxn id="8" idx="1"/>
          </p:cNvCxnSpPr>
          <p:nvPr/>
        </p:nvCxnSpPr>
        <p:spPr bwMode="auto">
          <a:xfrm>
            <a:off x="6590940" y="2348887"/>
            <a:ext cx="1092714" cy="870516"/>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7" idx="3"/>
            <a:endCxn id="8" idx="1"/>
          </p:cNvCxnSpPr>
          <p:nvPr/>
        </p:nvCxnSpPr>
        <p:spPr bwMode="auto">
          <a:xfrm flipV="1">
            <a:off x="6591758" y="3219403"/>
            <a:ext cx="1091894" cy="898851"/>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8" idx="3"/>
            <a:endCxn id="9" idx="1"/>
          </p:cNvCxnSpPr>
          <p:nvPr/>
        </p:nvCxnSpPr>
        <p:spPr bwMode="auto">
          <a:xfrm>
            <a:off x="8284916" y="3219403"/>
            <a:ext cx="458786" cy="13771"/>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466112" y="2862384"/>
            <a:ext cx="1352405" cy="830997"/>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172.16.0.0/24</a:t>
            </a:r>
          </a:p>
          <a:p>
            <a:r>
              <a:rPr lang="en-US" altLang="zh-CN" sz="1200" dirty="0">
                <a:latin typeface="微软雅黑" panose="020B0503020204020204" pitchFamily="34" charset="-122"/>
                <a:ea typeface="微软雅黑" panose="020B0503020204020204" pitchFamily="34" charset="-122"/>
                <a:cs typeface="Arial" pitchFamily="34" charset="0"/>
              </a:rPr>
              <a:t>172.16.1.0/24</a:t>
            </a:r>
          </a:p>
          <a:p>
            <a:r>
              <a:rPr lang="en-US" altLang="zh-CN" sz="1200" dirty="0">
                <a:latin typeface="微软雅黑" panose="020B0503020204020204" pitchFamily="34" charset="-122"/>
                <a:ea typeface="微软雅黑" panose="020B0503020204020204" pitchFamily="34" charset="-122"/>
                <a:cs typeface="Arial" pitchFamily="34" charset="0"/>
              </a:rPr>
              <a:t>172.16.2.0/24</a:t>
            </a:r>
          </a:p>
          <a:p>
            <a:r>
              <a:rPr lang="en-US" altLang="zh-CN" sz="1200" dirty="0">
                <a:latin typeface="微软雅黑" panose="020B0503020204020204" pitchFamily="34" charset="-122"/>
                <a:ea typeface="微软雅黑" panose="020B0503020204020204" pitchFamily="34" charset="-122"/>
                <a:cs typeface="Arial" pitchFamily="34" charset="0"/>
              </a:rPr>
              <a:t>172.16.3.0/24</a:t>
            </a:r>
          </a:p>
        </p:txBody>
      </p:sp>
      <p:sp>
        <p:nvSpPr>
          <p:cNvPr id="19" name="TextBox 18"/>
          <p:cNvSpPr txBox="1"/>
          <p:nvPr/>
        </p:nvSpPr>
        <p:spPr>
          <a:xfrm>
            <a:off x="9166448" y="2826555"/>
            <a:ext cx="1151904"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pitchFamily="34" charset="0"/>
              </a:rPr>
              <a:t>10.0.0.0/24</a:t>
            </a:r>
          </a:p>
          <a:p>
            <a:r>
              <a:rPr lang="en-US" altLang="zh-CN" sz="1400" dirty="0">
                <a:latin typeface="微软雅黑" panose="020B0503020204020204" pitchFamily="34" charset="-122"/>
                <a:ea typeface="微软雅黑" panose="020B0503020204020204" pitchFamily="34" charset="-122"/>
                <a:cs typeface="Arial" pitchFamily="34" charset="0"/>
              </a:rPr>
              <a:t>10.0.1.0/24</a:t>
            </a:r>
          </a:p>
          <a:p>
            <a:r>
              <a:rPr lang="en-US" altLang="zh-CN" sz="1400" dirty="0">
                <a:latin typeface="微软雅黑" panose="020B0503020204020204" pitchFamily="34" charset="-122"/>
                <a:ea typeface="微软雅黑" panose="020B0503020204020204" pitchFamily="34" charset="-122"/>
                <a:cs typeface="Arial" pitchFamily="34" charset="0"/>
              </a:rPr>
              <a:t>10.0.2.0/24</a:t>
            </a:r>
          </a:p>
          <a:p>
            <a:r>
              <a:rPr lang="en-US" altLang="zh-CN" sz="1400" dirty="0">
                <a:latin typeface="微软雅黑" panose="020B0503020204020204" pitchFamily="34" charset="-122"/>
                <a:ea typeface="微软雅黑" panose="020B0503020204020204" pitchFamily="34" charset="-122"/>
                <a:cs typeface="Arial" pitchFamily="34" charset="0"/>
              </a:rPr>
              <a:t>10.0.3.0/24</a:t>
            </a:r>
          </a:p>
        </p:txBody>
      </p:sp>
      <p:sp>
        <p:nvSpPr>
          <p:cNvPr id="20" name="矩形 141"/>
          <p:cNvSpPr/>
          <p:nvPr/>
        </p:nvSpPr>
        <p:spPr bwMode="auto">
          <a:xfrm>
            <a:off x="3329111" y="3497518"/>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R1</a:t>
            </a:r>
          </a:p>
        </p:txBody>
      </p:sp>
      <p:sp>
        <p:nvSpPr>
          <p:cNvPr id="21" name="矩形 141"/>
          <p:cNvSpPr/>
          <p:nvPr/>
        </p:nvSpPr>
        <p:spPr bwMode="auto">
          <a:xfrm>
            <a:off x="4764066" y="3497368"/>
            <a:ext cx="542072" cy="17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R2</a:t>
            </a:r>
          </a:p>
        </p:txBody>
      </p:sp>
      <p:sp>
        <p:nvSpPr>
          <p:cNvPr id="22" name="矩形 141"/>
          <p:cNvSpPr/>
          <p:nvPr/>
        </p:nvSpPr>
        <p:spPr bwMode="auto">
          <a:xfrm>
            <a:off x="5999167" y="1889257"/>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R3</a:t>
            </a:r>
          </a:p>
        </p:txBody>
      </p:sp>
      <p:sp>
        <p:nvSpPr>
          <p:cNvPr id="23" name="矩形 141"/>
          <p:cNvSpPr/>
          <p:nvPr/>
        </p:nvSpPr>
        <p:spPr bwMode="auto">
          <a:xfrm>
            <a:off x="7757332" y="3470664"/>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R5</a:t>
            </a:r>
          </a:p>
        </p:txBody>
      </p:sp>
      <p:sp>
        <p:nvSpPr>
          <p:cNvPr id="24" name="矩形 141"/>
          <p:cNvSpPr/>
          <p:nvPr/>
        </p:nvSpPr>
        <p:spPr bwMode="auto">
          <a:xfrm>
            <a:off x="6794417" y="2140890"/>
            <a:ext cx="795143" cy="32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OSPF</a:t>
            </a:r>
          </a:p>
        </p:txBody>
      </p:sp>
      <p:sp>
        <p:nvSpPr>
          <p:cNvPr id="25" name="矩形 141"/>
          <p:cNvSpPr/>
          <p:nvPr/>
        </p:nvSpPr>
        <p:spPr bwMode="auto">
          <a:xfrm>
            <a:off x="4050553" y="2133457"/>
            <a:ext cx="795143" cy="32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600" b="1" dirty="0">
                <a:latin typeface="微软雅黑" panose="020B0503020204020204" pitchFamily="34" charset="-122"/>
                <a:ea typeface="微软雅黑" panose="020B0503020204020204" pitchFamily="34" charset="-122"/>
              </a:rPr>
              <a:t>ISIS</a:t>
            </a:r>
          </a:p>
        </p:txBody>
      </p:sp>
      <p:sp>
        <p:nvSpPr>
          <p:cNvPr id="26" name="矩形 141"/>
          <p:cNvSpPr/>
          <p:nvPr/>
        </p:nvSpPr>
        <p:spPr bwMode="auto">
          <a:xfrm>
            <a:off x="6055161" y="4348497"/>
            <a:ext cx="542072" cy="17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b="1" dirty="0">
                <a:latin typeface="微软雅黑" panose="020B0503020204020204" pitchFamily="34" charset="-122"/>
                <a:ea typeface="微软雅黑" panose="020B0503020204020204" pitchFamily="34" charset="-122"/>
              </a:rPr>
              <a:t>R4</a:t>
            </a:r>
          </a:p>
        </p:txBody>
      </p:sp>
      <p:cxnSp>
        <p:nvCxnSpPr>
          <p:cNvPr id="27" name="Straight Connector 26"/>
          <p:cNvCxnSpPr/>
          <p:nvPr/>
        </p:nvCxnSpPr>
        <p:spPr bwMode="auto">
          <a:xfrm>
            <a:off x="3879730" y="3325943"/>
            <a:ext cx="1079608" cy="3002"/>
          </a:xfrm>
          <a:prstGeom prst="line">
            <a:avLst/>
          </a:prstGeom>
          <a:ln w="22225">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28" name="Picture 12" descr="E:\2016.01\1.12 扁平化图标\蓝色\AR-蓝色最新-40.png"/>
          <p:cNvPicPr>
            <a:picLocks noChangeAspect="1" noChangeArrowheads="1"/>
          </p:cNvPicPr>
          <p:nvPr/>
        </p:nvPicPr>
        <p:blipFill>
          <a:blip r:embed="rId3" cstate="print"/>
          <a:srcRect/>
          <a:stretch>
            <a:fillRect/>
          </a:stretch>
        </p:blipFill>
        <p:spPr bwMode="auto">
          <a:xfrm>
            <a:off x="4691964" y="2990200"/>
            <a:ext cx="601263" cy="458404"/>
          </a:xfrm>
          <a:prstGeom prst="rect">
            <a:avLst/>
          </a:prstGeom>
          <a:noFill/>
        </p:spPr>
      </p:pic>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3299516" y="2990198"/>
            <a:ext cx="601263" cy="458404"/>
          </a:xfrm>
          <a:prstGeom prst="rect">
            <a:avLst/>
          </a:prstGeom>
          <a:noFill/>
        </p:spPr>
      </p:pic>
      <p:sp>
        <p:nvSpPr>
          <p:cNvPr id="30" name="矩形 141"/>
          <p:cNvSpPr/>
          <p:nvPr/>
        </p:nvSpPr>
        <p:spPr bwMode="auto">
          <a:xfrm>
            <a:off x="3919788" y="2920767"/>
            <a:ext cx="734388" cy="15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anose="020B0503020204020204" pitchFamily="34" charset="-122"/>
                <a:ea typeface="微软雅黑" panose="020B0503020204020204" pitchFamily="34" charset="-122"/>
              </a:rPr>
              <a:t>S1/0/0</a:t>
            </a:r>
          </a:p>
        </p:txBody>
      </p:sp>
      <p:sp>
        <p:nvSpPr>
          <p:cNvPr id="31" name="矩形 141"/>
          <p:cNvSpPr/>
          <p:nvPr/>
        </p:nvSpPr>
        <p:spPr bwMode="auto">
          <a:xfrm>
            <a:off x="3927064" y="3318540"/>
            <a:ext cx="734388" cy="15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anose="020B0503020204020204" pitchFamily="34" charset="-122"/>
                <a:ea typeface="微软雅黑" panose="020B0503020204020204" pitchFamily="34" charset="-122"/>
              </a:rPr>
              <a:t>S1/0/1</a:t>
            </a:r>
          </a:p>
        </p:txBody>
      </p:sp>
      <p:cxnSp>
        <p:nvCxnSpPr>
          <p:cNvPr id="33" name="直接连接符 46"/>
          <p:cNvCxnSpPr/>
          <p:nvPr/>
        </p:nvCxnSpPr>
        <p:spPr bwMode="auto">
          <a:xfrm>
            <a:off x="3900092" y="3448602"/>
            <a:ext cx="3177559" cy="734171"/>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矩形 115"/>
          <p:cNvSpPr/>
          <p:nvPr/>
        </p:nvSpPr>
        <p:spPr bwMode="auto">
          <a:xfrm>
            <a:off x="7077650" y="3816330"/>
            <a:ext cx="4130917" cy="2492990"/>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ip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local policy-based-route CHANGE</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acl</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number 2010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rule 5 permit source 172.16.0.0 0.0.0.255</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acl</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number 2011</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rule 5 permit source 172.16.2.0 0.0.0.255</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policy-based-route CHANGE permit node 10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if-match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acl</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2000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apply output-interface Serial1/0/0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policy-based-route CHANGE permit node 20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if-match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acl</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2001</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apply output-interface Serial1/0/1</a:t>
            </a:r>
          </a:p>
        </p:txBody>
      </p:sp>
      <p:sp>
        <p:nvSpPr>
          <p:cNvPr id="35" name="矩形 53"/>
          <p:cNvSpPr/>
          <p:nvPr/>
        </p:nvSpPr>
        <p:spPr bwMode="auto">
          <a:xfrm>
            <a:off x="1432878" y="3861048"/>
            <a:ext cx="3792466" cy="830997"/>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&lt;R1&gt;</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tracert</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 172.16.0.1 10.0.0.1</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1 21.1.1.2 80 ms  30 ms  50 ms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2 24.1.1.4 40 ms 23.1.1.3 60 ms 24.1.1.4 50 ms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3 35.1.1.5 70 ms 45.1.1.5 70 ms 35.1.1.5 50 ms</a:t>
            </a:r>
          </a:p>
        </p:txBody>
      </p:sp>
      <p:sp>
        <p:nvSpPr>
          <p:cNvPr id="36" name="矩形 54"/>
          <p:cNvSpPr/>
          <p:nvPr/>
        </p:nvSpPr>
        <p:spPr bwMode="auto">
          <a:xfrm>
            <a:off x="1445074" y="5144995"/>
            <a:ext cx="3792466" cy="830997"/>
          </a:xfrm>
          <a:prstGeom prst="rect">
            <a:avLst/>
          </a:prstGeom>
          <a:solidFill>
            <a:schemeClr val="bg1">
              <a:lumMod val="85000"/>
            </a:schemeClr>
          </a:solidFill>
          <a:ln>
            <a:solidFill>
              <a:schemeClr val="tx1"/>
            </a:solidFill>
            <a:prstDash val="dash"/>
          </a:ln>
        </p:spPr>
        <p:txBody>
          <a:bodyPr wrap="square">
            <a:spAutoFit/>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&lt;R1&gt;</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tracert</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 172.16.2.1 10.0.0.1</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1 21.1.1.2 60 ms  30 ms  30 ms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2 24.1.1.4 60 ms 23.1.1.3 60 ms 24.1.1.4 40 ms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3 35.1.1.5 60 ms 45.1.1.5 70 ms 35.1.1.5 60 ms</a:t>
            </a:r>
          </a:p>
        </p:txBody>
      </p:sp>
    </p:spTree>
    <p:extLst>
      <p:ext uri="{BB962C8B-B14F-4D97-AF65-F5344CB8AC3E}">
        <p14:creationId xmlns:p14="http://schemas.microsoft.com/office/powerpoint/2010/main" val="19510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linds(horizontal)">
                                      <p:cBhvr>
                                        <p:cTn id="13" dur="500"/>
                                        <p:tgtEl>
                                          <p:spTgt spid="3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marL="0" indent="0">
              <a:buNone/>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路由控制都包括哪些内容（　　）</a:t>
            </a:r>
          </a:p>
          <a:p>
            <a:pPr lvl="1"/>
            <a:r>
              <a:rPr lang="zh-CN" altLang="en-US" dirty="0">
                <a:latin typeface="微软雅黑" panose="020B0503020204020204" pitchFamily="34" charset="-122"/>
                <a:ea typeface="微软雅黑" panose="020B0503020204020204" pitchFamily="34" charset="-122"/>
              </a:rPr>
              <a:t>路由的发布</a:t>
            </a:r>
          </a:p>
          <a:p>
            <a:pPr lvl="1"/>
            <a:r>
              <a:rPr lang="zh-CN" altLang="en-US" dirty="0">
                <a:latin typeface="微软雅黑" panose="020B0503020204020204" pitchFamily="34" charset="-122"/>
                <a:ea typeface="微软雅黑" panose="020B0503020204020204" pitchFamily="34" charset="-122"/>
              </a:rPr>
              <a:t>路由的接收</a:t>
            </a:r>
          </a:p>
          <a:p>
            <a:pPr lvl="1"/>
            <a:r>
              <a:rPr lang="zh-CN" altLang="en-US" dirty="0">
                <a:latin typeface="微软雅黑" panose="020B0503020204020204" pitchFamily="34" charset="-122"/>
                <a:ea typeface="微软雅黑" panose="020B0503020204020204" pitchFamily="34" charset="-122"/>
              </a:rPr>
              <a:t>过滤和控制引入的路由</a:t>
            </a:r>
          </a:p>
          <a:p>
            <a:pPr lvl="1"/>
            <a:r>
              <a:rPr lang="zh-CN" altLang="en-US" dirty="0">
                <a:latin typeface="微软雅黑" panose="020B0503020204020204" pitchFamily="34" charset="-122"/>
                <a:ea typeface="微软雅黑" panose="020B0503020204020204" pitchFamily="34" charset="-122"/>
              </a:rPr>
              <a:t>设置特定路由的属性</a:t>
            </a:r>
          </a:p>
          <a:p>
            <a:pPr marL="0" indent="0">
              <a:buNone/>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前缀列表：</a:t>
            </a:r>
            <a:r>
              <a:rPr lang="en-US" altLang="zh-CN" dirty="0" err="1">
                <a:latin typeface="微软雅黑" panose="020B0503020204020204" pitchFamily="34" charset="-122"/>
                <a:ea typeface="微软雅黑" panose="020B0503020204020204" pitchFamily="34" charset="-122"/>
              </a:rPr>
              <a:t>ip</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ip</a:t>
            </a:r>
            <a:r>
              <a:rPr lang="en-US" altLang="zh-CN" dirty="0">
                <a:latin typeface="微软雅黑" panose="020B0503020204020204" pitchFamily="34" charset="-122"/>
                <a:ea typeface="微软雅黑" panose="020B0503020204020204" pitchFamily="34" charset="-122"/>
              </a:rPr>
              <a:t>-prefix Prefix1 permit 160.0.0.0 8 </a:t>
            </a:r>
            <a:r>
              <a:rPr lang="zh-CN" altLang="en-US" dirty="0">
                <a:latin typeface="微软雅黑" panose="020B0503020204020204" pitchFamily="34" charset="-122"/>
                <a:ea typeface="微软雅黑" panose="020B0503020204020204" pitchFamily="34" charset="-122"/>
              </a:rPr>
              <a:t>的含义是（     ）</a:t>
            </a:r>
          </a:p>
          <a:p>
            <a:pPr lvl="1"/>
            <a:r>
              <a:rPr lang="zh-CN" altLang="en-US" dirty="0">
                <a:latin typeface="微软雅黑" panose="020B0503020204020204" pitchFamily="34" charset="-122"/>
                <a:ea typeface="微软雅黑" panose="020B0503020204020204" pitchFamily="34" charset="-122"/>
              </a:rPr>
              <a:t>前缀的前三个比特必须为</a:t>
            </a:r>
            <a:r>
              <a:rPr lang="en-US" altLang="zh-CN" dirty="0">
                <a:latin typeface="微软雅黑" panose="020B0503020204020204" pitchFamily="34" charset="-122"/>
                <a:ea typeface="微软雅黑" panose="020B0503020204020204" pitchFamily="34" charset="-122"/>
              </a:rPr>
              <a:t>"101",</a:t>
            </a:r>
            <a:r>
              <a:rPr lang="zh-CN" altLang="en-US" dirty="0">
                <a:latin typeface="微软雅黑" panose="020B0503020204020204" pitchFamily="34" charset="-122"/>
                <a:ea typeface="微软雅黑" panose="020B0503020204020204" pitchFamily="34" charset="-122"/>
              </a:rPr>
              <a:t>掩码长度必须在</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之间</a:t>
            </a:r>
          </a:p>
          <a:p>
            <a:pPr lvl="1"/>
            <a:r>
              <a:rPr lang="zh-CN" altLang="en-US" dirty="0">
                <a:latin typeface="微软雅黑" panose="020B0503020204020204" pitchFamily="34" charset="-122"/>
                <a:ea typeface="微软雅黑" panose="020B0503020204020204" pitchFamily="34" charset="-122"/>
              </a:rPr>
              <a:t>前缀的前三个比特必须为</a:t>
            </a:r>
            <a:r>
              <a:rPr lang="en-US" altLang="zh-CN" dirty="0">
                <a:latin typeface="微软雅黑" panose="020B0503020204020204" pitchFamily="34" charset="-122"/>
                <a:ea typeface="微软雅黑" panose="020B0503020204020204" pitchFamily="34" charset="-122"/>
              </a:rPr>
              <a:t>"101",</a:t>
            </a:r>
            <a:r>
              <a:rPr lang="zh-CN" altLang="en-US" dirty="0">
                <a:latin typeface="微软雅黑" panose="020B0503020204020204" pitchFamily="34" charset="-122"/>
                <a:ea typeface="微软雅黑" panose="020B0503020204020204" pitchFamily="34" charset="-122"/>
              </a:rPr>
              <a:t>掩码长度必须为</a:t>
            </a:r>
            <a:r>
              <a:rPr lang="en-US" altLang="zh-CN" dirty="0">
                <a:latin typeface="微软雅黑" panose="020B0503020204020204" pitchFamily="34" charset="-122"/>
                <a:ea typeface="微软雅黑" panose="020B0503020204020204" pitchFamily="34" charset="-122"/>
              </a:rPr>
              <a:t>8</a:t>
            </a:r>
          </a:p>
          <a:p>
            <a:pPr lvl="1"/>
            <a:r>
              <a:rPr lang="zh-CN" altLang="en-US" dirty="0">
                <a:latin typeface="微软雅黑" panose="020B0503020204020204" pitchFamily="34" charset="-122"/>
                <a:ea typeface="微软雅黑" panose="020B0503020204020204" pitchFamily="34" charset="-122"/>
              </a:rPr>
              <a:t>前缀号必须为</a:t>
            </a:r>
            <a:r>
              <a:rPr lang="en-US" altLang="zh-CN" dirty="0">
                <a:latin typeface="微软雅黑" panose="020B0503020204020204" pitchFamily="34" charset="-122"/>
                <a:ea typeface="微软雅黑" panose="020B0503020204020204" pitchFamily="34" charset="-122"/>
              </a:rPr>
              <a:t>"160",</a:t>
            </a:r>
            <a:r>
              <a:rPr lang="zh-CN" altLang="en-US" dirty="0">
                <a:latin typeface="微软雅黑" panose="020B0503020204020204" pitchFamily="34" charset="-122"/>
                <a:ea typeface="微软雅黑" panose="020B0503020204020204" pitchFamily="34" charset="-122"/>
              </a:rPr>
              <a:t>掩码长度必须在</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之间</a:t>
            </a:r>
          </a:p>
          <a:p>
            <a:pPr lvl="1"/>
            <a:r>
              <a:rPr lang="zh-CN" altLang="en-US" dirty="0">
                <a:latin typeface="微软雅黑" panose="020B0503020204020204" pitchFamily="34" charset="-122"/>
                <a:ea typeface="微软雅黑" panose="020B0503020204020204" pitchFamily="34" charset="-122"/>
              </a:rPr>
              <a:t>前缀号必须为“</a:t>
            </a:r>
            <a:r>
              <a:rPr lang="en-US" altLang="zh-CN" dirty="0">
                <a:latin typeface="微软雅黑" panose="020B0503020204020204" pitchFamily="34" charset="-122"/>
                <a:ea typeface="微软雅黑" panose="020B0503020204020204" pitchFamily="34" charset="-122"/>
              </a:rPr>
              <a:t>160”,</a:t>
            </a:r>
            <a:r>
              <a:rPr lang="zh-CN" altLang="en-US" dirty="0">
                <a:latin typeface="微软雅黑" panose="020B0503020204020204" pitchFamily="34" charset="-122"/>
                <a:ea typeface="微软雅黑" panose="020B0503020204020204" pitchFamily="34" charset="-122"/>
              </a:rPr>
              <a:t>掩码长度必须为</a:t>
            </a:r>
            <a:r>
              <a:rPr lang="en-US" altLang="zh-CN" dirty="0">
                <a:latin typeface="微软雅黑" panose="020B0503020204020204" pitchFamily="34" charset="-122"/>
                <a:ea typeface="微软雅黑" panose="020B0503020204020204" pitchFamily="34" charset="-122"/>
              </a:rPr>
              <a:t>8</a:t>
            </a:r>
          </a:p>
          <a:p>
            <a:pPr marL="0" indent="0">
              <a:buNone/>
            </a:pPr>
            <a:endParaRPr lang="en-US" altLang="zh-CN" dirty="0"/>
          </a:p>
          <a:p>
            <a:pPr lvl="1"/>
            <a:endParaRPr lang="zh-CN" altLang="en-US" dirty="0"/>
          </a:p>
        </p:txBody>
      </p:sp>
    </p:spTree>
    <p:extLst>
      <p:ext uri="{BB962C8B-B14F-4D97-AF65-F5344CB8AC3E}">
        <p14:creationId xmlns:p14="http://schemas.microsoft.com/office/powerpoint/2010/main" val="29933091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以下关于</a:t>
            </a:r>
            <a:r>
              <a:rPr lang="en-US" altLang="zh-CN"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路由策略特性的描述，哪些是正确的（   ）</a:t>
            </a:r>
          </a:p>
          <a:p>
            <a:pPr lvl="1"/>
            <a:r>
              <a:rPr lang="zh-CN" altLang="en-US" dirty="0">
                <a:latin typeface="微软雅黑" panose="020B0503020204020204" pitchFamily="34" charset="-122"/>
                <a:ea typeface="微软雅黑" panose="020B0503020204020204" pitchFamily="34" charset="-122"/>
              </a:rPr>
              <a:t>由</a:t>
            </a:r>
            <a:r>
              <a:rPr lang="en-US" altLang="zh-CN" dirty="0">
                <a:latin typeface="微软雅黑" panose="020B0503020204020204" pitchFamily="34" charset="-122"/>
                <a:ea typeface="微软雅黑" panose="020B0503020204020204" pitchFamily="34" charset="-122"/>
              </a:rPr>
              <a:t>If-match</a:t>
            </a:r>
            <a:r>
              <a:rPr lang="zh-CN" altLang="en-US" dirty="0">
                <a:latin typeface="微软雅黑" panose="020B0503020204020204" pitchFamily="34" charset="-122"/>
                <a:ea typeface="微软雅黑" panose="020B0503020204020204" pitchFamily="34" charset="-122"/>
              </a:rPr>
              <a:t>或</a:t>
            </a:r>
            <a:r>
              <a:rPr lang="en-US" altLang="zh-CN" dirty="0" err="1">
                <a:latin typeface="微软雅黑" panose="020B0503020204020204" pitchFamily="34" charset="-122"/>
                <a:ea typeface="微软雅黑" panose="020B0503020204020204" pitchFamily="34" charset="-122"/>
              </a:rPr>
              <a:t>If-match+apply</a:t>
            </a:r>
            <a:r>
              <a:rPr lang="zh-CN" altLang="en-US" dirty="0">
                <a:latin typeface="微软雅黑" panose="020B0503020204020204" pitchFamily="34" charset="-122"/>
                <a:ea typeface="微软雅黑" panose="020B0503020204020204" pitchFamily="34" charset="-122"/>
              </a:rPr>
              <a:t>语句构成</a:t>
            </a:r>
          </a:p>
          <a:p>
            <a:pPr lvl="1"/>
            <a:r>
              <a:rPr lang="en-US" altLang="zh-CN"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路由策略可以有多个不同的节点，只要满足其中一个节点中的所有条件，这条路由就可以被匹配</a:t>
            </a:r>
          </a:p>
          <a:p>
            <a:pPr lvl="1"/>
            <a:r>
              <a:rPr lang="en-US" altLang="zh-CN"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路由策略可以有多个不同的节点，只要满足其中一个节点中的某一个条件，这条路由就可以被匹配</a:t>
            </a:r>
          </a:p>
          <a:p>
            <a:pPr lvl="1"/>
            <a:r>
              <a:rPr lang="zh-CN" altLang="en-US" dirty="0">
                <a:latin typeface="微软雅黑" panose="020B0503020204020204" pitchFamily="34" charset="-122"/>
                <a:ea typeface="微软雅黑" panose="020B0503020204020204" pitchFamily="34" charset="-122"/>
              </a:rPr>
              <a:t>如果匹配了</a:t>
            </a:r>
            <a:r>
              <a:rPr lang="en-US" altLang="zh-CN" dirty="0">
                <a:latin typeface="微软雅黑" panose="020B0503020204020204" pitchFamily="34" charset="-122"/>
                <a:ea typeface="微软雅黑" panose="020B0503020204020204" pitchFamily="34" charset="-122"/>
              </a:rPr>
              <a:t>Route-Policy</a:t>
            </a:r>
            <a:r>
              <a:rPr lang="zh-CN" altLang="en-US" dirty="0">
                <a:latin typeface="微软雅黑" panose="020B0503020204020204" pitchFamily="34" charset="-122"/>
                <a:ea typeface="微软雅黑" panose="020B0503020204020204" pitchFamily="34" charset="-122"/>
              </a:rPr>
              <a:t>路由策略的第一个节点并且被</a:t>
            </a:r>
            <a:r>
              <a:rPr lang="en-US" altLang="zh-CN" dirty="0">
                <a:latin typeface="微软雅黑" panose="020B0503020204020204" pitchFamily="34" charset="-122"/>
                <a:ea typeface="微软雅黑" panose="020B0503020204020204" pitchFamily="34" charset="-122"/>
              </a:rPr>
              <a:t>deny</a:t>
            </a:r>
            <a:r>
              <a:rPr lang="zh-CN" altLang="en-US" dirty="0">
                <a:latin typeface="微软雅黑" panose="020B0503020204020204" pitchFamily="34" charset="-122"/>
                <a:ea typeface="微软雅黑" panose="020B0503020204020204" pitchFamily="34" charset="-122"/>
              </a:rPr>
              <a:t>掉，那么如果能够同时匹配第二个节点的话，那么也将会执行第二个节点所定义的动作</a:t>
            </a:r>
          </a:p>
          <a:p>
            <a:pPr marL="0" indent="0">
              <a:buNone/>
            </a:pP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3624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en-US" altLang="zh-CN" dirty="0">
                <a:latin typeface="微软雅黑" panose="020B0503020204020204" pitchFamily="34" charset="-122"/>
                <a:ea typeface="微软雅黑" panose="020B0503020204020204" pitchFamily="34" charset="-122"/>
              </a:rPr>
              <a:t>ACL</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IP-Prefix</a:t>
            </a:r>
          </a:p>
          <a:p>
            <a:r>
              <a:rPr lang="en-US" altLang="zh-CN" dirty="0">
                <a:latin typeface="微软雅黑" panose="020B0503020204020204" pitchFamily="34" charset="-122"/>
                <a:ea typeface="微软雅黑" panose="020B0503020204020204" pitchFamily="34" charset="-122"/>
              </a:rPr>
              <a:t>As-Path-Filter</a:t>
            </a:r>
          </a:p>
          <a:p>
            <a:r>
              <a:rPr lang="en-US" altLang="zh-CN" dirty="0">
                <a:latin typeface="微软雅黑" panose="020B0503020204020204" pitchFamily="34" charset="-122"/>
                <a:ea typeface="微软雅黑" panose="020B0503020204020204" pitchFamily="34" charset="-122"/>
              </a:rPr>
              <a:t>Community-Filter</a:t>
            </a:r>
          </a:p>
          <a:p>
            <a:r>
              <a:rPr lang="zh-CN" altLang="en-US" dirty="0">
                <a:latin typeface="微软雅黑" panose="020B0503020204020204" pitchFamily="34" charset="-122"/>
                <a:ea typeface="微软雅黑" panose="020B0503020204020204" pitchFamily="34" charset="-122"/>
              </a:rPr>
              <a:t>路由策略</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策略路由</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路由选择工具</a:t>
            </a:r>
            <a:r>
              <a:rPr lang="en-US" altLang="zh-CN" dirty="0"/>
              <a:t> - ACL</a:t>
            </a:r>
            <a:r>
              <a:rPr lang="zh-CN" altLang="en-US" dirty="0"/>
              <a:t>基本原理</a:t>
            </a:r>
            <a:endParaRPr lang="en-US" dirty="0"/>
          </a:p>
        </p:txBody>
      </p:sp>
      <p:sp>
        <p:nvSpPr>
          <p:cNvPr id="3" name="Text Placeholder 2"/>
          <p:cNvSpPr>
            <a:spLocks noGrp="1"/>
          </p:cNvSpPr>
          <p:nvPr>
            <p:ph type="body" sz="quarter" idx="10"/>
          </p:nvPr>
        </p:nvSpPr>
        <p:spPr>
          <a:xfrm>
            <a:off x="1019436" y="1376772"/>
            <a:ext cx="10560048" cy="2052228"/>
          </a:xfrm>
        </p:spPr>
        <p:txBody>
          <a:bodyPr/>
          <a:lstStyle/>
          <a:p>
            <a:r>
              <a:rPr lang="zh-CN" altLang="en-US" sz="2000" dirty="0">
                <a:latin typeface="微软雅黑" panose="020B0503020204020204" pitchFamily="34" charset="-122"/>
                <a:ea typeface="微软雅黑" panose="020B0503020204020204" pitchFamily="34" charset="-122"/>
              </a:rPr>
              <a:t>访问控制列表</a:t>
            </a:r>
            <a:r>
              <a:rPr lang="en-US" altLang="zh-CN" sz="2000" dirty="0">
                <a:latin typeface="微软雅黑" panose="020B0503020204020204" pitchFamily="34" charset="-122"/>
                <a:ea typeface="微软雅黑" panose="020B0503020204020204" pitchFamily="34" charset="-122"/>
              </a:rPr>
              <a:t>ACL</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Access Control List</a:t>
            </a:r>
            <a:r>
              <a:rPr lang="zh-CN" altLang="en-US" sz="2000" dirty="0">
                <a:latin typeface="微软雅黑" panose="020B0503020204020204" pitchFamily="34" charset="-122"/>
                <a:ea typeface="微软雅黑" panose="020B0503020204020204" pitchFamily="34" charset="-122"/>
              </a:rPr>
              <a:t>）是由一条或多条规则组成的集合。所谓规则，是指描述报文匹配条件的判断语句，这些条件可以是报文的源地址、目的地址、端口号等。</a:t>
            </a:r>
          </a:p>
          <a:p>
            <a:r>
              <a:rPr lang="en-US" altLang="zh-CN" sz="2000" dirty="0">
                <a:latin typeface="微软雅黑" panose="020B0503020204020204" pitchFamily="34" charset="-122"/>
                <a:ea typeface="微软雅黑" panose="020B0503020204020204" pitchFamily="34" charset="-122"/>
              </a:rPr>
              <a:t>ACL</a:t>
            </a:r>
            <a:r>
              <a:rPr lang="zh-CN" altLang="en-US" sz="2000" dirty="0">
                <a:latin typeface="微软雅黑" panose="020B0503020204020204" pitchFamily="34" charset="-122"/>
                <a:ea typeface="微软雅黑" panose="020B0503020204020204" pitchFamily="34" charset="-122"/>
              </a:rPr>
              <a:t>本质上是一种报文过滤器，规则是过滤器的滤芯。设备基于这些规则进行报文匹配，可以过滤出特定的报文，并根据应用</a:t>
            </a:r>
            <a:r>
              <a:rPr lang="en-US" altLang="zh-CN" sz="2000" dirty="0">
                <a:latin typeface="微软雅黑" panose="020B0503020204020204" pitchFamily="34" charset="-122"/>
                <a:ea typeface="微软雅黑" panose="020B0503020204020204" pitchFamily="34" charset="-122"/>
              </a:rPr>
              <a:t>ACL</a:t>
            </a:r>
            <a:r>
              <a:rPr lang="zh-CN" altLang="en-US" sz="2000" dirty="0">
                <a:latin typeface="微软雅黑" panose="020B0503020204020204" pitchFamily="34" charset="-122"/>
                <a:ea typeface="微软雅黑" panose="020B0503020204020204" pitchFamily="34" charset="-122"/>
              </a:rPr>
              <a:t>的业务模块的处理策略来允许或阻止该报文通过。</a:t>
            </a:r>
          </a:p>
        </p:txBody>
      </p:sp>
      <p:graphicFrame>
        <p:nvGraphicFramePr>
          <p:cNvPr id="6" name="Object 5"/>
          <p:cNvGraphicFramePr>
            <a:graphicFrameLocks noChangeAspect="1"/>
          </p:cNvGraphicFramePr>
          <p:nvPr>
            <p:extLst>
              <p:ext uri="{D42A27DB-BD31-4B8C-83A1-F6EECF244321}">
                <p14:modId xmlns:p14="http://schemas.microsoft.com/office/powerpoint/2010/main" val="4037289772"/>
              </p:ext>
            </p:extLst>
          </p:nvPr>
        </p:nvGraphicFramePr>
        <p:xfrm>
          <a:off x="1019436" y="3429000"/>
          <a:ext cx="7744103" cy="2545308"/>
        </p:xfrm>
        <a:graphic>
          <a:graphicData uri="http://schemas.openxmlformats.org/presentationml/2006/ole">
            <mc:AlternateContent xmlns:mc="http://schemas.openxmlformats.org/markup-compatibility/2006">
              <mc:Choice xmlns:v="urn:schemas-microsoft-com:vml" Requires="v">
                <p:oleObj name="Visio" r:id="rId3" imgW="4091704" imgH="1343790" progId="Visio.Drawing.11">
                  <p:embed/>
                </p:oleObj>
              </mc:Choice>
              <mc:Fallback>
                <p:oleObj name="Visio" r:id="rId3" imgW="4091704" imgH="1343790" progId="Visio.Drawing.11">
                  <p:embed/>
                  <p:pic>
                    <p:nvPicPr>
                      <p:cNvPr id="0" name=""/>
                      <p:cNvPicPr/>
                      <p:nvPr/>
                    </p:nvPicPr>
                    <p:blipFill>
                      <a:blip r:embed="rId4"/>
                      <a:stretch>
                        <a:fillRect/>
                      </a:stretch>
                    </p:blipFill>
                    <p:spPr>
                      <a:xfrm>
                        <a:off x="1019436" y="3429000"/>
                        <a:ext cx="7744103" cy="2545308"/>
                      </a:xfrm>
                      <a:prstGeom prst="rect">
                        <a:avLst/>
                      </a:prstGeom>
                    </p:spPr>
                  </p:pic>
                </p:oleObj>
              </mc:Fallback>
            </mc:AlternateContent>
          </a:graphicData>
        </a:graphic>
      </p:graphicFrame>
    </p:spTree>
    <p:extLst>
      <p:ext uri="{BB962C8B-B14F-4D97-AF65-F5344CB8AC3E}">
        <p14:creationId xmlns:p14="http://schemas.microsoft.com/office/powerpoint/2010/main" val="324669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路由选择工具 </a:t>
            </a:r>
            <a:r>
              <a:rPr lang="en-US" altLang="zh-CN" dirty="0"/>
              <a:t>- ACL</a:t>
            </a:r>
            <a:r>
              <a:rPr lang="zh-CN" altLang="en-US" dirty="0"/>
              <a:t>分类</a:t>
            </a:r>
            <a:endParaRPr lang="en-US" dirty="0"/>
          </a:p>
        </p:txBody>
      </p:sp>
      <p:sp>
        <p:nvSpPr>
          <p:cNvPr id="3" name="Text Placeholder 2"/>
          <p:cNvSpPr>
            <a:spLocks noGrp="1"/>
          </p:cNvSpPr>
          <p:nvPr>
            <p:ph type="body" sz="quarter" idx="10"/>
          </p:nvPr>
        </p:nvSpPr>
        <p:spPr/>
        <p:txBody>
          <a:bodyPr/>
          <a:lstStyle/>
          <a:p>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类型根据不同的划分规则可以有不同的分类</a:t>
            </a:r>
          </a:p>
          <a:p>
            <a:pPr lvl="1"/>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标识方法的划分</a:t>
            </a:r>
          </a:p>
          <a:p>
            <a:pPr lvl="2"/>
            <a:r>
              <a:rPr lang="zh-CN" altLang="en-US" dirty="0">
                <a:latin typeface="微软雅黑" panose="020B0503020204020204" pitchFamily="34" charset="-122"/>
                <a:ea typeface="微软雅黑" panose="020B0503020204020204" pitchFamily="34" charset="-122"/>
              </a:rPr>
              <a:t>数字型</a:t>
            </a:r>
            <a:r>
              <a:rPr lang="en-US" altLang="zh-CN" dirty="0">
                <a:latin typeface="微软雅黑" panose="020B0503020204020204" pitchFamily="34" charset="-122"/>
                <a:ea typeface="微软雅黑" panose="020B0503020204020204" pitchFamily="34" charset="-122"/>
              </a:rPr>
              <a:t>ACL</a:t>
            </a:r>
          </a:p>
          <a:p>
            <a:pPr lvl="2"/>
            <a:r>
              <a:rPr lang="zh-CN" altLang="en-US" dirty="0">
                <a:latin typeface="微软雅黑" panose="020B0503020204020204" pitchFamily="34" charset="-122"/>
                <a:ea typeface="微软雅黑" panose="020B0503020204020204" pitchFamily="34" charset="-122"/>
              </a:rPr>
              <a:t>命名型</a:t>
            </a:r>
            <a:r>
              <a:rPr lang="en-US" altLang="zh-CN" dirty="0">
                <a:latin typeface="微软雅黑" panose="020B0503020204020204" pitchFamily="34" charset="-122"/>
                <a:ea typeface="微软雅黑" panose="020B0503020204020204" pitchFamily="34" charset="-122"/>
              </a:rPr>
              <a:t>ACL</a:t>
            </a:r>
          </a:p>
          <a:p>
            <a:pPr lvl="1"/>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规则定义方式的划分</a:t>
            </a:r>
          </a:p>
          <a:p>
            <a:pPr lvl="2"/>
            <a:r>
              <a:rPr lang="zh-CN" altLang="en-US" dirty="0">
                <a:latin typeface="微软雅黑" panose="020B0503020204020204" pitchFamily="34" charset="-122"/>
                <a:ea typeface="微软雅黑" panose="020B0503020204020204" pitchFamily="34" charset="-122"/>
              </a:rPr>
              <a:t>基本</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（编号范围</a:t>
            </a:r>
            <a:r>
              <a:rPr lang="en-US" altLang="zh-CN" dirty="0">
                <a:latin typeface="微软雅黑" panose="020B0503020204020204" pitchFamily="34" charset="-122"/>
                <a:ea typeface="微软雅黑" panose="020B0503020204020204" pitchFamily="34" charset="-122"/>
              </a:rPr>
              <a:t>2000-2999</a:t>
            </a:r>
            <a:r>
              <a:rPr lang="zh-CN" altLang="en-US" dirty="0">
                <a:latin typeface="微软雅黑" panose="020B0503020204020204" pitchFamily="34" charset="-122"/>
                <a:ea typeface="微软雅黑" panose="020B0503020204020204" pitchFamily="34" charset="-122"/>
              </a:rPr>
              <a:t>）</a:t>
            </a:r>
          </a:p>
          <a:p>
            <a:pPr lvl="2"/>
            <a:r>
              <a:rPr lang="zh-CN" altLang="en-US" dirty="0">
                <a:latin typeface="微软雅黑" panose="020B0503020204020204" pitchFamily="34" charset="-122"/>
                <a:ea typeface="微软雅黑" panose="020B0503020204020204" pitchFamily="34" charset="-122"/>
              </a:rPr>
              <a:t>高级</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（编号范围</a:t>
            </a:r>
            <a:r>
              <a:rPr lang="en-US" altLang="zh-CN" dirty="0">
                <a:latin typeface="微软雅黑" panose="020B0503020204020204" pitchFamily="34" charset="-122"/>
                <a:ea typeface="微软雅黑" panose="020B0503020204020204" pitchFamily="34" charset="-122"/>
              </a:rPr>
              <a:t>3000-3999</a:t>
            </a:r>
            <a:r>
              <a:rPr lang="zh-CN" altLang="en-US" dirty="0">
                <a:latin typeface="微软雅黑" panose="020B0503020204020204" pitchFamily="34" charset="-122"/>
                <a:ea typeface="微软雅黑" panose="020B0503020204020204" pitchFamily="34" charset="-122"/>
              </a:rPr>
              <a:t>）</a:t>
            </a:r>
          </a:p>
          <a:p>
            <a:pPr lvl="2"/>
            <a:r>
              <a:rPr lang="zh-CN" altLang="en-US" dirty="0">
                <a:latin typeface="微软雅黑" panose="020B0503020204020204" pitchFamily="34" charset="-122"/>
                <a:ea typeface="微软雅黑" panose="020B0503020204020204" pitchFamily="34" charset="-122"/>
              </a:rPr>
              <a:t>二层</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（编号范围</a:t>
            </a:r>
            <a:r>
              <a:rPr lang="en-US" altLang="zh-CN" dirty="0">
                <a:latin typeface="微软雅黑" panose="020B0503020204020204" pitchFamily="34" charset="-122"/>
                <a:ea typeface="微软雅黑" panose="020B0503020204020204" pitchFamily="34" charset="-122"/>
              </a:rPr>
              <a:t>4000-4999</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用户</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（编号范围</a:t>
            </a:r>
            <a:r>
              <a:rPr lang="en-US" altLang="zh-CN" dirty="0">
                <a:latin typeface="微软雅黑" panose="020B0503020204020204" pitchFamily="34" charset="-122"/>
                <a:ea typeface="微软雅黑" panose="020B0503020204020204" pitchFamily="34" charset="-122"/>
              </a:rPr>
              <a:t>6000-6031</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2"/>
            <a:endParaRPr lang="zh-CN" alt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871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路由选择工具</a:t>
            </a:r>
            <a:r>
              <a:rPr lang="en-US" altLang="zh-CN" dirty="0"/>
              <a:t> - ACL</a:t>
            </a:r>
            <a:r>
              <a:rPr lang="zh-CN" altLang="en-US" dirty="0"/>
              <a:t>匹配顺序</a:t>
            </a:r>
            <a:endParaRPr lang="en-US" dirty="0"/>
          </a:p>
        </p:txBody>
      </p:sp>
      <p:sp>
        <p:nvSpPr>
          <p:cNvPr id="3" name="Text Placeholder 2"/>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配置顺序（</a:t>
            </a:r>
            <a:r>
              <a:rPr lang="en-US" altLang="zh-CN" dirty="0" err="1">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按</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规则的编号（</a:t>
            </a:r>
            <a:r>
              <a:rPr lang="en-US" altLang="zh-CN" dirty="0">
                <a:latin typeface="微软雅黑" panose="020B0503020204020204" pitchFamily="34" charset="-122"/>
                <a:ea typeface="微软雅黑" panose="020B0503020204020204" pitchFamily="34" charset="-122"/>
              </a:rPr>
              <a:t>rule-id</a:t>
            </a:r>
            <a:r>
              <a:rPr lang="zh-CN" altLang="en-US" dirty="0">
                <a:latin typeface="微软雅黑" panose="020B0503020204020204" pitchFamily="34" charset="-122"/>
                <a:ea typeface="微软雅黑" panose="020B0503020204020204" pitchFamily="34" charset="-122"/>
              </a:rPr>
              <a:t>）按照从小到大的顺序进行匹配</a:t>
            </a:r>
          </a:p>
          <a:p>
            <a:r>
              <a:rPr lang="zh-CN" altLang="en-US" dirty="0">
                <a:latin typeface="微软雅黑" panose="020B0503020204020204" pitchFamily="34" charset="-122"/>
                <a:ea typeface="微软雅黑" panose="020B0503020204020204" pitchFamily="34" charset="-122"/>
              </a:rPr>
              <a:t>自动排序（</a:t>
            </a:r>
            <a:r>
              <a:rPr lang="en-US" altLang="zh-CN" dirty="0">
                <a:latin typeface="微软雅黑" panose="020B0503020204020204" pitchFamily="34" charset="-122"/>
                <a:ea typeface="微软雅黑" panose="020B0503020204020204" pitchFamily="34" charset="-122"/>
              </a:rPr>
              <a:t>auto</a:t>
            </a:r>
            <a:r>
              <a:rPr lang="zh-CN" altLang="en-US"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使用“深度优先”的原则进行匹配，常用</a:t>
            </a:r>
            <a:r>
              <a:rPr lang="en-US" altLang="zh-CN" dirty="0">
                <a:latin typeface="微软雅黑" panose="020B0503020204020204" pitchFamily="34" charset="-122"/>
                <a:ea typeface="微软雅黑" panose="020B0503020204020204" pitchFamily="34" charset="-122"/>
              </a:rPr>
              <a:t>ACL</a:t>
            </a:r>
            <a:r>
              <a:rPr lang="zh-CN" altLang="en-US" dirty="0">
                <a:latin typeface="微软雅黑" panose="020B0503020204020204" pitchFamily="34" charset="-122"/>
                <a:ea typeface="微软雅黑" panose="020B0503020204020204" pitchFamily="34" charset="-122"/>
              </a:rPr>
              <a:t>的匹配顺序如下：</a:t>
            </a:r>
          </a:p>
          <a:p>
            <a:endParaRPr lang="en-US" dirty="0">
              <a:latin typeface="微软雅黑" panose="020B0503020204020204" pitchFamily="34" charset="-122"/>
              <a:ea typeface="微软雅黑" panose="020B0503020204020204" pitchFamily="34" charset="-122"/>
            </a:endParaRPr>
          </a:p>
        </p:txBody>
      </p:sp>
      <p:graphicFrame>
        <p:nvGraphicFramePr>
          <p:cNvPr id="5" name="表格 12"/>
          <p:cNvGraphicFramePr>
            <a:graphicFrameLocks noGrp="1"/>
          </p:cNvGraphicFramePr>
          <p:nvPr>
            <p:extLst>
              <p:ext uri="{D42A27DB-BD31-4B8C-83A1-F6EECF244321}">
                <p14:modId xmlns:p14="http://schemas.microsoft.com/office/powerpoint/2010/main" val="2626937472"/>
              </p:ext>
            </p:extLst>
          </p:nvPr>
        </p:nvGraphicFramePr>
        <p:xfrm>
          <a:off x="2315580" y="3429000"/>
          <a:ext cx="6528556" cy="2423326"/>
        </p:xfrm>
        <a:graphic>
          <a:graphicData uri="http://schemas.openxmlformats.org/drawingml/2006/table">
            <a:tbl>
              <a:tblPr firstRow="1" bandRow="1">
                <a:tableStyleId>{5940675A-B579-460E-94D1-54222C63F5DA}</a:tableStyleId>
              </a:tblPr>
              <a:tblGrid>
                <a:gridCol w="1656184">
                  <a:extLst>
                    <a:ext uri="{9D8B030D-6E8A-4147-A177-3AD203B41FA5}">
                      <a16:colId xmlns:a16="http://schemas.microsoft.com/office/drawing/2014/main" val="20000"/>
                    </a:ext>
                  </a:extLst>
                </a:gridCol>
                <a:gridCol w="4872372">
                  <a:extLst>
                    <a:ext uri="{9D8B030D-6E8A-4147-A177-3AD203B41FA5}">
                      <a16:colId xmlns:a16="http://schemas.microsoft.com/office/drawing/2014/main" val="20001"/>
                    </a:ext>
                  </a:extLst>
                </a:gridCol>
              </a:tblGrid>
              <a:tr h="320206">
                <a:tc>
                  <a:txBody>
                    <a:bodyPr/>
                    <a:lstStyle/>
                    <a:p>
                      <a:pPr algn="ctr"/>
                      <a:r>
                        <a:rPr lang="en-US" altLang="zh-CN" sz="1400" dirty="0">
                          <a:latin typeface="微软雅黑" panose="020B0503020204020204" pitchFamily="34" charset="-122"/>
                          <a:ea typeface="微软雅黑" panose="020B0503020204020204" pitchFamily="34" charset="-122"/>
                        </a:rPr>
                        <a:t>ACL</a:t>
                      </a:r>
                      <a:r>
                        <a:rPr lang="zh-CN" altLang="en-US" sz="1400" dirty="0">
                          <a:latin typeface="微软雅黑" panose="020B0503020204020204" pitchFamily="34" charset="-122"/>
                          <a:ea typeface="微软雅黑" panose="020B0503020204020204" pitchFamily="34" charset="-122"/>
                        </a:rPr>
                        <a:t>类型</a:t>
                      </a:r>
                    </a:p>
                  </a:txBody>
                  <a:tcPr anchor="ctr">
                    <a:solidFill>
                      <a:schemeClr val="bg1">
                        <a:lumMod val="75000"/>
                      </a:schemeClr>
                    </a:solidFill>
                  </a:tcPr>
                </a:tc>
                <a:tc>
                  <a:txBody>
                    <a:bodyPr/>
                    <a:lstStyle/>
                    <a:p>
                      <a:pPr algn="ctr"/>
                      <a:r>
                        <a:rPr lang="zh-CN" altLang="en-US" sz="1400" dirty="0">
                          <a:latin typeface="微软雅黑" panose="020B0503020204020204" pitchFamily="34" charset="-122"/>
                          <a:ea typeface="微软雅黑" panose="020B0503020204020204" pitchFamily="34" charset="-122"/>
                        </a:rPr>
                        <a:t>匹配原则</a:t>
                      </a:r>
                    </a:p>
                  </a:txBody>
                  <a:tcPr anchor="ctr">
                    <a:solidFill>
                      <a:schemeClr val="bg1">
                        <a:lumMod val="75000"/>
                      </a:schemeClr>
                    </a:solidFill>
                  </a:tcPr>
                </a:tc>
                <a:extLst>
                  <a:ext uri="{0D108BD9-81ED-4DB2-BD59-A6C34878D82A}">
                    <a16:rowId xmlns:a16="http://schemas.microsoft.com/office/drawing/2014/main" val="10000"/>
                  </a:ext>
                </a:extLst>
              </a:tr>
              <a:tr h="3493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tx1"/>
                          </a:solidFill>
                          <a:latin typeface="微软雅黑" panose="020B0503020204020204" pitchFamily="34" charset="-122"/>
                          <a:ea typeface="微软雅黑" panose="020B0503020204020204" pitchFamily="34" charset="-122"/>
                          <a:cs typeface="+mn-cs"/>
                        </a:rPr>
                        <a:t>基本</a:t>
                      </a:r>
                      <a:r>
                        <a:rPr lang="en-US" altLang="zh-CN" sz="1400" kern="1200" dirty="0">
                          <a:solidFill>
                            <a:schemeClr val="tx1"/>
                          </a:solidFill>
                          <a:latin typeface="微软雅黑" panose="020B0503020204020204" pitchFamily="34" charset="-122"/>
                          <a:ea typeface="微软雅黑" panose="020B0503020204020204" pitchFamily="34" charset="-122"/>
                          <a:cs typeface="+mn-cs"/>
                        </a:rPr>
                        <a:t>ACL</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342900" indent="-342900">
                        <a:buFont typeface="+mj-lt"/>
                        <a:buNone/>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带</a:t>
                      </a:r>
                      <a:r>
                        <a:rPr lang="en-US" altLang="zh-CN" sz="1400" dirty="0">
                          <a:latin typeface="微软雅黑" panose="020B0503020204020204" pitchFamily="34" charset="-122"/>
                          <a:ea typeface="微软雅黑" panose="020B0503020204020204" pitchFamily="34" charset="-122"/>
                        </a:rPr>
                        <a:t>VPN</a:t>
                      </a:r>
                      <a:r>
                        <a:rPr lang="zh-CN" altLang="en-US" sz="1400" dirty="0">
                          <a:latin typeface="微软雅黑" panose="020B0503020204020204" pitchFamily="34" charset="-122"/>
                          <a:ea typeface="微软雅黑" panose="020B0503020204020204" pitchFamily="34" charset="-122"/>
                        </a:rPr>
                        <a:t>实例的规则优先</a:t>
                      </a:r>
                      <a:endParaRPr lang="en-US" altLang="zh-CN" sz="1400" dirty="0">
                        <a:latin typeface="微软雅黑" panose="020B0503020204020204" pitchFamily="34" charset="-122"/>
                        <a:ea typeface="微软雅黑" panose="020B0503020204020204" pitchFamily="34" charset="-122"/>
                      </a:endParaRPr>
                    </a:p>
                    <a:p>
                      <a:pPr marL="342900" indent="-342900">
                        <a:buFont typeface="+mj-lt"/>
                        <a:buNone/>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源</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地址范围小的优先</a:t>
                      </a:r>
                      <a:endParaRPr lang="en-US" altLang="zh-CN" sz="1400" dirty="0">
                        <a:latin typeface="微软雅黑" panose="020B0503020204020204" pitchFamily="34" charset="-122"/>
                        <a:ea typeface="微软雅黑" panose="020B0503020204020204" pitchFamily="34" charset="-122"/>
                      </a:endParaRPr>
                    </a:p>
                    <a:p>
                      <a:pPr marL="342900" indent="-342900">
                        <a:buFont typeface="+mj-lt"/>
                        <a:buNone/>
                      </a:pPr>
                      <a:r>
                        <a:rPr lang="en-US" altLang="zh-CN" sz="1400" dirty="0">
                          <a:latin typeface="微软雅黑" panose="020B0503020204020204" pitchFamily="34" charset="-122"/>
                          <a:ea typeface="微软雅黑" panose="020B0503020204020204" pitchFamily="34" charset="-122"/>
                        </a:rPr>
                        <a:t>3.rule</a:t>
                      </a:r>
                      <a:r>
                        <a:rPr lang="en-US" altLang="zh-CN" sz="1400" baseline="0" dirty="0">
                          <a:latin typeface="微软雅黑" panose="020B0503020204020204" pitchFamily="34" charset="-122"/>
                          <a:ea typeface="微软雅黑" panose="020B0503020204020204" pitchFamily="34" charset="-122"/>
                        </a:rPr>
                        <a:t> ID</a:t>
                      </a:r>
                      <a:r>
                        <a:rPr lang="zh-CN" altLang="en-US" sz="1400" baseline="0" dirty="0">
                          <a:latin typeface="微软雅黑" panose="020B0503020204020204" pitchFamily="34" charset="-122"/>
                          <a:ea typeface="微软雅黑" panose="020B0503020204020204" pitchFamily="34" charset="-122"/>
                        </a:rPr>
                        <a:t>小的优先</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r h="3493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tx1"/>
                          </a:solidFill>
                          <a:latin typeface="微软雅黑" panose="020B0503020204020204" pitchFamily="34" charset="-122"/>
                          <a:ea typeface="微软雅黑" panose="020B0503020204020204" pitchFamily="34" charset="-122"/>
                          <a:cs typeface="+mn-cs"/>
                        </a:rPr>
                        <a:t>高级</a:t>
                      </a:r>
                      <a:r>
                        <a:rPr lang="en-US" altLang="zh-CN" sz="1400" kern="1200" dirty="0">
                          <a:solidFill>
                            <a:schemeClr val="tx1"/>
                          </a:solidFill>
                          <a:latin typeface="微软雅黑" panose="020B0503020204020204" pitchFamily="34" charset="-122"/>
                          <a:ea typeface="微软雅黑" panose="020B0503020204020204" pitchFamily="34" charset="-122"/>
                          <a:cs typeface="+mn-cs"/>
                        </a:rPr>
                        <a:t>ACL</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带</a:t>
                      </a:r>
                      <a:r>
                        <a:rPr lang="en-US" altLang="zh-CN" sz="1400" dirty="0">
                          <a:latin typeface="微软雅黑" panose="020B0503020204020204" pitchFamily="34" charset="-122"/>
                          <a:ea typeface="微软雅黑" panose="020B0503020204020204" pitchFamily="34" charset="-122"/>
                        </a:rPr>
                        <a:t>VPN</a:t>
                      </a:r>
                      <a:r>
                        <a:rPr lang="zh-CN" altLang="en-US" sz="1400" dirty="0">
                          <a:latin typeface="微软雅黑" panose="020B0503020204020204" pitchFamily="34" charset="-122"/>
                          <a:ea typeface="微软雅黑" panose="020B0503020204020204" pitchFamily="34" charset="-122"/>
                        </a:rPr>
                        <a:t>实例的规则优先</a:t>
                      </a:r>
                      <a:endParaRPr lang="en-US" altLang="zh-CN" sz="14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指定了</a:t>
                      </a:r>
                      <a:r>
                        <a:rPr lang="en-US" altLang="zh-CN" sz="1400" dirty="0">
                          <a:latin typeface="微软雅黑" panose="020B0503020204020204" pitchFamily="34" charset="-122"/>
                          <a:ea typeface="微软雅黑" panose="020B0503020204020204" pitchFamily="34" charset="-122"/>
                        </a:rPr>
                        <a:t>IP </a:t>
                      </a:r>
                      <a:r>
                        <a:rPr lang="zh-CN" altLang="en-US" sz="1400" dirty="0">
                          <a:latin typeface="微软雅黑" panose="020B0503020204020204" pitchFamily="34" charset="-122"/>
                          <a:ea typeface="微软雅黑" panose="020B0503020204020204" pitchFamily="34" charset="-122"/>
                        </a:rPr>
                        <a:t>协议承载的协议类型的规则优先</a:t>
                      </a:r>
                      <a:endParaRPr lang="en-US" altLang="zh-CN" sz="14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源</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地址范围小的优先</a:t>
                      </a:r>
                      <a:endParaRPr lang="en-US" altLang="zh-CN" sz="14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目的</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地址范围小的优先</a:t>
                      </a:r>
                      <a:endParaRPr lang="en-US" altLang="zh-CN" sz="14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四层端口号范围小的规则优先</a:t>
                      </a:r>
                      <a:endParaRPr lang="en-US" altLang="zh-CN" sz="14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rPr>
                        <a:t>6. rule-id </a:t>
                      </a:r>
                      <a:r>
                        <a:rPr lang="zh-CN" altLang="en-US" sz="1400" dirty="0">
                          <a:latin typeface="微软雅黑" panose="020B0503020204020204" pitchFamily="34" charset="-122"/>
                          <a:ea typeface="微软雅黑" panose="020B0503020204020204" pitchFamily="34" charset="-122"/>
                        </a:rPr>
                        <a:t>小的优</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92281081"/>
      </p:ext>
    </p:extLst>
  </p:cSld>
  <p:clrMapOvr>
    <a:masterClrMapping/>
  </p:clrMapOvr>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schemas.microsoft.com/office/2006/documentManagement/types"/>
    <ds:schemaRef ds:uri="http://purl.org/dc/terms/"/>
    <ds:schemaRef ds:uri="http://purl.org/dc/dcmitype/"/>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0306E2A-4E4E-4AFD-B797-82A4EC932F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81058</TotalTime>
  <Words>11063</Words>
  <Application>Microsoft Office PowerPoint</Application>
  <PresentationFormat>宽屏</PresentationFormat>
  <Paragraphs>1399</Paragraphs>
  <Slides>67</Slides>
  <Notes>67</Notes>
  <HiddenSlides>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77" baseType="lpstr">
      <vt:lpstr>FrutigerNext LT Light</vt:lpstr>
      <vt:lpstr>FrutigerNext LT Medium</vt:lpstr>
      <vt:lpstr>FrutigerNext LT Regular</vt:lpstr>
      <vt:lpstr>黑体</vt:lpstr>
      <vt:lpstr>华文细黑</vt:lpstr>
      <vt:lpstr>微软雅黑</vt:lpstr>
      <vt:lpstr>Arial</vt:lpstr>
      <vt:lpstr>Wingdings</vt:lpstr>
      <vt:lpstr>培训与认证部-母版</vt:lpstr>
      <vt:lpstr>Visio</vt:lpstr>
      <vt:lpstr>PowerPoint 演示文稿</vt:lpstr>
      <vt:lpstr>PowerPoint 演示文稿</vt:lpstr>
      <vt:lpstr>PowerPoint 演示文稿</vt:lpstr>
      <vt:lpstr>PowerPoint 演示文稿</vt:lpstr>
      <vt:lpstr>PowerPoint 演示文稿</vt:lpstr>
      <vt:lpstr>路由选择工具</vt:lpstr>
      <vt:lpstr>路由选择工具 - ACL基本原理</vt:lpstr>
      <vt:lpstr>路由选择工具 - ACL分类</vt:lpstr>
      <vt:lpstr>路由选择工具 - ACL匹配顺序</vt:lpstr>
      <vt:lpstr>IPv6 ACL</vt:lpstr>
      <vt:lpstr>PowerPoint 演示文稿</vt:lpstr>
      <vt:lpstr>路由选择工具 - IP-Prefix</vt:lpstr>
      <vt:lpstr>路由选择工具 - IP-Prefix示例</vt:lpstr>
      <vt:lpstr>IPv6-Prefix</vt:lpstr>
      <vt:lpstr>IPv6-Prefix示例</vt:lpstr>
      <vt:lpstr>PowerPoint 演示文稿</vt:lpstr>
      <vt:lpstr>路由选择工具 - AS-Path-Filter</vt:lpstr>
      <vt:lpstr>路由选择工具 - 常用的正则表达式</vt:lpstr>
      <vt:lpstr>PowerPoint 演示文稿</vt:lpstr>
      <vt:lpstr>路由选择工具 - Community-Filter</vt:lpstr>
      <vt:lpstr>PowerPoint 演示文稿</vt:lpstr>
      <vt:lpstr>路由策略</vt:lpstr>
      <vt:lpstr>路由策略 - 控制路由引入</vt:lpstr>
      <vt:lpstr>路由策略 - 控制路由的接收和发布</vt:lpstr>
      <vt:lpstr>路由策略 - Filter-Policy(OSPF)</vt:lpstr>
      <vt:lpstr>路由策略 - Filter-Policy(IS-IS)</vt:lpstr>
      <vt:lpstr>路由策略 - Filter-Policy(BGP)</vt:lpstr>
      <vt:lpstr>路由策略 - 设置特定路由的属性</vt:lpstr>
      <vt:lpstr>PowerPoint 演示文稿</vt:lpstr>
      <vt:lpstr>策略路由</vt:lpstr>
      <vt:lpstr>策略路由的分类</vt:lpstr>
      <vt:lpstr>策略路由 - 本地策略路由</vt:lpstr>
      <vt:lpstr>PowerPoint 演示文稿</vt:lpstr>
      <vt:lpstr>路由策略和策略路由比较</vt:lpstr>
      <vt:lpstr>PowerPoint 演示文稿</vt:lpstr>
      <vt:lpstr>配置直连路由引入</vt:lpstr>
      <vt:lpstr>配置直连路由引入（续）</vt:lpstr>
      <vt:lpstr>配置静态路由引入</vt:lpstr>
      <vt:lpstr>配置静态路由引入（续）</vt:lpstr>
      <vt:lpstr>配置双点双向路由引入</vt:lpstr>
      <vt:lpstr>配置双点双向路由引入（续）</vt:lpstr>
      <vt:lpstr>PowerPoint 演示文稿</vt:lpstr>
      <vt:lpstr>配置策略优化路由</vt:lpstr>
      <vt:lpstr>配置策略优化路由（续）</vt:lpstr>
      <vt:lpstr>配置策略优化路由（续）</vt:lpstr>
      <vt:lpstr>优化路由</vt:lpstr>
      <vt:lpstr>优化路由（续）</vt:lpstr>
      <vt:lpstr>优化路由（续）</vt:lpstr>
      <vt:lpstr>PowerPoint 演示文稿</vt:lpstr>
      <vt:lpstr>配置策略路由</vt:lpstr>
      <vt:lpstr>配置策略路由（续）</vt:lpstr>
      <vt:lpstr>PowerPoint 演示文稿</vt:lpstr>
      <vt:lpstr>案例1</vt:lpstr>
      <vt:lpstr>案例1 - 需求1</vt:lpstr>
      <vt:lpstr>案例1 - 需求2</vt:lpstr>
      <vt:lpstr>案例1 - 需求3</vt:lpstr>
      <vt:lpstr>PowerPoint 演示文稿</vt:lpstr>
      <vt:lpstr>案例2</vt:lpstr>
      <vt:lpstr>案例2 - 预配</vt:lpstr>
      <vt:lpstr>案例2 - 需求1</vt:lpstr>
      <vt:lpstr>案例2 - 需求2</vt:lpstr>
      <vt:lpstr>案例2 - 需求2（续）</vt:lpstr>
      <vt:lpstr>案例2 - 需求3</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3088</cp:revision>
  <dcterms:created xsi:type="dcterms:W3CDTF">2003-08-21T06:48:56Z</dcterms:created>
  <dcterms:modified xsi:type="dcterms:W3CDTF">2021-08-17T06:21:36Z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(3)Y7DGKqDDYv8YgWmtVSIZrbMk52Mk1D31iz9sSlpwv1le7rMg2nFM6vdHZhMLdArkOxj9Ts2H
I38DupFmn5Hh+cFA3uB/xRPZAH5qZftKSZHBGimt43YcPfH0xMFSWtpvK6F8KbB8SUiwQL14
LBGRdZLDzsfBoTigot9sJ+fKw+s4JNJp/4X2LRlQUaHecl+RiDeKa8mHdurZPOtelPD7WyjJ
PZj0t8hDaeYH3sciWW</vt:lpwstr>
  </property>
  <property fmtid="{D5CDD505-2E9C-101B-9397-08002B2CF9AE}" pid="18" name="_2015_ms_pID_7253431">
    <vt:lpwstr>9vmpq3W4Z0/eS8DaKO+DmK/IBGtm3ujJx33O3YzE3WUcYNCGop/8yv
CAAIhtxa+PYpNFTg7SH//Ne33GYwErGK8qrahcG/ChUPT8xAV45Sd0ioCtbR98LvmdFVUroB
tyfjg82S8q80d5mJdNMDkSjQFmT0vsFaFnmreUQes/GBgfUqkNoiuE62UJIfqg0oCoMnmTdn
Im6++F+IdVF9/BSeVFZN8PVzF4KvOgVevG2l</vt:lpwstr>
  </property>
  <property fmtid="{D5CDD505-2E9C-101B-9397-08002B2CF9AE}" pid="19" name="_2015_ms_pID_7253432">
    <vt:lpwstr>9J9+HWIqnIhwrNTMPNcCgajmF7SBj9jK+Bqd
GXugA55GrNllrUEfGpUnXTXrLatNYA==</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1548985160</vt:lpwstr>
  </property>
</Properties>
</file>