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Lst>
  <p:notesMasterIdLst>
    <p:notesMasterId r:id="rId58"/>
  </p:notesMasterIdLst>
  <p:handoutMasterIdLst>
    <p:handoutMasterId r:id="rId59"/>
  </p:handoutMasterIdLst>
  <p:sldIdLst>
    <p:sldId id="1264" r:id="rId5"/>
    <p:sldId id="1319" r:id="rId6"/>
    <p:sldId id="818" r:id="rId7"/>
    <p:sldId id="824" r:id="rId8"/>
    <p:sldId id="1482" r:id="rId9"/>
    <p:sldId id="857" r:id="rId10"/>
    <p:sldId id="1422" r:id="rId11"/>
    <p:sldId id="1446" r:id="rId12"/>
    <p:sldId id="859" r:id="rId13"/>
    <p:sldId id="860" r:id="rId14"/>
    <p:sldId id="834" r:id="rId15"/>
    <p:sldId id="1464" r:id="rId16"/>
    <p:sldId id="1425" r:id="rId17"/>
    <p:sldId id="1447" r:id="rId18"/>
    <p:sldId id="1433" r:id="rId19"/>
    <p:sldId id="1434" r:id="rId20"/>
    <p:sldId id="1435" r:id="rId21"/>
    <p:sldId id="1448" r:id="rId22"/>
    <p:sldId id="1449" r:id="rId23"/>
    <p:sldId id="1450" r:id="rId24"/>
    <p:sldId id="1454" r:id="rId25"/>
    <p:sldId id="1455" r:id="rId26"/>
    <p:sldId id="1457" r:id="rId27"/>
    <p:sldId id="1483" r:id="rId28"/>
    <p:sldId id="1458" r:id="rId29"/>
    <p:sldId id="1460" r:id="rId30"/>
    <p:sldId id="1461" r:id="rId31"/>
    <p:sldId id="887" r:id="rId32"/>
    <p:sldId id="870" r:id="rId33"/>
    <p:sldId id="877" r:id="rId34"/>
    <p:sldId id="878" r:id="rId35"/>
    <p:sldId id="881" r:id="rId36"/>
    <p:sldId id="882" r:id="rId37"/>
    <p:sldId id="1484" r:id="rId38"/>
    <p:sldId id="1436" r:id="rId39"/>
    <p:sldId id="1437" r:id="rId40"/>
    <p:sldId id="883" r:id="rId41"/>
    <p:sldId id="1463" r:id="rId42"/>
    <p:sldId id="885" r:id="rId43"/>
    <p:sldId id="1485" r:id="rId44"/>
    <p:sldId id="1471" r:id="rId45"/>
    <p:sldId id="1472" r:id="rId46"/>
    <p:sldId id="1473" r:id="rId47"/>
    <p:sldId id="1474" r:id="rId48"/>
    <p:sldId id="384" r:id="rId49"/>
    <p:sldId id="1476" r:id="rId50"/>
    <p:sldId id="1477" r:id="rId51"/>
    <p:sldId id="1478" r:id="rId52"/>
    <p:sldId id="1486" r:id="rId53"/>
    <p:sldId id="1438" r:id="rId54"/>
    <p:sldId id="832" r:id="rId55"/>
    <p:sldId id="1442" r:id="rId56"/>
    <p:sldId id="1204" r:id="rId57"/>
  </p:sldIdLst>
  <p:sldSz cx="12192000" cy="6858000"/>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2" orient="horz" pos="777" userDrawn="1">
          <p15:clr>
            <a:srgbClr val="A4A3A4"/>
          </p15:clr>
        </p15:guide>
        <p15:guide id="3" pos="3840">
          <p15:clr>
            <a:srgbClr val="A4A3A4"/>
          </p15:clr>
        </p15:guide>
      </p15:sldGuideLst>
    </p:ext>
    <p:ext uri="{2D200454-40CA-4A62-9FC3-DE9A4176ACB9}">
      <p15:notesGuideLst xmlns:p15="http://schemas.microsoft.com/office/powerpoint/2012/main">
        <p15:guide id="2" orient="horz" pos="482" userDrawn="1">
          <p15:clr>
            <a:srgbClr val="A4A3A4"/>
          </p15:clr>
        </p15:guide>
        <p15:guide id="3" orient="horz" pos="2908" userDrawn="1">
          <p15:clr>
            <a:srgbClr val="A4A3A4"/>
          </p15:clr>
        </p15:guide>
        <p15:guide id="4" orient="horz" pos="5967">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 id="3" name="liupengzjhw" initials="l" lastIdx="5" clrIdx="3">
    <p:extLst>
      <p:ext uri="{19B8F6BF-5375-455C-9EA6-DF929625EA0E}">
        <p15:presenceInfo xmlns:p15="http://schemas.microsoft.com/office/powerpoint/2012/main" userId="S-1-5-21-147214757-305610072-1517763936-5370025" providerId="AD"/>
      </p:ext>
    </p:extLst>
  </p:cmAuthor>
  <p:cmAuthor id="4" name="Yaoxianbin (Stephen)" initials="Y(" lastIdx="7" clrIdx="4">
    <p:extLst>
      <p:ext uri="{19B8F6BF-5375-455C-9EA6-DF929625EA0E}">
        <p15:presenceInfo xmlns:p15="http://schemas.microsoft.com/office/powerpoint/2012/main" userId="S-1-5-21-147214757-305610072-1517763936-31591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CCC7"/>
    <a:srgbClr val="990000"/>
    <a:srgbClr val="FF0909"/>
    <a:srgbClr val="CF6B63"/>
    <a:srgbClr val="FFC1C1"/>
    <a:srgbClr val="EE0000"/>
    <a:srgbClr val="540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63" autoAdjust="0"/>
    <p:restoredTop sz="61871" autoAdjust="0"/>
  </p:normalViewPr>
  <p:slideViewPr>
    <p:cSldViewPr showGuides="1">
      <p:cViewPr varScale="1">
        <p:scale>
          <a:sx n="71" d="100"/>
          <a:sy n="71" d="100"/>
        </p:scale>
        <p:origin x="1920" y="72"/>
      </p:cViewPr>
      <p:guideLst>
        <p:guide orient="horz" pos="777"/>
        <p:guide pos="3840"/>
      </p:guideLst>
    </p:cSldViewPr>
  </p:slideViewPr>
  <p:notesTextViewPr>
    <p:cViewPr>
      <p:scale>
        <a:sx n="100" d="100"/>
        <a:sy n="100" d="100"/>
      </p:scale>
      <p:origin x="0" y="0"/>
    </p:cViewPr>
  </p:notesTextViewPr>
  <p:sorterViewPr>
    <p:cViewPr>
      <p:scale>
        <a:sx n="66" d="100"/>
        <a:sy n="66" d="100"/>
      </p:scale>
      <p:origin x="0" y="3576"/>
    </p:cViewPr>
  </p:sorterViewPr>
  <p:notesViewPr>
    <p:cSldViewPr showGuides="1">
      <p:cViewPr varScale="1">
        <p:scale>
          <a:sx n="51" d="100"/>
          <a:sy n="51" d="100"/>
        </p:scale>
        <p:origin x="1902" y="78"/>
      </p:cViewPr>
      <p:guideLst>
        <p:guide orient="horz" pos="482"/>
        <p:guide orient="horz" pos="2908"/>
        <p:guide orient="horz" pos="5967"/>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4"/>
          <p:cNvSpPr>
            <a:spLocks noGrp="1" noRot="1" noChangeAspect="1" noChangeArrowheads="1" noTextEdit="1"/>
          </p:cNvSpPr>
          <p:nvPr>
            <p:ph type="sldImg" idx="2"/>
          </p:nvPr>
        </p:nvSpPr>
        <p:spPr bwMode="auto">
          <a:xfrm>
            <a:off x="376250" y="768350"/>
            <a:ext cx="6346800" cy="3570629"/>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376250" y="4616450"/>
            <a:ext cx="6346800" cy="510936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a:t>Click here to add content</a:t>
            </a:r>
          </a:p>
          <a:p>
            <a:pPr lvl="1"/>
            <a:r>
              <a:rPr lang="en-US" altLang="zh-CN" noProof="0" dirty="0"/>
              <a:t>Click here to add content</a:t>
            </a:r>
          </a:p>
          <a:p>
            <a:pPr lvl="2"/>
            <a:r>
              <a:rPr lang="en-US" altLang="zh-CN" noProof="0" dirty="0"/>
              <a:t>Click here to add content</a:t>
            </a:r>
          </a:p>
        </p:txBody>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sldNum="0" hdr="0" ft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baseline="0">
        <a:solidFill>
          <a:schemeClr val="tx1"/>
        </a:solidFill>
        <a:latin typeface="微软雅黑" panose="020B0503020204020204" pitchFamily="34" charset="-122"/>
        <a:ea typeface="微软雅黑" panose="020B0503020204020204" pitchFamily="34"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baseline="0">
        <a:solidFill>
          <a:schemeClr val="tx1"/>
        </a:solidFill>
        <a:latin typeface="微软雅黑" panose="020B0503020204020204" pitchFamily="34" charset="-122"/>
        <a:ea typeface="微软雅黑" panose="020B0503020204020204" pitchFamily="34"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baseline="0">
        <a:solidFill>
          <a:schemeClr val="tx1"/>
        </a:solidFill>
        <a:latin typeface="微软雅黑" panose="020B0503020204020204" pitchFamily="34" charset="-122"/>
        <a:ea typeface="微软雅黑" panose="020B0503020204020204" pitchFamily="34"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482" userDrawn="1">
          <p15:clr>
            <a:srgbClr val="F26B43"/>
          </p15:clr>
        </p15:guide>
        <p15:guide id="2" orient="horz" pos="290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zh-CN" altLang="zh-CN" sz="1100" kern="1200" dirty="0">
              <a:solidFill>
                <a:schemeClr val="tx1"/>
              </a:solidFill>
              <a:effectLst/>
              <a:latin typeface="FrutigerNext LT Regular" pitchFamily="34" charset="0"/>
              <a:ea typeface="华文细黑" pitchFamily="2" charset="-122"/>
              <a:cs typeface="+mn-cs"/>
            </a:endParaRPr>
          </a:p>
        </p:txBody>
      </p:sp>
      <p:sp>
        <p:nvSpPr>
          <p:cNvPr id="5" name="幻灯片图像占位符 4">
            <a:extLst>
              <a:ext uri="{FF2B5EF4-FFF2-40B4-BE49-F238E27FC236}">
                <a16:creationId xmlns:a16="http://schemas.microsoft.com/office/drawing/2014/main" id="{E8D59A91-2E8D-403E-8F59-849B385E3C80}"/>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2083888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2">
            <a:extLst>
              <a:ext uri="{FF2B5EF4-FFF2-40B4-BE49-F238E27FC236}">
                <a16:creationId xmlns:a16="http://schemas.microsoft.com/office/drawing/2014/main" id="{0ECAA602-A206-4F83-A763-5B473D79CE08}"/>
              </a:ext>
            </a:extLst>
          </p:cNvPr>
          <p:cNvSpPr>
            <a:spLocks noGrp="1" noRot="1" noChangeAspect="1" noChangeArrowheads="1" noTextEdit="1"/>
          </p:cNvSpPr>
          <p:nvPr>
            <p:ph type="sldImg"/>
          </p:nvPr>
        </p:nvSpPr>
        <p:spPr>
          <a:xfrm>
            <a:off x="139700" y="768350"/>
            <a:ext cx="6819900" cy="3836988"/>
          </a:xfrm>
          <a:ln/>
        </p:spPr>
      </p:sp>
      <p:sp>
        <p:nvSpPr>
          <p:cNvPr id="59398" name="Rectangle 3">
            <a:extLst>
              <a:ext uri="{FF2B5EF4-FFF2-40B4-BE49-F238E27FC236}">
                <a16:creationId xmlns:a16="http://schemas.microsoft.com/office/drawing/2014/main" id="{1DB4D4C1-480A-4F71-B527-9F4D0FE8F488}"/>
              </a:ext>
            </a:extLst>
          </p:cNvPr>
          <p:cNvSpPr>
            <a:spLocks noGrp="1" noChangeArrowheads="1"/>
          </p:cNvSpPr>
          <p:nvPr>
            <p:ph type="body" idx="1"/>
          </p:nvPr>
        </p:nvSpPr>
        <p:spPr>
          <a:xfrm>
            <a:off x="944563" y="4860925"/>
            <a:ext cx="5205412"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ea typeface="宋体" panose="02010600030101010101" pitchFamily="2" charset="-122"/>
              </a:rPr>
              <a:t>共享树以某个路由器作为路由树的树根，该路由器称为汇集点（</a:t>
            </a:r>
            <a:r>
              <a:rPr lang="en-US" altLang="zh-CN" dirty="0">
                <a:ea typeface="宋体" panose="02010600030101010101" pitchFamily="2" charset="-122"/>
              </a:rPr>
              <a:t>Rendezvous Point</a:t>
            </a:r>
            <a:r>
              <a:rPr lang="zh-CN" altLang="en-US" dirty="0">
                <a:ea typeface="宋体" panose="02010600030101010101" pitchFamily="2" charset="-122"/>
              </a:rPr>
              <a:t>，</a:t>
            </a:r>
            <a:r>
              <a:rPr lang="en-US" altLang="zh-CN" dirty="0">
                <a:ea typeface="宋体" panose="02010600030101010101" pitchFamily="2" charset="-122"/>
              </a:rPr>
              <a:t>RP</a:t>
            </a:r>
            <a:r>
              <a:rPr lang="zh-CN" altLang="en-US" dirty="0">
                <a:ea typeface="宋体" panose="02010600030101010101" pitchFamily="2" charset="-122"/>
              </a:rPr>
              <a:t>），将 </a:t>
            </a:r>
            <a:r>
              <a:rPr lang="en-US" altLang="zh-CN" dirty="0">
                <a:ea typeface="宋体" panose="02010600030101010101" pitchFamily="2" charset="-122"/>
              </a:rPr>
              <a:t>RP </a:t>
            </a:r>
            <a:r>
              <a:rPr lang="zh-CN" altLang="en-US" dirty="0">
                <a:ea typeface="宋体" panose="02010600030101010101" pitchFamily="2" charset="-122"/>
              </a:rPr>
              <a:t>到所有接收者的最短路径结合起来构成转发树。使用共享树时，对应某个组，网络中只有一棵树。所有的组播源和接收者都使用这棵树来收发报文，组播源先向树根发送数据报文，之后报文又向下转发到达所有的接收者。</a:t>
            </a:r>
            <a:r>
              <a:rPr lang="zh-CN" altLang="en-US" b="1" dirty="0">
                <a:ea typeface="宋体" panose="02010600030101010101" pitchFamily="2" charset="-122"/>
              </a:rPr>
              <a:t> </a:t>
            </a:r>
          </a:p>
          <a:p>
            <a:pPr eaLnBrk="1" hangingPunct="1"/>
            <a:r>
              <a:rPr lang="zh-CN" altLang="en-US" dirty="0">
                <a:ea typeface="宋体" panose="02010600030101010101" pitchFamily="2" charset="-122"/>
              </a:rPr>
              <a:t>本例中两个源</a:t>
            </a:r>
            <a:r>
              <a:rPr lang="en-US" altLang="zh-CN" dirty="0">
                <a:ea typeface="宋体" panose="02010600030101010101" pitchFamily="2" charset="-122"/>
              </a:rPr>
              <a:t>S1</a:t>
            </a:r>
            <a:r>
              <a:rPr lang="zh-CN" altLang="en-US" dirty="0">
                <a:ea typeface="宋体" panose="02010600030101010101" pitchFamily="2" charset="-122"/>
              </a:rPr>
              <a:t>和</a:t>
            </a:r>
            <a:r>
              <a:rPr lang="en-US" altLang="zh-CN" dirty="0">
                <a:ea typeface="宋体" panose="02010600030101010101" pitchFamily="2" charset="-122"/>
              </a:rPr>
              <a:t>S2</a:t>
            </a:r>
            <a:r>
              <a:rPr lang="zh-CN" altLang="en-US" dirty="0">
                <a:ea typeface="宋体" panose="02010600030101010101" pitchFamily="2" charset="-122"/>
              </a:rPr>
              <a:t>共享一颗树 </a:t>
            </a:r>
            <a:r>
              <a:rPr lang="en-US" altLang="zh-CN" dirty="0">
                <a:ea typeface="宋体" panose="02010600030101010101" pitchFamily="2" charset="-122"/>
              </a:rPr>
              <a:t>D</a:t>
            </a:r>
            <a:r>
              <a:rPr lang="zh-CN" altLang="en-US" dirty="0">
                <a:ea typeface="宋体" panose="02010600030101010101" pitchFamily="2" charset="-122"/>
              </a:rPr>
              <a:t>（</a:t>
            </a:r>
            <a:r>
              <a:rPr lang="en-US" altLang="zh-CN" dirty="0">
                <a:ea typeface="宋体" panose="02010600030101010101" pitchFamily="2" charset="-122"/>
              </a:rPr>
              <a:t>RP</a:t>
            </a:r>
            <a:r>
              <a:rPr lang="zh-CN" altLang="en-US" dirty="0">
                <a:ea typeface="宋体" panose="02010600030101010101" pitchFamily="2" charset="-122"/>
              </a:rPr>
              <a:t>）</a:t>
            </a:r>
            <a:r>
              <a:rPr lang="en-US" altLang="zh-CN" dirty="0">
                <a:ea typeface="宋体" panose="02010600030101010101" pitchFamily="2" charset="-122"/>
              </a:rPr>
              <a:t>----C</a:t>
            </a:r>
            <a:r>
              <a:rPr lang="zh-CN" altLang="en-US" dirty="0">
                <a:ea typeface="宋体" panose="02010600030101010101" pitchFamily="2" charset="-122"/>
              </a:rPr>
              <a:t>（</a:t>
            </a:r>
            <a:r>
              <a:rPr lang="en-US" altLang="zh-CN" dirty="0">
                <a:ea typeface="宋体" panose="02010600030101010101" pitchFamily="2" charset="-122"/>
              </a:rPr>
              <a:t>R1</a:t>
            </a:r>
            <a:r>
              <a:rPr lang="zh-CN" altLang="en-US" dirty="0">
                <a:ea typeface="宋体" panose="02010600030101010101" pitchFamily="2" charset="-122"/>
              </a:rPr>
              <a:t>）</a:t>
            </a:r>
            <a:r>
              <a:rPr lang="en-US" altLang="zh-CN" dirty="0">
                <a:ea typeface="宋体" panose="02010600030101010101" pitchFamily="2" charset="-122"/>
              </a:rPr>
              <a:t>----E</a:t>
            </a:r>
            <a:r>
              <a:rPr lang="zh-CN" altLang="en-US" dirty="0">
                <a:ea typeface="宋体" panose="02010600030101010101" pitchFamily="2" charset="-122"/>
              </a:rPr>
              <a:t>（</a:t>
            </a:r>
            <a:r>
              <a:rPr lang="en-US" altLang="zh-CN" dirty="0">
                <a:ea typeface="宋体" panose="02010600030101010101" pitchFamily="2" charset="-122"/>
              </a:rPr>
              <a:t>R2</a:t>
            </a:r>
            <a:r>
              <a:rPr lang="zh-CN" altLang="en-US" dirty="0">
                <a:ea typeface="宋体" panose="02010600030101010101" pitchFamily="2" charset="-122"/>
              </a:rPr>
              <a:t>）</a:t>
            </a:r>
          </a:p>
        </p:txBody>
      </p:sp>
    </p:spTree>
    <p:extLst>
      <p:ext uri="{BB962C8B-B14F-4D97-AF65-F5344CB8AC3E}">
        <p14:creationId xmlns:p14="http://schemas.microsoft.com/office/powerpoint/2010/main" val="1969370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a:extLst>
              <a:ext uri="{FF2B5EF4-FFF2-40B4-BE49-F238E27FC236}">
                <a16:creationId xmlns:a16="http://schemas.microsoft.com/office/drawing/2014/main" id="{B50FA52D-D334-45F7-95F5-BD2ECD045178}"/>
              </a:ext>
            </a:extLst>
          </p:cNvPr>
          <p:cNvSpPr>
            <a:spLocks noGrp="1" noRot="1" noChangeAspect="1" noChangeArrowheads="1" noTextEdit="1"/>
          </p:cNvSpPr>
          <p:nvPr>
            <p:ph type="sldImg"/>
          </p:nvPr>
        </p:nvSpPr>
        <p:spPr>
          <a:xfrm>
            <a:off x="376238" y="768350"/>
            <a:ext cx="6346825" cy="3570288"/>
          </a:xfrm>
          <a:ln/>
        </p:spPr>
      </p:sp>
      <p:sp>
        <p:nvSpPr>
          <p:cNvPr id="20486" name="Rectangle 3">
            <a:extLst>
              <a:ext uri="{FF2B5EF4-FFF2-40B4-BE49-F238E27FC236}">
                <a16:creationId xmlns:a16="http://schemas.microsoft.com/office/drawing/2014/main" id="{781BF698-4A1C-4525-99A8-CE3BD35BC6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ea typeface="宋体" panose="02010600030101010101" pitchFamily="2" charset="-122"/>
              </a:rPr>
              <a:t>PIM IPv6</a:t>
            </a:r>
            <a:r>
              <a:rPr lang="zh-CN" altLang="en-US">
                <a:ea typeface="宋体" panose="02010600030101010101" pitchFamily="2" charset="-122"/>
              </a:rPr>
              <a:t>是与静态路由、</a:t>
            </a:r>
            <a:r>
              <a:rPr lang="en-US" altLang="zh-CN">
                <a:ea typeface="宋体" panose="02010600030101010101" pitchFamily="2" charset="-122"/>
              </a:rPr>
              <a:t>RIPng</a:t>
            </a:r>
            <a:r>
              <a:rPr lang="zh-CN" altLang="en-US">
                <a:ea typeface="宋体" panose="02010600030101010101" pitchFamily="2" charset="-122"/>
              </a:rPr>
              <a:t>、</a:t>
            </a:r>
            <a:r>
              <a:rPr lang="en-US" altLang="zh-CN">
                <a:ea typeface="宋体" panose="02010600030101010101" pitchFamily="2" charset="-122"/>
              </a:rPr>
              <a:t>OSPFv3</a:t>
            </a:r>
            <a:r>
              <a:rPr lang="zh-CN" altLang="en-US">
                <a:ea typeface="宋体" panose="02010600030101010101" pitchFamily="2" charset="-122"/>
              </a:rPr>
              <a:t>、</a:t>
            </a:r>
            <a:r>
              <a:rPr lang="en-US" altLang="zh-CN">
                <a:ea typeface="宋体" panose="02010600030101010101" pitchFamily="2" charset="-122"/>
              </a:rPr>
              <a:t>IS-ISv6</a:t>
            </a:r>
            <a:r>
              <a:rPr lang="zh-CN" altLang="en-US">
                <a:ea typeface="宋体" panose="02010600030101010101" pitchFamily="2" charset="-122"/>
              </a:rPr>
              <a:t>、</a:t>
            </a:r>
            <a:r>
              <a:rPr lang="en-US" altLang="zh-CN">
                <a:ea typeface="宋体" panose="02010600030101010101" pitchFamily="2" charset="-122"/>
              </a:rPr>
              <a:t>BGP4+</a:t>
            </a:r>
            <a:r>
              <a:rPr lang="zh-CN" altLang="en-US">
                <a:ea typeface="宋体" panose="02010600030101010101" pitchFamily="2" charset="-122"/>
              </a:rPr>
              <a:t>等</a:t>
            </a:r>
            <a:r>
              <a:rPr lang="en-US" altLang="zh-CN">
                <a:ea typeface="宋体" panose="02010600030101010101" pitchFamily="2" charset="-122"/>
              </a:rPr>
              <a:t>IPv6</a:t>
            </a:r>
            <a:r>
              <a:rPr lang="zh-CN" altLang="en-US">
                <a:ea typeface="宋体" panose="02010600030101010101" pitchFamily="2" charset="-122"/>
              </a:rPr>
              <a:t>单播路由协议类型无关的组播路由协议，其借助上述单播路由协议生成的路由项和</a:t>
            </a:r>
            <a:r>
              <a:rPr lang="en-US" altLang="zh-CN">
                <a:ea typeface="宋体" panose="02010600030101010101" pitchFamily="2" charset="-122"/>
              </a:rPr>
              <a:t>RPF</a:t>
            </a:r>
            <a:r>
              <a:rPr lang="zh-CN" altLang="en-US">
                <a:ea typeface="宋体" panose="02010600030101010101" pitchFamily="2" charset="-122"/>
              </a:rPr>
              <a:t>（</a:t>
            </a:r>
            <a:r>
              <a:rPr lang="en-US" altLang="zh-CN">
                <a:ea typeface="宋体" panose="02010600030101010101" pitchFamily="2" charset="-122"/>
              </a:rPr>
              <a:t>Reverse Path Forwarding</a:t>
            </a:r>
            <a:r>
              <a:rPr lang="zh-CN" altLang="en-US">
                <a:ea typeface="宋体" panose="02010600030101010101" pitchFamily="2" charset="-122"/>
              </a:rPr>
              <a:t>）机制创建组播路由表，实现组播报文转发。</a:t>
            </a:r>
            <a:r>
              <a:rPr lang="en-US" altLang="zh-CN">
                <a:ea typeface="宋体" panose="02010600030101010101" pitchFamily="2" charset="-122"/>
              </a:rPr>
              <a:t>PIM IPv6</a:t>
            </a:r>
            <a:r>
              <a:rPr lang="zh-CN" altLang="en-US">
                <a:ea typeface="宋体" panose="02010600030101010101" pitchFamily="2" charset="-122"/>
              </a:rPr>
              <a:t>域是指由支持</a:t>
            </a:r>
            <a:r>
              <a:rPr lang="en-US" altLang="zh-CN">
                <a:ea typeface="宋体" panose="02010600030101010101" pitchFamily="2" charset="-122"/>
              </a:rPr>
              <a:t>PIM IPv6</a:t>
            </a:r>
            <a:r>
              <a:rPr lang="zh-CN" altLang="en-US">
                <a:ea typeface="宋体" panose="02010600030101010101" pitchFamily="2" charset="-122"/>
              </a:rPr>
              <a:t>协议的组播路由器构成的网络。</a:t>
            </a:r>
          </a:p>
          <a:p>
            <a:pPr eaLnBrk="1" hangingPunct="1"/>
            <a:r>
              <a:rPr lang="zh-CN" altLang="en-US">
                <a:ea typeface="宋体" panose="02010600030101010101" pitchFamily="2" charset="-122"/>
              </a:rPr>
              <a:t>目前，存在两种组播模型：任意源组播</a:t>
            </a:r>
            <a:r>
              <a:rPr lang="en-US" altLang="zh-CN">
                <a:ea typeface="宋体" panose="02010600030101010101" pitchFamily="2" charset="-122"/>
              </a:rPr>
              <a:t>ASM</a:t>
            </a:r>
            <a:r>
              <a:rPr lang="zh-CN" altLang="en-US">
                <a:ea typeface="宋体" panose="02010600030101010101" pitchFamily="2" charset="-122"/>
              </a:rPr>
              <a:t>（</a:t>
            </a:r>
            <a:r>
              <a:rPr lang="en-US" altLang="zh-CN">
                <a:ea typeface="宋体" panose="02010600030101010101" pitchFamily="2" charset="-122"/>
              </a:rPr>
              <a:t>Any-Source Multicast</a:t>
            </a:r>
            <a:r>
              <a:rPr lang="zh-CN" altLang="en-US">
                <a:ea typeface="宋体" panose="02010600030101010101" pitchFamily="2" charset="-122"/>
              </a:rPr>
              <a:t>）和指定源组播</a:t>
            </a:r>
            <a:r>
              <a:rPr lang="en-US" altLang="zh-CN">
                <a:ea typeface="宋体" panose="02010600030101010101" pitchFamily="2" charset="-122"/>
              </a:rPr>
              <a:t>SSM</a:t>
            </a:r>
            <a:r>
              <a:rPr lang="zh-CN" altLang="en-US">
                <a:ea typeface="宋体" panose="02010600030101010101" pitchFamily="2" charset="-122"/>
              </a:rPr>
              <a:t>（</a:t>
            </a:r>
            <a:r>
              <a:rPr lang="en-US" altLang="zh-CN">
                <a:ea typeface="宋体" panose="02010600030101010101" pitchFamily="2" charset="-122"/>
              </a:rPr>
              <a:t>Source-Specific Multicast</a:t>
            </a:r>
            <a:r>
              <a:rPr lang="zh-CN" altLang="en-US">
                <a:ea typeface="宋体" panose="02010600030101010101" pitchFamily="2" charset="-122"/>
              </a:rPr>
              <a:t>）。</a:t>
            </a:r>
            <a:r>
              <a:rPr lang="en-US" altLang="zh-CN">
                <a:ea typeface="宋体" panose="02010600030101010101" pitchFamily="2" charset="-122"/>
              </a:rPr>
              <a:t>IPv6</a:t>
            </a:r>
            <a:r>
              <a:rPr lang="zh-CN" altLang="en-US">
                <a:ea typeface="宋体" panose="02010600030101010101" pitchFamily="2" charset="-122"/>
              </a:rPr>
              <a:t>中，</a:t>
            </a:r>
            <a:r>
              <a:rPr lang="en-US" altLang="zh-CN">
                <a:ea typeface="宋体" panose="02010600030101010101" pitchFamily="2" charset="-122"/>
              </a:rPr>
              <a:t>ASM</a:t>
            </a:r>
            <a:r>
              <a:rPr lang="zh-CN" altLang="en-US">
                <a:ea typeface="宋体" panose="02010600030101010101" pitchFamily="2" charset="-122"/>
              </a:rPr>
              <a:t>模型包括</a:t>
            </a:r>
            <a:r>
              <a:rPr lang="en-US" altLang="zh-CN">
                <a:ea typeface="宋体" panose="02010600030101010101" pitchFamily="2" charset="-122"/>
              </a:rPr>
              <a:t>IPv6 PIM-DM</a:t>
            </a:r>
            <a:r>
              <a:rPr lang="zh-CN" altLang="en-US">
                <a:ea typeface="宋体" panose="02010600030101010101" pitchFamily="2" charset="-122"/>
              </a:rPr>
              <a:t>（</a:t>
            </a:r>
            <a:r>
              <a:rPr lang="en-US" altLang="zh-CN">
                <a:ea typeface="宋体" panose="02010600030101010101" pitchFamily="2" charset="-122"/>
              </a:rPr>
              <a:t>Protocol Independent Multicast-Dense Mode</a:t>
            </a:r>
            <a:r>
              <a:rPr lang="zh-CN" altLang="en-US">
                <a:ea typeface="宋体" panose="02010600030101010101" pitchFamily="2" charset="-122"/>
              </a:rPr>
              <a:t>）和</a:t>
            </a:r>
            <a:r>
              <a:rPr lang="en-US" altLang="zh-CN">
                <a:ea typeface="宋体" panose="02010600030101010101" pitchFamily="2" charset="-122"/>
              </a:rPr>
              <a:t>IPv6 PIM-SM</a:t>
            </a:r>
            <a:r>
              <a:rPr lang="zh-CN" altLang="en-US">
                <a:ea typeface="宋体" panose="02010600030101010101" pitchFamily="2" charset="-122"/>
              </a:rPr>
              <a:t>（</a:t>
            </a:r>
            <a:r>
              <a:rPr lang="en-US" altLang="zh-CN">
                <a:ea typeface="宋体" panose="02010600030101010101" pitchFamily="2" charset="-122"/>
              </a:rPr>
              <a:t>Protocol Independent Multicast Sparse Mode</a:t>
            </a:r>
            <a:r>
              <a:rPr lang="zh-CN" altLang="en-US">
                <a:ea typeface="宋体" panose="02010600030101010101" pitchFamily="2" charset="-122"/>
              </a:rPr>
              <a:t>）；</a:t>
            </a:r>
            <a:r>
              <a:rPr lang="en-US" altLang="zh-CN">
                <a:ea typeface="宋体" panose="02010600030101010101" pitchFamily="2" charset="-122"/>
              </a:rPr>
              <a:t>SSM</a:t>
            </a:r>
            <a:r>
              <a:rPr lang="zh-CN" altLang="en-US">
                <a:ea typeface="宋体" panose="02010600030101010101" pitchFamily="2" charset="-122"/>
              </a:rPr>
              <a:t>模型则使用</a:t>
            </a:r>
            <a:r>
              <a:rPr lang="en-US" altLang="zh-CN">
                <a:ea typeface="宋体" panose="02010600030101010101" pitchFamily="2" charset="-122"/>
              </a:rPr>
              <a:t>MLDv2</a:t>
            </a:r>
            <a:r>
              <a:rPr lang="zh-CN" altLang="en-US">
                <a:ea typeface="宋体" panose="02010600030101010101" pitchFamily="2" charset="-122"/>
              </a:rPr>
              <a:t>和</a:t>
            </a:r>
            <a:r>
              <a:rPr lang="en-US" altLang="zh-CN">
                <a:ea typeface="宋体" panose="02010600030101010101" pitchFamily="2" charset="-122"/>
              </a:rPr>
              <a:t>IPv6 PIM-SM</a:t>
            </a:r>
            <a:r>
              <a:rPr lang="zh-CN" altLang="en-US">
                <a:ea typeface="宋体" panose="02010600030101010101" pitchFamily="2" charset="-122"/>
              </a:rPr>
              <a:t>的部分机制来实现。</a:t>
            </a:r>
          </a:p>
          <a:p>
            <a:pPr eaLnBrk="1" hangingPunct="1"/>
            <a:r>
              <a:rPr lang="zh-CN" altLang="en-US">
                <a:ea typeface="宋体" panose="02010600030101010101" pitchFamily="2" charset="-122"/>
              </a:rPr>
              <a:t>在组成员稀疏分布的大规模</a:t>
            </a:r>
            <a:r>
              <a:rPr lang="en-US" altLang="zh-CN">
                <a:ea typeface="宋体" panose="02010600030101010101" pitchFamily="2" charset="-122"/>
              </a:rPr>
              <a:t>IPv6</a:t>
            </a:r>
            <a:r>
              <a:rPr lang="zh-CN" altLang="en-US">
                <a:ea typeface="宋体" panose="02010600030101010101" pitchFamily="2" charset="-122"/>
              </a:rPr>
              <a:t>网络中，使用</a:t>
            </a:r>
            <a:r>
              <a:rPr lang="en-US" altLang="zh-CN">
                <a:ea typeface="宋体" panose="02010600030101010101" pitchFamily="2" charset="-122"/>
              </a:rPr>
              <a:t>IPv6 PIM-SM</a:t>
            </a:r>
            <a:r>
              <a:rPr lang="zh-CN" altLang="en-US">
                <a:ea typeface="宋体" panose="02010600030101010101" pitchFamily="2" charset="-122"/>
              </a:rPr>
              <a:t>，其主要特性是接收者需要显式加入。缺省情况下，</a:t>
            </a:r>
            <a:r>
              <a:rPr lang="en-US" altLang="zh-CN">
                <a:ea typeface="宋体" panose="02010600030101010101" pitchFamily="2" charset="-122"/>
              </a:rPr>
              <a:t>IPv6 PIM-SM</a:t>
            </a:r>
            <a:r>
              <a:rPr lang="zh-CN" altLang="en-US">
                <a:ea typeface="宋体" panose="02010600030101010101" pitchFamily="2" charset="-122"/>
              </a:rPr>
              <a:t>假设网络中的所有节点都不需要接收组播报文，上游节点只有接收到下游节点的加入消息后才进行组播数据的转发。</a:t>
            </a:r>
          </a:p>
          <a:p>
            <a:pPr eaLnBrk="1" hangingPunct="1"/>
            <a:r>
              <a:rPr lang="en-US" altLang="zh-CN">
                <a:ea typeface="宋体" panose="02010600030101010101" pitchFamily="2" charset="-122"/>
              </a:rPr>
              <a:t>IPv6 PIM-SM</a:t>
            </a:r>
            <a:r>
              <a:rPr lang="zh-CN" altLang="en-US">
                <a:ea typeface="宋体" panose="02010600030101010101" pitchFamily="2" charset="-122"/>
              </a:rPr>
              <a:t>中，汇集点</a:t>
            </a:r>
            <a:r>
              <a:rPr lang="en-US" altLang="zh-CN">
                <a:ea typeface="宋体" panose="02010600030101010101" pitchFamily="2" charset="-122"/>
              </a:rPr>
              <a:t>RP</a:t>
            </a:r>
            <a:r>
              <a:rPr lang="zh-CN" altLang="en-US">
                <a:ea typeface="宋体" panose="02010600030101010101" pitchFamily="2" charset="-122"/>
              </a:rPr>
              <a:t>（</a:t>
            </a:r>
            <a:r>
              <a:rPr lang="en-US" altLang="zh-CN">
                <a:ea typeface="宋体" panose="02010600030101010101" pitchFamily="2" charset="-122"/>
              </a:rPr>
              <a:t>Rendezvous Point</a:t>
            </a:r>
            <a:r>
              <a:rPr lang="zh-CN" altLang="en-US">
                <a:ea typeface="宋体" panose="02010600030101010101" pitchFamily="2" charset="-122"/>
              </a:rPr>
              <a:t>）只向拥有接收者的下游分枝转发组播信息。这样可以节省数据报文和控制报文占用的网络带宽，减少路由器的处理开销。</a:t>
            </a:r>
          </a:p>
          <a:p>
            <a:pPr eaLnBrk="1" hangingPunct="1"/>
            <a:r>
              <a:rPr lang="zh-CN" altLang="en-US">
                <a:ea typeface="宋体" panose="02010600030101010101" pitchFamily="2" charset="-122"/>
              </a:rPr>
              <a:t>当主机希望从指定组播组接收数据时，与之相连的路由器向这个组的</a:t>
            </a:r>
            <a:r>
              <a:rPr lang="en-US" altLang="zh-CN">
                <a:ea typeface="宋体" panose="02010600030101010101" pitchFamily="2" charset="-122"/>
              </a:rPr>
              <a:t>RP</a:t>
            </a:r>
            <a:r>
              <a:rPr lang="zh-CN" altLang="en-US">
                <a:ea typeface="宋体" panose="02010600030101010101" pitchFamily="2" charset="-122"/>
              </a:rPr>
              <a:t>发送加入（</a:t>
            </a:r>
            <a:r>
              <a:rPr lang="en-US" altLang="zh-CN">
                <a:ea typeface="宋体" panose="02010600030101010101" pitchFamily="2" charset="-122"/>
              </a:rPr>
              <a:t>Join</a:t>
            </a:r>
            <a:r>
              <a:rPr lang="zh-CN" altLang="en-US">
                <a:ea typeface="宋体" panose="02010600030101010101" pitchFamily="2" charset="-122"/>
              </a:rPr>
              <a:t>）消息，沿途建立以</a:t>
            </a:r>
            <a:r>
              <a:rPr lang="en-US" altLang="zh-CN">
                <a:ea typeface="宋体" panose="02010600030101010101" pitchFamily="2" charset="-122"/>
              </a:rPr>
              <a:t>RP</a:t>
            </a:r>
            <a:r>
              <a:rPr lang="zh-CN" altLang="en-US">
                <a:ea typeface="宋体" panose="02010600030101010101" pitchFamily="2" charset="-122"/>
              </a:rPr>
              <a:t>为根节点的共享树</a:t>
            </a:r>
            <a:r>
              <a:rPr lang="en-US" altLang="zh-CN">
                <a:ea typeface="宋体" panose="02010600030101010101" pitchFamily="2" charset="-122"/>
              </a:rPr>
              <a:t>RPT</a:t>
            </a:r>
            <a:r>
              <a:rPr lang="zh-CN" altLang="en-US">
                <a:ea typeface="宋体" panose="02010600030101010101" pitchFamily="2" charset="-122"/>
              </a:rPr>
              <a:t>（</a:t>
            </a:r>
            <a:r>
              <a:rPr lang="en-US" altLang="zh-CN">
                <a:ea typeface="宋体" panose="02010600030101010101" pitchFamily="2" charset="-122"/>
              </a:rPr>
              <a:t>Rendezvous Point Tree</a:t>
            </a:r>
            <a:r>
              <a:rPr lang="zh-CN" altLang="en-US">
                <a:ea typeface="宋体" panose="02010600030101010101" pitchFamily="2" charset="-122"/>
              </a:rPr>
              <a:t>）。共享树的含义是不同组播源向相同组播组转发组播数据时，都使用此共享路径。</a:t>
            </a:r>
          </a:p>
          <a:p>
            <a:pPr eaLnBrk="1" hangingPunct="1"/>
            <a:r>
              <a:rPr lang="zh-CN" altLang="en-US">
                <a:ea typeface="宋体" panose="02010600030101010101" pitchFamily="2" charset="-122"/>
              </a:rPr>
              <a:t>当组播源向组播组发送数据时，与源相连的</a:t>
            </a:r>
            <a:r>
              <a:rPr lang="en-US" altLang="zh-CN">
                <a:ea typeface="宋体" panose="02010600030101010101" pitchFamily="2" charset="-122"/>
              </a:rPr>
              <a:t>DR</a:t>
            </a:r>
            <a:r>
              <a:rPr lang="zh-CN" altLang="en-US">
                <a:ea typeface="宋体" panose="02010600030101010101" pitchFamily="2" charset="-122"/>
              </a:rPr>
              <a:t>把组播数据封装在注册消息中以单播方式向</a:t>
            </a:r>
            <a:r>
              <a:rPr lang="en-US" altLang="zh-CN">
                <a:ea typeface="宋体" panose="02010600030101010101" pitchFamily="2" charset="-122"/>
              </a:rPr>
              <a:t>RP</a:t>
            </a:r>
            <a:r>
              <a:rPr lang="zh-CN" altLang="en-US">
                <a:ea typeface="宋体" panose="02010600030101010101" pitchFamily="2" charset="-122"/>
              </a:rPr>
              <a:t>发送。注册消息到达</a:t>
            </a:r>
            <a:r>
              <a:rPr lang="en-US" altLang="zh-CN">
                <a:ea typeface="宋体" panose="02010600030101010101" pitchFamily="2" charset="-122"/>
              </a:rPr>
              <a:t>RP</a:t>
            </a:r>
            <a:r>
              <a:rPr lang="zh-CN" altLang="en-US">
                <a:ea typeface="宋体" panose="02010600030101010101" pitchFamily="2" charset="-122"/>
              </a:rPr>
              <a:t>后，由</a:t>
            </a:r>
            <a:r>
              <a:rPr lang="en-US" altLang="zh-CN">
                <a:ea typeface="宋体" panose="02010600030101010101" pitchFamily="2" charset="-122"/>
              </a:rPr>
              <a:t>RP</a:t>
            </a:r>
            <a:r>
              <a:rPr lang="zh-CN" altLang="en-US">
                <a:ea typeface="宋体" panose="02010600030101010101" pitchFamily="2" charset="-122"/>
              </a:rPr>
              <a:t>对组播数据解封装，再沿</a:t>
            </a:r>
            <a:r>
              <a:rPr lang="en-US" altLang="zh-CN">
                <a:ea typeface="宋体" panose="02010600030101010101" pitchFamily="2" charset="-122"/>
              </a:rPr>
              <a:t>RPT</a:t>
            </a:r>
            <a:r>
              <a:rPr lang="zh-CN" altLang="en-US">
                <a:ea typeface="宋体" panose="02010600030101010101" pitchFamily="2" charset="-122"/>
              </a:rPr>
              <a:t>向接收者发送。当以注册消息方式发送的组播数据达到一定速率后，</a:t>
            </a:r>
            <a:r>
              <a:rPr lang="en-US" altLang="zh-CN">
                <a:ea typeface="宋体" panose="02010600030101010101" pitchFamily="2" charset="-122"/>
              </a:rPr>
              <a:t>RP</a:t>
            </a:r>
            <a:r>
              <a:rPr lang="zh-CN" altLang="en-US">
                <a:ea typeface="宋体" panose="02010600030101010101" pitchFamily="2" charset="-122"/>
              </a:rPr>
              <a:t>向组播源发送加入消息，建立组播源与</a:t>
            </a:r>
            <a:r>
              <a:rPr lang="en-US" altLang="zh-CN">
                <a:ea typeface="宋体" panose="02010600030101010101" pitchFamily="2" charset="-122"/>
              </a:rPr>
              <a:t>RP</a:t>
            </a:r>
            <a:r>
              <a:rPr lang="zh-CN" altLang="en-US">
                <a:ea typeface="宋体" panose="02010600030101010101" pitchFamily="2" charset="-122"/>
              </a:rPr>
              <a:t>之间的组播分发树。然后，</a:t>
            </a:r>
            <a:r>
              <a:rPr lang="en-US" altLang="zh-CN">
                <a:ea typeface="宋体" panose="02010600030101010101" pitchFamily="2" charset="-122"/>
              </a:rPr>
              <a:t>RP</a:t>
            </a:r>
            <a:r>
              <a:rPr lang="zh-CN" altLang="en-US">
                <a:ea typeface="宋体" panose="02010600030101010101" pitchFamily="2" charset="-122"/>
              </a:rPr>
              <a:t>向组播源的</a:t>
            </a:r>
            <a:r>
              <a:rPr lang="en-US" altLang="zh-CN">
                <a:ea typeface="宋体" panose="02010600030101010101" pitchFamily="2" charset="-122"/>
              </a:rPr>
              <a:t>DR</a:t>
            </a:r>
            <a:r>
              <a:rPr lang="zh-CN" altLang="en-US">
                <a:ea typeface="宋体" panose="02010600030101010101" pitchFamily="2" charset="-122"/>
              </a:rPr>
              <a:t>发送注册停止消息，指示</a:t>
            </a:r>
            <a:r>
              <a:rPr lang="en-US" altLang="zh-CN">
                <a:ea typeface="宋体" panose="02010600030101010101" pitchFamily="2" charset="-122"/>
              </a:rPr>
              <a:t>DR</a:t>
            </a:r>
            <a:r>
              <a:rPr lang="zh-CN" altLang="en-US">
                <a:ea typeface="宋体" panose="02010600030101010101" pitchFamily="2" charset="-122"/>
              </a:rPr>
              <a:t>直接以非封装方式根据组播转发表发送组播数据。</a:t>
            </a:r>
          </a:p>
        </p:txBody>
      </p:sp>
    </p:spTree>
    <p:extLst>
      <p:ext uri="{BB962C8B-B14F-4D97-AF65-F5344CB8AC3E}">
        <p14:creationId xmlns:p14="http://schemas.microsoft.com/office/powerpoint/2010/main" val="3023649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Rectangle 2">
            <a:extLst>
              <a:ext uri="{FF2B5EF4-FFF2-40B4-BE49-F238E27FC236}">
                <a16:creationId xmlns:a16="http://schemas.microsoft.com/office/drawing/2014/main" id="{7293F0D4-4488-41F5-8C3E-D7E3D0C53A5A}"/>
              </a:ext>
            </a:extLst>
          </p:cNvPr>
          <p:cNvSpPr>
            <a:spLocks noGrp="1" noRot="1" noChangeAspect="1" noChangeArrowheads="1" noTextEdit="1"/>
          </p:cNvSpPr>
          <p:nvPr>
            <p:ph type="sldImg"/>
          </p:nvPr>
        </p:nvSpPr>
        <p:spPr>
          <a:xfrm>
            <a:off x="376238" y="768350"/>
            <a:ext cx="6346825" cy="3570288"/>
          </a:xfrm>
          <a:ln/>
        </p:spPr>
      </p:sp>
      <p:sp>
        <p:nvSpPr>
          <p:cNvPr id="63494" name="Rectangle 3">
            <a:extLst>
              <a:ext uri="{FF2B5EF4-FFF2-40B4-BE49-F238E27FC236}">
                <a16:creationId xmlns:a16="http://schemas.microsoft.com/office/drawing/2014/main" id="{99407EB4-B033-4C05-BE36-236570BDF3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借助</a:t>
            </a:r>
            <a:r>
              <a:rPr lang="en-US" altLang="zh-CN"/>
              <a:t>Hello</a:t>
            </a:r>
            <a:r>
              <a:rPr lang="zh-CN" altLang="en-US"/>
              <a:t>消息可以为共享网络（如</a:t>
            </a:r>
            <a:r>
              <a:rPr lang="en-US" altLang="zh-CN"/>
              <a:t>Ethernet</a:t>
            </a:r>
            <a:r>
              <a:rPr lang="zh-CN" altLang="en-US"/>
              <a:t>）选举</a:t>
            </a:r>
            <a:r>
              <a:rPr lang="en-US" altLang="zh-CN"/>
              <a:t>DR</a:t>
            </a:r>
            <a:r>
              <a:rPr lang="zh-CN" altLang="en-US"/>
              <a:t>（</a:t>
            </a:r>
            <a:r>
              <a:rPr lang="en-US" altLang="zh-CN"/>
              <a:t>Designated Router</a:t>
            </a:r>
            <a:r>
              <a:rPr lang="zh-CN" altLang="en-US"/>
              <a:t>），</a:t>
            </a:r>
            <a:r>
              <a:rPr lang="en-US" altLang="zh-CN"/>
              <a:t>DR</a:t>
            </a:r>
            <a:r>
              <a:rPr lang="zh-CN" altLang="en-US"/>
              <a:t>将作为本网段中组播信息的唯一转发者。无论是和组播源</a:t>
            </a:r>
            <a:r>
              <a:rPr lang="en-US" altLang="zh-CN"/>
              <a:t>S</a:t>
            </a:r>
            <a:r>
              <a:rPr lang="zh-CN" altLang="en-US"/>
              <a:t>连接的网络，还是和接收者连接的网络，只要网络为共享媒介则需要选举</a:t>
            </a:r>
            <a:r>
              <a:rPr lang="en-US" altLang="zh-CN"/>
              <a:t>DR</a:t>
            </a:r>
            <a:r>
              <a:rPr lang="zh-CN" altLang="en-US"/>
              <a:t>，接收者侧</a:t>
            </a:r>
            <a:r>
              <a:rPr lang="en-US" altLang="zh-CN"/>
              <a:t>DR</a:t>
            </a:r>
            <a:r>
              <a:rPr lang="zh-CN" altLang="en-US"/>
              <a:t>向</a:t>
            </a:r>
            <a:r>
              <a:rPr lang="en-US" altLang="zh-CN"/>
              <a:t>RP</a:t>
            </a:r>
            <a:r>
              <a:rPr lang="zh-CN" altLang="en-US"/>
              <a:t>发送</a:t>
            </a:r>
            <a:r>
              <a:rPr lang="en-US" altLang="zh-CN"/>
              <a:t>Join</a:t>
            </a:r>
            <a:r>
              <a:rPr lang="zh-CN" altLang="en-US"/>
              <a:t>加入消息；组播源侧</a:t>
            </a:r>
            <a:r>
              <a:rPr lang="en-US" altLang="zh-CN"/>
              <a:t>DR</a:t>
            </a:r>
            <a:r>
              <a:rPr lang="zh-CN" altLang="en-US"/>
              <a:t>向</a:t>
            </a:r>
            <a:r>
              <a:rPr lang="en-US" altLang="zh-CN"/>
              <a:t>RP</a:t>
            </a:r>
            <a:r>
              <a:rPr lang="zh-CN" altLang="en-US"/>
              <a:t>发送</a:t>
            </a:r>
            <a:r>
              <a:rPr lang="en-US" altLang="zh-CN"/>
              <a:t>Register</a:t>
            </a:r>
            <a:r>
              <a:rPr lang="zh-CN" altLang="en-US"/>
              <a:t>注册消息。 </a:t>
            </a:r>
          </a:p>
          <a:p>
            <a:pPr eaLnBrk="1" hangingPunct="1"/>
            <a:r>
              <a:rPr lang="en-US" altLang="zh-CN"/>
              <a:t>DR</a:t>
            </a:r>
            <a:r>
              <a:rPr lang="zh-CN" altLang="en-US"/>
              <a:t>的选举过程如下所述：</a:t>
            </a:r>
          </a:p>
          <a:p>
            <a:pPr lvl="1" eaLnBrk="1" hangingPunct="1"/>
            <a:r>
              <a:rPr lang="zh-CN" altLang="en-US"/>
              <a:t>共享网段上的各路由器相互间发送带有</a:t>
            </a:r>
            <a:r>
              <a:rPr lang="en-US" altLang="zh-CN"/>
              <a:t>DR</a:t>
            </a:r>
            <a:r>
              <a:rPr lang="zh-CN" altLang="en-US"/>
              <a:t>优先级选项的</a:t>
            </a:r>
            <a:r>
              <a:rPr lang="en-US" altLang="zh-CN"/>
              <a:t>Hello</a:t>
            </a:r>
            <a:r>
              <a:rPr lang="zh-CN" altLang="en-US"/>
              <a:t>消息；</a:t>
            </a:r>
          </a:p>
          <a:p>
            <a:pPr lvl="1" eaLnBrk="1" hangingPunct="1"/>
            <a:r>
              <a:rPr lang="zh-CN" altLang="en-US"/>
              <a:t>具有最高优先级的路由器被选举为此网段的</a:t>
            </a:r>
            <a:r>
              <a:rPr lang="en-US" altLang="zh-CN"/>
              <a:t>DR</a:t>
            </a:r>
            <a:r>
              <a:rPr lang="zh-CN" altLang="en-US"/>
              <a:t>。如果路由器具有相同的优先级，则</a:t>
            </a:r>
            <a:r>
              <a:rPr lang="en-US" altLang="zh-CN"/>
              <a:t>IPv6</a:t>
            </a:r>
            <a:r>
              <a:rPr lang="zh-CN" altLang="en-US"/>
              <a:t>地址最大的路由器被选举为</a:t>
            </a:r>
            <a:r>
              <a:rPr lang="en-US" altLang="zh-CN"/>
              <a:t>DR</a:t>
            </a:r>
            <a:r>
              <a:rPr lang="zh-CN" altLang="en-US"/>
              <a:t>。</a:t>
            </a:r>
          </a:p>
          <a:p>
            <a:pPr eaLnBrk="1" hangingPunct="1"/>
            <a:r>
              <a:rPr lang="zh-CN" altLang="en-US"/>
              <a:t>当</a:t>
            </a:r>
            <a:r>
              <a:rPr lang="en-US" altLang="zh-CN"/>
              <a:t>DR</a:t>
            </a:r>
            <a:r>
              <a:rPr lang="zh-CN" altLang="en-US"/>
              <a:t>出现异常，其他路由器将接收不到其发出的</a:t>
            </a:r>
            <a:r>
              <a:rPr lang="en-US" altLang="zh-CN"/>
              <a:t>Hello</a:t>
            </a:r>
            <a:r>
              <a:rPr lang="zh-CN" altLang="en-US"/>
              <a:t>消息。在此</a:t>
            </a:r>
            <a:r>
              <a:rPr lang="en-US" altLang="zh-CN"/>
              <a:t>DR</a:t>
            </a:r>
            <a:r>
              <a:rPr lang="zh-CN" altLang="en-US"/>
              <a:t>超时后，会触发共享网段上新一轮的</a:t>
            </a:r>
            <a:r>
              <a:rPr lang="en-US" altLang="zh-CN"/>
              <a:t>DR</a:t>
            </a:r>
            <a:r>
              <a:rPr lang="zh-CN" altLang="en-US"/>
              <a:t>选举。</a:t>
            </a:r>
          </a:p>
          <a:p>
            <a:pPr eaLnBrk="1" hangingPunct="1"/>
            <a:r>
              <a:rPr lang="zh-CN" altLang="en-US"/>
              <a:t>如果网络中至少有一台路由器不支持在</a:t>
            </a:r>
            <a:r>
              <a:rPr lang="en-US" altLang="zh-CN"/>
              <a:t>Hello</a:t>
            </a:r>
            <a:r>
              <a:rPr lang="zh-CN" altLang="en-US"/>
              <a:t>报文中携带</a:t>
            </a:r>
            <a:r>
              <a:rPr lang="en-US" altLang="zh-CN"/>
              <a:t>DR</a:t>
            </a:r>
            <a:r>
              <a:rPr lang="zh-CN" altLang="en-US"/>
              <a:t>优先级，由</a:t>
            </a:r>
            <a:r>
              <a:rPr lang="en-US" altLang="zh-CN"/>
              <a:t>IPv6</a:t>
            </a:r>
            <a:r>
              <a:rPr lang="zh-CN" altLang="en-US"/>
              <a:t>链路本地地址最大的路由器充当</a:t>
            </a:r>
            <a:r>
              <a:rPr lang="en-US" altLang="zh-CN"/>
              <a:t>DR</a:t>
            </a:r>
            <a:r>
              <a:rPr lang="zh-CN" altLang="en-US"/>
              <a:t>。</a:t>
            </a:r>
          </a:p>
          <a:p>
            <a:pPr eaLnBrk="1" hangingPunct="1"/>
            <a:endParaRPr lang="zh-CN" altLang="en-US"/>
          </a:p>
        </p:txBody>
      </p:sp>
    </p:spTree>
    <p:extLst>
      <p:ext uri="{BB962C8B-B14F-4D97-AF65-F5344CB8AC3E}">
        <p14:creationId xmlns:p14="http://schemas.microsoft.com/office/powerpoint/2010/main" val="1550360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3">
            <a:extLst>
              <a:ext uri="{FF2B5EF4-FFF2-40B4-BE49-F238E27FC236}">
                <a16:creationId xmlns:a16="http://schemas.microsoft.com/office/drawing/2014/main" id="{E9AD2A20-C244-4439-A50A-B50AE6016CA4}"/>
              </a:ext>
            </a:extLst>
          </p:cNvPr>
          <p:cNvSpPr>
            <a:spLocks noGrp="1" noChangeArrowheads="1"/>
          </p:cNvSpPr>
          <p:nvPr>
            <p:ph type="body" idx="1"/>
          </p:nvPr>
        </p:nvSpPr>
        <p:spPr/>
        <p:txBody>
          <a:bodyPr/>
          <a:lstStyle/>
          <a:p>
            <a:r>
              <a:rPr lang="zh-CN" altLang="en-US" dirty="0"/>
              <a:t>如何发现</a:t>
            </a:r>
            <a:r>
              <a:rPr lang="en-US" altLang="zh-CN" dirty="0"/>
              <a:t>RP</a:t>
            </a:r>
            <a:r>
              <a:rPr lang="zh-CN" altLang="en-US" dirty="0"/>
              <a:t>？对于小规模的简单网络，一个</a:t>
            </a:r>
            <a:r>
              <a:rPr lang="en-US" altLang="zh-CN" dirty="0"/>
              <a:t>RP</a:t>
            </a:r>
            <a:r>
              <a:rPr lang="zh-CN" altLang="en-US" dirty="0"/>
              <a:t>用于全网转发信息就足够了，此</a:t>
            </a:r>
            <a:r>
              <a:rPr lang="en-US" altLang="zh-CN" dirty="0"/>
              <a:t>RP</a:t>
            </a:r>
            <a:r>
              <a:rPr lang="zh-CN" altLang="en-US" dirty="0"/>
              <a:t>的位置可通过静态指定，在</a:t>
            </a:r>
            <a:r>
              <a:rPr lang="en-US" altLang="zh-CN" dirty="0"/>
              <a:t>DR</a:t>
            </a:r>
            <a:r>
              <a:rPr lang="zh-CN" altLang="en-US" dirty="0"/>
              <a:t>和叶子路由器以及组播数据流将要经过的所有路由器上手工指定</a:t>
            </a:r>
            <a:r>
              <a:rPr lang="en-US" altLang="zh-CN" dirty="0"/>
              <a:t>RP</a:t>
            </a:r>
            <a:r>
              <a:rPr lang="zh-CN" altLang="en-US" dirty="0"/>
              <a:t>的</a:t>
            </a:r>
            <a:r>
              <a:rPr lang="en-US" altLang="zh-CN" dirty="0"/>
              <a:t>IP</a:t>
            </a:r>
            <a:r>
              <a:rPr lang="zh-CN" altLang="en-US" dirty="0"/>
              <a:t>地址。然而，在大多数应用中，</a:t>
            </a:r>
            <a:r>
              <a:rPr lang="en-US" altLang="zh-CN" dirty="0"/>
              <a:t>IPv6 PIM-SM</a:t>
            </a:r>
            <a:r>
              <a:rPr lang="zh-CN" altLang="en-US" dirty="0"/>
              <a:t>网络覆盖了很大的区域，需要通过</a:t>
            </a:r>
            <a:r>
              <a:rPr lang="en-US" altLang="zh-CN" dirty="0"/>
              <a:t>RP</a:t>
            </a:r>
            <a:r>
              <a:rPr lang="zh-CN" altLang="en-US" dirty="0"/>
              <a:t>转发大量的组播流量。因此，不同的组播组应该具有各自的</a:t>
            </a:r>
            <a:r>
              <a:rPr lang="en-US" altLang="zh-CN" dirty="0"/>
              <a:t>RP</a:t>
            </a:r>
            <a:r>
              <a:rPr lang="zh-CN" altLang="en-US" dirty="0"/>
              <a:t>。为了减少配置多个静态</a:t>
            </a:r>
            <a:r>
              <a:rPr lang="en-US" altLang="zh-CN" dirty="0"/>
              <a:t>RP</a:t>
            </a:r>
            <a:r>
              <a:rPr lang="zh-CN" altLang="en-US" dirty="0"/>
              <a:t>的工作量以及更好的适应网络的实时变化，采用自举（</a:t>
            </a:r>
            <a:r>
              <a:rPr lang="en-US" altLang="zh-CN" dirty="0"/>
              <a:t>Bootstrap</a:t>
            </a:r>
            <a:r>
              <a:rPr lang="zh-CN" altLang="en-US" dirty="0"/>
              <a:t>）机制来动态选举</a:t>
            </a:r>
            <a:r>
              <a:rPr lang="en-US" altLang="zh-CN" dirty="0"/>
              <a:t>RP</a:t>
            </a:r>
            <a:r>
              <a:rPr lang="zh-CN" altLang="en-US" dirty="0"/>
              <a:t>。</a:t>
            </a:r>
          </a:p>
          <a:p>
            <a:pPr lvl="0"/>
            <a:r>
              <a:rPr lang="zh-CN" altLang="en-US" dirty="0"/>
              <a:t>自举路由器</a:t>
            </a:r>
            <a:r>
              <a:rPr lang="en-US" altLang="zh-CN" dirty="0"/>
              <a:t>BSR</a:t>
            </a:r>
            <a:r>
              <a:rPr lang="zh-CN" altLang="en-US" dirty="0"/>
              <a:t>（</a:t>
            </a:r>
            <a:r>
              <a:rPr lang="en-US" altLang="zh-CN" dirty="0" err="1"/>
              <a:t>BootStrap</a:t>
            </a:r>
            <a:r>
              <a:rPr lang="en-US" altLang="zh-CN" dirty="0"/>
              <a:t> Router</a:t>
            </a:r>
            <a:r>
              <a:rPr lang="zh-CN" altLang="en-US" dirty="0"/>
              <a:t>）是</a:t>
            </a:r>
            <a:r>
              <a:rPr lang="en-US" altLang="zh-CN" dirty="0"/>
              <a:t>IPv6 PIM-SM</a:t>
            </a:r>
            <a:r>
              <a:rPr lang="zh-CN" altLang="en-US" dirty="0"/>
              <a:t>网络的管理核心。</a:t>
            </a:r>
            <a:r>
              <a:rPr lang="en-US" altLang="zh-CN" dirty="0"/>
              <a:t>BSR</a:t>
            </a:r>
            <a:r>
              <a:rPr lang="zh-CN" altLang="en-US" dirty="0"/>
              <a:t>收集来自各候选</a:t>
            </a:r>
            <a:r>
              <a:rPr lang="en-US" altLang="zh-CN" dirty="0"/>
              <a:t>RP</a:t>
            </a:r>
            <a:r>
              <a:rPr lang="zh-CN" altLang="en-US" dirty="0"/>
              <a:t>即</a:t>
            </a:r>
            <a:r>
              <a:rPr lang="en-US" altLang="zh-CN" dirty="0"/>
              <a:t>C-RP</a:t>
            </a:r>
            <a:r>
              <a:rPr lang="zh-CN" altLang="en-US" dirty="0"/>
              <a:t>（</a:t>
            </a:r>
            <a:r>
              <a:rPr lang="en-US" altLang="zh-CN" dirty="0"/>
              <a:t>Candidate-RP</a:t>
            </a:r>
            <a:r>
              <a:rPr lang="zh-CN" altLang="en-US" dirty="0"/>
              <a:t>）的通告（</a:t>
            </a:r>
            <a:r>
              <a:rPr lang="en-US" altLang="zh-CN" dirty="0"/>
              <a:t>Advertisement</a:t>
            </a:r>
            <a:r>
              <a:rPr lang="zh-CN" altLang="en-US" dirty="0"/>
              <a:t>）消息，选择合适的</a:t>
            </a:r>
            <a:r>
              <a:rPr lang="en-US" altLang="zh-CN" dirty="0"/>
              <a:t>C-RP</a:t>
            </a:r>
            <a:r>
              <a:rPr lang="zh-CN" altLang="en-US" dirty="0"/>
              <a:t>来构成组播组的</a:t>
            </a:r>
            <a:r>
              <a:rPr lang="en-US" altLang="zh-CN" dirty="0"/>
              <a:t>RP-Set</a:t>
            </a:r>
            <a:r>
              <a:rPr lang="zh-CN" altLang="en-US" dirty="0"/>
              <a:t>信息。</a:t>
            </a:r>
            <a:r>
              <a:rPr lang="en-US" altLang="zh-CN" dirty="0"/>
              <a:t>RP-Set</a:t>
            </a:r>
            <a:r>
              <a:rPr lang="zh-CN" altLang="en-US" dirty="0"/>
              <a:t>是各组播组与对应</a:t>
            </a:r>
            <a:r>
              <a:rPr lang="en-US" altLang="zh-CN" dirty="0"/>
              <a:t>C-RP</a:t>
            </a:r>
            <a:r>
              <a:rPr lang="zh-CN" altLang="en-US" dirty="0"/>
              <a:t>的数据库。</a:t>
            </a:r>
            <a:r>
              <a:rPr lang="en-US" altLang="zh-CN" dirty="0"/>
              <a:t>BSR</a:t>
            </a:r>
            <a:r>
              <a:rPr lang="zh-CN" altLang="en-US" dirty="0"/>
              <a:t>通过自举消息向整个</a:t>
            </a:r>
            <a:r>
              <a:rPr lang="en-US" altLang="zh-CN" dirty="0"/>
              <a:t>IPv6 PIM-SM</a:t>
            </a:r>
            <a:r>
              <a:rPr lang="zh-CN" altLang="en-US" dirty="0"/>
              <a:t>网络通告</a:t>
            </a:r>
            <a:r>
              <a:rPr lang="en-US" altLang="zh-CN" dirty="0"/>
              <a:t>RP-Set</a:t>
            </a:r>
            <a:r>
              <a:rPr lang="zh-CN" altLang="en-US" dirty="0"/>
              <a:t>信息。包括</a:t>
            </a:r>
            <a:r>
              <a:rPr lang="en-US" altLang="zh-CN" dirty="0"/>
              <a:t>DR</a:t>
            </a:r>
            <a:r>
              <a:rPr lang="zh-CN" altLang="en-US" dirty="0"/>
              <a:t>在内的所有路由器学习到各组播组对应的</a:t>
            </a:r>
            <a:r>
              <a:rPr lang="en-US" altLang="zh-CN" dirty="0"/>
              <a:t>C-RP</a:t>
            </a:r>
            <a:r>
              <a:rPr lang="zh-CN" altLang="en-US" dirty="0"/>
              <a:t>后，根据哈希算法计算出各组播组对应的唯一</a:t>
            </a:r>
            <a:r>
              <a:rPr lang="en-US" altLang="zh-CN" dirty="0"/>
              <a:t>RP</a:t>
            </a:r>
            <a:r>
              <a:rPr lang="zh-CN" altLang="en-US" dirty="0"/>
              <a:t>。</a:t>
            </a:r>
          </a:p>
          <a:p>
            <a:pPr lvl="0"/>
            <a:r>
              <a:rPr lang="zh-CN" altLang="en-US" dirty="0"/>
              <a:t>一个网络（或一个管理域）只能有一个</a:t>
            </a:r>
            <a:r>
              <a:rPr lang="en-US" altLang="zh-CN" dirty="0"/>
              <a:t>BSR</a:t>
            </a:r>
            <a:r>
              <a:rPr lang="zh-CN" altLang="en-US" dirty="0"/>
              <a:t>，但可以有多个候选</a:t>
            </a:r>
            <a:r>
              <a:rPr lang="en-US" altLang="zh-CN" dirty="0"/>
              <a:t>BSR</a:t>
            </a:r>
            <a:r>
              <a:rPr lang="zh-CN" altLang="en-US" dirty="0"/>
              <a:t>即 </a:t>
            </a:r>
            <a:r>
              <a:rPr lang="en-US" altLang="zh-CN" dirty="0"/>
              <a:t>C-BSR </a:t>
            </a:r>
            <a:r>
              <a:rPr lang="zh-CN" altLang="en-US" dirty="0"/>
              <a:t>（</a:t>
            </a:r>
            <a:r>
              <a:rPr lang="en-US" altLang="zh-CN" dirty="0"/>
              <a:t>Candidate-BSR</a:t>
            </a:r>
            <a:r>
              <a:rPr lang="zh-CN" altLang="en-US" dirty="0"/>
              <a:t>）。一旦</a:t>
            </a:r>
            <a:r>
              <a:rPr lang="en-US" altLang="zh-CN" dirty="0"/>
              <a:t>BSR</a:t>
            </a:r>
            <a:r>
              <a:rPr lang="zh-CN" altLang="en-US" dirty="0"/>
              <a:t>发生故障后，可以通过自举机制从</a:t>
            </a:r>
            <a:r>
              <a:rPr lang="en-US" altLang="zh-CN" dirty="0"/>
              <a:t>C-BSR</a:t>
            </a:r>
            <a:r>
              <a:rPr lang="zh-CN" altLang="en-US" dirty="0"/>
              <a:t>中选举出新的</a:t>
            </a:r>
            <a:r>
              <a:rPr lang="en-US" altLang="zh-CN" dirty="0"/>
              <a:t>BSR</a:t>
            </a:r>
            <a:r>
              <a:rPr lang="zh-CN" altLang="en-US" dirty="0"/>
              <a:t>，从而避免业务的中断。</a:t>
            </a:r>
            <a:r>
              <a:rPr lang="en-US" altLang="zh-CN" dirty="0"/>
              <a:t>IPv6 PIM-SM</a:t>
            </a:r>
            <a:r>
              <a:rPr lang="zh-CN" altLang="en-US" dirty="0"/>
              <a:t>域中可以配置多个</a:t>
            </a:r>
            <a:r>
              <a:rPr lang="en-US" altLang="zh-CN" dirty="0"/>
              <a:t>C-RP</a:t>
            </a:r>
            <a:r>
              <a:rPr lang="zh-CN" altLang="en-US" dirty="0"/>
              <a:t>。</a:t>
            </a:r>
            <a:r>
              <a:rPr lang="en-US" altLang="zh-CN" dirty="0"/>
              <a:t>BSR</a:t>
            </a:r>
            <a:r>
              <a:rPr lang="zh-CN" altLang="en-US" dirty="0"/>
              <a:t>负责收集并发送各组播组的</a:t>
            </a:r>
            <a:r>
              <a:rPr lang="en-US" altLang="zh-CN" dirty="0"/>
              <a:t>RP-Set</a:t>
            </a:r>
            <a:r>
              <a:rPr lang="zh-CN" altLang="en-US" dirty="0"/>
              <a:t>信息。</a:t>
            </a:r>
            <a:endParaRPr lang="en-US" altLang="zh-CN" dirty="0"/>
          </a:p>
          <a:p>
            <a:pPr lvl="1"/>
            <a:r>
              <a:rPr lang="en-US" altLang="zh-CN" dirty="0"/>
              <a:t>RP</a:t>
            </a:r>
            <a:r>
              <a:rPr lang="zh-CN" altLang="en-US" dirty="0"/>
              <a:t>配置方式建议：</a:t>
            </a:r>
            <a:endParaRPr lang="en-US" altLang="zh-CN" dirty="0"/>
          </a:p>
          <a:p>
            <a:pPr lvl="2"/>
            <a:r>
              <a:rPr lang="zh-CN" altLang="en-US" dirty="0"/>
              <a:t>中小型网络：建议选择静态</a:t>
            </a:r>
            <a:r>
              <a:rPr lang="en-US" altLang="zh-CN" dirty="0"/>
              <a:t>RP</a:t>
            </a:r>
            <a:r>
              <a:rPr lang="zh-CN" altLang="en-US" dirty="0"/>
              <a:t>方式，对设备要求低，也比较稳定。</a:t>
            </a:r>
          </a:p>
          <a:p>
            <a:pPr lvl="2"/>
            <a:r>
              <a:rPr lang="zh-CN" altLang="en-US" dirty="0"/>
              <a:t>如果网络中只有一个组播源，建议选择直连组播源的设备作为静态</a:t>
            </a:r>
            <a:r>
              <a:rPr lang="en-US" altLang="zh-CN" dirty="0"/>
              <a:t>RP</a:t>
            </a:r>
            <a:r>
              <a:rPr lang="zh-CN" altLang="en-US" dirty="0"/>
              <a:t>，这样可以省略源端</a:t>
            </a:r>
            <a:r>
              <a:rPr lang="en-US" altLang="zh-CN" dirty="0"/>
              <a:t>DR</a:t>
            </a:r>
            <a:r>
              <a:rPr lang="zh-CN" altLang="en-US" dirty="0"/>
              <a:t>向</a:t>
            </a:r>
            <a:r>
              <a:rPr lang="en-US" altLang="zh-CN" dirty="0"/>
              <a:t>RP</a:t>
            </a:r>
            <a:r>
              <a:rPr lang="zh-CN" altLang="en-US" dirty="0"/>
              <a:t>注册的过程。</a:t>
            </a:r>
          </a:p>
          <a:p>
            <a:pPr lvl="2"/>
            <a:r>
              <a:rPr lang="zh-CN" altLang="en-US" dirty="0"/>
              <a:t>采用静态</a:t>
            </a:r>
            <a:r>
              <a:rPr lang="en-US" altLang="zh-CN" dirty="0"/>
              <a:t>RP</a:t>
            </a:r>
            <a:r>
              <a:rPr lang="zh-CN" altLang="en-US" dirty="0"/>
              <a:t>方式要确保域内所有路由器（包括</a:t>
            </a:r>
            <a:r>
              <a:rPr lang="en-US" altLang="zh-CN" dirty="0"/>
              <a:t>RP</a:t>
            </a:r>
            <a:r>
              <a:rPr lang="zh-CN" altLang="en-US" dirty="0"/>
              <a:t>本身）的</a:t>
            </a:r>
            <a:r>
              <a:rPr lang="en-US" altLang="zh-CN" dirty="0"/>
              <a:t>RP</a:t>
            </a:r>
            <a:r>
              <a:rPr lang="zh-CN" altLang="en-US" dirty="0"/>
              <a:t>信息以及服务的组播组范围全网一致。</a:t>
            </a:r>
          </a:p>
          <a:p>
            <a:pPr lvl="2"/>
            <a:r>
              <a:rPr lang="zh-CN" altLang="en-US" dirty="0"/>
              <a:t>大型网络：可以采用动态</a:t>
            </a:r>
            <a:r>
              <a:rPr lang="en-US" altLang="zh-CN" dirty="0"/>
              <a:t>RP</a:t>
            </a:r>
            <a:r>
              <a:rPr lang="zh-CN" altLang="en-US" dirty="0"/>
              <a:t>方式，可靠性高，可维护性强。</a:t>
            </a:r>
          </a:p>
          <a:p>
            <a:pPr lvl="2"/>
            <a:r>
              <a:rPr lang="zh-CN" altLang="en-US" dirty="0"/>
              <a:t>如果网络中存在多个组播源，且分布密集，建议选择与组播源比较近的核心设备作为</a:t>
            </a:r>
            <a:r>
              <a:rPr lang="en-US" altLang="zh-CN" dirty="0"/>
              <a:t>C-RP</a:t>
            </a:r>
            <a:r>
              <a:rPr lang="zh-CN" altLang="en-US" dirty="0"/>
              <a:t>；如果网络中存在多个用户，且分布密集，建议选择与用户比较近的核心设备作为</a:t>
            </a:r>
            <a:r>
              <a:rPr lang="en-US" altLang="zh-CN" dirty="0"/>
              <a:t>C-RP</a:t>
            </a:r>
            <a:r>
              <a:rPr lang="zh-CN" altLang="en-US" dirty="0"/>
              <a:t>。</a:t>
            </a:r>
          </a:p>
          <a:p>
            <a:endParaRPr lang="zh-CN" altLang="en-US" dirty="0"/>
          </a:p>
          <a:p>
            <a:endParaRPr lang="zh-CN" altLang="en-US" dirty="0"/>
          </a:p>
        </p:txBody>
      </p:sp>
    </p:spTree>
    <p:extLst>
      <p:ext uri="{BB962C8B-B14F-4D97-AF65-F5344CB8AC3E}">
        <p14:creationId xmlns:p14="http://schemas.microsoft.com/office/powerpoint/2010/main" val="1640389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pPr eaLnBrk="1" hangingPunct="1">
              <a:lnSpc>
                <a:spcPct val="115000"/>
              </a:lnSpc>
            </a:pPr>
            <a:r>
              <a:rPr lang="en-US" altLang="zh-CN" sz="1000" dirty="0" err="1">
                <a:ea typeface="宋体" panose="02010600030101010101" pitchFamily="2" charset="-122"/>
              </a:rPr>
              <a:t>BootStrap</a:t>
            </a:r>
            <a:r>
              <a:rPr lang="en-US" altLang="zh-CN" sz="1000" dirty="0">
                <a:ea typeface="宋体" panose="02010600030101010101" pitchFamily="2" charset="-122"/>
              </a:rPr>
              <a:t> router</a:t>
            </a:r>
            <a:r>
              <a:rPr lang="zh-CN" altLang="en-US" sz="1000" dirty="0">
                <a:ea typeface="宋体" panose="02010600030101010101" pitchFamily="2" charset="-122"/>
              </a:rPr>
              <a:t>工作的原理和过程：首先要在网络中选择合适的路由器把它配置成候选</a:t>
            </a:r>
            <a:r>
              <a:rPr lang="en-US" altLang="zh-CN" sz="1000" dirty="0">
                <a:ea typeface="宋体" panose="02010600030101010101" pitchFamily="2" charset="-122"/>
              </a:rPr>
              <a:t>BSR</a:t>
            </a:r>
            <a:r>
              <a:rPr lang="zh-CN" altLang="en-US" sz="1000" dirty="0">
                <a:ea typeface="宋体" panose="02010600030101010101" pitchFamily="2" charset="-122"/>
              </a:rPr>
              <a:t>（</a:t>
            </a:r>
            <a:r>
              <a:rPr lang="en-US" altLang="zh-CN" sz="1000" dirty="0">
                <a:ea typeface="宋体" panose="02010600030101010101" pitchFamily="2" charset="-122"/>
              </a:rPr>
              <a:t>C-BSR</a:t>
            </a:r>
            <a:r>
              <a:rPr lang="zh-CN" altLang="en-US" sz="1000" dirty="0">
                <a:ea typeface="宋体" panose="02010600030101010101" pitchFamily="2" charset="-122"/>
              </a:rPr>
              <a:t>，</a:t>
            </a:r>
            <a:r>
              <a:rPr lang="en-US" altLang="zh-CN" sz="1000" dirty="0">
                <a:ea typeface="宋体" panose="02010600030101010101" pitchFamily="2" charset="-122"/>
              </a:rPr>
              <a:t>Candidate </a:t>
            </a:r>
            <a:r>
              <a:rPr lang="en-US" altLang="zh-CN" sz="1000" dirty="0" err="1">
                <a:ea typeface="宋体" panose="02010600030101010101" pitchFamily="2" charset="-122"/>
              </a:rPr>
              <a:t>BootStrap</a:t>
            </a:r>
            <a:r>
              <a:rPr lang="en-US" altLang="zh-CN" sz="1000" dirty="0">
                <a:ea typeface="宋体" panose="02010600030101010101" pitchFamily="2" charset="-122"/>
              </a:rPr>
              <a:t> Router</a:t>
            </a:r>
            <a:r>
              <a:rPr lang="zh-CN" altLang="en-US" sz="1000" dirty="0">
                <a:ea typeface="宋体" panose="02010600030101010101" pitchFamily="2" charset="-122"/>
              </a:rPr>
              <a:t>），每个</a:t>
            </a:r>
            <a:r>
              <a:rPr lang="en-US" altLang="zh-CN" sz="1000" dirty="0">
                <a:ea typeface="宋体" panose="02010600030101010101" pitchFamily="2" charset="-122"/>
              </a:rPr>
              <a:t>C-BSR</a:t>
            </a:r>
            <a:r>
              <a:rPr lang="zh-CN" altLang="en-US" sz="1000" dirty="0">
                <a:ea typeface="宋体" panose="02010600030101010101" pitchFamily="2" charset="-122"/>
              </a:rPr>
              <a:t>都有优先级，当它得知自己是</a:t>
            </a:r>
            <a:r>
              <a:rPr lang="en-US" altLang="zh-CN" sz="1000" dirty="0">
                <a:ea typeface="宋体" panose="02010600030101010101" pitchFamily="2" charset="-122"/>
              </a:rPr>
              <a:t>C-BSR</a:t>
            </a:r>
            <a:r>
              <a:rPr lang="zh-CN" altLang="en-US" sz="1000" dirty="0">
                <a:ea typeface="宋体" panose="02010600030101010101" pitchFamily="2" charset="-122"/>
              </a:rPr>
              <a:t>后，首先启动一个定时器（默认为</a:t>
            </a:r>
            <a:r>
              <a:rPr lang="en-US" altLang="zh-CN" sz="1000" dirty="0">
                <a:ea typeface="宋体" panose="02010600030101010101" pitchFamily="2" charset="-122"/>
              </a:rPr>
              <a:t>150</a:t>
            </a:r>
            <a:r>
              <a:rPr lang="zh-CN" altLang="en-US" sz="1000" dirty="0">
                <a:ea typeface="宋体" panose="02010600030101010101" pitchFamily="2" charset="-122"/>
              </a:rPr>
              <a:t>秒），监听网络中的 </a:t>
            </a:r>
            <a:r>
              <a:rPr lang="en-US" altLang="zh-CN" sz="1000" dirty="0" err="1">
                <a:ea typeface="宋体" panose="02010600030101010101" pitchFamily="2" charset="-122"/>
              </a:rPr>
              <a:t>BootStrap</a:t>
            </a:r>
            <a:r>
              <a:rPr lang="en-US" altLang="zh-CN" sz="1000" dirty="0">
                <a:ea typeface="宋体" panose="02010600030101010101" pitchFamily="2" charset="-122"/>
              </a:rPr>
              <a:t> Message</a:t>
            </a:r>
            <a:r>
              <a:rPr lang="zh-CN" altLang="en-US" sz="1000" dirty="0">
                <a:ea typeface="宋体" panose="02010600030101010101" pitchFamily="2" charset="-122"/>
              </a:rPr>
              <a:t>。</a:t>
            </a:r>
            <a:r>
              <a:rPr lang="en-US" altLang="zh-CN" sz="1000" dirty="0" err="1">
                <a:ea typeface="宋体" panose="02010600030101010101" pitchFamily="2" charset="-122"/>
              </a:rPr>
              <a:t>BootStrap</a:t>
            </a:r>
            <a:r>
              <a:rPr lang="en-US" altLang="zh-CN" sz="1000" dirty="0">
                <a:ea typeface="宋体" panose="02010600030101010101" pitchFamily="2" charset="-122"/>
              </a:rPr>
              <a:t> Message </a:t>
            </a:r>
            <a:r>
              <a:rPr lang="zh-CN" altLang="en-US" sz="1000" dirty="0">
                <a:ea typeface="宋体" panose="02010600030101010101" pitchFamily="2" charset="-122"/>
              </a:rPr>
              <a:t>初始时通告发送路由器的优先级、</a:t>
            </a:r>
            <a:r>
              <a:rPr lang="en-US" altLang="zh-CN" sz="1000" dirty="0">
                <a:ea typeface="宋体" panose="02010600030101010101" pitchFamily="2" charset="-122"/>
              </a:rPr>
              <a:t>BSR</a:t>
            </a:r>
            <a:r>
              <a:rPr lang="zh-CN" altLang="en-US" sz="1000" dirty="0">
                <a:ea typeface="宋体" panose="02010600030101010101" pitchFamily="2" charset="-122"/>
              </a:rPr>
              <a:t>的</a:t>
            </a:r>
            <a:r>
              <a:rPr lang="en-US" altLang="zh-CN" sz="1000" dirty="0">
                <a:ea typeface="宋体" panose="02010600030101010101" pitchFamily="2" charset="-122"/>
              </a:rPr>
              <a:t>IPv6</a:t>
            </a:r>
            <a:r>
              <a:rPr lang="zh-CN" altLang="en-US" sz="1000" dirty="0">
                <a:ea typeface="宋体" panose="02010600030101010101" pitchFamily="2" charset="-122"/>
              </a:rPr>
              <a:t>地址，当</a:t>
            </a:r>
            <a:r>
              <a:rPr lang="en-US" altLang="zh-CN" sz="1000" dirty="0">
                <a:ea typeface="宋体" panose="02010600030101010101" pitchFamily="2" charset="-122"/>
              </a:rPr>
              <a:t>C-BSR</a:t>
            </a:r>
            <a:r>
              <a:rPr lang="zh-CN" altLang="en-US" sz="1000" dirty="0">
                <a:ea typeface="宋体" panose="02010600030101010101" pitchFamily="2" charset="-122"/>
              </a:rPr>
              <a:t>收到一个</a:t>
            </a:r>
            <a:r>
              <a:rPr lang="en-US" altLang="zh-CN" sz="1000" dirty="0" err="1">
                <a:ea typeface="宋体" panose="02010600030101010101" pitchFamily="2" charset="-122"/>
              </a:rPr>
              <a:t>BootStrap</a:t>
            </a:r>
            <a:r>
              <a:rPr lang="en-US" altLang="zh-CN" sz="1000" dirty="0">
                <a:ea typeface="宋体" panose="02010600030101010101" pitchFamily="2" charset="-122"/>
              </a:rPr>
              <a:t> Message</a:t>
            </a:r>
            <a:r>
              <a:rPr lang="zh-CN" altLang="en-US" sz="1000" dirty="0">
                <a:ea typeface="宋体" panose="02010600030101010101" pitchFamily="2" charset="-122"/>
              </a:rPr>
              <a:t>后，它会把自己的优先级和报文里的优先级做比较，如果对方的优先级高，它就把自己的定时器重置，继续监听</a:t>
            </a:r>
            <a:r>
              <a:rPr lang="en-US" altLang="zh-CN" sz="1000" dirty="0" err="1">
                <a:ea typeface="宋体" panose="02010600030101010101" pitchFamily="2" charset="-122"/>
              </a:rPr>
              <a:t>BootStrap</a:t>
            </a:r>
            <a:r>
              <a:rPr lang="en-US" altLang="zh-CN" sz="1000" dirty="0">
                <a:ea typeface="宋体" panose="02010600030101010101" pitchFamily="2" charset="-122"/>
              </a:rPr>
              <a:t> Message</a:t>
            </a:r>
            <a:r>
              <a:rPr lang="zh-CN" altLang="en-US" sz="1000" dirty="0">
                <a:ea typeface="宋体" panose="02010600030101010101" pitchFamily="2" charset="-122"/>
              </a:rPr>
              <a:t>；如果是自己的高，那么它就发送</a:t>
            </a:r>
            <a:r>
              <a:rPr lang="en-US" altLang="zh-CN" sz="1000" dirty="0" err="1">
                <a:ea typeface="宋体" panose="02010600030101010101" pitchFamily="2" charset="-122"/>
              </a:rPr>
              <a:t>BootStrap</a:t>
            </a:r>
            <a:r>
              <a:rPr lang="en-US" altLang="zh-CN" sz="1000" dirty="0">
                <a:ea typeface="宋体" panose="02010600030101010101" pitchFamily="2" charset="-122"/>
              </a:rPr>
              <a:t> Message</a:t>
            </a:r>
            <a:r>
              <a:rPr lang="zh-CN" altLang="en-US" sz="1000" dirty="0">
                <a:ea typeface="宋体" panose="02010600030101010101" pitchFamily="2" charset="-122"/>
              </a:rPr>
              <a:t>声明自己是</a:t>
            </a:r>
            <a:r>
              <a:rPr lang="en-US" altLang="zh-CN" sz="1000" dirty="0">
                <a:ea typeface="宋体" panose="02010600030101010101" pitchFamily="2" charset="-122"/>
              </a:rPr>
              <a:t>BSR</a:t>
            </a:r>
            <a:r>
              <a:rPr lang="zh-CN" altLang="en-US" sz="1000" dirty="0">
                <a:ea typeface="宋体" panose="02010600030101010101" pitchFamily="2" charset="-122"/>
              </a:rPr>
              <a:t>，如果优先级相等，则比较</a:t>
            </a:r>
            <a:r>
              <a:rPr lang="en-US" altLang="zh-CN" sz="1000" dirty="0">
                <a:ea typeface="宋体" panose="02010600030101010101" pitchFamily="2" charset="-122"/>
              </a:rPr>
              <a:t>IPv6</a:t>
            </a:r>
            <a:r>
              <a:rPr lang="zh-CN" altLang="en-US" sz="1000" dirty="0">
                <a:ea typeface="宋体" panose="02010600030101010101" pitchFamily="2" charset="-122"/>
              </a:rPr>
              <a:t>地址，谁的</a:t>
            </a:r>
            <a:r>
              <a:rPr lang="en-US" altLang="zh-CN" sz="1000" dirty="0">
                <a:ea typeface="宋体" panose="02010600030101010101" pitchFamily="2" charset="-122"/>
              </a:rPr>
              <a:t>IPv6</a:t>
            </a:r>
            <a:r>
              <a:rPr lang="zh-CN" altLang="en-US" sz="1000" dirty="0">
                <a:ea typeface="宋体" panose="02010600030101010101" pitchFamily="2" charset="-122"/>
              </a:rPr>
              <a:t>地址大谁就是</a:t>
            </a:r>
            <a:r>
              <a:rPr lang="en-US" altLang="zh-CN" sz="1000" dirty="0">
                <a:ea typeface="宋体" panose="02010600030101010101" pitchFamily="2" charset="-122"/>
              </a:rPr>
              <a:t>BSR</a:t>
            </a:r>
            <a:r>
              <a:rPr lang="zh-CN" altLang="en-US" sz="1000" dirty="0">
                <a:ea typeface="宋体" panose="02010600030101010101" pitchFamily="2" charset="-122"/>
              </a:rPr>
              <a:t>。</a:t>
            </a:r>
            <a:r>
              <a:rPr lang="en-US" altLang="zh-CN" sz="1000" dirty="0">
                <a:ea typeface="宋体" panose="02010600030101010101" pitchFamily="2" charset="-122"/>
              </a:rPr>
              <a:t>BSR</a:t>
            </a:r>
            <a:r>
              <a:rPr lang="zh-CN" altLang="en-US" sz="1000" dirty="0">
                <a:ea typeface="宋体" panose="02010600030101010101" pitchFamily="2" charset="-122"/>
              </a:rPr>
              <a:t>消息发送的目的地址是</a:t>
            </a:r>
            <a:r>
              <a:rPr lang="en-US" altLang="zh-CN" sz="1000" dirty="0">
                <a:ea typeface="宋体" panose="02010600030101010101" pitchFamily="2" charset="-122"/>
              </a:rPr>
              <a:t>FF02::13</a:t>
            </a:r>
            <a:r>
              <a:rPr lang="zh-CN" altLang="en-US" sz="1000" dirty="0">
                <a:ea typeface="宋体" panose="02010600030101010101" pitchFamily="2" charset="-122"/>
              </a:rPr>
              <a:t>，所有的</a:t>
            </a:r>
            <a:r>
              <a:rPr lang="en-US" altLang="zh-CN" sz="1000" dirty="0">
                <a:ea typeface="宋体" panose="02010600030101010101" pitchFamily="2" charset="-122"/>
              </a:rPr>
              <a:t>PIM IPv6</a:t>
            </a:r>
            <a:r>
              <a:rPr lang="zh-CN" altLang="en-US" sz="1000" dirty="0">
                <a:ea typeface="宋体" panose="02010600030101010101" pitchFamily="2" charset="-122"/>
              </a:rPr>
              <a:t>路由器都能接收到这个报文，该报文</a:t>
            </a:r>
            <a:r>
              <a:rPr lang="en-US" altLang="zh-CN" sz="1000" dirty="0">
                <a:ea typeface="宋体" panose="02010600030101010101" pitchFamily="2" charset="-122"/>
              </a:rPr>
              <a:t>TTL</a:t>
            </a:r>
            <a:r>
              <a:rPr lang="zh-CN" altLang="en-US" sz="1000" dirty="0">
                <a:ea typeface="宋体" panose="02010600030101010101" pitchFamily="2" charset="-122"/>
              </a:rPr>
              <a:t>一般被置为</a:t>
            </a:r>
            <a:r>
              <a:rPr lang="en-US" altLang="zh-CN" sz="1000" dirty="0">
                <a:ea typeface="宋体" panose="02010600030101010101" pitchFamily="2" charset="-122"/>
              </a:rPr>
              <a:t>1</a:t>
            </a:r>
            <a:r>
              <a:rPr lang="zh-CN" altLang="en-US" sz="1000" dirty="0">
                <a:ea typeface="宋体" panose="02010600030101010101" pitchFamily="2" charset="-122"/>
              </a:rPr>
              <a:t>，但每个</a:t>
            </a:r>
            <a:r>
              <a:rPr lang="en-US" altLang="zh-CN" sz="1000" dirty="0">
                <a:ea typeface="宋体" panose="02010600030101010101" pitchFamily="2" charset="-122"/>
              </a:rPr>
              <a:t>PIM IPv6</a:t>
            </a:r>
            <a:r>
              <a:rPr lang="zh-CN" altLang="en-US" sz="1000" dirty="0">
                <a:ea typeface="宋体" panose="02010600030101010101" pitchFamily="2" charset="-122"/>
              </a:rPr>
              <a:t>路由器收到此报文后都是把它以泛洪的方式从自己所有的使能</a:t>
            </a:r>
            <a:r>
              <a:rPr lang="en-US" altLang="zh-CN" sz="1000" dirty="0">
                <a:ea typeface="宋体" panose="02010600030101010101" pitchFamily="2" charset="-122"/>
              </a:rPr>
              <a:t>PIM IPv6</a:t>
            </a:r>
            <a:r>
              <a:rPr lang="zh-CN" altLang="en-US" sz="1000" dirty="0">
                <a:ea typeface="宋体" panose="02010600030101010101" pitchFamily="2" charset="-122"/>
              </a:rPr>
              <a:t>的接口上发送出去，这就能保证网络中的每台</a:t>
            </a:r>
            <a:r>
              <a:rPr lang="en-US" altLang="zh-CN" sz="1000" dirty="0">
                <a:ea typeface="宋体" panose="02010600030101010101" pitchFamily="2" charset="-122"/>
              </a:rPr>
              <a:t>PIM IPv6</a:t>
            </a:r>
            <a:r>
              <a:rPr lang="zh-CN" altLang="en-US" sz="1000" dirty="0">
                <a:ea typeface="宋体" panose="02010600030101010101" pitchFamily="2" charset="-122"/>
              </a:rPr>
              <a:t>设备都能收到</a:t>
            </a:r>
            <a:r>
              <a:rPr lang="en-US" altLang="zh-CN" sz="1000" dirty="0" err="1">
                <a:ea typeface="宋体" panose="02010600030101010101" pitchFamily="2" charset="-122"/>
              </a:rPr>
              <a:t>BootStrap</a:t>
            </a:r>
            <a:r>
              <a:rPr lang="en-US" altLang="zh-CN" sz="1000" dirty="0">
                <a:ea typeface="宋体" panose="02010600030101010101" pitchFamily="2" charset="-122"/>
              </a:rPr>
              <a:t> Message</a:t>
            </a:r>
            <a:r>
              <a:rPr lang="zh-CN" altLang="en-US" sz="1000" dirty="0">
                <a:ea typeface="宋体" panose="02010600030101010101" pitchFamily="2" charset="-122"/>
              </a:rPr>
              <a:t>。</a:t>
            </a:r>
          </a:p>
          <a:p>
            <a:pPr eaLnBrk="1" hangingPunct="1">
              <a:lnSpc>
                <a:spcPct val="115000"/>
              </a:lnSpc>
            </a:pPr>
            <a:r>
              <a:rPr lang="en-US" altLang="zh-CN" sz="1000" dirty="0">
                <a:ea typeface="宋体" panose="02010600030101010101" pitchFamily="2" charset="-122"/>
              </a:rPr>
              <a:t>RP</a:t>
            </a:r>
            <a:r>
              <a:rPr lang="zh-CN" altLang="en-US" sz="1000" dirty="0">
                <a:ea typeface="宋体" panose="02010600030101010101" pitchFamily="2" charset="-122"/>
              </a:rPr>
              <a:t>就像</a:t>
            </a:r>
            <a:r>
              <a:rPr lang="en-US" altLang="zh-CN" sz="1000" dirty="0">
                <a:ea typeface="宋体" panose="02010600030101010101" pitchFamily="2" charset="-122"/>
              </a:rPr>
              <a:t>C-BSR</a:t>
            </a:r>
            <a:r>
              <a:rPr lang="zh-CN" altLang="en-US" sz="1000" dirty="0">
                <a:ea typeface="宋体" panose="02010600030101010101" pitchFamily="2" charset="-122"/>
              </a:rPr>
              <a:t>一样需要在设备上手工配置，首先配置</a:t>
            </a:r>
            <a:r>
              <a:rPr lang="en-US" altLang="zh-CN" sz="1000" dirty="0">
                <a:ea typeface="宋体" panose="02010600030101010101" pitchFamily="2" charset="-122"/>
              </a:rPr>
              <a:t>C-RP</a:t>
            </a:r>
            <a:r>
              <a:rPr lang="zh-CN" altLang="en-US" sz="1000" dirty="0">
                <a:ea typeface="宋体" panose="02010600030101010101" pitchFamily="2" charset="-122"/>
              </a:rPr>
              <a:t>（</a:t>
            </a:r>
            <a:r>
              <a:rPr lang="en-US" altLang="zh-CN" sz="1000" dirty="0">
                <a:ea typeface="宋体" panose="02010600030101010101" pitchFamily="2" charset="-122"/>
              </a:rPr>
              <a:t>Candidate Rendezvous Point</a:t>
            </a:r>
            <a:r>
              <a:rPr lang="zh-CN" altLang="en-US" sz="1000" dirty="0">
                <a:ea typeface="宋体" panose="02010600030101010101" pitchFamily="2" charset="-122"/>
              </a:rPr>
              <a:t>），包括</a:t>
            </a:r>
            <a:r>
              <a:rPr lang="en-US" altLang="zh-CN" sz="1000" dirty="0">
                <a:ea typeface="宋体" panose="02010600030101010101" pitchFamily="2" charset="-122"/>
              </a:rPr>
              <a:t>RP IPv6</a:t>
            </a:r>
            <a:r>
              <a:rPr lang="zh-CN" altLang="en-US" sz="1000" dirty="0">
                <a:ea typeface="宋体" panose="02010600030101010101" pitchFamily="2" charset="-122"/>
              </a:rPr>
              <a:t>地址、优先级和它所能服务的组。正如上文所述，一个</a:t>
            </a:r>
            <a:r>
              <a:rPr lang="en-US" altLang="zh-CN" sz="1000" dirty="0">
                <a:ea typeface="宋体" panose="02010600030101010101" pitchFamily="2" charset="-122"/>
              </a:rPr>
              <a:t>RP</a:t>
            </a:r>
            <a:r>
              <a:rPr lang="zh-CN" altLang="en-US" sz="1000" dirty="0">
                <a:ea typeface="宋体" panose="02010600030101010101" pitchFamily="2" charset="-122"/>
              </a:rPr>
              <a:t>可以给所有的</a:t>
            </a:r>
            <a:r>
              <a:rPr lang="en-US" altLang="zh-CN" sz="1000" dirty="0">
                <a:ea typeface="宋体" panose="02010600030101010101" pitchFamily="2" charset="-122"/>
              </a:rPr>
              <a:t>IPv6</a:t>
            </a:r>
            <a:r>
              <a:rPr lang="zh-CN" altLang="en-US" sz="1000" dirty="0">
                <a:ea typeface="宋体" panose="02010600030101010101" pitchFamily="2" charset="-122"/>
              </a:rPr>
              <a:t>组播组提供服务，也可以只给部分组提供服务。当</a:t>
            </a:r>
            <a:r>
              <a:rPr lang="en-US" altLang="zh-CN" sz="1000" dirty="0">
                <a:ea typeface="宋体" panose="02010600030101010101" pitchFamily="2" charset="-122"/>
              </a:rPr>
              <a:t>C-RP</a:t>
            </a:r>
            <a:r>
              <a:rPr lang="zh-CN" altLang="en-US" sz="1000" dirty="0">
                <a:ea typeface="宋体" panose="02010600030101010101" pitchFamily="2" charset="-122"/>
              </a:rPr>
              <a:t>收到</a:t>
            </a:r>
            <a:r>
              <a:rPr lang="en-US" altLang="zh-CN" sz="1000" dirty="0" err="1">
                <a:ea typeface="宋体" panose="02010600030101010101" pitchFamily="2" charset="-122"/>
              </a:rPr>
              <a:t>BootStrap</a:t>
            </a:r>
            <a:r>
              <a:rPr lang="en-US" altLang="zh-CN" sz="1000" dirty="0">
                <a:ea typeface="宋体" panose="02010600030101010101" pitchFamily="2" charset="-122"/>
              </a:rPr>
              <a:t> Message</a:t>
            </a:r>
            <a:r>
              <a:rPr lang="zh-CN" altLang="en-US" sz="1000" dirty="0">
                <a:ea typeface="宋体" panose="02010600030101010101" pitchFamily="2" charset="-122"/>
              </a:rPr>
              <a:t>后，它可以从该</a:t>
            </a:r>
            <a:r>
              <a:rPr lang="en-US" altLang="zh-CN" sz="1000" dirty="0">
                <a:ea typeface="宋体" panose="02010600030101010101" pitchFamily="2" charset="-122"/>
              </a:rPr>
              <a:t>message</a:t>
            </a:r>
            <a:r>
              <a:rPr lang="zh-CN" altLang="en-US" sz="1000" dirty="0">
                <a:ea typeface="宋体" panose="02010600030101010101" pitchFamily="2" charset="-122"/>
              </a:rPr>
              <a:t>中得知网络中谁是</a:t>
            </a:r>
            <a:r>
              <a:rPr lang="en-US" altLang="zh-CN" sz="1000" dirty="0">
                <a:ea typeface="宋体" panose="02010600030101010101" pitchFamily="2" charset="-122"/>
              </a:rPr>
              <a:t>BSR</a:t>
            </a:r>
            <a:r>
              <a:rPr lang="zh-CN" altLang="en-US" sz="1000" dirty="0">
                <a:ea typeface="宋体" panose="02010600030101010101" pitchFamily="2" charset="-122"/>
              </a:rPr>
              <a:t>，然后</a:t>
            </a:r>
            <a:r>
              <a:rPr lang="en-US" altLang="zh-CN" sz="1000" dirty="0">
                <a:ea typeface="宋体" panose="02010600030101010101" pitchFamily="2" charset="-122"/>
              </a:rPr>
              <a:t>C-RP</a:t>
            </a:r>
            <a:r>
              <a:rPr lang="zh-CN" altLang="en-US" sz="1000" dirty="0">
                <a:ea typeface="宋体" panose="02010600030101010101" pitchFamily="2" charset="-122"/>
              </a:rPr>
              <a:t>通过</a:t>
            </a:r>
            <a:r>
              <a:rPr lang="en-US" altLang="zh-CN" sz="1000" dirty="0">
                <a:ea typeface="宋体" panose="02010600030101010101" pitchFamily="2" charset="-122"/>
              </a:rPr>
              <a:t>Candidate-RP-Advertisement Message</a:t>
            </a:r>
            <a:r>
              <a:rPr lang="zh-CN" altLang="en-US" sz="1000" dirty="0">
                <a:ea typeface="宋体" panose="02010600030101010101" pitchFamily="2" charset="-122"/>
              </a:rPr>
              <a:t>把自己所能服务的组单播给</a:t>
            </a:r>
            <a:r>
              <a:rPr lang="en-US" altLang="zh-CN" sz="1000" dirty="0">
                <a:ea typeface="宋体" panose="02010600030101010101" pitchFamily="2" charset="-122"/>
              </a:rPr>
              <a:t>BSR</a:t>
            </a:r>
            <a:r>
              <a:rPr lang="zh-CN" altLang="en-US" sz="1000" dirty="0">
                <a:ea typeface="宋体" panose="02010600030101010101" pitchFamily="2" charset="-122"/>
              </a:rPr>
              <a:t>，每个</a:t>
            </a:r>
            <a:r>
              <a:rPr lang="en-US" altLang="zh-CN" sz="1000" dirty="0">
                <a:ea typeface="宋体" panose="02010600030101010101" pitchFamily="2" charset="-122"/>
              </a:rPr>
              <a:t>C-RP</a:t>
            </a:r>
            <a:r>
              <a:rPr lang="zh-CN" altLang="en-US" sz="1000" dirty="0">
                <a:ea typeface="宋体" panose="02010600030101010101" pitchFamily="2" charset="-122"/>
              </a:rPr>
              <a:t>都这么做的话那么</a:t>
            </a:r>
            <a:r>
              <a:rPr lang="en-US" altLang="zh-CN" sz="1000" dirty="0">
                <a:ea typeface="宋体" panose="02010600030101010101" pitchFamily="2" charset="-122"/>
              </a:rPr>
              <a:t>BSR</a:t>
            </a:r>
            <a:r>
              <a:rPr lang="zh-CN" altLang="en-US" sz="1000" dirty="0">
                <a:ea typeface="宋体" panose="02010600030101010101" pitchFamily="2" charset="-122"/>
              </a:rPr>
              <a:t>就收集到了网络中所有</a:t>
            </a:r>
            <a:r>
              <a:rPr lang="en-US" altLang="zh-CN" sz="1000" dirty="0">
                <a:ea typeface="宋体" panose="02010600030101010101" pitchFamily="2" charset="-122"/>
              </a:rPr>
              <a:t>C-RP</a:t>
            </a:r>
            <a:r>
              <a:rPr lang="zh-CN" altLang="en-US" sz="1000" dirty="0">
                <a:ea typeface="宋体" panose="02010600030101010101" pitchFamily="2" charset="-122"/>
              </a:rPr>
              <a:t>的信息并把这些信息整理成一个集</a:t>
            </a:r>
            <a:r>
              <a:rPr lang="en-US" altLang="zh-CN" sz="1000" dirty="0">
                <a:ea typeface="宋体" panose="02010600030101010101" pitchFamily="2" charset="-122"/>
              </a:rPr>
              <a:t>RP-Set</a:t>
            </a:r>
            <a:r>
              <a:rPr lang="zh-CN" altLang="en-US" sz="1000" dirty="0">
                <a:ea typeface="宋体" panose="02010600030101010101" pitchFamily="2" charset="-122"/>
              </a:rPr>
              <a:t>。此后</a:t>
            </a:r>
            <a:r>
              <a:rPr lang="en-US" altLang="zh-CN" sz="1000" dirty="0">
                <a:ea typeface="宋体" panose="02010600030101010101" pitchFamily="2" charset="-122"/>
              </a:rPr>
              <a:t>BSR</a:t>
            </a:r>
            <a:r>
              <a:rPr lang="zh-CN" altLang="en-US" sz="1000" dirty="0">
                <a:ea typeface="宋体" panose="02010600030101010101" pitchFamily="2" charset="-122"/>
              </a:rPr>
              <a:t>通过</a:t>
            </a:r>
            <a:r>
              <a:rPr lang="en-US" altLang="zh-CN" sz="1000" dirty="0" err="1">
                <a:ea typeface="宋体" panose="02010600030101010101" pitchFamily="2" charset="-122"/>
              </a:rPr>
              <a:t>BootStrap</a:t>
            </a:r>
            <a:r>
              <a:rPr lang="en-US" altLang="zh-CN" sz="1000" dirty="0">
                <a:ea typeface="宋体" panose="02010600030101010101" pitchFamily="2" charset="-122"/>
              </a:rPr>
              <a:t> Message</a:t>
            </a:r>
            <a:r>
              <a:rPr lang="zh-CN" altLang="en-US" sz="1000" dirty="0">
                <a:ea typeface="宋体" panose="02010600030101010101" pitchFamily="2" charset="-122"/>
              </a:rPr>
              <a:t>把</a:t>
            </a:r>
            <a:r>
              <a:rPr lang="en-US" altLang="zh-CN" sz="1000" dirty="0">
                <a:ea typeface="宋体" panose="02010600030101010101" pitchFamily="2" charset="-122"/>
              </a:rPr>
              <a:t>RP-Set</a:t>
            </a:r>
            <a:r>
              <a:rPr lang="zh-CN" altLang="en-US" sz="1000" dirty="0">
                <a:ea typeface="宋体" panose="02010600030101010101" pitchFamily="2" charset="-122"/>
              </a:rPr>
              <a:t>的信息通告给全网所有的路由器。</a:t>
            </a:r>
          </a:p>
          <a:p>
            <a:pPr eaLnBrk="1" hangingPunct="1">
              <a:lnSpc>
                <a:spcPct val="115000"/>
              </a:lnSpc>
            </a:pPr>
            <a:r>
              <a:rPr lang="en-US" altLang="zh-CN" sz="1000" dirty="0">
                <a:ea typeface="宋体" panose="02010600030101010101" pitchFamily="2" charset="-122"/>
              </a:rPr>
              <a:t>RP</a:t>
            </a:r>
            <a:r>
              <a:rPr lang="zh-CN" altLang="en-US" sz="1000" dirty="0">
                <a:ea typeface="宋体" panose="02010600030101010101" pitchFamily="2" charset="-122"/>
              </a:rPr>
              <a:t>的选举规则：</a:t>
            </a:r>
          </a:p>
          <a:p>
            <a:pPr lvl="1" eaLnBrk="1" hangingPunct="1">
              <a:lnSpc>
                <a:spcPct val="115000"/>
              </a:lnSpc>
            </a:pPr>
            <a:r>
              <a:rPr lang="zh-CN" altLang="en-US" sz="1000" dirty="0">
                <a:ea typeface="宋体" panose="02010600030101010101" pitchFamily="2" charset="-122"/>
              </a:rPr>
              <a:t>如果</a:t>
            </a:r>
            <a:r>
              <a:rPr lang="en-US" altLang="zh-CN" sz="1000" dirty="0">
                <a:ea typeface="宋体" panose="02010600030101010101" pitchFamily="2" charset="-122"/>
              </a:rPr>
              <a:t>RP-Set</a:t>
            </a:r>
            <a:r>
              <a:rPr lang="zh-CN" altLang="en-US" sz="1000" dirty="0">
                <a:ea typeface="宋体" panose="02010600030101010101" pitchFamily="2" charset="-122"/>
              </a:rPr>
              <a:t>对应该</a:t>
            </a:r>
            <a:r>
              <a:rPr lang="en-US" altLang="zh-CN" sz="1000" dirty="0">
                <a:ea typeface="宋体" panose="02010600030101010101" pitchFamily="2" charset="-122"/>
              </a:rPr>
              <a:t>IPv6</a:t>
            </a:r>
            <a:r>
              <a:rPr lang="zh-CN" altLang="en-US" sz="1000" dirty="0">
                <a:ea typeface="宋体" panose="02010600030101010101" pitchFamily="2" charset="-122"/>
              </a:rPr>
              <a:t>组地址的</a:t>
            </a:r>
            <a:r>
              <a:rPr lang="en-US" altLang="zh-CN" sz="1000" dirty="0">
                <a:ea typeface="宋体" panose="02010600030101010101" pitchFamily="2" charset="-122"/>
              </a:rPr>
              <a:t>C-RP</a:t>
            </a:r>
            <a:r>
              <a:rPr lang="zh-CN" altLang="en-US" sz="1000" dirty="0">
                <a:ea typeface="宋体" panose="02010600030101010101" pitchFamily="2" charset="-122"/>
              </a:rPr>
              <a:t>只有一个</a:t>
            </a:r>
            <a:r>
              <a:rPr lang="en-US" altLang="zh-CN" sz="1000" dirty="0">
                <a:ea typeface="宋体" panose="02010600030101010101" pitchFamily="2" charset="-122"/>
              </a:rPr>
              <a:t>,</a:t>
            </a:r>
            <a:r>
              <a:rPr lang="zh-CN" altLang="en-US" sz="1000" dirty="0">
                <a:ea typeface="宋体" panose="02010600030101010101" pitchFamily="2" charset="-122"/>
              </a:rPr>
              <a:t>那么</a:t>
            </a:r>
            <a:r>
              <a:rPr lang="en-US" altLang="zh-CN" sz="1000" dirty="0">
                <a:ea typeface="宋体" panose="02010600030101010101" pitchFamily="2" charset="-122"/>
              </a:rPr>
              <a:t>DR</a:t>
            </a:r>
            <a:r>
              <a:rPr lang="zh-CN" altLang="en-US" sz="1000" dirty="0">
                <a:ea typeface="宋体" panose="02010600030101010101" pitchFamily="2" charset="-122"/>
              </a:rPr>
              <a:t>就选该</a:t>
            </a:r>
            <a:r>
              <a:rPr lang="en-US" altLang="zh-CN" sz="1000" dirty="0">
                <a:ea typeface="宋体" panose="02010600030101010101" pitchFamily="2" charset="-122"/>
              </a:rPr>
              <a:t>C-RP</a:t>
            </a:r>
            <a:r>
              <a:rPr lang="zh-CN" altLang="en-US" sz="1000" dirty="0">
                <a:ea typeface="宋体" panose="02010600030101010101" pitchFamily="2" charset="-122"/>
              </a:rPr>
              <a:t>做</a:t>
            </a:r>
            <a:r>
              <a:rPr lang="en-US" altLang="zh-CN" sz="1000" dirty="0">
                <a:ea typeface="宋体" panose="02010600030101010101" pitchFamily="2" charset="-122"/>
              </a:rPr>
              <a:t>RP</a:t>
            </a:r>
            <a:r>
              <a:rPr lang="zh-CN" altLang="en-US" sz="1000" dirty="0">
                <a:ea typeface="宋体" panose="02010600030101010101" pitchFamily="2" charset="-122"/>
              </a:rPr>
              <a:t>；</a:t>
            </a:r>
          </a:p>
          <a:p>
            <a:pPr lvl="1" eaLnBrk="1" hangingPunct="1">
              <a:lnSpc>
                <a:spcPct val="115000"/>
              </a:lnSpc>
            </a:pPr>
            <a:r>
              <a:rPr lang="zh-CN" altLang="en-US" sz="1000" dirty="0">
                <a:ea typeface="宋体" panose="02010600030101010101" pitchFamily="2" charset="-122"/>
              </a:rPr>
              <a:t>如果对应该</a:t>
            </a:r>
            <a:r>
              <a:rPr lang="en-US" altLang="zh-CN" sz="1000" dirty="0">
                <a:ea typeface="宋体" panose="02010600030101010101" pitchFamily="2" charset="-122"/>
              </a:rPr>
              <a:t>IPv6</a:t>
            </a:r>
            <a:r>
              <a:rPr lang="zh-CN" altLang="en-US" sz="1000" dirty="0">
                <a:ea typeface="宋体" panose="02010600030101010101" pitchFamily="2" charset="-122"/>
              </a:rPr>
              <a:t>组地址的有多个</a:t>
            </a:r>
            <a:r>
              <a:rPr lang="en-US" altLang="zh-CN" sz="1000" dirty="0">
                <a:ea typeface="宋体" panose="02010600030101010101" pitchFamily="2" charset="-122"/>
              </a:rPr>
              <a:t>C-RP</a:t>
            </a:r>
            <a:r>
              <a:rPr lang="zh-CN" altLang="en-US" sz="1000" dirty="0">
                <a:ea typeface="宋体" panose="02010600030101010101" pitchFamily="2" charset="-122"/>
              </a:rPr>
              <a:t>，那么优先级最高的是</a:t>
            </a:r>
            <a:r>
              <a:rPr lang="en-US" altLang="zh-CN" sz="1000" dirty="0">
                <a:ea typeface="宋体" panose="02010600030101010101" pitchFamily="2" charset="-122"/>
              </a:rPr>
              <a:t>RP</a:t>
            </a:r>
            <a:r>
              <a:rPr lang="zh-CN" altLang="en-US" sz="1000" dirty="0">
                <a:ea typeface="宋体" panose="02010600030101010101" pitchFamily="2" charset="-122"/>
              </a:rPr>
              <a:t>（优先级数越小优先级越高）；</a:t>
            </a:r>
          </a:p>
          <a:p>
            <a:pPr lvl="1" eaLnBrk="1" hangingPunct="1">
              <a:lnSpc>
                <a:spcPct val="115000"/>
              </a:lnSpc>
            </a:pPr>
            <a:r>
              <a:rPr lang="zh-CN" altLang="en-US" sz="1000" dirty="0">
                <a:ea typeface="宋体" panose="02010600030101010101" pitchFamily="2" charset="-122"/>
              </a:rPr>
              <a:t>如果大家优先级相等，那么</a:t>
            </a:r>
            <a:r>
              <a:rPr lang="en-US" altLang="zh-CN" sz="1000" dirty="0">
                <a:ea typeface="宋体" panose="02010600030101010101" pitchFamily="2" charset="-122"/>
              </a:rPr>
              <a:t>DR</a:t>
            </a:r>
            <a:r>
              <a:rPr lang="zh-CN" altLang="en-US" sz="1000" dirty="0">
                <a:ea typeface="宋体" panose="02010600030101010101" pitchFamily="2" charset="-122"/>
              </a:rPr>
              <a:t>将开始</a:t>
            </a:r>
            <a:r>
              <a:rPr lang="en-US" altLang="zh-CN" sz="1000" dirty="0">
                <a:ea typeface="宋体" panose="02010600030101010101" pitchFamily="2" charset="-122"/>
              </a:rPr>
              <a:t>Hash</a:t>
            </a:r>
            <a:r>
              <a:rPr lang="zh-CN" altLang="en-US" sz="1000" dirty="0">
                <a:ea typeface="宋体" panose="02010600030101010101" pitchFamily="2" charset="-122"/>
              </a:rPr>
              <a:t>运算，把组地址、</a:t>
            </a:r>
            <a:r>
              <a:rPr lang="en-US" altLang="zh-CN" sz="1000" dirty="0">
                <a:ea typeface="宋体" panose="02010600030101010101" pitchFamily="2" charset="-122"/>
              </a:rPr>
              <a:t>hash</a:t>
            </a:r>
            <a:r>
              <a:rPr lang="zh-CN" altLang="en-US" sz="1000" dirty="0">
                <a:ea typeface="宋体" panose="02010600030101010101" pitchFamily="2" charset="-122"/>
              </a:rPr>
              <a:t>掩码、和</a:t>
            </a:r>
            <a:r>
              <a:rPr lang="en-US" altLang="zh-CN" sz="1000" dirty="0">
                <a:ea typeface="宋体" panose="02010600030101010101" pitchFamily="2" charset="-122"/>
              </a:rPr>
              <a:t>C-RP</a:t>
            </a:r>
            <a:r>
              <a:rPr lang="zh-CN" altLang="en-US" sz="1000" dirty="0">
                <a:ea typeface="宋体" panose="02010600030101010101" pitchFamily="2" charset="-122"/>
              </a:rPr>
              <a:t>的地址做为输入参数，输出是一些数字，数字高的</a:t>
            </a:r>
            <a:r>
              <a:rPr lang="en-US" altLang="zh-CN" sz="1000" dirty="0">
                <a:ea typeface="宋体" panose="02010600030101010101" pitchFamily="2" charset="-122"/>
              </a:rPr>
              <a:t>C-RP</a:t>
            </a:r>
            <a:r>
              <a:rPr lang="zh-CN" altLang="en-US" sz="1000" dirty="0">
                <a:ea typeface="宋体" panose="02010600030101010101" pitchFamily="2" charset="-122"/>
              </a:rPr>
              <a:t>将是该组的</a:t>
            </a:r>
            <a:r>
              <a:rPr lang="en-US" altLang="zh-CN" sz="1000" dirty="0">
                <a:ea typeface="宋体" panose="02010600030101010101" pitchFamily="2" charset="-122"/>
              </a:rPr>
              <a:t>RP</a:t>
            </a:r>
            <a:r>
              <a:rPr lang="zh-CN" altLang="en-US" sz="1000" dirty="0">
                <a:ea typeface="宋体" panose="02010600030101010101" pitchFamily="2" charset="-122"/>
              </a:rPr>
              <a:t>；</a:t>
            </a:r>
          </a:p>
          <a:p>
            <a:pPr lvl="1" eaLnBrk="1" hangingPunct="1">
              <a:lnSpc>
                <a:spcPct val="115000"/>
              </a:lnSpc>
            </a:pPr>
            <a:r>
              <a:rPr lang="zh-CN" altLang="en-US" sz="1000" dirty="0">
                <a:ea typeface="宋体" panose="02010600030101010101" pitchFamily="2" charset="-122"/>
              </a:rPr>
              <a:t>如果</a:t>
            </a:r>
            <a:r>
              <a:rPr lang="en-US" altLang="zh-CN" sz="1000" dirty="0">
                <a:ea typeface="宋体" panose="02010600030101010101" pitchFamily="2" charset="-122"/>
              </a:rPr>
              <a:t>hash</a:t>
            </a:r>
            <a:r>
              <a:rPr lang="zh-CN" altLang="en-US" sz="1000" dirty="0">
                <a:ea typeface="宋体" panose="02010600030101010101" pitchFamily="2" charset="-122"/>
              </a:rPr>
              <a:t>的结果大家也相等，那么</a:t>
            </a:r>
            <a:r>
              <a:rPr lang="en-US" altLang="zh-CN" sz="1000" dirty="0">
                <a:ea typeface="宋体" panose="02010600030101010101" pitchFamily="2" charset="-122"/>
              </a:rPr>
              <a:t>IPv6</a:t>
            </a:r>
            <a:r>
              <a:rPr lang="zh-CN" altLang="en-US" sz="1000" dirty="0">
                <a:ea typeface="宋体" panose="02010600030101010101" pitchFamily="2" charset="-122"/>
              </a:rPr>
              <a:t>地址最大的</a:t>
            </a:r>
            <a:r>
              <a:rPr lang="en-US" altLang="zh-CN" sz="1000" dirty="0">
                <a:ea typeface="宋体" panose="02010600030101010101" pitchFamily="2" charset="-122"/>
              </a:rPr>
              <a:t>C-RP</a:t>
            </a:r>
            <a:r>
              <a:rPr lang="zh-CN" altLang="en-US" sz="1000" dirty="0">
                <a:ea typeface="宋体" panose="02010600030101010101" pitchFamily="2" charset="-122"/>
              </a:rPr>
              <a:t>将成为该组的</a:t>
            </a:r>
            <a:r>
              <a:rPr lang="en-US" altLang="zh-CN" sz="1000" dirty="0">
                <a:ea typeface="宋体" panose="02010600030101010101" pitchFamily="2" charset="-122"/>
              </a:rPr>
              <a:t>RP</a:t>
            </a:r>
            <a:r>
              <a:rPr lang="zh-CN" altLang="en-US" sz="1000" dirty="0">
                <a:ea typeface="宋体" panose="02010600030101010101" pitchFamily="2" charset="-122"/>
              </a:rPr>
              <a:t>。</a:t>
            </a:r>
          </a:p>
        </p:txBody>
      </p:sp>
    </p:spTree>
    <p:extLst>
      <p:ext uri="{BB962C8B-B14F-4D97-AF65-F5344CB8AC3E}">
        <p14:creationId xmlns:p14="http://schemas.microsoft.com/office/powerpoint/2010/main" val="1656543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Rectangle 2">
            <a:extLst>
              <a:ext uri="{FF2B5EF4-FFF2-40B4-BE49-F238E27FC236}">
                <a16:creationId xmlns:a16="http://schemas.microsoft.com/office/drawing/2014/main" id="{7DA8F4ED-ADB5-440A-873F-835CF7E84108}"/>
              </a:ext>
            </a:extLst>
          </p:cNvPr>
          <p:cNvSpPr>
            <a:spLocks noGrp="1" noRot="1" noChangeAspect="1" noChangeArrowheads="1" noTextEdit="1"/>
          </p:cNvSpPr>
          <p:nvPr>
            <p:ph type="sldImg"/>
          </p:nvPr>
        </p:nvSpPr>
        <p:spPr>
          <a:xfrm>
            <a:off x="376238" y="768350"/>
            <a:ext cx="6346825" cy="3570288"/>
          </a:xfrm>
          <a:ln/>
        </p:spPr>
      </p:sp>
      <p:sp>
        <p:nvSpPr>
          <p:cNvPr id="71686" name="Rectangle 3">
            <a:extLst>
              <a:ext uri="{FF2B5EF4-FFF2-40B4-BE49-F238E27FC236}">
                <a16:creationId xmlns:a16="http://schemas.microsoft.com/office/drawing/2014/main" id="{5E46141F-8DD0-4031-85D2-BDCAE17809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40000"/>
              </a:lnSpc>
            </a:pPr>
            <a:r>
              <a:rPr lang="zh-CN" altLang="zh-CN" dirty="0">
                <a:ea typeface="宋体" panose="02010600030101010101" pitchFamily="2" charset="-122"/>
              </a:rPr>
              <a:t>使能嵌入</a:t>
            </a:r>
            <a:r>
              <a:rPr lang="en-US" altLang="zh-CN" dirty="0">
                <a:ea typeface="宋体" panose="02010600030101010101" pitchFamily="2" charset="-122"/>
              </a:rPr>
              <a:t>RP</a:t>
            </a:r>
            <a:r>
              <a:rPr lang="zh-CN" altLang="en-US" dirty="0">
                <a:ea typeface="宋体" panose="02010600030101010101" pitchFamily="2" charset="-122"/>
              </a:rPr>
              <a:t>功能</a:t>
            </a:r>
            <a:r>
              <a:rPr lang="zh-CN" altLang="zh-CN" dirty="0">
                <a:ea typeface="宋体" panose="02010600030101010101" pitchFamily="2" charset="-122"/>
              </a:rPr>
              <a:t>允许路由器从</a:t>
            </a:r>
            <a:r>
              <a:rPr lang="en-US" altLang="zh-CN" dirty="0">
                <a:ea typeface="宋体" panose="02010600030101010101" pitchFamily="2" charset="-122"/>
              </a:rPr>
              <a:t>IPv6</a:t>
            </a:r>
            <a:r>
              <a:rPr lang="zh-CN" altLang="zh-CN" dirty="0">
                <a:ea typeface="宋体" panose="02010600030101010101" pitchFamily="2" charset="-122"/>
              </a:rPr>
              <a:t>组播</a:t>
            </a:r>
            <a:r>
              <a:rPr lang="zh-CN" altLang="en-US" dirty="0">
                <a:ea typeface="宋体" panose="02010600030101010101" pitchFamily="2" charset="-122"/>
              </a:rPr>
              <a:t>组</a:t>
            </a:r>
            <a:r>
              <a:rPr lang="zh-CN" altLang="zh-CN" dirty="0">
                <a:ea typeface="宋体" panose="02010600030101010101" pitchFamily="2" charset="-122"/>
              </a:rPr>
              <a:t>地址中分析出RP的地址，从而取代静态配置RP或由BSR动态计算的RP</a:t>
            </a:r>
            <a:r>
              <a:rPr lang="zh-CN" altLang="en-US" dirty="0">
                <a:ea typeface="宋体" panose="02010600030101010101" pitchFamily="2" charset="-122"/>
              </a:rPr>
              <a:t>。</a:t>
            </a:r>
          </a:p>
          <a:p>
            <a:pPr eaLnBrk="1" hangingPunct="1">
              <a:lnSpc>
                <a:spcPct val="140000"/>
              </a:lnSpc>
            </a:pPr>
            <a:r>
              <a:rPr lang="zh-CN" altLang="en-US" dirty="0">
                <a:ea typeface="宋体" panose="02010600030101010101" pitchFamily="2" charset="-122"/>
              </a:rPr>
              <a:t>使用嵌入式</a:t>
            </a:r>
            <a:r>
              <a:rPr lang="en-US" altLang="zh-CN" dirty="0">
                <a:ea typeface="宋体" panose="02010600030101010101" pitchFamily="2" charset="-122"/>
              </a:rPr>
              <a:t>RP</a:t>
            </a:r>
            <a:r>
              <a:rPr lang="zh-CN" altLang="en-US" dirty="0">
                <a:ea typeface="宋体" panose="02010600030101010101" pitchFamily="2" charset="-122"/>
              </a:rPr>
              <a:t>的组播组地址范围是</a:t>
            </a:r>
            <a:r>
              <a:rPr lang="en-US" altLang="zh-CN" dirty="0">
                <a:ea typeface="宋体" panose="02010600030101010101" pitchFamily="2" charset="-122"/>
              </a:rPr>
              <a:t>FF7x::/16</a:t>
            </a:r>
            <a:r>
              <a:rPr lang="zh-CN" altLang="en-US" dirty="0">
                <a:ea typeface="宋体" panose="02010600030101010101" pitchFamily="2" charset="-122"/>
              </a:rPr>
              <a:t>和</a:t>
            </a:r>
            <a:r>
              <a:rPr lang="en-US" altLang="zh-CN" dirty="0" err="1">
                <a:ea typeface="宋体" panose="02010600030101010101" pitchFamily="2" charset="-122"/>
              </a:rPr>
              <a:t>FFFx</a:t>
            </a:r>
            <a:r>
              <a:rPr lang="en-US" altLang="zh-CN" dirty="0">
                <a:ea typeface="宋体" panose="02010600030101010101" pitchFamily="2" charset="-122"/>
              </a:rPr>
              <a:t>::/16</a:t>
            </a:r>
            <a:r>
              <a:rPr lang="zh-CN" altLang="en-US" dirty="0">
                <a:ea typeface="宋体" panose="02010600030101010101" pitchFamily="2" charset="-122"/>
              </a:rPr>
              <a:t>，</a:t>
            </a:r>
            <a:r>
              <a:rPr lang="en-US" altLang="zh-CN" dirty="0">
                <a:ea typeface="宋体" panose="02010600030101010101" pitchFamily="2" charset="-122"/>
              </a:rPr>
              <a:t>x</a:t>
            </a:r>
            <a:r>
              <a:rPr lang="zh-CN" altLang="en-US" dirty="0">
                <a:ea typeface="宋体" panose="02010600030101010101" pitchFamily="2" charset="-122"/>
              </a:rPr>
              <a:t>表示</a:t>
            </a:r>
            <a:r>
              <a:rPr lang="en-US" altLang="zh-CN" dirty="0">
                <a:ea typeface="宋体" panose="02010600030101010101" pitchFamily="2" charset="-122"/>
              </a:rPr>
              <a:t>0</a:t>
            </a:r>
            <a:r>
              <a:rPr lang="zh-CN" altLang="en-US" dirty="0">
                <a:ea typeface="宋体" panose="02010600030101010101" pitchFamily="2" charset="-122"/>
              </a:rPr>
              <a:t>～</a:t>
            </a:r>
            <a:r>
              <a:rPr lang="en-US" altLang="zh-CN" dirty="0">
                <a:ea typeface="宋体" panose="02010600030101010101" pitchFamily="2" charset="-122"/>
              </a:rPr>
              <a:t>F</a:t>
            </a:r>
            <a:r>
              <a:rPr lang="zh-CN" altLang="en-US" dirty="0">
                <a:ea typeface="宋体" panose="02010600030101010101" pitchFamily="2" charset="-122"/>
              </a:rPr>
              <a:t>的任意一个十六进制数。</a:t>
            </a:r>
          </a:p>
          <a:p>
            <a:pPr eaLnBrk="1" hangingPunct="1"/>
            <a:r>
              <a:rPr lang="zh-CN" altLang="en-US" dirty="0">
                <a:ea typeface="宋体" panose="02010600030101010101" pitchFamily="2" charset="-122"/>
              </a:rPr>
              <a:t>在接收侧：</a:t>
            </a:r>
          </a:p>
          <a:p>
            <a:pPr lvl="1" eaLnBrk="1" hangingPunct="1"/>
            <a:r>
              <a:rPr lang="zh-CN" altLang="en-US" dirty="0">
                <a:ea typeface="宋体" panose="02010600030101010101" pitchFamily="2" charset="-122"/>
              </a:rPr>
              <a:t>接收者主机发布</a:t>
            </a:r>
            <a:r>
              <a:rPr lang="en-US" altLang="zh-CN" dirty="0">
                <a:ea typeface="宋体" panose="02010600030101010101" pitchFamily="2" charset="-122"/>
              </a:rPr>
              <a:t>MLD</a:t>
            </a:r>
            <a:r>
              <a:rPr lang="zh-CN" altLang="en-US" dirty="0">
                <a:ea typeface="宋体" panose="02010600030101010101" pitchFamily="2" charset="-122"/>
              </a:rPr>
              <a:t>报告消息，加入组播组；</a:t>
            </a:r>
          </a:p>
          <a:p>
            <a:pPr lvl="1" eaLnBrk="1" hangingPunct="1"/>
            <a:r>
              <a:rPr lang="zh-CN" altLang="en-US" dirty="0">
                <a:ea typeface="宋体" panose="02010600030101010101" pitchFamily="2" charset="-122"/>
              </a:rPr>
              <a:t>接收侧的</a:t>
            </a:r>
            <a:r>
              <a:rPr lang="en-US" altLang="zh-CN" dirty="0">
                <a:ea typeface="宋体" panose="02010600030101010101" pitchFamily="2" charset="-122"/>
              </a:rPr>
              <a:t>DR</a:t>
            </a:r>
            <a:r>
              <a:rPr lang="zh-CN" altLang="en-US" dirty="0">
                <a:ea typeface="宋体" panose="02010600030101010101" pitchFamily="2" charset="-122"/>
              </a:rPr>
              <a:t>提取内嵌在组播组地址中的</a:t>
            </a:r>
            <a:r>
              <a:rPr lang="en-US" altLang="zh-CN" dirty="0">
                <a:ea typeface="宋体" panose="02010600030101010101" pitchFamily="2" charset="-122"/>
              </a:rPr>
              <a:t>RP</a:t>
            </a:r>
            <a:r>
              <a:rPr lang="zh-CN" altLang="en-US" dirty="0">
                <a:ea typeface="宋体" panose="02010600030101010101" pitchFamily="2" charset="-122"/>
              </a:rPr>
              <a:t>地址，向其发送</a:t>
            </a:r>
            <a:r>
              <a:rPr lang="en-US" altLang="zh-CN" dirty="0">
                <a:ea typeface="宋体" panose="02010600030101010101" pitchFamily="2" charset="-122"/>
              </a:rPr>
              <a:t>IPv6 PIM-SM</a:t>
            </a:r>
            <a:r>
              <a:rPr lang="zh-CN" altLang="en-US" dirty="0">
                <a:ea typeface="宋体" panose="02010600030101010101" pitchFamily="2" charset="-122"/>
              </a:rPr>
              <a:t>加入消息。</a:t>
            </a:r>
          </a:p>
          <a:p>
            <a:pPr eaLnBrk="1" hangingPunct="1"/>
            <a:r>
              <a:rPr lang="zh-CN" altLang="en-US" dirty="0">
                <a:ea typeface="宋体" panose="02010600030101010101" pitchFamily="2" charset="-122"/>
              </a:rPr>
              <a:t>在组播源侧：</a:t>
            </a:r>
          </a:p>
          <a:p>
            <a:pPr lvl="1" eaLnBrk="1" hangingPunct="1"/>
            <a:r>
              <a:rPr lang="zh-CN" altLang="en-US" dirty="0">
                <a:ea typeface="宋体" panose="02010600030101010101" pitchFamily="2" charset="-122"/>
              </a:rPr>
              <a:t>组播源知道组播地址后，向此组播组发送报文；</a:t>
            </a:r>
          </a:p>
          <a:p>
            <a:pPr lvl="1" eaLnBrk="1" hangingPunct="1"/>
            <a:r>
              <a:rPr lang="zh-CN" altLang="en-US" dirty="0">
                <a:ea typeface="宋体" panose="02010600030101010101" pitchFamily="2" charset="-122"/>
              </a:rPr>
              <a:t>组播源侧的</a:t>
            </a:r>
            <a:r>
              <a:rPr lang="en-US" altLang="zh-CN" dirty="0">
                <a:ea typeface="宋体" panose="02010600030101010101" pitchFamily="2" charset="-122"/>
              </a:rPr>
              <a:t>DR</a:t>
            </a:r>
            <a:r>
              <a:rPr lang="zh-CN" altLang="en-US" dirty="0">
                <a:ea typeface="宋体" panose="02010600030101010101" pitchFamily="2" charset="-122"/>
              </a:rPr>
              <a:t>提取内嵌在组播地址中的</a:t>
            </a:r>
            <a:r>
              <a:rPr lang="en-US" altLang="zh-CN" dirty="0">
                <a:ea typeface="宋体" panose="02010600030101010101" pitchFamily="2" charset="-122"/>
              </a:rPr>
              <a:t>RP</a:t>
            </a:r>
            <a:r>
              <a:rPr lang="zh-CN" altLang="en-US" dirty="0">
                <a:ea typeface="宋体" panose="02010600030101010101" pitchFamily="2" charset="-122"/>
              </a:rPr>
              <a:t>地址，向其以单播方式发送</a:t>
            </a:r>
            <a:r>
              <a:rPr lang="en-US" altLang="zh-CN" dirty="0">
                <a:ea typeface="宋体" panose="02010600030101010101" pitchFamily="2" charset="-122"/>
              </a:rPr>
              <a:t>IPv6 PIM-SM</a:t>
            </a:r>
            <a:r>
              <a:rPr lang="zh-CN" altLang="en-US" dirty="0">
                <a:ea typeface="宋体" panose="02010600030101010101" pitchFamily="2" charset="-122"/>
              </a:rPr>
              <a:t>注册消息。</a:t>
            </a:r>
          </a:p>
          <a:p>
            <a:pPr eaLnBrk="1" hangingPunct="1"/>
            <a:endParaRPr lang="zh-CN" altLang="en-US" dirty="0">
              <a:ea typeface="宋体" panose="02010600030101010101" pitchFamily="2" charset="-122"/>
            </a:endParaRPr>
          </a:p>
        </p:txBody>
      </p:sp>
    </p:spTree>
    <p:extLst>
      <p:ext uri="{BB962C8B-B14F-4D97-AF65-F5344CB8AC3E}">
        <p14:creationId xmlns:p14="http://schemas.microsoft.com/office/powerpoint/2010/main" val="5742500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Rectangle 2">
            <a:extLst>
              <a:ext uri="{FF2B5EF4-FFF2-40B4-BE49-F238E27FC236}">
                <a16:creationId xmlns:a16="http://schemas.microsoft.com/office/drawing/2014/main" id="{E4B2CABA-DD13-41A3-A130-A5B22F43369E}"/>
              </a:ext>
            </a:extLst>
          </p:cNvPr>
          <p:cNvSpPr>
            <a:spLocks noGrp="1" noRot="1" noChangeAspect="1" noChangeArrowheads="1" noTextEdit="1"/>
          </p:cNvSpPr>
          <p:nvPr>
            <p:ph type="sldImg"/>
          </p:nvPr>
        </p:nvSpPr>
        <p:spPr>
          <a:xfrm>
            <a:off x="376238" y="768350"/>
            <a:ext cx="6346825" cy="3570288"/>
          </a:xfrm>
          <a:ln/>
        </p:spPr>
      </p:sp>
      <p:sp>
        <p:nvSpPr>
          <p:cNvPr id="73734" name="Rectangle 3">
            <a:extLst>
              <a:ext uri="{FF2B5EF4-FFF2-40B4-BE49-F238E27FC236}">
                <a16:creationId xmlns:a16="http://schemas.microsoft.com/office/drawing/2014/main" id="{C2CC72EA-26E5-4765-B807-1FC3C7FE20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ea typeface="宋体" panose="02010600030101010101" pitchFamily="2" charset="-122"/>
              </a:rPr>
              <a:t>头</a:t>
            </a:r>
            <a:r>
              <a:rPr lang="en-US" altLang="zh-CN">
                <a:ea typeface="宋体" panose="02010600030101010101" pitchFamily="2" charset="-122"/>
              </a:rPr>
              <a:t>8bits</a:t>
            </a:r>
            <a:r>
              <a:rPr lang="zh-CN" altLang="en-US">
                <a:ea typeface="宋体" panose="02010600030101010101" pitchFamily="2" charset="-122"/>
              </a:rPr>
              <a:t>为</a:t>
            </a:r>
            <a:r>
              <a:rPr lang="en-US" altLang="zh-CN">
                <a:ea typeface="宋体" panose="02010600030101010101" pitchFamily="2" charset="-122"/>
              </a:rPr>
              <a:t>FF</a:t>
            </a:r>
            <a:r>
              <a:rPr lang="zh-CN" altLang="en-US">
                <a:ea typeface="宋体" panose="02010600030101010101" pitchFamily="2" charset="-122"/>
              </a:rPr>
              <a:t>说明是</a:t>
            </a:r>
            <a:r>
              <a:rPr lang="en-US" altLang="zh-CN">
                <a:ea typeface="宋体" panose="02010600030101010101" pitchFamily="2" charset="-122"/>
              </a:rPr>
              <a:t>IPv6</a:t>
            </a:r>
            <a:r>
              <a:rPr lang="zh-CN" altLang="en-US">
                <a:ea typeface="宋体" panose="02010600030101010101" pitchFamily="2" charset="-122"/>
              </a:rPr>
              <a:t>组播地址。</a:t>
            </a:r>
          </a:p>
          <a:p>
            <a:pPr eaLnBrk="1" hangingPunct="1"/>
            <a:r>
              <a:rPr lang="en-US" altLang="zh-CN">
                <a:ea typeface="宋体" panose="02010600030101010101" pitchFamily="2" charset="-122"/>
              </a:rPr>
              <a:t>Flags</a:t>
            </a:r>
            <a:r>
              <a:rPr lang="zh-CN" altLang="en-US">
                <a:ea typeface="宋体" panose="02010600030101010101" pitchFamily="2" charset="-122"/>
              </a:rPr>
              <a:t>字段的范围是</a:t>
            </a:r>
            <a:r>
              <a:rPr lang="en-US" altLang="zh-CN">
                <a:ea typeface="宋体" panose="02010600030101010101" pitchFamily="2" charset="-122"/>
              </a:rPr>
              <a:t>7-F</a:t>
            </a:r>
            <a:r>
              <a:rPr lang="zh-CN" altLang="en-US">
                <a:ea typeface="宋体" panose="02010600030101010101" pitchFamily="2" charset="-122"/>
              </a:rPr>
              <a:t>，说明是一个嵌入了</a:t>
            </a:r>
            <a:r>
              <a:rPr lang="en-US" altLang="zh-CN">
                <a:ea typeface="宋体" panose="02010600030101010101" pitchFamily="2" charset="-122"/>
              </a:rPr>
              <a:t>RP</a:t>
            </a:r>
            <a:r>
              <a:rPr lang="zh-CN" altLang="en-US">
                <a:ea typeface="宋体" panose="02010600030101010101" pitchFamily="2" charset="-122"/>
              </a:rPr>
              <a:t>地址的</a:t>
            </a:r>
            <a:r>
              <a:rPr lang="en-US" altLang="zh-CN">
                <a:ea typeface="宋体" panose="02010600030101010101" pitchFamily="2" charset="-122"/>
              </a:rPr>
              <a:t>IPv6</a:t>
            </a:r>
            <a:r>
              <a:rPr lang="zh-CN" altLang="en-US">
                <a:ea typeface="宋体" panose="02010600030101010101" pitchFamily="2" charset="-122"/>
              </a:rPr>
              <a:t>组播组地址。</a:t>
            </a:r>
          </a:p>
          <a:p>
            <a:pPr eaLnBrk="1" hangingPunct="1"/>
            <a:r>
              <a:rPr lang="en-US" altLang="zh-CN">
                <a:ea typeface="宋体" panose="02010600030101010101" pitchFamily="2" charset="-122"/>
              </a:rPr>
              <a:t>RIID</a:t>
            </a:r>
            <a:r>
              <a:rPr lang="zh-CN" altLang="en-US">
                <a:ea typeface="宋体" panose="02010600030101010101" pitchFamily="2" charset="-122"/>
              </a:rPr>
              <a:t>字段：</a:t>
            </a:r>
            <a:r>
              <a:rPr lang="en-US" altLang="zh-CN">
                <a:ea typeface="宋体" panose="02010600030101010101" pitchFamily="2" charset="-122"/>
              </a:rPr>
              <a:t>RP Interface ID</a:t>
            </a:r>
            <a:r>
              <a:rPr lang="zh-CN" altLang="en-US">
                <a:ea typeface="宋体" panose="02010600030101010101" pitchFamily="2" charset="-122"/>
              </a:rPr>
              <a:t>，抽取出来填充在</a:t>
            </a:r>
            <a:r>
              <a:rPr lang="en-US" altLang="zh-CN">
                <a:ea typeface="宋体" panose="02010600030101010101" pitchFamily="2" charset="-122"/>
              </a:rPr>
              <a:t>RP</a:t>
            </a:r>
            <a:r>
              <a:rPr lang="zh-CN" altLang="en-US">
                <a:ea typeface="宋体" panose="02010600030101010101" pitchFamily="2" charset="-122"/>
              </a:rPr>
              <a:t>地址的最后</a:t>
            </a:r>
            <a:r>
              <a:rPr lang="en-US" altLang="zh-CN">
                <a:ea typeface="宋体" panose="02010600030101010101" pitchFamily="2" charset="-122"/>
              </a:rPr>
              <a:t>4bits</a:t>
            </a:r>
            <a:r>
              <a:rPr lang="zh-CN" altLang="en-US">
                <a:ea typeface="宋体" panose="02010600030101010101" pitchFamily="2" charset="-122"/>
              </a:rPr>
              <a:t>。</a:t>
            </a:r>
          </a:p>
          <a:p>
            <a:pPr eaLnBrk="1" hangingPunct="1"/>
            <a:r>
              <a:rPr lang="en-US" altLang="zh-CN">
                <a:ea typeface="宋体" panose="02010600030101010101" pitchFamily="2" charset="-122"/>
              </a:rPr>
              <a:t>Plen</a:t>
            </a:r>
            <a:r>
              <a:rPr lang="zh-CN" altLang="en-US">
                <a:ea typeface="宋体" panose="02010600030101010101" pitchFamily="2" charset="-122"/>
              </a:rPr>
              <a:t>字段：</a:t>
            </a:r>
            <a:r>
              <a:rPr lang="en-US" altLang="zh-CN">
                <a:ea typeface="宋体" panose="02010600030101010101" pitchFamily="2" charset="-122"/>
              </a:rPr>
              <a:t>RP</a:t>
            </a:r>
            <a:r>
              <a:rPr lang="zh-CN" altLang="en-US">
                <a:ea typeface="宋体" panose="02010600030101010101" pitchFamily="2" charset="-122"/>
              </a:rPr>
              <a:t>地址的前缀长度，换算成十进制数后不能为</a:t>
            </a:r>
            <a:r>
              <a:rPr lang="en-US" altLang="zh-CN">
                <a:ea typeface="宋体" panose="02010600030101010101" pitchFamily="2" charset="-122"/>
              </a:rPr>
              <a:t>0</a:t>
            </a:r>
            <a:r>
              <a:rPr lang="zh-CN" altLang="en-US">
                <a:ea typeface="宋体" panose="02010600030101010101" pitchFamily="2" charset="-122"/>
              </a:rPr>
              <a:t>，也不能大于</a:t>
            </a:r>
            <a:r>
              <a:rPr lang="en-US" altLang="zh-CN">
                <a:ea typeface="宋体" panose="02010600030101010101" pitchFamily="2" charset="-122"/>
              </a:rPr>
              <a:t>64</a:t>
            </a:r>
            <a:r>
              <a:rPr lang="zh-CN" altLang="en-US">
                <a:ea typeface="宋体" panose="02010600030101010101" pitchFamily="2" charset="-122"/>
              </a:rPr>
              <a:t>。</a:t>
            </a:r>
          </a:p>
          <a:p>
            <a:pPr eaLnBrk="1" hangingPunct="1"/>
            <a:r>
              <a:rPr kumimoji="1" lang="en-GB" altLang="zh-CN" sz="1500">
                <a:solidFill>
                  <a:schemeClr val="bg1"/>
                </a:solidFill>
                <a:ea typeface="宋体" panose="02010600030101010101" pitchFamily="2" charset="-122"/>
              </a:rPr>
              <a:t>Network</a:t>
            </a:r>
            <a:r>
              <a:rPr kumimoji="1" lang="en-GB" altLang="zh-CN" sz="1500">
                <a:solidFill>
                  <a:schemeClr val="bg1"/>
                </a:solidFill>
                <a:latin typeface="Times New Roman" panose="02020603050405020304" pitchFamily="18" charset="0"/>
                <a:ea typeface="宋体" panose="02010600030101010101" pitchFamily="2" charset="-122"/>
              </a:rPr>
              <a:t> </a:t>
            </a:r>
            <a:r>
              <a:rPr kumimoji="1" lang="en-GB" altLang="zh-CN" sz="1500">
                <a:solidFill>
                  <a:schemeClr val="bg1"/>
                </a:solidFill>
                <a:ea typeface="宋体" panose="02010600030101010101" pitchFamily="2" charset="-122"/>
              </a:rPr>
              <a:t>Prefix</a:t>
            </a:r>
            <a:r>
              <a:rPr lang="zh-CN" altLang="en-US">
                <a:ea typeface="宋体" panose="02010600030101010101" pitchFamily="2" charset="-122"/>
              </a:rPr>
              <a:t>字段：</a:t>
            </a:r>
            <a:r>
              <a:rPr lang="en-US" altLang="zh-CN">
                <a:ea typeface="宋体" panose="02010600030101010101" pitchFamily="2" charset="-122"/>
              </a:rPr>
              <a:t>RP</a:t>
            </a:r>
            <a:r>
              <a:rPr lang="zh-CN" altLang="en-US">
                <a:ea typeface="宋体" panose="02010600030101010101" pitchFamily="2" charset="-122"/>
              </a:rPr>
              <a:t>的地址前缀。</a:t>
            </a:r>
          </a:p>
          <a:p>
            <a:pPr eaLnBrk="1" hangingPunct="1"/>
            <a:r>
              <a:rPr kumimoji="1" lang="en-GB" altLang="zh-CN" sz="1500">
                <a:solidFill>
                  <a:schemeClr val="bg1"/>
                </a:solidFill>
                <a:ea typeface="宋体" panose="02010600030101010101" pitchFamily="2" charset="-122"/>
              </a:rPr>
              <a:t>Group</a:t>
            </a:r>
            <a:r>
              <a:rPr kumimoji="1" lang="en-GB" altLang="zh-CN" sz="1500">
                <a:solidFill>
                  <a:schemeClr val="bg1"/>
                </a:solidFill>
                <a:latin typeface="Times New Roman" panose="02020603050405020304" pitchFamily="18" charset="0"/>
                <a:ea typeface="宋体" panose="02010600030101010101" pitchFamily="2" charset="-122"/>
              </a:rPr>
              <a:t> ID：</a:t>
            </a:r>
            <a:r>
              <a:rPr kumimoji="1" lang="zh-CN" altLang="en-GB" sz="1500">
                <a:solidFill>
                  <a:schemeClr val="bg1"/>
                </a:solidFill>
                <a:latin typeface="Times New Roman" panose="02020603050405020304" pitchFamily="18" charset="0"/>
                <a:ea typeface="宋体" panose="02010600030101010101" pitchFamily="2" charset="-122"/>
              </a:rPr>
              <a:t>组</a:t>
            </a:r>
            <a:r>
              <a:rPr kumimoji="1" lang="en-GB" altLang="zh-CN" sz="1500">
                <a:solidFill>
                  <a:schemeClr val="bg1"/>
                </a:solidFill>
                <a:latin typeface="Times New Roman" panose="02020603050405020304" pitchFamily="18" charset="0"/>
                <a:ea typeface="宋体" panose="02010600030101010101" pitchFamily="2" charset="-122"/>
              </a:rPr>
              <a:t>ID</a:t>
            </a:r>
            <a:r>
              <a:rPr kumimoji="1" lang="zh-CN" altLang="en-GB" sz="1500">
                <a:solidFill>
                  <a:schemeClr val="bg1"/>
                </a:solidFill>
                <a:latin typeface="Times New Roman" panose="02020603050405020304" pitchFamily="18" charset="0"/>
                <a:ea typeface="宋体" panose="02010600030101010101" pitchFamily="2" charset="-122"/>
              </a:rPr>
              <a:t>。</a:t>
            </a:r>
            <a:endParaRPr kumimoji="1" lang="zh-CN" altLang="en-US" sz="1500">
              <a:solidFill>
                <a:schemeClr val="bg1"/>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123012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Rectangle 2">
            <a:extLst>
              <a:ext uri="{FF2B5EF4-FFF2-40B4-BE49-F238E27FC236}">
                <a16:creationId xmlns:a16="http://schemas.microsoft.com/office/drawing/2014/main" id="{CEEE3566-4BEA-4AD3-BB92-39819474CA84}"/>
              </a:ext>
            </a:extLst>
          </p:cNvPr>
          <p:cNvSpPr>
            <a:spLocks noGrp="1" noRot="1" noChangeAspect="1" noChangeArrowheads="1" noTextEdit="1"/>
          </p:cNvSpPr>
          <p:nvPr>
            <p:ph type="sldImg"/>
          </p:nvPr>
        </p:nvSpPr>
        <p:spPr>
          <a:xfrm>
            <a:off x="376238" y="768350"/>
            <a:ext cx="6346825" cy="3570288"/>
          </a:xfrm>
          <a:ln/>
        </p:spPr>
      </p:sp>
      <p:sp>
        <p:nvSpPr>
          <p:cNvPr id="75782" name="Rectangle 3">
            <a:extLst>
              <a:ext uri="{FF2B5EF4-FFF2-40B4-BE49-F238E27FC236}">
                <a16:creationId xmlns:a16="http://schemas.microsoft.com/office/drawing/2014/main" id="{D0E79F21-858D-488B-B06E-4150CF0177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extLst>
      <p:ext uri="{BB962C8B-B14F-4D97-AF65-F5344CB8AC3E}">
        <p14:creationId xmlns:p14="http://schemas.microsoft.com/office/powerpoint/2010/main" val="3519064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pPr eaLnBrk="1" hangingPunct="1"/>
            <a:r>
              <a:rPr lang="zh-CN" altLang="en-US" dirty="0">
                <a:ea typeface="宋体" panose="02010600030101010101" pitchFamily="2" charset="-122"/>
              </a:rPr>
              <a:t>当接收者主机加入一个组播组</a:t>
            </a:r>
            <a:r>
              <a:rPr lang="en-US" altLang="zh-CN" dirty="0">
                <a:ea typeface="宋体" panose="02010600030101010101" pitchFamily="2" charset="-122"/>
              </a:rPr>
              <a:t>G</a:t>
            </a:r>
            <a:r>
              <a:rPr lang="zh-CN" altLang="en-US" dirty="0">
                <a:ea typeface="宋体" panose="02010600030101010101" pitchFamily="2" charset="-122"/>
              </a:rPr>
              <a:t>时，通过</a:t>
            </a:r>
            <a:r>
              <a:rPr lang="en-US" altLang="zh-CN" dirty="0">
                <a:ea typeface="宋体" panose="02010600030101010101" pitchFamily="2" charset="-122"/>
              </a:rPr>
              <a:t>MLD</a:t>
            </a:r>
            <a:r>
              <a:rPr lang="zh-CN" altLang="en-US" dirty="0">
                <a:ea typeface="宋体" panose="02010600030101010101" pitchFamily="2" charset="-122"/>
              </a:rPr>
              <a:t>报文知会与该主机直接相连的叶子路由器，叶子路由器掌握组播组</a:t>
            </a:r>
            <a:r>
              <a:rPr lang="en-US" altLang="zh-CN" dirty="0">
                <a:ea typeface="宋体" panose="02010600030101010101" pitchFamily="2" charset="-122"/>
              </a:rPr>
              <a:t>G</a:t>
            </a:r>
            <a:r>
              <a:rPr lang="zh-CN" altLang="en-US" dirty="0">
                <a:ea typeface="宋体" panose="02010600030101010101" pitchFamily="2" charset="-122"/>
              </a:rPr>
              <a:t>的接收者信息，然后朝着</a:t>
            </a:r>
            <a:r>
              <a:rPr lang="en-US" altLang="zh-CN" dirty="0">
                <a:ea typeface="宋体" panose="02010600030101010101" pitchFamily="2" charset="-122"/>
              </a:rPr>
              <a:t>RP</a:t>
            </a:r>
            <a:r>
              <a:rPr lang="zh-CN" altLang="en-US" dirty="0">
                <a:ea typeface="宋体" panose="02010600030101010101" pitchFamily="2" charset="-122"/>
              </a:rPr>
              <a:t>方向往上游节点发送加入组播组的</a:t>
            </a:r>
            <a:r>
              <a:rPr lang="en-US" altLang="zh-CN" dirty="0">
                <a:ea typeface="宋体" panose="02010600030101010101" pitchFamily="2" charset="-122"/>
              </a:rPr>
              <a:t>Report</a:t>
            </a:r>
            <a:r>
              <a:rPr lang="zh-CN" altLang="en-US" dirty="0">
                <a:ea typeface="宋体" panose="02010600030101010101" pitchFamily="2" charset="-122"/>
              </a:rPr>
              <a:t>消息。</a:t>
            </a:r>
          </a:p>
          <a:p>
            <a:pPr eaLnBrk="1" hangingPunct="1"/>
            <a:r>
              <a:rPr lang="zh-CN" altLang="en-US" dirty="0">
                <a:ea typeface="宋体" panose="02010600030101010101" pitchFamily="2" charset="-122"/>
              </a:rPr>
              <a:t>从叶子路由器到</a:t>
            </a:r>
            <a:r>
              <a:rPr lang="en-US" altLang="zh-CN" dirty="0">
                <a:ea typeface="宋体" panose="02010600030101010101" pitchFamily="2" charset="-122"/>
              </a:rPr>
              <a:t>RP</a:t>
            </a:r>
            <a:r>
              <a:rPr lang="zh-CN" altLang="en-US" dirty="0">
                <a:ea typeface="宋体" panose="02010600030101010101" pitchFamily="2" charset="-122"/>
              </a:rPr>
              <a:t>之间途经的每个路由器都会在转发表中生成（*，</a:t>
            </a:r>
            <a:r>
              <a:rPr lang="en-US" altLang="zh-CN" dirty="0">
                <a:ea typeface="宋体" panose="02010600030101010101" pitchFamily="2" charset="-122"/>
              </a:rPr>
              <a:t>G</a:t>
            </a:r>
            <a:r>
              <a:rPr lang="zh-CN" altLang="en-US" dirty="0">
                <a:ea typeface="宋体" panose="02010600030101010101" pitchFamily="2" charset="-122"/>
              </a:rPr>
              <a:t>）表项，这些沿途经过的路由器就形成了</a:t>
            </a:r>
            <a:r>
              <a:rPr lang="en-US" altLang="zh-CN" dirty="0">
                <a:ea typeface="宋体" panose="02010600030101010101" pitchFamily="2" charset="-122"/>
              </a:rPr>
              <a:t>RP</a:t>
            </a:r>
            <a:r>
              <a:rPr lang="zh-CN" altLang="en-US" dirty="0">
                <a:ea typeface="宋体" panose="02010600030101010101" pitchFamily="2" charset="-122"/>
              </a:rPr>
              <a:t>共享树（</a:t>
            </a:r>
            <a:r>
              <a:rPr lang="en-US" altLang="zh-CN" dirty="0">
                <a:ea typeface="宋体" panose="02010600030101010101" pitchFamily="2" charset="-122"/>
              </a:rPr>
              <a:t>RPT</a:t>
            </a:r>
            <a:r>
              <a:rPr lang="zh-CN" altLang="en-US" dirty="0">
                <a:ea typeface="宋体" panose="02010600030101010101" pitchFamily="2" charset="-122"/>
              </a:rPr>
              <a:t>）的一个分支。其中（*，</a:t>
            </a:r>
            <a:r>
              <a:rPr lang="en-US" altLang="zh-CN" dirty="0">
                <a:ea typeface="宋体" panose="02010600030101010101" pitchFamily="2" charset="-122"/>
              </a:rPr>
              <a:t>G</a:t>
            </a:r>
            <a:r>
              <a:rPr lang="zh-CN" altLang="en-US" dirty="0">
                <a:ea typeface="宋体" panose="02010600030101010101" pitchFamily="2" charset="-122"/>
              </a:rPr>
              <a:t>）表示从任意源来的信息去往组播组</a:t>
            </a:r>
            <a:r>
              <a:rPr lang="en-US" altLang="zh-CN" dirty="0">
                <a:ea typeface="宋体" panose="02010600030101010101" pitchFamily="2" charset="-122"/>
              </a:rPr>
              <a:t>G</a:t>
            </a:r>
            <a:r>
              <a:rPr lang="zh-CN" altLang="en-US" dirty="0">
                <a:ea typeface="宋体" panose="02010600030101010101" pitchFamily="2" charset="-122"/>
              </a:rPr>
              <a:t>。</a:t>
            </a:r>
            <a:r>
              <a:rPr lang="en-US" altLang="zh-CN" dirty="0">
                <a:ea typeface="宋体" panose="02010600030101010101" pitchFamily="2" charset="-122"/>
              </a:rPr>
              <a:t>RPT</a:t>
            </a:r>
            <a:r>
              <a:rPr lang="zh-CN" altLang="en-US" dirty="0">
                <a:ea typeface="宋体" panose="02010600030101010101" pitchFamily="2" charset="-122"/>
              </a:rPr>
              <a:t>共享树以</a:t>
            </a:r>
            <a:r>
              <a:rPr lang="en-US" altLang="zh-CN" dirty="0">
                <a:ea typeface="宋体" panose="02010600030101010101" pitchFamily="2" charset="-122"/>
              </a:rPr>
              <a:t>RP</a:t>
            </a:r>
            <a:r>
              <a:rPr lang="zh-CN" altLang="en-US" dirty="0">
                <a:ea typeface="宋体" panose="02010600030101010101" pitchFamily="2" charset="-122"/>
              </a:rPr>
              <a:t>为根，以接收者为叶子。</a:t>
            </a:r>
          </a:p>
          <a:p>
            <a:pPr eaLnBrk="1" hangingPunct="1"/>
            <a:r>
              <a:rPr lang="zh-CN" altLang="en-US" dirty="0">
                <a:ea typeface="宋体" panose="02010600030101010101" pitchFamily="2" charset="-122"/>
              </a:rPr>
              <a:t>当从组播源</a:t>
            </a:r>
            <a:r>
              <a:rPr lang="en-US" altLang="zh-CN" dirty="0">
                <a:ea typeface="宋体" panose="02010600030101010101" pitchFamily="2" charset="-122"/>
              </a:rPr>
              <a:t>S</a:t>
            </a:r>
            <a:r>
              <a:rPr lang="zh-CN" altLang="en-US" dirty="0">
                <a:ea typeface="宋体" panose="02010600030101010101" pitchFamily="2" charset="-122"/>
              </a:rPr>
              <a:t>来的发往组播组</a:t>
            </a:r>
            <a:r>
              <a:rPr lang="en-US" altLang="zh-CN" dirty="0">
                <a:ea typeface="宋体" panose="02010600030101010101" pitchFamily="2" charset="-122"/>
              </a:rPr>
              <a:t>G</a:t>
            </a:r>
            <a:r>
              <a:rPr lang="zh-CN" altLang="en-US" dirty="0">
                <a:ea typeface="宋体" panose="02010600030101010101" pitchFamily="2" charset="-122"/>
              </a:rPr>
              <a:t>的报文流经</a:t>
            </a:r>
            <a:r>
              <a:rPr lang="en-US" altLang="zh-CN" dirty="0">
                <a:ea typeface="宋体" panose="02010600030101010101" pitchFamily="2" charset="-122"/>
              </a:rPr>
              <a:t>RP</a:t>
            </a:r>
            <a:r>
              <a:rPr lang="zh-CN" altLang="en-US" dirty="0">
                <a:ea typeface="宋体" panose="02010600030101010101" pitchFamily="2" charset="-122"/>
              </a:rPr>
              <a:t>时，报文就会沿着已经建立好的</a:t>
            </a:r>
            <a:r>
              <a:rPr lang="en-US" altLang="zh-CN" dirty="0">
                <a:ea typeface="宋体" panose="02010600030101010101" pitchFamily="2" charset="-122"/>
              </a:rPr>
              <a:t>RPT</a:t>
            </a:r>
            <a:r>
              <a:rPr lang="zh-CN" altLang="en-US" dirty="0">
                <a:ea typeface="宋体" panose="02010600030101010101" pitchFamily="2" charset="-122"/>
              </a:rPr>
              <a:t>共享树路径到达叶子路由器，进而到达接收者主机。</a:t>
            </a:r>
          </a:p>
          <a:p>
            <a:pPr eaLnBrk="1" hangingPunct="1"/>
            <a:r>
              <a:rPr lang="zh-CN" altLang="en-US" dirty="0">
                <a:ea typeface="宋体" panose="02010600030101010101" pitchFamily="2" charset="-122"/>
              </a:rPr>
              <a:t>当某接收者对组播信息不再感兴趣时，离该接收者最近的组播路由器会逆着</a:t>
            </a:r>
            <a:r>
              <a:rPr lang="en-US" altLang="zh-CN" dirty="0">
                <a:ea typeface="宋体" panose="02010600030101010101" pitchFamily="2" charset="-122"/>
              </a:rPr>
              <a:t>RPT</a:t>
            </a:r>
            <a:r>
              <a:rPr lang="zh-CN" altLang="en-US" dirty="0">
                <a:ea typeface="宋体" panose="02010600030101010101" pitchFamily="2" charset="-122"/>
              </a:rPr>
              <a:t>树朝</a:t>
            </a:r>
            <a:r>
              <a:rPr lang="en-US" altLang="zh-CN" dirty="0">
                <a:ea typeface="宋体" panose="02010600030101010101" pitchFamily="2" charset="-122"/>
              </a:rPr>
              <a:t>RP</a:t>
            </a:r>
            <a:r>
              <a:rPr lang="zh-CN" altLang="en-US" dirty="0">
                <a:ea typeface="宋体" panose="02010600030101010101" pitchFamily="2" charset="-122"/>
              </a:rPr>
              <a:t>方向逐跳发送</a:t>
            </a:r>
            <a:r>
              <a:rPr lang="en-US" altLang="zh-CN" dirty="0">
                <a:ea typeface="宋体" panose="02010600030101010101" pitchFamily="2" charset="-122"/>
              </a:rPr>
              <a:t>Prune</a:t>
            </a:r>
            <a:r>
              <a:rPr lang="zh-CN" altLang="en-US" dirty="0">
                <a:ea typeface="宋体" panose="02010600030101010101" pitchFamily="2" charset="-122"/>
              </a:rPr>
              <a:t>剪枝消息。第一个上游路由器接收到该剪枝消息，在接口列表中删除连接此下游路由器的接口，并检查自己是否拥有感兴趣的接收者，如果没有则继续向上游转发该剪枝消息。</a:t>
            </a:r>
          </a:p>
        </p:txBody>
      </p:sp>
    </p:spTree>
    <p:extLst>
      <p:ext uri="{BB962C8B-B14F-4D97-AF65-F5344CB8AC3E}">
        <p14:creationId xmlns:p14="http://schemas.microsoft.com/office/powerpoint/2010/main" val="3532987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pPr eaLnBrk="1" hangingPunct="1"/>
            <a:r>
              <a:rPr lang="zh-CN" altLang="en-US" dirty="0">
                <a:ea typeface="宋体" panose="02010600030101010101" pitchFamily="2" charset="-122"/>
              </a:rPr>
              <a:t>为了向</a:t>
            </a:r>
            <a:r>
              <a:rPr lang="en-US" altLang="zh-CN" dirty="0">
                <a:ea typeface="宋体" panose="02010600030101010101" pitchFamily="2" charset="-122"/>
              </a:rPr>
              <a:t>RP</a:t>
            </a:r>
            <a:r>
              <a:rPr lang="zh-CN" altLang="en-US" dirty="0">
                <a:ea typeface="宋体" panose="02010600030101010101" pitchFamily="2" charset="-122"/>
              </a:rPr>
              <a:t>通知组播源</a:t>
            </a:r>
            <a:r>
              <a:rPr lang="en-US" altLang="zh-CN" dirty="0">
                <a:ea typeface="宋体" panose="02010600030101010101" pitchFamily="2" charset="-122"/>
              </a:rPr>
              <a:t>S</a:t>
            </a:r>
            <a:r>
              <a:rPr lang="zh-CN" altLang="en-US" dirty="0">
                <a:ea typeface="宋体" panose="02010600030101010101" pitchFamily="2" charset="-122"/>
              </a:rPr>
              <a:t>的存在，当组播源</a:t>
            </a:r>
            <a:r>
              <a:rPr lang="en-US" altLang="zh-CN" dirty="0">
                <a:ea typeface="宋体" panose="02010600030101010101" pitchFamily="2" charset="-122"/>
              </a:rPr>
              <a:t>S</a:t>
            </a:r>
            <a:r>
              <a:rPr lang="zh-CN" altLang="en-US" dirty="0">
                <a:ea typeface="宋体" panose="02010600030101010101" pitchFamily="2" charset="-122"/>
              </a:rPr>
              <a:t>向组播组</a:t>
            </a:r>
            <a:r>
              <a:rPr lang="en-US" altLang="zh-CN" dirty="0">
                <a:ea typeface="宋体" panose="02010600030101010101" pitchFamily="2" charset="-122"/>
              </a:rPr>
              <a:t>G</a:t>
            </a:r>
            <a:r>
              <a:rPr lang="zh-CN" altLang="en-US" dirty="0">
                <a:ea typeface="宋体" panose="02010600030101010101" pitchFamily="2" charset="-122"/>
              </a:rPr>
              <a:t>发送了一个组播报文时，与组播源</a:t>
            </a:r>
            <a:r>
              <a:rPr lang="en-US" altLang="zh-CN" dirty="0">
                <a:ea typeface="宋体" panose="02010600030101010101" pitchFamily="2" charset="-122"/>
              </a:rPr>
              <a:t>S</a:t>
            </a:r>
            <a:r>
              <a:rPr lang="zh-CN" altLang="en-US" dirty="0">
                <a:ea typeface="宋体" panose="02010600030101010101" pitchFamily="2" charset="-122"/>
              </a:rPr>
              <a:t>直接相连的路由器接收到该组播报文后，就将该报文封装成</a:t>
            </a:r>
            <a:r>
              <a:rPr lang="en-US" altLang="zh-CN" dirty="0">
                <a:ea typeface="宋体" panose="02010600030101010101" pitchFamily="2" charset="-122"/>
              </a:rPr>
              <a:t>IPv6 PIM Register</a:t>
            </a:r>
            <a:r>
              <a:rPr lang="zh-CN" altLang="en-US" dirty="0">
                <a:ea typeface="宋体" panose="02010600030101010101" pitchFamily="2" charset="-122"/>
              </a:rPr>
              <a:t>注册报文，并单播发送给对应的</a:t>
            </a:r>
            <a:r>
              <a:rPr lang="en-US" altLang="zh-CN" dirty="0">
                <a:ea typeface="宋体" panose="02010600030101010101" pitchFamily="2" charset="-122"/>
              </a:rPr>
              <a:t>RP</a:t>
            </a:r>
            <a:r>
              <a:rPr lang="zh-CN" altLang="en-US" dirty="0">
                <a:ea typeface="宋体" panose="02010600030101010101" pitchFamily="2" charset="-122"/>
              </a:rPr>
              <a:t>。 </a:t>
            </a:r>
          </a:p>
          <a:p>
            <a:pPr eaLnBrk="1" hangingPunct="1"/>
            <a:r>
              <a:rPr lang="zh-CN" altLang="en-US" dirty="0">
                <a:ea typeface="宋体" panose="02010600030101010101" pitchFamily="2" charset="-122"/>
              </a:rPr>
              <a:t>当</a:t>
            </a:r>
            <a:r>
              <a:rPr lang="en-US" altLang="zh-CN" dirty="0">
                <a:ea typeface="宋体" panose="02010600030101010101" pitchFamily="2" charset="-122"/>
              </a:rPr>
              <a:t>RP</a:t>
            </a:r>
            <a:r>
              <a:rPr lang="zh-CN" altLang="en-US" dirty="0">
                <a:ea typeface="宋体" panose="02010600030101010101" pitchFamily="2" charset="-122"/>
              </a:rPr>
              <a:t>接收到来自组播源</a:t>
            </a:r>
            <a:r>
              <a:rPr lang="en-US" altLang="zh-CN" dirty="0">
                <a:ea typeface="宋体" panose="02010600030101010101" pitchFamily="2" charset="-122"/>
              </a:rPr>
              <a:t>S</a:t>
            </a:r>
            <a:r>
              <a:rPr lang="zh-CN" altLang="en-US" dirty="0">
                <a:ea typeface="宋体" panose="02010600030101010101" pitchFamily="2" charset="-122"/>
              </a:rPr>
              <a:t>的注册消息后，一方面解封装注册消息并将组播信息沿着</a:t>
            </a:r>
            <a:r>
              <a:rPr lang="en-US" altLang="zh-CN" dirty="0">
                <a:ea typeface="宋体" panose="02010600030101010101" pitchFamily="2" charset="-122"/>
              </a:rPr>
              <a:t>RPT</a:t>
            </a:r>
            <a:r>
              <a:rPr lang="zh-CN" altLang="en-US" dirty="0">
                <a:ea typeface="宋体" panose="02010600030101010101" pitchFamily="2" charset="-122"/>
              </a:rPr>
              <a:t>树转发到接收者，另一方面朝组播源</a:t>
            </a:r>
            <a:r>
              <a:rPr lang="en-US" altLang="zh-CN" dirty="0">
                <a:ea typeface="宋体" panose="02010600030101010101" pitchFamily="2" charset="-122"/>
              </a:rPr>
              <a:t>S</a:t>
            </a:r>
            <a:r>
              <a:rPr lang="zh-CN" altLang="en-US" dirty="0">
                <a:ea typeface="宋体" panose="02010600030101010101" pitchFamily="2" charset="-122"/>
              </a:rPr>
              <a:t>逐跳发送（</a:t>
            </a:r>
            <a:r>
              <a:rPr lang="en-US" altLang="zh-CN" dirty="0">
                <a:ea typeface="宋体" panose="02010600030101010101" pitchFamily="2" charset="-122"/>
              </a:rPr>
              <a:t>S</a:t>
            </a:r>
            <a:r>
              <a:rPr lang="zh-CN" altLang="en-US" dirty="0">
                <a:ea typeface="宋体" panose="02010600030101010101" pitchFamily="2" charset="-122"/>
              </a:rPr>
              <a:t>，</a:t>
            </a:r>
            <a:r>
              <a:rPr lang="en-US" altLang="zh-CN" dirty="0">
                <a:ea typeface="宋体" panose="02010600030101010101" pitchFamily="2" charset="-122"/>
              </a:rPr>
              <a:t>G</a:t>
            </a:r>
            <a:r>
              <a:rPr lang="zh-CN" altLang="en-US" dirty="0">
                <a:ea typeface="宋体" panose="02010600030101010101" pitchFamily="2" charset="-122"/>
              </a:rPr>
              <a:t>）加入消息，从而让</a:t>
            </a:r>
            <a:r>
              <a:rPr lang="en-US" altLang="zh-CN" dirty="0">
                <a:ea typeface="宋体" panose="02010600030101010101" pitchFamily="2" charset="-122"/>
              </a:rPr>
              <a:t>RP</a:t>
            </a:r>
            <a:r>
              <a:rPr lang="zh-CN" altLang="en-US" dirty="0">
                <a:ea typeface="宋体" panose="02010600030101010101" pitchFamily="2" charset="-122"/>
              </a:rPr>
              <a:t>和组播源</a:t>
            </a:r>
            <a:r>
              <a:rPr lang="en-US" altLang="zh-CN" dirty="0">
                <a:ea typeface="宋体" panose="02010600030101010101" pitchFamily="2" charset="-122"/>
              </a:rPr>
              <a:t>S</a:t>
            </a:r>
            <a:r>
              <a:rPr lang="zh-CN" altLang="en-US" dirty="0">
                <a:ea typeface="宋体" panose="02010600030101010101" pitchFamily="2" charset="-122"/>
              </a:rPr>
              <a:t>之间的所有路由器上都生成了（</a:t>
            </a:r>
            <a:r>
              <a:rPr lang="en-US" altLang="zh-CN" dirty="0">
                <a:ea typeface="宋体" panose="02010600030101010101" pitchFamily="2" charset="-122"/>
              </a:rPr>
              <a:t>S</a:t>
            </a:r>
            <a:r>
              <a:rPr lang="zh-CN" altLang="en-US" dirty="0">
                <a:ea typeface="宋体" panose="02010600030101010101" pitchFamily="2" charset="-122"/>
              </a:rPr>
              <a:t>，</a:t>
            </a:r>
            <a:r>
              <a:rPr lang="en-US" altLang="zh-CN" dirty="0">
                <a:ea typeface="宋体" panose="02010600030101010101" pitchFamily="2" charset="-122"/>
              </a:rPr>
              <a:t>G</a:t>
            </a:r>
            <a:r>
              <a:rPr lang="zh-CN" altLang="en-US" dirty="0">
                <a:ea typeface="宋体" panose="02010600030101010101" pitchFamily="2" charset="-122"/>
              </a:rPr>
              <a:t>）表项，这些沿途经过的路由器就形成了</a:t>
            </a:r>
            <a:r>
              <a:rPr lang="en-US" altLang="zh-CN" dirty="0">
                <a:ea typeface="宋体" panose="02010600030101010101" pitchFamily="2" charset="-122"/>
              </a:rPr>
              <a:t>SPT</a:t>
            </a:r>
            <a:r>
              <a:rPr lang="zh-CN" altLang="en-US" dirty="0">
                <a:ea typeface="宋体" panose="02010600030101010101" pitchFamily="2" charset="-122"/>
              </a:rPr>
              <a:t>树的一个分支。</a:t>
            </a:r>
            <a:r>
              <a:rPr lang="en-US" altLang="zh-CN" dirty="0">
                <a:ea typeface="宋体" panose="02010600030101010101" pitchFamily="2" charset="-122"/>
              </a:rPr>
              <a:t>SPT</a:t>
            </a:r>
            <a:r>
              <a:rPr lang="zh-CN" altLang="en-US" dirty="0">
                <a:ea typeface="宋体" panose="02010600030101010101" pitchFamily="2" charset="-122"/>
              </a:rPr>
              <a:t>源树以组播源</a:t>
            </a:r>
            <a:r>
              <a:rPr lang="en-US" altLang="zh-CN" dirty="0">
                <a:ea typeface="宋体" panose="02010600030101010101" pitchFamily="2" charset="-122"/>
              </a:rPr>
              <a:t>S</a:t>
            </a:r>
            <a:r>
              <a:rPr lang="zh-CN" altLang="en-US" dirty="0">
                <a:ea typeface="宋体" panose="02010600030101010101" pitchFamily="2" charset="-122"/>
              </a:rPr>
              <a:t>为根，以</a:t>
            </a:r>
            <a:r>
              <a:rPr lang="en-US" altLang="zh-CN" dirty="0">
                <a:ea typeface="宋体" panose="02010600030101010101" pitchFamily="2" charset="-122"/>
              </a:rPr>
              <a:t>RP</a:t>
            </a:r>
            <a:r>
              <a:rPr lang="zh-CN" altLang="en-US" dirty="0">
                <a:ea typeface="宋体" panose="02010600030101010101" pitchFamily="2" charset="-122"/>
              </a:rPr>
              <a:t>为目的地。</a:t>
            </a:r>
          </a:p>
        </p:txBody>
      </p:sp>
    </p:spTree>
    <p:extLst>
      <p:ext uri="{BB962C8B-B14F-4D97-AF65-F5344CB8AC3E}">
        <p14:creationId xmlns:p14="http://schemas.microsoft.com/office/powerpoint/2010/main" val="411923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00B07D4-C34F-4901-91CE-B9AE49F1D977}"/>
              </a:ext>
            </a:extLst>
          </p:cNvPr>
          <p:cNvSpPr>
            <a:spLocks noGrp="1" noRot="1" noChangeAspect="1"/>
          </p:cNvSpPr>
          <p:nvPr>
            <p:ph type="sldImg"/>
          </p:nvPr>
        </p:nvSpPr>
        <p:spPr>
          <a:xfrm>
            <a:off x="376238" y="768350"/>
            <a:ext cx="6346825" cy="3570288"/>
          </a:xfrm>
        </p:spPr>
      </p:sp>
      <p:sp>
        <p:nvSpPr>
          <p:cNvPr id="3" name="备注占位符 2">
            <a:extLst>
              <a:ext uri="{FF2B5EF4-FFF2-40B4-BE49-F238E27FC236}">
                <a16:creationId xmlns:a16="http://schemas.microsoft.com/office/drawing/2014/main" id="{FABE459D-9F6B-4E25-9616-189E9F338A7C}"/>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580883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pPr eaLnBrk="1" hangingPunct="1"/>
            <a:r>
              <a:rPr lang="zh-CN" altLang="en-US" dirty="0"/>
              <a:t>组播源</a:t>
            </a:r>
            <a:r>
              <a:rPr lang="en-US" altLang="zh-CN" dirty="0"/>
              <a:t>S</a:t>
            </a:r>
            <a:r>
              <a:rPr lang="zh-CN" altLang="en-US" dirty="0"/>
              <a:t>发出的组播信息沿着已经建立好的</a:t>
            </a:r>
            <a:r>
              <a:rPr lang="en-US" altLang="zh-CN" dirty="0"/>
              <a:t>SPT</a:t>
            </a:r>
            <a:r>
              <a:rPr lang="zh-CN" altLang="en-US" dirty="0"/>
              <a:t>树到达</a:t>
            </a:r>
            <a:r>
              <a:rPr lang="en-US" altLang="zh-CN" dirty="0"/>
              <a:t>RP</a:t>
            </a:r>
            <a:r>
              <a:rPr lang="zh-CN" altLang="en-US" dirty="0"/>
              <a:t>，然后由</a:t>
            </a:r>
            <a:r>
              <a:rPr lang="en-US" altLang="zh-CN" dirty="0"/>
              <a:t>RP</a:t>
            </a:r>
            <a:r>
              <a:rPr lang="zh-CN" altLang="en-US" dirty="0"/>
              <a:t>将信息沿着</a:t>
            </a:r>
            <a:r>
              <a:rPr lang="en-US" altLang="zh-CN" dirty="0"/>
              <a:t>RPT</a:t>
            </a:r>
            <a:r>
              <a:rPr lang="zh-CN" altLang="en-US" dirty="0"/>
              <a:t>共享树进行转发。当</a:t>
            </a:r>
            <a:r>
              <a:rPr lang="en-US" altLang="zh-CN" dirty="0"/>
              <a:t>RP</a:t>
            </a:r>
            <a:r>
              <a:rPr lang="zh-CN" altLang="en-US" dirty="0"/>
              <a:t>收到沿着</a:t>
            </a:r>
            <a:r>
              <a:rPr lang="en-US" altLang="zh-CN" dirty="0"/>
              <a:t>SPT</a:t>
            </a:r>
            <a:r>
              <a:rPr lang="zh-CN" altLang="en-US" dirty="0"/>
              <a:t>树转发的组播流量后，向与组播源</a:t>
            </a:r>
            <a:r>
              <a:rPr lang="en-US" altLang="zh-CN" dirty="0"/>
              <a:t>S</a:t>
            </a:r>
            <a:r>
              <a:rPr lang="zh-CN" altLang="en-US" dirty="0"/>
              <a:t>直连的路由器单播发送注册停止报文。组播源注册过程结束。 </a:t>
            </a:r>
          </a:p>
        </p:txBody>
      </p:sp>
    </p:spTree>
    <p:extLst>
      <p:ext uri="{BB962C8B-B14F-4D97-AF65-F5344CB8AC3E}">
        <p14:creationId xmlns:p14="http://schemas.microsoft.com/office/powerpoint/2010/main" val="26892168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pPr eaLnBrk="1" hangingPunct="1"/>
            <a:r>
              <a:rPr lang="zh-CN" altLang="en-US" dirty="0"/>
              <a:t>源数据流延源树</a:t>
            </a:r>
            <a:r>
              <a:rPr lang="zh-CN" altLang="zh-CN" dirty="0"/>
              <a:t>（</a:t>
            </a:r>
            <a:r>
              <a:rPr lang="en-US" altLang="zh-CN" dirty="0"/>
              <a:t>SPT</a:t>
            </a:r>
            <a:r>
              <a:rPr lang="zh-CN" altLang="en-US" dirty="0"/>
              <a:t>）流向</a:t>
            </a:r>
            <a:r>
              <a:rPr lang="en-US" altLang="zh-CN" dirty="0"/>
              <a:t>RP</a:t>
            </a:r>
            <a:r>
              <a:rPr lang="zh-CN" altLang="en-US" dirty="0"/>
              <a:t>，从</a:t>
            </a:r>
            <a:r>
              <a:rPr lang="en-US" altLang="zh-CN" dirty="0"/>
              <a:t>RP</a:t>
            </a:r>
            <a:r>
              <a:rPr lang="zh-CN" altLang="en-US" dirty="0"/>
              <a:t>开始，数据流延共享树（</a:t>
            </a:r>
            <a:r>
              <a:rPr lang="en-US" altLang="zh-CN" dirty="0"/>
              <a:t>RPT</a:t>
            </a:r>
            <a:r>
              <a:rPr lang="zh-CN" altLang="en-US" dirty="0"/>
              <a:t>）流向接收者。</a:t>
            </a:r>
          </a:p>
        </p:txBody>
      </p:sp>
    </p:spTree>
    <p:extLst>
      <p:ext uri="{BB962C8B-B14F-4D97-AF65-F5344CB8AC3E}">
        <p14:creationId xmlns:p14="http://schemas.microsoft.com/office/powerpoint/2010/main" val="38360917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pPr eaLnBrk="1" hangingPunct="1"/>
            <a:r>
              <a:rPr lang="zh-CN" altLang="en-US" dirty="0"/>
              <a:t>针对特定的源，</a:t>
            </a:r>
            <a:r>
              <a:rPr lang="en-US" altLang="zh-CN" dirty="0"/>
              <a:t>PIM-SM</a:t>
            </a:r>
            <a:r>
              <a:rPr lang="zh-CN" altLang="en-US" dirty="0"/>
              <a:t>通过指定一个利用带宽的</a:t>
            </a:r>
            <a:r>
              <a:rPr lang="en-US" altLang="zh-CN" dirty="0"/>
              <a:t>SPT</a:t>
            </a:r>
            <a:r>
              <a:rPr lang="zh-CN" altLang="en-US" dirty="0"/>
              <a:t>阈值可以实现将最后一跳路由器</a:t>
            </a:r>
            <a:r>
              <a:rPr lang="en-US" altLang="zh-CN" dirty="0"/>
              <a:t>(</a:t>
            </a:r>
            <a:r>
              <a:rPr lang="zh-CN" altLang="en-US" dirty="0"/>
              <a:t>即离接收者最近的</a:t>
            </a:r>
            <a:r>
              <a:rPr lang="en-US" altLang="zh-CN" dirty="0"/>
              <a:t>DR)</a:t>
            </a:r>
            <a:r>
              <a:rPr lang="zh-CN" altLang="en-US" dirty="0"/>
              <a:t>从</a:t>
            </a:r>
            <a:r>
              <a:rPr lang="en-US" altLang="zh-CN" dirty="0"/>
              <a:t>RPT</a:t>
            </a:r>
            <a:r>
              <a:rPr lang="zh-CN" altLang="en-US" dirty="0"/>
              <a:t>切换到</a:t>
            </a:r>
            <a:r>
              <a:rPr lang="en-US" altLang="zh-CN" dirty="0"/>
              <a:t>SPT</a:t>
            </a:r>
            <a:r>
              <a:rPr lang="zh-CN" altLang="en-US" dirty="0"/>
              <a:t>。当最后一跳路由器发现从</a:t>
            </a:r>
            <a:r>
              <a:rPr lang="en-US" altLang="zh-CN" dirty="0"/>
              <a:t>RP</a:t>
            </a:r>
            <a:r>
              <a:rPr lang="zh-CN" altLang="en-US" dirty="0"/>
              <a:t>发往组播组</a:t>
            </a:r>
            <a:r>
              <a:rPr lang="en-US" altLang="zh-CN" dirty="0"/>
              <a:t>G</a:t>
            </a:r>
            <a:r>
              <a:rPr lang="zh-CN" altLang="en-US" dirty="0"/>
              <a:t>的组播报文速率超过了该阈值时，就向单播路由表中到组播源</a:t>
            </a:r>
            <a:r>
              <a:rPr lang="en-US" altLang="zh-CN" dirty="0"/>
              <a:t>S</a:t>
            </a:r>
            <a:r>
              <a:rPr lang="zh-CN" altLang="en-US" dirty="0"/>
              <a:t>的下一跳路由器发送（</a:t>
            </a:r>
            <a:r>
              <a:rPr lang="en-US" altLang="zh-CN" dirty="0"/>
              <a:t>S</a:t>
            </a:r>
            <a:r>
              <a:rPr lang="zh-CN" altLang="en-US" dirty="0"/>
              <a:t>，</a:t>
            </a:r>
            <a:r>
              <a:rPr lang="en-US" altLang="zh-CN" dirty="0"/>
              <a:t>G</a:t>
            </a:r>
            <a:r>
              <a:rPr lang="zh-CN" altLang="en-US" dirty="0"/>
              <a:t>）加入消息，</a:t>
            </a:r>
            <a:r>
              <a:rPr lang="en-US" altLang="zh-CN" dirty="0"/>
              <a:t>Join</a:t>
            </a:r>
            <a:r>
              <a:rPr lang="zh-CN" altLang="en-US" dirty="0"/>
              <a:t>加入消息经过一个个路由器后到达第一跳路由器（即离组播源最近的</a:t>
            </a:r>
            <a:r>
              <a:rPr lang="en-US" altLang="zh-CN" dirty="0"/>
              <a:t>DR</a:t>
            </a:r>
            <a:r>
              <a:rPr lang="zh-CN" altLang="en-US" dirty="0"/>
              <a:t>），沿途经过的所有路由器都拥有了（</a:t>
            </a:r>
            <a:r>
              <a:rPr lang="en-US" altLang="zh-CN" dirty="0"/>
              <a:t>S</a:t>
            </a:r>
            <a:r>
              <a:rPr lang="zh-CN" altLang="en-US" dirty="0"/>
              <a:t>，</a:t>
            </a:r>
            <a:r>
              <a:rPr lang="en-US" altLang="zh-CN" dirty="0"/>
              <a:t>G</a:t>
            </a:r>
            <a:r>
              <a:rPr lang="zh-CN" altLang="en-US" dirty="0"/>
              <a:t>）表项，从而建立了</a:t>
            </a:r>
            <a:r>
              <a:rPr lang="en-US" altLang="zh-CN" dirty="0"/>
              <a:t>SPT</a:t>
            </a:r>
            <a:r>
              <a:rPr lang="zh-CN" altLang="en-US" dirty="0"/>
              <a:t>树分支。</a:t>
            </a:r>
            <a:endParaRPr lang="en-US" altLang="zh-CN" dirty="0"/>
          </a:p>
          <a:p>
            <a:r>
              <a:rPr lang="zh-CN" altLang="en-US" baseline="0" dirty="0">
                <a:latin typeface="FrutigerNext LT Regular" panose="020B0503040504020204" pitchFamily="34" charset="0"/>
                <a:ea typeface="华文细黑" panose="02010600040101010101" pitchFamily="2" charset="-122"/>
              </a:rPr>
              <a:t>用户端</a:t>
            </a:r>
            <a:r>
              <a:rPr lang="en-US" altLang="zh-CN" baseline="0" dirty="0">
                <a:latin typeface="FrutigerNext LT Regular" panose="020B0503040504020204" pitchFamily="34" charset="0"/>
                <a:ea typeface="华文细黑" panose="02010600040101010101" pitchFamily="2" charset="-122"/>
              </a:rPr>
              <a:t>DR</a:t>
            </a:r>
            <a:r>
              <a:rPr lang="zh-CN" altLang="en-US" baseline="0" dirty="0">
                <a:latin typeface="FrutigerNext LT Regular" panose="020B0503040504020204" pitchFamily="34" charset="0"/>
                <a:ea typeface="华文细黑" panose="02010600040101010101" pitchFamily="2" charset="-122"/>
              </a:rPr>
              <a:t>周期性检测组播报文的转发速率，一旦发现从</a:t>
            </a:r>
            <a:r>
              <a:rPr lang="en-US" altLang="zh-CN" baseline="0" dirty="0">
                <a:latin typeface="FrutigerNext LT Regular" panose="020B0503040504020204" pitchFamily="34" charset="0"/>
                <a:ea typeface="华文细黑" panose="02010600040101010101" pitchFamily="2" charset="-122"/>
              </a:rPr>
              <a:t>RP</a:t>
            </a:r>
            <a:r>
              <a:rPr lang="zh-CN" altLang="en-US" baseline="0" dirty="0">
                <a:latin typeface="FrutigerNext LT Regular" panose="020B0503040504020204" pitchFamily="34" charset="0"/>
                <a:ea typeface="华文细黑" panose="02010600040101010101" pitchFamily="2" charset="-122"/>
              </a:rPr>
              <a:t>发往组播组</a:t>
            </a:r>
            <a:r>
              <a:rPr lang="en-US" altLang="zh-CN" baseline="0" dirty="0">
                <a:latin typeface="FrutigerNext LT Regular" panose="020B0503040504020204" pitchFamily="34" charset="0"/>
                <a:ea typeface="华文细黑" panose="02010600040101010101" pitchFamily="2" charset="-122"/>
              </a:rPr>
              <a:t>G</a:t>
            </a:r>
            <a:r>
              <a:rPr lang="zh-CN" altLang="en-US" baseline="0" dirty="0">
                <a:latin typeface="FrutigerNext LT Regular" panose="020B0503040504020204" pitchFamily="34" charset="0"/>
                <a:ea typeface="华文细黑" panose="02010600040101010101" pitchFamily="2" charset="-122"/>
              </a:rPr>
              <a:t>的报文速率超过阈值，则触发</a:t>
            </a:r>
            <a:r>
              <a:rPr lang="en-US" altLang="zh-CN" baseline="0" dirty="0">
                <a:latin typeface="FrutigerNext LT Regular" panose="020B0503040504020204" pitchFamily="34" charset="0"/>
                <a:ea typeface="华文细黑" panose="02010600040101010101" pitchFamily="2" charset="-122"/>
              </a:rPr>
              <a:t>SPT</a:t>
            </a:r>
            <a:r>
              <a:rPr lang="zh-CN" altLang="en-US" baseline="0" dirty="0">
                <a:latin typeface="FrutigerNext LT Regular" panose="020B0503040504020204" pitchFamily="34" charset="0"/>
                <a:ea typeface="华文细黑" panose="02010600040101010101" pitchFamily="2" charset="-122"/>
              </a:rPr>
              <a:t>切换：</a:t>
            </a:r>
            <a:endParaRPr lang="en-US" altLang="zh-CN" baseline="0" dirty="0">
              <a:latin typeface="FrutigerNext LT Regular" panose="020B0503040504020204" pitchFamily="34" charset="0"/>
              <a:ea typeface="华文细黑" panose="02010600040101010101" pitchFamily="2" charset="-122"/>
            </a:endParaRPr>
          </a:p>
          <a:p>
            <a:pPr marL="521640" indent="-220828" defTabSz="883310" eaLnBrk="1">
              <a:buFont typeface="Wingdings" panose="05000000000000000000" pitchFamily="2" charset="2"/>
              <a:buChar char="p"/>
            </a:pPr>
            <a:r>
              <a:rPr lang="zh-CN" altLang="en-US" baseline="0" dirty="0">
                <a:latin typeface="FrutigerNext LT Regular" panose="020B0503040504020204" pitchFamily="34" charset="0"/>
                <a:ea typeface="华文细黑" panose="02010600040101010101" pitchFamily="2" charset="-122"/>
              </a:rPr>
              <a:t>用户端</a:t>
            </a:r>
            <a:r>
              <a:rPr lang="en-US" altLang="zh-CN" baseline="0" dirty="0">
                <a:latin typeface="FrutigerNext LT Regular" panose="020B0503040504020204" pitchFamily="34" charset="0"/>
                <a:ea typeface="华文细黑" panose="02010600040101010101" pitchFamily="2" charset="-122"/>
              </a:rPr>
              <a:t>DR</a:t>
            </a:r>
            <a:r>
              <a:rPr lang="zh-CN" altLang="en-US" baseline="0" dirty="0">
                <a:latin typeface="FrutigerNext LT Regular" panose="020B0503040504020204" pitchFamily="34" charset="0"/>
                <a:ea typeface="华文细黑" panose="02010600040101010101" pitchFamily="2" charset="-122"/>
              </a:rPr>
              <a:t>逐跳向源端</a:t>
            </a:r>
            <a:r>
              <a:rPr lang="en-US" altLang="zh-CN" baseline="0" dirty="0">
                <a:latin typeface="FrutigerNext LT Regular" panose="020B0503040504020204" pitchFamily="34" charset="0"/>
                <a:ea typeface="华文细黑" panose="02010600040101010101" pitchFamily="2" charset="-122"/>
              </a:rPr>
              <a:t>DR</a:t>
            </a:r>
            <a:r>
              <a:rPr lang="zh-CN" altLang="en-US" baseline="0" dirty="0">
                <a:latin typeface="FrutigerNext LT Regular" panose="020B0503040504020204" pitchFamily="34" charset="0"/>
                <a:ea typeface="华文细黑" panose="02010600040101010101" pitchFamily="2" charset="-122"/>
              </a:rPr>
              <a:t>发送（</a:t>
            </a:r>
            <a:r>
              <a:rPr lang="en-US" altLang="zh-CN" baseline="0" dirty="0">
                <a:latin typeface="FrutigerNext LT Regular" panose="020B0503040504020204" pitchFamily="34" charset="0"/>
                <a:ea typeface="华文细黑" panose="02010600040101010101" pitchFamily="2" charset="-122"/>
              </a:rPr>
              <a:t>S</a:t>
            </a:r>
            <a:r>
              <a:rPr lang="zh-CN" altLang="en-US" baseline="0" dirty="0">
                <a:latin typeface="FrutigerNext LT Regular" panose="020B0503040504020204" pitchFamily="34" charset="0"/>
                <a:ea typeface="华文细黑" panose="02010600040101010101" pitchFamily="2" charset="-122"/>
              </a:rPr>
              <a:t>，</a:t>
            </a:r>
            <a:r>
              <a:rPr lang="en-US" altLang="zh-CN" baseline="0" dirty="0">
                <a:latin typeface="FrutigerNext LT Regular" panose="020B0503040504020204" pitchFamily="34" charset="0"/>
                <a:ea typeface="华文细黑" panose="02010600040101010101" pitchFamily="2" charset="-122"/>
              </a:rPr>
              <a:t>G</a:t>
            </a:r>
            <a:r>
              <a:rPr lang="zh-CN" altLang="en-US" baseline="0" dirty="0">
                <a:latin typeface="FrutigerNext LT Regular" panose="020B0503040504020204" pitchFamily="34" charset="0"/>
                <a:ea typeface="华文细黑" panose="02010600040101010101" pitchFamily="2" charset="-122"/>
              </a:rPr>
              <a:t>）</a:t>
            </a:r>
            <a:r>
              <a:rPr lang="en-US" altLang="zh-CN" baseline="0" dirty="0">
                <a:latin typeface="FrutigerNext LT Regular" panose="020B0503040504020204" pitchFamily="34" charset="0"/>
                <a:ea typeface="华文细黑" panose="02010600040101010101" pitchFamily="2" charset="-122"/>
              </a:rPr>
              <a:t>Join</a:t>
            </a:r>
            <a:r>
              <a:rPr lang="zh-CN" altLang="en-US" baseline="0" dirty="0">
                <a:latin typeface="FrutigerNext LT Regular" panose="020B0503040504020204" pitchFamily="34" charset="0"/>
                <a:ea typeface="华文细黑" panose="02010600040101010101" pitchFamily="2" charset="-122"/>
              </a:rPr>
              <a:t>报文并创建（</a:t>
            </a:r>
            <a:r>
              <a:rPr lang="en-US" altLang="zh-CN" baseline="0" dirty="0">
                <a:latin typeface="FrutigerNext LT Regular" panose="020B0503040504020204" pitchFamily="34" charset="0"/>
                <a:ea typeface="华文细黑" panose="02010600040101010101" pitchFamily="2" charset="-122"/>
              </a:rPr>
              <a:t>S</a:t>
            </a:r>
            <a:r>
              <a:rPr lang="zh-CN" altLang="en-US" baseline="0" dirty="0">
                <a:latin typeface="FrutigerNext LT Regular" panose="020B0503040504020204" pitchFamily="34" charset="0"/>
                <a:ea typeface="华文细黑" panose="02010600040101010101" pitchFamily="2" charset="-122"/>
              </a:rPr>
              <a:t>，</a:t>
            </a:r>
            <a:r>
              <a:rPr lang="en-US" altLang="zh-CN" baseline="0" dirty="0">
                <a:latin typeface="FrutigerNext LT Regular" panose="020B0503040504020204" pitchFamily="34" charset="0"/>
                <a:ea typeface="华文细黑" panose="02010600040101010101" pitchFamily="2" charset="-122"/>
              </a:rPr>
              <a:t>G</a:t>
            </a:r>
            <a:r>
              <a:rPr lang="zh-CN" altLang="en-US" baseline="0" dirty="0">
                <a:latin typeface="FrutigerNext LT Regular" panose="020B0503040504020204" pitchFamily="34" charset="0"/>
                <a:ea typeface="华文细黑" panose="02010600040101010101" pitchFamily="2" charset="-122"/>
              </a:rPr>
              <a:t>）表项，建立源端</a:t>
            </a:r>
            <a:r>
              <a:rPr lang="en-US" altLang="zh-CN" baseline="0" dirty="0">
                <a:latin typeface="FrutigerNext LT Regular" panose="020B0503040504020204" pitchFamily="34" charset="0"/>
                <a:ea typeface="华文细黑" panose="02010600040101010101" pitchFamily="2" charset="-122"/>
              </a:rPr>
              <a:t>DR</a:t>
            </a:r>
            <a:r>
              <a:rPr lang="zh-CN" altLang="en-US" baseline="0" dirty="0">
                <a:latin typeface="FrutigerNext LT Regular" panose="020B0503040504020204" pitchFamily="34" charset="0"/>
                <a:ea typeface="华文细黑" panose="02010600040101010101" pitchFamily="2" charset="-122"/>
              </a:rPr>
              <a:t>到用户端</a:t>
            </a:r>
            <a:r>
              <a:rPr lang="en-US" altLang="zh-CN" baseline="0" dirty="0">
                <a:latin typeface="FrutigerNext LT Regular" panose="020B0503040504020204" pitchFamily="34" charset="0"/>
                <a:ea typeface="华文细黑" panose="02010600040101010101" pitchFamily="2" charset="-122"/>
              </a:rPr>
              <a:t>DR</a:t>
            </a:r>
            <a:r>
              <a:rPr lang="zh-CN" altLang="en-US" baseline="0" dirty="0">
                <a:latin typeface="FrutigerNext LT Regular" panose="020B0503040504020204" pitchFamily="34" charset="0"/>
                <a:ea typeface="华文细黑" panose="02010600040101010101" pitchFamily="2" charset="-122"/>
              </a:rPr>
              <a:t>的</a:t>
            </a:r>
            <a:r>
              <a:rPr lang="en-US" altLang="zh-CN" baseline="0" dirty="0">
                <a:latin typeface="FrutigerNext LT Regular" panose="020B0503040504020204" pitchFamily="34" charset="0"/>
                <a:ea typeface="华文细黑" panose="02010600040101010101" pitchFamily="2" charset="-122"/>
              </a:rPr>
              <a:t>SPT</a:t>
            </a:r>
            <a:r>
              <a:rPr lang="zh-CN" altLang="en-US" baseline="0" dirty="0">
                <a:latin typeface="FrutigerNext LT Regular" panose="020B0503040504020204" pitchFamily="34" charset="0"/>
                <a:ea typeface="华文细黑" panose="02010600040101010101" pitchFamily="2" charset="-122"/>
              </a:rPr>
              <a:t>。</a:t>
            </a:r>
          </a:p>
          <a:p>
            <a:pPr marL="521640" indent="-220828" defTabSz="883310" eaLnBrk="1">
              <a:buFont typeface="Wingdings" panose="05000000000000000000" pitchFamily="2" charset="2"/>
              <a:buChar char="p"/>
            </a:pPr>
            <a:r>
              <a:rPr lang="en-US" altLang="zh-CN" baseline="0" dirty="0">
                <a:latin typeface="FrutigerNext LT Regular" panose="020B0503040504020204" pitchFamily="34" charset="0"/>
                <a:ea typeface="华文细黑" panose="02010600040101010101" pitchFamily="2" charset="-122"/>
              </a:rPr>
              <a:t>SPT</a:t>
            </a:r>
            <a:r>
              <a:rPr lang="zh-CN" altLang="en-US" baseline="0" dirty="0">
                <a:latin typeface="FrutigerNext LT Regular" panose="020B0503040504020204" pitchFamily="34" charset="0"/>
                <a:ea typeface="华文细黑" panose="02010600040101010101" pitchFamily="2" charset="-122"/>
              </a:rPr>
              <a:t>建立后，用户端</a:t>
            </a:r>
            <a:r>
              <a:rPr lang="en-US" altLang="zh-CN" baseline="0" dirty="0">
                <a:latin typeface="FrutigerNext LT Regular" panose="020B0503040504020204" pitchFamily="34" charset="0"/>
                <a:ea typeface="华文细黑" panose="02010600040101010101" pitchFamily="2" charset="-122"/>
              </a:rPr>
              <a:t>DR</a:t>
            </a:r>
            <a:r>
              <a:rPr lang="zh-CN" altLang="en-US" baseline="0" dirty="0">
                <a:latin typeface="FrutigerNext LT Regular" panose="020B0503040504020204" pitchFamily="34" charset="0"/>
                <a:ea typeface="华文细黑" panose="02010600040101010101" pitchFamily="2" charset="-122"/>
              </a:rPr>
              <a:t>会沿着</a:t>
            </a:r>
            <a:r>
              <a:rPr lang="en-US" altLang="zh-CN" baseline="0" dirty="0">
                <a:latin typeface="FrutigerNext LT Regular" panose="020B0503040504020204" pitchFamily="34" charset="0"/>
                <a:ea typeface="华文细黑" panose="02010600040101010101" pitchFamily="2" charset="-122"/>
              </a:rPr>
              <a:t>RPT</a:t>
            </a:r>
            <a:r>
              <a:rPr lang="zh-CN" altLang="en-US" baseline="0" dirty="0">
                <a:latin typeface="FrutigerNext LT Regular" panose="020B0503040504020204" pitchFamily="34" charset="0"/>
                <a:ea typeface="华文细黑" panose="02010600040101010101" pitchFamily="2" charset="-122"/>
              </a:rPr>
              <a:t>逐跳向</a:t>
            </a:r>
            <a:r>
              <a:rPr lang="en-US" altLang="zh-CN" baseline="0" dirty="0">
                <a:latin typeface="FrutigerNext LT Regular" panose="020B0503040504020204" pitchFamily="34" charset="0"/>
                <a:ea typeface="华文细黑" panose="02010600040101010101" pitchFamily="2" charset="-122"/>
              </a:rPr>
              <a:t>RP</a:t>
            </a:r>
            <a:r>
              <a:rPr lang="zh-CN" altLang="en-US" baseline="0" dirty="0">
                <a:latin typeface="FrutigerNext LT Regular" panose="020B0503040504020204" pitchFamily="34" charset="0"/>
                <a:ea typeface="华文细黑" panose="02010600040101010101" pitchFamily="2" charset="-122"/>
              </a:rPr>
              <a:t>发送剪枝报文，收到剪枝报文的路由器将（*，</a:t>
            </a:r>
            <a:r>
              <a:rPr lang="en-US" altLang="zh-CN" baseline="0" dirty="0">
                <a:latin typeface="FrutigerNext LT Regular" panose="020B0503040504020204" pitchFamily="34" charset="0"/>
                <a:ea typeface="华文细黑" panose="02010600040101010101" pitchFamily="2" charset="-122"/>
              </a:rPr>
              <a:t>G</a:t>
            </a:r>
            <a:r>
              <a:rPr lang="zh-CN" altLang="en-US" baseline="0" dirty="0">
                <a:latin typeface="FrutigerNext LT Regular" panose="020B0503040504020204" pitchFamily="34" charset="0"/>
                <a:ea typeface="华文细黑" panose="02010600040101010101" pitchFamily="2" charset="-122"/>
              </a:rPr>
              <a:t>）复制成相应的（</a:t>
            </a:r>
            <a:r>
              <a:rPr lang="en-US" altLang="zh-CN" baseline="0" dirty="0">
                <a:latin typeface="FrutigerNext LT Regular" panose="020B0503040504020204" pitchFamily="34" charset="0"/>
                <a:ea typeface="华文细黑" panose="02010600040101010101" pitchFamily="2" charset="-122"/>
              </a:rPr>
              <a:t>S</a:t>
            </a:r>
            <a:r>
              <a:rPr lang="zh-CN" altLang="en-US" baseline="0" dirty="0">
                <a:latin typeface="FrutigerNext LT Regular" panose="020B0503040504020204" pitchFamily="34" charset="0"/>
                <a:ea typeface="华文细黑" panose="02010600040101010101" pitchFamily="2" charset="-122"/>
              </a:rPr>
              <a:t>，</a:t>
            </a:r>
            <a:r>
              <a:rPr lang="en-US" altLang="zh-CN" baseline="0" dirty="0">
                <a:latin typeface="FrutigerNext LT Regular" panose="020B0503040504020204" pitchFamily="34" charset="0"/>
                <a:ea typeface="华文细黑" panose="02010600040101010101" pitchFamily="2" charset="-122"/>
              </a:rPr>
              <a:t>G</a:t>
            </a:r>
            <a:r>
              <a:rPr lang="zh-CN" altLang="en-US" baseline="0" dirty="0">
                <a:latin typeface="FrutigerNext LT Regular" panose="020B0503040504020204" pitchFamily="34" charset="0"/>
                <a:ea typeface="华文细黑" panose="02010600040101010101" pitchFamily="2" charset="-122"/>
              </a:rPr>
              <a:t>）</a:t>
            </a:r>
            <a:r>
              <a:rPr lang="en-US" altLang="zh-CN" baseline="0" dirty="0">
                <a:latin typeface="FrutigerNext LT Regular" panose="020B0503040504020204" pitchFamily="34" charset="0"/>
                <a:ea typeface="华文细黑" panose="02010600040101010101" pitchFamily="2" charset="-122"/>
              </a:rPr>
              <a:t>,</a:t>
            </a:r>
            <a:r>
              <a:rPr lang="zh-CN" altLang="en-US" baseline="0" dirty="0">
                <a:latin typeface="FrutigerNext LT Regular" panose="020B0503040504020204" pitchFamily="34" charset="0"/>
                <a:ea typeface="华文细黑" panose="02010600040101010101" pitchFamily="2" charset="-122"/>
              </a:rPr>
              <a:t>并将相应的下游接口置为剪枝状态。剪枝结束后，</a:t>
            </a:r>
            <a:r>
              <a:rPr lang="en-US" altLang="zh-CN" baseline="0" dirty="0">
                <a:latin typeface="FrutigerNext LT Regular" panose="020B0503040504020204" pitchFamily="34" charset="0"/>
                <a:ea typeface="华文细黑" panose="02010600040101010101" pitchFamily="2" charset="-122"/>
              </a:rPr>
              <a:t>RP</a:t>
            </a:r>
            <a:r>
              <a:rPr lang="zh-CN" altLang="en-US" baseline="0" dirty="0">
                <a:latin typeface="FrutigerNext LT Regular" panose="020B0503040504020204" pitchFamily="34" charset="0"/>
                <a:ea typeface="华文细黑" panose="02010600040101010101" pitchFamily="2" charset="-122"/>
              </a:rPr>
              <a:t>不再沿</a:t>
            </a:r>
            <a:r>
              <a:rPr lang="en-US" altLang="zh-CN" baseline="0" dirty="0">
                <a:latin typeface="FrutigerNext LT Regular" panose="020B0503040504020204" pitchFamily="34" charset="0"/>
                <a:ea typeface="华文细黑" panose="02010600040101010101" pitchFamily="2" charset="-122"/>
              </a:rPr>
              <a:t>RPT</a:t>
            </a:r>
            <a:r>
              <a:rPr lang="zh-CN" altLang="en-US" baseline="0" dirty="0">
                <a:latin typeface="FrutigerNext LT Regular" panose="020B0503040504020204" pitchFamily="34" charset="0"/>
                <a:ea typeface="华文细黑" panose="02010600040101010101" pitchFamily="2" charset="-122"/>
              </a:rPr>
              <a:t>转发组播报文到组成员端。</a:t>
            </a:r>
          </a:p>
          <a:p>
            <a:pPr marL="521640" indent="-220828" defTabSz="883310" eaLnBrk="1">
              <a:buFont typeface="Wingdings" panose="05000000000000000000" pitchFamily="2" charset="2"/>
              <a:buChar char="p"/>
            </a:pPr>
            <a:r>
              <a:rPr lang="zh-CN" altLang="en-US" baseline="0" dirty="0">
                <a:latin typeface="FrutigerNext LT Regular" panose="020B0503040504020204" pitchFamily="34" charset="0"/>
                <a:ea typeface="华文细黑" panose="02010600040101010101" pitchFamily="2" charset="-122"/>
              </a:rPr>
              <a:t>如果</a:t>
            </a:r>
            <a:r>
              <a:rPr lang="en-US" altLang="zh-CN" baseline="0" dirty="0">
                <a:latin typeface="FrutigerNext LT Regular" panose="020B0503040504020204" pitchFamily="34" charset="0"/>
                <a:ea typeface="华文细黑" panose="02010600040101010101" pitchFamily="2" charset="-122"/>
              </a:rPr>
              <a:t>SPT</a:t>
            </a:r>
            <a:r>
              <a:rPr lang="zh-CN" altLang="en-US" baseline="0" dirty="0">
                <a:latin typeface="FrutigerNext LT Regular" panose="020B0503040504020204" pitchFamily="34" charset="0"/>
                <a:ea typeface="华文细黑" panose="02010600040101010101" pitchFamily="2" charset="-122"/>
              </a:rPr>
              <a:t>不经过</a:t>
            </a:r>
            <a:r>
              <a:rPr lang="en-US" altLang="zh-CN" baseline="0" dirty="0">
                <a:latin typeface="FrutigerNext LT Regular" panose="020B0503040504020204" pitchFamily="34" charset="0"/>
                <a:ea typeface="华文细黑" panose="02010600040101010101" pitchFamily="2" charset="-122"/>
              </a:rPr>
              <a:t>RP</a:t>
            </a:r>
            <a:r>
              <a:rPr lang="zh-CN" altLang="en-US" baseline="0" dirty="0">
                <a:latin typeface="FrutigerNext LT Regular" panose="020B0503040504020204" pitchFamily="34" charset="0"/>
                <a:ea typeface="华文细黑" panose="02010600040101010101" pitchFamily="2" charset="-122"/>
              </a:rPr>
              <a:t>，</a:t>
            </a:r>
            <a:r>
              <a:rPr lang="en-US" altLang="zh-CN" baseline="0" dirty="0">
                <a:latin typeface="FrutigerNext LT Regular" panose="020B0503040504020204" pitchFamily="34" charset="0"/>
                <a:ea typeface="华文细黑" panose="02010600040101010101" pitchFamily="2" charset="-122"/>
              </a:rPr>
              <a:t>RP</a:t>
            </a:r>
            <a:r>
              <a:rPr lang="zh-CN" altLang="en-US" baseline="0" dirty="0">
                <a:latin typeface="FrutigerNext LT Regular" panose="020B0503040504020204" pitchFamily="34" charset="0"/>
                <a:ea typeface="华文细黑" panose="02010600040101010101" pitchFamily="2" charset="-122"/>
              </a:rPr>
              <a:t>会继续向源端</a:t>
            </a:r>
            <a:r>
              <a:rPr lang="en-US" altLang="zh-CN" baseline="0" dirty="0">
                <a:latin typeface="FrutigerNext LT Regular" panose="020B0503040504020204" pitchFamily="34" charset="0"/>
                <a:ea typeface="华文细黑" panose="02010600040101010101" pitchFamily="2" charset="-122"/>
              </a:rPr>
              <a:t>DR</a:t>
            </a:r>
            <a:r>
              <a:rPr lang="zh-CN" altLang="en-US" baseline="0" dirty="0">
                <a:latin typeface="FrutigerNext LT Regular" panose="020B0503040504020204" pitchFamily="34" charset="0"/>
                <a:ea typeface="华文细黑" panose="02010600040101010101" pitchFamily="2" charset="-122"/>
              </a:rPr>
              <a:t>逐跳发送剪枝报文，删除（</a:t>
            </a:r>
            <a:r>
              <a:rPr lang="en-US" altLang="zh-CN" baseline="0" dirty="0">
                <a:latin typeface="FrutigerNext LT Regular" panose="020B0503040504020204" pitchFamily="34" charset="0"/>
                <a:ea typeface="华文细黑" panose="02010600040101010101" pitchFamily="2" charset="-122"/>
              </a:rPr>
              <a:t>S</a:t>
            </a:r>
            <a:r>
              <a:rPr lang="zh-CN" altLang="en-US" baseline="0" dirty="0">
                <a:latin typeface="FrutigerNext LT Regular" panose="020B0503040504020204" pitchFamily="34" charset="0"/>
                <a:ea typeface="华文细黑" panose="02010600040101010101" pitchFamily="2" charset="-122"/>
              </a:rPr>
              <a:t>，</a:t>
            </a:r>
            <a:r>
              <a:rPr lang="en-US" altLang="zh-CN" baseline="0" dirty="0">
                <a:latin typeface="FrutigerNext LT Regular" panose="020B0503040504020204" pitchFamily="34" charset="0"/>
                <a:ea typeface="华文细黑" panose="02010600040101010101" pitchFamily="2" charset="-122"/>
              </a:rPr>
              <a:t>G</a:t>
            </a:r>
            <a:r>
              <a:rPr lang="zh-CN" altLang="en-US" baseline="0" dirty="0">
                <a:latin typeface="FrutigerNext LT Regular" panose="020B0503040504020204" pitchFamily="34" charset="0"/>
                <a:ea typeface="华文细黑" panose="02010600040101010101" pitchFamily="2" charset="-122"/>
              </a:rPr>
              <a:t>）表项中相应的下游接口。剪枝结束后，源端</a:t>
            </a:r>
            <a:r>
              <a:rPr lang="en-US" altLang="zh-CN" baseline="0" dirty="0">
                <a:latin typeface="FrutigerNext LT Regular" panose="020B0503040504020204" pitchFamily="34" charset="0"/>
                <a:ea typeface="华文细黑" panose="02010600040101010101" pitchFamily="2" charset="-122"/>
              </a:rPr>
              <a:t>DR</a:t>
            </a:r>
            <a:r>
              <a:rPr lang="zh-CN" altLang="en-US" baseline="0" dirty="0">
                <a:latin typeface="FrutigerNext LT Regular" panose="020B0503040504020204" pitchFamily="34" charset="0"/>
                <a:ea typeface="华文细黑" panose="02010600040101010101" pitchFamily="2" charset="-122"/>
              </a:rPr>
              <a:t>不再沿“源端</a:t>
            </a:r>
            <a:r>
              <a:rPr lang="en-US" altLang="zh-CN" baseline="0" dirty="0">
                <a:latin typeface="FrutigerNext LT Regular" panose="020B0503040504020204" pitchFamily="34" charset="0"/>
                <a:ea typeface="华文细黑" panose="02010600040101010101" pitchFamily="2" charset="-122"/>
              </a:rPr>
              <a:t>DR-RP”</a:t>
            </a:r>
            <a:r>
              <a:rPr lang="zh-CN" altLang="en-US" baseline="0" dirty="0">
                <a:latin typeface="FrutigerNext LT Regular" panose="020B0503040504020204" pitchFamily="34" charset="0"/>
                <a:ea typeface="华文细黑" panose="02010600040101010101" pitchFamily="2" charset="-122"/>
              </a:rPr>
              <a:t>的</a:t>
            </a:r>
            <a:r>
              <a:rPr lang="en-US" altLang="zh-CN" baseline="0" dirty="0">
                <a:latin typeface="FrutigerNext LT Regular" panose="020B0503040504020204" pitchFamily="34" charset="0"/>
                <a:ea typeface="华文细黑" panose="02010600040101010101" pitchFamily="2" charset="-122"/>
              </a:rPr>
              <a:t>SPT</a:t>
            </a:r>
            <a:r>
              <a:rPr lang="zh-CN" altLang="en-US" baseline="0" dirty="0">
                <a:latin typeface="FrutigerNext LT Regular" panose="020B0503040504020204" pitchFamily="34" charset="0"/>
                <a:ea typeface="华文细黑" panose="02010600040101010101" pitchFamily="2" charset="-122"/>
              </a:rPr>
              <a:t>转发组播报文到</a:t>
            </a:r>
            <a:r>
              <a:rPr lang="en-US" altLang="zh-CN" baseline="0" dirty="0">
                <a:latin typeface="FrutigerNext LT Regular" panose="020B0503040504020204" pitchFamily="34" charset="0"/>
                <a:ea typeface="华文细黑" panose="02010600040101010101" pitchFamily="2" charset="-122"/>
              </a:rPr>
              <a:t>RP</a:t>
            </a:r>
            <a:r>
              <a:rPr lang="zh-CN" altLang="en-US" baseline="0" dirty="0">
                <a:latin typeface="FrutigerNext LT Regular" panose="020B0503040504020204" pitchFamily="34" charset="0"/>
                <a:ea typeface="华文细黑" panose="02010600040101010101" pitchFamily="2" charset="-122"/>
              </a:rPr>
              <a:t>。</a:t>
            </a:r>
          </a:p>
          <a:p>
            <a:r>
              <a:rPr lang="zh-CN" altLang="en-US" baseline="0" dirty="0">
                <a:latin typeface="FrutigerNext LT Regular" panose="020B0503040504020204" pitchFamily="34" charset="0"/>
                <a:ea typeface="华文细黑" panose="02010600040101010101" pitchFamily="2" charset="-122"/>
              </a:rPr>
              <a:t>在</a:t>
            </a:r>
            <a:r>
              <a:rPr lang="en-US" altLang="zh-CN" baseline="0" dirty="0">
                <a:latin typeface="FrutigerNext LT Regular" panose="020B0503040504020204" pitchFamily="34" charset="0"/>
                <a:ea typeface="华文细黑" panose="02010600040101010101" pitchFamily="2" charset="-122"/>
              </a:rPr>
              <a:t>VRP</a:t>
            </a:r>
            <a:r>
              <a:rPr lang="zh-CN" altLang="en-US" baseline="0" dirty="0">
                <a:latin typeface="FrutigerNext LT Regular" panose="020B0503040504020204" pitchFamily="34" charset="0"/>
                <a:ea typeface="华文细黑" panose="02010600040101010101" pitchFamily="2" charset="-122"/>
              </a:rPr>
              <a:t>中，缺省情况下连接接收者的路由器在探测到组播源之后（即接收到第一个数据报文），便立即加入最短路径树，即从</a:t>
            </a:r>
            <a:r>
              <a:rPr lang="en-US" altLang="zh-CN" baseline="0" dirty="0">
                <a:latin typeface="FrutigerNext LT Regular" panose="020B0503040504020204" pitchFamily="34" charset="0"/>
                <a:ea typeface="华文细黑" panose="02010600040101010101" pitchFamily="2" charset="-122"/>
              </a:rPr>
              <a:t>RPT</a:t>
            </a:r>
            <a:r>
              <a:rPr lang="zh-CN" altLang="en-US" baseline="0" dirty="0">
                <a:latin typeface="FrutigerNext LT Regular" panose="020B0503040504020204" pitchFamily="34" charset="0"/>
                <a:ea typeface="华文细黑" panose="02010600040101010101" pitchFamily="2" charset="-122"/>
              </a:rPr>
              <a:t>向</a:t>
            </a:r>
            <a:r>
              <a:rPr lang="en-US" altLang="zh-CN" baseline="0" dirty="0">
                <a:latin typeface="FrutigerNext LT Regular" panose="020B0503040504020204" pitchFamily="34" charset="0"/>
                <a:ea typeface="华文细黑" panose="02010600040101010101" pitchFamily="2" charset="-122"/>
              </a:rPr>
              <a:t>SPT</a:t>
            </a:r>
            <a:r>
              <a:rPr lang="zh-CN" altLang="en-US" baseline="0" dirty="0">
                <a:latin typeface="FrutigerNext LT Regular" panose="020B0503040504020204" pitchFamily="34" charset="0"/>
                <a:ea typeface="华文细黑" panose="02010600040101010101" pitchFamily="2" charset="-122"/>
              </a:rPr>
              <a:t>切换。</a:t>
            </a:r>
            <a:endParaRPr lang="en-US" altLang="zh-CN" baseline="0" dirty="0">
              <a:latin typeface="FrutigerNext LT Regular" panose="020B0503040504020204" pitchFamily="34" charset="0"/>
              <a:ea typeface="华文细黑" panose="02010600040101010101" pitchFamily="2" charset="-122"/>
            </a:endParaRPr>
          </a:p>
          <a:p>
            <a:pPr eaLnBrk="1" hangingPunct="1"/>
            <a:endParaRPr lang="zh-CN" altLang="en-US" dirty="0"/>
          </a:p>
        </p:txBody>
      </p:sp>
    </p:spTree>
    <p:extLst>
      <p:ext uri="{BB962C8B-B14F-4D97-AF65-F5344CB8AC3E}">
        <p14:creationId xmlns:p14="http://schemas.microsoft.com/office/powerpoint/2010/main" val="24550729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pPr eaLnBrk="1" hangingPunct="1"/>
            <a:r>
              <a:rPr lang="zh-CN" altLang="en-US" dirty="0">
                <a:ea typeface="宋体" panose="02010600030101010101" pitchFamily="2" charset="-122"/>
              </a:rPr>
              <a:t>当路由器在不同接口接收到</a:t>
            </a:r>
            <a:r>
              <a:rPr lang="en-US" altLang="zh-CN" dirty="0">
                <a:ea typeface="宋体" panose="02010600030101010101" pitchFamily="2" charset="-122"/>
              </a:rPr>
              <a:t>RPT</a:t>
            </a:r>
            <a:r>
              <a:rPr lang="zh-CN" altLang="en-US" dirty="0">
                <a:ea typeface="宋体" panose="02010600030101010101" pitchFamily="2" charset="-122"/>
              </a:rPr>
              <a:t>和</a:t>
            </a:r>
            <a:r>
              <a:rPr lang="en-US" altLang="zh-CN" dirty="0">
                <a:ea typeface="宋体" panose="02010600030101010101" pitchFamily="2" charset="-122"/>
              </a:rPr>
              <a:t>SPT</a:t>
            </a:r>
            <a:r>
              <a:rPr lang="zh-CN" altLang="en-US" dirty="0">
                <a:ea typeface="宋体" panose="02010600030101010101" pitchFamily="2" charset="-122"/>
              </a:rPr>
              <a:t>两条路径上传输的相同组播数据时，丢弃沿</a:t>
            </a:r>
            <a:r>
              <a:rPr lang="en-US" altLang="zh-CN" dirty="0">
                <a:ea typeface="宋体" panose="02010600030101010101" pitchFamily="2" charset="-122"/>
              </a:rPr>
              <a:t>RPT</a:t>
            </a:r>
            <a:r>
              <a:rPr lang="zh-CN" altLang="en-US" dirty="0">
                <a:ea typeface="宋体" panose="02010600030101010101" pitchFamily="2" charset="-122"/>
              </a:rPr>
              <a:t>接收的数据，并向</a:t>
            </a:r>
            <a:r>
              <a:rPr lang="en-US" altLang="zh-CN" dirty="0">
                <a:ea typeface="宋体" panose="02010600030101010101" pitchFamily="2" charset="-122"/>
              </a:rPr>
              <a:t>RP</a:t>
            </a:r>
            <a:r>
              <a:rPr lang="zh-CN" altLang="en-US" dirty="0">
                <a:ea typeface="宋体" panose="02010600030101010101" pitchFamily="2" charset="-122"/>
              </a:rPr>
              <a:t>逐跳发送剪枝消息。</a:t>
            </a:r>
            <a:r>
              <a:rPr lang="en-US" altLang="zh-CN" dirty="0">
                <a:ea typeface="宋体" panose="02010600030101010101" pitchFamily="2" charset="-122"/>
              </a:rPr>
              <a:t>RP</a:t>
            </a:r>
            <a:r>
              <a:rPr lang="zh-CN" altLang="en-US" dirty="0">
                <a:ea typeface="宋体" panose="02010600030101010101" pitchFamily="2" charset="-122"/>
              </a:rPr>
              <a:t>接收到剪枝消息后，更新转发状态，并停止沿</a:t>
            </a:r>
            <a:r>
              <a:rPr lang="en-US" altLang="zh-CN" dirty="0">
                <a:ea typeface="宋体" panose="02010600030101010101" pitchFamily="2" charset="-122"/>
              </a:rPr>
              <a:t>RPT</a:t>
            </a:r>
            <a:r>
              <a:rPr lang="zh-CN" altLang="en-US" dirty="0">
                <a:ea typeface="宋体" panose="02010600030101010101" pitchFamily="2" charset="-122"/>
              </a:rPr>
              <a:t>转发（</a:t>
            </a:r>
            <a:r>
              <a:rPr lang="en-US" altLang="zh-CN" dirty="0">
                <a:ea typeface="宋体" panose="02010600030101010101" pitchFamily="2" charset="-122"/>
              </a:rPr>
              <a:t>S, G</a:t>
            </a:r>
            <a:r>
              <a:rPr lang="zh-CN" altLang="en-US" dirty="0">
                <a:ea typeface="宋体" panose="02010600030101010101" pitchFamily="2" charset="-122"/>
              </a:rPr>
              <a:t>）的组播流量；同时</a:t>
            </a:r>
            <a:r>
              <a:rPr lang="en-US" altLang="zh-CN" dirty="0">
                <a:ea typeface="宋体" panose="02010600030101010101" pitchFamily="2" charset="-122"/>
              </a:rPr>
              <a:t>RP</a:t>
            </a:r>
            <a:r>
              <a:rPr lang="zh-CN" altLang="en-US" dirty="0">
                <a:ea typeface="宋体" panose="02010600030101010101" pitchFamily="2" charset="-122"/>
              </a:rPr>
              <a:t>向组播源发送剪枝消息删除或更新相关的（</a:t>
            </a:r>
            <a:r>
              <a:rPr lang="en-US" altLang="zh-CN" dirty="0">
                <a:ea typeface="宋体" panose="02010600030101010101" pitchFamily="2" charset="-122"/>
              </a:rPr>
              <a:t>S, G</a:t>
            </a:r>
            <a:r>
              <a:rPr lang="zh-CN" altLang="en-US" dirty="0">
                <a:ea typeface="宋体" panose="02010600030101010101" pitchFamily="2" charset="-122"/>
              </a:rPr>
              <a:t>）转发项。通过这种方法，组播数据从</a:t>
            </a:r>
            <a:r>
              <a:rPr lang="en-US" altLang="zh-CN" dirty="0">
                <a:ea typeface="宋体" panose="02010600030101010101" pitchFamily="2" charset="-122"/>
              </a:rPr>
              <a:t>RPT</a:t>
            </a:r>
            <a:r>
              <a:rPr lang="zh-CN" altLang="en-US" dirty="0">
                <a:ea typeface="宋体" panose="02010600030101010101" pitchFamily="2" charset="-122"/>
              </a:rPr>
              <a:t>切换到</a:t>
            </a:r>
            <a:r>
              <a:rPr lang="en-US" altLang="zh-CN" dirty="0">
                <a:ea typeface="宋体" panose="02010600030101010101" pitchFamily="2" charset="-122"/>
              </a:rPr>
              <a:t>SPT</a:t>
            </a:r>
            <a:r>
              <a:rPr lang="zh-CN" altLang="en-US" dirty="0">
                <a:ea typeface="宋体" panose="02010600030101010101" pitchFamily="2" charset="-122"/>
              </a:rPr>
              <a:t>。</a:t>
            </a:r>
          </a:p>
        </p:txBody>
      </p:sp>
    </p:spTree>
    <p:extLst>
      <p:ext uri="{BB962C8B-B14F-4D97-AF65-F5344CB8AC3E}">
        <p14:creationId xmlns:p14="http://schemas.microsoft.com/office/powerpoint/2010/main" val="256963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2">
            <a:extLst>
              <a:ext uri="{FF2B5EF4-FFF2-40B4-BE49-F238E27FC236}">
                <a16:creationId xmlns:a16="http://schemas.microsoft.com/office/drawing/2014/main" id="{09612A0A-EF1D-4F42-9B1A-617DB4A3B05B}"/>
              </a:ext>
            </a:extLst>
          </p:cNvPr>
          <p:cNvSpPr>
            <a:spLocks noGrp="1" noRot="1" noChangeAspect="1" noChangeArrowheads="1" noTextEdit="1"/>
          </p:cNvSpPr>
          <p:nvPr>
            <p:ph type="sldImg"/>
          </p:nvPr>
        </p:nvSpPr>
        <p:spPr>
          <a:xfrm>
            <a:off x="376238" y="768350"/>
            <a:ext cx="6346825" cy="3570288"/>
          </a:xfrm>
          <a:ln/>
        </p:spPr>
      </p:sp>
      <p:sp>
        <p:nvSpPr>
          <p:cNvPr id="40966" name="Rectangle 3">
            <a:extLst>
              <a:ext uri="{FF2B5EF4-FFF2-40B4-BE49-F238E27FC236}">
                <a16:creationId xmlns:a16="http://schemas.microsoft.com/office/drawing/2014/main" id="{0D45140E-E737-4F92-BA68-E9EDEF34B2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ea typeface="宋体" panose="02010600030101010101" pitchFamily="2" charset="-122"/>
            </a:endParaRPr>
          </a:p>
        </p:txBody>
      </p:sp>
    </p:spTree>
    <p:extLst>
      <p:ext uri="{BB962C8B-B14F-4D97-AF65-F5344CB8AC3E}">
        <p14:creationId xmlns:p14="http://schemas.microsoft.com/office/powerpoint/2010/main" val="26161958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pPr eaLnBrk="1" hangingPunct="1"/>
            <a:r>
              <a:rPr lang="en-US" altLang="zh-CN" dirty="0">
                <a:ea typeface="宋体" panose="02010600030101010101" pitchFamily="2" charset="-122"/>
              </a:rPr>
              <a:t>Host A</a:t>
            </a:r>
            <a:r>
              <a:rPr lang="zh-CN" altLang="en-US" dirty="0">
                <a:ea typeface="宋体" panose="02010600030101010101" pitchFamily="2" charset="-122"/>
              </a:rPr>
              <a:t>和</a:t>
            </a:r>
            <a:r>
              <a:rPr lang="en-US" altLang="zh-CN" dirty="0">
                <a:ea typeface="宋体" panose="02010600030101010101" pitchFamily="2" charset="-122"/>
              </a:rPr>
              <a:t>Host C</a:t>
            </a:r>
            <a:r>
              <a:rPr lang="zh-CN" altLang="en-US" dirty="0">
                <a:ea typeface="宋体" panose="02010600030101010101" pitchFamily="2" charset="-122"/>
              </a:rPr>
              <a:t>分别是两个叶子网络中的组播信息接收者。这些接收者通过</a:t>
            </a:r>
            <a:r>
              <a:rPr lang="en-US" altLang="zh-CN" dirty="0">
                <a:ea typeface="宋体" panose="02010600030101010101" pitchFamily="2" charset="-122"/>
              </a:rPr>
              <a:t>Router A</a:t>
            </a:r>
            <a:r>
              <a:rPr lang="zh-CN" altLang="en-US" dirty="0">
                <a:ea typeface="宋体" panose="02010600030101010101" pitchFamily="2" charset="-122"/>
              </a:rPr>
              <a:t>、</a:t>
            </a:r>
            <a:r>
              <a:rPr lang="en-US" altLang="zh-CN" dirty="0">
                <a:ea typeface="宋体" panose="02010600030101010101" pitchFamily="2" charset="-122"/>
              </a:rPr>
              <a:t>Router B</a:t>
            </a:r>
            <a:r>
              <a:rPr lang="zh-CN" altLang="en-US" dirty="0">
                <a:ea typeface="宋体" panose="02010600030101010101" pitchFamily="2" charset="-122"/>
              </a:rPr>
              <a:t>、</a:t>
            </a:r>
            <a:r>
              <a:rPr lang="en-US" altLang="zh-CN" dirty="0">
                <a:ea typeface="宋体" panose="02010600030101010101" pitchFamily="2" charset="-122"/>
              </a:rPr>
              <a:t>Router C</a:t>
            </a:r>
            <a:r>
              <a:rPr lang="zh-CN" altLang="en-US" dirty="0">
                <a:ea typeface="宋体" panose="02010600030101010101" pitchFamily="2" charset="-122"/>
              </a:rPr>
              <a:t>和</a:t>
            </a:r>
            <a:r>
              <a:rPr lang="en-US" altLang="zh-CN" dirty="0">
                <a:ea typeface="宋体" panose="02010600030101010101" pitchFamily="2" charset="-122"/>
              </a:rPr>
              <a:t>Router D</a:t>
            </a:r>
            <a:r>
              <a:rPr lang="zh-CN" altLang="en-US" dirty="0">
                <a:ea typeface="宋体" panose="02010600030101010101" pitchFamily="2" charset="-122"/>
              </a:rPr>
              <a:t>连接到组播源。</a:t>
            </a:r>
          </a:p>
          <a:p>
            <a:pPr eaLnBrk="1" hangingPunct="1"/>
            <a:r>
              <a:rPr lang="zh-CN" altLang="en-US" dirty="0">
                <a:ea typeface="宋体" panose="02010600030101010101" pitchFamily="2" charset="-122"/>
              </a:rPr>
              <a:t>配置思路：</a:t>
            </a:r>
          </a:p>
          <a:p>
            <a:pPr lvl="1" eaLnBrk="1" hangingPunct="1"/>
            <a:r>
              <a:rPr lang="zh-CN" altLang="en-US" dirty="0">
                <a:ea typeface="宋体" panose="02010600030101010101" pitchFamily="2" charset="-122"/>
              </a:rPr>
              <a:t>配置各路由器接口的</a:t>
            </a:r>
            <a:r>
              <a:rPr lang="en-US" altLang="zh-CN" dirty="0">
                <a:ea typeface="宋体" panose="02010600030101010101" pitchFamily="2" charset="-122"/>
              </a:rPr>
              <a:t>IPv6</a:t>
            </a:r>
            <a:r>
              <a:rPr lang="zh-CN" altLang="en-US" dirty="0">
                <a:ea typeface="宋体" panose="02010600030101010101" pitchFamily="2" charset="-122"/>
              </a:rPr>
              <a:t>地址和</a:t>
            </a:r>
            <a:r>
              <a:rPr lang="en-US" altLang="zh-CN" dirty="0">
                <a:ea typeface="宋体" panose="02010600030101010101" pitchFamily="2" charset="-122"/>
              </a:rPr>
              <a:t>IPv6</a:t>
            </a:r>
            <a:r>
              <a:rPr lang="zh-CN" altLang="en-US" dirty="0">
                <a:ea typeface="宋体" panose="02010600030101010101" pitchFamily="2" charset="-122"/>
              </a:rPr>
              <a:t>单播路由协议。</a:t>
            </a:r>
          </a:p>
          <a:p>
            <a:pPr lvl="2" eaLnBrk="1" hangingPunct="1"/>
            <a:r>
              <a:rPr lang="zh-CN" altLang="en-US" dirty="0">
                <a:ea typeface="宋体" panose="02010600030101010101" pitchFamily="2" charset="-122"/>
              </a:rPr>
              <a:t>配置各路由器接口的</a:t>
            </a:r>
            <a:r>
              <a:rPr lang="en-US" altLang="zh-CN" dirty="0">
                <a:ea typeface="宋体" panose="02010600030101010101" pitchFamily="2" charset="-122"/>
              </a:rPr>
              <a:t>IPv6</a:t>
            </a:r>
            <a:r>
              <a:rPr lang="zh-CN" altLang="en-US" dirty="0">
                <a:ea typeface="宋体" panose="02010600030101010101" pitchFamily="2" charset="-122"/>
              </a:rPr>
              <a:t>地址和掩码。</a:t>
            </a:r>
          </a:p>
          <a:p>
            <a:pPr lvl="2" eaLnBrk="1" hangingPunct="1"/>
            <a:r>
              <a:rPr lang="zh-CN" altLang="en-US" dirty="0">
                <a:ea typeface="宋体" panose="02010600030101010101" pitchFamily="2" charset="-122"/>
              </a:rPr>
              <a:t>配置各路由器之间采用</a:t>
            </a:r>
            <a:r>
              <a:rPr lang="en-US" altLang="zh-CN" dirty="0">
                <a:ea typeface="宋体" panose="02010600030101010101" pitchFamily="2" charset="-122"/>
              </a:rPr>
              <a:t>OSPFv3</a:t>
            </a:r>
            <a:r>
              <a:rPr lang="zh-CN" altLang="en-US" dirty="0">
                <a:ea typeface="宋体" panose="02010600030101010101" pitchFamily="2" charset="-122"/>
              </a:rPr>
              <a:t>进行互连，进程号为</a:t>
            </a:r>
            <a:r>
              <a:rPr lang="en-US" altLang="zh-CN" dirty="0">
                <a:ea typeface="宋体" panose="02010600030101010101" pitchFamily="2" charset="-122"/>
              </a:rPr>
              <a:t>1</a:t>
            </a:r>
            <a:r>
              <a:rPr lang="zh-CN" altLang="en-US" dirty="0">
                <a:ea typeface="宋体" panose="02010600030101010101" pitchFamily="2" charset="-122"/>
              </a:rPr>
              <a:t>，区域号为</a:t>
            </a:r>
            <a:r>
              <a:rPr lang="en-US" altLang="zh-CN" dirty="0">
                <a:ea typeface="宋体" panose="02010600030101010101" pitchFamily="2" charset="-122"/>
              </a:rPr>
              <a:t>0</a:t>
            </a:r>
            <a:r>
              <a:rPr lang="zh-CN" altLang="en-US" dirty="0">
                <a:ea typeface="宋体" panose="02010600030101010101" pitchFamily="2" charset="-122"/>
              </a:rPr>
              <a:t>，确保网络中各路由器</a:t>
            </a:r>
            <a:r>
              <a:rPr lang="en-US" altLang="zh-CN" dirty="0">
                <a:ea typeface="宋体" panose="02010600030101010101" pitchFamily="2" charset="-122"/>
              </a:rPr>
              <a:t>Router A</a:t>
            </a:r>
            <a:r>
              <a:rPr lang="zh-CN" altLang="en-US" dirty="0">
                <a:ea typeface="宋体" panose="02010600030101010101" pitchFamily="2" charset="-122"/>
              </a:rPr>
              <a:t>、</a:t>
            </a:r>
            <a:r>
              <a:rPr lang="en-US" altLang="zh-CN" dirty="0">
                <a:ea typeface="宋体" panose="02010600030101010101" pitchFamily="2" charset="-122"/>
              </a:rPr>
              <a:t>Router B</a:t>
            </a:r>
            <a:r>
              <a:rPr lang="zh-CN" altLang="en-US" dirty="0">
                <a:ea typeface="宋体" panose="02010600030101010101" pitchFamily="2" charset="-122"/>
              </a:rPr>
              <a:t>、</a:t>
            </a:r>
            <a:r>
              <a:rPr lang="en-US" altLang="zh-CN" dirty="0">
                <a:ea typeface="宋体" panose="02010600030101010101" pitchFamily="2" charset="-122"/>
              </a:rPr>
              <a:t>Router C</a:t>
            </a:r>
            <a:r>
              <a:rPr lang="zh-CN" altLang="en-US" dirty="0">
                <a:ea typeface="宋体" panose="02010600030101010101" pitchFamily="2" charset="-122"/>
              </a:rPr>
              <a:t>和</a:t>
            </a:r>
            <a:r>
              <a:rPr lang="en-US" altLang="zh-CN" dirty="0">
                <a:ea typeface="宋体" panose="02010600030101010101" pitchFamily="2" charset="-122"/>
              </a:rPr>
              <a:t>Router D</a:t>
            </a:r>
            <a:r>
              <a:rPr lang="zh-CN" altLang="en-US" dirty="0">
                <a:ea typeface="宋体" panose="02010600030101010101" pitchFamily="2" charset="-122"/>
              </a:rPr>
              <a:t>之间能够在网络层互通。</a:t>
            </a:r>
          </a:p>
          <a:p>
            <a:pPr lvl="1" eaLnBrk="1" hangingPunct="1"/>
            <a:r>
              <a:rPr lang="zh-CN" altLang="en-US" dirty="0">
                <a:ea typeface="宋体" panose="02010600030101010101" pitchFamily="2" charset="-122"/>
              </a:rPr>
              <a:t>在各路由器上使能</a:t>
            </a:r>
            <a:r>
              <a:rPr lang="en-US" altLang="zh-CN" dirty="0">
                <a:ea typeface="宋体" panose="02010600030101010101" pitchFamily="2" charset="-122"/>
              </a:rPr>
              <a:t>IPv6</a:t>
            </a:r>
            <a:r>
              <a:rPr lang="zh-CN" altLang="en-US" dirty="0">
                <a:ea typeface="宋体" panose="02010600030101010101" pitchFamily="2" charset="-122"/>
              </a:rPr>
              <a:t>组播功能，在路由器各接口上使能</a:t>
            </a:r>
            <a:r>
              <a:rPr lang="en-US" altLang="zh-CN" dirty="0">
                <a:ea typeface="宋体" panose="02010600030101010101" pitchFamily="2" charset="-122"/>
              </a:rPr>
              <a:t>IPv6 PIM-SM</a:t>
            </a:r>
            <a:r>
              <a:rPr lang="zh-CN" altLang="en-US" dirty="0">
                <a:ea typeface="宋体" panose="02010600030101010101" pitchFamily="2" charset="-122"/>
              </a:rPr>
              <a:t>，主机侧接口上配置</a:t>
            </a:r>
            <a:r>
              <a:rPr lang="en-US" altLang="zh-CN" dirty="0">
                <a:ea typeface="宋体" panose="02010600030101010101" pitchFamily="2" charset="-122"/>
              </a:rPr>
              <a:t>MLD</a:t>
            </a:r>
            <a:r>
              <a:rPr lang="zh-CN" altLang="en-US" dirty="0">
                <a:ea typeface="宋体" panose="02010600030101010101" pitchFamily="2" charset="-122"/>
              </a:rPr>
              <a:t>，采用缺省版本</a:t>
            </a:r>
            <a:r>
              <a:rPr lang="en-US" altLang="zh-CN" dirty="0">
                <a:ea typeface="宋体" panose="02010600030101010101" pitchFamily="2" charset="-122"/>
              </a:rPr>
              <a:t>2</a:t>
            </a:r>
            <a:r>
              <a:rPr lang="zh-CN" altLang="en-US" dirty="0">
                <a:ea typeface="宋体" panose="02010600030101010101" pitchFamily="2" charset="-122"/>
              </a:rPr>
              <a:t>。</a:t>
            </a:r>
          </a:p>
          <a:p>
            <a:pPr lvl="1" eaLnBrk="1" hangingPunct="1"/>
            <a:r>
              <a:rPr lang="zh-CN" altLang="en-US" dirty="0">
                <a:ea typeface="宋体" panose="02010600030101010101" pitchFamily="2" charset="-122"/>
              </a:rPr>
              <a:t>配置</a:t>
            </a:r>
            <a:r>
              <a:rPr lang="en-US" altLang="zh-CN" dirty="0">
                <a:ea typeface="宋体" panose="02010600030101010101" pitchFamily="2" charset="-122"/>
              </a:rPr>
              <a:t>C-BSR</a:t>
            </a:r>
            <a:r>
              <a:rPr lang="zh-CN" altLang="en-US" dirty="0">
                <a:ea typeface="宋体" panose="02010600030101010101" pitchFamily="2" charset="-122"/>
              </a:rPr>
              <a:t>和</a:t>
            </a:r>
            <a:r>
              <a:rPr lang="en-US" altLang="zh-CN" dirty="0">
                <a:ea typeface="宋体" panose="02010600030101010101" pitchFamily="2" charset="-122"/>
              </a:rPr>
              <a:t>C-RP</a:t>
            </a:r>
            <a:r>
              <a:rPr lang="zh-CN" altLang="en-US" dirty="0">
                <a:ea typeface="宋体" panose="02010600030101010101" pitchFamily="2" charset="-122"/>
              </a:rPr>
              <a:t>，充当</a:t>
            </a:r>
            <a:r>
              <a:rPr lang="en-US" altLang="zh-CN" dirty="0">
                <a:ea typeface="宋体" panose="02010600030101010101" pitchFamily="2" charset="-122"/>
              </a:rPr>
              <a:t>C-BSR</a:t>
            </a:r>
            <a:r>
              <a:rPr lang="zh-CN" altLang="en-US" dirty="0">
                <a:ea typeface="宋体" panose="02010600030101010101" pitchFamily="2" charset="-122"/>
              </a:rPr>
              <a:t>和</a:t>
            </a:r>
            <a:r>
              <a:rPr lang="en-US" altLang="zh-CN" dirty="0">
                <a:ea typeface="宋体" panose="02010600030101010101" pitchFamily="2" charset="-122"/>
              </a:rPr>
              <a:t>C-RP</a:t>
            </a:r>
            <a:r>
              <a:rPr lang="zh-CN" altLang="en-US" dirty="0">
                <a:ea typeface="宋体" panose="02010600030101010101" pitchFamily="2" charset="-122"/>
              </a:rPr>
              <a:t>的</a:t>
            </a:r>
            <a:r>
              <a:rPr lang="en-US" altLang="zh-CN" dirty="0">
                <a:ea typeface="宋体" panose="02010600030101010101" pitchFamily="2" charset="-122"/>
              </a:rPr>
              <a:t>IPv6</a:t>
            </a:r>
            <a:r>
              <a:rPr lang="zh-CN" altLang="en-US" dirty="0">
                <a:ea typeface="宋体" panose="02010600030101010101" pitchFamily="2" charset="-122"/>
              </a:rPr>
              <a:t>全球单播地址，此例中都为</a:t>
            </a:r>
            <a:r>
              <a:rPr lang="en-US" altLang="zh-CN" dirty="0">
                <a:ea typeface="宋体" panose="02010600030101010101" pitchFamily="2" charset="-122"/>
              </a:rPr>
              <a:t>Router D</a:t>
            </a:r>
            <a:r>
              <a:rPr lang="zh-CN" altLang="en-US" dirty="0">
                <a:ea typeface="宋体" panose="02010600030101010101" pitchFamily="2" charset="-122"/>
              </a:rPr>
              <a:t>上的</a:t>
            </a:r>
            <a:r>
              <a:rPr lang="en-US" altLang="zh-CN" dirty="0">
                <a:ea typeface="宋体" panose="02010600030101010101" pitchFamily="2" charset="-122"/>
              </a:rPr>
              <a:t>2004::2</a:t>
            </a:r>
            <a:r>
              <a:rPr lang="zh-CN" altLang="en-US" dirty="0">
                <a:ea typeface="宋体" panose="02010600030101010101" pitchFamily="2" charset="-122"/>
              </a:rPr>
              <a:t>。</a:t>
            </a:r>
          </a:p>
          <a:p>
            <a:pPr lvl="1" eaLnBrk="1" hangingPunct="1"/>
            <a:r>
              <a:rPr lang="zh-CN" altLang="en-US" dirty="0">
                <a:ea typeface="宋体" panose="02010600030101010101" pitchFamily="2" charset="-122"/>
              </a:rPr>
              <a:t>检查配置结果。</a:t>
            </a:r>
          </a:p>
        </p:txBody>
      </p:sp>
    </p:spTree>
    <p:extLst>
      <p:ext uri="{BB962C8B-B14F-4D97-AF65-F5344CB8AC3E}">
        <p14:creationId xmlns:p14="http://schemas.microsoft.com/office/powerpoint/2010/main" val="31542555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pPr eaLnBrk="1" hangingPunct="1"/>
            <a:r>
              <a:rPr lang="zh-CN" altLang="en-US" dirty="0">
                <a:ea typeface="宋体" panose="02010600030101010101" pitchFamily="2" charset="-122"/>
              </a:rPr>
              <a:t>进入系统视图</a:t>
            </a:r>
          </a:p>
          <a:p>
            <a:pPr lvl="1" eaLnBrk="1" hangingPunct="1"/>
            <a:r>
              <a:rPr lang="en-US" altLang="zh-CN" b="1" dirty="0">
                <a:ea typeface="宋体" panose="02010600030101010101" pitchFamily="2" charset="-122"/>
              </a:rPr>
              <a:t>system-view</a:t>
            </a:r>
          </a:p>
          <a:p>
            <a:pPr eaLnBrk="1" hangingPunct="1"/>
            <a:r>
              <a:rPr lang="zh-CN" altLang="en-US" dirty="0">
                <a:ea typeface="宋体" panose="02010600030101010101" pitchFamily="2" charset="-122"/>
              </a:rPr>
              <a:t>使能</a:t>
            </a:r>
            <a:r>
              <a:rPr lang="en-US" altLang="zh-CN" dirty="0">
                <a:ea typeface="宋体" panose="02010600030101010101" pitchFamily="2" charset="-122"/>
              </a:rPr>
              <a:t>IPv6</a:t>
            </a:r>
            <a:r>
              <a:rPr lang="zh-CN" altLang="en-US" dirty="0">
                <a:ea typeface="宋体" panose="02010600030101010101" pitchFamily="2" charset="-122"/>
              </a:rPr>
              <a:t>组播路由</a:t>
            </a:r>
          </a:p>
          <a:p>
            <a:pPr lvl="1" eaLnBrk="1" hangingPunct="1"/>
            <a:r>
              <a:rPr lang="en-US" altLang="zh-CN" b="1" dirty="0">
                <a:ea typeface="宋体" panose="02010600030101010101" pitchFamily="2" charset="-122"/>
              </a:rPr>
              <a:t>multicast ipv6 routing-enable</a:t>
            </a:r>
            <a:r>
              <a:rPr lang="en-US" altLang="zh-CN" dirty="0">
                <a:ea typeface="宋体" panose="02010600030101010101" pitchFamily="2" charset="-122"/>
              </a:rPr>
              <a:t> </a:t>
            </a:r>
          </a:p>
          <a:p>
            <a:pPr eaLnBrk="1" hangingPunct="1">
              <a:lnSpc>
                <a:spcPct val="110000"/>
              </a:lnSpc>
            </a:pPr>
            <a:r>
              <a:rPr lang="zh-CN" altLang="en-US" dirty="0">
                <a:ea typeface="宋体" panose="02010600030101010101" pitchFamily="2" charset="-122"/>
              </a:rPr>
              <a:t>进入接口视图</a:t>
            </a:r>
          </a:p>
          <a:p>
            <a:pPr lvl="1" eaLnBrk="1" hangingPunct="1">
              <a:lnSpc>
                <a:spcPct val="110000"/>
              </a:lnSpc>
            </a:pPr>
            <a:r>
              <a:rPr lang="zh-CN" altLang="en-US" dirty="0">
                <a:ea typeface="宋体" panose="02010600030101010101" pitchFamily="2" charset="-122"/>
              </a:rPr>
              <a:t> </a:t>
            </a:r>
            <a:r>
              <a:rPr lang="en-US" altLang="zh-CN" b="1" dirty="0">
                <a:ea typeface="宋体" panose="02010600030101010101" pitchFamily="2" charset="-122"/>
              </a:rPr>
              <a:t>interface </a:t>
            </a:r>
            <a:r>
              <a:rPr lang="en-US" altLang="zh-CN" i="1" dirty="0">
                <a:solidFill>
                  <a:srgbClr val="4885C2"/>
                </a:solidFill>
                <a:ea typeface="宋体" panose="02010600030101010101" pitchFamily="2" charset="-122"/>
              </a:rPr>
              <a:t>interface-type interface-number</a:t>
            </a:r>
            <a:r>
              <a:rPr lang="en-US" altLang="zh-CN" dirty="0">
                <a:ea typeface="宋体" panose="02010600030101010101" pitchFamily="2" charset="-122"/>
              </a:rPr>
              <a:t> </a:t>
            </a:r>
          </a:p>
          <a:p>
            <a:pPr eaLnBrk="1" hangingPunct="1">
              <a:lnSpc>
                <a:spcPct val="110000"/>
              </a:lnSpc>
            </a:pPr>
            <a:r>
              <a:rPr lang="zh-CN" altLang="en-US" dirty="0">
                <a:ea typeface="宋体" panose="02010600030101010101" pitchFamily="2" charset="-122"/>
              </a:rPr>
              <a:t>使能</a:t>
            </a:r>
            <a:r>
              <a:rPr lang="en-US" altLang="zh-CN" dirty="0">
                <a:ea typeface="宋体" panose="02010600030101010101" pitchFamily="2" charset="-122"/>
              </a:rPr>
              <a:t>IPv6 PIM-SM</a:t>
            </a:r>
            <a:r>
              <a:rPr lang="zh-CN" altLang="en-US" dirty="0">
                <a:ea typeface="宋体" panose="02010600030101010101" pitchFamily="2" charset="-122"/>
              </a:rPr>
              <a:t>功能</a:t>
            </a:r>
          </a:p>
          <a:p>
            <a:pPr lvl="1" eaLnBrk="1" hangingPunct="1">
              <a:lnSpc>
                <a:spcPct val="110000"/>
              </a:lnSpc>
            </a:pPr>
            <a:r>
              <a:rPr lang="en-US" altLang="zh-CN" b="1" dirty="0" err="1">
                <a:ea typeface="宋体" panose="02010600030101010101" pitchFamily="2" charset="-122"/>
              </a:rPr>
              <a:t>pim</a:t>
            </a:r>
            <a:r>
              <a:rPr lang="en-US" altLang="zh-CN" b="1" dirty="0">
                <a:ea typeface="宋体" panose="02010600030101010101" pitchFamily="2" charset="-122"/>
              </a:rPr>
              <a:t> ipv6 </a:t>
            </a:r>
            <a:r>
              <a:rPr lang="en-US" altLang="zh-CN" b="1" dirty="0" err="1">
                <a:ea typeface="宋体" panose="02010600030101010101" pitchFamily="2" charset="-122"/>
              </a:rPr>
              <a:t>sm</a:t>
            </a:r>
            <a:r>
              <a:rPr lang="en-US" altLang="zh-CN" dirty="0">
                <a:ea typeface="宋体" panose="02010600030101010101" pitchFamily="2" charset="-122"/>
              </a:rPr>
              <a:t> </a:t>
            </a:r>
          </a:p>
          <a:p>
            <a:pPr algn="just" eaLnBrk="1" hangingPunct="1"/>
            <a:r>
              <a:rPr lang="en-US" altLang="zh-CN" dirty="0">
                <a:ea typeface="宋体" panose="02010600030101010101" pitchFamily="2" charset="-122"/>
              </a:rPr>
              <a:t>IPv6 PIM-SM</a:t>
            </a:r>
            <a:r>
              <a:rPr lang="zh-CN" altLang="en-US" dirty="0">
                <a:ea typeface="宋体" panose="02010600030101010101" pitchFamily="2" charset="-122"/>
              </a:rPr>
              <a:t>只有在使能</a:t>
            </a:r>
            <a:r>
              <a:rPr lang="en-US" altLang="zh-CN" dirty="0">
                <a:ea typeface="宋体" panose="02010600030101010101" pitchFamily="2" charset="-122"/>
              </a:rPr>
              <a:t>IPv6</a:t>
            </a:r>
            <a:r>
              <a:rPr lang="zh-CN" altLang="en-US" dirty="0">
                <a:ea typeface="宋体" panose="02010600030101010101" pitchFamily="2" charset="-122"/>
              </a:rPr>
              <a:t>组播后才能配置。在接口上配置</a:t>
            </a:r>
            <a:r>
              <a:rPr lang="en-US" altLang="zh-CN" dirty="0">
                <a:ea typeface="宋体" panose="02010600030101010101" pitchFamily="2" charset="-122"/>
              </a:rPr>
              <a:t>IPv6 PIM-SM</a:t>
            </a:r>
            <a:r>
              <a:rPr lang="zh-CN" altLang="en-US" dirty="0">
                <a:ea typeface="宋体" panose="02010600030101010101" pitchFamily="2" charset="-122"/>
              </a:rPr>
              <a:t>后，路由器周期性发送</a:t>
            </a:r>
            <a:r>
              <a:rPr lang="en-US" altLang="zh-CN" dirty="0">
                <a:ea typeface="宋体" panose="02010600030101010101" pitchFamily="2" charset="-122"/>
              </a:rPr>
              <a:t>Hello</a:t>
            </a:r>
            <a:r>
              <a:rPr lang="zh-CN" altLang="en-US" dirty="0">
                <a:ea typeface="宋体" panose="02010600030101010101" pitchFamily="2" charset="-122"/>
              </a:rPr>
              <a:t>消息来发现</a:t>
            </a:r>
            <a:r>
              <a:rPr lang="en-US" altLang="zh-CN" dirty="0">
                <a:ea typeface="宋体" panose="02010600030101010101" pitchFamily="2" charset="-122"/>
              </a:rPr>
              <a:t>PIM IPv6</a:t>
            </a:r>
            <a:r>
              <a:rPr lang="zh-CN" altLang="en-US" dirty="0">
                <a:ea typeface="宋体" panose="02010600030101010101" pitchFamily="2" charset="-122"/>
              </a:rPr>
              <a:t>邻居，并处理邻居发来的报文。当路由器加入</a:t>
            </a:r>
            <a:r>
              <a:rPr lang="en-US" altLang="zh-CN" dirty="0">
                <a:ea typeface="宋体" panose="02010600030101010101" pitchFamily="2" charset="-122"/>
              </a:rPr>
              <a:t>IPv6 PIM-SM</a:t>
            </a:r>
            <a:r>
              <a:rPr lang="zh-CN" altLang="en-US" dirty="0">
                <a:ea typeface="宋体" panose="02010600030101010101" pitchFamily="2" charset="-122"/>
              </a:rPr>
              <a:t>域时，建议在非边界路由器的所有接口上使能</a:t>
            </a:r>
            <a:r>
              <a:rPr lang="en-US" altLang="zh-CN" dirty="0">
                <a:ea typeface="宋体" panose="02010600030101010101" pitchFamily="2" charset="-122"/>
              </a:rPr>
              <a:t>IPv6 PIM-SM</a:t>
            </a:r>
            <a:r>
              <a:rPr lang="zh-CN" altLang="en-US" dirty="0">
                <a:ea typeface="宋体" panose="02010600030101010101" pitchFamily="2" charset="-122"/>
              </a:rPr>
              <a:t>。</a:t>
            </a:r>
          </a:p>
          <a:p>
            <a:pPr algn="just" eaLnBrk="1" hangingPunct="1"/>
            <a:r>
              <a:rPr lang="zh-CN" altLang="en-US" dirty="0">
                <a:ea typeface="宋体" panose="02010600030101010101" pitchFamily="2" charset="-122"/>
              </a:rPr>
              <a:t>不能在一个接口上同时使能</a:t>
            </a:r>
            <a:r>
              <a:rPr lang="en-US" altLang="zh-CN" dirty="0">
                <a:ea typeface="宋体" panose="02010600030101010101" pitchFamily="2" charset="-122"/>
              </a:rPr>
              <a:t>IPv6 PIM-SM</a:t>
            </a:r>
            <a:r>
              <a:rPr lang="zh-CN" altLang="en-US" dirty="0">
                <a:ea typeface="宋体" panose="02010600030101010101" pitchFamily="2" charset="-122"/>
              </a:rPr>
              <a:t>和</a:t>
            </a:r>
            <a:r>
              <a:rPr lang="en-US" altLang="zh-CN" dirty="0">
                <a:ea typeface="宋体" panose="02010600030101010101" pitchFamily="2" charset="-122"/>
              </a:rPr>
              <a:t>IPv6 PIM-DM</a:t>
            </a:r>
            <a:r>
              <a:rPr lang="zh-CN" altLang="en-US" dirty="0">
                <a:ea typeface="宋体" panose="02010600030101010101" pitchFamily="2" charset="-122"/>
              </a:rPr>
              <a:t>。同一路由器上所有接口的</a:t>
            </a:r>
            <a:r>
              <a:rPr lang="en-US" altLang="zh-CN" dirty="0">
                <a:ea typeface="宋体" panose="02010600030101010101" pitchFamily="2" charset="-122"/>
              </a:rPr>
              <a:t>PIM IPv6</a:t>
            </a:r>
            <a:r>
              <a:rPr lang="zh-CN" altLang="en-US" dirty="0">
                <a:ea typeface="宋体" panose="02010600030101010101" pitchFamily="2" charset="-122"/>
              </a:rPr>
              <a:t>模式必须相同。</a:t>
            </a:r>
          </a:p>
          <a:p>
            <a:pPr eaLnBrk="1" hangingPunct="1"/>
            <a:r>
              <a:rPr lang="en-US" altLang="zh-CN" dirty="0">
                <a:ea typeface="宋体" panose="02010600030101010101" pitchFamily="2" charset="-122"/>
              </a:rPr>
              <a:t>Router B</a:t>
            </a:r>
            <a:r>
              <a:rPr lang="zh-CN" altLang="en-US" dirty="0">
                <a:ea typeface="宋体" panose="02010600030101010101" pitchFamily="2" charset="-122"/>
              </a:rPr>
              <a:t>、</a:t>
            </a:r>
            <a:r>
              <a:rPr lang="en-US" altLang="zh-CN" dirty="0">
                <a:ea typeface="宋体" panose="02010600030101010101" pitchFamily="2" charset="-122"/>
              </a:rPr>
              <a:t>Router C</a:t>
            </a:r>
            <a:r>
              <a:rPr lang="zh-CN" altLang="en-US" dirty="0">
                <a:ea typeface="宋体" panose="02010600030101010101" pitchFamily="2" charset="-122"/>
              </a:rPr>
              <a:t>和</a:t>
            </a:r>
            <a:r>
              <a:rPr lang="en-US" altLang="zh-CN" dirty="0">
                <a:ea typeface="宋体" panose="02010600030101010101" pitchFamily="2" charset="-122"/>
              </a:rPr>
              <a:t>Router D</a:t>
            </a:r>
            <a:r>
              <a:rPr lang="zh-CN" altLang="en-US" dirty="0">
                <a:ea typeface="宋体" panose="02010600030101010101" pitchFamily="2" charset="-122"/>
              </a:rPr>
              <a:t>上的配置过程与</a:t>
            </a:r>
            <a:r>
              <a:rPr lang="en-US" altLang="zh-CN" dirty="0">
                <a:ea typeface="宋体" panose="02010600030101010101" pitchFamily="2" charset="-122"/>
              </a:rPr>
              <a:t>Router A</a:t>
            </a:r>
            <a:r>
              <a:rPr lang="zh-CN" altLang="en-US" dirty="0">
                <a:ea typeface="宋体" panose="02010600030101010101" pitchFamily="2" charset="-122"/>
              </a:rPr>
              <a:t>上的配置相似。</a:t>
            </a:r>
          </a:p>
          <a:p>
            <a:pPr algn="just" eaLnBrk="1" hangingPunct="1"/>
            <a:r>
              <a:rPr lang="zh-CN" altLang="en-US" dirty="0">
                <a:ea typeface="宋体" panose="02010600030101010101" pitchFamily="2" charset="-122"/>
              </a:rPr>
              <a:t>与接受者相连的路由器上需要使能</a:t>
            </a:r>
            <a:r>
              <a:rPr lang="en-US" altLang="zh-CN" dirty="0">
                <a:ea typeface="宋体" panose="02010600030101010101" pitchFamily="2" charset="-122"/>
              </a:rPr>
              <a:t>MLD</a:t>
            </a:r>
            <a:r>
              <a:rPr lang="zh-CN" altLang="en-US" dirty="0">
                <a:ea typeface="宋体" panose="02010600030101010101" pitchFamily="2" charset="-122"/>
              </a:rPr>
              <a:t>。</a:t>
            </a:r>
          </a:p>
        </p:txBody>
      </p:sp>
    </p:spTree>
    <p:extLst>
      <p:ext uri="{BB962C8B-B14F-4D97-AF65-F5344CB8AC3E}">
        <p14:creationId xmlns:p14="http://schemas.microsoft.com/office/powerpoint/2010/main" val="39211203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pPr algn="just" eaLnBrk="1" hangingPunct="1">
              <a:lnSpc>
                <a:spcPct val="105000"/>
              </a:lnSpc>
            </a:pPr>
            <a:r>
              <a:rPr lang="zh-CN" altLang="en-US" sz="900" dirty="0">
                <a:ea typeface="宋体" panose="02010600030101010101" pitchFamily="2" charset="-122"/>
              </a:rPr>
              <a:t>在</a:t>
            </a:r>
            <a:r>
              <a:rPr lang="en-US" altLang="zh-CN" sz="900" dirty="0">
                <a:ea typeface="宋体" panose="02010600030101010101" pitchFamily="2" charset="-122"/>
              </a:rPr>
              <a:t>PIM</a:t>
            </a:r>
            <a:r>
              <a:rPr lang="zh-CN" altLang="en-US" sz="900" dirty="0">
                <a:ea typeface="宋体" panose="02010600030101010101" pitchFamily="2" charset="-122"/>
              </a:rPr>
              <a:t>域中可配置一个或多个</a:t>
            </a:r>
            <a:r>
              <a:rPr lang="en-US" altLang="zh-CN" sz="900" dirty="0">
                <a:ea typeface="宋体" panose="02010600030101010101" pitchFamily="2" charset="-122"/>
              </a:rPr>
              <a:t>C-BSR</a:t>
            </a:r>
            <a:r>
              <a:rPr lang="zh-CN" altLang="en-US" sz="900" dirty="0">
                <a:ea typeface="宋体" panose="02010600030101010101" pitchFamily="2" charset="-122"/>
              </a:rPr>
              <a:t>。从</a:t>
            </a:r>
            <a:r>
              <a:rPr lang="en-US" altLang="zh-CN" sz="900" dirty="0">
                <a:ea typeface="宋体" panose="02010600030101010101" pitchFamily="2" charset="-122"/>
              </a:rPr>
              <a:t>C-BSR</a:t>
            </a:r>
            <a:r>
              <a:rPr lang="zh-CN" altLang="en-US" sz="900" dirty="0">
                <a:ea typeface="宋体" panose="02010600030101010101" pitchFamily="2" charset="-122"/>
              </a:rPr>
              <a:t>选举出的</a:t>
            </a:r>
            <a:r>
              <a:rPr lang="en-US" altLang="zh-CN" sz="900" dirty="0">
                <a:ea typeface="宋体" panose="02010600030101010101" pitchFamily="2" charset="-122"/>
              </a:rPr>
              <a:t>BSR</a:t>
            </a:r>
            <a:r>
              <a:rPr lang="zh-CN" altLang="en-US" sz="900" dirty="0">
                <a:ea typeface="宋体" panose="02010600030101010101" pitchFamily="2" charset="-122"/>
              </a:rPr>
              <a:t>负责收集和通告</a:t>
            </a:r>
            <a:r>
              <a:rPr lang="en-US" altLang="zh-CN" sz="900" dirty="0">
                <a:ea typeface="宋体" panose="02010600030101010101" pitchFamily="2" charset="-122"/>
              </a:rPr>
              <a:t>C-RP</a:t>
            </a:r>
            <a:r>
              <a:rPr lang="zh-CN" altLang="en-US" sz="900" dirty="0">
                <a:ea typeface="宋体" panose="02010600030101010101" pitchFamily="2" charset="-122"/>
              </a:rPr>
              <a:t>信息。由于</a:t>
            </a:r>
            <a:r>
              <a:rPr lang="en-US" altLang="zh-CN" sz="900" dirty="0">
                <a:ea typeface="宋体" panose="02010600030101010101" pitchFamily="2" charset="-122"/>
              </a:rPr>
              <a:t>BSR</a:t>
            </a:r>
            <a:r>
              <a:rPr lang="zh-CN" altLang="en-US" sz="900" dirty="0">
                <a:ea typeface="宋体" panose="02010600030101010101" pitchFamily="2" charset="-122"/>
              </a:rPr>
              <a:t>和域中的其他设备需要交换大量信息，因此</a:t>
            </a:r>
            <a:r>
              <a:rPr lang="en-US" altLang="zh-CN" sz="900" dirty="0">
                <a:ea typeface="宋体" panose="02010600030101010101" pitchFamily="2" charset="-122"/>
              </a:rPr>
              <a:t>C-BSR</a:t>
            </a:r>
            <a:r>
              <a:rPr lang="zh-CN" altLang="en-US" sz="900" dirty="0">
                <a:ea typeface="宋体" panose="02010600030101010101" pitchFamily="2" charset="-122"/>
              </a:rPr>
              <a:t>与域中的其它设备之间应预留较大的带宽。所以由骨干网的路由器来充当</a:t>
            </a:r>
            <a:r>
              <a:rPr lang="en-US" altLang="zh-CN" sz="900" dirty="0">
                <a:ea typeface="宋体" panose="02010600030101010101" pitchFamily="2" charset="-122"/>
              </a:rPr>
              <a:t>C-BSR</a:t>
            </a:r>
            <a:r>
              <a:rPr lang="zh-CN" altLang="en-US" sz="900" dirty="0">
                <a:ea typeface="宋体" panose="02010600030101010101" pitchFamily="2" charset="-122"/>
              </a:rPr>
              <a:t>。</a:t>
            </a:r>
          </a:p>
          <a:p>
            <a:pPr algn="just" eaLnBrk="1" hangingPunct="1">
              <a:lnSpc>
                <a:spcPct val="105000"/>
              </a:lnSpc>
            </a:pPr>
            <a:r>
              <a:rPr lang="zh-CN" altLang="en-US" sz="900" dirty="0">
                <a:ea typeface="宋体" panose="02010600030101010101" pitchFamily="2" charset="-122"/>
              </a:rPr>
              <a:t>在指定本路由器的某接口地址作为</a:t>
            </a:r>
            <a:r>
              <a:rPr lang="en-US" altLang="zh-CN" sz="900" dirty="0">
                <a:ea typeface="宋体" panose="02010600030101010101" pitchFamily="2" charset="-122"/>
              </a:rPr>
              <a:t>C-BSR</a:t>
            </a:r>
            <a:r>
              <a:rPr lang="zh-CN" altLang="en-US" sz="900" dirty="0">
                <a:ea typeface="宋体" panose="02010600030101010101" pitchFamily="2" charset="-122"/>
              </a:rPr>
              <a:t>时，必须同时使能接口的</a:t>
            </a:r>
            <a:r>
              <a:rPr lang="en-US" altLang="zh-CN" sz="900" dirty="0">
                <a:ea typeface="宋体" panose="02010600030101010101" pitchFamily="2" charset="-122"/>
              </a:rPr>
              <a:t>IPv6 PIM-SM</a:t>
            </a:r>
            <a:r>
              <a:rPr lang="zh-CN" altLang="en-US" sz="900" dirty="0">
                <a:ea typeface="宋体" panose="02010600030101010101" pitchFamily="2" charset="-122"/>
              </a:rPr>
              <a:t>。</a:t>
            </a:r>
            <a:r>
              <a:rPr lang="en-US" altLang="zh-CN" sz="900" dirty="0">
                <a:ea typeface="宋体" panose="02010600030101010101" pitchFamily="2" charset="-122"/>
              </a:rPr>
              <a:t>C-BSR</a:t>
            </a:r>
            <a:r>
              <a:rPr lang="zh-CN" altLang="en-US" sz="900" dirty="0">
                <a:ea typeface="宋体" panose="02010600030101010101" pitchFamily="2" charset="-122"/>
              </a:rPr>
              <a:t>之间自动选举</a:t>
            </a:r>
            <a:r>
              <a:rPr lang="en-US" altLang="zh-CN" sz="900" dirty="0">
                <a:ea typeface="宋体" panose="02010600030101010101" pitchFamily="2" charset="-122"/>
              </a:rPr>
              <a:t>BSR</a:t>
            </a:r>
            <a:r>
              <a:rPr lang="zh-CN" altLang="en-US" sz="900" dirty="0">
                <a:ea typeface="宋体" panose="02010600030101010101" pitchFamily="2" charset="-122"/>
              </a:rPr>
              <a:t>的过程简要描述如下：</a:t>
            </a:r>
          </a:p>
          <a:p>
            <a:pPr lvl="1" algn="just" eaLnBrk="1" hangingPunct="1">
              <a:lnSpc>
                <a:spcPct val="105000"/>
              </a:lnSpc>
            </a:pPr>
            <a:r>
              <a:rPr lang="zh-CN" altLang="en-US" sz="900" dirty="0">
                <a:ea typeface="宋体" panose="02010600030101010101" pitchFamily="2" charset="-122"/>
              </a:rPr>
              <a:t>初始时，每个</a:t>
            </a:r>
            <a:r>
              <a:rPr lang="en-US" altLang="zh-CN" sz="900" dirty="0">
                <a:ea typeface="宋体" panose="02010600030101010101" pitchFamily="2" charset="-122"/>
              </a:rPr>
              <a:t>C-BSR</a:t>
            </a:r>
            <a:r>
              <a:rPr lang="zh-CN" altLang="en-US" sz="900" dirty="0">
                <a:ea typeface="宋体" panose="02010600030101010101" pitchFamily="2" charset="-122"/>
              </a:rPr>
              <a:t>都认为自己是</a:t>
            </a:r>
            <a:r>
              <a:rPr lang="en-US" altLang="zh-CN" sz="900" dirty="0">
                <a:ea typeface="宋体" panose="02010600030101010101" pitchFamily="2" charset="-122"/>
              </a:rPr>
              <a:t>PIM-SM</a:t>
            </a:r>
            <a:r>
              <a:rPr lang="zh-CN" altLang="en-US" sz="900" dirty="0">
                <a:ea typeface="宋体" panose="02010600030101010101" pitchFamily="2" charset="-122"/>
              </a:rPr>
              <a:t>域内的</a:t>
            </a:r>
            <a:r>
              <a:rPr lang="en-US" altLang="zh-CN" sz="900" dirty="0">
                <a:ea typeface="宋体" panose="02010600030101010101" pitchFamily="2" charset="-122"/>
              </a:rPr>
              <a:t>BSR</a:t>
            </a:r>
            <a:r>
              <a:rPr lang="zh-CN" altLang="en-US" sz="900" dirty="0">
                <a:ea typeface="宋体" panose="02010600030101010101" pitchFamily="2" charset="-122"/>
              </a:rPr>
              <a:t>，使用自己接口的</a:t>
            </a:r>
            <a:r>
              <a:rPr lang="en-US" altLang="zh-CN" sz="900" dirty="0">
                <a:ea typeface="宋体" panose="02010600030101010101" pitchFamily="2" charset="-122"/>
              </a:rPr>
              <a:t>IPv6</a:t>
            </a:r>
            <a:r>
              <a:rPr lang="zh-CN" altLang="en-US" sz="900" dirty="0">
                <a:ea typeface="宋体" panose="02010600030101010101" pitchFamily="2" charset="-122"/>
              </a:rPr>
              <a:t>地址作为</a:t>
            </a:r>
            <a:r>
              <a:rPr lang="en-US" altLang="zh-CN" sz="900" dirty="0">
                <a:ea typeface="宋体" panose="02010600030101010101" pitchFamily="2" charset="-122"/>
              </a:rPr>
              <a:t>BSR</a:t>
            </a:r>
            <a:r>
              <a:rPr lang="zh-CN" altLang="en-US" sz="900" dirty="0">
                <a:ea typeface="宋体" panose="02010600030101010101" pitchFamily="2" charset="-122"/>
              </a:rPr>
              <a:t>地址来发送自举报文。</a:t>
            </a:r>
          </a:p>
          <a:p>
            <a:pPr lvl="1" algn="just" eaLnBrk="1" hangingPunct="1">
              <a:lnSpc>
                <a:spcPct val="105000"/>
              </a:lnSpc>
            </a:pPr>
            <a:r>
              <a:rPr lang="zh-CN" altLang="en-US" sz="900" dirty="0">
                <a:ea typeface="宋体" panose="02010600030101010101" pitchFamily="2" charset="-122"/>
              </a:rPr>
              <a:t>当</a:t>
            </a:r>
            <a:r>
              <a:rPr lang="en-US" altLang="zh-CN" sz="900" dirty="0">
                <a:ea typeface="宋体" panose="02010600030101010101" pitchFamily="2" charset="-122"/>
              </a:rPr>
              <a:t>C-BSR</a:t>
            </a:r>
            <a:r>
              <a:rPr lang="zh-CN" altLang="en-US" sz="900" dirty="0">
                <a:ea typeface="宋体" panose="02010600030101010101" pitchFamily="2" charset="-122"/>
              </a:rPr>
              <a:t>从其他路由器接收到自举报文时，把报文中的</a:t>
            </a:r>
            <a:r>
              <a:rPr lang="en-US" altLang="zh-CN" sz="900" dirty="0">
                <a:ea typeface="宋体" panose="02010600030101010101" pitchFamily="2" charset="-122"/>
              </a:rPr>
              <a:t>BSR</a:t>
            </a:r>
            <a:r>
              <a:rPr lang="zh-CN" altLang="en-US" sz="900" dirty="0">
                <a:ea typeface="宋体" panose="02010600030101010101" pitchFamily="2" charset="-122"/>
              </a:rPr>
              <a:t>地址与自己的</a:t>
            </a:r>
            <a:r>
              <a:rPr lang="en-US" altLang="zh-CN" sz="900" dirty="0">
                <a:ea typeface="宋体" panose="02010600030101010101" pitchFamily="2" charset="-122"/>
              </a:rPr>
              <a:t>BSR</a:t>
            </a:r>
            <a:r>
              <a:rPr lang="zh-CN" altLang="en-US" sz="900" dirty="0">
                <a:ea typeface="宋体" panose="02010600030101010101" pitchFamily="2" charset="-122"/>
              </a:rPr>
              <a:t>地址相比较。比较的标准包括优先级和</a:t>
            </a:r>
            <a:r>
              <a:rPr lang="en-US" altLang="zh-CN" sz="900" dirty="0">
                <a:ea typeface="宋体" panose="02010600030101010101" pitchFamily="2" charset="-122"/>
              </a:rPr>
              <a:t>BSR</a:t>
            </a:r>
            <a:r>
              <a:rPr lang="zh-CN" altLang="en-US" sz="900" dirty="0">
                <a:ea typeface="宋体" panose="02010600030101010101" pitchFamily="2" charset="-122"/>
              </a:rPr>
              <a:t>地址。如果优先级相同，优选</a:t>
            </a:r>
            <a:r>
              <a:rPr lang="en-US" altLang="zh-CN" sz="900" dirty="0">
                <a:ea typeface="宋体" panose="02010600030101010101" pitchFamily="2" charset="-122"/>
              </a:rPr>
              <a:t>BSR</a:t>
            </a:r>
            <a:r>
              <a:rPr lang="zh-CN" altLang="en-US" sz="900" dirty="0">
                <a:ea typeface="宋体" panose="02010600030101010101" pitchFamily="2" charset="-122"/>
              </a:rPr>
              <a:t>地址大的，即如果接收的自举报文中的</a:t>
            </a:r>
            <a:r>
              <a:rPr lang="en-US" altLang="zh-CN" sz="900" dirty="0">
                <a:ea typeface="宋体" panose="02010600030101010101" pitchFamily="2" charset="-122"/>
              </a:rPr>
              <a:t>BSR</a:t>
            </a:r>
            <a:r>
              <a:rPr lang="zh-CN" altLang="en-US" sz="900" dirty="0">
                <a:ea typeface="宋体" panose="02010600030101010101" pitchFamily="2" charset="-122"/>
              </a:rPr>
              <a:t>地址更高，则用此地址来代替自己的</a:t>
            </a:r>
            <a:r>
              <a:rPr lang="en-US" altLang="zh-CN" sz="900" dirty="0">
                <a:ea typeface="宋体" panose="02010600030101010101" pitchFamily="2" charset="-122"/>
              </a:rPr>
              <a:t>BSR</a:t>
            </a:r>
            <a:r>
              <a:rPr lang="zh-CN" altLang="en-US" sz="900" dirty="0">
                <a:ea typeface="宋体" panose="02010600030101010101" pitchFamily="2" charset="-122"/>
              </a:rPr>
              <a:t>地址，并不再认为自己是</a:t>
            </a:r>
            <a:r>
              <a:rPr lang="en-US" altLang="zh-CN" sz="900" dirty="0">
                <a:ea typeface="宋体" panose="02010600030101010101" pitchFamily="2" charset="-122"/>
              </a:rPr>
              <a:t>BSR</a:t>
            </a:r>
            <a:r>
              <a:rPr lang="zh-CN" altLang="en-US" sz="900" dirty="0">
                <a:ea typeface="宋体" panose="02010600030101010101" pitchFamily="2" charset="-122"/>
              </a:rPr>
              <a:t>；如果自举报文的</a:t>
            </a:r>
            <a:r>
              <a:rPr lang="en-US" altLang="zh-CN" sz="900" dirty="0">
                <a:ea typeface="宋体" panose="02010600030101010101" pitchFamily="2" charset="-122"/>
              </a:rPr>
              <a:t>BSR</a:t>
            </a:r>
            <a:r>
              <a:rPr lang="zh-CN" altLang="en-US" sz="900" dirty="0">
                <a:ea typeface="宋体" panose="02010600030101010101" pitchFamily="2" charset="-122"/>
              </a:rPr>
              <a:t>地址并不大于自己的</a:t>
            </a:r>
            <a:r>
              <a:rPr lang="en-US" altLang="zh-CN" sz="900" dirty="0">
                <a:ea typeface="宋体" panose="02010600030101010101" pitchFamily="2" charset="-122"/>
              </a:rPr>
              <a:t>BSR</a:t>
            </a:r>
            <a:r>
              <a:rPr lang="zh-CN" altLang="en-US" sz="900" dirty="0">
                <a:ea typeface="宋体" panose="02010600030101010101" pitchFamily="2" charset="-122"/>
              </a:rPr>
              <a:t>地址，则继续认为自己是</a:t>
            </a:r>
            <a:r>
              <a:rPr lang="en-US" altLang="zh-CN" sz="900" dirty="0">
                <a:ea typeface="宋体" panose="02010600030101010101" pitchFamily="2" charset="-122"/>
              </a:rPr>
              <a:t>BSR</a:t>
            </a:r>
            <a:r>
              <a:rPr lang="zh-CN" altLang="en-US" sz="900" dirty="0">
                <a:ea typeface="宋体" panose="02010600030101010101" pitchFamily="2" charset="-122"/>
              </a:rPr>
              <a:t>。</a:t>
            </a:r>
          </a:p>
          <a:p>
            <a:pPr eaLnBrk="1" hangingPunct="1">
              <a:lnSpc>
                <a:spcPct val="105000"/>
              </a:lnSpc>
            </a:pPr>
            <a:r>
              <a:rPr lang="zh-CN" altLang="en-US" sz="900" dirty="0">
                <a:ea typeface="宋体" panose="02010600030101010101" pitchFamily="2" charset="-122"/>
              </a:rPr>
              <a:t>进入</a:t>
            </a:r>
            <a:r>
              <a:rPr lang="en-US" altLang="zh-CN" sz="900" dirty="0">
                <a:ea typeface="宋体" panose="02010600030101010101" pitchFamily="2" charset="-122"/>
              </a:rPr>
              <a:t>PIM IPv6</a:t>
            </a:r>
            <a:r>
              <a:rPr lang="zh-CN" altLang="en-US" sz="900" dirty="0">
                <a:ea typeface="宋体" panose="02010600030101010101" pitchFamily="2" charset="-122"/>
              </a:rPr>
              <a:t>视图</a:t>
            </a:r>
          </a:p>
          <a:p>
            <a:pPr lvl="1" eaLnBrk="1" hangingPunct="1">
              <a:lnSpc>
                <a:spcPct val="105000"/>
              </a:lnSpc>
            </a:pPr>
            <a:r>
              <a:rPr lang="en-US" altLang="zh-CN" sz="900" b="1" dirty="0">
                <a:ea typeface="宋体" panose="02010600030101010101" pitchFamily="2" charset="-122"/>
              </a:rPr>
              <a:t>pim-ipv6</a:t>
            </a:r>
            <a:r>
              <a:rPr lang="en-US" altLang="zh-CN" sz="900" dirty="0">
                <a:ea typeface="宋体" panose="02010600030101010101" pitchFamily="2" charset="-122"/>
              </a:rPr>
              <a:t> </a:t>
            </a:r>
          </a:p>
          <a:p>
            <a:pPr eaLnBrk="1" hangingPunct="1">
              <a:lnSpc>
                <a:spcPct val="105000"/>
              </a:lnSpc>
            </a:pPr>
            <a:r>
              <a:rPr lang="zh-CN" altLang="en-US" sz="900" dirty="0">
                <a:ea typeface="宋体" panose="02010600030101010101" pitchFamily="2" charset="-122"/>
              </a:rPr>
              <a:t>配置自己的接口地址为</a:t>
            </a:r>
            <a:r>
              <a:rPr lang="en-US" altLang="zh-CN" sz="900" dirty="0">
                <a:ea typeface="宋体" panose="02010600030101010101" pitchFamily="2" charset="-122"/>
              </a:rPr>
              <a:t>C-BSR</a:t>
            </a:r>
          </a:p>
          <a:p>
            <a:pPr lvl="1" eaLnBrk="1" hangingPunct="1">
              <a:lnSpc>
                <a:spcPct val="105000"/>
              </a:lnSpc>
            </a:pPr>
            <a:r>
              <a:rPr lang="en-US" altLang="zh-CN" sz="900" b="1" dirty="0">
                <a:ea typeface="宋体" panose="02010600030101010101" pitchFamily="2" charset="-122"/>
              </a:rPr>
              <a:t>c-</a:t>
            </a:r>
            <a:r>
              <a:rPr lang="en-US" altLang="zh-CN" sz="900" b="1" dirty="0" err="1">
                <a:ea typeface="宋体" panose="02010600030101010101" pitchFamily="2" charset="-122"/>
              </a:rPr>
              <a:t>bsr</a:t>
            </a:r>
            <a:r>
              <a:rPr lang="en-US" altLang="zh-CN" sz="900" dirty="0">
                <a:solidFill>
                  <a:srgbClr val="4885C2"/>
                </a:solidFill>
                <a:ea typeface="宋体" panose="02010600030101010101" pitchFamily="2" charset="-122"/>
              </a:rPr>
              <a:t> </a:t>
            </a:r>
            <a:r>
              <a:rPr lang="en-US" altLang="zh-CN" sz="900" i="1" dirty="0">
                <a:solidFill>
                  <a:srgbClr val="4885C2"/>
                </a:solidFill>
                <a:ea typeface="宋体" panose="02010600030101010101" pitchFamily="2" charset="-122"/>
              </a:rPr>
              <a:t>ipv6-address</a:t>
            </a:r>
            <a:r>
              <a:rPr lang="en-US" altLang="zh-CN" sz="900" dirty="0">
                <a:solidFill>
                  <a:srgbClr val="4885C2"/>
                </a:solidFill>
                <a:ea typeface="宋体" panose="02010600030101010101" pitchFamily="2" charset="-122"/>
              </a:rPr>
              <a:t> [ </a:t>
            </a:r>
            <a:r>
              <a:rPr lang="en-US" altLang="zh-CN" sz="900" i="1" dirty="0">
                <a:solidFill>
                  <a:srgbClr val="4885C2"/>
                </a:solidFill>
                <a:ea typeface="宋体" panose="02010600030101010101" pitchFamily="2" charset="-122"/>
              </a:rPr>
              <a:t>hash-length</a:t>
            </a:r>
            <a:r>
              <a:rPr lang="en-US" altLang="zh-CN" sz="900" dirty="0">
                <a:solidFill>
                  <a:srgbClr val="4885C2"/>
                </a:solidFill>
                <a:ea typeface="宋体" panose="02010600030101010101" pitchFamily="2" charset="-122"/>
              </a:rPr>
              <a:t> ] [ </a:t>
            </a:r>
            <a:r>
              <a:rPr lang="en-US" altLang="zh-CN" sz="900" i="1" dirty="0">
                <a:solidFill>
                  <a:srgbClr val="4885C2"/>
                </a:solidFill>
                <a:ea typeface="宋体" panose="02010600030101010101" pitchFamily="2" charset="-122"/>
              </a:rPr>
              <a:t>priority-value</a:t>
            </a:r>
            <a:r>
              <a:rPr lang="en-US" altLang="zh-CN" sz="900" dirty="0">
                <a:solidFill>
                  <a:srgbClr val="4885C2"/>
                </a:solidFill>
                <a:ea typeface="宋体" panose="02010600030101010101" pitchFamily="2" charset="-122"/>
              </a:rPr>
              <a:t> ]</a:t>
            </a:r>
          </a:p>
          <a:p>
            <a:pPr eaLnBrk="1" hangingPunct="1">
              <a:lnSpc>
                <a:spcPct val="105000"/>
              </a:lnSpc>
            </a:pPr>
            <a:r>
              <a:rPr lang="zh-CN" altLang="en-US" sz="900" dirty="0">
                <a:ea typeface="宋体" panose="02010600030101010101" pitchFamily="2" charset="-122"/>
              </a:rPr>
              <a:t>配置</a:t>
            </a:r>
            <a:r>
              <a:rPr lang="en-US" altLang="zh-CN" sz="900" dirty="0">
                <a:ea typeface="宋体" panose="02010600030101010101" pitchFamily="2" charset="-122"/>
              </a:rPr>
              <a:t>C-RP</a:t>
            </a:r>
          </a:p>
          <a:p>
            <a:pPr lvl="1" eaLnBrk="1" hangingPunct="1">
              <a:lnSpc>
                <a:spcPct val="105000"/>
              </a:lnSpc>
            </a:pPr>
            <a:r>
              <a:rPr lang="en-US" altLang="zh-CN" sz="900" b="1" dirty="0">
                <a:ea typeface="宋体" panose="02010600030101010101" pitchFamily="2" charset="-122"/>
              </a:rPr>
              <a:t>c-</a:t>
            </a:r>
            <a:r>
              <a:rPr lang="en-US" altLang="zh-CN" sz="900" b="1" dirty="0" err="1">
                <a:ea typeface="宋体" panose="02010600030101010101" pitchFamily="2" charset="-122"/>
              </a:rPr>
              <a:t>rp</a:t>
            </a:r>
            <a:r>
              <a:rPr lang="en-US" altLang="zh-CN" sz="900" dirty="0">
                <a:ea typeface="宋体" panose="02010600030101010101" pitchFamily="2" charset="-122"/>
              </a:rPr>
              <a:t> </a:t>
            </a:r>
            <a:r>
              <a:rPr lang="en-US" altLang="zh-CN" sz="900" i="1" dirty="0">
                <a:solidFill>
                  <a:srgbClr val="4885C2"/>
                </a:solidFill>
                <a:ea typeface="宋体" panose="02010600030101010101" pitchFamily="2" charset="-122"/>
              </a:rPr>
              <a:t>ipv6-address</a:t>
            </a:r>
            <a:r>
              <a:rPr lang="en-US" altLang="zh-CN" sz="900" dirty="0">
                <a:ea typeface="宋体" panose="02010600030101010101" pitchFamily="2" charset="-122"/>
              </a:rPr>
              <a:t> [ </a:t>
            </a:r>
            <a:r>
              <a:rPr lang="en-US" altLang="zh-CN" sz="900" b="1" dirty="0">
                <a:ea typeface="宋体" panose="02010600030101010101" pitchFamily="2" charset="-122"/>
              </a:rPr>
              <a:t>priority</a:t>
            </a:r>
            <a:r>
              <a:rPr lang="en-US" altLang="zh-CN" sz="900" dirty="0">
                <a:ea typeface="宋体" panose="02010600030101010101" pitchFamily="2" charset="-122"/>
              </a:rPr>
              <a:t> </a:t>
            </a:r>
            <a:r>
              <a:rPr lang="en-US" altLang="zh-CN" sz="900" i="1" dirty="0" err="1">
                <a:solidFill>
                  <a:srgbClr val="4885C2"/>
                </a:solidFill>
                <a:ea typeface="宋体" panose="02010600030101010101" pitchFamily="2" charset="-122"/>
              </a:rPr>
              <a:t>priority</a:t>
            </a:r>
            <a:r>
              <a:rPr lang="en-US" altLang="zh-CN" sz="900" dirty="0">
                <a:ea typeface="宋体" panose="02010600030101010101" pitchFamily="2" charset="-122"/>
              </a:rPr>
              <a:t> ]</a:t>
            </a:r>
          </a:p>
          <a:p>
            <a:pPr eaLnBrk="1" hangingPunct="1">
              <a:lnSpc>
                <a:spcPct val="105000"/>
              </a:lnSpc>
            </a:pPr>
            <a:r>
              <a:rPr lang="zh-CN" altLang="en-US" sz="900" dirty="0">
                <a:ea typeface="宋体" panose="02010600030101010101" pitchFamily="2" charset="-122"/>
              </a:rPr>
              <a:t>配置静态</a:t>
            </a:r>
            <a:r>
              <a:rPr lang="en-US" altLang="zh-CN" sz="900" dirty="0">
                <a:ea typeface="宋体" panose="02010600030101010101" pitchFamily="2" charset="-122"/>
              </a:rPr>
              <a:t>RP</a:t>
            </a:r>
          </a:p>
          <a:p>
            <a:pPr lvl="1" eaLnBrk="1" hangingPunct="1">
              <a:lnSpc>
                <a:spcPct val="105000"/>
              </a:lnSpc>
            </a:pPr>
            <a:r>
              <a:rPr lang="en-US" altLang="zh-CN" sz="900" b="1" dirty="0">
                <a:ea typeface="宋体" panose="02010600030101010101" pitchFamily="2" charset="-122"/>
              </a:rPr>
              <a:t>static-</a:t>
            </a:r>
            <a:r>
              <a:rPr lang="en-US" altLang="zh-CN" sz="900" b="1" dirty="0" err="1">
                <a:ea typeface="宋体" panose="02010600030101010101" pitchFamily="2" charset="-122"/>
              </a:rPr>
              <a:t>rp</a:t>
            </a:r>
            <a:r>
              <a:rPr lang="en-US" altLang="zh-CN" sz="900" i="1" dirty="0">
                <a:ea typeface="宋体" panose="02010600030101010101" pitchFamily="2" charset="-122"/>
              </a:rPr>
              <a:t> </a:t>
            </a:r>
            <a:r>
              <a:rPr lang="en-US" altLang="zh-CN" sz="900" i="1" dirty="0" err="1">
                <a:solidFill>
                  <a:srgbClr val="4885C2"/>
                </a:solidFill>
                <a:ea typeface="宋体" panose="02010600030101010101" pitchFamily="2" charset="-122"/>
              </a:rPr>
              <a:t>rp</a:t>
            </a:r>
            <a:r>
              <a:rPr lang="en-US" altLang="zh-CN" sz="900" i="1" dirty="0">
                <a:solidFill>
                  <a:srgbClr val="4885C2"/>
                </a:solidFill>
                <a:ea typeface="宋体" panose="02010600030101010101" pitchFamily="2" charset="-122"/>
              </a:rPr>
              <a:t>-address</a:t>
            </a:r>
            <a:r>
              <a:rPr lang="en-US" altLang="zh-CN" sz="900" dirty="0">
                <a:solidFill>
                  <a:srgbClr val="4885C2"/>
                </a:solidFill>
                <a:ea typeface="宋体" panose="02010600030101010101" pitchFamily="2" charset="-122"/>
              </a:rPr>
              <a:t> </a:t>
            </a:r>
            <a:r>
              <a:rPr lang="en-US" altLang="zh-CN" sz="900" dirty="0">
                <a:ea typeface="宋体" panose="02010600030101010101" pitchFamily="2" charset="-122"/>
              </a:rPr>
              <a:t>[ </a:t>
            </a:r>
            <a:r>
              <a:rPr lang="en-US" altLang="zh-CN" sz="900" i="1" dirty="0">
                <a:solidFill>
                  <a:srgbClr val="4885C2"/>
                </a:solidFill>
                <a:ea typeface="宋体" panose="02010600030101010101" pitchFamily="2" charset="-122"/>
              </a:rPr>
              <a:t>basic-acl6-number</a:t>
            </a:r>
            <a:r>
              <a:rPr lang="en-US" altLang="zh-CN" sz="900" dirty="0">
                <a:ea typeface="宋体" panose="02010600030101010101" pitchFamily="2" charset="-122"/>
              </a:rPr>
              <a:t> ] [ </a:t>
            </a:r>
            <a:r>
              <a:rPr lang="en-US" altLang="zh-CN" sz="900" b="1" dirty="0">
                <a:ea typeface="宋体" panose="02010600030101010101" pitchFamily="2" charset="-122"/>
              </a:rPr>
              <a:t>preferred</a:t>
            </a:r>
            <a:r>
              <a:rPr lang="en-US" altLang="zh-CN" sz="900" dirty="0">
                <a:ea typeface="宋体" panose="02010600030101010101" pitchFamily="2" charset="-122"/>
              </a:rPr>
              <a:t> ]</a:t>
            </a:r>
          </a:p>
          <a:p>
            <a:pPr eaLnBrk="1" hangingPunct="1">
              <a:lnSpc>
                <a:spcPct val="105000"/>
              </a:lnSpc>
            </a:pPr>
            <a:r>
              <a:rPr lang="zh-CN" altLang="en-US" sz="900" dirty="0">
                <a:ea typeface="宋体" panose="02010600030101010101" pitchFamily="2" charset="-122"/>
              </a:rPr>
              <a:t>配置嵌入式</a:t>
            </a:r>
            <a:r>
              <a:rPr lang="en-US" altLang="zh-CN" sz="900" dirty="0">
                <a:ea typeface="宋体" panose="02010600030101010101" pitchFamily="2" charset="-122"/>
              </a:rPr>
              <a:t>RP</a:t>
            </a:r>
          </a:p>
          <a:p>
            <a:pPr lvl="1" eaLnBrk="1" hangingPunct="1">
              <a:lnSpc>
                <a:spcPct val="105000"/>
              </a:lnSpc>
            </a:pPr>
            <a:r>
              <a:rPr lang="en-US" altLang="zh-CN" sz="900" b="1" dirty="0">
                <a:ea typeface="宋体" panose="02010600030101010101" pitchFamily="2" charset="-122"/>
              </a:rPr>
              <a:t>embedded-</a:t>
            </a:r>
            <a:r>
              <a:rPr lang="en-US" altLang="zh-CN" sz="900" b="1" dirty="0" err="1">
                <a:ea typeface="宋体" panose="02010600030101010101" pitchFamily="2" charset="-122"/>
              </a:rPr>
              <a:t>rp</a:t>
            </a:r>
            <a:r>
              <a:rPr lang="en-US" altLang="zh-CN" sz="900" b="1" dirty="0">
                <a:ea typeface="宋体" panose="02010600030101010101" pitchFamily="2" charset="-122"/>
              </a:rPr>
              <a:t> [</a:t>
            </a:r>
            <a:r>
              <a:rPr lang="en-US" altLang="zh-CN" sz="900" dirty="0">
                <a:ea typeface="宋体" panose="02010600030101010101" pitchFamily="2" charset="-122"/>
              </a:rPr>
              <a:t> </a:t>
            </a:r>
            <a:r>
              <a:rPr lang="en-US" altLang="zh-CN" sz="900" i="1" dirty="0">
                <a:solidFill>
                  <a:srgbClr val="4885C2"/>
                </a:solidFill>
                <a:ea typeface="宋体" panose="02010600030101010101" pitchFamily="2" charset="-122"/>
              </a:rPr>
              <a:t>basic-acl6-number</a:t>
            </a:r>
            <a:r>
              <a:rPr lang="en-US" altLang="zh-CN" sz="900" dirty="0">
                <a:ea typeface="宋体" panose="02010600030101010101" pitchFamily="2" charset="-122"/>
              </a:rPr>
              <a:t> </a:t>
            </a:r>
            <a:r>
              <a:rPr lang="en-US" altLang="zh-CN" sz="900" b="1" dirty="0">
                <a:ea typeface="宋体" panose="02010600030101010101" pitchFamily="2" charset="-122"/>
              </a:rPr>
              <a:t>]</a:t>
            </a:r>
            <a:endParaRPr lang="en-US" altLang="zh-CN" sz="900" dirty="0">
              <a:ea typeface="宋体" panose="02010600030101010101" pitchFamily="2" charset="-122"/>
            </a:endParaRPr>
          </a:p>
          <a:p>
            <a:pPr algn="just" eaLnBrk="1" hangingPunct="1">
              <a:lnSpc>
                <a:spcPct val="105000"/>
              </a:lnSpc>
            </a:pPr>
            <a:r>
              <a:rPr lang="en-US" altLang="zh-CN" sz="900" b="1" dirty="0">
                <a:ea typeface="宋体" panose="02010600030101010101" pitchFamily="2" charset="-122"/>
              </a:rPr>
              <a:t>c-</a:t>
            </a:r>
            <a:r>
              <a:rPr lang="en-US" altLang="zh-CN" sz="900" b="1" dirty="0" err="1">
                <a:ea typeface="宋体" panose="02010600030101010101" pitchFamily="2" charset="-122"/>
              </a:rPr>
              <a:t>bsr</a:t>
            </a:r>
            <a:r>
              <a:rPr lang="zh-CN" altLang="en-US" sz="900" dirty="0">
                <a:ea typeface="宋体" panose="02010600030101010101" pitchFamily="2" charset="-122"/>
              </a:rPr>
              <a:t>命令用来在希望自己成为</a:t>
            </a:r>
            <a:r>
              <a:rPr lang="en-US" altLang="zh-CN" sz="900" dirty="0">
                <a:ea typeface="宋体" panose="02010600030101010101" pitchFamily="2" charset="-122"/>
              </a:rPr>
              <a:t>BSR</a:t>
            </a:r>
            <a:r>
              <a:rPr lang="zh-CN" altLang="en-US" sz="900" dirty="0">
                <a:ea typeface="宋体" panose="02010600030101010101" pitchFamily="2" charset="-122"/>
              </a:rPr>
              <a:t>的路由器上配置自身某接口地址为</a:t>
            </a:r>
            <a:r>
              <a:rPr lang="en-US" altLang="zh-CN" sz="900" dirty="0">
                <a:ea typeface="宋体" panose="02010600030101010101" pitchFamily="2" charset="-122"/>
              </a:rPr>
              <a:t>C-BSR</a:t>
            </a:r>
            <a:r>
              <a:rPr lang="zh-CN" altLang="en-US" sz="900" dirty="0">
                <a:ea typeface="宋体" panose="02010600030101010101" pitchFamily="2" charset="-122"/>
              </a:rPr>
              <a:t>的地址。</a:t>
            </a:r>
          </a:p>
          <a:p>
            <a:pPr lvl="1" algn="just" eaLnBrk="1" hangingPunct="1">
              <a:lnSpc>
                <a:spcPct val="105000"/>
              </a:lnSpc>
            </a:pPr>
            <a:r>
              <a:rPr lang="en-US" altLang="zh-CN" sz="900" i="1" dirty="0">
                <a:ea typeface="宋体" panose="02010600030101010101" pitchFamily="2" charset="-122"/>
              </a:rPr>
              <a:t>ipv6-address</a:t>
            </a:r>
            <a:r>
              <a:rPr lang="zh-CN" altLang="en-US" sz="900" dirty="0">
                <a:ea typeface="宋体" panose="02010600030101010101" pitchFamily="2" charset="-122"/>
              </a:rPr>
              <a:t>：指定候选自举路由器</a:t>
            </a:r>
            <a:r>
              <a:rPr lang="en-US" altLang="zh-CN" sz="900" dirty="0">
                <a:ea typeface="宋体" panose="02010600030101010101" pitchFamily="2" charset="-122"/>
              </a:rPr>
              <a:t>C-BSR</a:t>
            </a:r>
            <a:r>
              <a:rPr lang="zh-CN" altLang="en-US" sz="900" dirty="0">
                <a:ea typeface="宋体" panose="02010600030101010101" pitchFamily="2" charset="-122"/>
              </a:rPr>
              <a:t>的</a:t>
            </a:r>
            <a:r>
              <a:rPr lang="en-US" altLang="zh-CN" sz="900" dirty="0">
                <a:ea typeface="宋体" panose="02010600030101010101" pitchFamily="2" charset="-122"/>
              </a:rPr>
              <a:t>IPv6</a:t>
            </a:r>
            <a:r>
              <a:rPr lang="zh-CN" altLang="en-US" sz="900" dirty="0">
                <a:ea typeface="宋体" panose="02010600030101010101" pitchFamily="2" charset="-122"/>
              </a:rPr>
              <a:t>全球单播地址。</a:t>
            </a:r>
          </a:p>
          <a:p>
            <a:pPr lvl="1" algn="just" eaLnBrk="1" hangingPunct="1">
              <a:lnSpc>
                <a:spcPct val="105000"/>
              </a:lnSpc>
            </a:pPr>
            <a:r>
              <a:rPr lang="en-US" altLang="zh-CN" sz="900" i="1" dirty="0">
                <a:ea typeface="宋体" panose="02010600030101010101" pitchFamily="2" charset="-122"/>
              </a:rPr>
              <a:t>hash-length</a:t>
            </a:r>
            <a:r>
              <a:rPr lang="zh-CN" altLang="en-US" sz="900" dirty="0">
                <a:ea typeface="宋体" panose="02010600030101010101" pitchFamily="2" charset="-122"/>
              </a:rPr>
              <a:t>：指定计算</a:t>
            </a:r>
            <a:r>
              <a:rPr lang="en-US" altLang="zh-CN" sz="900" dirty="0">
                <a:ea typeface="宋体" panose="02010600030101010101" pitchFamily="2" charset="-122"/>
              </a:rPr>
              <a:t>RP</a:t>
            </a:r>
            <a:r>
              <a:rPr lang="zh-CN" altLang="en-US" sz="900" dirty="0">
                <a:ea typeface="宋体" panose="02010600030101010101" pitchFamily="2" charset="-122"/>
              </a:rPr>
              <a:t>的哈希函数的掩码长度。整数形式，取值范围是</a:t>
            </a:r>
            <a:r>
              <a:rPr lang="en-US" altLang="zh-CN" sz="900" dirty="0">
                <a:ea typeface="宋体" panose="02010600030101010101" pitchFamily="2" charset="-122"/>
              </a:rPr>
              <a:t>0</a:t>
            </a:r>
            <a:r>
              <a:rPr lang="zh-CN" altLang="en-US" sz="900" dirty="0">
                <a:ea typeface="宋体" panose="02010600030101010101" pitchFamily="2" charset="-122"/>
              </a:rPr>
              <a:t>～</a:t>
            </a:r>
            <a:r>
              <a:rPr lang="en-US" altLang="zh-CN" sz="900" dirty="0">
                <a:ea typeface="宋体" panose="02010600030101010101" pitchFamily="2" charset="-122"/>
              </a:rPr>
              <a:t>128</a:t>
            </a:r>
            <a:r>
              <a:rPr lang="zh-CN" altLang="en-US" sz="900" dirty="0">
                <a:ea typeface="宋体" panose="02010600030101010101" pitchFamily="2" charset="-122"/>
              </a:rPr>
              <a:t>。</a:t>
            </a:r>
          </a:p>
          <a:p>
            <a:pPr algn="just" eaLnBrk="1" hangingPunct="1">
              <a:lnSpc>
                <a:spcPct val="105000"/>
              </a:lnSpc>
            </a:pPr>
            <a:r>
              <a:rPr lang="en-US" altLang="zh-CN" sz="900" b="1" dirty="0" err="1">
                <a:ea typeface="宋体" panose="02010600030101010101" pitchFamily="2" charset="-122"/>
              </a:rPr>
              <a:t>pim</a:t>
            </a:r>
            <a:r>
              <a:rPr lang="en-US" altLang="zh-CN" sz="900" b="1" dirty="0">
                <a:ea typeface="宋体" panose="02010600030101010101" pitchFamily="2" charset="-122"/>
              </a:rPr>
              <a:t> ipv6 </a:t>
            </a:r>
            <a:r>
              <a:rPr lang="en-US" altLang="zh-CN" sz="900" b="1" dirty="0" err="1">
                <a:ea typeface="宋体" panose="02010600030101010101" pitchFamily="2" charset="-122"/>
              </a:rPr>
              <a:t>bsr</a:t>
            </a:r>
            <a:r>
              <a:rPr lang="en-US" altLang="zh-CN" sz="900" b="1" dirty="0">
                <a:ea typeface="宋体" panose="02010600030101010101" pitchFamily="2" charset="-122"/>
              </a:rPr>
              <a:t>-boundary</a:t>
            </a:r>
            <a:r>
              <a:rPr lang="zh-CN" altLang="en-US" sz="900" dirty="0">
                <a:ea typeface="宋体" panose="02010600030101010101" pitchFamily="2" charset="-122"/>
              </a:rPr>
              <a:t>命令用来设置作为</a:t>
            </a:r>
            <a:r>
              <a:rPr lang="en-US" altLang="zh-CN" sz="900" dirty="0">
                <a:ea typeface="宋体" panose="02010600030101010101" pitchFamily="2" charset="-122"/>
              </a:rPr>
              <a:t>BSR</a:t>
            </a:r>
            <a:r>
              <a:rPr lang="zh-CN" altLang="en-US" sz="900" dirty="0">
                <a:ea typeface="宋体" panose="02010600030101010101" pitchFamily="2" charset="-122"/>
              </a:rPr>
              <a:t>域边界的接口。在接口上配置此命令后，自举消息不能通过此接口，而其他</a:t>
            </a:r>
            <a:r>
              <a:rPr lang="en-US" altLang="zh-CN" sz="900" dirty="0">
                <a:ea typeface="宋体" panose="02010600030101010101" pitchFamily="2" charset="-122"/>
              </a:rPr>
              <a:t>PIM</a:t>
            </a:r>
            <a:r>
              <a:rPr lang="zh-CN" altLang="en-US" sz="900" dirty="0">
                <a:ea typeface="宋体" panose="02010600030101010101" pitchFamily="2" charset="-122"/>
              </a:rPr>
              <a:t>报文可以通过。</a:t>
            </a:r>
          </a:p>
        </p:txBody>
      </p:sp>
    </p:spTree>
    <p:extLst>
      <p:ext uri="{BB962C8B-B14F-4D97-AF65-F5344CB8AC3E}">
        <p14:creationId xmlns:p14="http://schemas.microsoft.com/office/powerpoint/2010/main" val="31325396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备注占位符 2">
            <a:extLst>
              <a:ext uri="{FF2B5EF4-FFF2-40B4-BE49-F238E27FC236}">
                <a16:creationId xmlns:a16="http://schemas.microsoft.com/office/drawing/2014/main" id="{29051007-B278-4158-A227-0997886D1E4A}"/>
              </a:ext>
            </a:extLst>
          </p:cNvPr>
          <p:cNvSpPr>
            <a:spLocks noGrp="1"/>
          </p:cNvSpPr>
          <p:nvPr>
            <p:ph type="body" idx="1"/>
          </p:nvPr>
        </p:nvSpPr>
        <p:spPr>
          <a:xfrm>
            <a:off x="711200" y="944563"/>
            <a:ext cx="5676900" cy="46053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05000"/>
              </a:lnSpc>
            </a:pPr>
            <a:r>
              <a:rPr lang="en-US" altLang="zh-CN" sz="900" b="1">
                <a:ea typeface="宋体" panose="02010600030101010101" pitchFamily="2" charset="-122"/>
              </a:rPr>
              <a:t>c-rp</a:t>
            </a:r>
            <a:r>
              <a:rPr lang="zh-CN" altLang="en-US" sz="900">
                <a:ea typeface="宋体" panose="02010600030101010101" pitchFamily="2" charset="-122"/>
              </a:rPr>
              <a:t>命令用来配置路由器向</a:t>
            </a:r>
            <a:r>
              <a:rPr lang="en-US" altLang="zh-CN" sz="900">
                <a:ea typeface="宋体" panose="02010600030101010101" pitchFamily="2" charset="-122"/>
              </a:rPr>
              <a:t>BSR</a:t>
            </a:r>
            <a:r>
              <a:rPr lang="zh-CN" altLang="en-US" sz="900">
                <a:ea typeface="宋体" panose="02010600030101010101" pitchFamily="2" charset="-122"/>
              </a:rPr>
              <a:t>通告自身是</a:t>
            </a:r>
            <a:r>
              <a:rPr lang="en-US" altLang="zh-CN" sz="900">
                <a:ea typeface="宋体" panose="02010600030101010101" pitchFamily="2" charset="-122"/>
              </a:rPr>
              <a:t>C-RP</a:t>
            </a:r>
            <a:r>
              <a:rPr lang="zh-CN" altLang="en-US" sz="900">
                <a:ea typeface="宋体" panose="02010600030101010101" pitchFamily="2" charset="-122"/>
              </a:rPr>
              <a:t>。配置成为</a:t>
            </a:r>
            <a:r>
              <a:rPr lang="en-US" altLang="zh-CN" sz="900">
                <a:ea typeface="宋体" panose="02010600030101010101" pitchFamily="2" charset="-122"/>
              </a:rPr>
              <a:t>C-RP</a:t>
            </a:r>
            <a:r>
              <a:rPr lang="zh-CN" altLang="en-US" sz="900">
                <a:ea typeface="宋体" panose="02010600030101010101" pitchFamily="2" charset="-122"/>
              </a:rPr>
              <a:t>的路由器和其他设备之间需要保留相对大的带宽。通过配置希望成为</a:t>
            </a:r>
            <a:r>
              <a:rPr lang="en-US" altLang="zh-CN" sz="900">
                <a:ea typeface="宋体" panose="02010600030101010101" pitchFamily="2" charset="-122"/>
              </a:rPr>
              <a:t>RP</a:t>
            </a:r>
            <a:r>
              <a:rPr lang="zh-CN" altLang="en-US" sz="900">
                <a:ea typeface="宋体" panose="02010600030101010101" pitchFamily="2" charset="-122"/>
              </a:rPr>
              <a:t>的接口地址，并选择合适的优先级。</a:t>
            </a:r>
          </a:p>
          <a:p>
            <a:pPr lvl="1" eaLnBrk="1" hangingPunct="1">
              <a:lnSpc>
                <a:spcPct val="105000"/>
              </a:lnSpc>
            </a:pPr>
            <a:r>
              <a:rPr lang="en-US" altLang="zh-CN" sz="900" i="1">
                <a:ea typeface="宋体" panose="02010600030101010101" pitchFamily="2" charset="-122"/>
              </a:rPr>
              <a:t>ipv6-address</a:t>
            </a:r>
            <a:r>
              <a:rPr lang="zh-CN" altLang="en-US" sz="900">
                <a:ea typeface="宋体" panose="02010600030101010101" pitchFamily="2" charset="-122"/>
              </a:rPr>
              <a:t>：指定</a:t>
            </a:r>
            <a:r>
              <a:rPr lang="en-US" altLang="zh-CN" sz="900">
                <a:ea typeface="宋体" panose="02010600030101010101" pitchFamily="2" charset="-122"/>
              </a:rPr>
              <a:t>C-RP</a:t>
            </a:r>
            <a:r>
              <a:rPr lang="zh-CN" altLang="en-US" sz="900">
                <a:ea typeface="宋体" panose="02010600030101010101" pitchFamily="2" charset="-122"/>
              </a:rPr>
              <a:t>的</a:t>
            </a:r>
            <a:r>
              <a:rPr lang="en-US" altLang="zh-CN" sz="900">
                <a:ea typeface="宋体" panose="02010600030101010101" pitchFamily="2" charset="-122"/>
              </a:rPr>
              <a:t>IPv6</a:t>
            </a:r>
            <a:r>
              <a:rPr lang="zh-CN" altLang="en-US" sz="900">
                <a:ea typeface="宋体" panose="02010600030101010101" pitchFamily="2" charset="-122"/>
              </a:rPr>
              <a:t>全球单播地址。</a:t>
            </a:r>
          </a:p>
          <a:p>
            <a:pPr lvl="1" eaLnBrk="1" hangingPunct="1">
              <a:lnSpc>
                <a:spcPct val="105000"/>
              </a:lnSpc>
            </a:pPr>
            <a:r>
              <a:rPr lang="zh-CN" altLang="en-US" sz="900">
                <a:ea typeface="宋体" panose="02010600030101010101" pitchFamily="2" charset="-122"/>
              </a:rPr>
              <a:t>如果网络中仅有一个动态</a:t>
            </a:r>
            <a:r>
              <a:rPr lang="en-US" altLang="zh-CN" sz="900">
                <a:ea typeface="宋体" panose="02010600030101010101" pitchFamily="2" charset="-122"/>
              </a:rPr>
              <a:t>RP</a:t>
            </a:r>
            <a:r>
              <a:rPr lang="zh-CN" altLang="en-US" sz="900">
                <a:ea typeface="宋体" panose="02010600030101010101" pitchFamily="2" charset="-122"/>
              </a:rPr>
              <a:t>，配置静态</a:t>
            </a:r>
            <a:r>
              <a:rPr lang="en-US" altLang="zh-CN" sz="900">
                <a:ea typeface="宋体" panose="02010600030101010101" pitchFamily="2" charset="-122"/>
              </a:rPr>
              <a:t>RP</a:t>
            </a:r>
            <a:r>
              <a:rPr lang="zh-CN" altLang="en-US" sz="900">
                <a:ea typeface="宋体" panose="02010600030101010101" pitchFamily="2" charset="-122"/>
              </a:rPr>
              <a:t>能避免由于单个</a:t>
            </a:r>
            <a:r>
              <a:rPr lang="en-US" altLang="zh-CN" sz="900">
                <a:ea typeface="宋体" panose="02010600030101010101" pitchFamily="2" charset="-122"/>
              </a:rPr>
              <a:t>RP</a:t>
            </a:r>
            <a:r>
              <a:rPr lang="zh-CN" altLang="en-US" sz="900">
                <a:ea typeface="宋体" panose="02010600030101010101" pitchFamily="2" charset="-122"/>
              </a:rPr>
              <a:t>发生故障引起的通信中断。使用静态</a:t>
            </a:r>
            <a:r>
              <a:rPr lang="en-US" altLang="zh-CN" sz="900">
                <a:ea typeface="宋体" panose="02010600030101010101" pitchFamily="2" charset="-122"/>
              </a:rPr>
              <a:t>RP</a:t>
            </a:r>
            <a:r>
              <a:rPr lang="zh-CN" altLang="en-US" sz="900">
                <a:ea typeface="宋体" panose="02010600030101010101" pitchFamily="2" charset="-122"/>
              </a:rPr>
              <a:t>转发组播数据时，应该在</a:t>
            </a:r>
            <a:r>
              <a:rPr lang="en-US" altLang="zh-CN" sz="900">
                <a:ea typeface="宋体" panose="02010600030101010101" pitchFamily="2" charset="-122"/>
              </a:rPr>
              <a:t>IPv6 PIM-SM</a:t>
            </a:r>
            <a:r>
              <a:rPr lang="zh-CN" altLang="en-US" sz="900">
                <a:ea typeface="宋体" panose="02010600030101010101" pitchFamily="2" charset="-122"/>
              </a:rPr>
              <a:t>域中所有路由器上配置完全相同的静态</a:t>
            </a:r>
            <a:r>
              <a:rPr lang="en-US" altLang="zh-CN" sz="900">
                <a:ea typeface="宋体" panose="02010600030101010101" pitchFamily="2" charset="-122"/>
              </a:rPr>
              <a:t>RP</a:t>
            </a:r>
            <a:r>
              <a:rPr lang="zh-CN" altLang="en-US" sz="900">
                <a:ea typeface="宋体" panose="02010600030101010101" pitchFamily="2" charset="-122"/>
              </a:rPr>
              <a:t>命令。</a:t>
            </a:r>
          </a:p>
          <a:p>
            <a:pPr eaLnBrk="1" hangingPunct="1">
              <a:lnSpc>
                <a:spcPct val="105000"/>
              </a:lnSpc>
            </a:pPr>
            <a:r>
              <a:rPr lang="en-US" altLang="zh-CN" sz="900" b="1">
                <a:ea typeface="宋体" panose="02010600030101010101" pitchFamily="2" charset="-122"/>
              </a:rPr>
              <a:t>static-rp</a:t>
            </a:r>
            <a:r>
              <a:rPr lang="zh-CN" altLang="en-US" sz="900">
                <a:ea typeface="宋体" panose="02010600030101010101" pitchFamily="2" charset="-122"/>
              </a:rPr>
              <a:t>命令用来配置静态</a:t>
            </a:r>
            <a:r>
              <a:rPr lang="en-US" altLang="zh-CN" sz="900">
                <a:ea typeface="宋体" panose="02010600030101010101" pitchFamily="2" charset="-122"/>
              </a:rPr>
              <a:t>RP</a:t>
            </a:r>
            <a:r>
              <a:rPr lang="zh-CN" altLang="en-US" sz="900">
                <a:ea typeface="宋体" panose="02010600030101010101" pitchFamily="2" charset="-122"/>
              </a:rPr>
              <a:t>。</a:t>
            </a:r>
          </a:p>
          <a:p>
            <a:pPr lvl="1" eaLnBrk="1" hangingPunct="1">
              <a:lnSpc>
                <a:spcPct val="105000"/>
              </a:lnSpc>
            </a:pPr>
            <a:r>
              <a:rPr lang="en-US" altLang="zh-CN" sz="900" i="1">
                <a:ea typeface="宋体" panose="02010600030101010101" pitchFamily="2" charset="-122"/>
              </a:rPr>
              <a:t>rp-address</a:t>
            </a:r>
            <a:r>
              <a:rPr lang="zh-CN" altLang="en-US" sz="900">
                <a:ea typeface="宋体" panose="02010600030101010101" pitchFamily="2" charset="-122"/>
              </a:rPr>
              <a:t>：指定静态</a:t>
            </a:r>
            <a:r>
              <a:rPr lang="en-US" altLang="zh-CN" sz="900">
                <a:ea typeface="宋体" panose="02010600030101010101" pitchFamily="2" charset="-122"/>
              </a:rPr>
              <a:t>RP</a:t>
            </a:r>
            <a:r>
              <a:rPr lang="zh-CN" altLang="en-US" sz="900">
                <a:ea typeface="宋体" panose="02010600030101010101" pitchFamily="2" charset="-122"/>
              </a:rPr>
              <a:t>地址。此地址必须是有效的</a:t>
            </a:r>
            <a:r>
              <a:rPr lang="en-US" altLang="zh-CN" sz="900">
                <a:ea typeface="宋体" panose="02010600030101010101" pitchFamily="2" charset="-122"/>
              </a:rPr>
              <a:t>IPv6</a:t>
            </a:r>
            <a:r>
              <a:rPr lang="zh-CN" altLang="en-US" sz="900">
                <a:ea typeface="宋体" panose="02010600030101010101" pitchFamily="2" charset="-122"/>
              </a:rPr>
              <a:t>全球单播地址。</a:t>
            </a:r>
          </a:p>
          <a:p>
            <a:pPr lvl="1" eaLnBrk="1" hangingPunct="1">
              <a:lnSpc>
                <a:spcPct val="105000"/>
              </a:lnSpc>
            </a:pPr>
            <a:r>
              <a:rPr lang="en-US" altLang="zh-CN" sz="900" i="1">
                <a:ea typeface="宋体" panose="02010600030101010101" pitchFamily="2" charset="-122"/>
              </a:rPr>
              <a:t>basic-acl6-number</a:t>
            </a:r>
            <a:r>
              <a:rPr lang="zh-CN" altLang="en-US" sz="900">
                <a:ea typeface="宋体" panose="02010600030101010101" pitchFamily="2" charset="-122"/>
              </a:rPr>
              <a:t>：指定用于控制静态</a:t>
            </a:r>
            <a:r>
              <a:rPr lang="en-US" altLang="zh-CN" sz="900">
                <a:ea typeface="宋体" panose="02010600030101010101" pitchFamily="2" charset="-122"/>
              </a:rPr>
              <a:t>RP</a:t>
            </a:r>
            <a:r>
              <a:rPr lang="zh-CN" altLang="en-US" sz="900">
                <a:ea typeface="宋体" panose="02010600030101010101" pitchFamily="2" charset="-122"/>
              </a:rPr>
              <a:t>服务的组播组范围的基本访问控制列表号。取值范围是</a:t>
            </a:r>
            <a:r>
              <a:rPr lang="en-US" altLang="zh-CN" sz="900">
                <a:ea typeface="宋体" panose="02010600030101010101" pitchFamily="2" charset="-122"/>
              </a:rPr>
              <a:t>2000</a:t>
            </a:r>
            <a:r>
              <a:rPr lang="zh-CN" altLang="en-US" sz="900">
                <a:ea typeface="宋体" panose="02010600030101010101" pitchFamily="2" charset="-122"/>
              </a:rPr>
              <a:t>～</a:t>
            </a:r>
            <a:r>
              <a:rPr lang="en-US" altLang="zh-CN" sz="900">
                <a:ea typeface="宋体" panose="02010600030101010101" pitchFamily="2" charset="-122"/>
              </a:rPr>
              <a:t>2999</a:t>
            </a:r>
            <a:r>
              <a:rPr lang="zh-CN" altLang="en-US" sz="900">
                <a:ea typeface="宋体" panose="02010600030101010101" pitchFamily="2" charset="-122"/>
              </a:rPr>
              <a:t>。</a:t>
            </a:r>
          </a:p>
          <a:p>
            <a:pPr lvl="1" eaLnBrk="1" hangingPunct="1">
              <a:lnSpc>
                <a:spcPct val="105000"/>
              </a:lnSpc>
            </a:pPr>
            <a:r>
              <a:rPr lang="en-US" altLang="zh-CN" sz="900" b="1">
                <a:ea typeface="宋体" panose="02010600030101010101" pitchFamily="2" charset="-122"/>
              </a:rPr>
              <a:t>preferred</a:t>
            </a:r>
            <a:r>
              <a:rPr lang="zh-CN" altLang="en-US" sz="900">
                <a:ea typeface="宋体" panose="02010600030101010101" pitchFamily="2" charset="-122"/>
              </a:rPr>
              <a:t>：表示配置的静态</a:t>
            </a:r>
            <a:r>
              <a:rPr lang="en-US" altLang="zh-CN" sz="900">
                <a:ea typeface="宋体" panose="02010600030101010101" pitchFamily="2" charset="-122"/>
              </a:rPr>
              <a:t>RP</a:t>
            </a:r>
            <a:r>
              <a:rPr lang="zh-CN" altLang="en-US" sz="900">
                <a:ea typeface="宋体" panose="02010600030101010101" pitchFamily="2" charset="-122"/>
              </a:rPr>
              <a:t>和由</a:t>
            </a:r>
            <a:r>
              <a:rPr lang="en-US" altLang="zh-CN" sz="900">
                <a:ea typeface="宋体" panose="02010600030101010101" pitchFamily="2" charset="-122"/>
              </a:rPr>
              <a:t>BSR</a:t>
            </a:r>
            <a:r>
              <a:rPr lang="zh-CN" altLang="en-US" sz="900">
                <a:ea typeface="宋体" panose="02010600030101010101" pitchFamily="2" charset="-122"/>
              </a:rPr>
              <a:t>机制选择的</a:t>
            </a:r>
            <a:r>
              <a:rPr lang="en-US" altLang="zh-CN" sz="900">
                <a:ea typeface="宋体" panose="02010600030101010101" pitchFamily="2" charset="-122"/>
              </a:rPr>
              <a:t>RP</a:t>
            </a:r>
            <a:r>
              <a:rPr lang="zh-CN" altLang="en-US" sz="900">
                <a:ea typeface="宋体" panose="02010600030101010101" pitchFamily="2" charset="-122"/>
              </a:rPr>
              <a:t>不同时，优先选择此静态</a:t>
            </a:r>
            <a:r>
              <a:rPr lang="en-US" altLang="zh-CN" sz="900">
                <a:ea typeface="宋体" panose="02010600030101010101" pitchFamily="2" charset="-122"/>
              </a:rPr>
              <a:t>RP</a:t>
            </a:r>
            <a:r>
              <a:rPr lang="zh-CN" altLang="en-US" sz="900">
                <a:ea typeface="宋体" panose="02010600030101010101" pitchFamily="2" charset="-122"/>
              </a:rPr>
              <a:t>。不指定此参数时，优先选择</a:t>
            </a:r>
            <a:r>
              <a:rPr lang="en-US" altLang="zh-CN" sz="900">
                <a:ea typeface="宋体" panose="02010600030101010101" pitchFamily="2" charset="-122"/>
              </a:rPr>
              <a:t>BSR</a:t>
            </a:r>
            <a:r>
              <a:rPr lang="zh-CN" altLang="en-US" sz="900">
                <a:ea typeface="宋体" panose="02010600030101010101" pitchFamily="2" charset="-122"/>
              </a:rPr>
              <a:t>机制选择的</a:t>
            </a:r>
            <a:r>
              <a:rPr lang="en-US" altLang="zh-CN" sz="900">
                <a:ea typeface="宋体" panose="02010600030101010101" pitchFamily="2" charset="-122"/>
              </a:rPr>
              <a:t>RP</a:t>
            </a:r>
            <a:r>
              <a:rPr lang="zh-CN" altLang="en-US" sz="900">
                <a:ea typeface="宋体" panose="02010600030101010101" pitchFamily="2" charset="-122"/>
              </a:rPr>
              <a:t>。</a:t>
            </a:r>
          </a:p>
          <a:p>
            <a:pPr eaLnBrk="1" hangingPunct="1">
              <a:lnSpc>
                <a:spcPct val="105000"/>
              </a:lnSpc>
            </a:pPr>
            <a:r>
              <a:rPr lang="zh-CN" altLang="en-US" sz="900">
                <a:ea typeface="宋体" panose="02010600030101010101" pitchFamily="2" charset="-122"/>
              </a:rPr>
              <a:t>嵌入式</a:t>
            </a:r>
            <a:r>
              <a:rPr lang="en-US" altLang="zh-CN" sz="900">
                <a:ea typeface="宋体" panose="02010600030101010101" pitchFamily="2" charset="-122"/>
              </a:rPr>
              <a:t>RP</a:t>
            </a:r>
            <a:r>
              <a:rPr lang="zh-CN" altLang="en-US" sz="900">
                <a:ea typeface="宋体" panose="02010600030101010101" pitchFamily="2" charset="-122"/>
              </a:rPr>
              <a:t>用于路由器从组播地址中获取</a:t>
            </a:r>
            <a:r>
              <a:rPr lang="en-US" altLang="zh-CN" sz="900">
                <a:ea typeface="宋体" panose="02010600030101010101" pitchFamily="2" charset="-122"/>
              </a:rPr>
              <a:t>RP</a:t>
            </a:r>
            <a:r>
              <a:rPr lang="zh-CN" altLang="en-US" sz="900">
                <a:ea typeface="宋体" panose="02010600030101010101" pitchFamily="2" charset="-122"/>
              </a:rPr>
              <a:t>地址，从而取代静态</a:t>
            </a:r>
            <a:r>
              <a:rPr lang="en-US" altLang="zh-CN" sz="900">
                <a:ea typeface="宋体" panose="02010600030101010101" pitchFamily="2" charset="-122"/>
              </a:rPr>
              <a:t>RP</a:t>
            </a:r>
            <a:r>
              <a:rPr lang="zh-CN" altLang="en-US" sz="900">
                <a:ea typeface="宋体" panose="02010600030101010101" pitchFamily="2" charset="-122"/>
              </a:rPr>
              <a:t>或从</a:t>
            </a:r>
            <a:r>
              <a:rPr lang="en-US" altLang="zh-CN" sz="900">
                <a:ea typeface="宋体" panose="02010600030101010101" pitchFamily="2" charset="-122"/>
              </a:rPr>
              <a:t>BSR</a:t>
            </a:r>
            <a:r>
              <a:rPr lang="zh-CN" altLang="en-US" sz="900">
                <a:ea typeface="宋体" panose="02010600030101010101" pitchFamily="2" charset="-122"/>
              </a:rPr>
              <a:t>机制选举的动态</a:t>
            </a:r>
            <a:r>
              <a:rPr lang="en-US" altLang="zh-CN" sz="900">
                <a:ea typeface="宋体" panose="02010600030101010101" pitchFamily="2" charset="-122"/>
              </a:rPr>
              <a:t>RP</a:t>
            </a:r>
            <a:r>
              <a:rPr lang="zh-CN" altLang="en-US" sz="900">
                <a:ea typeface="宋体" panose="02010600030101010101" pitchFamily="2" charset="-122"/>
              </a:rPr>
              <a:t>。使用嵌入式</a:t>
            </a:r>
            <a:r>
              <a:rPr lang="en-US" altLang="zh-CN" sz="900">
                <a:ea typeface="宋体" panose="02010600030101010101" pitchFamily="2" charset="-122"/>
              </a:rPr>
              <a:t>RP</a:t>
            </a:r>
            <a:r>
              <a:rPr lang="zh-CN" altLang="en-US" sz="900">
                <a:ea typeface="宋体" panose="02010600030101010101" pitchFamily="2" charset="-122"/>
              </a:rPr>
              <a:t>的组播地址范围是</a:t>
            </a:r>
            <a:r>
              <a:rPr lang="en-US" altLang="zh-CN" sz="900">
                <a:ea typeface="宋体" panose="02010600030101010101" pitchFamily="2" charset="-122"/>
              </a:rPr>
              <a:t>FF7x::/16</a:t>
            </a:r>
            <a:r>
              <a:rPr lang="zh-CN" altLang="en-US" sz="900">
                <a:ea typeface="宋体" panose="02010600030101010101" pitchFamily="2" charset="-122"/>
              </a:rPr>
              <a:t>～</a:t>
            </a:r>
            <a:r>
              <a:rPr lang="en-US" altLang="zh-CN" sz="900">
                <a:ea typeface="宋体" panose="02010600030101010101" pitchFamily="2" charset="-122"/>
              </a:rPr>
              <a:t>FFFx::/16</a:t>
            </a:r>
            <a:r>
              <a:rPr lang="zh-CN" altLang="en-US" sz="900">
                <a:ea typeface="宋体" panose="02010600030101010101" pitchFamily="2" charset="-122"/>
              </a:rPr>
              <a:t>，</a:t>
            </a:r>
            <a:r>
              <a:rPr lang="en-US" altLang="zh-CN" sz="900">
                <a:ea typeface="宋体" panose="02010600030101010101" pitchFamily="2" charset="-122"/>
              </a:rPr>
              <a:t>x</a:t>
            </a:r>
            <a:r>
              <a:rPr lang="zh-CN" altLang="en-US" sz="900">
                <a:ea typeface="宋体" panose="02010600030101010101" pitchFamily="2" charset="-122"/>
              </a:rPr>
              <a:t>表示</a:t>
            </a:r>
            <a:r>
              <a:rPr lang="en-US" altLang="zh-CN" sz="900">
                <a:ea typeface="宋体" panose="02010600030101010101" pitchFamily="2" charset="-122"/>
              </a:rPr>
              <a:t>0</a:t>
            </a:r>
            <a:r>
              <a:rPr lang="zh-CN" altLang="en-US" sz="900">
                <a:ea typeface="宋体" panose="02010600030101010101" pitchFamily="2" charset="-122"/>
              </a:rPr>
              <a:t>～</a:t>
            </a:r>
            <a:r>
              <a:rPr lang="en-US" altLang="zh-CN" sz="900">
                <a:ea typeface="宋体" panose="02010600030101010101" pitchFamily="2" charset="-122"/>
              </a:rPr>
              <a:t>F</a:t>
            </a:r>
            <a:r>
              <a:rPr lang="zh-CN" altLang="en-US" sz="900">
                <a:ea typeface="宋体" panose="02010600030101010101" pitchFamily="2" charset="-122"/>
              </a:rPr>
              <a:t>的任意一个十六进制数。</a:t>
            </a:r>
          </a:p>
          <a:p>
            <a:pPr algn="just" eaLnBrk="1" hangingPunct="1">
              <a:lnSpc>
                <a:spcPct val="105000"/>
              </a:lnSpc>
            </a:pPr>
            <a:endParaRPr lang="zh-CN" altLang="en-US" sz="900">
              <a:ea typeface="宋体" panose="02010600030101010101" pitchFamily="2" charset="-122"/>
            </a:endParaRPr>
          </a:p>
          <a:p>
            <a:endParaRPr lang="en-US" altLang="zh-CN"/>
          </a:p>
        </p:txBody>
      </p:sp>
    </p:spTree>
    <p:extLst>
      <p:ext uri="{BB962C8B-B14F-4D97-AF65-F5344CB8AC3E}">
        <p14:creationId xmlns:p14="http://schemas.microsoft.com/office/powerpoint/2010/main" val="40752399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2">
            <a:extLst>
              <a:ext uri="{FF2B5EF4-FFF2-40B4-BE49-F238E27FC236}">
                <a16:creationId xmlns:a16="http://schemas.microsoft.com/office/drawing/2014/main" id="{811AACB7-3358-4771-B9F7-A89B8761E225}"/>
              </a:ext>
            </a:extLst>
          </p:cNvPr>
          <p:cNvSpPr>
            <a:spLocks noGrp="1" noRot="1" noChangeAspect="1" noChangeArrowheads="1" noTextEdit="1"/>
          </p:cNvSpPr>
          <p:nvPr>
            <p:ph type="sldImg"/>
          </p:nvPr>
        </p:nvSpPr>
        <p:spPr>
          <a:xfrm>
            <a:off x="376238" y="768350"/>
            <a:ext cx="6346825" cy="3570288"/>
          </a:xfrm>
          <a:ln/>
        </p:spPr>
      </p:sp>
      <p:sp>
        <p:nvSpPr>
          <p:cNvPr id="57350" name="Rectangle 3">
            <a:extLst>
              <a:ext uri="{FF2B5EF4-FFF2-40B4-BE49-F238E27FC236}">
                <a16:creationId xmlns:a16="http://schemas.microsoft.com/office/drawing/2014/main" id="{8B2E39D5-8F7C-460B-8CA7-5D47323F37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ea typeface="宋体" panose="02010600030101010101" pitchFamily="2" charset="-122"/>
              </a:rPr>
              <a:t>查看接口上的</a:t>
            </a:r>
            <a:r>
              <a:rPr lang="en-US" altLang="zh-CN" dirty="0">
                <a:ea typeface="宋体" panose="02010600030101010101" pitchFamily="2" charset="-122"/>
              </a:rPr>
              <a:t>PIM IPv6</a:t>
            </a:r>
            <a:r>
              <a:rPr lang="zh-CN" altLang="en-US" dirty="0">
                <a:ea typeface="宋体" panose="02010600030101010101" pitchFamily="2" charset="-122"/>
              </a:rPr>
              <a:t>信息 </a:t>
            </a:r>
          </a:p>
          <a:p>
            <a:pPr lvl="1" eaLnBrk="1" hangingPunct="1"/>
            <a:r>
              <a:rPr lang="en-US" altLang="zh-CN" b="1" dirty="0">
                <a:ea typeface="宋体" panose="02010600030101010101" pitchFamily="2" charset="-122"/>
              </a:rPr>
              <a:t>display </a:t>
            </a:r>
            <a:r>
              <a:rPr lang="en-US" altLang="zh-CN" b="1" dirty="0" err="1">
                <a:ea typeface="宋体" panose="02010600030101010101" pitchFamily="2" charset="-122"/>
              </a:rPr>
              <a:t>pim</a:t>
            </a:r>
            <a:r>
              <a:rPr lang="en-US" altLang="zh-CN" b="1" dirty="0">
                <a:ea typeface="宋体" panose="02010600030101010101" pitchFamily="2" charset="-122"/>
              </a:rPr>
              <a:t> ipv6</a:t>
            </a:r>
            <a:r>
              <a:rPr lang="en-US" altLang="zh-CN" dirty="0">
                <a:ea typeface="宋体" panose="02010600030101010101" pitchFamily="2" charset="-122"/>
              </a:rPr>
              <a:t> </a:t>
            </a:r>
            <a:r>
              <a:rPr lang="en-US" altLang="zh-CN" b="1" dirty="0">
                <a:ea typeface="宋体" panose="02010600030101010101" pitchFamily="2" charset="-122"/>
              </a:rPr>
              <a:t>interface </a:t>
            </a:r>
            <a:r>
              <a:rPr lang="en-US" altLang="zh-CN" dirty="0">
                <a:ea typeface="宋体" panose="02010600030101010101" pitchFamily="2" charset="-122"/>
              </a:rPr>
              <a:t>[ </a:t>
            </a:r>
            <a:r>
              <a:rPr lang="en-US" altLang="zh-CN" i="1" dirty="0">
                <a:solidFill>
                  <a:srgbClr val="4885C2"/>
                </a:solidFill>
                <a:ea typeface="宋体" panose="02010600030101010101" pitchFamily="2" charset="-122"/>
              </a:rPr>
              <a:t>interface-type interface-number</a:t>
            </a:r>
            <a:r>
              <a:rPr lang="en-US" altLang="zh-CN" dirty="0">
                <a:ea typeface="宋体" panose="02010600030101010101" pitchFamily="2" charset="-122"/>
              </a:rPr>
              <a:t> ]</a:t>
            </a:r>
          </a:p>
          <a:p>
            <a:pPr eaLnBrk="1" hangingPunct="1"/>
            <a:r>
              <a:rPr lang="zh-CN" altLang="en-US" dirty="0">
                <a:ea typeface="宋体" panose="02010600030101010101" pitchFamily="2" charset="-122"/>
              </a:rPr>
              <a:t>查看</a:t>
            </a:r>
            <a:r>
              <a:rPr lang="en-US" altLang="zh-CN" dirty="0">
                <a:ea typeface="宋体" panose="02010600030101010101" pitchFamily="2" charset="-122"/>
              </a:rPr>
              <a:t>IPv6 PIM-SM</a:t>
            </a:r>
            <a:r>
              <a:rPr lang="zh-CN" altLang="en-US" dirty="0">
                <a:ea typeface="宋体" panose="02010600030101010101" pitchFamily="2" charset="-122"/>
              </a:rPr>
              <a:t>域中</a:t>
            </a:r>
            <a:r>
              <a:rPr lang="en-US" altLang="zh-CN" dirty="0">
                <a:ea typeface="宋体" panose="02010600030101010101" pitchFamily="2" charset="-122"/>
              </a:rPr>
              <a:t>BSR</a:t>
            </a:r>
            <a:r>
              <a:rPr lang="zh-CN" altLang="en-US" dirty="0">
                <a:ea typeface="宋体" panose="02010600030101010101" pitchFamily="2" charset="-122"/>
              </a:rPr>
              <a:t>自举路由器的信息</a:t>
            </a:r>
          </a:p>
          <a:p>
            <a:pPr lvl="1" eaLnBrk="1" hangingPunct="1"/>
            <a:r>
              <a:rPr lang="en-US" altLang="zh-CN" b="1" dirty="0">
                <a:ea typeface="宋体" panose="02010600030101010101" pitchFamily="2" charset="-122"/>
              </a:rPr>
              <a:t>display </a:t>
            </a:r>
            <a:r>
              <a:rPr lang="en-US" altLang="zh-CN" b="1" dirty="0" err="1">
                <a:ea typeface="宋体" panose="02010600030101010101" pitchFamily="2" charset="-122"/>
              </a:rPr>
              <a:t>pim</a:t>
            </a:r>
            <a:r>
              <a:rPr lang="en-US" altLang="zh-CN" b="1" dirty="0">
                <a:ea typeface="宋体" panose="02010600030101010101" pitchFamily="2" charset="-122"/>
              </a:rPr>
              <a:t> ipv6</a:t>
            </a:r>
            <a:r>
              <a:rPr lang="en-US" altLang="zh-CN" dirty="0">
                <a:ea typeface="宋体" panose="02010600030101010101" pitchFamily="2" charset="-122"/>
              </a:rPr>
              <a:t> </a:t>
            </a:r>
            <a:r>
              <a:rPr lang="en-US" altLang="zh-CN" b="1" dirty="0" err="1">
                <a:ea typeface="宋体" panose="02010600030101010101" pitchFamily="2" charset="-122"/>
              </a:rPr>
              <a:t>bsr</a:t>
            </a:r>
            <a:r>
              <a:rPr lang="en-US" altLang="zh-CN" b="1" dirty="0">
                <a:ea typeface="宋体" panose="02010600030101010101" pitchFamily="2" charset="-122"/>
              </a:rPr>
              <a:t>-info</a:t>
            </a:r>
            <a:r>
              <a:rPr lang="en-US" altLang="zh-CN" dirty="0">
                <a:ea typeface="宋体" panose="02010600030101010101" pitchFamily="2" charset="-122"/>
              </a:rPr>
              <a:t> </a:t>
            </a:r>
          </a:p>
          <a:p>
            <a:pPr lvl="1" eaLnBrk="1" hangingPunct="1"/>
            <a:r>
              <a:rPr lang="zh-CN" altLang="en-US" dirty="0">
                <a:ea typeface="宋体" panose="02010600030101010101" pitchFamily="2" charset="-122"/>
              </a:rPr>
              <a:t>此网络中的</a:t>
            </a:r>
            <a:r>
              <a:rPr lang="en-US" altLang="zh-CN" dirty="0">
                <a:ea typeface="宋体" panose="02010600030101010101" pitchFamily="2" charset="-122"/>
              </a:rPr>
              <a:t>BSR</a:t>
            </a:r>
            <a:r>
              <a:rPr lang="zh-CN" altLang="en-US" dirty="0">
                <a:ea typeface="宋体" panose="02010600030101010101" pitchFamily="2" charset="-122"/>
              </a:rPr>
              <a:t>是</a:t>
            </a:r>
            <a:r>
              <a:rPr lang="en-US" altLang="zh-CN" dirty="0">
                <a:ea typeface="宋体" panose="02010600030101010101" pitchFamily="2" charset="-122"/>
              </a:rPr>
              <a:t>Router D</a:t>
            </a:r>
            <a:r>
              <a:rPr lang="zh-CN" altLang="en-US" dirty="0">
                <a:ea typeface="宋体" panose="02010600030101010101" pitchFamily="2" charset="-122"/>
              </a:rPr>
              <a:t>的</a:t>
            </a:r>
            <a:r>
              <a:rPr lang="en-US" altLang="zh-CN" dirty="0">
                <a:ea typeface="宋体" panose="02010600030101010101" pitchFamily="2" charset="-122"/>
              </a:rPr>
              <a:t>POS2/0/0</a:t>
            </a:r>
            <a:r>
              <a:rPr lang="zh-CN" altLang="en-US" dirty="0">
                <a:ea typeface="宋体" panose="02010600030101010101" pitchFamily="2" charset="-122"/>
              </a:rPr>
              <a:t>接口。</a:t>
            </a:r>
          </a:p>
          <a:p>
            <a:pPr lvl="1"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val="556874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a:extLst>
              <a:ext uri="{FF2B5EF4-FFF2-40B4-BE49-F238E27FC236}">
                <a16:creationId xmlns:a16="http://schemas.microsoft.com/office/drawing/2014/main" id="{7C242615-4A50-407C-8F73-A212A1921BE4}"/>
              </a:ext>
            </a:extLst>
          </p:cNvPr>
          <p:cNvSpPr>
            <a:spLocks noGrp="1" noRot="1" noChangeAspect="1" noChangeArrowheads="1" noTextEdit="1"/>
          </p:cNvSpPr>
          <p:nvPr>
            <p:ph type="sldImg"/>
          </p:nvPr>
        </p:nvSpPr>
        <p:spPr>
          <a:xfrm>
            <a:off x="376238" y="768350"/>
            <a:ext cx="6346825" cy="3570288"/>
          </a:xfrm>
          <a:ln/>
        </p:spPr>
      </p:sp>
      <p:sp>
        <p:nvSpPr>
          <p:cNvPr id="38918" name="Rectangle 3">
            <a:extLst>
              <a:ext uri="{FF2B5EF4-FFF2-40B4-BE49-F238E27FC236}">
                <a16:creationId xmlns:a16="http://schemas.microsoft.com/office/drawing/2014/main" id="{9DFB3F95-DCED-4A64-8461-DA387F4EFF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ea typeface="宋体" panose="02010600030101010101" pitchFamily="2" charset="-122"/>
              </a:rPr>
              <a:t>现代网络传输技术对以下两项目标给予更高的关注：</a:t>
            </a:r>
          </a:p>
          <a:p>
            <a:pPr lvl="1" eaLnBrk="1" hangingPunct="1"/>
            <a:r>
              <a:rPr lang="zh-CN" altLang="en-US" dirty="0">
                <a:ea typeface="宋体" panose="02010600030101010101" pitchFamily="2" charset="-122"/>
              </a:rPr>
              <a:t>资源发现</a:t>
            </a:r>
          </a:p>
          <a:p>
            <a:pPr lvl="1" eaLnBrk="1" hangingPunct="1"/>
            <a:r>
              <a:rPr lang="zh-CN" altLang="en-US" dirty="0">
                <a:ea typeface="宋体" panose="02010600030101010101" pitchFamily="2" charset="-122"/>
              </a:rPr>
              <a:t>点对多点的</a:t>
            </a:r>
            <a:r>
              <a:rPr lang="en-US" altLang="zh-CN" dirty="0">
                <a:ea typeface="宋体" panose="02010600030101010101" pitchFamily="2" charset="-122"/>
              </a:rPr>
              <a:t>IP</a:t>
            </a:r>
            <a:r>
              <a:rPr lang="zh-CN" altLang="en-US" dirty="0">
                <a:ea typeface="宋体" panose="02010600030101010101" pitchFamily="2" charset="-122"/>
              </a:rPr>
              <a:t>传输</a:t>
            </a:r>
          </a:p>
          <a:p>
            <a:pPr eaLnBrk="1" hangingPunct="1"/>
            <a:r>
              <a:rPr lang="zh-CN" altLang="en-US" dirty="0">
                <a:ea typeface="宋体" panose="02010600030101010101" pitchFamily="2" charset="-122"/>
              </a:rPr>
              <a:t>实现这两项目标有三种解决方案：单播（</a:t>
            </a:r>
            <a:r>
              <a:rPr lang="en-US" altLang="zh-CN" dirty="0">
                <a:ea typeface="宋体" panose="02010600030101010101" pitchFamily="2" charset="-122"/>
              </a:rPr>
              <a:t>Unicast</a:t>
            </a:r>
            <a:r>
              <a:rPr lang="zh-CN" altLang="en-US" dirty="0">
                <a:ea typeface="宋体" panose="02010600030101010101" pitchFamily="2" charset="-122"/>
              </a:rPr>
              <a:t>）、广播（</a:t>
            </a:r>
            <a:r>
              <a:rPr lang="en-US" altLang="zh-CN" dirty="0">
                <a:ea typeface="宋体" panose="02010600030101010101" pitchFamily="2" charset="-122"/>
              </a:rPr>
              <a:t>Broadcast</a:t>
            </a:r>
            <a:r>
              <a:rPr lang="zh-CN" altLang="en-US" dirty="0">
                <a:ea typeface="宋体" panose="02010600030101010101" pitchFamily="2" charset="-122"/>
              </a:rPr>
              <a:t>）、组播（</a:t>
            </a:r>
            <a:r>
              <a:rPr lang="en-US" altLang="zh-CN" dirty="0">
                <a:ea typeface="宋体" panose="02010600030101010101" pitchFamily="2" charset="-122"/>
              </a:rPr>
              <a:t>Multicast</a:t>
            </a:r>
            <a:r>
              <a:rPr lang="zh-CN" altLang="en-US" dirty="0">
                <a:ea typeface="宋体" panose="02010600030101010101" pitchFamily="2" charset="-122"/>
              </a:rPr>
              <a:t>）</a:t>
            </a:r>
          </a:p>
          <a:p>
            <a:pPr eaLnBrk="1" hangingPunct="1"/>
            <a:r>
              <a:rPr lang="zh-CN" altLang="en-US" dirty="0">
                <a:ea typeface="宋体" panose="02010600030101010101" pitchFamily="2" charset="-122"/>
              </a:rPr>
              <a:t>通过比较三种解决方案的数据传输方式，说明组播方式更适合点对多点的</a:t>
            </a:r>
            <a:r>
              <a:rPr lang="en-US" altLang="zh-CN" dirty="0">
                <a:ea typeface="宋体" panose="02010600030101010101" pitchFamily="2" charset="-122"/>
              </a:rPr>
              <a:t>IP</a:t>
            </a:r>
            <a:r>
              <a:rPr lang="zh-CN" altLang="en-US" dirty="0">
                <a:ea typeface="宋体" panose="02010600030101010101" pitchFamily="2" charset="-122"/>
              </a:rPr>
              <a:t>传输。</a:t>
            </a:r>
          </a:p>
          <a:p>
            <a:pPr eaLnBrk="1" hangingPunct="1"/>
            <a:endParaRPr lang="zh-CN" altLang="en-US" dirty="0">
              <a:ea typeface="宋体" panose="02010600030101010101" pitchFamily="2" charset="-122"/>
            </a:endParaRPr>
          </a:p>
          <a:p>
            <a:pPr eaLnBrk="1" hangingPunct="1"/>
            <a:endParaRPr lang="zh-CN" altLang="en-US" dirty="0">
              <a:ea typeface="宋体" panose="02010600030101010101" pitchFamily="2" charset="-122"/>
            </a:endParaRPr>
          </a:p>
        </p:txBody>
      </p:sp>
    </p:spTree>
    <p:extLst>
      <p:ext uri="{BB962C8B-B14F-4D97-AF65-F5344CB8AC3E}">
        <p14:creationId xmlns:p14="http://schemas.microsoft.com/office/powerpoint/2010/main" val="28618508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2">
            <a:extLst>
              <a:ext uri="{FF2B5EF4-FFF2-40B4-BE49-F238E27FC236}">
                <a16:creationId xmlns:a16="http://schemas.microsoft.com/office/drawing/2014/main" id="{CE22B7F9-8483-4313-A8EA-3A9C530D6BD8}"/>
              </a:ext>
            </a:extLst>
          </p:cNvPr>
          <p:cNvSpPr>
            <a:spLocks noGrp="1" noRot="1" noChangeAspect="1" noChangeArrowheads="1" noTextEdit="1"/>
          </p:cNvSpPr>
          <p:nvPr>
            <p:ph type="sldImg"/>
          </p:nvPr>
        </p:nvSpPr>
        <p:spPr>
          <a:xfrm>
            <a:off x="376238" y="768350"/>
            <a:ext cx="6346825" cy="3570288"/>
          </a:xfrm>
          <a:ln/>
        </p:spPr>
      </p:sp>
      <p:sp>
        <p:nvSpPr>
          <p:cNvPr id="61446" name="Rectangle 3">
            <a:extLst>
              <a:ext uri="{FF2B5EF4-FFF2-40B4-BE49-F238E27FC236}">
                <a16:creationId xmlns:a16="http://schemas.microsoft.com/office/drawing/2014/main" id="{9C7DA4AC-7E53-4E55-908F-4D9AAEF189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ea typeface="宋体" panose="02010600030101010101" pitchFamily="2" charset="-122"/>
              </a:rPr>
              <a:t>查看</a:t>
            </a:r>
            <a:r>
              <a:rPr lang="en-US" altLang="zh-CN">
                <a:ea typeface="宋体" panose="02010600030101010101" pitchFamily="2" charset="-122"/>
              </a:rPr>
              <a:t>IPv6 PIM-SM</a:t>
            </a:r>
            <a:r>
              <a:rPr lang="zh-CN" altLang="en-US">
                <a:ea typeface="宋体" panose="02010600030101010101" pitchFamily="2" charset="-122"/>
              </a:rPr>
              <a:t>域中的</a:t>
            </a:r>
            <a:r>
              <a:rPr lang="en-US" altLang="zh-CN">
                <a:ea typeface="宋体" panose="02010600030101010101" pitchFamily="2" charset="-122"/>
              </a:rPr>
              <a:t>RP</a:t>
            </a:r>
            <a:r>
              <a:rPr lang="zh-CN" altLang="en-US">
                <a:ea typeface="宋体" panose="02010600030101010101" pitchFamily="2" charset="-122"/>
              </a:rPr>
              <a:t>信息 </a:t>
            </a:r>
          </a:p>
          <a:p>
            <a:pPr lvl="1" eaLnBrk="1" hangingPunct="1"/>
            <a:r>
              <a:rPr lang="en-US" altLang="zh-CN" b="1">
                <a:ea typeface="宋体" panose="02010600030101010101" pitchFamily="2" charset="-122"/>
              </a:rPr>
              <a:t>display pim ipv6 rp-info</a:t>
            </a:r>
            <a:r>
              <a:rPr lang="en-US" altLang="zh-CN">
                <a:ea typeface="宋体" panose="02010600030101010101" pitchFamily="2" charset="-122"/>
              </a:rPr>
              <a:t> [</a:t>
            </a:r>
            <a:r>
              <a:rPr lang="en-US" altLang="zh-CN">
                <a:solidFill>
                  <a:srgbClr val="4885C2"/>
                </a:solidFill>
                <a:ea typeface="宋体" panose="02010600030101010101" pitchFamily="2" charset="-122"/>
              </a:rPr>
              <a:t> </a:t>
            </a:r>
            <a:r>
              <a:rPr lang="en-US" altLang="zh-CN" i="1">
                <a:solidFill>
                  <a:srgbClr val="4885C2"/>
                </a:solidFill>
                <a:ea typeface="宋体" panose="02010600030101010101" pitchFamily="2" charset="-122"/>
              </a:rPr>
              <a:t>ipv6-group-address</a:t>
            </a:r>
            <a:r>
              <a:rPr lang="en-US" altLang="zh-CN">
                <a:ea typeface="宋体" panose="02010600030101010101" pitchFamily="2" charset="-122"/>
              </a:rPr>
              <a:t> ]</a:t>
            </a:r>
          </a:p>
          <a:p>
            <a:pPr eaLnBrk="1" hangingPunct="1"/>
            <a:r>
              <a:rPr lang="zh-CN" altLang="en-US">
                <a:ea typeface="宋体" panose="02010600030101010101" pitchFamily="2" charset="-122"/>
              </a:rPr>
              <a:t>此网络中的</a:t>
            </a:r>
            <a:r>
              <a:rPr lang="en-US" altLang="zh-CN">
                <a:ea typeface="宋体" panose="02010600030101010101" pitchFamily="2" charset="-122"/>
              </a:rPr>
              <a:t>RP</a:t>
            </a:r>
            <a:r>
              <a:rPr lang="zh-CN" altLang="en-US">
                <a:ea typeface="宋体" panose="02010600030101010101" pitchFamily="2" charset="-122"/>
              </a:rPr>
              <a:t>是</a:t>
            </a:r>
            <a:r>
              <a:rPr lang="en-US" altLang="zh-CN">
                <a:ea typeface="宋体" panose="02010600030101010101" pitchFamily="2" charset="-122"/>
              </a:rPr>
              <a:t>Router D</a:t>
            </a:r>
            <a:r>
              <a:rPr lang="zh-CN" altLang="en-US">
                <a:ea typeface="宋体" panose="02010600030101010101" pitchFamily="2" charset="-122"/>
              </a:rPr>
              <a:t>的</a:t>
            </a:r>
            <a:r>
              <a:rPr lang="en-US" altLang="zh-CN">
                <a:ea typeface="宋体" panose="02010600030101010101" pitchFamily="2" charset="-122"/>
              </a:rPr>
              <a:t>POS2/0/0</a:t>
            </a:r>
            <a:r>
              <a:rPr lang="zh-CN" altLang="en-US">
                <a:ea typeface="宋体" panose="02010600030101010101" pitchFamily="2" charset="-122"/>
              </a:rPr>
              <a:t>接口。</a:t>
            </a:r>
          </a:p>
        </p:txBody>
      </p:sp>
    </p:spTree>
    <p:extLst>
      <p:ext uri="{BB962C8B-B14F-4D97-AF65-F5344CB8AC3E}">
        <p14:creationId xmlns:p14="http://schemas.microsoft.com/office/powerpoint/2010/main" val="37366391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Rectangle 2">
            <a:extLst>
              <a:ext uri="{FF2B5EF4-FFF2-40B4-BE49-F238E27FC236}">
                <a16:creationId xmlns:a16="http://schemas.microsoft.com/office/drawing/2014/main" id="{04C84962-F25C-4694-BEBB-97E24147A118}"/>
              </a:ext>
            </a:extLst>
          </p:cNvPr>
          <p:cNvSpPr>
            <a:spLocks noGrp="1" noRot="1" noChangeAspect="1" noChangeArrowheads="1" noTextEdit="1"/>
          </p:cNvSpPr>
          <p:nvPr>
            <p:ph type="sldImg"/>
          </p:nvPr>
        </p:nvSpPr>
        <p:spPr>
          <a:xfrm>
            <a:off x="376238" y="768350"/>
            <a:ext cx="6346825" cy="3570288"/>
          </a:xfrm>
          <a:ln/>
        </p:spPr>
      </p:sp>
      <p:sp>
        <p:nvSpPr>
          <p:cNvPr id="63494" name="Rectangle 3">
            <a:extLst>
              <a:ext uri="{FF2B5EF4-FFF2-40B4-BE49-F238E27FC236}">
                <a16:creationId xmlns:a16="http://schemas.microsoft.com/office/drawing/2014/main" id="{C42126C1-1ABF-49C1-9FCB-4FD23161B3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ea typeface="宋体" panose="02010600030101010101" pitchFamily="2" charset="-122"/>
              </a:rPr>
              <a:t>假设</a:t>
            </a:r>
            <a:r>
              <a:rPr lang="en-US" altLang="zh-CN">
                <a:ea typeface="宋体" panose="02010600030101010101" pitchFamily="2" charset="-122"/>
              </a:rPr>
              <a:t>HostA</a:t>
            </a:r>
            <a:r>
              <a:rPr lang="zh-CN" altLang="en-US">
                <a:ea typeface="宋体" panose="02010600030101010101" pitchFamily="2" charset="-122"/>
              </a:rPr>
              <a:t>加入组</a:t>
            </a:r>
            <a:r>
              <a:rPr lang="en-US" altLang="zh-CN">
                <a:ea typeface="宋体" panose="02010600030101010101" pitchFamily="2" charset="-122"/>
              </a:rPr>
              <a:t>G</a:t>
            </a:r>
            <a:r>
              <a:rPr lang="zh-CN" altLang="en-US">
                <a:ea typeface="宋体" panose="02010600030101010101" pitchFamily="2" charset="-122"/>
              </a:rPr>
              <a:t>（</a:t>
            </a:r>
            <a:r>
              <a:rPr lang="en-US" altLang="zh-CN">
                <a:ea typeface="宋体" panose="02010600030101010101" pitchFamily="2" charset="-122"/>
              </a:rPr>
              <a:t>FF0E::1</a:t>
            </a:r>
            <a:r>
              <a:rPr lang="zh-CN" altLang="en-US">
                <a:ea typeface="宋体" panose="02010600030101010101" pitchFamily="2" charset="-122"/>
              </a:rPr>
              <a:t>），</a:t>
            </a:r>
            <a:r>
              <a:rPr lang="en-US" altLang="zh-CN">
                <a:ea typeface="宋体" panose="02010600030101010101" pitchFamily="2" charset="-122"/>
              </a:rPr>
              <a:t>RouterD</a:t>
            </a:r>
            <a:r>
              <a:rPr lang="zh-CN" altLang="en-US">
                <a:ea typeface="宋体" panose="02010600030101010101" pitchFamily="2" charset="-122"/>
              </a:rPr>
              <a:t>和</a:t>
            </a:r>
            <a:r>
              <a:rPr lang="en-US" altLang="zh-CN">
                <a:ea typeface="宋体" panose="02010600030101010101" pitchFamily="2" charset="-122"/>
              </a:rPr>
              <a:t>RouterB</a:t>
            </a:r>
            <a:r>
              <a:rPr lang="zh-CN" altLang="en-US">
                <a:ea typeface="宋体" panose="02010600030101010101" pitchFamily="2" charset="-122"/>
              </a:rPr>
              <a:t>之间建立</a:t>
            </a:r>
            <a:r>
              <a:rPr lang="en-US" altLang="zh-CN">
                <a:ea typeface="宋体" panose="02010600030101010101" pitchFamily="2" charset="-122"/>
              </a:rPr>
              <a:t>RPT</a:t>
            </a:r>
            <a:r>
              <a:rPr lang="zh-CN" altLang="en-US">
                <a:ea typeface="宋体" panose="02010600030101010101" pitchFamily="2" charset="-122"/>
              </a:rPr>
              <a:t>树，在</a:t>
            </a:r>
            <a:r>
              <a:rPr lang="en-US" altLang="zh-CN">
                <a:ea typeface="宋体" panose="02010600030101010101" pitchFamily="2" charset="-122"/>
              </a:rPr>
              <a:t>RPT</a:t>
            </a:r>
            <a:r>
              <a:rPr lang="zh-CN" altLang="en-US">
                <a:ea typeface="宋体" panose="02010600030101010101" pitchFamily="2" charset="-122"/>
              </a:rPr>
              <a:t>路径上的路由器（</a:t>
            </a:r>
            <a:r>
              <a:rPr lang="en-US" altLang="zh-CN">
                <a:ea typeface="宋体" panose="02010600030101010101" pitchFamily="2" charset="-122"/>
              </a:rPr>
              <a:t>RouterD</a:t>
            </a:r>
            <a:r>
              <a:rPr lang="zh-CN" altLang="en-US">
                <a:ea typeface="宋体" panose="02010600030101010101" pitchFamily="2" charset="-122"/>
              </a:rPr>
              <a:t>和</a:t>
            </a:r>
            <a:r>
              <a:rPr lang="en-US" altLang="zh-CN">
                <a:ea typeface="宋体" panose="02010600030101010101" pitchFamily="2" charset="-122"/>
              </a:rPr>
              <a:t>RouterB</a:t>
            </a:r>
            <a:r>
              <a:rPr lang="zh-CN" altLang="en-US">
                <a:ea typeface="宋体" panose="02010600030101010101" pitchFamily="2" charset="-122"/>
              </a:rPr>
              <a:t>）生成（*</a:t>
            </a:r>
            <a:r>
              <a:rPr lang="en-US" altLang="zh-CN">
                <a:ea typeface="宋体" panose="02010600030101010101" pitchFamily="2" charset="-122"/>
              </a:rPr>
              <a:t>, G</a:t>
            </a:r>
            <a:r>
              <a:rPr lang="zh-CN" altLang="en-US">
                <a:ea typeface="宋体" panose="02010600030101010101" pitchFamily="2" charset="-122"/>
              </a:rPr>
              <a:t>）项。组播源</a:t>
            </a:r>
            <a:r>
              <a:rPr lang="en-US" altLang="zh-CN">
                <a:ea typeface="宋体" panose="02010600030101010101" pitchFamily="2" charset="-122"/>
              </a:rPr>
              <a:t>S</a:t>
            </a:r>
            <a:r>
              <a:rPr lang="zh-CN" altLang="en-US">
                <a:ea typeface="宋体" panose="02010600030101010101" pitchFamily="2" charset="-122"/>
              </a:rPr>
              <a:t>（</a:t>
            </a:r>
            <a:r>
              <a:rPr lang="en-US" altLang="zh-CN">
                <a:ea typeface="宋体" panose="02010600030101010101" pitchFamily="2" charset="-122"/>
              </a:rPr>
              <a:t>2001::5</a:t>
            </a:r>
            <a:r>
              <a:rPr lang="zh-CN" altLang="en-US">
                <a:ea typeface="宋体" panose="02010600030101010101" pitchFamily="2" charset="-122"/>
              </a:rPr>
              <a:t>）向组播组</a:t>
            </a:r>
            <a:r>
              <a:rPr lang="en-US" altLang="zh-CN">
                <a:ea typeface="宋体" panose="02010600030101010101" pitchFamily="2" charset="-122"/>
              </a:rPr>
              <a:t>G</a:t>
            </a:r>
            <a:r>
              <a:rPr lang="zh-CN" altLang="en-US">
                <a:ea typeface="宋体" panose="02010600030101010101" pitchFamily="2" charset="-122"/>
              </a:rPr>
              <a:t>发送组播报文后，在源树路径上的路由器（</a:t>
            </a:r>
            <a:r>
              <a:rPr lang="en-US" altLang="zh-CN">
                <a:ea typeface="宋体" panose="02010600030101010101" pitchFamily="2" charset="-122"/>
              </a:rPr>
              <a:t>RouterA</a:t>
            </a:r>
            <a:r>
              <a:rPr lang="zh-CN" altLang="en-US">
                <a:ea typeface="宋体" panose="02010600030101010101" pitchFamily="2" charset="-122"/>
              </a:rPr>
              <a:t>和</a:t>
            </a:r>
            <a:r>
              <a:rPr lang="en-US" altLang="zh-CN">
                <a:ea typeface="宋体" panose="02010600030101010101" pitchFamily="2" charset="-122"/>
              </a:rPr>
              <a:t>RouterD</a:t>
            </a:r>
            <a:r>
              <a:rPr lang="zh-CN" altLang="en-US">
                <a:ea typeface="宋体" panose="02010600030101010101" pitchFamily="2" charset="-122"/>
              </a:rPr>
              <a:t>）生成（</a:t>
            </a:r>
            <a:r>
              <a:rPr lang="en-US" altLang="zh-CN">
                <a:ea typeface="宋体" panose="02010600030101010101" pitchFamily="2" charset="-122"/>
              </a:rPr>
              <a:t>S, G</a:t>
            </a:r>
            <a:r>
              <a:rPr lang="zh-CN" altLang="en-US">
                <a:ea typeface="宋体" panose="02010600030101010101" pitchFamily="2" charset="-122"/>
              </a:rPr>
              <a:t>）项。</a:t>
            </a:r>
          </a:p>
        </p:txBody>
      </p:sp>
    </p:spTree>
    <p:extLst>
      <p:ext uri="{BB962C8B-B14F-4D97-AF65-F5344CB8AC3E}">
        <p14:creationId xmlns:p14="http://schemas.microsoft.com/office/powerpoint/2010/main" val="40275122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a:extLst>
              <a:ext uri="{FF2B5EF4-FFF2-40B4-BE49-F238E27FC236}">
                <a16:creationId xmlns:a16="http://schemas.microsoft.com/office/drawing/2014/main" id="{3BFAE4A4-8592-484C-BC08-E1D21A4EE9A8}"/>
              </a:ext>
            </a:extLst>
          </p:cNvPr>
          <p:cNvSpPr>
            <a:spLocks noGrp="1" noRot="1" noChangeAspect="1" noChangeArrowheads="1" noTextEdit="1"/>
          </p:cNvSpPr>
          <p:nvPr>
            <p:ph type="sldImg"/>
          </p:nvPr>
        </p:nvSpPr>
        <p:spPr>
          <a:xfrm>
            <a:off x="376238" y="768350"/>
            <a:ext cx="6346825" cy="3570288"/>
          </a:xfrm>
          <a:ln/>
        </p:spPr>
      </p:sp>
      <p:sp>
        <p:nvSpPr>
          <p:cNvPr id="65542" name="Rectangle 3">
            <a:extLst>
              <a:ext uri="{FF2B5EF4-FFF2-40B4-BE49-F238E27FC236}">
                <a16:creationId xmlns:a16="http://schemas.microsoft.com/office/drawing/2014/main" id="{8397B0CB-7714-4B98-A67D-C41BC76511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extLst>
      <p:ext uri="{BB962C8B-B14F-4D97-AF65-F5344CB8AC3E}">
        <p14:creationId xmlns:p14="http://schemas.microsoft.com/office/powerpoint/2010/main" val="19709083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9" name="Rectangle 2">
            <a:extLst>
              <a:ext uri="{FF2B5EF4-FFF2-40B4-BE49-F238E27FC236}">
                <a16:creationId xmlns:a16="http://schemas.microsoft.com/office/drawing/2014/main" id="{582722E4-9A3A-46C2-9F2C-2F5A2BED10E4}"/>
              </a:ext>
            </a:extLst>
          </p:cNvPr>
          <p:cNvSpPr>
            <a:spLocks noGrp="1" noRot="1" noChangeAspect="1" noChangeArrowheads="1" noTextEdit="1"/>
          </p:cNvSpPr>
          <p:nvPr>
            <p:ph type="sldImg"/>
          </p:nvPr>
        </p:nvSpPr>
        <p:spPr>
          <a:xfrm>
            <a:off x="376238" y="768350"/>
            <a:ext cx="6346825" cy="3570288"/>
          </a:xfrm>
          <a:ln/>
        </p:spPr>
      </p:sp>
      <p:sp>
        <p:nvSpPr>
          <p:cNvPr id="67590" name="Rectangle 3">
            <a:extLst>
              <a:ext uri="{FF2B5EF4-FFF2-40B4-BE49-F238E27FC236}">
                <a16:creationId xmlns:a16="http://schemas.microsoft.com/office/drawing/2014/main" id="{09078097-6CFF-46A4-BC9F-EC9BF8DC46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extLst>
      <p:ext uri="{BB962C8B-B14F-4D97-AF65-F5344CB8AC3E}">
        <p14:creationId xmlns:p14="http://schemas.microsoft.com/office/powerpoint/2010/main" val="27404140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2">
            <a:extLst>
              <a:ext uri="{FF2B5EF4-FFF2-40B4-BE49-F238E27FC236}">
                <a16:creationId xmlns:a16="http://schemas.microsoft.com/office/drawing/2014/main" id="{09612A0A-EF1D-4F42-9B1A-617DB4A3B05B}"/>
              </a:ext>
            </a:extLst>
          </p:cNvPr>
          <p:cNvSpPr>
            <a:spLocks noGrp="1" noRot="1" noChangeAspect="1" noChangeArrowheads="1" noTextEdit="1"/>
          </p:cNvSpPr>
          <p:nvPr>
            <p:ph type="sldImg"/>
          </p:nvPr>
        </p:nvSpPr>
        <p:spPr>
          <a:xfrm>
            <a:off x="376238" y="768350"/>
            <a:ext cx="6346825" cy="3570288"/>
          </a:xfrm>
          <a:ln/>
        </p:spPr>
      </p:sp>
      <p:sp>
        <p:nvSpPr>
          <p:cNvPr id="40966" name="Rectangle 3">
            <a:extLst>
              <a:ext uri="{FF2B5EF4-FFF2-40B4-BE49-F238E27FC236}">
                <a16:creationId xmlns:a16="http://schemas.microsoft.com/office/drawing/2014/main" id="{0D45140E-E737-4F92-BA68-E9EDEF34B2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ea typeface="宋体" panose="02010600030101010101" pitchFamily="2" charset="-122"/>
            </a:endParaRPr>
          </a:p>
        </p:txBody>
      </p:sp>
    </p:spTree>
    <p:extLst>
      <p:ext uri="{BB962C8B-B14F-4D97-AF65-F5344CB8AC3E}">
        <p14:creationId xmlns:p14="http://schemas.microsoft.com/office/powerpoint/2010/main" val="37459989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2">
            <a:extLst>
              <a:ext uri="{FF2B5EF4-FFF2-40B4-BE49-F238E27FC236}">
                <a16:creationId xmlns:a16="http://schemas.microsoft.com/office/drawing/2014/main" id="{2BFFB1D7-7ADF-458C-B650-5A27752375D5}"/>
              </a:ext>
            </a:extLst>
          </p:cNvPr>
          <p:cNvSpPr>
            <a:spLocks noGrp="1" noRot="1" noChangeAspect="1" noChangeArrowheads="1" noTextEdit="1"/>
          </p:cNvSpPr>
          <p:nvPr>
            <p:ph type="sldImg"/>
          </p:nvPr>
        </p:nvSpPr>
        <p:spPr>
          <a:xfrm>
            <a:off x="376238" y="768350"/>
            <a:ext cx="6346825" cy="3570288"/>
          </a:xfrm>
          <a:ln/>
        </p:spPr>
      </p:sp>
      <p:sp>
        <p:nvSpPr>
          <p:cNvPr id="79878" name="Rectangle 3">
            <a:extLst>
              <a:ext uri="{FF2B5EF4-FFF2-40B4-BE49-F238E27FC236}">
                <a16:creationId xmlns:a16="http://schemas.microsoft.com/office/drawing/2014/main" id="{7D1E24B2-4F7D-440B-BD9C-6B095DB0F9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pPr>
            <a:r>
              <a:rPr lang="en-US" altLang="zh-CN">
                <a:ea typeface="宋体" panose="02010600030101010101" pitchFamily="2" charset="-122"/>
              </a:rPr>
              <a:t>IPv6 PIM-SSM</a:t>
            </a:r>
            <a:r>
              <a:rPr lang="zh-CN" altLang="en-US">
                <a:ea typeface="宋体" panose="02010600030101010101" pitchFamily="2" charset="-122"/>
              </a:rPr>
              <a:t>的实现可以概括成邻居发现、</a:t>
            </a:r>
            <a:r>
              <a:rPr lang="en-US" altLang="zh-CN">
                <a:ea typeface="宋体" panose="02010600030101010101" pitchFamily="2" charset="-122"/>
              </a:rPr>
              <a:t>DR</a:t>
            </a:r>
            <a:r>
              <a:rPr lang="zh-CN" altLang="en-US">
                <a:ea typeface="宋体" panose="02010600030101010101" pitchFamily="2" charset="-122"/>
              </a:rPr>
              <a:t>选举和</a:t>
            </a:r>
            <a:r>
              <a:rPr lang="en-US" altLang="zh-CN">
                <a:ea typeface="宋体" panose="02010600030101010101" pitchFamily="2" charset="-122"/>
              </a:rPr>
              <a:t>SPT</a:t>
            </a:r>
            <a:r>
              <a:rPr lang="zh-CN" altLang="en-US">
                <a:ea typeface="宋体" panose="02010600030101010101" pitchFamily="2" charset="-122"/>
              </a:rPr>
              <a:t>生成：</a:t>
            </a:r>
          </a:p>
          <a:p>
            <a:pPr lvl="1" eaLnBrk="1" hangingPunct="1">
              <a:lnSpc>
                <a:spcPct val="150000"/>
              </a:lnSpc>
            </a:pPr>
            <a:r>
              <a:rPr lang="zh-CN" altLang="en-US">
                <a:ea typeface="宋体" panose="02010600030101010101" pitchFamily="2" charset="-122"/>
              </a:rPr>
              <a:t>邻居发现和</a:t>
            </a:r>
            <a:r>
              <a:rPr lang="en-US" altLang="zh-CN">
                <a:ea typeface="宋体" panose="02010600030101010101" pitchFamily="2" charset="-122"/>
              </a:rPr>
              <a:t>DR</a:t>
            </a:r>
            <a:r>
              <a:rPr lang="zh-CN" altLang="en-US">
                <a:ea typeface="宋体" panose="02010600030101010101" pitchFamily="2" charset="-122"/>
              </a:rPr>
              <a:t>选举过程与</a:t>
            </a:r>
            <a:r>
              <a:rPr lang="en-US" altLang="zh-CN">
                <a:ea typeface="宋体" panose="02010600030101010101" pitchFamily="2" charset="-122"/>
              </a:rPr>
              <a:t>IPv6 PIM-SM</a:t>
            </a:r>
            <a:r>
              <a:rPr lang="zh-CN" altLang="en-US">
                <a:ea typeface="宋体" panose="02010600030101010101" pitchFamily="2" charset="-122"/>
              </a:rPr>
              <a:t>中的描述相同，是通过在路由器间发送</a:t>
            </a:r>
            <a:r>
              <a:rPr lang="en-US" altLang="zh-CN">
                <a:ea typeface="宋体" panose="02010600030101010101" pitchFamily="2" charset="-122"/>
              </a:rPr>
              <a:t>Hello</a:t>
            </a:r>
            <a:r>
              <a:rPr lang="zh-CN" altLang="en-US">
                <a:ea typeface="宋体" panose="02010600030101010101" pitchFamily="2" charset="-122"/>
              </a:rPr>
              <a:t>消息来实现的；</a:t>
            </a:r>
          </a:p>
          <a:p>
            <a:pPr lvl="1" eaLnBrk="1" hangingPunct="1">
              <a:lnSpc>
                <a:spcPct val="150000"/>
              </a:lnSpc>
            </a:pPr>
            <a:r>
              <a:rPr lang="zh-CN" altLang="en-US">
                <a:ea typeface="宋体" panose="02010600030101010101" pitchFamily="2" charset="-122"/>
              </a:rPr>
              <a:t>由于</a:t>
            </a:r>
            <a:r>
              <a:rPr lang="en-US" altLang="zh-CN">
                <a:ea typeface="宋体" panose="02010600030101010101" pitchFamily="2" charset="-122"/>
              </a:rPr>
              <a:t>PIM-SSM</a:t>
            </a:r>
            <a:r>
              <a:rPr lang="zh-CN" altLang="en-US">
                <a:ea typeface="宋体" panose="02010600030101010101" pitchFamily="2" charset="-122"/>
              </a:rPr>
              <a:t>也使用</a:t>
            </a:r>
            <a:r>
              <a:rPr lang="en-US" altLang="zh-CN">
                <a:ea typeface="宋体" panose="02010600030101010101" pitchFamily="2" charset="-122"/>
              </a:rPr>
              <a:t>PIM-SM</a:t>
            </a:r>
            <a:r>
              <a:rPr lang="zh-CN" altLang="en-US">
                <a:ea typeface="宋体" panose="02010600030101010101" pitchFamily="2" charset="-122"/>
              </a:rPr>
              <a:t>协议，路由器生成</a:t>
            </a:r>
            <a:r>
              <a:rPr lang="en-US" altLang="zh-CN">
                <a:ea typeface="宋体" panose="02010600030101010101" pitchFamily="2" charset="-122"/>
              </a:rPr>
              <a:t>RPT</a:t>
            </a:r>
            <a:r>
              <a:rPr lang="zh-CN" altLang="en-US">
                <a:ea typeface="宋体" panose="02010600030101010101" pitchFamily="2" charset="-122"/>
              </a:rPr>
              <a:t>还是生成</a:t>
            </a:r>
            <a:r>
              <a:rPr lang="en-US" altLang="zh-CN">
                <a:ea typeface="宋体" panose="02010600030101010101" pitchFamily="2" charset="-122"/>
              </a:rPr>
              <a:t>SPT</a:t>
            </a:r>
            <a:r>
              <a:rPr lang="zh-CN" altLang="en-US">
                <a:ea typeface="宋体" panose="02010600030101010101" pitchFamily="2" charset="-122"/>
              </a:rPr>
              <a:t>的判决取决于组播地址是否在</a:t>
            </a:r>
            <a:r>
              <a:rPr lang="en-US" altLang="zh-CN">
                <a:ea typeface="宋体" panose="02010600030101010101" pitchFamily="2" charset="-122"/>
              </a:rPr>
              <a:t>SSM</a:t>
            </a:r>
            <a:r>
              <a:rPr lang="zh-CN" altLang="en-US">
                <a:ea typeface="宋体" panose="02010600030101010101" pitchFamily="2" charset="-122"/>
              </a:rPr>
              <a:t>组地址范围内。</a:t>
            </a:r>
          </a:p>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35484846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5" name="Rectangle 2">
            <a:extLst>
              <a:ext uri="{FF2B5EF4-FFF2-40B4-BE49-F238E27FC236}">
                <a16:creationId xmlns:a16="http://schemas.microsoft.com/office/drawing/2014/main" id="{880031FF-7533-49C1-9598-C030B6B26DA7}"/>
              </a:ext>
            </a:extLst>
          </p:cNvPr>
          <p:cNvSpPr>
            <a:spLocks noGrp="1" noRot="1" noChangeAspect="1" noChangeArrowheads="1" noTextEdit="1"/>
          </p:cNvSpPr>
          <p:nvPr>
            <p:ph type="sldImg"/>
          </p:nvPr>
        </p:nvSpPr>
        <p:spPr>
          <a:xfrm>
            <a:off x="376238" y="768350"/>
            <a:ext cx="6346825" cy="3570288"/>
          </a:xfrm>
          <a:ln/>
        </p:spPr>
      </p:sp>
      <p:sp>
        <p:nvSpPr>
          <p:cNvPr id="81926" name="Rectangle 3">
            <a:extLst>
              <a:ext uri="{FF2B5EF4-FFF2-40B4-BE49-F238E27FC236}">
                <a16:creationId xmlns:a16="http://schemas.microsoft.com/office/drawing/2014/main" id="{CD80DB49-1997-4B84-BFD0-CC2F4D5FFC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ea typeface="宋体" panose="02010600030101010101" pitchFamily="2" charset="-122"/>
              </a:rPr>
              <a:t>SSM</a:t>
            </a:r>
            <a:r>
              <a:rPr lang="zh-CN" altLang="en-US">
                <a:ea typeface="宋体" panose="02010600030101010101" pitchFamily="2" charset="-122"/>
              </a:rPr>
              <a:t>模型中，用信道（</a:t>
            </a:r>
            <a:r>
              <a:rPr lang="en-US" altLang="zh-CN">
                <a:ea typeface="宋体" panose="02010600030101010101" pitchFamily="2" charset="-122"/>
              </a:rPr>
              <a:t>Channel</a:t>
            </a:r>
            <a:r>
              <a:rPr lang="zh-CN" altLang="en-US">
                <a:ea typeface="宋体" panose="02010600030101010101" pitchFamily="2" charset="-122"/>
              </a:rPr>
              <a:t>）概念来表示（</a:t>
            </a:r>
            <a:r>
              <a:rPr lang="en-US" altLang="zh-CN">
                <a:ea typeface="宋体" panose="02010600030101010101" pitchFamily="2" charset="-122"/>
              </a:rPr>
              <a:t>S, G</a:t>
            </a:r>
            <a:r>
              <a:rPr lang="zh-CN" altLang="en-US">
                <a:ea typeface="宋体" panose="02010600030101010101" pitchFamily="2" charset="-122"/>
              </a:rPr>
              <a:t>）组合，用定制（</a:t>
            </a:r>
            <a:r>
              <a:rPr lang="en-US" altLang="zh-CN">
                <a:ea typeface="宋体" panose="02010600030101010101" pitchFamily="2" charset="-122"/>
              </a:rPr>
              <a:t>Subscribed</a:t>
            </a:r>
            <a:r>
              <a:rPr lang="zh-CN" altLang="en-US">
                <a:ea typeface="宋体" panose="02010600030101010101" pitchFamily="2" charset="-122"/>
              </a:rPr>
              <a:t>）消息概念来表示加入消息。</a:t>
            </a:r>
          </a:p>
          <a:p>
            <a:pPr eaLnBrk="1" hangingPunct="1"/>
            <a:r>
              <a:rPr lang="zh-CN" altLang="en-US">
                <a:ea typeface="宋体" panose="02010600030101010101" pitchFamily="2" charset="-122"/>
              </a:rPr>
              <a:t>假定网络中的</a:t>
            </a:r>
            <a:r>
              <a:rPr lang="en-US" altLang="zh-CN">
                <a:ea typeface="宋体" panose="02010600030101010101" pitchFamily="2" charset="-122"/>
              </a:rPr>
              <a:t>User A</a:t>
            </a:r>
            <a:r>
              <a:rPr lang="zh-CN" altLang="en-US">
                <a:ea typeface="宋体" panose="02010600030101010101" pitchFamily="2" charset="-122"/>
              </a:rPr>
              <a:t>和</a:t>
            </a:r>
            <a:r>
              <a:rPr lang="en-US" altLang="zh-CN">
                <a:ea typeface="宋体" panose="02010600030101010101" pitchFamily="2" charset="-122"/>
              </a:rPr>
              <a:t>User B</a:t>
            </a:r>
            <a:r>
              <a:rPr lang="zh-CN" altLang="en-US">
                <a:ea typeface="宋体" panose="02010600030101010101" pitchFamily="2" charset="-122"/>
              </a:rPr>
              <a:t>需要接收组播源</a:t>
            </a:r>
            <a:r>
              <a:rPr lang="en-US" altLang="zh-CN">
                <a:ea typeface="宋体" panose="02010600030101010101" pitchFamily="2" charset="-122"/>
              </a:rPr>
              <a:t>S</a:t>
            </a:r>
            <a:r>
              <a:rPr lang="zh-CN" altLang="en-US">
                <a:ea typeface="宋体" panose="02010600030101010101" pitchFamily="2" charset="-122"/>
              </a:rPr>
              <a:t>的信息，就通过</a:t>
            </a:r>
            <a:r>
              <a:rPr lang="en-US" altLang="zh-CN">
                <a:ea typeface="宋体" panose="02010600030101010101" pitchFamily="2" charset="-122"/>
              </a:rPr>
              <a:t>MLDv2</a:t>
            </a:r>
            <a:r>
              <a:rPr lang="zh-CN" altLang="en-US">
                <a:ea typeface="宋体" panose="02010600030101010101" pitchFamily="2" charset="-122"/>
              </a:rPr>
              <a:t>向最近的查询器发送一个标为（</a:t>
            </a:r>
            <a:r>
              <a:rPr lang="en-US" altLang="zh-CN">
                <a:ea typeface="宋体" panose="02010600030101010101" pitchFamily="2" charset="-122"/>
              </a:rPr>
              <a:t>include S, G</a:t>
            </a:r>
            <a:r>
              <a:rPr lang="zh-CN" altLang="en-US">
                <a:ea typeface="宋体" panose="02010600030101010101" pitchFamily="2" charset="-122"/>
              </a:rPr>
              <a:t>）的报告信息。如果</a:t>
            </a:r>
            <a:r>
              <a:rPr lang="en-US" altLang="zh-CN">
                <a:ea typeface="宋体" panose="02010600030101010101" pitchFamily="2" charset="-122"/>
              </a:rPr>
              <a:t>User A</a:t>
            </a:r>
            <a:r>
              <a:rPr lang="zh-CN" altLang="en-US">
                <a:ea typeface="宋体" panose="02010600030101010101" pitchFamily="2" charset="-122"/>
              </a:rPr>
              <a:t>和</a:t>
            </a:r>
            <a:r>
              <a:rPr lang="en-US" altLang="zh-CN">
                <a:ea typeface="宋体" panose="02010600030101010101" pitchFamily="2" charset="-122"/>
              </a:rPr>
              <a:t>User B</a:t>
            </a:r>
            <a:r>
              <a:rPr lang="zh-CN" altLang="en-US">
                <a:ea typeface="宋体" panose="02010600030101010101" pitchFamily="2" charset="-122"/>
              </a:rPr>
              <a:t>不需要接收组播源</a:t>
            </a:r>
            <a:r>
              <a:rPr lang="en-US" altLang="zh-CN">
                <a:ea typeface="宋体" panose="02010600030101010101" pitchFamily="2" charset="-122"/>
              </a:rPr>
              <a:t>S</a:t>
            </a:r>
            <a:r>
              <a:rPr lang="zh-CN" altLang="en-US">
                <a:ea typeface="宋体" panose="02010600030101010101" pitchFamily="2" charset="-122"/>
              </a:rPr>
              <a:t>的信息，发送一个标为（</a:t>
            </a:r>
            <a:r>
              <a:rPr lang="en-US" altLang="zh-CN">
                <a:ea typeface="宋体" panose="02010600030101010101" pitchFamily="2" charset="-122"/>
              </a:rPr>
              <a:t>exclude S, G</a:t>
            </a:r>
            <a:r>
              <a:rPr lang="zh-CN" altLang="en-US">
                <a:ea typeface="宋体" panose="02010600030101010101" pitchFamily="2" charset="-122"/>
              </a:rPr>
              <a:t>）或包含其他组播源的报告消息。无论使用上述哪个报告消息，接收者是明确指定组播源</a:t>
            </a:r>
            <a:r>
              <a:rPr lang="en-US" altLang="zh-CN">
                <a:ea typeface="宋体" panose="02010600030101010101" pitchFamily="2" charset="-122"/>
              </a:rPr>
              <a:t>S</a:t>
            </a:r>
            <a:r>
              <a:rPr lang="zh-CN" altLang="en-US">
                <a:ea typeface="宋体" panose="02010600030101010101" pitchFamily="2" charset="-122"/>
              </a:rPr>
              <a:t>的。</a:t>
            </a:r>
          </a:p>
          <a:p>
            <a:pPr eaLnBrk="1" hangingPunct="1"/>
            <a:r>
              <a:rPr lang="zh-CN" altLang="en-US">
                <a:ea typeface="宋体" panose="02010600030101010101" pitchFamily="2" charset="-122"/>
              </a:rPr>
              <a:t>接收到报告消息的查询器检查此消息的组播地址是否在</a:t>
            </a:r>
            <a:r>
              <a:rPr lang="en-US" altLang="zh-CN">
                <a:ea typeface="宋体" panose="02010600030101010101" pitchFamily="2" charset="-122"/>
              </a:rPr>
              <a:t>SSM</a:t>
            </a:r>
            <a:r>
              <a:rPr lang="zh-CN" altLang="en-US">
                <a:ea typeface="宋体" panose="02010600030101010101" pitchFamily="2" charset="-122"/>
              </a:rPr>
              <a:t>组地址的范围内。如果是，则路由器根据</a:t>
            </a:r>
            <a:r>
              <a:rPr lang="en-US" altLang="zh-CN">
                <a:ea typeface="宋体" panose="02010600030101010101" pitchFamily="2" charset="-122"/>
              </a:rPr>
              <a:t>SSM</a:t>
            </a:r>
            <a:r>
              <a:rPr lang="zh-CN" altLang="en-US">
                <a:ea typeface="宋体" panose="02010600030101010101" pitchFamily="2" charset="-122"/>
              </a:rPr>
              <a:t>模型建立组播分发树，随后向指定源逐跳发送定制消息（也称加入消息）。沿途上的所有路由器创建（</a:t>
            </a:r>
            <a:r>
              <a:rPr lang="en-US" altLang="zh-CN">
                <a:ea typeface="宋体" panose="02010600030101010101" pitchFamily="2" charset="-122"/>
              </a:rPr>
              <a:t>S, G</a:t>
            </a:r>
            <a:r>
              <a:rPr lang="zh-CN" altLang="en-US">
                <a:ea typeface="宋体" panose="02010600030101010101" pitchFamily="2" charset="-122"/>
              </a:rPr>
              <a:t>）项。以源</a:t>
            </a:r>
            <a:r>
              <a:rPr lang="en-US" altLang="zh-CN">
                <a:ea typeface="宋体" panose="02010600030101010101" pitchFamily="2" charset="-122"/>
              </a:rPr>
              <a:t>S</a:t>
            </a:r>
            <a:r>
              <a:rPr lang="zh-CN" altLang="en-US">
                <a:ea typeface="宋体" panose="02010600030101010101" pitchFamily="2" charset="-122"/>
              </a:rPr>
              <a:t>为根节点、接收者为叶子的</a:t>
            </a:r>
            <a:r>
              <a:rPr lang="en-US" altLang="zh-CN">
                <a:ea typeface="宋体" panose="02010600030101010101" pitchFamily="2" charset="-122"/>
              </a:rPr>
              <a:t>SPT</a:t>
            </a:r>
            <a:r>
              <a:rPr lang="zh-CN" altLang="en-US">
                <a:ea typeface="宋体" panose="02010600030101010101" pitchFamily="2" charset="-122"/>
              </a:rPr>
              <a:t>树就生成了。</a:t>
            </a:r>
            <a:r>
              <a:rPr lang="en-US" altLang="zh-CN">
                <a:ea typeface="宋体" panose="02010600030101010101" pitchFamily="2" charset="-122"/>
              </a:rPr>
              <a:t>SSM</a:t>
            </a:r>
            <a:r>
              <a:rPr lang="zh-CN" altLang="en-US">
                <a:ea typeface="宋体" panose="02010600030101010101" pitchFamily="2" charset="-122"/>
              </a:rPr>
              <a:t>模型使用此</a:t>
            </a:r>
            <a:r>
              <a:rPr lang="en-US" altLang="zh-CN">
                <a:ea typeface="宋体" panose="02010600030101010101" pitchFamily="2" charset="-122"/>
              </a:rPr>
              <a:t>SPT</a:t>
            </a:r>
            <a:r>
              <a:rPr lang="zh-CN" altLang="en-US">
                <a:ea typeface="宋体" panose="02010600030101010101" pitchFamily="2" charset="-122"/>
              </a:rPr>
              <a:t>树作为传输路径。</a:t>
            </a:r>
          </a:p>
          <a:p>
            <a:pPr eaLnBrk="1" hangingPunct="1"/>
            <a:r>
              <a:rPr lang="zh-CN" altLang="en-US">
                <a:ea typeface="宋体" panose="02010600030101010101" pitchFamily="2" charset="-122"/>
              </a:rPr>
              <a:t>如果查询器发现组播地址在</a:t>
            </a:r>
            <a:r>
              <a:rPr lang="en-US" altLang="zh-CN">
                <a:ea typeface="宋体" panose="02010600030101010101" pitchFamily="2" charset="-122"/>
              </a:rPr>
              <a:t>SSM</a:t>
            </a:r>
            <a:r>
              <a:rPr lang="zh-CN" altLang="en-US">
                <a:ea typeface="宋体" panose="02010600030101010101" pitchFamily="2" charset="-122"/>
              </a:rPr>
              <a:t>组范围外，就在</a:t>
            </a:r>
            <a:r>
              <a:rPr lang="en-US" altLang="zh-CN">
                <a:ea typeface="宋体" panose="02010600030101010101" pitchFamily="2" charset="-122"/>
              </a:rPr>
              <a:t>IPv6 PIM-SM</a:t>
            </a:r>
            <a:r>
              <a:rPr lang="zh-CN" altLang="en-US">
                <a:ea typeface="宋体" panose="02010600030101010101" pitchFamily="2" charset="-122"/>
              </a:rPr>
              <a:t>基础上建立组播分发树。</a:t>
            </a:r>
          </a:p>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39068407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3" name="Rectangle 2">
            <a:extLst>
              <a:ext uri="{FF2B5EF4-FFF2-40B4-BE49-F238E27FC236}">
                <a16:creationId xmlns:a16="http://schemas.microsoft.com/office/drawing/2014/main" id="{F95BD1FD-E611-47C0-A506-BF18F50212D9}"/>
              </a:ext>
            </a:extLst>
          </p:cNvPr>
          <p:cNvSpPr>
            <a:spLocks noGrp="1" noRot="1" noChangeAspect="1" noChangeArrowheads="1" noTextEdit="1"/>
          </p:cNvSpPr>
          <p:nvPr>
            <p:ph type="sldImg"/>
          </p:nvPr>
        </p:nvSpPr>
        <p:spPr>
          <a:xfrm>
            <a:off x="376238" y="768350"/>
            <a:ext cx="6346825" cy="3570288"/>
          </a:xfrm>
          <a:ln/>
        </p:spPr>
      </p:sp>
      <p:sp>
        <p:nvSpPr>
          <p:cNvPr id="83974" name="Rectangle 3">
            <a:extLst>
              <a:ext uri="{FF2B5EF4-FFF2-40B4-BE49-F238E27FC236}">
                <a16:creationId xmlns:a16="http://schemas.microsoft.com/office/drawing/2014/main" id="{35BB04B1-705B-46DD-83B5-62F77A962C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ea typeface="宋体" panose="02010600030101010101" pitchFamily="2" charset="-122"/>
              </a:rPr>
              <a:t>Host A</a:t>
            </a:r>
            <a:r>
              <a:rPr lang="zh-CN" altLang="en-US" dirty="0">
                <a:ea typeface="宋体" panose="02010600030101010101" pitchFamily="2" charset="-122"/>
              </a:rPr>
              <a:t>和</a:t>
            </a:r>
            <a:r>
              <a:rPr lang="en-US" altLang="zh-CN" dirty="0">
                <a:ea typeface="宋体" panose="02010600030101010101" pitchFamily="2" charset="-122"/>
              </a:rPr>
              <a:t>Host C</a:t>
            </a:r>
            <a:r>
              <a:rPr lang="zh-CN" altLang="en-US" dirty="0">
                <a:ea typeface="宋体" panose="02010600030101010101" pitchFamily="2" charset="-122"/>
              </a:rPr>
              <a:t>分别是两个叶子网络中的组播信息接收者。这些接收者通过</a:t>
            </a:r>
            <a:r>
              <a:rPr lang="en-US" altLang="zh-CN" dirty="0">
                <a:ea typeface="宋体" panose="02010600030101010101" pitchFamily="2" charset="-122"/>
              </a:rPr>
              <a:t>Router A</a:t>
            </a:r>
            <a:r>
              <a:rPr lang="zh-CN" altLang="en-US" dirty="0">
                <a:ea typeface="宋体" panose="02010600030101010101" pitchFamily="2" charset="-122"/>
              </a:rPr>
              <a:t>、</a:t>
            </a:r>
            <a:r>
              <a:rPr lang="en-US" altLang="zh-CN" dirty="0">
                <a:ea typeface="宋体" panose="02010600030101010101" pitchFamily="2" charset="-122"/>
              </a:rPr>
              <a:t>Router B</a:t>
            </a:r>
            <a:r>
              <a:rPr lang="zh-CN" altLang="en-US" dirty="0">
                <a:ea typeface="宋体" panose="02010600030101010101" pitchFamily="2" charset="-122"/>
              </a:rPr>
              <a:t>、</a:t>
            </a:r>
            <a:r>
              <a:rPr lang="en-US" altLang="zh-CN" dirty="0">
                <a:ea typeface="宋体" panose="02010600030101010101" pitchFamily="2" charset="-122"/>
              </a:rPr>
              <a:t>Router C</a:t>
            </a:r>
            <a:r>
              <a:rPr lang="zh-CN" altLang="en-US" dirty="0">
                <a:ea typeface="宋体" panose="02010600030101010101" pitchFamily="2" charset="-122"/>
              </a:rPr>
              <a:t>和</a:t>
            </a:r>
            <a:r>
              <a:rPr lang="en-US" altLang="zh-CN" dirty="0">
                <a:ea typeface="宋体" panose="02010600030101010101" pitchFamily="2" charset="-122"/>
              </a:rPr>
              <a:t>Router D</a:t>
            </a:r>
            <a:r>
              <a:rPr lang="zh-CN" altLang="en-US" dirty="0">
                <a:ea typeface="宋体" panose="02010600030101010101" pitchFamily="2" charset="-122"/>
              </a:rPr>
              <a:t>连接到组播源。</a:t>
            </a:r>
          </a:p>
          <a:p>
            <a:pPr eaLnBrk="1" hangingPunct="1"/>
            <a:r>
              <a:rPr lang="en-US" altLang="zh-CN" dirty="0">
                <a:ea typeface="宋体" panose="02010600030101010101" pitchFamily="2" charset="-122"/>
              </a:rPr>
              <a:t>Router B</a:t>
            </a:r>
            <a:r>
              <a:rPr lang="zh-CN" altLang="en-US" dirty="0">
                <a:ea typeface="宋体" panose="02010600030101010101" pitchFamily="2" charset="-122"/>
              </a:rPr>
              <a:t>和</a:t>
            </a:r>
            <a:r>
              <a:rPr lang="en-US" altLang="zh-CN" dirty="0">
                <a:ea typeface="宋体" panose="02010600030101010101" pitchFamily="2" charset="-122"/>
              </a:rPr>
              <a:t>N1</a:t>
            </a:r>
            <a:r>
              <a:rPr lang="zh-CN" altLang="en-US" dirty="0">
                <a:ea typeface="宋体" panose="02010600030101010101" pitchFamily="2" charset="-122"/>
              </a:rPr>
              <a:t>、</a:t>
            </a:r>
            <a:r>
              <a:rPr lang="en-US" altLang="zh-CN" dirty="0">
                <a:ea typeface="宋体" panose="02010600030101010101" pitchFamily="2" charset="-122"/>
              </a:rPr>
              <a:t>Router C</a:t>
            </a:r>
            <a:r>
              <a:rPr lang="zh-CN" altLang="en-US" dirty="0">
                <a:ea typeface="宋体" panose="02010600030101010101" pitchFamily="2" charset="-122"/>
              </a:rPr>
              <a:t>和</a:t>
            </a:r>
            <a:r>
              <a:rPr lang="en-US" altLang="zh-CN" dirty="0">
                <a:ea typeface="宋体" panose="02010600030101010101" pitchFamily="2" charset="-122"/>
              </a:rPr>
              <a:t>N2</a:t>
            </a:r>
            <a:r>
              <a:rPr lang="zh-CN" altLang="en-US" dirty="0">
                <a:ea typeface="宋体" panose="02010600030101010101" pitchFamily="2" charset="-122"/>
              </a:rPr>
              <a:t>之间的主机侧接口必须运行</a:t>
            </a:r>
            <a:r>
              <a:rPr lang="en-US" altLang="zh-CN" dirty="0">
                <a:ea typeface="宋体" panose="02010600030101010101" pitchFamily="2" charset="-122"/>
              </a:rPr>
              <a:t>MLDv2</a:t>
            </a:r>
            <a:r>
              <a:rPr lang="zh-CN" altLang="en-US" dirty="0">
                <a:ea typeface="宋体" panose="02010600030101010101" pitchFamily="2" charset="-122"/>
              </a:rPr>
              <a:t>协议。</a:t>
            </a:r>
          </a:p>
          <a:p>
            <a:pPr eaLnBrk="1" hangingPunct="1"/>
            <a:r>
              <a:rPr lang="zh-CN" altLang="en-US" dirty="0">
                <a:ea typeface="宋体" panose="02010600030101010101" pitchFamily="2" charset="-122"/>
              </a:rPr>
              <a:t>配置思路：</a:t>
            </a:r>
          </a:p>
          <a:p>
            <a:pPr lvl="1" eaLnBrk="1" hangingPunct="1"/>
            <a:r>
              <a:rPr lang="zh-CN" altLang="en-US" dirty="0">
                <a:ea typeface="宋体" panose="02010600030101010101" pitchFamily="2" charset="-122"/>
              </a:rPr>
              <a:t>配置各路由器接口的</a:t>
            </a:r>
            <a:r>
              <a:rPr lang="en-US" altLang="zh-CN" dirty="0">
                <a:ea typeface="宋体" panose="02010600030101010101" pitchFamily="2" charset="-122"/>
              </a:rPr>
              <a:t>IPv6</a:t>
            </a:r>
            <a:r>
              <a:rPr lang="zh-CN" altLang="en-US" dirty="0">
                <a:ea typeface="宋体" panose="02010600030101010101" pitchFamily="2" charset="-122"/>
              </a:rPr>
              <a:t>地址和</a:t>
            </a:r>
            <a:r>
              <a:rPr lang="en-US" altLang="zh-CN" dirty="0">
                <a:ea typeface="宋体" panose="02010600030101010101" pitchFamily="2" charset="-122"/>
              </a:rPr>
              <a:t>IPv6</a:t>
            </a:r>
            <a:r>
              <a:rPr lang="zh-CN" altLang="en-US" dirty="0">
                <a:ea typeface="宋体" panose="02010600030101010101" pitchFamily="2" charset="-122"/>
              </a:rPr>
              <a:t>单播路由协议。</a:t>
            </a:r>
          </a:p>
          <a:p>
            <a:pPr lvl="2" eaLnBrk="1" hangingPunct="1"/>
            <a:r>
              <a:rPr lang="zh-CN" altLang="en-US" dirty="0">
                <a:ea typeface="宋体" panose="02010600030101010101" pitchFamily="2" charset="-122"/>
              </a:rPr>
              <a:t>配置各路由器接口的</a:t>
            </a:r>
            <a:r>
              <a:rPr lang="en-US" altLang="zh-CN" dirty="0">
                <a:ea typeface="宋体" panose="02010600030101010101" pitchFamily="2" charset="-122"/>
              </a:rPr>
              <a:t>IPv6</a:t>
            </a:r>
            <a:r>
              <a:rPr lang="zh-CN" altLang="en-US" dirty="0">
                <a:ea typeface="宋体" panose="02010600030101010101" pitchFamily="2" charset="-122"/>
              </a:rPr>
              <a:t>地址和掩码。</a:t>
            </a:r>
          </a:p>
          <a:p>
            <a:pPr lvl="2" eaLnBrk="1" hangingPunct="1"/>
            <a:r>
              <a:rPr lang="zh-CN" altLang="en-US" dirty="0">
                <a:ea typeface="宋体" panose="02010600030101010101" pitchFamily="2" charset="-122"/>
              </a:rPr>
              <a:t>配置各路由器之间采用</a:t>
            </a:r>
            <a:r>
              <a:rPr lang="en-US" altLang="zh-CN" dirty="0">
                <a:ea typeface="宋体" panose="02010600030101010101" pitchFamily="2" charset="-122"/>
              </a:rPr>
              <a:t>OSPFv3</a:t>
            </a:r>
            <a:r>
              <a:rPr lang="zh-CN" altLang="en-US" dirty="0">
                <a:ea typeface="宋体" panose="02010600030101010101" pitchFamily="2" charset="-122"/>
              </a:rPr>
              <a:t>进行互连，进程号为</a:t>
            </a:r>
            <a:r>
              <a:rPr lang="en-US" altLang="zh-CN" dirty="0">
                <a:ea typeface="宋体" panose="02010600030101010101" pitchFamily="2" charset="-122"/>
              </a:rPr>
              <a:t>1</a:t>
            </a:r>
            <a:r>
              <a:rPr lang="zh-CN" altLang="en-US" dirty="0">
                <a:ea typeface="宋体" panose="02010600030101010101" pitchFamily="2" charset="-122"/>
              </a:rPr>
              <a:t>，区域号为</a:t>
            </a:r>
            <a:r>
              <a:rPr lang="en-US" altLang="zh-CN" dirty="0">
                <a:ea typeface="宋体" panose="02010600030101010101" pitchFamily="2" charset="-122"/>
              </a:rPr>
              <a:t>0</a:t>
            </a:r>
            <a:r>
              <a:rPr lang="zh-CN" altLang="en-US" dirty="0">
                <a:ea typeface="宋体" panose="02010600030101010101" pitchFamily="2" charset="-122"/>
              </a:rPr>
              <a:t>，确保网络中各路由器</a:t>
            </a:r>
            <a:r>
              <a:rPr lang="en-US" altLang="zh-CN" dirty="0">
                <a:ea typeface="宋体" panose="02010600030101010101" pitchFamily="2" charset="-122"/>
              </a:rPr>
              <a:t>Router A</a:t>
            </a:r>
            <a:r>
              <a:rPr lang="zh-CN" altLang="en-US" dirty="0">
                <a:ea typeface="宋体" panose="02010600030101010101" pitchFamily="2" charset="-122"/>
              </a:rPr>
              <a:t>、</a:t>
            </a:r>
            <a:r>
              <a:rPr lang="en-US" altLang="zh-CN" dirty="0">
                <a:ea typeface="宋体" panose="02010600030101010101" pitchFamily="2" charset="-122"/>
              </a:rPr>
              <a:t>Router B</a:t>
            </a:r>
            <a:r>
              <a:rPr lang="zh-CN" altLang="en-US" dirty="0">
                <a:ea typeface="宋体" panose="02010600030101010101" pitchFamily="2" charset="-122"/>
              </a:rPr>
              <a:t>、</a:t>
            </a:r>
            <a:r>
              <a:rPr lang="en-US" altLang="zh-CN" dirty="0">
                <a:ea typeface="宋体" panose="02010600030101010101" pitchFamily="2" charset="-122"/>
              </a:rPr>
              <a:t>Router C</a:t>
            </a:r>
            <a:r>
              <a:rPr lang="zh-CN" altLang="en-US" dirty="0">
                <a:ea typeface="宋体" panose="02010600030101010101" pitchFamily="2" charset="-122"/>
              </a:rPr>
              <a:t>和</a:t>
            </a:r>
            <a:r>
              <a:rPr lang="en-US" altLang="zh-CN" dirty="0">
                <a:ea typeface="宋体" panose="02010600030101010101" pitchFamily="2" charset="-122"/>
              </a:rPr>
              <a:t>Router D</a:t>
            </a:r>
            <a:r>
              <a:rPr lang="zh-CN" altLang="en-US" dirty="0">
                <a:ea typeface="宋体" panose="02010600030101010101" pitchFamily="2" charset="-122"/>
              </a:rPr>
              <a:t>之间能够在网络层互通。</a:t>
            </a:r>
          </a:p>
          <a:p>
            <a:pPr lvl="1" eaLnBrk="1" hangingPunct="1"/>
            <a:r>
              <a:rPr lang="zh-CN" altLang="en-US" dirty="0">
                <a:ea typeface="宋体" panose="02010600030101010101" pitchFamily="2" charset="-122"/>
              </a:rPr>
              <a:t>在各路由器上使能</a:t>
            </a:r>
            <a:r>
              <a:rPr lang="en-US" altLang="zh-CN" dirty="0">
                <a:ea typeface="宋体" panose="02010600030101010101" pitchFamily="2" charset="-122"/>
              </a:rPr>
              <a:t>IPv6</a:t>
            </a:r>
            <a:r>
              <a:rPr lang="zh-CN" altLang="en-US" dirty="0">
                <a:ea typeface="宋体" panose="02010600030101010101" pitchFamily="2" charset="-122"/>
              </a:rPr>
              <a:t>组播功能，在路由器各接口上使能</a:t>
            </a:r>
            <a:r>
              <a:rPr lang="en-US" altLang="zh-CN" dirty="0">
                <a:ea typeface="宋体" panose="02010600030101010101" pitchFamily="2" charset="-122"/>
              </a:rPr>
              <a:t>IPv6 PIM-SM</a:t>
            </a:r>
            <a:r>
              <a:rPr lang="zh-CN" altLang="en-US" dirty="0">
                <a:ea typeface="宋体" panose="02010600030101010101" pitchFamily="2" charset="-122"/>
              </a:rPr>
              <a:t>。</a:t>
            </a:r>
          </a:p>
          <a:p>
            <a:pPr lvl="1" eaLnBrk="1" hangingPunct="1"/>
            <a:r>
              <a:rPr lang="zh-CN" altLang="en-US" dirty="0">
                <a:ea typeface="宋体" panose="02010600030101010101" pitchFamily="2" charset="-122"/>
              </a:rPr>
              <a:t>在各路由器配置</a:t>
            </a:r>
            <a:r>
              <a:rPr lang="en-US" altLang="zh-CN" dirty="0">
                <a:ea typeface="宋体" panose="02010600030101010101" pitchFamily="2" charset="-122"/>
              </a:rPr>
              <a:t>IPv6 PIM-SSM </a:t>
            </a:r>
            <a:r>
              <a:rPr lang="zh-CN" altLang="en-US" dirty="0">
                <a:ea typeface="宋体" panose="02010600030101010101" pitchFamily="2" charset="-122"/>
              </a:rPr>
              <a:t>组播组的地址范围。</a:t>
            </a:r>
          </a:p>
          <a:p>
            <a:pPr lvl="1" eaLnBrk="1" hangingPunct="1"/>
            <a:r>
              <a:rPr lang="zh-CN" altLang="en-US" dirty="0">
                <a:ea typeface="宋体" panose="02010600030101010101" pitchFamily="2" charset="-122"/>
              </a:rPr>
              <a:t>在路由器的主机侧接口上配置</a:t>
            </a:r>
            <a:r>
              <a:rPr lang="en-US" altLang="zh-CN" dirty="0">
                <a:ea typeface="宋体" panose="02010600030101010101" pitchFamily="2" charset="-122"/>
              </a:rPr>
              <a:t>MLDv2</a:t>
            </a:r>
            <a:r>
              <a:rPr lang="zh-CN" altLang="en-US" dirty="0">
                <a:ea typeface="宋体" panose="02010600030101010101" pitchFamily="2" charset="-122"/>
              </a:rPr>
              <a:t>。</a:t>
            </a:r>
          </a:p>
          <a:p>
            <a:pPr lvl="1" eaLnBrk="1" hangingPunct="1"/>
            <a:r>
              <a:rPr lang="zh-CN" altLang="en-US" dirty="0">
                <a:ea typeface="宋体" panose="02010600030101010101" pitchFamily="2" charset="-122"/>
              </a:rPr>
              <a:t>检查配置结果。</a:t>
            </a:r>
          </a:p>
          <a:p>
            <a:pPr lvl="1" eaLnBrk="1" hangingPunct="1"/>
            <a:endParaRPr lang="zh-CN" altLang="en-US" dirty="0">
              <a:ea typeface="宋体" panose="02010600030101010101" pitchFamily="2" charset="-122"/>
            </a:endParaRPr>
          </a:p>
          <a:p>
            <a:pPr eaLnBrk="1" hangingPunct="1"/>
            <a:endParaRPr lang="zh-CN" altLang="en-US" dirty="0">
              <a:ea typeface="宋体" panose="02010600030101010101" pitchFamily="2" charset="-122"/>
            </a:endParaRPr>
          </a:p>
        </p:txBody>
      </p:sp>
    </p:spTree>
    <p:extLst>
      <p:ext uri="{BB962C8B-B14F-4D97-AF65-F5344CB8AC3E}">
        <p14:creationId xmlns:p14="http://schemas.microsoft.com/office/powerpoint/2010/main" val="33997898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pPr eaLnBrk="1" hangingPunct="1">
              <a:lnSpc>
                <a:spcPct val="105000"/>
              </a:lnSpc>
            </a:pPr>
            <a:r>
              <a:rPr lang="zh-CN" altLang="en-US" sz="900" dirty="0">
                <a:ea typeface="宋体" panose="02010600030101010101" pitchFamily="2" charset="-122"/>
              </a:rPr>
              <a:t>在</a:t>
            </a:r>
            <a:r>
              <a:rPr lang="en-US" altLang="zh-CN" sz="900" dirty="0">
                <a:ea typeface="宋体" panose="02010600030101010101" pitchFamily="2" charset="-122"/>
              </a:rPr>
              <a:t>Router A</a:t>
            </a:r>
            <a:r>
              <a:rPr lang="zh-CN" altLang="en-US" sz="900" dirty="0">
                <a:ea typeface="宋体" panose="02010600030101010101" pitchFamily="2" charset="-122"/>
              </a:rPr>
              <a:t>上配置</a:t>
            </a:r>
            <a:r>
              <a:rPr lang="en-US" altLang="zh-CN" sz="900" dirty="0">
                <a:ea typeface="宋体" panose="02010600030101010101" pitchFamily="2" charset="-122"/>
              </a:rPr>
              <a:t>IPv6 PIM-SSM</a:t>
            </a:r>
            <a:r>
              <a:rPr lang="zh-CN" altLang="en-US" sz="900" dirty="0">
                <a:ea typeface="宋体" panose="02010600030101010101" pitchFamily="2" charset="-122"/>
              </a:rPr>
              <a:t>组播组的地址范围是</a:t>
            </a:r>
            <a:r>
              <a:rPr lang="en-US" altLang="zh-CN" sz="900" dirty="0">
                <a:ea typeface="宋体" panose="02010600030101010101" pitchFamily="2" charset="-122"/>
              </a:rPr>
              <a:t>FF3E::1</a:t>
            </a:r>
            <a:r>
              <a:rPr lang="zh-CN" altLang="en-US" sz="900" dirty="0">
                <a:ea typeface="宋体" panose="02010600030101010101" pitchFamily="2" charset="-122"/>
              </a:rPr>
              <a:t>。</a:t>
            </a:r>
          </a:p>
          <a:p>
            <a:pPr eaLnBrk="1" hangingPunct="1">
              <a:lnSpc>
                <a:spcPct val="105000"/>
              </a:lnSpc>
            </a:pPr>
            <a:r>
              <a:rPr lang="en-US" altLang="zh-CN" sz="900" dirty="0">
                <a:ea typeface="宋体" panose="02010600030101010101" pitchFamily="2" charset="-122"/>
              </a:rPr>
              <a:t>Router B</a:t>
            </a:r>
            <a:r>
              <a:rPr lang="zh-CN" altLang="en-US" sz="900" dirty="0">
                <a:ea typeface="宋体" panose="02010600030101010101" pitchFamily="2" charset="-122"/>
              </a:rPr>
              <a:t>、</a:t>
            </a:r>
            <a:r>
              <a:rPr lang="en-US" altLang="zh-CN" sz="900" dirty="0">
                <a:ea typeface="宋体" panose="02010600030101010101" pitchFamily="2" charset="-122"/>
              </a:rPr>
              <a:t>Router C</a:t>
            </a:r>
            <a:r>
              <a:rPr lang="zh-CN" altLang="en-US" sz="900" dirty="0">
                <a:ea typeface="宋体" panose="02010600030101010101" pitchFamily="2" charset="-122"/>
              </a:rPr>
              <a:t>和</a:t>
            </a:r>
            <a:r>
              <a:rPr lang="en-US" altLang="zh-CN" sz="900" dirty="0">
                <a:ea typeface="宋体" panose="02010600030101010101" pitchFamily="2" charset="-122"/>
              </a:rPr>
              <a:t>Router D</a:t>
            </a:r>
            <a:r>
              <a:rPr lang="zh-CN" altLang="en-US" sz="900" dirty="0">
                <a:ea typeface="宋体" panose="02010600030101010101" pitchFamily="2" charset="-122"/>
              </a:rPr>
              <a:t>上的配置过程与</a:t>
            </a:r>
            <a:r>
              <a:rPr lang="en-US" altLang="zh-CN" sz="900" dirty="0">
                <a:ea typeface="宋体" panose="02010600030101010101" pitchFamily="2" charset="-122"/>
              </a:rPr>
              <a:t>Router A</a:t>
            </a:r>
            <a:r>
              <a:rPr lang="zh-CN" altLang="en-US" sz="900" dirty="0">
                <a:ea typeface="宋体" panose="02010600030101010101" pitchFamily="2" charset="-122"/>
              </a:rPr>
              <a:t>上的配置相似。</a:t>
            </a:r>
          </a:p>
          <a:p>
            <a:pPr eaLnBrk="1" hangingPunct="1">
              <a:lnSpc>
                <a:spcPct val="105000"/>
              </a:lnSpc>
            </a:pPr>
            <a:r>
              <a:rPr lang="en-US" altLang="zh-CN" sz="900" dirty="0">
                <a:ea typeface="宋体" panose="02010600030101010101" pitchFamily="2" charset="-122"/>
              </a:rPr>
              <a:t>SSM</a:t>
            </a:r>
            <a:r>
              <a:rPr lang="zh-CN" altLang="en-US" sz="900" dirty="0">
                <a:ea typeface="宋体" panose="02010600030101010101" pitchFamily="2" charset="-122"/>
              </a:rPr>
              <a:t>模型采用的是</a:t>
            </a:r>
            <a:r>
              <a:rPr lang="en-US" altLang="zh-CN" sz="900" dirty="0">
                <a:ea typeface="宋体" panose="02010600030101010101" pitchFamily="2" charset="-122"/>
              </a:rPr>
              <a:t>IPv6 PIM-SM</a:t>
            </a:r>
            <a:r>
              <a:rPr lang="zh-CN" altLang="en-US" sz="900" dirty="0">
                <a:ea typeface="宋体" panose="02010600030101010101" pitchFamily="2" charset="-122"/>
              </a:rPr>
              <a:t>的子集，所以必须先在网络中所有的路由器上使能</a:t>
            </a:r>
            <a:r>
              <a:rPr lang="en-US" altLang="zh-CN" sz="900" dirty="0">
                <a:ea typeface="宋体" panose="02010600030101010101" pitchFamily="2" charset="-122"/>
              </a:rPr>
              <a:t>IPv6 PIM-SM</a:t>
            </a:r>
            <a:r>
              <a:rPr lang="zh-CN" altLang="en-US" sz="900" dirty="0">
                <a:ea typeface="宋体" panose="02010600030101010101" pitchFamily="2" charset="-122"/>
              </a:rPr>
              <a:t>功能。同时，配置</a:t>
            </a:r>
            <a:r>
              <a:rPr lang="en-US" altLang="zh-CN" sz="900" dirty="0">
                <a:ea typeface="宋体" panose="02010600030101010101" pitchFamily="2" charset="-122"/>
              </a:rPr>
              <a:t>SSM</a:t>
            </a:r>
            <a:r>
              <a:rPr lang="zh-CN" altLang="en-US" sz="900" dirty="0">
                <a:ea typeface="宋体" panose="02010600030101010101" pitchFamily="2" charset="-122"/>
              </a:rPr>
              <a:t>组的地址范围。缺省情况下，采用</a:t>
            </a:r>
            <a:r>
              <a:rPr lang="en-US" altLang="zh-CN" sz="900" dirty="0">
                <a:ea typeface="宋体" panose="02010600030101010101" pitchFamily="2" charset="-122"/>
              </a:rPr>
              <a:t>IANA</a:t>
            </a:r>
            <a:r>
              <a:rPr lang="zh-CN" altLang="en-US" sz="900" dirty="0">
                <a:ea typeface="宋体" panose="02010600030101010101" pitchFamily="2" charset="-122"/>
              </a:rPr>
              <a:t>定义的</a:t>
            </a:r>
            <a:r>
              <a:rPr lang="en-US" altLang="zh-CN" sz="900" dirty="0">
                <a:ea typeface="宋体" panose="02010600030101010101" pitchFamily="2" charset="-122"/>
              </a:rPr>
              <a:t>SSM</a:t>
            </a:r>
            <a:r>
              <a:rPr lang="zh-CN" altLang="en-US" sz="900" dirty="0">
                <a:ea typeface="宋体" panose="02010600030101010101" pitchFamily="2" charset="-122"/>
              </a:rPr>
              <a:t>组范围。</a:t>
            </a:r>
          </a:p>
          <a:p>
            <a:pPr eaLnBrk="1" hangingPunct="1">
              <a:lnSpc>
                <a:spcPct val="105000"/>
              </a:lnSpc>
            </a:pPr>
            <a:r>
              <a:rPr lang="zh-CN" altLang="en-US" sz="900" dirty="0">
                <a:ea typeface="宋体" panose="02010600030101010101" pitchFamily="2" charset="-122"/>
              </a:rPr>
              <a:t>如果用户希望从指定源</a:t>
            </a:r>
            <a:r>
              <a:rPr lang="en-US" altLang="zh-CN" sz="900" dirty="0">
                <a:ea typeface="宋体" panose="02010600030101010101" pitchFamily="2" charset="-122"/>
              </a:rPr>
              <a:t>S</a:t>
            </a:r>
            <a:r>
              <a:rPr lang="zh-CN" altLang="en-US" sz="900" dirty="0">
                <a:ea typeface="宋体" panose="02010600030101010101" pitchFamily="2" charset="-122"/>
              </a:rPr>
              <a:t>接收信息，或从指定源外的所有源</a:t>
            </a:r>
            <a:r>
              <a:rPr lang="en-US" altLang="zh-CN" sz="900" dirty="0">
                <a:ea typeface="宋体" panose="02010600030101010101" pitchFamily="2" charset="-122"/>
              </a:rPr>
              <a:t>S</a:t>
            </a:r>
            <a:r>
              <a:rPr lang="zh-CN" altLang="en-US" sz="900" dirty="0">
                <a:ea typeface="宋体" panose="02010600030101010101" pitchFamily="2" charset="-122"/>
              </a:rPr>
              <a:t>接收信息，必须发送含有信道（</a:t>
            </a:r>
            <a:r>
              <a:rPr lang="en-US" altLang="zh-CN" sz="900" dirty="0">
                <a:ea typeface="宋体" panose="02010600030101010101" pitchFamily="2" charset="-122"/>
              </a:rPr>
              <a:t>S, G</a:t>
            </a:r>
            <a:r>
              <a:rPr lang="zh-CN" altLang="en-US" sz="900" dirty="0">
                <a:ea typeface="宋体" panose="02010600030101010101" pitchFamily="2" charset="-122"/>
              </a:rPr>
              <a:t>）的</a:t>
            </a:r>
            <a:r>
              <a:rPr lang="en-US" altLang="zh-CN" sz="900" dirty="0">
                <a:ea typeface="宋体" panose="02010600030101010101" pitchFamily="2" charset="-122"/>
              </a:rPr>
              <a:t>MLDv2</a:t>
            </a:r>
            <a:r>
              <a:rPr lang="zh-CN" altLang="en-US" sz="900" dirty="0">
                <a:ea typeface="宋体" panose="02010600030101010101" pitchFamily="2" charset="-122"/>
              </a:rPr>
              <a:t>报告消息。接收侧的</a:t>
            </a:r>
            <a:r>
              <a:rPr lang="en-US" altLang="zh-CN" sz="900" dirty="0">
                <a:ea typeface="宋体" panose="02010600030101010101" pitchFamily="2" charset="-122"/>
              </a:rPr>
              <a:t>DR</a:t>
            </a:r>
            <a:r>
              <a:rPr lang="zh-CN" altLang="en-US" sz="900" dirty="0">
                <a:ea typeface="宋体" panose="02010600030101010101" pitchFamily="2" charset="-122"/>
              </a:rPr>
              <a:t>接收到此消息后，判断消息中的组播地址</a:t>
            </a:r>
            <a:r>
              <a:rPr lang="en-US" altLang="zh-CN" sz="900" dirty="0">
                <a:ea typeface="宋体" panose="02010600030101010101" pitchFamily="2" charset="-122"/>
              </a:rPr>
              <a:t>G</a:t>
            </a:r>
            <a:r>
              <a:rPr lang="zh-CN" altLang="en-US" sz="900" dirty="0">
                <a:ea typeface="宋体" panose="02010600030101010101" pitchFamily="2" charset="-122"/>
              </a:rPr>
              <a:t>是否在</a:t>
            </a:r>
            <a:r>
              <a:rPr lang="en-US" altLang="zh-CN" sz="900" dirty="0">
                <a:ea typeface="宋体" panose="02010600030101010101" pitchFamily="2" charset="-122"/>
              </a:rPr>
              <a:t>SSM</a:t>
            </a:r>
            <a:r>
              <a:rPr lang="zh-CN" altLang="en-US" sz="900" dirty="0">
                <a:ea typeface="宋体" panose="02010600030101010101" pitchFamily="2" charset="-122"/>
              </a:rPr>
              <a:t>组的地址范围内。如果是，</a:t>
            </a:r>
            <a:r>
              <a:rPr lang="en-US" altLang="zh-CN" sz="900" dirty="0">
                <a:ea typeface="宋体" panose="02010600030101010101" pitchFamily="2" charset="-122"/>
              </a:rPr>
              <a:t>DR</a:t>
            </a:r>
            <a:r>
              <a:rPr lang="zh-CN" altLang="en-US" sz="900" dirty="0">
                <a:ea typeface="宋体" panose="02010600030101010101" pitchFamily="2" charset="-122"/>
              </a:rPr>
              <a:t>向组播源</a:t>
            </a:r>
            <a:r>
              <a:rPr lang="en-US" altLang="zh-CN" sz="900" dirty="0">
                <a:ea typeface="宋体" panose="02010600030101010101" pitchFamily="2" charset="-122"/>
              </a:rPr>
              <a:t>S</a:t>
            </a:r>
            <a:r>
              <a:rPr lang="zh-CN" altLang="en-US" sz="900" dirty="0">
                <a:ea typeface="宋体" panose="02010600030101010101" pitchFamily="2" charset="-122"/>
              </a:rPr>
              <a:t>发送加入消息，并在沿途各路由器上创建（</a:t>
            </a:r>
            <a:r>
              <a:rPr lang="en-US" altLang="zh-CN" sz="900" dirty="0">
                <a:ea typeface="宋体" panose="02010600030101010101" pitchFamily="2" charset="-122"/>
              </a:rPr>
              <a:t>S, G</a:t>
            </a:r>
            <a:r>
              <a:rPr lang="zh-CN" altLang="en-US" sz="900" dirty="0">
                <a:ea typeface="宋体" panose="02010600030101010101" pitchFamily="2" charset="-122"/>
              </a:rPr>
              <a:t>）项，从而建立</a:t>
            </a:r>
            <a:r>
              <a:rPr lang="en-US" altLang="zh-CN" sz="900" dirty="0">
                <a:ea typeface="宋体" panose="02010600030101010101" pitchFamily="2" charset="-122"/>
              </a:rPr>
              <a:t>SPT</a:t>
            </a:r>
            <a:r>
              <a:rPr lang="zh-CN" altLang="en-US" sz="900" dirty="0">
                <a:ea typeface="宋体" panose="02010600030101010101" pitchFamily="2" charset="-122"/>
              </a:rPr>
              <a:t>树，</a:t>
            </a:r>
            <a:r>
              <a:rPr lang="en-US" altLang="zh-CN" sz="900" dirty="0">
                <a:ea typeface="宋体" panose="02010600030101010101" pitchFamily="2" charset="-122"/>
              </a:rPr>
              <a:t>SSM</a:t>
            </a:r>
            <a:r>
              <a:rPr lang="zh-CN" altLang="en-US" sz="900" dirty="0">
                <a:ea typeface="宋体" panose="02010600030101010101" pitchFamily="2" charset="-122"/>
              </a:rPr>
              <a:t>模型就此建立。如果组播地址</a:t>
            </a:r>
            <a:r>
              <a:rPr lang="en-US" altLang="zh-CN" sz="900" dirty="0">
                <a:ea typeface="宋体" panose="02010600030101010101" pitchFamily="2" charset="-122"/>
              </a:rPr>
              <a:t>G</a:t>
            </a:r>
            <a:r>
              <a:rPr lang="zh-CN" altLang="en-US" sz="900" dirty="0">
                <a:ea typeface="宋体" panose="02010600030101010101" pitchFamily="2" charset="-122"/>
              </a:rPr>
              <a:t>在</a:t>
            </a:r>
            <a:r>
              <a:rPr lang="en-US" altLang="zh-CN" sz="900" dirty="0">
                <a:ea typeface="宋体" panose="02010600030101010101" pitchFamily="2" charset="-122"/>
              </a:rPr>
              <a:t>SSM</a:t>
            </a:r>
            <a:r>
              <a:rPr lang="zh-CN" altLang="en-US" sz="900" dirty="0">
                <a:ea typeface="宋体" panose="02010600030101010101" pitchFamily="2" charset="-122"/>
              </a:rPr>
              <a:t>组地址范围外，或用户没有显式指定源地址</a:t>
            </a:r>
            <a:r>
              <a:rPr lang="en-US" altLang="zh-CN" sz="900" dirty="0">
                <a:ea typeface="宋体" panose="02010600030101010101" pitchFamily="2" charset="-122"/>
              </a:rPr>
              <a:t>S</a:t>
            </a:r>
            <a:r>
              <a:rPr lang="zh-CN" altLang="en-US" sz="900" dirty="0">
                <a:ea typeface="宋体" panose="02010600030101010101" pitchFamily="2" charset="-122"/>
              </a:rPr>
              <a:t>，</a:t>
            </a:r>
            <a:r>
              <a:rPr lang="en-US" altLang="zh-CN" sz="900" dirty="0">
                <a:ea typeface="宋体" panose="02010600030101010101" pitchFamily="2" charset="-122"/>
              </a:rPr>
              <a:t>DR</a:t>
            </a:r>
            <a:r>
              <a:rPr lang="zh-CN" altLang="en-US" sz="900" dirty="0">
                <a:ea typeface="宋体" panose="02010600030101010101" pitchFamily="2" charset="-122"/>
              </a:rPr>
              <a:t>触发建立</a:t>
            </a:r>
            <a:r>
              <a:rPr lang="en-US" altLang="zh-CN" sz="900" dirty="0">
                <a:ea typeface="宋体" panose="02010600030101010101" pitchFamily="2" charset="-122"/>
              </a:rPr>
              <a:t>IPv6 PIM-SM</a:t>
            </a:r>
            <a:r>
              <a:rPr lang="zh-CN" altLang="en-US" sz="900" dirty="0">
                <a:ea typeface="宋体" panose="02010600030101010101" pitchFamily="2" charset="-122"/>
              </a:rPr>
              <a:t>基础上的</a:t>
            </a:r>
            <a:r>
              <a:rPr lang="en-US" altLang="zh-CN" sz="900" dirty="0">
                <a:ea typeface="宋体" panose="02010600030101010101" pitchFamily="2" charset="-122"/>
              </a:rPr>
              <a:t>ASM</a:t>
            </a:r>
            <a:r>
              <a:rPr lang="zh-CN" altLang="en-US" sz="900" dirty="0">
                <a:ea typeface="宋体" panose="02010600030101010101" pitchFamily="2" charset="-122"/>
              </a:rPr>
              <a:t>模型。</a:t>
            </a:r>
          </a:p>
          <a:p>
            <a:pPr eaLnBrk="1" hangingPunct="1">
              <a:lnSpc>
                <a:spcPct val="105000"/>
              </a:lnSpc>
            </a:pPr>
            <a:r>
              <a:rPr lang="en-US" altLang="zh-CN" sz="900" dirty="0">
                <a:ea typeface="宋体" panose="02010600030101010101" pitchFamily="2" charset="-122"/>
              </a:rPr>
              <a:t>SSM</a:t>
            </a:r>
            <a:r>
              <a:rPr lang="zh-CN" altLang="en-US" sz="900" dirty="0">
                <a:ea typeface="宋体" panose="02010600030101010101" pitchFamily="2" charset="-122"/>
              </a:rPr>
              <a:t>模型通过</a:t>
            </a:r>
            <a:r>
              <a:rPr lang="en-US" altLang="zh-CN" sz="900" dirty="0">
                <a:ea typeface="宋体" panose="02010600030101010101" pitchFamily="2" charset="-122"/>
              </a:rPr>
              <a:t>IPv6 PIM-SM</a:t>
            </a:r>
            <a:r>
              <a:rPr lang="zh-CN" altLang="en-US" sz="900" dirty="0">
                <a:ea typeface="宋体" panose="02010600030101010101" pitchFamily="2" charset="-122"/>
              </a:rPr>
              <a:t>的子集来实现。使能</a:t>
            </a:r>
            <a:r>
              <a:rPr lang="en-US" altLang="zh-CN" sz="900" dirty="0">
                <a:ea typeface="宋体" panose="02010600030101010101" pitchFamily="2" charset="-122"/>
              </a:rPr>
              <a:t>IPv6 PIM-SM</a:t>
            </a:r>
            <a:r>
              <a:rPr lang="zh-CN" altLang="en-US" sz="900" dirty="0">
                <a:ea typeface="宋体" panose="02010600030101010101" pitchFamily="2" charset="-122"/>
              </a:rPr>
              <a:t>的同时也就使路由器具有</a:t>
            </a:r>
            <a:r>
              <a:rPr lang="en-US" altLang="zh-CN" sz="900" dirty="0">
                <a:ea typeface="宋体" panose="02010600030101010101" pitchFamily="2" charset="-122"/>
              </a:rPr>
              <a:t>SSM</a:t>
            </a:r>
            <a:r>
              <a:rPr lang="zh-CN" altLang="en-US" sz="900" dirty="0">
                <a:ea typeface="宋体" panose="02010600030101010101" pitchFamily="2" charset="-122"/>
              </a:rPr>
              <a:t>处理能力。路由器周期性发送</a:t>
            </a:r>
            <a:r>
              <a:rPr lang="en-US" altLang="zh-CN" sz="900" dirty="0">
                <a:ea typeface="宋体" panose="02010600030101010101" pitchFamily="2" charset="-122"/>
              </a:rPr>
              <a:t>Hello</a:t>
            </a:r>
            <a:r>
              <a:rPr lang="zh-CN" altLang="en-US" sz="900" dirty="0">
                <a:ea typeface="宋体" panose="02010600030101010101" pitchFamily="2" charset="-122"/>
              </a:rPr>
              <a:t>报文来发现</a:t>
            </a:r>
            <a:r>
              <a:rPr lang="en-US" altLang="zh-CN" sz="900" dirty="0">
                <a:ea typeface="宋体" panose="02010600030101010101" pitchFamily="2" charset="-122"/>
              </a:rPr>
              <a:t>PIM IPv6</a:t>
            </a:r>
            <a:r>
              <a:rPr lang="zh-CN" altLang="en-US" sz="900" dirty="0">
                <a:ea typeface="宋体" panose="02010600030101010101" pitchFamily="2" charset="-122"/>
              </a:rPr>
              <a:t>邻居，并处理邻居发来的报文。当路由器加入</a:t>
            </a:r>
            <a:r>
              <a:rPr lang="en-US" altLang="zh-CN" sz="900" dirty="0">
                <a:ea typeface="宋体" panose="02010600030101010101" pitchFamily="2" charset="-122"/>
              </a:rPr>
              <a:t>IPv6 PIM-SSM</a:t>
            </a:r>
            <a:r>
              <a:rPr lang="zh-CN" altLang="en-US" sz="900" dirty="0">
                <a:ea typeface="宋体" panose="02010600030101010101" pitchFamily="2" charset="-122"/>
              </a:rPr>
              <a:t>时，建议在非边界路由器所有接口上使能</a:t>
            </a:r>
            <a:r>
              <a:rPr lang="en-US" altLang="zh-CN" sz="900" dirty="0">
                <a:ea typeface="宋体" panose="02010600030101010101" pitchFamily="2" charset="-122"/>
              </a:rPr>
              <a:t>IPv6 PIM-SSM</a:t>
            </a:r>
            <a:r>
              <a:rPr lang="zh-CN" altLang="en-US" sz="900" dirty="0">
                <a:ea typeface="宋体" panose="02010600030101010101" pitchFamily="2" charset="-122"/>
              </a:rPr>
              <a:t>。</a:t>
            </a:r>
          </a:p>
          <a:p>
            <a:pPr eaLnBrk="1" hangingPunct="1">
              <a:lnSpc>
                <a:spcPct val="105000"/>
              </a:lnSpc>
            </a:pPr>
            <a:r>
              <a:rPr lang="zh-CN" altLang="en-US" sz="900" dirty="0">
                <a:ea typeface="宋体" panose="02010600030101010101" pitchFamily="2" charset="-122"/>
              </a:rPr>
              <a:t>组播源的信息通过</a:t>
            </a:r>
            <a:r>
              <a:rPr lang="en-US" altLang="zh-CN" sz="900" dirty="0">
                <a:ea typeface="宋体" panose="02010600030101010101" pitchFamily="2" charset="-122"/>
              </a:rPr>
              <a:t>IPv6 PIM-SSM</a:t>
            </a:r>
            <a:r>
              <a:rPr lang="zh-CN" altLang="en-US" sz="900" dirty="0">
                <a:ea typeface="宋体" panose="02010600030101010101" pitchFamily="2" charset="-122"/>
              </a:rPr>
              <a:t>模式还是</a:t>
            </a:r>
            <a:r>
              <a:rPr lang="en-US" altLang="zh-CN" sz="900" dirty="0">
                <a:ea typeface="宋体" panose="02010600030101010101" pitchFamily="2" charset="-122"/>
              </a:rPr>
              <a:t>IPv6 PIM-SM</a:t>
            </a:r>
            <a:r>
              <a:rPr lang="zh-CN" altLang="en-US" sz="900" dirty="0">
                <a:ea typeface="宋体" panose="02010600030101010101" pitchFamily="2" charset="-122"/>
              </a:rPr>
              <a:t>模式传递到接收者，取决于信道（</a:t>
            </a:r>
            <a:r>
              <a:rPr lang="en-US" altLang="zh-CN" sz="900" dirty="0">
                <a:ea typeface="宋体" panose="02010600030101010101" pitchFamily="2" charset="-122"/>
              </a:rPr>
              <a:t>S, G</a:t>
            </a:r>
            <a:r>
              <a:rPr lang="zh-CN" altLang="en-US" sz="900" dirty="0">
                <a:ea typeface="宋体" panose="02010600030101010101" pitchFamily="2" charset="-122"/>
              </a:rPr>
              <a:t>）的组播地址是否在</a:t>
            </a:r>
            <a:r>
              <a:rPr lang="en-US" altLang="zh-CN" sz="900" dirty="0">
                <a:ea typeface="宋体" panose="02010600030101010101" pitchFamily="2" charset="-122"/>
              </a:rPr>
              <a:t>SSM</a:t>
            </a:r>
            <a:r>
              <a:rPr lang="zh-CN" altLang="en-US" sz="900" dirty="0">
                <a:ea typeface="宋体" panose="02010600030101010101" pitchFamily="2" charset="-122"/>
              </a:rPr>
              <a:t>组地址范围内。因此，</a:t>
            </a:r>
            <a:r>
              <a:rPr lang="en-US" altLang="zh-CN" sz="900" dirty="0">
                <a:ea typeface="宋体" panose="02010600030101010101" pitchFamily="2" charset="-122"/>
              </a:rPr>
              <a:t>IPv6 PIM-SSM</a:t>
            </a:r>
            <a:r>
              <a:rPr lang="zh-CN" altLang="en-US" sz="900" dirty="0">
                <a:ea typeface="宋体" panose="02010600030101010101" pitchFamily="2" charset="-122"/>
              </a:rPr>
              <a:t>模式中，组地址信息十分重要。</a:t>
            </a:r>
          </a:p>
          <a:p>
            <a:pPr eaLnBrk="1" hangingPunct="1">
              <a:lnSpc>
                <a:spcPct val="105000"/>
              </a:lnSpc>
            </a:pPr>
            <a:r>
              <a:rPr lang="zh-CN" altLang="en-US" sz="900" dirty="0">
                <a:ea typeface="宋体" panose="02010600030101010101" pitchFamily="2" charset="-122"/>
              </a:rPr>
              <a:t>如果没有指定</a:t>
            </a:r>
            <a:r>
              <a:rPr lang="en-US" altLang="zh-CN" sz="900" dirty="0">
                <a:ea typeface="宋体" panose="02010600030101010101" pitchFamily="2" charset="-122"/>
              </a:rPr>
              <a:t>SSM</a:t>
            </a:r>
            <a:r>
              <a:rPr lang="zh-CN" altLang="en-US" sz="900" dirty="0">
                <a:ea typeface="宋体" panose="02010600030101010101" pitchFamily="2" charset="-122"/>
              </a:rPr>
              <a:t>组地址范围，系统采用</a:t>
            </a:r>
            <a:r>
              <a:rPr lang="en-US" altLang="zh-CN" sz="900" dirty="0">
                <a:ea typeface="宋体" panose="02010600030101010101" pitchFamily="2" charset="-122"/>
              </a:rPr>
              <a:t>IANA</a:t>
            </a:r>
            <a:r>
              <a:rPr lang="zh-CN" altLang="en-US" sz="900" dirty="0">
                <a:ea typeface="宋体" panose="02010600030101010101" pitchFamily="2" charset="-122"/>
              </a:rPr>
              <a:t>为</a:t>
            </a:r>
            <a:r>
              <a:rPr lang="en-US" altLang="zh-CN" sz="900" dirty="0">
                <a:ea typeface="宋体" panose="02010600030101010101" pitchFamily="2" charset="-122"/>
              </a:rPr>
              <a:t>SSM</a:t>
            </a:r>
            <a:r>
              <a:rPr lang="zh-CN" altLang="en-US" sz="900" dirty="0">
                <a:ea typeface="宋体" panose="02010600030101010101" pitchFamily="2" charset="-122"/>
              </a:rPr>
              <a:t>保留的</a:t>
            </a:r>
            <a:r>
              <a:rPr lang="en-US" altLang="zh-CN" sz="900" dirty="0">
                <a:ea typeface="宋体" panose="02010600030101010101" pitchFamily="2" charset="-122"/>
              </a:rPr>
              <a:t>FF3x::/12</a:t>
            </a:r>
            <a:r>
              <a:rPr lang="zh-CN" altLang="en-US" sz="900" dirty="0">
                <a:ea typeface="宋体" panose="02010600030101010101" pitchFamily="2" charset="-122"/>
              </a:rPr>
              <a:t>网段作为缺省的地址范围。</a:t>
            </a:r>
          </a:p>
          <a:p>
            <a:pPr eaLnBrk="1" hangingPunct="1">
              <a:lnSpc>
                <a:spcPct val="90000"/>
              </a:lnSpc>
            </a:pPr>
            <a:r>
              <a:rPr lang="zh-CN" altLang="en-US" sz="900" dirty="0">
                <a:ea typeface="宋体" panose="02010600030101010101" pitchFamily="2" charset="-122"/>
              </a:rPr>
              <a:t>进入系统视图</a:t>
            </a:r>
          </a:p>
          <a:p>
            <a:pPr lvl="1" eaLnBrk="1" hangingPunct="1">
              <a:lnSpc>
                <a:spcPct val="90000"/>
              </a:lnSpc>
            </a:pPr>
            <a:r>
              <a:rPr lang="en-US" altLang="zh-CN" sz="900" b="1" dirty="0">
                <a:ea typeface="宋体" panose="02010600030101010101" pitchFamily="2" charset="-122"/>
              </a:rPr>
              <a:t>system-view</a:t>
            </a:r>
          </a:p>
          <a:p>
            <a:pPr eaLnBrk="1" hangingPunct="1">
              <a:lnSpc>
                <a:spcPct val="90000"/>
              </a:lnSpc>
            </a:pPr>
            <a:r>
              <a:rPr lang="zh-CN" altLang="en-US" sz="900" dirty="0">
                <a:ea typeface="宋体" panose="02010600030101010101" pitchFamily="2" charset="-122"/>
              </a:rPr>
              <a:t>使能</a:t>
            </a:r>
            <a:r>
              <a:rPr lang="en-US" altLang="zh-CN" sz="900" dirty="0">
                <a:ea typeface="宋体" panose="02010600030101010101" pitchFamily="2" charset="-122"/>
              </a:rPr>
              <a:t>IPv6</a:t>
            </a:r>
            <a:r>
              <a:rPr lang="zh-CN" altLang="en-US" sz="900" dirty="0">
                <a:ea typeface="宋体" panose="02010600030101010101" pitchFamily="2" charset="-122"/>
              </a:rPr>
              <a:t>组播路由</a:t>
            </a:r>
          </a:p>
          <a:p>
            <a:pPr lvl="1" eaLnBrk="1" hangingPunct="1">
              <a:lnSpc>
                <a:spcPct val="90000"/>
              </a:lnSpc>
            </a:pPr>
            <a:r>
              <a:rPr lang="en-US" altLang="zh-CN" sz="900" b="1" dirty="0">
                <a:ea typeface="宋体" panose="02010600030101010101" pitchFamily="2" charset="-122"/>
              </a:rPr>
              <a:t>multicast ipv6 routing-enable</a:t>
            </a:r>
            <a:endParaRPr lang="en-US" altLang="zh-CN" sz="900" dirty="0">
              <a:solidFill>
                <a:srgbClr val="4885C2"/>
              </a:solidFill>
              <a:ea typeface="宋体" panose="02010600030101010101" pitchFamily="2" charset="-122"/>
            </a:endParaRPr>
          </a:p>
          <a:p>
            <a:pPr eaLnBrk="1" hangingPunct="1">
              <a:lnSpc>
                <a:spcPct val="90000"/>
              </a:lnSpc>
            </a:pPr>
            <a:r>
              <a:rPr lang="zh-CN" altLang="en-US" sz="900" dirty="0">
                <a:ea typeface="宋体" panose="02010600030101010101" pitchFamily="2" charset="-122"/>
              </a:rPr>
              <a:t>进入接口视图</a:t>
            </a:r>
          </a:p>
          <a:p>
            <a:pPr lvl="1" eaLnBrk="1" hangingPunct="1">
              <a:lnSpc>
                <a:spcPct val="90000"/>
              </a:lnSpc>
            </a:pPr>
            <a:r>
              <a:rPr lang="en-US" altLang="zh-CN" sz="900" b="1" dirty="0">
                <a:ea typeface="宋体" panose="02010600030101010101" pitchFamily="2" charset="-122"/>
              </a:rPr>
              <a:t>interface </a:t>
            </a:r>
            <a:r>
              <a:rPr lang="en-US" altLang="zh-CN" sz="900" i="1" dirty="0">
                <a:solidFill>
                  <a:srgbClr val="4885C2"/>
                </a:solidFill>
                <a:ea typeface="宋体" panose="02010600030101010101" pitchFamily="2" charset="-122"/>
              </a:rPr>
              <a:t>interface-type interface-number</a:t>
            </a:r>
            <a:r>
              <a:rPr lang="en-US" altLang="zh-CN" sz="900" dirty="0">
                <a:solidFill>
                  <a:srgbClr val="4885C2"/>
                </a:solidFill>
                <a:ea typeface="宋体" panose="02010600030101010101" pitchFamily="2" charset="-122"/>
              </a:rPr>
              <a:t> </a:t>
            </a:r>
          </a:p>
          <a:p>
            <a:pPr eaLnBrk="1" hangingPunct="1">
              <a:lnSpc>
                <a:spcPct val="90000"/>
              </a:lnSpc>
            </a:pPr>
            <a:r>
              <a:rPr lang="zh-CN" altLang="en-US" sz="900" dirty="0">
                <a:ea typeface="宋体" panose="02010600030101010101" pitchFamily="2" charset="-122"/>
              </a:rPr>
              <a:t>使能</a:t>
            </a:r>
            <a:r>
              <a:rPr lang="en-US" altLang="zh-CN" sz="900" dirty="0">
                <a:ea typeface="宋体" panose="02010600030101010101" pitchFamily="2" charset="-122"/>
              </a:rPr>
              <a:t>IPv6 PIM-SSM</a:t>
            </a:r>
            <a:r>
              <a:rPr lang="zh-CN" altLang="en-US" sz="900" dirty="0">
                <a:ea typeface="宋体" panose="02010600030101010101" pitchFamily="2" charset="-122"/>
              </a:rPr>
              <a:t>功能</a:t>
            </a:r>
          </a:p>
          <a:p>
            <a:pPr lvl="1" eaLnBrk="1" hangingPunct="1">
              <a:lnSpc>
                <a:spcPct val="90000"/>
              </a:lnSpc>
            </a:pPr>
            <a:r>
              <a:rPr lang="en-US" altLang="zh-CN" sz="900" b="1" dirty="0" err="1">
                <a:ea typeface="宋体" panose="02010600030101010101" pitchFamily="2" charset="-122"/>
              </a:rPr>
              <a:t>pim</a:t>
            </a:r>
            <a:r>
              <a:rPr lang="en-US" altLang="zh-CN" sz="900" b="1" dirty="0">
                <a:ea typeface="宋体" panose="02010600030101010101" pitchFamily="2" charset="-122"/>
              </a:rPr>
              <a:t> ipv6 </a:t>
            </a:r>
            <a:r>
              <a:rPr lang="en-US" altLang="zh-CN" sz="900" b="1" dirty="0" err="1">
                <a:ea typeface="宋体" panose="02010600030101010101" pitchFamily="2" charset="-122"/>
              </a:rPr>
              <a:t>sm</a:t>
            </a:r>
            <a:endParaRPr lang="en-US" altLang="zh-CN" sz="900" b="1" dirty="0">
              <a:ea typeface="宋体" panose="02010600030101010101" pitchFamily="2" charset="-122"/>
            </a:endParaRPr>
          </a:p>
          <a:p>
            <a:pPr eaLnBrk="1" hangingPunct="1">
              <a:lnSpc>
                <a:spcPct val="90000"/>
              </a:lnSpc>
            </a:pPr>
            <a:r>
              <a:rPr lang="zh-CN" altLang="en-US" sz="900" dirty="0">
                <a:ea typeface="宋体" panose="02010600030101010101" pitchFamily="2" charset="-122"/>
              </a:rPr>
              <a:t>进入</a:t>
            </a:r>
            <a:r>
              <a:rPr lang="en-US" altLang="zh-CN" sz="900" dirty="0">
                <a:ea typeface="宋体" panose="02010600030101010101" pitchFamily="2" charset="-122"/>
              </a:rPr>
              <a:t>PIM IPv6</a:t>
            </a:r>
            <a:r>
              <a:rPr lang="zh-CN" altLang="en-US" sz="900" dirty="0">
                <a:ea typeface="宋体" panose="02010600030101010101" pitchFamily="2" charset="-122"/>
              </a:rPr>
              <a:t>视图</a:t>
            </a:r>
          </a:p>
          <a:p>
            <a:pPr lvl="1" eaLnBrk="1" hangingPunct="1">
              <a:lnSpc>
                <a:spcPct val="90000"/>
              </a:lnSpc>
            </a:pPr>
            <a:r>
              <a:rPr lang="en-US" altLang="zh-CN" sz="900" b="1" dirty="0">
                <a:ea typeface="宋体" panose="02010600030101010101" pitchFamily="2" charset="-122"/>
              </a:rPr>
              <a:t>pim-ipv6</a:t>
            </a:r>
          </a:p>
          <a:p>
            <a:pPr eaLnBrk="1" hangingPunct="1">
              <a:lnSpc>
                <a:spcPct val="90000"/>
              </a:lnSpc>
            </a:pPr>
            <a:r>
              <a:rPr lang="zh-CN" altLang="en-US" sz="900" dirty="0">
                <a:ea typeface="宋体" panose="02010600030101010101" pitchFamily="2" charset="-122"/>
              </a:rPr>
              <a:t>配置</a:t>
            </a:r>
            <a:r>
              <a:rPr lang="en-US" altLang="zh-CN" sz="900" dirty="0">
                <a:ea typeface="宋体" panose="02010600030101010101" pitchFamily="2" charset="-122"/>
              </a:rPr>
              <a:t>IPv6 PIM-SSM</a:t>
            </a:r>
            <a:r>
              <a:rPr lang="zh-CN" altLang="en-US" sz="900" dirty="0">
                <a:ea typeface="宋体" panose="02010600030101010101" pitchFamily="2" charset="-122"/>
              </a:rPr>
              <a:t>组播地址范围</a:t>
            </a:r>
          </a:p>
          <a:p>
            <a:pPr lvl="1" eaLnBrk="1" hangingPunct="1">
              <a:lnSpc>
                <a:spcPct val="90000"/>
              </a:lnSpc>
            </a:pPr>
            <a:r>
              <a:rPr lang="en-US" altLang="zh-CN" sz="900" b="1" dirty="0" err="1">
                <a:ea typeface="宋体" panose="02010600030101010101" pitchFamily="2" charset="-122"/>
              </a:rPr>
              <a:t>ssm</a:t>
            </a:r>
            <a:r>
              <a:rPr lang="en-US" altLang="zh-CN" sz="900" b="1" dirty="0">
                <a:ea typeface="宋体" panose="02010600030101010101" pitchFamily="2" charset="-122"/>
              </a:rPr>
              <a:t>-policy</a:t>
            </a:r>
            <a:r>
              <a:rPr lang="en-US" altLang="zh-CN" sz="900" dirty="0">
                <a:ea typeface="宋体" panose="02010600030101010101" pitchFamily="2" charset="-122"/>
              </a:rPr>
              <a:t> </a:t>
            </a:r>
            <a:r>
              <a:rPr lang="en-US" altLang="zh-CN" sz="900" i="1" dirty="0">
                <a:solidFill>
                  <a:srgbClr val="4885C2"/>
                </a:solidFill>
                <a:ea typeface="宋体" panose="02010600030101010101" pitchFamily="2" charset="-122"/>
              </a:rPr>
              <a:t>basic-acl6-number</a:t>
            </a:r>
          </a:p>
          <a:p>
            <a:pPr eaLnBrk="1" hangingPunct="1">
              <a:lnSpc>
                <a:spcPct val="105000"/>
              </a:lnSpc>
            </a:pPr>
            <a:endParaRPr lang="en-US" altLang="zh-CN" sz="900" dirty="0">
              <a:ea typeface="宋体" panose="02010600030101010101" pitchFamily="2" charset="-122"/>
            </a:endParaRPr>
          </a:p>
        </p:txBody>
      </p:sp>
    </p:spTree>
    <p:extLst>
      <p:ext uri="{BB962C8B-B14F-4D97-AF65-F5344CB8AC3E}">
        <p14:creationId xmlns:p14="http://schemas.microsoft.com/office/powerpoint/2010/main" val="12715238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Rectangle 2">
            <a:extLst>
              <a:ext uri="{FF2B5EF4-FFF2-40B4-BE49-F238E27FC236}">
                <a16:creationId xmlns:a16="http://schemas.microsoft.com/office/drawing/2014/main" id="{C6319952-AEC8-439C-86A7-68A4E3D96AD1}"/>
              </a:ext>
            </a:extLst>
          </p:cNvPr>
          <p:cNvSpPr>
            <a:spLocks noGrp="1" noRot="1" noChangeAspect="1" noChangeArrowheads="1" noTextEdit="1"/>
          </p:cNvSpPr>
          <p:nvPr>
            <p:ph type="sldImg"/>
          </p:nvPr>
        </p:nvSpPr>
        <p:spPr>
          <a:xfrm>
            <a:off x="376238" y="768350"/>
            <a:ext cx="6346825" cy="3570288"/>
          </a:xfrm>
          <a:ln/>
        </p:spPr>
      </p:sp>
      <p:sp>
        <p:nvSpPr>
          <p:cNvPr id="88070" name="Rectangle 3">
            <a:extLst>
              <a:ext uri="{FF2B5EF4-FFF2-40B4-BE49-F238E27FC236}">
                <a16:creationId xmlns:a16="http://schemas.microsoft.com/office/drawing/2014/main" id="{8B2827F8-65E8-4678-B3AD-74D5539B03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ea typeface="宋体" panose="02010600030101010101" pitchFamily="2" charset="-122"/>
              </a:rPr>
              <a:t>如果</a:t>
            </a:r>
            <a:r>
              <a:rPr lang="en-US" altLang="zh-CN">
                <a:ea typeface="宋体" panose="02010600030101010101" pitchFamily="2" charset="-122"/>
              </a:rPr>
              <a:t>Host A</a:t>
            </a:r>
            <a:r>
              <a:rPr lang="zh-CN" altLang="en-US">
                <a:ea typeface="宋体" panose="02010600030101010101" pitchFamily="2" charset="-122"/>
              </a:rPr>
              <a:t>需要接收组播源</a:t>
            </a:r>
            <a:r>
              <a:rPr lang="en-US" altLang="zh-CN">
                <a:ea typeface="宋体" panose="02010600030101010101" pitchFamily="2" charset="-122"/>
              </a:rPr>
              <a:t>S</a:t>
            </a:r>
            <a:r>
              <a:rPr lang="zh-CN" altLang="en-US">
                <a:ea typeface="宋体" panose="02010600030101010101" pitchFamily="2" charset="-122"/>
              </a:rPr>
              <a:t>（</a:t>
            </a:r>
            <a:r>
              <a:rPr lang="en-US" altLang="zh-CN">
                <a:ea typeface="宋体" panose="02010600030101010101" pitchFamily="2" charset="-122"/>
              </a:rPr>
              <a:t>2001::5</a:t>
            </a:r>
            <a:r>
              <a:rPr lang="zh-CN" altLang="en-US">
                <a:ea typeface="宋体" panose="02010600030101010101" pitchFamily="2" charset="-122"/>
              </a:rPr>
              <a:t>）发给组</a:t>
            </a:r>
            <a:r>
              <a:rPr lang="en-US" altLang="zh-CN">
                <a:ea typeface="宋体" panose="02010600030101010101" pitchFamily="2" charset="-122"/>
              </a:rPr>
              <a:t>G</a:t>
            </a:r>
            <a:r>
              <a:rPr lang="zh-CN" altLang="en-US">
                <a:ea typeface="宋体" panose="02010600030101010101" pitchFamily="2" charset="-122"/>
              </a:rPr>
              <a:t>（</a:t>
            </a:r>
            <a:r>
              <a:rPr lang="en-US" altLang="zh-CN">
                <a:ea typeface="宋体" panose="02010600030101010101" pitchFamily="2" charset="-122"/>
              </a:rPr>
              <a:t>FF3E::1</a:t>
            </a:r>
            <a:r>
              <a:rPr lang="zh-CN" altLang="en-US">
                <a:ea typeface="宋体" panose="02010600030101010101" pitchFamily="2" charset="-122"/>
              </a:rPr>
              <a:t>）的信息，</a:t>
            </a:r>
            <a:r>
              <a:rPr lang="en-US" altLang="zh-CN">
                <a:ea typeface="宋体" panose="02010600030101010101" pitchFamily="2" charset="-122"/>
              </a:rPr>
              <a:t>Router B</a:t>
            </a:r>
            <a:r>
              <a:rPr lang="zh-CN" altLang="en-US">
                <a:ea typeface="宋体" panose="02010600030101010101" pitchFamily="2" charset="-122"/>
              </a:rPr>
              <a:t>建立到源的</a:t>
            </a:r>
            <a:r>
              <a:rPr lang="en-US" altLang="zh-CN">
                <a:ea typeface="宋体" panose="02010600030101010101" pitchFamily="2" charset="-122"/>
              </a:rPr>
              <a:t>SPT</a:t>
            </a:r>
            <a:r>
              <a:rPr lang="zh-CN" altLang="en-US">
                <a:ea typeface="宋体" panose="02010600030101010101" pitchFamily="2" charset="-122"/>
              </a:rPr>
              <a:t>。</a:t>
            </a:r>
            <a:r>
              <a:rPr lang="en-US" altLang="zh-CN">
                <a:ea typeface="宋体" panose="02010600030101010101" pitchFamily="2" charset="-122"/>
              </a:rPr>
              <a:t>SPT</a:t>
            </a:r>
            <a:r>
              <a:rPr lang="zh-CN" altLang="en-US">
                <a:ea typeface="宋体" panose="02010600030101010101" pitchFamily="2" charset="-122"/>
              </a:rPr>
              <a:t>路径上的</a:t>
            </a:r>
            <a:r>
              <a:rPr lang="en-US" altLang="zh-CN">
                <a:ea typeface="宋体" panose="02010600030101010101" pitchFamily="2" charset="-122"/>
              </a:rPr>
              <a:t>Router A</a:t>
            </a:r>
            <a:r>
              <a:rPr lang="zh-CN" altLang="en-US">
                <a:ea typeface="宋体" panose="02010600030101010101" pitchFamily="2" charset="-122"/>
              </a:rPr>
              <a:t>和</a:t>
            </a:r>
            <a:r>
              <a:rPr lang="en-US" altLang="zh-CN">
                <a:ea typeface="宋体" panose="02010600030101010101" pitchFamily="2" charset="-122"/>
              </a:rPr>
              <a:t>Router B</a:t>
            </a:r>
            <a:r>
              <a:rPr lang="zh-CN" altLang="en-US">
                <a:ea typeface="宋体" panose="02010600030101010101" pitchFamily="2" charset="-122"/>
              </a:rPr>
              <a:t>生成（</a:t>
            </a:r>
            <a:r>
              <a:rPr lang="en-US" altLang="zh-CN">
                <a:ea typeface="宋体" panose="02010600030101010101" pitchFamily="2" charset="-122"/>
              </a:rPr>
              <a:t>S,G</a:t>
            </a:r>
            <a:r>
              <a:rPr lang="zh-CN" altLang="en-US">
                <a:ea typeface="宋体" panose="02010600030101010101" pitchFamily="2" charset="-122"/>
              </a:rPr>
              <a:t>）项，</a:t>
            </a:r>
            <a:r>
              <a:rPr lang="en-US" altLang="zh-CN">
                <a:ea typeface="宋体" panose="02010600030101010101" pitchFamily="2" charset="-122"/>
              </a:rPr>
              <a:t>SPT</a:t>
            </a:r>
            <a:r>
              <a:rPr lang="zh-CN" altLang="en-US">
                <a:ea typeface="宋体" panose="02010600030101010101" pitchFamily="2" charset="-122"/>
              </a:rPr>
              <a:t>路径外的</a:t>
            </a:r>
            <a:r>
              <a:rPr lang="en-US" altLang="zh-CN">
                <a:ea typeface="宋体" panose="02010600030101010101" pitchFamily="2" charset="-122"/>
              </a:rPr>
              <a:t>Router D</a:t>
            </a:r>
            <a:r>
              <a:rPr lang="zh-CN" altLang="en-US">
                <a:ea typeface="宋体" panose="02010600030101010101" pitchFamily="2" charset="-122"/>
              </a:rPr>
              <a:t>不存在（</a:t>
            </a:r>
            <a:r>
              <a:rPr lang="en-US" altLang="zh-CN">
                <a:ea typeface="宋体" panose="02010600030101010101" pitchFamily="2" charset="-122"/>
              </a:rPr>
              <a:t>S,G</a:t>
            </a:r>
            <a:r>
              <a:rPr lang="zh-CN" altLang="en-US">
                <a:ea typeface="宋体" panose="02010600030101010101" pitchFamily="2" charset="-122"/>
              </a:rPr>
              <a:t>）项。</a:t>
            </a:r>
          </a:p>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3151436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a:extLst>
              <a:ext uri="{FF2B5EF4-FFF2-40B4-BE49-F238E27FC236}">
                <a16:creationId xmlns:a16="http://schemas.microsoft.com/office/drawing/2014/main" id="{7C8EFA6E-3591-4D32-B008-9887B36BA03D}"/>
              </a:ext>
            </a:extLst>
          </p:cNvPr>
          <p:cNvSpPr>
            <a:spLocks noGrp="1" noRot="1" noChangeAspect="1" noChangeArrowheads="1" noTextEdit="1"/>
          </p:cNvSpPr>
          <p:nvPr>
            <p:ph type="sldImg"/>
          </p:nvPr>
        </p:nvSpPr>
        <p:spPr>
          <a:xfrm>
            <a:off x="376238" y="768350"/>
            <a:ext cx="6346825" cy="3570288"/>
          </a:xfrm>
          <a:ln/>
        </p:spPr>
      </p:sp>
      <p:sp>
        <p:nvSpPr>
          <p:cNvPr id="39942" name="Rectangle 4">
            <a:extLst>
              <a:ext uri="{FF2B5EF4-FFF2-40B4-BE49-F238E27FC236}">
                <a16:creationId xmlns:a16="http://schemas.microsoft.com/office/drawing/2014/main" id="{D046C4A4-585D-4DEF-A144-35F6CF87B7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ea typeface="宋体" panose="02010600030101010101" pitchFamily="2" charset="-122"/>
              </a:rPr>
              <a:t>学习完此课程，您将会：了解组播与单播以及广播三种数据传输方式的区别。掌握组播的地址结构以及组播报文的转发流程。掌握组播技术中的相关概念，如源路径树、共享树等。</a:t>
            </a:r>
          </a:p>
          <a:p>
            <a:pPr eaLnBrk="1" hangingPunct="1"/>
            <a:endParaRPr lang="zh-CN" altLang="en-US" dirty="0">
              <a:ea typeface="宋体" panose="02010600030101010101" pitchFamily="2" charset="-122"/>
            </a:endParaRPr>
          </a:p>
        </p:txBody>
      </p:sp>
    </p:spTree>
    <p:extLst>
      <p:ext uri="{BB962C8B-B14F-4D97-AF65-F5344CB8AC3E}">
        <p14:creationId xmlns:p14="http://schemas.microsoft.com/office/powerpoint/2010/main" val="11148581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2">
            <a:extLst>
              <a:ext uri="{FF2B5EF4-FFF2-40B4-BE49-F238E27FC236}">
                <a16:creationId xmlns:a16="http://schemas.microsoft.com/office/drawing/2014/main" id="{09612A0A-EF1D-4F42-9B1A-617DB4A3B05B}"/>
              </a:ext>
            </a:extLst>
          </p:cNvPr>
          <p:cNvSpPr>
            <a:spLocks noGrp="1" noRot="1" noChangeAspect="1" noChangeArrowheads="1" noTextEdit="1"/>
          </p:cNvSpPr>
          <p:nvPr>
            <p:ph type="sldImg"/>
          </p:nvPr>
        </p:nvSpPr>
        <p:spPr>
          <a:xfrm>
            <a:off x="376238" y="768350"/>
            <a:ext cx="6346825" cy="3570288"/>
          </a:xfrm>
          <a:ln/>
        </p:spPr>
      </p:sp>
      <p:sp>
        <p:nvSpPr>
          <p:cNvPr id="40966" name="Rectangle 3">
            <a:extLst>
              <a:ext uri="{FF2B5EF4-FFF2-40B4-BE49-F238E27FC236}">
                <a16:creationId xmlns:a16="http://schemas.microsoft.com/office/drawing/2014/main" id="{0D45140E-E737-4F92-BA68-E9EDEF34B2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zh-CN" altLang="en-US" dirty="0"/>
              <a:t>组播路由管理（</a:t>
            </a:r>
            <a:r>
              <a:rPr lang="en-US" altLang="zh-CN" dirty="0"/>
              <a:t>Multicast Route Management</a:t>
            </a:r>
            <a:r>
              <a:rPr lang="zh-CN" altLang="en-US" dirty="0"/>
              <a:t>）主要介绍如何创建或更改组播路由来控制组播报文的转发，以及组播转发路径的检测和维护。</a:t>
            </a:r>
          </a:p>
          <a:p>
            <a:pPr eaLnBrk="1" hangingPunct="1"/>
            <a:endParaRPr lang="zh-CN" altLang="en-US" dirty="0">
              <a:ea typeface="宋体" panose="02010600030101010101" pitchFamily="2" charset="-122"/>
            </a:endParaRPr>
          </a:p>
        </p:txBody>
      </p:sp>
    </p:spTree>
    <p:extLst>
      <p:ext uri="{BB962C8B-B14F-4D97-AF65-F5344CB8AC3E}">
        <p14:creationId xmlns:p14="http://schemas.microsoft.com/office/powerpoint/2010/main" val="36635535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r>
              <a:rPr lang="zh-CN" altLang="en-US" dirty="0"/>
              <a:t>组播路由和转发与单播路由和转发类似，首先每个组播路由协议都各自建立并维护了一张协议路由表。各组播路由协议的组播路由信息经过综合形成一个总的组播路由表（</a:t>
            </a:r>
            <a:r>
              <a:rPr lang="en-US" altLang="zh-CN" dirty="0"/>
              <a:t>Multicast Routing-Table</a:t>
            </a:r>
            <a:r>
              <a:rPr lang="zh-CN" altLang="en-US" dirty="0"/>
              <a:t>）。最后，路由器根据组播路由和转发策略，从组播路由表中选出最优的组播路由，并下发到组播转发表（</a:t>
            </a:r>
            <a:r>
              <a:rPr lang="en-US" altLang="zh-CN" dirty="0"/>
              <a:t>Multicast Forwarding-Table</a:t>
            </a:r>
            <a:r>
              <a:rPr lang="zh-CN" altLang="en-US" dirty="0"/>
              <a:t>），直接用于控制组播数据的转发。</a:t>
            </a:r>
          </a:p>
          <a:p>
            <a:r>
              <a:rPr lang="zh-CN" altLang="en-US" dirty="0"/>
              <a:t>通过组播转发表，整个网络建立了一条以组播源为根，组成员为叶子的一点到多点的转发路径。为了实现转发路径的控制与维护，组播路由管理提供了一系列特性。</a:t>
            </a:r>
          </a:p>
          <a:p>
            <a:endParaRPr lang="zh-CN" altLang="en-US" dirty="0"/>
          </a:p>
        </p:txBody>
      </p:sp>
    </p:spTree>
    <p:extLst>
      <p:ext uri="{BB962C8B-B14F-4D97-AF65-F5344CB8AC3E}">
        <p14:creationId xmlns:p14="http://schemas.microsoft.com/office/powerpoint/2010/main" val="12979609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r>
              <a:rPr lang="en-US" altLang="zh-CN" dirty="0"/>
              <a:t>(FC00::2, FFE3::1) (S, G)</a:t>
            </a:r>
            <a:r>
              <a:rPr lang="zh-CN" altLang="en-US" dirty="0"/>
              <a:t>表项。 </a:t>
            </a:r>
            <a:endParaRPr lang="en-US" altLang="zh-CN" dirty="0"/>
          </a:p>
          <a:p>
            <a:r>
              <a:rPr lang="en-US" altLang="zh-CN" dirty="0"/>
              <a:t>Protocol: </a:t>
            </a:r>
            <a:r>
              <a:rPr lang="en-US" altLang="zh-CN" dirty="0" err="1"/>
              <a:t>pim-sm</a:t>
            </a:r>
            <a:r>
              <a:rPr lang="en-US" altLang="zh-CN" dirty="0"/>
              <a:t> </a:t>
            </a:r>
            <a:r>
              <a:rPr lang="zh-CN" altLang="en-US" dirty="0"/>
              <a:t>协议类型。第一个</a:t>
            </a:r>
            <a:r>
              <a:rPr lang="en-US" altLang="zh-CN" dirty="0"/>
              <a:t>Protocol</a:t>
            </a:r>
            <a:r>
              <a:rPr lang="zh-CN" altLang="en-US" dirty="0"/>
              <a:t>表示生成表项的协议类型，第二个</a:t>
            </a:r>
            <a:r>
              <a:rPr lang="en-US" altLang="zh-CN" dirty="0"/>
              <a:t>Protocol</a:t>
            </a:r>
            <a:r>
              <a:rPr lang="zh-CN" altLang="en-US" dirty="0"/>
              <a:t>表示生成下游接口的协议类型。</a:t>
            </a:r>
            <a:endParaRPr lang="en-US" altLang="zh-CN" dirty="0"/>
          </a:p>
          <a:p>
            <a:r>
              <a:rPr lang="en-US" altLang="zh-CN" dirty="0"/>
              <a:t>Flag: SPT LOC ACT PIM</a:t>
            </a:r>
            <a:r>
              <a:rPr lang="zh-CN" altLang="en-US" dirty="0"/>
              <a:t>路由表项的标志。</a:t>
            </a:r>
            <a:endParaRPr lang="en-US" altLang="zh-CN" dirty="0"/>
          </a:p>
          <a:p>
            <a:r>
              <a:rPr lang="en-US" altLang="zh-CN" dirty="0" err="1"/>
              <a:t>UpTime</a:t>
            </a:r>
            <a:r>
              <a:rPr lang="en-US" altLang="zh-CN" dirty="0"/>
              <a:t>: 00:04:24 </a:t>
            </a:r>
            <a:r>
              <a:rPr lang="zh-CN" altLang="en-US" dirty="0"/>
              <a:t>存在时间。第一个</a:t>
            </a:r>
            <a:r>
              <a:rPr lang="en-US" altLang="zh-CN" dirty="0" err="1"/>
              <a:t>UpTime</a:t>
            </a:r>
            <a:r>
              <a:rPr lang="zh-CN" altLang="en-US" dirty="0"/>
              <a:t>表示表项已存在的时间，第二个</a:t>
            </a:r>
            <a:r>
              <a:rPr lang="en-US" altLang="zh-CN" dirty="0" err="1"/>
              <a:t>UpTime</a:t>
            </a:r>
            <a:r>
              <a:rPr lang="zh-CN" altLang="en-US" dirty="0"/>
              <a:t>表示下游接口已存在的时间。</a:t>
            </a:r>
            <a:endParaRPr lang="en-US" altLang="zh-CN" dirty="0"/>
          </a:p>
          <a:p>
            <a:r>
              <a:rPr lang="en-US" altLang="zh-CN" dirty="0"/>
              <a:t>Upstream interface: Vlanif20 </a:t>
            </a:r>
            <a:r>
              <a:rPr lang="zh-CN" altLang="en-US" dirty="0"/>
              <a:t>上游接口。 </a:t>
            </a:r>
            <a:endParaRPr lang="en-US" altLang="zh-CN" dirty="0"/>
          </a:p>
          <a:p>
            <a:r>
              <a:rPr lang="en-US" altLang="zh-CN" dirty="0"/>
              <a:t>Upstream neighbor: FE80::A01:100:1 </a:t>
            </a:r>
            <a:r>
              <a:rPr lang="zh-CN" altLang="en-US" dirty="0"/>
              <a:t>上游邻居。</a:t>
            </a:r>
            <a:r>
              <a:rPr lang="en-US" altLang="zh-CN" dirty="0"/>
              <a:t>NULL</a:t>
            </a:r>
            <a:r>
              <a:rPr lang="zh-CN" altLang="en-US" dirty="0"/>
              <a:t>表示不存在上游邻居。 </a:t>
            </a:r>
            <a:endParaRPr lang="en-US" altLang="zh-CN" dirty="0"/>
          </a:p>
          <a:p>
            <a:r>
              <a:rPr lang="en-US" altLang="zh-CN" dirty="0"/>
              <a:t>RPF prime neighbor: FE80::A01:100:1 RPF</a:t>
            </a:r>
            <a:r>
              <a:rPr lang="zh-CN" altLang="en-US" dirty="0"/>
              <a:t>邻居。</a:t>
            </a:r>
            <a:r>
              <a:rPr lang="en-US" altLang="zh-CN" dirty="0"/>
              <a:t>NULL</a:t>
            </a:r>
            <a:r>
              <a:rPr lang="zh-CN" altLang="en-US" dirty="0"/>
              <a:t>表示不存在</a:t>
            </a:r>
            <a:r>
              <a:rPr lang="en-US" altLang="zh-CN" dirty="0"/>
              <a:t>RPF</a:t>
            </a:r>
            <a:r>
              <a:rPr lang="zh-CN" altLang="en-US" dirty="0"/>
              <a:t>邻居。 </a:t>
            </a:r>
            <a:endParaRPr lang="en-US" altLang="zh-CN" dirty="0"/>
          </a:p>
          <a:p>
            <a:r>
              <a:rPr lang="en-US" altLang="zh-CN" dirty="0"/>
              <a:t>Downstream interface(s) information: </a:t>
            </a:r>
            <a:r>
              <a:rPr lang="zh-CN" altLang="en-US" dirty="0"/>
              <a:t>下游接口信息。 </a:t>
            </a:r>
            <a:endParaRPr lang="en-US" altLang="zh-CN" dirty="0"/>
          </a:p>
          <a:p>
            <a:r>
              <a:rPr lang="en-US" altLang="zh-CN" dirty="0"/>
              <a:t>Total number of </a:t>
            </a:r>
            <a:r>
              <a:rPr lang="en-US" altLang="zh-CN" dirty="0" err="1"/>
              <a:t>downstreams</a:t>
            </a:r>
            <a:r>
              <a:rPr lang="en-US" altLang="zh-CN" dirty="0"/>
              <a:t>: 1 </a:t>
            </a:r>
            <a:r>
              <a:rPr lang="zh-CN" altLang="en-US" dirty="0"/>
              <a:t>下游接口数量。 </a:t>
            </a:r>
            <a:endParaRPr lang="en-US" altLang="zh-CN" dirty="0"/>
          </a:p>
          <a:p>
            <a:r>
              <a:rPr lang="en-US" altLang="zh-CN" dirty="0"/>
              <a:t>Expires: 00:02:47 </a:t>
            </a:r>
            <a:r>
              <a:rPr lang="zh-CN" altLang="en-US" dirty="0"/>
              <a:t>下游接口老化时间。</a:t>
            </a:r>
          </a:p>
        </p:txBody>
      </p:sp>
    </p:spTree>
    <p:extLst>
      <p:ext uri="{BB962C8B-B14F-4D97-AF65-F5344CB8AC3E}">
        <p14:creationId xmlns:p14="http://schemas.microsoft.com/office/powerpoint/2010/main" val="27587048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r>
              <a:rPr lang="en-US" altLang="zh-CN" dirty="0"/>
              <a:t>00001. (FC00::2, FFE3::1) </a:t>
            </a:r>
            <a:r>
              <a:rPr lang="zh-CN" altLang="en-US" dirty="0"/>
              <a:t>第</a:t>
            </a:r>
            <a:r>
              <a:rPr lang="en-US" altLang="zh-CN" dirty="0"/>
              <a:t>00001</a:t>
            </a:r>
            <a:r>
              <a:rPr lang="zh-CN" altLang="en-US" dirty="0"/>
              <a:t>号表项，是</a:t>
            </a:r>
            <a:r>
              <a:rPr lang="en-US" altLang="zh-CN" dirty="0"/>
              <a:t>(S, G)</a:t>
            </a:r>
            <a:r>
              <a:rPr lang="zh-CN" altLang="en-US" dirty="0"/>
              <a:t>形式。 </a:t>
            </a:r>
            <a:endParaRPr lang="en-US" altLang="zh-CN" dirty="0"/>
          </a:p>
          <a:p>
            <a:r>
              <a:rPr lang="en-US" altLang="zh-CN" dirty="0"/>
              <a:t>Uptime: 00:00:14 </a:t>
            </a:r>
            <a:r>
              <a:rPr lang="zh-CN" altLang="en-US" dirty="0"/>
              <a:t>组播路由表项更新时间。 </a:t>
            </a:r>
            <a:endParaRPr lang="en-US" altLang="zh-CN" dirty="0"/>
          </a:p>
          <a:p>
            <a:r>
              <a:rPr lang="en-US" altLang="zh-CN" dirty="0"/>
              <a:t>Upstream Interface: Vlanif10 </a:t>
            </a:r>
            <a:r>
              <a:rPr lang="zh-CN" altLang="en-US" dirty="0"/>
              <a:t>上游接口。 </a:t>
            </a:r>
            <a:endParaRPr lang="en-US" altLang="zh-CN" dirty="0"/>
          </a:p>
          <a:p>
            <a:r>
              <a:rPr lang="en-US" altLang="zh-CN" dirty="0"/>
              <a:t>List of 1 downstream interface </a:t>
            </a:r>
            <a:r>
              <a:rPr lang="zh-CN" altLang="en-US" dirty="0"/>
              <a:t>下游接口列表。</a:t>
            </a:r>
          </a:p>
        </p:txBody>
      </p:sp>
    </p:spTree>
    <p:extLst>
      <p:ext uri="{BB962C8B-B14F-4D97-AF65-F5344CB8AC3E}">
        <p14:creationId xmlns:p14="http://schemas.microsoft.com/office/powerpoint/2010/main" val="20402072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r>
              <a:rPr lang="en-US" altLang="zh-CN" dirty="0"/>
              <a:t>00001. (FC00:1::3, FF1E::1)  </a:t>
            </a:r>
            <a:r>
              <a:rPr lang="zh-CN" altLang="en-US" dirty="0"/>
              <a:t>第</a:t>
            </a:r>
            <a:r>
              <a:rPr lang="en-US" altLang="zh-CN" dirty="0"/>
              <a:t>00001</a:t>
            </a:r>
            <a:r>
              <a:rPr lang="zh-CN" altLang="en-US" dirty="0"/>
              <a:t>号表项，是</a:t>
            </a:r>
            <a:r>
              <a:rPr lang="en-US" altLang="zh-CN" dirty="0"/>
              <a:t>(S, G)</a:t>
            </a:r>
            <a:r>
              <a:rPr lang="zh-CN" altLang="en-US" dirty="0"/>
              <a:t>形式。 </a:t>
            </a:r>
            <a:endParaRPr lang="en-US" altLang="zh-CN" dirty="0"/>
          </a:p>
          <a:p>
            <a:r>
              <a:rPr lang="en-US" altLang="zh-CN" dirty="0"/>
              <a:t>MID: 10  </a:t>
            </a:r>
            <a:r>
              <a:rPr lang="zh-CN" altLang="en-US" dirty="0"/>
              <a:t>组播转发表项在</a:t>
            </a:r>
            <a:r>
              <a:rPr lang="en-US" altLang="zh-CN" dirty="0"/>
              <a:t>MFIB</a:t>
            </a:r>
            <a:r>
              <a:rPr lang="zh-CN" altLang="en-US" dirty="0"/>
              <a:t>表中的唯一标识，用于快速检索组播转发表。 </a:t>
            </a:r>
            <a:endParaRPr lang="en-US" altLang="zh-CN" dirty="0"/>
          </a:p>
          <a:p>
            <a:r>
              <a:rPr lang="en-US" altLang="zh-CN" dirty="0"/>
              <a:t>Flags: ACT </a:t>
            </a:r>
            <a:r>
              <a:rPr lang="zh-CN" altLang="en-US" dirty="0"/>
              <a:t>组播转发表项的标志。 </a:t>
            </a:r>
            <a:endParaRPr lang="en-US" altLang="zh-CN" dirty="0"/>
          </a:p>
          <a:p>
            <a:r>
              <a:rPr lang="en-US" altLang="zh-CN" dirty="0" err="1"/>
              <a:t>UpTime</a:t>
            </a:r>
            <a:r>
              <a:rPr lang="en-US" altLang="zh-CN" dirty="0"/>
              <a:t>: 02:54:43 </a:t>
            </a:r>
            <a:r>
              <a:rPr lang="zh-CN" altLang="en-US" dirty="0"/>
              <a:t>组播转发表项已存在的时间。 </a:t>
            </a:r>
            <a:endParaRPr lang="en-US" altLang="zh-CN" dirty="0"/>
          </a:p>
          <a:p>
            <a:r>
              <a:rPr lang="en-US" altLang="zh-CN" dirty="0"/>
              <a:t>Timeout in: 00:03:26  </a:t>
            </a:r>
            <a:r>
              <a:rPr lang="zh-CN" altLang="en-US" dirty="0"/>
              <a:t>组播转发表项超时时间。 </a:t>
            </a:r>
            <a:endParaRPr lang="en-US" altLang="zh-CN" dirty="0"/>
          </a:p>
          <a:p>
            <a:r>
              <a:rPr lang="en-US" altLang="zh-CN" dirty="0"/>
              <a:t>Incoming interface: Vlanif10 </a:t>
            </a:r>
            <a:r>
              <a:rPr lang="zh-CN" altLang="en-US" dirty="0"/>
              <a:t>表项入接口。 </a:t>
            </a:r>
            <a:endParaRPr lang="en-US" altLang="zh-CN" dirty="0"/>
          </a:p>
          <a:p>
            <a:r>
              <a:rPr lang="en-US" altLang="zh-CN" dirty="0"/>
              <a:t>List of 1 outgoing interfaces  </a:t>
            </a:r>
            <a:r>
              <a:rPr lang="zh-CN" altLang="en-US" dirty="0"/>
              <a:t>表项出接口列表。 </a:t>
            </a:r>
            <a:endParaRPr lang="en-US" altLang="zh-CN" dirty="0"/>
          </a:p>
          <a:p>
            <a:r>
              <a:rPr lang="en-US" altLang="zh-CN" dirty="0" err="1"/>
              <a:t>Activetime</a:t>
            </a:r>
            <a:r>
              <a:rPr lang="en-US" altLang="zh-CN" dirty="0"/>
              <a:t>: 00:23:15 </a:t>
            </a:r>
            <a:r>
              <a:rPr lang="zh-CN" altLang="en-US" dirty="0"/>
              <a:t>出接口已存在时间。 </a:t>
            </a:r>
            <a:endParaRPr lang="en-US" altLang="zh-CN" dirty="0"/>
          </a:p>
          <a:p>
            <a:r>
              <a:rPr lang="en-US" altLang="zh-CN" dirty="0"/>
              <a:t>Matched 38264 packets(1071392 bytes)  </a:t>
            </a:r>
            <a:r>
              <a:rPr lang="zh-CN" altLang="en-US" dirty="0"/>
              <a:t>匹配该表项的报文数目。</a:t>
            </a:r>
            <a:endParaRPr lang="en-US" altLang="zh-CN" dirty="0"/>
          </a:p>
          <a:p>
            <a:r>
              <a:rPr lang="zh-CN" altLang="en-US" dirty="0"/>
              <a:t> </a:t>
            </a:r>
            <a:r>
              <a:rPr lang="en-US" altLang="zh-CN" dirty="0"/>
              <a:t>Wrong If 0 packets  </a:t>
            </a:r>
            <a:r>
              <a:rPr lang="zh-CN" altLang="en-US" dirty="0"/>
              <a:t>从错误接口进入的报文数目。 </a:t>
            </a:r>
            <a:endParaRPr lang="en-US" altLang="zh-CN" dirty="0"/>
          </a:p>
          <a:p>
            <a:r>
              <a:rPr lang="en-US" altLang="zh-CN" dirty="0"/>
              <a:t>Forwarded 38264 packets(1071392 bytes) </a:t>
            </a:r>
            <a:r>
              <a:rPr lang="zh-CN" altLang="en-US" dirty="0"/>
              <a:t>已转发的报文数目。</a:t>
            </a:r>
          </a:p>
        </p:txBody>
      </p:sp>
    </p:spTree>
    <p:extLst>
      <p:ext uri="{BB962C8B-B14F-4D97-AF65-F5344CB8AC3E}">
        <p14:creationId xmlns:p14="http://schemas.microsoft.com/office/powerpoint/2010/main" val="24685917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normAutofit/>
          </a:bodyPr>
          <a:lstStyle/>
          <a:p>
            <a:pPr algn="just" eaLnBrk="1" hangingPunct="1">
              <a:defRPr/>
            </a:pPr>
            <a:r>
              <a:rPr lang="en-US" altLang="zh-CN" sz="1100" b="0" i="0" kern="1200" baseline="0" dirty="0">
                <a:solidFill>
                  <a:schemeClr val="tx1"/>
                </a:solidFill>
                <a:latin typeface="微软雅黑" pitchFamily="34" charset="-122"/>
                <a:ea typeface="微软雅黑" pitchFamily="34" charset="-122"/>
                <a:cs typeface="+mn-cs"/>
              </a:rPr>
              <a:t>RPF</a:t>
            </a:r>
            <a:r>
              <a:rPr lang="zh-CN" altLang="en-US" sz="1100" b="0" i="0" kern="1200" baseline="0" dirty="0">
                <a:solidFill>
                  <a:schemeClr val="tx1"/>
                </a:solidFill>
                <a:latin typeface="微软雅黑" pitchFamily="34" charset="-122"/>
                <a:ea typeface="微软雅黑" pitchFamily="34" charset="-122"/>
                <a:cs typeface="+mn-cs"/>
              </a:rPr>
              <a:t>检查原理</a:t>
            </a:r>
            <a:endParaRPr lang="en-US" altLang="zh-CN" sz="1100" b="0" i="0" kern="1200" baseline="0" dirty="0">
              <a:solidFill>
                <a:schemeClr val="tx1"/>
              </a:solidFill>
              <a:latin typeface="微软雅黑" pitchFamily="34" charset="-122"/>
              <a:ea typeface="微软雅黑" pitchFamily="34" charset="-122"/>
              <a:cs typeface="+mn-cs"/>
            </a:endParaRPr>
          </a:p>
          <a:p>
            <a:pPr lvl="1" algn="just" eaLnBrk="1" hangingPunct="1">
              <a:defRPr/>
            </a:pPr>
            <a:r>
              <a:rPr lang="zh-CN" altLang="en-US" dirty="0"/>
              <a:t>路由器收到一份组播报文后，会根据报文的源地址通过单播路由表查找到达“报文源”的路由，查看到“报文源”的路由表项的出接口是否与收到组播报文的入接口一致。如果一致，则认为该组播报文从正确的接口到达，从而保证了整个转发路径的正确性和唯一性。这个过程就被称为</a:t>
            </a:r>
            <a:r>
              <a:rPr lang="en-US" altLang="zh-CN" dirty="0"/>
              <a:t>RPF</a:t>
            </a:r>
            <a:r>
              <a:rPr lang="zh-CN" altLang="en-US" dirty="0"/>
              <a:t>检查。</a:t>
            </a:r>
          </a:p>
          <a:p>
            <a:pPr lvl="1" algn="just" eaLnBrk="1" hangingPunct="1">
              <a:defRPr/>
            </a:pPr>
            <a:r>
              <a:rPr lang="zh-CN" altLang="en-US" dirty="0"/>
              <a:t>如果这几条等价路由都是来自同一张路由表项，则选取下一跳地址最大的路由作为</a:t>
            </a:r>
            <a:r>
              <a:rPr lang="en-US" altLang="zh-CN" dirty="0"/>
              <a:t>RPF</a:t>
            </a:r>
            <a:r>
              <a:rPr lang="zh-CN" altLang="en-US" dirty="0"/>
              <a:t>路由。</a:t>
            </a:r>
          </a:p>
          <a:p>
            <a:pPr lvl="1" algn="just" eaLnBrk="1" hangingPunct="1">
              <a:defRPr/>
            </a:pPr>
            <a:r>
              <a:rPr lang="en-US" altLang="zh-CN" dirty="0"/>
              <a:t>RPF</a:t>
            </a:r>
            <a:r>
              <a:rPr lang="zh-CN" altLang="en-US" dirty="0"/>
              <a:t>检验可以基于单播路由、</a:t>
            </a:r>
            <a:r>
              <a:rPr lang="en-US" altLang="zh-CN" dirty="0"/>
              <a:t>MBGP</a:t>
            </a:r>
            <a:r>
              <a:rPr lang="zh-CN" altLang="en-US" dirty="0"/>
              <a:t>路由和组播静态路由。他们之间的优先顺序为组播静态路由、</a:t>
            </a:r>
            <a:r>
              <a:rPr lang="en-US" altLang="zh-CN" dirty="0"/>
              <a:t>MBGP</a:t>
            </a:r>
            <a:r>
              <a:rPr lang="zh-CN" altLang="en-US" dirty="0"/>
              <a:t>路由、单播路由。</a:t>
            </a:r>
            <a:endParaRPr lang="en-US" altLang="zh-CN" dirty="0"/>
          </a:p>
          <a:p>
            <a:pPr lvl="1" algn="just" eaLnBrk="1" hangingPunct="1">
              <a:defRPr/>
            </a:pPr>
            <a:endParaRPr lang="zh-CN" altLang="en-US" dirty="0"/>
          </a:p>
          <a:p>
            <a:pPr marL="180975" marR="0" lvl="0" indent="-180975" algn="just"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zh-CN" altLang="en-US" sz="1100" b="0" i="0" kern="1200" baseline="0" dirty="0">
                <a:solidFill>
                  <a:schemeClr val="tx1"/>
                </a:solidFill>
                <a:latin typeface="微软雅黑" pitchFamily="34" charset="-122"/>
                <a:ea typeface="微软雅黑" pitchFamily="34" charset="-122"/>
                <a:cs typeface="+mn-cs"/>
              </a:rPr>
              <a:t>拓扑描述</a:t>
            </a:r>
            <a:endParaRPr lang="en-US" altLang="zh-CN" sz="1100" b="0" i="0" kern="1200" baseline="0" dirty="0">
              <a:solidFill>
                <a:schemeClr val="tx1"/>
              </a:solidFill>
              <a:latin typeface="微软雅黑" pitchFamily="34" charset="-122"/>
              <a:ea typeface="微软雅黑" pitchFamily="34" charset="-122"/>
              <a:cs typeface="+mn-cs"/>
            </a:endParaRPr>
          </a:p>
          <a:p>
            <a:pPr marL="541338" marR="0" lvl="1" indent="-180975" algn="just"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zh-CN" altLang="en-US" sz="1100" b="0" i="0" kern="1200" baseline="0" dirty="0">
                <a:solidFill>
                  <a:schemeClr val="tx1"/>
                </a:solidFill>
                <a:latin typeface="微软雅黑" pitchFamily="34" charset="-122"/>
                <a:ea typeface="微软雅黑" pitchFamily="34" charset="-122"/>
                <a:cs typeface="+mn-cs"/>
              </a:rPr>
              <a:t>来自组播源</a:t>
            </a:r>
            <a:r>
              <a:rPr lang="en-US" altLang="zh-CN" sz="1100" b="0" i="0" kern="1200" baseline="0" dirty="0">
                <a:solidFill>
                  <a:schemeClr val="tx1"/>
                </a:solidFill>
                <a:latin typeface="微软雅黑" pitchFamily="34" charset="-122"/>
                <a:ea typeface="微软雅黑" pitchFamily="34" charset="-122"/>
                <a:cs typeface="+mn-cs"/>
              </a:rPr>
              <a:t>FC00:0:0:2001::1/64</a:t>
            </a:r>
            <a:r>
              <a:rPr lang="zh-CN" altLang="en-US" sz="1100" b="0" i="0" kern="1200" baseline="0" dirty="0">
                <a:solidFill>
                  <a:schemeClr val="tx1"/>
                </a:solidFill>
                <a:latin typeface="微软雅黑" pitchFamily="34" charset="-122"/>
                <a:ea typeface="微软雅黑" pitchFamily="34" charset="-122"/>
                <a:cs typeface="+mn-cs"/>
              </a:rPr>
              <a:t>的组播流从</a:t>
            </a:r>
            <a:r>
              <a:rPr lang="en-US" altLang="zh-CN" sz="1100" b="0" i="0" kern="1200" baseline="0" dirty="0">
                <a:solidFill>
                  <a:schemeClr val="tx1"/>
                </a:solidFill>
                <a:latin typeface="微软雅黑" pitchFamily="34" charset="-122"/>
                <a:ea typeface="微软雅黑" pitchFamily="34" charset="-122"/>
                <a:cs typeface="+mn-cs"/>
              </a:rPr>
              <a:t>S1</a:t>
            </a:r>
            <a:r>
              <a:rPr lang="zh-CN" altLang="en-US" sz="1100" b="0" i="0" kern="1200" baseline="0" dirty="0">
                <a:solidFill>
                  <a:schemeClr val="tx1"/>
                </a:solidFill>
                <a:latin typeface="微软雅黑" pitchFamily="34" charset="-122"/>
                <a:ea typeface="微软雅黑" pitchFamily="34" charset="-122"/>
                <a:cs typeface="+mn-cs"/>
              </a:rPr>
              <a:t>口到达路由器，路由器检查路由表，发现可以转发该组播流的端口为</a:t>
            </a:r>
            <a:r>
              <a:rPr lang="en-US" altLang="zh-CN" sz="1100" b="0" i="0" kern="1200" baseline="0" dirty="0">
                <a:solidFill>
                  <a:schemeClr val="tx1"/>
                </a:solidFill>
                <a:latin typeface="微软雅黑" pitchFamily="34" charset="-122"/>
                <a:ea typeface="微软雅黑" pitchFamily="34" charset="-122"/>
                <a:cs typeface="+mn-cs"/>
              </a:rPr>
              <a:t>S0</a:t>
            </a:r>
            <a:r>
              <a:rPr lang="zh-CN" altLang="en-US" sz="1100" b="0" i="0" kern="1200" baseline="0" dirty="0">
                <a:solidFill>
                  <a:schemeClr val="tx1"/>
                </a:solidFill>
                <a:latin typeface="微软雅黑" pitchFamily="34" charset="-122"/>
                <a:ea typeface="微软雅黑" pitchFamily="34" charset="-122"/>
                <a:cs typeface="+mn-cs"/>
              </a:rPr>
              <a:t>，</a:t>
            </a:r>
            <a:r>
              <a:rPr lang="en-US" altLang="zh-CN" sz="1100" b="0" i="0" kern="1200" baseline="0" dirty="0">
                <a:solidFill>
                  <a:schemeClr val="tx1"/>
                </a:solidFill>
                <a:latin typeface="微软雅黑" pitchFamily="34" charset="-122"/>
                <a:ea typeface="微软雅黑" pitchFamily="34" charset="-122"/>
                <a:cs typeface="+mn-cs"/>
              </a:rPr>
              <a:t>RPF</a:t>
            </a:r>
            <a:r>
              <a:rPr lang="zh-CN" altLang="en-US" sz="1100" b="0" i="0" kern="1200" baseline="0" dirty="0">
                <a:solidFill>
                  <a:schemeClr val="tx1"/>
                </a:solidFill>
                <a:latin typeface="微软雅黑" pitchFamily="34" charset="-122"/>
                <a:ea typeface="微软雅黑" pitchFamily="34" charset="-122"/>
                <a:cs typeface="+mn-cs"/>
              </a:rPr>
              <a:t>检查失败。因此达到</a:t>
            </a:r>
            <a:r>
              <a:rPr lang="en-US" altLang="zh-CN" sz="1100" b="0" i="0" kern="1200" baseline="0" dirty="0">
                <a:solidFill>
                  <a:schemeClr val="tx1"/>
                </a:solidFill>
                <a:latin typeface="微软雅黑" pitchFamily="34" charset="-122"/>
                <a:ea typeface="微软雅黑" pitchFamily="34" charset="-122"/>
                <a:cs typeface="+mn-cs"/>
              </a:rPr>
              <a:t>S1</a:t>
            </a:r>
            <a:r>
              <a:rPr lang="zh-CN" altLang="en-US" sz="1100" b="0" i="0" kern="1200" baseline="0" dirty="0">
                <a:solidFill>
                  <a:schemeClr val="tx1"/>
                </a:solidFill>
                <a:latin typeface="微软雅黑" pitchFamily="34" charset="-122"/>
                <a:ea typeface="微软雅黑" pitchFamily="34" charset="-122"/>
                <a:cs typeface="+mn-cs"/>
              </a:rPr>
              <a:t>口的数据流被丢弃。</a:t>
            </a:r>
          </a:p>
          <a:p>
            <a:pPr marL="541338" marR="0" lvl="1" indent="-180975" algn="just"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zh-CN" altLang="en-US" sz="1100" b="0" i="0" kern="1200" baseline="0" dirty="0">
                <a:solidFill>
                  <a:schemeClr val="tx1"/>
                </a:solidFill>
                <a:latin typeface="微软雅黑" pitchFamily="34" charset="-122"/>
                <a:ea typeface="微软雅黑" pitchFamily="34" charset="-122"/>
                <a:cs typeface="+mn-cs"/>
              </a:rPr>
              <a:t>来自组播源</a:t>
            </a:r>
            <a:r>
              <a:rPr lang="en-US" altLang="zh-CN" sz="1100" b="0" i="0" kern="1200" baseline="0" dirty="0">
                <a:solidFill>
                  <a:schemeClr val="tx1"/>
                </a:solidFill>
                <a:latin typeface="微软雅黑" pitchFamily="34" charset="-122"/>
                <a:ea typeface="微软雅黑" pitchFamily="34" charset="-122"/>
                <a:cs typeface="+mn-cs"/>
              </a:rPr>
              <a:t>FC00:0:0:2001::1/64</a:t>
            </a:r>
            <a:r>
              <a:rPr lang="zh-CN" altLang="en-US" sz="1100" b="0" i="0" kern="1200" baseline="0" dirty="0">
                <a:solidFill>
                  <a:schemeClr val="tx1"/>
                </a:solidFill>
                <a:latin typeface="微软雅黑" pitchFamily="34" charset="-122"/>
                <a:ea typeface="微软雅黑" pitchFamily="34" charset="-122"/>
                <a:cs typeface="+mn-cs"/>
              </a:rPr>
              <a:t>的组播流从</a:t>
            </a:r>
            <a:r>
              <a:rPr lang="en-US" altLang="zh-CN" sz="1100" b="0" i="0" kern="1200" baseline="0" dirty="0">
                <a:solidFill>
                  <a:schemeClr val="tx1"/>
                </a:solidFill>
                <a:latin typeface="微软雅黑" pitchFamily="34" charset="-122"/>
                <a:ea typeface="微软雅黑" pitchFamily="34" charset="-122"/>
                <a:cs typeface="+mn-cs"/>
              </a:rPr>
              <a:t>S0</a:t>
            </a:r>
            <a:r>
              <a:rPr lang="zh-CN" altLang="en-US" sz="1100" b="0" i="0" kern="1200" baseline="0" dirty="0">
                <a:solidFill>
                  <a:schemeClr val="tx1"/>
                </a:solidFill>
                <a:latin typeface="微软雅黑" pitchFamily="34" charset="-122"/>
                <a:ea typeface="微软雅黑" pitchFamily="34" charset="-122"/>
                <a:cs typeface="+mn-cs"/>
              </a:rPr>
              <a:t>口达到路由器，检查路由表发现入接口与接收该组播流的接口</a:t>
            </a:r>
            <a:r>
              <a:rPr lang="en-US" altLang="zh-CN" sz="1100" b="0" i="0" kern="1200" baseline="0" dirty="0">
                <a:solidFill>
                  <a:schemeClr val="tx1"/>
                </a:solidFill>
                <a:latin typeface="微软雅黑" pitchFamily="34" charset="-122"/>
                <a:ea typeface="微软雅黑" pitchFamily="34" charset="-122"/>
                <a:cs typeface="+mn-cs"/>
              </a:rPr>
              <a:t>S0</a:t>
            </a:r>
            <a:r>
              <a:rPr lang="zh-CN" altLang="en-US" sz="1100" b="0" i="0" kern="1200" baseline="0" dirty="0">
                <a:solidFill>
                  <a:schemeClr val="tx1"/>
                </a:solidFill>
                <a:latin typeface="微软雅黑" pitchFamily="34" charset="-122"/>
                <a:ea typeface="微软雅黑" pitchFamily="34" charset="-122"/>
                <a:cs typeface="+mn-cs"/>
              </a:rPr>
              <a:t>一致，</a:t>
            </a:r>
            <a:r>
              <a:rPr lang="en-US" altLang="zh-CN" sz="1100" b="0" i="0" kern="1200" baseline="0" dirty="0">
                <a:solidFill>
                  <a:schemeClr val="tx1"/>
                </a:solidFill>
                <a:latin typeface="微软雅黑" pitchFamily="34" charset="-122"/>
                <a:ea typeface="微软雅黑" pitchFamily="34" charset="-122"/>
                <a:cs typeface="+mn-cs"/>
              </a:rPr>
              <a:t>RPF</a:t>
            </a:r>
            <a:r>
              <a:rPr lang="zh-CN" altLang="en-US" sz="1100" b="0" i="0" kern="1200" baseline="0" dirty="0">
                <a:solidFill>
                  <a:schemeClr val="tx1"/>
                </a:solidFill>
                <a:latin typeface="微软雅黑" pitchFamily="34" charset="-122"/>
                <a:ea typeface="微软雅黑" pitchFamily="34" charset="-122"/>
                <a:cs typeface="+mn-cs"/>
              </a:rPr>
              <a:t>检查成功。因此组播流将被正确的转发。</a:t>
            </a:r>
            <a:endParaRPr lang="en-US" altLang="zh-CN" sz="1100" b="0" i="0" kern="1200" baseline="0" dirty="0">
              <a:solidFill>
                <a:schemeClr val="tx1"/>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33737311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r>
              <a:rPr lang="zh-CN" altLang="en-US" dirty="0"/>
              <a:t>组播路由协议通过已有的单播路由信息来确定上、下游邻居设备，创建组播路由表项。运用</a:t>
            </a:r>
            <a:r>
              <a:rPr lang="en-US" altLang="zh-CN" dirty="0"/>
              <a:t>RPF</a:t>
            </a:r>
            <a:r>
              <a:rPr lang="zh-CN" altLang="en-US" dirty="0"/>
              <a:t>检查机制，来确保组播数据流能够沿组播分发树（路径）正确的传输，同时可以避免转发路径上环路的产生。</a:t>
            </a:r>
          </a:p>
          <a:p>
            <a:r>
              <a:rPr lang="zh-CN" altLang="en-US" dirty="0"/>
              <a:t>在实际组播数据转发过程中，如果对每一份接收到的组播数据报文都通过单播路由表进行</a:t>
            </a:r>
            <a:r>
              <a:rPr lang="en-US" altLang="zh-CN" dirty="0"/>
              <a:t>RPF</a:t>
            </a:r>
            <a:r>
              <a:rPr lang="zh-CN" altLang="en-US" dirty="0"/>
              <a:t>检查，会给路由器带来很大负担。因此，路由器在收到一份来自源</a:t>
            </a:r>
            <a:r>
              <a:rPr lang="en-US" altLang="zh-CN" dirty="0"/>
              <a:t>S</a:t>
            </a:r>
            <a:r>
              <a:rPr lang="zh-CN" altLang="en-US" dirty="0"/>
              <a:t>发往组</a:t>
            </a:r>
            <a:r>
              <a:rPr lang="en-US" altLang="zh-CN" dirty="0"/>
              <a:t>G</a:t>
            </a:r>
            <a:r>
              <a:rPr lang="zh-CN" altLang="en-US" dirty="0"/>
              <a:t>的组播数据报文之后，首先会在组播转发表中查找有无相应的（</a:t>
            </a:r>
            <a:r>
              <a:rPr lang="en-US" altLang="zh-CN" dirty="0"/>
              <a:t>S</a:t>
            </a:r>
            <a:r>
              <a:rPr lang="zh-CN" altLang="en-US" dirty="0"/>
              <a:t>，</a:t>
            </a:r>
            <a:r>
              <a:rPr lang="en-US" altLang="zh-CN" dirty="0"/>
              <a:t>G</a:t>
            </a:r>
            <a:r>
              <a:rPr lang="zh-CN" altLang="en-US" dirty="0"/>
              <a:t>）组播转发表项：</a:t>
            </a:r>
          </a:p>
          <a:p>
            <a:r>
              <a:rPr lang="zh-CN" altLang="en-US" dirty="0"/>
              <a:t>如果不存在（</a:t>
            </a:r>
            <a:r>
              <a:rPr lang="en-US" altLang="zh-CN" dirty="0"/>
              <a:t>S</a:t>
            </a:r>
            <a:r>
              <a:rPr lang="zh-CN" altLang="en-US" dirty="0"/>
              <a:t>，</a:t>
            </a:r>
            <a:r>
              <a:rPr lang="en-US" altLang="zh-CN" dirty="0"/>
              <a:t>G</a:t>
            </a:r>
            <a:r>
              <a:rPr lang="zh-CN" altLang="en-US" dirty="0"/>
              <a:t>）转发表项，则对该报文执行</a:t>
            </a:r>
            <a:r>
              <a:rPr lang="en-US" altLang="zh-CN" dirty="0"/>
              <a:t>RPF</a:t>
            </a:r>
            <a:r>
              <a:rPr lang="zh-CN" altLang="en-US" dirty="0"/>
              <a:t>检查，将检查到的</a:t>
            </a:r>
            <a:r>
              <a:rPr lang="en-US" altLang="zh-CN" dirty="0"/>
              <a:t>RPF</a:t>
            </a:r>
            <a:r>
              <a:rPr lang="zh-CN" altLang="en-US" dirty="0"/>
              <a:t>接口作为入接口，创建组播路由表项，下发到组播转发表中。其中，对</a:t>
            </a:r>
            <a:r>
              <a:rPr lang="en-US" altLang="zh-CN" dirty="0"/>
              <a:t>RPF</a:t>
            </a:r>
            <a:r>
              <a:rPr lang="zh-CN" altLang="en-US" dirty="0"/>
              <a:t>检查结果的处理方式为：如果检查通过，表明接收接口为</a:t>
            </a:r>
            <a:r>
              <a:rPr lang="en-US" altLang="zh-CN" dirty="0"/>
              <a:t>RPF</a:t>
            </a:r>
            <a:r>
              <a:rPr lang="zh-CN" altLang="en-US" dirty="0"/>
              <a:t>接口，向转发表项的所有出接口转发；如果检查失败，表明报文来源路径错误，丢弃该报文。 </a:t>
            </a:r>
          </a:p>
          <a:p>
            <a:r>
              <a:rPr lang="zh-CN" altLang="en-US" dirty="0"/>
              <a:t>如果存在（</a:t>
            </a:r>
            <a:r>
              <a:rPr lang="en-US" altLang="zh-CN" dirty="0"/>
              <a:t>S</a:t>
            </a:r>
            <a:r>
              <a:rPr lang="zh-CN" altLang="en-US" dirty="0"/>
              <a:t>，</a:t>
            </a:r>
            <a:r>
              <a:rPr lang="en-US" altLang="zh-CN" dirty="0"/>
              <a:t>G</a:t>
            </a:r>
            <a:r>
              <a:rPr lang="zh-CN" altLang="en-US" dirty="0"/>
              <a:t>）转发表项，并且接收该报文的接口与转发表项的入接口一致，则向所有的出接口转发该报文。 </a:t>
            </a:r>
          </a:p>
          <a:p>
            <a:r>
              <a:rPr lang="zh-CN" altLang="en-US" dirty="0"/>
              <a:t>如果存在（</a:t>
            </a:r>
            <a:r>
              <a:rPr lang="en-US" altLang="zh-CN" dirty="0"/>
              <a:t>S</a:t>
            </a:r>
            <a:r>
              <a:rPr lang="zh-CN" altLang="en-US" dirty="0"/>
              <a:t>，</a:t>
            </a:r>
            <a:r>
              <a:rPr lang="en-US" altLang="zh-CN" dirty="0"/>
              <a:t>G</a:t>
            </a:r>
            <a:r>
              <a:rPr lang="zh-CN" altLang="en-US" dirty="0"/>
              <a:t>）转发表项，但是接收该报文的接口与转发表项的入接口不一致，则对此报文进行</a:t>
            </a:r>
            <a:r>
              <a:rPr lang="en-US" altLang="zh-CN" dirty="0"/>
              <a:t>RPF</a:t>
            </a:r>
            <a:r>
              <a:rPr lang="zh-CN" altLang="en-US" dirty="0"/>
              <a:t>检查。对</a:t>
            </a:r>
            <a:r>
              <a:rPr lang="en-US" altLang="zh-CN" dirty="0"/>
              <a:t>RPF</a:t>
            </a:r>
            <a:r>
              <a:rPr lang="zh-CN" altLang="en-US" dirty="0"/>
              <a:t>检查结果的处理方式为： </a:t>
            </a:r>
          </a:p>
          <a:p>
            <a:pPr lvl="1"/>
            <a:r>
              <a:rPr lang="zh-CN" altLang="en-US" dirty="0"/>
              <a:t>若</a:t>
            </a:r>
            <a:r>
              <a:rPr lang="en-US" altLang="zh-CN" dirty="0"/>
              <a:t>RPF</a:t>
            </a:r>
            <a:r>
              <a:rPr lang="zh-CN" altLang="en-US" dirty="0"/>
              <a:t>检查选取出的</a:t>
            </a:r>
            <a:r>
              <a:rPr lang="en-US" altLang="zh-CN" dirty="0"/>
              <a:t>RPF</a:t>
            </a:r>
            <a:r>
              <a:rPr lang="zh-CN" altLang="en-US" dirty="0"/>
              <a:t>接口与转发表项的入接口一致，则说明（</a:t>
            </a:r>
            <a:r>
              <a:rPr lang="en-US" altLang="zh-CN" dirty="0"/>
              <a:t>S</a:t>
            </a:r>
            <a:r>
              <a:rPr lang="zh-CN" altLang="en-US" dirty="0"/>
              <a:t>，</a:t>
            </a:r>
            <a:r>
              <a:rPr lang="en-US" altLang="zh-CN" dirty="0"/>
              <a:t>G</a:t>
            </a:r>
            <a:r>
              <a:rPr lang="zh-CN" altLang="en-US" dirty="0"/>
              <a:t>）表项正确，报文来源路径错误，将其丢弃。 </a:t>
            </a:r>
          </a:p>
          <a:p>
            <a:pPr lvl="1"/>
            <a:r>
              <a:rPr lang="zh-CN" altLang="en-US" dirty="0"/>
              <a:t>若</a:t>
            </a:r>
            <a:r>
              <a:rPr lang="en-US" altLang="zh-CN" dirty="0"/>
              <a:t>RPF</a:t>
            </a:r>
            <a:r>
              <a:rPr lang="zh-CN" altLang="en-US" dirty="0"/>
              <a:t>检查选取出的</a:t>
            </a:r>
            <a:r>
              <a:rPr lang="en-US" altLang="zh-CN" dirty="0"/>
              <a:t>RPF</a:t>
            </a:r>
            <a:r>
              <a:rPr lang="zh-CN" altLang="en-US" dirty="0"/>
              <a:t>接口与转发表项的入接口不符，则说明（</a:t>
            </a:r>
            <a:r>
              <a:rPr lang="en-US" altLang="zh-CN" dirty="0"/>
              <a:t>S</a:t>
            </a:r>
            <a:r>
              <a:rPr lang="zh-CN" altLang="en-US" dirty="0"/>
              <a:t>，</a:t>
            </a:r>
            <a:r>
              <a:rPr lang="en-US" altLang="zh-CN" dirty="0"/>
              <a:t>G</a:t>
            </a:r>
            <a:r>
              <a:rPr lang="zh-CN" altLang="en-US" dirty="0"/>
              <a:t>）表项已过时，于是把表项中的入接口更新为</a:t>
            </a:r>
            <a:r>
              <a:rPr lang="en-US" altLang="zh-CN" dirty="0"/>
              <a:t>RPF</a:t>
            </a:r>
            <a:r>
              <a:rPr lang="zh-CN" altLang="en-US" dirty="0"/>
              <a:t>接口。然后再根据</a:t>
            </a:r>
            <a:r>
              <a:rPr lang="en-US" altLang="zh-CN" dirty="0"/>
              <a:t>RPF</a:t>
            </a:r>
            <a:r>
              <a:rPr lang="zh-CN" altLang="en-US" dirty="0"/>
              <a:t>检查规则进行判断：如果接收该报文的接口正是其</a:t>
            </a:r>
            <a:r>
              <a:rPr lang="en-US" altLang="zh-CN" dirty="0"/>
              <a:t>RPF</a:t>
            </a:r>
            <a:r>
              <a:rPr lang="zh-CN" altLang="en-US" dirty="0"/>
              <a:t>接口，则向转发表项的所有出接口转发该报文，否则将其丢弃。 </a:t>
            </a:r>
          </a:p>
          <a:p>
            <a:endParaRPr lang="zh-CN" altLang="en-US" dirty="0"/>
          </a:p>
        </p:txBody>
      </p:sp>
    </p:spTree>
    <p:extLst>
      <p:ext uri="{BB962C8B-B14F-4D97-AF65-F5344CB8AC3E}">
        <p14:creationId xmlns:p14="http://schemas.microsoft.com/office/powerpoint/2010/main" val="20550294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zh-CN" altLang="en-US" dirty="0"/>
              <a:t>缺省情况下，组播报文转发过程中如果存在多条等价的最优转发路径，按照</a:t>
            </a:r>
            <a:r>
              <a:rPr lang="en-US" altLang="zh-CN" dirty="0"/>
              <a:t>RPF</a:t>
            </a:r>
            <a:r>
              <a:rPr lang="zh-CN" altLang="en-US" dirty="0"/>
              <a:t>检查对等价路由的处理规则，只会从</a:t>
            </a:r>
            <a:r>
              <a:rPr lang="en-US" altLang="zh-CN" dirty="0"/>
              <a:t>IGP</a:t>
            </a:r>
            <a:r>
              <a:rPr lang="zh-CN" altLang="en-US" dirty="0"/>
              <a:t>路由表中选取出下一跳地址最大的路由作为</a:t>
            </a:r>
            <a:r>
              <a:rPr lang="en-US" altLang="zh-CN" dirty="0"/>
              <a:t>RPF</a:t>
            </a:r>
            <a:r>
              <a:rPr lang="zh-CN" altLang="en-US" dirty="0"/>
              <a:t>路由。</a:t>
            </a:r>
          </a:p>
          <a:p>
            <a:endParaRPr lang="zh-CN" altLang="en-US" dirty="0"/>
          </a:p>
          <a:p>
            <a:endParaRPr lang="zh-CN" altLang="en-US" dirty="0"/>
          </a:p>
        </p:txBody>
      </p:sp>
    </p:spTree>
    <p:extLst>
      <p:ext uri="{BB962C8B-B14F-4D97-AF65-F5344CB8AC3E}">
        <p14:creationId xmlns:p14="http://schemas.microsoft.com/office/powerpoint/2010/main" val="21146709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r>
              <a:rPr lang="zh-CN" altLang="en-US" dirty="0"/>
              <a:t>组播源</a:t>
            </a:r>
            <a:r>
              <a:rPr lang="en-US" altLang="zh-CN" dirty="0"/>
              <a:t>Source</a:t>
            </a:r>
            <a:r>
              <a:rPr lang="zh-CN" altLang="en-US" dirty="0"/>
              <a:t>向组播组</a:t>
            </a:r>
            <a:r>
              <a:rPr lang="en-US" altLang="zh-CN" dirty="0"/>
              <a:t>G</a:t>
            </a:r>
            <a:r>
              <a:rPr lang="zh-CN" altLang="en-US" dirty="0"/>
              <a:t>发送组播流，路由器</a:t>
            </a:r>
            <a:r>
              <a:rPr lang="en-US" altLang="zh-CN" dirty="0" err="1"/>
              <a:t>RouterA</a:t>
            </a:r>
            <a:r>
              <a:rPr lang="zh-CN" altLang="en-US" dirty="0"/>
              <a:t>和</a:t>
            </a:r>
            <a:r>
              <a:rPr lang="en-US" altLang="zh-CN" dirty="0" err="1"/>
              <a:t>RouterD</a:t>
            </a:r>
            <a:r>
              <a:rPr lang="zh-CN" altLang="en-US" dirty="0"/>
              <a:t>之间运行某种</a:t>
            </a:r>
            <a:r>
              <a:rPr lang="en-US" altLang="zh-CN" dirty="0"/>
              <a:t>IGP</a:t>
            </a:r>
            <a:r>
              <a:rPr lang="zh-CN" altLang="en-US" dirty="0"/>
              <a:t>协议（如</a:t>
            </a:r>
            <a:r>
              <a:rPr lang="en-US" altLang="zh-CN" dirty="0"/>
              <a:t>OSPF</a:t>
            </a:r>
            <a:r>
              <a:rPr lang="zh-CN" altLang="en-US" dirty="0"/>
              <a:t>），</a:t>
            </a:r>
            <a:r>
              <a:rPr lang="en-US" altLang="zh-CN" dirty="0" err="1"/>
              <a:t>RouterA→RouterB→RouterD</a:t>
            </a:r>
            <a:r>
              <a:rPr lang="zh-CN" altLang="en-US" dirty="0"/>
              <a:t>和</a:t>
            </a:r>
            <a:r>
              <a:rPr lang="en-US" altLang="zh-CN" dirty="0" err="1"/>
              <a:t>RouterA→RouterC→RouterD</a:t>
            </a:r>
            <a:r>
              <a:rPr lang="zh-CN" altLang="en-US" dirty="0"/>
              <a:t>是</a:t>
            </a:r>
            <a:r>
              <a:rPr lang="en-US" altLang="zh-CN" dirty="0"/>
              <a:t>2</a:t>
            </a:r>
            <a:r>
              <a:rPr lang="zh-CN" altLang="en-US" dirty="0"/>
              <a:t>条等价转发路径。</a:t>
            </a:r>
            <a:endParaRPr lang="en-US" altLang="zh-CN" dirty="0"/>
          </a:p>
          <a:p>
            <a:r>
              <a:rPr lang="zh-CN" altLang="en-US" dirty="0"/>
              <a:t>缺省情况下，根据</a:t>
            </a:r>
            <a:r>
              <a:rPr lang="en-US" altLang="zh-CN" dirty="0"/>
              <a:t>RPF</a:t>
            </a:r>
            <a:r>
              <a:rPr lang="zh-CN" altLang="en-US" dirty="0"/>
              <a:t>检查规则，组播流会从</a:t>
            </a:r>
            <a:r>
              <a:rPr lang="en-US" altLang="zh-CN" dirty="0"/>
              <a:t>Int1</a:t>
            </a:r>
            <a:r>
              <a:rPr lang="zh-CN" altLang="en-US" dirty="0"/>
              <a:t>端口转发，因为</a:t>
            </a:r>
            <a:r>
              <a:rPr lang="en-US" altLang="zh-CN" dirty="0"/>
              <a:t>Int1</a:t>
            </a:r>
            <a:r>
              <a:rPr lang="zh-CN" altLang="en-US" dirty="0"/>
              <a:t>的</a:t>
            </a:r>
            <a:r>
              <a:rPr lang="en-US" altLang="zh-CN" dirty="0"/>
              <a:t>IP</a:t>
            </a:r>
            <a:r>
              <a:rPr lang="zh-CN" altLang="en-US" dirty="0"/>
              <a:t>地址比</a:t>
            </a:r>
            <a:r>
              <a:rPr lang="en-US" altLang="zh-CN" dirty="0"/>
              <a:t>Int0</a:t>
            </a:r>
            <a:r>
              <a:rPr lang="zh-CN" altLang="en-US" dirty="0"/>
              <a:t>地址大。配置组播负载分担之后，就不会根据下一跳地址来选取转发路径，</a:t>
            </a:r>
            <a:r>
              <a:rPr lang="en-US" altLang="zh-CN" dirty="0" err="1"/>
              <a:t>RouterA→RouterB→RouterD</a:t>
            </a:r>
            <a:r>
              <a:rPr lang="zh-CN" altLang="en-US" dirty="0"/>
              <a:t>和</a:t>
            </a:r>
            <a:r>
              <a:rPr lang="en-US" altLang="zh-CN" dirty="0" err="1"/>
              <a:t>RouterA→RouterC→RouterD</a:t>
            </a:r>
            <a:r>
              <a:rPr lang="zh-CN" altLang="en-US" dirty="0"/>
              <a:t>都会转发组播流。</a:t>
            </a:r>
          </a:p>
        </p:txBody>
      </p:sp>
    </p:spTree>
    <p:extLst>
      <p:ext uri="{BB962C8B-B14F-4D97-AF65-F5344CB8AC3E}">
        <p14:creationId xmlns:p14="http://schemas.microsoft.com/office/powerpoint/2010/main" val="2045946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2">
            <a:extLst>
              <a:ext uri="{FF2B5EF4-FFF2-40B4-BE49-F238E27FC236}">
                <a16:creationId xmlns:a16="http://schemas.microsoft.com/office/drawing/2014/main" id="{09612A0A-EF1D-4F42-9B1A-617DB4A3B05B}"/>
              </a:ext>
            </a:extLst>
          </p:cNvPr>
          <p:cNvSpPr>
            <a:spLocks noGrp="1" noRot="1" noChangeAspect="1" noChangeArrowheads="1" noTextEdit="1"/>
          </p:cNvSpPr>
          <p:nvPr>
            <p:ph type="sldImg"/>
          </p:nvPr>
        </p:nvSpPr>
        <p:spPr>
          <a:xfrm>
            <a:off x="376238" y="768350"/>
            <a:ext cx="6346825" cy="3570288"/>
          </a:xfrm>
          <a:ln/>
        </p:spPr>
      </p:sp>
      <p:sp>
        <p:nvSpPr>
          <p:cNvPr id="40966" name="Rectangle 3">
            <a:extLst>
              <a:ext uri="{FF2B5EF4-FFF2-40B4-BE49-F238E27FC236}">
                <a16:creationId xmlns:a16="http://schemas.microsoft.com/office/drawing/2014/main" id="{0D45140E-E737-4F92-BA68-E9EDEF34B2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ea typeface="宋体" panose="02010600030101010101" pitchFamily="2" charset="-122"/>
            </a:endParaRPr>
          </a:p>
        </p:txBody>
      </p:sp>
    </p:spTree>
    <p:extLst>
      <p:ext uri="{BB962C8B-B14F-4D97-AF65-F5344CB8AC3E}">
        <p14:creationId xmlns:p14="http://schemas.microsoft.com/office/powerpoint/2010/main" val="3511391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2">
            <a:extLst>
              <a:ext uri="{FF2B5EF4-FFF2-40B4-BE49-F238E27FC236}">
                <a16:creationId xmlns:a16="http://schemas.microsoft.com/office/drawing/2014/main" id="{09612A0A-EF1D-4F42-9B1A-617DB4A3B05B}"/>
              </a:ext>
            </a:extLst>
          </p:cNvPr>
          <p:cNvSpPr>
            <a:spLocks noGrp="1" noRot="1" noChangeAspect="1" noChangeArrowheads="1" noTextEdit="1"/>
          </p:cNvSpPr>
          <p:nvPr>
            <p:ph type="sldImg"/>
          </p:nvPr>
        </p:nvSpPr>
        <p:spPr>
          <a:xfrm>
            <a:off x="376238" y="768350"/>
            <a:ext cx="6346825" cy="3570288"/>
          </a:xfrm>
          <a:ln/>
        </p:spPr>
      </p:sp>
      <p:sp>
        <p:nvSpPr>
          <p:cNvPr id="40966" name="Rectangle 3">
            <a:extLst>
              <a:ext uri="{FF2B5EF4-FFF2-40B4-BE49-F238E27FC236}">
                <a16:creationId xmlns:a16="http://schemas.microsoft.com/office/drawing/2014/main" id="{0D45140E-E737-4F92-BA68-E9EDEF34B2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ea typeface="宋体" panose="02010600030101010101" pitchFamily="2" charset="-122"/>
            </a:endParaRPr>
          </a:p>
        </p:txBody>
      </p:sp>
    </p:spTree>
    <p:extLst>
      <p:ext uri="{BB962C8B-B14F-4D97-AF65-F5344CB8AC3E}">
        <p14:creationId xmlns:p14="http://schemas.microsoft.com/office/powerpoint/2010/main" val="11279242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5" name="Rectangle 2">
            <a:extLst>
              <a:ext uri="{FF2B5EF4-FFF2-40B4-BE49-F238E27FC236}">
                <a16:creationId xmlns:a16="http://schemas.microsoft.com/office/drawing/2014/main" id="{6E728724-6AE6-4DB7-A14A-12162F459012}"/>
              </a:ext>
            </a:extLst>
          </p:cNvPr>
          <p:cNvSpPr>
            <a:spLocks noGrp="1" noRot="1" noChangeAspect="1" noChangeArrowheads="1" noTextEdit="1"/>
          </p:cNvSpPr>
          <p:nvPr>
            <p:ph type="sldImg"/>
          </p:nvPr>
        </p:nvSpPr>
        <p:spPr>
          <a:xfrm>
            <a:off x="376238" y="768350"/>
            <a:ext cx="6346825" cy="3570288"/>
          </a:xfrm>
          <a:ln/>
        </p:spPr>
      </p:sp>
      <p:sp>
        <p:nvSpPr>
          <p:cNvPr id="92166" name="Rectangle 3">
            <a:extLst>
              <a:ext uri="{FF2B5EF4-FFF2-40B4-BE49-F238E27FC236}">
                <a16:creationId xmlns:a16="http://schemas.microsoft.com/office/drawing/2014/main" id="{22E504E0-3886-45A6-9400-087FB7F03A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ea typeface="宋体" panose="02010600030101010101" pitchFamily="2" charset="-122"/>
              </a:rPr>
              <a:t>如图所示，域内路由器运行</a:t>
            </a:r>
            <a:r>
              <a:rPr lang="en-US" altLang="zh-CN" dirty="0">
                <a:ea typeface="宋体" panose="02010600030101010101" pitchFamily="2" charset="-122"/>
              </a:rPr>
              <a:t>PIM SM</a:t>
            </a:r>
            <a:r>
              <a:rPr lang="zh-CN" altLang="en-US" dirty="0">
                <a:ea typeface="宋体" panose="02010600030101010101" pitchFamily="2" charset="-122"/>
              </a:rPr>
              <a:t>，和接收者相临的接口运行</a:t>
            </a:r>
            <a:r>
              <a:rPr lang="en-US" altLang="zh-CN" dirty="0">
                <a:ea typeface="宋体" panose="02010600030101010101" pitchFamily="2" charset="-122"/>
              </a:rPr>
              <a:t>MLD v1</a:t>
            </a:r>
            <a:r>
              <a:rPr lang="zh-CN" altLang="en-US" dirty="0">
                <a:ea typeface="宋体" panose="02010600030101010101" pitchFamily="2" charset="-122"/>
              </a:rPr>
              <a:t>，在</a:t>
            </a:r>
            <a:r>
              <a:rPr lang="en-US" altLang="zh-CN" dirty="0">
                <a:ea typeface="宋体" panose="02010600030101010101" pitchFamily="2" charset="-122"/>
              </a:rPr>
              <a:t>IPv6</a:t>
            </a:r>
            <a:r>
              <a:rPr lang="zh-CN" altLang="en-US" dirty="0">
                <a:ea typeface="宋体" panose="02010600030101010101" pitchFamily="2" charset="-122"/>
              </a:rPr>
              <a:t>组播中</a:t>
            </a:r>
            <a:r>
              <a:rPr lang="en-US" altLang="zh-CN" dirty="0">
                <a:ea typeface="宋体" panose="02010600030101010101" pitchFamily="2" charset="-122"/>
              </a:rPr>
              <a:t>MLDv1</a:t>
            </a:r>
            <a:r>
              <a:rPr lang="zh-CN" altLang="en-US" dirty="0">
                <a:ea typeface="宋体" panose="02010600030101010101" pitchFamily="2" charset="-122"/>
              </a:rPr>
              <a:t>协议等同于</a:t>
            </a:r>
            <a:r>
              <a:rPr lang="en-US" altLang="zh-CN" dirty="0">
                <a:ea typeface="宋体" panose="02010600030101010101" pitchFamily="2" charset="-122"/>
              </a:rPr>
              <a:t>IPv4</a:t>
            </a:r>
            <a:r>
              <a:rPr lang="zh-CN" altLang="en-US" dirty="0">
                <a:ea typeface="宋体" panose="02010600030101010101" pitchFamily="2" charset="-122"/>
              </a:rPr>
              <a:t>组播中的</a:t>
            </a:r>
            <a:r>
              <a:rPr lang="en-US" altLang="zh-CN" dirty="0">
                <a:ea typeface="宋体" panose="02010600030101010101" pitchFamily="2" charset="-122"/>
              </a:rPr>
              <a:t>IGMPv2</a:t>
            </a:r>
            <a:r>
              <a:rPr lang="zh-CN" altLang="en-US" dirty="0">
                <a:ea typeface="宋体" panose="02010600030101010101" pitchFamily="2" charset="-122"/>
              </a:rPr>
              <a:t>，用于获取组播组成员信息并通知上层协议。</a:t>
            </a:r>
          </a:p>
          <a:p>
            <a:pPr eaLnBrk="1" hangingPunct="1"/>
            <a:r>
              <a:rPr lang="zh-CN" altLang="en-US" dirty="0">
                <a:ea typeface="宋体" panose="02010600030101010101" pitchFamily="2" charset="-122"/>
              </a:rPr>
              <a:t>区域内所有路由器通过</a:t>
            </a:r>
            <a:r>
              <a:rPr lang="en-US" altLang="zh-CN" dirty="0">
                <a:ea typeface="宋体" panose="02010600030101010101" pitchFamily="2" charset="-122"/>
              </a:rPr>
              <a:t>RP</a:t>
            </a:r>
            <a:r>
              <a:rPr lang="zh-CN" altLang="en-US" dirty="0">
                <a:ea typeface="宋体" panose="02010600030101010101" pitchFamily="2" charset="-122"/>
              </a:rPr>
              <a:t>的静态配置、</a:t>
            </a:r>
            <a:r>
              <a:rPr lang="en-US" altLang="zh-CN" dirty="0">
                <a:ea typeface="宋体" panose="02010600030101010101" pitchFamily="2" charset="-122"/>
              </a:rPr>
              <a:t>BSR</a:t>
            </a:r>
            <a:r>
              <a:rPr lang="zh-CN" altLang="en-US" dirty="0">
                <a:ea typeface="宋体" panose="02010600030101010101" pitchFamily="2" charset="-122"/>
              </a:rPr>
              <a:t>、或者自动发现方式得到</a:t>
            </a:r>
            <a:r>
              <a:rPr lang="en-US" altLang="zh-CN" dirty="0">
                <a:ea typeface="宋体" panose="02010600030101010101" pitchFamily="2" charset="-122"/>
              </a:rPr>
              <a:t>RP</a:t>
            </a:r>
            <a:r>
              <a:rPr lang="zh-CN" altLang="en-US" dirty="0">
                <a:ea typeface="宋体" panose="02010600030101010101" pitchFamily="2" charset="-122"/>
              </a:rPr>
              <a:t>信息。</a:t>
            </a:r>
          </a:p>
          <a:p>
            <a:pPr eaLnBrk="1" hangingPunct="1"/>
            <a:r>
              <a:rPr lang="zh-CN" altLang="en-US" dirty="0">
                <a:ea typeface="宋体" panose="02010600030101010101" pitchFamily="2" charset="-122"/>
              </a:rPr>
              <a:t>和</a:t>
            </a:r>
            <a:r>
              <a:rPr lang="en-US" altLang="zh-CN" dirty="0">
                <a:ea typeface="宋体" panose="02010600030101010101" pitchFamily="2" charset="-122"/>
              </a:rPr>
              <a:t>IPv6</a:t>
            </a:r>
            <a:r>
              <a:rPr lang="zh-CN" altLang="en-US" dirty="0">
                <a:ea typeface="宋体" panose="02010600030101010101" pitchFamily="2" charset="-122"/>
              </a:rPr>
              <a:t>接收者相连的倒数第一跳路由器收到接收者发送的</a:t>
            </a:r>
            <a:r>
              <a:rPr lang="en-US" altLang="zh-CN" dirty="0">
                <a:ea typeface="宋体" panose="02010600030101010101" pitchFamily="2" charset="-122"/>
              </a:rPr>
              <a:t>MLD report</a:t>
            </a:r>
            <a:r>
              <a:rPr lang="zh-CN" altLang="en-US" dirty="0">
                <a:ea typeface="宋体" panose="02010600030101010101" pitchFamily="2" charset="-122"/>
              </a:rPr>
              <a:t>报文，沿</a:t>
            </a:r>
            <a:r>
              <a:rPr lang="en-US" altLang="zh-CN" dirty="0">
                <a:ea typeface="宋体" panose="02010600030101010101" pitchFamily="2" charset="-122"/>
              </a:rPr>
              <a:t>RPF</a:t>
            </a:r>
            <a:r>
              <a:rPr lang="zh-CN" altLang="en-US" dirty="0">
                <a:ea typeface="宋体" panose="02010600030101010101" pitchFamily="2" charset="-122"/>
              </a:rPr>
              <a:t>邻居向上游发送</a:t>
            </a:r>
            <a:r>
              <a:rPr lang="en-US" altLang="zh-CN" dirty="0">
                <a:ea typeface="宋体" panose="02010600030101010101" pitchFamily="2" charset="-122"/>
              </a:rPr>
              <a:t>(*</a:t>
            </a:r>
            <a:r>
              <a:rPr lang="zh-CN" altLang="en-US" dirty="0">
                <a:ea typeface="宋体" panose="02010600030101010101" pitchFamily="2" charset="-122"/>
              </a:rPr>
              <a:t>，</a:t>
            </a:r>
            <a:r>
              <a:rPr lang="en-US" altLang="zh-CN" dirty="0">
                <a:ea typeface="宋体" panose="02010600030101010101" pitchFamily="2" charset="-122"/>
              </a:rPr>
              <a:t>G)</a:t>
            </a:r>
            <a:r>
              <a:rPr lang="zh-CN" altLang="en-US" dirty="0">
                <a:ea typeface="宋体" panose="02010600030101010101" pitchFamily="2" charset="-122"/>
              </a:rPr>
              <a:t>加入消息，直到</a:t>
            </a:r>
            <a:r>
              <a:rPr lang="en-US" altLang="zh-CN" dirty="0">
                <a:ea typeface="宋体" panose="02010600030101010101" pitchFamily="2" charset="-122"/>
              </a:rPr>
              <a:t>RP</a:t>
            </a:r>
            <a:r>
              <a:rPr lang="zh-CN" altLang="en-US" dirty="0">
                <a:ea typeface="宋体" panose="02010600030101010101" pitchFamily="2" charset="-122"/>
              </a:rPr>
              <a:t>收到</a:t>
            </a:r>
            <a:r>
              <a:rPr lang="en-US" altLang="zh-CN" dirty="0">
                <a:ea typeface="宋体" panose="02010600030101010101" pitchFamily="2" charset="-122"/>
              </a:rPr>
              <a:t>(*</a:t>
            </a:r>
            <a:r>
              <a:rPr lang="zh-CN" altLang="en-US" dirty="0">
                <a:ea typeface="宋体" panose="02010600030101010101" pitchFamily="2" charset="-122"/>
              </a:rPr>
              <a:t>，</a:t>
            </a:r>
            <a:r>
              <a:rPr lang="en-US" altLang="zh-CN" dirty="0">
                <a:ea typeface="宋体" panose="02010600030101010101" pitchFamily="2" charset="-122"/>
              </a:rPr>
              <a:t>G)</a:t>
            </a:r>
            <a:r>
              <a:rPr lang="zh-CN" altLang="en-US" dirty="0">
                <a:ea typeface="宋体" panose="02010600030101010101" pitchFamily="2" charset="-122"/>
              </a:rPr>
              <a:t>加入消息，沿途路由器都创建</a:t>
            </a:r>
            <a:r>
              <a:rPr lang="en-US" altLang="zh-CN" dirty="0">
                <a:ea typeface="宋体" panose="02010600030101010101" pitchFamily="2" charset="-122"/>
              </a:rPr>
              <a:t>(*</a:t>
            </a:r>
            <a:r>
              <a:rPr lang="zh-CN" altLang="en-US" dirty="0">
                <a:ea typeface="宋体" panose="02010600030101010101" pitchFamily="2" charset="-122"/>
              </a:rPr>
              <a:t>，</a:t>
            </a:r>
            <a:r>
              <a:rPr lang="en-US" altLang="zh-CN" dirty="0">
                <a:ea typeface="宋体" panose="02010600030101010101" pitchFamily="2" charset="-122"/>
              </a:rPr>
              <a:t>G)</a:t>
            </a:r>
            <a:r>
              <a:rPr lang="zh-CN" altLang="en-US" dirty="0">
                <a:ea typeface="宋体" panose="02010600030101010101" pitchFamily="2" charset="-122"/>
              </a:rPr>
              <a:t>项，生成以</a:t>
            </a:r>
            <a:r>
              <a:rPr lang="en-US" altLang="zh-CN" dirty="0">
                <a:ea typeface="宋体" panose="02010600030101010101" pitchFamily="2" charset="-122"/>
              </a:rPr>
              <a:t>RP</a:t>
            </a:r>
            <a:r>
              <a:rPr lang="zh-CN" altLang="en-US" dirty="0">
                <a:ea typeface="宋体" panose="02010600030101010101" pitchFamily="2" charset="-122"/>
              </a:rPr>
              <a:t>为根的共享树。</a:t>
            </a:r>
          </a:p>
          <a:p>
            <a:pPr eaLnBrk="1" hangingPunct="1"/>
            <a:r>
              <a:rPr lang="zh-CN" altLang="en-US" dirty="0">
                <a:ea typeface="宋体" panose="02010600030101010101" pitchFamily="2" charset="-122"/>
              </a:rPr>
              <a:t>组播源发出组播数据，第一跳路由器向</a:t>
            </a:r>
            <a:r>
              <a:rPr lang="en-US" altLang="zh-CN" dirty="0">
                <a:ea typeface="宋体" panose="02010600030101010101" pitchFamily="2" charset="-122"/>
              </a:rPr>
              <a:t>RP</a:t>
            </a:r>
            <a:r>
              <a:rPr lang="zh-CN" altLang="en-US" dirty="0">
                <a:ea typeface="宋体" panose="02010600030101010101" pitchFamily="2" charset="-122"/>
              </a:rPr>
              <a:t>发送</a:t>
            </a:r>
            <a:r>
              <a:rPr lang="en-US" altLang="zh-CN" dirty="0">
                <a:ea typeface="宋体" panose="02010600030101010101" pitchFamily="2" charset="-122"/>
              </a:rPr>
              <a:t>PIM</a:t>
            </a:r>
            <a:r>
              <a:rPr lang="zh-CN" altLang="en-US" dirty="0">
                <a:ea typeface="宋体" panose="02010600030101010101" pitchFamily="2" charset="-122"/>
              </a:rPr>
              <a:t>注册消息，</a:t>
            </a:r>
            <a:r>
              <a:rPr lang="en-US" altLang="zh-CN" dirty="0">
                <a:ea typeface="宋体" panose="02010600030101010101" pitchFamily="2" charset="-122"/>
              </a:rPr>
              <a:t>RP</a:t>
            </a:r>
            <a:r>
              <a:rPr lang="zh-CN" altLang="en-US" dirty="0">
                <a:ea typeface="宋体" panose="02010600030101010101" pitchFamily="2" charset="-122"/>
              </a:rPr>
              <a:t>收到后回应注册停止消息。</a:t>
            </a:r>
          </a:p>
          <a:p>
            <a:pPr eaLnBrk="1" hangingPunct="1"/>
            <a:r>
              <a:rPr lang="en-US" altLang="zh-CN" dirty="0">
                <a:ea typeface="宋体" panose="02010600030101010101" pitchFamily="2" charset="-122"/>
              </a:rPr>
              <a:t>RP</a:t>
            </a:r>
            <a:r>
              <a:rPr lang="zh-CN" altLang="en-US" dirty="0">
                <a:ea typeface="宋体" panose="02010600030101010101" pitchFamily="2" charset="-122"/>
              </a:rPr>
              <a:t>向通过</a:t>
            </a:r>
            <a:r>
              <a:rPr lang="en-US" altLang="zh-CN" dirty="0">
                <a:ea typeface="宋体" panose="02010600030101010101" pitchFamily="2" charset="-122"/>
              </a:rPr>
              <a:t>RPF</a:t>
            </a:r>
            <a:r>
              <a:rPr lang="zh-CN" altLang="en-US" dirty="0">
                <a:ea typeface="宋体" panose="02010600030101010101" pitchFamily="2" charset="-122"/>
              </a:rPr>
              <a:t>邻居向第一跳路由器发</a:t>
            </a:r>
            <a:r>
              <a:rPr lang="en-US" altLang="zh-CN" dirty="0">
                <a:ea typeface="宋体" panose="02010600030101010101" pitchFamily="2" charset="-122"/>
              </a:rPr>
              <a:t>(S</a:t>
            </a:r>
            <a:r>
              <a:rPr lang="zh-CN" altLang="en-US" dirty="0">
                <a:ea typeface="宋体" panose="02010600030101010101" pitchFamily="2" charset="-122"/>
              </a:rPr>
              <a:t>，</a:t>
            </a:r>
            <a:r>
              <a:rPr lang="en-US" altLang="zh-CN" dirty="0">
                <a:ea typeface="宋体" panose="02010600030101010101" pitchFamily="2" charset="-122"/>
              </a:rPr>
              <a:t>G)</a:t>
            </a:r>
            <a:r>
              <a:rPr lang="zh-CN" altLang="en-US" dirty="0">
                <a:ea typeface="宋体" panose="02010600030101010101" pitchFamily="2" charset="-122"/>
              </a:rPr>
              <a:t>加入消息，沿途路由器创建</a:t>
            </a:r>
            <a:r>
              <a:rPr lang="en-US" altLang="zh-CN" dirty="0">
                <a:ea typeface="宋体" panose="02010600030101010101" pitchFamily="2" charset="-122"/>
              </a:rPr>
              <a:t>(S</a:t>
            </a:r>
            <a:r>
              <a:rPr lang="zh-CN" altLang="en-US" dirty="0">
                <a:ea typeface="宋体" panose="02010600030101010101" pitchFamily="2" charset="-122"/>
              </a:rPr>
              <a:t>，</a:t>
            </a:r>
            <a:r>
              <a:rPr lang="en-US" altLang="zh-CN" dirty="0">
                <a:ea typeface="宋体" panose="02010600030101010101" pitchFamily="2" charset="-122"/>
              </a:rPr>
              <a:t>G)</a:t>
            </a:r>
            <a:r>
              <a:rPr lang="zh-CN" altLang="en-US" dirty="0">
                <a:ea typeface="宋体" panose="02010600030101010101" pitchFamily="2" charset="-122"/>
              </a:rPr>
              <a:t>项，生成以第一跳路由器为根的源路径树。</a:t>
            </a:r>
          </a:p>
          <a:p>
            <a:pPr eaLnBrk="1" hangingPunct="1"/>
            <a:r>
              <a:rPr lang="zh-CN" altLang="en-US" dirty="0">
                <a:ea typeface="宋体" panose="02010600030101010101" pitchFamily="2" charset="-122"/>
              </a:rPr>
              <a:t>组播数据沿源路径树到达</a:t>
            </a:r>
            <a:r>
              <a:rPr lang="en-US" altLang="zh-CN" dirty="0">
                <a:ea typeface="宋体" panose="02010600030101010101" pitchFamily="2" charset="-122"/>
              </a:rPr>
              <a:t>RP</a:t>
            </a:r>
            <a:r>
              <a:rPr lang="zh-CN" altLang="en-US" dirty="0">
                <a:ea typeface="宋体" panose="02010600030101010101" pitchFamily="2" charset="-122"/>
              </a:rPr>
              <a:t>，并沿</a:t>
            </a:r>
            <a:r>
              <a:rPr lang="en-US" altLang="zh-CN" dirty="0">
                <a:ea typeface="宋体" panose="02010600030101010101" pitchFamily="2" charset="-122"/>
              </a:rPr>
              <a:t>(*</a:t>
            </a:r>
            <a:r>
              <a:rPr lang="zh-CN" altLang="en-US" dirty="0">
                <a:ea typeface="宋体" panose="02010600030101010101" pitchFamily="2" charset="-122"/>
              </a:rPr>
              <a:t>，</a:t>
            </a:r>
            <a:r>
              <a:rPr lang="en-US" altLang="zh-CN" dirty="0">
                <a:ea typeface="宋体" panose="02010600030101010101" pitchFamily="2" charset="-122"/>
              </a:rPr>
              <a:t>G)</a:t>
            </a:r>
            <a:r>
              <a:rPr lang="zh-CN" altLang="en-US" dirty="0">
                <a:ea typeface="宋体" panose="02010600030101010101" pitchFamily="2" charset="-122"/>
              </a:rPr>
              <a:t>转发，沿途路由器生成</a:t>
            </a:r>
            <a:r>
              <a:rPr lang="en-US" altLang="zh-CN" dirty="0">
                <a:ea typeface="宋体" panose="02010600030101010101" pitchFamily="2" charset="-122"/>
              </a:rPr>
              <a:t>(S</a:t>
            </a:r>
            <a:r>
              <a:rPr lang="zh-CN" altLang="en-US" dirty="0">
                <a:ea typeface="宋体" panose="02010600030101010101" pitchFamily="2" charset="-122"/>
              </a:rPr>
              <a:t>，</a:t>
            </a:r>
            <a:r>
              <a:rPr lang="en-US" altLang="zh-CN" dirty="0">
                <a:ea typeface="宋体" panose="02010600030101010101" pitchFamily="2" charset="-122"/>
              </a:rPr>
              <a:t>G)</a:t>
            </a:r>
            <a:r>
              <a:rPr lang="zh-CN" altLang="en-US" dirty="0">
                <a:ea typeface="宋体" panose="02010600030101010101" pitchFamily="2" charset="-122"/>
              </a:rPr>
              <a:t>项，组播数据到达接收者。</a:t>
            </a:r>
          </a:p>
        </p:txBody>
      </p:sp>
    </p:spTree>
    <p:extLst>
      <p:ext uri="{BB962C8B-B14F-4D97-AF65-F5344CB8AC3E}">
        <p14:creationId xmlns:p14="http://schemas.microsoft.com/office/powerpoint/2010/main" val="193202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a:extLst>
              <a:ext uri="{FF2B5EF4-FFF2-40B4-BE49-F238E27FC236}">
                <a16:creationId xmlns:a16="http://schemas.microsoft.com/office/drawing/2014/main" id="{8080966B-88EE-4436-A811-EDC147EA365F}"/>
              </a:ext>
            </a:extLst>
          </p:cNvPr>
          <p:cNvSpPr>
            <a:spLocks noGrp="1" noRot="1" noChangeAspect="1" noChangeArrowheads="1" noTextEdit="1"/>
          </p:cNvSpPr>
          <p:nvPr>
            <p:ph type="sldImg"/>
          </p:nvPr>
        </p:nvSpPr>
        <p:spPr>
          <a:xfrm>
            <a:off x="376238" y="768350"/>
            <a:ext cx="6346825" cy="3570288"/>
          </a:xfrm>
          <a:ln/>
        </p:spPr>
      </p:sp>
      <p:sp>
        <p:nvSpPr>
          <p:cNvPr id="102403" name="备注占位符 2">
            <a:extLst>
              <a:ext uri="{FF2B5EF4-FFF2-40B4-BE49-F238E27FC236}">
                <a16:creationId xmlns:a16="http://schemas.microsoft.com/office/drawing/2014/main" id="{06FD6951-05C5-498C-993C-54DE848BCBE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extLst>
      <p:ext uri="{BB962C8B-B14F-4D97-AF65-F5344CB8AC3E}">
        <p14:creationId xmlns:p14="http://schemas.microsoft.com/office/powerpoint/2010/main" val="22402700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7" name="Rectangle 2">
            <a:extLst>
              <a:ext uri="{FF2B5EF4-FFF2-40B4-BE49-F238E27FC236}">
                <a16:creationId xmlns:a16="http://schemas.microsoft.com/office/drawing/2014/main" id="{87CFC5D9-1C28-44A7-9714-B55DA97B665F}"/>
              </a:ext>
            </a:extLst>
          </p:cNvPr>
          <p:cNvSpPr>
            <a:spLocks noGrp="1" noRot="1" noChangeAspect="1" noChangeArrowheads="1" noTextEdit="1"/>
          </p:cNvSpPr>
          <p:nvPr>
            <p:ph type="sldImg"/>
          </p:nvPr>
        </p:nvSpPr>
        <p:spPr>
          <a:xfrm>
            <a:off x="376238" y="768350"/>
            <a:ext cx="6346825" cy="3570288"/>
          </a:xfrm>
          <a:ln/>
        </p:spPr>
      </p:sp>
      <p:sp>
        <p:nvSpPr>
          <p:cNvPr id="100358" name="Rectangle 3">
            <a:extLst>
              <a:ext uri="{FF2B5EF4-FFF2-40B4-BE49-F238E27FC236}">
                <a16:creationId xmlns:a16="http://schemas.microsoft.com/office/drawing/2014/main" id="{42BB6397-F0E6-4ECC-BBE8-9FA33063C8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ea typeface="宋体" panose="02010600030101010101" pitchFamily="2" charset="-122"/>
              </a:rPr>
              <a:t>IPv6 PIM-SM</a:t>
            </a:r>
            <a:r>
              <a:rPr lang="zh-CN" altLang="en-US" dirty="0">
                <a:ea typeface="宋体" panose="02010600030101010101" pitchFamily="2" charset="-122"/>
              </a:rPr>
              <a:t>和</a:t>
            </a:r>
            <a:r>
              <a:rPr lang="en-US" altLang="zh-CN" dirty="0">
                <a:ea typeface="宋体" panose="02010600030101010101" pitchFamily="2" charset="-122"/>
              </a:rPr>
              <a:t>IPv4 PIM-SM</a:t>
            </a:r>
            <a:r>
              <a:rPr lang="zh-CN" altLang="en-US" dirty="0">
                <a:ea typeface="宋体" panose="02010600030101010101" pitchFamily="2" charset="-122"/>
              </a:rPr>
              <a:t>有哪些不同？</a:t>
            </a:r>
          </a:p>
          <a:p>
            <a:pPr lvl="1" eaLnBrk="1" hangingPunct="1"/>
            <a:r>
              <a:rPr lang="zh-CN" altLang="en-US" dirty="0">
                <a:ea typeface="宋体" panose="02010600030101010101" pitchFamily="2" charset="-122"/>
              </a:rPr>
              <a:t>地址不同，协议机制完全一样。</a:t>
            </a:r>
          </a:p>
          <a:p>
            <a:pPr eaLnBrk="1" hangingPunct="1"/>
            <a:r>
              <a:rPr lang="en-US" altLang="zh-CN" dirty="0">
                <a:ea typeface="宋体" panose="02010600030101010101" pitchFamily="2" charset="-122"/>
              </a:rPr>
              <a:t>IPv6 PIM-SSM</a:t>
            </a:r>
            <a:r>
              <a:rPr lang="zh-CN" altLang="en-US" dirty="0">
                <a:ea typeface="宋体" panose="02010600030101010101" pitchFamily="2" charset="-122"/>
              </a:rPr>
              <a:t>的工作机制是怎样的？</a:t>
            </a:r>
          </a:p>
          <a:p>
            <a:pPr lvl="1" eaLnBrk="1" hangingPunct="1">
              <a:lnSpc>
                <a:spcPct val="150000"/>
              </a:lnSpc>
            </a:pPr>
            <a:r>
              <a:rPr lang="en-US" altLang="zh-CN" dirty="0">
                <a:ea typeface="宋体" panose="02010600030101010101" pitchFamily="2" charset="-122"/>
              </a:rPr>
              <a:t>IPv6 PIM-SSM</a:t>
            </a:r>
            <a:r>
              <a:rPr lang="zh-CN" altLang="en-US" dirty="0">
                <a:ea typeface="宋体" panose="02010600030101010101" pitchFamily="2" charset="-122"/>
              </a:rPr>
              <a:t>的实现可以概括成邻居发现、</a:t>
            </a:r>
            <a:r>
              <a:rPr lang="en-US" altLang="zh-CN" dirty="0">
                <a:ea typeface="宋体" panose="02010600030101010101" pitchFamily="2" charset="-122"/>
              </a:rPr>
              <a:t>DR</a:t>
            </a:r>
            <a:r>
              <a:rPr lang="zh-CN" altLang="en-US" dirty="0">
                <a:ea typeface="宋体" panose="02010600030101010101" pitchFamily="2" charset="-122"/>
              </a:rPr>
              <a:t>选举和</a:t>
            </a:r>
            <a:r>
              <a:rPr lang="en-US" altLang="zh-CN" dirty="0">
                <a:ea typeface="宋体" panose="02010600030101010101" pitchFamily="2" charset="-122"/>
              </a:rPr>
              <a:t>SPT</a:t>
            </a:r>
            <a:r>
              <a:rPr lang="zh-CN" altLang="en-US" dirty="0">
                <a:ea typeface="宋体" panose="02010600030101010101" pitchFamily="2" charset="-122"/>
              </a:rPr>
              <a:t>生成：</a:t>
            </a:r>
            <a:endParaRPr lang="en-US" altLang="zh-CN" dirty="0">
              <a:ea typeface="宋体" panose="02010600030101010101" pitchFamily="2" charset="-122"/>
            </a:endParaRPr>
          </a:p>
          <a:p>
            <a:pPr lvl="2" eaLnBrk="1" hangingPunct="1">
              <a:lnSpc>
                <a:spcPct val="150000"/>
              </a:lnSpc>
            </a:pPr>
            <a:r>
              <a:rPr lang="zh-CN" altLang="en-US" dirty="0">
                <a:ea typeface="宋体" panose="02010600030101010101" pitchFamily="2" charset="-122"/>
              </a:rPr>
              <a:t>邻居发现和</a:t>
            </a:r>
            <a:r>
              <a:rPr lang="en-US" altLang="zh-CN" dirty="0">
                <a:ea typeface="宋体" panose="02010600030101010101" pitchFamily="2" charset="-122"/>
              </a:rPr>
              <a:t>DR</a:t>
            </a:r>
            <a:r>
              <a:rPr lang="zh-CN" altLang="en-US" dirty="0">
                <a:ea typeface="宋体" panose="02010600030101010101" pitchFamily="2" charset="-122"/>
              </a:rPr>
              <a:t>选举过程与</a:t>
            </a:r>
            <a:r>
              <a:rPr lang="en-US" altLang="zh-CN" dirty="0">
                <a:ea typeface="宋体" panose="02010600030101010101" pitchFamily="2" charset="-122"/>
              </a:rPr>
              <a:t>IPv6 PIM-SM</a:t>
            </a:r>
            <a:r>
              <a:rPr lang="zh-CN" altLang="en-US" dirty="0">
                <a:ea typeface="宋体" panose="02010600030101010101" pitchFamily="2" charset="-122"/>
              </a:rPr>
              <a:t>中的描述相同，是通过在路由器间发送</a:t>
            </a:r>
            <a:r>
              <a:rPr lang="en-US" altLang="zh-CN" dirty="0">
                <a:ea typeface="宋体" panose="02010600030101010101" pitchFamily="2" charset="-122"/>
              </a:rPr>
              <a:t>Hello</a:t>
            </a:r>
            <a:r>
              <a:rPr lang="zh-CN" altLang="en-US" dirty="0">
                <a:ea typeface="宋体" panose="02010600030101010101" pitchFamily="2" charset="-122"/>
              </a:rPr>
              <a:t>消息来实现的；</a:t>
            </a:r>
            <a:endParaRPr lang="en-US" altLang="zh-CN" dirty="0">
              <a:ea typeface="宋体" panose="02010600030101010101" pitchFamily="2" charset="-122"/>
            </a:endParaRPr>
          </a:p>
          <a:p>
            <a:pPr lvl="2" eaLnBrk="1" hangingPunct="1">
              <a:lnSpc>
                <a:spcPct val="150000"/>
              </a:lnSpc>
            </a:pPr>
            <a:r>
              <a:rPr lang="zh-CN" altLang="en-US" dirty="0">
                <a:ea typeface="宋体" panose="02010600030101010101" pitchFamily="2" charset="-122"/>
              </a:rPr>
              <a:t>由于</a:t>
            </a:r>
            <a:r>
              <a:rPr lang="en-US" altLang="zh-CN" dirty="0">
                <a:ea typeface="宋体" panose="02010600030101010101" pitchFamily="2" charset="-122"/>
              </a:rPr>
              <a:t>PIM-SSM</a:t>
            </a:r>
            <a:r>
              <a:rPr lang="zh-CN" altLang="en-US" dirty="0">
                <a:ea typeface="宋体" panose="02010600030101010101" pitchFamily="2" charset="-122"/>
              </a:rPr>
              <a:t>也使用</a:t>
            </a:r>
            <a:r>
              <a:rPr lang="en-US" altLang="zh-CN" dirty="0">
                <a:ea typeface="宋体" panose="02010600030101010101" pitchFamily="2" charset="-122"/>
              </a:rPr>
              <a:t>PIM-SM</a:t>
            </a:r>
            <a:r>
              <a:rPr lang="zh-CN" altLang="en-US" dirty="0">
                <a:ea typeface="宋体" panose="02010600030101010101" pitchFamily="2" charset="-122"/>
              </a:rPr>
              <a:t>协议，路由器生成</a:t>
            </a:r>
            <a:r>
              <a:rPr lang="en-US" altLang="zh-CN" dirty="0">
                <a:ea typeface="宋体" panose="02010600030101010101" pitchFamily="2" charset="-122"/>
              </a:rPr>
              <a:t>RPT</a:t>
            </a:r>
            <a:r>
              <a:rPr lang="zh-CN" altLang="en-US" dirty="0">
                <a:ea typeface="宋体" panose="02010600030101010101" pitchFamily="2" charset="-122"/>
              </a:rPr>
              <a:t>还是生成</a:t>
            </a:r>
            <a:r>
              <a:rPr lang="en-US" altLang="zh-CN" dirty="0">
                <a:ea typeface="宋体" panose="02010600030101010101" pitchFamily="2" charset="-122"/>
              </a:rPr>
              <a:t>SPT</a:t>
            </a:r>
            <a:r>
              <a:rPr lang="zh-CN" altLang="en-US" dirty="0">
                <a:ea typeface="宋体" panose="02010600030101010101" pitchFamily="2" charset="-122"/>
              </a:rPr>
              <a:t>的判决取决于组播地址是否在</a:t>
            </a:r>
            <a:r>
              <a:rPr lang="en-US" altLang="zh-CN" dirty="0">
                <a:ea typeface="宋体" panose="02010600030101010101" pitchFamily="2" charset="-122"/>
              </a:rPr>
              <a:t>SSM</a:t>
            </a:r>
            <a:r>
              <a:rPr lang="zh-CN" altLang="en-US" dirty="0">
                <a:ea typeface="宋体" panose="02010600030101010101" pitchFamily="2" charset="-122"/>
              </a:rPr>
              <a:t>组地址范围内。</a:t>
            </a:r>
          </a:p>
          <a:p>
            <a:pPr lvl="1" eaLnBrk="1" hangingPunct="1"/>
            <a:endParaRPr lang="zh-CN" altLang="en-US" dirty="0">
              <a:ea typeface="宋体" panose="02010600030101010101" pitchFamily="2" charset="-122"/>
            </a:endParaRPr>
          </a:p>
        </p:txBody>
      </p:sp>
    </p:spTree>
    <p:extLst>
      <p:ext uri="{BB962C8B-B14F-4D97-AF65-F5344CB8AC3E}">
        <p14:creationId xmlns:p14="http://schemas.microsoft.com/office/powerpoint/2010/main" val="41769491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8CBFC1F-90F2-4A88-941A-FEE67D5CA9E5}"/>
              </a:ext>
            </a:extLst>
          </p:cNvPr>
          <p:cNvSpPr>
            <a:spLocks noGrp="1" noRot="1" noChangeAspect="1"/>
          </p:cNvSpPr>
          <p:nvPr>
            <p:ph type="sldImg"/>
          </p:nvPr>
        </p:nvSpPr>
        <p:spPr>
          <a:xfrm>
            <a:off x="376238" y="768350"/>
            <a:ext cx="6346825" cy="3570288"/>
          </a:xfrm>
        </p:spPr>
      </p:sp>
      <p:sp>
        <p:nvSpPr>
          <p:cNvPr id="3" name="备注占位符 2">
            <a:extLst>
              <a:ext uri="{FF2B5EF4-FFF2-40B4-BE49-F238E27FC236}">
                <a16:creationId xmlns:a16="http://schemas.microsoft.com/office/drawing/2014/main" id="{387FCA14-715D-4262-8ADE-D64F3630C2F5}"/>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53651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6" name="Rectangle 3">
            <a:extLst>
              <a:ext uri="{FF2B5EF4-FFF2-40B4-BE49-F238E27FC236}">
                <a16:creationId xmlns:a16="http://schemas.microsoft.com/office/drawing/2014/main" id="{68E22B9F-C0CD-4AB7-9FBF-34B6F64BDFF7}"/>
              </a:ext>
            </a:extLst>
          </p:cNvPr>
          <p:cNvSpPr>
            <a:spLocks noGrp="1" noChangeArrowheads="1"/>
          </p:cNvSpPr>
          <p:nvPr>
            <p:ph type="body" idx="1"/>
          </p:nvPr>
        </p:nvSpPr>
        <p:spPr/>
        <p:txBody>
          <a:bodyPr/>
          <a:lstStyle/>
          <a:p>
            <a:r>
              <a:rPr lang="zh-CN" altLang="en-US" dirty="0"/>
              <a:t>组播协议包括用于主机注册的组播组管理协议，和用于组播选路转发的组播路由协议。各种组播协议在网络中的如图所示。 </a:t>
            </a:r>
          </a:p>
          <a:p>
            <a:r>
              <a:rPr lang="en-US" altLang="zh-CN" dirty="0"/>
              <a:t>IGMP</a:t>
            </a:r>
            <a:r>
              <a:rPr lang="zh-CN" altLang="en-US" dirty="0"/>
              <a:t>（</a:t>
            </a:r>
            <a:r>
              <a:rPr lang="en-US" altLang="zh-CN" dirty="0"/>
              <a:t>Internet Group Management Protocol</a:t>
            </a:r>
            <a:r>
              <a:rPr lang="zh-CN" altLang="en-US" dirty="0"/>
              <a:t>）在接收者主机和组播路由器之间运行，该协议定义了主机与路由器之间建立和维护组播成员关系的机制。</a:t>
            </a:r>
          </a:p>
          <a:p>
            <a:r>
              <a:rPr lang="zh-CN" altLang="en-US" dirty="0"/>
              <a:t>组播路由器之间运行组播路由协议，组播路由协议用于建立和维护组播路由，并正确、高效地转发组播数据包。</a:t>
            </a:r>
          </a:p>
          <a:p>
            <a:r>
              <a:rPr lang="zh-CN" altLang="en-US" dirty="0"/>
              <a:t>对于</a:t>
            </a:r>
            <a:r>
              <a:rPr lang="en-US" altLang="zh-CN" dirty="0"/>
              <a:t>ASM</a:t>
            </a:r>
            <a:r>
              <a:rPr lang="zh-CN" altLang="en-US" dirty="0"/>
              <a:t>模型，可以将组播路由分为域内和域间两大类。</a:t>
            </a:r>
          </a:p>
          <a:p>
            <a:pPr lvl="1"/>
            <a:r>
              <a:rPr lang="zh-CN" altLang="en-US" dirty="0"/>
              <a:t>域内组播路由协议用来在自治系统</a:t>
            </a:r>
            <a:r>
              <a:rPr lang="en-US" altLang="zh-CN" dirty="0"/>
              <a:t>AS</a:t>
            </a:r>
            <a:r>
              <a:rPr lang="zh-CN" altLang="en-US" dirty="0"/>
              <a:t>（</a:t>
            </a:r>
            <a:r>
              <a:rPr lang="en-US" altLang="zh-CN" dirty="0"/>
              <a:t>Autonomous System</a:t>
            </a:r>
            <a:r>
              <a:rPr lang="zh-CN" altLang="en-US" dirty="0"/>
              <a:t>）内发现组播源并构建组播分发树，将信息传递到接收者。域内组播路由协议包括：</a:t>
            </a:r>
            <a:r>
              <a:rPr lang="en-US" altLang="zh-CN" dirty="0"/>
              <a:t>DVRMP</a:t>
            </a:r>
            <a:r>
              <a:rPr lang="zh-CN" altLang="en-US" dirty="0"/>
              <a:t>、</a:t>
            </a:r>
            <a:r>
              <a:rPr lang="en-US" altLang="zh-CN" dirty="0"/>
              <a:t>MOSPF</a:t>
            </a:r>
            <a:r>
              <a:rPr lang="zh-CN" altLang="en-US" dirty="0"/>
              <a:t>、</a:t>
            </a:r>
            <a:r>
              <a:rPr lang="en-US" altLang="zh-CN" dirty="0"/>
              <a:t>PIM</a:t>
            </a:r>
            <a:r>
              <a:rPr lang="zh-CN" altLang="en-US" dirty="0"/>
              <a:t>。</a:t>
            </a:r>
          </a:p>
          <a:p>
            <a:pPr lvl="2"/>
            <a:r>
              <a:rPr lang="en-US" altLang="zh-CN" dirty="0"/>
              <a:t>DVRMP</a:t>
            </a:r>
            <a:r>
              <a:rPr lang="zh-CN" altLang="en-US" dirty="0"/>
              <a:t>是距离矢量组播路由协议（</a:t>
            </a:r>
            <a:r>
              <a:rPr lang="en-US" altLang="zh-CN" dirty="0"/>
              <a:t>Distance Vector Multicast Routing Protocol</a:t>
            </a:r>
            <a:r>
              <a:rPr lang="zh-CN" altLang="en-US" dirty="0"/>
              <a:t>）是一种密集模式协议。该协议有跳数限制，最大跳数</a:t>
            </a:r>
            <a:r>
              <a:rPr lang="en-US" altLang="zh-CN" dirty="0"/>
              <a:t>32</a:t>
            </a:r>
            <a:r>
              <a:rPr lang="zh-CN" altLang="en-US" dirty="0"/>
              <a:t>跳。</a:t>
            </a:r>
          </a:p>
          <a:p>
            <a:pPr lvl="2"/>
            <a:r>
              <a:rPr lang="en-US" altLang="zh-CN" dirty="0"/>
              <a:t>MOSPF</a:t>
            </a:r>
            <a:r>
              <a:rPr lang="zh-CN" altLang="en-US" dirty="0"/>
              <a:t>是</a:t>
            </a:r>
            <a:r>
              <a:rPr lang="en-US" altLang="zh-CN" dirty="0"/>
              <a:t>OSPF</a:t>
            </a:r>
            <a:r>
              <a:rPr lang="zh-CN" altLang="en-US" dirty="0"/>
              <a:t>路由协议的扩展协议。它通过定义新的</a:t>
            </a:r>
            <a:r>
              <a:rPr lang="en-US" altLang="zh-CN" dirty="0"/>
              <a:t>LSA</a:t>
            </a:r>
            <a:r>
              <a:rPr lang="zh-CN" altLang="en-US" dirty="0"/>
              <a:t>来支持组播。</a:t>
            </a:r>
          </a:p>
          <a:p>
            <a:pPr lvl="2"/>
            <a:r>
              <a:rPr lang="en-US" altLang="zh-CN" dirty="0"/>
              <a:t>PIM</a:t>
            </a:r>
            <a:r>
              <a:rPr lang="zh-CN" altLang="en-US" dirty="0"/>
              <a:t>（</a:t>
            </a:r>
            <a:r>
              <a:rPr lang="en-US" altLang="zh-CN" dirty="0"/>
              <a:t>Protocol Independent Multicast</a:t>
            </a:r>
            <a:r>
              <a:rPr lang="zh-CN" altLang="en-US" dirty="0"/>
              <a:t>）是典型的域内组播路由协议，分为</a:t>
            </a:r>
            <a:r>
              <a:rPr lang="en-US" altLang="zh-CN" dirty="0"/>
              <a:t>DM</a:t>
            </a:r>
            <a:r>
              <a:rPr lang="zh-CN" altLang="en-US" dirty="0"/>
              <a:t>（</a:t>
            </a:r>
            <a:r>
              <a:rPr lang="en-US" altLang="zh-CN" dirty="0"/>
              <a:t>Dense Mode</a:t>
            </a:r>
            <a:r>
              <a:rPr lang="zh-CN" altLang="en-US" dirty="0"/>
              <a:t>）和</a:t>
            </a:r>
            <a:r>
              <a:rPr lang="en-US" altLang="zh-CN" dirty="0"/>
              <a:t>SM</a:t>
            </a:r>
            <a:r>
              <a:rPr lang="zh-CN" altLang="en-US" dirty="0"/>
              <a:t>（</a:t>
            </a:r>
            <a:r>
              <a:rPr lang="en-US" altLang="zh-CN" dirty="0"/>
              <a:t>Sparse Mode</a:t>
            </a:r>
            <a:r>
              <a:rPr lang="zh-CN" altLang="en-US" dirty="0"/>
              <a:t>）两种模型。当接收者在网络中的分布较为密集时，适用</a:t>
            </a:r>
            <a:r>
              <a:rPr lang="en-US" altLang="zh-CN" dirty="0"/>
              <a:t>DM</a:t>
            </a:r>
            <a:r>
              <a:rPr lang="zh-CN" altLang="en-US" dirty="0"/>
              <a:t>；较为稀疏时，适用</a:t>
            </a:r>
            <a:r>
              <a:rPr lang="en-US" altLang="zh-CN" dirty="0"/>
              <a:t>SM</a:t>
            </a:r>
            <a:r>
              <a:rPr lang="zh-CN" altLang="en-US" dirty="0"/>
              <a:t>。</a:t>
            </a:r>
            <a:r>
              <a:rPr lang="en-US" altLang="zh-CN" dirty="0"/>
              <a:t>PIM</a:t>
            </a:r>
            <a:r>
              <a:rPr lang="zh-CN" altLang="en-US" dirty="0"/>
              <a:t>必须和单播路由协议协同工作。</a:t>
            </a:r>
          </a:p>
          <a:p>
            <a:pPr lvl="1"/>
            <a:r>
              <a:rPr lang="zh-CN" altLang="en-US" dirty="0"/>
              <a:t>域间组播路由协议用来实现组播信息在</a:t>
            </a:r>
            <a:r>
              <a:rPr lang="en-US" altLang="zh-CN" dirty="0"/>
              <a:t>AS</a:t>
            </a:r>
            <a:r>
              <a:rPr lang="zh-CN" altLang="en-US" dirty="0"/>
              <a:t>之间的传递。</a:t>
            </a:r>
          </a:p>
          <a:p>
            <a:pPr lvl="2"/>
            <a:r>
              <a:rPr lang="en-US" altLang="zh-CN" dirty="0"/>
              <a:t>MSDP</a:t>
            </a:r>
            <a:r>
              <a:rPr lang="zh-CN" altLang="en-US" dirty="0"/>
              <a:t>（</a:t>
            </a:r>
            <a:r>
              <a:rPr lang="en-US" altLang="zh-CN" dirty="0"/>
              <a:t>Multicast Source Discovery Protocol</a:t>
            </a:r>
            <a:r>
              <a:rPr lang="zh-CN" altLang="en-US" dirty="0"/>
              <a:t>）能够跨越</a:t>
            </a:r>
            <a:r>
              <a:rPr lang="en-US" altLang="zh-CN" dirty="0"/>
              <a:t>AS</a:t>
            </a:r>
            <a:r>
              <a:rPr lang="zh-CN" altLang="en-US" dirty="0"/>
              <a:t>传播组播源信息。</a:t>
            </a:r>
          </a:p>
          <a:p>
            <a:pPr lvl="2"/>
            <a:r>
              <a:rPr lang="en-US" altLang="zh-CN" dirty="0"/>
              <a:t>MPBGP </a:t>
            </a:r>
            <a:r>
              <a:rPr lang="zh-CN" altLang="en-US" dirty="0"/>
              <a:t>（</a:t>
            </a:r>
            <a:r>
              <a:rPr lang="en-US" altLang="zh-CN" dirty="0" err="1"/>
              <a:t>MultiProtocol</a:t>
            </a:r>
            <a:r>
              <a:rPr lang="en-US" altLang="zh-CN" dirty="0"/>
              <a:t> Border Gateway Protocol</a:t>
            </a:r>
            <a:r>
              <a:rPr lang="zh-CN" altLang="en-US" dirty="0"/>
              <a:t>）的组播扩展</a:t>
            </a:r>
            <a:r>
              <a:rPr lang="en-US" altLang="zh-CN" dirty="0"/>
              <a:t>MBGP </a:t>
            </a:r>
            <a:r>
              <a:rPr lang="zh-CN" altLang="en-US" dirty="0"/>
              <a:t>（</a:t>
            </a:r>
            <a:r>
              <a:rPr lang="en-US" altLang="zh-CN" dirty="0"/>
              <a:t>Multicast BGP</a:t>
            </a:r>
            <a:r>
              <a:rPr lang="zh-CN" altLang="en-US" dirty="0"/>
              <a:t>）能够跨越</a:t>
            </a:r>
            <a:r>
              <a:rPr lang="en-US" altLang="zh-CN" dirty="0"/>
              <a:t>AS</a:t>
            </a:r>
            <a:r>
              <a:rPr lang="zh-CN" altLang="en-US" dirty="0"/>
              <a:t>传播组播路由。</a:t>
            </a:r>
          </a:p>
        </p:txBody>
      </p:sp>
      <p:sp>
        <p:nvSpPr>
          <p:cNvPr id="5" name="幻灯片图像占位符 4"/>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2971897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zh-CN" altLang="en-US" dirty="0"/>
              <a:t>对于</a:t>
            </a:r>
            <a:r>
              <a:rPr lang="en-US" altLang="zh-CN" dirty="0"/>
              <a:t>SSM</a:t>
            </a:r>
            <a:r>
              <a:rPr lang="zh-CN" altLang="en-US" dirty="0"/>
              <a:t>模型，没有域内和域间的划分。由于接收者预先知道组播源的具体位置，因此可以借助</a:t>
            </a:r>
            <a:r>
              <a:rPr lang="en-US" altLang="zh-CN" dirty="0"/>
              <a:t>PIM SM</a:t>
            </a:r>
            <a:r>
              <a:rPr lang="zh-CN" altLang="en-US"/>
              <a:t>的部分功能直接创建组播传输路径。</a:t>
            </a:r>
          </a:p>
          <a:p>
            <a:r>
              <a:rPr lang="zh-CN" altLang="en-US"/>
              <a:t>为了</a:t>
            </a:r>
            <a:r>
              <a:rPr lang="zh-CN" altLang="en-US" dirty="0"/>
              <a:t>使不同的 </a:t>
            </a:r>
            <a:r>
              <a:rPr lang="en-US" altLang="zh-CN" dirty="0"/>
              <a:t>PIM-SM </a:t>
            </a:r>
            <a:r>
              <a:rPr lang="zh-CN" altLang="en-US" dirty="0"/>
              <a:t>域之间组播数据能够互通，需要在域间部署 </a:t>
            </a:r>
            <a:r>
              <a:rPr lang="en-US" altLang="zh-CN" dirty="0"/>
              <a:t>MSDP </a:t>
            </a:r>
            <a:r>
              <a:rPr lang="zh-CN" altLang="en-US" dirty="0"/>
              <a:t>协议。</a:t>
            </a:r>
            <a:r>
              <a:rPr lang="en-US" altLang="zh-CN" dirty="0"/>
              <a:t>MSDP </a:t>
            </a:r>
            <a:r>
              <a:rPr lang="zh-CN" altLang="en-US" dirty="0"/>
              <a:t>通过在各个 </a:t>
            </a:r>
            <a:r>
              <a:rPr lang="en-US" altLang="zh-CN" dirty="0"/>
              <a:t>PIM-SM </a:t>
            </a:r>
            <a:r>
              <a:rPr lang="zh-CN" altLang="en-US" dirty="0"/>
              <a:t>域之间建立 </a:t>
            </a:r>
            <a:r>
              <a:rPr lang="en-US" altLang="zh-CN" dirty="0"/>
              <a:t>MSDP </a:t>
            </a:r>
            <a:r>
              <a:rPr lang="zh-CN" altLang="en-US" dirty="0"/>
              <a:t>对等体关系，对等体之间交互 </a:t>
            </a:r>
            <a:r>
              <a:rPr lang="en-US" altLang="zh-CN" dirty="0"/>
              <a:t>SA </a:t>
            </a:r>
            <a:r>
              <a:rPr lang="zh-CN" altLang="en-US" dirty="0"/>
              <a:t>消息来传递组播信 息，从而实现接收者主机可以接收其他 </a:t>
            </a:r>
            <a:r>
              <a:rPr lang="en-US" altLang="zh-CN" dirty="0"/>
              <a:t>PIM-SM </a:t>
            </a:r>
            <a:r>
              <a:rPr lang="zh-CN" altLang="en-US" dirty="0"/>
              <a:t>域的组播源数据。</a:t>
            </a:r>
            <a:r>
              <a:rPr lang="en-US" altLang="zh-CN" dirty="0"/>
              <a:t>MSDP </a:t>
            </a:r>
            <a:r>
              <a:rPr lang="zh-CN" altLang="en-US" dirty="0"/>
              <a:t>仅用于 </a:t>
            </a:r>
            <a:r>
              <a:rPr lang="en-US" altLang="zh-CN" dirty="0"/>
              <a:t>IPv4 </a:t>
            </a:r>
            <a:r>
              <a:rPr lang="zh-CN" altLang="en-US" dirty="0"/>
              <a:t>网络， 只对 </a:t>
            </a:r>
            <a:r>
              <a:rPr lang="en-US" altLang="zh-CN" dirty="0"/>
              <a:t>ASM </a:t>
            </a:r>
            <a:r>
              <a:rPr lang="zh-CN" altLang="en-US" dirty="0"/>
              <a:t>服务模型有意义。在单个 </a:t>
            </a:r>
            <a:r>
              <a:rPr lang="en-US" altLang="zh-CN" dirty="0"/>
              <a:t>PIM </a:t>
            </a:r>
            <a:r>
              <a:rPr lang="zh-CN" altLang="en-US" dirty="0"/>
              <a:t>域内，使用 </a:t>
            </a:r>
            <a:r>
              <a:rPr lang="en-US" altLang="zh-CN" dirty="0"/>
              <a:t>IGMP </a:t>
            </a:r>
            <a:r>
              <a:rPr lang="zh-CN" altLang="en-US" dirty="0"/>
              <a:t>管理组成员关系，使用 </a:t>
            </a:r>
            <a:r>
              <a:rPr lang="en-US" altLang="zh-CN" dirty="0"/>
              <a:t>PIM-SM </a:t>
            </a:r>
            <a:r>
              <a:rPr lang="zh-CN" altLang="en-US" dirty="0"/>
              <a:t>建 立组播路由指导数据转发。 </a:t>
            </a:r>
            <a:endParaRPr lang="en-US" altLang="zh-CN" dirty="0"/>
          </a:p>
          <a:p>
            <a:r>
              <a:rPr lang="zh-CN" altLang="en-US" dirty="0"/>
              <a:t>由于 </a:t>
            </a:r>
            <a:r>
              <a:rPr lang="en-US" altLang="zh-CN" dirty="0"/>
              <a:t>PIM </a:t>
            </a:r>
            <a:r>
              <a:rPr lang="zh-CN" altLang="en-US" dirty="0"/>
              <a:t>协议依赖于单播路由表，从而组播转发路径与单播转发路径是一致的。当组播源与接收者分布在不同的</a:t>
            </a:r>
            <a:r>
              <a:rPr lang="en-US" altLang="zh-CN" dirty="0"/>
              <a:t>AS</a:t>
            </a:r>
            <a:r>
              <a:rPr lang="zh-CN" altLang="en-US" dirty="0"/>
              <a:t>中时，需要跨</a:t>
            </a:r>
            <a:r>
              <a:rPr lang="en-US" altLang="zh-CN" dirty="0"/>
              <a:t>AS</a:t>
            </a:r>
            <a:r>
              <a:rPr lang="zh-CN" altLang="en-US" dirty="0"/>
              <a:t>建立组播转发树。此时可以部署</a:t>
            </a:r>
            <a:r>
              <a:rPr lang="en-US" altLang="zh-CN" dirty="0"/>
              <a:t>MBGP </a:t>
            </a:r>
            <a:r>
              <a:rPr lang="zh-CN" altLang="en-US" dirty="0"/>
              <a:t>协议， 生成一张独立于单播路由的组播路由表，使组播数据通过组播路由表进行传输。</a:t>
            </a:r>
          </a:p>
        </p:txBody>
      </p:sp>
    </p:spTree>
    <p:extLst>
      <p:ext uri="{BB962C8B-B14F-4D97-AF65-F5344CB8AC3E}">
        <p14:creationId xmlns:p14="http://schemas.microsoft.com/office/powerpoint/2010/main" val="1076195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r>
              <a:rPr lang="zh-CN" altLang="en-US" dirty="0"/>
              <a:t>相对于</a:t>
            </a:r>
            <a:r>
              <a:rPr lang="en-US" altLang="zh-CN" dirty="0"/>
              <a:t>PIM-DM</a:t>
            </a:r>
            <a:r>
              <a:rPr lang="zh-CN" altLang="en-US" dirty="0"/>
              <a:t>的“推（</a:t>
            </a:r>
            <a:r>
              <a:rPr lang="en-US" altLang="zh-CN" dirty="0"/>
              <a:t>Push</a:t>
            </a:r>
            <a:r>
              <a:rPr lang="zh-CN" altLang="en-US" dirty="0"/>
              <a:t>）模式”，</a:t>
            </a:r>
            <a:r>
              <a:rPr lang="en-US" altLang="zh-CN" dirty="0"/>
              <a:t>PIM-SM</a:t>
            </a:r>
            <a:r>
              <a:rPr lang="zh-CN" altLang="en-US" dirty="0"/>
              <a:t>使用“拉（</a:t>
            </a:r>
            <a:r>
              <a:rPr lang="en-US" altLang="zh-CN" dirty="0"/>
              <a:t>Pull</a:t>
            </a:r>
            <a:r>
              <a:rPr lang="zh-CN" altLang="en-US" dirty="0"/>
              <a:t>）模式”转发组播报文。</a:t>
            </a:r>
            <a:r>
              <a:rPr lang="en-US" altLang="zh-CN" dirty="0"/>
              <a:t>PIM-SM</a:t>
            </a:r>
            <a:r>
              <a:rPr lang="zh-CN" altLang="en-US" dirty="0"/>
              <a:t>假设网络中的组成员分布非常稀疏，几乎所有网段均不存在组成员，直到某网段出现组成员时，才构建组播路由，向该网段转发组播数据。一般应用于组播组成员规模相对较大、相对稀疏的网络。</a:t>
            </a:r>
            <a:endParaRPr lang="en-US" altLang="zh-CN" dirty="0"/>
          </a:p>
          <a:p>
            <a:r>
              <a:rPr lang="zh-CN" altLang="en-US" dirty="0"/>
              <a:t>基于这一种稀疏的网络模型，它的实现方法是：</a:t>
            </a:r>
          </a:p>
          <a:p>
            <a:pPr lvl="1"/>
            <a:r>
              <a:rPr lang="zh-CN" altLang="en-US" dirty="0"/>
              <a:t>在网络中维护一台重要的</a:t>
            </a:r>
            <a:r>
              <a:rPr lang="en-US" altLang="zh-CN" dirty="0"/>
              <a:t>PIM</a:t>
            </a:r>
            <a:r>
              <a:rPr lang="zh-CN" altLang="en-US" dirty="0"/>
              <a:t>路由器：汇聚点</a:t>
            </a:r>
            <a:r>
              <a:rPr lang="en-US" altLang="zh-CN" dirty="0"/>
              <a:t>RP</a:t>
            </a:r>
            <a:r>
              <a:rPr lang="zh-CN" altLang="en-US" dirty="0"/>
              <a:t>（</a:t>
            </a:r>
            <a:r>
              <a:rPr lang="en-US" altLang="zh-CN" dirty="0"/>
              <a:t>Rendezvous Point</a:t>
            </a:r>
            <a:r>
              <a:rPr lang="zh-CN" altLang="en-US" dirty="0"/>
              <a:t>），可以为随时出现的组成员或组播源服务。网络中所有</a:t>
            </a:r>
            <a:r>
              <a:rPr lang="en-US" altLang="zh-CN" dirty="0"/>
              <a:t>PIM</a:t>
            </a:r>
            <a:r>
              <a:rPr lang="zh-CN" altLang="en-US" dirty="0"/>
              <a:t>路由器都知道</a:t>
            </a:r>
            <a:r>
              <a:rPr lang="en-US" altLang="zh-CN" dirty="0"/>
              <a:t>RP</a:t>
            </a:r>
            <a:r>
              <a:rPr lang="zh-CN" altLang="en-US" dirty="0"/>
              <a:t>的位置。</a:t>
            </a:r>
          </a:p>
          <a:p>
            <a:pPr lvl="1"/>
            <a:r>
              <a:rPr lang="zh-CN" altLang="en-US" dirty="0"/>
              <a:t>当网络中出现组成员（用户主机通过</a:t>
            </a:r>
            <a:r>
              <a:rPr lang="en-US" altLang="zh-CN" dirty="0"/>
              <a:t>IGMP</a:t>
            </a:r>
            <a:r>
              <a:rPr lang="zh-CN" altLang="en-US" dirty="0"/>
              <a:t>加入某组播组</a:t>
            </a:r>
            <a:r>
              <a:rPr lang="en-US" altLang="zh-CN" dirty="0"/>
              <a:t>G</a:t>
            </a:r>
            <a:r>
              <a:rPr lang="zh-CN" altLang="en-US" dirty="0"/>
              <a:t>）时，最后一跳路由器向</a:t>
            </a:r>
            <a:r>
              <a:rPr lang="en-US" altLang="zh-CN" dirty="0"/>
              <a:t>RP</a:t>
            </a:r>
            <a:r>
              <a:rPr lang="zh-CN" altLang="en-US" dirty="0"/>
              <a:t>发送</a:t>
            </a:r>
            <a:r>
              <a:rPr lang="en-US" altLang="zh-CN" dirty="0"/>
              <a:t>Join</a:t>
            </a:r>
            <a:r>
              <a:rPr lang="zh-CN" altLang="en-US" dirty="0"/>
              <a:t>报文，逐跳创建（*，</a:t>
            </a:r>
            <a:r>
              <a:rPr lang="en-US" altLang="zh-CN" dirty="0"/>
              <a:t>G</a:t>
            </a:r>
            <a:r>
              <a:rPr lang="zh-CN" altLang="en-US" dirty="0"/>
              <a:t>）表项，生成一棵以</a:t>
            </a:r>
            <a:r>
              <a:rPr lang="en-US" altLang="zh-CN" dirty="0"/>
              <a:t>RP</a:t>
            </a:r>
            <a:r>
              <a:rPr lang="zh-CN" altLang="en-US" dirty="0"/>
              <a:t>为根的</a:t>
            </a:r>
            <a:r>
              <a:rPr lang="en-US" altLang="zh-CN" dirty="0"/>
              <a:t>RPT</a:t>
            </a:r>
            <a:r>
              <a:rPr lang="zh-CN" altLang="en-US" dirty="0"/>
              <a:t>。</a:t>
            </a:r>
          </a:p>
          <a:p>
            <a:pPr lvl="1"/>
            <a:r>
              <a:rPr lang="zh-CN" altLang="en-US" dirty="0"/>
              <a:t>当网络中出现活跃的组播源（信源向某组播组</a:t>
            </a:r>
            <a:r>
              <a:rPr lang="en-US" altLang="zh-CN" dirty="0"/>
              <a:t>G</a:t>
            </a:r>
            <a:r>
              <a:rPr lang="zh-CN" altLang="en-US" dirty="0"/>
              <a:t>发送第一个组播数据）时，第一跳路由器将组播数据封装在</a:t>
            </a:r>
            <a:r>
              <a:rPr lang="en-US" altLang="zh-CN" dirty="0"/>
              <a:t>Register</a:t>
            </a:r>
            <a:r>
              <a:rPr lang="zh-CN" altLang="en-US" dirty="0"/>
              <a:t>报文中单播发往</a:t>
            </a:r>
            <a:r>
              <a:rPr lang="en-US" altLang="zh-CN" dirty="0"/>
              <a:t>RP</a:t>
            </a:r>
            <a:r>
              <a:rPr lang="zh-CN" altLang="en-US" dirty="0"/>
              <a:t>，在</a:t>
            </a:r>
            <a:r>
              <a:rPr lang="en-US" altLang="zh-CN" dirty="0"/>
              <a:t>RP</a:t>
            </a:r>
            <a:r>
              <a:rPr lang="zh-CN" altLang="en-US" dirty="0"/>
              <a:t>上创建（</a:t>
            </a:r>
            <a:r>
              <a:rPr lang="en-US" altLang="zh-CN" dirty="0"/>
              <a:t>S</a:t>
            </a:r>
            <a:r>
              <a:rPr lang="zh-CN" altLang="en-US" dirty="0"/>
              <a:t>，</a:t>
            </a:r>
            <a:r>
              <a:rPr lang="en-US" altLang="zh-CN" dirty="0"/>
              <a:t>G</a:t>
            </a:r>
            <a:r>
              <a:rPr lang="zh-CN" altLang="en-US" dirty="0"/>
              <a:t>）表项，注册源信息。</a:t>
            </a:r>
          </a:p>
          <a:p>
            <a:pPr marL="165621" indent="-165621">
              <a:defRPr/>
            </a:pPr>
            <a:r>
              <a:rPr lang="en-US" altLang="zh-CN" dirty="0"/>
              <a:t>PIM-SM</a:t>
            </a:r>
            <a:r>
              <a:rPr lang="zh-CN" altLang="en-US" dirty="0"/>
              <a:t>的关键机制包括邻居建立、</a:t>
            </a:r>
            <a:r>
              <a:rPr lang="en-US" altLang="zh-CN" dirty="0"/>
              <a:t>DR</a:t>
            </a:r>
            <a:r>
              <a:rPr lang="zh-CN" altLang="en-US" dirty="0"/>
              <a:t>竞选、</a:t>
            </a:r>
            <a:r>
              <a:rPr lang="en-US" altLang="zh-CN" dirty="0"/>
              <a:t>RP</a:t>
            </a:r>
            <a:r>
              <a:rPr lang="zh-CN" altLang="en-US" dirty="0"/>
              <a:t>发现、</a:t>
            </a:r>
            <a:r>
              <a:rPr lang="en-US" altLang="zh-CN" dirty="0"/>
              <a:t>RPT</a:t>
            </a:r>
            <a:r>
              <a:rPr lang="zh-CN" altLang="en-US" dirty="0"/>
              <a:t>构建、组播源注册、</a:t>
            </a:r>
            <a:r>
              <a:rPr lang="en-US" altLang="zh-CN" dirty="0"/>
              <a:t>SPT</a:t>
            </a:r>
            <a:r>
              <a:rPr lang="zh-CN" altLang="en-US" dirty="0"/>
              <a:t>切换、</a:t>
            </a:r>
            <a:r>
              <a:rPr lang="en-US" altLang="zh-CN" dirty="0"/>
              <a:t>Assert</a:t>
            </a:r>
            <a:r>
              <a:rPr lang="zh-CN" altLang="en-US" dirty="0"/>
              <a:t>；同时也可通过配置</a:t>
            </a:r>
            <a:r>
              <a:rPr lang="en-US" altLang="zh-CN" dirty="0"/>
              <a:t>BSR</a:t>
            </a:r>
            <a:r>
              <a:rPr lang="zh-CN" altLang="en-US" dirty="0"/>
              <a:t>（</a:t>
            </a:r>
            <a:r>
              <a:rPr lang="en-US" altLang="zh-CN" dirty="0"/>
              <a:t>Bootstrap Router</a:t>
            </a:r>
            <a:r>
              <a:rPr lang="zh-CN" altLang="en-US" dirty="0"/>
              <a:t>）管理域来实现单个</a:t>
            </a:r>
            <a:r>
              <a:rPr lang="en-US" altLang="zh-CN" dirty="0"/>
              <a:t>PIM-SM</a:t>
            </a:r>
            <a:r>
              <a:rPr lang="zh-CN" altLang="en-US" dirty="0"/>
              <a:t>域的精细化管理。</a:t>
            </a:r>
            <a:r>
              <a:rPr lang="en-US" altLang="zh-CN" dirty="0"/>
              <a:t>PIM-SM</a:t>
            </a:r>
            <a:r>
              <a:rPr lang="zh-CN" altLang="en-US" dirty="0"/>
              <a:t>中</a:t>
            </a:r>
            <a:r>
              <a:rPr lang="en-US" altLang="zh-CN" dirty="0"/>
              <a:t>PIM</a:t>
            </a:r>
            <a:r>
              <a:rPr lang="zh-CN" altLang="en-US" dirty="0"/>
              <a:t>邻居建立过程以及</a:t>
            </a:r>
            <a:r>
              <a:rPr lang="en-US" altLang="zh-CN" dirty="0"/>
              <a:t>Assert</a:t>
            </a:r>
            <a:r>
              <a:rPr lang="zh-CN" altLang="en-US" dirty="0"/>
              <a:t>机制与</a:t>
            </a:r>
            <a:r>
              <a:rPr lang="en-US" altLang="zh-CN" dirty="0"/>
              <a:t>PIM-DM</a:t>
            </a:r>
            <a:r>
              <a:rPr lang="zh-CN" altLang="en-US" dirty="0"/>
              <a:t>相同。</a:t>
            </a:r>
          </a:p>
        </p:txBody>
      </p:sp>
    </p:spTree>
    <p:extLst>
      <p:ext uri="{BB962C8B-B14F-4D97-AF65-F5344CB8AC3E}">
        <p14:creationId xmlns:p14="http://schemas.microsoft.com/office/powerpoint/2010/main" val="3629504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2">
            <a:extLst>
              <a:ext uri="{FF2B5EF4-FFF2-40B4-BE49-F238E27FC236}">
                <a16:creationId xmlns:a16="http://schemas.microsoft.com/office/drawing/2014/main" id="{B681D9C1-FBA8-4C5D-970E-9C063D06AEF3}"/>
              </a:ext>
            </a:extLst>
          </p:cNvPr>
          <p:cNvSpPr>
            <a:spLocks noGrp="1" noRot="1" noChangeAspect="1" noChangeArrowheads="1" noTextEdit="1"/>
          </p:cNvSpPr>
          <p:nvPr>
            <p:ph type="sldImg"/>
          </p:nvPr>
        </p:nvSpPr>
        <p:spPr>
          <a:xfrm>
            <a:off x="139700" y="768350"/>
            <a:ext cx="6819900" cy="3836988"/>
          </a:xfrm>
          <a:ln/>
        </p:spPr>
      </p:sp>
      <p:sp>
        <p:nvSpPr>
          <p:cNvPr id="58374" name="Rectangle 3">
            <a:extLst>
              <a:ext uri="{FF2B5EF4-FFF2-40B4-BE49-F238E27FC236}">
                <a16:creationId xmlns:a16="http://schemas.microsoft.com/office/drawing/2014/main" id="{2C7E4B7F-E96F-4724-9CC8-8D07712CA4D4}"/>
              </a:ext>
            </a:extLst>
          </p:cNvPr>
          <p:cNvSpPr>
            <a:spLocks noGrp="1" noChangeArrowheads="1"/>
          </p:cNvSpPr>
          <p:nvPr>
            <p:ph type="body" idx="1"/>
          </p:nvPr>
        </p:nvSpPr>
        <p:spPr>
          <a:xfrm>
            <a:off x="944563" y="4860925"/>
            <a:ext cx="5205412"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ea typeface="宋体" panose="02010600030101010101" pitchFamily="2" charset="-122"/>
              </a:rPr>
              <a:t>源路径树以组播源作为树根，将组播源到每一个接收者的最短路径结合起来构成的转发树。</a:t>
            </a:r>
          </a:p>
          <a:p>
            <a:pPr eaLnBrk="1" hangingPunct="1"/>
            <a:r>
              <a:rPr lang="zh-CN" altLang="en-US">
                <a:ea typeface="宋体" panose="02010600030101010101" pitchFamily="2" charset="-122"/>
              </a:rPr>
              <a:t>源路径树使用的是从组播源到接收者的最短路径，也称为最短路径树（</a:t>
            </a:r>
            <a:r>
              <a:rPr lang="en-US" altLang="zh-CN">
                <a:ea typeface="宋体" panose="02010600030101010101" pitchFamily="2" charset="-122"/>
              </a:rPr>
              <a:t>shortest path tree</a:t>
            </a:r>
            <a:r>
              <a:rPr lang="zh-CN" altLang="en-US">
                <a:ea typeface="宋体" panose="02010600030101010101" pitchFamily="2" charset="-122"/>
              </a:rPr>
              <a:t>，</a:t>
            </a:r>
            <a:r>
              <a:rPr lang="en-US" altLang="zh-CN">
                <a:ea typeface="宋体" panose="02010600030101010101" pitchFamily="2" charset="-122"/>
              </a:rPr>
              <a:t>SPT</a:t>
            </a:r>
            <a:r>
              <a:rPr lang="zh-CN" altLang="en-US">
                <a:ea typeface="宋体" panose="02010600030101010101" pitchFamily="2" charset="-122"/>
              </a:rPr>
              <a:t>）。对于某个组，网络要为任何一个向该组发送报文的组播源建立一棵树。 </a:t>
            </a:r>
          </a:p>
          <a:p>
            <a:pPr eaLnBrk="1" hangingPunct="1"/>
            <a:r>
              <a:rPr lang="zh-CN" altLang="en-US">
                <a:ea typeface="宋体" panose="02010600030101010101" pitchFamily="2" charset="-122"/>
              </a:rPr>
              <a:t>本例中有两个组播源（源</a:t>
            </a:r>
            <a:r>
              <a:rPr lang="en-US" altLang="zh-CN">
                <a:ea typeface="宋体" panose="02010600030101010101" pitchFamily="2" charset="-122"/>
              </a:rPr>
              <a:t>S1</a:t>
            </a:r>
            <a:r>
              <a:rPr lang="zh-CN" altLang="en-US">
                <a:ea typeface="宋体" panose="02010600030101010101" pitchFamily="2" charset="-122"/>
              </a:rPr>
              <a:t>和源</a:t>
            </a:r>
            <a:r>
              <a:rPr lang="en-US" altLang="zh-CN">
                <a:ea typeface="宋体" panose="02010600030101010101" pitchFamily="2" charset="-122"/>
              </a:rPr>
              <a:t>S2</a:t>
            </a:r>
            <a:r>
              <a:rPr lang="zh-CN" altLang="en-US">
                <a:ea typeface="宋体" panose="02010600030101010101" pitchFamily="2" charset="-122"/>
              </a:rPr>
              <a:t>），接收者</a:t>
            </a:r>
            <a:r>
              <a:rPr lang="en-US" altLang="zh-CN">
                <a:ea typeface="宋体" panose="02010600030101010101" pitchFamily="2" charset="-122"/>
              </a:rPr>
              <a:t>R1</a:t>
            </a:r>
            <a:r>
              <a:rPr lang="zh-CN" altLang="en-US">
                <a:ea typeface="宋体" panose="02010600030101010101" pitchFamily="2" charset="-122"/>
              </a:rPr>
              <a:t>和</a:t>
            </a:r>
            <a:r>
              <a:rPr lang="en-US" altLang="zh-CN">
                <a:ea typeface="宋体" panose="02010600030101010101" pitchFamily="2" charset="-122"/>
              </a:rPr>
              <a:t>RT2</a:t>
            </a:r>
            <a:r>
              <a:rPr lang="zh-CN" altLang="en-US">
                <a:ea typeface="宋体" panose="02010600030101010101" pitchFamily="2" charset="-122"/>
              </a:rPr>
              <a:t>。所以本例中有两棵源路径树，分别是：</a:t>
            </a:r>
          </a:p>
          <a:p>
            <a:pPr eaLnBrk="1" hangingPunct="1"/>
            <a:r>
              <a:rPr lang="en-US" altLang="zh-CN">
                <a:ea typeface="宋体" panose="02010600030101010101" pitchFamily="2" charset="-122"/>
              </a:rPr>
              <a:t>S1</a:t>
            </a:r>
            <a:r>
              <a:rPr lang="en-US" altLang="zh-CN">
                <a:latin typeface="Arial" panose="020B0604020202020204" pitchFamily="34" charset="0"/>
                <a:ea typeface="宋体" panose="02010600030101010101" pitchFamily="2" charset="-122"/>
              </a:rPr>
              <a:t>—</a:t>
            </a:r>
            <a:r>
              <a:rPr lang="en-US" altLang="zh-CN">
                <a:ea typeface="宋体" panose="02010600030101010101" pitchFamily="2" charset="-122"/>
              </a:rPr>
              <a:t>A---C</a:t>
            </a:r>
            <a:r>
              <a:rPr lang="zh-CN" altLang="en-US">
                <a:ea typeface="宋体" panose="02010600030101010101" pitchFamily="2" charset="-122"/>
              </a:rPr>
              <a:t>（</a:t>
            </a:r>
            <a:r>
              <a:rPr lang="en-US" altLang="zh-CN">
                <a:ea typeface="宋体" panose="02010600030101010101" pitchFamily="2" charset="-122"/>
              </a:rPr>
              <a:t>R1</a:t>
            </a:r>
            <a:r>
              <a:rPr lang="zh-CN" altLang="en-US">
                <a:ea typeface="宋体" panose="02010600030101010101" pitchFamily="2" charset="-122"/>
              </a:rPr>
              <a:t>）</a:t>
            </a:r>
            <a:r>
              <a:rPr lang="en-US" altLang="zh-CN">
                <a:ea typeface="宋体" panose="02010600030101010101" pitchFamily="2" charset="-122"/>
              </a:rPr>
              <a:t>-----E</a:t>
            </a:r>
            <a:r>
              <a:rPr lang="zh-CN" altLang="en-US">
                <a:ea typeface="宋体" panose="02010600030101010101" pitchFamily="2" charset="-122"/>
              </a:rPr>
              <a:t>（</a:t>
            </a:r>
            <a:r>
              <a:rPr lang="en-US" altLang="zh-CN">
                <a:ea typeface="宋体" panose="02010600030101010101" pitchFamily="2" charset="-122"/>
              </a:rPr>
              <a:t>R2</a:t>
            </a:r>
            <a:r>
              <a:rPr lang="zh-CN" altLang="en-US">
                <a:ea typeface="宋体" panose="02010600030101010101" pitchFamily="2" charset="-122"/>
              </a:rPr>
              <a:t>）</a:t>
            </a:r>
          </a:p>
          <a:p>
            <a:pPr eaLnBrk="1" hangingPunct="1"/>
            <a:r>
              <a:rPr lang="en-US" altLang="zh-CN">
                <a:ea typeface="宋体" panose="02010600030101010101" pitchFamily="2" charset="-122"/>
              </a:rPr>
              <a:t>S2---F----D---C</a:t>
            </a:r>
            <a:r>
              <a:rPr lang="zh-CN" altLang="en-US">
                <a:ea typeface="宋体" panose="02010600030101010101" pitchFamily="2" charset="-122"/>
              </a:rPr>
              <a:t>（</a:t>
            </a:r>
            <a:r>
              <a:rPr lang="en-US" altLang="zh-CN">
                <a:ea typeface="宋体" panose="02010600030101010101" pitchFamily="2" charset="-122"/>
              </a:rPr>
              <a:t>R1</a:t>
            </a:r>
            <a:r>
              <a:rPr lang="zh-CN" altLang="en-US">
                <a:ea typeface="宋体" panose="02010600030101010101" pitchFamily="2" charset="-122"/>
              </a:rPr>
              <a:t>）</a:t>
            </a:r>
            <a:r>
              <a:rPr lang="en-US" altLang="zh-CN">
                <a:ea typeface="宋体" panose="02010600030101010101" pitchFamily="2" charset="-122"/>
              </a:rPr>
              <a:t>------E</a:t>
            </a:r>
            <a:r>
              <a:rPr lang="zh-CN" altLang="en-US">
                <a:ea typeface="宋体" panose="02010600030101010101" pitchFamily="2" charset="-122"/>
              </a:rPr>
              <a:t>（</a:t>
            </a:r>
            <a:r>
              <a:rPr lang="en-US" altLang="zh-CN">
                <a:ea typeface="宋体" panose="02010600030101010101" pitchFamily="2" charset="-122"/>
              </a:rPr>
              <a:t>R2</a:t>
            </a:r>
            <a:r>
              <a:rPr lang="zh-CN" altLang="en-US">
                <a:ea typeface="宋体" panose="02010600030101010101" pitchFamily="2" charset="-122"/>
              </a:rPr>
              <a:t>）</a:t>
            </a:r>
          </a:p>
        </p:txBody>
      </p:sp>
    </p:spTree>
    <p:extLst>
      <p:ext uri="{BB962C8B-B14F-4D97-AF65-F5344CB8AC3E}">
        <p14:creationId xmlns:p14="http://schemas.microsoft.com/office/powerpoint/2010/main" val="262096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extLst>
              <p:ext uri="{D42A27DB-BD31-4B8C-83A1-F6EECF244321}">
                <p14:modId xmlns:p14="http://schemas.microsoft.com/office/powerpoint/2010/main" val="185877594"/>
              </p:ext>
            </p:extLst>
          </p:nvPr>
        </p:nvGraphicFramePr>
        <p:xfrm>
          <a:off x="1007533" y="1254489"/>
          <a:ext cx="10464801" cy="1082675"/>
        </p:xfrm>
        <a:graphic>
          <a:graphicData uri="http://schemas.openxmlformats.org/drawingml/2006/table">
            <a:tbl>
              <a:tblPr/>
              <a:tblGrid>
                <a:gridCol w="3120249">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课程编码</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适用产品</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产品版本</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课程版本</a:t>
                      </a:r>
                      <a:endParaRPr kumimoji="1" lang="en-US" altLang="zh-CN" sz="1800" b="1" i="0" u="none" strike="noStrike" cap="none" normalizeH="0" baseline="0" dirty="0">
                        <a:ln>
                          <a:noFill/>
                        </a:ln>
                        <a:solidFill>
                          <a:schemeClr val="tx1"/>
                        </a:solidFill>
                        <a:effectLst/>
                        <a:latin typeface="FrutigerNext LT Regular" pitchFamily="34" charset="0"/>
                        <a:ea typeface="华文细黑"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1"/>
          <p:cNvGraphicFramePr>
            <a:graphicFrameLocks noGrp="1"/>
          </p:cNvGraphicFramePr>
          <p:nvPr userDrawn="1">
            <p:extLst>
              <p:ext uri="{D42A27DB-BD31-4B8C-83A1-F6EECF244321}">
                <p14:modId xmlns:p14="http://schemas.microsoft.com/office/powerpoint/2010/main" val="2142366963"/>
              </p:ext>
            </p:extLst>
          </p:nvPr>
        </p:nvGraphicFramePr>
        <p:xfrm>
          <a:off x="1007533" y="2776901"/>
          <a:ext cx="10464800" cy="3038475"/>
        </p:xfrm>
        <a:graphic>
          <a:graphicData uri="http://schemas.openxmlformats.org/drawingml/2006/table">
            <a:tbl>
              <a:tblPr/>
              <a:tblGrid>
                <a:gridCol w="3120248">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作者</a:t>
                      </a:r>
                      <a:r>
                        <a:rPr kumimoji="1" lang="en-US" altLang="zh-CN" sz="1800" b="1" i="0" u="none" strike="noStrike" cap="none" normalizeH="0" baseline="0" dirty="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工号</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时间</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审核人</a:t>
                      </a:r>
                      <a:r>
                        <a:rPr kumimoji="1" lang="en-US" altLang="zh-CN" sz="1800" b="1" i="0" u="none" strike="noStrike" cap="none" normalizeH="0" baseline="0" dirty="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工号</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FrutigerNext LT Regular" pitchFamily="34" charset="0"/>
                          <a:ea typeface="华文细黑" pitchFamily="2" charset="-122"/>
                        </a:rPr>
                        <a:t>新开发/优化</a:t>
                      </a:r>
                      <a:endPar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5" name="文本占位符 7"/>
          <p:cNvSpPr>
            <a:spLocks noGrp="1"/>
          </p:cNvSpPr>
          <p:nvPr>
            <p:ph type="body" sz="quarter" idx="17" hasCustomPrompt="1"/>
          </p:nvPr>
        </p:nvSpPr>
        <p:spPr>
          <a:xfrm>
            <a:off x="1007533" y="1825691"/>
            <a:ext cx="3120248" cy="504887"/>
          </a:xfrm>
          <a:prstGeom prst="rect">
            <a:avLst/>
          </a:prstGeom>
        </p:spPr>
        <p:txBody>
          <a:bodyPr anchor="ctr"/>
          <a:lstStyle>
            <a:lvl1pPr algn="ctr">
              <a:lnSpc>
                <a:spcPct val="100000"/>
              </a:lnSpc>
              <a:buNone/>
              <a:defRPr sz="1600"/>
            </a:lvl1pPr>
          </a:lstStyle>
          <a:p>
            <a:pPr lvl="0"/>
            <a:r>
              <a:rPr lang="zh-CN" altLang="en-US" dirty="0"/>
              <a:t>课程编码</a:t>
            </a:r>
          </a:p>
        </p:txBody>
      </p:sp>
      <p:sp>
        <p:nvSpPr>
          <p:cNvPr id="36" name="文本占位符 7"/>
          <p:cNvSpPr>
            <a:spLocks noGrp="1"/>
          </p:cNvSpPr>
          <p:nvPr>
            <p:ph type="body" sz="quarter" idx="18" hasCustomPrompt="1"/>
          </p:nvPr>
        </p:nvSpPr>
        <p:spPr>
          <a:xfrm>
            <a:off x="4127781" y="1825691"/>
            <a:ext cx="1968219" cy="504887"/>
          </a:xfrm>
          <a:prstGeom prst="rect">
            <a:avLst/>
          </a:prstGeom>
        </p:spPr>
        <p:txBody>
          <a:bodyPr anchor="ctr"/>
          <a:lstStyle>
            <a:lvl1pPr algn="ctr">
              <a:lnSpc>
                <a:spcPct val="100000"/>
              </a:lnSpc>
              <a:buNone/>
              <a:defRPr sz="1600"/>
            </a:lvl1pPr>
          </a:lstStyle>
          <a:p>
            <a:pPr lvl="0"/>
            <a:r>
              <a:rPr lang="zh-CN" altLang="en-US" dirty="0"/>
              <a:t>适用的产品</a:t>
            </a:r>
          </a:p>
        </p:txBody>
      </p:sp>
      <p:sp>
        <p:nvSpPr>
          <p:cNvPr id="37" name="文本占位符 7"/>
          <p:cNvSpPr>
            <a:spLocks noGrp="1"/>
          </p:cNvSpPr>
          <p:nvPr>
            <p:ph type="body" sz="quarter" idx="19" hasCustomPrompt="1"/>
          </p:nvPr>
        </p:nvSpPr>
        <p:spPr>
          <a:xfrm>
            <a:off x="6096000" y="1825691"/>
            <a:ext cx="3024336" cy="504887"/>
          </a:xfrm>
          <a:prstGeom prst="rect">
            <a:avLst/>
          </a:prstGeom>
        </p:spPr>
        <p:txBody>
          <a:bodyPr anchor="ctr"/>
          <a:lstStyle>
            <a:lvl1pPr algn="ctr">
              <a:lnSpc>
                <a:spcPct val="100000"/>
              </a:lnSpc>
              <a:buNone/>
              <a:defRPr sz="1600"/>
            </a:lvl1pPr>
          </a:lstStyle>
          <a:p>
            <a:pPr lvl="0"/>
            <a:r>
              <a:rPr lang="en-US" altLang="zh-CN" dirty="0"/>
              <a:t>V5R2</a:t>
            </a:r>
            <a:endParaRPr lang="zh-CN" altLang="en-US" dirty="0"/>
          </a:p>
        </p:txBody>
      </p:sp>
      <p:sp>
        <p:nvSpPr>
          <p:cNvPr id="38" name="文本占位符 7"/>
          <p:cNvSpPr>
            <a:spLocks noGrp="1"/>
          </p:cNvSpPr>
          <p:nvPr>
            <p:ph type="body" sz="quarter" idx="20" hasCustomPrompt="1"/>
          </p:nvPr>
        </p:nvSpPr>
        <p:spPr>
          <a:xfrm>
            <a:off x="9120336" y="1825691"/>
            <a:ext cx="2351997" cy="504887"/>
          </a:xfrm>
          <a:prstGeom prst="rect">
            <a:avLst/>
          </a:prstGeom>
        </p:spPr>
        <p:txBody>
          <a:bodyPr anchor="ctr"/>
          <a:lstStyle>
            <a:lvl1pPr algn="ctr">
              <a:lnSpc>
                <a:spcPct val="100000"/>
              </a:lnSpc>
              <a:buNone/>
              <a:defRPr sz="1600"/>
            </a:lvl1pPr>
          </a:lstStyle>
          <a:p>
            <a:pPr lvl="0"/>
            <a:r>
              <a:rPr lang="en-US" altLang="zh-CN" dirty="0"/>
              <a:t>V1R1</a:t>
            </a:r>
            <a:endParaRPr lang="zh-CN" altLang="en-US" dirty="0"/>
          </a:p>
        </p:txBody>
      </p:sp>
      <p:sp>
        <p:nvSpPr>
          <p:cNvPr id="43" name="文本占位符 7"/>
          <p:cNvSpPr>
            <a:spLocks noGrp="1"/>
          </p:cNvSpPr>
          <p:nvPr>
            <p:ph type="body" sz="quarter" idx="13" hasCustomPrompt="1"/>
          </p:nvPr>
        </p:nvSpPr>
        <p:spPr>
          <a:xfrm>
            <a:off x="1007435" y="3373862"/>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4127781" y="3373862"/>
            <a:ext cx="1968219" cy="468052"/>
          </a:xfrm>
          <a:prstGeom prst="rect">
            <a:avLst/>
          </a:prstGeom>
        </p:spPr>
        <p:txBody>
          <a:bodyPr anchor="ctr"/>
          <a:lstStyle>
            <a:lvl1pPr algn="ctr">
              <a:lnSpc>
                <a:spcPct val="100000"/>
              </a:lnSpc>
              <a:buNone/>
              <a:defRPr sz="1600"/>
            </a:lvl1pPr>
          </a:lstStyle>
          <a:p>
            <a:pPr lvl="0"/>
            <a:r>
              <a:rPr lang="en-US" altLang="zh-CN" dirty="0"/>
              <a:t>2015.01.25</a:t>
            </a:r>
            <a:endParaRPr lang="zh-CN" altLang="en-US" dirty="0"/>
          </a:p>
        </p:txBody>
      </p:sp>
      <p:sp>
        <p:nvSpPr>
          <p:cNvPr id="45" name="文本占位符 7"/>
          <p:cNvSpPr>
            <a:spLocks noGrp="1"/>
          </p:cNvSpPr>
          <p:nvPr>
            <p:ph type="body" sz="quarter" idx="15" hasCustomPrompt="1"/>
          </p:nvPr>
        </p:nvSpPr>
        <p:spPr>
          <a:xfrm>
            <a:off x="6096000" y="3373862"/>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9120336" y="3337858"/>
            <a:ext cx="2352261" cy="504056"/>
          </a:xfrm>
          <a:prstGeom prst="rect">
            <a:avLst/>
          </a:prstGeom>
        </p:spPr>
        <p:txBody>
          <a:bodyPr anchor="ctr"/>
          <a:lstStyle>
            <a:lvl1pPr algn="ctr">
              <a:lnSpc>
                <a:spcPct val="100000"/>
              </a:lnSpc>
              <a:buNone/>
              <a:defRPr sz="1600"/>
            </a:lvl1pPr>
          </a:lstStyle>
          <a:p>
            <a:pPr lvl="0"/>
            <a:r>
              <a:rPr lang="zh-CN" altLang="en-US" dirty="0"/>
              <a:t>新开发</a:t>
            </a:r>
          </a:p>
        </p:txBody>
      </p:sp>
      <p:sp>
        <p:nvSpPr>
          <p:cNvPr id="63" name="Rectangle 2"/>
          <p:cNvSpPr>
            <a:spLocks noChangeArrowheads="1"/>
          </p:cNvSpPr>
          <p:nvPr userDrawn="1"/>
        </p:nvSpPr>
        <p:spPr bwMode="auto">
          <a:xfrm>
            <a:off x="952501" y="368660"/>
            <a:ext cx="2803239" cy="479425"/>
          </a:xfrm>
          <a:prstGeom prst="rect">
            <a:avLst/>
          </a:prstGeom>
          <a:noFill/>
          <a:ln w="9525">
            <a:noFill/>
            <a:miter lim="800000"/>
            <a:headEnd/>
            <a:tailEnd/>
          </a:ln>
        </p:spPr>
        <p:txBody>
          <a:bodyPr lIns="78258" tIns="39127" rIns="78258" bIns="39127" anchor="ctr"/>
          <a:lstStyle/>
          <a:p>
            <a:pPr defTabSz="801688" fontAlgn="base"/>
            <a:r>
              <a:rPr lang="zh-CN" altLang="en-US" sz="3500" dirty="0">
                <a:solidFill>
                  <a:srgbClr val="990000"/>
                </a:solidFill>
                <a:latin typeface="FrutigerNext LT Medium" pitchFamily="34" charset="0"/>
                <a:ea typeface="黑体" pitchFamily="2" charset="-122"/>
              </a:rPr>
              <a:t>修订记录</a:t>
            </a:r>
          </a:p>
        </p:txBody>
      </p:sp>
      <p:sp>
        <p:nvSpPr>
          <p:cNvPr id="64" name="Text Box 58"/>
          <p:cNvSpPr txBox="1">
            <a:spLocks noChangeArrowheads="1"/>
          </p:cNvSpPr>
          <p:nvPr userDrawn="1"/>
        </p:nvSpPr>
        <p:spPr bwMode="auto">
          <a:xfrm>
            <a:off x="8904312" y="296652"/>
            <a:ext cx="2772308" cy="701675"/>
          </a:xfrm>
          <a:prstGeom prst="rect">
            <a:avLst/>
          </a:prstGeom>
          <a:noFill/>
          <a:ln w="9525" algn="ctr">
            <a:noFill/>
            <a:miter lim="800000"/>
            <a:headEnd/>
            <a:tailEnd/>
          </a:ln>
        </p:spPr>
        <p:txBody>
          <a:bodyPr wrap="square">
            <a:spAutoFit/>
          </a:bodyPr>
          <a:lstStyle/>
          <a:p>
            <a:pPr>
              <a:spcBef>
                <a:spcPct val="50000"/>
              </a:spcBef>
            </a:pPr>
            <a:r>
              <a:rPr lang="zh-CN" altLang="en-US" sz="4000" i="0" dirty="0">
                <a:solidFill>
                  <a:schemeClr val="bg2">
                    <a:lumMod val="50000"/>
                  </a:schemeClr>
                </a:solidFill>
                <a:latin typeface="+mj-ea"/>
                <a:ea typeface="+mj-ea"/>
              </a:rPr>
              <a:t>本页不打印</a:t>
            </a:r>
          </a:p>
        </p:txBody>
      </p:sp>
      <p:sp>
        <p:nvSpPr>
          <p:cNvPr id="39" name="文本占位符 7"/>
          <p:cNvSpPr>
            <a:spLocks noGrp="1"/>
          </p:cNvSpPr>
          <p:nvPr>
            <p:ph type="body" sz="quarter" idx="21" hasCustomPrompt="1"/>
          </p:nvPr>
        </p:nvSpPr>
        <p:spPr>
          <a:xfrm>
            <a:off x="1007435" y="3877918"/>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40" name="文本占位符 7"/>
          <p:cNvSpPr>
            <a:spLocks noGrp="1"/>
          </p:cNvSpPr>
          <p:nvPr>
            <p:ph type="body" sz="quarter" idx="22" hasCustomPrompt="1"/>
          </p:nvPr>
        </p:nvSpPr>
        <p:spPr>
          <a:xfrm>
            <a:off x="4127781" y="3877918"/>
            <a:ext cx="1968219" cy="468052"/>
          </a:xfrm>
          <a:prstGeom prst="rect">
            <a:avLst/>
          </a:prstGeom>
        </p:spPr>
        <p:txBody>
          <a:bodyPr anchor="ctr"/>
          <a:lstStyle>
            <a:lvl1pPr algn="ctr">
              <a:lnSpc>
                <a:spcPct val="100000"/>
              </a:lnSpc>
              <a:buNone/>
              <a:defRPr sz="1600"/>
            </a:lvl1pPr>
          </a:lstStyle>
          <a:p>
            <a:pPr lvl="0"/>
            <a:r>
              <a:rPr lang="en-US" altLang="zh-CN" dirty="0"/>
              <a:t>2015.01.25</a:t>
            </a:r>
            <a:endParaRPr lang="zh-CN" altLang="en-US" dirty="0"/>
          </a:p>
        </p:txBody>
      </p:sp>
      <p:sp>
        <p:nvSpPr>
          <p:cNvPr id="41" name="文本占位符 7"/>
          <p:cNvSpPr>
            <a:spLocks noGrp="1"/>
          </p:cNvSpPr>
          <p:nvPr>
            <p:ph type="body" sz="quarter" idx="23" hasCustomPrompt="1"/>
          </p:nvPr>
        </p:nvSpPr>
        <p:spPr>
          <a:xfrm>
            <a:off x="6096000" y="3877918"/>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42" name="文本占位符 7"/>
          <p:cNvSpPr>
            <a:spLocks noGrp="1"/>
          </p:cNvSpPr>
          <p:nvPr>
            <p:ph type="body" sz="quarter" idx="24" hasCustomPrompt="1"/>
          </p:nvPr>
        </p:nvSpPr>
        <p:spPr>
          <a:xfrm>
            <a:off x="9120336" y="3841914"/>
            <a:ext cx="2352261" cy="504056"/>
          </a:xfrm>
          <a:prstGeom prst="rect">
            <a:avLst/>
          </a:prstGeom>
        </p:spPr>
        <p:txBody>
          <a:bodyPr anchor="ctr"/>
          <a:lstStyle>
            <a:lvl1pPr algn="ctr">
              <a:lnSpc>
                <a:spcPct val="100000"/>
              </a:lnSpc>
              <a:buNone/>
              <a:defRPr sz="1600"/>
            </a:lvl1pPr>
          </a:lstStyle>
          <a:p>
            <a:pPr lvl="0"/>
            <a:r>
              <a:rPr lang="zh-CN" altLang="en-US" dirty="0"/>
              <a:t>优化</a:t>
            </a:r>
          </a:p>
        </p:txBody>
      </p:sp>
      <p:sp>
        <p:nvSpPr>
          <p:cNvPr id="65" name="文本占位符 7"/>
          <p:cNvSpPr>
            <a:spLocks noGrp="1"/>
          </p:cNvSpPr>
          <p:nvPr>
            <p:ph type="body" sz="quarter" idx="25" hasCustomPrompt="1"/>
          </p:nvPr>
        </p:nvSpPr>
        <p:spPr>
          <a:xfrm>
            <a:off x="1007435" y="4345970"/>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66" name="文本占位符 7"/>
          <p:cNvSpPr>
            <a:spLocks noGrp="1"/>
          </p:cNvSpPr>
          <p:nvPr>
            <p:ph type="body" sz="quarter" idx="26" hasCustomPrompt="1"/>
          </p:nvPr>
        </p:nvSpPr>
        <p:spPr>
          <a:xfrm>
            <a:off x="4127781" y="4345970"/>
            <a:ext cx="1968219" cy="468052"/>
          </a:xfrm>
          <a:prstGeom prst="rect">
            <a:avLst/>
          </a:prstGeom>
        </p:spPr>
        <p:txBody>
          <a:bodyPr anchor="ctr"/>
          <a:lstStyle>
            <a:lvl1pPr algn="ctr">
              <a:lnSpc>
                <a:spcPct val="100000"/>
              </a:lnSpc>
              <a:buNone/>
              <a:defRPr sz="1600"/>
            </a:lvl1pPr>
          </a:lstStyle>
          <a:p>
            <a:pPr lvl="0"/>
            <a:r>
              <a:rPr lang="en-US" altLang="zh-CN" dirty="0"/>
              <a:t>2015.01.25</a:t>
            </a:r>
            <a:endParaRPr lang="zh-CN" altLang="en-US" dirty="0"/>
          </a:p>
        </p:txBody>
      </p:sp>
      <p:sp>
        <p:nvSpPr>
          <p:cNvPr id="67" name="文本占位符 7"/>
          <p:cNvSpPr>
            <a:spLocks noGrp="1"/>
          </p:cNvSpPr>
          <p:nvPr>
            <p:ph type="body" sz="quarter" idx="27" hasCustomPrompt="1"/>
          </p:nvPr>
        </p:nvSpPr>
        <p:spPr>
          <a:xfrm>
            <a:off x="6096000" y="4345970"/>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68" name="文本占位符 7"/>
          <p:cNvSpPr>
            <a:spLocks noGrp="1"/>
          </p:cNvSpPr>
          <p:nvPr>
            <p:ph type="body" sz="quarter" idx="28" hasCustomPrompt="1"/>
          </p:nvPr>
        </p:nvSpPr>
        <p:spPr>
          <a:xfrm>
            <a:off x="9120336" y="4345970"/>
            <a:ext cx="2352261" cy="468052"/>
          </a:xfrm>
          <a:prstGeom prst="rect">
            <a:avLst/>
          </a:prstGeom>
        </p:spPr>
        <p:txBody>
          <a:bodyPr anchor="ctr"/>
          <a:lstStyle>
            <a:lvl1pPr algn="ctr">
              <a:lnSpc>
                <a:spcPct val="100000"/>
              </a:lnSpc>
              <a:buNone/>
              <a:defRPr sz="1600"/>
            </a:lvl1pPr>
          </a:lstStyle>
          <a:p>
            <a:pPr lvl="0"/>
            <a:r>
              <a:rPr lang="zh-CN" altLang="en-US" dirty="0"/>
              <a:t>优化</a:t>
            </a:r>
          </a:p>
        </p:txBody>
      </p:sp>
      <p:sp>
        <p:nvSpPr>
          <p:cNvPr id="69" name="文本占位符 7"/>
          <p:cNvSpPr>
            <a:spLocks noGrp="1"/>
          </p:cNvSpPr>
          <p:nvPr>
            <p:ph type="body" sz="quarter" idx="29" hasCustomPrompt="1"/>
          </p:nvPr>
        </p:nvSpPr>
        <p:spPr>
          <a:xfrm>
            <a:off x="1007435" y="4886030"/>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70" name="文本占位符 7"/>
          <p:cNvSpPr>
            <a:spLocks noGrp="1"/>
          </p:cNvSpPr>
          <p:nvPr>
            <p:ph type="body" sz="quarter" idx="30" hasCustomPrompt="1"/>
          </p:nvPr>
        </p:nvSpPr>
        <p:spPr>
          <a:xfrm>
            <a:off x="4127781" y="4886030"/>
            <a:ext cx="1968219" cy="468052"/>
          </a:xfrm>
          <a:prstGeom prst="rect">
            <a:avLst/>
          </a:prstGeom>
        </p:spPr>
        <p:txBody>
          <a:bodyPr anchor="ctr"/>
          <a:lstStyle>
            <a:lvl1pPr algn="ctr">
              <a:lnSpc>
                <a:spcPct val="100000"/>
              </a:lnSpc>
              <a:buNone/>
              <a:defRPr sz="1600"/>
            </a:lvl1pPr>
          </a:lstStyle>
          <a:p>
            <a:pPr lvl="0"/>
            <a:r>
              <a:rPr lang="en-US" altLang="zh-CN" dirty="0"/>
              <a:t>2015.01.25</a:t>
            </a:r>
            <a:endParaRPr lang="zh-CN" altLang="en-US" dirty="0"/>
          </a:p>
        </p:txBody>
      </p:sp>
      <p:sp>
        <p:nvSpPr>
          <p:cNvPr id="71" name="文本占位符 7"/>
          <p:cNvSpPr>
            <a:spLocks noGrp="1"/>
          </p:cNvSpPr>
          <p:nvPr>
            <p:ph type="body" sz="quarter" idx="31" hasCustomPrompt="1"/>
          </p:nvPr>
        </p:nvSpPr>
        <p:spPr>
          <a:xfrm>
            <a:off x="6096000" y="4886030"/>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72" name="文本占位符 7"/>
          <p:cNvSpPr>
            <a:spLocks noGrp="1"/>
          </p:cNvSpPr>
          <p:nvPr>
            <p:ph type="body" sz="quarter" idx="32" hasCustomPrompt="1"/>
          </p:nvPr>
        </p:nvSpPr>
        <p:spPr>
          <a:xfrm>
            <a:off x="9120336" y="4886030"/>
            <a:ext cx="2352261" cy="468052"/>
          </a:xfrm>
          <a:prstGeom prst="rect">
            <a:avLst/>
          </a:prstGeom>
        </p:spPr>
        <p:txBody>
          <a:bodyPr anchor="ctr"/>
          <a:lstStyle>
            <a:lvl1pPr algn="ctr">
              <a:lnSpc>
                <a:spcPct val="100000"/>
              </a:lnSpc>
              <a:buNone/>
              <a:defRPr sz="1600"/>
            </a:lvl1pPr>
          </a:lstStyle>
          <a:p>
            <a:pPr lvl="0"/>
            <a:r>
              <a:rPr lang="zh-CN" altLang="en-US" dirty="0"/>
              <a:t>优化</a:t>
            </a:r>
          </a:p>
        </p:txBody>
      </p:sp>
      <p:sp>
        <p:nvSpPr>
          <p:cNvPr id="73" name="文本占位符 7"/>
          <p:cNvSpPr>
            <a:spLocks noGrp="1"/>
          </p:cNvSpPr>
          <p:nvPr>
            <p:ph type="body" sz="quarter" idx="33" hasCustomPrompt="1"/>
          </p:nvPr>
        </p:nvSpPr>
        <p:spPr>
          <a:xfrm>
            <a:off x="1007435" y="5354082"/>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74" name="文本占位符 7"/>
          <p:cNvSpPr>
            <a:spLocks noGrp="1"/>
          </p:cNvSpPr>
          <p:nvPr>
            <p:ph type="body" sz="quarter" idx="34" hasCustomPrompt="1"/>
          </p:nvPr>
        </p:nvSpPr>
        <p:spPr>
          <a:xfrm>
            <a:off x="4127781" y="5354082"/>
            <a:ext cx="1968219" cy="468052"/>
          </a:xfrm>
          <a:prstGeom prst="rect">
            <a:avLst/>
          </a:prstGeom>
        </p:spPr>
        <p:txBody>
          <a:bodyPr anchor="ctr"/>
          <a:lstStyle>
            <a:lvl1pPr algn="ctr">
              <a:lnSpc>
                <a:spcPct val="100000"/>
              </a:lnSpc>
              <a:buNone/>
              <a:defRPr sz="1600"/>
            </a:lvl1pPr>
          </a:lstStyle>
          <a:p>
            <a:pPr lvl="0"/>
            <a:r>
              <a:rPr lang="en-US" altLang="zh-CN" dirty="0"/>
              <a:t>2015.01.25</a:t>
            </a:r>
            <a:endParaRPr lang="zh-CN" altLang="en-US" dirty="0"/>
          </a:p>
        </p:txBody>
      </p:sp>
      <p:sp>
        <p:nvSpPr>
          <p:cNvPr id="75" name="文本占位符 7"/>
          <p:cNvSpPr>
            <a:spLocks noGrp="1"/>
          </p:cNvSpPr>
          <p:nvPr>
            <p:ph type="body" sz="quarter" idx="35" hasCustomPrompt="1"/>
          </p:nvPr>
        </p:nvSpPr>
        <p:spPr>
          <a:xfrm>
            <a:off x="6096000" y="5354082"/>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76" name="文本占位符 7"/>
          <p:cNvSpPr>
            <a:spLocks noGrp="1"/>
          </p:cNvSpPr>
          <p:nvPr>
            <p:ph type="body" sz="quarter" idx="36" hasCustomPrompt="1"/>
          </p:nvPr>
        </p:nvSpPr>
        <p:spPr>
          <a:xfrm>
            <a:off x="9120336" y="5354082"/>
            <a:ext cx="2352261" cy="468052"/>
          </a:xfrm>
          <a:prstGeom prst="rect">
            <a:avLst/>
          </a:prstGeom>
        </p:spPr>
        <p:txBody>
          <a:bodyPr anchor="ctr"/>
          <a:lstStyle>
            <a:lvl1pPr algn="ctr">
              <a:lnSpc>
                <a:spcPct val="100000"/>
              </a:lnSpc>
              <a:buNone/>
              <a:defRPr sz="1600"/>
            </a:lvl1pPr>
          </a:lstStyle>
          <a:p>
            <a:pPr lvl="0"/>
            <a:r>
              <a:rPr lang="zh-CN" altLang="en-US" dirty="0"/>
              <a:t>优化</a:t>
            </a:r>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vl1pPr>
            <a:lvl2pPr marL="858837" indent="-457200" algn="just">
              <a:buSzPct val="100000"/>
              <a:buFont typeface="+mj-lt"/>
              <a:buAutoNum type="alphaUcPeriod"/>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a:p>
            <a:pPr lvl="1"/>
            <a:endParaRPr lang="en-US" altLang="zh-CN" dirty="0"/>
          </a:p>
          <a:p>
            <a:pPr lvl="1"/>
            <a:endParaRPr lang="zh-CN" altLang="en-US" dirty="0"/>
          </a:p>
          <a:p>
            <a:pPr marL="457200" indent="-457200">
              <a:buSzPct val="100000"/>
              <a:buFont typeface="+mj-lt"/>
              <a:buAutoNum type="arabicPeriod"/>
            </a:pPr>
            <a:endParaRPr lang="en-US" altLang="zh-CN" dirty="0"/>
          </a:p>
          <a:p>
            <a:endParaRPr lang="zh-CN" altLang="en-US" dirty="0"/>
          </a:p>
        </p:txBody>
      </p:sp>
      <p:pic>
        <p:nvPicPr>
          <p:cNvPr id="6" name="Picture 4" descr="问题 copy">
            <a:extLst>
              <a:ext uri="{FF2B5EF4-FFF2-40B4-BE49-F238E27FC236}">
                <a16:creationId xmlns:a16="http://schemas.microsoft.com/office/drawing/2014/main" id="{A7B98D42-5F44-4A20-9EF6-FF5A1E326ACA}"/>
              </a:ext>
            </a:extLst>
          </p:cNvPr>
          <p:cNvPicPr>
            <a:picLocks noChangeAspect="1" noChangeArrowheads="1"/>
          </p:cNvPicPr>
          <p:nvPr userDrawn="1"/>
        </p:nvPicPr>
        <p:blipFill>
          <a:blip r:embed="rId2" cstate="print"/>
          <a:srcRect/>
          <a:stretch>
            <a:fillRect/>
          </a:stretch>
        </p:blipFill>
        <p:spPr bwMode="auto">
          <a:xfrm>
            <a:off x="979550" y="415675"/>
            <a:ext cx="615950" cy="617537"/>
          </a:xfrm>
          <a:prstGeom prst="rect">
            <a:avLst/>
          </a:prstGeom>
          <a:noFill/>
          <a:ln w="9525">
            <a:noFill/>
            <a:miter lim="800000"/>
            <a:headEnd/>
            <a:tailEnd/>
          </a:ln>
        </p:spPr>
      </p:pic>
      <p:sp>
        <p:nvSpPr>
          <p:cNvPr id="7" name="TextBox 10">
            <a:extLst>
              <a:ext uri="{FF2B5EF4-FFF2-40B4-BE49-F238E27FC236}">
                <a16:creationId xmlns:a16="http://schemas.microsoft.com/office/drawing/2014/main" id="{5AF6123D-B191-48C9-9375-2C34FD0C85B3}"/>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思考题</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5" y="1233487"/>
            <a:ext cx="10560049" cy="4680000"/>
          </a:xfrm>
        </p:spPr>
        <p:txBody>
          <a:bodyPr/>
          <a:lstStyle>
            <a:lvl1pPr algn="just">
              <a:defRPr/>
            </a:lvl1pPr>
            <a:lvl5pPr>
              <a:buNone/>
              <a:defRPr/>
            </a:lvl5pPr>
          </a:lstStyle>
          <a:p>
            <a:r>
              <a:rPr lang="zh-CN" altLang="en-US" dirty="0"/>
              <a:t>此版式用于每一节的总结</a:t>
            </a:r>
            <a:r>
              <a:rPr lang="en-US" altLang="zh-CN" dirty="0"/>
              <a:t>-201501</a:t>
            </a:r>
            <a:endParaRPr lang="zh-CN" altLang="en-US" dirty="0"/>
          </a:p>
        </p:txBody>
      </p:sp>
      <p:pic>
        <p:nvPicPr>
          <p:cNvPr id="6" name="Picture 8" descr="总结 copy">
            <a:extLst>
              <a:ext uri="{FF2B5EF4-FFF2-40B4-BE49-F238E27FC236}">
                <a16:creationId xmlns:a16="http://schemas.microsoft.com/office/drawing/2014/main" id="{66AB9E4D-5661-42EC-BDBA-1BCD79973B70}"/>
              </a:ext>
            </a:extLst>
          </p:cNvPr>
          <p:cNvPicPr>
            <a:picLocks noChangeAspect="1" noChangeArrowheads="1"/>
          </p:cNvPicPr>
          <p:nvPr userDrawn="1"/>
        </p:nvPicPr>
        <p:blipFill>
          <a:blip r:embed="rId2" cstate="print"/>
          <a:srcRect/>
          <a:stretch>
            <a:fillRect/>
          </a:stretch>
        </p:blipFill>
        <p:spPr bwMode="auto">
          <a:xfrm>
            <a:off x="979550" y="415675"/>
            <a:ext cx="617538" cy="617537"/>
          </a:xfrm>
          <a:prstGeom prst="rect">
            <a:avLst/>
          </a:prstGeom>
          <a:noFill/>
          <a:ln w="9525">
            <a:noFill/>
            <a:miter lim="800000"/>
            <a:headEnd/>
            <a:tailEnd/>
          </a:ln>
        </p:spPr>
      </p:pic>
      <p:sp>
        <p:nvSpPr>
          <p:cNvPr id="7" name="TextBox 10">
            <a:extLst>
              <a:ext uri="{FF2B5EF4-FFF2-40B4-BE49-F238E27FC236}">
                <a16:creationId xmlns:a16="http://schemas.microsoft.com/office/drawing/2014/main" id="{E187E84D-CF55-4DE7-B007-1DDD3194162E}"/>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本节小结</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vl1pPr>
            <a:lvl2pPr algn="just">
              <a:defRPr/>
            </a:lvl2pPr>
            <a:lvl3pPr algn="just">
              <a:defRPr/>
            </a:lvl3pPr>
            <a:lvl4pPr algn="just">
              <a:defRPr/>
            </a:lvl4pPr>
            <a:lvl5pPr algn="jus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6" name="Picture 8" descr="总结 copy">
            <a:extLst>
              <a:ext uri="{FF2B5EF4-FFF2-40B4-BE49-F238E27FC236}">
                <a16:creationId xmlns:a16="http://schemas.microsoft.com/office/drawing/2014/main" id="{3C67497D-F0E4-4A0D-9AA0-7356A6217319}"/>
              </a:ext>
            </a:extLst>
          </p:cNvPr>
          <p:cNvPicPr>
            <a:picLocks noChangeAspect="1" noChangeArrowheads="1"/>
          </p:cNvPicPr>
          <p:nvPr userDrawn="1"/>
        </p:nvPicPr>
        <p:blipFill>
          <a:blip r:embed="rId2" cstate="print"/>
          <a:srcRect/>
          <a:stretch>
            <a:fillRect/>
          </a:stretch>
        </p:blipFill>
        <p:spPr bwMode="auto">
          <a:xfrm>
            <a:off x="979550" y="415675"/>
            <a:ext cx="617538" cy="617537"/>
          </a:xfrm>
          <a:prstGeom prst="rect">
            <a:avLst/>
          </a:prstGeom>
          <a:noFill/>
          <a:ln w="9525">
            <a:noFill/>
            <a:miter lim="800000"/>
            <a:headEnd/>
            <a:tailEnd/>
          </a:ln>
        </p:spPr>
      </p:pic>
      <p:sp>
        <p:nvSpPr>
          <p:cNvPr id="8" name="TextBox 10">
            <a:extLst>
              <a:ext uri="{FF2B5EF4-FFF2-40B4-BE49-F238E27FC236}">
                <a16:creationId xmlns:a16="http://schemas.microsoft.com/office/drawing/2014/main" id="{24FF79AE-8F43-494A-9EFD-B2997124C174}"/>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本章总结</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912285" y="1233487"/>
            <a:ext cx="10560049" cy="4680000"/>
          </a:xfrm>
        </p:spPr>
        <p:txBody>
          <a:bodyPr/>
          <a:lstStyle>
            <a:lvl1pPr algn="just">
              <a:defRPr/>
            </a:lvl1pPr>
            <a:lvl5pPr>
              <a:buNone/>
              <a:defRPr/>
            </a:lvl5pPr>
          </a:lstStyle>
          <a:p>
            <a:r>
              <a:rPr lang="zh-CN" altLang="en-US" dirty="0"/>
              <a:t>此版式用于提供给学员更多学习信息。</a:t>
            </a:r>
          </a:p>
        </p:txBody>
      </p:sp>
      <p:pic>
        <p:nvPicPr>
          <p:cNvPr id="7" name="Picture 19" descr="前言 copy">
            <a:extLst>
              <a:ext uri="{FF2B5EF4-FFF2-40B4-BE49-F238E27FC236}">
                <a16:creationId xmlns:a16="http://schemas.microsoft.com/office/drawing/2014/main" id="{96E39D07-8685-4500-9B2C-88296F21E0AC}"/>
              </a:ext>
            </a:extLst>
          </p:cNvPr>
          <p:cNvPicPr preferRelativeResize="0">
            <a:picLocks noChangeAspect="1" noChangeArrowheads="1"/>
          </p:cNvPicPr>
          <p:nvPr userDrawn="1"/>
        </p:nvPicPr>
        <p:blipFill>
          <a:blip r:embed="rId2" cstate="print"/>
          <a:srcRect/>
          <a:stretch>
            <a:fillRect/>
          </a:stretch>
        </p:blipFill>
        <p:spPr bwMode="auto">
          <a:xfrm>
            <a:off x="979550" y="415675"/>
            <a:ext cx="622300" cy="623887"/>
          </a:xfrm>
          <a:prstGeom prst="rect">
            <a:avLst/>
          </a:prstGeom>
          <a:noFill/>
          <a:ln w="9525">
            <a:noFill/>
            <a:miter lim="800000"/>
            <a:headEnd/>
            <a:tailEnd/>
          </a:ln>
        </p:spPr>
      </p:pic>
      <p:sp>
        <p:nvSpPr>
          <p:cNvPr id="8" name="TextBox 10">
            <a:extLst>
              <a:ext uri="{FF2B5EF4-FFF2-40B4-BE49-F238E27FC236}">
                <a16:creationId xmlns:a16="http://schemas.microsoft.com/office/drawing/2014/main" id="{1CE45B71-243A-4C38-84B4-A2CA99334E25}"/>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更多信息</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6" name="文本占位符 6"/>
          <p:cNvSpPr>
            <a:spLocks noGrp="1"/>
          </p:cNvSpPr>
          <p:nvPr>
            <p:ph type="body" sz="quarter" idx="10"/>
          </p:nvPr>
        </p:nvSpPr>
        <p:spPr>
          <a:xfrm>
            <a:off x="912285" y="1233487"/>
            <a:ext cx="10560049" cy="4680000"/>
          </a:xfrm>
        </p:spPr>
        <p:txBody>
          <a:bodyPr/>
          <a:lstStyle>
            <a:lvl1pPr algn="just">
              <a:defRPr/>
            </a:lvl1pPr>
          </a:lstStyle>
          <a:p>
            <a:endParaRPr lang="zh-CN" altLang="en-US" dirty="0"/>
          </a:p>
        </p:txBody>
      </p:sp>
      <p:pic>
        <p:nvPicPr>
          <p:cNvPr id="5" name="Picture 19" descr="前言 copy">
            <a:extLst>
              <a:ext uri="{FF2B5EF4-FFF2-40B4-BE49-F238E27FC236}">
                <a16:creationId xmlns:a16="http://schemas.microsoft.com/office/drawing/2014/main" id="{4DFEBF03-22C8-4735-B4D5-61DDB493E106}"/>
              </a:ext>
            </a:extLst>
          </p:cNvPr>
          <p:cNvPicPr preferRelativeResize="0">
            <a:picLocks noChangeAspect="1" noChangeArrowheads="1"/>
          </p:cNvPicPr>
          <p:nvPr userDrawn="1"/>
        </p:nvPicPr>
        <p:blipFill>
          <a:blip r:embed="rId2" cstate="print"/>
          <a:srcRect/>
          <a:stretch>
            <a:fillRect/>
          </a:stretch>
        </p:blipFill>
        <p:spPr bwMode="auto">
          <a:xfrm>
            <a:off x="979550" y="415675"/>
            <a:ext cx="622300" cy="623887"/>
          </a:xfrm>
          <a:prstGeom prst="rect">
            <a:avLst/>
          </a:prstGeom>
          <a:noFill/>
          <a:ln w="9525">
            <a:noFill/>
            <a:miter lim="800000"/>
            <a:headEnd/>
            <a:tailEnd/>
          </a:ln>
        </p:spPr>
      </p:pic>
      <p:sp>
        <p:nvSpPr>
          <p:cNvPr id="7" name="TextBox 10">
            <a:extLst>
              <a:ext uri="{FF2B5EF4-FFF2-40B4-BE49-F238E27FC236}">
                <a16:creationId xmlns:a16="http://schemas.microsoft.com/office/drawing/2014/main" id="{67D92142-EE08-489C-AA2D-030FB70F89E2}"/>
              </a:ext>
            </a:extLst>
          </p:cNvPr>
          <p:cNvSpPr txBox="1"/>
          <p:nvPr userDrawn="1"/>
        </p:nvSpPr>
        <p:spPr bwMode="auto">
          <a:xfrm>
            <a:off x="1775521" y="440668"/>
            <a:ext cx="5400599"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学习推荐</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sp>
        <p:nvSpPr>
          <p:cNvPr id="3" name="Text Box 9">
            <a:extLst>
              <a:ext uri="{FF2B5EF4-FFF2-40B4-BE49-F238E27FC236}">
                <a16:creationId xmlns:a16="http://schemas.microsoft.com/office/drawing/2014/main" id="{9D36E720-0E25-41AB-8346-B547D8B86001}"/>
              </a:ext>
            </a:extLst>
          </p:cNvPr>
          <p:cNvSpPr txBox="1">
            <a:spLocks noChangeArrowheads="1"/>
          </p:cNvSpPr>
          <p:nvPr userDrawn="1"/>
        </p:nvSpPr>
        <p:spPr bwMode="auto">
          <a:xfrm>
            <a:off x="4826327" y="3189288"/>
            <a:ext cx="2539347" cy="448455"/>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2400" dirty="0">
                <a:solidFill>
                  <a:srgbClr val="666666"/>
                </a:solidFill>
                <a:latin typeface="Arial" pitchFamily="34" charset="0"/>
                <a:ea typeface="MS PGothic" pitchFamily="34" charset="-128"/>
                <a:sym typeface="FrutigerNext LT Regular" pitchFamily="34" charset="0"/>
              </a:rPr>
              <a:t>www.huawei.com</a:t>
            </a:r>
          </a:p>
        </p:txBody>
      </p:sp>
      <p:sp>
        <p:nvSpPr>
          <p:cNvPr id="4" name="Text Box 8">
            <a:extLst>
              <a:ext uri="{FF2B5EF4-FFF2-40B4-BE49-F238E27FC236}">
                <a16:creationId xmlns:a16="http://schemas.microsoft.com/office/drawing/2014/main" id="{11ED55EC-FD16-4B98-B04D-4605D3C0D784}"/>
              </a:ext>
            </a:extLst>
          </p:cNvPr>
          <p:cNvSpPr txBox="1">
            <a:spLocks noChangeArrowheads="1"/>
          </p:cNvSpPr>
          <p:nvPr userDrawn="1"/>
        </p:nvSpPr>
        <p:spPr bwMode="auto">
          <a:xfrm>
            <a:off x="5491092" y="2503488"/>
            <a:ext cx="1209816" cy="710065"/>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4100" dirty="0">
                <a:solidFill>
                  <a:srgbClr val="990000"/>
                </a:solidFill>
                <a:latin typeface="Arial" charset="0"/>
                <a:ea typeface="华文细黑" pitchFamily="2" charset="-122"/>
                <a:sym typeface="FrutigerNext LT Regular" pitchFamily="34" charset="0"/>
              </a:rPr>
              <a:t>谢谢</a:t>
            </a:r>
            <a:endParaRPr lang="zh-CN" altLang="zh-CN" sz="4100" dirty="0">
              <a:solidFill>
                <a:srgbClr val="990000"/>
              </a:solidFill>
              <a:latin typeface="Arial" charset="0"/>
              <a:ea typeface="华文细黑" pitchFamily="2" charset="-122"/>
              <a:sym typeface="FrutigerNext LT Regular" pitchFamily="34" charset="0"/>
            </a:endParaRPr>
          </a:p>
        </p:txBody>
      </p:sp>
      <p:pic>
        <p:nvPicPr>
          <p:cNvPr id="5" name="Picture 7" descr="5">
            <a:extLst>
              <a:ext uri="{FF2B5EF4-FFF2-40B4-BE49-F238E27FC236}">
                <a16:creationId xmlns:a16="http://schemas.microsoft.com/office/drawing/2014/main" id="{97CBA8DB-94D7-4EC0-9F40-4E718A6A2341}"/>
              </a:ext>
            </a:extLst>
          </p:cNvPr>
          <p:cNvPicPr>
            <a:picLocks noChangeAspect="1" noChangeArrowheads="1"/>
          </p:cNvPicPr>
          <p:nvPr userDrawn="1"/>
        </p:nvPicPr>
        <p:blipFill>
          <a:blip r:embed="rId2" cstate="print"/>
          <a:srcRect/>
          <a:stretch>
            <a:fillRect/>
          </a:stretch>
        </p:blipFill>
        <p:spPr bwMode="auto">
          <a:xfrm>
            <a:off x="0" y="5943601"/>
            <a:ext cx="12192000" cy="931863"/>
          </a:xfrm>
          <a:prstGeom prst="rect">
            <a:avLst/>
          </a:prstGeom>
          <a:noFill/>
          <a:ln w="9525">
            <a:noFill/>
            <a:miter lim="800000"/>
            <a:headEnd/>
            <a:tailEnd/>
          </a:ln>
        </p:spPr>
      </p:pic>
    </p:spTree>
    <p:extLst>
      <p:ext uri="{BB962C8B-B14F-4D97-AF65-F5344CB8AC3E}">
        <p14:creationId xmlns:p14="http://schemas.microsoft.com/office/powerpoint/2010/main" val="842273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7">
            <a:extLst>
              <a:ext uri="{FF2B5EF4-FFF2-40B4-BE49-F238E27FC236}">
                <a16:creationId xmlns:a16="http://schemas.microsoft.com/office/drawing/2014/main" id="{4551BCC2-D919-43B8-8E90-7F5CE3E89535}"/>
              </a:ext>
            </a:extLst>
          </p:cNvPr>
          <p:cNvSpPr>
            <a:spLocks noGrp="1" noChangeArrowheads="1"/>
          </p:cNvSpPr>
          <p:nvPr>
            <p:ph type="sldNum" sz="quarter" idx="10"/>
          </p:nvPr>
        </p:nvSpPr>
        <p:spPr>
          <a:ln/>
        </p:spPr>
        <p:txBody>
          <a:bodyPr/>
          <a:lstStyle>
            <a:lvl1pPr>
              <a:defRPr/>
            </a:lvl1pPr>
          </a:lstStyle>
          <a:p>
            <a:r>
              <a:rPr lang="en-US" altLang="zh-CN"/>
              <a:t>Page</a:t>
            </a:r>
            <a:fld id="{3401FD95-60BF-40A8-A580-FF3B439A54A7}" type="slidenum">
              <a:rPr lang="en-US" altLang="zh-CN"/>
              <a:pPr/>
              <a:t>‹#›</a:t>
            </a:fld>
            <a:endParaRPr lang="en-US" altLang="zh-CN"/>
          </a:p>
        </p:txBody>
      </p:sp>
    </p:spTree>
    <p:extLst>
      <p:ext uri="{BB962C8B-B14F-4D97-AF65-F5344CB8AC3E}">
        <p14:creationId xmlns:p14="http://schemas.microsoft.com/office/powerpoint/2010/main" val="2848988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55134" y="358776"/>
            <a:ext cx="10308167" cy="868363"/>
          </a:xfrm>
        </p:spPr>
        <p:txBody>
          <a:bodyPr/>
          <a:lstStyle/>
          <a:p>
            <a:r>
              <a:rPr lang="en-US"/>
              <a:t>Click to edit Master title style</a:t>
            </a:r>
          </a:p>
        </p:txBody>
      </p:sp>
      <p:sp>
        <p:nvSpPr>
          <p:cNvPr id="3" name="Text Placeholder 2"/>
          <p:cNvSpPr>
            <a:spLocks noGrp="1"/>
          </p:cNvSpPr>
          <p:nvPr>
            <p:ph type="body" sz="half" idx="1"/>
          </p:nvPr>
        </p:nvSpPr>
        <p:spPr>
          <a:xfrm>
            <a:off x="869951" y="1376363"/>
            <a:ext cx="5183716" cy="4195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56868" y="1376363"/>
            <a:ext cx="5185833" cy="4195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7">
            <a:extLst>
              <a:ext uri="{FF2B5EF4-FFF2-40B4-BE49-F238E27FC236}">
                <a16:creationId xmlns:a16="http://schemas.microsoft.com/office/drawing/2014/main" id="{92F5A894-B663-4675-B177-0C5C2DA3B2D5}"/>
              </a:ext>
            </a:extLst>
          </p:cNvPr>
          <p:cNvSpPr>
            <a:spLocks noGrp="1" noChangeArrowheads="1"/>
          </p:cNvSpPr>
          <p:nvPr>
            <p:ph type="sldNum" sz="quarter" idx="10"/>
          </p:nvPr>
        </p:nvSpPr>
        <p:spPr>
          <a:ln/>
        </p:spPr>
        <p:txBody>
          <a:bodyPr/>
          <a:lstStyle>
            <a:lvl1pPr>
              <a:defRPr/>
            </a:lvl1pPr>
          </a:lstStyle>
          <a:p>
            <a:r>
              <a:rPr lang="en-US" altLang="zh-CN"/>
              <a:t>Page</a:t>
            </a:r>
            <a:fld id="{9151DB03-16B6-4566-A463-BB2E3882B1CC}" type="slidenum">
              <a:rPr lang="en-US" altLang="zh-CN"/>
              <a:pPr/>
              <a:t>‹#›</a:t>
            </a:fld>
            <a:endParaRPr lang="en-US" altLang="zh-CN"/>
          </a:p>
        </p:txBody>
      </p:sp>
    </p:spTree>
    <p:extLst>
      <p:ext uri="{BB962C8B-B14F-4D97-AF65-F5344CB8AC3E}">
        <p14:creationId xmlns:p14="http://schemas.microsoft.com/office/powerpoint/2010/main" val="362932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总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54703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2018 </a:t>
            </a:r>
            <a:r>
              <a:rPr lang="zh-CN" altLang="en-US" sz="1200" b="0" dirty="0">
                <a:latin typeface="+mn-lt"/>
                <a:ea typeface="+mn-ea"/>
              </a:rPr>
              <a:t>华为技术有限公司</a:t>
            </a:r>
          </a:p>
        </p:txBody>
      </p:sp>
      <p:pic>
        <p:nvPicPr>
          <p:cNvPr id="8" name="图片 7">
            <a:extLst>
              <a:ext uri="{FF2B5EF4-FFF2-40B4-BE49-F238E27FC236}">
                <a16:creationId xmlns:a16="http://schemas.microsoft.com/office/drawing/2014/main" id="{674E87BC-2FB1-46C6-94AD-3FA338657A42}"/>
              </a:ext>
            </a:extLst>
          </p:cNvPr>
          <p:cNvPicPr>
            <a:picLocks noChangeAspect="1"/>
          </p:cNvPicPr>
          <p:nvPr userDrawn="1"/>
        </p:nvPicPr>
        <p:blipFill>
          <a:blip r:embed="rId3"/>
          <a:stretch>
            <a:fillRect/>
          </a:stretch>
        </p:blipFill>
        <p:spPr>
          <a:xfrm>
            <a:off x="0" y="782638"/>
            <a:ext cx="12192000" cy="3719908"/>
          </a:xfrm>
          <a:prstGeom prst="rect">
            <a:avLst/>
          </a:prstGeom>
        </p:spPr>
      </p:pic>
      <p:sp>
        <p:nvSpPr>
          <p:cNvPr id="1414185"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5828" y="4094164"/>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vl1pPr>
            <a:lvl5pPr>
              <a:buNone/>
              <a:defRPr/>
            </a:lvl5pPr>
          </a:lstStyle>
          <a:p>
            <a:pPr eaLnBrk="1" hangingPunct="1"/>
            <a:r>
              <a:rPr lang="zh-CN" altLang="en-US" dirty="0"/>
              <a:t>本章主要讲述</a:t>
            </a:r>
            <a:r>
              <a:rPr lang="en-US" altLang="zh-CN" dirty="0"/>
              <a:t>...</a:t>
            </a:r>
            <a:endParaRPr lang="zh-CN" altLang="en-US" dirty="0"/>
          </a:p>
        </p:txBody>
      </p:sp>
      <p:pic>
        <p:nvPicPr>
          <p:cNvPr id="5" name="Picture 4" descr="前言 copy">
            <a:extLst>
              <a:ext uri="{FF2B5EF4-FFF2-40B4-BE49-F238E27FC236}">
                <a16:creationId xmlns:a16="http://schemas.microsoft.com/office/drawing/2014/main" id="{68F7798A-9C96-4DD9-B4BE-8E04160DA5D2}"/>
              </a:ext>
            </a:extLst>
          </p:cNvPr>
          <p:cNvPicPr>
            <a:picLocks noChangeAspect="1" noChangeArrowheads="1"/>
          </p:cNvPicPr>
          <p:nvPr userDrawn="1"/>
        </p:nvPicPr>
        <p:blipFill>
          <a:blip r:embed="rId2" cstate="print"/>
          <a:srcRect/>
          <a:stretch>
            <a:fillRect/>
          </a:stretch>
        </p:blipFill>
        <p:spPr bwMode="auto">
          <a:xfrm>
            <a:off x="979550" y="424188"/>
            <a:ext cx="615950" cy="617537"/>
          </a:xfrm>
          <a:prstGeom prst="rect">
            <a:avLst/>
          </a:prstGeom>
          <a:noFill/>
          <a:ln w="9525">
            <a:noFill/>
            <a:miter lim="800000"/>
            <a:headEnd/>
            <a:tailEnd/>
          </a:ln>
        </p:spPr>
      </p:pic>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前言</a:t>
            </a:r>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atin typeface="微软雅黑" panose="020B0503020204020204" pitchFamily="34" charset="-122"/>
                <a:ea typeface="微软雅黑" panose="020B0503020204020204" pitchFamily="34" charset="-122"/>
              </a:defRPr>
            </a:lvl1pPr>
            <a:lvl2pPr algn="just" eaLnBrk="1" hangingPunct="1">
              <a:defRPr>
                <a:latin typeface="微软雅黑" panose="020B0503020204020204" pitchFamily="34" charset="-122"/>
                <a:ea typeface="微软雅黑" panose="020B0503020204020204" pitchFamily="34" charset="-122"/>
              </a:defRPr>
            </a:lvl2pPr>
            <a:lvl3pPr algn="just" eaLnBrk="1" hangingPunct="1">
              <a:defRPr>
                <a:latin typeface="微软雅黑" panose="020B0503020204020204" pitchFamily="34" charset="-122"/>
                <a:ea typeface="微软雅黑" panose="020B0503020204020204" pitchFamily="34" charset="-122"/>
              </a:defRPr>
            </a:lvl3pPr>
            <a:lvl4pPr algn="just" eaLnBrk="1" hangingPunct="1">
              <a:defRPr>
                <a:latin typeface="微软雅黑" panose="020B0503020204020204" pitchFamily="34" charset="-122"/>
                <a:ea typeface="微软雅黑" panose="020B0503020204020204" pitchFamily="34" charset="-122"/>
              </a:defRPr>
            </a:lvl4pPr>
            <a:lvl5pPr algn="just" eaLnBrk="1" hangingPunct="1">
              <a:defRPr>
                <a:latin typeface="微软雅黑" panose="020B0503020204020204" pitchFamily="34" charset="-122"/>
                <a:ea typeface="微软雅黑" panose="020B0503020204020204" pitchFamily="34" charset="-122"/>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5" name="Picture 14" descr="目标 copy">
            <a:extLst>
              <a:ext uri="{FF2B5EF4-FFF2-40B4-BE49-F238E27FC236}">
                <a16:creationId xmlns:a16="http://schemas.microsoft.com/office/drawing/2014/main" id="{7762BAFB-835F-4D24-A2FA-F5CB87D7D270}"/>
              </a:ext>
            </a:extLst>
          </p:cNvPr>
          <p:cNvPicPr>
            <a:picLocks noChangeAspect="1" noChangeArrowheads="1"/>
          </p:cNvPicPr>
          <p:nvPr userDrawn="1"/>
        </p:nvPicPr>
        <p:blipFill>
          <a:blip r:embed="rId2" cstate="print"/>
          <a:srcRect/>
          <a:stretch>
            <a:fillRect/>
          </a:stretch>
        </p:blipFill>
        <p:spPr bwMode="auto">
          <a:xfrm>
            <a:off x="973200" y="415675"/>
            <a:ext cx="622300" cy="623888"/>
          </a:xfrm>
          <a:prstGeom prst="rect">
            <a:avLst/>
          </a:prstGeom>
          <a:noFill/>
          <a:ln w="9525">
            <a:noFill/>
            <a:miter lim="800000"/>
            <a:headEnd/>
            <a:tailEnd/>
          </a:ln>
        </p:spPr>
      </p:pic>
      <p:sp>
        <p:nvSpPr>
          <p:cNvPr id="6" name="TextBox 10">
            <a:extLst>
              <a:ext uri="{FF2B5EF4-FFF2-40B4-BE49-F238E27FC236}">
                <a16:creationId xmlns:a16="http://schemas.microsoft.com/office/drawing/2014/main" id="{F55F8CC2-E849-4E11-B308-49CD54DC2F7C}"/>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nchor="ctr">
            <a:spAutoFit/>
          </a:bodyPr>
          <a:lstStyle/>
          <a:p>
            <a:pPr algn="l" defTabSz="1001624" eaLnBrk="0" hangingPunct="0"/>
            <a:r>
              <a:rPr lang="zh-CN" altLang="en-US" sz="3500" dirty="0">
                <a:solidFill>
                  <a:srgbClr val="990000"/>
                </a:solidFill>
                <a:latin typeface="+mj-lt"/>
                <a:ea typeface="+mj-ea"/>
                <a:cs typeface="Arial" pitchFamily="34" charset="0"/>
              </a:rPr>
              <a:t>目标</a:t>
            </a:r>
            <a:endParaRPr lang="en-US" altLang="zh-CN" sz="3500" dirty="0">
              <a:solidFill>
                <a:srgbClr val="990000"/>
              </a:solidFill>
              <a:latin typeface="+mj-lt"/>
              <a:ea typeface="+mj-ea"/>
              <a:cs typeface="Arial"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pic>
        <p:nvPicPr>
          <p:cNvPr id="5" name="Picture 18" descr="目录 copy">
            <a:extLst>
              <a:ext uri="{FF2B5EF4-FFF2-40B4-BE49-F238E27FC236}">
                <a16:creationId xmlns:a16="http://schemas.microsoft.com/office/drawing/2014/main" id="{2B1B693B-E291-46EA-98D5-35EC97F8C8CE}"/>
              </a:ext>
            </a:extLst>
          </p:cNvPr>
          <p:cNvPicPr>
            <a:picLocks noChangeAspect="1" noChangeArrowheads="1"/>
          </p:cNvPicPr>
          <p:nvPr userDrawn="1"/>
        </p:nvPicPr>
        <p:blipFill>
          <a:blip r:embed="rId2" cstate="print"/>
          <a:srcRect/>
          <a:stretch>
            <a:fillRect/>
          </a:stretch>
        </p:blipFill>
        <p:spPr bwMode="auto">
          <a:xfrm>
            <a:off x="979550" y="415675"/>
            <a:ext cx="620713" cy="622300"/>
          </a:xfrm>
          <a:prstGeom prst="rect">
            <a:avLst/>
          </a:prstGeom>
          <a:noFill/>
          <a:ln w="9525">
            <a:noFill/>
            <a:miter lim="800000"/>
            <a:headEnd/>
            <a:tailEnd/>
          </a:ln>
        </p:spPr>
      </p:pic>
      <p:sp>
        <p:nvSpPr>
          <p:cNvPr id="12" name="TextBox 10">
            <a:extLst>
              <a:ext uri="{FF2B5EF4-FFF2-40B4-BE49-F238E27FC236}">
                <a16:creationId xmlns:a16="http://schemas.microsoft.com/office/drawing/2014/main" id="{20B98358-2290-4967-8898-E7A36303E1AE}"/>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nchor="ctr">
            <a:spAutoFit/>
          </a:bodyPr>
          <a:lstStyle/>
          <a:p>
            <a:pPr algn="l" defTabSz="1001624" eaLnBrk="0" hangingPunct="0"/>
            <a:r>
              <a:rPr lang="zh-CN" altLang="en-US" sz="3500" dirty="0">
                <a:solidFill>
                  <a:srgbClr val="990000"/>
                </a:solidFill>
                <a:latin typeface="+mj-lt"/>
                <a:ea typeface="+mj-ea"/>
                <a:cs typeface="Arial" pitchFamily="34" charset="0"/>
              </a:rPr>
              <a:t>目录</a:t>
            </a:r>
            <a:endParaRPr lang="en-US" altLang="zh-CN" sz="3500" dirty="0">
              <a:solidFill>
                <a:srgbClr val="990000"/>
              </a:solidFill>
              <a:latin typeface="+mj-lt"/>
              <a:ea typeface="+mj-ea"/>
              <a:cs typeface="Arial"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vl1pPr>
            <a:lvl2pPr algn="just">
              <a:defRPr/>
            </a:lvl2pPr>
            <a:lvl3pPr algn="just">
              <a:defRPr/>
            </a:lvl3pPr>
            <a:lvl4pPr algn="just">
              <a:defRPr/>
            </a:lvl4pPr>
            <a:lvl5pPr algn="jus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5" name="Picture 14" descr="目标 copy">
            <a:extLst>
              <a:ext uri="{FF2B5EF4-FFF2-40B4-BE49-F238E27FC236}">
                <a16:creationId xmlns:a16="http://schemas.microsoft.com/office/drawing/2014/main" id="{494581DE-2BBE-4BB4-A9F4-D8FA01070921}"/>
              </a:ext>
            </a:extLst>
          </p:cNvPr>
          <p:cNvPicPr>
            <a:picLocks noChangeAspect="1" noChangeArrowheads="1"/>
          </p:cNvPicPr>
          <p:nvPr userDrawn="1"/>
        </p:nvPicPr>
        <p:blipFill>
          <a:blip r:embed="rId2" cstate="print"/>
          <a:srcRect/>
          <a:stretch>
            <a:fillRect/>
          </a:stretch>
        </p:blipFill>
        <p:spPr bwMode="auto">
          <a:xfrm>
            <a:off x="979550" y="415675"/>
            <a:ext cx="622300" cy="623888"/>
          </a:xfrm>
          <a:prstGeom prst="rect">
            <a:avLst/>
          </a:prstGeom>
          <a:noFill/>
          <a:ln w="9525">
            <a:noFill/>
            <a:miter lim="800000"/>
            <a:headEnd/>
            <a:tailEnd/>
          </a:ln>
        </p:spPr>
      </p:pic>
      <p:sp>
        <p:nvSpPr>
          <p:cNvPr id="8" name="TextBox 10">
            <a:extLst>
              <a:ext uri="{FF2B5EF4-FFF2-40B4-BE49-F238E27FC236}">
                <a16:creationId xmlns:a16="http://schemas.microsoft.com/office/drawing/2014/main" id="{A5D844C3-5B53-43D5-B14B-8CFF0F5DFEFC}"/>
              </a:ext>
            </a:extLst>
          </p:cNvPr>
          <p:cNvSpPr txBox="1"/>
          <p:nvPr userDrawn="1"/>
        </p:nvSpPr>
        <p:spPr bwMode="auto">
          <a:xfrm>
            <a:off x="1775521" y="449181"/>
            <a:ext cx="9696814"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本节概述和学习目标</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6" y="292385"/>
            <a:ext cx="10560048" cy="868363"/>
          </a:xfrm>
        </p:spPr>
        <p:txBody>
          <a:bodyPr/>
          <a:lstStyle/>
          <a:p>
            <a:r>
              <a:rPr lang="zh-CN" altLang="en-US" dirty="0"/>
              <a:t>单击此处编辑母版标题样式</a:t>
            </a:r>
          </a:p>
        </p:txBody>
      </p:sp>
      <p:sp>
        <p:nvSpPr>
          <p:cNvPr id="3" name="文本占位符 6"/>
          <p:cNvSpPr>
            <a:spLocks noGrp="1"/>
          </p:cNvSpPr>
          <p:nvPr>
            <p:ph type="body" sz="quarter" idx="10" hasCustomPrompt="1"/>
          </p:nvPr>
        </p:nvSpPr>
        <p:spPr>
          <a:xfrm>
            <a:off x="912285" y="1233488"/>
            <a:ext cx="10560048" cy="4680000"/>
          </a:xfrm>
        </p:spPr>
        <p:txBody>
          <a:bodyPr/>
          <a:lstStyle>
            <a:lvl1pPr algn="just">
              <a:defRPr/>
            </a:lvl1pPr>
          </a:lstStyle>
          <a:p>
            <a:r>
              <a:rPr lang="zh-CN" altLang="en-US" dirty="0"/>
              <a:t>单击此处输入文字</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2C8A129-DD37-44CB-B437-ED62693AE892}"/>
              </a:ext>
            </a:extLst>
          </p:cNvPr>
          <p:cNvSpPr>
            <a:spLocks noGrp="1"/>
          </p:cNvSpPr>
          <p:nvPr>
            <p:ph type="title"/>
          </p:nvPr>
        </p:nvSpPr>
        <p:spPr>
          <a:xfrm>
            <a:off x="912286" y="292385"/>
            <a:ext cx="10560048" cy="868363"/>
          </a:xfrm>
        </p:spPr>
        <p:txBody>
          <a:bodyPr/>
          <a:lstStyle/>
          <a:p>
            <a:r>
              <a:rPr lang="zh-CN" altLang="en-US" dirty="0"/>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2" name="Rectangle 6"/>
          <p:cNvSpPr>
            <a:spLocks noGrp="1" noChangeArrowheads="1"/>
          </p:cNvSpPr>
          <p:nvPr>
            <p:ph type="title"/>
          </p:nvPr>
        </p:nvSpPr>
        <p:spPr bwMode="auto">
          <a:xfrm>
            <a:off x="869951" y="260648"/>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a:t>单击此处编辑母版标题样式</a:t>
            </a:r>
          </a:p>
        </p:txBody>
      </p:sp>
      <p:sp>
        <p:nvSpPr>
          <p:cNvPr id="7173" name="Rectangle 57"/>
          <p:cNvSpPr>
            <a:spLocks noGrp="1" noChangeArrowheads="1"/>
          </p:cNvSpPr>
          <p:nvPr>
            <p:ph type="body" idx="1"/>
          </p:nvPr>
        </p:nvSpPr>
        <p:spPr bwMode="auto">
          <a:xfrm>
            <a:off x="869951" y="1248073"/>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9" name="图片 8">
            <a:extLst>
              <a:ext uri="{FF2B5EF4-FFF2-40B4-BE49-F238E27FC236}">
                <a16:creationId xmlns:a16="http://schemas.microsoft.com/office/drawing/2014/main" id="{3C5EF733-EAE7-4C3C-B05D-ADF02108C240}"/>
              </a:ext>
            </a:extLst>
          </p:cNvPr>
          <p:cNvPicPr>
            <a:picLocks/>
          </p:cNvPicPr>
          <p:nvPr userDrawn="1"/>
        </p:nvPicPr>
        <p:blipFill>
          <a:blip r:embed="rId19"/>
          <a:stretch>
            <a:fillRect/>
          </a:stretch>
        </p:blipFill>
        <p:spPr>
          <a:xfrm>
            <a:off x="0" y="6390000"/>
            <a:ext cx="12192000" cy="468000"/>
          </a:xfrm>
          <a:prstGeom prst="rect">
            <a:avLst/>
          </a:prstGeom>
        </p:spPr>
      </p:pic>
      <p:sp>
        <p:nvSpPr>
          <p:cNvPr id="12" name="Rectangle 69">
            <a:extLst>
              <a:ext uri="{FF2B5EF4-FFF2-40B4-BE49-F238E27FC236}">
                <a16:creationId xmlns:a16="http://schemas.microsoft.com/office/drawing/2014/main" id="{6ED2DBAA-9261-44D2-836C-78E5FB250BAC}"/>
              </a:ext>
            </a:extLst>
          </p:cNvPr>
          <p:cNvSpPr>
            <a:spLocks noChangeArrowheads="1"/>
          </p:cNvSpPr>
          <p:nvPr userDrawn="1"/>
        </p:nvSpPr>
        <p:spPr bwMode="auto">
          <a:xfrm>
            <a:off x="9408368" y="6500581"/>
            <a:ext cx="642667"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j-lt"/>
                <a:ea typeface="+mn-ea"/>
                <a:cs typeface="Arial" pitchFamily="34" charset="0"/>
              </a:rPr>
              <a:t>第</a:t>
            </a:r>
            <a:fld id="{2F2CF7F5-F178-4429-B6CA-28062DF31937}" type="slidenum">
              <a:rPr lang="en-US" altLang="zh-CN" sz="1200" smtClean="0">
                <a:latin typeface="+mj-lt"/>
                <a:ea typeface="+mn-ea"/>
                <a:cs typeface="Arial" pitchFamily="34" charset="0"/>
              </a:rPr>
              <a:pPr defTabSz="801668" eaLnBrk="0" fontAlgn="base" hangingPunct="0">
                <a:defRPr/>
              </a:pPr>
              <a:t>‹#›</a:t>
            </a:fld>
            <a:r>
              <a:rPr lang="zh-CN" altLang="en-US" sz="1200" dirty="0">
                <a:latin typeface="+mj-lt"/>
                <a:ea typeface="+mn-ea"/>
                <a:cs typeface="Arial" pitchFamily="34" charset="0"/>
              </a:rPr>
              <a:t>页</a:t>
            </a:r>
            <a:endParaRPr lang="en-US" altLang="zh-CN" sz="1200" dirty="0">
              <a:latin typeface="+mj-lt"/>
              <a:ea typeface="+mn-ea"/>
              <a:cs typeface="Arial" pitchFamily="34" charset="0"/>
            </a:endParaRPr>
          </a:p>
        </p:txBody>
      </p:sp>
      <p:sp>
        <p:nvSpPr>
          <p:cNvPr id="13"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561462"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dirty="0">
                <a:latin typeface="+mn-lt"/>
                <a:ea typeface="+mn-ea"/>
                <a:cs typeface="Arial" pitchFamily="34" charset="0"/>
              </a:rPr>
              <a:t>版权所有</a:t>
            </a:r>
            <a:r>
              <a:rPr lang="en-US" altLang="zh-CN" sz="1200" dirty="0">
                <a:latin typeface="+mn-lt"/>
                <a:ea typeface="+mn-ea"/>
                <a:cs typeface="Arial" pitchFamily="34" charset="0"/>
              </a:rPr>
              <a:t>© 2018 </a:t>
            </a:r>
            <a:r>
              <a:rPr lang="zh-CN" altLang="en-US" sz="1200" dirty="0">
                <a:latin typeface="+mn-lt"/>
                <a:ea typeface="+mn-ea"/>
                <a:cs typeface="Arial" pitchFamily="34" charset="0"/>
              </a:rPr>
              <a:t>华为技术有限公司</a:t>
            </a:r>
          </a:p>
        </p:txBody>
      </p:sp>
      <p:pic>
        <p:nvPicPr>
          <p:cNvPr id="2" name="图片 1"/>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58" r:id="rId7"/>
    <p:sldLayoutId id="2147483828" r:id="rId8"/>
    <p:sldLayoutId id="2147483863" r:id="rId9"/>
    <p:sldLayoutId id="2147483862" r:id="rId10"/>
    <p:sldLayoutId id="2147483851" r:id="rId11"/>
    <p:sldLayoutId id="2147483852" r:id="rId12"/>
    <p:sldLayoutId id="2147483850" r:id="rId13"/>
    <p:sldLayoutId id="2147483861" r:id="rId14"/>
    <p:sldLayoutId id="2147483864" r:id="rId15"/>
    <p:sldLayoutId id="2147483865" r:id="rId16"/>
    <p:sldLayoutId id="2147483866" r:id="rId17"/>
  </p:sldLayoutIdLst>
  <p:hf hdr="0" ftr="0" dt="0"/>
  <p:txStyles>
    <p:titleStyle>
      <a:lvl1pPr algn="l" defTabSz="801688" rtl="0" eaLnBrk="0" fontAlgn="base" hangingPunct="0">
        <a:spcBef>
          <a:spcPct val="0"/>
        </a:spcBef>
        <a:spcAft>
          <a:spcPct val="0"/>
        </a:spcAft>
        <a:defRPr sz="3500">
          <a:solidFill>
            <a:srgbClr val="990000"/>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微软雅黑" panose="020B0503020204020204" pitchFamily="34" charset="-122"/>
          <a:ea typeface="微软雅黑" panose="020B0503020204020204" pitchFamily="34" charset="-122"/>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微软雅黑" panose="020B0503020204020204" pitchFamily="34" charset="-122"/>
          <a:ea typeface="微软雅黑" panose="020B0503020204020204" pitchFamily="34" charset="-122"/>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微软雅黑" panose="020B0503020204020204" pitchFamily="34" charset="-122"/>
          <a:ea typeface="微软雅黑" panose="020B0503020204020204" pitchFamily="34" charset="-122"/>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微软雅黑" panose="020B0503020204020204" pitchFamily="34" charset="-122"/>
          <a:ea typeface="微软雅黑" panose="020B0503020204020204" pitchFamily="34" charset="-122"/>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微软雅黑" panose="020B0503020204020204" pitchFamily="34" charset="-122"/>
          <a:ea typeface="微软雅黑" panose="020B0503020204020204" pitchFamily="34" charset="-122"/>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35" userDrawn="1">
          <p15:clr>
            <a:srgbClr val="F26B43"/>
          </p15:clr>
        </p15:guide>
        <p15:guide id="2" pos="7227" userDrawn="1">
          <p15:clr>
            <a:srgbClr val="F26B43"/>
          </p15:clr>
        </p15:guide>
        <p15:guide id="3" orient="horz" pos="777" userDrawn="1">
          <p15:clr>
            <a:srgbClr val="F26B43"/>
          </p15:clr>
        </p15:guide>
        <p15:guide id="4" orient="horz" pos="4020" userDrawn="1">
          <p15:clr>
            <a:srgbClr val="F26B43"/>
          </p15:clr>
        </p15:guide>
        <p15:guide id="6" orient="horz" pos="234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3.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8.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5.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 name="文本占位符 56">
            <a:extLst>
              <a:ext uri="{FF2B5EF4-FFF2-40B4-BE49-F238E27FC236}">
                <a16:creationId xmlns:a16="http://schemas.microsoft.com/office/drawing/2014/main" id="{309B3DA1-93DB-43CD-855B-81D983946436}"/>
              </a:ext>
            </a:extLst>
          </p:cNvPr>
          <p:cNvSpPr>
            <a:spLocks noGrp="1"/>
          </p:cNvSpPr>
          <p:nvPr>
            <p:ph type="body" sz="quarter" idx="17"/>
          </p:nvPr>
        </p:nvSpPr>
        <p:spPr/>
        <p:txBody>
          <a:bodyPr/>
          <a:lstStyle/>
          <a:p>
            <a:r>
              <a:rPr lang="en-US" altLang="zh-CN" dirty="0"/>
              <a:t>HCRSE110</a:t>
            </a:r>
            <a:endParaRPr lang="zh-CN" altLang="en-US" dirty="0"/>
          </a:p>
        </p:txBody>
      </p:sp>
      <p:sp>
        <p:nvSpPr>
          <p:cNvPr id="58" name="文本占位符 57">
            <a:extLst>
              <a:ext uri="{FF2B5EF4-FFF2-40B4-BE49-F238E27FC236}">
                <a16:creationId xmlns:a16="http://schemas.microsoft.com/office/drawing/2014/main" id="{F7666343-0BDA-46FF-AE2B-67C3D679EC12}"/>
              </a:ext>
            </a:extLst>
          </p:cNvPr>
          <p:cNvSpPr>
            <a:spLocks noGrp="1"/>
          </p:cNvSpPr>
          <p:nvPr>
            <p:ph type="body" sz="quarter" idx="18"/>
          </p:nvPr>
        </p:nvSpPr>
        <p:spPr/>
        <p:txBody>
          <a:bodyPr/>
          <a:lstStyle/>
          <a:p>
            <a:r>
              <a:rPr lang="en-US" altLang="zh-CN" dirty="0"/>
              <a:t>RS</a:t>
            </a:r>
            <a:endParaRPr lang="zh-CN" altLang="en-US" dirty="0"/>
          </a:p>
        </p:txBody>
      </p:sp>
      <p:sp>
        <p:nvSpPr>
          <p:cNvPr id="59" name="文本占位符 58">
            <a:extLst>
              <a:ext uri="{FF2B5EF4-FFF2-40B4-BE49-F238E27FC236}">
                <a16:creationId xmlns:a16="http://schemas.microsoft.com/office/drawing/2014/main" id="{B28B07B9-F9D8-4B1B-A500-9F68D09CAA0C}"/>
              </a:ext>
            </a:extLst>
          </p:cNvPr>
          <p:cNvSpPr>
            <a:spLocks noGrp="1"/>
          </p:cNvSpPr>
          <p:nvPr>
            <p:ph type="body" sz="quarter" idx="19"/>
          </p:nvPr>
        </p:nvSpPr>
        <p:spPr/>
        <p:txBody>
          <a:bodyPr/>
          <a:lstStyle/>
          <a:p>
            <a:r>
              <a:rPr lang="en-US" altLang="zh-CN" dirty="0"/>
              <a:t>  </a:t>
            </a:r>
            <a:endParaRPr lang="zh-CN" altLang="en-US" dirty="0"/>
          </a:p>
        </p:txBody>
      </p:sp>
      <p:sp>
        <p:nvSpPr>
          <p:cNvPr id="60" name="文本占位符 59">
            <a:extLst>
              <a:ext uri="{FF2B5EF4-FFF2-40B4-BE49-F238E27FC236}">
                <a16:creationId xmlns:a16="http://schemas.microsoft.com/office/drawing/2014/main" id="{921B5ADC-9FF1-4BEE-9FFE-5B3D1B92439E}"/>
              </a:ext>
            </a:extLst>
          </p:cNvPr>
          <p:cNvSpPr>
            <a:spLocks noGrp="1"/>
          </p:cNvSpPr>
          <p:nvPr>
            <p:ph type="body" sz="quarter" idx="20"/>
          </p:nvPr>
        </p:nvSpPr>
        <p:spPr/>
        <p:txBody>
          <a:bodyPr/>
          <a:lstStyle/>
          <a:p>
            <a:r>
              <a:rPr lang="en-US" altLang="zh-CN" dirty="0"/>
              <a:t>V3.0</a:t>
            </a:r>
            <a:endParaRPr lang="zh-CN" altLang="en-US" dirty="0"/>
          </a:p>
        </p:txBody>
      </p:sp>
      <p:sp>
        <p:nvSpPr>
          <p:cNvPr id="3" name="文本占位符 2"/>
          <p:cNvSpPr>
            <a:spLocks noGrp="1"/>
          </p:cNvSpPr>
          <p:nvPr>
            <p:ph type="body" sz="quarter" idx="13"/>
          </p:nvPr>
        </p:nvSpPr>
        <p:spPr>
          <a:xfrm>
            <a:off x="1007435" y="3373862"/>
            <a:ext cx="3120347" cy="468052"/>
          </a:xfrm>
        </p:spPr>
        <p:txBody>
          <a:bodyPr/>
          <a:lstStyle/>
          <a:p>
            <a:r>
              <a:rPr lang="zh-CN" altLang="en-US" dirty="0"/>
              <a:t>姚贤斌</a:t>
            </a:r>
            <a:r>
              <a:rPr lang="en-US" altLang="zh-CN" dirty="0"/>
              <a:t>/ywx288536</a:t>
            </a:r>
            <a:endParaRPr lang="zh-CN" altLang="en-US" dirty="0"/>
          </a:p>
        </p:txBody>
      </p:sp>
      <p:sp>
        <p:nvSpPr>
          <p:cNvPr id="4" name="文本占位符 3"/>
          <p:cNvSpPr>
            <a:spLocks noGrp="1"/>
          </p:cNvSpPr>
          <p:nvPr>
            <p:ph type="body" sz="quarter" idx="14"/>
          </p:nvPr>
        </p:nvSpPr>
        <p:spPr/>
        <p:txBody>
          <a:bodyPr/>
          <a:lstStyle/>
          <a:p>
            <a:r>
              <a:rPr lang="en-US" altLang="zh-CN" dirty="0"/>
              <a:t>2018.10.22</a:t>
            </a:r>
            <a:endParaRPr lang="zh-CN" altLang="en-US" dirty="0"/>
          </a:p>
        </p:txBody>
      </p:sp>
      <p:sp>
        <p:nvSpPr>
          <p:cNvPr id="5" name="文本占位符 4"/>
          <p:cNvSpPr>
            <a:spLocks noGrp="1"/>
          </p:cNvSpPr>
          <p:nvPr>
            <p:ph type="body" sz="quarter" idx="15"/>
          </p:nvPr>
        </p:nvSpPr>
        <p:spPr/>
        <p:txBody>
          <a:bodyPr/>
          <a:lstStyle/>
          <a:p>
            <a:r>
              <a:rPr lang="zh-CN" altLang="en-US" dirty="0"/>
              <a:t>刘鹏</a:t>
            </a:r>
            <a:r>
              <a:rPr lang="en-US" altLang="zh-CN" dirty="0"/>
              <a:t>/lwx529648</a:t>
            </a:r>
            <a:endParaRPr lang="zh-CN" altLang="en-US" dirty="0"/>
          </a:p>
        </p:txBody>
      </p:sp>
      <p:sp>
        <p:nvSpPr>
          <p:cNvPr id="6" name="文本占位符 5"/>
          <p:cNvSpPr>
            <a:spLocks noGrp="1"/>
          </p:cNvSpPr>
          <p:nvPr>
            <p:ph type="body" sz="quarter" idx="16"/>
          </p:nvPr>
        </p:nvSpPr>
        <p:spPr/>
        <p:txBody>
          <a:bodyPr/>
          <a:lstStyle/>
          <a:p>
            <a:r>
              <a:rPr lang="zh-CN" altLang="en-US"/>
              <a:t>新开发</a:t>
            </a:r>
            <a:endParaRPr lang="zh-CN" alt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262BA4AD-85A2-4158-A268-914109278E43}"/>
              </a:ext>
            </a:extLst>
          </p:cNvPr>
          <p:cNvSpPr>
            <a:spLocks noGrp="1" noChangeArrowheads="1"/>
          </p:cNvSpPr>
          <p:nvPr>
            <p:ph type="title"/>
          </p:nvPr>
        </p:nvSpPr>
        <p:spPr/>
        <p:txBody>
          <a:bodyPr/>
          <a:lstStyle/>
          <a:p>
            <a:r>
              <a:rPr lang="zh-CN" altLang="en-US"/>
              <a:t>共享树</a:t>
            </a:r>
          </a:p>
        </p:txBody>
      </p:sp>
      <p:sp>
        <p:nvSpPr>
          <p:cNvPr id="26674" name="Rectangle 57">
            <a:extLst>
              <a:ext uri="{FF2B5EF4-FFF2-40B4-BE49-F238E27FC236}">
                <a16:creationId xmlns:a16="http://schemas.microsoft.com/office/drawing/2014/main" id="{F84D25D0-903D-43B0-8CB1-5AEE35E3C137}"/>
              </a:ext>
            </a:extLst>
          </p:cNvPr>
          <p:cNvSpPr>
            <a:spLocks noGrp="1" noChangeArrowheads="1"/>
          </p:cNvSpPr>
          <p:nvPr>
            <p:ph type="body" sz="quarter" idx="10"/>
          </p:nvPr>
        </p:nvSpPr>
        <p:spPr/>
        <p:txBody>
          <a:bodyPr/>
          <a:lstStyle/>
          <a:p>
            <a:r>
              <a:rPr lang="zh-CN" altLang="en-US" dirty="0"/>
              <a:t>对应某个组，网络中只有一棵树。</a:t>
            </a:r>
          </a:p>
        </p:txBody>
      </p:sp>
      <p:pic>
        <p:nvPicPr>
          <p:cNvPr id="63" name="Picture 2" descr="G:\做的项目\公共\扁平图标切换\更新2015_01_21\oss扁平图标库2015_01_21更新-04.png">
            <a:extLst>
              <a:ext uri="{FF2B5EF4-FFF2-40B4-BE49-F238E27FC236}">
                <a16:creationId xmlns:a16="http://schemas.microsoft.com/office/drawing/2014/main" id="{8E886448-69BD-43BF-B0DD-172573A7BC3C}"/>
              </a:ext>
            </a:extLst>
          </p:cNvPr>
          <p:cNvPicPr>
            <a:picLocks noChangeAspect="1" noChangeArrowheads="1"/>
          </p:cNvPicPr>
          <p:nvPr/>
        </p:nvPicPr>
        <p:blipFill>
          <a:blip r:embed="rId3" cstate="print"/>
          <a:stretch>
            <a:fillRect/>
          </a:stretch>
        </p:blipFill>
        <p:spPr bwMode="auto">
          <a:xfrm>
            <a:off x="6539971" y="4015088"/>
            <a:ext cx="720000" cy="671183"/>
          </a:xfrm>
          <a:prstGeom prst="rect">
            <a:avLst/>
          </a:prstGeom>
          <a:noFill/>
        </p:spPr>
      </p:pic>
      <p:pic>
        <p:nvPicPr>
          <p:cNvPr id="64" name="Picture 2" descr="G:\做的项目\公共\扁平图标切换\更新2015_01_21\oss扁平图标库2015_01_21更新-04.png">
            <a:extLst>
              <a:ext uri="{FF2B5EF4-FFF2-40B4-BE49-F238E27FC236}">
                <a16:creationId xmlns:a16="http://schemas.microsoft.com/office/drawing/2014/main" id="{8D1C9F04-E3C1-439D-BA2F-162C8B4A379A}"/>
              </a:ext>
            </a:extLst>
          </p:cNvPr>
          <p:cNvPicPr>
            <a:picLocks noChangeAspect="1" noChangeArrowheads="1"/>
          </p:cNvPicPr>
          <p:nvPr/>
        </p:nvPicPr>
        <p:blipFill>
          <a:blip r:embed="rId3" cstate="print"/>
          <a:stretch>
            <a:fillRect/>
          </a:stretch>
        </p:blipFill>
        <p:spPr bwMode="auto">
          <a:xfrm>
            <a:off x="8436209" y="2270831"/>
            <a:ext cx="720000" cy="671183"/>
          </a:xfrm>
          <a:prstGeom prst="rect">
            <a:avLst/>
          </a:prstGeom>
          <a:noFill/>
        </p:spPr>
      </p:pic>
      <p:pic>
        <p:nvPicPr>
          <p:cNvPr id="65" name="Picture 2" descr="G:\做的项目\公共\扁平图标切换\更新2015_01_21\oss扁平图标库2015_01_21更新-04.png">
            <a:extLst>
              <a:ext uri="{FF2B5EF4-FFF2-40B4-BE49-F238E27FC236}">
                <a16:creationId xmlns:a16="http://schemas.microsoft.com/office/drawing/2014/main" id="{1A21270A-387D-4975-8AFC-4D64052BB66D}"/>
              </a:ext>
            </a:extLst>
          </p:cNvPr>
          <p:cNvPicPr>
            <a:picLocks noChangeAspect="1" noChangeArrowheads="1"/>
          </p:cNvPicPr>
          <p:nvPr/>
        </p:nvPicPr>
        <p:blipFill>
          <a:blip r:embed="rId3" cstate="print"/>
          <a:stretch>
            <a:fillRect/>
          </a:stretch>
        </p:blipFill>
        <p:spPr bwMode="auto">
          <a:xfrm>
            <a:off x="4643733" y="2270832"/>
            <a:ext cx="720000" cy="671183"/>
          </a:xfrm>
          <a:prstGeom prst="rect">
            <a:avLst/>
          </a:prstGeom>
          <a:noFill/>
        </p:spPr>
      </p:pic>
      <p:cxnSp>
        <p:nvCxnSpPr>
          <p:cNvPr id="66" name="直接连接符 65">
            <a:extLst>
              <a:ext uri="{FF2B5EF4-FFF2-40B4-BE49-F238E27FC236}">
                <a16:creationId xmlns:a16="http://schemas.microsoft.com/office/drawing/2014/main" id="{946B6D54-D204-4378-BF40-9F247D3ABBC8}"/>
              </a:ext>
            </a:extLst>
          </p:cNvPr>
          <p:cNvCxnSpPr>
            <a:cxnSpLocks/>
            <a:stCxn id="65" idx="1"/>
            <a:endCxn id="77" idx="3"/>
          </p:cNvCxnSpPr>
          <p:nvPr/>
        </p:nvCxnSpPr>
        <p:spPr bwMode="auto">
          <a:xfrm flipH="1">
            <a:off x="3467495" y="2606424"/>
            <a:ext cx="1176238" cy="1"/>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67" name="直接连接符 66">
            <a:extLst>
              <a:ext uri="{FF2B5EF4-FFF2-40B4-BE49-F238E27FC236}">
                <a16:creationId xmlns:a16="http://schemas.microsoft.com/office/drawing/2014/main" id="{C2F069AD-D177-4C3B-9DEC-1C1D8233025C}"/>
              </a:ext>
            </a:extLst>
          </p:cNvPr>
          <p:cNvCxnSpPr>
            <a:cxnSpLocks/>
            <a:stCxn id="73" idx="1"/>
            <a:endCxn id="65" idx="3"/>
          </p:cNvCxnSpPr>
          <p:nvPr/>
        </p:nvCxnSpPr>
        <p:spPr bwMode="auto">
          <a:xfrm flipH="1">
            <a:off x="5363733" y="2606424"/>
            <a:ext cx="1176238" cy="0"/>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68" name="直接连接符 67">
            <a:extLst>
              <a:ext uri="{FF2B5EF4-FFF2-40B4-BE49-F238E27FC236}">
                <a16:creationId xmlns:a16="http://schemas.microsoft.com/office/drawing/2014/main" id="{FD64DD5C-A3FB-4AAC-8F03-553B0C34FA38}"/>
              </a:ext>
            </a:extLst>
          </p:cNvPr>
          <p:cNvCxnSpPr>
            <a:cxnSpLocks/>
            <a:stCxn id="64" idx="1"/>
            <a:endCxn id="73" idx="3"/>
          </p:cNvCxnSpPr>
          <p:nvPr/>
        </p:nvCxnSpPr>
        <p:spPr bwMode="auto">
          <a:xfrm flipH="1">
            <a:off x="7259971" y="2606423"/>
            <a:ext cx="1176238" cy="1"/>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69" name="直接连接符 68">
            <a:extLst>
              <a:ext uri="{FF2B5EF4-FFF2-40B4-BE49-F238E27FC236}">
                <a16:creationId xmlns:a16="http://schemas.microsoft.com/office/drawing/2014/main" id="{65946294-094F-44B0-8535-373602A4D61A}"/>
              </a:ext>
            </a:extLst>
          </p:cNvPr>
          <p:cNvCxnSpPr>
            <a:cxnSpLocks/>
          </p:cNvCxnSpPr>
          <p:nvPr/>
        </p:nvCxnSpPr>
        <p:spPr bwMode="auto">
          <a:xfrm flipH="1" flipV="1">
            <a:off x="3105013" y="2606422"/>
            <a:ext cx="1898721" cy="1744259"/>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70" name="直接连接符 69">
            <a:extLst>
              <a:ext uri="{FF2B5EF4-FFF2-40B4-BE49-F238E27FC236}">
                <a16:creationId xmlns:a16="http://schemas.microsoft.com/office/drawing/2014/main" id="{F9B86CEC-DF4E-43BF-B4BC-13883A587F98}"/>
              </a:ext>
            </a:extLst>
          </p:cNvPr>
          <p:cNvCxnSpPr>
            <a:cxnSpLocks/>
            <a:stCxn id="63" idx="1"/>
            <a:endCxn id="72" idx="3"/>
          </p:cNvCxnSpPr>
          <p:nvPr/>
        </p:nvCxnSpPr>
        <p:spPr bwMode="auto">
          <a:xfrm flipH="1">
            <a:off x="5363733" y="4350680"/>
            <a:ext cx="1176238" cy="1"/>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71" name="直接连接符 70">
            <a:extLst>
              <a:ext uri="{FF2B5EF4-FFF2-40B4-BE49-F238E27FC236}">
                <a16:creationId xmlns:a16="http://schemas.microsoft.com/office/drawing/2014/main" id="{A1234806-5365-428C-831C-20C8EB1A2405}"/>
              </a:ext>
            </a:extLst>
          </p:cNvPr>
          <p:cNvCxnSpPr>
            <a:cxnSpLocks/>
          </p:cNvCxnSpPr>
          <p:nvPr/>
        </p:nvCxnSpPr>
        <p:spPr bwMode="auto">
          <a:xfrm flipH="1">
            <a:off x="4899935" y="2606422"/>
            <a:ext cx="2000036" cy="1744257"/>
          </a:xfrm>
          <a:prstGeom prst="line">
            <a:avLst/>
          </a:prstGeom>
          <a:solidFill>
            <a:schemeClr val="accent1"/>
          </a:solidFill>
          <a:ln w="19050" cap="flat" cmpd="sng" algn="ctr">
            <a:solidFill>
              <a:srgbClr val="C00000"/>
            </a:solidFill>
            <a:prstDash val="solid"/>
            <a:round/>
            <a:headEnd type="none" w="med" len="med"/>
            <a:tailEnd type="none" w="med" len="med"/>
          </a:ln>
          <a:effectLst/>
        </p:spPr>
      </p:cxnSp>
      <p:pic>
        <p:nvPicPr>
          <p:cNvPr id="72" name="Picture 2" descr="G:\做的项目\公共\扁平图标切换\更新2015_01_21\oss扁平图标库2015_01_21更新-04.png">
            <a:extLst>
              <a:ext uri="{FF2B5EF4-FFF2-40B4-BE49-F238E27FC236}">
                <a16:creationId xmlns:a16="http://schemas.microsoft.com/office/drawing/2014/main" id="{7B8F3D89-57FD-4D83-913D-DA9225FC755E}"/>
              </a:ext>
            </a:extLst>
          </p:cNvPr>
          <p:cNvPicPr>
            <a:picLocks noChangeAspect="1" noChangeArrowheads="1"/>
          </p:cNvPicPr>
          <p:nvPr/>
        </p:nvPicPr>
        <p:blipFill>
          <a:blip r:embed="rId3" cstate="print"/>
          <a:stretch>
            <a:fillRect/>
          </a:stretch>
        </p:blipFill>
        <p:spPr bwMode="auto">
          <a:xfrm>
            <a:off x="4643733" y="4015089"/>
            <a:ext cx="720000" cy="671183"/>
          </a:xfrm>
          <a:prstGeom prst="rect">
            <a:avLst/>
          </a:prstGeom>
          <a:noFill/>
        </p:spPr>
      </p:pic>
      <p:pic>
        <p:nvPicPr>
          <p:cNvPr id="73" name="Picture 2" descr="G:\做的项目\公共\扁平图标切换\更新2015_01_21\oss扁平图标库2015_01_21更新-04.png">
            <a:extLst>
              <a:ext uri="{FF2B5EF4-FFF2-40B4-BE49-F238E27FC236}">
                <a16:creationId xmlns:a16="http://schemas.microsoft.com/office/drawing/2014/main" id="{A51D0E91-DD6A-4C50-8DB7-DA1FFF0A5265}"/>
              </a:ext>
            </a:extLst>
          </p:cNvPr>
          <p:cNvPicPr>
            <a:picLocks noChangeAspect="1" noChangeArrowheads="1"/>
          </p:cNvPicPr>
          <p:nvPr/>
        </p:nvPicPr>
        <p:blipFill>
          <a:blip r:embed="rId3" cstate="print"/>
          <a:stretch>
            <a:fillRect/>
          </a:stretch>
        </p:blipFill>
        <p:spPr bwMode="auto">
          <a:xfrm>
            <a:off x="6539971" y="2270832"/>
            <a:ext cx="720000" cy="671183"/>
          </a:xfrm>
          <a:prstGeom prst="rect">
            <a:avLst/>
          </a:prstGeom>
          <a:noFill/>
        </p:spPr>
      </p:pic>
      <p:sp>
        <p:nvSpPr>
          <p:cNvPr id="74" name="Rectangle 13">
            <a:extLst>
              <a:ext uri="{FF2B5EF4-FFF2-40B4-BE49-F238E27FC236}">
                <a16:creationId xmlns:a16="http://schemas.microsoft.com/office/drawing/2014/main" id="{F11FBF8F-C529-4130-BD01-EB0A8F8F26ED}"/>
              </a:ext>
            </a:extLst>
          </p:cNvPr>
          <p:cNvSpPr>
            <a:spLocks noChangeArrowheads="1"/>
          </p:cNvSpPr>
          <p:nvPr/>
        </p:nvSpPr>
        <p:spPr bwMode="auto">
          <a:xfrm>
            <a:off x="1398300" y="2961609"/>
            <a:ext cx="634323" cy="30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zh-CN" altLang="en-US" sz="1400" b="1" dirty="0">
                <a:latin typeface="微软雅黑" panose="020B0503020204020204" pitchFamily="34" charset="-122"/>
                <a:ea typeface="微软雅黑" panose="020B0503020204020204" pitchFamily="34" charset="-122"/>
              </a:rPr>
              <a:t>源 </a:t>
            </a:r>
            <a:r>
              <a:rPr lang="en-US" altLang="zh-CN" sz="1400" b="1" dirty="0">
                <a:latin typeface="微软雅黑" panose="020B0503020204020204" pitchFamily="34" charset="-122"/>
                <a:ea typeface="微软雅黑" panose="020B0503020204020204" pitchFamily="34" charset="-122"/>
              </a:rPr>
              <a:t>S1</a:t>
            </a:r>
          </a:p>
        </p:txBody>
      </p:sp>
      <p:sp>
        <p:nvSpPr>
          <p:cNvPr id="75" name="Line 40">
            <a:extLst>
              <a:ext uri="{FF2B5EF4-FFF2-40B4-BE49-F238E27FC236}">
                <a16:creationId xmlns:a16="http://schemas.microsoft.com/office/drawing/2014/main" id="{6570CAF5-97FF-4099-8651-ADDB632CF385}"/>
              </a:ext>
            </a:extLst>
          </p:cNvPr>
          <p:cNvSpPr>
            <a:spLocks noChangeShapeType="1"/>
          </p:cNvSpPr>
          <p:nvPr/>
        </p:nvSpPr>
        <p:spPr bwMode="auto">
          <a:xfrm>
            <a:off x="2099556" y="2472956"/>
            <a:ext cx="601870" cy="18859"/>
          </a:xfrm>
          <a:prstGeom prst="line">
            <a:avLst/>
          </a:prstGeom>
          <a:noFill/>
          <a:ln w="38100">
            <a:solidFill>
              <a:srgbClr val="33CCCC"/>
            </a:solidFill>
            <a:round/>
            <a:headEnd type="none" w="sm" len="sm"/>
            <a:tailEnd type="stealth" w="med" len="lg"/>
          </a:ln>
          <a:effectLst>
            <a:outerShdw dist="17961" dir="2700000" algn="ctr" rotWithShape="0">
              <a:schemeClr val="tx1"/>
            </a:outerShdw>
          </a:effec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76" name="Line 20">
            <a:extLst>
              <a:ext uri="{FF2B5EF4-FFF2-40B4-BE49-F238E27FC236}">
                <a16:creationId xmlns:a16="http://schemas.microsoft.com/office/drawing/2014/main" id="{042C9ADA-2141-40C6-B041-1F9C7F148198}"/>
              </a:ext>
            </a:extLst>
          </p:cNvPr>
          <p:cNvSpPr>
            <a:spLocks noChangeShapeType="1"/>
          </p:cNvSpPr>
          <p:nvPr/>
        </p:nvSpPr>
        <p:spPr bwMode="auto">
          <a:xfrm>
            <a:off x="2027499" y="2606414"/>
            <a:ext cx="726458" cy="1"/>
          </a:xfrm>
          <a:prstGeom prst="line">
            <a:avLst/>
          </a:prstGeom>
          <a:noFill/>
          <a:ln w="25400">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pic>
        <p:nvPicPr>
          <p:cNvPr id="77" name="Picture 2" descr="G:\做的项目\公共\扁平图标切换\更新2015_01_21\oss扁平图标库2015_01_21更新-04.png">
            <a:extLst>
              <a:ext uri="{FF2B5EF4-FFF2-40B4-BE49-F238E27FC236}">
                <a16:creationId xmlns:a16="http://schemas.microsoft.com/office/drawing/2014/main" id="{EA1B3A05-0316-4EAE-A4CB-5B84485812F2}"/>
              </a:ext>
            </a:extLst>
          </p:cNvPr>
          <p:cNvPicPr>
            <a:picLocks noChangeAspect="1" noChangeArrowheads="1"/>
          </p:cNvPicPr>
          <p:nvPr/>
        </p:nvPicPr>
        <p:blipFill>
          <a:blip r:embed="rId3" cstate="print"/>
          <a:stretch>
            <a:fillRect/>
          </a:stretch>
        </p:blipFill>
        <p:spPr bwMode="auto">
          <a:xfrm>
            <a:off x="2747495" y="2270833"/>
            <a:ext cx="720000" cy="671183"/>
          </a:xfrm>
          <a:prstGeom prst="rect">
            <a:avLst/>
          </a:prstGeom>
          <a:noFill/>
        </p:spPr>
      </p:pic>
      <p:pic>
        <p:nvPicPr>
          <p:cNvPr id="78" name="图片 77" descr="通用服务器-蓝.png">
            <a:extLst>
              <a:ext uri="{FF2B5EF4-FFF2-40B4-BE49-F238E27FC236}">
                <a16:creationId xmlns:a16="http://schemas.microsoft.com/office/drawing/2014/main" id="{F7971BF9-6BE9-413E-A326-9182DD0B8D87}"/>
              </a:ext>
            </a:extLst>
          </p:cNvPr>
          <p:cNvPicPr>
            <a:picLocks noChangeAspect="1"/>
          </p:cNvPicPr>
          <p:nvPr/>
        </p:nvPicPr>
        <p:blipFill>
          <a:blip r:embed="rId4" cstate="print"/>
          <a:stretch>
            <a:fillRect/>
          </a:stretch>
        </p:blipFill>
        <p:spPr>
          <a:xfrm>
            <a:off x="1389434" y="2270831"/>
            <a:ext cx="648000" cy="690870"/>
          </a:xfrm>
          <a:prstGeom prst="rect">
            <a:avLst/>
          </a:prstGeom>
        </p:spPr>
      </p:pic>
      <p:sp>
        <p:nvSpPr>
          <p:cNvPr id="79" name="Line 40">
            <a:extLst>
              <a:ext uri="{FF2B5EF4-FFF2-40B4-BE49-F238E27FC236}">
                <a16:creationId xmlns:a16="http://schemas.microsoft.com/office/drawing/2014/main" id="{BAB7F445-FD66-4A49-A94E-5AF3B8F8714A}"/>
              </a:ext>
            </a:extLst>
          </p:cNvPr>
          <p:cNvSpPr>
            <a:spLocks noChangeShapeType="1"/>
          </p:cNvSpPr>
          <p:nvPr/>
        </p:nvSpPr>
        <p:spPr bwMode="auto">
          <a:xfrm flipV="1">
            <a:off x="3575828" y="2472957"/>
            <a:ext cx="972000" cy="0"/>
          </a:xfrm>
          <a:prstGeom prst="line">
            <a:avLst/>
          </a:prstGeom>
          <a:noFill/>
          <a:ln w="38100">
            <a:solidFill>
              <a:srgbClr val="33CCCC"/>
            </a:solidFill>
            <a:round/>
            <a:headEnd type="none" w="sm" len="sm"/>
            <a:tailEnd type="stealth" w="med" len="lg"/>
          </a:ln>
          <a:effectLst>
            <a:outerShdw dist="17961" dir="2700000" algn="ctr" rotWithShape="0">
              <a:schemeClr val="tx1"/>
            </a:outerShdw>
          </a:effec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pic>
        <p:nvPicPr>
          <p:cNvPr id="80" name="图片 79" descr="PC.png">
            <a:extLst>
              <a:ext uri="{FF2B5EF4-FFF2-40B4-BE49-F238E27FC236}">
                <a16:creationId xmlns:a16="http://schemas.microsoft.com/office/drawing/2014/main" id="{E6054619-0DDB-40B3-86AC-B7AD18B397BF}"/>
              </a:ext>
            </a:extLst>
          </p:cNvPr>
          <p:cNvPicPr>
            <a:picLocks noChangeAspect="1"/>
          </p:cNvPicPr>
          <p:nvPr/>
        </p:nvPicPr>
        <p:blipFill>
          <a:blip r:embed="rId5" cstate="print"/>
          <a:stretch>
            <a:fillRect/>
          </a:stretch>
        </p:blipFill>
        <p:spPr>
          <a:xfrm>
            <a:off x="4643732" y="5471688"/>
            <a:ext cx="720001" cy="575316"/>
          </a:xfrm>
          <a:prstGeom prst="rect">
            <a:avLst/>
          </a:prstGeom>
        </p:spPr>
      </p:pic>
      <p:pic>
        <p:nvPicPr>
          <p:cNvPr id="81" name="图片 80" descr="PC.png">
            <a:extLst>
              <a:ext uri="{FF2B5EF4-FFF2-40B4-BE49-F238E27FC236}">
                <a16:creationId xmlns:a16="http://schemas.microsoft.com/office/drawing/2014/main" id="{B95A2E8C-65A0-4AE1-BD47-195E83C676C5}"/>
              </a:ext>
            </a:extLst>
          </p:cNvPr>
          <p:cNvPicPr>
            <a:picLocks noChangeAspect="1"/>
          </p:cNvPicPr>
          <p:nvPr/>
        </p:nvPicPr>
        <p:blipFill>
          <a:blip r:embed="rId5" cstate="print"/>
          <a:stretch>
            <a:fillRect/>
          </a:stretch>
        </p:blipFill>
        <p:spPr>
          <a:xfrm>
            <a:off x="6539971" y="5471688"/>
            <a:ext cx="720001" cy="575316"/>
          </a:xfrm>
          <a:prstGeom prst="rect">
            <a:avLst/>
          </a:prstGeom>
        </p:spPr>
      </p:pic>
      <p:cxnSp>
        <p:nvCxnSpPr>
          <p:cNvPr id="82" name="直接连接符 81">
            <a:extLst>
              <a:ext uri="{FF2B5EF4-FFF2-40B4-BE49-F238E27FC236}">
                <a16:creationId xmlns:a16="http://schemas.microsoft.com/office/drawing/2014/main" id="{39410D7C-3CB6-4350-8B6E-7A665A5FE065}"/>
              </a:ext>
            </a:extLst>
          </p:cNvPr>
          <p:cNvCxnSpPr>
            <a:cxnSpLocks/>
            <a:stCxn id="63" idx="2"/>
            <a:endCxn id="81" idx="0"/>
          </p:cNvCxnSpPr>
          <p:nvPr/>
        </p:nvCxnSpPr>
        <p:spPr bwMode="auto">
          <a:xfrm>
            <a:off x="6899971" y="4686271"/>
            <a:ext cx="1" cy="785417"/>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83" name="直接连接符 82">
            <a:extLst>
              <a:ext uri="{FF2B5EF4-FFF2-40B4-BE49-F238E27FC236}">
                <a16:creationId xmlns:a16="http://schemas.microsoft.com/office/drawing/2014/main" id="{1494E087-7E11-44DD-A634-E747BCED8CB9}"/>
              </a:ext>
            </a:extLst>
          </p:cNvPr>
          <p:cNvCxnSpPr>
            <a:cxnSpLocks/>
            <a:stCxn id="72" idx="2"/>
            <a:endCxn id="80" idx="0"/>
          </p:cNvCxnSpPr>
          <p:nvPr/>
        </p:nvCxnSpPr>
        <p:spPr bwMode="auto">
          <a:xfrm>
            <a:off x="5003733" y="4686272"/>
            <a:ext cx="0" cy="785416"/>
          </a:xfrm>
          <a:prstGeom prst="line">
            <a:avLst/>
          </a:prstGeom>
          <a:solidFill>
            <a:schemeClr val="accent1"/>
          </a:solidFill>
          <a:ln w="19050" cap="flat" cmpd="sng" algn="ctr">
            <a:solidFill>
              <a:srgbClr val="C00000"/>
            </a:solidFill>
            <a:prstDash val="solid"/>
            <a:round/>
            <a:headEnd type="none" w="med" len="med"/>
            <a:tailEnd type="none" w="med" len="med"/>
          </a:ln>
          <a:effectLst/>
        </p:spPr>
      </p:cxnSp>
      <p:sp>
        <p:nvSpPr>
          <p:cNvPr id="84" name="Line 54">
            <a:extLst>
              <a:ext uri="{FF2B5EF4-FFF2-40B4-BE49-F238E27FC236}">
                <a16:creationId xmlns:a16="http://schemas.microsoft.com/office/drawing/2014/main" id="{9102D546-0AAA-4422-ABE2-E073D4969CD1}"/>
              </a:ext>
            </a:extLst>
          </p:cNvPr>
          <p:cNvSpPr>
            <a:spLocks noChangeShapeType="1"/>
          </p:cNvSpPr>
          <p:nvPr/>
        </p:nvSpPr>
        <p:spPr bwMode="auto">
          <a:xfrm flipH="1">
            <a:off x="5303912" y="2906601"/>
            <a:ext cx="1198073" cy="1067958"/>
          </a:xfrm>
          <a:prstGeom prst="line">
            <a:avLst/>
          </a:prstGeom>
          <a:noFill/>
          <a:ln w="38100">
            <a:solidFill>
              <a:srgbClr val="333399"/>
            </a:solidFill>
            <a:round/>
            <a:headEnd type="none" w="sm" len="sm"/>
            <a:tailEnd type="stealth" w="med" len="lg"/>
          </a:ln>
          <a:effectLst>
            <a:outerShdw dist="17961" dir="2700000" algn="ctr" rotWithShape="0">
              <a:schemeClr val="tx1"/>
            </a:outerShdw>
          </a:effec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85" name="Line 54">
            <a:extLst>
              <a:ext uri="{FF2B5EF4-FFF2-40B4-BE49-F238E27FC236}">
                <a16:creationId xmlns:a16="http://schemas.microsoft.com/office/drawing/2014/main" id="{97367A10-6FE5-42CE-A47B-FDFB7231DB96}"/>
              </a:ext>
            </a:extLst>
          </p:cNvPr>
          <p:cNvSpPr>
            <a:spLocks noChangeShapeType="1"/>
          </p:cNvSpPr>
          <p:nvPr/>
        </p:nvSpPr>
        <p:spPr bwMode="auto">
          <a:xfrm>
            <a:off x="5363732" y="4329100"/>
            <a:ext cx="1152000" cy="1"/>
          </a:xfrm>
          <a:prstGeom prst="line">
            <a:avLst/>
          </a:prstGeom>
          <a:noFill/>
          <a:ln w="38100">
            <a:solidFill>
              <a:srgbClr val="333399"/>
            </a:solidFill>
            <a:round/>
            <a:headEnd type="none" w="sm" len="sm"/>
            <a:tailEnd type="stealth" w="med" len="lg"/>
          </a:ln>
          <a:effectLst>
            <a:outerShdw dist="17961" dir="2700000" algn="ctr" rotWithShape="0">
              <a:schemeClr val="tx1"/>
            </a:outerShdw>
          </a:effec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86" name="Line 54">
            <a:extLst>
              <a:ext uri="{FF2B5EF4-FFF2-40B4-BE49-F238E27FC236}">
                <a16:creationId xmlns:a16="http://schemas.microsoft.com/office/drawing/2014/main" id="{AFF5D5DF-1A4E-4A12-8037-C055C2EEF294}"/>
              </a:ext>
            </a:extLst>
          </p:cNvPr>
          <p:cNvSpPr>
            <a:spLocks noChangeShapeType="1"/>
          </p:cNvSpPr>
          <p:nvPr/>
        </p:nvSpPr>
        <p:spPr bwMode="auto">
          <a:xfrm flipH="1">
            <a:off x="4991594" y="4686269"/>
            <a:ext cx="39" cy="792000"/>
          </a:xfrm>
          <a:prstGeom prst="line">
            <a:avLst/>
          </a:prstGeom>
          <a:noFill/>
          <a:ln w="38100">
            <a:solidFill>
              <a:srgbClr val="333399"/>
            </a:solidFill>
            <a:round/>
            <a:headEnd type="none" w="sm" len="sm"/>
            <a:tailEnd type="stealth" w="med" len="lg"/>
          </a:ln>
          <a:effectLst>
            <a:outerShdw dist="17961" dir="2700000" algn="ctr" rotWithShape="0">
              <a:schemeClr val="tx1"/>
            </a:outerShdw>
          </a:effec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87" name="Line 20">
            <a:extLst>
              <a:ext uri="{FF2B5EF4-FFF2-40B4-BE49-F238E27FC236}">
                <a16:creationId xmlns:a16="http://schemas.microsoft.com/office/drawing/2014/main" id="{1720737B-2F26-42EB-A28F-F0EB9A74A8F7}"/>
              </a:ext>
            </a:extLst>
          </p:cNvPr>
          <p:cNvSpPr>
            <a:spLocks noChangeShapeType="1"/>
          </p:cNvSpPr>
          <p:nvPr/>
        </p:nvSpPr>
        <p:spPr bwMode="auto">
          <a:xfrm flipH="1">
            <a:off x="9156206" y="2606423"/>
            <a:ext cx="936103" cy="0"/>
          </a:xfrm>
          <a:prstGeom prst="line">
            <a:avLst/>
          </a:prstGeom>
          <a:noFill/>
          <a:ln w="25400">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pic>
        <p:nvPicPr>
          <p:cNvPr id="88" name="图片 87" descr="通用服务器-蓝.png">
            <a:extLst>
              <a:ext uri="{FF2B5EF4-FFF2-40B4-BE49-F238E27FC236}">
                <a16:creationId xmlns:a16="http://schemas.microsoft.com/office/drawing/2014/main" id="{925467B7-19A0-4D54-BAB1-54CB48D98D37}"/>
              </a:ext>
            </a:extLst>
          </p:cNvPr>
          <p:cNvPicPr>
            <a:picLocks noChangeAspect="1"/>
          </p:cNvPicPr>
          <p:nvPr/>
        </p:nvPicPr>
        <p:blipFill>
          <a:blip r:embed="rId4" cstate="print"/>
          <a:stretch>
            <a:fillRect/>
          </a:stretch>
        </p:blipFill>
        <p:spPr>
          <a:xfrm>
            <a:off x="9959286" y="2270831"/>
            <a:ext cx="648000" cy="690870"/>
          </a:xfrm>
          <a:prstGeom prst="rect">
            <a:avLst/>
          </a:prstGeom>
        </p:spPr>
      </p:pic>
      <p:sp>
        <p:nvSpPr>
          <p:cNvPr id="89" name="Rectangle 13">
            <a:extLst>
              <a:ext uri="{FF2B5EF4-FFF2-40B4-BE49-F238E27FC236}">
                <a16:creationId xmlns:a16="http://schemas.microsoft.com/office/drawing/2014/main" id="{20374311-8524-49A0-971C-A726276910E2}"/>
              </a:ext>
            </a:extLst>
          </p:cNvPr>
          <p:cNvSpPr>
            <a:spLocks noChangeArrowheads="1"/>
          </p:cNvSpPr>
          <p:nvPr/>
        </p:nvSpPr>
        <p:spPr bwMode="auto">
          <a:xfrm>
            <a:off x="9966124" y="2981649"/>
            <a:ext cx="634323" cy="30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zh-CN" altLang="en-US" sz="1400" b="1" dirty="0">
                <a:latin typeface="微软雅黑" panose="020B0503020204020204" pitchFamily="34" charset="-122"/>
                <a:ea typeface="微软雅黑" panose="020B0503020204020204" pitchFamily="34" charset="-122"/>
              </a:rPr>
              <a:t>源 </a:t>
            </a:r>
            <a:r>
              <a:rPr lang="en-US" altLang="zh-CN" sz="1400" b="1" dirty="0">
                <a:latin typeface="微软雅黑" panose="020B0503020204020204" pitchFamily="34" charset="-122"/>
                <a:ea typeface="微软雅黑" panose="020B0503020204020204" pitchFamily="34" charset="-122"/>
              </a:rPr>
              <a:t>S2</a:t>
            </a:r>
          </a:p>
        </p:txBody>
      </p:sp>
      <p:sp>
        <p:nvSpPr>
          <p:cNvPr id="90" name="Rectangle 5">
            <a:extLst>
              <a:ext uri="{FF2B5EF4-FFF2-40B4-BE49-F238E27FC236}">
                <a16:creationId xmlns:a16="http://schemas.microsoft.com/office/drawing/2014/main" id="{CE6536C9-62F0-4C36-8DA6-9291F4334154}"/>
              </a:ext>
            </a:extLst>
          </p:cNvPr>
          <p:cNvSpPr>
            <a:spLocks noChangeArrowheads="1"/>
          </p:cNvSpPr>
          <p:nvPr/>
        </p:nvSpPr>
        <p:spPr bwMode="auto">
          <a:xfrm>
            <a:off x="4524667" y="6054410"/>
            <a:ext cx="958129" cy="30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zh-CN" altLang="en-US" sz="1400" b="1" dirty="0">
                <a:latin typeface="微软雅黑" panose="020B0503020204020204" pitchFamily="34" charset="-122"/>
                <a:ea typeface="微软雅黑" panose="020B0503020204020204" pitchFamily="34" charset="-122"/>
              </a:rPr>
              <a:t>接收者</a:t>
            </a:r>
            <a:r>
              <a:rPr lang="en-US" altLang="zh-CN" sz="1400" b="1" dirty="0">
                <a:latin typeface="微软雅黑" panose="020B0503020204020204" pitchFamily="34" charset="-122"/>
                <a:ea typeface="微软雅黑" panose="020B0503020204020204" pitchFamily="34" charset="-122"/>
              </a:rPr>
              <a:t>R1</a:t>
            </a:r>
          </a:p>
        </p:txBody>
      </p:sp>
      <p:sp>
        <p:nvSpPr>
          <p:cNvPr id="91" name="Rectangle 6">
            <a:extLst>
              <a:ext uri="{FF2B5EF4-FFF2-40B4-BE49-F238E27FC236}">
                <a16:creationId xmlns:a16="http://schemas.microsoft.com/office/drawing/2014/main" id="{785582B5-1FF4-42AD-989E-019A765FBA45}"/>
              </a:ext>
            </a:extLst>
          </p:cNvPr>
          <p:cNvSpPr>
            <a:spLocks noChangeArrowheads="1"/>
          </p:cNvSpPr>
          <p:nvPr/>
        </p:nvSpPr>
        <p:spPr bwMode="auto">
          <a:xfrm>
            <a:off x="4526414" y="2981649"/>
            <a:ext cx="915553" cy="30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en-US" altLang="zh-CN" sz="1400" b="1" dirty="0" err="1">
                <a:latin typeface="微软雅黑" panose="020B0503020204020204" pitchFamily="34" charset="-122"/>
                <a:ea typeface="微软雅黑" panose="020B0503020204020204" pitchFamily="34" charset="-122"/>
              </a:rPr>
              <a:t>RouterB</a:t>
            </a:r>
            <a:endParaRPr lang="en-US" altLang="zh-CN" sz="1400" b="1" dirty="0">
              <a:latin typeface="微软雅黑" panose="020B0503020204020204" pitchFamily="34" charset="-122"/>
              <a:ea typeface="微软雅黑" panose="020B0503020204020204" pitchFamily="34" charset="-122"/>
            </a:endParaRPr>
          </a:p>
        </p:txBody>
      </p:sp>
      <p:sp>
        <p:nvSpPr>
          <p:cNvPr id="92" name="Rectangle 7">
            <a:extLst>
              <a:ext uri="{FF2B5EF4-FFF2-40B4-BE49-F238E27FC236}">
                <a16:creationId xmlns:a16="http://schemas.microsoft.com/office/drawing/2014/main" id="{EDF5F63A-0810-4440-8424-E1BB010387FA}"/>
              </a:ext>
            </a:extLst>
          </p:cNvPr>
          <p:cNvSpPr>
            <a:spLocks noChangeArrowheads="1"/>
          </p:cNvSpPr>
          <p:nvPr/>
        </p:nvSpPr>
        <p:spPr bwMode="auto">
          <a:xfrm>
            <a:off x="7268851" y="4166722"/>
            <a:ext cx="894714" cy="30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en-US" altLang="zh-CN" sz="1400" b="1" dirty="0" err="1">
                <a:latin typeface="微软雅黑" panose="020B0503020204020204" pitchFamily="34" charset="-122"/>
                <a:ea typeface="微软雅黑" panose="020B0503020204020204" pitchFamily="34" charset="-122"/>
              </a:rPr>
              <a:t>RouterE</a:t>
            </a:r>
            <a:endParaRPr lang="en-US" altLang="zh-CN" sz="1400" b="1" dirty="0">
              <a:latin typeface="微软雅黑" panose="020B0503020204020204" pitchFamily="34" charset="-122"/>
              <a:ea typeface="微软雅黑" panose="020B0503020204020204" pitchFamily="34" charset="-122"/>
            </a:endParaRPr>
          </a:p>
        </p:txBody>
      </p:sp>
      <p:sp>
        <p:nvSpPr>
          <p:cNvPr id="93" name="Rectangle 10">
            <a:extLst>
              <a:ext uri="{FF2B5EF4-FFF2-40B4-BE49-F238E27FC236}">
                <a16:creationId xmlns:a16="http://schemas.microsoft.com/office/drawing/2014/main" id="{C109C732-7AA2-49EC-99C5-85B75C8F2236}"/>
              </a:ext>
            </a:extLst>
          </p:cNvPr>
          <p:cNvSpPr>
            <a:spLocks noChangeArrowheads="1"/>
          </p:cNvSpPr>
          <p:nvPr/>
        </p:nvSpPr>
        <p:spPr bwMode="auto">
          <a:xfrm>
            <a:off x="2635777" y="2983530"/>
            <a:ext cx="926774" cy="30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en-US" altLang="zh-CN" sz="1400" b="1" dirty="0" err="1">
                <a:latin typeface="微软雅黑" panose="020B0503020204020204" pitchFamily="34" charset="-122"/>
                <a:ea typeface="微软雅黑" panose="020B0503020204020204" pitchFamily="34" charset="-122"/>
              </a:rPr>
              <a:t>RouterA</a:t>
            </a:r>
            <a:endParaRPr lang="en-US" altLang="zh-CN" sz="1400" b="1" dirty="0">
              <a:latin typeface="微软雅黑" panose="020B0503020204020204" pitchFamily="34" charset="-122"/>
              <a:ea typeface="微软雅黑" panose="020B0503020204020204" pitchFamily="34" charset="-122"/>
            </a:endParaRPr>
          </a:p>
        </p:txBody>
      </p:sp>
      <p:sp>
        <p:nvSpPr>
          <p:cNvPr id="94" name="Rectangle 11">
            <a:extLst>
              <a:ext uri="{FF2B5EF4-FFF2-40B4-BE49-F238E27FC236}">
                <a16:creationId xmlns:a16="http://schemas.microsoft.com/office/drawing/2014/main" id="{B711EF70-81FF-4724-A5B1-F307D788DCBB}"/>
              </a:ext>
            </a:extLst>
          </p:cNvPr>
          <p:cNvSpPr>
            <a:spLocks noChangeArrowheads="1"/>
          </p:cNvSpPr>
          <p:nvPr/>
        </p:nvSpPr>
        <p:spPr bwMode="auto">
          <a:xfrm>
            <a:off x="6370295" y="2941246"/>
            <a:ext cx="1372410" cy="30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en-US" altLang="zh-CN" sz="1400" b="1" dirty="0" err="1">
                <a:latin typeface="微软雅黑" panose="020B0503020204020204" pitchFamily="34" charset="-122"/>
                <a:ea typeface="微软雅黑" panose="020B0503020204020204" pitchFamily="34" charset="-122"/>
              </a:rPr>
              <a:t>RouterD</a:t>
            </a:r>
            <a:r>
              <a:rPr lang="en-US" altLang="zh-CN" sz="1400" b="1" dirty="0">
                <a:latin typeface="微软雅黑" panose="020B0503020204020204" pitchFamily="34" charset="-122"/>
                <a:ea typeface="微软雅黑" panose="020B0503020204020204" pitchFamily="34" charset="-122"/>
              </a:rPr>
              <a:t> (RP)</a:t>
            </a:r>
          </a:p>
        </p:txBody>
      </p:sp>
      <p:sp>
        <p:nvSpPr>
          <p:cNvPr id="95" name="Rectangle 12">
            <a:extLst>
              <a:ext uri="{FF2B5EF4-FFF2-40B4-BE49-F238E27FC236}">
                <a16:creationId xmlns:a16="http://schemas.microsoft.com/office/drawing/2014/main" id="{F3A7E8A6-3B8F-4489-927A-F9351E44B5C9}"/>
              </a:ext>
            </a:extLst>
          </p:cNvPr>
          <p:cNvSpPr>
            <a:spLocks noChangeArrowheads="1"/>
          </p:cNvSpPr>
          <p:nvPr/>
        </p:nvSpPr>
        <p:spPr bwMode="auto">
          <a:xfrm>
            <a:off x="8349653" y="2961610"/>
            <a:ext cx="893111" cy="30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en-US" altLang="zh-CN" sz="1400" b="1" dirty="0" err="1">
                <a:latin typeface="微软雅黑" panose="020B0503020204020204" pitchFamily="34" charset="-122"/>
                <a:ea typeface="微软雅黑" panose="020B0503020204020204" pitchFamily="34" charset="-122"/>
              </a:rPr>
              <a:t>RouterF</a:t>
            </a:r>
            <a:endParaRPr lang="en-US" altLang="zh-CN" sz="1400" b="1" dirty="0">
              <a:latin typeface="微软雅黑" panose="020B0503020204020204" pitchFamily="34" charset="-122"/>
              <a:ea typeface="微软雅黑" panose="020B0503020204020204" pitchFamily="34" charset="-122"/>
            </a:endParaRPr>
          </a:p>
        </p:txBody>
      </p:sp>
      <p:sp>
        <p:nvSpPr>
          <p:cNvPr id="96" name="Rectangle 25">
            <a:extLst>
              <a:ext uri="{FF2B5EF4-FFF2-40B4-BE49-F238E27FC236}">
                <a16:creationId xmlns:a16="http://schemas.microsoft.com/office/drawing/2014/main" id="{5D54B54B-9EE5-400E-B662-E6433336A131}"/>
              </a:ext>
            </a:extLst>
          </p:cNvPr>
          <p:cNvSpPr>
            <a:spLocks noChangeArrowheads="1"/>
          </p:cNvSpPr>
          <p:nvPr/>
        </p:nvSpPr>
        <p:spPr bwMode="auto">
          <a:xfrm>
            <a:off x="3718311" y="4190319"/>
            <a:ext cx="912347" cy="30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en-US" altLang="zh-CN" sz="1400" b="1" dirty="0" err="1">
                <a:latin typeface="微软雅黑" panose="020B0503020204020204" pitchFamily="34" charset="-122"/>
                <a:ea typeface="微软雅黑" panose="020B0503020204020204" pitchFamily="34" charset="-122"/>
              </a:rPr>
              <a:t>RouterC</a:t>
            </a:r>
            <a:endParaRPr lang="en-US" altLang="zh-CN" sz="1400" b="1" dirty="0">
              <a:latin typeface="微软雅黑" panose="020B0503020204020204" pitchFamily="34" charset="-122"/>
              <a:ea typeface="微软雅黑" panose="020B0503020204020204" pitchFamily="34" charset="-122"/>
            </a:endParaRPr>
          </a:p>
        </p:txBody>
      </p:sp>
      <p:sp>
        <p:nvSpPr>
          <p:cNvPr id="97" name="Rectangle 26">
            <a:extLst>
              <a:ext uri="{FF2B5EF4-FFF2-40B4-BE49-F238E27FC236}">
                <a16:creationId xmlns:a16="http://schemas.microsoft.com/office/drawing/2014/main" id="{BB9FE989-18CB-426B-A736-457E04FB87CF}"/>
              </a:ext>
            </a:extLst>
          </p:cNvPr>
          <p:cNvSpPr>
            <a:spLocks noChangeArrowheads="1"/>
          </p:cNvSpPr>
          <p:nvPr/>
        </p:nvSpPr>
        <p:spPr bwMode="auto">
          <a:xfrm>
            <a:off x="6409366" y="6047004"/>
            <a:ext cx="1011028" cy="30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zh-CN" altLang="en-US" sz="1400" b="1">
                <a:latin typeface="微软雅黑" panose="020B0503020204020204" pitchFamily="34" charset="-122"/>
                <a:ea typeface="微软雅黑" panose="020B0503020204020204" pitchFamily="34" charset="-122"/>
              </a:rPr>
              <a:t>接收者 </a:t>
            </a:r>
            <a:r>
              <a:rPr lang="en-US" altLang="zh-CN" sz="1400" b="1">
                <a:latin typeface="微软雅黑" panose="020B0503020204020204" pitchFamily="34" charset="-122"/>
                <a:ea typeface="微软雅黑" panose="020B0503020204020204" pitchFamily="34" charset="-122"/>
              </a:rPr>
              <a:t>R2</a:t>
            </a:r>
          </a:p>
        </p:txBody>
      </p:sp>
      <p:sp>
        <p:nvSpPr>
          <p:cNvPr id="98" name="Line 40">
            <a:extLst>
              <a:ext uri="{FF2B5EF4-FFF2-40B4-BE49-F238E27FC236}">
                <a16:creationId xmlns:a16="http://schemas.microsoft.com/office/drawing/2014/main" id="{71ADC72A-F1D8-4E4B-BBC0-2A5F44BB9C24}"/>
              </a:ext>
            </a:extLst>
          </p:cNvPr>
          <p:cNvSpPr>
            <a:spLocks noChangeShapeType="1"/>
          </p:cNvSpPr>
          <p:nvPr/>
        </p:nvSpPr>
        <p:spPr bwMode="auto">
          <a:xfrm>
            <a:off x="5448036" y="2472957"/>
            <a:ext cx="972000" cy="0"/>
          </a:xfrm>
          <a:prstGeom prst="line">
            <a:avLst/>
          </a:prstGeom>
          <a:noFill/>
          <a:ln w="38100">
            <a:solidFill>
              <a:srgbClr val="33CCCC"/>
            </a:solidFill>
            <a:round/>
            <a:headEnd type="none" w="sm" len="sm"/>
            <a:tailEnd type="stealth" w="med" len="lg"/>
          </a:ln>
          <a:effectLst>
            <a:outerShdw dist="17961" dir="2700000" algn="ctr" rotWithShape="0">
              <a:schemeClr val="tx1"/>
            </a:outerShdw>
          </a:effec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99" name="Line 40">
            <a:extLst>
              <a:ext uri="{FF2B5EF4-FFF2-40B4-BE49-F238E27FC236}">
                <a16:creationId xmlns:a16="http://schemas.microsoft.com/office/drawing/2014/main" id="{2C2978B3-9EE3-47E0-96BD-8F71F3C5B49D}"/>
              </a:ext>
            </a:extLst>
          </p:cNvPr>
          <p:cNvSpPr>
            <a:spLocks noChangeShapeType="1"/>
          </p:cNvSpPr>
          <p:nvPr/>
        </p:nvSpPr>
        <p:spPr bwMode="auto">
          <a:xfrm flipH="1" flipV="1">
            <a:off x="9192344" y="2428830"/>
            <a:ext cx="648000" cy="1"/>
          </a:xfrm>
          <a:prstGeom prst="line">
            <a:avLst/>
          </a:prstGeom>
          <a:noFill/>
          <a:ln w="38100">
            <a:solidFill>
              <a:srgbClr val="33CCCC"/>
            </a:solidFill>
            <a:round/>
            <a:headEnd type="none" w="sm" len="sm"/>
            <a:tailEnd type="stealth" w="med" len="lg"/>
          </a:ln>
          <a:effectLst>
            <a:outerShdw dist="17961" dir="2700000" algn="ctr" rotWithShape="0">
              <a:schemeClr val="tx1"/>
            </a:outerShdw>
          </a:effec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100" name="Line 40">
            <a:extLst>
              <a:ext uri="{FF2B5EF4-FFF2-40B4-BE49-F238E27FC236}">
                <a16:creationId xmlns:a16="http://schemas.microsoft.com/office/drawing/2014/main" id="{D1F7F839-BD7A-4E44-9926-F25E7FB2AA62}"/>
              </a:ext>
            </a:extLst>
          </p:cNvPr>
          <p:cNvSpPr>
            <a:spLocks noChangeShapeType="1"/>
          </p:cNvSpPr>
          <p:nvPr/>
        </p:nvSpPr>
        <p:spPr bwMode="auto">
          <a:xfrm flipH="1" flipV="1">
            <a:off x="7294289" y="2439019"/>
            <a:ext cx="1044000" cy="1"/>
          </a:xfrm>
          <a:prstGeom prst="line">
            <a:avLst/>
          </a:prstGeom>
          <a:noFill/>
          <a:ln w="38100">
            <a:solidFill>
              <a:srgbClr val="33CCCC"/>
            </a:solidFill>
            <a:round/>
            <a:headEnd type="none" w="sm" len="sm"/>
            <a:tailEnd type="stealth" w="med" len="lg"/>
          </a:ln>
          <a:effectLst>
            <a:outerShdw dist="17961" dir="2700000" algn="ctr" rotWithShape="0">
              <a:schemeClr val="tx1"/>
            </a:outerShdw>
          </a:effec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101" name="Line 54">
            <a:extLst>
              <a:ext uri="{FF2B5EF4-FFF2-40B4-BE49-F238E27FC236}">
                <a16:creationId xmlns:a16="http://schemas.microsoft.com/office/drawing/2014/main" id="{25446C4D-69DE-4BFE-9114-701CA1C3C667}"/>
              </a:ext>
            </a:extLst>
          </p:cNvPr>
          <p:cNvSpPr>
            <a:spLocks noChangeShapeType="1"/>
          </p:cNvSpPr>
          <p:nvPr/>
        </p:nvSpPr>
        <p:spPr bwMode="auto">
          <a:xfrm flipH="1">
            <a:off x="6885102" y="4689228"/>
            <a:ext cx="39" cy="792000"/>
          </a:xfrm>
          <a:prstGeom prst="line">
            <a:avLst/>
          </a:prstGeom>
          <a:noFill/>
          <a:ln w="38100">
            <a:solidFill>
              <a:srgbClr val="333399"/>
            </a:solidFill>
            <a:round/>
            <a:headEnd type="none" w="sm" len="sm"/>
            <a:tailEnd type="stealth" w="med" len="lg"/>
          </a:ln>
          <a:effectLst>
            <a:outerShdw dist="17961" dir="2700000" algn="ctr" rotWithShape="0">
              <a:schemeClr val="tx1"/>
            </a:outerShdw>
          </a:effec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102" name="Rectangle 25">
            <a:extLst>
              <a:ext uri="{FF2B5EF4-FFF2-40B4-BE49-F238E27FC236}">
                <a16:creationId xmlns:a16="http://schemas.microsoft.com/office/drawing/2014/main" id="{C4247194-1D40-4ACD-B107-58FDDDDF8CED}"/>
              </a:ext>
            </a:extLst>
          </p:cNvPr>
          <p:cNvSpPr>
            <a:spLocks noChangeArrowheads="1"/>
          </p:cNvSpPr>
          <p:nvPr/>
        </p:nvSpPr>
        <p:spPr bwMode="auto">
          <a:xfrm>
            <a:off x="3062335" y="4645744"/>
            <a:ext cx="18732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50" tIns="44633" rIns="91050" bIns="44633">
            <a:spAutoFit/>
          </a:bodyPr>
          <a:lstStyle>
            <a:lvl1pPr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fontAlgn="base"/>
            <a:r>
              <a:rPr lang="en-US" altLang="zh-CN" sz="1600" b="1" dirty="0">
                <a:ea typeface="宋体" panose="02010600030101010101" pitchFamily="2" charset="-122"/>
              </a:rPr>
              <a:t>(</a:t>
            </a:r>
            <a:r>
              <a:rPr lang="en-US" altLang="zh-CN" sz="1400" b="1" dirty="0">
                <a:ea typeface="宋体" panose="02010600030101010101" pitchFamily="2" charset="-122"/>
              </a:rPr>
              <a:t>RP)    PIM </a:t>
            </a:r>
            <a:r>
              <a:rPr lang="zh-CN" altLang="en-US" sz="1400" b="1" dirty="0">
                <a:ea typeface="宋体" panose="02010600030101010101" pitchFamily="2" charset="-122"/>
              </a:rPr>
              <a:t>汇合点</a:t>
            </a:r>
          </a:p>
        </p:txBody>
      </p:sp>
      <p:sp>
        <p:nvSpPr>
          <p:cNvPr id="103" name="Line 30">
            <a:extLst>
              <a:ext uri="{FF2B5EF4-FFF2-40B4-BE49-F238E27FC236}">
                <a16:creationId xmlns:a16="http://schemas.microsoft.com/office/drawing/2014/main" id="{602360DC-BD78-442B-B952-42EDEFCA46CE}"/>
              </a:ext>
            </a:extLst>
          </p:cNvPr>
          <p:cNvSpPr>
            <a:spLocks noChangeShapeType="1"/>
          </p:cNvSpPr>
          <p:nvPr/>
        </p:nvSpPr>
        <p:spPr bwMode="auto">
          <a:xfrm>
            <a:off x="1573393" y="5612845"/>
            <a:ext cx="608012" cy="0"/>
          </a:xfrm>
          <a:prstGeom prst="line">
            <a:avLst/>
          </a:prstGeom>
          <a:noFill/>
          <a:ln w="38100">
            <a:solidFill>
              <a:schemeClr val="folHlink"/>
            </a:solidFill>
            <a:round/>
            <a:headEnd type="none" w="sm" len="sm"/>
            <a:tailEnd type="stealth" w="med" len="lg"/>
          </a:ln>
          <a:effectLst>
            <a:outerShdw dist="17961" dir="2700000" algn="ctr" rotWithShape="0">
              <a:schemeClr val="bg2"/>
            </a:outerShdw>
          </a:effectLst>
        </p:spPr>
        <p:txBody>
          <a:bodyPr wrap="none" lIns="91050" tIns="44633" rIns="91050" bIns="44633">
            <a:spAutoFit/>
          </a:bodyPr>
          <a:lstStyle/>
          <a:p>
            <a:pPr>
              <a:defRPr/>
            </a:pPr>
            <a:endParaRPr lang="en-US">
              <a:latin typeface="Arial" charset="0"/>
            </a:endParaRPr>
          </a:p>
        </p:txBody>
      </p:sp>
      <p:sp>
        <p:nvSpPr>
          <p:cNvPr id="104" name="Rectangle 31">
            <a:extLst>
              <a:ext uri="{FF2B5EF4-FFF2-40B4-BE49-F238E27FC236}">
                <a16:creationId xmlns:a16="http://schemas.microsoft.com/office/drawing/2014/main" id="{6A57E85B-F693-46AA-8DC0-128843CF55E9}"/>
              </a:ext>
            </a:extLst>
          </p:cNvPr>
          <p:cNvSpPr>
            <a:spLocks noChangeArrowheads="1"/>
          </p:cNvSpPr>
          <p:nvPr/>
        </p:nvSpPr>
        <p:spPr bwMode="auto">
          <a:xfrm>
            <a:off x="2230619" y="5462033"/>
            <a:ext cx="542951" cy="30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fontAlgn="base"/>
            <a:r>
              <a:rPr lang="en-US" altLang="zh-CN" sz="1400" b="1">
                <a:ea typeface="宋体" panose="02010600030101010101" pitchFamily="2" charset="-122"/>
              </a:rPr>
              <a:t>RPT</a:t>
            </a:r>
          </a:p>
        </p:txBody>
      </p:sp>
      <p:sp>
        <p:nvSpPr>
          <p:cNvPr id="105" name="Line 42">
            <a:extLst>
              <a:ext uri="{FF2B5EF4-FFF2-40B4-BE49-F238E27FC236}">
                <a16:creationId xmlns:a16="http://schemas.microsoft.com/office/drawing/2014/main" id="{429AE8D3-7383-4CD2-B10B-49FE92E28D10}"/>
              </a:ext>
            </a:extLst>
          </p:cNvPr>
          <p:cNvSpPr>
            <a:spLocks noChangeShapeType="1"/>
          </p:cNvSpPr>
          <p:nvPr/>
        </p:nvSpPr>
        <p:spPr bwMode="auto">
          <a:xfrm>
            <a:off x="1573393" y="5889070"/>
            <a:ext cx="608012" cy="0"/>
          </a:xfrm>
          <a:prstGeom prst="line">
            <a:avLst/>
          </a:prstGeom>
          <a:noFill/>
          <a:ln w="38100">
            <a:solidFill>
              <a:srgbClr val="33CCCC"/>
            </a:solidFill>
            <a:round/>
            <a:headEnd type="none" w="sm" len="sm"/>
            <a:tailEnd type="stealth" w="med" len="lg"/>
          </a:ln>
          <a:effectLst>
            <a:outerShdw dist="17961" dir="2700000" algn="ctr" rotWithShape="0">
              <a:schemeClr val="bg2"/>
            </a:outerShdw>
          </a:effectLst>
        </p:spPr>
        <p:txBody>
          <a:bodyPr wrap="none" lIns="91050" tIns="44633" rIns="91050" bIns="44633">
            <a:spAutoFit/>
          </a:bodyPr>
          <a:lstStyle/>
          <a:p>
            <a:pPr>
              <a:defRPr/>
            </a:pPr>
            <a:endParaRPr lang="en-US">
              <a:latin typeface="Arial" charset="0"/>
            </a:endParaRPr>
          </a:p>
        </p:txBody>
      </p:sp>
      <p:sp>
        <p:nvSpPr>
          <p:cNvPr id="106" name="Rectangle 43">
            <a:extLst>
              <a:ext uri="{FF2B5EF4-FFF2-40B4-BE49-F238E27FC236}">
                <a16:creationId xmlns:a16="http://schemas.microsoft.com/office/drawing/2014/main" id="{C2291EDB-26A5-450B-9DF3-902DB5C180D7}"/>
              </a:ext>
            </a:extLst>
          </p:cNvPr>
          <p:cNvSpPr>
            <a:spLocks noChangeArrowheads="1"/>
          </p:cNvSpPr>
          <p:nvPr/>
        </p:nvSpPr>
        <p:spPr bwMode="auto">
          <a:xfrm>
            <a:off x="2229031" y="5739846"/>
            <a:ext cx="533333" cy="30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fontAlgn="base"/>
            <a:r>
              <a:rPr lang="en-US" altLang="zh-CN" sz="1400" b="1">
                <a:ea typeface="宋体" panose="02010600030101010101" pitchFamily="2" charset="-122"/>
              </a:rPr>
              <a:t>SPT</a:t>
            </a:r>
          </a:p>
        </p:txBody>
      </p:sp>
      <p:grpSp>
        <p:nvGrpSpPr>
          <p:cNvPr id="107" name="Group 50">
            <a:extLst>
              <a:ext uri="{FF2B5EF4-FFF2-40B4-BE49-F238E27FC236}">
                <a16:creationId xmlns:a16="http://schemas.microsoft.com/office/drawing/2014/main" id="{86DF0E2E-B46E-49B7-A4A3-DB21707E4CE2}"/>
              </a:ext>
            </a:extLst>
          </p:cNvPr>
          <p:cNvGrpSpPr>
            <a:grpSpLocks/>
          </p:cNvGrpSpPr>
          <p:nvPr/>
        </p:nvGrpSpPr>
        <p:grpSpPr bwMode="auto">
          <a:xfrm>
            <a:off x="9303794" y="3896307"/>
            <a:ext cx="2168539" cy="2312991"/>
            <a:chOff x="3421" y="2341"/>
            <a:chExt cx="1242" cy="1457"/>
          </a:xfrm>
        </p:grpSpPr>
        <p:grpSp>
          <p:nvGrpSpPr>
            <p:cNvPr id="108" name="Group 51">
              <a:extLst>
                <a:ext uri="{FF2B5EF4-FFF2-40B4-BE49-F238E27FC236}">
                  <a16:creationId xmlns:a16="http://schemas.microsoft.com/office/drawing/2014/main" id="{CB969C71-4F27-4B28-B8B9-9E69DD3DDAD4}"/>
                </a:ext>
              </a:extLst>
            </p:cNvPr>
            <p:cNvGrpSpPr>
              <a:grpSpLocks/>
            </p:cNvGrpSpPr>
            <p:nvPr/>
          </p:nvGrpSpPr>
          <p:grpSpPr bwMode="auto">
            <a:xfrm>
              <a:off x="3424" y="2361"/>
              <a:ext cx="1239" cy="164"/>
              <a:chOff x="380" y="649"/>
              <a:chExt cx="2342" cy="163"/>
            </a:xfrm>
          </p:grpSpPr>
          <p:sp>
            <p:nvSpPr>
              <p:cNvPr id="112" name="AutoShape 52">
                <a:extLst>
                  <a:ext uri="{FF2B5EF4-FFF2-40B4-BE49-F238E27FC236}">
                    <a16:creationId xmlns:a16="http://schemas.microsoft.com/office/drawing/2014/main" id="{92201AF1-4FA0-4764-8F02-0B2644062E49}"/>
                  </a:ext>
                </a:extLst>
              </p:cNvPr>
              <p:cNvSpPr>
                <a:spLocks noChangeArrowheads="1"/>
              </p:cNvSpPr>
              <p:nvPr/>
            </p:nvSpPr>
            <p:spPr bwMode="ltGray">
              <a:xfrm>
                <a:off x="380" y="699"/>
                <a:ext cx="2331" cy="113"/>
              </a:xfrm>
              <a:prstGeom prst="roundRect">
                <a:avLst>
                  <a:gd name="adj" fmla="val 3963"/>
                </a:avLst>
              </a:prstGeom>
              <a:solidFill>
                <a:srgbClr val="0078B4"/>
              </a:solidFill>
              <a:ln w="28575" cap="rnd" algn="ctr">
                <a:solidFill>
                  <a:srgbClr val="00537C"/>
                </a:solidFill>
                <a:round/>
                <a:headEnd/>
                <a:tailEnd/>
              </a:ln>
            </p:spPr>
            <p:txBody>
              <a:bodyPr lIns="22467" tIns="11234" rIns="22467" bIns="11234" anchor="ctr" anchorCtr="1">
                <a:spAutoFit/>
              </a:bodyPr>
              <a:lstStyle>
                <a:lvl1pPr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eaLnBrk="1" hangingPunct="1"/>
                <a:endParaRPr lang="en-US" altLang="zh-CN"/>
              </a:p>
            </p:txBody>
          </p:sp>
          <p:pic>
            <p:nvPicPr>
              <p:cNvPr id="113" name="Picture 53" descr="guang">
                <a:extLst>
                  <a:ext uri="{FF2B5EF4-FFF2-40B4-BE49-F238E27FC236}">
                    <a16:creationId xmlns:a16="http://schemas.microsoft.com/office/drawing/2014/main" id="{D66F7C92-C81A-4D61-B2B2-8046B537CD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r="-882" b="38942"/>
              <a:stretch>
                <a:fillRect/>
              </a:stretch>
            </p:blipFill>
            <p:spPr bwMode="auto">
              <a:xfrm>
                <a:off x="400" y="649"/>
                <a:ext cx="232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9" name="Rectangle 54">
              <a:extLst>
                <a:ext uri="{FF2B5EF4-FFF2-40B4-BE49-F238E27FC236}">
                  <a16:creationId xmlns:a16="http://schemas.microsoft.com/office/drawing/2014/main" id="{C1AEC4C7-E274-4456-AA7E-F1B83019E82F}"/>
                </a:ext>
              </a:extLst>
            </p:cNvPr>
            <p:cNvSpPr>
              <a:spLocks noChangeArrowheads="1"/>
            </p:cNvSpPr>
            <p:nvPr/>
          </p:nvSpPr>
          <p:spPr bwMode="gray">
            <a:xfrm>
              <a:off x="3593" y="2341"/>
              <a:ext cx="901"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eaLnBrk="1" fontAlgn="base" hangingPunct="1"/>
              <a:r>
                <a:rPr lang="zh-CN" altLang="en-US" sz="1600" dirty="0">
                  <a:solidFill>
                    <a:schemeClr val="bg1"/>
                  </a:solidFill>
                  <a:latin typeface="微软雅黑" panose="020B0503020204020204" pitchFamily="34" charset="-122"/>
                  <a:ea typeface="微软雅黑" panose="020B0503020204020204" pitchFamily="34" charset="-122"/>
                </a:rPr>
                <a:t>组播路由项</a:t>
              </a:r>
            </a:p>
          </p:txBody>
        </p:sp>
        <p:sp>
          <p:nvSpPr>
            <p:cNvPr id="110" name="AutoShape 55">
              <a:extLst>
                <a:ext uri="{FF2B5EF4-FFF2-40B4-BE49-F238E27FC236}">
                  <a16:creationId xmlns:a16="http://schemas.microsoft.com/office/drawing/2014/main" id="{9D2EBD3E-322D-444F-88DC-9D3C885F4AA0}"/>
                </a:ext>
              </a:extLst>
            </p:cNvPr>
            <p:cNvSpPr>
              <a:spLocks noChangeArrowheads="1"/>
            </p:cNvSpPr>
            <p:nvPr/>
          </p:nvSpPr>
          <p:spPr bwMode="auto">
            <a:xfrm>
              <a:off x="3421" y="2391"/>
              <a:ext cx="1236" cy="1407"/>
            </a:xfrm>
            <a:prstGeom prst="foldedCorner">
              <a:avLst>
                <a:gd name="adj" fmla="val 0"/>
              </a:avLst>
            </a:prstGeom>
            <a:noFill/>
            <a:ln w="28575">
              <a:solidFill>
                <a:srgbClr val="00537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eaLnBrk="1" hangingPunct="1"/>
              <a:endParaRPr lang="en-US" altLang="zh-CN" dirty="0">
                <a:latin typeface="微软雅黑" panose="020B0503020204020204" pitchFamily="34" charset="-122"/>
                <a:ea typeface="微软雅黑" panose="020B0503020204020204" pitchFamily="34" charset="-122"/>
              </a:endParaRPr>
            </a:p>
          </p:txBody>
        </p:sp>
        <p:sp>
          <p:nvSpPr>
            <p:cNvPr id="111" name="Rectangle 56">
              <a:extLst>
                <a:ext uri="{FF2B5EF4-FFF2-40B4-BE49-F238E27FC236}">
                  <a16:creationId xmlns:a16="http://schemas.microsoft.com/office/drawing/2014/main" id="{1F4FD577-7A35-432A-BC9C-FBE9B9E4D157}"/>
                </a:ext>
              </a:extLst>
            </p:cNvPr>
            <p:cNvSpPr>
              <a:spLocks noChangeArrowheads="1"/>
            </p:cNvSpPr>
            <p:nvPr/>
          </p:nvSpPr>
          <p:spPr bwMode="gray">
            <a:xfrm>
              <a:off x="3454" y="2719"/>
              <a:ext cx="1208" cy="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lvl1pPr marL="177800" indent="-177800" eaLnBrk="0" hangingPunct="0">
                <a:tabLst>
                  <a:tab pos="1028700" algn="l"/>
                  <a:tab pos="1714500" algn="l"/>
                </a:tabLs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eaLnBrk="0" hangingPunct="0">
                <a:tabLst>
                  <a:tab pos="1028700" algn="l"/>
                  <a:tab pos="1714500" algn="l"/>
                </a:tabLs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eaLnBrk="0" hangingPunct="0">
                <a:tabLst>
                  <a:tab pos="1028700" algn="l"/>
                  <a:tab pos="1714500" algn="l"/>
                </a:tabLs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eaLnBrk="0" hangingPunct="0">
                <a:tabLst>
                  <a:tab pos="1028700" algn="l"/>
                  <a:tab pos="1714500" algn="l"/>
                </a:tabLs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eaLnBrk="0" hangingPunct="0">
                <a:tabLst>
                  <a:tab pos="1028700" algn="l"/>
                  <a:tab pos="1714500" algn="l"/>
                </a:tabLs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eaLnBrk="0" fontAlgn="t" hangingPunct="0">
                <a:spcBef>
                  <a:spcPct val="0"/>
                </a:spcBef>
                <a:spcAft>
                  <a:spcPct val="0"/>
                </a:spcAft>
                <a:tabLst>
                  <a:tab pos="1028700" algn="l"/>
                  <a:tab pos="1714500" algn="l"/>
                </a:tabLs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eaLnBrk="0" fontAlgn="t" hangingPunct="0">
                <a:spcBef>
                  <a:spcPct val="0"/>
                </a:spcBef>
                <a:spcAft>
                  <a:spcPct val="0"/>
                </a:spcAft>
                <a:tabLst>
                  <a:tab pos="1028700" algn="l"/>
                  <a:tab pos="1714500" algn="l"/>
                </a:tabLs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eaLnBrk="0" fontAlgn="t" hangingPunct="0">
                <a:spcBef>
                  <a:spcPct val="0"/>
                </a:spcBef>
                <a:spcAft>
                  <a:spcPct val="0"/>
                </a:spcAft>
                <a:tabLst>
                  <a:tab pos="1028700" algn="l"/>
                  <a:tab pos="1714500" algn="l"/>
                </a:tabLs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eaLnBrk="0" fontAlgn="t" hangingPunct="0">
                <a:spcBef>
                  <a:spcPct val="0"/>
                </a:spcBef>
                <a:spcAft>
                  <a:spcPct val="0"/>
                </a:spcAft>
                <a:tabLst>
                  <a:tab pos="1028700" algn="l"/>
                  <a:tab pos="1714500" algn="l"/>
                </a:tabLs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eaLnBrk="1" fontAlgn="base" hangingPunct="1">
                <a:lnSpc>
                  <a:spcPct val="130000"/>
                </a:lnSpc>
                <a:buClr>
                  <a:srgbClr val="990000"/>
                </a:buClr>
                <a:buSzPct val="75000"/>
                <a:buFont typeface="Wingdings" panose="05000000000000000000" pitchFamily="2" charset="2"/>
                <a:buChar char="n"/>
              </a:pPr>
              <a:r>
                <a:rPr lang="en-US" altLang="zh-CN" sz="1400" dirty="0">
                  <a:latin typeface="微软雅黑" panose="020B0503020204020204" pitchFamily="34" charset="-122"/>
                  <a:ea typeface="微软雅黑" panose="020B0503020204020204" pitchFamily="34" charset="-122"/>
                </a:rPr>
                <a:t>(*, G), </a:t>
              </a:r>
              <a:r>
                <a:rPr lang="en-US" altLang="zh-CN" sz="1400" dirty="0" err="1">
                  <a:latin typeface="微软雅黑" panose="020B0503020204020204" pitchFamily="34" charset="-122"/>
                  <a:ea typeface="微软雅黑" panose="020B0503020204020204" pitchFamily="34" charset="-122"/>
                </a:rPr>
                <a:t>iif</a:t>
              </a: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oiflist</a:t>
              </a:r>
              <a:endParaRPr lang="en-US" altLang="zh-CN" sz="1400" dirty="0">
                <a:latin typeface="微软雅黑" panose="020B0503020204020204" pitchFamily="34" charset="-122"/>
                <a:ea typeface="微软雅黑" panose="020B0503020204020204" pitchFamily="34" charset="-122"/>
              </a:endParaRPr>
            </a:p>
            <a:p>
              <a:pPr eaLnBrk="1" fontAlgn="base" hangingPunct="1">
                <a:lnSpc>
                  <a:spcPct val="130000"/>
                </a:lnSpc>
                <a:buClr>
                  <a:srgbClr val="990000"/>
                </a:buClr>
                <a:buSzPct val="75000"/>
                <a:buFont typeface="Wingdings" panose="05000000000000000000" pitchFamily="2" charset="2"/>
                <a:buChar char="n"/>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任何源地址</a:t>
              </a:r>
            </a:p>
            <a:p>
              <a:pPr eaLnBrk="1" fontAlgn="base" hangingPunct="1">
                <a:lnSpc>
                  <a:spcPct val="130000"/>
                </a:lnSpc>
                <a:buClr>
                  <a:srgbClr val="990000"/>
                </a:buClr>
                <a:buSzPct val="75000"/>
                <a:buFont typeface="Wingdings" panose="05000000000000000000" pitchFamily="2" charset="2"/>
                <a:buChar char="n"/>
              </a:pPr>
              <a:r>
                <a:rPr lang="en-US" altLang="zh-CN" sz="1400" dirty="0">
                  <a:latin typeface="微软雅黑" panose="020B0503020204020204" pitchFamily="34" charset="-122"/>
                  <a:ea typeface="微软雅黑" panose="020B0503020204020204" pitchFamily="34" charset="-122"/>
                </a:rPr>
                <a:t>G </a:t>
              </a:r>
              <a:r>
                <a:rPr lang="zh-CN" altLang="en-US" sz="1400" dirty="0">
                  <a:latin typeface="微软雅黑" panose="020B0503020204020204" pitchFamily="34" charset="-122"/>
                  <a:ea typeface="微软雅黑" panose="020B0503020204020204" pitchFamily="34" charset="-122"/>
                </a:rPr>
                <a:t>组地址</a:t>
              </a:r>
            </a:p>
            <a:p>
              <a:pPr eaLnBrk="1" fontAlgn="base" hangingPunct="1">
                <a:lnSpc>
                  <a:spcPct val="130000"/>
                </a:lnSpc>
                <a:buClr>
                  <a:srgbClr val="990000"/>
                </a:buClr>
                <a:buSzPct val="75000"/>
                <a:buFont typeface="Wingdings" panose="05000000000000000000" pitchFamily="2" charset="2"/>
                <a:buChar char="n"/>
              </a:pPr>
              <a:r>
                <a:rPr lang="en-US" altLang="zh-CN" sz="1400" dirty="0" err="1">
                  <a:latin typeface="微软雅黑" panose="020B0503020204020204" pitchFamily="34" charset="-122"/>
                  <a:ea typeface="微软雅黑" panose="020B0503020204020204" pitchFamily="34" charset="-122"/>
                </a:rPr>
                <a:t>iif</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入接口</a:t>
              </a:r>
            </a:p>
            <a:p>
              <a:pPr eaLnBrk="1" fontAlgn="base" hangingPunct="1">
                <a:lnSpc>
                  <a:spcPct val="130000"/>
                </a:lnSpc>
                <a:buClr>
                  <a:srgbClr val="990000"/>
                </a:buClr>
                <a:buSzPct val="75000"/>
                <a:buFont typeface="Wingdings" panose="05000000000000000000" pitchFamily="2" charset="2"/>
                <a:buChar char="n"/>
              </a:pPr>
              <a:r>
                <a:rPr lang="en-US" altLang="zh-CN" sz="1400" dirty="0" err="1">
                  <a:latin typeface="微软雅黑" panose="020B0503020204020204" pitchFamily="34" charset="-122"/>
                  <a:ea typeface="微软雅黑" panose="020B0503020204020204" pitchFamily="34" charset="-122"/>
                </a:rPr>
                <a:t>oiflist</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出接口列表</a:t>
              </a:r>
            </a:p>
          </p:txBody>
        </p:sp>
      </p:grpSp>
    </p:spTree>
    <p:extLst>
      <p:ext uri="{BB962C8B-B14F-4D97-AF65-F5344CB8AC3E}">
        <p14:creationId xmlns:p14="http://schemas.microsoft.com/office/powerpoint/2010/main" val="34804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ipe(up)">
                                      <p:cBhvr>
                                        <p:cTn id="7" dur="5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wipe(up)">
                                      <p:cBhvr>
                                        <p:cTn id="12" dur="500"/>
                                        <p:tgtEl>
                                          <p:spTgt spid="79"/>
                                        </p:tgtEl>
                                      </p:cBhvr>
                                    </p:animEffect>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84"/>
                                        </p:tgtEl>
                                        <p:attrNameLst>
                                          <p:attrName>style.visibility</p:attrName>
                                        </p:attrNameLst>
                                      </p:cBhvr>
                                      <p:to>
                                        <p:strVal val="visible"/>
                                      </p:to>
                                    </p:set>
                                    <p:animEffect transition="in" filter="wipe(right)">
                                      <p:cBhvr>
                                        <p:cTn id="16" dur="500"/>
                                        <p:tgtEl>
                                          <p:spTgt spid="84"/>
                                        </p:tgtEl>
                                      </p:cBhvr>
                                    </p:animEffect>
                                  </p:childTnLst>
                                </p:cTn>
                              </p:par>
                            </p:childTnLst>
                          </p:cTn>
                        </p:par>
                        <p:par>
                          <p:cTn id="17" fill="hold">
                            <p:stCondLst>
                              <p:cond delay="1000"/>
                            </p:stCondLst>
                            <p:childTnLst>
                              <p:par>
                                <p:cTn id="18" presetID="22" presetClass="entr" presetSubtype="2" fill="hold" nodeType="after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wipe(right)">
                                      <p:cBhvr>
                                        <p:cTn id="20" dur="500"/>
                                        <p:tgtEl>
                                          <p:spTgt spid="85"/>
                                        </p:tgtEl>
                                      </p:cBhvr>
                                    </p:animEffect>
                                  </p:childTnLst>
                                </p:cTn>
                              </p:par>
                            </p:childTnLst>
                          </p:cTn>
                        </p:par>
                        <p:par>
                          <p:cTn id="21" fill="hold">
                            <p:stCondLst>
                              <p:cond delay="1500"/>
                            </p:stCondLst>
                            <p:childTnLst>
                              <p:par>
                                <p:cTn id="22" presetID="22" presetClass="entr" presetSubtype="2" fill="hold" nodeType="afterEffect">
                                  <p:stCondLst>
                                    <p:cond delay="0"/>
                                  </p:stCondLst>
                                  <p:childTnLst>
                                    <p:set>
                                      <p:cBhvr>
                                        <p:cTn id="23" dur="1" fill="hold">
                                          <p:stCondLst>
                                            <p:cond delay="0"/>
                                          </p:stCondLst>
                                        </p:cTn>
                                        <p:tgtEl>
                                          <p:spTgt spid="86"/>
                                        </p:tgtEl>
                                        <p:attrNameLst>
                                          <p:attrName>style.visibility</p:attrName>
                                        </p:attrNameLst>
                                      </p:cBhvr>
                                      <p:to>
                                        <p:strVal val="visible"/>
                                      </p:to>
                                    </p:set>
                                    <p:animEffect transition="in" filter="wipe(right)">
                                      <p:cBhvr>
                                        <p:cTn id="24" dur="500"/>
                                        <p:tgtEl>
                                          <p:spTgt spid="8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98"/>
                                        </p:tgtEl>
                                        <p:attrNameLst>
                                          <p:attrName>style.visibility</p:attrName>
                                        </p:attrNameLst>
                                      </p:cBhvr>
                                      <p:to>
                                        <p:strVal val="visible"/>
                                      </p:to>
                                    </p:set>
                                    <p:animEffect transition="in" filter="wipe(up)">
                                      <p:cBhvr>
                                        <p:cTn id="29" dur="500"/>
                                        <p:tgtEl>
                                          <p:spTgt spid="9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99"/>
                                        </p:tgtEl>
                                        <p:attrNameLst>
                                          <p:attrName>style.visibility</p:attrName>
                                        </p:attrNameLst>
                                      </p:cBhvr>
                                      <p:to>
                                        <p:strVal val="visible"/>
                                      </p:to>
                                    </p:set>
                                    <p:animEffect transition="in" filter="wipe(up)">
                                      <p:cBhvr>
                                        <p:cTn id="34" dur="500"/>
                                        <p:tgtEl>
                                          <p:spTgt spid="9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100"/>
                                        </p:tgtEl>
                                        <p:attrNameLst>
                                          <p:attrName>style.visibility</p:attrName>
                                        </p:attrNameLst>
                                      </p:cBhvr>
                                      <p:to>
                                        <p:strVal val="visible"/>
                                      </p:to>
                                    </p:set>
                                    <p:animEffect transition="in" filter="wipe(up)">
                                      <p:cBhvr>
                                        <p:cTn id="39" dur="500"/>
                                        <p:tgtEl>
                                          <p:spTgt spid="100"/>
                                        </p:tgtEl>
                                      </p:cBhvr>
                                    </p:animEffect>
                                  </p:childTnLst>
                                </p:cTn>
                              </p:par>
                            </p:childTnLst>
                          </p:cTn>
                        </p:par>
                        <p:par>
                          <p:cTn id="40" fill="hold">
                            <p:stCondLst>
                              <p:cond delay="500"/>
                            </p:stCondLst>
                            <p:childTnLst>
                              <p:par>
                                <p:cTn id="41" presetID="22" presetClass="entr" presetSubtype="2" fill="hold" nodeType="afterEffect">
                                  <p:stCondLst>
                                    <p:cond delay="0"/>
                                  </p:stCondLst>
                                  <p:childTnLst>
                                    <p:set>
                                      <p:cBhvr>
                                        <p:cTn id="42" dur="1" fill="hold">
                                          <p:stCondLst>
                                            <p:cond delay="0"/>
                                          </p:stCondLst>
                                        </p:cTn>
                                        <p:tgtEl>
                                          <p:spTgt spid="101"/>
                                        </p:tgtEl>
                                        <p:attrNameLst>
                                          <p:attrName>style.visibility</p:attrName>
                                        </p:attrNameLst>
                                      </p:cBhvr>
                                      <p:to>
                                        <p:strVal val="visible"/>
                                      </p:to>
                                    </p:set>
                                    <p:animEffect transition="in" filter="wipe(right)">
                                      <p:cBhvr>
                                        <p:cTn id="43" dur="500"/>
                                        <p:tgtEl>
                                          <p:spTgt spid="101"/>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0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07"/>
                                        </p:tgtEl>
                                        <p:attrNameLst>
                                          <p:attrName>style.visibility</p:attrName>
                                        </p:attrNameLst>
                                      </p:cBhvr>
                                      <p:to>
                                        <p:strVal val="visible"/>
                                      </p:to>
                                    </p:set>
                                    <p:animEffect transition="in" filter="dissolve">
                                      <p:cBhvr>
                                        <p:cTn id="52" dur="10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4">
            <a:extLst>
              <a:ext uri="{FF2B5EF4-FFF2-40B4-BE49-F238E27FC236}">
                <a16:creationId xmlns:a16="http://schemas.microsoft.com/office/drawing/2014/main" id="{91A3AD99-74BD-4DDC-98C7-37680316A07B}"/>
              </a:ext>
            </a:extLst>
          </p:cNvPr>
          <p:cNvSpPr>
            <a:spLocks noGrp="1" noChangeArrowheads="1"/>
          </p:cNvSpPr>
          <p:nvPr>
            <p:ph type="title"/>
          </p:nvPr>
        </p:nvSpPr>
        <p:spPr/>
        <p:txBody>
          <a:bodyPr/>
          <a:lstStyle/>
          <a:p>
            <a:r>
              <a:rPr lang="en-US" altLang="zh-CN"/>
              <a:t>IPv6 PIM-SM</a:t>
            </a:r>
            <a:r>
              <a:rPr lang="zh-CN" altLang="en-US"/>
              <a:t>概述</a:t>
            </a:r>
          </a:p>
        </p:txBody>
      </p:sp>
      <p:grpSp>
        <p:nvGrpSpPr>
          <p:cNvPr id="19459" name="Group 17">
            <a:extLst>
              <a:ext uri="{FF2B5EF4-FFF2-40B4-BE49-F238E27FC236}">
                <a16:creationId xmlns:a16="http://schemas.microsoft.com/office/drawing/2014/main" id="{4D70FFA0-03D0-485F-847C-1F5F76369BCE}"/>
              </a:ext>
            </a:extLst>
          </p:cNvPr>
          <p:cNvGrpSpPr>
            <a:grpSpLocks/>
          </p:cNvGrpSpPr>
          <p:nvPr/>
        </p:nvGrpSpPr>
        <p:grpSpPr bwMode="auto">
          <a:xfrm>
            <a:off x="2029556" y="3741414"/>
            <a:ext cx="1441450" cy="1765300"/>
            <a:chOff x="1079" y="300"/>
            <a:chExt cx="908" cy="755"/>
          </a:xfrm>
        </p:grpSpPr>
        <p:sp>
          <p:nvSpPr>
            <p:cNvPr id="19522" name="AutoShape 18">
              <a:extLst>
                <a:ext uri="{FF2B5EF4-FFF2-40B4-BE49-F238E27FC236}">
                  <a16:creationId xmlns:a16="http://schemas.microsoft.com/office/drawing/2014/main" id="{56D3E891-7B9D-4022-9DDD-4BF048D9FFDD}"/>
                </a:ext>
              </a:extLst>
            </p:cNvPr>
            <p:cNvSpPr>
              <a:spLocks noChangeAspect="1" noChangeArrowheads="1" noTextEdit="1"/>
            </p:cNvSpPr>
            <p:nvPr/>
          </p:nvSpPr>
          <p:spPr bwMode="auto">
            <a:xfrm>
              <a:off x="1079" y="300"/>
              <a:ext cx="908" cy="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23" name="Freeform 19">
              <a:extLst>
                <a:ext uri="{FF2B5EF4-FFF2-40B4-BE49-F238E27FC236}">
                  <a16:creationId xmlns:a16="http://schemas.microsoft.com/office/drawing/2014/main" id="{2406DAB6-874E-4BBD-A170-F6D4C1E66084}"/>
                </a:ext>
              </a:extLst>
            </p:cNvPr>
            <p:cNvSpPr>
              <a:spLocks/>
            </p:cNvSpPr>
            <p:nvPr/>
          </p:nvSpPr>
          <p:spPr bwMode="auto">
            <a:xfrm>
              <a:off x="1088" y="309"/>
              <a:ext cx="382" cy="303"/>
            </a:xfrm>
            <a:custGeom>
              <a:avLst/>
              <a:gdLst>
                <a:gd name="T0" fmla="*/ 26 w 5538"/>
                <a:gd name="T1" fmla="*/ 0 h 4399"/>
                <a:gd name="T2" fmla="*/ 0 w 5538"/>
                <a:gd name="T3" fmla="*/ 21 h 4399"/>
                <a:gd name="T4" fmla="*/ 0 w 5538"/>
                <a:gd name="T5" fmla="*/ 0 h 4399"/>
                <a:gd name="T6" fmla="*/ 26 w 5538"/>
                <a:gd name="T7" fmla="*/ 0 h 4399"/>
                <a:gd name="T8" fmla="*/ 0 60000 65536"/>
                <a:gd name="T9" fmla="*/ 0 60000 65536"/>
                <a:gd name="T10" fmla="*/ 0 60000 65536"/>
                <a:gd name="T11" fmla="*/ 0 60000 65536"/>
                <a:gd name="T12" fmla="*/ 0 w 5538"/>
                <a:gd name="T13" fmla="*/ 0 h 4399"/>
                <a:gd name="T14" fmla="*/ 5538 w 5538"/>
                <a:gd name="T15" fmla="*/ 4399 h 4399"/>
              </a:gdLst>
              <a:ahLst/>
              <a:cxnLst>
                <a:cxn ang="T8">
                  <a:pos x="T0" y="T1"/>
                </a:cxn>
                <a:cxn ang="T9">
                  <a:pos x="T2" y="T3"/>
                </a:cxn>
                <a:cxn ang="T10">
                  <a:pos x="T4" y="T5"/>
                </a:cxn>
                <a:cxn ang="T11">
                  <a:pos x="T6" y="T7"/>
                </a:cxn>
              </a:cxnLst>
              <a:rect l="T12" t="T13" r="T14" b="T15"/>
              <a:pathLst>
                <a:path w="5538" h="4399">
                  <a:moveTo>
                    <a:pt x="5538" y="18"/>
                  </a:moveTo>
                  <a:lnTo>
                    <a:pt x="0" y="4399"/>
                  </a:lnTo>
                  <a:lnTo>
                    <a:pt x="0" y="0"/>
                  </a:lnTo>
                  <a:lnTo>
                    <a:pt x="5538" y="18"/>
                  </a:lnTo>
                  <a:close/>
                </a:path>
              </a:pathLst>
            </a:custGeom>
            <a:solidFill>
              <a:srgbClr val="96AE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24" name="Freeform 20">
              <a:extLst>
                <a:ext uri="{FF2B5EF4-FFF2-40B4-BE49-F238E27FC236}">
                  <a16:creationId xmlns:a16="http://schemas.microsoft.com/office/drawing/2014/main" id="{E407C346-68AA-4286-8FF1-7FF13883B5F3}"/>
                </a:ext>
              </a:extLst>
            </p:cNvPr>
            <p:cNvSpPr>
              <a:spLocks/>
            </p:cNvSpPr>
            <p:nvPr/>
          </p:nvSpPr>
          <p:spPr bwMode="auto">
            <a:xfrm>
              <a:off x="1088" y="310"/>
              <a:ext cx="399" cy="316"/>
            </a:xfrm>
            <a:custGeom>
              <a:avLst/>
              <a:gdLst>
                <a:gd name="T0" fmla="*/ 0 w 5792"/>
                <a:gd name="T1" fmla="*/ 20 h 4584"/>
                <a:gd name="T2" fmla="*/ 25 w 5792"/>
                <a:gd name="T3" fmla="*/ 0 h 4584"/>
                <a:gd name="T4" fmla="*/ 27 w 5792"/>
                <a:gd name="T5" fmla="*/ 0 h 4584"/>
                <a:gd name="T6" fmla="*/ 0 w 5792"/>
                <a:gd name="T7" fmla="*/ 22 h 4584"/>
                <a:gd name="T8" fmla="*/ 0 w 5792"/>
                <a:gd name="T9" fmla="*/ 20 h 4584"/>
                <a:gd name="T10" fmla="*/ 0 60000 65536"/>
                <a:gd name="T11" fmla="*/ 0 60000 65536"/>
                <a:gd name="T12" fmla="*/ 0 60000 65536"/>
                <a:gd name="T13" fmla="*/ 0 60000 65536"/>
                <a:gd name="T14" fmla="*/ 0 60000 65536"/>
                <a:gd name="T15" fmla="*/ 0 w 5792"/>
                <a:gd name="T16" fmla="*/ 0 h 4584"/>
                <a:gd name="T17" fmla="*/ 5792 w 5792"/>
                <a:gd name="T18" fmla="*/ 4584 h 4584"/>
              </a:gdLst>
              <a:ahLst/>
              <a:cxnLst>
                <a:cxn ang="T10">
                  <a:pos x="T0" y="T1"/>
                </a:cxn>
                <a:cxn ang="T11">
                  <a:pos x="T2" y="T3"/>
                </a:cxn>
                <a:cxn ang="T12">
                  <a:pos x="T4" y="T5"/>
                </a:cxn>
                <a:cxn ang="T13">
                  <a:pos x="T6" y="T7"/>
                </a:cxn>
                <a:cxn ang="T14">
                  <a:pos x="T8" y="T9"/>
                </a:cxn>
              </a:cxnLst>
              <a:rect l="T15" t="T16" r="T17" b="T18"/>
              <a:pathLst>
                <a:path w="5792" h="4584">
                  <a:moveTo>
                    <a:pt x="0" y="4181"/>
                  </a:moveTo>
                  <a:lnTo>
                    <a:pt x="5284" y="0"/>
                  </a:lnTo>
                  <a:lnTo>
                    <a:pt x="5792" y="2"/>
                  </a:lnTo>
                  <a:lnTo>
                    <a:pt x="0" y="4584"/>
                  </a:lnTo>
                  <a:lnTo>
                    <a:pt x="0" y="4181"/>
                  </a:lnTo>
                  <a:close/>
                </a:path>
              </a:pathLst>
            </a:custGeom>
            <a:solidFill>
              <a:srgbClr val="96AE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25" name="Freeform 21">
              <a:extLst>
                <a:ext uri="{FF2B5EF4-FFF2-40B4-BE49-F238E27FC236}">
                  <a16:creationId xmlns:a16="http://schemas.microsoft.com/office/drawing/2014/main" id="{FA4537DC-ABA4-47E8-B902-76D48811731A}"/>
                </a:ext>
              </a:extLst>
            </p:cNvPr>
            <p:cNvSpPr>
              <a:spLocks/>
            </p:cNvSpPr>
            <p:nvPr/>
          </p:nvSpPr>
          <p:spPr bwMode="auto">
            <a:xfrm>
              <a:off x="1088" y="310"/>
              <a:ext cx="417" cy="330"/>
            </a:xfrm>
            <a:custGeom>
              <a:avLst/>
              <a:gdLst>
                <a:gd name="T0" fmla="*/ 0 w 6046"/>
                <a:gd name="T1" fmla="*/ 21 h 4786"/>
                <a:gd name="T2" fmla="*/ 26 w 6046"/>
                <a:gd name="T3" fmla="*/ 0 h 4786"/>
                <a:gd name="T4" fmla="*/ 29 w 6046"/>
                <a:gd name="T5" fmla="*/ 0 h 4786"/>
                <a:gd name="T6" fmla="*/ 0 w 6046"/>
                <a:gd name="T7" fmla="*/ 23 h 4786"/>
                <a:gd name="T8" fmla="*/ 0 w 6046"/>
                <a:gd name="T9" fmla="*/ 21 h 4786"/>
                <a:gd name="T10" fmla="*/ 0 60000 65536"/>
                <a:gd name="T11" fmla="*/ 0 60000 65536"/>
                <a:gd name="T12" fmla="*/ 0 60000 65536"/>
                <a:gd name="T13" fmla="*/ 0 60000 65536"/>
                <a:gd name="T14" fmla="*/ 0 60000 65536"/>
                <a:gd name="T15" fmla="*/ 0 w 6046"/>
                <a:gd name="T16" fmla="*/ 0 h 4786"/>
                <a:gd name="T17" fmla="*/ 6046 w 6046"/>
                <a:gd name="T18" fmla="*/ 4786 h 4786"/>
              </a:gdLst>
              <a:ahLst/>
              <a:cxnLst>
                <a:cxn ang="T10">
                  <a:pos x="T0" y="T1"/>
                </a:cxn>
                <a:cxn ang="T11">
                  <a:pos x="T2" y="T3"/>
                </a:cxn>
                <a:cxn ang="T12">
                  <a:pos x="T4" y="T5"/>
                </a:cxn>
                <a:cxn ang="T13">
                  <a:pos x="T6" y="T7"/>
                </a:cxn>
                <a:cxn ang="T14">
                  <a:pos x="T8" y="T9"/>
                </a:cxn>
              </a:cxnLst>
              <a:rect l="T15" t="T16" r="T17" b="T18"/>
              <a:pathLst>
                <a:path w="6046" h="4786">
                  <a:moveTo>
                    <a:pt x="0" y="4381"/>
                  </a:moveTo>
                  <a:lnTo>
                    <a:pt x="5538" y="0"/>
                  </a:lnTo>
                  <a:lnTo>
                    <a:pt x="6046" y="2"/>
                  </a:lnTo>
                  <a:lnTo>
                    <a:pt x="0" y="4786"/>
                  </a:lnTo>
                  <a:lnTo>
                    <a:pt x="0" y="4381"/>
                  </a:lnTo>
                  <a:close/>
                </a:path>
              </a:pathLst>
            </a:custGeom>
            <a:solidFill>
              <a:srgbClr val="98B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26" name="Freeform 22">
              <a:extLst>
                <a:ext uri="{FF2B5EF4-FFF2-40B4-BE49-F238E27FC236}">
                  <a16:creationId xmlns:a16="http://schemas.microsoft.com/office/drawing/2014/main" id="{1A972321-AB55-49F0-97E8-8DD1D5A12E7F}"/>
                </a:ext>
              </a:extLst>
            </p:cNvPr>
            <p:cNvSpPr>
              <a:spLocks/>
            </p:cNvSpPr>
            <p:nvPr/>
          </p:nvSpPr>
          <p:spPr bwMode="auto">
            <a:xfrm>
              <a:off x="1088" y="310"/>
              <a:ext cx="434" cy="344"/>
            </a:xfrm>
            <a:custGeom>
              <a:avLst/>
              <a:gdLst>
                <a:gd name="T0" fmla="*/ 0 w 6300"/>
                <a:gd name="T1" fmla="*/ 22 h 4986"/>
                <a:gd name="T2" fmla="*/ 27 w 6300"/>
                <a:gd name="T3" fmla="*/ 0 h 4986"/>
                <a:gd name="T4" fmla="*/ 30 w 6300"/>
                <a:gd name="T5" fmla="*/ 0 h 4986"/>
                <a:gd name="T6" fmla="*/ 0 w 6300"/>
                <a:gd name="T7" fmla="*/ 24 h 4986"/>
                <a:gd name="T8" fmla="*/ 0 w 6300"/>
                <a:gd name="T9" fmla="*/ 22 h 4986"/>
                <a:gd name="T10" fmla="*/ 0 60000 65536"/>
                <a:gd name="T11" fmla="*/ 0 60000 65536"/>
                <a:gd name="T12" fmla="*/ 0 60000 65536"/>
                <a:gd name="T13" fmla="*/ 0 60000 65536"/>
                <a:gd name="T14" fmla="*/ 0 60000 65536"/>
                <a:gd name="T15" fmla="*/ 0 w 6300"/>
                <a:gd name="T16" fmla="*/ 0 h 4986"/>
                <a:gd name="T17" fmla="*/ 6300 w 6300"/>
                <a:gd name="T18" fmla="*/ 4986 h 4986"/>
              </a:gdLst>
              <a:ahLst/>
              <a:cxnLst>
                <a:cxn ang="T10">
                  <a:pos x="T0" y="T1"/>
                </a:cxn>
                <a:cxn ang="T11">
                  <a:pos x="T2" y="T3"/>
                </a:cxn>
                <a:cxn ang="T12">
                  <a:pos x="T4" y="T5"/>
                </a:cxn>
                <a:cxn ang="T13">
                  <a:pos x="T6" y="T7"/>
                </a:cxn>
                <a:cxn ang="T14">
                  <a:pos x="T8" y="T9"/>
                </a:cxn>
              </a:cxnLst>
              <a:rect l="T15" t="T16" r="T17" b="T18"/>
              <a:pathLst>
                <a:path w="6300" h="4986">
                  <a:moveTo>
                    <a:pt x="0" y="4582"/>
                  </a:moveTo>
                  <a:lnTo>
                    <a:pt x="5792" y="0"/>
                  </a:lnTo>
                  <a:lnTo>
                    <a:pt x="6300" y="2"/>
                  </a:lnTo>
                  <a:lnTo>
                    <a:pt x="0" y="4986"/>
                  </a:lnTo>
                  <a:lnTo>
                    <a:pt x="0" y="4582"/>
                  </a:lnTo>
                  <a:close/>
                </a:path>
              </a:pathLst>
            </a:custGeom>
            <a:solidFill>
              <a:srgbClr val="99B1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27" name="Freeform 23">
              <a:extLst>
                <a:ext uri="{FF2B5EF4-FFF2-40B4-BE49-F238E27FC236}">
                  <a16:creationId xmlns:a16="http://schemas.microsoft.com/office/drawing/2014/main" id="{72E0AD5B-6452-4AFE-8254-78286BDD18F8}"/>
                </a:ext>
              </a:extLst>
            </p:cNvPr>
            <p:cNvSpPr>
              <a:spLocks/>
            </p:cNvSpPr>
            <p:nvPr/>
          </p:nvSpPr>
          <p:spPr bwMode="auto">
            <a:xfrm>
              <a:off x="1088" y="311"/>
              <a:ext cx="451" cy="357"/>
            </a:xfrm>
            <a:custGeom>
              <a:avLst/>
              <a:gdLst>
                <a:gd name="T0" fmla="*/ 0 w 6555"/>
                <a:gd name="T1" fmla="*/ 23 h 5187"/>
                <a:gd name="T2" fmla="*/ 29 w 6555"/>
                <a:gd name="T3" fmla="*/ 0 h 5187"/>
                <a:gd name="T4" fmla="*/ 31 w 6555"/>
                <a:gd name="T5" fmla="*/ 0 h 5187"/>
                <a:gd name="T6" fmla="*/ 0 w 6555"/>
                <a:gd name="T7" fmla="*/ 25 h 5187"/>
                <a:gd name="T8" fmla="*/ 0 w 6555"/>
                <a:gd name="T9" fmla="*/ 23 h 5187"/>
                <a:gd name="T10" fmla="*/ 0 60000 65536"/>
                <a:gd name="T11" fmla="*/ 0 60000 65536"/>
                <a:gd name="T12" fmla="*/ 0 60000 65536"/>
                <a:gd name="T13" fmla="*/ 0 60000 65536"/>
                <a:gd name="T14" fmla="*/ 0 60000 65536"/>
                <a:gd name="T15" fmla="*/ 0 w 6555"/>
                <a:gd name="T16" fmla="*/ 0 h 5187"/>
                <a:gd name="T17" fmla="*/ 6555 w 6555"/>
                <a:gd name="T18" fmla="*/ 5187 h 5187"/>
              </a:gdLst>
              <a:ahLst/>
              <a:cxnLst>
                <a:cxn ang="T10">
                  <a:pos x="T0" y="T1"/>
                </a:cxn>
                <a:cxn ang="T11">
                  <a:pos x="T2" y="T3"/>
                </a:cxn>
                <a:cxn ang="T12">
                  <a:pos x="T4" y="T5"/>
                </a:cxn>
                <a:cxn ang="T13">
                  <a:pos x="T6" y="T7"/>
                </a:cxn>
                <a:cxn ang="T14">
                  <a:pos x="T8" y="T9"/>
                </a:cxn>
              </a:cxnLst>
              <a:rect l="T15" t="T16" r="T17" b="T18"/>
              <a:pathLst>
                <a:path w="6555" h="5187">
                  <a:moveTo>
                    <a:pt x="0" y="4784"/>
                  </a:moveTo>
                  <a:lnTo>
                    <a:pt x="6046" y="0"/>
                  </a:lnTo>
                  <a:lnTo>
                    <a:pt x="6555" y="2"/>
                  </a:lnTo>
                  <a:lnTo>
                    <a:pt x="0" y="5187"/>
                  </a:lnTo>
                  <a:lnTo>
                    <a:pt x="0" y="4784"/>
                  </a:lnTo>
                  <a:close/>
                </a:path>
              </a:pathLst>
            </a:custGeom>
            <a:solidFill>
              <a:srgbClr val="9BB2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28" name="Freeform 24">
              <a:extLst>
                <a:ext uri="{FF2B5EF4-FFF2-40B4-BE49-F238E27FC236}">
                  <a16:creationId xmlns:a16="http://schemas.microsoft.com/office/drawing/2014/main" id="{A64EC8CC-BE79-4D00-9029-8A70746C0A77}"/>
                </a:ext>
              </a:extLst>
            </p:cNvPr>
            <p:cNvSpPr>
              <a:spLocks/>
            </p:cNvSpPr>
            <p:nvPr/>
          </p:nvSpPr>
          <p:spPr bwMode="auto">
            <a:xfrm>
              <a:off x="1088" y="311"/>
              <a:ext cx="469" cy="370"/>
            </a:xfrm>
            <a:custGeom>
              <a:avLst/>
              <a:gdLst>
                <a:gd name="T0" fmla="*/ 0 w 6808"/>
                <a:gd name="T1" fmla="*/ 23 h 5387"/>
                <a:gd name="T2" fmla="*/ 30 w 6808"/>
                <a:gd name="T3" fmla="*/ 0 h 5387"/>
                <a:gd name="T4" fmla="*/ 32 w 6808"/>
                <a:gd name="T5" fmla="*/ 0 h 5387"/>
                <a:gd name="T6" fmla="*/ 0 w 6808"/>
                <a:gd name="T7" fmla="*/ 25 h 5387"/>
                <a:gd name="T8" fmla="*/ 0 w 6808"/>
                <a:gd name="T9" fmla="*/ 23 h 5387"/>
                <a:gd name="T10" fmla="*/ 0 60000 65536"/>
                <a:gd name="T11" fmla="*/ 0 60000 65536"/>
                <a:gd name="T12" fmla="*/ 0 60000 65536"/>
                <a:gd name="T13" fmla="*/ 0 60000 65536"/>
                <a:gd name="T14" fmla="*/ 0 60000 65536"/>
                <a:gd name="T15" fmla="*/ 0 w 6808"/>
                <a:gd name="T16" fmla="*/ 0 h 5387"/>
                <a:gd name="T17" fmla="*/ 6808 w 6808"/>
                <a:gd name="T18" fmla="*/ 5387 h 5387"/>
              </a:gdLst>
              <a:ahLst/>
              <a:cxnLst>
                <a:cxn ang="T10">
                  <a:pos x="T0" y="T1"/>
                </a:cxn>
                <a:cxn ang="T11">
                  <a:pos x="T2" y="T3"/>
                </a:cxn>
                <a:cxn ang="T12">
                  <a:pos x="T4" y="T5"/>
                </a:cxn>
                <a:cxn ang="T13">
                  <a:pos x="T6" y="T7"/>
                </a:cxn>
                <a:cxn ang="T14">
                  <a:pos x="T8" y="T9"/>
                </a:cxn>
              </a:cxnLst>
              <a:rect l="T15" t="T16" r="T17" b="T18"/>
              <a:pathLst>
                <a:path w="6808" h="5387">
                  <a:moveTo>
                    <a:pt x="0" y="4984"/>
                  </a:moveTo>
                  <a:lnTo>
                    <a:pt x="6300" y="0"/>
                  </a:lnTo>
                  <a:lnTo>
                    <a:pt x="6808" y="2"/>
                  </a:lnTo>
                  <a:lnTo>
                    <a:pt x="0" y="5387"/>
                  </a:lnTo>
                  <a:lnTo>
                    <a:pt x="0" y="4984"/>
                  </a:lnTo>
                  <a:close/>
                </a:path>
              </a:pathLst>
            </a:custGeom>
            <a:solidFill>
              <a:srgbClr val="9DB3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29" name="Freeform 25">
              <a:extLst>
                <a:ext uri="{FF2B5EF4-FFF2-40B4-BE49-F238E27FC236}">
                  <a16:creationId xmlns:a16="http://schemas.microsoft.com/office/drawing/2014/main" id="{AD6183A6-8345-4838-A003-1F45C644491F}"/>
                </a:ext>
              </a:extLst>
            </p:cNvPr>
            <p:cNvSpPr>
              <a:spLocks/>
            </p:cNvSpPr>
            <p:nvPr/>
          </p:nvSpPr>
          <p:spPr bwMode="auto">
            <a:xfrm>
              <a:off x="1088" y="311"/>
              <a:ext cx="487" cy="385"/>
            </a:xfrm>
            <a:custGeom>
              <a:avLst/>
              <a:gdLst>
                <a:gd name="T0" fmla="*/ 0 w 7062"/>
                <a:gd name="T1" fmla="*/ 25 h 5589"/>
                <a:gd name="T2" fmla="*/ 31 w 7062"/>
                <a:gd name="T3" fmla="*/ 0 h 5589"/>
                <a:gd name="T4" fmla="*/ 34 w 7062"/>
                <a:gd name="T5" fmla="*/ 0 h 5589"/>
                <a:gd name="T6" fmla="*/ 0 w 7062"/>
                <a:gd name="T7" fmla="*/ 27 h 5589"/>
                <a:gd name="T8" fmla="*/ 0 w 7062"/>
                <a:gd name="T9" fmla="*/ 25 h 5589"/>
                <a:gd name="T10" fmla="*/ 0 60000 65536"/>
                <a:gd name="T11" fmla="*/ 0 60000 65536"/>
                <a:gd name="T12" fmla="*/ 0 60000 65536"/>
                <a:gd name="T13" fmla="*/ 0 60000 65536"/>
                <a:gd name="T14" fmla="*/ 0 60000 65536"/>
                <a:gd name="T15" fmla="*/ 0 w 7062"/>
                <a:gd name="T16" fmla="*/ 0 h 5589"/>
                <a:gd name="T17" fmla="*/ 7062 w 7062"/>
                <a:gd name="T18" fmla="*/ 5589 h 5589"/>
              </a:gdLst>
              <a:ahLst/>
              <a:cxnLst>
                <a:cxn ang="T10">
                  <a:pos x="T0" y="T1"/>
                </a:cxn>
                <a:cxn ang="T11">
                  <a:pos x="T2" y="T3"/>
                </a:cxn>
                <a:cxn ang="T12">
                  <a:pos x="T4" y="T5"/>
                </a:cxn>
                <a:cxn ang="T13">
                  <a:pos x="T6" y="T7"/>
                </a:cxn>
                <a:cxn ang="T14">
                  <a:pos x="T8" y="T9"/>
                </a:cxn>
              </a:cxnLst>
              <a:rect l="T15" t="T16" r="T17" b="T18"/>
              <a:pathLst>
                <a:path w="7062" h="5589">
                  <a:moveTo>
                    <a:pt x="0" y="5185"/>
                  </a:moveTo>
                  <a:lnTo>
                    <a:pt x="6555" y="0"/>
                  </a:lnTo>
                  <a:lnTo>
                    <a:pt x="7062" y="1"/>
                  </a:lnTo>
                  <a:lnTo>
                    <a:pt x="0" y="5589"/>
                  </a:lnTo>
                  <a:lnTo>
                    <a:pt x="0" y="5185"/>
                  </a:lnTo>
                  <a:close/>
                </a:path>
              </a:pathLst>
            </a:custGeom>
            <a:solidFill>
              <a:srgbClr val="9EB5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30" name="Freeform 26">
              <a:extLst>
                <a:ext uri="{FF2B5EF4-FFF2-40B4-BE49-F238E27FC236}">
                  <a16:creationId xmlns:a16="http://schemas.microsoft.com/office/drawing/2014/main" id="{7EA06C4B-8144-44F8-92AA-BFF30BC400CA}"/>
                </a:ext>
              </a:extLst>
            </p:cNvPr>
            <p:cNvSpPr>
              <a:spLocks/>
            </p:cNvSpPr>
            <p:nvPr/>
          </p:nvSpPr>
          <p:spPr bwMode="auto">
            <a:xfrm>
              <a:off x="1088" y="311"/>
              <a:ext cx="504" cy="398"/>
            </a:xfrm>
            <a:custGeom>
              <a:avLst/>
              <a:gdLst>
                <a:gd name="T0" fmla="*/ 0 w 7317"/>
                <a:gd name="T1" fmla="*/ 25 h 5790"/>
                <a:gd name="T2" fmla="*/ 32 w 7317"/>
                <a:gd name="T3" fmla="*/ 0 h 5790"/>
                <a:gd name="T4" fmla="*/ 35 w 7317"/>
                <a:gd name="T5" fmla="*/ 0 h 5790"/>
                <a:gd name="T6" fmla="*/ 0 w 7317"/>
                <a:gd name="T7" fmla="*/ 27 h 5790"/>
                <a:gd name="T8" fmla="*/ 0 w 7317"/>
                <a:gd name="T9" fmla="*/ 25 h 5790"/>
                <a:gd name="T10" fmla="*/ 0 60000 65536"/>
                <a:gd name="T11" fmla="*/ 0 60000 65536"/>
                <a:gd name="T12" fmla="*/ 0 60000 65536"/>
                <a:gd name="T13" fmla="*/ 0 60000 65536"/>
                <a:gd name="T14" fmla="*/ 0 60000 65536"/>
                <a:gd name="T15" fmla="*/ 0 w 7317"/>
                <a:gd name="T16" fmla="*/ 0 h 5790"/>
                <a:gd name="T17" fmla="*/ 7317 w 7317"/>
                <a:gd name="T18" fmla="*/ 5790 h 5790"/>
              </a:gdLst>
              <a:ahLst/>
              <a:cxnLst>
                <a:cxn ang="T10">
                  <a:pos x="T0" y="T1"/>
                </a:cxn>
                <a:cxn ang="T11">
                  <a:pos x="T2" y="T3"/>
                </a:cxn>
                <a:cxn ang="T12">
                  <a:pos x="T4" y="T5"/>
                </a:cxn>
                <a:cxn ang="T13">
                  <a:pos x="T6" y="T7"/>
                </a:cxn>
                <a:cxn ang="T14">
                  <a:pos x="T8" y="T9"/>
                </a:cxn>
              </a:cxnLst>
              <a:rect l="T15" t="T16" r="T17" b="T18"/>
              <a:pathLst>
                <a:path w="7317" h="5790">
                  <a:moveTo>
                    <a:pt x="0" y="5385"/>
                  </a:moveTo>
                  <a:lnTo>
                    <a:pt x="6808" y="0"/>
                  </a:lnTo>
                  <a:lnTo>
                    <a:pt x="7317" y="1"/>
                  </a:lnTo>
                  <a:lnTo>
                    <a:pt x="0" y="5790"/>
                  </a:lnTo>
                  <a:lnTo>
                    <a:pt x="0" y="5385"/>
                  </a:lnTo>
                  <a:close/>
                </a:path>
              </a:pathLst>
            </a:custGeom>
            <a:solidFill>
              <a:srgbClr val="A0B6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31" name="Freeform 27">
              <a:extLst>
                <a:ext uri="{FF2B5EF4-FFF2-40B4-BE49-F238E27FC236}">
                  <a16:creationId xmlns:a16="http://schemas.microsoft.com/office/drawing/2014/main" id="{14F92687-FB10-422E-9CBD-FE72291507C7}"/>
                </a:ext>
              </a:extLst>
            </p:cNvPr>
            <p:cNvSpPr>
              <a:spLocks/>
            </p:cNvSpPr>
            <p:nvPr/>
          </p:nvSpPr>
          <p:spPr bwMode="auto">
            <a:xfrm>
              <a:off x="1088" y="311"/>
              <a:ext cx="522" cy="413"/>
            </a:xfrm>
            <a:custGeom>
              <a:avLst/>
              <a:gdLst>
                <a:gd name="T0" fmla="*/ 0 w 7570"/>
                <a:gd name="T1" fmla="*/ 27 h 5991"/>
                <a:gd name="T2" fmla="*/ 34 w 7570"/>
                <a:gd name="T3" fmla="*/ 0 h 5991"/>
                <a:gd name="T4" fmla="*/ 36 w 7570"/>
                <a:gd name="T5" fmla="*/ 0 h 5991"/>
                <a:gd name="T6" fmla="*/ 0 w 7570"/>
                <a:gd name="T7" fmla="*/ 28 h 5991"/>
                <a:gd name="T8" fmla="*/ 0 w 7570"/>
                <a:gd name="T9" fmla="*/ 27 h 5991"/>
                <a:gd name="T10" fmla="*/ 0 60000 65536"/>
                <a:gd name="T11" fmla="*/ 0 60000 65536"/>
                <a:gd name="T12" fmla="*/ 0 60000 65536"/>
                <a:gd name="T13" fmla="*/ 0 60000 65536"/>
                <a:gd name="T14" fmla="*/ 0 60000 65536"/>
                <a:gd name="T15" fmla="*/ 0 w 7570"/>
                <a:gd name="T16" fmla="*/ 0 h 5991"/>
                <a:gd name="T17" fmla="*/ 7570 w 7570"/>
                <a:gd name="T18" fmla="*/ 5991 h 5991"/>
              </a:gdLst>
              <a:ahLst/>
              <a:cxnLst>
                <a:cxn ang="T10">
                  <a:pos x="T0" y="T1"/>
                </a:cxn>
                <a:cxn ang="T11">
                  <a:pos x="T2" y="T3"/>
                </a:cxn>
                <a:cxn ang="T12">
                  <a:pos x="T4" y="T5"/>
                </a:cxn>
                <a:cxn ang="T13">
                  <a:pos x="T6" y="T7"/>
                </a:cxn>
                <a:cxn ang="T14">
                  <a:pos x="T8" y="T9"/>
                </a:cxn>
              </a:cxnLst>
              <a:rect l="T15" t="T16" r="T17" b="T18"/>
              <a:pathLst>
                <a:path w="7570" h="5991">
                  <a:moveTo>
                    <a:pt x="0" y="5588"/>
                  </a:moveTo>
                  <a:lnTo>
                    <a:pt x="7062" y="0"/>
                  </a:lnTo>
                  <a:lnTo>
                    <a:pt x="7570" y="2"/>
                  </a:lnTo>
                  <a:lnTo>
                    <a:pt x="0" y="5991"/>
                  </a:lnTo>
                  <a:lnTo>
                    <a:pt x="0" y="5588"/>
                  </a:lnTo>
                  <a:close/>
                </a:path>
              </a:pathLst>
            </a:custGeom>
            <a:solidFill>
              <a:srgbClr val="A1B7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32" name="Freeform 28">
              <a:extLst>
                <a:ext uri="{FF2B5EF4-FFF2-40B4-BE49-F238E27FC236}">
                  <a16:creationId xmlns:a16="http://schemas.microsoft.com/office/drawing/2014/main" id="{B963CDAB-392B-4C3A-98C8-6A343A73EC4F}"/>
                </a:ext>
              </a:extLst>
            </p:cNvPr>
            <p:cNvSpPr>
              <a:spLocks/>
            </p:cNvSpPr>
            <p:nvPr/>
          </p:nvSpPr>
          <p:spPr bwMode="auto">
            <a:xfrm>
              <a:off x="1088" y="311"/>
              <a:ext cx="539" cy="426"/>
            </a:xfrm>
            <a:custGeom>
              <a:avLst/>
              <a:gdLst>
                <a:gd name="T0" fmla="*/ 0 w 7825"/>
                <a:gd name="T1" fmla="*/ 27 h 6192"/>
                <a:gd name="T2" fmla="*/ 35 w 7825"/>
                <a:gd name="T3" fmla="*/ 0 h 6192"/>
                <a:gd name="T4" fmla="*/ 37 w 7825"/>
                <a:gd name="T5" fmla="*/ 0 h 6192"/>
                <a:gd name="T6" fmla="*/ 0 w 7825"/>
                <a:gd name="T7" fmla="*/ 29 h 6192"/>
                <a:gd name="T8" fmla="*/ 0 w 7825"/>
                <a:gd name="T9" fmla="*/ 27 h 6192"/>
                <a:gd name="T10" fmla="*/ 0 60000 65536"/>
                <a:gd name="T11" fmla="*/ 0 60000 65536"/>
                <a:gd name="T12" fmla="*/ 0 60000 65536"/>
                <a:gd name="T13" fmla="*/ 0 60000 65536"/>
                <a:gd name="T14" fmla="*/ 0 60000 65536"/>
                <a:gd name="T15" fmla="*/ 0 w 7825"/>
                <a:gd name="T16" fmla="*/ 0 h 6192"/>
                <a:gd name="T17" fmla="*/ 7825 w 7825"/>
                <a:gd name="T18" fmla="*/ 6192 h 6192"/>
              </a:gdLst>
              <a:ahLst/>
              <a:cxnLst>
                <a:cxn ang="T10">
                  <a:pos x="T0" y="T1"/>
                </a:cxn>
                <a:cxn ang="T11">
                  <a:pos x="T2" y="T3"/>
                </a:cxn>
                <a:cxn ang="T12">
                  <a:pos x="T4" y="T5"/>
                </a:cxn>
                <a:cxn ang="T13">
                  <a:pos x="T6" y="T7"/>
                </a:cxn>
                <a:cxn ang="T14">
                  <a:pos x="T8" y="T9"/>
                </a:cxn>
              </a:cxnLst>
              <a:rect l="T15" t="T16" r="T17" b="T18"/>
              <a:pathLst>
                <a:path w="7825" h="6192">
                  <a:moveTo>
                    <a:pt x="0" y="5789"/>
                  </a:moveTo>
                  <a:lnTo>
                    <a:pt x="7317" y="0"/>
                  </a:lnTo>
                  <a:lnTo>
                    <a:pt x="7825" y="2"/>
                  </a:lnTo>
                  <a:lnTo>
                    <a:pt x="0" y="6192"/>
                  </a:lnTo>
                  <a:lnTo>
                    <a:pt x="0" y="5789"/>
                  </a:lnTo>
                  <a:close/>
                </a:path>
              </a:pathLst>
            </a:custGeom>
            <a:solidFill>
              <a:srgbClr val="A3B8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33" name="Freeform 29">
              <a:extLst>
                <a:ext uri="{FF2B5EF4-FFF2-40B4-BE49-F238E27FC236}">
                  <a16:creationId xmlns:a16="http://schemas.microsoft.com/office/drawing/2014/main" id="{A0D5BA59-12A6-4FD6-9E41-3FACC07F7488}"/>
                </a:ext>
              </a:extLst>
            </p:cNvPr>
            <p:cNvSpPr>
              <a:spLocks/>
            </p:cNvSpPr>
            <p:nvPr/>
          </p:nvSpPr>
          <p:spPr bwMode="auto">
            <a:xfrm>
              <a:off x="1088" y="311"/>
              <a:ext cx="556" cy="441"/>
            </a:xfrm>
            <a:custGeom>
              <a:avLst/>
              <a:gdLst>
                <a:gd name="T0" fmla="*/ 0 w 8079"/>
                <a:gd name="T1" fmla="*/ 28 h 6393"/>
                <a:gd name="T2" fmla="*/ 36 w 8079"/>
                <a:gd name="T3" fmla="*/ 0 h 6393"/>
                <a:gd name="T4" fmla="*/ 38 w 8079"/>
                <a:gd name="T5" fmla="*/ 0 h 6393"/>
                <a:gd name="T6" fmla="*/ 0 w 8079"/>
                <a:gd name="T7" fmla="*/ 30 h 6393"/>
                <a:gd name="T8" fmla="*/ 0 w 8079"/>
                <a:gd name="T9" fmla="*/ 28 h 6393"/>
                <a:gd name="T10" fmla="*/ 0 60000 65536"/>
                <a:gd name="T11" fmla="*/ 0 60000 65536"/>
                <a:gd name="T12" fmla="*/ 0 60000 65536"/>
                <a:gd name="T13" fmla="*/ 0 60000 65536"/>
                <a:gd name="T14" fmla="*/ 0 60000 65536"/>
                <a:gd name="T15" fmla="*/ 0 w 8079"/>
                <a:gd name="T16" fmla="*/ 0 h 6393"/>
                <a:gd name="T17" fmla="*/ 8079 w 8079"/>
                <a:gd name="T18" fmla="*/ 6393 h 6393"/>
              </a:gdLst>
              <a:ahLst/>
              <a:cxnLst>
                <a:cxn ang="T10">
                  <a:pos x="T0" y="T1"/>
                </a:cxn>
                <a:cxn ang="T11">
                  <a:pos x="T2" y="T3"/>
                </a:cxn>
                <a:cxn ang="T12">
                  <a:pos x="T4" y="T5"/>
                </a:cxn>
                <a:cxn ang="T13">
                  <a:pos x="T6" y="T7"/>
                </a:cxn>
                <a:cxn ang="T14">
                  <a:pos x="T8" y="T9"/>
                </a:cxn>
              </a:cxnLst>
              <a:rect l="T15" t="T16" r="T17" b="T18"/>
              <a:pathLst>
                <a:path w="8079" h="6393">
                  <a:moveTo>
                    <a:pt x="0" y="5989"/>
                  </a:moveTo>
                  <a:lnTo>
                    <a:pt x="7570" y="0"/>
                  </a:lnTo>
                  <a:lnTo>
                    <a:pt x="8079" y="2"/>
                  </a:lnTo>
                  <a:lnTo>
                    <a:pt x="0" y="6393"/>
                  </a:lnTo>
                  <a:lnTo>
                    <a:pt x="0" y="5989"/>
                  </a:lnTo>
                  <a:close/>
                </a:path>
              </a:pathLst>
            </a:custGeom>
            <a:solidFill>
              <a:srgbClr val="A4BA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34" name="Freeform 30">
              <a:extLst>
                <a:ext uri="{FF2B5EF4-FFF2-40B4-BE49-F238E27FC236}">
                  <a16:creationId xmlns:a16="http://schemas.microsoft.com/office/drawing/2014/main" id="{32C29541-8774-4449-AEC6-9F1CA2641802}"/>
                </a:ext>
              </a:extLst>
            </p:cNvPr>
            <p:cNvSpPr>
              <a:spLocks/>
            </p:cNvSpPr>
            <p:nvPr/>
          </p:nvSpPr>
          <p:spPr bwMode="auto">
            <a:xfrm>
              <a:off x="1088" y="311"/>
              <a:ext cx="574" cy="454"/>
            </a:xfrm>
            <a:custGeom>
              <a:avLst/>
              <a:gdLst>
                <a:gd name="T0" fmla="*/ 0 w 8332"/>
                <a:gd name="T1" fmla="*/ 29 h 6594"/>
                <a:gd name="T2" fmla="*/ 37 w 8332"/>
                <a:gd name="T3" fmla="*/ 0 h 6594"/>
                <a:gd name="T4" fmla="*/ 40 w 8332"/>
                <a:gd name="T5" fmla="*/ 0 h 6594"/>
                <a:gd name="T6" fmla="*/ 0 w 8332"/>
                <a:gd name="T7" fmla="*/ 31 h 6594"/>
                <a:gd name="T8" fmla="*/ 0 w 8332"/>
                <a:gd name="T9" fmla="*/ 29 h 6594"/>
                <a:gd name="T10" fmla="*/ 0 60000 65536"/>
                <a:gd name="T11" fmla="*/ 0 60000 65536"/>
                <a:gd name="T12" fmla="*/ 0 60000 65536"/>
                <a:gd name="T13" fmla="*/ 0 60000 65536"/>
                <a:gd name="T14" fmla="*/ 0 60000 65536"/>
                <a:gd name="T15" fmla="*/ 0 w 8332"/>
                <a:gd name="T16" fmla="*/ 0 h 6594"/>
                <a:gd name="T17" fmla="*/ 8332 w 8332"/>
                <a:gd name="T18" fmla="*/ 6594 h 6594"/>
              </a:gdLst>
              <a:ahLst/>
              <a:cxnLst>
                <a:cxn ang="T10">
                  <a:pos x="T0" y="T1"/>
                </a:cxn>
                <a:cxn ang="T11">
                  <a:pos x="T2" y="T3"/>
                </a:cxn>
                <a:cxn ang="T12">
                  <a:pos x="T4" y="T5"/>
                </a:cxn>
                <a:cxn ang="T13">
                  <a:pos x="T6" y="T7"/>
                </a:cxn>
                <a:cxn ang="T14">
                  <a:pos x="T8" y="T9"/>
                </a:cxn>
              </a:cxnLst>
              <a:rect l="T15" t="T16" r="T17" b="T18"/>
              <a:pathLst>
                <a:path w="8332" h="6594">
                  <a:moveTo>
                    <a:pt x="0" y="6190"/>
                  </a:moveTo>
                  <a:lnTo>
                    <a:pt x="7825" y="0"/>
                  </a:lnTo>
                  <a:lnTo>
                    <a:pt x="8332" y="2"/>
                  </a:lnTo>
                  <a:lnTo>
                    <a:pt x="0" y="6594"/>
                  </a:lnTo>
                  <a:lnTo>
                    <a:pt x="0" y="6190"/>
                  </a:lnTo>
                  <a:close/>
                </a:path>
              </a:pathLst>
            </a:custGeom>
            <a:solidFill>
              <a:srgbClr val="A6BB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35" name="Freeform 31">
              <a:extLst>
                <a:ext uri="{FF2B5EF4-FFF2-40B4-BE49-F238E27FC236}">
                  <a16:creationId xmlns:a16="http://schemas.microsoft.com/office/drawing/2014/main" id="{D8900137-AFAA-478B-AD30-8817213B5945}"/>
                </a:ext>
              </a:extLst>
            </p:cNvPr>
            <p:cNvSpPr>
              <a:spLocks/>
            </p:cNvSpPr>
            <p:nvPr/>
          </p:nvSpPr>
          <p:spPr bwMode="auto">
            <a:xfrm>
              <a:off x="1088" y="311"/>
              <a:ext cx="591" cy="468"/>
            </a:xfrm>
            <a:custGeom>
              <a:avLst/>
              <a:gdLst>
                <a:gd name="T0" fmla="*/ 0 w 8587"/>
                <a:gd name="T1" fmla="*/ 30 h 6795"/>
                <a:gd name="T2" fmla="*/ 38 w 8587"/>
                <a:gd name="T3" fmla="*/ 0 h 6795"/>
                <a:gd name="T4" fmla="*/ 41 w 8587"/>
                <a:gd name="T5" fmla="*/ 0 h 6795"/>
                <a:gd name="T6" fmla="*/ 0 w 8587"/>
                <a:gd name="T7" fmla="*/ 32 h 6795"/>
                <a:gd name="T8" fmla="*/ 0 w 8587"/>
                <a:gd name="T9" fmla="*/ 30 h 6795"/>
                <a:gd name="T10" fmla="*/ 0 60000 65536"/>
                <a:gd name="T11" fmla="*/ 0 60000 65536"/>
                <a:gd name="T12" fmla="*/ 0 60000 65536"/>
                <a:gd name="T13" fmla="*/ 0 60000 65536"/>
                <a:gd name="T14" fmla="*/ 0 60000 65536"/>
                <a:gd name="T15" fmla="*/ 0 w 8587"/>
                <a:gd name="T16" fmla="*/ 0 h 6795"/>
                <a:gd name="T17" fmla="*/ 8587 w 8587"/>
                <a:gd name="T18" fmla="*/ 6795 h 6795"/>
              </a:gdLst>
              <a:ahLst/>
              <a:cxnLst>
                <a:cxn ang="T10">
                  <a:pos x="T0" y="T1"/>
                </a:cxn>
                <a:cxn ang="T11">
                  <a:pos x="T2" y="T3"/>
                </a:cxn>
                <a:cxn ang="T12">
                  <a:pos x="T4" y="T5"/>
                </a:cxn>
                <a:cxn ang="T13">
                  <a:pos x="T6" y="T7"/>
                </a:cxn>
                <a:cxn ang="T14">
                  <a:pos x="T8" y="T9"/>
                </a:cxn>
              </a:cxnLst>
              <a:rect l="T15" t="T16" r="T17" b="T18"/>
              <a:pathLst>
                <a:path w="8587" h="6795">
                  <a:moveTo>
                    <a:pt x="0" y="6391"/>
                  </a:moveTo>
                  <a:lnTo>
                    <a:pt x="8079" y="0"/>
                  </a:lnTo>
                  <a:lnTo>
                    <a:pt x="8587" y="2"/>
                  </a:lnTo>
                  <a:lnTo>
                    <a:pt x="0" y="6795"/>
                  </a:lnTo>
                  <a:lnTo>
                    <a:pt x="0" y="6391"/>
                  </a:lnTo>
                  <a:close/>
                </a:path>
              </a:pathLst>
            </a:custGeom>
            <a:solidFill>
              <a:srgbClr val="A7BC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36" name="Freeform 32">
              <a:extLst>
                <a:ext uri="{FF2B5EF4-FFF2-40B4-BE49-F238E27FC236}">
                  <a16:creationId xmlns:a16="http://schemas.microsoft.com/office/drawing/2014/main" id="{B30F4B3C-BB3B-4067-97EF-9D9841A52C8F}"/>
                </a:ext>
              </a:extLst>
            </p:cNvPr>
            <p:cNvSpPr>
              <a:spLocks/>
            </p:cNvSpPr>
            <p:nvPr/>
          </p:nvSpPr>
          <p:spPr bwMode="auto">
            <a:xfrm>
              <a:off x="1088" y="311"/>
              <a:ext cx="610" cy="482"/>
            </a:xfrm>
            <a:custGeom>
              <a:avLst/>
              <a:gdLst>
                <a:gd name="T0" fmla="*/ 0 w 8841"/>
                <a:gd name="T1" fmla="*/ 31 h 6995"/>
                <a:gd name="T2" fmla="*/ 40 w 8841"/>
                <a:gd name="T3" fmla="*/ 0 h 6995"/>
                <a:gd name="T4" fmla="*/ 42 w 8841"/>
                <a:gd name="T5" fmla="*/ 0 h 6995"/>
                <a:gd name="T6" fmla="*/ 0 w 8841"/>
                <a:gd name="T7" fmla="*/ 33 h 6995"/>
                <a:gd name="T8" fmla="*/ 0 w 8841"/>
                <a:gd name="T9" fmla="*/ 31 h 6995"/>
                <a:gd name="T10" fmla="*/ 0 60000 65536"/>
                <a:gd name="T11" fmla="*/ 0 60000 65536"/>
                <a:gd name="T12" fmla="*/ 0 60000 65536"/>
                <a:gd name="T13" fmla="*/ 0 60000 65536"/>
                <a:gd name="T14" fmla="*/ 0 60000 65536"/>
                <a:gd name="T15" fmla="*/ 0 w 8841"/>
                <a:gd name="T16" fmla="*/ 0 h 6995"/>
                <a:gd name="T17" fmla="*/ 8841 w 8841"/>
                <a:gd name="T18" fmla="*/ 6995 h 6995"/>
              </a:gdLst>
              <a:ahLst/>
              <a:cxnLst>
                <a:cxn ang="T10">
                  <a:pos x="T0" y="T1"/>
                </a:cxn>
                <a:cxn ang="T11">
                  <a:pos x="T2" y="T3"/>
                </a:cxn>
                <a:cxn ang="T12">
                  <a:pos x="T4" y="T5"/>
                </a:cxn>
                <a:cxn ang="T13">
                  <a:pos x="T6" y="T7"/>
                </a:cxn>
                <a:cxn ang="T14">
                  <a:pos x="T8" y="T9"/>
                </a:cxn>
              </a:cxnLst>
              <a:rect l="T15" t="T16" r="T17" b="T18"/>
              <a:pathLst>
                <a:path w="8841" h="6995">
                  <a:moveTo>
                    <a:pt x="0" y="6592"/>
                  </a:moveTo>
                  <a:lnTo>
                    <a:pt x="8332" y="0"/>
                  </a:lnTo>
                  <a:lnTo>
                    <a:pt x="8841" y="1"/>
                  </a:lnTo>
                  <a:lnTo>
                    <a:pt x="0" y="6995"/>
                  </a:lnTo>
                  <a:lnTo>
                    <a:pt x="0" y="6592"/>
                  </a:lnTo>
                  <a:close/>
                </a:path>
              </a:pathLst>
            </a:custGeom>
            <a:solidFill>
              <a:srgbClr val="A9BD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37" name="Freeform 33">
              <a:extLst>
                <a:ext uri="{FF2B5EF4-FFF2-40B4-BE49-F238E27FC236}">
                  <a16:creationId xmlns:a16="http://schemas.microsoft.com/office/drawing/2014/main" id="{75E91FDD-A5A4-4A8C-8EE3-E5A9E04C8D41}"/>
                </a:ext>
              </a:extLst>
            </p:cNvPr>
            <p:cNvSpPr>
              <a:spLocks/>
            </p:cNvSpPr>
            <p:nvPr/>
          </p:nvSpPr>
          <p:spPr bwMode="auto">
            <a:xfrm>
              <a:off x="1088" y="311"/>
              <a:ext cx="627" cy="496"/>
            </a:xfrm>
            <a:custGeom>
              <a:avLst/>
              <a:gdLst>
                <a:gd name="T0" fmla="*/ 0 w 9095"/>
                <a:gd name="T1" fmla="*/ 32 h 7197"/>
                <a:gd name="T2" fmla="*/ 41 w 9095"/>
                <a:gd name="T3" fmla="*/ 0 h 7197"/>
                <a:gd name="T4" fmla="*/ 43 w 9095"/>
                <a:gd name="T5" fmla="*/ 0 h 7197"/>
                <a:gd name="T6" fmla="*/ 0 w 9095"/>
                <a:gd name="T7" fmla="*/ 34 h 7197"/>
                <a:gd name="T8" fmla="*/ 0 w 9095"/>
                <a:gd name="T9" fmla="*/ 32 h 7197"/>
                <a:gd name="T10" fmla="*/ 0 60000 65536"/>
                <a:gd name="T11" fmla="*/ 0 60000 65536"/>
                <a:gd name="T12" fmla="*/ 0 60000 65536"/>
                <a:gd name="T13" fmla="*/ 0 60000 65536"/>
                <a:gd name="T14" fmla="*/ 0 60000 65536"/>
                <a:gd name="T15" fmla="*/ 0 w 9095"/>
                <a:gd name="T16" fmla="*/ 0 h 7197"/>
                <a:gd name="T17" fmla="*/ 9095 w 9095"/>
                <a:gd name="T18" fmla="*/ 7197 h 7197"/>
              </a:gdLst>
              <a:ahLst/>
              <a:cxnLst>
                <a:cxn ang="T10">
                  <a:pos x="T0" y="T1"/>
                </a:cxn>
                <a:cxn ang="T11">
                  <a:pos x="T2" y="T3"/>
                </a:cxn>
                <a:cxn ang="T12">
                  <a:pos x="T4" y="T5"/>
                </a:cxn>
                <a:cxn ang="T13">
                  <a:pos x="T6" y="T7"/>
                </a:cxn>
                <a:cxn ang="T14">
                  <a:pos x="T8" y="T9"/>
                </a:cxn>
              </a:cxnLst>
              <a:rect l="T15" t="T16" r="T17" b="T18"/>
              <a:pathLst>
                <a:path w="9095" h="7197">
                  <a:moveTo>
                    <a:pt x="0" y="6793"/>
                  </a:moveTo>
                  <a:lnTo>
                    <a:pt x="8587" y="0"/>
                  </a:lnTo>
                  <a:lnTo>
                    <a:pt x="9095" y="1"/>
                  </a:lnTo>
                  <a:lnTo>
                    <a:pt x="0" y="7197"/>
                  </a:lnTo>
                  <a:lnTo>
                    <a:pt x="0" y="6793"/>
                  </a:lnTo>
                  <a:close/>
                </a:path>
              </a:pathLst>
            </a:custGeom>
            <a:solidFill>
              <a:srgbClr val="AABE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38" name="Freeform 34">
              <a:extLst>
                <a:ext uri="{FF2B5EF4-FFF2-40B4-BE49-F238E27FC236}">
                  <a16:creationId xmlns:a16="http://schemas.microsoft.com/office/drawing/2014/main" id="{C86A5415-004E-4F7C-8291-C55E2D7AC80D}"/>
                </a:ext>
              </a:extLst>
            </p:cNvPr>
            <p:cNvSpPr>
              <a:spLocks/>
            </p:cNvSpPr>
            <p:nvPr/>
          </p:nvSpPr>
          <p:spPr bwMode="auto">
            <a:xfrm>
              <a:off x="1088" y="311"/>
              <a:ext cx="644" cy="510"/>
            </a:xfrm>
            <a:custGeom>
              <a:avLst/>
              <a:gdLst>
                <a:gd name="T0" fmla="*/ 0 w 9349"/>
                <a:gd name="T1" fmla="*/ 33 h 7398"/>
                <a:gd name="T2" fmla="*/ 42 w 9349"/>
                <a:gd name="T3" fmla="*/ 0 h 7398"/>
                <a:gd name="T4" fmla="*/ 44 w 9349"/>
                <a:gd name="T5" fmla="*/ 0 h 7398"/>
                <a:gd name="T6" fmla="*/ 0 w 9349"/>
                <a:gd name="T7" fmla="*/ 35 h 7398"/>
                <a:gd name="T8" fmla="*/ 0 w 9349"/>
                <a:gd name="T9" fmla="*/ 33 h 7398"/>
                <a:gd name="T10" fmla="*/ 0 60000 65536"/>
                <a:gd name="T11" fmla="*/ 0 60000 65536"/>
                <a:gd name="T12" fmla="*/ 0 60000 65536"/>
                <a:gd name="T13" fmla="*/ 0 60000 65536"/>
                <a:gd name="T14" fmla="*/ 0 60000 65536"/>
                <a:gd name="T15" fmla="*/ 0 w 9349"/>
                <a:gd name="T16" fmla="*/ 0 h 7398"/>
                <a:gd name="T17" fmla="*/ 9349 w 9349"/>
                <a:gd name="T18" fmla="*/ 7398 h 7398"/>
              </a:gdLst>
              <a:ahLst/>
              <a:cxnLst>
                <a:cxn ang="T10">
                  <a:pos x="T0" y="T1"/>
                </a:cxn>
                <a:cxn ang="T11">
                  <a:pos x="T2" y="T3"/>
                </a:cxn>
                <a:cxn ang="T12">
                  <a:pos x="T4" y="T5"/>
                </a:cxn>
                <a:cxn ang="T13">
                  <a:pos x="T6" y="T7"/>
                </a:cxn>
                <a:cxn ang="T14">
                  <a:pos x="T8" y="T9"/>
                </a:cxn>
              </a:cxnLst>
              <a:rect l="T15" t="T16" r="T17" b="T18"/>
              <a:pathLst>
                <a:path w="9349" h="7398">
                  <a:moveTo>
                    <a:pt x="0" y="6994"/>
                  </a:moveTo>
                  <a:lnTo>
                    <a:pt x="8841" y="0"/>
                  </a:lnTo>
                  <a:lnTo>
                    <a:pt x="9349" y="2"/>
                  </a:lnTo>
                  <a:lnTo>
                    <a:pt x="0" y="7398"/>
                  </a:lnTo>
                  <a:lnTo>
                    <a:pt x="0" y="6994"/>
                  </a:lnTo>
                  <a:close/>
                </a:path>
              </a:pathLst>
            </a:custGeom>
            <a:solidFill>
              <a:srgbClr val="ACC0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39" name="Freeform 35">
              <a:extLst>
                <a:ext uri="{FF2B5EF4-FFF2-40B4-BE49-F238E27FC236}">
                  <a16:creationId xmlns:a16="http://schemas.microsoft.com/office/drawing/2014/main" id="{C4050859-B060-4609-A887-B82338BCAA66}"/>
                </a:ext>
              </a:extLst>
            </p:cNvPr>
            <p:cNvSpPr>
              <a:spLocks/>
            </p:cNvSpPr>
            <p:nvPr/>
          </p:nvSpPr>
          <p:spPr bwMode="auto">
            <a:xfrm>
              <a:off x="1088" y="311"/>
              <a:ext cx="662" cy="524"/>
            </a:xfrm>
            <a:custGeom>
              <a:avLst/>
              <a:gdLst>
                <a:gd name="T0" fmla="*/ 0 w 9603"/>
                <a:gd name="T1" fmla="*/ 34 h 7599"/>
                <a:gd name="T2" fmla="*/ 43 w 9603"/>
                <a:gd name="T3" fmla="*/ 0 h 7599"/>
                <a:gd name="T4" fmla="*/ 46 w 9603"/>
                <a:gd name="T5" fmla="*/ 0 h 7599"/>
                <a:gd name="T6" fmla="*/ 0 w 9603"/>
                <a:gd name="T7" fmla="*/ 36 h 7599"/>
                <a:gd name="T8" fmla="*/ 0 w 9603"/>
                <a:gd name="T9" fmla="*/ 34 h 7599"/>
                <a:gd name="T10" fmla="*/ 0 60000 65536"/>
                <a:gd name="T11" fmla="*/ 0 60000 65536"/>
                <a:gd name="T12" fmla="*/ 0 60000 65536"/>
                <a:gd name="T13" fmla="*/ 0 60000 65536"/>
                <a:gd name="T14" fmla="*/ 0 60000 65536"/>
                <a:gd name="T15" fmla="*/ 0 w 9603"/>
                <a:gd name="T16" fmla="*/ 0 h 7599"/>
                <a:gd name="T17" fmla="*/ 9603 w 9603"/>
                <a:gd name="T18" fmla="*/ 7599 h 7599"/>
              </a:gdLst>
              <a:ahLst/>
              <a:cxnLst>
                <a:cxn ang="T10">
                  <a:pos x="T0" y="T1"/>
                </a:cxn>
                <a:cxn ang="T11">
                  <a:pos x="T2" y="T3"/>
                </a:cxn>
                <a:cxn ang="T12">
                  <a:pos x="T4" y="T5"/>
                </a:cxn>
                <a:cxn ang="T13">
                  <a:pos x="T6" y="T7"/>
                </a:cxn>
                <a:cxn ang="T14">
                  <a:pos x="T8" y="T9"/>
                </a:cxn>
              </a:cxnLst>
              <a:rect l="T15" t="T16" r="T17" b="T18"/>
              <a:pathLst>
                <a:path w="9603" h="7599">
                  <a:moveTo>
                    <a:pt x="0" y="7196"/>
                  </a:moveTo>
                  <a:lnTo>
                    <a:pt x="9095" y="0"/>
                  </a:lnTo>
                  <a:lnTo>
                    <a:pt x="9603" y="2"/>
                  </a:lnTo>
                  <a:lnTo>
                    <a:pt x="0" y="7599"/>
                  </a:lnTo>
                  <a:lnTo>
                    <a:pt x="0" y="7196"/>
                  </a:lnTo>
                  <a:close/>
                </a:path>
              </a:pathLst>
            </a:custGeom>
            <a:solidFill>
              <a:srgbClr val="ADC1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40" name="Freeform 36">
              <a:extLst>
                <a:ext uri="{FF2B5EF4-FFF2-40B4-BE49-F238E27FC236}">
                  <a16:creationId xmlns:a16="http://schemas.microsoft.com/office/drawing/2014/main" id="{2BE284B6-D1EA-4449-87FC-861AE22BCE8F}"/>
                </a:ext>
              </a:extLst>
            </p:cNvPr>
            <p:cNvSpPr>
              <a:spLocks/>
            </p:cNvSpPr>
            <p:nvPr/>
          </p:nvSpPr>
          <p:spPr bwMode="auto">
            <a:xfrm>
              <a:off x="1088" y="311"/>
              <a:ext cx="679" cy="538"/>
            </a:xfrm>
            <a:custGeom>
              <a:avLst/>
              <a:gdLst>
                <a:gd name="T0" fmla="*/ 0 w 9857"/>
                <a:gd name="T1" fmla="*/ 35 h 7800"/>
                <a:gd name="T2" fmla="*/ 44 w 9857"/>
                <a:gd name="T3" fmla="*/ 0 h 7800"/>
                <a:gd name="T4" fmla="*/ 47 w 9857"/>
                <a:gd name="T5" fmla="*/ 0 h 7800"/>
                <a:gd name="T6" fmla="*/ 0 w 9857"/>
                <a:gd name="T7" fmla="*/ 37 h 7800"/>
                <a:gd name="T8" fmla="*/ 0 w 9857"/>
                <a:gd name="T9" fmla="*/ 35 h 7800"/>
                <a:gd name="T10" fmla="*/ 0 60000 65536"/>
                <a:gd name="T11" fmla="*/ 0 60000 65536"/>
                <a:gd name="T12" fmla="*/ 0 60000 65536"/>
                <a:gd name="T13" fmla="*/ 0 60000 65536"/>
                <a:gd name="T14" fmla="*/ 0 60000 65536"/>
                <a:gd name="T15" fmla="*/ 0 w 9857"/>
                <a:gd name="T16" fmla="*/ 0 h 7800"/>
                <a:gd name="T17" fmla="*/ 9857 w 9857"/>
                <a:gd name="T18" fmla="*/ 7800 h 7800"/>
              </a:gdLst>
              <a:ahLst/>
              <a:cxnLst>
                <a:cxn ang="T10">
                  <a:pos x="T0" y="T1"/>
                </a:cxn>
                <a:cxn ang="T11">
                  <a:pos x="T2" y="T3"/>
                </a:cxn>
                <a:cxn ang="T12">
                  <a:pos x="T4" y="T5"/>
                </a:cxn>
                <a:cxn ang="T13">
                  <a:pos x="T6" y="T7"/>
                </a:cxn>
                <a:cxn ang="T14">
                  <a:pos x="T8" y="T9"/>
                </a:cxn>
              </a:cxnLst>
              <a:rect l="T15" t="T16" r="T17" b="T18"/>
              <a:pathLst>
                <a:path w="9857" h="7800">
                  <a:moveTo>
                    <a:pt x="0" y="7396"/>
                  </a:moveTo>
                  <a:lnTo>
                    <a:pt x="9349" y="0"/>
                  </a:lnTo>
                  <a:lnTo>
                    <a:pt x="9857" y="2"/>
                  </a:lnTo>
                  <a:lnTo>
                    <a:pt x="0" y="7800"/>
                  </a:lnTo>
                  <a:lnTo>
                    <a:pt x="0" y="7396"/>
                  </a:lnTo>
                  <a:close/>
                </a:path>
              </a:pathLst>
            </a:custGeom>
            <a:solidFill>
              <a:srgbClr val="AFC2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41" name="Freeform 37">
              <a:extLst>
                <a:ext uri="{FF2B5EF4-FFF2-40B4-BE49-F238E27FC236}">
                  <a16:creationId xmlns:a16="http://schemas.microsoft.com/office/drawing/2014/main" id="{52555A64-6493-49C8-9AC3-DC7A39910493}"/>
                </a:ext>
              </a:extLst>
            </p:cNvPr>
            <p:cNvSpPr>
              <a:spLocks/>
            </p:cNvSpPr>
            <p:nvPr/>
          </p:nvSpPr>
          <p:spPr bwMode="auto">
            <a:xfrm>
              <a:off x="1088" y="311"/>
              <a:ext cx="696" cy="552"/>
            </a:xfrm>
            <a:custGeom>
              <a:avLst/>
              <a:gdLst>
                <a:gd name="T0" fmla="*/ 0 w 10111"/>
                <a:gd name="T1" fmla="*/ 36 h 8001"/>
                <a:gd name="T2" fmla="*/ 46 w 10111"/>
                <a:gd name="T3" fmla="*/ 0 h 8001"/>
                <a:gd name="T4" fmla="*/ 48 w 10111"/>
                <a:gd name="T5" fmla="*/ 0 h 8001"/>
                <a:gd name="T6" fmla="*/ 0 w 10111"/>
                <a:gd name="T7" fmla="*/ 38 h 8001"/>
                <a:gd name="T8" fmla="*/ 0 w 10111"/>
                <a:gd name="T9" fmla="*/ 36 h 8001"/>
                <a:gd name="T10" fmla="*/ 0 60000 65536"/>
                <a:gd name="T11" fmla="*/ 0 60000 65536"/>
                <a:gd name="T12" fmla="*/ 0 60000 65536"/>
                <a:gd name="T13" fmla="*/ 0 60000 65536"/>
                <a:gd name="T14" fmla="*/ 0 60000 65536"/>
                <a:gd name="T15" fmla="*/ 0 w 10111"/>
                <a:gd name="T16" fmla="*/ 0 h 8001"/>
                <a:gd name="T17" fmla="*/ 10111 w 10111"/>
                <a:gd name="T18" fmla="*/ 8001 h 8001"/>
              </a:gdLst>
              <a:ahLst/>
              <a:cxnLst>
                <a:cxn ang="T10">
                  <a:pos x="T0" y="T1"/>
                </a:cxn>
                <a:cxn ang="T11">
                  <a:pos x="T2" y="T3"/>
                </a:cxn>
                <a:cxn ang="T12">
                  <a:pos x="T4" y="T5"/>
                </a:cxn>
                <a:cxn ang="T13">
                  <a:pos x="T6" y="T7"/>
                </a:cxn>
                <a:cxn ang="T14">
                  <a:pos x="T8" y="T9"/>
                </a:cxn>
              </a:cxnLst>
              <a:rect l="T15" t="T16" r="T17" b="T18"/>
              <a:pathLst>
                <a:path w="10111" h="8001">
                  <a:moveTo>
                    <a:pt x="0" y="7597"/>
                  </a:moveTo>
                  <a:lnTo>
                    <a:pt x="9603" y="0"/>
                  </a:lnTo>
                  <a:lnTo>
                    <a:pt x="10111" y="2"/>
                  </a:lnTo>
                  <a:lnTo>
                    <a:pt x="0" y="8001"/>
                  </a:lnTo>
                  <a:lnTo>
                    <a:pt x="0" y="7597"/>
                  </a:lnTo>
                  <a:close/>
                </a:path>
              </a:pathLst>
            </a:custGeom>
            <a:solidFill>
              <a:srgbClr val="B0C3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42" name="Freeform 38">
              <a:extLst>
                <a:ext uri="{FF2B5EF4-FFF2-40B4-BE49-F238E27FC236}">
                  <a16:creationId xmlns:a16="http://schemas.microsoft.com/office/drawing/2014/main" id="{2A866A81-9D20-4113-8B26-EB7146BAEB2E}"/>
                </a:ext>
              </a:extLst>
            </p:cNvPr>
            <p:cNvSpPr>
              <a:spLocks/>
            </p:cNvSpPr>
            <p:nvPr/>
          </p:nvSpPr>
          <p:spPr bwMode="auto">
            <a:xfrm>
              <a:off x="1088" y="312"/>
              <a:ext cx="714" cy="564"/>
            </a:xfrm>
            <a:custGeom>
              <a:avLst/>
              <a:gdLst>
                <a:gd name="T0" fmla="*/ 0 w 10364"/>
                <a:gd name="T1" fmla="*/ 37 h 8202"/>
                <a:gd name="T2" fmla="*/ 47 w 10364"/>
                <a:gd name="T3" fmla="*/ 0 h 8202"/>
                <a:gd name="T4" fmla="*/ 49 w 10364"/>
                <a:gd name="T5" fmla="*/ 0 h 8202"/>
                <a:gd name="T6" fmla="*/ 0 w 10364"/>
                <a:gd name="T7" fmla="*/ 39 h 8202"/>
                <a:gd name="T8" fmla="*/ 0 w 10364"/>
                <a:gd name="T9" fmla="*/ 37 h 8202"/>
                <a:gd name="T10" fmla="*/ 0 60000 65536"/>
                <a:gd name="T11" fmla="*/ 0 60000 65536"/>
                <a:gd name="T12" fmla="*/ 0 60000 65536"/>
                <a:gd name="T13" fmla="*/ 0 60000 65536"/>
                <a:gd name="T14" fmla="*/ 0 60000 65536"/>
                <a:gd name="T15" fmla="*/ 0 w 10364"/>
                <a:gd name="T16" fmla="*/ 0 h 8202"/>
                <a:gd name="T17" fmla="*/ 10364 w 10364"/>
                <a:gd name="T18" fmla="*/ 8202 h 8202"/>
              </a:gdLst>
              <a:ahLst/>
              <a:cxnLst>
                <a:cxn ang="T10">
                  <a:pos x="T0" y="T1"/>
                </a:cxn>
                <a:cxn ang="T11">
                  <a:pos x="T2" y="T3"/>
                </a:cxn>
                <a:cxn ang="T12">
                  <a:pos x="T4" y="T5"/>
                </a:cxn>
                <a:cxn ang="T13">
                  <a:pos x="T6" y="T7"/>
                </a:cxn>
                <a:cxn ang="T14">
                  <a:pos x="T8" y="T9"/>
                </a:cxn>
              </a:cxnLst>
              <a:rect l="T15" t="T16" r="T17" b="T18"/>
              <a:pathLst>
                <a:path w="10364" h="8202">
                  <a:moveTo>
                    <a:pt x="0" y="7798"/>
                  </a:moveTo>
                  <a:lnTo>
                    <a:pt x="9857" y="0"/>
                  </a:lnTo>
                  <a:lnTo>
                    <a:pt x="10364" y="2"/>
                  </a:lnTo>
                  <a:lnTo>
                    <a:pt x="0" y="8202"/>
                  </a:lnTo>
                  <a:lnTo>
                    <a:pt x="0" y="7798"/>
                  </a:lnTo>
                  <a:close/>
                </a:path>
              </a:pathLst>
            </a:custGeom>
            <a:solidFill>
              <a:srgbClr val="B3C5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43" name="Freeform 39">
              <a:extLst>
                <a:ext uri="{FF2B5EF4-FFF2-40B4-BE49-F238E27FC236}">
                  <a16:creationId xmlns:a16="http://schemas.microsoft.com/office/drawing/2014/main" id="{3A707250-2EB3-49DD-B6D8-50897D0E09EE}"/>
                </a:ext>
              </a:extLst>
            </p:cNvPr>
            <p:cNvSpPr>
              <a:spLocks/>
            </p:cNvSpPr>
            <p:nvPr/>
          </p:nvSpPr>
          <p:spPr bwMode="auto">
            <a:xfrm>
              <a:off x="1088" y="312"/>
              <a:ext cx="732" cy="579"/>
            </a:xfrm>
            <a:custGeom>
              <a:avLst/>
              <a:gdLst>
                <a:gd name="T0" fmla="*/ 0 w 10619"/>
                <a:gd name="T1" fmla="*/ 38 h 8402"/>
                <a:gd name="T2" fmla="*/ 48 w 10619"/>
                <a:gd name="T3" fmla="*/ 0 h 8402"/>
                <a:gd name="T4" fmla="*/ 50 w 10619"/>
                <a:gd name="T5" fmla="*/ 0 h 8402"/>
                <a:gd name="T6" fmla="*/ 0 w 10619"/>
                <a:gd name="T7" fmla="*/ 40 h 8402"/>
                <a:gd name="T8" fmla="*/ 0 w 10619"/>
                <a:gd name="T9" fmla="*/ 38 h 8402"/>
                <a:gd name="T10" fmla="*/ 0 60000 65536"/>
                <a:gd name="T11" fmla="*/ 0 60000 65536"/>
                <a:gd name="T12" fmla="*/ 0 60000 65536"/>
                <a:gd name="T13" fmla="*/ 0 60000 65536"/>
                <a:gd name="T14" fmla="*/ 0 60000 65536"/>
                <a:gd name="T15" fmla="*/ 0 w 10619"/>
                <a:gd name="T16" fmla="*/ 0 h 8402"/>
                <a:gd name="T17" fmla="*/ 10619 w 10619"/>
                <a:gd name="T18" fmla="*/ 8402 h 8402"/>
              </a:gdLst>
              <a:ahLst/>
              <a:cxnLst>
                <a:cxn ang="T10">
                  <a:pos x="T0" y="T1"/>
                </a:cxn>
                <a:cxn ang="T11">
                  <a:pos x="T2" y="T3"/>
                </a:cxn>
                <a:cxn ang="T12">
                  <a:pos x="T4" y="T5"/>
                </a:cxn>
                <a:cxn ang="T13">
                  <a:pos x="T6" y="T7"/>
                </a:cxn>
                <a:cxn ang="T14">
                  <a:pos x="T8" y="T9"/>
                </a:cxn>
              </a:cxnLst>
              <a:rect l="T15" t="T16" r="T17" b="T18"/>
              <a:pathLst>
                <a:path w="10619" h="8402">
                  <a:moveTo>
                    <a:pt x="0" y="7999"/>
                  </a:moveTo>
                  <a:lnTo>
                    <a:pt x="10111" y="0"/>
                  </a:lnTo>
                  <a:lnTo>
                    <a:pt x="10619" y="1"/>
                  </a:lnTo>
                  <a:lnTo>
                    <a:pt x="0" y="8402"/>
                  </a:lnTo>
                  <a:lnTo>
                    <a:pt x="0" y="7999"/>
                  </a:lnTo>
                  <a:close/>
                </a:path>
              </a:pathLst>
            </a:custGeom>
            <a:solidFill>
              <a:srgbClr val="B5C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44" name="Freeform 40">
              <a:extLst>
                <a:ext uri="{FF2B5EF4-FFF2-40B4-BE49-F238E27FC236}">
                  <a16:creationId xmlns:a16="http://schemas.microsoft.com/office/drawing/2014/main" id="{7F783AFD-54AF-4C70-A221-27F198B8300C}"/>
                </a:ext>
              </a:extLst>
            </p:cNvPr>
            <p:cNvSpPr>
              <a:spLocks/>
            </p:cNvSpPr>
            <p:nvPr/>
          </p:nvSpPr>
          <p:spPr bwMode="auto">
            <a:xfrm>
              <a:off x="1088" y="312"/>
              <a:ext cx="749" cy="592"/>
            </a:xfrm>
            <a:custGeom>
              <a:avLst/>
              <a:gdLst>
                <a:gd name="T0" fmla="*/ 0 w 10873"/>
                <a:gd name="T1" fmla="*/ 39 h 8603"/>
                <a:gd name="T2" fmla="*/ 49 w 10873"/>
                <a:gd name="T3" fmla="*/ 0 h 8603"/>
                <a:gd name="T4" fmla="*/ 52 w 10873"/>
                <a:gd name="T5" fmla="*/ 0 h 8603"/>
                <a:gd name="T6" fmla="*/ 0 w 10873"/>
                <a:gd name="T7" fmla="*/ 41 h 8603"/>
                <a:gd name="T8" fmla="*/ 0 w 10873"/>
                <a:gd name="T9" fmla="*/ 39 h 8603"/>
                <a:gd name="T10" fmla="*/ 0 60000 65536"/>
                <a:gd name="T11" fmla="*/ 0 60000 65536"/>
                <a:gd name="T12" fmla="*/ 0 60000 65536"/>
                <a:gd name="T13" fmla="*/ 0 60000 65536"/>
                <a:gd name="T14" fmla="*/ 0 60000 65536"/>
                <a:gd name="T15" fmla="*/ 0 w 10873"/>
                <a:gd name="T16" fmla="*/ 0 h 8603"/>
                <a:gd name="T17" fmla="*/ 10873 w 10873"/>
                <a:gd name="T18" fmla="*/ 8603 h 8603"/>
              </a:gdLst>
              <a:ahLst/>
              <a:cxnLst>
                <a:cxn ang="T10">
                  <a:pos x="T0" y="T1"/>
                </a:cxn>
                <a:cxn ang="T11">
                  <a:pos x="T2" y="T3"/>
                </a:cxn>
                <a:cxn ang="T12">
                  <a:pos x="T4" y="T5"/>
                </a:cxn>
                <a:cxn ang="T13">
                  <a:pos x="T6" y="T7"/>
                </a:cxn>
                <a:cxn ang="T14">
                  <a:pos x="T8" y="T9"/>
                </a:cxn>
              </a:cxnLst>
              <a:rect l="T15" t="T16" r="T17" b="T18"/>
              <a:pathLst>
                <a:path w="10873" h="8603">
                  <a:moveTo>
                    <a:pt x="0" y="8200"/>
                  </a:moveTo>
                  <a:lnTo>
                    <a:pt x="10364" y="0"/>
                  </a:lnTo>
                  <a:lnTo>
                    <a:pt x="10873" y="1"/>
                  </a:lnTo>
                  <a:lnTo>
                    <a:pt x="0" y="8603"/>
                  </a:lnTo>
                  <a:lnTo>
                    <a:pt x="0" y="8200"/>
                  </a:lnTo>
                  <a:close/>
                </a:path>
              </a:pathLst>
            </a:custGeom>
            <a:solidFill>
              <a:srgbClr val="B8C9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45" name="Freeform 41">
              <a:extLst>
                <a:ext uri="{FF2B5EF4-FFF2-40B4-BE49-F238E27FC236}">
                  <a16:creationId xmlns:a16="http://schemas.microsoft.com/office/drawing/2014/main" id="{DDE3B988-9ECF-433F-BF13-FE7BCACAA5D8}"/>
                </a:ext>
              </a:extLst>
            </p:cNvPr>
            <p:cNvSpPr>
              <a:spLocks/>
            </p:cNvSpPr>
            <p:nvPr/>
          </p:nvSpPr>
          <p:spPr bwMode="auto">
            <a:xfrm>
              <a:off x="1088" y="312"/>
              <a:ext cx="767" cy="607"/>
            </a:xfrm>
            <a:custGeom>
              <a:avLst/>
              <a:gdLst>
                <a:gd name="T0" fmla="*/ 0 w 11127"/>
                <a:gd name="T1" fmla="*/ 40 h 8806"/>
                <a:gd name="T2" fmla="*/ 50 w 11127"/>
                <a:gd name="T3" fmla="*/ 0 h 8806"/>
                <a:gd name="T4" fmla="*/ 53 w 11127"/>
                <a:gd name="T5" fmla="*/ 0 h 8806"/>
                <a:gd name="T6" fmla="*/ 0 w 11127"/>
                <a:gd name="T7" fmla="*/ 42 h 8806"/>
                <a:gd name="T8" fmla="*/ 0 w 11127"/>
                <a:gd name="T9" fmla="*/ 40 h 8806"/>
                <a:gd name="T10" fmla="*/ 0 60000 65536"/>
                <a:gd name="T11" fmla="*/ 0 60000 65536"/>
                <a:gd name="T12" fmla="*/ 0 60000 65536"/>
                <a:gd name="T13" fmla="*/ 0 60000 65536"/>
                <a:gd name="T14" fmla="*/ 0 60000 65536"/>
                <a:gd name="T15" fmla="*/ 0 w 11127"/>
                <a:gd name="T16" fmla="*/ 0 h 8806"/>
                <a:gd name="T17" fmla="*/ 11127 w 11127"/>
                <a:gd name="T18" fmla="*/ 8806 h 8806"/>
              </a:gdLst>
              <a:ahLst/>
              <a:cxnLst>
                <a:cxn ang="T10">
                  <a:pos x="T0" y="T1"/>
                </a:cxn>
                <a:cxn ang="T11">
                  <a:pos x="T2" y="T3"/>
                </a:cxn>
                <a:cxn ang="T12">
                  <a:pos x="T4" y="T5"/>
                </a:cxn>
                <a:cxn ang="T13">
                  <a:pos x="T6" y="T7"/>
                </a:cxn>
                <a:cxn ang="T14">
                  <a:pos x="T8" y="T9"/>
                </a:cxn>
              </a:cxnLst>
              <a:rect l="T15" t="T16" r="T17" b="T18"/>
              <a:pathLst>
                <a:path w="11127" h="8806">
                  <a:moveTo>
                    <a:pt x="0" y="8401"/>
                  </a:moveTo>
                  <a:lnTo>
                    <a:pt x="10619" y="0"/>
                  </a:lnTo>
                  <a:lnTo>
                    <a:pt x="11127" y="2"/>
                  </a:lnTo>
                  <a:lnTo>
                    <a:pt x="0" y="8806"/>
                  </a:lnTo>
                  <a:lnTo>
                    <a:pt x="0" y="8401"/>
                  </a:lnTo>
                  <a:close/>
                </a:path>
              </a:pathLst>
            </a:custGeom>
            <a:solidFill>
              <a:srgbClr val="BACA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46" name="Freeform 42">
              <a:extLst>
                <a:ext uri="{FF2B5EF4-FFF2-40B4-BE49-F238E27FC236}">
                  <a16:creationId xmlns:a16="http://schemas.microsoft.com/office/drawing/2014/main" id="{6D2643E7-E098-4635-B5E6-066059ECD970}"/>
                </a:ext>
              </a:extLst>
            </p:cNvPr>
            <p:cNvSpPr>
              <a:spLocks/>
            </p:cNvSpPr>
            <p:nvPr/>
          </p:nvSpPr>
          <p:spPr bwMode="auto">
            <a:xfrm>
              <a:off x="1088" y="312"/>
              <a:ext cx="779" cy="620"/>
            </a:xfrm>
            <a:custGeom>
              <a:avLst/>
              <a:gdLst>
                <a:gd name="T0" fmla="*/ 0 w 11310"/>
                <a:gd name="T1" fmla="*/ 41 h 9006"/>
                <a:gd name="T2" fmla="*/ 52 w 11310"/>
                <a:gd name="T3" fmla="*/ 0 h 9006"/>
                <a:gd name="T4" fmla="*/ 54 w 11310"/>
                <a:gd name="T5" fmla="*/ 0 h 9006"/>
                <a:gd name="T6" fmla="*/ 54 w 11310"/>
                <a:gd name="T7" fmla="*/ 0 h 9006"/>
                <a:gd name="T8" fmla="*/ 54 w 11310"/>
                <a:gd name="T9" fmla="*/ 0 h 9006"/>
                <a:gd name="T10" fmla="*/ 0 w 11310"/>
                <a:gd name="T11" fmla="*/ 43 h 9006"/>
                <a:gd name="T12" fmla="*/ 0 w 11310"/>
                <a:gd name="T13" fmla="*/ 41 h 9006"/>
                <a:gd name="T14" fmla="*/ 0 60000 65536"/>
                <a:gd name="T15" fmla="*/ 0 60000 65536"/>
                <a:gd name="T16" fmla="*/ 0 60000 65536"/>
                <a:gd name="T17" fmla="*/ 0 60000 65536"/>
                <a:gd name="T18" fmla="*/ 0 60000 65536"/>
                <a:gd name="T19" fmla="*/ 0 60000 65536"/>
                <a:gd name="T20" fmla="*/ 0 60000 65536"/>
                <a:gd name="T21" fmla="*/ 0 w 11310"/>
                <a:gd name="T22" fmla="*/ 0 h 9006"/>
                <a:gd name="T23" fmla="*/ 11310 w 11310"/>
                <a:gd name="T24" fmla="*/ 9006 h 90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310" h="9006">
                  <a:moveTo>
                    <a:pt x="0" y="8602"/>
                  </a:moveTo>
                  <a:lnTo>
                    <a:pt x="10873" y="0"/>
                  </a:lnTo>
                  <a:lnTo>
                    <a:pt x="11294" y="2"/>
                  </a:lnTo>
                  <a:lnTo>
                    <a:pt x="11310" y="58"/>
                  </a:lnTo>
                  <a:lnTo>
                    <a:pt x="0" y="9006"/>
                  </a:lnTo>
                  <a:lnTo>
                    <a:pt x="0" y="8602"/>
                  </a:lnTo>
                  <a:close/>
                </a:path>
              </a:pathLst>
            </a:custGeom>
            <a:solidFill>
              <a:srgbClr val="BDCC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47" name="Freeform 43">
              <a:extLst>
                <a:ext uri="{FF2B5EF4-FFF2-40B4-BE49-F238E27FC236}">
                  <a16:creationId xmlns:a16="http://schemas.microsoft.com/office/drawing/2014/main" id="{60E7A129-DD60-43EA-BDE5-32EE1E46EED6}"/>
                </a:ext>
              </a:extLst>
            </p:cNvPr>
            <p:cNvSpPr>
              <a:spLocks/>
            </p:cNvSpPr>
            <p:nvPr/>
          </p:nvSpPr>
          <p:spPr bwMode="auto">
            <a:xfrm>
              <a:off x="1088" y="312"/>
              <a:ext cx="782" cy="634"/>
            </a:xfrm>
            <a:custGeom>
              <a:avLst/>
              <a:gdLst>
                <a:gd name="T0" fmla="*/ 0 w 11357"/>
                <a:gd name="T1" fmla="*/ 42 h 9207"/>
                <a:gd name="T2" fmla="*/ 53 w 11357"/>
                <a:gd name="T3" fmla="*/ 0 h 9207"/>
                <a:gd name="T4" fmla="*/ 54 w 11357"/>
                <a:gd name="T5" fmla="*/ 0 h 9207"/>
                <a:gd name="T6" fmla="*/ 54 w 11357"/>
                <a:gd name="T7" fmla="*/ 0 h 9207"/>
                <a:gd name="T8" fmla="*/ 54 w 11357"/>
                <a:gd name="T9" fmla="*/ 1 h 9207"/>
                <a:gd name="T10" fmla="*/ 0 w 11357"/>
                <a:gd name="T11" fmla="*/ 44 h 9207"/>
                <a:gd name="T12" fmla="*/ 0 w 11357"/>
                <a:gd name="T13" fmla="*/ 42 h 9207"/>
                <a:gd name="T14" fmla="*/ 0 60000 65536"/>
                <a:gd name="T15" fmla="*/ 0 60000 65536"/>
                <a:gd name="T16" fmla="*/ 0 60000 65536"/>
                <a:gd name="T17" fmla="*/ 0 60000 65536"/>
                <a:gd name="T18" fmla="*/ 0 60000 65536"/>
                <a:gd name="T19" fmla="*/ 0 60000 65536"/>
                <a:gd name="T20" fmla="*/ 0 60000 65536"/>
                <a:gd name="T21" fmla="*/ 0 w 11357"/>
                <a:gd name="T22" fmla="*/ 0 h 9207"/>
                <a:gd name="T23" fmla="*/ 11357 w 11357"/>
                <a:gd name="T24" fmla="*/ 9207 h 92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357" h="9207">
                  <a:moveTo>
                    <a:pt x="0" y="8804"/>
                  </a:moveTo>
                  <a:lnTo>
                    <a:pt x="11127" y="0"/>
                  </a:lnTo>
                  <a:lnTo>
                    <a:pt x="11294" y="1"/>
                  </a:lnTo>
                  <a:lnTo>
                    <a:pt x="11357" y="222"/>
                  </a:lnTo>
                  <a:lnTo>
                    <a:pt x="0" y="9207"/>
                  </a:lnTo>
                  <a:lnTo>
                    <a:pt x="0" y="8804"/>
                  </a:lnTo>
                  <a:close/>
                </a:path>
              </a:pathLst>
            </a:custGeom>
            <a:solidFill>
              <a:srgbClr val="BFCE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48" name="Freeform 44">
              <a:extLst>
                <a:ext uri="{FF2B5EF4-FFF2-40B4-BE49-F238E27FC236}">
                  <a16:creationId xmlns:a16="http://schemas.microsoft.com/office/drawing/2014/main" id="{330661D2-5041-40A1-9D3D-1AB419EA91A3}"/>
                </a:ext>
              </a:extLst>
            </p:cNvPr>
            <p:cNvSpPr>
              <a:spLocks/>
            </p:cNvSpPr>
            <p:nvPr/>
          </p:nvSpPr>
          <p:spPr bwMode="auto">
            <a:xfrm>
              <a:off x="1088" y="315"/>
              <a:ext cx="786" cy="645"/>
            </a:xfrm>
            <a:custGeom>
              <a:avLst/>
              <a:gdLst>
                <a:gd name="T0" fmla="*/ 0 w 11403"/>
                <a:gd name="T1" fmla="*/ 43 h 9351"/>
                <a:gd name="T2" fmla="*/ 54 w 11403"/>
                <a:gd name="T3" fmla="*/ 0 h 9351"/>
                <a:gd name="T4" fmla="*/ 54 w 11403"/>
                <a:gd name="T5" fmla="*/ 2 h 9351"/>
                <a:gd name="T6" fmla="*/ 0 w 11403"/>
                <a:gd name="T7" fmla="*/ 44 h 9351"/>
                <a:gd name="T8" fmla="*/ 0 w 11403"/>
                <a:gd name="T9" fmla="*/ 43 h 9351"/>
                <a:gd name="T10" fmla="*/ 0 60000 65536"/>
                <a:gd name="T11" fmla="*/ 0 60000 65536"/>
                <a:gd name="T12" fmla="*/ 0 60000 65536"/>
                <a:gd name="T13" fmla="*/ 0 60000 65536"/>
                <a:gd name="T14" fmla="*/ 0 60000 65536"/>
                <a:gd name="T15" fmla="*/ 0 w 11403"/>
                <a:gd name="T16" fmla="*/ 0 h 9351"/>
                <a:gd name="T17" fmla="*/ 11403 w 11403"/>
                <a:gd name="T18" fmla="*/ 9351 h 9351"/>
              </a:gdLst>
              <a:ahLst/>
              <a:cxnLst>
                <a:cxn ang="T10">
                  <a:pos x="T0" y="T1"/>
                </a:cxn>
                <a:cxn ang="T11">
                  <a:pos x="T2" y="T3"/>
                </a:cxn>
                <a:cxn ang="T12">
                  <a:pos x="T4" y="T5"/>
                </a:cxn>
                <a:cxn ang="T13">
                  <a:pos x="T6" y="T7"/>
                </a:cxn>
                <a:cxn ang="T14">
                  <a:pos x="T8" y="T9"/>
                </a:cxn>
              </a:cxnLst>
              <a:rect l="T15" t="T16" r="T17" b="T18"/>
              <a:pathLst>
                <a:path w="11403" h="9351">
                  <a:moveTo>
                    <a:pt x="0" y="8948"/>
                  </a:moveTo>
                  <a:lnTo>
                    <a:pt x="11310" y="0"/>
                  </a:lnTo>
                  <a:lnTo>
                    <a:pt x="11403" y="329"/>
                  </a:lnTo>
                  <a:lnTo>
                    <a:pt x="0" y="9351"/>
                  </a:lnTo>
                  <a:lnTo>
                    <a:pt x="0" y="8948"/>
                  </a:lnTo>
                  <a:close/>
                </a:path>
              </a:pathLst>
            </a:custGeom>
            <a:solidFill>
              <a:srgbClr val="C1D0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49" name="Freeform 45">
              <a:extLst>
                <a:ext uri="{FF2B5EF4-FFF2-40B4-BE49-F238E27FC236}">
                  <a16:creationId xmlns:a16="http://schemas.microsoft.com/office/drawing/2014/main" id="{B778D2A7-64A5-4470-8412-2DFA2F344B7C}"/>
                </a:ext>
              </a:extLst>
            </p:cNvPr>
            <p:cNvSpPr>
              <a:spLocks/>
            </p:cNvSpPr>
            <p:nvPr/>
          </p:nvSpPr>
          <p:spPr bwMode="auto">
            <a:xfrm>
              <a:off x="1088" y="327"/>
              <a:ext cx="789" cy="647"/>
            </a:xfrm>
            <a:custGeom>
              <a:avLst/>
              <a:gdLst>
                <a:gd name="T0" fmla="*/ 0 w 11451"/>
                <a:gd name="T1" fmla="*/ 43 h 9389"/>
                <a:gd name="T2" fmla="*/ 54 w 11451"/>
                <a:gd name="T3" fmla="*/ 0 h 9389"/>
                <a:gd name="T4" fmla="*/ 54 w 11451"/>
                <a:gd name="T5" fmla="*/ 2 h 9389"/>
                <a:gd name="T6" fmla="*/ 0 w 11451"/>
                <a:gd name="T7" fmla="*/ 45 h 9389"/>
                <a:gd name="T8" fmla="*/ 0 w 11451"/>
                <a:gd name="T9" fmla="*/ 43 h 9389"/>
                <a:gd name="T10" fmla="*/ 0 60000 65536"/>
                <a:gd name="T11" fmla="*/ 0 60000 65536"/>
                <a:gd name="T12" fmla="*/ 0 60000 65536"/>
                <a:gd name="T13" fmla="*/ 0 60000 65536"/>
                <a:gd name="T14" fmla="*/ 0 60000 65536"/>
                <a:gd name="T15" fmla="*/ 0 w 11451"/>
                <a:gd name="T16" fmla="*/ 0 h 9389"/>
                <a:gd name="T17" fmla="*/ 11451 w 11451"/>
                <a:gd name="T18" fmla="*/ 9389 h 9389"/>
              </a:gdLst>
              <a:ahLst/>
              <a:cxnLst>
                <a:cxn ang="T10">
                  <a:pos x="T0" y="T1"/>
                </a:cxn>
                <a:cxn ang="T11">
                  <a:pos x="T2" y="T3"/>
                </a:cxn>
                <a:cxn ang="T12">
                  <a:pos x="T4" y="T5"/>
                </a:cxn>
                <a:cxn ang="T13">
                  <a:pos x="T6" y="T7"/>
                </a:cxn>
                <a:cxn ang="T14">
                  <a:pos x="T8" y="T9"/>
                </a:cxn>
              </a:cxnLst>
              <a:rect l="T15" t="T16" r="T17" b="T18"/>
              <a:pathLst>
                <a:path w="11451" h="9389">
                  <a:moveTo>
                    <a:pt x="0" y="8985"/>
                  </a:moveTo>
                  <a:lnTo>
                    <a:pt x="11357" y="0"/>
                  </a:lnTo>
                  <a:lnTo>
                    <a:pt x="11451" y="329"/>
                  </a:lnTo>
                  <a:lnTo>
                    <a:pt x="0" y="9389"/>
                  </a:lnTo>
                  <a:lnTo>
                    <a:pt x="0" y="8985"/>
                  </a:lnTo>
                  <a:close/>
                </a:path>
              </a:pathLst>
            </a:custGeom>
            <a:solidFill>
              <a:srgbClr val="C6D3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50" name="Freeform 46">
              <a:extLst>
                <a:ext uri="{FF2B5EF4-FFF2-40B4-BE49-F238E27FC236}">
                  <a16:creationId xmlns:a16="http://schemas.microsoft.com/office/drawing/2014/main" id="{BF2CE6B0-AA34-4F74-B417-6034C371AC3E}"/>
                </a:ext>
              </a:extLst>
            </p:cNvPr>
            <p:cNvSpPr>
              <a:spLocks/>
            </p:cNvSpPr>
            <p:nvPr/>
          </p:nvSpPr>
          <p:spPr bwMode="auto">
            <a:xfrm>
              <a:off x="1088" y="338"/>
              <a:ext cx="792" cy="640"/>
            </a:xfrm>
            <a:custGeom>
              <a:avLst/>
              <a:gdLst>
                <a:gd name="T0" fmla="*/ 0 w 11498"/>
                <a:gd name="T1" fmla="*/ 43 h 9275"/>
                <a:gd name="T2" fmla="*/ 54 w 11498"/>
                <a:gd name="T3" fmla="*/ 0 h 9275"/>
                <a:gd name="T4" fmla="*/ 55 w 11498"/>
                <a:gd name="T5" fmla="*/ 2 h 9275"/>
                <a:gd name="T6" fmla="*/ 1 w 11498"/>
                <a:gd name="T7" fmla="*/ 44 h 9275"/>
                <a:gd name="T8" fmla="*/ 0 w 11498"/>
                <a:gd name="T9" fmla="*/ 44 h 9275"/>
                <a:gd name="T10" fmla="*/ 0 w 11498"/>
                <a:gd name="T11" fmla="*/ 44 h 9275"/>
                <a:gd name="T12" fmla="*/ 0 w 11498"/>
                <a:gd name="T13" fmla="*/ 43 h 9275"/>
                <a:gd name="T14" fmla="*/ 0 60000 65536"/>
                <a:gd name="T15" fmla="*/ 0 60000 65536"/>
                <a:gd name="T16" fmla="*/ 0 60000 65536"/>
                <a:gd name="T17" fmla="*/ 0 60000 65536"/>
                <a:gd name="T18" fmla="*/ 0 60000 65536"/>
                <a:gd name="T19" fmla="*/ 0 60000 65536"/>
                <a:gd name="T20" fmla="*/ 0 60000 65536"/>
                <a:gd name="T21" fmla="*/ 0 w 11498"/>
                <a:gd name="T22" fmla="*/ 0 h 9275"/>
                <a:gd name="T23" fmla="*/ 11498 w 11498"/>
                <a:gd name="T24" fmla="*/ 9275 h 92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98" h="9275">
                  <a:moveTo>
                    <a:pt x="0" y="9022"/>
                  </a:moveTo>
                  <a:lnTo>
                    <a:pt x="11403" y="0"/>
                  </a:lnTo>
                  <a:lnTo>
                    <a:pt x="11498" y="330"/>
                  </a:lnTo>
                  <a:lnTo>
                    <a:pt x="191" y="9275"/>
                  </a:lnTo>
                  <a:lnTo>
                    <a:pt x="0" y="9274"/>
                  </a:lnTo>
                  <a:lnTo>
                    <a:pt x="0" y="9022"/>
                  </a:lnTo>
                  <a:close/>
                </a:path>
              </a:pathLst>
            </a:custGeom>
            <a:solidFill>
              <a:srgbClr val="C8D5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51" name="Freeform 47">
              <a:extLst>
                <a:ext uri="{FF2B5EF4-FFF2-40B4-BE49-F238E27FC236}">
                  <a16:creationId xmlns:a16="http://schemas.microsoft.com/office/drawing/2014/main" id="{08431566-6E09-4DCF-A978-A3865EEE1BC9}"/>
                </a:ext>
              </a:extLst>
            </p:cNvPr>
            <p:cNvSpPr>
              <a:spLocks/>
            </p:cNvSpPr>
            <p:nvPr/>
          </p:nvSpPr>
          <p:spPr bwMode="auto">
            <a:xfrm>
              <a:off x="1088" y="349"/>
              <a:ext cx="796" cy="629"/>
            </a:xfrm>
            <a:custGeom>
              <a:avLst/>
              <a:gdLst>
                <a:gd name="T0" fmla="*/ 0 w 11545"/>
                <a:gd name="T1" fmla="*/ 43 h 9111"/>
                <a:gd name="T2" fmla="*/ 54 w 11545"/>
                <a:gd name="T3" fmla="*/ 0 h 9111"/>
                <a:gd name="T4" fmla="*/ 55 w 11545"/>
                <a:gd name="T5" fmla="*/ 2 h 9111"/>
                <a:gd name="T6" fmla="*/ 2 w 11545"/>
                <a:gd name="T7" fmla="*/ 43 h 9111"/>
                <a:gd name="T8" fmla="*/ 0 w 11545"/>
                <a:gd name="T9" fmla="*/ 43 h 9111"/>
                <a:gd name="T10" fmla="*/ 0 w 11545"/>
                <a:gd name="T11" fmla="*/ 43 h 9111"/>
                <a:gd name="T12" fmla="*/ 0 w 11545"/>
                <a:gd name="T13" fmla="*/ 43 h 9111"/>
                <a:gd name="T14" fmla="*/ 0 60000 65536"/>
                <a:gd name="T15" fmla="*/ 0 60000 65536"/>
                <a:gd name="T16" fmla="*/ 0 60000 65536"/>
                <a:gd name="T17" fmla="*/ 0 60000 65536"/>
                <a:gd name="T18" fmla="*/ 0 60000 65536"/>
                <a:gd name="T19" fmla="*/ 0 60000 65536"/>
                <a:gd name="T20" fmla="*/ 0 60000 65536"/>
                <a:gd name="T21" fmla="*/ 0 w 11545"/>
                <a:gd name="T22" fmla="*/ 0 h 9111"/>
                <a:gd name="T23" fmla="*/ 11545 w 11545"/>
                <a:gd name="T24" fmla="*/ 9111 h 91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45" h="9111">
                  <a:moveTo>
                    <a:pt x="0" y="9060"/>
                  </a:moveTo>
                  <a:lnTo>
                    <a:pt x="11451" y="0"/>
                  </a:lnTo>
                  <a:lnTo>
                    <a:pt x="11545" y="329"/>
                  </a:lnTo>
                  <a:lnTo>
                    <a:pt x="445" y="9111"/>
                  </a:lnTo>
                  <a:lnTo>
                    <a:pt x="0" y="9109"/>
                  </a:lnTo>
                  <a:lnTo>
                    <a:pt x="0" y="9060"/>
                  </a:lnTo>
                  <a:close/>
                </a:path>
              </a:pathLst>
            </a:custGeom>
            <a:solidFill>
              <a:srgbClr val="CBD7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52" name="Freeform 48">
              <a:extLst>
                <a:ext uri="{FF2B5EF4-FFF2-40B4-BE49-F238E27FC236}">
                  <a16:creationId xmlns:a16="http://schemas.microsoft.com/office/drawing/2014/main" id="{BB7AEA69-0D58-45E9-98F7-01D02BB0C979}"/>
                </a:ext>
              </a:extLst>
            </p:cNvPr>
            <p:cNvSpPr>
              <a:spLocks/>
            </p:cNvSpPr>
            <p:nvPr/>
          </p:nvSpPr>
          <p:spPr bwMode="auto">
            <a:xfrm>
              <a:off x="1101" y="361"/>
              <a:ext cx="786" cy="617"/>
            </a:xfrm>
            <a:custGeom>
              <a:avLst/>
              <a:gdLst>
                <a:gd name="T0" fmla="*/ 0 w 11401"/>
                <a:gd name="T1" fmla="*/ 43 h 8947"/>
                <a:gd name="T2" fmla="*/ 54 w 11401"/>
                <a:gd name="T3" fmla="*/ 0 h 8947"/>
                <a:gd name="T4" fmla="*/ 54 w 11401"/>
                <a:gd name="T5" fmla="*/ 2 h 8947"/>
                <a:gd name="T6" fmla="*/ 2 w 11401"/>
                <a:gd name="T7" fmla="*/ 43 h 8947"/>
                <a:gd name="T8" fmla="*/ 0 w 11401"/>
                <a:gd name="T9" fmla="*/ 43 h 8947"/>
                <a:gd name="T10" fmla="*/ 0 60000 65536"/>
                <a:gd name="T11" fmla="*/ 0 60000 65536"/>
                <a:gd name="T12" fmla="*/ 0 60000 65536"/>
                <a:gd name="T13" fmla="*/ 0 60000 65536"/>
                <a:gd name="T14" fmla="*/ 0 60000 65536"/>
                <a:gd name="T15" fmla="*/ 0 w 11401"/>
                <a:gd name="T16" fmla="*/ 0 h 8947"/>
                <a:gd name="T17" fmla="*/ 11401 w 11401"/>
                <a:gd name="T18" fmla="*/ 8947 h 8947"/>
              </a:gdLst>
              <a:ahLst/>
              <a:cxnLst>
                <a:cxn ang="T10">
                  <a:pos x="T0" y="T1"/>
                </a:cxn>
                <a:cxn ang="T11">
                  <a:pos x="T2" y="T3"/>
                </a:cxn>
                <a:cxn ang="T12">
                  <a:pos x="T4" y="T5"/>
                </a:cxn>
                <a:cxn ang="T13">
                  <a:pos x="T6" y="T7"/>
                </a:cxn>
                <a:cxn ang="T14">
                  <a:pos x="T8" y="T9"/>
                </a:cxn>
              </a:cxnLst>
              <a:rect l="T15" t="T16" r="T17" b="T18"/>
              <a:pathLst>
                <a:path w="11401" h="8947">
                  <a:moveTo>
                    <a:pt x="0" y="8945"/>
                  </a:moveTo>
                  <a:lnTo>
                    <a:pt x="11307" y="0"/>
                  </a:lnTo>
                  <a:lnTo>
                    <a:pt x="11401" y="330"/>
                  </a:lnTo>
                  <a:lnTo>
                    <a:pt x="508" y="8947"/>
                  </a:lnTo>
                  <a:lnTo>
                    <a:pt x="0" y="8945"/>
                  </a:lnTo>
                  <a:close/>
                </a:path>
              </a:pathLst>
            </a:custGeom>
            <a:solidFill>
              <a:srgbClr val="CDD9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53" name="Freeform 49">
              <a:extLst>
                <a:ext uri="{FF2B5EF4-FFF2-40B4-BE49-F238E27FC236}">
                  <a16:creationId xmlns:a16="http://schemas.microsoft.com/office/drawing/2014/main" id="{2BB7C475-BE6F-4C64-8BFA-B4AB54C91378}"/>
                </a:ext>
              </a:extLst>
            </p:cNvPr>
            <p:cNvSpPr>
              <a:spLocks/>
            </p:cNvSpPr>
            <p:nvPr/>
          </p:nvSpPr>
          <p:spPr bwMode="auto">
            <a:xfrm>
              <a:off x="1119" y="372"/>
              <a:ext cx="771" cy="606"/>
            </a:xfrm>
            <a:custGeom>
              <a:avLst/>
              <a:gdLst>
                <a:gd name="T0" fmla="*/ 0 w 11194"/>
                <a:gd name="T1" fmla="*/ 42 h 8784"/>
                <a:gd name="T2" fmla="*/ 53 w 11194"/>
                <a:gd name="T3" fmla="*/ 0 h 8784"/>
                <a:gd name="T4" fmla="*/ 53 w 11194"/>
                <a:gd name="T5" fmla="*/ 2 h 8784"/>
                <a:gd name="T6" fmla="*/ 2 w 11194"/>
                <a:gd name="T7" fmla="*/ 42 h 8784"/>
                <a:gd name="T8" fmla="*/ 0 w 11194"/>
                <a:gd name="T9" fmla="*/ 42 h 8784"/>
                <a:gd name="T10" fmla="*/ 0 60000 65536"/>
                <a:gd name="T11" fmla="*/ 0 60000 65536"/>
                <a:gd name="T12" fmla="*/ 0 60000 65536"/>
                <a:gd name="T13" fmla="*/ 0 60000 65536"/>
                <a:gd name="T14" fmla="*/ 0 60000 65536"/>
                <a:gd name="T15" fmla="*/ 0 w 11194"/>
                <a:gd name="T16" fmla="*/ 0 h 8784"/>
                <a:gd name="T17" fmla="*/ 11194 w 11194"/>
                <a:gd name="T18" fmla="*/ 8784 h 8784"/>
              </a:gdLst>
              <a:ahLst/>
              <a:cxnLst>
                <a:cxn ang="T10">
                  <a:pos x="T0" y="T1"/>
                </a:cxn>
                <a:cxn ang="T11">
                  <a:pos x="T2" y="T3"/>
                </a:cxn>
                <a:cxn ang="T12">
                  <a:pos x="T4" y="T5"/>
                </a:cxn>
                <a:cxn ang="T13">
                  <a:pos x="T6" y="T7"/>
                </a:cxn>
                <a:cxn ang="T14">
                  <a:pos x="T8" y="T9"/>
                </a:cxn>
              </a:cxnLst>
              <a:rect l="T15" t="T16" r="T17" b="T18"/>
              <a:pathLst>
                <a:path w="11194" h="8784">
                  <a:moveTo>
                    <a:pt x="0" y="8782"/>
                  </a:moveTo>
                  <a:lnTo>
                    <a:pt x="11100" y="0"/>
                  </a:lnTo>
                  <a:lnTo>
                    <a:pt x="11194" y="330"/>
                  </a:lnTo>
                  <a:lnTo>
                    <a:pt x="508" y="8784"/>
                  </a:lnTo>
                  <a:lnTo>
                    <a:pt x="0" y="8782"/>
                  </a:lnTo>
                  <a:close/>
                </a:path>
              </a:pathLst>
            </a:custGeom>
            <a:solidFill>
              <a:srgbClr val="CFDA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54" name="Freeform 50">
              <a:extLst>
                <a:ext uri="{FF2B5EF4-FFF2-40B4-BE49-F238E27FC236}">
                  <a16:creationId xmlns:a16="http://schemas.microsoft.com/office/drawing/2014/main" id="{32F04BCE-E4E4-492A-996D-0A14137C44A8}"/>
                </a:ext>
              </a:extLst>
            </p:cNvPr>
            <p:cNvSpPr>
              <a:spLocks/>
            </p:cNvSpPr>
            <p:nvPr/>
          </p:nvSpPr>
          <p:spPr bwMode="auto">
            <a:xfrm>
              <a:off x="1136" y="383"/>
              <a:ext cx="757" cy="595"/>
            </a:xfrm>
            <a:custGeom>
              <a:avLst/>
              <a:gdLst>
                <a:gd name="T0" fmla="*/ 0 w 10987"/>
                <a:gd name="T1" fmla="*/ 41 h 8618"/>
                <a:gd name="T2" fmla="*/ 52 w 10987"/>
                <a:gd name="T3" fmla="*/ 0 h 8618"/>
                <a:gd name="T4" fmla="*/ 52 w 10987"/>
                <a:gd name="T5" fmla="*/ 2 h 8618"/>
                <a:gd name="T6" fmla="*/ 2 w 10987"/>
                <a:gd name="T7" fmla="*/ 41 h 8618"/>
                <a:gd name="T8" fmla="*/ 0 w 10987"/>
                <a:gd name="T9" fmla="*/ 41 h 8618"/>
                <a:gd name="T10" fmla="*/ 0 60000 65536"/>
                <a:gd name="T11" fmla="*/ 0 60000 65536"/>
                <a:gd name="T12" fmla="*/ 0 60000 65536"/>
                <a:gd name="T13" fmla="*/ 0 60000 65536"/>
                <a:gd name="T14" fmla="*/ 0 60000 65536"/>
                <a:gd name="T15" fmla="*/ 0 w 10987"/>
                <a:gd name="T16" fmla="*/ 0 h 8618"/>
                <a:gd name="T17" fmla="*/ 10987 w 10987"/>
                <a:gd name="T18" fmla="*/ 8618 h 8618"/>
              </a:gdLst>
              <a:ahLst/>
              <a:cxnLst>
                <a:cxn ang="T10">
                  <a:pos x="T0" y="T1"/>
                </a:cxn>
                <a:cxn ang="T11">
                  <a:pos x="T2" y="T3"/>
                </a:cxn>
                <a:cxn ang="T12">
                  <a:pos x="T4" y="T5"/>
                </a:cxn>
                <a:cxn ang="T13">
                  <a:pos x="T6" y="T7"/>
                </a:cxn>
                <a:cxn ang="T14">
                  <a:pos x="T8" y="T9"/>
                </a:cxn>
              </a:cxnLst>
              <a:rect l="T15" t="T16" r="T17" b="T18"/>
              <a:pathLst>
                <a:path w="10987" h="8618">
                  <a:moveTo>
                    <a:pt x="0" y="8617"/>
                  </a:moveTo>
                  <a:lnTo>
                    <a:pt x="10893" y="0"/>
                  </a:lnTo>
                  <a:lnTo>
                    <a:pt x="10987" y="329"/>
                  </a:lnTo>
                  <a:lnTo>
                    <a:pt x="508" y="8618"/>
                  </a:lnTo>
                  <a:lnTo>
                    <a:pt x="0" y="8617"/>
                  </a:lnTo>
                  <a:close/>
                </a:path>
              </a:pathLst>
            </a:custGeom>
            <a:solidFill>
              <a:srgbClr val="D1DC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55" name="Freeform 51">
              <a:extLst>
                <a:ext uri="{FF2B5EF4-FFF2-40B4-BE49-F238E27FC236}">
                  <a16:creationId xmlns:a16="http://schemas.microsoft.com/office/drawing/2014/main" id="{51BC5BAB-D8EE-4169-8E48-628E66670284}"/>
                </a:ext>
              </a:extLst>
            </p:cNvPr>
            <p:cNvSpPr>
              <a:spLocks/>
            </p:cNvSpPr>
            <p:nvPr/>
          </p:nvSpPr>
          <p:spPr bwMode="auto">
            <a:xfrm>
              <a:off x="1153" y="395"/>
              <a:ext cx="743" cy="583"/>
            </a:xfrm>
            <a:custGeom>
              <a:avLst/>
              <a:gdLst>
                <a:gd name="T0" fmla="*/ 0 w 10780"/>
                <a:gd name="T1" fmla="*/ 40 h 8455"/>
                <a:gd name="T2" fmla="*/ 51 w 10780"/>
                <a:gd name="T3" fmla="*/ 0 h 8455"/>
                <a:gd name="T4" fmla="*/ 51 w 10780"/>
                <a:gd name="T5" fmla="*/ 2 h 8455"/>
                <a:gd name="T6" fmla="*/ 2 w 10780"/>
                <a:gd name="T7" fmla="*/ 40 h 8455"/>
                <a:gd name="T8" fmla="*/ 0 w 10780"/>
                <a:gd name="T9" fmla="*/ 40 h 8455"/>
                <a:gd name="T10" fmla="*/ 0 60000 65536"/>
                <a:gd name="T11" fmla="*/ 0 60000 65536"/>
                <a:gd name="T12" fmla="*/ 0 60000 65536"/>
                <a:gd name="T13" fmla="*/ 0 60000 65536"/>
                <a:gd name="T14" fmla="*/ 0 60000 65536"/>
                <a:gd name="T15" fmla="*/ 0 w 10780"/>
                <a:gd name="T16" fmla="*/ 0 h 8455"/>
                <a:gd name="T17" fmla="*/ 10780 w 10780"/>
                <a:gd name="T18" fmla="*/ 8455 h 8455"/>
              </a:gdLst>
              <a:ahLst/>
              <a:cxnLst>
                <a:cxn ang="T10">
                  <a:pos x="T0" y="T1"/>
                </a:cxn>
                <a:cxn ang="T11">
                  <a:pos x="T2" y="T3"/>
                </a:cxn>
                <a:cxn ang="T12">
                  <a:pos x="T4" y="T5"/>
                </a:cxn>
                <a:cxn ang="T13">
                  <a:pos x="T6" y="T7"/>
                </a:cxn>
                <a:cxn ang="T14">
                  <a:pos x="T8" y="T9"/>
                </a:cxn>
              </a:cxnLst>
              <a:rect l="T15" t="T16" r="T17" b="T18"/>
              <a:pathLst>
                <a:path w="10780" h="8455">
                  <a:moveTo>
                    <a:pt x="0" y="8454"/>
                  </a:moveTo>
                  <a:lnTo>
                    <a:pt x="10686" y="0"/>
                  </a:lnTo>
                  <a:lnTo>
                    <a:pt x="10780" y="330"/>
                  </a:lnTo>
                  <a:lnTo>
                    <a:pt x="508" y="8455"/>
                  </a:lnTo>
                  <a:lnTo>
                    <a:pt x="0" y="8454"/>
                  </a:lnTo>
                  <a:close/>
                </a:path>
              </a:pathLst>
            </a:custGeom>
            <a:solidFill>
              <a:srgbClr val="D3DD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56" name="Freeform 52">
              <a:extLst>
                <a:ext uri="{FF2B5EF4-FFF2-40B4-BE49-F238E27FC236}">
                  <a16:creationId xmlns:a16="http://schemas.microsoft.com/office/drawing/2014/main" id="{06735D1E-A92C-4AEF-B020-F562D4680568}"/>
                </a:ext>
              </a:extLst>
            </p:cNvPr>
            <p:cNvSpPr>
              <a:spLocks/>
            </p:cNvSpPr>
            <p:nvPr/>
          </p:nvSpPr>
          <p:spPr bwMode="auto">
            <a:xfrm>
              <a:off x="1171" y="406"/>
              <a:ext cx="729" cy="572"/>
            </a:xfrm>
            <a:custGeom>
              <a:avLst/>
              <a:gdLst>
                <a:gd name="T0" fmla="*/ 0 w 10573"/>
                <a:gd name="T1" fmla="*/ 39 h 8291"/>
                <a:gd name="T2" fmla="*/ 50 w 10573"/>
                <a:gd name="T3" fmla="*/ 0 h 8291"/>
                <a:gd name="T4" fmla="*/ 50 w 10573"/>
                <a:gd name="T5" fmla="*/ 2 h 8291"/>
                <a:gd name="T6" fmla="*/ 2 w 10573"/>
                <a:gd name="T7" fmla="*/ 39 h 8291"/>
                <a:gd name="T8" fmla="*/ 0 w 10573"/>
                <a:gd name="T9" fmla="*/ 39 h 8291"/>
                <a:gd name="T10" fmla="*/ 0 60000 65536"/>
                <a:gd name="T11" fmla="*/ 0 60000 65536"/>
                <a:gd name="T12" fmla="*/ 0 60000 65536"/>
                <a:gd name="T13" fmla="*/ 0 60000 65536"/>
                <a:gd name="T14" fmla="*/ 0 60000 65536"/>
                <a:gd name="T15" fmla="*/ 0 w 10573"/>
                <a:gd name="T16" fmla="*/ 0 h 8291"/>
                <a:gd name="T17" fmla="*/ 10573 w 10573"/>
                <a:gd name="T18" fmla="*/ 8291 h 8291"/>
              </a:gdLst>
              <a:ahLst/>
              <a:cxnLst>
                <a:cxn ang="T10">
                  <a:pos x="T0" y="T1"/>
                </a:cxn>
                <a:cxn ang="T11">
                  <a:pos x="T2" y="T3"/>
                </a:cxn>
                <a:cxn ang="T12">
                  <a:pos x="T4" y="T5"/>
                </a:cxn>
                <a:cxn ang="T13">
                  <a:pos x="T6" y="T7"/>
                </a:cxn>
                <a:cxn ang="T14">
                  <a:pos x="T8" y="T9"/>
                </a:cxn>
              </a:cxnLst>
              <a:rect l="T15" t="T16" r="T17" b="T18"/>
              <a:pathLst>
                <a:path w="10573" h="8291">
                  <a:moveTo>
                    <a:pt x="0" y="8289"/>
                  </a:moveTo>
                  <a:lnTo>
                    <a:pt x="10479" y="0"/>
                  </a:lnTo>
                  <a:lnTo>
                    <a:pt x="10573" y="329"/>
                  </a:lnTo>
                  <a:lnTo>
                    <a:pt x="508" y="8291"/>
                  </a:lnTo>
                  <a:lnTo>
                    <a:pt x="0" y="8289"/>
                  </a:lnTo>
                  <a:close/>
                </a:path>
              </a:pathLst>
            </a:custGeom>
            <a:solidFill>
              <a:srgbClr val="D5DF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57" name="Freeform 53">
              <a:extLst>
                <a:ext uri="{FF2B5EF4-FFF2-40B4-BE49-F238E27FC236}">
                  <a16:creationId xmlns:a16="http://schemas.microsoft.com/office/drawing/2014/main" id="{903B5485-8A1E-41DA-B114-5142DE4FFAEC}"/>
                </a:ext>
              </a:extLst>
            </p:cNvPr>
            <p:cNvSpPr>
              <a:spLocks/>
            </p:cNvSpPr>
            <p:nvPr/>
          </p:nvSpPr>
          <p:spPr bwMode="auto">
            <a:xfrm>
              <a:off x="1189" y="418"/>
              <a:ext cx="714" cy="560"/>
            </a:xfrm>
            <a:custGeom>
              <a:avLst/>
              <a:gdLst>
                <a:gd name="T0" fmla="*/ 0 w 10366"/>
                <a:gd name="T1" fmla="*/ 39 h 8127"/>
                <a:gd name="T2" fmla="*/ 49 w 10366"/>
                <a:gd name="T3" fmla="*/ 0 h 8127"/>
                <a:gd name="T4" fmla="*/ 49 w 10366"/>
                <a:gd name="T5" fmla="*/ 2 h 8127"/>
                <a:gd name="T6" fmla="*/ 2 w 10366"/>
                <a:gd name="T7" fmla="*/ 39 h 8127"/>
                <a:gd name="T8" fmla="*/ 0 w 10366"/>
                <a:gd name="T9" fmla="*/ 39 h 8127"/>
                <a:gd name="T10" fmla="*/ 0 60000 65536"/>
                <a:gd name="T11" fmla="*/ 0 60000 65536"/>
                <a:gd name="T12" fmla="*/ 0 60000 65536"/>
                <a:gd name="T13" fmla="*/ 0 60000 65536"/>
                <a:gd name="T14" fmla="*/ 0 60000 65536"/>
                <a:gd name="T15" fmla="*/ 0 w 10366"/>
                <a:gd name="T16" fmla="*/ 0 h 8127"/>
                <a:gd name="T17" fmla="*/ 10366 w 10366"/>
                <a:gd name="T18" fmla="*/ 8127 h 8127"/>
              </a:gdLst>
              <a:ahLst/>
              <a:cxnLst>
                <a:cxn ang="T10">
                  <a:pos x="T0" y="T1"/>
                </a:cxn>
                <a:cxn ang="T11">
                  <a:pos x="T2" y="T3"/>
                </a:cxn>
                <a:cxn ang="T12">
                  <a:pos x="T4" y="T5"/>
                </a:cxn>
                <a:cxn ang="T13">
                  <a:pos x="T6" y="T7"/>
                </a:cxn>
                <a:cxn ang="T14">
                  <a:pos x="T8" y="T9"/>
                </a:cxn>
              </a:cxnLst>
              <a:rect l="T15" t="T16" r="T17" b="T18"/>
              <a:pathLst>
                <a:path w="10366" h="8127">
                  <a:moveTo>
                    <a:pt x="0" y="8125"/>
                  </a:moveTo>
                  <a:lnTo>
                    <a:pt x="10272" y="0"/>
                  </a:lnTo>
                  <a:lnTo>
                    <a:pt x="10366" y="329"/>
                  </a:lnTo>
                  <a:lnTo>
                    <a:pt x="508" y="8127"/>
                  </a:lnTo>
                  <a:lnTo>
                    <a:pt x="0" y="8125"/>
                  </a:lnTo>
                  <a:close/>
                </a:path>
              </a:pathLst>
            </a:custGeom>
            <a:solidFill>
              <a:srgbClr val="D7E1E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58" name="Freeform 54">
              <a:extLst>
                <a:ext uri="{FF2B5EF4-FFF2-40B4-BE49-F238E27FC236}">
                  <a16:creationId xmlns:a16="http://schemas.microsoft.com/office/drawing/2014/main" id="{47991A10-B216-436C-9337-FB9EDC8F502E}"/>
                </a:ext>
              </a:extLst>
            </p:cNvPr>
            <p:cNvSpPr>
              <a:spLocks/>
            </p:cNvSpPr>
            <p:nvPr/>
          </p:nvSpPr>
          <p:spPr bwMode="auto">
            <a:xfrm>
              <a:off x="1206" y="428"/>
              <a:ext cx="700" cy="550"/>
            </a:xfrm>
            <a:custGeom>
              <a:avLst/>
              <a:gdLst>
                <a:gd name="T0" fmla="*/ 0 w 10159"/>
                <a:gd name="T1" fmla="*/ 38 h 7964"/>
                <a:gd name="T2" fmla="*/ 48 w 10159"/>
                <a:gd name="T3" fmla="*/ 0 h 7964"/>
                <a:gd name="T4" fmla="*/ 48 w 10159"/>
                <a:gd name="T5" fmla="*/ 2 h 7964"/>
                <a:gd name="T6" fmla="*/ 2 w 10159"/>
                <a:gd name="T7" fmla="*/ 38 h 7964"/>
                <a:gd name="T8" fmla="*/ 0 w 10159"/>
                <a:gd name="T9" fmla="*/ 38 h 7964"/>
                <a:gd name="T10" fmla="*/ 0 60000 65536"/>
                <a:gd name="T11" fmla="*/ 0 60000 65536"/>
                <a:gd name="T12" fmla="*/ 0 60000 65536"/>
                <a:gd name="T13" fmla="*/ 0 60000 65536"/>
                <a:gd name="T14" fmla="*/ 0 60000 65536"/>
                <a:gd name="T15" fmla="*/ 0 w 10159"/>
                <a:gd name="T16" fmla="*/ 0 h 7964"/>
                <a:gd name="T17" fmla="*/ 10159 w 10159"/>
                <a:gd name="T18" fmla="*/ 7964 h 7964"/>
              </a:gdLst>
              <a:ahLst/>
              <a:cxnLst>
                <a:cxn ang="T10">
                  <a:pos x="T0" y="T1"/>
                </a:cxn>
                <a:cxn ang="T11">
                  <a:pos x="T2" y="T3"/>
                </a:cxn>
                <a:cxn ang="T12">
                  <a:pos x="T4" y="T5"/>
                </a:cxn>
                <a:cxn ang="T13">
                  <a:pos x="T6" y="T7"/>
                </a:cxn>
                <a:cxn ang="T14">
                  <a:pos x="T8" y="T9"/>
                </a:cxn>
              </a:cxnLst>
              <a:rect l="T15" t="T16" r="T17" b="T18"/>
              <a:pathLst>
                <a:path w="10159" h="7964">
                  <a:moveTo>
                    <a:pt x="0" y="7962"/>
                  </a:moveTo>
                  <a:lnTo>
                    <a:pt x="10065" y="0"/>
                  </a:lnTo>
                  <a:lnTo>
                    <a:pt x="10159" y="330"/>
                  </a:lnTo>
                  <a:lnTo>
                    <a:pt x="508" y="7964"/>
                  </a:lnTo>
                  <a:lnTo>
                    <a:pt x="0" y="7962"/>
                  </a:lnTo>
                  <a:close/>
                </a:path>
              </a:pathLst>
            </a:custGeom>
            <a:solidFill>
              <a:srgbClr val="DAE3E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59" name="Freeform 55">
              <a:extLst>
                <a:ext uri="{FF2B5EF4-FFF2-40B4-BE49-F238E27FC236}">
                  <a16:creationId xmlns:a16="http://schemas.microsoft.com/office/drawing/2014/main" id="{A4B4F9C6-BF56-4DA9-9081-C921C7A60996}"/>
                </a:ext>
              </a:extLst>
            </p:cNvPr>
            <p:cNvSpPr>
              <a:spLocks/>
            </p:cNvSpPr>
            <p:nvPr/>
          </p:nvSpPr>
          <p:spPr bwMode="auto">
            <a:xfrm>
              <a:off x="1224" y="440"/>
              <a:ext cx="686" cy="538"/>
            </a:xfrm>
            <a:custGeom>
              <a:avLst/>
              <a:gdLst>
                <a:gd name="T0" fmla="*/ 0 w 9953"/>
                <a:gd name="T1" fmla="*/ 37 h 7800"/>
                <a:gd name="T2" fmla="*/ 47 w 9953"/>
                <a:gd name="T3" fmla="*/ 0 h 7800"/>
                <a:gd name="T4" fmla="*/ 47 w 9953"/>
                <a:gd name="T5" fmla="*/ 2 h 7800"/>
                <a:gd name="T6" fmla="*/ 2 w 9953"/>
                <a:gd name="T7" fmla="*/ 37 h 7800"/>
                <a:gd name="T8" fmla="*/ 0 w 9953"/>
                <a:gd name="T9" fmla="*/ 37 h 7800"/>
                <a:gd name="T10" fmla="*/ 0 60000 65536"/>
                <a:gd name="T11" fmla="*/ 0 60000 65536"/>
                <a:gd name="T12" fmla="*/ 0 60000 65536"/>
                <a:gd name="T13" fmla="*/ 0 60000 65536"/>
                <a:gd name="T14" fmla="*/ 0 60000 65536"/>
                <a:gd name="T15" fmla="*/ 0 w 9953"/>
                <a:gd name="T16" fmla="*/ 0 h 7800"/>
                <a:gd name="T17" fmla="*/ 9953 w 9953"/>
                <a:gd name="T18" fmla="*/ 7800 h 7800"/>
              </a:gdLst>
              <a:ahLst/>
              <a:cxnLst>
                <a:cxn ang="T10">
                  <a:pos x="T0" y="T1"/>
                </a:cxn>
                <a:cxn ang="T11">
                  <a:pos x="T2" y="T3"/>
                </a:cxn>
                <a:cxn ang="T12">
                  <a:pos x="T4" y="T5"/>
                </a:cxn>
                <a:cxn ang="T13">
                  <a:pos x="T6" y="T7"/>
                </a:cxn>
                <a:cxn ang="T14">
                  <a:pos x="T8" y="T9"/>
                </a:cxn>
              </a:cxnLst>
              <a:rect l="T15" t="T16" r="T17" b="T18"/>
              <a:pathLst>
                <a:path w="9953" h="7800">
                  <a:moveTo>
                    <a:pt x="0" y="7798"/>
                  </a:moveTo>
                  <a:lnTo>
                    <a:pt x="9858" y="0"/>
                  </a:lnTo>
                  <a:lnTo>
                    <a:pt x="9953" y="329"/>
                  </a:lnTo>
                  <a:lnTo>
                    <a:pt x="508" y="7800"/>
                  </a:lnTo>
                  <a:lnTo>
                    <a:pt x="0" y="7798"/>
                  </a:lnTo>
                  <a:close/>
                </a:path>
              </a:pathLst>
            </a:custGeom>
            <a:solidFill>
              <a:srgbClr val="DDE5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60" name="Freeform 56">
              <a:extLst>
                <a:ext uri="{FF2B5EF4-FFF2-40B4-BE49-F238E27FC236}">
                  <a16:creationId xmlns:a16="http://schemas.microsoft.com/office/drawing/2014/main" id="{7DDE7BE0-0B54-4106-8735-D639E00A543B}"/>
                </a:ext>
              </a:extLst>
            </p:cNvPr>
            <p:cNvSpPr>
              <a:spLocks/>
            </p:cNvSpPr>
            <p:nvPr/>
          </p:nvSpPr>
          <p:spPr bwMode="auto">
            <a:xfrm>
              <a:off x="1241" y="452"/>
              <a:ext cx="672" cy="527"/>
            </a:xfrm>
            <a:custGeom>
              <a:avLst/>
              <a:gdLst>
                <a:gd name="T0" fmla="*/ 0 w 9745"/>
                <a:gd name="T1" fmla="*/ 36 h 7636"/>
                <a:gd name="T2" fmla="*/ 46 w 9745"/>
                <a:gd name="T3" fmla="*/ 0 h 7636"/>
                <a:gd name="T4" fmla="*/ 46 w 9745"/>
                <a:gd name="T5" fmla="*/ 2 h 7636"/>
                <a:gd name="T6" fmla="*/ 2 w 9745"/>
                <a:gd name="T7" fmla="*/ 36 h 7636"/>
                <a:gd name="T8" fmla="*/ 0 w 9745"/>
                <a:gd name="T9" fmla="*/ 36 h 7636"/>
                <a:gd name="T10" fmla="*/ 0 60000 65536"/>
                <a:gd name="T11" fmla="*/ 0 60000 65536"/>
                <a:gd name="T12" fmla="*/ 0 60000 65536"/>
                <a:gd name="T13" fmla="*/ 0 60000 65536"/>
                <a:gd name="T14" fmla="*/ 0 60000 65536"/>
                <a:gd name="T15" fmla="*/ 0 w 9745"/>
                <a:gd name="T16" fmla="*/ 0 h 7636"/>
                <a:gd name="T17" fmla="*/ 9745 w 9745"/>
                <a:gd name="T18" fmla="*/ 7636 h 7636"/>
              </a:gdLst>
              <a:ahLst/>
              <a:cxnLst>
                <a:cxn ang="T10">
                  <a:pos x="T0" y="T1"/>
                </a:cxn>
                <a:cxn ang="T11">
                  <a:pos x="T2" y="T3"/>
                </a:cxn>
                <a:cxn ang="T12">
                  <a:pos x="T4" y="T5"/>
                </a:cxn>
                <a:cxn ang="T13">
                  <a:pos x="T6" y="T7"/>
                </a:cxn>
                <a:cxn ang="T14">
                  <a:pos x="T8" y="T9"/>
                </a:cxn>
              </a:cxnLst>
              <a:rect l="T15" t="T16" r="T17" b="T18"/>
              <a:pathLst>
                <a:path w="9745" h="7636">
                  <a:moveTo>
                    <a:pt x="0" y="7634"/>
                  </a:moveTo>
                  <a:lnTo>
                    <a:pt x="9651" y="0"/>
                  </a:lnTo>
                  <a:lnTo>
                    <a:pt x="9745" y="329"/>
                  </a:lnTo>
                  <a:lnTo>
                    <a:pt x="509" y="7636"/>
                  </a:lnTo>
                  <a:lnTo>
                    <a:pt x="0" y="7634"/>
                  </a:lnTo>
                  <a:close/>
                </a:path>
              </a:pathLst>
            </a:custGeom>
            <a:solidFill>
              <a:srgbClr val="DFE6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61" name="Freeform 57">
              <a:extLst>
                <a:ext uri="{FF2B5EF4-FFF2-40B4-BE49-F238E27FC236}">
                  <a16:creationId xmlns:a16="http://schemas.microsoft.com/office/drawing/2014/main" id="{BCF4C655-9B3B-450C-82E5-F923672B4715}"/>
                </a:ext>
              </a:extLst>
            </p:cNvPr>
            <p:cNvSpPr>
              <a:spLocks/>
            </p:cNvSpPr>
            <p:nvPr/>
          </p:nvSpPr>
          <p:spPr bwMode="auto">
            <a:xfrm>
              <a:off x="1258" y="463"/>
              <a:ext cx="658" cy="516"/>
            </a:xfrm>
            <a:custGeom>
              <a:avLst/>
              <a:gdLst>
                <a:gd name="T0" fmla="*/ 0 w 9538"/>
                <a:gd name="T1" fmla="*/ 36 h 7472"/>
                <a:gd name="T2" fmla="*/ 45 w 9538"/>
                <a:gd name="T3" fmla="*/ 0 h 7472"/>
                <a:gd name="T4" fmla="*/ 45 w 9538"/>
                <a:gd name="T5" fmla="*/ 2 h 7472"/>
                <a:gd name="T6" fmla="*/ 2 w 9538"/>
                <a:gd name="T7" fmla="*/ 36 h 7472"/>
                <a:gd name="T8" fmla="*/ 0 w 9538"/>
                <a:gd name="T9" fmla="*/ 36 h 7472"/>
                <a:gd name="T10" fmla="*/ 0 60000 65536"/>
                <a:gd name="T11" fmla="*/ 0 60000 65536"/>
                <a:gd name="T12" fmla="*/ 0 60000 65536"/>
                <a:gd name="T13" fmla="*/ 0 60000 65536"/>
                <a:gd name="T14" fmla="*/ 0 60000 65536"/>
                <a:gd name="T15" fmla="*/ 0 w 9538"/>
                <a:gd name="T16" fmla="*/ 0 h 7472"/>
                <a:gd name="T17" fmla="*/ 9538 w 9538"/>
                <a:gd name="T18" fmla="*/ 7472 h 7472"/>
              </a:gdLst>
              <a:ahLst/>
              <a:cxnLst>
                <a:cxn ang="T10">
                  <a:pos x="T0" y="T1"/>
                </a:cxn>
                <a:cxn ang="T11">
                  <a:pos x="T2" y="T3"/>
                </a:cxn>
                <a:cxn ang="T12">
                  <a:pos x="T4" y="T5"/>
                </a:cxn>
                <a:cxn ang="T13">
                  <a:pos x="T6" y="T7"/>
                </a:cxn>
                <a:cxn ang="T14">
                  <a:pos x="T8" y="T9"/>
                </a:cxn>
              </a:cxnLst>
              <a:rect l="T15" t="T16" r="T17" b="T18"/>
              <a:pathLst>
                <a:path w="9538" h="7472">
                  <a:moveTo>
                    <a:pt x="0" y="7471"/>
                  </a:moveTo>
                  <a:lnTo>
                    <a:pt x="9445" y="0"/>
                  </a:lnTo>
                  <a:lnTo>
                    <a:pt x="9538" y="329"/>
                  </a:lnTo>
                  <a:lnTo>
                    <a:pt x="508" y="7472"/>
                  </a:lnTo>
                  <a:lnTo>
                    <a:pt x="0" y="7471"/>
                  </a:lnTo>
                  <a:close/>
                </a:path>
              </a:pathLst>
            </a:custGeom>
            <a:solidFill>
              <a:srgbClr val="E2E8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62" name="Freeform 58">
              <a:extLst>
                <a:ext uri="{FF2B5EF4-FFF2-40B4-BE49-F238E27FC236}">
                  <a16:creationId xmlns:a16="http://schemas.microsoft.com/office/drawing/2014/main" id="{DA842702-11DD-4D9D-8291-8A3C3069546B}"/>
                </a:ext>
              </a:extLst>
            </p:cNvPr>
            <p:cNvSpPr>
              <a:spLocks/>
            </p:cNvSpPr>
            <p:nvPr/>
          </p:nvSpPr>
          <p:spPr bwMode="auto">
            <a:xfrm>
              <a:off x="1276" y="475"/>
              <a:ext cx="643" cy="504"/>
            </a:xfrm>
            <a:custGeom>
              <a:avLst/>
              <a:gdLst>
                <a:gd name="T0" fmla="*/ 0 w 9331"/>
                <a:gd name="T1" fmla="*/ 35 h 7308"/>
                <a:gd name="T2" fmla="*/ 44 w 9331"/>
                <a:gd name="T3" fmla="*/ 0 h 7308"/>
                <a:gd name="T4" fmla="*/ 44 w 9331"/>
                <a:gd name="T5" fmla="*/ 2 h 7308"/>
                <a:gd name="T6" fmla="*/ 2 w 9331"/>
                <a:gd name="T7" fmla="*/ 35 h 7308"/>
                <a:gd name="T8" fmla="*/ 0 w 9331"/>
                <a:gd name="T9" fmla="*/ 35 h 7308"/>
                <a:gd name="T10" fmla="*/ 0 60000 65536"/>
                <a:gd name="T11" fmla="*/ 0 60000 65536"/>
                <a:gd name="T12" fmla="*/ 0 60000 65536"/>
                <a:gd name="T13" fmla="*/ 0 60000 65536"/>
                <a:gd name="T14" fmla="*/ 0 60000 65536"/>
                <a:gd name="T15" fmla="*/ 0 w 9331"/>
                <a:gd name="T16" fmla="*/ 0 h 7308"/>
                <a:gd name="T17" fmla="*/ 9331 w 9331"/>
                <a:gd name="T18" fmla="*/ 7308 h 7308"/>
              </a:gdLst>
              <a:ahLst/>
              <a:cxnLst>
                <a:cxn ang="T10">
                  <a:pos x="T0" y="T1"/>
                </a:cxn>
                <a:cxn ang="T11">
                  <a:pos x="T2" y="T3"/>
                </a:cxn>
                <a:cxn ang="T12">
                  <a:pos x="T4" y="T5"/>
                </a:cxn>
                <a:cxn ang="T13">
                  <a:pos x="T6" y="T7"/>
                </a:cxn>
                <a:cxn ang="T14">
                  <a:pos x="T8" y="T9"/>
                </a:cxn>
              </a:cxnLst>
              <a:rect l="T15" t="T16" r="T17" b="T18"/>
              <a:pathLst>
                <a:path w="9331" h="7308">
                  <a:moveTo>
                    <a:pt x="0" y="7307"/>
                  </a:moveTo>
                  <a:lnTo>
                    <a:pt x="9236" y="0"/>
                  </a:lnTo>
                  <a:lnTo>
                    <a:pt x="9331" y="329"/>
                  </a:lnTo>
                  <a:lnTo>
                    <a:pt x="507" y="7308"/>
                  </a:lnTo>
                  <a:lnTo>
                    <a:pt x="0" y="7307"/>
                  </a:lnTo>
                  <a:close/>
                </a:path>
              </a:pathLst>
            </a:custGeom>
            <a:solidFill>
              <a:srgbClr val="E4EA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63" name="Freeform 59">
              <a:extLst>
                <a:ext uri="{FF2B5EF4-FFF2-40B4-BE49-F238E27FC236}">
                  <a16:creationId xmlns:a16="http://schemas.microsoft.com/office/drawing/2014/main" id="{4A417CA1-3B74-4E8E-8DD0-CAE65C64553A}"/>
                </a:ext>
              </a:extLst>
            </p:cNvPr>
            <p:cNvSpPr>
              <a:spLocks/>
            </p:cNvSpPr>
            <p:nvPr/>
          </p:nvSpPr>
          <p:spPr bwMode="auto">
            <a:xfrm>
              <a:off x="1293" y="485"/>
              <a:ext cx="629" cy="494"/>
            </a:xfrm>
            <a:custGeom>
              <a:avLst/>
              <a:gdLst>
                <a:gd name="T0" fmla="*/ 0 w 9125"/>
                <a:gd name="T1" fmla="*/ 34 h 7145"/>
                <a:gd name="T2" fmla="*/ 43 w 9125"/>
                <a:gd name="T3" fmla="*/ 0 h 7145"/>
                <a:gd name="T4" fmla="*/ 43 w 9125"/>
                <a:gd name="T5" fmla="*/ 2 h 7145"/>
                <a:gd name="T6" fmla="*/ 2 w 9125"/>
                <a:gd name="T7" fmla="*/ 34 h 7145"/>
                <a:gd name="T8" fmla="*/ 0 w 9125"/>
                <a:gd name="T9" fmla="*/ 34 h 7145"/>
                <a:gd name="T10" fmla="*/ 0 60000 65536"/>
                <a:gd name="T11" fmla="*/ 0 60000 65536"/>
                <a:gd name="T12" fmla="*/ 0 60000 65536"/>
                <a:gd name="T13" fmla="*/ 0 60000 65536"/>
                <a:gd name="T14" fmla="*/ 0 60000 65536"/>
                <a:gd name="T15" fmla="*/ 0 w 9125"/>
                <a:gd name="T16" fmla="*/ 0 h 7145"/>
                <a:gd name="T17" fmla="*/ 9125 w 9125"/>
                <a:gd name="T18" fmla="*/ 7145 h 7145"/>
              </a:gdLst>
              <a:ahLst/>
              <a:cxnLst>
                <a:cxn ang="T10">
                  <a:pos x="T0" y="T1"/>
                </a:cxn>
                <a:cxn ang="T11">
                  <a:pos x="T2" y="T3"/>
                </a:cxn>
                <a:cxn ang="T12">
                  <a:pos x="T4" y="T5"/>
                </a:cxn>
                <a:cxn ang="T13">
                  <a:pos x="T6" y="T7"/>
                </a:cxn>
                <a:cxn ang="T14">
                  <a:pos x="T8" y="T9"/>
                </a:cxn>
              </a:cxnLst>
              <a:rect l="T15" t="T16" r="T17" b="T18"/>
              <a:pathLst>
                <a:path w="9125" h="7145">
                  <a:moveTo>
                    <a:pt x="0" y="7143"/>
                  </a:moveTo>
                  <a:lnTo>
                    <a:pt x="9030" y="0"/>
                  </a:lnTo>
                  <a:lnTo>
                    <a:pt x="9125" y="329"/>
                  </a:lnTo>
                  <a:lnTo>
                    <a:pt x="509" y="7145"/>
                  </a:lnTo>
                  <a:lnTo>
                    <a:pt x="0" y="7143"/>
                  </a:lnTo>
                  <a:close/>
                </a:path>
              </a:pathLst>
            </a:custGeom>
            <a:solidFill>
              <a:srgbClr val="E6EC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64" name="Freeform 60">
              <a:extLst>
                <a:ext uri="{FF2B5EF4-FFF2-40B4-BE49-F238E27FC236}">
                  <a16:creationId xmlns:a16="http://schemas.microsoft.com/office/drawing/2014/main" id="{B47C106E-5A30-46E6-BD65-D0071E99C0B0}"/>
                </a:ext>
              </a:extLst>
            </p:cNvPr>
            <p:cNvSpPr>
              <a:spLocks/>
            </p:cNvSpPr>
            <p:nvPr/>
          </p:nvSpPr>
          <p:spPr bwMode="auto">
            <a:xfrm>
              <a:off x="1311" y="497"/>
              <a:ext cx="614" cy="482"/>
            </a:xfrm>
            <a:custGeom>
              <a:avLst/>
              <a:gdLst>
                <a:gd name="T0" fmla="*/ 0 w 8917"/>
                <a:gd name="T1" fmla="*/ 33 h 6981"/>
                <a:gd name="T2" fmla="*/ 42 w 8917"/>
                <a:gd name="T3" fmla="*/ 0 h 6981"/>
                <a:gd name="T4" fmla="*/ 42 w 8917"/>
                <a:gd name="T5" fmla="*/ 2 h 6981"/>
                <a:gd name="T6" fmla="*/ 2 w 8917"/>
                <a:gd name="T7" fmla="*/ 33 h 6981"/>
                <a:gd name="T8" fmla="*/ 0 w 8917"/>
                <a:gd name="T9" fmla="*/ 33 h 6981"/>
                <a:gd name="T10" fmla="*/ 0 60000 65536"/>
                <a:gd name="T11" fmla="*/ 0 60000 65536"/>
                <a:gd name="T12" fmla="*/ 0 60000 65536"/>
                <a:gd name="T13" fmla="*/ 0 60000 65536"/>
                <a:gd name="T14" fmla="*/ 0 60000 65536"/>
                <a:gd name="T15" fmla="*/ 0 w 8917"/>
                <a:gd name="T16" fmla="*/ 0 h 6981"/>
                <a:gd name="T17" fmla="*/ 8917 w 8917"/>
                <a:gd name="T18" fmla="*/ 6981 h 6981"/>
              </a:gdLst>
              <a:ahLst/>
              <a:cxnLst>
                <a:cxn ang="T10">
                  <a:pos x="T0" y="T1"/>
                </a:cxn>
                <a:cxn ang="T11">
                  <a:pos x="T2" y="T3"/>
                </a:cxn>
                <a:cxn ang="T12">
                  <a:pos x="T4" y="T5"/>
                </a:cxn>
                <a:cxn ang="T13">
                  <a:pos x="T6" y="T7"/>
                </a:cxn>
                <a:cxn ang="T14">
                  <a:pos x="T8" y="T9"/>
                </a:cxn>
              </a:cxnLst>
              <a:rect l="T15" t="T16" r="T17" b="T18"/>
              <a:pathLst>
                <a:path w="8917" h="6981">
                  <a:moveTo>
                    <a:pt x="0" y="6979"/>
                  </a:moveTo>
                  <a:lnTo>
                    <a:pt x="8824" y="0"/>
                  </a:lnTo>
                  <a:lnTo>
                    <a:pt x="8917" y="329"/>
                  </a:lnTo>
                  <a:lnTo>
                    <a:pt x="508" y="6981"/>
                  </a:lnTo>
                  <a:lnTo>
                    <a:pt x="0" y="6979"/>
                  </a:lnTo>
                  <a:close/>
                </a:path>
              </a:pathLst>
            </a:custGeom>
            <a:solidFill>
              <a:srgbClr val="E9EE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65" name="Freeform 61">
              <a:extLst>
                <a:ext uri="{FF2B5EF4-FFF2-40B4-BE49-F238E27FC236}">
                  <a16:creationId xmlns:a16="http://schemas.microsoft.com/office/drawing/2014/main" id="{3EE84E39-5B32-470E-ADD9-9A7177236583}"/>
                </a:ext>
              </a:extLst>
            </p:cNvPr>
            <p:cNvSpPr>
              <a:spLocks/>
            </p:cNvSpPr>
            <p:nvPr/>
          </p:nvSpPr>
          <p:spPr bwMode="auto">
            <a:xfrm>
              <a:off x="1329" y="509"/>
              <a:ext cx="600" cy="470"/>
            </a:xfrm>
            <a:custGeom>
              <a:avLst/>
              <a:gdLst>
                <a:gd name="T0" fmla="*/ 0 w 8710"/>
                <a:gd name="T1" fmla="*/ 32 h 6818"/>
                <a:gd name="T2" fmla="*/ 41 w 8710"/>
                <a:gd name="T3" fmla="*/ 0 h 6818"/>
                <a:gd name="T4" fmla="*/ 41 w 8710"/>
                <a:gd name="T5" fmla="*/ 2 h 6818"/>
                <a:gd name="T6" fmla="*/ 2 w 8710"/>
                <a:gd name="T7" fmla="*/ 32 h 6818"/>
                <a:gd name="T8" fmla="*/ 0 w 8710"/>
                <a:gd name="T9" fmla="*/ 32 h 6818"/>
                <a:gd name="T10" fmla="*/ 0 60000 65536"/>
                <a:gd name="T11" fmla="*/ 0 60000 65536"/>
                <a:gd name="T12" fmla="*/ 0 60000 65536"/>
                <a:gd name="T13" fmla="*/ 0 60000 65536"/>
                <a:gd name="T14" fmla="*/ 0 60000 65536"/>
                <a:gd name="T15" fmla="*/ 0 w 8710"/>
                <a:gd name="T16" fmla="*/ 0 h 6818"/>
                <a:gd name="T17" fmla="*/ 8710 w 8710"/>
                <a:gd name="T18" fmla="*/ 6818 h 6818"/>
              </a:gdLst>
              <a:ahLst/>
              <a:cxnLst>
                <a:cxn ang="T10">
                  <a:pos x="T0" y="T1"/>
                </a:cxn>
                <a:cxn ang="T11">
                  <a:pos x="T2" y="T3"/>
                </a:cxn>
                <a:cxn ang="T12">
                  <a:pos x="T4" y="T5"/>
                </a:cxn>
                <a:cxn ang="T13">
                  <a:pos x="T6" y="T7"/>
                </a:cxn>
                <a:cxn ang="T14">
                  <a:pos x="T8" y="T9"/>
                </a:cxn>
              </a:cxnLst>
              <a:rect l="T15" t="T16" r="T17" b="T18"/>
              <a:pathLst>
                <a:path w="8710" h="6818">
                  <a:moveTo>
                    <a:pt x="0" y="6816"/>
                  </a:moveTo>
                  <a:lnTo>
                    <a:pt x="8616" y="0"/>
                  </a:lnTo>
                  <a:lnTo>
                    <a:pt x="8710" y="330"/>
                  </a:lnTo>
                  <a:lnTo>
                    <a:pt x="508" y="6818"/>
                  </a:lnTo>
                  <a:lnTo>
                    <a:pt x="0" y="6816"/>
                  </a:lnTo>
                  <a:close/>
                </a:path>
              </a:pathLst>
            </a:custGeom>
            <a:solidFill>
              <a:srgbClr val="EBF0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66" name="Freeform 62">
              <a:extLst>
                <a:ext uri="{FF2B5EF4-FFF2-40B4-BE49-F238E27FC236}">
                  <a16:creationId xmlns:a16="http://schemas.microsoft.com/office/drawing/2014/main" id="{D3C706E6-6FCA-495E-8F2D-92A2B1521371}"/>
                </a:ext>
              </a:extLst>
            </p:cNvPr>
            <p:cNvSpPr>
              <a:spLocks/>
            </p:cNvSpPr>
            <p:nvPr/>
          </p:nvSpPr>
          <p:spPr bwMode="auto">
            <a:xfrm>
              <a:off x="1346" y="520"/>
              <a:ext cx="586" cy="459"/>
            </a:xfrm>
            <a:custGeom>
              <a:avLst/>
              <a:gdLst>
                <a:gd name="T0" fmla="*/ 0 w 8504"/>
                <a:gd name="T1" fmla="*/ 32 h 6654"/>
                <a:gd name="T2" fmla="*/ 40 w 8504"/>
                <a:gd name="T3" fmla="*/ 0 h 6654"/>
                <a:gd name="T4" fmla="*/ 40 w 8504"/>
                <a:gd name="T5" fmla="*/ 2 h 6654"/>
                <a:gd name="T6" fmla="*/ 2 w 8504"/>
                <a:gd name="T7" fmla="*/ 32 h 6654"/>
                <a:gd name="T8" fmla="*/ 0 w 8504"/>
                <a:gd name="T9" fmla="*/ 32 h 6654"/>
                <a:gd name="T10" fmla="*/ 0 60000 65536"/>
                <a:gd name="T11" fmla="*/ 0 60000 65536"/>
                <a:gd name="T12" fmla="*/ 0 60000 65536"/>
                <a:gd name="T13" fmla="*/ 0 60000 65536"/>
                <a:gd name="T14" fmla="*/ 0 60000 65536"/>
                <a:gd name="T15" fmla="*/ 0 w 8504"/>
                <a:gd name="T16" fmla="*/ 0 h 6654"/>
                <a:gd name="T17" fmla="*/ 8504 w 8504"/>
                <a:gd name="T18" fmla="*/ 6654 h 6654"/>
              </a:gdLst>
              <a:ahLst/>
              <a:cxnLst>
                <a:cxn ang="T10">
                  <a:pos x="T0" y="T1"/>
                </a:cxn>
                <a:cxn ang="T11">
                  <a:pos x="T2" y="T3"/>
                </a:cxn>
                <a:cxn ang="T12">
                  <a:pos x="T4" y="T5"/>
                </a:cxn>
                <a:cxn ang="T13">
                  <a:pos x="T6" y="T7"/>
                </a:cxn>
                <a:cxn ang="T14">
                  <a:pos x="T8" y="T9"/>
                </a:cxn>
              </a:cxnLst>
              <a:rect l="T15" t="T16" r="T17" b="T18"/>
              <a:pathLst>
                <a:path w="8504" h="6654">
                  <a:moveTo>
                    <a:pt x="0" y="6652"/>
                  </a:moveTo>
                  <a:lnTo>
                    <a:pt x="8409" y="0"/>
                  </a:lnTo>
                  <a:lnTo>
                    <a:pt x="8504" y="329"/>
                  </a:lnTo>
                  <a:lnTo>
                    <a:pt x="509" y="6654"/>
                  </a:lnTo>
                  <a:lnTo>
                    <a:pt x="0" y="6652"/>
                  </a:lnTo>
                  <a:close/>
                </a:path>
              </a:pathLst>
            </a:custGeom>
            <a:solidFill>
              <a:srgbClr val="EDF1F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67" name="Freeform 63">
              <a:extLst>
                <a:ext uri="{FF2B5EF4-FFF2-40B4-BE49-F238E27FC236}">
                  <a16:creationId xmlns:a16="http://schemas.microsoft.com/office/drawing/2014/main" id="{ED2FFA7B-58DE-4496-911E-4BC7835CCABC}"/>
                </a:ext>
              </a:extLst>
            </p:cNvPr>
            <p:cNvSpPr>
              <a:spLocks/>
            </p:cNvSpPr>
            <p:nvPr/>
          </p:nvSpPr>
          <p:spPr bwMode="auto">
            <a:xfrm>
              <a:off x="1364" y="531"/>
              <a:ext cx="572" cy="448"/>
            </a:xfrm>
            <a:custGeom>
              <a:avLst/>
              <a:gdLst>
                <a:gd name="T0" fmla="*/ 0 w 8296"/>
                <a:gd name="T1" fmla="*/ 31 h 6490"/>
                <a:gd name="T2" fmla="*/ 39 w 8296"/>
                <a:gd name="T3" fmla="*/ 0 h 6490"/>
                <a:gd name="T4" fmla="*/ 39 w 8296"/>
                <a:gd name="T5" fmla="*/ 2 h 6490"/>
                <a:gd name="T6" fmla="*/ 2 w 8296"/>
                <a:gd name="T7" fmla="*/ 31 h 6490"/>
                <a:gd name="T8" fmla="*/ 0 w 8296"/>
                <a:gd name="T9" fmla="*/ 31 h 6490"/>
                <a:gd name="T10" fmla="*/ 0 60000 65536"/>
                <a:gd name="T11" fmla="*/ 0 60000 65536"/>
                <a:gd name="T12" fmla="*/ 0 60000 65536"/>
                <a:gd name="T13" fmla="*/ 0 60000 65536"/>
                <a:gd name="T14" fmla="*/ 0 60000 65536"/>
                <a:gd name="T15" fmla="*/ 0 w 8296"/>
                <a:gd name="T16" fmla="*/ 0 h 6490"/>
                <a:gd name="T17" fmla="*/ 8296 w 8296"/>
                <a:gd name="T18" fmla="*/ 6490 h 6490"/>
              </a:gdLst>
              <a:ahLst/>
              <a:cxnLst>
                <a:cxn ang="T10">
                  <a:pos x="T0" y="T1"/>
                </a:cxn>
                <a:cxn ang="T11">
                  <a:pos x="T2" y="T3"/>
                </a:cxn>
                <a:cxn ang="T12">
                  <a:pos x="T4" y="T5"/>
                </a:cxn>
                <a:cxn ang="T13">
                  <a:pos x="T6" y="T7"/>
                </a:cxn>
                <a:cxn ang="T14">
                  <a:pos x="T8" y="T9"/>
                </a:cxn>
              </a:cxnLst>
              <a:rect l="T15" t="T16" r="T17" b="T18"/>
              <a:pathLst>
                <a:path w="8296" h="6490">
                  <a:moveTo>
                    <a:pt x="0" y="6488"/>
                  </a:moveTo>
                  <a:lnTo>
                    <a:pt x="8202" y="0"/>
                  </a:lnTo>
                  <a:lnTo>
                    <a:pt x="8296" y="329"/>
                  </a:lnTo>
                  <a:lnTo>
                    <a:pt x="507" y="6490"/>
                  </a:lnTo>
                  <a:lnTo>
                    <a:pt x="0" y="6488"/>
                  </a:lnTo>
                  <a:close/>
                </a:path>
              </a:pathLst>
            </a:custGeom>
            <a:solidFill>
              <a:srgbClr val="F0F3F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68" name="Freeform 64">
              <a:extLst>
                <a:ext uri="{FF2B5EF4-FFF2-40B4-BE49-F238E27FC236}">
                  <a16:creationId xmlns:a16="http://schemas.microsoft.com/office/drawing/2014/main" id="{19D4D84F-BAB5-4F9C-96FE-059D76B03C2F}"/>
                </a:ext>
              </a:extLst>
            </p:cNvPr>
            <p:cNvSpPr>
              <a:spLocks/>
            </p:cNvSpPr>
            <p:nvPr/>
          </p:nvSpPr>
          <p:spPr bwMode="auto">
            <a:xfrm>
              <a:off x="1381" y="542"/>
              <a:ext cx="558" cy="437"/>
            </a:xfrm>
            <a:custGeom>
              <a:avLst/>
              <a:gdLst>
                <a:gd name="T0" fmla="*/ 0 w 8088"/>
                <a:gd name="T1" fmla="*/ 30 h 6327"/>
                <a:gd name="T2" fmla="*/ 38 w 8088"/>
                <a:gd name="T3" fmla="*/ 0 h 6327"/>
                <a:gd name="T4" fmla="*/ 38 w 8088"/>
                <a:gd name="T5" fmla="*/ 2 h 6327"/>
                <a:gd name="T6" fmla="*/ 2 w 8088"/>
                <a:gd name="T7" fmla="*/ 30 h 6327"/>
                <a:gd name="T8" fmla="*/ 0 w 8088"/>
                <a:gd name="T9" fmla="*/ 30 h 6327"/>
                <a:gd name="T10" fmla="*/ 0 60000 65536"/>
                <a:gd name="T11" fmla="*/ 0 60000 65536"/>
                <a:gd name="T12" fmla="*/ 0 60000 65536"/>
                <a:gd name="T13" fmla="*/ 0 60000 65536"/>
                <a:gd name="T14" fmla="*/ 0 60000 65536"/>
                <a:gd name="T15" fmla="*/ 0 w 8088"/>
                <a:gd name="T16" fmla="*/ 0 h 6327"/>
                <a:gd name="T17" fmla="*/ 8088 w 8088"/>
                <a:gd name="T18" fmla="*/ 6327 h 6327"/>
              </a:gdLst>
              <a:ahLst/>
              <a:cxnLst>
                <a:cxn ang="T10">
                  <a:pos x="T0" y="T1"/>
                </a:cxn>
                <a:cxn ang="T11">
                  <a:pos x="T2" y="T3"/>
                </a:cxn>
                <a:cxn ang="T12">
                  <a:pos x="T4" y="T5"/>
                </a:cxn>
                <a:cxn ang="T13">
                  <a:pos x="T6" y="T7"/>
                </a:cxn>
                <a:cxn ang="T14">
                  <a:pos x="T8" y="T9"/>
                </a:cxn>
              </a:cxnLst>
              <a:rect l="T15" t="T16" r="T17" b="T18"/>
              <a:pathLst>
                <a:path w="8088" h="6327">
                  <a:moveTo>
                    <a:pt x="0" y="6325"/>
                  </a:moveTo>
                  <a:lnTo>
                    <a:pt x="7995" y="0"/>
                  </a:lnTo>
                  <a:lnTo>
                    <a:pt x="8088" y="330"/>
                  </a:lnTo>
                  <a:lnTo>
                    <a:pt x="508" y="6327"/>
                  </a:lnTo>
                  <a:lnTo>
                    <a:pt x="0" y="6325"/>
                  </a:lnTo>
                  <a:close/>
                </a:path>
              </a:pathLst>
            </a:custGeom>
            <a:solidFill>
              <a:srgbClr val="F2F5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69" name="Freeform 65">
              <a:extLst>
                <a:ext uri="{FF2B5EF4-FFF2-40B4-BE49-F238E27FC236}">
                  <a16:creationId xmlns:a16="http://schemas.microsoft.com/office/drawing/2014/main" id="{E4B547C0-146A-44E6-9D07-1B73124EF4D9}"/>
                </a:ext>
              </a:extLst>
            </p:cNvPr>
            <p:cNvSpPr>
              <a:spLocks/>
            </p:cNvSpPr>
            <p:nvPr/>
          </p:nvSpPr>
          <p:spPr bwMode="auto">
            <a:xfrm>
              <a:off x="1398" y="554"/>
              <a:ext cx="544" cy="425"/>
            </a:xfrm>
            <a:custGeom>
              <a:avLst/>
              <a:gdLst>
                <a:gd name="T0" fmla="*/ 0 w 7883"/>
                <a:gd name="T1" fmla="*/ 29 h 6162"/>
                <a:gd name="T2" fmla="*/ 37 w 7883"/>
                <a:gd name="T3" fmla="*/ 0 h 6162"/>
                <a:gd name="T4" fmla="*/ 38 w 7883"/>
                <a:gd name="T5" fmla="*/ 2 h 6162"/>
                <a:gd name="T6" fmla="*/ 2 w 7883"/>
                <a:gd name="T7" fmla="*/ 29 h 6162"/>
                <a:gd name="T8" fmla="*/ 0 w 7883"/>
                <a:gd name="T9" fmla="*/ 29 h 6162"/>
                <a:gd name="T10" fmla="*/ 0 60000 65536"/>
                <a:gd name="T11" fmla="*/ 0 60000 65536"/>
                <a:gd name="T12" fmla="*/ 0 60000 65536"/>
                <a:gd name="T13" fmla="*/ 0 60000 65536"/>
                <a:gd name="T14" fmla="*/ 0 60000 65536"/>
                <a:gd name="T15" fmla="*/ 0 w 7883"/>
                <a:gd name="T16" fmla="*/ 0 h 6162"/>
                <a:gd name="T17" fmla="*/ 7883 w 7883"/>
                <a:gd name="T18" fmla="*/ 6162 h 6162"/>
              </a:gdLst>
              <a:ahLst/>
              <a:cxnLst>
                <a:cxn ang="T10">
                  <a:pos x="T0" y="T1"/>
                </a:cxn>
                <a:cxn ang="T11">
                  <a:pos x="T2" y="T3"/>
                </a:cxn>
                <a:cxn ang="T12">
                  <a:pos x="T4" y="T5"/>
                </a:cxn>
                <a:cxn ang="T13">
                  <a:pos x="T6" y="T7"/>
                </a:cxn>
                <a:cxn ang="T14">
                  <a:pos x="T8" y="T9"/>
                </a:cxn>
              </a:cxnLst>
              <a:rect l="T15" t="T16" r="T17" b="T18"/>
              <a:pathLst>
                <a:path w="7883" h="6162">
                  <a:moveTo>
                    <a:pt x="0" y="6161"/>
                  </a:moveTo>
                  <a:lnTo>
                    <a:pt x="7789" y="0"/>
                  </a:lnTo>
                  <a:lnTo>
                    <a:pt x="7883" y="329"/>
                  </a:lnTo>
                  <a:lnTo>
                    <a:pt x="509" y="6162"/>
                  </a:lnTo>
                  <a:lnTo>
                    <a:pt x="0" y="6161"/>
                  </a:lnTo>
                  <a:close/>
                </a:path>
              </a:pathLst>
            </a:custGeom>
            <a:solidFill>
              <a:srgbClr val="F4F7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70" name="Freeform 66">
              <a:extLst>
                <a:ext uri="{FF2B5EF4-FFF2-40B4-BE49-F238E27FC236}">
                  <a16:creationId xmlns:a16="http://schemas.microsoft.com/office/drawing/2014/main" id="{341BF9B8-5B80-4494-8D91-60B6112A2AB4}"/>
                </a:ext>
              </a:extLst>
            </p:cNvPr>
            <p:cNvSpPr>
              <a:spLocks/>
            </p:cNvSpPr>
            <p:nvPr/>
          </p:nvSpPr>
          <p:spPr bwMode="auto">
            <a:xfrm>
              <a:off x="1416" y="566"/>
              <a:ext cx="530" cy="413"/>
            </a:xfrm>
            <a:custGeom>
              <a:avLst/>
              <a:gdLst>
                <a:gd name="T0" fmla="*/ 0 w 7675"/>
                <a:gd name="T1" fmla="*/ 28 h 5998"/>
                <a:gd name="T2" fmla="*/ 36 w 7675"/>
                <a:gd name="T3" fmla="*/ 0 h 5998"/>
                <a:gd name="T4" fmla="*/ 37 w 7675"/>
                <a:gd name="T5" fmla="*/ 2 h 5998"/>
                <a:gd name="T6" fmla="*/ 2 w 7675"/>
                <a:gd name="T7" fmla="*/ 28 h 5998"/>
                <a:gd name="T8" fmla="*/ 0 w 7675"/>
                <a:gd name="T9" fmla="*/ 28 h 5998"/>
                <a:gd name="T10" fmla="*/ 0 60000 65536"/>
                <a:gd name="T11" fmla="*/ 0 60000 65536"/>
                <a:gd name="T12" fmla="*/ 0 60000 65536"/>
                <a:gd name="T13" fmla="*/ 0 60000 65536"/>
                <a:gd name="T14" fmla="*/ 0 60000 65536"/>
                <a:gd name="T15" fmla="*/ 0 w 7675"/>
                <a:gd name="T16" fmla="*/ 0 h 5998"/>
                <a:gd name="T17" fmla="*/ 7675 w 7675"/>
                <a:gd name="T18" fmla="*/ 5998 h 5998"/>
              </a:gdLst>
              <a:ahLst/>
              <a:cxnLst>
                <a:cxn ang="T10">
                  <a:pos x="T0" y="T1"/>
                </a:cxn>
                <a:cxn ang="T11">
                  <a:pos x="T2" y="T3"/>
                </a:cxn>
                <a:cxn ang="T12">
                  <a:pos x="T4" y="T5"/>
                </a:cxn>
                <a:cxn ang="T13">
                  <a:pos x="T6" y="T7"/>
                </a:cxn>
                <a:cxn ang="T14">
                  <a:pos x="T8" y="T9"/>
                </a:cxn>
              </a:cxnLst>
              <a:rect l="T15" t="T16" r="T17" b="T18"/>
              <a:pathLst>
                <a:path w="7675" h="5998">
                  <a:moveTo>
                    <a:pt x="0" y="5997"/>
                  </a:moveTo>
                  <a:lnTo>
                    <a:pt x="7580" y="0"/>
                  </a:lnTo>
                  <a:lnTo>
                    <a:pt x="7675" y="329"/>
                  </a:lnTo>
                  <a:lnTo>
                    <a:pt x="508" y="5998"/>
                  </a:lnTo>
                  <a:lnTo>
                    <a:pt x="0" y="5997"/>
                  </a:lnTo>
                  <a:close/>
                </a:path>
              </a:pathLst>
            </a:custGeom>
            <a:solidFill>
              <a:srgbClr val="F6F8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71" name="Freeform 67">
              <a:extLst>
                <a:ext uri="{FF2B5EF4-FFF2-40B4-BE49-F238E27FC236}">
                  <a16:creationId xmlns:a16="http://schemas.microsoft.com/office/drawing/2014/main" id="{931730D8-FECA-4520-9F16-3A7914412487}"/>
                </a:ext>
              </a:extLst>
            </p:cNvPr>
            <p:cNvSpPr>
              <a:spLocks/>
            </p:cNvSpPr>
            <p:nvPr/>
          </p:nvSpPr>
          <p:spPr bwMode="auto">
            <a:xfrm>
              <a:off x="1434" y="576"/>
              <a:ext cx="514" cy="403"/>
            </a:xfrm>
            <a:custGeom>
              <a:avLst/>
              <a:gdLst>
                <a:gd name="T0" fmla="*/ 0 w 7468"/>
                <a:gd name="T1" fmla="*/ 28 h 5835"/>
                <a:gd name="T2" fmla="*/ 35 w 7468"/>
                <a:gd name="T3" fmla="*/ 0 h 5835"/>
                <a:gd name="T4" fmla="*/ 35 w 7468"/>
                <a:gd name="T5" fmla="*/ 2 h 5835"/>
                <a:gd name="T6" fmla="*/ 2 w 7468"/>
                <a:gd name="T7" fmla="*/ 28 h 5835"/>
                <a:gd name="T8" fmla="*/ 0 w 7468"/>
                <a:gd name="T9" fmla="*/ 28 h 5835"/>
                <a:gd name="T10" fmla="*/ 0 60000 65536"/>
                <a:gd name="T11" fmla="*/ 0 60000 65536"/>
                <a:gd name="T12" fmla="*/ 0 60000 65536"/>
                <a:gd name="T13" fmla="*/ 0 60000 65536"/>
                <a:gd name="T14" fmla="*/ 0 60000 65536"/>
                <a:gd name="T15" fmla="*/ 0 w 7468"/>
                <a:gd name="T16" fmla="*/ 0 h 5835"/>
                <a:gd name="T17" fmla="*/ 7468 w 7468"/>
                <a:gd name="T18" fmla="*/ 5835 h 5835"/>
              </a:gdLst>
              <a:ahLst/>
              <a:cxnLst>
                <a:cxn ang="T10">
                  <a:pos x="T0" y="T1"/>
                </a:cxn>
                <a:cxn ang="T11">
                  <a:pos x="T2" y="T3"/>
                </a:cxn>
                <a:cxn ang="T12">
                  <a:pos x="T4" y="T5"/>
                </a:cxn>
                <a:cxn ang="T13">
                  <a:pos x="T6" y="T7"/>
                </a:cxn>
                <a:cxn ang="T14">
                  <a:pos x="T8" y="T9"/>
                </a:cxn>
              </a:cxnLst>
              <a:rect l="T15" t="T16" r="T17" b="T18"/>
              <a:pathLst>
                <a:path w="7468" h="5835">
                  <a:moveTo>
                    <a:pt x="0" y="5833"/>
                  </a:moveTo>
                  <a:lnTo>
                    <a:pt x="7374" y="0"/>
                  </a:lnTo>
                  <a:lnTo>
                    <a:pt x="7468" y="329"/>
                  </a:lnTo>
                  <a:lnTo>
                    <a:pt x="508" y="5835"/>
                  </a:lnTo>
                  <a:lnTo>
                    <a:pt x="0" y="5833"/>
                  </a:lnTo>
                  <a:close/>
                </a:path>
              </a:pathLst>
            </a:custGeom>
            <a:solidFill>
              <a:srgbClr val="F9FAF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72" name="Freeform 68">
              <a:extLst>
                <a:ext uri="{FF2B5EF4-FFF2-40B4-BE49-F238E27FC236}">
                  <a16:creationId xmlns:a16="http://schemas.microsoft.com/office/drawing/2014/main" id="{00E91FA3-0F15-496B-A18F-D7C3B8C976C2}"/>
                </a:ext>
              </a:extLst>
            </p:cNvPr>
            <p:cNvSpPr>
              <a:spLocks/>
            </p:cNvSpPr>
            <p:nvPr/>
          </p:nvSpPr>
          <p:spPr bwMode="auto">
            <a:xfrm>
              <a:off x="1451" y="588"/>
              <a:ext cx="500" cy="391"/>
            </a:xfrm>
            <a:custGeom>
              <a:avLst/>
              <a:gdLst>
                <a:gd name="T0" fmla="*/ 0 w 7261"/>
                <a:gd name="T1" fmla="*/ 27 h 5671"/>
                <a:gd name="T2" fmla="*/ 34 w 7261"/>
                <a:gd name="T3" fmla="*/ 0 h 5671"/>
                <a:gd name="T4" fmla="*/ 34 w 7261"/>
                <a:gd name="T5" fmla="*/ 2 h 5671"/>
                <a:gd name="T6" fmla="*/ 2 w 7261"/>
                <a:gd name="T7" fmla="*/ 27 h 5671"/>
                <a:gd name="T8" fmla="*/ 0 w 7261"/>
                <a:gd name="T9" fmla="*/ 27 h 5671"/>
                <a:gd name="T10" fmla="*/ 0 60000 65536"/>
                <a:gd name="T11" fmla="*/ 0 60000 65536"/>
                <a:gd name="T12" fmla="*/ 0 60000 65536"/>
                <a:gd name="T13" fmla="*/ 0 60000 65536"/>
                <a:gd name="T14" fmla="*/ 0 60000 65536"/>
                <a:gd name="T15" fmla="*/ 0 w 7261"/>
                <a:gd name="T16" fmla="*/ 0 h 5671"/>
                <a:gd name="T17" fmla="*/ 7261 w 7261"/>
                <a:gd name="T18" fmla="*/ 5671 h 5671"/>
              </a:gdLst>
              <a:ahLst/>
              <a:cxnLst>
                <a:cxn ang="T10">
                  <a:pos x="T0" y="T1"/>
                </a:cxn>
                <a:cxn ang="T11">
                  <a:pos x="T2" y="T3"/>
                </a:cxn>
                <a:cxn ang="T12">
                  <a:pos x="T4" y="T5"/>
                </a:cxn>
                <a:cxn ang="T13">
                  <a:pos x="T6" y="T7"/>
                </a:cxn>
                <a:cxn ang="T14">
                  <a:pos x="T8" y="T9"/>
                </a:cxn>
              </a:cxnLst>
              <a:rect l="T15" t="T16" r="T17" b="T18"/>
              <a:pathLst>
                <a:path w="7261" h="5671">
                  <a:moveTo>
                    <a:pt x="0" y="5669"/>
                  </a:moveTo>
                  <a:lnTo>
                    <a:pt x="7167" y="0"/>
                  </a:lnTo>
                  <a:lnTo>
                    <a:pt x="7261" y="329"/>
                  </a:lnTo>
                  <a:lnTo>
                    <a:pt x="508" y="5671"/>
                  </a:lnTo>
                  <a:lnTo>
                    <a:pt x="0" y="5669"/>
                  </a:lnTo>
                  <a:close/>
                </a:path>
              </a:pathLst>
            </a:custGeom>
            <a:solidFill>
              <a:srgbClr val="FBFCF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73" name="Freeform 69">
              <a:extLst>
                <a:ext uri="{FF2B5EF4-FFF2-40B4-BE49-F238E27FC236}">
                  <a16:creationId xmlns:a16="http://schemas.microsoft.com/office/drawing/2014/main" id="{6F8DB1C3-3DDB-4ED6-9D54-8F94B56C85AB}"/>
                </a:ext>
              </a:extLst>
            </p:cNvPr>
            <p:cNvSpPr>
              <a:spLocks/>
            </p:cNvSpPr>
            <p:nvPr/>
          </p:nvSpPr>
          <p:spPr bwMode="auto">
            <a:xfrm>
              <a:off x="1469" y="599"/>
              <a:ext cx="486" cy="380"/>
            </a:xfrm>
            <a:custGeom>
              <a:avLst/>
              <a:gdLst>
                <a:gd name="T0" fmla="*/ 0 w 7054"/>
                <a:gd name="T1" fmla="*/ 26 h 5508"/>
                <a:gd name="T2" fmla="*/ 33 w 7054"/>
                <a:gd name="T3" fmla="*/ 0 h 5508"/>
                <a:gd name="T4" fmla="*/ 33 w 7054"/>
                <a:gd name="T5" fmla="*/ 2 h 5508"/>
                <a:gd name="T6" fmla="*/ 2 w 7054"/>
                <a:gd name="T7" fmla="*/ 26 h 5508"/>
                <a:gd name="T8" fmla="*/ 0 w 7054"/>
                <a:gd name="T9" fmla="*/ 26 h 5508"/>
                <a:gd name="T10" fmla="*/ 0 60000 65536"/>
                <a:gd name="T11" fmla="*/ 0 60000 65536"/>
                <a:gd name="T12" fmla="*/ 0 60000 65536"/>
                <a:gd name="T13" fmla="*/ 0 60000 65536"/>
                <a:gd name="T14" fmla="*/ 0 60000 65536"/>
                <a:gd name="T15" fmla="*/ 0 w 7054"/>
                <a:gd name="T16" fmla="*/ 0 h 5508"/>
                <a:gd name="T17" fmla="*/ 7054 w 7054"/>
                <a:gd name="T18" fmla="*/ 5508 h 5508"/>
              </a:gdLst>
              <a:ahLst/>
              <a:cxnLst>
                <a:cxn ang="T10">
                  <a:pos x="T0" y="T1"/>
                </a:cxn>
                <a:cxn ang="T11">
                  <a:pos x="T2" y="T3"/>
                </a:cxn>
                <a:cxn ang="T12">
                  <a:pos x="T4" y="T5"/>
                </a:cxn>
                <a:cxn ang="T13">
                  <a:pos x="T6" y="T7"/>
                </a:cxn>
                <a:cxn ang="T14">
                  <a:pos x="T8" y="T9"/>
                </a:cxn>
              </a:cxnLst>
              <a:rect l="T15" t="T16" r="T17" b="T18"/>
              <a:pathLst>
                <a:path w="7054" h="5508">
                  <a:moveTo>
                    <a:pt x="0" y="5506"/>
                  </a:moveTo>
                  <a:lnTo>
                    <a:pt x="6960" y="0"/>
                  </a:lnTo>
                  <a:lnTo>
                    <a:pt x="7054" y="329"/>
                  </a:lnTo>
                  <a:lnTo>
                    <a:pt x="508" y="5508"/>
                  </a:lnTo>
                  <a:lnTo>
                    <a:pt x="0" y="55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74" name="Freeform 70">
              <a:extLst>
                <a:ext uri="{FF2B5EF4-FFF2-40B4-BE49-F238E27FC236}">
                  <a16:creationId xmlns:a16="http://schemas.microsoft.com/office/drawing/2014/main" id="{683C668A-002E-46DD-82AF-C386E9014B1E}"/>
                </a:ext>
              </a:extLst>
            </p:cNvPr>
            <p:cNvSpPr>
              <a:spLocks/>
            </p:cNvSpPr>
            <p:nvPr/>
          </p:nvSpPr>
          <p:spPr bwMode="auto">
            <a:xfrm>
              <a:off x="1486" y="611"/>
              <a:ext cx="475" cy="370"/>
            </a:xfrm>
            <a:custGeom>
              <a:avLst/>
              <a:gdLst>
                <a:gd name="T0" fmla="*/ 0 w 6887"/>
                <a:gd name="T1" fmla="*/ 25 h 5361"/>
                <a:gd name="T2" fmla="*/ 32 w 6887"/>
                <a:gd name="T3" fmla="*/ 0 h 5361"/>
                <a:gd name="T4" fmla="*/ 33 w 6887"/>
                <a:gd name="T5" fmla="*/ 2 h 5361"/>
                <a:gd name="T6" fmla="*/ 26 w 6887"/>
                <a:gd name="T7" fmla="*/ 26 h 5361"/>
                <a:gd name="T8" fmla="*/ 0 w 6887"/>
                <a:gd name="T9" fmla="*/ 25 h 5361"/>
                <a:gd name="T10" fmla="*/ 0 60000 65536"/>
                <a:gd name="T11" fmla="*/ 0 60000 65536"/>
                <a:gd name="T12" fmla="*/ 0 60000 65536"/>
                <a:gd name="T13" fmla="*/ 0 60000 65536"/>
                <a:gd name="T14" fmla="*/ 0 60000 65536"/>
                <a:gd name="T15" fmla="*/ 0 w 6887"/>
                <a:gd name="T16" fmla="*/ 0 h 5361"/>
                <a:gd name="T17" fmla="*/ 6887 w 6887"/>
                <a:gd name="T18" fmla="*/ 5361 h 5361"/>
              </a:gdLst>
              <a:ahLst/>
              <a:cxnLst>
                <a:cxn ang="T10">
                  <a:pos x="T0" y="T1"/>
                </a:cxn>
                <a:cxn ang="T11">
                  <a:pos x="T2" y="T3"/>
                </a:cxn>
                <a:cxn ang="T12">
                  <a:pos x="T4" y="T5"/>
                </a:cxn>
                <a:cxn ang="T13">
                  <a:pos x="T6" y="T7"/>
                </a:cxn>
                <a:cxn ang="T14">
                  <a:pos x="T8" y="T9"/>
                </a:cxn>
              </a:cxnLst>
              <a:rect l="T15" t="T16" r="T17" b="T18"/>
              <a:pathLst>
                <a:path w="6887" h="5361">
                  <a:moveTo>
                    <a:pt x="0" y="5342"/>
                  </a:moveTo>
                  <a:lnTo>
                    <a:pt x="6753" y="0"/>
                  </a:lnTo>
                  <a:lnTo>
                    <a:pt x="6887" y="467"/>
                  </a:lnTo>
                  <a:lnTo>
                    <a:pt x="5514" y="5361"/>
                  </a:lnTo>
                  <a:lnTo>
                    <a:pt x="0" y="53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575" name="Freeform 71">
              <a:extLst>
                <a:ext uri="{FF2B5EF4-FFF2-40B4-BE49-F238E27FC236}">
                  <a16:creationId xmlns:a16="http://schemas.microsoft.com/office/drawing/2014/main" id="{0AE322DB-F621-4E79-A150-600AF0FDAE4A}"/>
                </a:ext>
              </a:extLst>
            </p:cNvPr>
            <p:cNvSpPr>
              <a:spLocks noEditPoints="1"/>
            </p:cNvSpPr>
            <p:nvPr/>
          </p:nvSpPr>
          <p:spPr bwMode="auto">
            <a:xfrm>
              <a:off x="1079" y="300"/>
              <a:ext cx="891" cy="689"/>
            </a:xfrm>
            <a:custGeom>
              <a:avLst/>
              <a:gdLst>
                <a:gd name="T0" fmla="*/ 0 w 12917"/>
                <a:gd name="T1" fmla="*/ 1 h 9991"/>
                <a:gd name="T2" fmla="*/ 1 w 12917"/>
                <a:gd name="T3" fmla="*/ 0 h 9991"/>
                <a:gd name="T4" fmla="*/ 54 w 12917"/>
                <a:gd name="T5" fmla="*/ 0 h 9991"/>
                <a:gd name="T6" fmla="*/ 54 w 12917"/>
                <a:gd name="T7" fmla="*/ 1 h 9991"/>
                <a:gd name="T8" fmla="*/ 1 w 12917"/>
                <a:gd name="T9" fmla="*/ 1 h 9991"/>
                <a:gd name="T10" fmla="*/ 0 w 12917"/>
                <a:gd name="T11" fmla="*/ 1 h 9991"/>
                <a:gd name="T12" fmla="*/ 1 w 12917"/>
                <a:gd name="T13" fmla="*/ 47 h 9991"/>
                <a:gd name="T14" fmla="*/ 0 w 12917"/>
                <a:gd name="T15" fmla="*/ 47 h 9991"/>
                <a:gd name="T16" fmla="*/ 0 w 12917"/>
                <a:gd name="T17" fmla="*/ 1 h 9991"/>
                <a:gd name="T18" fmla="*/ 1 w 12917"/>
                <a:gd name="T19" fmla="*/ 1 h 9991"/>
                <a:gd name="T20" fmla="*/ 1 w 12917"/>
                <a:gd name="T21" fmla="*/ 47 h 9991"/>
                <a:gd name="T22" fmla="*/ 1 w 12917"/>
                <a:gd name="T23" fmla="*/ 47 h 9991"/>
                <a:gd name="T24" fmla="*/ 55 w 12917"/>
                <a:gd name="T25" fmla="*/ 47 h 9991"/>
                <a:gd name="T26" fmla="*/ 54 w 12917"/>
                <a:gd name="T27" fmla="*/ 48 h 9991"/>
                <a:gd name="T28" fmla="*/ 1 w 12917"/>
                <a:gd name="T29" fmla="*/ 47 h 9991"/>
                <a:gd name="T30" fmla="*/ 1 w 12917"/>
                <a:gd name="T31" fmla="*/ 46 h 9991"/>
                <a:gd name="T32" fmla="*/ 54 w 12917"/>
                <a:gd name="T33" fmla="*/ 46 h 9991"/>
                <a:gd name="T34" fmla="*/ 55 w 12917"/>
                <a:gd name="T35" fmla="*/ 47 h 9991"/>
                <a:gd name="T36" fmla="*/ 61 w 12917"/>
                <a:gd name="T37" fmla="*/ 23 h 9991"/>
                <a:gd name="T38" fmla="*/ 61 w 12917"/>
                <a:gd name="T39" fmla="*/ 24 h 9991"/>
                <a:gd name="T40" fmla="*/ 55 w 12917"/>
                <a:gd name="T41" fmla="*/ 47 h 9991"/>
                <a:gd name="T42" fmla="*/ 54 w 12917"/>
                <a:gd name="T43" fmla="*/ 47 h 9991"/>
                <a:gd name="T44" fmla="*/ 60 w 12917"/>
                <a:gd name="T45" fmla="*/ 23 h 9991"/>
                <a:gd name="T46" fmla="*/ 61 w 12917"/>
                <a:gd name="T47" fmla="*/ 23 h 9991"/>
                <a:gd name="T48" fmla="*/ 54 w 12917"/>
                <a:gd name="T49" fmla="*/ 0 h 9991"/>
                <a:gd name="T50" fmla="*/ 55 w 12917"/>
                <a:gd name="T51" fmla="*/ 1 h 9991"/>
                <a:gd name="T52" fmla="*/ 61 w 12917"/>
                <a:gd name="T53" fmla="*/ 23 h 9991"/>
                <a:gd name="T54" fmla="*/ 60 w 12917"/>
                <a:gd name="T55" fmla="*/ 24 h 9991"/>
                <a:gd name="T56" fmla="*/ 54 w 12917"/>
                <a:gd name="T57" fmla="*/ 1 h 9991"/>
                <a:gd name="T58" fmla="*/ 54 w 12917"/>
                <a:gd name="T59" fmla="*/ 0 h 999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2917"/>
                <a:gd name="T91" fmla="*/ 0 h 9991"/>
                <a:gd name="T92" fmla="*/ 12917 w 12917"/>
                <a:gd name="T93" fmla="*/ 9991 h 999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2917" h="9991">
                  <a:moveTo>
                    <a:pt x="0" y="128"/>
                  </a:moveTo>
                  <a:lnTo>
                    <a:pt x="128" y="0"/>
                  </a:lnTo>
                  <a:lnTo>
                    <a:pt x="11422" y="39"/>
                  </a:lnTo>
                  <a:lnTo>
                    <a:pt x="11422" y="293"/>
                  </a:lnTo>
                  <a:lnTo>
                    <a:pt x="128" y="255"/>
                  </a:lnTo>
                  <a:lnTo>
                    <a:pt x="0" y="128"/>
                  </a:lnTo>
                  <a:close/>
                  <a:moveTo>
                    <a:pt x="128" y="9953"/>
                  </a:moveTo>
                  <a:lnTo>
                    <a:pt x="0" y="9825"/>
                  </a:lnTo>
                  <a:lnTo>
                    <a:pt x="0" y="128"/>
                  </a:lnTo>
                  <a:lnTo>
                    <a:pt x="255" y="128"/>
                  </a:lnTo>
                  <a:lnTo>
                    <a:pt x="255" y="9825"/>
                  </a:lnTo>
                  <a:lnTo>
                    <a:pt x="128" y="9953"/>
                  </a:lnTo>
                  <a:close/>
                  <a:moveTo>
                    <a:pt x="11544" y="9898"/>
                  </a:moveTo>
                  <a:lnTo>
                    <a:pt x="11422" y="9991"/>
                  </a:lnTo>
                  <a:lnTo>
                    <a:pt x="128" y="9953"/>
                  </a:lnTo>
                  <a:lnTo>
                    <a:pt x="128" y="9698"/>
                  </a:lnTo>
                  <a:lnTo>
                    <a:pt x="11422" y="9736"/>
                  </a:lnTo>
                  <a:lnTo>
                    <a:pt x="11544" y="9898"/>
                  </a:lnTo>
                  <a:close/>
                  <a:moveTo>
                    <a:pt x="12917" y="4935"/>
                  </a:moveTo>
                  <a:lnTo>
                    <a:pt x="12917" y="5004"/>
                  </a:lnTo>
                  <a:lnTo>
                    <a:pt x="11544" y="9898"/>
                  </a:lnTo>
                  <a:lnTo>
                    <a:pt x="11299" y="9829"/>
                  </a:lnTo>
                  <a:lnTo>
                    <a:pt x="12672" y="4936"/>
                  </a:lnTo>
                  <a:lnTo>
                    <a:pt x="12917" y="4935"/>
                  </a:lnTo>
                  <a:close/>
                  <a:moveTo>
                    <a:pt x="11422" y="39"/>
                  </a:moveTo>
                  <a:lnTo>
                    <a:pt x="11544" y="131"/>
                  </a:lnTo>
                  <a:lnTo>
                    <a:pt x="12917" y="4935"/>
                  </a:lnTo>
                  <a:lnTo>
                    <a:pt x="12672" y="5004"/>
                  </a:lnTo>
                  <a:lnTo>
                    <a:pt x="11299" y="200"/>
                  </a:lnTo>
                  <a:lnTo>
                    <a:pt x="11422" y="39"/>
                  </a:lnTo>
                  <a:close/>
                </a:path>
              </a:pathLst>
            </a:custGeom>
            <a:solidFill>
              <a:srgbClr val="3F59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pic>
          <p:nvPicPr>
            <p:cNvPr id="19576" name="Picture 72">
              <a:extLst>
                <a:ext uri="{FF2B5EF4-FFF2-40B4-BE49-F238E27FC236}">
                  <a16:creationId xmlns:a16="http://schemas.microsoft.com/office/drawing/2014/main" id="{CB1EE17A-FE58-462A-B1B6-A7C32D1F28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 y="320"/>
              <a:ext cx="774" cy="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460" name="Group 73">
            <a:extLst>
              <a:ext uri="{FF2B5EF4-FFF2-40B4-BE49-F238E27FC236}">
                <a16:creationId xmlns:a16="http://schemas.microsoft.com/office/drawing/2014/main" id="{28C3E0C2-AB70-43EE-A500-E9911DDCCF8B}"/>
              </a:ext>
            </a:extLst>
          </p:cNvPr>
          <p:cNvGrpSpPr>
            <a:grpSpLocks noChangeAspect="1"/>
          </p:cNvGrpSpPr>
          <p:nvPr/>
        </p:nvGrpSpPr>
        <p:grpSpPr bwMode="auto">
          <a:xfrm>
            <a:off x="2004156" y="1709414"/>
            <a:ext cx="1465261" cy="1651000"/>
            <a:chOff x="415" y="2156"/>
            <a:chExt cx="923" cy="706"/>
          </a:xfrm>
        </p:grpSpPr>
        <p:sp>
          <p:nvSpPr>
            <p:cNvPr id="19467" name="AutoShape 74">
              <a:extLst>
                <a:ext uri="{FF2B5EF4-FFF2-40B4-BE49-F238E27FC236}">
                  <a16:creationId xmlns:a16="http://schemas.microsoft.com/office/drawing/2014/main" id="{02CBF8A4-BAA1-4190-890D-ED7FB045FE8B}"/>
                </a:ext>
              </a:extLst>
            </p:cNvPr>
            <p:cNvSpPr>
              <a:spLocks noChangeAspect="1" noChangeArrowheads="1" noTextEdit="1"/>
            </p:cNvSpPr>
            <p:nvPr/>
          </p:nvSpPr>
          <p:spPr bwMode="auto">
            <a:xfrm>
              <a:off x="415" y="2156"/>
              <a:ext cx="923" cy="70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468" name="Freeform 75">
              <a:extLst>
                <a:ext uri="{FF2B5EF4-FFF2-40B4-BE49-F238E27FC236}">
                  <a16:creationId xmlns:a16="http://schemas.microsoft.com/office/drawing/2014/main" id="{97A6D9D1-C4E4-4D0F-8B5D-DA358815FEA1}"/>
                </a:ext>
              </a:extLst>
            </p:cNvPr>
            <p:cNvSpPr>
              <a:spLocks/>
            </p:cNvSpPr>
            <p:nvPr/>
          </p:nvSpPr>
          <p:spPr bwMode="auto">
            <a:xfrm>
              <a:off x="424" y="2165"/>
              <a:ext cx="45" cy="51"/>
            </a:xfrm>
            <a:custGeom>
              <a:avLst/>
              <a:gdLst>
                <a:gd name="T0" fmla="*/ 2 w 814"/>
                <a:gd name="T1" fmla="*/ 0 h 920"/>
                <a:gd name="T2" fmla="*/ 0 w 814"/>
                <a:gd name="T3" fmla="*/ 3 h 920"/>
                <a:gd name="T4" fmla="*/ 0 w 814"/>
                <a:gd name="T5" fmla="*/ 0 h 920"/>
                <a:gd name="T6" fmla="*/ 2 w 814"/>
                <a:gd name="T7" fmla="*/ 0 h 920"/>
                <a:gd name="T8" fmla="*/ 0 60000 65536"/>
                <a:gd name="T9" fmla="*/ 0 60000 65536"/>
                <a:gd name="T10" fmla="*/ 0 60000 65536"/>
                <a:gd name="T11" fmla="*/ 0 60000 65536"/>
                <a:gd name="T12" fmla="*/ 0 w 814"/>
                <a:gd name="T13" fmla="*/ 0 h 920"/>
                <a:gd name="T14" fmla="*/ 814 w 814"/>
                <a:gd name="T15" fmla="*/ 920 h 920"/>
              </a:gdLst>
              <a:ahLst/>
              <a:cxnLst>
                <a:cxn ang="T8">
                  <a:pos x="T0" y="T1"/>
                </a:cxn>
                <a:cxn ang="T9">
                  <a:pos x="T2" y="T3"/>
                </a:cxn>
                <a:cxn ang="T10">
                  <a:pos x="T4" y="T5"/>
                </a:cxn>
                <a:cxn ang="T11">
                  <a:pos x="T6" y="T7"/>
                </a:cxn>
              </a:cxnLst>
              <a:rect l="T12" t="T13" r="T14" b="T15"/>
              <a:pathLst>
                <a:path w="814" h="920">
                  <a:moveTo>
                    <a:pt x="814" y="2"/>
                  </a:moveTo>
                  <a:lnTo>
                    <a:pt x="0" y="920"/>
                  </a:lnTo>
                  <a:lnTo>
                    <a:pt x="0" y="0"/>
                  </a:lnTo>
                  <a:lnTo>
                    <a:pt x="814" y="2"/>
                  </a:lnTo>
                  <a:close/>
                </a:path>
              </a:pathLst>
            </a:custGeom>
            <a:solidFill>
              <a:srgbClr val="A42927"/>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469" name="Freeform 76">
              <a:extLst>
                <a:ext uri="{FF2B5EF4-FFF2-40B4-BE49-F238E27FC236}">
                  <a16:creationId xmlns:a16="http://schemas.microsoft.com/office/drawing/2014/main" id="{402524D5-D963-4B0D-A12D-A08E98A407C3}"/>
                </a:ext>
              </a:extLst>
            </p:cNvPr>
            <p:cNvSpPr>
              <a:spLocks/>
            </p:cNvSpPr>
            <p:nvPr/>
          </p:nvSpPr>
          <p:spPr bwMode="auto">
            <a:xfrm>
              <a:off x="424" y="2165"/>
              <a:ext cx="73" cy="82"/>
            </a:xfrm>
            <a:custGeom>
              <a:avLst/>
              <a:gdLst>
                <a:gd name="T0" fmla="*/ 0 w 1304"/>
                <a:gd name="T1" fmla="*/ 1 h 1473"/>
                <a:gd name="T2" fmla="*/ 1 w 1304"/>
                <a:gd name="T3" fmla="*/ 0 h 1473"/>
                <a:gd name="T4" fmla="*/ 4 w 1304"/>
                <a:gd name="T5" fmla="*/ 0 h 1473"/>
                <a:gd name="T6" fmla="*/ 0 w 1304"/>
                <a:gd name="T7" fmla="*/ 5 h 1473"/>
                <a:gd name="T8" fmla="*/ 0 w 1304"/>
                <a:gd name="T9" fmla="*/ 1 h 1473"/>
                <a:gd name="T10" fmla="*/ 0 60000 65536"/>
                <a:gd name="T11" fmla="*/ 0 60000 65536"/>
                <a:gd name="T12" fmla="*/ 0 60000 65536"/>
                <a:gd name="T13" fmla="*/ 0 60000 65536"/>
                <a:gd name="T14" fmla="*/ 0 60000 65536"/>
                <a:gd name="T15" fmla="*/ 0 w 1304"/>
                <a:gd name="T16" fmla="*/ 0 h 1473"/>
                <a:gd name="T17" fmla="*/ 1304 w 1304"/>
                <a:gd name="T18" fmla="*/ 1473 h 1473"/>
              </a:gdLst>
              <a:ahLst/>
              <a:cxnLst>
                <a:cxn ang="T10">
                  <a:pos x="T0" y="T1"/>
                </a:cxn>
                <a:cxn ang="T11">
                  <a:pos x="T2" y="T3"/>
                </a:cxn>
                <a:cxn ang="T12">
                  <a:pos x="T4" y="T5"/>
                </a:cxn>
                <a:cxn ang="T13">
                  <a:pos x="T6" y="T7"/>
                </a:cxn>
                <a:cxn ang="T14">
                  <a:pos x="T8" y="T9"/>
                </a:cxn>
              </a:cxnLst>
              <a:rect l="T15" t="T16" r="T17" b="T18"/>
              <a:pathLst>
                <a:path w="1304" h="1473">
                  <a:moveTo>
                    <a:pt x="0" y="365"/>
                  </a:moveTo>
                  <a:lnTo>
                    <a:pt x="323" y="0"/>
                  </a:lnTo>
                  <a:lnTo>
                    <a:pt x="1304" y="3"/>
                  </a:lnTo>
                  <a:lnTo>
                    <a:pt x="0" y="1473"/>
                  </a:lnTo>
                  <a:lnTo>
                    <a:pt x="0" y="365"/>
                  </a:lnTo>
                  <a:close/>
                </a:path>
              </a:pathLst>
            </a:custGeom>
            <a:solidFill>
              <a:srgbClr val="A42927"/>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470" name="Freeform 77">
              <a:extLst>
                <a:ext uri="{FF2B5EF4-FFF2-40B4-BE49-F238E27FC236}">
                  <a16:creationId xmlns:a16="http://schemas.microsoft.com/office/drawing/2014/main" id="{028FB3F4-8E47-4C03-852C-97D830CA9C35}"/>
                </a:ext>
              </a:extLst>
            </p:cNvPr>
            <p:cNvSpPr>
              <a:spLocks/>
            </p:cNvSpPr>
            <p:nvPr/>
          </p:nvSpPr>
          <p:spPr bwMode="auto">
            <a:xfrm>
              <a:off x="424" y="2165"/>
              <a:ext cx="100" cy="113"/>
            </a:xfrm>
            <a:custGeom>
              <a:avLst/>
              <a:gdLst>
                <a:gd name="T0" fmla="*/ 0 w 1794"/>
                <a:gd name="T1" fmla="*/ 3 h 2027"/>
                <a:gd name="T2" fmla="*/ 3 w 1794"/>
                <a:gd name="T3" fmla="*/ 0 h 2027"/>
                <a:gd name="T4" fmla="*/ 6 w 1794"/>
                <a:gd name="T5" fmla="*/ 0 h 2027"/>
                <a:gd name="T6" fmla="*/ 0 w 1794"/>
                <a:gd name="T7" fmla="*/ 6 h 2027"/>
                <a:gd name="T8" fmla="*/ 0 w 1794"/>
                <a:gd name="T9" fmla="*/ 3 h 2027"/>
                <a:gd name="T10" fmla="*/ 0 60000 65536"/>
                <a:gd name="T11" fmla="*/ 0 60000 65536"/>
                <a:gd name="T12" fmla="*/ 0 60000 65536"/>
                <a:gd name="T13" fmla="*/ 0 60000 65536"/>
                <a:gd name="T14" fmla="*/ 0 60000 65536"/>
                <a:gd name="T15" fmla="*/ 0 w 1794"/>
                <a:gd name="T16" fmla="*/ 0 h 2027"/>
                <a:gd name="T17" fmla="*/ 1794 w 1794"/>
                <a:gd name="T18" fmla="*/ 2027 h 2027"/>
              </a:gdLst>
              <a:ahLst/>
              <a:cxnLst>
                <a:cxn ang="T10">
                  <a:pos x="T0" y="T1"/>
                </a:cxn>
                <a:cxn ang="T11">
                  <a:pos x="T2" y="T3"/>
                </a:cxn>
                <a:cxn ang="T12">
                  <a:pos x="T4" y="T5"/>
                </a:cxn>
                <a:cxn ang="T13">
                  <a:pos x="T6" y="T7"/>
                </a:cxn>
                <a:cxn ang="T14">
                  <a:pos x="T8" y="T9"/>
                </a:cxn>
              </a:cxnLst>
              <a:rect l="T15" t="T16" r="T17" b="T18"/>
              <a:pathLst>
                <a:path w="1794" h="2027">
                  <a:moveTo>
                    <a:pt x="0" y="918"/>
                  </a:moveTo>
                  <a:lnTo>
                    <a:pt x="814" y="0"/>
                  </a:lnTo>
                  <a:lnTo>
                    <a:pt x="1794" y="4"/>
                  </a:lnTo>
                  <a:lnTo>
                    <a:pt x="0" y="2027"/>
                  </a:lnTo>
                  <a:lnTo>
                    <a:pt x="0" y="918"/>
                  </a:lnTo>
                  <a:close/>
                </a:path>
              </a:pathLst>
            </a:custGeom>
            <a:solidFill>
              <a:srgbClr val="A52C29"/>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471" name="Freeform 78">
              <a:extLst>
                <a:ext uri="{FF2B5EF4-FFF2-40B4-BE49-F238E27FC236}">
                  <a16:creationId xmlns:a16="http://schemas.microsoft.com/office/drawing/2014/main" id="{2B988996-FB9D-4D26-8F72-C5BDB0C2D568}"/>
                </a:ext>
              </a:extLst>
            </p:cNvPr>
            <p:cNvSpPr>
              <a:spLocks/>
            </p:cNvSpPr>
            <p:nvPr/>
          </p:nvSpPr>
          <p:spPr bwMode="auto">
            <a:xfrm>
              <a:off x="424" y="2165"/>
              <a:ext cx="127" cy="144"/>
            </a:xfrm>
            <a:custGeom>
              <a:avLst/>
              <a:gdLst>
                <a:gd name="T0" fmla="*/ 0 w 2286"/>
                <a:gd name="T1" fmla="*/ 5 h 2580"/>
                <a:gd name="T2" fmla="*/ 4 w 2286"/>
                <a:gd name="T3" fmla="*/ 0 h 2580"/>
                <a:gd name="T4" fmla="*/ 7 w 2286"/>
                <a:gd name="T5" fmla="*/ 0 h 2580"/>
                <a:gd name="T6" fmla="*/ 0 w 2286"/>
                <a:gd name="T7" fmla="*/ 8 h 2580"/>
                <a:gd name="T8" fmla="*/ 0 w 2286"/>
                <a:gd name="T9" fmla="*/ 5 h 2580"/>
                <a:gd name="T10" fmla="*/ 0 60000 65536"/>
                <a:gd name="T11" fmla="*/ 0 60000 65536"/>
                <a:gd name="T12" fmla="*/ 0 60000 65536"/>
                <a:gd name="T13" fmla="*/ 0 60000 65536"/>
                <a:gd name="T14" fmla="*/ 0 60000 65536"/>
                <a:gd name="T15" fmla="*/ 0 w 2286"/>
                <a:gd name="T16" fmla="*/ 0 h 2580"/>
                <a:gd name="T17" fmla="*/ 2286 w 2286"/>
                <a:gd name="T18" fmla="*/ 2580 h 2580"/>
              </a:gdLst>
              <a:ahLst/>
              <a:cxnLst>
                <a:cxn ang="T10">
                  <a:pos x="T0" y="T1"/>
                </a:cxn>
                <a:cxn ang="T11">
                  <a:pos x="T2" y="T3"/>
                </a:cxn>
                <a:cxn ang="T12">
                  <a:pos x="T4" y="T5"/>
                </a:cxn>
                <a:cxn ang="T13">
                  <a:pos x="T6" y="T7"/>
                </a:cxn>
                <a:cxn ang="T14">
                  <a:pos x="T8" y="T9"/>
                </a:cxn>
              </a:cxnLst>
              <a:rect l="T15" t="T16" r="T17" b="T18"/>
              <a:pathLst>
                <a:path w="2286" h="2580">
                  <a:moveTo>
                    <a:pt x="0" y="1470"/>
                  </a:moveTo>
                  <a:lnTo>
                    <a:pt x="1304" y="0"/>
                  </a:lnTo>
                  <a:lnTo>
                    <a:pt x="2286" y="3"/>
                  </a:lnTo>
                  <a:lnTo>
                    <a:pt x="0" y="2580"/>
                  </a:lnTo>
                  <a:lnTo>
                    <a:pt x="0" y="1470"/>
                  </a:lnTo>
                  <a:close/>
                </a:path>
              </a:pathLst>
            </a:custGeom>
            <a:solidFill>
              <a:srgbClr val="A62F2B"/>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472" name="Freeform 79">
              <a:extLst>
                <a:ext uri="{FF2B5EF4-FFF2-40B4-BE49-F238E27FC236}">
                  <a16:creationId xmlns:a16="http://schemas.microsoft.com/office/drawing/2014/main" id="{9B3513C1-8DB9-4D11-94D3-2AF97FF7BC52}"/>
                </a:ext>
              </a:extLst>
            </p:cNvPr>
            <p:cNvSpPr>
              <a:spLocks/>
            </p:cNvSpPr>
            <p:nvPr/>
          </p:nvSpPr>
          <p:spPr bwMode="auto">
            <a:xfrm>
              <a:off x="424" y="2165"/>
              <a:ext cx="154" cy="174"/>
            </a:xfrm>
            <a:custGeom>
              <a:avLst/>
              <a:gdLst>
                <a:gd name="T0" fmla="*/ 0 w 2776"/>
                <a:gd name="T1" fmla="*/ 6 h 3133"/>
                <a:gd name="T2" fmla="*/ 6 w 2776"/>
                <a:gd name="T3" fmla="*/ 0 h 3133"/>
                <a:gd name="T4" fmla="*/ 9 w 2776"/>
                <a:gd name="T5" fmla="*/ 0 h 3133"/>
                <a:gd name="T6" fmla="*/ 0 w 2776"/>
                <a:gd name="T7" fmla="*/ 10 h 3133"/>
                <a:gd name="T8" fmla="*/ 0 w 2776"/>
                <a:gd name="T9" fmla="*/ 6 h 3133"/>
                <a:gd name="T10" fmla="*/ 0 60000 65536"/>
                <a:gd name="T11" fmla="*/ 0 60000 65536"/>
                <a:gd name="T12" fmla="*/ 0 60000 65536"/>
                <a:gd name="T13" fmla="*/ 0 60000 65536"/>
                <a:gd name="T14" fmla="*/ 0 60000 65536"/>
                <a:gd name="T15" fmla="*/ 0 w 2776"/>
                <a:gd name="T16" fmla="*/ 0 h 3133"/>
                <a:gd name="T17" fmla="*/ 2776 w 2776"/>
                <a:gd name="T18" fmla="*/ 3133 h 3133"/>
              </a:gdLst>
              <a:ahLst/>
              <a:cxnLst>
                <a:cxn ang="T10">
                  <a:pos x="T0" y="T1"/>
                </a:cxn>
                <a:cxn ang="T11">
                  <a:pos x="T2" y="T3"/>
                </a:cxn>
                <a:cxn ang="T12">
                  <a:pos x="T4" y="T5"/>
                </a:cxn>
                <a:cxn ang="T13">
                  <a:pos x="T6" y="T7"/>
                </a:cxn>
                <a:cxn ang="T14">
                  <a:pos x="T8" y="T9"/>
                </a:cxn>
              </a:cxnLst>
              <a:rect l="T15" t="T16" r="T17" b="T18"/>
              <a:pathLst>
                <a:path w="2776" h="3133">
                  <a:moveTo>
                    <a:pt x="0" y="2023"/>
                  </a:moveTo>
                  <a:lnTo>
                    <a:pt x="1794" y="0"/>
                  </a:lnTo>
                  <a:lnTo>
                    <a:pt x="2776" y="4"/>
                  </a:lnTo>
                  <a:lnTo>
                    <a:pt x="0" y="3133"/>
                  </a:lnTo>
                  <a:lnTo>
                    <a:pt x="0" y="2023"/>
                  </a:lnTo>
                  <a:close/>
                </a:path>
              </a:pathLst>
            </a:custGeom>
            <a:solidFill>
              <a:srgbClr val="A7312D"/>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473" name="Freeform 80">
              <a:extLst>
                <a:ext uri="{FF2B5EF4-FFF2-40B4-BE49-F238E27FC236}">
                  <a16:creationId xmlns:a16="http://schemas.microsoft.com/office/drawing/2014/main" id="{55123F5D-67AD-4EC4-97EF-EFA0B83E3373}"/>
                </a:ext>
              </a:extLst>
            </p:cNvPr>
            <p:cNvSpPr>
              <a:spLocks/>
            </p:cNvSpPr>
            <p:nvPr/>
          </p:nvSpPr>
          <p:spPr bwMode="auto">
            <a:xfrm>
              <a:off x="424" y="2165"/>
              <a:ext cx="182" cy="205"/>
            </a:xfrm>
            <a:custGeom>
              <a:avLst/>
              <a:gdLst>
                <a:gd name="T0" fmla="*/ 0 w 3267"/>
                <a:gd name="T1" fmla="*/ 8 h 3686"/>
                <a:gd name="T2" fmla="*/ 7 w 3267"/>
                <a:gd name="T3" fmla="*/ 0 h 3686"/>
                <a:gd name="T4" fmla="*/ 10 w 3267"/>
                <a:gd name="T5" fmla="*/ 0 h 3686"/>
                <a:gd name="T6" fmla="*/ 0 w 3267"/>
                <a:gd name="T7" fmla="*/ 11 h 3686"/>
                <a:gd name="T8" fmla="*/ 0 w 3267"/>
                <a:gd name="T9" fmla="*/ 8 h 3686"/>
                <a:gd name="T10" fmla="*/ 0 60000 65536"/>
                <a:gd name="T11" fmla="*/ 0 60000 65536"/>
                <a:gd name="T12" fmla="*/ 0 60000 65536"/>
                <a:gd name="T13" fmla="*/ 0 60000 65536"/>
                <a:gd name="T14" fmla="*/ 0 60000 65536"/>
                <a:gd name="T15" fmla="*/ 0 w 3267"/>
                <a:gd name="T16" fmla="*/ 0 h 3686"/>
                <a:gd name="T17" fmla="*/ 3267 w 3267"/>
                <a:gd name="T18" fmla="*/ 3686 h 3686"/>
              </a:gdLst>
              <a:ahLst/>
              <a:cxnLst>
                <a:cxn ang="T10">
                  <a:pos x="T0" y="T1"/>
                </a:cxn>
                <a:cxn ang="T11">
                  <a:pos x="T2" y="T3"/>
                </a:cxn>
                <a:cxn ang="T12">
                  <a:pos x="T4" y="T5"/>
                </a:cxn>
                <a:cxn ang="T13">
                  <a:pos x="T6" y="T7"/>
                </a:cxn>
                <a:cxn ang="T14">
                  <a:pos x="T8" y="T9"/>
                </a:cxn>
              </a:cxnLst>
              <a:rect l="T15" t="T16" r="T17" b="T18"/>
              <a:pathLst>
                <a:path w="3267" h="3686">
                  <a:moveTo>
                    <a:pt x="0" y="2577"/>
                  </a:moveTo>
                  <a:lnTo>
                    <a:pt x="2286" y="0"/>
                  </a:lnTo>
                  <a:lnTo>
                    <a:pt x="3267" y="4"/>
                  </a:lnTo>
                  <a:lnTo>
                    <a:pt x="0" y="3686"/>
                  </a:lnTo>
                  <a:lnTo>
                    <a:pt x="0" y="2577"/>
                  </a:lnTo>
                  <a:close/>
                </a:path>
              </a:pathLst>
            </a:custGeom>
            <a:solidFill>
              <a:srgbClr val="A9352F"/>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474" name="Freeform 81">
              <a:extLst>
                <a:ext uri="{FF2B5EF4-FFF2-40B4-BE49-F238E27FC236}">
                  <a16:creationId xmlns:a16="http://schemas.microsoft.com/office/drawing/2014/main" id="{0F6F67BB-1D73-4989-AB63-0D9C3B4E8250}"/>
                </a:ext>
              </a:extLst>
            </p:cNvPr>
            <p:cNvSpPr>
              <a:spLocks/>
            </p:cNvSpPr>
            <p:nvPr/>
          </p:nvSpPr>
          <p:spPr bwMode="auto">
            <a:xfrm>
              <a:off x="424" y="2166"/>
              <a:ext cx="209" cy="235"/>
            </a:xfrm>
            <a:custGeom>
              <a:avLst/>
              <a:gdLst>
                <a:gd name="T0" fmla="*/ 0 w 3757"/>
                <a:gd name="T1" fmla="*/ 10 h 4238"/>
                <a:gd name="T2" fmla="*/ 9 w 3757"/>
                <a:gd name="T3" fmla="*/ 0 h 4238"/>
                <a:gd name="T4" fmla="*/ 12 w 3757"/>
                <a:gd name="T5" fmla="*/ 0 h 4238"/>
                <a:gd name="T6" fmla="*/ 0 w 3757"/>
                <a:gd name="T7" fmla="*/ 13 h 4238"/>
                <a:gd name="T8" fmla="*/ 0 w 3757"/>
                <a:gd name="T9" fmla="*/ 10 h 4238"/>
                <a:gd name="T10" fmla="*/ 0 60000 65536"/>
                <a:gd name="T11" fmla="*/ 0 60000 65536"/>
                <a:gd name="T12" fmla="*/ 0 60000 65536"/>
                <a:gd name="T13" fmla="*/ 0 60000 65536"/>
                <a:gd name="T14" fmla="*/ 0 60000 65536"/>
                <a:gd name="T15" fmla="*/ 0 w 3757"/>
                <a:gd name="T16" fmla="*/ 0 h 4238"/>
                <a:gd name="T17" fmla="*/ 3757 w 3757"/>
                <a:gd name="T18" fmla="*/ 4238 h 4238"/>
              </a:gdLst>
              <a:ahLst/>
              <a:cxnLst>
                <a:cxn ang="T10">
                  <a:pos x="T0" y="T1"/>
                </a:cxn>
                <a:cxn ang="T11">
                  <a:pos x="T2" y="T3"/>
                </a:cxn>
                <a:cxn ang="T12">
                  <a:pos x="T4" y="T5"/>
                </a:cxn>
                <a:cxn ang="T13">
                  <a:pos x="T6" y="T7"/>
                </a:cxn>
                <a:cxn ang="T14">
                  <a:pos x="T8" y="T9"/>
                </a:cxn>
              </a:cxnLst>
              <a:rect l="T15" t="T16" r="T17" b="T18"/>
              <a:pathLst>
                <a:path w="3757" h="4238">
                  <a:moveTo>
                    <a:pt x="0" y="3129"/>
                  </a:moveTo>
                  <a:lnTo>
                    <a:pt x="2776" y="0"/>
                  </a:lnTo>
                  <a:lnTo>
                    <a:pt x="3757" y="3"/>
                  </a:lnTo>
                  <a:lnTo>
                    <a:pt x="0" y="4238"/>
                  </a:lnTo>
                  <a:lnTo>
                    <a:pt x="0" y="3129"/>
                  </a:lnTo>
                  <a:close/>
                </a:path>
              </a:pathLst>
            </a:custGeom>
            <a:solidFill>
              <a:srgbClr val="A93732"/>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475" name="Freeform 82">
              <a:extLst>
                <a:ext uri="{FF2B5EF4-FFF2-40B4-BE49-F238E27FC236}">
                  <a16:creationId xmlns:a16="http://schemas.microsoft.com/office/drawing/2014/main" id="{F3130CAF-06DF-438E-B349-4637333FD228}"/>
                </a:ext>
              </a:extLst>
            </p:cNvPr>
            <p:cNvSpPr>
              <a:spLocks/>
            </p:cNvSpPr>
            <p:nvPr/>
          </p:nvSpPr>
          <p:spPr bwMode="auto">
            <a:xfrm>
              <a:off x="424" y="2166"/>
              <a:ext cx="236" cy="266"/>
            </a:xfrm>
            <a:custGeom>
              <a:avLst/>
              <a:gdLst>
                <a:gd name="T0" fmla="*/ 0 w 4248"/>
                <a:gd name="T1" fmla="*/ 11 h 4791"/>
                <a:gd name="T2" fmla="*/ 10 w 4248"/>
                <a:gd name="T3" fmla="*/ 0 h 4791"/>
                <a:gd name="T4" fmla="*/ 13 w 4248"/>
                <a:gd name="T5" fmla="*/ 0 h 4791"/>
                <a:gd name="T6" fmla="*/ 0 w 4248"/>
                <a:gd name="T7" fmla="*/ 15 h 4791"/>
                <a:gd name="T8" fmla="*/ 0 w 4248"/>
                <a:gd name="T9" fmla="*/ 11 h 4791"/>
                <a:gd name="T10" fmla="*/ 0 60000 65536"/>
                <a:gd name="T11" fmla="*/ 0 60000 65536"/>
                <a:gd name="T12" fmla="*/ 0 60000 65536"/>
                <a:gd name="T13" fmla="*/ 0 60000 65536"/>
                <a:gd name="T14" fmla="*/ 0 60000 65536"/>
                <a:gd name="T15" fmla="*/ 0 w 4248"/>
                <a:gd name="T16" fmla="*/ 0 h 4791"/>
                <a:gd name="T17" fmla="*/ 4248 w 4248"/>
                <a:gd name="T18" fmla="*/ 4791 h 4791"/>
              </a:gdLst>
              <a:ahLst/>
              <a:cxnLst>
                <a:cxn ang="T10">
                  <a:pos x="T0" y="T1"/>
                </a:cxn>
                <a:cxn ang="T11">
                  <a:pos x="T2" y="T3"/>
                </a:cxn>
                <a:cxn ang="T12">
                  <a:pos x="T4" y="T5"/>
                </a:cxn>
                <a:cxn ang="T13">
                  <a:pos x="T6" y="T7"/>
                </a:cxn>
                <a:cxn ang="T14">
                  <a:pos x="T8" y="T9"/>
                </a:cxn>
              </a:cxnLst>
              <a:rect l="T15" t="T16" r="T17" b="T18"/>
              <a:pathLst>
                <a:path w="4248" h="4791">
                  <a:moveTo>
                    <a:pt x="0" y="3682"/>
                  </a:moveTo>
                  <a:lnTo>
                    <a:pt x="3267" y="0"/>
                  </a:lnTo>
                  <a:lnTo>
                    <a:pt x="4248" y="4"/>
                  </a:lnTo>
                  <a:lnTo>
                    <a:pt x="0" y="4791"/>
                  </a:lnTo>
                  <a:lnTo>
                    <a:pt x="0" y="3682"/>
                  </a:lnTo>
                  <a:close/>
                </a:path>
              </a:pathLst>
            </a:custGeom>
            <a:solidFill>
              <a:srgbClr val="AA3934"/>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476" name="Freeform 83">
              <a:extLst>
                <a:ext uri="{FF2B5EF4-FFF2-40B4-BE49-F238E27FC236}">
                  <a16:creationId xmlns:a16="http://schemas.microsoft.com/office/drawing/2014/main" id="{55DC6AAB-2919-4E6C-9231-38E56324AE4C}"/>
                </a:ext>
              </a:extLst>
            </p:cNvPr>
            <p:cNvSpPr>
              <a:spLocks/>
            </p:cNvSpPr>
            <p:nvPr/>
          </p:nvSpPr>
          <p:spPr bwMode="auto">
            <a:xfrm>
              <a:off x="424" y="2166"/>
              <a:ext cx="263" cy="297"/>
            </a:xfrm>
            <a:custGeom>
              <a:avLst/>
              <a:gdLst>
                <a:gd name="T0" fmla="*/ 0 w 4738"/>
                <a:gd name="T1" fmla="*/ 13 h 5343"/>
                <a:gd name="T2" fmla="*/ 12 w 4738"/>
                <a:gd name="T3" fmla="*/ 0 h 5343"/>
                <a:gd name="T4" fmla="*/ 15 w 4738"/>
                <a:gd name="T5" fmla="*/ 0 h 5343"/>
                <a:gd name="T6" fmla="*/ 0 w 4738"/>
                <a:gd name="T7" fmla="*/ 17 h 5343"/>
                <a:gd name="T8" fmla="*/ 0 w 4738"/>
                <a:gd name="T9" fmla="*/ 13 h 5343"/>
                <a:gd name="T10" fmla="*/ 0 60000 65536"/>
                <a:gd name="T11" fmla="*/ 0 60000 65536"/>
                <a:gd name="T12" fmla="*/ 0 60000 65536"/>
                <a:gd name="T13" fmla="*/ 0 60000 65536"/>
                <a:gd name="T14" fmla="*/ 0 60000 65536"/>
                <a:gd name="T15" fmla="*/ 0 w 4738"/>
                <a:gd name="T16" fmla="*/ 0 h 5343"/>
                <a:gd name="T17" fmla="*/ 4738 w 4738"/>
                <a:gd name="T18" fmla="*/ 5343 h 5343"/>
              </a:gdLst>
              <a:ahLst/>
              <a:cxnLst>
                <a:cxn ang="T10">
                  <a:pos x="T0" y="T1"/>
                </a:cxn>
                <a:cxn ang="T11">
                  <a:pos x="T2" y="T3"/>
                </a:cxn>
                <a:cxn ang="T12">
                  <a:pos x="T4" y="T5"/>
                </a:cxn>
                <a:cxn ang="T13">
                  <a:pos x="T6" y="T7"/>
                </a:cxn>
                <a:cxn ang="T14">
                  <a:pos x="T8" y="T9"/>
                </a:cxn>
              </a:cxnLst>
              <a:rect l="T15" t="T16" r="T17" b="T18"/>
              <a:pathLst>
                <a:path w="4738" h="5343">
                  <a:moveTo>
                    <a:pt x="0" y="4235"/>
                  </a:moveTo>
                  <a:lnTo>
                    <a:pt x="3757" y="0"/>
                  </a:lnTo>
                  <a:lnTo>
                    <a:pt x="4738" y="3"/>
                  </a:lnTo>
                  <a:lnTo>
                    <a:pt x="0" y="5343"/>
                  </a:lnTo>
                  <a:lnTo>
                    <a:pt x="0" y="4235"/>
                  </a:lnTo>
                  <a:close/>
                </a:path>
              </a:pathLst>
            </a:custGeom>
            <a:solidFill>
              <a:srgbClr val="AC3D36"/>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477" name="Freeform 84">
              <a:extLst>
                <a:ext uri="{FF2B5EF4-FFF2-40B4-BE49-F238E27FC236}">
                  <a16:creationId xmlns:a16="http://schemas.microsoft.com/office/drawing/2014/main" id="{33473B3E-F375-4449-9E79-0B52CD936AFA}"/>
                </a:ext>
              </a:extLst>
            </p:cNvPr>
            <p:cNvSpPr>
              <a:spLocks/>
            </p:cNvSpPr>
            <p:nvPr/>
          </p:nvSpPr>
          <p:spPr bwMode="auto">
            <a:xfrm>
              <a:off x="424" y="2166"/>
              <a:ext cx="291" cy="327"/>
            </a:xfrm>
            <a:custGeom>
              <a:avLst/>
              <a:gdLst>
                <a:gd name="T0" fmla="*/ 0 w 5228"/>
                <a:gd name="T1" fmla="*/ 15 h 5896"/>
                <a:gd name="T2" fmla="*/ 13 w 5228"/>
                <a:gd name="T3" fmla="*/ 0 h 5896"/>
                <a:gd name="T4" fmla="*/ 16 w 5228"/>
                <a:gd name="T5" fmla="*/ 0 h 5896"/>
                <a:gd name="T6" fmla="*/ 0 w 5228"/>
                <a:gd name="T7" fmla="*/ 18 h 5896"/>
                <a:gd name="T8" fmla="*/ 0 w 5228"/>
                <a:gd name="T9" fmla="*/ 15 h 5896"/>
                <a:gd name="T10" fmla="*/ 0 60000 65536"/>
                <a:gd name="T11" fmla="*/ 0 60000 65536"/>
                <a:gd name="T12" fmla="*/ 0 60000 65536"/>
                <a:gd name="T13" fmla="*/ 0 60000 65536"/>
                <a:gd name="T14" fmla="*/ 0 60000 65536"/>
                <a:gd name="T15" fmla="*/ 0 w 5228"/>
                <a:gd name="T16" fmla="*/ 0 h 5896"/>
                <a:gd name="T17" fmla="*/ 5228 w 5228"/>
                <a:gd name="T18" fmla="*/ 5896 h 5896"/>
              </a:gdLst>
              <a:ahLst/>
              <a:cxnLst>
                <a:cxn ang="T10">
                  <a:pos x="T0" y="T1"/>
                </a:cxn>
                <a:cxn ang="T11">
                  <a:pos x="T2" y="T3"/>
                </a:cxn>
                <a:cxn ang="T12">
                  <a:pos x="T4" y="T5"/>
                </a:cxn>
                <a:cxn ang="T13">
                  <a:pos x="T6" y="T7"/>
                </a:cxn>
                <a:cxn ang="T14">
                  <a:pos x="T8" y="T9"/>
                </a:cxn>
              </a:cxnLst>
              <a:rect l="T15" t="T16" r="T17" b="T18"/>
              <a:pathLst>
                <a:path w="5228" h="5896">
                  <a:moveTo>
                    <a:pt x="0" y="4787"/>
                  </a:moveTo>
                  <a:lnTo>
                    <a:pt x="4248" y="0"/>
                  </a:lnTo>
                  <a:lnTo>
                    <a:pt x="5228" y="3"/>
                  </a:lnTo>
                  <a:lnTo>
                    <a:pt x="0" y="5896"/>
                  </a:lnTo>
                  <a:lnTo>
                    <a:pt x="0" y="4787"/>
                  </a:lnTo>
                  <a:close/>
                </a:path>
              </a:pathLst>
            </a:custGeom>
            <a:solidFill>
              <a:srgbClr val="AC3F38"/>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478" name="Freeform 85">
              <a:extLst>
                <a:ext uri="{FF2B5EF4-FFF2-40B4-BE49-F238E27FC236}">
                  <a16:creationId xmlns:a16="http://schemas.microsoft.com/office/drawing/2014/main" id="{A0138B23-455A-4DBE-B754-4FB04DDCE026}"/>
                </a:ext>
              </a:extLst>
            </p:cNvPr>
            <p:cNvSpPr>
              <a:spLocks/>
            </p:cNvSpPr>
            <p:nvPr/>
          </p:nvSpPr>
          <p:spPr bwMode="auto">
            <a:xfrm>
              <a:off x="424" y="2166"/>
              <a:ext cx="318" cy="358"/>
            </a:xfrm>
            <a:custGeom>
              <a:avLst/>
              <a:gdLst>
                <a:gd name="T0" fmla="*/ 0 w 5719"/>
                <a:gd name="T1" fmla="*/ 16 h 6450"/>
                <a:gd name="T2" fmla="*/ 15 w 5719"/>
                <a:gd name="T3" fmla="*/ 0 h 6450"/>
                <a:gd name="T4" fmla="*/ 18 w 5719"/>
                <a:gd name="T5" fmla="*/ 0 h 6450"/>
                <a:gd name="T6" fmla="*/ 0 w 5719"/>
                <a:gd name="T7" fmla="*/ 20 h 6450"/>
                <a:gd name="T8" fmla="*/ 0 w 5719"/>
                <a:gd name="T9" fmla="*/ 16 h 6450"/>
                <a:gd name="T10" fmla="*/ 0 60000 65536"/>
                <a:gd name="T11" fmla="*/ 0 60000 65536"/>
                <a:gd name="T12" fmla="*/ 0 60000 65536"/>
                <a:gd name="T13" fmla="*/ 0 60000 65536"/>
                <a:gd name="T14" fmla="*/ 0 60000 65536"/>
                <a:gd name="T15" fmla="*/ 0 w 5719"/>
                <a:gd name="T16" fmla="*/ 0 h 6450"/>
                <a:gd name="T17" fmla="*/ 5719 w 5719"/>
                <a:gd name="T18" fmla="*/ 6450 h 6450"/>
              </a:gdLst>
              <a:ahLst/>
              <a:cxnLst>
                <a:cxn ang="T10">
                  <a:pos x="T0" y="T1"/>
                </a:cxn>
                <a:cxn ang="T11">
                  <a:pos x="T2" y="T3"/>
                </a:cxn>
                <a:cxn ang="T12">
                  <a:pos x="T4" y="T5"/>
                </a:cxn>
                <a:cxn ang="T13">
                  <a:pos x="T6" y="T7"/>
                </a:cxn>
                <a:cxn ang="T14">
                  <a:pos x="T8" y="T9"/>
                </a:cxn>
              </a:cxnLst>
              <a:rect l="T15" t="T16" r="T17" b="T18"/>
              <a:pathLst>
                <a:path w="5719" h="6450">
                  <a:moveTo>
                    <a:pt x="0" y="5340"/>
                  </a:moveTo>
                  <a:lnTo>
                    <a:pt x="4738" y="0"/>
                  </a:lnTo>
                  <a:lnTo>
                    <a:pt x="5719" y="3"/>
                  </a:lnTo>
                  <a:lnTo>
                    <a:pt x="0" y="6450"/>
                  </a:lnTo>
                  <a:lnTo>
                    <a:pt x="0" y="5340"/>
                  </a:lnTo>
                  <a:close/>
                </a:path>
              </a:pathLst>
            </a:custGeom>
            <a:solidFill>
              <a:srgbClr val="AD413B"/>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479" name="Freeform 86">
              <a:extLst>
                <a:ext uri="{FF2B5EF4-FFF2-40B4-BE49-F238E27FC236}">
                  <a16:creationId xmlns:a16="http://schemas.microsoft.com/office/drawing/2014/main" id="{66193C7E-B1B9-415F-9530-C0037311691D}"/>
                </a:ext>
              </a:extLst>
            </p:cNvPr>
            <p:cNvSpPr>
              <a:spLocks/>
            </p:cNvSpPr>
            <p:nvPr/>
          </p:nvSpPr>
          <p:spPr bwMode="auto">
            <a:xfrm>
              <a:off x="424" y="2166"/>
              <a:ext cx="345" cy="389"/>
            </a:xfrm>
            <a:custGeom>
              <a:avLst/>
              <a:gdLst>
                <a:gd name="T0" fmla="*/ 0 w 6210"/>
                <a:gd name="T1" fmla="*/ 18 h 7002"/>
                <a:gd name="T2" fmla="*/ 16 w 6210"/>
                <a:gd name="T3" fmla="*/ 0 h 7002"/>
                <a:gd name="T4" fmla="*/ 19 w 6210"/>
                <a:gd name="T5" fmla="*/ 0 h 7002"/>
                <a:gd name="T6" fmla="*/ 0 w 6210"/>
                <a:gd name="T7" fmla="*/ 22 h 7002"/>
                <a:gd name="T8" fmla="*/ 0 w 6210"/>
                <a:gd name="T9" fmla="*/ 18 h 7002"/>
                <a:gd name="T10" fmla="*/ 0 60000 65536"/>
                <a:gd name="T11" fmla="*/ 0 60000 65536"/>
                <a:gd name="T12" fmla="*/ 0 60000 65536"/>
                <a:gd name="T13" fmla="*/ 0 60000 65536"/>
                <a:gd name="T14" fmla="*/ 0 60000 65536"/>
                <a:gd name="T15" fmla="*/ 0 w 6210"/>
                <a:gd name="T16" fmla="*/ 0 h 7002"/>
                <a:gd name="T17" fmla="*/ 6210 w 6210"/>
                <a:gd name="T18" fmla="*/ 7002 h 7002"/>
              </a:gdLst>
              <a:ahLst/>
              <a:cxnLst>
                <a:cxn ang="T10">
                  <a:pos x="T0" y="T1"/>
                </a:cxn>
                <a:cxn ang="T11">
                  <a:pos x="T2" y="T3"/>
                </a:cxn>
                <a:cxn ang="T12">
                  <a:pos x="T4" y="T5"/>
                </a:cxn>
                <a:cxn ang="T13">
                  <a:pos x="T6" y="T7"/>
                </a:cxn>
                <a:cxn ang="T14">
                  <a:pos x="T8" y="T9"/>
                </a:cxn>
              </a:cxnLst>
              <a:rect l="T15" t="T16" r="T17" b="T18"/>
              <a:pathLst>
                <a:path w="6210" h="7002">
                  <a:moveTo>
                    <a:pt x="0" y="5893"/>
                  </a:moveTo>
                  <a:lnTo>
                    <a:pt x="5228" y="0"/>
                  </a:lnTo>
                  <a:lnTo>
                    <a:pt x="6210" y="3"/>
                  </a:lnTo>
                  <a:lnTo>
                    <a:pt x="0" y="7002"/>
                  </a:lnTo>
                  <a:lnTo>
                    <a:pt x="0" y="5893"/>
                  </a:lnTo>
                  <a:close/>
                </a:path>
              </a:pathLst>
            </a:custGeom>
            <a:solidFill>
              <a:srgbClr val="AE443D"/>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480" name="Freeform 87">
              <a:extLst>
                <a:ext uri="{FF2B5EF4-FFF2-40B4-BE49-F238E27FC236}">
                  <a16:creationId xmlns:a16="http://schemas.microsoft.com/office/drawing/2014/main" id="{102B29DB-801D-4E3D-B14D-58D471313F01}"/>
                </a:ext>
              </a:extLst>
            </p:cNvPr>
            <p:cNvSpPr>
              <a:spLocks/>
            </p:cNvSpPr>
            <p:nvPr/>
          </p:nvSpPr>
          <p:spPr bwMode="auto">
            <a:xfrm>
              <a:off x="424" y="2166"/>
              <a:ext cx="372" cy="420"/>
            </a:xfrm>
            <a:custGeom>
              <a:avLst/>
              <a:gdLst>
                <a:gd name="T0" fmla="*/ 0 w 6701"/>
                <a:gd name="T1" fmla="*/ 20 h 7556"/>
                <a:gd name="T2" fmla="*/ 18 w 6701"/>
                <a:gd name="T3" fmla="*/ 0 h 7556"/>
                <a:gd name="T4" fmla="*/ 21 w 6701"/>
                <a:gd name="T5" fmla="*/ 0 h 7556"/>
                <a:gd name="T6" fmla="*/ 0 w 6701"/>
                <a:gd name="T7" fmla="*/ 23 h 7556"/>
                <a:gd name="T8" fmla="*/ 0 w 6701"/>
                <a:gd name="T9" fmla="*/ 20 h 7556"/>
                <a:gd name="T10" fmla="*/ 0 60000 65536"/>
                <a:gd name="T11" fmla="*/ 0 60000 65536"/>
                <a:gd name="T12" fmla="*/ 0 60000 65536"/>
                <a:gd name="T13" fmla="*/ 0 60000 65536"/>
                <a:gd name="T14" fmla="*/ 0 60000 65536"/>
                <a:gd name="T15" fmla="*/ 0 w 6701"/>
                <a:gd name="T16" fmla="*/ 0 h 7556"/>
                <a:gd name="T17" fmla="*/ 6701 w 6701"/>
                <a:gd name="T18" fmla="*/ 7556 h 7556"/>
              </a:gdLst>
              <a:ahLst/>
              <a:cxnLst>
                <a:cxn ang="T10">
                  <a:pos x="T0" y="T1"/>
                </a:cxn>
                <a:cxn ang="T11">
                  <a:pos x="T2" y="T3"/>
                </a:cxn>
                <a:cxn ang="T12">
                  <a:pos x="T4" y="T5"/>
                </a:cxn>
                <a:cxn ang="T13">
                  <a:pos x="T6" y="T7"/>
                </a:cxn>
                <a:cxn ang="T14">
                  <a:pos x="T8" y="T9"/>
                </a:cxn>
              </a:cxnLst>
              <a:rect l="T15" t="T16" r="T17" b="T18"/>
              <a:pathLst>
                <a:path w="6701" h="7556">
                  <a:moveTo>
                    <a:pt x="0" y="6447"/>
                  </a:moveTo>
                  <a:lnTo>
                    <a:pt x="5719" y="0"/>
                  </a:lnTo>
                  <a:lnTo>
                    <a:pt x="6701" y="4"/>
                  </a:lnTo>
                  <a:lnTo>
                    <a:pt x="0" y="7556"/>
                  </a:lnTo>
                  <a:lnTo>
                    <a:pt x="0" y="6447"/>
                  </a:lnTo>
                  <a:close/>
                </a:path>
              </a:pathLst>
            </a:custGeom>
            <a:solidFill>
              <a:srgbClr val="B0463F"/>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481" name="Freeform 88">
              <a:extLst>
                <a:ext uri="{FF2B5EF4-FFF2-40B4-BE49-F238E27FC236}">
                  <a16:creationId xmlns:a16="http://schemas.microsoft.com/office/drawing/2014/main" id="{84ADF692-0212-439B-9F53-ED42E459A3F5}"/>
                </a:ext>
              </a:extLst>
            </p:cNvPr>
            <p:cNvSpPr>
              <a:spLocks/>
            </p:cNvSpPr>
            <p:nvPr/>
          </p:nvSpPr>
          <p:spPr bwMode="auto">
            <a:xfrm>
              <a:off x="424" y="2166"/>
              <a:ext cx="400" cy="451"/>
            </a:xfrm>
            <a:custGeom>
              <a:avLst/>
              <a:gdLst>
                <a:gd name="T0" fmla="*/ 0 w 7191"/>
                <a:gd name="T1" fmla="*/ 22 h 8108"/>
                <a:gd name="T2" fmla="*/ 19 w 7191"/>
                <a:gd name="T3" fmla="*/ 0 h 8108"/>
                <a:gd name="T4" fmla="*/ 22 w 7191"/>
                <a:gd name="T5" fmla="*/ 0 h 8108"/>
                <a:gd name="T6" fmla="*/ 0 w 7191"/>
                <a:gd name="T7" fmla="*/ 25 h 8108"/>
                <a:gd name="T8" fmla="*/ 0 w 7191"/>
                <a:gd name="T9" fmla="*/ 22 h 8108"/>
                <a:gd name="T10" fmla="*/ 0 60000 65536"/>
                <a:gd name="T11" fmla="*/ 0 60000 65536"/>
                <a:gd name="T12" fmla="*/ 0 60000 65536"/>
                <a:gd name="T13" fmla="*/ 0 60000 65536"/>
                <a:gd name="T14" fmla="*/ 0 60000 65536"/>
                <a:gd name="T15" fmla="*/ 0 w 7191"/>
                <a:gd name="T16" fmla="*/ 0 h 8108"/>
                <a:gd name="T17" fmla="*/ 7191 w 7191"/>
                <a:gd name="T18" fmla="*/ 8108 h 8108"/>
              </a:gdLst>
              <a:ahLst/>
              <a:cxnLst>
                <a:cxn ang="T10">
                  <a:pos x="T0" y="T1"/>
                </a:cxn>
                <a:cxn ang="T11">
                  <a:pos x="T2" y="T3"/>
                </a:cxn>
                <a:cxn ang="T12">
                  <a:pos x="T4" y="T5"/>
                </a:cxn>
                <a:cxn ang="T13">
                  <a:pos x="T6" y="T7"/>
                </a:cxn>
                <a:cxn ang="T14">
                  <a:pos x="T8" y="T9"/>
                </a:cxn>
              </a:cxnLst>
              <a:rect l="T15" t="T16" r="T17" b="T18"/>
              <a:pathLst>
                <a:path w="7191" h="8108">
                  <a:moveTo>
                    <a:pt x="0" y="6999"/>
                  </a:moveTo>
                  <a:lnTo>
                    <a:pt x="6210" y="0"/>
                  </a:lnTo>
                  <a:lnTo>
                    <a:pt x="7191" y="3"/>
                  </a:lnTo>
                  <a:lnTo>
                    <a:pt x="0" y="8108"/>
                  </a:lnTo>
                  <a:lnTo>
                    <a:pt x="0" y="6999"/>
                  </a:lnTo>
                  <a:close/>
                </a:path>
              </a:pathLst>
            </a:custGeom>
            <a:solidFill>
              <a:srgbClr val="B14941"/>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482" name="Freeform 89">
              <a:extLst>
                <a:ext uri="{FF2B5EF4-FFF2-40B4-BE49-F238E27FC236}">
                  <a16:creationId xmlns:a16="http://schemas.microsoft.com/office/drawing/2014/main" id="{9B7E3223-C10F-424D-A029-BAE868D4BF14}"/>
                </a:ext>
              </a:extLst>
            </p:cNvPr>
            <p:cNvSpPr>
              <a:spLocks/>
            </p:cNvSpPr>
            <p:nvPr/>
          </p:nvSpPr>
          <p:spPr bwMode="auto">
            <a:xfrm>
              <a:off x="424" y="2166"/>
              <a:ext cx="427" cy="481"/>
            </a:xfrm>
            <a:custGeom>
              <a:avLst/>
              <a:gdLst>
                <a:gd name="T0" fmla="*/ 0 w 7681"/>
                <a:gd name="T1" fmla="*/ 23 h 8661"/>
                <a:gd name="T2" fmla="*/ 21 w 7681"/>
                <a:gd name="T3" fmla="*/ 0 h 8661"/>
                <a:gd name="T4" fmla="*/ 24 w 7681"/>
                <a:gd name="T5" fmla="*/ 0 h 8661"/>
                <a:gd name="T6" fmla="*/ 0 w 7681"/>
                <a:gd name="T7" fmla="*/ 27 h 8661"/>
                <a:gd name="T8" fmla="*/ 0 w 7681"/>
                <a:gd name="T9" fmla="*/ 23 h 8661"/>
                <a:gd name="T10" fmla="*/ 0 60000 65536"/>
                <a:gd name="T11" fmla="*/ 0 60000 65536"/>
                <a:gd name="T12" fmla="*/ 0 60000 65536"/>
                <a:gd name="T13" fmla="*/ 0 60000 65536"/>
                <a:gd name="T14" fmla="*/ 0 60000 65536"/>
                <a:gd name="T15" fmla="*/ 0 w 7681"/>
                <a:gd name="T16" fmla="*/ 0 h 8661"/>
                <a:gd name="T17" fmla="*/ 7681 w 7681"/>
                <a:gd name="T18" fmla="*/ 8661 h 8661"/>
              </a:gdLst>
              <a:ahLst/>
              <a:cxnLst>
                <a:cxn ang="T10">
                  <a:pos x="T0" y="T1"/>
                </a:cxn>
                <a:cxn ang="T11">
                  <a:pos x="T2" y="T3"/>
                </a:cxn>
                <a:cxn ang="T12">
                  <a:pos x="T4" y="T5"/>
                </a:cxn>
                <a:cxn ang="T13">
                  <a:pos x="T6" y="T7"/>
                </a:cxn>
                <a:cxn ang="T14">
                  <a:pos x="T8" y="T9"/>
                </a:cxn>
              </a:cxnLst>
              <a:rect l="T15" t="T16" r="T17" b="T18"/>
              <a:pathLst>
                <a:path w="7681" h="8661">
                  <a:moveTo>
                    <a:pt x="0" y="7552"/>
                  </a:moveTo>
                  <a:lnTo>
                    <a:pt x="6701" y="0"/>
                  </a:lnTo>
                  <a:lnTo>
                    <a:pt x="7681" y="3"/>
                  </a:lnTo>
                  <a:lnTo>
                    <a:pt x="0" y="8661"/>
                  </a:lnTo>
                  <a:lnTo>
                    <a:pt x="0" y="7552"/>
                  </a:lnTo>
                  <a:close/>
                </a:path>
              </a:pathLst>
            </a:custGeom>
            <a:solidFill>
              <a:srgbClr val="B24B43"/>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483" name="Freeform 90">
              <a:extLst>
                <a:ext uri="{FF2B5EF4-FFF2-40B4-BE49-F238E27FC236}">
                  <a16:creationId xmlns:a16="http://schemas.microsoft.com/office/drawing/2014/main" id="{9D6B7941-9E3F-4F8B-AC80-9A497EEAE421}"/>
                </a:ext>
              </a:extLst>
            </p:cNvPr>
            <p:cNvSpPr>
              <a:spLocks/>
            </p:cNvSpPr>
            <p:nvPr/>
          </p:nvSpPr>
          <p:spPr bwMode="auto">
            <a:xfrm>
              <a:off x="424" y="2166"/>
              <a:ext cx="454" cy="512"/>
            </a:xfrm>
            <a:custGeom>
              <a:avLst/>
              <a:gdLst>
                <a:gd name="T0" fmla="*/ 0 w 8172"/>
                <a:gd name="T1" fmla="*/ 25 h 9214"/>
                <a:gd name="T2" fmla="*/ 22 w 8172"/>
                <a:gd name="T3" fmla="*/ 0 h 9214"/>
                <a:gd name="T4" fmla="*/ 25 w 8172"/>
                <a:gd name="T5" fmla="*/ 0 h 9214"/>
                <a:gd name="T6" fmla="*/ 0 w 8172"/>
                <a:gd name="T7" fmla="*/ 28 h 9214"/>
                <a:gd name="T8" fmla="*/ 0 w 8172"/>
                <a:gd name="T9" fmla="*/ 25 h 9214"/>
                <a:gd name="T10" fmla="*/ 0 60000 65536"/>
                <a:gd name="T11" fmla="*/ 0 60000 65536"/>
                <a:gd name="T12" fmla="*/ 0 60000 65536"/>
                <a:gd name="T13" fmla="*/ 0 60000 65536"/>
                <a:gd name="T14" fmla="*/ 0 60000 65536"/>
                <a:gd name="T15" fmla="*/ 0 w 8172"/>
                <a:gd name="T16" fmla="*/ 0 h 9214"/>
                <a:gd name="T17" fmla="*/ 8172 w 8172"/>
                <a:gd name="T18" fmla="*/ 9214 h 9214"/>
              </a:gdLst>
              <a:ahLst/>
              <a:cxnLst>
                <a:cxn ang="T10">
                  <a:pos x="T0" y="T1"/>
                </a:cxn>
                <a:cxn ang="T11">
                  <a:pos x="T2" y="T3"/>
                </a:cxn>
                <a:cxn ang="T12">
                  <a:pos x="T4" y="T5"/>
                </a:cxn>
                <a:cxn ang="T13">
                  <a:pos x="T6" y="T7"/>
                </a:cxn>
                <a:cxn ang="T14">
                  <a:pos x="T8" y="T9"/>
                </a:cxn>
              </a:cxnLst>
              <a:rect l="T15" t="T16" r="T17" b="T18"/>
              <a:pathLst>
                <a:path w="8172" h="9214">
                  <a:moveTo>
                    <a:pt x="0" y="8105"/>
                  </a:moveTo>
                  <a:lnTo>
                    <a:pt x="7191" y="0"/>
                  </a:lnTo>
                  <a:lnTo>
                    <a:pt x="8172" y="3"/>
                  </a:lnTo>
                  <a:lnTo>
                    <a:pt x="0" y="9214"/>
                  </a:lnTo>
                  <a:lnTo>
                    <a:pt x="0" y="8105"/>
                  </a:lnTo>
                  <a:close/>
                </a:path>
              </a:pathLst>
            </a:custGeom>
            <a:solidFill>
              <a:srgbClr val="B44E46"/>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484" name="Freeform 91">
              <a:extLst>
                <a:ext uri="{FF2B5EF4-FFF2-40B4-BE49-F238E27FC236}">
                  <a16:creationId xmlns:a16="http://schemas.microsoft.com/office/drawing/2014/main" id="{44915B4B-B3BD-4EE1-9F75-34E7F12E49BF}"/>
                </a:ext>
              </a:extLst>
            </p:cNvPr>
            <p:cNvSpPr>
              <a:spLocks/>
            </p:cNvSpPr>
            <p:nvPr/>
          </p:nvSpPr>
          <p:spPr bwMode="auto">
            <a:xfrm>
              <a:off x="424" y="2166"/>
              <a:ext cx="481" cy="543"/>
            </a:xfrm>
            <a:custGeom>
              <a:avLst/>
              <a:gdLst>
                <a:gd name="T0" fmla="*/ 0 w 8662"/>
                <a:gd name="T1" fmla="*/ 27 h 9767"/>
                <a:gd name="T2" fmla="*/ 24 w 8662"/>
                <a:gd name="T3" fmla="*/ 0 h 9767"/>
                <a:gd name="T4" fmla="*/ 27 w 8662"/>
                <a:gd name="T5" fmla="*/ 0 h 9767"/>
                <a:gd name="T6" fmla="*/ 0 w 8662"/>
                <a:gd name="T7" fmla="*/ 30 h 9767"/>
                <a:gd name="T8" fmla="*/ 0 w 8662"/>
                <a:gd name="T9" fmla="*/ 27 h 9767"/>
                <a:gd name="T10" fmla="*/ 0 60000 65536"/>
                <a:gd name="T11" fmla="*/ 0 60000 65536"/>
                <a:gd name="T12" fmla="*/ 0 60000 65536"/>
                <a:gd name="T13" fmla="*/ 0 60000 65536"/>
                <a:gd name="T14" fmla="*/ 0 60000 65536"/>
                <a:gd name="T15" fmla="*/ 0 w 8662"/>
                <a:gd name="T16" fmla="*/ 0 h 9767"/>
                <a:gd name="T17" fmla="*/ 8662 w 8662"/>
                <a:gd name="T18" fmla="*/ 9767 h 9767"/>
              </a:gdLst>
              <a:ahLst/>
              <a:cxnLst>
                <a:cxn ang="T10">
                  <a:pos x="T0" y="T1"/>
                </a:cxn>
                <a:cxn ang="T11">
                  <a:pos x="T2" y="T3"/>
                </a:cxn>
                <a:cxn ang="T12">
                  <a:pos x="T4" y="T5"/>
                </a:cxn>
                <a:cxn ang="T13">
                  <a:pos x="T6" y="T7"/>
                </a:cxn>
                <a:cxn ang="T14">
                  <a:pos x="T8" y="T9"/>
                </a:cxn>
              </a:cxnLst>
              <a:rect l="T15" t="T16" r="T17" b="T18"/>
              <a:pathLst>
                <a:path w="8662" h="9767">
                  <a:moveTo>
                    <a:pt x="0" y="8658"/>
                  </a:moveTo>
                  <a:lnTo>
                    <a:pt x="7681" y="0"/>
                  </a:lnTo>
                  <a:lnTo>
                    <a:pt x="8662" y="3"/>
                  </a:lnTo>
                  <a:lnTo>
                    <a:pt x="0" y="9767"/>
                  </a:lnTo>
                  <a:lnTo>
                    <a:pt x="0" y="8658"/>
                  </a:lnTo>
                  <a:close/>
                </a:path>
              </a:pathLst>
            </a:custGeom>
            <a:solidFill>
              <a:srgbClr val="B55048"/>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485" name="Freeform 92">
              <a:extLst>
                <a:ext uri="{FF2B5EF4-FFF2-40B4-BE49-F238E27FC236}">
                  <a16:creationId xmlns:a16="http://schemas.microsoft.com/office/drawing/2014/main" id="{90186288-6031-43AE-80DA-FA063EDEE8AB}"/>
                </a:ext>
              </a:extLst>
            </p:cNvPr>
            <p:cNvSpPr>
              <a:spLocks/>
            </p:cNvSpPr>
            <p:nvPr/>
          </p:nvSpPr>
          <p:spPr bwMode="auto">
            <a:xfrm>
              <a:off x="424" y="2167"/>
              <a:ext cx="509" cy="573"/>
            </a:xfrm>
            <a:custGeom>
              <a:avLst/>
              <a:gdLst>
                <a:gd name="T0" fmla="*/ 0 w 9153"/>
                <a:gd name="T1" fmla="*/ 28 h 10321"/>
                <a:gd name="T2" fmla="*/ 25 w 9153"/>
                <a:gd name="T3" fmla="*/ 0 h 10321"/>
                <a:gd name="T4" fmla="*/ 28 w 9153"/>
                <a:gd name="T5" fmla="*/ 0 h 10321"/>
                <a:gd name="T6" fmla="*/ 0 w 9153"/>
                <a:gd name="T7" fmla="*/ 32 h 10321"/>
                <a:gd name="T8" fmla="*/ 0 w 9153"/>
                <a:gd name="T9" fmla="*/ 28 h 10321"/>
                <a:gd name="T10" fmla="*/ 0 60000 65536"/>
                <a:gd name="T11" fmla="*/ 0 60000 65536"/>
                <a:gd name="T12" fmla="*/ 0 60000 65536"/>
                <a:gd name="T13" fmla="*/ 0 60000 65536"/>
                <a:gd name="T14" fmla="*/ 0 60000 65536"/>
                <a:gd name="T15" fmla="*/ 0 w 9153"/>
                <a:gd name="T16" fmla="*/ 0 h 10321"/>
                <a:gd name="T17" fmla="*/ 9153 w 9153"/>
                <a:gd name="T18" fmla="*/ 10321 h 10321"/>
              </a:gdLst>
              <a:ahLst/>
              <a:cxnLst>
                <a:cxn ang="T10">
                  <a:pos x="T0" y="T1"/>
                </a:cxn>
                <a:cxn ang="T11">
                  <a:pos x="T2" y="T3"/>
                </a:cxn>
                <a:cxn ang="T12">
                  <a:pos x="T4" y="T5"/>
                </a:cxn>
                <a:cxn ang="T13">
                  <a:pos x="T6" y="T7"/>
                </a:cxn>
                <a:cxn ang="T14">
                  <a:pos x="T8" y="T9"/>
                </a:cxn>
              </a:cxnLst>
              <a:rect l="T15" t="T16" r="T17" b="T18"/>
              <a:pathLst>
                <a:path w="9153" h="10321">
                  <a:moveTo>
                    <a:pt x="0" y="9211"/>
                  </a:moveTo>
                  <a:lnTo>
                    <a:pt x="8172" y="0"/>
                  </a:lnTo>
                  <a:lnTo>
                    <a:pt x="9153" y="4"/>
                  </a:lnTo>
                  <a:lnTo>
                    <a:pt x="0" y="10321"/>
                  </a:lnTo>
                  <a:lnTo>
                    <a:pt x="0" y="9211"/>
                  </a:lnTo>
                  <a:close/>
                </a:path>
              </a:pathLst>
            </a:custGeom>
            <a:solidFill>
              <a:srgbClr val="B6524A"/>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486" name="Freeform 93">
              <a:extLst>
                <a:ext uri="{FF2B5EF4-FFF2-40B4-BE49-F238E27FC236}">
                  <a16:creationId xmlns:a16="http://schemas.microsoft.com/office/drawing/2014/main" id="{19404E0D-7656-4720-A1F1-355AD53D6113}"/>
                </a:ext>
              </a:extLst>
            </p:cNvPr>
            <p:cNvSpPr>
              <a:spLocks/>
            </p:cNvSpPr>
            <p:nvPr/>
          </p:nvSpPr>
          <p:spPr bwMode="auto">
            <a:xfrm>
              <a:off x="424" y="2167"/>
              <a:ext cx="536" cy="604"/>
            </a:xfrm>
            <a:custGeom>
              <a:avLst/>
              <a:gdLst>
                <a:gd name="T0" fmla="*/ 0 w 9643"/>
                <a:gd name="T1" fmla="*/ 30 h 10873"/>
                <a:gd name="T2" fmla="*/ 27 w 9643"/>
                <a:gd name="T3" fmla="*/ 0 h 10873"/>
                <a:gd name="T4" fmla="*/ 30 w 9643"/>
                <a:gd name="T5" fmla="*/ 0 h 10873"/>
                <a:gd name="T6" fmla="*/ 0 w 9643"/>
                <a:gd name="T7" fmla="*/ 34 h 10873"/>
                <a:gd name="T8" fmla="*/ 0 w 9643"/>
                <a:gd name="T9" fmla="*/ 30 h 10873"/>
                <a:gd name="T10" fmla="*/ 0 60000 65536"/>
                <a:gd name="T11" fmla="*/ 0 60000 65536"/>
                <a:gd name="T12" fmla="*/ 0 60000 65536"/>
                <a:gd name="T13" fmla="*/ 0 60000 65536"/>
                <a:gd name="T14" fmla="*/ 0 60000 65536"/>
                <a:gd name="T15" fmla="*/ 0 w 9643"/>
                <a:gd name="T16" fmla="*/ 0 h 10873"/>
                <a:gd name="T17" fmla="*/ 9643 w 9643"/>
                <a:gd name="T18" fmla="*/ 10873 h 10873"/>
              </a:gdLst>
              <a:ahLst/>
              <a:cxnLst>
                <a:cxn ang="T10">
                  <a:pos x="T0" y="T1"/>
                </a:cxn>
                <a:cxn ang="T11">
                  <a:pos x="T2" y="T3"/>
                </a:cxn>
                <a:cxn ang="T12">
                  <a:pos x="T4" y="T5"/>
                </a:cxn>
                <a:cxn ang="T13">
                  <a:pos x="T6" y="T7"/>
                </a:cxn>
                <a:cxn ang="T14">
                  <a:pos x="T8" y="T9"/>
                </a:cxn>
              </a:cxnLst>
              <a:rect l="T15" t="T16" r="T17" b="T18"/>
              <a:pathLst>
                <a:path w="9643" h="10873">
                  <a:moveTo>
                    <a:pt x="0" y="9764"/>
                  </a:moveTo>
                  <a:lnTo>
                    <a:pt x="8662" y="0"/>
                  </a:lnTo>
                  <a:lnTo>
                    <a:pt x="9643" y="3"/>
                  </a:lnTo>
                  <a:lnTo>
                    <a:pt x="0" y="10873"/>
                  </a:lnTo>
                  <a:lnTo>
                    <a:pt x="0" y="9764"/>
                  </a:lnTo>
                  <a:close/>
                </a:path>
              </a:pathLst>
            </a:custGeom>
            <a:solidFill>
              <a:srgbClr val="B7554C"/>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487" name="Freeform 94">
              <a:extLst>
                <a:ext uri="{FF2B5EF4-FFF2-40B4-BE49-F238E27FC236}">
                  <a16:creationId xmlns:a16="http://schemas.microsoft.com/office/drawing/2014/main" id="{085758D7-0BAD-49E4-9B68-8908CE1DCA7D}"/>
                </a:ext>
              </a:extLst>
            </p:cNvPr>
            <p:cNvSpPr>
              <a:spLocks/>
            </p:cNvSpPr>
            <p:nvPr/>
          </p:nvSpPr>
          <p:spPr bwMode="auto">
            <a:xfrm>
              <a:off x="424" y="2167"/>
              <a:ext cx="563" cy="635"/>
            </a:xfrm>
            <a:custGeom>
              <a:avLst/>
              <a:gdLst>
                <a:gd name="T0" fmla="*/ 0 w 10134"/>
                <a:gd name="T1" fmla="*/ 32 h 11426"/>
                <a:gd name="T2" fmla="*/ 28 w 10134"/>
                <a:gd name="T3" fmla="*/ 0 h 11426"/>
                <a:gd name="T4" fmla="*/ 31 w 10134"/>
                <a:gd name="T5" fmla="*/ 0 h 11426"/>
                <a:gd name="T6" fmla="*/ 0 w 10134"/>
                <a:gd name="T7" fmla="*/ 35 h 11426"/>
                <a:gd name="T8" fmla="*/ 0 w 10134"/>
                <a:gd name="T9" fmla="*/ 32 h 11426"/>
                <a:gd name="T10" fmla="*/ 0 60000 65536"/>
                <a:gd name="T11" fmla="*/ 0 60000 65536"/>
                <a:gd name="T12" fmla="*/ 0 60000 65536"/>
                <a:gd name="T13" fmla="*/ 0 60000 65536"/>
                <a:gd name="T14" fmla="*/ 0 60000 65536"/>
                <a:gd name="T15" fmla="*/ 0 w 10134"/>
                <a:gd name="T16" fmla="*/ 0 h 11426"/>
                <a:gd name="T17" fmla="*/ 10134 w 10134"/>
                <a:gd name="T18" fmla="*/ 11426 h 11426"/>
              </a:gdLst>
              <a:ahLst/>
              <a:cxnLst>
                <a:cxn ang="T10">
                  <a:pos x="T0" y="T1"/>
                </a:cxn>
                <a:cxn ang="T11">
                  <a:pos x="T2" y="T3"/>
                </a:cxn>
                <a:cxn ang="T12">
                  <a:pos x="T4" y="T5"/>
                </a:cxn>
                <a:cxn ang="T13">
                  <a:pos x="T6" y="T7"/>
                </a:cxn>
                <a:cxn ang="T14">
                  <a:pos x="T8" y="T9"/>
                </a:cxn>
              </a:cxnLst>
              <a:rect l="T15" t="T16" r="T17" b="T18"/>
              <a:pathLst>
                <a:path w="10134" h="11426">
                  <a:moveTo>
                    <a:pt x="0" y="10317"/>
                  </a:moveTo>
                  <a:lnTo>
                    <a:pt x="9153" y="0"/>
                  </a:lnTo>
                  <a:lnTo>
                    <a:pt x="10134" y="3"/>
                  </a:lnTo>
                  <a:lnTo>
                    <a:pt x="0" y="11426"/>
                  </a:lnTo>
                  <a:lnTo>
                    <a:pt x="0" y="10317"/>
                  </a:lnTo>
                  <a:close/>
                </a:path>
              </a:pathLst>
            </a:custGeom>
            <a:solidFill>
              <a:srgbClr val="B9574F"/>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488" name="Freeform 95">
              <a:extLst>
                <a:ext uri="{FF2B5EF4-FFF2-40B4-BE49-F238E27FC236}">
                  <a16:creationId xmlns:a16="http://schemas.microsoft.com/office/drawing/2014/main" id="{D7CC1E0F-5E75-4A02-BD78-EF9E49DAD7CB}"/>
                </a:ext>
              </a:extLst>
            </p:cNvPr>
            <p:cNvSpPr>
              <a:spLocks/>
            </p:cNvSpPr>
            <p:nvPr/>
          </p:nvSpPr>
          <p:spPr bwMode="auto">
            <a:xfrm>
              <a:off x="424" y="2167"/>
              <a:ext cx="590" cy="665"/>
            </a:xfrm>
            <a:custGeom>
              <a:avLst/>
              <a:gdLst>
                <a:gd name="T0" fmla="*/ 0 w 10625"/>
                <a:gd name="T1" fmla="*/ 33 h 11980"/>
                <a:gd name="T2" fmla="*/ 30 w 10625"/>
                <a:gd name="T3" fmla="*/ 0 h 11980"/>
                <a:gd name="T4" fmla="*/ 33 w 10625"/>
                <a:gd name="T5" fmla="*/ 0 h 11980"/>
                <a:gd name="T6" fmla="*/ 0 w 10625"/>
                <a:gd name="T7" fmla="*/ 37 h 11980"/>
                <a:gd name="T8" fmla="*/ 0 w 10625"/>
                <a:gd name="T9" fmla="*/ 33 h 11980"/>
                <a:gd name="T10" fmla="*/ 0 60000 65536"/>
                <a:gd name="T11" fmla="*/ 0 60000 65536"/>
                <a:gd name="T12" fmla="*/ 0 60000 65536"/>
                <a:gd name="T13" fmla="*/ 0 60000 65536"/>
                <a:gd name="T14" fmla="*/ 0 60000 65536"/>
                <a:gd name="T15" fmla="*/ 0 w 10625"/>
                <a:gd name="T16" fmla="*/ 0 h 11980"/>
                <a:gd name="T17" fmla="*/ 10625 w 10625"/>
                <a:gd name="T18" fmla="*/ 11980 h 11980"/>
              </a:gdLst>
              <a:ahLst/>
              <a:cxnLst>
                <a:cxn ang="T10">
                  <a:pos x="T0" y="T1"/>
                </a:cxn>
                <a:cxn ang="T11">
                  <a:pos x="T2" y="T3"/>
                </a:cxn>
                <a:cxn ang="T12">
                  <a:pos x="T4" y="T5"/>
                </a:cxn>
                <a:cxn ang="T13">
                  <a:pos x="T6" y="T7"/>
                </a:cxn>
                <a:cxn ang="T14">
                  <a:pos x="T8" y="T9"/>
                </a:cxn>
              </a:cxnLst>
              <a:rect l="T15" t="T16" r="T17" b="T18"/>
              <a:pathLst>
                <a:path w="10625" h="11980">
                  <a:moveTo>
                    <a:pt x="0" y="10870"/>
                  </a:moveTo>
                  <a:lnTo>
                    <a:pt x="9643" y="0"/>
                  </a:lnTo>
                  <a:lnTo>
                    <a:pt x="10625" y="3"/>
                  </a:lnTo>
                  <a:lnTo>
                    <a:pt x="0" y="11980"/>
                  </a:lnTo>
                  <a:lnTo>
                    <a:pt x="0" y="10870"/>
                  </a:lnTo>
                  <a:close/>
                </a:path>
              </a:pathLst>
            </a:custGeom>
            <a:solidFill>
              <a:srgbClr val="BA5951"/>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489" name="Freeform 96">
              <a:extLst>
                <a:ext uri="{FF2B5EF4-FFF2-40B4-BE49-F238E27FC236}">
                  <a16:creationId xmlns:a16="http://schemas.microsoft.com/office/drawing/2014/main" id="{92D9D7CB-58BC-4B76-901A-21C75BE07D9D}"/>
                </a:ext>
              </a:extLst>
            </p:cNvPr>
            <p:cNvSpPr>
              <a:spLocks/>
            </p:cNvSpPr>
            <p:nvPr/>
          </p:nvSpPr>
          <p:spPr bwMode="auto">
            <a:xfrm>
              <a:off x="424" y="2167"/>
              <a:ext cx="618" cy="683"/>
            </a:xfrm>
            <a:custGeom>
              <a:avLst/>
              <a:gdLst>
                <a:gd name="T0" fmla="*/ 0 w 11115"/>
                <a:gd name="T1" fmla="*/ 35 h 12302"/>
                <a:gd name="T2" fmla="*/ 31 w 11115"/>
                <a:gd name="T3" fmla="*/ 0 h 12302"/>
                <a:gd name="T4" fmla="*/ 34 w 11115"/>
                <a:gd name="T5" fmla="*/ 0 h 12302"/>
                <a:gd name="T6" fmla="*/ 1 w 11115"/>
                <a:gd name="T7" fmla="*/ 38 h 12302"/>
                <a:gd name="T8" fmla="*/ 0 w 11115"/>
                <a:gd name="T9" fmla="*/ 38 h 12302"/>
                <a:gd name="T10" fmla="*/ 0 w 11115"/>
                <a:gd name="T11" fmla="*/ 38 h 12302"/>
                <a:gd name="T12" fmla="*/ 0 w 11115"/>
                <a:gd name="T13" fmla="*/ 35 h 12302"/>
                <a:gd name="T14" fmla="*/ 0 60000 65536"/>
                <a:gd name="T15" fmla="*/ 0 60000 65536"/>
                <a:gd name="T16" fmla="*/ 0 60000 65536"/>
                <a:gd name="T17" fmla="*/ 0 60000 65536"/>
                <a:gd name="T18" fmla="*/ 0 60000 65536"/>
                <a:gd name="T19" fmla="*/ 0 60000 65536"/>
                <a:gd name="T20" fmla="*/ 0 60000 65536"/>
                <a:gd name="T21" fmla="*/ 0 w 11115"/>
                <a:gd name="T22" fmla="*/ 0 h 12302"/>
                <a:gd name="T23" fmla="*/ 11115 w 11115"/>
                <a:gd name="T24" fmla="*/ 12302 h 123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15" h="12302">
                  <a:moveTo>
                    <a:pt x="0" y="11423"/>
                  </a:moveTo>
                  <a:lnTo>
                    <a:pt x="10134" y="0"/>
                  </a:lnTo>
                  <a:lnTo>
                    <a:pt x="11115" y="3"/>
                  </a:lnTo>
                  <a:lnTo>
                    <a:pt x="204" y="12302"/>
                  </a:lnTo>
                  <a:lnTo>
                    <a:pt x="0" y="12301"/>
                  </a:lnTo>
                  <a:lnTo>
                    <a:pt x="0" y="11423"/>
                  </a:lnTo>
                  <a:close/>
                </a:path>
              </a:pathLst>
            </a:custGeom>
            <a:solidFill>
              <a:srgbClr val="BB5B53"/>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490" name="Freeform 97">
              <a:extLst>
                <a:ext uri="{FF2B5EF4-FFF2-40B4-BE49-F238E27FC236}">
                  <a16:creationId xmlns:a16="http://schemas.microsoft.com/office/drawing/2014/main" id="{34CE818B-0B50-4C1E-BD98-FAA43DC76877}"/>
                </a:ext>
              </a:extLst>
            </p:cNvPr>
            <p:cNvSpPr>
              <a:spLocks/>
            </p:cNvSpPr>
            <p:nvPr/>
          </p:nvSpPr>
          <p:spPr bwMode="auto">
            <a:xfrm>
              <a:off x="424" y="2167"/>
              <a:ext cx="645" cy="683"/>
            </a:xfrm>
            <a:custGeom>
              <a:avLst/>
              <a:gdLst>
                <a:gd name="T0" fmla="*/ 0 w 11606"/>
                <a:gd name="T1" fmla="*/ 37 h 12302"/>
                <a:gd name="T2" fmla="*/ 33 w 11606"/>
                <a:gd name="T3" fmla="*/ 0 h 12302"/>
                <a:gd name="T4" fmla="*/ 36 w 11606"/>
                <a:gd name="T5" fmla="*/ 0 h 12302"/>
                <a:gd name="T6" fmla="*/ 2 w 11606"/>
                <a:gd name="T7" fmla="*/ 38 h 12302"/>
                <a:gd name="T8" fmla="*/ 0 w 11606"/>
                <a:gd name="T9" fmla="*/ 38 h 12302"/>
                <a:gd name="T10" fmla="*/ 0 w 11606"/>
                <a:gd name="T11" fmla="*/ 38 h 12302"/>
                <a:gd name="T12" fmla="*/ 0 w 11606"/>
                <a:gd name="T13" fmla="*/ 37 h 12302"/>
                <a:gd name="T14" fmla="*/ 0 60000 65536"/>
                <a:gd name="T15" fmla="*/ 0 60000 65536"/>
                <a:gd name="T16" fmla="*/ 0 60000 65536"/>
                <a:gd name="T17" fmla="*/ 0 60000 65536"/>
                <a:gd name="T18" fmla="*/ 0 60000 65536"/>
                <a:gd name="T19" fmla="*/ 0 60000 65536"/>
                <a:gd name="T20" fmla="*/ 0 60000 65536"/>
                <a:gd name="T21" fmla="*/ 0 w 11606"/>
                <a:gd name="T22" fmla="*/ 0 h 12302"/>
                <a:gd name="T23" fmla="*/ 11606 w 11606"/>
                <a:gd name="T24" fmla="*/ 12302 h 123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06" h="12302">
                  <a:moveTo>
                    <a:pt x="0" y="11977"/>
                  </a:moveTo>
                  <a:lnTo>
                    <a:pt x="10625" y="0"/>
                  </a:lnTo>
                  <a:lnTo>
                    <a:pt x="11606" y="4"/>
                  </a:lnTo>
                  <a:lnTo>
                    <a:pt x="695" y="12302"/>
                  </a:lnTo>
                  <a:lnTo>
                    <a:pt x="0" y="12300"/>
                  </a:lnTo>
                  <a:lnTo>
                    <a:pt x="0" y="11977"/>
                  </a:lnTo>
                  <a:close/>
                </a:path>
              </a:pathLst>
            </a:custGeom>
            <a:solidFill>
              <a:srgbClr val="BD5D56"/>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491" name="Freeform 98">
              <a:extLst>
                <a:ext uri="{FF2B5EF4-FFF2-40B4-BE49-F238E27FC236}">
                  <a16:creationId xmlns:a16="http://schemas.microsoft.com/office/drawing/2014/main" id="{C4FAEB8A-176C-44C3-96D3-EF6E61C2C67E}"/>
                </a:ext>
              </a:extLst>
            </p:cNvPr>
            <p:cNvSpPr>
              <a:spLocks/>
            </p:cNvSpPr>
            <p:nvPr/>
          </p:nvSpPr>
          <p:spPr bwMode="auto">
            <a:xfrm>
              <a:off x="435" y="2167"/>
              <a:ext cx="661" cy="684"/>
            </a:xfrm>
            <a:custGeom>
              <a:avLst/>
              <a:gdLst>
                <a:gd name="T0" fmla="*/ 0 w 11892"/>
                <a:gd name="T1" fmla="*/ 38 h 12303"/>
                <a:gd name="T2" fmla="*/ 34 w 11892"/>
                <a:gd name="T3" fmla="*/ 0 h 12303"/>
                <a:gd name="T4" fmla="*/ 37 w 11892"/>
                <a:gd name="T5" fmla="*/ 0 h 12303"/>
                <a:gd name="T6" fmla="*/ 3 w 11892"/>
                <a:gd name="T7" fmla="*/ 38 h 12303"/>
                <a:gd name="T8" fmla="*/ 0 w 11892"/>
                <a:gd name="T9" fmla="*/ 38 h 12303"/>
                <a:gd name="T10" fmla="*/ 0 60000 65536"/>
                <a:gd name="T11" fmla="*/ 0 60000 65536"/>
                <a:gd name="T12" fmla="*/ 0 60000 65536"/>
                <a:gd name="T13" fmla="*/ 0 60000 65536"/>
                <a:gd name="T14" fmla="*/ 0 60000 65536"/>
                <a:gd name="T15" fmla="*/ 0 w 11892"/>
                <a:gd name="T16" fmla="*/ 0 h 12303"/>
                <a:gd name="T17" fmla="*/ 11892 w 11892"/>
                <a:gd name="T18" fmla="*/ 12303 h 12303"/>
              </a:gdLst>
              <a:ahLst/>
              <a:cxnLst>
                <a:cxn ang="T10">
                  <a:pos x="T0" y="T1"/>
                </a:cxn>
                <a:cxn ang="T11">
                  <a:pos x="T2" y="T3"/>
                </a:cxn>
                <a:cxn ang="T12">
                  <a:pos x="T4" y="T5"/>
                </a:cxn>
                <a:cxn ang="T13">
                  <a:pos x="T6" y="T7"/>
                </a:cxn>
                <a:cxn ang="T14">
                  <a:pos x="T8" y="T9"/>
                </a:cxn>
              </a:cxnLst>
              <a:rect l="T15" t="T16" r="T17" b="T18"/>
              <a:pathLst>
                <a:path w="11892" h="12303">
                  <a:moveTo>
                    <a:pt x="0" y="12299"/>
                  </a:moveTo>
                  <a:lnTo>
                    <a:pt x="10911" y="0"/>
                  </a:lnTo>
                  <a:lnTo>
                    <a:pt x="11892" y="3"/>
                  </a:lnTo>
                  <a:lnTo>
                    <a:pt x="981" y="12303"/>
                  </a:lnTo>
                  <a:lnTo>
                    <a:pt x="0" y="12299"/>
                  </a:lnTo>
                  <a:close/>
                </a:path>
              </a:pathLst>
            </a:custGeom>
            <a:solidFill>
              <a:srgbClr val="BE6058"/>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492" name="Freeform 99">
              <a:extLst>
                <a:ext uri="{FF2B5EF4-FFF2-40B4-BE49-F238E27FC236}">
                  <a16:creationId xmlns:a16="http://schemas.microsoft.com/office/drawing/2014/main" id="{8E3E4229-6F1E-4321-875B-D8B9CD7EA317}"/>
                </a:ext>
              </a:extLst>
            </p:cNvPr>
            <p:cNvSpPr>
              <a:spLocks/>
            </p:cNvSpPr>
            <p:nvPr/>
          </p:nvSpPr>
          <p:spPr bwMode="auto">
            <a:xfrm>
              <a:off x="463" y="2167"/>
              <a:ext cx="660" cy="684"/>
            </a:xfrm>
            <a:custGeom>
              <a:avLst/>
              <a:gdLst>
                <a:gd name="T0" fmla="*/ 0 w 11891"/>
                <a:gd name="T1" fmla="*/ 38 h 12302"/>
                <a:gd name="T2" fmla="*/ 34 w 11891"/>
                <a:gd name="T3" fmla="*/ 0 h 12302"/>
                <a:gd name="T4" fmla="*/ 37 w 11891"/>
                <a:gd name="T5" fmla="*/ 0 h 12302"/>
                <a:gd name="T6" fmla="*/ 3 w 11891"/>
                <a:gd name="T7" fmla="*/ 38 h 12302"/>
                <a:gd name="T8" fmla="*/ 0 w 11891"/>
                <a:gd name="T9" fmla="*/ 38 h 12302"/>
                <a:gd name="T10" fmla="*/ 0 60000 65536"/>
                <a:gd name="T11" fmla="*/ 0 60000 65536"/>
                <a:gd name="T12" fmla="*/ 0 60000 65536"/>
                <a:gd name="T13" fmla="*/ 0 60000 65536"/>
                <a:gd name="T14" fmla="*/ 0 60000 65536"/>
                <a:gd name="T15" fmla="*/ 0 w 11891"/>
                <a:gd name="T16" fmla="*/ 0 h 12302"/>
                <a:gd name="T17" fmla="*/ 11891 w 11891"/>
                <a:gd name="T18" fmla="*/ 12302 h 12302"/>
              </a:gdLst>
              <a:ahLst/>
              <a:cxnLst>
                <a:cxn ang="T10">
                  <a:pos x="T0" y="T1"/>
                </a:cxn>
                <a:cxn ang="T11">
                  <a:pos x="T2" y="T3"/>
                </a:cxn>
                <a:cxn ang="T12">
                  <a:pos x="T4" y="T5"/>
                </a:cxn>
                <a:cxn ang="T13">
                  <a:pos x="T6" y="T7"/>
                </a:cxn>
                <a:cxn ang="T14">
                  <a:pos x="T8" y="T9"/>
                </a:cxn>
              </a:cxnLst>
              <a:rect l="T15" t="T16" r="T17" b="T18"/>
              <a:pathLst>
                <a:path w="11891" h="12302">
                  <a:moveTo>
                    <a:pt x="0" y="12298"/>
                  </a:moveTo>
                  <a:lnTo>
                    <a:pt x="10911" y="0"/>
                  </a:lnTo>
                  <a:lnTo>
                    <a:pt x="11891" y="3"/>
                  </a:lnTo>
                  <a:lnTo>
                    <a:pt x="980" y="12302"/>
                  </a:lnTo>
                  <a:lnTo>
                    <a:pt x="0" y="12298"/>
                  </a:lnTo>
                  <a:close/>
                </a:path>
              </a:pathLst>
            </a:custGeom>
            <a:solidFill>
              <a:srgbClr val="BF625A"/>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493" name="Freeform 100">
              <a:extLst>
                <a:ext uri="{FF2B5EF4-FFF2-40B4-BE49-F238E27FC236}">
                  <a16:creationId xmlns:a16="http://schemas.microsoft.com/office/drawing/2014/main" id="{9D5A7F9C-F2CE-4E0D-9967-E1FE569080CB}"/>
                </a:ext>
              </a:extLst>
            </p:cNvPr>
            <p:cNvSpPr>
              <a:spLocks/>
            </p:cNvSpPr>
            <p:nvPr/>
          </p:nvSpPr>
          <p:spPr bwMode="auto">
            <a:xfrm>
              <a:off x="490" y="2167"/>
              <a:ext cx="661" cy="684"/>
            </a:xfrm>
            <a:custGeom>
              <a:avLst/>
              <a:gdLst>
                <a:gd name="T0" fmla="*/ 0 w 11892"/>
                <a:gd name="T1" fmla="*/ 38 h 12303"/>
                <a:gd name="T2" fmla="*/ 34 w 11892"/>
                <a:gd name="T3" fmla="*/ 0 h 12303"/>
                <a:gd name="T4" fmla="*/ 37 w 11892"/>
                <a:gd name="T5" fmla="*/ 0 h 12303"/>
                <a:gd name="T6" fmla="*/ 3 w 11892"/>
                <a:gd name="T7" fmla="*/ 38 h 12303"/>
                <a:gd name="T8" fmla="*/ 0 w 11892"/>
                <a:gd name="T9" fmla="*/ 38 h 12303"/>
                <a:gd name="T10" fmla="*/ 0 60000 65536"/>
                <a:gd name="T11" fmla="*/ 0 60000 65536"/>
                <a:gd name="T12" fmla="*/ 0 60000 65536"/>
                <a:gd name="T13" fmla="*/ 0 60000 65536"/>
                <a:gd name="T14" fmla="*/ 0 60000 65536"/>
                <a:gd name="T15" fmla="*/ 0 w 11892"/>
                <a:gd name="T16" fmla="*/ 0 h 12303"/>
                <a:gd name="T17" fmla="*/ 11892 w 11892"/>
                <a:gd name="T18" fmla="*/ 12303 h 12303"/>
              </a:gdLst>
              <a:ahLst/>
              <a:cxnLst>
                <a:cxn ang="T10">
                  <a:pos x="T0" y="T1"/>
                </a:cxn>
                <a:cxn ang="T11">
                  <a:pos x="T2" y="T3"/>
                </a:cxn>
                <a:cxn ang="T12">
                  <a:pos x="T4" y="T5"/>
                </a:cxn>
                <a:cxn ang="T13">
                  <a:pos x="T6" y="T7"/>
                </a:cxn>
                <a:cxn ang="T14">
                  <a:pos x="T8" y="T9"/>
                </a:cxn>
              </a:cxnLst>
              <a:rect l="T15" t="T16" r="T17" b="T18"/>
              <a:pathLst>
                <a:path w="11892" h="12303">
                  <a:moveTo>
                    <a:pt x="0" y="12300"/>
                  </a:moveTo>
                  <a:lnTo>
                    <a:pt x="10911" y="0"/>
                  </a:lnTo>
                  <a:lnTo>
                    <a:pt x="11892" y="4"/>
                  </a:lnTo>
                  <a:lnTo>
                    <a:pt x="981" y="12303"/>
                  </a:lnTo>
                  <a:lnTo>
                    <a:pt x="0" y="12300"/>
                  </a:lnTo>
                  <a:close/>
                </a:path>
              </a:pathLst>
            </a:custGeom>
            <a:solidFill>
              <a:srgbClr val="C0645D"/>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494" name="Freeform 101">
              <a:extLst>
                <a:ext uri="{FF2B5EF4-FFF2-40B4-BE49-F238E27FC236}">
                  <a16:creationId xmlns:a16="http://schemas.microsoft.com/office/drawing/2014/main" id="{9C3EAE5D-EC2C-4B18-A48F-A9A457011672}"/>
                </a:ext>
              </a:extLst>
            </p:cNvPr>
            <p:cNvSpPr>
              <a:spLocks/>
            </p:cNvSpPr>
            <p:nvPr/>
          </p:nvSpPr>
          <p:spPr bwMode="auto">
            <a:xfrm>
              <a:off x="517" y="2167"/>
              <a:ext cx="661" cy="684"/>
            </a:xfrm>
            <a:custGeom>
              <a:avLst/>
              <a:gdLst>
                <a:gd name="T0" fmla="*/ 0 w 11892"/>
                <a:gd name="T1" fmla="*/ 38 h 12303"/>
                <a:gd name="T2" fmla="*/ 34 w 11892"/>
                <a:gd name="T3" fmla="*/ 0 h 12303"/>
                <a:gd name="T4" fmla="*/ 37 w 11892"/>
                <a:gd name="T5" fmla="*/ 0 h 12303"/>
                <a:gd name="T6" fmla="*/ 3 w 11892"/>
                <a:gd name="T7" fmla="*/ 38 h 12303"/>
                <a:gd name="T8" fmla="*/ 0 w 11892"/>
                <a:gd name="T9" fmla="*/ 38 h 12303"/>
                <a:gd name="T10" fmla="*/ 0 60000 65536"/>
                <a:gd name="T11" fmla="*/ 0 60000 65536"/>
                <a:gd name="T12" fmla="*/ 0 60000 65536"/>
                <a:gd name="T13" fmla="*/ 0 60000 65536"/>
                <a:gd name="T14" fmla="*/ 0 60000 65536"/>
                <a:gd name="T15" fmla="*/ 0 w 11892"/>
                <a:gd name="T16" fmla="*/ 0 h 12303"/>
                <a:gd name="T17" fmla="*/ 11892 w 11892"/>
                <a:gd name="T18" fmla="*/ 12303 h 12303"/>
              </a:gdLst>
              <a:ahLst/>
              <a:cxnLst>
                <a:cxn ang="T10">
                  <a:pos x="T0" y="T1"/>
                </a:cxn>
                <a:cxn ang="T11">
                  <a:pos x="T2" y="T3"/>
                </a:cxn>
                <a:cxn ang="T12">
                  <a:pos x="T4" y="T5"/>
                </a:cxn>
                <a:cxn ang="T13">
                  <a:pos x="T6" y="T7"/>
                </a:cxn>
                <a:cxn ang="T14">
                  <a:pos x="T8" y="T9"/>
                </a:cxn>
              </a:cxnLst>
              <a:rect l="T15" t="T16" r="T17" b="T18"/>
              <a:pathLst>
                <a:path w="11892" h="12303">
                  <a:moveTo>
                    <a:pt x="0" y="12299"/>
                  </a:moveTo>
                  <a:lnTo>
                    <a:pt x="10911" y="0"/>
                  </a:lnTo>
                  <a:lnTo>
                    <a:pt x="11892" y="4"/>
                  </a:lnTo>
                  <a:lnTo>
                    <a:pt x="981" y="12303"/>
                  </a:lnTo>
                  <a:lnTo>
                    <a:pt x="0" y="12299"/>
                  </a:lnTo>
                  <a:close/>
                </a:path>
              </a:pathLst>
            </a:custGeom>
            <a:solidFill>
              <a:srgbClr val="C2675F"/>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495" name="Freeform 102">
              <a:extLst>
                <a:ext uri="{FF2B5EF4-FFF2-40B4-BE49-F238E27FC236}">
                  <a16:creationId xmlns:a16="http://schemas.microsoft.com/office/drawing/2014/main" id="{0DA35B6D-2B5B-48FA-B1CA-6CD9790621A2}"/>
                </a:ext>
              </a:extLst>
            </p:cNvPr>
            <p:cNvSpPr>
              <a:spLocks/>
            </p:cNvSpPr>
            <p:nvPr/>
          </p:nvSpPr>
          <p:spPr bwMode="auto">
            <a:xfrm>
              <a:off x="544" y="2167"/>
              <a:ext cx="661" cy="684"/>
            </a:xfrm>
            <a:custGeom>
              <a:avLst/>
              <a:gdLst>
                <a:gd name="T0" fmla="*/ 0 w 11893"/>
                <a:gd name="T1" fmla="*/ 38 h 12302"/>
                <a:gd name="T2" fmla="*/ 34 w 11893"/>
                <a:gd name="T3" fmla="*/ 0 h 12302"/>
                <a:gd name="T4" fmla="*/ 37 w 11893"/>
                <a:gd name="T5" fmla="*/ 0 h 12302"/>
                <a:gd name="T6" fmla="*/ 3 w 11893"/>
                <a:gd name="T7" fmla="*/ 38 h 12302"/>
                <a:gd name="T8" fmla="*/ 0 w 11893"/>
                <a:gd name="T9" fmla="*/ 38 h 12302"/>
                <a:gd name="T10" fmla="*/ 0 60000 65536"/>
                <a:gd name="T11" fmla="*/ 0 60000 65536"/>
                <a:gd name="T12" fmla="*/ 0 60000 65536"/>
                <a:gd name="T13" fmla="*/ 0 60000 65536"/>
                <a:gd name="T14" fmla="*/ 0 60000 65536"/>
                <a:gd name="T15" fmla="*/ 0 w 11893"/>
                <a:gd name="T16" fmla="*/ 0 h 12302"/>
                <a:gd name="T17" fmla="*/ 11893 w 11893"/>
                <a:gd name="T18" fmla="*/ 12302 h 12302"/>
              </a:gdLst>
              <a:ahLst/>
              <a:cxnLst>
                <a:cxn ang="T10">
                  <a:pos x="T0" y="T1"/>
                </a:cxn>
                <a:cxn ang="T11">
                  <a:pos x="T2" y="T3"/>
                </a:cxn>
                <a:cxn ang="T12">
                  <a:pos x="T4" y="T5"/>
                </a:cxn>
                <a:cxn ang="T13">
                  <a:pos x="T6" y="T7"/>
                </a:cxn>
                <a:cxn ang="T14">
                  <a:pos x="T8" y="T9"/>
                </a:cxn>
              </a:cxnLst>
              <a:rect l="T15" t="T16" r="T17" b="T18"/>
              <a:pathLst>
                <a:path w="11893" h="12302">
                  <a:moveTo>
                    <a:pt x="0" y="12299"/>
                  </a:moveTo>
                  <a:lnTo>
                    <a:pt x="10911" y="0"/>
                  </a:lnTo>
                  <a:lnTo>
                    <a:pt x="11893" y="4"/>
                  </a:lnTo>
                  <a:lnTo>
                    <a:pt x="981" y="12302"/>
                  </a:lnTo>
                  <a:lnTo>
                    <a:pt x="0" y="12299"/>
                  </a:lnTo>
                  <a:close/>
                </a:path>
              </a:pathLst>
            </a:custGeom>
            <a:solidFill>
              <a:srgbClr val="C36962"/>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496" name="Freeform 103">
              <a:extLst>
                <a:ext uri="{FF2B5EF4-FFF2-40B4-BE49-F238E27FC236}">
                  <a16:creationId xmlns:a16="http://schemas.microsoft.com/office/drawing/2014/main" id="{C720DA03-C5E5-49C6-A935-76EAB6A7C155}"/>
                </a:ext>
              </a:extLst>
            </p:cNvPr>
            <p:cNvSpPr>
              <a:spLocks/>
            </p:cNvSpPr>
            <p:nvPr/>
          </p:nvSpPr>
          <p:spPr bwMode="auto">
            <a:xfrm>
              <a:off x="572" y="2168"/>
              <a:ext cx="659" cy="683"/>
            </a:xfrm>
            <a:custGeom>
              <a:avLst/>
              <a:gdLst>
                <a:gd name="T0" fmla="*/ 0 w 11868"/>
                <a:gd name="T1" fmla="*/ 38 h 12302"/>
                <a:gd name="T2" fmla="*/ 34 w 11868"/>
                <a:gd name="T3" fmla="*/ 0 h 12302"/>
                <a:gd name="T4" fmla="*/ 37 w 11868"/>
                <a:gd name="T5" fmla="*/ 0 h 12302"/>
                <a:gd name="T6" fmla="*/ 37 w 11868"/>
                <a:gd name="T7" fmla="*/ 0 h 12302"/>
                <a:gd name="T8" fmla="*/ 37 w 11868"/>
                <a:gd name="T9" fmla="*/ 0 h 12302"/>
                <a:gd name="T10" fmla="*/ 3 w 11868"/>
                <a:gd name="T11" fmla="*/ 38 h 12302"/>
                <a:gd name="T12" fmla="*/ 0 w 11868"/>
                <a:gd name="T13" fmla="*/ 38 h 12302"/>
                <a:gd name="T14" fmla="*/ 0 60000 65536"/>
                <a:gd name="T15" fmla="*/ 0 60000 65536"/>
                <a:gd name="T16" fmla="*/ 0 60000 65536"/>
                <a:gd name="T17" fmla="*/ 0 60000 65536"/>
                <a:gd name="T18" fmla="*/ 0 60000 65536"/>
                <a:gd name="T19" fmla="*/ 0 60000 65536"/>
                <a:gd name="T20" fmla="*/ 0 60000 65536"/>
                <a:gd name="T21" fmla="*/ 0 w 11868"/>
                <a:gd name="T22" fmla="*/ 0 h 12302"/>
                <a:gd name="T23" fmla="*/ 11868 w 11868"/>
                <a:gd name="T24" fmla="*/ 12302 h 123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868" h="12302">
                  <a:moveTo>
                    <a:pt x="0" y="12299"/>
                  </a:moveTo>
                  <a:lnTo>
                    <a:pt x="10911" y="0"/>
                  </a:lnTo>
                  <a:lnTo>
                    <a:pt x="11860" y="3"/>
                  </a:lnTo>
                  <a:lnTo>
                    <a:pt x="11868" y="31"/>
                  </a:lnTo>
                  <a:lnTo>
                    <a:pt x="981" y="12302"/>
                  </a:lnTo>
                  <a:lnTo>
                    <a:pt x="0" y="12299"/>
                  </a:lnTo>
                  <a:close/>
                </a:path>
              </a:pathLst>
            </a:custGeom>
            <a:solidFill>
              <a:srgbClr val="C46B64"/>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497" name="Freeform 104">
              <a:extLst>
                <a:ext uri="{FF2B5EF4-FFF2-40B4-BE49-F238E27FC236}">
                  <a16:creationId xmlns:a16="http://schemas.microsoft.com/office/drawing/2014/main" id="{614B7BE1-1A56-40FD-8877-3B6281B3C108}"/>
                </a:ext>
              </a:extLst>
            </p:cNvPr>
            <p:cNvSpPr>
              <a:spLocks/>
            </p:cNvSpPr>
            <p:nvPr/>
          </p:nvSpPr>
          <p:spPr bwMode="auto">
            <a:xfrm>
              <a:off x="599" y="2168"/>
              <a:ext cx="639" cy="683"/>
            </a:xfrm>
            <a:custGeom>
              <a:avLst/>
              <a:gdLst>
                <a:gd name="T0" fmla="*/ 0 w 11497"/>
                <a:gd name="T1" fmla="*/ 38 h 12301"/>
                <a:gd name="T2" fmla="*/ 34 w 11497"/>
                <a:gd name="T3" fmla="*/ 0 h 12301"/>
                <a:gd name="T4" fmla="*/ 35 w 11497"/>
                <a:gd name="T5" fmla="*/ 0 h 12301"/>
                <a:gd name="T6" fmla="*/ 35 w 11497"/>
                <a:gd name="T7" fmla="*/ 0 h 12301"/>
                <a:gd name="T8" fmla="*/ 36 w 11497"/>
                <a:gd name="T9" fmla="*/ 1 h 12301"/>
                <a:gd name="T10" fmla="*/ 3 w 11497"/>
                <a:gd name="T11" fmla="*/ 38 h 12301"/>
                <a:gd name="T12" fmla="*/ 0 w 11497"/>
                <a:gd name="T13" fmla="*/ 38 h 12301"/>
                <a:gd name="T14" fmla="*/ 0 60000 65536"/>
                <a:gd name="T15" fmla="*/ 0 60000 65536"/>
                <a:gd name="T16" fmla="*/ 0 60000 65536"/>
                <a:gd name="T17" fmla="*/ 0 60000 65536"/>
                <a:gd name="T18" fmla="*/ 0 60000 65536"/>
                <a:gd name="T19" fmla="*/ 0 60000 65536"/>
                <a:gd name="T20" fmla="*/ 0 60000 65536"/>
                <a:gd name="T21" fmla="*/ 0 w 11497"/>
                <a:gd name="T22" fmla="*/ 0 h 12301"/>
                <a:gd name="T23" fmla="*/ 11497 w 11497"/>
                <a:gd name="T24" fmla="*/ 12301 h 123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97" h="12301">
                  <a:moveTo>
                    <a:pt x="0" y="12298"/>
                  </a:moveTo>
                  <a:lnTo>
                    <a:pt x="10912" y="0"/>
                  </a:lnTo>
                  <a:lnTo>
                    <a:pt x="11369" y="1"/>
                  </a:lnTo>
                  <a:lnTo>
                    <a:pt x="11497" y="447"/>
                  </a:lnTo>
                  <a:lnTo>
                    <a:pt x="982" y="12301"/>
                  </a:lnTo>
                  <a:lnTo>
                    <a:pt x="0" y="12298"/>
                  </a:lnTo>
                  <a:close/>
                </a:path>
              </a:pathLst>
            </a:custGeom>
            <a:solidFill>
              <a:srgbClr val="C66D67"/>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498" name="Freeform 105">
              <a:extLst>
                <a:ext uri="{FF2B5EF4-FFF2-40B4-BE49-F238E27FC236}">
                  <a16:creationId xmlns:a16="http://schemas.microsoft.com/office/drawing/2014/main" id="{6B201FE7-31FF-4418-944A-4D3A9E381BA7}"/>
                </a:ext>
              </a:extLst>
            </p:cNvPr>
            <p:cNvSpPr>
              <a:spLocks/>
            </p:cNvSpPr>
            <p:nvPr/>
          </p:nvSpPr>
          <p:spPr bwMode="auto">
            <a:xfrm>
              <a:off x="626" y="2169"/>
              <a:ext cx="618" cy="682"/>
            </a:xfrm>
            <a:custGeom>
              <a:avLst/>
              <a:gdLst>
                <a:gd name="T0" fmla="*/ 0 w 11128"/>
                <a:gd name="T1" fmla="*/ 38 h 12274"/>
                <a:gd name="T2" fmla="*/ 34 w 11128"/>
                <a:gd name="T3" fmla="*/ 0 h 12274"/>
                <a:gd name="T4" fmla="*/ 34 w 11128"/>
                <a:gd name="T5" fmla="*/ 3 h 12274"/>
                <a:gd name="T6" fmla="*/ 3 w 11128"/>
                <a:gd name="T7" fmla="*/ 38 h 12274"/>
                <a:gd name="T8" fmla="*/ 0 w 11128"/>
                <a:gd name="T9" fmla="*/ 38 h 12274"/>
                <a:gd name="T10" fmla="*/ 0 60000 65536"/>
                <a:gd name="T11" fmla="*/ 0 60000 65536"/>
                <a:gd name="T12" fmla="*/ 0 60000 65536"/>
                <a:gd name="T13" fmla="*/ 0 60000 65536"/>
                <a:gd name="T14" fmla="*/ 0 60000 65536"/>
                <a:gd name="T15" fmla="*/ 0 w 11128"/>
                <a:gd name="T16" fmla="*/ 0 h 12274"/>
                <a:gd name="T17" fmla="*/ 11128 w 11128"/>
                <a:gd name="T18" fmla="*/ 12274 h 12274"/>
              </a:gdLst>
              <a:ahLst/>
              <a:cxnLst>
                <a:cxn ang="T10">
                  <a:pos x="T0" y="T1"/>
                </a:cxn>
                <a:cxn ang="T11">
                  <a:pos x="T2" y="T3"/>
                </a:cxn>
                <a:cxn ang="T12">
                  <a:pos x="T4" y="T5"/>
                </a:cxn>
                <a:cxn ang="T13">
                  <a:pos x="T6" y="T7"/>
                </a:cxn>
                <a:cxn ang="T14">
                  <a:pos x="T8" y="T9"/>
                </a:cxn>
              </a:cxnLst>
              <a:rect l="T15" t="T16" r="T17" b="T18"/>
              <a:pathLst>
                <a:path w="11128" h="12274">
                  <a:moveTo>
                    <a:pt x="0" y="12271"/>
                  </a:moveTo>
                  <a:lnTo>
                    <a:pt x="10887" y="0"/>
                  </a:lnTo>
                  <a:lnTo>
                    <a:pt x="11128" y="838"/>
                  </a:lnTo>
                  <a:lnTo>
                    <a:pt x="982" y="12274"/>
                  </a:lnTo>
                  <a:lnTo>
                    <a:pt x="0" y="12271"/>
                  </a:lnTo>
                  <a:close/>
                </a:path>
              </a:pathLst>
            </a:custGeom>
            <a:solidFill>
              <a:srgbClr val="C76F69"/>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499" name="Freeform 106">
              <a:extLst>
                <a:ext uri="{FF2B5EF4-FFF2-40B4-BE49-F238E27FC236}">
                  <a16:creationId xmlns:a16="http://schemas.microsoft.com/office/drawing/2014/main" id="{90C754D4-2C56-4102-B448-FA0288D82EEE}"/>
                </a:ext>
              </a:extLst>
            </p:cNvPr>
            <p:cNvSpPr>
              <a:spLocks/>
            </p:cNvSpPr>
            <p:nvPr/>
          </p:nvSpPr>
          <p:spPr bwMode="auto">
            <a:xfrm>
              <a:off x="653" y="2193"/>
              <a:ext cx="598" cy="658"/>
            </a:xfrm>
            <a:custGeom>
              <a:avLst/>
              <a:gdLst>
                <a:gd name="T0" fmla="*/ 0 w 10757"/>
                <a:gd name="T1" fmla="*/ 37 h 11858"/>
                <a:gd name="T2" fmla="*/ 33 w 10757"/>
                <a:gd name="T3" fmla="*/ 0 h 11858"/>
                <a:gd name="T4" fmla="*/ 33 w 10757"/>
                <a:gd name="T5" fmla="*/ 3 h 11858"/>
                <a:gd name="T6" fmla="*/ 3 w 10757"/>
                <a:gd name="T7" fmla="*/ 37 h 11858"/>
                <a:gd name="T8" fmla="*/ 0 w 10757"/>
                <a:gd name="T9" fmla="*/ 37 h 11858"/>
                <a:gd name="T10" fmla="*/ 0 60000 65536"/>
                <a:gd name="T11" fmla="*/ 0 60000 65536"/>
                <a:gd name="T12" fmla="*/ 0 60000 65536"/>
                <a:gd name="T13" fmla="*/ 0 60000 65536"/>
                <a:gd name="T14" fmla="*/ 0 60000 65536"/>
                <a:gd name="T15" fmla="*/ 0 w 10757"/>
                <a:gd name="T16" fmla="*/ 0 h 11858"/>
                <a:gd name="T17" fmla="*/ 10757 w 10757"/>
                <a:gd name="T18" fmla="*/ 11858 h 11858"/>
              </a:gdLst>
              <a:ahLst/>
              <a:cxnLst>
                <a:cxn ang="T10">
                  <a:pos x="T0" y="T1"/>
                </a:cxn>
                <a:cxn ang="T11">
                  <a:pos x="T2" y="T3"/>
                </a:cxn>
                <a:cxn ang="T12">
                  <a:pos x="T4" y="T5"/>
                </a:cxn>
                <a:cxn ang="T13">
                  <a:pos x="T6" y="T7"/>
                </a:cxn>
                <a:cxn ang="T14">
                  <a:pos x="T8" y="T9"/>
                </a:cxn>
              </a:cxnLst>
              <a:rect l="T15" t="T16" r="T17" b="T18"/>
              <a:pathLst>
                <a:path w="10757" h="11858">
                  <a:moveTo>
                    <a:pt x="0" y="11854"/>
                  </a:moveTo>
                  <a:lnTo>
                    <a:pt x="10515" y="0"/>
                  </a:lnTo>
                  <a:lnTo>
                    <a:pt x="10757" y="838"/>
                  </a:lnTo>
                  <a:lnTo>
                    <a:pt x="980" y="11858"/>
                  </a:lnTo>
                  <a:lnTo>
                    <a:pt x="0" y="11854"/>
                  </a:lnTo>
                  <a:close/>
                </a:path>
              </a:pathLst>
            </a:custGeom>
            <a:solidFill>
              <a:srgbClr val="C8716C"/>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500" name="Freeform 107">
              <a:extLst>
                <a:ext uri="{FF2B5EF4-FFF2-40B4-BE49-F238E27FC236}">
                  <a16:creationId xmlns:a16="http://schemas.microsoft.com/office/drawing/2014/main" id="{83E73E1B-09F5-498F-BC5A-A0AA3FBECCEC}"/>
                </a:ext>
              </a:extLst>
            </p:cNvPr>
            <p:cNvSpPr>
              <a:spLocks/>
            </p:cNvSpPr>
            <p:nvPr/>
          </p:nvSpPr>
          <p:spPr bwMode="auto">
            <a:xfrm>
              <a:off x="681" y="2216"/>
              <a:ext cx="577" cy="635"/>
            </a:xfrm>
            <a:custGeom>
              <a:avLst/>
              <a:gdLst>
                <a:gd name="T0" fmla="*/ 0 w 10388"/>
                <a:gd name="T1" fmla="*/ 35 h 11439"/>
                <a:gd name="T2" fmla="*/ 31 w 10388"/>
                <a:gd name="T3" fmla="*/ 0 h 11439"/>
                <a:gd name="T4" fmla="*/ 32 w 10388"/>
                <a:gd name="T5" fmla="*/ 3 h 11439"/>
                <a:gd name="T6" fmla="*/ 3 w 10388"/>
                <a:gd name="T7" fmla="*/ 35 h 11439"/>
                <a:gd name="T8" fmla="*/ 0 w 10388"/>
                <a:gd name="T9" fmla="*/ 35 h 11439"/>
                <a:gd name="T10" fmla="*/ 0 60000 65536"/>
                <a:gd name="T11" fmla="*/ 0 60000 65536"/>
                <a:gd name="T12" fmla="*/ 0 60000 65536"/>
                <a:gd name="T13" fmla="*/ 0 60000 65536"/>
                <a:gd name="T14" fmla="*/ 0 60000 65536"/>
                <a:gd name="T15" fmla="*/ 0 w 10388"/>
                <a:gd name="T16" fmla="*/ 0 h 11439"/>
                <a:gd name="T17" fmla="*/ 10388 w 10388"/>
                <a:gd name="T18" fmla="*/ 11439 h 11439"/>
              </a:gdLst>
              <a:ahLst/>
              <a:cxnLst>
                <a:cxn ang="T10">
                  <a:pos x="T0" y="T1"/>
                </a:cxn>
                <a:cxn ang="T11">
                  <a:pos x="T2" y="T3"/>
                </a:cxn>
                <a:cxn ang="T12">
                  <a:pos x="T4" y="T5"/>
                </a:cxn>
                <a:cxn ang="T13">
                  <a:pos x="T6" y="T7"/>
                </a:cxn>
                <a:cxn ang="T14">
                  <a:pos x="T8" y="T9"/>
                </a:cxn>
              </a:cxnLst>
              <a:rect l="T15" t="T16" r="T17" b="T18"/>
              <a:pathLst>
                <a:path w="10388" h="11439">
                  <a:moveTo>
                    <a:pt x="0" y="11436"/>
                  </a:moveTo>
                  <a:lnTo>
                    <a:pt x="10146" y="0"/>
                  </a:lnTo>
                  <a:lnTo>
                    <a:pt x="10388" y="836"/>
                  </a:lnTo>
                  <a:lnTo>
                    <a:pt x="981" y="11439"/>
                  </a:lnTo>
                  <a:lnTo>
                    <a:pt x="0" y="11436"/>
                  </a:lnTo>
                  <a:close/>
                </a:path>
              </a:pathLst>
            </a:custGeom>
            <a:solidFill>
              <a:srgbClr val="CA746F"/>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501" name="Freeform 108">
              <a:extLst>
                <a:ext uri="{FF2B5EF4-FFF2-40B4-BE49-F238E27FC236}">
                  <a16:creationId xmlns:a16="http://schemas.microsoft.com/office/drawing/2014/main" id="{3E09C146-649E-4771-9220-CB246AD16DE4}"/>
                </a:ext>
              </a:extLst>
            </p:cNvPr>
            <p:cNvSpPr>
              <a:spLocks/>
            </p:cNvSpPr>
            <p:nvPr/>
          </p:nvSpPr>
          <p:spPr bwMode="auto">
            <a:xfrm>
              <a:off x="708" y="2239"/>
              <a:ext cx="557" cy="612"/>
            </a:xfrm>
            <a:custGeom>
              <a:avLst/>
              <a:gdLst>
                <a:gd name="T0" fmla="*/ 0 w 10019"/>
                <a:gd name="T1" fmla="*/ 34 h 11023"/>
                <a:gd name="T2" fmla="*/ 30 w 10019"/>
                <a:gd name="T3" fmla="*/ 0 h 11023"/>
                <a:gd name="T4" fmla="*/ 31 w 10019"/>
                <a:gd name="T5" fmla="*/ 3 h 11023"/>
                <a:gd name="T6" fmla="*/ 3 w 10019"/>
                <a:gd name="T7" fmla="*/ 34 h 11023"/>
                <a:gd name="T8" fmla="*/ 0 w 10019"/>
                <a:gd name="T9" fmla="*/ 34 h 11023"/>
                <a:gd name="T10" fmla="*/ 0 60000 65536"/>
                <a:gd name="T11" fmla="*/ 0 60000 65536"/>
                <a:gd name="T12" fmla="*/ 0 60000 65536"/>
                <a:gd name="T13" fmla="*/ 0 60000 65536"/>
                <a:gd name="T14" fmla="*/ 0 60000 65536"/>
                <a:gd name="T15" fmla="*/ 0 w 10019"/>
                <a:gd name="T16" fmla="*/ 0 h 11023"/>
                <a:gd name="T17" fmla="*/ 10019 w 10019"/>
                <a:gd name="T18" fmla="*/ 11023 h 11023"/>
              </a:gdLst>
              <a:ahLst/>
              <a:cxnLst>
                <a:cxn ang="T10">
                  <a:pos x="T0" y="T1"/>
                </a:cxn>
                <a:cxn ang="T11">
                  <a:pos x="T2" y="T3"/>
                </a:cxn>
                <a:cxn ang="T12">
                  <a:pos x="T4" y="T5"/>
                </a:cxn>
                <a:cxn ang="T13">
                  <a:pos x="T6" y="T7"/>
                </a:cxn>
                <a:cxn ang="T14">
                  <a:pos x="T8" y="T9"/>
                </a:cxn>
              </a:cxnLst>
              <a:rect l="T15" t="T16" r="T17" b="T18"/>
              <a:pathLst>
                <a:path w="10019" h="11023">
                  <a:moveTo>
                    <a:pt x="0" y="11020"/>
                  </a:moveTo>
                  <a:lnTo>
                    <a:pt x="9777" y="0"/>
                  </a:lnTo>
                  <a:lnTo>
                    <a:pt x="10019" y="836"/>
                  </a:lnTo>
                  <a:lnTo>
                    <a:pt x="981" y="11023"/>
                  </a:lnTo>
                  <a:lnTo>
                    <a:pt x="0" y="11020"/>
                  </a:lnTo>
                  <a:close/>
                </a:path>
              </a:pathLst>
            </a:custGeom>
            <a:solidFill>
              <a:srgbClr val="CC7671"/>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502" name="Freeform 109">
              <a:extLst>
                <a:ext uri="{FF2B5EF4-FFF2-40B4-BE49-F238E27FC236}">
                  <a16:creationId xmlns:a16="http://schemas.microsoft.com/office/drawing/2014/main" id="{4D6B681C-F29C-4337-B6C8-04A445D112D7}"/>
                </a:ext>
              </a:extLst>
            </p:cNvPr>
            <p:cNvSpPr>
              <a:spLocks/>
            </p:cNvSpPr>
            <p:nvPr/>
          </p:nvSpPr>
          <p:spPr bwMode="auto">
            <a:xfrm>
              <a:off x="735" y="2262"/>
              <a:ext cx="536" cy="589"/>
            </a:xfrm>
            <a:custGeom>
              <a:avLst/>
              <a:gdLst>
                <a:gd name="T0" fmla="*/ 0 w 9649"/>
                <a:gd name="T1" fmla="*/ 33 h 10606"/>
                <a:gd name="T2" fmla="*/ 29 w 9649"/>
                <a:gd name="T3" fmla="*/ 0 h 10606"/>
                <a:gd name="T4" fmla="*/ 30 w 9649"/>
                <a:gd name="T5" fmla="*/ 3 h 10606"/>
                <a:gd name="T6" fmla="*/ 3 w 9649"/>
                <a:gd name="T7" fmla="*/ 33 h 10606"/>
                <a:gd name="T8" fmla="*/ 0 w 9649"/>
                <a:gd name="T9" fmla="*/ 33 h 10606"/>
                <a:gd name="T10" fmla="*/ 0 60000 65536"/>
                <a:gd name="T11" fmla="*/ 0 60000 65536"/>
                <a:gd name="T12" fmla="*/ 0 60000 65536"/>
                <a:gd name="T13" fmla="*/ 0 60000 65536"/>
                <a:gd name="T14" fmla="*/ 0 60000 65536"/>
                <a:gd name="T15" fmla="*/ 0 w 9649"/>
                <a:gd name="T16" fmla="*/ 0 h 10606"/>
                <a:gd name="T17" fmla="*/ 9649 w 9649"/>
                <a:gd name="T18" fmla="*/ 10606 h 10606"/>
              </a:gdLst>
              <a:ahLst/>
              <a:cxnLst>
                <a:cxn ang="T10">
                  <a:pos x="T0" y="T1"/>
                </a:cxn>
                <a:cxn ang="T11">
                  <a:pos x="T2" y="T3"/>
                </a:cxn>
                <a:cxn ang="T12">
                  <a:pos x="T4" y="T5"/>
                </a:cxn>
                <a:cxn ang="T13">
                  <a:pos x="T6" y="T7"/>
                </a:cxn>
                <a:cxn ang="T14">
                  <a:pos x="T8" y="T9"/>
                </a:cxn>
              </a:cxnLst>
              <a:rect l="T15" t="T16" r="T17" b="T18"/>
              <a:pathLst>
                <a:path w="9649" h="10606">
                  <a:moveTo>
                    <a:pt x="0" y="10603"/>
                  </a:moveTo>
                  <a:lnTo>
                    <a:pt x="9407" y="0"/>
                  </a:lnTo>
                  <a:lnTo>
                    <a:pt x="9649" y="837"/>
                  </a:lnTo>
                  <a:lnTo>
                    <a:pt x="981" y="10606"/>
                  </a:lnTo>
                  <a:lnTo>
                    <a:pt x="0" y="10603"/>
                  </a:lnTo>
                  <a:close/>
                </a:path>
              </a:pathLst>
            </a:custGeom>
            <a:solidFill>
              <a:srgbClr val="CE7874"/>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503" name="Freeform 110">
              <a:extLst>
                <a:ext uri="{FF2B5EF4-FFF2-40B4-BE49-F238E27FC236}">
                  <a16:creationId xmlns:a16="http://schemas.microsoft.com/office/drawing/2014/main" id="{45E0FA02-C3FC-42FA-8013-5DB46D0B101A}"/>
                </a:ext>
              </a:extLst>
            </p:cNvPr>
            <p:cNvSpPr>
              <a:spLocks/>
            </p:cNvSpPr>
            <p:nvPr/>
          </p:nvSpPr>
          <p:spPr bwMode="auto">
            <a:xfrm>
              <a:off x="762" y="2285"/>
              <a:ext cx="516" cy="567"/>
            </a:xfrm>
            <a:custGeom>
              <a:avLst/>
              <a:gdLst>
                <a:gd name="T0" fmla="*/ 0 w 9279"/>
                <a:gd name="T1" fmla="*/ 32 h 10190"/>
                <a:gd name="T2" fmla="*/ 28 w 9279"/>
                <a:gd name="T3" fmla="*/ 0 h 10190"/>
                <a:gd name="T4" fmla="*/ 29 w 9279"/>
                <a:gd name="T5" fmla="*/ 3 h 10190"/>
                <a:gd name="T6" fmla="*/ 3 w 9279"/>
                <a:gd name="T7" fmla="*/ 32 h 10190"/>
                <a:gd name="T8" fmla="*/ 0 w 9279"/>
                <a:gd name="T9" fmla="*/ 32 h 10190"/>
                <a:gd name="T10" fmla="*/ 0 60000 65536"/>
                <a:gd name="T11" fmla="*/ 0 60000 65536"/>
                <a:gd name="T12" fmla="*/ 0 60000 65536"/>
                <a:gd name="T13" fmla="*/ 0 60000 65536"/>
                <a:gd name="T14" fmla="*/ 0 60000 65536"/>
                <a:gd name="T15" fmla="*/ 0 w 9279"/>
                <a:gd name="T16" fmla="*/ 0 h 10190"/>
                <a:gd name="T17" fmla="*/ 9279 w 9279"/>
                <a:gd name="T18" fmla="*/ 10190 h 10190"/>
              </a:gdLst>
              <a:ahLst/>
              <a:cxnLst>
                <a:cxn ang="T10">
                  <a:pos x="T0" y="T1"/>
                </a:cxn>
                <a:cxn ang="T11">
                  <a:pos x="T2" y="T3"/>
                </a:cxn>
                <a:cxn ang="T12">
                  <a:pos x="T4" y="T5"/>
                </a:cxn>
                <a:cxn ang="T13">
                  <a:pos x="T6" y="T7"/>
                </a:cxn>
                <a:cxn ang="T14">
                  <a:pos x="T8" y="T9"/>
                </a:cxn>
              </a:cxnLst>
              <a:rect l="T15" t="T16" r="T17" b="T18"/>
              <a:pathLst>
                <a:path w="9279" h="10190">
                  <a:moveTo>
                    <a:pt x="0" y="10187"/>
                  </a:moveTo>
                  <a:lnTo>
                    <a:pt x="9038" y="0"/>
                  </a:lnTo>
                  <a:lnTo>
                    <a:pt x="9279" y="837"/>
                  </a:lnTo>
                  <a:lnTo>
                    <a:pt x="981" y="10190"/>
                  </a:lnTo>
                  <a:lnTo>
                    <a:pt x="0" y="10187"/>
                  </a:lnTo>
                  <a:close/>
                </a:path>
              </a:pathLst>
            </a:custGeom>
            <a:solidFill>
              <a:srgbClr val="CF7B77"/>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504" name="Freeform 111">
              <a:extLst>
                <a:ext uri="{FF2B5EF4-FFF2-40B4-BE49-F238E27FC236}">
                  <a16:creationId xmlns:a16="http://schemas.microsoft.com/office/drawing/2014/main" id="{3AA5672A-D3A7-4819-9FF6-4B7C8CE0E199}"/>
                </a:ext>
              </a:extLst>
            </p:cNvPr>
            <p:cNvSpPr>
              <a:spLocks/>
            </p:cNvSpPr>
            <p:nvPr/>
          </p:nvSpPr>
          <p:spPr bwMode="auto">
            <a:xfrm>
              <a:off x="790" y="2309"/>
              <a:ext cx="495" cy="543"/>
            </a:xfrm>
            <a:custGeom>
              <a:avLst/>
              <a:gdLst>
                <a:gd name="T0" fmla="*/ 0 w 8910"/>
                <a:gd name="T1" fmla="*/ 30 h 9773"/>
                <a:gd name="T2" fmla="*/ 27 w 8910"/>
                <a:gd name="T3" fmla="*/ 0 h 9773"/>
                <a:gd name="T4" fmla="*/ 28 w 8910"/>
                <a:gd name="T5" fmla="*/ 3 h 9773"/>
                <a:gd name="T6" fmla="*/ 3 w 8910"/>
                <a:gd name="T7" fmla="*/ 30 h 9773"/>
                <a:gd name="T8" fmla="*/ 0 w 8910"/>
                <a:gd name="T9" fmla="*/ 30 h 9773"/>
                <a:gd name="T10" fmla="*/ 0 60000 65536"/>
                <a:gd name="T11" fmla="*/ 0 60000 65536"/>
                <a:gd name="T12" fmla="*/ 0 60000 65536"/>
                <a:gd name="T13" fmla="*/ 0 60000 65536"/>
                <a:gd name="T14" fmla="*/ 0 60000 65536"/>
                <a:gd name="T15" fmla="*/ 0 w 8910"/>
                <a:gd name="T16" fmla="*/ 0 h 9773"/>
                <a:gd name="T17" fmla="*/ 8910 w 8910"/>
                <a:gd name="T18" fmla="*/ 9773 h 9773"/>
              </a:gdLst>
              <a:ahLst/>
              <a:cxnLst>
                <a:cxn ang="T10">
                  <a:pos x="T0" y="T1"/>
                </a:cxn>
                <a:cxn ang="T11">
                  <a:pos x="T2" y="T3"/>
                </a:cxn>
                <a:cxn ang="T12">
                  <a:pos x="T4" y="T5"/>
                </a:cxn>
                <a:cxn ang="T13">
                  <a:pos x="T6" y="T7"/>
                </a:cxn>
                <a:cxn ang="T14">
                  <a:pos x="T8" y="T9"/>
                </a:cxn>
              </a:cxnLst>
              <a:rect l="T15" t="T16" r="T17" b="T18"/>
              <a:pathLst>
                <a:path w="8910" h="9773">
                  <a:moveTo>
                    <a:pt x="0" y="9769"/>
                  </a:moveTo>
                  <a:lnTo>
                    <a:pt x="8668" y="0"/>
                  </a:lnTo>
                  <a:lnTo>
                    <a:pt x="8910" y="836"/>
                  </a:lnTo>
                  <a:lnTo>
                    <a:pt x="981" y="9773"/>
                  </a:lnTo>
                  <a:lnTo>
                    <a:pt x="0" y="9769"/>
                  </a:lnTo>
                  <a:close/>
                </a:path>
              </a:pathLst>
            </a:custGeom>
            <a:solidFill>
              <a:srgbClr val="D17D79"/>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505" name="Freeform 112">
              <a:extLst>
                <a:ext uri="{FF2B5EF4-FFF2-40B4-BE49-F238E27FC236}">
                  <a16:creationId xmlns:a16="http://schemas.microsoft.com/office/drawing/2014/main" id="{30B723C4-E77E-4D74-8741-7E9E1883150E}"/>
                </a:ext>
              </a:extLst>
            </p:cNvPr>
            <p:cNvSpPr>
              <a:spLocks/>
            </p:cNvSpPr>
            <p:nvPr/>
          </p:nvSpPr>
          <p:spPr bwMode="auto">
            <a:xfrm>
              <a:off x="817" y="2332"/>
              <a:ext cx="474" cy="520"/>
            </a:xfrm>
            <a:custGeom>
              <a:avLst/>
              <a:gdLst>
                <a:gd name="T0" fmla="*/ 0 w 8540"/>
                <a:gd name="T1" fmla="*/ 29 h 9356"/>
                <a:gd name="T2" fmla="*/ 26 w 8540"/>
                <a:gd name="T3" fmla="*/ 0 h 9356"/>
                <a:gd name="T4" fmla="*/ 26 w 8540"/>
                <a:gd name="T5" fmla="*/ 3 h 9356"/>
                <a:gd name="T6" fmla="*/ 3 w 8540"/>
                <a:gd name="T7" fmla="*/ 29 h 9356"/>
                <a:gd name="T8" fmla="*/ 0 w 8540"/>
                <a:gd name="T9" fmla="*/ 29 h 9356"/>
                <a:gd name="T10" fmla="*/ 0 60000 65536"/>
                <a:gd name="T11" fmla="*/ 0 60000 65536"/>
                <a:gd name="T12" fmla="*/ 0 60000 65536"/>
                <a:gd name="T13" fmla="*/ 0 60000 65536"/>
                <a:gd name="T14" fmla="*/ 0 60000 65536"/>
                <a:gd name="T15" fmla="*/ 0 w 8540"/>
                <a:gd name="T16" fmla="*/ 0 h 9356"/>
                <a:gd name="T17" fmla="*/ 8540 w 8540"/>
                <a:gd name="T18" fmla="*/ 9356 h 9356"/>
              </a:gdLst>
              <a:ahLst/>
              <a:cxnLst>
                <a:cxn ang="T10">
                  <a:pos x="T0" y="T1"/>
                </a:cxn>
                <a:cxn ang="T11">
                  <a:pos x="T2" y="T3"/>
                </a:cxn>
                <a:cxn ang="T12">
                  <a:pos x="T4" y="T5"/>
                </a:cxn>
                <a:cxn ang="T13">
                  <a:pos x="T6" y="T7"/>
                </a:cxn>
                <a:cxn ang="T14">
                  <a:pos x="T8" y="T9"/>
                </a:cxn>
              </a:cxnLst>
              <a:rect l="T15" t="T16" r="T17" b="T18"/>
              <a:pathLst>
                <a:path w="8540" h="9356">
                  <a:moveTo>
                    <a:pt x="0" y="9353"/>
                  </a:moveTo>
                  <a:lnTo>
                    <a:pt x="8298" y="0"/>
                  </a:lnTo>
                  <a:lnTo>
                    <a:pt x="8540" y="837"/>
                  </a:lnTo>
                  <a:lnTo>
                    <a:pt x="982" y="9356"/>
                  </a:lnTo>
                  <a:lnTo>
                    <a:pt x="0" y="9353"/>
                  </a:lnTo>
                  <a:close/>
                </a:path>
              </a:pathLst>
            </a:custGeom>
            <a:solidFill>
              <a:srgbClr val="D37F7C"/>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506" name="Freeform 113">
              <a:extLst>
                <a:ext uri="{FF2B5EF4-FFF2-40B4-BE49-F238E27FC236}">
                  <a16:creationId xmlns:a16="http://schemas.microsoft.com/office/drawing/2014/main" id="{399A147E-E9AF-4C1A-A3DC-26E0DA83805C}"/>
                </a:ext>
              </a:extLst>
            </p:cNvPr>
            <p:cNvSpPr>
              <a:spLocks/>
            </p:cNvSpPr>
            <p:nvPr/>
          </p:nvSpPr>
          <p:spPr bwMode="auto">
            <a:xfrm>
              <a:off x="844" y="2355"/>
              <a:ext cx="454" cy="497"/>
            </a:xfrm>
            <a:custGeom>
              <a:avLst/>
              <a:gdLst>
                <a:gd name="T0" fmla="*/ 0 w 8169"/>
                <a:gd name="T1" fmla="*/ 28 h 8940"/>
                <a:gd name="T2" fmla="*/ 25 w 8169"/>
                <a:gd name="T3" fmla="*/ 0 h 8940"/>
                <a:gd name="T4" fmla="*/ 25 w 8169"/>
                <a:gd name="T5" fmla="*/ 3 h 8940"/>
                <a:gd name="T6" fmla="*/ 3 w 8169"/>
                <a:gd name="T7" fmla="*/ 28 h 8940"/>
                <a:gd name="T8" fmla="*/ 0 w 8169"/>
                <a:gd name="T9" fmla="*/ 28 h 8940"/>
                <a:gd name="T10" fmla="*/ 0 60000 65536"/>
                <a:gd name="T11" fmla="*/ 0 60000 65536"/>
                <a:gd name="T12" fmla="*/ 0 60000 65536"/>
                <a:gd name="T13" fmla="*/ 0 60000 65536"/>
                <a:gd name="T14" fmla="*/ 0 60000 65536"/>
                <a:gd name="T15" fmla="*/ 0 w 8169"/>
                <a:gd name="T16" fmla="*/ 0 h 8940"/>
                <a:gd name="T17" fmla="*/ 8169 w 8169"/>
                <a:gd name="T18" fmla="*/ 8940 h 8940"/>
              </a:gdLst>
              <a:ahLst/>
              <a:cxnLst>
                <a:cxn ang="T10">
                  <a:pos x="T0" y="T1"/>
                </a:cxn>
                <a:cxn ang="T11">
                  <a:pos x="T2" y="T3"/>
                </a:cxn>
                <a:cxn ang="T12">
                  <a:pos x="T4" y="T5"/>
                </a:cxn>
                <a:cxn ang="T13">
                  <a:pos x="T6" y="T7"/>
                </a:cxn>
                <a:cxn ang="T14">
                  <a:pos x="T8" y="T9"/>
                </a:cxn>
              </a:cxnLst>
              <a:rect l="T15" t="T16" r="T17" b="T18"/>
              <a:pathLst>
                <a:path w="8169" h="8940">
                  <a:moveTo>
                    <a:pt x="0" y="8937"/>
                  </a:moveTo>
                  <a:lnTo>
                    <a:pt x="7929" y="0"/>
                  </a:lnTo>
                  <a:lnTo>
                    <a:pt x="8169" y="837"/>
                  </a:lnTo>
                  <a:lnTo>
                    <a:pt x="981" y="8940"/>
                  </a:lnTo>
                  <a:lnTo>
                    <a:pt x="0" y="8937"/>
                  </a:lnTo>
                  <a:close/>
                </a:path>
              </a:pathLst>
            </a:custGeom>
            <a:solidFill>
              <a:srgbClr val="D4827F"/>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507" name="Freeform 114">
              <a:extLst>
                <a:ext uri="{FF2B5EF4-FFF2-40B4-BE49-F238E27FC236}">
                  <a16:creationId xmlns:a16="http://schemas.microsoft.com/office/drawing/2014/main" id="{FE0C098E-0197-496E-904D-6A39FD953E63}"/>
                </a:ext>
              </a:extLst>
            </p:cNvPr>
            <p:cNvSpPr>
              <a:spLocks/>
            </p:cNvSpPr>
            <p:nvPr/>
          </p:nvSpPr>
          <p:spPr bwMode="auto">
            <a:xfrm>
              <a:off x="871" y="2379"/>
              <a:ext cx="434" cy="473"/>
            </a:xfrm>
            <a:custGeom>
              <a:avLst/>
              <a:gdLst>
                <a:gd name="T0" fmla="*/ 0 w 7800"/>
                <a:gd name="T1" fmla="*/ 26 h 8522"/>
                <a:gd name="T2" fmla="*/ 23 w 7800"/>
                <a:gd name="T3" fmla="*/ 0 h 8522"/>
                <a:gd name="T4" fmla="*/ 24 w 7800"/>
                <a:gd name="T5" fmla="*/ 3 h 8522"/>
                <a:gd name="T6" fmla="*/ 3 w 7800"/>
                <a:gd name="T7" fmla="*/ 26 h 8522"/>
                <a:gd name="T8" fmla="*/ 0 w 7800"/>
                <a:gd name="T9" fmla="*/ 26 h 8522"/>
                <a:gd name="T10" fmla="*/ 0 60000 65536"/>
                <a:gd name="T11" fmla="*/ 0 60000 65536"/>
                <a:gd name="T12" fmla="*/ 0 60000 65536"/>
                <a:gd name="T13" fmla="*/ 0 60000 65536"/>
                <a:gd name="T14" fmla="*/ 0 60000 65536"/>
                <a:gd name="T15" fmla="*/ 0 w 7800"/>
                <a:gd name="T16" fmla="*/ 0 h 8522"/>
                <a:gd name="T17" fmla="*/ 7800 w 7800"/>
                <a:gd name="T18" fmla="*/ 8522 h 8522"/>
              </a:gdLst>
              <a:ahLst/>
              <a:cxnLst>
                <a:cxn ang="T10">
                  <a:pos x="T0" y="T1"/>
                </a:cxn>
                <a:cxn ang="T11">
                  <a:pos x="T2" y="T3"/>
                </a:cxn>
                <a:cxn ang="T12">
                  <a:pos x="T4" y="T5"/>
                </a:cxn>
                <a:cxn ang="T13">
                  <a:pos x="T6" y="T7"/>
                </a:cxn>
                <a:cxn ang="T14">
                  <a:pos x="T8" y="T9"/>
                </a:cxn>
              </a:cxnLst>
              <a:rect l="T15" t="T16" r="T17" b="T18"/>
              <a:pathLst>
                <a:path w="7800" h="8522">
                  <a:moveTo>
                    <a:pt x="0" y="8519"/>
                  </a:moveTo>
                  <a:lnTo>
                    <a:pt x="7558" y="0"/>
                  </a:lnTo>
                  <a:lnTo>
                    <a:pt x="7800" y="836"/>
                  </a:lnTo>
                  <a:lnTo>
                    <a:pt x="981" y="8522"/>
                  </a:lnTo>
                  <a:lnTo>
                    <a:pt x="0" y="8519"/>
                  </a:lnTo>
                  <a:close/>
                </a:path>
              </a:pathLst>
            </a:custGeom>
            <a:solidFill>
              <a:srgbClr val="D58482"/>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508" name="Freeform 115">
              <a:extLst>
                <a:ext uri="{FF2B5EF4-FFF2-40B4-BE49-F238E27FC236}">
                  <a16:creationId xmlns:a16="http://schemas.microsoft.com/office/drawing/2014/main" id="{EF0E4788-DF03-4B3E-9AB6-4BC7F5F0B427}"/>
                </a:ext>
              </a:extLst>
            </p:cNvPr>
            <p:cNvSpPr>
              <a:spLocks/>
            </p:cNvSpPr>
            <p:nvPr/>
          </p:nvSpPr>
          <p:spPr bwMode="auto">
            <a:xfrm>
              <a:off x="899" y="2402"/>
              <a:ext cx="413" cy="450"/>
            </a:xfrm>
            <a:custGeom>
              <a:avLst/>
              <a:gdLst>
                <a:gd name="T0" fmla="*/ 0 w 7430"/>
                <a:gd name="T1" fmla="*/ 25 h 8106"/>
                <a:gd name="T2" fmla="*/ 22 w 7430"/>
                <a:gd name="T3" fmla="*/ 0 h 8106"/>
                <a:gd name="T4" fmla="*/ 23 w 7430"/>
                <a:gd name="T5" fmla="*/ 3 h 8106"/>
                <a:gd name="T6" fmla="*/ 3 w 7430"/>
                <a:gd name="T7" fmla="*/ 25 h 8106"/>
                <a:gd name="T8" fmla="*/ 0 w 7430"/>
                <a:gd name="T9" fmla="*/ 25 h 8106"/>
                <a:gd name="T10" fmla="*/ 0 60000 65536"/>
                <a:gd name="T11" fmla="*/ 0 60000 65536"/>
                <a:gd name="T12" fmla="*/ 0 60000 65536"/>
                <a:gd name="T13" fmla="*/ 0 60000 65536"/>
                <a:gd name="T14" fmla="*/ 0 60000 65536"/>
                <a:gd name="T15" fmla="*/ 0 w 7430"/>
                <a:gd name="T16" fmla="*/ 0 h 8106"/>
                <a:gd name="T17" fmla="*/ 7430 w 7430"/>
                <a:gd name="T18" fmla="*/ 8106 h 8106"/>
              </a:gdLst>
              <a:ahLst/>
              <a:cxnLst>
                <a:cxn ang="T10">
                  <a:pos x="T0" y="T1"/>
                </a:cxn>
                <a:cxn ang="T11">
                  <a:pos x="T2" y="T3"/>
                </a:cxn>
                <a:cxn ang="T12">
                  <a:pos x="T4" y="T5"/>
                </a:cxn>
                <a:cxn ang="T13">
                  <a:pos x="T6" y="T7"/>
                </a:cxn>
                <a:cxn ang="T14">
                  <a:pos x="T8" y="T9"/>
                </a:cxn>
              </a:cxnLst>
              <a:rect l="T15" t="T16" r="T17" b="T18"/>
              <a:pathLst>
                <a:path w="7430" h="8106">
                  <a:moveTo>
                    <a:pt x="0" y="8103"/>
                  </a:moveTo>
                  <a:lnTo>
                    <a:pt x="7188" y="0"/>
                  </a:lnTo>
                  <a:lnTo>
                    <a:pt x="7430" y="836"/>
                  </a:lnTo>
                  <a:lnTo>
                    <a:pt x="981" y="8106"/>
                  </a:lnTo>
                  <a:lnTo>
                    <a:pt x="0" y="8103"/>
                  </a:lnTo>
                  <a:close/>
                </a:path>
              </a:pathLst>
            </a:custGeom>
            <a:solidFill>
              <a:srgbClr val="D88684"/>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509" name="Freeform 116">
              <a:extLst>
                <a:ext uri="{FF2B5EF4-FFF2-40B4-BE49-F238E27FC236}">
                  <a16:creationId xmlns:a16="http://schemas.microsoft.com/office/drawing/2014/main" id="{9D332CD0-DC01-43C5-BF12-620564F3E4EE}"/>
                </a:ext>
              </a:extLst>
            </p:cNvPr>
            <p:cNvSpPr>
              <a:spLocks/>
            </p:cNvSpPr>
            <p:nvPr/>
          </p:nvSpPr>
          <p:spPr bwMode="auto">
            <a:xfrm>
              <a:off x="926" y="2425"/>
              <a:ext cx="392" cy="427"/>
            </a:xfrm>
            <a:custGeom>
              <a:avLst/>
              <a:gdLst>
                <a:gd name="T0" fmla="*/ 0 w 7060"/>
                <a:gd name="T1" fmla="*/ 24 h 7690"/>
                <a:gd name="T2" fmla="*/ 21 w 7060"/>
                <a:gd name="T3" fmla="*/ 0 h 7690"/>
                <a:gd name="T4" fmla="*/ 22 w 7060"/>
                <a:gd name="T5" fmla="*/ 3 h 7690"/>
                <a:gd name="T6" fmla="*/ 3 w 7060"/>
                <a:gd name="T7" fmla="*/ 24 h 7690"/>
                <a:gd name="T8" fmla="*/ 0 w 7060"/>
                <a:gd name="T9" fmla="*/ 24 h 7690"/>
                <a:gd name="T10" fmla="*/ 0 60000 65536"/>
                <a:gd name="T11" fmla="*/ 0 60000 65536"/>
                <a:gd name="T12" fmla="*/ 0 60000 65536"/>
                <a:gd name="T13" fmla="*/ 0 60000 65536"/>
                <a:gd name="T14" fmla="*/ 0 60000 65536"/>
                <a:gd name="T15" fmla="*/ 0 w 7060"/>
                <a:gd name="T16" fmla="*/ 0 h 7690"/>
                <a:gd name="T17" fmla="*/ 7060 w 7060"/>
                <a:gd name="T18" fmla="*/ 7690 h 7690"/>
              </a:gdLst>
              <a:ahLst/>
              <a:cxnLst>
                <a:cxn ang="T10">
                  <a:pos x="T0" y="T1"/>
                </a:cxn>
                <a:cxn ang="T11">
                  <a:pos x="T2" y="T3"/>
                </a:cxn>
                <a:cxn ang="T12">
                  <a:pos x="T4" y="T5"/>
                </a:cxn>
                <a:cxn ang="T13">
                  <a:pos x="T6" y="T7"/>
                </a:cxn>
                <a:cxn ang="T14">
                  <a:pos x="T8" y="T9"/>
                </a:cxn>
              </a:cxnLst>
              <a:rect l="T15" t="T16" r="T17" b="T18"/>
              <a:pathLst>
                <a:path w="7060" h="7690">
                  <a:moveTo>
                    <a:pt x="0" y="7686"/>
                  </a:moveTo>
                  <a:lnTo>
                    <a:pt x="6819" y="0"/>
                  </a:lnTo>
                  <a:lnTo>
                    <a:pt x="7060" y="838"/>
                  </a:lnTo>
                  <a:lnTo>
                    <a:pt x="980" y="7690"/>
                  </a:lnTo>
                  <a:lnTo>
                    <a:pt x="0" y="7686"/>
                  </a:lnTo>
                  <a:close/>
                </a:path>
              </a:pathLst>
            </a:custGeom>
            <a:solidFill>
              <a:srgbClr val="D98987"/>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510" name="Freeform 117">
              <a:extLst>
                <a:ext uri="{FF2B5EF4-FFF2-40B4-BE49-F238E27FC236}">
                  <a16:creationId xmlns:a16="http://schemas.microsoft.com/office/drawing/2014/main" id="{842F90A0-BDAB-4DCC-B929-9CE0F95014F4}"/>
                </a:ext>
              </a:extLst>
            </p:cNvPr>
            <p:cNvSpPr>
              <a:spLocks/>
            </p:cNvSpPr>
            <p:nvPr/>
          </p:nvSpPr>
          <p:spPr bwMode="auto">
            <a:xfrm>
              <a:off x="953" y="2448"/>
              <a:ext cx="372" cy="404"/>
            </a:xfrm>
            <a:custGeom>
              <a:avLst/>
              <a:gdLst>
                <a:gd name="T0" fmla="*/ 0 w 6691"/>
                <a:gd name="T1" fmla="*/ 22 h 7273"/>
                <a:gd name="T2" fmla="*/ 20 w 6691"/>
                <a:gd name="T3" fmla="*/ 0 h 7273"/>
                <a:gd name="T4" fmla="*/ 21 w 6691"/>
                <a:gd name="T5" fmla="*/ 3 h 7273"/>
                <a:gd name="T6" fmla="*/ 3 w 6691"/>
                <a:gd name="T7" fmla="*/ 22 h 7273"/>
                <a:gd name="T8" fmla="*/ 0 w 6691"/>
                <a:gd name="T9" fmla="*/ 22 h 7273"/>
                <a:gd name="T10" fmla="*/ 0 60000 65536"/>
                <a:gd name="T11" fmla="*/ 0 60000 65536"/>
                <a:gd name="T12" fmla="*/ 0 60000 65536"/>
                <a:gd name="T13" fmla="*/ 0 60000 65536"/>
                <a:gd name="T14" fmla="*/ 0 60000 65536"/>
                <a:gd name="T15" fmla="*/ 0 w 6691"/>
                <a:gd name="T16" fmla="*/ 0 h 7273"/>
                <a:gd name="T17" fmla="*/ 6691 w 6691"/>
                <a:gd name="T18" fmla="*/ 7273 h 7273"/>
              </a:gdLst>
              <a:ahLst/>
              <a:cxnLst>
                <a:cxn ang="T10">
                  <a:pos x="T0" y="T1"/>
                </a:cxn>
                <a:cxn ang="T11">
                  <a:pos x="T2" y="T3"/>
                </a:cxn>
                <a:cxn ang="T12">
                  <a:pos x="T4" y="T5"/>
                </a:cxn>
                <a:cxn ang="T13">
                  <a:pos x="T6" y="T7"/>
                </a:cxn>
                <a:cxn ang="T14">
                  <a:pos x="T8" y="T9"/>
                </a:cxn>
              </a:cxnLst>
              <a:rect l="T15" t="T16" r="T17" b="T18"/>
              <a:pathLst>
                <a:path w="6691" h="7273">
                  <a:moveTo>
                    <a:pt x="0" y="7270"/>
                  </a:moveTo>
                  <a:lnTo>
                    <a:pt x="6449" y="0"/>
                  </a:lnTo>
                  <a:lnTo>
                    <a:pt x="6691" y="838"/>
                  </a:lnTo>
                  <a:lnTo>
                    <a:pt x="981" y="7273"/>
                  </a:lnTo>
                  <a:lnTo>
                    <a:pt x="0" y="7270"/>
                  </a:lnTo>
                  <a:close/>
                </a:path>
              </a:pathLst>
            </a:custGeom>
            <a:solidFill>
              <a:srgbClr val="DA8B8A"/>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511" name="Freeform 118">
              <a:extLst>
                <a:ext uri="{FF2B5EF4-FFF2-40B4-BE49-F238E27FC236}">
                  <a16:creationId xmlns:a16="http://schemas.microsoft.com/office/drawing/2014/main" id="{81384DAC-51EF-431F-8BE5-8A4FEE964C35}"/>
                </a:ext>
              </a:extLst>
            </p:cNvPr>
            <p:cNvSpPr>
              <a:spLocks/>
            </p:cNvSpPr>
            <p:nvPr/>
          </p:nvSpPr>
          <p:spPr bwMode="auto">
            <a:xfrm>
              <a:off x="980" y="2471"/>
              <a:ext cx="349" cy="381"/>
            </a:xfrm>
            <a:custGeom>
              <a:avLst/>
              <a:gdLst>
                <a:gd name="T0" fmla="*/ 0 w 6266"/>
                <a:gd name="T1" fmla="*/ 21 h 6855"/>
                <a:gd name="T2" fmla="*/ 19 w 6266"/>
                <a:gd name="T3" fmla="*/ 0 h 6855"/>
                <a:gd name="T4" fmla="*/ 19 w 6266"/>
                <a:gd name="T5" fmla="*/ 2 h 6855"/>
                <a:gd name="T6" fmla="*/ 19 w 6266"/>
                <a:gd name="T7" fmla="*/ 3 h 6855"/>
                <a:gd name="T8" fmla="*/ 3 w 6266"/>
                <a:gd name="T9" fmla="*/ 21 h 6855"/>
                <a:gd name="T10" fmla="*/ 0 w 6266"/>
                <a:gd name="T11" fmla="*/ 21 h 6855"/>
                <a:gd name="T12" fmla="*/ 0 60000 65536"/>
                <a:gd name="T13" fmla="*/ 0 60000 65536"/>
                <a:gd name="T14" fmla="*/ 0 60000 65536"/>
                <a:gd name="T15" fmla="*/ 0 60000 65536"/>
                <a:gd name="T16" fmla="*/ 0 60000 65536"/>
                <a:gd name="T17" fmla="*/ 0 60000 65536"/>
                <a:gd name="T18" fmla="*/ 0 w 6266"/>
                <a:gd name="T19" fmla="*/ 0 h 6855"/>
                <a:gd name="T20" fmla="*/ 6266 w 6266"/>
                <a:gd name="T21" fmla="*/ 6855 h 6855"/>
              </a:gdLst>
              <a:ahLst/>
              <a:cxnLst>
                <a:cxn ang="T12">
                  <a:pos x="T0" y="T1"/>
                </a:cxn>
                <a:cxn ang="T13">
                  <a:pos x="T2" y="T3"/>
                </a:cxn>
                <a:cxn ang="T14">
                  <a:pos x="T4" y="T5"/>
                </a:cxn>
                <a:cxn ang="T15">
                  <a:pos x="T6" y="T7"/>
                </a:cxn>
                <a:cxn ang="T16">
                  <a:pos x="T8" y="T9"/>
                </a:cxn>
                <a:cxn ang="T17">
                  <a:pos x="T10" y="T11"/>
                </a:cxn>
              </a:cxnLst>
              <a:rect l="T18" t="T19" r="T20" b="T21"/>
              <a:pathLst>
                <a:path w="6266" h="6855">
                  <a:moveTo>
                    <a:pt x="0" y="6852"/>
                  </a:moveTo>
                  <a:lnTo>
                    <a:pt x="6080" y="0"/>
                  </a:lnTo>
                  <a:lnTo>
                    <a:pt x="6266" y="642"/>
                  </a:lnTo>
                  <a:lnTo>
                    <a:pt x="6159" y="1020"/>
                  </a:lnTo>
                  <a:lnTo>
                    <a:pt x="981" y="6855"/>
                  </a:lnTo>
                  <a:lnTo>
                    <a:pt x="0" y="6852"/>
                  </a:lnTo>
                  <a:close/>
                </a:path>
              </a:pathLst>
            </a:custGeom>
            <a:solidFill>
              <a:srgbClr val="DD8E8D"/>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512" name="Freeform 119">
              <a:extLst>
                <a:ext uri="{FF2B5EF4-FFF2-40B4-BE49-F238E27FC236}">
                  <a16:creationId xmlns:a16="http://schemas.microsoft.com/office/drawing/2014/main" id="{5F1E602F-0290-4F6D-9996-07D427B57C06}"/>
                </a:ext>
              </a:extLst>
            </p:cNvPr>
            <p:cNvSpPr>
              <a:spLocks/>
            </p:cNvSpPr>
            <p:nvPr/>
          </p:nvSpPr>
          <p:spPr bwMode="auto">
            <a:xfrm>
              <a:off x="1008" y="2495"/>
              <a:ext cx="321" cy="357"/>
            </a:xfrm>
            <a:custGeom>
              <a:avLst/>
              <a:gdLst>
                <a:gd name="T0" fmla="*/ 0 w 5775"/>
                <a:gd name="T1" fmla="*/ 20 h 6439"/>
                <a:gd name="T2" fmla="*/ 18 w 5775"/>
                <a:gd name="T3" fmla="*/ 0 h 6439"/>
                <a:gd name="T4" fmla="*/ 18 w 5775"/>
                <a:gd name="T5" fmla="*/ 1 h 6439"/>
                <a:gd name="T6" fmla="*/ 17 w 5775"/>
                <a:gd name="T7" fmla="*/ 4 h 6439"/>
                <a:gd name="T8" fmla="*/ 3 w 5775"/>
                <a:gd name="T9" fmla="*/ 20 h 6439"/>
                <a:gd name="T10" fmla="*/ 0 w 5775"/>
                <a:gd name="T11" fmla="*/ 20 h 6439"/>
                <a:gd name="T12" fmla="*/ 0 60000 65536"/>
                <a:gd name="T13" fmla="*/ 0 60000 65536"/>
                <a:gd name="T14" fmla="*/ 0 60000 65536"/>
                <a:gd name="T15" fmla="*/ 0 60000 65536"/>
                <a:gd name="T16" fmla="*/ 0 60000 65536"/>
                <a:gd name="T17" fmla="*/ 0 60000 65536"/>
                <a:gd name="T18" fmla="*/ 0 w 5775"/>
                <a:gd name="T19" fmla="*/ 0 h 6439"/>
                <a:gd name="T20" fmla="*/ 5775 w 5775"/>
                <a:gd name="T21" fmla="*/ 6439 h 6439"/>
              </a:gdLst>
              <a:ahLst/>
              <a:cxnLst>
                <a:cxn ang="T12">
                  <a:pos x="T0" y="T1"/>
                </a:cxn>
                <a:cxn ang="T13">
                  <a:pos x="T2" y="T3"/>
                </a:cxn>
                <a:cxn ang="T14">
                  <a:pos x="T4" y="T5"/>
                </a:cxn>
                <a:cxn ang="T15">
                  <a:pos x="T6" y="T7"/>
                </a:cxn>
                <a:cxn ang="T16">
                  <a:pos x="T8" y="T9"/>
                </a:cxn>
                <a:cxn ang="T17">
                  <a:pos x="T10" y="T11"/>
                </a:cxn>
              </a:cxnLst>
              <a:rect l="T18" t="T19" r="T20" b="T21"/>
              <a:pathLst>
                <a:path w="5775" h="6439">
                  <a:moveTo>
                    <a:pt x="0" y="6435"/>
                  </a:moveTo>
                  <a:lnTo>
                    <a:pt x="5710" y="0"/>
                  </a:lnTo>
                  <a:lnTo>
                    <a:pt x="5775" y="224"/>
                  </a:lnTo>
                  <a:lnTo>
                    <a:pt x="5437" y="1416"/>
                  </a:lnTo>
                  <a:lnTo>
                    <a:pt x="982" y="6439"/>
                  </a:lnTo>
                  <a:lnTo>
                    <a:pt x="0" y="6435"/>
                  </a:lnTo>
                  <a:close/>
                </a:path>
              </a:pathLst>
            </a:custGeom>
            <a:solidFill>
              <a:srgbClr val="DE9191"/>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513" name="Freeform 120">
              <a:extLst>
                <a:ext uri="{FF2B5EF4-FFF2-40B4-BE49-F238E27FC236}">
                  <a16:creationId xmlns:a16="http://schemas.microsoft.com/office/drawing/2014/main" id="{F633EBE9-6868-444E-BC64-3FA52FEA7737}"/>
                </a:ext>
              </a:extLst>
            </p:cNvPr>
            <p:cNvSpPr>
              <a:spLocks/>
            </p:cNvSpPr>
            <p:nvPr/>
          </p:nvSpPr>
          <p:spPr bwMode="auto">
            <a:xfrm>
              <a:off x="1035" y="2528"/>
              <a:ext cx="288" cy="325"/>
            </a:xfrm>
            <a:custGeom>
              <a:avLst/>
              <a:gdLst>
                <a:gd name="T0" fmla="*/ 0 w 5178"/>
                <a:gd name="T1" fmla="*/ 18 h 5838"/>
                <a:gd name="T2" fmla="*/ 16 w 5178"/>
                <a:gd name="T3" fmla="*/ 0 h 5838"/>
                <a:gd name="T4" fmla="*/ 15 w 5178"/>
                <a:gd name="T5" fmla="*/ 5 h 5838"/>
                <a:gd name="T6" fmla="*/ 3 w 5178"/>
                <a:gd name="T7" fmla="*/ 18 h 5838"/>
                <a:gd name="T8" fmla="*/ 0 w 5178"/>
                <a:gd name="T9" fmla="*/ 18 h 5838"/>
                <a:gd name="T10" fmla="*/ 0 60000 65536"/>
                <a:gd name="T11" fmla="*/ 0 60000 65536"/>
                <a:gd name="T12" fmla="*/ 0 60000 65536"/>
                <a:gd name="T13" fmla="*/ 0 60000 65536"/>
                <a:gd name="T14" fmla="*/ 0 60000 65536"/>
                <a:gd name="T15" fmla="*/ 0 w 5178"/>
                <a:gd name="T16" fmla="*/ 0 h 5838"/>
                <a:gd name="T17" fmla="*/ 5178 w 5178"/>
                <a:gd name="T18" fmla="*/ 5838 h 5838"/>
              </a:gdLst>
              <a:ahLst/>
              <a:cxnLst>
                <a:cxn ang="T10">
                  <a:pos x="T0" y="T1"/>
                </a:cxn>
                <a:cxn ang="T11">
                  <a:pos x="T2" y="T3"/>
                </a:cxn>
                <a:cxn ang="T12">
                  <a:pos x="T4" y="T5"/>
                </a:cxn>
                <a:cxn ang="T13">
                  <a:pos x="T6" y="T7"/>
                </a:cxn>
                <a:cxn ang="T14">
                  <a:pos x="T8" y="T9"/>
                </a:cxn>
              </a:cxnLst>
              <a:rect l="T15" t="T16" r="T17" b="T18"/>
              <a:pathLst>
                <a:path w="5178" h="5838">
                  <a:moveTo>
                    <a:pt x="0" y="5835"/>
                  </a:moveTo>
                  <a:lnTo>
                    <a:pt x="5178" y="0"/>
                  </a:lnTo>
                  <a:lnTo>
                    <a:pt x="4716" y="1630"/>
                  </a:lnTo>
                  <a:lnTo>
                    <a:pt x="982" y="5838"/>
                  </a:lnTo>
                  <a:lnTo>
                    <a:pt x="0" y="5835"/>
                  </a:lnTo>
                  <a:close/>
                </a:path>
              </a:pathLst>
            </a:custGeom>
            <a:solidFill>
              <a:srgbClr val="E09393"/>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514" name="Freeform 121">
              <a:extLst>
                <a:ext uri="{FF2B5EF4-FFF2-40B4-BE49-F238E27FC236}">
                  <a16:creationId xmlns:a16="http://schemas.microsoft.com/office/drawing/2014/main" id="{EA23D097-403E-44E0-BEB7-CC226F70B65C}"/>
                </a:ext>
              </a:extLst>
            </p:cNvPr>
            <p:cNvSpPr>
              <a:spLocks/>
            </p:cNvSpPr>
            <p:nvPr/>
          </p:nvSpPr>
          <p:spPr bwMode="auto">
            <a:xfrm>
              <a:off x="1062" y="2573"/>
              <a:ext cx="248" cy="280"/>
            </a:xfrm>
            <a:custGeom>
              <a:avLst/>
              <a:gdLst>
                <a:gd name="T0" fmla="*/ 0 w 4455"/>
                <a:gd name="T1" fmla="*/ 16 h 5027"/>
                <a:gd name="T2" fmla="*/ 14 w 4455"/>
                <a:gd name="T3" fmla="*/ 0 h 5027"/>
                <a:gd name="T4" fmla="*/ 12 w 4455"/>
                <a:gd name="T5" fmla="*/ 5 h 5027"/>
                <a:gd name="T6" fmla="*/ 3 w 4455"/>
                <a:gd name="T7" fmla="*/ 16 h 5027"/>
                <a:gd name="T8" fmla="*/ 0 w 4455"/>
                <a:gd name="T9" fmla="*/ 16 h 5027"/>
                <a:gd name="T10" fmla="*/ 0 60000 65536"/>
                <a:gd name="T11" fmla="*/ 0 60000 65536"/>
                <a:gd name="T12" fmla="*/ 0 60000 65536"/>
                <a:gd name="T13" fmla="*/ 0 60000 65536"/>
                <a:gd name="T14" fmla="*/ 0 60000 65536"/>
                <a:gd name="T15" fmla="*/ 0 w 4455"/>
                <a:gd name="T16" fmla="*/ 0 h 5027"/>
                <a:gd name="T17" fmla="*/ 4455 w 4455"/>
                <a:gd name="T18" fmla="*/ 5027 h 5027"/>
              </a:gdLst>
              <a:ahLst/>
              <a:cxnLst>
                <a:cxn ang="T10">
                  <a:pos x="T0" y="T1"/>
                </a:cxn>
                <a:cxn ang="T11">
                  <a:pos x="T2" y="T3"/>
                </a:cxn>
                <a:cxn ang="T12">
                  <a:pos x="T4" y="T5"/>
                </a:cxn>
                <a:cxn ang="T13">
                  <a:pos x="T6" y="T7"/>
                </a:cxn>
                <a:cxn ang="T14">
                  <a:pos x="T8" y="T9"/>
                </a:cxn>
              </a:cxnLst>
              <a:rect l="T15" t="T16" r="T17" b="T18"/>
              <a:pathLst>
                <a:path w="4455" h="5027">
                  <a:moveTo>
                    <a:pt x="0" y="5023"/>
                  </a:moveTo>
                  <a:lnTo>
                    <a:pt x="4455" y="0"/>
                  </a:lnTo>
                  <a:lnTo>
                    <a:pt x="3993" y="1630"/>
                  </a:lnTo>
                  <a:lnTo>
                    <a:pt x="980" y="5027"/>
                  </a:lnTo>
                  <a:lnTo>
                    <a:pt x="0" y="5023"/>
                  </a:lnTo>
                  <a:close/>
                </a:path>
              </a:pathLst>
            </a:custGeom>
            <a:solidFill>
              <a:srgbClr val="E19597"/>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515" name="Freeform 122">
              <a:extLst>
                <a:ext uri="{FF2B5EF4-FFF2-40B4-BE49-F238E27FC236}">
                  <a16:creationId xmlns:a16="http://schemas.microsoft.com/office/drawing/2014/main" id="{C4705186-CE8C-42B7-89BA-C74C953C0600}"/>
                </a:ext>
              </a:extLst>
            </p:cNvPr>
            <p:cNvSpPr>
              <a:spLocks/>
            </p:cNvSpPr>
            <p:nvPr/>
          </p:nvSpPr>
          <p:spPr bwMode="auto">
            <a:xfrm>
              <a:off x="1089" y="2619"/>
              <a:ext cx="208" cy="234"/>
            </a:xfrm>
            <a:custGeom>
              <a:avLst/>
              <a:gdLst>
                <a:gd name="T0" fmla="*/ 0 w 3734"/>
                <a:gd name="T1" fmla="*/ 13 h 4212"/>
                <a:gd name="T2" fmla="*/ 12 w 3734"/>
                <a:gd name="T3" fmla="*/ 0 h 4212"/>
                <a:gd name="T4" fmla="*/ 10 w 3734"/>
                <a:gd name="T5" fmla="*/ 5 h 4212"/>
                <a:gd name="T6" fmla="*/ 3 w 3734"/>
                <a:gd name="T7" fmla="*/ 13 h 4212"/>
                <a:gd name="T8" fmla="*/ 0 w 3734"/>
                <a:gd name="T9" fmla="*/ 13 h 4212"/>
                <a:gd name="T10" fmla="*/ 0 60000 65536"/>
                <a:gd name="T11" fmla="*/ 0 60000 65536"/>
                <a:gd name="T12" fmla="*/ 0 60000 65536"/>
                <a:gd name="T13" fmla="*/ 0 60000 65536"/>
                <a:gd name="T14" fmla="*/ 0 60000 65536"/>
                <a:gd name="T15" fmla="*/ 0 w 3734"/>
                <a:gd name="T16" fmla="*/ 0 h 4212"/>
                <a:gd name="T17" fmla="*/ 3734 w 3734"/>
                <a:gd name="T18" fmla="*/ 4212 h 4212"/>
              </a:gdLst>
              <a:ahLst/>
              <a:cxnLst>
                <a:cxn ang="T10">
                  <a:pos x="T0" y="T1"/>
                </a:cxn>
                <a:cxn ang="T11">
                  <a:pos x="T2" y="T3"/>
                </a:cxn>
                <a:cxn ang="T12">
                  <a:pos x="T4" y="T5"/>
                </a:cxn>
                <a:cxn ang="T13">
                  <a:pos x="T6" y="T7"/>
                </a:cxn>
                <a:cxn ang="T14">
                  <a:pos x="T8" y="T9"/>
                </a:cxn>
              </a:cxnLst>
              <a:rect l="T15" t="T16" r="T17" b="T18"/>
              <a:pathLst>
                <a:path w="3734" h="4212">
                  <a:moveTo>
                    <a:pt x="0" y="4208"/>
                  </a:moveTo>
                  <a:lnTo>
                    <a:pt x="3734" y="0"/>
                  </a:lnTo>
                  <a:lnTo>
                    <a:pt x="3272" y="1629"/>
                  </a:lnTo>
                  <a:lnTo>
                    <a:pt x="981" y="4212"/>
                  </a:lnTo>
                  <a:lnTo>
                    <a:pt x="0" y="4208"/>
                  </a:lnTo>
                  <a:close/>
                </a:path>
              </a:pathLst>
            </a:custGeom>
            <a:solidFill>
              <a:srgbClr val="E4989A"/>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516" name="Freeform 123">
              <a:extLst>
                <a:ext uri="{FF2B5EF4-FFF2-40B4-BE49-F238E27FC236}">
                  <a16:creationId xmlns:a16="http://schemas.microsoft.com/office/drawing/2014/main" id="{8B15B8A2-AF51-4B02-ACF1-11980B39A059}"/>
                </a:ext>
              </a:extLst>
            </p:cNvPr>
            <p:cNvSpPr>
              <a:spLocks/>
            </p:cNvSpPr>
            <p:nvPr/>
          </p:nvSpPr>
          <p:spPr bwMode="auto">
            <a:xfrm>
              <a:off x="1117" y="2664"/>
              <a:ext cx="167" cy="189"/>
            </a:xfrm>
            <a:custGeom>
              <a:avLst/>
              <a:gdLst>
                <a:gd name="T0" fmla="*/ 0 w 3013"/>
                <a:gd name="T1" fmla="*/ 11 h 3400"/>
                <a:gd name="T2" fmla="*/ 9 w 3013"/>
                <a:gd name="T3" fmla="*/ 0 h 3400"/>
                <a:gd name="T4" fmla="*/ 8 w 3013"/>
                <a:gd name="T5" fmla="*/ 5 h 3400"/>
                <a:gd name="T6" fmla="*/ 3 w 3013"/>
                <a:gd name="T7" fmla="*/ 11 h 3400"/>
                <a:gd name="T8" fmla="*/ 0 w 3013"/>
                <a:gd name="T9" fmla="*/ 11 h 3400"/>
                <a:gd name="T10" fmla="*/ 0 60000 65536"/>
                <a:gd name="T11" fmla="*/ 0 60000 65536"/>
                <a:gd name="T12" fmla="*/ 0 60000 65536"/>
                <a:gd name="T13" fmla="*/ 0 60000 65536"/>
                <a:gd name="T14" fmla="*/ 0 60000 65536"/>
                <a:gd name="T15" fmla="*/ 0 w 3013"/>
                <a:gd name="T16" fmla="*/ 0 h 3400"/>
                <a:gd name="T17" fmla="*/ 3013 w 3013"/>
                <a:gd name="T18" fmla="*/ 3400 h 3400"/>
              </a:gdLst>
              <a:ahLst/>
              <a:cxnLst>
                <a:cxn ang="T10">
                  <a:pos x="T0" y="T1"/>
                </a:cxn>
                <a:cxn ang="T11">
                  <a:pos x="T2" y="T3"/>
                </a:cxn>
                <a:cxn ang="T12">
                  <a:pos x="T4" y="T5"/>
                </a:cxn>
                <a:cxn ang="T13">
                  <a:pos x="T6" y="T7"/>
                </a:cxn>
                <a:cxn ang="T14">
                  <a:pos x="T8" y="T9"/>
                </a:cxn>
              </a:cxnLst>
              <a:rect l="T15" t="T16" r="T17" b="T18"/>
              <a:pathLst>
                <a:path w="3013" h="3400">
                  <a:moveTo>
                    <a:pt x="0" y="3397"/>
                  </a:moveTo>
                  <a:lnTo>
                    <a:pt x="3013" y="0"/>
                  </a:lnTo>
                  <a:lnTo>
                    <a:pt x="2551" y="1631"/>
                  </a:lnTo>
                  <a:lnTo>
                    <a:pt x="981" y="3400"/>
                  </a:lnTo>
                  <a:lnTo>
                    <a:pt x="0" y="3397"/>
                  </a:lnTo>
                  <a:close/>
                </a:path>
              </a:pathLst>
            </a:custGeom>
            <a:solidFill>
              <a:srgbClr val="E69B9D"/>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517" name="Freeform 124">
              <a:extLst>
                <a:ext uri="{FF2B5EF4-FFF2-40B4-BE49-F238E27FC236}">
                  <a16:creationId xmlns:a16="http://schemas.microsoft.com/office/drawing/2014/main" id="{0D224A7C-F3FD-4BCD-A005-A729FDC3F44A}"/>
                </a:ext>
              </a:extLst>
            </p:cNvPr>
            <p:cNvSpPr>
              <a:spLocks/>
            </p:cNvSpPr>
            <p:nvPr/>
          </p:nvSpPr>
          <p:spPr bwMode="auto">
            <a:xfrm>
              <a:off x="1144" y="2709"/>
              <a:ext cx="127" cy="144"/>
            </a:xfrm>
            <a:custGeom>
              <a:avLst/>
              <a:gdLst>
                <a:gd name="T0" fmla="*/ 0 w 2291"/>
                <a:gd name="T1" fmla="*/ 8 h 2587"/>
                <a:gd name="T2" fmla="*/ 7 w 2291"/>
                <a:gd name="T3" fmla="*/ 0 h 2587"/>
                <a:gd name="T4" fmla="*/ 6 w 2291"/>
                <a:gd name="T5" fmla="*/ 5 h 2587"/>
                <a:gd name="T6" fmla="*/ 3 w 2291"/>
                <a:gd name="T7" fmla="*/ 8 h 2587"/>
                <a:gd name="T8" fmla="*/ 0 w 2291"/>
                <a:gd name="T9" fmla="*/ 8 h 2587"/>
                <a:gd name="T10" fmla="*/ 0 60000 65536"/>
                <a:gd name="T11" fmla="*/ 0 60000 65536"/>
                <a:gd name="T12" fmla="*/ 0 60000 65536"/>
                <a:gd name="T13" fmla="*/ 0 60000 65536"/>
                <a:gd name="T14" fmla="*/ 0 60000 65536"/>
                <a:gd name="T15" fmla="*/ 0 w 2291"/>
                <a:gd name="T16" fmla="*/ 0 h 2587"/>
                <a:gd name="T17" fmla="*/ 2291 w 2291"/>
                <a:gd name="T18" fmla="*/ 2587 h 2587"/>
              </a:gdLst>
              <a:ahLst/>
              <a:cxnLst>
                <a:cxn ang="T10">
                  <a:pos x="T0" y="T1"/>
                </a:cxn>
                <a:cxn ang="T11">
                  <a:pos x="T2" y="T3"/>
                </a:cxn>
                <a:cxn ang="T12">
                  <a:pos x="T4" y="T5"/>
                </a:cxn>
                <a:cxn ang="T13">
                  <a:pos x="T6" y="T7"/>
                </a:cxn>
                <a:cxn ang="T14">
                  <a:pos x="T8" y="T9"/>
                </a:cxn>
              </a:cxnLst>
              <a:rect l="T15" t="T16" r="T17" b="T18"/>
              <a:pathLst>
                <a:path w="2291" h="2587">
                  <a:moveTo>
                    <a:pt x="0" y="2583"/>
                  </a:moveTo>
                  <a:lnTo>
                    <a:pt x="2291" y="0"/>
                  </a:lnTo>
                  <a:lnTo>
                    <a:pt x="1829" y="1630"/>
                  </a:lnTo>
                  <a:lnTo>
                    <a:pt x="981" y="2587"/>
                  </a:lnTo>
                  <a:lnTo>
                    <a:pt x="0" y="2583"/>
                  </a:lnTo>
                  <a:close/>
                </a:path>
              </a:pathLst>
            </a:custGeom>
            <a:solidFill>
              <a:srgbClr val="E79EA1"/>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518" name="Freeform 125">
              <a:extLst>
                <a:ext uri="{FF2B5EF4-FFF2-40B4-BE49-F238E27FC236}">
                  <a16:creationId xmlns:a16="http://schemas.microsoft.com/office/drawing/2014/main" id="{29CBFDE4-898B-4F3B-AE51-2AA8C3A9B63D}"/>
                </a:ext>
              </a:extLst>
            </p:cNvPr>
            <p:cNvSpPr>
              <a:spLocks/>
            </p:cNvSpPr>
            <p:nvPr/>
          </p:nvSpPr>
          <p:spPr bwMode="auto">
            <a:xfrm>
              <a:off x="1171" y="2755"/>
              <a:ext cx="87" cy="98"/>
            </a:xfrm>
            <a:custGeom>
              <a:avLst/>
              <a:gdLst>
                <a:gd name="T0" fmla="*/ 0 w 1570"/>
                <a:gd name="T1" fmla="*/ 5 h 1772"/>
                <a:gd name="T2" fmla="*/ 5 w 1570"/>
                <a:gd name="T3" fmla="*/ 0 h 1772"/>
                <a:gd name="T4" fmla="*/ 3 w 1570"/>
                <a:gd name="T5" fmla="*/ 5 h 1772"/>
                <a:gd name="T6" fmla="*/ 3 w 1570"/>
                <a:gd name="T7" fmla="*/ 5 h 1772"/>
                <a:gd name="T8" fmla="*/ 0 w 1570"/>
                <a:gd name="T9" fmla="*/ 5 h 1772"/>
                <a:gd name="T10" fmla="*/ 0 60000 65536"/>
                <a:gd name="T11" fmla="*/ 0 60000 65536"/>
                <a:gd name="T12" fmla="*/ 0 60000 65536"/>
                <a:gd name="T13" fmla="*/ 0 60000 65536"/>
                <a:gd name="T14" fmla="*/ 0 60000 65536"/>
                <a:gd name="T15" fmla="*/ 0 w 1570"/>
                <a:gd name="T16" fmla="*/ 0 h 1772"/>
                <a:gd name="T17" fmla="*/ 1570 w 1570"/>
                <a:gd name="T18" fmla="*/ 1772 h 1772"/>
              </a:gdLst>
              <a:ahLst/>
              <a:cxnLst>
                <a:cxn ang="T10">
                  <a:pos x="T0" y="T1"/>
                </a:cxn>
                <a:cxn ang="T11">
                  <a:pos x="T2" y="T3"/>
                </a:cxn>
                <a:cxn ang="T12">
                  <a:pos x="T4" y="T5"/>
                </a:cxn>
                <a:cxn ang="T13">
                  <a:pos x="T6" y="T7"/>
                </a:cxn>
                <a:cxn ang="T14">
                  <a:pos x="T8" y="T9"/>
                </a:cxn>
              </a:cxnLst>
              <a:rect l="T15" t="T16" r="T17" b="T18"/>
              <a:pathLst>
                <a:path w="1570" h="1772">
                  <a:moveTo>
                    <a:pt x="0" y="1769"/>
                  </a:moveTo>
                  <a:lnTo>
                    <a:pt x="1570" y="0"/>
                  </a:lnTo>
                  <a:lnTo>
                    <a:pt x="1108" y="1630"/>
                  </a:lnTo>
                  <a:lnTo>
                    <a:pt x="981" y="1772"/>
                  </a:lnTo>
                  <a:lnTo>
                    <a:pt x="0" y="1769"/>
                  </a:lnTo>
                  <a:close/>
                </a:path>
              </a:pathLst>
            </a:custGeom>
            <a:solidFill>
              <a:srgbClr val="EBA2A6"/>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519" name="Freeform 126">
              <a:extLst>
                <a:ext uri="{FF2B5EF4-FFF2-40B4-BE49-F238E27FC236}">
                  <a16:creationId xmlns:a16="http://schemas.microsoft.com/office/drawing/2014/main" id="{D60E488D-3B05-4367-AC8B-8BA44DF89DC9}"/>
                </a:ext>
              </a:extLst>
            </p:cNvPr>
            <p:cNvSpPr>
              <a:spLocks/>
            </p:cNvSpPr>
            <p:nvPr/>
          </p:nvSpPr>
          <p:spPr bwMode="auto">
            <a:xfrm>
              <a:off x="1199" y="2800"/>
              <a:ext cx="47" cy="53"/>
            </a:xfrm>
            <a:custGeom>
              <a:avLst/>
              <a:gdLst>
                <a:gd name="T0" fmla="*/ 0 w 848"/>
                <a:gd name="T1" fmla="*/ 3 h 958"/>
                <a:gd name="T2" fmla="*/ 3 w 848"/>
                <a:gd name="T3" fmla="*/ 0 h 958"/>
                <a:gd name="T4" fmla="*/ 2 w 848"/>
                <a:gd name="T5" fmla="*/ 3 h 958"/>
                <a:gd name="T6" fmla="*/ 0 w 848"/>
                <a:gd name="T7" fmla="*/ 3 h 958"/>
                <a:gd name="T8" fmla="*/ 0 60000 65536"/>
                <a:gd name="T9" fmla="*/ 0 60000 65536"/>
                <a:gd name="T10" fmla="*/ 0 60000 65536"/>
                <a:gd name="T11" fmla="*/ 0 60000 65536"/>
                <a:gd name="T12" fmla="*/ 0 w 848"/>
                <a:gd name="T13" fmla="*/ 0 h 958"/>
                <a:gd name="T14" fmla="*/ 848 w 848"/>
                <a:gd name="T15" fmla="*/ 958 h 958"/>
              </a:gdLst>
              <a:ahLst/>
              <a:cxnLst>
                <a:cxn ang="T8">
                  <a:pos x="T0" y="T1"/>
                </a:cxn>
                <a:cxn ang="T9">
                  <a:pos x="T2" y="T3"/>
                </a:cxn>
                <a:cxn ang="T10">
                  <a:pos x="T4" y="T5"/>
                </a:cxn>
                <a:cxn ang="T11">
                  <a:pos x="T6" y="T7"/>
                </a:cxn>
              </a:cxnLst>
              <a:rect l="T12" t="T13" r="T14" b="T15"/>
              <a:pathLst>
                <a:path w="848" h="958">
                  <a:moveTo>
                    <a:pt x="0" y="957"/>
                  </a:moveTo>
                  <a:lnTo>
                    <a:pt x="848" y="0"/>
                  </a:lnTo>
                  <a:lnTo>
                    <a:pt x="577" y="958"/>
                  </a:lnTo>
                  <a:lnTo>
                    <a:pt x="0" y="957"/>
                  </a:lnTo>
                  <a:close/>
                </a:path>
              </a:pathLst>
            </a:custGeom>
            <a:solidFill>
              <a:srgbClr val="EBA2A6"/>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9520" name="Freeform 127">
              <a:extLst>
                <a:ext uri="{FF2B5EF4-FFF2-40B4-BE49-F238E27FC236}">
                  <a16:creationId xmlns:a16="http://schemas.microsoft.com/office/drawing/2014/main" id="{6459D3C4-D7A5-4D7C-BB6F-36CD4308318D}"/>
                </a:ext>
              </a:extLst>
            </p:cNvPr>
            <p:cNvSpPr>
              <a:spLocks noEditPoints="1"/>
            </p:cNvSpPr>
            <p:nvPr/>
          </p:nvSpPr>
          <p:spPr bwMode="auto">
            <a:xfrm>
              <a:off x="415" y="2156"/>
              <a:ext cx="922" cy="706"/>
            </a:xfrm>
            <a:custGeom>
              <a:avLst/>
              <a:gdLst>
                <a:gd name="T0" fmla="*/ 0 w 16602"/>
                <a:gd name="T1" fmla="*/ 1 h 12707"/>
                <a:gd name="T2" fmla="*/ 0 w 16602"/>
                <a:gd name="T3" fmla="*/ 0 h 12707"/>
                <a:gd name="T4" fmla="*/ 45 w 16602"/>
                <a:gd name="T5" fmla="*/ 0 h 12707"/>
                <a:gd name="T6" fmla="*/ 45 w 16602"/>
                <a:gd name="T7" fmla="*/ 1 h 12707"/>
                <a:gd name="T8" fmla="*/ 0 w 16602"/>
                <a:gd name="T9" fmla="*/ 1 h 12707"/>
                <a:gd name="T10" fmla="*/ 0 w 16602"/>
                <a:gd name="T11" fmla="*/ 1 h 12707"/>
                <a:gd name="T12" fmla="*/ 0 w 16602"/>
                <a:gd name="T13" fmla="*/ 39 h 12707"/>
                <a:gd name="T14" fmla="*/ 0 w 16602"/>
                <a:gd name="T15" fmla="*/ 39 h 12707"/>
                <a:gd name="T16" fmla="*/ 0 w 16602"/>
                <a:gd name="T17" fmla="*/ 1 h 12707"/>
                <a:gd name="T18" fmla="*/ 1 w 16602"/>
                <a:gd name="T19" fmla="*/ 1 h 12707"/>
                <a:gd name="T20" fmla="*/ 1 w 16602"/>
                <a:gd name="T21" fmla="*/ 39 h 12707"/>
                <a:gd name="T22" fmla="*/ 0 w 16602"/>
                <a:gd name="T23" fmla="*/ 39 h 12707"/>
                <a:gd name="T24" fmla="*/ 46 w 16602"/>
                <a:gd name="T25" fmla="*/ 39 h 12707"/>
                <a:gd name="T26" fmla="*/ 45 w 16602"/>
                <a:gd name="T27" fmla="*/ 39 h 12707"/>
                <a:gd name="T28" fmla="*/ 0 w 16602"/>
                <a:gd name="T29" fmla="*/ 39 h 12707"/>
                <a:gd name="T30" fmla="*/ 0 w 16602"/>
                <a:gd name="T31" fmla="*/ 38 h 12707"/>
                <a:gd name="T32" fmla="*/ 45 w 16602"/>
                <a:gd name="T33" fmla="*/ 38 h 12707"/>
                <a:gd name="T34" fmla="*/ 46 w 16602"/>
                <a:gd name="T35" fmla="*/ 39 h 12707"/>
                <a:gd name="T36" fmla="*/ 51 w 16602"/>
                <a:gd name="T37" fmla="*/ 19 h 12707"/>
                <a:gd name="T38" fmla="*/ 51 w 16602"/>
                <a:gd name="T39" fmla="*/ 20 h 12707"/>
                <a:gd name="T40" fmla="*/ 46 w 16602"/>
                <a:gd name="T41" fmla="*/ 39 h 12707"/>
                <a:gd name="T42" fmla="*/ 45 w 16602"/>
                <a:gd name="T43" fmla="*/ 39 h 12707"/>
                <a:gd name="T44" fmla="*/ 50 w 16602"/>
                <a:gd name="T45" fmla="*/ 19 h 12707"/>
                <a:gd name="T46" fmla="*/ 51 w 16602"/>
                <a:gd name="T47" fmla="*/ 19 h 12707"/>
                <a:gd name="T48" fmla="*/ 45 w 16602"/>
                <a:gd name="T49" fmla="*/ 0 h 12707"/>
                <a:gd name="T50" fmla="*/ 46 w 16602"/>
                <a:gd name="T51" fmla="*/ 1 h 12707"/>
                <a:gd name="T52" fmla="*/ 51 w 16602"/>
                <a:gd name="T53" fmla="*/ 19 h 12707"/>
                <a:gd name="T54" fmla="*/ 50 w 16602"/>
                <a:gd name="T55" fmla="*/ 20 h 12707"/>
                <a:gd name="T56" fmla="*/ 45 w 16602"/>
                <a:gd name="T57" fmla="*/ 1 h 12707"/>
                <a:gd name="T58" fmla="*/ 45 w 16602"/>
                <a:gd name="T59" fmla="*/ 0 h 1270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6602"/>
                <a:gd name="T91" fmla="*/ 0 h 12707"/>
                <a:gd name="T92" fmla="*/ 16602 w 16602"/>
                <a:gd name="T93" fmla="*/ 12707 h 1270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6602" h="12707">
                  <a:moveTo>
                    <a:pt x="0" y="161"/>
                  </a:moveTo>
                  <a:lnTo>
                    <a:pt x="164" y="0"/>
                  </a:lnTo>
                  <a:lnTo>
                    <a:pt x="14680" y="48"/>
                  </a:lnTo>
                  <a:lnTo>
                    <a:pt x="14680" y="371"/>
                  </a:lnTo>
                  <a:lnTo>
                    <a:pt x="164" y="323"/>
                  </a:lnTo>
                  <a:lnTo>
                    <a:pt x="0" y="161"/>
                  </a:lnTo>
                  <a:close/>
                  <a:moveTo>
                    <a:pt x="164" y="12658"/>
                  </a:moveTo>
                  <a:lnTo>
                    <a:pt x="0" y="12496"/>
                  </a:lnTo>
                  <a:lnTo>
                    <a:pt x="0" y="161"/>
                  </a:lnTo>
                  <a:lnTo>
                    <a:pt x="328" y="161"/>
                  </a:lnTo>
                  <a:lnTo>
                    <a:pt x="328" y="12496"/>
                  </a:lnTo>
                  <a:lnTo>
                    <a:pt x="164" y="12658"/>
                  </a:lnTo>
                  <a:close/>
                  <a:moveTo>
                    <a:pt x="14836" y="12589"/>
                  </a:moveTo>
                  <a:lnTo>
                    <a:pt x="14680" y="12707"/>
                  </a:lnTo>
                  <a:lnTo>
                    <a:pt x="164" y="12658"/>
                  </a:lnTo>
                  <a:lnTo>
                    <a:pt x="164" y="12335"/>
                  </a:lnTo>
                  <a:lnTo>
                    <a:pt x="14680" y="12383"/>
                  </a:lnTo>
                  <a:lnTo>
                    <a:pt x="14836" y="12589"/>
                  </a:lnTo>
                  <a:close/>
                  <a:moveTo>
                    <a:pt x="16602" y="6275"/>
                  </a:moveTo>
                  <a:lnTo>
                    <a:pt x="16602" y="6364"/>
                  </a:lnTo>
                  <a:lnTo>
                    <a:pt x="14836" y="12589"/>
                  </a:lnTo>
                  <a:lnTo>
                    <a:pt x="14522" y="12502"/>
                  </a:lnTo>
                  <a:lnTo>
                    <a:pt x="16287" y="6276"/>
                  </a:lnTo>
                  <a:lnTo>
                    <a:pt x="16602" y="6275"/>
                  </a:lnTo>
                  <a:close/>
                  <a:moveTo>
                    <a:pt x="14680" y="48"/>
                  </a:moveTo>
                  <a:lnTo>
                    <a:pt x="14836" y="165"/>
                  </a:lnTo>
                  <a:lnTo>
                    <a:pt x="16602" y="6275"/>
                  </a:lnTo>
                  <a:lnTo>
                    <a:pt x="16287" y="6365"/>
                  </a:lnTo>
                  <a:lnTo>
                    <a:pt x="14522" y="254"/>
                  </a:lnTo>
                  <a:lnTo>
                    <a:pt x="14680" y="48"/>
                  </a:lnTo>
                  <a:close/>
                </a:path>
              </a:pathLst>
            </a:custGeom>
            <a:solidFill>
              <a:srgbClr val="77282A"/>
            </a:solidFill>
            <a:ln w="9525">
              <a:noFill/>
              <a:round/>
              <a:headEnd/>
              <a:tailEnd/>
            </a:ln>
          </p:spPr>
          <p:txBody>
            <a:bodyPr/>
            <a:lstStyle/>
            <a:p>
              <a:endParaRPr lang="zh-CN" altLang="en-US">
                <a:latin typeface="微软雅黑" panose="020B0503020204020204" pitchFamily="34" charset="-122"/>
                <a:ea typeface="微软雅黑" panose="020B0503020204020204" pitchFamily="34" charset="-122"/>
              </a:endParaRPr>
            </a:p>
          </p:txBody>
        </p:sp>
        <p:pic>
          <p:nvPicPr>
            <p:cNvPr id="19521" name="Picture 128">
              <a:extLst>
                <a:ext uri="{FF2B5EF4-FFF2-40B4-BE49-F238E27FC236}">
                  <a16:creationId xmlns:a16="http://schemas.microsoft.com/office/drawing/2014/main" id="{72EE74C4-2264-472A-B7F5-1D06A995F9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 y="2176"/>
              <a:ext cx="801" cy="66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pSp>
      <p:sp>
        <p:nvSpPr>
          <p:cNvPr id="19461" name="Text Box 129">
            <a:extLst>
              <a:ext uri="{FF2B5EF4-FFF2-40B4-BE49-F238E27FC236}">
                <a16:creationId xmlns:a16="http://schemas.microsoft.com/office/drawing/2014/main" id="{F28463E3-6DA8-412F-B98B-C40B0D358696}"/>
              </a:ext>
            </a:extLst>
          </p:cNvPr>
          <p:cNvSpPr txBox="1">
            <a:spLocks noChangeArrowheads="1"/>
          </p:cNvSpPr>
          <p:nvPr/>
        </p:nvSpPr>
        <p:spPr bwMode="auto">
          <a:xfrm>
            <a:off x="2242281" y="2227138"/>
            <a:ext cx="90646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lang="en-US" altLang="zh-CN" sz="2000" b="1" dirty="0">
                <a:latin typeface="微软雅黑" panose="020B0503020204020204" pitchFamily="34" charset="-122"/>
                <a:ea typeface="微软雅黑" panose="020B0503020204020204" pitchFamily="34" charset="-122"/>
              </a:rPr>
              <a:t>PIM IPv6</a:t>
            </a:r>
          </a:p>
        </p:txBody>
      </p:sp>
      <p:sp>
        <p:nvSpPr>
          <p:cNvPr id="19462" name="Freeform 130">
            <a:extLst>
              <a:ext uri="{FF2B5EF4-FFF2-40B4-BE49-F238E27FC236}">
                <a16:creationId xmlns:a16="http://schemas.microsoft.com/office/drawing/2014/main" id="{DE93879B-D495-4E6B-9DEA-3534284E97C6}"/>
              </a:ext>
            </a:extLst>
          </p:cNvPr>
          <p:cNvSpPr>
            <a:spLocks/>
          </p:cNvSpPr>
          <p:nvPr/>
        </p:nvSpPr>
        <p:spPr bwMode="auto">
          <a:xfrm>
            <a:off x="3382107" y="1709415"/>
            <a:ext cx="6650037" cy="1622425"/>
          </a:xfrm>
          <a:custGeom>
            <a:avLst/>
            <a:gdLst>
              <a:gd name="T0" fmla="*/ 2147483646 w 4538"/>
              <a:gd name="T1" fmla="*/ 0 h 1080"/>
              <a:gd name="T2" fmla="*/ 0 w 4538"/>
              <a:gd name="T3" fmla="*/ 0 h 1080"/>
              <a:gd name="T4" fmla="*/ 225479924 w 4538"/>
              <a:gd name="T5" fmla="*/ 1220897346 h 1080"/>
              <a:gd name="T6" fmla="*/ 0 w 4538"/>
              <a:gd name="T7" fmla="*/ 2147483646 h 1080"/>
              <a:gd name="T8" fmla="*/ 2147483646 w 4538"/>
              <a:gd name="T9" fmla="*/ 2147483646 h 1080"/>
              <a:gd name="T10" fmla="*/ 2147483646 w 4538"/>
              <a:gd name="T11" fmla="*/ 0 h 1080"/>
              <a:gd name="T12" fmla="*/ 0 60000 65536"/>
              <a:gd name="T13" fmla="*/ 0 60000 65536"/>
              <a:gd name="T14" fmla="*/ 0 60000 65536"/>
              <a:gd name="T15" fmla="*/ 0 60000 65536"/>
              <a:gd name="T16" fmla="*/ 0 60000 65536"/>
              <a:gd name="T17" fmla="*/ 0 60000 65536"/>
              <a:gd name="T18" fmla="*/ 0 w 4538"/>
              <a:gd name="T19" fmla="*/ 0 h 1080"/>
              <a:gd name="T20" fmla="*/ 4538 w 4538"/>
              <a:gd name="T21" fmla="*/ 1080 h 1080"/>
            </a:gdLst>
            <a:ahLst/>
            <a:cxnLst>
              <a:cxn ang="T12">
                <a:pos x="T0" y="T1"/>
              </a:cxn>
              <a:cxn ang="T13">
                <a:pos x="T2" y="T3"/>
              </a:cxn>
              <a:cxn ang="T14">
                <a:pos x="T4" y="T5"/>
              </a:cxn>
              <a:cxn ang="T15">
                <a:pos x="T6" y="T7"/>
              </a:cxn>
              <a:cxn ang="T16">
                <a:pos x="T8" y="T9"/>
              </a:cxn>
              <a:cxn ang="T17">
                <a:pos x="T10" y="T11"/>
              </a:cxn>
            </a:cxnLst>
            <a:rect l="T18" t="T19" r="T20" b="T21"/>
            <a:pathLst>
              <a:path w="4538" h="1080">
                <a:moveTo>
                  <a:pt x="4538" y="0"/>
                </a:moveTo>
                <a:lnTo>
                  <a:pt x="0" y="0"/>
                </a:lnTo>
                <a:lnTo>
                  <a:pt x="105" y="541"/>
                </a:lnTo>
                <a:lnTo>
                  <a:pt x="0" y="1080"/>
                </a:lnTo>
                <a:lnTo>
                  <a:pt x="4538" y="1080"/>
                </a:lnTo>
                <a:lnTo>
                  <a:pt x="4538" y="0"/>
                </a:lnTo>
              </a:path>
            </a:pathLst>
          </a:custGeom>
          <a:noFill/>
          <a:ln w="1905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463" name="Rectangle 131">
            <a:extLst>
              <a:ext uri="{FF2B5EF4-FFF2-40B4-BE49-F238E27FC236}">
                <a16:creationId xmlns:a16="http://schemas.microsoft.com/office/drawing/2014/main" id="{90A28B5F-3FBA-43F4-A67F-A1A6D88293E9}"/>
              </a:ext>
            </a:extLst>
          </p:cNvPr>
          <p:cNvSpPr>
            <a:spLocks noChangeArrowheads="1"/>
          </p:cNvSpPr>
          <p:nvPr/>
        </p:nvSpPr>
        <p:spPr bwMode="auto">
          <a:xfrm>
            <a:off x="3683732" y="1985640"/>
            <a:ext cx="620712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nchor="ctr">
            <a:spAutoFit/>
          </a:bodyPr>
          <a:lstStyle>
            <a:lvl1pPr marL="342900" indent="-342900">
              <a:lnSpc>
                <a:spcPct val="140000"/>
              </a:lnSpc>
              <a:spcBef>
                <a:spcPct val="30000"/>
              </a:spcBef>
              <a:buClr>
                <a:srgbClr val="808080"/>
              </a:buClr>
              <a:buSzPct val="60000"/>
              <a:buFont typeface="Wingdings" panose="05000000000000000000" pitchFamily="2" charset="2"/>
              <a:buChar char="l"/>
              <a:tabLst>
                <a:tab pos="8521700" algn="r"/>
              </a:tabLst>
              <a:defRPr sz="2200">
                <a:solidFill>
                  <a:schemeClr val="tx1"/>
                </a:solidFill>
                <a:latin typeface="FrutigerNext LT Regular" panose="020B0503040504020204" pitchFamily="34" charset="0"/>
                <a:ea typeface="华文细黑" panose="02010600040101010101" pitchFamily="2" charset="-122"/>
              </a:defRPr>
            </a:lvl1pPr>
            <a:lvl2pPr marL="190500" indent="266700">
              <a:lnSpc>
                <a:spcPct val="140000"/>
              </a:lnSpc>
              <a:spcBef>
                <a:spcPct val="30000"/>
              </a:spcBef>
              <a:buClr>
                <a:srgbClr val="080808"/>
              </a:buClr>
              <a:buSzPct val="50000"/>
              <a:buFont typeface="Wingdings" panose="05000000000000000000" pitchFamily="2" charset="2"/>
              <a:buChar char="p"/>
              <a:tabLst>
                <a:tab pos="8521700" algn="r"/>
              </a:tabLst>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tabLst>
                <a:tab pos="8521700" algn="r"/>
              </a:tabLst>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tabLst>
                <a:tab pos="8521700" algn="r"/>
              </a:tabLst>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tabLst>
                <a:tab pos="8521700" algn="r"/>
              </a:tabLst>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tabLst>
                <a:tab pos="8521700" algn="r"/>
              </a:tabLst>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tabLst>
                <a:tab pos="8521700" algn="r"/>
              </a:tabLst>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tabLst>
                <a:tab pos="8521700" algn="r"/>
              </a:tabLst>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tabLst>
                <a:tab pos="8521700" algn="r"/>
              </a:tabLst>
              <a:defRPr sz="1600">
                <a:solidFill>
                  <a:schemeClr val="tx1"/>
                </a:solidFill>
                <a:latin typeface="FrutigerNext LT Medium" panose="020B0603040504020204" pitchFamily="34" charset="0"/>
                <a:ea typeface="华文细黑" panose="02010600040101010101" pitchFamily="2" charset="-122"/>
              </a:defRPr>
            </a:lvl9pPr>
          </a:lstStyle>
          <a:p>
            <a:pPr lvl="1" eaLnBrk="1" hangingPunct="1"/>
            <a:r>
              <a:rPr lang="de-DE" altLang="zh-CN" sz="1600" dirty="0">
                <a:latin typeface="微软雅黑" panose="020B0503020204020204" pitchFamily="34" charset="-122"/>
                <a:ea typeface="微软雅黑" panose="020B0503020204020204" pitchFamily="34" charset="-122"/>
              </a:rPr>
              <a:t>PIM</a:t>
            </a:r>
            <a:r>
              <a:rPr lang="zh-CN" altLang="de-DE" sz="1600" dirty="0">
                <a:latin typeface="微软雅黑" panose="020B0503020204020204" pitchFamily="34" charset="-122"/>
                <a:ea typeface="微软雅黑" panose="020B0503020204020204" pitchFamily="34" charset="-122"/>
              </a:rPr>
              <a:t>（</a:t>
            </a:r>
            <a:r>
              <a:rPr lang="de-DE" altLang="zh-CN" sz="1600" dirty="0">
                <a:latin typeface="微软雅黑" panose="020B0503020204020204" pitchFamily="34" charset="-122"/>
                <a:ea typeface="微软雅黑" panose="020B0503020204020204" pitchFamily="34" charset="-122"/>
              </a:rPr>
              <a:t>Protocol Independent Multicast</a:t>
            </a:r>
            <a:r>
              <a:rPr lang="zh-CN" altLang="de-DE" sz="1600" dirty="0">
                <a:latin typeface="微软雅黑" panose="020B0503020204020204" pitchFamily="34" charset="-122"/>
                <a:ea typeface="微软雅黑" panose="020B0503020204020204" pitchFamily="34" charset="-122"/>
              </a:rPr>
              <a:t>），协议无关组播</a:t>
            </a:r>
          </a:p>
          <a:p>
            <a:pPr lvl="1" eaLnBrk="1" hangingPunct="1"/>
            <a:r>
              <a:rPr lang="zh-CN" altLang="de-DE" sz="1600" dirty="0">
                <a:latin typeface="微软雅黑" panose="020B0503020204020204" pitchFamily="34" charset="-122"/>
                <a:ea typeface="微软雅黑" panose="020B0503020204020204" pitchFamily="34" charset="-122"/>
              </a:rPr>
              <a:t>借助单播路由协议生成的路由项和</a:t>
            </a:r>
            <a:r>
              <a:rPr lang="de-DE" altLang="zh-CN" sz="1600" dirty="0">
                <a:latin typeface="微软雅黑" panose="020B0503020204020204" pitchFamily="34" charset="-122"/>
                <a:ea typeface="微软雅黑" panose="020B0503020204020204" pitchFamily="34" charset="-122"/>
              </a:rPr>
              <a:t>RPF</a:t>
            </a:r>
            <a:r>
              <a:rPr lang="zh-CN" altLang="de-DE" sz="1600" dirty="0">
                <a:latin typeface="微软雅黑" panose="020B0503020204020204" pitchFamily="34" charset="-122"/>
                <a:ea typeface="微软雅黑" panose="020B0503020204020204" pitchFamily="34" charset="-122"/>
              </a:rPr>
              <a:t>机制创建组播路由表，实  现组播报文转发</a:t>
            </a:r>
          </a:p>
        </p:txBody>
      </p:sp>
      <p:sp>
        <p:nvSpPr>
          <p:cNvPr id="19464" name="Text Box 132">
            <a:extLst>
              <a:ext uri="{FF2B5EF4-FFF2-40B4-BE49-F238E27FC236}">
                <a16:creationId xmlns:a16="http://schemas.microsoft.com/office/drawing/2014/main" id="{39F45193-84C2-45E6-805E-1DE8514AE8A3}"/>
              </a:ext>
            </a:extLst>
          </p:cNvPr>
          <p:cNvSpPr txBox="1">
            <a:spLocks noChangeArrowheads="1"/>
          </p:cNvSpPr>
          <p:nvPr/>
        </p:nvSpPr>
        <p:spPr bwMode="auto">
          <a:xfrm>
            <a:off x="2069243" y="4195638"/>
            <a:ext cx="137953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lang="en-US" altLang="zh-CN" sz="2000" b="1">
                <a:latin typeface="微软雅黑" panose="020B0503020204020204" pitchFamily="34" charset="-122"/>
                <a:ea typeface="微软雅黑" panose="020B0503020204020204" pitchFamily="34" charset="-122"/>
              </a:rPr>
              <a:t>IPv6 PIM-SM</a:t>
            </a:r>
          </a:p>
        </p:txBody>
      </p:sp>
      <p:sp>
        <p:nvSpPr>
          <p:cNvPr id="19465" name="Freeform 133">
            <a:extLst>
              <a:ext uri="{FF2B5EF4-FFF2-40B4-BE49-F238E27FC236}">
                <a16:creationId xmlns:a16="http://schemas.microsoft.com/office/drawing/2014/main" id="{5DD976E4-DFA6-484A-8E2E-C9F90A6C9CA4}"/>
              </a:ext>
            </a:extLst>
          </p:cNvPr>
          <p:cNvSpPr>
            <a:spLocks/>
          </p:cNvSpPr>
          <p:nvPr/>
        </p:nvSpPr>
        <p:spPr bwMode="auto">
          <a:xfrm>
            <a:off x="3382107" y="3731890"/>
            <a:ext cx="6650037" cy="1622425"/>
          </a:xfrm>
          <a:custGeom>
            <a:avLst/>
            <a:gdLst>
              <a:gd name="T0" fmla="*/ 2147483646 w 4538"/>
              <a:gd name="T1" fmla="*/ 0 h 1080"/>
              <a:gd name="T2" fmla="*/ 0 w 4538"/>
              <a:gd name="T3" fmla="*/ 0 h 1080"/>
              <a:gd name="T4" fmla="*/ 225479924 w 4538"/>
              <a:gd name="T5" fmla="*/ 1220897346 h 1080"/>
              <a:gd name="T6" fmla="*/ 0 w 4538"/>
              <a:gd name="T7" fmla="*/ 2147483646 h 1080"/>
              <a:gd name="T8" fmla="*/ 2147483646 w 4538"/>
              <a:gd name="T9" fmla="*/ 2147483646 h 1080"/>
              <a:gd name="T10" fmla="*/ 2147483646 w 4538"/>
              <a:gd name="T11" fmla="*/ 0 h 1080"/>
              <a:gd name="T12" fmla="*/ 0 60000 65536"/>
              <a:gd name="T13" fmla="*/ 0 60000 65536"/>
              <a:gd name="T14" fmla="*/ 0 60000 65536"/>
              <a:gd name="T15" fmla="*/ 0 60000 65536"/>
              <a:gd name="T16" fmla="*/ 0 60000 65536"/>
              <a:gd name="T17" fmla="*/ 0 60000 65536"/>
              <a:gd name="T18" fmla="*/ 0 w 4538"/>
              <a:gd name="T19" fmla="*/ 0 h 1080"/>
              <a:gd name="T20" fmla="*/ 4538 w 4538"/>
              <a:gd name="T21" fmla="*/ 1080 h 1080"/>
            </a:gdLst>
            <a:ahLst/>
            <a:cxnLst>
              <a:cxn ang="T12">
                <a:pos x="T0" y="T1"/>
              </a:cxn>
              <a:cxn ang="T13">
                <a:pos x="T2" y="T3"/>
              </a:cxn>
              <a:cxn ang="T14">
                <a:pos x="T4" y="T5"/>
              </a:cxn>
              <a:cxn ang="T15">
                <a:pos x="T6" y="T7"/>
              </a:cxn>
              <a:cxn ang="T16">
                <a:pos x="T8" y="T9"/>
              </a:cxn>
              <a:cxn ang="T17">
                <a:pos x="T10" y="T11"/>
              </a:cxn>
            </a:cxnLst>
            <a:rect l="T18" t="T19" r="T20" b="T21"/>
            <a:pathLst>
              <a:path w="4538" h="1080">
                <a:moveTo>
                  <a:pt x="4538" y="0"/>
                </a:moveTo>
                <a:lnTo>
                  <a:pt x="0" y="0"/>
                </a:lnTo>
                <a:lnTo>
                  <a:pt x="105" y="541"/>
                </a:lnTo>
                <a:lnTo>
                  <a:pt x="0" y="1080"/>
                </a:lnTo>
                <a:lnTo>
                  <a:pt x="4538" y="1080"/>
                </a:lnTo>
                <a:lnTo>
                  <a:pt x="4538" y="0"/>
                </a:lnTo>
              </a:path>
            </a:pathLst>
          </a:custGeom>
          <a:noFill/>
          <a:ln w="1905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9466" name="Rectangle 134">
            <a:extLst>
              <a:ext uri="{FF2B5EF4-FFF2-40B4-BE49-F238E27FC236}">
                <a16:creationId xmlns:a16="http://schemas.microsoft.com/office/drawing/2014/main" id="{B9946D52-8A81-461E-B5A4-F4E11A5E574F}"/>
              </a:ext>
            </a:extLst>
          </p:cNvPr>
          <p:cNvSpPr>
            <a:spLocks noChangeArrowheads="1"/>
          </p:cNvSpPr>
          <p:nvPr/>
        </p:nvSpPr>
        <p:spPr bwMode="auto">
          <a:xfrm>
            <a:off x="3683732" y="3789040"/>
            <a:ext cx="6207125"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nchor="ctr">
            <a:spAutoFit/>
          </a:bodyPr>
          <a:lstStyle>
            <a:lvl1pPr marL="342900" indent="-342900">
              <a:lnSpc>
                <a:spcPct val="140000"/>
              </a:lnSpc>
              <a:spcBef>
                <a:spcPct val="30000"/>
              </a:spcBef>
              <a:buClr>
                <a:srgbClr val="808080"/>
              </a:buClr>
              <a:buSzPct val="60000"/>
              <a:buFont typeface="Wingdings" panose="05000000000000000000" pitchFamily="2" charset="2"/>
              <a:buChar char="l"/>
              <a:tabLst>
                <a:tab pos="8521700" algn="r"/>
              </a:tabLst>
              <a:defRPr sz="2200">
                <a:solidFill>
                  <a:schemeClr val="tx1"/>
                </a:solidFill>
                <a:latin typeface="FrutigerNext LT Regular" panose="020B0503040504020204" pitchFamily="34" charset="0"/>
                <a:ea typeface="华文细黑" panose="02010600040101010101" pitchFamily="2" charset="-122"/>
              </a:defRPr>
            </a:lvl1pPr>
            <a:lvl2pPr marL="190500" indent="266700">
              <a:lnSpc>
                <a:spcPct val="140000"/>
              </a:lnSpc>
              <a:spcBef>
                <a:spcPct val="30000"/>
              </a:spcBef>
              <a:buClr>
                <a:srgbClr val="080808"/>
              </a:buClr>
              <a:buSzPct val="50000"/>
              <a:buFont typeface="Wingdings" panose="05000000000000000000" pitchFamily="2" charset="2"/>
              <a:buChar char="p"/>
              <a:tabLst>
                <a:tab pos="8521700" algn="r"/>
              </a:tabLst>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tabLst>
                <a:tab pos="8521700" algn="r"/>
              </a:tabLst>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tabLst>
                <a:tab pos="8521700" algn="r"/>
              </a:tabLst>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tabLst>
                <a:tab pos="8521700" algn="r"/>
              </a:tabLst>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tabLst>
                <a:tab pos="8521700" algn="r"/>
              </a:tabLst>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tabLst>
                <a:tab pos="8521700" algn="r"/>
              </a:tabLst>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tabLst>
                <a:tab pos="8521700" algn="r"/>
              </a:tabLst>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tabLst>
                <a:tab pos="8521700" algn="r"/>
              </a:tabLst>
              <a:defRPr sz="1600">
                <a:solidFill>
                  <a:schemeClr val="tx1"/>
                </a:solidFill>
                <a:latin typeface="FrutigerNext LT Medium" panose="020B0603040504020204" pitchFamily="34" charset="0"/>
                <a:ea typeface="华文细黑" panose="02010600040101010101" pitchFamily="2" charset="-122"/>
              </a:defRPr>
            </a:lvl9pPr>
          </a:lstStyle>
          <a:p>
            <a:pPr lvl="1" eaLnBrk="1" hangingPunct="1"/>
            <a:r>
              <a:rPr lang="zh-CN" altLang="de-DE" sz="1600">
                <a:latin typeface="微软雅黑" panose="020B0503020204020204" pitchFamily="34" charset="-122"/>
                <a:ea typeface="微软雅黑" panose="020B0503020204020204" pitchFamily="34" charset="-122"/>
              </a:rPr>
              <a:t>在组成员稀疏分布的大规模</a:t>
            </a:r>
            <a:r>
              <a:rPr lang="de-DE" altLang="zh-CN" sz="1600">
                <a:latin typeface="微软雅黑" panose="020B0503020204020204" pitchFamily="34" charset="-122"/>
                <a:ea typeface="微软雅黑" panose="020B0503020204020204" pitchFamily="34" charset="-122"/>
              </a:rPr>
              <a:t>IPv6</a:t>
            </a:r>
            <a:r>
              <a:rPr lang="zh-CN" altLang="de-DE" sz="1600">
                <a:latin typeface="微软雅黑" panose="020B0503020204020204" pitchFamily="34" charset="-122"/>
                <a:ea typeface="微软雅黑" panose="020B0503020204020204" pitchFamily="34" charset="-122"/>
              </a:rPr>
              <a:t>网络中，使用</a:t>
            </a:r>
            <a:r>
              <a:rPr lang="de-DE" altLang="zh-CN" sz="1600">
                <a:latin typeface="微软雅黑" panose="020B0503020204020204" pitchFamily="34" charset="-122"/>
                <a:ea typeface="微软雅黑" panose="020B0503020204020204" pitchFamily="34" charset="-122"/>
              </a:rPr>
              <a:t>IPv6 PIM-SM</a:t>
            </a:r>
            <a:r>
              <a:rPr lang="zh-CN" altLang="de-DE" sz="1600">
                <a:latin typeface="微软雅黑" panose="020B0503020204020204" pitchFamily="34" charset="-122"/>
                <a:ea typeface="微软雅黑" panose="020B0503020204020204" pitchFamily="34" charset="-122"/>
              </a:rPr>
              <a:t>，其主要特性是接收者需要显式加入</a:t>
            </a:r>
          </a:p>
          <a:p>
            <a:pPr lvl="1" eaLnBrk="1" hangingPunct="1"/>
            <a:r>
              <a:rPr lang="de-DE" altLang="zh-CN" sz="1600">
                <a:latin typeface="微软雅黑" panose="020B0503020204020204" pitchFamily="34" charset="-122"/>
                <a:ea typeface="微软雅黑" panose="020B0503020204020204" pitchFamily="34" charset="-122"/>
              </a:rPr>
              <a:t>IPv6 PIM-SM</a:t>
            </a:r>
            <a:r>
              <a:rPr lang="zh-CN" altLang="de-DE" sz="1600">
                <a:latin typeface="微软雅黑" panose="020B0503020204020204" pitchFamily="34" charset="-122"/>
                <a:ea typeface="微软雅黑" panose="020B0503020204020204" pitchFamily="34" charset="-122"/>
              </a:rPr>
              <a:t>模型实现组播转发的核心任务是构造并维护一棵单向共享树</a:t>
            </a:r>
            <a:endParaRPr lang="de-DE" altLang="zh-CN" sz="1600">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862CDDFB-ADC0-4871-8E3D-C055B31FFF25}"/>
              </a:ext>
            </a:extLst>
          </p:cNvPr>
          <p:cNvSpPr>
            <a:spLocks noGrp="1" noChangeArrowheads="1"/>
          </p:cNvSpPr>
          <p:nvPr>
            <p:ph type="title"/>
          </p:nvPr>
        </p:nvSpPr>
        <p:spPr/>
        <p:txBody>
          <a:bodyPr/>
          <a:lstStyle/>
          <a:p>
            <a:r>
              <a:rPr lang="en-US" altLang="zh-CN"/>
              <a:t>DR</a:t>
            </a:r>
            <a:r>
              <a:rPr lang="zh-CN" altLang="en-US"/>
              <a:t>选举</a:t>
            </a:r>
          </a:p>
        </p:txBody>
      </p:sp>
      <p:pic>
        <p:nvPicPr>
          <p:cNvPr id="16387" name="Picture 5" descr="云3">
            <a:extLst>
              <a:ext uri="{FF2B5EF4-FFF2-40B4-BE49-F238E27FC236}">
                <a16:creationId xmlns:a16="http://schemas.microsoft.com/office/drawing/2014/main" id="{3CB39168-33B2-4459-A28F-AB938A25197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00364" y="1438275"/>
            <a:ext cx="6269037" cy="438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Line 77">
            <a:extLst>
              <a:ext uri="{FF2B5EF4-FFF2-40B4-BE49-F238E27FC236}">
                <a16:creationId xmlns:a16="http://schemas.microsoft.com/office/drawing/2014/main" id="{F612B2BD-CA3F-4241-8C62-DE05F36DCD3C}"/>
              </a:ext>
            </a:extLst>
          </p:cNvPr>
          <p:cNvSpPr>
            <a:spLocks noChangeShapeType="1"/>
          </p:cNvSpPr>
          <p:nvPr/>
        </p:nvSpPr>
        <p:spPr bwMode="auto">
          <a:xfrm flipH="1">
            <a:off x="3621088" y="2698750"/>
            <a:ext cx="990600" cy="0"/>
          </a:xfrm>
          <a:prstGeom prst="line">
            <a:avLst/>
          </a:prstGeom>
          <a:noFill/>
          <a:ln w="476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9" name="Line 78">
            <a:extLst>
              <a:ext uri="{FF2B5EF4-FFF2-40B4-BE49-F238E27FC236}">
                <a16:creationId xmlns:a16="http://schemas.microsoft.com/office/drawing/2014/main" id="{F28EAE91-68F8-464F-95EA-B27A1CB63C34}"/>
              </a:ext>
            </a:extLst>
          </p:cNvPr>
          <p:cNvSpPr>
            <a:spLocks noChangeShapeType="1"/>
          </p:cNvSpPr>
          <p:nvPr/>
        </p:nvSpPr>
        <p:spPr bwMode="auto">
          <a:xfrm flipH="1">
            <a:off x="3619501" y="3913188"/>
            <a:ext cx="811213" cy="0"/>
          </a:xfrm>
          <a:prstGeom prst="line">
            <a:avLst/>
          </a:prstGeom>
          <a:noFill/>
          <a:ln w="476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0" name="Line 79">
            <a:extLst>
              <a:ext uri="{FF2B5EF4-FFF2-40B4-BE49-F238E27FC236}">
                <a16:creationId xmlns:a16="http://schemas.microsoft.com/office/drawing/2014/main" id="{344D1FEC-E340-4D43-BD71-41AADAF788E2}"/>
              </a:ext>
            </a:extLst>
          </p:cNvPr>
          <p:cNvSpPr>
            <a:spLocks noChangeShapeType="1"/>
          </p:cNvSpPr>
          <p:nvPr/>
        </p:nvSpPr>
        <p:spPr bwMode="auto">
          <a:xfrm flipH="1">
            <a:off x="3621089" y="4994275"/>
            <a:ext cx="1125537" cy="0"/>
          </a:xfrm>
          <a:prstGeom prst="line">
            <a:avLst/>
          </a:prstGeom>
          <a:noFill/>
          <a:ln w="476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1" name="Line 80">
            <a:extLst>
              <a:ext uri="{FF2B5EF4-FFF2-40B4-BE49-F238E27FC236}">
                <a16:creationId xmlns:a16="http://schemas.microsoft.com/office/drawing/2014/main" id="{B39C253C-6378-443B-95C2-4C556FA9CA78}"/>
              </a:ext>
            </a:extLst>
          </p:cNvPr>
          <p:cNvSpPr>
            <a:spLocks noChangeShapeType="1"/>
          </p:cNvSpPr>
          <p:nvPr/>
        </p:nvSpPr>
        <p:spPr bwMode="auto">
          <a:xfrm>
            <a:off x="3621088" y="2203450"/>
            <a:ext cx="0" cy="3556000"/>
          </a:xfrm>
          <a:prstGeom prst="line">
            <a:avLst/>
          </a:prstGeom>
          <a:noFill/>
          <a:ln w="476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2" name="Line 81">
            <a:extLst>
              <a:ext uri="{FF2B5EF4-FFF2-40B4-BE49-F238E27FC236}">
                <a16:creationId xmlns:a16="http://schemas.microsoft.com/office/drawing/2014/main" id="{71A73F6A-10C6-42FB-AE4D-6EEAC72F7F2B}"/>
              </a:ext>
            </a:extLst>
          </p:cNvPr>
          <p:cNvSpPr>
            <a:spLocks noChangeShapeType="1"/>
          </p:cNvSpPr>
          <p:nvPr/>
        </p:nvSpPr>
        <p:spPr bwMode="auto">
          <a:xfrm>
            <a:off x="2946400" y="2833688"/>
            <a:ext cx="674688" cy="0"/>
          </a:xfrm>
          <a:prstGeom prst="line">
            <a:avLst/>
          </a:prstGeom>
          <a:noFill/>
          <a:ln w="476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3" name="Line 82">
            <a:extLst>
              <a:ext uri="{FF2B5EF4-FFF2-40B4-BE49-F238E27FC236}">
                <a16:creationId xmlns:a16="http://schemas.microsoft.com/office/drawing/2014/main" id="{680DC7DD-9F79-48CF-88F7-4387EF2FCB4A}"/>
              </a:ext>
            </a:extLst>
          </p:cNvPr>
          <p:cNvSpPr>
            <a:spLocks noChangeShapeType="1"/>
          </p:cNvSpPr>
          <p:nvPr/>
        </p:nvSpPr>
        <p:spPr bwMode="auto">
          <a:xfrm>
            <a:off x="8302625" y="2743200"/>
            <a:ext cx="584200" cy="0"/>
          </a:xfrm>
          <a:prstGeom prst="line">
            <a:avLst/>
          </a:prstGeom>
          <a:noFill/>
          <a:ln w="476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4" name="Line 83">
            <a:extLst>
              <a:ext uri="{FF2B5EF4-FFF2-40B4-BE49-F238E27FC236}">
                <a16:creationId xmlns:a16="http://schemas.microsoft.com/office/drawing/2014/main" id="{7DDADB78-2A8C-4D47-9C83-2BB6407AAEF7}"/>
              </a:ext>
            </a:extLst>
          </p:cNvPr>
          <p:cNvSpPr>
            <a:spLocks noChangeShapeType="1"/>
          </p:cNvSpPr>
          <p:nvPr/>
        </p:nvSpPr>
        <p:spPr bwMode="auto">
          <a:xfrm>
            <a:off x="8256587" y="4452938"/>
            <a:ext cx="630238" cy="0"/>
          </a:xfrm>
          <a:prstGeom prst="line">
            <a:avLst/>
          </a:prstGeom>
          <a:noFill/>
          <a:ln w="476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5" name="Line 84">
            <a:extLst>
              <a:ext uri="{FF2B5EF4-FFF2-40B4-BE49-F238E27FC236}">
                <a16:creationId xmlns:a16="http://schemas.microsoft.com/office/drawing/2014/main" id="{D80003F2-F513-4600-85C9-E19364A2E154}"/>
              </a:ext>
            </a:extLst>
          </p:cNvPr>
          <p:cNvSpPr>
            <a:spLocks noChangeShapeType="1"/>
          </p:cNvSpPr>
          <p:nvPr/>
        </p:nvSpPr>
        <p:spPr bwMode="auto">
          <a:xfrm>
            <a:off x="8886825" y="2247900"/>
            <a:ext cx="0" cy="3060700"/>
          </a:xfrm>
          <a:prstGeom prst="line">
            <a:avLst/>
          </a:prstGeom>
          <a:noFill/>
          <a:ln w="476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6" name="Line 85">
            <a:extLst>
              <a:ext uri="{FF2B5EF4-FFF2-40B4-BE49-F238E27FC236}">
                <a16:creationId xmlns:a16="http://schemas.microsoft.com/office/drawing/2014/main" id="{39B7CA4C-CD0B-47D0-BE91-472036A835DC}"/>
              </a:ext>
            </a:extLst>
          </p:cNvPr>
          <p:cNvSpPr>
            <a:spLocks noChangeShapeType="1"/>
          </p:cNvSpPr>
          <p:nvPr/>
        </p:nvSpPr>
        <p:spPr bwMode="auto">
          <a:xfrm>
            <a:off x="8886825" y="2473325"/>
            <a:ext cx="539750" cy="0"/>
          </a:xfrm>
          <a:prstGeom prst="line">
            <a:avLst/>
          </a:prstGeom>
          <a:noFill/>
          <a:ln w="476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7" name="Line 86">
            <a:extLst>
              <a:ext uri="{FF2B5EF4-FFF2-40B4-BE49-F238E27FC236}">
                <a16:creationId xmlns:a16="http://schemas.microsoft.com/office/drawing/2014/main" id="{51583AA6-C728-4423-A3B3-E177D2373202}"/>
              </a:ext>
            </a:extLst>
          </p:cNvPr>
          <p:cNvSpPr>
            <a:spLocks noChangeShapeType="1"/>
          </p:cNvSpPr>
          <p:nvPr/>
        </p:nvSpPr>
        <p:spPr bwMode="auto">
          <a:xfrm>
            <a:off x="8886825" y="4859338"/>
            <a:ext cx="584200" cy="0"/>
          </a:xfrm>
          <a:prstGeom prst="line">
            <a:avLst/>
          </a:prstGeom>
          <a:noFill/>
          <a:ln w="476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8" name="Freeform 87">
            <a:extLst>
              <a:ext uri="{FF2B5EF4-FFF2-40B4-BE49-F238E27FC236}">
                <a16:creationId xmlns:a16="http://schemas.microsoft.com/office/drawing/2014/main" id="{20E92D2D-91FB-41D3-A68D-6366DB04CCB4}"/>
              </a:ext>
            </a:extLst>
          </p:cNvPr>
          <p:cNvSpPr>
            <a:spLocks/>
          </p:cNvSpPr>
          <p:nvPr/>
        </p:nvSpPr>
        <p:spPr bwMode="auto">
          <a:xfrm>
            <a:off x="5240338" y="1933575"/>
            <a:ext cx="900112" cy="495300"/>
          </a:xfrm>
          <a:custGeom>
            <a:avLst/>
            <a:gdLst>
              <a:gd name="T0" fmla="*/ 0 w 567"/>
              <a:gd name="T1" fmla="*/ 495300 h 312"/>
              <a:gd name="T2" fmla="*/ 450850 w 567"/>
              <a:gd name="T3" fmla="*/ 44450 h 312"/>
              <a:gd name="T4" fmla="*/ 450850 w 567"/>
              <a:gd name="T5" fmla="*/ 360362 h 312"/>
              <a:gd name="T6" fmla="*/ 900112 w 567"/>
              <a:gd name="T7" fmla="*/ 0 h 312"/>
              <a:gd name="T8" fmla="*/ 0 60000 65536"/>
              <a:gd name="T9" fmla="*/ 0 60000 65536"/>
              <a:gd name="T10" fmla="*/ 0 60000 65536"/>
              <a:gd name="T11" fmla="*/ 0 60000 65536"/>
              <a:gd name="T12" fmla="*/ 0 w 567"/>
              <a:gd name="T13" fmla="*/ 0 h 312"/>
              <a:gd name="T14" fmla="*/ 567 w 567"/>
              <a:gd name="T15" fmla="*/ 312 h 312"/>
            </a:gdLst>
            <a:ahLst/>
            <a:cxnLst>
              <a:cxn ang="T8">
                <a:pos x="T0" y="T1"/>
              </a:cxn>
              <a:cxn ang="T9">
                <a:pos x="T2" y="T3"/>
              </a:cxn>
              <a:cxn ang="T10">
                <a:pos x="T4" y="T5"/>
              </a:cxn>
              <a:cxn ang="T11">
                <a:pos x="T6" y="T7"/>
              </a:cxn>
            </a:cxnLst>
            <a:rect l="T12" t="T13" r="T14" b="T15"/>
            <a:pathLst>
              <a:path w="567" h="312">
                <a:moveTo>
                  <a:pt x="0" y="312"/>
                </a:moveTo>
                <a:lnTo>
                  <a:pt x="284" y="28"/>
                </a:lnTo>
                <a:lnTo>
                  <a:pt x="284" y="227"/>
                </a:lnTo>
                <a:lnTo>
                  <a:pt x="567"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399" name="Freeform 88">
            <a:extLst>
              <a:ext uri="{FF2B5EF4-FFF2-40B4-BE49-F238E27FC236}">
                <a16:creationId xmlns:a16="http://schemas.microsoft.com/office/drawing/2014/main" id="{1A3F3EE7-BBD2-4CDA-9C41-50D395D5B172}"/>
              </a:ext>
            </a:extLst>
          </p:cNvPr>
          <p:cNvSpPr>
            <a:spLocks/>
          </p:cNvSpPr>
          <p:nvPr/>
        </p:nvSpPr>
        <p:spPr bwMode="auto">
          <a:xfrm>
            <a:off x="5105401" y="3373438"/>
            <a:ext cx="900113" cy="495300"/>
          </a:xfrm>
          <a:custGeom>
            <a:avLst/>
            <a:gdLst>
              <a:gd name="T0" fmla="*/ 0 w 567"/>
              <a:gd name="T1" fmla="*/ 495300 h 312"/>
              <a:gd name="T2" fmla="*/ 450850 w 567"/>
              <a:gd name="T3" fmla="*/ 44450 h 312"/>
              <a:gd name="T4" fmla="*/ 450850 w 567"/>
              <a:gd name="T5" fmla="*/ 360362 h 312"/>
              <a:gd name="T6" fmla="*/ 900113 w 567"/>
              <a:gd name="T7" fmla="*/ 0 h 312"/>
              <a:gd name="T8" fmla="*/ 0 60000 65536"/>
              <a:gd name="T9" fmla="*/ 0 60000 65536"/>
              <a:gd name="T10" fmla="*/ 0 60000 65536"/>
              <a:gd name="T11" fmla="*/ 0 60000 65536"/>
              <a:gd name="T12" fmla="*/ 0 w 567"/>
              <a:gd name="T13" fmla="*/ 0 h 312"/>
              <a:gd name="T14" fmla="*/ 567 w 567"/>
              <a:gd name="T15" fmla="*/ 312 h 312"/>
            </a:gdLst>
            <a:ahLst/>
            <a:cxnLst>
              <a:cxn ang="T8">
                <a:pos x="T0" y="T1"/>
              </a:cxn>
              <a:cxn ang="T9">
                <a:pos x="T2" y="T3"/>
              </a:cxn>
              <a:cxn ang="T10">
                <a:pos x="T4" y="T5"/>
              </a:cxn>
              <a:cxn ang="T11">
                <a:pos x="T6" y="T7"/>
              </a:cxn>
            </a:cxnLst>
            <a:rect l="T12" t="T13" r="T14" b="T15"/>
            <a:pathLst>
              <a:path w="567" h="312">
                <a:moveTo>
                  <a:pt x="0" y="312"/>
                </a:moveTo>
                <a:lnTo>
                  <a:pt x="284" y="28"/>
                </a:lnTo>
                <a:lnTo>
                  <a:pt x="284" y="227"/>
                </a:lnTo>
                <a:lnTo>
                  <a:pt x="567"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00" name="Freeform 89">
            <a:extLst>
              <a:ext uri="{FF2B5EF4-FFF2-40B4-BE49-F238E27FC236}">
                <a16:creationId xmlns:a16="http://schemas.microsoft.com/office/drawing/2014/main" id="{78A1891E-8655-46B6-8F9F-59A61798D6B1}"/>
              </a:ext>
            </a:extLst>
          </p:cNvPr>
          <p:cNvSpPr>
            <a:spLocks/>
          </p:cNvSpPr>
          <p:nvPr/>
        </p:nvSpPr>
        <p:spPr bwMode="auto">
          <a:xfrm rot="14005447">
            <a:off x="5488782" y="4880769"/>
            <a:ext cx="900112" cy="495300"/>
          </a:xfrm>
          <a:custGeom>
            <a:avLst/>
            <a:gdLst>
              <a:gd name="T0" fmla="*/ 0 w 567"/>
              <a:gd name="T1" fmla="*/ 495300 h 312"/>
              <a:gd name="T2" fmla="*/ 450850 w 567"/>
              <a:gd name="T3" fmla="*/ 44450 h 312"/>
              <a:gd name="T4" fmla="*/ 450850 w 567"/>
              <a:gd name="T5" fmla="*/ 360362 h 312"/>
              <a:gd name="T6" fmla="*/ 900112 w 567"/>
              <a:gd name="T7" fmla="*/ 0 h 312"/>
              <a:gd name="T8" fmla="*/ 0 60000 65536"/>
              <a:gd name="T9" fmla="*/ 0 60000 65536"/>
              <a:gd name="T10" fmla="*/ 0 60000 65536"/>
              <a:gd name="T11" fmla="*/ 0 60000 65536"/>
              <a:gd name="T12" fmla="*/ 0 w 567"/>
              <a:gd name="T13" fmla="*/ 0 h 312"/>
              <a:gd name="T14" fmla="*/ 567 w 567"/>
              <a:gd name="T15" fmla="*/ 312 h 312"/>
            </a:gdLst>
            <a:ahLst/>
            <a:cxnLst>
              <a:cxn ang="T8">
                <a:pos x="T0" y="T1"/>
              </a:cxn>
              <a:cxn ang="T9">
                <a:pos x="T2" y="T3"/>
              </a:cxn>
              <a:cxn ang="T10">
                <a:pos x="T4" y="T5"/>
              </a:cxn>
              <a:cxn ang="T11">
                <a:pos x="T6" y="T7"/>
              </a:cxn>
            </a:cxnLst>
            <a:rect l="T12" t="T13" r="T14" b="T15"/>
            <a:pathLst>
              <a:path w="567" h="312">
                <a:moveTo>
                  <a:pt x="0" y="312"/>
                </a:moveTo>
                <a:lnTo>
                  <a:pt x="284" y="28"/>
                </a:lnTo>
                <a:lnTo>
                  <a:pt x="284" y="227"/>
                </a:lnTo>
                <a:lnTo>
                  <a:pt x="567"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01" name="Freeform 90">
            <a:extLst>
              <a:ext uri="{FF2B5EF4-FFF2-40B4-BE49-F238E27FC236}">
                <a16:creationId xmlns:a16="http://schemas.microsoft.com/office/drawing/2014/main" id="{3A88683A-6ED8-4080-8D70-F3E6A2F0FF27}"/>
              </a:ext>
            </a:extLst>
          </p:cNvPr>
          <p:cNvSpPr>
            <a:spLocks/>
          </p:cNvSpPr>
          <p:nvPr/>
        </p:nvSpPr>
        <p:spPr bwMode="auto">
          <a:xfrm rot="14005447">
            <a:off x="6703219" y="2180432"/>
            <a:ext cx="900113" cy="495300"/>
          </a:xfrm>
          <a:custGeom>
            <a:avLst/>
            <a:gdLst>
              <a:gd name="T0" fmla="*/ 0 w 567"/>
              <a:gd name="T1" fmla="*/ 495300 h 312"/>
              <a:gd name="T2" fmla="*/ 450850 w 567"/>
              <a:gd name="T3" fmla="*/ 44450 h 312"/>
              <a:gd name="T4" fmla="*/ 450850 w 567"/>
              <a:gd name="T5" fmla="*/ 360362 h 312"/>
              <a:gd name="T6" fmla="*/ 900113 w 567"/>
              <a:gd name="T7" fmla="*/ 0 h 312"/>
              <a:gd name="T8" fmla="*/ 0 60000 65536"/>
              <a:gd name="T9" fmla="*/ 0 60000 65536"/>
              <a:gd name="T10" fmla="*/ 0 60000 65536"/>
              <a:gd name="T11" fmla="*/ 0 60000 65536"/>
              <a:gd name="T12" fmla="*/ 0 w 567"/>
              <a:gd name="T13" fmla="*/ 0 h 312"/>
              <a:gd name="T14" fmla="*/ 567 w 567"/>
              <a:gd name="T15" fmla="*/ 312 h 312"/>
            </a:gdLst>
            <a:ahLst/>
            <a:cxnLst>
              <a:cxn ang="T8">
                <a:pos x="T0" y="T1"/>
              </a:cxn>
              <a:cxn ang="T9">
                <a:pos x="T2" y="T3"/>
              </a:cxn>
              <a:cxn ang="T10">
                <a:pos x="T4" y="T5"/>
              </a:cxn>
              <a:cxn ang="T11">
                <a:pos x="T6" y="T7"/>
              </a:cxn>
            </a:cxnLst>
            <a:rect l="T12" t="T13" r="T14" b="T15"/>
            <a:pathLst>
              <a:path w="567" h="312">
                <a:moveTo>
                  <a:pt x="0" y="312"/>
                </a:moveTo>
                <a:lnTo>
                  <a:pt x="284" y="28"/>
                </a:lnTo>
                <a:lnTo>
                  <a:pt x="284" y="227"/>
                </a:lnTo>
                <a:lnTo>
                  <a:pt x="567"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02" name="Freeform 91">
            <a:extLst>
              <a:ext uri="{FF2B5EF4-FFF2-40B4-BE49-F238E27FC236}">
                <a16:creationId xmlns:a16="http://schemas.microsoft.com/office/drawing/2014/main" id="{D9B91358-D3FC-40AC-9EC6-004E1D9A514F}"/>
              </a:ext>
            </a:extLst>
          </p:cNvPr>
          <p:cNvSpPr>
            <a:spLocks/>
          </p:cNvSpPr>
          <p:nvPr/>
        </p:nvSpPr>
        <p:spPr bwMode="auto">
          <a:xfrm rot="11784456">
            <a:off x="6500813" y="4408488"/>
            <a:ext cx="900112" cy="495300"/>
          </a:xfrm>
          <a:custGeom>
            <a:avLst/>
            <a:gdLst>
              <a:gd name="T0" fmla="*/ 0 w 567"/>
              <a:gd name="T1" fmla="*/ 495300 h 312"/>
              <a:gd name="T2" fmla="*/ 450850 w 567"/>
              <a:gd name="T3" fmla="*/ 44450 h 312"/>
              <a:gd name="T4" fmla="*/ 450850 w 567"/>
              <a:gd name="T5" fmla="*/ 360362 h 312"/>
              <a:gd name="T6" fmla="*/ 900112 w 567"/>
              <a:gd name="T7" fmla="*/ 0 h 312"/>
              <a:gd name="T8" fmla="*/ 0 60000 65536"/>
              <a:gd name="T9" fmla="*/ 0 60000 65536"/>
              <a:gd name="T10" fmla="*/ 0 60000 65536"/>
              <a:gd name="T11" fmla="*/ 0 60000 65536"/>
              <a:gd name="T12" fmla="*/ 0 w 567"/>
              <a:gd name="T13" fmla="*/ 0 h 312"/>
              <a:gd name="T14" fmla="*/ 567 w 567"/>
              <a:gd name="T15" fmla="*/ 312 h 312"/>
            </a:gdLst>
            <a:ahLst/>
            <a:cxnLst>
              <a:cxn ang="T8">
                <a:pos x="T0" y="T1"/>
              </a:cxn>
              <a:cxn ang="T9">
                <a:pos x="T2" y="T3"/>
              </a:cxn>
              <a:cxn ang="T10">
                <a:pos x="T4" y="T5"/>
              </a:cxn>
              <a:cxn ang="T11">
                <a:pos x="T6" y="T7"/>
              </a:cxn>
            </a:cxnLst>
            <a:rect l="T12" t="T13" r="T14" b="T15"/>
            <a:pathLst>
              <a:path w="567" h="312">
                <a:moveTo>
                  <a:pt x="0" y="312"/>
                </a:moveTo>
                <a:lnTo>
                  <a:pt x="284" y="28"/>
                </a:lnTo>
                <a:lnTo>
                  <a:pt x="284" y="227"/>
                </a:lnTo>
                <a:lnTo>
                  <a:pt x="567"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03" name="Line 92">
            <a:extLst>
              <a:ext uri="{FF2B5EF4-FFF2-40B4-BE49-F238E27FC236}">
                <a16:creationId xmlns:a16="http://schemas.microsoft.com/office/drawing/2014/main" id="{7ADA9686-F250-4744-9D70-7F539617EB74}"/>
              </a:ext>
            </a:extLst>
          </p:cNvPr>
          <p:cNvSpPr>
            <a:spLocks noChangeShapeType="1"/>
          </p:cNvSpPr>
          <p:nvPr/>
        </p:nvSpPr>
        <p:spPr bwMode="auto">
          <a:xfrm flipH="1">
            <a:off x="3846514" y="2517775"/>
            <a:ext cx="674687" cy="0"/>
          </a:xfrm>
          <a:prstGeom prst="line">
            <a:avLst/>
          </a:prstGeom>
          <a:noFill/>
          <a:ln w="34925">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4" name="Line 93">
            <a:extLst>
              <a:ext uri="{FF2B5EF4-FFF2-40B4-BE49-F238E27FC236}">
                <a16:creationId xmlns:a16="http://schemas.microsoft.com/office/drawing/2014/main" id="{33FC24CA-195F-4BF8-A30B-5DE41A95C1CF}"/>
              </a:ext>
            </a:extLst>
          </p:cNvPr>
          <p:cNvSpPr>
            <a:spLocks noChangeShapeType="1"/>
          </p:cNvSpPr>
          <p:nvPr/>
        </p:nvSpPr>
        <p:spPr bwMode="auto">
          <a:xfrm flipH="1">
            <a:off x="3846513" y="3733800"/>
            <a:ext cx="449262" cy="0"/>
          </a:xfrm>
          <a:prstGeom prst="line">
            <a:avLst/>
          </a:prstGeom>
          <a:noFill/>
          <a:ln w="34925">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5" name="Line 94">
            <a:extLst>
              <a:ext uri="{FF2B5EF4-FFF2-40B4-BE49-F238E27FC236}">
                <a16:creationId xmlns:a16="http://schemas.microsoft.com/office/drawing/2014/main" id="{3FC94DBB-3C02-4526-AD80-73085E553DB6}"/>
              </a:ext>
            </a:extLst>
          </p:cNvPr>
          <p:cNvSpPr>
            <a:spLocks noChangeShapeType="1"/>
          </p:cNvSpPr>
          <p:nvPr/>
        </p:nvSpPr>
        <p:spPr bwMode="auto">
          <a:xfrm flipH="1">
            <a:off x="3935414" y="4859338"/>
            <a:ext cx="674687" cy="0"/>
          </a:xfrm>
          <a:prstGeom prst="line">
            <a:avLst/>
          </a:prstGeom>
          <a:noFill/>
          <a:ln w="34925">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6" name="Line 95">
            <a:extLst>
              <a:ext uri="{FF2B5EF4-FFF2-40B4-BE49-F238E27FC236}">
                <a16:creationId xmlns:a16="http://schemas.microsoft.com/office/drawing/2014/main" id="{A2A2FF19-BAD1-4135-8E4D-4EBDB06C35D0}"/>
              </a:ext>
            </a:extLst>
          </p:cNvPr>
          <p:cNvSpPr>
            <a:spLocks noChangeShapeType="1"/>
          </p:cNvSpPr>
          <p:nvPr/>
        </p:nvSpPr>
        <p:spPr bwMode="auto">
          <a:xfrm flipV="1">
            <a:off x="5151439" y="1933576"/>
            <a:ext cx="358775" cy="360363"/>
          </a:xfrm>
          <a:prstGeom prst="line">
            <a:avLst/>
          </a:prstGeom>
          <a:noFill/>
          <a:ln w="34925">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7" name="Line 96">
            <a:extLst>
              <a:ext uri="{FF2B5EF4-FFF2-40B4-BE49-F238E27FC236}">
                <a16:creationId xmlns:a16="http://schemas.microsoft.com/office/drawing/2014/main" id="{C1F22CA3-FEDC-40E2-95A2-1987DD3B0861}"/>
              </a:ext>
            </a:extLst>
          </p:cNvPr>
          <p:cNvSpPr>
            <a:spLocks noChangeShapeType="1"/>
          </p:cNvSpPr>
          <p:nvPr/>
        </p:nvSpPr>
        <p:spPr bwMode="auto">
          <a:xfrm flipV="1">
            <a:off x="5105400" y="3148013"/>
            <a:ext cx="450850" cy="404812"/>
          </a:xfrm>
          <a:prstGeom prst="line">
            <a:avLst/>
          </a:prstGeom>
          <a:noFill/>
          <a:ln w="34925">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8" name="Line 97">
            <a:extLst>
              <a:ext uri="{FF2B5EF4-FFF2-40B4-BE49-F238E27FC236}">
                <a16:creationId xmlns:a16="http://schemas.microsoft.com/office/drawing/2014/main" id="{EEB5A247-08DE-454A-8791-6BAC36B6073E}"/>
              </a:ext>
            </a:extLst>
          </p:cNvPr>
          <p:cNvSpPr>
            <a:spLocks noChangeShapeType="1"/>
          </p:cNvSpPr>
          <p:nvPr/>
        </p:nvSpPr>
        <p:spPr bwMode="auto">
          <a:xfrm>
            <a:off x="5510214" y="4724400"/>
            <a:ext cx="630237" cy="223838"/>
          </a:xfrm>
          <a:prstGeom prst="line">
            <a:avLst/>
          </a:prstGeom>
          <a:noFill/>
          <a:ln w="34925">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9" name="Line 98">
            <a:extLst>
              <a:ext uri="{FF2B5EF4-FFF2-40B4-BE49-F238E27FC236}">
                <a16:creationId xmlns:a16="http://schemas.microsoft.com/office/drawing/2014/main" id="{45338BAA-D51A-4767-A95D-3B627EA3A99E}"/>
              </a:ext>
            </a:extLst>
          </p:cNvPr>
          <p:cNvSpPr>
            <a:spLocks noChangeShapeType="1"/>
          </p:cNvSpPr>
          <p:nvPr/>
        </p:nvSpPr>
        <p:spPr bwMode="auto">
          <a:xfrm>
            <a:off x="8391526" y="2517775"/>
            <a:ext cx="360363" cy="0"/>
          </a:xfrm>
          <a:prstGeom prst="line">
            <a:avLst/>
          </a:prstGeom>
          <a:noFill/>
          <a:ln w="34925">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0" name="Line 99">
            <a:extLst>
              <a:ext uri="{FF2B5EF4-FFF2-40B4-BE49-F238E27FC236}">
                <a16:creationId xmlns:a16="http://schemas.microsoft.com/office/drawing/2014/main" id="{6E5EBFA2-21F0-48F9-A399-4D7AB444AE10}"/>
              </a:ext>
            </a:extLst>
          </p:cNvPr>
          <p:cNvSpPr>
            <a:spLocks noChangeShapeType="1"/>
          </p:cNvSpPr>
          <p:nvPr/>
        </p:nvSpPr>
        <p:spPr bwMode="auto">
          <a:xfrm>
            <a:off x="8256588" y="4318000"/>
            <a:ext cx="449262" cy="0"/>
          </a:xfrm>
          <a:prstGeom prst="line">
            <a:avLst/>
          </a:prstGeom>
          <a:noFill/>
          <a:ln w="34925">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1" name="Line 100">
            <a:extLst>
              <a:ext uri="{FF2B5EF4-FFF2-40B4-BE49-F238E27FC236}">
                <a16:creationId xmlns:a16="http://schemas.microsoft.com/office/drawing/2014/main" id="{6689871A-ABFE-4B7D-984E-C87667A16CB5}"/>
              </a:ext>
            </a:extLst>
          </p:cNvPr>
          <p:cNvSpPr>
            <a:spLocks noChangeShapeType="1"/>
          </p:cNvSpPr>
          <p:nvPr/>
        </p:nvSpPr>
        <p:spPr bwMode="auto">
          <a:xfrm flipH="1" flipV="1">
            <a:off x="6816725" y="2652714"/>
            <a:ext cx="628650" cy="136525"/>
          </a:xfrm>
          <a:prstGeom prst="line">
            <a:avLst/>
          </a:prstGeom>
          <a:noFill/>
          <a:ln w="34925">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2" name="Line 101">
            <a:extLst>
              <a:ext uri="{FF2B5EF4-FFF2-40B4-BE49-F238E27FC236}">
                <a16:creationId xmlns:a16="http://schemas.microsoft.com/office/drawing/2014/main" id="{FEC5C92E-25F6-4F0D-AE06-EAA52EB53EDE}"/>
              </a:ext>
            </a:extLst>
          </p:cNvPr>
          <p:cNvSpPr>
            <a:spLocks noChangeShapeType="1"/>
          </p:cNvSpPr>
          <p:nvPr/>
        </p:nvSpPr>
        <p:spPr bwMode="auto">
          <a:xfrm flipH="1">
            <a:off x="6951663" y="4768851"/>
            <a:ext cx="449262" cy="225425"/>
          </a:xfrm>
          <a:prstGeom prst="line">
            <a:avLst/>
          </a:prstGeom>
          <a:noFill/>
          <a:ln w="34925">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3" name="Line 102">
            <a:extLst>
              <a:ext uri="{FF2B5EF4-FFF2-40B4-BE49-F238E27FC236}">
                <a16:creationId xmlns:a16="http://schemas.microsoft.com/office/drawing/2014/main" id="{539C8BDB-04D1-47B7-84C3-3C14BD0D0977}"/>
              </a:ext>
            </a:extLst>
          </p:cNvPr>
          <p:cNvSpPr>
            <a:spLocks noChangeShapeType="1"/>
          </p:cNvSpPr>
          <p:nvPr/>
        </p:nvSpPr>
        <p:spPr bwMode="auto">
          <a:xfrm>
            <a:off x="2028728" y="5132386"/>
            <a:ext cx="648000" cy="0"/>
          </a:xfrm>
          <a:prstGeom prst="line">
            <a:avLst/>
          </a:prstGeom>
          <a:noFill/>
          <a:ln w="34925">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4" name="Line 103">
            <a:extLst>
              <a:ext uri="{FF2B5EF4-FFF2-40B4-BE49-F238E27FC236}">
                <a16:creationId xmlns:a16="http://schemas.microsoft.com/office/drawing/2014/main" id="{D50D215D-C8B7-4557-9EB1-4596BAD437B9}"/>
              </a:ext>
            </a:extLst>
          </p:cNvPr>
          <p:cNvSpPr>
            <a:spLocks noChangeShapeType="1"/>
          </p:cNvSpPr>
          <p:nvPr/>
        </p:nvSpPr>
        <p:spPr bwMode="auto">
          <a:xfrm flipV="1">
            <a:off x="5286376" y="3733800"/>
            <a:ext cx="765175" cy="179388"/>
          </a:xfrm>
          <a:prstGeom prst="line">
            <a:avLst/>
          </a:prstGeom>
          <a:noFill/>
          <a:ln w="4762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5" name="Line 104">
            <a:extLst>
              <a:ext uri="{FF2B5EF4-FFF2-40B4-BE49-F238E27FC236}">
                <a16:creationId xmlns:a16="http://schemas.microsoft.com/office/drawing/2014/main" id="{DAF4BC75-D6AC-4E10-906F-6D30147A96C1}"/>
              </a:ext>
            </a:extLst>
          </p:cNvPr>
          <p:cNvSpPr>
            <a:spLocks noChangeShapeType="1"/>
          </p:cNvSpPr>
          <p:nvPr/>
        </p:nvSpPr>
        <p:spPr bwMode="auto">
          <a:xfrm flipH="1">
            <a:off x="6996114" y="3103564"/>
            <a:ext cx="630237" cy="314325"/>
          </a:xfrm>
          <a:prstGeom prst="line">
            <a:avLst/>
          </a:prstGeom>
          <a:noFill/>
          <a:ln w="47625" cap="rnd">
            <a:solidFill>
              <a:srgbClr val="80008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6" name="Line 105">
            <a:extLst>
              <a:ext uri="{FF2B5EF4-FFF2-40B4-BE49-F238E27FC236}">
                <a16:creationId xmlns:a16="http://schemas.microsoft.com/office/drawing/2014/main" id="{FFAF6CE0-A59C-4E8E-8BE9-A7ADB4E200ED}"/>
              </a:ext>
            </a:extLst>
          </p:cNvPr>
          <p:cNvSpPr>
            <a:spLocks noChangeShapeType="1"/>
          </p:cNvSpPr>
          <p:nvPr/>
        </p:nvSpPr>
        <p:spPr bwMode="auto">
          <a:xfrm>
            <a:off x="2028728" y="5627686"/>
            <a:ext cx="648000" cy="0"/>
          </a:xfrm>
          <a:prstGeom prst="line">
            <a:avLst/>
          </a:prstGeom>
          <a:noFill/>
          <a:ln w="4762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7" name="Line 106">
            <a:extLst>
              <a:ext uri="{FF2B5EF4-FFF2-40B4-BE49-F238E27FC236}">
                <a16:creationId xmlns:a16="http://schemas.microsoft.com/office/drawing/2014/main" id="{E877F04F-1124-428F-9D8F-F0749B46828B}"/>
              </a:ext>
            </a:extLst>
          </p:cNvPr>
          <p:cNvSpPr>
            <a:spLocks noChangeShapeType="1"/>
          </p:cNvSpPr>
          <p:nvPr/>
        </p:nvSpPr>
        <p:spPr bwMode="auto">
          <a:xfrm>
            <a:off x="2028728" y="6169024"/>
            <a:ext cx="648000" cy="0"/>
          </a:xfrm>
          <a:prstGeom prst="line">
            <a:avLst/>
          </a:prstGeom>
          <a:noFill/>
          <a:ln w="47625" cap="rnd">
            <a:solidFill>
              <a:srgbClr val="80008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8" name="Text Box 107">
            <a:extLst>
              <a:ext uri="{FF2B5EF4-FFF2-40B4-BE49-F238E27FC236}">
                <a16:creationId xmlns:a16="http://schemas.microsoft.com/office/drawing/2014/main" id="{6F26F48C-3D43-4ADD-8D69-5722A8BEA393}"/>
              </a:ext>
            </a:extLst>
          </p:cNvPr>
          <p:cNvSpPr txBox="1">
            <a:spLocks noChangeArrowheads="1"/>
          </p:cNvSpPr>
          <p:nvPr/>
        </p:nvSpPr>
        <p:spPr bwMode="auto">
          <a:xfrm>
            <a:off x="4475163" y="3286126"/>
            <a:ext cx="4523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400" b="1" i="0">
                <a:latin typeface="微软雅黑" panose="020B0503020204020204" pitchFamily="34" charset="-122"/>
                <a:ea typeface="微软雅黑" panose="020B0503020204020204" pitchFamily="34" charset="-122"/>
              </a:rPr>
              <a:t>DR</a:t>
            </a:r>
          </a:p>
        </p:txBody>
      </p:sp>
      <p:sp>
        <p:nvSpPr>
          <p:cNvPr id="16419" name="Text Box 108">
            <a:extLst>
              <a:ext uri="{FF2B5EF4-FFF2-40B4-BE49-F238E27FC236}">
                <a16:creationId xmlns:a16="http://schemas.microsoft.com/office/drawing/2014/main" id="{5C7000FD-1FAC-45EF-88B7-754E8E56BEA4}"/>
              </a:ext>
            </a:extLst>
          </p:cNvPr>
          <p:cNvSpPr txBox="1">
            <a:spLocks noChangeArrowheads="1"/>
          </p:cNvSpPr>
          <p:nvPr/>
        </p:nvSpPr>
        <p:spPr bwMode="auto">
          <a:xfrm>
            <a:off x="7651750" y="2162176"/>
            <a:ext cx="4523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400" b="1" i="0">
                <a:latin typeface="微软雅黑" panose="020B0503020204020204" pitchFamily="34" charset="-122"/>
                <a:ea typeface="微软雅黑" panose="020B0503020204020204" pitchFamily="34" charset="-122"/>
              </a:rPr>
              <a:t>DR</a:t>
            </a:r>
          </a:p>
        </p:txBody>
      </p:sp>
      <p:sp>
        <p:nvSpPr>
          <p:cNvPr id="16420" name="Text Box 109">
            <a:extLst>
              <a:ext uri="{FF2B5EF4-FFF2-40B4-BE49-F238E27FC236}">
                <a16:creationId xmlns:a16="http://schemas.microsoft.com/office/drawing/2014/main" id="{351031B4-1D94-4EBD-B046-A7C209724B80}"/>
              </a:ext>
            </a:extLst>
          </p:cNvPr>
          <p:cNvSpPr txBox="1">
            <a:spLocks noChangeArrowheads="1"/>
          </p:cNvSpPr>
          <p:nvPr/>
        </p:nvSpPr>
        <p:spPr bwMode="auto">
          <a:xfrm>
            <a:off x="6449187" y="2949675"/>
            <a:ext cx="4283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400" b="1" i="0" dirty="0">
                <a:latin typeface="微软雅黑" panose="020B0503020204020204" pitchFamily="34" charset="-122"/>
                <a:ea typeface="微软雅黑" panose="020B0503020204020204" pitchFamily="34" charset="-122"/>
              </a:rPr>
              <a:t>RP</a:t>
            </a:r>
          </a:p>
        </p:txBody>
      </p:sp>
      <p:sp>
        <p:nvSpPr>
          <p:cNvPr id="16421" name="Text Box 110">
            <a:extLst>
              <a:ext uri="{FF2B5EF4-FFF2-40B4-BE49-F238E27FC236}">
                <a16:creationId xmlns:a16="http://schemas.microsoft.com/office/drawing/2014/main" id="{46151ED4-1D68-4D6C-9EE5-5457B4DC8EF6}"/>
              </a:ext>
            </a:extLst>
          </p:cNvPr>
          <p:cNvSpPr txBox="1">
            <a:spLocks noChangeArrowheads="1"/>
          </p:cNvSpPr>
          <p:nvPr/>
        </p:nvSpPr>
        <p:spPr bwMode="auto">
          <a:xfrm>
            <a:off x="3125789" y="1839914"/>
            <a:ext cx="95135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400" b="1" i="0" dirty="0">
                <a:latin typeface="微软雅黑" panose="020B0503020204020204" pitchFamily="34" charset="-122"/>
                <a:ea typeface="微软雅黑" panose="020B0503020204020204" pitchFamily="34" charset="-122"/>
              </a:rPr>
              <a:t>Ethernet</a:t>
            </a:r>
          </a:p>
        </p:txBody>
      </p:sp>
      <p:sp>
        <p:nvSpPr>
          <p:cNvPr id="16422" name="Text Box 111">
            <a:extLst>
              <a:ext uri="{FF2B5EF4-FFF2-40B4-BE49-F238E27FC236}">
                <a16:creationId xmlns:a16="http://schemas.microsoft.com/office/drawing/2014/main" id="{37649B5A-5075-4610-85B7-3CDC0261786F}"/>
              </a:ext>
            </a:extLst>
          </p:cNvPr>
          <p:cNvSpPr txBox="1">
            <a:spLocks noChangeArrowheads="1"/>
          </p:cNvSpPr>
          <p:nvPr/>
        </p:nvSpPr>
        <p:spPr bwMode="auto">
          <a:xfrm>
            <a:off x="8411662" y="1929219"/>
            <a:ext cx="89159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fontAlgn="base" hangingPunct="1">
              <a:defRPr sz="1400" b="1" i="0">
                <a:latin typeface="微软雅黑" panose="020B0503020204020204" pitchFamily="34" charset="-122"/>
                <a:ea typeface="微软雅黑" panose="020B0503020204020204" pitchFamily="34" charset="-122"/>
              </a:defRPr>
            </a:lvl1pPr>
            <a:lvl2pPr marL="742950" indent="-285750" eaLnBrk="0" hangingPunct="0">
              <a:defRPr i="1">
                <a:latin typeface="Arial" panose="020B0604020202020204" pitchFamily="34" charset="0"/>
                <a:ea typeface="宋体" panose="02010600030101010101" pitchFamily="2" charset="-122"/>
              </a:defRPr>
            </a:lvl2pPr>
            <a:lvl3pPr marL="1143000" indent="-228600" eaLnBrk="0" hangingPunct="0">
              <a:defRPr i="1">
                <a:latin typeface="Arial" panose="020B0604020202020204" pitchFamily="34" charset="0"/>
                <a:ea typeface="宋体" panose="02010600030101010101" pitchFamily="2" charset="-122"/>
              </a:defRPr>
            </a:lvl3pPr>
            <a:lvl4pPr marL="1600200" indent="-228600" eaLnBrk="0" hangingPunct="0">
              <a:defRPr i="1">
                <a:latin typeface="Arial" panose="020B0604020202020204" pitchFamily="34" charset="0"/>
                <a:ea typeface="宋体" panose="02010600030101010101" pitchFamily="2" charset="-122"/>
              </a:defRPr>
            </a:lvl4pPr>
            <a:lvl5pPr marL="2057400" indent="-228600" eaLnBrk="0" hangingPunct="0">
              <a:defRPr i="1">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latin typeface="Arial" panose="020B0604020202020204" pitchFamily="34" charset="0"/>
                <a:ea typeface="宋体" panose="02010600030101010101" pitchFamily="2" charset="-122"/>
              </a:defRPr>
            </a:lvl9pPr>
          </a:lstStyle>
          <a:p>
            <a:r>
              <a:rPr lang="en-US" altLang="zh-CN" dirty="0"/>
              <a:t>Ethernet</a:t>
            </a:r>
          </a:p>
        </p:txBody>
      </p:sp>
      <p:sp>
        <p:nvSpPr>
          <p:cNvPr id="16423" name="Text Box 112">
            <a:extLst>
              <a:ext uri="{FF2B5EF4-FFF2-40B4-BE49-F238E27FC236}">
                <a16:creationId xmlns:a16="http://schemas.microsoft.com/office/drawing/2014/main" id="{04A51A67-960B-4A75-B944-8D240E3FA1C4}"/>
              </a:ext>
            </a:extLst>
          </p:cNvPr>
          <p:cNvSpPr txBox="1">
            <a:spLocks noChangeArrowheads="1"/>
          </p:cNvSpPr>
          <p:nvPr/>
        </p:nvSpPr>
        <p:spPr bwMode="auto">
          <a:xfrm>
            <a:off x="2135189" y="3286126"/>
            <a:ext cx="7993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400" b="1" i="0">
                <a:latin typeface="微软雅黑" panose="020B0503020204020204" pitchFamily="34" charset="-122"/>
                <a:ea typeface="微软雅黑" panose="020B0503020204020204" pitchFamily="34" charset="-122"/>
              </a:rPr>
              <a:t>Source</a:t>
            </a:r>
          </a:p>
        </p:txBody>
      </p:sp>
      <p:sp>
        <p:nvSpPr>
          <p:cNvPr id="16424" name="Text Box 113">
            <a:extLst>
              <a:ext uri="{FF2B5EF4-FFF2-40B4-BE49-F238E27FC236}">
                <a16:creationId xmlns:a16="http://schemas.microsoft.com/office/drawing/2014/main" id="{0708D483-D10F-45D4-9A51-D3128375ABF8}"/>
              </a:ext>
            </a:extLst>
          </p:cNvPr>
          <p:cNvSpPr txBox="1">
            <a:spLocks noChangeArrowheads="1"/>
          </p:cNvSpPr>
          <p:nvPr/>
        </p:nvSpPr>
        <p:spPr bwMode="auto">
          <a:xfrm>
            <a:off x="9256160" y="2750124"/>
            <a:ext cx="94083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fontAlgn="base" hangingPunct="1"/>
            <a:r>
              <a:rPr lang="en-US" altLang="zh-CN" sz="1400" b="1" i="0" dirty="0">
                <a:latin typeface="微软雅黑" panose="020B0503020204020204" pitchFamily="34" charset="-122"/>
                <a:ea typeface="微软雅黑" panose="020B0503020204020204" pitchFamily="34" charset="-122"/>
              </a:rPr>
              <a:t>Receiver</a:t>
            </a:r>
          </a:p>
        </p:txBody>
      </p:sp>
      <p:sp>
        <p:nvSpPr>
          <p:cNvPr id="16425" name="Text Box 114">
            <a:extLst>
              <a:ext uri="{FF2B5EF4-FFF2-40B4-BE49-F238E27FC236}">
                <a16:creationId xmlns:a16="http://schemas.microsoft.com/office/drawing/2014/main" id="{6B9605A0-83B7-46DD-9E3C-47D3196F022B}"/>
              </a:ext>
            </a:extLst>
          </p:cNvPr>
          <p:cNvSpPr txBox="1">
            <a:spLocks noChangeArrowheads="1"/>
          </p:cNvSpPr>
          <p:nvPr/>
        </p:nvSpPr>
        <p:spPr bwMode="auto">
          <a:xfrm>
            <a:off x="9304337" y="5174038"/>
            <a:ext cx="94083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400" b="1" i="0" dirty="0">
                <a:latin typeface="微软雅黑" panose="020B0503020204020204" pitchFamily="34" charset="-122"/>
                <a:ea typeface="微软雅黑" panose="020B0503020204020204" pitchFamily="34" charset="-122"/>
              </a:rPr>
              <a:t>Receiver</a:t>
            </a:r>
          </a:p>
        </p:txBody>
      </p:sp>
      <p:sp>
        <p:nvSpPr>
          <p:cNvPr id="16426" name="Text Box 115">
            <a:extLst>
              <a:ext uri="{FF2B5EF4-FFF2-40B4-BE49-F238E27FC236}">
                <a16:creationId xmlns:a16="http://schemas.microsoft.com/office/drawing/2014/main" id="{D353EDF7-EB23-458B-A817-9F8482F8573A}"/>
              </a:ext>
            </a:extLst>
          </p:cNvPr>
          <p:cNvSpPr txBox="1">
            <a:spLocks noChangeArrowheads="1"/>
          </p:cNvSpPr>
          <p:nvPr/>
        </p:nvSpPr>
        <p:spPr bwMode="auto">
          <a:xfrm>
            <a:off x="1910944" y="4768850"/>
            <a:ext cx="66075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400" b="1" i="0" dirty="0">
                <a:latin typeface="微软雅黑" panose="020B0503020204020204" pitchFamily="34" charset="-122"/>
                <a:ea typeface="微软雅黑" panose="020B0503020204020204" pitchFamily="34" charset="-122"/>
              </a:rPr>
              <a:t>Hello</a:t>
            </a:r>
          </a:p>
        </p:txBody>
      </p:sp>
      <p:sp>
        <p:nvSpPr>
          <p:cNvPr id="16427" name="Text Box 116">
            <a:extLst>
              <a:ext uri="{FF2B5EF4-FFF2-40B4-BE49-F238E27FC236}">
                <a16:creationId xmlns:a16="http://schemas.microsoft.com/office/drawing/2014/main" id="{A722CAF8-2A6A-411B-9CEC-0B0CF142D2FE}"/>
              </a:ext>
            </a:extLst>
          </p:cNvPr>
          <p:cNvSpPr txBox="1">
            <a:spLocks noChangeArrowheads="1"/>
          </p:cNvSpPr>
          <p:nvPr/>
        </p:nvSpPr>
        <p:spPr bwMode="auto">
          <a:xfrm>
            <a:off x="1910944" y="5759450"/>
            <a:ext cx="55816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400" b="1" i="0" dirty="0">
                <a:latin typeface="微软雅黑" panose="020B0503020204020204" pitchFamily="34" charset="-122"/>
                <a:ea typeface="微软雅黑" panose="020B0503020204020204" pitchFamily="34" charset="-122"/>
              </a:rPr>
              <a:t>Join</a:t>
            </a:r>
          </a:p>
        </p:txBody>
      </p:sp>
      <p:sp>
        <p:nvSpPr>
          <p:cNvPr id="16428" name="Text Box 117">
            <a:extLst>
              <a:ext uri="{FF2B5EF4-FFF2-40B4-BE49-F238E27FC236}">
                <a16:creationId xmlns:a16="http://schemas.microsoft.com/office/drawing/2014/main" id="{6410EA12-5509-430D-9393-858E69CF9ACB}"/>
              </a:ext>
            </a:extLst>
          </p:cNvPr>
          <p:cNvSpPr txBox="1">
            <a:spLocks noChangeArrowheads="1"/>
          </p:cNvSpPr>
          <p:nvPr/>
        </p:nvSpPr>
        <p:spPr bwMode="auto">
          <a:xfrm>
            <a:off x="1910944" y="5219700"/>
            <a:ext cx="9211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fontAlgn="base" hangingPunct="1"/>
            <a:r>
              <a:rPr lang="en-US" altLang="zh-CN" sz="1400" b="1" i="0" dirty="0">
                <a:latin typeface="微软雅黑" panose="020B0503020204020204" pitchFamily="34" charset="-122"/>
                <a:ea typeface="微软雅黑" panose="020B0503020204020204" pitchFamily="34" charset="-122"/>
              </a:rPr>
              <a:t>Register</a:t>
            </a:r>
          </a:p>
        </p:txBody>
      </p:sp>
      <p:pic>
        <p:nvPicPr>
          <p:cNvPr id="218" name="Picture 2" descr="G:\做的项目\公共\扁平图标切换\更新2015_01_21\oss扁平图标库2015_01_21更新-04.png">
            <a:extLst>
              <a:ext uri="{FF2B5EF4-FFF2-40B4-BE49-F238E27FC236}">
                <a16:creationId xmlns:a16="http://schemas.microsoft.com/office/drawing/2014/main" id="{CBEC93A3-F7CA-4480-ACB0-9AEFE9F3475C}"/>
              </a:ext>
            </a:extLst>
          </p:cNvPr>
          <p:cNvPicPr>
            <a:picLocks noChangeAspect="1" noChangeArrowheads="1"/>
          </p:cNvPicPr>
          <p:nvPr/>
        </p:nvPicPr>
        <p:blipFill>
          <a:blip r:embed="rId4" cstate="print"/>
          <a:stretch>
            <a:fillRect/>
          </a:stretch>
        </p:blipFill>
        <p:spPr bwMode="auto">
          <a:xfrm>
            <a:off x="4607960" y="2319669"/>
            <a:ext cx="720000" cy="671183"/>
          </a:xfrm>
          <a:prstGeom prst="rect">
            <a:avLst/>
          </a:prstGeom>
          <a:noFill/>
        </p:spPr>
      </p:pic>
      <p:pic>
        <p:nvPicPr>
          <p:cNvPr id="219" name="图片 218" descr="通用服务器-蓝.png">
            <a:extLst>
              <a:ext uri="{FF2B5EF4-FFF2-40B4-BE49-F238E27FC236}">
                <a16:creationId xmlns:a16="http://schemas.microsoft.com/office/drawing/2014/main" id="{042D652D-D7ED-4634-B287-45180432F911}"/>
              </a:ext>
            </a:extLst>
          </p:cNvPr>
          <p:cNvPicPr>
            <a:picLocks noChangeAspect="1"/>
          </p:cNvPicPr>
          <p:nvPr/>
        </p:nvPicPr>
        <p:blipFill>
          <a:blip r:embed="rId5" cstate="print"/>
          <a:stretch>
            <a:fillRect/>
          </a:stretch>
        </p:blipFill>
        <p:spPr>
          <a:xfrm>
            <a:off x="2329750" y="2428082"/>
            <a:ext cx="648000" cy="690870"/>
          </a:xfrm>
          <a:prstGeom prst="rect">
            <a:avLst/>
          </a:prstGeom>
        </p:spPr>
      </p:pic>
      <p:pic>
        <p:nvPicPr>
          <p:cNvPr id="220" name="Picture 2" descr="G:\做的项目\公共\扁平图标切换\更新2015_01_21\oss扁平图标库2015_01_21更新-04.png">
            <a:extLst>
              <a:ext uri="{FF2B5EF4-FFF2-40B4-BE49-F238E27FC236}">
                <a16:creationId xmlns:a16="http://schemas.microsoft.com/office/drawing/2014/main" id="{83931E24-0860-41C2-87E0-4F323DCDF726}"/>
              </a:ext>
            </a:extLst>
          </p:cNvPr>
          <p:cNvPicPr>
            <a:picLocks noChangeAspect="1" noChangeArrowheads="1"/>
          </p:cNvPicPr>
          <p:nvPr/>
        </p:nvPicPr>
        <p:blipFill>
          <a:blip r:embed="rId4" cstate="print"/>
          <a:stretch>
            <a:fillRect/>
          </a:stretch>
        </p:blipFill>
        <p:spPr bwMode="auto">
          <a:xfrm>
            <a:off x="4419600" y="3592127"/>
            <a:ext cx="720000" cy="671183"/>
          </a:xfrm>
          <a:prstGeom prst="rect">
            <a:avLst/>
          </a:prstGeom>
          <a:noFill/>
        </p:spPr>
      </p:pic>
      <p:pic>
        <p:nvPicPr>
          <p:cNvPr id="221" name="Picture 2" descr="G:\做的项目\公共\扁平图标切换\更新2015_01_21\oss扁平图标库2015_01_21更新-04.png">
            <a:extLst>
              <a:ext uri="{FF2B5EF4-FFF2-40B4-BE49-F238E27FC236}">
                <a16:creationId xmlns:a16="http://schemas.microsoft.com/office/drawing/2014/main" id="{873D56A3-6C32-48CA-B0F2-4F3BCCBF186F}"/>
              </a:ext>
            </a:extLst>
          </p:cNvPr>
          <p:cNvPicPr>
            <a:picLocks noChangeAspect="1" noChangeArrowheads="1"/>
          </p:cNvPicPr>
          <p:nvPr/>
        </p:nvPicPr>
        <p:blipFill>
          <a:blip r:embed="rId4" cstate="print"/>
          <a:stretch>
            <a:fillRect/>
          </a:stretch>
        </p:blipFill>
        <p:spPr bwMode="auto">
          <a:xfrm>
            <a:off x="4674444" y="4733978"/>
            <a:ext cx="720000" cy="671183"/>
          </a:xfrm>
          <a:prstGeom prst="rect">
            <a:avLst/>
          </a:prstGeom>
          <a:noFill/>
        </p:spPr>
      </p:pic>
      <p:pic>
        <p:nvPicPr>
          <p:cNvPr id="222" name="Picture 2" descr="G:\做的项目\公共\扁平图标切换\更新2015_01_21\oss扁平图标库2015_01_21更新-04.png">
            <a:extLst>
              <a:ext uri="{FF2B5EF4-FFF2-40B4-BE49-F238E27FC236}">
                <a16:creationId xmlns:a16="http://schemas.microsoft.com/office/drawing/2014/main" id="{B237C954-3DAC-4BDD-BD8C-F1B7C1AE115C}"/>
              </a:ext>
            </a:extLst>
          </p:cNvPr>
          <p:cNvPicPr>
            <a:picLocks noChangeAspect="1" noChangeArrowheads="1"/>
          </p:cNvPicPr>
          <p:nvPr/>
        </p:nvPicPr>
        <p:blipFill>
          <a:blip r:embed="rId4" cstate="print"/>
          <a:stretch>
            <a:fillRect/>
          </a:stretch>
        </p:blipFill>
        <p:spPr bwMode="auto">
          <a:xfrm>
            <a:off x="6334625" y="3217233"/>
            <a:ext cx="720000" cy="671183"/>
          </a:xfrm>
          <a:prstGeom prst="rect">
            <a:avLst/>
          </a:prstGeom>
          <a:noFill/>
        </p:spPr>
      </p:pic>
      <p:pic>
        <p:nvPicPr>
          <p:cNvPr id="223" name="Picture 2" descr="G:\做的项目\公共\扁平图标切换\更新2015_01_21\oss扁平图标库2015_01_21更新-04.png">
            <a:extLst>
              <a:ext uri="{FF2B5EF4-FFF2-40B4-BE49-F238E27FC236}">
                <a16:creationId xmlns:a16="http://schemas.microsoft.com/office/drawing/2014/main" id="{F32509C8-DB6A-45F0-9D15-F3C83BEC62C0}"/>
              </a:ext>
            </a:extLst>
          </p:cNvPr>
          <p:cNvPicPr>
            <a:picLocks noChangeAspect="1" noChangeArrowheads="1"/>
          </p:cNvPicPr>
          <p:nvPr/>
        </p:nvPicPr>
        <p:blipFill>
          <a:blip r:embed="rId4" cstate="print"/>
          <a:stretch>
            <a:fillRect/>
          </a:stretch>
        </p:blipFill>
        <p:spPr bwMode="auto">
          <a:xfrm>
            <a:off x="7611584" y="2446243"/>
            <a:ext cx="720000" cy="671183"/>
          </a:xfrm>
          <a:prstGeom prst="rect">
            <a:avLst/>
          </a:prstGeom>
          <a:noFill/>
        </p:spPr>
      </p:pic>
      <p:pic>
        <p:nvPicPr>
          <p:cNvPr id="224" name="Picture 2" descr="G:\做的项目\公共\扁平图标切换\更新2015_01_21\oss扁平图标库2015_01_21更新-04.png">
            <a:extLst>
              <a:ext uri="{FF2B5EF4-FFF2-40B4-BE49-F238E27FC236}">
                <a16:creationId xmlns:a16="http://schemas.microsoft.com/office/drawing/2014/main" id="{DB32807D-1BC4-4164-9D8A-BB99AD2F7D05}"/>
              </a:ext>
            </a:extLst>
          </p:cNvPr>
          <p:cNvPicPr>
            <a:picLocks noChangeAspect="1" noChangeArrowheads="1"/>
          </p:cNvPicPr>
          <p:nvPr/>
        </p:nvPicPr>
        <p:blipFill>
          <a:blip r:embed="rId4" cstate="print"/>
          <a:stretch>
            <a:fillRect/>
          </a:stretch>
        </p:blipFill>
        <p:spPr bwMode="auto">
          <a:xfrm>
            <a:off x="7611584" y="4238509"/>
            <a:ext cx="720000" cy="671183"/>
          </a:xfrm>
          <a:prstGeom prst="rect">
            <a:avLst/>
          </a:prstGeom>
          <a:noFill/>
        </p:spPr>
      </p:pic>
      <p:pic>
        <p:nvPicPr>
          <p:cNvPr id="225" name="图片 224" descr="通用服务器-蓝.png">
            <a:extLst>
              <a:ext uri="{FF2B5EF4-FFF2-40B4-BE49-F238E27FC236}">
                <a16:creationId xmlns:a16="http://schemas.microsoft.com/office/drawing/2014/main" id="{91664764-7B9E-4EFE-A7E9-CF04340E0A7E}"/>
              </a:ext>
            </a:extLst>
          </p:cNvPr>
          <p:cNvPicPr>
            <a:picLocks noChangeAspect="1"/>
          </p:cNvPicPr>
          <p:nvPr/>
        </p:nvPicPr>
        <p:blipFill>
          <a:blip r:embed="rId5" cstate="print"/>
          <a:stretch>
            <a:fillRect/>
          </a:stretch>
        </p:blipFill>
        <p:spPr>
          <a:xfrm>
            <a:off x="9401892" y="2052330"/>
            <a:ext cx="648000" cy="690870"/>
          </a:xfrm>
          <a:prstGeom prst="rect">
            <a:avLst/>
          </a:prstGeom>
        </p:spPr>
      </p:pic>
      <p:pic>
        <p:nvPicPr>
          <p:cNvPr id="226" name="图片 225" descr="通用服务器-蓝.png">
            <a:extLst>
              <a:ext uri="{FF2B5EF4-FFF2-40B4-BE49-F238E27FC236}">
                <a16:creationId xmlns:a16="http://schemas.microsoft.com/office/drawing/2014/main" id="{DEB58B42-411C-46E8-8563-3DA873040984}"/>
              </a:ext>
            </a:extLst>
          </p:cNvPr>
          <p:cNvPicPr>
            <a:picLocks noChangeAspect="1"/>
          </p:cNvPicPr>
          <p:nvPr/>
        </p:nvPicPr>
        <p:blipFill>
          <a:blip r:embed="rId5" cstate="print"/>
          <a:stretch>
            <a:fillRect/>
          </a:stretch>
        </p:blipFill>
        <p:spPr>
          <a:xfrm>
            <a:off x="9445869" y="4535969"/>
            <a:ext cx="648000" cy="6908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9267BFBF-0FF3-4A64-8BF0-FCBB82D0EF14}"/>
              </a:ext>
            </a:extLst>
          </p:cNvPr>
          <p:cNvSpPr>
            <a:spLocks noGrp="1" noChangeArrowheads="1"/>
          </p:cNvSpPr>
          <p:nvPr>
            <p:ph type="title"/>
          </p:nvPr>
        </p:nvSpPr>
        <p:spPr/>
        <p:txBody>
          <a:bodyPr/>
          <a:lstStyle/>
          <a:p>
            <a:r>
              <a:rPr lang="en-US" altLang="zh-CN"/>
              <a:t>RP (Rendezvous Point)</a:t>
            </a:r>
            <a:r>
              <a:rPr lang="zh-CN" altLang="en-US"/>
              <a:t>发现</a:t>
            </a:r>
          </a:p>
        </p:txBody>
      </p:sp>
      <p:sp>
        <p:nvSpPr>
          <p:cNvPr id="27659" name="Rectangle 28">
            <a:extLst>
              <a:ext uri="{FF2B5EF4-FFF2-40B4-BE49-F238E27FC236}">
                <a16:creationId xmlns:a16="http://schemas.microsoft.com/office/drawing/2014/main" id="{F4BFE478-0CBD-4C23-A51F-4799F16D6EAD}"/>
              </a:ext>
            </a:extLst>
          </p:cNvPr>
          <p:cNvSpPr>
            <a:spLocks noGrp="1" noChangeArrowheads="1"/>
          </p:cNvSpPr>
          <p:nvPr>
            <p:ph type="body" sz="quarter" idx="10"/>
          </p:nvPr>
        </p:nvSpPr>
        <p:spPr/>
        <p:txBody>
          <a:bodyPr/>
          <a:lstStyle/>
          <a:p>
            <a:r>
              <a:rPr lang="zh-CN" altLang="en-US" dirty="0"/>
              <a:t>在</a:t>
            </a:r>
            <a:r>
              <a:rPr lang="en-US" altLang="zh-CN" dirty="0"/>
              <a:t>PIM-SM</a:t>
            </a:r>
            <a:r>
              <a:rPr lang="zh-CN" altLang="en-US" dirty="0"/>
              <a:t>组播网络里，担当共享树的树根的节点被称为</a:t>
            </a:r>
            <a:r>
              <a:rPr lang="en-US" altLang="zh-CN" dirty="0"/>
              <a:t>RP</a:t>
            </a:r>
            <a:r>
              <a:rPr lang="zh-CN" altLang="en-US" dirty="0"/>
              <a:t>。</a:t>
            </a:r>
            <a:endParaRPr lang="en-US" altLang="zh-CN" dirty="0"/>
          </a:p>
          <a:p>
            <a:r>
              <a:rPr lang="en-US" altLang="zh-CN" dirty="0"/>
              <a:t>RP</a:t>
            </a:r>
            <a:r>
              <a:rPr lang="zh-CN" altLang="en-US" dirty="0"/>
              <a:t>的作用：</a:t>
            </a:r>
          </a:p>
          <a:p>
            <a:pPr lvl="1"/>
            <a:r>
              <a:rPr lang="zh-CN" altLang="en-US" dirty="0"/>
              <a:t>共享树里所有组播流都通过</a:t>
            </a:r>
            <a:r>
              <a:rPr lang="en-US" altLang="zh-CN" dirty="0"/>
              <a:t>RP</a:t>
            </a:r>
            <a:r>
              <a:rPr lang="zh-CN" altLang="en-US" dirty="0"/>
              <a:t>转发到接收者；</a:t>
            </a:r>
          </a:p>
          <a:p>
            <a:pPr lvl="1"/>
            <a:r>
              <a:rPr lang="en-US" altLang="zh-CN" dirty="0"/>
              <a:t>RP</a:t>
            </a:r>
            <a:r>
              <a:rPr lang="zh-CN" altLang="en-US" dirty="0"/>
              <a:t>可以负责几个或者所有组播组的转发，所以网络中可以有一个到多个</a:t>
            </a:r>
            <a:r>
              <a:rPr lang="en-US" altLang="zh-CN" dirty="0"/>
              <a:t>RP</a:t>
            </a:r>
            <a:r>
              <a:rPr lang="zh-CN" altLang="en-US" dirty="0"/>
              <a:t>。</a:t>
            </a:r>
            <a:endParaRPr lang="en-US" altLang="zh-CN" dirty="0"/>
          </a:p>
          <a:p>
            <a:endParaRPr lang="en-US" altLang="zh-CN" dirty="0"/>
          </a:p>
        </p:txBody>
      </p:sp>
      <p:sp>
        <p:nvSpPr>
          <p:cNvPr id="27651" name="AutoShape 16">
            <a:extLst>
              <a:ext uri="{FF2B5EF4-FFF2-40B4-BE49-F238E27FC236}">
                <a16:creationId xmlns:a16="http://schemas.microsoft.com/office/drawing/2014/main" id="{3CFD8895-7D25-406B-97C8-2543437CFA56}"/>
              </a:ext>
            </a:extLst>
          </p:cNvPr>
          <p:cNvSpPr>
            <a:spLocks noChangeArrowheads="1"/>
          </p:cNvSpPr>
          <p:nvPr/>
        </p:nvSpPr>
        <p:spPr bwMode="auto">
          <a:xfrm>
            <a:off x="2315580" y="3537012"/>
            <a:ext cx="3636962" cy="2214562"/>
          </a:xfrm>
          <a:prstGeom prst="foldedCorner">
            <a:avLst>
              <a:gd name="adj" fmla="val 0"/>
            </a:avLst>
          </a:prstGeom>
          <a:solidFill>
            <a:srgbClr val="EAEAEA"/>
          </a:solidFill>
          <a:ln w="28575">
            <a:solidFill>
              <a:srgbClr val="878787"/>
            </a:solidFill>
            <a:round/>
            <a:headEnd/>
            <a:tailEnd/>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fontAlgn="t" hangingPunct="1">
              <a:lnSpc>
                <a:spcPct val="100000"/>
              </a:lnSpc>
              <a:spcBef>
                <a:spcPct val="0"/>
              </a:spcBef>
              <a:buClrTx/>
              <a:buSzTx/>
              <a:buFontTx/>
              <a:buNone/>
            </a:pPr>
            <a:endParaRPr lang="en-US" altLang="zh-CN" sz="1800">
              <a:latin typeface="微软雅黑" panose="020B0503020204020204" pitchFamily="34" charset="-122"/>
              <a:ea typeface="微软雅黑" panose="020B0503020204020204" pitchFamily="34" charset="-122"/>
            </a:endParaRPr>
          </a:p>
        </p:txBody>
      </p:sp>
      <p:sp>
        <p:nvSpPr>
          <p:cNvPr id="27652" name="AutoShape 17">
            <a:extLst>
              <a:ext uri="{FF2B5EF4-FFF2-40B4-BE49-F238E27FC236}">
                <a16:creationId xmlns:a16="http://schemas.microsoft.com/office/drawing/2014/main" id="{8D2132F5-9797-45F8-9BBB-86B17B81E1B5}"/>
              </a:ext>
            </a:extLst>
          </p:cNvPr>
          <p:cNvSpPr>
            <a:spLocks noChangeArrowheads="1"/>
          </p:cNvSpPr>
          <p:nvPr/>
        </p:nvSpPr>
        <p:spPr bwMode="auto">
          <a:xfrm>
            <a:off x="6239880" y="3581462"/>
            <a:ext cx="3636962" cy="2157412"/>
          </a:xfrm>
          <a:prstGeom prst="foldedCorner">
            <a:avLst>
              <a:gd name="adj" fmla="val 0"/>
            </a:avLst>
          </a:prstGeom>
          <a:solidFill>
            <a:srgbClr val="EAEAEA"/>
          </a:solidFill>
          <a:ln w="28575">
            <a:solidFill>
              <a:srgbClr val="800000"/>
            </a:solidFill>
            <a:round/>
            <a:headEnd/>
            <a:tailEnd/>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fontAlgn="t" hangingPunct="1">
              <a:lnSpc>
                <a:spcPct val="100000"/>
              </a:lnSpc>
              <a:spcBef>
                <a:spcPct val="0"/>
              </a:spcBef>
              <a:buClrTx/>
              <a:buSzTx/>
              <a:buFontTx/>
              <a:buNone/>
            </a:pPr>
            <a:endParaRPr lang="en-US" altLang="zh-CN" sz="1800">
              <a:latin typeface="微软雅黑" panose="020B0503020204020204" pitchFamily="34" charset="-122"/>
              <a:ea typeface="微软雅黑" panose="020B0503020204020204" pitchFamily="34" charset="-122"/>
            </a:endParaRPr>
          </a:p>
        </p:txBody>
      </p:sp>
      <p:grpSp>
        <p:nvGrpSpPr>
          <p:cNvPr id="27653" name="Group 18">
            <a:extLst>
              <a:ext uri="{FF2B5EF4-FFF2-40B4-BE49-F238E27FC236}">
                <a16:creationId xmlns:a16="http://schemas.microsoft.com/office/drawing/2014/main" id="{A4716112-23DC-4F71-955D-25013355A276}"/>
              </a:ext>
            </a:extLst>
          </p:cNvPr>
          <p:cNvGrpSpPr>
            <a:grpSpLocks/>
          </p:cNvGrpSpPr>
          <p:nvPr/>
        </p:nvGrpSpPr>
        <p:grpSpPr bwMode="auto">
          <a:xfrm>
            <a:off x="6239880" y="3543362"/>
            <a:ext cx="3636962" cy="319088"/>
            <a:chOff x="3061" y="2266"/>
            <a:chExt cx="2291" cy="201"/>
          </a:xfrm>
        </p:grpSpPr>
        <p:sp>
          <p:nvSpPr>
            <p:cNvPr id="27662" name="AutoShape 19">
              <a:extLst>
                <a:ext uri="{FF2B5EF4-FFF2-40B4-BE49-F238E27FC236}">
                  <a16:creationId xmlns:a16="http://schemas.microsoft.com/office/drawing/2014/main" id="{E0034AD5-66EF-4B43-A7AD-7DC16BA368D7}"/>
                </a:ext>
              </a:extLst>
            </p:cNvPr>
            <p:cNvSpPr>
              <a:spLocks noChangeArrowheads="1"/>
            </p:cNvSpPr>
            <p:nvPr/>
          </p:nvSpPr>
          <p:spPr bwMode="ltGray">
            <a:xfrm>
              <a:off x="3061" y="2278"/>
              <a:ext cx="2280" cy="189"/>
            </a:xfrm>
            <a:prstGeom prst="roundRect">
              <a:avLst>
                <a:gd name="adj" fmla="val 0"/>
              </a:avLst>
            </a:prstGeom>
            <a:solidFill>
              <a:srgbClr val="990000"/>
            </a:solidFill>
            <a:ln w="28575" cap="rnd" algn="ctr">
              <a:solidFill>
                <a:srgbClr val="990000"/>
              </a:solidFill>
              <a:round/>
              <a:headEnd/>
              <a:tailEnd/>
            </a:ln>
          </p:spPr>
          <p:txBody>
            <a:bodyPr lIns="22467" tIns="11234" rIns="22467" bIns="11234" anchor="ctr" anchorCtr="1">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fontAlgn="t" hangingPunct="1">
                <a:lnSpc>
                  <a:spcPct val="100000"/>
                </a:lnSpc>
                <a:spcBef>
                  <a:spcPct val="0"/>
                </a:spcBef>
                <a:buClrTx/>
                <a:buSzTx/>
                <a:buFontTx/>
                <a:buNone/>
              </a:pPr>
              <a:endParaRPr lang="en-US" altLang="zh-CN" sz="1800">
                <a:latin typeface="微软雅黑" panose="020B0503020204020204" pitchFamily="34" charset="-122"/>
                <a:ea typeface="微软雅黑" panose="020B0503020204020204" pitchFamily="34" charset="-122"/>
              </a:endParaRPr>
            </a:p>
          </p:txBody>
        </p:sp>
        <p:pic>
          <p:nvPicPr>
            <p:cNvPr id="27663" name="Picture 20" descr="guang">
              <a:extLst>
                <a:ext uri="{FF2B5EF4-FFF2-40B4-BE49-F238E27FC236}">
                  <a16:creationId xmlns:a16="http://schemas.microsoft.com/office/drawing/2014/main" id="{BCE6D4D6-028F-41CD-90F1-3224C9CF9A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882" b="38942"/>
            <a:stretch>
              <a:fillRect/>
            </a:stretch>
          </p:blipFill>
          <p:spPr bwMode="auto">
            <a:xfrm>
              <a:off x="3081" y="2266"/>
              <a:ext cx="2271" cy="92"/>
            </a:xfrm>
            <a:prstGeom prst="rect">
              <a:avLst/>
            </a:prstGeom>
            <a:noFill/>
            <a:ln w="9525">
              <a:solidFill>
                <a:srgbClr val="990000"/>
              </a:solidFill>
              <a:miter lim="800000"/>
              <a:headEnd/>
              <a:tailEnd/>
            </a:ln>
            <a:extLst>
              <a:ext uri="{909E8E84-426E-40DD-AFC4-6F175D3DCCD1}">
                <a14:hiddenFill xmlns:a14="http://schemas.microsoft.com/office/drawing/2010/main">
                  <a:solidFill>
                    <a:srgbClr val="FFFFFF"/>
                  </a:solidFill>
                </a14:hiddenFill>
              </a:ext>
            </a:extLst>
          </p:spPr>
        </p:pic>
      </p:grpSp>
      <p:grpSp>
        <p:nvGrpSpPr>
          <p:cNvPr id="27654" name="Group 21">
            <a:extLst>
              <a:ext uri="{FF2B5EF4-FFF2-40B4-BE49-F238E27FC236}">
                <a16:creationId xmlns:a16="http://schemas.microsoft.com/office/drawing/2014/main" id="{15C7112A-0AD3-4A78-AD79-7E80C5EA6088}"/>
              </a:ext>
            </a:extLst>
          </p:cNvPr>
          <p:cNvGrpSpPr>
            <a:grpSpLocks/>
          </p:cNvGrpSpPr>
          <p:nvPr/>
        </p:nvGrpSpPr>
        <p:grpSpPr bwMode="auto">
          <a:xfrm>
            <a:off x="2315580" y="3557652"/>
            <a:ext cx="3636962" cy="303213"/>
            <a:chOff x="3061" y="649"/>
            <a:chExt cx="2291" cy="191"/>
          </a:xfrm>
        </p:grpSpPr>
        <p:sp>
          <p:nvSpPr>
            <p:cNvPr id="27660" name="AutoShape 22">
              <a:extLst>
                <a:ext uri="{FF2B5EF4-FFF2-40B4-BE49-F238E27FC236}">
                  <a16:creationId xmlns:a16="http://schemas.microsoft.com/office/drawing/2014/main" id="{ED2F2EA2-5B21-497A-81CB-3DC2EE28C371}"/>
                </a:ext>
              </a:extLst>
            </p:cNvPr>
            <p:cNvSpPr>
              <a:spLocks noChangeArrowheads="1"/>
            </p:cNvSpPr>
            <p:nvPr/>
          </p:nvSpPr>
          <p:spPr bwMode="ltGray">
            <a:xfrm>
              <a:off x="3061" y="671"/>
              <a:ext cx="2280" cy="169"/>
            </a:xfrm>
            <a:prstGeom prst="roundRect">
              <a:avLst>
                <a:gd name="adj" fmla="val 880"/>
              </a:avLst>
            </a:prstGeom>
            <a:solidFill>
              <a:srgbClr val="878787"/>
            </a:solidFill>
            <a:ln w="28575" cap="rnd" algn="ctr">
              <a:solidFill>
                <a:srgbClr val="878787"/>
              </a:solidFill>
              <a:round/>
              <a:headEnd/>
              <a:tailEnd/>
            </a:ln>
          </p:spPr>
          <p:txBody>
            <a:bodyPr lIns="22467" tIns="11234" rIns="22467" bIns="11234" anchor="ctr" anchorCtr="1">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endParaRPr lang="en-US" altLang="zh-CN" sz="1600" b="1">
                <a:latin typeface="微软雅黑" panose="020B0503020204020204" pitchFamily="34" charset="-122"/>
                <a:ea typeface="微软雅黑" panose="020B0503020204020204" pitchFamily="34" charset="-122"/>
              </a:endParaRPr>
            </a:p>
          </p:txBody>
        </p:sp>
        <p:pic>
          <p:nvPicPr>
            <p:cNvPr id="27661" name="Picture 23" descr="guang">
              <a:extLst>
                <a:ext uri="{FF2B5EF4-FFF2-40B4-BE49-F238E27FC236}">
                  <a16:creationId xmlns:a16="http://schemas.microsoft.com/office/drawing/2014/main" id="{1A3BE5F2-2BFB-4F44-8358-6C7BFB0C23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882" b="38942"/>
            <a:stretch>
              <a:fillRect/>
            </a:stretch>
          </p:blipFill>
          <p:spPr bwMode="auto">
            <a:xfrm>
              <a:off x="3081" y="649"/>
              <a:ext cx="227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655" name="Rectangle 24">
            <a:extLst>
              <a:ext uri="{FF2B5EF4-FFF2-40B4-BE49-F238E27FC236}">
                <a16:creationId xmlns:a16="http://schemas.microsoft.com/office/drawing/2014/main" id="{B228F566-84D4-4BF0-9AB8-9BC99C912D77}"/>
              </a:ext>
            </a:extLst>
          </p:cNvPr>
          <p:cNvSpPr>
            <a:spLocks noChangeArrowheads="1"/>
          </p:cNvSpPr>
          <p:nvPr/>
        </p:nvSpPr>
        <p:spPr bwMode="gray">
          <a:xfrm>
            <a:off x="6239880" y="3532250"/>
            <a:ext cx="36369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ctr" eaLnBrk="1" hangingPunct="1">
              <a:lnSpc>
                <a:spcPct val="100000"/>
              </a:lnSpc>
              <a:spcBef>
                <a:spcPct val="0"/>
              </a:spcBef>
              <a:buClrTx/>
              <a:buSzTx/>
              <a:buFontTx/>
              <a:buNone/>
            </a:pPr>
            <a:r>
              <a:rPr lang="zh-CN" altLang="en-US" sz="1800" b="1">
                <a:solidFill>
                  <a:srgbClr val="FFFFFF"/>
                </a:solidFill>
                <a:latin typeface="微软雅黑" panose="020B0503020204020204" pitchFamily="34" charset="-122"/>
                <a:ea typeface="微软雅黑" panose="020B0503020204020204" pitchFamily="34" charset="-122"/>
              </a:rPr>
              <a:t>自举机制动态选举</a:t>
            </a:r>
            <a:r>
              <a:rPr lang="en-US" altLang="zh-CN" sz="1800" b="1">
                <a:solidFill>
                  <a:srgbClr val="FFFFFF"/>
                </a:solidFill>
                <a:latin typeface="微软雅黑" panose="020B0503020204020204" pitchFamily="34" charset="-122"/>
                <a:ea typeface="微软雅黑" panose="020B0503020204020204" pitchFamily="34" charset="-122"/>
              </a:rPr>
              <a:t>RP</a:t>
            </a:r>
          </a:p>
        </p:txBody>
      </p:sp>
      <p:sp>
        <p:nvSpPr>
          <p:cNvPr id="27656" name="Rectangle 25">
            <a:extLst>
              <a:ext uri="{FF2B5EF4-FFF2-40B4-BE49-F238E27FC236}">
                <a16:creationId xmlns:a16="http://schemas.microsoft.com/office/drawing/2014/main" id="{3BF761AE-0BC7-4B30-9D52-B1849509431B}"/>
              </a:ext>
            </a:extLst>
          </p:cNvPr>
          <p:cNvSpPr>
            <a:spLocks noChangeArrowheads="1"/>
          </p:cNvSpPr>
          <p:nvPr/>
        </p:nvSpPr>
        <p:spPr bwMode="gray">
          <a:xfrm>
            <a:off x="2604506" y="4024374"/>
            <a:ext cx="3278186" cy="152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lvl1pPr marL="177800" indent="-177800">
              <a:lnSpc>
                <a:spcPct val="140000"/>
              </a:lnSpc>
              <a:spcBef>
                <a:spcPct val="30000"/>
              </a:spcBef>
              <a:buClr>
                <a:srgbClr val="808080"/>
              </a:buClr>
              <a:buSzPct val="60000"/>
              <a:buFont typeface="Wingdings" panose="05000000000000000000" pitchFamily="2" charset="2"/>
              <a:buChar char="l"/>
              <a:tabLst>
                <a:tab pos="1028700" algn="l"/>
                <a:tab pos="1714500" algn="l"/>
              </a:tabLst>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tabLst>
                <a:tab pos="1028700" algn="l"/>
                <a:tab pos="1714500" algn="l"/>
              </a:tabLst>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tabLst>
                <a:tab pos="1028700" algn="l"/>
                <a:tab pos="1714500" algn="l"/>
              </a:tabLst>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tabLst>
                <a:tab pos="1028700" algn="l"/>
                <a:tab pos="1714500" algn="l"/>
              </a:tabLst>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tabLst>
                <a:tab pos="1028700" algn="l"/>
                <a:tab pos="1714500" algn="l"/>
              </a:tabLst>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tabLst>
                <a:tab pos="1028700" algn="l"/>
                <a:tab pos="1714500" algn="l"/>
              </a:tabLst>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tabLst>
                <a:tab pos="1028700" algn="l"/>
                <a:tab pos="1714500" algn="l"/>
              </a:tabLst>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tabLst>
                <a:tab pos="1028700" algn="l"/>
                <a:tab pos="1714500" algn="l"/>
              </a:tabLst>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tabLst>
                <a:tab pos="1028700" algn="l"/>
                <a:tab pos="1714500" algn="l"/>
              </a:tabLst>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10000"/>
              </a:lnSpc>
              <a:spcBef>
                <a:spcPct val="0"/>
              </a:spcBef>
              <a:buClr>
                <a:srgbClr val="990000"/>
              </a:buClr>
              <a:buSzPct val="75000"/>
              <a:buFont typeface="Wingdings" panose="05000000000000000000" pitchFamily="2" charset="2"/>
              <a:buChar char="n"/>
            </a:pPr>
            <a:r>
              <a:rPr lang="zh-CN" altLang="en-US" sz="1600" dirty="0">
                <a:solidFill>
                  <a:srgbClr val="080808"/>
                </a:solidFill>
                <a:latin typeface="微软雅黑" panose="020B0503020204020204" pitchFamily="34" charset="-122"/>
                <a:ea typeface="微软雅黑" panose="020B0503020204020204" pitchFamily="34" charset="-122"/>
              </a:rPr>
              <a:t>在</a:t>
            </a:r>
            <a:r>
              <a:rPr lang="en-US" altLang="zh-CN" sz="1600" dirty="0">
                <a:solidFill>
                  <a:srgbClr val="080808"/>
                </a:solidFill>
                <a:latin typeface="微软雅黑" panose="020B0503020204020204" pitchFamily="34" charset="-122"/>
                <a:ea typeface="微软雅黑" panose="020B0503020204020204" pitchFamily="34" charset="-122"/>
              </a:rPr>
              <a:t>DR</a:t>
            </a:r>
            <a:r>
              <a:rPr lang="zh-CN" altLang="en-US" sz="1600" dirty="0">
                <a:solidFill>
                  <a:srgbClr val="080808"/>
                </a:solidFill>
                <a:latin typeface="微软雅黑" panose="020B0503020204020204" pitchFamily="34" charset="-122"/>
                <a:ea typeface="微软雅黑" panose="020B0503020204020204" pitchFamily="34" charset="-122"/>
              </a:rPr>
              <a:t>和叶子路由器以及组播数据流将要经过的所有路由器上手工指定</a:t>
            </a:r>
            <a:r>
              <a:rPr lang="en-US" altLang="zh-CN" sz="1600" dirty="0">
                <a:solidFill>
                  <a:srgbClr val="080808"/>
                </a:solidFill>
                <a:latin typeface="微软雅黑" panose="020B0503020204020204" pitchFamily="34" charset="-122"/>
                <a:ea typeface="微软雅黑" panose="020B0503020204020204" pitchFamily="34" charset="-122"/>
              </a:rPr>
              <a:t>RP</a:t>
            </a:r>
            <a:r>
              <a:rPr lang="zh-CN" altLang="en-US" sz="1600" dirty="0">
                <a:solidFill>
                  <a:srgbClr val="080808"/>
                </a:solidFill>
                <a:latin typeface="微软雅黑" panose="020B0503020204020204" pitchFamily="34" charset="-122"/>
                <a:ea typeface="微软雅黑" panose="020B0503020204020204" pitchFamily="34" charset="-122"/>
              </a:rPr>
              <a:t>的</a:t>
            </a:r>
            <a:r>
              <a:rPr lang="en-US" altLang="zh-CN" sz="1600" dirty="0">
                <a:solidFill>
                  <a:srgbClr val="080808"/>
                </a:solidFill>
                <a:latin typeface="微软雅黑" panose="020B0503020204020204" pitchFamily="34" charset="-122"/>
                <a:ea typeface="微软雅黑" panose="020B0503020204020204" pitchFamily="34" charset="-122"/>
              </a:rPr>
              <a:t>IP</a:t>
            </a:r>
            <a:r>
              <a:rPr lang="zh-CN" altLang="en-US" sz="1600" dirty="0">
                <a:solidFill>
                  <a:srgbClr val="080808"/>
                </a:solidFill>
                <a:latin typeface="微软雅黑" panose="020B0503020204020204" pitchFamily="34" charset="-122"/>
                <a:ea typeface="微软雅黑" panose="020B0503020204020204" pitchFamily="34" charset="-122"/>
              </a:rPr>
              <a:t>地址</a:t>
            </a:r>
          </a:p>
          <a:p>
            <a:pPr eaLnBrk="1" hangingPunct="1">
              <a:lnSpc>
                <a:spcPct val="110000"/>
              </a:lnSpc>
              <a:spcBef>
                <a:spcPct val="0"/>
              </a:spcBef>
              <a:buClr>
                <a:srgbClr val="990000"/>
              </a:buClr>
              <a:buSzPct val="75000"/>
              <a:buFont typeface="Wingdings" panose="05000000000000000000" pitchFamily="2" charset="2"/>
              <a:buChar char="n"/>
            </a:pPr>
            <a:r>
              <a:rPr lang="zh-CN" altLang="en-US" sz="1600" dirty="0">
                <a:solidFill>
                  <a:srgbClr val="080808"/>
                </a:solidFill>
                <a:latin typeface="微软雅黑" panose="020B0503020204020204" pitchFamily="34" charset="-122"/>
                <a:ea typeface="微软雅黑" panose="020B0503020204020204" pitchFamily="34" charset="-122"/>
              </a:rPr>
              <a:t>简单，维护方便</a:t>
            </a:r>
          </a:p>
          <a:p>
            <a:pPr eaLnBrk="1" hangingPunct="1">
              <a:lnSpc>
                <a:spcPct val="110000"/>
              </a:lnSpc>
              <a:spcBef>
                <a:spcPct val="0"/>
              </a:spcBef>
              <a:buClr>
                <a:srgbClr val="990000"/>
              </a:buClr>
              <a:buSzPct val="75000"/>
              <a:buFont typeface="Wingdings" panose="05000000000000000000" pitchFamily="2" charset="2"/>
              <a:buChar char="n"/>
            </a:pPr>
            <a:r>
              <a:rPr lang="zh-CN" altLang="en-US" sz="1600" dirty="0">
                <a:solidFill>
                  <a:srgbClr val="080808"/>
                </a:solidFill>
                <a:latin typeface="微软雅黑" panose="020B0503020204020204" pitchFamily="34" charset="-122"/>
                <a:ea typeface="微软雅黑" panose="020B0503020204020204" pitchFamily="34" charset="-122"/>
              </a:rPr>
              <a:t>适合小型网络</a:t>
            </a:r>
          </a:p>
        </p:txBody>
      </p:sp>
      <p:sp>
        <p:nvSpPr>
          <p:cNvPr id="27657" name="Rectangle 26">
            <a:extLst>
              <a:ext uri="{FF2B5EF4-FFF2-40B4-BE49-F238E27FC236}">
                <a16:creationId xmlns:a16="http://schemas.microsoft.com/office/drawing/2014/main" id="{BB53DF28-FAE9-45B2-989C-1537E2EC3C32}"/>
              </a:ext>
            </a:extLst>
          </p:cNvPr>
          <p:cNvSpPr>
            <a:spLocks noChangeArrowheads="1"/>
          </p:cNvSpPr>
          <p:nvPr/>
        </p:nvSpPr>
        <p:spPr bwMode="gray">
          <a:xfrm>
            <a:off x="2245730" y="3537013"/>
            <a:ext cx="3636962"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ctr" eaLnBrk="1" hangingPunct="1">
              <a:lnSpc>
                <a:spcPct val="100000"/>
              </a:lnSpc>
              <a:spcBef>
                <a:spcPct val="0"/>
              </a:spcBef>
              <a:buClrTx/>
              <a:buSzTx/>
              <a:buFontTx/>
              <a:buNone/>
            </a:pPr>
            <a:r>
              <a:rPr lang="zh-CN" altLang="en-US" sz="1800" b="1">
                <a:solidFill>
                  <a:srgbClr val="FFFFFF"/>
                </a:solidFill>
                <a:latin typeface="微软雅黑" panose="020B0503020204020204" pitchFamily="34" charset="-122"/>
                <a:ea typeface="微软雅黑" panose="020B0503020204020204" pitchFamily="34" charset="-122"/>
              </a:rPr>
              <a:t>静态配置</a:t>
            </a:r>
            <a:r>
              <a:rPr lang="en-US" altLang="zh-CN" sz="1800" b="1">
                <a:solidFill>
                  <a:srgbClr val="FFFFFF"/>
                </a:solidFill>
                <a:latin typeface="微软雅黑" panose="020B0503020204020204" pitchFamily="34" charset="-122"/>
                <a:ea typeface="微软雅黑" panose="020B0503020204020204" pitchFamily="34" charset="-122"/>
              </a:rPr>
              <a:t>RP</a:t>
            </a:r>
          </a:p>
        </p:txBody>
      </p:sp>
      <p:sp>
        <p:nvSpPr>
          <p:cNvPr id="27658" name="Rectangle 27">
            <a:extLst>
              <a:ext uri="{FF2B5EF4-FFF2-40B4-BE49-F238E27FC236}">
                <a16:creationId xmlns:a16="http://schemas.microsoft.com/office/drawing/2014/main" id="{9324D3A8-D6D2-44F0-9A03-E5B6FC007681}"/>
              </a:ext>
            </a:extLst>
          </p:cNvPr>
          <p:cNvSpPr>
            <a:spLocks noChangeArrowheads="1"/>
          </p:cNvSpPr>
          <p:nvPr/>
        </p:nvSpPr>
        <p:spPr bwMode="gray">
          <a:xfrm>
            <a:off x="6424031" y="4002149"/>
            <a:ext cx="3163463" cy="155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lvl1pPr marL="177800" indent="-177800">
              <a:lnSpc>
                <a:spcPct val="140000"/>
              </a:lnSpc>
              <a:spcBef>
                <a:spcPct val="30000"/>
              </a:spcBef>
              <a:buClr>
                <a:srgbClr val="808080"/>
              </a:buClr>
              <a:buSzPct val="60000"/>
              <a:buFont typeface="Wingdings" panose="05000000000000000000" pitchFamily="2" charset="2"/>
              <a:buChar char="l"/>
              <a:tabLst>
                <a:tab pos="1028700" algn="l"/>
                <a:tab pos="1714500" algn="l"/>
              </a:tabLst>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tabLst>
                <a:tab pos="1028700" algn="l"/>
                <a:tab pos="1714500" algn="l"/>
              </a:tabLst>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tabLst>
                <a:tab pos="1028700" algn="l"/>
                <a:tab pos="1714500" algn="l"/>
              </a:tabLst>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tabLst>
                <a:tab pos="1028700" algn="l"/>
                <a:tab pos="1714500" algn="l"/>
              </a:tabLst>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tabLst>
                <a:tab pos="1028700" algn="l"/>
                <a:tab pos="1714500" algn="l"/>
              </a:tabLst>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tabLst>
                <a:tab pos="1028700" algn="l"/>
                <a:tab pos="1714500" algn="l"/>
              </a:tabLst>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tabLst>
                <a:tab pos="1028700" algn="l"/>
                <a:tab pos="1714500" algn="l"/>
              </a:tabLst>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tabLst>
                <a:tab pos="1028700" algn="l"/>
                <a:tab pos="1714500" algn="l"/>
              </a:tabLst>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tabLst>
                <a:tab pos="1028700" algn="l"/>
                <a:tab pos="1714500" algn="l"/>
              </a:tabLst>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10000"/>
              </a:lnSpc>
              <a:spcBef>
                <a:spcPct val="0"/>
              </a:spcBef>
              <a:buClr>
                <a:srgbClr val="990000"/>
              </a:buClr>
              <a:buSzPct val="75000"/>
              <a:buFont typeface="Wingdings" panose="05000000000000000000" pitchFamily="2" charset="2"/>
              <a:buChar char="n"/>
            </a:pPr>
            <a:r>
              <a:rPr lang="zh-CN" altLang="en-US" sz="1600" dirty="0">
                <a:solidFill>
                  <a:srgbClr val="080808"/>
                </a:solidFill>
                <a:latin typeface="微软雅黑" panose="020B0503020204020204" pitchFamily="34" charset="-122"/>
                <a:ea typeface="微软雅黑" panose="020B0503020204020204" pitchFamily="34" charset="-122"/>
              </a:rPr>
              <a:t>自举路由器</a:t>
            </a:r>
            <a:r>
              <a:rPr lang="en-US" altLang="zh-CN" sz="1600" dirty="0">
                <a:solidFill>
                  <a:srgbClr val="080808"/>
                </a:solidFill>
                <a:latin typeface="微软雅黑" panose="020B0503020204020204" pitchFamily="34" charset="-122"/>
                <a:ea typeface="微软雅黑" panose="020B0503020204020204" pitchFamily="34" charset="-122"/>
              </a:rPr>
              <a:t>BSR </a:t>
            </a:r>
            <a:r>
              <a:rPr lang="zh-CN" altLang="en-US" sz="1600" dirty="0">
                <a:solidFill>
                  <a:srgbClr val="080808"/>
                </a:solidFill>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Bootstrap Router</a:t>
            </a:r>
            <a:r>
              <a:rPr lang="zh-CN" altLang="en-US" sz="1600" dirty="0">
                <a:latin typeface="微软雅黑" panose="020B0503020204020204" pitchFamily="34" charset="-122"/>
                <a:ea typeface="微软雅黑" panose="020B0503020204020204" pitchFamily="34" charset="-122"/>
              </a:rPr>
              <a:t>）</a:t>
            </a:r>
            <a:endParaRPr lang="zh-CN" altLang="en-US" sz="1600" dirty="0">
              <a:solidFill>
                <a:srgbClr val="080808"/>
              </a:solidFill>
              <a:latin typeface="微软雅黑" panose="020B0503020204020204" pitchFamily="34" charset="-122"/>
              <a:ea typeface="微软雅黑" panose="020B0503020204020204" pitchFamily="34" charset="-122"/>
            </a:endParaRPr>
          </a:p>
          <a:p>
            <a:pPr eaLnBrk="1" hangingPunct="1">
              <a:lnSpc>
                <a:spcPct val="110000"/>
              </a:lnSpc>
              <a:spcBef>
                <a:spcPct val="0"/>
              </a:spcBef>
              <a:buClr>
                <a:srgbClr val="990000"/>
              </a:buClr>
              <a:buSzPct val="75000"/>
              <a:buFont typeface="Wingdings" panose="05000000000000000000" pitchFamily="2" charset="2"/>
              <a:buChar char="n"/>
            </a:pPr>
            <a:r>
              <a:rPr lang="zh-CN" altLang="en-US" sz="1600" dirty="0">
                <a:solidFill>
                  <a:srgbClr val="080808"/>
                </a:solidFill>
                <a:latin typeface="微软雅黑" panose="020B0503020204020204" pitchFamily="34" charset="-122"/>
                <a:ea typeface="微软雅黑" panose="020B0503020204020204" pitchFamily="34" charset="-122"/>
              </a:rPr>
              <a:t>减少配置工作量</a:t>
            </a:r>
          </a:p>
          <a:p>
            <a:pPr eaLnBrk="1" hangingPunct="1">
              <a:lnSpc>
                <a:spcPct val="110000"/>
              </a:lnSpc>
              <a:spcBef>
                <a:spcPct val="0"/>
              </a:spcBef>
              <a:buClr>
                <a:srgbClr val="990000"/>
              </a:buClr>
              <a:buSzPct val="75000"/>
              <a:buFont typeface="Wingdings" panose="05000000000000000000" pitchFamily="2" charset="2"/>
              <a:buChar char="n"/>
            </a:pPr>
            <a:r>
              <a:rPr lang="zh-CN" altLang="en-US" sz="1600" dirty="0">
                <a:solidFill>
                  <a:srgbClr val="080808"/>
                </a:solidFill>
                <a:latin typeface="微软雅黑" panose="020B0503020204020204" pitchFamily="34" charset="-122"/>
                <a:ea typeface="微软雅黑" panose="020B0503020204020204" pitchFamily="34" charset="-122"/>
              </a:rPr>
              <a:t>更好适应网络实时变化</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5">
            <a:extLst>
              <a:ext uri="{FF2B5EF4-FFF2-40B4-BE49-F238E27FC236}">
                <a16:creationId xmlns:a16="http://schemas.microsoft.com/office/drawing/2014/main" id="{446D5F6F-8B29-45A3-BA5A-356EEAB42C12}"/>
              </a:ext>
            </a:extLst>
          </p:cNvPr>
          <p:cNvPicPr>
            <a:picLocks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2270125" y="1323975"/>
            <a:ext cx="7545388" cy="434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93182454-5175-4940-8060-C74721FF4680}"/>
              </a:ext>
            </a:extLst>
          </p:cNvPr>
          <p:cNvSpPr>
            <a:spLocks noGrp="1"/>
          </p:cNvSpPr>
          <p:nvPr>
            <p:ph type="title"/>
          </p:nvPr>
        </p:nvSpPr>
        <p:spPr/>
        <p:txBody>
          <a:bodyPr/>
          <a:lstStyle/>
          <a:p>
            <a:r>
              <a:rPr lang="en-US" altLang="zh-CN" dirty="0"/>
              <a:t>RP</a:t>
            </a:r>
            <a:r>
              <a:rPr lang="zh-CN" altLang="en-US" dirty="0"/>
              <a:t>选举</a:t>
            </a:r>
          </a:p>
        </p:txBody>
      </p:sp>
      <p:pic>
        <p:nvPicPr>
          <p:cNvPr id="3" name="Picture 2" descr="G:\做的项目\公共\扁平图标切换\更新2015_01_21\oss扁平图标库2015_01_21更新-04.png">
            <a:extLst>
              <a:ext uri="{FF2B5EF4-FFF2-40B4-BE49-F238E27FC236}">
                <a16:creationId xmlns:a16="http://schemas.microsoft.com/office/drawing/2014/main" id="{26C2BABA-7EAE-4A90-83E2-D5DCB2A7B868}"/>
              </a:ext>
            </a:extLst>
          </p:cNvPr>
          <p:cNvPicPr>
            <a:picLocks noChangeAspect="1" noChangeArrowheads="1"/>
          </p:cNvPicPr>
          <p:nvPr/>
        </p:nvPicPr>
        <p:blipFill>
          <a:blip r:embed="rId4" cstate="print"/>
          <a:stretch>
            <a:fillRect/>
          </a:stretch>
        </p:blipFill>
        <p:spPr bwMode="auto">
          <a:xfrm>
            <a:off x="5736000" y="1376772"/>
            <a:ext cx="720000" cy="671183"/>
          </a:xfrm>
          <a:prstGeom prst="rect">
            <a:avLst/>
          </a:prstGeom>
          <a:noFill/>
        </p:spPr>
      </p:pic>
      <p:pic>
        <p:nvPicPr>
          <p:cNvPr id="4" name="Picture 2" descr="G:\做的项目\公共\扁平图标切换\更新2015_01_21\oss扁平图标库2015_01_21更新-04.png">
            <a:extLst>
              <a:ext uri="{FF2B5EF4-FFF2-40B4-BE49-F238E27FC236}">
                <a16:creationId xmlns:a16="http://schemas.microsoft.com/office/drawing/2014/main" id="{0966EF75-821F-4CDC-8BE9-22CC99DCF916}"/>
              </a:ext>
            </a:extLst>
          </p:cNvPr>
          <p:cNvPicPr>
            <a:picLocks noChangeAspect="1" noChangeArrowheads="1"/>
          </p:cNvPicPr>
          <p:nvPr/>
        </p:nvPicPr>
        <p:blipFill>
          <a:blip r:embed="rId4" cstate="print"/>
          <a:stretch>
            <a:fillRect/>
          </a:stretch>
        </p:blipFill>
        <p:spPr bwMode="auto">
          <a:xfrm>
            <a:off x="2819636" y="3380745"/>
            <a:ext cx="720000" cy="671183"/>
          </a:xfrm>
          <a:prstGeom prst="rect">
            <a:avLst/>
          </a:prstGeom>
          <a:noFill/>
        </p:spPr>
      </p:pic>
      <p:pic>
        <p:nvPicPr>
          <p:cNvPr id="5" name="Picture 2" descr="G:\做的项目\公共\扁平图标切换\更新2015_01_21\oss扁平图标库2015_01_21更新-04.png">
            <a:extLst>
              <a:ext uri="{FF2B5EF4-FFF2-40B4-BE49-F238E27FC236}">
                <a16:creationId xmlns:a16="http://schemas.microsoft.com/office/drawing/2014/main" id="{348BD140-7D78-45CA-9B3D-E3D5DD6BC0DC}"/>
              </a:ext>
            </a:extLst>
          </p:cNvPr>
          <p:cNvPicPr>
            <a:picLocks noChangeAspect="1" noChangeArrowheads="1"/>
          </p:cNvPicPr>
          <p:nvPr/>
        </p:nvPicPr>
        <p:blipFill>
          <a:blip r:embed="rId4" cstate="print"/>
          <a:stretch>
            <a:fillRect/>
          </a:stretch>
        </p:blipFill>
        <p:spPr bwMode="auto">
          <a:xfrm>
            <a:off x="5736000" y="5481228"/>
            <a:ext cx="720000" cy="671183"/>
          </a:xfrm>
          <a:prstGeom prst="rect">
            <a:avLst/>
          </a:prstGeom>
          <a:noFill/>
        </p:spPr>
      </p:pic>
      <p:pic>
        <p:nvPicPr>
          <p:cNvPr id="6" name="Picture 2" descr="G:\做的项目\公共\扁平图标切换\更新2015_01_21\oss扁平图标库2015_01_21更新-04.png">
            <a:extLst>
              <a:ext uri="{FF2B5EF4-FFF2-40B4-BE49-F238E27FC236}">
                <a16:creationId xmlns:a16="http://schemas.microsoft.com/office/drawing/2014/main" id="{86B3BAE6-39A1-440C-ABDB-58DC367280ED}"/>
              </a:ext>
            </a:extLst>
          </p:cNvPr>
          <p:cNvPicPr>
            <a:picLocks noChangeAspect="1" noChangeArrowheads="1"/>
          </p:cNvPicPr>
          <p:nvPr/>
        </p:nvPicPr>
        <p:blipFill>
          <a:blip r:embed="rId4" cstate="print"/>
          <a:stretch>
            <a:fillRect/>
          </a:stretch>
        </p:blipFill>
        <p:spPr bwMode="auto">
          <a:xfrm>
            <a:off x="9084332" y="3380746"/>
            <a:ext cx="720000" cy="671183"/>
          </a:xfrm>
          <a:prstGeom prst="rect">
            <a:avLst/>
          </a:prstGeom>
          <a:noFill/>
        </p:spPr>
      </p:pic>
      <p:pic>
        <p:nvPicPr>
          <p:cNvPr id="7" name="Picture 2" descr="G:\做的项目\公共\扁平图标切换\更新2015_01_21\oss扁平图标库2015_01_21更新-04.png">
            <a:extLst>
              <a:ext uri="{FF2B5EF4-FFF2-40B4-BE49-F238E27FC236}">
                <a16:creationId xmlns:a16="http://schemas.microsoft.com/office/drawing/2014/main" id="{C0A8A923-7FD9-47DC-80D5-73BCD97A0167}"/>
              </a:ext>
            </a:extLst>
          </p:cNvPr>
          <p:cNvPicPr>
            <a:picLocks noChangeAspect="1" noChangeArrowheads="1"/>
          </p:cNvPicPr>
          <p:nvPr/>
        </p:nvPicPr>
        <p:blipFill>
          <a:blip r:embed="rId4" cstate="print"/>
          <a:stretch>
            <a:fillRect/>
          </a:stretch>
        </p:blipFill>
        <p:spPr bwMode="auto">
          <a:xfrm>
            <a:off x="5736000" y="3380744"/>
            <a:ext cx="720000" cy="671183"/>
          </a:xfrm>
          <a:prstGeom prst="rect">
            <a:avLst/>
          </a:prstGeom>
          <a:noFill/>
        </p:spPr>
      </p:pic>
      <p:pic>
        <p:nvPicPr>
          <p:cNvPr id="9" name="Picture 2" descr="G:\做的项目\公共\扁平图标切换\更新2015_01_21\oss扁平图标库2015_01_21更新-04.png">
            <a:extLst>
              <a:ext uri="{FF2B5EF4-FFF2-40B4-BE49-F238E27FC236}">
                <a16:creationId xmlns:a16="http://schemas.microsoft.com/office/drawing/2014/main" id="{7A4BF1A7-3560-4ADC-A44A-E5A2D0A2FE08}"/>
              </a:ext>
            </a:extLst>
          </p:cNvPr>
          <p:cNvPicPr>
            <a:picLocks noChangeAspect="1" noChangeArrowheads="1"/>
          </p:cNvPicPr>
          <p:nvPr/>
        </p:nvPicPr>
        <p:blipFill>
          <a:blip r:embed="rId4" cstate="print"/>
          <a:stretch>
            <a:fillRect/>
          </a:stretch>
        </p:blipFill>
        <p:spPr bwMode="auto">
          <a:xfrm>
            <a:off x="3683732" y="5157514"/>
            <a:ext cx="720000" cy="671183"/>
          </a:xfrm>
          <a:prstGeom prst="rect">
            <a:avLst/>
          </a:prstGeom>
          <a:noFill/>
        </p:spPr>
      </p:pic>
      <p:pic>
        <p:nvPicPr>
          <p:cNvPr id="10" name="Picture 2" descr="G:\做的项目\公共\扁平图标切换\更新2015_01_21\oss扁平图标库2015_01_21更新-04.png">
            <a:extLst>
              <a:ext uri="{FF2B5EF4-FFF2-40B4-BE49-F238E27FC236}">
                <a16:creationId xmlns:a16="http://schemas.microsoft.com/office/drawing/2014/main" id="{B42159BD-19E7-4252-BE5F-A3C13F666117}"/>
              </a:ext>
            </a:extLst>
          </p:cNvPr>
          <p:cNvPicPr>
            <a:picLocks noChangeAspect="1" noChangeArrowheads="1"/>
          </p:cNvPicPr>
          <p:nvPr/>
        </p:nvPicPr>
        <p:blipFill>
          <a:blip r:embed="rId4" cstate="print"/>
          <a:stretch>
            <a:fillRect/>
          </a:stretch>
        </p:blipFill>
        <p:spPr bwMode="auto">
          <a:xfrm>
            <a:off x="8364332" y="5162698"/>
            <a:ext cx="720000" cy="671183"/>
          </a:xfrm>
          <a:prstGeom prst="rect">
            <a:avLst/>
          </a:prstGeom>
          <a:noFill/>
        </p:spPr>
      </p:pic>
      <p:sp>
        <p:nvSpPr>
          <p:cNvPr id="13" name="Rectangle 6">
            <a:extLst>
              <a:ext uri="{FF2B5EF4-FFF2-40B4-BE49-F238E27FC236}">
                <a16:creationId xmlns:a16="http://schemas.microsoft.com/office/drawing/2014/main" id="{C5824FAC-CA36-4310-AE24-E87231FCA4E7}"/>
              </a:ext>
            </a:extLst>
          </p:cNvPr>
          <p:cNvSpPr>
            <a:spLocks noChangeArrowheads="1"/>
          </p:cNvSpPr>
          <p:nvPr/>
        </p:nvSpPr>
        <p:spPr bwMode="auto">
          <a:xfrm>
            <a:off x="3523285" y="2346657"/>
            <a:ext cx="2051843" cy="36035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962" tIns="41275" rIns="80962" bIns="41275">
            <a:spAutoFit/>
          </a:bodyPr>
          <a:lstStyle>
            <a:lvl1pPr defTabSz="804863">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804863">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804863">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804863">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804863">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ctr">
              <a:lnSpc>
                <a:spcPct val="100000"/>
              </a:lnSpc>
              <a:spcBef>
                <a:spcPct val="0"/>
              </a:spcBef>
              <a:buClrTx/>
              <a:buSzTx/>
              <a:buFontTx/>
              <a:buNone/>
            </a:pPr>
            <a:r>
              <a:rPr lang="en-US" altLang="zh-CN" sz="1800" dirty="0">
                <a:latin typeface="微软雅黑" panose="020B0503020204020204" pitchFamily="34" charset="-122"/>
                <a:ea typeface="微软雅黑" panose="020B0503020204020204" pitchFamily="34" charset="-122"/>
              </a:rPr>
              <a:t>IPv6 PIM-SM</a:t>
            </a:r>
            <a:r>
              <a:rPr lang="zh-CN" altLang="en-US" sz="1800" dirty="0">
                <a:latin typeface="微软雅黑" panose="020B0503020204020204" pitchFamily="34" charset="-122"/>
                <a:ea typeface="微软雅黑" panose="020B0503020204020204" pitchFamily="34" charset="-122"/>
              </a:rPr>
              <a:t>网络</a:t>
            </a:r>
          </a:p>
        </p:txBody>
      </p:sp>
      <p:cxnSp>
        <p:nvCxnSpPr>
          <p:cNvPr id="16" name="直接箭头连接符 15">
            <a:extLst>
              <a:ext uri="{FF2B5EF4-FFF2-40B4-BE49-F238E27FC236}">
                <a16:creationId xmlns:a16="http://schemas.microsoft.com/office/drawing/2014/main" id="{5EF4C111-23C8-4A0C-A71D-F487FD915E26}"/>
              </a:ext>
            </a:extLst>
          </p:cNvPr>
          <p:cNvCxnSpPr>
            <a:cxnSpLocks/>
          </p:cNvCxnSpPr>
          <p:nvPr/>
        </p:nvCxnSpPr>
        <p:spPr bwMode="auto">
          <a:xfrm flipH="1" flipV="1">
            <a:off x="6456000" y="4051928"/>
            <a:ext cx="1800240" cy="110558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 name="直接箭头连接符 18">
            <a:extLst>
              <a:ext uri="{FF2B5EF4-FFF2-40B4-BE49-F238E27FC236}">
                <a16:creationId xmlns:a16="http://schemas.microsoft.com/office/drawing/2014/main" id="{6E6F8DB4-AB1B-401C-B0FF-E83D5F52E577}"/>
              </a:ext>
            </a:extLst>
          </p:cNvPr>
          <p:cNvCxnSpPr>
            <a:cxnSpLocks/>
          </p:cNvCxnSpPr>
          <p:nvPr/>
        </p:nvCxnSpPr>
        <p:spPr bwMode="auto">
          <a:xfrm flipV="1">
            <a:off x="4403732" y="4051927"/>
            <a:ext cx="1260220" cy="110558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3" name="箭头: 燕尾形 22">
            <a:extLst>
              <a:ext uri="{FF2B5EF4-FFF2-40B4-BE49-F238E27FC236}">
                <a16:creationId xmlns:a16="http://schemas.microsoft.com/office/drawing/2014/main" id="{1EA5A96C-C5E4-44B8-BC47-126153F8845A}"/>
              </a:ext>
            </a:extLst>
          </p:cNvPr>
          <p:cNvSpPr/>
          <p:nvPr/>
        </p:nvSpPr>
        <p:spPr bwMode="auto">
          <a:xfrm rot="5400000">
            <a:off x="5485693" y="4592592"/>
            <a:ext cx="1250908" cy="333254"/>
          </a:xfrm>
          <a:prstGeom prst="notchedRightArrow">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24" name="箭头: 燕尾形 23">
            <a:extLst>
              <a:ext uri="{FF2B5EF4-FFF2-40B4-BE49-F238E27FC236}">
                <a16:creationId xmlns:a16="http://schemas.microsoft.com/office/drawing/2014/main" id="{3A28CDF5-99D1-4C76-B866-CF5DFEB11B08}"/>
              </a:ext>
            </a:extLst>
          </p:cNvPr>
          <p:cNvSpPr/>
          <p:nvPr/>
        </p:nvSpPr>
        <p:spPr bwMode="auto">
          <a:xfrm rot="10800000">
            <a:off x="4029481" y="3519118"/>
            <a:ext cx="1250908" cy="333254"/>
          </a:xfrm>
          <a:prstGeom prst="notchedRightArrow">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25" name="箭头: 燕尾形 24">
            <a:extLst>
              <a:ext uri="{FF2B5EF4-FFF2-40B4-BE49-F238E27FC236}">
                <a16:creationId xmlns:a16="http://schemas.microsoft.com/office/drawing/2014/main" id="{E8AF7555-5E85-456B-B655-4BE765A81E0F}"/>
              </a:ext>
            </a:extLst>
          </p:cNvPr>
          <p:cNvSpPr/>
          <p:nvPr/>
        </p:nvSpPr>
        <p:spPr bwMode="auto">
          <a:xfrm>
            <a:off x="7283267" y="3519118"/>
            <a:ext cx="1250908" cy="333254"/>
          </a:xfrm>
          <a:prstGeom prst="notchedRightArrow">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26" name="箭头: 燕尾形 25">
            <a:extLst>
              <a:ext uri="{FF2B5EF4-FFF2-40B4-BE49-F238E27FC236}">
                <a16:creationId xmlns:a16="http://schemas.microsoft.com/office/drawing/2014/main" id="{C7DBEE58-7E33-43FA-BC07-4425E7F43BF7}"/>
              </a:ext>
            </a:extLst>
          </p:cNvPr>
          <p:cNvSpPr/>
          <p:nvPr/>
        </p:nvSpPr>
        <p:spPr bwMode="auto">
          <a:xfrm rot="16200000">
            <a:off x="5470546" y="2540386"/>
            <a:ext cx="1250908" cy="333254"/>
          </a:xfrm>
          <a:prstGeom prst="notchedRightArrow">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31" name="Rectangle 7">
            <a:extLst>
              <a:ext uri="{FF2B5EF4-FFF2-40B4-BE49-F238E27FC236}">
                <a16:creationId xmlns:a16="http://schemas.microsoft.com/office/drawing/2014/main" id="{BC436F99-6408-499A-82FD-E714115EE530}"/>
              </a:ext>
            </a:extLst>
          </p:cNvPr>
          <p:cNvSpPr>
            <a:spLocks noChangeArrowheads="1"/>
          </p:cNvSpPr>
          <p:nvPr/>
        </p:nvSpPr>
        <p:spPr bwMode="auto">
          <a:xfrm>
            <a:off x="3752199" y="4804752"/>
            <a:ext cx="605935" cy="29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962" tIns="41275" rIns="80962" bIns="41275">
            <a:spAutoFit/>
          </a:bodyPr>
          <a:lstStyle>
            <a:lvl1pPr defTabSz="804863">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804863">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804863">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804863">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804863">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ctr">
              <a:lnSpc>
                <a:spcPct val="100000"/>
              </a:lnSpc>
              <a:spcBef>
                <a:spcPct val="0"/>
              </a:spcBef>
              <a:buClrTx/>
              <a:buSzTx/>
              <a:buFontTx/>
              <a:buNone/>
            </a:pPr>
            <a:r>
              <a:rPr lang="en-US" altLang="zh-CN" sz="1400" b="1" dirty="0">
                <a:latin typeface="微软雅黑" panose="020B0503020204020204" pitchFamily="34" charset="-122"/>
                <a:ea typeface="微软雅黑" panose="020B0503020204020204" pitchFamily="34" charset="-122"/>
              </a:rPr>
              <a:t>C-RP</a:t>
            </a:r>
          </a:p>
        </p:txBody>
      </p:sp>
      <p:sp>
        <p:nvSpPr>
          <p:cNvPr id="32" name="Rectangle 7">
            <a:extLst>
              <a:ext uri="{FF2B5EF4-FFF2-40B4-BE49-F238E27FC236}">
                <a16:creationId xmlns:a16="http://schemas.microsoft.com/office/drawing/2014/main" id="{9F7A4DCE-253B-429B-ACD7-311B4B6D4532}"/>
              </a:ext>
            </a:extLst>
          </p:cNvPr>
          <p:cNvSpPr>
            <a:spLocks noChangeArrowheads="1"/>
          </p:cNvSpPr>
          <p:nvPr/>
        </p:nvSpPr>
        <p:spPr bwMode="auto">
          <a:xfrm>
            <a:off x="8421365" y="4852747"/>
            <a:ext cx="605935" cy="29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962" tIns="41275" rIns="80962" bIns="41275">
            <a:spAutoFit/>
          </a:bodyPr>
          <a:lstStyle>
            <a:lvl1pPr defTabSz="804863">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804863">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804863">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804863">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804863">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ctr">
              <a:lnSpc>
                <a:spcPct val="100000"/>
              </a:lnSpc>
              <a:spcBef>
                <a:spcPct val="0"/>
              </a:spcBef>
              <a:buClrTx/>
              <a:buSzTx/>
              <a:buFontTx/>
              <a:buNone/>
            </a:pPr>
            <a:r>
              <a:rPr lang="en-US" altLang="zh-CN" sz="1400" b="1" dirty="0">
                <a:latin typeface="微软雅黑" panose="020B0503020204020204" pitchFamily="34" charset="-122"/>
                <a:ea typeface="微软雅黑" panose="020B0503020204020204" pitchFamily="34" charset="-122"/>
              </a:rPr>
              <a:t>C-RP</a:t>
            </a:r>
          </a:p>
        </p:txBody>
      </p:sp>
      <p:sp>
        <p:nvSpPr>
          <p:cNvPr id="34" name="Rectangle 14">
            <a:extLst>
              <a:ext uri="{FF2B5EF4-FFF2-40B4-BE49-F238E27FC236}">
                <a16:creationId xmlns:a16="http://schemas.microsoft.com/office/drawing/2014/main" id="{7D1A8EC2-2951-462D-9962-90B72794B573}"/>
              </a:ext>
            </a:extLst>
          </p:cNvPr>
          <p:cNvSpPr>
            <a:spLocks noChangeArrowheads="1"/>
          </p:cNvSpPr>
          <p:nvPr/>
        </p:nvSpPr>
        <p:spPr bwMode="auto">
          <a:xfrm rot="5400000">
            <a:off x="5729831" y="4549640"/>
            <a:ext cx="756617" cy="268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962" tIns="41275" rIns="80962" bIns="41275">
            <a:spAutoFit/>
          </a:bodyPr>
          <a:lstStyle>
            <a:lvl1pPr defTabSz="804863">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804863">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804863">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804863">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804863">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ctr">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BSR</a:t>
            </a:r>
            <a:r>
              <a:rPr lang="zh-CN" altLang="en-US" sz="1200" dirty="0">
                <a:latin typeface="微软雅黑" panose="020B0503020204020204" pitchFamily="34" charset="-122"/>
                <a:ea typeface="微软雅黑" panose="020B0503020204020204" pitchFamily="34" charset="-122"/>
              </a:rPr>
              <a:t>消息</a:t>
            </a:r>
          </a:p>
        </p:txBody>
      </p:sp>
      <p:sp>
        <p:nvSpPr>
          <p:cNvPr id="35" name="Rectangle 17">
            <a:extLst>
              <a:ext uri="{FF2B5EF4-FFF2-40B4-BE49-F238E27FC236}">
                <a16:creationId xmlns:a16="http://schemas.microsoft.com/office/drawing/2014/main" id="{E24C0207-2827-4E9C-AF9B-BA3A4BA644E9}"/>
              </a:ext>
            </a:extLst>
          </p:cNvPr>
          <p:cNvSpPr>
            <a:spLocks noChangeArrowheads="1"/>
          </p:cNvSpPr>
          <p:nvPr/>
        </p:nvSpPr>
        <p:spPr bwMode="auto">
          <a:xfrm>
            <a:off x="7540809" y="3567883"/>
            <a:ext cx="756617" cy="268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962" tIns="41275" rIns="80962" bIns="41275">
            <a:spAutoFit/>
          </a:bodyPr>
          <a:lstStyle>
            <a:lvl1pPr defTabSz="804863">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804863">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804863">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804863">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804863">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ctr">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BSR</a:t>
            </a:r>
            <a:r>
              <a:rPr lang="zh-CN" altLang="en-US" sz="1200" dirty="0">
                <a:latin typeface="微软雅黑" panose="020B0503020204020204" pitchFamily="34" charset="-122"/>
                <a:ea typeface="微软雅黑" panose="020B0503020204020204" pitchFamily="34" charset="-122"/>
              </a:rPr>
              <a:t>消息</a:t>
            </a:r>
          </a:p>
        </p:txBody>
      </p:sp>
      <p:sp>
        <p:nvSpPr>
          <p:cNvPr id="36" name="Rectangle 20">
            <a:extLst>
              <a:ext uri="{FF2B5EF4-FFF2-40B4-BE49-F238E27FC236}">
                <a16:creationId xmlns:a16="http://schemas.microsoft.com/office/drawing/2014/main" id="{29D590EE-043C-4F54-BD6F-58B36AF93602}"/>
              </a:ext>
            </a:extLst>
          </p:cNvPr>
          <p:cNvSpPr>
            <a:spLocks noChangeArrowheads="1"/>
          </p:cNvSpPr>
          <p:nvPr/>
        </p:nvSpPr>
        <p:spPr bwMode="auto">
          <a:xfrm>
            <a:off x="4343152" y="3567882"/>
            <a:ext cx="756617" cy="268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962" tIns="41275" rIns="80962" bIns="41275">
            <a:spAutoFit/>
          </a:bodyPr>
          <a:lstStyle>
            <a:lvl1pPr defTabSz="804863">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804863">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804863">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804863">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804863">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ctr">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BSR</a:t>
            </a:r>
            <a:r>
              <a:rPr lang="zh-CN" altLang="en-US" sz="1200" dirty="0">
                <a:latin typeface="微软雅黑" panose="020B0503020204020204" pitchFamily="34" charset="-122"/>
                <a:ea typeface="微软雅黑" panose="020B0503020204020204" pitchFamily="34" charset="-122"/>
              </a:rPr>
              <a:t>消息</a:t>
            </a:r>
          </a:p>
        </p:txBody>
      </p:sp>
      <p:sp>
        <p:nvSpPr>
          <p:cNvPr id="37" name="Rectangle 23">
            <a:extLst>
              <a:ext uri="{FF2B5EF4-FFF2-40B4-BE49-F238E27FC236}">
                <a16:creationId xmlns:a16="http://schemas.microsoft.com/office/drawing/2014/main" id="{CE931138-60A2-4132-9C75-332A93CF969E}"/>
              </a:ext>
            </a:extLst>
          </p:cNvPr>
          <p:cNvSpPr>
            <a:spLocks noChangeArrowheads="1"/>
          </p:cNvSpPr>
          <p:nvPr/>
        </p:nvSpPr>
        <p:spPr bwMode="auto">
          <a:xfrm rot="16200000" flipV="1">
            <a:off x="5729831" y="2647947"/>
            <a:ext cx="756617" cy="268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962" tIns="41275" rIns="80962" bIns="41275">
            <a:spAutoFit/>
          </a:bodyPr>
          <a:lstStyle>
            <a:lvl1pPr defTabSz="804863">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804863">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804863">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804863">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804863">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ctr">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BSR</a:t>
            </a:r>
            <a:r>
              <a:rPr lang="zh-CN" altLang="en-US" sz="1200" dirty="0">
                <a:latin typeface="微软雅黑" panose="020B0503020204020204" pitchFamily="34" charset="-122"/>
                <a:ea typeface="微软雅黑" panose="020B0503020204020204" pitchFamily="34" charset="-122"/>
              </a:rPr>
              <a:t>消息</a:t>
            </a:r>
          </a:p>
        </p:txBody>
      </p:sp>
      <p:sp>
        <p:nvSpPr>
          <p:cNvPr id="38" name="Rectangle 20">
            <a:extLst>
              <a:ext uri="{FF2B5EF4-FFF2-40B4-BE49-F238E27FC236}">
                <a16:creationId xmlns:a16="http://schemas.microsoft.com/office/drawing/2014/main" id="{7FD40690-1CB9-4FD7-B211-70967EC57FB8}"/>
              </a:ext>
            </a:extLst>
          </p:cNvPr>
          <p:cNvSpPr>
            <a:spLocks noChangeArrowheads="1"/>
          </p:cNvSpPr>
          <p:nvPr/>
        </p:nvSpPr>
        <p:spPr bwMode="auto">
          <a:xfrm rot="19101049">
            <a:off x="4479590" y="4369414"/>
            <a:ext cx="897681" cy="268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962" tIns="41275" rIns="80962" bIns="41275">
            <a:spAutoFit/>
          </a:bodyPr>
          <a:lstStyle>
            <a:lvl1pPr defTabSz="804863">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804863">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804863">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804863">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804863">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ctr">
              <a:lnSpc>
                <a:spcPct val="100000"/>
              </a:lnSpc>
              <a:spcBef>
                <a:spcPct val="0"/>
              </a:spcBef>
              <a:buClrTx/>
              <a:buSzTx/>
              <a:buFontTx/>
              <a:buNone/>
            </a:pPr>
            <a:r>
              <a:rPr lang="en-US" altLang="zh-CN" sz="1200" b="1" dirty="0">
                <a:latin typeface="微软雅黑" panose="020B0503020204020204" pitchFamily="34" charset="-122"/>
                <a:ea typeface="微软雅黑" panose="020B0503020204020204" pitchFamily="34" charset="-122"/>
              </a:rPr>
              <a:t>C-RP </a:t>
            </a:r>
            <a:r>
              <a:rPr lang="zh-CN" altLang="en-US" sz="1200" b="1" dirty="0">
                <a:latin typeface="微软雅黑" panose="020B0503020204020204" pitchFamily="34" charset="-122"/>
                <a:ea typeface="微软雅黑" panose="020B0503020204020204" pitchFamily="34" charset="-122"/>
              </a:rPr>
              <a:t>通告</a:t>
            </a:r>
          </a:p>
        </p:txBody>
      </p:sp>
      <p:sp>
        <p:nvSpPr>
          <p:cNvPr id="39" name="Rectangle 20">
            <a:extLst>
              <a:ext uri="{FF2B5EF4-FFF2-40B4-BE49-F238E27FC236}">
                <a16:creationId xmlns:a16="http://schemas.microsoft.com/office/drawing/2014/main" id="{2D6AD273-38E0-4C5B-959D-F91CB6BFA247}"/>
              </a:ext>
            </a:extLst>
          </p:cNvPr>
          <p:cNvSpPr>
            <a:spLocks noChangeArrowheads="1"/>
          </p:cNvSpPr>
          <p:nvPr/>
        </p:nvSpPr>
        <p:spPr bwMode="auto">
          <a:xfrm rot="19285304">
            <a:off x="4888089" y="4565403"/>
            <a:ext cx="471282" cy="268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962" tIns="41275" rIns="80962" bIns="41275">
            <a:spAutoFit/>
          </a:bodyPr>
          <a:lstStyle>
            <a:lvl1pPr defTabSz="804863">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804863">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804863">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804863">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804863">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ctr">
              <a:lnSpc>
                <a:spcPct val="100000"/>
              </a:lnSpc>
              <a:spcBef>
                <a:spcPct val="0"/>
              </a:spcBef>
              <a:buClrTx/>
              <a:buSzTx/>
              <a:buFontTx/>
              <a:buNone/>
            </a:pPr>
            <a:r>
              <a:rPr lang="zh-CN" altLang="en-US" sz="1200" b="1" dirty="0">
                <a:latin typeface="微软雅黑" panose="020B0503020204020204" pitchFamily="34" charset="-122"/>
                <a:ea typeface="微软雅黑" panose="020B0503020204020204" pitchFamily="34" charset="-122"/>
              </a:rPr>
              <a:t>单播</a:t>
            </a:r>
          </a:p>
        </p:txBody>
      </p:sp>
      <p:sp>
        <p:nvSpPr>
          <p:cNvPr id="40" name="Rectangle 20">
            <a:extLst>
              <a:ext uri="{FF2B5EF4-FFF2-40B4-BE49-F238E27FC236}">
                <a16:creationId xmlns:a16="http://schemas.microsoft.com/office/drawing/2014/main" id="{21684ADD-DA58-4720-92DD-6BB48246EE5F}"/>
              </a:ext>
            </a:extLst>
          </p:cNvPr>
          <p:cNvSpPr>
            <a:spLocks noChangeArrowheads="1"/>
          </p:cNvSpPr>
          <p:nvPr/>
        </p:nvSpPr>
        <p:spPr bwMode="auto">
          <a:xfrm rot="1859650">
            <a:off x="7006649" y="4365519"/>
            <a:ext cx="897681" cy="268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962" tIns="41275" rIns="80962" bIns="41275">
            <a:spAutoFit/>
          </a:bodyPr>
          <a:lstStyle>
            <a:lvl1pPr defTabSz="804863">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804863">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804863">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804863">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804863">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ctr">
              <a:lnSpc>
                <a:spcPct val="100000"/>
              </a:lnSpc>
              <a:spcBef>
                <a:spcPct val="0"/>
              </a:spcBef>
              <a:buClrTx/>
              <a:buSzTx/>
              <a:buFontTx/>
              <a:buNone/>
            </a:pPr>
            <a:r>
              <a:rPr lang="en-US" altLang="zh-CN" sz="1200" b="1" dirty="0">
                <a:latin typeface="微软雅黑" panose="020B0503020204020204" pitchFamily="34" charset="-122"/>
                <a:ea typeface="微软雅黑" panose="020B0503020204020204" pitchFamily="34" charset="-122"/>
              </a:rPr>
              <a:t>C-RP </a:t>
            </a:r>
            <a:r>
              <a:rPr lang="zh-CN" altLang="en-US" sz="1200" b="1" dirty="0">
                <a:latin typeface="微软雅黑" panose="020B0503020204020204" pitchFamily="34" charset="-122"/>
                <a:ea typeface="微软雅黑" panose="020B0503020204020204" pitchFamily="34" charset="-122"/>
              </a:rPr>
              <a:t>通告</a:t>
            </a:r>
          </a:p>
        </p:txBody>
      </p:sp>
      <p:sp>
        <p:nvSpPr>
          <p:cNvPr id="41" name="Rectangle 20">
            <a:extLst>
              <a:ext uri="{FF2B5EF4-FFF2-40B4-BE49-F238E27FC236}">
                <a16:creationId xmlns:a16="http://schemas.microsoft.com/office/drawing/2014/main" id="{89DA0433-611A-442F-9EC4-A1A99B166085}"/>
              </a:ext>
            </a:extLst>
          </p:cNvPr>
          <p:cNvSpPr>
            <a:spLocks noChangeArrowheads="1"/>
          </p:cNvSpPr>
          <p:nvPr/>
        </p:nvSpPr>
        <p:spPr bwMode="auto">
          <a:xfrm rot="1917064">
            <a:off x="6948989" y="4549641"/>
            <a:ext cx="471282" cy="268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962" tIns="41275" rIns="80962" bIns="41275">
            <a:spAutoFit/>
          </a:bodyPr>
          <a:lstStyle>
            <a:lvl1pPr defTabSz="804863">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804863">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804863">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804863">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804863">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ctr">
              <a:lnSpc>
                <a:spcPct val="100000"/>
              </a:lnSpc>
              <a:spcBef>
                <a:spcPct val="0"/>
              </a:spcBef>
              <a:buClrTx/>
              <a:buSzTx/>
              <a:buFontTx/>
              <a:buNone/>
            </a:pPr>
            <a:r>
              <a:rPr lang="zh-CN" altLang="en-US" sz="1200" b="1" dirty="0">
                <a:latin typeface="微软雅黑" panose="020B0503020204020204" pitchFamily="34" charset="-122"/>
                <a:ea typeface="微软雅黑" panose="020B0503020204020204" pitchFamily="34" charset="-122"/>
              </a:rPr>
              <a:t>单播</a:t>
            </a:r>
          </a:p>
        </p:txBody>
      </p:sp>
      <p:grpSp>
        <p:nvGrpSpPr>
          <p:cNvPr id="42" name="Group 30">
            <a:extLst>
              <a:ext uri="{FF2B5EF4-FFF2-40B4-BE49-F238E27FC236}">
                <a16:creationId xmlns:a16="http://schemas.microsoft.com/office/drawing/2014/main" id="{BDB739CD-801B-4F3A-954A-9A6EA5252168}"/>
              </a:ext>
            </a:extLst>
          </p:cNvPr>
          <p:cNvGrpSpPr>
            <a:grpSpLocks/>
          </p:cNvGrpSpPr>
          <p:nvPr/>
        </p:nvGrpSpPr>
        <p:grpSpPr bwMode="auto">
          <a:xfrm>
            <a:off x="1282099" y="5505102"/>
            <a:ext cx="2314575" cy="574675"/>
            <a:chOff x="176" y="3098"/>
            <a:chExt cx="1458" cy="362"/>
          </a:xfrm>
        </p:grpSpPr>
        <p:sp>
          <p:nvSpPr>
            <p:cNvPr id="43" name="AutoShape 31">
              <a:extLst>
                <a:ext uri="{FF2B5EF4-FFF2-40B4-BE49-F238E27FC236}">
                  <a16:creationId xmlns:a16="http://schemas.microsoft.com/office/drawing/2014/main" id="{670988B4-D7B0-480E-A5B1-CFF14C859A2A}"/>
                </a:ext>
              </a:extLst>
            </p:cNvPr>
            <p:cNvSpPr>
              <a:spLocks noChangeArrowheads="1"/>
            </p:cNvSpPr>
            <p:nvPr/>
          </p:nvSpPr>
          <p:spPr bwMode="auto">
            <a:xfrm>
              <a:off x="192" y="3098"/>
              <a:ext cx="726" cy="185"/>
            </a:xfrm>
            <a:prstGeom prst="rightArrow">
              <a:avLst>
                <a:gd name="adj1" fmla="val 50000"/>
                <a:gd name="adj2" fmla="val 98108"/>
              </a:avLst>
            </a:prstGeom>
            <a:noFill/>
            <a:ln w="1905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fontAlgn="t" hangingPunct="1">
                <a:lnSpc>
                  <a:spcPct val="100000"/>
                </a:lnSpc>
                <a:spcBef>
                  <a:spcPct val="0"/>
                </a:spcBef>
                <a:buClrTx/>
                <a:buSzTx/>
                <a:buFontTx/>
                <a:buNone/>
              </a:pPr>
              <a:endParaRPr lang="en-US" altLang="zh-CN" sz="1800">
                <a:latin typeface="微软雅黑" panose="020B0503020204020204" pitchFamily="34" charset="-122"/>
                <a:ea typeface="微软雅黑" panose="020B0503020204020204" pitchFamily="34" charset="-122"/>
              </a:endParaRPr>
            </a:p>
          </p:txBody>
        </p:sp>
        <p:sp>
          <p:nvSpPr>
            <p:cNvPr id="44" name="Rectangle 32">
              <a:extLst>
                <a:ext uri="{FF2B5EF4-FFF2-40B4-BE49-F238E27FC236}">
                  <a16:creationId xmlns:a16="http://schemas.microsoft.com/office/drawing/2014/main" id="{B30B5175-CE2A-4C63-AF8C-DB6F06BFF037}"/>
                </a:ext>
              </a:extLst>
            </p:cNvPr>
            <p:cNvSpPr>
              <a:spLocks noChangeArrowheads="1"/>
            </p:cNvSpPr>
            <p:nvPr/>
          </p:nvSpPr>
          <p:spPr bwMode="auto">
            <a:xfrm>
              <a:off x="176" y="3272"/>
              <a:ext cx="145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0962" tIns="41275" rIns="80962" bIns="41275">
              <a:spAutoFit/>
            </a:bodyPr>
            <a:lstStyle>
              <a:lvl1pPr defTabSz="804863">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804863">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804863">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804863">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804863">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804863"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lang="en-US" altLang="zh-CN" sz="1400" b="1">
                  <a:latin typeface="微软雅黑" panose="020B0503020204020204" pitchFamily="34" charset="-122"/>
                  <a:ea typeface="微软雅黑" panose="020B0503020204020204" pitchFamily="34" charset="-122"/>
                </a:rPr>
                <a:t>BSR</a:t>
              </a:r>
              <a:r>
                <a:rPr lang="zh-CN" altLang="en-US" sz="1400" b="1">
                  <a:latin typeface="微软雅黑" panose="020B0503020204020204" pitchFamily="34" charset="-122"/>
                  <a:ea typeface="微软雅黑" panose="020B0503020204020204" pitchFamily="34" charset="-122"/>
                </a:rPr>
                <a:t>消息一跳一跳向外扩散</a:t>
              </a:r>
              <a:endParaRPr lang="zh-CN" altLang="en-US" sz="1200" b="1">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187963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494E5C2D-548C-419A-B0E1-DFC60F665E81}"/>
              </a:ext>
            </a:extLst>
          </p:cNvPr>
          <p:cNvSpPr>
            <a:spLocks noGrp="1" noChangeArrowheads="1"/>
          </p:cNvSpPr>
          <p:nvPr>
            <p:ph type="title"/>
          </p:nvPr>
        </p:nvSpPr>
        <p:spPr/>
        <p:txBody>
          <a:bodyPr/>
          <a:lstStyle/>
          <a:p>
            <a:r>
              <a:rPr lang="zh-CN" altLang="en-US"/>
              <a:t>嵌入式</a:t>
            </a:r>
            <a:r>
              <a:rPr lang="en-US" altLang="zh-CN"/>
              <a:t>RP</a:t>
            </a:r>
            <a:r>
              <a:rPr lang="zh-CN" altLang="en-US"/>
              <a:t>的原理</a:t>
            </a:r>
          </a:p>
        </p:txBody>
      </p:sp>
      <p:sp>
        <p:nvSpPr>
          <p:cNvPr id="70659" name="Oval 5">
            <a:extLst>
              <a:ext uri="{FF2B5EF4-FFF2-40B4-BE49-F238E27FC236}">
                <a16:creationId xmlns:a16="http://schemas.microsoft.com/office/drawing/2014/main" id="{B80C6D10-4A48-496E-A59B-8C3F3343EF11}"/>
              </a:ext>
            </a:extLst>
          </p:cNvPr>
          <p:cNvSpPr>
            <a:spLocks noChangeArrowheads="1"/>
          </p:cNvSpPr>
          <p:nvPr/>
        </p:nvSpPr>
        <p:spPr bwMode="gray">
          <a:xfrm>
            <a:off x="2687639" y="5103814"/>
            <a:ext cx="2251075" cy="701675"/>
          </a:xfrm>
          <a:prstGeom prst="ellipse">
            <a:avLst/>
          </a:prstGeom>
          <a:gradFill rotWithShape="1">
            <a:gsLst>
              <a:gs pos="0">
                <a:srgbClr val="B2B2B2"/>
              </a:gs>
              <a:gs pos="100000">
                <a:srgbClr val="ECF4F6">
                  <a:alpha val="64998"/>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ctr" eaLnBrk="1" hangingPunct="1">
              <a:lnSpc>
                <a:spcPct val="100000"/>
              </a:lnSpc>
              <a:spcBef>
                <a:spcPct val="0"/>
              </a:spcBef>
              <a:buClrTx/>
              <a:buSzTx/>
              <a:buFontTx/>
              <a:buNone/>
            </a:pPr>
            <a:endParaRPr lang="en-US" altLang="zh-CN" sz="1800">
              <a:latin typeface="微软雅黑" panose="020B0503020204020204" pitchFamily="34" charset="-122"/>
              <a:ea typeface="微软雅黑" panose="020B0503020204020204" pitchFamily="34" charset="-122"/>
            </a:endParaRPr>
          </a:p>
        </p:txBody>
      </p:sp>
      <p:sp>
        <p:nvSpPr>
          <p:cNvPr id="70660" name="AutoShape 6">
            <a:extLst>
              <a:ext uri="{FF2B5EF4-FFF2-40B4-BE49-F238E27FC236}">
                <a16:creationId xmlns:a16="http://schemas.microsoft.com/office/drawing/2014/main" id="{28C57E21-D518-4B12-AFCE-1DC2AC2D9513}"/>
              </a:ext>
            </a:extLst>
          </p:cNvPr>
          <p:cNvSpPr>
            <a:spLocks noChangeArrowheads="1"/>
          </p:cNvSpPr>
          <p:nvPr/>
        </p:nvSpPr>
        <p:spPr bwMode="gray">
          <a:xfrm>
            <a:off x="2687638" y="2246313"/>
            <a:ext cx="2163762" cy="2857500"/>
          </a:xfrm>
          <a:prstGeom prst="roundRect">
            <a:avLst>
              <a:gd name="adj" fmla="val 17509"/>
            </a:avLst>
          </a:prstGeom>
          <a:gradFill rotWithShape="1">
            <a:gsLst>
              <a:gs pos="0">
                <a:srgbClr val="4E91D4"/>
              </a:gs>
              <a:gs pos="100000">
                <a:srgbClr val="3477A4"/>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fontAlgn="t" hangingPunct="1">
              <a:lnSpc>
                <a:spcPct val="100000"/>
              </a:lnSpc>
              <a:spcBef>
                <a:spcPct val="0"/>
              </a:spcBef>
              <a:buClrTx/>
              <a:buSzTx/>
              <a:buFontTx/>
              <a:buNone/>
            </a:pPr>
            <a:endParaRPr lang="en-US" altLang="zh-CN" sz="1800">
              <a:latin typeface="微软雅黑" panose="020B0503020204020204" pitchFamily="34" charset="-122"/>
              <a:ea typeface="微软雅黑" panose="020B0503020204020204" pitchFamily="34" charset="-122"/>
            </a:endParaRPr>
          </a:p>
        </p:txBody>
      </p:sp>
      <p:sp>
        <p:nvSpPr>
          <p:cNvPr id="70661" name="AutoShape 7">
            <a:extLst>
              <a:ext uri="{FF2B5EF4-FFF2-40B4-BE49-F238E27FC236}">
                <a16:creationId xmlns:a16="http://schemas.microsoft.com/office/drawing/2014/main" id="{D364E5A4-BDE9-4DFE-A34C-54338897F393}"/>
              </a:ext>
            </a:extLst>
          </p:cNvPr>
          <p:cNvSpPr>
            <a:spLocks noChangeArrowheads="1"/>
          </p:cNvSpPr>
          <p:nvPr/>
        </p:nvSpPr>
        <p:spPr bwMode="gray">
          <a:xfrm>
            <a:off x="2720976" y="2230439"/>
            <a:ext cx="2098675" cy="2803525"/>
          </a:xfrm>
          <a:prstGeom prst="roundRect">
            <a:avLst>
              <a:gd name="adj" fmla="val 16667"/>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fontAlgn="t" hangingPunct="1">
              <a:lnSpc>
                <a:spcPct val="100000"/>
              </a:lnSpc>
              <a:spcBef>
                <a:spcPct val="0"/>
              </a:spcBef>
              <a:buClrTx/>
              <a:buSzTx/>
              <a:buFontTx/>
              <a:buNone/>
            </a:pPr>
            <a:endParaRPr lang="en-US" altLang="zh-CN" sz="1800">
              <a:latin typeface="微软雅黑" panose="020B0503020204020204" pitchFamily="34" charset="-122"/>
              <a:ea typeface="微软雅黑" panose="020B0503020204020204" pitchFamily="34" charset="-122"/>
            </a:endParaRPr>
          </a:p>
        </p:txBody>
      </p:sp>
      <p:sp>
        <p:nvSpPr>
          <p:cNvPr id="70662" name="AutoShape 8">
            <a:extLst>
              <a:ext uri="{FF2B5EF4-FFF2-40B4-BE49-F238E27FC236}">
                <a16:creationId xmlns:a16="http://schemas.microsoft.com/office/drawing/2014/main" id="{AB27CB75-BF0F-4562-B16E-100B1BD73E13}"/>
              </a:ext>
            </a:extLst>
          </p:cNvPr>
          <p:cNvSpPr>
            <a:spLocks noChangeArrowheads="1"/>
          </p:cNvSpPr>
          <p:nvPr/>
        </p:nvSpPr>
        <p:spPr bwMode="gray">
          <a:xfrm>
            <a:off x="2738438" y="4318001"/>
            <a:ext cx="2070100" cy="709613"/>
          </a:xfrm>
          <a:prstGeom prst="roundRect">
            <a:avLst>
              <a:gd name="adj" fmla="val 50000"/>
            </a:avLst>
          </a:prstGeom>
          <a:gradFill rotWithShape="1">
            <a:gsLst>
              <a:gs pos="0">
                <a:srgbClr val="99CCFF">
                  <a:alpha val="0"/>
                </a:srgbClr>
              </a:gs>
              <a:gs pos="100000">
                <a:srgbClr val="CBE5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fontAlgn="t" hangingPunct="1">
              <a:lnSpc>
                <a:spcPct val="100000"/>
              </a:lnSpc>
              <a:spcBef>
                <a:spcPct val="0"/>
              </a:spcBef>
              <a:buClrTx/>
              <a:buSzTx/>
              <a:buFontTx/>
              <a:buNone/>
            </a:pPr>
            <a:endParaRPr lang="en-US" altLang="zh-CN" sz="1800">
              <a:latin typeface="微软雅黑" panose="020B0503020204020204" pitchFamily="34" charset="-122"/>
              <a:ea typeface="微软雅黑" panose="020B0503020204020204" pitchFamily="34" charset="-122"/>
            </a:endParaRPr>
          </a:p>
        </p:txBody>
      </p:sp>
      <p:sp>
        <p:nvSpPr>
          <p:cNvPr id="70663" name="AutoShape 9">
            <a:extLst>
              <a:ext uri="{FF2B5EF4-FFF2-40B4-BE49-F238E27FC236}">
                <a16:creationId xmlns:a16="http://schemas.microsoft.com/office/drawing/2014/main" id="{6B7904A2-7A8F-4769-B5C4-F6BB6AE8D6DE}"/>
              </a:ext>
            </a:extLst>
          </p:cNvPr>
          <p:cNvSpPr>
            <a:spLocks noChangeArrowheads="1"/>
          </p:cNvSpPr>
          <p:nvPr/>
        </p:nvSpPr>
        <p:spPr bwMode="gray">
          <a:xfrm>
            <a:off x="2738438" y="2276476"/>
            <a:ext cx="2070100" cy="708025"/>
          </a:xfrm>
          <a:prstGeom prst="roundRect">
            <a:avLst>
              <a:gd name="adj" fmla="val 50000"/>
            </a:avLst>
          </a:prstGeom>
          <a:gradFill rotWithShape="1">
            <a:gsLst>
              <a:gs pos="0">
                <a:srgbClr val="DDEEFF"/>
              </a:gs>
              <a:gs pos="100000">
                <a:srgbClr val="99CCFF">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fontAlgn="t" hangingPunct="1">
              <a:lnSpc>
                <a:spcPct val="100000"/>
              </a:lnSpc>
              <a:spcBef>
                <a:spcPct val="0"/>
              </a:spcBef>
              <a:buClrTx/>
              <a:buSzTx/>
              <a:buFontTx/>
              <a:buNone/>
            </a:pPr>
            <a:endParaRPr lang="en-US" altLang="zh-CN" sz="1800">
              <a:latin typeface="微软雅黑" panose="020B0503020204020204" pitchFamily="34" charset="-122"/>
              <a:ea typeface="微软雅黑" panose="020B0503020204020204" pitchFamily="34" charset="-122"/>
            </a:endParaRPr>
          </a:p>
        </p:txBody>
      </p:sp>
      <p:grpSp>
        <p:nvGrpSpPr>
          <p:cNvPr id="70664" name="Group 10">
            <a:extLst>
              <a:ext uri="{FF2B5EF4-FFF2-40B4-BE49-F238E27FC236}">
                <a16:creationId xmlns:a16="http://schemas.microsoft.com/office/drawing/2014/main" id="{E27A6941-9F63-4684-B856-769CEFBAAA37}"/>
              </a:ext>
            </a:extLst>
          </p:cNvPr>
          <p:cNvGrpSpPr>
            <a:grpSpLocks/>
          </p:cNvGrpSpPr>
          <p:nvPr/>
        </p:nvGrpSpPr>
        <p:grpSpPr bwMode="auto">
          <a:xfrm>
            <a:off x="3432175" y="1943151"/>
            <a:ext cx="642938" cy="622725"/>
            <a:chOff x="1289" y="587"/>
            <a:chExt cx="668" cy="647"/>
          </a:xfrm>
        </p:grpSpPr>
        <p:sp>
          <p:nvSpPr>
            <p:cNvPr id="70692" name="Oval 11">
              <a:extLst>
                <a:ext uri="{FF2B5EF4-FFF2-40B4-BE49-F238E27FC236}">
                  <a16:creationId xmlns:a16="http://schemas.microsoft.com/office/drawing/2014/main" id="{25E1CA91-6D1D-41E2-B373-73CA2DFA098A}"/>
                </a:ext>
              </a:extLst>
            </p:cNvPr>
            <p:cNvSpPr>
              <a:spLocks noChangeArrowheads="1"/>
            </p:cNvSpPr>
            <p:nvPr/>
          </p:nvSpPr>
          <p:spPr bwMode="gray">
            <a:xfrm>
              <a:off x="1289" y="646"/>
              <a:ext cx="668" cy="540"/>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fontAlgn="t" hangingPunct="1">
                <a:lnSpc>
                  <a:spcPct val="100000"/>
                </a:lnSpc>
                <a:spcBef>
                  <a:spcPct val="0"/>
                </a:spcBef>
                <a:buClrTx/>
                <a:buSzTx/>
                <a:buFontTx/>
                <a:buNone/>
              </a:pPr>
              <a:endParaRPr lang="en-US" altLang="zh-CN" sz="1800">
                <a:latin typeface="微软雅黑" panose="020B0503020204020204" pitchFamily="34" charset="-122"/>
                <a:ea typeface="微软雅黑" panose="020B0503020204020204" pitchFamily="34" charset="-122"/>
              </a:endParaRPr>
            </a:p>
          </p:txBody>
        </p:sp>
        <p:sp>
          <p:nvSpPr>
            <p:cNvPr id="70693" name="Oval 12">
              <a:extLst>
                <a:ext uri="{FF2B5EF4-FFF2-40B4-BE49-F238E27FC236}">
                  <a16:creationId xmlns:a16="http://schemas.microsoft.com/office/drawing/2014/main" id="{B8738A41-1A66-4433-99C8-FFE017A833A5}"/>
                </a:ext>
              </a:extLst>
            </p:cNvPr>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fontAlgn="t" hangingPunct="1">
                <a:lnSpc>
                  <a:spcPct val="100000"/>
                </a:lnSpc>
                <a:spcBef>
                  <a:spcPct val="0"/>
                </a:spcBef>
                <a:buClrTx/>
                <a:buSzTx/>
                <a:buFontTx/>
                <a:buNone/>
              </a:pPr>
              <a:endParaRPr lang="en-US" altLang="zh-CN" sz="1800">
                <a:latin typeface="微软雅黑" panose="020B0503020204020204" pitchFamily="34" charset="-122"/>
                <a:ea typeface="微软雅黑" panose="020B0503020204020204" pitchFamily="34" charset="-122"/>
              </a:endParaRPr>
            </a:p>
          </p:txBody>
        </p:sp>
        <p:sp>
          <p:nvSpPr>
            <p:cNvPr id="70694" name="Oval 13">
              <a:extLst>
                <a:ext uri="{FF2B5EF4-FFF2-40B4-BE49-F238E27FC236}">
                  <a16:creationId xmlns:a16="http://schemas.microsoft.com/office/drawing/2014/main" id="{86397678-7A15-4605-8CC0-AEA3242F2590}"/>
                </a:ext>
              </a:extLst>
            </p:cNvPr>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fontAlgn="t" hangingPunct="1">
                <a:lnSpc>
                  <a:spcPct val="100000"/>
                </a:lnSpc>
                <a:spcBef>
                  <a:spcPct val="0"/>
                </a:spcBef>
                <a:buClrTx/>
                <a:buSzTx/>
                <a:buFontTx/>
                <a:buNone/>
              </a:pPr>
              <a:endParaRPr lang="en-US" altLang="zh-CN" sz="1800">
                <a:latin typeface="微软雅黑" panose="020B0503020204020204" pitchFamily="34" charset="-122"/>
                <a:ea typeface="微软雅黑" panose="020B0503020204020204" pitchFamily="34" charset="-122"/>
              </a:endParaRPr>
            </a:p>
          </p:txBody>
        </p:sp>
        <p:sp>
          <p:nvSpPr>
            <p:cNvPr id="70695" name="Oval 14">
              <a:extLst>
                <a:ext uri="{FF2B5EF4-FFF2-40B4-BE49-F238E27FC236}">
                  <a16:creationId xmlns:a16="http://schemas.microsoft.com/office/drawing/2014/main" id="{A7F970A3-6830-4E37-AE4C-C19F1C34F38D}"/>
                </a:ext>
              </a:extLst>
            </p:cNvPr>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fontAlgn="t" hangingPunct="1">
                <a:lnSpc>
                  <a:spcPct val="100000"/>
                </a:lnSpc>
                <a:spcBef>
                  <a:spcPct val="0"/>
                </a:spcBef>
                <a:buClrTx/>
                <a:buSzTx/>
                <a:buFontTx/>
                <a:buNone/>
              </a:pPr>
              <a:endParaRPr lang="en-US" altLang="zh-CN" sz="1800">
                <a:latin typeface="微软雅黑" panose="020B0503020204020204" pitchFamily="34" charset="-122"/>
                <a:ea typeface="微软雅黑" panose="020B0503020204020204" pitchFamily="34" charset="-122"/>
              </a:endParaRPr>
            </a:p>
          </p:txBody>
        </p:sp>
        <p:sp>
          <p:nvSpPr>
            <p:cNvPr id="70696" name="Oval 15">
              <a:extLst>
                <a:ext uri="{FF2B5EF4-FFF2-40B4-BE49-F238E27FC236}">
                  <a16:creationId xmlns:a16="http://schemas.microsoft.com/office/drawing/2014/main" id="{38BC7F36-166E-4A3D-AB65-9ACA573646C8}"/>
                </a:ext>
              </a:extLst>
            </p:cNvPr>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fontAlgn="t" hangingPunct="1">
                <a:lnSpc>
                  <a:spcPct val="100000"/>
                </a:lnSpc>
                <a:spcBef>
                  <a:spcPct val="0"/>
                </a:spcBef>
                <a:buClrTx/>
                <a:buSzTx/>
                <a:buFontTx/>
                <a:buNone/>
              </a:pPr>
              <a:endParaRPr lang="en-US" altLang="zh-CN" sz="1800">
                <a:latin typeface="微软雅黑" panose="020B0503020204020204" pitchFamily="34" charset="-122"/>
                <a:ea typeface="微软雅黑" panose="020B0503020204020204" pitchFamily="34" charset="-122"/>
              </a:endParaRPr>
            </a:p>
          </p:txBody>
        </p:sp>
      </p:grpSp>
      <p:sp>
        <p:nvSpPr>
          <p:cNvPr id="70665" name="Text Box 16">
            <a:extLst>
              <a:ext uri="{FF2B5EF4-FFF2-40B4-BE49-F238E27FC236}">
                <a16:creationId xmlns:a16="http://schemas.microsoft.com/office/drawing/2014/main" id="{C3F401F6-D3AD-4435-84EE-CB5A8A2BC940}"/>
              </a:ext>
            </a:extLst>
          </p:cNvPr>
          <p:cNvSpPr txBox="1">
            <a:spLocks noChangeArrowheads="1"/>
          </p:cNvSpPr>
          <p:nvPr/>
        </p:nvSpPr>
        <p:spPr bwMode="gray">
          <a:xfrm>
            <a:off x="3563597" y="2035175"/>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ctr" eaLnBrk="1" hangingPunct="1">
              <a:lnSpc>
                <a:spcPct val="100000"/>
              </a:lnSpc>
              <a:spcBef>
                <a:spcPct val="0"/>
              </a:spcBef>
              <a:buClrTx/>
              <a:buSzTx/>
              <a:buFontTx/>
              <a:buNone/>
            </a:pPr>
            <a:r>
              <a:rPr lang="en-US" altLang="zh-CN" sz="2400">
                <a:solidFill>
                  <a:srgbClr val="000000"/>
                </a:solidFill>
                <a:latin typeface="微软雅黑" panose="020B0503020204020204" pitchFamily="34" charset="-122"/>
                <a:ea typeface="微软雅黑" panose="020B0503020204020204" pitchFamily="34" charset="-122"/>
              </a:rPr>
              <a:t>1</a:t>
            </a:r>
            <a:endParaRPr lang="en-US" altLang="zh-CN" sz="1800">
              <a:solidFill>
                <a:srgbClr val="000000"/>
              </a:solidFill>
              <a:latin typeface="微软雅黑" panose="020B0503020204020204" pitchFamily="34" charset="-122"/>
              <a:ea typeface="微软雅黑" panose="020B0503020204020204" pitchFamily="34" charset="-122"/>
            </a:endParaRPr>
          </a:p>
        </p:txBody>
      </p:sp>
      <p:sp>
        <p:nvSpPr>
          <p:cNvPr id="70666" name="Text Box 17">
            <a:extLst>
              <a:ext uri="{FF2B5EF4-FFF2-40B4-BE49-F238E27FC236}">
                <a16:creationId xmlns:a16="http://schemas.microsoft.com/office/drawing/2014/main" id="{853F11C8-E032-4F13-B178-947B63F14A7E}"/>
              </a:ext>
            </a:extLst>
          </p:cNvPr>
          <p:cNvSpPr txBox="1">
            <a:spLocks noChangeArrowheads="1"/>
          </p:cNvSpPr>
          <p:nvPr/>
        </p:nvSpPr>
        <p:spPr bwMode="gray">
          <a:xfrm>
            <a:off x="2763838" y="2700338"/>
            <a:ext cx="20574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zh-CN" altLang="zh-CN" sz="1800" dirty="0">
                <a:latin typeface="微软雅黑" panose="020B0503020204020204" pitchFamily="34" charset="-122"/>
                <a:ea typeface="微软雅黑" panose="020B0503020204020204" pitchFamily="34" charset="-122"/>
              </a:rPr>
              <a:t>使能嵌入</a:t>
            </a:r>
            <a:r>
              <a:rPr lang="en-US" altLang="zh-CN" sz="1800" dirty="0">
                <a:latin typeface="微软雅黑" panose="020B0503020204020204" pitchFamily="34" charset="-122"/>
                <a:ea typeface="微软雅黑" panose="020B0503020204020204" pitchFamily="34" charset="-122"/>
              </a:rPr>
              <a:t>RP</a:t>
            </a:r>
            <a:r>
              <a:rPr lang="zh-CN" altLang="en-US" sz="1800" dirty="0">
                <a:latin typeface="微软雅黑" panose="020B0503020204020204" pitchFamily="34" charset="-122"/>
                <a:ea typeface="微软雅黑" panose="020B0503020204020204" pitchFamily="34" charset="-122"/>
              </a:rPr>
              <a:t>功能</a:t>
            </a:r>
            <a:r>
              <a:rPr lang="zh-CN" altLang="zh-CN" sz="1800" dirty="0">
                <a:latin typeface="微软雅黑" panose="020B0503020204020204" pitchFamily="34" charset="-122"/>
                <a:ea typeface="微软雅黑" panose="020B0503020204020204" pitchFamily="34" charset="-122"/>
              </a:rPr>
              <a:t>允许路由器从</a:t>
            </a:r>
            <a:r>
              <a:rPr lang="en-US" altLang="zh-CN" sz="1800" dirty="0">
                <a:latin typeface="微软雅黑" panose="020B0503020204020204" pitchFamily="34" charset="-122"/>
                <a:ea typeface="微软雅黑" panose="020B0503020204020204" pitchFamily="34" charset="-122"/>
              </a:rPr>
              <a:t>IPv6</a:t>
            </a:r>
            <a:r>
              <a:rPr lang="zh-CN" altLang="zh-CN" sz="1800" dirty="0">
                <a:latin typeface="微软雅黑" panose="020B0503020204020204" pitchFamily="34" charset="-122"/>
                <a:ea typeface="微软雅黑" panose="020B0503020204020204" pitchFamily="34" charset="-122"/>
              </a:rPr>
              <a:t>组播</a:t>
            </a:r>
            <a:r>
              <a:rPr lang="zh-CN" altLang="en-US" sz="1800" dirty="0">
                <a:latin typeface="微软雅黑" panose="020B0503020204020204" pitchFamily="34" charset="-122"/>
                <a:ea typeface="微软雅黑" panose="020B0503020204020204" pitchFamily="34" charset="-122"/>
              </a:rPr>
              <a:t>组</a:t>
            </a:r>
            <a:r>
              <a:rPr lang="zh-CN" altLang="zh-CN" sz="1800" dirty="0">
                <a:latin typeface="微软雅黑" panose="020B0503020204020204" pitchFamily="34" charset="-122"/>
                <a:ea typeface="微软雅黑" panose="020B0503020204020204" pitchFamily="34" charset="-122"/>
              </a:rPr>
              <a:t>地址中分析出RP的地址</a:t>
            </a:r>
            <a:r>
              <a:rPr lang="zh-CN" altLang="en-US" sz="1800" dirty="0">
                <a:latin typeface="微软雅黑" panose="020B0503020204020204" pitchFamily="34" charset="-122"/>
                <a:ea typeface="微软雅黑" panose="020B0503020204020204" pitchFamily="34" charset="-122"/>
              </a:rPr>
              <a:t>，</a:t>
            </a:r>
            <a:r>
              <a:rPr lang="zh-CN" altLang="zh-CN" sz="1800" dirty="0">
                <a:latin typeface="微软雅黑" panose="020B0503020204020204" pitchFamily="34" charset="-122"/>
                <a:ea typeface="微软雅黑" panose="020B0503020204020204" pitchFamily="34" charset="-122"/>
              </a:rPr>
              <a:t>从而取代静态配置RP或由BSR动态计算的RP</a:t>
            </a:r>
            <a:endParaRPr lang="en-US" altLang="zh-CN" sz="1800" dirty="0">
              <a:latin typeface="微软雅黑" panose="020B0503020204020204" pitchFamily="34" charset="-122"/>
              <a:ea typeface="微软雅黑" panose="020B0503020204020204" pitchFamily="34" charset="-122"/>
            </a:endParaRPr>
          </a:p>
        </p:txBody>
      </p:sp>
      <p:sp>
        <p:nvSpPr>
          <p:cNvPr id="70667" name="AutoShape 18">
            <a:extLst>
              <a:ext uri="{FF2B5EF4-FFF2-40B4-BE49-F238E27FC236}">
                <a16:creationId xmlns:a16="http://schemas.microsoft.com/office/drawing/2014/main" id="{CB672A71-37CF-4E2C-9215-7A08F9E5F84E}"/>
              </a:ext>
            </a:extLst>
          </p:cNvPr>
          <p:cNvSpPr>
            <a:spLocks noChangeArrowheads="1"/>
          </p:cNvSpPr>
          <p:nvPr/>
        </p:nvSpPr>
        <p:spPr bwMode="gray">
          <a:xfrm>
            <a:off x="5049838" y="2246313"/>
            <a:ext cx="2163762" cy="2857500"/>
          </a:xfrm>
          <a:prstGeom prst="roundRect">
            <a:avLst>
              <a:gd name="adj" fmla="val 17509"/>
            </a:avLst>
          </a:prstGeom>
          <a:solidFill>
            <a:srgbClr val="2E7A82"/>
          </a:solidFill>
          <a:ln w="9525">
            <a:solidFill>
              <a:srgbClr val="2E7A82"/>
            </a:solidFill>
            <a:round/>
            <a:headEnd/>
            <a:tailEnd/>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fontAlgn="t" hangingPunct="1">
              <a:lnSpc>
                <a:spcPct val="100000"/>
              </a:lnSpc>
              <a:spcBef>
                <a:spcPct val="0"/>
              </a:spcBef>
              <a:buClrTx/>
              <a:buSzTx/>
              <a:buFontTx/>
              <a:buNone/>
            </a:pPr>
            <a:endParaRPr lang="en-US" altLang="zh-CN" sz="1800">
              <a:latin typeface="微软雅黑" panose="020B0503020204020204" pitchFamily="34" charset="-122"/>
              <a:ea typeface="微软雅黑" panose="020B0503020204020204" pitchFamily="34" charset="-122"/>
            </a:endParaRPr>
          </a:p>
        </p:txBody>
      </p:sp>
      <p:sp>
        <p:nvSpPr>
          <p:cNvPr id="70668" name="AutoShape 19">
            <a:extLst>
              <a:ext uri="{FF2B5EF4-FFF2-40B4-BE49-F238E27FC236}">
                <a16:creationId xmlns:a16="http://schemas.microsoft.com/office/drawing/2014/main" id="{586E3815-D46D-4BAC-A19D-CF6B72D84116}"/>
              </a:ext>
            </a:extLst>
          </p:cNvPr>
          <p:cNvSpPr>
            <a:spLocks noChangeArrowheads="1"/>
          </p:cNvSpPr>
          <p:nvPr/>
        </p:nvSpPr>
        <p:spPr bwMode="gray">
          <a:xfrm>
            <a:off x="5083176" y="2254251"/>
            <a:ext cx="2098675" cy="2803525"/>
          </a:xfrm>
          <a:prstGeom prst="roundRect">
            <a:avLst>
              <a:gd name="adj" fmla="val 16667"/>
            </a:avLst>
          </a:prstGeom>
          <a:solidFill>
            <a:srgbClr val="99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fontAlgn="t" hangingPunct="1">
              <a:lnSpc>
                <a:spcPct val="100000"/>
              </a:lnSpc>
              <a:spcBef>
                <a:spcPct val="0"/>
              </a:spcBef>
              <a:buClrTx/>
              <a:buSzTx/>
              <a:buFontTx/>
              <a:buNone/>
            </a:pPr>
            <a:endParaRPr lang="en-US" altLang="zh-CN" sz="1800">
              <a:latin typeface="微软雅黑" panose="020B0503020204020204" pitchFamily="34" charset="-122"/>
              <a:ea typeface="微软雅黑" panose="020B0503020204020204" pitchFamily="34" charset="-122"/>
            </a:endParaRPr>
          </a:p>
        </p:txBody>
      </p:sp>
      <p:sp>
        <p:nvSpPr>
          <p:cNvPr id="70669" name="AutoShape 20">
            <a:extLst>
              <a:ext uri="{FF2B5EF4-FFF2-40B4-BE49-F238E27FC236}">
                <a16:creationId xmlns:a16="http://schemas.microsoft.com/office/drawing/2014/main" id="{35C3096B-CA5E-4A1E-BC06-CBB75E390F03}"/>
              </a:ext>
            </a:extLst>
          </p:cNvPr>
          <p:cNvSpPr>
            <a:spLocks noChangeArrowheads="1"/>
          </p:cNvSpPr>
          <p:nvPr/>
        </p:nvSpPr>
        <p:spPr bwMode="gray">
          <a:xfrm>
            <a:off x="5100638" y="4318001"/>
            <a:ext cx="2070100" cy="709613"/>
          </a:xfrm>
          <a:prstGeom prst="roundRect">
            <a:avLst>
              <a:gd name="adj" fmla="val 50000"/>
            </a:avLst>
          </a:prstGeom>
          <a:gradFill rotWithShape="1">
            <a:gsLst>
              <a:gs pos="0">
                <a:srgbClr val="A2D8D8">
                  <a:alpha val="18999"/>
                </a:srgbClr>
              </a:gs>
              <a:gs pos="100000">
                <a:srgbClr val="E1F3F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fontAlgn="t" hangingPunct="1">
              <a:lnSpc>
                <a:spcPct val="100000"/>
              </a:lnSpc>
              <a:spcBef>
                <a:spcPct val="0"/>
              </a:spcBef>
              <a:buClrTx/>
              <a:buSzTx/>
              <a:buFontTx/>
              <a:buNone/>
            </a:pPr>
            <a:endParaRPr lang="en-US" altLang="zh-CN" sz="1800">
              <a:latin typeface="微软雅黑" panose="020B0503020204020204" pitchFamily="34" charset="-122"/>
              <a:ea typeface="微软雅黑" panose="020B0503020204020204" pitchFamily="34" charset="-122"/>
            </a:endParaRPr>
          </a:p>
        </p:txBody>
      </p:sp>
      <p:sp>
        <p:nvSpPr>
          <p:cNvPr id="70670" name="AutoShape 21">
            <a:extLst>
              <a:ext uri="{FF2B5EF4-FFF2-40B4-BE49-F238E27FC236}">
                <a16:creationId xmlns:a16="http://schemas.microsoft.com/office/drawing/2014/main" id="{CA0BC994-60F2-470A-9658-5028AA082926}"/>
              </a:ext>
            </a:extLst>
          </p:cNvPr>
          <p:cNvSpPr>
            <a:spLocks noChangeArrowheads="1"/>
          </p:cNvSpPr>
          <p:nvPr/>
        </p:nvSpPr>
        <p:spPr bwMode="gray">
          <a:xfrm>
            <a:off x="5100638" y="2289176"/>
            <a:ext cx="2070100" cy="708025"/>
          </a:xfrm>
          <a:prstGeom prst="roundRect">
            <a:avLst>
              <a:gd name="adj" fmla="val 50000"/>
            </a:avLst>
          </a:prstGeom>
          <a:gradFill rotWithShape="1">
            <a:gsLst>
              <a:gs pos="0">
                <a:srgbClr val="E1F3F2"/>
              </a:gs>
              <a:gs pos="100000">
                <a:srgbClr val="A2D8D8">
                  <a:alpha val="26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fontAlgn="t" hangingPunct="1">
              <a:lnSpc>
                <a:spcPct val="100000"/>
              </a:lnSpc>
              <a:spcBef>
                <a:spcPct val="0"/>
              </a:spcBef>
              <a:buClrTx/>
              <a:buSzTx/>
              <a:buFontTx/>
              <a:buNone/>
            </a:pPr>
            <a:endParaRPr lang="en-US" altLang="zh-CN" sz="1800">
              <a:latin typeface="微软雅黑" panose="020B0503020204020204" pitchFamily="34" charset="-122"/>
              <a:ea typeface="微软雅黑" panose="020B0503020204020204" pitchFamily="34" charset="-122"/>
            </a:endParaRPr>
          </a:p>
        </p:txBody>
      </p:sp>
      <p:sp>
        <p:nvSpPr>
          <p:cNvPr id="70671" name="Oval 22">
            <a:extLst>
              <a:ext uri="{FF2B5EF4-FFF2-40B4-BE49-F238E27FC236}">
                <a16:creationId xmlns:a16="http://schemas.microsoft.com/office/drawing/2014/main" id="{FEA7136B-FC5E-4F6D-9627-B99854AB3C9F}"/>
              </a:ext>
            </a:extLst>
          </p:cNvPr>
          <p:cNvSpPr>
            <a:spLocks noChangeArrowheads="1"/>
          </p:cNvSpPr>
          <p:nvPr/>
        </p:nvSpPr>
        <p:spPr bwMode="gray">
          <a:xfrm>
            <a:off x="5794375" y="2000132"/>
            <a:ext cx="642938" cy="519351"/>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fontAlgn="t" hangingPunct="1">
              <a:lnSpc>
                <a:spcPct val="100000"/>
              </a:lnSpc>
              <a:spcBef>
                <a:spcPct val="0"/>
              </a:spcBef>
              <a:buClrTx/>
              <a:buSzTx/>
              <a:buFontTx/>
              <a:buNone/>
            </a:pPr>
            <a:endParaRPr lang="en-US" altLang="zh-CN" sz="1800">
              <a:latin typeface="微软雅黑" panose="020B0503020204020204" pitchFamily="34" charset="-122"/>
              <a:ea typeface="微软雅黑" panose="020B0503020204020204" pitchFamily="34" charset="-122"/>
            </a:endParaRPr>
          </a:p>
        </p:txBody>
      </p:sp>
      <p:sp>
        <p:nvSpPr>
          <p:cNvPr id="70672" name="Oval 23">
            <a:extLst>
              <a:ext uri="{FF2B5EF4-FFF2-40B4-BE49-F238E27FC236}">
                <a16:creationId xmlns:a16="http://schemas.microsoft.com/office/drawing/2014/main" id="{2AA93C1F-4AF1-46F2-B7FE-BF1B8676DBA4}"/>
              </a:ext>
            </a:extLst>
          </p:cNvPr>
          <p:cNvSpPr>
            <a:spLocks noChangeArrowheads="1"/>
          </p:cNvSpPr>
          <p:nvPr/>
        </p:nvSpPr>
        <p:spPr bwMode="gray">
          <a:xfrm>
            <a:off x="5800725" y="1943100"/>
            <a:ext cx="622300" cy="622300"/>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fontAlgn="t" hangingPunct="1">
              <a:lnSpc>
                <a:spcPct val="100000"/>
              </a:lnSpc>
              <a:spcBef>
                <a:spcPct val="0"/>
              </a:spcBef>
              <a:buClrTx/>
              <a:buSzTx/>
              <a:buFontTx/>
              <a:buNone/>
            </a:pPr>
            <a:endParaRPr lang="en-US" altLang="zh-CN" sz="1800">
              <a:latin typeface="微软雅黑" panose="020B0503020204020204" pitchFamily="34" charset="-122"/>
              <a:ea typeface="微软雅黑" panose="020B0503020204020204" pitchFamily="34" charset="-122"/>
            </a:endParaRPr>
          </a:p>
        </p:txBody>
      </p:sp>
      <p:sp>
        <p:nvSpPr>
          <p:cNvPr id="70673" name="Oval 24">
            <a:extLst>
              <a:ext uri="{FF2B5EF4-FFF2-40B4-BE49-F238E27FC236}">
                <a16:creationId xmlns:a16="http://schemas.microsoft.com/office/drawing/2014/main" id="{82E34E1B-B1D6-4D5C-B1F8-AC9E69FFB155}"/>
              </a:ext>
            </a:extLst>
          </p:cNvPr>
          <p:cNvSpPr>
            <a:spLocks noChangeArrowheads="1"/>
          </p:cNvSpPr>
          <p:nvPr/>
        </p:nvSpPr>
        <p:spPr bwMode="gray">
          <a:xfrm>
            <a:off x="5808663" y="1946276"/>
            <a:ext cx="608012" cy="60801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fontAlgn="t" hangingPunct="1">
              <a:lnSpc>
                <a:spcPct val="100000"/>
              </a:lnSpc>
              <a:spcBef>
                <a:spcPct val="0"/>
              </a:spcBef>
              <a:buClrTx/>
              <a:buSzTx/>
              <a:buFontTx/>
              <a:buNone/>
            </a:pPr>
            <a:endParaRPr lang="en-US" altLang="zh-CN" sz="1800">
              <a:latin typeface="微软雅黑" panose="020B0503020204020204" pitchFamily="34" charset="-122"/>
              <a:ea typeface="微软雅黑" panose="020B0503020204020204" pitchFamily="34" charset="-122"/>
            </a:endParaRPr>
          </a:p>
        </p:txBody>
      </p:sp>
      <p:sp>
        <p:nvSpPr>
          <p:cNvPr id="70674" name="Oval 25">
            <a:extLst>
              <a:ext uri="{FF2B5EF4-FFF2-40B4-BE49-F238E27FC236}">
                <a16:creationId xmlns:a16="http://schemas.microsoft.com/office/drawing/2014/main" id="{13E74934-061A-4B2D-A256-78F4C018E183}"/>
              </a:ext>
            </a:extLst>
          </p:cNvPr>
          <p:cNvSpPr>
            <a:spLocks noChangeArrowheads="1"/>
          </p:cNvSpPr>
          <p:nvPr/>
        </p:nvSpPr>
        <p:spPr bwMode="gray">
          <a:xfrm>
            <a:off x="5815013" y="1952625"/>
            <a:ext cx="577850" cy="566738"/>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fontAlgn="t" hangingPunct="1">
              <a:lnSpc>
                <a:spcPct val="100000"/>
              </a:lnSpc>
              <a:spcBef>
                <a:spcPct val="0"/>
              </a:spcBef>
              <a:buClrTx/>
              <a:buSzTx/>
              <a:buFontTx/>
              <a:buNone/>
            </a:pPr>
            <a:endParaRPr lang="en-US" altLang="zh-CN" sz="1800">
              <a:latin typeface="微软雅黑" panose="020B0503020204020204" pitchFamily="34" charset="-122"/>
              <a:ea typeface="微软雅黑" panose="020B0503020204020204" pitchFamily="34" charset="-122"/>
            </a:endParaRPr>
          </a:p>
        </p:txBody>
      </p:sp>
      <p:sp>
        <p:nvSpPr>
          <p:cNvPr id="70675" name="Oval 26">
            <a:extLst>
              <a:ext uri="{FF2B5EF4-FFF2-40B4-BE49-F238E27FC236}">
                <a16:creationId xmlns:a16="http://schemas.microsoft.com/office/drawing/2014/main" id="{523DD519-6D20-46C3-9BBB-8F63ACFA1499}"/>
              </a:ext>
            </a:extLst>
          </p:cNvPr>
          <p:cNvSpPr>
            <a:spLocks noChangeArrowheads="1"/>
          </p:cNvSpPr>
          <p:nvPr/>
        </p:nvSpPr>
        <p:spPr bwMode="gray">
          <a:xfrm>
            <a:off x="5849938" y="1968501"/>
            <a:ext cx="512762" cy="46037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fontAlgn="t" hangingPunct="1">
              <a:lnSpc>
                <a:spcPct val="100000"/>
              </a:lnSpc>
              <a:spcBef>
                <a:spcPct val="0"/>
              </a:spcBef>
              <a:buClrTx/>
              <a:buSzTx/>
              <a:buFontTx/>
              <a:buNone/>
            </a:pPr>
            <a:endParaRPr lang="en-US" altLang="zh-CN" sz="1800">
              <a:latin typeface="微软雅黑" panose="020B0503020204020204" pitchFamily="34" charset="-122"/>
              <a:ea typeface="微软雅黑" panose="020B0503020204020204" pitchFamily="34" charset="-122"/>
            </a:endParaRPr>
          </a:p>
        </p:txBody>
      </p:sp>
      <p:sp>
        <p:nvSpPr>
          <p:cNvPr id="70676" name="Text Box 27">
            <a:extLst>
              <a:ext uri="{FF2B5EF4-FFF2-40B4-BE49-F238E27FC236}">
                <a16:creationId xmlns:a16="http://schemas.microsoft.com/office/drawing/2014/main" id="{C2F43403-0F12-4F1F-9B83-2420F80B9757}"/>
              </a:ext>
            </a:extLst>
          </p:cNvPr>
          <p:cNvSpPr txBox="1">
            <a:spLocks noChangeArrowheads="1"/>
          </p:cNvSpPr>
          <p:nvPr/>
        </p:nvSpPr>
        <p:spPr bwMode="gray">
          <a:xfrm>
            <a:off x="5925797" y="2035175"/>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ctr" eaLnBrk="1" hangingPunct="1">
              <a:lnSpc>
                <a:spcPct val="100000"/>
              </a:lnSpc>
              <a:spcBef>
                <a:spcPct val="0"/>
              </a:spcBef>
              <a:buClrTx/>
              <a:buSzTx/>
              <a:buFontTx/>
              <a:buNone/>
            </a:pPr>
            <a:r>
              <a:rPr lang="en-US" altLang="zh-CN" sz="2400">
                <a:solidFill>
                  <a:srgbClr val="000000"/>
                </a:solidFill>
                <a:latin typeface="微软雅黑" panose="020B0503020204020204" pitchFamily="34" charset="-122"/>
                <a:ea typeface="微软雅黑" panose="020B0503020204020204" pitchFamily="34" charset="-122"/>
              </a:rPr>
              <a:t>2</a:t>
            </a:r>
            <a:endParaRPr lang="en-US" altLang="zh-CN" sz="1800">
              <a:solidFill>
                <a:srgbClr val="000000"/>
              </a:solidFill>
              <a:latin typeface="微软雅黑" panose="020B0503020204020204" pitchFamily="34" charset="-122"/>
              <a:ea typeface="微软雅黑" panose="020B0503020204020204" pitchFamily="34" charset="-122"/>
            </a:endParaRPr>
          </a:p>
        </p:txBody>
      </p:sp>
      <p:sp>
        <p:nvSpPr>
          <p:cNvPr id="70677" name="Text Box 28">
            <a:extLst>
              <a:ext uri="{FF2B5EF4-FFF2-40B4-BE49-F238E27FC236}">
                <a16:creationId xmlns:a16="http://schemas.microsoft.com/office/drawing/2014/main" id="{47D87FBD-3949-4BC4-8CF4-B63C9DFAFEF5}"/>
              </a:ext>
            </a:extLst>
          </p:cNvPr>
          <p:cNvSpPr txBox="1">
            <a:spLocks noChangeArrowheads="1"/>
          </p:cNvSpPr>
          <p:nvPr/>
        </p:nvSpPr>
        <p:spPr bwMode="gray">
          <a:xfrm>
            <a:off x="4795838" y="2700339"/>
            <a:ext cx="238760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lvl="1" eaLnBrk="1" fontAlgn="t" hangingPunct="1">
              <a:lnSpc>
                <a:spcPct val="100000"/>
              </a:lnSpc>
              <a:spcBef>
                <a:spcPct val="0"/>
              </a:spcBef>
              <a:buClrTx/>
              <a:buSzTx/>
              <a:buFontTx/>
              <a:buNone/>
            </a:pPr>
            <a:r>
              <a:rPr lang="zh-CN" altLang="en-US" sz="1800">
                <a:latin typeface="微软雅黑" panose="020B0503020204020204" pitchFamily="34" charset="-122"/>
                <a:ea typeface="微软雅黑" panose="020B0503020204020204" pitchFamily="34" charset="-122"/>
              </a:rPr>
              <a:t>接收者主机发布</a:t>
            </a:r>
            <a:r>
              <a:rPr lang="en-US" altLang="zh-CN" sz="1800">
                <a:latin typeface="微软雅黑" panose="020B0503020204020204" pitchFamily="34" charset="-122"/>
                <a:ea typeface="微软雅黑" panose="020B0503020204020204" pitchFamily="34" charset="-122"/>
              </a:rPr>
              <a:t>MLD</a:t>
            </a:r>
            <a:r>
              <a:rPr lang="zh-CN" altLang="en-US" sz="1800">
                <a:latin typeface="微软雅黑" panose="020B0503020204020204" pitchFamily="34" charset="-122"/>
                <a:ea typeface="微软雅黑" panose="020B0503020204020204" pitchFamily="34" charset="-122"/>
              </a:rPr>
              <a:t>报告消息，加入组播组；接收侧</a:t>
            </a:r>
            <a:r>
              <a:rPr lang="en-US" altLang="zh-CN" sz="1800">
                <a:latin typeface="微软雅黑" panose="020B0503020204020204" pitchFamily="34" charset="-122"/>
                <a:ea typeface="微软雅黑" panose="020B0503020204020204" pitchFamily="34" charset="-122"/>
              </a:rPr>
              <a:t>DR</a:t>
            </a:r>
            <a:r>
              <a:rPr lang="zh-CN" altLang="en-US" sz="1800">
                <a:latin typeface="微软雅黑" panose="020B0503020204020204" pitchFamily="34" charset="-122"/>
                <a:ea typeface="微软雅黑" panose="020B0503020204020204" pitchFamily="34" charset="-122"/>
              </a:rPr>
              <a:t>提取内嵌在组播组地址中的</a:t>
            </a:r>
            <a:r>
              <a:rPr lang="en-US" altLang="zh-CN" sz="1800">
                <a:latin typeface="微软雅黑" panose="020B0503020204020204" pitchFamily="34" charset="-122"/>
                <a:ea typeface="微软雅黑" panose="020B0503020204020204" pitchFamily="34" charset="-122"/>
              </a:rPr>
              <a:t>RP</a:t>
            </a:r>
            <a:r>
              <a:rPr lang="zh-CN" altLang="en-US" sz="1800">
                <a:latin typeface="微软雅黑" panose="020B0503020204020204" pitchFamily="34" charset="-122"/>
                <a:ea typeface="微软雅黑" panose="020B0503020204020204" pitchFamily="34" charset="-122"/>
              </a:rPr>
              <a:t>地址，向其发送</a:t>
            </a:r>
            <a:r>
              <a:rPr lang="en-US" altLang="zh-CN" sz="1800">
                <a:latin typeface="微软雅黑" panose="020B0503020204020204" pitchFamily="34" charset="-122"/>
                <a:ea typeface="微软雅黑" panose="020B0503020204020204" pitchFamily="34" charset="-122"/>
              </a:rPr>
              <a:t>IPv6 PIM-SM</a:t>
            </a:r>
            <a:r>
              <a:rPr lang="zh-CN" altLang="en-US" sz="1800">
                <a:latin typeface="微软雅黑" panose="020B0503020204020204" pitchFamily="34" charset="-122"/>
                <a:ea typeface="微软雅黑" panose="020B0503020204020204" pitchFamily="34" charset="-122"/>
              </a:rPr>
              <a:t>加入消息</a:t>
            </a:r>
          </a:p>
        </p:txBody>
      </p:sp>
      <p:sp>
        <p:nvSpPr>
          <p:cNvPr id="70678" name="AutoShape 29">
            <a:extLst>
              <a:ext uri="{FF2B5EF4-FFF2-40B4-BE49-F238E27FC236}">
                <a16:creationId xmlns:a16="http://schemas.microsoft.com/office/drawing/2014/main" id="{FFCE8D11-253E-4F70-8AAD-F6FAB25B99B1}"/>
              </a:ext>
            </a:extLst>
          </p:cNvPr>
          <p:cNvSpPr>
            <a:spLocks noChangeArrowheads="1"/>
          </p:cNvSpPr>
          <p:nvPr/>
        </p:nvSpPr>
        <p:spPr bwMode="gray">
          <a:xfrm>
            <a:off x="7412038" y="2246313"/>
            <a:ext cx="2163762" cy="2857500"/>
          </a:xfrm>
          <a:prstGeom prst="roundRect">
            <a:avLst>
              <a:gd name="adj" fmla="val 17509"/>
            </a:avLst>
          </a:prstGeom>
          <a:solidFill>
            <a:srgbClr val="4D4D73"/>
          </a:solidFill>
          <a:ln w="9525">
            <a:solidFill>
              <a:srgbClr val="4D4D73"/>
            </a:solidFill>
            <a:round/>
            <a:headEnd/>
            <a:tailEnd/>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fontAlgn="t" hangingPunct="1">
              <a:lnSpc>
                <a:spcPct val="100000"/>
              </a:lnSpc>
              <a:spcBef>
                <a:spcPct val="0"/>
              </a:spcBef>
              <a:buClrTx/>
              <a:buSzTx/>
              <a:buFontTx/>
              <a:buNone/>
            </a:pPr>
            <a:endParaRPr lang="en-US" altLang="zh-CN" sz="1800">
              <a:latin typeface="微软雅黑" panose="020B0503020204020204" pitchFamily="34" charset="-122"/>
              <a:ea typeface="微软雅黑" panose="020B0503020204020204" pitchFamily="34" charset="-122"/>
            </a:endParaRPr>
          </a:p>
        </p:txBody>
      </p:sp>
      <p:sp>
        <p:nvSpPr>
          <p:cNvPr id="70679" name="AutoShape 30">
            <a:extLst>
              <a:ext uri="{FF2B5EF4-FFF2-40B4-BE49-F238E27FC236}">
                <a16:creationId xmlns:a16="http://schemas.microsoft.com/office/drawing/2014/main" id="{074951CD-0906-4C93-9BB6-8E84F6AADB30}"/>
              </a:ext>
            </a:extLst>
          </p:cNvPr>
          <p:cNvSpPr>
            <a:spLocks noChangeArrowheads="1"/>
          </p:cNvSpPr>
          <p:nvPr/>
        </p:nvSpPr>
        <p:spPr bwMode="auto">
          <a:xfrm>
            <a:off x="7445376" y="2254251"/>
            <a:ext cx="2098675" cy="2803525"/>
          </a:xfrm>
          <a:prstGeom prst="roundRect">
            <a:avLst>
              <a:gd name="adj" fmla="val 16667"/>
            </a:avLst>
          </a:prstGeom>
          <a:solidFill>
            <a:srgbClr val="CCCCFF"/>
          </a:solidFill>
          <a:ln w="28575" algn="ctr">
            <a:solidFill>
              <a:srgbClr val="4D4D73"/>
            </a:solidFill>
            <a:round/>
            <a:headEnd/>
            <a:tailEnd/>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fontAlgn="t" hangingPunct="1">
              <a:lnSpc>
                <a:spcPct val="100000"/>
              </a:lnSpc>
              <a:spcBef>
                <a:spcPct val="0"/>
              </a:spcBef>
              <a:buClrTx/>
              <a:buSzTx/>
              <a:buFontTx/>
              <a:buNone/>
            </a:pPr>
            <a:endParaRPr lang="en-US" altLang="zh-CN" sz="1800">
              <a:latin typeface="微软雅黑" panose="020B0503020204020204" pitchFamily="34" charset="-122"/>
              <a:ea typeface="微软雅黑" panose="020B0503020204020204" pitchFamily="34" charset="-122"/>
            </a:endParaRPr>
          </a:p>
        </p:txBody>
      </p:sp>
      <p:sp>
        <p:nvSpPr>
          <p:cNvPr id="70680" name="AutoShape 31">
            <a:extLst>
              <a:ext uri="{FF2B5EF4-FFF2-40B4-BE49-F238E27FC236}">
                <a16:creationId xmlns:a16="http://schemas.microsoft.com/office/drawing/2014/main" id="{69B580D5-978D-435B-B05F-F8AA5311CD1D}"/>
              </a:ext>
            </a:extLst>
          </p:cNvPr>
          <p:cNvSpPr>
            <a:spLocks noChangeArrowheads="1"/>
          </p:cNvSpPr>
          <p:nvPr/>
        </p:nvSpPr>
        <p:spPr bwMode="gray">
          <a:xfrm>
            <a:off x="7462838" y="4318001"/>
            <a:ext cx="2070100" cy="709613"/>
          </a:xfrm>
          <a:prstGeom prst="roundRect">
            <a:avLst>
              <a:gd name="adj" fmla="val 50000"/>
            </a:avLst>
          </a:prstGeom>
          <a:gradFill rotWithShape="1">
            <a:gsLst>
              <a:gs pos="0">
                <a:srgbClr val="CCCCFF">
                  <a:alpha val="49001"/>
                </a:srgbClr>
              </a:gs>
              <a:gs pos="100000">
                <a:srgbClr val="FFFFFF"/>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fontAlgn="t" hangingPunct="1">
              <a:lnSpc>
                <a:spcPct val="100000"/>
              </a:lnSpc>
              <a:spcBef>
                <a:spcPct val="0"/>
              </a:spcBef>
              <a:buClrTx/>
              <a:buSzTx/>
              <a:buFontTx/>
              <a:buNone/>
            </a:pPr>
            <a:endParaRPr lang="en-US" altLang="zh-CN" sz="1800">
              <a:latin typeface="微软雅黑" panose="020B0503020204020204" pitchFamily="34" charset="-122"/>
              <a:ea typeface="微软雅黑" panose="020B0503020204020204" pitchFamily="34" charset="-122"/>
            </a:endParaRPr>
          </a:p>
        </p:txBody>
      </p:sp>
      <p:sp>
        <p:nvSpPr>
          <p:cNvPr id="70681" name="AutoShape 32">
            <a:extLst>
              <a:ext uri="{FF2B5EF4-FFF2-40B4-BE49-F238E27FC236}">
                <a16:creationId xmlns:a16="http://schemas.microsoft.com/office/drawing/2014/main" id="{9FA871D1-0F5F-4261-8730-374E93A548A6}"/>
              </a:ext>
            </a:extLst>
          </p:cNvPr>
          <p:cNvSpPr>
            <a:spLocks noChangeArrowheads="1"/>
          </p:cNvSpPr>
          <p:nvPr/>
        </p:nvSpPr>
        <p:spPr bwMode="gray">
          <a:xfrm>
            <a:off x="7462838" y="2276476"/>
            <a:ext cx="2070100" cy="708025"/>
          </a:xfrm>
          <a:prstGeom prst="roundRect">
            <a:avLst>
              <a:gd name="adj" fmla="val 50000"/>
            </a:avLst>
          </a:prstGeom>
          <a:gradFill rotWithShape="1">
            <a:gsLst>
              <a:gs pos="0">
                <a:srgbClr val="FFFFFF"/>
              </a:gs>
              <a:gs pos="100000">
                <a:srgbClr val="CCCCFF">
                  <a:alpha val="64998"/>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fontAlgn="t" hangingPunct="1">
              <a:lnSpc>
                <a:spcPct val="100000"/>
              </a:lnSpc>
              <a:spcBef>
                <a:spcPct val="0"/>
              </a:spcBef>
              <a:buClrTx/>
              <a:buSzTx/>
              <a:buFontTx/>
              <a:buNone/>
            </a:pPr>
            <a:endParaRPr lang="en-US" altLang="zh-CN" sz="1800">
              <a:latin typeface="微软雅黑" panose="020B0503020204020204" pitchFamily="34" charset="-122"/>
              <a:ea typeface="微软雅黑" panose="020B0503020204020204" pitchFamily="34" charset="-122"/>
            </a:endParaRPr>
          </a:p>
        </p:txBody>
      </p:sp>
      <p:grpSp>
        <p:nvGrpSpPr>
          <p:cNvPr id="70682" name="Group 33">
            <a:extLst>
              <a:ext uri="{FF2B5EF4-FFF2-40B4-BE49-F238E27FC236}">
                <a16:creationId xmlns:a16="http://schemas.microsoft.com/office/drawing/2014/main" id="{EF4C9223-706C-4238-88F8-38D0BFAC2E6F}"/>
              </a:ext>
            </a:extLst>
          </p:cNvPr>
          <p:cNvGrpSpPr>
            <a:grpSpLocks/>
          </p:cNvGrpSpPr>
          <p:nvPr/>
        </p:nvGrpSpPr>
        <p:grpSpPr bwMode="auto">
          <a:xfrm>
            <a:off x="8156575" y="1943151"/>
            <a:ext cx="642938" cy="622725"/>
            <a:chOff x="1289" y="587"/>
            <a:chExt cx="668" cy="647"/>
          </a:xfrm>
        </p:grpSpPr>
        <p:sp>
          <p:nvSpPr>
            <p:cNvPr id="70687" name="Oval 34">
              <a:extLst>
                <a:ext uri="{FF2B5EF4-FFF2-40B4-BE49-F238E27FC236}">
                  <a16:creationId xmlns:a16="http://schemas.microsoft.com/office/drawing/2014/main" id="{96F26F28-DC06-4B8B-B7FD-79CCB74F84B0}"/>
                </a:ext>
              </a:extLst>
            </p:cNvPr>
            <p:cNvSpPr>
              <a:spLocks noChangeArrowheads="1"/>
            </p:cNvSpPr>
            <p:nvPr/>
          </p:nvSpPr>
          <p:spPr bwMode="gray">
            <a:xfrm>
              <a:off x="1289" y="646"/>
              <a:ext cx="668" cy="540"/>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fontAlgn="t" hangingPunct="1">
                <a:lnSpc>
                  <a:spcPct val="100000"/>
                </a:lnSpc>
                <a:spcBef>
                  <a:spcPct val="0"/>
                </a:spcBef>
                <a:buClrTx/>
                <a:buSzTx/>
                <a:buFontTx/>
                <a:buNone/>
              </a:pPr>
              <a:endParaRPr lang="en-US" altLang="zh-CN" sz="1800">
                <a:latin typeface="微软雅黑" panose="020B0503020204020204" pitchFamily="34" charset="-122"/>
                <a:ea typeface="微软雅黑" panose="020B0503020204020204" pitchFamily="34" charset="-122"/>
              </a:endParaRPr>
            </a:p>
          </p:txBody>
        </p:sp>
        <p:sp>
          <p:nvSpPr>
            <p:cNvPr id="70688" name="Oval 35">
              <a:extLst>
                <a:ext uri="{FF2B5EF4-FFF2-40B4-BE49-F238E27FC236}">
                  <a16:creationId xmlns:a16="http://schemas.microsoft.com/office/drawing/2014/main" id="{899D0DC7-A3F3-4396-8253-EA7F1C5C9D24}"/>
                </a:ext>
              </a:extLst>
            </p:cNvPr>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fontAlgn="t" hangingPunct="1">
                <a:lnSpc>
                  <a:spcPct val="100000"/>
                </a:lnSpc>
                <a:spcBef>
                  <a:spcPct val="0"/>
                </a:spcBef>
                <a:buClrTx/>
                <a:buSzTx/>
                <a:buFontTx/>
                <a:buNone/>
              </a:pPr>
              <a:endParaRPr lang="en-US" altLang="zh-CN" sz="1800">
                <a:latin typeface="微软雅黑" panose="020B0503020204020204" pitchFamily="34" charset="-122"/>
                <a:ea typeface="微软雅黑" panose="020B0503020204020204" pitchFamily="34" charset="-122"/>
              </a:endParaRPr>
            </a:p>
          </p:txBody>
        </p:sp>
        <p:sp>
          <p:nvSpPr>
            <p:cNvPr id="70689" name="Oval 36">
              <a:extLst>
                <a:ext uri="{FF2B5EF4-FFF2-40B4-BE49-F238E27FC236}">
                  <a16:creationId xmlns:a16="http://schemas.microsoft.com/office/drawing/2014/main" id="{72D27F0A-E920-47E6-AA9A-392A4B6FE7BA}"/>
                </a:ext>
              </a:extLst>
            </p:cNvPr>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fontAlgn="t" hangingPunct="1">
                <a:lnSpc>
                  <a:spcPct val="100000"/>
                </a:lnSpc>
                <a:spcBef>
                  <a:spcPct val="0"/>
                </a:spcBef>
                <a:buClrTx/>
                <a:buSzTx/>
                <a:buFontTx/>
                <a:buNone/>
              </a:pPr>
              <a:endParaRPr lang="en-US" altLang="zh-CN" sz="1800">
                <a:latin typeface="微软雅黑" panose="020B0503020204020204" pitchFamily="34" charset="-122"/>
                <a:ea typeface="微软雅黑" panose="020B0503020204020204" pitchFamily="34" charset="-122"/>
              </a:endParaRPr>
            </a:p>
          </p:txBody>
        </p:sp>
        <p:sp>
          <p:nvSpPr>
            <p:cNvPr id="70690" name="Oval 37">
              <a:extLst>
                <a:ext uri="{FF2B5EF4-FFF2-40B4-BE49-F238E27FC236}">
                  <a16:creationId xmlns:a16="http://schemas.microsoft.com/office/drawing/2014/main" id="{098753B7-62AF-4D22-8F83-B69F4DD65573}"/>
                </a:ext>
              </a:extLst>
            </p:cNvPr>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fontAlgn="t" hangingPunct="1">
                <a:lnSpc>
                  <a:spcPct val="100000"/>
                </a:lnSpc>
                <a:spcBef>
                  <a:spcPct val="0"/>
                </a:spcBef>
                <a:buClrTx/>
                <a:buSzTx/>
                <a:buFontTx/>
                <a:buNone/>
              </a:pPr>
              <a:endParaRPr lang="en-US" altLang="zh-CN" sz="1800">
                <a:latin typeface="微软雅黑" panose="020B0503020204020204" pitchFamily="34" charset="-122"/>
                <a:ea typeface="微软雅黑" panose="020B0503020204020204" pitchFamily="34" charset="-122"/>
              </a:endParaRPr>
            </a:p>
          </p:txBody>
        </p:sp>
        <p:sp>
          <p:nvSpPr>
            <p:cNvPr id="70691" name="Oval 38">
              <a:extLst>
                <a:ext uri="{FF2B5EF4-FFF2-40B4-BE49-F238E27FC236}">
                  <a16:creationId xmlns:a16="http://schemas.microsoft.com/office/drawing/2014/main" id="{13DFED01-AE42-47EA-B37E-3AAEA5E2D2C9}"/>
                </a:ext>
              </a:extLst>
            </p:cNvPr>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fontAlgn="t" hangingPunct="1">
                <a:lnSpc>
                  <a:spcPct val="100000"/>
                </a:lnSpc>
                <a:spcBef>
                  <a:spcPct val="0"/>
                </a:spcBef>
                <a:buClrTx/>
                <a:buSzTx/>
                <a:buFontTx/>
                <a:buNone/>
              </a:pPr>
              <a:endParaRPr lang="en-US" altLang="zh-CN" sz="1800">
                <a:latin typeface="微软雅黑" panose="020B0503020204020204" pitchFamily="34" charset="-122"/>
                <a:ea typeface="微软雅黑" panose="020B0503020204020204" pitchFamily="34" charset="-122"/>
              </a:endParaRPr>
            </a:p>
          </p:txBody>
        </p:sp>
      </p:grpSp>
      <p:sp>
        <p:nvSpPr>
          <p:cNvPr id="70683" name="Text Box 39">
            <a:extLst>
              <a:ext uri="{FF2B5EF4-FFF2-40B4-BE49-F238E27FC236}">
                <a16:creationId xmlns:a16="http://schemas.microsoft.com/office/drawing/2014/main" id="{BF63CD36-427B-40F1-BDA9-246F7CD2F357}"/>
              </a:ext>
            </a:extLst>
          </p:cNvPr>
          <p:cNvSpPr txBox="1">
            <a:spLocks noChangeArrowheads="1"/>
          </p:cNvSpPr>
          <p:nvPr/>
        </p:nvSpPr>
        <p:spPr bwMode="gray">
          <a:xfrm>
            <a:off x="8287997" y="2035175"/>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ctr" eaLnBrk="1" hangingPunct="1">
              <a:lnSpc>
                <a:spcPct val="100000"/>
              </a:lnSpc>
              <a:spcBef>
                <a:spcPct val="0"/>
              </a:spcBef>
              <a:buClrTx/>
              <a:buSzTx/>
              <a:buFontTx/>
              <a:buNone/>
            </a:pPr>
            <a:r>
              <a:rPr lang="en-US" altLang="zh-CN" sz="2400">
                <a:solidFill>
                  <a:srgbClr val="000000"/>
                </a:solidFill>
                <a:latin typeface="微软雅黑" panose="020B0503020204020204" pitchFamily="34" charset="-122"/>
                <a:ea typeface="微软雅黑" panose="020B0503020204020204" pitchFamily="34" charset="-122"/>
              </a:rPr>
              <a:t>3</a:t>
            </a:r>
            <a:endParaRPr lang="en-US" altLang="zh-CN" sz="1800">
              <a:solidFill>
                <a:srgbClr val="000000"/>
              </a:solidFill>
              <a:latin typeface="微软雅黑" panose="020B0503020204020204" pitchFamily="34" charset="-122"/>
              <a:ea typeface="微软雅黑" panose="020B0503020204020204" pitchFamily="34" charset="-122"/>
            </a:endParaRPr>
          </a:p>
        </p:txBody>
      </p:sp>
      <p:sp>
        <p:nvSpPr>
          <p:cNvPr id="70684" name="Text Box 40">
            <a:extLst>
              <a:ext uri="{FF2B5EF4-FFF2-40B4-BE49-F238E27FC236}">
                <a16:creationId xmlns:a16="http://schemas.microsoft.com/office/drawing/2014/main" id="{98A115B0-5716-499E-9FCD-761E639D88C6}"/>
              </a:ext>
            </a:extLst>
          </p:cNvPr>
          <p:cNvSpPr txBox="1">
            <a:spLocks noChangeArrowheads="1"/>
          </p:cNvSpPr>
          <p:nvPr/>
        </p:nvSpPr>
        <p:spPr bwMode="gray">
          <a:xfrm>
            <a:off x="7142164" y="2700339"/>
            <a:ext cx="2403475"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lvl="1" eaLnBrk="1" fontAlgn="t" hangingPunct="1">
              <a:lnSpc>
                <a:spcPct val="100000"/>
              </a:lnSpc>
              <a:spcBef>
                <a:spcPct val="0"/>
              </a:spcBef>
              <a:buClrTx/>
              <a:buSzTx/>
              <a:buFontTx/>
              <a:buNone/>
            </a:pPr>
            <a:r>
              <a:rPr lang="zh-CN" altLang="en-US" sz="1800">
                <a:latin typeface="微软雅黑" panose="020B0503020204020204" pitchFamily="34" charset="-122"/>
                <a:ea typeface="微软雅黑" panose="020B0503020204020204" pitchFamily="34" charset="-122"/>
              </a:rPr>
              <a:t>组播源知道组播地址后，向此组播组发送报文；源侧</a:t>
            </a:r>
            <a:r>
              <a:rPr lang="en-US" altLang="zh-CN" sz="1800">
                <a:latin typeface="微软雅黑" panose="020B0503020204020204" pitchFamily="34" charset="-122"/>
                <a:ea typeface="微软雅黑" panose="020B0503020204020204" pitchFamily="34" charset="-122"/>
              </a:rPr>
              <a:t>DR</a:t>
            </a:r>
            <a:r>
              <a:rPr lang="zh-CN" altLang="en-US" sz="1800">
                <a:latin typeface="微软雅黑" panose="020B0503020204020204" pitchFamily="34" charset="-122"/>
                <a:ea typeface="微软雅黑" panose="020B0503020204020204" pitchFamily="34" charset="-122"/>
              </a:rPr>
              <a:t>提取内嵌在组地址中的</a:t>
            </a:r>
            <a:r>
              <a:rPr lang="en-US" altLang="zh-CN" sz="1800">
                <a:latin typeface="微软雅黑" panose="020B0503020204020204" pitchFamily="34" charset="-122"/>
                <a:ea typeface="微软雅黑" panose="020B0503020204020204" pitchFamily="34" charset="-122"/>
              </a:rPr>
              <a:t>RP</a:t>
            </a:r>
            <a:r>
              <a:rPr lang="zh-CN" altLang="en-US" sz="1800">
                <a:latin typeface="微软雅黑" panose="020B0503020204020204" pitchFamily="34" charset="-122"/>
                <a:ea typeface="微软雅黑" panose="020B0503020204020204" pitchFamily="34" charset="-122"/>
              </a:rPr>
              <a:t>地址，向其以单播方式发送</a:t>
            </a:r>
            <a:r>
              <a:rPr lang="en-US" altLang="zh-CN" sz="1800">
                <a:latin typeface="微软雅黑" panose="020B0503020204020204" pitchFamily="34" charset="-122"/>
                <a:ea typeface="微软雅黑" panose="020B0503020204020204" pitchFamily="34" charset="-122"/>
              </a:rPr>
              <a:t>IPv6 PIM-SM</a:t>
            </a:r>
            <a:r>
              <a:rPr lang="zh-CN" altLang="en-US" sz="1800">
                <a:latin typeface="微软雅黑" panose="020B0503020204020204" pitchFamily="34" charset="-122"/>
                <a:ea typeface="微软雅黑" panose="020B0503020204020204" pitchFamily="34" charset="-122"/>
              </a:rPr>
              <a:t>注册消息</a:t>
            </a:r>
          </a:p>
        </p:txBody>
      </p:sp>
      <p:sp>
        <p:nvSpPr>
          <p:cNvPr id="70685" name="Oval 41">
            <a:extLst>
              <a:ext uri="{FF2B5EF4-FFF2-40B4-BE49-F238E27FC236}">
                <a16:creationId xmlns:a16="http://schemas.microsoft.com/office/drawing/2014/main" id="{0D2A4461-AFFC-4235-B651-DDC1B93A99B4}"/>
              </a:ext>
            </a:extLst>
          </p:cNvPr>
          <p:cNvSpPr>
            <a:spLocks noChangeArrowheads="1"/>
          </p:cNvSpPr>
          <p:nvPr/>
        </p:nvSpPr>
        <p:spPr bwMode="gray">
          <a:xfrm>
            <a:off x="4962526" y="5103814"/>
            <a:ext cx="2251075" cy="701675"/>
          </a:xfrm>
          <a:prstGeom prst="ellipse">
            <a:avLst/>
          </a:prstGeom>
          <a:gradFill rotWithShape="1">
            <a:gsLst>
              <a:gs pos="0">
                <a:srgbClr val="B2B2B2"/>
              </a:gs>
              <a:gs pos="100000">
                <a:srgbClr val="ECF4F6">
                  <a:alpha val="64998"/>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ctr" eaLnBrk="1" hangingPunct="1">
              <a:lnSpc>
                <a:spcPct val="100000"/>
              </a:lnSpc>
              <a:spcBef>
                <a:spcPct val="0"/>
              </a:spcBef>
              <a:buClrTx/>
              <a:buSzTx/>
              <a:buFontTx/>
              <a:buNone/>
            </a:pPr>
            <a:endParaRPr lang="en-US" altLang="zh-CN" sz="1800">
              <a:latin typeface="微软雅黑" panose="020B0503020204020204" pitchFamily="34" charset="-122"/>
              <a:ea typeface="微软雅黑" panose="020B0503020204020204" pitchFamily="34" charset="-122"/>
            </a:endParaRPr>
          </a:p>
        </p:txBody>
      </p:sp>
      <p:sp>
        <p:nvSpPr>
          <p:cNvPr id="70686" name="Oval 42">
            <a:extLst>
              <a:ext uri="{FF2B5EF4-FFF2-40B4-BE49-F238E27FC236}">
                <a16:creationId xmlns:a16="http://schemas.microsoft.com/office/drawing/2014/main" id="{A99E3CE2-B2CD-4FD5-BEC8-5ED4BE3775EF}"/>
              </a:ext>
            </a:extLst>
          </p:cNvPr>
          <p:cNvSpPr>
            <a:spLocks noChangeArrowheads="1"/>
          </p:cNvSpPr>
          <p:nvPr/>
        </p:nvSpPr>
        <p:spPr bwMode="gray">
          <a:xfrm>
            <a:off x="7324726" y="5103814"/>
            <a:ext cx="2251075" cy="701675"/>
          </a:xfrm>
          <a:prstGeom prst="ellipse">
            <a:avLst/>
          </a:prstGeom>
          <a:gradFill rotWithShape="1">
            <a:gsLst>
              <a:gs pos="0">
                <a:srgbClr val="B2B2B2"/>
              </a:gs>
              <a:gs pos="100000">
                <a:srgbClr val="ECF4F6">
                  <a:alpha val="64998"/>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ctr" eaLnBrk="1" hangingPunct="1">
              <a:lnSpc>
                <a:spcPct val="100000"/>
              </a:lnSpc>
              <a:spcBef>
                <a:spcPct val="0"/>
              </a:spcBef>
              <a:buClrTx/>
              <a:buSzTx/>
              <a:buFontTx/>
              <a:buNone/>
            </a:pPr>
            <a:endParaRPr lang="en-US" altLang="zh-CN" sz="18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8546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AF12AA72-A10C-4A0C-9162-B5B5012C78E0}"/>
              </a:ext>
            </a:extLst>
          </p:cNvPr>
          <p:cNvSpPr>
            <a:spLocks noGrp="1" noChangeArrowheads="1"/>
          </p:cNvSpPr>
          <p:nvPr>
            <p:ph type="title"/>
          </p:nvPr>
        </p:nvSpPr>
        <p:spPr/>
        <p:txBody>
          <a:bodyPr/>
          <a:lstStyle/>
          <a:p>
            <a:r>
              <a:rPr lang="zh-CN" altLang="en-US"/>
              <a:t>嵌入</a:t>
            </a:r>
            <a:r>
              <a:rPr lang="en-US" altLang="zh-CN"/>
              <a:t>RP</a:t>
            </a:r>
            <a:r>
              <a:rPr lang="zh-CN" altLang="en-US"/>
              <a:t>地址的组播组地址</a:t>
            </a:r>
          </a:p>
        </p:txBody>
      </p:sp>
      <p:sp>
        <p:nvSpPr>
          <p:cNvPr id="72708" name="Rectangle 22">
            <a:extLst>
              <a:ext uri="{FF2B5EF4-FFF2-40B4-BE49-F238E27FC236}">
                <a16:creationId xmlns:a16="http://schemas.microsoft.com/office/drawing/2014/main" id="{7E6AACA6-EEDA-402C-A757-23EDB8734570}"/>
              </a:ext>
            </a:extLst>
          </p:cNvPr>
          <p:cNvSpPr>
            <a:spLocks noGrp="1" noChangeArrowheads="1"/>
          </p:cNvSpPr>
          <p:nvPr>
            <p:ph type="body" sz="quarter" idx="10"/>
          </p:nvPr>
        </p:nvSpPr>
        <p:spPr/>
        <p:txBody>
          <a:bodyPr/>
          <a:lstStyle/>
          <a:p>
            <a:r>
              <a:rPr lang="zh-CN" altLang="en-US" dirty="0"/>
              <a:t>一个</a:t>
            </a:r>
            <a:r>
              <a:rPr lang="en-US" altLang="zh-CN" dirty="0"/>
              <a:t>128bits</a:t>
            </a:r>
            <a:r>
              <a:rPr lang="zh-CN" altLang="en-US" dirty="0"/>
              <a:t>的</a:t>
            </a:r>
            <a:r>
              <a:rPr lang="en-US" altLang="zh-CN" dirty="0"/>
              <a:t>RP</a:t>
            </a:r>
            <a:r>
              <a:rPr lang="zh-CN" altLang="en-US" dirty="0"/>
              <a:t>地址如何嵌入到一个</a:t>
            </a:r>
            <a:r>
              <a:rPr lang="en-US" altLang="zh-CN" dirty="0"/>
              <a:t>128bits</a:t>
            </a:r>
            <a:r>
              <a:rPr lang="zh-CN" altLang="en-US" dirty="0"/>
              <a:t>的</a:t>
            </a:r>
            <a:r>
              <a:rPr lang="en-US" altLang="zh-CN" dirty="0"/>
              <a:t>IPv6</a:t>
            </a:r>
            <a:r>
              <a:rPr lang="zh-CN" altLang="en-US" dirty="0"/>
              <a:t>组播组地址中去？</a:t>
            </a:r>
          </a:p>
          <a:p>
            <a:r>
              <a:rPr lang="zh-CN" altLang="en-US" dirty="0"/>
              <a:t>定义特殊的组播地址：</a:t>
            </a:r>
          </a:p>
          <a:p>
            <a:endParaRPr lang="zh-CN" altLang="en-US" dirty="0"/>
          </a:p>
        </p:txBody>
      </p:sp>
      <p:grpSp>
        <p:nvGrpSpPr>
          <p:cNvPr id="72707" name="Group 5">
            <a:extLst>
              <a:ext uri="{FF2B5EF4-FFF2-40B4-BE49-F238E27FC236}">
                <a16:creationId xmlns:a16="http://schemas.microsoft.com/office/drawing/2014/main" id="{6A7A970C-85F0-4ED7-B0CA-B7F4B7259E93}"/>
              </a:ext>
            </a:extLst>
          </p:cNvPr>
          <p:cNvGrpSpPr>
            <a:grpSpLocks/>
          </p:cNvGrpSpPr>
          <p:nvPr/>
        </p:nvGrpSpPr>
        <p:grpSpPr bwMode="auto">
          <a:xfrm>
            <a:off x="1379476" y="2672916"/>
            <a:ext cx="8783638" cy="642937"/>
            <a:chOff x="144" y="2383"/>
            <a:chExt cx="5533" cy="405"/>
          </a:xfrm>
        </p:grpSpPr>
        <p:sp>
          <p:nvSpPr>
            <p:cNvPr id="72709" name="Rectangle 6">
              <a:extLst>
                <a:ext uri="{FF2B5EF4-FFF2-40B4-BE49-F238E27FC236}">
                  <a16:creationId xmlns:a16="http://schemas.microsoft.com/office/drawing/2014/main" id="{93D198FA-91B5-4577-88EB-55BA82480579}"/>
                </a:ext>
              </a:extLst>
            </p:cNvPr>
            <p:cNvSpPr>
              <a:spLocks noChangeArrowheads="1"/>
            </p:cNvSpPr>
            <p:nvPr/>
          </p:nvSpPr>
          <p:spPr bwMode="auto">
            <a:xfrm>
              <a:off x="295" y="2383"/>
              <a:ext cx="41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kumimoji="1" lang="en-US" altLang="zh-CN" sz="1400">
                  <a:latin typeface="微软雅黑" panose="020B0503020204020204" pitchFamily="34" charset="-122"/>
                  <a:ea typeface="微软雅黑" panose="020B0503020204020204" pitchFamily="34" charset="-122"/>
                </a:rPr>
                <a:t>8 Bits</a:t>
              </a:r>
              <a:endParaRPr kumimoji="1" lang="en-US" altLang="zh-TW" sz="1400">
                <a:latin typeface="微软雅黑" panose="020B0503020204020204" pitchFamily="34" charset="-122"/>
                <a:ea typeface="微软雅黑" panose="020B0503020204020204" pitchFamily="34" charset="-122"/>
              </a:endParaRPr>
            </a:p>
          </p:txBody>
        </p:sp>
        <p:sp>
          <p:nvSpPr>
            <p:cNvPr id="72710" name="Text Box 7">
              <a:extLst>
                <a:ext uri="{FF2B5EF4-FFF2-40B4-BE49-F238E27FC236}">
                  <a16:creationId xmlns:a16="http://schemas.microsoft.com/office/drawing/2014/main" id="{47ADE08B-D21A-45FB-B72D-0CAF917905BF}"/>
                </a:ext>
              </a:extLst>
            </p:cNvPr>
            <p:cNvSpPr txBox="1">
              <a:spLocks noChangeArrowheads="1"/>
            </p:cNvSpPr>
            <p:nvPr/>
          </p:nvSpPr>
          <p:spPr bwMode="auto">
            <a:xfrm>
              <a:off x="837" y="2575"/>
              <a:ext cx="340" cy="209"/>
            </a:xfrm>
            <a:prstGeom prst="rect">
              <a:avLst/>
            </a:prstGeom>
            <a:solidFill>
              <a:srgbClr val="0066CC">
                <a:alpha val="50195"/>
              </a:srgbClr>
            </a:solidFill>
            <a:ln>
              <a:noFill/>
            </a:ln>
            <a:effectLst>
              <a:outerShdw dist="28398" dir="3806097" algn="ctr" rotWithShape="0">
                <a:schemeClr val="bg2">
                  <a:alpha val="50000"/>
                </a:schemeClr>
              </a:outerShdw>
            </a:effectLst>
            <a:extLst>
              <a:ext uri="{91240B29-F687-4F45-9708-019B960494DF}">
                <a14:hiddenLine xmlns:a14="http://schemas.microsoft.com/office/drawing/2010/main" w="25400" algn="ctr">
                  <a:solidFill>
                    <a:srgbClr val="000000"/>
                  </a:solidFill>
                  <a:miter lim="800000"/>
                  <a:headEnd type="none" w="sm" len="sm"/>
                  <a:tailEnd type="none" w="sm" len="sm"/>
                </a14:hiddenLine>
              </a:ext>
            </a:extLst>
          </p:spPr>
          <p:txBody>
            <a:bodyPr wrap="none" anchor="ctr"/>
            <a:lstStyle>
              <a:lvl1pPr fontAlgn="t">
                <a:defRPr i="1">
                  <a:solidFill>
                    <a:schemeClr val="tx1"/>
                  </a:solidFill>
                  <a:latin typeface="Arial" panose="020B0604020202020204" pitchFamily="34" charset="0"/>
                  <a:ea typeface="宋体" panose="02010600030101010101" pitchFamily="2" charset="-122"/>
                </a:defRPr>
              </a:lvl1pPr>
              <a:lvl2pPr marL="742950" indent="-285750" fontAlgn="t">
                <a:defRPr i="1">
                  <a:solidFill>
                    <a:schemeClr val="tx1"/>
                  </a:solidFill>
                  <a:latin typeface="Arial" panose="020B0604020202020204" pitchFamily="34" charset="0"/>
                  <a:ea typeface="宋体" panose="02010600030101010101" pitchFamily="2" charset="-122"/>
                </a:defRPr>
              </a:lvl2pPr>
              <a:lvl3pPr marL="1143000" indent="-228600" fontAlgn="t">
                <a:defRPr i="1">
                  <a:solidFill>
                    <a:schemeClr val="tx1"/>
                  </a:solidFill>
                  <a:latin typeface="Arial" panose="020B0604020202020204" pitchFamily="34" charset="0"/>
                  <a:ea typeface="宋体" panose="02010600030101010101" pitchFamily="2" charset="-122"/>
                </a:defRPr>
              </a:lvl3pPr>
              <a:lvl4pPr marL="1600200" indent="-228600" fontAlgn="t">
                <a:defRPr i="1">
                  <a:solidFill>
                    <a:schemeClr val="tx1"/>
                  </a:solidFill>
                  <a:latin typeface="Arial" panose="020B0604020202020204" pitchFamily="34" charset="0"/>
                  <a:ea typeface="宋体" panose="02010600030101010101" pitchFamily="2" charset="-122"/>
                </a:defRPr>
              </a:lvl4pPr>
              <a:lvl5pPr marL="2057400" indent="-228600" fontAlgn="t">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fontAlgn="base" hangingPunct="1"/>
              <a:r>
                <a:rPr kumimoji="1" lang="en-GB" altLang="zh-CN" sz="1600" i="0" dirty="0">
                  <a:latin typeface="微软雅黑" panose="020B0503020204020204" pitchFamily="34" charset="-122"/>
                  <a:ea typeface="微软雅黑" panose="020B0503020204020204" pitchFamily="34" charset="-122"/>
                </a:rPr>
                <a:t>Flags</a:t>
              </a:r>
            </a:p>
          </p:txBody>
        </p:sp>
        <p:sp>
          <p:nvSpPr>
            <p:cNvPr id="72711" name="Text Box 8">
              <a:extLst>
                <a:ext uri="{FF2B5EF4-FFF2-40B4-BE49-F238E27FC236}">
                  <a16:creationId xmlns:a16="http://schemas.microsoft.com/office/drawing/2014/main" id="{69244B6A-4F9B-4796-AE55-7FAE69A7EDD2}"/>
                </a:ext>
              </a:extLst>
            </p:cNvPr>
            <p:cNvSpPr txBox="1">
              <a:spLocks noChangeArrowheads="1"/>
            </p:cNvSpPr>
            <p:nvPr/>
          </p:nvSpPr>
          <p:spPr bwMode="auto">
            <a:xfrm>
              <a:off x="144" y="2575"/>
              <a:ext cx="680" cy="209"/>
            </a:xfrm>
            <a:prstGeom prst="rect">
              <a:avLst/>
            </a:prstGeom>
            <a:solidFill>
              <a:srgbClr val="0066CC">
                <a:alpha val="50195"/>
              </a:srgbClr>
            </a:solidFill>
            <a:ln>
              <a:noFill/>
            </a:ln>
            <a:effectLst>
              <a:outerShdw dist="28398" dir="3806097" algn="ctr" rotWithShape="0">
                <a:schemeClr val="bg2">
                  <a:alpha val="50000"/>
                </a:schemeClr>
              </a:outerShdw>
            </a:effectLst>
            <a:extLst>
              <a:ext uri="{91240B29-F687-4F45-9708-019B960494DF}">
                <a14:hiddenLine xmlns:a14="http://schemas.microsoft.com/office/drawing/2010/main" w="25400" algn="ctr">
                  <a:solidFill>
                    <a:srgbClr val="000000"/>
                  </a:solidFill>
                  <a:miter lim="800000"/>
                  <a:headEnd type="none" w="sm" len="sm"/>
                  <a:tailEnd type="none" w="sm" len="sm"/>
                </a14:hiddenLine>
              </a:ext>
            </a:extLst>
          </p:spPr>
          <p:txBody>
            <a:bodyPr wrap="none" anchor="ctr"/>
            <a:lstStyle>
              <a:lvl1pPr fontAlgn="t">
                <a:defRPr i="1">
                  <a:solidFill>
                    <a:schemeClr val="tx1"/>
                  </a:solidFill>
                  <a:latin typeface="Arial" panose="020B0604020202020204" pitchFamily="34" charset="0"/>
                  <a:ea typeface="宋体" panose="02010600030101010101" pitchFamily="2" charset="-122"/>
                </a:defRPr>
              </a:lvl1pPr>
              <a:lvl2pPr marL="742950" indent="-285750" fontAlgn="t">
                <a:defRPr i="1">
                  <a:solidFill>
                    <a:schemeClr val="tx1"/>
                  </a:solidFill>
                  <a:latin typeface="Arial" panose="020B0604020202020204" pitchFamily="34" charset="0"/>
                  <a:ea typeface="宋体" panose="02010600030101010101" pitchFamily="2" charset="-122"/>
                </a:defRPr>
              </a:lvl2pPr>
              <a:lvl3pPr marL="1143000" indent="-228600" fontAlgn="t">
                <a:defRPr i="1">
                  <a:solidFill>
                    <a:schemeClr val="tx1"/>
                  </a:solidFill>
                  <a:latin typeface="Arial" panose="020B0604020202020204" pitchFamily="34" charset="0"/>
                  <a:ea typeface="宋体" panose="02010600030101010101" pitchFamily="2" charset="-122"/>
                </a:defRPr>
              </a:lvl3pPr>
              <a:lvl4pPr marL="1600200" indent="-228600" fontAlgn="t">
                <a:defRPr i="1">
                  <a:solidFill>
                    <a:schemeClr val="tx1"/>
                  </a:solidFill>
                  <a:latin typeface="Arial" panose="020B0604020202020204" pitchFamily="34" charset="0"/>
                  <a:ea typeface="宋体" panose="02010600030101010101" pitchFamily="2" charset="-122"/>
                </a:defRPr>
              </a:lvl4pPr>
              <a:lvl5pPr marL="2057400" indent="-228600" fontAlgn="t">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fontAlgn="base" hangingPunct="1"/>
              <a:r>
                <a:rPr kumimoji="1" lang="en-GB" altLang="zh-CN" sz="1600" i="0">
                  <a:latin typeface="微软雅黑" panose="020B0503020204020204" pitchFamily="34" charset="-122"/>
                  <a:ea typeface="微软雅黑" panose="020B0503020204020204" pitchFamily="34" charset="-122"/>
                </a:rPr>
                <a:t>11111111</a:t>
              </a:r>
            </a:p>
          </p:txBody>
        </p:sp>
        <p:sp>
          <p:nvSpPr>
            <p:cNvPr id="72712" name="Text Box 9">
              <a:extLst>
                <a:ext uri="{FF2B5EF4-FFF2-40B4-BE49-F238E27FC236}">
                  <a16:creationId xmlns:a16="http://schemas.microsoft.com/office/drawing/2014/main" id="{0B47B94A-9808-463A-8850-E9C5FFD36C7C}"/>
                </a:ext>
              </a:extLst>
            </p:cNvPr>
            <p:cNvSpPr txBox="1">
              <a:spLocks noChangeArrowheads="1"/>
            </p:cNvSpPr>
            <p:nvPr/>
          </p:nvSpPr>
          <p:spPr bwMode="auto">
            <a:xfrm>
              <a:off x="2248" y="2575"/>
              <a:ext cx="680" cy="209"/>
            </a:xfrm>
            <a:prstGeom prst="rect">
              <a:avLst/>
            </a:prstGeom>
            <a:solidFill>
              <a:srgbClr val="0066CC">
                <a:alpha val="50195"/>
              </a:srgbClr>
            </a:solidFill>
            <a:ln>
              <a:noFill/>
            </a:ln>
            <a:effectLst>
              <a:outerShdw dist="28398" dir="3806097" algn="ctr" rotWithShape="0">
                <a:schemeClr val="bg2">
                  <a:alpha val="50000"/>
                </a:schemeClr>
              </a:outerShdw>
            </a:effectLst>
            <a:extLst>
              <a:ext uri="{91240B29-F687-4F45-9708-019B960494DF}">
                <a14:hiddenLine xmlns:a14="http://schemas.microsoft.com/office/drawing/2010/main" w="25400" algn="ctr">
                  <a:solidFill>
                    <a:srgbClr val="000000"/>
                  </a:solidFill>
                  <a:miter lim="800000"/>
                  <a:headEnd type="none" w="sm" len="sm"/>
                  <a:tailEnd type="none" w="sm" len="sm"/>
                </a14:hiddenLine>
              </a:ext>
            </a:extLst>
          </p:spPr>
          <p:txBody>
            <a:bodyPr wrap="none" anchor="ctr"/>
            <a:lstStyle>
              <a:lvl1pPr fontAlgn="t">
                <a:defRPr i="1">
                  <a:solidFill>
                    <a:schemeClr val="tx1"/>
                  </a:solidFill>
                  <a:latin typeface="Arial" panose="020B0604020202020204" pitchFamily="34" charset="0"/>
                  <a:ea typeface="宋体" panose="02010600030101010101" pitchFamily="2" charset="-122"/>
                </a:defRPr>
              </a:lvl1pPr>
              <a:lvl2pPr marL="742950" indent="-285750" fontAlgn="t">
                <a:defRPr i="1">
                  <a:solidFill>
                    <a:schemeClr val="tx1"/>
                  </a:solidFill>
                  <a:latin typeface="Arial" panose="020B0604020202020204" pitchFamily="34" charset="0"/>
                  <a:ea typeface="宋体" panose="02010600030101010101" pitchFamily="2" charset="-122"/>
                </a:defRPr>
              </a:lvl2pPr>
              <a:lvl3pPr marL="1143000" indent="-228600" fontAlgn="t">
                <a:defRPr i="1">
                  <a:solidFill>
                    <a:schemeClr val="tx1"/>
                  </a:solidFill>
                  <a:latin typeface="Arial" panose="020B0604020202020204" pitchFamily="34" charset="0"/>
                  <a:ea typeface="宋体" panose="02010600030101010101" pitchFamily="2" charset="-122"/>
                </a:defRPr>
              </a:lvl3pPr>
              <a:lvl4pPr marL="1600200" indent="-228600" fontAlgn="t">
                <a:defRPr i="1">
                  <a:solidFill>
                    <a:schemeClr val="tx1"/>
                  </a:solidFill>
                  <a:latin typeface="Arial" panose="020B0604020202020204" pitchFamily="34" charset="0"/>
                  <a:ea typeface="宋体" panose="02010600030101010101" pitchFamily="2" charset="-122"/>
                </a:defRPr>
              </a:lvl4pPr>
              <a:lvl5pPr marL="2057400" indent="-228600" fontAlgn="t">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fontAlgn="base" hangingPunct="1"/>
              <a:r>
                <a:rPr kumimoji="1" lang="en-GB" altLang="zh-CN" sz="1600" i="0">
                  <a:latin typeface="微软雅黑" panose="020B0503020204020204" pitchFamily="34" charset="-122"/>
                  <a:ea typeface="微软雅黑" panose="020B0503020204020204" pitchFamily="34" charset="-122"/>
                </a:rPr>
                <a:t>plen</a:t>
              </a:r>
            </a:p>
          </p:txBody>
        </p:sp>
        <p:sp>
          <p:nvSpPr>
            <p:cNvPr id="72713" name="Text Box 10">
              <a:extLst>
                <a:ext uri="{FF2B5EF4-FFF2-40B4-BE49-F238E27FC236}">
                  <a16:creationId xmlns:a16="http://schemas.microsoft.com/office/drawing/2014/main" id="{D87A8841-BDBD-40BB-9E85-AD41D3FFB999}"/>
                </a:ext>
              </a:extLst>
            </p:cNvPr>
            <p:cNvSpPr txBox="1">
              <a:spLocks noChangeArrowheads="1"/>
            </p:cNvSpPr>
            <p:nvPr/>
          </p:nvSpPr>
          <p:spPr bwMode="auto">
            <a:xfrm>
              <a:off x="1893" y="2575"/>
              <a:ext cx="340" cy="209"/>
            </a:xfrm>
            <a:prstGeom prst="rect">
              <a:avLst/>
            </a:prstGeom>
            <a:solidFill>
              <a:srgbClr val="0066CC">
                <a:alpha val="50195"/>
              </a:srgbClr>
            </a:solidFill>
            <a:ln>
              <a:noFill/>
            </a:ln>
            <a:effectLst>
              <a:outerShdw dist="28398" dir="3806097" algn="ctr" rotWithShape="0">
                <a:schemeClr val="bg2">
                  <a:alpha val="50000"/>
                </a:schemeClr>
              </a:outerShdw>
            </a:effectLst>
            <a:extLst>
              <a:ext uri="{91240B29-F687-4F45-9708-019B960494DF}">
                <a14:hiddenLine xmlns:a14="http://schemas.microsoft.com/office/drawing/2010/main" w="25400" algn="ctr">
                  <a:solidFill>
                    <a:srgbClr val="000000"/>
                  </a:solidFill>
                  <a:miter lim="800000"/>
                  <a:headEnd type="none" w="sm" len="sm"/>
                  <a:tailEnd type="none" w="sm" len="sm"/>
                </a14:hiddenLine>
              </a:ext>
            </a:extLst>
          </p:spPr>
          <p:txBody>
            <a:bodyPr wrap="none" anchor="ctr"/>
            <a:lstStyle>
              <a:lvl1pPr fontAlgn="t">
                <a:defRPr i="1">
                  <a:solidFill>
                    <a:schemeClr val="tx1"/>
                  </a:solidFill>
                  <a:latin typeface="Arial" panose="020B0604020202020204" pitchFamily="34" charset="0"/>
                  <a:ea typeface="宋体" panose="02010600030101010101" pitchFamily="2" charset="-122"/>
                </a:defRPr>
              </a:lvl1pPr>
              <a:lvl2pPr marL="742950" indent="-285750" fontAlgn="t">
                <a:defRPr i="1">
                  <a:solidFill>
                    <a:schemeClr val="tx1"/>
                  </a:solidFill>
                  <a:latin typeface="Arial" panose="020B0604020202020204" pitchFamily="34" charset="0"/>
                  <a:ea typeface="宋体" panose="02010600030101010101" pitchFamily="2" charset="-122"/>
                </a:defRPr>
              </a:lvl2pPr>
              <a:lvl3pPr marL="1143000" indent="-228600" fontAlgn="t">
                <a:defRPr i="1">
                  <a:solidFill>
                    <a:schemeClr val="tx1"/>
                  </a:solidFill>
                  <a:latin typeface="Arial" panose="020B0604020202020204" pitchFamily="34" charset="0"/>
                  <a:ea typeface="宋体" panose="02010600030101010101" pitchFamily="2" charset="-122"/>
                </a:defRPr>
              </a:lvl3pPr>
              <a:lvl4pPr marL="1600200" indent="-228600" fontAlgn="t">
                <a:defRPr i="1">
                  <a:solidFill>
                    <a:schemeClr val="tx1"/>
                  </a:solidFill>
                  <a:latin typeface="Arial" panose="020B0604020202020204" pitchFamily="34" charset="0"/>
                  <a:ea typeface="宋体" panose="02010600030101010101" pitchFamily="2" charset="-122"/>
                </a:defRPr>
              </a:lvl4pPr>
              <a:lvl5pPr marL="2057400" indent="-228600" fontAlgn="t">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fontAlgn="base" hangingPunct="1"/>
              <a:r>
                <a:rPr kumimoji="1" lang="en-GB" altLang="zh-CN" sz="1600" i="0" dirty="0">
                  <a:latin typeface="微软雅黑" panose="020B0503020204020204" pitchFamily="34" charset="-122"/>
                  <a:ea typeface="微软雅黑" panose="020B0503020204020204" pitchFamily="34" charset="-122"/>
                </a:rPr>
                <a:t>RIID</a:t>
              </a:r>
            </a:p>
          </p:txBody>
        </p:sp>
        <p:sp>
          <p:nvSpPr>
            <p:cNvPr id="72714" name="Text Box 11">
              <a:extLst>
                <a:ext uri="{FF2B5EF4-FFF2-40B4-BE49-F238E27FC236}">
                  <a16:creationId xmlns:a16="http://schemas.microsoft.com/office/drawing/2014/main" id="{58A65D0C-4BCD-4217-A2D2-AE5AD5E493B2}"/>
                </a:ext>
              </a:extLst>
            </p:cNvPr>
            <p:cNvSpPr txBox="1">
              <a:spLocks noChangeArrowheads="1"/>
            </p:cNvSpPr>
            <p:nvPr/>
          </p:nvSpPr>
          <p:spPr bwMode="auto">
            <a:xfrm>
              <a:off x="1536" y="2575"/>
              <a:ext cx="340" cy="209"/>
            </a:xfrm>
            <a:prstGeom prst="rect">
              <a:avLst/>
            </a:prstGeom>
            <a:solidFill>
              <a:srgbClr val="0066CC">
                <a:alpha val="50195"/>
              </a:srgbClr>
            </a:solidFill>
            <a:ln>
              <a:noFill/>
            </a:ln>
            <a:effectLst>
              <a:outerShdw dist="28398" dir="3806097" algn="ctr" rotWithShape="0">
                <a:schemeClr val="bg2">
                  <a:alpha val="50000"/>
                </a:schemeClr>
              </a:outerShdw>
            </a:effectLst>
            <a:extLst>
              <a:ext uri="{91240B29-F687-4F45-9708-019B960494DF}">
                <a14:hiddenLine xmlns:a14="http://schemas.microsoft.com/office/drawing/2010/main" w="25400" algn="ctr">
                  <a:solidFill>
                    <a:srgbClr val="000000"/>
                  </a:solidFill>
                  <a:miter lim="800000"/>
                  <a:headEnd type="none" w="sm" len="sm"/>
                  <a:tailEnd type="none" w="sm" len="sm"/>
                </a14:hiddenLine>
              </a:ext>
            </a:extLst>
          </p:spPr>
          <p:txBody>
            <a:bodyPr wrap="none" anchor="ctr"/>
            <a:lstStyle>
              <a:lvl1pPr fontAlgn="t">
                <a:defRPr i="1">
                  <a:solidFill>
                    <a:schemeClr val="tx1"/>
                  </a:solidFill>
                  <a:latin typeface="Arial" panose="020B0604020202020204" pitchFamily="34" charset="0"/>
                  <a:ea typeface="宋体" panose="02010600030101010101" pitchFamily="2" charset="-122"/>
                </a:defRPr>
              </a:lvl1pPr>
              <a:lvl2pPr marL="742950" indent="-285750" fontAlgn="t">
                <a:defRPr i="1">
                  <a:solidFill>
                    <a:schemeClr val="tx1"/>
                  </a:solidFill>
                  <a:latin typeface="Arial" panose="020B0604020202020204" pitchFamily="34" charset="0"/>
                  <a:ea typeface="宋体" panose="02010600030101010101" pitchFamily="2" charset="-122"/>
                </a:defRPr>
              </a:lvl2pPr>
              <a:lvl3pPr marL="1143000" indent="-228600" fontAlgn="t">
                <a:defRPr i="1">
                  <a:solidFill>
                    <a:schemeClr val="tx1"/>
                  </a:solidFill>
                  <a:latin typeface="Arial" panose="020B0604020202020204" pitchFamily="34" charset="0"/>
                  <a:ea typeface="宋体" panose="02010600030101010101" pitchFamily="2" charset="-122"/>
                </a:defRPr>
              </a:lvl3pPr>
              <a:lvl4pPr marL="1600200" indent="-228600" fontAlgn="t">
                <a:defRPr i="1">
                  <a:solidFill>
                    <a:schemeClr val="tx1"/>
                  </a:solidFill>
                  <a:latin typeface="Arial" panose="020B0604020202020204" pitchFamily="34" charset="0"/>
                  <a:ea typeface="宋体" panose="02010600030101010101" pitchFamily="2" charset="-122"/>
                </a:defRPr>
              </a:lvl4pPr>
              <a:lvl5pPr marL="2057400" indent="-228600" fontAlgn="t">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fontAlgn="base" hangingPunct="1"/>
              <a:r>
                <a:rPr kumimoji="1" lang="en-GB" altLang="zh-CN" sz="1600" i="0">
                  <a:latin typeface="微软雅黑" panose="020B0503020204020204" pitchFamily="34" charset="-122"/>
                  <a:ea typeface="微软雅黑" panose="020B0503020204020204" pitchFamily="34" charset="-122"/>
                </a:rPr>
                <a:t>rsvd</a:t>
              </a:r>
            </a:p>
          </p:txBody>
        </p:sp>
        <p:sp>
          <p:nvSpPr>
            <p:cNvPr id="72715" name="Text Box 12">
              <a:extLst>
                <a:ext uri="{FF2B5EF4-FFF2-40B4-BE49-F238E27FC236}">
                  <a16:creationId xmlns:a16="http://schemas.microsoft.com/office/drawing/2014/main" id="{5BD3F052-FBB1-457B-86D6-F5775E3B5C39}"/>
                </a:ext>
              </a:extLst>
            </p:cNvPr>
            <p:cNvSpPr txBox="1">
              <a:spLocks noChangeArrowheads="1"/>
            </p:cNvSpPr>
            <p:nvPr/>
          </p:nvSpPr>
          <p:spPr bwMode="auto">
            <a:xfrm>
              <a:off x="1187" y="2575"/>
              <a:ext cx="340" cy="209"/>
            </a:xfrm>
            <a:prstGeom prst="rect">
              <a:avLst/>
            </a:prstGeom>
            <a:solidFill>
              <a:srgbClr val="0066CC">
                <a:alpha val="50195"/>
              </a:srgbClr>
            </a:solidFill>
            <a:ln>
              <a:noFill/>
            </a:ln>
            <a:effectLst>
              <a:outerShdw dist="28398" dir="3806097" algn="ctr" rotWithShape="0">
                <a:schemeClr val="bg2">
                  <a:alpha val="50000"/>
                </a:schemeClr>
              </a:outerShdw>
            </a:effectLst>
            <a:extLst>
              <a:ext uri="{91240B29-F687-4F45-9708-019B960494DF}">
                <a14:hiddenLine xmlns:a14="http://schemas.microsoft.com/office/drawing/2010/main" w="25400" algn="ctr">
                  <a:solidFill>
                    <a:srgbClr val="000000"/>
                  </a:solidFill>
                  <a:miter lim="800000"/>
                  <a:headEnd type="none" w="sm" len="sm"/>
                  <a:tailEnd type="none" w="sm" len="sm"/>
                </a14:hiddenLine>
              </a:ext>
            </a:extLst>
          </p:spPr>
          <p:txBody>
            <a:bodyPr wrap="none" anchor="ctr"/>
            <a:lstStyle>
              <a:lvl1pPr fontAlgn="t">
                <a:defRPr i="1">
                  <a:solidFill>
                    <a:schemeClr val="tx1"/>
                  </a:solidFill>
                  <a:latin typeface="Arial" panose="020B0604020202020204" pitchFamily="34" charset="0"/>
                  <a:ea typeface="宋体" panose="02010600030101010101" pitchFamily="2" charset="-122"/>
                </a:defRPr>
              </a:lvl1pPr>
              <a:lvl2pPr marL="742950" indent="-285750" fontAlgn="t">
                <a:defRPr i="1">
                  <a:solidFill>
                    <a:schemeClr val="tx1"/>
                  </a:solidFill>
                  <a:latin typeface="Arial" panose="020B0604020202020204" pitchFamily="34" charset="0"/>
                  <a:ea typeface="宋体" panose="02010600030101010101" pitchFamily="2" charset="-122"/>
                </a:defRPr>
              </a:lvl2pPr>
              <a:lvl3pPr marL="1143000" indent="-228600" fontAlgn="t">
                <a:defRPr i="1">
                  <a:solidFill>
                    <a:schemeClr val="tx1"/>
                  </a:solidFill>
                  <a:latin typeface="Arial" panose="020B0604020202020204" pitchFamily="34" charset="0"/>
                  <a:ea typeface="宋体" panose="02010600030101010101" pitchFamily="2" charset="-122"/>
                </a:defRPr>
              </a:lvl3pPr>
              <a:lvl4pPr marL="1600200" indent="-228600" fontAlgn="t">
                <a:defRPr i="1">
                  <a:solidFill>
                    <a:schemeClr val="tx1"/>
                  </a:solidFill>
                  <a:latin typeface="Arial" panose="020B0604020202020204" pitchFamily="34" charset="0"/>
                  <a:ea typeface="宋体" panose="02010600030101010101" pitchFamily="2" charset="-122"/>
                </a:defRPr>
              </a:lvl4pPr>
              <a:lvl5pPr marL="2057400" indent="-228600" fontAlgn="t">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fontAlgn="base" hangingPunct="1"/>
              <a:r>
                <a:rPr kumimoji="1" lang="en-GB" altLang="zh-CN" sz="1600" i="0">
                  <a:latin typeface="微软雅黑" panose="020B0503020204020204" pitchFamily="34" charset="-122"/>
                  <a:ea typeface="微软雅黑" panose="020B0503020204020204" pitchFamily="34" charset="-122"/>
                </a:rPr>
                <a:t>Scope</a:t>
              </a:r>
            </a:p>
          </p:txBody>
        </p:sp>
        <p:sp>
          <p:nvSpPr>
            <p:cNvPr id="72716" name="Text Box 13">
              <a:extLst>
                <a:ext uri="{FF2B5EF4-FFF2-40B4-BE49-F238E27FC236}">
                  <a16:creationId xmlns:a16="http://schemas.microsoft.com/office/drawing/2014/main" id="{B53F25F6-F57F-4D67-A374-3CBE858D048A}"/>
                </a:ext>
              </a:extLst>
            </p:cNvPr>
            <p:cNvSpPr txBox="1">
              <a:spLocks noChangeArrowheads="1"/>
            </p:cNvSpPr>
            <p:nvPr/>
          </p:nvSpPr>
          <p:spPr bwMode="auto">
            <a:xfrm>
              <a:off x="2938" y="2572"/>
              <a:ext cx="1700" cy="209"/>
            </a:xfrm>
            <a:prstGeom prst="rect">
              <a:avLst/>
            </a:prstGeom>
            <a:solidFill>
              <a:srgbClr val="0066CC">
                <a:alpha val="50195"/>
              </a:srgbClr>
            </a:solidFill>
            <a:ln>
              <a:noFill/>
            </a:ln>
            <a:effectLst>
              <a:outerShdw dist="28398" dir="3806097" algn="ctr" rotWithShape="0">
                <a:schemeClr val="bg2">
                  <a:alpha val="50000"/>
                </a:schemeClr>
              </a:outerShdw>
            </a:effectLst>
            <a:extLst>
              <a:ext uri="{91240B29-F687-4F45-9708-019B960494DF}">
                <a14:hiddenLine xmlns:a14="http://schemas.microsoft.com/office/drawing/2010/main" w="25400" algn="ctr">
                  <a:solidFill>
                    <a:srgbClr val="000000"/>
                  </a:solidFill>
                  <a:miter lim="800000"/>
                  <a:headEnd type="none" w="sm" len="sm"/>
                  <a:tailEnd type="none" w="sm" len="sm"/>
                </a14:hiddenLine>
              </a:ext>
            </a:extLst>
          </p:spPr>
          <p:txBody>
            <a:bodyPr wrap="none" anchor="ctr"/>
            <a:lstStyle>
              <a:lvl1pPr fontAlgn="t">
                <a:defRPr i="1">
                  <a:solidFill>
                    <a:schemeClr val="tx1"/>
                  </a:solidFill>
                  <a:latin typeface="Arial" panose="020B0604020202020204" pitchFamily="34" charset="0"/>
                  <a:ea typeface="宋体" panose="02010600030101010101" pitchFamily="2" charset="-122"/>
                </a:defRPr>
              </a:lvl1pPr>
              <a:lvl2pPr marL="742950" indent="-285750" fontAlgn="t">
                <a:defRPr i="1">
                  <a:solidFill>
                    <a:schemeClr val="tx1"/>
                  </a:solidFill>
                  <a:latin typeface="Arial" panose="020B0604020202020204" pitchFamily="34" charset="0"/>
                  <a:ea typeface="宋体" panose="02010600030101010101" pitchFamily="2" charset="-122"/>
                </a:defRPr>
              </a:lvl2pPr>
              <a:lvl3pPr marL="1143000" indent="-228600" fontAlgn="t">
                <a:defRPr i="1">
                  <a:solidFill>
                    <a:schemeClr val="tx1"/>
                  </a:solidFill>
                  <a:latin typeface="Arial" panose="020B0604020202020204" pitchFamily="34" charset="0"/>
                  <a:ea typeface="宋体" panose="02010600030101010101" pitchFamily="2" charset="-122"/>
                </a:defRPr>
              </a:lvl3pPr>
              <a:lvl4pPr marL="1600200" indent="-228600" fontAlgn="t">
                <a:defRPr i="1">
                  <a:solidFill>
                    <a:schemeClr val="tx1"/>
                  </a:solidFill>
                  <a:latin typeface="Arial" panose="020B0604020202020204" pitchFamily="34" charset="0"/>
                  <a:ea typeface="宋体" panose="02010600030101010101" pitchFamily="2" charset="-122"/>
                </a:defRPr>
              </a:lvl4pPr>
              <a:lvl5pPr marL="2057400" indent="-228600" fontAlgn="t">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fontAlgn="base" hangingPunct="1"/>
              <a:r>
                <a:rPr kumimoji="1" lang="en-GB" altLang="zh-CN" sz="1600" i="0">
                  <a:latin typeface="微软雅黑" panose="020B0503020204020204" pitchFamily="34" charset="-122"/>
                  <a:ea typeface="微软雅黑" panose="020B0503020204020204" pitchFamily="34" charset="-122"/>
                </a:rPr>
                <a:t>Network Prefix</a:t>
              </a:r>
            </a:p>
          </p:txBody>
        </p:sp>
        <p:sp>
          <p:nvSpPr>
            <p:cNvPr id="72717" name="Text Box 14">
              <a:extLst>
                <a:ext uri="{FF2B5EF4-FFF2-40B4-BE49-F238E27FC236}">
                  <a16:creationId xmlns:a16="http://schemas.microsoft.com/office/drawing/2014/main" id="{DDBC0D13-53C3-48CB-A2C9-6B1C5654047C}"/>
                </a:ext>
              </a:extLst>
            </p:cNvPr>
            <p:cNvSpPr txBox="1">
              <a:spLocks noChangeArrowheads="1"/>
            </p:cNvSpPr>
            <p:nvPr/>
          </p:nvSpPr>
          <p:spPr bwMode="auto">
            <a:xfrm>
              <a:off x="4657" y="2579"/>
              <a:ext cx="1020" cy="209"/>
            </a:xfrm>
            <a:prstGeom prst="rect">
              <a:avLst/>
            </a:prstGeom>
            <a:solidFill>
              <a:srgbClr val="0066CC">
                <a:alpha val="50195"/>
              </a:srgbClr>
            </a:solidFill>
            <a:ln>
              <a:noFill/>
            </a:ln>
            <a:effectLst>
              <a:outerShdw dist="28398" dir="3806097" algn="ctr" rotWithShape="0">
                <a:schemeClr val="bg2">
                  <a:alpha val="50000"/>
                </a:schemeClr>
              </a:outerShdw>
            </a:effectLst>
            <a:extLst>
              <a:ext uri="{91240B29-F687-4F45-9708-019B960494DF}">
                <a14:hiddenLine xmlns:a14="http://schemas.microsoft.com/office/drawing/2010/main" w="25400" algn="ctr">
                  <a:solidFill>
                    <a:srgbClr val="000000"/>
                  </a:solidFill>
                  <a:miter lim="800000"/>
                  <a:headEnd type="none" w="sm" len="sm"/>
                  <a:tailEnd type="none" w="sm" len="sm"/>
                </a14:hiddenLine>
              </a:ext>
            </a:extLst>
          </p:spPr>
          <p:txBody>
            <a:bodyPr wrap="none" anchor="ctr"/>
            <a:lstStyle>
              <a:lvl1pPr fontAlgn="t">
                <a:defRPr i="1">
                  <a:solidFill>
                    <a:schemeClr val="tx1"/>
                  </a:solidFill>
                  <a:latin typeface="Arial" panose="020B0604020202020204" pitchFamily="34" charset="0"/>
                  <a:ea typeface="宋体" panose="02010600030101010101" pitchFamily="2" charset="-122"/>
                </a:defRPr>
              </a:lvl1pPr>
              <a:lvl2pPr marL="742950" indent="-285750" fontAlgn="t">
                <a:defRPr i="1">
                  <a:solidFill>
                    <a:schemeClr val="tx1"/>
                  </a:solidFill>
                  <a:latin typeface="Arial" panose="020B0604020202020204" pitchFamily="34" charset="0"/>
                  <a:ea typeface="宋体" panose="02010600030101010101" pitchFamily="2" charset="-122"/>
                </a:defRPr>
              </a:lvl2pPr>
              <a:lvl3pPr marL="1143000" indent="-228600" fontAlgn="t">
                <a:defRPr i="1">
                  <a:solidFill>
                    <a:schemeClr val="tx1"/>
                  </a:solidFill>
                  <a:latin typeface="Arial" panose="020B0604020202020204" pitchFamily="34" charset="0"/>
                  <a:ea typeface="宋体" panose="02010600030101010101" pitchFamily="2" charset="-122"/>
                </a:defRPr>
              </a:lvl3pPr>
              <a:lvl4pPr marL="1600200" indent="-228600" fontAlgn="t">
                <a:defRPr i="1">
                  <a:solidFill>
                    <a:schemeClr val="tx1"/>
                  </a:solidFill>
                  <a:latin typeface="Arial" panose="020B0604020202020204" pitchFamily="34" charset="0"/>
                  <a:ea typeface="宋体" panose="02010600030101010101" pitchFamily="2" charset="-122"/>
                </a:defRPr>
              </a:lvl4pPr>
              <a:lvl5pPr marL="2057400" indent="-228600" fontAlgn="t">
                <a:defRPr i="1">
                  <a:solidFill>
                    <a:schemeClr val="tx1"/>
                  </a:solidFill>
                  <a:latin typeface="Arial" panose="020B0604020202020204" pitchFamily="34" charset="0"/>
                  <a:ea typeface="宋体" panose="02010600030101010101" pitchFamily="2" charset="-122"/>
                </a:defRPr>
              </a:lvl5pPr>
              <a:lvl6pPr marL="25146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fontAlgn="base" hangingPunct="1"/>
              <a:r>
                <a:rPr kumimoji="1" lang="en-GB" altLang="zh-CN" sz="1600" i="0">
                  <a:latin typeface="微软雅黑" panose="020B0503020204020204" pitchFamily="34" charset="-122"/>
                  <a:ea typeface="微软雅黑" panose="020B0503020204020204" pitchFamily="34" charset="-122"/>
                </a:rPr>
                <a:t>Group ID</a:t>
              </a:r>
            </a:p>
          </p:txBody>
        </p:sp>
        <p:sp>
          <p:nvSpPr>
            <p:cNvPr id="72718" name="Rectangle 15">
              <a:extLst>
                <a:ext uri="{FF2B5EF4-FFF2-40B4-BE49-F238E27FC236}">
                  <a16:creationId xmlns:a16="http://schemas.microsoft.com/office/drawing/2014/main" id="{0701D7CA-328C-4414-9F90-46B8D0FD38BA}"/>
                </a:ext>
              </a:extLst>
            </p:cNvPr>
            <p:cNvSpPr>
              <a:spLocks noChangeArrowheads="1"/>
            </p:cNvSpPr>
            <p:nvPr/>
          </p:nvSpPr>
          <p:spPr bwMode="auto">
            <a:xfrm>
              <a:off x="811" y="2383"/>
              <a:ext cx="41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kumimoji="1" lang="en-US" altLang="zh-CN" sz="1400">
                  <a:latin typeface="微软雅黑" panose="020B0503020204020204" pitchFamily="34" charset="-122"/>
                  <a:ea typeface="微软雅黑" panose="020B0503020204020204" pitchFamily="34" charset="-122"/>
                </a:rPr>
                <a:t>4 Bits</a:t>
              </a:r>
              <a:endParaRPr kumimoji="1" lang="en-US" altLang="zh-TW" sz="1400">
                <a:latin typeface="微软雅黑" panose="020B0503020204020204" pitchFamily="34" charset="-122"/>
                <a:ea typeface="微软雅黑" panose="020B0503020204020204" pitchFamily="34" charset="-122"/>
              </a:endParaRPr>
            </a:p>
          </p:txBody>
        </p:sp>
        <p:sp>
          <p:nvSpPr>
            <p:cNvPr id="72719" name="Rectangle 16">
              <a:extLst>
                <a:ext uri="{FF2B5EF4-FFF2-40B4-BE49-F238E27FC236}">
                  <a16:creationId xmlns:a16="http://schemas.microsoft.com/office/drawing/2014/main" id="{12730CD8-DBD3-473A-ADBC-2B0EC52A2523}"/>
                </a:ext>
              </a:extLst>
            </p:cNvPr>
            <p:cNvSpPr>
              <a:spLocks noChangeArrowheads="1"/>
            </p:cNvSpPr>
            <p:nvPr/>
          </p:nvSpPr>
          <p:spPr bwMode="auto">
            <a:xfrm>
              <a:off x="1159" y="2383"/>
              <a:ext cx="41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kumimoji="1" lang="en-US" altLang="zh-CN" sz="1400">
                  <a:latin typeface="微软雅黑" panose="020B0503020204020204" pitchFamily="34" charset="-122"/>
                  <a:ea typeface="微软雅黑" panose="020B0503020204020204" pitchFamily="34" charset="-122"/>
                </a:rPr>
                <a:t>4 Bits</a:t>
              </a:r>
              <a:endParaRPr kumimoji="1" lang="en-US" altLang="zh-TW" sz="1400">
                <a:latin typeface="微软雅黑" panose="020B0503020204020204" pitchFamily="34" charset="-122"/>
                <a:ea typeface="微软雅黑" panose="020B0503020204020204" pitchFamily="34" charset="-122"/>
              </a:endParaRPr>
            </a:p>
          </p:txBody>
        </p:sp>
        <p:sp>
          <p:nvSpPr>
            <p:cNvPr id="72720" name="Rectangle 17">
              <a:extLst>
                <a:ext uri="{FF2B5EF4-FFF2-40B4-BE49-F238E27FC236}">
                  <a16:creationId xmlns:a16="http://schemas.microsoft.com/office/drawing/2014/main" id="{6FF6FFEF-3C08-4C9C-9F4E-0D15B70E62E0}"/>
                </a:ext>
              </a:extLst>
            </p:cNvPr>
            <p:cNvSpPr>
              <a:spLocks noChangeArrowheads="1"/>
            </p:cNvSpPr>
            <p:nvPr/>
          </p:nvSpPr>
          <p:spPr bwMode="auto">
            <a:xfrm>
              <a:off x="1495" y="2383"/>
              <a:ext cx="41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kumimoji="1" lang="en-US" altLang="zh-CN" sz="1400" dirty="0">
                  <a:latin typeface="微软雅黑" panose="020B0503020204020204" pitchFamily="34" charset="-122"/>
                  <a:ea typeface="微软雅黑" panose="020B0503020204020204" pitchFamily="34" charset="-122"/>
                </a:rPr>
                <a:t>4 Bits</a:t>
              </a:r>
              <a:endParaRPr kumimoji="1" lang="en-US" altLang="zh-TW" sz="1400" dirty="0">
                <a:latin typeface="微软雅黑" panose="020B0503020204020204" pitchFamily="34" charset="-122"/>
                <a:ea typeface="微软雅黑" panose="020B0503020204020204" pitchFamily="34" charset="-122"/>
              </a:endParaRPr>
            </a:p>
          </p:txBody>
        </p:sp>
        <p:sp>
          <p:nvSpPr>
            <p:cNvPr id="72721" name="Rectangle 18">
              <a:extLst>
                <a:ext uri="{FF2B5EF4-FFF2-40B4-BE49-F238E27FC236}">
                  <a16:creationId xmlns:a16="http://schemas.microsoft.com/office/drawing/2014/main" id="{7BD7EA68-340A-46D6-AFE5-B81057B70168}"/>
                </a:ext>
              </a:extLst>
            </p:cNvPr>
            <p:cNvSpPr>
              <a:spLocks noChangeArrowheads="1"/>
            </p:cNvSpPr>
            <p:nvPr/>
          </p:nvSpPr>
          <p:spPr bwMode="auto">
            <a:xfrm>
              <a:off x="1867" y="2383"/>
              <a:ext cx="41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kumimoji="1" lang="en-US" altLang="zh-CN" sz="1400">
                  <a:latin typeface="微软雅黑" panose="020B0503020204020204" pitchFamily="34" charset="-122"/>
                  <a:ea typeface="微软雅黑" panose="020B0503020204020204" pitchFamily="34" charset="-122"/>
                </a:rPr>
                <a:t>4 Bits</a:t>
              </a:r>
              <a:endParaRPr kumimoji="1" lang="en-US" altLang="zh-TW" sz="1400">
                <a:latin typeface="微软雅黑" panose="020B0503020204020204" pitchFamily="34" charset="-122"/>
                <a:ea typeface="微软雅黑" panose="020B0503020204020204" pitchFamily="34" charset="-122"/>
              </a:endParaRPr>
            </a:p>
          </p:txBody>
        </p:sp>
        <p:sp>
          <p:nvSpPr>
            <p:cNvPr id="72722" name="Rectangle 19">
              <a:extLst>
                <a:ext uri="{FF2B5EF4-FFF2-40B4-BE49-F238E27FC236}">
                  <a16:creationId xmlns:a16="http://schemas.microsoft.com/office/drawing/2014/main" id="{DBA3E459-A35C-4961-B591-37F3454D83DC}"/>
                </a:ext>
              </a:extLst>
            </p:cNvPr>
            <p:cNvSpPr>
              <a:spLocks noChangeArrowheads="1"/>
            </p:cNvSpPr>
            <p:nvPr/>
          </p:nvSpPr>
          <p:spPr bwMode="auto">
            <a:xfrm>
              <a:off x="2407" y="2383"/>
              <a:ext cx="41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kumimoji="1" lang="en-US" altLang="zh-CN" sz="1400">
                  <a:latin typeface="微软雅黑" panose="020B0503020204020204" pitchFamily="34" charset="-122"/>
                  <a:ea typeface="微软雅黑" panose="020B0503020204020204" pitchFamily="34" charset="-122"/>
                </a:rPr>
                <a:t>8 Bits</a:t>
              </a:r>
              <a:endParaRPr kumimoji="1" lang="en-US" altLang="zh-TW" sz="1400">
                <a:latin typeface="微软雅黑" panose="020B0503020204020204" pitchFamily="34" charset="-122"/>
                <a:ea typeface="微软雅黑" panose="020B0503020204020204" pitchFamily="34" charset="-122"/>
              </a:endParaRPr>
            </a:p>
          </p:txBody>
        </p:sp>
        <p:sp>
          <p:nvSpPr>
            <p:cNvPr id="72723" name="Rectangle 20">
              <a:extLst>
                <a:ext uri="{FF2B5EF4-FFF2-40B4-BE49-F238E27FC236}">
                  <a16:creationId xmlns:a16="http://schemas.microsoft.com/office/drawing/2014/main" id="{D1FB87C3-9897-4A52-9F51-1021BE6D749F}"/>
                </a:ext>
              </a:extLst>
            </p:cNvPr>
            <p:cNvSpPr>
              <a:spLocks noChangeArrowheads="1"/>
            </p:cNvSpPr>
            <p:nvPr/>
          </p:nvSpPr>
          <p:spPr bwMode="auto">
            <a:xfrm>
              <a:off x="3563" y="2383"/>
              <a:ext cx="4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kumimoji="1" lang="en-US" altLang="zh-CN" sz="1400">
                  <a:latin typeface="微软雅黑" panose="020B0503020204020204" pitchFamily="34" charset="-122"/>
                  <a:ea typeface="微软雅黑" panose="020B0503020204020204" pitchFamily="34" charset="-122"/>
                </a:rPr>
                <a:t>64 Bits</a:t>
              </a:r>
              <a:endParaRPr kumimoji="1" lang="en-US" altLang="zh-TW" sz="1400">
                <a:latin typeface="微软雅黑" panose="020B0503020204020204" pitchFamily="34" charset="-122"/>
                <a:ea typeface="微软雅黑" panose="020B0503020204020204" pitchFamily="34" charset="-122"/>
              </a:endParaRPr>
            </a:p>
          </p:txBody>
        </p:sp>
        <p:sp>
          <p:nvSpPr>
            <p:cNvPr id="72724" name="Rectangle 21">
              <a:extLst>
                <a:ext uri="{FF2B5EF4-FFF2-40B4-BE49-F238E27FC236}">
                  <a16:creationId xmlns:a16="http://schemas.microsoft.com/office/drawing/2014/main" id="{A08A905F-1095-4538-9EF4-7EFEE2989BCB}"/>
                </a:ext>
              </a:extLst>
            </p:cNvPr>
            <p:cNvSpPr>
              <a:spLocks noChangeArrowheads="1"/>
            </p:cNvSpPr>
            <p:nvPr/>
          </p:nvSpPr>
          <p:spPr bwMode="auto">
            <a:xfrm>
              <a:off x="4929" y="2383"/>
              <a:ext cx="4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kumimoji="1" lang="en-US" altLang="zh-CN" sz="1400">
                  <a:latin typeface="微软雅黑" panose="020B0503020204020204" pitchFamily="34" charset="-122"/>
                  <a:ea typeface="微软雅黑" panose="020B0503020204020204" pitchFamily="34" charset="-122"/>
                </a:rPr>
                <a:t>32 Bits</a:t>
              </a:r>
              <a:endParaRPr kumimoji="1" lang="en-US" altLang="zh-TW" sz="140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705377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49933867-54D8-4E98-90C3-979EDD90E9EA}"/>
              </a:ext>
            </a:extLst>
          </p:cNvPr>
          <p:cNvSpPr>
            <a:spLocks noGrp="1" noChangeArrowheads="1"/>
          </p:cNvSpPr>
          <p:nvPr>
            <p:ph type="title"/>
          </p:nvPr>
        </p:nvSpPr>
        <p:spPr/>
        <p:txBody>
          <a:bodyPr/>
          <a:lstStyle/>
          <a:p>
            <a:r>
              <a:rPr lang="en-US" altLang="zh-CN"/>
              <a:t>RP</a:t>
            </a:r>
            <a:r>
              <a:rPr lang="zh-CN" altLang="en-US"/>
              <a:t>地址转换</a:t>
            </a:r>
          </a:p>
        </p:txBody>
      </p:sp>
      <p:sp>
        <p:nvSpPr>
          <p:cNvPr id="74755" name="Rectangle 3">
            <a:extLst>
              <a:ext uri="{FF2B5EF4-FFF2-40B4-BE49-F238E27FC236}">
                <a16:creationId xmlns:a16="http://schemas.microsoft.com/office/drawing/2014/main" id="{6A68249F-4C26-4955-A660-CB4B5C69C4A5}"/>
              </a:ext>
            </a:extLst>
          </p:cNvPr>
          <p:cNvSpPr>
            <a:spLocks noGrp="1" noChangeArrowheads="1"/>
          </p:cNvSpPr>
          <p:nvPr>
            <p:ph type="body" sz="quarter" idx="10"/>
          </p:nvPr>
        </p:nvSpPr>
        <p:spPr/>
        <p:txBody>
          <a:bodyPr/>
          <a:lstStyle/>
          <a:p>
            <a:r>
              <a:rPr lang="zh-CN" altLang="en-US" dirty="0"/>
              <a:t>如何由组播组地址得到</a:t>
            </a:r>
            <a:r>
              <a:rPr lang="en-US" altLang="zh-CN" dirty="0"/>
              <a:t>RP</a:t>
            </a:r>
            <a:r>
              <a:rPr lang="zh-CN" altLang="en-US" dirty="0"/>
              <a:t>地址？ </a:t>
            </a:r>
          </a:p>
          <a:p>
            <a:pPr lvl="1"/>
            <a:r>
              <a:rPr lang="zh-CN" altLang="en-US" dirty="0"/>
              <a:t>提取“</a:t>
            </a:r>
            <a:r>
              <a:rPr lang="en-US" altLang="zh-CN" dirty="0" err="1"/>
              <a:t>plen</a:t>
            </a:r>
            <a:r>
              <a:rPr lang="en-US" altLang="zh-CN" dirty="0"/>
              <a:t>”</a:t>
            </a:r>
            <a:r>
              <a:rPr lang="zh-CN" altLang="en-US" dirty="0"/>
              <a:t>字段，转换为十进制数</a:t>
            </a:r>
          </a:p>
          <a:p>
            <a:pPr lvl="1"/>
            <a:r>
              <a:rPr lang="zh-CN" altLang="en-US" dirty="0"/>
              <a:t>将“</a:t>
            </a:r>
            <a:r>
              <a:rPr lang="en-US" altLang="zh-CN" dirty="0"/>
              <a:t>Network Prefix”</a:t>
            </a:r>
            <a:r>
              <a:rPr lang="zh-CN" altLang="en-US" dirty="0"/>
              <a:t>字段的前“</a:t>
            </a:r>
            <a:r>
              <a:rPr lang="en-US" altLang="zh-CN" dirty="0" err="1"/>
              <a:t>plen</a:t>
            </a:r>
            <a:r>
              <a:rPr lang="en-US" altLang="zh-CN" dirty="0"/>
              <a:t>” bits</a:t>
            </a:r>
            <a:r>
              <a:rPr lang="zh-CN" altLang="en-US" dirty="0"/>
              <a:t>提取出来作为</a:t>
            </a:r>
            <a:r>
              <a:rPr lang="en-US" altLang="zh-CN" dirty="0"/>
              <a:t>RP</a:t>
            </a:r>
            <a:r>
              <a:rPr lang="zh-CN" altLang="en-US" dirty="0"/>
              <a:t>地址的地址前缀</a:t>
            </a:r>
          </a:p>
          <a:p>
            <a:pPr lvl="1"/>
            <a:r>
              <a:rPr lang="zh-CN" altLang="en-US" dirty="0"/>
              <a:t>将“</a:t>
            </a:r>
            <a:r>
              <a:rPr lang="en-US" altLang="zh-CN" dirty="0"/>
              <a:t>RIID”</a:t>
            </a:r>
            <a:r>
              <a:rPr lang="zh-CN" altLang="en-US" dirty="0"/>
              <a:t>字段提取出来作为</a:t>
            </a:r>
            <a:r>
              <a:rPr lang="en-US" altLang="zh-CN" dirty="0"/>
              <a:t>RP</a:t>
            </a:r>
            <a:r>
              <a:rPr lang="zh-CN" altLang="en-US" dirty="0"/>
              <a:t>地址的</a:t>
            </a:r>
            <a:r>
              <a:rPr lang="en-US" altLang="zh-CN" dirty="0"/>
              <a:t>Interface ID</a:t>
            </a:r>
            <a:r>
              <a:rPr lang="zh-CN" altLang="en-US" dirty="0"/>
              <a:t>的最后</a:t>
            </a:r>
            <a:r>
              <a:rPr lang="en-US" altLang="zh-CN" dirty="0"/>
              <a:t>4bits</a:t>
            </a:r>
            <a:r>
              <a:rPr lang="zh-CN" altLang="en-US" dirty="0"/>
              <a:t>，</a:t>
            </a:r>
            <a:r>
              <a:rPr lang="en-US" altLang="zh-CN" dirty="0"/>
              <a:t>Interface ID</a:t>
            </a:r>
            <a:r>
              <a:rPr lang="zh-CN" altLang="en-US" dirty="0"/>
              <a:t>其余部分用</a:t>
            </a:r>
            <a:r>
              <a:rPr lang="en-US" altLang="zh-CN" dirty="0"/>
              <a:t>0</a:t>
            </a:r>
            <a:r>
              <a:rPr lang="zh-CN" altLang="en-US" dirty="0"/>
              <a:t>补齐</a:t>
            </a:r>
          </a:p>
          <a:p>
            <a:r>
              <a:rPr lang="zh-CN" altLang="en-US" dirty="0"/>
              <a:t>嵌入</a:t>
            </a:r>
            <a:r>
              <a:rPr lang="en-US" altLang="zh-CN" dirty="0"/>
              <a:t>RP</a:t>
            </a:r>
            <a:r>
              <a:rPr lang="zh-CN" altLang="en-US" dirty="0"/>
              <a:t>实例</a:t>
            </a:r>
          </a:p>
          <a:p>
            <a:pPr lvl="1"/>
            <a:r>
              <a:rPr lang="zh-CN" altLang="en-US" dirty="0"/>
              <a:t>组播地址</a:t>
            </a:r>
            <a:r>
              <a:rPr lang="en-US" altLang="zh-CN" dirty="0"/>
              <a:t>FF70:140:2001:DB8:BEEF:FEED::/96</a:t>
            </a:r>
            <a:r>
              <a:rPr lang="zh-CN" altLang="en-US" dirty="0"/>
              <a:t>，则从组播地址中获取的</a:t>
            </a:r>
            <a:r>
              <a:rPr lang="en-US" altLang="zh-CN" dirty="0"/>
              <a:t>RP</a:t>
            </a:r>
            <a:r>
              <a:rPr lang="zh-CN" altLang="en-US" dirty="0"/>
              <a:t>地址为</a:t>
            </a:r>
            <a:r>
              <a:rPr lang="en-US" altLang="zh-CN" dirty="0"/>
              <a:t>2001:DB8:BEEF:FEED::1/64</a:t>
            </a:r>
          </a:p>
        </p:txBody>
      </p:sp>
    </p:spTree>
    <p:extLst>
      <p:ext uri="{BB962C8B-B14F-4D97-AF65-F5344CB8AC3E}">
        <p14:creationId xmlns:p14="http://schemas.microsoft.com/office/powerpoint/2010/main" val="1514716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4AC071-4E0A-463D-822A-113B6DD11B6E}"/>
              </a:ext>
            </a:extLst>
          </p:cNvPr>
          <p:cNvSpPr>
            <a:spLocks noGrp="1"/>
          </p:cNvSpPr>
          <p:nvPr>
            <p:ph type="title"/>
          </p:nvPr>
        </p:nvSpPr>
        <p:spPr/>
        <p:txBody>
          <a:bodyPr/>
          <a:lstStyle/>
          <a:p>
            <a:r>
              <a:rPr lang="zh-CN" altLang="en-US" dirty="0"/>
              <a:t>加入共享树</a:t>
            </a:r>
          </a:p>
        </p:txBody>
      </p:sp>
      <p:pic>
        <p:nvPicPr>
          <p:cNvPr id="3" name="Picture 2" descr="G:\做的项目\公共\扁平图标切换\更新2015_01_21\oss扁平图标库2015_01_21更新-04.png">
            <a:extLst>
              <a:ext uri="{FF2B5EF4-FFF2-40B4-BE49-F238E27FC236}">
                <a16:creationId xmlns:a16="http://schemas.microsoft.com/office/drawing/2014/main" id="{BE065943-5C06-4B4C-A1B1-5D3A8146059C}"/>
              </a:ext>
            </a:extLst>
          </p:cNvPr>
          <p:cNvPicPr>
            <a:picLocks noChangeAspect="1" noChangeArrowheads="1"/>
          </p:cNvPicPr>
          <p:nvPr/>
        </p:nvPicPr>
        <p:blipFill>
          <a:blip r:embed="rId3" cstate="print"/>
          <a:stretch>
            <a:fillRect/>
          </a:stretch>
        </p:blipFill>
        <p:spPr bwMode="auto">
          <a:xfrm>
            <a:off x="2361793" y="2915710"/>
            <a:ext cx="720000" cy="671183"/>
          </a:xfrm>
          <a:prstGeom prst="rect">
            <a:avLst/>
          </a:prstGeom>
          <a:noFill/>
        </p:spPr>
      </p:pic>
      <p:pic>
        <p:nvPicPr>
          <p:cNvPr id="7" name="Picture 2" descr="G:\做的项目\公共\扁平图标切换\更新2015_01_21\oss扁平图标库2015_01_21更新-04.png">
            <a:extLst>
              <a:ext uri="{FF2B5EF4-FFF2-40B4-BE49-F238E27FC236}">
                <a16:creationId xmlns:a16="http://schemas.microsoft.com/office/drawing/2014/main" id="{AF8D3B38-C204-46F0-8D35-3606CD2826DC}"/>
              </a:ext>
            </a:extLst>
          </p:cNvPr>
          <p:cNvPicPr>
            <a:picLocks noChangeAspect="1" noChangeArrowheads="1"/>
          </p:cNvPicPr>
          <p:nvPr/>
        </p:nvPicPr>
        <p:blipFill>
          <a:blip r:embed="rId3" cstate="print"/>
          <a:stretch>
            <a:fillRect/>
          </a:stretch>
        </p:blipFill>
        <p:spPr bwMode="auto">
          <a:xfrm>
            <a:off x="7610260" y="1187578"/>
            <a:ext cx="720000" cy="671183"/>
          </a:xfrm>
          <a:prstGeom prst="rect">
            <a:avLst/>
          </a:prstGeom>
          <a:noFill/>
        </p:spPr>
      </p:pic>
      <p:pic>
        <p:nvPicPr>
          <p:cNvPr id="8" name="Picture 2" descr="G:\做的项目\公共\扁平图标切换\更新2015_01_21\oss扁平图标库2015_01_21更新-04.png">
            <a:extLst>
              <a:ext uri="{FF2B5EF4-FFF2-40B4-BE49-F238E27FC236}">
                <a16:creationId xmlns:a16="http://schemas.microsoft.com/office/drawing/2014/main" id="{22E86157-2B15-442B-AFDF-5930322A7DDC}"/>
              </a:ext>
            </a:extLst>
          </p:cNvPr>
          <p:cNvPicPr>
            <a:picLocks noChangeAspect="1" noChangeArrowheads="1"/>
          </p:cNvPicPr>
          <p:nvPr/>
        </p:nvPicPr>
        <p:blipFill>
          <a:blip r:embed="rId3" cstate="print"/>
          <a:stretch>
            <a:fillRect/>
          </a:stretch>
        </p:blipFill>
        <p:spPr bwMode="auto">
          <a:xfrm>
            <a:off x="7610260" y="2077035"/>
            <a:ext cx="720000" cy="671183"/>
          </a:xfrm>
          <a:prstGeom prst="rect">
            <a:avLst/>
          </a:prstGeom>
          <a:noFill/>
        </p:spPr>
      </p:pic>
      <p:pic>
        <p:nvPicPr>
          <p:cNvPr id="9" name="Picture 2" descr="G:\做的项目\公共\扁平图标切换\更新2015_01_21\oss扁平图标库2015_01_21更新-04.png">
            <a:extLst>
              <a:ext uri="{FF2B5EF4-FFF2-40B4-BE49-F238E27FC236}">
                <a16:creationId xmlns:a16="http://schemas.microsoft.com/office/drawing/2014/main" id="{4E58C043-2214-48CF-8FE3-C859306AD3BC}"/>
              </a:ext>
            </a:extLst>
          </p:cNvPr>
          <p:cNvPicPr>
            <a:picLocks noChangeAspect="1" noChangeArrowheads="1"/>
          </p:cNvPicPr>
          <p:nvPr/>
        </p:nvPicPr>
        <p:blipFill>
          <a:blip r:embed="rId3" cstate="print"/>
          <a:stretch>
            <a:fillRect/>
          </a:stretch>
        </p:blipFill>
        <p:spPr bwMode="auto">
          <a:xfrm>
            <a:off x="9516380" y="2906883"/>
            <a:ext cx="720000" cy="671183"/>
          </a:xfrm>
          <a:prstGeom prst="rect">
            <a:avLst/>
          </a:prstGeom>
          <a:noFill/>
        </p:spPr>
      </p:pic>
      <p:pic>
        <p:nvPicPr>
          <p:cNvPr id="10" name="Picture 2" descr="G:\做的项目\公共\扁平图标切换\更新2015_01_21\oss扁平图标库2015_01_21更新-04.png">
            <a:extLst>
              <a:ext uri="{FF2B5EF4-FFF2-40B4-BE49-F238E27FC236}">
                <a16:creationId xmlns:a16="http://schemas.microsoft.com/office/drawing/2014/main" id="{39BF3368-BBC7-432A-B81A-313A9D7A052D}"/>
              </a:ext>
            </a:extLst>
          </p:cNvPr>
          <p:cNvPicPr>
            <a:picLocks noChangeAspect="1" noChangeArrowheads="1"/>
          </p:cNvPicPr>
          <p:nvPr/>
        </p:nvPicPr>
        <p:blipFill>
          <a:blip r:embed="rId3" cstate="print"/>
          <a:stretch>
            <a:fillRect/>
          </a:stretch>
        </p:blipFill>
        <p:spPr bwMode="auto">
          <a:xfrm>
            <a:off x="5736000" y="4474942"/>
            <a:ext cx="720000" cy="671183"/>
          </a:xfrm>
          <a:prstGeom prst="rect">
            <a:avLst/>
          </a:prstGeom>
          <a:noFill/>
        </p:spPr>
      </p:pic>
      <p:sp>
        <p:nvSpPr>
          <p:cNvPr id="14" name="Line 10">
            <a:extLst>
              <a:ext uri="{FF2B5EF4-FFF2-40B4-BE49-F238E27FC236}">
                <a16:creationId xmlns:a16="http://schemas.microsoft.com/office/drawing/2014/main" id="{22699A3E-785E-4E23-8A44-AC920B25365D}"/>
              </a:ext>
            </a:extLst>
          </p:cNvPr>
          <p:cNvSpPr>
            <a:spLocks noChangeShapeType="1"/>
          </p:cNvSpPr>
          <p:nvPr/>
        </p:nvSpPr>
        <p:spPr bwMode="auto">
          <a:xfrm flipV="1">
            <a:off x="3503712" y="2262916"/>
            <a:ext cx="0" cy="201600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 name="Line 25">
            <a:extLst>
              <a:ext uri="{FF2B5EF4-FFF2-40B4-BE49-F238E27FC236}">
                <a16:creationId xmlns:a16="http://schemas.microsoft.com/office/drawing/2014/main" id="{84B19EA1-6375-493A-AA7E-FDCC949AB039}"/>
              </a:ext>
            </a:extLst>
          </p:cNvPr>
          <p:cNvSpPr>
            <a:spLocks noChangeShapeType="1"/>
          </p:cNvSpPr>
          <p:nvPr/>
        </p:nvSpPr>
        <p:spPr bwMode="auto">
          <a:xfrm>
            <a:off x="3513017" y="4077072"/>
            <a:ext cx="458787"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6" name="Line 26">
            <a:extLst>
              <a:ext uri="{FF2B5EF4-FFF2-40B4-BE49-F238E27FC236}">
                <a16:creationId xmlns:a16="http://schemas.microsoft.com/office/drawing/2014/main" id="{5D4A5E95-B8A1-4FD0-9E30-C1998B3247C7}"/>
              </a:ext>
            </a:extLst>
          </p:cNvPr>
          <p:cNvSpPr>
            <a:spLocks noChangeShapeType="1"/>
          </p:cNvSpPr>
          <p:nvPr/>
        </p:nvSpPr>
        <p:spPr bwMode="auto">
          <a:xfrm>
            <a:off x="3503712" y="2472466"/>
            <a:ext cx="468092"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7" name="Line 28">
            <a:extLst>
              <a:ext uri="{FF2B5EF4-FFF2-40B4-BE49-F238E27FC236}">
                <a16:creationId xmlns:a16="http://schemas.microsoft.com/office/drawing/2014/main" id="{1735BFE4-6742-4F39-8350-3A1886CDACDA}"/>
              </a:ext>
            </a:extLst>
          </p:cNvPr>
          <p:cNvSpPr>
            <a:spLocks noChangeShapeType="1"/>
          </p:cNvSpPr>
          <p:nvPr/>
        </p:nvSpPr>
        <p:spPr bwMode="auto">
          <a:xfrm>
            <a:off x="3081793" y="3248980"/>
            <a:ext cx="421919"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8" name="Line 26">
            <a:extLst>
              <a:ext uri="{FF2B5EF4-FFF2-40B4-BE49-F238E27FC236}">
                <a16:creationId xmlns:a16="http://schemas.microsoft.com/office/drawing/2014/main" id="{B9750456-ED23-485B-9AC1-04A2A99A037C}"/>
              </a:ext>
            </a:extLst>
          </p:cNvPr>
          <p:cNvSpPr>
            <a:spLocks noChangeShapeType="1"/>
          </p:cNvSpPr>
          <p:nvPr/>
        </p:nvSpPr>
        <p:spPr bwMode="auto">
          <a:xfrm flipV="1">
            <a:off x="4691804" y="1953681"/>
            <a:ext cx="1044170" cy="518749"/>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9" name="Line 26">
            <a:extLst>
              <a:ext uri="{FF2B5EF4-FFF2-40B4-BE49-F238E27FC236}">
                <a16:creationId xmlns:a16="http://schemas.microsoft.com/office/drawing/2014/main" id="{4DBD692D-5764-4C18-BA8B-C0F892839F42}"/>
              </a:ext>
            </a:extLst>
          </p:cNvPr>
          <p:cNvSpPr>
            <a:spLocks noChangeShapeType="1"/>
          </p:cNvSpPr>
          <p:nvPr/>
        </p:nvSpPr>
        <p:spPr bwMode="auto">
          <a:xfrm>
            <a:off x="4691778" y="2472430"/>
            <a:ext cx="1044187" cy="776549"/>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41" name="组合 40">
            <a:extLst>
              <a:ext uri="{FF2B5EF4-FFF2-40B4-BE49-F238E27FC236}">
                <a16:creationId xmlns:a16="http://schemas.microsoft.com/office/drawing/2014/main" id="{58534C3A-0BAD-494D-A442-0C96DBE1E42C}"/>
              </a:ext>
            </a:extLst>
          </p:cNvPr>
          <p:cNvGrpSpPr/>
          <p:nvPr/>
        </p:nvGrpSpPr>
        <p:grpSpPr>
          <a:xfrm>
            <a:off x="4100479" y="2744924"/>
            <a:ext cx="427038" cy="295275"/>
            <a:chOff x="4555377" y="3068960"/>
            <a:chExt cx="427038" cy="295275"/>
          </a:xfrm>
        </p:grpSpPr>
        <p:sp>
          <p:nvSpPr>
            <p:cNvPr id="21" name="Line 37">
              <a:extLst>
                <a:ext uri="{FF2B5EF4-FFF2-40B4-BE49-F238E27FC236}">
                  <a16:creationId xmlns:a16="http://schemas.microsoft.com/office/drawing/2014/main" id="{3C3720E0-FF84-4211-9200-89AAFA1C4312}"/>
                </a:ext>
              </a:extLst>
            </p:cNvPr>
            <p:cNvSpPr>
              <a:spLocks noChangeShapeType="1"/>
            </p:cNvSpPr>
            <p:nvPr/>
          </p:nvSpPr>
          <p:spPr bwMode="auto">
            <a:xfrm flipV="1">
              <a:off x="4768896" y="3068960"/>
              <a:ext cx="0" cy="293485"/>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2" name="Line 38">
              <a:extLst>
                <a:ext uri="{FF2B5EF4-FFF2-40B4-BE49-F238E27FC236}">
                  <a16:creationId xmlns:a16="http://schemas.microsoft.com/office/drawing/2014/main" id="{1BFCF719-7985-4882-B479-1DEBEBA665EB}"/>
                </a:ext>
              </a:extLst>
            </p:cNvPr>
            <p:cNvSpPr>
              <a:spLocks noChangeShapeType="1"/>
            </p:cNvSpPr>
            <p:nvPr/>
          </p:nvSpPr>
          <p:spPr bwMode="auto">
            <a:xfrm>
              <a:off x="4555377" y="3364235"/>
              <a:ext cx="427038"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grpSp>
      <p:pic>
        <p:nvPicPr>
          <p:cNvPr id="4" name="Picture 2" descr="G:\做的项目\公共\扁平图标切换\更新2015_01_21\oss扁平图标库2015_01_21更新-04.png">
            <a:extLst>
              <a:ext uri="{FF2B5EF4-FFF2-40B4-BE49-F238E27FC236}">
                <a16:creationId xmlns:a16="http://schemas.microsoft.com/office/drawing/2014/main" id="{119E8B84-E33E-4292-9964-9037E01EF3D2}"/>
              </a:ext>
            </a:extLst>
          </p:cNvPr>
          <p:cNvPicPr>
            <a:picLocks noChangeAspect="1" noChangeArrowheads="1"/>
          </p:cNvPicPr>
          <p:nvPr/>
        </p:nvPicPr>
        <p:blipFill>
          <a:blip r:embed="rId3" cstate="print"/>
          <a:stretch>
            <a:fillRect/>
          </a:stretch>
        </p:blipFill>
        <p:spPr bwMode="auto">
          <a:xfrm>
            <a:off x="3971804" y="2135459"/>
            <a:ext cx="720000" cy="671183"/>
          </a:xfrm>
          <a:prstGeom prst="rect">
            <a:avLst/>
          </a:prstGeom>
          <a:noFill/>
        </p:spPr>
      </p:pic>
      <p:sp>
        <p:nvSpPr>
          <p:cNvPr id="23" name="Line 13">
            <a:extLst>
              <a:ext uri="{FF2B5EF4-FFF2-40B4-BE49-F238E27FC236}">
                <a16:creationId xmlns:a16="http://schemas.microsoft.com/office/drawing/2014/main" id="{F4D31749-9B40-49B0-A28B-5C5E035AB333}"/>
              </a:ext>
            </a:extLst>
          </p:cNvPr>
          <p:cNvSpPr>
            <a:spLocks noChangeShapeType="1"/>
          </p:cNvSpPr>
          <p:nvPr/>
        </p:nvSpPr>
        <p:spPr bwMode="auto">
          <a:xfrm>
            <a:off x="7245135" y="1522108"/>
            <a:ext cx="365125"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7" name="Line 18">
            <a:extLst>
              <a:ext uri="{FF2B5EF4-FFF2-40B4-BE49-F238E27FC236}">
                <a16:creationId xmlns:a16="http://schemas.microsoft.com/office/drawing/2014/main" id="{651857E2-799F-4D10-9925-E9B70E305785}"/>
              </a:ext>
            </a:extLst>
          </p:cNvPr>
          <p:cNvSpPr>
            <a:spLocks noChangeShapeType="1"/>
          </p:cNvSpPr>
          <p:nvPr/>
        </p:nvSpPr>
        <p:spPr bwMode="auto">
          <a:xfrm>
            <a:off x="7245135" y="1318406"/>
            <a:ext cx="0" cy="124888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35" name="Group 39">
            <a:extLst>
              <a:ext uri="{FF2B5EF4-FFF2-40B4-BE49-F238E27FC236}">
                <a16:creationId xmlns:a16="http://schemas.microsoft.com/office/drawing/2014/main" id="{2FAA3BDE-9411-4FD9-A61D-4F322790ED1A}"/>
              </a:ext>
            </a:extLst>
          </p:cNvPr>
          <p:cNvGrpSpPr>
            <a:grpSpLocks/>
          </p:cNvGrpSpPr>
          <p:nvPr/>
        </p:nvGrpSpPr>
        <p:grpSpPr bwMode="auto">
          <a:xfrm>
            <a:off x="4100479" y="3565773"/>
            <a:ext cx="427038" cy="295275"/>
            <a:chOff x="1775" y="2120"/>
            <a:chExt cx="240" cy="165"/>
          </a:xfrm>
        </p:grpSpPr>
        <p:sp>
          <p:nvSpPr>
            <p:cNvPr id="36" name="Line 40">
              <a:extLst>
                <a:ext uri="{FF2B5EF4-FFF2-40B4-BE49-F238E27FC236}">
                  <a16:creationId xmlns:a16="http://schemas.microsoft.com/office/drawing/2014/main" id="{9C547092-058B-4A76-A5A4-99B8B047D8EC}"/>
                </a:ext>
              </a:extLst>
            </p:cNvPr>
            <p:cNvSpPr>
              <a:spLocks noChangeShapeType="1"/>
            </p:cNvSpPr>
            <p:nvPr/>
          </p:nvSpPr>
          <p:spPr bwMode="auto">
            <a:xfrm>
              <a:off x="1895" y="2121"/>
              <a:ext cx="0" cy="164"/>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7" name="Line 41">
              <a:extLst>
                <a:ext uri="{FF2B5EF4-FFF2-40B4-BE49-F238E27FC236}">
                  <a16:creationId xmlns:a16="http://schemas.microsoft.com/office/drawing/2014/main" id="{4A6AD78D-A284-40A6-BF98-E7F1C4D06BE6}"/>
                </a:ext>
              </a:extLst>
            </p:cNvPr>
            <p:cNvSpPr>
              <a:spLocks noChangeShapeType="1"/>
            </p:cNvSpPr>
            <p:nvPr/>
          </p:nvSpPr>
          <p:spPr bwMode="auto">
            <a:xfrm>
              <a:off x="1775" y="2120"/>
              <a:ext cx="240"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pic>
        <p:nvPicPr>
          <p:cNvPr id="12" name="Picture 2" descr="G:\做的项目\公共\扁平图标切换\更新2015_01_21\oss扁平图标库2015_01_21更新-04.png">
            <a:extLst>
              <a:ext uri="{FF2B5EF4-FFF2-40B4-BE49-F238E27FC236}">
                <a16:creationId xmlns:a16="http://schemas.microsoft.com/office/drawing/2014/main" id="{22D06546-E1C1-4353-8D8C-9F466EE98BF1}"/>
              </a:ext>
            </a:extLst>
          </p:cNvPr>
          <p:cNvPicPr>
            <a:picLocks noChangeAspect="1" noChangeArrowheads="1"/>
          </p:cNvPicPr>
          <p:nvPr/>
        </p:nvPicPr>
        <p:blipFill>
          <a:blip r:embed="rId3" cstate="print"/>
          <a:stretch>
            <a:fillRect/>
          </a:stretch>
        </p:blipFill>
        <p:spPr bwMode="auto">
          <a:xfrm>
            <a:off x="3971804" y="3789040"/>
            <a:ext cx="720000" cy="671183"/>
          </a:xfrm>
          <a:prstGeom prst="rect">
            <a:avLst/>
          </a:prstGeom>
          <a:noFill/>
        </p:spPr>
      </p:pic>
      <p:grpSp>
        <p:nvGrpSpPr>
          <p:cNvPr id="42" name="Group 39">
            <a:extLst>
              <a:ext uri="{FF2B5EF4-FFF2-40B4-BE49-F238E27FC236}">
                <a16:creationId xmlns:a16="http://schemas.microsoft.com/office/drawing/2014/main" id="{E979187D-FECE-4AA3-88BE-6FBCDC59A6B5}"/>
              </a:ext>
            </a:extLst>
          </p:cNvPr>
          <p:cNvGrpSpPr>
            <a:grpSpLocks/>
          </p:cNvGrpSpPr>
          <p:nvPr/>
        </p:nvGrpSpPr>
        <p:grpSpPr bwMode="auto">
          <a:xfrm>
            <a:off x="5900226" y="2693903"/>
            <a:ext cx="427038" cy="295275"/>
            <a:chOff x="1775" y="2120"/>
            <a:chExt cx="240" cy="165"/>
          </a:xfrm>
        </p:grpSpPr>
        <p:sp>
          <p:nvSpPr>
            <p:cNvPr id="43" name="Line 40">
              <a:extLst>
                <a:ext uri="{FF2B5EF4-FFF2-40B4-BE49-F238E27FC236}">
                  <a16:creationId xmlns:a16="http://schemas.microsoft.com/office/drawing/2014/main" id="{C25C2014-B884-4BFC-A0B1-FF98518050FC}"/>
                </a:ext>
              </a:extLst>
            </p:cNvPr>
            <p:cNvSpPr>
              <a:spLocks noChangeShapeType="1"/>
            </p:cNvSpPr>
            <p:nvPr/>
          </p:nvSpPr>
          <p:spPr bwMode="auto">
            <a:xfrm>
              <a:off x="1895" y="2121"/>
              <a:ext cx="0" cy="164"/>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4" name="Line 41">
              <a:extLst>
                <a:ext uri="{FF2B5EF4-FFF2-40B4-BE49-F238E27FC236}">
                  <a16:creationId xmlns:a16="http://schemas.microsoft.com/office/drawing/2014/main" id="{0AC6189F-B124-4321-AF21-0290C38CA30D}"/>
                </a:ext>
              </a:extLst>
            </p:cNvPr>
            <p:cNvSpPr>
              <a:spLocks noChangeShapeType="1"/>
            </p:cNvSpPr>
            <p:nvPr/>
          </p:nvSpPr>
          <p:spPr bwMode="auto">
            <a:xfrm>
              <a:off x="1775" y="2120"/>
              <a:ext cx="240"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pic>
        <p:nvPicPr>
          <p:cNvPr id="6" name="Picture 2" descr="G:\做的项目\公共\扁平图标切换\更新2015_01_21\oss扁平图标库2015_01_21更新-04.png">
            <a:extLst>
              <a:ext uri="{FF2B5EF4-FFF2-40B4-BE49-F238E27FC236}">
                <a16:creationId xmlns:a16="http://schemas.microsoft.com/office/drawing/2014/main" id="{037004EA-12AD-4E9D-B42A-047FBC02A465}"/>
              </a:ext>
            </a:extLst>
          </p:cNvPr>
          <p:cNvPicPr>
            <a:picLocks noChangeAspect="1" noChangeArrowheads="1"/>
          </p:cNvPicPr>
          <p:nvPr/>
        </p:nvPicPr>
        <p:blipFill>
          <a:blip r:embed="rId3" cstate="print"/>
          <a:stretch>
            <a:fillRect/>
          </a:stretch>
        </p:blipFill>
        <p:spPr bwMode="auto">
          <a:xfrm>
            <a:off x="5736000" y="2920681"/>
            <a:ext cx="720000" cy="671183"/>
          </a:xfrm>
          <a:prstGeom prst="rect">
            <a:avLst/>
          </a:prstGeom>
          <a:noFill/>
          <a:ln>
            <a:solidFill>
              <a:srgbClr val="002060"/>
            </a:solidFill>
          </a:ln>
        </p:spPr>
      </p:pic>
      <p:grpSp>
        <p:nvGrpSpPr>
          <p:cNvPr id="45" name="Group 39">
            <a:extLst>
              <a:ext uri="{FF2B5EF4-FFF2-40B4-BE49-F238E27FC236}">
                <a16:creationId xmlns:a16="http://schemas.microsoft.com/office/drawing/2014/main" id="{CBC28115-D913-4944-9A41-352AC202D722}"/>
              </a:ext>
            </a:extLst>
          </p:cNvPr>
          <p:cNvGrpSpPr>
            <a:grpSpLocks/>
          </p:cNvGrpSpPr>
          <p:nvPr/>
        </p:nvGrpSpPr>
        <p:grpSpPr bwMode="auto">
          <a:xfrm>
            <a:off x="5878295" y="1388032"/>
            <a:ext cx="427038" cy="295275"/>
            <a:chOff x="1775" y="2120"/>
            <a:chExt cx="240" cy="165"/>
          </a:xfrm>
        </p:grpSpPr>
        <p:sp>
          <p:nvSpPr>
            <p:cNvPr id="46" name="Line 40">
              <a:extLst>
                <a:ext uri="{FF2B5EF4-FFF2-40B4-BE49-F238E27FC236}">
                  <a16:creationId xmlns:a16="http://schemas.microsoft.com/office/drawing/2014/main" id="{C20BDB22-06ED-4DA3-A27A-DD293402AF5A}"/>
                </a:ext>
              </a:extLst>
            </p:cNvPr>
            <p:cNvSpPr>
              <a:spLocks noChangeShapeType="1"/>
            </p:cNvSpPr>
            <p:nvPr/>
          </p:nvSpPr>
          <p:spPr bwMode="auto">
            <a:xfrm>
              <a:off x="1895" y="2121"/>
              <a:ext cx="0" cy="164"/>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7" name="Line 41">
              <a:extLst>
                <a:ext uri="{FF2B5EF4-FFF2-40B4-BE49-F238E27FC236}">
                  <a16:creationId xmlns:a16="http://schemas.microsoft.com/office/drawing/2014/main" id="{2B8BAFBD-D700-41BB-A4D8-E57F5F1689F1}"/>
                </a:ext>
              </a:extLst>
            </p:cNvPr>
            <p:cNvSpPr>
              <a:spLocks noChangeShapeType="1"/>
            </p:cNvSpPr>
            <p:nvPr/>
          </p:nvSpPr>
          <p:spPr bwMode="auto">
            <a:xfrm>
              <a:off x="1775" y="2120"/>
              <a:ext cx="240"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pic>
        <p:nvPicPr>
          <p:cNvPr id="5" name="Picture 2" descr="G:\做的项目\公共\扁平图标切换\更新2015_01_21\oss扁平图标库2015_01_21更新-04.png">
            <a:extLst>
              <a:ext uri="{FF2B5EF4-FFF2-40B4-BE49-F238E27FC236}">
                <a16:creationId xmlns:a16="http://schemas.microsoft.com/office/drawing/2014/main" id="{901FD0BF-CFF9-44CA-A642-38F9F436B4FF}"/>
              </a:ext>
            </a:extLst>
          </p:cNvPr>
          <p:cNvPicPr>
            <a:picLocks noChangeAspect="1" noChangeArrowheads="1"/>
          </p:cNvPicPr>
          <p:nvPr/>
        </p:nvPicPr>
        <p:blipFill>
          <a:blip r:embed="rId3" cstate="print"/>
          <a:stretch>
            <a:fillRect/>
          </a:stretch>
        </p:blipFill>
        <p:spPr bwMode="auto">
          <a:xfrm>
            <a:off x="5736000" y="1591734"/>
            <a:ext cx="720000" cy="671183"/>
          </a:xfrm>
          <a:prstGeom prst="rect">
            <a:avLst/>
          </a:prstGeom>
          <a:noFill/>
        </p:spPr>
      </p:pic>
      <p:sp>
        <p:nvSpPr>
          <p:cNvPr id="48" name="Line 13">
            <a:extLst>
              <a:ext uri="{FF2B5EF4-FFF2-40B4-BE49-F238E27FC236}">
                <a16:creationId xmlns:a16="http://schemas.microsoft.com/office/drawing/2014/main" id="{460177F8-6B02-49D5-9964-F7FB7524FD83}"/>
              </a:ext>
            </a:extLst>
          </p:cNvPr>
          <p:cNvSpPr>
            <a:spLocks noChangeShapeType="1"/>
          </p:cNvSpPr>
          <p:nvPr/>
        </p:nvSpPr>
        <p:spPr bwMode="auto">
          <a:xfrm>
            <a:off x="7245135" y="2429560"/>
            <a:ext cx="365125"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9" name="Line 26">
            <a:extLst>
              <a:ext uri="{FF2B5EF4-FFF2-40B4-BE49-F238E27FC236}">
                <a16:creationId xmlns:a16="http://schemas.microsoft.com/office/drawing/2014/main" id="{EA5364F2-F1A9-434E-9472-D613FB53F6E9}"/>
              </a:ext>
            </a:extLst>
          </p:cNvPr>
          <p:cNvSpPr>
            <a:spLocks noChangeShapeType="1"/>
          </p:cNvSpPr>
          <p:nvPr/>
        </p:nvSpPr>
        <p:spPr bwMode="auto">
          <a:xfrm>
            <a:off x="6456000" y="1922433"/>
            <a:ext cx="774168"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0" name="Line 13">
            <a:extLst>
              <a:ext uri="{FF2B5EF4-FFF2-40B4-BE49-F238E27FC236}">
                <a16:creationId xmlns:a16="http://schemas.microsoft.com/office/drawing/2014/main" id="{26D001D3-B228-4286-A12A-9D4AE90E9263}"/>
              </a:ext>
            </a:extLst>
          </p:cNvPr>
          <p:cNvSpPr>
            <a:spLocks noChangeShapeType="1"/>
          </p:cNvSpPr>
          <p:nvPr/>
        </p:nvSpPr>
        <p:spPr bwMode="auto">
          <a:xfrm>
            <a:off x="8330260" y="2429559"/>
            <a:ext cx="1618146" cy="486129"/>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1" name="Line 13">
            <a:extLst>
              <a:ext uri="{FF2B5EF4-FFF2-40B4-BE49-F238E27FC236}">
                <a16:creationId xmlns:a16="http://schemas.microsoft.com/office/drawing/2014/main" id="{361953F1-9317-4AA7-84E0-4D36639E6C2F}"/>
              </a:ext>
            </a:extLst>
          </p:cNvPr>
          <p:cNvSpPr>
            <a:spLocks noChangeShapeType="1"/>
          </p:cNvSpPr>
          <p:nvPr/>
        </p:nvSpPr>
        <p:spPr bwMode="auto">
          <a:xfrm flipV="1">
            <a:off x="6456001" y="3573452"/>
            <a:ext cx="3402632" cy="1241116"/>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2" name="Line 10">
            <a:extLst>
              <a:ext uri="{FF2B5EF4-FFF2-40B4-BE49-F238E27FC236}">
                <a16:creationId xmlns:a16="http://schemas.microsoft.com/office/drawing/2014/main" id="{7D390895-8FED-45E9-A6E5-C3C03D456640}"/>
              </a:ext>
            </a:extLst>
          </p:cNvPr>
          <p:cNvSpPr>
            <a:spLocks noChangeShapeType="1"/>
          </p:cNvSpPr>
          <p:nvPr/>
        </p:nvSpPr>
        <p:spPr bwMode="auto">
          <a:xfrm flipH="1" flipV="1">
            <a:off x="6095999" y="3582231"/>
            <a:ext cx="0" cy="890885"/>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3" name="Line 25">
            <a:extLst>
              <a:ext uri="{FF2B5EF4-FFF2-40B4-BE49-F238E27FC236}">
                <a16:creationId xmlns:a16="http://schemas.microsoft.com/office/drawing/2014/main" id="{02FED3AA-AFD2-4E12-86D4-527969ADBD10}"/>
              </a:ext>
            </a:extLst>
          </p:cNvPr>
          <p:cNvSpPr>
            <a:spLocks noChangeShapeType="1"/>
          </p:cNvSpPr>
          <p:nvPr/>
        </p:nvSpPr>
        <p:spPr bwMode="auto">
          <a:xfrm>
            <a:off x="4691761" y="4077073"/>
            <a:ext cx="1044187" cy="72126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pic>
        <p:nvPicPr>
          <p:cNvPr id="54" name="图片 53" descr="PC.png">
            <a:extLst>
              <a:ext uri="{FF2B5EF4-FFF2-40B4-BE49-F238E27FC236}">
                <a16:creationId xmlns:a16="http://schemas.microsoft.com/office/drawing/2014/main" id="{D4A43251-AE88-43D3-B019-0F0BC0DD8357}"/>
              </a:ext>
            </a:extLst>
          </p:cNvPr>
          <p:cNvPicPr>
            <a:picLocks noChangeAspect="1"/>
          </p:cNvPicPr>
          <p:nvPr/>
        </p:nvPicPr>
        <p:blipFill>
          <a:blip r:embed="rId4" cstate="print"/>
          <a:stretch>
            <a:fillRect/>
          </a:stretch>
        </p:blipFill>
        <p:spPr>
          <a:xfrm>
            <a:off x="5760548" y="5806174"/>
            <a:ext cx="662531" cy="508824"/>
          </a:xfrm>
          <a:prstGeom prst="rect">
            <a:avLst/>
          </a:prstGeom>
        </p:spPr>
      </p:pic>
      <p:sp>
        <p:nvSpPr>
          <p:cNvPr id="55" name="Line 10">
            <a:extLst>
              <a:ext uri="{FF2B5EF4-FFF2-40B4-BE49-F238E27FC236}">
                <a16:creationId xmlns:a16="http://schemas.microsoft.com/office/drawing/2014/main" id="{D03968EC-A27D-46C7-B162-C4B429555A55}"/>
              </a:ext>
            </a:extLst>
          </p:cNvPr>
          <p:cNvSpPr>
            <a:spLocks noChangeShapeType="1"/>
          </p:cNvSpPr>
          <p:nvPr/>
        </p:nvSpPr>
        <p:spPr bwMode="auto">
          <a:xfrm flipH="1" flipV="1">
            <a:off x="6113744" y="5146123"/>
            <a:ext cx="1" cy="695133"/>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6" name="Rectangle 48">
            <a:extLst>
              <a:ext uri="{FF2B5EF4-FFF2-40B4-BE49-F238E27FC236}">
                <a16:creationId xmlns:a16="http://schemas.microsoft.com/office/drawing/2014/main" id="{D6E27C3A-E857-48D4-AA5E-41C326A8850C}"/>
              </a:ext>
            </a:extLst>
          </p:cNvPr>
          <p:cNvSpPr>
            <a:spLocks noChangeArrowheads="1"/>
          </p:cNvSpPr>
          <p:nvPr/>
        </p:nvSpPr>
        <p:spPr bwMode="auto">
          <a:xfrm>
            <a:off x="6392283" y="5881480"/>
            <a:ext cx="901602" cy="381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1" tIns="51771" rIns="103541" bIns="51771">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ctr">
              <a:lnSpc>
                <a:spcPct val="100000"/>
              </a:lnSpc>
              <a:spcBef>
                <a:spcPct val="0"/>
              </a:spcBef>
              <a:buClrTx/>
              <a:buSzTx/>
              <a:buFontTx/>
              <a:buNone/>
            </a:pPr>
            <a:r>
              <a:rPr lang="zh-CN" altLang="en-US" sz="1800" dirty="0">
                <a:latin typeface="微软雅黑" panose="020B0503020204020204" pitchFamily="34" charset="-122"/>
                <a:ea typeface="微软雅黑" panose="020B0503020204020204" pitchFamily="34" charset="-122"/>
              </a:rPr>
              <a:t>接收者</a:t>
            </a:r>
          </a:p>
        </p:txBody>
      </p:sp>
      <p:sp>
        <p:nvSpPr>
          <p:cNvPr id="59" name="Line 51">
            <a:extLst>
              <a:ext uri="{FF2B5EF4-FFF2-40B4-BE49-F238E27FC236}">
                <a16:creationId xmlns:a16="http://schemas.microsoft.com/office/drawing/2014/main" id="{13D02A6A-9F1E-44D5-A100-7B56C50103D0}"/>
              </a:ext>
            </a:extLst>
          </p:cNvPr>
          <p:cNvSpPr>
            <a:spLocks noChangeShapeType="1"/>
          </p:cNvSpPr>
          <p:nvPr/>
        </p:nvSpPr>
        <p:spPr bwMode="auto">
          <a:xfrm flipV="1">
            <a:off x="6327264" y="3721789"/>
            <a:ext cx="0" cy="557126"/>
          </a:xfrm>
          <a:prstGeom prst="line">
            <a:avLst/>
          </a:prstGeom>
          <a:noFill/>
          <a:ln w="28575">
            <a:solidFill>
              <a:srgbClr val="FFC000"/>
            </a:solidFill>
            <a:round/>
            <a:headEnd type="triangle" w="med" len="med"/>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60" name="Rectangle 52">
            <a:extLst>
              <a:ext uri="{FF2B5EF4-FFF2-40B4-BE49-F238E27FC236}">
                <a16:creationId xmlns:a16="http://schemas.microsoft.com/office/drawing/2014/main" id="{A0A290C1-EEAB-4A37-B15F-D3C6790A3B4E}"/>
              </a:ext>
            </a:extLst>
          </p:cNvPr>
          <p:cNvSpPr>
            <a:spLocks noChangeArrowheads="1"/>
          </p:cNvSpPr>
          <p:nvPr/>
        </p:nvSpPr>
        <p:spPr bwMode="auto">
          <a:xfrm>
            <a:off x="6494464" y="2705101"/>
            <a:ext cx="277320" cy="24622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lang="en-US" altLang="zh-CN" sz="1600" b="1" dirty="0">
                <a:latin typeface="微软雅黑" panose="020B0503020204020204" pitchFamily="34" charset="-122"/>
                <a:ea typeface="微软雅黑" panose="020B0503020204020204" pitchFamily="34" charset="-122"/>
              </a:rPr>
              <a:t>RP</a:t>
            </a:r>
          </a:p>
        </p:txBody>
      </p:sp>
      <p:sp>
        <p:nvSpPr>
          <p:cNvPr id="61" name="Line 53">
            <a:extLst>
              <a:ext uri="{FF2B5EF4-FFF2-40B4-BE49-F238E27FC236}">
                <a16:creationId xmlns:a16="http://schemas.microsoft.com/office/drawing/2014/main" id="{55F7F1FA-824F-40EE-9FC9-14E69C603628}"/>
              </a:ext>
            </a:extLst>
          </p:cNvPr>
          <p:cNvSpPr>
            <a:spLocks noChangeShapeType="1"/>
          </p:cNvSpPr>
          <p:nvPr/>
        </p:nvSpPr>
        <p:spPr bwMode="auto">
          <a:xfrm flipV="1">
            <a:off x="5878295" y="3721790"/>
            <a:ext cx="0" cy="557126"/>
          </a:xfrm>
          <a:prstGeom prst="line">
            <a:avLst/>
          </a:prstGeom>
          <a:noFill/>
          <a:ln w="25400">
            <a:solidFill>
              <a:srgbClr val="0070C0"/>
            </a:solidFill>
            <a:prstDash val="sysDot"/>
            <a:round/>
            <a:headEnd type="none" w="med" len="lg"/>
            <a:tailEnd type="stealth" w="lg" len="lg"/>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63" name="Group 55">
            <a:extLst>
              <a:ext uri="{FF2B5EF4-FFF2-40B4-BE49-F238E27FC236}">
                <a16:creationId xmlns:a16="http://schemas.microsoft.com/office/drawing/2014/main" id="{E57FE93C-6CB2-4AD0-84A5-B02934D9B857}"/>
              </a:ext>
            </a:extLst>
          </p:cNvPr>
          <p:cNvGrpSpPr>
            <a:grpSpLocks/>
          </p:cNvGrpSpPr>
          <p:nvPr/>
        </p:nvGrpSpPr>
        <p:grpSpPr bwMode="auto">
          <a:xfrm>
            <a:off x="1091445" y="5910044"/>
            <a:ext cx="1674813" cy="288926"/>
            <a:chOff x="884" y="3483"/>
            <a:chExt cx="1055" cy="182"/>
          </a:xfrm>
        </p:grpSpPr>
        <p:sp>
          <p:nvSpPr>
            <p:cNvPr id="64" name="Rectangle 56">
              <a:extLst>
                <a:ext uri="{FF2B5EF4-FFF2-40B4-BE49-F238E27FC236}">
                  <a16:creationId xmlns:a16="http://schemas.microsoft.com/office/drawing/2014/main" id="{7409AB86-9155-456F-B697-2CFF5524B709}"/>
                </a:ext>
              </a:extLst>
            </p:cNvPr>
            <p:cNvSpPr>
              <a:spLocks noChangeArrowheads="1"/>
            </p:cNvSpPr>
            <p:nvPr/>
          </p:nvSpPr>
          <p:spPr bwMode="auto">
            <a:xfrm>
              <a:off x="884" y="3483"/>
              <a:ext cx="42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1" tIns="51771" rIns="103541" bIns="51771">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lang="zh-CN" altLang="en-US" sz="1200" dirty="0">
                  <a:latin typeface="微软雅黑" panose="020B0503020204020204" pitchFamily="34" charset="-122"/>
                  <a:ea typeface="微软雅黑" panose="020B0503020204020204" pitchFamily="34" charset="-122"/>
                </a:rPr>
                <a:t>共享树</a:t>
              </a:r>
            </a:p>
          </p:txBody>
        </p:sp>
        <p:sp>
          <p:nvSpPr>
            <p:cNvPr id="65" name="Line 57">
              <a:extLst>
                <a:ext uri="{FF2B5EF4-FFF2-40B4-BE49-F238E27FC236}">
                  <a16:creationId xmlns:a16="http://schemas.microsoft.com/office/drawing/2014/main" id="{0C1FC5B5-67D7-4DBE-B66F-FB1235F42669}"/>
                </a:ext>
              </a:extLst>
            </p:cNvPr>
            <p:cNvSpPr>
              <a:spLocks noChangeShapeType="1"/>
            </p:cNvSpPr>
            <p:nvPr/>
          </p:nvSpPr>
          <p:spPr bwMode="auto">
            <a:xfrm flipH="1">
              <a:off x="1554" y="3588"/>
              <a:ext cx="385" cy="6"/>
            </a:xfrm>
            <a:prstGeom prst="line">
              <a:avLst/>
            </a:prstGeom>
            <a:noFill/>
            <a:ln w="28575">
              <a:solidFill>
                <a:srgbClr val="FFC000"/>
              </a:solidFill>
              <a:round/>
              <a:headEnd type="triangle" w="med" len="med"/>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sz="1200" dirty="0">
                <a:latin typeface="微软雅黑" panose="020B0503020204020204" pitchFamily="34" charset="-122"/>
                <a:ea typeface="微软雅黑" panose="020B0503020204020204" pitchFamily="34" charset="-122"/>
              </a:endParaRPr>
            </a:p>
          </p:txBody>
        </p:sp>
      </p:grpSp>
      <p:sp>
        <p:nvSpPr>
          <p:cNvPr id="66" name="Rectangle 58">
            <a:extLst>
              <a:ext uri="{FF2B5EF4-FFF2-40B4-BE49-F238E27FC236}">
                <a16:creationId xmlns:a16="http://schemas.microsoft.com/office/drawing/2014/main" id="{DE23E073-6C32-411E-AC2F-AEFB22D13037}"/>
              </a:ext>
            </a:extLst>
          </p:cNvPr>
          <p:cNvSpPr>
            <a:spLocks noChangeArrowheads="1"/>
          </p:cNvSpPr>
          <p:nvPr/>
        </p:nvSpPr>
        <p:spPr bwMode="auto">
          <a:xfrm>
            <a:off x="8321237" y="4222533"/>
            <a:ext cx="2944812"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541" tIns="51771" rIns="103541" bIns="51771">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lang="en-US" altLang="zh-CN" sz="1800" dirty="0">
                <a:latin typeface="微软雅黑" panose="020B0503020204020204" pitchFamily="34" charset="-122"/>
                <a:ea typeface="微软雅黑" panose="020B0503020204020204" pitchFamily="34" charset="-122"/>
              </a:rPr>
              <a:t>(*, G) </a:t>
            </a:r>
            <a:r>
              <a:rPr lang="zh-CN" altLang="en-US" sz="1800" dirty="0">
                <a:latin typeface="微软雅黑" panose="020B0503020204020204" pitchFamily="34" charset="-122"/>
                <a:ea typeface="微软雅黑" panose="020B0503020204020204" pitchFamily="34" charset="-122"/>
              </a:rPr>
              <a:t>仅在共享树沿途建立</a:t>
            </a:r>
          </a:p>
        </p:txBody>
      </p:sp>
      <p:grpSp>
        <p:nvGrpSpPr>
          <p:cNvPr id="67" name="Group 59">
            <a:extLst>
              <a:ext uri="{FF2B5EF4-FFF2-40B4-BE49-F238E27FC236}">
                <a16:creationId xmlns:a16="http://schemas.microsoft.com/office/drawing/2014/main" id="{E9DDF437-A3D8-44A4-8F16-4E33E9EB6D9F}"/>
              </a:ext>
            </a:extLst>
          </p:cNvPr>
          <p:cNvGrpSpPr>
            <a:grpSpLocks/>
          </p:cNvGrpSpPr>
          <p:nvPr/>
        </p:nvGrpSpPr>
        <p:grpSpPr bwMode="auto">
          <a:xfrm>
            <a:off x="1091444" y="5490926"/>
            <a:ext cx="1676109" cy="288991"/>
            <a:chOff x="751" y="2860"/>
            <a:chExt cx="938" cy="163"/>
          </a:xfrm>
        </p:grpSpPr>
        <p:sp>
          <p:nvSpPr>
            <p:cNvPr id="68" name="Line 60">
              <a:extLst>
                <a:ext uri="{FF2B5EF4-FFF2-40B4-BE49-F238E27FC236}">
                  <a16:creationId xmlns:a16="http://schemas.microsoft.com/office/drawing/2014/main" id="{14B151B2-4103-4B92-BF60-2F7BD9417422}"/>
                </a:ext>
              </a:extLst>
            </p:cNvPr>
            <p:cNvSpPr>
              <a:spLocks noChangeShapeType="1"/>
            </p:cNvSpPr>
            <p:nvPr/>
          </p:nvSpPr>
          <p:spPr bwMode="auto">
            <a:xfrm>
              <a:off x="1365" y="2963"/>
              <a:ext cx="324" cy="0"/>
            </a:xfrm>
            <a:prstGeom prst="line">
              <a:avLst/>
            </a:prstGeom>
            <a:noFill/>
            <a:ln w="25400">
              <a:solidFill>
                <a:srgbClr val="0070C0"/>
              </a:solidFill>
              <a:prstDash val="sysDot"/>
              <a:round/>
              <a:headEnd type="none" w="med" len="lg"/>
              <a:tailEnd type="stealth" w="lg" len="lg"/>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lIns="103541" tIns="51771" rIns="103541" bIns="51771">
              <a:spAutoFit/>
            </a:bodyPr>
            <a:lstStyle/>
            <a:p>
              <a:endParaRPr lang="zh-CN" altLang="en-US" sz="1200">
                <a:latin typeface="微软雅黑" panose="020B0503020204020204" pitchFamily="34" charset="-122"/>
                <a:ea typeface="微软雅黑" panose="020B0503020204020204" pitchFamily="34" charset="-122"/>
              </a:endParaRPr>
            </a:p>
          </p:txBody>
        </p:sp>
        <p:sp>
          <p:nvSpPr>
            <p:cNvPr id="69" name="Rectangle 61">
              <a:extLst>
                <a:ext uri="{FF2B5EF4-FFF2-40B4-BE49-F238E27FC236}">
                  <a16:creationId xmlns:a16="http://schemas.microsoft.com/office/drawing/2014/main" id="{B9037ADB-2EC6-4B32-A7F3-256D61730A0A}"/>
                </a:ext>
              </a:extLst>
            </p:cNvPr>
            <p:cNvSpPr>
              <a:spLocks noChangeArrowheads="1"/>
            </p:cNvSpPr>
            <p:nvPr/>
          </p:nvSpPr>
          <p:spPr bwMode="auto">
            <a:xfrm>
              <a:off x="751" y="2860"/>
              <a:ext cx="52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1" tIns="51771" rIns="103541" bIns="51771">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lang="en-US" altLang="zh-CN" sz="1200">
                  <a:latin typeface="微软雅黑" panose="020B0503020204020204" pitchFamily="34" charset="-122"/>
                  <a:ea typeface="微软雅黑" panose="020B0503020204020204" pitchFamily="34" charset="-122"/>
                </a:rPr>
                <a:t>(*, G) </a:t>
              </a:r>
              <a:r>
                <a:rPr lang="zh-CN" altLang="en-US" sz="1200">
                  <a:latin typeface="微软雅黑" panose="020B0503020204020204" pitchFamily="34" charset="-122"/>
                  <a:ea typeface="微软雅黑" panose="020B0503020204020204" pitchFamily="34" charset="-122"/>
                </a:rPr>
                <a:t>加入</a:t>
              </a:r>
            </a:p>
          </p:txBody>
        </p:sp>
      </p:grpSp>
      <p:grpSp>
        <p:nvGrpSpPr>
          <p:cNvPr id="70" name="Group 142">
            <a:extLst>
              <a:ext uri="{FF2B5EF4-FFF2-40B4-BE49-F238E27FC236}">
                <a16:creationId xmlns:a16="http://schemas.microsoft.com/office/drawing/2014/main" id="{97DDE16B-ED3E-4EA2-95C5-1B5750044EDF}"/>
              </a:ext>
            </a:extLst>
          </p:cNvPr>
          <p:cNvGrpSpPr>
            <a:grpSpLocks/>
          </p:cNvGrpSpPr>
          <p:nvPr/>
        </p:nvGrpSpPr>
        <p:grpSpPr bwMode="auto">
          <a:xfrm>
            <a:off x="1091444" y="5065630"/>
            <a:ext cx="1682750" cy="276225"/>
            <a:chOff x="1002" y="3434"/>
            <a:chExt cx="1060" cy="174"/>
          </a:xfrm>
        </p:grpSpPr>
        <p:sp>
          <p:nvSpPr>
            <p:cNvPr id="71" name="Line 143">
              <a:extLst>
                <a:ext uri="{FF2B5EF4-FFF2-40B4-BE49-F238E27FC236}">
                  <a16:creationId xmlns:a16="http://schemas.microsoft.com/office/drawing/2014/main" id="{44534B09-8107-4FCB-9381-FEA04C80CC31}"/>
                </a:ext>
              </a:extLst>
            </p:cNvPr>
            <p:cNvSpPr>
              <a:spLocks noChangeShapeType="1"/>
            </p:cNvSpPr>
            <p:nvPr/>
          </p:nvSpPr>
          <p:spPr bwMode="auto">
            <a:xfrm>
              <a:off x="1693" y="3521"/>
              <a:ext cx="369" cy="0"/>
            </a:xfrm>
            <a:prstGeom prst="line">
              <a:avLst/>
            </a:prstGeom>
            <a:noFill/>
            <a:ln w="25400">
              <a:solidFill>
                <a:srgbClr val="C00000"/>
              </a:solidFill>
              <a:round/>
              <a:headEnd type="none" w="med" len="lg"/>
              <a:tailEnd type="stealth" w="lg" len="lg"/>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sz="1200" dirty="0">
                <a:latin typeface="微软雅黑" panose="020B0503020204020204" pitchFamily="34" charset="-122"/>
                <a:ea typeface="微软雅黑" panose="020B0503020204020204" pitchFamily="34" charset="-122"/>
              </a:endParaRPr>
            </a:p>
          </p:txBody>
        </p:sp>
        <p:sp>
          <p:nvSpPr>
            <p:cNvPr id="72" name="Text Box 144">
              <a:extLst>
                <a:ext uri="{FF2B5EF4-FFF2-40B4-BE49-F238E27FC236}">
                  <a16:creationId xmlns:a16="http://schemas.microsoft.com/office/drawing/2014/main" id="{BF702956-AD27-494D-BD83-B6B167DBB20B}"/>
                </a:ext>
              </a:extLst>
            </p:cNvPr>
            <p:cNvSpPr txBox="1">
              <a:spLocks noChangeArrowheads="1"/>
            </p:cNvSpPr>
            <p:nvPr/>
          </p:nvSpPr>
          <p:spPr bwMode="auto">
            <a:xfrm>
              <a:off x="1002" y="3434"/>
              <a:ext cx="52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MLD</a:t>
              </a:r>
              <a:r>
                <a:rPr lang="zh-CN" altLang="en-US" sz="1200" dirty="0">
                  <a:latin typeface="微软雅黑" panose="020B0503020204020204" pitchFamily="34" charset="-122"/>
                  <a:ea typeface="微软雅黑" panose="020B0503020204020204" pitchFamily="34" charset="-122"/>
                </a:rPr>
                <a:t>报告</a:t>
              </a:r>
            </a:p>
          </p:txBody>
        </p:sp>
      </p:grpSp>
      <p:sp>
        <p:nvSpPr>
          <p:cNvPr id="73" name="Line 145">
            <a:extLst>
              <a:ext uri="{FF2B5EF4-FFF2-40B4-BE49-F238E27FC236}">
                <a16:creationId xmlns:a16="http://schemas.microsoft.com/office/drawing/2014/main" id="{EEE0FE84-0266-40EB-8E55-95BD5CFD0126}"/>
              </a:ext>
            </a:extLst>
          </p:cNvPr>
          <p:cNvSpPr>
            <a:spLocks noChangeShapeType="1"/>
          </p:cNvSpPr>
          <p:nvPr/>
        </p:nvSpPr>
        <p:spPr bwMode="auto">
          <a:xfrm flipV="1">
            <a:off x="4817906" y="4846865"/>
            <a:ext cx="0" cy="277813"/>
          </a:xfrm>
          <a:prstGeom prst="line">
            <a:avLst/>
          </a:prstGeom>
          <a:noFill/>
          <a:ln w="25400">
            <a:solidFill>
              <a:srgbClr val="FF0000"/>
            </a:solidFill>
            <a:round/>
            <a:headEnd type="none" w="med" len="lg"/>
            <a:tailEnd type="stealth" w="lg" len="lg"/>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4" name="Line 143">
            <a:extLst>
              <a:ext uri="{FF2B5EF4-FFF2-40B4-BE49-F238E27FC236}">
                <a16:creationId xmlns:a16="http://schemas.microsoft.com/office/drawing/2014/main" id="{C8E334C3-92B6-409B-942B-FFB6ED4103F0}"/>
              </a:ext>
            </a:extLst>
          </p:cNvPr>
          <p:cNvSpPr>
            <a:spLocks noChangeShapeType="1"/>
          </p:cNvSpPr>
          <p:nvPr/>
        </p:nvSpPr>
        <p:spPr bwMode="auto">
          <a:xfrm flipH="1" flipV="1">
            <a:off x="5915979" y="5229256"/>
            <a:ext cx="1" cy="504000"/>
          </a:xfrm>
          <a:prstGeom prst="line">
            <a:avLst/>
          </a:prstGeom>
          <a:noFill/>
          <a:ln w="25400">
            <a:solidFill>
              <a:srgbClr val="C00000"/>
            </a:solidFill>
            <a:round/>
            <a:headEnd type="none" w="med" len="lg"/>
            <a:tailEnd type="stealth" w="lg" len="lg"/>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2071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wipe(left)">
                                      <p:cBhvr>
                                        <p:cTn id="7" dur="500"/>
                                        <p:tgtEl>
                                          <p:spTgt spid="70"/>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3"/>
                                        </p:tgtEl>
                                        <p:attrNameLst>
                                          <p:attrName>style.visibility</p:attrName>
                                        </p:attrNameLst>
                                      </p:cBhvr>
                                      <p:to>
                                        <p:strVal val="visible"/>
                                      </p:to>
                                    </p:set>
                                    <p:animEffect transition="in" filter="wipe(down)">
                                      <p:cBhvr>
                                        <p:cTn id="11" dur="500"/>
                                        <p:tgtEl>
                                          <p:spTgt spid="7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wipe(left)">
                                      <p:cBhvr>
                                        <p:cTn id="16" dur="500"/>
                                        <p:tgtEl>
                                          <p:spTgt spid="67"/>
                                        </p:tgtEl>
                                      </p:cBhvr>
                                    </p:animEffec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wipe(down)">
                                      <p:cBhvr>
                                        <p:cTn id="20" dur="500"/>
                                        <p:tgtEl>
                                          <p:spTgt spid="61"/>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wipe(up)">
                                      <p:cBhvr>
                                        <p:cTn id="24" dur="500"/>
                                        <p:tgtEl>
                                          <p:spTgt spid="59"/>
                                        </p:tgtEl>
                                      </p:cBhvr>
                                    </p:animEffec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wipe(left)">
                                      <p:cBhvr>
                                        <p:cTn id="28" dur="500"/>
                                        <p:tgtEl>
                                          <p:spTgt spid="6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6"/>
                                        </p:tgtEl>
                                        <p:attrNameLst>
                                          <p:attrName>style.visibility</p:attrName>
                                        </p:attrNameLst>
                                      </p:cBhvr>
                                      <p:to>
                                        <p:strVal val="visible"/>
                                      </p:to>
                                    </p:set>
                                    <p:animEffect transition="in" filter="wipe(left)">
                                      <p:cBhvr>
                                        <p:cTn id="33"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4A5C61-0994-4276-B071-1DF63495C4F9}"/>
              </a:ext>
            </a:extLst>
          </p:cNvPr>
          <p:cNvSpPr>
            <a:spLocks noGrp="1"/>
          </p:cNvSpPr>
          <p:nvPr>
            <p:ph type="title"/>
          </p:nvPr>
        </p:nvSpPr>
        <p:spPr/>
        <p:txBody>
          <a:bodyPr/>
          <a:lstStyle/>
          <a:p>
            <a:r>
              <a:rPr lang="zh-CN" altLang="en-US" dirty="0"/>
              <a:t>组播源注册</a:t>
            </a:r>
          </a:p>
        </p:txBody>
      </p:sp>
      <p:pic>
        <p:nvPicPr>
          <p:cNvPr id="4" name="Picture 2" descr="G:\做的项目\公共\扁平图标切换\更新2015_01_21\oss扁平图标库2015_01_21更新-04.png">
            <a:extLst>
              <a:ext uri="{FF2B5EF4-FFF2-40B4-BE49-F238E27FC236}">
                <a16:creationId xmlns:a16="http://schemas.microsoft.com/office/drawing/2014/main" id="{C7D413DD-54CA-4977-B9D7-84AB127E0A1B}"/>
              </a:ext>
            </a:extLst>
          </p:cNvPr>
          <p:cNvPicPr>
            <a:picLocks noChangeAspect="1" noChangeArrowheads="1"/>
          </p:cNvPicPr>
          <p:nvPr/>
        </p:nvPicPr>
        <p:blipFill>
          <a:blip r:embed="rId3" cstate="print"/>
          <a:stretch>
            <a:fillRect/>
          </a:stretch>
        </p:blipFill>
        <p:spPr bwMode="auto">
          <a:xfrm>
            <a:off x="7610260" y="1187578"/>
            <a:ext cx="720000" cy="671183"/>
          </a:xfrm>
          <a:prstGeom prst="rect">
            <a:avLst/>
          </a:prstGeom>
          <a:noFill/>
        </p:spPr>
      </p:pic>
      <p:pic>
        <p:nvPicPr>
          <p:cNvPr id="5" name="Picture 2" descr="G:\做的项目\公共\扁平图标切换\更新2015_01_21\oss扁平图标库2015_01_21更新-04.png">
            <a:extLst>
              <a:ext uri="{FF2B5EF4-FFF2-40B4-BE49-F238E27FC236}">
                <a16:creationId xmlns:a16="http://schemas.microsoft.com/office/drawing/2014/main" id="{1437DD4A-6E13-4C4D-A7E4-8E3BB1C8F38B}"/>
              </a:ext>
            </a:extLst>
          </p:cNvPr>
          <p:cNvPicPr>
            <a:picLocks noChangeAspect="1" noChangeArrowheads="1"/>
          </p:cNvPicPr>
          <p:nvPr/>
        </p:nvPicPr>
        <p:blipFill>
          <a:blip r:embed="rId3" cstate="print"/>
          <a:stretch>
            <a:fillRect/>
          </a:stretch>
        </p:blipFill>
        <p:spPr bwMode="auto">
          <a:xfrm>
            <a:off x="7610260" y="2077035"/>
            <a:ext cx="720000" cy="671183"/>
          </a:xfrm>
          <a:prstGeom prst="rect">
            <a:avLst/>
          </a:prstGeom>
          <a:noFill/>
        </p:spPr>
      </p:pic>
      <p:pic>
        <p:nvPicPr>
          <p:cNvPr id="6" name="Picture 2" descr="G:\做的项目\公共\扁平图标切换\更新2015_01_21\oss扁平图标库2015_01_21更新-04.png">
            <a:extLst>
              <a:ext uri="{FF2B5EF4-FFF2-40B4-BE49-F238E27FC236}">
                <a16:creationId xmlns:a16="http://schemas.microsoft.com/office/drawing/2014/main" id="{CE69526D-7558-4FFD-8BFA-97D47FABD5F4}"/>
              </a:ext>
            </a:extLst>
          </p:cNvPr>
          <p:cNvPicPr>
            <a:picLocks noChangeAspect="1" noChangeArrowheads="1"/>
          </p:cNvPicPr>
          <p:nvPr/>
        </p:nvPicPr>
        <p:blipFill>
          <a:blip r:embed="rId3" cstate="print"/>
          <a:stretch>
            <a:fillRect/>
          </a:stretch>
        </p:blipFill>
        <p:spPr bwMode="auto">
          <a:xfrm>
            <a:off x="9516380" y="2906883"/>
            <a:ext cx="720000" cy="671183"/>
          </a:xfrm>
          <a:prstGeom prst="rect">
            <a:avLst/>
          </a:prstGeom>
          <a:noFill/>
        </p:spPr>
      </p:pic>
      <p:pic>
        <p:nvPicPr>
          <p:cNvPr id="7" name="Picture 2" descr="G:\做的项目\公共\扁平图标切换\更新2015_01_21\oss扁平图标库2015_01_21更新-04.png">
            <a:extLst>
              <a:ext uri="{FF2B5EF4-FFF2-40B4-BE49-F238E27FC236}">
                <a16:creationId xmlns:a16="http://schemas.microsoft.com/office/drawing/2014/main" id="{B5A02CEB-F8EC-446D-AC59-BE7E420C1D21}"/>
              </a:ext>
            </a:extLst>
          </p:cNvPr>
          <p:cNvPicPr>
            <a:picLocks noChangeAspect="1" noChangeArrowheads="1"/>
          </p:cNvPicPr>
          <p:nvPr/>
        </p:nvPicPr>
        <p:blipFill>
          <a:blip r:embed="rId3" cstate="print"/>
          <a:stretch>
            <a:fillRect/>
          </a:stretch>
        </p:blipFill>
        <p:spPr bwMode="auto">
          <a:xfrm>
            <a:off x="5736000" y="4474942"/>
            <a:ext cx="720000" cy="671183"/>
          </a:xfrm>
          <a:prstGeom prst="rect">
            <a:avLst/>
          </a:prstGeom>
          <a:noFill/>
        </p:spPr>
      </p:pic>
      <p:sp>
        <p:nvSpPr>
          <p:cNvPr id="8" name="Line 10">
            <a:extLst>
              <a:ext uri="{FF2B5EF4-FFF2-40B4-BE49-F238E27FC236}">
                <a16:creationId xmlns:a16="http://schemas.microsoft.com/office/drawing/2014/main" id="{F7021BFE-D80D-4AE7-91D2-3CECF51C4FFB}"/>
              </a:ext>
            </a:extLst>
          </p:cNvPr>
          <p:cNvSpPr>
            <a:spLocks noChangeShapeType="1"/>
          </p:cNvSpPr>
          <p:nvPr/>
        </p:nvSpPr>
        <p:spPr bwMode="auto">
          <a:xfrm flipV="1">
            <a:off x="3503712" y="2262916"/>
            <a:ext cx="0" cy="201600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9" name="Line 25">
            <a:extLst>
              <a:ext uri="{FF2B5EF4-FFF2-40B4-BE49-F238E27FC236}">
                <a16:creationId xmlns:a16="http://schemas.microsoft.com/office/drawing/2014/main" id="{285B625D-E462-4C9A-BB7F-ED2428D954C6}"/>
              </a:ext>
            </a:extLst>
          </p:cNvPr>
          <p:cNvSpPr>
            <a:spLocks noChangeShapeType="1"/>
          </p:cNvSpPr>
          <p:nvPr/>
        </p:nvSpPr>
        <p:spPr bwMode="auto">
          <a:xfrm>
            <a:off x="3513017" y="4077072"/>
            <a:ext cx="458787"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0" name="Line 26">
            <a:extLst>
              <a:ext uri="{FF2B5EF4-FFF2-40B4-BE49-F238E27FC236}">
                <a16:creationId xmlns:a16="http://schemas.microsoft.com/office/drawing/2014/main" id="{00822CE7-BAE8-4BED-9866-9FF04F5EFA88}"/>
              </a:ext>
            </a:extLst>
          </p:cNvPr>
          <p:cNvSpPr>
            <a:spLocks noChangeShapeType="1"/>
          </p:cNvSpPr>
          <p:nvPr/>
        </p:nvSpPr>
        <p:spPr bwMode="auto">
          <a:xfrm>
            <a:off x="3503712" y="2472466"/>
            <a:ext cx="468092"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1" name="Line 28">
            <a:extLst>
              <a:ext uri="{FF2B5EF4-FFF2-40B4-BE49-F238E27FC236}">
                <a16:creationId xmlns:a16="http://schemas.microsoft.com/office/drawing/2014/main" id="{078A76F3-2A29-4B46-976B-53792CDFDF86}"/>
              </a:ext>
            </a:extLst>
          </p:cNvPr>
          <p:cNvSpPr>
            <a:spLocks noChangeShapeType="1"/>
          </p:cNvSpPr>
          <p:nvPr/>
        </p:nvSpPr>
        <p:spPr bwMode="auto">
          <a:xfrm>
            <a:off x="3081793" y="3248980"/>
            <a:ext cx="421919"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2" name="Line 26">
            <a:extLst>
              <a:ext uri="{FF2B5EF4-FFF2-40B4-BE49-F238E27FC236}">
                <a16:creationId xmlns:a16="http://schemas.microsoft.com/office/drawing/2014/main" id="{A05D2C28-8D91-40BA-8DC3-2AB043054407}"/>
              </a:ext>
            </a:extLst>
          </p:cNvPr>
          <p:cNvSpPr>
            <a:spLocks noChangeShapeType="1"/>
          </p:cNvSpPr>
          <p:nvPr/>
        </p:nvSpPr>
        <p:spPr bwMode="auto">
          <a:xfrm flipV="1">
            <a:off x="4691804" y="1953681"/>
            <a:ext cx="1044170" cy="518749"/>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3" name="Line 26">
            <a:extLst>
              <a:ext uri="{FF2B5EF4-FFF2-40B4-BE49-F238E27FC236}">
                <a16:creationId xmlns:a16="http://schemas.microsoft.com/office/drawing/2014/main" id="{AFA4DAEA-9339-4325-BB24-0D53709733B0}"/>
              </a:ext>
            </a:extLst>
          </p:cNvPr>
          <p:cNvSpPr>
            <a:spLocks noChangeShapeType="1"/>
          </p:cNvSpPr>
          <p:nvPr/>
        </p:nvSpPr>
        <p:spPr bwMode="auto">
          <a:xfrm>
            <a:off x="4691778" y="2472430"/>
            <a:ext cx="1044187" cy="776549"/>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14" name="组合 13">
            <a:extLst>
              <a:ext uri="{FF2B5EF4-FFF2-40B4-BE49-F238E27FC236}">
                <a16:creationId xmlns:a16="http://schemas.microsoft.com/office/drawing/2014/main" id="{D4A4B4B7-3AAE-42DC-A692-76792E2E725E}"/>
              </a:ext>
            </a:extLst>
          </p:cNvPr>
          <p:cNvGrpSpPr/>
          <p:nvPr/>
        </p:nvGrpSpPr>
        <p:grpSpPr>
          <a:xfrm>
            <a:off x="4100479" y="2744924"/>
            <a:ext cx="427038" cy="295275"/>
            <a:chOff x="4555377" y="3068960"/>
            <a:chExt cx="427038" cy="295275"/>
          </a:xfrm>
        </p:grpSpPr>
        <p:sp>
          <p:nvSpPr>
            <p:cNvPr id="15" name="Line 37">
              <a:extLst>
                <a:ext uri="{FF2B5EF4-FFF2-40B4-BE49-F238E27FC236}">
                  <a16:creationId xmlns:a16="http://schemas.microsoft.com/office/drawing/2014/main" id="{60ACE42E-86C9-49A5-9BAE-D91C0D753CB1}"/>
                </a:ext>
              </a:extLst>
            </p:cNvPr>
            <p:cNvSpPr>
              <a:spLocks noChangeShapeType="1"/>
            </p:cNvSpPr>
            <p:nvPr/>
          </p:nvSpPr>
          <p:spPr bwMode="auto">
            <a:xfrm flipV="1">
              <a:off x="4768896" y="3068960"/>
              <a:ext cx="0" cy="293485"/>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6" name="Line 38">
              <a:extLst>
                <a:ext uri="{FF2B5EF4-FFF2-40B4-BE49-F238E27FC236}">
                  <a16:creationId xmlns:a16="http://schemas.microsoft.com/office/drawing/2014/main" id="{AA71D797-094C-4617-A7F6-9E2B0A441938}"/>
                </a:ext>
              </a:extLst>
            </p:cNvPr>
            <p:cNvSpPr>
              <a:spLocks noChangeShapeType="1"/>
            </p:cNvSpPr>
            <p:nvPr/>
          </p:nvSpPr>
          <p:spPr bwMode="auto">
            <a:xfrm>
              <a:off x="4555377" y="3364235"/>
              <a:ext cx="427038"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grpSp>
      <p:pic>
        <p:nvPicPr>
          <p:cNvPr id="17" name="Picture 2" descr="G:\做的项目\公共\扁平图标切换\更新2015_01_21\oss扁平图标库2015_01_21更新-04.png">
            <a:extLst>
              <a:ext uri="{FF2B5EF4-FFF2-40B4-BE49-F238E27FC236}">
                <a16:creationId xmlns:a16="http://schemas.microsoft.com/office/drawing/2014/main" id="{C14D9E4C-2A3A-4981-A728-20423CDBDF2E}"/>
              </a:ext>
            </a:extLst>
          </p:cNvPr>
          <p:cNvPicPr>
            <a:picLocks noChangeAspect="1" noChangeArrowheads="1"/>
          </p:cNvPicPr>
          <p:nvPr/>
        </p:nvPicPr>
        <p:blipFill>
          <a:blip r:embed="rId3" cstate="print"/>
          <a:stretch>
            <a:fillRect/>
          </a:stretch>
        </p:blipFill>
        <p:spPr bwMode="auto">
          <a:xfrm>
            <a:off x="3971804" y="2135459"/>
            <a:ext cx="720000" cy="671183"/>
          </a:xfrm>
          <a:prstGeom prst="rect">
            <a:avLst/>
          </a:prstGeom>
          <a:noFill/>
        </p:spPr>
      </p:pic>
      <p:sp>
        <p:nvSpPr>
          <p:cNvPr id="18" name="Line 13">
            <a:extLst>
              <a:ext uri="{FF2B5EF4-FFF2-40B4-BE49-F238E27FC236}">
                <a16:creationId xmlns:a16="http://schemas.microsoft.com/office/drawing/2014/main" id="{81787F98-EE35-4E97-B2D5-CBA61BCB3D7D}"/>
              </a:ext>
            </a:extLst>
          </p:cNvPr>
          <p:cNvSpPr>
            <a:spLocks noChangeShapeType="1"/>
          </p:cNvSpPr>
          <p:nvPr/>
        </p:nvSpPr>
        <p:spPr bwMode="auto">
          <a:xfrm>
            <a:off x="7245135" y="1522108"/>
            <a:ext cx="365125"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9" name="Line 18">
            <a:extLst>
              <a:ext uri="{FF2B5EF4-FFF2-40B4-BE49-F238E27FC236}">
                <a16:creationId xmlns:a16="http://schemas.microsoft.com/office/drawing/2014/main" id="{ECC88F05-9EB6-43D2-A260-38D3867A80DF}"/>
              </a:ext>
            </a:extLst>
          </p:cNvPr>
          <p:cNvSpPr>
            <a:spLocks noChangeShapeType="1"/>
          </p:cNvSpPr>
          <p:nvPr/>
        </p:nvSpPr>
        <p:spPr bwMode="auto">
          <a:xfrm>
            <a:off x="7245135" y="1318406"/>
            <a:ext cx="0" cy="124888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20" name="Group 39">
            <a:extLst>
              <a:ext uri="{FF2B5EF4-FFF2-40B4-BE49-F238E27FC236}">
                <a16:creationId xmlns:a16="http://schemas.microsoft.com/office/drawing/2014/main" id="{AA1E6132-0F12-4ABE-A5E7-1A769A879F21}"/>
              </a:ext>
            </a:extLst>
          </p:cNvPr>
          <p:cNvGrpSpPr>
            <a:grpSpLocks/>
          </p:cNvGrpSpPr>
          <p:nvPr/>
        </p:nvGrpSpPr>
        <p:grpSpPr bwMode="auto">
          <a:xfrm>
            <a:off x="4100479" y="3565773"/>
            <a:ext cx="427038" cy="295275"/>
            <a:chOff x="1775" y="2120"/>
            <a:chExt cx="240" cy="165"/>
          </a:xfrm>
        </p:grpSpPr>
        <p:sp>
          <p:nvSpPr>
            <p:cNvPr id="21" name="Line 40">
              <a:extLst>
                <a:ext uri="{FF2B5EF4-FFF2-40B4-BE49-F238E27FC236}">
                  <a16:creationId xmlns:a16="http://schemas.microsoft.com/office/drawing/2014/main" id="{43C3AC21-6959-46D7-8641-742E02BAB025}"/>
                </a:ext>
              </a:extLst>
            </p:cNvPr>
            <p:cNvSpPr>
              <a:spLocks noChangeShapeType="1"/>
            </p:cNvSpPr>
            <p:nvPr/>
          </p:nvSpPr>
          <p:spPr bwMode="auto">
            <a:xfrm>
              <a:off x="1895" y="2121"/>
              <a:ext cx="0" cy="164"/>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2" name="Line 41">
              <a:extLst>
                <a:ext uri="{FF2B5EF4-FFF2-40B4-BE49-F238E27FC236}">
                  <a16:creationId xmlns:a16="http://schemas.microsoft.com/office/drawing/2014/main" id="{45B32C21-EF7F-4F3F-B95F-BC8F06B1EDB9}"/>
                </a:ext>
              </a:extLst>
            </p:cNvPr>
            <p:cNvSpPr>
              <a:spLocks noChangeShapeType="1"/>
            </p:cNvSpPr>
            <p:nvPr/>
          </p:nvSpPr>
          <p:spPr bwMode="auto">
            <a:xfrm>
              <a:off x="1775" y="2120"/>
              <a:ext cx="240"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pic>
        <p:nvPicPr>
          <p:cNvPr id="23" name="Picture 2" descr="G:\做的项目\公共\扁平图标切换\更新2015_01_21\oss扁平图标库2015_01_21更新-04.png">
            <a:extLst>
              <a:ext uri="{FF2B5EF4-FFF2-40B4-BE49-F238E27FC236}">
                <a16:creationId xmlns:a16="http://schemas.microsoft.com/office/drawing/2014/main" id="{3B761546-ADF8-43F4-A7FC-CA9FB6572C97}"/>
              </a:ext>
            </a:extLst>
          </p:cNvPr>
          <p:cNvPicPr>
            <a:picLocks noChangeAspect="1" noChangeArrowheads="1"/>
          </p:cNvPicPr>
          <p:nvPr/>
        </p:nvPicPr>
        <p:blipFill>
          <a:blip r:embed="rId3" cstate="print"/>
          <a:stretch>
            <a:fillRect/>
          </a:stretch>
        </p:blipFill>
        <p:spPr bwMode="auto">
          <a:xfrm>
            <a:off x="3971804" y="3789040"/>
            <a:ext cx="720000" cy="671183"/>
          </a:xfrm>
          <a:prstGeom prst="rect">
            <a:avLst/>
          </a:prstGeom>
          <a:noFill/>
        </p:spPr>
      </p:pic>
      <p:grpSp>
        <p:nvGrpSpPr>
          <p:cNvPr id="24" name="Group 39">
            <a:extLst>
              <a:ext uri="{FF2B5EF4-FFF2-40B4-BE49-F238E27FC236}">
                <a16:creationId xmlns:a16="http://schemas.microsoft.com/office/drawing/2014/main" id="{D6F772FD-6A84-4548-9EC5-F7041EB73CA4}"/>
              </a:ext>
            </a:extLst>
          </p:cNvPr>
          <p:cNvGrpSpPr>
            <a:grpSpLocks/>
          </p:cNvGrpSpPr>
          <p:nvPr/>
        </p:nvGrpSpPr>
        <p:grpSpPr bwMode="auto">
          <a:xfrm>
            <a:off x="5900226" y="2693903"/>
            <a:ext cx="427038" cy="295275"/>
            <a:chOff x="1775" y="2120"/>
            <a:chExt cx="240" cy="165"/>
          </a:xfrm>
        </p:grpSpPr>
        <p:sp>
          <p:nvSpPr>
            <p:cNvPr id="25" name="Line 40">
              <a:extLst>
                <a:ext uri="{FF2B5EF4-FFF2-40B4-BE49-F238E27FC236}">
                  <a16:creationId xmlns:a16="http://schemas.microsoft.com/office/drawing/2014/main" id="{BB7012BF-6273-430E-AD39-581B4A862538}"/>
                </a:ext>
              </a:extLst>
            </p:cNvPr>
            <p:cNvSpPr>
              <a:spLocks noChangeShapeType="1"/>
            </p:cNvSpPr>
            <p:nvPr/>
          </p:nvSpPr>
          <p:spPr bwMode="auto">
            <a:xfrm>
              <a:off x="1895" y="2121"/>
              <a:ext cx="0" cy="164"/>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6" name="Line 41">
              <a:extLst>
                <a:ext uri="{FF2B5EF4-FFF2-40B4-BE49-F238E27FC236}">
                  <a16:creationId xmlns:a16="http://schemas.microsoft.com/office/drawing/2014/main" id="{8A099CE0-2B41-447E-8EC8-0B3991DB000E}"/>
                </a:ext>
              </a:extLst>
            </p:cNvPr>
            <p:cNvSpPr>
              <a:spLocks noChangeShapeType="1"/>
            </p:cNvSpPr>
            <p:nvPr/>
          </p:nvSpPr>
          <p:spPr bwMode="auto">
            <a:xfrm>
              <a:off x="1775" y="2120"/>
              <a:ext cx="240"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pic>
        <p:nvPicPr>
          <p:cNvPr id="27" name="Picture 2" descr="G:\做的项目\公共\扁平图标切换\更新2015_01_21\oss扁平图标库2015_01_21更新-04.png">
            <a:extLst>
              <a:ext uri="{FF2B5EF4-FFF2-40B4-BE49-F238E27FC236}">
                <a16:creationId xmlns:a16="http://schemas.microsoft.com/office/drawing/2014/main" id="{581D3A23-989E-480E-A9A3-9AD47BCA1852}"/>
              </a:ext>
            </a:extLst>
          </p:cNvPr>
          <p:cNvPicPr>
            <a:picLocks noChangeAspect="1" noChangeArrowheads="1"/>
          </p:cNvPicPr>
          <p:nvPr/>
        </p:nvPicPr>
        <p:blipFill>
          <a:blip r:embed="rId3" cstate="print"/>
          <a:stretch>
            <a:fillRect/>
          </a:stretch>
        </p:blipFill>
        <p:spPr bwMode="auto">
          <a:xfrm>
            <a:off x="5736000" y="2920681"/>
            <a:ext cx="720000" cy="671183"/>
          </a:xfrm>
          <a:prstGeom prst="rect">
            <a:avLst/>
          </a:prstGeom>
          <a:noFill/>
          <a:ln>
            <a:solidFill>
              <a:srgbClr val="002060"/>
            </a:solidFill>
          </a:ln>
        </p:spPr>
      </p:pic>
      <p:grpSp>
        <p:nvGrpSpPr>
          <p:cNvPr id="28" name="Group 39">
            <a:extLst>
              <a:ext uri="{FF2B5EF4-FFF2-40B4-BE49-F238E27FC236}">
                <a16:creationId xmlns:a16="http://schemas.microsoft.com/office/drawing/2014/main" id="{9208AAD1-FD76-4C3C-A156-F86988051096}"/>
              </a:ext>
            </a:extLst>
          </p:cNvPr>
          <p:cNvGrpSpPr>
            <a:grpSpLocks/>
          </p:cNvGrpSpPr>
          <p:nvPr/>
        </p:nvGrpSpPr>
        <p:grpSpPr bwMode="auto">
          <a:xfrm>
            <a:off x="5878295" y="1388032"/>
            <a:ext cx="427038" cy="295275"/>
            <a:chOff x="1775" y="2120"/>
            <a:chExt cx="240" cy="165"/>
          </a:xfrm>
        </p:grpSpPr>
        <p:sp>
          <p:nvSpPr>
            <p:cNvPr id="29" name="Line 40">
              <a:extLst>
                <a:ext uri="{FF2B5EF4-FFF2-40B4-BE49-F238E27FC236}">
                  <a16:creationId xmlns:a16="http://schemas.microsoft.com/office/drawing/2014/main" id="{9E036CBB-208D-47DB-9ABC-0CBF60923FF3}"/>
                </a:ext>
              </a:extLst>
            </p:cNvPr>
            <p:cNvSpPr>
              <a:spLocks noChangeShapeType="1"/>
            </p:cNvSpPr>
            <p:nvPr/>
          </p:nvSpPr>
          <p:spPr bwMode="auto">
            <a:xfrm>
              <a:off x="1895" y="2121"/>
              <a:ext cx="0" cy="164"/>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0" name="Line 41">
              <a:extLst>
                <a:ext uri="{FF2B5EF4-FFF2-40B4-BE49-F238E27FC236}">
                  <a16:creationId xmlns:a16="http://schemas.microsoft.com/office/drawing/2014/main" id="{82650BB6-5F68-4A80-B46A-B884BA35D4AF}"/>
                </a:ext>
              </a:extLst>
            </p:cNvPr>
            <p:cNvSpPr>
              <a:spLocks noChangeShapeType="1"/>
            </p:cNvSpPr>
            <p:nvPr/>
          </p:nvSpPr>
          <p:spPr bwMode="auto">
            <a:xfrm>
              <a:off x="1775" y="2120"/>
              <a:ext cx="240"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pic>
        <p:nvPicPr>
          <p:cNvPr id="31" name="Picture 2" descr="G:\做的项目\公共\扁平图标切换\更新2015_01_21\oss扁平图标库2015_01_21更新-04.png">
            <a:extLst>
              <a:ext uri="{FF2B5EF4-FFF2-40B4-BE49-F238E27FC236}">
                <a16:creationId xmlns:a16="http://schemas.microsoft.com/office/drawing/2014/main" id="{8802E80C-0768-4200-A56C-33227DACC4F3}"/>
              </a:ext>
            </a:extLst>
          </p:cNvPr>
          <p:cNvPicPr>
            <a:picLocks noChangeAspect="1" noChangeArrowheads="1"/>
          </p:cNvPicPr>
          <p:nvPr/>
        </p:nvPicPr>
        <p:blipFill>
          <a:blip r:embed="rId3" cstate="print"/>
          <a:stretch>
            <a:fillRect/>
          </a:stretch>
        </p:blipFill>
        <p:spPr bwMode="auto">
          <a:xfrm>
            <a:off x="5736000" y="1591734"/>
            <a:ext cx="720000" cy="671183"/>
          </a:xfrm>
          <a:prstGeom prst="rect">
            <a:avLst/>
          </a:prstGeom>
          <a:noFill/>
        </p:spPr>
      </p:pic>
      <p:sp>
        <p:nvSpPr>
          <p:cNvPr id="32" name="Line 13">
            <a:extLst>
              <a:ext uri="{FF2B5EF4-FFF2-40B4-BE49-F238E27FC236}">
                <a16:creationId xmlns:a16="http://schemas.microsoft.com/office/drawing/2014/main" id="{8980C359-201F-420B-9DB0-A3C5899AD2EB}"/>
              </a:ext>
            </a:extLst>
          </p:cNvPr>
          <p:cNvSpPr>
            <a:spLocks noChangeShapeType="1"/>
          </p:cNvSpPr>
          <p:nvPr/>
        </p:nvSpPr>
        <p:spPr bwMode="auto">
          <a:xfrm>
            <a:off x="7245135" y="2429560"/>
            <a:ext cx="365125"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3" name="Line 26">
            <a:extLst>
              <a:ext uri="{FF2B5EF4-FFF2-40B4-BE49-F238E27FC236}">
                <a16:creationId xmlns:a16="http://schemas.microsoft.com/office/drawing/2014/main" id="{D8D44209-5591-452F-A8C4-D9ABC7C36AC5}"/>
              </a:ext>
            </a:extLst>
          </p:cNvPr>
          <p:cNvSpPr>
            <a:spLocks noChangeShapeType="1"/>
          </p:cNvSpPr>
          <p:nvPr/>
        </p:nvSpPr>
        <p:spPr bwMode="auto">
          <a:xfrm>
            <a:off x="6456000" y="1922433"/>
            <a:ext cx="774168"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 name="Line 13">
            <a:extLst>
              <a:ext uri="{FF2B5EF4-FFF2-40B4-BE49-F238E27FC236}">
                <a16:creationId xmlns:a16="http://schemas.microsoft.com/office/drawing/2014/main" id="{611E91F8-8C03-4349-B1CA-7E0BB59ADE5E}"/>
              </a:ext>
            </a:extLst>
          </p:cNvPr>
          <p:cNvSpPr>
            <a:spLocks noChangeShapeType="1"/>
          </p:cNvSpPr>
          <p:nvPr/>
        </p:nvSpPr>
        <p:spPr bwMode="auto">
          <a:xfrm>
            <a:off x="8330260" y="2429559"/>
            <a:ext cx="1618146" cy="486129"/>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5" name="Line 13">
            <a:extLst>
              <a:ext uri="{FF2B5EF4-FFF2-40B4-BE49-F238E27FC236}">
                <a16:creationId xmlns:a16="http://schemas.microsoft.com/office/drawing/2014/main" id="{472AEEA7-EC74-4C23-9146-A37047B65CD1}"/>
              </a:ext>
            </a:extLst>
          </p:cNvPr>
          <p:cNvSpPr>
            <a:spLocks noChangeShapeType="1"/>
          </p:cNvSpPr>
          <p:nvPr/>
        </p:nvSpPr>
        <p:spPr bwMode="auto">
          <a:xfrm flipV="1">
            <a:off x="6456001" y="3573452"/>
            <a:ext cx="3402632" cy="1241116"/>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6" name="Line 10">
            <a:extLst>
              <a:ext uri="{FF2B5EF4-FFF2-40B4-BE49-F238E27FC236}">
                <a16:creationId xmlns:a16="http://schemas.microsoft.com/office/drawing/2014/main" id="{F787D3B8-5FCC-494C-A444-85D7F102A2A5}"/>
              </a:ext>
            </a:extLst>
          </p:cNvPr>
          <p:cNvSpPr>
            <a:spLocks noChangeShapeType="1"/>
          </p:cNvSpPr>
          <p:nvPr/>
        </p:nvSpPr>
        <p:spPr bwMode="auto">
          <a:xfrm flipH="1" flipV="1">
            <a:off x="6095999" y="3582231"/>
            <a:ext cx="0" cy="890885"/>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7" name="Line 25">
            <a:extLst>
              <a:ext uri="{FF2B5EF4-FFF2-40B4-BE49-F238E27FC236}">
                <a16:creationId xmlns:a16="http://schemas.microsoft.com/office/drawing/2014/main" id="{B61C5865-0A9F-4245-8C32-2F9418CD5AC4}"/>
              </a:ext>
            </a:extLst>
          </p:cNvPr>
          <p:cNvSpPr>
            <a:spLocks noChangeShapeType="1"/>
          </p:cNvSpPr>
          <p:nvPr/>
        </p:nvSpPr>
        <p:spPr bwMode="auto">
          <a:xfrm>
            <a:off x="4691761" y="4077073"/>
            <a:ext cx="1044187" cy="72126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pic>
        <p:nvPicPr>
          <p:cNvPr id="38" name="图片 37" descr="PC.png">
            <a:extLst>
              <a:ext uri="{FF2B5EF4-FFF2-40B4-BE49-F238E27FC236}">
                <a16:creationId xmlns:a16="http://schemas.microsoft.com/office/drawing/2014/main" id="{888B1C38-7391-45BA-B709-C59D035BF642}"/>
              </a:ext>
            </a:extLst>
          </p:cNvPr>
          <p:cNvPicPr>
            <a:picLocks noChangeAspect="1"/>
          </p:cNvPicPr>
          <p:nvPr/>
        </p:nvPicPr>
        <p:blipFill>
          <a:blip r:embed="rId4" cstate="print"/>
          <a:stretch>
            <a:fillRect/>
          </a:stretch>
        </p:blipFill>
        <p:spPr>
          <a:xfrm>
            <a:off x="5760548" y="5806174"/>
            <a:ext cx="662531" cy="508824"/>
          </a:xfrm>
          <a:prstGeom prst="rect">
            <a:avLst/>
          </a:prstGeom>
        </p:spPr>
      </p:pic>
      <p:sp>
        <p:nvSpPr>
          <p:cNvPr id="39" name="Line 10">
            <a:extLst>
              <a:ext uri="{FF2B5EF4-FFF2-40B4-BE49-F238E27FC236}">
                <a16:creationId xmlns:a16="http://schemas.microsoft.com/office/drawing/2014/main" id="{150FC65C-1C22-40DC-B7F1-A95D4CE67956}"/>
              </a:ext>
            </a:extLst>
          </p:cNvPr>
          <p:cNvSpPr>
            <a:spLocks noChangeShapeType="1"/>
          </p:cNvSpPr>
          <p:nvPr/>
        </p:nvSpPr>
        <p:spPr bwMode="auto">
          <a:xfrm flipH="1" flipV="1">
            <a:off x="6113744" y="5146123"/>
            <a:ext cx="1" cy="695133"/>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0" name="Rectangle 48">
            <a:extLst>
              <a:ext uri="{FF2B5EF4-FFF2-40B4-BE49-F238E27FC236}">
                <a16:creationId xmlns:a16="http://schemas.microsoft.com/office/drawing/2014/main" id="{F0C021E2-D650-492B-9AAB-971615B19D48}"/>
              </a:ext>
            </a:extLst>
          </p:cNvPr>
          <p:cNvSpPr>
            <a:spLocks noChangeArrowheads="1"/>
          </p:cNvSpPr>
          <p:nvPr/>
        </p:nvSpPr>
        <p:spPr bwMode="auto">
          <a:xfrm>
            <a:off x="6430755" y="5881480"/>
            <a:ext cx="824657" cy="350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1" tIns="51771" rIns="103541" bIns="51771">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ctr">
              <a:lnSpc>
                <a:spcPct val="100000"/>
              </a:lnSpc>
              <a:spcBef>
                <a:spcPct val="0"/>
              </a:spcBef>
              <a:buClrTx/>
              <a:buSzTx/>
              <a:buFontTx/>
              <a:buNone/>
            </a:pPr>
            <a:r>
              <a:rPr lang="zh-CN" altLang="en-US" sz="1600" dirty="0">
                <a:latin typeface="微软雅黑" panose="020B0503020204020204" pitchFamily="34" charset="-122"/>
                <a:ea typeface="微软雅黑" panose="020B0503020204020204" pitchFamily="34" charset="-122"/>
              </a:rPr>
              <a:t>接收者</a:t>
            </a:r>
          </a:p>
        </p:txBody>
      </p:sp>
      <p:sp>
        <p:nvSpPr>
          <p:cNvPr id="42" name="Rectangle 52">
            <a:extLst>
              <a:ext uri="{FF2B5EF4-FFF2-40B4-BE49-F238E27FC236}">
                <a16:creationId xmlns:a16="http://schemas.microsoft.com/office/drawing/2014/main" id="{9987901C-E242-42C6-82AA-E2EBD732BA2C}"/>
              </a:ext>
            </a:extLst>
          </p:cNvPr>
          <p:cNvSpPr>
            <a:spLocks noChangeArrowheads="1"/>
          </p:cNvSpPr>
          <p:nvPr/>
        </p:nvSpPr>
        <p:spPr bwMode="auto">
          <a:xfrm>
            <a:off x="6494464" y="2705101"/>
            <a:ext cx="277320" cy="24622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lang="en-US" altLang="zh-CN" sz="1600" b="1" dirty="0">
                <a:latin typeface="微软雅黑" panose="020B0503020204020204" pitchFamily="34" charset="-122"/>
                <a:ea typeface="微软雅黑" panose="020B0503020204020204" pitchFamily="34" charset="-122"/>
              </a:rPr>
              <a:t>RP</a:t>
            </a:r>
          </a:p>
        </p:txBody>
      </p:sp>
      <p:sp>
        <p:nvSpPr>
          <p:cNvPr id="47" name="Rectangle 58">
            <a:extLst>
              <a:ext uri="{FF2B5EF4-FFF2-40B4-BE49-F238E27FC236}">
                <a16:creationId xmlns:a16="http://schemas.microsoft.com/office/drawing/2014/main" id="{C2A686C2-4D1A-4C70-AB84-ED7CE8D37F67}"/>
              </a:ext>
            </a:extLst>
          </p:cNvPr>
          <p:cNvSpPr>
            <a:spLocks noChangeArrowheads="1"/>
          </p:cNvSpPr>
          <p:nvPr/>
        </p:nvSpPr>
        <p:spPr bwMode="auto">
          <a:xfrm>
            <a:off x="2841592" y="1266302"/>
            <a:ext cx="2944812" cy="350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541" tIns="51771" rIns="103541" bIns="51771">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lang="en-US" altLang="zh-CN" sz="1600" dirty="0">
                <a:latin typeface="微软雅黑" panose="020B0503020204020204" pitchFamily="34" charset="-122"/>
                <a:ea typeface="微软雅黑" panose="020B0503020204020204" pitchFamily="34" charset="-122"/>
              </a:rPr>
              <a:t>(S, G) </a:t>
            </a:r>
            <a:r>
              <a:rPr lang="zh-CN" altLang="en-US" sz="1600" dirty="0">
                <a:latin typeface="微软雅黑" panose="020B0503020204020204" pitchFamily="34" charset="-122"/>
                <a:ea typeface="微软雅黑" panose="020B0503020204020204" pitchFamily="34" charset="-122"/>
              </a:rPr>
              <a:t>仅在源树沿途建立</a:t>
            </a:r>
          </a:p>
        </p:txBody>
      </p:sp>
      <p:sp>
        <p:nvSpPr>
          <p:cNvPr id="54" name="Line 145">
            <a:extLst>
              <a:ext uri="{FF2B5EF4-FFF2-40B4-BE49-F238E27FC236}">
                <a16:creationId xmlns:a16="http://schemas.microsoft.com/office/drawing/2014/main" id="{E8D93521-A87A-4DAB-BC1A-AF7BDAB9C2C9}"/>
              </a:ext>
            </a:extLst>
          </p:cNvPr>
          <p:cNvSpPr>
            <a:spLocks noChangeShapeType="1"/>
          </p:cNvSpPr>
          <p:nvPr/>
        </p:nvSpPr>
        <p:spPr bwMode="auto">
          <a:xfrm flipV="1">
            <a:off x="4817906" y="4846865"/>
            <a:ext cx="0" cy="277813"/>
          </a:xfrm>
          <a:prstGeom prst="line">
            <a:avLst/>
          </a:prstGeom>
          <a:noFill/>
          <a:ln w="25400">
            <a:solidFill>
              <a:srgbClr val="FF0000"/>
            </a:solidFill>
            <a:round/>
            <a:headEnd type="none" w="med" len="lg"/>
            <a:tailEnd type="stealth" w="lg" len="lg"/>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8" name="Line 312">
            <a:extLst>
              <a:ext uri="{FF2B5EF4-FFF2-40B4-BE49-F238E27FC236}">
                <a16:creationId xmlns:a16="http://schemas.microsoft.com/office/drawing/2014/main" id="{6B332F7E-D9F7-4414-8C59-643C76BBFB2C}"/>
              </a:ext>
            </a:extLst>
          </p:cNvPr>
          <p:cNvSpPr>
            <a:spLocks noChangeShapeType="1"/>
          </p:cNvSpPr>
          <p:nvPr/>
        </p:nvSpPr>
        <p:spPr bwMode="auto">
          <a:xfrm>
            <a:off x="2168167" y="6055610"/>
            <a:ext cx="540000" cy="0"/>
          </a:xfrm>
          <a:prstGeom prst="line">
            <a:avLst/>
          </a:prstGeom>
          <a:noFill/>
          <a:ln w="19050">
            <a:solidFill>
              <a:schemeClr val="tx2">
                <a:lumMod val="20000"/>
                <a:lumOff val="80000"/>
              </a:schemeClr>
            </a:solidFill>
            <a:prstDash val="solid"/>
            <a:round/>
            <a:headEnd type="none" w="med" len="lg"/>
            <a:tailEnd type="stealth" w="lg" len="lg"/>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lIns="103541" tIns="51771" rIns="103541" bIns="51771">
            <a:spAutoFit/>
          </a:bodyPr>
          <a:lstStyle/>
          <a:p>
            <a:endParaRPr lang="zh-CN" altLang="en-US">
              <a:latin typeface="微软雅黑" panose="020B0503020204020204" pitchFamily="34" charset="-122"/>
              <a:ea typeface="微软雅黑" panose="020B0503020204020204" pitchFamily="34" charset="-122"/>
            </a:endParaRPr>
          </a:p>
        </p:txBody>
      </p:sp>
      <p:sp>
        <p:nvSpPr>
          <p:cNvPr id="59" name="Rectangle 313">
            <a:extLst>
              <a:ext uri="{FF2B5EF4-FFF2-40B4-BE49-F238E27FC236}">
                <a16:creationId xmlns:a16="http://schemas.microsoft.com/office/drawing/2014/main" id="{AF80B92A-96B6-44A7-977E-AEC4FE9F54D8}"/>
              </a:ext>
            </a:extLst>
          </p:cNvPr>
          <p:cNvSpPr>
            <a:spLocks noChangeArrowheads="1"/>
          </p:cNvSpPr>
          <p:nvPr/>
        </p:nvSpPr>
        <p:spPr bwMode="auto">
          <a:xfrm>
            <a:off x="1037061" y="5881480"/>
            <a:ext cx="981752" cy="289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1" tIns="51771" rIns="103541" bIns="51771">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(S, G) </a:t>
            </a:r>
            <a:r>
              <a:rPr lang="zh-CN" altLang="en-US" sz="1200" dirty="0">
                <a:latin typeface="微软雅黑" panose="020B0503020204020204" pitchFamily="34" charset="-122"/>
                <a:ea typeface="微软雅黑" panose="020B0503020204020204" pitchFamily="34" charset="-122"/>
              </a:rPr>
              <a:t>加入</a:t>
            </a:r>
          </a:p>
        </p:txBody>
      </p:sp>
      <p:sp>
        <p:nvSpPr>
          <p:cNvPr id="60" name="Rectangle 322">
            <a:extLst>
              <a:ext uri="{FF2B5EF4-FFF2-40B4-BE49-F238E27FC236}">
                <a16:creationId xmlns:a16="http://schemas.microsoft.com/office/drawing/2014/main" id="{5EDF67CB-DACD-43B0-8F5D-C8D3B5210B94}"/>
              </a:ext>
            </a:extLst>
          </p:cNvPr>
          <p:cNvSpPr>
            <a:spLocks noChangeArrowheads="1"/>
          </p:cNvSpPr>
          <p:nvPr/>
        </p:nvSpPr>
        <p:spPr bwMode="auto">
          <a:xfrm>
            <a:off x="1037061" y="4984065"/>
            <a:ext cx="670769" cy="289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1" tIns="51771" rIns="103541" bIns="51771">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lang="zh-CN" altLang="en-US" sz="1200" dirty="0">
                <a:latin typeface="微软雅黑" panose="020B0503020204020204" pitchFamily="34" charset="-122"/>
                <a:ea typeface="微软雅黑" panose="020B0503020204020204" pitchFamily="34" charset="-122"/>
              </a:rPr>
              <a:t>共享树</a:t>
            </a:r>
          </a:p>
        </p:txBody>
      </p:sp>
      <p:sp>
        <p:nvSpPr>
          <p:cNvPr id="61" name="Line 323">
            <a:extLst>
              <a:ext uri="{FF2B5EF4-FFF2-40B4-BE49-F238E27FC236}">
                <a16:creationId xmlns:a16="http://schemas.microsoft.com/office/drawing/2014/main" id="{D2D94EC4-F45F-44C5-867E-4B40E767D5CA}"/>
              </a:ext>
            </a:extLst>
          </p:cNvPr>
          <p:cNvSpPr>
            <a:spLocks noChangeShapeType="1"/>
          </p:cNvSpPr>
          <p:nvPr/>
        </p:nvSpPr>
        <p:spPr bwMode="auto">
          <a:xfrm flipH="1">
            <a:off x="2168167" y="5116740"/>
            <a:ext cx="540000" cy="0"/>
          </a:xfrm>
          <a:prstGeom prst="line">
            <a:avLst/>
          </a:prstGeom>
          <a:noFill/>
          <a:ln w="19050">
            <a:solidFill>
              <a:srgbClr val="0070C0"/>
            </a:solidFill>
            <a:round/>
            <a:headEnd type="triangle" w="med" len="med"/>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63" name="Line 325">
            <a:extLst>
              <a:ext uri="{FF2B5EF4-FFF2-40B4-BE49-F238E27FC236}">
                <a16:creationId xmlns:a16="http://schemas.microsoft.com/office/drawing/2014/main" id="{041B3ECE-C07A-4F4D-9EA4-991154F48A88}"/>
              </a:ext>
            </a:extLst>
          </p:cNvPr>
          <p:cNvSpPr>
            <a:spLocks noChangeShapeType="1"/>
          </p:cNvSpPr>
          <p:nvPr/>
        </p:nvSpPr>
        <p:spPr bwMode="auto">
          <a:xfrm>
            <a:off x="2168167" y="5787630"/>
            <a:ext cx="540000" cy="0"/>
          </a:xfrm>
          <a:prstGeom prst="line">
            <a:avLst/>
          </a:prstGeom>
          <a:noFill/>
          <a:ln w="19050">
            <a:solidFill>
              <a:srgbClr val="FFC000"/>
            </a:solidFill>
            <a:prstDash val="dash"/>
            <a:round/>
            <a:headEnd type="none" w="med" len="lg"/>
            <a:tailEnd type="stealth" w="lg" len="lg"/>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lIns="116435" tIns="58219" rIns="116435" bIns="58219">
            <a:spAutoFit/>
          </a:bodyPr>
          <a:lstStyle/>
          <a:p>
            <a:endParaRPr lang="zh-CN" altLang="en-US">
              <a:latin typeface="微软雅黑" panose="020B0503020204020204" pitchFamily="34" charset="-122"/>
              <a:ea typeface="微软雅黑" panose="020B0503020204020204" pitchFamily="34" charset="-122"/>
            </a:endParaRPr>
          </a:p>
        </p:txBody>
      </p:sp>
      <p:sp>
        <p:nvSpPr>
          <p:cNvPr id="64" name="Rectangle 326">
            <a:extLst>
              <a:ext uri="{FF2B5EF4-FFF2-40B4-BE49-F238E27FC236}">
                <a16:creationId xmlns:a16="http://schemas.microsoft.com/office/drawing/2014/main" id="{443E10B1-51D3-436A-BBE4-4771C266B77A}"/>
              </a:ext>
            </a:extLst>
          </p:cNvPr>
          <p:cNvSpPr>
            <a:spLocks noChangeArrowheads="1"/>
          </p:cNvSpPr>
          <p:nvPr/>
        </p:nvSpPr>
        <p:spPr bwMode="auto">
          <a:xfrm>
            <a:off x="1037061" y="5573659"/>
            <a:ext cx="1007792" cy="302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6435" tIns="58219" rIns="116435" bIns="58219">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(S, G) </a:t>
            </a:r>
            <a:r>
              <a:rPr lang="zh-CN" altLang="en-US" sz="1200" dirty="0">
                <a:latin typeface="微软雅黑" panose="020B0503020204020204" pitchFamily="34" charset="-122"/>
                <a:ea typeface="微软雅黑" panose="020B0503020204020204" pitchFamily="34" charset="-122"/>
              </a:rPr>
              <a:t>注册</a:t>
            </a:r>
          </a:p>
        </p:txBody>
      </p:sp>
      <p:sp>
        <p:nvSpPr>
          <p:cNvPr id="65" name="Rectangle 327">
            <a:extLst>
              <a:ext uri="{FF2B5EF4-FFF2-40B4-BE49-F238E27FC236}">
                <a16:creationId xmlns:a16="http://schemas.microsoft.com/office/drawing/2014/main" id="{6DCC418A-9E86-4992-A302-8E6D400F369F}"/>
              </a:ext>
            </a:extLst>
          </p:cNvPr>
          <p:cNvSpPr>
            <a:spLocks noChangeArrowheads="1"/>
          </p:cNvSpPr>
          <p:nvPr/>
        </p:nvSpPr>
        <p:spPr bwMode="auto">
          <a:xfrm>
            <a:off x="2777032" y="5591698"/>
            <a:ext cx="661543" cy="302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6435" tIns="58219" rIns="116435" bIns="58219">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单播</a:t>
            </a:r>
            <a:r>
              <a:rPr lang="en-US" altLang="zh-CN" sz="1200" b="1" dirty="0">
                <a:latin typeface="微软雅黑" panose="020B0503020204020204" pitchFamily="34" charset="-122"/>
                <a:ea typeface="微软雅黑" panose="020B0503020204020204" pitchFamily="34" charset="-122"/>
              </a:rPr>
              <a:t>)</a:t>
            </a:r>
          </a:p>
        </p:txBody>
      </p:sp>
      <p:sp>
        <p:nvSpPr>
          <p:cNvPr id="67" name="Rectangle 329">
            <a:extLst>
              <a:ext uri="{FF2B5EF4-FFF2-40B4-BE49-F238E27FC236}">
                <a16:creationId xmlns:a16="http://schemas.microsoft.com/office/drawing/2014/main" id="{5C40B9B0-569B-42B9-8AC0-4068512F5ED4}"/>
              </a:ext>
            </a:extLst>
          </p:cNvPr>
          <p:cNvSpPr>
            <a:spLocks noChangeArrowheads="1"/>
          </p:cNvSpPr>
          <p:nvPr/>
        </p:nvSpPr>
        <p:spPr bwMode="auto">
          <a:xfrm>
            <a:off x="1037061" y="5278862"/>
            <a:ext cx="516881" cy="289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1" tIns="51771" rIns="103541" bIns="51771">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lang="zh-CN" altLang="en-US" sz="1200" dirty="0">
                <a:latin typeface="微软雅黑" panose="020B0503020204020204" pitchFamily="34" charset="-122"/>
                <a:ea typeface="微软雅黑" panose="020B0503020204020204" pitchFamily="34" charset="-122"/>
              </a:rPr>
              <a:t>源树</a:t>
            </a:r>
          </a:p>
        </p:txBody>
      </p:sp>
      <p:sp>
        <p:nvSpPr>
          <p:cNvPr id="68" name="Line 330">
            <a:extLst>
              <a:ext uri="{FF2B5EF4-FFF2-40B4-BE49-F238E27FC236}">
                <a16:creationId xmlns:a16="http://schemas.microsoft.com/office/drawing/2014/main" id="{66A5F8C1-FFF8-4A4F-BE99-64BA1FAEDF93}"/>
              </a:ext>
            </a:extLst>
          </p:cNvPr>
          <p:cNvSpPr>
            <a:spLocks noChangeShapeType="1"/>
          </p:cNvSpPr>
          <p:nvPr/>
        </p:nvSpPr>
        <p:spPr bwMode="auto">
          <a:xfrm flipH="1">
            <a:off x="2168167" y="5443095"/>
            <a:ext cx="540000" cy="0"/>
          </a:xfrm>
          <a:prstGeom prst="line">
            <a:avLst/>
          </a:prstGeom>
          <a:noFill/>
          <a:ln w="19050">
            <a:solidFill>
              <a:srgbClr val="7030A0"/>
            </a:solidFill>
            <a:round/>
            <a:headEnd type="triangle" w="med" len="me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0" name="Rectangle 338">
            <a:extLst>
              <a:ext uri="{FF2B5EF4-FFF2-40B4-BE49-F238E27FC236}">
                <a16:creationId xmlns:a16="http://schemas.microsoft.com/office/drawing/2014/main" id="{C32FA51F-EB5E-42CF-BA49-4863C20F4664}"/>
              </a:ext>
            </a:extLst>
          </p:cNvPr>
          <p:cNvSpPr>
            <a:spLocks noChangeArrowheads="1"/>
          </p:cNvSpPr>
          <p:nvPr/>
        </p:nvSpPr>
        <p:spPr bwMode="auto">
          <a:xfrm>
            <a:off x="1037061" y="4689268"/>
            <a:ext cx="670769" cy="289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1" tIns="51771" rIns="103541" bIns="51771">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lang="zh-CN" altLang="en-US" sz="1200" dirty="0">
                <a:latin typeface="微软雅黑" panose="020B0503020204020204" pitchFamily="34" charset="-122"/>
                <a:ea typeface="微软雅黑" panose="020B0503020204020204" pitchFamily="34" charset="-122"/>
              </a:rPr>
              <a:t>数据流</a:t>
            </a:r>
          </a:p>
        </p:txBody>
      </p:sp>
      <p:sp>
        <p:nvSpPr>
          <p:cNvPr id="71" name="Line 339">
            <a:extLst>
              <a:ext uri="{FF2B5EF4-FFF2-40B4-BE49-F238E27FC236}">
                <a16:creationId xmlns:a16="http://schemas.microsoft.com/office/drawing/2014/main" id="{714AEB62-7707-44DA-B767-A644363396DE}"/>
              </a:ext>
            </a:extLst>
          </p:cNvPr>
          <p:cNvSpPr>
            <a:spLocks noChangeShapeType="1"/>
          </p:cNvSpPr>
          <p:nvPr/>
        </p:nvSpPr>
        <p:spPr bwMode="auto">
          <a:xfrm flipH="1">
            <a:off x="2168167" y="4830006"/>
            <a:ext cx="540000" cy="0"/>
          </a:xfrm>
          <a:prstGeom prst="line">
            <a:avLst/>
          </a:prstGeom>
          <a:noFill/>
          <a:ln w="19050">
            <a:solidFill>
              <a:srgbClr val="C00000"/>
            </a:solidFill>
            <a:round/>
            <a:headEnd type="stealth" w="lg" len="lg"/>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lIns="103541" tIns="51771" rIns="103541" bIns="51771">
            <a:spAutoFit/>
          </a:bodyPr>
          <a:lstStyle/>
          <a:p>
            <a:endParaRPr lang="zh-CN" altLang="en-US">
              <a:latin typeface="微软雅黑" panose="020B0503020204020204" pitchFamily="34" charset="-122"/>
              <a:ea typeface="微软雅黑" panose="020B0503020204020204" pitchFamily="34" charset="-122"/>
            </a:endParaRPr>
          </a:p>
        </p:txBody>
      </p:sp>
      <p:sp>
        <p:nvSpPr>
          <p:cNvPr id="72" name="Line 339">
            <a:extLst>
              <a:ext uri="{FF2B5EF4-FFF2-40B4-BE49-F238E27FC236}">
                <a16:creationId xmlns:a16="http://schemas.microsoft.com/office/drawing/2014/main" id="{B28E4798-AA88-49BB-9880-4B6E4BF0A977}"/>
              </a:ext>
            </a:extLst>
          </p:cNvPr>
          <p:cNvSpPr>
            <a:spLocks noChangeShapeType="1"/>
          </p:cNvSpPr>
          <p:nvPr/>
        </p:nvSpPr>
        <p:spPr bwMode="auto">
          <a:xfrm flipV="1">
            <a:off x="6305333" y="3716338"/>
            <a:ext cx="0" cy="576000"/>
          </a:xfrm>
          <a:prstGeom prst="line">
            <a:avLst/>
          </a:prstGeom>
          <a:noFill/>
          <a:ln w="25400">
            <a:solidFill>
              <a:srgbClr val="C00000"/>
            </a:solidFill>
            <a:round/>
            <a:headEnd type="stealth" w="lg" len="lg"/>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square" lIns="103541" tIns="51771" rIns="103541" bIns="51771">
            <a:spAutoFit/>
          </a:bodyPr>
          <a:lstStyle/>
          <a:p>
            <a:endParaRPr lang="zh-CN" altLang="en-US">
              <a:latin typeface="微软雅黑" panose="020B0503020204020204" pitchFamily="34" charset="-122"/>
              <a:ea typeface="微软雅黑" panose="020B0503020204020204" pitchFamily="34" charset="-122"/>
            </a:endParaRPr>
          </a:p>
        </p:txBody>
      </p:sp>
      <p:sp>
        <p:nvSpPr>
          <p:cNvPr id="73" name="Rectangle 315">
            <a:extLst>
              <a:ext uri="{FF2B5EF4-FFF2-40B4-BE49-F238E27FC236}">
                <a16:creationId xmlns:a16="http://schemas.microsoft.com/office/drawing/2014/main" id="{A23C24A2-CBD4-4C94-A496-ECDF8C0AA2DA}"/>
              </a:ext>
            </a:extLst>
          </p:cNvPr>
          <p:cNvSpPr>
            <a:spLocks noChangeArrowheads="1"/>
          </p:cNvSpPr>
          <p:nvPr/>
        </p:nvSpPr>
        <p:spPr bwMode="auto">
          <a:xfrm>
            <a:off x="960117" y="3501728"/>
            <a:ext cx="747713" cy="319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1" tIns="51771" rIns="103541" bIns="51771">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ctr">
              <a:lnSpc>
                <a:spcPct val="100000"/>
              </a:lnSpc>
              <a:spcBef>
                <a:spcPct val="0"/>
              </a:spcBef>
              <a:buClrTx/>
              <a:buSzTx/>
              <a:buFontTx/>
              <a:buNone/>
            </a:pPr>
            <a:r>
              <a:rPr lang="zh-CN" altLang="en-US" sz="1400" dirty="0">
                <a:latin typeface="微软雅黑" panose="020B0503020204020204" pitchFamily="34" charset="-122"/>
                <a:ea typeface="微软雅黑" panose="020B0503020204020204" pitchFamily="34" charset="-122"/>
              </a:rPr>
              <a:t>组播源</a:t>
            </a:r>
          </a:p>
        </p:txBody>
      </p:sp>
      <p:pic>
        <p:nvPicPr>
          <p:cNvPr id="74" name="图片 73" descr="通用服务器-蓝.png">
            <a:extLst>
              <a:ext uri="{FF2B5EF4-FFF2-40B4-BE49-F238E27FC236}">
                <a16:creationId xmlns:a16="http://schemas.microsoft.com/office/drawing/2014/main" id="{6169C811-C07D-4C38-B291-A18B54BB2528}"/>
              </a:ext>
            </a:extLst>
          </p:cNvPr>
          <p:cNvPicPr>
            <a:picLocks noChangeAspect="1"/>
          </p:cNvPicPr>
          <p:nvPr/>
        </p:nvPicPr>
        <p:blipFill>
          <a:blip r:embed="rId5" cstate="print"/>
          <a:stretch>
            <a:fillRect/>
          </a:stretch>
        </p:blipFill>
        <p:spPr>
          <a:xfrm>
            <a:off x="1059300" y="2981065"/>
            <a:ext cx="570117" cy="550413"/>
          </a:xfrm>
          <a:prstGeom prst="rect">
            <a:avLst/>
          </a:prstGeom>
        </p:spPr>
      </p:pic>
      <p:sp>
        <p:nvSpPr>
          <p:cNvPr id="75" name="Rectangle 315">
            <a:extLst>
              <a:ext uri="{FF2B5EF4-FFF2-40B4-BE49-F238E27FC236}">
                <a16:creationId xmlns:a16="http://schemas.microsoft.com/office/drawing/2014/main" id="{23E7BEE7-44E1-4AE9-A9B7-7B5BA7DB7529}"/>
              </a:ext>
            </a:extLst>
          </p:cNvPr>
          <p:cNvSpPr>
            <a:spLocks noChangeArrowheads="1"/>
          </p:cNvSpPr>
          <p:nvPr/>
        </p:nvSpPr>
        <p:spPr bwMode="auto">
          <a:xfrm>
            <a:off x="2473047" y="3531478"/>
            <a:ext cx="462380" cy="319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1" tIns="51771" rIns="103541" bIns="51771">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ctr">
              <a:lnSpc>
                <a:spcPct val="100000"/>
              </a:lnSpc>
              <a:spcBef>
                <a:spcPct val="0"/>
              </a:spcBef>
              <a:buClrTx/>
              <a:buSzTx/>
              <a:buFontTx/>
              <a:buNone/>
            </a:pPr>
            <a:r>
              <a:rPr lang="en-US" altLang="zh-CN" sz="1400" dirty="0">
                <a:latin typeface="微软雅黑" panose="020B0503020204020204" pitchFamily="34" charset="-122"/>
                <a:ea typeface="微软雅黑" panose="020B0503020204020204" pitchFamily="34" charset="-122"/>
              </a:rPr>
              <a:t>DR</a:t>
            </a:r>
            <a:endParaRPr lang="zh-CN" altLang="en-US" sz="1400" dirty="0">
              <a:latin typeface="微软雅黑" panose="020B0503020204020204" pitchFamily="34" charset="-122"/>
              <a:ea typeface="微软雅黑" panose="020B0503020204020204" pitchFamily="34" charset="-122"/>
            </a:endParaRPr>
          </a:p>
        </p:txBody>
      </p:sp>
      <p:sp>
        <p:nvSpPr>
          <p:cNvPr id="76" name="Freeform 317">
            <a:extLst>
              <a:ext uri="{FF2B5EF4-FFF2-40B4-BE49-F238E27FC236}">
                <a16:creationId xmlns:a16="http://schemas.microsoft.com/office/drawing/2014/main" id="{F511AFC8-E5BA-460D-8652-6EB47B1A810C}"/>
              </a:ext>
            </a:extLst>
          </p:cNvPr>
          <p:cNvSpPr>
            <a:spLocks/>
          </p:cNvSpPr>
          <p:nvPr/>
        </p:nvSpPr>
        <p:spPr bwMode="auto">
          <a:xfrm>
            <a:off x="2502332" y="1757337"/>
            <a:ext cx="3412691" cy="1553259"/>
          </a:xfrm>
          <a:custGeom>
            <a:avLst/>
            <a:gdLst>
              <a:gd name="T0" fmla="*/ 0 w 1400"/>
              <a:gd name="T1" fmla="*/ 627 h 627"/>
              <a:gd name="T2" fmla="*/ 690 w 1400"/>
              <a:gd name="T3" fmla="*/ 0 h 627"/>
              <a:gd name="T4" fmla="*/ 1400 w 1400"/>
              <a:gd name="T5" fmla="*/ 462 h 627"/>
              <a:gd name="T6" fmla="*/ 0 60000 65536"/>
              <a:gd name="T7" fmla="*/ 0 60000 65536"/>
              <a:gd name="T8" fmla="*/ 0 60000 65536"/>
            </a:gdLst>
            <a:ahLst/>
            <a:cxnLst>
              <a:cxn ang="T6">
                <a:pos x="T0" y="T1"/>
              </a:cxn>
              <a:cxn ang="T7">
                <a:pos x="T2" y="T3"/>
              </a:cxn>
              <a:cxn ang="T8">
                <a:pos x="T4" y="T5"/>
              </a:cxn>
            </a:cxnLst>
            <a:rect l="0" t="0" r="r" b="b"/>
            <a:pathLst>
              <a:path w="1400" h="627">
                <a:moveTo>
                  <a:pt x="0" y="627"/>
                </a:moveTo>
                <a:cubicBezTo>
                  <a:pt x="159" y="399"/>
                  <a:pt x="311" y="0"/>
                  <a:pt x="690" y="0"/>
                </a:cubicBezTo>
                <a:cubicBezTo>
                  <a:pt x="1069" y="0"/>
                  <a:pt x="1249" y="310"/>
                  <a:pt x="1400" y="462"/>
                </a:cubicBezTo>
              </a:path>
            </a:pathLst>
          </a:custGeom>
          <a:noFill/>
          <a:ln w="28575" cap="flat" cmpd="sng">
            <a:solidFill>
              <a:srgbClr val="FFC000"/>
            </a:solidFill>
            <a:prstDash val="dash"/>
            <a:round/>
            <a:headEnd type="none" w="med" len="lg"/>
            <a:tailEnd type="stealth" w="lg" len="lg"/>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pic>
        <p:nvPicPr>
          <p:cNvPr id="3" name="Picture 2" descr="G:\做的项目\公共\扁平图标切换\更新2015_01_21\oss扁平图标库2015_01_21更新-04.png">
            <a:extLst>
              <a:ext uri="{FF2B5EF4-FFF2-40B4-BE49-F238E27FC236}">
                <a16:creationId xmlns:a16="http://schemas.microsoft.com/office/drawing/2014/main" id="{D9CF4135-6FD0-4C93-AC1B-1CD73415C4ED}"/>
              </a:ext>
            </a:extLst>
          </p:cNvPr>
          <p:cNvPicPr>
            <a:picLocks noChangeAspect="1" noChangeArrowheads="1"/>
          </p:cNvPicPr>
          <p:nvPr/>
        </p:nvPicPr>
        <p:blipFill>
          <a:blip r:embed="rId3" cstate="print"/>
          <a:stretch>
            <a:fillRect/>
          </a:stretch>
        </p:blipFill>
        <p:spPr bwMode="auto">
          <a:xfrm>
            <a:off x="2361793" y="2915710"/>
            <a:ext cx="720000" cy="671183"/>
          </a:xfrm>
          <a:prstGeom prst="rect">
            <a:avLst/>
          </a:prstGeom>
          <a:noFill/>
        </p:spPr>
      </p:pic>
      <p:sp>
        <p:nvSpPr>
          <p:cNvPr id="78" name="Line 339">
            <a:extLst>
              <a:ext uri="{FF2B5EF4-FFF2-40B4-BE49-F238E27FC236}">
                <a16:creationId xmlns:a16="http://schemas.microsoft.com/office/drawing/2014/main" id="{EE2D9236-8F8B-441B-AFD7-B64D6E6F3CE2}"/>
              </a:ext>
            </a:extLst>
          </p:cNvPr>
          <p:cNvSpPr>
            <a:spLocks noChangeShapeType="1"/>
          </p:cNvSpPr>
          <p:nvPr/>
        </p:nvSpPr>
        <p:spPr bwMode="auto">
          <a:xfrm flipV="1">
            <a:off x="6305333" y="5193196"/>
            <a:ext cx="0" cy="576000"/>
          </a:xfrm>
          <a:prstGeom prst="line">
            <a:avLst/>
          </a:prstGeom>
          <a:noFill/>
          <a:ln w="25400">
            <a:solidFill>
              <a:srgbClr val="C00000"/>
            </a:solidFill>
            <a:round/>
            <a:headEnd type="stealth" w="lg" len="lg"/>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square" lIns="103541" tIns="51771" rIns="103541" bIns="51771">
            <a:spAutoFit/>
          </a:bodyPr>
          <a:lstStyle/>
          <a:p>
            <a:endParaRPr lang="zh-CN" altLang="en-US">
              <a:latin typeface="微软雅黑" panose="020B0503020204020204" pitchFamily="34" charset="-122"/>
              <a:ea typeface="微软雅黑" panose="020B0503020204020204" pitchFamily="34" charset="-122"/>
            </a:endParaRPr>
          </a:p>
        </p:txBody>
      </p:sp>
      <p:sp>
        <p:nvSpPr>
          <p:cNvPr id="79" name="Line 323">
            <a:extLst>
              <a:ext uri="{FF2B5EF4-FFF2-40B4-BE49-F238E27FC236}">
                <a16:creationId xmlns:a16="http://schemas.microsoft.com/office/drawing/2014/main" id="{8ED894CF-745F-4D42-98C8-ADB22BCBF67D}"/>
              </a:ext>
            </a:extLst>
          </p:cNvPr>
          <p:cNvSpPr>
            <a:spLocks noChangeShapeType="1"/>
          </p:cNvSpPr>
          <p:nvPr/>
        </p:nvSpPr>
        <p:spPr bwMode="auto">
          <a:xfrm flipV="1">
            <a:off x="5915980" y="3716338"/>
            <a:ext cx="0" cy="575628"/>
          </a:xfrm>
          <a:prstGeom prst="line">
            <a:avLst/>
          </a:prstGeom>
          <a:noFill/>
          <a:ln w="28575">
            <a:solidFill>
              <a:srgbClr val="0070C0"/>
            </a:solidFill>
            <a:round/>
            <a:headEnd type="triangle" w="med" len="med"/>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81" name="Line 339">
            <a:extLst>
              <a:ext uri="{FF2B5EF4-FFF2-40B4-BE49-F238E27FC236}">
                <a16:creationId xmlns:a16="http://schemas.microsoft.com/office/drawing/2014/main" id="{42CF3E78-8767-41D2-A72C-F7317ED639F4}"/>
              </a:ext>
            </a:extLst>
          </p:cNvPr>
          <p:cNvSpPr>
            <a:spLocks noChangeShapeType="1"/>
          </p:cNvSpPr>
          <p:nvPr/>
        </p:nvSpPr>
        <p:spPr bwMode="auto">
          <a:xfrm flipH="1">
            <a:off x="1748813" y="3248979"/>
            <a:ext cx="540000" cy="0"/>
          </a:xfrm>
          <a:prstGeom prst="line">
            <a:avLst/>
          </a:prstGeom>
          <a:noFill/>
          <a:ln w="25400">
            <a:solidFill>
              <a:srgbClr val="C00000"/>
            </a:solidFill>
            <a:round/>
            <a:headEnd type="stealth" w="lg" len="lg"/>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lIns="103541" tIns="51771" rIns="103541" bIns="51771">
            <a:spAutoFit/>
          </a:bodyPr>
          <a:lstStyle/>
          <a:p>
            <a:endParaRPr lang="zh-CN" altLang="en-US">
              <a:latin typeface="微软雅黑" panose="020B0503020204020204" pitchFamily="34" charset="-122"/>
              <a:ea typeface="微软雅黑" panose="020B0503020204020204" pitchFamily="34" charset="-122"/>
            </a:endParaRPr>
          </a:p>
        </p:txBody>
      </p:sp>
      <p:sp>
        <p:nvSpPr>
          <p:cNvPr id="82" name="Line 312">
            <a:extLst>
              <a:ext uri="{FF2B5EF4-FFF2-40B4-BE49-F238E27FC236}">
                <a16:creationId xmlns:a16="http://schemas.microsoft.com/office/drawing/2014/main" id="{C1961278-4407-4744-90FD-97A351E8B3CC}"/>
              </a:ext>
            </a:extLst>
          </p:cNvPr>
          <p:cNvSpPr>
            <a:spLocks noChangeShapeType="1"/>
          </p:cNvSpPr>
          <p:nvPr/>
        </p:nvSpPr>
        <p:spPr bwMode="auto">
          <a:xfrm flipH="1" flipV="1">
            <a:off x="3107804" y="3104964"/>
            <a:ext cx="288000" cy="0"/>
          </a:xfrm>
          <a:prstGeom prst="line">
            <a:avLst/>
          </a:prstGeom>
          <a:noFill/>
          <a:ln w="19050">
            <a:solidFill>
              <a:schemeClr val="tx2">
                <a:lumMod val="20000"/>
                <a:lumOff val="80000"/>
              </a:schemeClr>
            </a:solidFill>
            <a:prstDash val="solid"/>
            <a:round/>
            <a:headEnd type="none" w="med" len="lg"/>
            <a:tailEnd type="stealth" w="lg" len="lg"/>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square" lIns="103541" tIns="51771" rIns="103541" bIns="51771">
            <a:spAutoFit/>
          </a:bodyPr>
          <a:lstStyle/>
          <a:p>
            <a:endParaRPr lang="zh-CN" altLang="en-US">
              <a:latin typeface="微软雅黑" panose="020B0503020204020204" pitchFamily="34" charset="-122"/>
              <a:ea typeface="微软雅黑" panose="020B0503020204020204" pitchFamily="34" charset="-122"/>
            </a:endParaRPr>
          </a:p>
        </p:txBody>
      </p:sp>
      <p:sp>
        <p:nvSpPr>
          <p:cNvPr id="83" name="Line 330">
            <a:extLst>
              <a:ext uri="{FF2B5EF4-FFF2-40B4-BE49-F238E27FC236}">
                <a16:creationId xmlns:a16="http://schemas.microsoft.com/office/drawing/2014/main" id="{970C82FD-12F7-4243-ACF4-3BDDA158D1B2}"/>
              </a:ext>
            </a:extLst>
          </p:cNvPr>
          <p:cNvSpPr>
            <a:spLocks noChangeShapeType="1"/>
          </p:cNvSpPr>
          <p:nvPr/>
        </p:nvSpPr>
        <p:spPr bwMode="auto">
          <a:xfrm flipH="1">
            <a:off x="3107804" y="3392996"/>
            <a:ext cx="288000" cy="0"/>
          </a:xfrm>
          <a:prstGeom prst="line">
            <a:avLst/>
          </a:prstGeom>
          <a:noFill/>
          <a:ln w="19050">
            <a:solidFill>
              <a:srgbClr val="7030A0"/>
            </a:solidFill>
            <a:round/>
            <a:headEnd type="triangle" w="med" len="me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84" name="Line 312">
            <a:extLst>
              <a:ext uri="{FF2B5EF4-FFF2-40B4-BE49-F238E27FC236}">
                <a16:creationId xmlns:a16="http://schemas.microsoft.com/office/drawing/2014/main" id="{F24D397F-A2D1-4158-AC5A-858D171CDAAE}"/>
              </a:ext>
            </a:extLst>
          </p:cNvPr>
          <p:cNvSpPr>
            <a:spLocks noChangeShapeType="1"/>
          </p:cNvSpPr>
          <p:nvPr/>
        </p:nvSpPr>
        <p:spPr bwMode="auto">
          <a:xfrm flipH="1" flipV="1">
            <a:off x="3611756" y="2312876"/>
            <a:ext cx="288000" cy="0"/>
          </a:xfrm>
          <a:prstGeom prst="line">
            <a:avLst/>
          </a:prstGeom>
          <a:noFill/>
          <a:ln w="19050">
            <a:solidFill>
              <a:schemeClr val="tx2">
                <a:lumMod val="20000"/>
                <a:lumOff val="80000"/>
              </a:schemeClr>
            </a:solidFill>
            <a:prstDash val="solid"/>
            <a:round/>
            <a:headEnd type="none" w="med" len="lg"/>
            <a:tailEnd type="stealth" w="lg" len="lg"/>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square" lIns="103541" tIns="51771" rIns="103541" bIns="51771">
            <a:spAutoFit/>
          </a:bodyPr>
          <a:lstStyle/>
          <a:p>
            <a:endParaRPr lang="zh-CN" altLang="en-US">
              <a:latin typeface="微软雅黑" panose="020B0503020204020204" pitchFamily="34" charset="-122"/>
              <a:ea typeface="微软雅黑" panose="020B0503020204020204" pitchFamily="34" charset="-122"/>
            </a:endParaRPr>
          </a:p>
        </p:txBody>
      </p:sp>
      <p:sp>
        <p:nvSpPr>
          <p:cNvPr id="85" name="Line 330">
            <a:extLst>
              <a:ext uri="{FF2B5EF4-FFF2-40B4-BE49-F238E27FC236}">
                <a16:creationId xmlns:a16="http://schemas.microsoft.com/office/drawing/2014/main" id="{8B1A7DF8-B034-4578-903C-E8A412AD6D14}"/>
              </a:ext>
            </a:extLst>
          </p:cNvPr>
          <p:cNvSpPr>
            <a:spLocks noChangeShapeType="1"/>
          </p:cNvSpPr>
          <p:nvPr/>
        </p:nvSpPr>
        <p:spPr bwMode="auto">
          <a:xfrm flipH="1">
            <a:off x="3611756" y="2600908"/>
            <a:ext cx="288000" cy="0"/>
          </a:xfrm>
          <a:prstGeom prst="line">
            <a:avLst/>
          </a:prstGeom>
          <a:noFill/>
          <a:ln w="19050">
            <a:solidFill>
              <a:srgbClr val="7030A0"/>
            </a:solidFill>
            <a:round/>
            <a:headEnd type="triangle" w="med" len="me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86" name="Line 312">
            <a:extLst>
              <a:ext uri="{FF2B5EF4-FFF2-40B4-BE49-F238E27FC236}">
                <a16:creationId xmlns:a16="http://schemas.microsoft.com/office/drawing/2014/main" id="{5A2756CF-1485-4CC1-808E-3E4DCDD74E2B}"/>
              </a:ext>
            </a:extLst>
          </p:cNvPr>
          <p:cNvSpPr>
            <a:spLocks noChangeShapeType="1"/>
          </p:cNvSpPr>
          <p:nvPr/>
        </p:nvSpPr>
        <p:spPr bwMode="auto">
          <a:xfrm rot="2302676" flipH="1" flipV="1">
            <a:off x="5048903" y="2788188"/>
            <a:ext cx="576000" cy="0"/>
          </a:xfrm>
          <a:prstGeom prst="line">
            <a:avLst/>
          </a:prstGeom>
          <a:noFill/>
          <a:ln w="19050">
            <a:solidFill>
              <a:schemeClr val="tx2">
                <a:lumMod val="20000"/>
                <a:lumOff val="80000"/>
              </a:schemeClr>
            </a:solidFill>
            <a:prstDash val="solid"/>
            <a:round/>
            <a:headEnd type="none" w="med" len="lg"/>
            <a:tailEnd type="stealth" w="lg" len="lg"/>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square" lIns="103541" tIns="51771" rIns="103541" bIns="51771">
            <a:spAutoFit/>
          </a:bodyPr>
          <a:lstStyle/>
          <a:p>
            <a:endParaRPr lang="zh-CN" altLang="en-US">
              <a:latin typeface="微软雅黑" panose="020B0503020204020204" pitchFamily="34" charset="-122"/>
              <a:ea typeface="微软雅黑" panose="020B0503020204020204" pitchFamily="34" charset="-122"/>
            </a:endParaRPr>
          </a:p>
        </p:txBody>
      </p:sp>
      <p:sp>
        <p:nvSpPr>
          <p:cNvPr id="87" name="Line 330">
            <a:extLst>
              <a:ext uri="{FF2B5EF4-FFF2-40B4-BE49-F238E27FC236}">
                <a16:creationId xmlns:a16="http://schemas.microsoft.com/office/drawing/2014/main" id="{7229C3D6-039A-47FE-AB27-1A2CA8AF8EB5}"/>
              </a:ext>
            </a:extLst>
          </p:cNvPr>
          <p:cNvSpPr>
            <a:spLocks noChangeShapeType="1"/>
          </p:cNvSpPr>
          <p:nvPr/>
        </p:nvSpPr>
        <p:spPr bwMode="auto">
          <a:xfrm rot="2302676" flipH="1">
            <a:off x="4870079" y="3013986"/>
            <a:ext cx="576000" cy="0"/>
          </a:xfrm>
          <a:prstGeom prst="line">
            <a:avLst/>
          </a:prstGeom>
          <a:noFill/>
          <a:ln w="19050">
            <a:solidFill>
              <a:srgbClr val="7030A0"/>
            </a:solidFill>
            <a:round/>
            <a:headEnd type="triangle" w="med" len="me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3538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down)">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left)">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wipe(left)">
                                      <p:cBhvr>
                                        <p:cTn id="1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DtsShapeName" descr="8CE5295821885C70CB254E5500C4G505083E@F83E@PB26513!!!!!!BIHO@]b26513!!!!@5E19B011306188854E31!籽吓纪撑泞变/qqu!!!!!!!!!!!!!!!!!!!!!!!!!!!!!!!!!!!!!!!!!!!!!!!!!!!!!!!!!!!!!!!!!!!!!!!!!!!!!!!!!!!!!!!!!!!!!!!!!!!!!!!!!!!!!!!!!!!!!!!!!!!!!!!!!!!!!!!!!!!!!!!!!!!!!!!!!!!!!!!!!!!!!!!!!!!!!!!!!!!!!!!!!!!!!!!!!!!!!!!!!!!!!!!!!!!!!!!!!!!!!!!!!!!!!!!!!!!!!!!!!!!!!!!!!!!!!!!!!!!!!!!!!!!!!!!!!!!!!!!!!!!!!!!!!!!!!!!!!!!!!!!!!!!!!!!!!!!!!!!!!!!!!!!!!!!!!!!!!!!!!!!!!!!!!!!!!!!!!!!!!!!!!!!!!!!!!!!!!!!!!!!!!!!!!!!!!!!!!!!!!!!!!!!!!!!!!!!!!!!!!!!!!!!!!!!!!!!!!!!!!!!!!!!!!!!!!!!!!!!!!!!!!!!!!!!!!!!!!!!!!!!!!!!!!!!!!!!!!!!!!!!!!!!!!!!!!!!!!!!!!!!!!!!!!!!!!!!!!!!!!!!!!!!!!!!!!!!!!!!!!!!!!!!!!!!!!!!!!!!!!!!!!!!!!!!!!!!!!!!!!!!!!!!!!!!!!!!!!!!!!!!!!!!!!!!!!!!!!!!!!!!!!!!!!!!!!!!!!!!!!!!!!!!!!!!!!!!!!!!!!!!!!!!!!!!!!!!!!!!!!!!!!!!!!!!!!!!!!!!!!!!!!!!!!!!!!!!!!!!!!!!!!!!!!!!!!!!!!!!!!!!!!!!!!!!!!!!!!!!!!!!!!!!!!!!!!!!!!!!!!!!!!!!!!!!!!!!!!!!!!!!!!!!!!!!!!!!!!!!!!!!!!!!!!!!!!!!!!!!!!!!!!!!!!!!!!!!!!!!!!!!!!!!!!!!!!!!!!!!!!!!!!!!!!!!!!!!!!!!!!!!!!!!!!!!!!!!!!!!!!!!!!!!!!!!!!!!!!!!!!!!!!!!!!!!!!!!!!!!!!!!!!!!!!!!!!!!!!!!!!!!!!!!!!!!!!!!!!!!!!!!!!!!!!!!!!!!!!!!!!!!!!!!!!!!!!!!!!!!!!!!!!!!!!!!!!!!!!!!!!!!!!!!!!!!!!!!!!!!!!!!!!!!!!!!!!!!!!!!!!!!!!!!!!!!!!!!!!!!!!!!!!!!!!!!!!!!!!!!!!!!!!!!!!!!!!!!!!!!!!!!!!!!!!!!!!!!!!!!!!!!!!!!!!!!!!!!!!!!!!!!!!!!!!!!!!!!!!!!!!!!!!!!!!!!!!!!!!!!!!!!!!!!!!!!!!!!!!!!!!!!!!!!!!!!!!!!!!!!!!!!!!!!!!!!!!!!!!!!!!!!!!!!!!!!!!!!!!!!!!!!!!!!!!!!!!!!!!!!!!!!!!!!!!!!!!!!!!!!!!!!!!!!!!!!!!!!!!!!!!!!!!!!!!!!!!!!!!!!!!!!!!!!!!!!!!!!!!!!!!!!!!!!!!!!!!!!!!!!!!!!!!!!!!!!!!!!!!!!!!!!!!!!!!!!!!!!!!!!!!!!!!!!!!!!!!!!!!!!!!!!!!!!!!!!!!!!!!!!!!!!!!!!!!!!!!!!!!!!!!!!!!!!!!!!!!!!!!!!!!!!!!!!!!!!!!!!!!!!!!!!!!!!!!!!!!!!!!!!!!!!!!!!!!!!!!!!!!!!!!!!!!!!!!!!!!!!!!!!!!!!!!!!!!!!!!!!!!!!!!!!!!!!!!!!!!!!!!!!!!!!!!!!!!!!!!!!!!!!!!!!!!!!!!!!!!!!!!!!!!!!!!!!!!!!!!!!!!!!!!!!!!!!!!!!!!!!!!!!!!!!!!!!!!!!!!!!!!!!!!!!!!!!!!!!!!!!!!!!!!!!!!!!!!!!!!!!!!!!!!!!!!!!!!!!!!!!!!!!!!!!!!!!!!!!!!!!!!!!!!!!!!!!!!!!!!!!!!!!!!!!!!!!!!!!!!!!!!!!!!!!!!!!!!!!!!!!!!!!!!!!!!!!!!!!!!!!!!!!!!!!!!!!!!!!!!!!!!!!!!!!!!!!!!!!!!!!!!!!!!!!!!!!!!!!!!!!!!!!!!!!!!!!!!!!!!!!!!!!!!!!!!!!!!!!!!!!!!!!!!!!!!!!!!!!!!!!!!!!!!!!!!!!!!!!!!!!!!!!!!!!!!!!!!!!!!!!!!!!!!!!!!!!!!!!!!!!!!!!!!!!!!!!!!!!!!!!!!!!!!!!!!!!!!!!!!!!!!!!!!!!!!!!!!!!!!!!!!!!!!!!!!!!!!!!!!!!!!!!!!!!!!!!!!!!!!!!!!!!!!!!!!!!!!!!!!!!!!!!!!!!!!!!!!!!!!!!!!!!!!!!!!!!!!!!!!!!!!!!!!!!!!!!!!!!!!!!!!!!!!!!!!!!!!!!!!!!!!!!!!!!!1!1" hidden="1"/>
          <p:cNvSpPr>
            <a:spLocks noChangeArrowheads="1"/>
          </p:cNvSpPr>
          <p:nvPr/>
        </p:nvSpPr>
        <p:spPr bwMode="auto">
          <a:xfrm>
            <a:off x="152400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zh-CN" altLang="en-US"/>
          </a:p>
        </p:txBody>
      </p:sp>
      <p:sp>
        <p:nvSpPr>
          <p:cNvPr id="5" name="标题 1"/>
          <p:cNvSpPr txBox="1">
            <a:spLocks/>
          </p:cNvSpPr>
          <p:nvPr/>
        </p:nvSpPr>
        <p:spPr bwMode="auto">
          <a:xfrm>
            <a:off x="755650" y="2175084"/>
            <a:ext cx="6400800" cy="586957"/>
          </a:xfrm>
          <a:prstGeom prst="rect">
            <a:avLst/>
          </a:prstGeom>
          <a:noFill/>
          <a:ln w="9525" algn="ctr">
            <a:noFill/>
            <a:miter lim="800000"/>
            <a:headEnd/>
            <a:tailEnd/>
          </a:ln>
        </p:spPr>
        <p:txBody>
          <a:bodyPr vert="horz" wrap="square" lIns="87802" tIns="43901" rIns="87802" bIns="43901" numCol="1" anchor="ctr" anchorCtr="0" compatLnSpc="1">
            <a:prstTxWarp prst="textNoShape">
              <a:avLst/>
            </a:prstTxWarp>
          </a:bodyPr>
          <a:lstStyle>
            <a:lvl1pPr algn="l" defTabSz="784225" rtl="0" eaLnBrk="0" fontAlgn="base" hangingPunct="0">
              <a:spcBef>
                <a:spcPct val="0"/>
              </a:spcBef>
              <a:spcAft>
                <a:spcPct val="0"/>
              </a:spcAft>
              <a:defRPr sz="4300">
                <a:solidFill>
                  <a:schemeClr val="bg1"/>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a:lstStyle>
          <a:p>
            <a:r>
              <a:rPr lang="zh-CN" altLang="en-US" b="1" kern="0" dirty="0">
                <a:latin typeface="微软雅黑" pitchFamily="34" charset="-122"/>
                <a:ea typeface="微软雅黑" pitchFamily="34" charset="-122"/>
              </a:rPr>
              <a:t>华为路由交换精英培训</a:t>
            </a:r>
          </a:p>
        </p:txBody>
      </p:sp>
      <p:sp>
        <p:nvSpPr>
          <p:cNvPr id="6" name="副标题 2"/>
          <p:cNvSpPr txBox="1">
            <a:spLocks/>
          </p:cNvSpPr>
          <p:nvPr/>
        </p:nvSpPr>
        <p:spPr>
          <a:xfrm>
            <a:off x="755650" y="3068638"/>
            <a:ext cx="6400800" cy="461665"/>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0" indent="0" algn="ctr">
              <a:buNone/>
            </a:pPr>
            <a:r>
              <a:rPr lang="zh-CN" altLang="en-US" b="1" kern="0" dirty="0">
                <a:solidFill>
                  <a:schemeClr val="bg1"/>
                </a:solidFill>
                <a:latin typeface="微软雅黑" pitchFamily="34" charset="-122"/>
                <a:ea typeface="微软雅黑" pitchFamily="34" charset="-122"/>
              </a:rPr>
              <a:t>之</a:t>
            </a:r>
            <a:r>
              <a:rPr lang="en-US" altLang="zh-CN" b="1" kern="0" dirty="0">
                <a:solidFill>
                  <a:schemeClr val="bg1"/>
                </a:solidFill>
                <a:latin typeface="微软雅黑" pitchFamily="34" charset="-122"/>
                <a:ea typeface="微软雅黑" pitchFamily="34" charset="-122"/>
              </a:rPr>
              <a:t>PIM</a:t>
            </a:r>
            <a:endParaRPr lang="zh-CN" altLang="en-US" b="1" kern="0" dirty="0">
              <a:solidFill>
                <a:schemeClr val="bg1"/>
              </a:solidFill>
              <a:latin typeface="微软雅黑" pitchFamily="34" charset="-122"/>
              <a:ea typeface="微软雅黑"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4A5C61-0994-4276-B071-1DF63495C4F9}"/>
              </a:ext>
            </a:extLst>
          </p:cNvPr>
          <p:cNvSpPr>
            <a:spLocks noGrp="1"/>
          </p:cNvSpPr>
          <p:nvPr>
            <p:ph type="title"/>
          </p:nvPr>
        </p:nvSpPr>
        <p:spPr/>
        <p:txBody>
          <a:bodyPr/>
          <a:lstStyle/>
          <a:p>
            <a:r>
              <a:rPr lang="zh-CN" altLang="en-US" dirty="0"/>
              <a:t>停止注册过程</a:t>
            </a:r>
          </a:p>
        </p:txBody>
      </p:sp>
      <p:pic>
        <p:nvPicPr>
          <p:cNvPr id="4" name="Picture 2" descr="G:\做的项目\公共\扁平图标切换\更新2015_01_21\oss扁平图标库2015_01_21更新-04.png">
            <a:extLst>
              <a:ext uri="{FF2B5EF4-FFF2-40B4-BE49-F238E27FC236}">
                <a16:creationId xmlns:a16="http://schemas.microsoft.com/office/drawing/2014/main" id="{C7D413DD-54CA-4977-B9D7-84AB127E0A1B}"/>
              </a:ext>
            </a:extLst>
          </p:cNvPr>
          <p:cNvPicPr>
            <a:picLocks noChangeAspect="1" noChangeArrowheads="1"/>
          </p:cNvPicPr>
          <p:nvPr/>
        </p:nvPicPr>
        <p:blipFill>
          <a:blip r:embed="rId3" cstate="print"/>
          <a:stretch>
            <a:fillRect/>
          </a:stretch>
        </p:blipFill>
        <p:spPr bwMode="auto">
          <a:xfrm>
            <a:off x="7610260" y="1187578"/>
            <a:ext cx="720000" cy="671183"/>
          </a:xfrm>
          <a:prstGeom prst="rect">
            <a:avLst/>
          </a:prstGeom>
          <a:noFill/>
        </p:spPr>
      </p:pic>
      <p:pic>
        <p:nvPicPr>
          <p:cNvPr id="5" name="Picture 2" descr="G:\做的项目\公共\扁平图标切换\更新2015_01_21\oss扁平图标库2015_01_21更新-04.png">
            <a:extLst>
              <a:ext uri="{FF2B5EF4-FFF2-40B4-BE49-F238E27FC236}">
                <a16:creationId xmlns:a16="http://schemas.microsoft.com/office/drawing/2014/main" id="{1437DD4A-6E13-4C4D-A7E4-8E3BB1C8F38B}"/>
              </a:ext>
            </a:extLst>
          </p:cNvPr>
          <p:cNvPicPr>
            <a:picLocks noChangeAspect="1" noChangeArrowheads="1"/>
          </p:cNvPicPr>
          <p:nvPr/>
        </p:nvPicPr>
        <p:blipFill>
          <a:blip r:embed="rId3" cstate="print"/>
          <a:stretch>
            <a:fillRect/>
          </a:stretch>
        </p:blipFill>
        <p:spPr bwMode="auto">
          <a:xfrm>
            <a:off x="7610260" y="2077035"/>
            <a:ext cx="720000" cy="671183"/>
          </a:xfrm>
          <a:prstGeom prst="rect">
            <a:avLst/>
          </a:prstGeom>
          <a:noFill/>
        </p:spPr>
      </p:pic>
      <p:pic>
        <p:nvPicPr>
          <p:cNvPr id="6" name="Picture 2" descr="G:\做的项目\公共\扁平图标切换\更新2015_01_21\oss扁平图标库2015_01_21更新-04.png">
            <a:extLst>
              <a:ext uri="{FF2B5EF4-FFF2-40B4-BE49-F238E27FC236}">
                <a16:creationId xmlns:a16="http://schemas.microsoft.com/office/drawing/2014/main" id="{CE69526D-7558-4FFD-8BFA-97D47FABD5F4}"/>
              </a:ext>
            </a:extLst>
          </p:cNvPr>
          <p:cNvPicPr>
            <a:picLocks noChangeAspect="1" noChangeArrowheads="1"/>
          </p:cNvPicPr>
          <p:nvPr/>
        </p:nvPicPr>
        <p:blipFill>
          <a:blip r:embed="rId3" cstate="print"/>
          <a:stretch>
            <a:fillRect/>
          </a:stretch>
        </p:blipFill>
        <p:spPr bwMode="auto">
          <a:xfrm>
            <a:off x="9516380" y="2906883"/>
            <a:ext cx="720000" cy="671183"/>
          </a:xfrm>
          <a:prstGeom prst="rect">
            <a:avLst/>
          </a:prstGeom>
          <a:noFill/>
        </p:spPr>
      </p:pic>
      <p:pic>
        <p:nvPicPr>
          <p:cNvPr id="7" name="Picture 2" descr="G:\做的项目\公共\扁平图标切换\更新2015_01_21\oss扁平图标库2015_01_21更新-04.png">
            <a:extLst>
              <a:ext uri="{FF2B5EF4-FFF2-40B4-BE49-F238E27FC236}">
                <a16:creationId xmlns:a16="http://schemas.microsoft.com/office/drawing/2014/main" id="{B5A02CEB-F8EC-446D-AC59-BE7E420C1D21}"/>
              </a:ext>
            </a:extLst>
          </p:cNvPr>
          <p:cNvPicPr>
            <a:picLocks noChangeAspect="1" noChangeArrowheads="1"/>
          </p:cNvPicPr>
          <p:nvPr/>
        </p:nvPicPr>
        <p:blipFill>
          <a:blip r:embed="rId3" cstate="print"/>
          <a:stretch>
            <a:fillRect/>
          </a:stretch>
        </p:blipFill>
        <p:spPr bwMode="auto">
          <a:xfrm>
            <a:off x="5736000" y="4474942"/>
            <a:ext cx="720000" cy="671183"/>
          </a:xfrm>
          <a:prstGeom prst="rect">
            <a:avLst/>
          </a:prstGeom>
          <a:noFill/>
        </p:spPr>
      </p:pic>
      <p:sp>
        <p:nvSpPr>
          <p:cNvPr id="8" name="Line 10">
            <a:extLst>
              <a:ext uri="{FF2B5EF4-FFF2-40B4-BE49-F238E27FC236}">
                <a16:creationId xmlns:a16="http://schemas.microsoft.com/office/drawing/2014/main" id="{F7021BFE-D80D-4AE7-91D2-3CECF51C4FFB}"/>
              </a:ext>
            </a:extLst>
          </p:cNvPr>
          <p:cNvSpPr>
            <a:spLocks noChangeShapeType="1"/>
          </p:cNvSpPr>
          <p:nvPr/>
        </p:nvSpPr>
        <p:spPr bwMode="auto">
          <a:xfrm flipV="1">
            <a:off x="3503712" y="2262916"/>
            <a:ext cx="0" cy="201600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25">
            <a:extLst>
              <a:ext uri="{FF2B5EF4-FFF2-40B4-BE49-F238E27FC236}">
                <a16:creationId xmlns:a16="http://schemas.microsoft.com/office/drawing/2014/main" id="{285B625D-E462-4C9A-BB7F-ED2428D954C6}"/>
              </a:ext>
            </a:extLst>
          </p:cNvPr>
          <p:cNvSpPr>
            <a:spLocks noChangeShapeType="1"/>
          </p:cNvSpPr>
          <p:nvPr/>
        </p:nvSpPr>
        <p:spPr bwMode="auto">
          <a:xfrm>
            <a:off x="3513017" y="4077072"/>
            <a:ext cx="458787"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26">
            <a:extLst>
              <a:ext uri="{FF2B5EF4-FFF2-40B4-BE49-F238E27FC236}">
                <a16:creationId xmlns:a16="http://schemas.microsoft.com/office/drawing/2014/main" id="{00822CE7-BAE8-4BED-9866-9FF04F5EFA88}"/>
              </a:ext>
            </a:extLst>
          </p:cNvPr>
          <p:cNvSpPr>
            <a:spLocks noChangeShapeType="1"/>
          </p:cNvSpPr>
          <p:nvPr/>
        </p:nvSpPr>
        <p:spPr bwMode="auto">
          <a:xfrm>
            <a:off x="3503712" y="2472466"/>
            <a:ext cx="468092"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28">
            <a:extLst>
              <a:ext uri="{FF2B5EF4-FFF2-40B4-BE49-F238E27FC236}">
                <a16:creationId xmlns:a16="http://schemas.microsoft.com/office/drawing/2014/main" id="{078A76F3-2A29-4B46-976B-53792CDFDF86}"/>
              </a:ext>
            </a:extLst>
          </p:cNvPr>
          <p:cNvSpPr>
            <a:spLocks noChangeShapeType="1"/>
          </p:cNvSpPr>
          <p:nvPr/>
        </p:nvSpPr>
        <p:spPr bwMode="auto">
          <a:xfrm>
            <a:off x="3081793" y="3248980"/>
            <a:ext cx="421919"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26">
            <a:extLst>
              <a:ext uri="{FF2B5EF4-FFF2-40B4-BE49-F238E27FC236}">
                <a16:creationId xmlns:a16="http://schemas.microsoft.com/office/drawing/2014/main" id="{A05D2C28-8D91-40BA-8DC3-2AB043054407}"/>
              </a:ext>
            </a:extLst>
          </p:cNvPr>
          <p:cNvSpPr>
            <a:spLocks noChangeShapeType="1"/>
          </p:cNvSpPr>
          <p:nvPr/>
        </p:nvSpPr>
        <p:spPr bwMode="auto">
          <a:xfrm flipV="1">
            <a:off x="4691804" y="1953681"/>
            <a:ext cx="1044170" cy="518749"/>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26">
            <a:extLst>
              <a:ext uri="{FF2B5EF4-FFF2-40B4-BE49-F238E27FC236}">
                <a16:creationId xmlns:a16="http://schemas.microsoft.com/office/drawing/2014/main" id="{AFA4DAEA-9339-4325-BB24-0D53709733B0}"/>
              </a:ext>
            </a:extLst>
          </p:cNvPr>
          <p:cNvSpPr>
            <a:spLocks noChangeShapeType="1"/>
          </p:cNvSpPr>
          <p:nvPr/>
        </p:nvSpPr>
        <p:spPr bwMode="auto">
          <a:xfrm>
            <a:off x="4691778" y="2472430"/>
            <a:ext cx="1044187" cy="776549"/>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 name="组合 13">
            <a:extLst>
              <a:ext uri="{FF2B5EF4-FFF2-40B4-BE49-F238E27FC236}">
                <a16:creationId xmlns:a16="http://schemas.microsoft.com/office/drawing/2014/main" id="{D4A4B4B7-3AAE-42DC-A692-76792E2E725E}"/>
              </a:ext>
            </a:extLst>
          </p:cNvPr>
          <p:cNvGrpSpPr/>
          <p:nvPr/>
        </p:nvGrpSpPr>
        <p:grpSpPr>
          <a:xfrm>
            <a:off x="4100479" y="2744924"/>
            <a:ext cx="427038" cy="295275"/>
            <a:chOff x="4555377" y="3068960"/>
            <a:chExt cx="427038" cy="295275"/>
          </a:xfrm>
        </p:grpSpPr>
        <p:sp>
          <p:nvSpPr>
            <p:cNvPr id="15" name="Line 37">
              <a:extLst>
                <a:ext uri="{FF2B5EF4-FFF2-40B4-BE49-F238E27FC236}">
                  <a16:creationId xmlns:a16="http://schemas.microsoft.com/office/drawing/2014/main" id="{60ACE42E-86C9-49A5-9BAE-D91C0D753CB1}"/>
                </a:ext>
              </a:extLst>
            </p:cNvPr>
            <p:cNvSpPr>
              <a:spLocks noChangeShapeType="1"/>
            </p:cNvSpPr>
            <p:nvPr/>
          </p:nvSpPr>
          <p:spPr bwMode="auto">
            <a:xfrm flipV="1">
              <a:off x="4768896" y="3068960"/>
              <a:ext cx="0" cy="293485"/>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38">
              <a:extLst>
                <a:ext uri="{FF2B5EF4-FFF2-40B4-BE49-F238E27FC236}">
                  <a16:creationId xmlns:a16="http://schemas.microsoft.com/office/drawing/2014/main" id="{AA71D797-094C-4617-A7F6-9E2B0A441938}"/>
                </a:ext>
              </a:extLst>
            </p:cNvPr>
            <p:cNvSpPr>
              <a:spLocks noChangeShapeType="1"/>
            </p:cNvSpPr>
            <p:nvPr/>
          </p:nvSpPr>
          <p:spPr bwMode="auto">
            <a:xfrm>
              <a:off x="4555377" y="3364235"/>
              <a:ext cx="427038"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p>
          </p:txBody>
        </p:sp>
      </p:grpSp>
      <p:pic>
        <p:nvPicPr>
          <p:cNvPr id="17" name="Picture 2" descr="G:\做的项目\公共\扁平图标切换\更新2015_01_21\oss扁平图标库2015_01_21更新-04.png">
            <a:extLst>
              <a:ext uri="{FF2B5EF4-FFF2-40B4-BE49-F238E27FC236}">
                <a16:creationId xmlns:a16="http://schemas.microsoft.com/office/drawing/2014/main" id="{C14D9E4C-2A3A-4981-A728-20423CDBDF2E}"/>
              </a:ext>
            </a:extLst>
          </p:cNvPr>
          <p:cNvPicPr>
            <a:picLocks noChangeAspect="1" noChangeArrowheads="1"/>
          </p:cNvPicPr>
          <p:nvPr/>
        </p:nvPicPr>
        <p:blipFill>
          <a:blip r:embed="rId3" cstate="print"/>
          <a:stretch>
            <a:fillRect/>
          </a:stretch>
        </p:blipFill>
        <p:spPr bwMode="auto">
          <a:xfrm>
            <a:off x="3971804" y="2135459"/>
            <a:ext cx="720000" cy="671183"/>
          </a:xfrm>
          <a:prstGeom prst="rect">
            <a:avLst/>
          </a:prstGeom>
          <a:noFill/>
        </p:spPr>
      </p:pic>
      <p:sp>
        <p:nvSpPr>
          <p:cNvPr id="18" name="Line 13">
            <a:extLst>
              <a:ext uri="{FF2B5EF4-FFF2-40B4-BE49-F238E27FC236}">
                <a16:creationId xmlns:a16="http://schemas.microsoft.com/office/drawing/2014/main" id="{81787F98-EE35-4E97-B2D5-CBA61BCB3D7D}"/>
              </a:ext>
            </a:extLst>
          </p:cNvPr>
          <p:cNvSpPr>
            <a:spLocks noChangeShapeType="1"/>
          </p:cNvSpPr>
          <p:nvPr/>
        </p:nvSpPr>
        <p:spPr bwMode="auto">
          <a:xfrm>
            <a:off x="7245135" y="1522108"/>
            <a:ext cx="365125"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8">
            <a:extLst>
              <a:ext uri="{FF2B5EF4-FFF2-40B4-BE49-F238E27FC236}">
                <a16:creationId xmlns:a16="http://schemas.microsoft.com/office/drawing/2014/main" id="{ECC88F05-9EB6-43D2-A260-38D3867A80DF}"/>
              </a:ext>
            </a:extLst>
          </p:cNvPr>
          <p:cNvSpPr>
            <a:spLocks noChangeShapeType="1"/>
          </p:cNvSpPr>
          <p:nvPr/>
        </p:nvSpPr>
        <p:spPr bwMode="auto">
          <a:xfrm>
            <a:off x="7245135" y="1318406"/>
            <a:ext cx="0" cy="124888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0" name="Group 39">
            <a:extLst>
              <a:ext uri="{FF2B5EF4-FFF2-40B4-BE49-F238E27FC236}">
                <a16:creationId xmlns:a16="http://schemas.microsoft.com/office/drawing/2014/main" id="{AA1E6132-0F12-4ABE-A5E7-1A769A879F21}"/>
              </a:ext>
            </a:extLst>
          </p:cNvPr>
          <p:cNvGrpSpPr>
            <a:grpSpLocks/>
          </p:cNvGrpSpPr>
          <p:nvPr/>
        </p:nvGrpSpPr>
        <p:grpSpPr bwMode="auto">
          <a:xfrm>
            <a:off x="4100479" y="3565773"/>
            <a:ext cx="427038" cy="295275"/>
            <a:chOff x="1775" y="2120"/>
            <a:chExt cx="240" cy="165"/>
          </a:xfrm>
        </p:grpSpPr>
        <p:sp>
          <p:nvSpPr>
            <p:cNvPr id="21" name="Line 40">
              <a:extLst>
                <a:ext uri="{FF2B5EF4-FFF2-40B4-BE49-F238E27FC236}">
                  <a16:creationId xmlns:a16="http://schemas.microsoft.com/office/drawing/2014/main" id="{43C3AC21-6959-46D7-8641-742E02BAB025}"/>
                </a:ext>
              </a:extLst>
            </p:cNvPr>
            <p:cNvSpPr>
              <a:spLocks noChangeShapeType="1"/>
            </p:cNvSpPr>
            <p:nvPr/>
          </p:nvSpPr>
          <p:spPr bwMode="auto">
            <a:xfrm>
              <a:off x="1895" y="2121"/>
              <a:ext cx="0" cy="164"/>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41">
              <a:extLst>
                <a:ext uri="{FF2B5EF4-FFF2-40B4-BE49-F238E27FC236}">
                  <a16:creationId xmlns:a16="http://schemas.microsoft.com/office/drawing/2014/main" id="{45B32C21-EF7F-4F3F-B95F-BC8F06B1EDB9}"/>
                </a:ext>
              </a:extLst>
            </p:cNvPr>
            <p:cNvSpPr>
              <a:spLocks noChangeShapeType="1"/>
            </p:cNvSpPr>
            <p:nvPr/>
          </p:nvSpPr>
          <p:spPr bwMode="auto">
            <a:xfrm>
              <a:off x="1775" y="2120"/>
              <a:ext cx="240"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23" name="Picture 2" descr="G:\做的项目\公共\扁平图标切换\更新2015_01_21\oss扁平图标库2015_01_21更新-04.png">
            <a:extLst>
              <a:ext uri="{FF2B5EF4-FFF2-40B4-BE49-F238E27FC236}">
                <a16:creationId xmlns:a16="http://schemas.microsoft.com/office/drawing/2014/main" id="{3B761546-ADF8-43F4-A7FC-CA9FB6572C97}"/>
              </a:ext>
            </a:extLst>
          </p:cNvPr>
          <p:cNvPicPr>
            <a:picLocks noChangeAspect="1" noChangeArrowheads="1"/>
          </p:cNvPicPr>
          <p:nvPr/>
        </p:nvPicPr>
        <p:blipFill>
          <a:blip r:embed="rId3" cstate="print"/>
          <a:stretch>
            <a:fillRect/>
          </a:stretch>
        </p:blipFill>
        <p:spPr bwMode="auto">
          <a:xfrm>
            <a:off x="3971804" y="3789040"/>
            <a:ext cx="720000" cy="671183"/>
          </a:xfrm>
          <a:prstGeom prst="rect">
            <a:avLst/>
          </a:prstGeom>
          <a:noFill/>
        </p:spPr>
      </p:pic>
      <p:grpSp>
        <p:nvGrpSpPr>
          <p:cNvPr id="24" name="Group 39">
            <a:extLst>
              <a:ext uri="{FF2B5EF4-FFF2-40B4-BE49-F238E27FC236}">
                <a16:creationId xmlns:a16="http://schemas.microsoft.com/office/drawing/2014/main" id="{D6F772FD-6A84-4548-9EC5-F7041EB73CA4}"/>
              </a:ext>
            </a:extLst>
          </p:cNvPr>
          <p:cNvGrpSpPr>
            <a:grpSpLocks/>
          </p:cNvGrpSpPr>
          <p:nvPr/>
        </p:nvGrpSpPr>
        <p:grpSpPr bwMode="auto">
          <a:xfrm>
            <a:off x="5900226" y="2693903"/>
            <a:ext cx="427038" cy="295275"/>
            <a:chOff x="1775" y="2120"/>
            <a:chExt cx="240" cy="165"/>
          </a:xfrm>
        </p:grpSpPr>
        <p:sp>
          <p:nvSpPr>
            <p:cNvPr id="25" name="Line 40">
              <a:extLst>
                <a:ext uri="{FF2B5EF4-FFF2-40B4-BE49-F238E27FC236}">
                  <a16:creationId xmlns:a16="http://schemas.microsoft.com/office/drawing/2014/main" id="{BB7012BF-6273-430E-AD39-581B4A862538}"/>
                </a:ext>
              </a:extLst>
            </p:cNvPr>
            <p:cNvSpPr>
              <a:spLocks noChangeShapeType="1"/>
            </p:cNvSpPr>
            <p:nvPr/>
          </p:nvSpPr>
          <p:spPr bwMode="auto">
            <a:xfrm>
              <a:off x="1895" y="2121"/>
              <a:ext cx="0" cy="164"/>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6" name="Line 41">
              <a:extLst>
                <a:ext uri="{FF2B5EF4-FFF2-40B4-BE49-F238E27FC236}">
                  <a16:creationId xmlns:a16="http://schemas.microsoft.com/office/drawing/2014/main" id="{8A099CE0-2B41-447E-8EC8-0B3991DB000E}"/>
                </a:ext>
              </a:extLst>
            </p:cNvPr>
            <p:cNvSpPr>
              <a:spLocks noChangeShapeType="1"/>
            </p:cNvSpPr>
            <p:nvPr/>
          </p:nvSpPr>
          <p:spPr bwMode="auto">
            <a:xfrm>
              <a:off x="1775" y="2120"/>
              <a:ext cx="240"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28" name="Group 39">
            <a:extLst>
              <a:ext uri="{FF2B5EF4-FFF2-40B4-BE49-F238E27FC236}">
                <a16:creationId xmlns:a16="http://schemas.microsoft.com/office/drawing/2014/main" id="{9208AAD1-FD76-4C3C-A156-F86988051096}"/>
              </a:ext>
            </a:extLst>
          </p:cNvPr>
          <p:cNvGrpSpPr>
            <a:grpSpLocks/>
          </p:cNvGrpSpPr>
          <p:nvPr/>
        </p:nvGrpSpPr>
        <p:grpSpPr bwMode="auto">
          <a:xfrm>
            <a:off x="5878295" y="1388032"/>
            <a:ext cx="427038" cy="295275"/>
            <a:chOff x="1775" y="2120"/>
            <a:chExt cx="240" cy="165"/>
          </a:xfrm>
        </p:grpSpPr>
        <p:sp>
          <p:nvSpPr>
            <p:cNvPr id="29" name="Line 40">
              <a:extLst>
                <a:ext uri="{FF2B5EF4-FFF2-40B4-BE49-F238E27FC236}">
                  <a16:creationId xmlns:a16="http://schemas.microsoft.com/office/drawing/2014/main" id="{9E036CBB-208D-47DB-9ABC-0CBF60923FF3}"/>
                </a:ext>
              </a:extLst>
            </p:cNvPr>
            <p:cNvSpPr>
              <a:spLocks noChangeShapeType="1"/>
            </p:cNvSpPr>
            <p:nvPr/>
          </p:nvSpPr>
          <p:spPr bwMode="auto">
            <a:xfrm>
              <a:off x="1895" y="2121"/>
              <a:ext cx="0" cy="164"/>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41">
              <a:extLst>
                <a:ext uri="{FF2B5EF4-FFF2-40B4-BE49-F238E27FC236}">
                  <a16:creationId xmlns:a16="http://schemas.microsoft.com/office/drawing/2014/main" id="{82650BB6-5F68-4A80-B46A-B884BA35D4AF}"/>
                </a:ext>
              </a:extLst>
            </p:cNvPr>
            <p:cNvSpPr>
              <a:spLocks noChangeShapeType="1"/>
            </p:cNvSpPr>
            <p:nvPr/>
          </p:nvSpPr>
          <p:spPr bwMode="auto">
            <a:xfrm>
              <a:off x="1775" y="2120"/>
              <a:ext cx="240"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31" name="Picture 2" descr="G:\做的项目\公共\扁平图标切换\更新2015_01_21\oss扁平图标库2015_01_21更新-04.png">
            <a:extLst>
              <a:ext uri="{FF2B5EF4-FFF2-40B4-BE49-F238E27FC236}">
                <a16:creationId xmlns:a16="http://schemas.microsoft.com/office/drawing/2014/main" id="{8802E80C-0768-4200-A56C-33227DACC4F3}"/>
              </a:ext>
            </a:extLst>
          </p:cNvPr>
          <p:cNvPicPr>
            <a:picLocks noChangeAspect="1" noChangeArrowheads="1"/>
          </p:cNvPicPr>
          <p:nvPr/>
        </p:nvPicPr>
        <p:blipFill>
          <a:blip r:embed="rId3" cstate="print"/>
          <a:stretch>
            <a:fillRect/>
          </a:stretch>
        </p:blipFill>
        <p:spPr bwMode="auto">
          <a:xfrm>
            <a:off x="5736000" y="1591734"/>
            <a:ext cx="720000" cy="671183"/>
          </a:xfrm>
          <a:prstGeom prst="rect">
            <a:avLst/>
          </a:prstGeom>
          <a:noFill/>
        </p:spPr>
      </p:pic>
      <p:sp>
        <p:nvSpPr>
          <p:cNvPr id="32" name="Line 13">
            <a:extLst>
              <a:ext uri="{FF2B5EF4-FFF2-40B4-BE49-F238E27FC236}">
                <a16:creationId xmlns:a16="http://schemas.microsoft.com/office/drawing/2014/main" id="{8980C359-201F-420B-9DB0-A3C5899AD2EB}"/>
              </a:ext>
            </a:extLst>
          </p:cNvPr>
          <p:cNvSpPr>
            <a:spLocks noChangeShapeType="1"/>
          </p:cNvSpPr>
          <p:nvPr/>
        </p:nvSpPr>
        <p:spPr bwMode="auto">
          <a:xfrm>
            <a:off x="7245135" y="2429560"/>
            <a:ext cx="365125"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26">
            <a:extLst>
              <a:ext uri="{FF2B5EF4-FFF2-40B4-BE49-F238E27FC236}">
                <a16:creationId xmlns:a16="http://schemas.microsoft.com/office/drawing/2014/main" id="{D8D44209-5591-452F-A8C4-D9ABC7C36AC5}"/>
              </a:ext>
            </a:extLst>
          </p:cNvPr>
          <p:cNvSpPr>
            <a:spLocks noChangeShapeType="1"/>
          </p:cNvSpPr>
          <p:nvPr/>
        </p:nvSpPr>
        <p:spPr bwMode="auto">
          <a:xfrm>
            <a:off x="6456000" y="1922433"/>
            <a:ext cx="774168"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13">
            <a:extLst>
              <a:ext uri="{FF2B5EF4-FFF2-40B4-BE49-F238E27FC236}">
                <a16:creationId xmlns:a16="http://schemas.microsoft.com/office/drawing/2014/main" id="{611E91F8-8C03-4349-B1CA-7E0BB59ADE5E}"/>
              </a:ext>
            </a:extLst>
          </p:cNvPr>
          <p:cNvSpPr>
            <a:spLocks noChangeShapeType="1"/>
          </p:cNvSpPr>
          <p:nvPr/>
        </p:nvSpPr>
        <p:spPr bwMode="auto">
          <a:xfrm>
            <a:off x="8330260" y="2429559"/>
            <a:ext cx="1618146" cy="486129"/>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13">
            <a:extLst>
              <a:ext uri="{FF2B5EF4-FFF2-40B4-BE49-F238E27FC236}">
                <a16:creationId xmlns:a16="http://schemas.microsoft.com/office/drawing/2014/main" id="{472AEEA7-EC74-4C23-9146-A37047B65CD1}"/>
              </a:ext>
            </a:extLst>
          </p:cNvPr>
          <p:cNvSpPr>
            <a:spLocks noChangeShapeType="1"/>
          </p:cNvSpPr>
          <p:nvPr/>
        </p:nvSpPr>
        <p:spPr bwMode="auto">
          <a:xfrm flipV="1">
            <a:off x="6456001" y="3573452"/>
            <a:ext cx="3402632" cy="1241116"/>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10">
            <a:extLst>
              <a:ext uri="{FF2B5EF4-FFF2-40B4-BE49-F238E27FC236}">
                <a16:creationId xmlns:a16="http://schemas.microsoft.com/office/drawing/2014/main" id="{F787D3B8-5FCC-494C-A444-85D7F102A2A5}"/>
              </a:ext>
            </a:extLst>
          </p:cNvPr>
          <p:cNvSpPr>
            <a:spLocks noChangeShapeType="1"/>
          </p:cNvSpPr>
          <p:nvPr/>
        </p:nvSpPr>
        <p:spPr bwMode="auto">
          <a:xfrm flipH="1" flipV="1">
            <a:off x="6095999" y="3582231"/>
            <a:ext cx="0" cy="890885"/>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7" name="Line 25">
            <a:extLst>
              <a:ext uri="{FF2B5EF4-FFF2-40B4-BE49-F238E27FC236}">
                <a16:creationId xmlns:a16="http://schemas.microsoft.com/office/drawing/2014/main" id="{B61C5865-0A9F-4245-8C32-2F9418CD5AC4}"/>
              </a:ext>
            </a:extLst>
          </p:cNvPr>
          <p:cNvSpPr>
            <a:spLocks noChangeShapeType="1"/>
          </p:cNvSpPr>
          <p:nvPr/>
        </p:nvSpPr>
        <p:spPr bwMode="auto">
          <a:xfrm>
            <a:off x="4691761" y="4077073"/>
            <a:ext cx="1044187" cy="72126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8" name="图片 37" descr="PC.png">
            <a:extLst>
              <a:ext uri="{FF2B5EF4-FFF2-40B4-BE49-F238E27FC236}">
                <a16:creationId xmlns:a16="http://schemas.microsoft.com/office/drawing/2014/main" id="{888B1C38-7391-45BA-B709-C59D035BF642}"/>
              </a:ext>
            </a:extLst>
          </p:cNvPr>
          <p:cNvPicPr>
            <a:picLocks noChangeAspect="1"/>
          </p:cNvPicPr>
          <p:nvPr/>
        </p:nvPicPr>
        <p:blipFill>
          <a:blip r:embed="rId4" cstate="print"/>
          <a:stretch>
            <a:fillRect/>
          </a:stretch>
        </p:blipFill>
        <p:spPr>
          <a:xfrm>
            <a:off x="5760548" y="5806174"/>
            <a:ext cx="662531" cy="508824"/>
          </a:xfrm>
          <a:prstGeom prst="rect">
            <a:avLst/>
          </a:prstGeom>
        </p:spPr>
      </p:pic>
      <p:sp>
        <p:nvSpPr>
          <p:cNvPr id="39" name="Line 10">
            <a:extLst>
              <a:ext uri="{FF2B5EF4-FFF2-40B4-BE49-F238E27FC236}">
                <a16:creationId xmlns:a16="http://schemas.microsoft.com/office/drawing/2014/main" id="{150FC65C-1C22-40DC-B7F1-A95D4CE67956}"/>
              </a:ext>
            </a:extLst>
          </p:cNvPr>
          <p:cNvSpPr>
            <a:spLocks noChangeShapeType="1"/>
          </p:cNvSpPr>
          <p:nvPr/>
        </p:nvSpPr>
        <p:spPr bwMode="auto">
          <a:xfrm flipH="1" flipV="1">
            <a:off x="6113744" y="5146123"/>
            <a:ext cx="1" cy="695133"/>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0" name="Rectangle 48">
            <a:extLst>
              <a:ext uri="{FF2B5EF4-FFF2-40B4-BE49-F238E27FC236}">
                <a16:creationId xmlns:a16="http://schemas.microsoft.com/office/drawing/2014/main" id="{F0C021E2-D650-492B-9AAB-971615B19D48}"/>
              </a:ext>
            </a:extLst>
          </p:cNvPr>
          <p:cNvSpPr>
            <a:spLocks noChangeArrowheads="1"/>
          </p:cNvSpPr>
          <p:nvPr/>
        </p:nvSpPr>
        <p:spPr bwMode="auto">
          <a:xfrm>
            <a:off x="6430755" y="5881480"/>
            <a:ext cx="824657" cy="350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1" tIns="51771" rIns="103541" bIns="51771">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ctr">
              <a:lnSpc>
                <a:spcPct val="100000"/>
              </a:lnSpc>
              <a:spcBef>
                <a:spcPct val="0"/>
              </a:spcBef>
              <a:buClrTx/>
              <a:buSzTx/>
              <a:buFontTx/>
              <a:buNone/>
            </a:pPr>
            <a:r>
              <a:rPr lang="zh-CN" altLang="en-US" sz="1600" dirty="0">
                <a:latin typeface="微软雅黑" panose="020B0503020204020204" pitchFamily="34" charset="-122"/>
                <a:ea typeface="微软雅黑" panose="020B0503020204020204" pitchFamily="34" charset="-122"/>
              </a:rPr>
              <a:t>接收者</a:t>
            </a:r>
          </a:p>
        </p:txBody>
      </p:sp>
      <p:sp>
        <p:nvSpPr>
          <p:cNvPr id="42" name="Rectangle 52">
            <a:extLst>
              <a:ext uri="{FF2B5EF4-FFF2-40B4-BE49-F238E27FC236}">
                <a16:creationId xmlns:a16="http://schemas.microsoft.com/office/drawing/2014/main" id="{9987901C-E242-42C6-82AA-E2EBD732BA2C}"/>
              </a:ext>
            </a:extLst>
          </p:cNvPr>
          <p:cNvSpPr>
            <a:spLocks noChangeArrowheads="1"/>
          </p:cNvSpPr>
          <p:nvPr/>
        </p:nvSpPr>
        <p:spPr bwMode="auto">
          <a:xfrm>
            <a:off x="6494464" y="2705101"/>
            <a:ext cx="277320" cy="24622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lang="en-US" altLang="zh-CN" sz="1600" b="1" dirty="0">
                <a:latin typeface="微软雅黑" panose="020B0503020204020204" pitchFamily="34" charset="-122"/>
                <a:ea typeface="微软雅黑" panose="020B0503020204020204" pitchFamily="34" charset="-122"/>
              </a:rPr>
              <a:t>RP</a:t>
            </a:r>
          </a:p>
        </p:txBody>
      </p:sp>
      <p:sp>
        <p:nvSpPr>
          <p:cNvPr id="58" name="Line 312">
            <a:extLst>
              <a:ext uri="{FF2B5EF4-FFF2-40B4-BE49-F238E27FC236}">
                <a16:creationId xmlns:a16="http://schemas.microsoft.com/office/drawing/2014/main" id="{6B332F7E-D9F7-4414-8C59-643C76BBFB2C}"/>
              </a:ext>
            </a:extLst>
          </p:cNvPr>
          <p:cNvSpPr>
            <a:spLocks noChangeShapeType="1"/>
          </p:cNvSpPr>
          <p:nvPr/>
        </p:nvSpPr>
        <p:spPr bwMode="auto">
          <a:xfrm>
            <a:off x="2269308" y="6055610"/>
            <a:ext cx="540000" cy="0"/>
          </a:xfrm>
          <a:prstGeom prst="line">
            <a:avLst/>
          </a:prstGeom>
          <a:noFill/>
          <a:ln w="19050">
            <a:solidFill>
              <a:srgbClr val="0070C0"/>
            </a:solidFill>
            <a:prstDash val="dash"/>
            <a:round/>
            <a:headEnd type="none" w="med" len="lg"/>
            <a:tailEnd type="stealth" w="lg" len="lg"/>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lIns="103541" tIns="51771" rIns="103541" bIns="51771">
            <a:spAutoFit/>
          </a:bodyPr>
          <a:lstStyle/>
          <a:p>
            <a:endParaRPr lang="zh-CN" altLang="en-US"/>
          </a:p>
        </p:txBody>
      </p:sp>
      <p:sp>
        <p:nvSpPr>
          <p:cNvPr id="59" name="Rectangle 313">
            <a:extLst>
              <a:ext uri="{FF2B5EF4-FFF2-40B4-BE49-F238E27FC236}">
                <a16:creationId xmlns:a16="http://schemas.microsoft.com/office/drawing/2014/main" id="{AF80B92A-96B6-44A7-977E-AEC4FE9F54D8}"/>
              </a:ext>
            </a:extLst>
          </p:cNvPr>
          <p:cNvSpPr>
            <a:spLocks noChangeArrowheads="1"/>
          </p:cNvSpPr>
          <p:nvPr/>
        </p:nvSpPr>
        <p:spPr bwMode="auto">
          <a:xfrm>
            <a:off x="1037061" y="5881480"/>
            <a:ext cx="1255866" cy="289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1" tIns="51771" rIns="103541" bIns="51771">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(S, G) </a:t>
            </a:r>
            <a:r>
              <a:rPr lang="zh-CN" altLang="en-US" sz="1200" dirty="0">
                <a:latin typeface="微软雅黑" panose="020B0503020204020204" pitchFamily="34" charset="-122"/>
                <a:ea typeface="微软雅黑" panose="020B0503020204020204" pitchFamily="34" charset="-122"/>
              </a:rPr>
              <a:t>注册停止</a:t>
            </a:r>
          </a:p>
        </p:txBody>
      </p:sp>
      <p:sp>
        <p:nvSpPr>
          <p:cNvPr id="60" name="Rectangle 322">
            <a:extLst>
              <a:ext uri="{FF2B5EF4-FFF2-40B4-BE49-F238E27FC236}">
                <a16:creationId xmlns:a16="http://schemas.microsoft.com/office/drawing/2014/main" id="{5EDF67CB-DACD-43B0-8F5D-C8D3B5210B94}"/>
              </a:ext>
            </a:extLst>
          </p:cNvPr>
          <p:cNvSpPr>
            <a:spLocks noChangeArrowheads="1"/>
          </p:cNvSpPr>
          <p:nvPr/>
        </p:nvSpPr>
        <p:spPr bwMode="auto">
          <a:xfrm>
            <a:off x="1037061" y="4984065"/>
            <a:ext cx="670769" cy="289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1" tIns="51771" rIns="103541" bIns="51771">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lang="zh-CN" altLang="en-US" sz="1200" dirty="0">
                <a:latin typeface="微软雅黑" panose="020B0503020204020204" pitchFamily="34" charset="-122"/>
                <a:ea typeface="微软雅黑" panose="020B0503020204020204" pitchFamily="34" charset="-122"/>
              </a:rPr>
              <a:t>共享树</a:t>
            </a:r>
          </a:p>
        </p:txBody>
      </p:sp>
      <p:sp>
        <p:nvSpPr>
          <p:cNvPr id="61" name="Line 323">
            <a:extLst>
              <a:ext uri="{FF2B5EF4-FFF2-40B4-BE49-F238E27FC236}">
                <a16:creationId xmlns:a16="http://schemas.microsoft.com/office/drawing/2014/main" id="{D2D94EC4-F45F-44C5-867E-4B40E767D5CA}"/>
              </a:ext>
            </a:extLst>
          </p:cNvPr>
          <p:cNvSpPr>
            <a:spLocks noChangeShapeType="1"/>
          </p:cNvSpPr>
          <p:nvPr/>
        </p:nvSpPr>
        <p:spPr bwMode="auto">
          <a:xfrm flipH="1">
            <a:off x="2269308" y="5116740"/>
            <a:ext cx="540000" cy="0"/>
          </a:xfrm>
          <a:prstGeom prst="line">
            <a:avLst/>
          </a:prstGeom>
          <a:noFill/>
          <a:ln w="19050">
            <a:solidFill>
              <a:srgbClr val="0070C0"/>
            </a:solidFill>
            <a:round/>
            <a:headEnd type="triangle" w="med" len="med"/>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Line 325">
            <a:extLst>
              <a:ext uri="{FF2B5EF4-FFF2-40B4-BE49-F238E27FC236}">
                <a16:creationId xmlns:a16="http://schemas.microsoft.com/office/drawing/2014/main" id="{041B3ECE-C07A-4F4D-9EA4-991154F48A88}"/>
              </a:ext>
            </a:extLst>
          </p:cNvPr>
          <p:cNvSpPr>
            <a:spLocks noChangeShapeType="1"/>
          </p:cNvSpPr>
          <p:nvPr/>
        </p:nvSpPr>
        <p:spPr bwMode="auto">
          <a:xfrm>
            <a:off x="2269308" y="5787630"/>
            <a:ext cx="540000" cy="0"/>
          </a:xfrm>
          <a:prstGeom prst="line">
            <a:avLst/>
          </a:prstGeom>
          <a:noFill/>
          <a:ln w="19050">
            <a:solidFill>
              <a:srgbClr val="FFC000"/>
            </a:solidFill>
            <a:prstDash val="dash"/>
            <a:round/>
            <a:headEnd type="none" w="med" len="lg"/>
            <a:tailEnd type="stealth" w="lg" len="lg"/>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lIns="116435" tIns="58219" rIns="116435" bIns="58219">
            <a:spAutoFit/>
          </a:bodyPr>
          <a:lstStyle/>
          <a:p>
            <a:endParaRPr lang="zh-CN" altLang="en-US"/>
          </a:p>
        </p:txBody>
      </p:sp>
      <p:sp>
        <p:nvSpPr>
          <p:cNvPr id="64" name="Rectangle 326">
            <a:extLst>
              <a:ext uri="{FF2B5EF4-FFF2-40B4-BE49-F238E27FC236}">
                <a16:creationId xmlns:a16="http://schemas.microsoft.com/office/drawing/2014/main" id="{443E10B1-51D3-436A-BBE4-4771C266B77A}"/>
              </a:ext>
            </a:extLst>
          </p:cNvPr>
          <p:cNvSpPr>
            <a:spLocks noChangeArrowheads="1"/>
          </p:cNvSpPr>
          <p:nvPr/>
        </p:nvSpPr>
        <p:spPr bwMode="auto">
          <a:xfrm>
            <a:off x="1037061" y="5573659"/>
            <a:ext cx="1007792" cy="302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6435" tIns="58219" rIns="116435" bIns="58219">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(S, G) </a:t>
            </a:r>
            <a:r>
              <a:rPr lang="zh-CN" altLang="en-US" sz="1200" dirty="0">
                <a:latin typeface="微软雅黑" panose="020B0503020204020204" pitchFamily="34" charset="-122"/>
                <a:ea typeface="微软雅黑" panose="020B0503020204020204" pitchFamily="34" charset="-122"/>
              </a:rPr>
              <a:t>注册</a:t>
            </a:r>
          </a:p>
        </p:txBody>
      </p:sp>
      <p:sp>
        <p:nvSpPr>
          <p:cNvPr id="65" name="Rectangle 327">
            <a:extLst>
              <a:ext uri="{FF2B5EF4-FFF2-40B4-BE49-F238E27FC236}">
                <a16:creationId xmlns:a16="http://schemas.microsoft.com/office/drawing/2014/main" id="{6DCC418A-9E86-4992-A302-8E6D400F369F}"/>
              </a:ext>
            </a:extLst>
          </p:cNvPr>
          <p:cNvSpPr>
            <a:spLocks noChangeArrowheads="1"/>
          </p:cNvSpPr>
          <p:nvPr/>
        </p:nvSpPr>
        <p:spPr bwMode="auto">
          <a:xfrm>
            <a:off x="2878173" y="5591698"/>
            <a:ext cx="661543" cy="302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6435" tIns="58219" rIns="116435" bIns="58219">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单播</a:t>
            </a:r>
            <a:r>
              <a:rPr lang="en-US" altLang="zh-CN" sz="1200" b="1" dirty="0">
                <a:latin typeface="微软雅黑" panose="020B0503020204020204" pitchFamily="34" charset="-122"/>
                <a:ea typeface="微软雅黑" panose="020B0503020204020204" pitchFamily="34" charset="-122"/>
              </a:rPr>
              <a:t>)</a:t>
            </a:r>
          </a:p>
        </p:txBody>
      </p:sp>
      <p:sp>
        <p:nvSpPr>
          <p:cNvPr id="67" name="Rectangle 329">
            <a:extLst>
              <a:ext uri="{FF2B5EF4-FFF2-40B4-BE49-F238E27FC236}">
                <a16:creationId xmlns:a16="http://schemas.microsoft.com/office/drawing/2014/main" id="{5C40B9B0-569B-42B9-8AC0-4068512F5ED4}"/>
              </a:ext>
            </a:extLst>
          </p:cNvPr>
          <p:cNvSpPr>
            <a:spLocks noChangeArrowheads="1"/>
          </p:cNvSpPr>
          <p:nvPr/>
        </p:nvSpPr>
        <p:spPr bwMode="auto">
          <a:xfrm>
            <a:off x="1037061" y="5278862"/>
            <a:ext cx="516881" cy="289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1" tIns="51771" rIns="103541" bIns="51771">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lang="zh-CN" altLang="en-US" sz="1200" dirty="0">
                <a:latin typeface="微软雅黑" panose="020B0503020204020204" pitchFamily="34" charset="-122"/>
                <a:ea typeface="微软雅黑" panose="020B0503020204020204" pitchFamily="34" charset="-122"/>
              </a:rPr>
              <a:t>源树</a:t>
            </a:r>
          </a:p>
        </p:txBody>
      </p:sp>
      <p:sp>
        <p:nvSpPr>
          <p:cNvPr id="68" name="Line 330">
            <a:extLst>
              <a:ext uri="{FF2B5EF4-FFF2-40B4-BE49-F238E27FC236}">
                <a16:creationId xmlns:a16="http://schemas.microsoft.com/office/drawing/2014/main" id="{66A5F8C1-FFF8-4A4F-BE99-64BA1FAEDF93}"/>
              </a:ext>
            </a:extLst>
          </p:cNvPr>
          <p:cNvSpPr>
            <a:spLocks noChangeShapeType="1"/>
          </p:cNvSpPr>
          <p:nvPr/>
        </p:nvSpPr>
        <p:spPr bwMode="auto">
          <a:xfrm flipH="1">
            <a:off x="2269308" y="5443095"/>
            <a:ext cx="540000" cy="0"/>
          </a:xfrm>
          <a:prstGeom prst="line">
            <a:avLst/>
          </a:prstGeom>
          <a:noFill/>
          <a:ln w="19050">
            <a:solidFill>
              <a:srgbClr val="7030A0"/>
            </a:solidFill>
            <a:round/>
            <a:headEnd type="triangle" w="med" len="me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Rectangle 338">
            <a:extLst>
              <a:ext uri="{FF2B5EF4-FFF2-40B4-BE49-F238E27FC236}">
                <a16:creationId xmlns:a16="http://schemas.microsoft.com/office/drawing/2014/main" id="{C32FA51F-EB5E-42CF-BA49-4863C20F4664}"/>
              </a:ext>
            </a:extLst>
          </p:cNvPr>
          <p:cNvSpPr>
            <a:spLocks noChangeArrowheads="1"/>
          </p:cNvSpPr>
          <p:nvPr/>
        </p:nvSpPr>
        <p:spPr bwMode="auto">
          <a:xfrm>
            <a:off x="1037061" y="4689268"/>
            <a:ext cx="670769" cy="289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1" tIns="51771" rIns="103541" bIns="51771">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lang="zh-CN" altLang="en-US" sz="1200" dirty="0">
                <a:latin typeface="微软雅黑" panose="020B0503020204020204" pitchFamily="34" charset="-122"/>
                <a:ea typeface="微软雅黑" panose="020B0503020204020204" pitchFamily="34" charset="-122"/>
              </a:rPr>
              <a:t>数据流</a:t>
            </a:r>
          </a:p>
        </p:txBody>
      </p:sp>
      <p:sp>
        <p:nvSpPr>
          <p:cNvPr id="71" name="Line 339">
            <a:extLst>
              <a:ext uri="{FF2B5EF4-FFF2-40B4-BE49-F238E27FC236}">
                <a16:creationId xmlns:a16="http://schemas.microsoft.com/office/drawing/2014/main" id="{714AEB62-7707-44DA-B767-A644363396DE}"/>
              </a:ext>
            </a:extLst>
          </p:cNvPr>
          <p:cNvSpPr>
            <a:spLocks noChangeShapeType="1"/>
          </p:cNvSpPr>
          <p:nvPr/>
        </p:nvSpPr>
        <p:spPr bwMode="auto">
          <a:xfrm flipH="1">
            <a:off x="2269308" y="4830006"/>
            <a:ext cx="540000" cy="0"/>
          </a:xfrm>
          <a:prstGeom prst="line">
            <a:avLst/>
          </a:prstGeom>
          <a:noFill/>
          <a:ln w="19050">
            <a:solidFill>
              <a:srgbClr val="C00000"/>
            </a:solidFill>
            <a:round/>
            <a:headEnd type="stealth" w="lg" len="lg"/>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lIns="103541" tIns="51771" rIns="103541" bIns="51771">
            <a:spAutoFit/>
          </a:bodyPr>
          <a:lstStyle/>
          <a:p>
            <a:endParaRPr lang="zh-CN" altLang="en-US"/>
          </a:p>
        </p:txBody>
      </p:sp>
      <p:sp>
        <p:nvSpPr>
          <p:cNvPr id="72" name="Line 339">
            <a:extLst>
              <a:ext uri="{FF2B5EF4-FFF2-40B4-BE49-F238E27FC236}">
                <a16:creationId xmlns:a16="http://schemas.microsoft.com/office/drawing/2014/main" id="{B28E4798-AA88-49BB-9880-4B6E4BF0A977}"/>
              </a:ext>
            </a:extLst>
          </p:cNvPr>
          <p:cNvSpPr>
            <a:spLocks noChangeShapeType="1"/>
          </p:cNvSpPr>
          <p:nvPr/>
        </p:nvSpPr>
        <p:spPr bwMode="auto">
          <a:xfrm flipV="1">
            <a:off x="6305333" y="3716338"/>
            <a:ext cx="0" cy="576000"/>
          </a:xfrm>
          <a:prstGeom prst="line">
            <a:avLst/>
          </a:prstGeom>
          <a:noFill/>
          <a:ln w="25400">
            <a:solidFill>
              <a:srgbClr val="C00000"/>
            </a:solidFill>
            <a:round/>
            <a:headEnd type="stealth" w="lg" len="lg"/>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square" lIns="103541" tIns="51771" rIns="103541" bIns="51771">
            <a:spAutoFit/>
          </a:bodyPr>
          <a:lstStyle/>
          <a:p>
            <a:endParaRPr lang="zh-CN" altLang="en-US">
              <a:latin typeface="微软雅黑" panose="020B0503020204020204" pitchFamily="34" charset="-122"/>
              <a:ea typeface="微软雅黑" panose="020B0503020204020204" pitchFamily="34" charset="-122"/>
            </a:endParaRPr>
          </a:p>
        </p:txBody>
      </p:sp>
      <p:sp>
        <p:nvSpPr>
          <p:cNvPr id="73" name="Rectangle 315">
            <a:extLst>
              <a:ext uri="{FF2B5EF4-FFF2-40B4-BE49-F238E27FC236}">
                <a16:creationId xmlns:a16="http://schemas.microsoft.com/office/drawing/2014/main" id="{A23C24A2-CBD4-4C94-A496-ECDF8C0AA2DA}"/>
              </a:ext>
            </a:extLst>
          </p:cNvPr>
          <p:cNvSpPr>
            <a:spLocks noChangeArrowheads="1"/>
          </p:cNvSpPr>
          <p:nvPr/>
        </p:nvSpPr>
        <p:spPr bwMode="auto">
          <a:xfrm>
            <a:off x="960117" y="3501728"/>
            <a:ext cx="747713" cy="319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1" tIns="51771" rIns="103541" bIns="51771">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ctr">
              <a:lnSpc>
                <a:spcPct val="100000"/>
              </a:lnSpc>
              <a:spcBef>
                <a:spcPct val="0"/>
              </a:spcBef>
              <a:buClrTx/>
              <a:buSzTx/>
              <a:buFontTx/>
              <a:buNone/>
            </a:pPr>
            <a:r>
              <a:rPr lang="zh-CN" altLang="en-US" sz="1400" dirty="0">
                <a:latin typeface="微软雅黑" panose="020B0503020204020204" pitchFamily="34" charset="-122"/>
                <a:ea typeface="微软雅黑" panose="020B0503020204020204" pitchFamily="34" charset="-122"/>
              </a:rPr>
              <a:t>组播源</a:t>
            </a:r>
          </a:p>
        </p:txBody>
      </p:sp>
      <p:pic>
        <p:nvPicPr>
          <p:cNvPr id="74" name="图片 73" descr="通用服务器-蓝.png">
            <a:extLst>
              <a:ext uri="{FF2B5EF4-FFF2-40B4-BE49-F238E27FC236}">
                <a16:creationId xmlns:a16="http://schemas.microsoft.com/office/drawing/2014/main" id="{6169C811-C07D-4C38-B291-A18B54BB2528}"/>
              </a:ext>
            </a:extLst>
          </p:cNvPr>
          <p:cNvPicPr>
            <a:picLocks noChangeAspect="1"/>
          </p:cNvPicPr>
          <p:nvPr/>
        </p:nvPicPr>
        <p:blipFill>
          <a:blip r:embed="rId5" cstate="print"/>
          <a:stretch>
            <a:fillRect/>
          </a:stretch>
        </p:blipFill>
        <p:spPr>
          <a:xfrm>
            <a:off x="1059300" y="2981065"/>
            <a:ext cx="570117" cy="550413"/>
          </a:xfrm>
          <a:prstGeom prst="rect">
            <a:avLst/>
          </a:prstGeom>
        </p:spPr>
      </p:pic>
      <p:sp>
        <p:nvSpPr>
          <p:cNvPr id="75" name="Rectangle 315">
            <a:extLst>
              <a:ext uri="{FF2B5EF4-FFF2-40B4-BE49-F238E27FC236}">
                <a16:creationId xmlns:a16="http://schemas.microsoft.com/office/drawing/2014/main" id="{23E7BEE7-44E1-4AE9-A9B7-7B5BA7DB7529}"/>
              </a:ext>
            </a:extLst>
          </p:cNvPr>
          <p:cNvSpPr>
            <a:spLocks noChangeArrowheads="1"/>
          </p:cNvSpPr>
          <p:nvPr/>
        </p:nvSpPr>
        <p:spPr bwMode="auto">
          <a:xfrm>
            <a:off x="2473047" y="3531478"/>
            <a:ext cx="462380" cy="319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1" tIns="51771" rIns="103541" bIns="51771">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ctr">
              <a:lnSpc>
                <a:spcPct val="100000"/>
              </a:lnSpc>
              <a:spcBef>
                <a:spcPct val="0"/>
              </a:spcBef>
              <a:buClrTx/>
              <a:buSzTx/>
              <a:buFontTx/>
              <a:buNone/>
            </a:pPr>
            <a:r>
              <a:rPr lang="en-US" altLang="zh-CN" sz="1400" dirty="0">
                <a:latin typeface="微软雅黑" panose="020B0503020204020204" pitchFamily="34" charset="-122"/>
                <a:ea typeface="微软雅黑" panose="020B0503020204020204" pitchFamily="34" charset="-122"/>
              </a:rPr>
              <a:t>DR</a:t>
            </a:r>
            <a:endParaRPr lang="zh-CN" altLang="en-US" sz="1400" dirty="0">
              <a:latin typeface="微软雅黑" panose="020B0503020204020204" pitchFamily="34" charset="-122"/>
              <a:ea typeface="微软雅黑" panose="020B0503020204020204" pitchFamily="34" charset="-122"/>
            </a:endParaRPr>
          </a:p>
        </p:txBody>
      </p:sp>
      <p:sp>
        <p:nvSpPr>
          <p:cNvPr id="76" name="Freeform 317">
            <a:extLst>
              <a:ext uri="{FF2B5EF4-FFF2-40B4-BE49-F238E27FC236}">
                <a16:creationId xmlns:a16="http://schemas.microsoft.com/office/drawing/2014/main" id="{F511AFC8-E5BA-460D-8652-6EB47B1A810C}"/>
              </a:ext>
            </a:extLst>
          </p:cNvPr>
          <p:cNvSpPr>
            <a:spLocks/>
          </p:cNvSpPr>
          <p:nvPr/>
        </p:nvSpPr>
        <p:spPr bwMode="auto">
          <a:xfrm>
            <a:off x="2377388" y="1874972"/>
            <a:ext cx="3713488" cy="1396990"/>
          </a:xfrm>
          <a:custGeom>
            <a:avLst/>
            <a:gdLst>
              <a:gd name="T0" fmla="*/ 0 w 1400"/>
              <a:gd name="T1" fmla="*/ 627 h 627"/>
              <a:gd name="T2" fmla="*/ 690 w 1400"/>
              <a:gd name="T3" fmla="*/ 0 h 627"/>
              <a:gd name="T4" fmla="*/ 1400 w 1400"/>
              <a:gd name="T5" fmla="*/ 462 h 627"/>
              <a:gd name="T6" fmla="*/ 0 60000 65536"/>
              <a:gd name="T7" fmla="*/ 0 60000 65536"/>
              <a:gd name="T8" fmla="*/ 0 60000 65536"/>
            </a:gdLst>
            <a:ahLst/>
            <a:cxnLst>
              <a:cxn ang="T6">
                <a:pos x="T0" y="T1"/>
              </a:cxn>
              <a:cxn ang="T7">
                <a:pos x="T2" y="T3"/>
              </a:cxn>
              <a:cxn ang="T8">
                <a:pos x="T4" y="T5"/>
              </a:cxn>
            </a:cxnLst>
            <a:rect l="0" t="0" r="r" b="b"/>
            <a:pathLst>
              <a:path w="1400" h="627">
                <a:moveTo>
                  <a:pt x="0" y="627"/>
                </a:moveTo>
                <a:cubicBezTo>
                  <a:pt x="159" y="399"/>
                  <a:pt x="311" y="0"/>
                  <a:pt x="690" y="0"/>
                </a:cubicBezTo>
                <a:cubicBezTo>
                  <a:pt x="1069" y="0"/>
                  <a:pt x="1249" y="310"/>
                  <a:pt x="1400" y="462"/>
                </a:cubicBezTo>
              </a:path>
            </a:pathLst>
          </a:custGeom>
          <a:noFill/>
          <a:ln w="28575" cap="flat" cmpd="sng">
            <a:solidFill>
              <a:srgbClr val="FFC000"/>
            </a:solidFill>
            <a:prstDash val="dash"/>
            <a:round/>
            <a:headEnd type="none" w="med" len="lg"/>
            <a:tailEnd type="stealth" w="lg" len="lg"/>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pic>
        <p:nvPicPr>
          <p:cNvPr id="3" name="Picture 2" descr="G:\做的项目\公共\扁平图标切换\更新2015_01_21\oss扁平图标库2015_01_21更新-04.png">
            <a:extLst>
              <a:ext uri="{FF2B5EF4-FFF2-40B4-BE49-F238E27FC236}">
                <a16:creationId xmlns:a16="http://schemas.microsoft.com/office/drawing/2014/main" id="{D9CF4135-6FD0-4C93-AC1B-1CD73415C4ED}"/>
              </a:ext>
            </a:extLst>
          </p:cNvPr>
          <p:cNvPicPr>
            <a:picLocks noChangeAspect="1" noChangeArrowheads="1"/>
          </p:cNvPicPr>
          <p:nvPr/>
        </p:nvPicPr>
        <p:blipFill>
          <a:blip r:embed="rId3" cstate="print"/>
          <a:stretch>
            <a:fillRect/>
          </a:stretch>
        </p:blipFill>
        <p:spPr bwMode="auto">
          <a:xfrm>
            <a:off x="2361793" y="2915710"/>
            <a:ext cx="720000" cy="671183"/>
          </a:xfrm>
          <a:prstGeom prst="rect">
            <a:avLst/>
          </a:prstGeom>
          <a:noFill/>
        </p:spPr>
      </p:pic>
      <p:sp>
        <p:nvSpPr>
          <p:cNvPr id="78" name="Line 339">
            <a:extLst>
              <a:ext uri="{FF2B5EF4-FFF2-40B4-BE49-F238E27FC236}">
                <a16:creationId xmlns:a16="http://schemas.microsoft.com/office/drawing/2014/main" id="{EE2D9236-8F8B-441B-AFD7-B64D6E6F3CE2}"/>
              </a:ext>
            </a:extLst>
          </p:cNvPr>
          <p:cNvSpPr>
            <a:spLocks noChangeShapeType="1"/>
          </p:cNvSpPr>
          <p:nvPr/>
        </p:nvSpPr>
        <p:spPr bwMode="auto">
          <a:xfrm flipV="1">
            <a:off x="6305333" y="5193196"/>
            <a:ext cx="0" cy="576000"/>
          </a:xfrm>
          <a:prstGeom prst="line">
            <a:avLst/>
          </a:prstGeom>
          <a:noFill/>
          <a:ln w="25400">
            <a:solidFill>
              <a:srgbClr val="C00000"/>
            </a:solidFill>
            <a:round/>
            <a:headEnd type="stealth" w="lg" len="lg"/>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square" lIns="103541" tIns="51771" rIns="103541" bIns="51771">
            <a:spAutoFit/>
          </a:bodyPr>
          <a:lstStyle/>
          <a:p>
            <a:endParaRPr lang="zh-CN" altLang="en-US">
              <a:latin typeface="微软雅黑" panose="020B0503020204020204" pitchFamily="34" charset="-122"/>
              <a:ea typeface="微软雅黑" panose="020B0503020204020204" pitchFamily="34" charset="-122"/>
            </a:endParaRPr>
          </a:p>
        </p:txBody>
      </p:sp>
      <p:sp>
        <p:nvSpPr>
          <p:cNvPr id="79" name="Line 323">
            <a:extLst>
              <a:ext uri="{FF2B5EF4-FFF2-40B4-BE49-F238E27FC236}">
                <a16:creationId xmlns:a16="http://schemas.microsoft.com/office/drawing/2014/main" id="{8ED894CF-745F-4D42-98C8-ADB22BCBF67D}"/>
              </a:ext>
            </a:extLst>
          </p:cNvPr>
          <p:cNvSpPr>
            <a:spLocks noChangeShapeType="1"/>
          </p:cNvSpPr>
          <p:nvPr/>
        </p:nvSpPr>
        <p:spPr bwMode="auto">
          <a:xfrm flipV="1">
            <a:off x="5915980" y="3716338"/>
            <a:ext cx="0" cy="575628"/>
          </a:xfrm>
          <a:prstGeom prst="line">
            <a:avLst/>
          </a:prstGeom>
          <a:noFill/>
          <a:ln w="28575">
            <a:solidFill>
              <a:srgbClr val="0070C0"/>
            </a:solidFill>
            <a:round/>
            <a:headEnd type="triangle" w="med" len="med"/>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81" name="Line 339">
            <a:extLst>
              <a:ext uri="{FF2B5EF4-FFF2-40B4-BE49-F238E27FC236}">
                <a16:creationId xmlns:a16="http://schemas.microsoft.com/office/drawing/2014/main" id="{42CF3E78-8767-41D2-A72C-F7317ED639F4}"/>
              </a:ext>
            </a:extLst>
          </p:cNvPr>
          <p:cNvSpPr>
            <a:spLocks noChangeShapeType="1"/>
          </p:cNvSpPr>
          <p:nvPr/>
        </p:nvSpPr>
        <p:spPr bwMode="auto">
          <a:xfrm flipH="1">
            <a:off x="1748813" y="3248979"/>
            <a:ext cx="540000" cy="0"/>
          </a:xfrm>
          <a:prstGeom prst="line">
            <a:avLst/>
          </a:prstGeom>
          <a:noFill/>
          <a:ln w="25400">
            <a:solidFill>
              <a:srgbClr val="C00000"/>
            </a:solidFill>
            <a:round/>
            <a:headEnd type="stealth" w="lg" len="lg"/>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lIns="103541" tIns="51771" rIns="103541" bIns="51771">
            <a:spAutoFit/>
          </a:bodyPr>
          <a:lstStyle/>
          <a:p>
            <a:endParaRPr lang="zh-CN" altLang="en-US"/>
          </a:p>
        </p:txBody>
      </p:sp>
      <p:sp>
        <p:nvSpPr>
          <p:cNvPr id="83" name="Line 330">
            <a:extLst>
              <a:ext uri="{FF2B5EF4-FFF2-40B4-BE49-F238E27FC236}">
                <a16:creationId xmlns:a16="http://schemas.microsoft.com/office/drawing/2014/main" id="{970C82FD-12F7-4243-ACF4-3BDDA158D1B2}"/>
              </a:ext>
            </a:extLst>
          </p:cNvPr>
          <p:cNvSpPr>
            <a:spLocks noChangeShapeType="1"/>
          </p:cNvSpPr>
          <p:nvPr/>
        </p:nvSpPr>
        <p:spPr bwMode="auto">
          <a:xfrm flipH="1">
            <a:off x="3107804" y="3392996"/>
            <a:ext cx="288000" cy="0"/>
          </a:xfrm>
          <a:prstGeom prst="line">
            <a:avLst/>
          </a:prstGeom>
          <a:noFill/>
          <a:ln w="19050">
            <a:solidFill>
              <a:srgbClr val="7030A0"/>
            </a:solidFill>
            <a:round/>
            <a:headEnd type="triangle" w="med" len="me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Line 330">
            <a:extLst>
              <a:ext uri="{FF2B5EF4-FFF2-40B4-BE49-F238E27FC236}">
                <a16:creationId xmlns:a16="http://schemas.microsoft.com/office/drawing/2014/main" id="{8B1A7DF8-B034-4578-903C-E8A412AD6D14}"/>
              </a:ext>
            </a:extLst>
          </p:cNvPr>
          <p:cNvSpPr>
            <a:spLocks noChangeShapeType="1"/>
          </p:cNvSpPr>
          <p:nvPr/>
        </p:nvSpPr>
        <p:spPr bwMode="auto">
          <a:xfrm flipH="1">
            <a:off x="3611756" y="2600908"/>
            <a:ext cx="288000" cy="0"/>
          </a:xfrm>
          <a:prstGeom prst="line">
            <a:avLst/>
          </a:prstGeom>
          <a:noFill/>
          <a:ln w="19050">
            <a:solidFill>
              <a:srgbClr val="7030A0"/>
            </a:solidFill>
            <a:round/>
            <a:headEnd type="triangle" w="med" len="me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87" name="Line 330">
            <a:extLst>
              <a:ext uri="{FF2B5EF4-FFF2-40B4-BE49-F238E27FC236}">
                <a16:creationId xmlns:a16="http://schemas.microsoft.com/office/drawing/2014/main" id="{7229C3D6-039A-47FE-AB27-1A2CA8AF8EB5}"/>
              </a:ext>
            </a:extLst>
          </p:cNvPr>
          <p:cNvSpPr>
            <a:spLocks noChangeShapeType="1"/>
          </p:cNvSpPr>
          <p:nvPr/>
        </p:nvSpPr>
        <p:spPr bwMode="auto">
          <a:xfrm rot="2302676" flipH="1">
            <a:off x="4870079" y="3013986"/>
            <a:ext cx="576000" cy="0"/>
          </a:xfrm>
          <a:prstGeom prst="line">
            <a:avLst/>
          </a:prstGeom>
          <a:noFill/>
          <a:ln w="19050">
            <a:solidFill>
              <a:srgbClr val="7030A0"/>
            </a:solidFill>
            <a:round/>
            <a:headEnd type="triangle" w="med" len="me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88" name="Freeform 158">
            <a:extLst>
              <a:ext uri="{FF2B5EF4-FFF2-40B4-BE49-F238E27FC236}">
                <a16:creationId xmlns:a16="http://schemas.microsoft.com/office/drawing/2014/main" id="{02D70FA7-79F3-4C1B-8B5F-071C40D7E1A0}"/>
              </a:ext>
            </a:extLst>
          </p:cNvPr>
          <p:cNvSpPr>
            <a:spLocks/>
          </p:cNvSpPr>
          <p:nvPr/>
        </p:nvSpPr>
        <p:spPr bwMode="auto">
          <a:xfrm rot="466280">
            <a:off x="2559459" y="1659972"/>
            <a:ext cx="3898214" cy="1497606"/>
          </a:xfrm>
          <a:custGeom>
            <a:avLst/>
            <a:gdLst>
              <a:gd name="T0" fmla="*/ 1547 w 1547"/>
              <a:gd name="T1" fmla="*/ 545 h 690"/>
              <a:gd name="T2" fmla="*/ 758 w 1547"/>
              <a:gd name="T3" fmla="*/ 2 h 690"/>
              <a:gd name="T4" fmla="*/ 0 w 1547"/>
              <a:gd name="T5" fmla="*/ 690 h 690"/>
              <a:gd name="T6" fmla="*/ 0 60000 65536"/>
              <a:gd name="T7" fmla="*/ 0 60000 65536"/>
              <a:gd name="T8" fmla="*/ 0 60000 65536"/>
            </a:gdLst>
            <a:ahLst/>
            <a:cxnLst>
              <a:cxn ang="T6">
                <a:pos x="T0" y="T1"/>
              </a:cxn>
              <a:cxn ang="T7">
                <a:pos x="T2" y="T3"/>
              </a:cxn>
              <a:cxn ang="T8">
                <a:pos x="T4" y="T5"/>
              </a:cxn>
            </a:cxnLst>
            <a:rect l="0" t="0" r="r" b="b"/>
            <a:pathLst>
              <a:path w="1547" h="690">
                <a:moveTo>
                  <a:pt x="1547" y="545"/>
                </a:moveTo>
                <a:cubicBezTo>
                  <a:pt x="1355" y="337"/>
                  <a:pt x="1144" y="0"/>
                  <a:pt x="758" y="2"/>
                </a:cubicBezTo>
                <a:cubicBezTo>
                  <a:pt x="372" y="4"/>
                  <a:pt x="89" y="428"/>
                  <a:pt x="0" y="690"/>
                </a:cubicBezTo>
              </a:path>
            </a:pathLst>
          </a:custGeom>
          <a:noFill/>
          <a:ln w="28575" cap="flat" cmpd="sng">
            <a:solidFill>
              <a:srgbClr val="0070C0"/>
            </a:solidFill>
            <a:prstDash val="dash"/>
            <a:round/>
            <a:headEnd type="none" w="med" len="lg"/>
            <a:tailEnd type="stealth" w="lg" len="lg"/>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pic>
        <p:nvPicPr>
          <p:cNvPr id="27" name="Picture 2" descr="G:\做的项目\公共\扁平图标切换\更新2015_01_21\oss扁平图标库2015_01_21更新-04.png">
            <a:extLst>
              <a:ext uri="{FF2B5EF4-FFF2-40B4-BE49-F238E27FC236}">
                <a16:creationId xmlns:a16="http://schemas.microsoft.com/office/drawing/2014/main" id="{581D3A23-989E-480E-A9A3-9AD47BCA1852}"/>
              </a:ext>
            </a:extLst>
          </p:cNvPr>
          <p:cNvPicPr>
            <a:picLocks noChangeAspect="1" noChangeArrowheads="1"/>
          </p:cNvPicPr>
          <p:nvPr/>
        </p:nvPicPr>
        <p:blipFill>
          <a:blip r:embed="rId3" cstate="print"/>
          <a:stretch>
            <a:fillRect/>
          </a:stretch>
        </p:blipFill>
        <p:spPr bwMode="auto">
          <a:xfrm>
            <a:off x="5736000" y="2920681"/>
            <a:ext cx="720000" cy="671183"/>
          </a:xfrm>
          <a:prstGeom prst="rect">
            <a:avLst/>
          </a:prstGeom>
          <a:noFill/>
          <a:ln>
            <a:solidFill>
              <a:srgbClr val="002060"/>
            </a:solidFill>
          </a:ln>
        </p:spPr>
      </p:pic>
      <p:sp>
        <p:nvSpPr>
          <p:cNvPr id="89" name="Rectangle 327">
            <a:extLst>
              <a:ext uri="{FF2B5EF4-FFF2-40B4-BE49-F238E27FC236}">
                <a16:creationId xmlns:a16="http://schemas.microsoft.com/office/drawing/2014/main" id="{B11BBD41-35E8-4038-878F-73B7697DF503}"/>
              </a:ext>
            </a:extLst>
          </p:cNvPr>
          <p:cNvSpPr>
            <a:spLocks noChangeArrowheads="1"/>
          </p:cNvSpPr>
          <p:nvPr/>
        </p:nvSpPr>
        <p:spPr bwMode="auto">
          <a:xfrm>
            <a:off x="2874589" y="5904489"/>
            <a:ext cx="661543" cy="302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6435" tIns="58219" rIns="116435" bIns="58219">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单播</a:t>
            </a:r>
            <a:r>
              <a:rPr lang="en-US" altLang="zh-CN" sz="1200" b="1" dirty="0">
                <a:latin typeface="微软雅黑" panose="020B0503020204020204" pitchFamily="34" charset="-122"/>
                <a:ea typeface="微软雅黑" panose="020B0503020204020204" pitchFamily="34" charset="-122"/>
              </a:rPr>
              <a:t>)</a:t>
            </a:r>
          </a:p>
        </p:txBody>
      </p:sp>
      <p:sp>
        <p:nvSpPr>
          <p:cNvPr id="90" name="Line 339">
            <a:extLst>
              <a:ext uri="{FF2B5EF4-FFF2-40B4-BE49-F238E27FC236}">
                <a16:creationId xmlns:a16="http://schemas.microsoft.com/office/drawing/2014/main" id="{DBA1B501-1B80-42F0-A6D2-0950E6EDA2C4}"/>
              </a:ext>
            </a:extLst>
          </p:cNvPr>
          <p:cNvSpPr>
            <a:spLocks noChangeShapeType="1"/>
          </p:cNvSpPr>
          <p:nvPr/>
        </p:nvSpPr>
        <p:spPr bwMode="auto">
          <a:xfrm flipH="1">
            <a:off x="3107804" y="3165169"/>
            <a:ext cx="288000" cy="0"/>
          </a:xfrm>
          <a:prstGeom prst="line">
            <a:avLst/>
          </a:prstGeom>
          <a:noFill/>
          <a:ln w="25400">
            <a:solidFill>
              <a:srgbClr val="C00000"/>
            </a:solidFill>
            <a:round/>
            <a:headEnd type="stealth" w="lg" len="lg"/>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lIns="103541" tIns="51771" rIns="103541" bIns="51771">
            <a:spAutoFit/>
          </a:bodyPr>
          <a:lstStyle/>
          <a:p>
            <a:endParaRPr lang="zh-CN" altLang="en-US"/>
          </a:p>
        </p:txBody>
      </p:sp>
      <p:sp>
        <p:nvSpPr>
          <p:cNvPr id="91" name="Line 339">
            <a:extLst>
              <a:ext uri="{FF2B5EF4-FFF2-40B4-BE49-F238E27FC236}">
                <a16:creationId xmlns:a16="http://schemas.microsoft.com/office/drawing/2014/main" id="{E110E2CA-6193-49D8-95F8-A540CCC960D9}"/>
              </a:ext>
            </a:extLst>
          </p:cNvPr>
          <p:cNvSpPr>
            <a:spLocks noChangeShapeType="1"/>
          </p:cNvSpPr>
          <p:nvPr/>
        </p:nvSpPr>
        <p:spPr bwMode="auto">
          <a:xfrm flipH="1">
            <a:off x="3611756" y="2348880"/>
            <a:ext cx="288000" cy="0"/>
          </a:xfrm>
          <a:prstGeom prst="line">
            <a:avLst/>
          </a:prstGeom>
          <a:noFill/>
          <a:ln w="25400">
            <a:solidFill>
              <a:srgbClr val="C00000"/>
            </a:solidFill>
            <a:round/>
            <a:headEnd type="stealth" w="lg" len="lg"/>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lIns="103541" tIns="51771" rIns="103541" bIns="51771">
            <a:spAutoFit/>
          </a:bodyPr>
          <a:lstStyle/>
          <a:p>
            <a:endParaRPr lang="zh-CN" altLang="en-US"/>
          </a:p>
        </p:txBody>
      </p:sp>
      <p:sp>
        <p:nvSpPr>
          <p:cNvPr id="94" name="Line 330">
            <a:extLst>
              <a:ext uri="{FF2B5EF4-FFF2-40B4-BE49-F238E27FC236}">
                <a16:creationId xmlns:a16="http://schemas.microsoft.com/office/drawing/2014/main" id="{3827E91D-0656-426F-8460-27C50BC02173}"/>
              </a:ext>
            </a:extLst>
          </p:cNvPr>
          <p:cNvSpPr>
            <a:spLocks noChangeShapeType="1"/>
          </p:cNvSpPr>
          <p:nvPr/>
        </p:nvSpPr>
        <p:spPr bwMode="auto">
          <a:xfrm rot="2302676" flipH="1">
            <a:off x="5032365" y="2768735"/>
            <a:ext cx="576000" cy="0"/>
          </a:xfrm>
          <a:prstGeom prst="line">
            <a:avLst/>
          </a:prstGeom>
          <a:noFill/>
          <a:ln w="19050">
            <a:solidFill>
              <a:srgbClr val="C00000"/>
            </a:solidFill>
            <a:round/>
            <a:headEnd type="triangle" w="med" len="me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95" name="Rectangle 157">
            <a:extLst>
              <a:ext uri="{FF2B5EF4-FFF2-40B4-BE49-F238E27FC236}">
                <a16:creationId xmlns:a16="http://schemas.microsoft.com/office/drawing/2014/main" id="{7BE4C423-E58F-413B-97C2-69E63DCAECE8}"/>
              </a:ext>
            </a:extLst>
          </p:cNvPr>
          <p:cNvSpPr>
            <a:spLocks noChangeArrowheads="1"/>
          </p:cNvSpPr>
          <p:nvPr/>
        </p:nvSpPr>
        <p:spPr bwMode="auto">
          <a:xfrm>
            <a:off x="7680180" y="5127180"/>
            <a:ext cx="3792683" cy="543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541" tIns="51771" rIns="103541" bIns="51771"/>
          <a:lstStyle>
            <a:lvl1pPr defTabSz="1028700" eaLnBrk="0" hangingPunct="0">
              <a:defRPr i="1">
                <a:solidFill>
                  <a:schemeClr val="tx1"/>
                </a:solidFill>
                <a:latin typeface="Arial" panose="020B0604020202020204" pitchFamily="34" charset="0"/>
                <a:ea typeface="宋体" panose="02010600030101010101" pitchFamily="2" charset="-122"/>
              </a:defRPr>
            </a:lvl1pPr>
            <a:lvl2pPr marL="742950" indent="-285750" defTabSz="1028700" eaLnBrk="0" hangingPunct="0">
              <a:defRPr i="1">
                <a:solidFill>
                  <a:schemeClr val="tx1"/>
                </a:solidFill>
                <a:latin typeface="Arial" panose="020B0604020202020204" pitchFamily="34" charset="0"/>
                <a:ea typeface="宋体" panose="02010600030101010101" pitchFamily="2" charset="-122"/>
              </a:defRPr>
            </a:lvl2pPr>
            <a:lvl3pPr marL="1143000" indent="-228600" defTabSz="1028700" eaLnBrk="0" hangingPunct="0">
              <a:defRPr i="1">
                <a:solidFill>
                  <a:schemeClr val="tx1"/>
                </a:solidFill>
                <a:latin typeface="Arial" panose="020B0604020202020204" pitchFamily="34" charset="0"/>
                <a:ea typeface="宋体" panose="02010600030101010101" pitchFamily="2" charset="-122"/>
              </a:defRPr>
            </a:lvl3pPr>
            <a:lvl4pPr marL="1600200" indent="-228600" defTabSz="1028700" eaLnBrk="0" hangingPunct="0">
              <a:defRPr i="1">
                <a:solidFill>
                  <a:schemeClr val="tx1"/>
                </a:solidFill>
                <a:latin typeface="Arial" panose="020B0604020202020204" pitchFamily="34" charset="0"/>
                <a:ea typeface="宋体" panose="02010600030101010101" pitchFamily="2" charset="-122"/>
              </a:defRPr>
            </a:lvl4pPr>
            <a:lvl5pPr marL="2057400" indent="-228600" defTabSz="1028700" eaLnBrk="0" hangingPunct="0">
              <a:defRPr i="1">
                <a:solidFill>
                  <a:schemeClr val="tx1"/>
                </a:solidFill>
                <a:latin typeface="Arial" panose="020B0604020202020204" pitchFamily="34" charset="0"/>
                <a:ea typeface="宋体" panose="02010600030101010101" pitchFamily="2" charset="-122"/>
              </a:defRPr>
            </a:lvl5pPr>
            <a:lvl6pPr marL="2514600" indent="-228600" defTabSz="10287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10287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10287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10287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fontAlgn="base"/>
            <a:r>
              <a:rPr lang="en-US" altLang="zh-CN" sz="1400" i="0" dirty="0">
                <a:latin typeface="微软雅黑" panose="020B0503020204020204" pitchFamily="34" charset="-122"/>
                <a:ea typeface="微软雅黑" panose="020B0503020204020204" pitchFamily="34" charset="-122"/>
              </a:rPr>
              <a:t>RP</a:t>
            </a:r>
            <a:r>
              <a:rPr lang="zh-CN" altLang="en-US" sz="1400" i="0" dirty="0">
                <a:latin typeface="微软雅黑" panose="020B0503020204020204" pitchFamily="34" charset="-122"/>
                <a:ea typeface="微软雅黑" panose="020B0503020204020204" pitchFamily="34" charset="-122"/>
              </a:rPr>
              <a:t>向第一跳路由器发送注册停止（</a:t>
            </a:r>
            <a:r>
              <a:rPr lang="en-US" altLang="zh-CN" sz="1400" i="0" dirty="0">
                <a:latin typeface="微软雅黑" panose="020B0503020204020204" pitchFamily="34" charset="-122"/>
                <a:ea typeface="微软雅黑" panose="020B0503020204020204" pitchFamily="34" charset="-122"/>
              </a:rPr>
              <a:t>Register-Stop</a:t>
            </a:r>
            <a:r>
              <a:rPr lang="zh-CN" altLang="en-US" sz="1400" i="0" dirty="0">
                <a:latin typeface="微软雅黑" panose="020B0503020204020204" pitchFamily="34" charset="-122"/>
                <a:ea typeface="微软雅黑" panose="020B0503020204020204" pitchFamily="34" charset="-122"/>
              </a:rPr>
              <a:t>）消息</a:t>
            </a:r>
            <a:r>
              <a:rPr lang="zh-CN" altLang="zh-CN" sz="1400" i="0" dirty="0">
                <a:latin typeface="微软雅黑" panose="020B0503020204020204" pitchFamily="34" charset="-122"/>
                <a:ea typeface="微软雅黑" panose="020B0503020204020204" pitchFamily="34" charset="-122"/>
              </a:rPr>
              <a:t>，</a:t>
            </a:r>
            <a:r>
              <a:rPr lang="zh-CN" altLang="en-US" sz="1400" i="0" dirty="0">
                <a:latin typeface="微软雅黑" panose="020B0503020204020204" pitchFamily="34" charset="-122"/>
                <a:ea typeface="微软雅黑" panose="020B0503020204020204" pitchFamily="34" charset="-122"/>
              </a:rPr>
              <a:t>停止注册过程。</a:t>
            </a:r>
          </a:p>
        </p:txBody>
      </p:sp>
      <p:sp>
        <p:nvSpPr>
          <p:cNvPr id="96" name="Rectangle 173">
            <a:extLst>
              <a:ext uri="{FF2B5EF4-FFF2-40B4-BE49-F238E27FC236}">
                <a16:creationId xmlns:a16="http://schemas.microsoft.com/office/drawing/2014/main" id="{A14DA778-8B8F-498A-BE77-B7B96834ECFC}"/>
              </a:ext>
            </a:extLst>
          </p:cNvPr>
          <p:cNvSpPr>
            <a:spLocks noChangeArrowheads="1"/>
          </p:cNvSpPr>
          <p:nvPr/>
        </p:nvSpPr>
        <p:spPr bwMode="auto">
          <a:xfrm>
            <a:off x="7680180" y="4689268"/>
            <a:ext cx="3402632" cy="33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541" tIns="51771" rIns="103541" bIns="51771"/>
          <a:lstStyle>
            <a:lvl1pPr defTabSz="1028700" eaLnBrk="0" hangingPunct="0">
              <a:defRPr i="1">
                <a:solidFill>
                  <a:schemeClr val="tx1"/>
                </a:solidFill>
                <a:latin typeface="Arial" panose="020B0604020202020204" pitchFamily="34" charset="0"/>
                <a:ea typeface="宋体" panose="02010600030101010101" pitchFamily="2" charset="-122"/>
              </a:defRPr>
            </a:lvl1pPr>
            <a:lvl2pPr marL="742950" indent="-285750" defTabSz="1028700" eaLnBrk="0" hangingPunct="0">
              <a:defRPr i="1">
                <a:solidFill>
                  <a:schemeClr val="tx1"/>
                </a:solidFill>
                <a:latin typeface="Arial" panose="020B0604020202020204" pitchFamily="34" charset="0"/>
                <a:ea typeface="宋体" panose="02010600030101010101" pitchFamily="2" charset="-122"/>
              </a:defRPr>
            </a:lvl2pPr>
            <a:lvl3pPr marL="1143000" indent="-228600" defTabSz="1028700" eaLnBrk="0" hangingPunct="0">
              <a:defRPr i="1">
                <a:solidFill>
                  <a:schemeClr val="tx1"/>
                </a:solidFill>
                <a:latin typeface="Arial" panose="020B0604020202020204" pitchFamily="34" charset="0"/>
                <a:ea typeface="宋体" panose="02010600030101010101" pitchFamily="2" charset="-122"/>
              </a:defRPr>
            </a:lvl3pPr>
            <a:lvl4pPr marL="1600200" indent="-228600" defTabSz="1028700" eaLnBrk="0" hangingPunct="0">
              <a:defRPr i="1">
                <a:solidFill>
                  <a:schemeClr val="tx1"/>
                </a:solidFill>
                <a:latin typeface="Arial" panose="020B0604020202020204" pitchFamily="34" charset="0"/>
                <a:ea typeface="宋体" panose="02010600030101010101" pitchFamily="2" charset="-122"/>
              </a:defRPr>
            </a:lvl4pPr>
            <a:lvl5pPr marL="2057400" indent="-228600" defTabSz="1028700" eaLnBrk="0" hangingPunct="0">
              <a:defRPr i="1">
                <a:solidFill>
                  <a:schemeClr val="tx1"/>
                </a:solidFill>
                <a:latin typeface="Arial" panose="020B0604020202020204" pitchFamily="34" charset="0"/>
                <a:ea typeface="宋体" panose="02010600030101010101" pitchFamily="2" charset="-122"/>
              </a:defRPr>
            </a:lvl5pPr>
            <a:lvl6pPr marL="2514600" indent="-228600" defTabSz="10287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10287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10287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10287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fontAlgn="base"/>
            <a:r>
              <a:rPr lang="zh-CN" altLang="en-US" sz="1400" i="0" dirty="0">
                <a:latin typeface="微软雅黑" panose="020B0503020204020204" pitchFamily="34" charset="-122"/>
                <a:ea typeface="微软雅黑" panose="020B0503020204020204" pitchFamily="34" charset="-122"/>
              </a:rPr>
              <a:t>数据流从组播源通过源树到达</a:t>
            </a:r>
            <a:r>
              <a:rPr lang="en-US" altLang="zh-CN" sz="1400" i="0" dirty="0">
                <a:latin typeface="微软雅黑" panose="020B0503020204020204" pitchFamily="34" charset="-122"/>
                <a:ea typeface="微软雅黑" panose="020B0503020204020204" pitchFamily="34" charset="-122"/>
              </a:rPr>
              <a:t>RP</a:t>
            </a:r>
            <a:r>
              <a:rPr lang="zh-CN" altLang="en-US" sz="1400" i="0" dirty="0">
                <a:latin typeface="微软雅黑" panose="020B0503020204020204" pitchFamily="34" charset="-122"/>
                <a:ea typeface="微软雅黑" panose="020B0503020204020204" pitchFamily="34" charset="-122"/>
              </a:rPr>
              <a:t>。</a:t>
            </a:r>
            <a:endParaRPr lang="en-US" altLang="zh-CN" sz="1400" i="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01605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left)">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wipe(right)">
                                      <p:cBhvr>
                                        <p:cTn id="12" dur="500"/>
                                        <p:tgtEl>
                                          <p:spTgt spid="88"/>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6"/>
                                        </p:tgtEl>
                                        <p:attrNameLst>
                                          <p:attrName>style.visibility</p:attrName>
                                        </p:attrNameLst>
                                      </p:cBhvr>
                                      <p:to>
                                        <p:strVal val="visible"/>
                                      </p:to>
                                    </p:set>
                                    <p:animEffect transition="in" filter="wipe(left)">
                                      <p:cBhvr>
                                        <p:cTn id="16" dur="500"/>
                                        <p:tgtEl>
                                          <p:spTgt spid="9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5"/>
                                        </p:tgtEl>
                                        <p:attrNameLst>
                                          <p:attrName>style.visibility</p:attrName>
                                        </p:attrNameLst>
                                      </p:cBhvr>
                                      <p:to>
                                        <p:strVal val="visible"/>
                                      </p:to>
                                    </p:set>
                                    <p:animEffect transition="in" filter="wipe(left)">
                                      <p:cBhvr>
                                        <p:cTn id="21"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utoUpdateAnimBg="0"/>
      <p:bldP spid="96"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4A5C61-0994-4276-B071-1DF63495C4F9}"/>
              </a:ext>
            </a:extLst>
          </p:cNvPr>
          <p:cNvSpPr>
            <a:spLocks noGrp="1"/>
          </p:cNvSpPr>
          <p:nvPr>
            <p:ph type="title"/>
          </p:nvPr>
        </p:nvSpPr>
        <p:spPr/>
        <p:txBody>
          <a:bodyPr/>
          <a:lstStyle/>
          <a:p>
            <a:r>
              <a:rPr lang="zh-CN" altLang="en-US" dirty="0"/>
              <a:t>组播流转发过程</a:t>
            </a:r>
          </a:p>
        </p:txBody>
      </p:sp>
      <p:pic>
        <p:nvPicPr>
          <p:cNvPr id="4" name="Picture 2" descr="G:\做的项目\公共\扁平图标切换\更新2015_01_21\oss扁平图标库2015_01_21更新-04.png">
            <a:extLst>
              <a:ext uri="{FF2B5EF4-FFF2-40B4-BE49-F238E27FC236}">
                <a16:creationId xmlns:a16="http://schemas.microsoft.com/office/drawing/2014/main" id="{C7D413DD-54CA-4977-B9D7-84AB127E0A1B}"/>
              </a:ext>
            </a:extLst>
          </p:cNvPr>
          <p:cNvPicPr>
            <a:picLocks noChangeAspect="1" noChangeArrowheads="1"/>
          </p:cNvPicPr>
          <p:nvPr/>
        </p:nvPicPr>
        <p:blipFill>
          <a:blip r:embed="rId3" cstate="print"/>
          <a:stretch>
            <a:fillRect/>
          </a:stretch>
        </p:blipFill>
        <p:spPr bwMode="auto">
          <a:xfrm>
            <a:off x="7610260" y="1187578"/>
            <a:ext cx="720000" cy="671183"/>
          </a:xfrm>
          <a:prstGeom prst="rect">
            <a:avLst/>
          </a:prstGeom>
          <a:noFill/>
        </p:spPr>
      </p:pic>
      <p:pic>
        <p:nvPicPr>
          <p:cNvPr id="5" name="Picture 2" descr="G:\做的项目\公共\扁平图标切换\更新2015_01_21\oss扁平图标库2015_01_21更新-04.png">
            <a:extLst>
              <a:ext uri="{FF2B5EF4-FFF2-40B4-BE49-F238E27FC236}">
                <a16:creationId xmlns:a16="http://schemas.microsoft.com/office/drawing/2014/main" id="{1437DD4A-6E13-4C4D-A7E4-8E3BB1C8F38B}"/>
              </a:ext>
            </a:extLst>
          </p:cNvPr>
          <p:cNvPicPr>
            <a:picLocks noChangeAspect="1" noChangeArrowheads="1"/>
          </p:cNvPicPr>
          <p:nvPr/>
        </p:nvPicPr>
        <p:blipFill>
          <a:blip r:embed="rId3" cstate="print"/>
          <a:stretch>
            <a:fillRect/>
          </a:stretch>
        </p:blipFill>
        <p:spPr bwMode="auto">
          <a:xfrm>
            <a:off x="7610260" y="2077035"/>
            <a:ext cx="720000" cy="671183"/>
          </a:xfrm>
          <a:prstGeom prst="rect">
            <a:avLst/>
          </a:prstGeom>
          <a:noFill/>
        </p:spPr>
      </p:pic>
      <p:pic>
        <p:nvPicPr>
          <p:cNvPr id="6" name="Picture 2" descr="G:\做的项目\公共\扁平图标切换\更新2015_01_21\oss扁平图标库2015_01_21更新-04.png">
            <a:extLst>
              <a:ext uri="{FF2B5EF4-FFF2-40B4-BE49-F238E27FC236}">
                <a16:creationId xmlns:a16="http://schemas.microsoft.com/office/drawing/2014/main" id="{CE69526D-7558-4FFD-8BFA-97D47FABD5F4}"/>
              </a:ext>
            </a:extLst>
          </p:cNvPr>
          <p:cNvPicPr>
            <a:picLocks noChangeAspect="1" noChangeArrowheads="1"/>
          </p:cNvPicPr>
          <p:nvPr/>
        </p:nvPicPr>
        <p:blipFill>
          <a:blip r:embed="rId3" cstate="print"/>
          <a:stretch>
            <a:fillRect/>
          </a:stretch>
        </p:blipFill>
        <p:spPr bwMode="auto">
          <a:xfrm>
            <a:off x="9516380" y="2906883"/>
            <a:ext cx="720000" cy="671183"/>
          </a:xfrm>
          <a:prstGeom prst="rect">
            <a:avLst/>
          </a:prstGeom>
          <a:noFill/>
        </p:spPr>
      </p:pic>
      <p:pic>
        <p:nvPicPr>
          <p:cNvPr id="7" name="Picture 2" descr="G:\做的项目\公共\扁平图标切换\更新2015_01_21\oss扁平图标库2015_01_21更新-04.png">
            <a:extLst>
              <a:ext uri="{FF2B5EF4-FFF2-40B4-BE49-F238E27FC236}">
                <a16:creationId xmlns:a16="http://schemas.microsoft.com/office/drawing/2014/main" id="{B5A02CEB-F8EC-446D-AC59-BE7E420C1D21}"/>
              </a:ext>
            </a:extLst>
          </p:cNvPr>
          <p:cNvPicPr>
            <a:picLocks noChangeAspect="1" noChangeArrowheads="1"/>
          </p:cNvPicPr>
          <p:nvPr/>
        </p:nvPicPr>
        <p:blipFill>
          <a:blip r:embed="rId3" cstate="print"/>
          <a:stretch>
            <a:fillRect/>
          </a:stretch>
        </p:blipFill>
        <p:spPr bwMode="auto">
          <a:xfrm>
            <a:off x="5736000" y="4474942"/>
            <a:ext cx="720000" cy="671183"/>
          </a:xfrm>
          <a:prstGeom prst="rect">
            <a:avLst/>
          </a:prstGeom>
          <a:noFill/>
        </p:spPr>
      </p:pic>
      <p:sp>
        <p:nvSpPr>
          <p:cNvPr id="8" name="Line 10">
            <a:extLst>
              <a:ext uri="{FF2B5EF4-FFF2-40B4-BE49-F238E27FC236}">
                <a16:creationId xmlns:a16="http://schemas.microsoft.com/office/drawing/2014/main" id="{F7021BFE-D80D-4AE7-91D2-3CECF51C4FFB}"/>
              </a:ext>
            </a:extLst>
          </p:cNvPr>
          <p:cNvSpPr>
            <a:spLocks noChangeShapeType="1"/>
          </p:cNvSpPr>
          <p:nvPr/>
        </p:nvSpPr>
        <p:spPr bwMode="auto">
          <a:xfrm flipV="1">
            <a:off x="3503712" y="2262916"/>
            <a:ext cx="0" cy="201600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25">
            <a:extLst>
              <a:ext uri="{FF2B5EF4-FFF2-40B4-BE49-F238E27FC236}">
                <a16:creationId xmlns:a16="http://schemas.microsoft.com/office/drawing/2014/main" id="{285B625D-E462-4C9A-BB7F-ED2428D954C6}"/>
              </a:ext>
            </a:extLst>
          </p:cNvPr>
          <p:cNvSpPr>
            <a:spLocks noChangeShapeType="1"/>
          </p:cNvSpPr>
          <p:nvPr/>
        </p:nvSpPr>
        <p:spPr bwMode="auto">
          <a:xfrm>
            <a:off x="3513017" y="4077072"/>
            <a:ext cx="458787"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26">
            <a:extLst>
              <a:ext uri="{FF2B5EF4-FFF2-40B4-BE49-F238E27FC236}">
                <a16:creationId xmlns:a16="http://schemas.microsoft.com/office/drawing/2014/main" id="{00822CE7-BAE8-4BED-9866-9FF04F5EFA88}"/>
              </a:ext>
            </a:extLst>
          </p:cNvPr>
          <p:cNvSpPr>
            <a:spLocks noChangeShapeType="1"/>
          </p:cNvSpPr>
          <p:nvPr/>
        </p:nvSpPr>
        <p:spPr bwMode="auto">
          <a:xfrm>
            <a:off x="3503712" y="2472466"/>
            <a:ext cx="468092"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28">
            <a:extLst>
              <a:ext uri="{FF2B5EF4-FFF2-40B4-BE49-F238E27FC236}">
                <a16:creationId xmlns:a16="http://schemas.microsoft.com/office/drawing/2014/main" id="{078A76F3-2A29-4B46-976B-53792CDFDF86}"/>
              </a:ext>
            </a:extLst>
          </p:cNvPr>
          <p:cNvSpPr>
            <a:spLocks noChangeShapeType="1"/>
          </p:cNvSpPr>
          <p:nvPr/>
        </p:nvSpPr>
        <p:spPr bwMode="auto">
          <a:xfrm>
            <a:off x="3081793" y="3248980"/>
            <a:ext cx="421919"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26">
            <a:extLst>
              <a:ext uri="{FF2B5EF4-FFF2-40B4-BE49-F238E27FC236}">
                <a16:creationId xmlns:a16="http://schemas.microsoft.com/office/drawing/2014/main" id="{A05D2C28-8D91-40BA-8DC3-2AB043054407}"/>
              </a:ext>
            </a:extLst>
          </p:cNvPr>
          <p:cNvSpPr>
            <a:spLocks noChangeShapeType="1"/>
          </p:cNvSpPr>
          <p:nvPr/>
        </p:nvSpPr>
        <p:spPr bwMode="auto">
          <a:xfrm flipV="1">
            <a:off x="4691804" y="1953681"/>
            <a:ext cx="1044170" cy="518749"/>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26">
            <a:extLst>
              <a:ext uri="{FF2B5EF4-FFF2-40B4-BE49-F238E27FC236}">
                <a16:creationId xmlns:a16="http://schemas.microsoft.com/office/drawing/2014/main" id="{AFA4DAEA-9339-4325-BB24-0D53709733B0}"/>
              </a:ext>
            </a:extLst>
          </p:cNvPr>
          <p:cNvSpPr>
            <a:spLocks noChangeShapeType="1"/>
          </p:cNvSpPr>
          <p:nvPr/>
        </p:nvSpPr>
        <p:spPr bwMode="auto">
          <a:xfrm>
            <a:off x="4691778" y="2472430"/>
            <a:ext cx="1044187" cy="776549"/>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 name="组合 13">
            <a:extLst>
              <a:ext uri="{FF2B5EF4-FFF2-40B4-BE49-F238E27FC236}">
                <a16:creationId xmlns:a16="http://schemas.microsoft.com/office/drawing/2014/main" id="{D4A4B4B7-3AAE-42DC-A692-76792E2E725E}"/>
              </a:ext>
            </a:extLst>
          </p:cNvPr>
          <p:cNvGrpSpPr/>
          <p:nvPr/>
        </p:nvGrpSpPr>
        <p:grpSpPr>
          <a:xfrm>
            <a:off x="4100479" y="2744924"/>
            <a:ext cx="427038" cy="295275"/>
            <a:chOff x="4555377" y="3068960"/>
            <a:chExt cx="427038" cy="295275"/>
          </a:xfrm>
        </p:grpSpPr>
        <p:sp>
          <p:nvSpPr>
            <p:cNvPr id="15" name="Line 37">
              <a:extLst>
                <a:ext uri="{FF2B5EF4-FFF2-40B4-BE49-F238E27FC236}">
                  <a16:creationId xmlns:a16="http://schemas.microsoft.com/office/drawing/2014/main" id="{60ACE42E-86C9-49A5-9BAE-D91C0D753CB1}"/>
                </a:ext>
              </a:extLst>
            </p:cNvPr>
            <p:cNvSpPr>
              <a:spLocks noChangeShapeType="1"/>
            </p:cNvSpPr>
            <p:nvPr/>
          </p:nvSpPr>
          <p:spPr bwMode="auto">
            <a:xfrm flipV="1">
              <a:off x="4768896" y="3068960"/>
              <a:ext cx="0" cy="293485"/>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38">
              <a:extLst>
                <a:ext uri="{FF2B5EF4-FFF2-40B4-BE49-F238E27FC236}">
                  <a16:creationId xmlns:a16="http://schemas.microsoft.com/office/drawing/2014/main" id="{AA71D797-094C-4617-A7F6-9E2B0A441938}"/>
                </a:ext>
              </a:extLst>
            </p:cNvPr>
            <p:cNvSpPr>
              <a:spLocks noChangeShapeType="1"/>
            </p:cNvSpPr>
            <p:nvPr/>
          </p:nvSpPr>
          <p:spPr bwMode="auto">
            <a:xfrm>
              <a:off x="4555377" y="3364235"/>
              <a:ext cx="427038"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p>
          </p:txBody>
        </p:sp>
      </p:grpSp>
      <p:pic>
        <p:nvPicPr>
          <p:cNvPr id="17" name="Picture 2" descr="G:\做的项目\公共\扁平图标切换\更新2015_01_21\oss扁平图标库2015_01_21更新-04.png">
            <a:extLst>
              <a:ext uri="{FF2B5EF4-FFF2-40B4-BE49-F238E27FC236}">
                <a16:creationId xmlns:a16="http://schemas.microsoft.com/office/drawing/2014/main" id="{C14D9E4C-2A3A-4981-A728-20423CDBDF2E}"/>
              </a:ext>
            </a:extLst>
          </p:cNvPr>
          <p:cNvPicPr>
            <a:picLocks noChangeAspect="1" noChangeArrowheads="1"/>
          </p:cNvPicPr>
          <p:nvPr/>
        </p:nvPicPr>
        <p:blipFill>
          <a:blip r:embed="rId3" cstate="print"/>
          <a:stretch>
            <a:fillRect/>
          </a:stretch>
        </p:blipFill>
        <p:spPr bwMode="auto">
          <a:xfrm>
            <a:off x="3971804" y="2135459"/>
            <a:ext cx="720000" cy="671183"/>
          </a:xfrm>
          <a:prstGeom prst="rect">
            <a:avLst/>
          </a:prstGeom>
          <a:noFill/>
        </p:spPr>
      </p:pic>
      <p:sp>
        <p:nvSpPr>
          <p:cNvPr id="18" name="Line 13">
            <a:extLst>
              <a:ext uri="{FF2B5EF4-FFF2-40B4-BE49-F238E27FC236}">
                <a16:creationId xmlns:a16="http://schemas.microsoft.com/office/drawing/2014/main" id="{81787F98-EE35-4E97-B2D5-CBA61BCB3D7D}"/>
              </a:ext>
            </a:extLst>
          </p:cNvPr>
          <p:cNvSpPr>
            <a:spLocks noChangeShapeType="1"/>
          </p:cNvSpPr>
          <p:nvPr/>
        </p:nvSpPr>
        <p:spPr bwMode="auto">
          <a:xfrm>
            <a:off x="7245135" y="1522108"/>
            <a:ext cx="365125"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8">
            <a:extLst>
              <a:ext uri="{FF2B5EF4-FFF2-40B4-BE49-F238E27FC236}">
                <a16:creationId xmlns:a16="http://schemas.microsoft.com/office/drawing/2014/main" id="{ECC88F05-9EB6-43D2-A260-38D3867A80DF}"/>
              </a:ext>
            </a:extLst>
          </p:cNvPr>
          <p:cNvSpPr>
            <a:spLocks noChangeShapeType="1"/>
          </p:cNvSpPr>
          <p:nvPr/>
        </p:nvSpPr>
        <p:spPr bwMode="auto">
          <a:xfrm>
            <a:off x="7245135" y="1318406"/>
            <a:ext cx="0" cy="124888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0" name="Group 39">
            <a:extLst>
              <a:ext uri="{FF2B5EF4-FFF2-40B4-BE49-F238E27FC236}">
                <a16:creationId xmlns:a16="http://schemas.microsoft.com/office/drawing/2014/main" id="{AA1E6132-0F12-4ABE-A5E7-1A769A879F21}"/>
              </a:ext>
            </a:extLst>
          </p:cNvPr>
          <p:cNvGrpSpPr>
            <a:grpSpLocks/>
          </p:cNvGrpSpPr>
          <p:nvPr/>
        </p:nvGrpSpPr>
        <p:grpSpPr bwMode="auto">
          <a:xfrm>
            <a:off x="4100479" y="3565773"/>
            <a:ext cx="427038" cy="295275"/>
            <a:chOff x="1775" y="2120"/>
            <a:chExt cx="240" cy="165"/>
          </a:xfrm>
        </p:grpSpPr>
        <p:sp>
          <p:nvSpPr>
            <p:cNvPr id="21" name="Line 40">
              <a:extLst>
                <a:ext uri="{FF2B5EF4-FFF2-40B4-BE49-F238E27FC236}">
                  <a16:creationId xmlns:a16="http://schemas.microsoft.com/office/drawing/2014/main" id="{43C3AC21-6959-46D7-8641-742E02BAB025}"/>
                </a:ext>
              </a:extLst>
            </p:cNvPr>
            <p:cNvSpPr>
              <a:spLocks noChangeShapeType="1"/>
            </p:cNvSpPr>
            <p:nvPr/>
          </p:nvSpPr>
          <p:spPr bwMode="auto">
            <a:xfrm>
              <a:off x="1895" y="2121"/>
              <a:ext cx="0" cy="164"/>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41">
              <a:extLst>
                <a:ext uri="{FF2B5EF4-FFF2-40B4-BE49-F238E27FC236}">
                  <a16:creationId xmlns:a16="http://schemas.microsoft.com/office/drawing/2014/main" id="{45B32C21-EF7F-4F3F-B95F-BC8F06B1EDB9}"/>
                </a:ext>
              </a:extLst>
            </p:cNvPr>
            <p:cNvSpPr>
              <a:spLocks noChangeShapeType="1"/>
            </p:cNvSpPr>
            <p:nvPr/>
          </p:nvSpPr>
          <p:spPr bwMode="auto">
            <a:xfrm>
              <a:off x="1775" y="2120"/>
              <a:ext cx="240"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23" name="Picture 2" descr="G:\做的项目\公共\扁平图标切换\更新2015_01_21\oss扁平图标库2015_01_21更新-04.png">
            <a:extLst>
              <a:ext uri="{FF2B5EF4-FFF2-40B4-BE49-F238E27FC236}">
                <a16:creationId xmlns:a16="http://schemas.microsoft.com/office/drawing/2014/main" id="{3B761546-ADF8-43F4-A7FC-CA9FB6572C97}"/>
              </a:ext>
            </a:extLst>
          </p:cNvPr>
          <p:cNvPicPr>
            <a:picLocks noChangeAspect="1" noChangeArrowheads="1"/>
          </p:cNvPicPr>
          <p:nvPr/>
        </p:nvPicPr>
        <p:blipFill>
          <a:blip r:embed="rId3" cstate="print"/>
          <a:stretch>
            <a:fillRect/>
          </a:stretch>
        </p:blipFill>
        <p:spPr bwMode="auto">
          <a:xfrm>
            <a:off x="3971804" y="3789040"/>
            <a:ext cx="720000" cy="671183"/>
          </a:xfrm>
          <a:prstGeom prst="rect">
            <a:avLst/>
          </a:prstGeom>
          <a:noFill/>
        </p:spPr>
      </p:pic>
      <p:grpSp>
        <p:nvGrpSpPr>
          <p:cNvPr id="24" name="Group 39">
            <a:extLst>
              <a:ext uri="{FF2B5EF4-FFF2-40B4-BE49-F238E27FC236}">
                <a16:creationId xmlns:a16="http://schemas.microsoft.com/office/drawing/2014/main" id="{D6F772FD-6A84-4548-9EC5-F7041EB73CA4}"/>
              </a:ext>
            </a:extLst>
          </p:cNvPr>
          <p:cNvGrpSpPr>
            <a:grpSpLocks/>
          </p:cNvGrpSpPr>
          <p:nvPr/>
        </p:nvGrpSpPr>
        <p:grpSpPr bwMode="auto">
          <a:xfrm>
            <a:off x="5900226" y="2693903"/>
            <a:ext cx="427038" cy="295275"/>
            <a:chOff x="1775" y="2120"/>
            <a:chExt cx="240" cy="165"/>
          </a:xfrm>
        </p:grpSpPr>
        <p:sp>
          <p:nvSpPr>
            <p:cNvPr id="25" name="Line 40">
              <a:extLst>
                <a:ext uri="{FF2B5EF4-FFF2-40B4-BE49-F238E27FC236}">
                  <a16:creationId xmlns:a16="http://schemas.microsoft.com/office/drawing/2014/main" id="{BB7012BF-6273-430E-AD39-581B4A862538}"/>
                </a:ext>
              </a:extLst>
            </p:cNvPr>
            <p:cNvSpPr>
              <a:spLocks noChangeShapeType="1"/>
            </p:cNvSpPr>
            <p:nvPr/>
          </p:nvSpPr>
          <p:spPr bwMode="auto">
            <a:xfrm>
              <a:off x="1895" y="2121"/>
              <a:ext cx="0" cy="164"/>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6" name="Line 41">
              <a:extLst>
                <a:ext uri="{FF2B5EF4-FFF2-40B4-BE49-F238E27FC236}">
                  <a16:creationId xmlns:a16="http://schemas.microsoft.com/office/drawing/2014/main" id="{8A099CE0-2B41-447E-8EC8-0B3991DB000E}"/>
                </a:ext>
              </a:extLst>
            </p:cNvPr>
            <p:cNvSpPr>
              <a:spLocks noChangeShapeType="1"/>
            </p:cNvSpPr>
            <p:nvPr/>
          </p:nvSpPr>
          <p:spPr bwMode="auto">
            <a:xfrm>
              <a:off x="1775" y="2120"/>
              <a:ext cx="240"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28" name="Group 39">
            <a:extLst>
              <a:ext uri="{FF2B5EF4-FFF2-40B4-BE49-F238E27FC236}">
                <a16:creationId xmlns:a16="http://schemas.microsoft.com/office/drawing/2014/main" id="{9208AAD1-FD76-4C3C-A156-F86988051096}"/>
              </a:ext>
            </a:extLst>
          </p:cNvPr>
          <p:cNvGrpSpPr>
            <a:grpSpLocks/>
          </p:cNvGrpSpPr>
          <p:nvPr/>
        </p:nvGrpSpPr>
        <p:grpSpPr bwMode="auto">
          <a:xfrm>
            <a:off x="5878295" y="1388032"/>
            <a:ext cx="427038" cy="295275"/>
            <a:chOff x="1775" y="2120"/>
            <a:chExt cx="240" cy="165"/>
          </a:xfrm>
        </p:grpSpPr>
        <p:sp>
          <p:nvSpPr>
            <p:cNvPr id="29" name="Line 40">
              <a:extLst>
                <a:ext uri="{FF2B5EF4-FFF2-40B4-BE49-F238E27FC236}">
                  <a16:creationId xmlns:a16="http://schemas.microsoft.com/office/drawing/2014/main" id="{9E036CBB-208D-47DB-9ABC-0CBF60923FF3}"/>
                </a:ext>
              </a:extLst>
            </p:cNvPr>
            <p:cNvSpPr>
              <a:spLocks noChangeShapeType="1"/>
            </p:cNvSpPr>
            <p:nvPr/>
          </p:nvSpPr>
          <p:spPr bwMode="auto">
            <a:xfrm>
              <a:off x="1895" y="2121"/>
              <a:ext cx="0" cy="164"/>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41">
              <a:extLst>
                <a:ext uri="{FF2B5EF4-FFF2-40B4-BE49-F238E27FC236}">
                  <a16:creationId xmlns:a16="http://schemas.microsoft.com/office/drawing/2014/main" id="{82650BB6-5F68-4A80-B46A-B884BA35D4AF}"/>
                </a:ext>
              </a:extLst>
            </p:cNvPr>
            <p:cNvSpPr>
              <a:spLocks noChangeShapeType="1"/>
            </p:cNvSpPr>
            <p:nvPr/>
          </p:nvSpPr>
          <p:spPr bwMode="auto">
            <a:xfrm>
              <a:off x="1775" y="2120"/>
              <a:ext cx="240"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31" name="Picture 2" descr="G:\做的项目\公共\扁平图标切换\更新2015_01_21\oss扁平图标库2015_01_21更新-04.png">
            <a:extLst>
              <a:ext uri="{FF2B5EF4-FFF2-40B4-BE49-F238E27FC236}">
                <a16:creationId xmlns:a16="http://schemas.microsoft.com/office/drawing/2014/main" id="{8802E80C-0768-4200-A56C-33227DACC4F3}"/>
              </a:ext>
            </a:extLst>
          </p:cNvPr>
          <p:cNvPicPr>
            <a:picLocks noChangeAspect="1" noChangeArrowheads="1"/>
          </p:cNvPicPr>
          <p:nvPr/>
        </p:nvPicPr>
        <p:blipFill>
          <a:blip r:embed="rId3" cstate="print"/>
          <a:stretch>
            <a:fillRect/>
          </a:stretch>
        </p:blipFill>
        <p:spPr bwMode="auto">
          <a:xfrm>
            <a:off x="5736000" y="1591734"/>
            <a:ext cx="720000" cy="671183"/>
          </a:xfrm>
          <a:prstGeom prst="rect">
            <a:avLst/>
          </a:prstGeom>
          <a:noFill/>
        </p:spPr>
      </p:pic>
      <p:sp>
        <p:nvSpPr>
          <p:cNvPr id="32" name="Line 13">
            <a:extLst>
              <a:ext uri="{FF2B5EF4-FFF2-40B4-BE49-F238E27FC236}">
                <a16:creationId xmlns:a16="http://schemas.microsoft.com/office/drawing/2014/main" id="{8980C359-201F-420B-9DB0-A3C5899AD2EB}"/>
              </a:ext>
            </a:extLst>
          </p:cNvPr>
          <p:cNvSpPr>
            <a:spLocks noChangeShapeType="1"/>
          </p:cNvSpPr>
          <p:nvPr/>
        </p:nvSpPr>
        <p:spPr bwMode="auto">
          <a:xfrm>
            <a:off x="7245135" y="2429560"/>
            <a:ext cx="365125"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26">
            <a:extLst>
              <a:ext uri="{FF2B5EF4-FFF2-40B4-BE49-F238E27FC236}">
                <a16:creationId xmlns:a16="http://schemas.microsoft.com/office/drawing/2014/main" id="{D8D44209-5591-452F-A8C4-D9ABC7C36AC5}"/>
              </a:ext>
            </a:extLst>
          </p:cNvPr>
          <p:cNvSpPr>
            <a:spLocks noChangeShapeType="1"/>
          </p:cNvSpPr>
          <p:nvPr/>
        </p:nvSpPr>
        <p:spPr bwMode="auto">
          <a:xfrm>
            <a:off x="6456000" y="1922433"/>
            <a:ext cx="774168"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13">
            <a:extLst>
              <a:ext uri="{FF2B5EF4-FFF2-40B4-BE49-F238E27FC236}">
                <a16:creationId xmlns:a16="http://schemas.microsoft.com/office/drawing/2014/main" id="{611E91F8-8C03-4349-B1CA-7E0BB59ADE5E}"/>
              </a:ext>
            </a:extLst>
          </p:cNvPr>
          <p:cNvSpPr>
            <a:spLocks noChangeShapeType="1"/>
          </p:cNvSpPr>
          <p:nvPr/>
        </p:nvSpPr>
        <p:spPr bwMode="auto">
          <a:xfrm>
            <a:off x="8330260" y="2429559"/>
            <a:ext cx="1618146" cy="486129"/>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13">
            <a:extLst>
              <a:ext uri="{FF2B5EF4-FFF2-40B4-BE49-F238E27FC236}">
                <a16:creationId xmlns:a16="http://schemas.microsoft.com/office/drawing/2014/main" id="{472AEEA7-EC74-4C23-9146-A37047B65CD1}"/>
              </a:ext>
            </a:extLst>
          </p:cNvPr>
          <p:cNvSpPr>
            <a:spLocks noChangeShapeType="1"/>
          </p:cNvSpPr>
          <p:nvPr/>
        </p:nvSpPr>
        <p:spPr bwMode="auto">
          <a:xfrm flipV="1">
            <a:off x="6456001" y="3573452"/>
            <a:ext cx="3402632" cy="1241116"/>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10">
            <a:extLst>
              <a:ext uri="{FF2B5EF4-FFF2-40B4-BE49-F238E27FC236}">
                <a16:creationId xmlns:a16="http://schemas.microsoft.com/office/drawing/2014/main" id="{F787D3B8-5FCC-494C-A444-85D7F102A2A5}"/>
              </a:ext>
            </a:extLst>
          </p:cNvPr>
          <p:cNvSpPr>
            <a:spLocks noChangeShapeType="1"/>
          </p:cNvSpPr>
          <p:nvPr/>
        </p:nvSpPr>
        <p:spPr bwMode="auto">
          <a:xfrm flipH="1" flipV="1">
            <a:off x="6095999" y="3582231"/>
            <a:ext cx="0" cy="890885"/>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7" name="Line 25">
            <a:extLst>
              <a:ext uri="{FF2B5EF4-FFF2-40B4-BE49-F238E27FC236}">
                <a16:creationId xmlns:a16="http://schemas.microsoft.com/office/drawing/2014/main" id="{B61C5865-0A9F-4245-8C32-2F9418CD5AC4}"/>
              </a:ext>
            </a:extLst>
          </p:cNvPr>
          <p:cNvSpPr>
            <a:spLocks noChangeShapeType="1"/>
          </p:cNvSpPr>
          <p:nvPr/>
        </p:nvSpPr>
        <p:spPr bwMode="auto">
          <a:xfrm>
            <a:off x="4691761" y="4077073"/>
            <a:ext cx="1044187" cy="72126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8" name="图片 37" descr="PC.png">
            <a:extLst>
              <a:ext uri="{FF2B5EF4-FFF2-40B4-BE49-F238E27FC236}">
                <a16:creationId xmlns:a16="http://schemas.microsoft.com/office/drawing/2014/main" id="{888B1C38-7391-45BA-B709-C59D035BF642}"/>
              </a:ext>
            </a:extLst>
          </p:cNvPr>
          <p:cNvPicPr>
            <a:picLocks noChangeAspect="1"/>
          </p:cNvPicPr>
          <p:nvPr/>
        </p:nvPicPr>
        <p:blipFill>
          <a:blip r:embed="rId4" cstate="print"/>
          <a:stretch>
            <a:fillRect/>
          </a:stretch>
        </p:blipFill>
        <p:spPr>
          <a:xfrm>
            <a:off x="5760548" y="5806174"/>
            <a:ext cx="662531" cy="508824"/>
          </a:xfrm>
          <a:prstGeom prst="rect">
            <a:avLst/>
          </a:prstGeom>
        </p:spPr>
      </p:pic>
      <p:sp>
        <p:nvSpPr>
          <p:cNvPr id="39" name="Line 10">
            <a:extLst>
              <a:ext uri="{FF2B5EF4-FFF2-40B4-BE49-F238E27FC236}">
                <a16:creationId xmlns:a16="http://schemas.microsoft.com/office/drawing/2014/main" id="{150FC65C-1C22-40DC-B7F1-A95D4CE67956}"/>
              </a:ext>
            </a:extLst>
          </p:cNvPr>
          <p:cNvSpPr>
            <a:spLocks noChangeShapeType="1"/>
          </p:cNvSpPr>
          <p:nvPr/>
        </p:nvSpPr>
        <p:spPr bwMode="auto">
          <a:xfrm flipH="1" flipV="1">
            <a:off x="6113744" y="5146123"/>
            <a:ext cx="1" cy="695133"/>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0" name="Rectangle 48">
            <a:extLst>
              <a:ext uri="{FF2B5EF4-FFF2-40B4-BE49-F238E27FC236}">
                <a16:creationId xmlns:a16="http://schemas.microsoft.com/office/drawing/2014/main" id="{F0C021E2-D650-492B-9AAB-971615B19D48}"/>
              </a:ext>
            </a:extLst>
          </p:cNvPr>
          <p:cNvSpPr>
            <a:spLocks noChangeArrowheads="1"/>
          </p:cNvSpPr>
          <p:nvPr/>
        </p:nvSpPr>
        <p:spPr bwMode="auto">
          <a:xfrm>
            <a:off x="6430755" y="5881480"/>
            <a:ext cx="824657" cy="350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1" tIns="51771" rIns="103541" bIns="51771">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ctr">
              <a:lnSpc>
                <a:spcPct val="100000"/>
              </a:lnSpc>
              <a:spcBef>
                <a:spcPct val="0"/>
              </a:spcBef>
              <a:buClrTx/>
              <a:buSzTx/>
              <a:buFontTx/>
              <a:buNone/>
            </a:pPr>
            <a:r>
              <a:rPr lang="zh-CN" altLang="en-US" sz="1600" dirty="0">
                <a:latin typeface="微软雅黑" panose="020B0503020204020204" pitchFamily="34" charset="-122"/>
                <a:ea typeface="微软雅黑" panose="020B0503020204020204" pitchFamily="34" charset="-122"/>
              </a:rPr>
              <a:t>接收者</a:t>
            </a:r>
          </a:p>
        </p:txBody>
      </p:sp>
      <p:sp>
        <p:nvSpPr>
          <p:cNvPr id="42" name="Rectangle 52">
            <a:extLst>
              <a:ext uri="{FF2B5EF4-FFF2-40B4-BE49-F238E27FC236}">
                <a16:creationId xmlns:a16="http://schemas.microsoft.com/office/drawing/2014/main" id="{9987901C-E242-42C6-82AA-E2EBD732BA2C}"/>
              </a:ext>
            </a:extLst>
          </p:cNvPr>
          <p:cNvSpPr>
            <a:spLocks noChangeArrowheads="1"/>
          </p:cNvSpPr>
          <p:nvPr/>
        </p:nvSpPr>
        <p:spPr bwMode="auto">
          <a:xfrm>
            <a:off x="6494464" y="2705101"/>
            <a:ext cx="277320" cy="24622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lang="en-US" altLang="zh-CN" sz="1600" b="1" dirty="0">
                <a:latin typeface="微软雅黑" panose="020B0503020204020204" pitchFamily="34" charset="-122"/>
                <a:ea typeface="微软雅黑" panose="020B0503020204020204" pitchFamily="34" charset="-122"/>
              </a:rPr>
              <a:t>RP</a:t>
            </a:r>
          </a:p>
        </p:txBody>
      </p:sp>
      <p:sp>
        <p:nvSpPr>
          <p:cNvPr id="60" name="Rectangle 322">
            <a:extLst>
              <a:ext uri="{FF2B5EF4-FFF2-40B4-BE49-F238E27FC236}">
                <a16:creationId xmlns:a16="http://schemas.microsoft.com/office/drawing/2014/main" id="{5EDF67CB-DACD-43B0-8F5D-C8D3B5210B94}"/>
              </a:ext>
            </a:extLst>
          </p:cNvPr>
          <p:cNvSpPr>
            <a:spLocks noChangeArrowheads="1"/>
          </p:cNvSpPr>
          <p:nvPr/>
        </p:nvSpPr>
        <p:spPr bwMode="auto">
          <a:xfrm>
            <a:off x="1037061" y="4984065"/>
            <a:ext cx="670769" cy="289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1" tIns="51771" rIns="103541" bIns="51771">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lang="zh-CN" altLang="en-US" sz="1200" dirty="0">
                <a:latin typeface="微软雅黑" panose="020B0503020204020204" pitchFamily="34" charset="-122"/>
                <a:ea typeface="微软雅黑" panose="020B0503020204020204" pitchFamily="34" charset="-122"/>
              </a:rPr>
              <a:t>共享树</a:t>
            </a:r>
          </a:p>
        </p:txBody>
      </p:sp>
      <p:sp>
        <p:nvSpPr>
          <p:cNvPr id="61" name="Line 323">
            <a:extLst>
              <a:ext uri="{FF2B5EF4-FFF2-40B4-BE49-F238E27FC236}">
                <a16:creationId xmlns:a16="http://schemas.microsoft.com/office/drawing/2014/main" id="{D2D94EC4-F45F-44C5-867E-4B40E767D5CA}"/>
              </a:ext>
            </a:extLst>
          </p:cNvPr>
          <p:cNvSpPr>
            <a:spLocks noChangeShapeType="1"/>
          </p:cNvSpPr>
          <p:nvPr/>
        </p:nvSpPr>
        <p:spPr bwMode="auto">
          <a:xfrm flipH="1">
            <a:off x="2269308" y="5116740"/>
            <a:ext cx="540000" cy="0"/>
          </a:xfrm>
          <a:prstGeom prst="line">
            <a:avLst/>
          </a:prstGeom>
          <a:noFill/>
          <a:ln w="19050">
            <a:solidFill>
              <a:srgbClr val="0070C0"/>
            </a:solidFill>
            <a:round/>
            <a:headEnd type="triangle" w="med" len="med"/>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Rectangle 329">
            <a:extLst>
              <a:ext uri="{FF2B5EF4-FFF2-40B4-BE49-F238E27FC236}">
                <a16:creationId xmlns:a16="http://schemas.microsoft.com/office/drawing/2014/main" id="{5C40B9B0-569B-42B9-8AC0-4068512F5ED4}"/>
              </a:ext>
            </a:extLst>
          </p:cNvPr>
          <p:cNvSpPr>
            <a:spLocks noChangeArrowheads="1"/>
          </p:cNvSpPr>
          <p:nvPr/>
        </p:nvSpPr>
        <p:spPr bwMode="auto">
          <a:xfrm>
            <a:off x="1037061" y="5278862"/>
            <a:ext cx="516881" cy="289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1" tIns="51771" rIns="103541" bIns="51771">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lang="zh-CN" altLang="en-US" sz="1200" dirty="0">
                <a:latin typeface="微软雅黑" panose="020B0503020204020204" pitchFamily="34" charset="-122"/>
                <a:ea typeface="微软雅黑" panose="020B0503020204020204" pitchFamily="34" charset="-122"/>
              </a:rPr>
              <a:t>源树</a:t>
            </a:r>
          </a:p>
        </p:txBody>
      </p:sp>
      <p:sp>
        <p:nvSpPr>
          <p:cNvPr id="68" name="Line 330">
            <a:extLst>
              <a:ext uri="{FF2B5EF4-FFF2-40B4-BE49-F238E27FC236}">
                <a16:creationId xmlns:a16="http://schemas.microsoft.com/office/drawing/2014/main" id="{66A5F8C1-FFF8-4A4F-BE99-64BA1FAEDF93}"/>
              </a:ext>
            </a:extLst>
          </p:cNvPr>
          <p:cNvSpPr>
            <a:spLocks noChangeShapeType="1"/>
          </p:cNvSpPr>
          <p:nvPr/>
        </p:nvSpPr>
        <p:spPr bwMode="auto">
          <a:xfrm flipH="1">
            <a:off x="2269308" y="5443095"/>
            <a:ext cx="540000" cy="0"/>
          </a:xfrm>
          <a:prstGeom prst="line">
            <a:avLst/>
          </a:prstGeom>
          <a:noFill/>
          <a:ln w="19050">
            <a:solidFill>
              <a:srgbClr val="7030A0"/>
            </a:solidFill>
            <a:round/>
            <a:headEnd type="triangle" w="med" len="me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Rectangle 338">
            <a:extLst>
              <a:ext uri="{FF2B5EF4-FFF2-40B4-BE49-F238E27FC236}">
                <a16:creationId xmlns:a16="http://schemas.microsoft.com/office/drawing/2014/main" id="{C32FA51F-EB5E-42CF-BA49-4863C20F4664}"/>
              </a:ext>
            </a:extLst>
          </p:cNvPr>
          <p:cNvSpPr>
            <a:spLocks noChangeArrowheads="1"/>
          </p:cNvSpPr>
          <p:nvPr/>
        </p:nvSpPr>
        <p:spPr bwMode="auto">
          <a:xfrm>
            <a:off x="1037061" y="4689268"/>
            <a:ext cx="670769" cy="289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1" tIns="51771" rIns="103541" bIns="51771">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lang="zh-CN" altLang="en-US" sz="1200" dirty="0">
                <a:latin typeface="微软雅黑" panose="020B0503020204020204" pitchFamily="34" charset="-122"/>
                <a:ea typeface="微软雅黑" panose="020B0503020204020204" pitchFamily="34" charset="-122"/>
              </a:rPr>
              <a:t>数据流</a:t>
            </a:r>
          </a:p>
        </p:txBody>
      </p:sp>
      <p:sp>
        <p:nvSpPr>
          <p:cNvPr id="71" name="Line 339">
            <a:extLst>
              <a:ext uri="{FF2B5EF4-FFF2-40B4-BE49-F238E27FC236}">
                <a16:creationId xmlns:a16="http://schemas.microsoft.com/office/drawing/2014/main" id="{714AEB62-7707-44DA-B767-A644363396DE}"/>
              </a:ext>
            </a:extLst>
          </p:cNvPr>
          <p:cNvSpPr>
            <a:spLocks noChangeShapeType="1"/>
          </p:cNvSpPr>
          <p:nvPr/>
        </p:nvSpPr>
        <p:spPr bwMode="auto">
          <a:xfrm flipH="1">
            <a:off x="2269308" y="4830006"/>
            <a:ext cx="540000" cy="0"/>
          </a:xfrm>
          <a:prstGeom prst="line">
            <a:avLst/>
          </a:prstGeom>
          <a:noFill/>
          <a:ln w="19050">
            <a:solidFill>
              <a:srgbClr val="C00000"/>
            </a:solidFill>
            <a:round/>
            <a:headEnd type="stealth" w="lg" len="lg"/>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lIns="103541" tIns="51771" rIns="103541" bIns="51771">
            <a:spAutoFit/>
          </a:bodyPr>
          <a:lstStyle/>
          <a:p>
            <a:endParaRPr lang="zh-CN" altLang="en-US"/>
          </a:p>
        </p:txBody>
      </p:sp>
      <p:sp>
        <p:nvSpPr>
          <p:cNvPr id="72" name="Line 339">
            <a:extLst>
              <a:ext uri="{FF2B5EF4-FFF2-40B4-BE49-F238E27FC236}">
                <a16:creationId xmlns:a16="http://schemas.microsoft.com/office/drawing/2014/main" id="{B28E4798-AA88-49BB-9880-4B6E4BF0A977}"/>
              </a:ext>
            </a:extLst>
          </p:cNvPr>
          <p:cNvSpPr>
            <a:spLocks noChangeShapeType="1"/>
          </p:cNvSpPr>
          <p:nvPr/>
        </p:nvSpPr>
        <p:spPr bwMode="auto">
          <a:xfrm flipV="1">
            <a:off x="6305333" y="3716338"/>
            <a:ext cx="0" cy="576000"/>
          </a:xfrm>
          <a:prstGeom prst="line">
            <a:avLst/>
          </a:prstGeom>
          <a:noFill/>
          <a:ln w="25400">
            <a:solidFill>
              <a:srgbClr val="C00000"/>
            </a:solidFill>
            <a:round/>
            <a:headEnd type="stealth" w="lg" len="lg"/>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square" lIns="103541" tIns="51771" rIns="103541" bIns="51771">
            <a:spAutoFit/>
          </a:bodyPr>
          <a:lstStyle/>
          <a:p>
            <a:endParaRPr lang="zh-CN" altLang="en-US">
              <a:latin typeface="微软雅黑" panose="020B0503020204020204" pitchFamily="34" charset="-122"/>
              <a:ea typeface="微软雅黑" panose="020B0503020204020204" pitchFamily="34" charset="-122"/>
            </a:endParaRPr>
          </a:p>
        </p:txBody>
      </p:sp>
      <p:sp>
        <p:nvSpPr>
          <p:cNvPr id="73" name="Rectangle 315">
            <a:extLst>
              <a:ext uri="{FF2B5EF4-FFF2-40B4-BE49-F238E27FC236}">
                <a16:creationId xmlns:a16="http://schemas.microsoft.com/office/drawing/2014/main" id="{A23C24A2-CBD4-4C94-A496-ECDF8C0AA2DA}"/>
              </a:ext>
            </a:extLst>
          </p:cNvPr>
          <p:cNvSpPr>
            <a:spLocks noChangeArrowheads="1"/>
          </p:cNvSpPr>
          <p:nvPr/>
        </p:nvSpPr>
        <p:spPr bwMode="auto">
          <a:xfrm>
            <a:off x="960117" y="3501728"/>
            <a:ext cx="747713" cy="319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1" tIns="51771" rIns="103541" bIns="51771">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ctr">
              <a:lnSpc>
                <a:spcPct val="100000"/>
              </a:lnSpc>
              <a:spcBef>
                <a:spcPct val="0"/>
              </a:spcBef>
              <a:buClrTx/>
              <a:buSzTx/>
              <a:buFontTx/>
              <a:buNone/>
            </a:pPr>
            <a:r>
              <a:rPr lang="zh-CN" altLang="en-US" sz="1400" dirty="0">
                <a:latin typeface="微软雅黑" panose="020B0503020204020204" pitchFamily="34" charset="-122"/>
                <a:ea typeface="微软雅黑" panose="020B0503020204020204" pitchFamily="34" charset="-122"/>
              </a:rPr>
              <a:t>组播源</a:t>
            </a:r>
          </a:p>
        </p:txBody>
      </p:sp>
      <p:pic>
        <p:nvPicPr>
          <p:cNvPr id="74" name="图片 73" descr="通用服务器-蓝.png">
            <a:extLst>
              <a:ext uri="{FF2B5EF4-FFF2-40B4-BE49-F238E27FC236}">
                <a16:creationId xmlns:a16="http://schemas.microsoft.com/office/drawing/2014/main" id="{6169C811-C07D-4C38-B291-A18B54BB2528}"/>
              </a:ext>
            </a:extLst>
          </p:cNvPr>
          <p:cNvPicPr>
            <a:picLocks noChangeAspect="1"/>
          </p:cNvPicPr>
          <p:nvPr/>
        </p:nvPicPr>
        <p:blipFill>
          <a:blip r:embed="rId5" cstate="print"/>
          <a:stretch>
            <a:fillRect/>
          </a:stretch>
        </p:blipFill>
        <p:spPr>
          <a:xfrm>
            <a:off x="1059300" y="2981065"/>
            <a:ext cx="570117" cy="550413"/>
          </a:xfrm>
          <a:prstGeom prst="rect">
            <a:avLst/>
          </a:prstGeom>
        </p:spPr>
      </p:pic>
      <p:sp>
        <p:nvSpPr>
          <p:cNvPr id="75" name="Rectangle 315">
            <a:extLst>
              <a:ext uri="{FF2B5EF4-FFF2-40B4-BE49-F238E27FC236}">
                <a16:creationId xmlns:a16="http://schemas.microsoft.com/office/drawing/2014/main" id="{23E7BEE7-44E1-4AE9-A9B7-7B5BA7DB7529}"/>
              </a:ext>
            </a:extLst>
          </p:cNvPr>
          <p:cNvSpPr>
            <a:spLocks noChangeArrowheads="1"/>
          </p:cNvSpPr>
          <p:nvPr/>
        </p:nvSpPr>
        <p:spPr bwMode="auto">
          <a:xfrm>
            <a:off x="2473047" y="3531478"/>
            <a:ext cx="462380" cy="319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1" tIns="51771" rIns="103541" bIns="51771">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ctr">
              <a:lnSpc>
                <a:spcPct val="100000"/>
              </a:lnSpc>
              <a:spcBef>
                <a:spcPct val="0"/>
              </a:spcBef>
              <a:buClrTx/>
              <a:buSzTx/>
              <a:buFontTx/>
              <a:buNone/>
            </a:pPr>
            <a:r>
              <a:rPr lang="en-US" altLang="zh-CN" sz="1400" dirty="0">
                <a:latin typeface="微软雅黑" panose="020B0503020204020204" pitchFamily="34" charset="-122"/>
                <a:ea typeface="微软雅黑" panose="020B0503020204020204" pitchFamily="34" charset="-122"/>
              </a:rPr>
              <a:t>DR</a:t>
            </a:r>
            <a:endParaRPr lang="zh-CN" altLang="en-US" sz="1400" dirty="0">
              <a:latin typeface="微软雅黑" panose="020B0503020204020204" pitchFamily="34" charset="-122"/>
              <a:ea typeface="微软雅黑" panose="020B0503020204020204" pitchFamily="34" charset="-122"/>
            </a:endParaRPr>
          </a:p>
        </p:txBody>
      </p:sp>
      <p:pic>
        <p:nvPicPr>
          <p:cNvPr id="3" name="Picture 2" descr="G:\做的项目\公共\扁平图标切换\更新2015_01_21\oss扁平图标库2015_01_21更新-04.png">
            <a:extLst>
              <a:ext uri="{FF2B5EF4-FFF2-40B4-BE49-F238E27FC236}">
                <a16:creationId xmlns:a16="http://schemas.microsoft.com/office/drawing/2014/main" id="{D9CF4135-6FD0-4C93-AC1B-1CD73415C4ED}"/>
              </a:ext>
            </a:extLst>
          </p:cNvPr>
          <p:cNvPicPr>
            <a:picLocks noChangeAspect="1" noChangeArrowheads="1"/>
          </p:cNvPicPr>
          <p:nvPr/>
        </p:nvPicPr>
        <p:blipFill>
          <a:blip r:embed="rId3" cstate="print"/>
          <a:stretch>
            <a:fillRect/>
          </a:stretch>
        </p:blipFill>
        <p:spPr bwMode="auto">
          <a:xfrm>
            <a:off x="2361793" y="2915710"/>
            <a:ext cx="720000" cy="671183"/>
          </a:xfrm>
          <a:prstGeom prst="rect">
            <a:avLst/>
          </a:prstGeom>
          <a:noFill/>
        </p:spPr>
      </p:pic>
      <p:sp>
        <p:nvSpPr>
          <p:cNvPr id="78" name="Line 339">
            <a:extLst>
              <a:ext uri="{FF2B5EF4-FFF2-40B4-BE49-F238E27FC236}">
                <a16:creationId xmlns:a16="http://schemas.microsoft.com/office/drawing/2014/main" id="{EE2D9236-8F8B-441B-AFD7-B64D6E6F3CE2}"/>
              </a:ext>
            </a:extLst>
          </p:cNvPr>
          <p:cNvSpPr>
            <a:spLocks noChangeShapeType="1"/>
          </p:cNvSpPr>
          <p:nvPr/>
        </p:nvSpPr>
        <p:spPr bwMode="auto">
          <a:xfrm flipV="1">
            <a:off x="6305333" y="5193196"/>
            <a:ext cx="0" cy="576000"/>
          </a:xfrm>
          <a:prstGeom prst="line">
            <a:avLst/>
          </a:prstGeom>
          <a:noFill/>
          <a:ln w="25400">
            <a:solidFill>
              <a:srgbClr val="C00000"/>
            </a:solidFill>
            <a:round/>
            <a:headEnd type="stealth" w="lg" len="lg"/>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square" lIns="103541" tIns="51771" rIns="103541" bIns="51771">
            <a:spAutoFit/>
          </a:bodyPr>
          <a:lstStyle/>
          <a:p>
            <a:endParaRPr lang="zh-CN" altLang="en-US">
              <a:latin typeface="微软雅黑" panose="020B0503020204020204" pitchFamily="34" charset="-122"/>
              <a:ea typeface="微软雅黑" panose="020B0503020204020204" pitchFamily="34" charset="-122"/>
            </a:endParaRPr>
          </a:p>
        </p:txBody>
      </p:sp>
      <p:sp>
        <p:nvSpPr>
          <p:cNvPr id="79" name="Line 323">
            <a:extLst>
              <a:ext uri="{FF2B5EF4-FFF2-40B4-BE49-F238E27FC236}">
                <a16:creationId xmlns:a16="http://schemas.microsoft.com/office/drawing/2014/main" id="{8ED894CF-745F-4D42-98C8-ADB22BCBF67D}"/>
              </a:ext>
            </a:extLst>
          </p:cNvPr>
          <p:cNvSpPr>
            <a:spLocks noChangeShapeType="1"/>
          </p:cNvSpPr>
          <p:nvPr/>
        </p:nvSpPr>
        <p:spPr bwMode="auto">
          <a:xfrm flipV="1">
            <a:off x="5915980" y="3716338"/>
            <a:ext cx="0" cy="575628"/>
          </a:xfrm>
          <a:prstGeom prst="line">
            <a:avLst/>
          </a:prstGeom>
          <a:noFill/>
          <a:ln w="28575">
            <a:solidFill>
              <a:srgbClr val="0070C0"/>
            </a:solidFill>
            <a:round/>
            <a:headEnd type="triangle" w="med" len="med"/>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81" name="Line 339">
            <a:extLst>
              <a:ext uri="{FF2B5EF4-FFF2-40B4-BE49-F238E27FC236}">
                <a16:creationId xmlns:a16="http://schemas.microsoft.com/office/drawing/2014/main" id="{42CF3E78-8767-41D2-A72C-F7317ED639F4}"/>
              </a:ext>
            </a:extLst>
          </p:cNvPr>
          <p:cNvSpPr>
            <a:spLocks noChangeShapeType="1"/>
          </p:cNvSpPr>
          <p:nvPr/>
        </p:nvSpPr>
        <p:spPr bwMode="auto">
          <a:xfrm flipH="1">
            <a:off x="1748813" y="3248979"/>
            <a:ext cx="540000" cy="0"/>
          </a:xfrm>
          <a:prstGeom prst="line">
            <a:avLst/>
          </a:prstGeom>
          <a:noFill/>
          <a:ln w="25400">
            <a:solidFill>
              <a:srgbClr val="C00000"/>
            </a:solidFill>
            <a:round/>
            <a:headEnd type="stealth" w="lg" len="lg"/>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lIns="103541" tIns="51771" rIns="103541" bIns="51771">
            <a:spAutoFit/>
          </a:bodyPr>
          <a:lstStyle/>
          <a:p>
            <a:endParaRPr lang="zh-CN" altLang="en-US"/>
          </a:p>
        </p:txBody>
      </p:sp>
      <p:sp>
        <p:nvSpPr>
          <p:cNvPr id="83" name="Line 330">
            <a:extLst>
              <a:ext uri="{FF2B5EF4-FFF2-40B4-BE49-F238E27FC236}">
                <a16:creationId xmlns:a16="http://schemas.microsoft.com/office/drawing/2014/main" id="{970C82FD-12F7-4243-ACF4-3BDDA158D1B2}"/>
              </a:ext>
            </a:extLst>
          </p:cNvPr>
          <p:cNvSpPr>
            <a:spLocks noChangeShapeType="1"/>
          </p:cNvSpPr>
          <p:nvPr/>
        </p:nvSpPr>
        <p:spPr bwMode="auto">
          <a:xfrm flipH="1">
            <a:off x="3107804" y="3392996"/>
            <a:ext cx="288000" cy="0"/>
          </a:xfrm>
          <a:prstGeom prst="line">
            <a:avLst/>
          </a:prstGeom>
          <a:noFill/>
          <a:ln w="19050">
            <a:solidFill>
              <a:srgbClr val="7030A0"/>
            </a:solidFill>
            <a:round/>
            <a:headEnd type="triangle" w="med" len="me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Line 330">
            <a:extLst>
              <a:ext uri="{FF2B5EF4-FFF2-40B4-BE49-F238E27FC236}">
                <a16:creationId xmlns:a16="http://schemas.microsoft.com/office/drawing/2014/main" id="{8B1A7DF8-B034-4578-903C-E8A412AD6D14}"/>
              </a:ext>
            </a:extLst>
          </p:cNvPr>
          <p:cNvSpPr>
            <a:spLocks noChangeShapeType="1"/>
          </p:cNvSpPr>
          <p:nvPr/>
        </p:nvSpPr>
        <p:spPr bwMode="auto">
          <a:xfrm flipH="1">
            <a:off x="3611756" y="2600908"/>
            <a:ext cx="288000" cy="0"/>
          </a:xfrm>
          <a:prstGeom prst="line">
            <a:avLst/>
          </a:prstGeom>
          <a:noFill/>
          <a:ln w="19050">
            <a:solidFill>
              <a:srgbClr val="7030A0"/>
            </a:solidFill>
            <a:round/>
            <a:headEnd type="triangle" w="med" len="me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87" name="Line 330">
            <a:extLst>
              <a:ext uri="{FF2B5EF4-FFF2-40B4-BE49-F238E27FC236}">
                <a16:creationId xmlns:a16="http://schemas.microsoft.com/office/drawing/2014/main" id="{7229C3D6-039A-47FE-AB27-1A2CA8AF8EB5}"/>
              </a:ext>
            </a:extLst>
          </p:cNvPr>
          <p:cNvSpPr>
            <a:spLocks noChangeShapeType="1"/>
          </p:cNvSpPr>
          <p:nvPr/>
        </p:nvSpPr>
        <p:spPr bwMode="auto">
          <a:xfrm rot="2302676" flipH="1">
            <a:off x="4870079" y="3013986"/>
            <a:ext cx="576000" cy="0"/>
          </a:xfrm>
          <a:prstGeom prst="line">
            <a:avLst/>
          </a:prstGeom>
          <a:noFill/>
          <a:ln w="19050">
            <a:solidFill>
              <a:srgbClr val="7030A0"/>
            </a:solidFill>
            <a:round/>
            <a:headEnd type="triangle" w="med" len="me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pic>
        <p:nvPicPr>
          <p:cNvPr id="27" name="Picture 2" descr="G:\做的项目\公共\扁平图标切换\更新2015_01_21\oss扁平图标库2015_01_21更新-04.png">
            <a:extLst>
              <a:ext uri="{FF2B5EF4-FFF2-40B4-BE49-F238E27FC236}">
                <a16:creationId xmlns:a16="http://schemas.microsoft.com/office/drawing/2014/main" id="{581D3A23-989E-480E-A9A3-9AD47BCA1852}"/>
              </a:ext>
            </a:extLst>
          </p:cNvPr>
          <p:cNvPicPr>
            <a:picLocks noChangeAspect="1" noChangeArrowheads="1"/>
          </p:cNvPicPr>
          <p:nvPr/>
        </p:nvPicPr>
        <p:blipFill>
          <a:blip r:embed="rId3" cstate="print"/>
          <a:stretch>
            <a:fillRect/>
          </a:stretch>
        </p:blipFill>
        <p:spPr bwMode="auto">
          <a:xfrm>
            <a:off x="5736000" y="2920681"/>
            <a:ext cx="720000" cy="671183"/>
          </a:xfrm>
          <a:prstGeom prst="rect">
            <a:avLst/>
          </a:prstGeom>
          <a:noFill/>
          <a:ln>
            <a:solidFill>
              <a:srgbClr val="002060"/>
            </a:solidFill>
          </a:ln>
        </p:spPr>
      </p:pic>
      <p:sp>
        <p:nvSpPr>
          <p:cNvPr id="90" name="Line 339">
            <a:extLst>
              <a:ext uri="{FF2B5EF4-FFF2-40B4-BE49-F238E27FC236}">
                <a16:creationId xmlns:a16="http://schemas.microsoft.com/office/drawing/2014/main" id="{DBA1B501-1B80-42F0-A6D2-0950E6EDA2C4}"/>
              </a:ext>
            </a:extLst>
          </p:cNvPr>
          <p:cNvSpPr>
            <a:spLocks noChangeShapeType="1"/>
          </p:cNvSpPr>
          <p:nvPr/>
        </p:nvSpPr>
        <p:spPr bwMode="auto">
          <a:xfrm flipH="1">
            <a:off x="3107804" y="3165169"/>
            <a:ext cx="288000" cy="0"/>
          </a:xfrm>
          <a:prstGeom prst="line">
            <a:avLst/>
          </a:prstGeom>
          <a:noFill/>
          <a:ln w="25400">
            <a:solidFill>
              <a:srgbClr val="C00000"/>
            </a:solidFill>
            <a:round/>
            <a:headEnd type="stealth" w="lg" len="lg"/>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lIns="103541" tIns="51771" rIns="103541" bIns="51771">
            <a:spAutoFit/>
          </a:bodyPr>
          <a:lstStyle/>
          <a:p>
            <a:endParaRPr lang="zh-CN" altLang="en-US"/>
          </a:p>
        </p:txBody>
      </p:sp>
      <p:sp>
        <p:nvSpPr>
          <p:cNvPr id="91" name="Line 339">
            <a:extLst>
              <a:ext uri="{FF2B5EF4-FFF2-40B4-BE49-F238E27FC236}">
                <a16:creationId xmlns:a16="http://schemas.microsoft.com/office/drawing/2014/main" id="{E110E2CA-6193-49D8-95F8-A540CCC960D9}"/>
              </a:ext>
            </a:extLst>
          </p:cNvPr>
          <p:cNvSpPr>
            <a:spLocks noChangeShapeType="1"/>
          </p:cNvSpPr>
          <p:nvPr/>
        </p:nvSpPr>
        <p:spPr bwMode="auto">
          <a:xfrm flipH="1">
            <a:off x="3611756" y="2348880"/>
            <a:ext cx="288000" cy="0"/>
          </a:xfrm>
          <a:prstGeom prst="line">
            <a:avLst/>
          </a:prstGeom>
          <a:noFill/>
          <a:ln w="25400">
            <a:solidFill>
              <a:srgbClr val="C00000"/>
            </a:solidFill>
            <a:round/>
            <a:headEnd type="stealth" w="lg" len="lg"/>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lIns="103541" tIns="51771" rIns="103541" bIns="51771">
            <a:spAutoFit/>
          </a:bodyPr>
          <a:lstStyle/>
          <a:p>
            <a:endParaRPr lang="zh-CN" altLang="en-US"/>
          </a:p>
        </p:txBody>
      </p:sp>
      <p:sp>
        <p:nvSpPr>
          <p:cNvPr id="94" name="Line 330">
            <a:extLst>
              <a:ext uri="{FF2B5EF4-FFF2-40B4-BE49-F238E27FC236}">
                <a16:creationId xmlns:a16="http://schemas.microsoft.com/office/drawing/2014/main" id="{3827E91D-0656-426F-8460-27C50BC02173}"/>
              </a:ext>
            </a:extLst>
          </p:cNvPr>
          <p:cNvSpPr>
            <a:spLocks noChangeShapeType="1"/>
          </p:cNvSpPr>
          <p:nvPr/>
        </p:nvSpPr>
        <p:spPr bwMode="auto">
          <a:xfrm rot="2302676" flipH="1">
            <a:off x="5032365" y="2768735"/>
            <a:ext cx="576000" cy="0"/>
          </a:xfrm>
          <a:prstGeom prst="line">
            <a:avLst/>
          </a:prstGeom>
          <a:noFill/>
          <a:ln w="19050">
            <a:solidFill>
              <a:srgbClr val="C00000"/>
            </a:solidFill>
            <a:round/>
            <a:headEnd type="triangle" w="med" len="me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Rectangle 157">
            <a:extLst>
              <a:ext uri="{FF2B5EF4-FFF2-40B4-BE49-F238E27FC236}">
                <a16:creationId xmlns:a16="http://schemas.microsoft.com/office/drawing/2014/main" id="{3B299190-DBCF-4540-B0B0-A2BE8B31E275}"/>
              </a:ext>
            </a:extLst>
          </p:cNvPr>
          <p:cNvSpPr>
            <a:spLocks noChangeArrowheads="1"/>
          </p:cNvSpPr>
          <p:nvPr/>
        </p:nvSpPr>
        <p:spPr bwMode="auto">
          <a:xfrm>
            <a:off x="8018039" y="5052580"/>
            <a:ext cx="3136900" cy="543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541" tIns="51771" rIns="103541" bIns="51771"/>
          <a:lstStyle>
            <a:lvl1pPr defTabSz="1028700" eaLnBrk="0" hangingPunct="0">
              <a:defRPr i="1">
                <a:solidFill>
                  <a:schemeClr val="tx1"/>
                </a:solidFill>
                <a:latin typeface="Arial" panose="020B0604020202020204" pitchFamily="34" charset="0"/>
                <a:ea typeface="宋体" panose="02010600030101010101" pitchFamily="2" charset="-122"/>
              </a:defRPr>
            </a:lvl1pPr>
            <a:lvl2pPr marL="742950" indent="-285750" defTabSz="1028700" eaLnBrk="0" hangingPunct="0">
              <a:defRPr i="1">
                <a:solidFill>
                  <a:schemeClr val="tx1"/>
                </a:solidFill>
                <a:latin typeface="Arial" panose="020B0604020202020204" pitchFamily="34" charset="0"/>
                <a:ea typeface="宋体" panose="02010600030101010101" pitchFamily="2" charset="-122"/>
              </a:defRPr>
            </a:lvl2pPr>
            <a:lvl3pPr marL="1143000" indent="-228600" defTabSz="1028700" eaLnBrk="0" hangingPunct="0">
              <a:defRPr i="1">
                <a:solidFill>
                  <a:schemeClr val="tx1"/>
                </a:solidFill>
                <a:latin typeface="Arial" panose="020B0604020202020204" pitchFamily="34" charset="0"/>
                <a:ea typeface="宋体" panose="02010600030101010101" pitchFamily="2" charset="-122"/>
              </a:defRPr>
            </a:lvl3pPr>
            <a:lvl4pPr marL="1600200" indent="-228600" defTabSz="1028700" eaLnBrk="0" hangingPunct="0">
              <a:defRPr i="1">
                <a:solidFill>
                  <a:schemeClr val="tx1"/>
                </a:solidFill>
                <a:latin typeface="Arial" panose="020B0604020202020204" pitchFamily="34" charset="0"/>
                <a:ea typeface="宋体" panose="02010600030101010101" pitchFamily="2" charset="-122"/>
              </a:defRPr>
            </a:lvl4pPr>
            <a:lvl5pPr marL="2057400" indent="-228600" defTabSz="1028700" eaLnBrk="0" hangingPunct="0">
              <a:defRPr i="1">
                <a:solidFill>
                  <a:schemeClr val="tx1"/>
                </a:solidFill>
                <a:latin typeface="Arial" panose="020B0604020202020204" pitchFamily="34" charset="0"/>
                <a:ea typeface="宋体" panose="02010600030101010101" pitchFamily="2" charset="-122"/>
              </a:defRPr>
            </a:lvl5pPr>
            <a:lvl6pPr marL="2514600" indent="-228600" defTabSz="10287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10287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10287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10287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fontAlgn="base"/>
            <a:r>
              <a:rPr lang="zh-CN" altLang="en-US" sz="1400" i="0" dirty="0">
                <a:latin typeface="微软雅黑" panose="020B0503020204020204" pitchFamily="34" charset="-122"/>
                <a:ea typeface="微软雅黑" panose="020B0503020204020204" pitchFamily="34" charset="-122"/>
              </a:rPr>
              <a:t>从</a:t>
            </a:r>
            <a:r>
              <a:rPr lang="en-US" altLang="zh-CN" sz="1400" i="0" dirty="0">
                <a:latin typeface="微软雅黑" panose="020B0503020204020204" pitchFamily="34" charset="-122"/>
                <a:ea typeface="微软雅黑" panose="020B0503020204020204" pitchFamily="34" charset="-122"/>
              </a:rPr>
              <a:t>RP</a:t>
            </a:r>
            <a:r>
              <a:rPr lang="zh-CN" altLang="en-US" sz="1400" i="0" dirty="0">
                <a:latin typeface="微软雅黑" panose="020B0503020204020204" pitchFamily="34" charset="-122"/>
                <a:ea typeface="微软雅黑" panose="020B0503020204020204" pitchFamily="34" charset="-122"/>
              </a:rPr>
              <a:t>开始，数据流延共享树（</a:t>
            </a:r>
            <a:r>
              <a:rPr lang="en-US" altLang="zh-CN" sz="1400" i="0" dirty="0">
                <a:latin typeface="微软雅黑" panose="020B0503020204020204" pitchFamily="34" charset="-122"/>
                <a:ea typeface="微软雅黑" panose="020B0503020204020204" pitchFamily="34" charset="-122"/>
              </a:rPr>
              <a:t>RPT</a:t>
            </a:r>
            <a:r>
              <a:rPr lang="zh-CN" altLang="en-US" sz="1400" i="0" dirty="0">
                <a:latin typeface="微软雅黑" panose="020B0503020204020204" pitchFamily="34" charset="-122"/>
                <a:ea typeface="微软雅黑" panose="020B0503020204020204" pitchFamily="34" charset="-122"/>
              </a:rPr>
              <a:t>）流向接收者。</a:t>
            </a:r>
          </a:p>
        </p:txBody>
      </p:sp>
      <p:sp>
        <p:nvSpPr>
          <p:cNvPr id="82" name="Rectangle 173">
            <a:extLst>
              <a:ext uri="{FF2B5EF4-FFF2-40B4-BE49-F238E27FC236}">
                <a16:creationId xmlns:a16="http://schemas.microsoft.com/office/drawing/2014/main" id="{9989D466-1039-4F84-9C37-276E32ED4A37}"/>
              </a:ext>
            </a:extLst>
          </p:cNvPr>
          <p:cNvSpPr>
            <a:spLocks noChangeArrowheads="1"/>
          </p:cNvSpPr>
          <p:nvPr/>
        </p:nvSpPr>
        <p:spPr bwMode="auto">
          <a:xfrm>
            <a:off x="8018038" y="4614668"/>
            <a:ext cx="3230509" cy="33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541" tIns="51771" rIns="103541" bIns="51771"/>
          <a:lstStyle>
            <a:lvl1pPr defTabSz="1028700" eaLnBrk="0" hangingPunct="0">
              <a:defRPr i="1">
                <a:solidFill>
                  <a:schemeClr val="tx1"/>
                </a:solidFill>
                <a:latin typeface="Arial" panose="020B0604020202020204" pitchFamily="34" charset="0"/>
                <a:ea typeface="宋体" panose="02010600030101010101" pitchFamily="2" charset="-122"/>
              </a:defRPr>
            </a:lvl1pPr>
            <a:lvl2pPr marL="742950" indent="-285750" defTabSz="1028700" eaLnBrk="0" hangingPunct="0">
              <a:defRPr i="1">
                <a:solidFill>
                  <a:schemeClr val="tx1"/>
                </a:solidFill>
                <a:latin typeface="Arial" panose="020B0604020202020204" pitchFamily="34" charset="0"/>
                <a:ea typeface="宋体" panose="02010600030101010101" pitchFamily="2" charset="-122"/>
              </a:defRPr>
            </a:lvl2pPr>
            <a:lvl3pPr marL="1143000" indent="-228600" defTabSz="1028700" eaLnBrk="0" hangingPunct="0">
              <a:defRPr i="1">
                <a:solidFill>
                  <a:schemeClr val="tx1"/>
                </a:solidFill>
                <a:latin typeface="Arial" panose="020B0604020202020204" pitchFamily="34" charset="0"/>
                <a:ea typeface="宋体" panose="02010600030101010101" pitchFamily="2" charset="-122"/>
              </a:defRPr>
            </a:lvl3pPr>
            <a:lvl4pPr marL="1600200" indent="-228600" defTabSz="1028700" eaLnBrk="0" hangingPunct="0">
              <a:defRPr i="1">
                <a:solidFill>
                  <a:schemeClr val="tx1"/>
                </a:solidFill>
                <a:latin typeface="Arial" panose="020B0604020202020204" pitchFamily="34" charset="0"/>
                <a:ea typeface="宋体" panose="02010600030101010101" pitchFamily="2" charset="-122"/>
              </a:defRPr>
            </a:lvl4pPr>
            <a:lvl5pPr marL="2057400" indent="-228600" defTabSz="1028700" eaLnBrk="0" hangingPunct="0">
              <a:defRPr i="1">
                <a:solidFill>
                  <a:schemeClr val="tx1"/>
                </a:solidFill>
                <a:latin typeface="Arial" panose="020B0604020202020204" pitchFamily="34" charset="0"/>
                <a:ea typeface="宋体" panose="02010600030101010101" pitchFamily="2" charset="-122"/>
              </a:defRPr>
            </a:lvl5pPr>
            <a:lvl6pPr marL="2514600" indent="-228600" defTabSz="10287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10287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10287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10287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fontAlgn="base"/>
            <a:r>
              <a:rPr lang="zh-CN" altLang="en-US" sz="1400" i="0" dirty="0">
                <a:latin typeface="微软雅黑" panose="020B0503020204020204" pitchFamily="34" charset="-122"/>
                <a:ea typeface="微软雅黑" panose="020B0503020204020204" pitchFamily="34" charset="-122"/>
              </a:rPr>
              <a:t>源数据流延源树（</a:t>
            </a:r>
            <a:r>
              <a:rPr lang="en-US" altLang="zh-CN" sz="1400" i="0" dirty="0">
                <a:latin typeface="微软雅黑" panose="020B0503020204020204" pitchFamily="34" charset="-122"/>
                <a:ea typeface="微软雅黑" panose="020B0503020204020204" pitchFamily="34" charset="-122"/>
              </a:rPr>
              <a:t>SPT</a:t>
            </a:r>
            <a:r>
              <a:rPr lang="zh-CN" altLang="en-US" sz="1400" i="0" dirty="0">
                <a:latin typeface="微软雅黑" panose="020B0503020204020204" pitchFamily="34" charset="-122"/>
                <a:ea typeface="微软雅黑" panose="020B0503020204020204" pitchFamily="34" charset="-122"/>
              </a:rPr>
              <a:t>）流向</a:t>
            </a:r>
            <a:r>
              <a:rPr lang="en-US" altLang="zh-CN" sz="1400" i="0" dirty="0">
                <a:latin typeface="微软雅黑" panose="020B0503020204020204" pitchFamily="34" charset="-122"/>
                <a:ea typeface="微软雅黑" panose="020B0503020204020204" pitchFamily="34" charset="-122"/>
              </a:rPr>
              <a:t>RP</a:t>
            </a:r>
            <a:r>
              <a:rPr lang="zh-CN" altLang="en-US" sz="1400" i="0" dirty="0">
                <a:latin typeface="微软雅黑" panose="020B0503020204020204" pitchFamily="34" charset="-122"/>
                <a:ea typeface="微软雅黑" panose="020B0503020204020204" pitchFamily="34" charset="-122"/>
              </a:rPr>
              <a:t>。</a:t>
            </a:r>
            <a:endParaRPr lang="en-US" altLang="zh-CN" sz="1400" i="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861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left)">
                                      <p:cBhvr>
                                        <p:cTn id="7" dur="500"/>
                                        <p:tgtEl>
                                          <p:spTgt spid="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wipe(left)">
                                      <p:cBhvr>
                                        <p:cTn id="12"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utoUpdateAnimBg="0"/>
      <p:bldP spid="8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4A5C61-0994-4276-B071-1DF63495C4F9}"/>
              </a:ext>
            </a:extLst>
          </p:cNvPr>
          <p:cNvSpPr>
            <a:spLocks noGrp="1"/>
          </p:cNvSpPr>
          <p:nvPr>
            <p:ph type="title"/>
          </p:nvPr>
        </p:nvSpPr>
        <p:spPr/>
        <p:txBody>
          <a:bodyPr/>
          <a:lstStyle/>
          <a:p>
            <a:r>
              <a:rPr lang="en-US" altLang="zh-CN" dirty="0"/>
              <a:t>RPT</a:t>
            </a:r>
            <a:r>
              <a:rPr lang="zh-CN" altLang="en-US" dirty="0"/>
              <a:t>向</a:t>
            </a:r>
            <a:r>
              <a:rPr lang="en-US" altLang="zh-CN" dirty="0"/>
              <a:t>SPT</a:t>
            </a:r>
            <a:r>
              <a:rPr lang="zh-CN" altLang="en-US" dirty="0"/>
              <a:t>切换（切换中）</a:t>
            </a:r>
          </a:p>
        </p:txBody>
      </p:sp>
      <p:pic>
        <p:nvPicPr>
          <p:cNvPr id="4" name="Picture 2" descr="G:\做的项目\公共\扁平图标切换\更新2015_01_21\oss扁平图标库2015_01_21更新-04.png">
            <a:extLst>
              <a:ext uri="{FF2B5EF4-FFF2-40B4-BE49-F238E27FC236}">
                <a16:creationId xmlns:a16="http://schemas.microsoft.com/office/drawing/2014/main" id="{C7D413DD-54CA-4977-B9D7-84AB127E0A1B}"/>
              </a:ext>
            </a:extLst>
          </p:cNvPr>
          <p:cNvPicPr>
            <a:picLocks noChangeAspect="1" noChangeArrowheads="1"/>
          </p:cNvPicPr>
          <p:nvPr/>
        </p:nvPicPr>
        <p:blipFill>
          <a:blip r:embed="rId3" cstate="print"/>
          <a:stretch>
            <a:fillRect/>
          </a:stretch>
        </p:blipFill>
        <p:spPr bwMode="auto">
          <a:xfrm>
            <a:off x="7610260" y="1187578"/>
            <a:ext cx="720000" cy="671183"/>
          </a:xfrm>
          <a:prstGeom prst="rect">
            <a:avLst/>
          </a:prstGeom>
          <a:noFill/>
        </p:spPr>
      </p:pic>
      <p:pic>
        <p:nvPicPr>
          <p:cNvPr id="5" name="Picture 2" descr="G:\做的项目\公共\扁平图标切换\更新2015_01_21\oss扁平图标库2015_01_21更新-04.png">
            <a:extLst>
              <a:ext uri="{FF2B5EF4-FFF2-40B4-BE49-F238E27FC236}">
                <a16:creationId xmlns:a16="http://schemas.microsoft.com/office/drawing/2014/main" id="{1437DD4A-6E13-4C4D-A7E4-8E3BB1C8F38B}"/>
              </a:ext>
            </a:extLst>
          </p:cNvPr>
          <p:cNvPicPr>
            <a:picLocks noChangeAspect="1" noChangeArrowheads="1"/>
          </p:cNvPicPr>
          <p:nvPr/>
        </p:nvPicPr>
        <p:blipFill>
          <a:blip r:embed="rId3" cstate="print"/>
          <a:stretch>
            <a:fillRect/>
          </a:stretch>
        </p:blipFill>
        <p:spPr bwMode="auto">
          <a:xfrm>
            <a:off x="7610260" y="2077035"/>
            <a:ext cx="720000" cy="671183"/>
          </a:xfrm>
          <a:prstGeom prst="rect">
            <a:avLst/>
          </a:prstGeom>
          <a:noFill/>
        </p:spPr>
      </p:pic>
      <p:pic>
        <p:nvPicPr>
          <p:cNvPr id="6" name="Picture 2" descr="G:\做的项目\公共\扁平图标切换\更新2015_01_21\oss扁平图标库2015_01_21更新-04.png">
            <a:extLst>
              <a:ext uri="{FF2B5EF4-FFF2-40B4-BE49-F238E27FC236}">
                <a16:creationId xmlns:a16="http://schemas.microsoft.com/office/drawing/2014/main" id="{CE69526D-7558-4FFD-8BFA-97D47FABD5F4}"/>
              </a:ext>
            </a:extLst>
          </p:cNvPr>
          <p:cNvPicPr>
            <a:picLocks noChangeAspect="1" noChangeArrowheads="1"/>
          </p:cNvPicPr>
          <p:nvPr/>
        </p:nvPicPr>
        <p:blipFill>
          <a:blip r:embed="rId3" cstate="print"/>
          <a:stretch>
            <a:fillRect/>
          </a:stretch>
        </p:blipFill>
        <p:spPr bwMode="auto">
          <a:xfrm>
            <a:off x="9516380" y="2906883"/>
            <a:ext cx="720000" cy="671183"/>
          </a:xfrm>
          <a:prstGeom prst="rect">
            <a:avLst/>
          </a:prstGeom>
          <a:noFill/>
        </p:spPr>
      </p:pic>
      <p:pic>
        <p:nvPicPr>
          <p:cNvPr id="7" name="Picture 2" descr="G:\做的项目\公共\扁平图标切换\更新2015_01_21\oss扁平图标库2015_01_21更新-04.png">
            <a:extLst>
              <a:ext uri="{FF2B5EF4-FFF2-40B4-BE49-F238E27FC236}">
                <a16:creationId xmlns:a16="http://schemas.microsoft.com/office/drawing/2014/main" id="{B5A02CEB-F8EC-446D-AC59-BE7E420C1D21}"/>
              </a:ext>
            </a:extLst>
          </p:cNvPr>
          <p:cNvPicPr>
            <a:picLocks noChangeAspect="1" noChangeArrowheads="1"/>
          </p:cNvPicPr>
          <p:nvPr/>
        </p:nvPicPr>
        <p:blipFill>
          <a:blip r:embed="rId3" cstate="print"/>
          <a:stretch>
            <a:fillRect/>
          </a:stretch>
        </p:blipFill>
        <p:spPr bwMode="auto">
          <a:xfrm>
            <a:off x="5736000" y="4474942"/>
            <a:ext cx="720000" cy="671183"/>
          </a:xfrm>
          <a:prstGeom prst="rect">
            <a:avLst/>
          </a:prstGeom>
          <a:noFill/>
        </p:spPr>
      </p:pic>
      <p:sp>
        <p:nvSpPr>
          <p:cNvPr id="8" name="Line 10">
            <a:extLst>
              <a:ext uri="{FF2B5EF4-FFF2-40B4-BE49-F238E27FC236}">
                <a16:creationId xmlns:a16="http://schemas.microsoft.com/office/drawing/2014/main" id="{F7021BFE-D80D-4AE7-91D2-3CECF51C4FFB}"/>
              </a:ext>
            </a:extLst>
          </p:cNvPr>
          <p:cNvSpPr>
            <a:spLocks noChangeShapeType="1"/>
          </p:cNvSpPr>
          <p:nvPr/>
        </p:nvSpPr>
        <p:spPr bwMode="auto">
          <a:xfrm flipV="1">
            <a:off x="3503712" y="2262916"/>
            <a:ext cx="0" cy="201600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25">
            <a:extLst>
              <a:ext uri="{FF2B5EF4-FFF2-40B4-BE49-F238E27FC236}">
                <a16:creationId xmlns:a16="http://schemas.microsoft.com/office/drawing/2014/main" id="{285B625D-E462-4C9A-BB7F-ED2428D954C6}"/>
              </a:ext>
            </a:extLst>
          </p:cNvPr>
          <p:cNvSpPr>
            <a:spLocks noChangeShapeType="1"/>
          </p:cNvSpPr>
          <p:nvPr/>
        </p:nvSpPr>
        <p:spPr bwMode="auto">
          <a:xfrm>
            <a:off x="3513017" y="4077072"/>
            <a:ext cx="458787"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26">
            <a:extLst>
              <a:ext uri="{FF2B5EF4-FFF2-40B4-BE49-F238E27FC236}">
                <a16:creationId xmlns:a16="http://schemas.microsoft.com/office/drawing/2014/main" id="{00822CE7-BAE8-4BED-9866-9FF04F5EFA88}"/>
              </a:ext>
            </a:extLst>
          </p:cNvPr>
          <p:cNvSpPr>
            <a:spLocks noChangeShapeType="1"/>
          </p:cNvSpPr>
          <p:nvPr/>
        </p:nvSpPr>
        <p:spPr bwMode="auto">
          <a:xfrm>
            <a:off x="3503712" y="2472466"/>
            <a:ext cx="468092"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28">
            <a:extLst>
              <a:ext uri="{FF2B5EF4-FFF2-40B4-BE49-F238E27FC236}">
                <a16:creationId xmlns:a16="http://schemas.microsoft.com/office/drawing/2014/main" id="{078A76F3-2A29-4B46-976B-53792CDFDF86}"/>
              </a:ext>
            </a:extLst>
          </p:cNvPr>
          <p:cNvSpPr>
            <a:spLocks noChangeShapeType="1"/>
          </p:cNvSpPr>
          <p:nvPr/>
        </p:nvSpPr>
        <p:spPr bwMode="auto">
          <a:xfrm>
            <a:off x="3081793" y="3248980"/>
            <a:ext cx="421919"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26">
            <a:extLst>
              <a:ext uri="{FF2B5EF4-FFF2-40B4-BE49-F238E27FC236}">
                <a16:creationId xmlns:a16="http://schemas.microsoft.com/office/drawing/2014/main" id="{A05D2C28-8D91-40BA-8DC3-2AB043054407}"/>
              </a:ext>
            </a:extLst>
          </p:cNvPr>
          <p:cNvSpPr>
            <a:spLocks noChangeShapeType="1"/>
          </p:cNvSpPr>
          <p:nvPr/>
        </p:nvSpPr>
        <p:spPr bwMode="auto">
          <a:xfrm flipV="1">
            <a:off x="4691804" y="1953681"/>
            <a:ext cx="1044170" cy="518749"/>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26">
            <a:extLst>
              <a:ext uri="{FF2B5EF4-FFF2-40B4-BE49-F238E27FC236}">
                <a16:creationId xmlns:a16="http://schemas.microsoft.com/office/drawing/2014/main" id="{AFA4DAEA-9339-4325-BB24-0D53709733B0}"/>
              </a:ext>
            </a:extLst>
          </p:cNvPr>
          <p:cNvSpPr>
            <a:spLocks noChangeShapeType="1"/>
          </p:cNvSpPr>
          <p:nvPr/>
        </p:nvSpPr>
        <p:spPr bwMode="auto">
          <a:xfrm>
            <a:off x="4691778" y="2472430"/>
            <a:ext cx="1044187" cy="776549"/>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 name="组合 13">
            <a:extLst>
              <a:ext uri="{FF2B5EF4-FFF2-40B4-BE49-F238E27FC236}">
                <a16:creationId xmlns:a16="http://schemas.microsoft.com/office/drawing/2014/main" id="{D4A4B4B7-3AAE-42DC-A692-76792E2E725E}"/>
              </a:ext>
            </a:extLst>
          </p:cNvPr>
          <p:cNvGrpSpPr/>
          <p:nvPr/>
        </p:nvGrpSpPr>
        <p:grpSpPr>
          <a:xfrm>
            <a:off x="4100479" y="2744924"/>
            <a:ext cx="427038" cy="295275"/>
            <a:chOff x="4555377" y="3068960"/>
            <a:chExt cx="427038" cy="295275"/>
          </a:xfrm>
        </p:grpSpPr>
        <p:sp>
          <p:nvSpPr>
            <p:cNvPr id="15" name="Line 37">
              <a:extLst>
                <a:ext uri="{FF2B5EF4-FFF2-40B4-BE49-F238E27FC236}">
                  <a16:creationId xmlns:a16="http://schemas.microsoft.com/office/drawing/2014/main" id="{60ACE42E-86C9-49A5-9BAE-D91C0D753CB1}"/>
                </a:ext>
              </a:extLst>
            </p:cNvPr>
            <p:cNvSpPr>
              <a:spLocks noChangeShapeType="1"/>
            </p:cNvSpPr>
            <p:nvPr/>
          </p:nvSpPr>
          <p:spPr bwMode="auto">
            <a:xfrm flipV="1">
              <a:off x="4768896" y="3068960"/>
              <a:ext cx="0" cy="293485"/>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38">
              <a:extLst>
                <a:ext uri="{FF2B5EF4-FFF2-40B4-BE49-F238E27FC236}">
                  <a16:creationId xmlns:a16="http://schemas.microsoft.com/office/drawing/2014/main" id="{AA71D797-094C-4617-A7F6-9E2B0A441938}"/>
                </a:ext>
              </a:extLst>
            </p:cNvPr>
            <p:cNvSpPr>
              <a:spLocks noChangeShapeType="1"/>
            </p:cNvSpPr>
            <p:nvPr/>
          </p:nvSpPr>
          <p:spPr bwMode="auto">
            <a:xfrm>
              <a:off x="4555377" y="3364235"/>
              <a:ext cx="427038"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p>
          </p:txBody>
        </p:sp>
      </p:grpSp>
      <p:pic>
        <p:nvPicPr>
          <p:cNvPr id="17" name="Picture 2" descr="G:\做的项目\公共\扁平图标切换\更新2015_01_21\oss扁平图标库2015_01_21更新-04.png">
            <a:extLst>
              <a:ext uri="{FF2B5EF4-FFF2-40B4-BE49-F238E27FC236}">
                <a16:creationId xmlns:a16="http://schemas.microsoft.com/office/drawing/2014/main" id="{C14D9E4C-2A3A-4981-A728-20423CDBDF2E}"/>
              </a:ext>
            </a:extLst>
          </p:cNvPr>
          <p:cNvPicPr>
            <a:picLocks noChangeAspect="1" noChangeArrowheads="1"/>
          </p:cNvPicPr>
          <p:nvPr/>
        </p:nvPicPr>
        <p:blipFill>
          <a:blip r:embed="rId3" cstate="print"/>
          <a:stretch>
            <a:fillRect/>
          </a:stretch>
        </p:blipFill>
        <p:spPr bwMode="auto">
          <a:xfrm>
            <a:off x="3971804" y="2135459"/>
            <a:ext cx="720000" cy="671183"/>
          </a:xfrm>
          <a:prstGeom prst="rect">
            <a:avLst/>
          </a:prstGeom>
          <a:noFill/>
        </p:spPr>
      </p:pic>
      <p:sp>
        <p:nvSpPr>
          <p:cNvPr id="18" name="Line 13">
            <a:extLst>
              <a:ext uri="{FF2B5EF4-FFF2-40B4-BE49-F238E27FC236}">
                <a16:creationId xmlns:a16="http://schemas.microsoft.com/office/drawing/2014/main" id="{81787F98-EE35-4E97-B2D5-CBA61BCB3D7D}"/>
              </a:ext>
            </a:extLst>
          </p:cNvPr>
          <p:cNvSpPr>
            <a:spLocks noChangeShapeType="1"/>
          </p:cNvSpPr>
          <p:nvPr/>
        </p:nvSpPr>
        <p:spPr bwMode="auto">
          <a:xfrm>
            <a:off x="7245135" y="1522108"/>
            <a:ext cx="365125"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8">
            <a:extLst>
              <a:ext uri="{FF2B5EF4-FFF2-40B4-BE49-F238E27FC236}">
                <a16:creationId xmlns:a16="http://schemas.microsoft.com/office/drawing/2014/main" id="{ECC88F05-9EB6-43D2-A260-38D3867A80DF}"/>
              </a:ext>
            </a:extLst>
          </p:cNvPr>
          <p:cNvSpPr>
            <a:spLocks noChangeShapeType="1"/>
          </p:cNvSpPr>
          <p:nvPr/>
        </p:nvSpPr>
        <p:spPr bwMode="auto">
          <a:xfrm>
            <a:off x="7245135" y="1318406"/>
            <a:ext cx="0" cy="124888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0" name="Group 39">
            <a:extLst>
              <a:ext uri="{FF2B5EF4-FFF2-40B4-BE49-F238E27FC236}">
                <a16:creationId xmlns:a16="http://schemas.microsoft.com/office/drawing/2014/main" id="{AA1E6132-0F12-4ABE-A5E7-1A769A879F21}"/>
              </a:ext>
            </a:extLst>
          </p:cNvPr>
          <p:cNvGrpSpPr>
            <a:grpSpLocks/>
          </p:cNvGrpSpPr>
          <p:nvPr/>
        </p:nvGrpSpPr>
        <p:grpSpPr bwMode="auto">
          <a:xfrm>
            <a:off x="4100479" y="3565773"/>
            <a:ext cx="427038" cy="295275"/>
            <a:chOff x="1775" y="2120"/>
            <a:chExt cx="240" cy="165"/>
          </a:xfrm>
        </p:grpSpPr>
        <p:sp>
          <p:nvSpPr>
            <p:cNvPr id="21" name="Line 40">
              <a:extLst>
                <a:ext uri="{FF2B5EF4-FFF2-40B4-BE49-F238E27FC236}">
                  <a16:creationId xmlns:a16="http://schemas.microsoft.com/office/drawing/2014/main" id="{43C3AC21-6959-46D7-8641-742E02BAB025}"/>
                </a:ext>
              </a:extLst>
            </p:cNvPr>
            <p:cNvSpPr>
              <a:spLocks noChangeShapeType="1"/>
            </p:cNvSpPr>
            <p:nvPr/>
          </p:nvSpPr>
          <p:spPr bwMode="auto">
            <a:xfrm>
              <a:off x="1895" y="2121"/>
              <a:ext cx="0" cy="164"/>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41">
              <a:extLst>
                <a:ext uri="{FF2B5EF4-FFF2-40B4-BE49-F238E27FC236}">
                  <a16:creationId xmlns:a16="http://schemas.microsoft.com/office/drawing/2014/main" id="{45B32C21-EF7F-4F3F-B95F-BC8F06B1EDB9}"/>
                </a:ext>
              </a:extLst>
            </p:cNvPr>
            <p:cNvSpPr>
              <a:spLocks noChangeShapeType="1"/>
            </p:cNvSpPr>
            <p:nvPr/>
          </p:nvSpPr>
          <p:spPr bwMode="auto">
            <a:xfrm>
              <a:off x="1775" y="2120"/>
              <a:ext cx="240"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23" name="Picture 2" descr="G:\做的项目\公共\扁平图标切换\更新2015_01_21\oss扁平图标库2015_01_21更新-04.png">
            <a:extLst>
              <a:ext uri="{FF2B5EF4-FFF2-40B4-BE49-F238E27FC236}">
                <a16:creationId xmlns:a16="http://schemas.microsoft.com/office/drawing/2014/main" id="{3B761546-ADF8-43F4-A7FC-CA9FB6572C97}"/>
              </a:ext>
            </a:extLst>
          </p:cNvPr>
          <p:cNvPicPr>
            <a:picLocks noChangeAspect="1" noChangeArrowheads="1"/>
          </p:cNvPicPr>
          <p:nvPr/>
        </p:nvPicPr>
        <p:blipFill>
          <a:blip r:embed="rId3" cstate="print"/>
          <a:stretch>
            <a:fillRect/>
          </a:stretch>
        </p:blipFill>
        <p:spPr bwMode="auto">
          <a:xfrm>
            <a:off x="3971804" y="3789040"/>
            <a:ext cx="720000" cy="671183"/>
          </a:xfrm>
          <a:prstGeom prst="rect">
            <a:avLst/>
          </a:prstGeom>
          <a:noFill/>
        </p:spPr>
      </p:pic>
      <p:grpSp>
        <p:nvGrpSpPr>
          <p:cNvPr id="24" name="Group 39">
            <a:extLst>
              <a:ext uri="{FF2B5EF4-FFF2-40B4-BE49-F238E27FC236}">
                <a16:creationId xmlns:a16="http://schemas.microsoft.com/office/drawing/2014/main" id="{D6F772FD-6A84-4548-9EC5-F7041EB73CA4}"/>
              </a:ext>
            </a:extLst>
          </p:cNvPr>
          <p:cNvGrpSpPr>
            <a:grpSpLocks/>
          </p:cNvGrpSpPr>
          <p:nvPr/>
        </p:nvGrpSpPr>
        <p:grpSpPr bwMode="auto">
          <a:xfrm>
            <a:off x="5900226" y="2693903"/>
            <a:ext cx="427038" cy="295275"/>
            <a:chOff x="1775" y="2120"/>
            <a:chExt cx="240" cy="165"/>
          </a:xfrm>
        </p:grpSpPr>
        <p:sp>
          <p:nvSpPr>
            <p:cNvPr id="25" name="Line 40">
              <a:extLst>
                <a:ext uri="{FF2B5EF4-FFF2-40B4-BE49-F238E27FC236}">
                  <a16:creationId xmlns:a16="http://schemas.microsoft.com/office/drawing/2014/main" id="{BB7012BF-6273-430E-AD39-581B4A862538}"/>
                </a:ext>
              </a:extLst>
            </p:cNvPr>
            <p:cNvSpPr>
              <a:spLocks noChangeShapeType="1"/>
            </p:cNvSpPr>
            <p:nvPr/>
          </p:nvSpPr>
          <p:spPr bwMode="auto">
            <a:xfrm>
              <a:off x="1895" y="2121"/>
              <a:ext cx="0" cy="164"/>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6" name="Line 41">
              <a:extLst>
                <a:ext uri="{FF2B5EF4-FFF2-40B4-BE49-F238E27FC236}">
                  <a16:creationId xmlns:a16="http://schemas.microsoft.com/office/drawing/2014/main" id="{8A099CE0-2B41-447E-8EC8-0B3991DB000E}"/>
                </a:ext>
              </a:extLst>
            </p:cNvPr>
            <p:cNvSpPr>
              <a:spLocks noChangeShapeType="1"/>
            </p:cNvSpPr>
            <p:nvPr/>
          </p:nvSpPr>
          <p:spPr bwMode="auto">
            <a:xfrm>
              <a:off x="1775" y="2120"/>
              <a:ext cx="240"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28" name="Group 39">
            <a:extLst>
              <a:ext uri="{FF2B5EF4-FFF2-40B4-BE49-F238E27FC236}">
                <a16:creationId xmlns:a16="http://schemas.microsoft.com/office/drawing/2014/main" id="{9208AAD1-FD76-4C3C-A156-F86988051096}"/>
              </a:ext>
            </a:extLst>
          </p:cNvPr>
          <p:cNvGrpSpPr>
            <a:grpSpLocks/>
          </p:cNvGrpSpPr>
          <p:nvPr/>
        </p:nvGrpSpPr>
        <p:grpSpPr bwMode="auto">
          <a:xfrm>
            <a:off x="5878295" y="1388032"/>
            <a:ext cx="427038" cy="295275"/>
            <a:chOff x="1775" y="2120"/>
            <a:chExt cx="240" cy="165"/>
          </a:xfrm>
        </p:grpSpPr>
        <p:sp>
          <p:nvSpPr>
            <p:cNvPr id="29" name="Line 40">
              <a:extLst>
                <a:ext uri="{FF2B5EF4-FFF2-40B4-BE49-F238E27FC236}">
                  <a16:creationId xmlns:a16="http://schemas.microsoft.com/office/drawing/2014/main" id="{9E036CBB-208D-47DB-9ABC-0CBF60923FF3}"/>
                </a:ext>
              </a:extLst>
            </p:cNvPr>
            <p:cNvSpPr>
              <a:spLocks noChangeShapeType="1"/>
            </p:cNvSpPr>
            <p:nvPr/>
          </p:nvSpPr>
          <p:spPr bwMode="auto">
            <a:xfrm>
              <a:off x="1895" y="2121"/>
              <a:ext cx="0" cy="164"/>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41">
              <a:extLst>
                <a:ext uri="{FF2B5EF4-FFF2-40B4-BE49-F238E27FC236}">
                  <a16:creationId xmlns:a16="http://schemas.microsoft.com/office/drawing/2014/main" id="{82650BB6-5F68-4A80-B46A-B884BA35D4AF}"/>
                </a:ext>
              </a:extLst>
            </p:cNvPr>
            <p:cNvSpPr>
              <a:spLocks noChangeShapeType="1"/>
            </p:cNvSpPr>
            <p:nvPr/>
          </p:nvSpPr>
          <p:spPr bwMode="auto">
            <a:xfrm>
              <a:off x="1775" y="2120"/>
              <a:ext cx="240"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31" name="Picture 2" descr="G:\做的项目\公共\扁平图标切换\更新2015_01_21\oss扁平图标库2015_01_21更新-04.png">
            <a:extLst>
              <a:ext uri="{FF2B5EF4-FFF2-40B4-BE49-F238E27FC236}">
                <a16:creationId xmlns:a16="http://schemas.microsoft.com/office/drawing/2014/main" id="{8802E80C-0768-4200-A56C-33227DACC4F3}"/>
              </a:ext>
            </a:extLst>
          </p:cNvPr>
          <p:cNvPicPr>
            <a:picLocks noChangeAspect="1" noChangeArrowheads="1"/>
          </p:cNvPicPr>
          <p:nvPr/>
        </p:nvPicPr>
        <p:blipFill>
          <a:blip r:embed="rId3" cstate="print"/>
          <a:stretch>
            <a:fillRect/>
          </a:stretch>
        </p:blipFill>
        <p:spPr bwMode="auto">
          <a:xfrm>
            <a:off x="5736000" y="1591734"/>
            <a:ext cx="720000" cy="671183"/>
          </a:xfrm>
          <a:prstGeom prst="rect">
            <a:avLst/>
          </a:prstGeom>
          <a:noFill/>
        </p:spPr>
      </p:pic>
      <p:sp>
        <p:nvSpPr>
          <p:cNvPr id="32" name="Line 13">
            <a:extLst>
              <a:ext uri="{FF2B5EF4-FFF2-40B4-BE49-F238E27FC236}">
                <a16:creationId xmlns:a16="http://schemas.microsoft.com/office/drawing/2014/main" id="{8980C359-201F-420B-9DB0-A3C5899AD2EB}"/>
              </a:ext>
            </a:extLst>
          </p:cNvPr>
          <p:cNvSpPr>
            <a:spLocks noChangeShapeType="1"/>
          </p:cNvSpPr>
          <p:nvPr/>
        </p:nvSpPr>
        <p:spPr bwMode="auto">
          <a:xfrm>
            <a:off x="7245135" y="2429560"/>
            <a:ext cx="365125"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26">
            <a:extLst>
              <a:ext uri="{FF2B5EF4-FFF2-40B4-BE49-F238E27FC236}">
                <a16:creationId xmlns:a16="http://schemas.microsoft.com/office/drawing/2014/main" id="{D8D44209-5591-452F-A8C4-D9ABC7C36AC5}"/>
              </a:ext>
            </a:extLst>
          </p:cNvPr>
          <p:cNvSpPr>
            <a:spLocks noChangeShapeType="1"/>
          </p:cNvSpPr>
          <p:nvPr/>
        </p:nvSpPr>
        <p:spPr bwMode="auto">
          <a:xfrm>
            <a:off x="6456000" y="1922433"/>
            <a:ext cx="774168"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13">
            <a:extLst>
              <a:ext uri="{FF2B5EF4-FFF2-40B4-BE49-F238E27FC236}">
                <a16:creationId xmlns:a16="http://schemas.microsoft.com/office/drawing/2014/main" id="{611E91F8-8C03-4349-B1CA-7E0BB59ADE5E}"/>
              </a:ext>
            </a:extLst>
          </p:cNvPr>
          <p:cNvSpPr>
            <a:spLocks noChangeShapeType="1"/>
          </p:cNvSpPr>
          <p:nvPr/>
        </p:nvSpPr>
        <p:spPr bwMode="auto">
          <a:xfrm>
            <a:off x="8330260" y="2429559"/>
            <a:ext cx="1618146" cy="486129"/>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13">
            <a:extLst>
              <a:ext uri="{FF2B5EF4-FFF2-40B4-BE49-F238E27FC236}">
                <a16:creationId xmlns:a16="http://schemas.microsoft.com/office/drawing/2014/main" id="{472AEEA7-EC74-4C23-9146-A37047B65CD1}"/>
              </a:ext>
            </a:extLst>
          </p:cNvPr>
          <p:cNvSpPr>
            <a:spLocks noChangeShapeType="1"/>
          </p:cNvSpPr>
          <p:nvPr/>
        </p:nvSpPr>
        <p:spPr bwMode="auto">
          <a:xfrm flipV="1">
            <a:off x="6456001" y="3573452"/>
            <a:ext cx="3402632" cy="1241116"/>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10">
            <a:extLst>
              <a:ext uri="{FF2B5EF4-FFF2-40B4-BE49-F238E27FC236}">
                <a16:creationId xmlns:a16="http://schemas.microsoft.com/office/drawing/2014/main" id="{F787D3B8-5FCC-494C-A444-85D7F102A2A5}"/>
              </a:ext>
            </a:extLst>
          </p:cNvPr>
          <p:cNvSpPr>
            <a:spLocks noChangeShapeType="1"/>
          </p:cNvSpPr>
          <p:nvPr/>
        </p:nvSpPr>
        <p:spPr bwMode="auto">
          <a:xfrm flipH="1" flipV="1">
            <a:off x="6095999" y="3582231"/>
            <a:ext cx="0" cy="890885"/>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7" name="Line 25">
            <a:extLst>
              <a:ext uri="{FF2B5EF4-FFF2-40B4-BE49-F238E27FC236}">
                <a16:creationId xmlns:a16="http://schemas.microsoft.com/office/drawing/2014/main" id="{B61C5865-0A9F-4245-8C32-2F9418CD5AC4}"/>
              </a:ext>
            </a:extLst>
          </p:cNvPr>
          <p:cNvSpPr>
            <a:spLocks noChangeShapeType="1"/>
          </p:cNvSpPr>
          <p:nvPr/>
        </p:nvSpPr>
        <p:spPr bwMode="auto">
          <a:xfrm>
            <a:off x="4691761" y="4077073"/>
            <a:ext cx="1044187" cy="72126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8" name="图片 37" descr="PC.png">
            <a:extLst>
              <a:ext uri="{FF2B5EF4-FFF2-40B4-BE49-F238E27FC236}">
                <a16:creationId xmlns:a16="http://schemas.microsoft.com/office/drawing/2014/main" id="{888B1C38-7391-45BA-B709-C59D035BF642}"/>
              </a:ext>
            </a:extLst>
          </p:cNvPr>
          <p:cNvPicPr>
            <a:picLocks noChangeAspect="1"/>
          </p:cNvPicPr>
          <p:nvPr/>
        </p:nvPicPr>
        <p:blipFill>
          <a:blip r:embed="rId4" cstate="print"/>
          <a:stretch>
            <a:fillRect/>
          </a:stretch>
        </p:blipFill>
        <p:spPr>
          <a:xfrm>
            <a:off x="5760548" y="5806174"/>
            <a:ext cx="662531" cy="508824"/>
          </a:xfrm>
          <a:prstGeom prst="rect">
            <a:avLst/>
          </a:prstGeom>
        </p:spPr>
      </p:pic>
      <p:sp>
        <p:nvSpPr>
          <p:cNvPr id="39" name="Line 10">
            <a:extLst>
              <a:ext uri="{FF2B5EF4-FFF2-40B4-BE49-F238E27FC236}">
                <a16:creationId xmlns:a16="http://schemas.microsoft.com/office/drawing/2014/main" id="{150FC65C-1C22-40DC-B7F1-A95D4CE67956}"/>
              </a:ext>
            </a:extLst>
          </p:cNvPr>
          <p:cNvSpPr>
            <a:spLocks noChangeShapeType="1"/>
          </p:cNvSpPr>
          <p:nvPr/>
        </p:nvSpPr>
        <p:spPr bwMode="auto">
          <a:xfrm flipH="1" flipV="1">
            <a:off x="6113744" y="5146123"/>
            <a:ext cx="1" cy="695133"/>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0" name="Rectangle 48">
            <a:extLst>
              <a:ext uri="{FF2B5EF4-FFF2-40B4-BE49-F238E27FC236}">
                <a16:creationId xmlns:a16="http://schemas.microsoft.com/office/drawing/2014/main" id="{F0C021E2-D650-492B-9AAB-971615B19D48}"/>
              </a:ext>
            </a:extLst>
          </p:cNvPr>
          <p:cNvSpPr>
            <a:spLocks noChangeArrowheads="1"/>
          </p:cNvSpPr>
          <p:nvPr/>
        </p:nvSpPr>
        <p:spPr bwMode="auto">
          <a:xfrm>
            <a:off x="6430755" y="5881480"/>
            <a:ext cx="824657" cy="350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1" tIns="51771" rIns="103541" bIns="51771">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ctr">
              <a:lnSpc>
                <a:spcPct val="100000"/>
              </a:lnSpc>
              <a:spcBef>
                <a:spcPct val="0"/>
              </a:spcBef>
              <a:buClrTx/>
              <a:buSzTx/>
              <a:buFontTx/>
              <a:buNone/>
            </a:pPr>
            <a:r>
              <a:rPr lang="zh-CN" altLang="en-US" sz="1600" dirty="0">
                <a:latin typeface="微软雅黑" panose="020B0503020204020204" pitchFamily="34" charset="-122"/>
                <a:ea typeface="微软雅黑" panose="020B0503020204020204" pitchFamily="34" charset="-122"/>
              </a:rPr>
              <a:t>接收者</a:t>
            </a:r>
          </a:p>
        </p:txBody>
      </p:sp>
      <p:sp>
        <p:nvSpPr>
          <p:cNvPr id="42" name="Rectangle 52">
            <a:extLst>
              <a:ext uri="{FF2B5EF4-FFF2-40B4-BE49-F238E27FC236}">
                <a16:creationId xmlns:a16="http://schemas.microsoft.com/office/drawing/2014/main" id="{9987901C-E242-42C6-82AA-E2EBD732BA2C}"/>
              </a:ext>
            </a:extLst>
          </p:cNvPr>
          <p:cNvSpPr>
            <a:spLocks noChangeArrowheads="1"/>
          </p:cNvSpPr>
          <p:nvPr/>
        </p:nvSpPr>
        <p:spPr bwMode="auto">
          <a:xfrm>
            <a:off x="6494464" y="2705101"/>
            <a:ext cx="277320" cy="24622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lang="en-US" altLang="zh-CN" sz="1600" b="1" dirty="0">
                <a:latin typeface="微软雅黑" panose="020B0503020204020204" pitchFamily="34" charset="-122"/>
                <a:ea typeface="微软雅黑" panose="020B0503020204020204" pitchFamily="34" charset="-122"/>
              </a:rPr>
              <a:t>RP</a:t>
            </a:r>
          </a:p>
        </p:txBody>
      </p:sp>
      <p:sp>
        <p:nvSpPr>
          <p:cNvPr id="60" name="Rectangle 322">
            <a:extLst>
              <a:ext uri="{FF2B5EF4-FFF2-40B4-BE49-F238E27FC236}">
                <a16:creationId xmlns:a16="http://schemas.microsoft.com/office/drawing/2014/main" id="{5EDF67CB-DACD-43B0-8F5D-C8D3B5210B94}"/>
              </a:ext>
            </a:extLst>
          </p:cNvPr>
          <p:cNvSpPr>
            <a:spLocks noChangeArrowheads="1"/>
          </p:cNvSpPr>
          <p:nvPr/>
        </p:nvSpPr>
        <p:spPr bwMode="auto">
          <a:xfrm>
            <a:off x="1037061" y="4984065"/>
            <a:ext cx="670769" cy="289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1" tIns="51771" rIns="103541" bIns="51771">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lang="zh-CN" altLang="en-US" sz="1200" dirty="0">
                <a:latin typeface="微软雅黑" panose="020B0503020204020204" pitchFamily="34" charset="-122"/>
                <a:ea typeface="微软雅黑" panose="020B0503020204020204" pitchFamily="34" charset="-122"/>
              </a:rPr>
              <a:t>共享树</a:t>
            </a:r>
          </a:p>
        </p:txBody>
      </p:sp>
      <p:sp>
        <p:nvSpPr>
          <p:cNvPr id="61" name="Line 323">
            <a:extLst>
              <a:ext uri="{FF2B5EF4-FFF2-40B4-BE49-F238E27FC236}">
                <a16:creationId xmlns:a16="http://schemas.microsoft.com/office/drawing/2014/main" id="{D2D94EC4-F45F-44C5-867E-4B40E767D5CA}"/>
              </a:ext>
            </a:extLst>
          </p:cNvPr>
          <p:cNvSpPr>
            <a:spLocks noChangeShapeType="1"/>
          </p:cNvSpPr>
          <p:nvPr/>
        </p:nvSpPr>
        <p:spPr bwMode="auto">
          <a:xfrm flipH="1">
            <a:off x="2269308" y="5116740"/>
            <a:ext cx="540000" cy="0"/>
          </a:xfrm>
          <a:prstGeom prst="line">
            <a:avLst/>
          </a:prstGeom>
          <a:noFill/>
          <a:ln w="19050">
            <a:solidFill>
              <a:srgbClr val="0070C0"/>
            </a:solidFill>
            <a:round/>
            <a:headEnd type="triangle" w="med" len="med"/>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Rectangle 329">
            <a:extLst>
              <a:ext uri="{FF2B5EF4-FFF2-40B4-BE49-F238E27FC236}">
                <a16:creationId xmlns:a16="http://schemas.microsoft.com/office/drawing/2014/main" id="{5C40B9B0-569B-42B9-8AC0-4068512F5ED4}"/>
              </a:ext>
            </a:extLst>
          </p:cNvPr>
          <p:cNvSpPr>
            <a:spLocks noChangeArrowheads="1"/>
          </p:cNvSpPr>
          <p:nvPr/>
        </p:nvSpPr>
        <p:spPr bwMode="auto">
          <a:xfrm>
            <a:off x="1037061" y="5278862"/>
            <a:ext cx="516881" cy="289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1" tIns="51771" rIns="103541" bIns="51771">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lang="zh-CN" altLang="en-US" sz="1200" dirty="0">
                <a:latin typeface="微软雅黑" panose="020B0503020204020204" pitchFamily="34" charset="-122"/>
                <a:ea typeface="微软雅黑" panose="020B0503020204020204" pitchFamily="34" charset="-122"/>
              </a:rPr>
              <a:t>源树</a:t>
            </a:r>
          </a:p>
        </p:txBody>
      </p:sp>
      <p:sp>
        <p:nvSpPr>
          <p:cNvPr id="68" name="Line 330">
            <a:extLst>
              <a:ext uri="{FF2B5EF4-FFF2-40B4-BE49-F238E27FC236}">
                <a16:creationId xmlns:a16="http://schemas.microsoft.com/office/drawing/2014/main" id="{66A5F8C1-FFF8-4A4F-BE99-64BA1FAEDF93}"/>
              </a:ext>
            </a:extLst>
          </p:cNvPr>
          <p:cNvSpPr>
            <a:spLocks noChangeShapeType="1"/>
          </p:cNvSpPr>
          <p:nvPr/>
        </p:nvSpPr>
        <p:spPr bwMode="auto">
          <a:xfrm flipH="1">
            <a:off x="2269308" y="5443095"/>
            <a:ext cx="540000" cy="0"/>
          </a:xfrm>
          <a:prstGeom prst="line">
            <a:avLst/>
          </a:prstGeom>
          <a:noFill/>
          <a:ln w="19050">
            <a:solidFill>
              <a:srgbClr val="7030A0"/>
            </a:solidFill>
            <a:round/>
            <a:headEnd type="triangle" w="med" len="me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Rectangle 338">
            <a:extLst>
              <a:ext uri="{FF2B5EF4-FFF2-40B4-BE49-F238E27FC236}">
                <a16:creationId xmlns:a16="http://schemas.microsoft.com/office/drawing/2014/main" id="{C32FA51F-EB5E-42CF-BA49-4863C20F4664}"/>
              </a:ext>
            </a:extLst>
          </p:cNvPr>
          <p:cNvSpPr>
            <a:spLocks noChangeArrowheads="1"/>
          </p:cNvSpPr>
          <p:nvPr/>
        </p:nvSpPr>
        <p:spPr bwMode="auto">
          <a:xfrm>
            <a:off x="1037061" y="4689268"/>
            <a:ext cx="670769" cy="289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1" tIns="51771" rIns="103541" bIns="51771">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lang="zh-CN" altLang="en-US" sz="1200" dirty="0">
                <a:latin typeface="微软雅黑" panose="020B0503020204020204" pitchFamily="34" charset="-122"/>
                <a:ea typeface="微软雅黑" panose="020B0503020204020204" pitchFamily="34" charset="-122"/>
              </a:rPr>
              <a:t>数据流</a:t>
            </a:r>
          </a:p>
        </p:txBody>
      </p:sp>
      <p:sp>
        <p:nvSpPr>
          <p:cNvPr id="71" name="Line 339">
            <a:extLst>
              <a:ext uri="{FF2B5EF4-FFF2-40B4-BE49-F238E27FC236}">
                <a16:creationId xmlns:a16="http://schemas.microsoft.com/office/drawing/2014/main" id="{714AEB62-7707-44DA-B767-A644363396DE}"/>
              </a:ext>
            </a:extLst>
          </p:cNvPr>
          <p:cNvSpPr>
            <a:spLocks noChangeShapeType="1"/>
          </p:cNvSpPr>
          <p:nvPr/>
        </p:nvSpPr>
        <p:spPr bwMode="auto">
          <a:xfrm flipH="1">
            <a:off x="2269308" y="4830006"/>
            <a:ext cx="540000" cy="0"/>
          </a:xfrm>
          <a:prstGeom prst="line">
            <a:avLst/>
          </a:prstGeom>
          <a:noFill/>
          <a:ln w="19050">
            <a:solidFill>
              <a:srgbClr val="C00000"/>
            </a:solidFill>
            <a:round/>
            <a:headEnd type="stealth" w="lg" len="lg"/>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lIns="103541" tIns="51771" rIns="103541" bIns="51771">
            <a:spAutoFit/>
          </a:bodyPr>
          <a:lstStyle/>
          <a:p>
            <a:endParaRPr lang="zh-CN" altLang="en-US"/>
          </a:p>
        </p:txBody>
      </p:sp>
      <p:sp>
        <p:nvSpPr>
          <p:cNvPr id="72" name="Line 339">
            <a:extLst>
              <a:ext uri="{FF2B5EF4-FFF2-40B4-BE49-F238E27FC236}">
                <a16:creationId xmlns:a16="http://schemas.microsoft.com/office/drawing/2014/main" id="{B28E4798-AA88-49BB-9880-4B6E4BF0A977}"/>
              </a:ext>
            </a:extLst>
          </p:cNvPr>
          <p:cNvSpPr>
            <a:spLocks noChangeShapeType="1"/>
          </p:cNvSpPr>
          <p:nvPr/>
        </p:nvSpPr>
        <p:spPr bwMode="auto">
          <a:xfrm flipV="1">
            <a:off x="6305333" y="3716338"/>
            <a:ext cx="0" cy="576000"/>
          </a:xfrm>
          <a:prstGeom prst="line">
            <a:avLst/>
          </a:prstGeom>
          <a:noFill/>
          <a:ln w="25400">
            <a:solidFill>
              <a:srgbClr val="C00000"/>
            </a:solidFill>
            <a:round/>
            <a:headEnd type="stealth" w="lg" len="lg"/>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square" lIns="103541" tIns="51771" rIns="103541" bIns="51771">
            <a:spAutoFit/>
          </a:bodyPr>
          <a:lstStyle/>
          <a:p>
            <a:endParaRPr lang="zh-CN" altLang="en-US">
              <a:latin typeface="微软雅黑" panose="020B0503020204020204" pitchFamily="34" charset="-122"/>
              <a:ea typeface="微软雅黑" panose="020B0503020204020204" pitchFamily="34" charset="-122"/>
            </a:endParaRPr>
          </a:p>
        </p:txBody>
      </p:sp>
      <p:sp>
        <p:nvSpPr>
          <p:cNvPr id="73" name="Rectangle 315">
            <a:extLst>
              <a:ext uri="{FF2B5EF4-FFF2-40B4-BE49-F238E27FC236}">
                <a16:creationId xmlns:a16="http://schemas.microsoft.com/office/drawing/2014/main" id="{A23C24A2-CBD4-4C94-A496-ECDF8C0AA2DA}"/>
              </a:ext>
            </a:extLst>
          </p:cNvPr>
          <p:cNvSpPr>
            <a:spLocks noChangeArrowheads="1"/>
          </p:cNvSpPr>
          <p:nvPr/>
        </p:nvSpPr>
        <p:spPr bwMode="auto">
          <a:xfrm>
            <a:off x="919374" y="3468712"/>
            <a:ext cx="901602" cy="53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1" tIns="51771" rIns="103541" bIns="51771">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ctr">
              <a:lnSpc>
                <a:spcPct val="100000"/>
              </a:lnSpc>
              <a:spcBef>
                <a:spcPct val="0"/>
              </a:spcBef>
              <a:buClrTx/>
              <a:buSzTx/>
              <a:buFontTx/>
              <a:buNone/>
            </a:pPr>
            <a:r>
              <a:rPr lang="zh-CN" altLang="en-US" sz="1400" dirty="0">
                <a:latin typeface="微软雅黑" panose="020B0503020204020204" pitchFamily="34" charset="-122"/>
                <a:ea typeface="微软雅黑" panose="020B0503020204020204" pitchFamily="34" charset="-122"/>
              </a:rPr>
              <a:t>组播源</a:t>
            </a:r>
            <a:endParaRPr lang="en-US" altLang="zh-CN" sz="1400" dirty="0">
              <a:latin typeface="微软雅黑" panose="020B0503020204020204" pitchFamily="34" charset="-122"/>
              <a:ea typeface="微软雅黑" panose="020B0503020204020204" pitchFamily="34" charset="-122"/>
            </a:endParaRPr>
          </a:p>
          <a:p>
            <a:pPr algn="ctr">
              <a:lnSpc>
                <a:spcPct val="100000"/>
              </a:lnSpc>
              <a:spcBef>
                <a:spcPct val="0"/>
              </a:spcBef>
              <a:buClrTx/>
              <a:buSzTx/>
              <a:buFontTx/>
              <a:buNone/>
            </a:pP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S,</a:t>
            </a: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G</a:t>
            </a:r>
            <a:r>
              <a:rPr lang="zh-CN" altLang="en-US" sz="1400" dirty="0">
                <a:latin typeface="微软雅黑" panose="020B0503020204020204" pitchFamily="34" charset="-122"/>
                <a:ea typeface="微软雅黑" panose="020B0503020204020204" pitchFamily="34" charset="-122"/>
              </a:rPr>
              <a:t>）</a:t>
            </a:r>
          </a:p>
        </p:txBody>
      </p:sp>
      <p:pic>
        <p:nvPicPr>
          <p:cNvPr id="74" name="图片 73" descr="通用服务器-蓝.png">
            <a:extLst>
              <a:ext uri="{FF2B5EF4-FFF2-40B4-BE49-F238E27FC236}">
                <a16:creationId xmlns:a16="http://schemas.microsoft.com/office/drawing/2014/main" id="{6169C811-C07D-4C38-B291-A18B54BB2528}"/>
              </a:ext>
            </a:extLst>
          </p:cNvPr>
          <p:cNvPicPr>
            <a:picLocks noChangeAspect="1"/>
          </p:cNvPicPr>
          <p:nvPr/>
        </p:nvPicPr>
        <p:blipFill>
          <a:blip r:embed="rId5" cstate="print"/>
          <a:stretch>
            <a:fillRect/>
          </a:stretch>
        </p:blipFill>
        <p:spPr>
          <a:xfrm>
            <a:off x="1059300" y="2981065"/>
            <a:ext cx="570117" cy="550413"/>
          </a:xfrm>
          <a:prstGeom prst="rect">
            <a:avLst/>
          </a:prstGeom>
        </p:spPr>
      </p:pic>
      <p:pic>
        <p:nvPicPr>
          <p:cNvPr id="3" name="Picture 2" descr="G:\做的项目\公共\扁平图标切换\更新2015_01_21\oss扁平图标库2015_01_21更新-04.png">
            <a:extLst>
              <a:ext uri="{FF2B5EF4-FFF2-40B4-BE49-F238E27FC236}">
                <a16:creationId xmlns:a16="http://schemas.microsoft.com/office/drawing/2014/main" id="{D9CF4135-6FD0-4C93-AC1B-1CD73415C4ED}"/>
              </a:ext>
            </a:extLst>
          </p:cNvPr>
          <p:cNvPicPr>
            <a:picLocks noChangeAspect="1" noChangeArrowheads="1"/>
          </p:cNvPicPr>
          <p:nvPr/>
        </p:nvPicPr>
        <p:blipFill>
          <a:blip r:embed="rId3" cstate="print"/>
          <a:stretch>
            <a:fillRect/>
          </a:stretch>
        </p:blipFill>
        <p:spPr bwMode="auto">
          <a:xfrm>
            <a:off x="2361793" y="2915710"/>
            <a:ext cx="720000" cy="671183"/>
          </a:xfrm>
          <a:prstGeom prst="rect">
            <a:avLst/>
          </a:prstGeom>
          <a:noFill/>
        </p:spPr>
      </p:pic>
      <p:sp>
        <p:nvSpPr>
          <p:cNvPr id="78" name="Line 339">
            <a:extLst>
              <a:ext uri="{FF2B5EF4-FFF2-40B4-BE49-F238E27FC236}">
                <a16:creationId xmlns:a16="http://schemas.microsoft.com/office/drawing/2014/main" id="{EE2D9236-8F8B-441B-AFD7-B64D6E6F3CE2}"/>
              </a:ext>
            </a:extLst>
          </p:cNvPr>
          <p:cNvSpPr>
            <a:spLocks noChangeShapeType="1"/>
          </p:cNvSpPr>
          <p:nvPr/>
        </p:nvSpPr>
        <p:spPr bwMode="auto">
          <a:xfrm flipV="1">
            <a:off x="6305333" y="5193196"/>
            <a:ext cx="0" cy="576000"/>
          </a:xfrm>
          <a:prstGeom prst="line">
            <a:avLst/>
          </a:prstGeom>
          <a:noFill/>
          <a:ln w="25400">
            <a:solidFill>
              <a:srgbClr val="C00000"/>
            </a:solidFill>
            <a:round/>
            <a:headEnd type="stealth" w="lg" len="lg"/>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square" lIns="103541" tIns="51771" rIns="103541" bIns="51771">
            <a:spAutoFit/>
          </a:bodyPr>
          <a:lstStyle/>
          <a:p>
            <a:endParaRPr lang="zh-CN" altLang="en-US">
              <a:latin typeface="微软雅黑" panose="020B0503020204020204" pitchFamily="34" charset="-122"/>
              <a:ea typeface="微软雅黑" panose="020B0503020204020204" pitchFamily="34" charset="-122"/>
            </a:endParaRPr>
          </a:p>
        </p:txBody>
      </p:sp>
      <p:sp>
        <p:nvSpPr>
          <p:cNvPr id="79" name="Line 323">
            <a:extLst>
              <a:ext uri="{FF2B5EF4-FFF2-40B4-BE49-F238E27FC236}">
                <a16:creationId xmlns:a16="http://schemas.microsoft.com/office/drawing/2014/main" id="{8ED894CF-745F-4D42-98C8-ADB22BCBF67D}"/>
              </a:ext>
            </a:extLst>
          </p:cNvPr>
          <p:cNvSpPr>
            <a:spLocks noChangeShapeType="1"/>
          </p:cNvSpPr>
          <p:nvPr/>
        </p:nvSpPr>
        <p:spPr bwMode="auto">
          <a:xfrm flipV="1">
            <a:off x="6457409" y="3703288"/>
            <a:ext cx="0" cy="575628"/>
          </a:xfrm>
          <a:prstGeom prst="line">
            <a:avLst/>
          </a:prstGeom>
          <a:noFill/>
          <a:ln w="28575">
            <a:solidFill>
              <a:srgbClr val="0070C0"/>
            </a:solidFill>
            <a:round/>
            <a:headEnd type="triangle" w="med" len="med"/>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81" name="Line 339">
            <a:extLst>
              <a:ext uri="{FF2B5EF4-FFF2-40B4-BE49-F238E27FC236}">
                <a16:creationId xmlns:a16="http://schemas.microsoft.com/office/drawing/2014/main" id="{42CF3E78-8767-41D2-A72C-F7317ED639F4}"/>
              </a:ext>
            </a:extLst>
          </p:cNvPr>
          <p:cNvSpPr>
            <a:spLocks noChangeShapeType="1"/>
          </p:cNvSpPr>
          <p:nvPr/>
        </p:nvSpPr>
        <p:spPr bwMode="auto">
          <a:xfrm flipH="1">
            <a:off x="1748813" y="3248979"/>
            <a:ext cx="540000" cy="0"/>
          </a:xfrm>
          <a:prstGeom prst="line">
            <a:avLst/>
          </a:prstGeom>
          <a:noFill/>
          <a:ln w="25400">
            <a:solidFill>
              <a:srgbClr val="C00000"/>
            </a:solidFill>
            <a:round/>
            <a:headEnd type="stealth" w="lg" len="lg"/>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lIns="103541" tIns="51771" rIns="103541" bIns="51771">
            <a:spAutoFit/>
          </a:bodyPr>
          <a:lstStyle/>
          <a:p>
            <a:endParaRPr lang="zh-CN" altLang="en-US"/>
          </a:p>
        </p:txBody>
      </p:sp>
      <p:sp>
        <p:nvSpPr>
          <p:cNvPr id="83" name="Line 330">
            <a:extLst>
              <a:ext uri="{FF2B5EF4-FFF2-40B4-BE49-F238E27FC236}">
                <a16:creationId xmlns:a16="http://schemas.microsoft.com/office/drawing/2014/main" id="{970C82FD-12F7-4243-ACF4-3BDDA158D1B2}"/>
              </a:ext>
            </a:extLst>
          </p:cNvPr>
          <p:cNvSpPr>
            <a:spLocks noChangeShapeType="1"/>
          </p:cNvSpPr>
          <p:nvPr/>
        </p:nvSpPr>
        <p:spPr bwMode="auto">
          <a:xfrm flipH="1">
            <a:off x="3107804" y="3056834"/>
            <a:ext cx="288000" cy="0"/>
          </a:xfrm>
          <a:prstGeom prst="line">
            <a:avLst/>
          </a:prstGeom>
          <a:noFill/>
          <a:ln w="19050">
            <a:solidFill>
              <a:srgbClr val="7030A0"/>
            </a:solidFill>
            <a:round/>
            <a:headEnd type="triangle" w="med" len="me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Line 330">
            <a:extLst>
              <a:ext uri="{FF2B5EF4-FFF2-40B4-BE49-F238E27FC236}">
                <a16:creationId xmlns:a16="http://schemas.microsoft.com/office/drawing/2014/main" id="{8B1A7DF8-B034-4578-903C-E8A412AD6D14}"/>
              </a:ext>
            </a:extLst>
          </p:cNvPr>
          <p:cNvSpPr>
            <a:spLocks noChangeShapeType="1"/>
          </p:cNvSpPr>
          <p:nvPr/>
        </p:nvSpPr>
        <p:spPr bwMode="auto">
          <a:xfrm flipH="1">
            <a:off x="3611756" y="2600908"/>
            <a:ext cx="288000" cy="0"/>
          </a:xfrm>
          <a:prstGeom prst="line">
            <a:avLst/>
          </a:prstGeom>
          <a:noFill/>
          <a:ln w="19050">
            <a:solidFill>
              <a:srgbClr val="7030A0"/>
            </a:solidFill>
            <a:round/>
            <a:headEnd type="triangle" w="med" len="me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87" name="Line 330">
            <a:extLst>
              <a:ext uri="{FF2B5EF4-FFF2-40B4-BE49-F238E27FC236}">
                <a16:creationId xmlns:a16="http://schemas.microsoft.com/office/drawing/2014/main" id="{7229C3D6-039A-47FE-AB27-1A2CA8AF8EB5}"/>
              </a:ext>
            </a:extLst>
          </p:cNvPr>
          <p:cNvSpPr>
            <a:spLocks noChangeShapeType="1"/>
          </p:cNvSpPr>
          <p:nvPr/>
        </p:nvSpPr>
        <p:spPr bwMode="auto">
          <a:xfrm rot="2302676" flipH="1">
            <a:off x="4870079" y="3013986"/>
            <a:ext cx="576000" cy="0"/>
          </a:xfrm>
          <a:prstGeom prst="line">
            <a:avLst/>
          </a:prstGeom>
          <a:noFill/>
          <a:ln w="19050">
            <a:solidFill>
              <a:srgbClr val="7030A0"/>
            </a:solidFill>
            <a:round/>
            <a:headEnd type="triangle" w="med" len="me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pic>
        <p:nvPicPr>
          <p:cNvPr id="27" name="Picture 2" descr="G:\做的项目\公共\扁平图标切换\更新2015_01_21\oss扁平图标库2015_01_21更新-04.png">
            <a:extLst>
              <a:ext uri="{FF2B5EF4-FFF2-40B4-BE49-F238E27FC236}">
                <a16:creationId xmlns:a16="http://schemas.microsoft.com/office/drawing/2014/main" id="{581D3A23-989E-480E-A9A3-9AD47BCA1852}"/>
              </a:ext>
            </a:extLst>
          </p:cNvPr>
          <p:cNvPicPr>
            <a:picLocks noChangeAspect="1" noChangeArrowheads="1"/>
          </p:cNvPicPr>
          <p:nvPr/>
        </p:nvPicPr>
        <p:blipFill>
          <a:blip r:embed="rId3" cstate="print"/>
          <a:stretch>
            <a:fillRect/>
          </a:stretch>
        </p:blipFill>
        <p:spPr bwMode="auto">
          <a:xfrm>
            <a:off x="5736000" y="2920681"/>
            <a:ext cx="720000" cy="671183"/>
          </a:xfrm>
          <a:prstGeom prst="rect">
            <a:avLst/>
          </a:prstGeom>
          <a:noFill/>
          <a:ln>
            <a:solidFill>
              <a:srgbClr val="002060"/>
            </a:solidFill>
          </a:ln>
        </p:spPr>
      </p:pic>
      <p:sp>
        <p:nvSpPr>
          <p:cNvPr id="90" name="Line 339">
            <a:extLst>
              <a:ext uri="{FF2B5EF4-FFF2-40B4-BE49-F238E27FC236}">
                <a16:creationId xmlns:a16="http://schemas.microsoft.com/office/drawing/2014/main" id="{DBA1B501-1B80-42F0-A6D2-0950E6EDA2C4}"/>
              </a:ext>
            </a:extLst>
          </p:cNvPr>
          <p:cNvSpPr>
            <a:spLocks noChangeShapeType="1"/>
          </p:cNvSpPr>
          <p:nvPr/>
        </p:nvSpPr>
        <p:spPr bwMode="auto">
          <a:xfrm flipH="1">
            <a:off x="3107804" y="3165169"/>
            <a:ext cx="288000" cy="0"/>
          </a:xfrm>
          <a:prstGeom prst="line">
            <a:avLst/>
          </a:prstGeom>
          <a:noFill/>
          <a:ln w="25400">
            <a:solidFill>
              <a:srgbClr val="C00000"/>
            </a:solidFill>
            <a:round/>
            <a:headEnd type="stealth" w="lg" len="lg"/>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lIns="103541" tIns="51771" rIns="103541" bIns="51771">
            <a:spAutoFit/>
          </a:bodyPr>
          <a:lstStyle/>
          <a:p>
            <a:endParaRPr lang="zh-CN" altLang="en-US"/>
          </a:p>
        </p:txBody>
      </p:sp>
      <p:sp>
        <p:nvSpPr>
          <p:cNvPr id="91" name="Line 339">
            <a:extLst>
              <a:ext uri="{FF2B5EF4-FFF2-40B4-BE49-F238E27FC236}">
                <a16:creationId xmlns:a16="http://schemas.microsoft.com/office/drawing/2014/main" id="{E110E2CA-6193-49D8-95F8-A540CCC960D9}"/>
              </a:ext>
            </a:extLst>
          </p:cNvPr>
          <p:cNvSpPr>
            <a:spLocks noChangeShapeType="1"/>
          </p:cNvSpPr>
          <p:nvPr/>
        </p:nvSpPr>
        <p:spPr bwMode="auto">
          <a:xfrm flipH="1">
            <a:off x="3611756" y="2348880"/>
            <a:ext cx="288000" cy="0"/>
          </a:xfrm>
          <a:prstGeom prst="line">
            <a:avLst/>
          </a:prstGeom>
          <a:noFill/>
          <a:ln w="25400">
            <a:solidFill>
              <a:srgbClr val="C00000"/>
            </a:solidFill>
            <a:round/>
            <a:headEnd type="stealth" w="lg" len="lg"/>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lIns="103541" tIns="51771" rIns="103541" bIns="51771">
            <a:spAutoFit/>
          </a:bodyPr>
          <a:lstStyle/>
          <a:p>
            <a:endParaRPr lang="zh-CN" altLang="en-US"/>
          </a:p>
        </p:txBody>
      </p:sp>
      <p:sp>
        <p:nvSpPr>
          <p:cNvPr id="94" name="Line 330">
            <a:extLst>
              <a:ext uri="{FF2B5EF4-FFF2-40B4-BE49-F238E27FC236}">
                <a16:creationId xmlns:a16="http://schemas.microsoft.com/office/drawing/2014/main" id="{3827E91D-0656-426F-8460-27C50BC02173}"/>
              </a:ext>
            </a:extLst>
          </p:cNvPr>
          <p:cNvSpPr>
            <a:spLocks noChangeShapeType="1"/>
          </p:cNvSpPr>
          <p:nvPr/>
        </p:nvSpPr>
        <p:spPr bwMode="auto">
          <a:xfrm rot="2302676" flipH="1">
            <a:off x="5032365" y="2768735"/>
            <a:ext cx="576000" cy="0"/>
          </a:xfrm>
          <a:prstGeom prst="line">
            <a:avLst/>
          </a:prstGeom>
          <a:noFill/>
          <a:ln w="19050">
            <a:solidFill>
              <a:srgbClr val="C00000"/>
            </a:solidFill>
            <a:round/>
            <a:headEnd type="triangle" w="med" len="me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Rectangle 157">
            <a:extLst>
              <a:ext uri="{FF2B5EF4-FFF2-40B4-BE49-F238E27FC236}">
                <a16:creationId xmlns:a16="http://schemas.microsoft.com/office/drawing/2014/main" id="{3B299190-DBCF-4540-B0B0-A2BE8B31E275}"/>
              </a:ext>
            </a:extLst>
          </p:cNvPr>
          <p:cNvSpPr>
            <a:spLocks noChangeArrowheads="1"/>
          </p:cNvSpPr>
          <p:nvPr/>
        </p:nvSpPr>
        <p:spPr bwMode="auto">
          <a:xfrm>
            <a:off x="8018039" y="5052580"/>
            <a:ext cx="3136900" cy="385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541" tIns="51771" rIns="103541" bIns="51771"/>
          <a:lstStyle>
            <a:lvl1pPr defTabSz="1028700" eaLnBrk="0" hangingPunct="0">
              <a:defRPr i="1">
                <a:solidFill>
                  <a:schemeClr val="tx1"/>
                </a:solidFill>
                <a:latin typeface="Arial" panose="020B0604020202020204" pitchFamily="34" charset="0"/>
                <a:ea typeface="宋体" panose="02010600030101010101" pitchFamily="2" charset="-122"/>
              </a:defRPr>
            </a:lvl1pPr>
            <a:lvl2pPr marL="742950" indent="-285750" defTabSz="1028700" eaLnBrk="0" hangingPunct="0">
              <a:defRPr i="1">
                <a:solidFill>
                  <a:schemeClr val="tx1"/>
                </a:solidFill>
                <a:latin typeface="Arial" panose="020B0604020202020204" pitchFamily="34" charset="0"/>
                <a:ea typeface="宋体" panose="02010600030101010101" pitchFamily="2" charset="-122"/>
              </a:defRPr>
            </a:lvl2pPr>
            <a:lvl3pPr marL="1143000" indent="-228600" defTabSz="1028700" eaLnBrk="0" hangingPunct="0">
              <a:defRPr i="1">
                <a:solidFill>
                  <a:schemeClr val="tx1"/>
                </a:solidFill>
                <a:latin typeface="Arial" panose="020B0604020202020204" pitchFamily="34" charset="0"/>
                <a:ea typeface="宋体" panose="02010600030101010101" pitchFamily="2" charset="-122"/>
              </a:defRPr>
            </a:lvl3pPr>
            <a:lvl4pPr marL="1600200" indent="-228600" defTabSz="1028700" eaLnBrk="0" hangingPunct="0">
              <a:defRPr i="1">
                <a:solidFill>
                  <a:schemeClr val="tx1"/>
                </a:solidFill>
                <a:latin typeface="Arial" panose="020B0604020202020204" pitchFamily="34" charset="0"/>
                <a:ea typeface="宋体" panose="02010600030101010101" pitchFamily="2" charset="-122"/>
              </a:defRPr>
            </a:lvl4pPr>
            <a:lvl5pPr marL="2057400" indent="-228600" defTabSz="1028700" eaLnBrk="0" hangingPunct="0">
              <a:defRPr i="1">
                <a:solidFill>
                  <a:schemeClr val="tx1"/>
                </a:solidFill>
                <a:latin typeface="Arial" panose="020B0604020202020204" pitchFamily="34" charset="0"/>
                <a:ea typeface="宋体" panose="02010600030101010101" pitchFamily="2" charset="-122"/>
              </a:defRPr>
            </a:lvl5pPr>
            <a:lvl6pPr marL="2514600" indent="-228600" defTabSz="10287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10287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10287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10287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fontAlgn="base"/>
            <a:r>
              <a:rPr lang="en-US" altLang="zh-CN" sz="1400" i="0" dirty="0">
                <a:latin typeface="微软雅黑" panose="020B0503020204020204" pitchFamily="34" charset="-122"/>
                <a:ea typeface="微软雅黑" panose="020B0503020204020204" pitchFamily="34" charset="-122"/>
              </a:rPr>
              <a:t>(S, G) </a:t>
            </a:r>
            <a:r>
              <a:rPr lang="zh-CN" altLang="en-US" sz="1400" i="0" dirty="0">
                <a:latin typeface="微软雅黑" panose="020B0503020204020204" pitchFamily="34" charset="-122"/>
                <a:ea typeface="微软雅黑" panose="020B0503020204020204" pitchFamily="34" charset="-122"/>
              </a:rPr>
              <a:t>状态被沿着源树新分支创建 。</a:t>
            </a:r>
          </a:p>
        </p:txBody>
      </p:sp>
      <p:sp>
        <p:nvSpPr>
          <p:cNvPr id="82" name="Rectangle 173">
            <a:extLst>
              <a:ext uri="{FF2B5EF4-FFF2-40B4-BE49-F238E27FC236}">
                <a16:creationId xmlns:a16="http://schemas.microsoft.com/office/drawing/2014/main" id="{9989D466-1039-4F84-9C37-276E32ED4A37}"/>
              </a:ext>
            </a:extLst>
          </p:cNvPr>
          <p:cNvSpPr>
            <a:spLocks noChangeArrowheads="1"/>
          </p:cNvSpPr>
          <p:nvPr/>
        </p:nvSpPr>
        <p:spPr bwMode="auto">
          <a:xfrm>
            <a:off x="8018038" y="4614668"/>
            <a:ext cx="3230509" cy="33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541" tIns="51771" rIns="103541" bIns="51771"/>
          <a:lstStyle>
            <a:lvl1pPr defTabSz="1028700" eaLnBrk="0" hangingPunct="0">
              <a:defRPr i="1">
                <a:solidFill>
                  <a:schemeClr val="tx1"/>
                </a:solidFill>
                <a:latin typeface="Arial" panose="020B0604020202020204" pitchFamily="34" charset="0"/>
                <a:ea typeface="宋体" panose="02010600030101010101" pitchFamily="2" charset="-122"/>
              </a:defRPr>
            </a:lvl1pPr>
            <a:lvl2pPr marL="742950" indent="-285750" defTabSz="1028700" eaLnBrk="0" hangingPunct="0">
              <a:defRPr i="1">
                <a:solidFill>
                  <a:schemeClr val="tx1"/>
                </a:solidFill>
                <a:latin typeface="Arial" panose="020B0604020202020204" pitchFamily="34" charset="0"/>
                <a:ea typeface="宋体" panose="02010600030101010101" pitchFamily="2" charset="-122"/>
              </a:defRPr>
            </a:lvl2pPr>
            <a:lvl3pPr marL="1143000" indent="-228600" defTabSz="1028700" eaLnBrk="0" hangingPunct="0">
              <a:defRPr i="1">
                <a:solidFill>
                  <a:schemeClr val="tx1"/>
                </a:solidFill>
                <a:latin typeface="Arial" panose="020B0604020202020204" pitchFamily="34" charset="0"/>
                <a:ea typeface="宋体" panose="02010600030101010101" pitchFamily="2" charset="-122"/>
              </a:defRPr>
            </a:lvl3pPr>
            <a:lvl4pPr marL="1600200" indent="-228600" defTabSz="1028700" eaLnBrk="0" hangingPunct="0">
              <a:defRPr i="1">
                <a:solidFill>
                  <a:schemeClr val="tx1"/>
                </a:solidFill>
                <a:latin typeface="Arial" panose="020B0604020202020204" pitchFamily="34" charset="0"/>
                <a:ea typeface="宋体" panose="02010600030101010101" pitchFamily="2" charset="-122"/>
              </a:defRPr>
            </a:lvl4pPr>
            <a:lvl5pPr marL="2057400" indent="-228600" defTabSz="1028700" eaLnBrk="0" hangingPunct="0">
              <a:defRPr i="1">
                <a:solidFill>
                  <a:schemeClr val="tx1"/>
                </a:solidFill>
                <a:latin typeface="Arial" panose="020B0604020202020204" pitchFamily="34" charset="0"/>
                <a:ea typeface="宋体" panose="02010600030101010101" pitchFamily="2" charset="-122"/>
              </a:defRPr>
            </a:lvl5pPr>
            <a:lvl6pPr marL="2514600" indent="-228600" defTabSz="10287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10287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10287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10287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fontAlgn="base"/>
            <a:r>
              <a:rPr lang="zh-CN" altLang="en-US" sz="1400" i="0" dirty="0">
                <a:latin typeface="微软雅黑" panose="020B0503020204020204" pitchFamily="34" charset="-122"/>
                <a:ea typeface="微软雅黑" panose="020B0503020204020204" pitchFamily="34" charset="-122"/>
              </a:rPr>
              <a:t>最后一跳路由器加入源树。</a:t>
            </a:r>
          </a:p>
        </p:txBody>
      </p:sp>
      <p:sp>
        <p:nvSpPr>
          <p:cNvPr id="66" name="Line 275">
            <a:extLst>
              <a:ext uri="{FF2B5EF4-FFF2-40B4-BE49-F238E27FC236}">
                <a16:creationId xmlns:a16="http://schemas.microsoft.com/office/drawing/2014/main" id="{7E3405F3-3ABE-4A40-8F05-4FE381928260}"/>
              </a:ext>
            </a:extLst>
          </p:cNvPr>
          <p:cNvSpPr>
            <a:spLocks noChangeShapeType="1"/>
          </p:cNvSpPr>
          <p:nvPr/>
        </p:nvSpPr>
        <p:spPr bwMode="auto">
          <a:xfrm flipV="1">
            <a:off x="5951984" y="5229196"/>
            <a:ext cx="0" cy="540000"/>
          </a:xfrm>
          <a:prstGeom prst="line">
            <a:avLst/>
          </a:prstGeom>
          <a:noFill/>
          <a:ln w="25400">
            <a:solidFill>
              <a:srgbClr val="FF6600"/>
            </a:solidFill>
            <a:prstDash val="sysDot"/>
            <a:round/>
            <a:headEnd type="none" w="med" len="lg"/>
            <a:tailEnd type="stealth" w="lg" len="lg"/>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69" name="Line 275">
            <a:extLst>
              <a:ext uri="{FF2B5EF4-FFF2-40B4-BE49-F238E27FC236}">
                <a16:creationId xmlns:a16="http://schemas.microsoft.com/office/drawing/2014/main" id="{B1DDABD9-2AD0-4FC5-9C1E-4A1D57638391}"/>
              </a:ext>
            </a:extLst>
          </p:cNvPr>
          <p:cNvSpPr>
            <a:spLocks noChangeShapeType="1"/>
          </p:cNvSpPr>
          <p:nvPr/>
        </p:nvSpPr>
        <p:spPr bwMode="auto">
          <a:xfrm flipH="1" flipV="1">
            <a:off x="4773434" y="4293975"/>
            <a:ext cx="821481" cy="555565"/>
          </a:xfrm>
          <a:prstGeom prst="line">
            <a:avLst/>
          </a:prstGeom>
          <a:noFill/>
          <a:ln w="25400">
            <a:solidFill>
              <a:srgbClr val="FF6600"/>
            </a:solidFill>
            <a:prstDash val="sysDot"/>
            <a:round/>
            <a:headEnd type="none" w="med" len="lg"/>
            <a:tailEnd type="stealth" w="lg" len="lg"/>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275">
            <a:extLst>
              <a:ext uri="{FF2B5EF4-FFF2-40B4-BE49-F238E27FC236}">
                <a16:creationId xmlns:a16="http://schemas.microsoft.com/office/drawing/2014/main" id="{226D4013-6BD8-4AE8-AF1F-81C9EE3809B5}"/>
              </a:ext>
            </a:extLst>
          </p:cNvPr>
          <p:cNvSpPr>
            <a:spLocks noChangeShapeType="1"/>
          </p:cNvSpPr>
          <p:nvPr/>
        </p:nvSpPr>
        <p:spPr bwMode="auto">
          <a:xfrm flipH="1" flipV="1">
            <a:off x="3569072" y="3948257"/>
            <a:ext cx="337371" cy="0"/>
          </a:xfrm>
          <a:prstGeom prst="line">
            <a:avLst/>
          </a:prstGeom>
          <a:noFill/>
          <a:ln w="25400">
            <a:solidFill>
              <a:srgbClr val="FF6600"/>
            </a:solidFill>
            <a:prstDash val="sysDot"/>
            <a:round/>
            <a:headEnd type="none" w="med" len="lg"/>
            <a:tailEnd type="stealth" w="lg" len="lg"/>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84" name="Line 275">
            <a:extLst>
              <a:ext uri="{FF2B5EF4-FFF2-40B4-BE49-F238E27FC236}">
                <a16:creationId xmlns:a16="http://schemas.microsoft.com/office/drawing/2014/main" id="{31BC307B-10BF-4F2D-96DF-31C884CCF128}"/>
              </a:ext>
            </a:extLst>
          </p:cNvPr>
          <p:cNvSpPr>
            <a:spLocks noChangeShapeType="1"/>
          </p:cNvSpPr>
          <p:nvPr/>
        </p:nvSpPr>
        <p:spPr bwMode="auto">
          <a:xfrm flipH="1" flipV="1">
            <a:off x="3107804" y="3404478"/>
            <a:ext cx="337371" cy="0"/>
          </a:xfrm>
          <a:prstGeom prst="line">
            <a:avLst/>
          </a:prstGeom>
          <a:noFill/>
          <a:ln w="25400">
            <a:solidFill>
              <a:srgbClr val="FF6600"/>
            </a:solidFill>
            <a:prstDash val="sysDot"/>
            <a:round/>
            <a:headEnd type="none" w="med" len="lg"/>
            <a:tailEnd type="stealth" w="lg" len="lg"/>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86" name="Rectangle 329">
            <a:extLst>
              <a:ext uri="{FF2B5EF4-FFF2-40B4-BE49-F238E27FC236}">
                <a16:creationId xmlns:a16="http://schemas.microsoft.com/office/drawing/2014/main" id="{F134E839-B98D-4C8E-B44D-17C799CEA1FB}"/>
              </a:ext>
            </a:extLst>
          </p:cNvPr>
          <p:cNvSpPr>
            <a:spLocks noChangeArrowheads="1"/>
          </p:cNvSpPr>
          <p:nvPr/>
        </p:nvSpPr>
        <p:spPr bwMode="auto">
          <a:xfrm>
            <a:off x="1037061" y="5595293"/>
            <a:ext cx="948089" cy="289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1" tIns="51771" rIns="103541" bIns="51771">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(S, G) </a:t>
            </a:r>
            <a:r>
              <a:rPr lang="zh-CN" altLang="en-US" sz="1200" dirty="0">
                <a:latin typeface="微软雅黑" panose="020B0503020204020204" pitchFamily="34" charset="-122"/>
                <a:ea typeface="微软雅黑" panose="020B0503020204020204" pitchFamily="34" charset="-122"/>
              </a:rPr>
              <a:t>加入</a:t>
            </a:r>
          </a:p>
        </p:txBody>
      </p:sp>
      <p:sp>
        <p:nvSpPr>
          <p:cNvPr id="88" name="Line 330">
            <a:extLst>
              <a:ext uri="{FF2B5EF4-FFF2-40B4-BE49-F238E27FC236}">
                <a16:creationId xmlns:a16="http://schemas.microsoft.com/office/drawing/2014/main" id="{BFA209B9-B78B-4229-969A-8E8B9AB9059A}"/>
              </a:ext>
            </a:extLst>
          </p:cNvPr>
          <p:cNvSpPr>
            <a:spLocks noChangeShapeType="1"/>
          </p:cNvSpPr>
          <p:nvPr/>
        </p:nvSpPr>
        <p:spPr bwMode="auto">
          <a:xfrm flipV="1">
            <a:off x="2288813" y="5769195"/>
            <a:ext cx="539997" cy="1"/>
          </a:xfrm>
          <a:prstGeom prst="line">
            <a:avLst/>
          </a:prstGeom>
          <a:noFill/>
          <a:ln w="25400">
            <a:solidFill>
              <a:srgbClr val="FF6600"/>
            </a:solidFill>
            <a:prstDash val="sysDot"/>
            <a:round/>
            <a:headEnd type="none" w="med" len="lg"/>
            <a:tailEnd type="stealth" w="lg" len="lg"/>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196172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left)">
                                      <p:cBhvr>
                                        <p:cTn id="7" dur="500"/>
                                        <p:tgtEl>
                                          <p:spTgt spid="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wipe(left)">
                                      <p:cBhvr>
                                        <p:cTn id="12" dur="5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wipe(down)">
                                      <p:cBhvr>
                                        <p:cTn id="17" dur="500"/>
                                        <p:tgtEl>
                                          <p:spTgt spid="6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wipe(down)">
                                      <p:cBhvr>
                                        <p:cTn id="22" dur="500"/>
                                        <p:tgtEl>
                                          <p:spTgt spid="6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wipe(down)">
                                      <p:cBhvr>
                                        <p:cTn id="27" dur="500"/>
                                        <p:tgtEl>
                                          <p:spTgt spid="7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wipe(down)">
                                      <p:cBhvr>
                                        <p:cTn id="32"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utoUpdateAnimBg="0"/>
      <p:bldP spid="8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4A5C61-0994-4276-B071-1DF63495C4F9}"/>
              </a:ext>
            </a:extLst>
          </p:cNvPr>
          <p:cNvSpPr>
            <a:spLocks noGrp="1"/>
          </p:cNvSpPr>
          <p:nvPr>
            <p:ph type="title"/>
          </p:nvPr>
        </p:nvSpPr>
        <p:spPr/>
        <p:txBody>
          <a:bodyPr/>
          <a:lstStyle/>
          <a:p>
            <a:r>
              <a:rPr lang="zh-CN" altLang="en-US" dirty="0"/>
              <a:t>切换后的剪枝</a:t>
            </a:r>
          </a:p>
        </p:txBody>
      </p:sp>
      <p:pic>
        <p:nvPicPr>
          <p:cNvPr id="4" name="Picture 2" descr="G:\做的项目\公共\扁平图标切换\更新2015_01_21\oss扁平图标库2015_01_21更新-04.png">
            <a:extLst>
              <a:ext uri="{FF2B5EF4-FFF2-40B4-BE49-F238E27FC236}">
                <a16:creationId xmlns:a16="http://schemas.microsoft.com/office/drawing/2014/main" id="{C7D413DD-54CA-4977-B9D7-84AB127E0A1B}"/>
              </a:ext>
            </a:extLst>
          </p:cNvPr>
          <p:cNvPicPr>
            <a:picLocks noChangeAspect="1" noChangeArrowheads="1"/>
          </p:cNvPicPr>
          <p:nvPr/>
        </p:nvPicPr>
        <p:blipFill>
          <a:blip r:embed="rId3" cstate="print"/>
          <a:stretch>
            <a:fillRect/>
          </a:stretch>
        </p:blipFill>
        <p:spPr bwMode="auto">
          <a:xfrm>
            <a:off x="7610260" y="1187578"/>
            <a:ext cx="720000" cy="671183"/>
          </a:xfrm>
          <a:prstGeom prst="rect">
            <a:avLst/>
          </a:prstGeom>
          <a:noFill/>
        </p:spPr>
      </p:pic>
      <p:pic>
        <p:nvPicPr>
          <p:cNvPr id="5" name="Picture 2" descr="G:\做的项目\公共\扁平图标切换\更新2015_01_21\oss扁平图标库2015_01_21更新-04.png">
            <a:extLst>
              <a:ext uri="{FF2B5EF4-FFF2-40B4-BE49-F238E27FC236}">
                <a16:creationId xmlns:a16="http://schemas.microsoft.com/office/drawing/2014/main" id="{1437DD4A-6E13-4C4D-A7E4-8E3BB1C8F38B}"/>
              </a:ext>
            </a:extLst>
          </p:cNvPr>
          <p:cNvPicPr>
            <a:picLocks noChangeAspect="1" noChangeArrowheads="1"/>
          </p:cNvPicPr>
          <p:nvPr/>
        </p:nvPicPr>
        <p:blipFill>
          <a:blip r:embed="rId3" cstate="print"/>
          <a:stretch>
            <a:fillRect/>
          </a:stretch>
        </p:blipFill>
        <p:spPr bwMode="auto">
          <a:xfrm>
            <a:off x="7610260" y="2077035"/>
            <a:ext cx="720000" cy="671183"/>
          </a:xfrm>
          <a:prstGeom prst="rect">
            <a:avLst/>
          </a:prstGeom>
          <a:noFill/>
        </p:spPr>
      </p:pic>
      <p:pic>
        <p:nvPicPr>
          <p:cNvPr id="6" name="Picture 2" descr="G:\做的项目\公共\扁平图标切换\更新2015_01_21\oss扁平图标库2015_01_21更新-04.png">
            <a:extLst>
              <a:ext uri="{FF2B5EF4-FFF2-40B4-BE49-F238E27FC236}">
                <a16:creationId xmlns:a16="http://schemas.microsoft.com/office/drawing/2014/main" id="{CE69526D-7558-4FFD-8BFA-97D47FABD5F4}"/>
              </a:ext>
            </a:extLst>
          </p:cNvPr>
          <p:cNvPicPr>
            <a:picLocks noChangeAspect="1" noChangeArrowheads="1"/>
          </p:cNvPicPr>
          <p:nvPr/>
        </p:nvPicPr>
        <p:blipFill>
          <a:blip r:embed="rId3" cstate="print"/>
          <a:stretch>
            <a:fillRect/>
          </a:stretch>
        </p:blipFill>
        <p:spPr bwMode="auto">
          <a:xfrm>
            <a:off x="9516380" y="2906883"/>
            <a:ext cx="720000" cy="671183"/>
          </a:xfrm>
          <a:prstGeom prst="rect">
            <a:avLst/>
          </a:prstGeom>
          <a:noFill/>
        </p:spPr>
      </p:pic>
      <p:pic>
        <p:nvPicPr>
          <p:cNvPr id="7" name="Picture 2" descr="G:\做的项目\公共\扁平图标切换\更新2015_01_21\oss扁平图标库2015_01_21更新-04.png">
            <a:extLst>
              <a:ext uri="{FF2B5EF4-FFF2-40B4-BE49-F238E27FC236}">
                <a16:creationId xmlns:a16="http://schemas.microsoft.com/office/drawing/2014/main" id="{B5A02CEB-F8EC-446D-AC59-BE7E420C1D21}"/>
              </a:ext>
            </a:extLst>
          </p:cNvPr>
          <p:cNvPicPr>
            <a:picLocks noChangeAspect="1" noChangeArrowheads="1"/>
          </p:cNvPicPr>
          <p:nvPr/>
        </p:nvPicPr>
        <p:blipFill>
          <a:blip r:embed="rId3" cstate="print"/>
          <a:stretch>
            <a:fillRect/>
          </a:stretch>
        </p:blipFill>
        <p:spPr bwMode="auto">
          <a:xfrm>
            <a:off x="5736000" y="4474942"/>
            <a:ext cx="720000" cy="671183"/>
          </a:xfrm>
          <a:prstGeom prst="rect">
            <a:avLst/>
          </a:prstGeom>
          <a:noFill/>
        </p:spPr>
      </p:pic>
      <p:sp>
        <p:nvSpPr>
          <p:cNvPr id="8" name="Line 10">
            <a:extLst>
              <a:ext uri="{FF2B5EF4-FFF2-40B4-BE49-F238E27FC236}">
                <a16:creationId xmlns:a16="http://schemas.microsoft.com/office/drawing/2014/main" id="{F7021BFE-D80D-4AE7-91D2-3CECF51C4FFB}"/>
              </a:ext>
            </a:extLst>
          </p:cNvPr>
          <p:cNvSpPr>
            <a:spLocks noChangeShapeType="1"/>
          </p:cNvSpPr>
          <p:nvPr/>
        </p:nvSpPr>
        <p:spPr bwMode="auto">
          <a:xfrm flipV="1">
            <a:off x="3467708" y="2262916"/>
            <a:ext cx="0" cy="201600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25">
            <a:extLst>
              <a:ext uri="{FF2B5EF4-FFF2-40B4-BE49-F238E27FC236}">
                <a16:creationId xmlns:a16="http://schemas.microsoft.com/office/drawing/2014/main" id="{285B625D-E462-4C9A-BB7F-ED2428D954C6}"/>
              </a:ext>
            </a:extLst>
          </p:cNvPr>
          <p:cNvSpPr>
            <a:spLocks noChangeShapeType="1"/>
          </p:cNvSpPr>
          <p:nvPr/>
        </p:nvSpPr>
        <p:spPr bwMode="auto">
          <a:xfrm>
            <a:off x="3467708" y="4077072"/>
            <a:ext cx="504000"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26">
            <a:extLst>
              <a:ext uri="{FF2B5EF4-FFF2-40B4-BE49-F238E27FC236}">
                <a16:creationId xmlns:a16="http://schemas.microsoft.com/office/drawing/2014/main" id="{00822CE7-BAE8-4BED-9866-9FF04F5EFA88}"/>
              </a:ext>
            </a:extLst>
          </p:cNvPr>
          <p:cNvSpPr>
            <a:spLocks noChangeShapeType="1"/>
          </p:cNvSpPr>
          <p:nvPr/>
        </p:nvSpPr>
        <p:spPr bwMode="auto">
          <a:xfrm>
            <a:off x="3503712" y="2472466"/>
            <a:ext cx="468092"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28">
            <a:extLst>
              <a:ext uri="{FF2B5EF4-FFF2-40B4-BE49-F238E27FC236}">
                <a16:creationId xmlns:a16="http://schemas.microsoft.com/office/drawing/2014/main" id="{078A76F3-2A29-4B46-976B-53792CDFDF86}"/>
              </a:ext>
            </a:extLst>
          </p:cNvPr>
          <p:cNvSpPr>
            <a:spLocks noChangeShapeType="1"/>
          </p:cNvSpPr>
          <p:nvPr/>
        </p:nvSpPr>
        <p:spPr bwMode="auto">
          <a:xfrm>
            <a:off x="3071664" y="3248980"/>
            <a:ext cx="396000"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26">
            <a:extLst>
              <a:ext uri="{FF2B5EF4-FFF2-40B4-BE49-F238E27FC236}">
                <a16:creationId xmlns:a16="http://schemas.microsoft.com/office/drawing/2014/main" id="{A05D2C28-8D91-40BA-8DC3-2AB043054407}"/>
              </a:ext>
            </a:extLst>
          </p:cNvPr>
          <p:cNvSpPr>
            <a:spLocks noChangeShapeType="1"/>
          </p:cNvSpPr>
          <p:nvPr/>
        </p:nvSpPr>
        <p:spPr bwMode="auto">
          <a:xfrm flipV="1">
            <a:off x="4691804" y="1953681"/>
            <a:ext cx="1044170" cy="518749"/>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26">
            <a:extLst>
              <a:ext uri="{FF2B5EF4-FFF2-40B4-BE49-F238E27FC236}">
                <a16:creationId xmlns:a16="http://schemas.microsoft.com/office/drawing/2014/main" id="{AFA4DAEA-9339-4325-BB24-0D53709733B0}"/>
              </a:ext>
            </a:extLst>
          </p:cNvPr>
          <p:cNvSpPr>
            <a:spLocks noChangeShapeType="1"/>
          </p:cNvSpPr>
          <p:nvPr/>
        </p:nvSpPr>
        <p:spPr bwMode="auto">
          <a:xfrm>
            <a:off x="4691778" y="2472430"/>
            <a:ext cx="1044187" cy="776549"/>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 name="组合 13">
            <a:extLst>
              <a:ext uri="{FF2B5EF4-FFF2-40B4-BE49-F238E27FC236}">
                <a16:creationId xmlns:a16="http://schemas.microsoft.com/office/drawing/2014/main" id="{D4A4B4B7-3AAE-42DC-A692-76792E2E725E}"/>
              </a:ext>
            </a:extLst>
          </p:cNvPr>
          <p:cNvGrpSpPr/>
          <p:nvPr/>
        </p:nvGrpSpPr>
        <p:grpSpPr>
          <a:xfrm>
            <a:off x="4100479" y="2744924"/>
            <a:ext cx="427038" cy="295275"/>
            <a:chOff x="4555377" y="3068960"/>
            <a:chExt cx="427038" cy="295275"/>
          </a:xfrm>
        </p:grpSpPr>
        <p:sp>
          <p:nvSpPr>
            <p:cNvPr id="15" name="Line 37">
              <a:extLst>
                <a:ext uri="{FF2B5EF4-FFF2-40B4-BE49-F238E27FC236}">
                  <a16:creationId xmlns:a16="http://schemas.microsoft.com/office/drawing/2014/main" id="{60ACE42E-86C9-49A5-9BAE-D91C0D753CB1}"/>
                </a:ext>
              </a:extLst>
            </p:cNvPr>
            <p:cNvSpPr>
              <a:spLocks noChangeShapeType="1"/>
            </p:cNvSpPr>
            <p:nvPr/>
          </p:nvSpPr>
          <p:spPr bwMode="auto">
            <a:xfrm flipV="1">
              <a:off x="4768896" y="3068960"/>
              <a:ext cx="0" cy="293485"/>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38">
              <a:extLst>
                <a:ext uri="{FF2B5EF4-FFF2-40B4-BE49-F238E27FC236}">
                  <a16:creationId xmlns:a16="http://schemas.microsoft.com/office/drawing/2014/main" id="{AA71D797-094C-4617-A7F6-9E2B0A441938}"/>
                </a:ext>
              </a:extLst>
            </p:cNvPr>
            <p:cNvSpPr>
              <a:spLocks noChangeShapeType="1"/>
            </p:cNvSpPr>
            <p:nvPr/>
          </p:nvSpPr>
          <p:spPr bwMode="auto">
            <a:xfrm>
              <a:off x="4555377" y="3364235"/>
              <a:ext cx="427038"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p>
          </p:txBody>
        </p:sp>
      </p:grpSp>
      <p:pic>
        <p:nvPicPr>
          <p:cNvPr id="17" name="Picture 2" descr="G:\做的项目\公共\扁平图标切换\更新2015_01_21\oss扁平图标库2015_01_21更新-04.png">
            <a:extLst>
              <a:ext uri="{FF2B5EF4-FFF2-40B4-BE49-F238E27FC236}">
                <a16:creationId xmlns:a16="http://schemas.microsoft.com/office/drawing/2014/main" id="{C14D9E4C-2A3A-4981-A728-20423CDBDF2E}"/>
              </a:ext>
            </a:extLst>
          </p:cNvPr>
          <p:cNvPicPr>
            <a:picLocks noChangeAspect="1" noChangeArrowheads="1"/>
          </p:cNvPicPr>
          <p:nvPr/>
        </p:nvPicPr>
        <p:blipFill>
          <a:blip r:embed="rId3" cstate="print"/>
          <a:stretch>
            <a:fillRect/>
          </a:stretch>
        </p:blipFill>
        <p:spPr bwMode="auto">
          <a:xfrm>
            <a:off x="3971804" y="2135459"/>
            <a:ext cx="720000" cy="671183"/>
          </a:xfrm>
          <a:prstGeom prst="rect">
            <a:avLst/>
          </a:prstGeom>
          <a:noFill/>
        </p:spPr>
      </p:pic>
      <p:sp>
        <p:nvSpPr>
          <p:cNvPr id="18" name="Line 13">
            <a:extLst>
              <a:ext uri="{FF2B5EF4-FFF2-40B4-BE49-F238E27FC236}">
                <a16:creationId xmlns:a16="http://schemas.microsoft.com/office/drawing/2014/main" id="{81787F98-EE35-4E97-B2D5-CBA61BCB3D7D}"/>
              </a:ext>
            </a:extLst>
          </p:cNvPr>
          <p:cNvSpPr>
            <a:spLocks noChangeShapeType="1"/>
          </p:cNvSpPr>
          <p:nvPr/>
        </p:nvSpPr>
        <p:spPr bwMode="auto">
          <a:xfrm>
            <a:off x="7245135" y="1522108"/>
            <a:ext cx="365125"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8">
            <a:extLst>
              <a:ext uri="{FF2B5EF4-FFF2-40B4-BE49-F238E27FC236}">
                <a16:creationId xmlns:a16="http://schemas.microsoft.com/office/drawing/2014/main" id="{ECC88F05-9EB6-43D2-A260-38D3867A80DF}"/>
              </a:ext>
            </a:extLst>
          </p:cNvPr>
          <p:cNvSpPr>
            <a:spLocks noChangeShapeType="1"/>
          </p:cNvSpPr>
          <p:nvPr/>
        </p:nvSpPr>
        <p:spPr bwMode="auto">
          <a:xfrm>
            <a:off x="7245135" y="1318406"/>
            <a:ext cx="0" cy="124888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0" name="Group 39">
            <a:extLst>
              <a:ext uri="{FF2B5EF4-FFF2-40B4-BE49-F238E27FC236}">
                <a16:creationId xmlns:a16="http://schemas.microsoft.com/office/drawing/2014/main" id="{AA1E6132-0F12-4ABE-A5E7-1A769A879F21}"/>
              </a:ext>
            </a:extLst>
          </p:cNvPr>
          <p:cNvGrpSpPr>
            <a:grpSpLocks/>
          </p:cNvGrpSpPr>
          <p:nvPr/>
        </p:nvGrpSpPr>
        <p:grpSpPr bwMode="auto">
          <a:xfrm>
            <a:off x="4100479" y="3565773"/>
            <a:ext cx="427038" cy="295275"/>
            <a:chOff x="1775" y="2120"/>
            <a:chExt cx="240" cy="165"/>
          </a:xfrm>
        </p:grpSpPr>
        <p:sp>
          <p:nvSpPr>
            <p:cNvPr id="21" name="Line 40">
              <a:extLst>
                <a:ext uri="{FF2B5EF4-FFF2-40B4-BE49-F238E27FC236}">
                  <a16:creationId xmlns:a16="http://schemas.microsoft.com/office/drawing/2014/main" id="{43C3AC21-6959-46D7-8641-742E02BAB025}"/>
                </a:ext>
              </a:extLst>
            </p:cNvPr>
            <p:cNvSpPr>
              <a:spLocks noChangeShapeType="1"/>
            </p:cNvSpPr>
            <p:nvPr/>
          </p:nvSpPr>
          <p:spPr bwMode="auto">
            <a:xfrm>
              <a:off x="1895" y="2121"/>
              <a:ext cx="0" cy="164"/>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41">
              <a:extLst>
                <a:ext uri="{FF2B5EF4-FFF2-40B4-BE49-F238E27FC236}">
                  <a16:creationId xmlns:a16="http://schemas.microsoft.com/office/drawing/2014/main" id="{45B32C21-EF7F-4F3F-B95F-BC8F06B1EDB9}"/>
                </a:ext>
              </a:extLst>
            </p:cNvPr>
            <p:cNvSpPr>
              <a:spLocks noChangeShapeType="1"/>
            </p:cNvSpPr>
            <p:nvPr/>
          </p:nvSpPr>
          <p:spPr bwMode="auto">
            <a:xfrm>
              <a:off x="1775" y="2120"/>
              <a:ext cx="240"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23" name="Picture 2" descr="G:\做的项目\公共\扁平图标切换\更新2015_01_21\oss扁平图标库2015_01_21更新-04.png">
            <a:extLst>
              <a:ext uri="{FF2B5EF4-FFF2-40B4-BE49-F238E27FC236}">
                <a16:creationId xmlns:a16="http://schemas.microsoft.com/office/drawing/2014/main" id="{3B761546-ADF8-43F4-A7FC-CA9FB6572C97}"/>
              </a:ext>
            </a:extLst>
          </p:cNvPr>
          <p:cNvPicPr>
            <a:picLocks noChangeAspect="1" noChangeArrowheads="1"/>
          </p:cNvPicPr>
          <p:nvPr/>
        </p:nvPicPr>
        <p:blipFill>
          <a:blip r:embed="rId3" cstate="print"/>
          <a:stretch>
            <a:fillRect/>
          </a:stretch>
        </p:blipFill>
        <p:spPr bwMode="auto">
          <a:xfrm>
            <a:off x="3971804" y="3789040"/>
            <a:ext cx="720000" cy="671183"/>
          </a:xfrm>
          <a:prstGeom prst="rect">
            <a:avLst/>
          </a:prstGeom>
          <a:noFill/>
        </p:spPr>
      </p:pic>
      <p:grpSp>
        <p:nvGrpSpPr>
          <p:cNvPr id="24" name="Group 39">
            <a:extLst>
              <a:ext uri="{FF2B5EF4-FFF2-40B4-BE49-F238E27FC236}">
                <a16:creationId xmlns:a16="http://schemas.microsoft.com/office/drawing/2014/main" id="{D6F772FD-6A84-4548-9EC5-F7041EB73CA4}"/>
              </a:ext>
            </a:extLst>
          </p:cNvPr>
          <p:cNvGrpSpPr>
            <a:grpSpLocks/>
          </p:cNvGrpSpPr>
          <p:nvPr/>
        </p:nvGrpSpPr>
        <p:grpSpPr bwMode="auto">
          <a:xfrm>
            <a:off x="5900226" y="2693903"/>
            <a:ext cx="427038" cy="295275"/>
            <a:chOff x="1775" y="2120"/>
            <a:chExt cx="240" cy="165"/>
          </a:xfrm>
        </p:grpSpPr>
        <p:sp>
          <p:nvSpPr>
            <p:cNvPr id="25" name="Line 40">
              <a:extLst>
                <a:ext uri="{FF2B5EF4-FFF2-40B4-BE49-F238E27FC236}">
                  <a16:creationId xmlns:a16="http://schemas.microsoft.com/office/drawing/2014/main" id="{BB7012BF-6273-430E-AD39-581B4A862538}"/>
                </a:ext>
              </a:extLst>
            </p:cNvPr>
            <p:cNvSpPr>
              <a:spLocks noChangeShapeType="1"/>
            </p:cNvSpPr>
            <p:nvPr/>
          </p:nvSpPr>
          <p:spPr bwMode="auto">
            <a:xfrm>
              <a:off x="1895" y="2121"/>
              <a:ext cx="0" cy="164"/>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41">
              <a:extLst>
                <a:ext uri="{FF2B5EF4-FFF2-40B4-BE49-F238E27FC236}">
                  <a16:creationId xmlns:a16="http://schemas.microsoft.com/office/drawing/2014/main" id="{8A099CE0-2B41-447E-8EC8-0B3991DB000E}"/>
                </a:ext>
              </a:extLst>
            </p:cNvPr>
            <p:cNvSpPr>
              <a:spLocks noChangeShapeType="1"/>
            </p:cNvSpPr>
            <p:nvPr/>
          </p:nvSpPr>
          <p:spPr bwMode="auto">
            <a:xfrm>
              <a:off x="1775" y="2120"/>
              <a:ext cx="240"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8" name="Group 39">
            <a:extLst>
              <a:ext uri="{FF2B5EF4-FFF2-40B4-BE49-F238E27FC236}">
                <a16:creationId xmlns:a16="http://schemas.microsoft.com/office/drawing/2014/main" id="{9208AAD1-FD76-4C3C-A156-F86988051096}"/>
              </a:ext>
            </a:extLst>
          </p:cNvPr>
          <p:cNvGrpSpPr>
            <a:grpSpLocks/>
          </p:cNvGrpSpPr>
          <p:nvPr/>
        </p:nvGrpSpPr>
        <p:grpSpPr bwMode="auto">
          <a:xfrm>
            <a:off x="5878295" y="1388032"/>
            <a:ext cx="427038" cy="295275"/>
            <a:chOff x="1775" y="2120"/>
            <a:chExt cx="240" cy="165"/>
          </a:xfrm>
        </p:grpSpPr>
        <p:sp>
          <p:nvSpPr>
            <p:cNvPr id="29" name="Line 40">
              <a:extLst>
                <a:ext uri="{FF2B5EF4-FFF2-40B4-BE49-F238E27FC236}">
                  <a16:creationId xmlns:a16="http://schemas.microsoft.com/office/drawing/2014/main" id="{9E036CBB-208D-47DB-9ABC-0CBF60923FF3}"/>
                </a:ext>
              </a:extLst>
            </p:cNvPr>
            <p:cNvSpPr>
              <a:spLocks noChangeShapeType="1"/>
            </p:cNvSpPr>
            <p:nvPr/>
          </p:nvSpPr>
          <p:spPr bwMode="auto">
            <a:xfrm>
              <a:off x="1895" y="2121"/>
              <a:ext cx="0" cy="164"/>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41">
              <a:extLst>
                <a:ext uri="{FF2B5EF4-FFF2-40B4-BE49-F238E27FC236}">
                  <a16:creationId xmlns:a16="http://schemas.microsoft.com/office/drawing/2014/main" id="{82650BB6-5F68-4A80-B46A-B884BA35D4AF}"/>
                </a:ext>
              </a:extLst>
            </p:cNvPr>
            <p:cNvSpPr>
              <a:spLocks noChangeShapeType="1"/>
            </p:cNvSpPr>
            <p:nvPr/>
          </p:nvSpPr>
          <p:spPr bwMode="auto">
            <a:xfrm>
              <a:off x="1775" y="2120"/>
              <a:ext cx="240"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31" name="Picture 2" descr="G:\做的项目\公共\扁平图标切换\更新2015_01_21\oss扁平图标库2015_01_21更新-04.png">
            <a:extLst>
              <a:ext uri="{FF2B5EF4-FFF2-40B4-BE49-F238E27FC236}">
                <a16:creationId xmlns:a16="http://schemas.microsoft.com/office/drawing/2014/main" id="{8802E80C-0768-4200-A56C-33227DACC4F3}"/>
              </a:ext>
            </a:extLst>
          </p:cNvPr>
          <p:cNvPicPr>
            <a:picLocks noChangeAspect="1" noChangeArrowheads="1"/>
          </p:cNvPicPr>
          <p:nvPr/>
        </p:nvPicPr>
        <p:blipFill>
          <a:blip r:embed="rId3" cstate="print"/>
          <a:stretch>
            <a:fillRect/>
          </a:stretch>
        </p:blipFill>
        <p:spPr bwMode="auto">
          <a:xfrm>
            <a:off x="5736000" y="1591734"/>
            <a:ext cx="720000" cy="671183"/>
          </a:xfrm>
          <a:prstGeom prst="rect">
            <a:avLst/>
          </a:prstGeom>
          <a:noFill/>
        </p:spPr>
      </p:pic>
      <p:sp>
        <p:nvSpPr>
          <p:cNvPr id="32" name="Line 13">
            <a:extLst>
              <a:ext uri="{FF2B5EF4-FFF2-40B4-BE49-F238E27FC236}">
                <a16:creationId xmlns:a16="http://schemas.microsoft.com/office/drawing/2014/main" id="{8980C359-201F-420B-9DB0-A3C5899AD2EB}"/>
              </a:ext>
            </a:extLst>
          </p:cNvPr>
          <p:cNvSpPr>
            <a:spLocks noChangeShapeType="1"/>
          </p:cNvSpPr>
          <p:nvPr/>
        </p:nvSpPr>
        <p:spPr bwMode="auto">
          <a:xfrm>
            <a:off x="7245135" y="2429560"/>
            <a:ext cx="365125"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26">
            <a:extLst>
              <a:ext uri="{FF2B5EF4-FFF2-40B4-BE49-F238E27FC236}">
                <a16:creationId xmlns:a16="http://schemas.microsoft.com/office/drawing/2014/main" id="{D8D44209-5591-452F-A8C4-D9ABC7C36AC5}"/>
              </a:ext>
            </a:extLst>
          </p:cNvPr>
          <p:cNvSpPr>
            <a:spLocks noChangeShapeType="1"/>
          </p:cNvSpPr>
          <p:nvPr/>
        </p:nvSpPr>
        <p:spPr bwMode="auto">
          <a:xfrm>
            <a:off x="6456000" y="1922433"/>
            <a:ext cx="774168"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13">
            <a:extLst>
              <a:ext uri="{FF2B5EF4-FFF2-40B4-BE49-F238E27FC236}">
                <a16:creationId xmlns:a16="http://schemas.microsoft.com/office/drawing/2014/main" id="{611E91F8-8C03-4349-B1CA-7E0BB59ADE5E}"/>
              </a:ext>
            </a:extLst>
          </p:cNvPr>
          <p:cNvSpPr>
            <a:spLocks noChangeShapeType="1"/>
          </p:cNvSpPr>
          <p:nvPr/>
        </p:nvSpPr>
        <p:spPr bwMode="auto">
          <a:xfrm>
            <a:off x="8330260" y="2429559"/>
            <a:ext cx="1618146" cy="486129"/>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13">
            <a:extLst>
              <a:ext uri="{FF2B5EF4-FFF2-40B4-BE49-F238E27FC236}">
                <a16:creationId xmlns:a16="http://schemas.microsoft.com/office/drawing/2014/main" id="{472AEEA7-EC74-4C23-9146-A37047B65CD1}"/>
              </a:ext>
            </a:extLst>
          </p:cNvPr>
          <p:cNvSpPr>
            <a:spLocks noChangeShapeType="1"/>
          </p:cNvSpPr>
          <p:nvPr/>
        </p:nvSpPr>
        <p:spPr bwMode="auto">
          <a:xfrm flipV="1">
            <a:off x="6456001" y="3573452"/>
            <a:ext cx="3402632" cy="1241116"/>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10">
            <a:extLst>
              <a:ext uri="{FF2B5EF4-FFF2-40B4-BE49-F238E27FC236}">
                <a16:creationId xmlns:a16="http://schemas.microsoft.com/office/drawing/2014/main" id="{F787D3B8-5FCC-494C-A444-85D7F102A2A5}"/>
              </a:ext>
            </a:extLst>
          </p:cNvPr>
          <p:cNvSpPr>
            <a:spLocks noChangeShapeType="1"/>
          </p:cNvSpPr>
          <p:nvPr/>
        </p:nvSpPr>
        <p:spPr bwMode="auto">
          <a:xfrm flipH="1" flipV="1">
            <a:off x="6095999" y="3582231"/>
            <a:ext cx="0" cy="890885"/>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25">
            <a:extLst>
              <a:ext uri="{FF2B5EF4-FFF2-40B4-BE49-F238E27FC236}">
                <a16:creationId xmlns:a16="http://schemas.microsoft.com/office/drawing/2014/main" id="{B61C5865-0A9F-4245-8C32-2F9418CD5AC4}"/>
              </a:ext>
            </a:extLst>
          </p:cNvPr>
          <p:cNvSpPr>
            <a:spLocks noChangeShapeType="1"/>
          </p:cNvSpPr>
          <p:nvPr/>
        </p:nvSpPr>
        <p:spPr bwMode="auto">
          <a:xfrm>
            <a:off x="4691761" y="4077073"/>
            <a:ext cx="1044187" cy="72126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8" name="图片 37" descr="PC.png">
            <a:extLst>
              <a:ext uri="{FF2B5EF4-FFF2-40B4-BE49-F238E27FC236}">
                <a16:creationId xmlns:a16="http://schemas.microsoft.com/office/drawing/2014/main" id="{888B1C38-7391-45BA-B709-C59D035BF642}"/>
              </a:ext>
            </a:extLst>
          </p:cNvPr>
          <p:cNvPicPr>
            <a:picLocks noChangeAspect="1"/>
          </p:cNvPicPr>
          <p:nvPr/>
        </p:nvPicPr>
        <p:blipFill>
          <a:blip r:embed="rId4" cstate="print"/>
          <a:stretch>
            <a:fillRect/>
          </a:stretch>
        </p:blipFill>
        <p:spPr>
          <a:xfrm>
            <a:off x="5760548" y="5806174"/>
            <a:ext cx="662531" cy="508824"/>
          </a:xfrm>
          <a:prstGeom prst="rect">
            <a:avLst/>
          </a:prstGeom>
        </p:spPr>
      </p:pic>
      <p:sp>
        <p:nvSpPr>
          <p:cNvPr id="39" name="Line 10">
            <a:extLst>
              <a:ext uri="{FF2B5EF4-FFF2-40B4-BE49-F238E27FC236}">
                <a16:creationId xmlns:a16="http://schemas.microsoft.com/office/drawing/2014/main" id="{150FC65C-1C22-40DC-B7F1-A95D4CE67956}"/>
              </a:ext>
            </a:extLst>
          </p:cNvPr>
          <p:cNvSpPr>
            <a:spLocks noChangeShapeType="1"/>
          </p:cNvSpPr>
          <p:nvPr/>
        </p:nvSpPr>
        <p:spPr bwMode="auto">
          <a:xfrm flipH="1" flipV="1">
            <a:off x="6113744" y="5146123"/>
            <a:ext cx="1" cy="695133"/>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Rectangle 48">
            <a:extLst>
              <a:ext uri="{FF2B5EF4-FFF2-40B4-BE49-F238E27FC236}">
                <a16:creationId xmlns:a16="http://schemas.microsoft.com/office/drawing/2014/main" id="{F0C021E2-D650-492B-9AAB-971615B19D48}"/>
              </a:ext>
            </a:extLst>
          </p:cNvPr>
          <p:cNvSpPr>
            <a:spLocks noChangeArrowheads="1"/>
          </p:cNvSpPr>
          <p:nvPr/>
        </p:nvSpPr>
        <p:spPr bwMode="auto">
          <a:xfrm>
            <a:off x="6430755" y="5881480"/>
            <a:ext cx="824657" cy="350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1" tIns="51771" rIns="103541" bIns="51771">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ctr">
              <a:lnSpc>
                <a:spcPct val="100000"/>
              </a:lnSpc>
              <a:spcBef>
                <a:spcPct val="0"/>
              </a:spcBef>
              <a:buClrTx/>
              <a:buSzTx/>
              <a:buFontTx/>
              <a:buNone/>
            </a:pPr>
            <a:r>
              <a:rPr lang="zh-CN" altLang="en-US" sz="1600" dirty="0">
                <a:latin typeface="微软雅黑" panose="020B0503020204020204" pitchFamily="34" charset="-122"/>
                <a:ea typeface="微软雅黑" panose="020B0503020204020204" pitchFamily="34" charset="-122"/>
              </a:rPr>
              <a:t>接收者</a:t>
            </a:r>
          </a:p>
        </p:txBody>
      </p:sp>
      <p:sp>
        <p:nvSpPr>
          <p:cNvPr id="42" name="Rectangle 52">
            <a:extLst>
              <a:ext uri="{FF2B5EF4-FFF2-40B4-BE49-F238E27FC236}">
                <a16:creationId xmlns:a16="http://schemas.microsoft.com/office/drawing/2014/main" id="{9987901C-E242-42C6-82AA-E2EBD732BA2C}"/>
              </a:ext>
            </a:extLst>
          </p:cNvPr>
          <p:cNvSpPr>
            <a:spLocks noChangeArrowheads="1"/>
          </p:cNvSpPr>
          <p:nvPr/>
        </p:nvSpPr>
        <p:spPr bwMode="auto">
          <a:xfrm>
            <a:off x="6494464" y="2705101"/>
            <a:ext cx="250825" cy="2444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lang="en-US" altLang="zh-CN" sz="1600" b="1" dirty="0">
                <a:ea typeface="宋体" panose="02010600030101010101" pitchFamily="2" charset="-122"/>
              </a:rPr>
              <a:t>RP</a:t>
            </a:r>
          </a:p>
        </p:txBody>
      </p:sp>
      <p:sp>
        <p:nvSpPr>
          <p:cNvPr id="60" name="Rectangle 322">
            <a:extLst>
              <a:ext uri="{FF2B5EF4-FFF2-40B4-BE49-F238E27FC236}">
                <a16:creationId xmlns:a16="http://schemas.microsoft.com/office/drawing/2014/main" id="{5EDF67CB-DACD-43B0-8F5D-C8D3B5210B94}"/>
              </a:ext>
            </a:extLst>
          </p:cNvPr>
          <p:cNvSpPr>
            <a:spLocks noChangeArrowheads="1"/>
          </p:cNvSpPr>
          <p:nvPr/>
        </p:nvSpPr>
        <p:spPr bwMode="auto">
          <a:xfrm>
            <a:off x="1037061" y="4984065"/>
            <a:ext cx="670769" cy="289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1" tIns="51771" rIns="103541" bIns="51771">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lang="zh-CN" altLang="en-US" sz="1200" dirty="0">
                <a:latin typeface="微软雅黑" panose="020B0503020204020204" pitchFamily="34" charset="-122"/>
                <a:ea typeface="微软雅黑" panose="020B0503020204020204" pitchFamily="34" charset="-122"/>
              </a:rPr>
              <a:t>共享树</a:t>
            </a:r>
          </a:p>
        </p:txBody>
      </p:sp>
      <p:sp>
        <p:nvSpPr>
          <p:cNvPr id="61" name="Line 323">
            <a:extLst>
              <a:ext uri="{FF2B5EF4-FFF2-40B4-BE49-F238E27FC236}">
                <a16:creationId xmlns:a16="http://schemas.microsoft.com/office/drawing/2014/main" id="{D2D94EC4-F45F-44C5-867E-4B40E767D5CA}"/>
              </a:ext>
            </a:extLst>
          </p:cNvPr>
          <p:cNvSpPr>
            <a:spLocks noChangeShapeType="1"/>
          </p:cNvSpPr>
          <p:nvPr/>
        </p:nvSpPr>
        <p:spPr bwMode="auto">
          <a:xfrm flipH="1">
            <a:off x="2269308" y="5116740"/>
            <a:ext cx="540000" cy="0"/>
          </a:xfrm>
          <a:prstGeom prst="line">
            <a:avLst/>
          </a:prstGeom>
          <a:noFill/>
          <a:ln w="19050">
            <a:solidFill>
              <a:srgbClr val="0070C0"/>
            </a:solidFill>
            <a:round/>
            <a:headEnd type="triangle" w="med" len="med"/>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Rectangle 329">
            <a:extLst>
              <a:ext uri="{FF2B5EF4-FFF2-40B4-BE49-F238E27FC236}">
                <a16:creationId xmlns:a16="http://schemas.microsoft.com/office/drawing/2014/main" id="{5C40B9B0-569B-42B9-8AC0-4068512F5ED4}"/>
              </a:ext>
            </a:extLst>
          </p:cNvPr>
          <p:cNvSpPr>
            <a:spLocks noChangeArrowheads="1"/>
          </p:cNvSpPr>
          <p:nvPr/>
        </p:nvSpPr>
        <p:spPr bwMode="auto">
          <a:xfrm>
            <a:off x="1037061" y="5278862"/>
            <a:ext cx="516881" cy="289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1" tIns="51771" rIns="103541" bIns="51771">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lang="zh-CN" altLang="en-US" sz="1200" dirty="0">
                <a:latin typeface="微软雅黑" panose="020B0503020204020204" pitchFamily="34" charset="-122"/>
                <a:ea typeface="微软雅黑" panose="020B0503020204020204" pitchFamily="34" charset="-122"/>
              </a:rPr>
              <a:t>源树</a:t>
            </a:r>
          </a:p>
        </p:txBody>
      </p:sp>
      <p:sp>
        <p:nvSpPr>
          <p:cNvPr id="68" name="Line 330">
            <a:extLst>
              <a:ext uri="{FF2B5EF4-FFF2-40B4-BE49-F238E27FC236}">
                <a16:creationId xmlns:a16="http://schemas.microsoft.com/office/drawing/2014/main" id="{66A5F8C1-FFF8-4A4F-BE99-64BA1FAEDF93}"/>
              </a:ext>
            </a:extLst>
          </p:cNvPr>
          <p:cNvSpPr>
            <a:spLocks noChangeShapeType="1"/>
          </p:cNvSpPr>
          <p:nvPr/>
        </p:nvSpPr>
        <p:spPr bwMode="auto">
          <a:xfrm flipH="1">
            <a:off x="2269308" y="5443095"/>
            <a:ext cx="540000" cy="0"/>
          </a:xfrm>
          <a:prstGeom prst="line">
            <a:avLst/>
          </a:prstGeom>
          <a:noFill/>
          <a:ln w="19050">
            <a:solidFill>
              <a:srgbClr val="7030A0"/>
            </a:solidFill>
            <a:round/>
            <a:headEnd type="triangle" w="med" len="me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Rectangle 338">
            <a:extLst>
              <a:ext uri="{FF2B5EF4-FFF2-40B4-BE49-F238E27FC236}">
                <a16:creationId xmlns:a16="http://schemas.microsoft.com/office/drawing/2014/main" id="{C32FA51F-EB5E-42CF-BA49-4863C20F4664}"/>
              </a:ext>
            </a:extLst>
          </p:cNvPr>
          <p:cNvSpPr>
            <a:spLocks noChangeArrowheads="1"/>
          </p:cNvSpPr>
          <p:nvPr/>
        </p:nvSpPr>
        <p:spPr bwMode="auto">
          <a:xfrm>
            <a:off x="1037061" y="4689268"/>
            <a:ext cx="670769" cy="289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1" tIns="51771" rIns="103541" bIns="51771">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lang="zh-CN" altLang="en-US" sz="1200" dirty="0">
                <a:latin typeface="微软雅黑" panose="020B0503020204020204" pitchFamily="34" charset="-122"/>
                <a:ea typeface="微软雅黑" panose="020B0503020204020204" pitchFamily="34" charset="-122"/>
              </a:rPr>
              <a:t>数据流</a:t>
            </a:r>
          </a:p>
        </p:txBody>
      </p:sp>
      <p:sp>
        <p:nvSpPr>
          <p:cNvPr id="71" name="Line 339">
            <a:extLst>
              <a:ext uri="{FF2B5EF4-FFF2-40B4-BE49-F238E27FC236}">
                <a16:creationId xmlns:a16="http://schemas.microsoft.com/office/drawing/2014/main" id="{714AEB62-7707-44DA-B767-A644363396DE}"/>
              </a:ext>
            </a:extLst>
          </p:cNvPr>
          <p:cNvSpPr>
            <a:spLocks noChangeShapeType="1"/>
          </p:cNvSpPr>
          <p:nvPr/>
        </p:nvSpPr>
        <p:spPr bwMode="auto">
          <a:xfrm flipH="1">
            <a:off x="2269308" y="4830006"/>
            <a:ext cx="540000" cy="0"/>
          </a:xfrm>
          <a:prstGeom prst="line">
            <a:avLst/>
          </a:prstGeom>
          <a:noFill/>
          <a:ln w="19050">
            <a:solidFill>
              <a:srgbClr val="C00000"/>
            </a:solidFill>
            <a:round/>
            <a:headEnd type="stealth" w="lg" len="lg"/>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lIns="103541" tIns="51771" rIns="103541" bIns="51771">
            <a:spAutoFit/>
          </a:bodyPr>
          <a:lstStyle/>
          <a:p>
            <a:endParaRPr lang="zh-CN" altLang="en-US"/>
          </a:p>
        </p:txBody>
      </p:sp>
      <p:sp>
        <p:nvSpPr>
          <p:cNvPr id="73" name="Rectangle 315">
            <a:extLst>
              <a:ext uri="{FF2B5EF4-FFF2-40B4-BE49-F238E27FC236}">
                <a16:creationId xmlns:a16="http://schemas.microsoft.com/office/drawing/2014/main" id="{A23C24A2-CBD4-4C94-A496-ECDF8C0AA2DA}"/>
              </a:ext>
            </a:extLst>
          </p:cNvPr>
          <p:cNvSpPr>
            <a:spLocks noChangeArrowheads="1"/>
          </p:cNvSpPr>
          <p:nvPr/>
        </p:nvSpPr>
        <p:spPr bwMode="auto">
          <a:xfrm>
            <a:off x="919374" y="3468712"/>
            <a:ext cx="901602" cy="53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1" tIns="51771" rIns="103541" bIns="51771">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ctr">
              <a:lnSpc>
                <a:spcPct val="100000"/>
              </a:lnSpc>
              <a:spcBef>
                <a:spcPct val="0"/>
              </a:spcBef>
              <a:buClrTx/>
              <a:buSzTx/>
              <a:buFontTx/>
              <a:buNone/>
            </a:pPr>
            <a:r>
              <a:rPr lang="zh-CN" altLang="en-US" sz="1400" dirty="0">
                <a:latin typeface="微软雅黑" panose="020B0503020204020204" pitchFamily="34" charset="-122"/>
                <a:ea typeface="微软雅黑" panose="020B0503020204020204" pitchFamily="34" charset="-122"/>
              </a:rPr>
              <a:t>组播源</a:t>
            </a:r>
            <a:endParaRPr lang="en-US" altLang="zh-CN" sz="1400" dirty="0">
              <a:latin typeface="微软雅黑" panose="020B0503020204020204" pitchFamily="34" charset="-122"/>
              <a:ea typeface="微软雅黑" panose="020B0503020204020204" pitchFamily="34" charset="-122"/>
            </a:endParaRPr>
          </a:p>
          <a:p>
            <a:pPr algn="ctr">
              <a:lnSpc>
                <a:spcPct val="100000"/>
              </a:lnSpc>
              <a:spcBef>
                <a:spcPct val="0"/>
              </a:spcBef>
              <a:buClrTx/>
              <a:buSzTx/>
              <a:buFontTx/>
              <a:buNone/>
            </a:pP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S,</a:t>
            </a: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G</a:t>
            </a:r>
            <a:r>
              <a:rPr lang="zh-CN" altLang="en-US" sz="1400" dirty="0">
                <a:latin typeface="微软雅黑" panose="020B0503020204020204" pitchFamily="34" charset="-122"/>
                <a:ea typeface="微软雅黑" panose="020B0503020204020204" pitchFamily="34" charset="-122"/>
              </a:rPr>
              <a:t>）</a:t>
            </a:r>
          </a:p>
        </p:txBody>
      </p:sp>
      <p:pic>
        <p:nvPicPr>
          <p:cNvPr id="74" name="图片 73" descr="通用服务器-蓝.png">
            <a:extLst>
              <a:ext uri="{FF2B5EF4-FFF2-40B4-BE49-F238E27FC236}">
                <a16:creationId xmlns:a16="http://schemas.microsoft.com/office/drawing/2014/main" id="{6169C811-C07D-4C38-B291-A18B54BB2528}"/>
              </a:ext>
            </a:extLst>
          </p:cNvPr>
          <p:cNvPicPr>
            <a:picLocks noChangeAspect="1"/>
          </p:cNvPicPr>
          <p:nvPr/>
        </p:nvPicPr>
        <p:blipFill>
          <a:blip r:embed="rId5" cstate="print"/>
          <a:stretch>
            <a:fillRect/>
          </a:stretch>
        </p:blipFill>
        <p:spPr>
          <a:xfrm>
            <a:off x="1059300" y="2981065"/>
            <a:ext cx="570117" cy="550413"/>
          </a:xfrm>
          <a:prstGeom prst="rect">
            <a:avLst/>
          </a:prstGeom>
        </p:spPr>
      </p:pic>
      <p:pic>
        <p:nvPicPr>
          <p:cNvPr id="3" name="Picture 2" descr="G:\做的项目\公共\扁平图标切换\更新2015_01_21\oss扁平图标库2015_01_21更新-04.png">
            <a:extLst>
              <a:ext uri="{FF2B5EF4-FFF2-40B4-BE49-F238E27FC236}">
                <a16:creationId xmlns:a16="http://schemas.microsoft.com/office/drawing/2014/main" id="{D9CF4135-6FD0-4C93-AC1B-1CD73415C4ED}"/>
              </a:ext>
            </a:extLst>
          </p:cNvPr>
          <p:cNvPicPr>
            <a:picLocks noChangeAspect="1" noChangeArrowheads="1"/>
          </p:cNvPicPr>
          <p:nvPr/>
        </p:nvPicPr>
        <p:blipFill>
          <a:blip r:embed="rId3" cstate="print"/>
          <a:stretch>
            <a:fillRect/>
          </a:stretch>
        </p:blipFill>
        <p:spPr bwMode="auto">
          <a:xfrm>
            <a:off x="2361793" y="2915710"/>
            <a:ext cx="720000" cy="671183"/>
          </a:xfrm>
          <a:prstGeom prst="rect">
            <a:avLst/>
          </a:prstGeom>
          <a:noFill/>
        </p:spPr>
      </p:pic>
      <p:sp>
        <p:nvSpPr>
          <p:cNvPr id="78" name="Line 339">
            <a:extLst>
              <a:ext uri="{FF2B5EF4-FFF2-40B4-BE49-F238E27FC236}">
                <a16:creationId xmlns:a16="http://schemas.microsoft.com/office/drawing/2014/main" id="{EE2D9236-8F8B-441B-AFD7-B64D6E6F3CE2}"/>
              </a:ext>
            </a:extLst>
          </p:cNvPr>
          <p:cNvSpPr>
            <a:spLocks noChangeShapeType="1"/>
          </p:cNvSpPr>
          <p:nvPr/>
        </p:nvSpPr>
        <p:spPr bwMode="auto">
          <a:xfrm flipV="1">
            <a:off x="5937639" y="5193195"/>
            <a:ext cx="0" cy="576000"/>
          </a:xfrm>
          <a:prstGeom prst="line">
            <a:avLst/>
          </a:prstGeom>
          <a:noFill/>
          <a:ln w="25400">
            <a:solidFill>
              <a:srgbClr val="C00000"/>
            </a:solidFill>
            <a:round/>
            <a:headEnd type="stealth" w="lg" len="lg"/>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square" lIns="103541" tIns="51771" rIns="103541" bIns="51771">
            <a:spAutoFit/>
          </a:bodyPr>
          <a:lstStyle/>
          <a:p>
            <a:endParaRPr lang="zh-CN" altLang="en-US"/>
          </a:p>
        </p:txBody>
      </p:sp>
      <p:sp>
        <p:nvSpPr>
          <p:cNvPr id="79" name="Line 323">
            <a:extLst>
              <a:ext uri="{FF2B5EF4-FFF2-40B4-BE49-F238E27FC236}">
                <a16:creationId xmlns:a16="http://schemas.microsoft.com/office/drawing/2014/main" id="{8ED894CF-745F-4D42-98C8-ADB22BCBF67D}"/>
              </a:ext>
            </a:extLst>
          </p:cNvPr>
          <p:cNvSpPr>
            <a:spLocks noChangeShapeType="1"/>
          </p:cNvSpPr>
          <p:nvPr/>
        </p:nvSpPr>
        <p:spPr bwMode="auto">
          <a:xfrm flipV="1">
            <a:off x="6289371" y="3698524"/>
            <a:ext cx="0" cy="575628"/>
          </a:xfrm>
          <a:prstGeom prst="line">
            <a:avLst/>
          </a:prstGeom>
          <a:noFill/>
          <a:ln w="28575">
            <a:solidFill>
              <a:srgbClr val="0070C0"/>
            </a:solidFill>
            <a:round/>
            <a:headEnd type="triangle" w="med" len="med"/>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81" name="Line 339">
            <a:extLst>
              <a:ext uri="{FF2B5EF4-FFF2-40B4-BE49-F238E27FC236}">
                <a16:creationId xmlns:a16="http://schemas.microsoft.com/office/drawing/2014/main" id="{42CF3E78-8767-41D2-A72C-F7317ED639F4}"/>
              </a:ext>
            </a:extLst>
          </p:cNvPr>
          <p:cNvSpPr>
            <a:spLocks noChangeShapeType="1"/>
          </p:cNvSpPr>
          <p:nvPr/>
        </p:nvSpPr>
        <p:spPr bwMode="auto">
          <a:xfrm flipH="1">
            <a:off x="1748813" y="3248979"/>
            <a:ext cx="540000" cy="0"/>
          </a:xfrm>
          <a:prstGeom prst="line">
            <a:avLst/>
          </a:prstGeom>
          <a:noFill/>
          <a:ln w="25400">
            <a:solidFill>
              <a:srgbClr val="C00000"/>
            </a:solidFill>
            <a:round/>
            <a:headEnd type="stealth" w="lg" len="lg"/>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lIns="103541" tIns="51771" rIns="103541" bIns="51771">
            <a:spAutoFit/>
          </a:bodyPr>
          <a:lstStyle/>
          <a:p>
            <a:endParaRPr lang="zh-CN" altLang="en-US"/>
          </a:p>
        </p:txBody>
      </p:sp>
      <p:sp>
        <p:nvSpPr>
          <p:cNvPr id="83" name="Line 330">
            <a:extLst>
              <a:ext uri="{FF2B5EF4-FFF2-40B4-BE49-F238E27FC236}">
                <a16:creationId xmlns:a16="http://schemas.microsoft.com/office/drawing/2014/main" id="{970C82FD-12F7-4243-ACF4-3BDDA158D1B2}"/>
              </a:ext>
            </a:extLst>
          </p:cNvPr>
          <p:cNvSpPr>
            <a:spLocks noChangeShapeType="1"/>
          </p:cNvSpPr>
          <p:nvPr/>
        </p:nvSpPr>
        <p:spPr bwMode="auto">
          <a:xfrm flipH="1">
            <a:off x="3539716" y="3927939"/>
            <a:ext cx="360000" cy="0"/>
          </a:xfrm>
          <a:prstGeom prst="line">
            <a:avLst/>
          </a:prstGeom>
          <a:noFill/>
          <a:ln w="19050">
            <a:solidFill>
              <a:srgbClr val="7030A0"/>
            </a:solidFill>
            <a:round/>
            <a:headEnd type="triangle" w="med" len="me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Line 330">
            <a:extLst>
              <a:ext uri="{FF2B5EF4-FFF2-40B4-BE49-F238E27FC236}">
                <a16:creationId xmlns:a16="http://schemas.microsoft.com/office/drawing/2014/main" id="{8B1A7DF8-B034-4578-903C-E8A412AD6D14}"/>
              </a:ext>
            </a:extLst>
          </p:cNvPr>
          <p:cNvSpPr>
            <a:spLocks noChangeShapeType="1"/>
          </p:cNvSpPr>
          <p:nvPr/>
        </p:nvSpPr>
        <p:spPr bwMode="auto">
          <a:xfrm flipH="1">
            <a:off x="3611756" y="2600908"/>
            <a:ext cx="288000" cy="0"/>
          </a:xfrm>
          <a:prstGeom prst="line">
            <a:avLst/>
          </a:prstGeom>
          <a:noFill/>
          <a:ln w="19050">
            <a:solidFill>
              <a:srgbClr val="7030A0"/>
            </a:solidFill>
            <a:round/>
            <a:headEnd type="triangle" w="med" len="me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87" name="Line 330">
            <a:extLst>
              <a:ext uri="{FF2B5EF4-FFF2-40B4-BE49-F238E27FC236}">
                <a16:creationId xmlns:a16="http://schemas.microsoft.com/office/drawing/2014/main" id="{7229C3D6-039A-47FE-AB27-1A2CA8AF8EB5}"/>
              </a:ext>
            </a:extLst>
          </p:cNvPr>
          <p:cNvSpPr>
            <a:spLocks noChangeShapeType="1"/>
          </p:cNvSpPr>
          <p:nvPr/>
        </p:nvSpPr>
        <p:spPr bwMode="auto">
          <a:xfrm rot="2302676" flipH="1">
            <a:off x="4870079" y="3013986"/>
            <a:ext cx="576000" cy="0"/>
          </a:xfrm>
          <a:prstGeom prst="line">
            <a:avLst/>
          </a:prstGeom>
          <a:noFill/>
          <a:ln w="19050">
            <a:solidFill>
              <a:srgbClr val="7030A0"/>
            </a:solidFill>
            <a:round/>
            <a:headEnd type="triangle" w="med" len="me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pic>
        <p:nvPicPr>
          <p:cNvPr id="27" name="Picture 2" descr="G:\做的项目\公共\扁平图标切换\更新2015_01_21\oss扁平图标库2015_01_21更新-04.png">
            <a:extLst>
              <a:ext uri="{FF2B5EF4-FFF2-40B4-BE49-F238E27FC236}">
                <a16:creationId xmlns:a16="http://schemas.microsoft.com/office/drawing/2014/main" id="{581D3A23-989E-480E-A9A3-9AD47BCA1852}"/>
              </a:ext>
            </a:extLst>
          </p:cNvPr>
          <p:cNvPicPr>
            <a:picLocks noChangeAspect="1" noChangeArrowheads="1"/>
          </p:cNvPicPr>
          <p:nvPr/>
        </p:nvPicPr>
        <p:blipFill>
          <a:blip r:embed="rId3" cstate="print"/>
          <a:stretch>
            <a:fillRect/>
          </a:stretch>
        </p:blipFill>
        <p:spPr bwMode="auto">
          <a:xfrm>
            <a:off x="5736000" y="2920681"/>
            <a:ext cx="720000" cy="671183"/>
          </a:xfrm>
          <a:prstGeom prst="rect">
            <a:avLst/>
          </a:prstGeom>
          <a:noFill/>
          <a:ln>
            <a:solidFill>
              <a:srgbClr val="002060"/>
            </a:solidFill>
          </a:ln>
        </p:spPr>
      </p:pic>
      <p:sp>
        <p:nvSpPr>
          <p:cNvPr id="90" name="Line 339">
            <a:extLst>
              <a:ext uri="{FF2B5EF4-FFF2-40B4-BE49-F238E27FC236}">
                <a16:creationId xmlns:a16="http://schemas.microsoft.com/office/drawing/2014/main" id="{DBA1B501-1B80-42F0-A6D2-0950E6EDA2C4}"/>
              </a:ext>
            </a:extLst>
          </p:cNvPr>
          <p:cNvSpPr>
            <a:spLocks noChangeShapeType="1"/>
          </p:cNvSpPr>
          <p:nvPr/>
        </p:nvSpPr>
        <p:spPr bwMode="auto">
          <a:xfrm flipH="1">
            <a:off x="3107804" y="3140968"/>
            <a:ext cx="288000" cy="0"/>
          </a:xfrm>
          <a:prstGeom prst="line">
            <a:avLst/>
          </a:prstGeom>
          <a:noFill/>
          <a:ln w="25400">
            <a:solidFill>
              <a:srgbClr val="C00000"/>
            </a:solidFill>
            <a:round/>
            <a:headEnd type="stealth" w="lg" len="lg"/>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lIns="103541" tIns="51771" rIns="103541" bIns="51771">
            <a:spAutoFit/>
          </a:bodyPr>
          <a:lstStyle/>
          <a:p>
            <a:endParaRPr lang="zh-CN" altLang="en-US"/>
          </a:p>
        </p:txBody>
      </p:sp>
      <p:sp>
        <p:nvSpPr>
          <p:cNvPr id="91" name="Line 339">
            <a:extLst>
              <a:ext uri="{FF2B5EF4-FFF2-40B4-BE49-F238E27FC236}">
                <a16:creationId xmlns:a16="http://schemas.microsoft.com/office/drawing/2014/main" id="{E110E2CA-6193-49D8-95F8-A540CCC960D9}"/>
              </a:ext>
            </a:extLst>
          </p:cNvPr>
          <p:cNvSpPr>
            <a:spLocks noChangeShapeType="1"/>
          </p:cNvSpPr>
          <p:nvPr/>
        </p:nvSpPr>
        <p:spPr bwMode="auto">
          <a:xfrm flipH="1">
            <a:off x="3611756" y="2348880"/>
            <a:ext cx="288000" cy="0"/>
          </a:xfrm>
          <a:prstGeom prst="line">
            <a:avLst/>
          </a:prstGeom>
          <a:noFill/>
          <a:ln w="25400">
            <a:solidFill>
              <a:srgbClr val="C00000"/>
            </a:solidFill>
            <a:round/>
            <a:headEnd type="stealth" w="lg" len="lg"/>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lIns="103541" tIns="51771" rIns="103541" bIns="51771">
            <a:spAutoFit/>
          </a:bodyPr>
          <a:lstStyle/>
          <a:p>
            <a:endParaRPr lang="zh-CN" altLang="en-US"/>
          </a:p>
        </p:txBody>
      </p:sp>
      <p:sp>
        <p:nvSpPr>
          <p:cNvPr id="94" name="Line 330">
            <a:extLst>
              <a:ext uri="{FF2B5EF4-FFF2-40B4-BE49-F238E27FC236}">
                <a16:creationId xmlns:a16="http://schemas.microsoft.com/office/drawing/2014/main" id="{3827E91D-0656-426F-8460-27C50BC02173}"/>
              </a:ext>
            </a:extLst>
          </p:cNvPr>
          <p:cNvSpPr>
            <a:spLocks noChangeShapeType="1"/>
          </p:cNvSpPr>
          <p:nvPr/>
        </p:nvSpPr>
        <p:spPr bwMode="auto">
          <a:xfrm rot="2302676" flipH="1">
            <a:off x="4945989" y="2842435"/>
            <a:ext cx="792029" cy="0"/>
          </a:xfrm>
          <a:prstGeom prst="line">
            <a:avLst/>
          </a:prstGeom>
          <a:noFill/>
          <a:ln w="19050">
            <a:solidFill>
              <a:srgbClr val="C00000"/>
            </a:solidFill>
            <a:round/>
            <a:headEnd type="triangle" w="med" len="me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82" name="Rectangle 173">
            <a:extLst>
              <a:ext uri="{FF2B5EF4-FFF2-40B4-BE49-F238E27FC236}">
                <a16:creationId xmlns:a16="http://schemas.microsoft.com/office/drawing/2014/main" id="{9989D466-1039-4F84-9C37-276E32ED4A37}"/>
              </a:ext>
            </a:extLst>
          </p:cNvPr>
          <p:cNvSpPr>
            <a:spLocks noChangeArrowheads="1"/>
          </p:cNvSpPr>
          <p:nvPr/>
        </p:nvSpPr>
        <p:spPr bwMode="auto">
          <a:xfrm>
            <a:off x="7954349" y="4699095"/>
            <a:ext cx="3230509" cy="57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541" tIns="51771" rIns="103541" bIns="51771"/>
          <a:lstStyle>
            <a:lvl1pPr defTabSz="1028700" eaLnBrk="0" hangingPunct="0">
              <a:defRPr i="1">
                <a:solidFill>
                  <a:schemeClr val="tx1"/>
                </a:solidFill>
                <a:latin typeface="Arial" panose="020B0604020202020204" pitchFamily="34" charset="0"/>
                <a:ea typeface="宋体" panose="02010600030101010101" pitchFamily="2" charset="-122"/>
              </a:defRPr>
            </a:lvl1pPr>
            <a:lvl2pPr marL="742950" indent="-285750" defTabSz="1028700" eaLnBrk="0" hangingPunct="0">
              <a:defRPr i="1">
                <a:solidFill>
                  <a:schemeClr val="tx1"/>
                </a:solidFill>
                <a:latin typeface="Arial" panose="020B0604020202020204" pitchFamily="34" charset="0"/>
                <a:ea typeface="宋体" panose="02010600030101010101" pitchFamily="2" charset="-122"/>
              </a:defRPr>
            </a:lvl2pPr>
            <a:lvl3pPr marL="1143000" indent="-228600" defTabSz="1028700" eaLnBrk="0" hangingPunct="0">
              <a:defRPr i="1">
                <a:solidFill>
                  <a:schemeClr val="tx1"/>
                </a:solidFill>
                <a:latin typeface="Arial" panose="020B0604020202020204" pitchFamily="34" charset="0"/>
                <a:ea typeface="宋体" panose="02010600030101010101" pitchFamily="2" charset="-122"/>
              </a:defRPr>
            </a:lvl3pPr>
            <a:lvl4pPr marL="1600200" indent="-228600" defTabSz="1028700" eaLnBrk="0" hangingPunct="0">
              <a:defRPr i="1">
                <a:solidFill>
                  <a:schemeClr val="tx1"/>
                </a:solidFill>
                <a:latin typeface="Arial" panose="020B0604020202020204" pitchFamily="34" charset="0"/>
                <a:ea typeface="宋体" panose="02010600030101010101" pitchFamily="2" charset="-122"/>
              </a:defRPr>
            </a:lvl4pPr>
            <a:lvl5pPr marL="2057400" indent="-228600" defTabSz="1028700" eaLnBrk="0" hangingPunct="0">
              <a:defRPr i="1">
                <a:solidFill>
                  <a:schemeClr val="tx1"/>
                </a:solidFill>
                <a:latin typeface="Arial" panose="020B0604020202020204" pitchFamily="34" charset="0"/>
                <a:ea typeface="宋体" panose="02010600030101010101" pitchFamily="2" charset="-122"/>
              </a:defRPr>
            </a:lvl5pPr>
            <a:lvl6pPr marL="2514600" indent="-228600" defTabSz="10287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defTabSz="10287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defTabSz="10287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defTabSz="1028700" eaLnBrk="0" fontAlgn="t"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fontAlgn="base"/>
            <a:r>
              <a:rPr lang="en-US" altLang="zh-CN" sz="1400" i="0" dirty="0">
                <a:latin typeface="微软雅黑" panose="020B0503020204020204" pitchFamily="34" charset="-122"/>
                <a:ea typeface="微软雅黑" panose="020B0503020204020204" pitchFamily="34" charset="-122"/>
              </a:rPr>
              <a:t>RP</a:t>
            </a:r>
            <a:r>
              <a:rPr lang="zh-CN" altLang="en-US" sz="1400" i="0" dirty="0">
                <a:latin typeface="微软雅黑" panose="020B0503020204020204" pitchFamily="34" charset="-122"/>
                <a:ea typeface="微软雅黑" panose="020B0503020204020204" pitchFamily="34" charset="-122"/>
              </a:rPr>
              <a:t>不再需要</a:t>
            </a:r>
            <a:r>
              <a:rPr lang="en-US" altLang="zh-CN" sz="1400" i="0" dirty="0">
                <a:latin typeface="微软雅黑" panose="020B0503020204020204" pitchFamily="34" charset="-122"/>
                <a:ea typeface="微软雅黑" panose="020B0503020204020204" pitchFamily="34" charset="-122"/>
              </a:rPr>
              <a:t>(S, G) </a:t>
            </a:r>
            <a:r>
              <a:rPr lang="zh-CN" altLang="en-US" sz="1400" i="0" dirty="0">
                <a:latin typeface="微软雅黑" panose="020B0503020204020204" pitchFamily="34" charset="-122"/>
                <a:ea typeface="微软雅黑" panose="020B0503020204020204" pitchFamily="34" charset="-122"/>
              </a:rPr>
              <a:t>数据流，所以剪枝掉 </a:t>
            </a:r>
            <a:r>
              <a:rPr lang="en-US" altLang="zh-CN" sz="1400" i="0" dirty="0">
                <a:latin typeface="微软雅黑" panose="020B0503020204020204" pitchFamily="34" charset="-122"/>
                <a:ea typeface="微软雅黑" panose="020B0503020204020204" pitchFamily="34" charset="-122"/>
              </a:rPr>
              <a:t>(S, G) </a:t>
            </a:r>
            <a:r>
              <a:rPr lang="zh-CN" altLang="en-US" sz="1400" i="0" dirty="0">
                <a:latin typeface="微软雅黑" panose="020B0503020204020204" pitchFamily="34" charset="-122"/>
                <a:ea typeface="微软雅黑" panose="020B0503020204020204" pitchFamily="34" charset="-122"/>
              </a:rPr>
              <a:t>数据。</a:t>
            </a:r>
          </a:p>
          <a:p>
            <a:pPr fontAlgn="base"/>
            <a:endParaRPr lang="zh-CN" altLang="en-US" sz="1400" i="0" dirty="0">
              <a:latin typeface="微软雅黑" panose="020B0503020204020204" pitchFamily="34" charset="-122"/>
              <a:ea typeface="微软雅黑" panose="020B0503020204020204" pitchFamily="34" charset="-122"/>
            </a:endParaRPr>
          </a:p>
        </p:txBody>
      </p:sp>
      <p:sp>
        <p:nvSpPr>
          <p:cNvPr id="66" name="Line 275">
            <a:extLst>
              <a:ext uri="{FF2B5EF4-FFF2-40B4-BE49-F238E27FC236}">
                <a16:creationId xmlns:a16="http://schemas.microsoft.com/office/drawing/2014/main" id="{7E3405F3-3ABE-4A40-8F05-4FE381928260}"/>
              </a:ext>
            </a:extLst>
          </p:cNvPr>
          <p:cNvSpPr>
            <a:spLocks noChangeShapeType="1"/>
          </p:cNvSpPr>
          <p:nvPr/>
        </p:nvSpPr>
        <p:spPr bwMode="auto">
          <a:xfrm flipH="1" flipV="1">
            <a:off x="5131628" y="2479771"/>
            <a:ext cx="549511" cy="460149"/>
          </a:xfrm>
          <a:prstGeom prst="line">
            <a:avLst/>
          </a:prstGeom>
          <a:noFill/>
          <a:ln w="25400">
            <a:solidFill>
              <a:srgbClr val="FF6600"/>
            </a:solidFill>
            <a:prstDash val="sysDot"/>
            <a:round/>
            <a:headEnd type="none" w="med" len="lg"/>
            <a:tailEnd type="stealth" w="lg" len="lg"/>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86" name="Rectangle 329">
            <a:extLst>
              <a:ext uri="{FF2B5EF4-FFF2-40B4-BE49-F238E27FC236}">
                <a16:creationId xmlns:a16="http://schemas.microsoft.com/office/drawing/2014/main" id="{F134E839-B98D-4C8E-B44D-17C799CEA1FB}"/>
              </a:ext>
            </a:extLst>
          </p:cNvPr>
          <p:cNvSpPr>
            <a:spLocks noChangeArrowheads="1"/>
          </p:cNvSpPr>
          <p:nvPr/>
        </p:nvSpPr>
        <p:spPr bwMode="auto">
          <a:xfrm>
            <a:off x="1037061" y="5595293"/>
            <a:ext cx="1252660" cy="289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1" tIns="51771" rIns="103541" bIns="51771">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(S, G)RP</a:t>
            </a:r>
            <a:r>
              <a:rPr lang="zh-CN" altLang="en-US" sz="1200" dirty="0">
                <a:latin typeface="微软雅黑" panose="020B0503020204020204" pitchFamily="34" charset="-122"/>
                <a:ea typeface="微软雅黑" panose="020B0503020204020204" pitchFamily="34" charset="-122"/>
              </a:rPr>
              <a:t>位剪枝</a:t>
            </a:r>
          </a:p>
        </p:txBody>
      </p:sp>
      <p:sp>
        <p:nvSpPr>
          <p:cNvPr id="88" name="Line 330">
            <a:extLst>
              <a:ext uri="{FF2B5EF4-FFF2-40B4-BE49-F238E27FC236}">
                <a16:creationId xmlns:a16="http://schemas.microsoft.com/office/drawing/2014/main" id="{BFA209B9-B78B-4229-969A-8E8B9AB9059A}"/>
              </a:ext>
            </a:extLst>
          </p:cNvPr>
          <p:cNvSpPr>
            <a:spLocks noChangeShapeType="1"/>
          </p:cNvSpPr>
          <p:nvPr/>
        </p:nvSpPr>
        <p:spPr bwMode="auto">
          <a:xfrm flipV="1">
            <a:off x="2288813" y="5769195"/>
            <a:ext cx="539997" cy="1"/>
          </a:xfrm>
          <a:prstGeom prst="line">
            <a:avLst/>
          </a:prstGeom>
          <a:noFill/>
          <a:ln w="25400">
            <a:solidFill>
              <a:srgbClr val="FF6600"/>
            </a:solidFill>
            <a:prstDash val="sysDot"/>
            <a:round/>
            <a:headEnd type="none" w="med" len="lg"/>
            <a:tailEnd type="stealth" w="lg" len="lg"/>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Line 330">
            <a:extLst>
              <a:ext uri="{FF2B5EF4-FFF2-40B4-BE49-F238E27FC236}">
                <a16:creationId xmlns:a16="http://schemas.microsoft.com/office/drawing/2014/main" id="{0891609E-5578-4504-BA43-177B1839D941}"/>
              </a:ext>
            </a:extLst>
          </p:cNvPr>
          <p:cNvSpPr>
            <a:spLocks noChangeShapeType="1"/>
          </p:cNvSpPr>
          <p:nvPr/>
        </p:nvSpPr>
        <p:spPr bwMode="auto">
          <a:xfrm flipH="1" flipV="1">
            <a:off x="4932306" y="4077072"/>
            <a:ext cx="663042" cy="457276"/>
          </a:xfrm>
          <a:prstGeom prst="line">
            <a:avLst/>
          </a:prstGeom>
          <a:noFill/>
          <a:ln w="19050">
            <a:solidFill>
              <a:srgbClr val="7030A0"/>
            </a:solidFill>
            <a:round/>
            <a:headEnd type="triangle" w="med" len="me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89" name="Line 339">
            <a:extLst>
              <a:ext uri="{FF2B5EF4-FFF2-40B4-BE49-F238E27FC236}">
                <a16:creationId xmlns:a16="http://schemas.microsoft.com/office/drawing/2014/main" id="{FE274925-49F8-4E82-93C6-56C5A3248F61}"/>
              </a:ext>
            </a:extLst>
          </p:cNvPr>
          <p:cNvSpPr>
            <a:spLocks noChangeShapeType="1"/>
          </p:cNvSpPr>
          <p:nvPr/>
        </p:nvSpPr>
        <p:spPr bwMode="auto">
          <a:xfrm flipH="1">
            <a:off x="3539716" y="4185084"/>
            <a:ext cx="360000" cy="0"/>
          </a:xfrm>
          <a:prstGeom prst="line">
            <a:avLst/>
          </a:prstGeom>
          <a:noFill/>
          <a:ln w="25400">
            <a:solidFill>
              <a:srgbClr val="C00000"/>
            </a:solidFill>
            <a:round/>
            <a:headEnd type="stealth" w="lg" len="lg"/>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lIns="103541" tIns="51771" rIns="103541" bIns="51771">
            <a:spAutoFit/>
          </a:bodyPr>
          <a:lstStyle/>
          <a:p>
            <a:endParaRPr lang="zh-CN" altLang="en-US"/>
          </a:p>
        </p:txBody>
      </p:sp>
      <p:sp>
        <p:nvSpPr>
          <p:cNvPr id="92" name="Line 339">
            <a:extLst>
              <a:ext uri="{FF2B5EF4-FFF2-40B4-BE49-F238E27FC236}">
                <a16:creationId xmlns:a16="http://schemas.microsoft.com/office/drawing/2014/main" id="{EAE5536E-8CA2-4B67-A52F-C0C3809EF2BA}"/>
              </a:ext>
            </a:extLst>
          </p:cNvPr>
          <p:cNvSpPr>
            <a:spLocks noChangeShapeType="1"/>
          </p:cNvSpPr>
          <p:nvPr/>
        </p:nvSpPr>
        <p:spPr bwMode="auto">
          <a:xfrm flipH="1" flipV="1">
            <a:off x="4844159" y="4323755"/>
            <a:ext cx="612106" cy="456853"/>
          </a:xfrm>
          <a:prstGeom prst="line">
            <a:avLst/>
          </a:prstGeom>
          <a:noFill/>
          <a:ln w="25400">
            <a:solidFill>
              <a:srgbClr val="C00000"/>
            </a:solidFill>
            <a:round/>
            <a:headEnd type="stealth" w="lg" len="lg"/>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square" lIns="103541" tIns="51771" rIns="103541" bIns="51771">
            <a:spAutoFit/>
          </a:bodyPr>
          <a:lstStyle/>
          <a:p>
            <a:endParaRPr lang="zh-CN" altLang="en-US"/>
          </a:p>
        </p:txBody>
      </p:sp>
    </p:spTree>
    <p:extLst>
      <p:ext uri="{BB962C8B-B14F-4D97-AF65-F5344CB8AC3E}">
        <p14:creationId xmlns:p14="http://schemas.microsoft.com/office/powerpoint/2010/main" val="113423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left)">
                                      <p:cBhvr>
                                        <p:cTn id="7" dur="500"/>
                                        <p:tgtEl>
                                          <p:spTgt spid="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wipe(down)">
                                      <p:cBhvr>
                                        <p:cTn id="1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a:extLst>
              <a:ext uri="{FF2B5EF4-FFF2-40B4-BE49-F238E27FC236}">
                <a16:creationId xmlns:a16="http://schemas.microsoft.com/office/drawing/2014/main" id="{EFE44731-F793-49DC-8F85-78DBA58A9D8E}"/>
              </a:ext>
            </a:extLst>
          </p:cNvPr>
          <p:cNvSpPr>
            <a:spLocks noGrp="1" noChangeArrowheads="1"/>
          </p:cNvSpPr>
          <p:nvPr>
            <p:ph type="body" sz="quarter" idx="10"/>
          </p:nvPr>
        </p:nvSpPr>
        <p:spPr/>
        <p:txBody>
          <a:bodyPr/>
          <a:lstStyle/>
          <a:p>
            <a:r>
              <a:rPr lang="en-US" altLang="zh-CN" dirty="0">
                <a:solidFill>
                  <a:schemeClr val="bg1">
                    <a:lumMod val="85000"/>
                  </a:schemeClr>
                </a:solidFill>
              </a:rPr>
              <a:t>IPv6 PIM-SM</a:t>
            </a:r>
            <a:r>
              <a:rPr lang="zh-CN" altLang="en-US" dirty="0">
                <a:solidFill>
                  <a:schemeClr val="bg1">
                    <a:lumMod val="85000"/>
                  </a:schemeClr>
                </a:solidFill>
              </a:rPr>
              <a:t>协议机制</a:t>
            </a:r>
            <a:endParaRPr lang="en-US" altLang="zh-CN" dirty="0">
              <a:solidFill>
                <a:schemeClr val="bg1">
                  <a:lumMod val="85000"/>
                </a:schemeClr>
              </a:solidFill>
            </a:endParaRPr>
          </a:p>
          <a:p>
            <a:r>
              <a:rPr lang="en-US" altLang="zh-CN" b="1" dirty="0"/>
              <a:t>IPv6 PIM-SM</a:t>
            </a:r>
            <a:r>
              <a:rPr lang="zh-CN" altLang="en-US" b="1" dirty="0"/>
              <a:t>配置</a:t>
            </a:r>
          </a:p>
          <a:p>
            <a:r>
              <a:rPr lang="en-US" altLang="zh-CN" dirty="0">
                <a:solidFill>
                  <a:schemeClr val="bg1">
                    <a:lumMod val="85000"/>
                  </a:schemeClr>
                </a:solidFill>
              </a:rPr>
              <a:t>IPv6 PIM-SSM</a:t>
            </a:r>
            <a:r>
              <a:rPr lang="zh-CN" altLang="en-US" dirty="0">
                <a:solidFill>
                  <a:schemeClr val="bg1">
                    <a:lumMod val="85000"/>
                  </a:schemeClr>
                </a:solidFill>
              </a:rPr>
              <a:t>工作原理</a:t>
            </a:r>
            <a:endParaRPr lang="en-US" altLang="zh-CN" dirty="0">
              <a:solidFill>
                <a:schemeClr val="bg1">
                  <a:lumMod val="85000"/>
                </a:schemeClr>
              </a:solidFill>
            </a:endParaRPr>
          </a:p>
          <a:p>
            <a:r>
              <a:rPr lang="zh-CN" altLang="en-US" dirty="0">
                <a:solidFill>
                  <a:schemeClr val="bg1">
                    <a:lumMod val="85000"/>
                  </a:schemeClr>
                </a:solidFill>
              </a:rPr>
              <a:t>组播路由管理</a:t>
            </a:r>
          </a:p>
          <a:p>
            <a:r>
              <a:rPr lang="en-US" altLang="zh-CN" dirty="0">
                <a:solidFill>
                  <a:schemeClr val="bg1">
                    <a:lumMod val="85000"/>
                  </a:schemeClr>
                </a:solidFill>
              </a:rPr>
              <a:t>IPv6</a:t>
            </a:r>
            <a:r>
              <a:rPr lang="zh-CN" altLang="en-US" dirty="0">
                <a:solidFill>
                  <a:schemeClr val="bg1">
                    <a:lumMod val="85000"/>
                  </a:schemeClr>
                </a:solidFill>
              </a:rPr>
              <a:t>组播典型应用</a:t>
            </a:r>
          </a:p>
        </p:txBody>
      </p:sp>
    </p:spTree>
    <p:extLst>
      <p:ext uri="{BB962C8B-B14F-4D97-AF65-F5344CB8AC3E}">
        <p14:creationId xmlns:p14="http://schemas.microsoft.com/office/powerpoint/2010/main" val="914236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E7936BF-8E83-4F0B-BE66-11205F6D4878}"/>
              </a:ext>
            </a:extLst>
          </p:cNvPr>
          <p:cNvSpPr>
            <a:spLocks noGrp="1"/>
          </p:cNvSpPr>
          <p:nvPr>
            <p:ph type="title"/>
          </p:nvPr>
        </p:nvSpPr>
        <p:spPr/>
        <p:txBody>
          <a:bodyPr/>
          <a:lstStyle/>
          <a:p>
            <a:r>
              <a:rPr lang="en-US" altLang="zh-CN" dirty="0"/>
              <a:t>IPv6 PIM-SM</a:t>
            </a:r>
            <a:r>
              <a:rPr lang="zh-CN" altLang="en-US" dirty="0"/>
              <a:t>配置实例</a:t>
            </a:r>
          </a:p>
        </p:txBody>
      </p:sp>
      <p:cxnSp>
        <p:nvCxnSpPr>
          <p:cNvPr id="6" name="直接连接符 5">
            <a:extLst>
              <a:ext uri="{FF2B5EF4-FFF2-40B4-BE49-F238E27FC236}">
                <a16:creationId xmlns:a16="http://schemas.microsoft.com/office/drawing/2014/main" id="{BF749062-1F33-4DA6-A270-5E7F355866F2}"/>
              </a:ext>
            </a:extLst>
          </p:cNvPr>
          <p:cNvCxnSpPr>
            <a:cxnSpLocks/>
            <a:stCxn id="22" idx="1"/>
            <a:endCxn id="10" idx="3"/>
          </p:cNvCxnSpPr>
          <p:nvPr/>
        </p:nvCxnSpPr>
        <p:spPr bwMode="auto">
          <a:xfrm flipH="1" flipV="1">
            <a:off x="2293056" y="3688068"/>
            <a:ext cx="1354752" cy="1"/>
          </a:xfrm>
          <a:prstGeom prst="line">
            <a:avLst/>
          </a:prstGeom>
          <a:solidFill>
            <a:schemeClr val="accent1"/>
          </a:solidFill>
          <a:ln w="19050" cap="flat" cmpd="sng" algn="ctr">
            <a:solidFill>
              <a:srgbClr val="C00000"/>
            </a:solidFill>
            <a:prstDash val="solid"/>
            <a:round/>
            <a:headEnd type="none" w="med" len="med"/>
            <a:tailEnd type="none" w="med" len="med"/>
          </a:ln>
          <a:effectLst/>
        </p:spPr>
      </p:cxnSp>
      <p:sp>
        <p:nvSpPr>
          <p:cNvPr id="7" name="Text Box 37">
            <a:extLst>
              <a:ext uri="{FF2B5EF4-FFF2-40B4-BE49-F238E27FC236}">
                <a16:creationId xmlns:a16="http://schemas.microsoft.com/office/drawing/2014/main" id="{794B9DC0-9FD6-45EA-9E95-FDD68C416F6E}"/>
              </a:ext>
            </a:extLst>
          </p:cNvPr>
          <p:cNvSpPr txBox="1">
            <a:spLocks noChangeArrowheads="1"/>
          </p:cNvSpPr>
          <p:nvPr/>
        </p:nvSpPr>
        <p:spPr bwMode="auto">
          <a:xfrm>
            <a:off x="9836952" y="1398611"/>
            <a:ext cx="9119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en-US" altLang="zh-CN" sz="1400" dirty="0" err="1">
                <a:latin typeface="微软雅黑" panose="020B0503020204020204" pitchFamily="34" charset="-122"/>
                <a:ea typeface="微软雅黑" panose="020B0503020204020204" pitchFamily="34" charset="-122"/>
              </a:rPr>
              <a:t>HostA</a:t>
            </a:r>
            <a:endParaRPr lang="en-US" altLang="zh-CN" sz="1400" dirty="0">
              <a:latin typeface="微软雅黑" panose="020B0503020204020204" pitchFamily="34" charset="-122"/>
              <a:ea typeface="微软雅黑" panose="020B0503020204020204" pitchFamily="34" charset="-122"/>
            </a:endParaRPr>
          </a:p>
        </p:txBody>
      </p:sp>
      <p:pic>
        <p:nvPicPr>
          <p:cNvPr id="10" name="图片 9" descr="通用服务器-蓝.png">
            <a:extLst>
              <a:ext uri="{FF2B5EF4-FFF2-40B4-BE49-F238E27FC236}">
                <a16:creationId xmlns:a16="http://schemas.microsoft.com/office/drawing/2014/main" id="{5C19CBCF-93EA-42AB-B7D2-CFE6EE1051BB}"/>
              </a:ext>
            </a:extLst>
          </p:cNvPr>
          <p:cNvPicPr>
            <a:picLocks noChangeAspect="1"/>
          </p:cNvPicPr>
          <p:nvPr/>
        </p:nvPicPr>
        <p:blipFill>
          <a:blip r:embed="rId3" cstate="print"/>
          <a:stretch>
            <a:fillRect/>
          </a:stretch>
        </p:blipFill>
        <p:spPr>
          <a:xfrm>
            <a:off x="1645056" y="3342633"/>
            <a:ext cx="648000" cy="690870"/>
          </a:xfrm>
          <a:prstGeom prst="rect">
            <a:avLst/>
          </a:prstGeom>
        </p:spPr>
      </p:pic>
      <p:pic>
        <p:nvPicPr>
          <p:cNvPr id="11" name="Picture 2" descr="G:\做的项目\公共\扁平图标切换\更新2015_01_21\oss扁平图标库2015_01_21更新-04.png">
            <a:extLst>
              <a:ext uri="{FF2B5EF4-FFF2-40B4-BE49-F238E27FC236}">
                <a16:creationId xmlns:a16="http://schemas.microsoft.com/office/drawing/2014/main" id="{A6FE42D9-1974-47A0-BE74-771636E53A36}"/>
              </a:ext>
            </a:extLst>
          </p:cNvPr>
          <p:cNvPicPr>
            <a:picLocks noChangeAspect="1" noChangeArrowheads="1"/>
          </p:cNvPicPr>
          <p:nvPr/>
        </p:nvPicPr>
        <p:blipFill>
          <a:blip r:embed="rId4" cstate="print"/>
          <a:stretch>
            <a:fillRect/>
          </a:stretch>
        </p:blipFill>
        <p:spPr bwMode="auto">
          <a:xfrm>
            <a:off x="5736000" y="3328800"/>
            <a:ext cx="720000" cy="671183"/>
          </a:xfrm>
          <a:prstGeom prst="rect">
            <a:avLst/>
          </a:prstGeom>
          <a:noFill/>
        </p:spPr>
      </p:pic>
      <p:pic>
        <p:nvPicPr>
          <p:cNvPr id="12" name="Picture 2" descr="G:\做的项目\公共\扁平图标切换\更新2015_01_21\oss扁平图标库2015_01_21更新-04.png">
            <a:extLst>
              <a:ext uri="{FF2B5EF4-FFF2-40B4-BE49-F238E27FC236}">
                <a16:creationId xmlns:a16="http://schemas.microsoft.com/office/drawing/2014/main" id="{E4D96745-91C7-477B-9F88-BE91555795A0}"/>
              </a:ext>
            </a:extLst>
          </p:cNvPr>
          <p:cNvPicPr>
            <a:picLocks noChangeAspect="1" noChangeArrowheads="1"/>
          </p:cNvPicPr>
          <p:nvPr/>
        </p:nvPicPr>
        <p:blipFill>
          <a:blip r:embed="rId4" cstate="print"/>
          <a:stretch>
            <a:fillRect/>
          </a:stretch>
        </p:blipFill>
        <p:spPr bwMode="auto">
          <a:xfrm>
            <a:off x="5736000" y="5128751"/>
            <a:ext cx="720000" cy="671183"/>
          </a:xfrm>
          <a:prstGeom prst="rect">
            <a:avLst/>
          </a:prstGeom>
          <a:noFill/>
        </p:spPr>
      </p:pic>
      <p:pic>
        <p:nvPicPr>
          <p:cNvPr id="13" name="图片 12" descr="PC.png">
            <a:extLst>
              <a:ext uri="{FF2B5EF4-FFF2-40B4-BE49-F238E27FC236}">
                <a16:creationId xmlns:a16="http://schemas.microsoft.com/office/drawing/2014/main" id="{A269A7A0-5B33-4056-B673-09F6270EF8C9}"/>
              </a:ext>
            </a:extLst>
          </p:cNvPr>
          <p:cNvPicPr>
            <a:picLocks noChangeAspect="1"/>
          </p:cNvPicPr>
          <p:nvPr/>
        </p:nvPicPr>
        <p:blipFill>
          <a:blip r:embed="rId5" cstate="print"/>
          <a:stretch>
            <a:fillRect/>
          </a:stretch>
        </p:blipFill>
        <p:spPr>
          <a:xfrm>
            <a:off x="9177960" y="5648810"/>
            <a:ext cx="720001" cy="575316"/>
          </a:xfrm>
          <a:prstGeom prst="rect">
            <a:avLst/>
          </a:prstGeom>
        </p:spPr>
      </p:pic>
      <p:cxnSp>
        <p:nvCxnSpPr>
          <p:cNvPr id="14" name="直接连接符 13">
            <a:extLst>
              <a:ext uri="{FF2B5EF4-FFF2-40B4-BE49-F238E27FC236}">
                <a16:creationId xmlns:a16="http://schemas.microsoft.com/office/drawing/2014/main" id="{A83C739D-855E-4E95-9D98-50B831BD1F46}"/>
              </a:ext>
            </a:extLst>
          </p:cNvPr>
          <p:cNvCxnSpPr>
            <a:cxnSpLocks/>
            <a:stCxn id="11" idx="1"/>
            <a:endCxn id="22" idx="3"/>
          </p:cNvCxnSpPr>
          <p:nvPr/>
        </p:nvCxnSpPr>
        <p:spPr bwMode="auto">
          <a:xfrm flipH="1">
            <a:off x="4367808" y="3664392"/>
            <a:ext cx="1368192" cy="23677"/>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15" name="直接连接符 14">
            <a:extLst>
              <a:ext uri="{FF2B5EF4-FFF2-40B4-BE49-F238E27FC236}">
                <a16:creationId xmlns:a16="http://schemas.microsoft.com/office/drawing/2014/main" id="{E9E5D267-4724-45E3-B688-69A1526BEB30}"/>
              </a:ext>
            </a:extLst>
          </p:cNvPr>
          <p:cNvCxnSpPr>
            <a:cxnSpLocks/>
            <a:stCxn id="11" idx="2"/>
            <a:endCxn id="12" idx="0"/>
          </p:cNvCxnSpPr>
          <p:nvPr/>
        </p:nvCxnSpPr>
        <p:spPr bwMode="auto">
          <a:xfrm>
            <a:off x="6096000" y="3999983"/>
            <a:ext cx="0" cy="1128768"/>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16" name="直接连接符 15">
            <a:extLst>
              <a:ext uri="{FF2B5EF4-FFF2-40B4-BE49-F238E27FC236}">
                <a16:creationId xmlns:a16="http://schemas.microsoft.com/office/drawing/2014/main" id="{520DF35E-2193-4890-9551-6DD5CE06447D}"/>
              </a:ext>
            </a:extLst>
          </p:cNvPr>
          <p:cNvCxnSpPr>
            <a:cxnSpLocks/>
          </p:cNvCxnSpPr>
          <p:nvPr/>
        </p:nvCxnSpPr>
        <p:spPr bwMode="auto">
          <a:xfrm flipH="1">
            <a:off x="3953213" y="1864441"/>
            <a:ext cx="2197441" cy="1823627"/>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17" name="直接连接符 16">
            <a:extLst>
              <a:ext uri="{FF2B5EF4-FFF2-40B4-BE49-F238E27FC236}">
                <a16:creationId xmlns:a16="http://schemas.microsoft.com/office/drawing/2014/main" id="{FA27E7A1-C353-42AD-BB97-3EC37E85EB28}"/>
              </a:ext>
            </a:extLst>
          </p:cNvPr>
          <p:cNvCxnSpPr>
            <a:cxnSpLocks/>
            <a:endCxn id="21" idx="3"/>
          </p:cNvCxnSpPr>
          <p:nvPr/>
        </p:nvCxnSpPr>
        <p:spPr bwMode="auto">
          <a:xfrm flipH="1">
            <a:off x="6456000" y="1850203"/>
            <a:ext cx="2040062" cy="0"/>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18" name="直接连接符 17">
            <a:extLst>
              <a:ext uri="{FF2B5EF4-FFF2-40B4-BE49-F238E27FC236}">
                <a16:creationId xmlns:a16="http://schemas.microsoft.com/office/drawing/2014/main" id="{09838ADA-7972-4D5C-8812-266359127C0B}"/>
              </a:ext>
            </a:extLst>
          </p:cNvPr>
          <p:cNvCxnSpPr>
            <a:cxnSpLocks/>
            <a:endCxn id="12" idx="3"/>
          </p:cNvCxnSpPr>
          <p:nvPr/>
        </p:nvCxnSpPr>
        <p:spPr bwMode="auto">
          <a:xfrm flipH="1">
            <a:off x="6456000" y="5464343"/>
            <a:ext cx="2047046" cy="0"/>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19" name="直接连接符 18">
            <a:extLst>
              <a:ext uri="{FF2B5EF4-FFF2-40B4-BE49-F238E27FC236}">
                <a16:creationId xmlns:a16="http://schemas.microsoft.com/office/drawing/2014/main" id="{49107EB5-7CA0-42F1-B957-12DD5E94EE5B}"/>
              </a:ext>
            </a:extLst>
          </p:cNvPr>
          <p:cNvCxnSpPr>
            <a:cxnSpLocks/>
            <a:stCxn id="21" idx="2"/>
            <a:endCxn id="11" idx="0"/>
          </p:cNvCxnSpPr>
          <p:nvPr/>
        </p:nvCxnSpPr>
        <p:spPr bwMode="auto">
          <a:xfrm>
            <a:off x="6096000" y="2200032"/>
            <a:ext cx="0" cy="1128768"/>
          </a:xfrm>
          <a:prstGeom prst="line">
            <a:avLst/>
          </a:prstGeom>
          <a:solidFill>
            <a:schemeClr val="accent1"/>
          </a:solidFill>
          <a:ln w="19050" cap="flat" cmpd="sng" algn="ctr">
            <a:solidFill>
              <a:srgbClr val="C00000"/>
            </a:solidFill>
            <a:prstDash val="solid"/>
            <a:round/>
            <a:headEnd type="none" w="med" len="med"/>
            <a:tailEnd type="none" w="med" len="med"/>
          </a:ln>
          <a:effectLst/>
        </p:spPr>
      </p:cxnSp>
      <p:pic>
        <p:nvPicPr>
          <p:cNvPr id="20" name="图片 19" descr="PC.png">
            <a:extLst>
              <a:ext uri="{FF2B5EF4-FFF2-40B4-BE49-F238E27FC236}">
                <a16:creationId xmlns:a16="http://schemas.microsoft.com/office/drawing/2014/main" id="{95C2A339-63C3-4A93-9582-EEFCA1608B8E}"/>
              </a:ext>
            </a:extLst>
          </p:cNvPr>
          <p:cNvPicPr>
            <a:picLocks noChangeAspect="1"/>
          </p:cNvPicPr>
          <p:nvPr/>
        </p:nvPicPr>
        <p:blipFill>
          <a:blip r:embed="rId5" cstate="print"/>
          <a:stretch>
            <a:fillRect/>
          </a:stretch>
        </p:blipFill>
        <p:spPr>
          <a:xfrm>
            <a:off x="9163712" y="1274886"/>
            <a:ext cx="720000" cy="575316"/>
          </a:xfrm>
          <a:prstGeom prst="rect">
            <a:avLst/>
          </a:prstGeom>
        </p:spPr>
      </p:pic>
      <p:pic>
        <p:nvPicPr>
          <p:cNvPr id="21" name="Picture 2" descr="G:\做的项目\公共\扁平图标切换\更新2015_01_21\oss扁平图标库2015_01_21更新-04.png">
            <a:extLst>
              <a:ext uri="{FF2B5EF4-FFF2-40B4-BE49-F238E27FC236}">
                <a16:creationId xmlns:a16="http://schemas.microsoft.com/office/drawing/2014/main" id="{34F95BBA-6506-4C82-832C-0A9E2BF25BA4}"/>
              </a:ext>
            </a:extLst>
          </p:cNvPr>
          <p:cNvPicPr>
            <a:picLocks noChangeAspect="1" noChangeArrowheads="1"/>
          </p:cNvPicPr>
          <p:nvPr/>
        </p:nvPicPr>
        <p:blipFill>
          <a:blip r:embed="rId4" cstate="print"/>
          <a:stretch>
            <a:fillRect/>
          </a:stretch>
        </p:blipFill>
        <p:spPr bwMode="auto">
          <a:xfrm>
            <a:off x="5736000" y="1528849"/>
            <a:ext cx="720000" cy="671183"/>
          </a:xfrm>
          <a:prstGeom prst="rect">
            <a:avLst/>
          </a:prstGeom>
          <a:noFill/>
        </p:spPr>
      </p:pic>
      <p:pic>
        <p:nvPicPr>
          <p:cNvPr id="22" name="Picture 2" descr="G:\做的项目\公共\扁平图标切换\更新2015_01_21\oss扁平图标库2015_01_21更新-04.png">
            <a:extLst>
              <a:ext uri="{FF2B5EF4-FFF2-40B4-BE49-F238E27FC236}">
                <a16:creationId xmlns:a16="http://schemas.microsoft.com/office/drawing/2014/main" id="{53ADB484-783C-4205-8249-07280DF470C4}"/>
              </a:ext>
            </a:extLst>
          </p:cNvPr>
          <p:cNvPicPr>
            <a:picLocks noChangeAspect="1" noChangeArrowheads="1"/>
          </p:cNvPicPr>
          <p:nvPr/>
        </p:nvPicPr>
        <p:blipFill>
          <a:blip r:embed="rId4" cstate="print"/>
          <a:stretch>
            <a:fillRect/>
          </a:stretch>
        </p:blipFill>
        <p:spPr bwMode="auto">
          <a:xfrm>
            <a:off x="3647808" y="3352477"/>
            <a:ext cx="720000" cy="671183"/>
          </a:xfrm>
          <a:prstGeom prst="rect">
            <a:avLst/>
          </a:prstGeom>
          <a:noFill/>
        </p:spPr>
      </p:pic>
      <p:cxnSp>
        <p:nvCxnSpPr>
          <p:cNvPr id="23" name="直接连接符 22">
            <a:extLst>
              <a:ext uri="{FF2B5EF4-FFF2-40B4-BE49-F238E27FC236}">
                <a16:creationId xmlns:a16="http://schemas.microsoft.com/office/drawing/2014/main" id="{34C53F7C-A798-4B96-B125-A7C223C85730}"/>
              </a:ext>
            </a:extLst>
          </p:cNvPr>
          <p:cNvCxnSpPr>
            <a:cxnSpLocks/>
          </p:cNvCxnSpPr>
          <p:nvPr/>
        </p:nvCxnSpPr>
        <p:spPr bwMode="auto">
          <a:xfrm>
            <a:off x="8496062" y="1325828"/>
            <a:ext cx="0" cy="1260000"/>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24" name="直接连接符 23">
            <a:extLst>
              <a:ext uri="{FF2B5EF4-FFF2-40B4-BE49-F238E27FC236}">
                <a16:creationId xmlns:a16="http://schemas.microsoft.com/office/drawing/2014/main" id="{3BF1857B-3468-41B0-8060-41F4B7D8C4E6}"/>
              </a:ext>
            </a:extLst>
          </p:cNvPr>
          <p:cNvCxnSpPr>
            <a:cxnSpLocks/>
          </p:cNvCxnSpPr>
          <p:nvPr/>
        </p:nvCxnSpPr>
        <p:spPr bwMode="auto">
          <a:xfrm flipH="1" flipV="1">
            <a:off x="8496062" y="1562544"/>
            <a:ext cx="667650" cy="1"/>
          </a:xfrm>
          <a:prstGeom prst="line">
            <a:avLst/>
          </a:prstGeom>
          <a:solidFill>
            <a:schemeClr val="accent1"/>
          </a:solidFill>
          <a:ln w="19050" cap="flat" cmpd="sng" algn="ctr">
            <a:solidFill>
              <a:srgbClr val="C00000"/>
            </a:solidFill>
            <a:prstDash val="solid"/>
            <a:round/>
            <a:headEnd type="none" w="med" len="med"/>
            <a:tailEnd type="none" w="med" len="med"/>
          </a:ln>
          <a:effectLst/>
        </p:spPr>
      </p:cxnSp>
      <p:pic>
        <p:nvPicPr>
          <p:cNvPr id="25" name="图片 24" descr="PC.png">
            <a:extLst>
              <a:ext uri="{FF2B5EF4-FFF2-40B4-BE49-F238E27FC236}">
                <a16:creationId xmlns:a16="http://schemas.microsoft.com/office/drawing/2014/main" id="{C77936C8-7DB7-4AAD-A7D6-FE5710AB6216}"/>
              </a:ext>
            </a:extLst>
          </p:cNvPr>
          <p:cNvPicPr>
            <a:picLocks noChangeAspect="1"/>
          </p:cNvPicPr>
          <p:nvPr/>
        </p:nvPicPr>
        <p:blipFill>
          <a:blip r:embed="rId5" cstate="print"/>
          <a:stretch>
            <a:fillRect/>
          </a:stretch>
        </p:blipFill>
        <p:spPr>
          <a:xfrm>
            <a:off x="9163712" y="2096216"/>
            <a:ext cx="720000" cy="575316"/>
          </a:xfrm>
          <a:prstGeom prst="rect">
            <a:avLst/>
          </a:prstGeom>
        </p:spPr>
      </p:pic>
      <p:cxnSp>
        <p:nvCxnSpPr>
          <p:cNvPr id="26" name="直接连接符 25">
            <a:extLst>
              <a:ext uri="{FF2B5EF4-FFF2-40B4-BE49-F238E27FC236}">
                <a16:creationId xmlns:a16="http://schemas.microsoft.com/office/drawing/2014/main" id="{2D8C2333-B8E2-431E-AA25-3F0A2D8D55D8}"/>
              </a:ext>
            </a:extLst>
          </p:cNvPr>
          <p:cNvCxnSpPr>
            <a:cxnSpLocks/>
          </p:cNvCxnSpPr>
          <p:nvPr/>
        </p:nvCxnSpPr>
        <p:spPr bwMode="auto">
          <a:xfrm flipH="1" flipV="1">
            <a:off x="8496062" y="2383874"/>
            <a:ext cx="667650" cy="1"/>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27" name="直接连接符 26">
            <a:extLst>
              <a:ext uri="{FF2B5EF4-FFF2-40B4-BE49-F238E27FC236}">
                <a16:creationId xmlns:a16="http://schemas.microsoft.com/office/drawing/2014/main" id="{8CB55B4B-84A8-40A8-9E50-59F8C0BC0ACA}"/>
              </a:ext>
            </a:extLst>
          </p:cNvPr>
          <p:cNvCxnSpPr>
            <a:cxnSpLocks/>
          </p:cNvCxnSpPr>
          <p:nvPr/>
        </p:nvCxnSpPr>
        <p:spPr bwMode="auto">
          <a:xfrm>
            <a:off x="8504573" y="4863691"/>
            <a:ext cx="0" cy="1260000"/>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28" name="直接连接符 27">
            <a:extLst>
              <a:ext uri="{FF2B5EF4-FFF2-40B4-BE49-F238E27FC236}">
                <a16:creationId xmlns:a16="http://schemas.microsoft.com/office/drawing/2014/main" id="{99ABBE8C-B471-4AA1-9497-BDBCBA47258F}"/>
              </a:ext>
            </a:extLst>
          </p:cNvPr>
          <p:cNvCxnSpPr>
            <a:cxnSpLocks/>
          </p:cNvCxnSpPr>
          <p:nvPr/>
        </p:nvCxnSpPr>
        <p:spPr bwMode="auto">
          <a:xfrm flipH="1" flipV="1">
            <a:off x="8504573" y="5100407"/>
            <a:ext cx="667650" cy="1"/>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29" name="直接连接符 28">
            <a:extLst>
              <a:ext uri="{FF2B5EF4-FFF2-40B4-BE49-F238E27FC236}">
                <a16:creationId xmlns:a16="http://schemas.microsoft.com/office/drawing/2014/main" id="{1347B219-3360-4EB9-89C5-8FFF9808171F}"/>
              </a:ext>
            </a:extLst>
          </p:cNvPr>
          <p:cNvCxnSpPr>
            <a:cxnSpLocks/>
          </p:cNvCxnSpPr>
          <p:nvPr/>
        </p:nvCxnSpPr>
        <p:spPr bwMode="auto">
          <a:xfrm flipH="1" flipV="1">
            <a:off x="8504573" y="5921737"/>
            <a:ext cx="667650" cy="1"/>
          </a:xfrm>
          <a:prstGeom prst="line">
            <a:avLst/>
          </a:prstGeom>
          <a:solidFill>
            <a:schemeClr val="accent1"/>
          </a:solidFill>
          <a:ln w="19050" cap="flat" cmpd="sng" algn="ctr">
            <a:solidFill>
              <a:srgbClr val="C00000"/>
            </a:solidFill>
            <a:prstDash val="solid"/>
            <a:round/>
            <a:headEnd type="none" w="med" len="med"/>
            <a:tailEnd type="none" w="med" len="med"/>
          </a:ln>
          <a:effectLst/>
        </p:spPr>
      </p:cxnSp>
      <p:pic>
        <p:nvPicPr>
          <p:cNvPr id="30" name="图片 29" descr="PC.png">
            <a:extLst>
              <a:ext uri="{FF2B5EF4-FFF2-40B4-BE49-F238E27FC236}">
                <a16:creationId xmlns:a16="http://schemas.microsoft.com/office/drawing/2014/main" id="{8EF1D710-69DE-42A8-81B6-D6182F5DB3E9}"/>
              </a:ext>
            </a:extLst>
          </p:cNvPr>
          <p:cNvPicPr>
            <a:picLocks noChangeAspect="1"/>
          </p:cNvPicPr>
          <p:nvPr/>
        </p:nvPicPr>
        <p:blipFill>
          <a:blip r:embed="rId5" cstate="print"/>
          <a:stretch>
            <a:fillRect/>
          </a:stretch>
        </p:blipFill>
        <p:spPr>
          <a:xfrm>
            <a:off x="9177960" y="4821673"/>
            <a:ext cx="720001" cy="575316"/>
          </a:xfrm>
          <a:prstGeom prst="rect">
            <a:avLst/>
          </a:prstGeom>
        </p:spPr>
      </p:pic>
      <p:sp>
        <p:nvSpPr>
          <p:cNvPr id="31" name="Text Box 37">
            <a:extLst>
              <a:ext uri="{FF2B5EF4-FFF2-40B4-BE49-F238E27FC236}">
                <a16:creationId xmlns:a16="http://schemas.microsoft.com/office/drawing/2014/main" id="{D890649E-9EC8-41A9-AF9A-27176D91781B}"/>
              </a:ext>
            </a:extLst>
          </p:cNvPr>
          <p:cNvSpPr txBox="1">
            <a:spLocks noChangeArrowheads="1"/>
          </p:cNvSpPr>
          <p:nvPr/>
        </p:nvSpPr>
        <p:spPr bwMode="auto">
          <a:xfrm>
            <a:off x="9831361" y="2229985"/>
            <a:ext cx="9119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en-US" altLang="zh-CN" sz="1400" dirty="0" err="1">
                <a:latin typeface="微软雅黑" panose="020B0503020204020204" pitchFamily="34" charset="-122"/>
                <a:ea typeface="微软雅黑" panose="020B0503020204020204" pitchFamily="34" charset="-122"/>
              </a:rPr>
              <a:t>HostB</a:t>
            </a:r>
            <a:endParaRPr lang="en-US" altLang="zh-CN" sz="1400" dirty="0">
              <a:latin typeface="微软雅黑" panose="020B0503020204020204" pitchFamily="34" charset="-122"/>
              <a:ea typeface="微软雅黑" panose="020B0503020204020204" pitchFamily="34" charset="-122"/>
            </a:endParaRPr>
          </a:p>
        </p:txBody>
      </p:sp>
      <p:sp>
        <p:nvSpPr>
          <p:cNvPr id="32" name="Text Box 37">
            <a:extLst>
              <a:ext uri="{FF2B5EF4-FFF2-40B4-BE49-F238E27FC236}">
                <a16:creationId xmlns:a16="http://schemas.microsoft.com/office/drawing/2014/main" id="{66A774FE-DCE2-43FA-9C5C-DF1E4883F298}"/>
              </a:ext>
            </a:extLst>
          </p:cNvPr>
          <p:cNvSpPr txBox="1">
            <a:spLocks noChangeArrowheads="1"/>
          </p:cNvSpPr>
          <p:nvPr/>
        </p:nvSpPr>
        <p:spPr bwMode="auto">
          <a:xfrm>
            <a:off x="9897961" y="4946518"/>
            <a:ext cx="9119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en-US" altLang="zh-CN" sz="1400" dirty="0" err="1">
                <a:latin typeface="微软雅黑" panose="020B0503020204020204" pitchFamily="34" charset="-122"/>
                <a:ea typeface="微软雅黑" panose="020B0503020204020204" pitchFamily="34" charset="-122"/>
              </a:rPr>
              <a:t>HostC</a:t>
            </a:r>
            <a:endParaRPr lang="en-US" altLang="zh-CN" sz="1400" dirty="0">
              <a:latin typeface="微软雅黑" panose="020B0503020204020204" pitchFamily="34" charset="-122"/>
              <a:ea typeface="微软雅黑" panose="020B0503020204020204" pitchFamily="34" charset="-122"/>
            </a:endParaRPr>
          </a:p>
        </p:txBody>
      </p:sp>
      <p:sp>
        <p:nvSpPr>
          <p:cNvPr id="33" name="Text Box 37">
            <a:extLst>
              <a:ext uri="{FF2B5EF4-FFF2-40B4-BE49-F238E27FC236}">
                <a16:creationId xmlns:a16="http://schemas.microsoft.com/office/drawing/2014/main" id="{D78BEEDF-185F-4F9B-B07D-0D6409E68FC3}"/>
              </a:ext>
            </a:extLst>
          </p:cNvPr>
          <p:cNvSpPr txBox="1">
            <a:spLocks noChangeArrowheads="1"/>
          </p:cNvSpPr>
          <p:nvPr/>
        </p:nvSpPr>
        <p:spPr bwMode="auto">
          <a:xfrm>
            <a:off x="9892370" y="5777892"/>
            <a:ext cx="9119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en-US" altLang="zh-CN" sz="1400" dirty="0" err="1">
                <a:latin typeface="微软雅黑" panose="020B0503020204020204" pitchFamily="34" charset="-122"/>
                <a:ea typeface="微软雅黑" panose="020B0503020204020204" pitchFamily="34" charset="-122"/>
              </a:rPr>
              <a:t>HostD</a:t>
            </a:r>
            <a:endParaRPr lang="en-US" altLang="zh-CN" sz="1400" dirty="0">
              <a:latin typeface="微软雅黑" panose="020B0503020204020204" pitchFamily="34" charset="-122"/>
              <a:ea typeface="微软雅黑" panose="020B0503020204020204" pitchFamily="34" charset="-122"/>
            </a:endParaRPr>
          </a:p>
        </p:txBody>
      </p:sp>
      <p:sp>
        <p:nvSpPr>
          <p:cNvPr id="34" name="Text Box 100">
            <a:extLst>
              <a:ext uri="{FF2B5EF4-FFF2-40B4-BE49-F238E27FC236}">
                <a16:creationId xmlns:a16="http://schemas.microsoft.com/office/drawing/2014/main" id="{77FD73D2-2274-452D-B6A1-9A8A39B6AD4A}"/>
              </a:ext>
            </a:extLst>
          </p:cNvPr>
          <p:cNvSpPr txBox="1">
            <a:spLocks noChangeArrowheads="1"/>
          </p:cNvSpPr>
          <p:nvPr/>
        </p:nvSpPr>
        <p:spPr bwMode="auto">
          <a:xfrm>
            <a:off x="2534965" y="3721229"/>
            <a:ext cx="11763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    GE 1/0/0</a:t>
            </a:r>
          </a:p>
          <a:p>
            <a:pPr algn="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   2001::1/64</a:t>
            </a:r>
          </a:p>
        </p:txBody>
      </p:sp>
      <p:sp>
        <p:nvSpPr>
          <p:cNvPr id="35" name="Text Box 101">
            <a:extLst>
              <a:ext uri="{FF2B5EF4-FFF2-40B4-BE49-F238E27FC236}">
                <a16:creationId xmlns:a16="http://schemas.microsoft.com/office/drawing/2014/main" id="{F5780696-EBF3-485F-9C85-DBA881FF243C}"/>
              </a:ext>
            </a:extLst>
          </p:cNvPr>
          <p:cNvSpPr txBox="1">
            <a:spLocks noChangeArrowheads="1"/>
          </p:cNvSpPr>
          <p:nvPr/>
        </p:nvSpPr>
        <p:spPr bwMode="auto">
          <a:xfrm>
            <a:off x="3530364" y="2912013"/>
            <a:ext cx="9751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POS 2/0/0</a:t>
            </a:r>
          </a:p>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2002::1/64</a:t>
            </a:r>
          </a:p>
        </p:txBody>
      </p:sp>
      <p:sp>
        <p:nvSpPr>
          <p:cNvPr id="36" name="Text Box 102">
            <a:extLst>
              <a:ext uri="{FF2B5EF4-FFF2-40B4-BE49-F238E27FC236}">
                <a16:creationId xmlns:a16="http://schemas.microsoft.com/office/drawing/2014/main" id="{07379A28-66BB-42F1-A25C-11E6EB90CDE9}"/>
              </a:ext>
            </a:extLst>
          </p:cNvPr>
          <p:cNvSpPr txBox="1">
            <a:spLocks noChangeArrowheads="1"/>
          </p:cNvSpPr>
          <p:nvPr/>
        </p:nvSpPr>
        <p:spPr bwMode="auto">
          <a:xfrm>
            <a:off x="6493883" y="1343179"/>
            <a:ext cx="12969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GE 2/0/0</a:t>
            </a:r>
          </a:p>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3001::1/64</a:t>
            </a:r>
          </a:p>
        </p:txBody>
      </p:sp>
      <p:sp>
        <p:nvSpPr>
          <p:cNvPr id="37" name="Text Box 103">
            <a:extLst>
              <a:ext uri="{FF2B5EF4-FFF2-40B4-BE49-F238E27FC236}">
                <a16:creationId xmlns:a16="http://schemas.microsoft.com/office/drawing/2014/main" id="{9C2BD553-E01B-4A97-B587-C014C780E157}"/>
              </a:ext>
            </a:extLst>
          </p:cNvPr>
          <p:cNvSpPr txBox="1">
            <a:spLocks noChangeArrowheads="1"/>
          </p:cNvSpPr>
          <p:nvPr/>
        </p:nvSpPr>
        <p:spPr bwMode="auto">
          <a:xfrm>
            <a:off x="6109890" y="2262237"/>
            <a:ext cx="9751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POS 3/0/0</a:t>
            </a:r>
          </a:p>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2004::1/64</a:t>
            </a:r>
          </a:p>
        </p:txBody>
      </p:sp>
      <p:sp>
        <p:nvSpPr>
          <p:cNvPr id="38" name="Text Box 104">
            <a:extLst>
              <a:ext uri="{FF2B5EF4-FFF2-40B4-BE49-F238E27FC236}">
                <a16:creationId xmlns:a16="http://schemas.microsoft.com/office/drawing/2014/main" id="{B535E4B7-A05D-4572-981E-5BE099D7A0F6}"/>
              </a:ext>
            </a:extLst>
          </p:cNvPr>
          <p:cNvSpPr txBox="1">
            <a:spLocks noChangeArrowheads="1"/>
          </p:cNvSpPr>
          <p:nvPr/>
        </p:nvSpPr>
        <p:spPr bwMode="auto">
          <a:xfrm>
            <a:off x="6080291" y="3997847"/>
            <a:ext cx="14414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POS3/0/0 2005::1/64</a:t>
            </a:r>
          </a:p>
        </p:txBody>
      </p:sp>
      <p:sp>
        <p:nvSpPr>
          <p:cNvPr id="39" name="Text Box 105">
            <a:extLst>
              <a:ext uri="{FF2B5EF4-FFF2-40B4-BE49-F238E27FC236}">
                <a16:creationId xmlns:a16="http://schemas.microsoft.com/office/drawing/2014/main" id="{08970EB3-5A3F-4625-A5E7-0B5734F6872F}"/>
              </a:ext>
            </a:extLst>
          </p:cNvPr>
          <p:cNvSpPr txBox="1">
            <a:spLocks noChangeArrowheads="1"/>
          </p:cNvSpPr>
          <p:nvPr/>
        </p:nvSpPr>
        <p:spPr bwMode="auto">
          <a:xfrm>
            <a:off x="6441158" y="5474279"/>
            <a:ext cx="12969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GE 2/0/0</a:t>
            </a:r>
          </a:p>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200A::2/64</a:t>
            </a:r>
          </a:p>
        </p:txBody>
      </p:sp>
      <p:sp>
        <p:nvSpPr>
          <p:cNvPr id="40" name="Text Box 106">
            <a:extLst>
              <a:ext uri="{FF2B5EF4-FFF2-40B4-BE49-F238E27FC236}">
                <a16:creationId xmlns:a16="http://schemas.microsoft.com/office/drawing/2014/main" id="{BE5B3E32-CD45-4377-B724-E573BB3B0E6F}"/>
              </a:ext>
            </a:extLst>
          </p:cNvPr>
          <p:cNvSpPr txBox="1">
            <a:spLocks noChangeArrowheads="1"/>
          </p:cNvSpPr>
          <p:nvPr/>
        </p:nvSpPr>
        <p:spPr bwMode="auto">
          <a:xfrm>
            <a:off x="4310260" y="3715911"/>
            <a:ext cx="10664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POS 3/0/0</a:t>
            </a:r>
          </a:p>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2003::1/64</a:t>
            </a:r>
          </a:p>
        </p:txBody>
      </p:sp>
      <p:sp>
        <p:nvSpPr>
          <p:cNvPr id="41" name="Text Box 107">
            <a:extLst>
              <a:ext uri="{FF2B5EF4-FFF2-40B4-BE49-F238E27FC236}">
                <a16:creationId xmlns:a16="http://schemas.microsoft.com/office/drawing/2014/main" id="{9C193822-6714-4DB6-ADCC-1F1BDA8DBF54}"/>
              </a:ext>
            </a:extLst>
          </p:cNvPr>
          <p:cNvSpPr txBox="1">
            <a:spLocks noChangeArrowheads="1"/>
          </p:cNvSpPr>
          <p:nvPr/>
        </p:nvSpPr>
        <p:spPr bwMode="auto">
          <a:xfrm>
            <a:off x="4287316" y="1854376"/>
            <a:ext cx="14414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    POS 1/0/0</a:t>
            </a:r>
          </a:p>
          <a:p>
            <a:pPr algn="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    2002::2/64</a:t>
            </a:r>
          </a:p>
        </p:txBody>
      </p:sp>
      <p:sp>
        <p:nvSpPr>
          <p:cNvPr id="42" name="Text Box 109">
            <a:extLst>
              <a:ext uri="{FF2B5EF4-FFF2-40B4-BE49-F238E27FC236}">
                <a16:creationId xmlns:a16="http://schemas.microsoft.com/office/drawing/2014/main" id="{6152251B-872F-4343-A38C-F390359EF2A3}"/>
              </a:ext>
            </a:extLst>
          </p:cNvPr>
          <p:cNvSpPr txBox="1">
            <a:spLocks noChangeArrowheads="1"/>
          </p:cNvSpPr>
          <p:nvPr/>
        </p:nvSpPr>
        <p:spPr bwMode="auto">
          <a:xfrm>
            <a:off x="6081532" y="2860016"/>
            <a:ext cx="9751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POS 2/0/0</a:t>
            </a:r>
          </a:p>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2004::2/64</a:t>
            </a:r>
          </a:p>
        </p:txBody>
      </p:sp>
      <p:sp>
        <p:nvSpPr>
          <p:cNvPr id="43" name="Text Box 110">
            <a:extLst>
              <a:ext uri="{FF2B5EF4-FFF2-40B4-BE49-F238E27FC236}">
                <a16:creationId xmlns:a16="http://schemas.microsoft.com/office/drawing/2014/main" id="{162B3783-6353-49BE-8030-62CC12D1E08A}"/>
              </a:ext>
            </a:extLst>
          </p:cNvPr>
          <p:cNvSpPr txBox="1">
            <a:spLocks noChangeArrowheads="1"/>
          </p:cNvSpPr>
          <p:nvPr/>
        </p:nvSpPr>
        <p:spPr bwMode="auto">
          <a:xfrm>
            <a:off x="4509515" y="3192790"/>
            <a:ext cx="123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    POS 1/0/0</a:t>
            </a:r>
          </a:p>
          <a:p>
            <a:pPr algn="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    2003::2/64</a:t>
            </a:r>
          </a:p>
        </p:txBody>
      </p:sp>
      <p:sp>
        <p:nvSpPr>
          <p:cNvPr id="44" name="Text Box 111">
            <a:extLst>
              <a:ext uri="{FF2B5EF4-FFF2-40B4-BE49-F238E27FC236}">
                <a16:creationId xmlns:a16="http://schemas.microsoft.com/office/drawing/2014/main" id="{ACA01154-11C9-42DF-A06A-A42629929673}"/>
              </a:ext>
            </a:extLst>
          </p:cNvPr>
          <p:cNvSpPr txBox="1">
            <a:spLocks noChangeArrowheads="1"/>
          </p:cNvSpPr>
          <p:nvPr/>
        </p:nvSpPr>
        <p:spPr bwMode="auto">
          <a:xfrm>
            <a:off x="6075403" y="4679063"/>
            <a:ext cx="14414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POS1/0/0 2005::2/64</a:t>
            </a:r>
          </a:p>
        </p:txBody>
      </p:sp>
      <p:sp>
        <p:nvSpPr>
          <p:cNvPr id="46" name="Text Box 73">
            <a:extLst>
              <a:ext uri="{FF2B5EF4-FFF2-40B4-BE49-F238E27FC236}">
                <a16:creationId xmlns:a16="http://schemas.microsoft.com/office/drawing/2014/main" id="{A268EA5A-208D-4DB1-AE98-861C96002BC6}"/>
              </a:ext>
            </a:extLst>
          </p:cNvPr>
          <p:cNvSpPr txBox="1">
            <a:spLocks noChangeArrowheads="1"/>
          </p:cNvSpPr>
          <p:nvPr/>
        </p:nvSpPr>
        <p:spPr bwMode="auto">
          <a:xfrm>
            <a:off x="7751764" y="5638802"/>
            <a:ext cx="11742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800" b="1" dirty="0">
                <a:latin typeface="微软雅黑" panose="020B0503020204020204" pitchFamily="34" charset="-122"/>
                <a:ea typeface="微软雅黑" panose="020B0503020204020204" pitchFamily="34" charset="-122"/>
              </a:rPr>
              <a:t>Ethernet</a:t>
            </a:r>
          </a:p>
        </p:txBody>
      </p:sp>
      <p:sp>
        <p:nvSpPr>
          <p:cNvPr id="47" name="Text Box 73">
            <a:extLst>
              <a:ext uri="{FF2B5EF4-FFF2-40B4-BE49-F238E27FC236}">
                <a16:creationId xmlns:a16="http://schemas.microsoft.com/office/drawing/2014/main" id="{5289F267-4622-40C1-A3B0-D2488C11342D}"/>
              </a:ext>
            </a:extLst>
          </p:cNvPr>
          <p:cNvSpPr txBox="1">
            <a:spLocks noChangeArrowheads="1"/>
          </p:cNvSpPr>
          <p:nvPr/>
        </p:nvSpPr>
        <p:spPr bwMode="auto">
          <a:xfrm>
            <a:off x="7738146" y="1532141"/>
            <a:ext cx="11742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800" b="1" dirty="0">
                <a:latin typeface="微软雅黑" panose="020B0503020204020204" pitchFamily="34" charset="-122"/>
                <a:ea typeface="微软雅黑" panose="020B0503020204020204" pitchFamily="34" charset="-122"/>
              </a:rPr>
              <a:t>Ethernet</a:t>
            </a:r>
          </a:p>
        </p:txBody>
      </p:sp>
      <p:sp>
        <p:nvSpPr>
          <p:cNvPr id="48" name="Text Box 97">
            <a:extLst>
              <a:ext uri="{FF2B5EF4-FFF2-40B4-BE49-F238E27FC236}">
                <a16:creationId xmlns:a16="http://schemas.microsoft.com/office/drawing/2014/main" id="{7C4254BC-F0FB-4741-8133-9F611E9F28F5}"/>
              </a:ext>
            </a:extLst>
          </p:cNvPr>
          <p:cNvSpPr txBox="1">
            <a:spLocks noChangeArrowheads="1"/>
          </p:cNvSpPr>
          <p:nvPr/>
        </p:nvSpPr>
        <p:spPr bwMode="auto">
          <a:xfrm>
            <a:off x="1536987" y="4035636"/>
            <a:ext cx="8522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400" b="1" dirty="0">
                <a:latin typeface="微软雅黑" panose="020B0503020204020204" pitchFamily="34" charset="-122"/>
                <a:ea typeface="微软雅黑" panose="020B0503020204020204" pitchFamily="34" charset="-122"/>
              </a:rPr>
              <a:t>Source </a:t>
            </a:r>
          </a:p>
        </p:txBody>
      </p:sp>
      <p:sp>
        <p:nvSpPr>
          <p:cNvPr id="49" name="Text Box 108">
            <a:extLst>
              <a:ext uri="{FF2B5EF4-FFF2-40B4-BE49-F238E27FC236}">
                <a16:creationId xmlns:a16="http://schemas.microsoft.com/office/drawing/2014/main" id="{569CCC3F-1AD0-48E8-9AF0-A4D55CE602A4}"/>
              </a:ext>
            </a:extLst>
          </p:cNvPr>
          <p:cNvSpPr txBox="1">
            <a:spLocks noChangeArrowheads="1"/>
          </p:cNvSpPr>
          <p:nvPr/>
        </p:nvSpPr>
        <p:spPr bwMode="auto">
          <a:xfrm>
            <a:off x="1514762" y="4369011"/>
            <a:ext cx="14414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2001::5/64</a:t>
            </a:r>
          </a:p>
        </p:txBody>
      </p:sp>
      <p:sp>
        <p:nvSpPr>
          <p:cNvPr id="50" name="Text Box 37">
            <a:extLst>
              <a:ext uri="{FF2B5EF4-FFF2-40B4-BE49-F238E27FC236}">
                <a16:creationId xmlns:a16="http://schemas.microsoft.com/office/drawing/2014/main" id="{85ABA7B8-A904-4846-A696-581FBFC20E16}"/>
              </a:ext>
            </a:extLst>
          </p:cNvPr>
          <p:cNvSpPr txBox="1">
            <a:spLocks noChangeArrowheads="1"/>
          </p:cNvSpPr>
          <p:nvPr/>
        </p:nvSpPr>
        <p:spPr bwMode="auto">
          <a:xfrm>
            <a:off x="6441158" y="1874338"/>
            <a:ext cx="11952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800" b="1" dirty="0">
                <a:latin typeface="微软雅黑" panose="020B0503020204020204" pitchFamily="34" charset="-122"/>
                <a:ea typeface="微软雅黑" panose="020B0503020204020204" pitchFamily="34" charset="-122"/>
              </a:rPr>
              <a:t>Router B</a:t>
            </a:r>
          </a:p>
        </p:txBody>
      </p:sp>
      <p:sp>
        <p:nvSpPr>
          <p:cNvPr id="51" name="Text Box 38">
            <a:extLst>
              <a:ext uri="{FF2B5EF4-FFF2-40B4-BE49-F238E27FC236}">
                <a16:creationId xmlns:a16="http://schemas.microsoft.com/office/drawing/2014/main" id="{88A09879-868F-45B2-A85B-52E0AC1531DD}"/>
              </a:ext>
            </a:extLst>
          </p:cNvPr>
          <p:cNvSpPr txBox="1">
            <a:spLocks noChangeArrowheads="1"/>
          </p:cNvSpPr>
          <p:nvPr/>
        </p:nvSpPr>
        <p:spPr bwMode="auto">
          <a:xfrm>
            <a:off x="5643035" y="5819808"/>
            <a:ext cx="1193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800" b="1" dirty="0">
                <a:latin typeface="微软雅黑" panose="020B0503020204020204" pitchFamily="34" charset="-122"/>
                <a:ea typeface="微软雅黑" panose="020B0503020204020204" pitchFamily="34" charset="-122"/>
              </a:rPr>
              <a:t>Router C</a:t>
            </a:r>
          </a:p>
        </p:txBody>
      </p:sp>
      <p:sp>
        <p:nvSpPr>
          <p:cNvPr id="52" name="Text Box 76">
            <a:extLst>
              <a:ext uri="{FF2B5EF4-FFF2-40B4-BE49-F238E27FC236}">
                <a16:creationId xmlns:a16="http://schemas.microsoft.com/office/drawing/2014/main" id="{F27EDF98-8ADA-4B50-82D9-17F4AD79579A}"/>
              </a:ext>
            </a:extLst>
          </p:cNvPr>
          <p:cNvSpPr txBox="1">
            <a:spLocks noChangeArrowheads="1"/>
          </p:cNvSpPr>
          <p:nvPr/>
        </p:nvSpPr>
        <p:spPr bwMode="auto">
          <a:xfrm>
            <a:off x="6426940" y="3480939"/>
            <a:ext cx="12209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800" b="1" dirty="0">
                <a:latin typeface="微软雅黑" panose="020B0503020204020204" pitchFamily="34" charset="-122"/>
                <a:ea typeface="微软雅黑" panose="020B0503020204020204" pitchFamily="34" charset="-122"/>
              </a:rPr>
              <a:t>Router D</a:t>
            </a:r>
          </a:p>
        </p:txBody>
      </p:sp>
      <p:sp>
        <p:nvSpPr>
          <p:cNvPr id="53" name="Text Box 99">
            <a:extLst>
              <a:ext uri="{FF2B5EF4-FFF2-40B4-BE49-F238E27FC236}">
                <a16:creationId xmlns:a16="http://schemas.microsoft.com/office/drawing/2014/main" id="{A3CA91BE-8BF3-4E8A-8098-948107CF1E52}"/>
              </a:ext>
            </a:extLst>
          </p:cNvPr>
          <p:cNvSpPr txBox="1">
            <a:spLocks noChangeArrowheads="1"/>
          </p:cNvSpPr>
          <p:nvPr/>
        </p:nvSpPr>
        <p:spPr bwMode="auto">
          <a:xfrm>
            <a:off x="3447420" y="4100683"/>
            <a:ext cx="12112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800" b="1" dirty="0">
                <a:latin typeface="微软雅黑" panose="020B0503020204020204" pitchFamily="34" charset="-122"/>
                <a:ea typeface="微软雅黑" panose="020B0503020204020204" pitchFamily="34" charset="-122"/>
              </a:rPr>
              <a:t>Router A</a:t>
            </a:r>
          </a:p>
        </p:txBody>
      </p:sp>
    </p:spTree>
    <p:extLst>
      <p:ext uri="{BB962C8B-B14F-4D97-AF65-F5344CB8AC3E}">
        <p14:creationId xmlns:p14="http://schemas.microsoft.com/office/powerpoint/2010/main" val="1901238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E7936BF-8E83-4F0B-BE66-11205F6D4878}"/>
              </a:ext>
            </a:extLst>
          </p:cNvPr>
          <p:cNvSpPr>
            <a:spLocks noGrp="1"/>
          </p:cNvSpPr>
          <p:nvPr>
            <p:ph type="title"/>
          </p:nvPr>
        </p:nvSpPr>
        <p:spPr/>
        <p:txBody>
          <a:bodyPr/>
          <a:lstStyle/>
          <a:p>
            <a:r>
              <a:rPr lang="zh-CN" altLang="en-US" dirty="0"/>
              <a:t>配置</a:t>
            </a:r>
            <a:r>
              <a:rPr lang="en-US" altLang="zh-CN" dirty="0"/>
              <a:t>Router A</a:t>
            </a:r>
            <a:endParaRPr lang="zh-CN" altLang="en-US" dirty="0"/>
          </a:p>
        </p:txBody>
      </p:sp>
      <p:cxnSp>
        <p:nvCxnSpPr>
          <p:cNvPr id="6" name="直接连接符 5">
            <a:extLst>
              <a:ext uri="{FF2B5EF4-FFF2-40B4-BE49-F238E27FC236}">
                <a16:creationId xmlns:a16="http://schemas.microsoft.com/office/drawing/2014/main" id="{BF749062-1F33-4DA6-A270-5E7F355866F2}"/>
              </a:ext>
            </a:extLst>
          </p:cNvPr>
          <p:cNvCxnSpPr>
            <a:cxnSpLocks/>
            <a:stCxn id="22" idx="1"/>
            <a:endCxn id="10" idx="3"/>
          </p:cNvCxnSpPr>
          <p:nvPr/>
        </p:nvCxnSpPr>
        <p:spPr bwMode="auto">
          <a:xfrm flipH="1" flipV="1">
            <a:off x="2293056" y="3688068"/>
            <a:ext cx="1354752" cy="1"/>
          </a:xfrm>
          <a:prstGeom prst="line">
            <a:avLst/>
          </a:prstGeom>
          <a:solidFill>
            <a:schemeClr val="accent1"/>
          </a:solidFill>
          <a:ln w="19050" cap="flat" cmpd="sng" algn="ctr">
            <a:solidFill>
              <a:srgbClr val="C00000"/>
            </a:solidFill>
            <a:prstDash val="solid"/>
            <a:round/>
            <a:headEnd type="none" w="med" len="med"/>
            <a:tailEnd type="none" w="med" len="med"/>
          </a:ln>
          <a:effectLst/>
        </p:spPr>
      </p:cxnSp>
      <p:sp>
        <p:nvSpPr>
          <p:cNvPr id="7" name="Text Box 37">
            <a:extLst>
              <a:ext uri="{FF2B5EF4-FFF2-40B4-BE49-F238E27FC236}">
                <a16:creationId xmlns:a16="http://schemas.microsoft.com/office/drawing/2014/main" id="{794B9DC0-9FD6-45EA-9E95-FDD68C416F6E}"/>
              </a:ext>
            </a:extLst>
          </p:cNvPr>
          <p:cNvSpPr txBox="1">
            <a:spLocks noChangeArrowheads="1"/>
          </p:cNvSpPr>
          <p:nvPr/>
        </p:nvSpPr>
        <p:spPr bwMode="auto">
          <a:xfrm>
            <a:off x="9836952" y="1398611"/>
            <a:ext cx="9119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en-US" altLang="zh-CN" sz="1400" dirty="0" err="1">
                <a:latin typeface="微软雅黑" panose="020B0503020204020204" pitchFamily="34" charset="-122"/>
                <a:ea typeface="微软雅黑" panose="020B0503020204020204" pitchFamily="34" charset="-122"/>
              </a:rPr>
              <a:t>HostA</a:t>
            </a:r>
            <a:endParaRPr lang="en-US" altLang="zh-CN" sz="1400" dirty="0">
              <a:latin typeface="微软雅黑" panose="020B0503020204020204" pitchFamily="34" charset="-122"/>
              <a:ea typeface="微软雅黑" panose="020B0503020204020204" pitchFamily="34" charset="-122"/>
            </a:endParaRPr>
          </a:p>
        </p:txBody>
      </p:sp>
      <p:pic>
        <p:nvPicPr>
          <p:cNvPr id="10" name="图片 9" descr="通用服务器-蓝.png">
            <a:extLst>
              <a:ext uri="{FF2B5EF4-FFF2-40B4-BE49-F238E27FC236}">
                <a16:creationId xmlns:a16="http://schemas.microsoft.com/office/drawing/2014/main" id="{5C19CBCF-93EA-42AB-B7D2-CFE6EE1051BB}"/>
              </a:ext>
            </a:extLst>
          </p:cNvPr>
          <p:cNvPicPr>
            <a:picLocks noChangeAspect="1"/>
          </p:cNvPicPr>
          <p:nvPr/>
        </p:nvPicPr>
        <p:blipFill>
          <a:blip r:embed="rId3" cstate="print"/>
          <a:stretch>
            <a:fillRect/>
          </a:stretch>
        </p:blipFill>
        <p:spPr>
          <a:xfrm>
            <a:off x="1645056" y="3342633"/>
            <a:ext cx="648000" cy="690870"/>
          </a:xfrm>
          <a:prstGeom prst="rect">
            <a:avLst/>
          </a:prstGeom>
        </p:spPr>
      </p:pic>
      <p:pic>
        <p:nvPicPr>
          <p:cNvPr id="11" name="Picture 2" descr="G:\做的项目\公共\扁平图标切换\更新2015_01_21\oss扁平图标库2015_01_21更新-04.png">
            <a:extLst>
              <a:ext uri="{FF2B5EF4-FFF2-40B4-BE49-F238E27FC236}">
                <a16:creationId xmlns:a16="http://schemas.microsoft.com/office/drawing/2014/main" id="{A6FE42D9-1974-47A0-BE74-771636E53A36}"/>
              </a:ext>
            </a:extLst>
          </p:cNvPr>
          <p:cNvPicPr>
            <a:picLocks noChangeAspect="1" noChangeArrowheads="1"/>
          </p:cNvPicPr>
          <p:nvPr/>
        </p:nvPicPr>
        <p:blipFill>
          <a:blip r:embed="rId4" cstate="print"/>
          <a:stretch>
            <a:fillRect/>
          </a:stretch>
        </p:blipFill>
        <p:spPr bwMode="auto">
          <a:xfrm>
            <a:off x="5736000" y="3328800"/>
            <a:ext cx="720000" cy="671183"/>
          </a:xfrm>
          <a:prstGeom prst="rect">
            <a:avLst/>
          </a:prstGeom>
          <a:noFill/>
        </p:spPr>
      </p:pic>
      <p:cxnSp>
        <p:nvCxnSpPr>
          <p:cNvPr id="14" name="直接连接符 13">
            <a:extLst>
              <a:ext uri="{FF2B5EF4-FFF2-40B4-BE49-F238E27FC236}">
                <a16:creationId xmlns:a16="http://schemas.microsoft.com/office/drawing/2014/main" id="{A83C739D-855E-4E95-9D98-50B831BD1F46}"/>
              </a:ext>
            </a:extLst>
          </p:cNvPr>
          <p:cNvCxnSpPr>
            <a:cxnSpLocks/>
            <a:stCxn id="11" idx="1"/>
            <a:endCxn id="22" idx="3"/>
          </p:cNvCxnSpPr>
          <p:nvPr/>
        </p:nvCxnSpPr>
        <p:spPr bwMode="auto">
          <a:xfrm flipH="1">
            <a:off x="4367808" y="3664392"/>
            <a:ext cx="1368192" cy="23677"/>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16" name="直接连接符 15">
            <a:extLst>
              <a:ext uri="{FF2B5EF4-FFF2-40B4-BE49-F238E27FC236}">
                <a16:creationId xmlns:a16="http://schemas.microsoft.com/office/drawing/2014/main" id="{520DF35E-2193-4890-9551-6DD5CE06447D}"/>
              </a:ext>
            </a:extLst>
          </p:cNvPr>
          <p:cNvCxnSpPr>
            <a:cxnSpLocks/>
          </p:cNvCxnSpPr>
          <p:nvPr/>
        </p:nvCxnSpPr>
        <p:spPr bwMode="auto">
          <a:xfrm flipH="1">
            <a:off x="3953213" y="1864441"/>
            <a:ext cx="2197441" cy="1823627"/>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17" name="直接连接符 16">
            <a:extLst>
              <a:ext uri="{FF2B5EF4-FFF2-40B4-BE49-F238E27FC236}">
                <a16:creationId xmlns:a16="http://schemas.microsoft.com/office/drawing/2014/main" id="{FA27E7A1-C353-42AD-BB97-3EC37E85EB28}"/>
              </a:ext>
            </a:extLst>
          </p:cNvPr>
          <p:cNvCxnSpPr>
            <a:cxnSpLocks/>
            <a:endCxn id="21" idx="3"/>
          </p:cNvCxnSpPr>
          <p:nvPr/>
        </p:nvCxnSpPr>
        <p:spPr bwMode="auto">
          <a:xfrm flipH="1">
            <a:off x="6456000" y="1850203"/>
            <a:ext cx="2040062" cy="0"/>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19" name="直接连接符 18">
            <a:extLst>
              <a:ext uri="{FF2B5EF4-FFF2-40B4-BE49-F238E27FC236}">
                <a16:creationId xmlns:a16="http://schemas.microsoft.com/office/drawing/2014/main" id="{49107EB5-7CA0-42F1-B957-12DD5E94EE5B}"/>
              </a:ext>
            </a:extLst>
          </p:cNvPr>
          <p:cNvCxnSpPr>
            <a:cxnSpLocks/>
            <a:stCxn id="21" idx="2"/>
            <a:endCxn id="11" idx="0"/>
          </p:cNvCxnSpPr>
          <p:nvPr/>
        </p:nvCxnSpPr>
        <p:spPr bwMode="auto">
          <a:xfrm>
            <a:off x="6096000" y="2200032"/>
            <a:ext cx="0" cy="1128768"/>
          </a:xfrm>
          <a:prstGeom prst="line">
            <a:avLst/>
          </a:prstGeom>
          <a:solidFill>
            <a:schemeClr val="accent1"/>
          </a:solidFill>
          <a:ln w="19050" cap="flat" cmpd="sng" algn="ctr">
            <a:solidFill>
              <a:srgbClr val="C00000"/>
            </a:solidFill>
            <a:prstDash val="solid"/>
            <a:round/>
            <a:headEnd type="none" w="med" len="med"/>
            <a:tailEnd type="none" w="med" len="med"/>
          </a:ln>
          <a:effectLst/>
        </p:spPr>
      </p:cxnSp>
      <p:pic>
        <p:nvPicPr>
          <p:cNvPr id="20" name="图片 19" descr="PC.png">
            <a:extLst>
              <a:ext uri="{FF2B5EF4-FFF2-40B4-BE49-F238E27FC236}">
                <a16:creationId xmlns:a16="http://schemas.microsoft.com/office/drawing/2014/main" id="{95C2A339-63C3-4A93-9582-EEFCA1608B8E}"/>
              </a:ext>
            </a:extLst>
          </p:cNvPr>
          <p:cNvPicPr>
            <a:picLocks noChangeAspect="1"/>
          </p:cNvPicPr>
          <p:nvPr/>
        </p:nvPicPr>
        <p:blipFill>
          <a:blip r:embed="rId5" cstate="print"/>
          <a:stretch>
            <a:fillRect/>
          </a:stretch>
        </p:blipFill>
        <p:spPr>
          <a:xfrm>
            <a:off x="9163712" y="1274886"/>
            <a:ext cx="720000" cy="575316"/>
          </a:xfrm>
          <a:prstGeom prst="rect">
            <a:avLst/>
          </a:prstGeom>
        </p:spPr>
      </p:pic>
      <p:pic>
        <p:nvPicPr>
          <p:cNvPr id="21" name="Picture 2" descr="G:\做的项目\公共\扁平图标切换\更新2015_01_21\oss扁平图标库2015_01_21更新-04.png">
            <a:extLst>
              <a:ext uri="{FF2B5EF4-FFF2-40B4-BE49-F238E27FC236}">
                <a16:creationId xmlns:a16="http://schemas.microsoft.com/office/drawing/2014/main" id="{34F95BBA-6506-4C82-832C-0A9E2BF25BA4}"/>
              </a:ext>
            </a:extLst>
          </p:cNvPr>
          <p:cNvPicPr>
            <a:picLocks noChangeAspect="1" noChangeArrowheads="1"/>
          </p:cNvPicPr>
          <p:nvPr/>
        </p:nvPicPr>
        <p:blipFill>
          <a:blip r:embed="rId4" cstate="print"/>
          <a:stretch>
            <a:fillRect/>
          </a:stretch>
        </p:blipFill>
        <p:spPr bwMode="auto">
          <a:xfrm>
            <a:off x="5736000" y="1528849"/>
            <a:ext cx="720000" cy="671183"/>
          </a:xfrm>
          <a:prstGeom prst="rect">
            <a:avLst/>
          </a:prstGeom>
          <a:noFill/>
        </p:spPr>
      </p:pic>
      <p:pic>
        <p:nvPicPr>
          <p:cNvPr id="22" name="Picture 2" descr="G:\做的项目\公共\扁平图标切换\更新2015_01_21\oss扁平图标库2015_01_21更新-04.png">
            <a:extLst>
              <a:ext uri="{FF2B5EF4-FFF2-40B4-BE49-F238E27FC236}">
                <a16:creationId xmlns:a16="http://schemas.microsoft.com/office/drawing/2014/main" id="{53ADB484-783C-4205-8249-07280DF470C4}"/>
              </a:ext>
            </a:extLst>
          </p:cNvPr>
          <p:cNvPicPr>
            <a:picLocks noChangeAspect="1" noChangeArrowheads="1"/>
          </p:cNvPicPr>
          <p:nvPr/>
        </p:nvPicPr>
        <p:blipFill>
          <a:blip r:embed="rId4" cstate="print"/>
          <a:stretch>
            <a:fillRect/>
          </a:stretch>
        </p:blipFill>
        <p:spPr bwMode="auto">
          <a:xfrm>
            <a:off x="3647808" y="3352477"/>
            <a:ext cx="720000" cy="671183"/>
          </a:xfrm>
          <a:prstGeom prst="rect">
            <a:avLst/>
          </a:prstGeom>
          <a:noFill/>
        </p:spPr>
      </p:pic>
      <p:cxnSp>
        <p:nvCxnSpPr>
          <p:cNvPr id="23" name="直接连接符 22">
            <a:extLst>
              <a:ext uri="{FF2B5EF4-FFF2-40B4-BE49-F238E27FC236}">
                <a16:creationId xmlns:a16="http://schemas.microsoft.com/office/drawing/2014/main" id="{34C53F7C-A798-4B96-B125-A7C223C85730}"/>
              </a:ext>
            </a:extLst>
          </p:cNvPr>
          <p:cNvCxnSpPr>
            <a:cxnSpLocks/>
          </p:cNvCxnSpPr>
          <p:nvPr/>
        </p:nvCxnSpPr>
        <p:spPr bwMode="auto">
          <a:xfrm>
            <a:off x="8496062" y="1325828"/>
            <a:ext cx="0" cy="1260000"/>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24" name="直接连接符 23">
            <a:extLst>
              <a:ext uri="{FF2B5EF4-FFF2-40B4-BE49-F238E27FC236}">
                <a16:creationId xmlns:a16="http://schemas.microsoft.com/office/drawing/2014/main" id="{3BF1857B-3468-41B0-8060-41F4B7D8C4E6}"/>
              </a:ext>
            </a:extLst>
          </p:cNvPr>
          <p:cNvCxnSpPr>
            <a:cxnSpLocks/>
          </p:cNvCxnSpPr>
          <p:nvPr/>
        </p:nvCxnSpPr>
        <p:spPr bwMode="auto">
          <a:xfrm flipH="1" flipV="1">
            <a:off x="8496062" y="1562544"/>
            <a:ext cx="667650" cy="1"/>
          </a:xfrm>
          <a:prstGeom prst="line">
            <a:avLst/>
          </a:prstGeom>
          <a:solidFill>
            <a:schemeClr val="accent1"/>
          </a:solidFill>
          <a:ln w="19050" cap="flat" cmpd="sng" algn="ctr">
            <a:solidFill>
              <a:srgbClr val="C00000"/>
            </a:solidFill>
            <a:prstDash val="solid"/>
            <a:round/>
            <a:headEnd type="none" w="med" len="med"/>
            <a:tailEnd type="none" w="med" len="med"/>
          </a:ln>
          <a:effectLst/>
        </p:spPr>
      </p:cxnSp>
      <p:pic>
        <p:nvPicPr>
          <p:cNvPr id="25" name="图片 24" descr="PC.png">
            <a:extLst>
              <a:ext uri="{FF2B5EF4-FFF2-40B4-BE49-F238E27FC236}">
                <a16:creationId xmlns:a16="http://schemas.microsoft.com/office/drawing/2014/main" id="{C77936C8-7DB7-4AAD-A7D6-FE5710AB6216}"/>
              </a:ext>
            </a:extLst>
          </p:cNvPr>
          <p:cNvPicPr>
            <a:picLocks noChangeAspect="1"/>
          </p:cNvPicPr>
          <p:nvPr/>
        </p:nvPicPr>
        <p:blipFill>
          <a:blip r:embed="rId5" cstate="print"/>
          <a:stretch>
            <a:fillRect/>
          </a:stretch>
        </p:blipFill>
        <p:spPr>
          <a:xfrm>
            <a:off x="9163712" y="2096216"/>
            <a:ext cx="720000" cy="575316"/>
          </a:xfrm>
          <a:prstGeom prst="rect">
            <a:avLst/>
          </a:prstGeom>
        </p:spPr>
      </p:pic>
      <p:cxnSp>
        <p:nvCxnSpPr>
          <p:cNvPr id="26" name="直接连接符 25">
            <a:extLst>
              <a:ext uri="{FF2B5EF4-FFF2-40B4-BE49-F238E27FC236}">
                <a16:creationId xmlns:a16="http://schemas.microsoft.com/office/drawing/2014/main" id="{2D8C2333-B8E2-431E-AA25-3F0A2D8D55D8}"/>
              </a:ext>
            </a:extLst>
          </p:cNvPr>
          <p:cNvCxnSpPr>
            <a:cxnSpLocks/>
          </p:cNvCxnSpPr>
          <p:nvPr/>
        </p:nvCxnSpPr>
        <p:spPr bwMode="auto">
          <a:xfrm flipH="1" flipV="1">
            <a:off x="8496062" y="2383874"/>
            <a:ext cx="667650" cy="1"/>
          </a:xfrm>
          <a:prstGeom prst="line">
            <a:avLst/>
          </a:prstGeom>
          <a:solidFill>
            <a:schemeClr val="accent1"/>
          </a:solidFill>
          <a:ln w="19050" cap="flat" cmpd="sng" algn="ctr">
            <a:solidFill>
              <a:srgbClr val="C00000"/>
            </a:solidFill>
            <a:prstDash val="solid"/>
            <a:round/>
            <a:headEnd type="none" w="med" len="med"/>
            <a:tailEnd type="none" w="med" len="med"/>
          </a:ln>
          <a:effectLst/>
        </p:spPr>
      </p:cxnSp>
      <p:sp>
        <p:nvSpPr>
          <p:cNvPr id="31" name="Text Box 37">
            <a:extLst>
              <a:ext uri="{FF2B5EF4-FFF2-40B4-BE49-F238E27FC236}">
                <a16:creationId xmlns:a16="http://schemas.microsoft.com/office/drawing/2014/main" id="{D890649E-9EC8-41A9-AF9A-27176D91781B}"/>
              </a:ext>
            </a:extLst>
          </p:cNvPr>
          <p:cNvSpPr txBox="1">
            <a:spLocks noChangeArrowheads="1"/>
          </p:cNvSpPr>
          <p:nvPr/>
        </p:nvSpPr>
        <p:spPr bwMode="auto">
          <a:xfrm>
            <a:off x="9831361" y="2229985"/>
            <a:ext cx="9119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en-US" altLang="zh-CN" sz="1400" dirty="0" err="1">
                <a:latin typeface="微软雅黑" panose="020B0503020204020204" pitchFamily="34" charset="-122"/>
                <a:ea typeface="微软雅黑" panose="020B0503020204020204" pitchFamily="34" charset="-122"/>
              </a:rPr>
              <a:t>HostB</a:t>
            </a:r>
            <a:endParaRPr lang="en-US" altLang="zh-CN" sz="1400" dirty="0">
              <a:latin typeface="微软雅黑" panose="020B0503020204020204" pitchFamily="34" charset="-122"/>
              <a:ea typeface="微软雅黑" panose="020B0503020204020204" pitchFamily="34" charset="-122"/>
            </a:endParaRPr>
          </a:p>
        </p:txBody>
      </p:sp>
      <p:sp>
        <p:nvSpPr>
          <p:cNvPr id="34" name="Text Box 100">
            <a:extLst>
              <a:ext uri="{FF2B5EF4-FFF2-40B4-BE49-F238E27FC236}">
                <a16:creationId xmlns:a16="http://schemas.microsoft.com/office/drawing/2014/main" id="{77FD73D2-2274-452D-B6A1-9A8A39B6AD4A}"/>
              </a:ext>
            </a:extLst>
          </p:cNvPr>
          <p:cNvSpPr txBox="1">
            <a:spLocks noChangeArrowheads="1"/>
          </p:cNvSpPr>
          <p:nvPr/>
        </p:nvSpPr>
        <p:spPr bwMode="auto">
          <a:xfrm>
            <a:off x="2534965" y="3721229"/>
            <a:ext cx="11763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    GE 1/0/0</a:t>
            </a:r>
          </a:p>
          <a:p>
            <a:pPr algn="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   2001::1/64</a:t>
            </a:r>
          </a:p>
        </p:txBody>
      </p:sp>
      <p:sp>
        <p:nvSpPr>
          <p:cNvPr id="35" name="Text Box 101">
            <a:extLst>
              <a:ext uri="{FF2B5EF4-FFF2-40B4-BE49-F238E27FC236}">
                <a16:creationId xmlns:a16="http://schemas.microsoft.com/office/drawing/2014/main" id="{F5780696-EBF3-485F-9C85-DBA881FF243C}"/>
              </a:ext>
            </a:extLst>
          </p:cNvPr>
          <p:cNvSpPr txBox="1">
            <a:spLocks noChangeArrowheads="1"/>
          </p:cNvSpPr>
          <p:nvPr/>
        </p:nvSpPr>
        <p:spPr bwMode="auto">
          <a:xfrm>
            <a:off x="3530364" y="2912013"/>
            <a:ext cx="9751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POS 2/0/0</a:t>
            </a:r>
          </a:p>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2002::1/64</a:t>
            </a:r>
          </a:p>
        </p:txBody>
      </p:sp>
      <p:sp>
        <p:nvSpPr>
          <p:cNvPr id="36" name="Text Box 102">
            <a:extLst>
              <a:ext uri="{FF2B5EF4-FFF2-40B4-BE49-F238E27FC236}">
                <a16:creationId xmlns:a16="http://schemas.microsoft.com/office/drawing/2014/main" id="{07379A28-66BB-42F1-A25C-11E6EB90CDE9}"/>
              </a:ext>
            </a:extLst>
          </p:cNvPr>
          <p:cNvSpPr txBox="1">
            <a:spLocks noChangeArrowheads="1"/>
          </p:cNvSpPr>
          <p:nvPr/>
        </p:nvSpPr>
        <p:spPr bwMode="auto">
          <a:xfrm>
            <a:off x="6493883" y="1343179"/>
            <a:ext cx="12969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GE 2/0/0</a:t>
            </a:r>
          </a:p>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3001::1/64</a:t>
            </a:r>
          </a:p>
        </p:txBody>
      </p:sp>
      <p:sp>
        <p:nvSpPr>
          <p:cNvPr id="37" name="Text Box 103">
            <a:extLst>
              <a:ext uri="{FF2B5EF4-FFF2-40B4-BE49-F238E27FC236}">
                <a16:creationId xmlns:a16="http://schemas.microsoft.com/office/drawing/2014/main" id="{9C2BD553-E01B-4A97-B587-C014C780E157}"/>
              </a:ext>
            </a:extLst>
          </p:cNvPr>
          <p:cNvSpPr txBox="1">
            <a:spLocks noChangeArrowheads="1"/>
          </p:cNvSpPr>
          <p:nvPr/>
        </p:nvSpPr>
        <p:spPr bwMode="auto">
          <a:xfrm>
            <a:off x="6109890" y="2262237"/>
            <a:ext cx="9751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POS 3/0/0</a:t>
            </a:r>
          </a:p>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2004::1/64</a:t>
            </a:r>
          </a:p>
        </p:txBody>
      </p:sp>
      <p:sp>
        <p:nvSpPr>
          <p:cNvPr id="40" name="Text Box 106">
            <a:extLst>
              <a:ext uri="{FF2B5EF4-FFF2-40B4-BE49-F238E27FC236}">
                <a16:creationId xmlns:a16="http://schemas.microsoft.com/office/drawing/2014/main" id="{BE5B3E32-CD45-4377-B724-E573BB3B0E6F}"/>
              </a:ext>
            </a:extLst>
          </p:cNvPr>
          <p:cNvSpPr txBox="1">
            <a:spLocks noChangeArrowheads="1"/>
          </p:cNvSpPr>
          <p:nvPr/>
        </p:nvSpPr>
        <p:spPr bwMode="auto">
          <a:xfrm>
            <a:off x="4310260" y="3715911"/>
            <a:ext cx="10664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POS 3/0/0</a:t>
            </a:r>
          </a:p>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2003::1/64</a:t>
            </a:r>
          </a:p>
        </p:txBody>
      </p:sp>
      <p:sp>
        <p:nvSpPr>
          <p:cNvPr id="41" name="Text Box 107">
            <a:extLst>
              <a:ext uri="{FF2B5EF4-FFF2-40B4-BE49-F238E27FC236}">
                <a16:creationId xmlns:a16="http://schemas.microsoft.com/office/drawing/2014/main" id="{9C193822-6714-4DB6-ADCC-1F1BDA8DBF54}"/>
              </a:ext>
            </a:extLst>
          </p:cNvPr>
          <p:cNvSpPr txBox="1">
            <a:spLocks noChangeArrowheads="1"/>
          </p:cNvSpPr>
          <p:nvPr/>
        </p:nvSpPr>
        <p:spPr bwMode="auto">
          <a:xfrm>
            <a:off x="4287316" y="1854376"/>
            <a:ext cx="14414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    POS 1/0/0</a:t>
            </a:r>
          </a:p>
          <a:p>
            <a:pPr algn="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    2002::2/64</a:t>
            </a:r>
          </a:p>
        </p:txBody>
      </p:sp>
      <p:sp>
        <p:nvSpPr>
          <p:cNvPr id="42" name="Text Box 109">
            <a:extLst>
              <a:ext uri="{FF2B5EF4-FFF2-40B4-BE49-F238E27FC236}">
                <a16:creationId xmlns:a16="http://schemas.microsoft.com/office/drawing/2014/main" id="{6152251B-872F-4343-A38C-F390359EF2A3}"/>
              </a:ext>
            </a:extLst>
          </p:cNvPr>
          <p:cNvSpPr txBox="1">
            <a:spLocks noChangeArrowheads="1"/>
          </p:cNvSpPr>
          <p:nvPr/>
        </p:nvSpPr>
        <p:spPr bwMode="auto">
          <a:xfrm>
            <a:off x="6081532" y="2860016"/>
            <a:ext cx="9751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POS 2/0/0</a:t>
            </a:r>
          </a:p>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2004::2/64</a:t>
            </a:r>
          </a:p>
        </p:txBody>
      </p:sp>
      <p:sp>
        <p:nvSpPr>
          <p:cNvPr id="43" name="Text Box 110">
            <a:extLst>
              <a:ext uri="{FF2B5EF4-FFF2-40B4-BE49-F238E27FC236}">
                <a16:creationId xmlns:a16="http://schemas.microsoft.com/office/drawing/2014/main" id="{162B3783-6353-49BE-8030-62CC12D1E08A}"/>
              </a:ext>
            </a:extLst>
          </p:cNvPr>
          <p:cNvSpPr txBox="1">
            <a:spLocks noChangeArrowheads="1"/>
          </p:cNvSpPr>
          <p:nvPr/>
        </p:nvSpPr>
        <p:spPr bwMode="auto">
          <a:xfrm>
            <a:off x="4509515" y="3192790"/>
            <a:ext cx="123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    POS 1/0/0</a:t>
            </a:r>
          </a:p>
          <a:p>
            <a:pPr algn="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    2003::2/64</a:t>
            </a:r>
          </a:p>
        </p:txBody>
      </p:sp>
      <p:sp>
        <p:nvSpPr>
          <p:cNvPr id="47" name="Text Box 73">
            <a:extLst>
              <a:ext uri="{FF2B5EF4-FFF2-40B4-BE49-F238E27FC236}">
                <a16:creationId xmlns:a16="http://schemas.microsoft.com/office/drawing/2014/main" id="{5289F267-4622-40C1-A3B0-D2488C11342D}"/>
              </a:ext>
            </a:extLst>
          </p:cNvPr>
          <p:cNvSpPr txBox="1">
            <a:spLocks noChangeArrowheads="1"/>
          </p:cNvSpPr>
          <p:nvPr/>
        </p:nvSpPr>
        <p:spPr bwMode="auto">
          <a:xfrm>
            <a:off x="7738146" y="1532141"/>
            <a:ext cx="11742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800" b="1" dirty="0">
                <a:latin typeface="微软雅黑" panose="020B0503020204020204" pitchFamily="34" charset="-122"/>
                <a:ea typeface="微软雅黑" panose="020B0503020204020204" pitchFamily="34" charset="-122"/>
              </a:rPr>
              <a:t>Ethernet</a:t>
            </a:r>
          </a:p>
        </p:txBody>
      </p:sp>
      <p:sp>
        <p:nvSpPr>
          <p:cNvPr id="48" name="Text Box 97">
            <a:extLst>
              <a:ext uri="{FF2B5EF4-FFF2-40B4-BE49-F238E27FC236}">
                <a16:creationId xmlns:a16="http://schemas.microsoft.com/office/drawing/2014/main" id="{7C4254BC-F0FB-4741-8133-9F611E9F28F5}"/>
              </a:ext>
            </a:extLst>
          </p:cNvPr>
          <p:cNvSpPr txBox="1">
            <a:spLocks noChangeArrowheads="1"/>
          </p:cNvSpPr>
          <p:nvPr/>
        </p:nvSpPr>
        <p:spPr bwMode="auto">
          <a:xfrm>
            <a:off x="1536987" y="4035636"/>
            <a:ext cx="8522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400" b="1" dirty="0">
                <a:latin typeface="微软雅黑" panose="020B0503020204020204" pitchFamily="34" charset="-122"/>
                <a:ea typeface="微软雅黑" panose="020B0503020204020204" pitchFamily="34" charset="-122"/>
              </a:rPr>
              <a:t>Source </a:t>
            </a:r>
          </a:p>
        </p:txBody>
      </p:sp>
      <p:sp>
        <p:nvSpPr>
          <p:cNvPr id="49" name="Text Box 108">
            <a:extLst>
              <a:ext uri="{FF2B5EF4-FFF2-40B4-BE49-F238E27FC236}">
                <a16:creationId xmlns:a16="http://schemas.microsoft.com/office/drawing/2014/main" id="{569CCC3F-1AD0-48E8-9AF0-A4D55CE602A4}"/>
              </a:ext>
            </a:extLst>
          </p:cNvPr>
          <p:cNvSpPr txBox="1">
            <a:spLocks noChangeArrowheads="1"/>
          </p:cNvSpPr>
          <p:nvPr/>
        </p:nvSpPr>
        <p:spPr bwMode="auto">
          <a:xfrm>
            <a:off x="1514762" y="4369011"/>
            <a:ext cx="14414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2001::5/64</a:t>
            </a:r>
          </a:p>
        </p:txBody>
      </p:sp>
      <p:sp>
        <p:nvSpPr>
          <p:cNvPr id="50" name="Text Box 37">
            <a:extLst>
              <a:ext uri="{FF2B5EF4-FFF2-40B4-BE49-F238E27FC236}">
                <a16:creationId xmlns:a16="http://schemas.microsoft.com/office/drawing/2014/main" id="{85ABA7B8-A904-4846-A696-581FBFC20E16}"/>
              </a:ext>
            </a:extLst>
          </p:cNvPr>
          <p:cNvSpPr txBox="1">
            <a:spLocks noChangeArrowheads="1"/>
          </p:cNvSpPr>
          <p:nvPr/>
        </p:nvSpPr>
        <p:spPr bwMode="auto">
          <a:xfrm>
            <a:off x="6441158" y="1874338"/>
            <a:ext cx="11952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800" b="1" dirty="0">
                <a:latin typeface="微软雅黑" panose="020B0503020204020204" pitchFamily="34" charset="-122"/>
                <a:ea typeface="微软雅黑" panose="020B0503020204020204" pitchFamily="34" charset="-122"/>
              </a:rPr>
              <a:t>Router B</a:t>
            </a:r>
          </a:p>
        </p:txBody>
      </p:sp>
      <p:sp>
        <p:nvSpPr>
          <p:cNvPr id="52" name="Text Box 76">
            <a:extLst>
              <a:ext uri="{FF2B5EF4-FFF2-40B4-BE49-F238E27FC236}">
                <a16:creationId xmlns:a16="http://schemas.microsoft.com/office/drawing/2014/main" id="{F27EDF98-8ADA-4B50-82D9-17F4AD79579A}"/>
              </a:ext>
            </a:extLst>
          </p:cNvPr>
          <p:cNvSpPr txBox="1">
            <a:spLocks noChangeArrowheads="1"/>
          </p:cNvSpPr>
          <p:nvPr/>
        </p:nvSpPr>
        <p:spPr bwMode="auto">
          <a:xfrm>
            <a:off x="6426940" y="3480939"/>
            <a:ext cx="12209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800" b="1" dirty="0">
                <a:latin typeface="微软雅黑" panose="020B0503020204020204" pitchFamily="34" charset="-122"/>
                <a:ea typeface="微软雅黑" panose="020B0503020204020204" pitchFamily="34" charset="-122"/>
              </a:rPr>
              <a:t>Router D</a:t>
            </a:r>
          </a:p>
        </p:txBody>
      </p:sp>
      <p:sp>
        <p:nvSpPr>
          <p:cNvPr id="53" name="Text Box 99">
            <a:extLst>
              <a:ext uri="{FF2B5EF4-FFF2-40B4-BE49-F238E27FC236}">
                <a16:creationId xmlns:a16="http://schemas.microsoft.com/office/drawing/2014/main" id="{A3CA91BE-8BF3-4E8A-8098-948107CF1E52}"/>
              </a:ext>
            </a:extLst>
          </p:cNvPr>
          <p:cNvSpPr txBox="1">
            <a:spLocks noChangeArrowheads="1"/>
          </p:cNvSpPr>
          <p:nvPr/>
        </p:nvSpPr>
        <p:spPr bwMode="auto">
          <a:xfrm>
            <a:off x="3447420" y="4100683"/>
            <a:ext cx="12112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800" b="1" dirty="0">
                <a:latin typeface="微软雅黑" panose="020B0503020204020204" pitchFamily="34" charset="-122"/>
                <a:ea typeface="微软雅黑" panose="020B0503020204020204" pitchFamily="34" charset="-122"/>
              </a:rPr>
              <a:t>Router A</a:t>
            </a:r>
          </a:p>
        </p:txBody>
      </p:sp>
      <p:sp>
        <p:nvSpPr>
          <p:cNvPr id="54" name="AutoShape 300">
            <a:extLst>
              <a:ext uri="{FF2B5EF4-FFF2-40B4-BE49-F238E27FC236}">
                <a16:creationId xmlns:a16="http://schemas.microsoft.com/office/drawing/2014/main" id="{5E66FC10-E21E-4FF7-A241-7587180A2C7C}"/>
              </a:ext>
            </a:extLst>
          </p:cNvPr>
          <p:cNvSpPr>
            <a:spLocks/>
          </p:cNvSpPr>
          <p:nvPr/>
        </p:nvSpPr>
        <p:spPr bwMode="auto">
          <a:xfrm>
            <a:off x="3465513" y="4630738"/>
            <a:ext cx="6761162" cy="1543050"/>
          </a:xfrm>
          <a:prstGeom prst="accentBorderCallout3">
            <a:avLst>
              <a:gd name="adj1" fmla="val 7407"/>
              <a:gd name="adj2" fmla="val -1125"/>
              <a:gd name="adj3" fmla="val 7407"/>
              <a:gd name="adj4" fmla="val -14019"/>
              <a:gd name="adj5" fmla="val -35801"/>
              <a:gd name="adj6" fmla="val -14019"/>
              <a:gd name="adj7" fmla="val -55866"/>
              <a:gd name="adj8" fmla="val 1222"/>
            </a:avLst>
          </a:prstGeom>
          <a:solidFill>
            <a:schemeClr val="bg1">
              <a:lumMod val="85000"/>
              <a:alpha val="50195"/>
            </a:schemeClr>
          </a:solidFill>
          <a:ln w="9525" algn="ctr">
            <a:solidFill>
              <a:srgbClr val="777777"/>
            </a:solidFill>
            <a:miter lim="800000"/>
            <a:headEnd/>
            <a:tailEnd/>
          </a:ln>
        </p:spPr>
        <p:txBody>
          <a:bodyPr/>
          <a:lstStyle>
            <a:lvl1pPr defTabSz="78422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784225">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784225">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784225">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784225">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RouterA</a:t>
            </a:r>
            <a:r>
              <a:rPr lang="en-US" altLang="zh-CN" sz="1600" dirty="0">
                <a:latin typeface="微软雅黑" panose="020B0503020204020204" pitchFamily="34" charset="-122"/>
                <a:ea typeface="微软雅黑" panose="020B0503020204020204" pitchFamily="34" charset="-122"/>
              </a:rPr>
              <a:t>] multicast ipv6 routing-enable</a:t>
            </a:r>
          </a:p>
          <a:p>
            <a:pPr>
              <a:lnSpc>
                <a:spcPct val="100000"/>
              </a:lnSpc>
              <a:spcBef>
                <a:spcPct val="0"/>
              </a:spcBef>
              <a:buClrTx/>
              <a:buSzTx/>
              <a:buFontTx/>
              <a:buNone/>
            </a:pP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RouterA</a:t>
            </a:r>
            <a:r>
              <a:rPr lang="en-US" altLang="zh-CN" sz="1600" dirty="0">
                <a:latin typeface="微软雅黑" panose="020B0503020204020204" pitchFamily="34" charset="-122"/>
                <a:ea typeface="微软雅黑" panose="020B0503020204020204" pitchFamily="34" charset="-122"/>
              </a:rPr>
              <a:t>] interface </a:t>
            </a:r>
            <a:r>
              <a:rPr lang="en-US" altLang="zh-CN" sz="1600" dirty="0" err="1">
                <a:latin typeface="微软雅黑" panose="020B0503020204020204" pitchFamily="34" charset="-122"/>
                <a:ea typeface="微软雅黑" panose="020B0503020204020204" pitchFamily="34" charset="-122"/>
              </a:rPr>
              <a:t>gigabitethernet</a:t>
            </a:r>
            <a:r>
              <a:rPr lang="en-US" altLang="zh-CN" sz="1600" dirty="0">
                <a:latin typeface="微软雅黑" panose="020B0503020204020204" pitchFamily="34" charset="-122"/>
                <a:ea typeface="微软雅黑" panose="020B0503020204020204" pitchFamily="34" charset="-122"/>
              </a:rPr>
              <a:t> 1/0/0</a:t>
            </a:r>
          </a:p>
          <a:p>
            <a:pPr>
              <a:lnSpc>
                <a:spcPct val="100000"/>
              </a:lnSpc>
              <a:spcBef>
                <a:spcPct val="0"/>
              </a:spcBef>
              <a:buClrTx/>
              <a:buSzTx/>
              <a:buFontTx/>
              <a:buNone/>
            </a:pPr>
            <a:r>
              <a:rPr lang="en-US" altLang="zh-CN" sz="1600" dirty="0">
                <a:latin typeface="微软雅黑" panose="020B0503020204020204" pitchFamily="34" charset="-122"/>
                <a:ea typeface="微软雅黑" panose="020B0503020204020204" pitchFamily="34" charset="-122"/>
              </a:rPr>
              <a:t>[RouterA-GigabitEthernet1/0/0] </a:t>
            </a:r>
            <a:r>
              <a:rPr lang="en-US" altLang="zh-CN" sz="1600" dirty="0" err="1">
                <a:latin typeface="微软雅黑" panose="020B0503020204020204" pitchFamily="34" charset="-122"/>
                <a:ea typeface="微软雅黑" panose="020B0503020204020204" pitchFamily="34" charset="-122"/>
              </a:rPr>
              <a:t>pim</a:t>
            </a:r>
            <a:r>
              <a:rPr lang="en-US" altLang="zh-CN" sz="1600" dirty="0">
                <a:latin typeface="微软雅黑" panose="020B0503020204020204" pitchFamily="34" charset="-122"/>
                <a:ea typeface="微软雅黑" panose="020B0503020204020204" pitchFamily="34" charset="-122"/>
              </a:rPr>
              <a:t> ipv6 </a:t>
            </a:r>
            <a:r>
              <a:rPr lang="en-US" altLang="zh-CN" sz="1600" dirty="0" err="1">
                <a:latin typeface="微软雅黑" panose="020B0503020204020204" pitchFamily="34" charset="-122"/>
                <a:ea typeface="微软雅黑" panose="020B0503020204020204" pitchFamily="34" charset="-122"/>
              </a:rPr>
              <a:t>sm</a:t>
            </a:r>
            <a:endParaRPr lang="en-US" altLang="zh-CN" sz="1600" dirty="0">
              <a:latin typeface="微软雅黑" panose="020B0503020204020204" pitchFamily="34" charset="-122"/>
              <a:ea typeface="微软雅黑" panose="020B0503020204020204" pitchFamily="34" charset="-122"/>
            </a:endParaRPr>
          </a:p>
          <a:p>
            <a:pPr>
              <a:lnSpc>
                <a:spcPct val="100000"/>
              </a:lnSpc>
              <a:spcBef>
                <a:spcPct val="0"/>
              </a:spcBef>
              <a:buClrTx/>
              <a:buSzTx/>
              <a:buFontTx/>
              <a:buNone/>
            </a:pPr>
            <a:r>
              <a:rPr lang="en-US" altLang="zh-CN" sz="1600" dirty="0">
                <a:latin typeface="微软雅黑" panose="020B0503020204020204" pitchFamily="34" charset="-122"/>
                <a:ea typeface="微软雅黑" panose="020B0503020204020204" pitchFamily="34" charset="-122"/>
              </a:rPr>
              <a:t>[RouterA-Pos2/0/0] </a:t>
            </a:r>
            <a:r>
              <a:rPr lang="en-US" altLang="zh-CN" sz="1600" dirty="0" err="1">
                <a:latin typeface="微软雅黑" panose="020B0503020204020204" pitchFamily="34" charset="-122"/>
                <a:ea typeface="微软雅黑" panose="020B0503020204020204" pitchFamily="34" charset="-122"/>
              </a:rPr>
              <a:t>pim</a:t>
            </a:r>
            <a:r>
              <a:rPr lang="en-US" altLang="zh-CN" sz="1600" dirty="0">
                <a:latin typeface="微软雅黑" panose="020B0503020204020204" pitchFamily="34" charset="-122"/>
                <a:ea typeface="微软雅黑" panose="020B0503020204020204" pitchFamily="34" charset="-122"/>
              </a:rPr>
              <a:t> ipv6 </a:t>
            </a:r>
            <a:r>
              <a:rPr lang="en-US" altLang="zh-CN" sz="1600" dirty="0" err="1">
                <a:latin typeface="微软雅黑" panose="020B0503020204020204" pitchFamily="34" charset="-122"/>
                <a:ea typeface="微软雅黑" panose="020B0503020204020204" pitchFamily="34" charset="-122"/>
              </a:rPr>
              <a:t>sm</a:t>
            </a:r>
            <a:endParaRPr lang="en-US" altLang="zh-CN" sz="1600" dirty="0">
              <a:latin typeface="微软雅黑" panose="020B0503020204020204" pitchFamily="34" charset="-122"/>
              <a:ea typeface="微软雅黑" panose="020B0503020204020204" pitchFamily="34" charset="-122"/>
            </a:endParaRPr>
          </a:p>
          <a:p>
            <a:pPr>
              <a:lnSpc>
                <a:spcPct val="100000"/>
              </a:lnSpc>
              <a:spcBef>
                <a:spcPct val="0"/>
              </a:spcBef>
              <a:buClrTx/>
              <a:buSzTx/>
              <a:buFontTx/>
              <a:buNone/>
            </a:pP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RouterA</a:t>
            </a:r>
            <a:r>
              <a:rPr lang="en-US" altLang="zh-CN" sz="1600" dirty="0">
                <a:latin typeface="微软雅黑" panose="020B0503020204020204" pitchFamily="34" charset="-122"/>
                <a:ea typeface="微软雅黑" panose="020B0503020204020204" pitchFamily="34" charset="-122"/>
              </a:rPr>
              <a:t>] interface pos 3/0/0</a:t>
            </a:r>
          </a:p>
          <a:p>
            <a:pPr>
              <a:lnSpc>
                <a:spcPct val="100000"/>
              </a:lnSpc>
              <a:spcBef>
                <a:spcPct val="0"/>
              </a:spcBef>
              <a:buClrTx/>
              <a:buSzTx/>
              <a:buFontTx/>
              <a:buNone/>
            </a:pPr>
            <a:r>
              <a:rPr lang="en-US" altLang="zh-CN" sz="1600" dirty="0">
                <a:latin typeface="微软雅黑" panose="020B0503020204020204" pitchFamily="34" charset="-122"/>
                <a:ea typeface="微软雅黑" panose="020B0503020204020204" pitchFamily="34" charset="-122"/>
              </a:rPr>
              <a:t>[RouterA-Pos3/0/0] </a:t>
            </a:r>
            <a:r>
              <a:rPr lang="en-US" altLang="zh-CN" sz="1600" dirty="0" err="1">
                <a:latin typeface="微软雅黑" panose="020B0503020204020204" pitchFamily="34" charset="-122"/>
                <a:ea typeface="微软雅黑" panose="020B0503020204020204" pitchFamily="34" charset="-122"/>
              </a:rPr>
              <a:t>pim</a:t>
            </a:r>
            <a:r>
              <a:rPr lang="en-US" altLang="zh-CN" sz="1600" dirty="0">
                <a:latin typeface="微软雅黑" panose="020B0503020204020204" pitchFamily="34" charset="-122"/>
                <a:ea typeface="微软雅黑" panose="020B0503020204020204" pitchFamily="34" charset="-122"/>
              </a:rPr>
              <a:t> ipv6 </a:t>
            </a:r>
            <a:r>
              <a:rPr lang="en-US" altLang="zh-CN" sz="1600" dirty="0" err="1">
                <a:latin typeface="微软雅黑" panose="020B0503020204020204" pitchFamily="34" charset="-122"/>
                <a:ea typeface="微软雅黑" panose="020B0503020204020204" pitchFamily="34" charset="-122"/>
              </a:rPr>
              <a:t>sm</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57546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E7936BF-8E83-4F0B-BE66-11205F6D4878}"/>
              </a:ext>
            </a:extLst>
          </p:cNvPr>
          <p:cNvSpPr>
            <a:spLocks noGrp="1"/>
          </p:cNvSpPr>
          <p:nvPr>
            <p:ph type="title"/>
          </p:nvPr>
        </p:nvSpPr>
        <p:spPr/>
        <p:txBody>
          <a:bodyPr/>
          <a:lstStyle/>
          <a:p>
            <a:r>
              <a:rPr lang="zh-CN" altLang="en-US" dirty="0"/>
              <a:t>配置</a:t>
            </a:r>
            <a:r>
              <a:rPr lang="en-US" altLang="zh-CN" dirty="0"/>
              <a:t>Router D</a:t>
            </a:r>
            <a:endParaRPr lang="zh-CN" altLang="en-US" dirty="0"/>
          </a:p>
        </p:txBody>
      </p:sp>
      <p:cxnSp>
        <p:nvCxnSpPr>
          <p:cNvPr id="6" name="直接连接符 5">
            <a:extLst>
              <a:ext uri="{FF2B5EF4-FFF2-40B4-BE49-F238E27FC236}">
                <a16:creationId xmlns:a16="http://schemas.microsoft.com/office/drawing/2014/main" id="{BF749062-1F33-4DA6-A270-5E7F355866F2}"/>
              </a:ext>
            </a:extLst>
          </p:cNvPr>
          <p:cNvCxnSpPr>
            <a:cxnSpLocks/>
            <a:stCxn id="22" idx="1"/>
            <a:endCxn id="10" idx="3"/>
          </p:cNvCxnSpPr>
          <p:nvPr/>
        </p:nvCxnSpPr>
        <p:spPr bwMode="auto">
          <a:xfrm flipH="1" flipV="1">
            <a:off x="2293056" y="3688068"/>
            <a:ext cx="1354752" cy="1"/>
          </a:xfrm>
          <a:prstGeom prst="line">
            <a:avLst/>
          </a:prstGeom>
          <a:solidFill>
            <a:schemeClr val="accent1"/>
          </a:solidFill>
          <a:ln w="19050" cap="flat" cmpd="sng" algn="ctr">
            <a:solidFill>
              <a:srgbClr val="C00000"/>
            </a:solidFill>
            <a:prstDash val="solid"/>
            <a:round/>
            <a:headEnd type="none" w="med" len="med"/>
            <a:tailEnd type="none" w="med" len="med"/>
          </a:ln>
          <a:effectLst/>
        </p:spPr>
      </p:cxnSp>
      <p:sp>
        <p:nvSpPr>
          <p:cNvPr id="7" name="Text Box 37">
            <a:extLst>
              <a:ext uri="{FF2B5EF4-FFF2-40B4-BE49-F238E27FC236}">
                <a16:creationId xmlns:a16="http://schemas.microsoft.com/office/drawing/2014/main" id="{794B9DC0-9FD6-45EA-9E95-FDD68C416F6E}"/>
              </a:ext>
            </a:extLst>
          </p:cNvPr>
          <p:cNvSpPr txBox="1">
            <a:spLocks noChangeArrowheads="1"/>
          </p:cNvSpPr>
          <p:nvPr/>
        </p:nvSpPr>
        <p:spPr bwMode="auto">
          <a:xfrm>
            <a:off x="9836952" y="1398611"/>
            <a:ext cx="9119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en-US" altLang="zh-CN" sz="1400" dirty="0" err="1">
                <a:latin typeface="微软雅黑" panose="020B0503020204020204" pitchFamily="34" charset="-122"/>
                <a:ea typeface="微软雅黑" panose="020B0503020204020204" pitchFamily="34" charset="-122"/>
              </a:rPr>
              <a:t>HostA</a:t>
            </a:r>
            <a:endParaRPr lang="en-US" altLang="zh-CN" sz="1400" dirty="0">
              <a:latin typeface="微软雅黑" panose="020B0503020204020204" pitchFamily="34" charset="-122"/>
              <a:ea typeface="微软雅黑" panose="020B0503020204020204" pitchFamily="34" charset="-122"/>
            </a:endParaRPr>
          </a:p>
        </p:txBody>
      </p:sp>
      <p:pic>
        <p:nvPicPr>
          <p:cNvPr id="10" name="图片 9" descr="通用服务器-蓝.png">
            <a:extLst>
              <a:ext uri="{FF2B5EF4-FFF2-40B4-BE49-F238E27FC236}">
                <a16:creationId xmlns:a16="http://schemas.microsoft.com/office/drawing/2014/main" id="{5C19CBCF-93EA-42AB-B7D2-CFE6EE1051BB}"/>
              </a:ext>
            </a:extLst>
          </p:cNvPr>
          <p:cNvPicPr>
            <a:picLocks noChangeAspect="1"/>
          </p:cNvPicPr>
          <p:nvPr/>
        </p:nvPicPr>
        <p:blipFill>
          <a:blip r:embed="rId3" cstate="print"/>
          <a:stretch>
            <a:fillRect/>
          </a:stretch>
        </p:blipFill>
        <p:spPr>
          <a:xfrm>
            <a:off x="1645056" y="3342633"/>
            <a:ext cx="648000" cy="690870"/>
          </a:xfrm>
          <a:prstGeom prst="rect">
            <a:avLst/>
          </a:prstGeom>
        </p:spPr>
      </p:pic>
      <p:pic>
        <p:nvPicPr>
          <p:cNvPr id="11" name="Picture 2" descr="G:\做的项目\公共\扁平图标切换\更新2015_01_21\oss扁平图标库2015_01_21更新-04.png">
            <a:extLst>
              <a:ext uri="{FF2B5EF4-FFF2-40B4-BE49-F238E27FC236}">
                <a16:creationId xmlns:a16="http://schemas.microsoft.com/office/drawing/2014/main" id="{A6FE42D9-1974-47A0-BE74-771636E53A36}"/>
              </a:ext>
            </a:extLst>
          </p:cNvPr>
          <p:cNvPicPr>
            <a:picLocks noChangeAspect="1" noChangeArrowheads="1"/>
          </p:cNvPicPr>
          <p:nvPr/>
        </p:nvPicPr>
        <p:blipFill>
          <a:blip r:embed="rId4" cstate="print"/>
          <a:stretch>
            <a:fillRect/>
          </a:stretch>
        </p:blipFill>
        <p:spPr bwMode="auto">
          <a:xfrm>
            <a:off x="5736000" y="3328800"/>
            <a:ext cx="720000" cy="671183"/>
          </a:xfrm>
          <a:prstGeom prst="rect">
            <a:avLst/>
          </a:prstGeom>
          <a:noFill/>
        </p:spPr>
      </p:pic>
      <p:cxnSp>
        <p:nvCxnSpPr>
          <p:cNvPr id="14" name="直接连接符 13">
            <a:extLst>
              <a:ext uri="{FF2B5EF4-FFF2-40B4-BE49-F238E27FC236}">
                <a16:creationId xmlns:a16="http://schemas.microsoft.com/office/drawing/2014/main" id="{A83C739D-855E-4E95-9D98-50B831BD1F46}"/>
              </a:ext>
            </a:extLst>
          </p:cNvPr>
          <p:cNvCxnSpPr>
            <a:cxnSpLocks/>
            <a:stCxn id="11" idx="1"/>
            <a:endCxn id="22" idx="3"/>
          </p:cNvCxnSpPr>
          <p:nvPr/>
        </p:nvCxnSpPr>
        <p:spPr bwMode="auto">
          <a:xfrm flipH="1">
            <a:off x="4367808" y="3664392"/>
            <a:ext cx="1368192" cy="23677"/>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16" name="直接连接符 15">
            <a:extLst>
              <a:ext uri="{FF2B5EF4-FFF2-40B4-BE49-F238E27FC236}">
                <a16:creationId xmlns:a16="http://schemas.microsoft.com/office/drawing/2014/main" id="{520DF35E-2193-4890-9551-6DD5CE06447D}"/>
              </a:ext>
            </a:extLst>
          </p:cNvPr>
          <p:cNvCxnSpPr>
            <a:cxnSpLocks/>
          </p:cNvCxnSpPr>
          <p:nvPr/>
        </p:nvCxnSpPr>
        <p:spPr bwMode="auto">
          <a:xfrm flipH="1">
            <a:off x="3953213" y="1864441"/>
            <a:ext cx="2197441" cy="1823627"/>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17" name="直接连接符 16">
            <a:extLst>
              <a:ext uri="{FF2B5EF4-FFF2-40B4-BE49-F238E27FC236}">
                <a16:creationId xmlns:a16="http://schemas.microsoft.com/office/drawing/2014/main" id="{FA27E7A1-C353-42AD-BB97-3EC37E85EB28}"/>
              </a:ext>
            </a:extLst>
          </p:cNvPr>
          <p:cNvCxnSpPr>
            <a:cxnSpLocks/>
            <a:endCxn id="21" idx="3"/>
          </p:cNvCxnSpPr>
          <p:nvPr/>
        </p:nvCxnSpPr>
        <p:spPr bwMode="auto">
          <a:xfrm flipH="1">
            <a:off x="6456000" y="1850203"/>
            <a:ext cx="2040062" cy="0"/>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19" name="直接连接符 18">
            <a:extLst>
              <a:ext uri="{FF2B5EF4-FFF2-40B4-BE49-F238E27FC236}">
                <a16:creationId xmlns:a16="http://schemas.microsoft.com/office/drawing/2014/main" id="{49107EB5-7CA0-42F1-B957-12DD5E94EE5B}"/>
              </a:ext>
            </a:extLst>
          </p:cNvPr>
          <p:cNvCxnSpPr>
            <a:cxnSpLocks/>
            <a:stCxn id="21" idx="2"/>
            <a:endCxn id="11" idx="0"/>
          </p:cNvCxnSpPr>
          <p:nvPr/>
        </p:nvCxnSpPr>
        <p:spPr bwMode="auto">
          <a:xfrm>
            <a:off x="6096000" y="2200032"/>
            <a:ext cx="0" cy="1128768"/>
          </a:xfrm>
          <a:prstGeom prst="line">
            <a:avLst/>
          </a:prstGeom>
          <a:solidFill>
            <a:schemeClr val="accent1"/>
          </a:solidFill>
          <a:ln w="19050" cap="flat" cmpd="sng" algn="ctr">
            <a:solidFill>
              <a:srgbClr val="C00000"/>
            </a:solidFill>
            <a:prstDash val="solid"/>
            <a:round/>
            <a:headEnd type="none" w="med" len="med"/>
            <a:tailEnd type="none" w="med" len="med"/>
          </a:ln>
          <a:effectLst/>
        </p:spPr>
      </p:cxnSp>
      <p:pic>
        <p:nvPicPr>
          <p:cNvPr id="20" name="图片 19" descr="PC.png">
            <a:extLst>
              <a:ext uri="{FF2B5EF4-FFF2-40B4-BE49-F238E27FC236}">
                <a16:creationId xmlns:a16="http://schemas.microsoft.com/office/drawing/2014/main" id="{95C2A339-63C3-4A93-9582-EEFCA1608B8E}"/>
              </a:ext>
            </a:extLst>
          </p:cNvPr>
          <p:cNvPicPr>
            <a:picLocks noChangeAspect="1"/>
          </p:cNvPicPr>
          <p:nvPr/>
        </p:nvPicPr>
        <p:blipFill>
          <a:blip r:embed="rId5" cstate="print"/>
          <a:stretch>
            <a:fillRect/>
          </a:stretch>
        </p:blipFill>
        <p:spPr>
          <a:xfrm>
            <a:off x="9163712" y="1274886"/>
            <a:ext cx="720000" cy="575316"/>
          </a:xfrm>
          <a:prstGeom prst="rect">
            <a:avLst/>
          </a:prstGeom>
        </p:spPr>
      </p:pic>
      <p:pic>
        <p:nvPicPr>
          <p:cNvPr id="21" name="Picture 2" descr="G:\做的项目\公共\扁平图标切换\更新2015_01_21\oss扁平图标库2015_01_21更新-04.png">
            <a:extLst>
              <a:ext uri="{FF2B5EF4-FFF2-40B4-BE49-F238E27FC236}">
                <a16:creationId xmlns:a16="http://schemas.microsoft.com/office/drawing/2014/main" id="{34F95BBA-6506-4C82-832C-0A9E2BF25BA4}"/>
              </a:ext>
            </a:extLst>
          </p:cNvPr>
          <p:cNvPicPr>
            <a:picLocks noChangeAspect="1" noChangeArrowheads="1"/>
          </p:cNvPicPr>
          <p:nvPr/>
        </p:nvPicPr>
        <p:blipFill>
          <a:blip r:embed="rId4" cstate="print"/>
          <a:stretch>
            <a:fillRect/>
          </a:stretch>
        </p:blipFill>
        <p:spPr bwMode="auto">
          <a:xfrm>
            <a:off x="5736000" y="1528849"/>
            <a:ext cx="720000" cy="671183"/>
          </a:xfrm>
          <a:prstGeom prst="rect">
            <a:avLst/>
          </a:prstGeom>
          <a:noFill/>
        </p:spPr>
      </p:pic>
      <p:pic>
        <p:nvPicPr>
          <p:cNvPr id="22" name="Picture 2" descr="G:\做的项目\公共\扁平图标切换\更新2015_01_21\oss扁平图标库2015_01_21更新-04.png">
            <a:extLst>
              <a:ext uri="{FF2B5EF4-FFF2-40B4-BE49-F238E27FC236}">
                <a16:creationId xmlns:a16="http://schemas.microsoft.com/office/drawing/2014/main" id="{53ADB484-783C-4205-8249-07280DF470C4}"/>
              </a:ext>
            </a:extLst>
          </p:cNvPr>
          <p:cNvPicPr>
            <a:picLocks noChangeAspect="1" noChangeArrowheads="1"/>
          </p:cNvPicPr>
          <p:nvPr/>
        </p:nvPicPr>
        <p:blipFill>
          <a:blip r:embed="rId4" cstate="print"/>
          <a:stretch>
            <a:fillRect/>
          </a:stretch>
        </p:blipFill>
        <p:spPr bwMode="auto">
          <a:xfrm>
            <a:off x="3647808" y="3352477"/>
            <a:ext cx="720000" cy="671183"/>
          </a:xfrm>
          <a:prstGeom prst="rect">
            <a:avLst/>
          </a:prstGeom>
          <a:noFill/>
        </p:spPr>
      </p:pic>
      <p:cxnSp>
        <p:nvCxnSpPr>
          <p:cNvPr id="23" name="直接连接符 22">
            <a:extLst>
              <a:ext uri="{FF2B5EF4-FFF2-40B4-BE49-F238E27FC236}">
                <a16:creationId xmlns:a16="http://schemas.microsoft.com/office/drawing/2014/main" id="{34C53F7C-A798-4B96-B125-A7C223C85730}"/>
              </a:ext>
            </a:extLst>
          </p:cNvPr>
          <p:cNvCxnSpPr>
            <a:cxnSpLocks/>
          </p:cNvCxnSpPr>
          <p:nvPr/>
        </p:nvCxnSpPr>
        <p:spPr bwMode="auto">
          <a:xfrm>
            <a:off x="8496062" y="1325828"/>
            <a:ext cx="0" cy="1260000"/>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24" name="直接连接符 23">
            <a:extLst>
              <a:ext uri="{FF2B5EF4-FFF2-40B4-BE49-F238E27FC236}">
                <a16:creationId xmlns:a16="http://schemas.microsoft.com/office/drawing/2014/main" id="{3BF1857B-3468-41B0-8060-41F4B7D8C4E6}"/>
              </a:ext>
            </a:extLst>
          </p:cNvPr>
          <p:cNvCxnSpPr>
            <a:cxnSpLocks/>
          </p:cNvCxnSpPr>
          <p:nvPr/>
        </p:nvCxnSpPr>
        <p:spPr bwMode="auto">
          <a:xfrm flipH="1" flipV="1">
            <a:off x="8496062" y="1562544"/>
            <a:ext cx="667650" cy="1"/>
          </a:xfrm>
          <a:prstGeom prst="line">
            <a:avLst/>
          </a:prstGeom>
          <a:solidFill>
            <a:schemeClr val="accent1"/>
          </a:solidFill>
          <a:ln w="19050" cap="flat" cmpd="sng" algn="ctr">
            <a:solidFill>
              <a:srgbClr val="C00000"/>
            </a:solidFill>
            <a:prstDash val="solid"/>
            <a:round/>
            <a:headEnd type="none" w="med" len="med"/>
            <a:tailEnd type="none" w="med" len="med"/>
          </a:ln>
          <a:effectLst/>
        </p:spPr>
      </p:cxnSp>
      <p:pic>
        <p:nvPicPr>
          <p:cNvPr id="25" name="图片 24" descr="PC.png">
            <a:extLst>
              <a:ext uri="{FF2B5EF4-FFF2-40B4-BE49-F238E27FC236}">
                <a16:creationId xmlns:a16="http://schemas.microsoft.com/office/drawing/2014/main" id="{C77936C8-7DB7-4AAD-A7D6-FE5710AB6216}"/>
              </a:ext>
            </a:extLst>
          </p:cNvPr>
          <p:cNvPicPr>
            <a:picLocks noChangeAspect="1"/>
          </p:cNvPicPr>
          <p:nvPr/>
        </p:nvPicPr>
        <p:blipFill>
          <a:blip r:embed="rId5" cstate="print"/>
          <a:stretch>
            <a:fillRect/>
          </a:stretch>
        </p:blipFill>
        <p:spPr>
          <a:xfrm>
            <a:off x="9163712" y="2096216"/>
            <a:ext cx="720000" cy="575316"/>
          </a:xfrm>
          <a:prstGeom prst="rect">
            <a:avLst/>
          </a:prstGeom>
        </p:spPr>
      </p:pic>
      <p:cxnSp>
        <p:nvCxnSpPr>
          <p:cNvPr id="26" name="直接连接符 25">
            <a:extLst>
              <a:ext uri="{FF2B5EF4-FFF2-40B4-BE49-F238E27FC236}">
                <a16:creationId xmlns:a16="http://schemas.microsoft.com/office/drawing/2014/main" id="{2D8C2333-B8E2-431E-AA25-3F0A2D8D55D8}"/>
              </a:ext>
            </a:extLst>
          </p:cNvPr>
          <p:cNvCxnSpPr>
            <a:cxnSpLocks/>
          </p:cNvCxnSpPr>
          <p:nvPr/>
        </p:nvCxnSpPr>
        <p:spPr bwMode="auto">
          <a:xfrm flipH="1" flipV="1">
            <a:off x="8496062" y="2383874"/>
            <a:ext cx="667650" cy="1"/>
          </a:xfrm>
          <a:prstGeom prst="line">
            <a:avLst/>
          </a:prstGeom>
          <a:solidFill>
            <a:schemeClr val="accent1"/>
          </a:solidFill>
          <a:ln w="19050" cap="flat" cmpd="sng" algn="ctr">
            <a:solidFill>
              <a:srgbClr val="C00000"/>
            </a:solidFill>
            <a:prstDash val="solid"/>
            <a:round/>
            <a:headEnd type="none" w="med" len="med"/>
            <a:tailEnd type="none" w="med" len="med"/>
          </a:ln>
          <a:effectLst/>
        </p:spPr>
      </p:cxnSp>
      <p:sp>
        <p:nvSpPr>
          <p:cNvPr id="31" name="Text Box 37">
            <a:extLst>
              <a:ext uri="{FF2B5EF4-FFF2-40B4-BE49-F238E27FC236}">
                <a16:creationId xmlns:a16="http://schemas.microsoft.com/office/drawing/2014/main" id="{D890649E-9EC8-41A9-AF9A-27176D91781B}"/>
              </a:ext>
            </a:extLst>
          </p:cNvPr>
          <p:cNvSpPr txBox="1">
            <a:spLocks noChangeArrowheads="1"/>
          </p:cNvSpPr>
          <p:nvPr/>
        </p:nvSpPr>
        <p:spPr bwMode="auto">
          <a:xfrm>
            <a:off x="9831361" y="2229985"/>
            <a:ext cx="9119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en-US" altLang="zh-CN" sz="1400" dirty="0" err="1">
                <a:latin typeface="微软雅黑" panose="020B0503020204020204" pitchFamily="34" charset="-122"/>
                <a:ea typeface="微软雅黑" panose="020B0503020204020204" pitchFamily="34" charset="-122"/>
              </a:rPr>
              <a:t>HostB</a:t>
            </a:r>
            <a:endParaRPr lang="en-US" altLang="zh-CN" sz="1400" dirty="0">
              <a:latin typeface="微软雅黑" panose="020B0503020204020204" pitchFamily="34" charset="-122"/>
              <a:ea typeface="微软雅黑" panose="020B0503020204020204" pitchFamily="34" charset="-122"/>
            </a:endParaRPr>
          </a:p>
        </p:txBody>
      </p:sp>
      <p:sp>
        <p:nvSpPr>
          <p:cNvPr id="34" name="Text Box 100">
            <a:extLst>
              <a:ext uri="{FF2B5EF4-FFF2-40B4-BE49-F238E27FC236}">
                <a16:creationId xmlns:a16="http://schemas.microsoft.com/office/drawing/2014/main" id="{77FD73D2-2274-452D-B6A1-9A8A39B6AD4A}"/>
              </a:ext>
            </a:extLst>
          </p:cNvPr>
          <p:cNvSpPr txBox="1">
            <a:spLocks noChangeArrowheads="1"/>
          </p:cNvSpPr>
          <p:nvPr/>
        </p:nvSpPr>
        <p:spPr bwMode="auto">
          <a:xfrm>
            <a:off x="2534965" y="3721229"/>
            <a:ext cx="11763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    GE 1/0/0</a:t>
            </a:r>
          </a:p>
          <a:p>
            <a:pPr algn="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   2001::1/64</a:t>
            </a:r>
          </a:p>
        </p:txBody>
      </p:sp>
      <p:sp>
        <p:nvSpPr>
          <p:cNvPr id="35" name="Text Box 101">
            <a:extLst>
              <a:ext uri="{FF2B5EF4-FFF2-40B4-BE49-F238E27FC236}">
                <a16:creationId xmlns:a16="http://schemas.microsoft.com/office/drawing/2014/main" id="{F5780696-EBF3-485F-9C85-DBA881FF243C}"/>
              </a:ext>
            </a:extLst>
          </p:cNvPr>
          <p:cNvSpPr txBox="1">
            <a:spLocks noChangeArrowheads="1"/>
          </p:cNvSpPr>
          <p:nvPr/>
        </p:nvSpPr>
        <p:spPr bwMode="auto">
          <a:xfrm>
            <a:off x="3530364" y="2912013"/>
            <a:ext cx="9751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POS 2/0/0</a:t>
            </a:r>
          </a:p>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2002::1/64</a:t>
            </a:r>
          </a:p>
        </p:txBody>
      </p:sp>
      <p:sp>
        <p:nvSpPr>
          <p:cNvPr id="36" name="Text Box 102">
            <a:extLst>
              <a:ext uri="{FF2B5EF4-FFF2-40B4-BE49-F238E27FC236}">
                <a16:creationId xmlns:a16="http://schemas.microsoft.com/office/drawing/2014/main" id="{07379A28-66BB-42F1-A25C-11E6EB90CDE9}"/>
              </a:ext>
            </a:extLst>
          </p:cNvPr>
          <p:cNvSpPr txBox="1">
            <a:spLocks noChangeArrowheads="1"/>
          </p:cNvSpPr>
          <p:nvPr/>
        </p:nvSpPr>
        <p:spPr bwMode="auto">
          <a:xfrm>
            <a:off x="6493883" y="1343179"/>
            <a:ext cx="12969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GE 2/0/0</a:t>
            </a:r>
          </a:p>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3001::1/64</a:t>
            </a:r>
          </a:p>
        </p:txBody>
      </p:sp>
      <p:sp>
        <p:nvSpPr>
          <p:cNvPr id="37" name="Text Box 103">
            <a:extLst>
              <a:ext uri="{FF2B5EF4-FFF2-40B4-BE49-F238E27FC236}">
                <a16:creationId xmlns:a16="http://schemas.microsoft.com/office/drawing/2014/main" id="{9C2BD553-E01B-4A97-B587-C014C780E157}"/>
              </a:ext>
            </a:extLst>
          </p:cNvPr>
          <p:cNvSpPr txBox="1">
            <a:spLocks noChangeArrowheads="1"/>
          </p:cNvSpPr>
          <p:nvPr/>
        </p:nvSpPr>
        <p:spPr bwMode="auto">
          <a:xfrm>
            <a:off x="6109890" y="2262237"/>
            <a:ext cx="9751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POS 3/0/0</a:t>
            </a:r>
          </a:p>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2004::1/64</a:t>
            </a:r>
          </a:p>
        </p:txBody>
      </p:sp>
      <p:sp>
        <p:nvSpPr>
          <p:cNvPr id="40" name="Text Box 106">
            <a:extLst>
              <a:ext uri="{FF2B5EF4-FFF2-40B4-BE49-F238E27FC236}">
                <a16:creationId xmlns:a16="http://schemas.microsoft.com/office/drawing/2014/main" id="{BE5B3E32-CD45-4377-B724-E573BB3B0E6F}"/>
              </a:ext>
            </a:extLst>
          </p:cNvPr>
          <p:cNvSpPr txBox="1">
            <a:spLocks noChangeArrowheads="1"/>
          </p:cNvSpPr>
          <p:nvPr/>
        </p:nvSpPr>
        <p:spPr bwMode="auto">
          <a:xfrm>
            <a:off x="4310260" y="3715911"/>
            <a:ext cx="10664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POS 3/0/0</a:t>
            </a:r>
          </a:p>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2003::1/64</a:t>
            </a:r>
          </a:p>
        </p:txBody>
      </p:sp>
      <p:sp>
        <p:nvSpPr>
          <p:cNvPr id="41" name="Text Box 107">
            <a:extLst>
              <a:ext uri="{FF2B5EF4-FFF2-40B4-BE49-F238E27FC236}">
                <a16:creationId xmlns:a16="http://schemas.microsoft.com/office/drawing/2014/main" id="{9C193822-6714-4DB6-ADCC-1F1BDA8DBF54}"/>
              </a:ext>
            </a:extLst>
          </p:cNvPr>
          <p:cNvSpPr txBox="1">
            <a:spLocks noChangeArrowheads="1"/>
          </p:cNvSpPr>
          <p:nvPr/>
        </p:nvSpPr>
        <p:spPr bwMode="auto">
          <a:xfrm>
            <a:off x="4287316" y="1854376"/>
            <a:ext cx="14414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    POS 1/0/0</a:t>
            </a:r>
          </a:p>
          <a:p>
            <a:pPr algn="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    2002::2/64</a:t>
            </a:r>
          </a:p>
        </p:txBody>
      </p:sp>
      <p:sp>
        <p:nvSpPr>
          <p:cNvPr id="42" name="Text Box 109">
            <a:extLst>
              <a:ext uri="{FF2B5EF4-FFF2-40B4-BE49-F238E27FC236}">
                <a16:creationId xmlns:a16="http://schemas.microsoft.com/office/drawing/2014/main" id="{6152251B-872F-4343-A38C-F390359EF2A3}"/>
              </a:ext>
            </a:extLst>
          </p:cNvPr>
          <p:cNvSpPr txBox="1">
            <a:spLocks noChangeArrowheads="1"/>
          </p:cNvSpPr>
          <p:nvPr/>
        </p:nvSpPr>
        <p:spPr bwMode="auto">
          <a:xfrm>
            <a:off x="6081532" y="2860016"/>
            <a:ext cx="9751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POS 2/0/0</a:t>
            </a:r>
          </a:p>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2004::2/64</a:t>
            </a:r>
          </a:p>
        </p:txBody>
      </p:sp>
      <p:sp>
        <p:nvSpPr>
          <p:cNvPr id="43" name="Text Box 110">
            <a:extLst>
              <a:ext uri="{FF2B5EF4-FFF2-40B4-BE49-F238E27FC236}">
                <a16:creationId xmlns:a16="http://schemas.microsoft.com/office/drawing/2014/main" id="{162B3783-6353-49BE-8030-62CC12D1E08A}"/>
              </a:ext>
            </a:extLst>
          </p:cNvPr>
          <p:cNvSpPr txBox="1">
            <a:spLocks noChangeArrowheads="1"/>
          </p:cNvSpPr>
          <p:nvPr/>
        </p:nvSpPr>
        <p:spPr bwMode="auto">
          <a:xfrm>
            <a:off x="4509515" y="3192790"/>
            <a:ext cx="123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    POS 1/0/0</a:t>
            </a:r>
          </a:p>
          <a:p>
            <a:pPr algn="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    2003::2/64</a:t>
            </a:r>
          </a:p>
        </p:txBody>
      </p:sp>
      <p:sp>
        <p:nvSpPr>
          <p:cNvPr id="47" name="Text Box 73">
            <a:extLst>
              <a:ext uri="{FF2B5EF4-FFF2-40B4-BE49-F238E27FC236}">
                <a16:creationId xmlns:a16="http://schemas.microsoft.com/office/drawing/2014/main" id="{5289F267-4622-40C1-A3B0-D2488C11342D}"/>
              </a:ext>
            </a:extLst>
          </p:cNvPr>
          <p:cNvSpPr txBox="1">
            <a:spLocks noChangeArrowheads="1"/>
          </p:cNvSpPr>
          <p:nvPr/>
        </p:nvSpPr>
        <p:spPr bwMode="auto">
          <a:xfrm>
            <a:off x="7738146" y="1532141"/>
            <a:ext cx="11742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800" b="1" dirty="0">
                <a:latin typeface="微软雅黑" panose="020B0503020204020204" pitchFamily="34" charset="-122"/>
                <a:ea typeface="微软雅黑" panose="020B0503020204020204" pitchFamily="34" charset="-122"/>
              </a:rPr>
              <a:t>Ethernet</a:t>
            </a:r>
          </a:p>
        </p:txBody>
      </p:sp>
      <p:sp>
        <p:nvSpPr>
          <p:cNvPr id="48" name="Text Box 97">
            <a:extLst>
              <a:ext uri="{FF2B5EF4-FFF2-40B4-BE49-F238E27FC236}">
                <a16:creationId xmlns:a16="http://schemas.microsoft.com/office/drawing/2014/main" id="{7C4254BC-F0FB-4741-8133-9F611E9F28F5}"/>
              </a:ext>
            </a:extLst>
          </p:cNvPr>
          <p:cNvSpPr txBox="1">
            <a:spLocks noChangeArrowheads="1"/>
          </p:cNvSpPr>
          <p:nvPr/>
        </p:nvSpPr>
        <p:spPr bwMode="auto">
          <a:xfrm>
            <a:off x="1536987" y="4035636"/>
            <a:ext cx="8522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400" b="1" dirty="0">
                <a:latin typeface="微软雅黑" panose="020B0503020204020204" pitchFamily="34" charset="-122"/>
                <a:ea typeface="微软雅黑" panose="020B0503020204020204" pitchFamily="34" charset="-122"/>
              </a:rPr>
              <a:t>Source </a:t>
            </a:r>
          </a:p>
        </p:txBody>
      </p:sp>
      <p:sp>
        <p:nvSpPr>
          <p:cNvPr id="49" name="Text Box 108">
            <a:extLst>
              <a:ext uri="{FF2B5EF4-FFF2-40B4-BE49-F238E27FC236}">
                <a16:creationId xmlns:a16="http://schemas.microsoft.com/office/drawing/2014/main" id="{569CCC3F-1AD0-48E8-9AF0-A4D55CE602A4}"/>
              </a:ext>
            </a:extLst>
          </p:cNvPr>
          <p:cNvSpPr txBox="1">
            <a:spLocks noChangeArrowheads="1"/>
          </p:cNvSpPr>
          <p:nvPr/>
        </p:nvSpPr>
        <p:spPr bwMode="auto">
          <a:xfrm>
            <a:off x="1514762" y="4369011"/>
            <a:ext cx="14414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2001::5/64</a:t>
            </a:r>
          </a:p>
        </p:txBody>
      </p:sp>
      <p:sp>
        <p:nvSpPr>
          <p:cNvPr id="50" name="Text Box 37">
            <a:extLst>
              <a:ext uri="{FF2B5EF4-FFF2-40B4-BE49-F238E27FC236}">
                <a16:creationId xmlns:a16="http://schemas.microsoft.com/office/drawing/2014/main" id="{85ABA7B8-A904-4846-A696-581FBFC20E16}"/>
              </a:ext>
            </a:extLst>
          </p:cNvPr>
          <p:cNvSpPr txBox="1">
            <a:spLocks noChangeArrowheads="1"/>
          </p:cNvSpPr>
          <p:nvPr/>
        </p:nvSpPr>
        <p:spPr bwMode="auto">
          <a:xfrm>
            <a:off x="6441158" y="1874338"/>
            <a:ext cx="11952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800" b="1" dirty="0">
                <a:latin typeface="微软雅黑" panose="020B0503020204020204" pitchFamily="34" charset="-122"/>
                <a:ea typeface="微软雅黑" panose="020B0503020204020204" pitchFamily="34" charset="-122"/>
              </a:rPr>
              <a:t>Router B</a:t>
            </a:r>
          </a:p>
        </p:txBody>
      </p:sp>
      <p:sp>
        <p:nvSpPr>
          <p:cNvPr id="52" name="Text Box 76">
            <a:extLst>
              <a:ext uri="{FF2B5EF4-FFF2-40B4-BE49-F238E27FC236}">
                <a16:creationId xmlns:a16="http://schemas.microsoft.com/office/drawing/2014/main" id="{F27EDF98-8ADA-4B50-82D9-17F4AD79579A}"/>
              </a:ext>
            </a:extLst>
          </p:cNvPr>
          <p:cNvSpPr txBox="1">
            <a:spLocks noChangeArrowheads="1"/>
          </p:cNvSpPr>
          <p:nvPr/>
        </p:nvSpPr>
        <p:spPr bwMode="auto">
          <a:xfrm>
            <a:off x="6426940" y="3480939"/>
            <a:ext cx="12209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800" b="1" dirty="0">
                <a:latin typeface="微软雅黑" panose="020B0503020204020204" pitchFamily="34" charset="-122"/>
                <a:ea typeface="微软雅黑" panose="020B0503020204020204" pitchFamily="34" charset="-122"/>
              </a:rPr>
              <a:t>Router D</a:t>
            </a:r>
          </a:p>
        </p:txBody>
      </p:sp>
      <p:sp>
        <p:nvSpPr>
          <p:cNvPr id="53" name="Text Box 99">
            <a:extLst>
              <a:ext uri="{FF2B5EF4-FFF2-40B4-BE49-F238E27FC236}">
                <a16:creationId xmlns:a16="http://schemas.microsoft.com/office/drawing/2014/main" id="{A3CA91BE-8BF3-4E8A-8098-948107CF1E52}"/>
              </a:ext>
            </a:extLst>
          </p:cNvPr>
          <p:cNvSpPr txBox="1">
            <a:spLocks noChangeArrowheads="1"/>
          </p:cNvSpPr>
          <p:nvPr/>
        </p:nvSpPr>
        <p:spPr bwMode="auto">
          <a:xfrm>
            <a:off x="3447420" y="4100683"/>
            <a:ext cx="12112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800" b="1" dirty="0">
                <a:latin typeface="微软雅黑" panose="020B0503020204020204" pitchFamily="34" charset="-122"/>
                <a:ea typeface="微软雅黑" panose="020B0503020204020204" pitchFamily="34" charset="-122"/>
              </a:rPr>
              <a:t>Router A</a:t>
            </a:r>
          </a:p>
        </p:txBody>
      </p:sp>
      <p:sp>
        <p:nvSpPr>
          <p:cNvPr id="38" name="AutoShape 181">
            <a:extLst>
              <a:ext uri="{FF2B5EF4-FFF2-40B4-BE49-F238E27FC236}">
                <a16:creationId xmlns:a16="http://schemas.microsoft.com/office/drawing/2014/main" id="{4E95E7F0-808D-4EC3-9EFC-AA9C1243B51F}"/>
              </a:ext>
            </a:extLst>
          </p:cNvPr>
          <p:cNvSpPr>
            <a:spLocks/>
          </p:cNvSpPr>
          <p:nvPr/>
        </p:nvSpPr>
        <p:spPr bwMode="auto">
          <a:xfrm>
            <a:off x="4359225" y="4689140"/>
            <a:ext cx="7105650" cy="1589088"/>
          </a:xfrm>
          <a:prstGeom prst="accentBorderCallout3">
            <a:avLst>
              <a:gd name="adj1" fmla="val 7194"/>
              <a:gd name="adj2" fmla="val -1074"/>
              <a:gd name="adj3" fmla="val 7651"/>
              <a:gd name="adj4" fmla="val -5932"/>
              <a:gd name="adj5" fmla="val -14958"/>
              <a:gd name="adj6" fmla="val -6239"/>
              <a:gd name="adj7" fmla="val -48352"/>
              <a:gd name="adj8" fmla="val 19761"/>
            </a:avLst>
          </a:prstGeom>
          <a:solidFill>
            <a:schemeClr val="bg1">
              <a:lumMod val="85000"/>
              <a:alpha val="50195"/>
            </a:schemeClr>
          </a:solidFill>
          <a:ln w="9525" algn="ctr">
            <a:solidFill>
              <a:srgbClr val="777777"/>
            </a:solidFill>
            <a:miter lim="800000"/>
            <a:headEnd/>
            <a:tailEnd/>
          </a:ln>
        </p:spPr>
        <p:txBody>
          <a:bodyPr/>
          <a:lstStyle>
            <a:lvl1pPr defTabSz="78422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784225">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784225">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784225">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784225">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RouterD</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acl</a:t>
            </a:r>
            <a:r>
              <a:rPr lang="en-US" altLang="zh-CN" sz="1600" dirty="0">
                <a:latin typeface="微软雅黑" panose="020B0503020204020204" pitchFamily="34" charset="-122"/>
                <a:ea typeface="微软雅黑" panose="020B0503020204020204" pitchFamily="34" charset="-122"/>
              </a:rPr>
              <a:t> ipv6 number 2000</a:t>
            </a:r>
          </a:p>
          <a:p>
            <a:pPr>
              <a:lnSpc>
                <a:spcPct val="100000"/>
              </a:lnSpc>
              <a:spcBef>
                <a:spcPct val="0"/>
              </a:spcBef>
              <a:buClrTx/>
              <a:buSzTx/>
              <a:buFontTx/>
              <a:buNone/>
            </a:pPr>
            <a:r>
              <a:rPr lang="en-US" altLang="zh-CN" sz="1600" dirty="0">
                <a:latin typeface="微软雅黑" panose="020B0503020204020204" pitchFamily="34" charset="-122"/>
                <a:ea typeface="微软雅黑" panose="020B0503020204020204" pitchFamily="34" charset="-122"/>
              </a:rPr>
              <a:t>[RouterD-acl6-basic-2000] rule permit source ff0e::1 64</a:t>
            </a:r>
          </a:p>
          <a:p>
            <a:pPr>
              <a:lnSpc>
                <a:spcPct val="100000"/>
              </a:lnSpc>
              <a:spcBef>
                <a:spcPct val="0"/>
              </a:spcBef>
              <a:buClrTx/>
              <a:buSzTx/>
              <a:buFontTx/>
              <a:buNone/>
            </a:pPr>
            <a:r>
              <a:rPr lang="en-US" altLang="zh-CN" sz="1600" dirty="0">
                <a:latin typeface="微软雅黑" panose="020B0503020204020204" pitchFamily="34" charset="-122"/>
                <a:ea typeface="微软雅黑" panose="020B0503020204020204" pitchFamily="34" charset="-122"/>
              </a:rPr>
              <a:t>[RouterD-acl6-basic-2000] quit</a:t>
            </a:r>
          </a:p>
          <a:p>
            <a:pPr>
              <a:lnSpc>
                <a:spcPct val="100000"/>
              </a:lnSpc>
              <a:spcBef>
                <a:spcPct val="0"/>
              </a:spcBef>
              <a:buClrTx/>
              <a:buSzTx/>
              <a:buFontTx/>
              <a:buNone/>
            </a:pP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RouterD</a:t>
            </a:r>
            <a:r>
              <a:rPr lang="en-US" altLang="zh-CN" sz="1600" dirty="0">
                <a:latin typeface="微软雅黑" panose="020B0503020204020204" pitchFamily="34" charset="-122"/>
                <a:ea typeface="微软雅黑" panose="020B0503020204020204" pitchFamily="34" charset="-122"/>
              </a:rPr>
              <a:t>] pim-ipv6</a:t>
            </a:r>
          </a:p>
          <a:p>
            <a:pPr>
              <a:lnSpc>
                <a:spcPct val="100000"/>
              </a:lnSpc>
              <a:spcBef>
                <a:spcPct val="0"/>
              </a:spcBef>
              <a:buClrTx/>
              <a:buSzTx/>
              <a:buFontTx/>
              <a:buNone/>
            </a:pPr>
            <a:r>
              <a:rPr lang="en-US" altLang="zh-CN" sz="1600" dirty="0">
                <a:latin typeface="微软雅黑" panose="020B0503020204020204" pitchFamily="34" charset="-122"/>
                <a:ea typeface="微软雅黑" panose="020B0503020204020204" pitchFamily="34" charset="-122"/>
              </a:rPr>
              <a:t>[RouterD-pim6] c-</a:t>
            </a:r>
            <a:r>
              <a:rPr lang="en-US" altLang="zh-CN" sz="1600" dirty="0" err="1">
                <a:latin typeface="微软雅黑" panose="020B0503020204020204" pitchFamily="34" charset="-122"/>
                <a:ea typeface="微软雅黑" panose="020B0503020204020204" pitchFamily="34" charset="-122"/>
              </a:rPr>
              <a:t>bsr</a:t>
            </a:r>
            <a:r>
              <a:rPr lang="en-US" altLang="zh-CN" sz="1600" dirty="0">
                <a:latin typeface="微软雅黑" panose="020B0503020204020204" pitchFamily="34" charset="-122"/>
                <a:ea typeface="微软雅黑" panose="020B0503020204020204" pitchFamily="34" charset="-122"/>
              </a:rPr>
              <a:t> 2004::2</a:t>
            </a:r>
          </a:p>
          <a:p>
            <a:pPr>
              <a:lnSpc>
                <a:spcPct val="100000"/>
              </a:lnSpc>
              <a:spcBef>
                <a:spcPct val="0"/>
              </a:spcBef>
              <a:buClrTx/>
              <a:buSzTx/>
              <a:buFontTx/>
              <a:buNone/>
            </a:pPr>
            <a:r>
              <a:rPr lang="en-US" altLang="zh-CN" sz="1600" dirty="0">
                <a:latin typeface="微软雅黑" panose="020B0503020204020204" pitchFamily="34" charset="-122"/>
                <a:ea typeface="微软雅黑" panose="020B0503020204020204" pitchFamily="34" charset="-122"/>
              </a:rPr>
              <a:t>[RouterD-pim6] c-</a:t>
            </a:r>
            <a:r>
              <a:rPr lang="en-US" altLang="zh-CN" sz="1600" dirty="0" err="1">
                <a:latin typeface="微软雅黑" panose="020B0503020204020204" pitchFamily="34" charset="-122"/>
                <a:ea typeface="微软雅黑" panose="020B0503020204020204" pitchFamily="34" charset="-122"/>
              </a:rPr>
              <a:t>rp</a:t>
            </a:r>
            <a:r>
              <a:rPr lang="en-US" altLang="zh-CN" sz="1600" dirty="0">
                <a:latin typeface="微软雅黑" panose="020B0503020204020204" pitchFamily="34" charset="-122"/>
                <a:ea typeface="微软雅黑" panose="020B0503020204020204" pitchFamily="34" charset="-122"/>
              </a:rPr>
              <a:t> 2004::2 group-policy 2000</a:t>
            </a:r>
          </a:p>
        </p:txBody>
      </p:sp>
    </p:spTree>
    <p:extLst>
      <p:ext uri="{BB962C8B-B14F-4D97-AF65-F5344CB8AC3E}">
        <p14:creationId xmlns:p14="http://schemas.microsoft.com/office/powerpoint/2010/main" val="16252840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DBD38168-95F5-4896-95F2-153D96936AEF}"/>
              </a:ext>
            </a:extLst>
          </p:cNvPr>
          <p:cNvSpPr>
            <a:spLocks noGrp="1" noChangeArrowheads="1"/>
          </p:cNvSpPr>
          <p:nvPr>
            <p:ph type="title"/>
          </p:nvPr>
        </p:nvSpPr>
        <p:spPr/>
        <p:txBody>
          <a:bodyPr/>
          <a:lstStyle/>
          <a:p>
            <a:r>
              <a:rPr lang="zh-CN" altLang="en-US" dirty="0"/>
              <a:t>查看接口的</a:t>
            </a:r>
            <a:r>
              <a:rPr lang="en-US" altLang="zh-CN" dirty="0"/>
              <a:t>PIM</a:t>
            </a:r>
            <a:r>
              <a:rPr lang="zh-CN" altLang="en-US" dirty="0"/>
              <a:t>配置和</a:t>
            </a:r>
            <a:r>
              <a:rPr lang="en-US" altLang="zh-CN" dirty="0"/>
              <a:t>BSR</a:t>
            </a:r>
            <a:r>
              <a:rPr lang="zh-CN" altLang="en-US" dirty="0"/>
              <a:t>选举信息</a:t>
            </a:r>
          </a:p>
        </p:txBody>
      </p:sp>
      <p:sp>
        <p:nvSpPr>
          <p:cNvPr id="56323" name="AutoShape 5">
            <a:extLst>
              <a:ext uri="{FF2B5EF4-FFF2-40B4-BE49-F238E27FC236}">
                <a16:creationId xmlns:a16="http://schemas.microsoft.com/office/drawing/2014/main" id="{C78D7259-0417-4B8B-BB1D-E1915EC2A3CB}"/>
              </a:ext>
            </a:extLst>
          </p:cNvPr>
          <p:cNvSpPr>
            <a:spLocks noChangeArrowheads="1"/>
          </p:cNvSpPr>
          <p:nvPr/>
        </p:nvSpPr>
        <p:spPr bwMode="auto">
          <a:xfrm>
            <a:off x="1008063" y="1233488"/>
            <a:ext cx="8400305" cy="1691456"/>
          </a:xfrm>
          <a:prstGeom prst="rect">
            <a:avLst/>
          </a:prstGeom>
          <a:solidFill>
            <a:schemeClr val="bg1">
              <a:lumMod val="85000"/>
              <a:alpha val="50195"/>
            </a:schemeClr>
          </a:solidFill>
          <a:ln w="9525" algn="ctr">
            <a:solidFill>
              <a:srgbClr val="777777"/>
            </a:solidFill>
            <a:miter lim="800000"/>
            <a:headEnd/>
            <a:tailE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defTabSz="784225">
              <a:lnSpc>
                <a:spcPct val="100000"/>
              </a:lnSpc>
              <a:buClrTx/>
              <a:buSzTx/>
              <a:buNone/>
            </a:pP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RouterB</a:t>
            </a:r>
            <a:r>
              <a:rPr lang="en-US" altLang="zh-CN" sz="1400" dirty="0">
                <a:latin typeface="微软雅黑" panose="020B0503020204020204" pitchFamily="34" charset="-122"/>
                <a:ea typeface="微软雅黑" panose="020B0503020204020204" pitchFamily="34" charset="-122"/>
              </a:rPr>
              <a:t>] </a:t>
            </a:r>
            <a:r>
              <a:rPr lang="en-US" altLang="zh-CN" sz="1400" b="1" dirty="0">
                <a:solidFill>
                  <a:srgbClr val="C00000"/>
                </a:solidFill>
                <a:latin typeface="微软雅黑" panose="020B0503020204020204" pitchFamily="34" charset="-122"/>
                <a:ea typeface="微软雅黑" panose="020B0503020204020204" pitchFamily="34" charset="-122"/>
              </a:rPr>
              <a:t>display </a:t>
            </a:r>
            <a:r>
              <a:rPr lang="en-US" altLang="zh-CN" sz="1400" b="1" dirty="0" err="1">
                <a:solidFill>
                  <a:srgbClr val="C00000"/>
                </a:solidFill>
                <a:latin typeface="微软雅黑" panose="020B0503020204020204" pitchFamily="34" charset="-122"/>
                <a:ea typeface="微软雅黑" panose="020B0503020204020204" pitchFamily="34" charset="-122"/>
              </a:rPr>
              <a:t>pim</a:t>
            </a:r>
            <a:r>
              <a:rPr lang="en-US" altLang="zh-CN" sz="1400" b="1" dirty="0">
                <a:solidFill>
                  <a:srgbClr val="C00000"/>
                </a:solidFill>
                <a:latin typeface="微软雅黑" panose="020B0503020204020204" pitchFamily="34" charset="-122"/>
                <a:ea typeface="微软雅黑" panose="020B0503020204020204" pitchFamily="34" charset="-122"/>
              </a:rPr>
              <a:t> ipv6 interface</a:t>
            </a:r>
          </a:p>
          <a:p>
            <a:pPr defTabSz="784225">
              <a:lnSpc>
                <a:spcPct val="100000"/>
              </a:lnSpc>
              <a:buClrTx/>
              <a:buSzTx/>
              <a:buNone/>
            </a:pPr>
            <a:r>
              <a:rPr lang="en-US" altLang="zh-CN" sz="1400" dirty="0" err="1">
                <a:latin typeface="微软雅黑" panose="020B0503020204020204" pitchFamily="34" charset="-122"/>
                <a:ea typeface="微软雅黑" panose="020B0503020204020204" pitchFamily="34" charset="-122"/>
              </a:rPr>
              <a:t>Vpn</a:t>
            </a:r>
            <a:r>
              <a:rPr lang="en-US" altLang="zh-CN" sz="1400" dirty="0">
                <a:latin typeface="微软雅黑" panose="020B0503020204020204" pitchFamily="34" charset="-122"/>
                <a:ea typeface="微软雅黑" panose="020B0503020204020204" pitchFamily="34" charset="-122"/>
              </a:rPr>
              <a:t>-instance: public net</a:t>
            </a:r>
          </a:p>
          <a:p>
            <a:pPr defTabSz="784225">
              <a:lnSpc>
                <a:spcPct val="100000"/>
              </a:lnSpc>
              <a:buClrTx/>
              <a:buSzTx/>
              <a:buNone/>
            </a:pPr>
            <a:r>
              <a:rPr lang="en-US" altLang="zh-CN" sz="1400" dirty="0">
                <a:latin typeface="微软雅黑" panose="020B0503020204020204" pitchFamily="34" charset="-122"/>
                <a:ea typeface="微软雅黑" panose="020B0503020204020204" pitchFamily="34" charset="-122"/>
              </a:rPr>
              <a:t>Interface    </a:t>
            </a:r>
            <a:r>
              <a:rPr lang="en-US" altLang="zh-CN" sz="1400" dirty="0" err="1">
                <a:latin typeface="微软雅黑" panose="020B0503020204020204" pitchFamily="34" charset="-122"/>
                <a:ea typeface="微软雅黑" panose="020B0503020204020204" pitchFamily="34" charset="-122"/>
              </a:rPr>
              <a:t>NbrCnt</a:t>
            </a: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HelloInt</a:t>
            </a:r>
            <a:r>
              <a:rPr lang="en-US" altLang="zh-CN" sz="1400" dirty="0">
                <a:latin typeface="微软雅黑" panose="020B0503020204020204" pitchFamily="34" charset="-122"/>
                <a:ea typeface="微软雅黑" panose="020B0503020204020204" pitchFamily="34" charset="-122"/>
              </a:rPr>
              <a:t>   DR-</a:t>
            </a:r>
            <a:r>
              <a:rPr lang="en-US" altLang="zh-CN" sz="1400" dirty="0" err="1">
                <a:latin typeface="微软雅黑" panose="020B0503020204020204" pitchFamily="34" charset="-122"/>
                <a:ea typeface="微软雅黑" panose="020B0503020204020204" pitchFamily="34" charset="-122"/>
              </a:rPr>
              <a:t>Pri</a:t>
            </a:r>
            <a:r>
              <a:rPr lang="en-US" altLang="zh-CN" sz="1400" dirty="0">
                <a:latin typeface="微软雅黑" panose="020B0503020204020204" pitchFamily="34" charset="-122"/>
                <a:ea typeface="微软雅黑" panose="020B0503020204020204" pitchFamily="34" charset="-122"/>
              </a:rPr>
              <a:t>     DR-Address</a:t>
            </a:r>
          </a:p>
          <a:p>
            <a:pPr defTabSz="784225">
              <a:lnSpc>
                <a:spcPct val="100000"/>
              </a:lnSpc>
              <a:buClrTx/>
              <a:buSzTx/>
              <a:buNone/>
            </a:pPr>
            <a:r>
              <a:rPr lang="en-US" altLang="zh-CN" sz="1400" dirty="0">
                <a:latin typeface="微软雅黑" panose="020B0503020204020204" pitchFamily="34" charset="-122"/>
                <a:ea typeface="微软雅黑" panose="020B0503020204020204" pitchFamily="34" charset="-122"/>
              </a:rPr>
              <a:t>Pos1/0/0        1      30         1       FE80::A01:10E:1(local)</a:t>
            </a:r>
          </a:p>
          <a:p>
            <a:pPr defTabSz="784225">
              <a:lnSpc>
                <a:spcPct val="100000"/>
              </a:lnSpc>
              <a:buClrTx/>
              <a:buSzTx/>
              <a:buNone/>
            </a:pPr>
            <a:r>
              <a:rPr lang="en-US" altLang="zh-CN" sz="1400" dirty="0">
                <a:latin typeface="微软雅黑" panose="020B0503020204020204" pitchFamily="34" charset="-122"/>
                <a:ea typeface="微软雅黑" panose="020B0503020204020204" pitchFamily="34" charset="-122"/>
              </a:rPr>
              <a:t>GEth2/0/0       0      30         1       FE80::200:AFF:FE01:10E(local)                </a:t>
            </a:r>
          </a:p>
          <a:p>
            <a:pPr defTabSz="784225">
              <a:lnSpc>
                <a:spcPct val="100000"/>
              </a:lnSpc>
              <a:buClrTx/>
              <a:buSzTx/>
              <a:buNone/>
            </a:pPr>
            <a:r>
              <a:rPr lang="en-US" altLang="zh-CN" sz="1400" dirty="0">
                <a:latin typeface="微软雅黑" panose="020B0503020204020204" pitchFamily="34" charset="-122"/>
                <a:ea typeface="微软雅黑" panose="020B0503020204020204" pitchFamily="34" charset="-122"/>
              </a:rPr>
              <a:t>Pos3/0/0        1      30         1       FE80::9D62:0:FDC5:2</a:t>
            </a:r>
          </a:p>
          <a:p>
            <a:pPr defTabSz="784225">
              <a:lnSpc>
                <a:spcPct val="100000"/>
              </a:lnSpc>
              <a:buClrTx/>
              <a:buSzTx/>
              <a:buNone/>
            </a:pPr>
            <a:endParaRPr lang="en-US" altLang="zh-CN" sz="1400" dirty="0">
              <a:latin typeface="微软雅黑" panose="020B0503020204020204" pitchFamily="34" charset="-122"/>
              <a:ea typeface="微软雅黑" panose="020B0503020204020204" pitchFamily="34" charset="-122"/>
            </a:endParaRPr>
          </a:p>
        </p:txBody>
      </p:sp>
      <p:sp>
        <p:nvSpPr>
          <p:cNvPr id="5" name="AutoShape 5">
            <a:extLst>
              <a:ext uri="{FF2B5EF4-FFF2-40B4-BE49-F238E27FC236}">
                <a16:creationId xmlns:a16="http://schemas.microsoft.com/office/drawing/2014/main" id="{772FC19E-23A0-432E-A546-55D1F3C3589A}"/>
              </a:ext>
            </a:extLst>
          </p:cNvPr>
          <p:cNvSpPr>
            <a:spLocks noChangeArrowheads="1"/>
          </p:cNvSpPr>
          <p:nvPr/>
        </p:nvSpPr>
        <p:spPr bwMode="auto">
          <a:xfrm>
            <a:off x="1008063" y="3356992"/>
            <a:ext cx="8400305" cy="2448966"/>
          </a:xfrm>
          <a:prstGeom prst="rect">
            <a:avLst/>
          </a:prstGeom>
          <a:solidFill>
            <a:schemeClr val="bg1">
              <a:lumMod val="85000"/>
              <a:alpha val="50195"/>
            </a:schemeClr>
          </a:solidFill>
          <a:ln w="9525" algn="ctr">
            <a:solidFill>
              <a:srgbClr val="777777"/>
            </a:solidFill>
            <a:miter lim="800000"/>
            <a:headEnd/>
            <a:tailE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spcBef>
                <a:spcPct val="0"/>
              </a:spcBef>
              <a:buClrTx/>
              <a:buSzTx/>
              <a:buFontTx/>
              <a:buNone/>
            </a:pPr>
            <a:r>
              <a:rPr lang="en-US" altLang="zh-CN" sz="1400" b="1" dirty="0">
                <a:solidFill>
                  <a:srgbClr val="C00000"/>
                </a:solidFill>
                <a:latin typeface="微软雅黑" panose="020B0503020204020204" pitchFamily="34" charset="-122"/>
                <a:ea typeface="微软雅黑" panose="020B0503020204020204" pitchFamily="34" charset="-122"/>
              </a:rPr>
              <a:t>[</a:t>
            </a:r>
            <a:r>
              <a:rPr lang="en-US" altLang="zh-CN" sz="1400" b="1" dirty="0" err="1">
                <a:solidFill>
                  <a:srgbClr val="C00000"/>
                </a:solidFill>
                <a:latin typeface="微软雅黑" panose="020B0503020204020204" pitchFamily="34" charset="-122"/>
                <a:ea typeface="微软雅黑" panose="020B0503020204020204" pitchFamily="34" charset="-122"/>
              </a:rPr>
              <a:t>RouterB</a:t>
            </a:r>
            <a:r>
              <a:rPr lang="en-US" altLang="zh-CN" sz="1400" b="1" dirty="0">
                <a:solidFill>
                  <a:srgbClr val="C00000"/>
                </a:solidFill>
                <a:latin typeface="微软雅黑" panose="020B0503020204020204" pitchFamily="34" charset="-122"/>
                <a:ea typeface="微软雅黑" panose="020B0503020204020204" pitchFamily="34" charset="-122"/>
              </a:rPr>
              <a:t>] display </a:t>
            </a:r>
            <a:r>
              <a:rPr lang="en-US" altLang="zh-CN" sz="1400" b="1" dirty="0" err="1">
                <a:solidFill>
                  <a:srgbClr val="C00000"/>
                </a:solidFill>
                <a:latin typeface="微软雅黑" panose="020B0503020204020204" pitchFamily="34" charset="-122"/>
                <a:ea typeface="微软雅黑" panose="020B0503020204020204" pitchFamily="34" charset="-122"/>
              </a:rPr>
              <a:t>pim</a:t>
            </a:r>
            <a:r>
              <a:rPr lang="en-US" altLang="zh-CN" sz="1400" b="1" dirty="0">
                <a:solidFill>
                  <a:srgbClr val="C00000"/>
                </a:solidFill>
                <a:latin typeface="微软雅黑" panose="020B0503020204020204" pitchFamily="34" charset="-122"/>
                <a:ea typeface="微软雅黑" panose="020B0503020204020204" pitchFamily="34" charset="-122"/>
              </a:rPr>
              <a:t> ipv6 </a:t>
            </a:r>
            <a:r>
              <a:rPr lang="en-US" altLang="zh-CN" sz="1400" b="1" dirty="0" err="1">
                <a:solidFill>
                  <a:srgbClr val="C00000"/>
                </a:solidFill>
                <a:latin typeface="微软雅黑" panose="020B0503020204020204" pitchFamily="34" charset="-122"/>
                <a:ea typeface="微软雅黑" panose="020B0503020204020204" pitchFamily="34" charset="-122"/>
              </a:rPr>
              <a:t>bsr</a:t>
            </a:r>
            <a:r>
              <a:rPr lang="en-US" altLang="zh-CN" sz="1400" b="1" dirty="0">
                <a:solidFill>
                  <a:srgbClr val="C00000"/>
                </a:solidFill>
                <a:latin typeface="微软雅黑" panose="020B0503020204020204" pitchFamily="34" charset="-122"/>
                <a:ea typeface="微软雅黑" panose="020B0503020204020204" pitchFamily="34" charset="-122"/>
              </a:rPr>
              <a:t>-info</a:t>
            </a:r>
          </a:p>
          <a:p>
            <a:pPr>
              <a:spcBef>
                <a:spcPct val="0"/>
              </a:spcBef>
              <a:buClrTx/>
              <a:buSzTx/>
              <a:buFontTx/>
              <a:buNone/>
            </a:pP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Vpn</a:t>
            </a:r>
            <a:r>
              <a:rPr lang="en-US" altLang="zh-CN" sz="1400" dirty="0">
                <a:latin typeface="微软雅黑" panose="020B0503020204020204" pitchFamily="34" charset="-122"/>
                <a:ea typeface="微软雅黑" panose="020B0503020204020204" pitchFamily="34" charset="-122"/>
              </a:rPr>
              <a:t>-instance: public net</a:t>
            </a:r>
          </a:p>
          <a:p>
            <a:pPr>
              <a:spcBef>
                <a:spcPct val="0"/>
              </a:spcBef>
              <a:buClrTx/>
              <a:buSzTx/>
              <a:buFontTx/>
              <a:buNone/>
            </a:pPr>
            <a:r>
              <a:rPr lang="en-US" altLang="zh-CN" sz="1400" dirty="0">
                <a:solidFill>
                  <a:srgbClr val="C00000"/>
                </a:solidFill>
                <a:latin typeface="微软雅黑" panose="020B0503020204020204" pitchFamily="34" charset="-122"/>
                <a:ea typeface="微软雅黑" panose="020B0503020204020204" pitchFamily="34" charset="-122"/>
              </a:rPr>
              <a:t>      </a:t>
            </a:r>
            <a:r>
              <a:rPr lang="en-US" altLang="zh-CN" sz="1400" b="1" dirty="0">
                <a:solidFill>
                  <a:srgbClr val="C00000"/>
                </a:solidFill>
                <a:latin typeface="微软雅黑" panose="020B0503020204020204" pitchFamily="34" charset="-122"/>
                <a:ea typeface="微软雅黑" panose="020B0503020204020204" pitchFamily="34" charset="-122"/>
              </a:rPr>
              <a:t>Elected BSR Address: 2004::2</a:t>
            </a:r>
          </a:p>
          <a:p>
            <a:pPr>
              <a:spcBef>
                <a:spcPct val="0"/>
              </a:spcBef>
              <a:buClrTx/>
              <a:buSzTx/>
              <a:buFontTx/>
              <a:buNone/>
            </a:pPr>
            <a:r>
              <a:rPr lang="en-US" altLang="zh-CN" sz="1400" dirty="0">
                <a:latin typeface="微软雅黑" panose="020B0503020204020204" pitchFamily="34" charset="-122"/>
                <a:ea typeface="微软雅黑" panose="020B0503020204020204" pitchFamily="34" charset="-122"/>
              </a:rPr>
              <a:t>         Priority: 0</a:t>
            </a:r>
          </a:p>
          <a:p>
            <a:pPr>
              <a:spcBef>
                <a:spcPct val="0"/>
              </a:spcBef>
              <a:buClrTx/>
              <a:buSzTx/>
              <a:buFontTx/>
              <a:buNone/>
            </a:pPr>
            <a:r>
              <a:rPr lang="en-US" altLang="zh-CN" sz="1400" dirty="0">
                <a:latin typeface="微软雅黑" panose="020B0503020204020204" pitchFamily="34" charset="-122"/>
                <a:ea typeface="微软雅黑" panose="020B0503020204020204" pitchFamily="34" charset="-122"/>
              </a:rPr>
              <a:t>         Hash mask length: 126</a:t>
            </a:r>
          </a:p>
          <a:p>
            <a:pPr>
              <a:spcBef>
                <a:spcPct val="0"/>
              </a:spcBef>
              <a:buClrTx/>
              <a:buSzTx/>
              <a:buFontTx/>
              <a:buNone/>
            </a:pPr>
            <a:r>
              <a:rPr lang="en-US" altLang="zh-CN" sz="1400" dirty="0">
                <a:latin typeface="微软雅黑" panose="020B0503020204020204" pitchFamily="34" charset="-122"/>
                <a:ea typeface="微软雅黑" panose="020B0503020204020204" pitchFamily="34" charset="-122"/>
              </a:rPr>
              <a:t>         State: Accept Preferred</a:t>
            </a:r>
          </a:p>
          <a:p>
            <a:pPr>
              <a:spcBef>
                <a:spcPct val="0"/>
              </a:spcBef>
              <a:buClrTx/>
              <a:buSzTx/>
              <a:buFontTx/>
              <a:buNone/>
            </a:pPr>
            <a:r>
              <a:rPr lang="en-US" altLang="zh-CN" sz="1400" dirty="0">
                <a:latin typeface="微软雅黑" panose="020B0503020204020204" pitchFamily="34" charset="-122"/>
                <a:ea typeface="微软雅黑" panose="020B0503020204020204" pitchFamily="34" charset="-122"/>
              </a:rPr>
              <a:t>         Uptime: 00:04:22</a:t>
            </a:r>
          </a:p>
          <a:p>
            <a:pPr>
              <a:spcBef>
                <a:spcPct val="0"/>
              </a:spcBef>
              <a:buClrTx/>
              <a:buSzTx/>
              <a:buFontTx/>
              <a:buNone/>
            </a:pPr>
            <a:r>
              <a:rPr lang="en-US" altLang="zh-CN" sz="1400" dirty="0">
                <a:latin typeface="微软雅黑" panose="020B0503020204020204" pitchFamily="34" charset="-122"/>
                <a:ea typeface="微软雅黑" panose="020B0503020204020204" pitchFamily="34" charset="-122"/>
              </a:rPr>
              <a:t>         Expires: 00:01:46</a:t>
            </a:r>
          </a:p>
          <a:p>
            <a:pPr>
              <a:lnSpc>
                <a:spcPct val="100000"/>
              </a:lnSpc>
              <a:spcBef>
                <a:spcPct val="0"/>
              </a:spcBef>
              <a:buClrTx/>
              <a:buSzTx/>
              <a:buFontTx/>
              <a:buNone/>
            </a:pP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19">
            <a:extLst>
              <a:ext uri="{FF2B5EF4-FFF2-40B4-BE49-F238E27FC236}">
                <a16:creationId xmlns:a16="http://schemas.microsoft.com/office/drawing/2014/main" id="{540C67B5-D130-41BE-AEC3-C94BB9F134C4}"/>
              </a:ext>
            </a:extLst>
          </p:cNvPr>
          <p:cNvSpPr>
            <a:spLocks noGrp="1" noChangeArrowheads="1"/>
          </p:cNvSpPr>
          <p:nvPr>
            <p:ph type="body" sz="quarter" idx="10"/>
          </p:nvPr>
        </p:nvSpPr>
        <p:spPr/>
        <p:txBody>
          <a:bodyPr/>
          <a:lstStyle/>
          <a:p>
            <a:r>
              <a:rPr lang="zh-CN" altLang="en-US" dirty="0"/>
              <a:t>作为</a:t>
            </a:r>
            <a:r>
              <a:rPr lang="en-US" altLang="zh-CN" dirty="0"/>
              <a:t>IP</a:t>
            </a:r>
            <a:r>
              <a:rPr lang="zh-CN" altLang="en-US" dirty="0"/>
              <a:t>传输三种方式之一，</a:t>
            </a:r>
            <a:r>
              <a:rPr lang="en-US" altLang="zh-CN" dirty="0"/>
              <a:t>IP</a:t>
            </a:r>
            <a:r>
              <a:rPr lang="zh-CN" altLang="en-US" dirty="0"/>
              <a:t>组播通信指的是</a:t>
            </a:r>
            <a:r>
              <a:rPr lang="en-US" altLang="zh-CN" dirty="0"/>
              <a:t>IP</a:t>
            </a:r>
            <a:r>
              <a:rPr lang="zh-CN" altLang="en-US" dirty="0"/>
              <a:t>报文从一个源发出，而被转发到一组特定的接收者。相较于传统的单播和广播，</a:t>
            </a:r>
            <a:r>
              <a:rPr lang="en-US" altLang="zh-CN" dirty="0"/>
              <a:t>IP</a:t>
            </a:r>
            <a:r>
              <a:rPr lang="zh-CN" altLang="en-US" dirty="0"/>
              <a:t>组播可以有效地节约网络带宽、降低网络负载，所以组播在</a:t>
            </a:r>
            <a:r>
              <a:rPr lang="en-US" altLang="zh-CN" dirty="0"/>
              <a:t>IPTV</a:t>
            </a:r>
            <a:r>
              <a:rPr lang="zh-CN" altLang="en-US" dirty="0"/>
              <a:t>、多媒体会议等诸多方面都有广泛的应用。</a:t>
            </a:r>
            <a:endParaRPr lang="en-US" altLang="zh-CN" dirty="0"/>
          </a:p>
          <a:p>
            <a:r>
              <a:rPr lang="zh-CN" altLang="en-US" dirty="0"/>
              <a:t>本章主要介绍与</a:t>
            </a:r>
            <a:r>
              <a:rPr lang="en-US" altLang="zh-CN" dirty="0"/>
              <a:t>IP</a:t>
            </a:r>
            <a:r>
              <a:rPr lang="zh-CN" altLang="en-US" dirty="0"/>
              <a:t>组播知识，组播路由和转发原理、各种</a:t>
            </a:r>
            <a:r>
              <a:rPr lang="en-US" altLang="zh-CN" dirty="0"/>
              <a:t>IP</a:t>
            </a:r>
            <a:r>
              <a:rPr lang="zh-CN" altLang="en-US" dirty="0"/>
              <a:t>组播协议的主要功能及工作原理，以及各种组播协议的主要应用。</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A95424B2-7BD6-422B-9093-6282D4D15394}"/>
              </a:ext>
            </a:extLst>
          </p:cNvPr>
          <p:cNvSpPr>
            <a:spLocks noGrp="1" noChangeArrowheads="1"/>
          </p:cNvSpPr>
          <p:nvPr>
            <p:ph type="title"/>
          </p:nvPr>
        </p:nvSpPr>
        <p:spPr/>
        <p:txBody>
          <a:bodyPr/>
          <a:lstStyle/>
          <a:p>
            <a:r>
              <a:rPr lang="zh-CN" altLang="en-US"/>
              <a:t>查看</a:t>
            </a:r>
            <a:r>
              <a:rPr lang="en-US" altLang="zh-CN"/>
              <a:t>RP</a:t>
            </a:r>
            <a:r>
              <a:rPr lang="zh-CN" altLang="en-US"/>
              <a:t>信息</a:t>
            </a:r>
          </a:p>
        </p:txBody>
      </p:sp>
      <p:sp>
        <p:nvSpPr>
          <p:cNvPr id="5" name="AutoShape 5">
            <a:extLst>
              <a:ext uri="{FF2B5EF4-FFF2-40B4-BE49-F238E27FC236}">
                <a16:creationId xmlns:a16="http://schemas.microsoft.com/office/drawing/2014/main" id="{5995CC93-BF23-4FD6-85FF-289B695626ED}"/>
              </a:ext>
            </a:extLst>
          </p:cNvPr>
          <p:cNvSpPr>
            <a:spLocks noChangeArrowheads="1"/>
          </p:cNvSpPr>
          <p:nvPr/>
        </p:nvSpPr>
        <p:spPr bwMode="auto">
          <a:xfrm>
            <a:off x="1008063" y="1236553"/>
            <a:ext cx="9181020" cy="2952328"/>
          </a:xfrm>
          <a:prstGeom prst="rect">
            <a:avLst/>
          </a:prstGeom>
          <a:solidFill>
            <a:schemeClr val="bg1">
              <a:lumMod val="85000"/>
              <a:alpha val="50195"/>
            </a:schemeClr>
          </a:solidFill>
          <a:ln w="9525" algn="ctr">
            <a:solidFill>
              <a:srgbClr val="777777"/>
            </a:solidFill>
            <a:miter lim="800000"/>
            <a:headEnd/>
            <a:tailE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spcBef>
                <a:spcPct val="0"/>
              </a:spcBef>
              <a:buClrTx/>
              <a:buSzTx/>
              <a:buFontTx/>
              <a:buNone/>
            </a:pPr>
            <a:r>
              <a:rPr lang="en-US" altLang="zh-CN" sz="1600" b="1" dirty="0">
                <a:solidFill>
                  <a:srgbClr val="C00000"/>
                </a:solidFill>
                <a:latin typeface="微软雅黑" panose="020B0503020204020204" pitchFamily="34" charset="-122"/>
                <a:ea typeface="微软雅黑" panose="020B0503020204020204" pitchFamily="34" charset="-122"/>
              </a:rPr>
              <a:t>[</a:t>
            </a:r>
            <a:r>
              <a:rPr lang="en-US" altLang="zh-CN" sz="1600" b="1" dirty="0" err="1">
                <a:solidFill>
                  <a:srgbClr val="C00000"/>
                </a:solidFill>
                <a:latin typeface="微软雅黑" panose="020B0503020204020204" pitchFamily="34" charset="-122"/>
                <a:ea typeface="微软雅黑" panose="020B0503020204020204" pitchFamily="34" charset="-122"/>
              </a:rPr>
              <a:t>RouterB</a:t>
            </a:r>
            <a:r>
              <a:rPr lang="en-US" altLang="zh-CN" sz="1600" b="1" dirty="0">
                <a:solidFill>
                  <a:srgbClr val="C00000"/>
                </a:solidFill>
                <a:latin typeface="微软雅黑" panose="020B0503020204020204" pitchFamily="34" charset="-122"/>
                <a:ea typeface="微软雅黑" panose="020B0503020204020204" pitchFamily="34" charset="-122"/>
              </a:rPr>
              <a:t>] display </a:t>
            </a:r>
            <a:r>
              <a:rPr lang="en-US" altLang="zh-CN" sz="1600" b="1" dirty="0" err="1">
                <a:solidFill>
                  <a:srgbClr val="C00000"/>
                </a:solidFill>
                <a:latin typeface="微软雅黑" panose="020B0503020204020204" pitchFamily="34" charset="-122"/>
                <a:ea typeface="微软雅黑" panose="020B0503020204020204" pitchFamily="34" charset="-122"/>
              </a:rPr>
              <a:t>pim</a:t>
            </a:r>
            <a:r>
              <a:rPr lang="en-US" altLang="zh-CN" sz="1600" b="1" dirty="0">
                <a:solidFill>
                  <a:srgbClr val="C00000"/>
                </a:solidFill>
                <a:latin typeface="微软雅黑" panose="020B0503020204020204" pitchFamily="34" charset="-122"/>
                <a:ea typeface="微软雅黑" panose="020B0503020204020204" pitchFamily="34" charset="-122"/>
              </a:rPr>
              <a:t> ipv6 </a:t>
            </a:r>
            <a:r>
              <a:rPr lang="en-US" altLang="zh-CN" sz="1600" b="1" dirty="0" err="1">
                <a:solidFill>
                  <a:srgbClr val="C00000"/>
                </a:solidFill>
                <a:latin typeface="微软雅黑" panose="020B0503020204020204" pitchFamily="34" charset="-122"/>
                <a:ea typeface="微软雅黑" panose="020B0503020204020204" pitchFamily="34" charset="-122"/>
              </a:rPr>
              <a:t>rp</a:t>
            </a:r>
            <a:r>
              <a:rPr lang="en-US" altLang="zh-CN" sz="1600" b="1" dirty="0">
                <a:solidFill>
                  <a:srgbClr val="C00000"/>
                </a:solidFill>
                <a:latin typeface="微软雅黑" panose="020B0503020204020204" pitchFamily="34" charset="-122"/>
                <a:ea typeface="微软雅黑" panose="020B0503020204020204" pitchFamily="34" charset="-122"/>
              </a:rPr>
              <a:t>-info</a:t>
            </a:r>
          </a:p>
          <a:p>
            <a:pPr>
              <a:spcBef>
                <a:spcPct val="0"/>
              </a:spcBef>
              <a:buClrTx/>
              <a:buSzTx/>
              <a:buFontTx/>
              <a:buNone/>
            </a:pP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Vpn</a:t>
            </a:r>
            <a:r>
              <a:rPr lang="en-US" altLang="zh-CN" sz="1600" dirty="0">
                <a:latin typeface="微软雅黑" panose="020B0503020204020204" pitchFamily="34" charset="-122"/>
                <a:ea typeface="微软雅黑" panose="020B0503020204020204" pitchFamily="34" charset="-122"/>
              </a:rPr>
              <a:t>-instance: public net</a:t>
            </a:r>
          </a:p>
          <a:p>
            <a:pPr>
              <a:spcBef>
                <a:spcPct val="0"/>
              </a:spcBef>
              <a:buClrTx/>
              <a:buSzTx/>
              <a:buFontTx/>
              <a:buNone/>
            </a:pPr>
            <a:r>
              <a:rPr lang="en-US" altLang="zh-CN" sz="1600" dirty="0">
                <a:latin typeface="微软雅黑" panose="020B0503020204020204" pitchFamily="34" charset="-122"/>
                <a:ea typeface="微软雅黑" panose="020B0503020204020204" pitchFamily="34" charset="-122"/>
              </a:rPr>
              <a:t>      PIM-SM BSR RP information:</a:t>
            </a:r>
          </a:p>
          <a:p>
            <a:pPr>
              <a:spcBef>
                <a:spcPct val="0"/>
              </a:spcBef>
              <a:buClrTx/>
              <a:buSzTx/>
              <a:buFontTx/>
              <a:buNone/>
            </a:pPr>
            <a:r>
              <a:rPr lang="en-US" altLang="zh-CN" sz="1600" dirty="0">
                <a:latin typeface="微软雅黑" panose="020B0503020204020204" pitchFamily="34" charset="-122"/>
                <a:ea typeface="微软雅黑" panose="020B0503020204020204" pitchFamily="34" charset="-122"/>
              </a:rPr>
              <a:t>      Group/</a:t>
            </a:r>
            <a:r>
              <a:rPr lang="en-US" altLang="zh-CN" sz="1600" dirty="0" err="1">
                <a:latin typeface="微软雅黑" panose="020B0503020204020204" pitchFamily="34" charset="-122"/>
                <a:ea typeface="微软雅黑" panose="020B0503020204020204" pitchFamily="34" charset="-122"/>
              </a:rPr>
              <a:t>MaskLen</a:t>
            </a:r>
            <a:r>
              <a:rPr lang="en-US" altLang="zh-CN" sz="1600" dirty="0">
                <a:latin typeface="微软雅黑" panose="020B0503020204020204" pitchFamily="34" charset="-122"/>
                <a:ea typeface="微软雅黑" panose="020B0503020204020204" pitchFamily="34" charset="-122"/>
              </a:rPr>
              <a:t>: FF0E::1/64</a:t>
            </a:r>
          </a:p>
          <a:p>
            <a:pPr>
              <a:spcBef>
                <a:spcPct val="0"/>
              </a:spcBef>
              <a:buClrTx/>
              <a:buSzTx/>
              <a:buFontTx/>
              <a:buNone/>
            </a:pPr>
            <a:r>
              <a:rPr lang="en-US" altLang="zh-CN" sz="1600" dirty="0">
                <a:solidFill>
                  <a:srgbClr val="C00000"/>
                </a:solidFill>
                <a:latin typeface="微软雅黑" panose="020B0503020204020204" pitchFamily="34" charset="-122"/>
                <a:ea typeface="微软雅黑" panose="020B0503020204020204" pitchFamily="34" charset="-122"/>
              </a:rPr>
              <a:t>          </a:t>
            </a:r>
            <a:r>
              <a:rPr lang="en-US" altLang="zh-CN" sz="1600" b="1" dirty="0">
                <a:solidFill>
                  <a:srgbClr val="C00000"/>
                </a:solidFill>
                <a:latin typeface="微软雅黑" panose="020B0503020204020204" pitchFamily="34" charset="-122"/>
                <a:ea typeface="微软雅黑" panose="020B0503020204020204" pitchFamily="34" charset="-122"/>
              </a:rPr>
              <a:t>RP: 2004::2</a:t>
            </a:r>
          </a:p>
          <a:p>
            <a:pPr>
              <a:spcBef>
                <a:spcPct val="0"/>
              </a:spcBef>
              <a:buClrTx/>
              <a:buSzTx/>
              <a:buFontTx/>
              <a:buNone/>
            </a:pPr>
            <a:r>
              <a:rPr lang="en-US" altLang="zh-CN" sz="1600" dirty="0">
                <a:latin typeface="微软雅黑" panose="020B0503020204020204" pitchFamily="34" charset="-122"/>
                <a:ea typeface="微软雅黑" panose="020B0503020204020204" pitchFamily="34" charset="-122"/>
              </a:rPr>
              <a:t>         Priority: 0</a:t>
            </a:r>
          </a:p>
          <a:p>
            <a:pPr>
              <a:spcBef>
                <a:spcPct val="0"/>
              </a:spcBef>
              <a:buClrTx/>
              <a:buSzTx/>
              <a:buFontTx/>
              <a:buNone/>
            </a:pPr>
            <a:r>
              <a:rPr lang="en-US" altLang="zh-CN" sz="1600" dirty="0">
                <a:latin typeface="微软雅黑" panose="020B0503020204020204" pitchFamily="34" charset="-122"/>
                <a:ea typeface="微软雅黑" panose="020B0503020204020204" pitchFamily="34" charset="-122"/>
              </a:rPr>
              <a:t>         Uptime: 00:05:19</a:t>
            </a:r>
          </a:p>
          <a:p>
            <a:pPr>
              <a:spcBef>
                <a:spcPct val="0"/>
              </a:spcBef>
              <a:buClrTx/>
              <a:buSzTx/>
              <a:buFontTx/>
              <a:buNone/>
            </a:pPr>
            <a:r>
              <a:rPr lang="en-US" altLang="zh-CN" sz="1600" dirty="0">
                <a:latin typeface="微软雅黑" panose="020B0503020204020204" pitchFamily="34" charset="-122"/>
                <a:ea typeface="微软雅黑" panose="020B0503020204020204" pitchFamily="34" charset="-122"/>
              </a:rPr>
              <a:t>         Expires: 00:02:11</a:t>
            </a:r>
          </a:p>
          <a:p>
            <a:pPr>
              <a:lnSpc>
                <a:spcPct val="100000"/>
              </a:lnSpc>
              <a:spcBef>
                <a:spcPct val="0"/>
              </a:spcBef>
              <a:buClrTx/>
              <a:buSzTx/>
              <a:buFontTx/>
              <a:buNone/>
            </a:pP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49590187-65AF-4B48-A62C-60173761781A}"/>
              </a:ext>
            </a:extLst>
          </p:cNvPr>
          <p:cNvSpPr>
            <a:spLocks noGrp="1" noChangeArrowheads="1"/>
          </p:cNvSpPr>
          <p:nvPr>
            <p:ph type="title"/>
          </p:nvPr>
        </p:nvSpPr>
        <p:spPr/>
        <p:txBody>
          <a:bodyPr/>
          <a:lstStyle/>
          <a:p>
            <a:r>
              <a:rPr lang="zh-CN" altLang="en-US"/>
              <a:t>查看</a:t>
            </a:r>
            <a:r>
              <a:rPr lang="en-US" altLang="zh-CN"/>
              <a:t>IPv6</a:t>
            </a:r>
            <a:r>
              <a:rPr lang="zh-CN" altLang="en-US"/>
              <a:t>组播路由信息－源侧</a:t>
            </a:r>
            <a:r>
              <a:rPr lang="en-US" altLang="zh-CN"/>
              <a:t>DR</a:t>
            </a:r>
          </a:p>
        </p:txBody>
      </p:sp>
      <p:sp>
        <p:nvSpPr>
          <p:cNvPr id="62467" name="AutoShape 3">
            <a:extLst>
              <a:ext uri="{FF2B5EF4-FFF2-40B4-BE49-F238E27FC236}">
                <a16:creationId xmlns:a16="http://schemas.microsoft.com/office/drawing/2014/main" id="{7DF92F96-CBB8-401F-B352-007A5403244B}"/>
              </a:ext>
            </a:extLst>
          </p:cNvPr>
          <p:cNvSpPr>
            <a:spLocks noChangeArrowheads="1"/>
          </p:cNvSpPr>
          <p:nvPr/>
        </p:nvSpPr>
        <p:spPr bwMode="auto">
          <a:xfrm>
            <a:off x="1010023" y="1246199"/>
            <a:ext cx="10462840" cy="4991113"/>
          </a:xfrm>
          <a:prstGeom prst="rect">
            <a:avLst/>
          </a:prstGeom>
          <a:solidFill>
            <a:schemeClr val="bg1">
              <a:lumMod val="85000"/>
              <a:alpha val="50195"/>
            </a:schemeClr>
          </a:solidFill>
          <a:ln w="9525" algn="ctr">
            <a:solidFill>
              <a:srgbClr val="777777"/>
            </a:solidFill>
            <a:miter lim="800000"/>
            <a:headEnd/>
            <a:tailE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buClrTx/>
              <a:buSzTx/>
              <a:buNone/>
            </a:pPr>
            <a:r>
              <a:rPr lang="en-US" altLang="zh-CN" sz="1400" dirty="0">
                <a:solidFill>
                  <a:srgbClr val="C00000"/>
                </a:solidFill>
                <a:latin typeface="微软雅黑" panose="020B0503020204020204" pitchFamily="34" charset="-122"/>
                <a:ea typeface="微软雅黑" panose="020B0503020204020204" pitchFamily="34" charset="-122"/>
              </a:rPr>
              <a:t>[</a:t>
            </a:r>
            <a:r>
              <a:rPr lang="en-US" altLang="zh-CN" sz="1400" dirty="0" err="1">
                <a:solidFill>
                  <a:srgbClr val="C00000"/>
                </a:solidFill>
                <a:latin typeface="微软雅黑" panose="020B0503020204020204" pitchFamily="34" charset="-122"/>
                <a:ea typeface="微软雅黑" panose="020B0503020204020204" pitchFamily="34" charset="-122"/>
              </a:rPr>
              <a:t>RouterA</a:t>
            </a:r>
            <a:r>
              <a:rPr lang="en-US" altLang="zh-CN" sz="1400" dirty="0">
                <a:solidFill>
                  <a:srgbClr val="C00000"/>
                </a:solidFill>
                <a:latin typeface="微软雅黑" panose="020B0503020204020204" pitchFamily="34" charset="-122"/>
                <a:ea typeface="微软雅黑" panose="020B0503020204020204" pitchFamily="34" charset="-122"/>
              </a:rPr>
              <a:t>] </a:t>
            </a:r>
            <a:r>
              <a:rPr lang="en-US" altLang="zh-CN" sz="1400" b="1" dirty="0">
                <a:solidFill>
                  <a:srgbClr val="C00000"/>
                </a:solidFill>
                <a:latin typeface="微软雅黑" panose="020B0503020204020204" pitchFamily="34" charset="-122"/>
                <a:ea typeface="微软雅黑" panose="020B0503020204020204" pitchFamily="34" charset="-122"/>
              </a:rPr>
              <a:t>display </a:t>
            </a:r>
            <a:r>
              <a:rPr lang="en-US" altLang="zh-CN" sz="1400" b="1" dirty="0" err="1">
                <a:solidFill>
                  <a:srgbClr val="C00000"/>
                </a:solidFill>
                <a:latin typeface="微软雅黑" panose="020B0503020204020204" pitchFamily="34" charset="-122"/>
                <a:ea typeface="微软雅黑" panose="020B0503020204020204" pitchFamily="34" charset="-122"/>
              </a:rPr>
              <a:t>pim</a:t>
            </a:r>
            <a:r>
              <a:rPr lang="en-US" altLang="zh-CN" sz="1400" b="1" dirty="0">
                <a:solidFill>
                  <a:srgbClr val="C00000"/>
                </a:solidFill>
                <a:latin typeface="微软雅黑" panose="020B0503020204020204" pitchFamily="34" charset="-122"/>
                <a:ea typeface="微软雅黑" panose="020B0503020204020204" pitchFamily="34" charset="-122"/>
              </a:rPr>
              <a:t> ipv6 routing-table</a:t>
            </a:r>
          </a:p>
          <a:p>
            <a:pPr>
              <a:lnSpc>
                <a:spcPct val="100000"/>
              </a:lnSpc>
              <a:buClrTx/>
              <a:buSzTx/>
              <a:buNone/>
            </a:pPr>
            <a:r>
              <a:rPr lang="en-US" altLang="zh-CN" sz="1400" dirty="0" err="1">
                <a:latin typeface="微软雅黑" panose="020B0503020204020204" pitchFamily="34" charset="-122"/>
                <a:ea typeface="微软雅黑" panose="020B0503020204020204" pitchFamily="34" charset="-122"/>
              </a:rPr>
              <a:t>Vpn</a:t>
            </a:r>
            <a:r>
              <a:rPr lang="en-US" altLang="zh-CN" sz="1400" dirty="0">
                <a:latin typeface="微软雅黑" panose="020B0503020204020204" pitchFamily="34" charset="-122"/>
                <a:ea typeface="微软雅黑" panose="020B0503020204020204" pitchFamily="34" charset="-122"/>
              </a:rPr>
              <a:t>-instance: public net</a:t>
            </a:r>
          </a:p>
          <a:p>
            <a:pPr>
              <a:lnSpc>
                <a:spcPct val="100000"/>
              </a:lnSpc>
              <a:buClrTx/>
              <a:buSzTx/>
              <a:buNone/>
            </a:pPr>
            <a:r>
              <a:rPr lang="en-US" altLang="zh-CN" sz="1400" dirty="0">
                <a:solidFill>
                  <a:srgbClr val="C00000"/>
                </a:solidFill>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Total 0 (*, G) entry; 1 </a:t>
            </a:r>
            <a:r>
              <a:rPr lang="en-US" altLang="zh-CN" sz="1400" b="1" dirty="0">
                <a:solidFill>
                  <a:srgbClr val="C00000"/>
                </a:solidFill>
                <a:latin typeface="微软雅黑" panose="020B0503020204020204" pitchFamily="34" charset="-122"/>
                <a:ea typeface="微软雅黑" panose="020B0503020204020204" pitchFamily="34" charset="-122"/>
              </a:rPr>
              <a:t>(S, G) entry</a:t>
            </a:r>
          </a:p>
          <a:p>
            <a:pPr>
              <a:lnSpc>
                <a:spcPct val="100000"/>
              </a:lnSpc>
              <a:buClrTx/>
              <a:buSzTx/>
              <a:buNone/>
            </a:pPr>
            <a:r>
              <a:rPr lang="en-US" altLang="zh-CN" sz="1400" dirty="0">
                <a:solidFill>
                  <a:srgbClr val="C00000"/>
                </a:solidFill>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(2001::5, FF0E::1)</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RP: 2004::2</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Protocol: </a:t>
            </a:r>
            <a:r>
              <a:rPr lang="en-US" altLang="zh-CN" sz="1400" dirty="0" err="1">
                <a:latin typeface="微软雅黑" panose="020B0503020204020204" pitchFamily="34" charset="-122"/>
                <a:ea typeface="微软雅黑" panose="020B0503020204020204" pitchFamily="34" charset="-122"/>
              </a:rPr>
              <a:t>pim-sm</a:t>
            </a:r>
            <a:r>
              <a:rPr lang="en-US" altLang="zh-CN" sz="1400" dirty="0">
                <a:latin typeface="微软雅黑" panose="020B0503020204020204" pitchFamily="34" charset="-122"/>
                <a:ea typeface="微软雅黑" panose="020B0503020204020204" pitchFamily="34" charset="-122"/>
              </a:rPr>
              <a:t>, Flag: SPT LOC ACT</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UpTime</a:t>
            </a:r>
            <a:r>
              <a:rPr lang="en-US" altLang="zh-CN" sz="1400" dirty="0">
                <a:latin typeface="微软雅黑" panose="020B0503020204020204" pitchFamily="34" charset="-122"/>
                <a:ea typeface="微软雅黑" panose="020B0503020204020204" pitchFamily="34" charset="-122"/>
              </a:rPr>
              <a:t>: 00:02:15</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Upstream interface: GigabitEthernet1/0/0</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Upstream neighbor: FE80::200:AFF:FE01:10D</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RPF prime neighbor: FE80::200:AFF:FE01:10D</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Downstream interface(s) information:</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Total number of </a:t>
            </a:r>
            <a:r>
              <a:rPr lang="en-US" altLang="zh-CN" sz="1400" dirty="0" err="1">
                <a:latin typeface="微软雅黑" panose="020B0503020204020204" pitchFamily="34" charset="-122"/>
                <a:ea typeface="微软雅黑" panose="020B0503020204020204" pitchFamily="34" charset="-122"/>
              </a:rPr>
              <a:t>downstreams</a:t>
            </a:r>
            <a:r>
              <a:rPr lang="en-US" altLang="zh-CN" sz="1400" dirty="0">
                <a:latin typeface="微软雅黑" panose="020B0503020204020204" pitchFamily="34" charset="-122"/>
                <a:ea typeface="微软雅黑" panose="020B0503020204020204" pitchFamily="34" charset="-122"/>
              </a:rPr>
              <a:t>: 3</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1: Register</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Protocol: </a:t>
            </a:r>
            <a:r>
              <a:rPr lang="en-US" altLang="zh-CN" sz="1400" dirty="0" err="1">
                <a:latin typeface="微软雅黑" panose="020B0503020204020204" pitchFamily="34" charset="-122"/>
                <a:ea typeface="微软雅黑" panose="020B0503020204020204" pitchFamily="34" charset="-122"/>
              </a:rPr>
              <a:t>pim-sm</a:t>
            </a: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UpTime</a:t>
            </a:r>
            <a:r>
              <a:rPr lang="en-US" altLang="zh-CN" sz="1400" dirty="0">
                <a:latin typeface="微软雅黑" panose="020B0503020204020204" pitchFamily="34" charset="-122"/>
                <a:ea typeface="微软雅黑" panose="020B0503020204020204" pitchFamily="34" charset="-122"/>
              </a:rPr>
              <a:t>: 00:02:15, Expires:  -</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2: Pos2/0/0</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Protocol: </a:t>
            </a:r>
            <a:r>
              <a:rPr lang="en-US" altLang="zh-CN" sz="1400" dirty="0" err="1">
                <a:latin typeface="微软雅黑" panose="020B0503020204020204" pitchFamily="34" charset="-122"/>
                <a:ea typeface="微软雅黑" panose="020B0503020204020204" pitchFamily="34" charset="-122"/>
              </a:rPr>
              <a:t>pim-sm</a:t>
            </a: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UpTime</a:t>
            </a:r>
            <a:r>
              <a:rPr lang="en-US" altLang="zh-CN" sz="1400" dirty="0">
                <a:latin typeface="微软雅黑" panose="020B0503020204020204" pitchFamily="34" charset="-122"/>
                <a:ea typeface="微软雅黑" panose="020B0503020204020204" pitchFamily="34" charset="-122"/>
              </a:rPr>
              <a:t>: 00:02:15, Expires: 00:03:15</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3: Pos3/0/0</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Protocol: </a:t>
            </a:r>
            <a:r>
              <a:rPr lang="en-US" altLang="zh-CN" sz="1400" dirty="0" err="1">
                <a:latin typeface="微软雅黑" panose="020B0503020204020204" pitchFamily="34" charset="-122"/>
                <a:ea typeface="微软雅黑" panose="020B0503020204020204" pitchFamily="34" charset="-122"/>
              </a:rPr>
              <a:t>pim-sm</a:t>
            </a: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UpTime</a:t>
            </a:r>
            <a:r>
              <a:rPr lang="en-US" altLang="zh-CN" sz="1400" dirty="0">
                <a:latin typeface="微软雅黑" panose="020B0503020204020204" pitchFamily="34" charset="-122"/>
                <a:ea typeface="微软雅黑" panose="020B0503020204020204" pitchFamily="34" charset="-122"/>
              </a:rPr>
              <a:t>: 00:02:15, Expires: 00:03:15</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E297DDF2-3C66-4D3E-90DA-6AFC8C490140}"/>
              </a:ext>
            </a:extLst>
          </p:cNvPr>
          <p:cNvSpPr>
            <a:spLocks noGrp="1" noChangeArrowheads="1"/>
          </p:cNvSpPr>
          <p:nvPr>
            <p:ph type="title"/>
          </p:nvPr>
        </p:nvSpPr>
        <p:spPr/>
        <p:txBody>
          <a:bodyPr/>
          <a:lstStyle/>
          <a:p>
            <a:r>
              <a:rPr lang="zh-CN" altLang="en-US"/>
              <a:t>查看</a:t>
            </a:r>
            <a:r>
              <a:rPr lang="en-US" altLang="zh-CN"/>
              <a:t>IPv6</a:t>
            </a:r>
            <a:r>
              <a:rPr lang="zh-CN" altLang="en-US"/>
              <a:t>组播路由信息－</a:t>
            </a:r>
            <a:r>
              <a:rPr lang="en-US" altLang="zh-CN"/>
              <a:t>RP</a:t>
            </a:r>
          </a:p>
        </p:txBody>
      </p:sp>
      <p:sp>
        <p:nvSpPr>
          <p:cNvPr id="64515" name="AutoShape 3">
            <a:extLst>
              <a:ext uri="{FF2B5EF4-FFF2-40B4-BE49-F238E27FC236}">
                <a16:creationId xmlns:a16="http://schemas.microsoft.com/office/drawing/2014/main" id="{9064F0D2-A177-48C4-B026-D525D4D08727}"/>
              </a:ext>
            </a:extLst>
          </p:cNvPr>
          <p:cNvSpPr>
            <a:spLocks noChangeArrowheads="1"/>
          </p:cNvSpPr>
          <p:nvPr/>
        </p:nvSpPr>
        <p:spPr bwMode="auto">
          <a:xfrm>
            <a:off x="1008063" y="1233488"/>
            <a:ext cx="10464800" cy="4823804"/>
          </a:xfrm>
          <a:prstGeom prst="rect">
            <a:avLst/>
          </a:prstGeom>
          <a:solidFill>
            <a:schemeClr val="bg1">
              <a:lumMod val="85000"/>
              <a:alpha val="50195"/>
            </a:schemeClr>
          </a:solidFill>
          <a:ln w="9525" algn="ctr">
            <a:solidFill>
              <a:srgbClr val="777777"/>
            </a:solidFill>
            <a:miter lim="800000"/>
            <a:headEnd/>
            <a:tailE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buClrTx/>
              <a:buSzTx/>
              <a:buNone/>
            </a:pPr>
            <a:r>
              <a:rPr lang="en-US" altLang="zh-CN" sz="1400" b="1" dirty="0">
                <a:solidFill>
                  <a:srgbClr val="C00000"/>
                </a:solidFill>
                <a:latin typeface="微软雅黑" panose="020B0503020204020204" pitchFamily="34" charset="-122"/>
                <a:ea typeface="微软雅黑" panose="020B0503020204020204" pitchFamily="34" charset="-122"/>
              </a:rPr>
              <a:t>[</a:t>
            </a:r>
            <a:r>
              <a:rPr lang="en-US" altLang="zh-CN" sz="1400" b="1" dirty="0" err="1">
                <a:solidFill>
                  <a:srgbClr val="C00000"/>
                </a:solidFill>
                <a:latin typeface="微软雅黑" panose="020B0503020204020204" pitchFamily="34" charset="-122"/>
                <a:ea typeface="微软雅黑" panose="020B0503020204020204" pitchFamily="34" charset="-122"/>
              </a:rPr>
              <a:t>RouterD</a:t>
            </a:r>
            <a:r>
              <a:rPr lang="en-US" altLang="zh-CN" sz="1400" b="1" dirty="0">
                <a:solidFill>
                  <a:srgbClr val="C00000"/>
                </a:solidFill>
                <a:latin typeface="微软雅黑" panose="020B0503020204020204" pitchFamily="34" charset="-122"/>
                <a:ea typeface="微软雅黑" panose="020B0503020204020204" pitchFamily="34" charset="-122"/>
              </a:rPr>
              <a:t>] display </a:t>
            </a:r>
            <a:r>
              <a:rPr lang="en-US" altLang="zh-CN" sz="1400" b="1" dirty="0" err="1">
                <a:solidFill>
                  <a:srgbClr val="C00000"/>
                </a:solidFill>
                <a:latin typeface="微软雅黑" panose="020B0503020204020204" pitchFamily="34" charset="-122"/>
                <a:ea typeface="微软雅黑" panose="020B0503020204020204" pitchFamily="34" charset="-122"/>
              </a:rPr>
              <a:t>pim</a:t>
            </a:r>
            <a:r>
              <a:rPr lang="en-US" altLang="zh-CN" sz="1400" b="1" dirty="0">
                <a:solidFill>
                  <a:srgbClr val="C00000"/>
                </a:solidFill>
                <a:latin typeface="微软雅黑" panose="020B0503020204020204" pitchFamily="34" charset="-122"/>
                <a:ea typeface="微软雅黑" panose="020B0503020204020204" pitchFamily="34" charset="-122"/>
              </a:rPr>
              <a:t> ipv6 routing-table</a:t>
            </a:r>
          </a:p>
          <a:p>
            <a:pPr>
              <a:lnSpc>
                <a:spcPct val="100000"/>
              </a:lnSpc>
              <a:buClrTx/>
              <a:buSzTx/>
              <a:buNone/>
            </a:pPr>
            <a:r>
              <a:rPr lang="en-US" altLang="zh-CN" sz="1400" dirty="0" err="1">
                <a:latin typeface="微软雅黑" panose="020B0503020204020204" pitchFamily="34" charset="-122"/>
                <a:ea typeface="微软雅黑" panose="020B0503020204020204" pitchFamily="34" charset="-122"/>
              </a:rPr>
              <a:t>Vpn</a:t>
            </a:r>
            <a:r>
              <a:rPr lang="en-US" altLang="zh-CN" sz="1400" dirty="0">
                <a:latin typeface="微软雅黑" panose="020B0503020204020204" pitchFamily="34" charset="-122"/>
                <a:ea typeface="微软雅黑" panose="020B0503020204020204" pitchFamily="34" charset="-122"/>
              </a:rPr>
              <a:t>-instance: public net</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Total 1 (*, G) entry; 1 </a:t>
            </a:r>
            <a:r>
              <a:rPr lang="en-US" altLang="zh-CN" sz="1400" b="1" dirty="0">
                <a:solidFill>
                  <a:srgbClr val="C00000"/>
                </a:solidFill>
                <a:latin typeface="微软雅黑" panose="020B0503020204020204" pitchFamily="34" charset="-122"/>
                <a:ea typeface="微软雅黑" panose="020B0503020204020204" pitchFamily="34" charset="-122"/>
              </a:rPr>
              <a:t>(S, G) entry</a:t>
            </a:r>
          </a:p>
          <a:p>
            <a:pPr>
              <a:lnSpc>
                <a:spcPct val="100000"/>
              </a:lnSpc>
              <a:buClrTx/>
              <a:buSzTx/>
              <a:buNone/>
            </a:pPr>
            <a:endParaRPr lang="en-US" altLang="zh-CN" sz="1400" dirty="0">
              <a:solidFill>
                <a:srgbClr val="C00000"/>
              </a:solidFill>
              <a:latin typeface="微软雅黑" panose="020B0503020204020204" pitchFamily="34" charset="-122"/>
              <a:ea typeface="微软雅黑" panose="020B0503020204020204" pitchFamily="34" charset="-122"/>
            </a:endParaRPr>
          </a:p>
          <a:p>
            <a:pPr>
              <a:lnSpc>
                <a:spcPct val="100000"/>
              </a:lnSpc>
              <a:buClrTx/>
              <a:buSzTx/>
              <a:buNone/>
            </a:pPr>
            <a:r>
              <a:rPr lang="en-US" altLang="zh-CN" sz="1400" dirty="0">
                <a:solidFill>
                  <a:srgbClr val="C00000"/>
                </a:solidFill>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 FF0E::1)</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RP: 2004::2 (local)</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Protocol: </a:t>
            </a:r>
            <a:r>
              <a:rPr lang="en-US" altLang="zh-CN" sz="1400" dirty="0" err="1">
                <a:latin typeface="微软雅黑" panose="020B0503020204020204" pitchFamily="34" charset="-122"/>
                <a:ea typeface="微软雅黑" panose="020B0503020204020204" pitchFamily="34" charset="-122"/>
              </a:rPr>
              <a:t>pim-sm</a:t>
            </a:r>
            <a:r>
              <a:rPr lang="en-US" altLang="zh-CN" sz="1400" dirty="0">
                <a:latin typeface="微软雅黑" panose="020B0503020204020204" pitchFamily="34" charset="-122"/>
                <a:ea typeface="微软雅黑" panose="020B0503020204020204" pitchFamily="34" charset="-122"/>
              </a:rPr>
              <a:t>, Flag: WC</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UpTime</a:t>
            </a:r>
            <a:r>
              <a:rPr lang="en-US" altLang="zh-CN" sz="1400" dirty="0">
                <a:latin typeface="微软雅黑" panose="020B0503020204020204" pitchFamily="34" charset="-122"/>
                <a:ea typeface="微软雅黑" panose="020B0503020204020204" pitchFamily="34" charset="-122"/>
              </a:rPr>
              <a:t>: 00:16:56</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Upstream interface: Register</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Upstream neighbor: NULL</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RPF prime neighbor: NULL</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Downstream interface(s) information:</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Total number of </a:t>
            </a:r>
            <a:r>
              <a:rPr lang="en-US" altLang="zh-CN" sz="1400" dirty="0" err="1">
                <a:latin typeface="微软雅黑" panose="020B0503020204020204" pitchFamily="34" charset="-122"/>
                <a:ea typeface="微软雅黑" panose="020B0503020204020204" pitchFamily="34" charset="-122"/>
              </a:rPr>
              <a:t>downstreams</a:t>
            </a:r>
            <a:r>
              <a:rPr lang="en-US" altLang="zh-CN" sz="1400" dirty="0">
                <a:latin typeface="微软雅黑" panose="020B0503020204020204" pitchFamily="34" charset="-122"/>
                <a:ea typeface="微软雅黑" panose="020B0503020204020204" pitchFamily="34" charset="-122"/>
              </a:rPr>
              <a:t>: 2</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1: Pos2/0/0</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Protocol: </a:t>
            </a:r>
            <a:r>
              <a:rPr lang="en-US" altLang="zh-CN" sz="1400" dirty="0" err="1">
                <a:latin typeface="微软雅黑" panose="020B0503020204020204" pitchFamily="34" charset="-122"/>
                <a:ea typeface="微软雅黑" panose="020B0503020204020204" pitchFamily="34" charset="-122"/>
              </a:rPr>
              <a:t>pim-sm</a:t>
            </a: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UpTime</a:t>
            </a:r>
            <a:r>
              <a:rPr lang="en-US" altLang="zh-CN" sz="1400" dirty="0">
                <a:latin typeface="微软雅黑" panose="020B0503020204020204" pitchFamily="34" charset="-122"/>
                <a:ea typeface="微软雅黑" panose="020B0503020204020204" pitchFamily="34" charset="-122"/>
              </a:rPr>
              <a:t>: 00:16:56, Expires: 00:02:34</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2: Pos3/0/0</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Protocol: </a:t>
            </a:r>
            <a:r>
              <a:rPr lang="en-US" altLang="zh-CN" sz="1400" dirty="0" err="1">
                <a:latin typeface="微软雅黑" panose="020B0503020204020204" pitchFamily="34" charset="-122"/>
                <a:ea typeface="微软雅黑" panose="020B0503020204020204" pitchFamily="34" charset="-122"/>
              </a:rPr>
              <a:t>pim-sm</a:t>
            </a: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UpTime</a:t>
            </a:r>
            <a:r>
              <a:rPr lang="en-US" altLang="zh-CN" sz="1400" dirty="0">
                <a:latin typeface="微软雅黑" panose="020B0503020204020204" pitchFamily="34" charset="-122"/>
                <a:ea typeface="微软雅黑" panose="020B0503020204020204" pitchFamily="34" charset="-122"/>
              </a:rPr>
              <a:t>: 00:07:56, Expires: 00:02:35</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B65663B0-3981-4771-988A-8D60EAB7A5B4}"/>
              </a:ext>
            </a:extLst>
          </p:cNvPr>
          <p:cNvSpPr>
            <a:spLocks noGrp="1" noChangeArrowheads="1"/>
          </p:cNvSpPr>
          <p:nvPr>
            <p:ph type="title"/>
          </p:nvPr>
        </p:nvSpPr>
        <p:spPr/>
        <p:txBody>
          <a:bodyPr/>
          <a:lstStyle/>
          <a:p>
            <a:r>
              <a:rPr lang="zh-CN" altLang="en-US" dirty="0"/>
              <a:t>查看</a:t>
            </a:r>
            <a:r>
              <a:rPr lang="en-US" altLang="zh-CN" dirty="0"/>
              <a:t>IPv6</a:t>
            </a:r>
            <a:r>
              <a:rPr lang="zh-CN" altLang="en-US" dirty="0"/>
              <a:t>组播路由信息－</a:t>
            </a:r>
            <a:r>
              <a:rPr lang="en-US" altLang="zh-CN" dirty="0"/>
              <a:t>RP(</a:t>
            </a:r>
            <a:r>
              <a:rPr lang="zh-CN" altLang="en-US" dirty="0"/>
              <a:t>续</a:t>
            </a:r>
            <a:r>
              <a:rPr lang="en-US" altLang="zh-CN" dirty="0"/>
              <a:t>)</a:t>
            </a:r>
            <a:endParaRPr lang="zh-CN" altLang="en-US" dirty="0"/>
          </a:p>
        </p:txBody>
      </p:sp>
      <p:sp>
        <p:nvSpPr>
          <p:cNvPr id="66563" name="AutoShape 3">
            <a:extLst>
              <a:ext uri="{FF2B5EF4-FFF2-40B4-BE49-F238E27FC236}">
                <a16:creationId xmlns:a16="http://schemas.microsoft.com/office/drawing/2014/main" id="{46F04CCA-1719-4A05-AD4D-8488EBB89A5E}"/>
              </a:ext>
            </a:extLst>
          </p:cNvPr>
          <p:cNvSpPr>
            <a:spLocks noChangeArrowheads="1"/>
          </p:cNvSpPr>
          <p:nvPr/>
        </p:nvSpPr>
        <p:spPr bwMode="auto">
          <a:xfrm>
            <a:off x="1008063" y="1233489"/>
            <a:ext cx="10464799" cy="3779687"/>
          </a:xfrm>
          <a:prstGeom prst="rect">
            <a:avLst/>
          </a:prstGeom>
          <a:solidFill>
            <a:schemeClr val="bg1">
              <a:lumMod val="85000"/>
              <a:alpha val="50195"/>
            </a:schemeClr>
          </a:solidFill>
          <a:ln w="9525" algn="ctr">
            <a:solidFill>
              <a:srgbClr val="777777"/>
            </a:solidFill>
            <a:miter lim="800000"/>
            <a:headEnd/>
            <a:tailE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buClrTx/>
              <a:buSzTx/>
              <a:buNone/>
            </a:pPr>
            <a:r>
              <a:rPr lang="en-US" altLang="zh-CN" sz="1400" dirty="0">
                <a:latin typeface="微软雅黑" panose="020B0503020204020204" pitchFamily="34" charset="-122"/>
                <a:ea typeface="微软雅黑" panose="020B0503020204020204" pitchFamily="34" charset="-122"/>
              </a:rPr>
              <a:t> (2001::5, FF0E::1)</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RP: 2004::2 (local)</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Protocol: </a:t>
            </a:r>
            <a:r>
              <a:rPr lang="en-US" altLang="zh-CN" sz="1400" dirty="0" err="1">
                <a:latin typeface="微软雅黑" panose="020B0503020204020204" pitchFamily="34" charset="-122"/>
                <a:ea typeface="微软雅黑" panose="020B0503020204020204" pitchFamily="34" charset="-122"/>
              </a:rPr>
              <a:t>pim-sm</a:t>
            </a:r>
            <a:r>
              <a:rPr lang="en-US" altLang="zh-CN" sz="1400" dirty="0">
                <a:latin typeface="微软雅黑" panose="020B0503020204020204" pitchFamily="34" charset="-122"/>
                <a:ea typeface="微软雅黑" panose="020B0503020204020204" pitchFamily="34" charset="-122"/>
              </a:rPr>
              <a:t>, Flag: SWT ACT</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UpTime</a:t>
            </a:r>
            <a:r>
              <a:rPr lang="en-US" altLang="zh-CN" sz="1400" dirty="0">
                <a:latin typeface="微软雅黑" panose="020B0503020204020204" pitchFamily="34" charset="-122"/>
                <a:ea typeface="微软雅黑" panose="020B0503020204020204" pitchFamily="34" charset="-122"/>
              </a:rPr>
              <a:t>: 00:02:54</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Upstream interface: Register</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Upstream neighbor: NULL</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RPF prime neighbor: NULL</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Downstream interface(s) information:</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Total number of </a:t>
            </a:r>
            <a:r>
              <a:rPr lang="en-US" altLang="zh-CN" sz="1400" dirty="0" err="1">
                <a:latin typeface="微软雅黑" panose="020B0503020204020204" pitchFamily="34" charset="-122"/>
                <a:ea typeface="微软雅黑" panose="020B0503020204020204" pitchFamily="34" charset="-122"/>
              </a:rPr>
              <a:t>downstreams</a:t>
            </a:r>
            <a:r>
              <a:rPr lang="en-US" altLang="zh-CN" sz="1400" dirty="0">
                <a:latin typeface="微软雅黑" panose="020B0503020204020204" pitchFamily="34" charset="-122"/>
                <a:ea typeface="微软雅黑" panose="020B0503020204020204" pitchFamily="34" charset="-122"/>
              </a:rPr>
              <a:t>: 2</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1: Pos2/0/0</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Protocol: </a:t>
            </a:r>
            <a:r>
              <a:rPr lang="en-US" altLang="zh-CN" sz="1400" dirty="0" err="1">
                <a:latin typeface="微软雅黑" panose="020B0503020204020204" pitchFamily="34" charset="-122"/>
                <a:ea typeface="微软雅黑" panose="020B0503020204020204" pitchFamily="34" charset="-122"/>
              </a:rPr>
              <a:t>pim-sm</a:t>
            </a: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UpTime</a:t>
            </a:r>
            <a:r>
              <a:rPr lang="en-US" altLang="zh-CN" sz="1400" dirty="0">
                <a:latin typeface="微软雅黑" panose="020B0503020204020204" pitchFamily="34" charset="-122"/>
                <a:ea typeface="微软雅黑" panose="020B0503020204020204" pitchFamily="34" charset="-122"/>
              </a:rPr>
              <a:t>: 00:02:54, Expires:  -</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2: Pos3/0/0</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Protocol: </a:t>
            </a:r>
            <a:r>
              <a:rPr lang="en-US" altLang="zh-CN" sz="1400" dirty="0" err="1">
                <a:latin typeface="微软雅黑" panose="020B0503020204020204" pitchFamily="34" charset="-122"/>
                <a:ea typeface="微软雅黑" panose="020B0503020204020204" pitchFamily="34" charset="-122"/>
              </a:rPr>
              <a:t>pim-sm</a:t>
            </a: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UpTime</a:t>
            </a:r>
            <a:r>
              <a:rPr lang="en-US" altLang="zh-CN" sz="1400" dirty="0">
                <a:latin typeface="微软雅黑" panose="020B0503020204020204" pitchFamily="34" charset="-122"/>
                <a:ea typeface="微软雅黑" panose="020B0503020204020204" pitchFamily="34" charset="-122"/>
              </a:rPr>
              <a:t>: 00:02:54, Expires: 00:02:36</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a:extLst>
              <a:ext uri="{FF2B5EF4-FFF2-40B4-BE49-F238E27FC236}">
                <a16:creationId xmlns:a16="http://schemas.microsoft.com/office/drawing/2014/main" id="{EFE44731-F793-49DC-8F85-78DBA58A9D8E}"/>
              </a:ext>
            </a:extLst>
          </p:cNvPr>
          <p:cNvSpPr>
            <a:spLocks noGrp="1" noChangeArrowheads="1"/>
          </p:cNvSpPr>
          <p:nvPr>
            <p:ph type="body" sz="quarter" idx="10"/>
          </p:nvPr>
        </p:nvSpPr>
        <p:spPr/>
        <p:txBody>
          <a:bodyPr/>
          <a:lstStyle/>
          <a:p>
            <a:r>
              <a:rPr lang="en-US" altLang="zh-CN" dirty="0">
                <a:solidFill>
                  <a:schemeClr val="bg1">
                    <a:lumMod val="85000"/>
                  </a:schemeClr>
                </a:solidFill>
              </a:rPr>
              <a:t>PIM-SM</a:t>
            </a:r>
            <a:r>
              <a:rPr lang="zh-CN" altLang="en-US" dirty="0">
                <a:solidFill>
                  <a:schemeClr val="bg1">
                    <a:lumMod val="85000"/>
                  </a:schemeClr>
                </a:solidFill>
              </a:rPr>
              <a:t>协议机制</a:t>
            </a:r>
            <a:endParaRPr lang="en-US" altLang="zh-CN" dirty="0">
              <a:solidFill>
                <a:schemeClr val="bg1">
                  <a:lumMod val="85000"/>
                </a:schemeClr>
              </a:solidFill>
            </a:endParaRPr>
          </a:p>
          <a:p>
            <a:r>
              <a:rPr lang="en-US" altLang="zh-CN" dirty="0">
                <a:solidFill>
                  <a:schemeClr val="bg1">
                    <a:lumMod val="85000"/>
                  </a:schemeClr>
                </a:solidFill>
              </a:rPr>
              <a:t>IPv6 PIM-SM</a:t>
            </a:r>
            <a:r>
              <a:rPr lang="zh-CN" altLang="en-US" dirty="0">
                <a:solidFill>
                  <a:schemeClr val="bg1">
                    <a:lumMod val="85000"/>
                  </a:schemeClr>
                </a:solidFill>
              </a:rPr>
              <a:t>配置</a:t>
            </a:r>
          </a:p>
          <a:p>
            <a:r>
              <a:rPr lang="en-US" altLang="zh-CN" b="1" dirty="0"/>
              <a:t>IPv6 PIM-SSM</a:t>
            </a:r>
            <a:r>
              <a:rPr lang="zh-CN" altLang="en-US" b="1" dirty="0"/>
              <a:t>工作原理</a:t>
            </a:r>
            <a:endParaRPr lang="en-US" altLang="zh-CN" b="1" dirty="0"/>
          </a:p>
          <a:p>
            <a:r>
              <a:rPr lang="zh-CN" altLang="en-US" dirty="0">
                <a:solidFill>
                  <a:schemeClr val="bg1">
                    <a:lumMod val="85000"/>
                  </a:schemeClr>
                </a:solidFill>
              </a:rPr>
              <a:t>组播路由管理</a:t>
            </a:r>
          </a:p>
          <a:p>
            <a:r>
              <a:rPr lang="en-US" altLang="zh-CN" dirty="0">
                <a:solidFill>
                  <a:schemeClr val="bg1">
                    <a:lumMod val="85000"/>
                  </a:schemeClr>
                </a:solidFill>
              </a:rPr>
              <a:t>IPv6</a:t>
            </a:r>
            <a:r>
              <a:rPr lang="zh-CN" altLang="en-US" dirty="0">
                <a:solidFill>
                  <a:schemeClr val="bg1">
                    <a:lumMod val="85000"/>
                  </a:schemeClr>
                </a:solidFill>
              </a:rPr>
              <a:t>组播典型应用</a:t>
            </a:r>
          </a:p>
        </p:txBody>
      </p:sp>
    </p:spTree>
    <p:extLst>
      <p:ext uri="{BB962C8B-B14F-4D97-AF65-F5344CB8AC3E}">
        <p14:creationId xmlns:p14="http://schemas.microsoft.com/office/powerpoint/2010/main" val="15730531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61FB2B89-0633-4206-A5AB-7A908A0CB788}"/>
              </a:ext>
            </a:extLst>
          </p:cNvPr>
          <p:cNvSpPr>
            <a:spLocks noGrp="1" noChangeArrowheads="1"/>
          </p:cNvSpPr>
          <p:nvPr>
            <p:ph type="title"/>
          </p:nvPr>
        </p:nvSpPr>
        <p:spPr/>
        <p:txBody>
          <a:bodyPr/>
          <a:lstStyle/>
          <a:p>
            <a:r>
              <a:rPr lang="en-US" altLang="zh-CN"/>
              <a:t>IPv6 PIM-SSM</a:t>
            </a:r>
            <a:r>
              <a:rPr lang="zh-CN" altLang="en-US"/>
              <a:t>概述</a:t>
            </a:r>
          </a:p>
        </p:txBody>
      </p:sp>
      <p:sp>
        <p:nvSpPr>
          <p:cNvPr id="78851" name="Rectangle 3">
            <a:extLst>
              <a:ext uri="{FF2B5EF4-FFF2-40B4-BE49-F238E27FC236}">
                <a16:creationId xmlns:a16="http://schemas.microsoft.com/office/drawing/2014/main" id="{D8F077D7-8B54-4D73-BB97-9DA5AFCA46F5}"/>
              </a:ext>
            </a:extLst>
          </p:cNvPr>
          <p:cNvSpPr>
            <a:spLocks noGrp="1" noChangeArrowheads="1"/>
          </p:cNvSpPr>
          <p:nvPr>
            <p:ph type="body" sz="quarter" idx="10"/>
          </p:nvPr>
        </p:nvSpPr>
        <p:spPr/>
        <p:txBody>
          <a:bodyPr/>
          <a:lstStyle/>
          <a:p>
            <a:r>
              <a:rPr lang="en-US" altLang="zh-CN" dirty="0"/>
              <a:t>SSM</a:t>
            </a:r>
            <a:r>
              <a:rPr lang="zh-CN" altLang="en-US" dirty="0"/>
              <a:t>模型提供了指定源组播的解决方案，配合</a:t>
            </a:r>
            <a:r>
              <a:rPr lang="en-US" altLang="zh-CN" dirty="0"/>
              <a:t>MLDv2</a:t>
            </a:r>
            <a:r>
              <a:rPr lang="zh-CN" altLang="en-US" dirty="0"/>
              <a:t>采用</a:t>
            </a:r>
            <a:r>
              <a:rPr lang="en-US" altLang="zh-CN" dirty="0"/>
              <a:t>IPv6 PIM-SM</a:t>
            </a:r>
            <a:r>
              <a:rPr lang="zh-CN" altLang="en-US" dirty="0"/>
              <a:t>的部分机制来实现。由于最后一跳路由器通过</a:t>
            </a:r>
            <a:r>
              <a:rPr lang="en-US" altLang="zh-CN" dirty="0"/>
              <a:t>MLDv2</a:t>
            </a:r>
            <a:r>
              <a:rPr lang="zh-CN" altLang="en-US" dirty="0"/>
              <a:t>协议已经知道了组播源的地址，可以直接发起指定源</a:t>
            </a:r>
            <a:r>
              <a:rPr lang="en-US" altLang="zh-CN" dirty="0"/>
              <a:t>-</a:t>
            </a:r>
            <a:r>
              <a:rPr lang="zh-CN" altLang="en-US" dirty="0"/>
              <a:t>组的加入过程，在</a:t>
            </a:r>
            <a:r>
              <a:rPr lang="en-US" altLang="zh-CN" dirty="0"/>
              <a:t>SSM</a:t>
            </a:r>
            <a:r>
              <a:rPr lang="zh-CN" altLang="en-US" dirty="0"/>
              <a:t>网络中创建组播源到接收者的</a:t>
            </a:r>
            <a:r>
              <a:rPr lang="en-US" altLang="zh-CN" dirty="0"/>
              <a:t>SPT</a:t>
            </a:r>
          </a:p>
          <a:p>
            <a:pPr lvl="1"/>
            <a:r>
              <a:rPr lang="zh-CN" altLang="en-US" dirty="0"/>
              <a:t>定义了特殊的组播地址：</a:t>
            </a:r>
            <a:r>
              <a:rPr lang="en-US" altLang="zh-CN" dirty="0"/>
              <a:t>FF3x::/32</a:t>
            </a:r>
            <a:r>
              <a:rPr lang="zh-CN" altLang="en-US" dirty="0"/>
              <a:t>，不存在源发现问题</a:t>
            </a:r>
          </a:p>
          <a:p>
            <a:pPr lvl="1"/>
            <a:r>
              <a:rPr lang="zh-CN" altLang="en-US" dirty="0"/>
              <a:t>需要和</a:t>
            </a:r>
            <a:r>
              <a:rPr lang="en-US" altLang="zh-CN" dirty="0"/>
              <a:t>MLDv2</a:t>
            </a:r>
            <a:r>
              <a:rPr lang="zh-CN" altLang="en-US" dirty="0"/>
              <a:t>配合使用</a:t>
            </a:r>
          </a:p>
          <a:p>
            <a:pPr lvl="1"/>
            <a:r>
              <a:rPr lang="zh-CN" altLang="en-US" dirty="0"/>
              <a:t>扩展了</a:t>
            </a:r>
            <a:r>
              <a:rPr lang="en-US" altLang="zh-CN" dirty="0"/>
              <a:t>PIM SM</a:t>
            </a:r>
            <a:r>
              <a:rPr lang="zh-CN" altLang="en-US" dirty="0"/>
              <a:t>协议，</a:t>
            </a:r>
            <a:r>
              <a:rPr lang="en-US" altLang="zh-CN" dirty="0"/>
              <a:t>PIM-SSM</a:t>
            </a:r>
            <a:r>
              <a:rPr lang="zh-CN" altLang="en-US" dirty="0"/>
              <a:t>不涉及</a:t>
            </a:r>
            <a:r>
              <a:rPr lang="en-US" altLang="zh-CN" dirty="0"/>
              <a:t>RP</a:t>
            </a:r>
            <a:r>
              <a:rPr lang="zh-CN" altLang="en-US" dirty="0"/>
              <a:t>、</a:t>
            </a:r>
            <a:r>
              <a:rPr lang="en-US" altLang="zh-CN" dirty="0"/>
              <a:t>BSR</a:t>
            </a:r>
            <a:r>
              <a:rPr lang="zh-CN" altLang="en-US" dirty="0"/>
              <a:t>、</a:t>
            </a:r>
            <a:r>
              <a:rPr lang="en-US" altLang="zh-CN" dirty="0"/>
              <a:t>RPT</a:t>
            </a:r>
            <a:r>
              <a:rPr lang="zh-CN" altLang="en-US" dirty="0"/>
              <a:t>生成、组播源注册等复杂机制</a:t>
            </a:r>
          </a:p>
          <a:p>
            <a:pPr lvl="1"/>
            <a:r>
              <a:rPr lang="zh-CN" altLang="en-US" dirty="0"/>
              <a:t>基于组播源的单播路由直接生成</a:t>
            </a:r>
            <a:r>
              <a:rPr lang="en-US" altLang="zh-CN" dirty="0"/>
              <a:t>SPT</a:t>
            </a:r>
            <a:r>
              <a:rPr lang="zh-CN" altLang="en-US" dirty="0"/>
              <a:t>树，可以实现跨域组播</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A13FCAF3-A2A6-4F43-9A79-8440E18CF636}"/>
              </a:ext>
            </a:extLst>
          </p:cNvPr>
          <p:cNvSpPr>
            <a:spLocks noGrp="1" noChangeArrowheads="1"/>
          </p:cNvSpPr>
          <p:nvPr>
            <p:ph type="title"/>
          </p:nvPr>
        </p:nvSpPr>
        <p:spPr/>
        <p:txBody>
          <a:bodyPr/>
          <a:lstStyle/>
          <a:p>
            <a:r>
              <a:rPr lang="en-US" altLang="zh-CN"/>
              <a:t>IPv6 PIM-SSM</a:t>
            </a:r>
            <a:r>
              <a:rPr lang="zh-CN" altLang="en-US"/>
              <a:t>工作原理</a:t>
            </a:r>
          </a:p>
        </p:txBody>
      </p:sp>
      <p:pic>
        <p:nvPicPr>
          <p:cNvPr id="268" name="Picture 2" descr="G:\做的项目\公共\扁平图标切换\更新2015_01_21\oss扁平图标库2015_01_21更新-04.png">
            <a:extLst>
              <a:ext uri="{FF2B5EF4-FFF2-40B4-BE49-F238E27FC236}">
                <a16:creationId xmlns:a16="http://schemas.microsoft.com/office/drawing/2014/main" id="{A19AED26-AABA-48F0-A70A-C8AB0DF20B76}"/>
              </a:ext>
            </a:extLst>
          </p:cNvPr>
          <p:cNvPicPr>
            <a:picLocks noChangeAspect="1" noChangeArrowheads="1"/>
          </p:cNvPicPr>
          <p:nvPr/>
        </p:nvPicPr>
        <p:blipFill>
          <a:blip r:embed="rId3" cstate="print"/>
          <a:stretch>
            <a:fillRect/>
          </a:stretch>
        </p:blipFill>
        <p:spPr bwMode="auto">
          <a:xfrm>
            <a:off x="8042228" y="1246064"/>
            <a:ext cx="720000" cy="671183"/>
          </a:xfrm>
          <a:prstGeom prst="rect">
            <a:avLst/>
          </a:prstGeom>
          <a:noFill/>
        </p:spPr>
      </p:pic>
      <p:pic>
        <p:nvPicPr>
          <p:cNvPr id="269" name="Picture 2" descr="G:\做的项目\公共\扁平图标切换\更新2015_01_21\oss扁平图标库2015_01_21更新-04.png">
            <a:extLst>
              <a:ext uri="{FF2B5EF4-FFF2-40B4-BE49-F238E27FC236}">
                <a16:creationId xmlns:a16="http://schemas.microsoft.com/office/drawing/2014/main" id="{66AB1937-2C8E-47C7-8411-9C18D8D2335E}"/>
              </a:ext>
            </a:extLst>
          </p:cNvPr>
          <p:cNvPicPr>
            <a:picLocks noChangeAspect="1" noChangeArrowheads="1"/>
          </p:cNvPicPr>
          <p:nvPr/>
        </p:nvPicPr>
        <p:blipFill>
          <a:blip r:embed="rId3" cstate="print"/>
          <a:stretch>
            <a:fillRect/>
          </a:stretch>
        </p:blipFill>
        <p:spPr bwMode="auto">
          <a:xfrm>
            <a:off x="6167968" y="4533428"/>
            <a:ext cx="720000" cy="671183"/>
          </a:xfrm>
          <a:prstGeom prst="rect">
            <a:avLst/>
          </a:prstGeom>
          <a:noFill/>
        </p:spPr>
      </p:pic>
      <p:sp>
        <p:nvSpPr>
          <p:cNvPr id="270" name="Line 10">
            <a:extLst>
              <a:ext uri="{FF2B5EF4-FFF2-40B4-BE49-F238E27FC236}">
                <a16:creationId xmlns:a16="http://schemas.microsoft.com/office/drawing/2014/main" id="{CAAA060D-CC78-455E-A928-436D51951E36}"/>
              </a:ext>
            </a:extLst>
          </p:cNvPr>
          <p:cNvSpPr>
            <a:spLocks noChangeShapeType="1"/>
          </p:cNvSpPr>
          <p:nvPr/>
        </p:nvSpPr>
        <p:spPr bwMode="auto">
          <a:xfrm flipV="1">
            <a:off x="3757571" y="2321402"/>
            <a:ext cx="0" cy="201600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71" name="Line 25">
            <a:extLst>
              <a:ext uri="{FF2B5EF4-FFF2-40B4-BE49-F238E27FC236}">
                <a16:creationId xmlns:a16="http://schemas.microsoft.com/office/drawing/2014/main" id="{13AD3EAD-A0E5-4E91-A71B-24D8A5FA960C}"/>
              </a:ext>
            </a:extLst>
          </p:cNvPr>
          <p:cNvSpPr>
            <a:spLocks noChangeShapeType="1"/>
          </p:cNvSpPr>
          <p:nvPr/>
        </p:nvSpPr>
        <p:spPr bwMode="auto">
          <a:xfrm>
            <a:off x="3757571" y="4135558"/>
            <a:ext cx="646201"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72" name="Line 26">
            <a:extLst>
              <a:ext uri="{FF2B5EF4-FFF2-40B4-BE49-F238E27FC236}">
                <a16:creationId xmlns:a16="http://schemas.microsoft.com/office/drawing/2014/main" id="{FBED5D5D-C8E3-4A38-8F7B-AF9FCBA86CAE}"/>
              </a:ext>
            </a:extLst>
          </p:cNvPr>
          <p:cNvSpPr>
            <a:spLocks noChangeShapeType="1"/>
          </p:cNvSpPr>
          <p:nvPr/>
        </p:nvSpPr>
        <p:spPr bwMode="auto">
          <a:xfrm>
            <a:off x="3757571" y="2530952"/>
            <a:ext cx="646201"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73" name="Line 28">
            <a:extLst>
              <a:ext uri="{FF2B5EF4-FFF2-40B4-BE49-F238E27FC236}">
                <a16:creationId xmlns:a16="http://schemas.microsoft.com/office/drawing/2014/main" id="{B379582A-CA2F-421D-A991-EA0C268187A6}"/>
              </a:ext>
            </a:extLst>
          </p:cNvPr>
          <p:cNvSpPr>
            <a:spLocks noChangeShapeType="1"/>
          </p:cNvSpPr>
          <p:nvPr/>
        </p:nvSpPr>
        <p:spPr bwMode="auto">
          <a:xfrm>
            <a:off x="3071504" y="3307466"/>
            <a:ext cx="686067"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74" name="Line 26">
            <a:extLst>
              <a:ext uri="{FF2B5EF4-FFF2-40B4-BE49-F238E27FC236}">
                <a16:creationId xmlns:a16="http://schemas.microsoft.com/office/drawing/2014/main" id="{626E090F-5B82-495A-809F-6F0D221D0575}"/>
              </a:ext>
            </a:extLst>
          </p:cNvPr>
          <p:cNvSpPr>
            <a:spLocks noChangeShapeType="1"/>
          </p:cNvSpPr>
          <p:nvPr/>
        </p:nvSpPr>
        <p:spPr bwMode="auto">
          <a:xfrm flipV="1">
            <a:off x="5123772" y="2012167"/>
            <a:ext cx="1044170" cy="518749"/>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75" name="Line 26">
            <a:extLst>
              <a:ext uri="{FF2B5EF4-FFF2-40B4-BE49-F238E27FC236}">
                <a16:creationId xmlns:a16="http://schemas.microsoft.com/office/drawing/2014/main" id="{1C5B01DA-64A1-4B28-AF70-6F0D9000C16E}"/>
              </a:ext>
            </a:extLst>
          </p:cNvPr>
          <p:cNvSpPr>
            <a:spLocks noChangeShapeType="1"/>
          </p:cNvSpPr>
          <p:nvPr/>
        </p:nvSpPr>
        <p:spPr bwMode="auto">
          <a:xfrm>
            <a:off x="5123746" y="2530916"/>
            <a:ext cx="1044187" cy="776549"/>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276" name="组合 275">
            <a:extLst>
              <a:ext uri="{FF2B5EF4-FFF2-40B4-BE49-F238E27FC236}">
                <a16:creationId xmlns:a16="http://schemas.microsoft.com/office/drawing/2014/main" id="{F38C8615-7DFD-46C1-9F08-2F750EDE0C0E}"/>
              </a:ext>
            </a:extLst>
          </p:cNvPr>
          <p:cNvGrpSpPr/>
          <p:nvPr/>
        </p:nvGrpSpPr>
        <p:grpSpPr>
          <a:xfrm>
            <a:off x="4532447" y="2803410"/>
            <a:ext cx="427038" cy="295275"/>
            <a:chOff x="4555377" y="3068960"/>
            <a:chExt cx="427038" cy="295275"/>
          </a:xfrm>
        </p:grpSpPr>
        <p:sp>
          <p:nvSpPr>
            <p:cNvPr id="277" name="Line 37">
              <a:extLst>
                <a:ext uri="{FF2B5EF4-FFF2-40B4-BE49-F238E27FC236}">
                  <a16:creationId xmlns:a16="http://schemas.microsoft.com/office/drawing/2014/main" id="{A480D215-C456-4B9A-BDCF-886CBC49874A}"/>
                </a:ext>
              </a:extLst>
            </p:cNvPr>
            <p:cNvSpPr>
              <a:spLocks noChangeShapeType="1"/>
            </p:cNvSpPr>
            <p:nvPr/>
          </p:nvSpPr>
          <p:spPr bwMode="auto">
            <a:xfrm flipV="1">
              <a:off x="4768896" y="3068960"/>
              <a:ext cx="0" cy="293485"/>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78" name="Line 38">
              <a:extLst>
                <a:ext uri="{FF2B5EF4-FFF2-40B4-BE49-F238E27FC236}">
                  <a16:creationId xmlns:a16="http://schemas.microsoft.com/office/drawing/2014/main" id="{6FD963C3-D6F5-465D-897C-BAD7511D841C}"/>
                </a:ext>
              </a:extLst>
            </p:cNvPr>
            <p:cNvSpPr>
              <a:spLocks noChangeShapeType="1"/>
            </p:cNvSpPr>
            <p:nvPr/>
          </p:nvSpPr>
          <p:spPr bwMode="auto">
            <a:xfrm>
              <a:off x="4555377" y="3364235"/>
              <a:ext cx="427038"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grpSp>
      <p:pic>
        <p:nvPicPr>
          <p:cNvPr id="279" name="Picture 2" descr="G:\做的项目\公共\扁平图标切换\更新2015_01_21\oss扁平图标库2015_01_21更新-04.png">
            <a:extLst>
              <a:ext uri="{FF2B5EF4-FFF2-40B4-BE49-F238E27FC236}">
                <a16:creationId xmlns:a16="http://schemas.microsoft.com/office/drawing/2014/main" id="{B4C305BF-7131-4AAF-B93A-DBD56C3753E3}"/>
              </a:ext>
            </a:extLst>
          </p:cNvPr>
          <p:cNvPicPr>
            <a:picLocks noChangeAspect="1" noChangeArrowheads="1"/>
          </p:cNvPicPr>
          <p:nvPr/>
        </p:nvPicPr>
        <p:blipFill>
          <a:blip r:embed="rId3" cstate="print"/>
          <a:stretch>
            <a:fillRect/>
          </a:stretch>
        </p:blipFill>
        <p:spPr bwMode="auto">
          <a:xfrm>
            <a:off x="4403772" y="2193945"/>
            <a:ext cx="720000" cy="671183"/>
          </a:xfrm>
          <a:prstGeom prst="rect">
            <a:avLst/>
          </a:prstGeom>
          <a:noFill/>
        </p:spPr>
      </p:pic>
      <p:sp>
        <p:nvSpPr>
          <p:cNvPr id="280" name="Line 13">
            <a:extLst>
              <a:ext uri="{FF2B5EF4-FFF2-40B4-BE49-F238E27FC236}">
                <a16:creationId xmlns:a16="http://schemas.microsoft.com/office/drawing/2014/main" id="{C39C76F1-4071-4DC8-BAB5-41F2AC5F6F01}"/>
              </a:ext>
            </a:extLst>
          </p:cNvPr>
          <p:cNvSpPr>
            <a:spLocks noChangeShapeType="1"/>
          </p:cNvSpPr>
          <p:nvPr/>
        </p:nvSpPr>
        <p:spPr bwMode="auto">
          <a:xfrm>
            <a:off x="7677103" y="1580594"/>
            <a:ext cx="365125"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81" name="Line 18">
            <a:extLst>
              <a:ext uri="{FF2B5EF4-FFF2-40B4-BE49-F238E27FC236}">
                <a16:creationId xmlns:a16="http://schemas.microsoft.com/office/drawing/2014/main" id="{8DA55A76-BF04-4878-BCFF-A2A83BC91774}"/>
              </a:ext>
            </a:extLst>
          </p:cNvPr>
          <p:cNvSpPr>
            <a:spLocks noChangeShapeType="1"/>
          </p:cNvSpPr>
          <p:nvPr/>
        </p:nvSpPr>
        <p:spPr bwMode="auto">
          <a:xfrm>
            <a:off x="7677103" y="1376892"/>
            <a:ext cx="0" cy="124888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282" name="Group 39">
            <a:extLst>
              <a:ext uri="{FF2B5EF4-FFF2-40B4-BE49-F238E27FC236}">
                <a16:creationId xmlns:a16="http://schemas.microsoft.com/office/drawing/2014/main" id="{7BEEA5C4-5B40-48DA-B313-02ADF9D68D68}"/>
              </a:ext>
            </a:extLst>
          </p:cNvPr>
          <p:cNvGrpSpPr>
            <a:grpSpLocks/>
          </p:cNvGrpSpPr>
          <p:nvPr/>
        </p:nvGrpSpPr>
        <p:grpSpPr bwMode="auto">
          <a:xfrm>
            <a:off x="4532447" y="3624259"/>
            <a:ext cx="427038" cy="295275"/>
            <a:chOff x="1775" y="2120"/>
            <a:chExt cx="240" cy="165"/>
          </a:xfrm>
        </p:grpSpPr>
        <p:sp>
          <p:nvSpPr>
            <p:cNvPr id="283" name="Line 40">
              <a:extLst>
                <a:ext uri="{FF2B5EF4-FFF2-40B4-BE49-F238E27FC236}">
                  <a16:creationId xmlns:a16="http://schemas.microsoft.com/office/drawing/2014/main" id="{D40BC14A-2949-4220-B132-D3ED3560C3DE}"/>
                </a:ext>
              </a:extLst>
            </p:cNvPr>
            <p:cNvSpPr>
              <a:spLocks noChangeShapeType="1"/>
            </p:cNvSpPr>
            <p:nvPr/>
          </p:nvSpPr>
          <p:spPr bwMode="auto">
            <a:xfrm>
              <a:off x="1895" y="2121"/>
              <a:ext cx="0" cy="164"/>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84" name="Line 41">
              <a:extLst>
                <a:ext uri="{FF2B5EF4-FFF2-40B4-BE49-F238E27FC236}">
                  <a16:creationId xmlns:a16="http://schemas.microsoft.com/office/drawing/2014/main" id="{9C339979-B682-4548-97E3-FE9DAE10BE70}"/>
                </a:ext>
              </a:extLst>
            </p:cNvPr>
            <p:cNvSpPr>
              <a:spLocks noChangeShapeType="1"/>
            </p:cNvSpPr>
            <p:nvPr/>
          </p:nvSpPr>
          <p:spPr bwMode="auto">
            <a:xfrm>
              <a:off x="1775" y="2120"/>
              <a:ext cx="240"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pic>
        <p:nvPicPr>
          <p:cNvPr id="285" name="Picture 2" descr="G:\做的项目\公共\扁平图标切换\更新2015_01_21\oss扁平图标库2015_01_21更新-04.png">
            <a:extLst>
              <a:ext uri="{FF2B5EF4-FFF2-40B4-BE49-F238E27FC236}">
                <a16:creationId xmlns:a16="http://schemas.microsoft.com/office/drawing/2014/main" id="{FDB43AAF-BA2F-4463-96D0-5985441FF10E}"/>
              </a:ext>
            </a:extLst>
          </p:cNvPr>
          <p:cNvPicPr>
            <a:picLocks noChangeAspect="1" noChangeArrowheads="1"/>
          </p:cNvPicPr>
          <p:nvPr/>
        </p:nvPicPr>
        <p:blipFill>
          <a:blip r:embed="rId3" cstate="print"/>
          <a:stretch>
            <a:fillRect/>
          </a:stretch>
        </p:blipFill>
        <p:spPr bwMode="auto">
          <a:xfrm>
            <a:off x="4403772" y="3847526"/>
            <a:ext cx="720000" cy="671183"/>
          </a:xfrm>
          <a:prstGeom prst="rect">
            <a:avLst/>
          </a:prstGeom>
          <a:noFill/>
        </p:spPr>
      </p:pic>
      <p:grpSp>
        <p:nvGrpSpPr>
          <p:cNvPr id="286" name="Group 39">
            <a:extLst>
              <a:ext uri="{FF2B5EF4-FFF2-40B4-BE49-F238E27FC236}">
                <a16:creationId xmlns:a16="http://schemas.microsoft.com/office/drawing/2014/main" id="{ADDB52B8-06BB-4E54-AF4D-47E923B288DF}"/>
              </a:ext>
            </a:extLst>
          </p:cNvPr>
          <p:cNvGrpSpPr>
            <a:grpSpLocks/>
          </p:cNvGrpSpPr>
          <p:nvPr/>
        </p:nvGrpSpPr>
        <p:grpSpPr bwMode="auto">
          <a:xfrm>
            <a:off x="6332194" y="2752389"/>
            <a:ext cx="427038" cy="295275"/>
            <a:chOff x="1775" y="2120"/>
            <a:chExt cx="240" cy="165"/>
          </a:xfrm>
        </p:grpSpPr>
        <p:sp>
          <p:nvSpPr>
            <p:cNvPr id="287" name="Line 40">
              <a:extLst>
                <a:ext uri="{FF2B5EF4-FFF2-40B4-BE49-F238E27FC236}">
                  <a16:creationId xmlns:a16="http://schemas.microsoft.com/office/drawing/2014/main" id="{17BCDCB2-A386-47CE-BD02-B00E03BD8C69}"/>
                </a:ext>
              </a:extLst>
            </p:cNvPr>
            <p:cNvSpPr>
              <a:spLocks noChangeShapeType="1"/>
            </p:cNvSpPr>
            <p:nvPr/>
          </p:nvSpPr>
          <p:spPr bwMode="auto">
            <a:xfrm>
              <a:off x="1895" y="2121"/>
              <a:ext cx="0" cy="164"/>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88" name="Line 41">
              <a:extLst>
                <a:ext uri="{FF2B5EF4-FFF2-40B4-BE49-F238E27FC236}">
                  <a16:creationId xmlns:a16="http://schemas.microsoft.com/office/drawing/2014/main" id="{56701260-4B28-4383-ADFA-58572A86E1FD}"/>
                </a:ext>
              </a:extLst>
            </p:cNvPr>
            <p:cNvSpPr>
              <a:spLocks noChangeShapeType="1"/>
            </p:cNvSpPr>
            <p:nvPr/>
          </p:nvSpPr>
          <p:spPr bwMode="auto">
            <a:xfrm>
              <a:off x="1775" y="2120"/>
              <a:ext cx="240"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pic>
        <p:nvPicPr>
          <p:cNvPr id="289" name="Picture 2" descr="G:\做的项目\公共\扁平图标切换\更新2015_01_21\oss扁平图标库2015_01_21更新-04.png">
            <a:extLst>
              <a:ext uri="{FF2B5EF4-FFF2-40B4-BE49-F238E27FC236}">
                <a16:creationId xmlns:a16="http://schemas.microsoft.com/office/drawing/2014/main" id="{C5804909-F1C0-4710-9E51-DC501710A200}"/>
              </a:ext>
            </a:extLst>
          </p:cNvPr>
          <p:cNvPicPr>
            <a:picLocks noChangeAspect="1" noChangeArrowheads="1"/>
          </p:cNvPicPr>
          <p:nvPr/>
        </p:nvPicPr>
        <p:blipFill>
          <a:blip r:embed="rId3" cstate="print"/>
          <a:stretch>
            <a:fillRect/>
          </a:stretch>
        </p:blipFill>
        <p:spPr bwMode="auto">
          <a:xfrm>
            <a:off x="6167968" y="2979167"/>
            <a:ext cx="720000" cy="671183"/>
          </a:xfrm>
          <a:prstGeom prst="rect">
            <a:avLst/>
          </a:prstGeom>
          <a:noFill/>
          <a:ln>
            <a:solidFill>
              <a:srgbClr val="002060"/>
            </a:solidFill>
          </a:ln>
        </p:spPr>
      </p:pic>
      <p:grpSp>
        <p:nvGrpSpPr>
          <p:cNvPr id="290" name="Group 39">
            <a:extLst>
              <a:ext uri="{FF2B5EF4-FFF2-40B4-BE49-F238E27FC236}">
                <a16:creationId xmlns:a16="http://schemas.microsoft.com/office/drawing/2014/main" id="{97250BF5-1D9E-49C3-9314-05584AE4A877}"/>
              </a:ext>
            </a:extLst>
          </p:cNvPr>
          <p:cNvGrpSpPr>
            <a:grpSpLocks/>
          </p:cNvGrpSpPr>
          <p:nvPr/>
        </p:nvGrpSpPr>
        <p:grpSpPr bwMode="auto">
          <a:xfrm>
            <a:off x="6310263" y="1446518"/>
            <a:ext cx="427038" cy="295275"/>
            <a:chOff x="1775" y="2120"/>
            <a:chExt cx="240" cy="165"/>
          </a:xfrm>
        </p:grpSpPr>
        <p:sp>
          <p:nvSpPr>
            <p:cNvPr id="291" name="Line 40">
              <a:extLst>
                <a:ext uri="{FF2B5EF4-FFF2-40B4-BE49-F238E27FC236}">
                  <a16:creationId xmlns:a16="http://schemas.microsoft.com/office/drawing/2014/main" id="{E0974210-80EA-40C3-895F-E49E345846D3}"/>
                </a:ext>
              </a:extLst>
            </p:cNvPr>
            <p:cNvSpPr>
              <a:spLocks noChangeShapeType="1"/>
            </p:cNvSpPr>
            <p:nvPr/>
          </p:nvSpPr>
          <p:spPr bwMode="auto">
            <a:xfrm>
              <a:off x="1895" y="2121"/>
              <a:ext cx="0" cy="164"/>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92" name="Line 41">
              <a:extLst>
                <a:ext uri="{FF2B5EF4-FFF2-40B4-BE49-F238E27FC236}">
                  <a16:creationId xmlns:a16="http://schemas.microsoft.com/office/drawing/2014/main" id="{B741EE90-C5B5-4BDB-8AC9-06403266ED44}"/>
                </a:ext>
              </a:extLst>
            </p:cNvPr>
            <p:cNvSpPr>
              <a:spLocks noChangeShapeType="1"/>
            </p:cNvSpPr>
            <p:nvPr/>
          </p:nvSpPr>
          <p:spPr bwMode="auto">
            <a:xfrm>
              <a:off x="1775" y="2120"/>
              <a:ext cx="240"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pic>
        <p:nvPicPr>
          <p:cNvPr id="293" name="Picture 2" descr="G:\做的项目\公共\扁平图标切换\更新2015_01_21\oss扁平图标库2015_01_21更新-04.png">
            <a:extLst>
              <a:ext uri="{FF2B5EF4-FFF2-40B4-BE49-F238E27FC236}">
                <a16:creationId xmlns:a16="http://schemas.microsoft.com/office/drawing/2014/main" id="{FB56B1B4-2F21-4556-AFC0-4771D87F5921}"/>
              </a:ext>
            </a:extLst>
          </p:cNvPr>
          <p:cNvPicPr>
            <a:picLocks noChangeAspect="1" noChangeArrowheads="1"/>
          </p:cNvPicPr>
          <p:nvPr/>
        </p:nvPicPr>
        <p:blipFill>
          <a:blip r:embed="rId3" cstate="print"/>
          <a:stretch>
            <a:fillRect/>
          </a:stretch>
        </p:blipFill>
        <p:spPr bwMode="auto">
          <a:xfrm>
            <a:off x="6167968" y="1650220"/>
            <a:ext cx="720000" cy="671183"/>
          </a:xfrm>
          <a:prstGeom prst="rect">
            <a:avLst/>
          </a:prstGeom>
          <a:noFill/>
        </p:spPr>
      </p:pic>
      <p:sp>
        <p:nvSpPr>
          <p:cNvPr id="294" name="Line 13">
            <a:extLst>
              <a:ext uri="{FF2B5EF4-FFF2-40B4-BE49-F238E27FC236}">
                <a16:creationId xmlns:a16="http://schemas.microsoft.com/office/drawing/2014/main" id="{A3BA0249-89E3-4E09-A049-701F8DDA6E24}"/>
              </a:ext>
            </a:extLst>
          </p:cNvPr>
          <p:cNvSpPr>
            <a:spLocks noChangeShapeType="1"/>
          </p:cNvSpPr>
          <p:nvPr/>
        </p:nvSpPr>
        <p:spPr bwMode="auto">
          <a:xfrm>
            <a:off x="7677103" y="2488046"/>
            <a:ext cx="365125"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95" name="Line 26">
            <a:extLst>
              <a:ext uri="{FF2B5EF4-FFF2-40B4-BE49-F238E27FC236}">
                <a16:creationId xmlns:a16="http://schemas.microsoft.com/office/drawing/2014/main" id="{417FAE45-8E40-413A-A107-779D0D733427}"/>
              </a:ext>
            </a:extLst>
          </p:cNvPr>
          <p:cNvSpPr>
            <a:spLocks noChangeShapeType="1"/>
          </p:cNvSpPr>
          <p:nvPr/>
        </p:nvSpPr>
        <p:spPr bwMode="auto">
          <a:xfrm>
            <a:off x="6887968" y="1980919"/>
            <a:ext cx="774168"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96" name="Line 13">
            <a:extLst>
              <a:ext uri="{FF2B5EF4-FFF2-40B4-BE49-F238E27FC236}">
                <a16:creationId xmlns:a16="http://schemas.microsoft.com/office/drawing/2014/main" id="{A5956007-573F-4046-9A4A-2CF265149AD0}"/>
              </a:ext>
            </a:extLst>
          </p:cNvPr>
          <p:cNvSpPr>
            <a:spLocks noChangeShapeType="1"/>
          </p:cNvSpPr>
          <p:nvPr/>
        </p:nvSpPr>
        <p:spPr bwMode="auto">
          <a:xfrm>
            <a:off x="8384482" y="2443372"/>
            <a:ext cx="1526917" cy="857007"/>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97" name="Line 13">
            <a:extLst>
              <a:ext uri="{FF2B5EF4-FFF2-40B4-BE49-F238E27FC236}">
                <a16:creationId xmlns:a16="http://schemas.microsoft.com/office/drawing/2014/main" id="{263963C9-E567-498A-9E3A-2A82417D6525}"/>
              </a:ext>
            </a:extLst>
          </p:cNvPr>
          <p:cNvSpPr>
            <a:spLocks noChangeShapeType="1"/>
          </p:cNvSpPr>
          <p:nvPr/>
        </p:nvSpPr>
        <p:spPr bwMode="auto">
          <a:xfrm flipV="1">
            <a:off x="6887969" y="3332829"/>
            <a:ext cx="3023424" cy="1540225"/>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98" name="Line 10">
            <a:extLst>
              <a:ext uri="{FF2B5EF4-FFF2-40B4-BE49-F238E27FC236}">
                <a16:creationId xmlns:a16="http://schemas.microsoft.com/office/drawing/2014/main" id="{5F1E5F0A-A5A5-4B16-A13C-B54498734B45}"/>
              </a:ext>
            </a:extLst>
          </p:cNvPr>
          <p:cNvSpPr>
            <a:spLocks noChangeShapeType="1"/>
          </p:cNvSpPr>
          <p:nvPr/>
        </p:nvSpPr>
        <p:spPr bwMode="auto">
          <a:xfrm flipH="1" flipV="1">
            <a:off x="6527967" y="3640717"/>
            <a:ext cx="0" cy="890885"/>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99" name="Line 25">
            <a:extLst>
              <a:ext uri="{FF2B5EF4-FFF2-40B4-BE49-F238E27FC236}">
                <a16:creationId xmlns:a16="http://schemas.microsoft.com/office/drawing/2014/main" id="{ADBFA460-D2B1-4010-8482-23EDE422B773}"/>
              </a:ext>
            </a:extLst>
          </p:cNvPr>
          <p:cNvSpPr>
            <a:spLocks noChangeShapeType="1"/>
          </p:cNvSpPr>
          <p:nvPr/>
        </p:nvSpPr>
        <p:spPr bwMode="auto">
          <a:xfrm>
            <a:off x="5123729" y="4135559"/>
            <a:ext cx="1044187" cy="72126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pic>
        <p:nvPicPr>
          <p:cNvPr id="300" name="图片 299" descr="PC.png">
            <a:extLst>
              <a:ext uri="{FF2B5EF4-FFF2-40B4-BE49-F238E27FC236}">
                <a16:creationId xmlns:a16="http://schemas.microsoft.com/office/drawing/2014/main" id="{509D4E2D-C421-4607-B1D9-25DFB5267D4F}"/>
              </a:ext>
            </a:extLst>
          </p:cNvPr>
          <p:cNvPicPr>
            <a:picLocks noChangeAspect="1"/>
          </p:cNvPicPr>
          <p:nvPr/>
        </p:nvPicPr>
        <p:blipFill>
          <a:blip r:embed="rId4" cstate="print"/>
          <a:stretch>
            <a:fillRect/>
          </a:stretch>
        </p:blipFill>
        <p:spPr>
          <a:xfrm>
            <a:off x="6192516" y="5864660"/>
            <a:ext cx="662531" cy="508824"/>
          </a:xfrm>
          <a:prstGeom prst="rect">
            <a:avLst/>
          </a:prstGeom>
        </p:spPr>
      </p:pic>
      <p:sp>
        <p:nvSpPr>
          <p:cNvPr id="301" name="Line 10">
            <a:extLst>
              <a:ext uri="{FF2B5EF4-FFF2-40B4-BE49-F238E27FC236}">
                <a16:creationId xmlns:a16="http://schemas.microsoft.com/office/drawing/2014/main" id="{1ED1AD5A-0C72-42A4-8A04-F17A0F4B8867}"/>
              </a:ext>
            </a:extLst>
          </p:cNvPr>
          <p:cNvSpPr>
            <a:spLocks noChangeShapeType="1"/>
          </p:cNvSpPr>
          <p:nvPr/>
        </p:nvSpPr>
        <p:spPr bwMode="auto">
          <a:xfrm flipH="1" flipV="1">
            <a:off x="6545712" y="5204609"/>
            <a:ext cx="1" cy="695133"/>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02" name="Rectangle 52">
            <a:extLst>
              <a:ext uri="{FF2B5EF4-FFF2-40B4-BE49-F238E27FC236}">
                <a16:creationId xmlns:a16="http://schemas.microsoft.com/office/drawing/2014/main" id="{43472006-51BC-48BE-B226-642B7B0F5596}"/>
              </a:ext>
            </a:extLst>
          </p:cNvPr>
          <p:cNvSpPr>
            <a:spLocks noChangeArrowheads="1"/>
          </p:cNvSpPr>
          <p:nvPr/>
        </p:nvSpPr>
        <p:spPr bwMode="auto">
          <a:xfrm>
            <a:off x="6926432" y="2763587"/>
            <a:ext cx="277320" cy="24622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lang="en-US" altLang="zh-CN" sz="1600" b="1" dirty="0">
                <a:latin typeface="微软雅黑" panose="020B0503020204020204" pitchFamily="34" charset="-122"/>
                <a:ea typeface="微软雅黑" panose="020B0503020204020204" pitchFamily="34" charset="-122"/>
              </a:rPr>
              <a:t>RP</a:t>
            </a:r>
          </a:p>
        </p:txBody>
      </p:sp>
      <p:sp>
        <p:nvSpPr>
          <p:cNvPr id="303" name="Line 323">
            <a:extLst>
              <a:ext uri="{FF2B5EF4-FFF2-40B4-BE49-F238E27FC236}">
                <a16:creationId xmlns:a16="http://schemas.microsoft.com/office/drawing/2014/main" id="{1011F854-6F56-40D5-9CC0-17994A12D0F8}"/>
              </a:ext>
            </a:extLst>
          </p:cNvPr>
          <p:cNvSpPr>
            <a:spLocks noChangeShapeType="1"/>
          </p:cNvSpPr>
          <p:nvPr/>
        </p:nvSpPr>
        <p:spPr bwMode="auto">
          <a:xfrm flipH="1">
            <a:off x="2598391" y="5974462"/>
            <a:ext cx="741221" cy="0"/>
          </a:xfrm>
          <a:prstGeom prst="line">
            <a:avLst/>
          </a:prstGeom>
          <a:noFill/>
          <a:ln w="28575">
            <a:solidFill>
              <a:schemeClr val="accent2">
                <a:lumMod val="50000"/>
              </a:schemeClr>
            </a:solidFill>
            <a:round/>
            <a:headEnd type="triangle" w="med" len="med"/>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04" name="Rectangle 329">
            <a:extLst>
              <a:ext uri="{FF2B5EF4-FFF2-40B4-BE49-F238E27FC236}">
                <a16:creationId xmlns:a16="http://schemas.microsoft.com/office/drawing/2014/main" id="{461EFC8D-FC6E-4CAE-8DA6-4F59FADC126C}"/>
              </a:ext>
            </a:extLst>
          </p:cNvPr>
          <p:cNvSpPr>
            <a:spLocks noChangeArrowheads="1"/>
          </p:cNvSpPr>
          <p:nvPr/>
        </p:nvSpPr>
        <p:spPr bwMode="auto">
          <a:xfrm>
            <a:off x="1469029" y="5337348"/>
            <a:ext cx="978546" cy="289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1" tIns="51771" rIns="103541" bIns="51771">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lang="zh-CN" altLang="en-US" sz="1200" dirty="0">
                <a:latin typeface="微软雅黑" panose="020B0503020204020204" pitchFamily="34" charset="-122"/>
                <a:ea typeface="微软雅黑" panose="020B0503020204020204" pitchFamily="34" charset="-122"/>
              </a:rPr>
              <a:t>最短路径树</a:t>
            </a:r>
          </a:p>
        </p:txBody>
      </p:sp>
      <p:sp>
        <p:nvSpPr>
          <p:cNvPr id="305" name="Line 330">
            <a:extLst>
              <a:ext uri="{FF2B5EF4-FFF2-40B4-BE49-F238E27FC236}">
                <a16:creationId xmlns:a16="http://schemas.microsoft.com/office/drawing/2014/main" id="{6DF50563-2CA1-45DB-A6CE-E29272CCAF24}"/>
              </a:ext>
            </a:extLst>
          </p:cNvPr>
          <p:cNvSpPr>
            <a:spLocks noChangeShapeType="1"/>
          </p:cNvSpPr>
          <p:nvPr/>
        </p:nvSpPr>
        <p:spPr bwMode="auto">
          <a:xfrm flipH="1">
            <a:off x="2619613" y="5501581"/>
            <a:ext cx="720000" cy="0"/>
          </a:xfrm>
          <a:prstGeom prst="line">
            <a:avLst/>
          </a:prstGeom>
          <a:noFill/>
          <a:ln w="28575">
            <a:solidFill>
              <a:srgbClr val="FFC000"/>
            </a:solidFill>
            <a:prstDash val="dash"/>
            <a:round/>
            <a:headEnd type="triangle" w="med" len="me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06" name="Rectangle 338">
            <a:extLst>
              <a:ext uri="{FF2B5EF4-FFF2-40B4-BE49-F238E27FC236}">
                <a16:creationId xmlns:a16="http://schemas.microsoft.com/office/drawing/2014/main" id="{4ED1FE31-9F49-4652-817C-2258F09C85F3}"/>
              </a:ext>
            </a:extLst>
          </p:cNvPr>
          <p:cNvSpPr>
            <a:spLocks noChangeArrowheads="1"/>
          </p:cNvSpPr>
          <p:nvPr/>
        </p:nvSpPr>
        <p:spPr bwMode="auto">
          <a:xfrm>
            <a:off x="1469029" y="4747754"/>
            <a:ext cx="824657" cy="289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1" tIns="51771" rIns="103541" bIns="51771">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lang="zh-CN" altLang="en-US" sz="1200" dirty="0">
                <a:latin typeface="微软雅黑" panose="020B0503020204020204" pitchFamily="34" charset="-122"/>
                <a:ea typeface="微软雅黑" panose="020B0503020204020204" pitchFamily="34" charset="-122"/>
              </a:rPr>
              <a:t>组播报文</a:t>
            </a:r>
          </a:p>
        </p:txBody>
      </p:sp>
      <p:sp>
        <p:nvSpPr>
          <p:cNvPr id="307" name="Line 339">
            <a:extLst>
              <a:ext uri="{FF2B5EF4-FFF2-40B4-BE49-F238E27FC236}">
                <a16:creationId xmlns:a16="http://schemas.microsoft.com/office/drawing/2014/main" id="{A16C6501-B4F2-4B73-9D7B-96834809D8D0}"/>
              </a:ext>
            </a:extLst>
          </p:cNvPr>
          <p:cNvSpPr>
            <a:spLocks noChangeShapeType="1"/>
          </p:cNvSpPr>
          <p:nvPr/>
        </p:nvSpPr>
        <p:spPr bwMode="auto">
          <a:xfrm flipH="1">
            <a:off x="1775584" y="3176972"/>
            <a:ext cx="540000" cy="0"/>
          </a:xfrm>
          <a:prstGeom prst="line">
            <a:avLst/>
          </a:prstGeom>
          <a:noFill/>
          <a:ln w="25400">
            <a:solidFill>
              <a:srgbClr val="C00000"/>
            </a:solidFill>
            <a:round/>
            <a:headEnd type="stealth" w="lg" len="lg"/>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lIns="103541" tIns="51771" rIns="103541" bIns="51771">
            <a:spAutoFit/>
          </a:bodyPr>
          <a:lstStyle/>
          <a:p>
            <a:endParaRPr lang="zh-CN" altLang="en-US">
              <a:latin typeface="微软雅黑" panose="020B0503020204020204" pitchFamily="34" charset="-122"/>
              <a:ea typeface="微软雅黑" panose="020B0503020204020204" pitchFamily="34" charset="-122"/>
            </a:endParaRPr>
          </a:p>
        </p:txBody>
      </p:sp>
      <p:sp>
        <p:nvSpPr>
          <p:cNvPr id="308" name="Line 339">
            <a:extLst>
              <a:ext uri="{FF2B5EF4-FFF2-40B4-BE49-F238E27FC236}">
                <a16:creationId xmlns:a16="http://schemas.microsoft.com/office/drawing/2014/main" id="{462920BB-91BC-4183-9389-82E9FA5752B9}"/>
              </a:ext>
            </a:extLst>
          </p:cNvPr>
          <p:cNvSpPr>
            <a:spLocks noChangeShapeType="1"/>
          </p:cNvSpPr>
          <p:nvPr/>
        </p:nvSpPr>
        <p:spPr bwMode="auto">
          <a:xfrm flipH="1">
            <a:off x="2604537" y="4873054"/>
            <a:ext cx="720000" cy="0"/>
          </a:xfrm>
          <a:prstGeom prst="line">
            <a:avLst/>
          </a:prstGeom>
          <a:noFill/>
          <a:ln w="25400">
            <a:solidFill>
              <a:srgbClr val="C00000"/>
            </a:solidFill>
            <a:round/>
            <a:headEnd type="stealth" w="lg" len="lg"/>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lIns="103541" tIns="51771" rIns="103541" bIns="51771">
            <a:spAutoFit/>
          </a:bodyPr>
          <a:lstStyle/>
          <a:p>
            <a:endParaRPr lang="zh-CN" altLang="en-US">
              <a:latin typeface="微软雅黑" panose="020B0503020204020204" pitchFamily="34" charset="-122"/>
              <a:ea typeface="微软雅黑" panose="020B0503020204020204" pitchFamily="34" charset="-122"/>
            </a:endParaRPr>
          </a:p>
        </p:txBody>
      </p:sp>
      <p:pic>
        <p:nvPicPr>
          <p:cNvPr id="309" name="Picture 2" descr="G:\做的项目\公共\扁平图标切换\更新2015_01_21\oss扁平图标库2015_01_21更新-04.png">
            <a:extLst>
              <a:ext uri="{FF2B5EF4-FFF2-40B4-BE49-F238E27FC236}">
                <a16:creationId xmlns:a16="http://schemas.microsoft.com/office/drawing/2014/main" id="{3A5D402C-CFCA-4779-83F1-8563BD87B636}"/>
              </a:ext>
            </a:extLst>
          </p:cNvPr>
          <p:cNvPicPr>
            <a:picLocks noChangeAspect="1" noChangeArrowheads="1"/>
          </p:cNvPicPr>
          <p:nvPr/>
        </p:nvPicPr>
        <p:blipFill>
          <a:blip r:embed="rId3" cstate="print"/>
          <a:stretch>
            <a:fillRect/>
          </a:stretch>
        </p:blipFill>
        <p:spPr bwMode="auto">
          <a:xfrm>
            <a:off x="8042228" y="2135521"/>
            <a:ext cx="720000" cy="671183"/>
          </a:xfrm>
          <a:prstGeom prst="rect">
            <a:avLst/>
          </a:prstGeom>
          <a:noFill/>
        </p:spPr>
      </p:pic>
      <p:sp>
        <p:nvSpPr>
          <p:cNvPr id="310" name="Line 13">
            <a:extLst>
              <a:ext uri="{FF2B5EF4-FFF2-40B4-BE49-F238E27FC236}">
                <a16:creationId xmlns:a16="http://schemas.microsoft.com/office/drawing/2014/main" id="{0117C5B0-1322-4B0C-B1A8-3C9132003ED1}"/>
              </a:ext>
            </a:extLst>
          </p:cNvPr>
          <p:cNvSpPr>
            <a:spLocks noChangeShapeType="1"/>
          </p:cNvSpPr>
          <p:nvPr/>
        </p:nvSpPr>
        <p:spPr bwMode="auto">
          <a:xfrm flipV="1">
            <a:off x="10200376" y="3266957"/>
            <a:ext cx="720080"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pic>
        <p:nvPicPr>
          <p:cNvPr id="311" name="Picture 2" descr="G:\做的项目\公共\扁平图标切换\更新2015_01_21\oss扁平图标库2015_01_21更新-04.png">
            <a:extLst>
              <a:ext uri="{FF2B5EF4-FFF2-40B4-BE49-F238E27FC236}">
                <a16:creationId xmlns:a16="http://schemas.microsoft.com/office/drawing/2014/main" id="{93466706-451F-4DFD-94C9-922B1362766C}"/>
              </a:ext>
            </a:extLst>
          </p:cNvPr>
          <p:cNvPicPr>
            <a:picLocks noChangeAspect="1" noChangeArrowheads="1"/>
          </p:cNvPicPr>
          <p:nvPr/>
        </p:nvPicPr>
        <p:blipFill>
          <a:blip r:embed="rId3" cstate="print"/>
          <a:stretch>
            <a:fillRect/>
          </a:stretch>
        </p:blipFill>
        <p:spPr bwMode="auto">
          <a:xfrm>
            <a:off x="9551399" y="2936795"/>
            <a:ext cx="720000" cy="671183"/>
          </a:xfrm>
          <a:prstGeom prst="rect">
            <a:avLst/>
          </a:prstGeom>
          <a:noFill/>
        </p:spPr>
      </p:pic>
      <p:pic>
        <p:nvPicPr>
          <p:cNvPr id="312" name="图片 311" descr="PC.png">
            <a:extLst>
              <a:ext uri="{FF2B5EF4-FFF2-40B4-BE49-F238E27FC236}">
                <a16:creationId xmlns:a16="http://schemas.microsoft.com/office/drawing/2014/main" id="{D433B1DC-2B3F-4805-8A71-85AC69935F00}"/>
              </a:ext>
            </a:extLst>
          </p:cNvPr>
          <p:cNvPicPr>
            <a:picLocks noChangeAspect="1"/>
          </p:cNvPicPr>
          <p:nvPr/>
        </p:nvPicPr>
        <p:blipFill>
          <a:blip r:embed="rId4" cstate="print"/>
          <a:stretch>
            <a:fillRect/>
          </a:stretch>
        </p:blipFill>
        <p:spPr>
          <a:xfrm>
            <a:off x="10708405" y="3008062"/>
            <a:ext cx="662531" cy="508824"/>
          </a:xfrm>
          <a:prstGeom prst="rect">
            <a:avLst/>
          </a:prstGeom>
        </p:spPr>
      </p:pic>
      <p:sp>
        <p:nvSpPr>
          <p:cNvPr id="313" name="Line 28">
            <a:extLst>
              <a:ext uri="{FF2B5EF4-FFF2-40B4-BE49-F238E27FC236}">
                <a16:creationId xmlns:a16="http://schemas.microsoft.com/office/drawing/2014/main" id="{352A7F2F-D23A-4645-B038-EBAE9FDDBFA8}"/>
              </a:ext>
            </a:extLst>
          </p:cNvPr>
          <p:cNvSpPr>
            <a:spLocks noChangeShapeType="1"/>
          </p:cNvSpPr>
          <p:nvPr/>
        </p:nvSpPr>
        <p:spPr bwMode="auto">
          <a:xfrm>
            <a:off x="1665517" y="3314758"/>
            <a:ext cx="686067" cy="0"/>
          </a:xfrm>
          <a:prstGeom prst="line">
            <a:avLst/>
          </a:prstGeom>
          <a:noFill/>
          <a:ln w="254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14" name="Text Box 36">
            <a:extLst>
              <a:ext uri="{FF2B5EF4-FFF2-40B4-BE49-F238E27FC236}">
                <a16:creationId xmlns:a16="http://schemas.microsoft.com/office/drawing/2014/main" id="{8D756CC2-471E-4004-8C6A-57C76DC93EC6}"/>
              </a:ext>
            </a:extLst>
          </p:cNvPr>
          <p:cNvSpPr txBox="1">
            <a:spLocks noChangeArrowheads="1"/>
          </p:cNvSpPr>
          <p:nvPr/>
        </p:nvSpPr>
        <p:spPr bwMode="auto">
          <a:xfrm>
            <a:off x="1261772" y="2717420"/>
            <a:ext cx="38985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zh-CN" altLang="en-US" sz="1600" b="1" dirty="0">
                <a:latin typeface="微软雅黑" panose="020B0503020204020204" pitchFamily="34" charset="-122"/>
                <a:ea typeface="微软雅黑" panose="020B0503020204020204" pitchFamily="34" charset="-122"/>
              </a:rPr>
              <a:t>源</a:t>
            </a:r>
            <a:endParaRPr lang="en-US" altLang="zh-CN" sz="1600" b="1" dirty="0">
              <a:latin typeface="微软雅黑" panose="020B0503020204020204" pitchFamily="34" charset="-122"/>
              <a:ea typeface="微软雅黑" panose="020B0503020204020204" pitchFamily="34" charset="-122"/>
            </a:endParaRPr>
          </a:p>
        </p:txBody>
      </p:sp>
      <p:pic>
        <p:nvPicPr>
          <p:cNvPr id="315" name="图片 314" descr="通用服务器-蓝.png">
            <a:extLst>
              <a:ext uri="{FF2B5EF4-FFF2-40B4-BE49-F238E27FC236}">
                <a16:creationId xmlns:a16="http://schemas.microsoft.com/office/drawing/2014/main" id="{1DAD59EC-F39F-4F7F-BC74-6CDFE9CFE1A4}"/>
              </a:ext>
            </a:extLst>
          </p:cNvPr>
          <p:cNvPicPr>
            <a:picLocks noChangeAspect="1"/>
          </p:cNvPicPr>
          <p:nvPr/>
        </p:nvPicPr>
        <p:blipFill>
          <a:blip r:embed="rId5" cstate="print"/>
          <a:stretch>
            <a:fillRect/>
          </a:stretch>
        </p:blipFill>
        <p:spPr>
          <a:xfrm>
            <a:off x="1091789" y="2990158"/>
            <a:ext cx="648000" cy="690870"/>
          </a:xfrm>
          <a:prstGeom prst="rect">
            <a:avLst/>
          </a:prstGeom>
        </p:spPr>
      </p:pic>
      <p:pic>
        <p:nvPicPr>
          <p:cNvPr id="316" name="Picture 2" descr="G:\做的项目\公共\扁平图标切换\更新2015_01_21\oss扁平图标库2015_01_21更新-04.png">
            <a:extLst>
              <a:ext uri="{FF2B5EF4-FFF2-40B4-BE49-F238E27FC236}">
                <a16:creationId xmlns:a16="http://schemas.microsoft.com/office/drawing/2014/main" id="{ACE140D2-1053-49EA-839D-005C84C914EC}"/>
              </a:ext>
            </a:extLst>
          </p:cNvPr>
          <p:cNvPicPr>
            <a:picLocks noChangeAspect="1" noChangeArrowheads="1"/>
          </p:cNvPicPr>
          <p:nvPr/>
        </p:nvPicPr>
        <p:blipFill>
          <a:blip r:embed="rId3" cstate="print"/>
          <a:stretch>
            <a:fillRect/>
          </a:stretch>
        </p:blipFill>
        <p:spPr bwMode="auto">
          <a:xfrm>
            <a:off x="2351584" y="3000002"/>
            <a:ext cx="720000" cy="671183"/>
          </a:xfrm>
          <a:prstGeom prst="rect">
            <a:avLst/>
          </a:prstGeom>
          <a:noFill/>
        </p:spPr>
      </p:pic>
      <p:sp>
        <p:nvSpPr>
          <p:cNvPr id="317" name="Freeform 190">
            <a:extLst>
              <a:ext uri="{FF2B5EF4-FFF2-40B4-BE49-F238E27FC236}">
                <a16:creationId xmlns:a16="http://schemas.microsoft.com/office/drawing/2014/main" id="{D8E4CF3B-669C-4518-8385-8E67D273A1AA}"/>
              </a:ext>
            </a:extLst>
          </p:cNvPr>
          <p:cNvSpPr>
            <a:spLocks/>
          </p:cNvSpPr>
          <p:nvPr/>
        </p:nvSpPr>
        <p:spPr bwMode="auto">
          <a:xfrm>
            <a:off x="3195288" y="3414328"/>
            <a:ext cx="1123633" cy="533400"/>
          </a:xfrm>
          <a:custGeom>
            <a:avLst/>
            <a:gdLst>
              <a:gd name="T0" fmla="*/ 0 w 384"/>
              <a:gd name="T1" fmla="*/ 0 h 336"/>
              <a:gd name="T2" fmla="*/ 192 w 384"/>
              <a:gd name="T3" fmla="*/ 0 h 336"/>
              <a:gd name="T4" fmla="*/ 192 w 384"/>
              <a:gd name="T5" fmla="*/ 336 h 336"/>
              <a:gd name="T6" fmla="*/ 384 w 384"/>
              <a:gd name="T7" fmla="*/ 336 h 3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336">
                <a:moveTo>
                  <a:pt x="0" y="0"/>
                </a:moveTo>
                <a:lnTo>
                  <a:pt x="192" y="0"/>
                </a:lnTo>
                <a:lnTo>
                  <a:pt x="192" y="336"/>
                </a:lnTo>
                <a:lnTo>
                  <a:pt x="384" y="336"/>
                </a:lnTo>
              </a:path>
            </a:pathLst>
          </a:custGeom>
          <a:noFill/>
          <a:ln w="28575" cap="flat" cmpd="sng">
            <a:solidFill>
              <a:srgbClr val="FFC000"/>
            </a:solidFill>
            <a:prstDash val="dash"/>
            <a:round/>
            <a:headEnd type="none" w="med" len="med"/>
            <a:tailEnd type="triangle" w="sm" len="sm"/>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18" name="Line 330">
            <a:extLst>
              <a:ext uri="{FF2B5EF4-FFF2-40B4-BE49-F238E27FC236}">
                <a16:creationId xmlns:a16="http://schemas.microsoft.com/office/drawing/2014/main" id="{7E5522B4-FF5A-4C87-9505-59867F4FFE14}"/>
              </a:ext>
            </a:extLst>
          </p:cNvPr>
          <p:cNvSpPr>
            <a:spLocks noChangeShapeType="1"/>
          </p:cNvSpPr>
          <p:nvPr/>
        </p:nvSpPr>
        <p:spPr bwMode="auto">
          <a:xfrm flipH="1" flipV="1">
            <a:off x="5303912" y="4092682"/>
            <a:ext cx="792088" cy="524450"/>
          </a:xfrm>
          <a:prstGeom prst="line">
            <a:avLst/>
          </a:prstGeom>
          <a:noFill/>
          <a:ln w="28575">
            <a:solidFill>
              <a:srgbClr val="FFC000"/>
            </a:solidFill>
            <a:prstDash val="dash"/>
            <a:round/>
            <a:headEnd type="triangle" w="med" len="me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19" name="Line 330">
            <a:extLst>
              <a:ext uri="{FF2B5EF4-FFF2-40B4-BE49-F238E27FC236}">
                <a16:creationId xmlns:a16="http://schemas.microsoft.com/office/drawing/2014/main" id="{E99F3F46-656F-4635-BEB9-8D0196AA5BAC}"/>
              </a:ext>
            </a:extLst>
          </p:cNvPr>
          <p:cNvSpPr>
            <a:spLocks noChangeShapeType="1"/>
          </p:cNvSpPr>
          <p:nvPr/>
        </p:nvSpPr>
        <p:spPr bwMode="auto">
          <a:xfrm flipV="1">
            <a:off x="6703686" y="5272122"/>
            <a:ext cx="21931" cy="525027"/>
          </a:xfrm>
          <a:prstGeom prst="line">
            <a:avLst/>
          </a:prstGeom>
          <a:noFill/>
          <a:ln w="28575">
            <a:solidFill>
              <a:srgbClr val="FFC000"/>
            </a:solidFill>
            <a:prstDash val="dash"/>
            <a:round/>
            <a:headEnd type="triangle" w="med" len="me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20" name="Line 330">
            <a:extLst>
              <a:ext uri="{FF2B5EF4-FFF2-40B4-BE49-F238E27FC236}">
                <a16:creationId xmlns:a16="http://schemas.microsoft.com/office/drawing/2014/main" id="{19D6F84C-764F-4FC2-8340-E2A004BA4A97}"/>
              </a:ext>
            </a:extLst>
          </p:cNvPr>
          <p:cNvSpPr>
            <a:spLocks noChangeShapeType="1"/>
          </p:cNvSpPr>
          <p:nvPr/>
        </p:nvSpPr>
        <p:spPr bwMode="auto">
          <a:xfrm flipH="1">
            <a:off x="6972819" y="3373288"/>
            <a:ext cx="2377170" cy="1129938"/>
          </a:xfrm>
          <a:prstGeom prst="line">
            <a:avLst/>
          </a:prstGeom>
          <a:noFill/>
          <a:ln w="28575">
            <a:solidFill>
              <a:srgbClr val="FFC000"/>
            </a:solidFill>
            <a:prstDash val="dash"/>
            <a:round/>
            <a:headEnd type="triangle" w="med" len="me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21" name="Rectangle 42">
            <a:extLst>
              <a:ext uri="{FF2B5EF4-FFF2-40B4-BE49-F238E27FC236}">
                <a16:creationId xmlns:a16="http://schemas.microsoft.com/office/drawing/2014/main" id="{20604C91-1878-44F8-A662-08E46D4FC044}"/>
              </a:ext>
            </a:extLst>
          </p:cNvPr>
          <p:cNvSpPr>
            <a:spLocks noChangeArrowheads="1"/>
          </p:cNvSpPr>
          <p:nvPr/>
        </p:nvSpPr>
        <p:spPr bwMode="auto">
          <a:xfrm>
            <a:off x="1469029" y="5829853"/>
            <a:ext cx="824657" cy="289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1" tIns="51771" rIns="103541" bIns="51771">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lang="zh-CN" altLang="en-US" sz="1200" dirty="0">
                <a:latin typeface="微软雅黑" panose="020B0503020204020204" pitchFamily="34" charset="-122"/>
                <a:ea typeface="微软雅黑" panose="020B0503020204020204" pitchFamily="34" charset="-122"/>
              </a:rPr>
              <a:t>定制消息</a:t>
            </a:r>
            <a:endParaRPr lang="en-US" altLang="zh-CN" sz="1200" dirty="0">
              <a:latin typeface="微软雅黑" panose="020B0503020204020204" pitchFamily="34" charset="-122"/>
              <a:ea typeface="微软雅黑" panose="020B0503020204020204" pitchFamily="34" charset="-122"/>
            </a:endParaRPr>
          </a:p>
        </p:txBody>
      </p:sp>
      <p:sp>
        <p:nvSpPr>
          <p:cNvPr id="322" name="Line 323">
            <a:extLst>
              <a:ext uri="{FF2B5EF4-FFF2-40B4-BE49-F238E27FC236}">
                <a16:creationId xmlns:a16="http://schemas.microsoft.com/office/drawing/2014/main" id="{5F77B2C8-4634-4734-8243-AB1C6A705DA1}"/>
              </a:ext>
            </a:extLst>
          </p:cNvPr>
          <p:cNvSpPr>
            <a:spLocks noChangeShapeType="1"/>
          </p:cNvSpPr>
          <p:nvPr/>
        </p:nvSpPr>
        <p:spPr bwMode="auto">
          <a:xfrm flipV="1">
            <a:off x="7104112" y="3716338"/>
            <a:ext cx="2426066" cy="1260834"/>
          </a:xfrm>
          <a:prstGeom prst="line">
            <a:avLst/>
          </a:prstGeom>
          <a:noFill/>
          <a:ln w="28575">
            <a:solidFill>
              <a:schemeClr val="accent2">
                <a:lumMod val="50000"/>
              </a:schemeClr>
            </a:solidFill>
            <a:round/>
            <a:headEnd type="triangle" w="med" len="med"/>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23" name="Rectangle 166">
            <a:extLst>
              <a:ext uri="{FF2B5EF4-FFF2-40B4-BE49-F238E27FC236}">
                <a16:creationId xmlns:a16="http://schemas.microsoft.com/office/drawing/2014/main" id="{27117164-FC64-4F0C-BBA8-EB9CE21F025D}"/>
              </a:ext>
            </a:extLst>
          </p:cNvPr>
          <p:cNvSpPr>
            <a:spLocks noChangeArrowheads="1"/>
          </p:cNvSpPr>
          <p:nvPr/>
        </p:nvSpPr>
        <p:spPr bwMode="auto">
          <a:xfrm>
            <a:off x="10524492" y="3516886"/>
            <a:ext cx="1030355" cy="59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1" tIns="51771" rIns="103541" bIns="51771">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ctr">
              <a:lnSpc>
                <a:spcPct val="100000"/>
              </a:lnSpc>
              <a:spcBef>
                <a:spcPct val="0"/>
              </a:spcBef>
              <a:buClrTx/>
              <a:buSzTx/>
              <a:buFontTx/>
              <a:buNone/>
            </a:pPr>
            <a:r>
              <a:rPr lang="en-US" altLang="zh-CN" sz="1600" dirty="0">
                <a:latin typeface="微软雅黑" panose="020B0503020204020204" pitchFamily="34" charset="-122"/>
                <a:ea typeface="微软雅黑" panose="020B0503020204020204" pitchFamily="34" charset="-122"/>
              </a:rPr>
              <a:t>Host A</a:t>
            </a:r>
          </a:p>
          <a:p>
            <a:pPr algn="ctr">
              <a:lnSpc>
                <a:spcPct val="100000"/>
              </a:lnSpc>
              <a:spcBef>
                <a:spcPct val="0"/>
              </a:spcBef>
              <a:buClrTx/>
              <a:buSzTx/>
              <a:buFontTx/>
              <a:buNone/>
            </a:pPr>
            <a:r>
              <a:rPr lang="en-US" altLang="zh-CN" sz="1600" dirty="0">
                <a:latin typeface="微软雅黑" panose="020B0503020204020204" pitchFamily="34" charset="-122"/>
                <a:ea typeface="微软雅黑" panose="020B0503020204020204" pitchFamily="34" charset="-122"/>
              </a:rPr>
              <a:t>Receiver</a:t>
            </a:r>
          </a:p>
        </p:txBody>
      </p:sp>
      <p:sp>
        <p:nvSpPr>
          <p:cNvPr id="324" name="Rectangle 36">
            <a:extLst>
              <a:ext uri="{FF2B5EF4-FFF2-40B4-BE49-F238E27FC236}">
                <a16:creationId xmlns:a16="http://schemas.microsoft.com/office/drawing/2014/main" id="{400301DC-83B2-4909-B0E5-837CAD179EFA}"/>
              </a:ext>
            </a:extLst>
          </p:cNvPr>
          <p:cNvSpPr>
            <a:spLocks noChangeArrowheads="1"/>
          </p:cNvSpPr>
          <p:nvPr/>
        </p:nvSpPr>
        <p:spPr bwMode="auto">
          <a:xfrm>
            <a:off x="6832408" y="5850775"/>
            <a:ext cx="1030355" cy="59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541" tIns="51771" rIns="103541" bIns="51771">
            <a:spAutoFit/>
          </a:bodyPr>
          <a:lstStyle>
            <a:lvl1pPr defTabSz="10287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102870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10287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10287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10287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10287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ctr">
              <a:lnSpc>
                <a:spcPct val="100000"/>
              </a:lnSpc>
              <a:spcBef>
                <a:spcPct val="0"/>
              </a:spcBef>
              <a:buClrTx/>
              <a:buSzTx/>
              <a:buFontTx/>
              <a:buNone/>
            </a:pPr>
            <a:r>
              <a:rPr lang="en-US" altLang="zh-CN" sz="1600">
                <a:latin typeface="微软雅黑" panose="020B0503020204020204" pitchFamily="34" charset="-122"/>
                <a:ea typeface="微软雅黑" panose="020B0503020204020204" pitchFamily="34" charset="-122"/>
              </a:rPr>
              <a:t>Host B</a:t>
            </a:r>
          </a:p>
          <a:p>
            <a:pPr algn="ctr">
              <a:lnSpc>
                <a:spcPct val="100000"/>
              </a:lnSpc>
              <a:spcBef>
                <a:spcPct val="0"/>
              </a:spcBef>
              <a:buClrTx/>
              <a:buSzTx/>
              <a:buFontTx/>
              <a:buNone/>
            </a:pPr>
            <a:r>
              <a:rPr lang="en-US" altLang="zh-CN" sz="1600">
                <a:latin typeface="微软雅黑" panose="020B0503020204020204" pitchFamily="34" charset="-122"/>
                <a:ea typeface="微软雅黑" panose="020B0503020204020204" pitchFamily="34" charset="-122"/>
              </a:rPr>
              <a:t>Receiver</a:t>
            </a:r>
          </a:p>
        </p:txBody>
      </p:sp>
      <p:sp>
        <p:nvSpPr>
          <p:cNvPr id="325" name="Line 323">
            <a:extLst>
              <a:ext uri="{FF2B5EF4-FFF2-40B4-BE49-F238E27FC236}">
                <a16:creationId xmlns:a16="http://schemas.microsoft.com/office/drawing/2014/main" id="{B7E4D636-B66D-4434-A47F-921C934C6FC7}"/>
              </a:ext>
            </a:extLst>
          </p:cNvPr>
          <p:cNvSpPr>
            <a:spLocks noChangeShapeType="1"/>
          </p:cNvSpPr>
          <p:nvPr/>
        </p:nvSpPr>
        <p:spPr bwMode="auto">
          <a:xfrm>
            <a:off x="6332194" y="5272122"/>
            <a:ext cx="0" cy="508824"/>
          </a:xfrm>
          <a:prstGeom prst="line">
            <a:avLst/>
          </a:prstGeom>
          <a:noFill/>
          <a:ln w="28575">
            <a:solidFill>
              <a:schemeClr val="accent2">
                <a:lumMod val="50000"/>
              </a:schemeClr>
            </a:solidFill>
            <a:round/>
            <a:headEnd type="triangle" w="med" len="med"/>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26" name="Line 323">
            <a:extLst>
              <a:ext uri="{FF2B5EF4-FFF2-40B4-BE49-F238E27FC236}">
                <a16:creationId xmlns:a16="http://schemas.microsoft.com/office/drawing/2014/main" id="{3B842D5E-BDB5-4C27-8EF0-8CB9FAD85376}"/>
              </a:ext>
            </a:extLst>
          </p:cNvPr>
          <p:cNvSpPr>
            <a:spLocks noChangeShapeType="1"/>
          </p:cNvSpPr>
          <p:nvPr/>
        </p:nvSpPr>
        <p:spPr bwMode="auto">
          <a:xfrm>
            <a:off x="5208622" y="4437125"/>
            <a:ext cx="887378" cy="574925"/>
          </a:xfrm>
          <a:prstGeom prst="line">
            <a:avLst/>
          </a:prstGeom>
          <a:noFill/>
          <a:ln w="28575">
            <a:solidFill>
              <a:schemeClr val="accent2">
                <a:lumMod val="50000"/>
              </a:schemeClr>
            </a:solidFill>
            <a:round/>
            <a:headEnd type="triangle" w="med" len="med"/>
            <a:tailEnd type="none" w="sm" len="sm"/>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27" name="Freeform 190">
            <a:extLst>
              <a:ext uri="{FF2B5EF4-FFF2-40B4-BE49-F238E27FC236}">
                <a16:creationId xmlns:a16="http://schemas.microsoft.com/office/drawing/2014/main" id="{9A9531C0-7846-4A53-AEBD-4A86638BE7E3}"/>
              </a:ext>
            </a:extLst>
          </p:cNvPr>
          <p:cNvSpPr>
            <a:spLocks/>
          </p:cNvSpPr>
          <p:nvPr/>
        </p:nvSpPr>
        <p:spPr bwMode="auto">
          <a:xfrm flipH="1" flipV="1">
            <a:off x="3123370" y="3516886"/>
            <a:ext cx="1096269" cy="787848"/>
          </a:xfrm>
          <a:custGeom>
            <a:avLst/>
            <a:gdLst>
              <a:gd name="T0" fmla="*/ 0 w 384"/>
              <a:gd name="T1" fmla="*/ 0 h 336"/>
              <a:gd name="T2" fmla="*/ 192 w 384"/>
              <a:gd name="T3" fmla="*/ 0 h 336"/>
              <a:gd name="T4" fmla="*/ 192 w 384"/>
              <a:gd name="T5" fmla="*/ 336 h 336"/>
              <a:gd name="T6" fmla="*/ 384 w 384"/>
              <a:gd name="T7" fmla="*/ 336 h 3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336">
                <a:moveTo>
                  <a:pt x="0" y="0"/>
                </a:moveTo>
                <a:lnTo>
                  <a:pt x="192" y="0"/>
                </a:lnTo>
                <a:lnTo>
                  <a:pt x="192" y="336"/>
                </a:lnTo>
                <a:lnTo>
                  <a:pt x="384" y="336"/>
                </a:lnTo>
              </a:path>
            </a:pathLst>
          </a:custGeom>
          <a:noFill/>
          <a:ln w="28575" cap="flat" cmpd="sng">
            <a:solidFill>
              <a:schemeClr val="accent2">
                <a:lumMod val="50000"/>
              </a:schemeClr>
            </a:solidFill>
            <a:prstDash val="solid"/>
            <a:round/>
            <a:headEnd type="none" w="med" len="med"/>
            <a:tailEnd type="triangle" w="sm" len="sm"/>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7"/>
                                        </p:tgtEl>
                                        <p:attrNameLst>
                                          <p:attrName>style.visibility</p:attrName>
                                        </p:attrNameLst>
                                      </p:cBhvr>
                                      <p:to>
                                        <p:strVal val="visible"/>
                                      </p:to>
                                    </p:set>
                                    <p:animEffect transition="in" filter="wipe(left)">
                                      <p:cBhvr>
                                        <p:cTn id="7" dur="500"/>
                                        <p:tgtEl>
                                          <p:spTgt spid="3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7"/>
                                        </p:tgtEl>
                                        <p:attrNameLst>
                                          <p:attrName>style.visibility</p:attrName>
                                        </p:attrNameLst>
                                      </p:cBhvr>
                                      <p:to>
                                        <p:strVal val="visible"/>
                                      </p:to>
                                    </p:set>
                                    <p:animEffect transition="in" filter="wipe(left)">
                                      <p:cBhvr>
                                        <p:cTn id="12" dur="500"/>
                                        <p:tgtEl>
                                          <p:spTgt spid="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C8732CD8-1A19-45D8-BB9A-345A94435195}"/>
              </a:ext>
            </a:extLst>
          </p:cNvPr>
          <p:cNvSpPr>
            <a:spLocks noGrp="1" noChangeArrowheads="1"/>
          </p:cNvSpPr>
          <p:nvPr>
            <p:ph type="title"/>
          </p:nvPr>
        </p:nvSpPr>
        <p:spPr/>
        <p:txBody>
          <a:bodyPr/>
          <a:lstStyle/>
          <a:p>
            <a:r>
              <a:rPr lang="en-US" altLang="zh-CN"/>
              <a:t>IPv6 PIM-SSM</a:t>
            </a:r>
            <a:r>
              <a:rPr lang="zh-CN" altLang="en-US"/>
              <a:t>配置实例</a:t>
            </a:r>
          </a:p>
        </p:txBody>
      </p:sp>
      <p:cxnSp>
        <p:nvCxnSpPr>
          <p:cNvPr id="300" name="直接连接符 299">
            <a:extLst>
              <a:ext uri="{FF2B5EF4-FFF2-40B4-BE49-F238E27FC236}">
                <a16:creationId xmlns:a16="http://schemas.microsoft.com/office/drawing/2014/main" id="{3E1844CF-C249-40B4-B79B-20FF1EBC2F14}"/>
              </a:ext>
            </a:extLst>
          </p:cNvPr>
          <p:cNvCxnSpPr>
            <a:cxnSpLocks/>
            <a:stCxn id="314" idx="1"/>
            <a:endCxn id="302" idx="3"/>
          </p:cNvCxnSpPr>
          <p:nvPr/>
        </p:nvCxnSpPr>
        <p:spPr bwMode="auto">
          <a:xfrm flipH="1" flipV="1">
            <a:off x="2293056" y="3688068"/>
            <a:ext cx="1354752" cy="1"/>
          </a:xfrm>
          <a:prstGeom prst="line">
            <a:avLst/>
          </a:prstGeom>
          <a:solidFill>
            <a:schemeClr val="accent1"/>
          </a:solidFill>
          <a:ln w="19050" cap="flat" cmpd="sng" algn="ctr">
            <a:solidFill>
              <a:srgbClr val="C00000"/>
            </a:solidFill>
            <a:prstDash val="solid"/>
            <a:round/>
            <a:headEnd type="none" w="med" len="med"/>
            <a:tailEnd type="none" w="med" len="med"/>
          </a:ln>
          <a:effectLst/>
        </p:spPr>
      </p:cxnSp>
      <p:sp>
        <p:nvSpPr>
          <p:cNvPr id="301" name="Text Box 37">
            <a:extLst>
              <a:ext uri="{FF2B5EF4-FFF2-40B4-BE49-F238E27FC236}">
                <a16:creationId xmlns:a16="http://schemas.microsoft.com/office/drawing/2014/main" id="{6995A3F7-2798-4AF9-B145-CA207E8AE1D1}"/>
              </a:ext>
            </a:extLst>
          </p:cNvPr>
          <p:cNvSpPr txBox="1">
            <a:spLocks noChangeArrowheads="1"/>
          </p:cNvSpPr>
          <p:nvPr/>
        </p:nvSpPr>
        <p:spPr bwMode="auto">
          <a:xfrm>
            <a:off x="9836952" y="1398611"/>
            <a:ext cx="9119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en-US" altLang="zh-CN" sz="1400" dirty="0" err="1">
                <a:latin typeface="微软雅黑" panose="020B0503020204020204" pitchFamily="34" charset="-122"/>
                <a:ea typeface="微软雅黑" panose="020B0503020204020204" pitchFamily="34" charset="-122"/>
              </a:rPr>
              <a:t>HostA</a:t>
            </a:r>
            <a:endParaRPr lang="en-US" altLang="zh-CN" sz="1400" dirty="0">
              <a:latin typeface="微软雅黑" panose="020B0503020204020204" pitchFamily="34" charset="-122"/>
              <a:ea typeface="微软雅黑" panose="020B0503020204020204" pitchFamily="34" charset="-122"/>
            </a:endParaRPr>
          </a:p>
        </p:txBody>
      </p:sp>
      <p:pic>
        <p:nvPicPr>
          <p:cNvPr id="302" name="图片 301" descr="通用服务器-蓝.png">
            <a:extLst>
              <a:ext uri="{FF2B5EF4-FFF2-40B4-BE49-F238E27FC236}">
                <a16:creationId xmlns:a16="http://schemas.microsoft.com/office/drawing/2014/main" id="{69448ECF-79D0-491D-8E10-02F0F80CAAD6}"/>
              </a:ext>
            </a:extLst>
          </p:cNvPr>
          <p:cNvPicPr>
            <a:picLocks noChangeAspect="1"/>
          </p:cNvPicPr>
          <p:nvPr/>
        </p:nvPicPr>
        <p:blipFill>
          <a:blip r:embed="rId3" cstate="print"/>
          <a:stretch>
            <a:fillRect/>
          </a:stretch>
        </p:blipFill>
        <p:spPr>
          <a:xfrm>
            <a:off x="1645056" y="3342633"/>
            <a:ext cx="648000" cy="690870"/>
          </a:xfrm>
          <a:prstGeom prst="rect">
            <a:avLst/>
          </a:prstGeom>
        </p:spPr>
      </p:pic>
      <p:pic>
        <p:nvPicPr>
          <p:cNvPr id="303" name="Picture 2" descr="G:\做的项目\公共\扁平图标切换\更新2015_01_21\oss扁平图标库2015_01_21更新-04.png">
            <a:extLst>
              <a:ext uri="{FF2B5EF4-FFF2-40B4-BE49-F238E27FC236}">
                <a16:creationId xmlns:a16="http://schemas.microsoft.com/office/drawing/2014/main" id="{14EFB1EB-22AF-42AC-8C80-E12395B6A9DC}"/>
              </a:ext>
            </a:extLst>
          </p:cNvPr>
          <p:cNvPicPr>
            <a:picLocks noChangeAspect="1" noChangeArrowheads="1"/>
          </p:cNvPicPr>
          <p:nvPr/>
        </p:nvPicPr>
        <p:blipFill>
          <a:blip r:embed="rId4" cstate="print"/>
          <a:stretch>
            <a:fillRect/>
          </a:stretch>
        </p:blipFill>
        <p:spPr bwMode="auto">
          <a:xfrm>
            <a:off x="5736000" y="3328800"/>
            <a:ext cx="720000" cy="671183"/>
          </a:xfrm>
          <a:prstGeom prst="rect">
            <a:avLst/>
          </a:prstGeom>
          <a:noFill/>
        </p:spPr>
      </p:pic>
      <p:pic>
        <p:nvPicPr>
          <p:cNvPr id="304" name="Picture 2" descr="G:\做的项目\公共\扁平图标切换\更新2015_01_21\oss扁平图标库2015_01_21更新-04.png">
            <a:extLst>
              <a:ext uri="{FF2B5EF4-FFF2-40B4-BE49-F238E27FC236}">
                <a16:creationId xmlns:a16="http://schemas.microsoft.com/office/drawing/2014/main" id="{E493A9AC-E454-4B4D-A20D-953226407B02}"/>
              </a:ext>
            </a:extLst>
          </p:cNvPr>
          <p:cNvPicPr>
            <a:picLocks noChangeAspect="1" noChangeArrowheads="1"/>
          </p:cNvPicPr>
          <p:nvPr/>
        </p:nvPicPr>
        <p:blipFill>
          <a:blip r:embed="rId4" cstate="print"/>
          <a:stretch>
            <a:fillRect/>
          </a:stretch>
        </p:blipFill>
        <p:spPr bwMode="auto">
          <a:xfrm>
            <a:off x="5736000" y="5128751"/>
            <a:ext cx="720000" cy="671183"/>
          </a:xfrm>
          <a:prstGeom prst="rect">
            <a:avLst/>
          </a:prstGeom>
          <a:noFill/>
        </p:spPr>
      </p:pic>
      <p:pic>
        <p:nvPicPr>
          <p:cNvPr id="305" name="图片 304" descr="PC.png">
            <a:extLst>
              <a:ext uri="{FF2B5EF4-FFF2-40B4-BE49-F238E27FC236}">
                <a16:creationId xmlns:a16="http://schemas.microsoft.com/office/drawing/2014/main" id="{A943F6C9-CBF6-4F05-B19C-80D82ABCD6DB}"/>
              </a:ext>
            </a:extLst>
          </p:cNvPr>
          <p:cNvPicPr>
            <a:picLocks noChangeAspect="1"/>
          </p:cNvPicPr>
          <p:nvPr/>
        </p:nvPicPr>
        <p:blipFill>
          <a:blip r:embed="rId5" cstate="print"/>
          <a:stretch>
            <a:fillRect/>
          </a:stretch>
        </p:blipFill>
        <p:spPr>
          <a:xfrm>
            <a:off x="9177960" y="5648810"/>
            <a:ext cx="720001" cy="575316"/>
          </a:xfrm>
          <a:prstGeom prst="rect">
            <a:avLst/>
          </a:prstGeom>
        </p:spPr>
      </p:pic>
      <p:cxnSp>
        <p:nvCxnSpPr>
          <p:cNvPr id="306" name="直接连接符 305">
            <a:extLst>
              <a:ext uri="{FF2B5EF4-FFF2-40B4-BE49-F238E27FC236}">
                <a16:creationId xmlns:a16="http://schemas.microsoft.com/office/drawing/2014/main" id="{07B5006D-7DD9-4808-BCAA-48D5AF0746C9}"/>
              </a:ext>
            </a:extLst>
          </p:cNvPr>
          <p:cNvCxnSpPr>
            <a:cxnSpLocks/>
            <a:stCxn id="303" idx="1"/>
            <a:endCxn id="314" idx="3"/>
          </p:cNvCxnSpPr>
          <p:nvPr/>
        </p:nvCxnSpPr>
        <p:spPr bwMode="auto">
          <a:xfrm flipH="1">
            <a:off x="4367808" y="3664392"/>
            <a:ext cx="1368192" cy="23677"/>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307" name="直接连接符 306">
            <a:extLst>
              <a:ext uri="{FF2B5EF4-FFF2-40B4-BE49-F238E27FC236}">
                <a16:creationId xmlns:a16="http://schemas.microsoft.com/office/drawing/2014/main" id="{BDCB802E-AC13-4822-B019-63EA08DCBB5C}"/>
              </a:ext>
            </a:extLst>
          </p:cNvPr>
          <p:cNvCxnSpPr>
            <a:cxnSpLocks/>
            <a:stCxn id="303" idx="2"/>
            <a:endCxn id="304" idx="0"/>
          </p:cNvCxnSpPr>
          <p:nvPr/>
        </p:nvCxnSpPr>
        <p:spPr bwMode="auto">
          <a:xfrm>
            <a:off x="6096000" y="3999983"/>
            <a:ext cx="0" cy="1128768"/>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308" name="直接连接符 307">
            <a:extLst>
              <a:ext uri="{FF2B5EF4-FFF2-40B4-BE49-F238E27FC236}">
                <a16:creationId xmlns:a16="http://schemas.microsoft.com/office/drawing/2014/main" id="{75ACC7C9-778B-49D5-9283-DD34F7BE30DD}"/>
              </a:ext>
            </a:extLst>
          </p:cNvPr>
          <p:cNvCxnSpPr>
            <a:cxnSpLocks/>
          </p:cNvCxnSpPr>
          <p:nvPr/>
        </p:nvCxnSpPr>
        <p:spPr bwMode="auto">
          <a:xfrm flipH="1">
            <a:off x="3953213" y="1864441"/>
            <a:ext cx="2197441" cy="1823627"/>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309" name="直接连接符 308">
            <a:extLst>
              <a:ext uri="{FF2B5EF4-FFF2-40B4-BE49-F238E27FC236}">
                <a16:creationId xmlns:a16="http://schemas.microsoft.com/office/drawing/2014/main" id="{DC24570F-9F2E-4F3B-8951-84FBB69E7964}"/>
              </a:ext>
            </a:extLst>
          </p:cNvPr>
          <p:cNvCxnSpPr>
            <a:cxnSpLocks/>
            <a:endCxn id="313" idx="3"/>
          </p:cNvCxnSpPr>
          <p:nvPr/>
        </p:nvCxnSpPr>
        <p:spPr bwMode="auto">
          <a:xfrm flipH="1">
            <a:off x="6456000" y="1850203"/>
            <a:ext cx="2040062" cy="0"/>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310" name="直接连接符 309">
            <a:extLst>
              <a:ext uri="{FF2B5EF4-FFF2-40B4-BE49-F238E27FC236}">
                <a16:creationId xmlns:a16="http://schemas.microsoft.com/office/drawing/2014/main" id="{4398D9A0-DAEA-4FF4-A330-13803A068D23}"/>
              </a:ext>
            </a:extLst>
          </p:cNvPr>
          <p:cNvCxnSpPr>
            <a:cxnSpLocks/>
            <a:endCxn id="304" idx="3"/>
          </p:cNvCxnSpPr>
          <p:nvPr/>
        </p:nvCxnSpPr>
        <p:spPr bwMode="auto">
          <a:xfrm flipH="1">
            <a:off x="6456000" y="5464343"/>
            <a:ext cx="2047046" cy="0"/>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311" name="直接连接符 310">
            <a:extLst>
              <a:ext uri="{FF2B5EF4-FFF2-40B4-BE49-F238E27FC236}">
                <a16:creationId xmlns:a16="http://schemas.microsoft.com/office/drawing/2014/main" id="{425CCB32-B016-4DB7-9C6C-93276BF2B746}"/>
              </a:ext>
            </a:extLst>
          </p:cNvPr>
          <p:cNvCxnSpPr>
            <a:cxnSpLocks/>
            <a:stCxn id="313" idx="2"/>
            <a:endCxn id="303" idx="0"/>
          </p:cNvCxnSpPr>
          <p:nvPr/>
        </p:nvCxnSpPr>
        <p:spPr bwMode="auto">
          <a:xfrm>
            <a:off x="6096000" y="2200032"/>
            <a:ext cx="0" cy="1128768"/>
          </a:xfrm>
          <a:prstGeom prst="line">
            <a:avLst/>
          </a:prstGeom>
          <a:solidFill>
            <a:schemeClr val="accent1"/>
          </a:solidFill>
          <a:ln w="19050" cap="flat" cmpd="sng" algn="ctr">
            <a:solidFill>
              <a:srgbClr val="C00000"/>
            </a:solidFill>
            <a:prstDash val="solid"/>
            <a:round/>
            <a:headEnd type="none" w="med" len="med"/>
            <a:tailEnd type="none" w="med" len="med"/>
          </a:ln>
          <a:effectLst/>
        </p:spPr>
      </p:cxnSp>
      <p:pic>
        <p:nvPicPr>
          <p:cNvPr id="312" name="图片 311" descr="PC.png">
            <a:extLst>
              <a:ext uri="{FF2B5EF4-FFF2-40B4-BE49-F238E27FC236}">
                <a16:creationId xmlns:a16="http://schemas.microsoft.com/office/drawing/2014/main" id="{E1251963-59AE-4506-A218-7C05270EE357}"/>
              </a:ext>
            </a:extLst>
          </p:cNvPr>
          <p:cNvPicPr>
            <a:picLocks noChangeAspect="1"/>
          </p:cNvPicPr>
          <p:nvPr/>
        </p:nvPicPr>
        <p:blipFill>
          <a:blip r:embed="rId5" cstate="print"/>
          <a:stretch>
            <a:fillRect/>
          </a:stretch>
        </p:blipFill>
        <p:spPr>
          <a:xfrm>
            <a:off x="9163712" y="1274886"/>
            <a:ext cx="720000" cy="575316"/>
          </a:xfrm>
          <a:prstGeom prst="rect">
            <a:avLst/>
          </a:prstGeom>
        </p:spPr>
      </p:pic>
      <p:pic>
        <p:nvPicPr>
          <p:cNvPr id="313" name="Picture 2" descr="G:\做的项目\公共\扁平图标切换\更新2015_01_21\oss扁平图标库2015_01_21更新-04.png">
            <a:extLst>
              <a:ext uri="{FF2B5EF4-FFF2-40B4-BE49-F238E27FC236}">
                <a16:creationId xmlns:a16="http://schemas.microsoft.com/office/drawing/2014/main" id="{35841FB3-42CB-49F3-B5B5-382C4A28ADC1}"/>
              </a:ext>
            </a:extLst>
          </p:cNvPr>
          <p:cNvPicPr>
            <a:picLocks noChangeAspect="1" noChangeArrowheads="1"/>
          </p:cNvPicPr>
          <p:nvPr/>
        </p:nvPicPr>
        <p:blipFill>
          <a:blip r:embed="rId4" cstate="print"/>
          <a:stretch>
            <a:fillRect/>
          </a:stretch>
        </p:blipFill>
        <p:spPr bwMode="auto">
          <a:xfrm>
            <a:off x="5736000" y="1528849"/>
            <a:ext cx="720000" cy="671183"/>
          </a:xfrm>
          <a:prstGeom prst="rect">
            <a:avLst/>
          </a:prstGeom>
          <a:noFill/>
        </p:spPr>
      </p:pic>
      <p:pic>
        <p:nvPicPr>
          <p:cNvPr id="314" name="Picture 2" descr="G:\做的项目\公共\扁平图标切换\更新2015_01_21\oss扁平图标库2015_01_21更新-04.png">
            <a:extLst>
              <a:ext uri="{FF2B5EF4-FFF2-40B4-BE49-F238E27FC236}">
                <a16:creationId xmlns:a16="http://schemas.microsoft.com/office/drawing/2014/main" id="{84DA462E-6315-432A-A6EE-B9FCFB9BC339}"/>
              </a:ext>
            </a:extLst>
          </p:cNvPr>
          <p:cNvPicPr>
            <a:picLocks noChangeAspect="1" noChangeArrowheads="1"/>
          </p:cNvPicPr>
          <p:nvPr/>
        </p:nvPicPr>
        <p:blipFill>
          <a:blip r:embed="rId4" cstate="print"/>
          <a:stretch>
            <a:fillRect/>
          </a:stretch>
        </p:blipFill>
        <p:spPr bwMode="auto">
          <a:xfrm>
            <a:off x="3647808" y="3352477"/>
            <a:ext cx="720000" cy="671183"/>
          </a:xfrm>
          <a:prstGeom prst="rect">
            <a:avLst/>
          </a:prstGeom>
          <a:noFill/>
        </p:spPr>
      </p:pic>
      <p:cxnSp>
        <p:nvCxnSpPr>
          <p:cNvPr id="315" name="直接连接符 314">
            <a:extLst>
              <a:ext uri="{FF2B5EF4-FFF2-40B4-BE49-F238E27FC236}">
                <a16:creationId xmlns:a16="http://schemas.microsoft.com/office/drawing/2014/main" id="{6200C5ED-B5F4-468D-A8C5-26563821FC31}"/>
              </a:ext>
            </a:extLst>
          </p:cNvPr>
          <p:cNvCxnSpPr>
            <a:cxnSpLocks/>
          </p:cNvCxnSpPr>
          <p:nvPr/>
        </p:nvCxnSpPr>
        <p:spPr bwMode="auto">
          <a:xfrm>
            <a:off x="8496062" y="1325828"/>
            <a:ext cx="0" cy="1260000"/>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316" name="直接连接符 315">
            <a:extLst>
              <a:ext uri="{FF2B5EF4-FFF2-40B4-BE49-F238E27FC236}">
                <a16:creationId xmlns:a16="http://schemas.microsoft.com/office/drawing/2014/main" id="{3AB127FA-6929-498F-B062-8AE4058E276E}"/>
              </a:ext>
            </a:extLst>
          </p:cNvPr>
          <p:cNvCxnSpPr>
            <a:cxnSpLocks/>
          </p:cNvCxnSpPr>
          <p:nvPr/>
        </p:nvCxnSpPr>
        <p:spPr bwMode="auto">
          <a:xfrm flipH="1" flipV="1">
            <a:off x="8496062" y="1562544"/>
            <a:ext cx="667650" cy="1"/>
          </a:xfrm>
          <a:prstGeom prst="line">
            <a:avLst/>
          </a:prstGeom>
          <a:solidFill>
            <a:schemeClr val="accent1"/>
          </a:solidFill>
          <a:ln w="19050" cap="flat" cmpd="sng" algn="ctr">
            <a:solidFill>
              <a:srgbClr val="C00000"/>
            </a:solidFill>
            <a:prstDash val="solid"/>
            <a:round/>
            <a:headEnd type="none" w="med" len="med"/>
            <a:tailEnd type="none" w="med" len="med"/>
          </a:ln>
          <a:effectLst/>
        </p:spPr>
      </p:cxnSp>
      <p:pic>
        <p:nvPicPr>
          <p:cNvPr id="317" name="图片 316" descr="PC.png">
            <a:extLst>
              <a:ext uri="{FF2B5EF4-FFF2-40B4-BE49-F238E27FC236}">
                <a16:creationId xmlns:a16="http://schemas.microsoft.com/office/drawing/2014/main" id="{ADA0B84E-B10C-4C00-BC8B-53D29BD759F9}"/>
              </a:ext>
            </a:extLst>
          </p:cNvPr>
          <p:cNvPicPr>
            <a:picLocks noChangeAspect="1"/>
          </p:cNvPicPr>
          <p:nvPr/>
        </p:nvPicPr>
        <p:blipFill>
          <a:blip r:embed="rId5" cstate="print"/>
          <a:stretch>
            <a:fillRect/>
          </a:stretch>
        </p:blipFill>
        <p:spPr>
          <a:xfrm>
            <a:off x="9163712" y="2096216"/>
            <a:ext cx="720000" cy="575316"/>
          </a:xfrm>
          <a:prstGeom prst="rect">
            <a:avLst/>
          </a:prstGeom>
        </p:spPr>
      </p:pic>
      <p:cxnSp>
        <p:nvCxnSpPr>
          <p:cNvPr id="318" name="直接连接符 317">
            <a:extLst>
              <a:ext uri="{FF2B5EF4-FFF2-40B4-BE49-F238E27FC236}">
                <a16:creationId xmlns:a16="http://schemas.microsoft.com/office/drawing/2014/main" id="{FBE0D269-F05F-40B8-A5CE-8C03B96B0312}"/>
              </a:ext>
            </a:extLst>
          </p:cNvPr>
          <p:cNvCxnSpPr>
            <a:cxnSpLocks/>
          </p:cNvCxnSpPr>
          <p:nvPr/>
        </p:nvCxnSpPr>
        <p:spPr bwMode="auto">
          <a:xfrm flipH="1" flipV="1">
            <a:off x="8496062" y="2383874"/>
            <a:ext cx="667650" cy="1"/>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319" name="直接连接符 318">
            <a:extLst>
              <a:ext uri="{FF2B5EF4-FFF2-40B4-BE49-F238E27FC236}">
                <a16:creationId xmlns:a16="http://schemas.microsoft.com/office/drawing/2014/main" id="{2BD606AE-9DA0-43DC-B770-9EE375929735}"/>
              </a:ext>
            </a:extLst>
          </p:cNvPr>
          <p:cNvCxnSpPr>
            <a:cxnSpLocks/>
          </p:cNvCxnSpPr>
          <p:nvPr/>
        </p:nvCxnSpPr>
        <p:spPr bwMode="auto">
          <a:xfrm>
            <a:off x="8504573" y="4863691"/>
            <a:ext cx="0" cy="1260000"/>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320" name="直接连接符 319">
            <a:extLst>
              <a:ext uri="{FF2B5EF4-FFF2-40B4-BE49-F238E27FC236}">
                <a16:creationId xmlns:a16="http://schemas.microsoft.com/office/drawing/2014/main" id="{7E805A42-DD9F-44C9-BC5E-2E614F988983}"/>
              </a:ext>
            </a:extLst>
          </p:cNvPr>
          <p:cNvCxnSpPr>
            <a:cxnSpLocks/>
          </p:cNvCxnSpPr>
          <p:nvPr/>
        </p:nvCxnSpPr>
        <p:spPr bwMode="auto">
          <a:xfrm flipH="1" flipV="1">
            <a:off x="8504573" y="5100407"/>
            <a:ext cx="667650" cy="1"/>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321" name="直接连接符 320">
            <a:extLst>
              <a:ext uri="{FF2B5EF4-FFF2-40B4-BE49-F238E27FC236}">
                <a16:creationId xmlns:a16="http://schemas.microsoft.com/office/drawing/2014/main" id="{3C475E77-A1C5-402D-826A-206A3D5C82F2}"/>
              </a:ext>
            </a:extLst>
          </p:cNvPr>
          <p:cNvCxnSpPr>
            <a:cxnSpLocks/>
          </p:cNvCxnSpPr>
          <p:nvPr/>
        </p:nvCxnSpPr>
        <p:spPr bwMode="auto">
          <a:xfrm flipH="1" flipV="1">
            <a:off x="8504573" y="5921737"/>
            <a:ext cx="667650" cy="1"/>
          </a:xfrm>
          <a:prstGeom prst="line">
            <a:avLst/>
          </a:prstGeom>
          <a:solidFill>
            <a:schemeClr val="accent1"/>
          </a:solidFill>
          <a:ln w="19050" cap="flat" cmpd="sng" algn="ctr">
            <a:solidFill>
              <a:srgbClr val="C00000"/>
            </a:solidFill>
            <a:prstDash val="solid"/>
            <a:round/>
            <a:headEnd type="none" w="med" len="med"/>
            <a:tailEnd type="none" w="med" len="med"/>
          </a:ln>
          <a:effectLst/>
        </p:spPr>
      </p:cxnSp>
      <p:pic>
        <p:nvPicPr>
          <p:cNvPr id="322" name="图片 321" descr="PC.png">
            <a:extLst>
              <a:ext uri="{FF2B5EF4-FFF2-40B4-BE49-F238E27FC236}">
                <a16:creationId xmlns:a16="http://schemas.microsoft.com/office/drawing/2014/main" id="{2521E01B-7B5A-4290-99FE-7B39C953E58D}"/>
              </a:ext>
            </a:extLst>
          </p:cNvPr>
          <p:cNvPicPr>
            <a:picLocks noChangeAspect="1"/>
          </p:cNvPicPr>
          <p:nvPr/>
        </p:nvPicPr>
        <p:blipFill>
          <a:blip r:embed="rId5" cstate="print"/>
          <a:stretch>
            <a:fillRect/>
          </a:stretch>
        </p:blipFill>
        <p:spPr>
          <a:xfrm>
            <a:off x="9177960" y="4821673"/>
            <a:ext cx="720001" cy="575316"/>
          </a:xfrm>
          <a:prstGeom prst="rect">
            <a:avLst/>
          </a:prstGeom>
        </p:spPr>
      </p:pic>
      <p:sp>
        <p:nvSpPr>
          <p:cNvPr id="323" name="Text Box 37">
            <a:extLst>
              <a:ext uri="{FF2B5EF4-FFF2-40B4-BE49-F238E27FC236}">
                <a16:creationId xmlns:a16="http://schemas.microsoft.com/office/drawing/2014/main" id="{A3F997AC-E556-4A33-8D4F-989203EE1780}"/>
              </a:ext>
            </a:extLst>
          </p:cNvPr>
          <p:cNvSpPr txBox="1">
            <a:spLocks noChangeArrowheads="1"/>
          </p:cNvSpPr>
          <p:nvPr/>
        </p:nvSpPr>
        <p:spPr bwMode="auto">
          <a:xfrm>
            <a:off x="9831361" y="2229985"/>
            <a:ext cx="9119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en-US" altLang="zh-CN" sz="1400" dirty="0" err="1">
                <a:latin typeface="微软雅黑" panose="020B0503020204020204" pitchFamily="34" charset="-122"/>
                <a:ea typeface="微软雅黑" panose="020B0503020204020204" pitchFamily="34" charset="-122"/>
              </a:rPr>
              <a:t>HostB</a:t>
            </a:r>
            <a:endParaRPr lang="en-US" altLang="zh-CN" sz="1400" dirty="0">
              <a:latin typeface="微软雅黑" panose="020B0503020204020204" pitchFamily="34" charset="-122"/>
              <a:ea typeface="微软雅黑" panose="020B0503020204020204" pitchFamily="34" charset="-122"/>
            </a:endParaRPr>
          </a:p>
        </p:txBody>
      </p:sp>
      <p:sp>
        <p:nvSpPr>
          <p:cNvPr id="324" name="Text Box 37">
            <a:extLst>
              <a:ext uri="{FF2B5EF4-FFF2-40B4-BE49-F238E27FC236}">
                <a16:creationId xmlns:a16="http://schemas.microsoft.com/office/drawing/2014/main" id="{858AA6BD-7FC9-41EA-9D61-BB6920E1884E}"/>
              </a:ext>
            </a:extLst>
          </p:cNvPr>
          <p:cNvSpPr txBox="1">
            <a:spLocks noChangeArrowheads="1"/>
          </p:cNvSpPr>
          <p:nvPr/>
        </p:nvSpPr>
        <p:spPr bwMode="auto">
          <a:xfrm>
            <a:off x="9897961" y="4946518"/>
            <a:ext cx="9119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en-US" altLang="zh-CN" sz="1400" dirty="0" err="1">
                <a:latin typeface="微软雅黑" panose="020B0503020204020204" pitchFamily="34" charset="-122"/>
                <a:ea typeface="微软雅黑" panose="020B0503020204020204" pitchFamily="34" charset="-122"/>
              </a:rPr>
              <a:t>HostC</a:t>
            </a:r>
            <a:endParaRPr lang="en-US" altLang="zh-CN" sz="1400" dirty="0">
              <a:latin typeface="微软雅黑" panose="020B0503020204020204" pitchFamily="34" charset="-122"/>
              <a:ea typeface="微软雅黑" panose="020B0503020204020204" pitchFamily="34" charset="-122"/>
            </a:endParaRPr>
          </a:p>
        </p:txBody>
      </p:sp>
      <p:sp>
        <p:nvSpPr>
          <p:cNvPr id="325" name="Text Box 37">
            <a:extLst>
              <a:ext uri="{FF2B5EF4-FFF2-40B4-BE49-F238E27FC236}">
                <a16:creationId xmlns:a16="http://schemas.microsoft.com/office/drawing/2014/main" id="{A736478B-41A0-4D96-AF56-52D68BB06E9A}"/>
              </a:ext>
            </a:extLst>
          </p:cNvPr>
          <p:cNvSpPr txBox="1">
            <a:spLocks noChangeArrowheads="1"/>
          </p:cNvSpPr>
          <p:nvPr/>
        </p:nvSpPr>
        <p:spPr bwMode="auto">
          <a:xfrm>
            <a:off x="9892370" y="5777892"/>
            <a:ext cx="9119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en-US" altLang="zh-CN" sz="1400" dirty="0" err="1">
                <a:latin typeface="微软雅黑" panose="020B0503020204020204" pitchFamily="34" charset="-122"/>
                <a:ea typeface="微软雅黑" panose="020B0503020204020204" pitchFamily="34" charset="-122"/>
              </a:rPr>
              <a:t>HostD</a:t>
            </a:r>
            <a:endParaRPr lang="en-US" altLang="zh-CN" sz="1400" dirty="0">
              <a:latin typeface="微软雅黑" panose="020B0503020204020204" pitchFamily="34" charset="-122"/>
              <a:ea typeface="微软雅黑" panose="020B0503020204020204" pitchFamily="34" charset="-122"/>
            </a:endParaRPr>
          </a:p>
        </p:txBody>
      </p:sp>
      <p:sp>
        <p:nvSpPr>
          <p:cNvPr id="326" name="Text Box 100">
            <a:extLst>
              <a:ext uri="{FF2B5EF4-FFF2-40B4-BE49-F238E27FC236}">
                <a16:creationId xmlns:a16="http://schemas.microsoft.com/office/drawing/2014/main" id="{7D9D66AA-1363-4D65-8D42-7F853506EA75}"/>
              </a:ext>
            </a:extLst>
          </p:cNvPr>
          <p:cNvSpPr txBox="1">
            <a:spLocks noChangeArrowheads="1"/>
          </p:cNvSpPr>
          <p:nvPr/>
        </p:nvSpPr>
        <p:spPr bwMode="auto">
          <a:xfrm>
            <a:off x="2534965" y="3721229"/>
            <a:ext cx="11763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    GE 1/0/0</a:t>
            </a:r>
          </a:p>
          <a:p>
            <a:pPr algn="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   2001::1/64</a:t>
            </a:r>
          </a:p>
        </p:txBody>
      </p:sp>
      <p:sp>
        <p:nvSpPr>
          <p:cNvPr id="327" name="Text Box 101">
            <a:extLst>
              <a:ext uri="{FF2B5EF4-FFF2-40B4-BE49-F238E27FC236}">
                <a16:creationId xmlns:a16="http://schemas.microsoft.com/office/drawing/2014/main" id="{80364E93-CF77-4085-B40B-7E515AB56FAB}"/>
              </a:ext>
            </a:extLst>
          </p:cNvPr>
          <p:cNvSpPr txBox="1">
            <a:spLocks noChangeArrowheads="1"/>
          </p:cNvSpPr>
          <p:nvPr/>
        </p:nvSpPr>
        <p:spPr bwMode="auto">
          <a:xfrm>
            <a:off x="3530364" y="2912013"/>
            <a:ext cx="9751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POS 2/0/0</a:t>
            </a:r>
          </a:p>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2002::1/64</a:t>
            </a:r>
          </a:p>
        </p:txBody>
      </p:sp>
      <p:sp>
        <p:nvSpPr>
          <p:cNvPr id="328" name="Text Box 102">
            <a:extLst>
              <a:ext uri="{FF2B5EF4-FFF2-40B4-BE49-F238E27FC236}">
                <a16:creationId xmlns:a16="http://schemas.microsoft.com/office/drawing/2014/main" id="{D2B423B7-B841-4C2B-AE1F-49A371340B79}"/>
              </a:ext>
            </a:extLst>
          </p:cNvPr>
          <p:cNvSpPr txBox="1">
            <a:spLocks noChangeArrowheads="1"/>
          </p:cNvSpPr>
          <p:nvPr/>
        </p:nvSpPr>
        <p:spPr bwMode="auto">
          <a:xfrm>
            <a:off x="6493883" y="1343179"/>
            <a:ext cx="12969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GE 2/0/0</a:t>
            </a:r>
          </a:p>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3001::1/64</a:t>
            </a:r>
          </a:p>
        </p:txBody>
      </p:sp>
      <p:sp>
        <p:nvSpPr>
          <p:cNvPr id="329" name="Text Box 103">
            <a:extLst>
              <a:ext uri="{FF2B5EF4-FFF2-40B4-BE49-F238E27FC236}">
                <a16:creationId xmlns:a16="http://schemas.microsoft.com/office/drawing/2014/main" id="{67729960-854B-4BA2-B8D1-C05A21D36F0F}"/>
              </a:ext>
            </a:extLst>
          </p:cNvPr>
          <p:cNvSpPr txBox="1">
            <a:spLocks noChangeArrowheads="1"/>
          </p:cNvSpPr>
          <p:nvPr/>
        </p:nvSpPr>
        <p:spPr bwMode="auto">
          <a:xfrm>
            <a:off x="6109890" y="2262237"/>
            <a:ext cx="9751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POS 3/0/0</a:t>
            </a:r>
          </a:p>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2004::1/64</a:t>
            </a:r>
          </a:p>
        </p:txBody>
      </p:sp>
      <p:sp>
        <p:nvSpPr>
          <p:cNvPr id="330" name="Text Box 104">
            <a:extLst>
              <a:ext uri="{FF2B5EF4-FFF2-40B4-BE49-F238E27FC236}">
                <a16:creationId xmlns:a16="http://schemas.microsoft.com/office/drawing/2014/main" id="{7DB00DD2-6409-4424-9E05-2353C21D72F4}"/>
              </a:ext>
            </a:extLst>
          </p:cNvPr>
          <p:cNvSpPr txBox="1">
            <a:spLocks noChangeArrowheads="1"/>
          </p:cNvSpPr>
          <p:nvPr/>
        </p:nvSpPr>
        <p:spPr bwMode="auto">
          <a:xfrm>
            <a:off x="6080291" y="3997847"/>
            <a:ext cx="14414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POS3/0/0 2005::1/64</a:t>
            </a:r>
          </a:p>
        </p:txBody>
      </p:sp>
      <p:sp>
        <p:nvSpPr>
          <p:cNvPr id="331" name="Text Box 105">
            <a:extLst>
              <a:ext uri="{FF2B5EF4-FFF2-40B4-BE49-F238E27FC236}">
                <a16:creationId xmlns:a16="http://schemas.microsoft.com/office/drawing/2014/main" id="{0FDBEAFD-9C52-43F2-BDAB-2BCF961DB41B}"/>
              </a:ext>
            </a:extLst>
          </p:cNvPr>
          <p:cNvSpPr txBox="1">
            <a:spLocks noChangeArrowheads="1"/>
          </p:cNvSpPr>
          <p:nvPr/>
        </p:nvSpPr>
        <p:spPr bwMode="auto">
          <a:xfrm>
            <a:off x="6441158" y="5474279"/>
            <a:ext cx="12969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GE 2/0/0</a:t>
            </a:r>
          </a:p>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200A::2/64</a:t>
            </a:r>
          </a:p>
        </p:txBody>
      </p:sp>
      <p:sp>
        <p:nvSpPr>
          <p:cNvPr id="332" name="Text Box 106">
            <a:extLst>
              <a:ext uri="{FF2B5EF4-FFF2-40B4-BE49-F238E27FC236}">
                <a16:creationId xmlns:a16="http://schemas.microsoft.com/office/drawing/2014/main" id="{027386FE-0E48-4F2E-9E79-DFFB5FBE9A26}"/>
              </a:ext>
            </a:extLst>
          </p:cNvPr>
          <p:cNvSpPr txBox="1">
            <a:spLocks noChangeArrowheads="1"/>
          </p:cNvSpPr>
          <p:nvPr/>
        </p:nvSpPr>
        <p:spPr bwMode="auto">
          <a:xfrm>
            <a:off x="4310260" y="3715911"/>
            <a:ext cx="10664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POS 3/0/0</a:t>
            </a:r>
          </a:p>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2003::1/64</a:t>
            </a:r>
          </a:p>
        </p:txBody>
      </p:sp>
      <p:sp>
        <p:nvSpPr>
          <p:cNvPr id="333" name="Text Box 107">
            <a:extLst>
              <a:ext uri="{FF2B5EF4-FFF2-40B4-BE49-F238E27FC236}">
                <a16:creationId xmlns:a16="http://schemas.microsoft.com/office/drawing/2014/main" id="{4A6A33F9-DDA3-43F8-A7B9-6E60DDDE6947}"/>
              </a:ext>
            </a:extLst>
          </p:cNvPr>
          <p:cNvSpPr txBox="1">
            <a:spLocks noChangeArrowheads="1"/>
          </p:cNvSpPr>
          <p:nvPr/>
        </p:nvSpPr>
        <p:spPr bwMode="auto">
          <a:xfrm>
            <a:off x="4287316" y="1854376"/>
            <a:ext cx="14414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    POS 1/0/0</a:t>
            </a:r>
          </a:p>
          <a:p>
            <a:pPr algn="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    2002::2/64</a:t>
            </a:r>
          </a:p>
        </p:txBody>
      </p:sp>
      <p:sp>
        <p:nvSpPr>
          <p:cNvPr id="334" name="Text Box 109">
            <a:extLst>
              <a:ext uri="{FF2B5EF4-FFF2-40B4-BE49-F238E27FC236}">
                <a16:creationId xmlns:a16="http://schemas.microsoft.com/office/drawing/2014/main" id="{EAF781D5-EBAD-4A80-BDDC-8634F4727ED5}"/>
              </a:ext>
            </a:extLst>
          </p:cNvPr>
          <p:cNvSpPr txBox="1">
            <a:spLocks noChangeArrowheads="1"/>
          </p:cNvSpPr>
          <p:nvPr/>
        </p:nvSpPr>
        <p:spPr bwMode="auto">
          <a:xfrm>
            <a:off x="6081532" y="2860016"/>
            <a:ext cx="9751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POS 2/0/0</a:t>
            </a:r>
          </a:p>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2004::2/64</a:t>
            </a:r>
          </a:p>
        </p:txBody>
      </p:sp>
      <p:sp>
        <p:nvSpPr>
          <p:cNvPr id="335" name="Text Box 110">
            <a:extLst>
              <a:ext uri="{FF2B5EF4-FFF2-40B4-BE49-F238E27FC236}">
                <a16:creationId xmlns:a16="http://schemas.microsoft.com/office/drawing/2014/main" id="{7A2727E4-A25C-439B-BA3F-E8679240C797}"/>
              </a:ext>
            </a:extLst>
          </p:cNvPr>
          <p:cNvSpPr txBox="1">
            <a:spLocks noChangeArrowheads="1"/>
          </p:cNvSpPr>
          <p:nvPr/>
        </p:nvSpPr>
        <p:spPr bwMode="auto">
          <a:xfrm>
            <a:off x="4509515" y="3192790"/>
            <a:ext cx="123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    POS 1/0/0</a:t>
            </a:r>
          </a:p>
          <a:p>
            <a:pPr algn="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    2003::2/64</a:t>
            </a:r>
          </a:p>
        </p:txBody>
      </p:sp>
      <p:sp>
        <p:nvSpPr>
          <p:cNvPr id="336" name="Text Box 111">
            <a:extLst>
              <a:ext uri="{FF2B5EF4-FFF2-40B4-BE49-F238E27FC236}">
                <a16:creationId xmlns:a16="http://schemas.microsoft.com/office/drawing/2014/main" id="{B48E9EBC-1416-48BC-B097-EB8F77F5A71E}"/>
              </a:ext>
            </a:extLst>
          </p:cNvPr>
          <p:cNvSpPr txBox="1">
            <a:spLocks noChangeArrowheads="1"/>
          </p:cNvSpPr>
          <p:nvPr/>
        </p:nvSpPr>
        <p:spPr bwMode="auto">
          <a:xfrm>
            <a:off x="6075403" y="4679063"/>
            <a:ext cx="14414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POS1/0/0 2005::2/64</a:t>
            </a:r>
          </a:p>
        </p:txBody>
      </p:sp>
      <p:sp>
        <p:nvSpPr>
          <p:cNvPr id="337" name="Text Box 73">
            <a:extLst>
              <a:ext uri="{FF2B5EF4-FFF2-40B4-BE49-F238E27FC236}">
                <a16:creationId xmlns:a16="http://schemas.microsoft.com/office/drawing/2014/main" id="{36133B33-D130-4302-BB0F-60BD30AF806D}"/>
              </a:ext>
            </a:extLst>
          </p:cNvPr>
          <p:cNvSpPr txBox="1">
            <a:spLocks noChangeArrowheads="1"/>
          </p:cNvSpPr>
          <p:nvPr/>
        </p:nvSpPr>
        <p:spPr bwMode="auto">
          <a:xfrm>
            <a:off x="7751764" y="5638802"/>
            <a:ext cx="11742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800" b="1" dirty="0">
                <a:latin typeface="微软雅黑" panose="020B0503020204020204" pitchFamily="34" charset="-122"/>
                <a:ea typeface="微软雅黑" panose="020B0503020204020204" pitchFamily="34" charset="-122"/>
              </a:rPr>
              <a:t>Ethernet</a:t>
            </a:r>
          </a:p>
        </p:txBody>
      </p:sp>
      <p:sp>
        <p:nvSpPr>
          <p:cNvPr id="338" name="Text Box 73">
            <a:extLst>
              <a:ext uri="{FF2B5EF4-FFF2-40B4-BE49-F238E27FC236}">
                <a16:creationId xmlns:a16="http://schemas.microsoft.com/office/drawing/2014/main" id="{0484D1D1-9CFC-4023-B462-4B4A19B234A2}"/>
              </a:ext>
            </a:extLst>
          </p:cNvPr>
          <p:cNvSpPr txBox="1">
            <a:spLocks noChangeArrowheads="1"/>
          </p:cNvSpPr>
          <p:nvPr/>
        </p:nvSpPr>
        <p:spPr bwMode="auto">
          <a:xfrm>
            <a:off x="7738146" y="1532141"/>
            <a:ext cx="11742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800" b="1" dirty="0">
                <a:latin typeface="微软雅黑" panose="020B0503020204020204" pitchFamily="34" charset="-122"/>
                <a:ea typeface="微软雅黑" panose="020B0503020204020204" pitchFamily="34" charset="-122"/>
              </a:rPr>
              <a:t>Ethernet</a:t>
            </a:r>
          </a:p>
        </p:txBody>
      </p:sp>
      <p:sp>
        <p:nvSpPr>
          <p:cNvPr id="339" name="Text Box 97">
            <a:extLst>
              <a:ext uri="{FF2B5EF4-FFF2-40B4-BE49-F238E27FC236}">
                <a16:creationId xmlns:a16="http://schemas.microsoft.com/office/drawing/2014/main" id="{92F38755-E455-4C8A-8B92-65C4FCD30D92}"/>
              </a:ext>
            </a:extLst>
          </p:cNvPr>
          <p:cNvSpPr txBox="1">
            <a:spLocks noChangeArrowheads="1"/>
          </p:cNvSpPr>
          <p:nvPr/>
        </p:nvSpPr>
        <p:spPr bwMode="auto">
          <a:xfrm>
            <a:off x="1536987" y="4035636"/>
            <a:ext cx="8522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400" b="1" dirty="0">
                <a:latin typeface="微软雅黑" panose="020B0503020204020204" pitchFamily="34" charset="-122"/>
                <a:ea typeface="微软雅黑" panose="020B0503020204020204" pitchFamily="34" charset="-122"/>
              </a:rPr>
              <a:t>Source </a:t>
            </a:r>
          </a:p>
        </p:txBody>
      </p:sp>
      <p:sp>
        <p:nvSpPr>
          <p:cNvPr id="340" name="Text Box 108">
            <a:extLst>
              <a:ext uri="{FF2B5EF4-FFF2-40B4-BE49-F238E27FC236}">
                <a16:creationId xmlns:a16="http://schemas.microsoft.com/office/drawing/2014/main" id="{1997400F-C034-43DD-B661-F74A7C09A03C}"/>
              </a:ext>
            </a:extLst>
          </p:cNvPr>
          <p:cNvSpPr txBox="1">
            <a:spLocks noChangeArrowheads="1"/>
          </p:cNvSpPr>
          <p:nvPr/>
        </p:nvSpPr>
        <p:spPr bwMode="auto">
          <a:xfrm>
            <a:off x="1514762" y="4369011"/>
            <a:ext cx="14414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2001::5/64</a:t>
            </a:r>
          </a:p>
        </p:txBody>
      </p:sp>
      <p:sp>
        <p:nvSpPr>
          <p:cNvPr id="341" name="Text Box 37">
            <a:extLst>
              <a:ext uri="{FF2B5EF4-FFF2-40B4-BE49-F238E27FC236}">
                <a16:creationId xmlns:a16="http://schemas.microsoft.com/office/drawing/2014/main" id="{42A42BF4-84CE-4D55-B6CB-86E66C8E805B}"/>
              </a:ext>
            </a:extLst>
          </p:cNvPr>
          <p:cNvSpPr txBox="1">
            <a:spLocks noChangeArrowheads="1"/>
          </p:cNvSpPr>
          <p:nvPr/>
        </p:nvSpPr>
        <p:spPr bwMode="auto">
          <a:xfrm>
            <a:off x="6441158" y="1874338"/>
            <a:ext cx="11952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800" b="1" dirty="0">
                <a:latin typeface="微软雅黑" panose="020B0503020204020204" pitchFamily="34" charset="-122"/>
                <a:ea typeface="微软雅黑" panose="020B0503020204020204" pitchFamily="34" charset="-122"/>
              </a:rPr>
              <a:t>Router B</a:t>
            </a:r>
          </a:p>
        </p:txBody>
      </p:sp>
      <p:sp>
        <p:nvSpPr>
          <p:cNvPr id="342" name="Text Box 38">
            <a:extLst>
              <a:ext uri="{FF2B5EF4-FFF2-40B4-BE49-F238E27FC236}">
                <a16:creationId xmlns:a16="http://schemas.microsoft.com/office/drawing/2014/main" id="{84165C08-0930-4BCF-A2DC-FB733B895E38}"/>
              </a:ext>
            </a:extLst>
          </p:cNvPr>
          <p:cNvSpPr txBox="1">
            <a:spLocks noChangeArrowheads="1"/>
          </p:cNvSpPr>
          <p:nvPr/>
        </p:nvSpPr>
        <p:spPr bwMode="auto">
          <a:xfrm>
            <a:off x="5643035" y="5819808"/>
            <a:ext cx="1193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800" b="1" dirty="0">
                <a:latin typeface="微软雅黑" panose="020B0503020204020204" pitchFamily="34" charset="-122"/>
                <a:ea typeface="微软雅黑" panose="020B0503020204020204" pitchFamily="34" charset="-122"/>
              </a:rPr>
              <a:t>Router C</a:t>
            </a:r>
          </a:p>
        </p:txBody>
      </p:sp>
      <p:sp>
        <p:nvSpPr>
          <p:cNvPr id="343" name="Text Box 76">
            <a:extLst>
              <a:ext uri="{FF2B5EF4-FFF2-40B4-BE49-F238E27FC236}">
                <a16:creationId xmlns:a16="http://schemas.microsoft.com/office/drawing/2014/main" id="{E24A3575-9E31-4EEC-8E75-BA66099FD818}"/>
              </a:ext>
            </a:extLst>
          </p:cNvPr>
          <p:cNvSpPr txBox="1">
            <a:spLocks noChangeArrowheads="1"/>
          </p:cNvSpPr>
          <p:nvPr/>
        </p:nvSpPr>
        <p:spPr bwMode="auto">
          <a:xfrm>
            <a:off x="6426940" y="3480939"/>
            <a:ext cx="12209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800" b="1" dirty="0">
                <a:latin typeface="微软雅黑" panose="020B0503020204020204" pitchFamily="34" charset="-122"/>
                <a:ea typeface="微软雅黑" panose="020B0503020204020204" pitchFamily="34" charset="-122"/>
              </a:rPr>
              <a:t>Router D</a:t>
            </a:r>
          </a:p>
        </p:txBody>
      </p:sp>
      <p:sp>
        <p:nvSpPr>
          <p:cNvPr id="344" name="Text Box 99">
            <a:extLst>
              <a:ext uri="{FF2B5EF4-FFF2-40B4-BE49-F238E27FC236}">
                <a16:creationId xmlns:a16="http://schemas.microsoft.com/office/drawing/2014/main" id="{56F70484-27B5-4314-8732-2E8DF351CC3F}"/>
              </a:ext>
            </a:extLst>
          </p:cNvPr>
          <p:cNvSpPr txBox="1">
            <a:spLocks noChangeArrowheads="1"/>
          </p:cNvSpPr>
          <p:nvPr/>
        </p:nvSpPr>
        <p:spPr bwMode="auto">
          <a:xfrm>
            <a:off x="3447420" y="4100683"/>
            <a:ext cx="12112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800" b="1" dirty="0">
                <a:latin typeface="微软雅黑" panose="020B0503020204020204" pitchFamily="34" charset="-122"/>
                <a:ea typeface="微软雅黑" panose="020B0503020204020204" pitchFamily="34" charset="-122"/>
              </a:rPr>
              <a:t>Router A</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B40118-3577-4B9C-A7C5-F8B3270AC3FC}"/>
              </a:ext>
            </a:extLst>
          </p:cNvPr>
          <p:cNvSpPr>
            <a:spLocks noGrp="1"/>
          </p:cNvSpPr>
          <p:nvPr>
            <p:ph type="title"/>
          </p:nvPr>
        </p:nvSpPr>
        <p:spPr/>
        <p:txBody>
          <a:bodyPr/>
          <a:lstStyle/>
          <a:p>
            <a:r>
              <a:rPr lang="zh-CN" altLang="en-US" dirty="0"/>
              <a:t>配置</a:t>
            </a:r>
            <a:r>
              <a:rPr lang="en-US" altLang="zh-CN" dirty="0"/>
              <a:t>Router A</a:t>
            </a:r>
            <a:endParaRPr lang="zh-CN" altLang="en-US" dirty="0"/>
          </a:p>
        </p:txBody>
      </p:sp>
      <p:cxnSp>
        <p:nvCxnSpPr>
          <p:cNvPr id="4" name="直接连接符 3">
            <a:extLst>
              <a:ext uri="{FF2B5EF4-FFF2-40B4-BE49-F238E27FC236}">
                <a16:creationId xmlns:a16="http://schemas.microsoft.com/office/drawing/2014/main" id="{FAD5B5E4-75D6-4FB7-B8F6-48A5EEE6BD9E}"/>
              </a:ext>
            </a:extLst>
          </p:cNvPr>
          <p:cNvCxnSpPr>
            <a:cxnSpLocks/>
            <a:stCxn id="18" idx="1"/>
            <a:endCxn id="6" idx="3"/>
          </p:cNvCxnSpPr>
          <p:nvPr/>
        </p:nvCxnSpPr>
        <p:spPr bwMode="auto">
          <a:xfrm flipH="1" flipV="1">
            <a:off x="2293056" y="3688068"/>
            <a:ext cx="1354752" cy="1"/>
          </a:xfrm>
          <a:prstGeom prst="line">
            <a:avLst/>
          </a:prstGeom>
          <a:solidFill>
            <a:schemeClr val="accent1"/>
          </a:solidFill>
          <a:ln w="19050" cap="flat" cmpd="sng" algn="ctr">
            <a:solidFill>
              <a:srgbClr val="C00000"/>
            </a:solidFill>
            <a:prstDash val="solid"/>
            <a:round/>
            <a:headEnd type="none" w="med" len="med"/>
            <a:tailEnd type="none" w="med" len="med"/>
          </a:ln>
          <a:effectLst/>
        </p:spPr>
      </p:cxnSp>
      <p:sp>
        <p:nvSpPr>
          <p:cNvPr id="5" name="Text Box 37">
            <a:extLst>
              <a:ext uri="{FF2B5EF4-FFF2-40B4-BE49-F238E27FC236}">
                <a16:creationId xmlns:a16="http://schemas.microsoft.com/office/drawing/2014/main" id="{E1BB47F1-256C-43E2-91E8-CA019F3B1E20}"/>
              </a:ext>
            </a:extLst>
          </p:cNvPr>
          <p:cNvSpPr txBox="1">
            <a:spLocks noChangeArrowheads="1"/>
          </p:cNvSpPr>
          <p:nvPr/>
        </p:nvSpPr>
        <p:spPr bwMode="auto">
          <a:xfrm>
            <a:off x="9836952" y="1398611"/>
            <a:ext cx="9119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en-US" altLang="zh-CN" sz="1400" dirty="0" err="1">
                <a:latin typeface="微软雅黑" panose="020B0503020204020204" pitchFamily="34" charset="-122"/>
                <a:ea typeface="微软雅黑" panose="020B0503020204020204" pitchFamily="34" charset="-122"/>
              </a:rPr>
              <a:t>HostA</a:t>
            </a:r>
            <a:endParaRPr lang="en-US" altLang="zh-CN" sz="1400" dirty="0">
              <a:latin typeface="微软雅黑" panose="020B0503020204020204" pitchFamily="34" charset="-122"/>
              <a:ea typeface="微软雅黑" panose="020B0503020204020204" pitchFamily="34" charset="-122"/>
            </a:endParaRPr>
          </a:p>
        </p:txBody>
      </p:sp>
      <p:pic>
        <p:nvPicPr>
          <p:cNvPr id="6" name="图片 5" descr="通用服务器-蓝.png">
            <a:extLst>
              <a:ext uri="{FF2B5EF4-FFF2-40B4-BE49-F238E27FC236}">
                <a16:creationId xmlns:a16="http://schemas.microsoft.com/office/drawing/2014/main" id="{2ED430EC-3CAA-4CE6-997C-ED77C2904C6D}"/>
              </a:ext>
            </a:extLst>
          </p:cNvPr>
          <p:cNvPicPr>
            <a:picLocks noChangeAspect="1"/>
          </p:cNvPicPr>
          <p:nvPr/>
        </p:nvPicPr>
        <p:blipFill>
          <a:blip r:embed="rId3" cstate="print"/>
          <a:stretch>
            <a:fillRect/>
          </a:stretch>
        </p:blipFill>
        <p:spPr>
          <a:xfrm>
            <a:off x="1645056" y="3342633"/>
            <a:ext cx="648000" cy="690870"/>
          </a:xfrm>
          <a:prstGeom prst="rect">
            <a:avLst/>
          </a:prstGeom>
        </p:spPr>
      </p:pic>
      <p:pic>
        <p:nvPicPr>
          <p:cNvPr id="7" name="Picture 2" descr="G:\做的项目\公共\扁平图标切换\更新2015_01_21\oss扁平图标库2015_01_21更新-04.png">
            <a:extLst>
              <a:ext uri="{FF2B5EF4-FFF2-40B4-BE49-F238E27FC236}">
                <a16:creationId xmlns:a16="http://schemas.microsoft.com/office/drawing/2014/main" id="{BBE650D0-F5DC-4D5B-8498-7F30327186C6}"/>
              </a:ext>
            </a:extLst>
          </p:cNvPr>
          <p:cNvPicPr>
            <a:picLocks noChangeAspect="1" noChangeArrowheads="1"/>
          </p:cNvPicPr>
          <p:nvPr/>
        </p:nvPicPr>
        <p:blipFill>
          <a:blip r:embed="rId4" cstate="print"/>
          <a:stretch>
            <a:fillRect/>
          </a:stretch>
        </p:blipFill>
        <p:spPr bwMode="auto">
          <a:xfrm>
            <a:off x="5736000" y="3328800"/>
            <a:ext cx="720000" cy="671183"/>
          </a:xfrm>
          <a:prstGeom prst="rect">
            <a:avLst/>
          </a:prstGeom>
          <a:noFill/>
        </p:spPr>
      </p:pic>
      <p:cxnSp>
        <p:nvCxnSpPr>
          <p:cNvPr id="10" name="直接连接符 9">
            <a:extLst>
              <a:ext uri="{FF2B5EF4-FFF2-40B4-BE49-F238E27FC236}">
                <a16:creationId xmlns:a16="http://schemas.microsoft.com/office/drawing/2014/main" id="{22E86C0D-28C9-4956-851C-AE7A8F7F968F}"/>
              </a:ext>
            </a:extLst>
          </p:cNvPr>
          <p:cNvCxnSpPr>
            <a:cxnSpLocks/>
            <a:stCxn id="7" idx="1"/>
            <a:endCxn id="18" idx="3"/>
          </p:cNvCxnSpPr>
          <p:nvPr/>
        </p:nvCxnSpPr>
        <p:spPr bwMode="auto">
          <a:xfrm flipH="1">
            <a:off x="4367808" y="3664392"/>
            <a:ext cx="1368192" cy="23677"/>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12" name="直接连接符 11">
            <a:extLst>
              <a:ext uri="{FF2B5EF4-FFF2-40B4-BE49-F238E27FC236}">
                <a16:creationId xmlns:a16="http://schemas.microsoft.com/office/drawing/2014/main" id="{30C75E46-CE6D-4996-AE84-380290EE537B}"/>
              </a:ext>
            </a:extLst>
          </p:cNvPr>
          <p:cNvCxnSpPr>
            <a:cxnSpLocks/>
          </p:cNvCxnSpPr>
          <p:nvPr/>
        </p:nvCxnSpPr>
        <p:spPr bwMode="auto">
          <a:xfrm flipH="1">
            <a:off x="3953213" y="1864441"/>
            <a:ext cx="2197441" cy="1823627"/>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13" name="直接连接符 12">
            <a:extLst>
              <a:ext uri="{FF2B5EF4-FFF2-40B4-BE49-F238E27FC236}">
                <a16:creationId xmlns:a16="http://schemas.microsoft.com/office/drawing/2014/main" id="{1102A50D-B556-40D9-969D-234C63B7E57C}"/>
              </a:ext>
            </a:extLst>
          </p:cNvPr>
          <p:cNvCxnSpPr>
            <a:cxnSpLocks/>
            <a:endCxn id="17" idx="3"/>
          </p:cNvCxnSpPr>
          <p:nvPr/>
        </p:nvCxnSpPr>
        <p:spPr bwMode="auto">
          <a:xfrm flipH="1">
            <a:off x="6456000" y="1850203"/>
            <a:ext cx="2040062" cy="0"/>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15" name="直接连接符 14">
            <a:extLst>
              <a:ext uri="{FF2B5EF4-FFF2-40B4-BE49-F238E27FC236}">
                <a16:creationId xmlns:a16="http://schemas.microsoft.com/office/drawing/2014/main" id="{3E77712D-E933-43DC-A634-61319CECCE35}"/>
              </a:ext>
            </a:extLst>
          </p:cNvPr>
          <p:cNvCxnSpPr>
            <a:cxnSpLocks/>
            <a:stCxn id="17" idx="2"/>
            <a:endCxn id="7" idx="0"/>
          </p:cNvCxnSpPr>
          <p:nvPr/>
        </p:nvCxnSpPr>
        <p:spPr bwMode="auto">
          <a:xfrm>
            <a:off x="6096000" y="2200032"/>
            <a:ext cx="0" cy="1128768"/>
          </a:xfrm>
          <a:prstGeom prst="line">
            <a:avLst/>
          </a:prstGeom>
          <a:solidFill>
            <a:schemeClr val="accent1"/>
          </a:solidFill>
          <a:ln w="19050" cap="flat" cmpd="sng" algn="ctr">
            <a:solidFill>
              <a:srgbClr val="C00000"/>
            </a:solidFill>
            <a:prstDash val="solid"/>
            <a:round/>
            <a:headEnd type="none" w="med" len="med"/>
            <a:tailEnd type="none" w="med" len="med"/>
          </a:ln>
          <a:effectLst/>
        </p:spPr>
      </p:cxnSp>
      <p:pic>
        <p:nvPicPr>
          <p:cNvPr id="16" name="图片 15" descr="PC.png">
            <a:extLst>
              <a:ext uri="{FF2B5EF4-FFF2-40B4-BE49-F238E27FC236}">
                <a16:creationId xmlns:a16="http://schemas.microsoft.com/office/drawing/2014/main" id="{691B02ED-8574-4044-8E14-A2BF48F38780}"/>
              </a:ext>
            </a:extLst>
          </p:cNvPr>
          <p:cNvPicPr>
            <a:picLocks noChangeAspect="1"/>
          </p:cNvPicPr>
          <p:nvPr/>
        </p:nvPicPr>
        <p:blipFill>
          <a:blip r:embed="rId5" cstate="print"/>
          <a:stretch>
            <a:fillRect/>
          </a:stretch>
        </p:blipFill>
        <p:spPr>
          <a:xfrm>
            <a:off x="9163712" y="1274886"/>
            <a:ext cx="720000" cy="575316"/>
          </a:xfrm>
          <a:prstGeom prst="rect">
            <a:avLst/>
          </a:prstGeom>
        </p:spPr>
      </p:pic>
      <p:pic>
        <p:nvPicPr>
          <p:cNvPr id="17" name="Picture 2" descr="G:\做的项目\公共\扁平图标切换\更新2015_01_21\oss扁平图标库2015_01_21更新-04.png">
            <a:extLst>
              <a:ext uri="{FF2B5EF4-FFF2-40B4-BE49-F238E27FC236}">
                <a16:creationId xmlns:a16="http://schemas.microsoft.com/office/drawing/2014/main" id="{F155946E-312F-4FD1-BA93-387C7BAE8E93}"/>
              </a:ext>
            </a:extLst>
          </p:cNvPr>
          <p:cNvPicPr>
            <a:picLocks noChangeAspect="1" noChangeArrowheads="1"/>
          </p:cNvPicPr>
          <p:nvPr/>
        </p:nvPicPr>
        <p:blipFill>
          <a:blip r:embed="rId4" cstate="print"/>
          <a:stretch>
            <a:fillRect/>
          </a:stretch>
        </p:blipFill>
        <p:spPr bwMode="auto">
          <a:xfrm>
            <a:off x="5736000" y="1528849"/>
            <a:ext cx="720000" cy="671183"/>
          </a:xfrm>
          <a:prstGeom prst="rect">
            <a:avLst/>
          </a:prstGeom>
          <a:noFill/>
        </p:spPr>
      </p:pic>
      <p:pic>
        <p:nvPicPr>
          <p:cNvPr id="18" name="Picture 2" descr="G:\做的项目\公共\扁平图标切换\更新2015_01_21\oss扁平图标库2015_01_21更新-04.png">
            <a:extLst>
              <a:ext uri="{FF2B5EF4-FFF2-40B4-BE49-F238E27FC236}">
                <a16:creationId xmlns:a16="http://schemas.microsoft.com/office/drawing/2014/main" id="{95D47ADE-30C7-4410-A157-BED7E76DE265}"/>
              </a:ext>
            </a:extLst>
          </p:cNvPr>
          <p:cNvPicPr>
            <a:picLocks noChangeAspect="1" noChangeArrowheads="1"/>
          </p:cNvPicPr>
          <p:nvPr/>
        </p:nvPicPr>
        <p:blipFill>
          <a:blip r:embed="rId4" cstate="print"/>
          <a:stretch>
            <a:fillRect/>
          </a:stretch>
        </p:blipFill>
        <p:spPr bwMode="auto">
          <a:xfrm>
            <a:off x="3647808" y="3352477"/>
            <a:ext cx="720000" cy="671183"/>
          </a:xfrm>
          <a:prstGeom prst="rect">
            <a:avLst/>
          </a:prstGeom>
          <a:noFill/>
        </p:spPr>
      </p:pic>
      <p:cxnSp>
        <p:nvCxnSpPr>
          <p:cNvPr id="19" name="直接连接符 18">
            <a:extLst>
              <a:ext uri="{FF2B5EF4-FFF2-40B4-BE49-F238E27FC236}">
                <a16:creationId xmlns:a16="http://schemas.microsoft.com/office/drawing/2014/main" id="{9AF5EDDE-85EF-4454-8138-67734A1BDA28}"/>
              </a:ext>
            </a:extLst>
          </p:cNvPr>
          <p:cNvCxnSpPr>
            <a:cxnSpLocks/>
          </p:cNvCxnSpPr>
          <p:nvPr/>
        </p:nvCxnSpPr>
        <p:spPr bwMode="auto">
          <a:xfrm>
            <a:off x="8496062" y="1325828"/>
            <a:ext cx="0" cy="1260000"/>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20" name="直接连接符 19">
            <a:extLst>
              <a:ext uri="{FF2B5EF4-FFF2-40B4-BE49-F238E27FC236}">
                <a16:creationId xmlns:a16="http://schemas.microsoft.com/office/drawing/2014/main" id="{E6CD65DF-1154-401B-9049-ACFEA342D10C}"/>
              </a:ext>
            </a:extLst>
          </p:cNvPr>
          <p:cNvCxnSpPr>
            <a:cxnSpLocks/>
          </p:cNvCxnSpPr>
          <p:nvPr/>
        </p:nvCxnSpPr>
        <p:spPr bwMode="auto">
          <a:xfrm flipH="1" flipV="1">
            <a:off x="8496062" y="1562544"/>
            <a:ext cx="667650" cy="1"/>
          </a:xfrm>
          <a:prstGeom prst="line">
            <a:avLst/>
          </a:prstGeom>
          <a:solidFill>
            <a:schemeClr val="accent1"/>
          </a:solidFill>
          <a:ln w="19050" cap="flat" cmpd="sng" algn="ctr">
            <a:solidFill>
              <a:srgbClr val="C00000"/>
            </a:solidFill>
            <a:prstDash val="solid"/>
            <a:round/>
            <a:headEnd type="none" w="med" len="med"/>
            <a:tailEnd type="none" w="med" len="med"/>
          </a:ln>
          <a:effectLst/>
        </p:spPr>
      </p:cxnSp>
      <p:pic>
        <p:nvPicPr>
          <p:cNvPr id="21" name="图片 20" descr="PC.png">
            <a:extLst>
              <a:ext uri="{FF2B5EF4-FFF2-40B4-BE49-F238E27FC236}">
                <a16:creationId xmlns:a16="http://schemas.microsoft.com/office/drawing/2014/main" id="{811C7EEF-124B-4498-993A-7F39F7414E15}"/>
              </a:ext>
            </a:extLst>
          </p:cNvPr>
          <p:cNvPicPr>
            <a:picLocks noChangeAspect="1"/>
          </p:cNvPicPr>
          <p:nvPr/>
        </p:nvPicPr>
        <p:blipFill>
          <a:blip r:embed="rId5" cstate="print"/>
          <a:stretch>
            <a:fillRect/>
          </a:stretch>
        </p:blipFill>
        <p:spPr>
          <a:xfrm>
            <a:off x="9163712" y="2096216"/>
            <a:ext cx="720000" cy="575316"/>
          </a:xfrm>
          <a:prstGeom prst="rect">
            <a:avLst/>
          </a:prstGeom>
        </p:spPr>
      </p:pic>
      <p:cxnSp>
        <p:nvCxnSpPr>
          <p:cNvPr id="22" name="直接连接符 21">
            <a:extLst>
              <a:ext uri="{FF2B5EF4-FFF2-40B4-BE49-F238E27FC236}">
                <a16:creationId xmlns:a16="http://schemas.microsoft.com/office/drawing/2014/main" id="{FEB676B9-48E7-4613-8CC2-200AFBB02CD5}"/>
              </a:ext>
            </a:extLst>
          </p:cNvPr>
          <p:cNvCxnSpPr>
            <a:cxnSpLocks/>
          </p:cNvCxnSpPr>
          <p:nvPr/>
        </p:nvCxnSpPr>
        <p:spPr bwMode="auto">
          <a:xfrm flipH="1" flipV="1">
            <a:off x="8496062" y="2383874"/>
            <a:ext cx="667650" cy="1"/>
          </a:xfrm>
          <a:prstGeom prst="line">
            <a:avLst/>
          </a:prstGeom>
          <a:solidFill>
            <a:schemeClr val="accent1"/>
          </a:solidFill>
          <a:ln w="19050" cap="flat" cmpd="sng" algn="ctr">
            <a:solidFill>
              <a:srgbClr val="C00000"/>
            </a:solidFill>
            <a:prstDash val="solid"/>
            <a:round/>
            <a:headEnd type="none" w="med" len="med"/>
            <a:tailEnd type="none" w="med" len="med"/>
          </a:ln>
          <a:effectLst/>
        </p:spPr>
      </p:cxnSp>
      <p:sp>
        <p:nvSpPr>
          <p:cNvPr id="27" name="Text Box 37">
            <a:extLst>
              <a:ext uri="{FF2B5EF4-FFF2-40B4-BE49-F238E27FC236}">
                <a16:creationId xmlns:a16="http://schemas.microsoft.com/office/drawing/2014/main" id="{ACCDD3B7-347A-4203-A9BE-D46AA957C0BE}"/>
              </a:ext>
            </a:extLst>
          </p:cNvPr>
          <p:cNvSpPr txBox="1">
            <a:spLocks noChangeArrowheads="1"/>
          </p:cNvSpPr>
          <p:nvPr/>
        </p:nvSpPr>
        <p:spPr bwMode="auto">
          <a:xfrm>
            <a:off x="9831361" y="2229985"/>
            <a:ext cx="9119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en-US" altLang="zh-CN" sz="1400" dirty="0" err="1">
                <a:latin typeface="微软雅黑" panose="020B0503020204020204" pitchFamily="34" charset="-122"/>
                <a:ea typeface="微软雅黑" panose="020B0503020204020204" pitchFamily="34" charset="-122"/>
              </a:rPr>
              <a:t>HostB</a:t>
            </a:r>
            <a:endParaRPr lang="en-US" altLang="zh-CN" sz="1400" dirty="0">
              <a:latin typeface="微软雅黑" panose="020B0503020204020204" pitchFamily="34" charset="-122"/>
              <a:ea typeface="微软雅黑" panose="020B0503020204020204" pitchFamily="34" charset="-122"/>
            </a:endParaRPr>
          </a:p>
        </p:txBody>
      </p:sp>
      <p:sp>
        <p:nvSpPr>
          <p:cNvPr id="30" name="Text Box 100">
            <a:extLst>
              <a:ext uri="{FF2B5EF4-FFF2-40B4-BE49-F238E27FC236}">
                <a16:creationId xmlns:a16="http://schemas.microsoft.com/office/drawing/2014/main" id="{C2039201-A5B7-4B8C-AD9C-94D19DDE85D5}"/>
              </a:ext>
            </a:extLst>
          </p:cNvPr>
          <p:cNvSpPr txBox="1">
            <a:spLocks noChangeArrowheads="1"/>
          </p:cNvSpPr>
          <p:nvPr/>
        </p:nvSpPr>
        <p:spPr bwMode="auto">
          <a:xfrm>
            <a:off x="2534965" y="3721229"/>
            <a:ext cx="11763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    GE 1/0/0</a:t>
            </a:r>
          </a:p>
          <a:p>
            <a:pPr algn="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   2001::1/64</a:t>
            </a:r>
          </a:p>
        </p:txBody>
      </p:sp>
      <p:sp>
        <p:nvSpPr>
          <p:cNvPr id="31" name="Text Box 101">
            <a:extLst>
              <a:ext uri="{FF2B5EF4-FFF2-40B4-BE49-F238E27FC236}">
                <a16:creationId xmlns:a16="http://schemas.microsoft.com/office/drawing/2014/main" id="{07E1BBF2-96FA-4F2B-AD05-4E12FAB6ABAF}"/>
              </a:ext>
            </a:extLst>
          </p:cNvPr>
          <p:cNvSpPr txBox="1">
            <a:spLocks noChangeArrowheads="1"/>
          </p:cNvSpPr>
          <p:nvPr/>
        </p:nvSpPr>
        <p:spPr bwMode="auto">
          <a:xfrm>
            <a:off x="3530364" y="2912013"/>
            <a:ext cx="9751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POS 2/0/0</a:t>
            </a:r>
          </a:p>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2002::1/64</a:t>
            </a:r>
          </a:p>
        </p:txBody>
      </p:sp>
      <p:sp>
        <p:nvSpPr>
          <p:cNvPr id="32" name="Text Box 102">
            <a:extLst>
              <a:ext uri="{FF2B5EF4-FFF2-40B4-BE49-F238E27FC236}">
                <a16:creationId xmlns:a16="http://schemas.microsoft.com/office/drawing/2014/main" id="{1B6DBD7B-E354-4B78-A487-9846ADAFA1EA}"/>
              </a:ext>
            </a:extLst>
          </p:cNvPr>
          <p:cNvSpPr txBox="1">
            <a:spLocks noChangeArrowheads="1"/>
          </p:cNvSpPr>
          <p:nvPr/>
        </p:nvSpPr>
        <p:spPr bwMode="auto">
          <a:xfrm>
            <a:off x="6493883" y="1343179"/>
            <a:ext cx="12969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GE 2/0/0</a:t>
            </a:r>
          </a:p>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3001::1/64</a:t>
            </a:r>
          </a:p>
        </p:txBody>
      </p:sp>
      <p:sp>
        <p:nvSpPr>
          <p:cNvPr id="33" name="Text Box 103">
            <a:extLst>
              <a:ext uri="{FF2B5EF4-FFF2-40B4-BE49-F238E27FC236}">
                <a16:creationId xmlns:a16="http://schemas.microsoft.com/office/drawing/2014/main" id="{1F99B07D-4282-4095-B8CF-AAAA70401585}"/>
              </a:ext>
            </a:extLst>
          </p:cNvPr>
          <p:cNvSpPr txBox="1">
            <a:spLocks noChangeArrowheads="1"/>
          </p:cNvSpPr>
          <p:nvPr/>
        </p:nvSpPr>
        <p:spPr bwMode="auto">
          <a:xfrm>
            <a:off x="6109890" y="2262237"/>
            <a:ext cx="9751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POS 3/0/0</a:t>
            </a:r>
          </a:p>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2004::1/64</a:t>
            </a:r>
          </a:p>
        </p:txBody>
      </p:sp>
      <p:sp>
        <p:nvSpPr>
          <p:cNvPr id="36" name="Text Box 106">
            <a:extLst>
              <a:ext uri="{FF2B5EF4-FFF2-40B4-BE49-F238E27FC236}">
                <a16:creationId xmlns:a16="http://schemas.microsoft.com/office/drawing/2014/main" id="{22F02A5B-7C1C-4579-80E1-40B9139F4965}"/>
              </a:ext>
            </a:extLst>
          </p:cNvPr>
          <p:cNvSpPr txBox="1">
            <a:spLocks noChangeArrowheads="1"/>
          </p:cNvSpPr>
          <p:nvPr/>
        </p:nvSpPr>
        <p:spPr bwMode="auto">
          <a:xfrm>
            <a:off x="4310260" y="3715911"/>
            <a:ext cx="10664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POS 3/0/0</a:t>
            </a:r>
          </a:p>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2003::1/64</a:t>
            </a:r>
          </a:p>
        </p:txBody>
      </p:sp>
      <p:sp>
        <p:nvSpPr>
          <p:cNvPr id="37" name="Text Box 107">
            <a:extLst>
              <a:ext uri="{FF2B5EF4-FFF2-40B4-BE49-F238E27FC236}">
                <a16:creationId xmlns:a16="http://schemas.microsoft.com/office/drawing/2014/main" id="{5FCC347A-E531-4BCB-AEFE-8CA3432A1290}"/>
              </a:ext>
            </a:extLst>
          </p:cNvPr>
          <p:cNvSpPr txBox="1">
            <a:spLocks noChangeArrowheads="1"/>
          </p:cNvSpPr>
          <p:nvPr/>
        </p:nvSpPr>
        <p:spPr bwMode="auto">
          <a:xfrm>
            <a:off x="4287316" y="1854376"/>
            <a:ext cx="14414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    POS 1/0/0</a:t>
            </a:r>
          </a:p>
          <a:p>
            <a:pPr algn="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    2002::2/64</a:t>
            </a:r>
          </a:p>
        </p:txBody>
      </p:sp>
      <p:sp>
        <p:nvSpPr>
          <p:cNvPr id="38" name="Text Box 109">
            <a:extLst>
              <a:ext uri="{FF2B5EF4-FFF2-40B4-BE49-F238E27FC236}">
                <a16:creationId xmlns:a16="http://schemas.microsoft.com/office/drawing/2014/main" id="{A74021CB-B2BE-4382-B4B4-71E0653140FE}"/>
              </a:ext>
            </a:extLst>
          </p:cNvPr>
          <p:cNvSpPr txBox="1">
            <a:spLocks noChangeArrowheads="1"/>
          </p:cNvSpPr>
          <p:nvPr/>
        </p:nvSpPr>
        <p:spPr bwMode="auto">
          <a:xfrm>
            <a:off x="6081532" y="2860016"/>
            <a:ext cx="9751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POS 2/0/0</a:t>
            </a:r>
          </a:p>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2004::2/64</a:t>
            </a:r>
          </a:p>
        </p:txBody>
      </p:sp>
      <p:sp>
        <p:nvSpPr>
          <p:cNvPr id="39" name="Text Box 110">
            <a:extLst>
              <a:ext uri="{FF2B5EF4-FFF2-40B4-BE49-F238E27FC236}">
                <a16:creationId xmlns:a16="http://schemas.microsoft.com/office/drawing/2014/main" id="{B77FDDFF-F10A-4EA8-9A18-74479F7F63E6}"/>
              </a:ext>
            </a:extLst>
          </p:cNvPr>
          <p:cNvSpPr txBox="1">
            <a:spLocks noChangeArrowheads="1"/>
          </p:cNvSpPr>
          <p:nvPr/>
        </p:nvSpPr>
        <p:spPr bwMode="auto">
          <a:xfrm>
            <a:off x="4509515" y="3192790"/>
            <a:ext cx="123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    POS 1/0/0</a:t>
            </a:r>
          </a:p>
          <a:p>
            <a:pPr algn="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    2003::2/64</a:t>
            </a:r>
          </a:p>
        </p:txBody>
      </p:sp>
      <p:sp>
        <p:nvSpPr>
          <p:cNvPr id="42" name="Text Box 73">
            <a:extLst>
              <a:ext uri="{FF2B5EF4-FFF2-40B4-BE49-F238E27FC236}">
                <a16:creationId xmlns:a16="http://schemas.microsoft.com/office/drawing/2014/main" id="{03F2006F-D527-4998-8B75-1991A9231270}"/>
              </a:ext>
            </a:extLst>
          </p:cNvPr>
          <p:cNvSpPr txBox="1">
            <a:spLocks noChangeArrowheads="1"/>
          </p:cNvSpPr>
          <p:nvPr/>
        </p:nvSpPr>
        <p:spPr bwMode="auto">
          <a:xfrm>
            <a:off x="7738146" y="1532141"/>
            <a:ext cx="11742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800" b="1" dirty="0">
                <a:latin typeface="微软雅黑" panose="020B0503020204020204" pitchFamily="34" charset="-122"/>
                <a:ea typeface="微软雅黑" panose="020B0503020204020204" pitchFamily="34" charset="-122"/>
              </a:rPr>
              <a:t>Ethernet</a:t>
            </a:r>
          </a:p>
        </p:txBody>
      </p:sp>
      <p:sp>
        <p:nvSpPr>
          <p:cNvPr id="43" name="Text Box 97">
            <a:extLst>
              <a:ext uri="{FF2B5EF4-FFF2-40B4-BE49-F238E27FC236}">
                <a16:creationId xmlns:a16="http://schemas.microsoft.com/office/drawing/2014/main" id="{98A57FD3-488B-4E51-80E5-45208AEADB4B}"/>
              </a:ext>
            </a:extLst>
          </p:cNvPr>
          <p:cNvSpPr txBox="1">
            <a:spLocks noChangeArrowheads="1"/>
          </p:cNvSpPr>
          <p:nvPr/>
        </p:nvSpPr>
        <p:spPr bwMode="auto">
          <a:xfrm>
            <a:off x="1536987" y="4035636"/>
            <a:ext cx="8522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400" b="1" dirty="0">
                <a:latin typeface="微软雅黑" panose="020B0503020204020204" pitchFamily="34" charset="-122"/>
                <a:ea typeface="微软雅黑" panose="020B0503020204020204" pitchFamily="34" charset="-122"/>
              </a:rPr>
              <a:t>Source </a:t>
            </a:r>
          </a:p>
        </p:txBody>
      </p:sp>
      <p:sp>
        <p:nvSpPr>
          <p:cNvPr id="44" name="Text Box 108">
            <a:extLst>
              <a:ext uri="{FF2B5EF4-FFF2-40B4-BE49-F238E27FC236}">
                <a16:creationId xmlns:a16="http://schemas.microsoft.com/office/drawing/2014/main" id="{1E2E116E-2B5A-48EC-823D-52E527477F25}"/>
              </a:ext>
            </a:extLst>
          </p:cNvPr>
          <p:cNvSpPr txBox="1">
            <a:spLocks noChangeArrowheads="1"/>
          </p:cNvSpPr>
          <p:nvPr/>
        </p:nvSpPr>
        <p:spPr bwMode="auto">
          <a:xfrm>
            <a:off x="1514762" y="4369011"/>
            <a:ext cx="14414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200" dirty="0">
                <a:latin typeface="微软雅黑" panose="020B0503020204020204" pitchFamily="34" charset="-122"/>
                <a:ea typeface="微软雅黑" panose="020B0503020204020204" pitchFamily="34" charset="-122"/>
              </a:rPr>
              <a:t>2001::5/64</a:t>
            </a:r>
          </a:p>
        </p:txBody>
      </p:sp>
      <p:sp>
        <p:nvSpPr>
          <p:cNvPr id="45" name="Text Box 37">
            <a:extLst>
              <a:ext uri="{FF2B5EF4-FFF2-40B4-BE49-F238E27FC236}">
                <a16:creationId xmlns:a16="http://schemas.microsoft.com/office/drawing/2014/main" id="{7D77BA6B-E079-4A11-9ADB-A39A61F2B15D}"/>
              </a:ext>
            </a:extLst>
          </p:cNvPr>
          <p:cNvSpPr txBox="1">
            <a:spLocks noChangeArrowheads="1"/>
          </p:cNvSpPr>
          <p:nvPr/>
        </p:nvSpPr>
        <p:spPr bwMode="auto">
          <a:xfrm>
            <a:off x="6441158" y="1874338"/>
            <a:ext cx="11952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800" b="1" dirty="0">
                <a:latin typeface="微软雅黑" panose="020B0503020204020204" pitchFamily="34" charset="-122"/>
                <a:ea typeface="微软雅黑" panose="020B0503020204020204" pitchFamily="34" charset="-122"/>
              </a:rPr>
              <a:t>Router B</a:t>
            </a:r>
          </a:p>
        </p:txBody>
      </p:sp>
      <p:sp>
        <p:nvSpPr>
          <p:cNvPr id="47" name="Text Box 76">
            <a:extLst>
              <a:ext uri="{FF2B5EF4-FFF2-40B4-BE49-F238E27FC236}">
                <a16:creationId xmlns:a16="http://schemas.microsoft.com/office/drawing/2014/main" id="{A733BC8A-7AA2-4A7C-9B16-73EB74D3123A}"/>
              </a:ext>
            </a:extLst>
          </p:cNvPr>
          <p:cNvSpPr txBox="1">
            <a:spLocks noChangeArrowheads="1"/>
          </p:cNvSpPr>
          <p:nvPr/>
        </p:nvSpPr>
        <p:spPr bwMode="auto">
          <a:xfrm>
            <a:off x="6426940" y="3480939"/>
            <a:ext cx="12209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800" b="1" dirty="0">
                <a:latin typeface="微软雅黑" panose="020B0503020204020204" pitchFamily="34" charset="-122"/>
                <a:ea typeface="微软雅黑" panose="020B0503020204020204" pitchFamily="34" charset="-122"/>
              </a:rPr>
              <a:t>Router D</a:t>
            </a:r>
          </a:p>
        </p:txBody>
      </p:sp>
      <p:sp>
        <p:nvSpPr>
          <p:cNvPr id="48" name="Text Box 99">
            <a:extLst>
              <a:ext uri="{FF2B5EF4-FFF2-40B4-BE49-F238E27FC236}">
                <a16:creationId xmlns:a16="http://schemas.microsoft.com/office/drawing/2014/main" id="{A38C0C4D-D5B0-4A61-975F-B005E733AF1E}"/>
              </a:ext>
            </a:extLst>
          </p:cNvPr>
          <p:cNvSpPr txBox="1">
            <a:spLocks noChangeArrowheads="1"/>
          </p:cNvSpPr>
          <p:nvPr/>
        </p:nvSpPr>
        <p:spPr bwMode="auto">
          <a:xfrm>
            <a:off x="3447420" y="4100683"/>
            <a:ext cx="12112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800" b="1" dirty="0">
                <a:latin typeface="微软雅黑" panose="020B0503020204020204" pitchFamily="34" charset="-122"/>
                <a:ea typeface="微软雅黑" panose="020B0503020204020204" pitchFamily="34" charset="-122"/>
              </a:rPr>
              <a:t>Router A</a:t>
            </a:r>
          </a:p>
        </p:txBody>
      </p:sp>
      <p:sp>
        <p:nvSpPr>
          <p:cNvPr id="49" name="AutoShape 181">
            <a:extLst>
              <a:ext uri="{FF2B5EF4-FFF2-40B4-BE49-F238E27FC236}">
                <a16:creationId xmlns:a16="http://schemas.microsoft.com/office/drawing/2014/main" id="{64D54D88-84CB-4F74-97F9-666642DEFE35}"/>
              </a:ext>
            </a:extLst>
          </p:cNvPr>
          <p:cNvSpPr>
            <a:spLocks/>
          </p:cNvSpPr>
          <p:nvPr/>
        </p:nvSpPr>
        <p:spPr bwMode="auto">
          <a:xfrm>
            <a:off x="3465514" y="4630738"/>
            <a:ext cx="7000875" cy="1543050"/>
          </a:xfrm>
          <a:prstGeom prst="accentBorderCallout3">
            <a:avLst>
              <a:gd name="adj1" fmla="val 7407"/>
              <a:gd name="adj2" fmla="val -1088"/>
              <a:gd name="adj3" fmla="val 7407"/>
              <a:gd name="adj4" fmla="val -13537"/>
              <a:gd name="adj5" fmla="val -35801"/>
              <a:gd name="adj6" fmla="val -13537"/>
              <a:gd name="adj7" fmla="val -55866"/>
              <a:gd name="adj8" fmla="val 1181"/>
            </a:avLst>
          </a:prstGeom>
          <a:solidFill>
            <a:schemeClr val="bg1">
              <a:lumMod val="85000"/>
              <a:alpha val="50195"/>
            </a:schemeClr>
          </a:solidFill>
          <a:ln w="9525" algn="ctr">
            <a:solidFill>
              <a:srgbClr val="777777"/>
            </a:solidFill>
            <a:miter lim="800000"/>
            <a:headEnd/>
            <a:tailEnd/>
          </a:ln>
        </p:spPr>
        <p:txBody>
          <a:bodyPr/>
          <a:lstStyle>
            <a:lvl1pPr defTabSz="78422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defTabSz="784225">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defTabSz="784225">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defTabSz="784225">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defTabSz="784225">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spcBef>
                <a:spcPct val="0"/>
              </a:spcBef>
              <a:buClrTx/>
              <a:buSzTx/>
              <a:buFontTx/>
              <a:buNone/>
            </a:pPr>
            <a:r>
              <a:rPr lang="en-US" altLang="zh-CN" sz="1600">
                <a:latin typeface="微软雅黑" panose="020B0503020204020204" pitchFamily="34" charset="-122"/>
                <a:ea typeface="微软雅黑" panose="020B0503020204020204" pitchFamily="34" charset="-122"/>
              </a:rPr>
              <a:t>[RouterA] acl ipv6 2000</a:t>
            </a:r>
          </a:p>
          <a:p>
            <a:pPr>
              <a:lnSpc>
                <a:spcPct val="100000"/>
              </a:lnSpc>
              <a:spcBef>
                <a:spcPct val="0"/>
              </a:spcBef>
              <a:buClrTx/>
              <a:buSzTx/>
              <a:buFontTx/>
              <a:buNone/>
            </a:pPr>
            <a:r>
              <a:rPr lang="en-US" altLang="zh-CN" sz="1600">
                <a:latin typeface="微软雅黑" panose="020B0503020204020204" pitchFamily="34" charset="-122"/>
                <a:ea typeface="微软雅黑" panose="020B0503020204020204" pitchFamily="34" charset="-122"/>
              </a:rPr>
              <a:t>[RouterA-acl6-basic-2000] rule permit source FF3E::1 64</a:t>
            </a:r>
          </a:p>
          <a:p>
            <a:pPr>
              <a:lnSpc>
                <a:spcPct val="100000"/>
              </a:lnSpc>
              <a:spcBef>
                <a:spcPct val="0"/>
              </a:spcBef>
              <a:buClrTx/>
              <a:buSzTx/>
              <a:buFontTx/>
              <a:buNone/>
            </a:pPr>
            <a:r>
              <a:rPr lang="en-US" altLang="zh-CN" sz="1600">
                <a:latin typeface="微软雅黑" panose="020B0503020204020204" pitchFamily="34" charset="-122"/>
                <a:ea typeface="微软雅黑" panose="020B0503020204020204" pitchFamily="34" charset="-122"/>
              </a:rPr>
              <a:t>[RouterA-acl6-basic-2000] quit</a:t>
            </a:r>
          </a:p>
          <a:p>
            <a:pPr>
              <a:lnSpc>
                <a:spcPct val="100000"/>
              </a:lnSpc>
              <a:spcBef>
                <a:spcPct val="0"/>
              </a:spcBef>
              <a:buClrTx/>
              <a:buSzTx/>
              <a:buFontTx/>
              <a:buNone/>
            </a:pPr>
            <a:r>
              <a:rPr lang="en-US" altLang="zh-CN" sz="1600">
                <a:latin typeface="微软雅黑" panose="020B0503020204020204" pitchFamily="34" charset="-122"/>
                <a:ea typeface="微软雅黑" panose="020B0503020204020204" pitchFamily="34" charset="-122"/>
              </a:rPr>
              <a:t>[RouterA] pim-ipv6</a:t>
            </a:r>
          </a:p>
          <a:p>
            <a:pPr>
              <a:lnSpc>
                <a:spcPct val="100000"/>
              </a:lnSpc>
              <a:spcBef>
                <a:spcPct val="0"/>
              </a:spcBef>
              <a:buClrTx/>
              <a:buSzTx/>
              <a:buFontTx/>
              <a:buNone/>
            </a:pPr>
            <a:r>
              <a:rPr lang="en-US" altLang="zh-CN" sz="1600">
                <a:latin typeface="微软雅黑" panose="020B0503020204020204" pitchFamily="34" charset="-122"/>
                <a:ea typeface="微软雅黑" panose="020B0503020204020204" pitchFamily="34" charset="-122"/>
              </a:rPr>
              <a:t>[RouterA-pim6] ssm-policy 2000</a:t>
            </a:r>
          </a:p>
          <a:p>
            <a:pPr>
              <a:lnSpc>
                <a:spcPct val="100000"/>
              </a:lnSpc>
              <a:spcBef>
                <a:spcPct val="0"/>
              </a:spcBef>
              <a:buClrTx/>
              <a:buSzTx/>
              <a:buFontTx/>
              <a:buNone/>
            </a:pPr>
            <a:r>
              <a:rPr lang="en-US" altLang="zh-CN" sz="1600">
                <a:latin typeface="微软雅黑" panose="020B0503020204020204" pitchFamily="34" charset="-122"/>
                <a:ea typeface="微软雅黑" panose="020B0503020204020204" pitchFamily="34" charset="-122"/>
              </a:rPr>
              <a:t>[RouterA-pim6] quit</a:t>
            </a:r>
          </a:p>
        </p:txBody>
      </p:sp>
    </p:spTree>
    <p:extLst>
      <p:ext uri="{BB962C8B-B14F-4D97-AF65-F5344CB8AC3E}">
        <p14:creationId xmlns:p14="http://schemas.microsoft.com/office/powerpoint/2010/main" val="22857735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7DD836A6-A720-446D-AEAC-F3ABD0C03900}"/>
              </a:ext>
            </a:extLst>
          </p:cNvPr>
          <p:cNvSpPr>
            <a:spLocks noGrp="1" noChangeArrowheads="1"/>
          </p:cNvSpPr>
          <p:nvPr>
            <p:ph type="title"/>
          </p:nvPr>
        </p:nvSpPr>
        <p:spPr/>
        <p:txBody>
          <a:bodyPr/>
          <a:lstStyle/>
          <a:p>
            <a:r>
              <a:rPr lang="zh-CN" altLang="en-US"/>
              <a:t>查看</a:t>
            </a:r>
            <a:r>
              <a:rPr lang="en-US" altLang="zh-CN"/>
              <a:t>IPv6</a:t>
            </a:r>
            <a:r>
              <a:rPr lang="zh-CN" altLang="en-US"/>
              <a:t>组播路由信息</a:t>
            </a:r>
          </a:p>
        </p:txBody>
      </p:sp>
      <p:sp>
        <p:nvSpPr>
          <p:cNvPr id="87043" name="AutoShape 3">
            <a:extLst>
              <a:ext uri="{FF2B5EF4-FFF2-40B4-BE49-F238E27FC236}">
                <a16:creationId xmlns:a16="http://schemas.microsoft.com/office/drawing/2014/main" id="{5F78E6A9-D2B0-4872-8FB6-84452E15E2AB}"/>
              </a:ext>
            </a:extLst>
          </p:cNvPr>
          <p:cNvSpPr>
            <a:spLocks noChangeArrowheads="1"/>
          </p:cNvSpPr>
          <p:nvPr/>
        </p:nvSpPr>
        <p:spPr bwMode="auto">
          <a:xfrm>
            <a:off x="1008063" y="1233489"/>
            <a:ext cx="8580325" cy="4031715"/>
          </a:xfrm>
          <a:prstGeom prst="rect">
            <a:avLst/>
          </a:prstGeom>
          <a:solidFill>
            <a:schemeClr val="bg1">
              <a:lumMod val="95000"/>
            </a:schemeClr>
          </a:solidFill>
          <a:ln w="12700" algn="ctr">
            <a:solidFill>
              <a:srgbClr val="C0C0C0"/>
            </a:solidFill>
            <a:round/>
            <a:headEnd/>
            <a:tailEnd/>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10000"/>
              </a:lnSpc>
              <a:spcBef>
                <a:spcPct val="0"/>
              </a:spcBef>
              <a:buClrTx/>
              <a:buSzTx/>
              <a:buFontTx/>
              <a:buNone/>
            </a:pPr>
            <a:r>
              <a:rPr lang="en-US" altLang="zh-CN" sz="1600" b="1" dirty="0">
                <a:solidFill>
                  <a:srgbClr val="C00000"/>
                </a:solidFill>
                <a:latin typeface="微软雅黑" panose="020B0503020204020204" pitchFamily="34" charset="-122"/>
                <a:ea typeface="微软雅黑" panose="020B0503020204020204" pitchFamily="34" charset="-122"/>
              </a:rPr>
              <a:t>[</a:t>
            </a:r>
            <a:r>
              <a:rPr lang="en-US" altLang="zh-CN" sz="1600" b="1" dirty="0" err="1">
                <a:solidFill>
                  <a:srgbClr val="C00000"/>
                </a:solidFill>
                <a:latin typeface="微软雅黑" panose="020B0503020204020204" pitchFamily="34" charset="-122"/>
                <a:ea typeface="微软雅黑" panose="020B0503020204020204" pitchFamily="34" charset="-122"/>
              </a:rPr>
              <a:t>RouterA</a:t>
            </a:r>
            <a:r>
              <a:rPr lang="en-US" altLang="zh-CN" sz="1600" b="1" dirty="0">
                <a:solidFill>
                  <a:srgbClr val="C00000"/>
                </a:solidFill>
                <a:latin typeface="微软雅黑" panose="020B0503020204020204" pitchFamily="34" charset="-122"/>
                <a:ea typeface="微软雅黑" panose="020B0503020204020204" pitchFamily="34" charset="-122"/>
              </a:rPr>
              <a:t>] display </a:t>
            </a:r>
            <a:r>
              <a:rPr lang="en-US" altLang="zh-CN" sz="1600" b="1" dirty="0" err="1">
                <a:solidFill>
                  <a:srgbClr val="C00000"/>
                </a:solidFill>
                <a:latin typeface="微软雅黑" panose="020B0503020204020204" pitchFamily="34" charset="-122"/>
                <a:ea typeface="微软雅黑" panose="020B0503020204020204" pitchFamily="34" charset="-122"/>
              </a:rPr>
              <a:t>pim</a:t>
            </a:r>
            <a:r>
              <a:rPr lang="en-US" altLang="zh-CN" sz="1600" b="1" dirty="0">
                <a:solidFill>
                  <a:srgbClr val="C00000"/>
                </a:solidFill>
                <a:latin typeface="微软雅黑" panose="020B0503020204020204" pitchFamily="34" charset="-122"/>
                <a:ea typeface="微软雅黑" panose="020B0503020204020204" pitchFamily="34" charset="-122"/>
              </a:rPr>
              <a:t> ipv6 routing-table</a:t>
            </a:r>
          </a:p>
          <a:p>
            <a:pPr>
              <a:lnSpc>
                <a:spcPct val="110000"/>
              </a:lnSpc>
              <a:spcBef>
                <a:spcPct val="0"/>
              </a:spcBef>
              <a:buClrTx/>
              <a:buSzTx/>
              <a:buFontTx/>
              <a:buNone/>
            </a:pPr>
            <a:r>
              <a:rPr lang="en-US" altLang="zh-CN" sz="1600" dirty="0" err="1">
                <a:latin typeface="微软雅黑" panose="020B0503020204020204" pitchFamily="34" charset="-122"/>
                <a:ea typeface="微软雅黑" panose="020B0503020204020204" pitchFamily="34" charset="-122"/>
              </a:rPr>
              <a:t>Vpn</a:t>
            </a:r>
            <a:r>
              <a:rPr lang="en-US" altLang="zh-CN" sz="1600" dirty="0">
                <a:latin typeface="微软雅黑" panose="020B0503020204020204" pitchFamily="34" charset="-122"/>
                <a:ea typeface="微软雅黑" panose="020B0503020204020204" pitchFamily="34" charset="-122"/>
              </a:rPr>
              <a:t>-instance: public net</a:t>
            </a:r>
          </a:p>
          <a:p>
            <a:pPr>
              <a:lnSpc>
                <a:spcPct val="110000"/>
              </a:lnSpc>
              <a:spcBef>
                <a:spcPct val="0"/>
              </a:spcBef>
              <a:buClrTx/>
              <a:buSzTx/>
              <a:buFontTx/>
              <a:buNone/>
            </a:pPr>
            <a:r>
              <a:rPr lang="en-US" altLang="zh-CN" sz="1600" b="1" dirty="0">
                <a:solidFill>
                  <a:srgbClr val="C00000"/>
                </a:solidFill>
                <a:latin typeface="微软雅黑" panose="020B0503020204020204" pitchFamily="34" charset="-122"/>
                <a:ea typeface="微软雅黑" panose="020B0503020204020204" pitchFamily="34" charset="-122"/>
              </a:rPr>
              <a:t>Total 1 (S, G) entry</a:t>
            </a:r>
          </a:p>
          <a:p>
            <a:pPr>
              <a:lnSpc>
                <a:spcPct val="110000"/>
              </a:lnSpc>
              <a:spcBef>
                <a:spcPct val="0"/>
              </a:spcBef>
              <a:buClrTx/>
              <a:buSzTx/>
              <a:buFontTx/>
              <a:buNone/>
            </a:pPr>
            <a:endParaRPr lang="en-US" altLang="zh-CN" sz="1600" b="1" dirty="0">
              <a:solidFill>
                <a:srgbClr val="FF0000"/>
              </a:solidFill>
              <a:latin typeface="微软雅黑" panose="020B0503020204020204" pitchFamily="34" charset="-122"/>
              <a:ea typeface="微软雅黑" panose="020B0503020204020204" pitchFamily="34" charset="-122"/>
            </a:endParaRPr>
          </a:p>
          <a:p>
            <a:pPr>
              <a:lnSpc>
                <a:spcPct val="110000"/>
              </a:lnSpc>
              <a:spcBef>
                <a:spcPct val="0"/>
              </a:spcBef>
              <a:buClrTx/>
              <a:buSzTx/>
              <a:buFontTx/>
              <a:buNone/>
            </a:pPr>
            <a:r>
              <a:rPr lang="en-US" altLang="zh-CN" sz="1600" b="1" dirty="0">
                <a:solidFill>
                  <a:srgbClr val="C00000"/>
                </a:solidFill>
                <a:latin typeface="微软雅黑" panose="020B0503020204020204" pitchFamily="34" charset="-122"/>
                <a:ea typeface="微软雅黑" panose="020B0503020204020204" pitchFamily="34" charset="-122"/>
              </a:rPr>
              <a:t> (2001::5, FF3E::1)</a:t>
            </a:r>
          </a:p>
          <a:p>
            <a:pPr>
              <a:lnSpc>
                <a:spcPct val="110000"/>
              </a:lnSpc>
              <a:spcBef>
                <a:spcPct val="0"/>
              </a:spcBef>
              <a:buClrTx/>
              <a:buSzTx/>
              <a:buFontTx/>
              <a:buNone/>
            </a:pPr>
            <a:r>
              <a:rPr lang="en-US" altLang="zh-CN" sz="1600" b="1" dirty="0">
                <a:solidFill>
                  <a:srgbClr val="C00000"/>
                </a:solidFill>
                <a:latin typeface="微软雅黑" panose="020B0503020204020204" pitchFamily="34" charset="-122"/>
                <a:ea typeface="微软雅黑" panose="020B0503020204020204" pitchFamily="34" charset="-122"/>
              </a:rPr>
              <a:t>     Protocol: </a:t>
            </a:r>
            <a:r>
              <a:rPr lang="en-US" altLang="zh-CN" sz="1600" b="1" dirty="0" err="1">
                <a:solidFill>
                  <a:srgbClr val="C00000"/>
                </a:solidFill>
                <a:latin typeface="微软雅黑" panose="020B0503020204020204" pitchFamily="34" charset="-122"/>
                <a:ea typeface="微软雅黑" panose="020B0503020204020204" pitchFamily="34" charset="-122"/>
              </a:rPr>
              <a:t>pim-ssm</a:t>
            </a:r>
            <a:r>
              <a:rPr lang="en-US" altLang="zh-CN" sz="1600" dirty="0">
                <a:latin typeface="微软雅黑" panose="020B0503020204020204" pitchFamily="34" charset="-122"/>
                <a:ea typeface="微软雅黑" panose="020B0503020204020204" pitchFamily="34" charset="-122"/>
              </a:rPr>
              <a:t>, Flag: LOC</a:t>
            </a:r>
          </a:p>
          <a:p>
            <a:pPr>
              <a:lnSpc>
                <a:spcPct val="110000"/>
              </a:lnSpc>
              <a:spcBef>
                <a:spcPct val="0"/>
              </a:spcBef>
              <a:buClrTx/>
              <a:buSzTx/>
              <a:buFontTx/>
              <a:buNone/>
            </a:pP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UpTime</a:t>
            </a:r>
            <a:r>
              <a:rPr lang="en-US" altLang="zh-CN" sz="1600" dirty="0">
                <a:latin typeface="微软雅黑" panose="020B0503020204020204" pitchFamily="34" charset="-122"/>
                <a:ea typeface="微软雅黑" panose="020B0503020204020204" pitchFamily="34" charset="-122"/>
              </a:rPr>
              <a:t>: 00:00:11</a:t>
            </a:r>
          </a:p>
          <a:p>
            <a:pPr>
              <a:lnSpc>
                <a:spcPct val="110000"/>
              </a:lnSpc>
              <a:spcBef>
                <a:spcPct val="0"/>
              </a:spcBef>
              <a:buClrTx/>
              <a:buSzTx/>
              <a:buFontTx/>
              <a:buNone/>
            </a:pPr>
            <a:r>
              <a:rPr lang="en-US" altLang="zh-CN" sz="1600" dirty="0">
                <a:latin typeface="微软雅黑" panose="020B0503020204020204" pitchFamily="34" charset="-122"/>
                <a:ea typeface="微软雅黑" panose="020B0503020204020204" pitchFamily="34" charset="-122"/>
              </a:rPr>
              <a:t>     Upstream interface: GigabitEthernet1/0/0</a:t>
            </a:r>
          </a:p>
          <a:p>
            <a:pPr>
              <a:lnSpc>
                <a:spcPct val="110000"/>
              </a:lnSpc>
              <a:spcBef>
                <a:spcPct val="0"/>
              </a:spcBef>
              <a:buClrTx/>
              <a:buSzTx/>
              <a:buFontTx/>
              <a:buNone/>
            </a:pPr>
            <a:r>
              <a:rPr lang="en-US" altLang="zh-CN" sz="1600" dirty="0">
                <a:latin typeface="微软雅黑" panose="020B0503020204020204" pitchFamily="34" charset="-122"/>
                <a:ea typeface="微软雅黑" panose="020B0503020204020204" pitchFamily="34" charset="-122"/>
              </a:rPr>
              <a:t>         Upstream neighbor: FE80::200:AFF:FE01:10D</a:t>
            </a:r>
          </a:p>
          <a:p>
            <a:pPr>
              <a:lnSpc>
                <a:spcPct val="110000"/>
              </a:lnSpc>
              <a:spcBef>
                <a:spcPct val="0"/>
              </a:spcBef>
              <a:buClrTx/>
              <a:buSzTx/>
              <a:buFontTx/>
              <a:buNone/>
            </a:pPr>
            <a:r>
              <a:rPr lang="en-US" altLang="zh-CN" sz="1600" dirty="0">
                <a:latin typeface="微软雅黑" panose="020B0503020204020204" pitchFamily="34" charset="-122"/>
                <a:ea typeface="微软雅黑" panose="020B0503020204020204" pitchFamily="34" charset="-122"/>
              </a:rPr>
              <a:t>         RPF prime neighbor: FE80::200:AFF:FE01:10D</a:t>
            </a:r>
          </a:p>
          <a:p>
            <a:pPr>
              <a:lnSpc>
                <a:spcPct val="110000"/>
              </a:lnSpc>
              <a:spcBef>
                <a:spcPct val="0"/>
              </a:spcBef>
              <a:buClrTx/>
              <a:buSzTx/>
              <a:buFontTx/>
              <a:buNone/>
            </a:pPr>
            <a:r>
              <a:rPr lang="en-US" altLang="zh-CN" sz="1600" dirty="0">
                <a:latin typeface="微软雅黑" panose="020B0503020204020204" pitchFamily="34" charset="-122"/>
                <a:ea typeface="微软雅黑" panose="020B0503020204020204" pitchFamily="34" charset="-122"/>
              </a:rPr>
              <a:t>     Downstream interface(s) information:</a:t>
            </a:r>
          </a:p>
          <a:p>
            <a:pPr>
              <a:lnSpc>
                <a:spcPct val="110000"/>
              </a:lnSpc>
              <a:spcBef>
                <a:spcPct val="0"/>
              </a:spcBef>
              <a:buClrTx/>
              <a:buSzTx/>
              <a:buFontTx/>
              <a:buNone/>
            </a:pPr>
            <a:r>
              <a:rPr lang="en-US" altLang="zh-CN" sz="1600" dirty="0">
                <a:latin typeface="微软雅黑" panose="020B0503020204020204" pitchFamily="34" charset="-122"/>
                <a:ea typeface="微软雅黑" panose="020B0503020204020204" pitchFamily="34" charset="-122"/>
              </a:rPr>
              <a:t>     Total number of </a:t>
            </a:r>
            <a:r>
              <a:rPr lang="en-US" altLang="zh-CN" sz="1600" dirty="0" err="1">
                <a:latin typeface="微软雅黑" panose="020B0503020204020204" pitchFamily="34" charset="-122"/>
                <a:ea typeface="微软雅黑" panose="020B0503020204020204" pitchFamily="34" charset="-122"/>
              </a:rPr>
              <a:t>downstreams</a:t>
            </a:r>
            <a:r>
              <a:rPr lang="en-US" altLang="zh-CN" sz="1600" dirty="0">
                <a:latin typeface="微软雅黑" panose="020B0503020204020204" pitchFamily="34" charset="-122"/>
                <a:ea typeface="微软雅黑" panose="020B0503020204020204" pitchFamily="34" charset="-122"/>
              </a:rPr>
              <a:t>: 1</a:t>
            </a:r>
          </a:p>
          <a:p>
            <a:pPr>
              <a:lnSpc>
                <a:spcPct val="110000"/>
              </a:lnSpc>
              <a:spcBef>
                <a:spcPct val="0"/>
              </a:spcBef>
              <a:buClrTx/>
              <a:buSzTx/>
              <a:buFontTx/>
              <a:buNone/>
            </a:pPr>
            <a:r>
              <a:rPr lang="en-US" altLang="zh-CN" sz="1600" dirty="0">
                <a:latin typeface="微软雅黑" panose="020B0503020204020204" pitchFamily="34" charset="-122"/>
                <a:ea typeface="微软雅黑" panose="020B0503020204020204" pitchFamily="34" charset="-122"/>
              </a:rPr>
              <a:t>         1: Pos2/0/0</a:t>
            </a:r>
          </a:p>
          <a:p>
            <a:pPr>
              <a:lnSpc>
                <a:spcPct val="110000"/>
              </a:lnSpc>
              <a:spcBef>
                <a:spcPct val="0"/>
              </a:spcBef>
              <a:buClrTx/>
              <a:buSzTx/>
              <a:buFontTx/>
              <a:buNone/>
            </a:pPr>
            <a:r>
              <a:rPr lang="en-US" altLang="zh-CN" sz="1600" dirty="0">
                <a:latin typeface="微软雅黑" panose="020B0503020204020204" pitchFamily="34" charset="-122"/>
                <a:ea typeface="微软雅黑" panose="020B0503020204020204" pitchFamily="34" charset="-122"/>
              </a:rPr>
              <a:t>             Protocol: </a:t>
            </a:r>
            <a:r>
              <a:rPr lang="en-US" altLang="zh-CN" sz="1600" dirty="0" err="1">
                <a:latin typeface="微软雅黑" panose="020B0503020204020204" pitchFamily="34" charset="-122"/>
                <a:ea typeface="微软雅黑" panose="020B0503020204020204" pitchFamily="34" charset="-122"/>
              </a:rPr>
              <a:t>pim-ssm</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UpTime</a:t>
            </a:r>
            <a:r>
              <a:rPr lang="en-US" altLang="zh-CN" sz="1600" dirty="0">
                <a:latin typeface="微软雅黑" panose="020B0503020204020204" pitchFamily="34" charset="-122"/>
                <a:ea typeface="微软雅黑" panose="020B0503020204020204" pitchFamily="34" charset="-122"/>
              </a:rPr>
              <a:t>: 00:00:11, Expires: 00:03:19</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8">
            <a:extLst>
              <a:ext uri="{FF2B5EF4-FFF2-40B4-BE49-F238E27FC236}">
                <a16:creationId xmlns:a16="http://schemas.microsoft.com/office/drawing/2014/main" id="{0181E8B4-080F-4B87-BDBC-7349813CBECA}"/>
              </a:ext>
            </a:extLst>
          </p:cNvPr>
          <p:cNvSpPr>
            <a:spLocks noGrp="1" noChangeArrowheads="1"/>
          </p:cNvSpPr>
          <p:nvPr>
            <p:ph idx="1"/>
          </p:nvPr>
        </p:nvSpPr>
        <p:spPr/>
        <p:txBody>
          <a:bodyPr/>
          <a:lstStyle/>
          <a:p>
            <a:r>
              <a:rPr lang="zh-CN" altLang="en-US" dirty="0"/>
              <a:t>学完本课程后，您应该能：</a:t>
            </a:r>
          </a:p>
          <a:p>
            <a:pPr lvl="1"/>
            <a:r>
              <a:rPr lang="zh-CN" altLang="en-US" dirty="0"/>
              <a:t>掌握什么是组播及组播的地址结构</a:t>
            </a:r>
          </a:p>
          <a:p>
            <a:pPr lvl="1"/>
            <a:r>
              <a:rPr lang="zh-CN" altLang="en-US" dirty="0"/>
              <a:t>阐述组播的转发流程</a:t>
            </a:r>
          </a:p>
          <a:p>
            <a:pPr lvl="1"/>
            <a:r>
              <a:rPr lang="zh-CN" altLang="en-US" dirty="0"/>
              <a:t>阐述源路径树以及共享树等相关概念</a:t>
            </a:r>
            <a:endParaRPr lang="en-US" altLang="zh-CN" dirty="0"/>
          </a:p>
          <a:p>
            <a:pPr lvl="1"/>
            <a:r>
              <a:rPr lang="zh-CN" altLang="en-US" dirty="0"/>
              <a:t>阐述</a:t>
            </a:r>
            <a:r>
              <a:rPr lang="en-US" altLang="zh-CN" dirty="0"/>
              <a:t>IPv4</a:t>
            </a:r>
            <a:r>
              <a:rPr lang="zh-CN" altLang="en-US" dirty="0"/>
              <a:t>组播和</a:t>
            </a:r>
            <a:r>
              <a:rPr lang="en-US" altLang="zh-CN" dirty="0"/>
              <a:t>IPv6</a:t>
            </a:r>
            <a:r>
              <a:rPr lang="zh-CN" altLang="en-US" dirty="0"/>
              <a:t>组播的异同点</a:t>
            </a:r>
            <a:endParaRPr lang="en-US"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a:extLst>
              <a:ext uri="{FF2B5EF4-FFF2-40B4-BE49-F238E27FC236}">
                <a16:creationId xmlns:a16="http://schemas.microsoft.com/office/drawing/2014/main" id="{EFE44731-F793-49DC-8F85-78DBA58A9D8E}"/>
              </a:ext>
            </a:extLst>
          </p:cNvPr>
          <p:cNvSpPr>
            <a:spLocks noGrp="1" noChangeArrowheads="1"/>
          </p:cNvSpPr>
          <p:nvPr>
            <p:ph type="body" sz="quarter" idx="10"/>
          </p:nvPr>
        </p:nvSpPr>
        <p:spPr/>
        <p:txBody>
          <a:bodyPr/>
          <a:lstStyle/>
          <a:p>
            <a:r>
              <a:rPr lang="en-US" altLang="zh-CN" dirty="0">
                <a:solidFill>
                  <a:schemeClr val="bg1">
                    <a:lumMod val="85000"/>
                  </a:schemeClr>
                </a:solidFill>
              </a:rPr>
              <a:t>PIM-SM</a:t>
            </a:r>
            <a:r>
              <a:rPr lang="zh-CN" altLang="en-US" dirty="0">
                <a:solidFill>
                  <a:schemeClr val="bg1">
                    <a:lumMod val="85000"/>
                  </a:schemeClr>
                </a:solidFill>
              </a:rPr>
              <a:t>协议机制</a:t>
            </a:r>
            <a:endParaRPr lang="en-US" altLang="zh-CN" dirty="0">
              <a:solidFill>
                <a:schemeClr val="bg1">
                  <a:lumMod val="85000"/>
                </a:schemeClr>
              </a:solidFill>
            </a:endParaRPr>
          </a:p>
          <a:p>
            <a:r>
              <a:rPr lang="en-US" altLang="zh-CN" dirty="0">
                <a:solidFill>
                  <a:schemeClr val="bg1">
                    <a:lumMod val="85000"/>
                  </a:schemeClr>
                </a:solidFill>
              </a:rPr>
              <a:t>IPv6 PIM-SM</a:t>
            </a:r>
            <a:r>
              <a:rPr lang="zh-CN" altLang="en-US" dirty="0">
                <a:solidFill>
                  <a:schemeClr val="bg1">
                    <a:lumMod val="85000"/>
                  </a:schemeClr>
                </a:solidFill>
              </a:rPr>
              <a:t>配置</a:t>
            </a:r>
          </a:p>
          <a:p>
            <a:r>
              <a:rPr lang="en-US" altLang="zh-CN" dirty="0">
                <a:solidFill>
                  <a:schemeClr val="bg1">
                    <a:lumMod val="85000"/>
                  </a:schemeClr>
                </a:solidFill>
              </a:rPr>
              <a:t>IPv6 PIM-SSM</a:t>
            </a:r>
            <a:r>
              <a:rPr lang="zh-CN" altLang="en-US" dirty="0">
                <a:solidFill>
                  <a:schemeClr val="bg1">
                    <a:lumMod val="85000"/>
                  </a:schemeClr>
                </a:solidFill>
              </a:rPr>
              <a:t>工作原理</a:t>
            </a:r>
            <a:endParaRPr lang="en-US" altLang="zh-CN" dirty="0">
              <a:solidFill>
                <a:schemeClr val="bg1">
                  <a:lumMod val="85000"/>
                </a:schemeClr>
              </a:solidFill>
            </a:endParaRPr>
          </a:p>
          <a:p>
            <a:r>
              <a:rPr lang="zh-CN" altLang="en-US" b="1" dirty="0"/>
              <a:t>组播路由管理</a:t>
            </a:r>
          </a:p>
          <a:p>
            <a:r>
              <a:rPr lang="en-US" altLang="zh-CN" dirty="0">
                <a:solidFill>
                  <a:schemeClr val="bg1">
                    <a:lumMod val="85000"/>
                  </a:schemeClr>
                </a:solidFill>
              </a:rPr>
              <a:t>IPv6</a:t>
            </a:r>
            <a:r>
              <a:rPr lang="zh-CN" altLang="en-US" dirty="0">
                <a:solidFill>
                  <a:schemeClr val="bg1">
                    <a:lumMod val="85000"/>
                  </a:schemeClr>
                </a:solidFill>
              </a:rPr>
              <a:t>组播典型应用</a:t>
            </a:r>
          </a:p>
        </p:txBody>
      </p:sp>
    </p:spTree>
    <p:extLst>
      <p:ext uri="{BB962C8B-B14F-4D97-AF65-F5344CB8AC3E}">
        <p14:creationId xmlns:p14="http://schemas.microsoft.com/office/powerpoint/2010/main" val="23416344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422AD7E-1208-4A93-989E-D82359C771AD}"/>
              </a:ext>
            </a:extLst>
          </p:cNvPr>
          <p:cNvSpPr>
            <a:spLocks noGrp="1"/>
          </p:cNvSpPr>
          <p:nvPr>
            <p:ph type="title"/>
          </p:nvPr>
        </p:nvSpPr>
        <p:spPr/>
        <p:txBody>
          <a:bodyPr/>
          <a:lstStyle/>
          <a:p>
            <a:r>
              <a:rPr lang="zh-CN" altLang="en-US" dirty="0"/>
              <a:t>组播路由管理简介（</a:t>
            </a:r>
            <a:r>
              <a:rPr lang="en-US" altLang="zh-CN" dirty="0"/>
              <a:t>IPv6</a:t>
            </a:r>
            <a:r>
              <a:rPr lang="zh-CN" altLang="en-US" dirty="0"/>
              <a:t>）</a:t>
            </a:r>
          </a:p>
        </p:txBody>
      </p:sp>
      <p:sp>
        <p:nvSpPr>
          <p:cNvPr id="6" name="文本占位符 5">
            <a:extLst>
              <a:ext uri="{FF2B5EF4-FFF2-40B4-BE49-F238E27FC236}">
                <a16:creationId xmlns:a16="http://schemas.microsoft.com/office/drawing/2014/main" id="{E987546F-1B80-454F-A5F0-F197FC7D2563}"/>
              </a:ext>
            </a:extLst>
          </p:cNvPr>
          <p:cNvSpPr>
            <a:spLocks noGrp="1"/>
          </p:cNvSpPr>
          <p:nvPr>
            <p:ph type="body" sz="quarter" idx="10"/>
          </p:nvPr>
        </p:nvSpPr>
        <p:spPr/>
        <p:txBody>
          <a:bodyPr/>
          <a:lstStyle/>
          <a:p>
            <a:r>
              <a:rPr lang="zh-CN" altLang="en-US" dirty="0"/>
              <a:t>为了实现组播路由转发路径的控制与维护，组播路由管理提供了一系列特性。主要分为</a:t>
            </a:r>
            <a:r>
              <a:rPr lang="en-US" altLang="zh-CN" dirty="0"/>
              <a:t>RPF</a:t>
            </a:r>
            <a:r>
              <a:rPr lang="zh-CN" altLang="en-US" sz="2400" kern="1200" dirty="0"/>
              <a:t>（</a:t>
            </a:r>
            <a:r>
              <a:rPr lang="en-US" altLang="zh-CN" sz="2400" kern="1200" dirty="0"/>
              <a:t> Reverse Path Forwarding </a:t>
            </a:r>
            <a:r>
              <a:rPr lang="zh-CN" altLang="en-US" sz="2400" kern="1200" dirty="0"/>
              <a:t>）</a:t>
            </a:r>
            <a:r>
              <a:rPr lang="zh-CN" altLang="en-US" dirty="0"/>
              <a:t>和组播负载分担。</a:t>
            </a:r>
          </a:p>
        </p:txBody>
      </p:sp>
      <p:graphicFrame>
        <p:nvGraphicFramePr>
          <p:cNvPr id="9" name="表格 8">
            <a:extLst>
              <a:ext uri="{FF2B5EF4-FFF2-40B4-BE49-F238E27FC236}">
                <a16:creationId xmlns:a16="http://schemas.microsoft.com/office/drawing/2014/main" id="{B07257ED-2504-4C1E-B512-D0A9D028EDA4}"/>
              </a:ext>
            </a:extLst>
          </p:cNvPr>
          <p:cNvGraphicFramePr>
            <a:graphicFrameLocks noGrp="1"/>
          </p:cNvGraphicFramePr>
          <p:nvPr>
            <p:extLst>
              <p:ext uri="{D42A27DB-BD31-4B8C-83A1-F6EECF244321}">
                <p14:modId xmlns:p14="http://schemas.microsoft.com/office/powerpoint/2010/main" val="850079775"/>
              </p:ext>
            </p:extLst>
          </p:nvPr>
        </p:nvGraphicFramePr>
        <p:xfrm>
          <a:off x="1523492" y="2528900"/>
          <a:ext cx="7920881" cy="1597061"/>
        </p:xfrm>
        <a:graphic>
          <a:graphicData uri="http://schemas.openxmlformats.org/drawingml/2006/table">
            <a:tbl>
              <a:tblPr/>
              <a:tblGrid>
                <a:gridCol w="3920835">
                  <a:extLst>
                    <a:ext uri="{9D8B030D-6E8A-4147-A177-3AD203B41FA5}">
                      <a16:colId xmlns:a16="http://schemas.microsoft.com/office/drawing/2014/main" val="3688694925"/>
                    </a:ext>
                  </a:extLst>
                </a:gridCol>
                <a:gridCol w="4000046">
                  <a:extLst>
                    <a:ext uri="{9D8B030D-6E8A-4147-A177-3AD203B41FA5}">
                      <a16:colId xmlns:a16="http://schemas.microsoft.com/office/drawing/2014/main" val="1822095166"/>
                    </a:ext>
                  </a:extLst>
                </a:gridCol>
              </a:tblGrid>
              <a:tr h="373938">
                <a:tc>
                  <a:txBody>
                    <a:bodyPr/>
                    <a:lstStyle/>
                    <a:p>
                      <a:pPr algn="ctr"/>
                      <a:r>
                        <a:rPr lang="zh-CN" altLang="en-US" sz="1600" b="1" dirty="0">
                          <a:latin typeface="微软雅黑" panose="020B0503020204020204" pitchFamily="34" charset="-122"/>
                          <a:ea typeface="微软雅黑" panose="020B0503020204020204" pitchFamily="34" charset="-122"/>
                        </a:rPr>
                        <a:t>特性</a:t>
                      </a:r>
                    </a:p>
                  </a:txBody>
                  <a:tcPr marL="19050" marR="19050" marT="19050" marB="1905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zh-CN" altLang="en-US" sz="1600" b="1" dirty="0">
                          <a:latin typeface="微软雅黑" panose="020B0503020204020204" pitchFamily="34" charset="-122"/>
                          <a:ea typeface="微软雅黑" panose="020B0503020204020204" pitchFamily="34" charset="-122"/>
                        </a:rPr>
                        <a:t>功能</a:t>
                      </a:r>
                    </a:p>
                  </a:txBody>
                  <a:tcPr marL="19050" marR="19050" marT="19050" marB="1905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00481132"/>
                  </a:ext>
                </a:extLst>
              </a:tr>
              <a:tr h="373938">
                <a:tc>
                  <a:txBody>
                    <a:bodyPr/>
                    <a:lstStyle/>
                    <a:p>
                      <a:pPr marL="72000" algn="l" defTabSz="914400" rtl="0" eaLnBrk="1" latinLnBrk="0" hangingPunct="1"/>
                      <a:r>
                        <a:rPr lang="en-US" sz="1600" kern="1200" dirty="0">
                          <a:solidFill>
                            <a:schemeClr val="tx1"/>
                          </a:solidFill>
                          <a:latin typeface="微软雅黑" panose="020B0503020204020204" pitchFamily="34" charset="-122"/>
                          <a:ea typeface="微软雅黑" panose="020B0503020204020204" pitchFamily="34" charset="-122"/>
                          <a:cs typeface="+mn-cs"/>
                        </a:rPr>
                        <a:t>RPF</a:t>
                      </a:r>
                      <a:r>
                        <a:rPr lang="zh-CN" altLang="en-US" sz="1600" kern="1200" dirty="0">
                          <a:solidFill>
                            <a:schemeClr val="tx1"/>
                          </a:solidFill>
                          <a:latin typeface="微软雅黑" panose="020B0503020204020204" pitchFamily="34" charset="-122"/>
                          <a:ea typeface="微软雅黑" panose="020B0503020204020204" pitchFamily="34" charset="-122"/>
                          <a:cs typeface="+mn-cs"/>
                        </a:rPr>
                        <a:t>检查</a:t>
                      </a:r>
                    </a:p>
                  </a:txBody>
                  <a:tcPr marL="19050" marR="19050" marT="19050" marB="1905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l" defTabSz="914400" rtl="0" eaLnBrk="1" latinLnBrk="0" hangingPunct="1"/>
                      <a:r>
                        <a:rPr lang="zh-CN" altLang="en-US" sz="1600" kern="1200">
                          <a:solidFill>
                            <a:schemeClr val="tx1"/>
                          </a:solidFill>
                          <a:latin typeface="微软雅黑" panose="020B0503020204020204" pitchFamily="34" charset="-122"/>
                          <a:ea typeface="微软雅黑" panose="020B0503020204020204" pitchFamily="34" charset="-122"/>
                          <a:cs typeface="+mn-cs"/>
                        </a:rPr>
                        <a:t>用于保证组播数据沿正确的转发路径进行传输。</a:t>
                      </a:r>
                    </a:p>
                  </a:txBody>
                  <a:tcPr marL="19050" marR="19050" marT="19050" marB="1905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5339822"/>
                  </a:ext>
                </a:extLst>
              </a:tr>
              <a:tr h="697343">
                <a:tc>
                  <a:txBody>
                    <a:bodyPr/>
                    <a:lstStyle/>
                    <a:p>
                      <a:pPr marL="72000" algn="l" defTabSz="914400" rtl="0" eaLnBrk="1" latinLnBrk="0" hangingPunct="1"/>
                      <a:r>
                        <a:rPr lang="zh-CN" altLang="en-US" sz="1600" kern="1200" dirty="0">
                          <a:solidFill>
                            <a:schemeClr val="tx1"/>
                          </a:solidFill>
                          <a:latin typeface="微软雅黑" panose="020B0503020204020204" pitchFamily="34" charset="-122"/>
                          <a:ea typeface="微软雅黑" panose="020B0503020204020204" pitchFamily="34" charset="-122"/>
                          <a:cs typeface="+mn-cs"/>
                        </a:rPr>
                        <a:t>组播负载分担</a:t>
                      </a:r>
                    </a:p>
                  </a:txBody>
                  <a:tcPr marL="19050" marR="19050" marT="19050" marB="1905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72000" algn="l" defTabSz="914400" rtl="0" eaLnBrk="1" latinLnBrk="0" hangingPunct="1"/>
                      <a:r>
                        <a:rPr lang="zh-CN" altLang="en-US" sz="1600" kern="1200" dirty="0">
                          <a:solidFill>
                            <a:schemeClr val="tx1"/>
                          </a:solidFill>
                          <a:latin typeface="微软雅黑" panose="020B0503020204020204" pitchFamily="34" charset="-122"/>
                          <a:ea typeface="微软雅黑" panose="020B0503020204020204" pitchFamily="34" charset="-122"/>
                          <a:cs typeface="+mn-cs"/>
                        </a:rPr>
                        <a:t>用于选取不同的等价路由进行组播数据转发，分流组播数据。</a:t>
                      </a:r>
                    </a:p>
                  </a:txBody>
                  <a:tcPr marL="19050" marR="19050" marT="19050" marB="1905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2325800"/>
                  </a:ext>
                </a:extLst>
              </a:tr>
            </a:tbl>
          </a:graphicData>
        </a:graphic>
      </p:graphicFrame>
    </p:spTree>
    <p:extLst>
      <p:ext uri="{BB962C8B-B14F-4D97-AF65-F5344CB8AC3E}">
        <p14:creationId xmlns:p14="http://schemas.microsoft.com/office/powerpoint/2010/main" val="16531959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FFC413-B583-4F1A-AB31-96D63DB07BBC}"/>
              </a:ext>
            </a:extLst>
          </p:cNvPr>
          <p:cNvSpPr>
            <a:spLocks noGrp="1"/>
          </p:cNvSpPr>
          <p:nvPr>
            <p:ph type="title"/>
          </p:nvPr>
        </p:nvSpPr>
        <p:spPr/>
        <p:txBody>
          <a:bodyPr/>
          <a:lstStyle/>
          <a:p>
            <a:r>
              <a:rPr lang="en-US" altLang="zh-CN" dirty="0"/>
              <a:t>IPv6</a:t>
            </a:r>
            <a:r>
              <a:rPr lang="zh-CN" altLang="en-US" dirty="0"/>
              <a:t>组播协议路由表</a:t>
            </a:r>
          </a:p>
        </p:txBody>
      </p:sp>
      <p:sp>
        <p:nvSpPr>
          <p:cNvPr id="5" name="文本占位符 4">
            <a:extLst>
              <a:ext uri="{FF2B5EF4-FFF2-40B4-BE49-F238E27FC236}">
                <a16:creationId xmlns:a16="http://schemas.microsoft.com/office/drawing/2014/main" id="{0617C517-DBF7-4EE0-87AB-4A4CF6E2FE5C}"/>
              </a:ext>
            </a:extLst>
          </p:cNvPr>
          <p:cNvSpPr>
            <a:spLocks noGrp="1"/>
          </p:cNvSpPr>
          <p:nvPr>
            <p:ph type="body" sz="quarter" idx="10"/>
          </p:nvPr>
        </p:nvSpPr>
        <p:spPr/>
        <p:txBody>
          <a:bodyPr/>
          <a:lstStyle/>
          <a:p>
            <a:r>
              <a:rPr lang="zh-CN" altLang="en-US" dirty="0"/>
              <a:t>组播协议路由表是运行各种组播路由协议时由各个协议自己维护的表项，是组播路由和转发的基础。</a:t>
            </a:r>
            <a:r>
              <a:rPr lang="en-US" altLang="zh-CN" dirty="0"/>
              <a:t>PIM</a:t>
            </a:r>
            <a:r>
              <a:rPr lang="zh-CN" altLang="en-US" dirty="0"/>
              <a:t>路由表项信息如下：</a:t>
            </a:r>
          </a:p>
        </p:txBody>
      </p:sp>
      <p:sp>
        <p:nvSpPr>
          <p:cNvPr id="9" name="AutoShape 3">
            <a:extLst>
              <a:ext uri="{FF2B5EF4-FFF2-40B4-BE49-F238E27FC236}">
                <a16:creationId xmlns:a16="http://schemas.microsoft.com/office/drawing/2014/main" id="{0979B925-5B98-4265-8964-2F62F4D9E51B}"/>
              </a:ext>
            </a:extLst>
          </p:cNvPr>
          <p:cNvSpPr>
            <a:spLocks noChangeArrowheads="1"/>
          </p:cNvSpPr>
          <p:nvPr/>
        </p:nvSpPr>
        <p:spPr bwMode="auto">
          <a:xfrm>
            <a:off x="1307469" y="2358199"/>
            <a:ext cx="8532948" cy="3915117"/>
          </a:xfrm>
          <a:prstGeom prst="rect">
            <a:avLst/>
          </a:prstGeom>
          <a:solidFill>
            <a:schemeClr val="bg1">
              <a:lumMod val="85000"/>
              <a:alpha val="50195"/>
            </a:schemeClr>
          </a:solidFill>
          <a:ln w="9525" algn="ctr">
            <a:solidFill>
              <a:srgbClr val="777777"/>
            </a:solidFill>
            <a:miter lim="800000"/>
            <a:headEnd/>
            <a:tailE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buClrTx/>
              <a:buSzTx/>
              <a:buNone/>
            </a:pPr>
            <a:r>
              <a:rPr lang="en-US" altLang="zh-CN" sz="1400" dirty="0">
                <a:latin typeface="微软雅黑" panose="020B0503020204020204" pitchFamily="34" charset="-122"/>
                <a:ea typeface="微软雅黑" panose="020B0503020204020204" pitchFamily="34" charset="-122"/>
              </a:rPr>
              <a:t>&lt;HUAWEI&gt; display </a:t>
            </a:r>
            <a:r>
              <a:rPr lang="en-US" altLang="zh-CN" sz="1400" dirty="0" err="1">
                <a:latin typeface="微软雅黑" panose="020B0503020204020204" pitchFamily="34" charset="-122"/>
                <a:ea typeface="微软雅黑" panose="020B0503020204020204" pitchFamily="34" charset="-122"/>
              </a:rPr>
              <a:t>pim</a:t>
            </a:r>
            <a:r>
              <a:rPr lang="en-US" altLang="zh-CN" sz="1400" dirty="0">
                <a:latin typeface="微软雅黑" panose="020B0503020204020204" pitchFamily="34" charset="-122"/>
                <a:ea typeface="微软雅黑" panose="020B0503020204020204" pitchFamily="34" charset="-122"/>
              </a:rPr>
              <a:t> ipv6 routing-table</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VPN-Instance: public net</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Total 0 (*, G) entry; 1 (S, G) entry</a:t>
            </a:r>
          </a:p>
          <a:p>
            <a:pPr>
              <a:lnSpc>
                <a:spcPct val="100000"/>
              </a:lnSpc>
              <a:buClrTx/>
              <a:buSzTx/>
              <a:buNone/>
            </a:pPr>
            <a:endParaRPr lang="en-US" altLang="zh-CN" sz="1400" dirty="0">
              <a:latin typeface="微软雅黑" panose="020B0503020204020204" pitchFamily="34" charset="-122"/>
              <a:ea typeface="微软雅黑" panose="020B0503020204020204" pitchFamily="34" charset="-122"/>
            </a:endParaRP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(FC00::2, FFE3::1)</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Protocol: </a:t>
            </a:r>
            <a:r>
              <a:rPr lang="en-US" altLang="zh-CN" sz="1400" dirty="0" err="1">
                <a:latin typeface="微软雅黑" panose="020B0503020204020204" pitchFamily="34" charset="-122"/>
                <a:ea typeface="微软雅黑" panose="020B0503020204020204" pitchFamily="34" charset="-122"/>
              </a:rPr>
              <a:t>pim-sm</a:t>
            </a:r>
            <a:r>
              <a:rPr lang="en-US" altLang="zh-CN" sz="1400" dirty="0">
                <a:latin typeface="微软雅黑" panose="020B0503020204020204" pitchFamily="34" charset="-122"/>
                <a:ea typeface="微软雅黑" panose="020B0503020204020204" pitchFamily="34" charset="-122"/>
              </a:rPr>
              <a:t>, Flag: SPT LOC ACT</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UpTime</a:t>
            </a:r>
            <a:r>
              <a:rPr lang="en-US" altLang="zh-CN" sz="1400" dirty="0">
                <a:latin typeface="微软雅黑" panose="020B0503020204020204" pitchFamily="34" charset="-122"/>
                <a:ea typeface="微软雅黑" panose="020B0503020204020204" pitchFamily="34" charset="-122"/>
              </a:rPr>
              <a:t>: 00:04:24</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Upstream interface: Vlanif20</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Upstream neighbor: FE80::A01:100:1</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RPF prime neighbor: FE80::A01:100:1</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Downstream interface(s) information:</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Total number of </a:t>
            </a:r>
            <a:r>
              <a:rPr lang="en-US" altLang="zh-CN" sz="1400" dirty="0" err="1">
                <a:latin typeface="微软雅黑" panose="020B0503020204020204" pitchFamily="34" charset="-122"/>
                <a:ea typeface="微软雅黑" panose="020B0503020204020204" pitchFamily="34" charset="-122"/>
              </a:rPr>
              <a:t>downstreams</a:t>
            </a:r>
            <a:r>
              <a:rPr lang="en-US" altLang="zh-CN" sz="1400" dirty="0">
                <a:latin typeface="微软雅黑" panose="020B0503020204020204" pitchFamily="34" charset="-122"/>
                <a:ea typeface="微软雅黑" panose="020B0503020204020204" pitchFamily="34" charset="-122"/>
              </a:rPr>
              <a:t>: 1</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1: Vlanif10</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Protocol: </a:t>
            </a:r>
            <a:r>
              <a:rPr lang="en-US" altLang="zh-CN" sz="1400" dirty="0" err="1">
                <a:latin typeface="微软雅黑" panose="020B0503020204020204" pitchFamily="34" charset="-122"/>
                <a:ea typeface="微软雅黑" panose="020B0503020204020204" pitchFamily="34" charset="-122"/>
              </a:rPr>
              <a:t>pim-sm</a:t>
            </a: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UpTime</a:t>
            </a:r>
            <a:r>
              <a:rPr lang="en-US" altLang="zh-CN" sz="1400" dirty="0">
                <a:latin typeface="微软雅黑" panose="020B0503020204020204" pitchFamily="34" charset="-122"/>
                <a:ea typeface="微软雅黑" panose="020B0503020204020204" pitchFamily="34" charset="-122"/>
              </a:rPr>
              <a:t>: 00:04:24, Expires: 00:02:47</a:t>
            </a:r>
          </a:p>
        </p:txBody>
      </p:sp>
    </p:spTree>
    <p:extLst>
      <p:ext uri="{BB962C8B-B14F-4D97-AF65-F5344CB8AC3E}">
        <p14:creationId xmlns:p14="http://schemas.microsoft.com/office/powerpoint/2010/main" val="5114821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415788-7BA8-4E25-A57D-7BA1D85F51B2}"/>
              </a:ext>
            </a:extLst>
          </p:cNvPr>
          <p:cNvSpPr>
            <a:spLocks noGrp="1"/>
          </p:cNvSpPr>
          <p:nvPr>
            <p:ph type="title"/>
          </p:nvPr>
        </p:nvSpPr>
        <p:spPr/>
        <p:txBody>
          <a:bodyPr/>
          <a:lstStyle/>
          <a:p>
            <a:r>
              <a:rPr lang="en-US" altLang="zh-CN" dirty="0"/>
              <a:t>IPv6</a:t>
            </a:r>
            <a:r>
              <a:rPr lang="zh-CN" altLang="en-US" dirty="0"/>
              <a:t>组播路由表</a:t>
            </a:r>
            <a:r>
              <a:rPr lang="en-US" altLang="zh-CN" dirty="0"/>
              <a:t>	</a:t>
            </a:r>
            <a:endParaRPr lang="zh-CN" altLang="en-US" dirty="0"/>
          </a:p>
        </p:txBody>
      </p:sp>
      <p:sp>
        <p:nvSpPr>
          <p:cNvPr id="3" name="文本占位符 2">
            <a:extLst>
              <a:ext uri="{FF2B5EF4-FFF2-40B4-BE49-F238E27FC236}">
                <a16:creationId xmlns:a16="http://schemas.microsoft.com/office/drawing/2014/main" id="{B8539EDD-B3E5-42F5-8F51-8CD6785CD887}"/>
              </a:ext>
            </a:extLst>
          </p:cNvPr>
          <p:cNvSpPr>
            <a:spLocks noGrp="1"/>
          </p:cNvSpPr>
          <p:nvPr>
            <p:ph type="body" sz="quarter" idx="10"/>
          </p:nvPr>
        </p:nvSpPr>
        <p:spPr/>
        <p:txBody>
          <a:bodyPr/>
          <a:lstStyle/>
          <a:p>
            <a:r>
              <a:rPr lang="zh-CN" altLang="en-US" dirty="0"/>
              <a:t>组播路由表是组播路由管理模块生成的路由表。如果组播路由管理支持多种组播协议，那这里应该能看到多种协议生成的优选出的路由信息。</a:t>
            </a:r>
          </a:p>
        </p:txBody>
      </p:sp>
      <p:sp>
        <p:nvSpPr>
          <p:cNvPr id="6" name="AutoShape 3">
            <a:extLst>
              <a:ext uri="{FF2B5EF4-FFF2-40B4-BE49-F238E27FC236}">
                <a16:creationId xmlns:a16="http://schemas.microsoft.com/office/drawing/2014/main" id="{E7668948-DE05-473B-A50B-3E0CB2698699}"/>
              </a:ext>
            </a:extLst>
          </p:cNvPr>
          <p:cNvSpPr>
            <a:spLocks noChangeArrowheads="1"/>
          </p:cNvSpPr>
          <p:nvPr/>
        </p:nvSpPr>
        <p:spPr bwMode="auto">
          <a:xfrm>
            <a:off x="1307469" y="2358199"/>
            <a:ext cx="8532948" cy="2618973"/>
          </a:xfrm>
          <a:prstGeom prst="rect">
            <a:avLst/>
          </a:prstGeom>
          <a:solidFill>
            <a:schemeClr val="bg1">
              <a:lumMod val="85000"/>
              <a:alpha val="50195"/>
            </a:schemeClr>
          </a:solidFill>
          <a:ln w="9525" algn="ctr">
            <a:solidFill>
              <a:srgbClr val="777777"/>
            </a:solidFill>
            <a:miter lim="800000"/>
            <a:headEnd/>
            <a:tailE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buClrTx/>
              <a:buSzTx/>
              <a:buNone/>
            </a:pPr>
            <a:r>
              <a:rPr lang="en-US" altLang="zh-CN" sz="1400" dirty="0">
                <a:latin typeface="微软雅黑" panose="020B0503020204020204" pitchFamily="34" charset="-122"/>
                <a:ea typeface="微软雅黑" panose="020B0503020204020204" pitchFamily="34" charset="-122"/>
              </a:rPr>
              <a:t>&lt;HUAWEI&gt; display multicast ipv6 routing-table</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IPv6 multicast routing table</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Total 1 entry</a:t>
            </a:r>
          </a:p>
          <a:p>
            <a:pPr>
              <a:lnSpc>
                <a:spcPct val="100000"/>
              </a:lnSpc>
              <a:buClrTx/>
              <a:buSzTx/>
              <a:buNone/>
            </a:pPr>
            <a:endParaRPr lang="en-US" altLang="zh-CN" sz="1400" dirty="0">
              <a:latin typeface="微软雅黑" panose="020B0503020204020204" pitchFamily="34" charset="-122"/>
              <a:ea typeface="微软雅黑" panose="020B0503020204020204" pitchFamily="34" charset="-122"/>
            </a:endParaRP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00001. (FC00::2, FFE3::1)</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Uptime: 00:00:14</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Upstream Interface: Vlanif10</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List of 1 downstream interface</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1:  Vlanif20</a:t>
            </a:r>
          </a:p>
        </p:txBody>
      </p:sp>
    </p:spTree>
    <p:extLst>
      <p:ext uri="{BB962C8B-B14F-4D97-AF65-F5344CB8AC3E}">
        <p14:creationId xmlns:p14="http://schemas.microsoft.com/office/powerpoint/2010/main" val="26180947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9D50B-B2A4-4179-BF86-607309306FC3}"/>
              </a:ext>
            </a:extLst>
          </p:cNvPr>
          <p:cNvSpPr>
            <a:spLocks noGrp="1"/>
          </p:cNvSpPr>
          <p:nvPr>
            <p:ph type="title"/>
          </p:nvPr>
        </p:nvSpPr>
        <p:spPr/>
        <p:txBody>
          <a:bodyPr/>
          <a:lstStyle/>
          <a:p>
            <a:r>
              <a:rPr lang="zh-CN" altLang="en-US" dirty="0"/>
              <a:t>组播转发表</a:t>
            </a:r>
          </a:p>
        </p:txBody>
      </p:sp>
      <p:sp>
        <p:nvSpPr>
          <p:cNvPr id="5" name="文本占位符 4">
            <a:extLst>
              <a:ext uri="{FF2B5EF4-FFF2-40B4-BE49-F238E27FC236}">
                <a16:creationId xmlns:a16="http://schemas.microsoft.com/office/drawing/2014/main" id="{208AA7FA-7E1E-4068-B273-F2A2314EB854}"/>
              </a:ext>
            </a:extLst>
          </p:cNvPr>
          <p:cNvSpPr>
            <a:spLocks noGrp="1"/>
          </p:cNvSpPr>
          <p:nvPr>
            <p:ph type="body" sz="quarter" idx="10"/>
          </p:nvPr>
        </p:nvSpPr>
        <p:spPr/>
        <p:txBody>
          <a:bodyPr/>
          <a:lstStyle/>
          <a:p>
            <a:r>
              <a:rPr lang="zh-CN" altLang="en-US" dirty="0"/>
              <a:t>组播转发表是路由管理模块依据组播路由表信息生成的用于指导组播数据实际转发的表项，通常称为</a:t>
            </a:r>
            <a:r>
              <a:rPr lang="en-US" altLang="zh-CN" dirty="0"/>
              <a:t>MFIB</a:t>
            </a:r>
            <a:r>
              <a:rPr lang="zh-CN" altLang="en-US" dirty="0"/>
              <a:t>。这张表与单播中</a:t>
            </a:r>
            <a:r>
              <a:rPr lang="en-US" altLang="zh-CN" dirty="0"/>
              <a:t>FIB</a:t>
            </a:r>
            <a:r>
              <a:rPr lang="zh-CN" altLang="en-US" dirty="0"/>
              <a:t>表的功能是一样的，用于指导组播数据转发。</a:t>
            </a:r>
          </a:p>
        </p:txBody>
      </p:sp>
      <p:sp>
        <p:nvSpPr>
          <p:cNvPr id="8" name="AutoShape 3">
            <a:extLst>
              <a:ext uri="{FF2B5EF4-FFF2-40B4-BE49-F238E27FC236}">
                <a16:creationId xmlns:a16="http://schemas.microsoft.com/office/drawing/2014/main" id="{E911ACF1-056F-4A39-8203-1021A4C45CFD}"/>
              </a:ext>
            </a:extLst>
          </p:cNvPr>
          <p:cNvSpPr>
            <a:spLocks noChangeArrowheads="1"/>
          </p:cNvSpPr>
          <p:nvPr/>
        </p:nvSpPr>
        <p:spPr bwMode="auto">
          <a:xfrm>
            <a:off x="1307468" y="2659523"/>
            <a:ext cx="9253028" cy="3649797"/>
          </a:xfrm>
          <a:prstGeom prst="rect">
            <a:avLst/>
          </a:prstGeom>
          <a:solidFill>
            <a:schemeClr val="bg1">
              <a:lumMod val="85000"/>
              <a:alpha val="50195"/>
            </a:schemeClr>
          </a:solidFill>
          <a:ln w="9525" algn="ctr">
            <a:solidFill>
              <a:srgbClr val="777777"/>
            </a:solidFill>
            <a:miter lim="800000"/>
            <a:headEnd/>
            <a:tailE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nSpc>
                <a:spcPct val="100000"/>
              </a:lnSpc>
              <a:buClrTx/>
              <a:buSzTx/>
              <a:buNone/>
            </a:pPr>
            <a:r>
              <a:rPr lang="en-US" altLang="zh-CN" sz="1400" dirty="0">
                <a:latin typeface="微软雅黑" panose="020B0503020204020204" pitchFamily="34" charset="-122"/>
                <a:ea typeface="微软雅黑" panose="020B0503020204020204" pitchFamily="34" charset="-122"/>
              </a:rPr>
              <a:t>&lt;HUAWEI&gt; display multicast ipv6 forwarding-table</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IPv6 Multicast Forwarding Table</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Total 2 entries, 2 matched</a:t>
            </a:r>
          </a:p>
          <a:p>
            <a:pPr>
              <a:lnSpc>
                <a:spcPct val="100000"/>
              </a:lnSpc>
              <a:buClrTx/>
              <a:buSzTx/>
              <a:buNone/>
            </a:pPr>
            <a:endParaRPr lang="en-US" altLang="zh-CN" sz="1400" dirty="0">
              <a:latin typeface="微软雅黑" panose="020B0503020204020204" pitchFamily="34" charset="-122"/>
              <a:ea typeface="微软雅黑" panose="020B0503020204020204" pitchFamily="34" charset="-122"/>
            </a:endParaRP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00001. (FC00:1::3, FF1E::1)</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MID: 10, Flags: ACT</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Uptime: 02:54:43, Timeout in: 00:02:27</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Incoming interface: Vlanif10</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List of 1 outgoing interfaces:</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1: LoopBack0</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Activetime</a:t>
            </a:r>
            <a:r>
              <a:rPr lang="en-US" altLang="zh-CN" sz="1400" dirty="0">
                <a:latin typeface="微软雅黑" panose="020B0503020204020204" pitchFamily="34" charset="-122"/>
                <a:ea typeface="微软雅黑" panose="020B0503020204020204" pitchFamily="34" charset="-122"/>
              </a:rPr>
              <a:t>: 00:23:15</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Matched 0 packets(0 bytes), Wrong If 0 packets</a:t>
            </a:r>
          </a:p>
          <a:p>
            <a:pPr>
              <a:lnSpc>
                <a:spcPct val="100000"/>
              </a:lnSpc>
              <a:buClrTx/>
              <a:buSzTx/>
              <a:buNone/>
            </a:pPr>
            <a:r>
              <a:rPr lang="en-US" altLang="zh-CN" sz="1400" dirty="0">
                <a:latin typeface="微软雅黑" panose="020B0503020204020204" pitchFamily="34" charset="-122"/>
                <a:ea typeface="微软雅黑" panose="020B0503020204020204" pitchFamily="34" charset="-122"/>
              </a:rPr>
              <a:t>     Forwarded 0 packets(0 bytes)</a:t>
            </a:r>
          </a:p>
        </p:txBody>
      </p:sp>
      <p:sp>
        <p:nvSpPr>
          <p:cNvPr id="9" name="文本框 8">
            <a:extLst>
              <a:ext uri="{FF2B5EF4-FFF2-40B4-BE49-F238E27FC236}">
                <a16:creationId xmlns:a16="http://schemas.microsoft.com/office/drawing/2014/main" id="{E54FD11F-8246-4F10-93D7-BB5552816FA1}"/>
              </a:ext>
            </a:extLst>
          </p:cNvPr>
          <p:cNvSpPr txBox="1"/>
          <p:nvPr/>
        </p:nvSpPr>
        <p:spPr bwMode="auto">
          <a:xfrm>
            <a:off x="6780075" y="4545124"/>
            <a:ext cx="3780421" cy="747279"/>
          </a:xfrm>
          <a:prstGeom prst="rect">
            <a:avLst/>
          </a:prstGeom>
          <a:noFill/>
          <a:ln w="9525">
            <a:noFill/>
            <a:miter lim="800000"/>
            <a:headEnd/>
            <a:tailEnd/>
          </a:ln>
        </p:spPr>
        <p:txBody>
          <a:bodyPr wrap="square" lIns="99980" tIns="49986" rIns="99980" bIns="49986" rtlCol="0">
            <a:spAutoFit/>
          </a:bodyPr>
          <a:lstStyle/>
          <a:p>
            <a:pPr defTabSz="1001649" eaLnBrk="0" hangingPunct="0">
              <a:lnSpc>
                <a:spcPct val="150000"/>
              </a:lnSpc>
            </a:pPr>
            <a:r>
              <a:rPr lang="zh-CN" altLang="en-US" sz="1400" b="1" dirty="0">
                <a:solidFill>
                  <a:srgbClr val="C00000"/>
                </a:solidFill>
                <a:latin typeface="微软雅黑" panose="020B0503020204020204" pitchFamily="34" charset="-122"/>
                <a:ea typeface="微软雅黑" panose="020B0503020204020204" pitchFamily="34" charset="-122"/>
              </a:rPr>
              <a:t>真正指导组播数据转发的是组播转发表，转发表项中概括性记录了报文转发的统计信息。</a:t>
            </a:r>
            <a:endParaRPr lang="zh-CN" altLang="en-US" sz="1400" b="1" dirty="0">
              <a:solidFill>
                <a:srgbClr val="C00000"/>
              </a:solidFill>
              <a:latin typeface="微软雅黑" panose="020B0503020204020204" pitchFamily="34" charset="-122"/>
              <a:ea typeface="微软雅黑" panose="020B0503020204020204" pitchFamily="34" charset="-122"/>
              <a:cs typeface="Arial" pitchFamily="34" charset="0"/>
            </a:endParaRPr>
          </a:p>
        </p:txBody>
      </p:sp>
    </p:spTree>
    <p:extLst>
      <p:ext uri="{BB962C8B-B14F-4D97-AF65-F5344CB8AC3E}">
        <p14:creationId xmlns:p14="http://schemas.microsoft.com/office/powerpoint/2010/main" val="22489324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dirty="0"/>
              <a:t>RPF</a:t>
            </a:r>
            <a:r>
              <a:rPr lang="zh-CN" altLang="en-US" dirty="0"/>
              <a:t>检查</a:t>
            </a:r>
          </a:p>
        </p:txBody>
      </p:sp>
      <p:sp>
        <p:nvSpPr>
          <p:cNvPr id="13" name="文本占位符 12">
            <a:extLst>
              <a:ext uri="{FF2B5EF4-FFF2-40B4-BE49-F238E27FC236}">
                <a16:creationId xmlns:a16="http://schemas.microsoft.com/office/drawing/2014/main" id="{8CE5F797-CFC4-4813-91DD-7C65D019E3D4}"/>
              </a:ext>
            </a:extLst>
          </p:cNvPr>
          <p:cNvSpPr>
            <a:spLocks noGrp="1"/>
          </p:cNvSpPr>
          <p:nvPr>
            <p:ph type="body" sz="quarter" idx="10"/>
          </p:nvPr>
        </p:nvSpPr>
        <p:spPr/>
        <p:txBody>
          <a:bodyPr/>
          <a:lstStyle/>
          <a:p>
            <a:r>
              <a:rPr lang="en-US" altLang="zh-CN" dirty="0"/>
              <a:t>RPF</a:t>
            </a:r>
            <a:r>
              <a:rPr lang="zh-CN" altLang="en-US" dirty="0"/>
              <a:t>检查</a:t>
            </a:r>
            <a:endParaRPr lang="en-US" altLang="zh-CN" dirty="0"/>
          </a:p>
          <a:p>
            <a:pPr lvl="1"/>
            <a:r>
              <a:rPr lang="zh-CN" altLang="en-US" dirty="0"/>
              <a:t>确保组播流量沿正确路径转发，避免环路</a:t>
            </a:r>
            <a:endParaRPr lang="en-US" altLang="zh-CN" dirty="0"/>
          </a:p>
          <a:p>
            <a:pPr lvl="1"/>
            <a:r>
              <a:rPr lang="zh-CN" altLang="en-US" dirty="0"/>
              <a:t>基于单播路由表</a:t>
            </a:r>
            <a:endParaRPr lang="en-US" altLang="zh-CN" dirty="0"/>
          </a:p>
          <a:p>
            <a:pPr lvl="1"/>
            <a:r>
              <a:rPr lang="zh-CN" altLang="en-US" dirty="0"/>
              <a:t>检查过程：</a:t>
            </a:r>
            <a:endParaRPr lang="en-US" altLang="zh-CN" dirty="0"/>
          </a:p>
          <a:p>
            <a:pPr lvl="2"/>
            <a:r>
              <a:rPr lang="zh-CN" altLang="en-US" dirty="0"/>
              <a:t>路由器确认组播报文是从自身连接到组播源的接口上收到的，才进行转发，否则丢弃</a:t>
            </a:r>
          </a:p>
          <a:p>
            <a:endParaRPr lang="zh-CN" altLang="en-US" dirty="0"/>
          </a:p>
        </p:txBody>
      </p:sp>
      <p:sp>
        <p:nvSpPr>
          <p:cNvPr id="11" name="Rectangle 10"/>
          <p:cNvSpPr>
            <a:spLocks noChangeArrowheads="1"/>
          </p:cNvSpPr>
          <p:nvPr/>
        </p:nvSpPr>
        <p:spPr bwMode="auto">
          <a:xfrm>
            <a:off x="7544456" y="5513047"/>
            <a:ext cx="438643"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itchFamily="34" charset="-122"/>
                <a:ea typeface="微软雅黑" pitchFamily="34" charset="-122"/>
              </a:rPr>
              <a:t>R1</a:t>
            </a:r>
          </a:p>
        </p:txBody>
      </p:sp>
      <p:cxnSp>
        <p:nvCxnSpPr>
          <p:cNvPr id="14" name="直接连接符 13"/>
          <p:cNvCxnSpPr/>
          <p:nvPr/>
        </p:nvCxnSpPr>
        <p:spPr bwMode="auto">
          <a:xfrm>
            <a:off x="6896383" y="5369031"/>
            <a:ext cx="1800200" cy="0"/>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7" name="Rectangle 10"/>
          <p:cNvSpPr>
            <a:spLocks noChangeArrowheads="1"/>
          </p:cNvSpPr>
          <p:nvPr/>
        </p:nvSpPr>
        <p:spPr bwMode="auto">
          <a:xfrm>
            <a:off x="7184416" y="5153007"/>
            <a:ext cx="438643"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itchFamily="34" charset="-122"/>
                <a:ea typeface="微软雅黑" pitchFamily="34" charset="-122"/>
              </a:rPr>
              <a:t>S0</a:t>
            </a:r>
          </a:p>
        </p:txBody>
      </p:sp>
      <p:sp>
        <p:nvSpPr>
          <p:cNvPr id="18" name="Rectangle 10"/>
          <p:cNvSpPr>
            <a:spLocks noChangeArrowheads="1"/>
          </p:cNvSpPr>
          <p:nvPr/>
        </p:nvSpPr>
        <p:spPr bwMode="auto">
          <a:xfrm>
            <a:off x="7897901" y="5153007"/>
            <a:ext cx="438643"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itchFamily="34" charset="-122"/>
                <a:ea typeface="微软雅黑" pitchFamily="34" charset="-122"/>
              </a:rPr>
              <a:t>S2</a:t>
            </a:r>
          </a:p>
        </p:txBody>
      </p:sp>
      <p:cxnSp>
        <p:nvCxnSpPr>
          <p:cNvPr id="20" name="直接箭头连接符 19"/>
          <p:cNvCxnSpPr>
            <a:cxnSpLocks/>
          </p:cNvCxnSpPr>
          <p:nvPr/>
        </p:nvCxnSpPr>
        <p:spPr bwMode="auto">
          <a:xfrm>
            <a:off x="7760479" y="4576943"/>
            <a:ext cx="0" cy="648072"/>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1" name="Rectangle 10"/>
          <p:cNvSpPr>
            <a:spLocks noChangeArrowheads="1"/>
          </p:cNvSpPr>
          <p:nvPr/>
        </p:nvSpPr>
        <p:spPr bwMode="auto">
          <a:xfrm>
            <a:off x="7688472" y="4936983"/>
            <a:ext cx="438643"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itchFamily="34" charset="-122"/>
                <a:ea typeface="微软雅黑" pitchFamily="34" charset="-122"/>
              </a:rPr>
              <a:t>S1</a:t>
            </a:r>
          </a:p>
        </p:txBody>
      </p:sp>
      <p:graphicFrame>
        <p:nvGraphicFramePr>
          <p:cNvPr id="22" name="表格 21"/>
          <p:cNvGraphicFramePr>
            <a:graphicFrameLocks noGrp="1"/>
          </p:cNvGraphicFramePr>
          <p:nvPr>
            <p:extLst>
              <p:ext uri="{D42A27DB-BD31-4B8C-83A1-F6EECF244321}">
                <p14:modId xmlns:p14="http://schemas.microsoft.com/office/powerpoint/2010/main" val="3962914912"/>
              </p:ext>
            </p:extLst>
          </p:nvPr>
        </p:nvGraphicFramePr>
        <p:xfrm>
          <a:off x="2339850" y="3981426"/>
          <a:ext cx="2351994" cy="1945940"/>
        </p:xfrm>
        <a:graphic>
          <a:graphicData uri="http://schemas.openxmlformats.org/drawingml/2006/table">
            <a:tbl>
              <a:tblPr firstRow="1" bandRow="1">
                <a:tableStyleId>{5C22544A-7EE6-4342-B048-85BDC9FD1C3A}</a:tableStyleId>
              </a:tblPr>
              <a:tblGrid>
                <a:gridCol w="1693435">
                  <a:extLst>
                    <a:ext uri="{9D8B030D-6E8A-4147-A177-3AD203B41FA5}">
                      <a16:colId xmlns:a16="http://schemas.microsoft.com/office/drawing/2014/main" val="20000"/>
                    </a:ext>
                  </a:extLst>
                </a:gridCol>
                <a:gridCol w="658559">
                  <a:extLst>
                    <a:ext uri="{9D8B030D-6E8A-4147-A177-3AD203B41FA5}">
                      <a16:colId xmlns:a16="http://schemas.microsoft.com/office/drawing/2014/main" val="20001"/>
                    </a:ext>
                  </a:extLst>
                </a:gridCol>
              </a:tblGrid>
              <a:tr h="389188">
                <a:tc gridSpan="2">
                  <a:txBody>
                    <a:bodyPr/>
                    <a:lstStyle/>
                    <a:p>
                      <a:pPr algn="ctr"/>
                      <a:r>
                        <a:rPr lang="en-US" altLang="zh-CN" sz="1200" b="0" dirty="0">
                          <a:solidFill>
                            <a:schemeClr val="tx1"/>
                          </a:solidFill>
                          <a:latin typeface="微软雅黑" pitchFamily="34" charset="-122"/>
                          <a:ea typeface="微软雅黑" pitchFamily="34" charset="-122"/>
                        </a:rPr>
                        <a:t>IPv6</a:t>
                      </a:r>
                      <a:r>
                        <a:rPr lang="zh-CN" altLang="en-US" sz="1200" b="0" dirty="0">
                          <a:solidFill>
                            <a:schemeClr val="tx1"/>
                          </a:solidFill>
                          <a:latin typeface="微软雅黑" pitchFamily="34" charset="-122"/>
                          <a:ea typeface="微软雅黑" pitchFamily="34" charset="-122"/>
                        </a:rPr>
                        <a:t>路由表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zh-CN" altLang="en-US" sz="1200" dirty="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89188">
                <a:tc>
                  <a:txBody>
                    <a:bodyPr/>
                    <a:lstStyle/>
                    <a:p>
                      <a:pPr algn="ctr"/>
                      <a:r>
                        <a:rPr lang="zh-CN" altLang="en-US" sz="1200" dirty="0">
                          <a:solidFill>
                            <a:schemeClr val="tx1"/>
                          </a:solidFill>
                          <a:latin typeface="微软雅黑" pitchFamily="34" charset="-122"/>
                          <a:ea typeface="微软雅黑" pitchFamily="34" charset="-122"/>
                        </a:rPr>
                        <a:t>网段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200" dirty="0">
                          <a:solidFill>
                            <a:schemeClr val="tx1"/>
                          </a:solidFill>
                          <a:latin typeface="微软雅黑" pitchFamily="34" charset="-122"/>
                          <a:ea typeface="微软雅黑" pitchFamily="34" charset="-122"/>
                        </a:rPr>
                        <a:t>接口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89188">
                <a:tc>
                  <a:txBody>
                    <a:bodyPr/>
                    <a:lstStyle/>
                    <a:p>
                      <a:pPr algn="ctr"/>
                      <a:r>
                        <a:rPr lang="en-US" altLang="zh-CN" sz="1200" dirty="0">
                          <a:latin typeface="微软雅黑" pitchFamily="34" charset="-122"/>
                          <a:ea typeface="微软雅黑" pitchFamily="34" charset="-122"/>
                        </a:rPr>
                        <a:t>FC00:0:0:2001::1/64</a:t>
                      </a:r>
                      <a:endParaRPr lang="zh-CN" altLang="en-US" sz="1200" dirty="0">
                        <a:solidFill>
                          <a:schemeClr val="tx1"/>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a:solidFill>
                            <a:schemeClr val="tx1"/>
                          </a:solidFill>
                          <a:latin typeface="微软雅黑" pitchFamily="34" charset="-122"/>
                          <a:ea typeface="微软雅黑" pitchFamily="34" charset="-122"/>
                        </a:rPr>
                        <a:t>S0</a:t>
                      </a:r>
                      <a:endParaRPr lang="zh-CN" altLang="en-US" sz="1200" dirty="0">
                        <a:solidFill>
                          <a:schemeClr val="tx1"/>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89188">
                <a:tc>
                  <a:txBody>
                    <a:bodyPr/>
                    <a:lstStyle/>
                    <a:p>
                      <a:pPr algn="ctr"/>
                      <a:r>
                        <a:rPr lang="en-US" altLang="zh-CN" sz="1200" dirty="0">
                          <a:latin typeface="微软雅黑" pitchFamily="34" charset="-122"/>
                          <a:ea typeface="微软雅黑" pitchFamily="34" charset="-122"/>
                        </a:rPr>
                        <a:t>FC00:0:0:3001::1/64</a:t>
                      </a:r>
                      <a:endParaRPr lang="zh-CN" altLang="en-US" sz="1200" dirty="0">
                        <a:solidFill>
                          <a:schemeClr val="tx1"/>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a:solidFill>
                            <a:schemeClr val="tx1"/>
                          </a:solidFill>
                          <a:latin typeface="微软雅黑" pitchFamily="34" charset="-122"/>
                          <a:ea typeface="微软雅黑" pitchFamily="34" charset="-122"/>
                        </a:rPr>
                        <a:t>S1</a:t>
                      </a:r>
                      <a:endParaRPr lang="zh-CN" altLang="en-US" sz="1200" dirty="0">
                        <a:solidFill>
                          <a:schemeClr val="tx1"/>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89188">
                <a:tc>
                  <a:txBody>
                    <a:bodyPr/>
                    <a:lstStyle/>
                    <a:p>
                      <a:pPr algn="ctr"/>
                      <a:r>
                        <a:rPr lang="en-US" altLang="zh-CN" sz="1200" dirty="0">
                          <a:latin typeface="微软雅黑" pitchFamily="34" charset="-122"/>
                          <a:ea typeface="微软雅黑" pitchFamily="34" charset="-122"/>
                        </a:rPr>
                        <a:t>FC00:0:0:4001::1/64</a:t>
                      </a:r>
                      <a:endParaRPr lang="zh-CN" altLang="en-US" sz="1200" dirty="0">
                        <a:solidFill>
                          <a:schemeClr val="tx1"/>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a:solidFill>
                            <a:schemeClr val="tx1"/>
                          </a:solidFill>
                          <a:latin typeface="微软雅黑" pitchFamily="34" charset="-122"/>
                          <a:ea typeface="微软雅黑" pitchFamily="34" charset="-122"/>
                        </a:rPr>
                        <a:t>S2</a:t>
                      </a:r>
                      <a:endParaRPr lang="zh-CN" altLang="en-US" sz="1200" dirty="0">
                        <a:solidFill>
                          <a:schemeClr val="tx1"/>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23" name="Rectangle 10"/>
          <p:cNvSpPr>
            <a:spLocks noChangeArrowheads="1"/>
          </p:cNvSpPr>
          <p:nvPr/>
        </p:nvSpPr>
        <p:spPr bwMode="auto">
          <a:xfrm>
            <a:off x="6436701" y="4090423"/>
            <a:ext cx="1904914" cy="459470"/>
          </a:xfrm>
          <a:prstGeom prst="rect">
            <a:avLst/>
          </a:prstGeom>
          <a:noFill/>
          <a:ln w="9525">
            <a:noFill/>
            <a:miter lim="800000"/>
            <a:headEnd/>
            <a:tailEnd/>
          </a:ln>
        </p:spPr>
        <p:txBody>
          <a:bodyPr wrap="square" lIns="91050" tIns="44633" rIns="91050" bIns="44633">
            <a:spAutoFit/>
          </a:bodyPr>
          <a:lstStyle/>
          <a:p>
            <a:pPr defTabSz="788988" eaLnBrk="0" fontAlgn="base" hangingPunct="0"/>
            <a:r>
              <a:rPr lang="zh-CN" altLang="en-US" sz="1200" dirty="0">
                <a:latin typeface="微软雅黑" pitchFamily="34" charset="-122"/>
                <a:ea typeface="微软雅黑" pitchFamily="34" charset="-122"/>
              </a:rPr>
              <a:t>源</a:t>
            </a:r>
            <a:r>
              <a:rPr lang="en-US" altLang="zh-CN" sz="1200" dirty="0">
                <a:latin typeface="微软雅黑" pitchFamily="34" charset="-122"/>
                <a:ea typeface="微软雅黑" pitchFamily="34" charset="-122"/>
              </a:rPr>
              <a:t>FC00:0:0:2001::1/64</a:t>
            </a:r>
            <a:r>
              <a:rPr lang="zh-CN" altLang="en-US" sz="1200" dirty="0">
                <a:latin typeface="微软雅黑" pitchFamily="34" charset="-122"/>
                <a:ea typeface="微软雅黑" pitchFamily="34" charset="-122"/>
              </a:rPr>
              <a:t>发送的流量</a:t>
            </a:r>
            <a:endParaRPr lang="en-US" altLang="zh-CN" sz="1200" dirty="0">
              <a:latin typeface="微软雅黑" pitchFamily="34" charset="-122"/>
              <a:ea typeface="微软雅黑" pitchFamily="34" charset="-122"/>
            </a:endParaRPr>
          </a:p>
        </p:txBody>
      </p:sp>
      <p:cxnSp>
        <p:nvCxnSpPr>
          <p:cNvPr id="25" name="直接箭头连接符 24"/>
          <p:cNvCxnSpPr/>
          <p:nvPr/>
        </p:nvCxnSpPr>
        <p:spPr bwMode="auto">
          <a:xfrm>
            <a:off x="7544455" y="4635723"/>
            <a:ext cx="0" cy="432048"/>
          </a:xfrm>
          <a:prstGeom prst="straightConnector1">
            <a:avLst/>
          </a:prstGeom>
          <a:ln>
            <a:prstDash val="dash"/>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7" name="乘号 26"/>
          <p:cNvSpPr/>
          <p:nvPr/>
        </p:nvSpPr>
        <p:spPr bwMode="auto">
          <a:xfrm>
            <a:off x="7436407" y="4707731"/>
            <a:ext cx="216024" cy="216024"/>
          </a:xfrm>
          <a:prstGeom prst="mathMultiply">
            <a:avLst/>
          </a:prstGeom>
          <a:solidFill>
            <a:srgbClr val="C00000"/>
          </a:solidFill>
          <a:ln>
            <a:no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200" dirty="0">
              <a:latin typeface="微软雅黑" pitchFamily="34" charset="-122"/>
              <a:ea typeface="微软雅黑" pitchFamily="34" charset="-122"/>
            </a:endParaRPr>
          </a:p>
        </p:txBody>
      </p:sp>
      <p:cxnSp>
        <p:nvCxnSpPr>
          <p:cNvPr id="31" name="直接箭头连接符 30"/>
          <p:cNvCxnSpPr/>
          <p:nvPr/>
        </p:nvCxnSpPr>
        <p:spPr bwMode="auto">
          <a:xfrm>
            <a:off x="6896383" y="5355803"/>
            <a:ext cx="648072" cy="0"/>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5" name="直接箭头连接符 34"/>
          <p:cNvCxnSpPr/>
          <p:nvPr/>
        </p:nvCxnSpPr>
        <p:spPr bwMode="auto">
          <a:xfrm>
            <a:off x="8048511" y="5571827"/>
            <a:ext cx="648072" cy="0"/>
          </a:xfrm>
          <a:prstGeom prst="straightConnector1">
            <a:avLst/>
          </a:prstGeom>
          <a:ln>
            <a:prstDash val="dash"/>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7" name="Rectangle 10"/>
          <p:cNvSpPr>
            <a:spLocks noChangeArrowheads="1"/>
          </p:cNvSpPr>
          <p:nvPr/>
        </p:nvSpPr>
        <p:spPr bwMode="auto">
          <a:xfrm>
            <a:off x="5063477" y="5212569"/>
            <a:ext cx="1800200" cy="459470"/>
          </a:xfrm>
          <a:prstGeom prst="rect">
            <a:avLst/>
          </a:prstGeom>
          <a:noFill/>
          <a:ln w="9525">
            <a:noFill/>
            <a:miter lim="800000"/>
            <a:headEnd/>
            <a:tailEnd/>
          </a:ln>
        </p:spPr>
        <p:txBody>
          <a:bodyPr wrap="square" lIns="91050" tIns="44633" rIns="91050" bIns="44633">
            <a:spAutoFit/>
          </a:bodyPr>
          <a:lstStyle/>
          <a:p>
            <a:pPr defTabSz="788988" eaLnBrk="0" fontAlgn="base" hangingPunct="0"/>
            <a:r>
              <a:rPr lang="zh-CN" altLang="en-US" sz="1200" dirty="0">
                <a:latin typeface="微软雅黑" pitchFamily="34" charset="-122"/>
                <a:ea typeface="微软雅黑" pitchFamily="34" charset="-122"/>
              </a:rPr>
              <a:t>源</a:t>
            </a:r>
            <a:r>
              <a:rPr lang="en-US" altLang="zh-CN" sz="1200" dirty="0">
                <a:latin typeface="微软雅黑" pitchFamily="34" charset="-122"/>
                <a:ea typeface="微软雅黑" pitchFamily="34" charset="-122"/>
              </a:rPr>
              <a:t>FC00:0:0:2001::1/64</a:t>
            </a:r>
            <a:r>
              <a:rPr lang="zh-CN" altLang="en-US" sz="1200" dirty="0">
                <a:latin typeface="微软雅黑" pitchFamily="34" charset="-122"/>
                <a:ea typeface="微软雅黑" pitchFamily="34" charset="-122"/>
              </a:rPr>
              <a:t>发送的流量</a:t>
            </a:r>
            <a:endParaRPr lang="en-US" altLang="zh-CN" sz="1200" dirty="0">
              <a:latin typeface="微软雅黑" pitchFamily="34" charset="-122"/>
              <a:ea typeface="微软雅黑" pitchFamily="34" charset="-122"/>
            </a:endParaRPr>
          </a:p>
        </p:txBody>
      </p:sp>
      <p:cxnSp>
        <p:nvCxnSpPr>
          <p:cNvPr id="39" name="直接连接符 38"/>
          <p:cNvCxnSpPr/>
          <p:nvPr/>
        </p:nvCxnSpPr>
        <p:spPr bwMode="auto">
          <a:xfrm>
            <a:off x="7760479" y="4563715"/>
            <a:ext cx="0" cy="648072"/>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pic>
        <p:nvPicPr>
          <p:cNvPr id="32" name="Picture 2" descr="G:\做的项目\公共\扁平图标切换\更新2015_01_21\oss扁平图标库2015_01_21更新-04.png">
            <a:extLst>
              <a:ext uri="{FF2B5EF4-FFF2-40B4-BE49-F238E27FC236}">
                <a16:creationId xmlns:a16="http://schemas.microsoft.com/office/drawing/2014/main" id="{64D54E9A-D41B-4F49-AEF7-7A1420EEB2A6}"/>
              </a:ext>
            </a:extLst>
          </p:cNvPr>
          <p:cNvPicPr>
            <a:picLocks noChangeAspect="1" noChangeArrowheads="1"/>
          </p:cNvPicPr>
          <p:nvPr/>
        </p:nvPicPr>
        <p:blipFill>
          <a:blip r:embed="rId3" cstate="print"/>
          <a:stretch>
            <a:fillRect/>
          </a:stretch>
        </p:blipFill>
        <p:spPr bwMode="auto">
          <a:xfrm>
            <a:off x="7583758" y="5238243"/>
            <a:ext cx="360040" cy="335629"/>
          </a:xfrm>
          <a:prstGeom prst="rect">
            <a:avLst/>
          </a:prstGeom>
          <a:noFill/>
        </p:spPr>
      </p:pic>
    </p:spTree>
  </p:cSld>
  <p:clrMapOvr>
    <a:masterClrMapping/>
  </p:clrMapOvr>
  <p:transition advClick="0" advTm="8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20"/>
                                        </p:tgtEl>
                                      </p:cBhvr>
                                    </p:animEffect>
                                    <p:set>
                                      <p:cBhvr>
                                        <p:cTn id="7" dur="1" fill="hold">
                                          <p:stCondLst>
                                            <p:cond delay="499"/>
                                          </p:stCondLst>
                                        </p:cTn>
                                        <p:tgtEl>
                                          <p:spTgt spid="20"/>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27"/>
                                        </p:tgtEl>
                                      </p:cBhvr>
                                    </p:animEffect>
                                    <p:set>
                                      <p:cBhvr>
                                        <p:cTn id="10" dur="1" fill="hold">
                                          <p:stCondLst>
                                            <p:cond delay="499"/>
                                          </p:stCondLst>
                                        </p:cTn>
                                        <p:tgtEl>
                                          <p:spTgt spid="27"/>
                                        </p:tgtEl>
                                        <p:attrNameLst>
                                          <p:attrName>style.visibility</p:attrName>
                                        </p:attrNameLst>
                                      </p:cBhvr>
                                      <p:to>
                                        <p:strVal val="hidden"/>
                                      </p:to>
                                    </p:set>
                                  </p:childTnLst>
                                </p:cTn>
                              </p:par>
                              <p:par>
                                <p:cTn id="11" presetID="3" presetClass="exit" presetSubtype="10" fill="hold" nodeType="withEffect">
                                  <p:stCondLst>
                                    <p:cond delay="0"/>
                                  </p:stCondLst>
                                  <p:childTnLst>
                                    <p:animEffect transition="out" filter="blinds(horizontal)">
                                      <p:cBhvr>
                                        <p:cTn id="12" dur="500"/>
                                        <p:tgtEl>
                                          <p:spTgt spid="25"/>
                                        </p:tgtEl>
                                      </p:cBhvr>
                                    </p:animEffect>
                                    <p:set>
                                      <p:cBhvr>
                                        <p:cTn id="13" dur="1" fill="hold">
                                          <p:stCondLst>
                                            <p:cond delay="499"/>
                                          </p:stCondLst>
                                        </p:cTn>
                                        <p:tgtEl>
                                          <p:spTgt spid="25"/>
                                        </p:tgtEl>
                                        <p:attrNameLst>
                                          <p:attrName>style.visibility</p:attrName>
                                        </p:attrNameLst>
                                      </p:cBhvr>
                                      <p:to>
                                        <p:strVal val="hidden"/>
                                      </p:to>
                                    </p:set>
                                  </p:childTnLst>
                                </p:cTn>
                              </p:par>
                              <p:par>
                                <p:cTn id="14" presetID="3" presetClass="exit" presetSubtype="10" fill="hold" grpId="0" nodeType="withEffect">
                                  <p:stCondLst>
                                    <p:cond delay="0"/>
                                  </p:stCondLst>
                                  <p:childTnLst>
                                    <p:animEffect transition="out" filter="blinds(horizontal)">
                                      <p:cBhvr>
                                        <p:cTn id="15" dur="500"/>
                                        <p:tgtEl>
                                          <p:spTgt spid="23"/>
                                        </p:tgtEl>
                                      </p:cBhvr>
                                    </p:animEffect>
                                    <p:set>
                                      <p:cBhvr>
                                        <p:cTn id="16" dur="1" fill="hold">
                                          <p:stCondLst>
                                            <p:cond delay="499"/>
                                          </p:stCondLst>
                                        </p:cTn>
                                        <p:tgtEl>
                                          <p:spTgt spid="2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blinds(horizontal)">
                                      <p:cBhvr>
                                        <p:cTn id="21" dur="500"/>
                                        <p:tgtEl>
                                          <p:spTgt spid="31"/>
                                        </p:tgtEl>
                                      </p:cBhvr>
                                    </p:animEffect>
                                  </p:childTnLst>
                                </p:cTn>
                              </p:par>
                              <p:par>
                                <p:cTn id="22" presetID="3" presetClass="entr" presetSubtype="10"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blinds(horizontal)">
                                      <p:cBhvr>
                                        <p:cTn id="24" dur="500"/>
                                        <p:tgtEl>
                                          <p:spTgt spid="35"/>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blinds(horizontal)">
                                      <p:cBhvr>
                                        <p:cTn id="2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7" grpId="0" animBg="1"/>
      <p:bldP spid="37" grpId="0"/>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467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53977-BD07-41A7-B4C8-7BA4AFC4B060}"/>
              </a:ext>
            </a:extLst>
          </p:cNvPr>
          <p:cNvSpPr>
            <a:spLocks noGrp="1"/>
          </p:cNvSpPr>
          <p:nvPr>
            <p:ph type="title"/>
          </p:nvPr>
        </p:nvSpPr>
        <p:spPr/>
        <p:txBody>
          <a:bodyPr/>
          <a:lstStyle/>
          <a:p>
            <a:r>
              <a:rPr lang="zh-CN" altLang="en-US" dirty="0"/>
              <a:t>组播负载分担</a:t>
            </a:r>
          </a:p>
        </p:txBody>
      </p:sp>
      <p:sp>
        <p:nvSpPr>
          <p:cNvPr id="5" name="文本占位符 4">
            <a:extLst>
              <a:ext uri="{FF2B5EF4-FFF2-40B4-BE49-F238E27FC236}">
                <a16:creationId xmlns:a16="http://schemas.microsoft.com/office/drawing/2014/main" id="{F2B983F5-A12C-48E6-BFEC-77CE44E55CA1}"/>
              </a:ext>
            </a:extLst>
          </p:cNvPr>
          <p:cNvSpPr>
            <a:spLocks noGrp="1"/>
          </p:cNvSpPr>
          <p:nvPr>
            <p:ph type="body" sz="quarter" idx="10"/>
          </p:nvPr>
        </p:nvSpPr>
        <p:spPr/>
        <p:txBody>
          <a:bodyPr/>
          <a:lstStyle/>
          <a:p>
            <a:r>
              <a:rPr lang="zh-CN" altLang="en-US" dirty="0"/>
              <a:t>“负载分担”与“负载均衡”是不同的概念。</a:t>
            </a:r>
            <a:endParaRPr lang="en-US" altLang="zh-CN" dirty="0"/>
          </a:p>
          <a:p>
            <a:r>
              <a:rPr lang="zh-CN" altLang="en-US" dirty="0"/>
              <a:t>“负载分担”是指如果发往某一目的地的数据流存在多条等价的转发路径，就将数据在这多条路径上转发，达到分流的目的。在进行数据转发时，每一条路径上转发的数据流量并不一定相同，转发流量多少需要根据负载分担方式来决定。</a:t>
            </a:r>
            <a:endParaRPr lang="en-US" altLang="zh-CN" dirty="0"/>
          </a:p>
          <a:p>
            <a:r>
              <a:rPr lang="zh-CN" altLang="en-US" dirty="0"/>
              <a:t>“负载均衡”属于“负载分担”的一种特殊形式，不仅将数据流在这多条路径上转发，并且每条路径转发等量的数据流量。</a:t>
            </a:r>
          </a:p>
          <a:p>
            <a:endParaRPr lang="zh-CN" altLang="en-US" dirty="0"/>
          </a:p>
        </p:txBody>
      </p:sp>
    </p:spTree>
    <p:extLst>
      <p:ext uri="{BB962C8B-B14F-4D97-AF65-F5344CB8AC3E}">
        <p14:creationId xmlns:p14="http://schemas.microsoft.com/office/powerpoint/2010/main" val="6853237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07E2CF18-56B5-465A-8F59-57D6BFCE8B01}"/>
              </a:ext>
            </a:extLst>
          </p:cNvPr>
          <p:cNvSpPr>
            <a:spLocks noGrp="1"/>
          </p:cNvSpPr>
          <p:nvPr>
            <p:ph type="title"/>
          </p:nvPr>
        </p:nvSpPr>
        <p:spPr/>
        <p:txBody>
          <a:bodyPr/>
          <a:lstStyle/>
          <a:p>
            <a:r>
              <a:rPr lang="zh-CN" altLang="en-US" dirty="0"/>
              <a:t>组播负载分担前后对比示意图 </a:t>
            </a:r>
          </a:p>
        </p:txBody>
      </p:sp>
      <p:sp>
        <p:nvSpPr>
          <p:cNvPr id="3" name="文本占位符 2">
            <a:extLst>
              <a:ext uri="{FF2B5EF4-FFF2-40B4-BE49-F238E27FC236}">
                <a16:creationId xmlns:a16="http://schemas.microsoft.com/office/drawing/2014/main" id="{4F5969FF-7FD3-411E-965F-F810E9015055}"/>
              </a:ext>
            </a:extLst>
          </p:cNvPr>
          <p:cNvSpPr>
            <a:spLocks noGrp="1"/>
          </p:cNvSpPr>
          <p:nvPr>
            <p:ph type="body" sz="quarter" idx="10"/>
          </p:nvPr>
        </p:nvSpPr>
        <p:spPr/>
        <p:txBody>
          <a:bodyPr/>
          <a:lstStyle/>
          <a:p>
            <a:r>
              <a:rPr lang="zh-CN" altLang="en-US" dirty="0"/>
              <a:t>组播负载分担是指如果存在多条等价的最优转发路径时，不按照</a:t>
            </a:r>
            <a:r>
              <a:rPr lang="en-US" altLang="zh-CN" dirty="0"/>
              <a:t>RPF</a:t>
            </a:r>
            <a:r>
              <a:rPr lang="zh-CN" altLang="en-US" dirty="0"/>
              <a:t>检查规则来选取下一跳地址最大的路由，而是根据配置的组播负载分担方式将组播流在这多条路径上进行分流转发。</a:t>
            </a:r>
          </a:p>
          <a:p>
            <a:endParaRPr lang="zh-CN" altLang="en-US" dirty="0"/>
          </a:p>
        </p:txBody>
      </p:sp>
      <p:grpSp>
        <p:nvGrpSpPr>
          <p:cNvPr id="50" name="组合 49">
            <a:extLst>
              <a:ext uri="{FF2B5EF4-FFF2-40B4-BE49-F238E27FC236}">
                <a16:creationId xmlns:a16="http://schemas.microsoft.com/office/drawing/2014/main" id="{2BD86861-0873-4631-87F3-1B6DF7F33766}"/>
              </a:ext>
            </a:extLst>
          </p:cNvPr>
          <p:cNvGrpSpPr/>
          <p:nvPr/>
        </p:nvGrpSpPr>
        <p:grpSpPr>
          <a:xfrm>
            <a:off x="1020297" y="3104964"/>
            <a:ext cx="5026906" cy="2130478"/>
            <a:chOff x="725583" y="2772806"/>
            <a:chExt cx="5416395" cy="2468610"/>
          </a:xfrm>
        </p:grpSpPr>
        <p:cxnSp>
          <p:nvCxnSpPr>
            <p:cNvPr id="29" name="直接连接符 28">
              <a:extLst>
                <a:ext uri="{FF2B5EF4-FFF2-40B4-BE49-F238E27FC236}">
                  <a16:creationId xmlns:a16="http://schemas.microsoft.com/office/drawing/2014/main" id="{BE6C17CB-6517-412A-94CF-843B3530757D}"/>
                </a:ext>
              </a:extLst>
            </p:cNvPr>
            <p:cNvCxnSpPr>
              <a:cxnSpLocks/>
              <a:stCxn id="36" idx="1"/>
            </p:cNvCxnSpPr>
            <p:nvPr/>
          </p:nvCxnSpPr>
          <p:spPr bwMode="auto">
            <a:xfrm flipH="1">
              <a:off x="1967721" y="3320989"/>
              <a:ext cx="1192937" cy="667122"/>
            </a:xfrm>
            <a:prstGeom prst="line">
              <a:avLst/>
            </a:prstGeom>
            <a:solidFill>
              <a:schemeClr val="accent1"/>
            </a:solidFill>
            <a:ln w="19050" cap="flat" cmpd="sng" algn="ctr">
              <a:solidFill>
                <a:srgbClr val="0070C0"/>
              </a:solidFill>
              <a:prstDash val="solid"/>
              <a:round/>
              <a:headEnd type="none" w="med" len="med"/>
              <a:tailEnd type="none" w="med" len="med"/>
            </a:ln>
            <a:effectLst/>
          </p:spPr>
        </p:cxnSp>
        <p:cxnSp>
          <p:nvCxnSpPr>
            <p:cNvPr id="30" name="直接连接符 29">
              <a:extLst>
                <a:ext uri="{FF2B5EF4-FFF2-40B4-BE49-F238E27FC236}">
                  <a16:creationId xmlns:a16="http://schemas.microsoft.com/office/drawing/2014/main" id="{C6C56E34-D9A5-42BF-85D1-B87F1D2527B2}"/>
                </a:ext>
              </a:extLst>
            </p:cNvPr>
            <p:cNvCxnSpPr>
              <a:cxnSpLocks/>
              <a:stCxn id="34" idx="1"/>
            </p:cNvCxnSpPr>
            <p:nvPr/>
          </p:nvCxnSpPr>
          <p:spPr bwMode="auto">
            <a:xfrm flipH="1" flipV="1">
              <a:off x="1967722" y="3988111"/>
              <a:ext cx="1192936" cy="701336"/>
            </a:xfrm>
            <a:prstGeom prst="line">
              <a:avLst/>
            </a:prstGeom>
            <a:solidFill>
              <a:schemeClr val="accent1"/>
            </a:solidFill>
            <a:ln w="19050" cap="flat" cmpd="sng" algn="ctr">
              <a:solidFill>
                <a:srgbClr val="0070C0"/>
              </a:solidFill>
              <a:prstDash val="solid"/>
              <a:round/>
              <a:headEnd type="none" w="med" len="med"/>
              <a:tailEnd type="none" w="med" len="med"/>
            </a:ln>
            <a:effectLst/>
          </p:spPr>
        </p:cxnSp>
        <p:pic>
          <p:nvPicPr>
            <p:cNvPr id="31" name="Picture 2" descr="G:\做的项目\公共\扁平图标切换\更新2015_01_21\oss扁平图标库2015_01_21更新-04.png">
              <a:extLst>
                <a:ext uri="{FF2B5EF4-FFF2-40B4-BE49-F238E27FC236}">
                  <a16:creationId xmlns:a16="http://schemas.microsoft.com/office/drawing/2014/main" id="{DFFC0287-50BD-4566-9466-F4F1EE150CB5}"/>
                </a:ext>
              </a:extLst>
            </p:cNvPr>
            <p:cNvPicPr>
              <a:picLocks noChangeAspect="1" noChangeArrowheads="1"/>
            </p:cNvPicPr>
            <p:nvPr/>
          </p:nvPicPr>
          <p:blipFill>
            <a:blip r:embed="rId3" cstate="print"/>
            <a:stretch>
              <a:fillRect/>
            </a:stretch>
          </p:blipFill>
          <p:spPr bwMode="auto">
            <a:xfrm>
              <a:off x="1697691" y="3684185"/>
              <a:ext cx="540060" cy="503443"/>
            </a:xfrm>
            <a:prstGeom prst="rect">
              <a:avLst/>
            </a:prstGeom>
            <a:noFill/>
          </p:spPr>
        </p:pic>
        <p:cxnSp>
          <p:nvCxnSpPr>
            <p:cNvPr id="32" name="直接连接符 31">
              <a:extLst>
                <a:ext uri="{FF2B5EF4-FFF2-40B4-BE49-F238E27FC236}">
                  <a16:creationId xmlns:a16="http://schemas.microsoft.com/office/drawing/2014/main" id="{48332BEC-9657-4D17-B9D5-95ABD245268B}"/>
                </a:ext>
              </a:extLst>
            </p:cNvPr>
            <p:cNvCxnSpPr>
              <a:cxnSpLocks/>
              <a:endCxn id="34" idx="3"/>
            </p:cNvCxnSpPr>
            <p:nvPr/>
          </p:nvCxnSpPr>
          <p:spPr bwMode="auto">
            <a:xfrm flipH="1">
              <a:off x="3700718" y="3988111"/>
              <a:ext cx="1027194" cy="701336"/>
            </a:xfrm>
            <a:prstGeom prst="line">
              <a:avLst/>
            </a:prstGeom>
            <a:solidFill>
              <a:schemeClr val="accent1"/>
            </a:solidFill>
            <a:ln w="19050" cap="flat" cmpd="sng" algn="ctr">
              <a:solidFill>
                <a:srgbClr val="0070C0"/>
              </a:solidFill>
              <a:prstDash val="solid"/>
              <a:round/>
              <a:headEnd type="none" w="med" len="med"/>
              <a:tailEnd type="none" w="med" len="med"/>
            </a:ln>
            <a:effectLst/>
          </p:spPr>
        </p:cxnSp>
        <p:cxnSp>
          <p:nvCxnSpPr>
            <p:cNvPr id="33" name="直接连接符 32">
              <a:extLst>
                <a:ext uri="{FF2B5EF4-FFF2-40B4-BE49-F238E27FC236}">
                  <a16:creationId xmlns:a16="http://schemas.microsoft.com/office/drawing/2014/main" id="{59D5F026-5F46-4B2A-8418-1A1DF5FBA3C9}"/>
                </a:ext>
              </a:extLst>
            </p:cNvPr>
            <p:cNvCxnSpPr>
              <a:cxnSpLocks/>
              <a:stCxn id="36" idx="3"/>
            </p:cNvCxnSpPr>
            <p:nvPr/>
          </p:nvCxnSpPr>
          <p:spPr bwMode="auto">
            <a:xfrm>
              <a:off x="3700718" y="3320989"/>
              <a:ext cx="1039311" cy="612065"/>
            </a:xfrm>
            <a:prstGeom prst="line">
              <a:avLst/>
            </a:prstGeom>
            <a:solidFill>
              <a:schemeClr val="accent1"/>
            </a:solidFill>
            <a:ln w="19050" cap="flat" cmpd="sng" algn="ctr">
              <a:solidFill>
                <a:srgbClr val="0070C0"/>
              </a:solidFill>
              <a:prstDash val="solid"/>
              <a:round/>
              <a:headEnd type="none" w="med" len="med"/>
              <a:tailEnd type="none" w="med" len="med"/>
            </a:ln>
            <a:effectLst/>
          </p:spPr>
        </p:cxnSp>
        <p:pic>
          <p:nvPicPr>
            <p:cNvPr id="34" name="Picture 2" descr="G:\做的项目\公共\扁平图标切换\更新2015_01_21\oss扁平图标库2015_01_21更新-04.png">
              <a:extLst>
                <a:ext uri="{FF2B5EF4-FFF2-40B4-BE49-F238E27FC236}">
                  <a16:creationId xmlns:a16="http://schemas.microsoft.com/office/drawing/2014/main" id="{9D61BF5E-754E-4F08-989A-22E7B6DAD3C0}"/>
                </a:ext>
              </a:extLst>
            </p:cNvPr>
            <p:cNvPicPr>
              <a:picLocks noChangeAspect="1" noChangeArrowheads="1"/>
            </p:cNvPicPr>
            <p:nvPr/>
          </p:nvPicPr>
          <p:blipFill>
            <a:blip r:embed="rId3" cstate="print"/>
            <a:stretch>
              <a:fillRect/>
            </a:stretch>
          </p:blipFill>
          <p:spPr bwMode="auto">
            <a:xfrm>
              <a:off x="3160658" y="4437725"/>
              <a:ext cx="540060" cy="503443"/>
            </a:xfrm>
            <a:prstGeom prst="rect">
              <a:avLst/>
            </a:prstGeom>
            <a:noFill/>
          </p:spPr>
        </p:pic>
        <p:pic>
          <p:nvPicPr>
            <p:cNvPr id="35" name="Picture 2" descr="G:\做的项目\公共\扁平图标切换\更新2015_01_21\oss扁平图标库2015_01_21更新-04.png">
              <a:extLst>
                <a:ext uri="{FF2B5EF4-FFF2-40B4-BE49-F238E27FC236}">
                  <a16:creationId xmlns:a16="http://schemas.microsoft.com/office/drawing/2014/main" id="{CFD29329-D78D-4A61-890C-98A41D1FC549}"/>
                </a:ext>
              </a:extLst>
            </p:cNvPr>
            <p:cNvPicPr>
              <a:picLocks noChangeAspect="1" noChangeArrowheads="1"/>
            </p:cNvPicPr>
            <p:nvPr/>
          </p:nvPicPr>
          <p:blipFill>
            <a:blip r:embed="rId3" cstate="print"/>
            <a:stretch>
              <a:fillRect/>
            </a:stretch>
          </p:blipFill>
          <p:spPr bwMode="auto">
            <a:xfrm>
              <a:off x="4469999" y="3681334"/>
              <a:ext cx="540060" cy="503443"/>
            </a:xfrm>
            <a:prstGeom prst="rect">
              <a:avLst/>
            </a:prstGeom>
            <a:noFill/>
          </p:spPr>
        </p:pic>
        <p:pic>
          <p:nvPicPr>
            <p:cNvPr id="36" name="Picture 2" descr="G:\做的项目\公共\扁平图标切换\更新2015_01_21\oss扁平图标库2015_01_21更新-04.png">
              <a:extLst>
                <a:ext uri="{FF2B5EF4-FFF2-40B4-BE49-F238E27FC236}">
                  <a16:creationId xmlns:a16="http://schemas.microsoft.com/office/drawing/2014/main" id="{209DBC6E-B9A2-4A6A-8AF0-1EB3ECA9B0B6}"/>
                </a:ext>
              </a:extLst>
            </p:cNvPr>
            <p:cNvPicPr>
              <a:picLocks noChangeAspect="1" noChangeArrowheads="1"/>
            </p:cNvPicPr>
            <p:nvPr/>
          </p:nvPicPr>
          <p:blipFill>
            <a:blip r:embed="rId3" cstate="print"/>
            <a:stretch>
              <a:fillRect/>
            </a:stretch>
          </p:blipFill>
          <p:spPr bwMode="auto">
            <a:xfrm>
              <a:off x="3160658" y="3069267"/>
              <a:ext cx="540060" cy="503443"/>
            </a:xfrm>
            <a:prstGeom prst="rect">
              <a:avLst/>
            </a:prstGeom>
            <a:noFill/>
          </p:spPr>
        </p:pic>
        <p:pic>
          <p:nvPicPr>
            <p:cNvPr id="37" name="图片 36" descr="通用服务器-蓝.png">
              <a:extLst>
                <a:ext uri="{FF2B5EF4-FFF2-40B4-BE49-F238E27FC236}">
                  <a16:creationId xmlns:a16="http://schemas.microsoft.com/office/drawing/2014/main" id="{D3753F97-E15B-455F-B056-9DE1FB117D09}"/>
                </a:ext>
              </a:extLst>
            </p:cNvPr>
            <p:cNvPicPr>
              <a:picLocks noChangeAspect="1"/>
            </p:cNvPicPr>
            <p:nvPr/>
          </p:nvPicPr>
          <p:blipFill>
            <a:blip r:embed="rId4" cstate="print"/>
            <a:stretch>
              <a:fillRect/>
            </a:stretch>
          </p:blipFill>
          <p:spPr>
            <a:xfrm>
              <a:off x="725583" y="3654550"/>
              <a:ext cx="540060" cy="575789"/>
            </a:xfrm>
            <a:prstGeom prst="rect">
              <a:avLst/>
            </a:prstGeom>
          </p:spPr>
        </p:pic>
        <p:pic>
          <p:nvPicPr>
            <p:cNvPr id="38" name="图片 37" descr="PC.png">
              <a:extLst>
                <a:ext uri="{FF2B5EF4-FFF2-40B4-BE49-F238E27FC236}">
                  <a16:creationId xmlns:a16="http://schemas.microsoft.com/office/drawing/2014/main" id="{B3CEAD5F-F8EC-430A-A54A-6065F6605F83}"/>
                </a:ext>
              </a:extLst>
            </p:cNvPr>
            <p:cNvPicPr>
              <a:picLocks noChangeAspect="1"/>
            </p:cNvPicPr>
            <p:nvPr/>
          </p:nvPicPr>
          <p:blipFill>
            <a:blip r:embed="rId5" cstate="print"/>
            <a:stretch>
              <a:fillRect/>
            </a:stretch>
          </p:blipFill>
          <p:spPr>
            <a:xfrm>
              <a:off x="5442107" y="3681334"/>
              <a:ext cx="655524" cy="503443"/>
            </a:xfrm>
            <a:prstGeom prst="rect">
              <a:avLst/>
            </a:prstGeom>
          </p:spPr>
        </p:pic>
        <p:cxnSp>
          <p:nvCxnSpPr>
            <p:cNvPr id="39" name="直接连接符 38">
              <a:extLst>
                <a:ext uri="{FF2B5EF4-FFF2-40B4-BE49-F238E27FC236}">
                  <a16:creationId xmlns:a16="http://schemas.microsoft.com/office/drawing/2014/main" id="{D67C7846-DCD6-4CCB-A0C0-FE3924F063B7}"/>
                </a:ext>
              </a:extLst>
            </p:cNvPr>
            <p:cNvCxnSpPr>
              <a:cxnSpLocks/>
              <a:stCxn id="37" idx="3"/>
              <a:endCxn id="31" idx="1"/>
            </p:cNvCxnSpPr>
            <p:nvPr/>
          </p:nvCxnSpPr>
          <p:spPr bwMode="auto">
            <a:xfrm flipV="1">
              <a:off x="1265643" y="3935907"/>
              <a:ext cx="432048" cy="6538"/>
            </a:xfrm>
            <a:prstGeom prst="line">
              <a:avLst/>
            </a:prstGeom>
            <a:solidFill>
              <a:schemeClr val="accent1"/>
            </a:solidFill>
            <a:ln w="19050" cap="flat" cmpd="sng" algn="ctr">
              <a:solidFill>
                <a:srgbClr val="0070C0"/>
              </a:solidFill>
              <a:prstDash val="solid"/>
              <a:round/>
              <a:headEnd type="none" w="med" len="med"/>
              <a:tailEnd type="none" w="med" len="med"/>
            </a:ln>
            <a:effectLst/>
          </p:spPr>
        </p:cxnSp>
        <p:cxnSp>
          <p:nvCxnSpPr>
            <p:cNvPr id="40" name="直接连接符 39">
              <a:extLst>
                <a:ext uri="{FF2B5EF4-FFF2-40B4-BE49-F238E27FC236}">
                  <a16:creationId xmlns:a16="http://schemas.microsoft.com/office/drawing/2014/main" id="{6A0F862E-41A1-46EC-83E4-F734D0D5BE80}"/>
                </a:ext>
              </a:extLst>
            </p:cNvPr>
            <p:cNvCxnSpPr>
              <a:cxnSpLocks/>
              <a:stCxn id="35" idx="3"/>
              <a:endCxn id="38" idx="1"/>
            </p:cNvCxnSpPr>
            <p:nvPr/>
          </p:nvCxnSpPr>
          <p:spPr bwMode="auto">
            <a:xfrm>
              <a:off x="5010059" y="3933056"/>
              <a:ext cx="432048" cy="0"/>
            </a:xfrm>
            <a:prstGeom prst="line">
              <a:avLst/>
            </a:prstGeom>
            <a:solidFill>
              <a:schemeClr val="accent1"/>
            </a:solidFill>
            <a:ln w="19050" cap="flat" cmpd="sng" algn="ctr">
              <a:solidFill>
                <a:srgbClr val="0070C0"/>
              </a:solidFill>
              <a:prstDash val="solid"/>
              <a:round/>
              <a:headEnd type="none" w="med" len="med"/>
              <a:tailEnd type="none" w="med" len="med"/>
            </a:ln>
            <a:effectLst/>
          </p:spPr>
        </p:cxnSp>
        <p:sp>
          <p:nvSpPr>
            <p:cNvPr id="41" name="Rectangle 6">
              <a:extLst>
                <a:ext uri="{FF2B5EF4-FFF2-40B4-BE49-F238E27FC236}">
                  <a16:creationId xmlns:a16="http://schemas.microsoft.com/office/drawing/2014/main" id="{BF3AC801-FFEA-4C1A-B862-A72DAC8753C9}"/>
                </a:ext>
              </a:extLst>
            </p:cNvPr>
            <p:cNvSpPr>
              <a:spLocks noChangeArrowheads="1"/>
            </p:cNvSpPr>
            <p:nvPr/>
          </p:nvSpPr>
          <p:spPr bwMode="auto">
            <a:xfrm>
              <a:off x="2993161" y="2772806"/>
              <a:ext cx="875052" cy="31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en-US" altLang="zh-CN" sz="1200" b="1" dirty="0" err="1">
                  <a:latin typeface="微软雅黑" panose="020B0503020204020204" pitchFamily="34" charset="-122"/>
                  <a:ea typeface="微软雅黑" panose="020B0503020204020204" pitchFamily="34" charset="-122"/>
                </a:rPr>
                <a:t>RouterB</a:t>
              </a:r>
              <a:endParaRPr lang="en-US" altLang="zh-CN" sz="1200" b="1" dirty="0">
                <a:latin typeface="微软雅黑" panose="020B0503020204020204" pitchFamily="34" charset="-122"/>
                <a:ea typeface="微软雅黑" panose="020B0503020204020204" pitchFamily="34" charset="-122"/>
              </a:endParaRPr>
            </a:p>
          </p:txBody>
        </p:sp>
        <p:sp>
          <p:nvSpPr>
            <p:cNvPr id="42" name="Rectangle 6">
              <a:extLst>
                <a:ext uri="{FF2B5EF4-FFF2-40B4-BE49-F238E27FC236}">
                  <a16:creationId xmlns:a16="http://schemas.microsoft.com/office/drawing/2014/main" id="{B09512E9-E3A5-4195-9902-3DF7978A6A67}"/>
                </a:ext>
              </a:extLst>
            </p:cNvPr>
            <p:cNvSpPr>
              <a:spLocks noChangeArrowheads="1"/>
            </p:cNvSpPr>
            <p:nvPr/>
          </p:nvSpPr>
          <p:spPr bwMode="auto">
            <a:xfrm>
              <a:off x="2994024" y="4922997"/>
              <a:ext cx="873325" cy="31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en-US" altLang="zh-CN" sz="1200" b="1" dirty="0" err="1">
                  <a:latin typeface="微软雅黑" panose="020B0503020204020204" pitchFamily="34" charset="-122"/>
                  <a:ea typeface="微软雅黑" panose="020B0503020204020204" pitchFamily="34" charset="-122"/>
                </a:rPr>
                <a:t>RouterC</a:t>
              </a:r>
              <a:endParaRPr lang="en-US" altLang="zh-CN" sz="1200" b="1" dirty="0">
                <a:latin typeface="微软雅黑" panose="020B0503020204020204" pitchFamily="34" charset="-122"/>
                <a:ea typeface="微软雅黑" panose="020B0503020204020204" pitchFamily="34" charset="-122"/>
              </a:endParaRPr>
            </a:p>
          </p:txBody>
        </p:sp>
        <p:sp>
          <p:nvSpPr>
            <p:cNvPr id="43" name="Rectangle 6">
              <a:extLst>
                <a:ext uri="{FF2B5EF4-FFF2-40B4-BE49-F238E27FC236}">
                  <a16:creationId xmlns:a16="http://schemas.microsoft.com/office/drawing/2014/main" id="{F9311D93-F584-4F08-BD55-F489DD8E7506}"/>
                </a:ext>
              </a:extLst>
            </p:cNvPr>
            <p:cNvSpPr>
              <a:spLocks noChangeArrowheads="1"/>
            </p:cNvSpPr>
            <p:nvPr/>
          </p:nvSpPr>
          <p:spPr bwMode="auto">
            <a:xfrm>
              <a:off x="4313495" y="4173236"/>
              <a:ext cx="892324" cy="31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en-US" altLang="zh-CN" sz="1200" b="1" dirty="0" err="1">
                  <a:latin typeface="微软雅黑" panose="020B0503020204020204" pitchFamily="34" charset="-122"/>
                  <a:ea typeface="微软雅黑" panose="020B0503020204020204" pitchFamily="34" charset="-122"/>
                </a:rPr>
                <a:t>RouterD</a:t>
              </a:r>
              <a:endParaRPr lang="en-US" altLang="zh-CN" sz="1200" b="1" dirty="0">
                <a:latin typeface="微软雅黑" panose="020B0503020204020204" pitchFamily="34" charset="-122"/>
                <a:ea typeface="微软雅黑" panose="020B0503020204020204" pitchFamily="34" charset="-122"/>
              </a:endParaRPr>
            </a:p>
          </p:txBody>
        </p:sp>
        <p:sp>
          <p:nvSpPr>
            <p:cNvPr id="44" name="Rectangle 6">
              <a:extLst>
                <a:ext uri="{FF2B5EF4-FFF2-40B4-BE49-F238E27FC236}">
                  <a16:creationId xmlns:a16="http://schemas.microsoft.com/office/drawing/2014/main" id="{286FCF6E-E959-4024-9650-E4B680111C00}"/>
                </a:ext>
              </a:extLst>
            </p:cNvPr>
            <p:cNvSpPr>
              <a:spLocks noChangeArrowheads="1"/>
            </p:cNvSpPr>
            <p:nvPr/>
          </p:nvSpPr>
          <p:spPr bwMode="auto">
            <a:xfrm>
              <a:off x="1521184" y="4167000"/>
              <a:ext cx="885416" cy="31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en-US" altLang="zh-CN" sz="1200" b="1" dirty="0" err="1">
                  <a:latin typeface="微软雅黑" panose="020B0503020204020204" pitchFamily="34" charset="-122"/>
                  <a:ea typeface="微软雅黑" panose="020B0503020204020204" pitchFamily="34" charset="-122"/>
                </a:rPr>
                <a:t>RouterA</a:t>
              </a:r>
              <a:endParaRPr lang="en-US" altLang="zh-CN" sz="1200" b="1" dirty="0">
                <a:latin typeface="微软雅黑" panose="020B0503020204020204" pitchFamily="34" charset="-122"/>
                <a:ea typeface="微软雅黑" panose="020B0503020204020204" pitchFamily="34" charset="-122"/>
              </a:endParaRPr>
            </a:p>
          </p:txBody>
        </p:sp>
        <p:sp>
          <p:nvSpPr>
            <p:cNvPr id="45" name="Rectangle 6">
              <a:extLst>
                <a:ext uri="{FF2B5EF4-FFF2-40B4-BE49-F238E27FC236}">
                  <a16:creationId xmlns:a16="http://schemas.microsoft.com/office/drawing/2014/main" id="{2DE66E91-DB6B-4217-A3E5-D85238C18DBC}"/>
                </a:ext>
              </a:extLst>
            </p:cNvPr>
            <p:cNvSpPr>
              <a:spLocks noChangeArrowheads="1"/>
            </p:cNvSpPr>
            <p:nvPr/>
          </p:nvSpPr>
          <p:spPr bwMode="auto">
            <a:xfrm>
              <a:off x="810103" y="4250422"/>
              <a:ext cx="363939" cy="31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zh-CN" altLang="en-US" sz="1200" b="1" dirty="0">
                  <a:latin typeface="微软雅黑" panose="020B0503020204020204" pitchFamily="34" charset="-122"/>
                  <a:ea typeface="微软雅黑" panose="020B0503020204020204" pitchFamily="34" charset="-122"/>
                </a:rPr>
                <a:t>源</a:t>
              </a:r>
              <a:endParaRPr lang="en-US" altLang="zh-CN" sz="1200" b="1" dirty="0">
                <a:latin typeface="微软雅黑" panose="020B0503020204020204" pitchFamily="34" charset="-122"/>
                <a:ea typeface="微软雅黑" panose="020B0503020204020204" pitchFamily="34" charset="-122"/>
              </a:endParaRPr>
            </a:p>
          </p:txBody>
        </p:sp>
        <p:sp>
          <p:nvSpPr>
            <p:cNvPr id="46" name="Rectangle 6">
              <a:extLst>
                <a:ext uri="{FF2B5EF4-FFF2-40B4-BE49-F238E27FC236}">
                  <a16:creationId xmlns:a16="http://schemas.microsoft.com/office/drawing/2014/main" id="{8078626D-1969-4B6E-B21A-D5C45191EBE4}"/>
                </a:ext>
              </a:extLst>
            </p:cNvPr>
            <p:cNvSpPr>
              <a:spLocks noChangeArrowheads="1"/>
            </p:cNvSpPr>
            <p:nvPr/>
          </p:nvSpPr>
          <p:spPr bwMode="auto">
            <a:xfrm>
              <a:off x="5446417" y="4173236"/>
              <a:ext cx="695561" cy="31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zh-CN" altLang="en-US" sz="1200" b="1" dirty="0">
                  <a:latin typeface="微软雅黑" panose="020B0503020204020204" pitchFamily="34" charset="-122"/>
                  <a:ea typeface="微软雅黑" panose="020B0503020204020204" pitchFamily="34" charset="-122"/>
                </a:rPr>
                <a:t>接收者</a:t>
              </a:r>
              <a:endParaRPr lang="en-US" altLang="zh-CN" sz="1200" b="1" dirty="0">
                <a:latin typeface="微软雅黑" panose="020B0503020204020204" pitchFamily="34" charset="-122"/>
                <a:ea typeface="微软雅黑" panose="020B0503020204020204" pitchFamily="34" charset="-122"/>
              </a:endParaRPr>
            </a:p>
          </p:txBody>
        </p:sp>
        <p:cxnSp>
          <p:nvCxnSpPr>
            <p:cNvPr id="47" name="直接箭头连接符 46">
              <a:extLst>
                <a:ext uri="{FF2B5EF4-FFF2-40B4-BE49-F238E27FC236}">
                  <a16:creationId xmlns:a16="http://schemas.microsoft.com/office/drawing/2014/main" id="{27158DFB-0300-4106-8229-E2D67CA6B00A}"/>
                </a:ext>
              </a:extLst>
            </p:cNvPr>
            <p:cNvCxnSpPr>
              <a:cxnSpLocks/>
            </p:cNvCxnSpPr>
            <p:nvPr/>
          </p:nvCxnSpPr>
          <p:spPr bwMode="auto">
            <a:xfrm flipV="1">
              <a:off x="2422004" y="3503382"/>
              <a:ext cx="614326" cy="358961"/>
            </a:xfrm>
            <a:prstGeom prst="straightConnector1">
              <a:avLst/>
            </a:prstGeom>
            <a:solidFill>
              <a:schemeClr val="accent1"/>
            </a:solidFill>
            <a:ln w="19050" cap="flat" cmpd="sng" algn="ctr">
              <a:solidFill>
                <a:srgbClr val="C00000"/>
              </a:solidFill>
              <a:prstDash val="solid"/>
              <a:round/>
              <a:headEnd type="none" w="med" len="med"/>
              <a:tailEnd type="triangle"/>
            </a:ln>
            <a:effectLst/>
          </p:spPr>
        </p:cxnSp>
        <p:sp>
          <p:nvSpPr>
            <p:cNvPr id="48" name="文本框 47">
              <a:extLst>
                <a:ext uri="{FF2B5EF4-FFF2-40B4-BE49-F238E27FC236}">
                  <a16:creationId xmlns:a16="http://schemas.microsoft.com/office/drawing/2014/main" id="{D6CD0260-B097-499E-B2D5-D758F3022993}"/>
                </a:ext>
              </a:extLst>
            </p:cNvPr>
            <p:cNvSpPr txBox="1"/>
            <p:nvPr/>
          </p:nvSpPr>
          <p:spPr bwMode="auto">
            <a:xfrm>
              <a:off x="2391377" y="3622798"/>
              <a:ext cx="1538562" cy="758894"/>
            </a:xfrm>
            <a:prstGeom prst="rect">
              <a:avLst/>
            </a:prstGeom>
            <a:noFill/>
            <a:ln w="9525">
              <a:noFill/>
              <a:miter lim="800000"/>
              <a:headEnd/>
              <a:tailEnd/>
            </a:ln>
          </p:spPr>
          <p:txBody>
            <a:bodyPr wrap="square" lIns="99980" tIns="49986" rIns="99980" bIns="49986" rtlCol="0">
              <a:spAutoFit/>
            </a:bodyPr>
            <a:lstStyle/>
            <a:p>
              <a:pPr defTabSz="1001649" eaLnBrk="0" hangingPunct="0">
                <a:lnSpc>
                  <a:spcPct val="150000"/>
                </a:lnSpc>
              </a:pPr>
              <a:r>
                <a:rPr lang="en-US" altLang="zh-CN" sz="1200" dirty="0">
                  <a:solidFill>
                    <a:srgbClr val="000000"/>
                  </a:solidFill>
                  <a:latin typeface="微软雅黑" panose="020B0503020204020204" pitchFamily="34" charset="-122"/>
                  <a:ea typeface="微软雅黑" panose="020B0503020204020204" pitchFamily="34" charset="-122"/>
                  <a:cs typeface="Arial" pitchFamily="34" charset="0"/>
                </a:rPr>
                <a:t>Int0 FC00::1/64</a:t>
              </a:r>
            </a:p>
            <a:p>
              <a:pPr defTabSz="1001649" eaLnBrk="0" hangingPunct="0">
                <a:lnSpc>
                  <a:spcPct val="150000"/>
                </a:lnSpc>
              </a:pPr>
              <a:r>
                <a:rPr lang="en-US" altLang="zh-CN" sz="1200" dirty="0">
                  <a:solidFill>
                    <a:srgbClr val="000000"/>
                  </a:solidFill>
                  <a:latin typeface="微软雅黑" panose="020B0503020204020204" pitchFamily="34" charset="-122"/>
                  <a:ea typeface="微软雅黑" panose="020B0503020204020204" pitchFamily="34" charset="-122"/>
                  <a:cs typeface="Arial" pitchFamily="34" charset="0"/>
                </a:rPr>
                <a:t>Int1 FC00::2/64</a:t>
              </a:r>
              <a:endParaRPr lang="zh-CN" altLang="en-US" sz="1200" dirty="0">
                <a:solidFill>
                  <a:srgbClr val="000000"/>
                </a:solidFill>
                <a:latin typeface="微软雅黑" panose="020B0503020204020204" pitchFamily="34" charset="-122"/>
                <a:ea typeface="微软雅黑" panose="020B0503020204020204" pitchFamily="34" charset="-122"/>
                <a:cs typeface="Arial" pitchFamily="34" charset="0"/>
              </a:endParaRPr>
            </a:p>
          </p:txBody>
        </p:sp>
        <p:cxnSp>
          <p:nvCxnSpPr>
            <p:cNvPr id="49" name="直接箭头连接符 48">
              <a:extLst>
                <a:ext uri="{FF2B5EF4-FFF2-40B4-BE49-F238E27FC236}">
                  <a16:creationId xmlns:a16="http://schemas.microsoft.com/office/drawing/2014/main" id="{F99C2C43-ACBC-4BB0-B4E0-9FAE8AFBC9F7}"/>
                </a:ext>
              </a:extLst>
            </p:cNvPr>
            <p:cNvCxnSpPr>
              <a:cxnSpLocks/>
            </p:cNvCxnSpPr>
            <p:nvPr/>
          </p:nvCxnSpPr>
          <p:spPr bwMode="auto">
            <a:xfrm>
              <a:off x="3745433" y="3491777"/>
              <a:ext cx="645218" cy="354796"/>
            </a:xfrm>
            <a:prstGeom prst="straightConnector1">
              <a:avLst/>
            </a:prstGeom>
            <a:solidFill>
              <a:schemeClr val="accent1"/>
            </a:solidFill>
            <a:ln w="19050" cap="flat" cmpd="sng" algn="ctr">
              <a:solidFill>
                <a:srgbClr val="C00000"/>
              </a:solidFill>
              <a:prstDash val="solid"/>
              <a:round/>
              <a:headEnd type="none" w="med" len="med"/>
              <a:tailEnd type="triangle"/>
            </a:ln>
            <a:effectLst/>
          </p:spPr>
        </p:cxnSp>
      </p:grpSp>
      <p:cxnSp>
        <p:nvCxnSpPr>
          <p:cNvPr id="52" name="直接连接符 51">
            <a:extLst>
              <a:ext uri="{FF2B5EF4-FFF2-40B4-BE49-F238E27FC236}">
                <a16:creationId xmlns:a16="http://schemas.microsoft.com/office/drawing/2014/main" id="{8E41E60E-C207-4DE0-8124-5E97D7BE51F0}"/>
              </a:ext>
            </a:extLst>
          </p:cNvPr>
          <p:cNvCxnSpPr>
            <a:cxnSpLocks/>
            <a:stCxn id="59" idx="1"/>
          </p:cNvCxnSpPr>
          <p:nvPr/>
        </p:nvCxnSpPr>
        <p:spPr bwMode="auto">
          <a:xfrm flipH="1">
            <a:off x="7555187" y="3578061"/>
            <a:ext cx="1107154" cy="575745"/>
          </a:xfrm>
          <a:prstGeom prst="line">
            <a:avLst/>
          </a:prstGeom>
          <a:solidFill>
            <a:schemeClr val="accent1"/>
          </a:solidFill>
          <a:ln w="19050" cap="flat" cmpd="sng" algn="ctr">
            <a:solidFill>
              <a:srgbClr val="0070C0"/>
            </a:solidFill>
            <a:prstDash val="solid"/>
            <a:round/>
            <a:headEnd type="none" w="med" len="med"/>
            <a:tailEnd type="none" w="med" len="med"/>
          </a:ln>
          <a:effectLst/>
        </p:spPr>
      </p:cxnSp>
      <p:cxnSp>
        <p:nvCxnSpPr>
          <p:cNvPr id="53" name="直接连接符 52">
            <a:extLst>
              <a:ext uri="{FF2B5EF4-FFF2-40B4-BE49-F238E27FC236}">
                <a16:creationId xmlns:a16="http://schemas.microsoft.com/office/drawing/2014/main" id="{458058B7-3AD5-40D6-BEFA-C7C682ADDEEE}"/>
              </a:ext>
            </a:extLst>
          </p:cNvPr>
          <p:cNvCxnSpPr>
            <a:cxnSpLocks/>
            <a:stCxn id="57" idx="1"/>
          </p:cNvCxnSpPr>
          <p:nvPr/>
        </p:nvCxnSpPr>
        <p:spPr bwMode="auto">
          <a:xfrm flipH="1" flipV="1">
            <a:off x="7555188" y="4153805"/>
            <a:ext cx="1107153" cy="605272"/>
          </a:xfrm>
          <a:prstGeom prst="line">
            <a:avLst/>
          </a:prstGeom>
          <a:solidFill>
            <a:schemeClr val="accent1"/>
          </a:solidFill>
          <a:ln w="19050" cap="flat" cmpd="sng" algn="ctr">
            <a:solidFill>
              <a:srgbClr val="0070C0"/>
            </a:solidFill>
            <a:prstDash val="solid"/>
            <a:round/>
            <a:headEnd type="none" w="med" len="med"/>
            <a:tailEnd type="none" w="med" len="med"/>
          </a:ln>
          <a:effectLst/>
        </p:spPr>
      </p:cxnSp>
      <p:pic>
        <p:nvPicPr>
          <p:cNvPr id="54" name="Picture 2" descr="G:\做的项目\公共\扁平图标切换\更新2015_01_21\oss扁平图标库2015_01_21更新-04.png">
            <a:extLst>
              <a:ext uri="{FF2B5EF4-FFF2-40B4-BE49-F238E27FC236}">
                <a16:creationId xmlns:a16="http://schemas.microsoft.com/office/drawing/2014/main" id="{95ED487B-3413-42B1-8084-EB83823552B0}"/>
              </a:ext>
            </a:extLst>
          </p:cNvPr>
          <p:cNvPicPr>
            <a:picLocks noChangeAspect="1" noChangeArrowheads="1"/>
          </p:cNvPicPr>
          <p:nvPr/>
        </p:nvPicPr>
        <p:blipFill>
          <a:blip r:embed="rId3" cstate="print"/>
          <a:stretch>
            <a:fillRect/>
          </a:stretch>
        </p:blipFill>
        <p:spPr bwMode="auto">
          <a:xfrm>
            <a:off x="7304574" y="3891509"/>
            <a:ext cx="501225" cy="434485"/>
          </a:xfrm>
          <a:prstGeom prst="rect">
            <a:avLst/>
          </a:prstGeom>
          <a:noFill/>
        </p:spPr>
      </p:pic>
      <p:cxnSp>
        <p:nvCxnSpPr>
          <p:cNvPr id="55" name="直接连接符 54">
            <a:extLst>
              <a:ext uri="{FF2B5EF4-FFF2-40B4-BE49-F238E27FC236}">
                <a16:creationId xmlns:a16="http://schemas.microsoft.com/office/drawing/2014/main" id="{47DB9821-785A-46F0-98D5-2660C77015DB}"/>
              </a:ext>
            </a:extLst>
          </p:cNvPr>
          <p:cNvCxnSpPr>
            <a:cxnSpLocks/>
            <a:endCxn id="57" idx="3"/>
          </p:cNvCxnSpPr>
          <p:nvPr/>
        </p:nvCxnSpPr>
        <p:spPr bwMode="auto">
          <a:xfrm flipH="1">
            <a:off x="9163565" y="4153805"/>
            <a:ext cx="953329" cy="605272"/>
          </a:xfrm>
          <a:prstGeom prst="line">
            <a:avLst/>
          </a:prstGeom>
          <a:solidFill>
            <a:schemeClr val="accent1"/>
          </a:solidFill>
          <a:ln w="19050" cap="flat" cmpd="sng" algn="ctr">
            <a:solidFill>
              <a:srgbClr val="0070C0"/>
            </a:solidFill>
            <a:prstDash val="solid"/>
            <a:round/>
            <a:headEnd type="none" w="med" len="med"/>
            <a:tailEnd type="none" w="med" len="med"/>
          </a:ln>
          <a:effectLst/>
        </p:spPr>
      </p:cxnSp>
      <p:cxnSp>
        <p:nvCxnSpPr>
          <p:cNvPr id="56" name="直接连接符 55">
            <a:extLst>
              <a:ext uri="{FF2B5EF4-FFF2-40B4-BE49-F238E27FC236}">
                <a16:creationId xmlns:a16="http://schemas.microsoft.com/office/drawing/2014/main" id="{B5E590FD-11DB-4F6D-9B86-E20F21EBC32F}"/>
              </a:ext>
            </a:extLst>
          </p:cNvPr>
          <p:cNvCxnSpPr>
            <a:cxnSpLocks/>
            <a:stCxn id="59" idx="3"/>
          </p:cNvCxnSpPr>
          <p:nvPr/>
        </p:nvCxnSpPr>
        <p:spPr bwMode="auto">
          <a:xfrm>
            <a:off x="9163565" y="3578061"/>
            <a:ext cx="964575" cy="528229"/>
          </a:xfrm>
          <a:prstGeom prst="line">
            <a:avLst/>
          </a:prstGeom>
          <a:solidFill>
            <a:schemeClr val="accent1"/>
          </a:solidFill>
          <a:ln w="19050" cap="flat" cmpd="sng" algn="ctr">
            <a:solidFill>
              <a:srgbClr val="0070C0"/>
            </a:solidFill>
            <a:prstDash val="solid"/>
            <a:round/>
            <a:headEnd type="none" w="med" len="med"/>
            <a:tailEnd type="none" w="med" len="med"/>
          </a:ln>
          <a:effectLst/>
        </p:spPr>
      </p:cxnSp>
      <p:pic>
        <p:nvPicPr>
          <p:cNvPr id="57" name="Picture 2" descr="G:\做的项目\公共\扁平图标切换\更新2015_01_21\oss扁平图标库2015_01_21更新-04.png">
            <a:extLst>
              <a:ext uri="{FF2B5EF4-FFF2-40B4-BE49-F238E27FC236}">
                <a16:creationId xmlns:a16="http://schemas.microsoft.com/office/drawing/2014/main" id="{6D096D90-DF84-4062-B712-30DF4E5FD2B4}"/>
              </a:ext>
            </a:extLst>
          </p:cNvPr>
          <p:cNvPicPr>
            <a:picLocks noChangeAspect="1" noChangeArrowheads="1"/>
          </p:cNvPicPr>
          <p:nvPr/>
        </p:nvPicPr>
        <p:blipFill>
          <a:blip r:embed="rId3" cstate="print"/>
          <a:stretch>
            <a:fillRect/>
          </a:stretch>
        </p:blipFill>
        <p:spPr bwMode="auto">
          <a:xfrm>
            <a:off x="8662340" y="4541835"/>
            <a:ext cx="501225" cy="434485"/>
          </a:xfrm>
          <a:prstGeom prst="rect">
            <a:avLst/>
          </a:prstGeom>
          <a:noFill/>
        </p:spPr>
      </p:pic>
      <p:pic>
        <p:nvPicPr>
          <p:cNvPr id="58" name="Picture 2" descr="G:\做的项目\公共\扁平图标切换\更新2015_01_21\oss扁平图标库2015_01_21更新-04.png">
            <a:extLst>
              <a:ext uri="{FF2B5EF4-FFF2-40B4-BE49-F238E27FC236}">
                <a16:creationId xmlns:a16="http://schemas.microsoft.com/office/drawing/2014/main" id="{048EAC8C-35AC-481B-AB1E-9C2405257A58}"/>
              </a:ext>
            </a:extLst>
          </p:cNvPr>
          <p:cNvPicPr>
            <a:picLocks noChangeAspect="1" noChangeArrowheads="1"/>
          </p:cNvPicPr>
          <p:nvPr/>
        </p:nvPicPr>
        <p:blipFill>
          <a:blip r:embed="rId3" cstate="print"/>
          <a:stretch>
            <a:fillRect/>
          </a:stretch>
        </p:blipFill>
        <p:spPr bwMode="auto">
          <a:xfrm>
            <a:off x="9877528" y="3889049"/>
            <a:ext cx="501225" cy="434485"/>
          </a:xfrm>
          <a:prstGeom prst="rect">
            <a:avLst/>
          </a:prstGeom>
          <a:noFill/>
        </p:spPr>
      </p:pic>
      <p:pic>
        <p:nvPicPr>
          <p:cNvPr id="59" name="Picture 2" descr="G:\做的项目\公共\扁平图标切换\更新2015_01_21\oss扁平图标库2015_01_21更新-04.png">
            <a:extLst>
              <a:ext uri="{FF2B5EF4-FFF2-40B4-BE49-F238E27FC236}">
                <a16:creationId xmlns:a16="http://schemas.microsoft.com/office/drawing/2014/main" id="{7D620D57-11B1-47F7-B397-9BB81AE1B396}"/>
              </a:ext>
            </a:extLst>
          </p:cNvPr>
          <p:cNvPicPr>
            <a:picLocks noChangeAspect="1" noChangeArrowheads="1"/>
          </p:cNvPicPr>
          <p:nvPr/>
        </p:nvPicPr>
        <p:blipFill>
          <a:blip r:embed="rId3" cstate="print"/>
          <a:stretch>
            <a:fillRect/>
          </a:stretch>
        </p:blipFill>
        <p:spPr bwMode="auto">
          <a:xfrm>
            <a:off x="8662340" y="3360818"/>
            <a:ext cx="501225" cy="434485"/>
          </a:xfrm>
          <a:prstGeom prst="rect">
            <a:avLst/>
          </a:prstGeom>
          <a:noFill/>
        </p:spPr>
      </p:pic>
      <p:pic>
        <p:nvPicPr>
          <p:cNvPr id="60" name="图片 59" descr="通用服务器-蓝.png">
            <a:extLst>
              <a:ext uri="{FF2B5EF4-FFF2-40B4-BE49-F238E27FC236}">
                <a16:creationId xmlns:a16="http://schemas.microsoft.com/office/drawing/2014/main" id="{F7662AAE-6921-460C-B299-21BC003525CF}"/>
              </a:ext>
            </a:extLst>
          </p:cNvPr>
          <p:cNvPicPr>
            <a:picLocks noChangeAspect="1"/>
          </p:cNvPicPr>
          <p:nvPr/>
        </p:nvPicPr>
        <p:blipFill>
          <a:blip r:embed="rId4" cstate="print"/>
          <a:stretch>
            <a:fillRect/>
          </a:stretch>
        </p:blipFill>
        <p:spPr>
          <a:xfrm>
            <a:off x="6402370" y="3865933"/>
            <a:ext cx="501225" cy="496922"/>
          </a:xfrm>
          <a:prstGeom prst="rect">
            <a:avLst/>
          </a:prstGeom>
        </p:spPr>
      </p:pic>
      <p:pic>
        <p:nvPicPr>
          <p:cNvPr id="61" name="图片 60" descr="PC.png">
            <a:extLst>
              <a:ext uri="{FF2B5EF4-FFF2-40B4-BE49-F238E27FC236}">
                <a16:creationId xmlns:a16="http://schemas.microsoft.com/office/drawing/2014/main" id="{8A4D392B-797C-4503-ADFB-A543AA8C3B20}"/>
              </a:ext>
            </a:extLst>
          </p:cNvPr>
          <p:cNvPicPr>
            <a:picLocks noChangeAspect="1"/>
          </p:cNvPicPr>
          <p:nvPr/>
        </p:nvPicPr>
        <p:blipFill>
          <a:blip r:embed="rId5" cstate="print"/>
          <a:stretch>
            <a:fillRect/>
          </a:stretch>
        </p:blipFill>
        <p:spPr>
          <a:xfrm>
            <a:off x="10779732" y="3889049"/>
            <a:ext cx="608386" cy="434485"/>
          </a:xfrm>
          <a:prstGeom prst="rect">
            <a:avLst/>
          </a:prstGeom>
        </p:spPr>
      </p:pic>
      <p:cxnSp>
        <p:nvCxnSpPr>
          <p:cNvPr id="62" name="直接连接符 61">
            <a:extLst>
              <a:ext uri="{FF2B5EF4-FFF2-40B4-BE49-F238E27FC236}">
                <a16:creationId xmlns:a16="http://schemas.microsoft.com/office/drawing/2014/main" id="{7318861C-8079-48E1-BBE0-0369A778F157}"/>
              </a:ext>
            </a:extLst>
          </p:cNvPr>
          <p:cNvCxnSpPr>
            <a:cxnSpLocks/>
            <a:stCxn id="60" idx="3"/>
            <a:endCxn id="54" idx="1"/>
          </p:cNvCxnSpPr>
          <p:nvPr/>
        </p:nvCxnSpPr>
        <p:spPr bwMode="auto">
          <a:xfrm flipV="1">
            <a:off x="6903595" y="4108752"/>
            <a:ext cx="400980" cy="5642"/>
          </a:xfrm>
          <a:prstGeom prst="line">
            <a:avLst/>
          </a:prstGeom>
          <a:solidFill>
            <a:schemeClr val="accent1"/>
          </a:solidFill>
          <a:ln w="19050" cap="flat" cmpd="sng" algn="ctr">
            <a:solidFill>
              <a:srgbClr val="0070C0"/>
            </a:solidFill>
            <a:prstDash val="solid"/>
            <a:round/>
            <a:headEnd type="none" w="med" len="med"/>
            <a:tailEnd type="none" w="med" len="med"/>
          </a:ln>
          <a:effectLst/>
        </p:spPr>
      </p:cxnSp>
      <p:cxnSp>
        <p:nvCxnSpPr>
          <p:cNvPr id="63" name="直接连接符 62">
            <a:extLst>
              <a:ext uri="{FF2B5EF4-FFF2-40B4-BE49-F238E27FC236}">
                <a16:creationId xmlns:a16="http://schemas.microsoft.com/office/drawing/2014/main" id="{7CBCC42F-BE24-48DC-8A21-74ACF3FBBBF6}"/>
              </a:ext>
            </a:extLst>
          </p:cNvPr>
          <p:cNvCxnSpPr>
            <a:cxnSpLocks/>
            <a:stCxn id="58" idx="3"/>
            <a:endCxn id="61" idx="1"/>
          </p:cNvCxnSpPr>
          <p:nvPr/>
        </p:nvCxnSpPr>
        <p:spPr bwMode="auto">
          <a:xfrm>
            <a:off x="10378752" y="4106291"/>
            <a:ext cx="400980" cy="0"/>
          </a:xfrm>
          <a:prstGeom prst="line">
            <a:avLst/>
          </a:prstGeom>
          <a:solidFill>
            <a:schemeClr val="accent1"/>
          </a:solidFill>
          <a:ln w="19050" cap="flat" cmpd="sng" algn="ctr">
            <a:solidFill>
              <a:srgbClr val="0070C0"/>
            </a:solidFill>
            <a:prstDash val="solid"/>
            <a:round/>
            <a:headEnd type="none" w="med" len="med"/>
            <a:tailEnd type="none" w="med" len="med"/>
          </a:ln>
          <a:effectLst/>
        </p:spPr>
      </p:cxnSp>
      <p:sp>
        <p:nvSpPr>
          <p:cNvPr id="64" name="Rectangle 6">
            <a:extLst>
              <a:ext uri="{FF2B5EF4-FFF2-40B4-BE49-F238E27FC236}">
                <a16:creationId xmlns:a16="http://schemas.microsoft.com/office/drawing/2014/main" id="{D5D67F67-BFBB-44E5-BAD2-579C9425783C}"/>
              </a:ext>
            </a:extLst>
          </p:cNvPr>
          <p:cNvSpPr>
            <a:spLocks noChangeArrowheads="1"/>
          </p:cNvSpPr>
          <p:nvPr/>
        </p:nvSpPr>
        <p:spPr bwMode="auto">
          <a:xfrm>
            <a:off x="8506888" y="3104964"/>
            <a:ext cx="812128" cy="27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en-US" altLang="zh-CN" sz="1200" b="1" dirty="0" err="1">
                <a:latin typeface="微软雅黑" panose="020B0503020204020204" pitchFamily="34" charset="-122"/>
                <a:ea typeface="微软雅黑" panose="020B0503020204020204" pitchFamily="34" charset="-122"/>
              </a:rPr>
              <a:t>RouterB</a:t>
            </a:r>
            <a:endParaRPr lang="en-US" altLang="zh-CN" sz="1200" b="1" dirty="0">
              <a:latin typeface="微软雅黑" panose="020B0503020204020204" pitchFamily="34" charset="-122"/>
              <a:ea typeface="微软雅黑" panose="020B0503020204020204" pitchFamily="34" charset="-122"/>
            </a:endParaRPr>
          </a:p>
        </p:txBody>
      </p:sp>
      <p:sp>
        <p:nvSpPr>
          <p:cNvPr id="65" name="Rectangle 6">
            <a:extLst>
              <a:ext uri="{FF2B5EF4-FFF2-40B4-BE49-F238E27FC236}">
                <a16:creationId xmlns:a16="http://schemas.microsoft.com/office/drawing/2014/main" id="{06A13193-C01A-4608-A400-0D8329FF6C0B}"/>
              </a:ext>
            </a:extLst>
          </p:cNvPr>
          <p:cNvSpPr>
            <a:spLocks noChangeArrowheads="1"/>
          </p:cNvSpPr>
          <p:nvPr/>
        </p:nvSpPr>
        <p:spPr bwMode="auto">
          <a:xfrm>
            <a:off x="8507689" y="4960638"/>
            <a:ext cx="810525" cy="27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en-US" altLang="zh-CN" sz="1200" b="1" dirty="0" err="1">
                <a:latin typeface="微软雅黑" panose="020B0503020204020204" pitchFamily="34" charset="-122"/>
                <a:ea typeface="微软雅黑" panose="020B0503020204020204" pitchFamily="34" charset="-122"/>
              </a:rPr>
              <a:t>RouterC</a:t>
            </a:r>
            <a:endParaRPr lang="en-US" altLang="zh-CN" sz="1200" b="1" dirty="0">
              <a:latin typeface="微软雅黑" panose="020B0503020204020204" pitchFamily="34" charset="-122"/>
              <a:ea typeface="微软雅黑" panose="020B0503020204020204" pitchFamily="34" charset="-122"/>
            </a:endParaRPr>
          </a:p>
        </p:txBody>
      </p:sp>
      <p:sp>
        <p:nvSpPr>
          <p:cNvPr id="66" name="Rectangle 6">
            <a:extLst>
              <a:ext uri="{FF2B5EF4-FFF2-40B4-BE49-F238E27FC236}">
                <a16:creationId xmlns:a16="http://schemas.microsoft.com/office/drawing/2014/main" id="{F03366AE-4B86-4EBD-969D-9962DD1FB294}"/>
              </a:ext>
            </a:extLst>
          </p:cNvPr>
          <p:cNvSpPr>
            <a:spLocks noChangeArrowheads="1"/>
          </p:cNvSpPr>
          <p:nvPr/>
        </p:nvSpPr>
        <p:spPr bwMode="auto">
          <a:xfrm>
            <a:off x="9732278" y="4313573"/>
            <a:ext cx="828158" cy="27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en-US" altLang="zh-CN" sz="1200" b="1" dirty="0" err="1">
                <a:latin typeface="微软雅黑" panose="020B0503020204020204" pitchFamily="34" charset="-122"/>
                <a:ea typeface="微软雅黑" panose="020B0503020204020204" pitchFamily="34" charset="-122"/>
              </a:rPr>
              <a:t>RouterD</a:t>
            </a:r>
            <a:endParaRPr lang="en-US" altLang="zh-CN" sz="1200" b="1" dirty="0">
              <a:latin typeface="微软雅黑" panose="020B0503020204020204" pitchFamily="34" charset="-122"/>
              <a:ea typeface="微软雅黑" panose="020B0503020204020204" pitchFamily="34" charset="-122"/>
            </a:endParaRPr>
          </a:p>
        </p:txBody>
      </p:sp>
      <p:sp>
        <p:nvSpPr>
          <p:cNvPr id="67" name="Rectangle 6">
            <a:extLst>
              <a:ext uri="{FF2B5EF4-FFF2-40B4-BE49-F238E27FC236}">
                <a16:creationId xmlns:a16="http://schemas.microsoft.com/office/drawing/2014/main" id="{F2DD6EBA-852C-44D3-B1E4-11DA4DF44F53}"/>
              </a:ext>
            </a:extLst>
          </p:cNvPr>
          <p:cNvSpPr>
            <a:spLocks noChangeArrowheads="1"/>
          </p:cNvSpPr>
          <p:nvPr/>
        </p:nvSpPr>
        <p:spPr bwMode="auto">
          <a:xfrm>
            <a:off x="7140760" y="4308192"/>
            <a:ext cx="821746" cy="27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en-US" altLang="zh-CN" sz="1200" b="1" dirty="0" err="1">
                <a:latin typeface="微软雅黑" panose="020B0503020204020204" pitchFamily="34" charset="-122"/>
                <a:ea typeface="微软雅黑" panose="020B0503020204020204" pitchFamily="34" charset="-122"/>
              </a:rPr>
              <a:t>RouterA</a:t>
            </a:r>
            <a:endParaRPr lang="en-US" altLang="zh-CN" sz="1200" b="1" dirty="0">
              <a:latin typeface="微软雅黑" panose="020B0503020204020204" pitchFamily="34" charset="-122"/>
              <a:ea typeface="微软雅黑" panose="020B0503020204020204" pitchFamily="34" charset="-122"/>
            </a:endParaRPr>
          </a:p>
        </p:txBody>
      </p:sp>
      <p:sp>
        <p:nvSpPr>
          <p:cNvPr id="68" name="Rectangle 6">
            <a:extLst>
              <a:ext uri="{FF2B5EF4-FFF2-40B4-BE49-F238E27FC236}">
                <a16:creationId xmlns:a16="http://schemas.microsoft.com/office/drawing/2014/main" id="{748DC086-6AFE-4A8C-A9DA-7A118A73C7A7}"/>
              </a:ext>
            </a:extLst>
          </p:cNvPr>
          <p:cNvSpPr>
            <a:spLocks noChangeArrowheads="1"/>
          </p:cNvSpPr>
          <p:nvPr/>
        </p:nvSpPr>
        <p:spPr bwMode="auto">
          <a:xfrm>
            <a:off x="6480812" y="4380187"/>
            <a:ext cx="337768" cy="27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zh-CN" altLang="en-US" sz="1200" b="1" dirty="0">
                <a:latin typeface="微软雅黑" panose="020B0503020204020204" pitchFamily="34" charset="-122"/>
                <a:ea typeface="微软雅黑" panose="020B0503020204020204" pitchFamily="34" charset="-122"/>
              </a:rPr>
              <a:t>源</a:t>
            </a:r>
            <a:endParaRPr lang="en-US" altLang="zh-CN" sz="1200" b="1" dirty="0">
              <a:latin typeface="微软雅黑" panose="020B0503020204020204" pitchFamily="34" charset="-122"/>
              <a:ea typeface="微软雅黑" panose="020B0503020204020204" pitchFamily="34" charset="-122"/>
            </a:endParaRPr>
          </a:p>
        </p:txBody>
      </p:sp>
      <p:sp>
        <p:nvSpPr>
          <p:cNvPr id="69" name="Rectangle 6">
            <a:extLst>
              <a:ext uri="{FF2B5EF4-FFF2-40B4-BE49-F238E27FC236}">
                <a16:creationId xmlns:a16="http://schemas.microsoft.com/office/drawing/2014/main" id="{0B11CAC7-86F9-4737-954F-70BE491C4538}"/>
              </a:ext>
            </a:extLst>
          </p:cNvPr>
          <p:cNvSpPr>
            <a:spLocks noChangeArrowheads="1"/>
          </p:cNvSpPr>
          <p:nvPr/>
        </p:nvSpPr>
        <p:spPr bwMode="auto">
          <a:xfrm>
            <a:off x="10783732" y="4313573"/>
            <a:ext cx="645544" cy="27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zh-CN" altLang="en-US" sz="1200" b="1" dirty="0">
                <a:latin typeface="微软雅黑" panose="020B0503020204020204" pitchFamily="34" charset="-122"/>
                <a:ea typeface="微软雅黑" panose="020B0503020204020204" pitchFamily="34" charset="-122"/>
              </a:rPr>
              <a:t>接收者</a:t>
            </a:r>
            <a:endParaRPr lang="en-US" altLang="zh-CN" sz="1200" b="1" dirty="0">
              <a:latin typeface="微软雅黑" panose="020B0503020204020204" pitchFamily="34" charset="-122"/>
              <a:ea typeface="微软雅黑" panose="020B0503020204020204" pitchFamily="34" charset="-122"/>
            </a:endParaRPr>
          </a:p>
        </p:txBody>
      </p:sp>
      <p:cxnSp>
        <p:nvCxnSpPr>
          <p:cNvPr id="70" name="直接箭头连接符 69">
            <a:extLst>
              <a:ext uri="{FF2B5EF4-FFF2-40B4-BE49-F238E27FC236}">
                <a16:creationId xmlns:a16="http://schemas.microsoft.com/office/drawing/2014/main" id="{37CD64F2-B309-4D9B-A132-53A7F7FBB374}"/>
              </a:ext>
            </a:extLst>
          </p:cNvPr>
          <p:cNvCxnSpPr>
            <a:cxnSpLocks/>
          </p:cNvCxnSpPr>
          <p:nvPr/>
        </p:nvCxnSpPr>
        <p:spPr bwMode="auto">
          <a:xfrm flipV="1">
            <a:off x="7895595" y="3501359"/>
            <a:ext cx="640493" cy="338137"/>
          </a:xfrm>
          <a:prstGeom prst="straightConnector1">
            <a:avLst/>
          </a:prstGeom>
          <a:solidFill>
            <a:schemeClr val="accent1"/>
          </a:solidFill>
          <a:ln w="19050" cap="flat" cmpd="sng" algn="ctr">
            <a:solidFill>
              <a:srgbClr val="C00000"/>
            </a:solidFill>
            <a:prstDash val="solid"/>
            <a:round/>
            <a:headEnd type="none" w="med" len="med"/>
            <a:tailEnd type="triangle"/>
          </a:ln>
          <a:effectLst/>
        </p:spPr>
      </p:cxnSp>
      <p:sp>
        <p:nvSpPr>
          <p:cNvPr id="71" name="文本框 70">
            <a:extLst>
              <a:ext uri="{FF2B5EF4-FFF2-40B4-BE49-F238E27FC236}">
                <a16:creationId xmlns:a16="http://schemas.microsoft.com/office/drawing/2014/main" id="{B640D708-B7C5-4405-9E5D-A04A0EADC906}"/>
              </a:ext>
            </a:extLst>
          </p:cNvPr>
          <p:cNvSpPr txBox="1"/>
          <p:nvPr/>
        </p:nvSpPr>
        <p:spPr bwMode="auto">
          <a:xfrm>
            <a:off x="7948378" y="3838530"/>
            <a:ext cx="1427925" cy="654946"/>
          </a:xfrm>
          <a:prstGeom prst="rect">
            <a:avLst/>
          </a:prstGeom>
          <a:noFill/>
          <a:ln w="9525">
            <a:noFill/>
            <a:miter lim="800000"/>
            <a:headEnd/>
            <a:tailEnd/>
          </a:ln>
        </p:spPr>
        <p:txBody>
          <a:bodyPr wrap="square" lIns="99980" tIns="49986" rIns="99980" bIns="49986" rtlCol="0">
            <a:spAutoFit/>
          </a:bodyPr>
          <a:lstStyle/>
          <a:p>
            <a:pPr defTabSz="1001649" eaLnBrk="0" hangingPunct="0">
              <a:lnSpc>
                <a:spcPct val="150000"/>
              </a:lnSpc>
            </a:pPr>
            <a:r>
              <a:rPr lang="en-US" altLang="zh-CN" sz="1200" dirty="0">
                <a:solidFill>
                  <a:srgbClr val="000000"/>
                </a:solidFill>
                <a:latin typeface="微软雅黑" panose="020B0503020204020204" pitchFamily="34" charset="-122"/>
                <a:ea typeface="微软雅黑" panose="020B0503020204020204" pitchFamily="34" charset="-122"/>
                <a:cs typeface="Arial" pitchFamily="34" charset="0"/>
              </a:rPr>
              <a:t>Int0 FC00::1/64</a:t>
            </a:r>
          </a:p>
          <a:p>
            <a:pPr defTabSz="1001649" eaLnBrk="0" hangingPunct="0">
              <a:lnSpc>
                <a:spcPct val="150000"/>
              </a:lnSpc>
            </a:pPr>
            <a:r>
              <a:rPr lang="en-US" altLang="zh-CN" sz="1200" dirty="0">
                <a:solidFill>
                  <a:srgbClr val="000000"/>
                </a:solidFill>
                <a:latin typeface="微软雅黑" panose="020B0503020204020204" pitchFamily="34" charset="-122"/>
                <a:ea typeface="微软雅黑" panose="020B0503020204020204" pitchFamily="34" charset="-122"/>
                <a:cs typeface="Arial" pitchFamily="34" charset="0"/>
              </a:rPr>
              <a:t>Int1 FC00::2/64</a:t>
            </a:r>
            <a:endParaRPr lang="zh-CN" altLang="en-US" sz="1200" dirty="0">
              <a:solidFill>
                <a:srgbClr val="000000"/>
              </a:solidFill>
              <a:latin typeface="微软雅黑" panose="020B0503020204020204" pitchFamily="34" charset="-122"/>
              <a:ea typeface="微软雅黑" panose="020B0503020204020204" pitchFamily="34" charset="-122"/>
              <a:cs typeface="Arial" pitchFamily="34" charset="0"/>
            </a:endParaRPr>
          </a:p>
        </p:txBody>
      </p:sp>
      <p:cxnSp>
        <p:nvCxnSpPr>
          <p:cNvPr id="72" name="直接箭头连接符 71">
            <a:extLst>
              <a:ext uri="{FF2B5EF4-FFF2-40B4-BE49-F238E27FC236}">
                <a16:creationId xmlns:a16="http://schemas.microsoft.com/office/drawing/2014/main" id="{FA4DB358-DB53-42C8-A204-64ECA3D3BC21}"/>
              </a:ext>
            </a:extLst>
          </p:cNvPr>
          <p:cNvCxnSpPr>
            <a:cxnSpLocks/>
          </p:cNvCxnSpPr>
          <p:nvPr/>
        </p:nvCxnSpPr>
        <p:spPr bwMode="auto">
          <a:xfrm>
            <a:off x="9285950" y="3495961"/>
            <a:ext cx="554466" cy="345573"/>
          </a:xfrm>
          <a:prstGeom prst="straightConnector1">
            <a:avLst/>
          </a:prstGeom>
          <a:solidFill>
            <a:schemeClr val="accent1"/>
          </a:solidFill>
          <a:ln w="19050" cap="flat" cmpd="sng" algn="ctr">
            <a:solidFill>
              <a:srgbClr val="C00000"/>
            </a:solidFill>
            <a:prstDash val="solid"/>
            <a:round/>
            <a:headEnd type="none" w="med" len="med"/>
            <a:tailEnd type="triangle"/>
          </a:ln>
          <a:effectLst/>
        </p:spPr>
      </p:cxnSp>
      <p:sp>
        <p:nvSpPr>
          <p:cNvPr id="73" name="文本框 72">
            <a:extLst>
              <a:ext uri="{FF2B5EF4-FFF2-40B4-BE49-F238E27FC236}">
                <a16:creationId xmlns:a16="http://schemas.microsoft.com/office/drawing/2014/main" id="{3FDAFBD3-8C54-48B5-B990-921243740AC0}"/>
              </a:ext>
            </a:extLst>
          </p:cNvPr>
          <p:cNvSpPr txBox="1"/>
          <p:nvPr/>
        </p:nvSpPr>
        <p:spPr bwMode="auto">
          <a:xfrm>
            <a:off x="2799489" y="5434110"/>
            <a:ext cx="1458667"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a:solidFill>
                  <a:srgbClr val="000000"/>
                </a:solidFill>
                <a:latin typeface="微软雅黑" panose="020B0503020204020204" pitchFamily="34" charset="-122"/>
                <a:ea typeface="微软雅黑" panose="020B0503020204020204" pitchFamily="34" charset="-122"/>
                <a:cs typeface="Arial" pitchFamily="34" charset="0"/>
              </a:rPr>
              <a:t>配置负载分担前</a:t>
            </a:r>
          </a:p>
        </p:txBody>
      </p:sp>
      <p:sp>
        <p:nvSpPr>
          <p:cNvPr id="74" name="文本框 73">
            <a:extLst>
              <a:ext uri="{FF2B5EF4-FFF2-40B4-BE49-F238E27FC236}">
                <a16:creationId xmlns:a16="http://schemas.microsoft.com/office/drawing/2014/main" id="{C052C9D4-2684-45E3-9C49-FC80465FF91F}"/>
              </a:ext>
            </a:extLst>
          </p:cNvPr>
          <p:cNvSpPr txBox="1"/>
          <p:nvPr/>
        </p:nvSpPr>
        <p:spPr bwMode="auto">
          <a:xfrm>
            <a:off x="8183617" y="5435915"/>
            <a:ext cx="1458667"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a:solidFill>
                  <a:srgbClr val="000000"/>
                </a:solidFill>
                <a:latin typeface="微软雅黑" panose="020B0503020204020204" pitchFamily="34" charset="-122"/>
                <a:ea typeface="微软雅黑" panose="020B0503020204020204" pitchFamily="34" charset="-122"/>
                <a:cs typeface="Arial" pitchFamily="34" charset="0"/>
              </a:rPr>
              <a:t>配置负载分担后</a:t>
            </a:r>
          </a:p>
        </p:txBody>
      </p:sp>
      <p:cxnSp>
        <p:nvCxnSpPr>
          <p:cNvPr id="75" name="直接箭头连接符 74">
            <a:extLst>
              <a:ext uri="{FF2B5EF4-FFF2-40B4-BE49-F238E27FC236}">
                <a16:creationId xmlns:a16="http://schemas.microsoft.com/office/drawing/2014/main" id="{5DD7B78B-C2F0-4184-8853-9E0961078FBD}"/>
              </a:ext>
            </a:extLst>
          </p:cNvPr>
          <p:cNvCxnSpPr>
            <a:cxnSpLocks/>
          </p:cNvCxnSpPr>
          <p:nvPr/>
        </p:nvCxnSpPr>
        <p:spPr bwMode="auto">
          <a:xfrm>
            <a:off x="7915905" y="4438049"/>
            <a:ext cx="599259" cy="345420"/>
          </a:xfrm>
          <a:prstGeom prst="straightConnector1">
            <a:avLst/>
          </a:prstGeom>
          <a:solidFill>
            <a:schemeClr val="accent1"/>
          </a:solidFill>
          <a:ln w="19050" cap="flat" cmpd="sng" algn="ctr">
            <a:solidFill>
              <a:srgbClr val="C00000"/>
            </a:solidFill>
            <a:prstDash val="solid"/>
            <a:round/>
            <a:headEnd type="none" w="med" len="med"/>
            <a:tailEnd type="triangle"/>
          </a:ln>
          <a:effectLst/>
        </p:spPr>
      </p:cxnSp>
      <p:cxnSp>
        <p:nvCxnSpPr>
          <p:cNvPr id="80" name="直接箭头连接符 79">
            <a:extLst>
              <a:ext uri="{FF2B5EF4-FFF2-40B4-BE49-F238E27FC236}">
                <a16:creationId xmlns:a16="http://schemas.microsoft.com/office/drawing/2014/main" id="{79A429B1-3D8A-48B0-AE19-B78E9089EC54}"/>
              </a:ext>
            </a:extLst>
          </p:cNvPr>
          <p:cNvCxnSpPr>
            <a:cxnSpLocks/>
          </p:cNvCxnSpPr>
          <p:nvPr/>
        </p:nvCxnSpPr>
        <p:spPr bwMode="auto">
          <a:xfrm flipV="1">
            <a:off x="9289815" y="4566216"/>
            <a:ext cx="472239" cy="263726"/>
          </a:xfrm>
          <a:prstGeom prst="straightConnector1">
            <a:avLst/>
          </a:prstGeom>
          <a:solidFill>
            <a:schemeClr val="accent1"/>
          </a:solidFill>
          <a:ln w="19050" cap="flat" cmpd="sng" algn="ctr">
            <a:solidFill>
              <a:srgbClr val="C00000"/>
            </a:solidFill>
            <a:prstDash val="solid"/>
            <a:round/>
            <a:headEnd type="none" w="med" len="med"/>
            <a:tailEnd type="triangle"/>
          </a:ln>
          <a:effectLst/>
        </p:spPr>
      </p:cxnSp>
    </p:spTree>
    <p:extLst>
      <p:ext uri="{BB962C8B-B14F-4D97-AF65-F5344CB8AC3E}">
        <p14:creationId xmlns:p14="http://schemas.microsoft.com/office/powerpoint/2010/main" val="30211663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a:extLst>
              <a:ext uri="{FF2B5EF4-FFF2-40B4-BE49-F238E27FC236}">
                <a16:creationId xmlns:a16="http://schemas.microsoft.com/office/drawing/2014/main" id="{EFE44731-F793-49DC-8F85-78DBA58A9D8E}"/>
              </a:ext>
            </a:extLst>
          </p:cNvPr>
          <p:cNvSpPr>
            <a:spLocks noGrp="1" noChangeArrowheads="1"/>
          </p:cNvSpPr>
          <p:nvPr>
            <p:ph type="body" sz="quarter" idx="10"/>
          </p:nvPr>
        </p:nvSpPr>
        <p:spPr/>
        <p:txBody>
          <a:bodyPr/>
          <a:lstStyle/>
          <a:p>
            <a:r>
              <a:rPr lang="en-US" altLang="zh-CN" dirty="0">
                <a:solidFill>
                  <a:schemeClr val="bg1">
                    <a:lumMod val="85000"/>
                  </a:schemeClr>
                </a:solidFill>
              </a:rPr>
              <a:t>PIM-SM</a:t>
            </a:r>
            <a:r>
              <a:rPr lang="zh-CN" altLang="en-US" dirty="0">
                <a:solidFill>
                  <a:schemeClr val="bg1">
                    <a:lumMod val="85000"/>
                  </a:schemeClr>
                </a:solidFill>
              </a:rPr>
              <a:t>协议机制</a:t>
            </a:r>
            <a:endParaRPr lang="en-US" altLang="zh-CN" dirty="0">
              <a:solidFill>
                <a:schemeClr val="bg1">
                  <a:lumMod val="85000"/>
                </a:schemeClr>
              </a:solidFill>
            </a:endParaRPr>
          </a:p>
          <a:p>
            <a:r>
              <a:rPr lang="en-US" altLang="zh-CN" dirty="0">
                <a:solidFill>
                  <a:schemeClr val="bg1">
                    <a:lumMod val="85000"/>
                  </a:schemeClr>
                </a:solidFill>
              </a:rPr>
              <a:t>IPv6 PIM-SM</a:t>
            </a:r>
            <a:r>
              <a:rPr lang="zh-CN" altLang="en-US" dirty="0">
                <a:solidFill>
                  <a:schemeClr val="bg1">
                    <a:lumMod val="85000"/>
                  </a:schemeClr>
                </a:solidFill>
              </a:rPr>
              <a:t>配置</a:t>
            </a:r>
          </a:p>
          <a:p>
            <a:r>
              <a:rPr lang="en-US" altLang="zh-CN" dirty="0">
                <a:solidFill>
                  <a:schemeClr val="bg1">
                    <a:lumMod val="85000"/>
                  </a:schemeClr>
                </a:solidFill>
              </a:rPr>
              <a:t>IPv6 PIM-SSM</a:t>
            </a:r>
            <a:r>
              <a:rPr lang="zh-CN" altLang="en-US" dirty="0">
                <a:solidFill>
                  <a:schemeClr val="bg1">
                    <a:lumMod val="85000"/>
                  </a:schemeClr>
                </a:solidFill>
              </a:rPr>
              <a:t>工作原理</a:t>
            </a:r>
            <a:endParaRPr lang="en-US" altLang="zh-CN" dirty="0">
              <a:solidFill>
                <a:schemeClr val="bg1">
                  <a:lumMod val="85000"/>
                </a:schemeClr>
              </a:solidFill>
            </a:endParaRPr>
          </a:p>
          <a:p>
            <a:r>
              <a:rPr lang="zh-CN" altLang="en-US" dirty="0">
                <a:solidFill>
                  <a:schemeClr val="bg1">
                    <a:lumMod val="85000"/>
                  </a:schemeClr>
                </a:solidFill>
              </a:rPr>
              <a:t>组播路由管理</a:t>
            </a:r>
          </a:p>
          <a:p>
            <a:r>
              <a:rPr lang="en-US" altLang="zh-CN" b="1" dirty="0"/>
              <a:t>IPv6</a:t>
            </a:r>
            <a:r>
              <a:rPr lang="zh-CN" altLang="en-US" b="1" dirty="0"/>
              <a:t>组播典型应用</a:t>
            </a:r>
          </a:p>
        </p:txBody>
      </p:sp>
    </p:spTree>
    <p:extLst>
      <p:ext uri="{BB962C8B-B14F-4D97-AF65-F5344CB8AC3E}">
        <p14:creationId xmlns:p14="http://schemas.microsoft.com/office/powerpoint/2010/main" val="1535336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a:extLst>
              <a:ext uri="{FF2B5EF4-FFF2-40B4-BE49-F238E27FC236}">
                <a16:creationId xmlns:a16="http://schemas.microsoft.com/office/drawing/2014/main" id="{EFE44731-F793-49DC-8F85-78DBA58A9D8E}"/>
              </a:ext>
            </a:extLst>
          </p:cNvPr>
          <p:cNvSpPr>
            <a:spLocks noGrp="1" noChangeArrowheads="1"/>
          </p:cNvSpPr>
          <p:nvPr>
            <p:ph type="body" sz="quarter" idx="10"/>
          </p:nvPr>
        </p:nvSpPr>
        <p:spPr/>
        <p:txBody>
          <a:bodyPr/>
          <a:lstStyle/>
          <a:p>
            <a:r>
              <a:rPr lang="en-US" altLang="zh-CN" b="1" dirty="0"/>
              <a:t>PIM-SM</a:t>
            </a:r>
            <a:r>
              <a:rPr lang="zh-CN" altLang="en-US" b="1" dirty="0"/>
              <a:t>协议机制</a:t>
            </a:r>
            <a:endParaRPr lang="en-US" altLang="zh-CN" b="1" dirty="0"/>
          </a:p>
          <a:p>
            <a:r>
              <a:rPr lang="en-US" altLang="zh-CN" dirty="0">
                <a:solidFill>
                  <a:schemeClr val="bg1">
                    <a:lumMod val="85000"/>
                  </a:schemeClr>
                </a:solidFill>
              </a:rPr>
              <a:t>IPv6 PIM-SM</a:t>
            </a:r>
            <a:r>
              <a:rPr lang="zh-CN" altLang="en-US" dirty="0">
                <a:solidFill>
                  <a:schemeClr val="bg1">
                    <a:lumMod val="85000"/>
                  </a:schemeClr>
                </a:solidFill>
              </a:rPr>
              <a:t>配置</a:t>
            </a:r>
          </a:p>
          <a:p>
            <a:r>
              <a:rPr lang="en-US" altLang="zh-CN" dirty="0">
                <a:solidFill>
                  <a:schemeClr val="bg1">
                    <a:lumMod val="85000"/>
                  </a:schemeClr>
                </a:solidFill>
              </a:rPr>
              <a:t>IPv6 PIM-SSM</a:t>
            </a:r>
            <a:r>
              <a:rPr lang="zh-CN" altLang="en-US" dirty="0">
                <a:solidFill>
                  <a:schemeClr val="bg1">
                    <a:lumMod val="85000"/>
                  </a:schemeClr>
                </a:solidFill>
              </a:rPr>
              <a:t>工作原理</a:t>
            </a:r>
            <a:endParaRPr lang="en-US" altLang="zh-CN" dirty="0">
              <a:solidFill>
                <a:schemeClr val="bg1">
                  <a:lumMod val="85000"/>
                </a:schemeClr>
              </a:solidFill>
            </a:endParaRPr>
          </a:p>
          <a:p>
            <a:r>
              <a:rPr lang="zh-CN" altLang="en-US" dirty="0">
                <a:solidFill>
                  <a:schemeClr val="bg1">
                    <a:lumMod val="85000"/>
                  </a:schemeClr>
                </a:solidFill>
              </a:rPr>
              <a:t>组播路由管理</a:t>
            </a:r>
          </a:p>
          <a:p>
            <a:r>
              <a:rPr lang="en-US" altLang="zh-CN" dirty="0">
                <a:solidFill>
                  <a:schemeClr val="bg1">
                    <a:lumMod val="85000"/>
                  </a:schemeClr>
                </a:solidFill>
              </a:rPr>
              <a:t>IPv6</a:t>
            </a:r>
            <a:r>
              <a:rPr lang="zh-CN" altLang="en-US" dirty="0">
                <a:solidFill>
                  <a:schemeClr val="bg1">
                    <a:lumMod val="85000"/>
                  </a:schemeClr>
                </a:solidFill>
              </a:rPr>
              <a:t>组播典型应用</a:t>
            </a:r>
          </a:p>
        </p:txBody>
      </p:sp>
    </p:spTree>
    <p:extLst>
      <p:ext uri="{BB962C8B-B14F-4D97-AF65-F5344CB8AC3E}">
        <p14:creationId xmlns:p14="http://schemas.microsoft.com/office/powerpoint/2010/main" val="13659045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EB8D33C3-0A5F-4BDC-912E-13AE4B97F937}"/>
              </a:ext>
            </a:extLst>
          </p:cNvPr>
          <p:cNvSpPr>
            <a:spLocks noGrp="1" noChangeArrowheads="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域内组播</a:t>
            </a:r>
            <a:r>
              <a:rPr lang="en-US" altLang="zh-CN" dirty="0">
                <a:latin typeface="微软雅黑" panose="020B0503020204020204" pitchFamily="34" charset="-122"/>
                <a:ea typeface="微软雅黑" panose="020B0503020204020204" pitchFamily="34" charset="-122"/>
              </a:rPr>
              <a:t>:PIM SM + MLD</a:t>
            </a:r>
          </a:p>
        </p:txBody>
      </p:sp>
      <p:sp>
        <p:nvSpPr>
          <p:cNvPr id="91139" name="Line 60">
            <a:extLst>
              <a:ext uri="{FF2B5EF4-FFF2-40B4-BE49-F238E27FC236}">
                <a16:creationId xmlns:a16="http://schemas.microsoft.com/office/drawing/2014/main" id="{D68CADAB-E3E7-426F-823C-F7E8BDE2B0C1}"/>
              </a:ext>
            </a:extLst>
          </p:cNvPr>
          <p:cNvSpPr>
            <a:spLocks noChangeShapeType="1"/>
          </p:cNvSpPr>
          <p:nvPr/>
        </p:nvSpPr>
        <p:spPr bwMode="auto">
          <a:xfrm>
            <a:off x="2248752" y="3275588"/>
            <a:ext cx="1080120" cy="0"/>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1140" name="Line 61">
            <a:extLst>
              <a:ext uri="{FF2B5EF4-FFF2-40B4-BE49-F238E27FC236}">
                <a16:creationId xmlns:a16="http://schemas.microsoft.com/office/drawing/2014/main" id="{AC300843-B862-412C-83B4-F1B792BB3082}"/>
              </a:ext>
            </a:extLst>
          </p:cNvPr>
          <p:cNvSpPr>
            <a:spLocks noChangeShapeType="1"/>
          </p:cNvSpPr>
          <p:nvPr/>
        </p:nvSpPr>
        <p:spPr bwMode="auto">
          <a:xfrm>
            <a:off x="3616904" y="3275588"/>
            <a:ext cx="1584176" cy="0"/>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1141" name="Line 62">
            <a:extLst>
              <a:ext uri="{FF2B5EF4-FFF2-40B4-BE49-F238E27FC236}">
                <a16:creationId xmlns:a16="http://schemas.microsoft.com/office/drawing/2014/main" id="{47283311-63A6-4081-ABAC-CEE7FBE4B68B}"/>
              </a:ext>
            </a:extLst>
          </p:cNvPr>
          <p:cNvSpPr>
            <a:spLocks noChangeShapeType="1"/>
          </p:cNvSpPr>
          <p:nvPr/>
        </p:nvSpPr>
        <p:spPr bwMode="auto">
          <a:xfrm flipV="1">
            <a:off x="5299195" y="2256413"/>
            <a:ext cx="0" cy="762000"/>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1142" name="Line 63">
            <a:extLst>
              <a:ext uri="{FF2B5EF4-FFF2-40B4-BE49-F238E27FC236}">
                <a16:creationId xmlns:a16="http://schemas.microsoft.com/office/drawing/2014/main" id="{97CBB30D-7305-449D-8DC6-62B70D782D4F}"/>
              </a:ext>
            </a:extLst>
          </p:cNvPr>
          <p:cNvSpPr>
            <a:spLocks noChangeShapeType="1"/>
          </p:cNvSpPr>
          <p:nvPr/>
        </p:nvSpPr>
        <p:spPr bwMode="auto">
          <a:xfrm>
            <a:off x="5651619" y="3427987"/>
            <a:ext cx="1295391" cy="990441"/>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1143" name="Line 64">
            <a:extLst>
              <a:ext uri="{FF2B5EF4-FFF2-40B4-BE49-F238E27FC236}">
                <a16:creationId xmlns:a16="http://schemas.microsoft.com/office/drawing/2014/main" id="{156A54D3-E52D-46A4-80EB-8AC278153CC8}"/>
              </a:ext>
            </a:extLst>
          </p:cNvPr>
          <p:cNvSpPr>
            <a:spLocks noChangeShapeType="1"/>
          </p:cNvSpPr>
          <p:nvPr/>
        </p:nvSpPr>
        <p:spPr bwMode="auto">
          <a:xfrm>
            <a:off x="5713533" y="1980188"/>
            <a:ext cx="1066800" cy="0"/>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1144" name="Line 65">
            <a:extLst>
              <a:ext uri="{FF2B5EF4-FFF2-40B4-BE49-F238E27FC236}">
                <a16:creationId xmlns:a16="http://schemas.microsoft.com/office/drawing/2014/main" id="{BEE4EF02-9B00-4F21-820A-BDAB080EBCF0}"/>
              </a:ext>
            </a:extLst>
          </p:cNvPr>
          <p:cNvSpPr>
            <a:spLocks noChangeShapeType="1"/>
          </p:cNvSpPr>
          <p:nvPr/>
        </p:nvSpPr>
        <p:spPr bwMode="auto">
          <a:xfrm>
            <a:off x="6947020" y="4751963"/>
            <a:ext cx="0" cy="609600"/>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44258" name="Line 66">
            <a:extLst>
              <a:ext uri="{FF2B5EF4-FFF2-40B4-BE49-F238E27FC236}">
                <a16:creationId xmlns:a16="http://schemas.microsoft.com/office/drawing/2014/main" id="{4163C9B5-F262-4A76-9E8C-6535E45DF651}"/>
              </a:ext>
            </a:extLst>
          </p:cNvPr>
          <p:cNvSpPr>
            <a:spLocks noChangeShapeType="1"/>
          </p:cNvSpPr>
          <p:nvPr/>
        </p:nvSpPr>
        <p:spPr bwMode="auto">
          <a:xfrm flipV="1">
            <a:off x="6718420" y="4847726"/>
            <a:ext cx="0" cy="457200"/>
          </a:xfrm>
          <a:prstGeom prst="line">
            <a:avLst/>
          </a:prstGeom>
          <a:noFill/>
          <a:ln w="34925">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44259" name="Line 67">
            <a:extLst>
              <a:ext uri="{FF2B5EF4-FFF2-40B4-BE49-F238E27FC236}">
                <a16:creationId xmlns:a16="http://schemas.microsoft.com/office/drawing/2014/main" id="{B400A688-A8B1-431C-9AFC-3AB505A4E286}"/>
              </a:ext>
            </a:extLst>
          </p:cNvPr>
          <p:cNvSpPr>
            <a:spLocks noChangeShapeType="1"/>
          </p:cNvSpPr>
          <p:nvPr/>
        </p:nvSpPr>
        <p:spPr bwMode="auto">
          <a:xfrm flipH="1">
            <a:off x="5804020" y="1751588"/>
            <a:ext cx="762000" cy="0"/>
          </a:xfrm>
          <a:prstGeom prst="line">
            <a:avLst/>
          </a:prstGeom>
          <a:noFill/>
          <a:ln w="34925">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1147" name="Line 68">
            <a:extLst>
              <a:ext uri="{FF2B5EF4-FFF2-40B4-BE49-F238E27FC236}">
                <a16:creationId xmlns:a16="http://schemas.microsoft.com/office/drawing/2014/main" id="{704F4609-8352-4A71-BBFF-B2D589B0A282}"/>
              </a:ext>
            </a:extLst>
          </p:cNvPr>
          <p:cNvSpPr>
            <a:spLocks noChangeShapeType="1"/>
          </p:cNvSpPr>
          <p:nvPr/>
        </p:nvSpPr>
        <p:spPr bwMode="auto">
          <a:xfrm>
            <a:off x="10606272" y="3942965"/>
            <a:ext cx="756000" cy="0"/>
          </a:xfrm>
          <a:prstGeom prst="line">
            <a:avLst/>
          </a:prstGeom>
          <a:noFill/>
          <a:ln w="34925">
            <a:solidFill>
              <a:srgbClr val="00CC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1148" name="Text Box 69">
            <a:extLst>
              <a:ext uri="{FF2B5EF4-FFF2-40B4-BE49-F238E27FC236}">
                <a16:creationId xmlns:a16="http://schemas.microsoft.com/office/drawing/2014/main" id="{F56FBA6E-8889-4B28-B8BB-B346DA968F7E}"/>
              </a:ext>
            </a:extLst>
          </p:cNvPr>
          <p:cNvSpPr txBox="1">
            <a:spLocks noChangeArrowheads="1"/>
          </p:cNvSpPr>
          <p:nvPr/>
        </p:nvSpPr>
        <p:spPr bwMode="auto">
          <a:xfrm>
            <a:off x="8992549" y="3789077"/>
            <a:ext cx="12252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400">
                <a:latin typeface="微软雅黑" panose="020B0503020204020204" pitchFamily="34" charset="-122"/>
                <a:ea typeface="微软雅黑" panose="020B0503020204020204" pitchFamily="34" charset="-122"/>
              </a:rPr>
              <a:t>MLD Report</a:t>
            </a:r>
          </a:p>
        </p:txBody>
      </p:sp>
      <p:sp>
        <p:nvSpPr>
          <p:cNvPr id="91149" name="Text Box 70">
            <a:extLst>
              <a:ext uri="{FF2B5EF4-FFF2-40B4-BE49-F238E27FC236}">
                <a16:creationId xmlns:a16="http://schemas.microsoft.com/office/drawing/2014/main" id="{9EBC7F67-EA61-4432-B690-5AA21DD82DB6}"/>
              </a:ext>
            </a:extLst>
          </p:cNvPr>
          <p:cNvSpPr txBox="1">
            <a:spLocks noChangeArrowheads="1"/>
          </p:cNvSpPr>
          <p:nvPr/>
        </p:nvSpPr>
        <p:spPr bwMode="auto">
          <a:xfrm>
            <a:off x="1324640" y="3073317"/>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zh-CN" altLang="en-US" sz="1800" dirty="0">
                <a:latin typeface="微软雅黑" panose="020B0503020204020204" pitchFamily="34" charset="-122"/>
                <a:ea typeface="微软雅黑" panose="020B0503020204020204" pitchFamily="34" charset="-122"/>
              </a:rPr>
              <a:t>源</a:t>
            </a:r>
            <a:endParaRPr lang="en-US" altLang="zh-CN" sz="1800" dirty="0">
              <a:latin typeface="微软雅黑" panose="020B0503020204020204" pitchFamily="34" charset="-122"/>
              <a:ea typeface="微软雅黑" panose="020B0503020204020204" pitchFamily="34" charset="-122"/>
            </a:endParaRPr>
          </a:p>
        </p:txBody>
      </p:sp>
      <p:sp>
        <p:nvSpPr>
          <p:cNvPr id="91150" name="Text Box 71">
            <a:extLst>
              <a:ext uri="{FF2B5EF4-FFF2-40B4-BE49-F238E27FC236}">
                <a16:creationId xmlns:a16="http://schemas.microsoft.com/office/drawing/2014/main" id="{A861F4BF-761F-47E5-8472-B353435C5723}"/>
              </a:ext>
            </a:extLst>
          </p:cNvPr>
          <p:cNvSpPr txBox="1">
            <a:spLocks noChangeArrowheads="1"/>
          </p:cNvSpPr>
          <p:nvPr/>
        </p:nvSpPr>
        <p:spPr bwMode="auto">
          <a:xfrm>
            <a:off x="6747268" y="2287925"/>
            <a:ext cx="92044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just" eaLnBrk="1" hangingPunct="1">
              <a:lnSpc>
                <a:spcPct val="100000"/>
              </a:lnSpc>
              <a:spcBef>
                <a:spcPct val="0"/>
              </a:spcBef>
              <a:buClrTx/>
              <a:buSzTx/>
              <a:buFontTx/>
              <a:buNone/>
            </a:pPr>
            <a:r>
              <a:rPr lang="zh-CN" altLang="en-US" sz="1600" dirty="0">
                <a:latin typeface="微软雅黑" panose="020B0503020204020204" pitchFamily="34" charset="-122"/>
                <a:ea typeface="微软雅黑" panose="020B0503020204020204" pitchFamily="34" charset="-122"/>
              </a:rPr>
              <a:t>接受者</a:t>
            </a:r>
            <a:r>
              <a:rPr lang="en-US" altLang="zh-CN" sz="1600" dirty="0">
                <a:latin typeface="微软雅黑" panose="020B0503020204020204" pitchFamily="34" charset="-122"/>
                <a:ea typeface="微软雅黑" panose="020B0503020204020204" pitchFamily="34" charset="-122"/>
              </a:rPr>
              <a:t>1</a:t>
            </a:r>
          </a:p>
        </p:txBody>
      </p:sp>
      <p:sp>
        <p:nvSpPr>
          <p:cNvPr id="1544264" name="Line 72">
            <a:extLst>
              <a:ext uri="{FF2B5EF4-FFF2-40B4-BE49-F238E27FC236}">
                <a16:creationId xmlns:a16="http://schemas.microsoft.com/office/drawing/2014/main" id="{1E4A1A16-9F5E-4242-8B9E-0A23AE2D5FF3}"/>
              </a:ext>
            </a:extLst>
          </p:cNvPr>
          <p:cNvSpPr>
            <a:spLocks noChangeShapeType="1"/>
          </p:cNvSpPr>
          <p:nvPr/>
        </p:nvSpPr>
        <p:spPr bwMode="auto">
          <a:xfrm flipH="1" flipV="1">
            <a:off x="5575420" y="3732788"/>
            <a:ext cx="762000" cy="609600"/>
          </a:xfrm>
          <a:prstGeom prst="line">
            <a:avLst/>
          </a:prstGeom>
          <a:noFill/>
          <a:ln w="349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44265" name="Line 73">
            <a:extLst>
              <a:ext uri="{FF2B5EF4-FFF2-40B4-BE49-F238E27FC236}">
                <a16:creationId xmlns:a16="http://schemas.microsoft.com/office/drawing/2014/main" id="{8884C3C0-A2E9-4F75-B752-7F1816441414}"/>
              </a:ext>
            </a:extLst>
          </p:cNvPr>
          <p:cNvSpPr>
            <a:spLocks noChangeShapeType="1"/>
          </p:cNvSpPr>
          <p:nvPr/>
        </p:nvSpPr>
        <p:spPr bwMode="auto">
          <a:xfrm>
            <a:off x="5129072" y="2309776"/>
            <a:ext cx="0" cy="609600"/>
          </a:xfrm>
          <a:prstGeom prst="line">
            <a:avLst/>
          </a:prstGeom>
          <a:noFill/>
          <a:ln w="349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1153" name="Line 74">
            <a:extLst>
              <a:ext uri="{FF2B5EF4-FFF2-40B4-BE49-F238E27FC236}">
                <a16:creationId xmlns:a16="http://schemas.microsoft.com/office/drawing/2014/main" id="{ADBC8B4F-17A5-4091-9AB4-9BCA584A7CC9}"/>
              </a:ext>
            </a:extLst>
          </p:cNvPr>
          <p:cNvSpPr>
            <a:spLocks noChangeShapeType="1"/>
          </p:cNvSpPr>
          <p:nvPr/>
        </p:nvSpPr>
        <p:spPr bwMode="auto">
          <a:xfrm>
            <a:off x="10606272" y="4381508"/>
            <a:ext cx="756000" cy="0"/>
          </a:xfrm>
          <a:prstGeom prst="line">
            <a:avLst/>
          </a:prstGeom>
          <a:noFill/>
          <a:ln w="349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1154" name="Text Box 75">
            <a:extLst>
              <a:ext uri="{FF2B5EF4-FFF2-40B4-BE49-F238E27FC236}">
                <a16:creationId xmlns:a16="http://schemas.microsoft.com/office/drawing/2014/main" id="{6B3FFC0E-353C-457B-92F0-8336042CF592}"/>
              </a:ext>
            </a:extLst>
          </p:cNvPr>
          <p:cNvSpPr txBox="1">
            <a:spLocks noChangeArrowheads="1"/>
          </p:cNvSpPr>
          <p:nvPr/>
        </p:nvSpPr>
        <p:spPr bwMode="auto">
          <a:xfrm>
            <a:off x="8992549" y="4218374"/>
            <a:ext cx="10935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G)</a:t>
            </a: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Join</a:t>
            </a:r>
          </a:p>
        </p:txBody>
      </p:sp>
      <p:sp>
        <p:nvSpPr>
          <p:cNvPr id="1544268" name="Line 76">
            <a:extLst>
              <a:ext uri="{FF2B5EF4-FFF2-40B4-BE49-F238E27FC236}">
                <a16:creationId xmlns:a16="http://schemas.microsoft.com/office/drawing/2014/main" id="{22AEAF6A-19BC-4CFB-820D-23B5519D284A}"/>
              </a:ext>
            </a:extLst>
          </p:cNvPr>
          <p:cNvSpPr>
            <a:spLocks noChangeShapeType="1"/>
          </p:cNvSpPr>
          <p:nvPr/>
        </p:nvSpPr>
        <p:spPr bwMode="auto">
          <a:xfrm>
            <a:off x="2527420" y="3123188"/>
            <a:ext cx="533400" cy="0"/>
          </a:xfrm>
          <a:prstGeom prst="line">
            <a:avLst/>
          </a:prstGeom>
          <a:noFill/>
          <a:ln w="349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44269" name="Line 77">
            <a:extLst>
              <a:ext uri="{FF2B5EF4-FFF2-40B4-BE49-F238E27FC236}">
                <a16:creationId xmlns:a16="http://schemas.microsoft.com/office/drawing/2014/main" id="{93534789-3C7F-4D35-A56D-479F4564504D}"/>
              </a:ext>
            </a:extLst>
          </p:cNvPr>
          <p:cNvSpPr>
            <a:spLocks noChangeShapeType="1"/>
          </p:cNvSpPr>
          <p:nvPr/>
        </p:nvSpPr>
        <p:spPr bwMode="auto">
          <a:xfrm>
            <a:off x="4127620" y="3123188"/>
            <a:ext cx="685800" cy="0"/>
          </a:xfrm>
          <a:prstGeom prst="line">
            <a:avLst/>
          </a:prstGeom>
          <a:noFill/>
          <a:ln w="349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44270" name="Line 78">
            <a:extLst>
              <a:ext uri="{FF2B5EF4-FFF2-40B4-BE49-F238E27FC236}">
                <a16:creationId xmlns:a16="http://schemas.microsoft.com/office/drawing/2014/main" id="{A4537D21-6C31-4F1F-B2DF-15084B0E81DF}"/>
              </a:ext>
            </a:extLst>
          </p:cNvPr>
          <p:cNvSpPr>
            <a:spLocks noChangeShapeType="1"/>
          </p:cNvSpPr>
          <p:nvPr/>
        </p:nvSpPr>
        <p:spPr bwMode="auto">
          <a:xfrm flipV="1">
            <a:off x="5489112" y="2284580"/>
            <a:ext cx="0" cy="609600"/>
          </a:xfrm>
          <a:prstGeom prst="line">
            <a:avLst/>
          </a:prstGeom>
          <a:noFill/>
          <a:ln w="349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44271" name="Line 79">
            <a:extLst>
              <a:ext uri="{FF2B5EF4-FFF2-40B4-BE49-F238E27FC236}">
                <a16:creationId xmlns:a16="http://schemas.microsoft.com/office/drawing/2014/main" id="{9F9CFFB7-9848-4A7B-9B61-DA044B5CE6CF}"/>
              </a:ext>
            </a:extLst>
          </p:cNvPr>
          <p:cNvSpPr>
            <a:spLocks noChangeShapeType="1"/>
          </p:cNvSpPr>
          <p:nvPr/>
        </p:nvSpPr>
        <p:spPr bwMode="auto">
          <a:xfrm>
            <a:off x="5956420" y="3427988"/>
            <a:ext cx="762000" cy="609600"/>
          </a:xfrm>
          <a:prstGeom prst="line">
            <a:avLst/>
          </a:prstGeom>
          <a:noFill/>
          <a:ln w="349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44272" name="Line 80">
            <a:extLst>
              <a:ext uri="{FF2B5EF4-FFF2-40B4-BE49-F238E27FC236}">
                <a16:creationId xmlns:a16="http://schemas.microsoft.com/office/drawing/2014/main" id="{F8C771A5-C38E-494D-9F0F-18ED603E9CD1}"/>
              </a:ext>
            </a:extLst>
          </p:cNvPr>
          <p:cNvSpPr>
            <a:spLocks noChangeShapeType="1"/>
          </p:cNvSpPr>
          <p:nvPr/>
        </p:nvSpPr>
        <p:spPr bwMode="auto">
          <a:xfrm>
            <a:off x="7109292" y="4896023"/>
            <a:ext cx="0" cy="381000"/>
          </a:xfrm>
          <a:prstGeom prst="line">
            <a:avLst/>
          </a:prstGeom>
          <a:noFill/>
          <a:ln w="349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44273" name="Line 81">
            <a:extLst>
              <a:ext uri="{FF2B5EF4-FFF2-40B4-BE49-F238E27FC236}">
                <a16:creationId xmlns:a16="http://schemas.microsoft.com/office/drawing/2014/main" id="{D6753FF1-16D6-40B3-9B1B-4AF64EDBD70B}"/>
              </a:ext>
            </a:extLst>
          </p:cNvPr>
          <p:cNvSpPr>
            <a:spLocks noChangeShapeType="1"/>
          </p:cNvSpPr>
          <p:nvPr/>
        </p:nvSpPr>
        <p:spPr bwMode="auto">
          <a:xfrm>
            <a:off x="5956420" y="2132588"/>
            <a:ext cx="685800" cy="0"/>
          </a:xfrm>
          <a:prstGeom prst="line">
            <a:avLst/>
          </a:prstGeom>
          <a:noFill/>
          <a:ln w="349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1161" name="Line 82">
            <a:extLst>
              <a:ext uri="{FF2B5EF4-FFF2-40B4-BE49-F238E27FC236}">
                <a16:creationId xmlns:a16="http://schemas.microsoft.com/office/drawing/2014/main" id="{76F29F16-9D6F-424A-AD23-67CF44D5E579}"/>
              </a:ext>
            </a:extLst>
          </p:cNvPr>
          <p:cNvSpPr>
            <a:spLocks noChangeShapeType="1"/>
          </p:cNvSpPr>
          <p:nvPr/>
        </p:nvSpPr>
        <p:spPr bwMode="auto">
          <a:xfrm>
            <a:off x="10606272" y="5258594"/>
            <a:ext cx="756000" cy="0"/>
          </a:xfrm>
          <a:prstGeom prst="line">
            <a:avLst/>
          </a:prstGeom>
          <a:noFill/>
          <a:ln w="3492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1162" name="Text Box 83">
            <a:extLst>
              <a:ext uri="{FF2B5EF4-FFF2-40B4-BE49-F238E27FC236}">
                <a16:creationId xmlns:a16="http://schemas.microsoft.com/office/drawing/2014/main" id="{23AAD5F0-9AD7-41A6-A3DE-E4E9179DA4CF}"/>
              </a:ext>
            </a:extLst>
          </p:cNvPr>
          <p:cNvSpPr txBox="1">
            <a:spLocks noChangeArrowheads="1"/>
          </p:cNvSpPr>
          <p:nvPr/>
        </p:nvSpPr>
        <p:spPr bwMode="auto">
          <a:xfrm>
            <a:off x="8992549" y="5076968"/>
            <a:ext cx="16669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400">
                <a:latin typeface="微软雅黑" panose="020B0503020204020204" pitchFamily="34" charset="-122"/>
                <a:ea typeface="微软雅黑" panose="020B0503020204020204" pitchFamily="34" charset="-122"/>
              </a:rPr>
              <a:t>Multicast Packets</a:t>
            </a:r>
          </a:p>
        </p:txBody>
      </p:sp>
      <p:sp>
        <p:nvSpPr>
          <p:cNvPr id="91163" name="Line 84">
            <a:extLst>
              <a:ext uri="{FF2B5EF4-FFF2-40B4-BE49-F238E27FC236}">
                <a16:creationId xmlns:a16="http://schemas.microsoft.com/office/drawing/2014/main" id="{EA7C9F52-B1E6-4760-B9AE-8906A55DC2FE}"/>
              </a:ext>
            </a:extLst>
          </p:cNvPr>
          <p:cNvSpPr>
            <a:spLocks noChangeShapeType="1"/>
          </p:cNvSpPr>
          <p:nvPr/>
        </p:nvSpPr>
        <p:spPr bwMode="auto">
          <a:xfrm>
            <a:off x="10606272" y="4820051"/>
            <a:ext cx="756000" cy="0"/>
          </a:xfrm>
          <a:prstGeom prst="line">
            <a:avLst/>
          </a:prstGeom>
          <a:noFill/>
          <a:ln w="349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1164" name="Text Box 85">
            <a:extLst>
              <a:ext uri="{FF2B5EF4-FFF2-40B4-BE49-F238E27FC236}">
                <a16:creationId xmlns:a16="http://schemas.microsoft.com/office/drawing/2014/main" id="{2C93206A-85D0-409C-BA40-81A5A94C8A93}"/>
              </a:ext>
            </a:extLst>
          </p:cNvPr>
          <p:cNvSpPr txBox="1">
            <a:spLocks noChangeArrowheads="1"/>
          </p:cNvSpPr>
          <p:nvPr/>
        </p:nvSpPr>
        <p:spPr bwMode="auto">
          <a:xfrm>
            <a:off x="8992549" y="4647671"/>
            <a:ext cx="11160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400" dirty="0">
                <a:latin typeface="微软雅黑" panose="020B0503020204020204" pitchFamily="34" charset="-122"/>
                <a:ea typeface="微软雅黑" panose="020B0503020204020204" pitchFamily="34" charset="-122"/>
              </a:rPr>
              <a:t>(S</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G)</a:t>
            </a: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Join</a:t>
            </a:r>
          </a:p>
        </p:txBody>
      </p:sp>
      <p:sp>
        <p:nvSpPr>
          <p:cNvPr id="1544278" name="Line 86">
            <a:extLst>
              <a:ext uri="{FF2B5EF4-FFF2-40B4-BE49-F238E27FC236}">
                <a16:creationId xmlns:a16="http://schemas.microsoft.com/office/drawing/2014/main" id="{B20CBB8F-AFD6-42EC-8A94-059A83E5CBDA}"/>
              </a:ext>
            </a:extLst>
          </p:cNvPr>
          <p:cNvSpPr>
            <a:spLocks noChangeShapeType="1"/>
          </p:cNvSpPr>
          <p:nvPr/>
        </p:nvSpPr>
        <p:spPr bwMode="auto">
          <a:xfrm flipH="1">
            <a:off x="4051420" y="3427988"/>
            <a:ext cx="762000" cy="0"/>
          </a:xfrm>
          <a:prstGeom prst="line">
            <a:avLst/>
          </a:prstGeom>
          <a:noFill/>
          <a:ln w="349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1166" name="Text Box 87">
            <a:extLst>
              <a:ext uri="{FF2B5EF4-FFF2-40B4-BE49-F238E27FC236}">
                <a16:creationId xmlns:a16="http://schemas.microsoft.com/office/drawing/2014/main" id="{012183BF-10F8-46BC-9CE3-223A672B2EFB}"/>
              </a:ext>
            </a:extLst>
          </p:cNvPr>
          <p:cNvSpPr txBox="1">
            <a:spLocks noChangeArrowheads="1"/>
          </p:cNvSpPr>
          <p:nvPr/>
        </p:nvSpPr>
        <p:spPr bwMode="auto">
          <a:xfrm>
            <a:off x="5651620" y="3050164"/>
            <a:ext cx="4764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800">
                <a:latin typeface="微软雅黑" panose="020B0503020204020204" pitchFamily="34" charset="-122"/>
                <a:ea typeface="微软雅黑" panose="020B0503020204020204" pitchFamily="34" charset="-122"/>
              </a:rPr>
              <a:t>RP</a:t>
            </a:r>
          </a:p>
        </p:txBody>
      </p:sp>
      <p:sp>
        <p:nvSpPr>
          <p:cNvPr id="1544280" name="Freeform 88">
            <a:extLst>
              <a:ext uri="{FF2B5EF4-FFF2-40B4-BE49-F238E27FC236}">
                <a16:creationId xmlns:a16="http://schemas.microsoft.com/office/drawing/2014/main" id="{7DCD9EB4-B05F-456F-B7B2-52C8FF1C52EE}"/>
              </a:ext>
            </a:extLst>
          </p:cNvPr>
          <p:cNvSpPr>
            <a:spLocks/>
          </p:cNvSpPr>
          <p:nvPr/>
        </p:nvSpPr>
        <p:spPr bwMode="auto">
          <a:xfrm>
            <a:off x="3518020" y="3580388"/>
            <a:ext cx="1524000" cy="838200"/>
          </a:xfrm>
          <a:custGeom>
            <a:avLst/>
            <a:gdLst>
              <a:gd name="T0" fmla="*/ 0 w 960"/>
              <a:gd name="T1" fmla="*/ 0 h 528"/>
              <a:gd name="T2" fmla="*/ 846772500 w 960"/>
              <a:gd name="T3" fmla="*/ 1330642500 h 528"/>
              <a:gd name="T4" fmla="*/ 2147483646 w 960"/>
              <a:gd name="T5" fmla="*/ 0 h 528"/>
              <a:gd name="T6" fmla="*/ 0 60000 65536"/>
              <a:gd name="T7" fmla="*/ 0 60000 65536"/>
              <a:gd name="T8" fmla="*/ 0 60000 65536"/>
              <a:gd name="T9" fmla="*/ 0 w 960"/>
              <a:gd name="T10" fmla="*/ 0 h 528"/>
              <a:gd name="T11" fmla="*/ 960 w 960"/>
              <a:gd name="T12" fmla="*/ 528 h 528"/>
            </a:gdLst>
            <a:ahLst/>
            <a:cxnLst>
              <a:cxn ang="T6">
                <a:pos x="T0" y="T1"/>
              </a:cxn>
              <a:cxn ang="T7">
                <a:pos x="T2" y="T3"/>
              </a:cxn>
              <a:cxn ang="T8">
                <a:pos x="T4" y="T5"/>
              </a:cxn>
            </a:cxnLst>
            <a:rect l="T9" t="T10" r="T11" b="T12"/>
            <a:pathLst>
              <a:path w="960" h="528">
                <a:moveTo>
                  <a:pt x="0" y="0"/>
                </a:moveTo>
                <a:cubicBezTo>
                  <a:pt x="88" y="264"/>
                  <a:pt x="176" y="528"/>
                  <a:pt x="336" y="528"/>
                </a:cubicBezTo>
                <a:cubicBezTo>
                  <a:pt x="496" y="528"/>
                  <a:pt x="856" y="88"/>
                  <a:pt x="960" y="0"/>
                </a:cubicBezTo>
              </a:path>
            </a:pathLst>
          </a:custGeom>
          <a:noFill/>
          <a:ln w="34925" cap="flat">
            <a:solidFill>
              <a:srgbClr val="800000"/>
            </a:solidFill>
            <a:prstDash val="sysDot"/>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44281" name="Freeform 89">
            <a:extLst>
              <a:ext uri="{FF2B5EF4-FFF2-40B4-BE49-F238E27FC236}">
                <a16:creationId xmlns:a16="http://schemas.microsoft.com/office/drawing/2014/main" id="{75DCBDEA-5D46-479A-A248-F9D948E43649}"/>
              </a:ext>
            </a:extLst>
          </p:cNvPr>
          <p:cNvSpPr>
            <a:spLocks/>
          </p:cNvSpPr>
          <p:nvPr/>
        </p:nvSpPr>
        <p:spPr bwMode="auto">
          <a:xfrm>
            <a:off x="3441820" y="1972908"/>
            <a:ext cx="1524000" cy="927100"/>
          </a:xfrm>
          <a:custGeom>
            <a:avLst/>
            <a:gdLst>
              <a:gd name="T0" fmla="*/ 0 w 960"/>
              <a:gd name="T1" fmla="*/ 1471771250 h 584"/>
              <a:gd name="T2" fmla="*/ 483870000 w 960"/>
              <a:gd name="T3" fmla="*/ 20161250 h 584"/>
              <a:gd name="T4" fmla="*/ 2147483646 w 960"/>
              <a:gd name="T5" fmla="*/ 1350803750 h 584"/>
              <a:gd name="T6" fmla="*/ 0 60000 65536"/>
              <a:gd name="T7" fmla="*/ 0 60000 65536"/>
              <a:gd name="T8" fmla="*/ 0 60000 65536"/>
              <a:gd name="T9" fmla="*/ 0 w 960"/>
              <a:gd name="T10" fmla="*/ 0 h 584"/>
              <a:gd name="T11" fmla="*/ 960 w 960"/>
              <a:gd name="T12" fmla="*/ 584 h 584"/>
            </a:gdLst>
            <a:ahLst/>
            <a:cxnLst>
              <a:cxn ang="T6">
                <a:pos x="T0" y="T1"/>
              </a:cxn>
              <a:cxn ang="T7">
                <a:pos x="T2" y="T3"/>
              </a:cxn>
              <a:cxn ang="T8">
                <a:pos x="T4" y="T5"/>
              </a:cxn>
            </a:cxnLst>
            <a:rect l="T9" t="T10" r="T11" b="T12"/>
            <a:pathLst>
              <a:path w="960" h="584">
                <a:moveTo>
                  <a:pt x="0" y="584"/>
                </a:moveTo>
                <a:cubicBezTo>
                  <a:pt x="16" y="300"/>
                  <a:pt x="32" y="16"/>
                  <a:pt x="192" y="8"/>
                </a:cubicBezTo>
                <a:cubicBezTo>
                  <a:pt x="352" y="0"/>
                  <a:pt x="656" y="268"/>
                  <a:pt x="960" y="536"/>
                </a:cubicBezTo>
              </a:path>
            </a:pathLst>
          </a:custGeom>
          <a:noFill/>
          <a:ln w="34925" cap="flat">
            <a:solidFill>
              <a:srgbClr val="FFC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1169" name="Line 90">
            <a:extLst>
              <a:ext uri="{FF2B5EF4-FFF2-40B4-BE49-F238E27FC236}">
                <a16:creationId xmlns:a16="http://schemas.microsoft.com/office/drawing/2014/main" id="{D0A4B93B-D525-4DC5-A9A9-D661BBABCB66}"/>
              </a:ext>
            </a:extLst>
          </p:cNvPr>
          <p:cNvSpPr>
            <a:spLocks noChangeShapeType="1"/>
          </p:cNvSpPr>
          <p:nvPr/>
        </p:nvSpPr>
        <p:spPr bwMode="auto">
          <a:xfrm>
            <a:off x="10606272" y="6135678"/>
            <a:ext cx="756000" cy="0"/>
          </a:xfrm>
          <a:prstGeom prst="line">
            <a:avLst/>
          </a:prstGeom>
          <a:noFill/>
          <a:ln w="34925">
            <a:solidFill>
              <a:srgbClr val="8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1170" name="Text Box 91">
            <a:extLst>
              <a:ext uri="{FF2B5EF4-FFF2-40B4-BE49-F238E27FC236}">
                <a16:creationId xmlns:a16="http://schemas.microsoft.com/office/drawing/2014/main" id="{CC5019BD-4297-4D4D-A649-6D0D3968892A}"/>
              </a:ext>
            </a:extLst>
          </p:cNvPr>
          <p:cNvSpPr txBox="1">
            <a:spLocks noChangeArrowheads="1"/>
          </p:cNvSpPr>
          <p:nvPr/>
        </p:nvSpPr>
        <p:spPr bwMode="auto">
          <a:xfrm>
            <a:off x="8992549" y="5935564"/>
            <a:ext cx="1329018"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400" dirty="0">
                <a:latin typeface="微软雅黑" panose="020B0503020204020204" pitchFamily="34" charset="-122"/>
                <a:ea typeface="微软雅黑" panose="020B0503020204020204" pitchFamily="34" charset="-122"/>
              </a:rPr>
              <a:t>Register Stop</a:t>
            </a:r>
          </a:p>
        </p:txBody>
      </p:sp>
      <p:sp>
        <p:nvSpPr>
          <p:cNvPr id="91171" name="Line 92">
            <a:extLst>
              <a:ext uri="{FF2B5EF4-FFF2-40B4-BE49-F238E27FC236}">
                <a16:creationId xmlns:a16="http://schemas.microsoft.com/office/drawing/2014/main" id="{27DF885C-EE9D-4068-8F10-BEB5A984DFA0}"/>
              </a:ext>
            </a:extLst>
          </p:cNvPr>
          <p:cNvSpPr>
            <a:spLocks noChangeShapeType="1"/>
          </p:cNvSpPr>
          <p:nvPr/>
        </p:nvSpPr>
        <p:spPr bwMode="auto">
          <a:xfrm>
            <a:off x="10606272" y="5697137"/>
            <a:ext cx="756000" cy="0"/>
          </a:xfrm>
          <a:prstGeom prst="line">
            <a:avLst/>
          </a:prstGeom>
          <a:noFill/>
          <a:ln w="34925">
            <a:solidFill>
              <a:srgbClr val="FFC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1172" name="Text Box 93">
            <a:extLst>
              <a:ext uri="{FF2B5EF4-FFF2-40B4-BE49-F238E27FC236}">
                <a16:creationId xmlns:a16="http://schemas.microsoft.com/office/drawing/2014/main" id="{894AB16A-F8BF-4C13-A5AC-32D01390C9DC}"/>
              </a:ext>
            </a:extLst>
          </p:cNvPr>
          <p:cNvSpPr txBox="1">
            <a:spLocks noChangeArrowheads="1"/>
          </p:cNvSpPr>
          <p:nvPr/>
        </p:nvSpPr>
        <p:spPr bwMode="auto">
          <a:xfrm>
            <a:off x="8992549" y="5506265"/>
            <a:ext cx="8830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eaLnBrk="1" hangingPunct="1">
              <a:lnSpc>
                <a:spcPct val="100000"/>
              </a:lnSpc>
              <a:spcBef>
                <a:spcPct val="0"/>
              </a:spcBef>
              <a:buClrTx/>
              <a:buSzTx/>
              <a:buFontTx/>
              <a:buNone/>
            </a:pPr>
            <a:r>
              <a:rPr lang="en-US" altLang="zh-CN" sz="1400" dirty="0">
                <a:latin typeface="微软雅黑" panose="020B0503020204020204" pitchFamily="34" charset="-122"/>
                <a:ea typeface="微软雅黑" panose="020B0503020204020204" pitchFamily="34" charset="-122"/>
              </a:rPr>
              <a:t>Register</a:t>
            </a:r>
          </a:p>
        </p:txBody>
      </p:sp>
      <p:sp>
        <p:nvSpPr>
          <p:cNvPr id="91180" name="Text Box 251">
            <a:extLst>
              <a:ext uri="{FF2B5EF4-FFF2-40B4-BE49-F238E27FC236}">
                <a16:creationId xmlns:a16="http://schemas.microsoft.com/office/drawing/2014/main" id="{2C1B1E77-B79F-4F01-B09F-27FE6583EB49}"/>
              </a:ext>
            </a:extLst>
          </p:cNvPr>
          <p:cNvSpPr txBox="1">
            <a:spLocks noChangeArrowheads="1"/>
          </p:cNvSpPr>
          <p:nvPr/>
        </p:nvSpPr>
        <p:spPr bwMode="auto">
          <a:xfrm>
            <a:off x="6542097" y="5966401"/>
            <a:ext cx="92044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anose="020B0503040504020204" pitchFamily="34" charset="0"/>
                <a:ea typeface="华文细黑" panose="02010600040101010101" pitchFamily="2" charset="-122"/>
              </a:defRPr>
            </a:lvl1pPr>
            <a:lvl2pPr marL="742950" indent="-285750">
              <a:lnSpc>
                <a:spcPct val="140000"/>
              </a:lnSpc>
              <a:spcBef>
                <a:spcPct val="30000"/>
              </a:spcBef>
              <a:buClr>
                <a:srgbClr val="080808"/>
              </a:buClr>
              <a:buSzPct val="50000"/>
              <a:buFont typeface="Wingdings" panose="05000000000000000000" pitchFamily="2" charset="2"/>
              <a:buChar char="p"/>
              <a:defRPr sz="2000">
                <a:solidFill>
                  <a:schemeClr val="tx1"/>
                </a:solidFill>
                <a:latin typeface="FrutigerNext LT Regular" panose="020B0503040504020204"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Regular" panose="020B0503040504020204" pitchFamily="34" charset="0"/>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panose="020B0603040504020204" pitchFamily="34" charset="0"/>
                <a:ea typeface="华文细黑" panose="02010600040101010101" pitchFamily="2" charset="-122"/>
              </a:defRPr>
            </a:lvl4pPr>
            <a:lvl5pPr marL="2057400" indent="-228600">
              <a:lnSpc>
                <a:spcPct val="140000"/>
              </a:lnSpc>
              <a:spcBef>
                <a:spcPct val="30000"/>
              </a:spcBef>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panose="020B0603040504020204" pitchFamily="34" charset="0"/>
              <a:buChar char="~"/>
              <a:defRPr sz="1600">
                <a:solidFill>
                  <a:schemeClr val="tx1"/>
                </a:solidFill>
                <a:latin typeface="FrutigerNext LT Medium" panose="020B0603040504020204" pitchFamily="34" charset="0"/>
                <a:ea typeface="华文细黑" panose="02010600040101010101" pitchFamily="2" charset="-122"/>
              </a:defRPr>
            </a:lvl9pPr>
          </a:lstStyle>
          <a:p>
            <a:pPr algn="just" eaLnBrk="1" hangingPunct="1">
              <a:lnSpc>
                <a:spcPct val="100000"/>
              </a:lnSpc>
              <a:spcBef>
                <a:spcPct val="0"/>
              </a:spcBef>
              <a:buClrTx/>
              <a:buSzTx/>
              <a:buFontTx/>
              <a:buNone/>
            </a:pPr>
            <a:r>
              <a:rPr lang="zh-CN" altLang="en-US" sz="1600" dirty="0">
                <a:latin typeface="微软雅黑" panose="020B0503020204020204" pitchFamily="34" charset="-122"/>
                <a:ea typeface="微软雅黑" panose="020B0503020204020204" pitchFamily="34" charset="-122"/>
              </a:rPr>
              <a:t>接受者</a:t>
            </a:r>
            <a:r>
              <a:rPr lang="en-US" altLang="zh-CN" sz="1600" dirty="0">
                <a:latin typeface="微软雅黑" panose="020B0503020204020204" pitchFamily="34" charset="-122"/>
                <a:ea typeface="微软雅黑" panose="020B0503020204020204" pitchFamily="34" charset="-122"/>
              </a:rPr>
              <a:t>2</a:t>
            </a:r>
          </a:p>
        </p:txBody>
      </p:sp>
      <p:pic>
        <p:nvPicPr>
          <p:cNvPr id="195" name="图片 194" descr="通用服务器-蓝.png">
            <a:extLst>
              <a:ext uri="{FF2B5EF4-FFF2-40B4-BE49-F238E27FC236}">
                <a16:creationId xmlns:a16="http://schemas.microsoft.com/office/drawing/2014/main" id="{62D8F402-4110-45EA-A8BE-1EB1A60BA280}"/>
              </a:ext>
            </a:extLst>
          </p:cNvPr>
          <p:cNvPicPr>
            <a:picLocks noChangeAspect="1"/>
          </p:cNvPicPr>
          <p:nvPr/>
        </p:nvPicPr>
        <p:blipFill>
          <a:blip r:embed="rId3" cstate="print"/>
          <a:stretch>
            <a:fillRect/>
          </a:stretch>
        </p:blipFill>
        <p:spPr>
          <a:xfrm>
            <a:off x="1733494" y="2919376"/>
            <a:ext cx="648000" cy="690870"/>
          </a:xfrm>
          <a:prstGeom prst="rect">
            <a:avLst/>
          </a:prstGeom>
        </p:spPr>
      </p:pic>
      <p:pic>
        <p:nvPicPr>
          <p:cNvPr id="196" name="图片 195" descr="PC.png">
            <a:extLst>
              <a:ext uri="{FF2B5EF4-FFF2-40B4-BE49-F238E27FC236}">
                <a16:creationId xmlns:a16="http://schemas.microsoft.com/office/drawing/2014/main" id="{820BDCFC-6E34-4773-8EB2-0CB87F5E3CEB}"/>
              </a:ext>
            </a:extLst>
          </p:cNvPr>
          <p:cNvPicPr>
            <a:picLocks noChangeAspect="1"/>
          </p:cNvPicPr>
          <p:nvPr/>
        </p:nvPicPr>
        <p:blipFill>
          <a:blip r:embed="rId4" cstate="print"/>
          <a:stretch>
            <a:fillRect/>
          </a:stretch>
        </p:blipFill>
        <p:spPr>
          <a:xfrm>
            <a:off x="6587020" y="5292206"/>
            <a:ext cx="720000" cy="575316"/>
          </a:xfrm>
          <a:prstGeom prst="rect">
            <a:avLst/>
          </a:prstGeom>
        </p:spPr>
      </p:pic>
      <p:pic>
        <p:nvPicPr>
          <p:cNvPr id="197" name="Picture 2" descr="G:\做的项目\公共\扁平图标切换\更新2015_01_21\oss扁平图标库2015_01_21更新-04.png">
            <a:extLst>
              <a:ext uri="{FF2B5EF4-FFF2-40B4-BE49-F238E27FC236}">
                <a16:creationId xmlns:a16="http://schemas.microsoft.com/office/drawing/2014/main" id="{307BDB44-1DFA-4BAD-8BC6-FD709C8BFD3F}"/>
              </a:ext>
            </a:extLst>
          </p:cNvPr>
          <p:cNvPicPr>
            <a:picLocks noChangeAspect="1" noChangeArrowheads="1"/>
          </p:cNvPicPr>
          <p:nvPr/>
        </p:nvPicPr>
        <p:blipFill>
          <a:blip r:embed="rId5" cstate="print"/>
          <a:stretch>
            <a:fillRect/>
          </a:stretch>
        </p:blipFill>
        <p:spPr bwMode="auto">
          <a:xfrm>
            <a:off x="4993533" y="1613397"/>
            <a:ext cx="720000" cy="671183"/>
          </a:xfrm>
          <a:prstGeom prst="rect">
            <a:avLst/>
          </a:prstGeom>
          <a:noFill/>
        </p:spPr>
      </p:pic>
      <p:pic>
        <p:nvPicPr>
          <p:cNvPr id="198" name="图片 197" descr="PC.png">
            <a:extLst>
              <a:ext uri="{FF2B5EF4-FFF2-40B4-BE49-F238E27FC236}">
                <a16:creationId xmlns:a16="http://schemas.microsoft.com/office/drawing/2014/main" id="{7EE72C0F-92D0-4F98-841C-42994B0F5FF5}"/>
              </a:ext>
            </a:extLst>
          </p:cNvPr>
          <p:cNvPicPr>
            <a:picLocks noChangeAspect="1"/>
          </p:cNvPicPr>
          <p:nvPr/>
        </p:nvPicPr>
        <p:blipFill>
          <a:blip r:embed="rId4" cstate="print"/>
          <a:stretch>
            <a:fillRect/>
          </a:stretch>
        </p:blipFill>
        <p:spPr>
          <a:xfrm>
            <a:off x="6795754" y="1677430"/>
            <a:ext cx="720000" cy="575316"/>
          </a:xfrm>
          <a:prstGeom prst="rect">
            <a:avLst/>
          </a:prstGeom>
        </p:spPr>
      </p:pic>
      <p:pic>
        <p:nvPicPr>
          <p:cNvPr id="199" name="Picture 2" descr="G:\做的项目\公共\扁平图标切换\更新2015_01_21\oss扁平图标库2015_01_21更新-04.png">
            <a:extLst>
              <a:ext uri="{FF2B5EF4-FFF2-40B4-BE49-F238E27FC236}">
                <a16:creationId xmlns:a16="http://schemas.microsoft.com/office/drawing/2014/main" id="{6E9462E3-0DA5-4706-B3AD-F793850D94C7}"/>
              </a:ext>
            </a:extLst>
          </p:cNvPr>
          <p:cNvPicPr>
            <a:picLocks noChangeAspect="1" noChangeArrowheads="1"/>
          </p:cNvPicPr>
          <p:nvPr/>
        </p:nvPicPr>
        <p:blipFill>
          <a:blip r:embed="rId5" cstate="print"/>
          <a:stretch>
            <a:fillRect/>
          </a:stretch>
        </p:blipFill>
        <p:spPr bwMode="auto">
          <a:xfrm>
            <a:off x="3150446" y="2929220"/>
            <a:ext cx="720000" cy="671183"/>
          </a:xfrm>
          <a:prstGeom prst="rect">
            <a:avLst/>
          </a:prstGeom>
          <a:noFill/>
        </p:spPr>
      </p:pic>
      <p:pic>
        <p:nvPicPr>
          <p:cNvPr id="200" name="Picture 2" descr="G:\做的项目\公共\扁平图标切换\更新2015_01_21\oss扁平图标库2015_01_21更新-04.png">
            <a:extLst>
              <a:ext uri="{FF2B5EF4-FFF2-40B4-BE49-F238E27FC236}">
                <a16:creationId xmlns:a16="http://schemas.microsoft.com/office/drawing/2014/main" id="{ECA40C3F-B917-450C-AB03-6D836056072B}"/>
              </a:ext>
            </a:extLst>
          </p:cNvPr>
          <p:cNvPicPr>
            <a:picLocks noChangeAspect="1" noChangeArrowheads="1"/>
          </p:cNvPicPr>
          <p:nvPr/>
        </p:nvPicPr>
        <p:blipFill>
          <a:blip r:embed="rId5" cstate="print"/>
          <a:stretch>
            <a:fillRect/>
          </a:stretch>
        </p:blipFill>
        <p:spPr bwMode="auto">
          <a:xfrm>
            <a:off x="4980039" y="2929220"/>
            <a:ext cx="720000" cy="671183"/>
          </a:xfrm>
          <a:prstGeom prst="rect">
            <a:avLst/>
          </a:prstGeom>
          <a:noFill/>
        </p:spPr>
      </p:pic>
      <p:pic>
        <p:nvPicPr>
          <p:cNvPr id="202" name="Picture 2" descr="G:\做的项目\公共\扁平图标切换\更新2015_01_21\oss扁平图标库2015_01_21更新-04.png">
            <a:extLst>
              <a:ext uri="{FF2B5EF4-FFF2-40B4-BE49-F238E27FC236}">
                <a16:creationId xmlns:a16="http://schemas.microsoft.com/office/drawing/2014/main" id="{9550BA41-65A4-4F29-BF1C-E591BEDB7CC0}"/>
              </a:ext>
            </a:extLst>
          </p:cNvPr>
          <p:cNvPicPr>
            <a:picLocks noChangeAspect="1" noChangeArrowheads="1"/>
          </p:cNvPicPr>
          <p:nvPr/>
        </p:nvPicPr>
        <p:blipFill>
          <a:blip r:embed="rId5" cstate="print"/>
          <a:stretch>
            <a:fillRect/>
          </a:stretch>
        </p:blipFill>
        <p:spPr bwMode="auto">
          <a:xfrm>
            <a:off x="6566020" y="4155165"/>
            <a:ext cx="720000" cy="67118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1544259"/>
                                        </p:tgtEl>
                                        <p:attrNameLst>
                                          <p:attrName>style.visibility</p:attrName>
                                        </p:attrNameLst>
                                      </p:cBhvr>
                                      <p:to>
                                        <p:strVal val="visible"/>
                                      </p:to>
                                    </p:set>
                                    <p:animEffect transition="in" filter="wipe(right)">
                                      <p:cBhvr>
                                        <p:cTn id="7" dur="500"/>
                                        <p:tgtEl>
                                          <p:spTgt spid="1544259"/>
                                        </p:tgtEl>
                                      </p:cBhvr>
                                    </p:animEffect>
                                  </p:childTnLst>
                                </p:cTn>
                              </p:par>
                              <p:par>
                                <p:cTn id="8" presetID="22" presetClass="entr" presetSubtype="4" fill="hold" nodeType="withEffect">
                                  <p:stCondLst>
                                    <p:cond delay="0"/>
                                  </p:stCondLst>
                                  <p:childTnLst>
                                    <p:set>
                                      <p:cBhvr>
                                        <p:cTn id="9" dur="1" fill="hold">
                                          <p:stCondLst>
                                            <p:cond delay="0"/>
                                          </p:stCondLst>
                                        </p:cTn>
                                        <p:tgtEl>
                                          <p:spTgt spid="1544258"/>
                                        </p:tgtEl>
                                        <p:attrNameLst>
                                          <p:attrName>style.visibility</p:attrName>
                                        </p:attrNameLst>
                                      </p:cBhvr>
                                      <p:to>
                                        <p:strVal val="visible"/>
                                      </p:to>
                                    </p:set>
                                    <p:animEffect transition="in" filter="wipe(down)">
                                      <p:cBhvr>
                                        <p:cTn id="10" dur="500"/>
                                        <p:tgtEl>
                                          <p:spTgt spid="154425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1544264"/>
                                        </p:tgtEl>
                                        <p:attrNameLst>
                                          <p:attrName>style.visibility</p:attrName>
                                        </p:attrNameLst>
                                      </p:cBhvr>
                                      <p:to>
                                        <p:strVal val="visible"/>
                                      </p:to>
                                    </p:set>
                                    <p:animEffect transition="in" filter="wipe(down)">
                                      <p:cBhvr>
                                        <p:cTn id="15" dur="500"/>
                                        <p:tgtEl>
                                          <p:spTgt spid="1544264"/>
                                        </p:tgtEl>
                                      </p:cBhvr>
                                    </p:animEffect>
                                  </p:childTnLst>
                                </p:cTn>
                              </p:par>
                              <p:par>
                                <p:cTn id="16" presetID="22" presetClass="entr" presetSubtype="1" fill="hold" nodeType="withEffect">
                                  <p:stCondLst>
                                    <p:cond delay="0"/>
                                  </p:stCondLst>
                                  <p:childTnLst>
                                    <p:set>
                                      <p:cBhvr>
                                        <p:cTn id="17" dur="1" fill="hold">
                                          <p:stCondLst>
                                            <p:cond delay="0"/>
                                          </p:stCondLst>
                                        </p:cTn>
                                        <p:tgtEl>
                                          <p:spTgt spid="1544265"/>
                                        </p:tgtEl>
                                        <p:attrNameLst>
                                          <p:attrName>style.visibility</p:attrName>
                                        </p:attrNameLst>
                                      </p:cBhvr>
                                      <p:to>
                                        <p:strVal val="visible"/>
                                      </p:to>
                                    </p:set>
                                    <p:animEffect transition="in" filter="wipe(up)">
                                      <p:cBhvr>
                                        <p:cTn id="18" dur="500"/>
                                        <p:tgtEl>
                                          <p:spTgt spid="154426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544268"/>
                                        </p:tgtEl>
                                        <p:attrNameLst>
                                          <p:attrName>style.visibility</p:attrName>
                                        </p:attrNameLst>
                                      </p:cBhvr>
                                      <p:to>
                                        <p:strVal val="visible"/>
                                      </p:to>
                                    </p:set>
                                    <p:animEffect transition="in" filter="wipe(left)">
                                      <p:cBhvr>
                                        <p:cTn id="23" dur="500"/>
                                        <p:tgtEl>
                                          <p:spTgt spid="154426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544281"/>
                                        </p:tgtEl>
                                        <p:attrNameLst>
                                          <p:attrName>style.visibility</p:attrName>
                                        </p:attrNameLst>
                                      </p:cBhvr>
                                      <p:to>
                                        <p:strVal val="visible"/>
                                      </p:to>
                                    </p:set>
                                    <p:animEffect transition="in" filter="wipe(left)">
                                      <p:cBhvr>
                                        <p:cTn id="28" dur="500"/>
                                        <p:tgtEl>
                                          <p:spTgt spid="154428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2" fill="hold" nodeType="clickEffect">
                                  <p:stCondLst>
                                    <p:cond delay="0"/>
                                  </p:stCondLst>
                                  <p:childTnLst>
                                    <p:set>
                                      <p:cBhvr>
                                        <p:cTn id="32" dur="1" fill="hold">
                                          <p:stCondLst>
                                            <p:cond delay="0"/>
                                          </p:stCondLst>
                                        </p:cTn>
                                        <p:tgtEl>
                                          <p:spTgt spid="1544280"/>
                                        </p:tgtEl>
                                        <p:attrNameLst>
                                          <p:attrName>style.visibility</p:attrName>
                                        </p:attrNameLst>
                                      </p:cBhvr>
                                      <p:to>
                                        <p:strVal val="visible"/>
                                      </p:to>
                                    </p:set>
                                    <p:animEffect transition="in" filter="wipe(right)">
                                      <p:cBhvr>
                                        <p:cTn id="33" dur="500"/>
                                        <p:tgtEl>
                                          <p:spTgt spid="154428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2" fill="hold" nodeType="clickEffect">
                                  <p:stCondLst>
                                    <p:cond delay="0"/>
                                  </p:stCondLst>
                                  <p:childTnLst>
                                    <p:set>
                                      <p:cBhvr>
                                        <p:cTn id="37" dur="1" fill="hold">
                                          <p:stCondLst>
                                            <p:cond delay="0"/>
                                          </p:stCondLst>
                                        </p:cTn>
                                        <p:tgtEl>
                                          <p:spTgt spid="1544278"/>
                                        </p:tgtEl>
                                        <p:attrNameLst>
                                          <p:attrName>style.visibility</p:attrName>
                                        </p:attrNameLst>
                                      </p:cBhvr>
                                      <p:to>
                                        <p:strVal val="visible"/>
                                      </p:to>
                                    </p:set>
                                    <p:animEffect transition="in" filter="wipe(right)">
                                      <p:cBhvr>
                                        <p:cTn id="38" dur="500"/>
                                        <p:tgtEl>
                                          <p:spTgt spid="154427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544268"/>
                                        </p:tgtEl>
                                        <p:attrNameLst>
                                          <p:attrName>style.visibility</p:attrName>
                                        </p:attrNameLst>
                                      </p:cBhvr>
                                      <p:to>
                                        <p:strVal val="visible"/>
                                      </p:to>
                                    </p:set>
                                    <p:animEffect transition="in" filter="wipe(left)">
                                      <p:cBhvr>
                                        <p:cTn id="43" dur="500"/>
                                        <p:tgtEl>
                                          <p:spTgt spid="1544268"/>
                                        </p:tgtEl>
                                      </p:cBhvr>
                                    </p:animEffect>
                                  </p:childTnLst>
                                </p:cTn>
                              </p:par>
                            </p:childTnLst>
                          </p:cTn>
                        </p:par>
                        <p:par>
                          <p:cTn id="44" fill="hold" nodeType="afterGroup">
                            <p:stCondLst>
                              <p:cond delay="500"/>
                            </p:stCondLst>
                            <p:childTnLst>
                              <p:par>
                                <p:cTn id="45" presetID="22" presetClass="entr" presetSubtype="8" fill="hold" nodeType="afterEffect">
                                  <p:stCondLst>
                                    <p:cond delay="0"/>
                                  </p:stCondLst>
                                  <p:childTnLst>
                                    <p:set>
                                      <p:cBhvr>
                                        <p:cTn id="46" dur="1" fill="hold">
                                          <p:stCondLst>
                                            <p:cond delay="0"/>
                                          </p:stCondLst>
                                        </p:cTn>
                                        <p:tgtEl>
                                          <p:spTgt spid="1544269"/>
                                        </p:tgtEl>
                                        <p:attrNameLst>
                                          <p:attrName>style.visibility</p:attrName>
                                        </p:attrNameLst>
                                      </p:cBhvr>
                                      <p:to>
                                        <p:strVal val="visible"/>
                                      </p:to>
                                    </p:set>
                                    <p:animEffect transition="in" filter="wipe(left)">
                                      <p:cBhvr>
                                        <p:cTn id="47" dur="500"/>
                                        <p:tgtEl>
                                          <p:spTgt spid="1544269"/>
                                        </p:tgtEl>
                                      </p:cBhvr>
                                    </p:animEffect>
                                  </p:childTnLst>
                                </p:cTn>
                              </p:par>
                            </p:childTnLst>
                          </p:cTn>
                        </p:par>
                        <p:par>
                          <p:cTn id="48" fill="hold" nodeType="afterGroup">
                            <p:stCondLst>
                              <p:cond delay="1000"/>
                            </p:stCondLst>
                            <p:childTnLst>
                              <p:par>
                                <p:cTn id="49" presetID="22" presetClass="entr" presetSubtype="4" fill="hold" nodeType="afterEffect">
                                  <p:stCondLst>
                                    <p:cond delay="0"/>
                                  </p:stCondLst>
                                  <p:childTnLst>
                                    <p:set>
                                      <p:cBhvr>
                                        <p:cTn id="50" dur="1" fill="hold">
                                          <p:stCondLst>
                                            <p:cond delay="0"/>
                                          </p:stCondLst>
                                        </p:cTn>
                                        <p:tgtEl>
                                          <p:spTgt spid="1544270"/>
                                        </p:tgtEl>
                                        <p:attrNameLst>
                                          <p:attrName>style.visibility</p:attrName>
                                        </p:attrNameLst>
                                      </p:cBhvr>
                                      <p:to>
                                        <p:strVal val="visible"/>
                                      </p:to>
                                    </p:set>
                                    <p:animEffect transition="in" filter="wipe(down)">
                                      <p:cBhvr>
                                        <p:cTn id="51" dur="500"/>
                                        <p:tgtEl>
                                          <p:spTgt spid="1544270"/>
                                        </p:tgtEl>
                                      </p:cBhvr>
                                    </p:animEffect>
                                  </p:childTnLst>
                                </p:cTn>
                              </p:par>
                              <p:par>
                                <p:cTn id="52" presetID="22" presetClass="entr" presetSubtype="1" fill="hold" nodeType="withEffect">
                                  <p:stCondLst>
                                    <p:cond delay="0"/>
                                  </p:stCondLst>
                                  <p:childTnLst>
                                    <p:set>
                                      <p:cBhvr>
                                        <p:cTn id="53" dur="1" fill="hold">
                                          <p:stCondLst>
                                            <p:cond delay="0"/>
                                          </p:stCondLst>
                                        </p:cTn>
                                        <p:tgtEl>
                                          <p:spTgt spid="1544271"/>
                                        </p:tgtEl>
                                        <p:attrNameLst>
                                          <p:attrName>style.visibility</p:attrName>
                                        </p:attrNameLst>
                                      </p:cBhvr>
                                      <p:to>
                                        <p:strVal val="visible"/>
                                      </p:to>
                                    </p:set>
                                    <p:animEffect transition="in" filter="wipe(up)">
                                      <p:cBhvr>
                                        <p:cTn id="54" dur="500"/>
                                        <p:tgtEl>
                                          <p:spTgt spid="1544271"/>
                                        </p:tgtEl>
                                      </p:cBhvr>
                                    </p:animEffect>
                                  </p:childTnLst>
                                </p:cTn>
                              </p:par>
                            </p:childTnLst>
                          </p:cTn>
                        </p:par>
                        <p:par>
                          <p:cTn id="55" fill="hold" nodeType="afterGroup">
                            <p:stCondLst>
                              <p:cond delay="1500"/>
                            </p:stCondLst>
                            <p:childTnLst>
                              <p:par>
                                <p:cTn id="56" presetID="22" presetClass="entr" presetSubtype="8" fill="hold" nodeType="afterEffect">
                                  <p:stCondLst>
                                    <p:cond delay="0"/>
                                  </p:stCondLst>
                                  <p:childTnLst>
                                    <p:set>
                                      <p:cBhvr>
                                        <p:cTn id="57" dur="1" fill="hold">
                                          <p:stCondLst>
                                            <p:cond delay="0"/>
                                          </p:stCondLst>
                                        </p:cTn>
                                        <p:tgtEl>
                                          <p:spTgt spid="1544273"/>
                                        </p:tgtEl>
                                        <p:attrNameLst>
                                          <p:attrName>style.visibility</p:attrName>
                                        </p:attrNameLst>
                                      </p:cBhvr>
                                      <p:to>
                                        <p:strVal val="visible"/>
                                      </p:to>
                                    </p:set>
                                    <p:animEffect transition="in" filter="wipe(left)">
                                      <p:cBhvr>
                                        <p:cTn id="58" dur="500"/>
                                        <p:tgtEl>
                                          <p:spTgt spid="1544273"/>
                                        </p:tgtEl>
                                      </p:cBhvr>
                                    </p:animEffect>
                                  </p:childTnLst>
                                </p:cTn>
                              </p:par>
                              <p:par>
                                <p:cTn id="59" presetID="22" presetClass="entr" presetSubtype="1" fill="hold" nodeType="withEffect">
                                  <p:stCondLst>
                                    <p:cond delay="0"/>
                                  </p:stCondLst>
                                  <p:childTnLst>
                                    <p:set>
                                      <p:cBhvr>
                                        <p:cTn id="60" dur="1" fill="hold">
                                          <p:stCondLst>
                                            <p:cond delay="0"/>
                                          </p:stCondLst>
                                        </p:cTn>
                                        <p:tgtEl>
                                          <p:spTgt spid="1544272"/>
                                        </p:tgtEl>
                                        <p:attrNameLst>
                                          <p:attrName>style.visibility</p:attrName>
                                        </p:attrNameLst>
                                      </p:cBhvr>
                                      <p:to>
                                        <p:strVal val="visible"/>
                                      </p:to>
                                    </p:set>
                                    <p:animEffect transition="in" filter="wipe(up)">
                                      <p:cBhvr>
                                        <p:cTn id="61" dur="500"/>
                                        <p:tgtEl>
                                          <p:spTgt spid="1544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4">
            <a:extLst>
              <a:ext uri="{FF2B5EF4-FFF2-40B4-BE49-F238E27FC236}">
                <a16:creationId xmlns:a16="http://schemas.microsoft.com/office/drawing/2014/main" id="{39AFAA70-2663-4625-99AD-17455E0BD8ED}"/>
              </a:ext>
            </a:extLst>
          </p:cNvPr>
          <p:cNvSpPr>
            <a:spLocks noGrp="1" noChangeArrowheads="1"/>
          </p:cNvSpPr>
          <p:nvPr>
            <p:ph sz="quarter" idx="10"/>
          </p:nvPr>
        </p:nvSpPr>
        <p:spPr/>
        <p:txBody>
          <a:bodyPr/>
          <a:lstStyle/>
          <a:p>
            <a:r>
              <a:rPr lang="en-US" altLang="zh-CN" dirty="0"/>
              <a:t>PIM-SM</a:t>
            </a:r>
            <a:r>
              <a:rPr lang="zh-CN" altLang="en-US" dirty="0"/>
              <a:t>协议机制</a:t>
            </a:r>
            <a:endParaRPr lang="en-US" altLang="zh-CN" dirty="0"/>
          </a:p>
          <a:p>
            <a:r>
              <a:rPr lang="en-US" altLang="zh-CN" dirty="0"/>
              <a:t>IPv6 PIM-SM</a:t>
            </a:r>
            <a:r>
              <a:rPr lang="zh-CN" altLang="en-US" dirty="0"/>
              <a:t>配置</a:t>
            </a:r>
          </a:p>
          <a:p>
            <a:r>
              <a:rPr lang="en-US" altLang="zh-CN" dirty="0"/>
              <a:t>IPv6 PIM-SSM</a:t>
            </a:r>
            <a:r>
              <a:rPr lang="zh-CN" altLang="en-US" dirty="0"/>
              <a:t>工作原理</a:t>
            </a:r>
            <a:endParaRPr lang="en-US" altLang="zh-CN" dirty="0"/>
          </a:p>
          <a:p>
            <a:r>
              <a:rPr lang="zh-CN" altLang="en-US" dirty="0"/>
              <a:t>组播路由管理</a:t>
            </a:r>
          </a:p>
          <a:p>
            <a:r>
              <a:rPr lang="en-US" altLang="zh-CN" dirty="0"/>
              <a:t>IPv6</a:t>
            </a:r>
            <a:r>
              <a:rPr lang="zh-CN" altLang="en-US" dirty="0"/>
              <a:t>组播典型应用</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8">
            <a:extLst>
              <a:ext uri="{FF2B5EF4-FFF2-40B4-BE49-F238E27FC236}">
                <a16:creationId xmlns:a16="http://schemas.microsoft.com/office/drawing/2014/main" id="{AA5D8901-45EA-4470-934F-8122AF6D5489}"/>
              </a:ext>
            </a:extLst>
          </p:cNvPr>
          <p:cNvSpPr>
            <a:spLocks noGrp="1" noChangeArrowheads="1"/>
          </p:cNvSpPr>
          <p:nvPr>
            <p:ph type="body" sz="quarter" idx="10"/>
          </p:nvPr>
        </p:nvSpPr>
        <p:spPr/>
        <p:txBody>
          <a:bodyPr/>
          <a:lstStyle/>
          <a:p>
            <a:r>
              <a:rPr lang="en-US" altLang="zh-CN" dirty="0"/>
              <a:t>IPv6 PIM-SM</a:t>
            </a:r>
            <a:r>
              <a:rPr lang="zh-CN" altLang="en-US" dirty="0"/>
              <a:t>和</a:t>
            </a:r>
            <a:r>
              <a:rPr lang="en-US" altLang="zh-CN" dirty="0"/>
              <a:t>IPv4 PIM-SM</a:t>
            </a:r>
            <a:r>
              <a:rPr lang="zh-CN" altLang="en-US" dirty="0"/>
              <a:t>有哪些不同？</a:t>
            </a:r>
          </a:p>
          <a:p>
            <a:r>
              <a:rPr lang="en-US" altLang="zh-CN" dirty="0"/>
              <a:t>IPv6 PIM-SSM</a:t>
            </a:r>
            <a:r>
              <a:rPr lang="zh-CN" altLang="en-US" dirty="0"/>
              <a:t>的工作机制是怎样的？</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9" name="Rectangle 6">
            <a:extLst>
              <a:ext uri="{FF2B5EF4-FFF2-40B4-BE49-F238E27FC236}">
                <a16:creationId xmlns:a16="http://schemas.microsoft.com/office/drawing/2014/main" id="{97FD59BE-DD1C-4983-8E67-D8806636FCE8}"/>
              </a:ext>
            </a:extLst>
          </p:cNvPr>
          <p:cNvSpPr>
            <a:spLocks noGrp="1" noChangeArrowheads="1"/>
          </p:cNvSpPr>
          <p:nvPr>
            <p:ph type="title"/>
          </p:nvPr>
        </p:nvSpPr>
        <p:spPr/>
        <p:txBody>
          <a:bodyPr/>
          <a:lstStyle/>
          <a:p>
            <a:r>
              <a:rPr lang="zh-CN" altLang="en-US" dirty="0"/>
              <a:t>组播相关协议</a:t>
            </a:r>
          </a:p>
        </p:txBody>
      </p:sp>
      <p:sp>
        <p:nvSpPr>
          <p:cNvPr id="23560" name="Rectangle 7">
            <a:extLst>
              <a:ext uri="{FF2B5EF4-FFF2-40B4-BE49-F238E27FC236}">
                <a16:creationId xmlns:a16="http://schemas.microsoft.com/office/drawing/2014/main" id="{F43B1F5C-BCC8-40E1-9CED-BD0EA5CE4D0D}"/>
              </a:ext>
            </a:extLst>
          </p:cNvPr>
          <p:cNvSpPr>
            <a:spLocks noGrp="1" noChangeArrowheads="1"/>
          </p:cNvSpPr>
          <p:nvPr>
            <p:ph type="body" sz="quarter" idx="10"/>
          </p:nvPr>
        </p:nvSpPr>
        <p:spPr>
          <a:xfrm>
            <a:off x="912286" y="1233488"/>
            <a:ext cx="10560048" cy="4680000"/>
          </a:xfrm>
        </p:spPr>
        <p:txBody>
          <a:bodyPr/>
          <a:lstStyle/>
          <a:p>
            <a:r>
              <a:rPr lang="zh-CN" altLang="en-US" dirty="0"/>
              <a:t>组播协议包括用于主机注册的组播组管理协议，和用于组播选路转发的组播路由协议。</a:t>
            </a:r>
          </a:p>
        </p:txBody>
      </p:sp>
      <p:grpSp>
        <p:nvGrpSpPr>
          <p:cNvPr id="2" name="组合 1">
            <a:extLst>
              <a:ext uri="{FF2B5EF4-FFF2-40B4-BE49-F238E27FC236}">
                <a16:creationId xmlns:a16="http://schemas.microsoft.com/office/drawing/2014/main" id="{6228BB08-984E-40C4-A346-F664BA44E68F}"/>
              </a:ext>
            </a:extLst>
          </p:cNvPr>
          <p:cNvGrpSpPr/>
          <p:nvPr/>
        </p:nvGrpSpPr>
        <p:grpSpPr>
          <a:xfrm>
            <a:off x="2388349" y="2457104"/>
            <a:ext cx="8424936" cy="3456384"/>
            <a:chOff x="2388349" y="2457104"/>
            <a:chExt cx="8424936" cy="3456384"/>
          </a:xfrm>
        </p:grpSpPr>
        <p:pic>
          <p:nvPicPr>
            <p:cNvPr id="47" name="图片 46" descr="网络云4.png">
              <a:extLst>
                <a:ext uri="{FF2B5EF4-FFF2-40B4-BE49-F238E27FC236}">
                  <a16:creationId xmlns:a16="http://schemas.microsoft.com/office/drawing/2014/main" id="{0B7773C7-DD85-47C5-B0AB-8B860404824C}"/>
                </a:ext>
              </a:extLst>
            </p:cNvPr>
            <p:cNvPicPr>
              <a:picLocks noChangeAspect="1"/>
            </p:cNvPicPr>
            <p:nvPr/>
          </p:nvPicPr>
          <p:blipFill>
            <a:blip r:embed="rId3" cstate="print"/>
            <a:stretch>
              <a:fillRect/>
            </a:stretch>
          </p:blipFill>
          <p:spPr>
            <a:xfrm>
              <a:off x="6519712" y="3293108"/>
              <a:ext cx="2311759" cy="1648449"/>
            </a:xfrm>
            <a:prstGeom prst="rect">
              <a:avLst/>
            </a:prstGeom>
          </p:spPr>
        </p:pic>
        <p:pic>
          <p:nvPicPr>
            <p:cNvPr id="48" name="图片 47" descr="网络云4.png">
              <a:extLst>
                <a:ext uri="{FF2B5EF4-FFF2-40B4-BE49-F238E27FC236}">
                  <a16:creationId xmlns:a16="http://schemas.microsoft.com/office/drawing/2014/main" id="{CCB36E03-D178-4CAA-B9D6-BED7A4CF3358}"/>
                </a:ext>
              </a:extLst>
            </p:cNvPr>
            <p:cNvPicPr>
              <a:picLocks noChangeAspect="1"/>
            </p:cNvPicPr>
            <p:nvPr/>
          </p:nvPicPr>
          <p:blipFill>
            <a:blip r:embed="rId3" cstate="print"/>
            <a:stretch>
              <a:fillRect/>
            </a:stretch>
          </p:blipFill>
          <p:spPr>
            <a:xfrm>
              <a:off x="3481786" y="3629089"/>
              <a:ext cx="2330274" cy="1421943"/>
            </a:xfrm>
            <a:prstGeom prst="rect">
              <a:avLst/>
            </a:prstGeom>
          </p:spPr>
        </p:pic>
        <p:pic>
          <p:nvPicPr>
            <p:cNvPr id="49" name="图片 48" descr="PC.png">
              <a:extLst>
                <a:ext uri="{FF2B5EF4-FFF2-40B4-BE49-F238E27FC236}">
                  <a16:creationId xmlns:a16="http://schemas.microsoft.com/office/drawing/2014/main" id="{3F2D8324-5C6A-4DEF-8F9A-3AD34CD8F9D3}"/>
                </a:ext>
              </a:extLst>
            </p:cNvPr>
            <p:cNvPicPr>
              <a:picLocks noChangeAspect="1"/>
            </p:cNvPicPr>
            <p:nvPr/>
          </p:nvPicPr>
          <p:blipFill>
            <a:blip r:embed="rId4" cstate="print"/>
            <a:stretch>
              <a:fillRect/>
            </a:stretch>
          </p:blipFill>
          <p:spPr>
            <a:xfrm>
              <a:off x="9754710" y="4310788"/>
              <a:ext cx="662531" cy="508824"/>
            </a:xfrm>
            <a:prstGeom prst="rect">
              <a:avLst/>
            </a:prstGeom>
          </p:spPr>
        </p:pic>
        <p:cxnSp>
          <p:nvCxnSpPr>
            <p:cNvPr id="50" name="直接连接符 49">
              <a:extLst>
                <a:ext uri="{FF2B5EF4-FFF2-40B4-BE49-F238E27FC236}">
                  <a16:creationId xmlns:a16="http://schemas.microsoft.com/office/drawing/2014/main" id="{85DB339E-CAA8-412C-BF43-957F56ADBCF4}"/>
                </a:ext>
              </a:extLst>
            </p:cNvPr>
            <p:cNvCxnSpPr>
              <a:cxnSpLocks/>
            </p:cNvCxnSpPr>
            <p:nvPr/>
          </p:nvCxnSpPr>
          <p:spPr bwMode="auto">
            <a:xfrm flipV="1">
              <a:off x="2979372" y="4340062"/>
              <a:ext cx="1106627" cy="901394"/>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51" name="直接连接符 50">
              <a:extLst>
                <a:ext uri="{FF2B5EF4-FFF2-40B4-BE49-F238E27FC236}">
                  <a16:creationId xmlns:a16="http://schemas.microsoft.com/office/drawing/2014/main" id="{F7141A39-A046-41AF-B14C-4192D3220A7A}"/>
                </a:ext>
              </a:extLst>
            </p:cNvPr>
            <p:cNvCxnSpPr>
              <a:cxnSpLocks/>
              <a:stCxn id="60" idx="3"/>
              <a:endCxn id="49" idx="1"/>
            </p:cNvCxnSpPr>
            <p:nvPr/>
          </p:nvCxnSpPr>
          <p:spPr bwMode="auto">
            <a:xfrm flipV="1">
              <a:off x="8509029" y="4565200"/>
              <a:ext cx="1245681" cy="1"/>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52" name="直接连接符 51">
              <a:extLst>
                <a:ext uri="{FF2B5EF4-FFF2-40B4-BE49-F238E27FC236}">
                  <a16:creationId xmlns:a16="http://schemas.microsoft.com/office/drawing/2014/main" id="{C6A04F16-BFD4-4EF0-B586-6CEB3BB4C94E}"/>
                </a:ext>
              </a:extLst>
            </p:cNvPr>
            <p:cNvCxnSpPr>
              <a:cxnSpLocks/>
              <a:endCxn id="60" idx="1"/>
            </p:cNvCxnSpPr>
            <p:nvPr/>
          </p:nvCxnSpPr>
          <p:spPr bwMode="auto">
            <a:xfrm>
              <a:off x="6625363" y="4249337"/>
              <a:ext cx="1308323" cy="315864"/>
            </a:xfrm>
            <a:prstGeom prst="line">
              <a:avLst/>
            </a:prstGeom>
            <a:solidFill>
              <a:schemeClr val="accent1"/>
            </a:solidFill>
            <a:ln w="19050" cap="flat" cmpd="sng" algn="ctr">
              <a:solidFill>
                <a:srgbClr val="C00000"/>
              </a:solidFill>
              <a:prstDash val="solid"/>
              <a:round/>
              <a:headEnd type="none" w="med" len="med"/>
              <a:tailEnd type="none" w="med" len="med"/>
            </a:ln>
            <a:effectLst/>
          </p:spPr>
        </p:cxnSp>
        <p:pic>
          <p:nvPicPr>
            <p:cNvPr id="53" name="Picture 2" descr="G:\做的项目\公共\扁平图标切换\更新2015_01_21\oss扁平图标库2015_01_21更新-04.png">
              <a:extLst>
                <a:ext uri="{FF2B5EF4-FFF2-40B4-BE49-F238E27FC236}">
                  <a16:creationId xmlns:a16="http://schemas.microsoft.com/office/drawing/2014/main" id="{FFD3AFD9-ED14-400F-BA9E-7E352E0CC19C}"/>
                </a:ext>
              </a:extLst>
            </p:cNvPr>
            <p:cNvPicPr>
              <a:picLocks noChangeAspect="1" noChangeArrowheads="1"/>
            </p:cNvPicPr>
            <p:nvPr/>
          </p:nvPicPr>
          <p:blipFill>
            <a:blip r:embed="rId5" cstate="print"/>
            <a:stretch>
              <a:fillRect/>
            </a:stretch>
          </p:blipFill>
          <p:spPr bwMode="auto">
            <a:xfrm>
              <a:off x="5083396" y="3844078"/>
              <a:ext cx="575343" cy="536335"/>
            </a:xfrm>
            <a:prstGeom prst="rect">
              <a:avLst/>
            </a:prstGeom>
            <a:noFill/>
          </p:spPr>
        </p:pic>
        <p:cxnSp>
          <p:nvCxnSpPr>
            <p:cNvPr id="54" name="直接连接符 53">
              <a:extLst>
                <a:ext uri="{FF2B5EF4-FFF2-40B4-BE49-F238E27FC236}">
                  <a16:creationId xmlns:a16="http://schemas.microsoft.com/office/drawing/2014/main" id="{D4CFFDC4-3A91-45E8-94FC-CC0B3F9C7F7D}"/>
                </a:ext>
              </a:extLst>
            </p:cNvPr>
            <p:cNvCxnSpPr>
              <a:cxnSpLocks/>
              <a:stCxn id="59" idx="3"/>
              <a:endCxn id="53" idx="1"/>
            </p:cNvCxnSpPr>
            <p:nvPr/>
          </p:nvCxnSpPr>
          <p:spPr bwMode="auto">
            <a:xfrm flipV="1">
              <a:off x="4340954" y="4112246"/>
              <a:ext cx="742442" cy="239641"/>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55" name="直接连接符 54">
              <a:extLst>
                <a:ext uri="{FF2B5EF4-FFF2-40B4-BE49-F238E27FC236}">
                  <a16:creationId xmlns:a16="http://schemas.microsoft.com/office/drawing/2014/main" id="{813507A1-3FC3-4933-B599-744DABC2629B}"/>
                </a:ext>
              </a:extLst>
            </p:cNvPr>
            <p:cNvCxnSpPr>
              <a:cxnSpLocks/>
              <a:stCxn id="53" idx="3"/>
              <a:endCxn id="76" idx="1"/>
            </p:cNvCxnSpPr>
            <p:nvPr/>
          </p:nvCxnSpPr>
          <p:spPr bwMode="auto">
            <a:xfrm flipV="1">
              <a:off x="5658739" y="4111244"/>
              <a:ext cx="708527" cy="1002"/>
            </a:xfrm>
            <a:prstGeom prst="line">
              <a:avLst/>
            </a:prstGeom>
            <a:solidFill>
              <a:schemeClr val="accent1"/>
            </a:solidFill>
            <a:ln w="19050" cap="flat" cmpd="sng" algn="ctr">
              <a:solidFill>
                <a:srgbClr val="C00000"/>
              </a:solidFill>
              <a:prstDash val="solid"/>
              <a:round/>
              <a:headEnd type="none" w="med" len="med"/>
              <a:tailEnd type="none" w="med" len="med"/>
            </a:ln>
            <a:effectLst/>
          </p:spPr>
        </p:cxnSp>
        <p:pic>
          <p:nvPicPr>
            <p:cNvPr id="56" name="图片 55" descr="PC.png">
              <a:extLst>
                <a:ext uri="{FF2B5EF4-FFF2-40B4-BE49-F238E27FC236}">
                  <a16:creationId xmlns:a16="http://schemas.microsoft.com/office/drawing/2014/main" id="{35AED32A-0DCC-4FFE-B92F-5508E7BAA442}"/>
                </a:ext>
              </a:extLst>
            </p:cNvPr>
            <p:cNvPicPr>
              <a:picLocks noChangeAspect="1"/>
            </p:cNvPicPr>
            <p:nvPr/>
          </p:nvPicPr>
          <p:blipFill>
            <a:blip r:embed="rId4" cstate="print"/>
            <a:stretch>
              <a:fillRect/>
            </a:stretch>
          </p:blipFill>
          <p:spPr>
            <a:xfrm>
              <a:off x="9754710" y="3031891"/>
              <a:ext cx="662531" cy="508824"/>
            </a:xfrm>
            <a:prstGeom prst="rect">
              <a:avLst/>
            </a:prstGeom>
          </p:spPr>
        </p:pic>
        <p:cxnSp>
          <p:nvCxnSpPr>
            <p:cNvPr id="57" name="直接连接符 56">
              <a:extLst>
                <a:ext uri="{FF2B5EF4-FFF2-40B4-BE49-F238E27FC236}">
                  <a16:creationId xmlns:a16="http://schemas.microsoft.com/office/drawing/2014/main" id="{E9460DF0-D548-46E6-8671-7B71551E8236}"/>
                </a:ext>
              </a:extLst>
            </p:cNvPr>
            <p:cNvCxnSpPr>
              <a:cxnSpLocks/>
              <a:stCxn id="79" idx="3"/>
              <a:endCxn id="56" idx="1"/>
            </p:cNvCxnSpPr>
            <p:nvPr/>
          </p:nvCxnSpPr>
          <p:spPr bwMode="auto">
            <a:xfrm flipV="1">
              <a:off x="8093893" y="3286303"/>
              <a:ext cx="1660817" cy="1"/>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58" name="直接连接符 57">
              <a:extLst>
                <a:ext uri="{FF2B5EF4-FFF2-40B4-BE49-F238E27FC236}">
                  <a16:creationId xmlns:a16="http://schemas.microsoft.com/office/drawing/2014/main" id="{250ED14B-7688-424B-9F5C-4F9937034D0D}"/>
                </a:ext>
              </a:extLst>
            </p:cNvPr>
            <p:cNvCxnSpPr>
              <a:cxnSpLocks/>
            </p:cNvCxnSpPr>
            <p:nvPr/>
          </p:nvCxnSpPr>
          <p:spPr bwMode="auto">
            <a:xfrm>
              <a:off x="2987324" y="3222961"/>
              <a:ext cx="1062629" cy="1157452"/>
            </a:xfrm>
            <a:prstGeom prst="line">
              <a:avLst/>
            </a:prstGeom>
            <a:solidFill>
              <a:schemeClr val="accent1"/>
            </a:solidFill>
            <a:ln w="19050" cap="flat" cmpd="sng" algn="ctr">
              <a:solidFill>
                <a:srgbClr val="C00000"/>
              </a:solidFill>
              <a:prstDash val="solid"/>
              <a:round/>
              <a:headEnd type="none" w="med" len="med"/>
              <a:tailEnd type="none" w="med" len="med"/>
            </a:ln>
            <a:effectLst/>
          </p:spPr>
        </p:cxnSp>
        <p:pic>
          <p:nvPicPr>
            <p:cNvPr id="59" name="Picture 2" descr="G:\做的项目\公共\扁平图标切换\更新2015_01_21\oss扁平图标库2015_01_21更新-04.png">
              <a:extLst>
                <a:ext uri="{FF2B5EF4-FFF2-40B4-BE49-F238E27FC236}">
                  <a16:creationId xmlns:a16="http://schemas.microsoft.com/office/drawing/2014/main" id="{29A845FC-6CD6-4A8A-B79F-D45A6A9225EB}"/>
                </a:ext>
              </a:extLst>
            </p:cNvPr>
            <p:cNvPicPr>
              <a:picLocks noChangeAspect="1" noChangeArrowheads="1"/>
            </p:cNvPicPr>
            <p:nvPr/>
          </p:nvPicPr>
          <p:blipFill>
            <a:blip r:embed="rId5" cstate="print"/>
            <a:stretch>
              <a:fillRect/>
            </a:stretch>
          </p:blipFill>
          <p:spPr bwMode="auto">
            <a:xfrm>
              <a:off x="3765611" y="4083719"/>
              <a:ext cx="575343" cy="536335"/>
            </a:xfrm>
            <a:prstGeom prst="rect">
              <a:avLst/>
            </a:prstGeom>
            <a:noFill/>
          </p:spPr>
        </p:pic>
        <p:pic>
          <p:nvPicPr>
            <p:cNvPr id="60" name="Picture 2" descr="G:\做的项目\公共\扁平图标切换\更新2015_01_21\oss扁平图标库2015_01_21更新-04.png">
              <a:extLst>
                <a:ext uri="{FF2B5EF4-FFF2-40B4-BE49-F238E27FC236}">
                  <a16:creationId xmlns:a16="http://schemas.microsoft.com/office/drawing/2014/main" id="{58BDE97A-376A-4941-95BF-C08A7CDF2714}"/>
                </a:ext>
              </a:extLst>
            </p:cNvPr>
            <p:cNvPicPr>
              <a:picLocks noChangeAspect="1" noChangeArrowheads="1"/>
            </p:cNvPicPr>
            <p:nvPr/>
          </p:nvPicPr>
          <p:blipFill>
            <a:blip r:embed="rId5" cstate="print"/>
            <a:stretch>
              <a:fillRect/>
            </a:stretch>
          </p:blipFill>
          <p:spPr bwMode="auto">
            <a:xfrm>
              <a:off x="7933686" y="4297033"/>
              <a:ext cx="575343" cy="536335"/>
            </a:xfrm>
            <a:prstGeom prst="rect">
              <a:avLst/>
            </a:prstGeom>
            <a:noFill/>
          </p:spPr>
        </p:pic>
        <p:sp>
          <p:nvSpPr>
            <p:cNvPr id="61" name="Text Box 34">
              <a:extLst>
                <a:ext uri="{FF2B5EF4-FFF2-40B4-BE49-F238E27FC236}">
                  <a16:creationId xmlns:a16="http://schemas.microsoft.com/office/drawing/2014/main" id="{8B11D4B4-DC9D-4BAA-BF33-7F01B04ECED8}"/>
                </a:ext>
              </a:extLst>
            </p:cNvPr>
            <p:cNvSpPr txBox="1">
              <a:spLocks noChangeArrowheads="1"/>
            </p:cNvSpPr>
            <p:nvPr/>
          </p:nvSpPr>
          <p:spPr bwMode="auto">
            <a:xfrm>
              <a:off x="4085999" y="5593033"/>
              <a:ext cx="6767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en-US" altLang="zh-CN" sz="1200" b="1" dirty="0">
                  <a:latin typeface="微软雅黑" panose="020B0503020204020204" pitchFamily="34" charset="-122"/>
                  <a:ea typeface="微软雅黑" panose="020B0503020204020204" pitchFamily="34" charset="-122"/>
                </a:rPr>
                <a:t>AS100</a:t>
              </a:r>
            </a:p>
          </p:txBody>
        </p:sp>
        <p:sp>
          <p:nvSpPr>
            <p:cNvPr id="62" name="Text Box 41">
              <a:extLst>
                <a:ext uri="{FF2B5EF4-FFF2-40B4-BE49-F238E27FC236}">
                  <a16:creationId xmlns:a16="http://schemas.microsoft.com/office/drawing/2014/main" id="{CC2B81B2-C258-44FF-A8F8-A14D4F86D2BB}"/>
                </a:ext>
              </a:extLst>
            </p:cNvPr>
            <p:cNvSpPr txBox="1">
              <a:spLocks noChangeArrowheads="1"/>
            </p:cNvSpPr>
            <p:nvPr/>
          </p:nvSpPr>
          <p:spPr bwMode="auto">
            <a:xfrm>
              <a:off x="4497125" y="4271440"/>
              <a:ext cx="4748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en-US" altLang="zh-CN" sz="1200" dirty="0">
                  <a:solidFill>
                    <a:srgbClr val="990000"/>
                  </a:solidFill>
                  <a:latin typeface="微软雅黑" panose="020B0503020204020204" pitchFamily="34" charset="-122"/>
                  <a:ea typeface="微软雅黑" panose="020B0503020204020204" pitchFamily="34" charset="-122"/>
                </a:rPr>
                <a:t>PIM</a:t>
              </a:r>
            </a:p>
          </p:txBody>
        </p:sp>
        <p:sp>
          <p:nvSpPr>
            <p:cNvPr id="63" name="AutoShape 2">
              <a:extLst>
                <a:ext uri="{FF2B5EF4-FFF2-40B4-BE49-F238E27FC236}">
                  <a16:creationId xmlns:a16="http://schemas.microsoft.com/office/drawing/2014/main" id="{FDAAE0AE-6936-45EA-A953-0702E19A128A}"/>
                </a:ext>
              </a:extLst>
            </p:cNvPr>
            <p:cNvSpPr>
              <a:spLocks noChangeArrowheads="1"/>
            </p:cNvSpPr>
            <p:nvPr/>
          </p:nvSpPr>
          <p:spPr bwMode="auto">
            <a:xfrm>
              <a:off x="6312024" y="2457104"/>
              <a:ext cx="4501261" cy="3456384"/>
            </a:xfrm>
            <a:prstGeom prst="roundRect">
              <a:avLst>
                <a:gd name="adj" fmla="val 16667"/>
              </a:avLst>
            </a:prstGeom>
            <a:noFill/>
            <a:ln w="28575" algn="ctr">
              <a:solidFill>
                <a:srgbClr val="002060"/>
              </a:solidFill>
              <a:prstDash val="dash"/>
              <a:round/>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eaLnBrk="1" hangingPunct="1"/>
              <a:endParaRPr lang="en-US" altLang="zh-CN"/>
            </a:p>
          </p:txBody>
        </p:sp>
        <p:sp>
          <p:nvSpPr>
            <p:cNvPr id="64" name="AutoShape 4">
              <a:extLst>
                <a:ext uri="{FF2B5EF4-FFF2-40B4-BE49-F238E27FC236}">
                  <a16:creationId xmlns:a16="http://schemas.microsoft.com/office/drawing/2014/main" id="{6E6B0C85-2CAF-456D-96EA-F4FBD29421FA}"/>
                </a:ext>
              </a:extLst>
            </p:cNvPr>
            <p:cNvSpPr>
              <a:spLocks noChangeArrowheads="1"/>
            </p:cNvSpPr>
            <p:nvPr/>
          </p:nvSpPr>
          <p:spPr bwMode="auto">
            <a:xfrm>
              <a:off x="2388349" y="2457104"/>
              <a:ext cx="3404494" cy="3456384"/>
            </a:xfrm>
            <a:prstGeom prst="roundRect">
              <a:avLst>
                <a:gd name="adj" fmla="val 16667"/>
              </a:avLst>
            </a:prstGeom>
            <a:noFill/>
            <a:ln w="28575" algn="ctr">
              <a:solidFill>
                <a:srgbClr val="002060"/>
              </a:solidFill>
              <a:prstDash val="dash"/>
              <a:round/>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eaLnBrk="1" hangingPunct="1"/>
              <a:endParaRPr lang="en-US" altLang="zh-CN"/>
            </a:p>
          </p:txBody>
        </p:sp>
        <p:grpSp>
          <p:nvGrpSpPr>
            <p:cNvPr id="65" name="组合 64">
              <a:extLst>
                <a:ext uri="{FF2B5EF4-FFF2-40B4-BE49-F238E27FC236}">
                  <a16:creationId xmlns:a16="http://schemas.microsoft.com/office/drawing/2014/main" id="{670CE929-D4DE-4278-8A0E-4E267F6760A2}"/>
                </a:ext>
              </a:extLst>
            </p:cNvPr>
            <p:cNvGrpSpPr/>
            <p:nvPr/>
          </p:nvGrpSpPr>
          <p:grpSpPr>
            <a:xfrm>
              <a:off x="2633383" y="2683068"/>
              <a:ext cx="662531" cy="794305"/>
              <a:chOff x="2560614" y="1985115"/>
              <a:chExt cx="662531" cy="794305"/>
            </a:xfrm>
          </p:grpSpPr>
          <p:sp>
            <p:nvSpPr>
              <p:cNvPr id="66" name="Text Box 37">
                <a:extLst>
                  <a:ext uri="{FF2B5EF4-FFF2-40B4-BE49-F238E27FC236}">
                    <a16:creationId xmlns:a16="http://schemas.microsoft.com/office/drawing/2014/main" id="{DACB6071-5732-4557-83E7-E7EF7D563ECE}"/>
                  </a:ext>
                </a:extLst>
              </p:cNvPr>
              <p:cNvSpPr txBox="1">
                <a:spLocks noChangeArrowheads="1"/>
              </p:cNvSpPr>
              <p:nvPr/>
            </p:nvSpPr>
            <p:spPr bwMode="auto">
              <a:xfrm>
                <a:off x="2633635" y="1985115"/>
                <a:ext cx="5164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en-US" altLang="zh-CN" sz="1200">
                    <a:latin typeface="微软雅黑" panose="020B0503020204020204" pitchFamily="34" charset="-122"/>
                    <a:ea typeface="微软雅黑" panose="020B0503020204020204" pitchFamily="34" charset="-122"/>
                  </a:rPr>
                  <a:t>User</a:t>
                </a:r>
              </a:p>
            </p:txBody>
          </p:sp>
          <p:pic>
            <p:nvPicPr>
              <p:cNvPr id="67" name="图片 66" descr="PC.png">
                <a:extLst>
                  <a:ext uri="{FF2B5EF4-FFF2-40B4-BE49-F238E27FC236}">
                    <a16:creationId xmlns:a16="http://schemas.microsoft.com/office/drawing/2014/main" id="{150F91EB-6E2C-4115-A2F1-D1DCED009E5D}"/>
                  </a:ext>
                </a:extLst>
              </p:cNvPr>
              <p:cNvPicPr>
                <a:picLocks noChangeAspect="1"/>
              </p:cNvPicPr>
              <p:nvPr/>
            </p:nvPicPr>
            <p:blipFill>
              <a:blip r:embed="rId4" cstate="print"/>
              <a:stretch>
                <a:fillRect/>
              </a:stretch>
            </p:blipFill>
            <p:spPr>
              <a:xfrm>
                <a:off x="2560614" y="2270596"/>
                <a:ext cx="662531" cy="508824"/>
              </a:xfrm>
              <a:prstGeom prst="rect">
                <a:avLst/>
              </a:prstGeom>
            </p:spPr>
          </p:pic>
        </p:grpSp>
        <p:grpSp>
          <p:nvGrpSpPr>
            <p:cNvPr id="68" name="组合 67">
              <a:extLst>
                <a:ext uri="{FF2B5EF4-FFF2-40B4-BE49-F238E27FC236}">
                  <a16:creationId xmlns:a16="http://schemas.microsoft.com/office/drawing/2014/main" id="{5C69C6D7-377D-4601-AE50-9AE34423DDCD}"/>
                </a:ext>
              </a:extLst>
            </p:cNvPr>
            <p:cNvGrpSpPr/>
            <p:nvPr/>
          </p:nvGrpSpPr>
          <p:grpSpPr>
            <a:xfrm>
              <a:off x="2604249" y="4966250"/>
              <a:ext cx="712888" cy="833924"/>
              <a:chOff x="2535434" y="3770359"/>
              <a:chExt cx="712888" cy="833924"/>
            </a:xfrm>
          </p:grpSpPr>
          <p:sp>
            <p:nvSpPr>
              <p:cNvPr id="69" name="Text Box 36">
                <a:extLst>
                  <a:ext uri="{FF2B5EF4-FFF2-40B4-BE49-F238E27FC236}">
                    <a16:creationId xmlns:a16="http://schemas.microsoft.com/office/drawing/2014/main" id="{3B03738E-3CA5-468C-ABB2-802F78969E7D}"/>
                  </a:ext>
                </a:extLst>
              </p:cNvPr>
              <p:cNvSpPr txBox="1">
                <a:spLocks noChangeArrowheads="1"/>
              </p:cNvSpPr>
              <p:nvPr/>
            </p:nvSpPr>
            <p:spPr bwMode="auto">
              <a:xfrm>
                <a:off x="2535434" y="4327284"/>
                <a:ext cx="7128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en-US" altLang="zh-CN" sz="1200" b="1" dirty="0">
                    <a:latin typeface="微软雅黑" panose="020B0503020204020204" pitchFamily="34" charset="-122"/>
                    <a:ea typeface="微软雅黑" panose="020B0503020204020204" pitchFamily="34" charset="-122"/>
                  </a:rPr>
                  <a:t>Source</a:t>
                </a:r>
              </a:p>
            </p:txBody>
          </p:sp>
          <p:pic>
            <p:nvPicPr>
              <p:cNvPr id="70" name="图片 69" descr="通用服务器-蓝.png">
                <a:extLst>
                  <a:ext uri="{FF2B5EF4-FFF2-40B4-BE49-F238E27FC236}">
                    <a16:creationId xmlns:a16="http://schemas.microsoft.com/office/drawing/2014/main" id="{D56F6EAB-0F2F-493C-BA3B-B752E0909C79}"/>
                  </a:ext>
                </a:extLst>
              </p:cNvPr>
              <p:cNvPicPr>
                <a:picLocks noChangeAspect="1"/>
              </p:cNvPicPr>
              <p:nvPr/>
            </p:nvPicPr>
            <p:blipFill>
              <a:blip r:embed="rId6" cstate="print"/>
              <a:stretch>
                <a:fillRect/>
              </a:stretch>
            </p:blipFill>
            <p:spPr>
              <a:xfrm>
                <a:off x="2606820" y="3770359"/>
                <a:ext cx="570117" cy="550413"/>
              </a:xfrm>
              <a:prstGeom prst="rect">
                <a:avLst/>
              </a:prstGeom>
            </p:spPr>
          </p:pic>
        </p:grpSp>
        <p:sp>
          <p:nvSpPr>
            <p:cNvPr id="71" name="Text Box 41">
              <a:extLst>
                <a:ext uri="{FF2B5EF4-FFF2-40B4-BE49-F238E27FC236}">
                  <a16:creationId xmlns:a16="http://schemas.microsoft.com/office/drawing/2014/main" id="{1F4312AA-0531-41A2-84D4-B8DE9DC12F3B}"/>
                </a:ext>
              </a:extLst>
            </p:cNvPr>
            <p:cNvSpPr txBox="1">
              <a:spLocks noChangeArrowheads="1"/>
            </p:cNvSpPr>
            <p:nvPr/>
          </p:nvSpPr>
          <p:spPr bwMode="auto">
            <a:xfrm>
              <a:off x="6991031" y="4406875"/>
              <a:ext cx="4748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en-US" altLang="zh-CN" sz="1200" dirty="0">
                  <a:solidFill>
                    <a:srgbClr val="990000"/>
                  </a:solidFill>
                  <a:latin typeface="微软雅黑" panose="020B0503020204020204" pitchFamily="34" charset="-122"/>
                  <a:ea typeface="微软雅黑" panose="020B0503020204020204" pitchFamily="34" charset="-122"/>
                </a:rPr>
                <a:t>PIM</a:t>
              </a:r>
            </a:p>
          </p:txBody>
        </p:sp>
        <p:sp>
          <p:nvSpPr>
            <p:cNvPr id="72" name="Text Box 40">
              <a:extLst>
                <a:ext uri="{FF2B5EF4-FFF2-40B4-BE49-F238E27FC236}">
                  <a16:creationId xmlns:a16="http://schemas.microsoft.com/office/drawing/2014/main" id="{4DF0A92E-C8D3-4B7B-A4CF-0D2E486DA226}"/>
                </a:ext>
              </a:extLst>
            </p:cNvPr>
            <p:cNvSpPr txBox="1">
              <a:spLocks noChangeArrowheads="1"/>
            </p:cNvSpPr>
            <p:nvPr/>
          </p:nvSpPr>
          <p:spPr bwMode="auto">
            <a:xfrm>
              <a:off x="5736721" y="3843076"/>
              <a:ext cx="6351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en-US" altLang="zh-CN" sz="1200" dirty="0">
                  <a:solidFill>
                    <a:srgbClr val="990000"/>
                  </a:solidFill>
                  <a:latin typeface="微软雅黑" panose="020B0503020204020204" pitchFamily="34" charset="-122"/>
                  <a:ea typeface="微软雅黑" panose="020B0503020204020204" pitchFamily="34" charset="-122"/>
                </a:rPr>
                <a:t>MSDP</a:t>
              </a:r>
            </a:p>
          </p:txBody>
        </p:sp>
        <p:sp>
          <p:nvSpPr>
            <p:cNvPr id="73" name="Text Box 40">
              <a:extLst>
                <a:ext uri="{FF2B5EF4-FFF2-40B4-BE49-F238E27FC236}">
                  <a16:creationId xmlns:a16="http://schemas.microsoft.com/office/drawing/2014/main" id="{11407B33-70C0-40D8-A7E6-652EA8FD4A46}"/>
                </a:ext>
              </a:extLst>
            </p:cNvPr>
            <p:cNvSpPr txBox="1">
              <a:spLocks noChangeArrowheads="1"/>
            </p:cNvSpPr>
            <p:nvPr/>
          </p:nvSpPr>
          <p:spPr bwMode="auto">
            <a:xfrm>
              <a:off x="3306697" y="3344629"/>
              <a:ext cx="10342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en-US" altLang="zh-CN" dirty="0">
                  <a:solidFill>
                    <a:srgbClr val="990000"/>
                  </a:solidFill>
                  <a:latin typeface="微软雅黑" panose="020B0503020204020204" pitchFamily="34" charset="-122"/>
                  <a:ea typeface="微软雅黑" panose="020B0503020204020204" pitchFamily="34" charset="-122"/>
                </a:rPr>
                <a:t>IGMP for IPv4</a:t>
              </a:r>
            </a:p>
            <a:p>
              <a:pPr algn="ctr" fontAlgn="base"/>
              <a:r>
                <a:rPr lang="en-US" altLang="zh-CN" dirty="0">
                  <a:solidFill>
                    <a:srgbClr val="990000"/>
                  </a:solidFill>
                  <a:latin typeface="微软雅黑" panose="020B0503020204020204" pitchFamily="34" charset="-122"/>
                  <a:ea typeface="微软雅黑" panose="020B0503020204020204" pitchFamily="34" charset="-122"/>
                </a:rPr>
                <a:t>MLD for IPv6</a:t>
              </a:r>
            </a:p>
          </p:txBody>
        </p:sp>
        <p:sp>
          <p:nvSpPr>
            <p:cNvPr id="74" name="Text Box 40">
              <a:extLst>
                <a:ext uri="{FF2B5EF4-FFF2-40B4-BE49-F238E27FC236}">
                  <a16:creationId xmlns:a16="http://schemas.microsoft.com/office/drawing/2014/main" id="{BCBA067A-29CB-4C71-ABBA-D910F6DC3D7E}"/>
                </a:ext>
              </a:extLst>
            </p:cNvPr>
            <p:cNvSpPr txBox="1">
              <a:spLocks noChangeArrowheads="1"/>
            </p:cNvSpPr>
            <p:nvPr/>
          </p:nvSpPr>
          <p:spPr bwMode="auto">
            <a:xfrm>
              <a:off x="8499397" y="4545336"/>
              <a:ext cx="11977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r" fontAlgn="base"/>
              <a:r>
                <a:rPr lang="en-US" altLang="zh-CN" sz="1200" dirty="0">
                  <a:solidFill>
                    <a:srgbClr val="990000"/>
                  </a:solidFill>
                  <a:latin typeface="微软雅黑" panose="020B0503020204020204" pitchFamily="34" charset="-122"/>
                  <a:ea typeface="微软雅黑" panose="020B0503020204020204" pitchFamily="34" charset="-122"/>
                </a:rPr>
                <a:t>IGMP for IPv4</a:t>
              </a:r>
            </a:p>
            <a:p>
              <a:pPr algn="r" fontAlgn="base"/>
              <a:r>
                <a:rPr lang="en-US" altLang="zh-CN" sz="1200" dirty="0">
                  <a:solidFill>
                    <a:srgbClr val="990000"/>
                  </a:solidFill>
                  <a:latin typeface="微软雅黑" panose="020B0503020204020204" pitchFamily="34" charset="-122"/>
                  <a:ea typeface="微软雅黑" panose="020B0503020204020204" pitchFamily="34" charset="-122"/>
                </a:rPr>
                <a:t>MLD for IPv6</a:t>
              </a:r>
            </a:p>
          </p:txBody>
        </p:sp>
        <p:cxnSp>
          <p:nvCxnSpPr>
            <p:cNvPr id="75" name="直接连接符 74">
              <a:extLst>
                <a:ext uri="{FF2B5EF4-FFF2-40B4-BE49-F238E27FC236}">
                  <a16:creationId xmlns:a16="http://schemas.microsoft.com/office/drawing/2014/main" id="{B3BAFB66-675F-4C0A-B48E-F6ECF4F19ACF}"/>
                </a:ext>
              </a:extLst>
            </p:cNvPr>
            <p:cNvCxnSpPr>
              <a:cxnSpLocks/>
            </p:cNvCxnSpPr>
            <p:nvPr/>
          </p:nvCxnSpPr>
          <p:spPr bwMode="auto">
            <a:xfrm flipV="1">
              <a:off x="6654937" y="3268055"/>
              <a:ext cx="1146998" cy="865855"/>
            </a:xfrm>
            <a:prstGeom prst="line">
              <a:avLst/>
            </a:prstGeom>
            <a:solidFill>
              <a:schemeClr val="accent1"/>
            </a:solidFill>
            <a:ln w="19050" cap="flat" cmpd="sng" algn="ctr">
              <a:solidFill>
                <a:srgbClr val="C00000"/>
              </a:solidFill>
              <a:prstDash val="solid"/>
              <a:round/>
              <a:headEnd type="none" w="med" len="med"/>
              <a:tailEnd type="none" w="med" len="med"/>
            </a:ln>
            <a:effectLst/>
          </p:spPr>
        </p:cxnSp>
        <p:pic>
          <p:nvPicPr>
            <p:cNvPr id="76" name="Picture 2" descr="G:\做的项目\公共\扁平图标切换\更新2015_01_21\oss扁平图标库2015_01_21更新-04.png">
              <a:extLst>
                <a:ext uri="{FF2B5EF4-FFF2-40B4-BE49-F238E27FC236}">
                  <a16:creationId xmlns:a16="http://schemas.microsoft.com/office/drawing/2014/main" id="{E9471117-C552-4C02-9920-706221DBB92E}"/>
                </a:ext>
              </a:extLst>
            </p:cNvPr>
            <p:cNvPicPr>
              <a:picLocks noChangeAspect="1" noChangeArrowheads="1"/>
            </p:cNvPicPr>
            <p:nvPr/>
          </p:nvPicPr>
          <p:blipFill>
            <a:blip r:embed="rId5" cstate="print"/>
            <a:stretch>
              <a:fillRect/>
            </a:stretch>
          </p:blipFill>
          <p:spPr bwMode="auto">
            <a:xfrm>
              <a:off x="6367266" y="3843076"/>
              <a:ext cx="575343" cy="536335"/>
            </a:xfrm>
            <a:prstGeom prst="rect">
              <a:avLst/>
            </a:prstGeom>
            <a:noFill/>
          </p:spPr>
        </p:pic>
        <p:sp>
          <p:nvSpPr>
            <p:cNvPr id="77" name="Text Box 40">
              <a:extLst>
                <a:ext uri="{FF2B5EF4-FFF2-40B4-BE49-F238E27FC236}">
                  <a16:creationId xmlns:a16="http://schemas.microsoft.com/office/drawing/2014/main" id="{521EC99C-B155-4B9A-ABB1-5DC45FDFDEC9}"/>
                </a:ext>
              </a:extLst>
            </p:cNvPr>
            <p:cNvSpPr txBox="1">
              <a:spLocks noChangeArrowheads="1"/>
            </p:cNvSpPr>
            <p:nvPr/>
          </p:nvSpPr>
          <p:spPr bwMode="auto">
            <a:xfrm>
              <a:off x="8499397" y="3249192"/>
              <a:ext cx="11977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r" fontAlgn="base"/>
              <a:r>
                <a:rPr lang="en-US" altLang="zh-CN" sz="1200" dirty="0">
                  <a:solidFill>
                    <a:srgbClr val="990000"/>
                  </a:solidFill>
                  <a:latin typeface="微软雅黑" panose="020B0503020204020204" pitchFamily="34" charset="-122"/>
                  <a:ea typeface="微软雅黑" panose="020B0503020204020204" pitchFamily="34" charset="-122"/>
                </a:rPr>
                <a:t>IGMP for IPv4</a:t>
              </a:r>
            </a:p>
            <a:p>
              <a:pPr algn="r" fontAlgn="base"/>
              <a:r>
                <a:rPr lang="en-US" altLang="zh-CN" sz="1200" dirty="0">
                  <a:solidFill>
                    <a:srgbClr val="990000"/>
                  </a:solidFill>
                  <a:latin typeface="微软雅黑" panose="020B0503020204020204" pitchFamily="34" charset="-122"/>
                  <a:ea typeface="微软雅黑" panose="020B0503020204020204" pitchFamily="34" charset="-122"/>
                </a:rPr>
                <a:t>MLD for IPv6</a:t>
              </a:r>
            </a:p>
          </p:txBody>
        </p:sp>
        <p:sp>
          <p:nvSpPr>
            <p:cNvPr id="78" name="Text Box 40">
              <a:extLst>
                <a:ext uri="{FF2B5EF4-FFF2-40B4-BE49-F238E27FC236}">
                  <a16:creationId xmlns:a16="http://schemas.microsoft.com/office/drawing/2014/main" id="{E76EE0B7-31EA-40D0-B10A-6E72F487E6DA}"/>
                </a:ext>
              </a:extLst>
            </p:cNvPr>
            <p:cNvSpPr txBox="1">
              <a:spLocks noChangeArrowheads="1"/>
            </p:cNvSpPr>
            <p:nvPr/>
          </p:nvSpPr>
          <p:spPr bwMode="auto">
            <a:xfrm>
              <a:off x="6825545" y="2535260"/>
              <a:ext cx="19527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en-US" altLang="zh-CN" sz="1200" dirty="0">
                  <a:solidFill>
                    <a:srgbClr val="990000"/>
                  </a:solidFill>
                  <a:latin typeface="微软雅黑" panose="020B0503020204020204" pitchFamily="34" charset="-122"/>
                  <a:ea typeface="微软雅黑" panose="020B0503020204020204" pitchFamily="34" charset="-122"/>
                </a:rPr>
                <a:t>IGMP Snooping for IPv4</a:t>
              </a:r>
            </a:p>
            <a:p>
              <a:pPr algn="ctr" fontAlgn="base"/>
              <a:r>
                <a:rPr lang="en-US" altLang="zh-CN" sz="1200" dirty="0">
                  <a:solidFill>
                    <a:srgbClr val="990000"/>
                  </a:solidFill>
                  <a:latin typeface="微软雅黑" panose="020B0503020204020204" pitchFamily="34" charset="-122"/>
                  <a:ea typeface="微软雅黑" panose="020B0503020204020204" pitchFamily="34" charset="-122"/>
                </a:rPr>
                <a:t>MLD Snooping for IPv6</a:t>
              </a:r>
            </a:p>
          </p:txBody>
        </p:sp>
        <p:pic>
          <p:nvPicPr>
            <p:cNvPr id="79" name="图片 78" descr="通用交换机.png">
              <a:extLst>
                <a:ext uri="{FF2B5EF4-FFF2-40B4-BE49-F238E27FC236}">
                  <a16:creationId xmlns:a16="http://schemas.microsoft.com/office/drawing/2014/main" id="{DB4D3896-E94F-4429-A976-98D54EB8FB63}"/>
                </a:ext>
              </a:extLst>
            </p:cNvPr>
            <p:cNvPicPr>
              <a:picLocks noChangeAspect="1"/>
            </p:cNvPicPr>
            <p:nvPr/>
          </p:nvPicPr>
          <p:blipFill>
            <a:blip r:embed="rId7" cstate="print"/>
            <a:stretch>
              <a:fillRect/>
            </a:stretch>
          </p:blipFill>
          <p:spPr>
            <a:xfrm>
              <a:off x="7517893" y="3050667"/>
              <a:ext cx="576000" cy="471273"/>
            </a:xfrm>
            <a:prstGeom prst="rect">
              <a:avLst/>
            </a:prstGeom>
          </p:spPr>
        </p:pic>
        <p:sp>
          <p:nvSpPr>
            <p:cNvPr id="80" name="Text Box 41">
              <a:extLst>
                <a:ext uri="{FF2B5EF4-FFF2-40B4-BE49-F238E27FC236}">
                  <a16:creationId xmlns:a16="http://schemas.microsoft.com/office/drawing/2014/main" id="{B0F3D224-3700-4921-87DD-FE4AC848C216}"/>
                </a:ext>
              </a:extLst>
            </p:cNvPr>
            <p:cNvSpPr txBox="1">
              <a:spLocks noChangeArrowheads="1"/>
            </p:cNvSpPr>
            <p:nvPr/>
          </p:nvSpPr>
          <p:spPr bwMode="auto">
            <a:xfrm>
              <a:off x="7117798" y="3695571"/>
              <a:ext cx="4748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en-US" altLang="zh-CN" sz="1200" dirty="0">
                  <a:solidFill>
                    <a:srgbClr val="990000"/>
                  </a:solidFill>
                  <a:latin typeface="微软雅黑" panose="020B0503020204020204" pitchFamily="34" charset="-122"/>
                  <a:ea typeface="微软雅黑" panose="020B0503020204020204" pitchFamily="34" charset="-122"/>
                </a:rPr>
                <a:t>PIM</a:t>
              </a:r>
            </a:p>
          </p:txBody>
        </p:sp>
        <p:sp>
          <p:nvSpPr>
            <p:cNvPr id="81" name="Text Box 34">
              <a:extLst>
                <a:ext uri="{FF2B5EF4-FFF2-40B4-BE49-F238E27FC236}">
                  <a16:creationId xmlns:a16="http://schemas.microsoft.com/office/drawing/2014/main" id="{B60CF620-5B18-4A52-AC72-C4823B3CDE6B}"/>
                </a:ext>
              </a:extLst>
            </p:cNvPr>
            <p:cNvSpPr txBox="1">
              <a:spLocks noChangeArrowheads="1"/>
            </p:cNvSpPr>
            <p:nvPr/>
          </p:nvSpPr>
          <p:spPr bwMode="auto">
            <a:xfrm>
              <a:off x="8585907" y="5631477"/>
              <a:ext cx="6767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en-US" altLang="zh-CN" sz="1200" b="1" dirty="0">
                  <a:latin typeface="微软雅黑" panose="020B0503020204020204" pitchFamily="34" charset="-122"/>
                  <a:ea typeface="微软雅黑" panose="020B0503020204020204" pitchFamily="34" charset="-122"/>
                </a:rPr>
                <a:t>AS200</a:t>
              </a:r>
            </a:p>
          </p:txBody>
        </p:sp>
      </p:grpSp>
      <p:sp>
        <p:nvSpPr>
          <p:cNvPr id="83" name="Text Box 40">
            <a:extLst>
              <a:ext uri="{FF2B5EF4-FFF2-40B4-BE49-F238E27FC236}">
                <a16:creationId xmlns:a16="http://schemas.microsoft.com/office/drawing/2014/main" id="{14CAF887-28E0-4E70-A64B-F7A6E3555D9B}"/>
              </a:ext>
            </a:extLst>
          </p:cNvPr>
          <p:cNvSpPr txBox="1">
            <a:spLocks noChangeArrowheads="1"/>
          </p:cNvSpPr>
          <p:nvPr/>
        </p:nvSpPr>
        <p:spPr bwMode="auto">
          <a:xfrm>
            <a:off x="5734315" y="4082435"/>
            <a:ext cx="6399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4225"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4225"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en-US" altLang="zh-CN" sz="1200" dirty="0">
                <a:solidFill>
                  <a:srgbClr val="990000"/>
                </a:solidFill>
                <a:latin typeface="微软雅黑" panose="020B0503020204020204" pitchFamily="34" charset="-122"/>
                <a:ea typeface="微软雅黑" panose="020B0503020204020204" pitchFamily="34" charset="-122"/>
              </a:rPr>
              <a:t>MBGP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16AF644-BF18-4578-95B0-22D40AE6D72F}"/>
              </a:ext>
            </a:extLst>
          </p:cNvPr>
          <p:cNvSpPr>
            <a:spLocks noGrp="1"/>
          </p:cNvSpPr>
          <p:nvPr>
            <p:ph type="title"/>
          </p:nvPr>
        </p:nvSpPr>
        <p:spPr/>
        <p:txBody>
          <a:bodyPr/>
          <a:lstStyle/>
          <a:p>
            <a:r>
              <a:rPr lang="zh-CN" altLang="en-US" dirty="0"/>
              <a:t>组播网络中应用的协议 </a:t>
            </a:r>
          </a:p>
        </p:txBody>
      </p:sp>
      <p:graphicFrame>
        <p:nvGraphicFramePr>
          <p:cNvPr id="5" name="表格 4">
            <a:extLst>
              <a:ext uri="{FF2B5EF4-FFF2-40B4-BE49-F238E27FC236}">
                <a16:creationId xmlns:a16="http://schemas.microsoft.com/office/drawing/2014/main" id="{7B742D70-E19A-4105-A048-92A5AC0723B7}"/>
              </a:ext>
            </a:extLst>
          </p:cNvPr>
          <p:cNvGraphicFramePr>
            <a:graphicFrameLocks noGrp="1"/>
          </p:cNvGraphicFramePr>
          <p:nvPr>
            <p:extLst>
              <p:ext uri="{D42A27DB-BD31-4B8C-83A1-F6EECF244321}">
                <p14:modId xmlns:p14="http://schemas.microsoft.com/office/powerpoint/2010/main" val="1960068288"/>
              </p:ext>
            </p:extLst>
          </p:nvPr>
        </p:nvGraphicFramePr>
        <p:xfrm>
          <a:off x="990302" y="1484784"/>
          <a:ext cx="10464272" cy="3672408"/>
        </p:xfrm>
        <a:graphic>
          <a:graphicData uri="http://schemas.openxmlformats.org/drawingml/2006/table">
            <a:tbl>
              <a:tblPr firstRow="1" bandRow="1">
                <a:tableStyleId>{5C22544A-7EE6-4342-B048-85BDC9FD1C3A}</a:tableStyleId>
              </a:tblPr>
              <a:tblGrid>
                <a:gridCol w="3047594">
                  <a:extLst>
                    <a:ext uri="{9D8B030D-6E8A-4147-A177-3AD203B41FA5}">
                      <a16:colId xmlns:a16="http://schemas.microsoft.com/office/drawing/2014/main" val="1294151004"/>
                    </a:ext>
                  </a:extLst>
                </a:gridCol>
                <a:gridCol w="2844316">
                  <a:extLst>
                    <a:ext uri="{9D8B030D-6E8A-4147-A177-3AD203B41FA5}">
                      <a16:colId xmlns:a16="http://schemas.microsoft.com/office/drawing/2014/main" val="1001384906"/>
                    </a:ext>
                  </a:extLst>
                </a:gridCol>
                <a:gridCol w="4572362">
                  <a:extLst>
                    <a:ext uri="{9D8B030D-6E8A-4147-A177-3AD203B41FA5}">
                      <a16:colId xmlns:a16="http://schemas.microsoft.com/office/drawing/2014/main" val="4233359473"/>
                    </a:ext>
                  </a:extLst>
                </a:gridCol>
              </a:tblGrid>
              <a:tr h="619682">
                <a:tc>
                  <a:txBody>
                    <a:bodyPr/>
                    <a:lstStyle/>
                    <a:p>
                      <a:pPr algn="ctr"/>
                      <a:r>
                        <a:rPr lang="zh-CN" altLang="en-US" sz="2000" dirty="0">
                          <a:solidFill>
                            <a:schemeClr val="tx1"/>
                          </a:solidFill>
                          <a:latin typeface="微软雅黑" panose="020B0503020204020204" pitchFamily="34" charset="-122"/>
                          <a:ea typeface="微软雅黑" panose="020B0503020204020204" pitchFamily="34" charset="-122"/>
                        </a:rPr>
                        <a:t>协议</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2000" dirty="0">
                          <a:solidFill>
                            <a:schemeClr val="tx1"/>
                          </a:solidFill>
                          <a:latin typeface="微软雅黑" panose="020B0503020204020204" pitchFamily="34" charset="-122"/>
                          <a:ea typeface="微软雅黑" panose="020B0503020204020204" pitchFamily="34" charset="-122"/>
                        </a:rPr>
                        <a:t> 部署位置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2000" dirty="0">
                          <a:solidFill>
                            <a:schemeClr val="tx1"/>
                          </a:solidFill>
                          <a:latin typeface="微软雅黑" panose="020B0503020204020204" pitchFamily="34" charset="-122"/>
                          <a:ea typeface="微软雅黑" panose="020B0503020204020204" pitchFamily="34" charset="-122"/>
                        </a:rPr>
                        <a:t>作用</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85879173"/>
                  </a:ext>
                </a:extLst>
              </a:tr>
              <a:tr h="823207">
                <a:tc>
                  <a:txBody>
                    <a:bodyPr/>
                    <a:lstStyle/>
                    <a:p>
                      <a:pPr marL="72000" algn="l" defTabSz="914400" rtl="0" eaLnBrk="1" latinLnBrk="0" hangingPunct="1"/>
                      <a:r>
                        <a:rPr lang="en-US" altLang="zh-CN" sz="1400" kern="1200" dirty="0">
                          <a:solidFill>
                            <a:schemeClr val="dk1"/>
                          </a:solidFill>
                          <a:latin typeface="微软雅黑" panose="020B0503020204020204" pitchFamily="34" charset="-122"/>
                          <a:ea typeface="微软雅黑" panose="020B0503020204020204" pitchFamily="34" charset="-122"/>
                          <a:cs typeface="+mn-cs"/>
                        </a:rPr>
                        <a:t>IGMP</a:t>
                      </a:r>
                      <a:r>
                        <a:rPr lang="zh-CN" altLang="en-US" sz="1400" kern="1200" dirty="0">
                          <a:solidFill>
                            <a:schemeClr val="dk1"/>
                          </a:solidFill>
                          <a:latin typeface="微软雅黑" panose="020B0503020204020204" pitchFamily="34" charset="-122"/>
                          <a:ea typeface="微软雅黑" panose="020B0503020204020204" pitchFamily="34" charset="-122"/>
                          <a:cs typeface="+mn-cs"/>
                        </a:rPr>
                        <a:t>，用于 </a:t>
                      </a:r>
                      <a:r>
                        <a:rPr lang="en-US" altLang="zh-CN" sz="1400" kern="1200" dirty="0">
                          <a:solidFill>
                            <a:schemeClr val="dk1"/>
                          </a:solidFill>
                          <a:latin typeface="微软雅黑" panose="020B0503020204020204" pitchFamily="34" charset="-122"/>
                          <a:ea typeface="微软雅黑" panose="020B0503020204020204" pitchFamily="34" charset="-122"/>
                          <a:cs typeface="+mn-cs"/>
                        </a:rPr>
                        <a:t>IPv4 </a:t>
                      </a:r>
                      <a:r>
                        <a:rPr lang="zh-CN" altLang="en-US" sz="1400" kern="1200" dirty="0">
                          <a:solidFill>
                            <a:schemeClr val="dk1"/>
                          </a:solidFill>
                          <a:latin typeface="微软雅黑" panose="020B0503020204020204" pitchFamily="34" charset="-122"/>
                          <a:ea typeface="微软雅黑" panose="020B0503020204020204" pitchFamily="34" charset="-122"/>
                          <a:cs typeface="+mn-cs"/>
                        </a:rPr>
                        <a:t>网络 </a:t>
                      </a:r>
                      <a:endParaRPr lang="en-US" altLang="zh-CN" sz="1400" kern="1200" dirty="0">
                        <a:solidFill>
                          <a:schemeClr val="dk1"/>
                        </a:solidFill>
                        <a:latin typeface="微软雅黑" panose="020B0503020204020204" pitchFamily="34" charset="-122"/>
                        <a:ea typeface="微软雅黑" panose="020B0503020204020204" pitchFamily="34" charset="-122"/>
                        <a:cs typeface="+mn-cs"/>
                      </a:endParaRPr>
                    </a:p>
                    <a:p>
                      <a:pPr marL="72000" algn="l" defTabSz="914400" rtl="0" eaLnBrk="1" latinLnBrk="0" hangingPunct="1"/>
                      <a:r>
                        <a:rPr lang="en-US" altLang="zh-CN" sz="1400" kern="1200" dirty="0">
                          <a:solidFill>
                            <a:schemeClr val="dk1"/>
                          </a:solidFill>
                          <a:latin typeface="微软雅黑" panose="020B0503020204020204" pitchFamily="34" charset="-122"/>
                          <a:ea typeface="微软雅黑" panose="020B0503020204020204" pitchFamily="34" charset="-122"/>
                          <a:cs typeface="+mn-cs"/>
                        </a:rPr>
                        <a:t>MLD</a:t>
                      </a:r>
                      <a:r>
                        <a:rPr lang="zh-CN" altLang="en-US" sz="1400" kern="1200" dirty="0">
                          <a:solidFill>
                            <a:schemeClr val="dk1"/>
                          </a:solidFill>
                          <a:latin typeface="微软雅黑" panose="020B0503020204020204" pitchFamily="34" charset="-122"/>
                          <a:ea typeface="微软雅黑" panose="020B0503020204020204" pitchFamily="34" charset="-122"/>
                          <a:cs typeface="+mn-cs"/>
                        </a:rPr>
                        <a:t>，用于 </a:t>
                      </a:r>
                      <a:r>
                        <a:rPr lang="en-US" altLang="zh-CN" sz="1400" kern="1200" dirty="0">
                          <a:solidFill>
                            <a:schemeClr val="dk1"/>
                          </a:solidFill>
                          <a:latin typeface="微软雅黑" panose="020B0503020204020204" pitchFamily="34" charset="-122"/>
                          <a:ea typeface="微软雅黑" panose="020B0503020204020204" pitchFamily="34" charset="-122"/>
                          <a:cs typeface="+mn-cs"/>
                        </a:rPr>
                        <a:t>IPv6 </a:t>
                      </a:r>
                      <a:r>
                        <a:rPr lang="zh-CN" altLang="en-US" sz="1400" kern="1200" dirty="0">
                          <a:solidFill>
                            <a:schemeClr val="dk1"/>
                          </a:solidFill>
                          <a:latin typeface="微软雅黑" panose="020B0503020204020204" pitchFamily="34" charset="-122"/>
                          <a:ea typeface="微软雅黑" panose="020B0503020204020204" pitchFamily="34" charset="-122"/>
                          <a:cs typeface="+mn-cs"/>
                        </a:rPr>
                        <a:t>网络 </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72000" algn="l" defTabSz="914400" rtl="0" eaLnBrk="1" latinLnBrk="0" hangingPunct="1"/>
                      <a:r>
                        <a:rPr lang="zh-CN" altLang="en-US" sz="1400" kern="1200" dirty="0">
                          <a:solidFill>
                            <a:schemeClr val="dk1"/>
                          </a:solidFill>
                          <a:latin typeface="微软雅黑" panose="020B0503020204020204" pitchFamily="34" charset="-122"/>
                          <a:ea typeface="微软雅黑" panose="020B0503020204020204" pitchFamily="34" charset="-122"/>
                          <a:cs typeface="+mn-cs"/>
                        </a:rPr>
                        <a:t>组播路由器与用户主机之间。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72000" algn="l" defTabSz="914400" rtl="0" eaLnBrk="1" latinLnBrk="0" hangingPunct="1"/>
                      <a:r>
                        <a:rPr lang="zh-CN" altLang="en-US" sz="1400" kern="1200" dirty="0">
                          <a:solidFill>
                            <a:schemeClr val="dk1"/>
                          </a:solidFill>
                          <a:latin typeface="微软雅黑" panose="020B0503020204020204" pitchFamily="34" charset="-122"/>
                          <a:ea typeface="微软雅黑" panose="020B0503020204020204" pitchFamily="34" charset="-122"/>
                          <a:cs typeface="+mn-cs"/>
                        </a:rPr>
                        <a:t>在主机侧实现组播组成员动态加 入与离开。</a:t>
                      </a:r>
                      <a:endParaRPr lang="en-US" altLang="zh-CN" sz="1400" kern="1200" dirty="0">
                        <a:solidFill>
                          <a:schemeClr val="dk1"/>
                        </a:solidFill>
                        <a:latin typeface="微软雅黑" panose="020B0503020204020204" pitchFamily="34" charset="-122"/>
                        <a:ea typeface="微软雅黑" panose="020B0503020204020204" pitchFamily="34" charset="-122"/>
                        <a:cs typeface="+mn-cs"/>
                      </a:endParaRPr>
                    </a:p>
                    <a:p>
                      <a:pPr marL="72000" algn="l" defTabSz="914400" rtl="0" eaLnBrk="1" latinLnBrk="0" hangingPunct="1"/>
                      <a:r>
                        <a:rPr lang="zh-CN" altLang="en-US" sz="1400" kern="1200" dirty="0">
                          <a:solidFill>
                            <a:schemeClr val="dk1"/>
                          </a:solidFill>
                          <a:latin typeface="微软雅黑" panose="020B0503020204020204" pitchFamily="34" charset="-122"/>
                          <a:ea typeface="微软雅黑" panose="020B0503020204020204" pitchFamily="34" charset="-122"/>
                          <a:cs typeface="+mn-cs"/>
                        </a:rPr>
                        <a:t>在路由器侧实现组成员 关系的维护与管理，同时与上层组 播路由协议进行信息交互。 </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168725"/>
                  </a:ext>
                </a:extLst>
              </a:tr>
              <a:tr h="583105">
                <a:tc>
                  <a:txBody>
                    <a:bodyPr/>
                    <a:lstStyle/>
                    <a:p>
                      <a:pPr marL="72000" algn="l" defTabSz="914400" rtl="0" eaLnBrk="1" latinLnBrk="0" hangingPunct="1"/>
                      <a:r>
                        <a:rPr lang="en-US" altLang="zh-CN" sz="1400" kern="1200" dirty="0">
                          <a:solidFill>
                            <a:schemeClr val="dk1"/>
                          </a:solidFill>
                          <a:latin typeface="微软雅黑" panose="020B0503020204020204" pitchFamily="34" charset="-122"/>
                          <a:ea typeface="微软雅黑" panose="020B0503020204020204" pitchFamily="34" charset="-122"/>
                          <a:cs typeface="+mn-cs"/>
                        </a:rPr>
                        <a:t>PIM</a:t>
                      </a:r>
                      <a:endParaRPr lang="zh-CN" altLang="en-US" sz="1400" kern="1200" dirty="0">
                        <a:solidFill>
                          <a:schemeClr val="dk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72000" algn="l" defTabSz="914400" rtl="0" eaLnBrk="1" latinLnBrk="0" hangingPunct="1"/>
                      <a:r>
                        <a:rPr lang="zh-CN" altLang="en-US" sz="1400" kern="1200" dirty="0">
                          <a:solidFill>
                            <a:schemeClr val="dk1"/>
                          </a:solidFill>
                          <a:latin typeface="微软雅黑" panose="020B0503020204020204" pitchFamily="34" charset="-122"/>
                          <a:ea typeface="微软雅黑" panose="020B0503020204020204" pitchFamily="34" charset="-122"/>
                          <a:cs typeface="+mn-cs"/>
                        </a:rPr>
                        <a:t>所有组播路由器上，配置在所有接口上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72000" algn="l" defTabSz="914400" rtl="0" eaLnBrk="1" latinLnBrk="0" hangingPunct="1"/>
                      <a:r>
                        <a:rPr lang="zh-CN" altLang="en-US" sz="1400" kern="1200" dirty="0">
                          <a:solidFill>
                            <a:schemeClr val="dk1"/>
                          </a:solidFill>
                          <a:latin typeface="微软雅黑" panose="020B0503020204020204" pitchFamily="34" charset="-122"/>
                          <a:ea typeface="微软雅黑" panose="020B0503020204020204" pitchFamily="34" charset="-122"/>
                          <a:cs typeface="+mn-cs"/>
                        </a:rPr>
                        <a:t>实现组播路由与转发，并可以动态响应网络拓扑变化，维护组播路由 表。 </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4557497"/>
                  </a:ext>
                </a:extLst>
              </a:tr>
              <a:tr h="823207">
                <a:tc>
                  <a:txBody>
                    <a:bodyPr/>
                    <a:lstStyle/>
                    <a:p>
                      <a:pPr marL="72000" algn="l" defTabSz="914400" rtl="0" eaLnBrk="1" latinLnBrk="0" hangingPunct="1"/>
                      <a:r>
                        <a:rPr lang="en-US" altLang="zh-CN" sz="1400" kern="1200" dirty="0">
                          <a:solidFill>
                            <a:schemeClr val="dk1"/>
                          </a:solidFill>
                          <a:latin typeface="微软雅黑" panose="020B0503020204020204" pitchFamily="34" charset="-122"/>
                          <a:ea typeface="微软雅黑" panose="020B0503020204020204" pitchFamily="34" charset="-122"/>
                          <a:cs typeface="+mn-cs"/>
                        </a:rPr>
                        <a:t>IGMP Snooping</a:t>
                      </a:r>
                      <a:r>
                        <a:rPr lang="zh-CN" altLang="en-US" sz="1400" kern="1200" dirty="0">
                          <a:solidFill>
                            <a:schemeClr val="dk1"/>
                          </a:solidFill>
                          <a:latin typeface="微软雅黑" panose="020B0503020204020204" pitchFamily="34" charset="-122"/>
                          <a:ea typeface="微软雅黑" panose="020B0503020204020204" pitchFamily="34" charset="-122"/>
                          <a:cs typeface="+mn-cs"/>
                        </a:rPr>
                        <a:t>，用于 </a:t>
                      </a:r>
                      <a:r>
                        <a:rPr lang="en-US" altLang="zh-CN" sz="1400" kern="1200" dirty="0">
                          <a:solidFill>
                            <a:schemeClr val="dk1"/>
                          </a:solidFill>
                          <a:latin typeface="微软雅黑" panose="020B0503020204020204" pitchFamily="34" charset="-122"/>
                          <a:ea typeface="微软雅黑" panose="020B0503020204020204" pitchFamily="34" charset="-122"/>
                          <a:cs typeface="+mn-cs"/>
                        </a:rPr>
                        <a:t>IPv4 </a:t>
                      </a:r>
                      <a:r>
                        <a:rPr lang="zh-CN" altLang="en-US" sz="1400" kern="1200" dirty="0">
                          <a:solidFill>
                            <a:schemeClr val="dk1"/>
                          </a:solidFill>
                          <a:latin typeface="微软雅黑" panose="020B0503020204020204" pitchFamily="34" charset="-122"/>
                          <a:ea typeface="微软雅黑" panose="020B0503020204020204" pitchFamily="34" charset="-122"/>
                          <a:cs typeface="+mn-cs"/>
                        </a:rPr>
                        <a:t>网络 </a:t>
                      </a:r>
                      <a:endParaRPr lang="en-US" altLang="zh-CN" sz="1400" kern="1200" dirty="0">
                        <a:solidFill>
                          <a:schemeClr val="dk1"/>
                        </a:solidFill>
                        <a:latin typeface="微软雅黑" panose="020B0503020204020204" pitchFamily="34" charset="-122"/>
                        <a:ea typeface="微软雅黑" panose="020B0503020204020204" pitchFamily="34" charset="-122"/>
                        <a:cs typeface="+mn-cs"/>
                      </a:endParaRPr>
                    </a:p>
                    <a:p>
                      <a:pPr marL="72000" algn="l" defTabSz="914400" rtl="0" eaLnBrk="1" latinLnBrk="0" hangingPunct="1"/>
                      <a:r>
                        <a:rPr lang="en-US" altLang="zh-CN" sz="1400" kern="1200" dirty="0">
                          <a:solidFill>
                            <a:schemeClr val="dk1"/>
                          </a:solidFill>
                          <a:latin typeface="微软雅黑" panose="020B0503020204020204" pitchFamily="34" charset="-122"/>
                          <a:ea typeface="微软雅黑" panose="020B0503020204020204" pitchFamily="34" charset="-122"/>
                          <a:cs typeface="+mn-cs"/>
                        </a:rPr>
                        <a:t>MLD Snooping</a:t>
                      </a:r>
                      <a:r>
                        <a:rPr lang="zh-CN" altLang="en-US" sz="1400" kern="1200" dirty="0">
                          <a:solidFill>
                            <a:schemeClr val="dk1"/>
                          </a:solidFill>
                          <a:latin typeface="微软雅黑" panose="020B0503020204020204" pitchFamily="34" charset="-122"/>
                          <a:ea typeface="微软雅黑" panose="020B0503020204020204" pitchFamily="34" charset="-122"/>
                          <a:cs typeface="+mn-cs"/>
                        </a:rPr>
                        <a:t>，用于 </a:t>
                      </a:r>
                      <a:r>
                        <a:rPr lang="en-US" altLang="zh-CN" sz="1400" kern="1200" dirty="0">
                          <a:solidFill>
                            <a:schemeClr val="dk1"/>
                          </a:solidFill>
                          <a:latin typeface="微软雅黑" panose="020B0503020204020204" pitchFamily="34" charset="-122"/>
                          <a:ea typeface="微软雅黑" panose="020B0503020204020204" pitchFamily="34" charset="-122"/>
                          <a:cs typeface="+mn-cs"/>
                        </a:rPr>
                        <a:t>IPv6 </a:t>
                      </a:r>
                      <a:r>
                        <a:rPr lang="zh-CN" altLang="en-US" sz="1400" kern="1200" dirty="0">
                          <a:solidFill>
                            <a:schemeClr val="dk1"/>
                          </a:solidFill>
                          <a:latin typeface="微软雅黑" panose="020B0503020204020204" pitchFamily="34" charset="-122"/>
                          <a:ea typeface="微软雅黑" panose="020B0503020204020204" pitchFamily="34" charset="-122"/>
                          <a:cs typeface="+mn-cs"/>
                        </a:rPr>
                        <a:t>网络 </a:t>
                      </a:r>
                      <a:endParaRPr lang="en-US" altLang="zh-CN" sz="1400" kern="1200" dirty="0">
                        <a:solidFill>
                          <a:schemeClr val="dk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72000" algn="l" defTabSz="914400" rtl="0" eaLnBrk="1" latinLnBrk="0" hangingPunct="1"/>
                      <a:r>
                        <a:rPr lang="zh-CN" altLang="en-US" sz="1400" kern="1200" dirty="0">
                          <a:solidFill>
                            <a:schemeClr val="dk1"/>
                          </a:solidFill>
                          <a:latin typeface="微软雅黑" panose="020B0503020204020204" pitchFamily="34" charset="-122"/>
                          <a:ea typeface="微软雅黑" panose="020B0503020204020204" pitchFamily="34" charset="-122"/>
                          <a:cs typeface="+mn-cs"/>
                        </a:rPr>
                        <a:t>组播路由器和用户主机之间的二 层交换机上，配置在</a:t>
                      </a:r>
                      <a:r>
                        <a:rPr lang="en-US" altLang="zh-CN" sz="1400" kern="1200" dirty="0">
                          <a:solidFill>
                            <a:schemeClr val="dk1"/>
                          </a:solidFill>
                          <a:latin typeface="微软雅黑" panose="020B0503020204020204" pitchFamily="34" charset="-122"/>
                          <a:ea typeface="微软雅黑" panose="020B0503020204020204" pitchFamily="34" charset="-122"/>
                          <a:cs typeface="+mn-cs"/>
                        </a:rPr>
                        <a:t>VLAN</a:t>
                      </a:r>
                      <a:r>
                        <a:rPr lang="zh-CN" altLang="en-US" sz="1400" kern="1200" dirty="0">
                          <a:solidFill>
                            <a:schemeClr val="dk1"/>
                          </a:solidFill>
                          <a:latin typeface="微软雅黑" panose="020B0503020204020204" pitchFamily="34" charset="-122"/>
                          <a:ea typeface="微软雅黑" panose="020B0503020204020204" pitchFamily="34" charset="-122"/>
                          <a:cs typeface="+mn-cs"/>
                        </a:rPr>
                        <a:t>内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72000" algn="l" defTabSz="914400" rtl="0" eaLnBrk="1" latinLnBrk="0" hangingPunct="1"/>
                      <a:r>
                        <a:rPr lang="zh-CN" altLang="en-US" sz="1400" kern="1200" dirty="0">
                          <a:solidFill>
                            <a:schemeClr val="dk1"/>
                          </a:solidFill>
                          <a:latin typeface="微软雅黑" panose="020B0503020204020204" pitchFamily="34" charset="-122"/>
                          <a:ea typeface="微软雅黑" panose="020B0503020204020204" pitchFamily="34" charset="-122"/>
                          <a:cs typeface="+mn-cs"/>
                        </a:rPr>
                        <a:t>侦听路由器和主机之间发送的 </a:t>
                      </a:r>
                      <a:r>
                        <a:rPr lang="en-US" altLang="zh-CN" sz="1400" kern="1200" dirty="0">
                          <a:solidFill>
                            <a:schemeClr val="dk1"/>
                          </a:solidFill>
                          <a:latin typeface="微软雅黑" panose="020B0503020204020204" pitchFamily="34" charset="-122"/>
                          <a:ea typeface="微软雅黑" panose="020B0503020204020204" pitchFamily="34" charset="-122"/>
                          <a:cs typeface="+mn-cs"/>
                        </a:rPr>
                        <a:t>IGMP/MLD </a:t>
                      </a:r>
                      <a:r>
                        <a:rPr lang="zh-CN" altLang="en-US" sz="1400" kern="1200" dirty="0">
                          <a:solidFill>
                            <a:schemeClr val="dk1"/>
                          </a:solidFill>
                          <a:latin typeface="微软雅黑" panose="020B0503020204020204" pitchFamily="34" charset="-122"/>
                          <a:ea typeface="微软雅黑" panose="020B0503020204020204" pitchFamily="34" charset="-122"/>
                          <a:cs typeface="+mn-cs"/>
                        </a:rPr>
                        <a:t>报文建立组播数据的 二层转发表，从而管理和控制组播 数据在二层网络中的转发。 </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2369233"/>
                  </a:ext>
                </a:extLst>
              </a:tr>
              <a:tr h="823207">
                <a:tc>
                  <a:txBody>
                    <a:bodyPr/>
                    <a:lstStyle/>
                    <a:p>
                      <a:pPr marL="72000" algn="l" defTabSz="914400" rtl="0" eaLnBrk="1" latinLnBrk="0" hangingPunct="1"/>
                      <a:r>
                        <a:rPr lang="en-US" altLang="zh-CN" sz="1400" kern="1200" dirty="0">
                          <a:solidFill>
                            <a:schemeClr val="dk1"/>
                          </a:solidFill>
                          <a:latin typeface="微软雅黑" panose="020B0503020204020204" pitchFamily="34" charset="-122"/>
                          <a:ea typeface="微软雅黑" panose="020B0503020204020204" pitchFamily="34" charset="-122"/>
                          <a:cs typeface="+mn-cs"/>
                        </a:rPr>
                        <a:t>MSDP</a:t>
                      </a:r>
                      <a:r>
                        <a:rPr lang="zh-CN" altLang="en-US" sz="1400" kern="1200" dirty="0">
                          <a:solidFill>
                            <a:schemeClr val="dk1"/>
                          </a:solidFill>
                          <a:latin typeface="微软雅黑" panose="020B0503020204020204" pitchFamily="34" charset="-122"/>
                          <a:ea typeface="微软雅黑" panose="020B0503020204020204" pitchFamily="34" charset="-122"/>
                          <a:cs typeface="+mn-cs"/>
                        </a:rPr>
                        <a:t>（仅</a:t>
                      </a:r>
                      <a:r>
                        <a:rPr lang="en-US" altLang="zh-CN" sz="1400" kern="1200" dirty="0">
                          <a:solidFill>
                            <a:schemeClr val="dk1"/>
                          </a:solidFill>
                          <a:latin typeface="微软雅黑" panose="020B0503020204020204" pitchFamily="34" charset="-122"/>
                          <a:ea typeface="微软雅黑" panose="020B0503020204020204" pitchFamily="34" charset="-122"/>
                          <a:cs typeface="+mn-cs"/>
                        </a:rPr>
                        <a:t>IPv4</a:t>
                      </a:r>
                      <a:r>
                        <a:rPr lang="zh-CN" altLang="en-US" sz="1400" kern="1200" dirty="0">
                          <a:solidFill>
                            <a:schemeClr val="dk1"/>
                          </a:solidFill>
                          <a:latin typeface="微软雅黑" panose="020B0503020204020204" pitchFamily="34" charset="-122"/>
                          <a:ea typeface="微软雅黑" panose="020B0503020204020204" pitchFamily="34" charset="-122"/>
                          <a:cs typeface="+mn-cs"/>
                        </a:rPr>
                        <a:t>网络）</a:t>
                      </a:r>
                      <a:endParaRPr lang="en-US" altLang="zh-CN" sz="1400" kern="1200" dirty="0">
                        <a:solidFill>
                          <a:schemeClr val="dk1"/>
                        </a:solidFill>
                        <a:latin typeface="微软雅黑" panose="020B0503020204020204" pitchFamily="34" charset="-122"/>
                        <a:ea typeface="微软雅黑" panose="020B0503020204020204" pitchFamily="34" charset="-122"/>
                        <a:cs typeface="+mn-cs"/>
                      </a:endParaRPr>
                    </a:p>
                    <a:p>
                      <a:pPr marL="72000" algn="l" defTabSz="914400" rtl="0" eaLnBrk="1" latinLnBrk="0" hangingPunct="1"/>
                      <a:r>
                        <a:rPr lang="en-US" altLang="zh-CN" sz="1400" kern="1200" dirty="0">
                          <a:solidFill>
                            <a:schemeClr val="dk1"/>
                          </a:solidFill>
                          <a:latin typeface="微软雅黑" panose="020B0503020204020204" pitchFamily="34" charset="-122"/>
                          <a:ea typeface="微软雅黑" panose="020B0503020204020204" pitchFamily="34" charset="-122"/>
                          <a:cs typeface="+mn-cs"/>
                        </a:rPr>
                        <a:t>MBGP</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72000" algn="l" defTabSz="914400" rtl="0" eaLnBrk="1" latinLnBrk="0" hangingPunct="1"/>
                      <a:r>
                        <a:rPr lang="en-US" altLang="zh-CN" sz="1400" kern="1200" dirty="0">
                          <a:solidFill>
                            <a:schemeClr val="dk1"/>
                          </a:solidFill>
                          <a:latin typeface="微软雅黑" panose="020B0503020204020204" pitchFamily="34" charset="-122"/>
                          <a:ea typeface="微软雅黑" panose="020B0503020204020204" pitchFamily="34" charset="-122"/>
                          <a:cs typeface="+mn-cs"/>
                        </a:rPr>
                        <a:t>AS</a:t>
                      </a:r>
                      <a:r>
                        <a:rPr lang="zh-CN" altLang="en-US" sz="1400" kern="1200" dirty="0">
                          <a:solidFill>
                            <a:schemeClr val="dk1"/>
                          </a:solidFill>
                          <a:latin typeface="微软雅黑" panose="020B0503020204020204" pitchFamily="34" charset="-122"/>
                          <a:ea typeface="微软雅黑" panose="020B0503020204020204" pitchFamily="34" charset="-122"/>
                          <a:cs typeface="+mn-cs"/>
                        </a:rPr>
                        <a:t>边境路由器。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72000" algn="l" defTabSz="914400" rtl="0" eaLnBrk="1" latinLnBrk="0" hangingPunct="1"/>
                      <a:r>
                        <a:rPr lang="zh-CN" altLang="en-US" sz="1400" kern="1200" dirty="0">
                          <a:solidFill>
                            <a:schemeClr val="dk1"/>
                          </a:solidFill>
                          <a:latin typeface="微软雅黑" panose="020B0503020204020204" pitchFamily="34" charset="-122"/>
                          <a:ea typeface="微软雅黑" panose="020B0503020204020204" pitchFamily="34" charset="-122"/>
                          <a:cs typeface="+mn-cs"/>
                        </a:rPr>
                        <a:t>当跨 </a:t>
                      </a:r>
                      <a:r>
                        <a:rPr lang="en-US" altLang="zh-CN" sz="1400" kern="1200" dirty="0">
                          <a:solidFill>
                            <a:schemeClr val="dk1"/>
                          </a:solidFill>
                          <a:latin typeface="微软雅黑" panose="020B0503020204020204" pitchFamily="34" charset="-122"/>
                          <a:ea typeface="微软雅黑" panose="020B0503020204020204" pitchFamily="34" charset="-122"/>
                          <a:cs typeface="+mn-cs"/>
                        </a:rPr>
                        <a:t>PIM </a:t>
                      </a:r>
                      <a:r>
                        <a:rPr lang="zh-CN" altLang="en-US" sz="1400" kern="1200" dirty="0">
                          <a:solidFill>
                            <a:schemeClr val="dk1"/>
                          </a:solidFill>
                          <a:latin typeface="微软雅黑" panose="020B0503020204020204" pitchFamily="34" charset="-122"/>
                          <a:ea typeface="微软雅黑" panose="020B0503020204020204" pitchFamily="34" charset="-122"/>
                          <a:cs typeface="+mn-cs"/>
                        </a:rPr>
                        <a:t>域传递组播源信息时，需要 </a:t>
                      </a:r>
                      <a:r>
                        <a:rPr lang="en-US" altLang="zh-CN" sz="1400" kern="1200" dirty="0">
                          <a:solidFill>
                            <a:schemeClr val="dk1"/>
                          </a:solidFill>
                          <a:latin typeface="微软雅黑" panose="020B0503020204020204" pitchFamily="34" charset="-122"/>
                          <a:ea typeface="微软雅黑" panose="020B0503020204020204" pitchFamily="34" charset="-122"/>
                          <a:cs typeface="+mn-cs"/>
                        </a:rPr>
                        <a:t>MSDP</a:t>
                      </a:r>
                      <a:r>
                        <a:rPr lang="zh-CN" altLang="en-US" sz="1400" kern="1200" dirty="0">
                          <a:solidFill>
                            <a:schemeClr val="dk1"/>
                          </a:solidFill>
                          <a:latin typeface="微软雅黑" panose="020B0503020204020204" pitchFamily="34" charset="-122"/>
                          <a:ea typeface="微软雅黑" panose="020B0503020204020204" pitchFamily="34" charset="-122"/>
                          <a:cs typeface="+mn-cs"/>
                        </a:rPr>
                        <a:t>协议；</a:t>
                      </a:r>
                      <a:endParaRPr lang="en-US" altLang="zh-CN" sz="1400" kern="1200" dirty="0">
                        <a:solidFill>
                          <a:schemeClr val="dk1"/>
                        </a:solidFill>
                        <a:latin typeface="微软雅黑" panose="020B0503020204020204" pitchFamily="34" charset="-122"/>
                        <a:ea typeface="微软雅黑" panose="020B0503020204020204" pitchFamily="34" charset="-122"/>
                        <a:cs typeface="+mn-cs"/>
                      </a:endParaRPr>
                    </a:p>
                    <a:p>
                      <a:pPr marL="72000" algn="l" defTabSz="914400" rtl="0" eaLnBrk="1" latinLnBrk="0" hangingPunct="1"/>
                      <a:r>
                        <a:rPr lang="zh-CN" altLang="en-US" sz="1400" kern="1200" dirty="0">
                          <a:solidFill>
                            <a:schemeClr val="dk1"/>
                          </a:solidFill>
                          <a:latin typeface="微软雅黑" panose="020B0503020204020204" pitchFamily="34" charset="-122"/>
                          <a:ea typeface="微软雅黑" panose="020B0503020204020204" pitchFamily="34" charset="-122"/>
                          <a:cs typeface="+mn-cs"/>
                        </a:rPr>
                        <a:t>当跨 </a:t>
                      </a:r>
                      <a:r>
                        <a:rPr lang="en-US" altLang="zh-CN" sz="1400" kern="1200" dirty="0">
                          <a:solidFill>
                            <a:schemeClr val="dk1"/>
                          </a:solidFill>
                          <a:latin typeface="微软雅黑" panose="020B0503020204020204" pitchFamily="34" charset="-122"/>
                          <a:ea typeface="微软雅黑" panose="020B0503020204020204" pitchFamily="34" charset="-122"/>
                          <a:cs typeface="+mn-cs"/>
                        </a:rPr>
                        <a:t>AS </a:t>
                      </a:r>
                      <a:r>
                        <a:rPr lang="zh-CN" altLang="en-US" sz="1400" kern="1200" dirty="0">
                          <a:solidFill>
                            <a:schemeClr val="dk1"/>
                          </a:solidFill>
                          <a:latin typeface="微软雅黑" panose="020B0503020204020204" pitchFamily="34" charset="-122"/>
                          <a:ea typeface="微软雅黑" panose="020B0503020204020204" pitchFamily="34" charset="-122"/>
                          <a:cs typeface="+mn-cs"/>
                        </a:rPr>
                        <a:t>域建立组播路由时需要 </a:t>
                      </a:r>
                      <a:r>
                        <a:rPr lang="en-US" altLang="zh-CN" sz="1400" kern="1200" dirty="0">
                          <a:solidFill>
                            <a:schemeClr val="dk1"/>
                          </a:solidFill>
                          <a:latin typeface="微软雅黑" panose="020B0503020204020204" pitchFamily="34" charset="-122"/>
                          <a:ea typeface="微软雅黑" panose="020B0503020204020204" pitchFamily="34" charset="-122"/>
                          <a:cs typeface="+mn-cs"/>
                        </a:rPr>
                        <a:t>MBGP</a:t>
                      </a:r>
                      <a:r>
                        <a:rPr lang="zh-CN" altLang="en-US" sz="1400" kern="1200" dirty="0">
                          <a:solidFill>
                            <a:schemeClr val="dk1"/>
                          </a:solidFill>
                          <a:latin typeface="微软雅黑" panose="020B0503020204020204" pitchFamily="34" charset="-122"/>
                          <a:ea typeface="微软雅黑" panose="020B0503020204020204" pitchFamily="34" charset="-122"/>
                          <a:cs typeface="+mn-cs"/>
                        </a:rPr>
                        <a:t>协议。 </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1629007"/>
                  </a:ext>
                </a:extLst>
              </a:tr>
            </a:tbl>
          </a:graphicData>
        </a:graphic>
      </p:graphicFrame>
    </p:spTree>
    <p:extLst>
      <p:ext uri="{BB962C8B-B14F-4D97-AF65-F5344CB8AC3E}">
        <p14:creationId xmlns:p14="http://schemas.microsoft.com/office/powerpoint/2010/main" val="2758092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PIM-SM</a:t>
            </a:r>
            <a:r>
              <a:rPr lang="zh-CN" altLang="en-US"/>
              <a:t>基本概述</a:t>
            </a:r>
            <a:endParaRPr lang="zh-CN" altLang="en-US" dirty="0"/>
          </a:p>
        </p:txBody>
      </p:sp>
      <p:sp>
        <p:nvSpPr>
          <p:cNvPr id="3" name="文本占位符 2"/>
          <p:cNvSpPr>
            <a:spLocks noGrp="1"/>
          </p:cNvSpPr>
          <p:nvPr>
            <p:ph type="body" sz="quarter" idx="10"/>
          </p:nvPr>
        </p:nvSpPr>
        <p:spPr/>
        <p:txBody>
          <a:bodyPr/>
          <a:lstStyle/>
          <a:p>
            <a:r>
              <a:rPr lang="en-US" altLang="zh-CN" dirty="0"/>
              <a:t>PIM-SM</a:t>
            </a:r>
            <a:r>
              <a:rPr lang="zh-CN" altLang="en-US" dirty="0"/>
              <a:t>的关键任务：</a:t>
            </a:r>
            <a:endParaRPr lang="en-US" altLang="zh-CN" dirty="0"/>
          </a:p>
          <a:p>
            <a:pPr lvl="1"/>
            <a:r>
              <a:rPr lang="zh-CN" altLang="en-US" dirty="0"/>
              <a:t>建立</a:t>
            </a:r>
            <a:r>
              <a:rPr lang="en-US" altLang="zh-CN" dirty="0"/>
              <a:t>RPT</a:t>
            </a:r>
            <a:r>
              <a:rPr lang="zh-CN" altLang="en-US" dirty="0"/>
              <a:t>（</a:t>
            </a:r>
            <a:r>
              <a:rPr lang="en-US" altLang="zh-CN" dirty="0"/>
              <a:t>Rendezvous Point Tree</a:t>
            </a:r>
            <a:r>
              <a:rPr lang="zh-CN" altLang="en-US" dirty="0"/>
              <a:t>，汇聚点树也称共享树）。</a:t>
            </a:r>
            <a:endParaRPr lang="en-US" altLang="zh-CN" dirty="0"/>
          </a:p>
          <a:p>
            <a:pPr lvl="1"/>
            <a:r>
              <a:rPr lang="zh-CN" altLang="en-US" dirty="0"/>
              <a:t>建立</a:t>
            </a:r>
            <a:r>
              <a:rPr lang="en-US" altLang="zh-CN" dirty="0"/>
              <a:t>SPT</a:t>
            </a:r>
            <a:r>
              <a:rPr lang="zh-CN" altLang="en-US" dirty="0"/>
              <a:t>（</a:t>
            </a:r>
            <a:r>
              <a:rPr lang="en-US" altLang="zh-CN" dirty="0"/>
              <a:t>Shortest Path Tree</a:t>
            </a:r>
            <a:r>
              <a:rPr lang="zh-CN" altLang="en-US" dirty="0"/>
              <a:t>，最短路径树）。</a:t>
            </a:r>
            <a:endParaRPr lang="en-US" altLang="zh-CN" dirty="0"/>
          </a:p>
          <a:p>
            <a:r>
              <a:rPr lang="zh-CN" altLang="en-US" dirty="0"/>
              <a:t>适用于组播成员分布较为稀疏的网络环境。</a:t>
            </a:r>
            <a:endParaRPr lang="en-US" altLang="zh-CN" dirty="0"/>
          </a:p>
        </p:txBody>
      </p:sp>
    </p:spTree>
    <p:extLst>
      <p:ext uri="{BB962C8B-B14F-4D97-AF65-F5344CB8AC3E}">
        <p14:creationId xmlns:p14="http://schemas.microsoft.com/office/powerpoint/2010/main" val="3988403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29D887AD-B25A-4C65-A4C1-62297581F2A1}"/>
              </a:ext>
            </a:extLst>
          </p:cNvPr>
          <p:cNvSpPr>
            <a:spLocks noGrp="1" noChangeArrowheads="1"/>
          </p:cNvSpPr>
          <p:nvPr>
            <p:ph type="title"/>
          </p:nvPr>
        </p:nvSpPr>
        <p:spPr>
          <a:xfrm>
            <a:off x="912286" y="292385"/>
            <a:ext cx="10560048" cy="868363"/>
          </a:xfrm>
        </p:spPr>
        <p:txBody>
          <a:bodyPr/>
          <a:lstStyle/>
          <a:p>
            <a:r>
              <a:rPr lang="zh-CN" altLang="en-US"/>
              <a:t>源路径树</a:t>
            </a:r>
          </a:p>
        </p:txBody>
      </p:sp>
      <p:sp>
        <p:nvSpPr>
          <p:cNvPr id="25604" name="Rectangle 3">
            <a:extLst>
              <a:ext uri="{FF2B5EF4-FFF2-40B4-BE49-F238E27FC236}">
                <a16:creationId xmlns:a16="http://schemas.microsoft.com/office/drawing/2014/main" id="{BDFFD868-3188-448F-80D8-FA1E35BDDF66}"/>
              </a:ext>
            </a:extLst>
          </p:cNvPr>
          <p:cNvSpPr>
            <a:spLocks noGrp="1" noChangeArrowheads="1"/>
          </p:cNvSpPr>
          <p:nvPr>
            <p:ph type="body" sz="quarter" idx="10"/>
          </p:nvPr>
        </p:nvSpPr>
        <p:spPr/>
        <p:txBody>
          <a:bodyPr/>
          <a:lstStyle/>
          <a:p>
            <a:r>
              <a:rPr lang="zh-CN" altLang="en-US" dirty="0"/>
              <a:t>每一个组播源与接收者之间建立一棵独立的</a:t>
            </a:r>
            <a:r>
              <a:rPr lang="en-US" altLang="zh-CN" dirty="0"/>
              <a:t>SPT</a:t>
            </a:r>
            <a:r>
              <a:rPr lang="zh-CN" altLang="en-US" dirty="0"/>
              <a:t>。</a:t>
            </a:r>
          </a:p>
        </p:txBody>
      </p:sp>
      <p:grpSp>
        <p:nvGrpSpPr>
          <p:cNvPr id="2" name="Group 33">
            <a:extLst>
              <a:ext uri="{FF2B5EF4-FFF2-40B4-BE49-F238E27FC236}">
                <a16:creationId xmlns:a16="http://schemas.microsoft.com/office/drawing/2014/main" id="{1FCAB1C8-85A8-40D0-BFFD-E19D2BAAE1E3}"/>
              </a:ext>
            </a:extLst>
          </p:cNvPr>
          <p:cNvGrpSpPr>
            <a:grpSpLocks/>
          </p:cNvGrpSpPr>
          <p:nvPr/>
        </p:nvGrpSpPr>
        <p:grpSpPr bwMode="auto">
          <a:xfrm>
            <a:off x="9549259" y="3900423"/>
            <a:ext cx="1923073" cy="2301875"/>
            <a:chOff x="3422" y="2341"/>
            <a:chExt cx="1241" cy="1450"/>
          </a:xfrm>
        </p:grpSpPr>
        <p:grpSp>
          <p:nvGrpSpPr>
            <p:cNvPr id="25650" name="Group 34">
              <a:extLst>
                <a:ext uri="{FF2B5EF4-FFF2-40B4-BE49-F238E27FC236}">
                  <a16:creationId xmlns:a16="http://schemas.microsoft.com/office/drawing/2014/main" id="{76FA19A7-2A02-4C23-B18B-B25A9FB99BF6}"/>
                </a:ext>
              </a:extLst>
            </p:cNvPr>
            <p:cNvGrpSpPr>
              <a:grpSpLocks/>
            </p:cNvGrpSpPr>
            <p:nvPr/>
          </p:nvGrpSpPr>
          <p:grpSpPr bwMode="auto">
            <a:xfrm>
              <a:off x="3424" y="2359"/>
              <a:ext cx="1239" cy="166"/>
              <a:chOff x="380" y="647"/>
              <a:chExt cx="2342" cy="165"/>
            </a:xfrm>
          </p:grpSpPr>
          <p:sp>
            <p:nvSpPr>
              <p:cNvPr id="25654" name="AutoShape 35">
                <a:extLst>
                  <a:ext uri="{FF2B5EF4-FFF2-40B4-BE49-F238E27FC236}">
                    <a16:creationId xmlns:a16="http://schemas.microsoft.com/office/drawing/2014/main" id="{3E4C90FB-85F4-4AA2-AAA4-8CD44F44BE54}"/>
                  </a:ext>
                </a:extLst>
              </p:cNvPr>
              <p:cNvSpPr>
                <a:spLocks noChangeArrowheads="1"/>
              </p:cNvSpPr>
              <p:nvPr/>
            </p:nvSpPr>
            <p:spPr bwMode="ltGray">
              <a:xfrm>
                <a:off x="380" y="699"/>
                <a:ext cx="2331" cy="113"/>
              </a:xfrm>
              <a:prstGeom prst="roundRect">
                <a:avLst>
                  <a:gd name="adj" fmla="val 3963"/>
                </a:avLst>
              </a:prstGeom>
              <a:solidFill>
                <a:srgbClr val="0078B4"/>
              </a:solidFill>
              <a:ln w="28575" cap="rnd" algn="ctr">
                <a:solidFill>
                  <a:srgbClr val="00537C"/>
                </a:solidFill>
                <a:round/>
                <a:headEnd/>
                <a:tailEnd/>
              </a:ln>
            </p:spPr>
            <p:txBody>
              <a:bodyPr lIns="22467" tIns="11234" rIns="22467" bIns="11234" anchor="ctr" anchorCtr="1">
                <a:spAutoFit/>
              </a:bodyPr>
              <a:lstStyle>
                <a:lvl1pPr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eaLnBrk="1" hangingPunct="1"/>
                <a:endParaRPr lang="en-US" altLang="zh-CN">
                  <a:latin typeface="微软雅黑" panose="020B0503020204020204" pitchFamily="34" charset="-122"/>
                  <a:ea typeface="微软雅黑" panose="020B0503020204020204" pitchFamily="34" charset="-122"/>
                </a:endParaRPr>
              </a:p>
            </p:txBody>
          </p:sp>
          <p:pic>
            <p:nvPicPr>
              <p:cNvPr id="25655" name="Picture 36" descr="guang">
                <a:extLst>
                  <a:ext uri="{FF2B5EF4-FFF2-40B4-BE49-F238E27FC236}">
                    <a16:creationId xmlns:a16="http://schemas.microsoft.com/office/drawing/2014/main" id="{95BFA516-39C5-44A5-A265-427F324730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882" b="38942"/>
              <a:stretch>
                <a:fillRect/>
              </a:stretch>
            </p:blipFill>
            <p:spPr bwMode="auto">
              <a:xfrm>
                <a:off x="400" y="647"/>
                <a:ext cx="232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651" name="Rectangle 37">
              <a:extLst>
                <a:ext uri="{FF2B5EF4-FFF2-40B4-BE49-F238E27FC236}">
                  <a16:creationId xmlns:a16="http://schemas.microsoft.com/office/drawing/2014/main" id="{D9120F5B-DFF0-4FA8-985B-22651A7E64DB}"/>
                </a:ext>
              </a:extLst>
            </p:cNvPr>
            <p:cNvSpPr>
              <a:spLocks noChangeArrowheads="1"/>
            </p:cNvSpPr>
            <p:nvPr/>
          </p:nvSpPr>
          <p:spPr bwMode="gray">
            <a:xfrm>
              <a:off x="3593" y="2341"/>
              <a:ext cx="901"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eaLnBrk="1" fontAlgn="base" hangingPunct="1"/>
              <a:r>
                <a:rPr lang="zh-CN" altLang="en-US" sz="1600" dirty="0">
                  <a:solidFill>
                    <a:schemeClr val="bg1"/>
                  </a:solidFill>
                  <a:latin typeface="微软雅黑" panose="020B0503020204020204" pitchFamily="34" charset="-122"/>
                  <a:ea typeface="微软雅黑" panose="020B0503020204020204" pitchFamily="34" charset="-122"/>
                </a:rPr>
                <a:t>组播路由项</a:t>
              </a:r>
            </a:p>
          </p:txBody>
        </p:sp>
        <p:sp>
          <p:nvSpPr>
            <p:cNvPr id="25652" name="AutoShape 38">
              <a:extLst>
                <a:ext uri="{FF2B5EF4-FFF2-40B4-BE49-F238E27FC236}">
                  <a16:creationId xmlns:a16="http://schemas.microsoft.com/office/drawing/2014/main" id="{DDDEE86C-49DA-4F42-B34B-F05B9FF40051}"/>
                </a:ext>
              </a:extLst>
            </p:cNvPr>
            <p:cNvSpPr>
              <a:spLocks noChangeArrowheads="1"/>
            </p:cNvSpPr>
            <p:nvPr/>
          </p:nvSpPr>
          <p:spPr bwMode="auto">
            <a:xfrm>
              <a:off x="3422" y="2384"/>
              <a:ext cx="1236" cy="1407"/>
            </a:xfrm>
            <a:prstGeom prst="foldedCorner">
              <a:avLst>
                <a:gd name="adj" fmla="val 0"/>
              </a:avLst>
            </a:prstGeom>
            <a:noFill/>
            <a:ln w="28575">
              <a:solidFill>
                <a:srgbClr val="00537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eaLnBrk="1" hangingPunct="1"/>
              <a:endParaRPr lang="en-US" altLang="zh-CN">
                <a:latin typeface="微软雅黑" panose="020B0503020204020204" pitchFamily="34" charset="-122"/>
                <a:ea typeface="微软雅黑" panose="020B0503020204020204" pitchFamily="34" charset="-122"/>
              </a:endParaRPr>
            </a:p>
          </p:txBody>
        </p:sp>
        <p:sp>
          <p:nvSpPr>
            <p:cNvPr id="25653" name="Rectangle 39">
              <a:extLst>
                <a:ext uri="{FF2B5EF4-FFF2-40B4-BE49-F238E27FC236}">
                  <a16:creationId xmlns:a16="http://schemas.microsoft.com/office/drawing/2014/main" id="{4321C723-7B51-4061-A357-B39411297D33}"/>
                </a:ext>
              </a:extLst>
            </p:cNvPr>
            <p:cNvSpPr>
              <a:spLocks noChangeArrowheads="1"/>
            </p:cNvSpPr>
            <p:nvPr/>
          </p:nvSpPr>
          <p:spPr bwMode="gray">
            <a:xfrm>
              <a:off x="3454" y="2719"/>
              <a:ext cx="1179" cy="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lvl1pPr marL="177800" indent="-177800" eaLnBrk="0" hangingPunct="0">
                <a:tabLst>
                  <a:tab pos="1028700" algn="l"/>
                  <a:tab pos="1714500" algn="l"/>
                </a:tabLs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eaLnBrk="0" hangingPunct="0">
                <a:tabLst>
                  <a:tab pos="1028700" algn="l"/>
                  <a:tab pos="1714500" algn="l"/>
                </a:tabLs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eaLnBrk="0" hangingPunct="0">
                <a:tabLst>
                  <a:tab pos="1028700" algn="l"/>
                  <a:tab pos="1714500" algn="l"/>
                </a:tabLs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eaLnBrk="0" hangingPunct="0">
                <a:tabLst>
                  <a:tab pos="1028700" algn="l"/>
                  <a:tab pos="1714500" algn="l"/>
                </a:tabLs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eaLnBrk="0" hangingPunct="0">
                <a:tabLst>
                  <a:tab pos="1028700" algn="l"/>
                  <a:tab pos="1714500" algn="l"/>
                </a:tabLs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eaLnBrk="0" fontAlgn="t" hangingPunct="0">
                <a:spcBef>
                  <a:spcPct val="0"/>
                </a:spcBef>
                <a:spcAft>
                  <a:spcPct val="0"/>
                </a:spcAft>
                <a:tabLst>
                  <a:tab pos="1028700" algn="l"/>
                  <a:tab pos="1714500" algn="l"/>
                </a:tabLs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eaLnBrk="0" fontAlgn="t" hangingPunct="0">
                <a:spcBef>
                  <a:spcPct val="0"/>
                </a:spcBef>
                <a:spcAft>
                  <a:spcPct val="0"/>
                </a:spcAft>
                <a:tabLst>
                  <a:tab pos="1028700" algn="l"/>
                  <a:tab pos="1714500" algn="l"/>
                </a:tabLs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eaLnBrk="0" fontAlgn="t" hangingPunct="0">
                <a:spcBef>
                  <a:spcPct val="0"/>
                </a:spcBef>
                <a:spcAft>
                  <a:spcPct val="0"/>
                </a:spcAft>
                <a:tabLst>
                  <a:tab pos="1028700" algn="l"/>
                  <a:tab pos="1714500" algn="l"/>
                </a:tabLs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eaLnBrk="0" fontAlgn="t" hangingPunct="0">
                <a:spcBef>
                  <a:spcPct val="0"/>
                </a:spcBef>
                <a:spcAft>
                  <a:spcPct val="0"/>
                </a:spcAft>
                <a:tabLst>
                  <a:tab pos="1028700" algn="l"/>
                  <a:tab pos="1714500" algn="l"/>
                </a:tabLs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eaLnBrk="1" fontAlgn="base" hangingPunct="1">
                <a:lnSpc>
                  <a:spcPct val="130000"/>
                </a:lnSpc>
                <a:buClr>
                  <a:srgbClr val="990000"/>
                </a:buClr>
                <a:buSzPct val="75000"/>
                <a:buFont typeface="Wingdings" panose="05000000000000000000" pitchFamily="2" charset="2"/>
                <a:buChar char="n"/>
              </a:pPr>
              <a:r>
                <a:rPr lang="en-US" altLang="zh-CN" sz="1400" dirty="0">
                  <a:latin typeface="微软雅黑" panose="020B0503020204020204" pitchFamily="34" charset="-122"/>
                  <a:ea typeface="微软雅黑" panose="020B0503020204020204" pitchFamily="34" charset="-122"/>
                </a:rPr>
                <a:t>(S, G), </a:t>
              </a:r>
              <a:r>
                <a:rPr lang="en-US" altLang="zh-CN" sz="1400" dirty="0" err="1">
                  <a:latin typeface="微软雅黑" panose="020B0503020204020204" pitchFamily="34" charset="-122"/>
                  <a:ea typeface="微软雅黑" panose="020B0503020204020204" pitchFamily="34" charset="-122"/>
                </a:rPr>
                <a:t>iif</a:t>
              </a: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oiflist</a:t>
              </a:r>
              <a:endParaRPr lang="en-US" altLang="zh-CN" sz="1400" dirty="0">
                <a:latin typeface="微软雅黑" panose="020B0503020204020204" pitchFamily="34" charset="-122"/>
                <a:ea typeface="微软雅黑" panose="020B0503020204020204" pitchFamily="34" charset="-122"/>
              </a:endParaRPr>
            </a:p>
            <a:p>
              <a:pPr eaLnBrk="1" fontAlgn="base" hangingPunct="1">
                <a:lnSpc>
                  <a:spcPct val="130000"/>
                </a:lnSpc>
                <a:buClr>
                  <a:srgbClr val="990000"/>
                </a:buClr>
                <a:buSzPct val="75000"/>
                <a:buFont typeface="Wingdings" panose="05000000000000000000" pitchFamily="2" charset="2"/>
                <a:buChar char="n"/>
              </a:pPr>
              <a:r>
                <a:rPr lang="en-US" altLang="zh-CN" sz="1400" dirty="0">
                  <a:latin typeface="微软雅黑" panose="020B0503020204020204" pitchFamily="34" charset="-122"/>
                  <a:ea typeface="微软雅黑" panose="020B0503020204020204" pitchFamily="34" charset="-122"/>
                </a:rPr>
                <a:t>S </a:t>
              </a:r>
              <a:r>
                <a:rPr lang="zh-CN" altLang="en-US" sz="1400" dirty="0">
                  <a:latin typeface="微软雅黑" panose="020B0503020204020204" pitchFamily="34" charset="-122"/>
                  <a:ea typeface="微软雅黑" panose="020B0503020204020204" pitchFamily="34" charset="-122"/>
                </a:rPr>
                <a:t>源地址</a:t>
              </a:r>
            </a:p>
            <a:p>
              <a:pPr eaLnBrk="1" fontAlgn="base" hangingPunct="1">
                <a:lnSpc>
                  <a:spcPct val="130000"/>
                </a:lnSpc>
                <a:buClr>
                  <a:srgbClr val="990000"/>
                </a:buClr>
                <a:buSzPct val="75000"/>
                <a:buFont typeface="Wingdings" panose="05000000000000000000" pitchFamily="2" charset="2"/>
                <a:buChar char="n"/>
              </a:pPr>
              <a:r>
                <a:rPr lang="en-US" altLang="zh-CN" sz="1400" dirty="0">
                  <a:latin typeface="微软雅黑" panose="020B0503020204020204" pitchFamily="34" charset="-122"/>
                  <a:ea typeface="微软雅黑" panose="020B0503020204020204" pitchFamily="34" charset="-122"/>
                </a:rPr>
                <a:t>G </a:t>
              </a:r>
              <a:r>
                <a:rPr lang="zh-CN" altLang="en-US" sz="1400" dirty="0">
                  <a:latin typeface="微软雅黑" panose="020B0503020204020204" pitchFamily="34" charset="-122"/>
                  <a:ea typeface="微软雅黑" panose="020B0503020204020204" pitchFamily="34" charset="-122"/>
                </a:rPr>
                <a:t>组地址</a:t>
              </a:r>
            </a:p>
            <a:p>
              <a:pPr eaLnBrk="1" fontAlgn="base" hangingPunct="1">
                <a:lnSpc>
                  <a:spcPct val="130000"/>
                </a:lnSpc>
                <a:buClr>
                  <a:srgbClr val="990000"/>
                </a:buClr>
                <a:buSzPct val="75000"/>
                <a:buFont typeface="Wingdings" panose="05000000000000000000" pitchFamily="2" charset="2"/>
                <a:buChar char="n"/>
              </a:pPr>
              <a:r>
                <a:rPr lang="en-US" altLang="zh-CN" sz="1400" dirty="0" err="1">
                  <a:latin typeface="微软雅黑" panose="020B0503020204020204" pitchFamily="34" charset="-122"/>
                  <a:ea typeface="微软雅黑" panose="020B0503020204020204" pitchFamily="34" charset="-122"/>
                </a:rPr>
                <a:t>iif</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入接口</a:t>
              </a:r>
            </a:p>
            <a:p>
              <a:pPr eaLnBrk="1" fontAlgn="base" hangingPunct="1">
                <a:lnSpc>
                  <a:spcPct val="130000"/>
                </a:lnSpc>
                <a:buClr>
                  <a:srgbClr val="990000"/>
                </a:buClr>
                <a:buSzPct val="75000"/>
                <a:buFont typeface="Wingdings" panose="05000000000000000000" pitchFamily="2" charset="2"/>
                <a:buChar char="n"/>
              </a:pPr>
              <a:r>
                <a:rPr lang="en-US" altLang="zh-CN" sz="1400" dirty="0" err="1">
                  <a:latin typeface="微软雅黑" panose="020B0503020204020204" pitchFamily="34" charset="-122"/>
                  <a:ea typeface="微软雅黑" panose="020B0503020204020204" pitchFamily="34" charset="-122"/>
                </a:rPr>
                <a:t>oiflist</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出接口列表</a:t>
              </a:r>
            </a:p>
          </p:txBody>
        </p:sp>
      </p:grpSp>
      <p:pic>
        <p:nvPicPr>
          <p:cNvPr id="64" name="Picture 2" descr="G:\做的项目\公共\扁平图标切换\更新2015_01_21\oss扁平图标库2015_01_21更新-04.png">
            <a:extLst>
              <a:ext uri="{FF2B5EF4-FFF2-40B4-BE49-F238E27FC236}">
                <a16:creationId xmlns:a16="http://schemas.microsoft.com/office/drawing/2014/main" id="{AE6B58A1-5351-40C7-B957-91EABA8FFB98}"/>
              </a:ext>
            </a:extLst>
          </p:cNvPr>
          <p:cNvPicPr>
            <a:picLocks noChangeAspect="1" noChangeArrowheads="1"/>
          </p:cNvPicPr>
          <p:nvPr/>
        </p:nvPicPr>
        <p:blipFill>
          <a:blip r:embed="rId4" cstate="print"/>
          <a:stretch>
            <a:fillRect/>
          </a:stretch>
        </p:blipFill>
        <p:spPr bwMode="auto">
          <a:xfrm>
            <a:off x="6539971" y="4015088"/>
            <a:ext cx="720000" cy="671183"/>
          </a:xfrm>
          <a:prstGeom prst="rect">
            <a:avLst/>
          </a:prstGeom>
          <a:noFill/>
        </p:spPr>
      </p:pic>
      <p:pic>
        <p:nvPicPr>
          <p:cNvPr id="65" name="Picture 2" descr="G:\做的项目\公共\扁平图标切换\更新2015_01_21\oss扁平图标库2015_01_21更新-04.png">
            <a:extLst>
              <a:ext uri="{FF2B5EF4-FFF2-40B4-BE49-F238E27FC236}">
                <a16:creationId xmlns:a16="http://schemas.microsoft.com/office/drawing/2014/main" id="{FEFE8C05-C98A-406A-BAC9-C953B110D43F}"/>
              </a:ext>
            </a:extLst>
          </p:cNvPr>
          <p:cNvPicPr>
            <a:picLocks noChangeAspect="1" noChangeArrowheads="1"/>
          </p:cNvPicPr>
          <p:nvPr/>
        </p:nvPicPr>
        <p:blipFill>
          <a:blip r:embed="rId4" cstate="print"/>
          <a:stretch>
            <a:fillRect/>
          </a:stretch>
        </p:blipFill>
        <p:spPr bwMode="auto">
          <a:xfrm>
            <a:off x="8436209" y="2270831"/>
            <a:ext cx="720000" cy="671183"/>
          </a:xfrm>
          <a:prstGeom prst="rect">
            <a:avLst/>
          </a:prstGeom>
          <a:noFill/>
        </p:spPr>
      </p:pic>
      <p:pic>
        <p:nvPicPr>
          <p:cNvPr id="66" name="Picture 2" descr="G:\做的项目\公共\扁平图标切换\更新2015_01_21\oss扁平图标库2015_01_21更新-04.png">
            <a:extLst>
              <a:ext uri="{FF2B5EF4-FFF2-40B4-BE49-F238E27FC236}">
                <a16:creationId xmlns:a16="http://schemas.microsoft.com/office/drawing/2014/main" id="{E4C88640-0CD0-4A6F-B6F9-0A6776BB2E3A}"/>
              </a:ext>
            </a:extLst>
          </p:cNvPr>
          <p:cNvPicPr>
            <a:picLocks noChangeAspect="1" noChangeArrowheads="1"/>
          </p:cNvPicPr>
          <p:nvPr/>
        </p:nvPicPr>
        <p:blipFill>
          <a:blip r:embed="rId4" cstate="print"/>
          <a:stretch>
            <a:fillRect/>
          </a:stretch>
        </p:blipFill>
        <p:spPr bwMode="auto">
          <a:xfrm>
            <a:off x="4643733" y="2270832"/>
            <a:ext cx="720000" cy="671183"/>
          </a:xfrm>
          <a:prstGeom prst="rect">
            <a:avLst/>
          </a:prstGeom>
          <a:noFill/>
        </p:spPr>
      </p:pic>
      <p:cxnSp>
        <p:nvCxnSpPr>
          <p:cNvPr id="67" name="直接连接符 66">
            <a:extLst>
              <a:ext uri="{FF2B5EF4-FFF2-40B4-BE49-F238E27FC236}">
                <a16:creationId xmlns:a16="http://schemas.microsoft.com/office/drawing/2014/main" id="{22DAC9C9-AB02-4133-A46A-E228EB93450B}"/>
              </a:ext>
            </a:extLst>
          </p:cNvPr>
          <p:cNvCxnSpPr>
            <a:cxnSpLocks/>
            <a:stCxn id="66" idx="1"/>
            <a:endCxn id="78" idx="3"/>
          </p:cNvCxnSpPr>
          <p:nvPr/>
        </p:nvCxnSpPr>
        <p:spPr bwMode="auto">
          <a:xfrm flipH="1">
            <a:off x="3467495" y="2606424"/>
            <a:ext cx="1176238" cy="1"/>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68" name="直接连接符 67">
            <a:extLst>
              <a:ext uri="{FF2B5EF4-FFF2-40B4-BE49-F238E27FC236}">
                <a16:creationId xmlns:a16="http://schemas.microsoft.com/office/drawing/2014/main" id="{B3DD13D8-2A77-42E1-AB2D-EF8B78055B91}"/>
              </a:ext>
            </a:extLst>
          </p:cNvPr>
          <p:cNvCxnSpPr>
            <a:cxnSpLocks/>
            <a:stCxn id="74" idx="1"/>
            <a:endCxn id="66" idx="3"/>
          </p:cNvCxnSpPr>
          <p:nvPr/>
        </p:nvCxnSpPr>
        <p:spPr bwMode="auto">
          <a:xfrm flipH="1">
            <a:off x="5363733" y="2606424"/>
            <a:ext cx="1176238" cy="0"/>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69" name="直接连接符 68">
            <a:extLst>
              <a:ext uri="{FF2B5EF4-FFF2-40B4-BE49-F238E27FC236}">
                <a16:creationId xmlns:a16="http://schemas.microsoft.com/office/drawing/2014/main" id="{6198CB66-D4A0-4587-AA57-36CA35B4A9AC}"/>
              </a:ext>
            </a:extLst>
          </p:cNvPr>
          <p:cNvCxnSpPr>
            <a:cxnSpLocks/>
            <a:stCxn id="65" idx="1"/>
            <a:endCxn id="74" idx="3"/>
          </p:cNvCxnSpPr>
          <p:nvPr/>
        </p:nvCxnSpPr>
        <p:spPr bwMode="auto">
          <a:xfrm flipH="1">
            <a:off x="7259971" y="2606423"/>
            <a:ext cx="1176238" cy="1"/>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70" name="直接连接符 69">
            <a:extLst>
              <a:ext uri="{FF2B5EF4-FFF2-40B4-BE49-F238E27FC236}">
                <a16:creationId xmlns:a16="http://schemas.microsoft.com/office/drawing/2014/main" id="{7FE9721D-774C-44BD-A974-3C47C411594E}"/>
              </a:ext>
            </a:extLst>
          </p:cNvPr>
          <p:cNvCxnSpPr>
            <a:cxnSpLocks/>
          </p:cNvCxnSpPr>
          <p:nvPr/>
        </p:nvCxnSpPr>
        <p:spPr bwMode="auto">
          <a:xfrm flipH="1" flipV="1">
            <a:off x="3105013" y="2606422"/>
            <a:ext cx="1898721" cy="1744259"/>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71" name="直接连接符 70">
            <a:extLst>
              <a:ext uri="{FF2B5EF4-FFF2-40B4-BE49-F238E27FC236}">
                <a16:creationId xmlns:a16="http://schemas.microsoft.com/office/drawing/2014/main" id="{BFAD13AD-BAD1-40A6-B928-2A4E3CA1408D}"/>
              </a:ext>
            </a:extLst>
          </p:cNvPr>
          <p:cNvCxnSpPr>
            <a:cxnSpLocks/>
            <a:stCxn id="64" idx="1"/>
            <a:endCxn id="73" idx="3"/>
          </p:cNvCxnSpPr>
          <p:nvPr/>
        </p:nvCxnSpPr>
        <p:spPr bwMode="auto">
          <a:xfrm flipH="1">
            <a:off x="5363733" y="4350680"/>
            <a:ext cx="1176238" cy="1"/>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72" name="直接连接符 71">
            <a:extLst>
              <a:ext uri="{FF2B5EF4-FFF2-40B4-BE49-F238E27FC236}">
                <a16:creationId xmlns:a16="http://schemas.microsoft.com/office/drawing/2014/main" id="{2BCED42A-286F-4628-8E20-A99942113808}"/>
              </a:ext>
            </a:extLst>
          </p:cNvPr>
          <p:cNvCxnSpPr>
            <a:cxnSpLocks/>
          </p:cNvCxnSpPr>
          <p:nvPr/>
        </p:nvCxnSpPr>
        <p:spPr bwMode="auto">
          <a:xfrm flipH="1">
            <a:off x="4899935" y="2606422"/>
            <a:ext cx="2000036" cy="1744257"/>
          </a:xfrm>
          <a:prstGeom prst="line">
            <a:avLst/>
          </a:prstGeom>
          <a:solidFill>
            <a:schemeClr val="accent1"/>
          </a:solidFill>
          <a:ln w="19050" cap="flat" cmpd="sng" algn="ctr">
            <a:solidFill>
              <a:srgbClr val="C00000"/>
            </a:solidFill>
            <a:prstDash val="solid"/>
            <a:round/>
            <a:headEnd type="none" w="med" len="med"/>
            <a:tailEnd type="none" w="med" len="med"/>
          </a:ln>
          <a:effectLst/>
        </p:spPr>
      </p:cxnSp>
      <p:pic>
        <p:nvPicPr>
          <p:cNvPr id="73" name="Picture 2" descr="G:\做的项目\公共\扁平图标切换\更新2015_01_21\oss扁平图标库2015_01_21更新-04.png">
            <a:extLst>
              <a:ext uri="{FF2B5EF4-FFF2-40B4-BE49-F238E27FC236}">
                <a16:creationId xmlns:a16="http://schemas.microsoft.com/office/drawing/2014/main" id="{57D951DF-D9B7-4598-8A10-9DDC98502124}"/>
              </a:ext>
            </a:extLst>
          </p:cNvPr>
          <p:cNvPicPr>
            <a:picLocks noChangeAspect="1" noChangeArrowheads="1"/>
          </p:cNvPicPr>
          <p:nvPr/>
        </p:nvPicPr>
        <p:blipFill>
          <a:blip r:embed="rId4" cstate="print"/>
          <a:stretch>
            <a:fillRect/>
          </a:stretch>
        </p:blipFill>
        <p:spPr bwMode="auto">
          <a:xfrm>
            <a:off x="4643733" y="4015089"/>
            <a:ext cx="720000" cy="671183"/>
          </a:xfrm>
          <a:prstGeom prst="rect">
            <a:avLst/>
          </a:prstGeom>
          <a:noFill/>
        </p:spPr>
      </p:pic>
      <p:pic>
        <p:nvPicPr>
          <p:cNvPr id="74" name="Picture 2" descr="G:\做的项目\公共\扁平图标切换\更新2015_01_21\oss扁平图标库2015_01_21更新-04.png">
            <a:extLst>
              <a:ext uri="{FF2B5EF4-FFF2-40B4-BE49-F238E27FC236}">
                <a16:creationId xmlns:a16="http://schemas.microsoft.com/office/drawing/2014/main" id="{586950D0-485A-4F60-8BCA-EC91C4715AAA}"/>
              </a:ext>
            </a:extLst>
          </p:cNvPr>
          <p:cNvPicPr>
            <a:picLocks noChangeAspect="1" noChangeArrowheads="1"/>
          </p:cNvPicPr>
          <p:nvPr/>
        </p:nvPicPr>
        <p:blipFill>
          <a:blip r:embed="rId4" cstate="print"/>
          <a:stretch>
            <a:fillRect/>
          </a:stretch>
        </p:blipFill>
        <p:spPr bwMode="auto">
          <a:xfrm>
            <a:off x="6539971" y="2270832"/>
            <a:ext cx="720000" cy="671183"/>
          </a:xfrm>
          <a:prstGeom prst="rect">
            <a:avLst/>
          </a:prstGeom>
          <a:noFill/>
        </p:spPr>
      </p:pic>
      <p:sp>
        <p:nvSpPr>
          <p:cNvPr id="75" name="Rectangle 13">
            <a:extLst>
              <a:ext uri="{FF2B5EF4-FFF2-40B4-BE49-F238E27FC236}">
                <a16:creationId xmlns:a16="http://schemas.microsoft.com/office/drawing/2014/main" id="{CB8A1220-99D8-44F9-8B73-772BEED514AB}"/>
              </a:ext>
            </a:extLst>
          </p:cNvPr>
          <p:cNvSpPr>
            <a:spLocks noChangeArrowheads="1"/>
          </p:cNvSpPr>
          <p:nvPr/>
        </p:nvSpPr>
        <p:spPr bwMode="auto">
          <a:xfrm>
            <a:off x="1398300" y="2961609"/>
            <a:ext cx="634323" cy="30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zh-CN" altLang="en-US" sz="1400" b="1" dirty="0">
                <a:latin typeface="微软雅黑" panose="020B0503020204020204" pitchFamily="34" charset="-122"/>
                <a:ea typeface="微软雅黑" panose="020B0503020204020204" pitchFamily="34" charset="-122"/>
              </a:rPr>
              <a:t>源 </a:t>
            </a:r>
            <a:r>
              <a:rPr lang="en-US" altLang="zh-CN" sz="1400" b="1" dirty="0">
                <a:latin typeface="微软雅黑" panose="020B0503020204020204" pitchFamily="34" charset="-122"/>
                <a:ea typeface="微软雅黑" panose="020B0503020204020204" pitchFamily="34" charset="-122"/>
              </a:rPr>
              <a:t>S1</a:t>
            </a:r>
          </a:p>
        </p:txBody>
      </p:sp>
      <p:sp>
        <p:nvSpPr>
          <p:cNvPr id="77" name="Line 20">
            <a:extLst>
              <a:ext uri="{FF2B5EF4-FFF2-40B4-BE49-F238E27FC236}">
                <a16:creationId xmlns:a16="http://schemas.microsoft.com/office/drawing/2014/main" id="{2F6F01BA-429C-4CDE-9ABB-5FE75D70AF82}"/>
              </a:ext>
            </a:extLst>
          </p:cNvPr>
          <p:cNvSpPr>
            <a:spLocks noChangeShapeType="1"/>
          </p:cNvSpPr>
          <p:nvPr/>
        </p:nvSpPr>
        <p:spPr bwMode="auto">
          <a:xfrm>
            <a:off x="2027499" y="2606414"/>
            <a:ext cx="726458" cy="1"/>
          </a:xfrm>
          <a:prstGeom prst="line">
            <a:avLst/>
          </a:prstGeom>
          <a:noFill/>
          <a:ln w="25400">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pic>
        <p:nvPicPr>
          <p:cNvPr id="78" name="Picture 2" descr="G:\做的项目\公共\扁平图标切换\更新2015_01_21\oss扁平图标库2015_01_21更新-04.png">
            <a:extLst>
              <a:ext uri="{FF2B5EF4-FFF2-40B4-BE49-F238E27FC236}">
                <a16:creationId xmlns:a16="http://schemas.microsoft.com/office/drawing/2014/main" id="{8C8B0316-C35B-4120-8375-8A8BCB133431}"/>
              </a:ext>
            </a:extLst>
          </p:cNvPr>
          <p:cNvPicPr>
            <a:picLocks noChangeAspect="1" noChangeArrowheads="1"/>
          </p:cNvPicPr>
          <p:nvPr/>
        </p:nvPicPr>
        <p:blipFill>
          <a:blip r:embed="rId4" cstate="print"/>
          <a:stretch>
            <a:fillRect/>
          </a:stretch>
        </p:blipFill>
        <p:spPr bwMode="auto">
          <a:xfrm>
            <a:off x="2747495" y="2270833"/>
            <a:ext cx="720000" cy="671183"/>
          </a:xfrm>
          <a:prstGeom prst="rect">
            <a:avLst/>
          </a:prstGeom>
          <a:noFill/>
        </p:spPr>
      </p:pic>
      <p:pic>
        <p:nvPicPr>
          <p:cNvPr id="79" name="图片 78" descr="通用服务器-蓝.png">
            <a:extLst>
              <a:ext uri="{FF2B5EF4-FFF2-40B4-BE49-F238E27FC236}">
                <a16:creationId xmlns:a16="http://schemas.microsoft.com/office/drawing/2014/main" id="{D901E1E1-D264-4825-A704-C41CADE25520}"/>
              </a:ext>
            </a:extLst>
          </p:cNvPr>
          <p:cNvPicPr>
            <a:picLocks noChangeAspect="1"/>
          </p:cNvPicPr>
          <p:nvPr/>
        </p:nvPicPr>
        <p:blipFill>
          <a:blip r:embed="rId5" cstate="print"/>
          <a:stretch>
            <a:fillRect/>
          </a:stretch>
        </p:blipFill>
        <p:spPr>
          <a:xfrm>
            <a:off x="1389434" y="2270831"/>
            <a:ext cx="648000" cy="690870"/>
          </a:xfrm>
          <a:prstGeom prst="rect">
            <a:avLst/>
          </a:prstGeom>
        </p:spPr>
      </p:pic>
      <p:sp>
        <p:nvSpPr>
          <p:cNvPr id="80" name="Line 40">
            <a:extLst>
              <a:ext uri="{FF2B5EF4-FFF2-40B4-BE49-F238E27FC236}">
                <a16:creationId xmlns:a16="http://schemas.microsoft.com/office/drawing/2014/main" id="{F182C440-C7E6-47CC-A092-33408DAD613D}"/>
              </a:ext>
            </a:extLst>
          </p:cNvPr>
          <p:cNvSpPr>
            <a:spLocks noChangeShapeType="1"/>
          </p:cNvSpPr>
          <p:nvPr/>
        </p:nvSpPr>
        <p:spPr bwMode="auto">
          <a:xfrm>
            <a:off x="3445596" y="2919834"/>
            <a:ext cx="1198136" cy="1087849"/>
          </a:xfrm>
          <a:prstGeom prst="line">
            <a:avLst/>
          </a:prstGeom>
          <a:noFill/>
          <a:ln w="38100">
            <a:solidFill>
              <a:srgbClr val="33CCCC"/>
            </a:solidFill>
            <a:round/>
            <a:headEnd type="none" w="sm" len="sm"/>
            <a:tailEnd type="stealth" w="med" len="lg"/>
          </a:ln>
          <a:effectLst>
            <a:outerShdw dist="17961" dir="2700000" algn="ctr" rotWithShape="0">
              <a:schemeClr val="tx1"/>
            </a:outerShdw>
          </a:effec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81" name="Line 40">
            <a:extLst>
              <a:ext uri="{FF2B5EF4-FFF2-40B4-BE49-F238E27FC236}">
                <a16:creationId xmlns:a16="http://schemas.microsoft.com/office/drawing/2014/main" id="{DAA7A444-89F6-4C31-97A2-F78CA78257DC}"/>
              </a:ext>
            </a:extLst>
          </p:cNvPr>
          <p:cNvSpPr>
            <a:spLocks noChangeShapeType="1"/>
          </p:cNvSpPr>
          <p:nvPr/>
        </p:nvSpPr>
        <p:spPr bwMode="auto">
          <a:xfrm>
            <a:off x="5450789" y="4215049"/>
            <a:ext cx="1002124" cy="1"/>
          </a:xfrm>
          <a:prstGeom prst="line">
            <a:avLst/>
          </a:prstGeom>
          <a:noFill/>
          <a:ln w="38100">
            <a:solidFill>
              <a:srgbClr val="33CCCC"/>
            </a:solidFill>
            <a:round/>
            <a:headEnd type="none" w="sm" len="sm"/>
            <a:tailEnd type="stealth" w="med" len="lg"/>
          </a:ln>
          <a:effectLst>
            <a:outerShdw dist="17961" dir="2700000" algn="ctr" rotWithShape="0">
              <a:schemeClr val="tx1"/>
            </a:outerShdw>
          </a:effec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82" name="Line 40">
            <a:extLst>
              <a:ext uri="{FF2B5EF4-FFF2-40B4-BE49-F238E27FC236}">
                <a16:creationId xmlns:a16="http://schemas.microsoft.com/office/drawing/2014/main" id="{075183E1-6140-4EC5-885D-EFCE59F0253E}"/>
              </a:ext>
            </a:extLst>
          </p:cNvPr>
          <p:cNvSpPr>
            <a:spLocks noChangeShapeType="1"/>
          </p:cNvSpPr>
          <p:nvPr/>
        </p:nvSpPr>
        <p:spPr bwMode="auto">
          <a:xfrm>
            <a:off x="4857955" y="4780692"/>
            <a:ext cx="0" cy="496888"/>
          </a:xfrm>
          <a:prstGeom prst="line">
            <a:avLst/>
          </a:prstGeom>
          <a:noFill/>
          <a:ln w="38100">
            <a:solidFill>
              <a:srgbClr val="33CCCC"/>
            </a:solidFill>
            <a:round/>
            <a:headEnd type="none" w="sm" len="sm"/>
            <a:tailEnd type="stealth" w="med" len="lg"/>
          </a:ln>
          <a:effectLst>
            <a:outerShdw dist="17961" dir="2700000" algn="ctr" rotWithShape="0">
              <a:schemeClr val="tx1"/>
            </a:outerShdw>
          </a:effec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83" name="Line 40">
            <a:extLst>
              <a:ext uri="{FF2B5EF4-FFF2-40B4-BE49-F238E27FC236}">
                <a16:creationId xmlns:a16="http://schemas.microsoft.com/office/drawing/2014/main" id="{CA694949-9DBA-44F4-AEF1-AECB8C5BD03D}"/>
              </a:ext>
            </a:extLst>
          </p:cNvPr>
          <p:cNvSpPr>
            <a:spLocks noChangeShapeType="1"/>
          </p:cNvSpPr>
          <p:nvPr/>
        </p:nvSpPr>
        <p:spPr bwMode="auto">
          <a:xfrm>
            <a:off x="6743939" y="4780692"/>
            <a:ext cx="0" cy="496888"/>
          </a:xfrm>
          <a:prstGeom prst="line">
            <a:avLst/>
          </a:prstGeom>
          <a:noFill/>
          <a:ln w="38100">
            <a:solidFill>
              <a:srgbClr val="33CCCC"/>
            </a:solidFill>
            <a:round/>
            <a:headEnd type="none" w="sm" len="sm"/>
            <a:tailEnd type="stealth" w="med" len="lg"/>
          </a:ln>
          <a:effectLst>
            <a:outerShdw dist="17961" dir="2700000" algn="ctr" rotWithShape="0">
              <a:schemeClr val="tx1"/>
            </a:outerShdw>
          </a:effec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pic>
        <p:nvPicPr>
          <p:cNvPr id="84" name="图片 83" descr="PC.png">
            <a:extLst>
              <a:ext uri="{FF2B5EF4-FFF2-40B4-BE49-F238E27FC236}">
                <a16:creationId xmlns:a16="http://schemas.microsoft.com/office/drawing/2014/main" id="{36B3E9C6-C030-40B1-ABD2-E85136FD683E}"/>
              </a:ext>
            </a:extLst>
          </p:cNvPr>
          <p:cNvPicPr>
            <a:picLocks noChangeAspect="1"/>
          </p:cNvPicPr>
          <p:nvPr/>
        </p:nvPicPr>
        <p:blipFill>
          <a:blip r:embed="rId6" cstate="print"/>
          <a:stretch>
            <a:fillRect/>
          </a:stretch>
        </p:blipFill>
        <p:spPr>
          <a:xfrm>
            <a:off x="4643732" y="5471688"/>
            <a:ext cx="720001" cy="575316"/>
          </a:xfrm>
          <a:prstGeom prst="rect">
            <a:avLst/>
          </a:prstGeom>
        </p:spPr>
      </p:pic>
      <p:pic>
        <p:nvPicPr>
          <p:cNvPr id="85" name="图片 84" descr="PC.png">
            <a:extLst>
              <a:ext uri="{FF2B5EF4-FFF2-40B4-BE49-F238E27FC236}">
                <a16:creationId xmlns:a16="http://schemas.microsoft.com/office/drawing/2014/main" id="{0FA8CF3B-A644-42C5-9C30-67C035ED1121}"/>
              </a:ext>
            </a:extLst>
          </p:cNvPr>
          <p:cNvPicPr>
            <a:picLocks noChangeAspect="1"/>
          </p:cNvPicPr>
          <p:nvPr/>
        </p:nvPicPr>
        <p:blipFill>
          <a:blip r:embed="rId6" cstate="print"/>
          <a:stretch>
            <a:fillRect/>
          </a:stretch>
        </p:blipFill>
        <p:spPr>
          <a:xfrm>
            <a:off x="6539971" y="5471688"/>
            <a:ext cx="720001" cy="575316"/>
          </a:xfrm>
          <a:prstGeom prst="rect">
            <a:avLst/>
          </a:prstGeom>
        </p:spPr>
      </p:pic>
      <p:cxnSp>
        <p:nvCxnSpPr>
          <p:cNvPr id="86" name="直接连接符 85">
            <a:extLst>
              <a:ext uri="{FF2B5EF4-FFF2-40B4-BE49-F238E27FC236}">
                <a16:creationId xmlns:a16="http://schemas.microsoft.com/office/drawing/2014/main" id="{19C2FC2C-8DFA-4C90-981F-019C33415DB2}"/>
              </a:ext>
            </a:extLst>
          </p:cNvPr>
          <p:cNvCxnSpPr>
            <a:cxnSpLocks/>
            <a:stCxn id="64" idx="2"/>
            <a:endCxn id="85" idx="0"/>
          </p:cNvCxnSpPr>
          <p:nvPr/>
        </p:nvCxnSpPr>
        <p:spPr bwMode="auto">
          <a:xfrm>
            <a:off x="6899971" y="4686271"/>
            <a:ext cx="1" cy="785417"/>
          </a:xfrm>
          <a:prstGeom prst="line">
            <a:avLst/>
          </a:prstGeom>
          <a:solidFill>
            <a:schemeClr val="accent1"/>
          </a:solidFill>
          <a:ln w="19050" cap="flat" cmpd="sng" algn="ctr">
            <a:solidFill>
              <a:srgbClr val="C00000"/>
            </a:solidFill>
            <a:prstDash val="solid"/>
            <a:round/>
            <a:headEnd type="none" w="med" len="med"/>
            <a:tailEnd type="none" w="med" len="med"/>
          </a:ln>
          <a:effectLst/>
        </p:spPr>
      </p:cxnSp>
      <p:cxnSp>
        <p:nvCxnSpPr>
          <p:cNvPr id="87" name="直接连接符 86">
            <a:extLst>
              <a:ext uri="{FF2B5EF4-FFF2-40B4-BE49-F238E27FC236}">
                <a16:creationId xmlns:a16="http://schemas.microsoft.com/office/drawing/2014/main" id="{D663B39F-3E94-42EC-80C9-FD1D1DFBAE73}"/>
              </a:ext>
            </a:extLst>
          </p:cNvPr>
          <p:cNvCxnSpPr>
            <a:cxnSpLocks/>
            <a:stCxn id="73" idx="2"/>
            <a:endCxn id="84" idx="0"/>
          </p:cNvCxnSpPr>
          <p:nvPr/>
        </p:nvCxnSpPr>
        <p:spPr bwMode="auto">
          <a:xfrm>
            <a:off x="5003733" y="4686272"/>
            <a:ext cx="0" cy="785416"/>
          </a:xfrm>
          <a:prstGeom prst="line">
            <a:avLst/>
          </a:prstGeom>
          <a:solidFill>
            <a:schemeClr val="accent1"/>
          </a:solidFill>
          <a:ln w="19050" cap="flat" cmpd="sng" algn="ctr">
            <a:solidFill>
              <a:srgbClr val="C00000"/>
            </a:solidFill>
            <a:prstDash val="solid"/>
            <a:round/>
            <a:headEnd type="none" w="med" len="med"/>
            <a:tailEnd type="none" w="med" len="med"/>
          </a:ln>
          <a:effectLst/>
        </p:spPr>
      </p:cxnSp>
      <p:sp>
        <p:nvSpPr>
          <p:cNvPr id="88" name="Line 54">
            <a:extLst>
              <a:ext uri="{FF2B5EF4-FFF2-40B4-BE49-F238E27FC236}">
                <a16:creationId xmlns:a16="http://schemas.microsoft.com/office/drawing/2014/main" id="{CD55A6E4-7E22-4C38-8A03-751CBF7B5A4C}"/>
              </a:ext>
            </a:extLst>
          </p:cNvPr>
          <p:cNvSpPr>
            <a:spLocks noChangeShapeType="1"/>
          </p:cNvSpPr>
          <p:nvPr/>
        </p:nvSpPr>
        <p:spPr bwMode="auto">
          <a:xfrm flipH="1">
            <a:off x="7259971" y="2600908"/>
            <a:ext cx="1176238" cy="0"/>
          </a:xfrm>
          <a:prstGeom prst="line">
            <a:avLst/>
          </a:prstGeom>
          <a:noFill/>
          <a:ln w="38100">
            <a:solidFill>
              <a:srgbClr val="333399"/>
            </a:solidFill>
            <a:round/>
            <a:headEnd type="none" w="sm" len="sm"/>
            <a:tailEnd type="stealth" w="med" len="lg"/>
          </a:ln>
          <a:effectLst>
            <a:outerShdw dist="17961" dir="2700000" algn="ctr" rotWithShape="0">
              <a:schemeClr val="tx1"/>
            </a:outerShdw>
          </a:effec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89" name="Line 54">
            <a:extLst>
              <a:ext uri="{FF2B5EF4-FFF2-40B4-BE49-F238E27FC236}">
                <a16:creationId xmlns:a16="http://schemas.microsoft.com/office/drawing/2014/main" id="{6C3F82AD-0EEA-4C76-9759-37034D3203DD}"/>
              </a:ext>
            </a:extLst>
          </p:cNvPr>
          <p:cNvSpPr>
            <a:spLocks noChangeShapeType="1"/>
          </p:cNvSpPr>
          <p:nvPr/>
        </p:nvSpPr>
        <p:spPr bwMode="auto">
          <a:xfrm flipH="1">
            <a:off x="5259936" y="2902356"/>
            <a:ext cx="1284240" cy="1112729"/>
          </a:xfrm>
          <a:prstGeom prst="line">
            <a:avLst/>
          </a:prstGeom>
          <a:noFill/>
          <a:ln w="38100">
            <a:solidFill>
              <a:srgbClr val="333399"/>
            </a:solidFill>
            <a:round/>
            <a:headEnd type="none" w="sm" len="sm"/>
            <a:tailEnd type="stealth" w="med" len="lg"/>
          </a:ln>
          <a:effectLst>
            <a:outerShdw dist="17961" dir="2700000" algn="ctr" rotWithShape="0">
              <a:schemeClr val="tx1"/>
            </a:outerShdw>
          </a:effec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90" name="Line 54">
            <a:extLst>
              <a:ext uri="{FF2B5EF4-FFF2-40B4-BE49-F238E27FC236}">
                <a16:creationId xmlns:a16="http://schemas.microsoft.com/office/drawing/2014/main" id="{1FE31C29-11FC-4162-86FE-221F91C50F8F}"/>
              </a:ext>
            </a:extLst>
          </p:cNvPr>
          <p:cNvSpPr>
            <a:spLocks noChangeShapeType="1"/>
          </p:cNvSpPr>
          <p:nvPr/>
        </p:nvSpPr>
        <p:spPr bwMode="auto">
          <a:xfrm>
            <a:off x="5450789" y="4503081"/>
            <a:ext cx="1002123" cy="1"/>
          </a:xfrm>
          <a:prstGeom prst="line">
            <a:avLst/>
          </a:prstGeom>
          <a:noFill/>
          <a:ln w="38100">
            <a:solidFill>
              <a:srgbClr val="333399"/>
            </a:solidFill>
            <a:round/>
            <a:headEnd type="none" w="sm" len="sm"/>
            <a:tailEnd type="stealth" w="med" len="lg"/>
          </a:ln>
          <a:effectLst>
            <a:outerShdw dist="17961" dir="2700000" algn="ctr" rotWithShape="0">
              <a:schemeClr val="tx1"/>
            </a:outerShdw>
          </a:effec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91" name="Line 54">
            <a:extLst>
              <a:ext uri="{FF2B5EF4-FFF2-40B4-BE49-F238E27FC236}">
                <a16:creationId xmlns:a16="http://schemas.microsoft.com/office/drawing/2014/main" id="{AC947C0A-701E-4789-B72C-DE7E60D088F6}"/>
              </a:ext>
            </a:extLst>
          </p:cNvPr>
          <p:cNvSpPr>
            <a:spLocks noChangeShapeType="1"/>
          </p:cNvSpPr>
          <p:nvPr/>
        </p:nvSpPr>
        <p:spPr bwMode="auto">
          <a:xfrm flipH="1">
            <a:off x="7055962" y="4783531"/>
            <a:ext cx="39" cy="491210"/>
          </a:xfrm>
          <a:prstGeom prst="line">
            <a:avLst/>
          </a:prstGeom>
          <a:noFill/>
          <a:ln w="38100">
            <a:solidFill>
              <a:srgbClr val="333399"/>
            </a:solidFill>
            <a:round/>
            <a:headEnd type="none" w="sm" len="sm"/>
            <a:tailEnd type="stealth" w="med" len="lg"/>
          </a:ln>
          <a:effectLst>
            <a:outerShdw dist="17961" dir="2700000" algn="ctr" rotWithShape="0">
              <a:schemeClr val="tx1"/>
            </a:outerShdw>
          </a:effec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92" name="Line 54">
            <a:extLst>
              <a:ext uri="{FF2B5EF4-FFF2-40B4-BE49-F238E27FC236}">
                <a16:creationId xmlns:a16="http://schemas.microsoft.com/office/drawing/2014/main" id="{FF409EFD-7649-4D11-93C7-977832395233}"/>
              </a:ext>
            </a:extLst>
          </p:cNvPr>
          <p:cNvSpPr>
            <a:spLocks noChangeShapeType="1"/>
          </p:cNvSpPr>
          <p:nvPr/>
        </p:nvSpPr>
        <p:spPr bwMode="auto">
          <a:xfrm flipH="1">
            <a:off x="5159725" y="4783531"/>
            <a:ext cx="39" cy="491210"/>
          </a:xfrm>
          <a:prstGeom prst="line">
            <a:avLst/>
          </a:prstGeom>
          <a:noFill/>
          <a:ln w="38100">
            <a:solidFill>
              <a:srgbClr val="333399"/>
            </a:solidFill>
            <a:round/>
            <a:headEnd type="none" w="sm" len="sm"/>
            <a:tailEnd type="stealth" w="med" len="lg"/>
          </a:ln>
          <a:effectLst>
            <a:outerShdw dist="17961" dir="2700000" algn="ctr" rotWithShape="0">
              <a:schemeClr val="tx1"/>
            </a:outerShdw>
          </a:effec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93" name="Line 20">
            <a:extLst>
              <a:ext uri="{FF2B5EF4-FFF2-40B4-BE49-F238E27FC236}">
                <a16:creationId xmlns:a16="http://schemas.microsoft.com/office/drawing/2014/main" id="{1F46C056-7A14-474D-82B6-F75C4C100689}"/>
              </a:ext>
            </a:extLst>
          </p:cNvPr>
          <p:cNvSpPr>
            <a:spLocks noChangeShapeType="1"/>
          </p:cNvSpPr>
          <p:nvPr/>
        </p:nvSpPr>
        <p:spPr bwMode="auto">
          <a:xfrm flipH="1">
            <a:off x="9156206" y="2606423"/>
            <a:ext cx="936103" cy="0"/>
          </a:xfrm>
          <a:prstGeom prst="line">
            <a:avLst/>
          </a:prstGeom>
          <a:noFill/>
          <a:ln w="25400">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pic>
        <p:nvPicPr>
          <p:cNvPr id="94" name="图片 93" descr="通用服务器-蓝.png">
            <a:extLst>
              <a:ext uri="{FF2B5EF4-FFF2-40B4-BE49-F238E27FC236}">
                <a16:creationId xmlns:a16="http://schemas.microsoft.com/office/drawing/2014/main" id="{07EA2439-486F-4E62-9DE1-CE155F88CA63}"/>
              </a:ext>
            </a:extLst>
          </p:cNvPr>
          <p:cNvPicPr>
            <a:picLocks noChangeAspect="1"/>
          </p:cNvPicPr>
          <p:nvPr/>
        </p:nvPicPr>
        <p:blipFill>
          <a:blip r:embed="rId5" cstate="print"/>
          <a:stretch>
            <a:fillRect/>
          </a:stretch>
        </p:blipFill>
        <p:spPr>
          <a:xfrm>
            <a:off x="9959286" y="2270831"/>
            <a:ext cx="648000" cy="690870"/>
          </a:xfrm>
          <a:prstGeom prst="rect">
            <a:avLst/>
          </a:prstGeom>
        </p:spPr>
      </p:pic>
      <p:sp>
        <p:nvSpPr>
          <p:cNvPr id="95" name="Rectangle 13">
            <a:extLst>
              <a:ext uri="{FF2B5EF4-FFF2-40B4-BE49-F238E27FC236}">
                <a16:creationId xmlns:a16="http://schemas.microsoft.com/office/drawing/2014/main" id="{61EE6188-24E3-456B-8D76-A952803050C8}"/>
              </a:ext>
            </a:extLst>
          </p:cNvPr>
          <p:cNvSpPr>
            <a:spLocks noChangeArrowheads="1"/>
          </p:cNvSpPr>
          <p:nvPr/>
        </p:nvSpPr>
        <p:spPr bwMode="auto">
          <a:xfrm>
            <a:off x="9966124" y="2981649"/>
            <a:ext cx="634323" cy="30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zh-CN" altLang="en-US" sz="1400" b="1" dirty="0">
                <a:latin typeface="微软雅黑" panose="020B0503020204020204" pitchFamily="34" charset="-122"/>
                <a:ea typeface="微软雅黑" panose="020B0503020204020204" pitchFamily="34" charset="-122"/>
              </a:rPr>
              <a:t>源 </a:t>
            </a:r>
            <a:r>
              <a:rPr lang="en-US" altLang="zh-CN" sz="1400" b="1" dirty="0">
                <a:latin typeface="微软雅黑" panose="020B0503020204020204" pitchFamily="34" charset="-122"/>
                <a:ea typeface="微软雅黑" panose="020B0503020204020204" pitchFamily="34" charset="-122"/>
              </a:rPr>
              <a:t>S2</a:t>
            </a:r>
          </a:p>
        </p:txBody>
      </p:sp>
      <p:sp>
        <p:nvSpPr>
          <p:cNvPr id="96" name="Rectangle 5">
            <a:extLst>
              <a:ext uri="{FF2B5EF4-FFF2-40B4-BE49-F238E27FC236}">
                <a16:creationId xmlns:a16="http://schemas.microsoft.com/office/drawing/2014/main" id="{CCBD3BC0-54F3-4835-BAFF-E88D994AA141}"/>
              </a:ext>
            </a:extLst>
          </p:cNvPr>
          <p:cNvSpPr>
            <a:spLocks noChangeArrowheads="1"/>
          </p:cNvSpPr>
          <p:nvPr/>
        </p:nvSpPr>
        <p:spPr bwMode="auto">
          <a:xfrm>
            <a:off x="4524667" y="6054410"/>
            <a:ext cx="958129" cy="30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zh-CN" altLang="en-US" sz="1400" b="1" dirty="0">
                <a:latin typeface="微软雅黑" panose="020B0503020204020204" pitchFamily="34" charset="-122"/>
                <a:ea typeface="微软雅黑" panose="020B0503020204020204" pitchFamily="34" charset="-122"/>
              </a:rPr>
              <a:t>接收者</a:t>
            </a:r>
            <a:r>
              <a:rPr lang="en-US" altLang="zh-CN" sz="1400" b="1" dirty="0">
                <a:latin typeface="微软雅黑" panose="020B0503020204020204" pitchFamily="34" charset="-122"/>
                <a:ea typeface="微软雅黑" panose="020B0503020204020204" pitchFamily="34" charset="-122"/>
              </a:rPr>
              <a:t>R1</a:t>
            </a:r>
          </a:p>
        </p:txBody>
      </p:sp>
      <p:sp>
        <p:nvSpPr>
          <p:cNvPr id="97" name="Rectangle 6">
            <a:extLst>
              <a:ext uri="{FF2B5EF4-FFF2-40B4-BE49-F238E27FC236}">
                <a16:creationId xmlns:a16="http://schemas.microsoft.com/office/drawing/2014/main" id="{A69FCBDE-2629-4A5A-981E-85CE3A684135}"/>
              </a:ext>
            </a:extLst>
          </p:cNvPr>
          <p:cNvSpPr>
            <a:spLocks noChangeArrowheads="1"/>
          </p:cNvSpPr>
          <p:nvPr/>
        </p:nvSpPr>
        <p:spPr bwMode="auto">
          <a:xfrm>
            <a:off x="4526414" y="2981649"/>
            <a:ext cx="915553" cy="30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en-US" altLang="zh-CN" sz="1400" b="1" dirty="0" err="1">
                <a:latin typeface="微软雅黑" panose="020B0503020204020204" pitchFamily="34" charset="-122"/>
                <a:ea typeface="微软雅黑" panose="020B0503020204020204" pitchFamily="34" charset="-122"/>
              </a:rPr>
              <a:t>RouterB</a:t>
            </a:r>
            <a:endParaRPr lang="en-US" altLang="zh-CN" sz="1400" b="1" dirty="0">
              <a:latin typeface="微软雅黑" panose="020B0503020204020204" pitchFamily="34" charset="-122"/>
              <a:ea typeface="微软雅黑" panose="020B0503020204020204" pitchFamily="34" charset="-122"/>
            </a:endParaRPr>
          </a:p>
        </p:txBody>
      </p:sp>
      <p:sp>
        <p:nvSpPr>
          <p:cNvPr id="98" name="Rectangle 7">
            <a:extLst>
              <a:ext uri="{FF2B5EF4-FFF2-40B4-BE49-F238E27FC236}">
                <a16:creationId xmlns:a16="http://schemas.microsoft.com/office/drawing/2014/main" id="{9BD306E9-76FB-4DAB-B8A5-228043BF6A1D}"/>
              </a:ext>
            </a:extLst>
          </p:cNvPr>
          <p:cNvSpPr>
            <a:spLocks noChangeArrowheads="1"/>
          </p:cNvSpPr>
          <p:nvPr/>
        </p:nvSpPr>
        <p:spPr bwMode="auto">
          <a:xfrm>
            <a:off x="7268851" y="4166722"/>
            <a:ext cx="894714" cy="30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en-US" altLang="zh-CN" sz="1400" b="1" dirty="0" err="1">
                <a:latin typeface="微软雅黑" panose="020B0503020204020204" pitchFamily="34" charset="-122"/>
                <a:ea typeface="微软雅黑" panose="020B0503020204020204" pitchFamily="34" charset="-122"/>
              </a:rPr>
              <a:t>RouterE</a:t>
            </a:r>
            <a:endParaRPr lang="en-US" altLang="zh-CN" sz="1400" b="1" dirty="0">
              <a:latin typeface="微软雅黑" panose="020B0503020204020204" pitchFamily="34" charset="-122"/>
              <a:ea typeface="微软雅黑" panose="020B0503020204020204" pitchFamily="34" charset="-122"/>
            </a:endParaRPr>
          </a:p>
        </p:txBody>
      </p:sp>
      <p:sp>
        <p:nvSpPr>
          <p:cNvPr id="99" name="Rectangle 10">
            <a:extLst>
              <a:ext uri="{FF2B5EF4-FFF2-40B4-BE49-F238E27FC236}">
                <a16:creationId xmlns:a16="http://schemas.microsoft.com/office/drawing/2014/main" id="{7115B470-96C2-495F-AB72-FD9C061750EB}"/>
              </a:ext>
            </a:extLst>
          </p:cNvPr>
          <p:cNvSpPr>
            <a:spLocks noChangeArrowheads="1"/>
          </p:cNvSpPr>
          <p:nvPr/>
        </p:nvSpPr>
        <p:spPr bwMode="auto">
          <a:xfrm>
            <a:off x="2635777" y="2983530"/>
            <a:ext cx="926774" cy="30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en-US" altLang="zh-CN" sz="1400" b="1" dirty="0" err="1">
                <a:latin typeface="微软雅黑" panose="020B0503020204020204" pitchFamily="34" charset="-122"/>
                <a:ea typeface="微软雅黑" panose="020B0503020204020204" pitchFamily="34" charset="-122"/>
              </a:rPr>
              <a:t>RouterA</a:t>
            </a:r>
            <a:endParaRPr lang="en-US" altLang="zh-CN" sz="1400" b="1" dirty="0">
              <a:latin typeface="微软雅黑" panose="020B0503020204020204" pitchFamily="34" charset="-122"/>
              <a:ea typeface="微软雅黑" panose="020B0503020204020204" pitchFamily="34" charset="-122"/>
            </a:endParaRPr>
          </a:p>
        </p:txBody>
      </p:sp>
      <p:sp>
        <p:nvSpPr>
          <p:cNvPr id="100" name="Rectangle 11">
            <a:extLst>
              <a:ext uri="{FF2B5EF4-FFF2-40B4-BE49-F238E27FC236}">
                <a16:creationId xmlns:a16="http://schemas.microsoft.com/office/drawing/2014/main" id="{3BCCB5F8-AE92-499E-A985-801F4543B7B1}"/>
              </a:ext>
            </a:extLst>
          </p:cNvPr>
          <p:cNvSpPr>
            <a:spLocks noChangeArrowheads="1"/>
          </p:cNvSpPr>
          <p:nvPr/>
        </p:nvSpPr>
        <p:spPr bwMode="auto">
          <a:xfrm>
            <a:off x="6447486" y="2941246"/>
            <a:ext cx="934789" cy="30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en-US" altLang="zh-CN" sz="1400" b="1" dirty="0" err="1">
                <a:latin typeface="微软雅黑" panose="020B0503020204020204" pitchFamily="34" charset="-122"/>
                <a:ea typeface="微软雅黑" panose="020B0503020204020204" pitchFamily="34" charset="-122"/>
              </a:rPr>
              <a:t>RouterD</a:t>
            </a:r>
            <a:endParaRPr lang="en-US" altLang="zh-CN" sz="1400" b="1" dirty="0">
              <a:latin typeface="微软雅黑" panose="020B0503020204020204" pitchFamily="34" charset="-122"/>
              <a:ea typeface="微软雅黑" panose="020B0503020204020204" pitchFamily="34" charset="-122"/>
            </a:endParaRPr>
          </a:p>
        </p:txBody>
      </p:sp>
      <p:sp>
        <p:nvSpPr>
          <p:cNvPr id="101" name="Rectangle 12">
            <a:extLst>
              <a:ext uri="{FF2B5EF4-FFF2-40B4-BE49-F238E27FC236}">
                <a16:creationId xmlns:a16="http://schemas.microsoft.com/office/drawing/2014/main" id="{0C2F5E0B-F489-4B99-964D-3B49FBB747B7}"/>
              </a:ext>
            </a:extLst>
          </p:cNvPr>
          <p:cNvSpPr>
            <a:spLocks noChangeArrowheads="1"/>
          </p:cNvSpPr>
          <p:nvPr/>
        </p:nvSpPr>
        <p:spPr bwMode="auto">
          <a:xfrm>
            <a:off x="8349653" y="2961610"/>
            <a:ext cx="893111" cy="30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en-US" altLang="zh-CN" sz="1400" b="1" dirty="0" err="1">
                <a:latin typeface="微软雅黑" panose="020B0503020204020204" pitchFamily="34" charset="-122"/>
                <a:ea typeface="微软雅黑" panose="020B0503020204020204" pitchFamily="34" charset="-122"/>
              </a:rPr>
              <a:t>RouterF</a:t>
            </a:r>
            <a:endParaRPr lang="en-US" altLang="zh-CN" sz="1400" b="1" dirty="0">
              <a:latin typeface="微软雅黑" panose="020B0503020204020204" pitchFamily="34" charset="-122"/>
              <a:ea typeface="微软雅黑" panose="020B0503020204020204" pitchFamily="34" charset="-122"/>
            </a:endParaRPr>
          </a:p>
        </p:txBody>
      </p:sp>
      <p:sp>
        <p:nvSpPr>
          <p:cNvPr id="102" name="Rectangle 25">
            <a:extLst>
              <a:ext uri="{FF2B5EF4-FFF2-40B4-BE49-F238E27FC236}">
                <a16:creationId xmlns:a16="http://schemas.microsoft.com/office/drawing/2014/main" id="{A9019A7A-0352-4CE1-84C0-EFB2A245AFCD}"/>
              </a:ext>
            </a:extLst>
          </p:cNvPr>
          <p:cNvSpPr>
            <a:spLocks noChangeArrowheads="1"/>
          </p:cNvSpPr>
          <p:nvPr/>
        </p:nvSpPr>
        <p:spPr bwMode="auto">
          <a:xfrm>
            <a:off x="3718311" y="4190319"/>
            <a:ext cx="912347" cy="30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en-US" altLang="zh-CN" sz="1400" b="1" dirty="0" err="1">
                <a:latin typeface="微软雅黑" panose="020B0503020204020204" pitchFamily="34" charset="-122"/>
                <a:ea typeface="微软雅黑" panose="020B0503020204020204" pitchFamily="34" charset="-122"/>
              </a:rPr>
              <a:t>RouterC</a:t>
            </a:r>
            <a:endParaRPr lang="en-US" altLang="zh-CN" sz="1400" b="1" dirty="0">
              <a:latin typeface="微软雅黑" panose="020B0503020204020204" pitchFamily="34" charset="-122"/>
              <a:ea typeface="微软雅黑" panose="020B0503020204020204" pitchFamily="34" charset="-122"/>
            </a:endParaRPr>
          </a:p>
        </p:txBody>
      </p:sp>
      <p:sp>
        <p:nvSpPr>
          <p:cNvPr id="103" name="Rectangle 26">
            <a:extLst>
              <a:ext uri="{FF2B5EF4-FFF2-40B4-BE49-F238E27FC236}">
                <a16:creationId xmlns:a16="http://schemas.microsoft.com/office/drawing/2014/main" id="{F0E6926E-3167-4A4C-B36E-5C3F95987568}"/>
              </a:ext>
            </a:extLst>
          </p:cNvPr>
          <p:cNvSpPr>
            <a:spLocks noChangeArrowheads="1"/>
          </p:cNvSpPr>
          <p:nvPr/>
        </p:nvSpPr>
        <p:spPr bwMode="auto">
          <a:xfrm>
            <a:off x="6409366" y="6047004"/>
            <a:ext cx="1011028" cy="30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defTabSz="788988"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defTabSz="788988"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fontAlgn="base"/>
            <a:r>
              <a:rPr lang="zh-CN" altLang="en-US" sz="1400" b="1">
                <a:latin typeface="微软雅黑" panose="020B0503020204020204" pitchFamily="34" charset="-122"/>
                <a:ea typeface="微软雅黑" panose="020B0503020204020204" pitchFamily="34" charset="-122"/>
              </a:rPr>
              <a:t>接收者 </a:t>
            </a:r>
            <a:r>
              <a:rPr lang="en-US" altLang="zh-CN" sz="1400" b="1">
                <a:latin typeface="微软雅黑" panose="020B0503020204020204" pitchFamily="34" charset="-122"/>
                <a:ea typeface="微软雅黑" panose="020B0503020204020204" pitchFamily="34" charset="-122"/>
              </a:rPr>
              <a:t>R2</a:t>
            </a:r>
          </a:p>
        </p:txBody>
      </p:sp>
      <p:sp>
        <p:nvSpPr>
          <p:cNvPr id="104" name="Line 54">
            <a:extLst>
              <a:ext uri="{FF2B5EF4-FFF2-40B4-BE49-F238E27FC236}">
                <a16:creationId xmlns:a16="http://schemas.microsoft.com/office/drawing/2014/main" id="{5802FA05-AFFB-4104-8D13-33B3297CDA44}"/>
              </a:ext>
            </a:extLst>
          </p:cNvPr>
          <p:cNvSpPr>
            <a:spLocks noChangeShapeType="1"/>
          </p:cNvSpPr>
          <p:nvPr/>
        </p:nvSpPr>
        <p:spPr bwMode="auto">
          <a:xfrm flipH="1">
            <a:off x="9156206" y="2600908"/>
            <a:ext cx="803080" cy="0"/>
          </a:xfrm>
          <a:prstGeom prst="line">
            <a:avLst/>
          </a:prstGeom>
          <a:noFill/>
          <a:ln w="38100">
            <a:solidFill>
              <a:srgbClr val="333399"/>
            </a:solidFill>
            <a:round/>
            <a:headEnd type="none" w="sm" len="sm"/>
            <a:tailEnd type="stealth" w="med" len="lg"/>
          </a:ln>
          <a:effectLst>
            <a:outerShdw dist="17961" dir="2700000" algn="ctr" rotWithShape="0">
              <a:schemeClr val="tx1"/>
            </a:outerShdw>
          </a:effec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
        <p:nvSpPr>
          <p:cNvPr id="76" name="Line 40">
            <a:extLst>
              <a:ext uri="{FF2B5EF4-FFF2-40B4-BE49-F238E27FC236}">
                <a16:creationId xmlns:a16="http://schemas.microsoft.com/office/drawing/2014/main" id="{A2C9C798-CFEC-4E3C-B3AF-5ED990C99A01}"/>
              </a:ext>
            </a:extLst>
          </p:cNvPr>
          <p:cNvSpPr>
            <a:spLocks noChangeShapeType="1"/>
          </p:cNvSpPr>
          <p:nvPr/>
        </p:nvSpPr>
        <p:spPr bwMode="auto">
          <a:xfrm>
            <a:off x="2027548" y="2600908"/>
            <a:ext cx="720000" cy="0"/>
          </a:xfrm>
          <a:prstGeom prst="line">
            <a:avLst/>
          </a:prstGeom>
          <a:noFill/>
          <a:ln w="38100">
            <a:solidFill>
              <a:srgbClr val="33CCCC"/>
            </a:solidFill>
            <a:round/>
            <a:headEnd type="none" w="sm" len="sm"/>
            <a:tailEnd type="stealth" w="med" len="lg"/>
          </a:ln>
          <a:effectLst>
            <a:outerShdw dist="17961" dir="2700000" algn="ctr" rotWithShape="0">
              <a:schemeClr val="tx1"/>
            </a:outerShdw>
          </a:effectLst>
        </p:spPr>
        <p:txBody>
          <a:bodyPr wrap="none" anchor="ctr"/>
          <a:lstStyle/>
          <a:p>
            <a:pPr>
              <a:defRPr/>
            </a:pPr>
            <a:endParaRPr 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60608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wipe(up)">
                                      <p:cBhvr>
                                        <p:cTn id="12" dur="500"/>
                                        <p:tgtEl>
                                          <p:spTgt spid="7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wipe(up)">
                                      <p:cBhvr>
                                        <p:cTn id="17" dur="500"/>
                                        <p:tgtEl>
                                          <p:spTgt spid="8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wipe(up)">
                                      <p:cBhvr>
                                        <p:cTn id="22" dur="500"/>
                                        <p:tgtEl>
                                          <p:spTgt spid="8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82"/>
                                        </p:tgtEl>
                                        <p:attrNameLst>
                                          <p:attrName>style.visibility</p:attrName>
                                        </p:attrNameLst>
                                      </p:cBhvr>
                                      <p:to>
                                        <p:strVal val="visible"/>
                                      </p:to>
                                    </p:set>
                                    <p:animEffect transition="in" filter="wipe(up)">
                                      <p:cBhvr>
                                        <p:cTn id="27" dur="500"/>
                                        <p:tgtEl>
                                          <p:spTgt spid="8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83"/>
                                        </p:tgtEl>
                                        <p:attrNameLst>
                                          <p:attrName>style.visibility</p:attrName>
                                        </p:attrNameLst>
                                      </p:cBhvr>
                                      <p:to>
                                        <p:strVal val="visible"/>
                                      </p:to>
                                    </p:set>
                                    <p:animEffect transition="in" filter="wipe(up)">
                                      <p:cBhvr>
                                        <p:cTn id="32" dur="500"/>
                                        <p:tgtEl>
                                          <p:spTgt spid="83"/>
                                        </p:tgtEl>
                                      </p:cBhvr>
                                    </p:animEffect>
                                  </p:childTnLst>
                                </p:cTn>
                              </p:par>
                            </p:childTnLst>
                          </p:cTn>
                        </p:par>
                        <p:par>
                          <p:cTn id="33" fill="hold">
                            <p:stCondLst>
                              <p:cond delay="500"/>
                            </p:stCondLst>
                            <p:childTnLst>
                              <p:par>
                                <p:cTn id="34" presetID="22" presetClass="entr" presetSubtype="2" fill="hold" nodeType="afterEffect">
                                  <p:stCondLst>
                                    <p:cond delay="0"/>
                                  </p:stCondLst>
                                  <p:childTnLst>
                                    <p:set>
                                      <p:cBhvr>
                                        <p:cTn id="35" dur="1" fill="hold">
                                          <p:stCondLst>
                                            <p:cond delay="0"/>
                                          </p:stCondLst>
                                        </p:cTn>
                                        <p:tgtEl>
                                          <p:spTgt spid="88"/>
                                        </p:tgtEl>
                                        <p:attrNameLst>
                                          <p:attrName>style.visibility</p:attrName>
                                        </p:attrNameLst>
                                      </p:cBhvr>
                                      <p:to>
                                        <p:strVal val="visible"/>
                                      </p:to>
                                    </p:set>
                                    <p:animEffect transition="in" filter="wipe(right)">
                                      <p:cBhvr>
                                        <p:cTn id="36" dur="500"/>
                                        <p:tgtEl>
                                          <p:spTgt spid="88"/>
                                        </p:tgtEl>
                                      </p:cBhvr>
                                    </p:animEffect>
                                  </p:childTnLst>
                                </p:cTn>
                              </p:par>
                            </p:childTnLst>
                          </p:cTn>
                        </p:par>
                        <p:par>
                          <p:cTn id="37" fill="hold">
                            <p:stCondLst>
                              <p:cond delay="1000"/>
                            </p:stCondLst>
                            <p:childTnLst>
                              <p:par>
                                <p:cTn id="38" presetID="22" presetClass="entr" presetSubtype="2" fill="hold" nodeType="afterEffect">
                                  <p:stCondLst>
                                    <p:cond delay="0"/>
                                  </p:stCondLst>
                                  <p:childTnLst>
                                    <p:set>
                                      <p:cBhvr>
                                        <p:cTn id="39" dur="1" fill="hold">
                                          <p:stCondLst>
                                            <p:cond delay="0"/>
                                          </p:stCondLst>
                                        </p:cTn>
                                        <p:tgtEl>
                                          <p:spTgt spid="89"/>
                                        </p:tgtEl>
                                        <p:attrNameLst>
                                          <p:attrName>style.visibility</p:attrName>
                                        </p:attrNameLst>
                                      </p:cBhvr>
                                      <p:to>
                                        <p:strVal val="visible"/>
                                      </p:to>
                                    </p:set>
                                    <p:animEffect transition="in" filter="wipe(right)">
                                      <p:cBhvr>
                                        <p:cTn id="40" dur="500"/>
                                        <p:tgtEl>
                                          <p:spTgt spid="89"/>
                                        </p:tgtEl>
                                      </p:cBhvr>
                                    </p:animEffect>
                                  </p:childTnLst>
                                </p:cTn>
                              </p:par>
                            </p:childTnLst>
                          </p:cTn>
                        </p:par>
                        <p:par>
                          <p:cTn id="41" fill="hold">
                            <p:stCondLst>
                              <p:cond delay="1500"/>
                            </p:stCondLst>
                            <p:childTnLst>
                              <p:par>
                                <p:cTn id="42" presetID="22" presetClass="entr" presetSubtype="2" fill="hold" nodeType="afterEffect">
                                  <p:stCondLst>
                                    <p:cond delay="0"/>
                                  </p:stCondLst>
                                  <p:childTnLst>
                                    <p:set>
                                      <p:cBhvr>
                                        <p:cTn id="43" dur="1" fill="hold">
                                          <p:stCondLst>
                                            <p:cond delay="0"/>
                                          </p:stCondLst>
                                        </p:cTn>
                                        <p:tgtEl>
                                          <p:spTgt spid="90"/>
                                        </p:tgtEl>
                                        <p:attrNameLst>
                                          <p:attrName>style.visibility</p:attrName>
                                        </p:attrNameLst>
                                      </p:cBhvr>
                                      <p:to>
                                        <p:strVal val="visible"/>
                                      </p:to>
                                    </p:set>
                                    <p:animEffect transition="in" filter="wipe(right)">
                                      <p:cBhvr>
                                        <p:cTn id="44" dur="500"/>
                                        <p:tgtEl>
                                          <p:spTgt spid="90"/>
                                        </p:tgtEl>
                                      </p:cBhvr>
                                    </p:animEffect>
                                  </p:childTnLst>
                                </p:cTn>
                              </p:par>
                            </p:childTnLst>
                          </p:cTn>
                        </p:par>
                        <p:par>
                          <p:cTn id="45" fill="hold">
                            <p:stCondLst>
                              <p:cond delay="2000"/>
                            </p:stCondLst>
                            <p:childTnLst>
                              <p:par>
                                <p:cTn id="46" presetID="22" presetClass="entr" presetSubtype="2" fill="hold" nodeType="afterEffect">
                                  <p:stCondLst>
                                    <p:cond delay="0"/>
                                  </p:stCondLst>
                                  <p:childTnLst>
                                    <p:set>
                                      <p:cBhvr>
                                        <p:cTn id="47" dur="1" fill="hold">
                                          <p:stCondLst>
                                            <p:cond delay="0"/>
                                          </p:stCondLst>
                                        </p:cTn>
                                        <p:tgtEl>
                                          <p:spTgt spid="91"/>
                                        </p:tgtEl>
                                        <p:attrNameLst>
                                          <p:attrName>style.visibility</p:attrName>
                                        </p:attrNameLst>
                                      </p:cBhvr>
                                      <p:to>
                                        <p:strVal val="visible"/>
                                      </p:to>
                                    </p:set>
                                    <p:animEffect transition="in" filter="wipe(right)">
                                      <p:cBhvr>
                                        <p:cTn id="48" dur="500"/>
                                        <p:tgtEl>
                                          <p:spTgt spid="91"/>
                                        </p:tgtEl>
                                      </p:cBhvr>
                                    </p:animEffect>
                                  </p:childTnLst>
                                </p:cTn>
                              </p:par>
                            </p:childTnLst>
                          </p:cTn>
                        </p:par>
                        <p:par>
                          <p:cTn id="49" fill="hold">
                            <p:stCondLst>
                              <p:cond delay="2500"/>
                            </p:stCondLst>
                            <p:childTnLst>
                              <p:par>
                                <p:cTn id="50" presetID="22" presetClass="entr" presetSubtype="2" fill="hold" nodeType="afterEffect">
                                  <p:stCondLst>
                                    <p:cond delay="0"/>
                                  </p:stCondLst>
                                  <p:childTnLst>
                                    <p:set>
                                      <p:cBhvr>
                                        <p:cTn id="51" dur="1" fill="hold">
                                          <p:stCondLst>
                                            <p:cond delay="0"/>
                                          </p:stCondLst>
                                        </p:cTn>
                                        <p:tgtEl>
                                          <p:spTgt spid="92"/>
                                        </p:tgtEl>
                                        <p:attrNameLst>
                                          <p:attrName>style.visibility</p:attrName>
                                        </p:attrNameLst>
                                      </p:cBhvr>
                                      <p:to>
                                        <p:strVal val="visible"/>
                                      </p:to>
                                    </p:set>
                                    <p:animEffect transition="in" filter="wipe(right)">
                                      <p:cBhvr>
                                        <p:cTn id="52" dur="500"/>
                                        <p:tgtEl>
                                          <p:spTgt spid="92"/>
                                        </p:tgtEl>
                                      </p:cBhvr>
                                    </p:animEffect>
                                  </p:childTnLst>
                                </p:cTn>
                              </p:par>
                            </p:childTnLst>
                          </p:cTn>
                        </p:par>
                        <p:par>
                          <p:cTn id="53" fill="hold">
                            <p:stCondLst>
                              <p:cond delay="3000"/>
                            </p:stCondLst>
                            <p:childTnLst>
                              <p:par>
                                <p:cTn id="54" presetID="22" presetClass="entr" presetSubtype="2" fill="hold" nodeType="afterEffect">
                                  <p:stCondLst>
                                    <p:cond delay="0"/>
                                  </p:stCondLst>
                                  <p:childTnLst>
                                    <p:set>
                                      <p:cBhvr>
                                        <p:cTn id="55" dur="1" fill="hold">
                                          <p:stCondLst>
                                            <p:cond delay="0"/>
                                          </p:stCondLst>
                                        </p:cTn>
                                        <p:tgtEl>
                                          <p:spTgt spid="104"/>
                                        </p:tgtEl>
                                        <p:attrNameLst>
                                          <p:attrName>style.visibility</p:attrName>
                                        </p:attrNameLst>
                                      </p:cBhvr>
                                      <p:to>
                                        <p:strVal val="visible"/>
                                      </p:to>
                                    </p:set>
                                    <p:animEffect transition="in" filter="wipe(right)">
                                      <p:cBhvr>
                                        <p:cTn id="56"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培训与认证部-母版">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自定义 10">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noFill/>
          <a:miter lim="800000"/>
          <a:headEnd/>
          <a:tailEnd/>
        </a:ln>
      </a:spPr>
      <a:bodyPr wrap="none" lIns="99980" tIns="49986" rIns="99980" bIns="49986">
        <a:spAutoFit/>
      </a:bodyPr>
      <a:lstStyle>
        <a:defPPr algn="ctr" defTabSz="1001649" eaLnBrk="0" hangingPunct="0">
          <a:defRPr sz="1400" dirty="0" smtClean="0">
            <a:solidFill>
              <a:srgbClr val="000000"/>
            </a:solidFill>
            <a:latin typeface="+mn-lt"/>
            <a:ea typeface="+mn-ea"/>
            <a:cs typeface="Arial" pitchFamily="34" charset="0"/>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C226774B8D87F4D92D9D1F6859ED44E" ma:contentTypeVersion="0" ma:contentTypeDescription="Create a new document." ma:contentTypeScope="" ma:versionID="2405c1ce63a3409bcef189279c704bc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E3093B-232B-4C15-AB25-7F1FBE134870}">
  <ds:schemaRefs>
    <ds:schemaRef ds:uri="http://schemas.microsoft.com/office/infopath/2007/PartnerControls"/>
    <ds:schemaRef ds:uri="http://schemas.openxmlformats.org/package/2006/metadata/core-properties"/>
    <ds:schemaRef ds:uri="http://www.w3.org/XML/1998/namespace"/>
    <ds:schemaRef ds:uri="http://schemas.microsoft.com/office/2006/documentManagement/types"/>
    <ds:schemaRef ds:uri="http://purl.org/dc/dcmitype/"/>
    <ds:schemaRef ds:uri="http://schemas.microsoft.com/office/2006/metadata/properties"/>
    <ds:schemaRef ds:uri="http://purl.org/dc/terms/"/>
    <ds:schemaRef ds:uri="http://purl.org/dc/elements/1.1/"/>
  </ds:schemaRefs>
</ds:datastoreItem>
</file>

<file path=customXml/itemProps2.xml><?xml version="1.0" encoding="utf-8"?>
<ds:datastoreItem xmlns:ds="http://schemas.openxmlformats.org/officeDocument/2006/customXml" ds:itemID="{60306E2A-4E4E-4AFD-B797-82A4EC932F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23E6701-3943-4A44-84F3-F772B508883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73120</TotalTime>
  <Words>11021</Words>
  <Application>Microsoft Office PowerPoint</Application>
  <PresentationFormat>宽屏</PresentationFormat>
  <Paragraphs>887</Paragraphs>
  <Slides>53</Slides>
  <Notes>53</Notes>
  <HiddenSlides>3</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53</vt:i4>
      </vt:variant>
    </vt:vector>
  </HeadingPairs>
  <TitlesOfParts>
    <vt:vector size="60" baseType="lpstr">
      <vt:lpstr>FrutigerNext LT Medium</vt:lpstr>
      <vt:lpstr>FrutigerNext LT Regular</vt:lpstr>
      <vt:lpstr>微软雅黑</vt:lpstr>
      <vt:lpstr>Arial</vt:lpstr>
      <vt:lpstr>Times New Roman</vt:lpstr>
      <vt:lpstr>Wingdings</vt:lpstr>
      <vt:lpstr>培训与认证部-母版</vt:lpstr>
      <vt:lpstr>PowerPoint 演示文稿</vt:lpstr>
      <vt:lpstr>PowerPoint 演示文稿</vt:lpstr>
      <vt:lpstr>PowerPoint 演示文稿</vt:lpstr>
      <vt:lpstr>PowerPoint 演示文稿</vt:lpstr>
      <vt:lpstr>PowerPoint 演示文稿</vt:lpstr>
      <vt:lpstr>组播相关协议</vt:lpstr>
      <vt:lpstr>组播网络中应用的协议 </vt:lpstr>
      <vt:lpstr>PIM-SM基本概述</vt:lpstr>
      <vt:lpstr>源路径树</vt:lpstr>
      <vt:lpstr>共享树</vt:lpstr>
      <vt:lpstr>IPv6 PIM-SM概述</vt:lpstr>
      <vt:lpstr>DR选举</vt:lpstr>
      <vt:lpstr>RP (Rendezvous Point)发现</vt:lpstr>
      <vt:lpstr>RP选举</vt:lpstr>
      <vt:lpstr>嵌入式RP的原理</vt:lpstr>
      <vt:lpstr>嵌入RP地址的组播组地址</vt:lpstr>
      <vt:lpstr>RP地址转换</vt:lpstr>
      <vt:lpstr>加入共享树</vt:lpstr>
      <vt:lpstr>组播源注册</vt:lpstr>
      <vt:lpstr>停止注册过程</vt:lpstr>
      <vt:lpstr>组播流转发过程</vt:lpstr>
      <vt:lpstr>RPT向SPT切换（切换中）</vt:lpstr>
      <vt:lpstr>切换后的剪枝</vt:lpstr>
      <vt:lpstr>PowerPoint 演示文稿</vt:lpstr>
      <vt:lpstr>IPv6 PIM-SM配置实例</vt:lpstr>
      <vt:lpstr>配置Router A</vt:lpstr>
      <vt:lpstr>配置Router D</vt:lpstr>
      <vt:lpstr>PowerPoint 演示文稿</vt:lpstr>
      <vt:lpstr>查看接口的PIM配置和BSR选举信息</vt:lpstr>
      <vt:lpstr>查看RP信息</vt:lpstr>
      <vt:lpstr>查看IPv6组播路由信息－源侧DR</vt:lpstr>
      <vt:lpstr>查看IPv6组播路由信息－RP</vt:lpstr>
      <vt:lpstr>查看IPv6组播路由信息－RP(续)</vt:lpstr>
      <vt:lpstr>PowerPoint 演示文稿</vt:lpstr>
      <vt:lpstr>IPv6 PIM-SSM概述</vt:lpstr>
      <vt:lpstr>IPv6 PIM-SSM工作原理</vt:lpstr>
      <vt:lpstr>IPv6 PIM-SSM配置实例</vt:lpstr>
      <vt:lpstr>配置Router A</vt:lpstr>
      <vt:lpstr>查看IPv6组播路由信息</vt:lpstr>
      <vt:lpstr>PowerPoint 演示文稿</vt:lpstr>
      <vt:lpstr>组播路由管理简介（IPv6）</vt:lpstr>
      <vt:lpstr>IPv6组播协议路由表</vt:lpstr>
      <vt:lpstr>IPv6组播路由表 </vt:lpstr>
      <vt:lpstr>组播转发表</vt:lpstr>
      <vt:lpstr>RPF检查</vt:lpstr>
      <vt:lpstr>PowerPoint 演示文稿</vt:lpstr>
      <vt:lpstr>组播负载分担</vt:lpstr>
      <vt:lpstr>组播负载分担前后对比示意图 </vt:lpstr>
      <vt:lpstr>PowerPoint 演示文稿</vt:lpstr>
      <vt:lpstr>域内组播:PIM SM + MLD</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86188</cp:lastModifiedBy>
  <cp:revision>2428</cp:revision>
  <dcterms:created xsi:type="dcterms:W3CDTF">2003-08-21T06:48:56Z</dcterms:created>
  <dcterms:modified xsi:type="dcterms:W3CDTF">2021-08-17T06:54:19Z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(3)kfciAL7WVnMuQAsJhaNEXinWaKExnVXO3VAKT9to6ceZYwoHRGAIDJMJEMPi1/DUap4nfC8O
LOSsWlCZomOle2gA9HRejBTU/dO96lllt2xoGmB1l7hdF7xEWftDfbeUQe9tA3j76RvBH0+H
VaT4N8Db9vvE/trGvPbSd8H6FjdoPxghK5kph4YE4owjFpFJYnbwppJtVFvW4dTgfRae0XNg
joW16T6S20lvYv9XWz</vt:lpwstr>
  </property>
  <property fmtid="{D5CDD505-2E9C-101B-9397-08002B2CF9AE}" pid="18" name="_2015_ms_pID_7253431">
    <vt:lpwstr>1F9J0K5n+ubGy45NcCJNs7NQO3uJP+cu57bL24FpLMRVLiZSapQPv/
7GebIfyVrZ/jHuyIy55LGtlnvghuJvtLjUUHgeGkOqltap/pSVWU1nYK7yTo04v4vlguZRwC
4TJ1/ci87M6SST+StmVgmJgQersWP4KPDuaP2E4ws0UlCAYrSfajp/CRwWKsu5eEZGvl0C3a
u8mvNvK7nM88kiiMX8tGklLs3D1CYQ8xRSS8</vt:lpwstr>
  </property>
  <property fmtid="{D5CDD505-2E9C-101B-9397-08002B2CF9AE}" pid="19" name="_2015_ms_pID_7253432">
    <vt:lpwstr>XyRz3/F0TAkH7jqKk6j/fnBkcDCxTnIqN53V
YSFR0/Dp2EkXOwPa+kmr3fLkgRFA1Q==</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1551054053</vt:lpwstr>
  </property>
</Properties>
</file>