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64"/>
  </p:notesMasterIdLst>
  <p:handoutMasterIdLst>
    <p:handoutMasterId r:id="rId65"/>
  </p:handoutMasterIdLst>
  <p:sldIdLst>
    <p:sldId id="256" r:id="rId5"/>
    <p:sldId id="257" r:id="rId6"/>
    <p:sldId id="258" r:id="rId7"/>
    <p:sldId id="259" r:id="rId8"/>
    <p:sldId id="260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2" r:id="rId29"/>
    <p:sldId id="333" r:id="rId30"/>
    <p:sldId id="334" r:id="rId31"/>
    <p:sldId id="335" r:id="rId32"/>
    <p:sldId id="336" r:id="rId33"/>
    <p:sldId id="352" r:id="rId34"/>
    <p:sldId id="353" r:id="rId35"/>
    <p:sldId id="354" r:id="rId36"/>
    <p:sldId id="355" r:id="rId37"/>
    <p:sldId id="337" r:id="rId38"/>
    <p:sldId id="338" r:id="rId39"/>
    <p:sldId id="339" r:id="rId40"/>
    <p:sldId id="340" r:id="rId41"/>
    <p:sldId id="341" r:id="rId42"/>
    <p:sldId id="342" r:id="rId43"/>
    <p:sldId id="264" r:id="rId44"/>
    <p:sldId id="265" r:id="rId45"/>
    <p:sldId id="266" r:id="rId46"/>
    <p:sldId id="267" r:id="rId47"/>
    <p:sldId id="268" r:id="rId48"/>
    <p:sldId id="343" r:id="rId49"/>
    <p:sldId id="270" r:id="rId50"/>
    <p:sldId id="272" r:id="rId51"/>
    <p:sldId id="344" r:id="rId52"/>
    <p:sldId id="273" r:id="rId53"/>
    <p:sldId id="345" r:id="rId54"/>
    <p:sldId id="275" r:id="rId55"/>
    <p:sldId id="347" r:id="rId56"/>
    <p:sldId id="301" r:id="rId57"/>
    <p:sldId id="348" r:id="rId58"/>
    <p:sldId id="349" r:id="rId59"/>
    <p:sldId id="350" r:id="rId60"/>
    <p:sldId id="351" r:id="rId61"/>
    <p:sldId id="309" r:id="rId62"/>
    <p:sldId id="310" r:id="rId63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orient="horz" pos="777" userDrawn="1">
          <p15:clr>
            <a:srgbClr val="A4A3A4"/>
          </p15:clr>
        </p15:guide>
        <p15:guide id="3" orient="horz" pos="402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FBFB"/>
    <a:srgbClr val="D9D9D9"/>
    <a:srgbClr val="C00000"/>
    <a:srgbClr val="990000"/>
    <a:srgbClr val="FF0909"/>
    <a:srgbClr val="CF6B63"/>
    <a:srgbClr val="E7CCC7"/>
    <a:srgbClr val="FFC1C1"/>
    <a:srgbClr val="EE0000"/>
    <a:srgbClr val="5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6" autoAdjust="0"/>
    <p:restoredTop sz="78777" autoAdjust="0"/>
  </p:normalViewPr>
  <p:slideViewPr>
    <p:cSldViewPr showGuides="1">
      <p:cViewPr varScale="1">
        <p:scale>
          <a:sx n="91" d="100"/>
          <a:sy n="91" d="100"/>
        </p:scale>
        <p:origin x="1164" y="78"/>
      </p:cViewPr>
      <p:guideLst>
        <p:guide orient="horz" pos="2341"/>
        <p:guide orient="horz" pos="777"/>
        <p:guide orient="horz" pos="402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>
        <p:scale>
          <a:sx n="90" d="100"/>
          <a:sy n="90" d="100"/>
        </p:scale>
        <p:origin x="1020" y="-1200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6250" y="768350"/>
            <a:ext cx="6346800" cy="35706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6250" y="4616450"/>
            <a:ext cx="6346800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2017.07.18</a:t>
            </a:r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：</a:t>
            </a:r>
          </a:p>
          <a:p>
            <a:pPr lvl="1"/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调整整体胶片的图片拉伸。</a:t>
            </a:r>
          </a:p>
          <a:p>
            <a:pPr lvl="1"/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调整前言、目标、目录等前面的图标，保持位置一致性。</a:t>
            </a:r>
          </a:p>
          <a:p>
            <a:pPr lvl="1"/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调整页脚宽度，使页脚变窄，整体视觉感更好一些。</a:t>
            </a:r>
          </a:p>
          <a:p>
            <a:pPr lvl="1"/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调整正文及标题高度，整体上调了一些，匹配页脚的高度。</a:t>
            </a:r>
          </a:p>
          <a:p>
            <a:pPr lvl="1"/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修整所有文本框的格式问题。</a:t>
            </a:r>
          </a:p>
          <a:p>
            <a:pPr lvl="1"/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调整备注页格式，使其符合</a:t>
            </a:r>
            <a:r>
              <a:rPr lang="en-US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16:9</a:t>
            </a:r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的显示效果。</a:t>
            </a:r>
          </a:p>
        </p:txBody>
      </p:sp>
      <p:sp>
        <p:nvSpPr>
          <p:cNvPr id="5" name="幻灯片图像占位符 4">
            <a:extLst>
              <a:ext uri="{FF2B5EF4-FFF2-40B4-BE49-F238E27FC236}">
                <a16:creationId xmlns:a16="http://schemas.microsoft.com/office/drawing/2014/main" id="{E8D59A91-2E8D-403E-8F59-849B385E3C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1925196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通常情况下，一个正常运行的</a:t>
            </a:r>
            <a:r>
              <a:rPr lang="en-US" altLang="zh-CN" dirty="0"/>
              <a:t>IS-IS</a:t>
            </a:r>
            <a:r>
              <a:rPr lang="zh-CN" altLang="en-US" dirty="0"/>
              <a:t>网络是稳定的，发生大量的网络变动的几率很小，</a:t>
            </a:r>
            <a:r>
              <a:rPr lang="en-US" altLang="zh-CN" dirty="0"/>
              <a:t>IS-IS</a:t>
            </a:r>
            <a:r>
              <a:rPr lang="zh-CN" altLang="en-US" dirty="0"/>
              <a:t>路由器不会频繁的进行路由计算，所以第一次触发的时间可以设置的非常短（毫秒级）。如果拓扑变化比较频繁，智能定时器会随着计算次数的增加，间隔时间也会逐渐延长，避免占用大量的</a:t>
            </a:r>
            <a:r>
              <a:rPr lang="en-US" altLang="zh-CN" dirty="0"/>
              <a:t>CPU</a:t>
            </a:r>
            <a:r>
              <a:rPr lang="zh-CN" altLang="en-US" dirty="0"/>
              <a:t>资源。</a:t>
            </a:r>
          </a:p>
        </p:txBody>
      </p:sp>
    </p:spTree>
    <p:extLst>
      <p:ext uri="{BB962C8B-B14F-4D97-AF65-F5344CB8AC3E}">
        <p14:creationId xmlns:p14="http://schemas.microsoft.com/office/powerpoint/2010/main" val="4160289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</a:t>
            </a:r>
            <a:r>
              <a:rPr lang="en-US" altLang="zh-CN" dirty="0"/>
              <a:t>ISO-10589</a:t>
            </a:r>
            <a:r>
              <a:rPr lang="zh-CN" altLang="en-US" dirty="0"/>
              <a:t>中定义使用</a:t>
            </a:r>
            <a:r>
              <a:rPr lang="en-US" altLang="zh-CN" dirty="0" err="1"/>
              <a:t>Dijkstra</a:t>
            </a:r>
            <a:r>
              <a:rPr lang="zh-CN" altLang="en-US" dirty="0"/>
              <a:t>算法进行路由计算。当网络拓扑中有一个节点发生变化时，这种算法需要重新计算网络中的所有节点，计算时间长，占用过多的</a:t>
            </a:r>
            <a:r>
              <a:rPr lang="en-US" altLang="zh-CN" dirty="0"/>
              <a:t>CPU</a:t>
            </a:r>
            <a:r>
              <a:rPr lang="zh-CN" altLang="en-US" dirty="0"/>
              <a:t>资源，影响整个网络的收敛速度。</a:t>
            </a:r>
          </a:p>
          <a:p>
            <a:pPr eaLnBrk="1" hangingPunct="1"/>
            <a:r>
              <a:rPr lang="en-US" altLang="zh-CN" dirty="0"/>
              <a:t>I-SPF</a:t>
            </a:r>
            <a:r>
              <a:rPr lang="zh-CN" altLang="en-US" dirty="0"/>
              <a:t>改进了这个算法，除了第一次计算时需要计算全部节点外，每次只计算影响的节点，而最后生成的最短路径树</a:t>
            </a:r>
            <a:r>
              <a:rPr lang="en-US" altLang="zh-CN" dirty="0"/>
              <a:t>SPT</a:t>
            </a:r>
            <a:r>
              <a:rPr lang="zh-CN" altLang="en-US" dirty="0"/>
              <a:t>与原来的算法所计算的结果相同，大大降低了</a:t>
            </a:r>
            <a:r>
              <a:rPr lang="en-US" altLang="zh-CN" dirty="0"/>
              <a:t>CPU</a:t>
            </a:r>
            <a:r>
              <a:rPr lang="zh-CN" altLang="en-US" dirty="0"/>
              <a:t>的占用率，提高了网络收敛速度。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在路由计算中，路由代表叶子，路由器则代表节点。如果</a:t>
            </a:r>
            <a:r>
              <a:rPr lang="en-US" altLang="zh-CN" dirty="0"/>
              <a:t>I-SPF</a:t>
            </a:r>
            <a:r>
              <a:rPr lang="zh-CN" altLang="en-US" dirty="0"/>
              <a:t>计算后的</a:t>
            </a:r>
            <a:r>
              <a:rPr lang="en-US" altLang="zh-CN" dirty="0"/>
              <a:t>SPT</a:t>
            </a:r>
            <a:r>
              <a:rPr lang="zh-CN" altLang="en-US" dirty="0"/>
              <a:t>改变，</a:t>
            </a:r>
            <a:r>
              <a:rPr lang="en-US" altLang="zh-CN" dirty="0"/>
              <a:t>PRC</a:t>
            </a:r>
            <a:r>
              <a:rPr lang="zh-CN" altLang="en-US" dirty="0"/>
              <a:t>会只处理那个变化的节点上的所有叶子；如果经过</a:t>
            </a:r>
            <a:r>
              <a:rPr lang="en-US" altLang="zh-CN" dirty="0"/>
              <a:t>I-SPF</a:t>
            </a:r>
            <a:r>
              <a:rPr lang="zh-CN" altLang="en-US" dirty="0"/>
              <a:t>计算后的</a:t>
            </a:r>
            <a:r>
              <a:rPr lang="en-US" altLang="zh-CN" dirty="0"/>
              <a:t>SPT</a:t>
            </a:r>
            <a:r>
              <a:rPr lang="zh-CN" altLang="en-US" dirty="0"/>
              <a:t>并没有变化，则</a:t>
            </a:r>
            <a:r>
              <a:rPr lang="en-US" altLang="zh-CN" dirty="0"/>
              <a:t>PRC</a:t>
            </a:r>
            <a:r>
              <a:rPr lang="zh-CN" altLang="en-US" dirty="0"/>
              <a:t>只处理变化的叶子信息。</a:t>
            </a:r>
          </a:p>
          <a:p>
            <a:pPr eaLnBrk="1" hangingPunct="1"/>
            <a:r>
              <a:rPr lang="zh-CN" altLang="en-US" dirty="0"/>
              <a:t>比如一个</a:t>
            </a:r>
            <a:r>
              <a:rPr lang="en-US" altLang="zh-CN" dirty="0"/>
              <a:t>IS</a:t>
            </a:r>
            <a:r>
              <a:rPr lang="zh-CN" altLang="en-US" dirty="0"/>
              <a:t>接口，则整个网络拓扑的</a:t>
            </a:r>
            <a:r>
              <a:rPr lang="en-US" altLang="zh-CN" dirty="0"/>
              <a:t>SPT</a:t>
            </a:r>
            <a:r>
              <a:rPr lang="zh-CN" altLang="en-US" dirty="0"/>
              <a:t>是不变的，这时</a:t>
            </a:r>
            <a:r>
              <a:rPr lang="en-US" altLang="zh-CN" dirty="0"/>
              <a:t>PRC</a:t>
            </a:r>
            <a:r>
              <a:rPr lang="zh-CN" altLang="en-US" dirty="0"/>
              <a:t>只更新这个节点的接口路由，从而节省</a:t>
            </a:r>
            <a:r>
              <a:rPr lang="en-US" altLang="zh-CN" dirty="0"/>
              <a:t>CPU</a:t>
            </a:r>
            <a:r>
              <a:rPr lang="zh-CN" altLang="en-US" dirty="0"/>
              <a:t>占用率。</a:t>
            </a:r>
          </a:p>
          <a:p>
            <a:pPr eaLnBrk="1" hangingPunct="1"/>
            <a:r>
              <a:rPr lang="en-US" altLang="zh-CN" dirty="0"/>
              <a:t>PRC</a:t>
            </a:r>
            <a:r>
              <a:rPr lang="zh-CN" altLang="en-US" dirty="0"/>
              <a:t>和</a:t>
            </a:r>
            <a:r>
              <a:rPr lang="en-US" altLang="zh-CN" dirty="0"/>
              <a:t>I-SPF</a:t>
            </a:r>
            <a:r>
              <a:rPr lang="zh-CN" altLang="en-US" dirty="0"/>
              <a:t>节点使能一个</a:t>
            </a:r>
            <a:r>
              <a:rPr lang="en-US" altLang="zh-CN" dirty="0"/>
              <a:t>IS-</a:t>
            </a:r>
            <a:r>
              <a:rPr lang="zh-CN" altLang="en-US" dirty="0"/>
              <a:t>配合使用可以将网络的收敛性能进一步提高，它是原始</a:t>
            </a:r>
            <a:r>
              <a:rPr lang="en-US" altLang="zh-CN" dirty="0"/>
              <a:t>SPF</a:t>
            </a:r>
            <a:r>
              <a:rPr lang="zh-CN" altLang="en-US" dirty="0"/>
              <a:t>算法的改进，所以已经代替了原有的算法。</a:t>
            </a:r>
          </a:p>
          <a:p>
            <a:pPr eaLnBrk="1" hangingPunct="1"/>
            <a:r>
              <a:rPr lang="zh-CN" altLang="en-US" dirty="0"/>
              <a:t>默认情况下华为路由器采用</a:t>
            </a:r>
            <a:r>
              <a:rPr lang="en-US" altLang="zh-CN" dirty="0"/>
              <a:t>I-SPF</a:t>
            </a:r>
            <a:r>
              <a:rPr lang="zh-CN" altLang="en-US" dirty="0"/>
              <a:t>和</a:t>
            </a:r>
            <a:r>
              <a:rPr lang="en-US" altLang="zh-CN" dirty="0"/>
              <a:t>PRC</a:t>
            </a:r>
            <a:r>
              <a:rPr lang="zh-CN" altLang="en-US" dirty="0"/>
              <a:t>进行计算，不需要命令配置。</a:t>
            </a:r>
          </a:p>
          <a:p>
            <a:endParaRPr 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0289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0289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66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66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IS-IS</a:t>
            </a:r>
            <a:r>
              <a:rPr lang="zh-CN" altLang="en-US" dirty="0"/>
              <a:t>要发布的链路状态协议数据报文</a:t>
            </a:r>
            <a:r>
              <a:rPr lang="en-US" altLang="zh-CN" dirty="0"/>
              <a:t>PDU</a:t>
            </a:r>
            <a:r>
              <a:rPr lang="zh-CN" altLang="en-US" dirty="0"/>
              <a:t>（</a:t>
            </a:r>
            <a:r>
              <a:rPr lang="en-US" altLang="zh-CN" dirty="0"/>
              <a:t>Protocol Data Unit</a:t>
            </a:r>
            <a:r>
              <a:rPr lang="zh-CN" altLang="en-US" dirty="0"/>
              <a:t>）中的信息量太大时，</a:t>
            </a:r>
            <a:r>
              <a:rPr lang="en-US" altLang="zh-CN" dirty="0"/>
              <a:t>IS-IS</a:t>
            </a:r>
            <a:r>
              <a:rPr lang="zh-CN" altLang="en-US" dirty="0"/>
              <a:t>路由器将会生成多个</a:t>
            </a:r>
            <a:r>
              <a:rPr lang="en-US" altLang="zh-CN" dirty="0"/>
              <a:t>LSP</a:t>
            </a:r>
            <a:r>
              <a:rPr lang="zh-CN" altLang="en-US" dirty="0"/>
              <a:t>分片，用来携带更多的</a:t>
            </a:r>
            <a:r>
              <a:rPr lang="en-US" altLang="zh-CN" dirty="0"/>
              <a:t>IS-IS</a:t>
            </a:r>
            <a:r>
              <a:rPr lang="zh-CN" altLang="en-US" dirty="0"/>
              <a:t>信息。</a:t>
            </a:r>
          </a:p>
          <a:p>
            <a:r>
              <a:rPr lang="en-US" altLang="zh-CN" dirty="0"/>
              <a:t>IS-IS LSP</a:t>
            </a:r>
            <a:r>
              <a:rPr lang="zh-CN" altLang="en-US" dirty="0"/>
              <a:t>分片由</a:t>
            </a:r>
            <a:r>
              <a:rPr lang="en-US" altLang="zh-CN" dirty="0"/>
              <a:t>LSP ID</a:t>
            </a:r>
            <a:r>
              <a:rPr lang="zh-CN" altLang="en-US" dirty="0"/>
              <a:t>中的</a:t>
            </a:r>
            <a:r>
              <a:rPr lang="en-US" altLang="zh-CN" dirty="0"/>
              <a:t>LSP Number</a:t>
            </a:r>
            <a:r>
              <a:rPr lang="zh-CN" altLang="en-US" dirty="0"/>
              <a:t>字段进行标识，这个字段的长度是</a:t>
            </a:r>
            <a:r>
              <a:rPr lang="en-US" altLang="zh-CN" dirty="0"/>
              <a:t>1</a:t>
            </a:r>
            <a:r>
              <a:rPr lang="zh-CN" altLang="en-US" dirty="0"/>
              <a:t>字节。因此，一个</a:t>
            </a:r>
            <a:r>
              <a:rPr lang="en-US" altLang="zh-CN" dirty="0"/>
              <a:t>IS-IS</a:t>
            </a:r>
            <a:r>
              <a:rPr lang="zh-CN" altLang="en-US" dirty="0"/>
              <a:t>进程最多可产生</a:t>
            </a:r>
            <a:r>
              <a:rPr lang="en-US" altLang="zh-CN" dirty="0"/>
              <a:t>256</a:t>
            </a:r>
            <a:r>
              <a:rPr lang="zh-CN" altLang="en-US" dirty="0"/>
              <a:t>个</a:t>
            </a:r>
            <a:r>
              <a:rPr lang="en-US" altLang="zh-CN" dirty="0"/>
              <a:t>LSP</a:t>
            </a:r>
            <a:r>
              <a:rPr lang="zh-CN" altLang="en-US" dirty="0"/>
              <a:t>分片，携带的信息量有限。在</a:t>
            </a:r>
            <a:r>
              <a:rPr lang="en-US" altLang="zh-CN" dirty="0"/>
              <a:t>RFC3786</a:t>
            </a:r>
            <a:r>
              <a:rPr lang="zh-CN" altLang="en-US" dirty="0"/>
              <a:t>中规定，</a:t>
            </a:r>
            <a:r>
              <a:rPr lang="en-US" altLang="zh-CN" dirty="0"/>
              <a:t>IS-IS</a:t>
            </a:r>
            <a:r>
              <a:rPr lang="zh-CN" altLang="en-US" dirty="0"/>
              <a:t>可以配置虚拟的</a:t>
            </a:r>
            <a:r>
              <a:rPr lang="en-US" altLang="zh-CN" dirty="0"/>
              <a:t>System ID </a:t>
            </a:r>
            <a:r>
              <a:rPr lang="zh-CN" altLang="en-US" dirty="0"/>
              <a:t>，并生成虚拟</a:t>
            </a:r>
            <a:r>
              <a:rPr lang="en-US" altLang="zh-CN" dirty="0"/>
              <a:t>IS-IS</a:t>
            </a:r>
            <a:r>
              <a:rPr lang="zh-CN" altLang="en-US" dirty="0"/>
              <a:t>的</a:t>
            </a:r>
            <a:r>
              <a:rPr lang="en-US" altLang="zh-CN" dirty="0"/>
              <a:t>LSP</a:t>
            </a:r>
            <a:r>
              <a:rPr lang="zh-CN" altLang="en-US" dirty="0"/>
              <a:t>报文来携带路由等信息。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00B07D4-C34F-4901-91CE-B9AE49F1D9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ABE459D-9F6B-4E25-9616-189E9F338A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683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Mode-1</a:t>
            </a:r>
            <a:r>
              <a:rPr lang="zh-CN" altLang="en-US" dirty="0"/>
              <a:t>应用场景：用于网络中的部分路由器不支持</a:t>
            </a:r>
            <a:r>
              <a:rPr lang="en-US" altLang="zh-CN" dirty="0"/>
              <a:t>LSP</a:t>
            </a:r>
            <a:r>
              <a:rPr lang="zh-CN" altLang="en-US" dirty="0"/>
              <a:t>分片扩展特性的情况。</a:t>
            </a:r>
            <a:endParaRPr lang="en-US" altLang="zh-CN" dirty="0"/>
          </a:p>
          <a:p>
            <a:r>
              <a:rPr lang="en-US" dirty="0"/>
              <a:t>Mode-1</a:t>
            </a:r>
            <a:r>
              <a:rPr lang="zh-CN" altLang="en-US" dirty="0"/>
              <a:t>工作原理：虚拟系统参与路由</a:t>
            </a:r>
            <a:r>
              <a:rPr lang="en-US" altLang="zh-CN" dirty="0"/>
              <a:t>SPF</a:t>
            </a:r>
            <a:r>
              <a:rPr lang="zh-CN" altLang="en-US" dirty="0"/>
              <a:t>计算，初始系统发布的</a:t>
            </a:r>
            <a:r>
              <a:rPr lang="en-US" altLang="zh-CN" dirty="0"/>
              <a:t>LSP</a:t>
            </a:r>
            <a:r>
              <a:rPr lang="zh-CN" altLang="en-US" dirty="0"/>
              <a:t>中携带了到每个虚拟系统的链路信息。类似地，虚拟系统发布的</a:t>
            </a:r>
            <a:r>
              <a:rPr lang="en-US" altLang="zh-CN" dirty="0"/>
              <a:t>LSP</a:t>
            </a:r>
            <a:r>
              <a:rPr lang="zh-CN" altLang="en-US" dirty="0"/>
              <a:t>也包含到初始系统的链路信息。这样，在网络中虚拟系统看起来与初始系统相连的真实路由器是一样的。这种方式是为了兼容不支持分片扩展的老版本所做的一个过渡模式。在老版本中，</a:t>
            </a:r>
            <a:r>
              <a:rPr lang="en-US" altLang="zh-CN" dirty="0"/>
              <a:t>IS-IS</a:t>
            </a:r>
            <a:r>
              <a:rPr lang="zh-CN" altLang="en-US" dirty="0"/>
              <a:t>无法识别</a:t>
            </a:r>
            <a:r>
              <a:rPr lang="en-US" altLang="zh-CN" dirty="0"/>
              <a:t>IS Alias ID TLV</a:t>
            </a:r>
            <a:r>
              <a:rPr lang="zh-CN" altLang="en-US" dirty="0"/>
              <a:t>，所以虚拟系统的</a:t>
            </a:r>
            <a:r>
              <a:rPr lang="en-US" altLang="zh-CN" dirty="0"/>
              <a:t>LSP</a:t>
            </a:r>
            <a:r>
              <a:rPr lang="zh-CN" altLang="en-US" dirty="0"/>
              <a:t>必须表现的像一个普通</a:t>
            </a:r>
            <a:r>
              <a:rPr lang="en-US" altLang="zh-CN" dirty="0"/>
              <a:t>IS-IS</a:t>
            </a:r>
            <a:r>
              <a:rPr lang="zh-CN" altLang="en-US" dirty="0"/>
              <a:t>发出的报文。</a:t>
            </a:r>
            <a:endParaRPr lang="en-US" dirty="0"/>
          </a:p>
          <a:p>
            <a:r>
              <a:rPr lang="en-US" dirty="0"/>
              <a:t>Mode-2</a:t>
            </a:r>
            <a:r>
              <a:rPr lang="zh-CN" altLang="en-US" dirty="0"/>
              <a:t>应用场景：用于网络中所有路由器都支持</a:t>
            </a:r>
            <a:r>
              <a:rPr lang="en-US" altLang="zh-CN" dirty="0"/>
              <a:t>LSP</a:t>
            </a:r>
            <a:r>
              <a:rPr lang="zh-CN" altLang="en-US" dirty="0"/>
              <a:t>分片扩展特性的情况。</a:t>
            </a:r>
            <a:endParaRPr lang="en-US" altLang="zh-CN" dirty="0"/>
          </a:p>
          <a:p>
            <a:r>
              <a:rPr lang="en-US" dirty="0"/>
              <a:t>Mode-2</a:t>
            </a:r>
            <a:r>
              <a:rPr lang="zh-CN" altLang="en-US" dirty="0"/>
              <a:t>工作原理：虚拟系统不参与路由</a:t>
            </a:r>
            <a:r>
              <a:rPr lang="en-US" altLang="zh-CN" dirty="0"/>
              <a:t>SPF</a:t>
            </a:r>
            <a:r>
              <a:rPr lang="zh-CN" altLang="en-US" dirty="0"/>
              <a:t>计算，网络中所有路由器都知道虚拟系统生成的</a:t>
            </a:r>
            <a:r>
              <a:rPr lang="en-US" altLang="zh-CN" dirty="0"/>
              <a:t>LSP</a:t>
            </a:r>
            <a:r>
              <a:rPr lang="zh-CN" altLang="en-US" dirty="0"/>
              <a:t>实际属于初始系统。在该模式下工作的</a:t>
            </a:r>
            <a:r>
              <a:rPr lang="en-US" altLang="zh-CN" dirty="0"/>
              <a:t>IS-IS</a:t>
            </a:r>
            <a:r>
              <a:rPr lang="zh-CN" altLang="en-US" dirty="0"/>
              <a:t>，可以识别</a:t>
            </a:r>
            <a:r>
              <a:rPr lang="en-US" altLang="zh-CN" dirty="0"/>
              <a:t>IS Alias ID TLV</a:t>
            </a:r>
            <a:r>
              <a:rPr lang="zh-CN" altLang="en-US" dirty="0"/>
              <a:t>的内容，并作为计算树和路由的依据。</a:t>
            </a:r>
            <a:endParaRPr lang="en-US" altLang="zh-CN" dirty="0"/>
          </a:p>
          <a:p>
            <a:r>
              <a:rPr lang="zh-CN" altLang="en-US" dirty="0"/>
              <a:t>说明：无论在哪种方式下，初始系统和虚拟系统的</a:t>
            </a:r>
            <a:r>
              <a:rPr lang="en-US" altLang="zh-CN" dirty="0"/>
              <a:t>LSP</a:t>
            </a:r>
            <a:r>
              <a:rPr lang="zh-CN" altLang="en-US" dirty="0"/>
              <a:t>零分片中，都必须包含</a:t>
            </a:r>
            <a:r>
              <a:rPr lang="en-US" altLang="zh-CN" dirty="0"/>
              <a:t>IS Alias ID TLV</a:t>
            </a:r>
            <a:r>
              <a:rPr lang="zh-CN" altLang="en-US" dirty="0"/>
              <a:t>来表示初始系统是谁。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66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说明：</a:t>
            </a:r>
            <a:endParaRPr lang="en-US" altLang="zh-CN" dirty="0"/>
          </a:p>
          <a:p>
            <a:r>
              <a:rPr lang="en-US" dirty="0"/>
              <a:t>ISIS LSDB</a:t>
            </a:r>
            <a:r>
              <a:rPr lang="zh-CN" altLang="en-US" baseline="0" dirty="0"/>
              <a:t> </a:t>
            </a:r>
            <a:r>
              <a:rPr lang="en-US" altLang="zh-CN" baseline="0" dirty="0"/>
              <a:t>LSP</a:t>
            </a:r>
            <a:r>
              <a:rPr lang="zh-CN" altLang="en-US" baseline="0" dirty="0"/>
              <a:t>里依然还有被过滤路由的前缀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47E0136-3DD4-4858-B613-CDA21B5E08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5847537-CCFB-44B0-976C-370062ADC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4529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506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251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016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507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661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引入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dirty="0"/>
              <a:t>Level-1 </a:t>
            </a:r>
            <a:r>
              <a:rPr lang="zh-CN" altLang="en-US" dirty="0"/>
              <a:t>区域内的路由信息通过</a:t>
            </a:r>
            <a:r>
              <a:rPr lang="en-US" altLang="zh-CN" dirty="0"/>
              <a:t>Level-1-2 </a:t>
            </a:r>
            <a:r>
              <a:rPr lang="zh-CN" altLang="en-US" dirty="0"/>
              <a:t>路由器通报给</a:t>
            </a:r>
            <a:r>
              <a:rPr lang="en-US" altLang="zh-CN" dirty="0"/>
              <a:t>Level-2 </a:t>
            </a:r>
            <a:r>
              <a:rPr lang="zh-CN" altLang="en-US" dirty="0"/>
              <a:t>区域，因此，</a:t>
            </a:r>
            <a:r>
              <a:rPr lang="en-US" altLang="zh-CN" dirty="0"/>
              <a:t>Level-1-2</a:t>
            </a:r>
            <a:r>
              <a:rPr lang="zh-CN" altLang="en-US" dirty="0"/>
              <a:t>和</a:t>
            </a:r>
            <a:r>
              <a:rPr lang="en-US" altLang="zh-CN" dirty="0"/>
              <a:t>Level-2 </a:t>
            </a:r>
            <a:r>
              <a:rPr lang="zh-CN" altLang="en-US" dirty="0"/>
              <a:t>路由器知道整个</a:t>
            </a:r>
            <a:r>
              <a:rPr lang="en-US" altLang="zh-CN" dirty="0"/>
              <a:t>IS-IS </a:t>
            </a:r>
            <a:r>
              <a:rPr lang="zh-CN" altLang="en-US" dirty="0"/>
              <a:t>路由域的路由信息。但是，在缺省情况下，</a:t>
            </a:r>
            <a:r>
              <a:rPr lang="en-US" altLang="zh-CN" dirty="0"/>
              <a:t>Level-2 </a:t>
            </a:r>
            <a:r>
              <a:rPr lang="zh-CN" altLang="en-US" dirty="0"/>
              <a:t>路由器并不将自己知道的其他</a:t>
            </a:r>
            <a:r>
              <a:rPr lang="en-US" altLang="zh-CN" dirty="0"/>
              <a:t>Level-1 </a:t>
            </a:r>
            <a:r>
              <a:rPr lang="zh-CN" altLang="en-US" dirty="0"/>
              <a:t>区域以及骨干区域的路由信息通报给</a:t>
            </a:r>
            <a:r>
              <a:rPr lang="en-US" altLang="zh-CN" dirty="0"/>
              <a:t>Level-1 </a:t>
            </a:r>
            <a:r>
              <a:rPr lang="zh-CN" altLang="en-US" dirty="0"/>
              <a:t>区域。这样，</a:t>
            </a:r>
            <a:r>
              <a:rPr lang="en-US" altLang="zh-CN" dirty="0"/>
              <a:t>Level-1 </a:t>
            </a:r>
            <a:r>
              <a:rPr lang="zh-CN" altLang="en-US" dirty="0"/>
              <a:t>路由器将不了解本区域以外的路由信息，可能导致对本区域之外的目的地址无法选择最佳的路由。</a:t>
            </a:r>
            <a:endParaRPr lang="en-US" altLang="zh-CN" dirty="0"/>
          </a:p>
          <a:p>
            <a:pPr lvl="1"/>
            <a:r>
              <a:rPr lang="zh-CN" altLang="en-US" dirty="0"/>
              <a:t>为解决上述问题，</a:t>
            </a:r>
            <a:r>
              <a:rPr lang="en-US" altLang="zh-CN" dirty="0"/>
              <a:t>IS-IS </a:t>
            </a:r>
            <a:r>
              <a:rPr lang="zh-CN" altLang="en-US" dirty="0"/>
              <a:t>提供了路由渗透功能。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lvl="1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dirty="0"/>
              <a:t>注意</a:t>
            </a:r>
            <a:r>
              <a:rPr lang="en-US" altLang="zh-CN" dirty="0"/>
              <a:t>Level 1</a:t>
            </a:r>
            <a:r>
              <a:rPr lang="zh-CN" altLang="en-US" dirty="0"/>
              <a:t>路由器在收到两条相同的路由的时候，会优选本区域的路由，不会优选</a:t>
            </a:r>
            <a:r>
              <a:rPr lang="en-US" altLang="zh-CN" dirty="0"/>
              <a:t>L2</a:t>
            </a:r>
            <a:r>
              <a:rPr lang="zh-CN" altLang="en-US" dirty="0"/>
              <a:t>区域过来的路由，尽管</a:t>
            </a:r>
            <a:r>
              <a:rPr lang="en-US" altLang="zh-CN" dirty="0"/>
              <a:t>L2</a:t>
            </a:r>
            <a:r>
              <a:rPr lang="zh-CN" altLang="en-US" dirty="0"/>
              <a:t>的路由</a:t>
            </a:r>
            <a:r>
              <a:rPr lang="en-US" altLang="zh-CN" dirty="0"/>
              <a:t>cost</a:t>
            </a:r>
            <a:r>
              <a:rPr lang="zh-CN" altLang="en-US" dirty="0"/>
              <a:t>较小。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661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66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9827969F-E9A5-448E-8761-4D7148A271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B481A39-DCB5-4A6F-AAE6-A4A5911AC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924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IETF</a:t>
            </a:r>
            <a:r>
              <a:rPr lang="zh-CN" altLang="en-US" dirty="0"/>
              <a:t>的</a:t>
            </a:r>
            <a:r>
              <a:rPr lang="en-US" altLang="zh-CN" dirty="0"/>
              <a:t>draft-ietf-isis-ipv6-05.txt</a:t>
            </a:r>
            <a:r>
              <a:rPr lang="zh-CN" altLang="en-US" dirty="0"/>
              <a:t>中规定了</a:t>
            </a:r>
            <a:r>
              <a:rPr lang="en-US" altLang="zh-CN" dirty="0"/>
              <a:t>IS-IS</a:t>
            </a:r>
            <a:r>
              <a:rPr lang="zh-CN" altLang="en-US" dirty="0"/>
              <a:t>为支持</a:t>
            </a:r>
            <a:r>
              <a:rPr lang="en-US" altLang="zh-CN" dirty="0"/>
              <a:t>IPv6</a:t>
            </a:r>
            <a:r>
              <a:rPr lang="zh-CN" altLang="en-US" dirty="0"/>
              <a:t>所新增的内容。主要是新添加的支持</a:t>
            </a:r>
            <a:r>
              <a:rPr lang="en-US" altLang="zh-CN" dirty="0"/>
              <a:t>IPv6</a:t>
            </a:r>
            <a:r>
              <a:rPr lang="zh-CN" altLang="en-US" dirty="0"/>
              <a:t>路由信息的两个</a:t>
            </a:r>
            <a:r>
              <a:rPr lang="en-US" altLang="zh-CN" dirty="0"/>
              <a:t>TLVs</a:t>
            </a:r>
            <a:r>
              <a:rPr lang="zh-CN" altLang="en-US" dirty="0"/>
              <a:t>（</a:t>
            </a:r>
            <a:r>
              <a:rPr lang="en-US" altLang="zh-CN" dirty="0"/>
              <a:t>Type-Length-Values</a:t>
            </a:r>
            <a:r>
              <a:rPr lang="zh-CN" altLang="en-US" dirty="0"/>
              <a:t>）和一个新的</a:t>
            </a:r>
            <a:r>
              <a:rPr lang="en-US" altLang="zh-CN" dirty="0"/>
              <a:t>NLPID</a:t>
            </a:r>
            <a:r>
              <a:rPr lang="zh-CN" altLang="en-US" dirty="0"/>
              <a:t>（</a:t>
            </a:r>
            <a:r>
              <a:rPr lang="en-US" altLang="zh-CN" dirty="0"/>
              <a:t>Network Layer Protocol Identifier</a:t>
            </a:r>
            <a:r>
              <a:rPr lang="zh-CN" altLang="en-US" dirty="0"/>
              <a:t>）。</a:t>
            </a:r>
          </a:p>
          <a:p>
            <a:pPr eaLnBrk="1" hangingPunct="1"/>
            <a:r>
              <a:rPr lang="zh-CN" altLang="en-US" dirty="0"/>
              <a:t>新增的两个</a:t>
            </a:r>
            <a:r>
              <a:rPr lang="en-US" altLang="zh-CN" dirty="0"/>
              <a:t>TLV</a:t>
            </a:r>
            <a:r>
              <a:rPr lang="zh-CN" altLang="en-US" dirty="0"/>
              <a:t>分别是：</a:t>
            </a:r>
          </a:p>
          <a:p>
            <a:pPr lvl="1" eaLnBrk="1" hangingPunct="1"/>
            <a:r>
              <a:rPr lang="en-US" altLang="zh-CN" dirty="0"/>
              <a:t>IPv6 </a:t>
            </a:r>
            <a:r>
              <a:rPr lang="en-US" altLang="zh-CN" dirty="0" err="1"/>
              <a:t>Reachability</a:t>
            </a:r>
            <a:r>
              <a:rPr lang="zh-CN" altLang="en-US" dirty="0"/>
              <a:t>：类型值为</a:t>
            </a:r>
            <a:r>
              <a:rPr lang="en-US" altLang="zh-CN" dirty="0"/>
              <a:t>236</a:t>
            </a:r>
            <a:r>
              <a:rPr lang="zh-CN" altLang="en-US" dirty="0"/>
              <a:t>（</a:t>
            </a:r>
            <a:r>
              <a:rPr lang="en-US" altLang="zh-CN" dirty="0"/>
              <a:t>0xEC</a:t>
            </a:r>
            <a:r>
              <a:rPr lang="zh-CN" altLang="en-US" dirty="0"/>
              <a:t>），通过前缀、度量、标记等来描述可达的</a:t>
            </a:r>
            <a:r>
              <a:rPr lang="en-US" altLang="zh-CN" dirty="0"/>
              <a:t>IPv6</a:t>
            </a:r>
            <a:r>
              <a:rPr lang="zh-CN" altLang="en-US" dirty="0"/>
              <a:t>前缀信息。在</a:t>
            </a:r>
            <a:r>
              <a:rPr lang="en-US" altLang="zh-CN" dirty="0"/>
              <a:t>IPv4</a:t>
            </a:r>
            <a:r>
              <a:rPr lang="zh-CN" altLang="en-US" dirty="0"/>
              <a:t>中有</a:t>
            </a:r>
            <a:r>
              <a:rPr lang="en-US" altLang="zh-CN" dirty="0"/>
              <a:t>IPv4</a:t>
            </a:r>
            <a:r>
              <a:rPr lang="zh-CN" altLang="en-US" dirty="0"/>
              <a:t>内部可达性</a:t>
            </a:r>
            <a:r>
              <a:rPr lang="en-US" altLang="zh-CN" dirty="0"/>
              <a:t>TLV</a:t>
            </a:r>
            <a:r>
              <a:rPr lang="zh-CN" altLang="en-US" dirty="0"/>
              <a:t>和</a:t>
            </a:r>
            <a:r>
              <a:rPr lang="en-US" altLang="zh-CN" dirty="0"/>
              <a:t>IPv4</a:t>
            </a:r>
            <a:r>
              <a:rPr lang="zh-CN" altLang="en-US" dirty="0"/>
              <a:t>外部可达性</a:t>
            </a:r>
            <a:r>
              <a:rPr lang="en-US" altLang="zh-CN" dirty="0"/>
              <a:t>TLV</a:t>
            </a:r>
            <a:r>
              <a:rPr lang="zh-CN" altLang="en-US" dirty="0"/>
              <a:t>，在</a:t>
            </a:r>
            <a:r>
              <a:rPr lang="en-US" altLang="zh-CN" dirty="0"/>
              <a:t>IPv6</a:t>
            </a:r>
            <a:r>
              <a:rPr lang="zh-CN" altLang="en-US" dirty="0"/>
              <a:t>的扩展当中使用一个“</a:t>
            </a:r>
            <a:r>
              <a:rPr lang="en-US" altLang="zh-CN" dirty="0" err="1"/>
              <a:t>X”bit</a:t>
            </a:r>
            <a:r>
              <a:rPr lang="zh-CN" altLang="en-US" dirty="0"/>
              <a:t>来区分“内部”和“外部”。</a:t>
            </a:r>
          </a:p>
          <a:p>
            <a:pPr lvl="1" eaLnBrk="1" hangingPunct="1"/>
            <a:r>
              <a:rPr lang="en-US" altLang="zh-CN" dirty="0"/>
              <a:t>IPv6 Interface Address</a:t>
            </a:r>
            <a:r>
              <a:rPr lang="zh-CN" altLang="en-US" dirty="0"/>
              <a:t>：类型值为</a:t>
            </a:r>
            <a:r>
              <a:rPr lang="en-US" altLang="zh-CN" dirty="0"/>
              <a:t>232</a:t>
            </a:r>
            <a:r>
              <a:rPr lang="zh-CN" altLang="en-US" dirty="0"/>
              <a:t>（</a:t>
            </a:r>
            <a:r>
              <a:rPr lang="en-US" altLang="zh-CN" dirty="0"/>
              <a:t>0xE8</a:t>
            </a:r>
            <a:r>
              <a:rPr lang="zh-CN" altLang="en-US" dirty="0"/>
              <a:t>），它相当于</a:t>
            </a:r>
            <a:r>
              <a:rPr lang="en-US" altLang="zh-CN" dirty="0"/>
              <a:t>IPv4</a:t>
            </a:r>
            <a:r>
              <a:rPr lang="zh-CN" altLang="en-US" dirty="0"/>
              <a:t>中的“</a:t>
            </a:r>
            <a:r>
              <a:rPr lang="en-US" altLang="zh-CN" dirty="0"/>
              <a:t>IP Interface Address” TLV</a:t>
            </a:r>
            <a:r>
              <a:rPr lang="zh-CN" altLang="en-US" dirty="0"/>
              <a:t>，只不过把原来的</a:t>
            </a:r>
            <a:r>
              <a:rPr lang="en-US" altLang="zh-CN" dirty="0"/>
              <a:t>32</a:t>
            </a:r>
            <a:r>
              <a:rPr lang="zh-CN" altLang="en-US" dirty="0"/>
              <a:t>比特的</a:t>
            </a:r>
            <a:r>
              <a:rPr lang="en-US" altLang="zh-CN" dirty="0"/>
              <a:t>IPv4</a:t>
            </a:r>
            <a:r>
              <a:rPr lang="zh-CN" altLang="en-US" dirty="0"/>
              <a:t>地址改为</a:t>
            </a:r>
            <a:r>
              <a:rPr lang="en-US" altLang="zh-CN" dirty="0"/>
              <a:t>128</a:t>
            </a:r>
            <a:r>
              <a:rPr lang="zh-CN" altLang="en-US" dirty="0"/>
              <a:t>比特的</a:t>
            </a:r>
            <a:r>
              <a:rPr lang="en-US" altLang="zh-CN" dirty="0"/>
              <a:t>IPv6</a:t>
            </a:r>
            <a:r>
              <a:rPr lang="zh-CN" altLang="en-US" dirty="0"/>
              <a:t>地址。</a:t>
            </a:r>
          </a:p>
          <a:p>
            <a:pPr marL="180975" marR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693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这个数据结构可能会重复多次（当有多个路由前缀的时候）。</a:t>
            </a:r>
          </a:p>
          <a:p>
            <a:pPr eaLnBrk="1" hangingPunct="1"/>
            <a:r>
              <a:rPr lang="en-US" altLang="zh-CN" dirty="0"/>
              <a:t>Metric</a:t>
            </a:r>
            <a:r>
              <a:rPr lang="zh-CN" altLang="en-US" dirty="0"/>
              <a:t>字段已经被重新定义了，</a:t>
            </a:r>
            <a:r>
              <a:rPr lang="en-US" altLang="zh-CN" dirty="0"/>
              <a:t>MAX_PATH_METRIC (1023) </a:t>
            </a:r>
            <a:r>
              <a:rPr lang="zh-CN" altLang="en-US" dirty="0"/>
              <a:t>变成了 </a:t>
            </a:r>
            <a:r>
              <a:rPr lang="en-US" altLang="zh-CN" dirty="0"/>
              <a:t>MAX_V6_PATH_METRIC (0xFE000000).  </a:t>
            </a:r>
            <a:r>
              <a:rPr lang="zh-CN" altLang="en-US" dirty="0"/>
              <a:t>如果一个前缀的</a:t>
            </a:r>
            <a:r>
              <a:rPr lang="en-US" altLang="zh-CN" dirty="0"/>
              <a:t>METRIC</a:t>
            </a:r>
            <a:r>
              <a:rPr lang="zh-CN" altLang="en-US" dirty="0"/>
              <a:t>大于</a:t>
            </a:r>
            <a:r>
              <a:rPr lang="en-US" altLang="zh-CN" dirty="0"/>
              <a:t>MAX_V6_PATH_METRIC </a:t>
            </a:r>
            <a:r>
              <a:rPr lang="zh-CN" altLang="en-US" dirty="0"/>
              <a:t>，那么它不是用来构建路由表的，而是用于一些特殊的目的。</a:t>
            </a:r>
          </a:p>
          <a:p>
            <a:pPr eaLnBrk="1" hangingPunct="1"/>
            <a:r>
              <a:rPr lang="en-US" altLang="zh-CN" dirty="0"/>
              <a:t>TLV128</a:t>
            </a:r>
            <a:r>
              <a:rPr lang="zh-CN" altLang="en-US" dirty="0"/>
              <a:t>：</a:t>
            </a:r>
            <a:r>
              <a:rPr lang="en-US" altLang="zh-CN" dirty="0"/>
              <a:t>IP</a:t>
            </a:r>
            <a:r>
              <a:rPr lang="zh-CN" altLang="en-US" dirty="0"/>
              <a:t>内部可达性信息；</a:t>
            </a:r>
            <a:r>
              <a:rPr lang="en-US" altLang="zh-CN" dirty="0"/>
              <a:t>TLV130</a:t>
            </a:r>
            <a:r>
              <a:rPr lang="zh-CN" altLang="en-US" dirty="0"/>
              <a:t>：</a:t>
            </a:r>
            <a:r>
              <a:rPr lang="en-US" altLang="zh-CN" dirty="0"/>
              <a:t>IP</a:t>
            </a:r>
            <a:r>
              <a:rPr lang="zh-CN" altLang="en-US" dirty="0"/>
              <a:t>外部可达性信息；在</a:t>
            </a:r>
            <a:r>
              <a:rPr lang="en-US" altLang="zh-CN" dirty="0"/>
              <a:t>TLV236</a:t>
            </a:r>
            <a:r>
              <a:rPr lang="zh-CN" altLang="en-US" dirty="0"/>
              <a:t>中，“外部”和“内部”用“</a:t>
            </a:r>
            <a:r>
              <a:rPr lang="en-US" altLang="zh-CN" dirty="0"/>
              <a:t>X”</a:t>
            </a:r>
            <a:r>
              <a:rPr lang="zh-CN" altLang="en-US" dirty="0"/>
              <a:t>比特表示。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47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dirty="0"/>
              <a:t>注意：在</a:t>
            </a:r>
            <a:r>
              <a:rPr lang="en-US" altLang="zh-CN" dirty="0"/>
              <a:t>hello PDU</a:t>
            </a:r>
            <a:r>
              <a:rPr lang="zh-CN" altLang="en-US" dirty="0"/>
              <a:t>中，“接口地址</a:t>
            </a:r>
            <a:r>
              <a:rPr lang="en-US" altLang="zh-CN" dirty="0"/>
              <a:t>TLV”</a:t>
            </a:r>
            <a:r>
              <a:rPr lang="zh-CN" altLang="en-US" dirty="0"/>
              <a:t>只包含发送</a:t>
            </a:r>
            <a:r>
              <a:rPr lang="en-US" altLang="zh-CN" dirty="0"/>
              <a:t>hello</a:t>
            </a:r>
            <a:r>
              <a:rPr lang="zh-CN" altLang="en-US" dirty="0"/>
              <a:t>包的接口的</a:t>
            </a:r>
            <a:r>
              <a:rPr lang="en-US" altLang="zh-CN" dirty="0"/>
              <a:t>Link-local</a:t>
            </a:r>
            <a:r>
              <a:rPr lang="zh-CN" altLang="en-US" dirty="0"/>
              <a:t>地址；对于</a:t>
            </a:r>
            <a:r>
              <a:rPr lang="en-US" altLang="zh-CN" dirty="0"/>
              <a:t>LSP</a:t>
            </a:r>
            <a:r>
              <a:rPr lang="zh-CN" altLang="en-US" dirty="0"/>
              <a:t>，“接口地址</a:t>
            </a:r>
            <a:r>
              <a:rPr lang="en-US" altLang="zh-CN" dirty="0"/>
              <a:t>TLV”</a:t>
            </a:r>
            <a:r>
              <a:rPr lang="zh-CN" altLang="en-US" dirty="0"/>
              <a:t>只包含</a:t>
            </a:r>
            <a:r>
              <a:rPr lang="en-US" altLang="zh-CN" dirty="0"/>
              <a:t>IS</a:t>
            </a:r>
            <a:r>
              <a:rPr lang="zh-CN" altLang="en-US" dirty="0"/>
              <a:t>的</a:t>
            </a:r>
            <a:r>
              <a:rPr lang="en-US" altLang="zh-CN" dirty="0"/>
              <a:t>non-link-local IPV6</a:t>
            </a:r>
            <a:r>
              <a:rPr lang="zh-CN" altLang="en-US" dirty="0"/>
              <a:t>地址。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098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298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661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445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281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445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新增四个</a:t>
            </a:r>
            <a:r>
              <a:rPr lang="en-US" altLang="zh-CN" dirty="0"/>
              <a:t>TLV</a:t>
            </a:r>
          </a:p>
          <a:p>
            <a:pPr lvl="1" eaLnBrk="1" hangingPunct="1"/>
            <a:r>
              <a:rPr lang="en-US" altLang="zh-CN" dirty="0"/>
              <a:t>TLV 229 – Multi-Topology Identifier</a:t>
            </a:r>
          </a:p>
          <a:p>
            <a:pPr lvl="1" eaLnBrk="1" hangingPunct="1"/>
            <a:r>
              <a:rPr lang="en-US" altLang="zh-CN" dirty="0"/>
              <a:t>TLV 222 – Multi-Topologies Intermediate System</a:t>
            </a:r>
          </a:p>
          <a:p>
            <a:pPr lvl="1" eaLnBrk="1" hangingPunct="1"/>
            <a:r>
              <a:rPr lang="en-US" altLang="zh-CN" dirty="0"/>
              <a:t>TLV 235 – Multi-Topologies Reachable IPv4 Prefixes</a:t>
            </a:r>
          </a:p>
          <a:p>
            <a:pPr lvl="1" eaLnBrk="1" hangingPunct="1"/>
            <a:r>
              <a:rPr lang="en-US" altLang="zh-CN" dirty="0"/>
              <a:t>TLV 237 – Multi-Topologies Reachable IPv6 Prefixes</a:t>
            </a:r>
          </a:p>
          <a:p>
            <a:pPr eaLnBrk="1" hangingPunct="1"/>
            <a:r>
              <a:rPr lang="en-US" altLang="zh-CN" dirty="0"/>
              <a:t>Reserved MT ID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88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661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661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13166735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661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1808162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1808162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ISIS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快速收敛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特性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建议全部部署</a:t>
            </a:r>
          </a:p>
          <a:p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1808162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ISIS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</a:rPr>
              <a:t>快速收敛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</a:rPr>
              <a:t>特性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</a:rPr>
              <a:t>建议全部部署</a:t>
            </a:r>
          </a:p>
          <a:p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1808162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ISIS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</a:rPr>
              <a:t>快速收敛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</a:rPr>
              <a:t>特性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</a:rPr>
              <a:t>建议全部部署</a:t>
            </a:r>
          </a:p>
          <a:p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1808162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D1F2C9D0-A013-4B4B-8EF6-DEE980CD38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845637C-F636-4D85-A74F-8B6B8EFBB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1523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8CBFC1F-90F2-4A88-941A-FEE67D5CA9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7FCA14-715D-4262-8ADE-D64F3630C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691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en-US" altLang="zh-CN" dirty="0">
                <a:latin typeface="+mn-ea"/>
                <a:ea typeface="+mn-ea"/>
              </a:rPr>
              <a:t>IGP</a:t>
            </a:r>
            <a:r>
              <a:rPr lang="zh-CN" altLang="en-US" dirty="0">
                <a:latin typeface="+mn-ea"/>
                <a:ea typeface="+mn-ea"/>
              </a:rPr>
              <a:t>的收敛可以总体描述为如下状态</a:t>
            </a:r>
            <a:r>
              <a:rPr lang="en-US" altLang="zh-CN" dirty="0">
                <a:latin typeface="+mn-ea"/>
                <a:ea typeface="+mn-ea"/>
              </a:rPr>
              <a:t>D+O+F+SPT+RIB+DD</a:t>
            </a:r>
          </a:p>
          <a:p>
            <a:pPr lvl="1"/>
            <a:r>
              <a:rPr lang="en-US" altLang="zh-CN" dirty="0">
                <a:latin typeface="+mn-ea"/>
                <a:ea typeface="+mn-ea"/>
              </a:rPr>
              <a:t>D</a:t>
            </a:r>
            <a:r>
              <a:rPr lang="zh-CN" altLang="en-US" dirty="0">
                <a:latin typeface="+mn-ea"/>
                <a:ea typeface="+mn-ea"/>
              </a:rPr>
              <a:t>状态为从链路出现故障以后到路由器发现链路故障所用的时间。</a:t>
            </a:r>
          </a:p>
          <a:p>
            <a:pPr lvl="1"/>
            <a:r>
              <a:rPr lang="en-US" altLang="zh-CN" dirty="0">
                <a:latin typeface="+mn-ea"/>
                <a:ea typeface="+mn-ea"/>
              </a:rPr>
              <a:t>O</a:t>
            </a:r>
            <a:r>
              <a:rPr lang="zh-CN" altLang="en-US" dirty="0">
                <a:latin typeface="+mn-ea"/>
                <a:ea typeface="+mn-ea"/>
              </a:rPr>
              <a:t>状态为生成</a:t>
            </a:r>
            <a:r>
              <a:rPr lang="en-US" altLang="zh-CN" dirty="0">
                <a:latin typeface="+mn-ea"/>
                <a:ea typeface="+mn-ea"/>
              </a:rPr>
              <a:t>LSP</a:t>
            </a:r>
            <a:r>
              <a:rPr lang="zh-CN" altLang="en-US" dirty="0">
                <a:latin typeface="+mn-ea"/>
                <a:ea typeface="+mn-ea"/>
              </a:rPr>
              <a:t>，用来描述新的网络拓扑结构所需要的时间。</a:t>
            </a:r>
          </a:p>
          <a:p>
            <a:pPr lvl="1"/>
            <a:r>
              <a:rPr lang="en-US" altLang="zh-CN" dirty="0">
                <a:latin typeface="+mn-ea"/>
                <a:ea typeface="+mn-ea"/>
              </a:rPr>
              <a:t>F</a:t>
            </a:r>
            <a:r>
              <a:rPr lang="zh-CN" altLang="en-US" dirty="0">
                <a:latin typeface="+mn-ea"/>
                <a:ea typeface="+mn-ea"/>
              </a:rPr>
              <a:t>状态为从发现链路故障一直到向邻居发布</a:t>
            </a:r>
            <a:r>
              <a:rPr lang="en-US" altLang="zh-CN" dirty="0">
                <a:latin typeface="+mn-ea"/>
                <a:ea typeface="+mn-ea"/>
              </a:rPr>
              <a:t>FIB</a:t>
            </a:r>
            <a:r>
              <a:rPr lang="zh-CN" altLang="en-US" dirty="0">
                <a:latin typeface="+mn-ea"/>
                <a:ea typeface="+mn-ea"/>
              </a:rPr>
              <a:t>更新的时间。</a:t>
            </a:r>
          </a:p>
          <a:p>
            <a:pPr lvl="1"/>
            <a:r>
              <a:rPr lang="en-US" altLang="zh-CN" dirty="0">
                <a:latin typeface="+mn-ea"/>
                <a:ea typeface="+mn-ea"/>
              </a:rPr>
              <a:t>SPT</a:t>
            </a:r>
            <a:r>
              <a:rPr lang="zh-CN" altLang="en-US" dirty="0">
                <a:latin typeface="+mn-ea"/>
                <a:ea typeface="+mn-ea"/>
              </a:rPr>
              <a:t>状态为运行</a:t>
            </a:r>
            <a:r>
              <a:rPr lang="en-US" altLang="zh-CN" dirty="0">
                <a:latin typeface="+mn-ea"/>
                <a:ea typeface="+mn-ea"/>
              </a:rPr>
              <a:t>SPF</a:t>
            </a:r>
            <a:r>
              <a:rPr lang="zh-CN" altLang="en-US" dirty="0">
                <a:latin typeface="+mn-ea"/>
                <a:ea typeface="+mn-ea"/>
              </a:rPr>
              <a:t>算法，计算最短路径树的时间。</a:t>
            </a:r>
          </a:p>
          <a:p>
            <a:pPr lvl="1"/>
            <a:r>
              <a:rPr lang="en-US" altLang="zh-CN" dirty="0">
                <a:latin typeface="+mn-ea"/>
                <a:ea typeface="+mn-ea"/>
              </a:rPr>
              <a:t>RIB</a:t>
            </a:r>
            <a:r>
              <a:rPr lang="zh-CN" altLang="en-US" dirty="0">
                <a:latin typeface="+mn-ea"/>
                <a:ea typeface="+mn-ea"/>
              </a:rPr>
              <a:t>状态为用主</a:t>
            </a:r>
            <a:r>
              <a:rPr lang="en-US" altLang="zh-CN" dirty="0">
                <a:latin typeface="+mn-ea"/>
                <a:ea typeface="+mn-ea"/>
              </a:rPr>
              <a:t>CPU</a:t>
            </a:r>
            <a:r>
              <a:rPr lang="zh-CN" altLang="en-US" dirty="0">
                <a:latin typeface="+mn-ea"/>
                <a:ea typeface="+mn-ea"/>
              </a:rPr>
              <a:t>更新</a:t>
            </a:r>
            <a:r>
              <a:rPr lang="en-US" altLang="zh-CN" dirty="0">
                <a:latin typeface="+mn-ea"/>
                <a:ea typeface="+mn-ea"/>
              </a:rPr>
              <a:t>RIB</a:t>
            </a:r>
            <a:r>
              <a:rPr lang="zh-CN" altLang="en-US" dirty="0">
                <a:latin typeface="+mn-ea"/>
                <a:ea typeface="+mn-ea"/>
              </a:rPr>
              <a:t>表项和</a:t>
            </a:r>
            <a:r>
              <a:rPr lang="en-US" altLang="zh-CN" dirty="0">
                <a:latin typeface="+mn-ea"/>
                <a:ea typeface="+mn-ea"/>
              </a:rPr>
              <a:t>FIB</a:t>
            </a:r>
            <a:r>
              <a:rPr lang="zh-CN" altLang="en-US" dirty="0">
                <a:latin typeface="+mn-ea"/>
                <a:ea typeface="+mn-ea"/>
              </a:rPr>
              <a:t>表项的时间</a:t>
            </a:r>
          </a:p>
          <a:p>
            <a:pPr lvl="1"/>
            <a:r>
              <a:rPr lang="en-US" altLang="zh-CN" dirty="0">
                <a:latin typeface="+mn-ea"/>
                <a:ea typeface="+mn-ea"/>
              </a:rPr>
              <a:t>DD</a:t>
            </a:r>
            <a:r>
              <a:rPr lang="zh-CN" altLang="en-US" dirty="0">
                <a:latin typeface="+mn-ea"/>
                <a:ea typeface="+mn-ea"/>
              </a:rPr>
              <a:t>状态为从主控板向线卡上发布更新路由信息的延迟</a:t>
            </a:r>
            <a:endParaRPr lang="en-US" altLang="zh-CN" dirty="0">
              <a:latin typeface="+mn-ea"/>
              <a:ea typeface="+mn-ea"/>
            </a:endParaRPr>
          </a:p>
          <a:p>
            <a:pPr marL="180975" marR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en-US" altLang="zh-CN" dirty="0">
                <a:latin typeface="+mn-ea"/>
                <a:ea typeface="+mn-ea"/>
              </a:rPr>
              <a:t>RIB</a:t>
            </a:r>
            <a:r>
              <a:rPr lang="zh-CN" altLang="en-US" dirty="0">
                <a:latin typeface="+mn-ea"/>
                <a:ea typeface="+mn-ea"/>
              </a:rPr>
              <a:t>状态和</a:t>
            </a:r>
            <a:r>
              <a:rPr lang="en-US" altLang="zh-CN" dirty="0">
                <a:latin typeface="+mn-ea"/>
                <a:ea typeface="+mn-ea"/>
              </a:rPr>
              <a:t>DD</a:t>
            </a:r>
            <a:r>
              <a:rPr lang="zh-CN" altLang="en-US" dirty="0">
                <a:latin typeface="+mn-ea"/>
                <a:ea typeface="+mn-ea"/>
              </a:rPr>
              <a:t>状态一般与路由器的硬件有关，如主</a:t>
            </a:r>
            <a:r>
              <a:rPr lang="en-US" altLang="zh-CN" dirty="0">
                <a:latin typeface="+mn-ea"/>
                <a:ea typeface="+mn-ea"/>
              </a:rPr>
              <a:t>CPU</a:t>
            </a:r>
            <a:r>
              <a:rPr lang="zh-CN" altLang="en-US" dirty="0">
                <a:latin typeface="+mn-ea"/>
                <a:ea typeface="+mn-ea"/>
              </a:rPr>
              <a:t>、线卡</a:t>
            </a:r>
            <a:r>
              <a:rPr lang="en-US" altLang="zh-CN" dirty="0">
                <a:latin typeface="+mn-ea"/>
                <a:ea typeface="+mn-ea"/>
              </a:rPr>
              <a:t>CPU</a:t>
            </a:r>
            <a:r>
              <a:rPr lang="zh-CN" altLang="en-US" dirty="0">
                <a:latin typeface="+mn-ea"/>
                <a:ea typeface="+mn-ea"/>
              </a:rPr>
              <a:t>、内存、网络处理器有关，这两个状态人为无法对收敛时间做出很大的改变。所以本文基本上以讨论前四个状态为主。</a:t>
            </a:r>
            <a:endParaRPr lang="en-US" altLang="zh-CN" dirty="0">
              <a:latin typeface="+mn-ea"/>
              <a:ea typeface="+mn-ea"/>
            </a:endParaRPr>
          </a:p>
          <a:p>
            <a:pPr>
              <a:buFont typeface="Wingdings" pitchFamily="2" charset="2"/>
              <a:buChar char="l"/>
            </a:pP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29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dirty="0">
                <a:latin typeface="+mn-ea"/>
                <a:ea typeface="+mn-ea"/>
              </a:rPr>
              <a:t>现有的故障检测方法主要包括：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硬件检测：例如通过</a:t>
            </a:r>
            <a:r>
              <a:rPr lang="en-US" altLang="zh-CN" dirty="0">
                <a:latin typeface="+mn-ea"/>
                <a:ea typeface="+mn-ea"/>
              </a:rPr>
              <a:t>SDH</a:t>
            </a:r>
            <a:r>
              <a:rPr lang="zh-CN" altLang="en-US" dirty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Synchronous Digital Hierarchy</a:t>
            </a:r>
            <a:r>
              <a:rPr lang="zh-CN" altLang="en-US" dirty="0">
                <a:latin typeface="+mn-ea"/>
                <a:ea typeface="+mn-ea"/>
              </a:rPr>
              <a:t>，同步数字体系）告警检测链路故障。硬件检测的优点是可以很快发现故障，但并不是所有介质都能提供硬件检测。</a:t>
            </a:r>
          </a:p>
          <a:p>
            <a:pPr marL="541338" marR="0" lvl="1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Char char="p"/>
              <a:tabLst/>
              <a:defRPr/>
            </a:pPr>
            <a:r>
              <a:rPr lang="zh-CN" altLang="en-US" dirty="0">
                <a:latin typeface="+mn-ea"/>
                <a:ea typeface="+mn-ea"/>
              </a:rPr>
              <a:t>慢</a:t>
            </a:r>
            <a:r>
              <a:rPr lang="en-US" altLang="zh-CN" dirty="0">
                <a:latin typeface="+mn-ea"/>
                <a:ea typeface="+mn-ea"/>
              </a:rPr>
              <a:t>Hello</a:t>
            </a:r>
            <a:r>
              <a:rPr lang="zh-CN" altLang="en-US" dirty="0">
                <a:latin typeface="+mn-ea"/>
                <a:ea typeface="+mn-ea"/>
              </a:rPr>
              <a:t>机制：通常是指路由协议的</a:t>
            </a:r>
            <a:r>
              <a:rPr lang="en-US" altLang="zh-CN" dirty="0">
                <a:latin typeface="+mn-ea"/>
                <a:ea typeface="+mn-ea"/>
              </a:rPr>
              <a:t>Hello</a:t>
            </a:r>
            <a:r>
              <a:rPr lang="zh-CN" altLang="en-US" dirty="0">
                <a:latin typeface="+mn-ea"/>
                <a:ea typeface="+mn-ea"/>
              </a:rPr>
              <a:t>机制。这种机制检测到故障所需时间为秒级。对于高速数据传输，例如吉比特速率级，超过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秒的检测时间将导致大量数据丢失；对于时延敏感的业务，例如语音业务，超过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秒的延迟也是不能接受的。并且，这种机制依赖于路由协议。</a:t>
            </a:r>
            <a:r>
              <a:rPr lang="en-US" altLang="zh-CN" dirty="0">
                <a:latin typeface="+mn-ea"/>
                <a:ea typeface="+mn-ea"/>
              </a:rPr>
              <a:t>IS-IS</a:t>
            </a:r>
            <a:r>
              <a:rPr lang="zh-CN" altLang="en-US" dirty="0">
                <a:latin typeface="+mn-ea"/>
                <a:ea typeface="+mn-ea"/>
              </a:rPr>
              <a:t>协议一般通过</a:t>
            </a:r>
            <a:r>
              <a:rPr lang="en-US" altLang="zh-CN" dirty="0">
                <a:latin typeface="+mn-ea"/>
                <a:ea typeface="+mn-ea"/>
              </a:rPr>
              <a:t>IIH</a:t>
            </a:r>
            <a:r>
              <a:rPr lang="zh-CN" altLang="en-US" dirty="0">
                <a:latin typeface="+mn-ea"/>
                <a:ea typeface="+mn-ea"/>
              </a:rPr>
              <a:t>报文，用来做邻居发现和失效性检测，这个检测的速度是秒级的。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其他检测机制：不同的协议或设备制造商有时会提供专用的检测机制，但在系统间互联互通时，这样的专用检测机制通常难以部署，如</a:t>
            </a:r>
            <a:r>
              <a:rPr lang="en-US" altLang="zh-CN" dirty="0">
                <a:latin typeface="+mn-ea"/>
                <a:ea typeface="+mn-ea"/>
              </a:rPr>
              <a:t>BFD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8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dirty="0"/>
              <a:t>在</a:t>
            </a:r>
            <a:r>
              <a:rPr lang="en-US" altLang="zh-CN" dirty="0"/>
              <a:t>IS-IS</a:t>
            </a:r>
            <a:r>
              <a:rPr lang="zh-CN" altLang="en-US" dirty="0"/>
              <a:t>协议中，当</a:t>
            </a:r>
            <a:r>
              <a:rPr lang="en-US" altLang="zh-CN" dirty="0"/>
              <a:t>LSP</a:t>
            </a:r>
            <a:r>
              <a:rPr lang="zh-CN" altLang="en-US" dirty="0"/>
              <a:t>生成定时器到期时，系统会根据当前拓扑重新生成一个自己的</a:t>
            </a:r>
            <a:r>
              <a:rPr lang="en-US" altLang="zh-CN" dirty="0"/>
              <a:t>LSP</a:t>
            </a:r>
            <a:r>
              <a:rPr lang="zh-CN" altLang="en-US" dirty="0"/>
              <a:t>。原有的实现机制是采用间隔时间定长的定时器，不能同时满足快速收敛和低</a:t>
            </a:r>
            <a:r>
              <a:rPr lang="en-US" altLang="zh-CN" dirty="0"/>
              <a:t>CPU</a:t>
            </a:r>
            <a:r>
              <a:rPr lang="zh-CN" altLang="en-US" dirty="0"/>
              <a:t>占用率的需要。</a:t>
            </a:r>
            <a:endParaRPr lang="en-US" altLang="zh-CN" dirty="0"/>
          </a:p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dirty="0"/>
              <a:t>为了加快网络的收敛速度，同时又不影响系统性能，因此在产生</a:t>
            </a:r>
            <a:r>
              <a:rPr lang="en-US" altLang="zh-CN" dirty="0"/>
              <a:t>LSP</a:t>
            </a:r>
            <a:r>
              <a:rPr lang="zh-CN" altLang="en-US" dirty="0"/>
              <a:t>时使用了智能定时器，它可以根据路由信息的变化频率自动调整延迟时间。使其可以对于突发事件（如接口</a:t>
            </a:r>
            <a:r>
              <a:rPr lang="en-US" altLang="zh-CN" dirty="0"/>
              <a:t>Up/Down</a:t>
            </a:r>
            <a:r>
              <a:rPr lang="zh-CN" altLang="en-US" dirty="0"/>
              <a:t>）快速响应，加快网络的收敛速度。同时，当网络变化频繁时，智能定时器的间隔时间会自动延长，避免过度占用</a:t>
            </a:r>
            <a:r>
              <a:rPr lang="en-US" altLang="zh-CN" dirty="0"/>
              <a:t>CPU</a:t>
            </a:r>
            <a:r>
              <a:rPr lang="zh-CN" altLang="en-US" dirty="0"/>
              <a:t>资源。</a:t>
            </a:r>
          </a:p>
          <a:p>
            <a:endParaRPr lang="zh-CN" altLang="de-DE" dirty="0"/>
          </a:p>
          <a:p>
            <a:pPr marL="180975" marR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endParaRPr 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0289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用户可以指定每次扩散的</a:t>
            </a:r>
            <a:r>
              <a:rPr lang="en-US" altLang="zh-CN" dirty="0"/>
              <a:t>LSP</a:t>
            </a:r>
            <a:r>
              <a:rPr lang="zh-CN" altLang="en-US" dirty="0"/>
              <a:t>数量，这个数量是针对所有接口的。如果需要发送的</a:t>
            </a:r>
            <a:r>
              <a:rPr lang="en-US" altLang="zh-CN" dirty="0"/>
              <a:t>LSP</a:t>
            </a:r>
            <a:r>
              <a:rPr lang="zh-CN" altLang="en-US" dirty="0"/>
              <a:t>的数量大于这个数，则就发送</a:t>
            </a:r>
            <a:r>
              <a:rPr lang="en-US" altLang="zh-CN" i="1" dirty="0" err="1"/>
              <a:t>lsp</a:t>
            </a:r>
            <a:r>
              <a:rPr lang="en-US" altLang="zh-CN" i="1" dirty="0"/>
              <a:t>-count</a:t>
            </a:r>
            <a:r>
              <a:rPr lang="zh-CN" altLang="en-US" dirty="0"/>
              <a:t>个</a:t>
            </a:r>
            <a:r>
              <a:rPr lang="en-US" altLang="zh-CN" dirty="0"/>
              <a:t>LSP</a:t>
            </a:r>
            <a:r>
              <a:rPr lang="zh-CN" altLang="en-US" dirty="0"/>
              <a:t>。如果配置了定时器，在路由计算之前如果这个定时器未超时，则立即扩散；否则在该定时器超时时发送。</a:t>
            </a:r>
          </a:p>
          <a:p>
            <a:r>
              <a:rPr lang="zh-CN" altLang="en-US" dirty="0"/>
              <a:t>如果命令中没有指定级别，则缺省同时在</a:t>
            </a:r>
            <a:r>
              <a:rPr lang="en-US" altLang="zh-CN" dirty="0"/>
              <a:t>Level-1</a:t>
            </a:r>
            <a:r>
              <a:rPr lang="zh-CN" altLang="en-US" dirty="0"/>
              <a:t>和</a:t>
            </a:r>
            <a:r>
              <a:rPr lang="en-US" altLang="zh-CN" dirty="0"/>
              <a:t>Level-2</a:t>
            </a:r>
            <a:r>
              <a:rPr lang="zh-CN" altLang="en-US" dirty="0"/>
              <a:t>中使能此功能。</a:t>
            </a:r>
          </a:p>
          <a:p>
            <a:endParaRPr lang="en-US" altLang="zh-CN" dirty="0"/>
          </a:p>
          <a:p>
            <a:pPr marL="180975" marR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endParaRPr 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028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95179631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58953268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defTabSz="801688" fontAlgn="base"/>
            <a:r>
              <a:rPr lang="zh-CN" altLang="en-US" sz="3500" dirty="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/>
            </a:lvl1pPr>
            <a:lvl2pPr marL="858837" indent="-457200" algn="just">
              <a:buSzPct val="100000"/>
              <a:buFont typeface="+mj-lt"/>
              <a:buAutoNum type="alphaUcPeriod"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Picture 4" descr="问题 copy">
            <a:extLst>
              <a:ext uri="{FF2B5EF4-FFF2-40B4-BE49-F238E27FC236}">
                <a16:creationId xmlns:a16="http://schemas.microsoft.com/office/drawing/2014/main" id="{A7B98D42-5F44-4A20-9EF6-FF5A1E326A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5AF6123D-B191-48C9-9375-2C34FD0C85B3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思考题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/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此版式用于每一节的总结</a:t>
            </a:r>
            <a:r>
              <a:rPr lang="en-US" altLang="zh-CN" dirty="0"/>
              <a:t>-201501</a:t>
            </a:r>
            <a:endParaRPr lang="zh-CN" altLang="en-US" dirty="0"/>
          </a:p>
        </p:txBody>
      </p:sp>
      <p:pic>
        <p:nvPicPr>
          <p:cNvPr id="6" name="Picture 8" descr="总结 copy">
            <a:extLst>
              <a:ext uri="{FF2B5EF4-FFF2-40B4-BE49-F238E27FC236}">
                <a16:creationId xmlns:a16="http://schemas.microsoft.com/office/drawing/2014/main" id="{66AB9E4D-5661-42EC-BDBA-1BCD79973B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E187E84D-CF55-4DE7-B007-1DDD3194162E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本节小结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6" name="Picture 8" descr="总结 copy">
            <a:extLst>
              <a:ext uri="{FF2B5EF4-FFF2-40B4-BE49-F238E27FC236}">
                <a16:creationId xmlns:a16="http://schemas.microsoft.com/office/drawing/2014/main" id="{3C67497D-F0E4-4A0D-9AA0-7356A62173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24FF79AE-8F43-494A-9EFD-B2997124C174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本章总结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/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pic>
        <p:nvPicPr>
          <p:cNvPr id="7" name="Picture 19" descr="前言 copy">
            <a:extLst>
              <a:ext uri="{FF2B5EF4-FFF2-40B4-BE49-F238E27FC236}">
                <a16:creationId xmlns:a16="http://schemas.microsoft.com/office/drawing/2014/main" id="{96E39D07-8685-4500-9B2C-88296F21E0AC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1CE45B71-243A-4C38-84B4-A2CA99334E25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更多信息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/>
            </a:lvl1pPr>
          </a:lstStyle>
          <a:p>
            <a:endParaRPr lang="zh-CN" altLang="en-US" dirty="0"/>
          </a:p>
        </p:txBody>
      </p:sp>
      <p:pic>
        <p:nvPicPr>
          <p:cNvPr id="5" name="Picture 19" descr="前言 copy">
            <a:extLst>
              <a:ext uri="{FF2B5EF4-FFF2-40B4-BE49-F238E27FC236}">
                <a16:creationId xmlns:a16="http://schemas.microsoft.com/office/drawing/2014/main" id="{4DFEBF03-22C8-4735-B4D5-61DDB493E10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67D92142-EE08-489C-AA2D-030FB70F89E2}"/>
              </a:ext>
            </a:extLst>
          </p:cNvPr>
          <p:cNvSpPr txBox="1"/>
          <p:nvPr userDrawn="1"/>
        </p:nvSpPr>
        <p:spPr bwMode="auto">
          <a:xfrm>
            <a:off x="1775521" y="440668"/>
            <a:ext cx="5400599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学习推荐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9D36E720-0E25-41AB-8346-B547D8B8600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26327" y="3189288"/>
            <a:ext cx="2704841" cy="448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2400" dirty="0">
                <a:solidFill>
                  <a:srgbClr val="666666"/>
                </a:solidFill>
                <a:latin typeface="+mn-ea"/>
                <a:ea typeface="+mn-ea"/>
                <a:sym typeface="FrutigerNext LT Regular" pitchFamily="34" charset="0"/>
              </a:rPr>
              <a:t>www.huawei.com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11ED55EC-FD16-4B98-B04D-4605D3C0D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91092" y="2503488"/>
            <a:ext cx="1209816" cy="71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4100" dirty="0">
                <a:solidFill>
                  <a:srgbClr val="990000"/>
                </a:solidFill>
                <a:latin typeface="+mn-ea"/>
                <a:ea typeface="+mn-ea"/>
                <a:sym typeface="FrutigerNext LT Regular" pitchFamily="34" charset="0"/>
              </a:rPr>
              <a:t>谢谢</a:t>
            </a:r>
            <a:endParaRPr lang="zh-CN" altLang="zh-CN" sz="4100" dirty="0">
              <a:solidFill>
                <a:srgbClr val="990000"/>
              </a:solidFill>
              <a:latin typeface="+mn-ea"/>
              <a:ea typeface="+mn-ea"/>
              <a:sym typeface="FrutigerNext LT Regular" pitchFamily="34" charset="0"/>
            </a:endParaRPr>
          </a:p>
        </p:txBody>
      </p:sp>
      <p:pic>
        <p:nvPicPr>
          <p:cNvPr id="5" name="Picture 7" descr="5">
            <a:extLst>
              <a:ext uri="{FF2B5EF4-FFF2-40B4-BE49-F238E27FC236}">
                <a16:creationId xmlns:a16="http://schemas.microsoft.com/office/drawing/2014/main" id="{97CBA8DB-94D7-4EC0-9F40-4E718A6A23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943601"/>
            <a:ext cx="12192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227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2018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/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pic>
        <p:nvPicPr>
          <p:cNvPr id="5" name="Picture 4" descr="前言 copy">
            <a:extLst>
              <a:ext uri="{FF2B5EF4-FFF2-40B4-BE49-F238E27FC236}">
                <a16:creationId xmlns:a16="http://schemas.microsoft.com/office/drawing/2014/main" id="{68F7798A-9C96-4DD9-B4BE-8E04160DA5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24188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前言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lvl1pPr>
            <a:lvl2pPr algn="just" eaLnBrk="1" hangingPunct="1">
              <a:defRPr/>
            </a:lvl2pPr>
            <a:lvl3pPr algn="just" eaLnBrk="1" hangingPunct="1">
              <a:defRPr/>
            </a:lvl3pPr>
            <a:lvl4pPr algn="just" eaLnBrk="1" hangingPunct="1">
              <a:defRPr/>
            </a:lvl4pPr>
            <a:lvl5pPr algn="just" eaLnBrk="1" hangingPunct="1">
              <a:defRPr/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5" name="Picture 14" descr="目标 copy">
            <a:extLst>
              <a:ext uri="{FF2B5EF4-FFF2-40B4-BE49-F238E27FC236}">
                <a16:creationId xmlns:a16="http://schemas.microsoft.com/office/drawing/2014/main" id="{7762BAFB-835F-4D24-A2FA-F5CB87D7D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3200" y="415675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F55F8CC2-E849-4E11-B308-49CD54DC2F7C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 anchor="ctr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目标</a:t>
            </a:r>
            <a:endParaRPr lang="en-US" altLang="zh-CN" sz="3500" dirty="0">
              <a:solidFill>
                <a:srgbClr val="990000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18" descr="目录 copy">
            <a:extLst>
              <a:ext uri="{FF2B5EF4-FFF2-40B4-BE49-F238E27FC236}">
                <a16:creationId xmlns:a16="http://schemas.microsoft.com/office/drawing/2014/main" id="{2B1B693B-E291-46EA-98D5-35EC97F8C8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2071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20B98358-2290-4967-8898-E7A36303E1AE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 anchor="ctr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目录</a:t>
            </a:r>
            <a:endParaRPr lang="en-US" altLang="zh-CN" sz="3500" dirty="0">
              <a:solidFill>
                <a:srgbClr val="990000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5" name="Picture 14" descr="目标 copy">
            <a:extLst>
              <a:ext uri="{FF2B5EF4-FFF2-40B4-BE49-F238E27FC236}">
                <a16:creationId xmlns:a16="http://schemas.microsoft.com/office/drawing/2014/main" id="{494581DE-2BBE-4BB4-A9F4-D8FA010709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A5D844C3-5B53-43D5-B14B-8CFF0F5DFEFC}"/>
              </a:ext>
            </a:extLst>
          </p:cNvPr>
          <p:cNvSpPr txBox="1"/>
          <p:nvPr userDrawn="1"/>
        </p:nvSpPr>
        <p:spPr bwMode="auto">
          <a:xfrm>
            <a:off x="1775521" y="449181"/>
            <a:ext cx="969681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本节概述和学习目标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/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2C8A129-DD37-44CB-B437-ED62693AE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C5EF733-EAE7-4C3C-B05D-ADF02108C240}"/>
              </a:ext>
            </a:extLst>
          </p:cNvPr>
          <p:cNvPicPr>
            <a:picLocks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0" y="6390000"/>
            <a:ext cx="12192000" cy="468000"/>
          </a:xfrm>
          <a:prstGeom prst="rect">
            <a:avLst/>
          </a:prstGeom>
        </p:spPr>
      </p:pic>
      <p:sp>
        <p:nvSpPr>
          <p:cNvPr id="12" name="Rectangle 69">
            <a:extLst>
              <a:ext uri="{FF2B5EF4-FFF2-40B4-BE49-F238E27FC236}">
                <a16:creationId xmlns:a16="http://schemas.microsoft.com/office/drawing/2014/main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08368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j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j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j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j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2018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58" r:id="rId7"/>
    <p:sldLayoutId id="2147483828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4" r:id="rId15"/>
  </p:sldLayoutIdLst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HCRSE105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RS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V3.0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刘伟</a:t>
            </a:r>
            <a:r>
              <a:rPr lang="en-US" altLang="zh-CN" dirty="0"/>
              <a:t>/lwx47600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2018.10.13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刘鹏</a:t>
            </a:r>
            <a:r>
              <a:rPr lang="en-US" altLang="zh-CN" dirty="0"/>
              <a:t>/lwx529648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/>
              <a:t>新开发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25243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AutoShape 7"/>
          <p:cNvSpPr>
            <a:spLocks noChangeArrowheads="1"/>
          </p:cNvSpPr>
          <p:nvPr/>
        </p:nvSpPr>
        <p:spPr bwMode="auto">
          <a:xfrm>
            <a:off x="1667508" y="3414651"/>
            <a:ext cx="8748972" cy="2210594"/>
          </a:xfrm>
          <a:prstGeom prst="foldedCorner">
            <a:avLst>
              <a:gd name="adj" fmla="val 0"/>
            </a:avLst>
          </a:prstGeom>
          <a:solidFill>
            <a:srgbClr val="C1FBFB"/>
          </a:solidFill>
          <a:ln w="12700">
            <a:solidFill>
              <a:srgbClr val="87878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加快</a:t>
            </a:r>
            <a:r>
              <a:rPr lang="en-US" altLang="zh-CN" dirty="0"/>
              <a:t>SPF</a:t>
            </a:r>
            <a:r>
              <a:rPr lang="zh-CN" altLang="en-US" dirty="0"/>
              <a:t>的计算时间</a:t>
            </a:r>
            <a:endParaRPr lang="en-US" dirty="0"/>
          </a:p>
        </p:txBody>
      </p:sp>
      <p:sp>
        <p:nvSpPr>
          <p:cNvPr id="32" name="矩形 31"/>
          <p:cNvSpPr/>
          <p:nvPr/>
        </p:nvSpPr>
        <p:spPr bwMode="auto">
          <a:xfrm>
            <a:off x="2387588" y="2672916"/>
            <a:ext cx="576064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lt"/>
                <a:ea typeface="宋体" charset="-122"/>
              </a:rPr>
              <a:t>R1</a:t>
            </a:r>
          </a:p>
        </p:txBody>
      </p:sp>
      <p:sp>
        <p:nvSpPr>
          <p:cNvPr id="33" name="矩形 32"/>
          <p:cNvSpPr/>
          <p:nvPr/>
        </p:nvSpPr>
        <p:spPr bwMode="auto">
          <a:xfrm>
            <a:off x="8724292" y="2647664"/>
            <a:ext cx="576064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lt"/>
                <a:ea typeface="宋体" charset="-122"/>
              </a:rPr>
              <a:t>R2</a:t>
            </a:r>
          </a:p>
        </p:txBody>
      </p:sp>
      <p:cxnSp>
        <p:nvCxnSpPr>
          <p:cNvPr id="34" name="直接连接符 33"/>
          <p:cNvCxnSpPr>
            <a:stCxn id="35" idx="3"/>
            <a:endCxn id="36" idx="1"/>
          </p:cNvCxnSpPr>
          <p:nvPr/>
        </p:nvCxnSpPr>
        <p:spPr bwMode="auto">
          <a:xfrm>
            <a:off x="3575660" y="2811556"/>
            <a:ext cx="4608572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660" y="2590156"/>
            <a:ext cx="540000" cy="442800"/>
          </a:xfrm>
          <a:prstGeom prst="rect">
            <a:avLst/>
          </a:prstGeom>
        </p:spPr>
      </p:pic>
      <p:pic>
        <p:nvPicPr>
          <p:cNvPr id="36" name="图片 3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590156"/>
            <a:ext cx="540000" cy="442800"/>
          </a:xfrm>
          <a:prstGeom prst="rect">
            <a:avLst/>
          </a:prstGeom>
        </p:spPr>
      </p:pic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1882453" y="1592796"/>
            <a:ext cx="1709006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6699"/>
                </a:solidFill>
                <a:latin typeface="+mn-ea"/>
                <a:ea typeface="+mn-ea"/>
              </a:rPr>
              <a:t>我已经把</a:t>
            </a:r>
            <a:r>
              <a:rPr lang="en-US" altLang="zh-CN" sz="1400" dirty="0">
                <a:solidFill>
                  <a:srgbClr val="006699"/>
                </a:solidFill>
                <a:latin typeface="+mn-ea"/>
                <a:ea typeface="+mn-ea"/>
              </a:rPr>
              <a:t>LSP</a:t>
            </a:r>
            <a:r>
              <a:rPr lang="zh-CN" altLang="en-US" sz="1400" dirty="0">
                <a:solidFill>
                  <a:srgbClr val="006699"/>
                </a:solidFill>
                <a:latin typeface="+mn-ea"/>
                <a:ea typeface="+mn-ea"/>
              </a:rPr>
              <a:t>泛洪给你了，你快计算吧</a:t>
            </a:r>
            <a:r>
              <a:rPr lang="zh-CN" altLang="en-US" sz="1400" dirty="0">
                <a:solidFill>
                  <a:srgbClr val="006699"/>
                </a:solidFill>
                <a:ea typeface="华文细黑" pitchFamily="2" charset="-122"/>
              </a:rPr>
              <a:t>！</a:t>
            </a:r>
          </a:p>
        </p:txBody>
      </p:sp>
      <p:grpSp>
        <p:nvGrpSpPr>
          <p:cNvPr id="38" name="Group 9"/>
          <p:cNvGrpSpPr>
            <a:grpSpLocks/>
          </p:cNvGrpSpPr>
          <p:nvPr/>
        </p:nvGrpSpPr>
        <p:grpSpPr bwMode="auto">
          <a:xfrm>
            <a:off x="1847528" y="1592796"/>
            <a:ext cx="1752600" cy="925512"/>
            <a:chOff x="816" y="672"/>
            <a:chExt cx="577" cy="288"/>
          </a:xfrm>
        </p:grpSpPr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816" y="672"/>
              <a:ext cx="57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1392" y="672"/>
              <a:ext cx="1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>
              <a:off x="816" y="672"/>
              <a:ext cx="1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3"/>
            <p:cNvSpPr>
              <a:spLocks noChangeShapeType="1"/>
            </p:cNvSpPr>
            <p:nvPr/>
          </p:nvSpPr>
          <p:spPr bwMode="auto">
            <a:xfrm>
              <a:off x="816" y="897"/>
              <a:ext cx="3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4"/>
            <p:cNvSpPr>
              <a:spLocks noChangeShapeType="1"/>
            </p:cNvSpPr>
            <p:nvPr/>
          </p:nvSpPr>
          <p:spPr bwMode="auto">
            <a:xfrm>
              <a:off x="1273" y="897"/>
              <a:ext cx="11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5"/>
            <p:cNvSpPr>
              <a:spLocks noChangeShapeType="1"/>
            </p:cNvSpPr>
            <p:nvPr/>
          </p:nvSpPr>
          <p:spPr bwMode="auto">
            <a:xfrm>
              <a:off x="1206" y="897"/>
              <a:ext cx="84" cy="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6"/>
            <p:cNvSpPr>
              <a:spLocks noChangeShapeType="1"/>
            </p:cNvSpPr>
            <p:nvPr/>
          </p:nvSpPr>
          <p:spPr bwMode="auto">
            <a:xfrm>
              <a:off x="1273" y="897"/>
              <a:ext cx="17" cy="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" name="Text Box 17"/>
          <p:cNvSpPr txBox="1">
            <a:spLocks noChangeArrowheads="1"/>
          </p:cNvSpPr>
          <p:nvPr/>
        </p:nvSpPr>
        <p:spPr bwMode="auto">
          <a:xfrm>
            <a:off x="8256240" y="1628800"/>
            <a:ext cx="1905000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006699"/>
                </a:solidFill>
                <a:latin typeface="+mn-ea"/>
                <a:ea typeface="+mn-ea"/>
              </a:rPr>
              <a:t>我的</a:t>
            </a:r>
            <a:r>
              <a:rPr lang="en-US" altLang="zh-CN" sz="1400" dirty="0">
                <a:solidFill>
                  <a:srgbClr val="006699"/>
                </a:solidFill>
                <a:latin typeface="+mn-ea"/>
                <a:ea typeface="+mn-ea"/>
              </a:rPr>
              <a:t>SPF</a:t>
            </a:r>
            <a:r>
              <a:rPr lang="zh-CN" altLang="en-US" sz="1400" dirty="0">
                <a:solidFill>
                  <a:srgbClr val="006699"/>
                </a:solidFill>
                <a:latin typeface="+mn-ea"/>
                <a:ea typeface="+mn-ea"/>
              </a:rPr>
              <a:t>计算周期间隔太长，不能满足电信级收敛需求</a:t>
            </a:r>
            <a:r>
              <a:rPr lang="zh-CN" altLang="en-US" sz="1400" dirty="0">
                <a:solidFill>
                  <a:srgbClr val="006699"/>
                </a:solidFill>
                <a:ea typeface="华文细黑" pitchFamily="2" charset="-122"/>
              </a:rPr>
              <a:t>。</a:t>
            </a:r>
          </a:p>
        </p:txBody>
      </p:sp>
      <p:grpSp>
        <p:nvGrpSpPr>
          <p:cNvPr id="73" name="Group 18"/>
          <p:cNvGrpSpPr>
            <a:grpSpLocks/>
          </p:cNvGrpSpPr>
          <p:nvPr/>
        </p:nvGrpSpPr>
        <p:grpSpPr bwMode="auto">
          <a:xfrm rot="10800000">
            <a:off x="8232427" y="1653120"/>
            <a:ext cx="1981200" cy="865187"/>
            <a:chOff x="912" y="3023"/>
            <a:chExt cx="1488" cy="817"/>
          </a:xfrm>
        </p:grpSpPr>
        <p:sp>
          <p:nvSpPr>
            <p:cNvPr id="74" name="Line 19"/>
            <p:cNvSpPr>
              <a:spLocks noChangeShapeType="1"/>
            </p:cNvSpPr>
            <p:nvPr/>
          </p:nvSpPr>
          <p:spPr bwMode="auto">
            <a:xfrm rot="10800000">
              <a:off x="912" y="3840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0"/>
            <p:cNvSpPr>
              <a:spLocks noChangeShapeType="1"/>
            </p:cNvSpPr>
            <p:nvPr/>
          </p:nvSpPr>
          <p:spPr bwMode="auto">
            <a:xfrm rot="10800000">
              <a:off x="912" y="3168"/>
              <a:ext cx="0" cy="6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1"/>
            <p:cNvSpPr>
              <a:spLocks noChangeShapeType="1"/>
            </p:cNvSpPr>
            <p:nvPr/>
          </p:nvSpPr>
          <p:spPr bwMode="auto">
            <a:xfrm rot="10800000">
              <a:off x="2400" y="3168"/>
              <a:ext cx="0" cy="6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22"/>
            <p:cNvSpPr>
              <a:spLocks noChangeShapeType="1"/>
            </p:cNvSpPr>
            <p:nvPr/>
          </p:nvSpPr>
          <p:spPr bwMode="auto">
            <a:xfrm rot="10800000">
              <a:off x="2152" y="3168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 rot="10800000">
              <a:off x="912" y="3168"/>
              <a:ext cx="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4"/>
            <p:cNvSpPr>
              <a:spLocks noChangeShapeType="1"/>
            </p:cNvSpPr>
            <p:nvPr/>
          </p:nvSpPr>
          <p:spPr bwMode="auto">
            <a:xfrm rot="10800000" flipH="1">
              <a:off x="2152" y="3024"/>
              <a:ext cx="10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25"/>
            <p:cNvSpPr>
              <a:spLocks noChangeShapeType="1"/>
            </p:cNvSpPr>
            <p:nvPr/>
          </p:nvSpPr>
          <p:spPr bwMode="auto">
            <a:xfrm rot="10800000" flipH="1">
              <a:off x="1900" y="3023"/>
              <a:ext cx="356" cy="1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" name="Rectangle 6"/>
          <p:cNvSpPr>
            <a:spLocks noChangeArrowheads="1"/>
          </p:cNvSpPr>
          <p:nvPr/>
        </p:nvSpPr>
        <p:spPr bwMode="gray">
          <a:xfrm>
            <a:off x="1743708" y="3463863"/>
            <a:ext cx="8672772" cy="216138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7800" indent="-177800" fontAlgn="base">
              <a:lnSpc>
                <a:spcPct val="110000"/>
              </a:lnSpc>
              <a:buClr>
                <a:srgbClr val="336699"/>
              </a:buClr>
              <a:buSzPct val="75000"/>
              <a:tabLst>
                <a:tab pos="1028700" algn="l"/>
                <a:tab pos="1714500" algn="l"/>
              </a:tabLst>
            </a:pPr>
            <a:r>
              <a:rPr lang="de-DE" altLang="zh-CN" sz="1600" b="1" dirty="0">
                <a:latin typeface="+mn-ea"/>
                <a:ea typeface="+mn-ea"/>
              </a:rPr>
              <a:t>SPF</a:t>
            </a:r>
            <a:r>
              <a:rPr lang="zh-CN" altLang="de-DE" sz="1600" b="1" dirty="0">
                <a:latin typeface="+mn-ea"/>
                <a:ea typeface="+mn-ea"/>
              </a:rPr>
              <a:t>智能定时器</a:t>
            </a:r>
            <a:endParaRPr lang="zh-CN" altLang="de-DE" sz="1600" b="1" i="0" dirty="0">
              <a:effectLst/>
              <a:latin typeface="+mn-ea"/>
              <a:ea typeface="+mn-ea"/>
            </a:endParaRPr>
          </a:p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r>
              <a:rPr lang="zh-CN" altLang="en-US" sz="1600" dirty="0">
                <a:latin typeface="+mn-ea"/>
                <a:ea typeface="+mn-ea"/>
              </a:rPr>
              <a:t>改进了路由算法后，如果触发路由计算的间隔较长，同样会影响网路的收敛速度。使用毫秒级定时器可以缩短这个间隔时间，但如果网络变化比较频繁，又会造成过度占用</a:t>
            </a:r>
            <a:r>
              <a:rPr lang="en-US" altLang="zh-CN" sz="1600" dirty="0">
                <a:latin typeface="+mn-ea"/>
                <a:ea typeface="+mn-ea"/>
              </a:rPr>
              <a:t>CPU</a:t>
            </a:r>
            <a:r>
              <a:rPr lang="zh-CN" altLang="en-US" sz="1600" dirty="0">
                <a:latin typeface="+mn-ea"/>
                <a:ea typeface="+mn-ea"/>
              </a:rPr>
              <a:t>资源。</a:t>
            </a:r>
            <a:endParaRPr lang="en-US" altLang="zh-CN" sz="1600" dirty="0">
              <a:latin typeface="+mn-ea"/>
              <a:ea typeface="+mn-ea"/>
            </a:endParaRPr>
          </a:p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r>
              <a:rPr lang="en-US" altLang="zh-CN" sz="1600" dirty="0">
                <a:latin typeface="+mn-ea"/>
                <a:ea typeface="+mn-ea"/>
              </a:rPr>
              <a:t>SPF</a:t>
            </a:r>
            <a:r>
              <a:rPr lang="zh-CN" altLang="en-US" sz="1600" dirty="0">
                <a:latin typeface="+mn-ea"/>
                <a:ea typeface="+mn-ea"/>
              </a:rPr>
              <a:t>智能定时器既可以对少量的外界突发事件进行快速响应，又可以避免过度的占用</a:t>
            </a:r>
            <a:r>
              <a:rPr lang="en-US" altLang="zh-CN" sz="1600" dirty="0">
                <a:latin typeface="+mn-ea"/>
                <a:ea typeface="+mn-ea"/>
              </a:rPr>
              <a:t>CPU</a:t>
            </a:r>
            <a:r>
              <a:rPr lang="zh-CN" altLang="en-US" sz="1600" dirty="0">
                <a:latin typeface="+mn-ea"/>
                <a:ea typeface="+mn-ea"/>
              </a:rPr>
              <a:t>。</a:t>
            </a:r>
            <a:endParaRPr lang="en-US" altLang="zh-CN" sz="1600" dirty="0">
              <a:latin typeface="+mn-ea"/>
              <a:ea typeface="+mn-ea"/>
            </a:endParaRPr>
          </a:p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r>
              <a:rPr lang="zh-CN" altLang="en-US" sz="1600" dirty="0">
                <a:latin typeface="+mn-ea"/>
                <a:ea typeface="+mn-ea"/>
              </a:rPr>
              <a:t>如果拓扑变化比较频繁，智能定时器会随着计算次数的增加，间隔时间也会逐渐延长，避免占用大量的</a:t>
            </a:r>
            <a:r>
              <a:rPr lang="en-US" altLang="zh-CN" sz="1600" dirty="0">
                <a:latin typeface="+mn-ea"/>
                <a:ea typeface="+mn-ea"/>
              </a:rPr>
              <a:t>CPU</a:t>
            </a:r>
            <a:r>
              <a:rPr lang="zh-CN" altLang="en-US" sz="1600" dirty="0">
                <a:latin typeface="+mn-ea"/>
                <a:ea typeface="+mn-ea"/>
              </a:rPr>
              <a:t>资源。</a:t>
            </a:r>
          </a:p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endParaRPr lang="zh-CN" altLang="en-US" sz="1600" dirty="0">
              <a:latin typeface="+mn-ea"/>
              <a:ea typeface="+mn-ea"/>
            </a:endParaRPr>
          </a:p>
          <a:p>
            <a:pPr marL="177800" indent="-177800" fontAlgn="base">
              <a:lnSpc>
                <a:spcPct val="110000"/>
              </a:lnSpc>
              <a:buClr>
                <a:srgbClr val="336699"/>
              </a:buClr>
              <a:buSzPct val="75000"/>
              <a:buFont typeface="Wingdings" pitchFamily="2" charset="2"/>
              <a:buChar char="n"/>
              <a:tabLst>
                <a:tab pos="1028700" algn="l"/>
                <a:tab pos="1714500" algn="l"/>
              </a:tabLst>
            </a:pPr>
            <a:endParaRPr lang="zh-CN" altLang="de-DE" b="0" i="0" dirty="0">
              <a:effectLst/>
              <a:latin typeface="FrutigerNext LT Regular" pitchFamily="34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83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utoShape 40"/>
          <p:cNvSpPr>
            <a:spLocks noChangeArrowheads="1"/>
          </p:cNvSpPr>
          <p:nvPr/>
        </p:nvSpPr>
        <p:spPr bwMode="auto">
          <a:xfrm>
            <a:off x="6240524" y="5060404"/>
            <a:ext cx="4572000" cy="1104900"/>
          </a:xfrm>
          <a:prstGeom prst="foldedCorner">
            <a:avLst>
              <a:gd name="adj" fmla="val 0"/>
            </a:avLst>
          </a:prstGeom>
          <a:solidFill>
            <a:srgbClr val="C1FBFB"/>
          </a:solidFill>
          <a:ln w="127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AutoShape 38"/>
          <p:cNvSpPr>
            <a:spLocks noChangeArrowheads="1"/>
          </p:cNvSpPr>
          <p:nvPr/>
        </p:nvSpPr>
        <p:spPr bwMode="auto">
          <a:xfrm>
            <a:off x="6240016" y="3287042"/>
            <a:ext cx="4572000" cy="1557338"/>
          </a:xfrm>
          <a:prstGeom prst="foldedCorner">
            <a:avLst>
              <a:gd name="adj" fmla="val 0"/>
            </a:avLst>
          </a:prstGeom>
          <a:solidFill>
            <a:srgbClr val="C1FBFB"/>
          </a:solidFill>
          <a:ln w="127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utoShape 36"/>
          <p:cNvSpPr>
            <a:spLocks noChangeArrowheads="1"/>
          </p:cNvSpPr>
          <p:nvPr/>
        </p:nvSpPr>
        <p:spPr bwMode="auto">
          <a:xfrm>
            <a:off x="6240016" y="1465337"/>
            <a:ext cx="4572000" cy="1614847"/>
          </a:xfrm>
          <a:prstGeom prst="foldedCorner">
            <a:avLst>
              <a:gd name="adj" fmla="val 0"/>
            </a:avLst>
          </a:prstGeom>
          <a:solidFill>
            <a:srgbClr val="C1FBFB"/>
          </a:solidFill>
          <a:ln w="127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  <a:r>
              <a:rPr lang="en-US" altLang="zh-CN" dirty="0"/>
              <a:t>SPF</a:t>
            </a:r>
            <a:r>
              <a:rPr lang="zh-CN" altLang="en-US" dirty="0"/>
              <a:t>的计算方法</a:t>
            </a:r>
            <a:endParaRPr lang="en-US" dirty="0"/>
          </a:p>
        </p:txBody>
      </p:sp>
      <p:sp>
        <p:nvSpPr>
          <p:cNvPr id="28" name="Rectangle 35"/>
          <p:cNvSpPr>
            <a:spLocks noChangeArrowheads="1"/>
          </p:cNvSpPr>
          <p:nvPr/>
        </p:nvSpPr>
        <p:spPr bwMode="gray">
          <a:xfrm>
            <a:off x="6333679" y="1532012"/>
            <a:ext cx="4303712" cy="16764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/>
          <a:lstStyle/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5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r>
              <a:rPr lang="en-US" altLang="zh-CN" sz="1600" b="0" i="0" dirty="0">
                <a:latin typeface="+mn-ea"/>
                <a:ea typeface="+mn-ea"/>
              </a:rPr>
              <a:t>I-SPF</a:t>
            </a:r>
            <a:r>
              <a:rPr lang="zh-CN" altLang="en-US" sz="1600" b="0" i="0" dirty="0">
                <a:latin typeface="+mn-ea"/>
                <a:ea typeface="+mn-ea"/>
              </a:rPr>
              <a:t>是指增量路由计算，顾名思义它每次只对变化的一部分</a:t>
            </a:r>
            <a:r>
              <a:rPr lang="zh-CN" altLang="en-US" sz="1600" dirty="0">
                <a:latin typeface="+mn-ea"/>
                <a:ea typeface="+mn-ea"/>
              </a:rPr>
              <a:t>拓扑</a:t>
            </a:r>
            <a:r>
              <a:rPr lang="zh-CN" altLang="en-US" sz="1600" b="0" i="0" dirty="0">
                <a:latin typeface="+mn-ea"/>
                <a:ea typeface="+mn-ea"/>
              </a:rPr>
              <a:t>进行计算，而不是对全部</a:t>
            </a:r>
            <a:r>
              <a:rPr lang="zh-CN" altLang="en-US" sz="1600" dirty="0">
                <a:latin typeface="+mn-ea"/>
                <a:ea typeface="+mn-ea"/>
              </a:rPr>
              <a:t>拓扑</a:t>
            </a:r>
            <a:r>
              <a:rPr lang="zh-CN" altLang="en-US" sz="1600" b="0" i="0" dirty="0">
                <a:latin typeface="+mn-ea"/>
                <a:ea typeface="+mn-ea"/>
              </a:rPr>
              <a:t>重新计算。</a:t>
            </a:r>
          </a:p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5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r>
              <a:rPr lang="en-US" altLang="zh-CN" sz="1600" b="0" i="0" dirty="0">
                <a:latin typeface="+mn-ea"/>
                <a:ea typeface="+mn-ea"/>
              </a:rPr>
              <a:t>I-SPF</a:t>
            </a:r>
            <a:r>
              <a:rPr lang="zh-CN" altLang="en-US" sz="1600" b="0" i="0" dirty="0">
                <a:latin typeface="+mn-ea"/>
                <a:ea typeface="+mn-ea"/>
              </a:rPr>
              <a:t>除了第一次计算时需要计算全部节点外，每次只计算影响的节点。</a:t>
            </a:r>
            <a:endParaRPr lang="de-DE" altLang="zh-CN" sz="1600" b="0" i="0" dirty="0">
              <a:latin typeface="+mn-ea"/>
              <a:ea typeface="+mn-ea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71764" y="1196752"/>
            <a:ext cx="68407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lt"/>
                <a:ea typeface="宋体" charset="-122"/>
              </a:rPr>
              <a:t>Root</a:t>
            </a:r>
          </a:p>
        </p:txBody>
      </p:sp>
      <p:cxnSp>
        <p:nvCxnSpPr>
          <p:cNvPr id="31" name="直接连接符 30"/>
          <p:cNvCxnSpPr>
            <a:stCxn id="38" idx="3"/>
            <a:endCxn id="41" idx="1"/>
          </p:cNvCxnSpPr>
          <p:nvPr/>
        </p:nvCxnSpPr>
        <p:spPr bwMode="auto">
          <a:xfrm>
            <a:off x="1883472" y="1792692"/>
            <a:ext cx="2160300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1571292"/>
            <a:ext cx="540000" cy="442800"/>
          </a:xfrm>
          <a:prstGeom prst="rect">
            <a:avLst/>
          </a:prstGeom>
        </p:spPr>
      </p:pic>
      <p:pic>
        <p:nvPicPr>
          <p:cNvPr id="41" name="图片 4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772" y="1571292"/>
            <a:ext cx="540000" cy="442800"/>
          </a:xfrm>
          <a:prstGeom prst="rect">
            <a:avLst/>
          </a:prstGeom>
        </p:spPr>
      </p:pic>
      <p:cxnSp>
        <p:nvCxnSpPr>
          <p:cNvPr id="42" name="直接连接符 41"/>
          <p:cNvCxnSpPr>
            <a:stCxn id="43" idx="3"/>
            <a:endCxn id="44" idx="1"/>
          </p:cNvCxnSpPr>
          <p:nvPr/>
        </p:nvCxnSpPr>
        <p:spPr bwMode="auto">
          <a:xfrm>
            <a:off x="1883472" y="3686404"/>
            <a:ext cx="2160300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3465004"/>
            <a:ext cx="540000" cy="442800"/>
          </a:xfrm>
          <a:prstGeom prst="rect">
            <a:avLst/>
          </a:prstGeom>
        </p:spPr>
      </p:pic>
      <p:pic>
        <p:nvPicPr>
          <p:cNvPr id="44" name="图片 4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772" y="3465004"/>
            <a:ext cx="540000" cy="442800"/>
          </a:xfrm>
          <a:prstGeom prst="rect">
            <a:avLst/>
          </a:prstGeom>
        </p:spPr>
      </p:pic>
      <p:cxnSp>
        <p:nvCxnSpPr>
          <p:cNvPr id="45" name="直接连接符 44"/>
          <p:cNvCxnSpPr>
            <a:stCxn id="38" idx="2"/>
            <a:endCxn id="43" idx="0"/>
          </p:cNvCxnSpPr>
          <p:nvPr/>
        </p:nvCxnSpPr>
        <p:spPr bwMode="auto">
          <a:xfrm>
            <a:off x="1613472" y="2014092"/>
            <a:ext cx="0" cy="1450912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1" idx="2"/>
            <a:endCxn id="44" idx="0"/>
          </p:cNvCxnSpPr>
          <p:nvPr/>
        </p:nvCxnSpPr>
        <p:spPr bwMode="auto">
          <a:xfrm>
            <a:off x="4313772" y="2014092"/>
            <a:ext cx="0" cy="1450912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5301208"/>
            <a:ext cx="540000" cy="442800"/>
          </a:xfrm>
          <a:prstGeom prst="rect">
            <a:avLst/>
          </a:prstGeom>
        </p:spPr>
      </p:pic>
      <p:cxnSp>
        <p:nvCxnSpPr>
          <p:cNvPr id="48" name="直接连接符 47"/>
          <p:cNvCxnSpPr>
            <a:stCxn id="43" idx="2"/>
            <a:endCxn id="47" idx="0"/>
          </p:cNvCxnSpPr>
          <p:nvPr/>
        </p:nvCxnSpPr>
        <p:spPr bwMode="auto">
          <a:xfrm>
            <a:off x="1613472" y="3907804"/>
            <a:ext cx="0" cy="1393404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Line 32"/>
          <p:cNvSpPr>
            <a:spLocks noChangeShapeType="1"/>
          </p:cNvSpPr>
          <p:nvPr/>
        </p:nvSpPr>
        <p:spPr bwMode="auto">
          <a:xfrm flipH="1">
            <a:off x="1698340" y="1880828"/>
            <a:ext cx="2489448" cy="2762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" name="Line 33"/>
          <p:cNvSpPr>
            <a:spLocks noChangeShapeType="1"/>
          </p:cNvSpPr>
          <p:nvPr/>
        </p:nvSpPr>
        <p:spPr bwMode="auto">
          <a:xfrm>
            <a:off x="1698340" y="1908448"/>
            <a:ext cx="5172" cy="332075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" name="Line 34"/>
          <p:cNvSpPr>
            <a:spLocks noChangeShapeType="1"/>
          </p:cNvSpPr>
          <p:nvPr/>
        </p:nvSpPr>
        <p:spPr bwMode="auto">
          <a:xfrm>
            <a:off x="4187788" y="1952836"/>
            <a:ext cx="0" cy="14796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" name="Text Box 22"/>
          <p:cNvSpPr txBox="1">
            <a:spLocks noChangeArrowheads="1"/>
          </p:cNvSpPr>
          <p:nvPr/>
        </p:nvSpPr>
        <p:spPr bwMode="auto">
          <a:xfrm>
            <a:off x="2456892" y="4161656"/>
            <a:ext cx="2667000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/>
            <a:r>
              <a:rPr lang="en-US" altLang="zh-CN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PRC</a:t>
            </a:r>
            <a:r>
              <a:rPr lang="zh-CN" altLang="en-US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适用于新路由发布</a:t>
            </a:r>
          </a:p>
          <a:p>
            <a:pPr fontAlgn="base"/>
            <a:r>
              <a:rPr lang="en-US" altLang="zh-CN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1.1.1.1/32 </a:t>
            </a:r>
          </a:p>
          <a:p>
            <a:pPr fontAlgn="base"/>
            <a:r>
              <a:rPr lang="en-US" altLang="zh-CN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2.2.2.2/32</a:t>
            </a:r>
          </a:p>
        </p:txBody>
      </p:sp>
      <p:grpSp>
        <p:nvGrpSpPr>
          <p:cNvPr id="54" name="Group 23"/>
          <p:cNvGrpSpPr>
            <a:grpSpLocks/>
          </p:cNvGrpSpPr>
          <p:nvPr/>
        </p:nvGrpSpPr>
        <p:grpSpPr bwMode="auto">
          <a:xfrm>
            <a:off x="2302905" y="3933056"/>
            <a:ext cx="2097087" cy="914400"/>
            <a:chOff x="912" y="3023"/>
            <a:chExt cx="1488" cy="817"/>
          </a:xfrm>
        </p:grpSpPr>
        <p:sp>
          <p:nvSpPr>
            <p:cNvPr id="55" name="Line 24"/>
            <p:cNvSpPr>
              <a:spLocks noChangeShapeType="1"/>
            </p:cNvSpPr>
            <p:nvPr/>
          </p:nvSpPr>
          <p:spPr bwMode="auto">
            <a:xfrm rot="10800000">
              <a:off x="912" y="3840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5"/>
            <p:cNvSpPr>
              <a:spLocks noChangeShapeType="1"/>
            </p:cNvSpPr>
            <p:nvPr/>
          </p:nvSpPr>
          <p:spPr bwMode="auto">
            <a:xfrm rot="10800000">
              <a:off x="912" y="3168"/>
              <a:ext cx="0" cy="6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6"/>
            <p:cNvSpPr>
              <a:spLocks noChangeShapeType="1"/>
            </p:cNvSpPr>
            <p:nvPr/>
          </p:nvSpPr>
          <p:spPr bwMode="auto">
            <a:xfrm rot="10800000">
              <a:off x="2400" y="3168"/>
              <a:ext cx="0" cy="6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7"/>
            <p:cNvSpPr>
              <a:spLocks noChangeShapeType="1"/>
            </p:cNvSpPr>
            <p:nvPr/>
          </p:nvSpPr>
          <p:spPr bwMode="auto">
            <a:xfrm rot="10800000">
              <a:off x="2152" y="3168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28"/>
            <p:cNvSpPr>
              <a:spLocks noChangeShapeType="1"/>
            </p:cNvSpPr>
            <p:nvPr/>
          </p:nvSpPr>
          <p:spPr bwMode="auto">
            <a:xfrm rot="10800000">
              <a:off x="912" y="3168"/>
              <a:ext cx="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9"/>
            <p:cNvSpPr>
              <a:spLocks noChangeShapeType="1"/>
            </p:cNvSpPr>
            <p:nvPr/>
          </p:nvSpPr>
          <p:spPr bwMode="auto">
            <a:xfrm rot="10800000" flipH="1">
              <a:off x="2152" y="3024"/>
              <a:ext cx="10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30"/>
            <p:cNvSpPr>
              <a:spLocks noChangeShapeType="1"/>
            </p:cNvSpPr>
            <p:nvPr/>
          </p:nvSpPr>
          <p:spPr bwMode="auto">
            <a:xfrm rot="10800000" flipH="1">
              <a:off x="1900" y="3023"/>
              <a:ext cx="356" cy="1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" name="Text Box 13"/>
          <p:cNvSpPr txBox="1">
            <a:spLocks noChangeArrowheads="1"/>
          </p:cNvSpPr>
          <p:nvPr/>
        </p:nvSpPr>
        <p:spPr bwMode="auto">
          <a:xfrm>
            <a:off x="1599692" y="5913276"/>
            <a:ext cx="2192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/>
            <a:r>
              <a:rPr lang="en-US" altLang="zh-CN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I-SPF </a:t>
            </a:r>
            <a:r>
              <a:rPr lang="zh-CN" altLang="en-US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适用于增加新节点</a:t>
            </a:r>
          </a:p>
        </p:txBody>
      </p:sp>
      <p:grpSp>
        <p:nvGrpSpPr>
          <p:cNvPr id="63" name="Group 14"/>
          <p:cNvGrpSpPr>
            <a:grpSpLocks/>
          </p:cNvGrpSpPr>
          <p:nvPr/>
        </p:nvGrpSpPr>
        <p:grpSpPr bwMode="auto">
          <a:xfrm rot="10800000">
            <a:off x="1523492" y="5697252"/>
            <a:ext cx="2209800" cy="609600"/>
            <a:chOff x="816" y="672"/>
            <a:chExt cx="577" cy="288"/>
          </a:xfrm>
        </p:grpSpPr>
        <p:sp>
          <p:nvSpPr>
            <p:cNvPr id="64" name="Line 15"/>
            <p:cNvSpPr>
              <a:spLocks noChangeShapeType="1"/>
            </p:cNvSpPr>
            <p:nvPr/>
          </p:nvSpPr>
          <p:spPr bwMode="auto">
            <a:xfrm>
              <a:off x="816" y="672"/>
              <a:ext cx="57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>
              <a:off x="1392" y="672"/>
              <a:ext cx="1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816" y="672"/>
              <a:ext cx="1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8"/>
            <p:cNvSpPr>
              <a:spLocks noChangeShapeType="1"/>
            </p:cNvSpPr>
            <p:nvPr/>
          </p:nvSpPr>
          <p:spPr bwMode="auto">
            <a:xfrm>
              <a:off x="816" y="897"/>
              <a:ext cx="3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>
              <a:off x="1273" y="897"/>
              <a:ext cx="11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1206" y="897"/>
              <a:ext cx="84" cy="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1273" y="897"/>
              <a:ext cx="17" cy="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" name="Rectangle 37"/>
          <p:cNvSpPr>
            <a:spLocks noChangeArrowheads="1"/>
          </p:cNvSpPr>
          <p:nvPr/>
        </p:nvSpPr>
        <p:spPr bwMode="gray">
          <a:xfrm>
            <a:off x="6333679" y="3358480"/>
            <a:ext cx="4303712" cy="13684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/>
          <a:lstStyle/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r>
              <a:rPr lang="zh-CN" altLang="en-US" sz="1600" b="0" i="0" dirty="0">
                <a:latin typeface="+mn-ea"/>
                <a:ea typeface="+mn-ea"/>
              </a:rPr>
              <a:t>部分路由计算</a:t>
            </a:r>
            <a:r>
              <a:rPr lang="en-US" altLang="zh-CN" sz="1600" b="0" i="0" dirty="0">
                <a:latin typeface="+mn-ea"/>
                <a:ea typeface="+mn-ea"/>
              </a:rPr>
              <a:t>PRC</a:t>
            </a:r>
            <a:r>
              <a:rPr lang="zh-CN" altLang="en-US" sz="1600" b="0" i="0" dirty="0">
                <a:latin typeface="+mn-ea"/>
                <a:ea typeface="+mn-ea"/>
              </a:rPr>
              <a:t>的原理与</a:t>
            </a:r>
            <a:r>
              <a:rPr lang="en-US" altLang="zh-CN" sz="1600" b="0" i="0" dirty="0">
                <a:latin typeface="+mn-ea"/>
                <a:ea typeface="+mn-ea"/>
              </a:rPr>
              <a:t>I-SPF</a:t>
            </a:r>
            <a:r>
              <a:rPr lang="zh-CN" altLang="en-US" sz="1600" b="0" i="0" dirty="0">
                <a:latin typeface="+mn-ea"/>
                <a:ea typeface="+mn-ea"/>
              </a:rPr>
              <a:t>相似，都是只计算变化的那一部分。但</a:t>
            </a:r>
            <a:r>
              <a:rPr lang="en-US" altLang="zh-CN" sz="1600" b="0" i="0" dirty="0">
                <a:latin typeface="+mn-ea"/>
                <a:ea typeface="+mn-ea"/>
              </a:rPr>
              <a:t>PRC</a:t>
            </a:r>
            <a:r>
              <a:rPr lang="zh-CN" altLang="en-US" sz="1600" b="0" i="0" dirty="0">
                <a:latin typeface="+mn-ea"/>
                <a:ea typeface="+mn-ea"/>
              </a:rPr>
              <a:t>不需要计算节点路径，而是根据</a:t>
            </a:r>
            <a:r>
              <a:rPr lang="en-US" altLang="zh-CN" sz="1600" b="0" i="0" dirty="0">
                <a:latin typeface="+mn-ea"/>
                <a:ea typeface="+mn-ea"/>
              </a:rPr>
              <a:t>I-SPF</a:t>
            </a:r>
            <a:r>
              <a:rPr lang="zh-CN" altLang="en-US" sz="1600" b="0" i="0" dirty="0">
                <a:latin typeface="+mn-ea"/>
                <a:ea typeface="+mn-ea"/>
              </a:rPr>
              <a:t>算出来的</a:t>
            </a:r>
            <a:r>
              <a:rPr lang="en-US" altLang="zh-CN" sz="1600" b="0" i="0" dirty="0">
                <a:latin typeface="+mn-ea"/>
                <a:ea typeface="+mn-ea"/>
              </a:rPr>
              <a:t>SPT</a:t>
            </a:r>
            <a:r>
              <a:rPr lang="zh-CN" altLang="en-US" sz="1600" b="0" i="0" dirty="0">
                <a:latin typeface="+mn-ea"/>
                <a:ea typeface="+mn-ea"/>
              </a:rPr>
              <a:t>来更新叶子</a:t>
            </a:r>
            <a:r>
              <a:rPr lang="en-US" altLang="zh-CN" sz="1600" b="0" i="0" dirty="0">
                <a:latin typeface="+mn-ea"/>
                <a:ea typeface="+mn-ea"/>
              </a:rPr>
              <a:t>(</a:t>
            </a:r>
            <a:r>
              <a:rPr lang="zh-CN" altLang="en-US" sz="1600" b="0" i="0" dirty="0">
                <a:latin typeface="+mn-ea"/>
                <a:ea typeface="+mn-ea"/>
              </a:rPr>
              <a:t>路</a:t>
            </a:r>
            <a:r>
              <a:rPr lang="zh-CN" altLang="en-US" sz="1600" dirty="0">
                <a:latin typeface="+mn-ea"/>
                <a:ea typeface="+mn-ea"/>
              </a:rPr>
              <a:t>由</a:t>
            </a:r>
            <a:r>
              <a:rPr lang="en-US" altLang="zh-CN" sz="1600" dirty="0">
                <a:latin typeface="+mn-ea"/>
                <a:ea typeface="+mn-ea"/>
              </a:rPr>
              <a:t>)</a:t>
            </a:r>
            <a:r>
              <a:rPr lang="zh-CN" altLang="en-US" sz="1600" dirty="0">
                <a:latin typeface="+mn-ea"/>
                <a:ea typeface="+mn-ea"/>
              </a:rPr>
              <a:t>。</a:t>
            </a:r>
          </a:p>
          <a:p>
            <a:pPr marL="177800" indent="-177800" fontAlgn="base">
              <a:lnSpc>
                <a:spcPct val="110000"/>
              </a:lnSpc>
              <a:buClr>
                <a:srgbClr val="336699"/>
              </a:buClr>
              <a:buSzPct val="75000"/>
              <a:buFont typeface="Wingdings" pitchFamily="2" charset="2"/>
              <a:buChar char="n"/>
              <a:tabLst>
                <a:tab pos="1028700" algn="l"/>
                <a:tab pos="1714500" algn="l"/>
              </a:tabLst>
            </a:pPr>
            <a:endParaRPr lang="de-DE" altLang="zh-CN" i="0" dirty="0">
              <a:latin typeface="FrutigerNext LT Regular" pitchFamily="34" charset="0"/>
              <a:ea typeface="华文细黑" pitchFamily="2" charset="-122"/>
            </a:endParaRPr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gray">
          <a:xfrm>
            <a:off x="6334187" y="5117554"/>
            <a:ext cx="4303712" cy="523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/>
          <a:lstStyle/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r>
              <a:rPr lang="zh-CN" altLang="en-US" sz="1600" b="0" i="0" dirty="0">
                <a:latin typeface="+mn-ea"/>
                <a:ea typeface="+mn-ea"/>
              </a:rPr>
              <a:t>修改广播网络为点到点可以减少网络中伪节点的数量，从而减少</a:t>
            </a:r>
            <a:r>
              <a:rPr lang="en-US" altLang="zh-CN" sz="1600" b="0" i="0" dirty="0">
                <a:latin typeface="+mn-ea"/>
                <a:ea typeface="+mn-ea"/>
              </a:rPr>
              <a:t>SPF</a:t>
            </a:r>
            <a:r>
              <a:rPr lang="zh-CN" altLang="en-US" sz="1600" b="0" i="0" dirty="0">
                <a:latin typeface="+mn-ea"/>
                <a:ea typeface="+mn-ea"/>
              </a:rPr>
              <a:t>的计算时间</a:t>
            </a:r>
            <a:r>
              <a:rPr lang="zh-CN" altLang="en-US" b="0" i="0" dirty="0">
                <a:latin typeface="FrutigerNext LT Regular" pitchFamily="34" charset="0"/>
                <a:ea typeface="华文细黑" pitchFamily="2" charset="-122"/>
              </a:rPr>
              <a:t>。</a:t>
            </a:r>
          </a:p>
          <a:p>
            <a:pPr marL="177800" indent="-177800" fontAlgn="base">
              <a:lnSpc>
                <a:spcPct val="110000"/>
              </a:lnSpc>
              <a:buClr>
                <a:srgbClr val="336699"/>
              </a:buClr>
              <a:buSzPct val="75000"/>
              <a:buFont typeface="Wingdings" pitchFamily="2" charset="2"/>
              <a:buChar char="n"/>
              <a:tabLst>
                <a:tab pos="1028700" algn="l"/>
                <a:tab pos="1714500" algn="l"/>
              </a:tabLst>
            </a:pPr>
            <a:endParaRPr lang="de-DE" altLang="zh-CN" b="0" i="0" dirty="0">
              <a:latin typeface="FrutigerNext LT Regular" pitchFamily="34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83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ISIS</a:t>
            </a:r>
            <a:r>
              <a:rPr lang="zh-CN" altLang="en-US" dirty="0"/>
              <a:t>快收敛配置</a:t>
            </a:r>
            <a:endParaRPr lang="en-US" dirty="0"/>
          </a:p>
        </p:txBody>
      </p:sp>
      <p:sp>
        <p:nvSpPr>
          <p:cNvPr id="50" name="Text Placeholder 2"/>
          <p:cNvSpPr txBox="1">
            <a:spLocks/>
          </p:cNvSpPr>
          <p:nvPr/>
        </p:nvSpPr>
        <p:spPr>
          <a:xfrm>
            <a:off x="912285" y="1233488"/>
            <a:ext cx="10560048" cy="1007380"/>
          </a:xfrm>
          <a:prstGeom prst="rect">
            <a:avLst/>
          </a:prstGeom>
        </p:spPr>
        <p:txBody>
          <a:bodyPr/>
          <a:lstStyle/>
          <a:p>
            <a:pPr marL="301625" indent="-301625" defTabSz="801688" fontAlgn="base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两台路由器互连，</a:t>
            </a:r>
            <a:r>
              <a:rPr lang="zh-CN" altLang="en-US" sz="2000" kern="0" dirty="0">
                <a:latin typeface="+mn-lt"/>
                <a:ea typeface="+mn-ea"/>
              </a:rPr>
              <a:t>并且两个路由器之间通过</a:t>
            </a:r>
            <a:r>
              <a:rPr lang="en-US" altLang="zh-CN" sz="2000" kern="0" dirty="0">
                <a:latin typeface="+mn-lt"/>
                <a:ea typeface="+mn-ea"/>
              </a:rPr>
              <a:t>IS-IS</a:t>
            </a:r>
            <a:r>
              <a:rPr lang="zh-CN" altLang="en-US" sz="2000" kern="0" dirty="0">
                <a:latin typeface="+mn-lt"/>
                <a:ea typeface="+mn-ea"/>
              </a:rPr>
              <a:t>协议实现互通。现要求通过</a:t>
            </a:r>
            <a:r>
              <a:rPr lang="en-US" altLang="zh-CN" sz="2000" kern="0" dirty="0">
                <a:latin typeface="+mn-lt"/>
                <a:ea typeface="+mn-ea"/>
              </a:rPr>
              <a:t>BFD</a:t>
            </a:r>
            <a:r>
              <a:rPr lang="zh-CN" altLang="en-US" sz="2000" kern="0" dirty="0">
                <a:latin typeface="+mn-lt"/>
                <a:ea typeface="+mn-ea"/>
              </a:rPr>
              <a:t>提高两台路由器的收敛速度。</a:t>
            </a:r>
          </a:p>
          <a:p>
            <a:pPr marL="301625" marR="0" lvl="0" indent="-301625" algn="l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矩形 26"/>
          <p:cNvSpPr/>
          <p:nvPr/>
        </p:nvSpPr>
        <p:spPr bwMode="auto">
          <a:xfrm>
            <a:off x="2399260" y="2459662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R1</a:t>
            </a:r>
          </a:p>
        </p:txBody>
      </p:sp>
      <p:sp>
        <p:nvSpPr>
          <p:cNvPr id="68" name="矩形 28"/>
          <p:cNvSpPr/>
          <p:nvPr/>
        </p:nvSpPr>
        <p:spPr bwMode="auto">
          <a:xfrm>
            <a:off x="8652284" y="2429298"/>
            <a:ext cx="1252492" cy="495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R2</a:t>
            </a:r>
          </a:p>
        </p:txBody>
      </p:sp>
      <p:pic>
        <p:nvPicPr>
          <p:cNvPr id="69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9096" y="2321578"/>
            <a:ext cx="650020" cy="531834"/>
          </a:xfrm>
          <a:prstGeom prst="rect">
            <a:avLst/>
          </a:prstGeom>
          <a:noFill/>
        </p:spPr>
      </p:pic>
      <p:pic>
        <p:nvPicPr>
          <p:cNvPr id="70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0373" y="2321578"/>
            <a:ext cx="650020" cy="531834"/>
          </a:xfrm>
          <a:prstGeom prst="rect">
            <a:avLst/>
          </a:prstGeom>
          <a:noFill/>
        </p:spPr>
      </p:pic>
      <p:cxnSp>
        <p:nvCxnSpPr>
          <p:cNvPr id="74" name="Straight Connector 14"/>
          <p:cNvCxnSpPr/>
          <p:nvPr/>
        </p:nvCxnSpPr>
        <p:spPr bwMode="auto">
          <a:xfrm>
            <a:off x="3789116" y="2564904"/>
            <a:ext cx="452125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矩形 25"/>
          <p:cNvSpPr/>
          <p:nvPr/>
        </p:nvSpPr>
        <p:spPr bwMode="auto">
          <a:xfrm>
            <a:off x="3719736" y="2240868"/>
            <a:ext cx="972108" cy="25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GE1/0/1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7" name="矩形 25"/>
          <p:cNvSpPr/>
          <p:nvPr/>
        </p:nvSpPr>
        <p:spPr bwMode="auto">
          <a:xfrm>
            <a:off x="7356140" y="2276872"/>
            <a:ext cx="10441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GE1/0/1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8" name="矩形 8"/>
          <p:cNvSpPr/>
          <p:nvPr/>
        </p:nvSpPr>
        <p:spPr>
          <a:xfrm>
            <a:off x="1019436" y="2906938"/>
            <a:ext cx="478853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buClr>
                <a:srgbClr val="CC9900"/>
              </a:buClr>
            </a:pPr>
            <a:r>
              <a:rPr lang="en-US" altLang="zh-CN" sz="1200" dirty="0" err="1">
                <a:latin typeface="+mn-ea"/>
                <a:ea typeface="+mn-ea"/>
              </a:rPr>
              <a:t>isis</a:t>
            </a:r>
            <a:r>
              <a:rPr lang="en-US" altLang="zh-CN" sz="1200" dirty="0">
                <a:latin typeface="+mn-ea"/>
                <a:ea typeface="+mn-ea"/>
              </a:rPr>
              <a:t> 1 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is-level level-2 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timer </a:t>
            </a:r>
            <a:r>
              <a:rPr lang="en-US" altLang="zh-CN" sz="1200" dirty="0" err="1">
                <a:latin typeface="+mn-ea"/>
                <a:ea typeface="+mn-ea"/>
              </a:rPr>
              <a:t>lsp</a:t>
            </a:r>
            <a:r>
              <a:rPr lang="en-US" altLang="zh-CN" sz="1200" dirty="0">
                <a:latin typeface="+mn-ea"/>
                <a:ea typeface="+mn-ea"/>
              </a:rPr>
              <a:t>-generation 1 1 120 level-2 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flash-flood level-2 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network-entity 10.0000.0000.0001.00 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timer </a:t>
            </a:r>
            <a:r>
              <a:rPr lang="en-US" altLang="zh-CN" sz="1200" dirty="0" err="1">
                <a:latin typeface="+mn-ea"/>
                <a:ea typeface="+mn-ea"/>
              </a:rPr>
              <a:t>spf</a:t>
            </a:r>
            <a:r>
              <a:rPr lang="en-US" altLang="zh-CN" sz="1200" dirty="0">
                <a:latin typeface="+mn-ea"/>
                <a:ea typeface="+mn-ea"/>
              </a:rPr>
              <a:t> 1 20 100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#</a:t>
            </a:r>
          </a:p>
          <a:p>
            <a:pPr>
              <a:buClr>
                <a:srgbClr val="CC9900"/>
              </a:buClr>
            </a:pPr>
            <a:r>
              <a:rPr lang="en-US" altLang="zh-CN" sz="1200" dirty="0" err="1">
                <a:latin typeface="+mn-ea"/>
                <a:ea typeface="+mn-ea"/>
              </a:rPr>
              <a:t>bfd</a:t>
            </a:r>
            <a:endParaRPr lang="en-US" altLang="zh-CN" sz="1200" dirty="0">
              <a:latin typeface="+mn-ea"/>
              <a:ea typeface="+mn-ea"/>
            </a:endParaRPr>
          </a:p>
          <a:p>
            <a:pPr>
              <a:buClr>
                <a:srgbClr val="CC9900"/>
              </a:buClr>
            </a:pPr>
            <a:r>
              <a:rPr lang="en-US" altLang="zh-CN" sz="1200" dirty="0" err="1">
                <a:latin typeface="+mn-ea"/>
                <a:ea typeface="+mn-ea"/>
              </a:rPr>
              <a:t>bfd</a:t>
            </a:r>
            <a:r>
              <a:rPr lang="en-US" altLang="zh-CN" sz="1200" dirty="0">
                <a:latin typeface="+mn-ea"/>
                <a:ea typeface="+mn-ea"/>
              </a:rPr>
              <a:t> </a:t>
            </a:r>
            <a:r>
              <a:rPr lang="en-US" altLang="zh-CN" sz="1200" dirty="0" err="1">
                <a:latin typeface="+mn-ea"/>
                <a:ea typeface="+mn-ea"/>
              </a:rPr>
              <a:t>atob</a:t>
            </a:r>
            <a:r>
              <a:rPr lang="en-US" altLang="zh-CN" sz="1200" dirty="0">
                <a:latin typeface="+mn-ea"/>
                <a:ea typeface="+mn-ea"/>
              </a:rPr>
              <a:t> bind peer-</a:t>
            </a:r>
            <a:r>
              <a:rPr lang="en-US" altLang="zh-CN" sz="1200" dirty="0" err="1">
                <a:latin typeface="+mn-ea"/>
                <a:ea typeface="+mn-ea"/>
              </a:rPr>
              <a:t>ip</a:t>
            </a:r>
            <a:r>
              <a:rPr lang="en-US" altLang="zh-CN" sz="1200" dirty="0">
                <a:latin typeface="+mn-ea"/>
                <a:ea typeface="+mn-ea"/>
              </a:rPr>
              <a:t> 10.1.1.2 interface GigabitEthernet1/0/1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 discriminator local 1 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discriminator remote 2 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Commit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#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</a:rPr>
              <a:t>interface GigabitEthernet1/0/1</a:t>
            </a:r>
          </a:p>
          <a:p>
            <a:pPr>
              <a:buClr>
                <a:srgbClr val="CC9900"/>
              </a:buClr>
            </a:pPr>
            <a:r>
              <a:rPr lang="en-US" altLang="zh-CN" sz="1200" dirty="0" err="1">
                <a:latin typeface="+mn-ea"/>
              </a:rPr>
              <a:t>isis</a:t>
            </a:r>
            <a:r>
              <a:rPr lang="en-US" altLang="zh-CN" sz="1200" dirty="0">
                <a:latin typeface="+mn-ea"/>
              </a:rPr>
              <a:t> </a:t>
            </a:r>
            <a:r>
              <a:rPr lang="en-US" altLang="zh-CN" sz="1200" dirty="0" err="1">
                <a:latin typeface="+mn-ea"/>
              </a:rPr>
              <a:t>bfd</a:t>
            </a:r>
            <a:r>
              <a:rPr lang="en-US" altLang="zh-CN" sz="1200" dirty="0">
                <a:latin typeface="+mn-ea"/>
              </a:rPr>
              <a:t> static</a:t>
            </a:r>
          </a:p>
        </p:txBody>
      </p:sp>
      <p:sp>
        <p:nvSpPr>
          <p:cNvPr id="80" name="矩形 8"/>
          <p:cNvSpPr/>
          <p:nvPr/>
        </p:nvSpPr>
        <p:spPr>
          <a:xfrm>
            <a:off x="6600056" y="2913325"/>
            <a:ext cx="4872277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buClr>
                <a:srgbClr val="CC9900"/>
              </a:buClr>
            </a:pPr>
            <a:r>
              <a:rPr lang="en-US" altLang="zh-CN" sz="1200" dirty="0" err="1">
                <a:latin typeface="+mn-ea"/>
                <a:ea typeface="+mn-ea"/>
              </a:rPr>
              <a:t>isis</a:t>
            </a:r>
            <a:r>
              <a:rPr lang="en-US" altLang="zh-CN" sz="1200" dirty="0">
                <a:latin typeface="+mn-ea"/>
                <a:ea typeface="+mn-ea"/>
              </a:rPr>
              <a:t> 1 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is-level level-2 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timer </a:t>
            </a:r>
            <a:r>
              <a:rPr lang="en-US" altLang="zh-CN" sz="1200" dirty="0" err="1">
                <a:latin typeface="+mn-ea"/>
                <a:ea typeface="+mn-ea"/>
              </a:rPr>
              <a:t>lsp</a:t>
            </a:r>
            <a:r>
              <a:rPr lang="en-US" altLang="zh-CN" sz="1200" dirty="0">
                <a:latin typeface="+mn-ea"/>
                <a:ea typeface="+mn-ea"/>
              </a:rPr>
              <a:t>-generation 1 1 120 level-2 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flash-flood level-2 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network-entity 10.0000.0000.0002.00 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timer </a:t>
            </a:r>
            <a:r>
              <a:rPr lang="en-US" altLang="zh-CN" sz="1200" dirty="0" err="1">
                <a:latin typeface="+mn-ea"/>
                <a:ea typeface="+mn-ea"/>
              </a:rPr>
              <a:t>spf</a:t>
            </a:r>
            <a:r>
              <a:rPr lang="en-US" altLang="zh-CN" sz="1200" dirty="0">
                <a:latin typeface="+mn-ea"/>
                <a:ea typeface="+mn-ea"/>
              </a:rPr>
              <a:t> 1 20 100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#</a:t>
            </a:r>
          </a:p>
          <a:p>
            <a:pPr>
              <a:buClr>
                <a:srgbClr val="CC9900"/>
              </a:buClr>
            </a:pPr>
            <a:r>
              <a:rPr lang="en-US" altLang="zh-CN" sz="1200" dirty="0" err="1">
                <a:latin typeface="+mn-ea"/>
              </a:rPr>
              <a:t>bfd</a:t>
            </a:r>
            <a:endParaRPr lang="en-US" altLang="zh-CN" sz="1200" dirty="0">
              <a:latin typeface="+mn-ea"/>
            </a:endParaRPr>
          </a:p>
          <a:p>
            <a:pPr>
              <a:buClr>
                <a:srgbClr val="CC9900"/>
              </a:buClr>
            </a:pPr>
            <a:r>
              <a:rPr lang="en-US" altLang="zh-CN" sz="1200" dirty="0" err="1">
                <a:latin typeface="+mn-ea"/>
                <a:ea typeface="+mn-ea"/>
              </a:rPr>
              <a:t>bfd</a:t>
            </a:r>
            <a:r>
              <a:rPr lang="en-US" altLang="zh-CN" sz="1200" dirty="0">
                <a:latin typeface="+mn-ea"/>
                <a:ea typeface="+mn-ea"/>
              </a:rPr>
              <a:t> </a:t>
            </a:r>
            <a:r>
              <a:rPr lang="en-US" altLang="zh-CN" sz="1200" dirty="0" err="1">
                <a:latin typeface="+mn-ea"/>
                <a:ea typeface="+mn-ea"/>
              </a:rPr>
              <a:t>atob</a:t>
            </a:r>
            <a:r>
              <a:rPr lang="en-US" altLang="zh-CN" sz="1200" dirty="0">
                <a:latin typeface="+mn-ea"/>
                <a:ea typeface="+mn-ea"/>
              </a:rPr>
              <a:t> bind peer-</a:t>
            </a:r>
            <a:r>
              <a:rPr lang="en-US" altLang="zh-CN" sz="1200" dirty="0" err="1">
                <a:latin typeface="+mn-ea"/>
                <a:ea typeface="+mn-ea"/>
              </a:rPr>
              <a:t>ip</a:t>
            </a:r>
            <a:r>
              <a:rPr lang="en-US" altLang="zh-CN" sz="1200" dirty="0">
                <a:latin typeface="+mn-ea"/>
                <a:ea typeface="+mn-ea"/>
              </a:rPr>
              <a:t> 10.1.1.1 interface GigabitEthernet1/0/1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 discriminator local 2 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discriminator remote 1 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Commit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#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</a:rPr>
              <a:t>interface GigabitEthernet1/0/1</a:t>
            </a:r>
          </a:p>
          <a:p>
            <a:pPr>
              <a:buClr>
                <a:srgbClr val="CC9900"/>
              </a:buClr>
            </a:pPr>
            <a:r>
              <a:rPr lang="en-US" altLang="zh-CN" sz="1200" dirty="0" err="1">
                <a:latin typeface="+mn-ea"/>
              </a:rPr>
              <a:t>isis</a:t>
            </a:r>
            <a:r>
              <a:rPr lang="en-US" altLang="zh-CN" sz="1200" dirty="0">
                <a:latin typeface="+mn-ea"/>
              </a:rPr>
              <a:t> </a:t>
            </a:r>
            <a:r>
              <a:rPr lang="en-US" altLang="zh-CN" sz="1200" dirty="0" err="1">
                <a:latin typeface="+mn-ea"/>
              </a:rPr>
              <a:t>bfd</a:t>
            </a:r>
            <a:r>
              <a:rPr lang="en-US" altLang="zh-CN" sz="1200" dirty="0">
                <a:latin typeface="+mn-ea"/>
              </a:rPr>
              <a:t> static</a:t>
            </a:r>
          </a:p>
        </p:txBody>
      </p:sp>
    </p:spTree>
    <p:extLst>
      <p:ext uri="{BB962C8B-B14F-4D97-AF65-F5344CB8AC3E}">
        <p14:creationId xmlns:p14="http://schemas.microsoft.com/office/powerpoint/2010/main" val="266883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/>
              <a:t>ISIS</a:t>
            </a:r>
            <a:r>
              <a:rPr lang="zh-CN" altLang="en-US" b="1" dirty="0"/>
              <a:t>高级特性</a:t>
            </a:r>
            <a:endParaRPr lang="en-US" altLang="zh-CN" b="1" dirty="0"/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快速收敛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dirty="0"/>
              <a:t>ISIS </a:t>
            </a:r>
            <a:r>
              <a:rPr lang="zh-CN" altLang="en-US" dirty="0"/>
              <a:t>管理标记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 LSP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分片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路由过滤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ISISv6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基本原理与配置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双栈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应用案例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基本特性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715792"/>
          </a:xfrm>
        </p:spPr>
        <p:txBody>
          <a:bodyPr/>
          <a:lstStyle/>
          <a:p>
            <a:r>
              <a:rPr lang="zh-CN" altLang="en-US" sz="2000" dirty="0">
                <a:latin typeface="+mn-ea"/>
              </a:rPr>
              <a:t>管理标记特性允许在</a:t>
            </a:r>
            <a:r>
              <a:rPr lang="en-US" altLang="zh-CN" sz="2000" dirty="0">
                <a:latin typeface="+mn-ea"/>
              </a:rPr>
              <a:t>IS-IS</a:t>
            </a:r>
            <a:r>
              <a:rPr lang="zh-CN" altLang="en-US" sz="2000" dirty="0">
                <a:latin typeface="+mn-ea"/>
              </a:rPr>
              <a:t>域中通过管理标记对</a:t>
            </a:r>
            <a:r>
              <a:rPr lang="en-US" altLang="zh-CN" sz="2000" dirty="0">
                <a:latin typeface="+mn-ea"/>
              </a:rPr>
              <a:t>IP</a:t>
            </a:r>
            <a:r>
              <a:rPr lang="zh-CN" altLang="en-US" sz="2000" dirty="0">
                <a:latin typeface="+mn-ea"/>
              </a:rPr>
              <a:t>地址前缀进行控制，可以达到简化管理。其用途包括控制不同级别和不同区域间的路由引入，以及在同一路由器上运行的</a:t>
            </a:r>
            <a:r>
              <a:rPr lang="en-US" altLang="zh-CN" sz="2000" dirty="0">
                <a:latin typeface="+mn-ea"/>
              </a:rPr>
              <a:t>IS-IS</a:t>
            </a:r>
            <a:r>
              <a:rPr lang="zh-CN" altLang="en-US" sz="2000" dirty="0">
                <a:latin typeface="+mn-ea"/>
              </a:rPr>
              <a:t>多实例。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管理标记值与某些属性相关联。当</a:t>
            </a:r>
            <a:r>
              <a:rPr lang="en-US" altLang="zh-CN" sz="2000" dirty="0">
                <a:latin typeface="+mn-ea"/>
              </a:rPr>
              <a:t>cost-</a:t>
            </a:r>
            <a:r>
              <a:rPr lang="en-US" altLang="zh-CN" sz="2000" dirty="0" err="1">
                <a:latin typeface="+mn-ea"/>
              </a:rPr>
              <a:t>sytle</a:t>
            </a:r>
            <a:r>
              <a:rPr lang="zh-CN" altLang="en-US" sz="2000" dirty="0">
                <a:latin typeface="+mn-ea"/>
              </a:rPr>
              <a:t>为</a:t>
            </a:r>
            <a:r>
              <a:rPr lang="en-US" altLang="zh-CN" sz="2000" dirty="0">
                <a:latin typeface="+mn-ea"/>
              </a:rPr>
              <a:t>wide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wide-compatible</a:t>
            </a:r>
            <a:r>
              <a:rPr lang="zh-CN" altLang="en-US" sz="2000" dirty="0">
                <a:latin typeface="+mn-ea"/>
              </a:rPr>
              <a:t>或</a:t>
            </a:r>
            <a:r>
              <a:rPr lang="en-US" altLang="zh-CN" sz="2000" dirty="0">
                <a:latin typeface="+mn-ea"/>
              </a:rPr>
              <a:t>compatible</a:t>
            </a:r>
            <a:r>
              <a:rPr lang="zh-CN" altLang="en-US" sz="2000" dirty="0">
                <a:latin typeface="+mn-ea"/>
              </a:rPr>
              <a:t>时，如果发布可达的</a:t>
            </a:r>
            <a:r>
              <a:rPr lang="en-US" altLang="zh-CN" sz="2000" dirty="0">
                <a:latin typeface="+mn-ea"/>
              </a:rPr>
              <a:t>IP</a:t>
            </a:r>
            <a:r>
              <a:rPr lang="zh-CN" altLang="en-US" sz="2000" dirty="0">
                <a:latin typeface="+mn-ea"/>
              </a:rPr>
              <a:t>地址前缀具有该属性，</a:t>
            </a:r>
            <a:r>
              <a:rPr lang="en-US" altLang="zh-CN" sz="2000" dirty="0">
                <a:latin typeface="+mn-ea"/>
              </a:rPr>
              <a:t>IS-IS</a:t>
            </a:r>
            <a:r>
              <a:rPr lang="zh-CN" altLang="en-US" sz="2000" dirty="0">
                <a:latin typeface="+mn-ea"/>
              </a:rPr>
              <a:t>会将管理标记加入到该前缀的</a:t>
            </a:r>
            <a:r>
              <a:rPr lang="en-US" altLang="zh-CN" sz="2000" dirty="0">
                <a:latin typeface="+mn-ea"/>
              </a:rPr>
              <a:t>IP</a:t>
            </a:r>
            <a:r>
              <a:rPr lang="zh-CN" altLang="en-US" sz="2000" dirty="0">
                <a:latin typeface="+mn-ea"/>
              </a:rPr>
              <a:t>可达信息</a:t>
            </a:r>
            <a:r>
              <a:rPr lang="en-US" altLang="zh-CN" sz="2000" dirty="0">
                <a:latin typeface="+mn-ea"/>
              </a:rPr>
              <a:t>TLV</a:t>
            </a:r>
            <a:r>
              <a:rPr lang="zh-CN" altLang="en-US" sz="2000" dirty="0">
                <a:latin typeface="+mn-ea"/>
              </a:rPr>
              <a:t>中。这样，管理标记就会随着前缀发布到整个路由域。</a:t>
            </a:r>
          </a:p>
        </p:txBody>
      </p: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工作原理</a:t>
            </a:r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31404" y="3789040"/>
            <a:ext cx="10560048" cy="1692188"/>
          </a:xfrm>
        </p:spPr>
        <p:txBody>
          <a:bodyPr/>
          <a:lstStyle/>
          <a:p>
            <a:r>
              <a:rPr lang="en-US" altLang="zh-CN" sz="2000" dirty="0">
                <a:latin typeface="+mn-ea"/>
              </a:rPr>
              <a:t>R1</a:t>
            </a:r>
            <a:r>
              <a:rPr lang="zh-CN" altLang="en-US" sz="2000" dirty="0">
                <a:latin typeface="+mn-ea"/>
              </a:rPr>
              <a:t>需要与处于</a:t>
            </a:r>
            <a:r>
              <a:rPr lang="en-US" altLang="zh-CN" sz="2000" dirty="0">
                <a:latin typeface="+mn-ea"/>
              </a:rPr>
              <a:t>area2</a:t>
            </a:r>
            <a:r>
              <a:rPr lang="zh-CN" altLang="en-US" sz="2000" dirty="0">
                <a:latin typeface="+mn-ea"/>
              </a:rPr>
              <a:t>区域的</a:t>
            </a:r>
            <a:r>
              <a:rPr lang="en-US" altLang="zh-CN" sz="2000" dirty="0">
                <a:latin typeface="+mn-ea"/>
              </a:rPr>
              <a:t>R2</a:t>
            </a:r>
            <a:r>
              <a:rPr lang="zh-CN" altLang="en-US" sz="2000" dirty="0">
                <a:latin typeface="+mn-ea"/>
              </a:rPr>
              <a:t>相互通信，且为了保证信息安全，</a:t>
            </a:r>
            <a:r>
              <a:rPr lang="en-US" altLang="zh-CN" sz="2000" dirty="0">
                <a:latin typeface="+mn-ea"/>
              </a:rPr>
              <a:t>area2</a:t>
            </a:r>
            <a:r>
              <a:rPr lang="zh-CN" altLang="en-US" sz="2000" dirty="0">
                <a:latin typeface="+mn-ea"/>
              </a:rPr>
              <a:t>区域内的路由器不能收到</a:t>
            </a:r>
            <a:r>
              <a:rPr lang="en-US" altLang="zh-CN" sz="2000" dirty="0">
                <a:latin typeface="+mn-ea"/>
              </a:rPr>
              <a:t>R1</a:t>
            </a:r>
            <a:r>
              <a:rPr lang="zh-CN" altLang="en-US" sz="2000" dirty="0">
                <a:latin typeface="+mn-ea"/>
              </a:rPr>
              <a:t>发送的报文信息。首先，可以给</a:t>
            </a:r>
            <a:r>
              <a:rPr lang="en-US" altLang="zh-CN" sz="2000" dirty="0">
                <a:latin typeface="+mn-ea"/>
              </a:rPr>
              <a:t>R1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R2</a:t>
            </a:r>
            <a:r>
              <a:rPr lang="zh-CN" altLang="en-US" sz="2000" dirty="0">
                <a:latin typeface="+mn-ea"/>
              </a:rPr>
              <a:t>使能了</a:t>
            </a:r>
            <a:r>
              <a:rPr lang="en-US" altLang="zh-CN" sz="2000" dirty="0">
                <a:latin typeface="+mn-ea"/>
              </a:rPr>
              <a:t>IS-IS</a:t>
            </a:r>
            <a:r>
              <a:rPr lang="zh-CN" altLang="en-US" sz="2000" dirty="0">
                <a:latin typeface="+mn-ea"/>
              </a:rPr>
              <a:t>的接口配置相同的管理标记值</a:t>
            </a:r>
            <a:r>
              <a:rPr lang="en-US" altLang="zh-CN" sz="2000" dirty="0">
                <a:latin typeface="+mn-ea"/>
              </a:rPr>
              <a:t>tag</a:t>
            </a:r>
            <a:r>
              <a:rPr lang="zh-CN" altLang="en-US" sz="2000" dirty="0">
                <a:latin typeface="+mn-ea"/>
              </a:rPr>
              <a:t>。然后在</a:t>
            </a:r>
            <a:r>
              <a:rPr lang="en-US" altLang="zh-CN" sz="2000" dirty="0">
                <a:latin typeface="+mn-ea"/>
              </a:rPr>
              <a:t>area1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Level-1-2</a:t>
            </a:r>
            <a:r>
              <a:rPr lang="zh-CN" altLang="en-US" sz="2000" dirty="0">
                <a:latin typeface="+mn-ea"/>
              </a:rPr>
              <a:t>路由器做从</a:t>
            </a:r>
            <a:r>
              <a:rPr lang="en-US" altLang="zh-CN" sz="2000" dirty="0">
                <a:latin typeface="+mn-ea"/>
              </a:rPr>
              <a:t>Level-2</a:t>
            </a:r>
            <a:r>
              <a:rPr lang="zh-CN" altLang="en-US" sz="2000" dirty="0">
                <a:latin typeface="+mn-ea"/>
              </a:rPr>
              <a:t>到</a:t>
            </a:r>
            <a:r>
              <a:rPr lang="en-US" altLang="zh-CN" sz="2000" dirty="0">
                <a:latin typeface="+mn-ea"/>
              </a:rPr>
              <a:t>Level-1</a:t>
            </a:r>
            <a:r>
              <a:rPr lang="zh-CN" altLang="en-US" sz="2000" dirty="0">
                <a:latin typeface="+mn-ea"/>
              </a:rPr>
              <a:t>区域的路由渗透时，应用匹配指定的</a:t>
            </a:r>
            <a:r>
              <a:rPr lang="en-US" altLang="zh-CN" sz="2000" dirty="0">
                <a:latin typeface="+mn-ea"/>
              </a:rPr>
              <a:t>tag</a:t>
            </a:r>
            <a:r>
              <a:rPr lang="zh-CN" altLang="en-US" sz="2000" dirty="0">
                <a:latin typeface="+mn-ea"/>
              </a:rPr>
              <a:t>。这样就可以满足</a:t>
            </a:r>
            <a:r>
              <a:rPr lang="en-US" altLang="zh-CN" sz="2000" dirty="0">
                <a:latin typeface="+mn-ea"/>
              </a:rPr>
              <a:t>R1</a:t>
            </a:r>
            <a:r>
              <a:rPr lang="zh-CN" altLang="en-US" sz="2000" dirty="0">
                <a:latin typeface="+mn-ea"/>
              </a:rPr>
              <a:t>在与</a:t>
            </a:r>
            <a:r>
              <a:rPr lang="en-US" altLang="zh-CN" sz="2000" dirty="0">
                <a:latin typeface="+mn-ea"/>
              </a:rPr>
              <a:t>area2</a:t>
            </a:r>
            <a:r>
              <a:rPr lang="zh-CN" altLang="en-US" sz="2000" dirty="0">
                <a:latin typeface="+mn-ea"/>
              </a:rPr>
              <a:t>区域通信时，仅与</a:t>
            </a:r>
            <a:r>
              <a:rPr lang="en-US" altLang="zh-CN" sz="2000" dirty="0">
                <a:latin typeface="+mn-ea"/>
              </a:rPr>
              <a:t>R2</a:t>
            </a:r>
            <a:r>
              <a:rPr lang="zh-CN" altLang="en-US" sz="2000" dirty="0">
                <a:latin typeface="+mn-ea"/>
              </a:rPr>
              <a:t>进行通信。</a:t>
            </a:r>
            <a:endParaRPr lang="en-US" altLang="zh-CN" sz="2000" dirty="0">
              <a:latin typeface="+mn-ea"/>
            </a:endParaRPr>
          </a:p>
        </p:txBody>
      </p:sp>
      <p:sp>
        <p:nvSpPr>
          <p:cNvPr id="4" name="矩形 26"/>
          <p:cNvSpPr/>
          <p:nvPr/>
        </p:nvSpPr>
        <p:spPr bwMode="auto">
          <a:xfrm>
            <a:off x="911424" y="1916832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R1</a:t>
            </a:r>
          </a:p>
        </p:txBody>
      </p:sp>
      <p:pic>
        <p:nvPicPr>
          <p:cNvPr id="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9252" y="1772816"/>
            <a:ext cx="650020" cy="531834"/>
          </a:xfrm>
          <a:prstGeom prst="rect">
            <a:avLst/>
          </a:prstGeom>
          <a:noFill/>
        </p:spPr>
      </p:pic>
      <p:sp>
        <p:nvSpPr>
          <p:cNvPr id="6" name="矩形 26"/>
          <p:cNvSpPr/>
          <p:nvPr/>
        </p:nvSpPr>
        <p:spPr bwMode="auto">
          <a:xfrm>
            <a:off x="3695404" y="2423658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L12</a:t>
            </a:r>
          </a:p>
        </p:txBody>
      </p:sp>
      <p:pic>
        <p:nvPicPr>
          <p:cNvPr id="7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3488" y="1781042"/>
            <a:ext cx="650020" cy="531834"/>
          </a:xfrm>
          <a:prstGeom prst="rect">
            <a:avLst/>
          </a:prstGeom>
          <a:noFill/>
        </p:spPr>
      </p:pic>
      <p:pic>
        <p:nvPicPr>
          <p:cNvPr id="8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0036" y="1772816"/>
            <a:ext cx="650020" cy="531834"/>
          </a:xfrm>
          <a:prstGeom prst="rect">
            <a:avLst/>
          </a:prstGeom>
          <a:noFill/>
        </p:spPr>
      </p:pic>
      <p:sp>
        <p:nvSpPr>
          <p:cNvPr id="9" name="矩形 26"/>
          <p:cNvSpPr/>
          <p:nvPr/>
        </p:nvSpPr>
        <p:spPr bwMode="auto">
          <a:xfrm>
            <a:off x="8004212" y="2384884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L12</a:t>
            </a:r>
          </a:p>
        </p:txBody>
      </p:sp>
      <p:pic>
        <p:nvPicPr>
          <p:cNvPr id="10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7984" y="1808820"/>
            <a:ext cx="650020" cy="531834"/>
          </a:xfrm>
          <a:prstGeom prst="rect">
            <a:avLst/>
          </a:prstGeom>
          <a:noFill/>
        </p:spPr>
      </p:pic>
      <p:sp>
        <p:nvSpPr>
          <p:cNvPr id="11" name="矩形 26"/>
          <p:cNvSpPr/>
          <p:nvPr/>
        </p:nvSpPr>
        <p:spPr bwMode="auto">
          <a:xfrm>
            <a:off x="10500160" y="2387654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</a:t>
            </a:r>
          </a:p>
        </p:txBody>
      </p:sp>
      <p:pic>
        <p:nvPicPr>
          <p:cNvPr id="12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236" y="1817046"/>
            <a:ext cx="650020" cy="531834"/>
          </a:xfrm>
          <a:prstGeom prst="rect">
            <a:avLst/>
          </a:prstGeom>
          <a:noFill/>
        </p:spPr>
      </p:pic>
      <p:sp>
        <p:nvSpPr>
          <p:cNvPr id="13" name="矩形 26"/>
          <p:cNvSpPr/>
          <p:nvPr/>
        </p:nvSpPr>
        <p:spPr bwMode="auto">
          <a:xfrm>
            <a:off x="1451484" y="2348880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</a:t>
            </a:r>
          </a:p>
        </p:txBody>
      </p:sp>
      <p:sp>
        <p:nvSpPr>
          <p:cNvPr id="14" name="矩形 26"/>
          <p:cNvSpPr/>
          <p:nvPr/>
        </p:nvSpPr>
        <p:spPr bwMode="auto">
          <a:xfrm>
            <a:off x="5879976" y="2348880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L2</a:t>
            </a:r>
          </a:p>
        </p:txBody>
      </p:sp>
      <p:pic>
        <p:nvPicPr>
          <p:cNvPr id="1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9616" y="2672916"/>
            <a:ext cx="650020" cy="531834"/>
          </a:xfrm>
          <a:prstGeom prst="rect">
            <a:avLst/>
          </a:prstGeom>
          <a:noFill/>
        </p:spPr>
      </p:pic>
      <p:pic>
        <p:nvPicPr>
          <p:cNvPr id="16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72364" y="2744924"/>
            <a:ext cx="650020" cy="531834"/>
          </a:xfrm>
          <a:prstGeom prst="rect">
            <a:avLst/>
          </a:prstGeom>
          <a:noFill/>
        </p:spPr>
      </p:pic>
      <p:cxnSp>
        <p:nvCxnSpPr>
          <p:cNvPr id="17" name="Straight Connector 14"/>
          <p:cNvCxnSpPr>
            <a:stCxn id="5" idx="3"/>
            <a:endCxn id="7" idx="1"/>
          </p:cNvCxnSpPr>
          <p:nvPr/>
        </p:nvCxnSpPr>
        <p:spPr bwMode="auto">
          <a:xfrm>
            <a:off x="2229272" y="2038733"/>
            <a:ext cx="1474216" cy="822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4"/>
          <p:cNvCxnSpPr>
            <a:stCxn id="5" idx="2"/>
            <a:endCxn id="15" idx="1"/>
          </p:cNvCxnSpPr>
          <p:nvPr/>
        </p:nvCxnSpPr>
        <p:spPr bwMode="auto">
          <a:xfrm>
            <a:off x="1904262" y="2304650"/>
            <a:ext cx="735354" cy="63418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14"/>
          <p:cNvCxnSpPr>
            <a:stCxn id="15" idx="3"/>
            <a:endCxn id="7" idx="2"/>
          </p:cNvCxnSpPr>
          <p:nvPr/>
        </p:nvCxnSpPr>
        <p:spPr bwMode="auto">
          <a:xfrm flipV="1">
            <a:off x="3289636" y="2312876"/>
            <a:ext cx="738862" cy="62595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14"/>
          <p:cNvCxnSpPr>
            <a:stCxn id="7" idx="3"/>
            <a:endCxn id="8" idx="1"/>
          </p:cNvCxnSpPr>
          <p:nvPr/>
        </p:nvCxnSpPr>
        <p:spPr bwMode="auto">
          <a:xfrm flipV="1">
            <a:off x="4353508" y="2038733"/>
            <a:ext cx="1596528" cy="822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4"/>
          <p:cNvCxnSpPr>
            <a:stCxn id="8" idx="3"/>
            <a:endCxn id="10" idx="1"/>
          </p:cNvCxnSpPr>
          <p:nvPr/>
        </p:nvCxnSpPr>
        <p:spPr bwMode="auto">
          <a:xfrm>
            <a:off x="6600056" y="2038733"/>
            <a:ext cx="1567928" cy="3600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14"/>
          <p:cNvCxnSpPr>
            <a:stCxn id="10" idx="3"/>
            <a:endCxn id="12" idx="1"/>
          </p:cNvCxnSpPr>
          <p:nvPr/>
        </p:nvCxnSpPr>
        <p:spPr bwMode="auto">
          <a:xfrm>
            <a:off x="8818004" y="2074737"/>
            <a:ext cx="1618232" cy="822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14"/>
          <p:cNvCxnSpPr>
            <a:stCxn id="10" idx="2"/>
            <a:endCxn id="16" idx="1"/>
          </p:cNvCxnSpPr>
          <p:nvPr/>
        </p:nvCxnSpPr>
        <p:spPr bwMode="auto">
          <a:xfrm>
            <a:off x="8492994" y="2340654"/>
            <a:ext cx="879370" cy="6701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14"/>
          <p:cNvCxnSpPr>
            <a:stCxn id="16" idx="3"/>
            <a:endCxn id="12" idx="2"/>
          </p:cNvCxnSpPr>
          <p:nvPr/>
        </p:nvCxnSpPr>
        <p:spPr bwMode="auto">
          <a:xfrm flipV="1">
            <a:off x="10022384" y="2348880"/>
            <a:ext cx="738862" cy="66196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矩形 26"/>
          <p:cNvSpPr/>
          <p:nvPr/>
        </p:nvSpPr>
        <p:spPr bwMode="auto">
          <a:xfrm>
            <a:off x="10896204" y="1955606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R2</a:t>
            </a:r>
          </a:p>
        </p:txBody>
      </p:sp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947428" y="1232756"/>
            <a:ext cx="3852428" cy="2268252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矩形 26"/>
          <p:cNvSpPr/>
          <p:nvPr/>
        </p:nvSpPr>
        <p:spPr bwMode="auto">
          <a:xfrm>
            <a:off x="2603612" y="3212976"/>
            <a:ext cx="852424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</a:t>
            </a:r>
          </a:p>
        </p:txBody>
      </p:sp>
      <p:sp>
        <p:nvSpPr>
          <p:cNvPr id="48" name="矩形 26"/>
          <p:cNvSpPr/>
          <p:nvPr/>
        </p:nvSpPr>
        <p:spPr bwMode="auto">
          <a:xfrm>
            <a:off x="9300356" y="3248980"/>
            <a:ext cx="85242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</a:t>
            </a:r>
          </a:p>
        </p:txBody>
      </p:sp>
      <p:sp>
        <p:nvSpPr>
          <p:cNvPr id="49" name="Oval 3"/>
          <p:cNvSpPr>
            <a:spLocks noChangeArrowheads="1"/>
          </p:cNvSpPr>
          <p:nvPr/>
        </p:nvSpPr>
        <p:spPr bwMode="auto">
          <a:xfrm>
            <a:off x="7680176" y="1268760"/>
            <a:ext cx="3852428" cy="2268252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矩形 26"/>
          <p:cNvSpPr/>
          <p:nvPr/>
        </p:nvSpPr>
        <p:spPr bwMode="auto">
          <a:xfrm>
            <a:off x="2495600" y="1412776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area1</a:t>
            </a:r>
          </a:p>
        </p:txBody>
      </p:sp>
      <p:sp>
        <p:nvSpPr>
          <p:cNvPr id="51" name="矩形 26"/>
          <p:cNvSpPr/>
          <p:nvPr/>
        </p:nvSpPr>
        <p:spPr bwMode="auto">
          <a:xfrm>
            <a:off x="9228348" y="1451550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area2</a:t>
            </a:r>
          </a:p>
        </p:txBody>
      </p: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工作原理</a:t>
            </a:r>
            <a:r>
              <a:rPr lang="en-US" altLang="zh-CN" dirty="0"/>
              <a:t>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31404" y="3933056"/>
            <a:ext cx="10560048" cy="1116124"/>
          </a:xfrm>
        </p:spPr>
        <p:txBody>
          <a:bodyPr/>
          <a:lstStyle/>
          <a:p>
            <a:r>
              <a:rPr lang="en-US" altLang="zh-CN" sz="2000" dirty="0">
                <a:latin typeface="+mn-ea"/>
              </a:rPr>
              <a:t>Tag</a:t>
            </a:r>
            <a:r>
              <a:rPr lang="zh-CN" altLang="en-US" sz="2000" dirty="0">
                <a:latin typeface="+mn-ea"/>
              </a:rPr>
              <a:t>管理标记应用以后，</a:t>
            </a:r>
            <a:r>
              <a:rPr lang="en-US" altLang="zh-CN" sz="2000" dirty="0">
                <a:latin typeface="+mn-ea"/>
              </a:rPr>
              <a:t>area1</a:t>
            </a:r>
            <a:r>
              <a:rPr lang="zh-CN" altLang="en-US" sz="2000" dirty="0">
                <a:latin typeface="+mn-ea"/>
              </a:rPr>
              <a:t>内的</a:t>
            </a:r>
            <a:r>
              <a:rPr lang="en-US" altLang="zh-CN" sz="2000" dirty="0">
                <a:latin typeface="+mn-ea"/>
              </a:rPr>
              <a:t>R1</a:t>
            </a:r>
            <a:r>
              <a:rPr lang="zh-CN" altLang="en-US" sz="2000" dirty="0">
                <a:latin typeface="+mn-ea"/>
              </a:rPr>
              <a:t>路由器的仅能看到</a:t>
            </a:r>
            <a:r>
              <a:rPr lang="en-US" altLang="zh-CN" sz="2000" dirty="0">
                <a:latin typeface="+mn-ea"/>
              </a:rPr>
              <a:t>area2</a:t>
            </a:r>
            <a:r>
              <a:rPr lang="zh-CN" altLang="en-US" sz="2000" dirty="0">
                <a:latin typeface="+mn-ea"/>
              </a:rPr>
              <a:t>内的</a:t>
            </a:r>
            <a:r>
              <a:rPr lang="en-US" altLang="zh-CN" sz="2000" dirty="0">
                <a:latin typeface="+mn-ea"/>
              </a:rPr>
              <a:t>R2</a:t>
            </a:r>
            <a:r>
              <a:rPr lang="zh-CN" altLang="en-US" sz="2000" dirty="0">
                <a:latin typeface="+mn-ea"/>
              </a:rPr>
              <a:t>路由器</a:t>
            </a:r>
            <a:endParaRPr lang="en-US" altLang="zh-CN" sz="2000" dirty="0">
              <a:latin typeface="+mn-ea"/>
            </a:endParaRPr>
          </a:p>
        </p:txBody>
      </p:sp>
      <p:sp>
        <p:nvSpPr>
          <p:cNvPr id="4" name="矩形 26"/>
          <p:cNvSpPr/>
          <p:nvPr/>
        </p:nvSpPr>
        <p:spPr bwMode="auto">
          <a:xfrm>
            <a:off x="911424" y="2276872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R1</a:t>
            </a:r>
          </a:p>
        </p:txBody>
      </p:sp>
      <p:pic>
        <p:nvPicPr>
          <p:cNvPr id="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9252" y="2132856"/>
            <a:ext cx="650020" cy="531834"/>
          </a:xfrm>
          <a:prstGeom prst="rect">
            <a:avLst/>
          </a:prstGeom>
          <a:noFill/>
        </p:spPr>
      </p:pic>
      <p:sp>
        <p:nvSpPr>
          <p:cNvPr id="6" name="矩形 26"/>
          <p:cNvSpPr/>
          <p:nvPr/>
        </p:nvSpPr>
        <p:spPr bwMode="auto">
          <a:xfrm>
            <a:off x="3695404" y="2675686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L12</a:t>
            </a:r>
          </a:p>
        </p:txBody>
      </p:sp>
      <p:pic>
        <p:nvPicPr>
          <p:cNvPr id="7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3488" y="2141082"/>
            <a:ext cx="650020" cy="531834"/>
          </a:xfrm>
          <a:prstGeom prst="rect">
            <a:avLst/>
          </a:prstGeom>
          <a:noFill/>
        </p:spPr>
      </p:pic>
      <p:pic>
        <p:nvPicPr>
          <p:cNvPr id="8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0036" y="2132856"/>
            <a:ext cx="650020" cy="531834"/>
          </a:xfrm>
          <a:prstGeom prst="rect">
            <a:avLst/>
          </a:prstGeom>
          <a:noFill/>
        </p:spPr>
      </p:pic>
      <p:sp>
        <p:nvSpPr>
          <p:cNvPr id="9" name="矩形 26"/>
          <p:cNvSpPr/>
          <p:nvPr/>
        </p:nvSpPr>
        <p:spPr bwMode="auto">
          <a:xfrm>
            <a:off x="8004212" y="2747694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L12</a:t>
            </a:r>
          </a:p>
        </p:txBody>
      </p:sp>
      <p:pic>
        <p:nvPicPr>
          <p:cNvPr id="10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7984" y="2168860"/>
            <a:ext cx="650020" cy="531834"/>
          </a:xfrm>
          <a:prstGeom prst="rect">
            <a:avLst/>
          </a:prstGeom>
          <a:noFill/>
        </p:spPr>
      </p:pic>
      <p:sp>
        <p:nvSpPr>
          <p:cNvPr id="11" name="矩形 26"/>
          <p:cNvSpPr/>
          <p:nvPr/>
        </p:nvSpPr>
        <p:spPr bwMode="auto">
          <a:xfrm>
            <a:off x="10380476" y="2747694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</a:t>
            </a:r>
          </a:p>
        </p:txBody>
      </p:sp>
      <p:pic>
        <p:nvPicPr>
          <p:cNvPr id="12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236" y="2177086"/>
            <a:ext cx="650020" cy="531834"/>
          </a:xfrm>
          <a:prstGeom prst="rect">
            <a:avLst/>
          </a:prstGeom>
          <a:noFill/>
        </p:spPr>
      </p:pic>
      <p:sp>
        <p:nvSpPr>
          <p:cNvPr id="13" name="矩形 26"/>
          <p:cNvSpPr/>
          <p:nvPr/>
        </p:nvSpPr>
        <p:spPr bwMode="auto">
          <a:xfrm>
            <a:off x="1451484" y="2708920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</a:t>
            </a:r>
          </a:p>
        </p:txBody>
      </p:sp>
      <p:sp>
        <p:nvSpPr>
          <p:cNvPr id="14" name="矩形 26"/>
          <p:cNvSpPr/>
          <p:nvPr/>
        </p:nvSpPr>
        <p:spPr bwMode="auto">
          <a:xfrm>
            <a:off x="5879976" y="2708920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L2</a:t>
            </a:r>
          </a:p>
        </p:txBody>
      </p:sp>
      <p:cxnSp>
        <p:nvCxnSpPr>
          <p:cNvPr id="17" name="Straight Connector 14"/>
          <p:cNvCxnSpPr>
            <a:stCxn id="5" idx="3"/>
            <a:endCxn id="7" idx="1"/>
          </p:cNvCxnSpPr>
          <p:nvPr/>
        </p:nvCxnSpPr>
        <p:spPr bwMode="auto">
          <a:xfrm>
            <a:off x="2229272" y="2398773"/>
            <a:ext cx="1474216" cy="822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14"/>
          <p:cNvCxnSpPr>
            <a:stCxn id="7" idx="3"/>
            <a:endCxn id="8" idx="1"/>
          </p:cNvCxnSpPr>
          <p:nvPr/>
        </p:nvCxnSpPr>
        <p:spPr bwMode="auto">
          <a:xfrm flipV="1">
            <a:off x="4353508" y="2398773"/>
            <a:ext cx="1596528" cy="822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4"/>
          <p:cNvCxnSpPr>
            <a:stCxn id="8" idx="3"/>
            <a:endCxn id="10" idx="1"/>
          </p:cNvCxnSpPr>
          <p:nvPr/>
        </p:nvCxnSpPr>
        <p:spPr bwMode="auto">
          <a:xfrm>
            <a:off x="6600056" y="2398773"/>
            <a:ext cx="1567928" cy="3600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14"/>
          <p:cNvCxnSpPr>
            <a:stCxn id="10" idx="3"/>
            <a:endCxn id="12" idx="1"/>
          </p:cNvCxnSpPr>
          <p:nvPr/>
        </p:nvCxnSpPr>
        <p:spPr bwMode="auto">
          <a:xfrm>
            <a:off x="8818004" y="2434777"/>
            <a:ext cx="1618232" cy="822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矩形 26"/>
          <p:cNvSpPr/>
          <p:nvPr/>
        </p:nvSpPr>
        <p:spPr bwMode="auto">
          <a:xfrm>
            <a:off x="10896204" y="2207634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R2</a:t>
            </a:r>
          </a:p>
        </p:txBody>
      </p:sp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983432" y="1340768"/>
            <a:ext cx="3852428" cy="2232248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Oval 3"/>
          <p:cNvSpPr>
            <a:spLocks noChangeArrowheads="1"/>
          </p:cNvSpPr>
          <p:nvPr/>
        </p:nvSpPr>
        <p:spPr bwMode="auto">
          <a:xfrm>
            <a:off x="7680176" y="1340768"/>
            <a:ext cx="3852428" cy="2268252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矩形 26"/>
          <p:cNvSpPr/>
          <p:nvPr/>
        </p:nvSpPr>
        <p:spPr bwMode="auto">
          <a:xfrm>
            <a:off x="2495600" y="1772816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area1</a:t>
            </a:r>
          </a:p>
        </p:txBody>
      </p:sp>
      <p:sp>
        <p:nvSpPr>
          <p:cNvPr id="51" name="矩形 26"/>
          <p:cNvSpPr/>
          <p:nvPr/>
        </p:nvSpPr>
        <p:spPr bwMode="auto">
          <a:xfrm>
            <a:off x="9228348" y="1811590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area2</a:t>
            </a:r>
          </a:p>
        </p:txBody>
      </p: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/>
              <a:t>ISIS</a:t>
            </a:r>
            <a:r>
              <a:rPr lang="zh-CN" altLang="en-US" b="1" dirty="0"/>
              <a:t>高级特性</a:t>
            </a:r>
            <a:endParaRPr lang="en-US" altLang="zh-CN" b="1" dirty="0"/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快速收敛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管理标记</a:t>
            </a: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dirty="0"/>
              <a:t>ISIS LSP</a:t>
            </a:r>
            <a:r>
              <a:rPr lang="zh-CN" altLang="en-US" dirty="0"/>
              <a:t>分片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路由过滤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ISISv6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基本原理与配置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双栈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应用案例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9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715792"/>
          </a:xfrm>
        </p:spPr>
        <p:txBody>
          <a:bodyPr/>
          <a:lstStyle/>
          <a:p>
            <a:r>
              <a:rPr lang="zh-CN" altLang="en-US" sz="2000" dirty="0">
                <a:latin typeface="+mn-ea"/>
              </a:rPr>
              <a:t>初始系统（</a:t>
            </a:r>
            <a:r>
              <a:rPr lang="en-US" altLang="zh-CN" sz="2000" dirty="0">
                <a:latin typeface="+mn-ea"/>
              </a:rPr>
              <a:t>Originating System</a:t>
            </a:r>
            <a:r>
              <a:rPr lang="zh-CN" altLang="en-US" sz="2000" dirty="0">
                <a:latin typeface="+mn-ea"/>
              </a:rPr>
              <a:t>）：初始系统是实际运行</a:t>
            </a:r>
            <a:r>
              <a:rPr lang="en-US" altLang="zh-CN" sz="2000" dirty="0">
                <a:latin typeface="+mn-ea"/>
              </a:rPr>
              <a:t>IS-IS</a:t>
            </a:r>
            <a:r>
              <a:rPr lang="zh-CN" altLang="en-US" sz="2000" dirty="0">
                <a:latin typeface="+mn-ea"/>
              </a:rPr>
              <a:t>协议的路由器。允许一个单独的</a:t>
            </a:r>
            <a:r>
              <a:rPr lang="en-US" altLang="zh-CN" sz="2000" dirty="0">
                <a:latin typeface="+mn-ea"/>
              </a:rPr>
              <a:t>IS-IS</a:t>
            </a:r>
            <a:r>
              <a:rPr lang="zh-CN" altLang="en-US" sz="2000" dirty="0">
                <a:latin typeface="+mn-ea"/>
              </a:rPr>
              <a:t>进程像多个虚拟路由器一样发布</a:t>
            </a:r>
            <a:r>
              <a:rPr lang="en-US" altLang="zh-CN" sz="2000" dirty="0">
                <a:latin typeface="+mn-ea"/>
              </a:rPr>
              <a:t>LSP</a:t>
            </a:r>
            <a:r>
              <a:rPr lang="zh-CN" altLang="en-US" sz="2000" dirty="0">
                <a:latin typeface="+mn-ea"/>
              </a:rPr>
              <a:t>，而“</a:t>
            </a:r>
            <a:r>
              <a:rPr lang="en-US" altLang="zh-CN" sz="2000" dirty="0">
                <a:latin typeface="+mn-ea"/>
              </a:rPr>
              <a:t>Originating System”</a:t>
            </a:r>
            <a:r>
              <a:rPr lang="zh-CN" altLang="en-US" sz="2000" dirty="0">
                <a:latin typeface="+mn-ea"/>
              </a:rPr>
              <a:t>指的是那个“真正”的</a:t>
            </a:r>
            <a:r>
              <a:rPr lang="en-US" altLang="zh-CN" sz="2000" dirty="0">
                <a:latin typeface="+mn-ea"/>
              </a:rPr>
              <a:t>IS-IS</a:t>
            </a:r>
            <a:r>
              <a:rPr lang="zh-CN" altLang="en-US" sz="2000" dirty="0">
                <a:latin typeface="+mn-ea"/>
              </a:rPr>
              <a:t>进程。</a:t>
            </a:r>
          </a:p>
          <a:p>
            <a:r>
              <a:rPr lang="zh-CN" altLang="en-US" sz="2000" dirty="0">
                <a:latin typeface="+mn-ea"/>
              </a:rPr>
              <a:t>系统</a:t>
            </a:r>
            <a:r>
              <a:rPr lang="en-US" altLang="zh-CN" sz="2000" dirty="0">
                <a:latin typeface="+mn-ea"/>
              </a:rPr>
              <a:t>ID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Normal System-ID</a:t>
            </a:r>
            <a:r>
              <a:rPr lang="zh-CN" altLang="en-US" sz="2000" dirty="0">
                <a:latin typeface="+mn-ea"/>
              </a:rPr>
              <a:t>）：初始系统的系统</a:t>
            </a:r>
            <a:r>
              <a:rPr lang="en-US" altLang="zh-CN" sz="2000" dirty="0">
                <a:latin typeface="+mn-ea"/>
              </a:rPr>
              <a:t>ID</a:t>
            </a:r>
            <a:r>
              <a:rPr lang="zh-CN" altLang="en-US" sz="2000" dirty="0">
                <a:latin typeface="+mn-ea"/>
              </a:rPr>
              <a:t>。</a:t>
            </a:r>
          </a:p>
          <a:p>
            <a:r>
              <a:rPr lang="zh-CN" altLang="en-US" sz="2000" dirty="0">
                <a:latin typeface="+mn-ea"/>
              </a:rPr>
              <a:t>虚拟系统（</a:t>
            </a:r>
            <a:r>
              <a:rPr lang="en-US" altLang="zh-CN" sz="2000" dirty="0">
                <a:latin typeface="+mn-ea"/>
              </a:rPr>
              <a:t>Virtual System</a:t>
            </a:r>
            <a:r>
              <a:rPr lang="zh-CN" altLang="en-US" sz="2000" dirty="0">
                <a:latin typeface="+mn-ea"/>
              </a:rPr>
              <a:t>）：由附加系统</a:t>
            </a:r>
            <a:r>
              <a:rPr lang="en-US" altLang="zh-CN" sz="2000" dirty="0">
                <a:latin typeface="+mn-ea"/>
              </a:rPr>
              <a:t>ID</a:t>
            </a:r>
            <a:r>
              <a:rPr lang="zh-CN" altLang="en-US" sz="2000" dirty="0">
                <a:latin typeface="+mn-ea"/>
              </a:rPr>
              <a:t>标识的系统，用来生成扩展</a:t>
            </a:r>
            <a:r>
              <a:rPr lang="en-US" altLang="zh-CN" sz="2000" dirty="0">
                <a:latin typeface="+mn-ea"/>
              </a:rPr>
              <a:t>LSP</a:t>
            </a:r>
            <a:r>
              <a:rPr lang="zh-CN" altLang="en-US" sz="2000" dirty="0">
                <a:latin typeface="+mn-ea"/>
              </a:rPr>
              <a:t>分片。这些分片在其</a:t>
            </a:r>
            <a:r>
              <a:rPr lang="en-US" altLang="zh-CN" sz="2000" dirty="0">
                <a:latin typeface="+mn-ea"/>
              </a:rPr>
              <a:t>LSP ID</a:t>
            </a:r>
            <a:r>
              <a:rPr lang="zh-CN" altLang="en-US" sz="2000" dirty="0">
                <a:latin typeface="+mn-ea"/>
              </a:rPr>
              <a:t>中携带附加系统</a:t>
            </a:r>
            <a:r>
              <a:rPr lang="en-US" altLang="zh-CN" sz="2000" dirty="0">
                <a:latin typeface="+mn-ea"/>
              </a:rPr>
              <a:t>ID</a:t>
            </a:r>
            <a:r>
              <a:rPr lang="zh-CN" altLang="en-US" sz="2000" dirty="0">
                <a:latin typeface="+mn-ea"/>
              </a:rPr>
              <a:t>。</a:t>
            </a:r>
          </a:p>
          <a:p>
            <a:r>
              <a:rPr lang="zh-CN" altLang="en-US" sz="2000" dirty="0">
                <a:latin typeface="+mn-ea"/>
              </a:rPr>
              <a:t>附加系统</a:t>
            </a:r>
            <a:r>
              <a:rPr lang="en-US" altLang="zh-CN" sz="2000" dirty="0">
                <a:latin typeface="+mn-ea"/>
              </a:rPr>
              <a:t>ID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Additional System-ID</a:t>
            </a:r>
            <a:r>
              <a:rPr lang="zh-CN" altLang="en-US" sz="2000" dirty="0">
                <a:latin typeface="+mn-ea"/>
              </a:rPr>
              <a:t>）：虚拟系统的系统</a:t>
            </a:r>
            <a:r>
              <a:rPr lang="en-US" altLang="zh-CN" sz="2000" dirty="0">
                <a:latin typeface="+mn-ea"/>
              </a:rPr>
              <a:t>ID</a:t>
            </a:r>
            <a:r>
              <a:rPr lang="zh-CN" altLang="en-US" sz="2000" dirty="0">
                <a:latin typeface="+mn-ea"/>
              </a:rPr>
              <a:t>，由网络管理器统一分配。每个附加系统</a:t>
            </a:r>
            <a:r>
              <a:rPr lang="en-US" altLang="zh-CN" sz="2000" dirty="0">
                <a:latin typeface="+mn-ea"/>
              </a:rPr>
              <a:t>ID</a:t>
            </a:r>
            <a:r>
              <a:rPr lang="zh-CN" altLang="en-US" sz="2000" dirty="0">
                <a:latin typeface="+mn-ea"/>
              </a:rPr>
              <a:t>都允许生成</a:t>
            </a:r>
            <a:r>
              <a:rPr lang="en-US" altLang="zh-CN" sz="2000" dirty="0">
                <a:latin typeface="+mn-ea"/>
              </a:rPr>
              <a:t>256</a:t>
            </a:r>
            <a:r>
              <a:rPr lang="zh-CN" altLang="en-US" sz="2000" dirty="0">
                <a:latin typeface="+mn-ea"/>
              </a:rPr>
              <a:t>个扩展的</a:t>
            </a:r>
            <a:r>
              <a:rPr lang="en-US" altLang="zh-CN" sz="2000" dirty="0">
                <a:latin typeface="+mn-ea"/>
              </a:rPr>
              <a:t>LSP</a:t>
            </a:r>
            <a:r>
              <a:rPr lang="zh-CN" altLang="en-US" sz="2000" dirty="0">
                <a:latin typeface="+mn-ea"/>
              </a:rPr>
              <a:t>分片。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工作原理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3563664"/>
          </a:xfrm>
        </p:spPr>
        <p:txBody>
          <a:bodyPr/>
          <a:lstStyle/>
          <a:p>
            <a:r>
              <a:rPr lang="zh-CN" altLang="en-US" sz="2000" dirty="0">
                <a:latin typeface="+mn-ea"/>
              </a:rPr>
              <a:t>在</a:t>
            </a:r>
            <a:r>
              <a:rPr lang="en-US" altLang="zh-CN" sz="2000" dirty="0">
                <a:latin typeface="+mn-ea"/>
              </a:rPr>
              <a:t>IS-IS</a:t>
            </a:r>
            <a:r>
              <a:rPr lang="zh-CN" altLang="en-US" sz="2000" dirty="0">
                <a:latin typeface="+mn-ea"/>
              </a:rPr>
              <a:t>中，每个系统</a:t>
            </a:r>
            <a:r>
              <a:rPr lang="en-US" altLang="zh-CN" sz="2000" dirty="0">
                <a:latin typeface="+mn-ea"/>
              </a:rPr>
              <a:t>ID</a:t>
            </a:r>
            <a:r>
              <a:rPr lang="zh-CN" altLang="en-US" sz="2000" dirty="0">
                <a:latin typeface="+mn-ea"/>
              </a:rPr>
              <a:t>都标识一个系统，每个系统都最多可生成</a:t>
            </a:r>
            <a:r>
              <a:rPr lang="en-US" altLang="zh-CN" sz="2000" dirty="0">
                <a:latin typeface="+mn-ea"/>
              </a:rPr>
              <a:t>256</a:t>
            </a:r>
            <a:r>
              <a:rPr lang="zh-CN" altLang="en-US" sz="2000" dirty="0">
                <a:latin typeface="+mn-ea"/>
              </a:rPr>
              <a:t>个</a:t>
            </a:r>
            <a:r>
              <a:rPr lang="en-US" altLang="zh-CN" sz="2000" dirty="0">
                <a:latin typeface="+mn-ea"/>
              </a:rPr>
              <a:t>LSP</a:t>
            </a:r>
            <a:r>
              <a:rPr lang="zh-CN" altLang="en-US" sz="2000" dirty="0">
                <a:latin typeface="+mn-ea"/>
              </a:rPr>
              <a:t>分片。通过增加附加系统</a:t>
            </a:r>
            <a:r>
              <a:rPr lang="en-US" altLang="zh-CN" sz="2000" dirty="0">
                <a:latin typeface="+mn-ea"/>
              </a:rPr>
              <a:t>ID</a:t>
            </a:r>
            <a:r>
              <a:rPr lang="zh-CN" altLang="en-US" sz="2000" dirty="0">
                <a:latin typeface="+mn-ea"/>
              </a:rPr>
              <a:t>，可以最多配置</a:t>
            </a:r>
            <a:r>
              <a:rPr lang="en-US" altLang="zh-CN" sz="2000" dirty="0">
                <a:latin typeface="+mn-ea"/>
              </a:rPr>
              <a:t>50</a:t>
            </a:r>
            <a:r>
              <a:rPr lang="zh-CN" altLang="en-US" sz="2000" dirty="0">
                <a:latin typeface="+mn-ea"/>
              </a:rPr>
              <a:t>个虚拟系统，从而使得</a:t>
            </a:r>
            <a:r>
              <a:rPr lang="en-US" altLang="zh-CN" sz="2000" dirty="0">
                <a:latin typeface="+mn-ea"/>
              </a:rPr>
              <a:t>IS-IS</a:t>
            </a:r>
            <a:r>
              <a:rPr lang="zh-CN" altLang="en-US" sz="2000" dirty="0">
                <a:latin typeface="+mn-ea"/>
              </a:rPr>
              <a:t>进程最多可生成</a:t>
            </a:r>
            <a:r>
              <a:rPr lang="en-US" altLang="zh-CN" sz="2000" dirty="0">
                <a:latin typeface="+mn-ea"/>
              </a:rPr>
              <a:t>13056</a:t>
            </a:r>
            <a:r>
              <a:rPr lang="zh-CN" altLang="en-US" sz="2000" dirty="0">
                <a:latin typeface="+mn-ea"/>
              </a:rPr>
              <a:t>个</a:t>
            </a:r>
            <a:r>
              <a:rPr lang="en-US" altLang="zh-CN" sz="2000" dirty="0">
                <a:latin typeface="+mn-ea"/>
              </a:rPr>
              <a:t>LSP</a:t>
            </a:r>
            <a:r>
              <a:rPr lang="zh-CN" altLang="en-US" sz="2000" dirty="0">
                <a:latin typeface="+mn-ea"/>
              </a:rPr>
              <a:t>分片。</a:t>
            </a:r>
          </a:p>
          <a:p>
            <a:r>
              <a:rPr lang="zh-CN" altLang="en-US" sz="2000" dirty="0">
                <a:latin typeface="+mn-ea"/>
              </a:rPr>
              <a:t>使能分片扩展功能之后，如果存在由于报文装满而丢失的信息，系统会提醒重启</a:t>
            </a:r>
            <a:r>
              <a:rPr lang="en-US" altLang="zh-CN" sz="2000" dirty="0">
                <a:latin typeface="+mn-ea"/>
              </a:rPr>
              <a:t>IS-IS</a:t>
            </a:r>
            <a:r>
              <a:rPr lang="zh-CN" altLang="en-US" sz="2000" dirty="0">
                <a:latin typeface="+mn-ea"/>
              </a:rPr>
              <a:t>。重启之后，初始系统会尽最大能力装载路由信息，装不下的信息将放入虚拟系统的</a:t>
            </a:r>
            <a:r>
              <a:rPr lang="en-US" altLang="zh-CN" sz="2000" dirty="0">
                <a:latin typeface="+mn-ea"/>
              </a:rPr>
              <a:t>LSP</a:t>
            </a:r>
            <a:r>
              <a:rPr lang="zh-CN" altLang="en-US" sz="2000" dirty="0">
                <a:latin typeface="+mn-ea"/>
              </a:rPr>
              <a:t>中发送出去，并通过</a:t>
            </a:r>
            <a:r>
              <a:rPr lang="en-US" altLang="zh-CN" sz="2000" dirty="0">
                <a:latin typeface="+mn-ea"/>
              </a:rPr>
              <a:t>24</a:t>
            </a:r>
            <a:r>
              <a:rPr lang="zh-CN" altLang="en-US" sz="2000" dirty="0">
                <a:latin typeface="+mn-ea"/>
              </a:rPr>
              <a:t>号</a:t>
            </a:r>
            <a:r>
              <a:rPr lang="en-US" altLang="zh-CN" sz="2000" dirty="0">
                <a:latin typeface="+mn-ea"/>
              </a:rPr>
              <a:t>TLV</a:t>
            </a:r>
            <a:r>
              <a:rPr lang="zh-CN" altLang="en-US" sz="2000" dirty="0">
                <a:latin typeface="+mn-ea"/>
              </a:rPr>
              <a:t>来告知其他路由器此虚拟系统和自己的关系。</a:t>
            </a:r>
          </a:p>
          <a:p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55650" y="2175084"/>
            <a:ext cx="6400800" cy="586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anchor="ctr" anchorCtr="0" compatLnSpc="1">
            <a:prstTxWarp prst="textNoShape">
              <a:avLst/>
            </a:prstTxWarp>
          </a:bodyPr>
          <a:lstStyle>
            <a:lvl1pPr algn="l" defTabSz="784225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2pPr>
            <a:lvl3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3pPr>
            <a:lvl4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4pPr>
            <a:lvl5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5pPr>
            <a:lvl6pPr marL="457200" algn="l" defTabSz="801688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6pPr>
            <a:lvl7pPr marL="914400" algn="l" defTabSz="801688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7pPr>
            <a:lvl8pPr marL="1371600" algn="l" defTabSz="801688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8pPr>
            <a:lvl9pPr marL="1828800" algn="l" defTabSz="801688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9pPr>
          </a:lstStyle>
          <a:p>
            <a:r>
              <a:rPr lang="zh-CN" altLang="en-US" b="1" kern="0" dirty="0">
                <a:latin typeface="微软雅黑" pitchFamily="34" charset="-122"/>
                <a:ea typeface="微软雅黑" pitchFamily="34" charset="-122"/>
              </a:rPr>
              <a:t>华为路由交换精英培训</a:t>
            </a: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755650" y="3068638"/>
            <a:ext cx="6400800" cy="461665"/>
          </a:xfrm>
          <a:prstGeom prst="rect">
            <a:avLst/>
          </a:prstGeom>
        </p:spPr>
        <p:txBody>
          <a:bodyPr/>
          <a:lstStyle>
            <a:lvl1pPr marL="301625" indent="-301625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zh-CN" altLang="en-US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en-US" altLang="zh-CN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ISIS</a:t>
            </a:r>
            <a:endParaRPr lang="zh-CN" altLang="en-US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418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工作模式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416" y="1052736"/>
            <a:ext cx="10560048" cy="972108"/>
          </a:xfrm>
        </p:spPr>
        <p:txBody>
          <a:bodyPr/>
          <a:lstStyle/>
          <a:p>
            <a:r>
              <a:rPr lang="en-US" altLang="zh-CN" sz="2000" dirty="0"/>
              <a:t>IS-IS</a:t>
            </a:r>
            <a:r>
              <a:rPr lang="zh-CN" altLang="en-US" sz="2000" dirty="0"/>
              <a:t>路由器可以在两种模式下运行</a:t>
            </a:r>
            <a:r>
              <a:rPr lang="en-US" altLang="zh-CN" sz="2000" dirty="0"/>
              <a:t>LSP</a:t>
            </a:r>
            <a:r>
              <a:rPr lang="zh-CN" altLang="en-US" sz="2000" dirty="0"/>
              <a:t>分片扩展特性：</a:t>
            </a:r>
            <a:endParaRPr lang="zh-CN" altLang="en-US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</p:txBody>
      </p:sp>
      <p:pic>
        <p:nvPicPr>
          <p:cNvPr id="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332" y="2420888"/>
            <a:ext cx="540060" cy="441867"/>
          </a:xfrm>
          <a:prstGeom prst="rect">
            <a:avLst/>
          </a:prstGeom>
          <a:noFill/>
        </p:spPr>
      </p:pic>
      <p:pic>
        <p:nvPicPr>
          <p:cNvPr id="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3596" y="2384884"/>
            <a:ext cx="616069" cy="504056"/>
          </a:xfrm>
          <a:prstGeom prst="rect">
            <a:avLst/>
          </a:prstGeom>
          <a:noFill/>
        </p:spPr>
      </p:pic>
      <p:pic>
        <p:nvPicPr>
          <p:cNvPr id="6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1868" y="1664804"/>
            <a:ext cx="572064" cy="468052"/>
          </a:xfrm>
          <a:prstGeom prst="rect">
            <a:avLst/>
          </a:prstGeom>
          <a:noFill/>
        </p:spPr>
      </p:pic>
      <p:pic>
        <p:nvPicPr>
          <p:cNvPr id="7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1868" y="3284984"/>
            <a:ext cx="576064" cy="471325"/>
          </a:xfrm>
          <a:prstGeom prst="rect">
            <a:avLst/>
          </a:prstGeom>
          <a:noFill/>
        </p:spPr>
      </p:pic>
      <p:cxnSp>
        <p:nvCxnSpPr>
          <p:cNvPr id="8" name="Straight Connector 14"/>
          <p:cNvCxnSpPr>
            <a:stCxn id="4" idx="3"/>
            <a:endCxn id="5" idx="1"/>
          </p:cNvCxnSpPr>
          <p:nvPr/>
        </p:nvCxnSpPr>
        <p:spPr bwMode="auto">
          <a:xfrm flipV="1">
            <a:off x="3587392" y="2636912"/>
            <a:ext cx="1836204" cy="491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4"/>
          <p:cNvCxnSpPr>
            <a:endCxn id="6" idx="1"/>
          </p:cNvCxnSpPr>
          <p:nvPr/>
        </p:nvCxnSpPr>
        <p:spPr bwMode="auto">
          <a:xfrm flipV="1">
            <a:off x="6071668" y="1898830"/>
            <a:ext cx="1800200" cy="666076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 bwMode="auto">
          <a:xfrm>
            <a:off x="6035664" y="2816932"/>
            <a:ext cx="1836204" cy="703715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6"/>
          <p:cNvSpPr/>
          <p:nvPr/>
        </p:nvSpPr>
        <p:spPr bwMode="auto">
          <a:xfrm>
            <a:off x="2831308" y="2888940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RouterB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23" name="矩形 26"/>
          <p:cNvSpPr/>
          <p:nvPr/>
        </p:nvSpPr>
        <p:spPr bwMode="auto">
          <a:xfrm>
            <a:off x="5171568" y="2888940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RouterA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24" name="矩形 26"/>
          <p:cNvSpPr/>
          <p:nvPr/>
        </p:nvSpPr>
        <p:spPr bwMode="auto">
          <a:xfrm>
            <a:off x="7763856" y="2132856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RouterA1</a:t>
            </a:r>
          </a:p>
        </p:txBody>
      </p:sp>
      <p:sp>
        <p:nvSpPr>
          <p:cNvPr id="25" name="矩形 26"/>
          <p:cNvSpPr/>
          <p:nvPr/>
        </p:nvSpPr>
        <p:spPr bwMode="auto">
          <a:xfrm>
            <a:off x="7799860" y="3753036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RouterA2</a:t>
            </a:r>
          </a:p>
        </p:txBody>
      </p:sp>
      <p:graphicFrame>
        <p:nvGraphicFramePr>
          <p:cNvPr id="32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15366"/>
              </p:ext>
            </p:extLst>
          </p:nvPr>
        </p:nvGraphicFramePr>
        <p:xfrm>
          <a:off x="2315580" y="4221088"/>
          <a:ext cx="7465280" cy="155650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17"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模式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应用场景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328"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Mode-1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用于网络中的部分路由器不支持</a:t>
                      </a:r>
                      <a:r>
                        <a:rPr lang="en-US" altLang="zh-CN" sz="1400" dirty="0"/>
                        <a:t>LSP</a:t>
                      </a:r>
                      <a:r>
                        <a:rPr lang="zh-CN" altLang="en-US" sz="1400" dirty="0"/>
                        <a:t>分片扩展特性的情况。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Mode-2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400" dirty="0"/>
                        <a:t>用于网络中所有路由器都支持</a:t>
                      </a:r>
                      <a:r>
                        <a:rPr lang="en-US" altLang="zh-CN" sz="1400" dirty="0"/>
                        <a:t>LSP</a:t>
                      </a:r>
                      <a:r>
                        <a:rPr lang="zh-CN" altLang="en-US" sz="1400" dirty="0"/>
                        <a:t>分片扩展特性的情况。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/>
              <a:t>ISIS</a:t>
            </a:r>
            <a:r>
              <a:rPr lang="zh-CN" altLang="en-US" b="1" dirty="0"/>
              <a:t>高级特性</a:t>
            </a:r>
            <a:endParaRPr lang="en-US" altLang="zh-CN" b="1" dirty="0"/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快速收敛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管理标记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 LSP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分片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dirty="0"/>
              <a:t>ISIS </a:t>
            </a:r>
            <a:r>
              <a:rPr lang="zh-CN" altLang="en-US" dirty="0"/>
              <a:t>路由过滤</a:t>
            </a: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ISISv6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基本原理与配置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双栈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应用案例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9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IS-IS</a:t>
            </a:r>
            <a:r>
              <a:rPr lang="zh-CN" altLang="en-US" dirty="0"/>
              <a:t>对</a:t>
            </a:r>
            <a:r>
              <a:rPr lang="en-US" altLang="zh-CN" dirty="0"/>
              <a:t>LSDB</a:t>
            </a:r>
            <a:r>
              <a:rPr lang="zh-CN" altLang="en-US" dirty="0"/>
              <a:t>计算为路由信息时进行过滤</a:t>
            </a:r>
            <a:r>
              <a:rPr lang="en-US" altLang="zh-CN" dirty="0"/>
              <a:t>(1)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787800"/>
          </a:xfrm>
        </p:spPr>
        <p:txBody>
          <a:bodyPr/>
          <a:lstStyle/>
          <a:p>
            <a:r>
              <a:rPr lang="zh-CN" altLang="en-US" sz="1800" dirty="0">
                <a:latin typeface="+mn-ea"/>
              </a:rPr>
              <a:t>通过配置</a:t>
            </a:r>
            <a:r>
              <a:rPr lang="en-US" altLang="zh-CN" sz="1800" dirty="0">
                <a:latin typeface="+mn-ea"/>
              </a:rPr>
              <a:t>IS-IS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LSDB</a:t>
            </a:r>
            <a:r>
              <a:rPr lang="zh-CN" altLang="en-US" sz="1800" dirty="0">
                <a:latin typeface="+mn-ea"/>
              </a:rPr>
              <a:t>中的信息是否加入</a:t>
            </a:r>
            <a:r>
              <a:rPr lang="en-US" altLang="zh-CN" sz="1800" dirty="0">
                <a:latin typeface="+mn-ea"/>
              </a:rPr>
              <a:t>IP</a:t>
            </a:r>
            <a:r>
              <a:rPr lang="zh-CN" altLang="en-US" sz="1800" dirty="0">
                <a:latin typeface="+mn-ea"/>
              </a:rPr>
              <a:t>路由表，来控制加入</a:t>
            </a:r>
            <a:r>
              <a:rPr lang="en-US" altLang="zh-CN" sz="1800" dirty="0">
                <a:latin typeface="+mn-ea"/>
              </a:rPr>
              <a:t>IP</a:t>
            </a:r>
            <a:r>
              <a:rPr lang="zh-CN" altLang="en-US" sz="1800" dirty="0">
                <a:latin typeface="+mn-ea"/>
              </a:rPr>
              <a:t>路由表的</a:t>
            </a:r>
            <a:r>
              <a:rPr lang="en-US" altLang="zh-CN" sz="1800" dirty="0">
                <a:latin typeface="+mn-ea"/>
              </a:rPr>
              <a:t>IS-IS</a:t>
            </a:r>
            <a:r>
              <a:rPr lang="zh-CN" altLang="en-US" sz="1800" dirty="0">
                <a:latin typeface="+mn-ea"/>
              </a:rPr>
              <a:t>路由数量，减少</a:t>
            </a:r>
            <a:r>
              <a:rPr lang="en-US" altLang="zh-CN" sz="1800" dirty="0">
                <a:latin typeface="+mn-ea"/>
              </a:rPr>
              <a:t>IP</a:t>
            </a:r>
            <a:r>
              <a:rPr lang="zh-CN" altLang="en-US" sz="1800" dirty="0">
                <a:latin typeface="+mn-ea"/>
              </a:rPr>
              <a:t>路由表的规模。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配置</a:t>
            </a:r>
            <a:r>
              <a:rPr lang="en-US" altLang="zh-CN" sz="1800" dirty="0">
                <a:latin typeface="+mn-ea"/>
              </a:rPr>
              <a:t>ACL</a:t>
            </a:r>
            <a:r>
              <a:rPr lang="zh-CN" altLang="en-US" sz="1800" dirty="0">
                <a:latin typeface="+mn-ea"/>
              </a:rPr>
              <a:t>规则：</a:t>
            </a:r>
            <a:endParaRPr lang="en-US" altLang="zh-CN" sz="1800" dirty="0">
              <a:latin typeface="+mn-ea"/>
            </a:endParaRPr>
          </a:p>
          <a:p>
            <a:r>
              <a:rPr lang="en-US" altLang="zh-CN" sz="1800" b="1" dirty="0" err="1">
                <a:latin typeface="+mn-ea"/>
              </a:rPr>
              <a:t>acl</a:t>
            </a:r>
            <a:r>
              <a:rPr lang="en-US" altLang="zh-CN" sz="1800" dirty="0">
                <a:latin typeface="+mn-ea"/>
              </a:rPr>
              <a:t> { </a:t>
            </a:r>
            <a:r>
              <a:rPr lang="en-US" altLang="zh-CN" sz="1800" b="1" dirty="0">
                <a:latin typeface="+mn-ea"/>
              </a:rPr>
              <a:t>name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i="1" dirty="0">
                <a:latin typeface="+mn-ea"/>
              </a:rPr>
              <a:t>basic-</a:t>
            </a:r>
            <a:r>
              <a:rPr lang="en-US" altLang="zh-CN" sz="1800" i="1" dirty="0" err="1">
                <a:latin typeface="+mn-ea"/>
              </a:rPr>
              <a:t>acl</a:t>
            </a:r>
            <a:r>
              <a:rPr lang="en-US" altLang="zh-CN" sz="1800" i="1" dirty="0">
                <a:latin typeface="+mn-ea"/>
              </a:rPr>
              <a:t>-name</a:t>
            </a:r>
            <a:r>
              <a:rPr lang="en-US" altLang="zh-CN" sz="1800" dirty="0">
                <a:latin typeface="+mn-ea"/>
              </a:rPr>
              <a:t> { </a:t>
            </a:r>
            <a:r>
              <a:rPr lang="en-US" altLang="zh-CN" sz="1800" b="1" dirty="0">
                <a:latin typeface="+mn-ea"/>
              </a:rPr>
              <a:t>basic</a:t>
            </a:r>
            <a:r>
              <a:rPr lang="en-US" altLang="zh-CN" sz="1800" dirty="0">
                <a:latin typeface="+mn-ea"/>
              </a:rPr>
              <a:t> | [ </a:t>
            </a:r>
            <a:r>
              <a:rPr lang="en-US" altLang="zh-CN" sz="1800" b="1" dirty="0">
                <a:latin typeface="+mn-ea"/>
              </a:rPr>
              <a:t>basic</a:t>
            </a:r>
            <a:r>
              <a:rPr lang="en-US" altLang="zh-CN" sz="1800" dirty="0">
                <a:latin typeface="+mn-ea"/>
              </a:rPr>
              <a:t> ] </a:t>
            </a:r>
            <a:r>
              <a:rPr lang="en-US" altLang="zh-CN" sz="1800" b="1" dirty="0">
                <a:latin typeface="+mn-ea"/>
              </a:rPr>
              <a:t>number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i="1" dirty="0">
                <a:latin typeface="+mn-ea"/>
              </a:rPr>
              <a:t>basic-</a:t>
            </a:r>
            <a:r>
              <a:rPr lang="en-US" altLang="zh-CN" sz="1800" i="1" dirty="0" err="1">
                <a:latin typeface="+mn-ea"/>
              </a:rPr>
              <a:t>acl</a:t>
            </a:r>
            <a:r>
              <a:rPr lang="en-US" altLang="zh-CN" sz="1800" i="1" dirty="0">
                <a:latin typeface="+mn-ea"/>
              </a:rPr>
              <a:t>-number</a:t>
            </a:r>
            <a:r>
              <a:rPr lang="en-US" altLang="zh-CN" sz="1800" dirty="0">
                <a:latin typeface="+mn-ea"/>
              </a:rPr>
              <a:t> } | [ </a:t>
            </a:r>
            <a:r>
              <a:rPr lang="en-US" altLang="zh-CN" sz="1800" b="1" dirty="0">
                <a:latin typeface="+mn-ea"/>
              </a:rPr>
              <a:t>number</a:t>
            </a:r>
            <a:r>
              <a:rPr lang="en-US" altLang="zh-CN" sz="1800" dirty="0">
                <a:latin typeface="+mn-ea"/>
              </a:rPr>
              <a:t> ] </a:t>
            </a:r>
            <a:r>
              <a:rPr lang="en-US" altLang="zh-CN" sz="1800" i="1" dirty="0">
                <a:latin typeface="+mn-ea"/>
              </a:rPr>
              <a:t>basic-</a:t>
            </a:r>
            <a:r>
              <a:rPr lang="en-US" altLang="zh-CN" sz="1800" i="1" dirty="0" err="1">
                <a:latin typeface="+mn-ea"/>
              </a:rPr>
              <a:t>acl</a:t>
            </a:r>
            <a:r>
              <a:rPr lang="en-US" altLang="zh-CN" sz="1800" i="1" dirty="0">
                <a:latin typeface="+mn-ea"/>
              </a:rPr>
              <a:t>-number</a:t>
            </a:r>
            <a:r>
              <a:rPr lang="en-US" altLang="zh-CN" sz="1800" dirty="0">
                <a:latin typeface="+mn-ea"/>
              </a:rPr>
              <a:t> } [ </a:t>
            </a:r>
            <a:r>
              <a:rPr lang="en-US" altLang="zh-CN" sz="1800" b="1" dirty="0">
                <a:latin typeface="+mn-ea"/>
              </a:rPr>
              <a:t>match-order</a:t>
            </a:r>
            <a:r>
              <a:rPr lang="en-US" altLang="zh-CN" sz="1800" dirty="0">
                <a:latin typeface="+mn-ea"/>
              </a:rPr>
              <a:t> { </a:t>
            </a:r>
            <a:r>
              <a:rPr lang="en-US" altLang="zh-CN" sz="1800" b="1" dirty="0" err="1">
                <a:latin typeface="+mn-ea"/>
              </a:rPr>
              <a:t>config</a:t>
            </a:r>
            <a:r>
              <a:rPr lang="en-US" altLang="zh-CN" sz="1800" dirty="0">
                <a:latin typeface="+mn-ea"/>
              </a:rPr>
              <a:t> | </a:t>
            </a:r>
            <a:r>
              <a:rPr lang="en-US" altLang="zh-CN" sz="1800" b="1" dirty="0">
                <a:latin typeface="+mn-ea"/>
              </a:rPr>
              <a:t>auto</a:t>
            </a:r>
            <a:r>
              <a:rPr lang="en-US" altLang="zh-CN" sz="1800" dirty="0">
                <a:latin typeface="+mn-ea"/>
              </a:rPr>
              <a:t> } ]</a:t>
            </a:r>
          </a:p>
          <a:p>
            <a:pPr marL="352425" lvl="1" indent="0">
              <a:buNone/>
            </a:pPr>
            <a:r>
              <a:rPr lang="en-US" altLang="zh-CN" sz="1800" b="1" dirty="0">
                <a:latin typeface="+mn-ea"/>
              </a:rPr>
              <a:t>rule</a:t>
            </a:r>
            <a:r>
              <a:rPr lang="en-US" altLang="zh-CN" sz="1800" dirty="0">
                <a:latin typeface="+mn-ea"/>
              </a:rPr>
              <a:t> [ </a:t>
            </a:r>
            <a:r>
              <a:rPr lang="en-US" altLang="zh-CN" sz="1800" i="1" dirty="0">
                <a:latin typeface="+mn-ea"/>
              </a:rPr>
              <a:t>rule-id</a:t>
            </a:r>
            <a:r>
              <a:rPr lang="en-US" altLang="zh-CN" sz="1800" dirty="0">
                <a:latin typeface="+mn-ea"/>
              </a:rPr>
              <a:t> ] [ </a:t>
            </a:r>
            <a:r>
              <a:rPr lang="en-US" altLang="zh-CN" sz="1800" b="1" dirty="0">
                <a:latin typeface="+mn-ea"/>
              </a:rPr>
              <a:t>name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i="1" dirty="0">
                <a:latin typeface="+mn-ea"/>
              </a:rPr>
              <a:t>rule-name</a:t>
            </a:r>
            <a:r>
              <a:rPr lang="en-US" altLang="zh-CN" sz="1800" dirty="0">
                <a:latin typeface="+mn-ea"/>
              </a:rPr>
              <a:t> ] { </a:t>
            </a:r>
            <a:r>
              <a:rPr lang="en-US" altLang="zh-CN" sz="1800" b="1" dirty="0">
                <a:latin typeface="+mn-ea"/>
              </a:rPr>
              <a:t>deny</a:t>
            </a:r>
            <a:r>
              <a:rPr lang="en-US" altLang="zh-CN" sz="1800" dirty="0">
                <a:latin typeface="+mn-ea"/>
              </a:rPr>
              <a:t> | </a:t>
            </a:r>
            <a:r>
              <a:rPr lang="en-US" altLang="zh-CN" sz="1800" b="1" dirty="0">
                <a:latin typeface="+mn-ea"/>
              </a:rPr>
              <a:t>permit</a:t>
            </a:r>
            <a:r>
              <a:rPr lang="en-US" altLang="zh-CN" sz="1800" dirty="0">
                <a:latin typeface="+mn-ea"/>
              </a:rPr>
              <a:t> } [ </a:t>
            </a:r>
            <a:r>
              <a:rPr lang="en-US" altLang="zh-CN" sz="1800" b="1" dirty="0">
                <a:latin typeface="+mn-ea"/>
              </a:rPr>
              <a:t>fragment-type</a:t>
            </a:r>
            <a:r>
              <a:rPr lang="en-US" altLang="zh-CN" sz="1800" dirty="0">
                <a:latin typeface="+mn-ea"/>
              </a:rPr>
              <a:t> { </a:t>
            </a:r>
            <a:r>
              <a:rPr lang="en-US" altLang="zh-CN" sz="1800" b="1" dirty="0">
                <a:latin typeface="+mn-ea"/>
              </a:rPr>
              <a:t>fragment</a:t>
            </a:r>
            <a:r>
              <a:rPr lang="en-US" altLang="zh-CN" sz="1800" dirty="0">
                <a:latin typeface="+mn-ea"/>
              </a:rPr>
              <a:t> | </a:t>
            </a:r>
            <a:r>
              <a:rPr lang="en-US" altLang="zh-CN" sz="1800" b="1" dirty="0">
                <a:latin typeface="+mn-ea"/>
              </a:rPr>
              <a:t>non-fragment</a:t>
            </a:r>
            <a:r>
              <a:rPr lang="en-US" altLang="zh-CN" sz="1800" dirty="0">
                <a:latin typeface="+mn-ea"/>
              </a:rPr>
              <a:t> | </a:t>
            </a:r>
            <a:r>
              <a:rPr lang="en-US" altLang="zh-CN" sz="1800" b="1" dirty="0">
                <a:latin typeface="+mn-ea"/>
              </a:rPr>
              <a:t>non-</a:t>
            </a:r>
            <a:r>
              <a:rPr lang="en-US" altLang="zh-CN" sz="1800" b="1" dirty="0" err="1">
                <a:latin typeface="+mn-ea"/>
              </a:rPr>
              <a:t>subseq</a:t>
            </a:r>
            <a:r>
              <a:rPr lang="en-US" altLang="zh-CN" sz="1800" dirty="0">
                <a:latin typeface="+mn-ea"/>
              </a:rPr>
              <a:t> | </a:t>
            </a:r>
            <a:r>
              <a:rPr lang="en-US" altLang="zh-CN" sz="1800" b="1" dirty="0">
                <a:latin typeface="+mn-ea"/>
              </a:rPr>
              <a:t>fragment-</a:t>
            </a:r>
            <a:r>
              <a:rPr lang="en-US" altLang="zh-CN" sz="1800" b="1" dirty="0" err="1">
                <a:latin typeface="+mn-ea"/>
              </a:rPr>
              <a:t>subseq</a:t>
            </a:r>
            <a:r>
              <a:rPr lang="en-US" altLang="zh-CN" sz="1800" dirty="0">
                <a:latin typeface="+mn-ea"/>
              </a:rPr>
              <a:t> | </a:t>
            </a:r>
            <a:r>
              <a:rPr lang="en-US" altLang="zh-CN" sz="1800" b="1" dirty="0">
                <a:latin typeface="+mn-ea"/>
              </a:rPr>
              <a:t>fragment-</a:t>
            </a:r>
            <a:r>
              <a:rPr lang="en-US" altLang="zh-CN" sz="1800" b="1" dirty="0" err="1">
                <a:latin typeface="+mn-ea"/>
              </a:rPr>
              <a:t>spe</a:t>
            </a:r>
            <a:r>
              <a:rPr lang="en-US" altLang="zh-CN" sz="1800" b="1" dirty="0">
                <a:latin typeface="+mn-ea"/>
              </a:rPr>
              <a:t>-first</a:t>
            </a:r>
            <a:r>
              <a:rPr lang="en-US" altLang="zh-CN" sz="1800" dirty="0">
                <a:latin typeface="+mn-ea"/>
              </a:rPr>
              <a:t> } | </a:t>
            </a:r>
            <a:r>
              <a:rPr lang="en-US" altLang="zh-CN" sz="1800" b="1" dirty="0">
                <a:latin typeface="+mn-ea"/>
              </a:rPr>
              <a:t>source</a:t>
            </a:r>
            <a:r>
              <a:rPr lang="en-US" altLang="zh-CN" sz="1800" dirty="0">
                <a:latin typeface="+mn-ea"/>
              </a:rPr>
              <a:t> { </a:t>
            </a:r>
            <a:r>
              <a:rPr lang="en-US" altLang="zh-CN" sz="1800" i="1" dirty="0">
                <a:latin typeface="+mn-ea"/>
              </a:rPr>
              <a:t>source-</a:t>
            </a:r>
            <a:r>
              <a:rPr lang="en-US" altLang="zh-CN" sz="1800" i="1" dirty="0" err="1">
                <a:latin typeface="+mn-ea"/>
              </a:rPr>
              <a:t>ip</a:t>
            </a:r>
            <a:r>
              <a:rPr lang="en-US" altLang="zh-CN" sz="1800" i="1" dirty="0">
                <a:latin typeface="+mn-ea"/>
              </a:rPr>
              <a:t>-address</a:t>
            </a:r>
            <a:r>
              <a:rPr lang="en-US" altLang="zh-CN" sz="1800" dirty="0">
                <a:latin typeface="+mn-ea"/>
              </a:rPr>
              <a:t> { </a:t>
            </a:r>
            <a:r>
              <a:rPr lang="en-US" altLang="zh-CN" sz="1800" i="1" dirty="0">
                <a:latin typeface="+mn-ea"/>
              </a:rPr>
              <a:t>source-wildcard</a:t>
            </a:r>
            <a:r>
              <a:rPr lang="en-US" altLang="zh-CN" sz="1800" dirty="0">
                <a:latin typeface="+mn-ea"/>
              </a:rPr>
              <a:t> | </a:t>
            </a:r>
            <a:r>
              <a:rPr lang="en-US" altLang="zh-CN" sz="1800" b="1" dirty="0">
                <a:latin typeface="+mn-ea"/>
              </a:rPr>
              <a:t>0</a:t>
            </a:r>
            <a:r>
              <a:rPr lang="en-US" altLang="zh-CN" sz="1800" dirty="0">
                <a:latin typeface="+mn-ea"/>
              </a:rPr>
              <a:t> | </a:t>
            </a:r>
            <a:r>
              <a:rPr lang="en-US" altLang="zh-CN" sz="1800" i="1" dirty="0" err="1">
                <a:latin typeface="+mn-ea"/>
              </a:rPr>
              <a:t>src</a:t>
            </a:r>
            <a:r>
              <a:rPr lang="en-US" altLang="zh-CN" sz="1800" i="1" dirty="0">
                <a:latin typeface="+mn-ea"/>
              </a:rPr>
              <a:t>-netmask</a:t>
            </a:r>
            <a:r>
              <a:rPr lang="en-US" altLang="zh-CN" sz="1800" dirty="0">
                <a:latin typeface="+mn-ea"/>
              </a:rPr>
              <a:t> } | </a:t>
            </a:r>
            <a:r>
              <a:rPr lang="en-US" altLang="zh-CN" sz="1800" b="1" dirty="0">
                <a:latin typeface="+mn-ea"/>
              </a:rPr>
              <a:t>any</a:t>
            </a:r>
            <a:r>
              <a:rPr lang="en-US" altLang="zh-CN" sz="1800" dirty="0">
                <a:latin typeface="+mn-ea"/>
              </a:rPr>
              <a:t> } | </a:t>
            </a:r>
            <a:r>
              <a:rPr lang="en-US" altLang="zh-CN" sz="1800" b="1" dirty="0">
                <a:latin typeface="+mn-ea"/>
              </a:rPr>
              <a:t>time-range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i="1" dirty="0">
                <a:latin typeface="+mn-ea"/>
              </a:rPr>
              <a:t>time-name</a:t>
            </a:r>
            <a:r>
              <a:rPr lang="en-US" altLang="zh-CN" sz="1800" dirty="0">
                <a:latin typeface="+mn-ea"/>
              </a:rPr>
              <a:t> | </a:t>
            </a:r>
            <a:r>
              <a:rPr lang="en-US" altLang="zh-CN" sz="1800" b="1" dirty="0" err="1">
                <a:latin typeface="+mn-ea"/>
              </a:rPr>
              <a:t>vpn</a:t>
            </a:r>
            <a:r>
              <a:rPr lang="en-US" altLang="zh-CN" sz="1800" b="1" dirty="0">
                <a:latin typeface="+mn-ea"/>
              </a:rPr>
              <a:t>-instance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i="1" dirty="0" err="1">
                <a:latin typeface="+mn-ea"/>
              </a:rPr>
              <a:t>vpn</a:t>
            </a:r>
            <a:r>
              <a:rPr lang="en-US" altLang="zh-CN" sz="1800" i="1" dirty="0">
                <a:latin typeface="+mn-ea"/>
              </a:rPr>
              <a:t>-instance-name</a:t>
            </a:r>
            <a:r>
              <a:rPr lang="en-US" altLang="zh-CN" sz="1800" dirty="0">
                <a:latin typeface="+mn-ea"/>
              </a:rPr>
              <a:t> ]</a:t>
            </a:r>
          </a:p>
          <a:p>
            <a:r>
              <a:rPr lang="zh-CN" altLang="en-US" sz="1800" dirty="0">
                <a:latin typeface="+mn-ea"/>
              </a:rPr>
              <a:t>配置过滤器：</a:t>
            </a:r>
            <a:endParaRPr lang="en-US" altLang="zh-CN" sz="1800" dirty="0">
              <a:latin typeface="+mn-ea"/>
            </a:endParaRPr>
          </a:p>
          <a:p>
            <a:r>
              <a:rPr lang="en-US" altLang="zh-CN" sz="1800" b="1" dirty="0"/>
              <a:t>filter-policy</a:t>
            </a:r>
            <a:r>
              <a:rPr lang="en-US" altLang="zh-CN" sz="1800" dirty="0"/>
              <a:t> { </a:t>
            </a:r>
            <a:r>
              <a:rPr lang="en-US" altLang="zh-CN" sz="1800" i="1" dirty="0" err="1"/>
              <a:t>acl</a:t>
            </a:r>
            <a:r>
              <a:rPr lang="en-US" altLang="zh-CN" sz="1800" i="1" dirty="0"/>
              <a:t>-number</a:t>
            </a:r>
            <a:r>
              <a:rPr lang="en-US" altLang="zh-CN" sz="1800" dirty="0"/>
              <a:t> | </a:t>
            </a:r>
            <a:r>
              <a:rPr lang="en-US" altLang="zh-CN" sz="1800" b="1" dirty="0" err="1"/>
              <a:t>acl</a:t>
            </a:r>
            <a:r>
              <a:rPr lang="en-US" altLang="zh-CN" sz="1800" b="1" dirty="0"/>
              <a:t>-name</a:t>
            </a:r>
            <a:r>
              <a:rPr lang="en-US" altLang="zh-CN" sz="1800" dirty="0"/>
              <a:t> </a:t>
            </a:r>
            <a:r>
              <a:rPr lang="en-US" altLang="zh-CN" sz="1800" i="1" dirty="0" err="1"/>
              <a:t>acl</a:t>
            </a:r>
            <a:r>
              <a:rPr lang="en-US" altLang="zh-CN" sz="1800" i="1" dirty="0"/>
              <a:t>-name</a:t>
            </a:r>
            <a:r>
              <a:rPr lang="en-US" altLang="zh-CN" sz="1800" dirty="0"/>
              <a:t> } </a:t>
            </a:r>
            <a:r>
              <a:rPr lang="en-US" altLang="zh-CN" sz="1800" b="1" dirty="0"/>
              <a:t>import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 bwMode="auto">
          <a:xfrm>
            <a:off x="1055440" y="3429000"/>
            <a:ext cx="8208912" cy="2772308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IS-IS</a:t>
            </a:r>
            <a:r>
              <a:rPr lang="zh-CN" altLang="en-US" dirty="0"/>
              <a:t>对</a:t>
            </a:r>
            <a:r>
              <a:rPr lang="en-US" altLang="zh-CN" dirty="0"/>
              <a:t>LSDB</a:t>
            </a:r>
            <a:r>
              <a:rPr lang="zh-CN" altLang="en-US" dirty="0"/>
              <a:t>计算为路由信息时进行过滤</a:t>
            </a:r>
            <a:r>
              <a:rPr lang="en-US" altLang="zh-CN" dirty="0"/>
              <a:t>(2)</a:t>
            </a:r>
            <a:endParaRPr lang="en-US" altLang="en-US" dirty="0"/>
          </a:p>
        </p:txBody>
      </p:sp>
      <p:pic>
        <p:nvPicPr>
          <p:cNvPr id="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9716" y="2312876"/>
            <a:ext cx="540060" cy="441867"/>
          </a:xfrm>
          <a:prstGeom prst="rect">
            <a:avLst/>
          </a:prstGeom>
          <a:noFill/>
        </p:spPr>
      </p:pic>
      <p:pic>
        <p:nvPicPr>
          <p:cNvPr id="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2085" y="2312876"/>
            <a:ext cx="540059" cy="441866"/>
          </a:xfrm>
          <a:prstGeom prst="rect">
            <a:avLst/>
          </a:prstGeom>
          <a:noFill/>
        </p:spPr>
      </p:pic>
      <p:sp>
        <p:nvSpPr>
          <p:cNvPr id="6" name="矩形 26"/>
          <p:cNvSpPr/>
          <p:nvPr/>
        </p:nvSpPr>
        <p:spPr bwMode="auto">
          <a:xfrm>
            <a:off x="3335364" y="274492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RouterA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7" name="矩形 26"/>
          <p:cNvSpPr/>
          <p:nvPr/>
        </p:nvSpPr>
        <p:spPr bwMode="auto">
          <a:xfrm>
            <a:off x="6719740" y="2780928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RouterB</a:t>
            </a:r>
            <a:endParaRPr lang="en-US" altLang="zh-CN" sz="1400" dirty="0">
              <a:latin typeface="+mn-ea"/>
              <a:ea typeface="+mn-ea"/>
            </a:endParaRPr>
          </a:p>
        </p:txBody>
      </p:sp>
      <p:cxnSp>
        <p:nvCxnSpPr>
          <p:cNvPr id="8" name="Straight Connector 14"/>
          <p:cNvCxnSpPr>
            <a:stCxn id="4" idx="3"/>
            <a:endCxn id="5" idx="1"/>
          </p:cNvCxnSpPr>
          <p:nvPr/>
        </p:nvCxnSpPr>
        <p:spPr bwMode="auto">
          <a:xfrm flipV="1">
            <a:off x="4079776" y="2533809"/>
            <a:ext cx="2772309" cy="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26"/>
          <p:cNvSpPr/>
          <p:nvPr/>
        </p:nvSpPr>
        <p:spPr bwMode="auto">
          <a:xfrm>
            <a:off x="4007768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GE0/0/1</a:t>
            </a:r>
          </a:p>
        </p:txBody>
      </p:sp>
      <p:sp>
        <p:nvSpPr>
          <p:cNvPr id="12" name="矩形 26"/>
          <p:cNvSpPr/>
          <p:nvPr/>
        </p:nvSpPr>
        <p:spPr bwMode="auto">
          <a:xfrm>
            <a:off x="5843972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GE0/0/2</a:t>
            </a:r>
          </a:p>
        </p:txBody>
      </p:sp>
      <p:sp>
        <p:nvSpPr>
          <p:cNvPr id="13" name="矩形 26"/>
          <p:cNvSpPr/>
          <p:nvPr/>
        </p:nvSpPr>
        <p:spPr bwMode="auto">
          <a:xfrm>
            <a:off x="7176120" y="2276872"/>
            <a:ext cx="23762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Loopback1:100.1.1.1</a:t>
            </a:r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839416" y="1197484"/>
            <a:ext cx="10560048" cy="97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lang="en-US" altLang="zh-CN" sz="2000" kern="0" dirty="0" err="1">
                <a:latin typeface="+mn-ea"/>
                <a:ea typeface="+mn-ea"/>
              </a:rPr>
              <a:t>RouterA</a:t>
            </a:r>
            <a:r>
              <a:rPr lang="zh-CN" altLang="en-US" sz="2000" kern="0" dirty="0">
                <a:latin typeface="+mn-ea"/>
                <a:ea typeface="+mn-ea"/>
              </a:rPr>
              <a:t>与</a:t>
            </a:r>
            <a:r>
              <a:rPr lang="en-US" altLang="zh-CN" sz="2000" kern="0" dirty="0" err="1">
                <a:latin typeface="+mn-ea"/>
                <a:ea typeface="+mn-ea"/>
              </a:rPr>
              <a:t>RouterB</a:t>
            </a:r>
            <a:r>
              <a:rPr lang="zh-CN" altLang="en-US" sz="2000" kern="0" dirty="0">
                <a:latin typeface="+mn-ea"/>
                <a:ea typeface="+mn-ea"/>
              </a:rPr>
              <a:t>建立</a:t>
            </a:r>
            <a:r>
              <a:rPr lang="en-US" altLang="zh-CN" sz="2000" kern="0" dirty="0">
                <a:latin typeface="+mn-ea"/>
                <a:ea typeface="+mn-ea"/>
              </a:rPr>
              <a:t>ISIS</a:t>
            </a:r>
            <a:r>
              <a:rPr lang="zh-CN" altLang="en-US" sz="2000" kern="0" dirty="0">
                <a:latin typeface="+mn-ea"/>
                <a:ea typeface="+mn-ea"/>
              </a:rPr>
              <a:t>邻居，通过</a:t>
            </a:r>
            <a:r>
              <a:rPr lang="en-US" altLang="zh-CN" sz="2000" kern="0" dirty="0">
                <a:latin typeface="+mn-ea"/>
                <a:ea typeface="+mn-ea"/>
              </a:rPr>
              <a:t>ISIS</a:t>
            </a:r>
            <a:r>
              <a:rPr lang="zh-CN" altLang="en-US" sz="2000" kern="0" dirty="0">
                <a:latin typeface="+mn-ea"/>
                <a:ea typeface="+mn-ea"/>
              </a:rPr>
              <a:t>，</a:t>
            </a:r>
            <a:r>
              <a:rPr lang="en-US" altLang="zh-CN" sz="2000" kern="0" dirty="0" err="1">
                <a:latin typeface="+mn-ea"/>
                <a:ea typeface="+mn-ea"/>
              </a:rPr>
              <a:t>RouterA</a:t>
            </a:r>
            <a:r>
              <a:rPr lang="zh-CN" altLang="en-US" sz="2000" kern="0" dirty="0">
                <a:latin typeface="+mn-ea"/>
                <a:ea typeface="+mn-ea"/>
              </a:rPr>
              <a:t>可学习到</a:t>
            </a:r>
            <a:r>
              <a:rPr lang="en-US" altLang="zh-CN" sz="2000" kern="0" dirty="0" err="1">
                <a:latin typeface="+mn-ea"/>
                <a:ea typeface="+mn-ea"/>
              </a:rPr>
              <a:t>RouterB</a:t>
            </a:r>
            <a:r>
              <a:rPr lang="zh-CN" altLang="en-US" sz="2000" kern="0" dirty="0">
                <a:latin typeface="+mn-ea"/>
                <a:ea typeface="+mn-ea"/>
              </a:rPr>
              <a:t>的</a:t>
            </a:r>
            <a:r>
              <a:rPr lang="en-US" altLang="zh-CN" sz="2000" kern="0" dirty="0">
                <a:latin typeface="+mn-ea"/>
                <a:ea typeface="+mn-ea"/>
              </a:rPr>
              <a:t>loopback1</a:t>
            </a:r>
            <a:r>
              <a:rPr lang="zh-CN" altLang="en-US" sz="2000" kern="0" dirty="0">
                <a:latin typeface="+mn-ea"/>
                <a:ea typeface="+mn-ea"/>
              </a:rPr>
              <a:t>路由。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 bwMode="auto">
          <a:xfrm>
            <a:off x="1163452" y="2960948"/>
            <a:ext cx="8424936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sz="2000" kern="0" noProof="0" dirty="0">
                <a:latin typeface="+mn-ea"/>
                <a:ea typeface="+mn-ea"/>
              </a:rPr>
              <a:t>过滤前：</a:t>
            </a:r>
            <a:endParaRPr lang="en-US" altLang="zh-CN" sz="2000" kern="0" noProof="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Route Flags: R - relay, D - download to fib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------------------------------------------------------------------------------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Routing Tables: Public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  </a:t>
            </a:r>
            <a:r>
              <a:rPr lang="en-US" altLang="zh-CN" sz="1400" dirty="0">
                <a:latin typeface="+mn-ea"/>
                <a:ea typeface="+mn-ea"/>
              </a:rPr>
              <a:t>Destinations : 9        Routes : 9        </a:t>
            </a:r>
            <a:endParaRPr lang="zh-CN" altLang="en-US" sz="1400" dirty="0">
              <a:latin typeface="+mn-ea"/>
              <a:ea typeface="+mn-ea"/>
            </a:endParaRPr>
          </a:p>
          <a:p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Destination/Mask    Proto   Pre  Cost      Flags                  </a:t>
            </a:r>
            <a:r>
              <a:rPr lang="en-US" altLang="zh-CN" sz="1400" dirty="0" err="1">
                <a:latin typeface="+mn-ea"/>
                <a:ea typeface="+mn-ea"/>
              </a:rPr>
              <a:t>NextHop</a:t>
            </a:r>
            <a:r>
              <a:rPr lang="en-US" altLang="zh-CN" sz="1400" dirty="0">
                <a:latin typeface="+mn-ea"/>
                <a:ea typeface="+mn-ea"/>
              </a:rPr>
              <a:t>             Interface</a:t>
            </a:r>
            <a:endParaRPr lang="zh-CN" altLang="en-US" sz="1400" dirty="0">
              <a:latin typeface="+mn-ea"/>
              <a:ea typeface="+mn-ea"/>
            </a:endParaRPr>
          </a:p>
          <a:p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 </a:t>
            </a:r>
            <a:r>
              <a:rPr lang="en-US" altLang="zh-CN" sz="1400" dirty="0">
                <a:latin typeface="+mn-ea"/>
                <a:ea typeface="+mn-ea"/>
              </a:rPr>
              <a:t>1.1.1.1/32        Direct    0       0           D                     127.0.0.1             LoopBack0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10.1.1.0/30       Direct    0       0           D                     10.1.1.1               GigabitEthernet0/0/1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10.1.1.1/32       Direct    0       0           D                     127.0.0.1             GigabitEthernet0/0/1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10.1.1.3/32       Direct    0       0           D                     127.0.0.1             GigabitEthernet0/0/1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</a:t>
            </a:r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100.1.1.1/32       ISIS-L2  15     10          D                      10.1.1.2             GigabitEthernet0/0/1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5" name="直接连接符 70"/>
          <p:cNvCxnSpPr/>
          <p:nvPr/>
        </p:nvCxnSpPr>
        <p:spPr bwMode="auto">
          <a:xfrm flipV="1">
            <a:off x="3107668" y="2960948"/>
            <a:ext cx="432048" cy="468053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1055440" y="3537012"/>
            <a:ext cx="4896544" cy="2448272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IS-IS</a:t>
            </a:r>
            <a:r>
              <a:rPr lang="zh-CN" altLang="en-US" dirty="0"/>
              <a:t>对</a:t>
            </a:r>
            <a:r>
              <a:rPr lang="en-US" altLang="zh-CN" dirty="0"/>
              <a:t>LSDB</a:t>
            </a:r>
            <a:r>
              <a:rPr lang="zh-CN" altLang="en-US" dirty="0"/>
              <a:t>计算为路由信息时进行过滤</a:t>
            </a:r>
            <a:r>
              <a:rPr lang="en-US" altLang="zh-CN" dirty="0"/>
              <a:t>(3)</a:t>
            </a:r>
            <a:endParaRPr lang="en-US" altLang="en-US" dirty="0"/>
          </a:p>
        </p:txBody>
      </p:sp>
      <p:pic>
        <p:nvPicPr>
          <p:cNvPr id="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9716" y="2312876"/>
            <a:ext cx="540060" cy="441867"/>
          </a:xfrm>
          <a:prstGeom prst="rect">
            <a:avLst/>
          </a:prstGeom>
          <a:noFill/>
        </p:spPr>
      </p:pic>
      <p:pic>
        <p:nvPicPr>
          <p:cNvPr id="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2085" y="2312876"/>
            <a:ext cx="540059" cy="441866"/>
          </a:xfrm>
          <a:prstGeom prst="rect">
            <a:avLst/>
          </a:prstGeom>
          <a:noFill/>
        </p:spPr>
      </p:pic>
      <p:sp>
        <p:nvSpPr>
          <p:cNvPr id="6" name="矩形 26"/>
          <p:cNvSpPr/>
          <p:nvPr/>
        </p:nvSpPr>
        <p:spPr bwMode="auto">
          <a:xfrm>
            <a:off x="3335364" y="274492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RouterA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7" name="矩形 26"/>
          <p:cNvSpPr/>
          <p:nvPr/>
        </p:nvSpPr>
        <p:spPr bwMode="auto">
          <a:xfrm>
            <a:off x="6719740" y="2780928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RouterB</a:t>
            </a:r>
            <a:endParaRPr lang="en-US" altLang="zh-CN" sz="1400" dirty="0">
              <a:latin typeface="+mn-ea"/>
              <a:ea typeface="+mn-ea"/>
            </a:endParaRPr>
          </a:p>
        </p:txBody>
      </p:sp>
      <p:cxnSp>
        <p:nvCxnSpPr>
          <p:cNvPr id="8" name="Straight Connector 14"/>
          <p:cNvCxnSpPr>
            <a:stCxn id="4" idx="3"/>
            <a:endCxn id="5" idx="1"/>
          </p:cNvCxnSpPr>
          <p:nvPr/>
        </p:nvCxnSpPr>
        <p:spPr bwMode="auto">
          <a:xfrm flipV="1">
            <a:off x="4079776" y="2533809"/>
            <a:ext cx="2772309" cy="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26"/>
          <p:cNvSpPr/>
          <p:nvPr/>
        </p:nvSpPr>
        <p:spPr bwMode="auto">
          <a:xfrm>
            <a:off x="4007768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GE0/0/1</a:t>
            </a:r>
          </a:p>
        </p:txBody>
      </p:sp>
      <p:sp>
        <p:nvSpPr>
          <p:cNvPr id="12" name="矩形 26"/>
          <p:cNvSpPr/>
          <p:nvPr/>
        </p:nvSpPr>
        <p:spPr bwMode="auto">
          <a:xfrm>
            <a:off x="5843972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GE0/0/2</a:t>
            </a:r>
          </a:p>
        </p:txBody>
      </p:sp>
      <p:sp>
        <p:nvSpPr>
          <p:cNvPr id="13" name="矩形 26"/>
          <p:cNvSpPr/>
          <p:nvPr/>
        </p:nvSpPr>
        <p:spPr bwMode="auto">
          <a:xfrm>
            <a:off x="7176120" y="2276872"/>
            <a:ext cx="23762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Loopback1:100.1.1.1</a:t>
            </a:r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839416" y="1197484"/>
            <a:ext cx="10560048" cy="97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lvl="0" indent="-301625" algn="just" defTabSz="801688" fontAlgn="base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RouterA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ISIS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邻居，通过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ISIS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部署流策略使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RouterA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的路由表中没有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loopback1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路由，而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loopback1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信息会存在于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RouterA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ISIS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LSDB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 bwMode="auto">
          <a:xfrm>
            <a:off x="839416" y="2852936"/>
            <a:ext cx="10560048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sz="2000" kern="0" dirty="0">
                <a:latin typeface="+mn-ea"/>
                <a:ea typeface="+mn-ea"/>
              </a:rPr>
              <a:t>配置过滤：</a:t>
            </a:r>
            <a:endParaRPr lang="en-US" altLang="zh-CN" sz="2000" kern="0" dirty="0">
              <a:latin typeface="+mn-ea"/>
              <a:ea typeface="+mn-ea"/>
            </a:endParaRPr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tabLst/>
              <a:defRPr/>
            </a:pPr>
            <a:endParaRPr lang="en-US" altLang="zh-CN" sz="1400" kern="0" dirty="0">
              <a:latin typeface="+mn-ea"/>
              <a:ea typeface="+mn-ea"/>
            </a:endParaRPr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tabLst/>
              <a:defRPr/>
            </a:pPr>
            <a:r>
              <a:rPr lang="en-US" altLang="zh-CN" sz="1400" kern="0" dirty="0">
                <a:latin typeface="+mn-ea"/>
                <a:ea typeface="+mn-ea"/>
              </a:rPr>
              <a:t>     #</a:t>
            </a:r>
          </a:p>
          <a:p>
            <a:r>
              <a:rPr lang="en-US" altLang="zh-CN" sz="1400" dirty="0">
                <a:latin typeface="+mn-ea"/>
                <a:ea typeface="+mn-ea"/>
              </a:rPr>
              <a:t>     </a:t>
            </a:r>
            <a:r>
              <a:rPr lang="en-US" altLang="zh-CN" sz="1400" dirty="0" err="1">
                <a:latin typeface="+mn-ea"/>
                <a:ea typeface="+mn-ea"/>
              </a:rPr>
              <a:t>acl</a:t>
            </a:r>
            <a:r>
              <a:rPr lang="en-US" altLang="zh-CN" sz="1400" dirty="0">
                <a:latin typeface="+mn-ea"/>
                <a:ea typeface="+mn-ea"/>
              </a:rPr>
              <a:t> name </a:t>
            </a:r>
            <a:r>
              <a:rPr lang="en-US" altLang="zh-CN" sz="1400" dirty="0" err="1">
                <a:latin typeface="+mn-ea"/>
                <a:ea typeface="+mn-ea"/>
              </a:rPr>
              <a:t>huawei</a:t>
            </a:r>
            <a:r>
              <a:rPr lang="en-US" altLang="zh-CN" sz="1400" dirty="0">
                <a:latin typeface="+mn-ea"/>
                <a:ea typeface="+mn-ea"/>
              </a:rPr>
              <a:t> 2000  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rule 5 deny source 100.1.1.1 0</a:t>
            </a:r>
          </a:p>
          <a:p>
            <a:r>
              <a:rPr lang="en-US" altLang="zh-CN" sz="1400" dirty="0">
                <a:latin typeface="+mn-ea"/>
                <a:ea typeface="+mn-ea"/>
              </a:rPr>
              <a:t>     #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 </a:t>
            </a:r>
            <a:r>
              <a:rPr lang="en-US" altLang="zh-CN" sz="1400" dirty="0" err="1">
                <a:latin typeface="+mn-ea"/>
                <a:ea typeface="+mn-ea"/>
              </a:rPr>
              <a:t>isis</a:t>
            </a:r>
            <a:r>
              <a:rPr lang="en-US" altLang="zh-CN" sz="1400" dirty="0">
                <a:latin typeface="+mn-ea"/>
                <a:ea typeface="+mn-ea"/>
              </a:rPr>
              <a:t> 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 is-level level-2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 network-entity 01.0000.0000.0001.00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     Filter-policy </a:t>
            </a:r>
            <a:r>
              <a:rPr lang="en-US" altLang="zh-CN" sz="1400" dirty="0" err="1">
                <a:solidFill>
                  <a:srgbClr val="C00000"/>
                </a:solidFill>
                <a:latin typeface="+mn-ea"/>
                <a:ea typeface="+mn-ea"/>
              </a:rPr>
              <a:t>acl</a:t>
            </a:r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-name </a:t>
            </a:r>
            <a:r>
              <a:rPr lang="en-US" altLang="zh-CN" sz="1400" dirty="0" err="1">
                <a:solidFill>
                  <a:srgbClr val="C00000"/>
                </a:solidFill>
                <a:latin typeface="+mn-ea"/>
                <a:ea typeface="+mn-ea"/>
              </a:rPr>
              <a:t>huawei</a:t>
            </a:r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 import 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 #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2000" dirty="0"/>
              <a:t> </a:t>
            </a:r>
            <a:endParaRPr lang="zh-CN" altLang="en-US" sz="2000" dirty="0"/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endParaRPr lang="en-US" altLang="zh-CN" sz="2000" kern="0" noProof="0" dirty="0">
              <a:latin typeface="+mn-ea"/>
              <a:ea typeface="+mn-ea"/>
            </a:endParaRPr>
          </a:p>
        </p:txBody>
      </p:sp>
      <p:cxnSp>
        <p:nvCxnSpPr>
          <p:cNvPr id="17" name="直接连接符 70"/>
          <p:cNvCxnSpPr/>
          <p:nvPr/>
        </p:nvCxnSpPr>
        <p:spPr bwMode="auto">
          <a:xfrm flipV="1">
            <a:off x="2855640" y="2960949"/>
            <a:ext cx="684076" cy="576063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1235460" y="3465004"/>
            <a:ext cx="8496944" cy="2520280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IS-IS</a:t>
            </a:r>
            <a:r>
              <a:rPr lang="zh-CN" altLang="en-US" dirty="0"/>
              <a:t>对</a:t>
            </a:r>
            <a:r>
              <a:rPr lang="en-US" altLang="zh-CN" dirty="0"/>
              <a:t>LSDB</a:t>
            </a:r>
            <a:r>
              <a:rPr lang="zh-CN" altLang="en-US" dirty="0"/>
              <a:t>计算为路由信息时进行过滤</a:t>
            </a:r>
            <a:r>
              <a:rPr lang="en-US" altLang="zh-CN" dirty="0"/>
              <a:t>(4)</a:t>
            </a:r>
            <a:endParaRPr lang="en-US" altLang="en-US" dirty="0"/>
          </a:p>
        </p:txBody>
      </p:sp>
      <p:pic>
        <p:nvPicPr>
          <p:cNvPr id="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9716" y="2312876"/>
            <a:ext cx="540060" cy="441867"/>
          </a:xfrm>
          <a:prstGeom prst="rect">
            <a:avLst/>
          </a:prstGeom>
          <a:noFill/>
        </p:spPr>
      </p:pic>
      <p:pic>
        <p:nvPicPr>
          <p:cNvPr id="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2085" y="2312876"/>
            <a:ext cx="540059" cy="441866"/>
          </a:xfrm>
          <a:prstGeom prst="rect">
            <a:avLst/>
          </a:prstGeom>
          <a:noFill/>
        </p:spPr>
      </p:pic>
      <p:sp>
        <p:nvSpPr>
          <p:cNvPr id="6" name="矩形 26"/>
          <p:cNvSpPr/>
          <p:nvPr/>
        </p:nvSpPr>
        <p:spPr bwMode="auto">
          <a:xfrm>
            <a:off x="3335364" y="274492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RouterA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7" name="矩形 26"/>
          <p:cNvSpPr/>
          <p:nvPr/>
        </p:nvSpPr>
        <p:spPr bwMode="auto">
          <a:xfrm>
            <a:off x="6719740" y="2780928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RouterB</a:t>
            </a:r>
            <a:endParaRPr lang="en-US" altLang="zh-CN" sz="1400" dirty="0">
              <a:latin typeface="+mn-ea"/>
              <a:ea typeface="+mn-ea"/>
            </a:endParaRPr>
          </a:p>
        </p:txBody>
      </p:sp>
      <p:cxnSp>
        <p:nvCxnSpPr>
          <p:cNvPr id="8" name="Straight Connector 14"/>
          <p:cNvCxnSpPr>
            <a:stCxn id="4" idx="3"/>
            <a:endCxn id="5" idx="1"/>
          </p:cNvCxnSpPr>
          <p:nvPr/>
        </p:nvCxnSpPr>
        <p:spPr bwMode="auto">
          <a:xfrm flipV="1">
            <a:off x="4079776" y="2533809"/>
            <a:ext cx="2772309" cy="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26"/>
          <p:cNvSpPr/>
          <p:nvPr/>
        </p:nvSpPr>
        <p:spPr bwMode="auto">
          <a:xfrm>
            <a:off x="4007768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GE0/0/1</a:t>
            </a:r>
          </a:p>
        </p:txBody>
      </p:sp>
      <p:sp>
        <p:nvSpPr>
          <p:cNvPr id="12" name="矩形 26"/>
          <p:cNvSpPr/>
          <p:nvPr/>
        </p:nvSpPr>
        <p:spPr bwMode="auto">
          <a:xfrm>
            <a:off x="5843972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GE0/0/2</a:t>
            </a:r>
          </a:p>
        </p:txBody>
      </p:sp>
      <p:sp>
        <p:nvSpPr>
          <p:cNvPr id="13" name="矩形 26"/>
          <p:cNvSpPr/>
          <p:nvPr/>
        </p:nvSpPr>
        <p:spPr bwMode="auto">
          <a:xfrm>
            <a:off x="7176120" y="2276872"/>
            <a:ext cx="23762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Loopback1:100.1.1.1</a:t>
            </a:r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839416" y="1197484"/>
            <a:ext cx="10560048" cy="97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lvl="0" indent="-301625" algn="just" defTabSz="801688" fontAlgn="base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配置过滤后，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RouterA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的路由表中没有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loopback1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路由，而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loopback1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信息会存在于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RouterA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ISIS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LSDB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 bwMode="auto">
          <a:xfrm>
            <a:off x="1224584" y="2852936"/>
            <a:ext cx="10560048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sz="2000" kern="0" dirty="0">
                <a:latin typeface="+mn-ea"/>
                <a:ea typeface="+mn-ea"/>
              </a:rPr>
              <a:t>查看路由表：</a:t>
            </a:r>
            <a:endParaRPr lang="en-US" altLang="zh-CN" sz="2000" kern="0" dirty="0">
              <a:latin typeface="+mn-ea"/>
              <a:ea typeface="+mn-ea"/>
            </a:endParaRPr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tabLst/>
              <a:defRPr/>
            </a:pPr>
            <a:endParaRPr lang="en-US" altLang="zh-CN" sz="1400" kern="0" dirty="0">
              <a:latin typeface="+mn-ea"/>
              <a:ea typeface="+mn-ea"/>
            </a:endParaRPr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tabLst/>
              <a:defRPr/>
            </a:pPr>
            <a:r>
              <a:rPr lang="en-US" altLang="zh-CN" sz="1400" kern="0" dirty="0">
                <a:latin typeface="+mn-ea"/>
                <a:ea typeface="+mn-ea"/>
              </a:rPr>
              <a:t>     </a:t>
            </a:r>
            <a:r>
              <a:rPr lang="en-US" altLang="zh-CN" sz="2000" dirty="0"/>
              <a:t> </a:t>
            </a:r>
            <a:endParaRPr lang="zh-CN" altLang="en-US" sz="2000" dirty="0"/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endParaRPr lang="en-US" altLang="zh-CN" sz="2000" kern="0" noProof="0" dirty="0">
              <a:latin typeface="+mn-ea"/>
              <a:ea typeface="+mn-ea"/>
            </a:endParaRPr>
          </a:p>
        </p:txBody>
      </p:sp>
      <p:sp>
        <p:nvSpPr>
          <p:cNvPr id="17" name="Text Placeholder 2"/>
          <p:cNvSpPr txBox="1">
            <a:spLocks/>
          </p:cNvSpPr>
          <p:nvPr/>
        </p:nvSpPr>
        <p:spPr bwMode="auto">
          <a:xfrm>
            <a:off x="1235460" y="3032956"/>
            <a:ext cx="1056004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tabLst/>
              <a:defRPr/>
            </a:pPr>
            <a:endParaRPr lang="en-US" altLang="zh-CN" sz="2000" kern="0" noProof="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Route Flags: R - relay, D - download to fib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------------------------------------------------------------------------------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Routing Tables: Public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  </a:t>
            </a:r>
            <a:r>
              <a:rPr lang="en-US" altLang="zh-CN" sz="1400" dirty="0">
                <a:latin typeface="+mn-ea"/>
                <a:ea typeface="+mn-ea"/>
              </a:rPr>
              <a:t>Destinations : 9        Routes : 9        </a:t>
            </a:r>
            <a:endParaRPr lang="zh-CN" altLang="en-US" sz="1400" dirty="0">
              <a:latin typeface="+mn-ea"/>
              <a:ea typeface="+mn-ea"/>
            </a:endParaRPr>
          </a:p>
          <a:p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Destination/Mask    Proto   Pre  Cost      Flags                  </a:t>
            </a:r>
            <a:r>
              <a:rPr lang="en-US" altLang="zh-CN" sz="1400" dirty="0" err="1">
                <a:latin typeface="+mn-ea"/>
                <a:ea typeface="+mn-ea"/>
              </a:rPr>
              <a:t>NextHop</a:t>
            </a:r>
            <a:r>
              <a:rPr lang="en-US" altLang="zh-CN" sz="1400" dirty="0">
                <a:latin typeface="+mn-ea"/>
                <a:ea typeface="+mn-ea"/>
              </a:rPr>
              <a:t>             Interface</a:t>
            </a:r>
            <a:endParaRPr lang="zh-CN" altLang="en-US" sz="1400" dirty="0">
              <a:latin typeface="+mn-ea"/>
              <a:ea typeface="+mn-ea"/>
            </a:endParaRPr>
          </a:p>
          <a:p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 </a:t>
            </a:r>
            <a:r>
              <a:rPr lang="en-US" altLang="zh-CN" sz="1400" dirty="0">
                <a:latin typeface="+mn-ea"/>
                <a:ea typeface="+mn-ea"/>
              </a:rPr>
              <a:t>1.1.1.1/32        Direct    0       0           D                     127.0.0.1             LoopBack0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10.1.1.0/30       Direct    0       0           D                     10.1.1.1               GigabitEthernet0/0/1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10.1.1.1/32       Direct    0       0           D                     127.0.0.1             GigabitEthernet0/0/1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10.1.1.3/32       Direct    0       0           D                     127.0.0.1             GigabitEthernet0/0/1</a:t>
            </a:r>
          </a:p>
          <a:p>
            <a:r>
              <a:rPr lang="zh-CN" altLang="en-US" sz="1400" dirty="0">
                <a:latin typeface="+mn-ea"/>
                <a:ea typeface="+mn-ea"/>
              </a:rPr>
              <a:t>    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8" name="直接连接符 70"/>
          <p:cNvCxnSpPr/>
          <p:nvPr/>
        </p:nvCxnSpPr>
        <p:spPr bwMode="auto">
          <a:xfrm flipV="1">
            <a:off x="3107668" y="2960948"/>
            <a:ext cx="432048" cy="468053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IS-IS</a:t>
            </a:r>
            <a:r>
              <a:rPr lang="zh-CN" altLang="en-US" dirty="0"/>
              <a:t>对引入的路由信息进行过滤</a:t>
            </a:r>
            <a:r>
              <a:rPr lang="en-US" altLang="zh-CN" dirty="0"/>
              <a:t>(1)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787800"/>
          </a:xfrm>
        </p:spPr>
        <p:txBody>
          <a:bodyPr/>
          <a:lstStyle/>
          <a:p>
            <a:r>
              <a:rPr lang="zh-CN" altLang="en-US" sz="1800" dirty="0"/>
              <a:t>通过配置</a:t>
            </a:r>
            <a:r>
              <a:rPr lang="en-US" altLang="zh-CN" sz="1800" dirty="0"/>
              <a:t>IS-IS</a:t>
            </a:r>
            <a:r>
              <a:rPr lang="zh-CN" altLang="en-US" sz="1800" dirty="0"/>
              <a:t>在引入外部路由时进行过滤，有效控制网络中</a:t>
            </a:r>
            <a:r>
              <a:rPr lang="en-US" altLang="zh-CN" sz="1800" dirty="0"/>
              <a:t>IS-IS</a:t>
            </a:r>
            <a:r>
              <a:rPr lang="zh-CN" altLang="en-US" sz="1800" dirty="0"/>
              <a:t>路由信息的数量。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配置地址前缀列表：</a:t>
            </a:r>
            <a:endParaRPr lang="en-US" altLang="zh-CN" sz="1800" dirty="0">
              <a:latin typeface="+mn-ea"/>
            </a:endParaRPr>
          </a:p>
          <a:p>
            <a:r>
              <a:rPr lang="en-US" altLang="zh-CN" sz="1800" b="1" dirty="0" err="1">
                <a:latin typeface="+mn-ea"/>
              </a:rPr>
              <a:t>ip</a:t>
            </a:r>
            <a:r>
              <a:rPr lang="en-US" altLang="zh-CN" sz="1800" b="1" dirty="0">
                <a:latin typeface="+mn-ea"/>
              </a:rPr>
              <a:t> </a:t>
            </a:r>
            <a:r>
              <a:rPr lang="en-US" altLang="zh-CN" sz="1800" b="1" dirty="0" err="1">
                <a:latin typeface="+mn-ea"/>
              </a:rPr>
              <a:t>ip</a:t>
            </a:r>
            <a:r>
              <a:rPr lang="en-US" altLang="zh-CN" sz="1800" b="1" dirty="0">
                <a:latin typeface="+mn-ea"/>
              </a:rPr>
              <a:t>-prefix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i="1" dirty="0" err="1">
                <a:latin typeface="+mn-ea"/>
              </a:rPr>
              <a:t>ip</a:t>
            </a:r>
            <a:r>
              <a:rPr lang="en-US" altLang="zh-CN" sz="1800" i="1" dirty="0">
                <a:latin typeface="+mn-ea"/>
              </a:rPr>
              <a:t>-prefix-name</a:t>
            </a:r>
            <a:r>
              <a:rPr lang="en-US" altLang="zh-CN" sz="1800" dirty="0">
                <a:latin typeface="+mn-ea"/>
              </a:rPr>
              <a:t> [ </a:t>
            </a:r>
            <a:r>
              <a:rPr lang="en-US" altLang="zh-CN" sz="1800" b="1" dirty="0">
                <a:latin typeface="+mn-ea"/>
              </a:rPr>
              <a:t>index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i="1" dirty="0">
                <a:latin typeface="+mn-ea"/>
              </a:rPr>
              <a:t>index-number</a:t>
            </a:r>
            <a:r>
              <a:rPr lang="en-US" altLang="zh-CN" sz="1800" dirty="0">
                <a:latin typeface="+mn-ea"/>
              </a:rPr>
              <a:t> ] { </a:t>
            </a:r>
            <a:r>
              <a:rPr lang="en-US" altLang="zh-CN" sz="1800" b="1" dirty="0">
                <a:latin typeface="+mn-ea"/>
              </a:rPr>
              <a:t>permit</a:t>
            </a:r>
            <a:r>
              <a:rPr lang="en-US" altLang="zh-CN" sz="1800" dirty="0">
                <a:latin typeface="+mn-ea"/>
              </a:rPr>
              <a:t> | </a:t>
            </a:r>
            <a:r>
              <a:rPr lang="en-US" altLang="zh-CN" sz="1800" b="1" dirty="0">
                <a:latin typeface="+mn-ea"/>
              </a:rPr>
              <a:t>deny</a:t>
            </a:r>
            <a:r>
              <a:rPr lang="en-US" altLang="zh-CN" sz="1800" dirty="0">
                <a:latin typeface="+mn-ea"/>
              </a:rPr>
              <a:t> } </a:t>
            </a:r>
            <a:r>
              <a:rPr lang="en-US" altLang="zh-CN" sz="1800" i="1" dirty="0" err="1">
                <a:latin typeface="+mn-ea"/>
              </a:rPr>
              <a:t>ip</a:t>
            </a:r>
            <a:r>
              <a:rPr lang="en-US" altLang="zh-CN" sz="1800" i="1" dirty="0">
                <a:latin typeface="+mn-ea"/>
              </a:rPr>
              <a:t>-address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i="1" dirty="0">
                <a:latin typeface="+mn-ea"/>
              </a:rPr>
              <a:t>mask-length</a:t>
            </a:r>
            <a:r>
              <a:rPr lang="en-US" altLang="zh-CN" sz="1800" dirty="0">
                <a:latin typeface="+mn-ea"/>
              </a:rPr>
              <a:t> [ </a:t>
            </a:r>
            <a:r>
              <a:rPr lang="en-US" altLang="zh-CN" sz="1800" b="1" dirty="0">
                <a:latin typeface="+mn-ea"/>
              </a:rPr>
              <a:t>greater-equal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i="1" dirty="0">
                <a:latin typeface="+mn-ea"/>
              </a:rPr>
              <a:t>greater-equal-value</a:t>
            </a:r>
            <a:r>
              <a:rPr lang="en-US" altLang="zh-CN" sz="1800" dirty="0">
                <a:latin typeface="+mn-ea"/>
              </a:rPr>
              <a:t> ] [ </a:t>
            </a:r>
            <a:r>
              <a:rPr lang="en-US" altLang="zh-CN" sz="1800" b="1" dirty="0">
                <a:latin typeface="+mn-ea"/>
              </a:rPr>
              <a:t>less-equal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i="1" dirty="0">
                <a:latin typeface="+mn-ea"/>
              </a:rPr>
              <a:t>less-equal-value</a:t>
            </a:r>
            <a:r>
              <a:rPr lang="en-US" altLang="zh-CN" sz="1800" dirty="0">
                <a:latin typeface="+mn-ea"/>
              </a:rPr>
              <a:t> ]</a:t>
            </a:r>
          </a:p>
          <a:p>
            <a:r>
              <a:rPr lang="zh-CN" altLang="en-US" sz="1800" dirty="0">
                <a:latin typeface="+mn-ea"/>
              </a:rPr>
              <a:t>配置路由策略：</a:t>
            </a:r>
            <a:endParaRPr lang="en-US" altLang="zh-CN" sz="1800" dirty="0">
              <a:latin typeface="+mn-ea"/>
            </a:endParaRPr>
          </a:p>
          <a:p>
            <a:r>
              <a:rPr lang="en-US" altLang="zh-CN" sz="1800" b="1" dirty="0">
                <a:latin typeface="+mn-ea"/>
              </a:rPr>
              <a:t>route-policy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i="1" dirty="0">
                <a:latin typeface="+mn-ea"/>
              </a:rPr>
              <a:t>route-policy-name</a:t>
            </a:r>
            <a:r>
              <a:rPr lang="en-US" altLang="zh-CN" sz="1800" dirty="0">
                <a:latin typeface="+mn-ea"/>
              </a:rPr>
              <a:t> { </a:t>
            </a:r>
            <a:r>
              <a:rPr lang="en-US" altLang="zh-CN" sz="1800" b="1" dirty="0">
                <a:latin typeface="+mn-ea"/>
              </a:rPr>
              <a:t>permit</a:t>
            </a:r>
            <a:r>
              <a:rPr lang="en-US" altLang="zh-CN" sz="1800" dirty="0">
                <a:latin typeface="+mn-ea"/>
              </a:rPr>
              <a:t> | </a:t>
            </a:r>
            <a:r>
              <a:rPr lang="en-US" altLang="zh-CN" sz="1800" b="1" dirty="0">
                <a:latin typeface="+mn-ea"/>
              </a:rPr>
              <a:t>deny</a:t>
            </a:r>
            <a:r>
              <a:rPr lang="en-US" altLang="zh-CN" sz="1800" dirty="0">
                <a:latin typeface="+mn-ea"/>
              </a:rPr>
              <a:t> } </a:t>
            </a:r>
            <a:r>
              <a:rPr lang="en-US" altLang="zh-CN" sz="1800" b="1" dirty="0">
                <a:latin typeface="+mn-ea"/>
              </a:rPr>
              <a:t>node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i="1" dirty="0" err="1">
                <a:latin typeface="+mn-ea"/>
              </a:rPr>
              <a:t>node</a:t>
            </a:r>
            <a:endParaRPr lang="en-US" altLang="zh-CN" sz="1800" i="1" dirty="0">
              <a:latin typeface="+mn-ea"/>
            </a:endParaRPr>
          </a:p>
          <a:p>
            <a:pPr marL="352425" lvl="1" indent="0"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if-match </a:t>
            </a:r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 </a:t>
            </a:r>
            <a:r>
              <a:rPr lang="en-US" altLang="zh-CN" sz="18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en-US" altLang="zh-CN" sz="1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-number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sz="18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en-US" altLang="zh-CN" sz="1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-name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</a:p>
          <a:p>
            <a:pPr marL="352425" lvl="1" indent="0"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if-match </a:t>
            </a:r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-prefix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sz="1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-prefix-name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 bwMode="auto">
          <a:xfrm>
            <a:off x="1199456" y="3429000"/>
            <a:ext cx="8496944" cy="2700300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IS-IS</a:t>
            </a:r>
            <a:r>
              <a:rPr lang="zh-CN" altLang="en-US" dirty="0"/>
              <a:t>对引入的路由信息进行过滤</a:t>
            </a:r>
            <a:r>
              <a:rPr lang="en-US" altLang="zh-CN" dirty="0"/>
              <a:t>(2)</a:t>
            </a:r>
            <a:endParaRPr lang="en-US" alt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911424" y="2204864"/>
            <a:ext cx="1056004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indent="-301625" algn="just" defTabSz="801688" fontAlgn="base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endParaRPr lang="en-US" altLang="zh-CN" sz="2000" b="1" dirty="0">
              <a:latin typeface="+mn-ea"/>
              <a:ea typeface="+mn-ea"/>
            </a:endParaRPr>
          </a:p>
          <a:p>
            <a:pPr marL="301625" indent="-301625" algn="just" defTabSz="801688" fontAlgn="base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6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016" y="2312876"/>
            <a:ext cx="540060" cy="441867"/>
          </a:xfrm>
          <a:prstGeom prst="rect">
            <a:avLst/>
          </a:prstGeom>
          <a:noFill/>
        </p:spPr>
      </p:pic>
      <p:pic>
        <p:nvPicPr>
          <p:cNvPr id="7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385" y="2312876"/>
            <a:ext cx="540059" cy="441866"/>
          </a:xfrm>
          <a:prstGeom prst="rect">
            <a:avLst/>
          </a:prstGeom>
          <a:noFill/>
        </p:spPr>
      </p:pic>
      <p:sp>
        <p:nvSpPr>
          <p:cNvPr id="8" name="矩形 26"/>
          <p:cNvSpPr/>
          <p:nvPr/>
        </p:nvSpPr>
        <p:spPr bwMode="auto">
          <a:xfrm>
            <a:off x="3071664" y="274492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RouterA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9" name="矩形 26"/>
          <p:cNvSpPr/>
          <p:nvPr/>
        </p:nvSpPr>
        <p:spPr bwMode="auto">
          <a:xfrm>
            <a:off x="6420036" y="274492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RouterB</a:t>
            </a:r>
            <a:endParaRPr lang="en-US" altLang="zh-CN" sz="1400" dirty="0">
              <a:latin typeface="+mn-ea"/>
              <a:ea typeface="+mn-ea"/>
            </a:endParaRPr>
          </a:p>
        </p:txBody>
      </p:sp>
      <p:cxnSp>
        <p:nvCxnSpPr>
          <p:cNvPr id="10" name="Straight Connector 14"/>
          <p:cNvCxnSpPr>
            <a:stCxn id="6" idx="3"/>
            <a:endCxn id="7" idx="1"/>
          </p:cNvCxnSpPr>
          <p:nvPr/>
        </p:nvCxnSpPr>
        <p:spPr bwMode="auto">
          <a:xfrm flipV="1">
            <a:off x="3816076" y="2533809"/>
            <a:ext cx="2772309" cy="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26"/>
          <p:cNvSpPr/>
          <p:nvPr/>
        </p:nvSpPr>
        <p:spPr bwMode="auto">
          <a:xfrm>
            <a:off x="3744068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GE0/0/1</a:t>
            </a:r>
          </a:p>
        </p:txBody>
      </p:sp>
      <p:sp>
        <p:nvSpPr>
          <p:cNvPr id="12" name="矩形 26"/>
          <p:cNvSpPr/>
          <p:nvPr/>
        </p:nvSpPr>
        <p:spPr bwMode="auto">
          <a:xfrm>
            <a:off x="5580272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GE0/0/2</a:t>
            </a:r>
          </a:p>
        </p:txBody>
      </p:sp>
      <p:sp>
        <p:nvSpPr>
          <p:cNvPr id="13" name="矩形 26"/>
          <p:cNvSpPr/>
          <p:nvPr/>
        </p:nvSpPr>
        <p:spPr bwMode="auto">
          <a:xfrm>
            <a:off x="6912420" y="2276872"/>
            <a:ext cx="23762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Loopback1:100.1.1.1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auto">
          <a:xfrm>
            <a:off x="839416" y="1197484"/>
            <a:ext cx="10560048" cy="97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lang="en-US" altLang="zh-CN" sz="2000" kern="0" dirty="0" err="1">
                <a:latin typeface="+mn-ea"/>
                <a:ea typeface="+mn-ea"/>
              </a:rPr>
              <a:t>RouterA</a:t>
            </a:r>
            <a:r>
              <a:rPr lang="zh-CN" altLang="en-US" sz="2000" kern="0" dirty="0">
                <a:latin typeface="+mn-ea"/>
                <a:ea typeface="+mn-ea"/>
              </a:rPr>
              <a:t>与</a:t>
            </a:r>
            <a:r>
              <a:rPr lang="en-US" altLang="zh-CN" sz="2000" kern="0" dirty="0" err="1">
                <a:latin typeface="+mn-ea"/>
                <a:ea typeface="+mn-ea"/>
              </a:rPr>
              <a:t>RouterB</a:t>
            </a:r>
            <a:r>
              <a:rPr lang="zh-CN" altLang="en-US" sz="2000" kern="0" dirty="0">
                <a:latin typeface="+mn-ea"/>
                <a:ea typeface="+mn-ea"/>
              </a:rPr>
              <a:t>建立</a:t>
            </a:r>
            <a:r>
              <a:rPr lang="en-US" altLang="zh-CN" sz="2000" kern="0" dirty="0">
                <a:latin typeface="+mn-ea"/>
                <a:ea typeface="+mn-ea"/>
              </a:rPr>
              <a:t>ISIS</a:t>
            </a:r>
            <a:r>
              <a:rPr lang="zh-CN" altLang="en-US" sz="2000" kern="0" dirty="0">
                <a:latin typeface="+mn-ea"/>
                <a:ea typeface="+mn-ea"/>
              </a:rPr>
              <a:t>邻居，</a:t>
            </a:r>
            <a:r>
              <a:rPr lang="en-US" altLang="zh-CN" sz="2000" kern="0" dirty="0" err="1">
                <a:latin typeface="+mn-ea"/>
                <a:ea typeface="+mn-ea"/>
              </a:rPr>
              <a:t>RouterB</a:t>
            </a:r>
            <a:r>
              <a:rPr lang="zh-CN" altLang="en-US" sz="2000" kern="0" dirty="0">
                <a:latin typeface="+mn-ea"/>
                <a:ea typeface="+mn-ea"/>
              </a:rPr>
              <a:t>可以引入</a:t>
            </a:r>
            <a:r>
              <a:rPr lang="en-US" altLang="zh-CN" sz="2000" kern="0" dirty="0">
                <a:latin typeface="+mn-ea"/>
                <a:ea typeface="+mn-ea"/>
              </a:rPr>
              <a:t>loopback1</a:t>
            </a:r>
            <a:r>
              <a:rPr lang="zh-CN" altLang="en-US" sz="2000" kern="0" dirty="0">
                <a:latin typeface="+mn-ea"/>
                <a:ea typeface="+mn-ea"/>
              </a:rPr>
              <a:t>的直连路由到</a:t>
            </a:r>
            <a:r>
              <a:rPr lang="en-US" altLang="zh-CN" sz="2000" kern="0" dirty="0" err="1">
                <a:latin typeface="+mn-ea"/>
                <a:ea typeface="+mn-ea"/>
              </a:rPr>
              <a:t>RouterB</a:t>
            </a:r>
            <a:r>
              <a:rPr lang="zh-CN" altLang="en-US" sz="2000" kern="0" dirty="0">
                <a:latin typeface="+mn-ea"/>
                <a:ea typeface="+mn-ea"/>
              </a:rPr>
              <a:t>的</a:t>
            </a:r>
            <a:r>
              <a:rPr lang="en-US" altLang="zh-CN" sz="2000" kern="0" dirty="0">
                <a:latin typeface="+mn-ea"/>
                <a:ea typeface="+mn-ea"/>
              </a:rPr>
              <a:t>ISIS LSDB</a:t>
            </a:r>
            <a:r>
              <a:rPr lang="zh-CN" altLang="en-US" sz="2000" kern="0" dirty="0">
                <a:latin typeface="+mn-ea"/>
                <a:ea typeface="+mn-ea"/>
              </a:rPr>
              <a:t>，并通告给</a:t>
            </a:r>
            <a:r>
              <a:rPr lang="en-US" altLang="zh-CN" sz="2000" kern="0" dirty="0" err="1">
                <a:latin typeface="+mn-ea"/>
                <a:ea typeface="+mn-ea"/>
              </a:rPr>
              <a:t>RouterA</a:t>
            </a:r>
            <a:r>
              <a:rPr lang="zh-CN" altLang="en-US" sz="2000" kern="0" dirty="0">
                <a:latin typeface="+mn-ea"/>
                <a:ea typeface="+mn-ea"/>
              </a:rPr>
              <a:t>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 bwMode="auto">
          <a:xfrm>
            <a:off x="1224584" y="2960948"/>
            <a:ext cx="10560048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sz="2000" kern="0" noProof="0" dirty="0">
                <a:latin typeface="+mn-ea"/>
                <a:ea typeface="+mn-ea"/>
              </a:rPr>
              <a:t>过滤前：</a:t>
            </a:r>
            <a:endParaRPr lang="en-US" altLang="zh-CN" sz="2000" kern="0" noProof="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Route Flags: R - relay, D - download to fib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------------------------------------------------------------------------------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Routing Tables: Public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  </a:t>
            </a:r>
            <a:r>
              <a:rPr lang="en-US" altLang="zh-CN" sz="1400" dirty="0">
                <a:latin typeface="+mn-ea"/>
                <a:ea typeface="+mn-ea"/>
              </a:rPr>
              <a:t>Destinations : 9        Routes : 9        </a:t>
            </a:r>
            <a:endParaRPr lang="zh-CN" altLang="en-US" sz="1400" dirty="0">
              <a:latin typeface="+mn-ea"/>
              <a:ea typeface="+mn-ea"/>
            </a:endParaRPr>
          </a:p>
          <a:p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Destination/Mask    Proto   Pre  Cost      Flags                  </a:t>
            </a:r>
            <a:r>
              <a:rPr lang="en-US" altLang="zh-CN" sz="1400" dirty="0" err="1">
                <a:latin typeface="+mn-ea"/>
                <a:ea typeface="+mn-ea"/>
              </a:rPr>
              <a:t>NextHop</a:t>
            </a:r>
            <a:r>
              <a:rPr lang="en-US" altLang="zh-CN" sz="1400" dirty="0">
                <a:latin typeface="+mn-ea"/>
                <a:ea typeface="+mn-ea"/>
              </a:rPr>
              <a:t>             Interface</a:t>
            </a:r>
            <a:endParaRPr lang="zh-CN" altLang="en-US" sz="1400" dirty="0">
              <a:latin typeface="+mn-ea"/>
              <a:ea typeface="+mn-ea"/>
            </a:endParaRPr>
          </a:p>
          <a:p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 </a:t>
            </a:r>
            <a:r>
              <a:rPr lang="en-US" altLang="zh-CN" sz="1400" dirty="0">
                <a:latin typeface="+mn-ea"/>
                <a:ea typeface="+mn-ea"/>
              </a:rPr>
              <a:t>1.1.1.1/32        Direct    0       0           D                     127.0.0.1             LoopBack0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10.1.1.0/30       Direct    0       0           D                     10.1.1.1               GigabitEthernet0/0/1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10.1.1.1/32       Direct    0       0           D                     127.0.0.1             GigabitEthernet0/0/1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10.1.1.3/32       Direct    0       0           D                     127.0.0.1             GigabitEthernet0/0/1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</a:t>
            </a:r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100.1.1.1/32       ISIS-L2  15     10          D                     10.1.1.2              GigabitEthernet0/0/1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8" name="直接连接符 70"/>
          <p:cNvCxnSpPr/>
          <p:nvPr/>
        </p:nvCxnSpPr>
        <p:spPr bwMode="auto">
          <a:xfrm flipV="1">
            <a:off x="3107668" y="2960948"/>
            <a:ext cx="432048" cy="468053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1055440" y="3537012"/>
            <a:ext cx="4896544" cy="2448272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IS-IS</a:t>
            </a:r>
            <a:r>
              <a:rPr lang="zh-CN" altLang="en-US" dirty="0"/>
              <a:t>对引入的路由信息进行过滤</a:t>
            </a:r>
            <a:r>
              <a:rPr lang="en-US" altLang="zh-CN" dirty="0"/>
              <a:t>(3)</a:t>
            </a:r>
            <a:endParaRPr lang="en-US" altLang="en-US" dirty="0"/>
          </a:p>
        </p:txBody>
      </p:sp>
      <p:pic>
        <p:nvPicPr>
          <p:cNvPr id="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9716" y="2312876"/>
            <a:ext cx="540060" cy="441867"/>
          </a:xfrm>
          <a:prstGeom prst="rect">
            <a:avLst/>
          </a:prstGeom>
          <a:noFill/>
        </p:spPr>
      </p:pic>
      <p:pic>
        <p:nvPicPr>
          <p:cNvPr id="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2085" y="2312876"/>
            <a:ext cx="540059" cy="441866"/>
          </a:xfrm>
          <a:prstGeom prst="rect">
            <a:avLst/>
          </a:prstGeom>
          <a:noFill/>
        </p:spPr>
      </p:pic>
      <p:sp>
        <p:nvSpPr>
          <p:cNvPr id="6" name="矩形 26"/>
          <p:cNvSpPr/>
          <p:nvPr/>
        </p:nvSpPr>
        <p:spPr bwMode="auto">
          <a:xfrm>
            <a:off x="3335364" y="274492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RouterA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7" name="矩形 26"/>
          <p:cNvSpPr/>
          <p:nvPr/>
        </p:nvSpPr>
        <p:spPr bwMode="auto">
          <a:xfrm>
            <a:off x="6719740" y="274492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RouterB</a:t>
            </a:r>
            <a:endParaRPr lang="en-US" altLang="zh-CN" sz="1400" dirty="0">
              <a:latin typeface="+mn-ea"/>
              <a:ea typeface="+mn-ea"/>
            </a:endParaRPr>
          </a:p>
        </p:txBody>
      </p:sp>
      <p:cxnSp>
        <p:nvCxnSpPr>
          <p:cNvPr id="8" name="Straight Connector 14"/>
          <p:cNvCxnSpPr>
            <a:stCxn id="4" idx="3"/>
            <a:endCxn id="5" idx="1"/>
          </p:cNvCxnSpPr>
          <p:nvPr/>
        </p:nvCxnSpPr>
        <p:spPr bwMode="auto">
          <a:xfrm flipV="1">
            <a:off x="4079776" y="2533809"/>
            <a:ext cx="2772309" cy="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26"/>
          <p:cNvSpPr/>
          <p:nvPr/>
        </p:nvSpPr>
        <p:spPr bwMode="auto">
          <a:xfrm>
            <a:off x="4007768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GE0/0/1</a:t>
            </a:r>
          </a:p>
        </p:txBody>
      </p:sp>
      <p:sp>
        <p:nvSpPr>
          <p:cNvPr id="12" name="矩形 26"/>
          <p:cNvSpPr/>
          <p:nvPr/>
        </p:nvSpPr>
        <p:spPr bwMode="auto">
          <a:xfrm>
            <a:off x="5843972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GE0/0/2</a:t>
            </a:r>
          </a:p>
        </p:txBody>
      </p:sp>
      <p:sp>
        <p:nvSpPr>
          <p:cNvPr id="13" name="矩形 26"/>
          <p:cNvSpPr/>
          <p:nvPr/>
        </p:nvSpPr>
        <p:spPr bwMode="auto">
          <a:xfrm>
            <a:off x="7176120" y="2276872"/>
            <a:ext cx="23762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Loopback1:100.1.1.1</a:t>
            </a:r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839416" y="1197484"/>
            <a:ext cx="10693188" cy="97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lvl="0" indent="-301625" algn="just" defTabSz="801688" fontAlgn="base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RouterA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ISIS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邻居，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在引入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loopback1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的直连路由到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ISIS LSDB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时，配置引入的过滤。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 bwMode="auto">
          <a:xfrm>
            <a:off x="839416" y="2852936"/>
            <a:ext cx="10560048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sz="2000" kern="0" dirty="0">
                <a:latin typeface="+mn-ea"/>
                <a:ea typeface="+mn-ea"/>
              </a:rPr>
              <a:t>配置过滤：</a:t>
            </a:r>
            <a:endParaRPr lang="en-US" altLang="zh-CN" sz="2000" kern="0" dirty="0">
              <a:latin typeface="+mn-ea"/>
              <a:ea typeface="+mn-ea"/>
            </a:endParaRPr>
          </a:p>
          <a:p>
            <a:endParaRPr lang="en-US" altLang="zh-CN" sz="1400" kern="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#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</a:t>
            </a:r>
            <a:r>
              <a:rPr lang="en-US" altLang="zh-CN" sz="1400" dirty="0" err="1">
                <a:latin typeface="+mn-ea"/>
                <a:ea typeface="+mn-ea"/>
              </a:rPr>
              <a:t>ip</a:t>
            </a:r>
            <a:r>
              <a:rPr lang="en-US" altLang="zh-CN" sz="1400" dirty="0">
                <a:latin typeface="+mn-ea"/>
                <a:ea typeface="+mn-ea"/>
              </a:rPr>
              <a:t> </a:t>
            </a:r>
            <a:r>
              <a:rPr lang="en-US" altLang="zh-CN" sz="1400" dirty="0" err="1">
                <a:latin typeface="+mn-ea"/>
                <a:ea typeface="+mn-ea"/>
              </a:rPr>
              <a:t>ip</a:t>
            </a:r>
            <a:r>
              <a:rPr lang="en-US" altLang="zh-CN" sz="1400" dirty="0">
                <a:latin typeface="+mn-ea"/>
                <a:ea typeface="+mn-ea"/>
              </a:rPr>
              <a:t>-prefix </a:t>
            </a:r>
            <a:r>
              <a:rPr lang="en-US" altLang="zh-CN" sz="1400" dirty="0" err="1">
                <a:latin typeface="+mn-ea"/>
                <a:ea typeface="+mn-ea"/>
              </a:rPr>
              <a:t>huawei</a:t>
            </a:r>
            <a:r>
              <a:rPr lang="en-US" altLang="zh-CN" sz="1400" dirty="0">
                <a:latin typeface="+mn-ea"/>
                <a:ea typeface="+mn-ea"/>
              </a:rPr>
              <a:t> index 10 deny 100.1.1.1 32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#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route-policy </a:t>
            </a:r>
            <a:r>
              <a:rPr lang="en-US" altLang="zh-CN" sz="1400" dirty="0" err="1">
                <a:latin typeface="+mn-ea"/>
                <a:ea typeface="+mn-ea"/>
              </a:rPr>
              <a:t>huawei</a:t>
            </a:r>
            <a:r>
              <a:rPr lang="en-US" altLang="zh-CN" sz="1400" dirty="0">
                <a:latin typeface="+mn-ea"/>
                <a:ea typeface="+mn-ea"/>
              </a:rPr>
              <a:t> deny node 10 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</a:t>
            </a:r>
            <a:r>
              <a:rPr lang="en-US" altLang="zh-CN" sz="1400" dirty="0">
                <a:latin typeface="+mn-ea"/>
                <a:ea typeface="+mn-ea"/>
              </a:rPr>
              <a:t>if-match </a:t>
            </a:r>
            <a:r>
              <a:rPr lang="en-US" altLang="zh-CN" sz="1400" dirty="0" err="1">
                <a:latin typeface="+mn-ea"/>
                <a:ea typeface="+mn-ea"/>
              </a:rPr>
              <a:t>ip</a:t>
            </a:r>
            <a:r>
              <a:rPr lang="en-US" altLang="zh-CN" sz="1400" dirty="0">
                <a:latin typeface="+mn-ea"/>
                <a:ea typeface="+mn-ea"/>
              </a:rPr>
              <a:t>-prefix </a:t>
            </a:r>
            <a:r>
              <a:rPr lang="en-US" altLang="zh-CN" sz="1400" dirty="0" err="1">
                <a:latin typeface="+mn-ea"/>
                <a:ea typeface="+mn-ea"/>
              </a:rPr>
              <a:t>huawei</a:t>
            </a:r>
            <a:r>
              <a:rPr lang="en-US" altLang="zh-CN" sz="1400" dirty="0">
                <a:latin typeface="+mn-ea"/>
                <a:ea typeface="+mn-ea"/>
              </a:rPr>
              <a:t> 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#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</a:t>
            </a:r>
            <a:r>
              <a:rPr lang="en-US" altLang="zh-CN" sz="1400" dirty="0" err="1">
                <a:latin typeface="+mn-ea"/>
                <a:ea typeface="+mn-ea"/>
              </a:rPr>
              <a:t>isis</a:t>
            </a:r>
            <a:r>
              <a:rPr lang="en-US" altLang="zh-CN" sz="1400" dirty="0">
                <a:latin typeface="+mn-ea"/>
                <a:ea typeface="+mn-ea"/>
              </a:rPr>
              <a:t> 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</a:t>
            </a:r>
            <a:r>
              <a:rPr lang="en-US" altLang="zh-CN" sz="1400" dirty="0">
                <a:latin typeface="+mn-ea"/>
                <a:ea typeface="+mn-ea"/>
              </a:rPr>
              <a:t>is-level level-2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</a:t>
            </a:r>
            <a:r>
              <a:rPr lang="en-US" altLang="zh-CN" sz="1400" dirty="0">
                <a:latin typeface="+mn-ea"/>
                <a:ea typeface="+mn-ea"/>
              </a:rPr>
              <a:t>network-entity 01.0000.0000.0002.00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</a:t>
            </a:r>
            <a:r>
              <a:rPr lang="en-US" altLang="zh-CN" sz="1400" dirty="0">
                <a:latin typeface="+mn-ea"/>
                <a:ea typeface="+mn-ea"/>
              </a:rPr>
              <a:t>import-route direct route-policy </a:t>
            </a:r>
            <a:r>
              <a:rPr lang="en-US" altLang="zh-CN" sz="1400" dirty="0" err="1">
                <a:latin typeface="+mn-ea"/>
                <a:ea typeface="+mn-ea"/>
              </a:rPr>
              <a:t>huawei</a:t>
            </a:r>
            <a:r>
              <a:rPr lang="en-US" altLang="zh-CN" sz="1400" dirty="0">
                <a:latin typeface="+mn-ea"/>
                <a:ea typeface="+mn-ea"/>
              </a:rPr>
              <a:t> 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#</a:t>
            </a:r>
            <a:endParaRPr lang="zh-CN" altLang="en-US" sz="1400" dirty="0">
              <a:latin typeface="+mn-ea"/>
              <a:ea typeface="+mn-ea"/>
            </a:endParaRPr>
          </a:p>
          <a:p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2000" dirty="0"/>
              <a:t> </a:t>
            </a:r>
            <a:endParaRPr lang="zh-CN" altLang="en-US" sz="2000" dirty="0"/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endParaRPr lang="en-US" altLang="zh-CN" sz="2000" kern="0" noProof="0" dirty="0">
              <a:latin typeface="+mn-ea"/>
              <a:ea typeface="+mn-ea"/>
            </a:endParaRPr>
          </a:p>
        </p:txBody>
      </p:sp>
      <p:cxnSp>
        <p:nvCxnSpPr>
          <p:cNvPr id="17" name="直接连接符 70"/>
          <p:cNvCxnSpPr/>
          <p:nvPr/>
        </p:nvCxnSpPr>
        <p:spPr bwMode="auto">
          <a:xfrm flipV="1">
            <a:off x="2963652" y="2852936"/>
            <a:ext cx="3876760" cy="684077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IS-IS</a:t>
            </a:r>
            <a:r>
              <a:rPr lang="zh-CN" altLang="en-US" dirty="0"/>
              <a:t>对引入的路由信息进行过滤</a:t>
            </a:r>
            <a:r>
              <a:rPr lang="en-US" altLang="zh-CN" dirty="0"/>
              <a:t>(4)</a:t>
            </a:r>
            <a:endParaRPr lang="en-US" altLang="en-US" dirty="0"/>
          </a:p>
        </p:txBody>
      </p:sp>
      <p:pic>
        <p:nvPicPr>
          <p:cNvPr id="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9716" y="2312876"/>
            <a:ext cx="540060" cy="441867"/>
          </a:xfrm>
          <a:prstGeom prst="rect">
            <a:avLst/>
          </a:prstGeom>
          <a:noFill/>
        </p:spPr>
      </p:pic>
      <p:pic>
        <p:nvPicPr>
          <p:cNvPr id="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2085" y="2312876"/>
            <a:ext cx="540059" cy="441866"/>
          </a:xfrm>
          <a:prstGeom prst="rect">
            <a:avLst/>
          </a:prstGeom>
          <a:noFill/>
        </p:spPr>
      </p:pic>
      <p:sp>
        <p:nvSpPr>
          <p:cNvPr id="6" name="矩形 26"/>
          <p:cNvSpPr/>
          <p:nvPr/>
        </p:nvSpPr>
        <p:spPr bwMode="auto">
          <a:xfrm>
            <a:off x="3335364" y="274492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RouterA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7" name="矩形 26"/>
          <p:cNvSpPr/>
          <p:nvPr/>
        </p:nvSpPr>
        <p:spPr bwMode="auto">
          <a:xfrm>
            <a:off x="6719740" y="274492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RouterB</a:t>
            </a:r>
            <a:endParaRPr lang="en-US" altLang="zh-CN" sz="1400" dirty="0">
              <a:latin typeface="+mn-ea"/>
              <a:ea typeface="+mn-ea"/>
            </a:endParaRPr>
          </a:p>
        </p:txBody>
      </p:sp>
      <p:cxnSp>
        <p:nvCxnSpPr>
          <p:cNvPr id="8" name="Straight Connector 14"/>
          <p:cNvCxnSpPr>
            <a:stCxn id="4" idx="3"/>
            <a:endCxn id="5" idx="1"/>
          </p:cNvCxnSpPr>
          <p:nvPr/>
        </p:nvCxnSpPr>
        <p:spPr bwMode="auto">
          <a:xfrm flipV="1">
            <a:off x="4079776" y="2533809"/>
            <a:ext cx="2772309" cy="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26"/>
          <p:cNvSpPr/>
          <p:nvPr/>
        </p:nvSpPr>
        <p:spPr bwMode="auto">
          <a:xfrm>
            <a:off x="4007768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GE0/0/1</a:t>
            </a:r>
          </a:p>
        </p:txBody>
      </p:sp>
      <p:sp>
        <p:nvSpPr>
          <p:cNvPr id="12" name="矩形 26"/>
          <p:cNvSpPr/>
          <p:nvPr/>
        </p:nvSpPr>
        <p:spPr bwMode="auto">
          <a:xfrm>
            <a:off x="5843972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GE0/0/2</a:t>
            </a:r>
          </a:p>
        </p:txBody>
      </p:sp>
      <p:sp>
        <p:nvSpPr>
          <p:cNvPr id="13" name="矩形 26"/>
          <p:cNvSpPr/>
          <p:nvPr/>
        </p:nvSpPr>
        <p:spPr bwMode="auto">
          <a:xfrm>
            <a:off x="7176120" y="2276872"/>
            <a:ext cx="23762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Loopback1:100.1.1.1</a:t>
            </a:r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839416" y="1197484"/>
            <a:ext cx="10693188" cy="97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lvl="0" indent="-301625" algn="just" defTabSz="801688" fontAlgn="base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000" kern="0" dirty="0">
                <a:latin typeface="+mj-lt"/>
                <a:ea typeface="微软雅黑" panose="020B0503020204020204" pitchFamily="34" charset="-122"/>
              </a:rPr>
              <a:t>配置过滤后，</a:t>
            </a:r>
            <a:r>
              <a:rPr lang="en-US" altLang="zh-CN" sz="2000" kern="0" dirty="0" err="1">
                <a:latin typeface="+mj-lt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+mj-lt"/>
                <a:ea typeface="微软雅黑" panose="020B0503020204020204" pitchFamily="34" charset="-122"/>
              </a:rPr>
              <a:t>loopback1</a:t>
            </a:r>
            <a:r>
              <a:rPr lang="zh-CN" altLang="en-US" sz="2000" kern="0" dirty="0">
                <a:latin typeface="+mj-lt"/>
                <a:ea typeface="微软雅黑" panose="020B0503020204020204" pitchFamily="34" charset="-122"/>
              </a:rPr>
              <a:t>的直连路由没有引入到</a:t>
            </a:r>
            <a:r>
              <a:rPr lang="en-US" altLang="zh-CN" sz="2000" kern="0" dirty="0" err="1">
                <a:latin typeface="+mj-lt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+mj-lt"/>
                <a:ea typeface="微软雅黑" panose="020B0503020204020204" pitchFamily="34" charset="-122"/>
              </a:rPr>
              <a:t>ISIS LSDB</a:t>
            </a:r>
            <a:r>
              <a:rPr lang="zh-CN" altLang="en-US" sz="2000" kern="0" dirty="0">
                <a:latin typeface="+mj-lt"/>
                <a:ea typeface="微软雅黑" panose="020B0503020204020204" pitchFamily="34" charset="-122"/>
              </a:rPr>
              <a:t>。从而</a:t>
            </a:r>
            <a:r>
              <a:rPr lang="en-US" altLang="zh-CN" sz="2000" kern="0" dirty="0" err="1">
                <a:latin typeface="+mj-lt"/>
                <a:ea typeface="微软雅黑" panose="020B0503020204020204" pitchFamily="34" charset="-122"/>
              </a:rPr>
              <a:t>RouterA</a:t>
            </a:r>
            <a:r>
              <a:rPr lang="zh-CN" altLang="en-US" sz="2000" kern="0" dirty="0">
                <a:latin typeface="+mj-lt"/>
                <a:ea typeface="微软雅黑" panose="020B0503020204020204" pitchFamily="34" charset="-122"/>
              </a:rPr>
              <a:t>不会学到</a:t>
            </a:r>
            <a:r>
              <a:rPr lang="en-US" altLang="zh-CN" sz="2000" kern="0" dirty="0" err="1">
                <a:latin typeface="+mj-lt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+mj-lt"/>
                <a:ea typeface="微软雅黑" panose="020B0503020204020204" pitchFamily="34" charset="-122"/>
              </a:rPr>
              <a:t>loopback1</a:t>
            </a:r>
            <a:r>
              <a:rPr lang="zh-CN" altLang="en-US" sz="2000" kern="0" dirty="0">
                <a:latin typeface="+mj-lt"/>
                <a:ea typeface="微软雅黑" panose="020B0503020204020204" pitchFamily="34" charset="-122"/>
              </a:rPr>
              <a:t>路由。</a:t>
            </a:r>
            <a:endParaRPr lang="en-US" altLang="zh-CN" sz="2000" kern="0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9" name="Text Placeholder 2"/>
          <p:cNvSpPr txBox="1">
            <a:spLocks/>
          </p:cNvSpPr>
          <p:nvPr/>
        </p:nvSpPr>
        <p:spPr bwMode="auto">
          <a:xfrm>
            <a:off x="1224584" y="2852936"/>
            <a:ext cx="10560048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sz="2000" kern="0" dirty="0">
                <a:latin typeface="+mn-ea"/>
                <a:ea typeface="+mn-ea"/>
              </a:rPr>
              <a:t>查看路由表：</a:t>
            </a:r>
            <a:endParaRPr lang="en-US" altLang="zh-CN" sz="2000" kern="0" dirty="0">
              <a:latin typeface="+mn-ea"/>
              <a:ea typeface="+mn-ea"/>
            </a:endParaRPr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tabLst/>
              <a:defRPr/>
            </a:pPr>
            <a:endParaRPr lang="en-US" altLang="zh-CN" sz="1400" kern="0" dirty="0">
              <a:latin typeface="+mn-ea"/>
              <a:ea typeface="+mn-ea"/>
            </a:endParaRPr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tabLst/>
              <a:defRPr/>
            </a:pPr>
            <a:r>
              <a:rPr lang="en-US" altLang="zh-CN" sz="1400" kern="0" dirty="0">
                <a:latin typeface="+mn-ea"/>
                <a:ea typeface="+mn-ea"/>
              </a:rPr>
              <a:t>     </a:t>
            </a:r>
            <a:r>
              <a:rPr lang="en-US" altLang="zh-CN" sz="2000" dirty="0"/>
              <a:t> </a:t>
            </a:r>
            <a:endParaRPr lang="zh-CN" altLang="en-US" sz="2000" dirty="0"/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endParaRPr lang="en-US" altLang="zh-CN" sz="2000" kern="0" noProof="0" dirty="0">
              <a:latin typeface="+mn-ea"/>
              <a:ea typeface="+mn-ea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235460" y="3465004"/>
            <a:ext cx="8496944" cy="2520280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 bwMode="auto">
          <a:xfrm>
            <a:off x="1235460" y="3032956"/>
            <a:ext cx="1056004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tabLst/>
              <a:defRPr/>
            </a:pPr>
            <a:endParaRPr lang="en-US" altLang="zh-CN" sz="2000" kern="0" noProof="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Route Flags: R - relay, D - download to fib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------------------------------------------------------------------------------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Routing Tables: Public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  </a:t>
            </a:r>
            <a:r>
              <a:rPr lang="en-US" altLang="zh-CN" sz="1400" dirty="0">
                <a:latin typeface="+mn-ea"/>
                <a:ea typeface="+mn-ea"/>
              </a:rPr>
              <a:t>Destinations : 9        Routes : 9        </a:t>
            </a:r>
            <a:endParaRPr lang="zh-CN" altLang="en-US" sz="1400" dirty="0">
              <a:latin typeface="+mn-ea"/>
              <a:ea typeface="+mn-ea"/>
            </a:endParaRPr>
          </a:p>
          <a:p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Destination/Mask    Proto   Pre  Cost      Flags                  </a:t>
            </a:r>
            <a:r>
              <a:rPr lang="en-US" altLang="zh-CN" sz="1400" dirty="0" err="1">
                <a:latin typeface="+mn-ea"/>
                <a:ea typeface="+mn-ea"/>
              </a:rPr>
              <a:t>NextHop</a:t>
            </a:r>
            <a:r>
              <a:rPr lang="en-US" altLang="zh-CN" sz="1400" dirty="0">
                <a:latin typeface="+mn-ea"/>
                <a:ea typeface="+mn-ea"/>
              </a:rPr>
              <a:t>             Interface</a:t>
            </a:r>
            <a:endParaRPr lang="zh-CN" altLang="en-US" sz="1400" dirty="0">
              <a:latin typeface="+mn-ea"/>
              <a:ea typeface="+mn-ea"/>
            </a:endParaRPr>
          </a:p>
          <a:p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 </a:t>
            </a:r>
            <a:r>
              <a:rPr lang="en-US" altLang="zh-CN" sz="1400" dirty="0">
                <a:latin typeface="+mn-ea"/>
                <a:ea typeface="+mn-ea"/>
              </a:rPr>
              <a:t>1.1.1.1/32        Direct    0       0           D                     127.0.0.1             LoopBack0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10.1.1.0/30       Direct    0       0           D                     10.1.1.1               GigabitEthernet0/0/1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10.1.1.1/32       Direct    0       0           D                     127.0.0.1             GigabitEthernet0/0/1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10.1.1.3/32       Direct    0       0           D                     127.0.0.1             GigabitEthernet0/0/1</a:t>
            </a:r>
          </a:p>
          <a:p>
            <a:r>
              <a:rPr lang="zh-CN" altLang="en-US" sz="1400" dirty="0">
                <a:latin typeface="+mn-ea"/>
                <a:ea typeface="+mn-ea"/>
              </a:rPr>
              <a:t>    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5" name="直接连接符 70"/>
          <p:cNvCxnSpPr/>
          <p:nvPr/>
        </p:nvCxnSpPr>
        <p:spPr bwMode="auto">
          <a:xfrm flipV="1">
            <a:off x="3107668" y="2960948"/>
            <a:ext cx="432048" cy="468053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AD9DA24-5B66-4453-B135-6056797D82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ISIS</a:t>
            </a:r>
            <a:r>
              <a:rPr lang="zh-CN" altLang="en-US" dirty="0"/>
              <a:t>协议是</a:t>
            </a:r>
            <a:r>
              <a:rPr lang="en-US" altLang="zh-CN" dirty="0"/>
              <a:t>IP</a:t>
            </a:r>
            <a:r>
              <a:rPr lang="zh-CN" altLang="en-US" dirty="0"/>
              <a:t>网络中重要的内部网关协议，同时因为</a:t>
            </a:r>
            <a:r>
              <a:rPr lang="en-US" altLang="zh-CN" dirty="0"/>
              <a:t>ISIS</a:t>
            </a:r>
            <a:r>
              <a:rPr lang="zh-CN" altLang="en-US" dirty="0"/>
              <a:t>协议的</a:t>
            </a:r>
            <a:r>
              <a:rPr lang="en-US" altLang="zh-CN" dirty="0"/>
              <a:t>TLV</a:t>
            </a:r>
            <a:r>
              <a:rPr lang="zh-CN" altLang="en-US" dirty="0"/>
              <a:t>特性，使其具有很强的扩展性和生命力。</a:t>
            </a:r>
            <a:r>
              <a:rPr lang="en-US" altLang="zh-CN" dirty="0"/>
              <a:t>ISIS</a:t>
            </a:r>
            <a:r>
              <a:rPr lang="zh-CN" altLang="en-US" dirty="0"/>
              <a:t>作为一种高扩展性的</a:t>
            </a:r>
            <a:r>
              <a:rPr lang="en-US" altLang="zh-CN" dirty="0"/>
              <a:t>IGP</a:t>
            </a:r>
            <a:r>
              <a:rPr lang="zh-CN" altLang="en-US" dirty="0"/>
              <a:t>协议，其使用场景已不局限于传统</a:t>
            </a:r>
            <a:r>
              <a:rPr lang="en-US" altLang="zh-CN" dirty="0"/>
              <a:t>IP</a:t>
            </a:r>
            <a:r>
              <a:rPr lang="zh-CN" altLang="en-US" dirty="0"/>
              <a:t>网络，还包括数据中心，</a:t>
            </a:r>
            <a:r>
              <a:rPr lang="en-US" altLang="zh-CN" dirty="0"/>
              <a:t>IPv6</a:t>
            </a:r>
            <a:r>
              <a:rPr lang="zh-CN" altLang="en-US" dirty="0"/>
              <a:t>等各种</a:t>
            </a:r>
            <a:r>
              <a:rPr lang="en-US" altLang="zh-CN" dirty="0" err="1"/>
              <a:t>lP</a:t>
            </a:r>
            <a:r>
              <a:rPr lang="zh-CN" altLang="en-US" dirty="0"/>
              <a:t>场景。本章将围绕</a:t>
            </a:r>
            <a:r>
              <a:rPr lang="en-US" altLang="zh-CN" dirty="0"/>
              <a:t>ISIS</a:t>
            </a:r>
            <a:r>
              <a:rPr lang="zh-CN" altLang="en-US" dirty="0"/>
              <a:t>协议重点介绍其高级特性和</a:t>
            </a:r>
            <a:r>
              <a:rPr lang="en-US" altLang="zh-CN" dirty="0"/>
              <a:t>IPv6</a:t>
            </a:r>
            <a:r>
              <a:rPr lang="zh-CN" altLang="en-US" dirty="0"/>
              <a:t>下的</a:t>
            </a:r>
            <a:r>
              <a:rPr lang="en-US" altLang="zh-CN" dirty="0"/>
              <a:t>ISIS</a:t>
            </a:r>
            <a:r>
              <a:rPr lang="zh-CN" altLang="en-US" dirty="0"/>
              <a:t>特性与配置，并且围绕现网介绍双栈</a:t>
            </a:r>
            <a:r>
              <a:rPr lang="en-US" altLang="zh-CN" dirty="0"/>
              <a:t>ISIS</a:t>
            </a:r>
            <a:r>
              <a:rPr lang="zh-CN" altLang="en-US" dirty="0"/>
              <a:t>在现网的部署与实现。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032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IS-IS</a:t>
            </a:r>
            <a:r>
              <a:rPr lang="zh-CN" altLang="en-US" dirty="0"/>
              <a:t>对外部路由信息在发布时进行过滤</a:t>
            </a:r>
            <a:r>
              <a:rPr lang="en-US" altLang="zh-CN" dirty="0"/>
              <a:t>(1)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787800"/>
          </a:xfrm>
        </p:spPr>
        <p:txBody>
          <a:bodyPr/>
          <a:lstStyle/>
          <a:p>
            <a:r>
              <a:rPr lang="en-US" altLang="zh-CN" sz="1800" dirty="0"/>
              <a:t>IS-IS</a:t>
            </a:r>
            <a:r>
              <a:rPr lang="zh-CN" altLang="en-US" sz="1800" dirty="0"/>
              <a:t>对已引入的外部路由在向外发布时进行过滤的策略。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配置外部路由的发布过滤策略：</a:t>
            </a:r>
            <a:endParaRPr lang="en-US" altLang="zh-CN" sz="1800" dirty="0">
              <a:latin typeface="+mn-ea"/>
            </a:endParaRPr>
          </a:p>
          <a:p>
            <a:r>
              <a:rPr lang="en-US" altLang="zh-CN" sz="1800" b="1" dirty="0"/>
              <a:t>filter-policy</a:t>
            </a:r>
            <a:r>
              <a:rPr lang="en-US" altLang="zh-CN" sz="1800" dirty="0"/>
              <a:t> { </a:t>
            </a:r>
            <a:r>
              <a:rPr lang="en-US" altLang="zh-CN" sz="1800" i="1" dirty="0" err="1"/>
              <a:t>acl</a:t>
            </a:r>
            <a:r>
              <a:rPr lang="en-US" altLang="zh-CN" sz="1800" i="1" dirty="0"/>
              <a:t>-number</a:t>
            </a:r>
            <a:r>
              <a:rPr lang="en-US" altLang="zh-CN" sz="1800" dirty="0"/>
              <a:t> | </a:t>
            </a:r>
            <a:r>
              <a:rPr lang="en-US" altLang="zh-CN" sz="1800" b="1" dirty="0" err="1"/>
              <a:t>acl</a:t>
            </a:r>
            <a:r>
              <a:rPr lang="en-US" altLang="zh-CN" sz="1800" b="1" dirty="0"/>
              <a:t>-name</a:t>
            </a:r>
            <a:r>
              <a:rPr lang="en-US" altLang="zh-CN" sz="1800" dirty="0"/>
              <a:t> </a:t>
            </a:r>
            <a:r>
              <a:rPr lang="en-US" altLang="zh-CN" sz="1800" i="1" dirty="0" err="1"/>
              <a:t>acl</a:t>
            </a:r>
            <a:r>
              <a:rPr lang="en-US" altLang="zh-CN" sz="1800" i="1" dirty="0"/>
              <a:t>-name</a:t>
            </a:r>
            <a:r>
              <a:rPr lang="en-US" altLang="zh-CN" sz="1800" dirty="0"/>
              <a:t> | </a:t>
            </a:r>
            <a:r>
              <a:rPr lang="en-US" altLang="zh-CN" sz="1800" b="1" dirty="0" err="1"/>
              <a:t>ip</a:t>
            </a:r>
            <a:r>
              <a:rPr lang="en-US" altLang="zh-CN" sz="1800" b="1" dirty="0"/>
              <a:t>-prefix</a:t>
            </a:r>
            <a:r>
              <a:rPr lang="en-US" altLang="zh-CN" sz="1800" dirty="0"/>
              <a:t> </a:t>
            </a:r>
            <a:r>
              <a:rPr lang="en-US" altLang="zh-CN" sz="1800" i="1" dirty="0" err="1"/>
              <a:t>ip</a:t>
            </a:r>
            <a:r>
              <a:rPr lang="en-US" altLang="zh-CN" sz="1800" i="1" dirty="0"/>
              <a:t>-prefix-name</a:t>
            </a:r>
            <a:r>
              <a:rPr lang="en-US" altLang="zh-CN" sz="1800" dirty="0"/>
              <a:t> | </a:t>
            </a:r>
            <a:r>
              <a:rPr lang="en-US" altLang="zh-CN" sz="1800" b="1" dirty="0"/>
              <a:t>route-policy</a:t>
            </a:r>
            <a:r>
              <a:rPr lang="en-US" altLang="zh-CN" sz="1800" dirty="0"/>
              <a:t> </a:t>
            </a:r>
            <a:r>
              <a:rPr lang="en-US" altLang="zh-CN" sz="1800" i="1" dirty="0"/>
              <a:t>route-policy-name</a:t>
            </a:r>
            <a:r>
              <a:rPr lang="en-US" altLang="zh-CN" sz="1800" dirty="0"/>
              <a:t> } </a:t>
            </a:r>
            <a:r>
              <a:rPr lang="en-US" altLang="zh-CN" sz="1800" b="1" dirty="0"/>
              <a:t>export</a:t>
            </a:r>
            <a:r>
              <a:rPr lang="en-US" altLang="zh-CN" sz="1800" dirty="0"/>
              <a:t> [ </a:t>
            </a:r>
            <a:r>
              <a:rPr lang="en-US" altLang="zh-CN" sz="1800" i="1" dirty="0"/>
              <a:t>protocol</a:t>
            </a:r>
            <a:r>
              <a:rPr lang="en-US" altLang="zh-CN" sz="1800" dirty="0"/>
              <a:t> [ </a:t>
            </a:r>
            <a:r>
              <a:rPr lang="en-US" altLang="zh-CN" sz="1800" i="1" dirty="0"/>
              <a:t>process-id</a:t>
            </a:r>
            <a:r>
              <a:rPr lang="en-US" altLang="zh-CN" sz="1800" dirty="0"/>
              <a:t> ] ]</a:t>
            </a:r>
          </a:p>
        </p:txBody>
      </p:sp>
    </p:spTree>
    <p:extLst>
      <p:ext uri="{BB962C8B-B14F-4D97-AF65-F5344CB8AC3E}">
        <p14:creationId xmlns:p14="http://schemas.microsoft.com/office/powerpoint/2010/main" val="2167553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 bwMode="auto">
          <a:xfrm>
            <a:off x="1199456" y="3429000"/>
            <a:ext cx="8496944" cy="2700300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IS-IS</a:t>
            </a:r>
            <a:r>
              <a:rPr lang="zh-CN" altLang="en-US" dirty="0"/>
              <a:t>对外部路由信息在发布时进行过滤</a:t>
            </a:r>
            <a:r>
              <a:rPr lang="en-US" altLang="zh-CN" dirty="0"/>
              <a:t>(2)</a:t>
            </a:r>
            <a:endParaRPr lang="en-US" alt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911424" y="2204864"/>
            <a:ext cx="1056004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indent="-301625" algn="just" defTabSz="801688" fontAlgn="base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endParaRPr lang="en-US" altLang="zh-CN" sz="2000" b="1" dirty="0">
              <a:latin typeface="+mn-ea"/>
              <a:ea typeface="+mn-ea"/>
            </a:endParaRPr>
          </a:p>
          <a:p>
            <a:pPr marL="301625" indent="-301625" algn="just" defTabSz="801688" fontAlgn="base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6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016" y="2312876"/>
            <a:ext cx="540060" cy="441867"/>
          </a:xfrm>
          <a:prstGeom prst="rect">
            <a:avLst/>
          </a:prstGeom>
          <a:noFill/>
        </p:spPr>
      </p:pic>
      <p:pic>
        <p:nvPicPr>
          <p:cNvPr id="7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385" y="2339062"/>
            <a:ext cx="540059" cy="441866"/>
          </a:xfrm>
          <a:prstGeom prst="rect">
            <a:avLst/>
          </a:prstGeom>
          <a:noFill/>
        </p:spPr>
      </p:pic>
      <p:sp>
        <p:nvSpPr>
          <p:cNvPr id="8" name="矩形 26"/>
          <p:cNvSpPr/>
          <p:nvPr/>
        </p:nvSpPr>
        <p:spPr bwMode="auto">
          <a:xfrm>
            <a:off x="3071664" y="274492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RouterA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9" name="矩形 26"/>
          <p:cNvSpPr/>
          <p:nvPr/>
        </p:nvSpPr>
        <p:spPr bwMode="auto">
          <a:xfrm>
            <a:off x="6420036" y="274492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RouterB</a:t>
            </a:r>
            <a:endParaRPr lang="en-US" altLang="zh-CN" sz="1400" dirty="0">
              <a:latin typeface="+mn-ea"/>
              <a:ea typeface="+mn-ea"/>
            </a:endParaRPr>
          </a:p>
        </p:txBody>
      </p:sp>
      <p:cxnSp>
        <p:nvCxnSpPr>
          <p:cNvPr id="10" name="Straight Connector 14"/>
          <p:cNvCxnSpPr>
            <a:stCxn id="6" idx="3"/>
            <a:endCxn id="7" idx="1"/>
          </p:cNvCxnSpPr>
          <p:nvPr/>
        </p:nvCxnSpPr>
        <p:spPr bwMode="auto">
          <a:xfrm>
            <a:off x="3816076" y="2533810"/>
            <a:ext cx="2772309" cy="2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26"/>
          <p:cNvSpPr/>
          <p:nvPr/>
        </p:nvSpPr>
        <p:spPr bwMode="auto">
          <a:xfrm>
            <a:off x="3744068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GE0/0/1</a:t>
            </a:r>
          </a:p>
        </p:txBody>
      </p:sp>
      <p:sp>
        <p:nvSpPr>
          <p:cNvPr id="12" name="矩形 26"/>
          <p:cNvSpPr/>
          <p:nvPr/>
        </p:nvSpPr>
        <p:spPr bwMode="auto">
          <a:xfrm>
            <a:off x="5580272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GE0/0/2</a:t>
            </a:r>
          </a:p>
        </p:txBody>
      </p:sp>
      <p:sp>
        <p:nvSpPr>
          <p:cNvPr id="13" name="矩形 26"/>
          <p:cNvSpPr/>
          <p:nvPr/>
        </p:nvSpPr>
        <p:spPr bwMode="auto">
          <a:xfrm>
            <a:off x="6912420" y="2276872"/>
            <a:ext cx="23762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Loopback1:100.1.1.1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auto">
          <a:xfrm>
            <a:off x="839416" y="1197484"/>
            <a:ext cx="10560048" cy="97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lvl="0" indent="-301625" algn="just" defTabSz="801688" fontAlgn="base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000" kern="0" dirty="0" err="1">
                <a:latin typeface="+mn-ea"/>
                <a:ea typeface="+mn-ea"/>
              </a:rPr>
              <a:t>RouterA</a:t>
            </a:r>
            <a:r>
              <a:rPr lang="zh-CN" altLang="en-US" sz="2000" kern="0" dirty="0">
                <a:latin typeface="+mn-ea"/>
                <a:ea typeface="+mn-ea"/>
              </a:rPr>
              <a:t>与</a:t>
            </a:r>
            <a:r>
              <a:rPr lang="en-US" altLang="zh-CN" sz="2000" kern="0" dirty="0" err="1">
                <a:latin typeface="+mn-ea"/>
                <a:ea typeface="+mn-ea"/>
              </a:rPr>
              <a:t>RouterB</a:t>
            </a:r>
            <a:r>
              <a:rPr lang="zh-CN" altLang="en-US" sz="2000" kern="0" dirty="0">
                <a:latin typeface="+mn-ea"/>
                <a:ea typeface="+mn-ea"/>
              </a:rPr>
              <a:t>建立</a:t>
            </a:r>
            <a:r>
              <a:rPr lang="en-US" altLang="zh-CN" sz="2000" kern="0" dirty="0">
                <a:latin typeface="+mn-ea"/>
                <a:ea typeface="+mn-ea"/>
              </a:rPr>
              <a:t>ISIS</a:t>
            </a:r>
            <a:r>
              <a:rPr lang="zh-CN" altLang="en-US" sz="2000" kern="0" dirty="0">
                <a:latin typeface="+mn-ea"/>
                <a:ea typeface="+mn-ea"/>
              </a:rPr>
              <a:t>邻居，</a:t>
            </a:r>
            <a:r>
              <a:rPr lang="en-US" altLang="zh-CN" sz="2000" kern="0" dirty="0" err="1">
                <a:latin typeface="+mn-ea"/>
                <a:ea typeface="+mn-ea"/>
              </a:rPr>
              <a:t>RouterB</a:t>
            </a:r>
            <a:r>
              <a:rPr lang="zh-CN" altLang="en-US" sz="2000" kern="0" dirty="0">
                <a:latin typeface="+mn-ea"/>
                <a:ea typeface="+mn-ea"/>
              </a:rPr>
              <a:t>可以引入</a:t>
            </a:r>
            <a:r>
              <a:rPr lang="en-US" altLang="zh-CN" sz="2000" kern="0" dirty="0">
                <a:latin typeface="+mn-ea"/>
                <a:ea typeface="+mn-ea"/>
              </a:rPr>
              <a:t>loopback1</a:t>
            </a:r>
            <a:r>
              <a:rPr lang="zh-CN" altLang="en-US" sz="2000" kern="0" dirty="0">
                <a:latin typeface="+mn-ea"/>
                <a:ea typeface="+mn-ea"/>
              </a:rPr>
              <a:t>的直连路由到</a:t>
            </a:r>
            <a:r>
              <a:rPr lang="en-US" altLang="zh-CN" sz="2000" kern="0" dirty="0" err="1">
                <a:latin typeface="+mn-ea"/>
                <a:ea typeface="+mn-ea"/>
              </a:rPr>
              <a:t>RouterB</a:t>
            </a:r>
            <a:r>
              <a:rPr lang="zh-CN" altLang="en-US" sz="2000" kern="0" dirty="0">
                <a:latin typeface="+mn-ea"/>
                <a:ea typeface="+mn-ea"/>
              </a:rPr>
              <a:t>的</a:t>
            </a:r>
            <a:r>
              <a:rPr lang="en-US" altLang="zh-CN" sz="2000" kern="0" dirty="0">
                <a:latin typeface="+mn-ea"/>
                <a:ea typeface="+mn-ea"/>
              </a:rPr>
              <a:t>ISIS LSDB</a:t>
            </a:r>
            <a:r>
              <a:rPr lang="zh-CN" altLang="en-US" sz="2000" kern="0" dirty="0">
                <a:latin typeface="+mn-ea"/>
                <a:ea typeface="+mn-ea"/>
              </a:rPr>
              <a:t>，并正常通告给</a:t>
            </a:r>
            <a:r>
              <a:rPr lang="en-US" altLang="zh-CN" sz="2000" kern="0" dirty="0" err="1">
                <a:latin typeface="+mn-ea"/>
                <a:ea typeface="+mn-ea"/>
              </a:rPr>
              <a:t>RouterA</a:t>
            </a:r>
            <a:r>
              <a:rPr lang="zh-CN" altLang="en-US" sz="2000" kern="0" dirty="0">
                <a:latin typeface="+mn-ea"/>
                <a:ea typeface="+mn-ea"/>
              </a:rPr>
              <a:t>。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从而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RouterA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学习到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loopback1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 bwMode="auto">
          <a:xfrm>
            <a:off x="1224584" y="2960948"/>
            <a:ext cx="10560048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sz="2000" kern="0" noProof="0" dirty="0">
                <a:latin typeface="+mn-ea"/>
                <a:ea typeface="+mn-ea"/>
              </a:rPr>
              <a:t>过滤前：</a:t>
            </a:r>
            <a:endParaRPr lang="en-US" altLang="zh-CN" sz="2000" kern="0" noProof="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Route Flags: R - relay, D - download to fib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------------------------------------------------------------------------------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Routing Tables: Public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  </a:t>
            </a:r>
            <a:r>
              <a:rPr lang="en-US" altLang="zh-CN" sz="1400" dirty="0">
                <a:latin typeface="+mn-ea"/>
                <a:ea typeface="+mn-ea"/>
              </a:rPr>
              <a:t>Destinations : 9        Routes : 9        </a:t>
            </a:r>
            <a:endParaRPr lang="zh-CN" altLang="en-US" sz="1400" dirty="0">
              <a:latin typeface="+mn-ea"/>
              <a:ea typeface="+mn-ea"/>
            </a:endParaRPr>
          </a:p>
          <a:p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Destination/Mask    Proto   Pre  Cost      Flags                  </a:t>
            </a:r>
            <a:r>
              <a:rPr lang="en-US" altLang="zh-CN" sz="1400" dirty="0" err="1">
                <a:latin typeface="+mn-ea"/>
                <a:ea typeface="+mn-ea"/>
              </a:rPr>
              <a:t>NextHop</a:t>
            </a:r>
            <a:r>
              <a:rPr lang="en-US" altLang="zh-CN" sz="1400" dirty="0">
                <a:latin typeface="+mn-ea"/>
                <a:ea typeface="+mn-ea"/>
              </a:rPr>
              <a:t>             Interface</a:t>
            </a:r>
            <a:endParaRPr lang="zh-CN" altLang="en-US" sz="1400" dirty="0">
              <a:latin typeface="+mn-ea"/>
              <a:ea typeface="+mn-ea"/>
            </a:endParaRPr>
          </a:p>
          <a:p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 </a:t>
            </a:r>
            <a:r>
              <a:rPr lang="en-US" altLang="zh-CN" sz="1400" dirty="0">
                <a:latin typeface="+mn-ea"/>
                <a:ea typeface="+mn-ea"/>
              </a:rPr>
              <a:t>1.1.1.1/32        Direct    0       0           D                     127.0.0.1             LoopBack0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10.1.1.0/30       Direct    0       0           D                     10.1.1.1               GigabitEthernet0/0/1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10.1.1.1/32       Direct    0       0           D                     127.0.0.1             GigabitEthernet0/0/1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10.1.1.3/32       Direct    0       0           D                     127.0.0.1             GigabitEthernet0/0/1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</a:t>
            </a:r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100.1.1.1/32       ISIS-L2  15     10          D                     10.1.1.2              GigabitEthernet0/0/1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8" name="直接连接符 70"/>
          <p:cNvCxnSpPr/>
          <p:nvPr/>
        </p:nvCxnSpPr>
        <p:spPr bwMode="auto">
          <a:xfrm flipV="1">
            <a:off x="3107668" y="2960948"/>
            <a:ext cx="432048" cy="468053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7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1055440" y="3537012"/>
            <a:ext cx="4896544" cy="2448272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IS-IS</a:t>
            </a:r>
            <a:r>
              <a:rPr lang="zh-CN" altLang="en-US" dirty="0"/>
              <a:t>对外部路由信息在发布时进行过滤</a:t>
            </a:r>
            <a:r>
              <a:rPr lang="en-US" altLang="zh-CN" dirty="0"/>
              <a:t>(3)</a:t>
            </a:r>
            <a:endParaRPr lang="en-US" altLang="en-US" dirty="0"/>
          </a:p>
        </p:txBody>
      </p:sp>
      <p:pic>
        <p:nvPicPr>
          <p:cNvPr id="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9716" y="2312876"/>
            <a:ext cx="540060" cy="441867"/>
          </a:xfrm>
          <a:prstGeom prst="rect">
            <a:avLst/>
          </a:prstGeom>
          <a:noFill/>
        </p:spPr>
      </p:pic>
      <p:pic>
        <p:nvPicPr>
          <p:cNvPr id="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2085" y="2312876"/>
            <a:ext cx="540059" cy="441866"/>
          </a:xfrm>
          <a:prstGeom prst="rect">
            <a:avLst/>
          </a:prstGeom>
          <a:noFill/>
        </p:spPr>
      </p:pic>
      <p:sp>
        <p:nvSpPr>
          <p:cNvPr id="6" name="矩形 26"/>
          <p:cNvSpPr/>
          <p:nvPr/>
        </p:nvSpPr>
        <p:spPr bwMode="auto">
          <a:xfrm>
            <a:off x="3335364" y="274492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RouterA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7" name="矩形 26"/>
          <p:cNvSpPr/>
          <p:nvPr/>
        </p:nvSpPr>
        <p:spPr bwMode="auto">
          <a:xfrm>
            <a:off x="6719740" y="274492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RouterB</a:t>
            </a:r>
            <a:endParaRPr lang="en-US" altLang="zh-CN" sz="1400" dirty="0">
              <a:latin typeface="+mn-ea"/>
              <a:ea typeface="+mn-ea"/>
            </a:endParaRPr>
          </a:p>
        </p:txBody>
      </p:sp>
      <p:cxnSp>
        <p:nvCxnSpPr>
          <p:cNvPr id="8" name="Straight Connector 14"/>
          <p:cNvCxnSpPr>
            <a:stCxn id="4" idx="3"/>
            <a:endCxn id="5" idx="1"/>
          </p:cNvCxnSpPr>
          <p:nvPr/>
        </p:nvCxnSpPr>
        <p:spPr bwMode="auto">
          <a:xfrm flipV="1">
            <a:off x="4079776" y="2533809"/>
            <a:ext cx="2772309" cy="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26"/>
          <p:cNvSpPr/>
          <p:nvPr/>
        </p:nvSpPr>
        <p:spPr bwMode="auto">
          <a:xfrm>
            <a:off x="4007768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GE0/0/1</a:t>
            </a:r>
          </a:p>
        </p:txBody>
      </p:sp>
      <p:sp>
        <p:nvSpPr>
          <p:cNvPr id="12" name="矩形 26"/>
          <p:cNvSpPr/>
          <p:nvPr/>
        </p:nvSpPr>
        <p:spPr bwMode="auto">
          <a:xfrm>
            <a:off x="5843972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GE0/0/2</a:t>
            </a:r>
          </a:p>
        </p:txBody>
      </p:sp>
      <p:sp>
        <p:nvSpPr>
          <p:cNvPr id="13" name="矩形 26"/>
          <p:cNvSpPr/>
          <p:nvPr/>
        </p:nvSpPr>
        <p:spPr bwMode="auto">
          <a:xfrm>
            <a:off x="7176120" y="2276872"/>
            <a:ext cx="23762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Loopback1:100.1.1.1</a:t>
            </a:r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839416" y="1197484"/>
            <a:ext cx="10693188" cy="97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lvl="0" indent="-301625" algn="just" defTabSz="801688" fontAlgn="base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RouterA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ISIS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邻居，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loopback1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直连路由引入到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ISIS LSDB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时，配置针对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loopback1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的过滤。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 bwMode="auto">
          <a:xfrm>
            <a:off x="839416" y="2852936"/>
            <a:ext cx="10560048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sz="2000" kern="0" dirty="0">
                <a:latin typeface="+mn-ea"/>
                <a:ea typeface="+mn-ea"/>
              </a:rPr>
              <a:t>配置过滤：</a:t>
            </a:r>
            <a:endParaRPr lang="en-US" altLang="zh-CN" sz="2000" kern="0" dirty="0">
              <a:latin typeface="+mn-ea"/>
              <a:ea typeface="+mn-ea"/>
            </a:endParaRPr>
          </a:p>
          <a:p>
            <a:endParaRPr lang="en-US" altLang="zh-CN" sz="1400" kern="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#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</a:t>
            </a:r>
            <a:r>
              <a:rPr lang="en-US" altLang="zh-CN" sz="1400" dirty="0" err="1">
                <a:latin typeface="+mn-ea"/>
                <a:ea typeface="+mn-ea"/>
              </a:rPr>
              <a:t>ip</a:t>
            </a:r>
            <a:r>
              <a:rPr lang="en-US" altLang="zh-CN" sz="1400" dirty="0">
                <a:latin typeface="+mn-ea"/>
                <a:ea typeface="+mn-ea"/>
              </a:rPr>
              <a:t> </a:t>
            </a:r>
            <a:r>
              <a:rPr lang="en-US" altLang="zh-CN" sz="1400" dirty="0" err="1">
                <a:latin typeface="+mn-ea"/>
                <a:ea typeface="+mn-ea"/>
              </a:rPr>
              <a:t>ip</a:t>
            </a:r>
            <a:r>
              <a:rPr lang="en-US" altLang="zh-CN" sz="1400" dirty="0">
                <a:latin typeface="+mn-ea"/>
                <a:ea typeface="+mn-ea"/>
              </a:rPr>
              <a:t>-prefix </a:t>
            </a:r>
            <a:r>
              <a:rPr lang="en-US" altLang="zh-CN" sz="1400" dirty="0" err="1">
                <a:latin typeface="+mn-ea"/>
                <a:ea typeface="+mn-ea"/>
              </a:rPr>
              <a:t>huawei</a:t>
            </a:r>
            <a:r>
              <a:rPr lang="en-US" altLang="zh-CN" sz="1400" dirty="0">
                <a:latin typeface="+mn-ea"/>
                <a:ea typeface="+mn-ea"/>
              </a:rPr>
              <a:t> index 10 deny 100.1.1.1 32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#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</a:t>
            </a:r>
            <a:r>
              <a:rPr lang="en-US" altLang="zh-CN" sz="1400" dirty="0" err="1">
                <a:latin typeface="+mn-ea"/>
                <a:ea typeface="+mn-ea"/>
              </a:rPr>
              <a:t>isis</a:t>
            </a:r>
            <a:r>
              <a:rPr lang="en-US" altLang="zh-CN" sz="1400" dirty="0">
                <a:latin typeface="+mn-ea"/>
                <a:ea typeface="+mn-ea"/>
              </a:rPr>
              <a:t> 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</a:t>
            </a:r>
            <a:r>
              <a:rPr lang="en-US" altLang="zh-CN" sz="1400" dirty="0">
                <a:latin typeface="+mn-ea"/>
                <a:ea typeface="+mn-ea"/>
              </a:rPr>
              <a:t>is-level level-2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</a:t>
            </a:r>
            <a:r>
              <a:rPr lang="en-US" altLang="zh-CN" sz="1400" dirty="0">
                <a:latin typeface="+mn-ea"/>
                <a:ea typeface="+mn-ea"/>
              </a:rPr>
              <a:t>network-entity 01.0000.0000.0002.00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</a:t>
            </a:r>
            <a:r>
              <a:rPr lang="en-US" altLang="zh-CN" sz="1400" dirty="0">
                <a:latin typeface="+mn-ea"/>
                <a:ea typeface="+mn-ea"/>
              </a:rPr>
              <a:t>import-route direct</a:t>
            </a:r>
          </a:p>
          <a:p>
            <a:r>
              <a:rPr lang="en-US" altLang="zh-CN" sz="1400" dirty="0">
                <a:latin typeface="+mn-ea"/>
                <a:ea typeface="+mn-ea"/>
              </a:rPr>
              <a:t>    filter-policy </a:t>
            </a:r>
            <a:r>
              <a:rPr lang="en-US" altLang="zh-CN" sz="1400" dirty="0" err="1">
                <a:latin typeface="+mn-ea"/>
                <a:ea typeface="+mn-ea"/>
              </a:rPr>
              <a:t>acl</a:t>
            </a:r>
            <a:r>
              <a:rPr lang="en-US" altLang="zh-CN" sz="1400" dirty="0">
                <a:latin typeface="+mn-ea"/>
                <a:ea typeface="+mn-ea"/>
              </a:rPr>
              <a:t>-name </a:t>
            </a:r>
            <a:r>
              <a:rPr lang="en-US" altLang="zh-CN" sz="1400" dirty="0" err="1">
                <a:latin typeface="+mn-ea"/>
                <a:ea typeface="+mn-ea"/>
              </a:rPr>
              <a:t>huawei</a:t>
            </a:r>
            <a:r>
              <a:rPr lang="en-US" altLang="zh-CN" sz="1400" dirty="0">
                <a:latin typeface="+mn-ea"/>
                <a:ea typeface="+mn-ea"/>
              </a:rPr>
              <a:t> export 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#</a:t>
            </a:r>
            <a:endParaRPr lang="zh-CN" altLang="en-US" sz="1400" dirty="0">
              <a:latin typeface="+mn-ea"/>
              <a:ea typeface="+mn-ea"/>
            </a:endParaRPr>
          </a:p>
          <a:p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2000" dirty="0"/>
              <a:t> </a:t>
            </a:r>
            <a:endParaRPr lang="zh-CN" altLang="en-US" sz="2000" dirty="0"/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endParaRPr lang="en-US" altLang="zh-CN" sz="2000" kern="0" noProof="0" dirty="0">
              <a:latin typeface="+mn-ea"/>
              <a:ea typeface="+mn-ea"/>
            </a:endParaRPr>
          </a:p>
        </p:txBody>
      </p:sp>
      <p:cxnSp>
        <p:nvCxnSpPr>
          <p:cNvPr id="17" name="直接连接符 70"/>
          <p:cNvCxnSpPr/>
          <p:nvPr/>
        </p:nvCxnSpPr>
        <p:spPr bwMode="auto">
          <a:xfrm flipV="1">
            <a:off x="2927648" y="2862755"/>
            <a:ext cx="3924437" cy="674258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3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IS-IS</a:t>
            </a:r>
            <a:r>
              <a:rPr lang="zh-CN" altLang="en-US" dirty="0"/>
              <a:t>对外部路由信息在发布时进行过滤</a:t>
            </a:r>
            <a:r>
              <a:rPr lang="en-US" altLang="zh-CN" dirty="0"/>
              <a:t>(4)</a:t>
            </a:r>
            <a:endParaRPr lang="en-US" altLang="en-US" dirty="0"/>
          </a:p>
        </p:txBody>
      </p:sp>
      <p:pic>
        <p:nvPicPr>
          <p:cNvPr id="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9716" y="2312876"/>
            <a:ext cx="540060" cy="441867"/>
          </a:xfrm>
          <a:prstGeom prst="rect">
            <a:avLst/>
          </a:prstGeom>
          <a:noFill/>
        </p:spPr>
      </p:pic>
      <p:pic>
        <p:nvPicPr>
          <p:cNvPr id="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2085" y="2312876"/>
            <a:ext cx="540059" cy="441866"/>
          </a:xfrm>
          <a:prstGeom prst="rect">
            <a:avLst/>
          </a:prstGeom>
          <a:noFill/>
        </p:spPr>
      </p:pic>
      <p:sp>
        <p:nvSpPr>
          <p:cNvPr id="6" name="矩形 26"/>
          <p:cNvSpPr/>
          <p:nvPr/>
        </p:nvSpPr>
        <p:spPr bwMode="auto">
          <a:xfrm>
            <a:off x="3335364" y="274492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RouterA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7" name="矩形 26"/>
          <p:cNvSpPr/>
          <p:nvPr/>
        </p:nvSpPr>
        <p:spPr bwMode="auto">
          <a:xfrm>
            <a:off x="6719740" y="274492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RouterB</a:t>
            </a:r>
            <a:endParaRPr lang="en-US" altLang="zh-CN" sz="1400" dirty="0">
              <a:latin typeface="+mn-ea"/>
              <a:ea typeface="+mn-ea"/>
            </a:endParaRPr>
          </a:p>
        </p:txBody>
      </p:sp>
      <p:cxnSp>
        <p:nvCxnSpPr>
          <p:cNvPr id="8" name="Straight Connector 14"/>
          <p:cNvCxnSpPr>
            <a:stCxn id="4" idx="3"/>
            <a:endCxn id="5" idx="1"/>
          </p:cNvCxnSpPr>
          <p:nvPr/>
        </p:nvCxnSpPr>
        <p:spPr bwMode="auto">
          <a:xfrm flipV="1">
            <a:off x="4079776" y="2533809"/>
            <a:ext cx="2772309" cy="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26"/>
          <p:cNvSpPr/>
          <p:nvPr/>
        </p:nvSpPr>
        <p:spPr bwMode="auto">
          <a:xfrm>
            <a:off x="4007768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GE0/0/1</a:t>
            </a:r>
          </a:p>
        </p:txBody>
      </p:sp>
      <p:sp>
        <p:nvSpPr>
          <p:cNvPr id="12" name="矩形 26"/>
          <p:cNvSpPr/>
          <p:nvPr/>
        </p:nvSpPr>
        <p:spPr bwMode="auto">
          <a:xfrm>
            <a:off x="5843972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GE0/0/2</a:t>
            </a:r>
          </a:p>
        </p:txBody>
      </p:sp>
      <p:sp>
        <p:nvSpPr>
          <p:cNvPr id="13" name="矩形 26"/>
          <p:cNvSpPr/>
          <p:nvPr/>
        </p:nvSpPr>
        <p:spPr bwMode="auto">
          <a:xfrm>
            <a:off x="7176120" y="2276872"/>
            <a:ext cx="23762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Loopback1:100.1.1.1</a:t>
            </a:r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839416" y="1197484"/>
            <a:ext cx="10693188" cy="97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lvl="0" indent="-301625" algn="just" defTabSz="801688" fontAlgn="base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配置过滤后，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RouterA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ISIS LSDB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中没有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loopback1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的信息，从而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RouterA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不会学到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loopback1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路由。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Placeholder 2"/>
          <p:cNvSpPr txBox="1">
            <a:spLocks/>
          </p:cNvSpPr>
          <p:nvPr/>
        </p:nvSpPr>
        <p:spPr bwMode="auto">
          <a:xfrm>
            <a:off x="1224584" y="2852936"/>
            <a:ext cx="10560048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sz="2000" kern="0" dirty="0">
                <a:latin typeface="+mn-ea"/>
                <a:ea typeface="+mn-ea"/>
              </a:rPr>
              <a:t>查看路由表：</a:t>
            </a:r>
            <a:endParaRPr lang="en-US" altLang="zh-CN" sz="2000" kern="0" dirty="0">
              <a:latin typeface="+mn-ea"/>
              <a:ea typeface="+mn-ea"/>
            </a:endParaRPr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tabLst/>
              <a:defRPr/>
            </a:pPr>
            <a:endParaRPr lang="en-US" altLang="zh-CN" sz="1400" kern="0" dirty="0">
              <a:latin typeface="+mn-ea"/>
              <a:ea typeface="+mn-ea"/>
            </a:endParaRPr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tabLst/>
              <a:defRPr/>
            </a:pPr>
            <a:r>
              <a:rPr lang="en-US" altLang="zh-CN" sz="1400" kern="0" dirty="0">
                <a:latin typeface="+mn-ea"/>
                <a:ea typeface="+mn-ea"/>
              </a:rPr>
              <a:t>     </a:t>
            </a:r>
            <a:r>
              <a:rPr lang="en-US" altLang="zh-CN" sz="2000" dirty="0"/>
              <a:t> </a:t>
            </a:r>
            <a:endParaRPr lang="zh-CN" altLang="en-US" sz="2000" dirty="0"/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endParaRPr lang="en-US" altLang="zh-CN" sz="2000" kern="0" noProof="0" dirty="0">
              <a:latin typeface="+mn-ea"/>
              <a:ea typeface="+mn-ea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235460" y="3465004"/>
            <a:ext cx="8496944" cy="2520280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 bwMode="auto">
          <a:xfrm>
            <a:off x="1235460" y="3032956"/>
            <a:ext cx="1056004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tabLst/>
              <a:defRPr/>
            </a:pPr>
            <a:endParaRPr lang="en-US" altLang="zh-CN" sz="2000" kern="0" noProof="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Route Flags: R - relay, D - download to fib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------------------------------------------------------------------------------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Routing Tables: Public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  </a:t>
            </a:r>
            <a:r>
              <a:rPr lang="en-US" altLang="zh-CN" sz="1400" dirty="0">
                <a:latin typeface="+mn-ea"/>
                <a:ea typeface="+mn-ea"/>
              </a:rPr>
              <a:t>Destinations : 9        Routes : 9        </a:t>
            </a:r>
            <a:endParaRPr lang="zh-CN" altLang="en-US" sz="1400" dirty="0">
              <a:latin typeface="+mn-ea"/>
              <a:ea typeface="+mn-ea"/>
            </a:endParaRPr>
          </a:p>
          <a:p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Destination/Mask    Proto   Pre  Cost      Flags                  </a:t>
            </a:r>
            <a:r>
              <a:rPr lang="en-US" altLang="zh-CN" sz="1400" dirty="0" err="1">
                <a:latin typeface="+mn-ea"/>
                <a:ea typeface="+mn-ea"/>
              </a:rPr>
              <a:t>NextHop</a:t>
            </a:r>
            <a:r>
              <a:rPr lang="en-US" altLang="zh-CN" sz="1400" dirty="0">
                <a:latin typeface="+mn-ea"/>
                <a:ea typeface="+mn-ea"/>
              </a:rPr>
              <a:t>             Interface</a:t>
            </a:r>
            <a:endParaRPr lang="zh-CN" altLang="en-US" sz="1400" dirty="0">
              <a:latin typeface="+mn-ea"/>
              <a:ea typeface="+mn-ea"/>
            </a:endParaRPr>
          </a:p>
          <a:p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 </a:t>
            </a:r>
            <a:r>
              <a:rPr lang="en-US" altLang="zh-CN" sz="1400" dirty="0">
                <a:latin typeface="+mn-ea"/>
                <a:ea typeface="+mn-ea"/>
              </a:rPr>
              <a:t>1.1.1.1/32        Direct    0       0           D                     127.0.0.1             LoopBack0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10.1.1.0/30       Direct    0       0           D                     10.1.1.1               GigabitEthernet0/0/1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10.1.1.1/32       Direct    0       0           D                     127.0.0.1             GigabitEthernet0/0/1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10.1.1.3/32       Direct    0       0           D                     127.0.0.1             GigabitEthernet0/0/1</a:t>
            </a:r>
          </a:p>
          <a:p>
            <a:r>
              <a:rPr lang="zh-CN" altLang="en-US" sz="1400" dirty="0">
                <a:latin typeface="+mn-ea"/>
                <a:ea typeface="+mn-ea"/>
              </a:rPr>
              <a:t>    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5" name="直接连接符 70"/>
          <p:cNvCxnSpPr/>
          <p:nvPr/>
        </p:nvCxnSpPr>
        <p:spPr bwMode="auto">
          <a:xfrm flipV="1">
            <a:off x="3107668" y="2960948"/>
            <a:ext cx="432048" cy="468053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9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/>
              <a:t>ISIS</a:t>
            </a:r>
            <a:r>
              <a:rPr lang="zh-CN" altLang="en-US" b="1" dirty="0"/>
              <a:t>高级特性</a:t>
            </a:r>
            <a:endParaRPr lang="en-US" altLang="zh-CN" b="1" dirty="0"/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快速收敛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管理标记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 LSP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分片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路由过滤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dirty="0"/>
              <a:t>ISIS </a:t>
            </a:r>
            <a:r>
              <a:rPr lang="zh-CN" altLang="en-US" dirty="0"/>
              <a:t>路由渗透</a:t>
            </a: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ISISv6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基本原理与配置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双栈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应用案例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9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IS-IS</a:t>
            </a:r>
            <a:r>
              <a:rPr lang="zh-CN" altLang="en-US" dirty="0"/>
              <a:t>路由渗透</a:t>
            </a:r>
            <a:r>
              <a:rPr lang="en-US" altLang="zh-CN" dirty="0"/>
              <a:t>(1)</a:t>
            </a:r>
            <a:r>
              <a:rPr lang="zh-CN" altLang="en-US" dirty="0"/>
              <a:t> </a:t>
            </a:r>
            <a:endParaRPr lang="en-US" altLang="en-US" dirty="0"/>
          </a:p>
        </p:txBody>
      </p:sp>
      <p:pic>
        <p:nvPicPr>
          <p:cNvPr id="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3612" y="3248980"/>
            <a:ext cx="540060" cy="441867"/>
          </a:xfrm>
          <a:prstGeom prst="rect">
            <a:avLst/>
          </a:prstGeom>
          <a:noFill/>
        </p:spPr>
      </p:pic>
      <p:pic>
        <p:nvPicPr>
          <p:cNvPr id="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6180" y="3032956"/>
            <a:ext cx="540059" cy="441866"/>
          </a:xfrm>
          <a:prstGeom prst="rect">
            <a:avLst/>
          </a:prstGeom>
          <a:noFill/>
        </p:spPr>
      </p:pic>
      <p:sp>
        <p:nvSpPr>
          <p:cNvPr id="6" name="矩形 26"/>
          <p:cNvSpPr/>
          <p:nvPr/>
        </p:nvSpPr>
        <p:spPr bwMode="auto">
          <a:xfrm>
            <a:off x="1991544" y="3717032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 err="1">
                <a:latin typeface="+mn-ea"/>
                <a:ea typeface="+mn-ea"/>
              </a:rPr>
              <a:t>RouterA</a:t>
            </a:r>
            <a:endParaRPr lang="en-US" altLang="zh-CN" sz="1600" dirty="0">
              <a:latin typeface="+mn-ea"/>
              <a:ea typeface="+mn-ea"/>
            </a:endParaRPr>
          </a:p>
        </p:txBody>
      </p:sp>
      <p:sp>
        <p:nvSpPr>
          <p:cNvPr id="7" name="矩形 26"/>
          <p:cNvSpPr/>
          <p:nvPr/>
        </p:nvSpPr>
        <p:spPr bwMode="auto">
          <a:xfrm>
            <a:off x="7572164" y="3501008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 err="1">
                <a:latin typeface="+mn-ea"/>
                <a:ea typeface="+mn-ea"/>
              </a:rPr>
              <a:t>RouterD</a:t>
            </a:r>
            <a:endParaRPr lang="en-US" altLang="zh-CN" sz="1600" dirty="0">
              <a:latin typeface="+mn-ea"/>
              <a:ea typeface="+mn-ea"/>
            </a:endParaRPr>
          </a:p>
        </p:txBody>
      </p:sp>
      <p:cxnSp>
        <p:nvCxnSpPr>
          <p:cNvPr id="8" name="Straight Connector 14"/>
          <p:cNvCxnSpPr>
            <a:stCxn id="4" idx="3"/>
            <a:endCxn id="24" idx="1"/>
          </p:cNvCxnSpPr>
          <p:nvPr/>
        </p:nvCxnSpPr>
        <p:spPr bwMode="auto">
          <a:xfrm flipV="1">
            <a:off x="3143672" y="2533810"/>
            <a:ext cx="1944216" cy="93610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7888" y="2312876"/>
            <a:ext cx="540060" cy="441867"/>
          </a:xfrm>
          <a:prstGeom prst="rect">
            <a:avLst/>
          </a:prstGeom>
          <a:noFill/>
        </p:spPr>
      </p:pic>
      <p:pic>
        <p:nvPicPr>
          <p:cNvPr id="2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3892" y="4221088"/>
            <a:ext cx="540059" cy="441866"/>
          </a:xfrm>
          <a:prstGeom prst="rect">
            <a:avLst/>
          </a:prstGeom>
          <a:noFill/>
        </p:spPr>
      </p:pic>
      <p:cxnSp>
        <p:nvCxnSpPr>
          <p:cNvPr id="27" name="Straight Connector 14"/>
          <p:cNvCxnSpPr>
            <a:stCxn id="24" idx="3"/>
            <a:endCxn id="5" idx="1"/>
          </p:cNvCxnSpPr>
          <p:nvPr/>
        </p:nvCxnSpPr>
        <p:spPr bwMode="auto">
          <a:xfrm>
            <a:off x="5627948" y="2533810"/>
            <a:ext cx="2088232" cy="72007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14"/>
          <p:cNvCxnSpPr>
            <a:stCxn id="4" idx="3"/>
            <a:endCxn id="25" idx="1"/>
          </p:cNvCxnSpPr>
          <p:nvPr/>
        </p:nvCxnSpPr>
        <p:spPr bwMode="auto">
          <a:xfrm>
            <a:off x="3143672" y="3469914"/>
            <a:ext cx="1980220" cy="97210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14"/>
          <p:cNvCxnSpPr>
            <a:stCxn id="25" idx="3"/>
            <a:endCxn id="5" idx="1"/>
          </p:cNvCxnSpPr>
          <p:nvPr/>
        </p:nvCxnSpPr>
        <p:spPr bwMode="auto">
          <a:xfrm flipV="1">
            <a:off x="5663951" y="3253889"/>
            <a:ext cx="2052229" cy="118813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矩形 26"/>
          <p:cNvSpPr/>
          <p:nvPr/>
        </p:nvSpPr>
        <p:spPr bwMode="auto">
          <a:xfrm>
            <a:off x="2027548" y="3284984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</a:t>
            </a:r>
          </a:p>
        </p:txBody>
      </p:sp>
      <p:sp>
        <p:nvSpPr>
          <p:cNvPr id="64" name="矩形 26"/>
          <p:cNvSpPr/>
          <p:nvPr/>
        </p:nvSpPr>
        <p:spPr bwMode="auto">
          <a:xfrm>
            <a:off x="4115780" y="2348880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 err="1">
                <a:latin typeface="+mn-ea"/>
                <a:ea typeface="+mn-ea"/>
              </a:rPr>
              <a:t>RouterB</a:t>
            </a:r>
            <a:endParaRPr lang="en-US" altLang="zh-CN" sz="1600" dirty="0">
              <a:latin typeface="+mn-ea"/>
              <a:ea typeface="+mn-ea"/>
            </a:endParaRPr>
          </a:p>
        </p:txBody>
      </p:sp>
      <p:sp>
        <p:nvSpPr>
          <p:cNvPr id="65" name="矩形 26"/>
          <p:cNvSpPr/>
          <p:nvPr/>
        </p:nvSpPr>
        <p:spPr bwMode="auto">
          <a:xfrm>
            <a:off x="5087888" y="2780928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L12</a:t>
            </a:r>
          </a:p>
        </p:txBody>
      </p:sp>
      <p:sp>
        <p:nvSpPr>
          <p:cNvPr id="66" name="矩形 26"/>
          <p:cNvSpPr/>
          <p:nvPr/>
        </p:nvSpPr>
        <p:spPr bwMode="auto">
          <a:xfrm>
            <a:off x="5123892" y="3861048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L12</a:t>
            </a:r>
          </a:p>
        </p:txBody>
      </p:sp>
      <p:sp>
        <p:nvSpPr>
          <p:cNvPr id="67" name="矩形 26"/>
          <p:cNvSpPr/>
          <p:nvPr/>
        </p:nvSpPr>
        <p:spPr bwMode="auto">
          <a:xfrm>
            <a:off x="7644172" y="2708920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L2</a:t>
            </a:r>
          </a:p>
        </p:txBody>
      </p:sp>
      <p:sp>
        <p:nvSpPr>
          <p:cNvPr id="68" name="矩形 26"/>
          <p:cNvSpPr/>
          <p:nvPr/>
        </p:nvSpPr>
        <p:spPr bwMode="auto">
          <a:xfrm>
            <a:off x="4187788" y="4401108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 err="1">
                <a:latin typeface="+mn-ea"/>
                <a:ea typeface="+mn-ea"/>
              </a:rPr>
              <a:t>RouterC</a:t>
            </a:r>
            <a:endParaRPr lang="en-US" altLang="zh-CN" sz="1600" dirty="0">
              <a:latin typeface="+mn-ea"/>
              <a:ea typeface="+mn-ea"/>
            </a:endParaRPr>
          </a:p>
        </p:txBody>
      </p:sp>
      <p:sp>
        <p:nvSpPr>
          <p:cNvPr id="70" name="Oval 3"/>
          <p:cNvSpPr>
            <a:spLocks noChangeArrowheads="1"/>
          </p:cNvSpPr>
          <p:nvPr/>
        </p:nvSpPr>
        <p:spPr bwMode="auto">
          <a:xfrm>
            <a:off x="1343472" y="1916832"/>
            <a:ext cx="5148572" cy="3168352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矩形 26"/>
          <p:cNvSpPr/>
          <p:nvPr/>
        </p:nvSpPr>
        <p:spPr bwMode="auto">
          <a:xfrm>
            <a:off x="2279576" y="2276872"/>
            <a:ext cx="151216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</a:rPr>
              <a:t>area49.0001</a:t>
            </a:r>
          </a:p>
        </p:txBody>
      </p:sp>
      <p:sp>
        <p:nvSpPr>
          <p:cNvPr id="72" name="矩形 26"/>
          <p:cNvSpPr/>
          <p:nvPr/>
        </p:nvSpPr>
        <p:spPr bwMode="auto">
          <a:xfrm>
            <a:off x="3035660" y="2996952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latin typeface="+mn-ea"/>
                <a:ea typeface="+mn-ea"/>
              </a:rPr>
              <a:t>10</a:t>
            </a:r>
          </a:p>
        </p:txBody>
      </p:sp>
      <p:sp>
        <p:nvSpPr>
          <p:cNvPr id="73" name="矩形 26"/>
          <p:cNvSpPr/>
          <p:nvPr/>
        </p:nvSpPr>
        <p:spPr bwMode="auto">
          <a:xfrm>
            <a:off x="3071664" y="3645024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latin typeface="+mn-ea"/>
                <a:ea typeface="+mn-ea"/>
              </a:rPr>
              <a:t>20</a:t>
            </a:r>
          </a:p>
        </p:txBody>
      </p:sp>
      <p:sp>
        <p:nvSpPr>
          <p:cNvPr id="74" name="矩形 26"/>
          <p:cNvSpPr/>
          <p:nvPr/>
        </p:nvSpPr>
        <p:spPr bwMode="auto">
          <a:xfrm>
            <a:off x="5663952" y="2672916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latin typeface="+mn-ea"/>
                <a:ea typeface="+mn-ea"/>
              </a:rPr>
              <a:t>30</a:t>
            </a:r>
          </a:p>
        </p:txBody>
      </p:sp>
      <p:sp>
        <p:nvSpPr>
          <p:cNvPr id="75" name="矩形 26"/>
          <p:cNvSpPr/>
          <p:nvPr/>
        </p:nvSpPr>
        <p:spPr bwMode="auto">
          <a:xfrm>
            <a:off x="5699956" y="3897052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latin typeface="+mn-ea"/>
                <a:ea typeface="+mn-ea"/>
              </a:rPr>
              <a:t>10</a:t>
            </a:r>
          </a:p>
        </p:txBody>
      </p:sp>
      <p:sp>
        <p:nvSpPr>
          <p:cNvPr id="76" name="Oval 3"/>
          <p:cNvSpPr>
            <a:spLocks noChangeArrowheads="1"/>
          </p:cNvSpPr>
          <p:nvPr/>
        </p:nvSpPr>
        <p:spPr bwMode="auto">
          <a:xfrm>
            <a:off x="7032104" y="2060848"/>
            <a:ext cx="3240360" cy="2412268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矩形 26"/>
          <p:cNvSpPr/>
          <p:nvPr/>
        </p:nvSpPr>
        <p:spPr bwMode="auto">
          <a:xfrm>
            <a:off x="8256240" y="2312876"/>
            <a:ext cx="151216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</a:rPr>
              <a:t>area49.0002</a:t>
            </a:r>
          </a:p>
        </p:txBody>
      </p:sp>
      <p:cxnSp>
        <p:nvCxnSpPr>
          <p:cNvPr id="78" name="Straight Connector 14"/>
          <p:cNvCxnSpPr>
            <a:stCxn id="5" idx="3"/>
          </p:cNvCxnSpPr>
          <p:nvPr/>
        </p:nvCxnSpPr>
        <p:spPr bwMode="auto">
          <a:xfrm flipV="1">
            <a:off x="8256239" y="3248980"/>
            <a:ext cx="324037" cy="49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14"/>
          <p:cNvCxnSpPr/>
          <p:nvPr/>
        </p:nvCxnSpPr>
        <p:spPr bwMode="auto">
          <a:xfrm flipV="1">
            <a:off x="8580276" y="3140968"/>
            <a:ext cx="0" cy="25202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矩形 26"/>
          <p:cNvSpPr/>
          <p:nvPr/>
        </p:nvSpPr>
        <p:spPr bwMode="auto">
          <a:xfrm>
            <a:off x="8364252" y="3284984"/>
            <a:ext cx="151216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</a:rPr>
              <a:t>4.4.4.4</a:t>
            </a:r>
          </a:p>
        </p:txBody>
      </p:sp>
      <p:sp>
        <p:nvSpPr>
          <p:cNvPr id="89" name="AutoShape 20"/>
          <p:cNvSpPr>
            <a:spLocks/>
          </p:cNvSpPr>
          <p:nvPr/>
        </p:nvSpPr>
        <p:spPr bwMode="auto">
          <a:xfrm>
            <a:off x="5051884" y="1244427"/>
            <a:ext cx="3960813" cy="960437"/>
          </a:xfrm>
          <a:prstGeom prst="accentBorderCallout3">
            <a:avLst>
              <a:gd name="adj1" fmla="val 11903"/>
              <a:gd name="adj2" fmla="val -1926"/>
              <a:gd name="adj3" fmla="val 11903"/>
              <a:gd name="adj4" fmla="val -14190"/>
              <a:gd name="adj5" fmla="val 107306"/>
              <a:gd name="adj6" fmla="val -9573"/>
              <a:gd name="adj7" fmla="val 124862"/>
              <a:gd name="adj8" fmla="val 1162"/>
            </a:avLst>
          </a:prstGeom>
          <a:solidFill>
            <a:schemeClr val="bg1"/>
          </a:solidFill>
          <a:ln w="19050" algn="ctr">
            <a:solidFill>
              <a:srgbClr val="006699"/>
            </a:solidFill>
            <a:miter lim="800000"/>
            <a:headEnd/>
            <a:tailEnd type="arrow" w="med" len="med"/>
          </a:ln>
        </p:spPr>
        <p:txBody>
          <a:bodyPr>
            <a:spAutoFit/>
          </a:bodyPr>
          <a:lstStyle/>
          <a:p>
            <a:pPr defTabSz="784225" eaLnBrk="0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[RTB]display current-configuration</a:t>
            </a: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interface Serial3</a:t>
            </a: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 ……</a:t>
            </a: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 </a:t>
            </a:r>
            <a:r>
              <a:rPr lang="en-US" altLang="zh-CN" sz="1400" dirty="0" err="1">
                <a:latin typeface="+mn-ea"/>
                <a:ea typeface="+mn-ea"/>
              </a:rPr>
              <a:t>isis</a:t>
            </a:r>
            <a:r>
              <a:rPr lang="en-US" altLang="zh-CN" sz="1400" dirty="0">
                <a:latin typeface="+mn-ea"/>
                <a:ea typeface="+mn-ea"/>
              </a:rPr>
              <a:t> enable 1</a:t>
            </a: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b="1" dirty="0">
                <a:latin typeface="+mn-ea"/>
                <a:ea typeface="+mn-ea"/>
              </a:rPr>
              <a:t> </a:t>
            </a:r>
            <a:r>
              <a:rPr lang="en-US" altLang="zh-CN" sz="1400" b="1" dirty="0" err="1">
                <a:solidFill>
                  <a:srgbClr val="990000"/>
                </a:solidFill>
                <a:latin typeface="+mn-ea"/>
                <a:ea typeface="+mn-ea"/>
              </a:rPr>
              <a:t>isis</a:t>
            </a:r>
            <a:r>
              <a:rPr lang="en-US" altLang="zh-CN" sz="1400" b="1" dirty="0">
                <a:solidFill>
                  <a:srgbClr val="990000"/>
                </a:solidFill>
                <a:latin typeface="+mn-ea"/>
                <a:ea typeface="+mn-ea"/>
              </a:rPr>
              <a:t> cost 30</a:t>
            </a:r>
          </a:p>
        </p:txBody>
      </p:sp>
      <p:sp>
        <p:nvSpPr>
          <p:cNvPr id="90" name="AutoShape 18"/>
          <p:cNvSpPr>
            <a:spLocks/>
          </p:cNvSpPr>
          <p:nvPr/>
        </p:nvSpPr>
        <p:spPr bwMode="auto">
          <a:xfrm>
            <a:off x="1235460" y="4725144"/>
            <a:ext cx="3564396" cy="954107"/>
          </a:xfrm>
          <a:prstGeom prst="accentBorderCallout3">
            <a:avLst>
              <a:gd name="adj1" fmla="val 11903"/>
              <a:gd name="adj2" fmla="val -1958"/>
              <a:gd name="adj3" fmla="val 11903"/>
              <a:gd name="adj4" fmla="val -4778"/>
              <a:gd name="adj5" fmla="val -119782"/>
              <a:gd name="adj6" fmla="val -5670"/>
              <a:gd name="adj7" fmla="val -118450"/>
              <a:gd name="adj8" fmla="val 39233"/>
            </a:avLst>
          </a:prstGeom>
          <a:noFill/>
          <a:ln w="19050" algn="ctr">
            <a:solidFill>
              <a:srgbClr val="006699"/>
            </a:solidFill>
            <a:miter lim="800000"/>
            <a:headEnd/>
            <a:tailEnd type="arrow" w="med" len="med"/>
          </a:ln>
        </p:spPr>
        <p:txBody>
          <a:bodyPr wrap="square">
            <a:spAutoFit/>
          </a:bodyPr>
          <a:lstStyle/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[RTA]display current-configuration                                  </a:t>
            </a: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interface Serial1</a:t>
            </a: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 ……</a:t>
            </a: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 </a:t>
            </a:r>
            <a:r>
              <a:rPr lang="en-US" altLang="zh-CN" sz="1400" dirty="0" err="1">
                <a:latin typeface="+mn-ea"/>
                <a:ea typeface="+mn-ea"/>
              </a:rPr>
              <a:t>isis</a:t>
            </a:r>
            <a:r>
              <a:rPr lang="en-US" altLang="zh-CN" sz="1400" dirty="0">
                <a:latin typeface="+mn-ea"/>
                <a:ea typeface="+mn-ea"/>
              </a:rPr>
              <a:t> enable 1</a:t>
            </a: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 </a:t>
            </a:r>
            <a:r>
              <a:rPr lang="en-US" altLang="zh-CN" sz="1400" b="1" dirty="0" err="1">
                <a:solidFill>
                  <a:srgbClr val="990000"/>
                </a:solidFill>
                <a:latin typeface="+mn-ea"/>
                <a:ea typeface="+mn-ea"/>
              </a:rPr>
              <a:t>isis</a:t>
            </a:r>
            <a:r>
              <a:rPr lang="en-US" altLang="zh-CN" sz="1400" b="1" dirty="0">
                <a:solidFill>
                  <a:srgbClr val="990000"/>
                </a:solidFill>
                <a:latin typeface="+mn-ea"/>
                <a:ea typeface="+mn-ea"/>
              </a:rPr>
              <a:t> cost 20</a:t>
            </a:r>
          </a:p>
        </p:txBody>
      </p:sp>
      <p:sp>
        <p:nvSpPr>
          <p:cNvPr id="91" name="AutoShape 19"/>
          <p:cNvSpPr>
            <a:spLocks/>
          </p:cNvSpPr>
          <p:nvPr/>
        </p:nvSpPr>
        <p:spPr bwMode="auto">
          <a:xfrm>
            <a:off x="5483932" y="5337212"/>
            <a:ext cx="4035425" cy="790575"/>
          </a:xfrm>
          <a:prstGeom prst="accentBorderCallout3">
            <a:avLst>
              <a:gd name="adj1" fmla="val 11903"/>
              <a:gd name="adj2" fmla="val -1889"/>
              <a:gd name="adj3" fmla="val 11903"/>
              <a:gd name="adj4" fmla="val -1889"/>
              <a:gd name="adj5" fmla="val -17189"/>
              <a:gd name="adj6" fmla="val -5450"/>
              <a:gd name="adj7" fmla="val -84622"/>
              <a:gd name="adj8" fmla="val -1066"/>
            </a:avLst>
          </a:prstGeom>
          <a:noFill/>
          <a:ln w="19050" algn="ctr">
            <a:solidFill>
              <a:srgbClr val="006699"/>
            </a:solidFill>
            <a:miter lim="800000"/>
            <a:headEnd/>
            <a:tailEnd type="arrow" w="med" len="med"/>
          </a:ln>
        </p:spPr>
        <p:txBody>
          <a:bodyPr>
            <a:spAutoFit/>
          </a:bodyPr>
          <a:lstStyle/>
          <a:p>
            <a:pPr defTabSz="784225" eaLnBrk="0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[RTC]display current-configuration</a:t>
            </a: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interface Serial0</a:t>
            </a: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 ……</a:t>
            </a: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 </a:t>
            </a:r>
            <a:r>
              <a:rPr lang="en-US" altLang="zh-CN" sz="1400" dirty="0" err="1">
                <a:latin typeface="+mn-ea"/>
                <a:ea typeface="+mn-ea"/>
              </a:rPr>
              <a:t>isis</a:t>
            </a:r>
            <a:r>
              <a:rPr lang="en-US" altLang="zh-CN" sz="1400" dirty="0">
                <a:latin typeface="+mn-ea"/>
                <a:ea typeface="+mn-ea"/>
              </a:rPr>
              <a:t> enable 1</a:t>
            </a:r>
          </a:p>
        </p:txBody>
      </p: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IS-IS</a:t>
            </a:r>
            <a:r>
              <a:rPr lang="zh-CN" altLang="en-US" dirty="0"/>
              <a:t>路由渗透</a:t>
            </a:r>
            <a:r>
              <a:rPr lang="en-US" altLang="zh-CN" dirty="0"/>
              <a:t>(2)</a:t>
            </a:r>
            <a:r>
              <a:rPr lang="zh-CN" altLang="en-US" dirty="0"/>
              <a:t> </a:t>
            </a:r>
            <a:endParaRPr lang="en-US" altLang="en-US" dirty="0"/>
          </a:p>
        </p:txBody>
      </p:sp>
      <p:pic>
        <p:nvPicPr>
          <p:cNvPr id="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3612" y="3248980"/>
            <a:ext cx="540060" cy="441867"/>
          </a:xfrm>
          <a:prstGeom prst="rect">
            <a:avLst/>
          </a:prstGeom>
          <a:noFill/>
        </p:spPr>
      </p:pic>
      <p:pic>
        <p:nvPicPr>
          <p:cNvPr id="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6180" y="3032956"/>
            <a:ext cx="540059" cy="441866"/>
          </a:xfrm>
          <a:prstGeom prst="rect">
            <a:avLst/>
          </a:prstGeom>
          <a:noFill/>
        </p:spPr>
      </p:pic>
      <p:sp>
        <p:nvSpPr>
          <p:cNvPr id="6" name="矩形 26"/>
          <p:cNvSpPr/>
          <p:nvPr/>
        </p:nvSpPr>
        <p:spPr bwMode="auto">
          <a:xfrm>
            <a:off x="1991544" y="3717032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 err="1">
                <a:latin typeface="+mn-ea"/>
                <a:ea typeface="+mn-ea"/>
              </a:rPr>
              <a:t>RouterA</a:t>
            </a:r>
            <a:endParaRPr lang="en-US" altLang="zh-CN" sz="1600" dirty="0">
              <a:latin typeface="+mn-ea"/>
              <a:ea typeface="+mn-ea"/>
            </a:endParaRPr>
          </a:p>
        </p:txBody>
      </p:sp>
      <p:sp>
        <p:nvSpPr>
          <p:cNvPr id="7" name="矩形 26"/>
          <p:cNvSpPr/>
          <p:nvPr/>
        </p:nvSpPr>
        <p:spPr bwMode="auto">
          <a:xfrm>
            <a:off x="7572164" y="3501008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 err="1">
                <a:latin typeface="+mn-ea"/>
                <a:ea typeface="+mn-ea"/>
              </a:rPr>
              <a:t>RouterD</a:t>
            </a:r>
            <a:endParaRPr lang="en-US" altLang="zh-CN" sz="1600" dirty="0">
              <a:latin typeface="+mn-ea"/>
              <a:ea typeface="+mn-ea"/>
            </a:endParaRPr>
          </a:p>
        </p:txBody>
      </p:sp>
      <p:cxnSp>
        <p:nvCxnSpPr>
          <p:cNvPr id="8" name="Straight Connector 14"/>
          <p:cNvCxnSpPr>
            <a:stCxn id="4" idx="3"/>
            <a:endCxn id="24" idx="1"/>
          </p:cNvCxnSpPr>
          <p:nvPr/>
        </p:nvCxnSpPr>
        <p:spPr bwMode="auto">
          <a:xfrm flipV="1">
            <a:off x="3143672" y="2533810"/>
            <a:ext cx="1944216" cy="93610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7888" y="2312876"/>
            <a:ext cx="540060" cy="441867"/>
          </a:xfrm>
          <a:prstGeom prst="rect">
            <a:avLst/>
          </a:prstGeom>
          <a:noFill/>
        </p:spPr>
      </p:pic>
      <p:pic>
        <p:nvPicPr>
          <p:cNvPr id="2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3892" y="4221088"/>
            <a:ext cx="540059" cy="441866"/>
          </a:xfrm>
          <a:prstGeom prst="rect">
            <a:avLst/>
          </a:prstGeom>
          <a:noFill/>
        </p:spPr>
      </p:pic>
      <p:cxnSp>
        <p:nvCxnSpPr>
          <p:cNvPr id="27" name="Straight Connector 14"/>
          <p:cNvCxnSpPr>
            <a:stCxn id="24" idx="3"/>
            <a:endCxn id="5" idx="1"/>
          </p:cNvCxnSpPr>
          <p:nvPr/>
        </p:nvCxnSpPr>
        <p:spPr bwMode="auto">
          <a:xfrm>
            <a:off x="5627948" y="2533810"/>
            <a:ext cx="2088232" cy="72007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14"/>
          <p:cNvCxnSpPr>
            <a:stCxn id="4" idx="3"/>
            <a:endCxn id="25" idx="1"/>
          </p:cNvCxnSpPr>
          <p:nvPr/>
        </p:nvCxnSpPr>
        <p:spPr bwMode="auto">
          <a:xfrm>
            <a:off x="3143672" y="3469914"/>
            <a:ext cx="1980220" cy="97210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14"/>
          <p:cNvCxnSpPr>
            <a:stCxn id="25" idx="3"/>
            <a:endCxn id="5" idx="1"/>
          </p:cNvCxnSpPr>
          <p:nvPr/>
        </p:nvCxnSpPr>
        <p:spPr bwMode="auto">
          <a:xfrm flipV="1">
            <a:off x="5663951" y="3253889"/>
            <a:ext cx="2052229" cy="118813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矩形 26"/>
          <p:cNvSpPr/>
          <p:nvPr/>
        </p:nvSpPr>
        <p:spPr bwMode="auto">
          <a:xfrm>
            <a:off x="2027548" y="3284984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</a:t>
            </a:r>
          </a:p>
        </p:txBody>
      </p:sp>
      <p:sp>
        <p:nvSpPr>
          <p:cNvPr id="64" name="矩形 26"/>
          <p:cNvSpPr/>
          <p:nvPr/>
        </p:nvSpPr>
        <p:spPr bwMode="auto">
          <a:xfrm>
            <a:off x="4115780" y="2348880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 err="1">
                <a:latin typeface="+mn-ea"/>
                <a:ea typeface="+mn-ea"/>
              </a:rPr>
              <a:t>RouterB</a:t>
            </a:r>
            <a:endParaRPr lang="en-US" altLang="zh-CN" sz="1600" dirty="0">
              <a:latin typeface="+mn-ea"/>
              <a:ea typeface="+mn-ea"/>
            </a:endParaRPr>
          </a:p>
        </p:txBody>
      </p:sp>
      <p:sp>
        <p:nvSpPr>
          <p:cNvPr id="65" name="矩形 26"/>
          <p:cNvSpPr/>
          <p:nvPr/>
        </p:nvSpPr>
        <p:spPr bwMode="auto">
          <a:xfrm>
            <a:off x="5087888" y="2780928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L12</a:t>
            </a:r>
          </a:p>
        </p:txBody>
      </p:sp>
      <p:sp>
        <p:nvSpPr>
          <p:cNvPr id="66" name="矩形 26"/>
          <p:cNvSpPr/>
          <p:nvPr/>
        </p:nvSpPr>
        <p:spPr bwMode="auto">
          <a:xfrm>
            <a:off x="5123892" y="3861048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L12</a:t>
            </a:r>
          </a:p>
        </p:txBody>
      </p:sp>
      <p:sp>
        <p:nvSpPr>
          <p:cNvPr id="67" name="矩形 26"/>
          <p:cNvSpPr/>
          <p:nvPr/>
        </p:nvSpPr>
        <p:spPr bwMode="auto">
          <a:xfrm>
            <a:off x="7644172" y="2708920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L2</a:t>
            </a:r>
          </a:p>
        </p:txBody>
      </p:sp>
      <p:sp>
        <p:nvSpPr>
          <p:cNvPr id="68" name="矩形 26"/>
          <p:cNvSpPr/>
          <p:nvPr/>
        </p:nvSpPr>
        <p:spPr bwMode="auto">
          <a:xfrm>
            <a:off x="4187788" y="4401108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 err="1">
                <a:latin typeface="+mn-ea"/>
                <a:ea typeface="+mn-ea"/>
              </a:rPr>
              <a:t>RouterC</a:t>
            </a:r>
            <a:endParaRPr lang="en-US" altLang="zh-CN" sz="1600" dirty="0">
              <a:latin typeface="+mn-ea"/>
              <a:ea typeface="+mn-ea"/>
            </a:endParaRPr>
          </a:p>
        </p:txBody>
      </p:sp>
      <p:sp>
        <p:nvSpPr>
          <p:cNvPr id="70" name="Oval 3"/>
          <p:cNvSpPr>
            <a:spLocks noChangeArrowheads="1"/>
          </p:cNvSpPr>
          <p:nvPr/>
        </p:nvSpPr>
        <p:spPr bwMode="auto">
          <a:xfrm>
            <a:off x="1415480" y="1772816"/>
            <a:ext cx="5148572" cy="3420380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矩形 26"/>
          <p:cNvSpPr/>
          <p:nvPr/>
        </p:nvSpPr>
        <p:spPr bwMode="auto">
          <a:xfrm>
            <a:off x="2279576" y="2276872"/>
            <a:ext cx="151216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</a:rPr>
              <a:t>area49.0001</a:t>
            </a:r>
          </a:p>
        </p:txBody>
      </p:sp>
      <p:sp>
        <p:nvSpPr>
          <p:cNvPr id="72" name="矩形 26"/>
          <p:cNvSpPr/>
          <p:nvPr/>
        </p:nvSpPr>
        <p:spPr bwMode="auto">
          <a:xfrm>
            <a:off x="3035660" y="2996952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latin typeface="+mn-ea"/>
                <a:ea typeface="+mn-ea"/>
              </a:rPr>
              <a:t>10</a:t>
            </a:r>
          </a:p>
        </p:txBody>
      </p:sp>
      <p:sp>
        <p:nvSpPr>
          <p:cNvPr id="73" name="矩形 26"/>
          <p:cNvSpPr/>
          <p:nvPr/>
        </p:nvSpPr>
        <p:spPr bwMode="auto">
          <a:xfrm>
            <a:off x="3071664" y="3645024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latin typeface="+mn-ea"/>
                <a:ea typeface="+mn-ea"/>
              </a:rPr>
              <a:t>20</a:t>
            </a:r>
          </a:p>
        </p:txBody>
      </p:sp>
      <p:sp>
        <p:nvSpPr>
          <p:cNvPr id="74" name="矩形 26"/>
          <p:cNvSpPr/>
          <p:nvPr/>
        </p:nvSpPr>
        <p:spPr bwMode="auto">
          <a:xfrm>
            <a:off x="5663952" y="2672916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latin typeface="+mn-ea"/>
                <a:ea typeface="+mn-ea"/>
              </a:rPr>
              <a:t>30</a:t>
            </a:r>
          </a:p>
        </p:txBody>
      </p:sp>
      <p:sp>
        <p:nvSpPr>
          <p:cNvPr id="75" name="矩形 26"/>
          <p:cNvSpPr/>
          <p:nvPr/>
        </p:nvSpPr>
        <p:spPr bwMode="auto">
          <a:xfrm>
            <a:off x="5699956" y="3897052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latin typeface="+mn-ea"/>
                <a:ea typeface="+mn-ea"/>
              </a:rPr>
              <a:t>10</a:t>
            </a:r>
          </a:p>
        </p:txBody>
      </p:sp>
      <p:sp>
        <p:nvSpPr>
          <p:cNvPr id="76" name="Oval 3"/>
          <p:cNvSpPr>
            <a:spLocks noChangeArrowheads="1"/>
          </p:cNvSpPr>
          <p:nvPr/>
        </p:nvSpPr>
        <p:spPr bwMode="auto">
          <a:xfrm>
            <a:off x="6780076" y="2060848"/>
            <a:ext cx="3240360" cy="2412268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矩形 26"/>
          <p:cNvSpPr/>
          <p:nvPr/>
        </p:nvSpPr>
        <p:spPr bwMode="auto">
          <a:xfrm>
            <a:off x="7752184" y="2312876"/>
            <a:ext cx="151216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</a:rPr>
              <a:t>area49.0002</a:t>
            </a:r>
          </a:p>
        </p:txBody>
      </p:sp>
      <p:cxnSp>
        <p:nvCxnSpPr>
          <p:cNvPr id="78" name="Straight Connector 14"/>
          <p:cNvCxnSpPr>
            <a:stCxn id="5" idx="3"/>
          </p:cNvCxnSpPr>
          <p:nvPr/>
        </p:nvCxnSpPr>
        <p:spPr bwMode="auto">
          <a:xfrm flipV="1">
            <a:off x="8256239" y="3248980"/>
            <a:ext cx="324037" cy="49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14"/>
          <p:cNvCxnSpPr/>
          <p:nvPr/>
        </p:nvCxnSpPr>
        <p:spPr bwMode="auto">
          <a:xfrm flipV="1">
            <a:off x="8580276" y="3140968"/>
            <a:ext cx="0" cy="25202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矩形 26"/>
          <p:cNvSpPr/>
          <p:nvPr/>
        </p:nvSpPr>
        <p:spPr bwMode="auto">
          <a:xfrm>
            <a:off x="8400256" y="3284984"/>
            <a:ext cx="151216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</a:rPr>
              <a:t>4.4.4.4/32</a:t>
            </a:r>
          </a:p>
        </p:txBody>
      </p:sp>
      <p:sp>
        <p:nvSpPr>
          <p:cNvPr id="33" name="AutoShape 25"/>
          <p:cNvSpPr>
            <a:spLocks/>
          </p:cNvSpPr>
          <p:nvPr/>
        </p:nvSpPr>
        <p:spPr bwMode="auto">
          <a:xfrm>
            <a:off x="1667508" y="5265204"/>
            <a:ext cx="6985000" cy="749300"/>
          </a:xfrm>
          <a:prstGeom prst="accentBorderCallout3">
            <a:avLst>
              <a:gd name="adj1" fmla="val 15255"/>
              <a:gd name="adj2" fmla="val -1093"/>
              <a:gd name="adj3" fmla="val 15255"/>
              <a:gd name="adj4" fmla="val -7634"/>
              <a:gd name="adj5" fmla="val -205055"/>
              <a:gd name="adj6" fmla="val -7804"/>
              <a:gd name="adj7" fmla="val -221606"/>
              <a:gd name="adj8" fmla="val 13814"/>
            </a:avLst>
          </a:prstGeom>
          <a:noFill/>
          <a:ln w="19050" algn="ctr">
            <a:solidFill>
              <a:srgbClr val="006699"/>
            </a:solidFill>
            <a:miter lim="800000"/>
            <a:headEnd/>
            <a:tailEnd type="arrow" w="med" len="med"/>
          </a:ln>
        </p:spPr>
        <p:txBody>
          <a:bodyPr>
            <a:spAutoFit/>
          </a:bodyPr>
          <a:lstStyle/>
          <a:p>
            <a:pPr defTabSz="784225" eaLnBrk="0" fontAlgn="base" hangingPunct="0"/>
            <a:r>
              <a:rPr lang="en-US" altLang="zh-CN" sz="1400" dirty="0">
                <a:latin typeface="+mn-ea"/>
                <a:ea typeface="+mn-ea"/>
              </a:rPr>
              <a:t>[RTA]display </a:t>
            </a:r>
            <a:r>
              <a:rPr lang="en-US" altLang="zh-CN" sz="1400" dirty="0" err="1">
                <a:latin typeface="+mn-ea"/>
                <a:ea typeface="+mn-ea"/>
              </a:rPr>
              <a:t>ip</a:t>
            </a:r>
            <a:r>
              <a:rPr lang="en-US" altLang="zh-CN" sz="1400" dirty="0">
                <a:latin typeface="+mn-ea"/>
                <a:ea typeface="+mn-ea"/>
              </a:rPr>
              <a:t> routing-table</a:t>
            </a:r>
          </a:p>
          <a:p>
            <a:pPr defTabSz="784225" eaLnBrk="0" fontAlgn="base" hangingPunct="0"/>
            <a:r>
              <a:rPr lang="en-US" altLang="zh-CN" sz="1400" dirty="0">
                <a:latin typeface="+mn-ea"/>
                <a:ea typeface="+mn-ea"/>
              </a:rPr>
              <a:t>Destination/Mask       Proto       Pre       Cost        </a:t>
            </a:r>
            <a:r>
              <a:rPr lang="en-US" altLang="zh-CN" sz="1400" dirty="0" err="1">
                <a:latin typeface="+mn-ea"/>
                <a:ea typeface="+mn-ea"/>
              </a:rPr>
              <a:t>NextHop</a:t>
            </a:r>
            <a:r>
              <a:rPr lang="en-US" altLang="zh-CN" sz="1400" dirty="0">
                <a:latin typeface="+mn-ea"/>
                <a:ea typeface="+mn-ea"/>
              </a:rPr>
              <a:t>            Interface</a:t>
            </a:r>
          </a:p>
          <a:p>
            <a:pPr defTabSz="784225" eaLnBrk="0" fontAlgn="base" hangingPunct="0"/>
            <a:r>
              <a:rPr lang="en-US" altLang="zh-CN" sz="1400" dirty="0">
                <a:latin typeface="+mn-ea"/>
                <a:ea typeface="+mn-ea"/>
              </a:rPr>
              <a:t>        0.0.0.0/0              ISIS         15         10           12.12.12.2          Serial0</a:t>
            </a:r>
          </a:p>
        </p:txBody>
      </p:sp>
      <p:sp>
        <p:nvSpPr>
          <p:cNvPr id="34" name="Freeform 48"/>
          <p:cNvSpPr>
            <a:spLocks/>
          </p:cNvSpPr>
          <p:nvPr/>
        </p:nvSpPr>
        <p:spPr bwMode="auto">
          <a:xfrm>
            <a:off x="3215680" y="2456892"/>
            <a:ext cx="5184775" cy="852487"/>
          </a:xfrm>
          <a:custGeom>
            <a:avLst/>
            <a:gdLst>
              <a:gd name="T0" fmla="*/ 0 w 3266"/>
              <a:gd name="T1" fmla="*/ 537 h 537"/>
              <a:gd name="T2" fmla="*/ 1360 w 3266"/>
              <a:gd name="T3" fmla="*/ 38 h 537"/>
              <a:gd name="T4" fmla="*/ 2494 w 3266"/>
              <a:gd name="T5" fmla="*/ 310 h 537"/>
              <a:gd name="T6" fmla="*/ 3266 w 3266"/>
              <a:gd name="T7" fmla="*/ 356 h 537"/>
              <a:gd name="T8" fmla="*/ 0 60000 65536"/>
              <a:gd name="T9" fmla="*/ 0 60000 65536"/>
              <a:gd name="T10" fmla="*/ 0 60000 65536"/>
              <a:gd name="T11" fmla="*/ 0 60000 65536"/>
              <a:gd name="T12" fmla="*/ 0 w 3266"/>
              <a:gd name="T13" fmla="*/ 0 h 537"/>
              <a:gd name="T14" fmla="*/ 3266 w 3266"/>
              <a:gd name="T15" fmla="*/ 537 h 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66" h="537">
                <a:moveTo>
                  <a:pt x="0" y="537"/>
                </a:moveTo>
                <a:cubicBezTo>
                  <a:pt x="472" y="306"/>
                  <a:pt x="944" y="76"/>
                  <a:pt x="1360" y="38"/>
                </a:cubicBezTo>
                <a:cubicBezTo>
                  <a:pt x="1776" y="0"/>
                  <a:pt x="2176" y="257"/>
                  <a:pt x="2494" y="310"/>
                </a:cubicBezTo>
                <a:cubicBezTo>
                  <a:pt x="2812" y="363"/>
                  <a:pt x="3039" y="359"/>
                  <a:pt x="3266" y="356"/>
                </a:cubicBezTo>
              </a:path>
            </a:pathLst>
          </a:custGeom>
          <a:noFill/>
          <a:ln w="571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IS-IS</a:t>
            </a:r>
            <a:r>
              <a:rPr lang="zh-CN" altLang="en-US" dirty="0"/>
              <a:t>路由渗透</a:t>
            </a:r>
            <a:r>
              <a:rPr lang="en-US" altLang="zh-CN" dirty="0"/>
              <a:t>(3)</a:t>
            </a:r>
            <a:r>
              <a:rPr lang="zh-CN" altLang="en-US" dirty="0"/>
              <a:t> </a:t>
            </a:r>
            <a:endParaRPr lang="en-US" altLang="en-US" dirty="0"/>
          </a:p>
        </p:txBody>
      </p:sp>
      <p:pic>
        <p:nvPicPr>
          <p:cNvPr id="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5700" y="3248980"/>
            <a:ext cx="540060" cy="441867"/>
          </a:xfrm>
          <a:prstGeom prst="rect">
            <a:avLst/>
          </a:prstGeom>
          <a:noFill/>
        </p:spPr>
      </p:pic>
      <p:pic>
        <p:nvPicPr>
          <p:cNvPr id="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8268" y="3032956"/>
            <a:ext cx="540059" cy="441866"/>
          </a:xfrm>
          <a:prstGeom prst="rect">
            <a:avLst/>
          </a:prstGeom>
          <a:noFill/>
        </p:spPr>
      </p:pic>
      <p:sp>
        <p:nvSpPr>
          <p:cNvPr id="6" name="矩形 26"/>
          <p:cNvSpPr/>
          <p:nvPr/>
        </p:nvSpPr>
        <p:spPr bwMode="auto">
          <a:xfrm>
            <a:off x="2783632" y="3717032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 err="1">
                <a:latin typeface="+mn-ea"/>
                <a:ea typeface="+mn-ea"/>
              </a:rPr>
              <a:t>RouterA</a:t>
            </a:r>
            <a:endParaRPr lang="en-US" altLang="zh-CN" sz="1600" dirty="0">
              <a:latin typeface="+mn-ea"/>
              <a:ea typeface="+mn-ea"/>
            </a:endParaRPr>
          </a:p>
        </p:txBody>
      </p:sp>
      <p:sp>
        <p:nvSpPr>
          <p:cNvPr id="7" name="矩形 26"/>
          <p:cNvSpPr/>
          <p:nvPr/>
        </p:nvSpPr>
        <p:spPr bwMode="auto">
          <a:xfrm>
            <a:off x="8364252" y="3501008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 err="1">
                <a:latin typeface="+mn-ea"/>
                <a:ea typeface="+mn-ea"/>
              </a:rPr>
              <a:t>RouterD</a:t>
            </a:r>
            <a:endParaRPr lang="en-US" altLang="zh-CN" sz="1600" dirty="0">
              <a:latin typeface="+mn-ea"/>
              <a:ea typeface="+mn-ea"/>
            </a:endParaRPr>
          </a:p>
        </p:txBody>
      </p:sp>
      <p:cxnSp>
        <p:nvCxnSpPr>
          <p:cNvPr id="8" name="Straight Connector 14"/>
          <p:cNvCxnSpPr>
            <a:stCxn id="4" idx="3"/>
            <a:endCxn id="24" idx="1"/>
          </p:cNvCxnSpPr>
          <p:nvPr/>
        </p:nvCxnSpPr>
        <p:spPr bwMode="auto">
          <a:xfrm flipV="1">
            <a:off x="3935760" y="2533810"/>
            <a:ext cx="1944216" cy="93610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9976" y="2312876"/>
            <a:ext cx="540060" cy="441867"/>
          </a:xfrm>
          <a:prstGeom prst="rect">
            <a:avLst/>
          </a:prstGeom>
          <a:noFill/>
        </p:spPr>
      </p:pic>
      <p:pic>
        <p:nvPicPr>
          <p:cNvPr id="2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5980" y="4221088"/>
            <a:ext cx="540059" cy="441866"/>
          </a:xfrm>
          <a:prstGeom prst="rect">
            <a:avLst/>
          </a:prstGeom>
          <a:noFill/>
        </p:spPr>
      </p:pic>
      <p:cxnSp>
        <p:nvCxnSpPr>
          <p:cNvPr id="27" name="Straight Connector 14"/>
          <p:cNvCxnSpPr>
            <a:stCxn id="24" idx="3"/>
            <a:endCxn id="5" idx="1"/>
          </p:cNvCxnSpPr>
          <p:nvPr/>
        </p:nvCxnSpPr>
        <p:spPr bwMode="auto">
          <a:xfrm>
            <a:off x="6420036" y="2533810"/>
            <a:ext cx="2088232" cy="72007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14"/>
          <p:cNvCxnSpPr>
            <a:stCxn id="4" idx="3"/>
            <a:endCxn id="25" idx="1"/>
          </p:cNvCxnSpPr>
          <p:nvPr/>
        </p:nvCxnSpPr>
        <p:spPr bwMode="auto">
          <a:xfrm>
            <a:off x="3935760" y="3469914"/>
            <a:ext cx="1980220" cy="97210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14"/>
          <p:cNvCxnSpPr>
            <a:stCxn id="25" idx="3"/>
            <a:endCxn id="5" idx="1"/>
          </p:cNvCxnSpPr>
          <p:nvPr/>
        </p:nvCxnSpPr>
        <p:spPr bwMode="auto">
          <a:xfrm flipV="1">
            <a:off x="6456039" y="3253889"/>
            <a:ext cx="2052229" cy="118813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矩形 26"/>
          <p:cNvSpPr/>
          <p:nvPr/>
        </p:nvSpPr>
        <p:spPr bwMode="auto">
          <a:xfrm>
            <a:off x="2819636" y="3284984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</a:t>
            </a:r>
          </a:p>
        </p:txBody>
      </p:sp>
      <p:sp>
        <p:nvSpPr>
          <p:cNvPr id="64" name="矩形 26"/>
          <p:cNvSpPr/>
          <p:nvPr/>
        </p:nvSpPr>
        <p:spPr bwMode="auto">
          <a:xfrm>
            <a:off x="4907868" y="2348880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 err="1">
                <a:latin typeface="+mn-ea"/>
                <a:ea typeface="+mn-ea"/>
              </a:rPr>
              <a:t>RouterB</a:t>
            </a:r>
            <a:endParaRPr lang="en-US" altLang="zh-CN" sz="1600" dirty="0">
              <a:latin typeface="+mn-ea"/>
              <a:ea typeface="+mn-ea"/>
            </a:endParaRPr>
          </a:p>
        </p:txBody>
      </p:sp>
      <p:sp>
        <p:nvSpPr>
          <p:cNvPr id="65" name="矩形 26"/>
          <p:cNvSpPr/>
          <p:nvPr/>
        </p:nvSpPr>
        <p:spPr bwMode="auto">
          <a:xfrm>
            <a:off x="5879976" y="2780928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L12</a:t>
            </a:r>
          </a:p>
        </p:txBody>
      </p:sp>
      <p:sp>
        <p:nvSpPr>
          <p:cNvPr id="66" name="矩形 26"/>
          <p:cNvSpPr/>
          <p:nvPr/>
        </p:nvSpPr>
        <p:spPr bwMode="auto">
          <a:xfrm>
            <a:off x="5915980" y="3861048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L12</a:t>
            </a:r>
          </a:p>
        </p:txBody>
      </p:sp>
      <p:sp>
        <p:nvSpPr>
          <p:cNvPr id="67" name="矩形 26"/>
          <p:cNvSpPr/>
          <p:nvPr/>
        </p:nvSpPr>
        <p:spPr bwMode="auto">
          <a:xfrm>
            <a:off x="8436260" y="2708920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L2</a:t>
            </a:r>
          </a:p>
        </p:txBody>
      </p:sp>
      <p:sp>
        <p:nvSpPr>
          <p:cNvPr id="68" name="矩形 26"/>
          <p:cNvSpPr/>
          <p:nvPr/>
        </p:nvSpPr>
        <p:spPr bwMode="auto">
          <a:xfrm>
            <a:off x="4979876" y="4401108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 err="1">
                <a:latin typeface="+mn-ea"/>
                <a:ea typeface="+mn-ea"/>
              </a:rPr>
              <a:t>RouterC</a:t>
            </a:r>
            <a:endParaRPr lang="en-US" altLang="zh-CN" sz="1600" dirty="0">
              <a:latin typeface="+mn-ea"/>
              <a:ea typeface="+mn-ea"/>
            </a:endParaRPr>
          </a:p>
        </p:txBody>
      </p:sp>
      <p:sp>
        <p:nvSpPr>
          <p:cNvPr id="70" name="Oval 3"/>
          <p:cNvSpPr>
            <a:spLocks noChangeArrowheads="1"/>
          </p:cNvSpPr>
          <p:nvPr/>
        </p:nvSpPr>
        <p:spPr bwMode="auto">
          <a:xfrm>
            <a:off x="2207568" y="1772816"/>
            <a:ext cx="5148572" cy="3420380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矩形 26"/>
          <p:cNvSpPr/>
          <p:nvPr/>
        </p:nvSpPr>
        <p:spPr bwMode="auto">
          <a:xfrm>
            <a:off x="3071664" y="2276872"/>
            <a:ext cx="151216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</a:rPr>
              <a:t>area49.0001</a:t>
            </a:r>
          </a:p>
        </p:txBody>
      </p:sp>
      <p:sp>
        <p:nvSpPr>
          <p:cNvPr id="72" name="矩形 26"/>
          <p:cNvSpPr/>
          <p:nvPr/>
        </p:nvSpPr>
        <p:spPr bwMode="auto">
          <a:xfrm>
            <a:off x="3827748" y="2996952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latin typeface="+mn-ea"/>
                <a:ea typeface="+mn-ea"/>
              </a:rPr>
              <a:t>10</a:t>
            </a:r>
          </a:p>
        </p:txBody>
      </p:sp>
      <p:sp>
        <p:nvSpPr>
          <p:cNvPr id="73" name="矩形 26"/>
          <p:cNvSpPr/>
          <p:nvPr/>
        </p:nvSpPr>
        <p:spPr bwMode="auto">
          <a:xfrm>
            <a:off x="3863752" y="3645024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latin typeface="+mn-ea"/>
                <a:ea typeface="+mn-ea"/>
              </a:rPr>
              <a:t>20</a:t>
            </a:r>
          </a:p>
        </p:txBody>
      </p:sp>
      <p:sp>
        <p:nvSpPr>
          <p:cNvPr id="74" name="矩形 26"/>
          <p:cNvSpPr/>
          <p:nvPr/>
        </p:nvSpPr>
        <p:spPr bwMode="auto">
          <a:xfrm>
            <a:off x="6456040" y="2672916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latin typeface="+mn-ea"/>
                <a:ea typeface="+mn-ea"/>
              </a:rPr>
              <a:t>30</a:t>
            </a:r>
          </a:p>
        </p:txBody>
      </p:sp>
      <p:sp>
        <p:nvSpPr>
          <p:cNvPr id="75" name="矩形 26"/>
          <p:cNvSpPr/>
          <p:nvPr/>
        </p:nvSpPr>
        <p:spPr bwMode="auto">
          <a:xfrm>
            <a:off x="6492044" y="3897052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latin typeface="+mn-ea"/>
                <a:ea typeface="+mn-ea"/>
              </a:rPr>
              <a:t>10</a:t>
            </a:r>
          </a:p>
        </p:txBody>
      </p:sp>
      <p:sp>
        <p:nvSpPr>
          <p:cNvPr id="76" name="Oval 3"/>
          <p:cNvSpPr>
            <a:spLocks noChangeArrowheads="1"/>
          </p:cNvSpPr>
          <p:nvPr/>
        </p:nvSpPr>
        <p:spPr bwMode="auto">
          <a:xfrm>
            <a:off x="7572164" y="2060848"/>
            <a:ext cx="3240360" cy="2412268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矩形 26"/>
          <p:cNvSpPr/>
          <p:nvPr/>
        </p:nvSpPr>
        <p:spPr bwMode="auto">
          <a:xfrm>
            <a:off x="8544272" y="2312876"/>
            <a:ext cx="151216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</a:rPr>
              <a:t>area49.0002</a:t>
            </a:r>
          </a:p>
        </p:txBody>
      </p:sp>
      <p:cxnSp>
        <p:nvCxnSpPr>
          <p:cNvPr id="78" name="Straight Connector 14"/>
          <p:cNvCxnSpPr>
            <a:stCxn id="5" idx="3"/>
          </p:cNvCxnSpPr>
          <p:nvPr/>
        </p:nvCxnSpPr>
        <p:spPr bwMode="auto">
          <a:xfrm flipV="1">
            <a:off x="9048327" y="3248980"/>
            <a:ext cx="324037" cy="49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14"/>
          <p:cNvCxnSpPr/>
          <p:nvPr/>
        </p:nvCxnSpPr>
        <p:spPr bwMode="auto">
          <a:xfrm flipV="1">
            <a:off x="9372364" y="3140968"/>
            <a:ext cx="0" cy="25202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矩形 26"/>
          <p:cNvSpPr/>
          <p:nvPr/>
        </p:nvSpPr>
        <p:spPr bwMode="auto">
          <a:xfrm>
            <a:off x="9192344" y="3284984"/>
            <a:ext cx="151216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</a:rPr>
              <a:t>4.4.4.4/32</a:t>
            </a:r>
          </a:p>
        </p:txBody>
      </p:sp>
      <p:sp>
        <p:nvSpPr>
          <p:cNvPr id="32" name="AutoShape 45"/>
          <p:cNvSpPr>
            <a:spLocks/>
          </p:cNvSpPr>
          <p:nvPr/>
        </p:nvSpPr>
        <p:spPr bwMode="auto">
          <a:xfrm>
            <a:off x="4835860" y="1340768"/>
            <a:ext cx="5616575" cy="450850"/>
          </a:xfrm>
          <a:prstGeom prst="accentBorderCallout3">
            <a:avLst>
              <a:gd name="adj1" fmla="val 25352"/>
              <a:gd name="adj2" fmla="val -1356"/>
              <a:gd name="adj3" fmla="val 25352"/>
              <a:gd name="adj4" fmla="val -4690"/>
              <a:gd name="adj5" fmla="val 201056"/>
              <a:gd name="adj6" fmla="val -4690"/>
              <a:gd name="adj7" fmla="val 227463"/>
              <a:gd name="adj8" fmla="val 18287"/>
            </a:avLst>
          </a:prstGeom>
          <a:noFill/>
          <a:ln w="19050" algn="ctr">
            <a:solidFill>
              <a:srgbClr val="006699"/>
            </a:solidFill>
            <a:miter lim="800000"/>
            <a:headEnd/>
            <a:tailEnd type="arrow" w="med" len="med"/>
          </a:ln>
        </p:spPr>
        <p:txBody>
          <a:bodyPr>
            <a:spAutoFit/>
          </a:bodyPr>
          <a:lstStyle/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[RTB]</a:t>
            </a:r>
            <a:r>
              <a:rPr lang="en-US" altLang="zh-CN" sz="1400" dirty="0" err="1">
                <a:latin typeface="+mn-ea"/>
                <a:ea typeface="+mn-ea"/>
              </a:rPr>
              <a:t>isis</a:t>
            </a:r>
            <a:endParaRPr lang="en-US" altLang="zh-CN" sz="1400" dirty="0">
              <a:latin typeface="+mn-ea"/>
              <a:ea typeface="+mn-ea"/>
            </a:endParaRP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[RTB-isis-1]import-route </a:t>
            </a:r>
            <a:r>
              <a:rPr lang="en-US" altLang="zh-CN" sz="1400" dirty="0" err="1">
                <a:latin typeface="+mn-ea"/>
                <a:ea typeface="+mn-ea"/>
              </a:rPr>
              <a:t>isis</a:t>
            </a:r>
            <a:r>
              <a:rPr lang="en-US" altLang="zh-CN" sz="1400" dirty="0">
                <a:latin typeface="+mn-ea"/>
                <a:ea typeface="+mn-ea"/>
              </a:rPr>
              <a:t> level-2 into level-1</a:t>
            </a:r>
          </a:p>
        </p:txBody>
      </p:sp>
      <p:sp>
        <p:nvSpPr>
          <p:cNvPr id="36" name="Freeform 68"/>
          <p:cNvSpPr>
            <a:spLocks/>
          </p:cNvSpPr>
          <p:nvPr/>
        </p:nvSpPr>
        <p:spPr bwMode="auto">
          <a:xfrm>
            <a:off x="3827690" y="3176972"/>
            <a:ext cx="5328849" cy="1260199"/>
          </a:xfrm>
          <a:custGeom>
            <a:avLst/>
            <a:gdLst>
              <a:gd name="T0" fmla="*/ 0 w 3266"/>
              <a:gd name="T1" fmla="*/ 272 h 613"/>
              <a:gd name="T2" fmla="*/ 1497 w 3266"/>
              <a:gd name="T3" fmla="*/ 590 h 613"/>
              <a:gd name="T4" fmla="*/ 2540 w 3266"/>
              <a:gd name="T5" fmla="*/ 136 h 613"/>
              <a:gd name="T6" fmla="*/ 3266 w 3266"/>
              <a:gd name="T7" fmla="*/ 0 h 613"/>
              <a:gd name="T8" fmla="*/ 0 60000 65536"/>
              <a:gd name="T9" fmla="*/ 0 60000 65536"/>
              <a:gd name="T10" fmla="*/ 0 60000 65536"/>
              <a:gd name="T11" fmla="*/ 0 60000 65536"/>
              <a:gd name="T12" fmla="*/ 0 w 3266"/>
              <a:gd name="T13" fmla="*/ 0 h 613"/>
              <a:gd name="T14" fmla="*/ 3266 w 3266"/>
              <a:gd name="T15" fmla="*/ 613 h 613"/>
              <a:gd name="connsiteX0" fmla="*/ 0 w 10417"/>
              <a:gd name="connsiteY0" fmla="*/ 3330 h 9810"/>
              <a:gd name="connsiteX1" fmla="*/ 5001 w 10417"/>
              <a:gd name="connsiteY1" fmla="*/ 9625 h 9810"/>
              <a:gd name="connsiteX2" fmla="*/ 8194 w 10417"/>
              <a:gd name="connsiteY2" fmla="*/ 2219 h 9810"/>
              <a:gd name="connsiteX3" fmla="*/ 10417 w 10417"/>
              <a:gd name="connsiteY3" fmla="*/ 0 h 9810"/>
              <a:gd name="connsiteX0" fmla="*/ 0 w 9933"/>
              <a:gd name="connsiteY0" fmla="*/ 2640 h 9874"/>
              <a:gd name="connsiteX1" fmla="*/ 4734 w 9933"/>
              <a:gd name="connsiteY1" fmla="*/ 9811 h 9874"/>
              <a:gd name="connsiteX2" fmla="*/ 7799 w 9933"/>
              <a:gd name="connsiteY2" fmla="*/ 2262 h 9874"/>
              <a:gd name="connsiteX3" fmla="*/ 9933 w 9933"/>
              <a:gd name="connsiteY3" fmla="*/ 0 h 9874"/>
              <a:gd name="connsiteX0" fmla="*/ 0 w 10000"/>
              <a:gd name="connsiteY0" fmla="*/ 2674 h 11905"/>
              <a:gd name="connsiteX1" fmla="*/ 4765 w 10000"/>
              <a:gd name="connsiteY1" fmla="*/ 11841 h 11905"/>
              <a:gd name="connsiteX2" fmla="*/ 7852 w 10000"/>
              <a:gd name="connsiteY2" fmla="*/ 2291 h 11905"/>
              <a:gd name="connsiteX3" fmla="*/ 10000 w 10000"/>
              <a:gd name="connsiteY3" fmla="*/ 0 h 11905"/>
              <a:gd name="connsiteX0" fmla="*/ 0 w 10000"/>
              <a:gd name="connsiteY0" fmla="*/ 2674 h 13432"/>
              <a:gd name="connsiteX1" fmla="*/ 5033 w 10000"/>
              <a:gd name="connsiteY1" fmla="*/ 13368 h 13432"/>
              <a:gd name="connsiteX2" fmla="*/ 7852 w 10000"/>
              <a:gd name="connsiteY2" fmla="*/ 2291 h 13432"/>
              <a:gd name="connsiteX3" fmla="*/ 10000 w 10000"/>
              <a:gd name="connsiteY3" fmla="*/ 0 h 13432"/>
              <a:gd name="connsiteX0" fmla="*/ 0 w 10000"/>
              <a:gd name="connsiteY0" fmla="*/ 2674 h 13623"/>
              <a:gd name="connsiteX1" fmla="*/ 5033 w 10000"/>
              <a:gd name="connsiteY1" fmla="*/ 13368 h 13623"/>
              <a:gd name="connsiteX2" fmla="*/ 8053 w 10000"/>
              <a:gd name="connsiteY2" fmla="*/ 4202 h 13623"/>
              <a:gd name="connsiteX3" fmla="*/ 10000 w 10000"/>
              <a:gd name="connsiteY3" fmla="*/ 0 h 13623"/>
              <a:gd name="connsiteX0" fmla="*/ 0 w 10000"/>
              <a:gd name="connsiteY0" fmla="*/ 2674 h 13623"/>
              <a:gd name="connsiteX1" fmla="*/ 5033 w 10000"/>
              <a:gd name="connsiteY1" fmla="*/ 13368 h 13623"/>
              <a:gd name="connsiteX2" fmla="*/ 8322 w 10000"/>
              <a:gd name="connsiteY2" fmla="*/ 4202 h 13623"/>
              <a:gd name="connsiteX3" fmla="*/ 10000 w 10000"/>
              <a:gd name="connsiteY3" fmla="*/ 0 h 13623"/>
              <a:gd name="connsiteX0" fmla="*/ 0 w 9933"/>
              <a:gd name="connsiteY0" fmla="*/ 1910 h 13750"/>
              <a:gd name="connsiteX1" fmla="*/ 4966 w 9933"/>
              <a:gd name="connsiteY1" fmla="*/ 13368 h 13750"/>
              <a:gd name="connsiteX2" fmla="*/ 8255 w 9933"/>
              <a:gd name="connsiteY2" fmla="*/ 4202 h 13750"/>
              <a:gd name="connsiteX3" fmla="*/ 9933 w 9933"/>
              <a:gd name="connsiteY3" fmla="*/ 0 h 13750"/>
              <a:gd name="connsiteX0" fmla="*/ 0 w 10000"/>
              <a:gd name="connsiteY0" fmla="*/ 1389 h 9723"/>
              <a:gd name="connsiteX1" fmla="*/ 4662 w 10000"/>
              <a:gd name="connsiteY1" fmla="*/ 9445 h 9723"/>
              <a:gd name="connsiteX2" fmla="*/ 8311 w 10000"/>
              <a:gd name="connsiteY2" fmla="*/ 3056 h 9723"/>
              <a:gd name="connsiteX3" fmla="*/ 10000 w 10000"/>
              <a:gd name="connsiteY3" fmla="*/ 0 h 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9723">
                <a:moveTo>
                  <a:pt x="0" y="1389"/>
                </a:moveTo>
                <a:cubicBezTo>
                  <a:pt x="1600" y="3471"/>
                  <a:pt x="3277" y="9167"/>
                  <a:pt x="4662" y="9445"/>
                </a:cubicBezTo>
                <a:cubicBezTo>
                  <a:pt x="6048" y="9723"/>
                  <a:pt x="7421" y="4630"/>
                  <a:pt x="8311" y="3056"/>
                </a:cubicBezTo>
                <a:cubicBezTo>
                  <a:pt x="9201" y="1482"/>
                  <a:pt x="9684" y="184"/>
                  <a:pt x="10000" y="0"/>
                </a:cubicBezTo>
              </a:path>
            </a:pathLst>
          </a:custGeom>
          <a:noFill/>
          <a:ln w="571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AutoShape 44"/>
          <p:cNvSpPr>
            <a:spLocks/>
          </p:cNvSpPr>
          <p:nvPr/>
        </p:nvSpPr>
        <p:spPr bwMode="auto">
          <a:xfrm>
            <a:off x="4763852" y="5049180"/>
            <a:ext cx="5688012" cy="450850"/>
          </a:xfrm>
          <a:prstGeom prst="accentBorderCallout3">
            <a:avLst>
              <a:gd name="adj1" fmla="val 25352"/>
              <a:gd name="adj2" fmla="val -1338"/>
              <a:gd name="adj3" fmla="val 25352"/>
              <a:gd name="adj4" fmla="val -7454"/>
              <a:gd name="adj5" fmla="val -34217"/>
              <a:gd name="adj6" fmla="val -7454"/>
              <a:gd name="adj7" fmla="val -80812"/>
              <a:gd name="adj8" fmla="val 20919"/>
            </a:avLst>
          </a:prstGeom>
          <a:noFill/>
          <a:ln w="19050" algn="ctr">
            <a:solidFill>
              <a:srgbClr val="006699"/>
            </a:solidFill>
            <a:miter lim="800000"/>
            <a:headEnd/>
            <a:tailEnd type="arrow" w="med" len="med"/>
          </a:ln>
        </p:spPr>
        <p:txBody>
          <a:bodyPr>
            <a:spAutoFit/>
          </a:bodyPr>
          <a:lstStyle/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[RTC]</a:t>
            </a:r>
            <a:r>
              <a:rPr lang="en-US" altLang="zh-CN" sz="1400" dirty="0" err="1">
                <a:latin typeface="+mn-ea"/>
                <a:ea typeface="+mn-ea"/>
              </a:rPr>
              <a:t>isis</a:t>
            </a:r>
            <a:endParaRPr lang="en-US" altLang="zh-CN" sz="1400" dirty="0">
              <a:latin typeface="+mn-ea"/>
              <a:ea typeface="+mn-ea"/>
            </a:endParaRP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[RTC-isis-1]import-route </a:t>
            </a:r>
            <a:r>
              <a:rPr lang="en-US" altLang="zh-CN" sz="1400" dirty="0" err="1">
                <a:latin typeface="+mn-ea"/>
                <a:ea typeface="+mn-ea"/>
              </a:rPr>
              <a:t>isis</a:t>
            </a:r>
            <a:r>
              <a:rPr lang="en-US" altLang="zh-CN" sz="1400" dirty="0">
                <a:latin typeface="+mn-ea"/>
                <a:ea typeface="+mn-ea"/>
              </a:rPr>
              <a:t> level-2 into level-1</a:t>
            </a:r>
          </a:p>
        </p:txBody>
      </p:sp>
      <p:sp>
        <p:nvSpPr>
          <p:cNvPr id="38" name="AutoShape 43"/>
          <p:cNvSpPr>
            <a:spLocks/>
          </p:cNvSpPr>
          <p:nvPr/>
        </p:nvSpPr>
        <p:spPr bwMode="auto">
          <a:xfrm>
            <a:off x="1559496" y="5553236"/>
            <a:ext cx="7559675" cy="781752"/>
          </a:xfrm>
          <a:prstGeom prst="accentBorderCallout3">
            <a:avLst>
              <a:gd name="adj1" fmla="val 14458"/>
              <a:gd name="adj2" fmla="val -1009"/>
              <a:gd name="adj3" fmla="val 14458"/>
              <a:gd name="adj4" fmla="val -6111"/>
              <a:gd name="adj5" fmla="val -178514"/>
              <a:gd name="adj6" fmla="val -6111"/>
              <a:gd name="adj7" fmla="val -255123"/>
              <a:gd name="adj8" fmla="val 24128"/>
            </a:avLst>
          </a:prstGeom>
          <a:noFill/>
          <a:ln w="19050" algn="ctr">
            <a:solidFill>
              <a:srgbClr val="006699"/>
            </a:solidFill>
            <a:miter lim="800000"/>
            <a:headEnd/>
            <a:tailEnd type="arrow" w="med" len="med"/>
          </a:ln>
        </p:spPr>
        <p:txBody>
          <a:bodyPr wrap="square">
            <a:spAutoFit/>
          </a:bodyPr>
          <a:lstStyle/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[RTA]display </a:t>
            </a:r>
            <a:r>
              <a:rPr lang="en-US" altLang="zh-CN" sz="1400" dirty="0" err="1">
                <a:latin typeface="+mn-ea"/>
                <a:ea typeface="+mn-ea"/>
              </a:rPr>
              <a:t>ip</a:t>
            </a:r>
            <a:r>
              <a:rPr lang="en-US" altLang="zh-CN" sz="1400" dirty="0">
                <a:latin typeface="+mn-ea"/>
                <a:ea typeface="+mn-ea"/>
              </a:rPr>
              <a:t> routing-table </a:t>
            </a: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Destination/Mask           Proto           Pre            Cost       </a:t>
            </a:r>
            <a:r>
              <a:rPr lang="en-US" altLang="zh-CN" sz="1400" dirty="0" err="1">
                <a:latin typeface="+mn-ea"/>
                <a:ea typeface="+mn-ea"/>
              </a:rPr>
              <a:t>NextHop</a:t>
            </a:r>
            <a:r>
              <a:rPr lang="en-US" altLang="zh-CN" sz="1400" dirty="0">
                <a:latin typeface="+mn-ea"/>
                <a:ea typeface="+mn-ea"/>
              </a:rPr>
              <a:t>         Interface</a:t>
            </a: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        0.0.0.0/0                  ISIS              15             10          12.12.12.2        Serial0</a:t>
            </a: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        </a:t>
            </a:r>
            <a:r>
              <a:rPr lang="en-US" altLang="zh-CN" sz="1400" dirty="0">
                <a:solidFill>
                  <a:srgbClr val="990000"/>
                </a:solidFill>
                <a:latin typeface="+mn-ea"/>
                <a:ea typeface="+mn-ea"/>
              </a:rPr>
              <a:t>4.4.4.4/32                ISIS              15             30          13.13.13.2        Serial1</a:t>
            </a:r>
          </a:p>
        </p:txBody>
      </p: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高级特性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/>
              <a:t>ISISv6</a:t>
            </a:r>
            <a:r>
              <a:rPr lang="zh-CN" altLang="en-US" b="1" dirty="0"/>
              <a:t>基本原理与配置</a:t>
            </a:r>
            <a:endParaRPr lang="en-US" altLang="zh-CN" b="1" dirty="0"/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协议扩展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rgbClr val="777777"/>
                </a:solidFill>
              </a:rPr>
              <a:t>ISIS ST</a:t>
            </a:r>
            <a:r>
              <a:rPr lang="zh-CN" altLang="en-US" dirty="0">
                <a:solidFill>
                  <a:srgbClr val="777777"/>
                </a:solidFill>
              </a:rPr>
              <a:t>和</a:t>
            </a:r>
            <a:r>
              <a:rPr lang="en-US" altLang="zh-CN" dirty="0">
                <a:solidFill>
                  <a:srgbClr val="777777"/>
                </a:solidFill>
              </a:rPr>
              <a:t>MT</a:t>
            </a:r>
          </a:p>
          <a:p>
            <a:pPr lvl="1"/>
            <a:r>
              <a:rPr lang="en-US" altLang="zh-CN" dirty="0">
                <a:solidFill>
                  <a:srgbClr val="777777"/>
                </a:solidFill>
              </a:rPr>
              <a:t>ISISv6</a:t>
            </a:r>
            <a:r>
              <a:rPr lang="zh-CN" altLang="en-US" dirty="0">
                <a:solidFill>
                  <a:srgbClr val="777777"/>
                </a:solidFill>
              </a:rPr>
              <a:t>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双栈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应用案例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9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高级特性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/>
              <a:t>ISISv6</a:t>
            </a:r>
            <a:r>
              <a:rPr lang="zh-CN" altLang="en-US" b="1" dirty="0"/>
              <a:t>基本原理与配置</a:t>
            </a:r>
            <a:endParaRPr lang="en-US" altLang="zh-CN" b="1" dirty="0"/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dirty="0"/>
              <a:t>ISIS </a:t>
            </a:r>
            <a:r>
              <a:rPr lang="zh-CN" altLang="en-US" dirty="0"/>
              <a:t>协议扩展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777777"/>
                </a:solidFill>
              </a:rPr>
              <a:t>ISIS ST</a:t>
            </a:r>
            <a:r>
              <a:rPr lang="zh-CN" altLang="en-US" dirty="0">
                <a:solidFill>
                  <a:srgbClr val="777777"/>
                </a:solidFill>
              </a:rPr>
              <a:t>和</a:t>
            </a:r>
            <a:r>
              <a:rPr lang="en-US" altLang="zh-CN" dirty="0">
                <a:solidFill>
                  <a:srgbClr val="777777"/>
                </a:solidFill>
              </a:rPr>
              <a:t>MT</a:t>
            </a:r>
          </a:p>
          <a:p>
            <a:pPr lvl="1"/>
            <a:r>
              <a:rPr lang="en-US" altLang="zh-CN" dirty="0">
                <a:solidFill>
                  <a:srgbClr val="777777"/>
                </a:solidFill>
              </a:rPr>
              <a:t>ISISv6</a:t>
            </a:r>
            <a:r>
              <a:rPr lang="zh-CN" altLang="en-US" dirty="0">
                <a:solidFill>
                  <a:srgbClr val="777777"/>
                </a:solidFill>
              </a:rPr>
              <a:t>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双栈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应用案例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学完本课程后，您将能够：</a:t>
            </a:r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ISIS</a:t>
            </a:r>
            <a:r>
              <a:rPr lang="zh-CN" altLang="en-US" dirty="0"/>
              <a:t>的高级特性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ISISv6</a:t>
            </a:r>
            <a:r>
              <a:rPr lang="zh-CN" altLang="en-US" dirty="0"/>
              <a:t>特性及配置</a:t>
            </a:r>
            <a:endParaRPr lang="en-US" altLang="zh-CN" dirty="0"/>
          </a:p>
          <a:p>
            <a:pPr lvl="1"/>
            <a:r>
              <a:rPr lang="zh-CN" altLang="en-US" dirty="0"/>
              <a:t>了解</a:t>
            </a:r>
            <a:r>
              <a:rPr lang="en-US" altLang="zh-CN" dirty="0"/>
              <a:t>ISIS</a:t>
            </a:r>
            <a:r>
              <a:rPr lang="zh-CN" altLang="en-US" dirty="0"/>
              <a:t>的应用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001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ISIS</a:t>
            </a:r>
            <a:r>
              <a:rPr lang="zh-CN" altLang="en-US" dirty="0"/>
              <a:t>协议概述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ISIS</a:t>
            </a:r>
            <a:r>
              <a:rPr lang="zh-CN" altLang="en-US" dirty="0"/>
              <a:t>是一种</a:t>
            </a:r>
            <a:r>
              <a:rPr lang="en-US" altLang="zh-CN" dirty="0"/>
              <a:t>IGP</a:t>
            </a:r>
            <a:r>
              <a:rPr lang="zh-CN" altLang="en-US" dirty="0"/>
              <a:t>协议。</a:t>
            </a:r>
            <a:endParaRPr lang="en-US" altLang="zh-CN" dirty="0"/>
          </a:p>
          <a:p>
            <a:r>
              <a:rPr lang="en-US" altLang="zh-CN" dirty="0"/>
              <a:t>ISIS</a:t>
            </a:r>
            <a:r>
              <a:rPr lang="zh-CN" altLang="en-US" dirty="0"/>
              <a:t>使用</a:t>
            </a:r>
            <a:r>
              <a:rPr lang="en-US" altLang="zh-CN" dirty="0"/>
              <a:t>SPF</a:t>
            </a:r>
            <a:r>
              <a:rPr lang="zh-CN" altLang="en-US" dirty="0"/>
              <a:t>算法计算路由。</a:t>
            </a:r>
          </a:p>
          <a:p>
            <a:r>
              <a:rPr lang="en-US" altLang="zh-CN" dirty="0"/>
              <a:t>ISIS</a:t>
            </a:r>
            <a:r>
              <a:rPr lang="zh-CN" altLang="en-US" dirty="0"/>
              <a:t>的报文采用</a:t>
            </a:r>
            <a:r>
              <a:rPr lang="en-US" altLang="zh-CN" dirty="0"/>
              <a:t>TLV</a:t>
            </a:r>
            <a:r>
              <a:rPr lang="zh-CN" altLang="en-US" dirty="0"/>
              <a:t>结构，因此扩展性很好。</a:t>
            </a:r>
          </a:p>
          <a:p>
            <a:pPr lvl="1"/>
            <a:r>
              <a:rPr lang="zh-CN" altLang="en-US" dirty="0">
                <a:latin typeface="+mn-ea"/>
              </a:rPr>
              <a:t>为支持新的协议和特性，只需要扩展新的</a:t>
            </a:r>
            <a:r>
              <a:rPr lang="en-US" altLang="zh-CN" dirty="0">
                <a:latin typeface="+mn-ea"/>
              </a:rPr>
              <a:t>TLV</a:t>
            </a:r>
            <a:r>
              <a:rPr lang="zh-CN" altLang="en-US" dirty="0">
                <a:latin typeface="+mn-ea"/>
              </a:rPr>
              <a:t>或子</a:t>
            </a:r>
            <a:r>
              <a:rPr lang="en-US" altLang="zh-CN" dirty="0">
                <a:latin typeface="+mn-ea"/>
              </a:rPr>
              <a:t>TLV</a:t>
            </a:r>
            <a:r>
              <a:rPr lang="zh-CN" altLang="en-US" dirty="0">
                <a:latin typeface="+mn-ea"/>
              </a:rPr>
              <a:t>。</a:t>
            </a:r>
          </a:p>
          <a:p>
            <a:pPr lvl="1"/>
            <a:r>
              <a:rPr lang="zh-CN" altLang="en-US" dirty="0">
                <a:latin typeface="+mn-ea"/>
              </a:rPr>
              <a:t>可以轻松扩展支持</a:t>
            </a:r>
            <a:r>
              <a:rPr lang="en-US" altLang="zh-CN" dirty="0">
                <a:latin typeface="+mn-ea"/>
              </a:rPr>
              <a:t>IPv6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TE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MT</a:t>
            </a:r>
            <a:r>
              <a:rPr lang="zh-CN" altLang="en-US" dirty="0">
                <a:latin typeface="+mn-ea"/>
              </a:rPr>
              <a:t>等协议和特性。</a:t>
            </a:r>
          </a:p>
          <a:p>
            <a:pPr lvl="1"/>
            <a:r>
              <a:rPr lang="en-US" altLang="zh-CN" dirty="0">
                <a:latin typeface="+mn-ea"/>
              </a:rPr>
              <a:t>IS-IS</a:t>
            </a:r>
            <a:r>
              <a:rPr lang="zh-CN" altLang="en-US" dirty="0">
                <a:latin typeface="+mn-ea"/>
              </a:rPr>
              <a:t>对</a:t>
            </a:r>
            <a:r>
              <a:rPr lang="en-US" altLang="zh-CN" dirty="0">
                <a:latin typeface="+mn-ea"/>
              </a:rPr>
              <a:t>IPv6</a:t>
            </a:r>
            <a:r>
              <a:rPr lang="zh-CN" altLang="en-US" dirty="0">
                <a:latin typeface="+mn-ea"/>
              </a:rPr>
              <a:t>的支持不需要对协议做大的改动，因此协议的继承性很好；不像</a:t>
            </a:r>
            <a:r>
              <a:rPr lang="en-US" altLang="zh-CN" dirty="0">
                <a:latin typeface="+mn-ea"/>
              </a:rPr>
              <a:t>OSPF</a:t>
            </a:r>
            <a:r>
              <a:rPr lang="zh-CN" altLang="en-US" dirty="0">
                <a:latin typeface="+mn-ea"/>
              </a:rPr>
              <a:t>，为支持</a:t>
            </a:r>
            <a:r>
              <a:rPr lang="en-US" altLang="zh-CN" dirty="0">
                <a:latin typeface="+mn-ea"/>
              </a:rPr>
              <a:t>IPv6</a:t>
            </a:r>
            <a:r>
              <a:rPr lang="zh-CN" altLang="en-US" dirty="0">
                <a:latin typeface="+mn-ea"/>
              </a:rPr>
              <a:t>需要开发全新的协议</a:t>
            </a:r>
            <a:r>
              <a:rPr lang="en-US" altLang="zh-CN" dirty="0">
                <a:latin typeface="+mn-ea"/>
              </a:rPr>
              <a:t>OSPFv3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扩展的</a:t>
            </a:r>
            <a:r>
              <a:rPr lang="en-US" altLang="zh-CN" dirty="0">
                <a:latin typeface="+mn-ea"/>
                <a:ea typeface="+mn-ea"/>
              </a:rPr>
              <a:t>TLV</a:t>
            </a:r>
            <a:r>
              <a:rPr lang="zh-CN" altLang="en-US" dirty="0">
                <a:latin typeface="+mn-ea"/>
                <a:ea typeface="+mn-ea"/>
              </a:rPr>
              <a:t>类型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ISIS </a:t>
            </a:r>
            <a:r>
              <a:rPr lang="zh-CN" altLang="en-US" dirty="0">
                <a:latin typeface="+mn-ea"/>
              </a:rPr>
              <a:t>为支持</a:t>
            </a:r>
            <a:r>
              <a:rPr lang="en-US" altLang="zh-CN" dirty="0">
                <a:latin typeface="+mn-ea"/>
              </a:rPr>
              <a:t>IPv6</a:t>
            </a:r>
            <a:r>
              <a:rPr lang="zh-CN" altLang="en-US" dirty="0">
                <a:latin typeface="+mn-ea"/>
              </a:rPr>
              <a:t>，扩展了以下两个</a:t>
            </a:r>
            <a:r>
              <a:rPr lang="en-US" altLang="zh-CN" dirty="0">
                <a:latin typeface="+mn-ea"/>
              </a:rPr>
              <a:t>TLV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r>
              <a:rPr lang="en-US" altLang="zh-CN" dirty="0"/>
              <a:t>IPv6 </a:t>
            </a:r>
            <a:r>
              <a:rPr lang="en-US" altLang="zh-CN" dirty="0" err="1"/>
              <a:t>Reachability</a:t>
            </a:r>
            <a:r>
              <a:rPr lang="en-US" altLang="zh-CN" dirty="0"/>
              <a:t> TLV [Type 236] [0xEC]</a:t>
            </a:r>
          </a:p>
          <a:p>
            <a:pPr lvl="1"/>
            <a:r>
              <a:rPr lang="en-US" altLang="zh-CN" dirty="0">
                <a:latin typeface="+mn-ea"/>
              </a:rPr>
              <a:t>IPv6 </a:t>
            </a:r>
            <a:r>
              <a:rPr lang="en-US" altLang="zh-CN" dirty="0" err="1">
                <a:latin typeface="+mn-ea"/>
              </a:rPr>
              <a:t>Reachability</a:t>
            </a:r>
            <a:r>
              <a:rPr lang="zh-CN" altLang="en-US" dirty="0">
                <a:latin typeface="+mn-ea"/>
              </a:rPr>
              <a:t>：类型值为</a:t>
            </a:r>
            <a:r>
              <a:rPr lang="en-US" altLang="zh-CN" dirty="0">
                <a:latin typeface="+mn-ea"/>
              </a:rPr>
              <a:t>236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0xEC</a:t>
            </a:r>
            <a:r>
              <a:rPr lang="zh-CN" altLang="en-US" dirty="0">
                <a:latin typeface="+mn-ea"/>
              </a:rPr>
              <a:t>），通过前缀、度量、标记等来描述可达的</a:t>
            </a:r>
            <a:r>
              <a:rPr lang="en-US" altLang="zh-CN" dirty="0">
                <a:latin typeface="+mn-ea"/>
              </a:rPr>
              <a:t>IPv6</a:t>
            </a:r>
            <a:r>
              <a:rPr lang="zh-CN" altLang="en-US" dirty="0">
                <a:latin typeface="+mn-ea"/>
              </a:rPr>
              <a:t>前缀信息。在</a:t>
            </a:r>
            <a:r>
              <a:rPr lang="en-US" altLang="zh-CN" dirty="0">
                <a:latin typeface="+mn-ea"/>
              </a:rPr>
              <a:t>IPv4</a:t>
            </a:r>
            <a:r>
              <a:rPr lang="zh-CN" altLang="en-US" dirty="0">
                <a:latin typeface="+mn-ea"/>
              </a:rPr>
              <a:t>中有</a:t>
            </a:r>
            <a:r>
              <a:rPr lang="en-US" altLang="zh-CN" dirty="0">
                <a:latin typeface="+mn-ea"/>
              </a:rPr>
              <a:t>IPv4</a:t>
            </a:r>
            <a:r>
              <a:rPr lang="zh-CN" altLang="en-US" dirty="0">
                <a:latin typeface="+mn-ea"/>
              </a:rPr>
              <a:t>内部可达性</a:t>
            </a:r>
            <a:r>
              <a:rPr lang="en-US" altLang="zh-CN" dirty="0">
                <a:latin typeface="+mn-ea"/>
              </a:rPr>
              <a:t>TLV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IPv4</a:t>
            </a:r>
            <a:r>
              <a:rPr lang="zh-CN" altLang="en-US" dirty="0">
                <a:latin typeface="+mn-ea"/>
              </a:rPr>
              <a:t>外部可达性</a:t>
            </a:r>
            <a:r>
              <a:rPr lang="en-US" altLang="zh-CN" dirty="0">
                <a:latin typeface="+mn-ea"/>
              </a:rPr>
              <a:t>TLV</a:t>
            </a:r>
            <a:r>
              <a:rPr lang="zh-CN" altLang="en-US" dirty="0">
                <a:latin typeface="+mn-ea"/>
              </a:rPr>
              <a:t>，在</a:t>
            </a:r>
            <a:r>
              <a:rPr lang="en-US" altLang="zh-CN" dirty="0">
                <a:latin typeface="+mn-ea"/>
              </a:rPr>
              <a:t>IPv6</a:t>
            </a:r>
            <a:r>
              <a:rPr lang="zh-CN" altLang="en-US" dirty="0">
                <a:latin typeface="+mn-ea"/>
              </a:rPr>
              <a:t>的扩展当中使用一个“</a:t>
            </a:r>
            <a:r>
              <a:rPr lang="en-US" altLang="zh-CN" dirty="0" err="1">
                <a:latin typeface="+mn-ea"/>
              </a:rPr>
              <a:t>X”bit</a:t>
            </a:r>
            <a:r>
              <a:rPr lang="zh-CN" altLang="en-US" dirty="0">
                <a:latin typeface="+mn-ea"/>
              </a:rPr>
              <a:t>来区分“内部”和“外部”。</a:t>
            </a:r>
            <a:endParaRPr lang="en-US" altLang="zh-CN" dirty="0">
              <a:latin typeface="+mn-ea"/>
            </a:endParaRPr>
          </a:p>
          <a:p>
            <a:r>
              <a:rPr lang="en-US" altLang="zh-CN" dirty="0"/>
              <a:t>IPv6 Interface Address TLV [Type 232] [0xE8]</a:t>
            </a:r>
          </a:p>
          <a:p>
            <a:pPr lvl="1"/>
            <a:r>
              <a:rPr lang="en-US" altLang="zh-CN" dirty="0"/>
              <a:t>IPv6 Interface Address</a:t>
            </a:r>
            <a:r>
              <a:rPr lang="zh-CN" altLang="en-US" dirty="0"/>
              <a:t>：类型值为</a:t>
            </a:r>
            <a:r>
              <a:rPr lang="en-US" altLang="zh-CN" dirty="0"/>
              <a:t>232</a:t>
            </a:r>
            <a:r>
              <a:rPr lang="zh-CN" altLang="en-US" dirty="0"/>
              <a:t>（</a:t>
            </a:r>
            <a:r>
              <a:rPr lang="en-US" altLang="zh-CN" dirty="0"/>
              <a:t>0xE8</a:t>
            </a:r>
            <a:r>
              <a:rPr lang="zh-CN" altLang="en-US" dirty="0"/>
              <a:t>），它相当于</a:t>
            </a:r>
            <a:r>
              <a:rPr lang="en-US" altLang="zh-CN" dirty="0"/>
              <a:t>IPv4</a:t>
            </a:r>
            <a:r>
              <a:rPr lang="zh-CN" altLang="en-US" dirty="0"/>
              <a:t>中的“</a:t>
            </a:r>
            <a:r>
              <a:rPr lang="en-US" altLang="zh-CN" dirty="0"/>
              <a:t>IP Interface Address” TLV</a:t>
            </a:r>
            <a:r>
              <a:rPr lang="zh-CN" altLang="en-US" dirty="0"/>
              <a:t>，只不过把原来的</a:t>
            </a:r>
            <a:r>
              <a:rPr lang="en-US" altLang="zh-CN" dirty="0"/>
              <a:t>32</a:t>
            </a:r>
            <a:r>
              <a:rPr lang="zh-CN" altLang="en-US" dirty="0"/>
              <a:t>比特的</a:t>
            </a:r>
            <a:r>
              <a:rPr lang="en-US" altLang="zh-CN" dirty="0"/>
              <a:t>IPv4</a:t>
            </a:r>
            <a:r>
              <a:rPr lang="zh-CN" altLang="en-US" dirty="0"/>
              <a:t>地址改为</a:t>
            </a:r>
            <a:r>
              <a:rPr lang="en-US" altLang="zh-CN" dirty="0"/>
              <a:t>128</a:t>
            </a:r>
            <a:r>
              <a:rPr lang="zh-CN" altLang="en-US" dirty="0"/>
              <a:t>比特的</a:t>
            </a:r>
            <a:r>
              <a:rPr lang="en-US" altLang="zh-CN" dirty="0"/>
              <a:t>IPv6</a:t>
            </a:r>
            <a:r>
              <a:rPr lang="zh-CN" altLang="en-US" dirty="0"/>
              <a:t>地址。</a:t>
            </a:r>
          </a:p>
          <a:p>
            <a:pPr lvl="1"/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0001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 </a:t>
            </a:r>
            <a:r>
              <a:rPr lang="en-US" altLang="zh-CN" dirty="0" err="1"/>
              <a:t>Reachability</a:t>
            </a:r>
            <a:r>
              <a:rPr lang="en-US" altLang="zh-CN" dirty="0"/>
              <a:t> TLV </a:t>
            </a:r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667508" y="1592797"/>
            <a:ext cx="1584176" cy="54006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Type=236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51684" y="1592796"/>
            <a:ext cx="1692188" cy="54006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Length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943872" y="1592796"/>
            <a:ext cx="3600400" cy="54006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Metric..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667508" y="2132856"/>
            <a:ext cx="3276364" cy="54006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Metric..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943872" y="2132856"/>
            <a:ext cx="324036" cy="54006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U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267908" y="2132856"/>
            <a:ext cx="324036" cy="54006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X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591944" y="2132856"/>
            <a:ext cx="324036" cy="54006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S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915980" y="2132856"/>
            <a:ext cx="1188132" cy="54006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Reserve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7104112" y="2132856"/>
            <a:ext cx="1440160" cy="54006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Prefix Length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667508" y="2672916"/>
            <a:ext cx="6876764" cy="54006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Prefix..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667508" y="3212976"/>
            <a:ext cx="1800200" cy="54006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Sub-TLV Len(</a:t>
            </a:r>
            <a:r>
              <a:rPr lang="zh-CN" altLang="en-US" sz="1600" b="1" dirty="0">
                <a:latin typeface="+mn-ea"/>
                <a:ea typeface="+mn-ea"/>
              </a:rPr>
              <a:t>可选</a:t>
            </a:r>
            <a:r>
              <a:rPr lang="en-US" altLang="zh-CN" sz="1400" b="1" dirty="0">
                <a:latin typeface="+mn-ea"/>
                <a:ea typeface="+mn-ea"/>
              </a:rPr>
              <a:t>)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467708" y="3212976"/>
            <a:ext cx="5076564" cy="54006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Sub-TLVs…</a:t>
            </a:r>
          </a:p>
        </p:txBody>
      </p:sp>
      <p:sp>
        <p:nvSpPr>
          <p:cNvPr id="18" name="矩形 17"/>
          <p:cNvSpPr/>
          <p:nvPr/>
        </p:nvSpPr>
        <p:spPr>
          <a:xfrm>
            <a:off x="1415480" y="4149080"/>
            <a:ext cx="8182105" cy="1236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1625" indent="-301625" defTabSz="801688" fontAlgn="base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+mn-ea"/>
                <a:ea typeface="+mn-ea"/>
              </a:rPr>
              <a:t>U</a:t>
            </a:r>
            <a:r>
              <a:rPr lang="zh-CN" altLang="en-US" sz="1600" dirty="0">
                <a:latin typeface="+mn-ea"/>
                <a:ea typeface="+mn-ea"/>
              </a:rPr>
              <a:t>：</a:t>
            </a:r>
            <a:r>
              <a:rPr lang="en-US" altLang="zh-CN" sz="1600" dirty="0">
                <a:latin typeface="+mn-ea"/>
                <a:ea typeface="+mn-ea"/>
              </a:rPr>
              <a:t>up/down bit </a:t>
            </a:r>
            <a:r>
              <a:rPr lang="zh-CN" altLang="en-US" sz="1600" dirty="0">
                <a:latin typeface="+mn-ea"/>
                <a:ea typeface="+mn-ea"/>
              </a:rPr>
              <a:t>，标识这个前缀是否是从高</a:t>
            </a:r>
            <a:r>
              <a:rPr lang="en-US" altLang="zh-CN" sz="1600" dirty="0">
                <a:latin typeface="+mn-ea"/>
                <a:ea typeface="+mn-ea"/>
              </a:rPr>
              <a:t>level</a:t>
            </a:r>
            <a:r>
              <a:rPr lang="zh-CN" altLang="en-US" sz="1600" dirty="0">
                <a:latin typeface="+mn-ea"/>
                <a:ea typeface="+mn-ea"/>
              </a:rPr>
              <a:t>通告下来的（用来防环路）。</a:t>
            </a:r>
          </a:p>
          <a:p>
            <a:pPr marL="301625" indent="-301625" defTabSz="801688" fontAlgn="base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+mn-ea"/>
                <a:ea typeface="+mn-ea"/>
              </a:rPr>
              <a:t>X</a:t>
            </a:r>
            <a:r>
              <a:rPr lang="zh-CN" altLang="en-US" sz="1600" dirty="0">
                <a:latin typeface="+mn-ea"/>
                <a:ea typeface="+mn-ea"/>
              </a:rPr>
              <a:t>：</a:t>
            </a:r>
            <a:r>
              <a:rPr lang="en-US" altLang="zh-CN" sz="1600" dirty="0">
                <a:latin typeface="+mn-ea"/>
                <a:ea typeface="+mn-ea"/>
              </a:rPr>
              <a:t>external original bit </a:t>
            </a:r>
            <a:r>
              <a:rPr lang="zh-CN" altLang="en-US" sz="1600" dirty="0">
                <a:latin typeface="+mn-ea"/>
                <a:ea typeface="+mn-ea"/>
              </a:rPr>
              <a:t>，标识这个前缀是否是从其他路由协议中引入过来的。</a:t>
            </a:r>
          </a:p>
          <a:p>
            <a:pPr marL="301625" indent="-301625" defTabSz="801688" fontAlgn="base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+mn-ea"/>
                <a:ea typeface="+mn-ea"/>
              </a:rPr>
              <a:t>S</a:t>
            </a:r>
            <a:r>
              <a:rPr lang="zh-CN" altLang="en-US" sz="1600" dirty="0">
                <a:latin typeface="+mn-ea"/>
                <a:ea typeface="+mn-ea"/>
              </a:rPr>
              <a:t>：</a:t>
            </a:r>
            <a:r>
              <a:rPr lang="en-US" altLang="zh-CN" sz="1600" dirty="0" err="1">
                <a:latin typeface="+mn-ea"/>
                <a:ea typeface="+mn-ea"/>
              </a:rPr>
              <a:t>subtlv</a:t>
            </a:r>
            <a:r>
              <a:rPr lang="en-US" altLang="zh-CN" sz="1600" dirty="0">
                <a:latin typeface="+mn-ea"/>
                <a:ea typeface="+mn-ea"/>
              </a:rPr>
              <a:t> present bit</a:t>
            </a:r>
            <a:r>
              <a:rPr lang="zh-CN" altLang="en-US" sz="1600" dirty="0">
                <a:latin typeface="+mn-ea"/>
                <a:ea typeface="+mn-ea"/>
              </a:rPr>
              <a:t>，子</a:t>
            </a:r>
            <a:r>
              <a:rPr lang="en-US" altLang="zh-CN" sz="1600" dirty="0">
                <a:latin typeface="+mn-ea"/>
                <a:ea typeface="+mn-ea"/>
              </a:rPr>
              <a:t>TLV</a:t>
            </a:r>
            <a:r>
              <a:rPr lang="zh-CN" altLang="en-US" sz="1600" dirty="0">
                <a:latin typeface="+mn-ea"/>
                <a:ea typeface="+mn-ea"/>
              </a:rPr>
              <a:t>标识位。</a:t>
            </a:r>
            <a:r>
              <a:rPr lang="en-US" altLang="zh-CN" sz="1600" dirty="0">
                <a:latin typeface="+mn-ea"/>
                <a:ea typeface="+mn-ea"/>
              </a:rPr>
              <a:t>(</a:t>
            </a:r>
            <a:r>
              <a:rPr lang="zh-CN" altLang="en-US" sz="1600" dirty="0">
                <a:latin typeface="+mn-ea"/>
                <a:ea typeface="+mn-ea"/>
              </a:rPr>
              <a:t>可选</a:t>
            </a:r>
            <a:r>
              <a:rPr lang="en-US" altLang="zh-CN" sz="1600" dirty="0">
                <a:latin typeface="+mn-ea"/>
                <a:ea typeface="+mn-ea"/>
              </a:rPr>
              <a:t>)</a:t>
            </a:r>
            <a:endParaRPr lang="zh-CN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236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 Interface Address TLV(1) 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1403424"/>
          </a:xfrm>
        </p:spPr>
        <p:txBody>
          <a:bodyPr/>
          <a:lstStyle/>
          <a:p>
            <a:r>
              <a:rPr lang="en-US" altLang="zh-CN" sz="2000" dirty="0"/>
              <a:t>IPv6 Interface Address TLV [</a:t>
            </a:r>
            <a:r>
              <a:rPr lang="zh-CN" altLang="en-US" sz="2000" dirty="0"/>
              <a:t>类型 </a:t>
            </a:r>
            <a:r>
              <a:rPr lang="en-US" altLang="zh-CN" sz="2000" dirty="0"/>
              <a:t>232] [0xE8]</a:t>
            </a:r>
          </a:p>
          <a:p>
            <a:pPr lvl="1"/>
            <a:r>
              <a:rPr lang="en-US" altLang="zh-CN" sz="1800" dirty="0"/>
              <a:t>TLV 232 </a:t>
            </a:r>
            <a:r>
              <a:rPr lang="zh-CN" altLang="en-US" sz="1800" dirty="0"/>
              <a:t>跟 </a:t>
            </a:r>
            <a:r>
              <a:rPr lang="en-US" altLang="zh-CN" sz="1800" dirty="0"/>
              <a:t>TLV 132</a:t>
            </a:r>
            <a:r>
              <a:rPr lang="zh-CN" altLang="en-US" sz="1800" dirty="0"/>
              <a:t>相似</a:t>
            </a:r>
          </a:p>
          <a:p>
            <a:pPr lvl="1"/>
            <a:r>
              <a:rPr lang="zh-CN" altLang="en-US" sz="1800" dirty="0"/>
              <a:t>每个接口的地址长度变成</a:t>
            </a:r>
            <a:r>
              <a:rPr lang="en-US" altLang="zh-CN" sz="1800" dirty="0"/>
              <a:t>128bits</a:t>
            </a:r>
          </a:p>
          <a:p>
            <a:endParaRPr lang="en-US" altLang="zh-CN" sz="2000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415480" y="2708920"/>
            <a:ext cx="1584176" cy="5400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Type=232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99656" y="2708919"/>
            <a:ext cx="1692188" cy="5400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Length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691844" y="2708919"/>
            <a:ext cx="3600400" cy="5400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Interface Address 1..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415480" y="3248980"/>
            <a:ext cx="6876764" cy="5400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</a:rPr>
              <a:t>..Interface Address 1..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415480" y="3789040"/>
            <a:ext cx="6876764" cy="5400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</a:rPr>
              <a:t>..Interface Address 1..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415480" y="4329100"/>
            <a:ext cx="6876764" cy="5400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</a:rPr>
              <a:t>..Interface Address 1..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415480" y="4869160"/>
            <a:ext cx="3384376" cy="5400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Interface Address 1..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799856" y="4869160"/>
            <a:ext cx="3492388" cy="5400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Interface Address 2..</a:t>
            </a:r>
          </a:p>
        </p:txBody>
      </p:sp>
    </p:spTree>
    <p:extLst>
      <p:ext uri="{BB962C8B-B14F-4D97-AF65-F5344CB8AC3E}">
        <p14:creationId xmlns:p14="http://schemas.microsoft.com/office/powerpoint/2010/main" val="4212986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 Interface Address TLV(2)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这个</a:t>
            </a:r>
            <a:r>
              <a:rPr lang="en-US" altLang="zh-CN" dirty="0">
                <a:latin typeface="+mn-ea"/>
              </a:rPr>
              <a:t>TLV</a:t>
            </a:r>
            <a:r>
              <a:rPr lang="zh-CN" altLang="en-US" dirty="0">
                <a:latin typeface="+mn-ea"/>
              </a:rPr>
              <a:t>结构是直接从</a:t>
            </a:r>
            <a:r>
              <a:rPr lang="en-US" altLang="zh-CN" dirty="0">
                <a:latin typeface="+mn-ea"/>
              </a:rPr>
              <a:t>TLV132</a:t>
            </a:r>
            <a:r>
              <a:rPr lang="zh-CN" altLang="en-US" dirty="0">
                <a:latin typeface="+mn-ea"/>
              </a:rPr>
              <a:t>映射过来的，因此，原来</a:t>
            </a:r>
            <a:r>
              <a:rPr lang="en-US" altLang="zh-CN" dirty="0">
                <a:latin typeface="+mn-ea"/>
              </a:rPr>
              <a:t>TLV132</a:t>
            </a:r>
            <a:r>
              <a:rPr lang="zh-CN" altLang="en-US" dirty="0">
                <a:latin typeface="+mn-ea"/>
              </a:rPr>
              <a:t>最多可以</a:t>
            </a:r>
            <a:r>
              <a:rPr lang="en-US" altLang="zh-CN" dirty="0">
                <a:latin typeface="+mn-ea"/>
              </a:rPr>
              <a:t>64</a:t>
            </a:r>
            <a:r>
              <a:rPr lang="zh-CN" altLang="en-US" dirty="0">
                <a:latin typeface="+mn-ea"/>
              </a:rPr>
              <a:t>个</a:t>
            </a:r>
            <a:r>
              <a:rPr lang="en-US" altLang="zh-CN" dirty="0">
                <a:latin typeface="+mn-ea"/>
              </a:rPr>
              <a:t>IP</a:t>
            </a:r>
            <a:r>
              <a:rPr lang="zh-CN" altLang="en-US" dirty="0">
                <a:latin typeface="+mn-ea"/>
              </a:rPr>
              <a:t>地址</a:t>
            </a:r>
            <a:r>
              <a:rPr lang="en-US" altLang="zh-CN" dirty="0">
                <a:latin typeface="+mn-ea"/>
              </a:rPr>
              <a:t>(32</a:t>
            </a:r>
            <a:r>
              <a:rPr lang="zh-CN" altLang="en-US" dirty="0">
                <a:latin typeface="+mn-ea"/>
              </a:rPr>
              <a:t>位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，在</a:t>
            </a:r>
            <a:r>
              <a:rPr lang="en-US" altLang="zh-CN" dirty="0">
                <a:latin typeface="+mn-ea"/>
              </a:rPr>
              <a:t>TLV232</a:t>
            </a:r>
            <a:r>
              <a:rPr lang="zh-CN" altLang="en-US" dirty="0">
                <a:latin typeface="+mn-ea"/>
              </a:rPr>
              <a:t>中，最多只能有</a:t>
            </a:r>
            <a:r>
              <a:rPr lang="en-US" altLang="zh-CN" dirty="0">
                <a:latin typeface="+mn-ea"/>
              </a:rPr>
              <a:t>16</a:t>
            </a:r>
            <a:r>
              <a:rPr lang="zh-CN" altLang="en-US" dirty="0">
                <a:latin typeface="+mn-ea"/>
              </a:rPr>
              <a:t>个</a:t>
            </a:r>
            <a:r>
              <a:rPr lang="en-US" altLang="zh-CN" dirty="0">
                <a:latin typeface="+mn-ea"/>
              </a:rPr>
              <a:t>IPv6</a:t>
            </a:r>
            <a:r>
              <a:rPr lang="zh-CN" altLang="en-US" dirty="0">
                <a:latin typeface="+mn-ea"/>
              </a:rPr>
              <a:t>地址</a:t>
            </a:r>
            <a:r>
              <a:rPr lang="en-US" altLang="zh-CN" dirty="0">
                <a:latin typeface="+mn-ea"/>
              </a:rPr>
              <a:t>(128</a:t>
            </a:r>
            <a:r>
              <a:rPr lang="zh-CN" altLang="en-US" dirty="0">
                <a:latin typeface="+mn-ea"/>
              </a:rPr>
              <a:t>位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在不同的</a:t>
            </a:r>
            <a:r>
              <a:rPr lang="en-US" altLang="zh-CN" dirty="0">
                <a:latin typeface="+mn-ea"/>
              </a:rPr>
              <a:t>PDU</a:t>
            </a:r>
            <a:r>
              <a:rPr lang="zh-CN" altLang="en-US" dirty="0">
                <a:latin typeface="+mn-ea"/>
              </a:rPr>
              <a:t>中，这个字段的内容是不同的，在</a:t>
            </a:r>
            <a:r>
              <a:rPr lang="en-US" altLang="zh-CN" dirty="0">
                <a:latin typeface="+mn-ea"/>
              </a:rPr>
              <a:t>hello PDU</a:t>
            </a:r>
            <a:r>
              <a:rPr lang="zh-CN" altLang="en-US" dirty="0">
                <a:latin typeface="+mn-ea"/>
              </a:rPr>
              <a:t>中，“接口地址</a:t>
            </a:r>
            <a:r>
              <a:rPr lang="en-US" altLang="zh-CN" dirty="0">
                <a:latin typeface="+mn-ea"/>
              </a:rPr>
              <a:t>TLV”</a:t>
            </a:r>
            <a:r>
              <a:rPr lang="zh-CN" altLang="en-US" dirty="0">
                <a:latin typeface="+mn-ea"/>
              </a:rPr>
              <a:t>只能包含发送</a:t>
            </a:r>
            <a:r>
              <a:rPr lang="en-US" altLang="zh-CN" dirty="0">
                <a:latin typeface="+mn-ea"/>
              </a:rPr>
              <a:t>hello</a:t>
            </a:r>
            <a:r>
              <a:rPr lang="zh-CN" altLang="en-US" dirty="0">
                <a:latin typeface="+mn-ea"/>
              </a:rPr>
              <a:t>包的接口的</a:t>
            </a:r>
            <a:r>
              <a:rPr lang="en-US" altLang="zh-CN" dirty="0">
                <a:latin typeface="+mn-ea"/>
              </a:rPr>
              <a:t>Link-local</a:t>
            </a:r>
            <a:r>
              <a:rPr lang="zh-CN" altLang="en-US" dirty="0">
                <a:latin typeface="+mn-ea"/>
              </a:rPr>
              <a:t>地址；对于</a:t>
            </a:r>
            <a:r>
              <a:rPr lang="en-US" altLang="zh-CN" dirty="0">
                <a:latin typeface="+mn-ea"/>
              </a:rPr>
              <a:t>LSP</a:t>
            </a:r>
            <a:r>
              <a:rPr lang="zh-CN" altLang="en-US" dirty="0">
                <a:latin typeface="+mn-ea"/>
              </a:rPr>
              <a:t>，“接口地址</a:t>
            </a:r>
            <a:r>
              <a:rPr lang="en-US" altLang="zh-CN" dirty="0">
                <a:latin typeface="+mn-ea"/>
              </a:rPr>
              <a:t>TLV”</a:t>
            </a:r>
            <a:r>
              <a:rPr lang="zh-CN" altLang="en-US" dirty="0">
                <a:latin typeface="+mn-ea"/>
              </a:rPr>
              <a:t>只能包含</a:t>
            </a:r>
            <a:r>
              <a:rPr lang="en-US" altLang="zh-CN" dirty="0">
                <a:latin typeface="+mn-ea"/>
              </a:rPr>
              <a:t>IS</a:t>
            </a:r>
            <a:r>
              <a:rPr lang="zh-CN" altLang="en-US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non-link-local IPv6</a:t>
            </a:r>
            <a:endParaRPr lang="zh-CN" altLang="en-US" dirty="0">
              <a:latin typeface="+mn-ea"/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728221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高级特性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/>
              <a:t>ISISv6</a:t>
            </a:r>
            <a:r>
              <a:rPr lang="zh-CN" altLang="en-US" b="1" dirty="0"/>
              <a:t>基本原理与配置</a:t>
            </a:r>
            <a:endParaRPr lang="en-US" altLang="zh-CN" b="1" dirty="0"/>
          </a:p>
          <a:p>
            <a:pPr lvl="1"/>
            <a:r>
              <a:rPr lang="en-US" altLang="zh-CN" dirty="0">
                <a:solidFill>
                  <a:srgbClr val="777777"/>
                </a:solidFill>
              </a:rPr>
              <a:t>ISIS </a:t>
            </a:r>
            <a:r>
              <a:rPr lang="zh-CN" altLang="en-US" dirty="0">
                <a:solidFill>
                  <a:srgbClr val="777777"/>
                </a:solidFill>
              </a:rPr>
              <a:t>协议扩展</a:t>
            </a:r>
            <a:endParaRPr lang="en-US" altLang="zh-CN" dirty="0">
              <a:solidFill>
                <a:srgbClr val="777777"/>
              </a:solidFill>
            </a:endParaRP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dirty="0"/>
              <a:t>ISIS ST</a:t>
            </a:r>
            <a:r>
              <a:rPr lang="zh-CN" altLang="en-US" dirty="0"/>
              <a:t>和</a:t>
            </a:r>
            <a:r>
              <a:rPr lang="en-US" altLang="zh-CN" dirty="0"/>
              <a:t>MT</a:t>
            </a:r>
          </a:p>
          <a:p>
            <a:pPr lvl="1"/>
            <a:r>
              <a:rPr lang="en-US" altLang="zh-CN" dirty="0">
                <a:solidFill>
                  <a:srgbClr val="777777"/>
                </a:solidFill>
              </a:rPr>
              <a:t>ISISv6</a:t>
            </a:r>
            <a:r>
              <a:rPr lang="zh-CN" altLang="en-US" dirty="0">
                <a:solidFill>
                  <a:srgbClr val="777777"/>
                </a:solidFill>
              </a:rPr>
              <a:t>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双栈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应用案例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91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IS-IS </a:t>
            </a:r>
            <a:r>
              <a:rPr lang="en-US" altLang="en-US" dirty="0">
                <a:latin typeface="+mn-ea"/>
                <a:ea typeface="+mn-ea"/>
              </a:rPr>
              <a:t>ST</a:t>
            </a:r>
            <a:r>
              <a:rPr lang="zh-CN" altLang="en-US" dirty="0">
                <a:latin typeface="+mn-ea"/>
                <a:ea typeface="+mn-ea"/>
              </a:rPr>
              <a:t>单拓扑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863364"/>
          </a:xfrm>
        </p:spPr>
        <p:txBody>
          <a:bodyPr/>
          <a:lstStyle/>
          <a:p>
            <a:r>
              <a:rPr lang="en-US" altLang="zh-CN" sz="2000" dirty="0">
                <a:latin typeface="+mn-ea"/>
              </a:rPr>
              <a:t>IS-IS</a:t>
            </a:r>
            <a:r>
              <a:rPr lang="zh-CN" altLang="en-US" sz="2000" dirty="0">
                <a:latin typeface="+mn-ea"/>
              </a:rPr>
              <a:t>为所有协议维护相同的</a:t>
            </a:r>
            <a:r>
              <a:rPr lang="en-US" altLang="zh-CN" sz="2000" dirty="0">
                <a:latin typeface="+mn-ea"/>
              </a:rPr>
              <a:t>SPT (Shortest Path Tree)</a:t>
            </a:r>
          </a:p>
          <a:p>
            <a:r>
              <a:rPr lang="en-US" altLang="zh-CN" sz="2000" dirty="0">
                <a:latin typeface="+mn-ea"/>
              </a:rPr>
              <a:t>IPv4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IPv6</a:t>
            </a:r>
            <a:r>
              <a:rPr lang="zh-CN" altLang="en-US" sz="2000" dirty="0">
                <a:latin typeface="+mn-ea"/>
              </a:rPr>
              <a:t>的拓扑必须一致</a:t>
            </a:r>
          </a:p>
          <a:p>
            <a:endParaRPr lang="en-US" sz="1600" dirty="0"/>
          </a:p>
        </p:txBody>
      </p:sp>
      <p:pic>
        <p:nvPicPr>
          <p:cNvPr id="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5700" y="3212976"/>
            <a:ext cx="440049" cy="360040"/>
          </a:xfrm>
          <a:prstGeom prst="rect">
            <a:avLst/>
          </a:prstGeom>
          <a:noFill/>
        </p:spPr>
      </p:pic>
      <p:pic>
        <p:nvPicPr>
          <p:cNvPr id="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7608" y="3933056"/>
            <a:ext cx="468052" cy="382951"/>
          </a:xfrm>
          <a:prstGeom prst="rect">
            <a:avLst/>
          </a:prstGeom>
          <a:noFill/>
        </p:spPr>
      </p:pic>
      <p:pic>
        <p:nvPicPr>
          <p:cNvPr id="6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1784" y="3933056"/>
            <a:ext cx="468052" cy="382951"/>
          </a:xfrm>
          <a:prstGeom prst="rect">
            <a:avLst/>
          </a:prstGeom>
          <a:noFill/>
        </p:spPr>
      </p:pic>
      <p:pic>
        <p:nvPicPr>
          <p:cNvPr id="7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1606" y="5049180"/>
            <a:ext cx="484054" cy="396044"/>
          </a:xfrm>
          <a:prstGeom prst="rect">
            <a:avLst/>
          </a:prstGeom>
          <a:noFill/>
        </p:spPr>
      </p:pic>
      <p:pic>
        <p:nvPicPr>
          <p:cNvPr id="8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5783" y="5049180"/>
            <a:ext cx="484053" cy="396043"/>
          </a:xfrm>
          <a:prstGeom prst="rect">
            <a:avLst/>
          </a:prstGeom>
          <a:noFill/>
        </p:spPr>
      </p:pic>
      <p:cxnSp>
        <p:nvCxnSpPr>
          <p:cNvPr id="9" name="Straight Connector 14"/>
          <p:cNvCxnSpPr>
            <a:stCxn id="5" idx="0"/>
            <a:endCxn id="4" idx="1"/>
          </p:cNvCxnSpPr>
          <p:nvPr/>
        </p:nvCxnSpPr>
        <p:spPr bwMode="auto">
          <a:xfrm flipV="1">
            <a:off x="2801634" y="3392996"/>
            <a:ext cx="594066" cy="54006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4"/>
          <p:cNvCxnSpPr>
            <a:stCxn id="6" idx="0"/>
            <a:endCxn id="4" idx="3"/>
          </p:cNvCxnSpPr>
          <p:nvPr/>
        </p:nvCxnSpPr>
        <p:spPr bwMode="auto">
          <a:xfrm flipH="1" flipV="1">
            <a:off x="3835749" y="3392996"/>
            <a:ext cx="550061" cy="54006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4"/>
          <p:cNvCxnSpPr>
            <a:stCxn id="7" idx="0"/>
            <a:endCxn id="5" idx="2"/>
          </p:cNvCxnSpPr>
          <p:nvPr/>
        </p:nvCxnSpPr>
        <p:spPr bwMode="auto">
          <a:xfrm flipV="1">
            <a:off x="2793633" y="4316007"/>
            <a:ext cx="8001" cy="73317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4"/>
          <p:cNvCxnSpPr>
            <a:stCxn id="8" idx="0"/>
            <a:endCxn id="6" idx="2"/>
          </p:cNvCxnSpPr>
          <p:nvPr/>
        </p:nvCxnSpPr>
        <p:spPr bwMode="auto">
          <a:xfrm flipV="1">
            <a:off x="4377810" y="4316007"/>
            <a:ext cx="8000" cy="73317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14"/>
          <p:cNvCxnSpPr>
            <a:stCxn id="7" idx="3"/>
            <a:endCxn id="8" idx="1"/>
          </p:cNvCxnSpPr>
          <p:nvPr/>
        </p:nvCxnSpPr>
        <p:spPr bwMode="auto">
          <a:xfrm>
            <a:off x="3035660" y="5247202"/>
            <a:ext cx="1100123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14"/>
          <p:cNvCxnSpPr/>
          <p:nvPr/>
        </p:nvCxnSpPr>
        <p:spPr bwMode="auto">
          <a:xfrm flipV="1">
            <a:off x="3035660" y="4185084"/>
            <a:ext cx="1044116" cy="86409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矩形 26"/>
          <p:cNvSpPr/>
          <p:nvPr/>
        </p:nvSpPr>
        <p:spPr bwMode="auto">
          <a:xfrm>
            <a:off x="4043772" y="3284984"/>
            <a:ext cx="72008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b="1" dirty="0">
                <a:latin typeface="+mn-ea"/>
                <a:ea typeface="+mn-ea"/>
              </a:rPr>
              <a:t>Root</a:t>
            </a:r>
          </a:p>
        </p:txBody>
      </p:sp>
      <p:sp>
        <p:nvSpPr>
          <p:cNvPr id="78" name="矩形 26"/>
          <p:cNvSpPr/>
          <p:nvPr/>
        </p:nvSpPr>
        <p:spPr bwMode="auto">
          <a:xfrm>
            <a:off x="3179676" y="5517232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1400" b="1" dirty="0">
                <a:latin typeface="+mn-ea"/>
                <a:ea typeface="+mn-ea"/>
              </a:rPr>
              <a:t>物理拓扑</a:t>
            </a:r>
            <a:endParaRPr lang="en-US" altLang="zh-CN" sz="1400" b="1" dirty="0">
              <a:latin typeface="+mn-ea"/>
              <a:ea typeface="+mn-ea"/>
            </a:endParaRPr>
          </a:p>
        </p:txBody>
      </p:sp>
      <p:pic>
        <p:nvPicPr>
          <p:cNvPr id="14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0176" y="4185084"/>
            <a:ext cx="440049" cy="360040"/>
          </a:xfrm>
          <a:prstGeom prst="rect">
            <a:avLst/>
          </a:prstGeom>
          <a:noFill/>
        </p:spPr>
      </p:pic>
      <p:pic>
        <p:nvPicPr>
          <p:cNvPr id="14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0096" y="4905164"/>
            <a:ext cx="468052" cy="382951"/>
          </a:xfrm>
          <a:prstGeom prst="rect">
            <a:avLst/>
          </a:prstGeom>
          <a:noFill/>
        </p:spPr>
      </p:pic>
      <p:pic>
        <p:nvPicPr>
          <p:cNvPr id="146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92244" y="4905164"/>
            <a:ext cx="468052" cy="382951"/>
          </a:xfrm>
          <a:prstGeom prst="rect">
            <a:avLst/>
          </a:prstGeom>
          <a:noFill/>
        </p:spPr>
      </p:pic>
      <p:pic>
        <p:nvPicPr>
          <p:cNvPr id="147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0096" y="5913276"/>
            <a:ext cx="484054" cy="396044"/>
          </a:xfrm>
          <a:prstGeom prst="rect">
            <a:avLst/>
          </a:prstGeom>
          <a:noFill/>
        </p:spPr>
      </p:pic>
      <p:pic>
        <p:nvPicPr>
          <p:cNvPr id="148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92244" y="5913276"/>
            <a:ext cx="484053" cy="396043"/>
          </a:xfrm>
          <a:prstGeom prst="rect">
            <a:avLst/>
          </a:prstGeom>
          <a:noFill/>
        </p:spPr>
      </p:pic>
      <p:cxnSp>
        <p:nvCxnSpPr>
          <p:cNvPr id="149" name="Straight Connector 14"/>
          <p:cNvCxnSpPr>
            <a:stCxn id="145" idx="0"/>
            <a:endCxn id="144" idx="1"/>
          </p:cNvCxnSpPr>
          <p:nvPr/>
        </p:nvCxnSpPr>
        <p:spPr bwMode="auto">
          <a:xfrm flipV="1">
            <a:off x="7194122" y="4365104"/>
            <a:ext cx="486054" cy="54006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"/>
          <p:cNvCxnSpPr>
            <a:stCxn id="146" idx="0"/>
            <a:endCxn id="144" idx="3"/>
          </p:cNvCxnSpPr>
          <p:nvPr/>
        </p:nvCxnSpPr>
        <p:spPr bwMode="auto">
          <a:xfrm flipH="1" flipV="1">
            <a:off x="8120225" y="4365104"/>
            <a:ext cx="406045" cy="54006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4"/>
          <p:cNvCxnSpPr>
            <a:stCxn id="147" idx="0"/>
            <a:endCxn id="145" idx="2"/>
          </p:cNvCxnSpPr>
          <p:nvPr/>
        </p:nvCxnSpPr>
        <p:spPr bwMode="auto">
          <a:xfrm flipH="1" flipV="1">
            <a:off x="7194122" y="5288115"/>
            <a:ext cx="8001" cy="62516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4"/>
          <p:cNvCxnSpPr>
            <a:stCxn id="148" idx="0"/>
            <a:endCxn id="146" idx="2"/>
          </p:cNvCxnSpPr>
          <p:nvPr/>
        </p:nvCxnSpPr>
        <p:spPr bwMode="auto">
          <a:xfrm flipH="1" flipV="1">
            <a:off x="8526270" y="5288115"/>
            <a:ext cx="8001" cy="62516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4"/>
          <p:cNvCxnSpPr>
            <a:endCxn id="146" idx="1"/>
          </p:cNvCxnSpPr>
          <p:nvPr/>
        </p:nvCxnSpPr>
        <p:spPr bwMode="auto">
          <a:xfrm flipV="1">
            <a:off x="7428148" y="5096640"/>
            <a:ext cx="864096" cy="81663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矩形 26"/>
          <p:cNvSpPr/>
          <p:nvPr/>
        </p:nvSpPr>
        <p:spPr bwMode="auto">
          <a:xfrm>
            <a:off x="8328248" y="4257092"/>
            <a:ext cx="144016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b="1" dirty="0">
                <a:latin typeface="+mn-ea"/>
                <a:ea typeface="+mn-ea"/>
              </a:rPr>
              <a:t>IPv6</a:t>
            </a:r>
            <a:r>
              <a:rPr lang="zh-CN" altLang="en-US" sz="1400" b="1" dirty="0">
                <a:latin typeface="+mn-ea"/>
                <a:ea typeface="+mn-ea"/>
              </a:rPr>
              <a:t>逻辑拓扑</a:t>
            </a:r>
            <a:endParaRPr lang="en-US" altLang="zh-CN" sz="1400" b="1" dirty="0">
              <a:latin typeface="+mn-ea"/>
              <a:ea typeface="+mn-ea"/>
            </a:endParaRPr>
          </a:p>
        </p:txBody>
      </p:sp>
      <p:pic>
        <p:nvPicPr>
          <p:cNvPr id="156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0174" y="1628800"/>
            <a:ext cx="440049" cy="360040"/>
          </a:xfrm>
          <a:prstGeom prst="rect">
            <a:avLst/>
          </a:prstGeom>
          <a:noFill/>
        </p:spPr>
      </p:pic>
      <p:pic>
        <p:nvPicPr>
          <p:cNvPr id="157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0094" y="2348880"/>
            <a:ext cx="468052" cy="382951"/>
          </a:xfrm>
          <a:prstGeom prst="rect">
            <a:avLst/>
          </a:prstGeom>
          <a:noFill/>
        </p:spPr>
      </p:pic>
      <p:pic>
        <p:nvPicPr>
          <p:cNvPr id="158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2242" y="2348880"/>
            <a:ext cx="468052" cy="382951"/>
          </a:xfrm>
          <a:prstGeom prst="rect">
            <a:avLst/>
          </a:prstGeom>
          <a:noFill/>
        </p:spPr>
      </p:pic>
      <p:pic>
        <p:nvPicPr>
          <p:cNvPr id="159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4092" y="3356992"/>
            <a:ext cx="484054" cy="396044"/>
          </a:xfrm>
          <a:prstGeom prst="rect">
            <a:avLst/>
          </a:prstGeom>
          <a:noFill/>
        </p:spPr>
      </p:pic>
      <p:pic>
        <p:nvPicPr>
          <p:cNvPr id="160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6240" y="3356992"/>
            <a:ext cx="484053" cy="396043"/>
          </a:xfrm>
          <a:prstGeom prst="rect">
            <a:avLst/>
          </a:prstGeom>
          <a:noFill/>
        </p:spPr>
      </p:pic>
      <p:cxnSp>
        <p:nvCxnSpPr>
          <p:cNvPr id="161" name="Straight Connector 14"/>
          <p:cNvCxnSpPr>
            <a:stCxn id="157" idx="0"/>
            <a:endCxn id="156" idx="1"/>
          </p:cNvCxnSpPr>
          <p:nvPr/>
        </p:nvCxnSpPr>
        <p:spPr bwMode="auto">
          <a:xfrm flipV="1">
            <a:off x="7174120" y="1808820"/>
            <a:ext cx="486054" cy="54006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4"/>
          <p:cNvCxnSpPr>
            <a:stCxn id="158" idx="0"/>
            <a:endCxn id="156" idx="3"/>
          </p:cNvCxnSpPr>
          <p:nvPr/>
        </p:nvCxnSpPr>
        <p:spPr bwMode="auto">
          <a:xfrm flipH="1" flipV="1">
            <a:off x="8100223" y="1808820"/>
            <a:ext cx="406045" cy="54006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4"/>
          <p:cNvCxnSpPr>
            <a:stCxn id="159" idx="0"/>
            <a:endCxn id="157" idx="2"/>
          </p:cNvCxnSpPr>
          <p:nvPr/>
        </p:nvCxnSpPr>
        <p:spPr bwMode="auto">
          <a:xfrm flipV="1">
            <a:off x="7166119" y="2731831"/>
            <a:ext cx="8001" cy="62516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4"/>
          <p:cNvCxnSpPr>
            <a:stCxn id="160" idx="0"/>
            <a:endCxn id="158" idx="2"/>
          </p:cNvCxnSpPr>
          <p:nvPr/>
        </p:nvCxnSpPr>
        <p:spPr bwMode="auto">
          <a:xfrm flipV="1">
            <a:off x="8498267" y="2731831"/>
            <a:ext cx="8001" cy="62516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4"/>
          <p:cNvCxnSpPr>
            <a:endCxn id="158" idx="1"/>
          </p:cNvCxnSpPr>
          <p:nvPr/>
        </p:nvCxnSpPr>
        <p:spPr bwMode="auto">
          <a:xfrm flipV="1">
            <a:off x="7392144" y="2540356"/>
            <a:ext cx="880098" cy="81663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矩形 26"/>
          <p:cNvSpPr/>
          <p:nvPr/>
        </p:nvSpPr>
        <p:spPr bwMode="auto">
          <a:xfrm>
            <a:off x="8308246" y="1700808"/>
            <a:ext cx="135215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b="1" dirty="0">
                <a:latin typeface="+mn-ea"/>
                <a:ea typeface="+mn-ea"/>
              </a:rPr>
              <a:t>IPv4</a:t>
            </a:r>
            <a:r>
              <a:rPr lang="zh-CN" altLang="en-US" sz="1400" b="1" dirty="0">
                <a:latin typeface="+mn-ea"/>
                <a:ea typeface="+mn-ea"/>
              </a:rPr>
              <a:t>逻辑拓扑</a:t>
            </a:r>
            <a:endParaRPr lang="en-US" altLang="zh-CN" sz="1400" b="1" dirty="0">
              <a:latin typeface="+mn-ea"/>
              <a:ea typeface="+mn-ea"/>
            </a:endParaRPr>
          </a:p>
        </p:txBody>
      </p:sp>
      <p:cxnSp>
        <p:nvCxnSpPr>
          <p:cNvPr id="187" name="直接箭头连接符 186"/>
          <p:cNvCxnSpPr/>
          <p:nvPr/>
        </p:nvCxnSpPr>
        <p:spPr bwMode="auto">
          <a:xfrm flipV="1">
            <a:off x="5051884" y="3032956"/>
            <a:ext cx="1620180" cy="9361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0" name="直接箭头连接符 199"/>
          <p:cNvCxnSpPr/>
          <p:nvPr/>
        </p:nvCxnSpPr>
        <p:spPr bwMode="auto">
          <a:xfrm>
            <a:off x="5159896" y="4401108"/>
            <a:ext cx="1512168" cy="8280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519076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</a:t>
            </a:r>
            <a:r>
              <a:rPr lang="zh-CN" altLang="en-US" dirty="0"/>
              <a:t>单拓扑缺点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283744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zh-CN" altLang="en-US" dirty="0">
                <a:latin typeface="+mn-ea"/>
              </a:rPr>
              <a:t>不足之处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 sz="2200" dirty="0">
                <a:latin typeface="+mn-ea"/>
              </a:rPr>
              <a:t>网络可维护性的需求在目前的运营商中越来越被重视，独立拓扑的维护网络，即带内维护网络的需求开始出现。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200" dirty="0">
                <a:latin typeface="+mn-ea"/>
              </a:rPr>
              <a:t>IS-IS</a:t>
            </a:r>
            <a:r>
              <a:rPr lang="zh-CN" altLang="en-US" sz="2200" dirty="0">
                <a:latin typeface="+mn-ea"/>
              </a:rPr>
              <a:t>为所有协议维护相同的</a:t>
            </a:r>
            <a:r>
              <a:rPr lang="en-US" altLang="zh-CN" sz="2200" dirty="0">
                <a:latin typeface="+mn-ea"/>
              </a:rPr>
              <a:t>SPT</a:t>
            </a:r>
            <a:r>
              <a:rPr lang="zh-CN" altLang="en-US" sz="2200" dirty="0">
                <a:latin typeface="+mn-ea"/>
              </a:rPr>
              <a:t>，这意味着</a:t>
            </a:r>
            <a:r>
              <a:rPr lang="en-US" altLang="zh-CN" sz="2200" dirty="0">
                <a:latin typeface="+mn-ea"/>
              </a:rPr>
              <a:t>IPv4</a:t>
            </a:r>
            <a:r>
              <a:rPr lang="zh-CN" altLang="en-US" sz="2200" dirty="0">
                <a:latin typeface="+mn-ea"/>
              </a:rPr>
              <a:t>和</a:t>
            </a:r>
            <a:r>
              <a:rPr lang="en-US" altLang="zh-CN" sz="2200" dirty="0">
                <a:latin typeface="+mn-ea"/>
              </a:rPr>
              <a:t>IPv6</a:t>
            </a:r>
            <a:r>
              <a:rPr lang="zh-CN" altLang="en-US" sz="2200" dirty="0">
                <a:latin typeface="+mn-ea"/>
              </a:rPr>
              <a:t>的拓扑必须一致</a:t>
            </a:r>
            <a:endParaRPr lang="en-US" altLang="zh-CN" sz="2200" dirty="0">
              <a:latin typeface="+mn-ea"/>
            </a:endParaRPr>
          </a:p>
          <a:p>
            <a:pPr marL="301625" lvl="1" indent="-301625">
              <a:lnSpc>
                <a:spcPct val="110000"/>
              </a:lnSpc>
              <a:buClr>
                <a:srgbClr val="808080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200" dirty="0">
                <a:latin typeface="+mn-ea"/>
              </a:rPr>
              <a:t>有什么问题？</a:t>
            </a:r>
          </a:p>
          <a:p>
            <a:pPr lvl="1">
              <a:lnSpc>
                <a:spcPct val="110000"/>
              </a:lnSpc>
              <a:defRPr/>
            </a:pPr>
            <a:r>
              <a:rPr lang="zh-CN" altLang="en-US" sz="2200" dirty="0">
                <a:latin typeface="+mn-ea"/>
              </a:rPr>
              <a:t>不适合分离拓扑的网络部署。</a:t>
            </a:r>
          </a:p>
          <a:p>
            <a:pPr lvl="1">
              <a:lnSpc>
                <a:spcPct val="110000"/>
              </a:lnSpc>
              <a:defRPr/>
            </a:pPr>
            <a:r>
              <a:rPr lang="zh-CN" altLang="en-US" sz="2200" dirty="0">
                <a:latin typeface="+mn-ea"/>
              </a:rPr>
              <a:t>为维护相同的拓扑，所有接口都必须同时运行</a:t>
            </a:r>
            <a:r>
              <a:rPr lang="en-US" altLang="zh-CN" sz="2200" dirty="0">
                <a:latin typeface="+mn-ea"/>
              </a:rPr>
              <a:t>IS-IS IPv4</a:t>
            </a:r>
            <a:r>
              <a:rPr lang="zh-CN" altLang="en-US" sz="2200" dirty="0">
                <a:latin typeface="+mn-ea"/>
              </a:rPr>
              <a:t>和</a:t>
            </a:r>
            <a:r>
              <a:rPr lang="en-US" altLang="zh-CN" sz="2200" dirty="0">
                <a:latin typeface="+mn-ea"/>
              </a:rPr>
              <a:t>IS-IS IPv6</a:t>
            </a:r>
            <a:r>
              <a:rPr lang="zh-CN" altLang="en-US" sz="2200" dirty="0">
                <a:latin typeface="+mn-ea"/>
              </a:rPr>
              <a:t>，部署不灵活。</a:t>
            </a:r>
          </a:p>
          <a:p>
            <a:pPr lvl="1">
              <a:lnSpc>
                <a:spcPct val="110000"/>
              </a:lnSpc>
              <a:defRPr/>
            </a:pPr>
            <a:r>
              <a:rPr lang="zh-CN" altLang="en-US" sz="2200" dirty="0">
                <a:latin typeface="+mn-ea"/>
              </a:rPr>
              <a:t>不能使用</a:t>
            </a:r>
            <a:r>
              <a:rPr lang="en-US" altLang="zh-CN" sz="2200" dirty="0">
                <a:latin typeface="+mn-ea"/>
              </a:rPr>
              <a:t>IPv4</a:t>
            </a:r>
            <a:r>
              <a:rPr lang="zh-CN" altLang="en-US" sz="2200" dirty="0">
                <a:latin typeface="+mn-ea"/>
              </a:rPr>
              <a:t>区域来链接不同的</a:t>
            </a:r>
            <a:r>
              <a:rPr lang="en-US" altLang="zh-CN" sz="2200" dirty="0">
                <a:latin typeface="+mn-ea"/>
              </a:rPr>
              <a:t>IPv6</a:t>
            </a:r>
            <a:r>
              <a:rPr lang="zh-CN" altLang="en-US" sz="2200" dirty="0">
                <a:latin typeface="+mn-ea"/>
              </a:rPr>
              <a:t>区域，否则</a:t>
            </a:r>
            <a:r>
              <a:rPr lang="en-US" altLang="zh-CN" sz="2200" dirty="0">
                <a:latin typeface="+mn-ea"/>
              </a:rPr>
              <a:t>IPv4</a:t>
            </a:r>
            <a:r>
              <a:rPr lang="zh-CN" altLang="en-US" sz="2200" dirty="0">
                <a:latin typeface="+mn-ea"/>
              </a:rPr>
              <a:t>区域会丢弃</a:t>
            </a:r>
            <a:r>
              <a:rPr lang="en-US" altLang="zh-CN" sz="2200" dirty="0">
                <a:latin typeface="+mn-ea"/>
              </a:rPr>
              <a:t>IPv6</a:t>
            </a:r>
            <a:r>
              <a:rPr lang="zh-CN" altLang="en-US" sz="2200" dirty="0">
                <a:latin typeface="+mn-ea"/>
              </a:rPr>
              <a:t>的流量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53330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IS-IS </a:t>
            </a:r>
            <a:r>
              <a:rPr lang="zh-CN" altLang="en-US" dirty="0">
                <a:latin typeface="+mn-ea"/>
                <a:ea typeface="+mn-ea"/>
              </a:rPr>
              <a:t>对</a:t>
            </a:r>
            <a:r>
              <a:rPr lang="en-US" altLang="zh-CN" dirty="0">
                <a:latin typeface="+mn-ea"/>
                <a:ea typeface="+mn-ea"/>
              </a:rPr>
              <a:t>MT</a:t>
            </a:r>
            <a:r>
              <a:rPr lang="zh-CN" altLang="en-US" dirty="0">
                <a:latin typeface="+mn-ea"/>
                <a:ea typeface="+mn-ea"/>
              </a:rPr>
              <a:t>多拓扑的支持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863364"/>
          </a:xfrm>
        </p:spPr>
        <p:txBody>
          <a:bodyPr/>
          <a:lstStyle/>
          <a:p>
            <a:r>
              <a:rPr lang="en-US" altLang="zh-CN" sz="1800" dirty="0"/>
              <a:t>MT</a:t>
            </a:r>
            <a:r>
              <a:rPr lang="zh-CN" altLang="en-US" sz="1800" dirty="0"/>
              <a:t>可以使</a:t>
            </a:r>
            <a:r>
              <a:rPr lang="en-US" altLang="zh-CN" sz="1800" dirty="0"/>
              <a:t>IS-IS</a:t>
            </a:r>
            <a:r>
              <a:rPr lang="zh-CN" altLang="en-US" sz="1800" dirty="0"/>
              <a:t>在一个路由域中维护多个拓扑</a:t>
            </a:r>
          </a:p>
          <a:p>
            <a:r>
              <a:rPr lang="zh-CN" altLang="en-US" sz="1800" dirty="0"/>
              <a:t>如果支持</a:t>
            </a:r>
            <a:r>
              <a:rPr lang="en-US" altLang="zh-CN" sz="1800" dirty="0"/>
              <a:t>MT</a:t>
            </a:r>
            <a:r>
              <a:rPr lang="zh-CN" altLang="en-US" sz="1800" dirty="0"/>
              <a:t>，</a:t>
            </a:r>
            <a:r>
              <a:rPr lang="en-US" altLang="zh-CN" sz="1800" dirty="0"/>
              <a:t>IS-IS</a:t>
            </a:r>
            <a:r>
              <a:rPr lang="zh-CN" altLang="en-US" sz="1800" dirty="0"/>
              <a:t>可以为</a:t>
            </a:r>
            <a:r>
              <a:rPr lang="en-US" altLang="zh-CN" sz="1800" dirty="0"/>
              <a:t>IPv4</a:t>
            </a:r>
            <a:r>
              <a:rPr lang="zh-CN" altLang="en-US" sz="1800" dirty="0"/>
              <a:t>和</a:t>
            </a:r>
            <a:r>
              <a:rPr lang="en-US" altLang="zh-CN" sz="1800" dirty="0"/>
              <a:t>IPv6</a:t>
            </a:r>
            <a:r>
              <a:rPr lang="zh-CN" altLang="en-US" sz="1800" dirty="0"/>
              <a:t>维护分离的拓扑</a:t>
            </a:r>
          </a:p>
          <a:p>
            <a:pPr marL="301625" lvl="1" indent="-301625">
              <a:buClr>
                <a:srgbClr val="808080"/>
              </a:buClr>
              <a:buSzPct val="60000"/>
              <a:buFont typeface="Wingdings" pitchFamily="2" charset="2"/>
              <a:buChar char="l"/>
            </a:pPr>
            <a:r>
              <a:rPr lang="zh-CN" altLang="en-US" sz="1800" dirty="0"/>
              <a:t>重要的是，使用</a:t>
            </a:r>
            <a:r>
              <a:rPr lang="en-US" altLang="zh-CN" sz="1800" dirty="0"/>
              <a:t>MT</a:t>
            </a:r>
            <a:r>
              <a:rPr lang="zh-CN" altLang="en-US" sz="1800" dirty="0"/>
              <a:t>，</a:t>
            </a:r>
            <a:r>
              <a:rPr lang="en-US" altLang="zh-CN" sz="1800" dirty="0"/>
              <a:t>IPv4</a:t>
            </a:r>
            <a:r>
              <a:rPr lang="zh-CN" altLang="en-US" sz="1800" dirty="0"/>
              <a:t>和</a:t>
            </a:r>
            <a:r>
              <a:rPr lang="en-US" altLang="zh-CN" sz="1800" dirty="0"/>
              <a:t>IPv6</a:t>
            </a:r>
            <a:r>
              <a:rPr lang="zh-CN" altLang="en-US" sz="1800" dirty="0"/>
              <a:t>的拓扑就不需要一样了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766" y="3212976"/>
            <a:ext cx="440049" cy="360040"/>
          </a:xfrm>
          <a:prstGeom prst="rect">
            <a:avLst/>
          </a:prstGeom>
          <a:noFill/>
        </p:spPr>
      </p:pic>
      <p:pic>
        <p:nvPicPr>
          <p:cNvPr id="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9674" y="3933056"/>
            <a:ext cx="468052" cy="382951"/>
          </a:xfrm>
          <a:prstGeom prst="rect">
            <a:avLst/>
          </a:prstGeom>
          <a:noFill/>
        </p:spPr>
      </p:pic>
      <p:pic>
        <p:nvPicPr>
          <p:cNvPr id="6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3850" y="3933056"/>
            <a:ext cx="468052" cy="382951"/>
          </a:xfrm>
          <a:prstGeom prst="rect">
            <a:avLst/>
          </a:prstGeom>
          <a:noFill/>
        </p:spPr>
      </p:pic>
      <p:pic>
        <p:nvPicPr>
          <p:cNvPr id="7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672" y="5049180"/>
            <a:ext cx="484054" cy="396044"/>
          </a:xfrm>
          <a:prstGeom prst="rect">
            <a:avLst/>
          </a:prstGeom>
          <a:noFill/>
        </p:spPr>
      </p:pic>
      <p:pic>
        <p:nvPicPr>
          <p:cNvPr id="8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7849" y="5049180"/>
            <a:ext cx="484053" cy="396043"/>
          </a:xfrm>
          <a:prstGeom prst="rect">
            <a:avLst/>
          </a:prstGeom>
          <a:noFill/>
        </p:spPr>
      </p:pic>
      <p:cxnSp>
        <p:nvCxnSpPr>
          <p:cNvPr id="9" name="Straight Connector 14"/>
          <p:cNvCxnSpPr>
            <a:stCxn id="5" idx="0"/>
            <a:endCxn id="4" idx="1"/>
          </p:cNvCxnSpPr>
          <p:nvPr/>
        </p:nvCxnSpPr>
        <p:spPr bwMode="auto">
          <a:xfrm flipV="1">
            <a:off x="3393700" y="3392996"/>
            <a:ext cx="594066" cy="54006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4"/>
          <p:cNvCxnSpPr>
            <a:stCxn id="6" idx="0"/>
            <a:endCxn id="4" idx="3"/>
          </p:cNvCxnSpPr>
          <p:nvPr/>
        </p:nvCxnSpPr>
        <p:spPr bwMode="auto">
          <a:xfrm flipH="1" flipV="1">
            <a:off x="4427815" y="3392996"/>
            <a:ext cx="550061" cy="54006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4"/>
          <p:cNvCxnSpPr>
            <a:stCxn id="7" idx="0"/>
            <a:endCxn id="5" idx="2"/>
          </p:cNvCxnSpPr>
          <p:nvPr/>
        </p:nvCxnSpPr>
        <p:spPr bwMode="auto">
          <a:xfrm flipV="1">
            <a:off x="3385699" y="4316007"/>
            <a:ext cx="8001" cy="73317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4"/>
          <p:cNvCxnSpPr>
            <a:stCxn id="8" idx="0"/>
            <a:endCxn id="6" idx="2"/>
          </p:cNvCxnSpPr>
          <p:nvPr/>
        </p:nvCxnSpPr>
        <p:spPr bwMode="auto">
          <a:xfrm flipV="1">
            <a:off x="4969876" y="4316007"/>
            <a:ext cx="8000" cy="73317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14"/>
          <p:cNvCxnSpPr>
            <a:stCxn id="7" idx="3"/>
            <a:endCxn id="8" idx="1"/>
          </p:cNvCxnSpPr>
          <p:nvPr/>
        </p:nvCxnSpPr>
        <p:spPr bwMode="auto">
          <a:xfrm>
            <a:off x="3627726" y="5247202"/>
            <a:ext cx="1100123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14"/>
          <p:cNvCxnSpPr>
            <a:endCxn id="6" idx="1"/>
          </p:cNvCxnSpPr>
          <p:nvPr/>
        </p:nvCxnSpPr>
        <p:spPr bwMode="auto">
          <a:xfrm flipV="1">
            <a:off x="3627726" y="4124532"/>
            <a:ext cx="1116124" cy="9246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矩形 26"/>
          <p:cNvSpPr/>
          <p:nvPr/>
        </p:nvSpPr>
        <p:spPr bwMode="auto">
          <a:xfrm>
            <a:off x="4635838" y="3284984"/>
            <a:ext cx="72008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b="1" dirty="0">
                <a:latin typeface="+mn-ea"/>
                <a:ea typeface="+mn-ea"/>
              </a:rPr>
              <a:t>Root</a:t>
            </a:r>
          </a:p>
        </p:txBody>
      </p:sp>
      <p:sp>
        <p:nvSpPr>
          <p:cNvPr id="78" name="矩形 26"/>
          <p:cNvSpPr/>
          <p:nvPr/>
        </p:nvSpPr>
        <p:spPr bwMode="auto">
          <a:xfrm>
            <a:off x="3647728" y="5481228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1400" b="1" dirty="0">
                <a:latin typeface="+mn-ea"/>
                <a:ea typeface="+mn-ea"/>
              </a:rPr>
              <a:t>物理拓扑</a:t>
            </a:r>
            <a:endParaRPr lang="en-US" altLang="zh-CN" sz="1400" b="1" dirty="0">
              <a:latin typeface="+mn-ea"/>
              <a:ea typeface="+mn-ea"/>
            </a:endParaRPr>
          </a:p>
        </p:txBody>
      </p:sp>
      <p:pic>
        <p:nvPicPr>
          <p:cNvPr id="14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4252" y="4185084"/>
            <a:ext cx="440049" cy="360040"/>
          </a:xfrm>
          <a:prstGeom prst="rect">
            <a:avLst/>
          </a:prstGeom>
          <a:noFill/>
        </p:spPr>
      </p:pic>
      <p:pic>
        <p:nvPicPr>
          <p:cNvPr id="14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4172" y="4905164"/>
            <a:ext cx="468052" cy="382951"/>
          </a:xfrm>
          <a:prstGeom prst="rect">
            <a:avLst/>
          </a:prstGeom>
          <a:noFill/>
        </p:spPr>
      </p:pic>
      <p:pic>
        <p:nvPicPr>
          <p:cNvPr id="146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4905164"/>
            <a:ext cx="468052" cy="382951"/>
          </a:xfrm>
          <a:prstGeom prst="rect">
            <a:avLst/>
          </a:prstGeom>
          <a:noFill/>
        </p:spPr>
      </p:pic>
      <p:pic>
        <p:nvPicPr>
          <p:cNvPr id="147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4172" y="5913276"/>
            <a:ext cx="484054" cy="396044"/>
          </a:xfrm>
          <a:prstGeom prst="rect">
            <a:avLst/>
          </a:prstGeom>
          <a:noFill/>
        </p:spPr>
      </p:pic>
      <p:pic>
        <p:nvPicPr>
          <p:cNvPr id="148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5913276"/>
            <a:ext cx="484053" cy="396043"/>
          </a:xfrm>
          <a:prstGeom prst="rect">
            <a:avLst/>
          </a:prstGeom>
          <a:noFill/>
        </p:spPr>
      </p:pic>
      <p:cxnSp>
        <p:nvCxnSpPr>
          <p:cNvPr id="149" name="Straight Connector 14"/>
          <p:cNvCxnSpPr>
            <a:stCxn id="145" idx="0"/>
            <a:endCxn id="144" idx="1"/>
          </p:cNvCxnSpPr>
          <p:nvPr/>
        </p:nvCxnSpPr>
        <p:spPr bwMode="auto">
          <a:xfrm flipV="1">
            <a:off x="7878198" y="4365104"/>
            <a:ext cx="486054" cy="54006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"/>
          <p:cNvCxnSpPr>
            <a:stCxn id="146" idx="0"/>
            <a:endCxn id="144" idx="3"/>
          </p:cNvCxnSpPr>
          <p:nvPr/>
        </p:nvCxnSpPr>
        <p:spPr bwMode="auto">
          <a:xfrm flipH="1" flipV="1">
            <a:off x="8804301" y="4365104"/>
            <a:ext cx="406045" cy="54006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4"/>
          <p:cNvCxnSpPr>
            <a:stCxn id="147" idx="0"/>
            <a:endCxn id="145" idx="2"/>
          </p:cNvCxnSpPr>
          <p:nvPr/>
        </p:nvCxnSpPr>
        <p:spPr bwMode="auto">
          <a:xfrm flipH="1" flipV="1">
            <a:off x="7878198" y="5288115"/>
            <a:ext cx="8001" cy="62516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4"/>
          <p:cNvCxnSpPr>
            <a:stCxn id="147" idx="3"/>
            <a:endCxn id="148" idx="1"/>
          </p:cNvCxnSpPr>
          <p:nvPr/>
        </p:nvCxnSpPr>
        <p:spPr bwMode="auto">
          <a:xfrm>
            <a:off x="8128226" y="6111298"/>
            <a:ext cx="848094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矩形 26"/>
          <p:cNvSpPr/>
          <p:nvPr/>
        </p:nvSpPr>
        <p:spPr bwMode="auto">
          <a:xfrm>
            <a:off x="9012324" y="4257092"/>
            <a:ext cx="133214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b="1" dirty="0">
                <a:latin typeface="+mn-ea"/>
                <a:ea typeface="+mn-ea"/>
              </a:rPr>
              <a:t>IPv6</a:t>
            </a:r>
            <a:r>
              <a:rPr lang="zh-CN" altLang="en-US" sz="1400" b="1" dirty="0">
                <a:latin typeface="+mn-ea"/>
                <a:ea typeface="+mn-ea"/>
              </a:rPr>
              <a:t>逻辑拓扑</a:t>
            </a:r>
            <a:endParaRPr lang="en-US" altLang="zh-CN" sz="1400" b="1" dirty="0">
              <a:latin typeface="+mn-ea"/>
              <a:ea typeface="+mn-ea"/>
            </a:endParaRPr>
          </a:p>
        </p:txBody>
      </p:sp>
      <p:pic>
        <p:nvPicPr>
          <p:cNvPr id="156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0256" y="1628800"/>
            <a:ext cx="440049" cy="360040"/>
          </a:xfrm>
          <a:prstGeom prst="rect">
            <a:avLst/>
          </a:prstGeom>
          <a:noFill/>
        </p:spPr>
      </p:pic>
      <p:pic>
        <p:nvPicPr>
          <p:cNvPr id="157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0176" y="2348880"/>
            <a:ext cx="468052" cy="382951"/>
          </a:xfrm>
          <a:prstGeom prst="rect">
            <a:avLst/>
          </a:prstGeom>
          <a:noFill/>
        </p:spPr>
      </p:pic>
      <p:pic>
        <p:nvPicPr>
          <p:cNvPr id="158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12324" y="2348880"/>
            <a:ext cx="468052" cy="382951"/>
          </a:xfrm>
          <a:prstGeom prst="rect">
            <a:avLst/>
          </a:prstGeom>
          <a:noFill/>
        </p:spPr>
      </p:pic>
      <p:pic>
        <p:nvPicPr>
          <p:cNvPr id="159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4174" y="3356992"/>
            <a:ext cx="484054" cy="396044"/>
          </a:xfrm>
          <a:prstGeom prst="rect">
            <a:avLst/>
          </a:prstGeom>
          <a:noFill/>
        </p:spPr>
      </p:pic>
      <p:pic>
        <p:nvPicPr>
          <p:cNvPr id="160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6322" y="3356992"/>
            <a:ext cx="484053" cy="396043"/>
          </a:xfrm>
          <a:prstGeom prst="rect">
            <a:avLst/>
          </a:prstGeom>
          <a:noFill/>
        </p:spPr>
      </p:pic>
      <p:cxnSp>
        <p:nvCxnSpPr>
          <p:cNvPr id="161" name="Straight Connector 14"/>
          <p:cNvCxnSpPr>
            <a:stCxn id="157" idx="0"/>
            <a:endCxn id="156" idx="1"/>
          </p:cNvCxnSpPr>
          <p:nvPr/>
        </p:nvCxnSpPr>
        <p:spPr bwMode="auto">
          <a:xfrm flipV="1">
            <a:off x="7914202" y="1808820"/>
            <a:ext cx="486054" cy="54006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4"/>
          <p:cNvCxnSpPr>
            <a:stCxn id="158" idx="0"/>
            <a:endCxn id="156" idx="3"/>
          </p:cNvCxnSpPr>
          <p:nvPr/>
        </p:nvCxnSpPr>
        <p:spPr bwMode="auto">
          <a:xfrm flipH="1" flipV="1">
            <a:off x="8840305" y="1808820"/>
            <a:ext cx="406045" cy="54006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4"/>
          <p:cNvCxnSpPr>
            <a:stCxn id="159" idx="0"/>
            <a:endCxn id="157" idx="2"/>
          </p:cNvCxnSpPr>
          <p:nvPr/>
        </p:nvCxnSpPr>
        <p:spPr bwMode="auto">
          <a:xfrm flipV="1">
            <a:off x="7906201" y="2731831"/>
            <a:ext cx="8001" cy="62516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4"/>
          <p:cNvCxnSpPr>
            <a:stCxn id="160" idx="0"/>
            <a:endCxn id="158" idx="2"/>
          </p:cNvCxnSpPr>
          <p:nvPr/>
        </p:nvCxnSpPr>
        <p:spPr bwMode="auto">
          <a:xfrm flipV="1">
            <a:off x="9238349" y="2731831"/>
            <a:ext cx="8001" cy="62516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4"/>
          <p:cNvCxnSpPr>
            <a:endCxn id="158" idx="1"/>
          </p:cNvCxnSpPr>
          <p:nvPr/>
        </p:nvCxnSpPr>
        <p:spPr bwMode="auto">
          <a:xfrm flipV="1">
            <a:off x="8132226" y="2540356"/>
            <a:ext cx="880098" cy="81663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矩形 26"/>
          <p:cNvSpPr/>
          <p:nvPr/>
        </p:nvSpPr>
        <p:spPr bwMode="auto">
          <a:xfrm>
            <a:off x="9048328" y="1700808"/>
            <a:ext cx="133214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b="1" dirty="0">
                <a:latin typeface="+mn-ea"/>
                <a:ea typeface="+mn-ea"/>
              </a:rPr>
              <a:t>IPv4</a:t>
            </a:r>
            <a:r>
              <a:rPr lang="zh-CN" altLang="en-US" sz="1400" b="1" dirty="0">
                <a:latin typeface="+mn-ea"/>
                <a:ea typeface="+mn-ea"/>
              </a:rPr>
              <a:t>逻辑拓扑</a:t>
            </a:r>
            <a:endParaRPr lang="en-US" altLang="zh-CN" sz="1400" b="1" dirty="0">
              <a:latin typeface="+mn-ea"/>
              <a:ea typeface="+mn-ea"/>
            </a:endParaRPr>
          </a:p>
        </p:txBody>
      </p:sp>
      <p:cxnSp>
        <p:nvCxnSpPr>
          <p:cNvPr id="187" name="直接箭头连接符 186"/>
          <p:cNvCxnSpPr/>
          <p:nvPr/>
        </p:nvCxnSpPr>
        <p:spPr bwMode="auto">
          <a:xfrm flipV="1">
            <a:off x="5591944" y="3032956"/>
            <a:ext cx="1620180" cy="9361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0" name="直接箭头连接符 199"/>
          <p:cNvCxnSpPr/>
          <p:nvPr/>
        </p:nvCxnSpPr>
        <p:spPr bwMode="auto">
          <a:xfrm>
            <a:off x="5663952" y="4401108"/>
            <a:ext cx="1512168" cy="8280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519076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MT(</a:t>
            </a:r>
            <a:r>
              <a:rPr lang="zh-CN" altLang="en-US" dirty="0"/>
              <a:t>多拓扑</a:t>
            </a:r>
            <a:r>
              <a:rPr lang="en-US" altLang="en-US" dirty="0"/>
              <a:t>)：</a:t>
            </a:r>
            <a:r>
              <a:rPr lang="en-US" altLang="en-US" dirty="0" err="1"/>
              <a:t>分离的拓扑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808080"/>
              </a:buClr>
            </a:pPr>
            <a:r>
              <a:rPr lang="en-US" altLang="zh-CN" dirty="0">
                <a:latin typeface="+mn-ea"/>
              </a:rPr>
              <a:t>ISIS</a:t>
            </a:r>
            <a:r>
              <a:rPr lang="zh-CN" altLang="en-US" dirty="0">
                <a:latin typeface="+mn-ea"/>
              </a:rPr>
              <a:t>路由协议主要可以分为以下几个方面：</a:t>
            </a:r>
          </a:p>
          <a:p>
            <a:pPr marL="758825" lvl="1" indent="-301625">
              <a:buSzPct val="60000"/>
            </a:pPr>
            <a:r>
              <a:rPr lang="zh-CN" altLang="en-US" sz="2200" dirty="0">
                <a:latin typeface="+mn-ea"/>
              </a:rPr>
              <a:t>邻居的建立，</a:t>
            </a:r>
            <a:endParaRPr lang="en-US" altLang="zh-CN" sz="2200" dirty="0">
              <a:latin typeface="+mn-ea"/>
            </a:endParaRPr>
          </a:p>
          <a:p>
            <a:pPr marL="758825" lvl="1" indent="-301625">
              <a:buSzPct val="60000"/>
            </a:pPr>
            <a:r>
              <a:rPr lang="zh-CN" altLang="en-US" sz="2200" dirty="0">
                <a:latin typeface="+mn-ea"/>
              </a:rPr>
              <a:t>路由可达（</a:t>
            </a:r>
            <a:r>
              <a:rPr lang="en-US" altLang="zh-CN" sz="2200" dirty="0">
                <a:latin typeface="+mn-ea"/>
              </a:rPr>
              <a:t>Prefix Reachable</a:t>
            </a:r>
            <a:r>
              <a:rPr lang="zh-CN" altLang="en-US" sz="2200" dirty="0">
                <a:latin typeface="+mn-ea"/>
              </a:rPr>
              <a:t>）与路由器可达（</a:t>
            </a:r>
            <a:r>
              <a:rPr lang="en-US" altLang="zh-CN" sz="2200" dirty="0">
                <a:latin typeface="+mn-ea"/>
              </a:rPr>
              <a:t>IS Reachable</a:t>
            </a:r>
            <a:r>
              <a:rPr lang="zh-CN" altLang="en-US" sz="2200" dirty="0">
                <a:latin typeface="+mn-ea"/>
              </a:rPr>
              <a:t>）的发布，</a:t>
            </a:r>
            <a:endParaRPr lang="en-US" altLang="zh-CN" sz="2200" dirty="0">
              <a:latin typeface="+mn-ea"/>
            </a:endParaRPr>
          </a:p>
          <a:p>
            <a:pPr marL="758825" lvl="1" indent="-301625">
              <a:buSzPct val="60000"/>
            </a:pPr>
            <a:r>
              <a:rPr lang="en-US" altLang="zh-CN" sz="2200" dirty="0">
                <a:latin typeface="+mn-ea"/>
              </a:rPr>
              <a:t>SPF</a:t>
            </a:r>
            <a:r>
              <a:rPr lang="zh-CN" altLang="en-US" sz="2200" dirty="0">
                <a:latin typeface="+mn-ea"/>
              </a:rPr>
              <a:t>计算以及路由计算。</a:t>
            </a:r>
            <a:endParaRPr lang="en-US" altLang="zh-CN" sz="2200" dirty="0">
              <a:latin typeface="+mn-ea"/>
            </a:endParaRPr>
          </a:p>
          <a:p>
            <a:pPr>
              <a:buClr>
                <a:srgbClr val="808080"/>
              </a:buClr>
            </a:pPr>
            <a:r>
              <a:rPr lang="zh-CN" altLang="en-US" dirty="0">
                <a:latin typeface="+mn-ea"/>
              </a:rPr>
              <a:t>为了达到多拓扑的相互隔离，以上几个方面均要求携带</a:t>
            </a:r>
            <a:r>
              <a:rPr lang="en-US" altLang="zh-CN" dirty="0">
                <a:latin typeface="+mn-ea"/>
              </a:rPr>
              <a:t>MT</a:t>
            </a:r>
            <a:r>
              <a:rPr lang="zh-CN" altLang="en-US" dirty="0">
                <a:latin typeface="+mn-ea"/>
              </a:rPr>
              <a:t>参数以满足这一要求（</a:t>
            </a:r>
            <a:r>
              <a:rPr lang="en-US" altLang="zh-CN" dirty="0">
                <a:latin typeface="+mn-ea"/>
              </a:rPr>
              <a:t>SPF</a:t>
            </a:r>
            <a:r>
              <a:rPr lang="zh-CN" altLang="en-US" dirty="0">
                <a:latin typeface="+mn-ea"/>
              </a:rPr>
              <a:t>计算与路由计算在路由器内识别完成）。</a:t>
            </a:r>
          </a:p>
          <a:p>
            <a:pPr>
              <a:buClr>
                <a:srgbClr val="808080"/>
              </a:buClr>
            </a:pPr>
            <a:r>
              <a:rPr lang="zh-CN" altLang="en-US" dirty="0">
                <a:latin typeface="+mn-ea"/>
              </a:rPr>
              <a:t>于是，</a:t>
            </a:r>
            <a:r>
              <a:rPr lang="en-US" altLang="zh-CN" dirty="0">
                <a:latin typeface="+mn-ea"/>
              </a:rPr>
              <a:t>draft-ietf-isis-wg-multi-topology-11</a:t>
            </a:r>
            <a:r>
              <a:rPr lang="zh-CN" altLang="en-US" dirty="0">
                <a:latin typeface="+mn-ea"/>
              </a:rPr>
              <a:t>中定义了四种新的</a:t>
            </a:r>
            <a:r>
              <a:rPr lang="en-US" altLang="zh-CN" dirty="0">
                <a:latin typeface="+mn-ea"/>
              </a:rPr>
              <a:t>TLV</a:t>
            </a:r>
            <a:r>
              <a:rPr lang="zh-CN" altLang="en-US" dirty="0">
                <a:latin typeface="+mn-ea"/>
              </a:rPr>
              <a:t>分别满足以上过程，实现了通用环境下的</a:t>
            </a:r>
            <a:r>
              <a:rPr lang="en-US" altLang="zh-CN" dirty="0">
                <a:latin typeface="+mn-ea"/>
              </a:rPr>
              <a:t>ISIS MT</a:t>
            </a:r>
            <a:r>
              <a:rPr lang="zh-CN" altLang="en-US" dirty="0">
                <a:latin typeface="+mn-ea"/>
              </a:rPr>
              <a:t>的交互过程。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312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/>
              <a:t>ISIS</a:t>
            </a:r>
            <a:r>
              <a:rPr lang="zh-CN" altLang="en-US" b="1" dirty="0"/>
              <a:t>高级特性</a:t>
            </a:r>
            <a:endParaRPr lang="en-US" altLang="zh-CN" b="1" dirty="0"/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dirty="0"/>
              <a:t>ISIS</a:t>
            </a:r>
            <a:r>
              <a:rPr lang="zh-CN" altLang="en-US" dirty="0"/>
              <a:t>快速收敛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管理标记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 LSP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分片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路由过滤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ISISv6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基本原理与配置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双栈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应用案例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91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高级特性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/>
              <a:t>ISISv6</a:t>
            </a:r>
            <a:r>
              <a:rPr lang="zh-CN" altLang="en-US" b="1" dirty="0"/>
              <a:t>基本原理与配置</a:t>
            </a:r>
            <a:endParaRPr lang="en-US" altLang="zh-CN" b="1" dirty="0"/>
          </a:p>
          <a:p>
            <a:pPr lvl="1"/>
            <a:r>
              <a:rPr lang="en-US" altLang="zh-CN" dirty="0">
                <a:solidFill>
                  <a:srgbClr val="777777"/>
                </a:solidFill>
              </a:rPr>
              <a:t>ISIS </a:t>
            </a:r>
            <a:r>
              <a:rPr lang="zh-CN" altLang="en-US" dirty="0">
                <a:solidFill>
                  <a:srgbClr val="777777"/>
                </a:solidFill>
              </a:rPr>
              <a:t>协议扩展</a:t>
            </a:r>
            <a:endParaRPr lang="en-US" altLang="zh-CN" dirty="0">
              <a:solidFill>
                <a:srgbClr val="777777"/>
              </a:solidFill>
            </a:endParaRPr>
          </a:p>
          <a:p>
            <a:pPr lvl="1"/>
            <a:r>
              <a:rPr lang="en-US" altLang="zh-CN" dirty="0">
                <a:solidFill>
                  <a:srgbClr val="777777"/>
                </a:solidFill>
              </a:rPr>
              <a:t>ISIS ST</a:t>
            </a:r>
            <a:r>
              <a:rPr lang="zh-CN" altLang="en-US" dirty="0">
                <a:solidFill>
                  <a:srgbClr val="777777"/>
                </a:solidFill>
              </a:rPr>
              <a:t>和</a:t>
            </a:r>
            <a:r>
              <a:rPr lang="en-US" altLang="zh-CN" dirty="0">
                <a:solidFill>
                  <a:srgbClr val="777777"/>
                </a:solidFill>
              </a:rPr>
              <a:t>MT</a:t>
            </a: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dirty="0"/>
              <a:t>ISISv6</a:t>
            </a:r>
            <a:r>
              <a:rPr lang="zh-CN" altLang="en-US" dirty="0"/>
              <a:t>配置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双栈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应用案例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91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ea"/>
                <a:ea typeface="+mn-ea"/>
              </a:rPr>
              <a:t>ISISv6</a:t>
            </a:r>
            <a:r>
              <a:rPr lang="zh-CN" altLang="en-US" dirty="0">
                <a:latin typeface="+mn-ea"/>
                <a:ea typeface="+mn-ea"/>
              </a:rPr>
              <a:t>配置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967820"/>
          </a:xfrm>
        </p:spPr>
        <p:txBody>
          <a:bodyPr/>
          <a:lstStyle/>
          <a:p>
            <a:r>
              <a:rPr lang="zh-CN" altLang="en-US" dirty="0"/>
              <a:t>使能</a:t>
            </a:r>
            <a:r>
              <a:rPr lang="en-US" altLang="zh-CN" dirty="0"/>
              <a:t>ISIS</a:t>
            </a:r>
            <a:r>
              <a:rPr lang="zh-CN" altLang="en-US" dirty="0"/>
              <a:t>进程多拓扑：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接口上使能</a:t>
            </a:r>
            <a:r>
              <a:rPr lang="en-US" altLang="zh-CN" dirty="0"/>
              <a:t>ISIS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</a:t>
            </a:r>
            <a:r>
              <a:rPr lang="en-US" altLang="zh-CN" dirty="0"/>
              <a:t>ISIS</a:t>
            </a:r>
            <a:r>
              <a:rPr lang="zh-CN" altLang="en-US" dirty="0"/>
              <a:t>邻居关系：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</a:t>
            </a:r>
            <a:r>
              <a:rPr lang="en-US" altLang="zh-CN" dirty="0"/>
              <a:t>ISIS</a:t>
            </a:r>
            <a:r>
              <a:rPr lang="zh-CN" altLang="en-US" dirty="0"/>
              <a:t>路由：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343472" y="1808820"/>
            <a:ext cx="8308428" cy="567557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sp>
        <p:nvSpPr>
          <p:cNvPr id="5" name="矩形 13"/>
          <p:cNvSpPr/>
          <p:nvPr/>
        </p:nvSpPr>
        <p:spPr bwMode="auto">
          <a:xfrm>
            <a:off x="1343472" y="1880828"/>
            <a:ext cx="6084676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buClr>
                <a:srgbClr val="CC9900"/>
              </a:buClr>
            </a:pPr>
            <a:r>
              <a:rPr lang="it-IT" altLang="zh-CN" sz="2200" dirty="0">
                <a:latin typeface="+mn-ea"/>
                <a:ea typeface="+mn-ea"/>
                <a:cs typeface="Courier New" pitchFamily="49" charset="0"/>
              </a:rPr>
              <a:t>[</a:t>
            </a:r>
            <a:r>
              <a:rPr lang="en-US" altLang="zh-CN" sz="2200" dirty="0">
                <a:latin typeface="+mn-ea"/>
                <a:ea typeface="+mn-ea"/>
              </a:rPr>
              <a:t>Huawei-isis-1</a:t>
            </a:r>
            <a:r>
              <a:rPr lang="it-IT" altLang="zh-CN" sz="2200" dirty="0">
                <a:latin typeface="+mn-ea"/>
                <a:ea typeface="+mn-ea"/>
                <a:cs typeface="Courier New" pitchFamily="49" charset="0"/>
              </a:rPr>
              <a:t>]ipv6  enable topology ipv6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343472" y="2960948"/>
            <a:ext cx="8308428" cy="567557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sp>
        <p:nvSpPr>
          <p:cNvPr id="7" name="矩形 13"/>
          <p:cNvSpPr/>
          <p:nvPr/>
        </p:nvSpPr>
        <p:spPr bwMode="auto">
          <a:xfrm>
            <a:off x="1343472" y="3032956"/>
            <a:ext cx="6588732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buClr>
                <a:srgbClr val="CC9900"/>
              </a:buClr>
            </a:pPr>
            <a:r>
              <a:rPr lang="en-US" altLang="zh-CN" sz="2200" dirty="0">
                <a:latin typeface="+mn-ea"/>
                <a:ea typeface="+mn-ea"/>
              </a:rPr>
              <a:t>[</a:t>
            </a:r>
            <a:r>
              <a:rPr lang="en-US" altLang="zh-CN" sz="2200" dirty="0" err="1">
                <a:latin typeface="+mn-ea"/>
                <a:ea typeface="+mn-ea"/>
              </a:rPr>
              <a:t>Huawei-GigabitEthernetX</a:t>
            </a:r>
            <a:r>
              <a:rPr lang="en-US" altLang="zh-CN" sz="2200" dirty="0">
                <a:latin typeface="+mn-ea"/>
                <a:ea typeface="+mn-ea"/>
              </a:rPr>
              <a:t>/Y/Z]</a:t>
            </a:r>
            <a:r>
              <a:rPr lang="en-US" altLang="zh-CN" sz="2200" dirty="0" err="1">
                <a:latin typeface="+mn-ea"/>
                <a:ea typeface="+mn-ea"/>
              </a:rPr>
              <a:t>isis</a:t>
            </a:r>
            <a:r>
              <a:rPr lang="en-US" altLang="zh-CN" sz="2200" dirty="0">
                <a:latin typeface="+mn-ea"/>
                <a:ea typeface="+mn-ea"/>
              </a:rPr>
              <a:t> ipv6 enable 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343472" y="4005064"/>
            <a:ext cx="8308428" cy="567557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sp>
        <p:nvSpPr>
          <p:cNvPr id="9" name="矩形 13"/>
          <p:cNvSpPr/>
          <p:nvPr/>
        </p:nvSpPr>
        <p:spPr bwMode="auto">
          <a:xfrm>
            <a:off x="1127448" y="4077072"/>
            <a:ext cx="3672408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buClr>
                <a:srgbClr val="CC9900"/>
              </a:buClr>
            </a:pPr>
            <a:r>
              <a:rPr lang="en-US" altLang="zh-CN" sz="2200" dirty="0">
                <a:latin typeface="+mn-ea"/>
                <a:ea typeface="+mn-ea"/>
              </a:rPr>
              <a:t>[</a:t>
            </a:r>
            <a:r>
              <a:rPr lang="en-US" altLang="zh-CN" sz="2200" dirty="0" err="1">
                <a:latin typeface="+mn-ea"/>
                <a:ea typeface="+mn-ea"/>
              </a:rPr>
              <a:t>Huawei</a:t>
            </a:r>
            <a:r>
              <a:rPr lang="en-US" altLang="zh-CN" sz="2200" dirty="0">
                <a:latin typeface="+mn-ea"/>
                <a:ea typeface="+mn-ea"/>
              </a:rPr>
              <a:t>]</a:t>
            </a:r>
            <a:r>
              <a:rPr lang="en-US" altLang="zh-CN" sz="2200" dirty="0" err="1">
                <a:latin typeface="+mn-ea"/>
                <a:ea typeface="+mn-ea"/>
              </a:rPr>
              <a:t>dis</a:t>
            </a:r>
            <a:r>
              <a:rPr lang="en-US" altLang="zh-CN" sz="2200" dirty="0">
                <a:latin typeface="+mn-ea"/>
                <a:ea typeface="+mn-ea"/>
              </a:rPr>
              <a:t> </a:t>
            </a:r>
            <a:r>
              <a:rPr lang="en-US" altLang="zh-CN" sz="2200" dirty="0" err="1">
                <a:latin typeface="+mn-ea"/>
                <a:ea typeface="+mn-ea"/>
              </a:rPr>
              <a:t>isis</a:t>
            </a:r>
            <a:r>
              <a:rPr lang="en-US" altLang="zh-CN" sz="2200" dirty="0">
                <a:latin typeface="+mn-ea"/>
                <a:ea typeface="+mn-ea"/>
              </a:rPr>
              <a:t> peer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387972" y="5229200"/>
            <a:ext cx="8308428" cy="567557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sp>
        <p:nvSpPr>
          <p:cNvPr id="11" name="矩形 13"/>
          <p:cNvSpPr/>
          <p:nvPr/>
        </p:nvSpPr>
        <p:spPr bwMode="auto">
          <a:xfrm>
            <a:off x="1171948" y="5301208"/>
            <a:ext cx="3672408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buClr>
                <a:srgbClr val="CC9900"/>
              </a:buClr>
            </a:pPr>
            <a:r>
              <a:rPr lang="en-US" altLang="zh-CN" sz="2200" dirty="0">
                <a:latin typeface="+mn-ea"/>
                <a:ea typeface="+mn-ea"/>
              </a:rPr>
              <a:t>[</a:t>
            </a:r>
            <a:r>
              <a:rPr lang="en-US" altLang="zh-CN" sz="2200" dirty="0" err="1">
                <a:latin typeface="+mn-ea"/>
                <a:ea typeface="+mn-ea"/>
              </a:rPr>
              <a:t>Huawei</a:t>
            </a:r>
            <a:r>
              <a:rPr lang="en-US" altLang="zh-CN" sz="2200" dirty="0">
                <a:latin typeface="+mn-ea"/>
                <a:ea typeface="+mn-ea"/>
              </a:rPr>
              <a:t>]</a:t>
            </a:r>
            <a:r>
              <a:rPr lang="en-US" altLang="zh-CN" sz="2200" dirty="0" err="1">
                <a:latin typeface="+mn-ea"/>
                <a:ea typeface="+mn-ea"/>
              </a:rPr>
              <a:t>dis</a:t>
            </a:r>
            <a:r>
              <a:rPr lang="en-US" altLang="zh-CN" sz="2200" dirty="0">
                <a:latin typeface="+mn-ea"/>
                <a:ea typeface="+mn-ea"/>
              </a:rPr>
              <a:t> </a:t>
            </a:r>
            <a:r>
              <a:rPr lang="en-US" altLang="zh-CN" sz="2200" dirty="0" err="1">
                <a:latin typeface="+mn-ea"/>
                <a:ea typeface="+mn-ea"/>
              </a:rPr>
              <a:t>isis</a:t>
            </a:r>
            <a:r>
              <a:rPr lang="en-US" altLang="zh-CN" sz="2200" dirty="0">
                <a:latin typeface="+mn-ea"/>
                <a:ea typeface="+mn-ea"/>
              </a:rPr>
              <a:t> route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4860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高级特性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ISISv6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基本原理与配置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双栈</a:t>
            </a:r>
            <a:r>
              <a:rPr lang="en-US" altLang="zh-CN" b="1" dirty="0"/>
              <a:t>ISIS</a:t>
            </a:r>
            <a:r>
              <a:rPr lang="zh-CN" altLang="en-US" b="1" dirty="0"/>
              <a:t>应用案例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813491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ISIS</a:t>
            </a:r>
            <a:r>
              <a:rPr lang="zh-CN" altLang="en-US" dirty="0"/>
              <a:t>规划</a:t>
            </a:r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3707680"/>
          </a:xfrm>
        </p:spPr>
        <p:txBody>
          <a:bodyPr/>
          <a:lstStyle/>
          <a:p>
            <a:r>
              <a:rPr lang="en-US" altLang="zh-CN" sz="2000" b="1" dirty="0">
                <a:latin typeface="+mn-ea"/>
              </a:rPr>
              <a:t>NET</a:t>
            </a:r>
            <a:r>
              <a:rPr lang="zh-CN" altLang="zh-CN" sz="2000" b="1" dirty="0">
                <a:latin typeface="+mn-ea"/>
              </a:rPr>
              <a:t>（</a:t>
            </a:r>
            <a:r>
              <a:rPr lang="en-US" altLang="zh-CN" sz="2000" b="1" dirty="0">
                <a:latin typeface="+mn-ea"/>
              </a:rPr>
              <a:t>Network Entity Title</a:t>
            </a:r>
            <a:r>
              <a:rPr lang="zh-CN" altLang="zh-CN" sz="2000" b="1" dirty="0">
                <a:latin typeface="+mn-ea"/>
              </a:rPr>
              <a:t>）</a:t>
            </a:r>
            <a:r>
              <a:rPr lang="zh-CN" altLang="en-US" sz="2000" b="1" dirty="0">
                <a:latin typeface="+mn-ea"/>
              </a:rPr>
              <a:t>规划</a:t>
            </a:r>
            <a:endParaRPr lang="en-US" sz="2000" b="1" dirty="0">
              <a:latin typeface="+mn-ea"/>
            </a:endParaRPr>
          </a:p>
          <a:p>
            <a:r>
              <a:rPr lang="en-US" altLang="zh-CN" sz="2000" kern="100" dirty="0">
                <a:latin typeface="+mn-ea"/>
                <a:cs typeface="Arial" panose="020B0604020202020204" pitchFamily="34" charset="0"/>
              </a:rPr>
              <a:t>NET</a:t>
            </a:r>
            <a:r>
              <a:rPr lang="zh-CN" altLang="zh-CN" sz="2000" kern="100" dirty="0">
                <a:latin typeface="+mn-ea"/>
                <a:cs typeface="Arial" panose="020B0604020202020204" pitchFamily="34" charset="0"/>
              </a:rPr>
              <a:t>格式：</a:t>
            </a:r>
            <a:r>
              <a:rPr lang="en-US" altLang="zh-CN" sz="2000" kern="100" dirty="0">
                <a:latin typeface="+mn-ea"/>
                <a:cs typeface="Arial" panose="020B0604020202020204" pitchFamily="34" charset="0"/>
              </a:rPr>
              <a:t>AA.BBBB.CCCC.DDDD.SSSS.SSSS.SSSS.00</a:t>
            </a:r>
            <a:endParaRPr lang="zh-CN" altLang="en-US" sz="2000" dirty="0">
              <a:latin typeface="+mn-ea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sz="1800" kern="100" dirty="0">
                <a:latin typeface="+mn-ea"/>
                <a:cs typeface="Wingdings" panose="05000000000000000000" pitchFamily="2" charset="2"/>
              </a:rPr>
              <a:t>Area ID = AA.BBBB.CCCC.DDDD</a:t>
            </a:r>
            <a:endParaRPr lang="zh-CN" altLang="zh-CN" sz="1800" kern="100" dirty="0">
              <a:latin typeface="+mn-ea"/>
              <a:cs typeface="Wingdings" panose="05000000000000000000" pitchFamily="2" charset="2"/>
            </a:endParaRPr>
          </a:p>
          <a:p>
            <a:pPr marL="1257300" lvl="2" indent="-342900">
              <a:lnSpc>
                <a:spcPts val="1200"/>
              </a:lnSpc>
              <a:spcBef>
                <a:spcPts val="400"/>
              </a:spcBef>
              <a:spcAft>
                <a:spcPts val="400"/>
              </a:spcAft>
              <a:buSzPts val="800"/>
              <a:buFont typeface="Wingdings" pitchFamily="2" charset="2"/>
              <a:buChar char="p"/>
              <a:tabLst>
                <a:tab pos="1529715" algn="l"/>
              </a:tabLst>
            </a:pPr>
            <a:r>
              <a:rPr lang="en-US" altLang="zh-CN" sz="1600" kern="100" dirty="0">
                <a:latin typeface="+mn-ea"/>
                <a:cs typeface="Arial" panose="020B0604020202020204" pitchFamily="34" charset="0"/>
              </a:rPr>
              <a:t>AA</a:t>
            </a:r>
            <a:r>
              <a:rPr lang="zh-CN" altLang="zh-CN" sz="1600" kern="100" dirty="0">
                <a:latin typeface="+mn-ea"/>
                <a:cs typeface="Arial" panose="020B0604020202020204" pitchFamily="34" charset="0"/>
              </a:rPr>
              <a:t>：</a:t>
            </a:r>
            <a:r>
              <a:rPr lang="en-US" altLang="zh-CN" sz="1600" kern="100" dirty="0">
                <a:latin typeface="+mn-ea"/>
                <a:cs typeface="Arial" panose="020B0604020202020204" pitchFamily="34" charset="0"/>
              </a:rPr>
              <a:t>49</a:t>
            </a:r>
            <a:r>
              <a:rPr lang="zh-CN" altLang="zh-CN" sz="1600" kern="100" dirty="0">
                <a:latin typeface="+mn-ea"/>
                <a:cs typeface="Arial" panose="020B0604020202020204" pitchFamily="34" charset="0"/>
              </a:rPr>
              <a:t>，地址格式标识符</a:t>
            </a:r>
            <a:r>
              <a:rPr lang="en-US" altLang="zh-CN" sz="1600" kern="100" dirty="0">
                <a:latin typeface="+mn-ea"/>
                <a:cs typeface="Arial" panose="020B0604020202020204" pitchFamily="34" charset="0"/>
              </a:rPr>
              <a:t>AFI</a:t>
            </a:r>
            <a:r>
              <a:rPr lang="zh-CN" altLang="zh-CN" sz="1600" kern="100" dirty="0">
                <a:latin typeface="+mn-ea"/>
                <a:cs typeface="Arial" panose="020B0604020202020204" pitchFamily="34" charset="0"/>
              </a:rPr>
              <a:t>（</a:t>
            </a:r>
            <a:r>
              <a:rPr lang="en-US" altLang="zh-CN" sz="1600" kern="100" dirty="0">
                <a:latin typeface="+mn-ea"/>
                <a:cs typeface="Arial" panose="020B0604020202020204" pitchFamily="34" charset="0"/>
              </a:rPr>
              <a:t>AFI=49</a:t>
            </a:r>
            <a:r>
              <a:rPr lang="zh-CN" altLang="zh-CN" sz="1600" kern="100" dirty="0">
                <a:latin typeface="+mn-ea"/>
                <a:cs typeface="Arial" panose="020B0604020202020204" pitchFamily="34" charset="0"/>
              </a:rPr>
              <a:t>的地址为</a:t>
            </a:r>
            <a:r>
              <a:rPr lang="en-US" altLang="zh-CN" sz="1600" kern="100" dirty="0">
                <a:latin typeface="+mn-ea"/>
                <a:cs typeface="Arial" panose="020B0604020202020204" pitchFamily="34" charset="0"/>
              </a:rPr>
              <a:t>OSI</a:t>
            </a:r>
            <a:r>
              <a:rPr lang="zh-CN" altLang="zh-CN" sz="1600" kern="100" dirty="0">
                <a:latin typeface="+mn-ea"/>
                <a:cs typeface="Arial" panose="020B0604020202020204" pitchFamily="34" charset="0"/>
              </a:rPr>
              <a:t>协议的私有地址）</a:t>
            </a:r>
          </a:p>
          <a:p>
            <a:pPr marL="1257300" lvl="2" indent="-342900">
              <a:lnSpc>
                <a:spcPts val="1200"/>
              </a:lnSpc>
              <a:spcBef>
                <a:spcPts val="400"/>
              </a:spcBef>
              <a:spcAft>
                <a:spcPts val="400"/>
              </a:spcAft>
              <a:buSzPts val="800"/>
              <a:buFont typeface="Wingdings" pitchFamily="2" charset="2"/>
              <a:buChar char="p"/>
              <a:tabLst>
                <a:tab pos="1529715" algn="l"/>
              </a:tabLst>
            </a:pPr>
            <a:r>
              <a:rPr lang="en-US" altLang="zh-CN" sz="1600" kern="100" dirty="0">
                <a:latin typeface="+mn-ea"/>
                <a:cs typeface="Arial" panose="020B0604020202020204" pitchFamily="34" charset="0"/>
              </a:rPr>
              <a:t>BBBB</a:t>
            </a:r>
            <a:r>
              <a:rPr lang="zh-CN" altLang="zh-CN" sz="1600" kern="100" dirty="0">
                <a:latin typeface="+mn-ea"/>
                <a:cs typeface="Arial" panose="020B0604020202020204" pitchFamily="34" charset="0"/>
              </a:rPr>
              <a:t>：可以是国家编码，例如中国</a:t>
            </a:r>
            <a:r>
              <a:rPr lang="en-US" altLang="zh-CN" sz="1600" kern="100" dirty="0">
                <a:latin typeface="+mn-ea"/>
                <a:cs typeface="Arial" panose="020B0604020202020204" pitchFamily="34" charset="0"/>
              </a:rPr>
              <a:t>0086</a:t>
            </a:r>
            <a:endParaRPr lang="zh-CN" altLang="zh-CN" sz="1600" kern="100" dirty="0">
              <a:latin typeface="+mn-ea"/>
              <a:cs typeface="Arial" panose="020B0604020202020204" pitchFamily="34" charset="0"/>
            </a:endParaRPr>
          </a:p>
          <a:p>
            <a:pPr marL="1257300" lvl="2" indent="-342900">
              <a:lnSpc>
                <a:spcPts val="1200"/>
              </a:lnSpc>
              <a:spcBef>
                <a:spcPts val="400"/>
              </a:spcBef>
              <a:spcAft>
                <a:spcPts val="400"/>
              </a:spcAft>
              <a:buSzPts val="800"/>
              <a:buFont typeface="Wingdings" pitchFamily="2" charset="2"/>
              <a:buChar char="p"/>
              <a:tabLst>
                <a:tab pos="1529715" algn="l"/>
              </a:tabLst>
            </a:pPr>
            <a:r>
              <a:rPr lang="en-US" altLang="zh-CN" sz="1600" kern="100" dirty="0">
                <a:latin typeface="+mn-ea"/>
                <a:cs typeface="Arial" panose="020B0604020202020204" pitchFamily="34" charset="0"/>
              </a:rPr>
              <a:t>CCCC</a:t>
            </a:r>
            <a:r>
              <a:rPr lang="zh-CN" altLang="zh-CN" sz="1600" kern="100" dirty="0">
                <a:latin typeface="+mn-ea"/>
                <a:cs typeface="Arial" panose="020B0604020202020204" pitchFamily="34" charset="0"/>
              </a:rPr>
              <a:t>：可以是省编码，自己定义，例如辽宁省</a:t>
            </a:r>
            <a:r>
              <a:rPr lang="en-US" altLang="zh-CN" sz="1600" kern="100" dirty="0">
                <a:latin typeface="+mn-ea"/>
                <a:cs typeface="Arial" panose="020B0604020202020204" pitchFamily="34" charset="0"/>
              </a:rPr>
              <a:t>0003</a:t>
            </a:r>
            <a:endParaRPr lang="zh-CN" altLang="zh-CN" sz="1600" kern="100" dirty="0">
              <a:latin typeface="+mn-ea"/>
              <a:cs typeface="Arial" panose="020B0604020202020204" pitchFamily="34" charset="0"/>
            </a:endParaRPr>
          </a:p>
          <a:p>
            <a:pPr marL="1257300" lvl="2" indent="-342900">
              <a:lnSpc>
                <a:spcPts val="1200"/>
              </a:lnSpc>
              <a:spcBef>
                <a:spcPts val="400"/>
              </a:spcBef>
              <a:spcAft>
                <a:spcPts val="400"/>
              </a:spcAft>
              <a:buSzPts val="800"/>
              <a:buFont typeface="Wingdings" pitchFamily="2" charset="2"/>
              <a:buChar char="p"/>
              <a:tabLst>
                <a:tab pos="1529715" algn="l"/>
              </a:tabLst>
            </a:pPr>
            <a:r>
              <a:rPr lang="en-US" altLang="zh-CN" sz="1600" kern="100" dirty="0">
                <a:latin typeface="+mn-ea"/>
                <a:cs typeface="Arial" panose="020B0604020202020204" pitchFamily="34" charset="0"/>
              </a:rPr>
              <a:t>DDDD</a:t>
            </a:r>
            <a:r>
              <a:rPr lang="zh-CN" altLang="zh-CN" sz="1600" kern="100" dirty="0">
                <a:latin typeface="+mn-ea"/>
                <a:cs typeface="Arial" panose="020B0604020202020204" pitchFamily="34" charset="0"/>
              </a:rPr>
              <a:t>：可以是设备所在站点编码，自己定义，例如辽宁省大连站点</a:t>
            </a:r>
            <a:r>
              <a:rPr lang="en-US" altLang="zh-CN" sz="1600" kern="100" dirty="0">
                <a:latin typeface="+mn-ea"/>
                <a:cs typeface="Arial" panose="020B0604020202020204" pitchFamily="34" charset="0"/>
              </a:rPr>
              <a:t>3821</a:t>
            </a:r>
            <a:endParaRPr lang="zh-CN" altLang="en-US" sz="1800" dirty="0"/>
          </a:p>
          <a:p>
            <a:pPr lvl="1">
              <a:buFont typeface="Wingdings" pitchFamily="2" charset="2"/>
              <a:buChar char="l"/>
            </a:pPr>
            <a:r>
              <a:rPr lang="en-US" altLang="zh-CN" sz="1800" kern="100" dirty="0">
                <a:latin typeface="+mn-ea"/>
                <a:cs typeface="Wingdings" panose="05000000000000000000" pitchFamily="2" charset="2"/>
              </a:rPr>
              <a:t>System ID = SSSS.SSSS.SSSS</a:t>
            </a:r>
          </a:p>
          <a:p>
            <a:pPr marL="1257300" lvl="2" indent="-342900">
              <a:lnSpc>
                <a:spcPts val="1200"/>
              </a:lnSpc>
              <a:spcBef>
                <a:spcPts val="400"/>
              </a:spcBef>
              <a:spcAft>
                <a:spcPts val="400"/>
              </a:spcAft>
              <a:buSzPts val="800"/>
              <a:buFont typeface="Wingdings" pitchFamily="2" charset="2"/>
              <a:buChar char="p"/>
              <a:tabLst>
                <a:tab pos="1529715" algn="l"/>
              </a:tabLst>
            </a:pPr>
            <a:r>
              <a:rPr lang="zh-CN" altLang="zh-CN" sz="1600" kern="100" dirty="0">
                <a:latin typeface="+mn-ea"/>
                <a:cs typeface="Arial" panose="020B0604020202020204" pitchFamily="34" charset="0"/>
              </a:rPr>
              <a:t>业界通行的做法是通过设备</a:t>
            </a:r>
            <a:r>
              <a:rPr lang="en-US" altLang="zh-CN" sz="1600" kern="100" dirty="0">
                <a:latin typeface="+mn-ea"/>
                <a:cs typeface="Arial" panose="020B0604020202020204" pitchFamily="34" charset="0"/>
              </a:rPr>
              <a:t>Loopback0</a:t>
            </a:r>
            <a:r>
              <a:rPr lang="zh-CN" altLang="zh-CN" sz="1600" kern="100" dirty="0">
                <a:latin typeface="+mn-ea"/>
                <a:cs typeface="Arial" panose="020B0604020202020204" pitchFamily="34" charset="0"/>
              </a:rPr>
              <a:t>地址演绎，生成</a:t>
            </a:r>
            <a:r>
              <a:rPr lang="en-US" altLang="zh-CN" sz="1600" kern="100" dirty="0">
                <a:latin typeface="+mn-ea"/>
                <a:cs typeface="Arial" panose="020B0604020202020204" pitchFamily="34" charset="0"/>
              </a:rPr>
              <a:t>System ID</a:t>
            </a:r>
            <a:endParaRPr lang="zh-CN" altLang="zh-CN" sz="1600" kern="100" dirty="0">
              <a:latin typeface="+mn-ea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sz="1800" kern="100" dirty="0">
                <a:latin typeface="+mn-ea"/>
                <a:cs typeface="Wingdings" panose="05000000000000000000" pitchFamily="2" charset="2"/>
              </a:rPr>
              <a:t>NSEL</a:t>
            </a:r>
            <a:r>
              <a:rPr lang="zh-CN" altLang="zh-CN" sz="1800" kern="100" dirty="0">
                <a:latin typeface="+mn-ea"/>
                <a:cs typeface="Wingdings" panose="05000000000000000000" pitchFamily="2" charset="2"/>
              </a:rPr>
              <a:t>始终为</a:t>
            </a:r>
            <a:r>
              <a:rPr lang="en-US" altLang="zh-CN" sz="1800" kern="100" dirty="0">
                <a:latin typeface="+mn-ea"/>
                <a:cs typeface="Wingdings" panose="05000000000000000000" pitchFamily="2" charset="2"/>
              </a:rPr>
              <a:t>00</a:t>
            </a:r>
            <a:endParaRPr lang="en-US" altLang="zh-CN" sz="1800" dirty="0"/>
          </a:p>
          <a:p>
            <a:endParaRPr lang="en-US" sz="20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912285" y="4905164"/>
            <a:ext cx="1056004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分层分区域规划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fontAlgn="base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SzPts val="800"/>
              <a:buFont typeface="Wingdings" pitchFamily="2" charset="2"/>
              <a:buChar char="l"/>
              <a:tabLst>
                <a:tab pos="1350010" algn="l"/>
              </a:tabLst>
            </a:pPr>
            <a:r>
              <a:rPr lang="zh-CN" altLang="zh-CN" sz="2000" kern="100" dirty="0">
                <a:latin typeface="+mn-ea"/>
                <a:ea typeface="+mn-ea"/>
                <a:cs typeface="Wingdings" panose="05000000000000000000" pitchFamily="2" charset="2"/>
              </a:rPr>
              <a:t>所有</a:t>
            </a:r>
            <a:r>
              <a:rPr lang="en-US" altLang="zh-CN" sz="2000" kern="100" dirty="0">
                <a:latin typeface="+mn-ea"/>
                <a:ea typeface="+mn-ea"/>
                <a:cs typeface="Wingdings" panose="05000000000000000000" pitchFamily="2" charset="2"/>
              </a:rPr>
              <a:t>ISIS</a:t>
            </a:r>
            <a:r>
              <a:rPr lang="zh-CN" altLang="zh-CN" sz="2000" kern="100" dirty="0">
                <a:latin typeface="+mn-ea"/>
                <a:ea typeface="+mn-ea"/>
                <a:cs typeface="Wingdings" panose="05000000000000000000" pitchFamily="2" charset="2"/>
              </a:rPr>
              <a:t>路由器都工作在</a:t>
            </a:r>
            <a:r>
              <a:rPr lang="en-US" altLang="zh-CN" sz="2000" kern="100" dirty="0">
                <a:latin typeface="+mn-ea"/>
                <a:ea typeface="+mn-ea"/>
                <a:cs typeface="Wingdings" panose="05000000000000000000" pitchFamily="2" charset="2"/>
              </a:rPr>
              <a:t>Backbone</a:t>
            </a:r>
            <a:r>
              <a:rPr lang="zh-CN" altLang="zh-CN" sz="2000" kern="100" dirty="0">
                <a:latin typeface="+mn-ea"/>
                <a:ea typeface="+mn-ea"/>
                <a:cs typeface="Wingdings" panose="05000000000000000000" pitchFamily="2" charset="2"/>
              </a:rPr>
              <a:t>，</a:t>
            </a:r>
            <a:r>
              <a:rPr lang="en-US" altLang="zh-CN" sz="2000" kern="100" dirty="0">
                <a:latin typeface="+mn-ea"/>
                <a:ea typeface="+mn-ea"/>
                <a:cs typeface="Wingdings" panose="05000000000000000000" pitchFamily="2" charset="2"/>
              </a:rPr>
              <a:t>Level-2</a:t>
            </a:r>
            <a:r>
              <a:rPr lang="zh-CN" altLang="zh-CN" sz="2000" kern="100" dirty="0">
                <a:latin typeface="+mn-ea"/>
                <a:ea typeface="+mn-ea"/>
                <a:cs typeface="Wingdings" panose="05000000000000000000" pitchFamily="2" charset="2"/>
              </a:rPr>
              <a:t>模式；</a:t>
            </a:r>
            <a:r>
              <a:rPr lang="zh-CN" altLang="en-US" sz="2000" kern="100" dirty="0">
                <a:latin typeface="+mn-ea"/>
                <a:ea typeface="+mn-ea"/>
                <a:cs typeface="Wingdings" panose="05000000000000000000" pitchFamily="2" charset="2"/>
              </a:rPr>
              <a:t>（首选）</a:t>
            </a:r>
            <a:endParaRPr lang="zh-CN" altLang="zh-CN" sz="2000" kern="100" dirty="0">
              <a:latin typeface="+mn-ea"/>
              <a:ea typeface="+mn-ea"/>
              <a:cs typeface="Wingdings" panose="05000000000000000000" pitchFamily="2" charset="2"/>
            </a:endParaRPr>
          </a:p>
          <a:p>
            <a:pPr marL="800100" lvl="1" indent="-342900" fontAlgn="base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SzPts val="800"/>
              <a:buFont typeface="Wingdings" pitchFamily="2" charset="2"/>
              <a:buChar char="l"/>
              <a:tabLst>
                <a:tab pos="1350010" algn="l"/>
              </a:tabLst>
            </a:pPr>
            <a:r>
              <a:rPr lang="zh-CN" altLang="zh-CN" sz="2000" kern="100" dirty="0">
                <a:latin typeface="+mn-ea"/>
                <a:ea typeface="+mn-ea"/>
                <a:cs typeface="Wingdings" panose="05000000000000000000" pitchFamily="2" charset="2"/>
              </a:rPr>
              <a:t>所有</a:t>
            </a:r>
            <a:r>
              <a:rPr lang="en-US" altLang="zh-CN" sz="2000" kern="100" dirty="0">
                <a:latin typeface="+mn-ea"/>
                <a:ea typeface="+mn-ea"/>
                <a:cs typeface="Wingdings" panose="05000000000000000000" pitchFamily="2" charset="2"/>
              </a:rPr>
              <a:t>ISIS</a:t>
            </a:r>
            <a:r>
              <a:rPr lang="zh-CN" altLang="zh-CN" sz="2000" kern="100" dirty="0">
                <a:latin typeface="+mn-ea"/>
                <a:ea typeface="+mn-ea"/>
                <a:cs typeface="Wingdings" panose="05000000000000000000" pitchFamily="2" charset="2"/>
              </a:rPr>
              <a:t>路由器都工作在同一个</a:t>
            </a:r>
            <a:r>
              <a:rPr lang="en-US" altLang="zh-CN" sz="2000" kern="100" dirty="0">
                <a:latin typeface="+mn-ea"/>
                <a:ea typeface="+mn-ea"/>
                <a:cs typeface="Wingdings" panose="05000000000000000000" pitchFamily="2" charset="2"/>
              </a:rPr>
              <a:t>Area</a:t>
            </a:r>
            <a:r>
              <a:rPr lang="zh-CN" altLang="zh-CN" sz="2000" kern="100" dirty="0">
                <a:latin typeface="+mn-ea"/>
                <a:ea typeface="+mn-ea"/>
                <a:cs typeface="Wingdings" panose="05000000000000000000" pitchFamily="2" charset="2"/>
              </a:rPr>
              <a:t>，</a:t>
            </a:r>
            <a:r>
              <a:rPr lang="en-US" altLang="zh-CN" sz="2000" kern="100" dirty="0">
                <a:latin typeface="+mn-ea"/>
                <a:ea typeface="+mn-ea"/>
                <a:cs typeface="Wingdings" panose="05000000000000000000" pitchFamily="2" charset="2"/>
              </a:rPr>
              <a:t>Level-1</a:t>
            </a:r>
            <a:r>
              <a:rPr lang="zh-CN" altLang="zh-CN" sz="2000" kern="100" dirty="0">
                <a:latin typeface="+mn-ea"/>
                <a:ea typeface="+mn-ea"/>
                <a:cs typeface="Wingdings" panose="05000000000000000000" pitchFamily="2" charset="2"/>
              </a:rPr>
              <a:t>模式；</a:t>
            </a:r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2098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ISIS</a:t>
            </a:r>
            <a:r>
              <a:rPr lang="zh-CN" altLang="en-US" dirty="0"/>
              <a:t>规划</a:t>
            </a:r>
            <a:r>
              <a:rPr lang="en-US" altLang="zh-CN" dirty="0"/>
              <a:t>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499768"/>
          </a:xfrm>
        </p:spPr>
        <p:txBody>
          <a:bodyPr/>
          <a:lstStyle/>
          <a:p>
            <a:r>
              <a:rPr lang="en-US" altLang="zh-CN" sz="2000" b="1" dirty="0">
                <a:latin typeface="+mn-ea"/>
              </a:rPr>
              <a:t>Cost</a:t>
            </a:r>
            <a:r>
              <a:rPr lang="zh-CN" altLang="en-US" sz="2000" b="1" dirty="0">
                <a:latin typeface="+mn-ea"/>
              </a:rPr>
              <a:t>规划</a:t>
            </a:r>
            <a:endParaRPr lang="en-US" sz="2000" b="1" dirty="0">
              <a:latin typeface="+mn-ea"/>
            </a:endParaRPr>
          </a:p>
          <a:p>
            <a:r>
              <a:rPr lang="en-US" altLang="zh-CN" sz="2000" kern="100" dirty="0">
                <a:latin typeface="+mn-ea"/>
                <a:cs typeface="Arial" panose="020B0604020202020204" pitchFamily="34" charset="0"/>
              </a:rPr>
              <a:t>ISIS Cost</a:t>
            </a:r>
            <a:r>
              <a:rPr lang="zh-CN" altLang="zh-CN" sz="2000" kern="100" dirty="0">
                <a:latin typeface="+mn-ea"/>
                <a:cs typeface="Arial" panose="020B0604020202020204" pitchFamily="34" charset="0"/>
              </a:rPr>
              <a:t>设计比较灵活</a:t>
            </a:r>
            <a:endParaRPr lang="zh-CN" altLang="en-US" sz="2000" dirty="0">
              <a:latin typeface="+mn-ea"/>
            </a:endParaRPr>
          </a:p>
          <a:p>
            <a:pPr marL="695325" lvl="1" indent="-342900">
              <a:spcBef>
                <a:spcPts val="400"/>
              </a:spcBef>
              <a:spcAft>
                <a:spcPts val="400"/>
              </a:spcAft>
              <a:buSzPts val="800"/>
              <a:buFont typeface="Wingdings" panose="05000000000000000000" pitchFamily="2" charset="2"/>
              <a:buChar char=""/>
              <a:tabLst>
                <a:tab pos="1350010" algn="l"/>
              </a:tabLst>
            </a:pPr>
            <a:r>
              <a:rPr lang="zh-CN" altLang="en-US" sz="1400" kern="100" dirty="0">
                <a:latin typeface="+mn-ea"/>
                <a:cs typeface="Wingdings" panose="05000000000000000000" pitchFamily="2" charset="2"/>
              </a:rPr>
              <a:t>可以</a:t>
            </a:r>
            <a:r>
              <a:rPr lang="zh-CN" altLang="zh-CN" sz="1400" kern="100" dirty="0">
                <a:latin typeface="+mn-ea"/>
                <a:cs typeface="Wingdings" panose="05000000000000000000" pitchFamily="2" charset="2"/>
              </a:rPr>
              <a:t>根据链路物理带宽设计</a:t>
            </a:r>
          </a:p>
          <a:p>
            <a:pPr marL="695325" lvl="1" indent="-342900">
              <a:spcBef>
                <a:spcPts val="400"/>
              </a:spcBef>
              <a:spcAft>
                <a:spcPts val="400"/>
              </a:spcAft>
              <a:buSzPts val="800"/>
              <a:buFont typeface="Wingdings" panose="05000000000000000000" pitchFamily="2" charset="2"/>
              <a:buChar char=""/>
              <a:tabLst>
                <a:tab pos="1350010" algn="l"/>
              </a:tabLst>
            </a:pPr>
            <a:r>
              <a:rPr lang="en-US" altLang="zh-CN" sz="1400" kern="100" dirty="0">
                <a:latin typeface="+mn-ea"/>
                <a:cs typeface="Wingdings" panose="05000000000000000000" pitchFamily="2" charset="2"/>
              </a:rPr>
              <a:t>Cost</a:t>
            </a:r>
            <a:r>
              <a:rPr lang="zh-CN" altLang="zh-CN" sz="1400" kern="100" dirty="0">
                <a:latin typeface="+mn-ea"/>
                <a:cs typeface="Wingdings" panose="05000000000000000000" pitchFamily="2" charset="2"/>
              </a:rPr>
              <a:t>的设计决定网络流量的走</a:t>
            </a:r>
            <a:r>
              <a:rPr lang="zh-CN" altLang="en-US" sz="1400" kern="100" dirty="0">
                <a:latin typeface="+mn-ea"/>
                <a:cs typeface="Wingdings" panose="05000000000000000000" pitchFamily="2" charset="2"/>
              </a:rPr>
              <a:t>向</a:t>
            </a:r>
            <a:endParaRPr lang="en-US" altLang="zh-CN" sz="1400" kern="100" dirty="0">
              <a:latin typeface="+mn-ea"/>
              <a:cs typeface="Wingdings" panose="05000000000000000000" pitchFamily="2" charset="2"/>
            </a:endParaRPr>
          </a:p>
          <a:p>
            <a:pPr marL="695325" lvl="1" indent="-342900">
              <a:spcBef>
                <a:spcPts val="400"/>
              </a:spcBef>
              <a:spcAft>
                <a:spcPts val="400"/>
              </a:spcAft>
              <a:buSzPts val="800"/>
              <a:buFont typeface="Wingdings" panose="05000000000000000000" pitchFamily="2" charset="2"/>
              <a:buChar char=""/>
              <a:tabLst>
                <a:tab pos="1350010" algn="l"/>
              </a:tabLst>
            </a:pPr>
            <a:r>
              <a:rPr lang="zh-CN" altLang="en-US" sz="1400" kern="100" dirty="0">
                <a:latin typeface="+mn-ea"/>
                <a:cs typeface="Wingdings" panose="05000000000000000000" pitchFamily="2" charset="2"/>
              </a:rPr>
              <a:t>所</a:t>
            </a:r>
            <a:r>
              <a:rPr lang="zh-CN" altLang="zh-CN" sz="1400" kern="100" dirty="0">
                <a:latin typeface="+mn-ea"/>
                <a:cs typeface="Wingdings" panose="05000000000000000000" pitchFamily="2" charset="2"/>
              </a:rPr>
              <a:t>以除了考虑上述</a:t>
            </a:r>
            <a:r>
              <a:rPr lang="en-US" altLang="zh-CN" sz="1400" kern="100" dirty="0">
                <a:latin typeface="+mn-ea"/>
                <a:cs typeface="Wingdings" panose="05000000000000000000" pitchFamily="2" charset="2"/>
              </a:rPr>
              <a:t>2</a:t>
            </a:r>
            <a:r>
              <a:rPr lang="zh-CN" altLang="zh-CN" sz="1400" kern="100" dirty="0">
                <a:latin typeface="+mn-ea"/>
                <a:cs typeface="Wingdings" panose="05000000000000000000" pitchFamily="2" charset="2"/>
              </a:rPr>
              <a:t>个因素外，更重要的是考虑客户对网络流量走向的需求。这就要求在</a:t>
            </a:r>
            <a:r>
              <a:rPr lang="en-US" altLang="zh-CN" sz="1400" kern="100" dirty="0">
                <a:latin typeface="+mn-ea"/>
                <a:cs typeface="Wingdings" panose="05000000000000000000" pitchFamily="2" charset="2"/>
              </a:rPr>
              <a:t>Cost</a:t>
            </a:r>
            <a:r>
              <a:rPr lang="zh-CN" altLang="zh-CN" sz="1400" kern="100" dirty="0">
                <a:latin typeface="+mn-ea"/>
                <a:cs typeface="Wingdings" panose="05000000000000000000" pitchFamily="2" charset="2"/>
              </a:rPr>
              <a:t>设计前，要清楚不同端到端场景的流量走向。</a:t>
            </a:r>
            <a:endParaRPr lang="en-US" altLang="zh-CN" sz="1800" kern="100" dirty="0">
              <a:latin typeface="+mn-ea"/>
              <a:cs typeface="Wingdings" panose="05000000000000000000" pitchFamily="2" charset="2"/>
            </a:endParaRPr>
          </a:p>
          <a:p>
            <a:r>
              <a:rPr lang="en-US" altLang="zh-CN" sz="2000" kern="100" dirty="0">
                <a:latin typeface="+mn-ea"/>
                <a:cs typeface="Arial" panose="020B0604020202020204" pitchFamily="34" charset="0"/>
              </a:rPr>
              <a:t>ISIS</a:t>
            </a:r>
            <a:r>
              <a:rPr lang="zh-CN" altLang="zh-CN" sz="2000" kern="100" dirty="0">
                <a:latin typeface="+mn-ea"/>
                <a:cs typeface="Arial" panose="020B0604020202020204" pitchFamily="34" charset="0"/>
              </a:rPr>
              <a:t>有三种设置链路</a:t>
            </a:r>
            <a:r>
              <a:rPr lang="en-US" altLang="zh-CN" sz="2000" kern="100" dirty="0">
                <a:latin typeface="+mn-ea"/>
                <a:cs typeface="Arial" panose="020B0604020202020204" pitchFamily="34" charset="0"/>
              </a:rPr>
              <a:t>Cost</a:t>
            </a:r>
            <a:r>
              <a:rPr lang="zh-CN" altLang="zh-CN" sz="2000" kern="100" dirty="0">
                <a:latin typeface="+mn-ea"/>
                <a:cs typeface="Arial" panose="020B0604020202020204" pitchFamily="34" charset="0"/>
              </a:rPr>
              <a:t>值的方法：</a:t>
            </a:r>
            <a:endParaRPr lang="zh-CN" altLang="en-US" sz="2000" dirty="0">
              <a:latin typeface="+mn-ea"/>
            </a:endParaRPr>
          </a:p>
          <a:p>
            <a:pPr marL="695325" lvl="1" indent="-342900">
              <a:spcBef>
                <a:spcPts val="400"/>
              </a:spcBef>
              <a:spcAft>
                <a:spcPts val="400"/>
              </a:spcAft>
              <a:buSzPts val="800"/>
              <a:buFont typeface="Wingdings" panose="05000000000000000000" pitchFamily="2" charset="2"/>
              <a:buChar char=""/>
              <a:tabLst>
                <a:tab pos="1350010" algn="l"/>
              </a:tabLst>
            </a:pPr>
            <a:r>
              <a:rPr lang="zh-CN" altLang="zh-CN" sz="1400" kern="100" dirty="0">
                <a:latin typeface="+mn-ea"/>
                <a:cs typeface="Wingdings" panose="05000000000000000000" pitchFamily="2" charset="2"/>
              </a:rPr>
              <a:t>在接口视图下设置接口的</a:t>
            </a:r>
            <a:r>
              <a:rPr lang="en-US" altLang="zh-CN" sz="1400" kern="100" dirty="0">
                <a:latin typeface="+mn-ea"/>
                <a:cs typeface="Wingdings" panose="05000000000000000000" pitchFamily="2" charset="2"/>
              </a:rPr>
              <a:t>Cost</a:t>
            </a:r>
            <a:r>
              <a:rPr lang="zh-CN" altLang="zh-CN" sz="1400" kern="100" dirty="0">
                <a:latin typeface="+mn-ea"/>
                <a:cs typeface="Wingdings" panose="05000000000000000000" pitchFamily="2" charset="2"/>
              </a:rPr>
              <a:t>值</a:t>
            </a:r>
          </a:p>
          <a:p>
            <a:pPr marL="695325" lvl="1" indent="-342900">
              <a:spcBef>
                <a:spcPts val="400"/>
              </a:spcBef>
              <a:spcAft>
                <a:spcPts val="400"/>
              </a:spcAft>
              <a:buSzPts val="800"/>
              <a:buFont typeface="Wingdings" panose="05000000000000000000" pitchFamily="2" charset="2"/>
              <a:buChar char=""/>
              <a:tabLst>
                <a:tab pos="1350010" algn="l"/>
              </a:tabLst>
            </a:pPr>
            <a:r>
              <a:rPr lang="zh-CN" altLang="zh-CN" sz="1400" kern="100" dirty="0">
                <a:latin typeface="+mn-ea"/>
                <a:cs typeface="Wingdings" panose="05000000000000000000" pitchFamily="2" charset="2"/>
              </a:rPr>
              <a:t>在系统视图下设置</a:t>
            </a:r>
            <a:r>
              <a:rPr lang="en-US" altLang="zh-CN" sz="1400" kern="100" dirty="0">
                <a:latin typeface="+mn-ea"/>
                <a:cs typeface="Wingdings" panose="05000000000000000000" pitchFamily="2" charset="2"/>
              </a:rPr>
              <a:t>ISIS</a:t>
            </a:r>
            <a:r>
              <a:rPr lang="zh-CN" altLang="zh-CN" sz="1400" kern="100" dirty="0">
                <a:latin typeface="+mn-ea"/>
                <a:cs typeface="Wingdings" panose="05000000000000000000" pitchFamily="2" charset="2"/>
              </a:rPr>
              <a:t>实例下所有接口</a:t>
            </a:r>
            <a:r>
              <a:rPr lang="en-US" altLang="zh-CN" sz="1400" kern="100" dirty="0">
                <a:latin typeface="+mn-ea"/>
                <a:cs typeface="Wingdings" panose="05000000000000000000" pitchFamily="2" charset="2"/>
              </a:rPr>
              <a:t>Cost</a:t>
            </a:r>
            <a:r>
              <a:rPr lang="zh-CN" altLang="zh-CN" sz="1400" kern="100" dirty="0">
                <a:latin typeface="+mn-ea"/>
                <a:cs typeface="Wingdings" panose="05000000000000000000" pitchFamily="2" charset="2"/>
              </a:rPr>
              <a:t>值</a:t>
            </a:r>
          </a:p>
          <a:p>
            <a:pPr marL="695325" lvl="1" indent="-342900">
              <a:spcBef>
                <a:spcPts val="400"/>
              </a:spcBef>
              <a:spcAft>
                <a:spcPts val="400"/>
              </a:spcAft>
              <a:buSzPts val="800"/>
              <a:buFont typeface="Wingdings" panose="05000000000000000000" pitchFamily="2" charset="2"/>
              <a:buChar char=""/>
              <a:tabLst>
                <a:tab pos="1350010" algn="l"/>
              </a:tabLst>
            </a:pPr>
            <a:r>
              <a:rPr lang="zh-CN" altLang="zh-CN" sz="1400" kern="100" dirty="0">
                <a:latin typeface="+mn-ea"/>
                <a:cs typeface="Wingdings" panose="05000000000000000000" pitchFamily="2" charset="2"/>
              </a:rPr>
              <a:t>在系统视图下根据带宽自动计算</a:t>
            </a:r>
            <a:r>
              <a:rPr lang="en-US" altLang="zh-CN" sz="1400" kern="100" dirty="0">
                <a:latin typeface="+mn-ea"/>
                <a:cs typeface="Wingdings" panose="05000000000000000000" pitchFamily="2" charset="2"/>
              </a:rPr>
              <a:t>Cost</a:t>
            </a:r>
            <a:r>
              <a:rPr lang="zh-CN" altLang="zh-CN" sz="1400" kern="100" dirty="0">
                <a:latin typeface="+mn-ea"/>
                <a:cs typeface="Wingdings" panose="05000000000000000000" pitchFamily="2" charset="2"/>
              </a:rPr>
              <a:t>值</a:t>
            </a:r>
          </a:p>
          <a:p>
            <a:pPr marL="695325" lvl="1" indent="-342900">
              <a:spcBef>
                <a:spcPts val="400"/>
              </a:spcBef>
              <a:spcAft>
                <a:spcPts val="400"/>
              </a:spcAft>
              <a:buSzPts val="800"/>
              <a:buFont typeface="Wingdings" panose="05000000000000000000" pitchFamily="2" charset="2"/>
              <a:buChar char=""/>
              <a:tabLst>
                <a:tab pos="1350010" algn="l"/>
              </a:tabLst>
            </a:pPr>
            <a:endParaRPr lang="en-US" altLang="zh-CN" sz="1400" kern="100" dirty="0">
              <a:latin typeface="+mn-ea"/>
              <a:cs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212098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ISIS</a:t>
            </a:r>
            <a:r>
              <a:rPr lang="zh-CN" altLang="en-US" dirty="0"/>
              <a:t>规划</a:t>
            </a:r>
            <a:r>
              <a:rPr lang="en-US" altLang="zh-CN" dirty="0"/>
              <a:t>(3)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124744"/>
            <a:ext cx="10560048" cy="4499768"/>
          </a:xfrm>
        </p:spPr>
        <p:txBody>
          <a:bodyPr/>
          <a:lstStyle/>
          <a:p>
            <a:r>
              <a:rPr lang="zh-CN" altLang="en-US" sz="2000" b="1" dirty="0">
                <a:latin typeface="+mn-ea"/>
              </a:rPr>
              <a:t>可靠性规划</a:t>
            </a:r>
            <a:endParaRPr lang="en-US" altLang="zh-CN" sz="2000" b="1" dirty="0">
              <a:latin typeface="+mn-ea"/>
            </a:endParaRPr>
          </a:p>
          <a:p>
            <a:pPr lvl="0"/>
            <a:r>
              <a:rPr lang="en-US" altLang="zh-CN" sz="2000" kern="100" dirty="0">
                <a:solidFill>
                  <a:srgbClr val="000000"/>
                </a:solidFill>
                <a:latin typeface="+mn-ea"/>
                <a:cs typeface="Wingdings" panose="05000000000000000000" pitchFamily="2" charset="2"/>
              </a:rPr>
              <a:t>ISIS</a:t>
            </a:r>
            <a:r>
              <a:rPr lang="zh-CN" altLang="zh-CN" sz="2000" kern="100" dirty="0">
                <a:solidFill>
                  <a:srgbClr val="000000"/>
                </a:solidFill>
                <a:latin typeface="+mn-ea"/>
                <a:cs typeface="Wingdings" panose="05000000000000000000" pitchFamily="2" charset="2"/>
              </a:rPr>
              <a:t>快速收敛设计</a:t>
            </a:r>
            <a:endParaRPr lang="en-US" altLang="zh-CN" sz="2000" kern="100" dirty="0">
              <a:solidFill>
                <a:srgbClr val="000000"/>
              </a:solidFill>
              <a:latin typeface="+mn-ea"/>
              <a:cs typeface="Wingdings" panose="05000000000000000000" pitchFamily="2" charset="2"/>
            </a:endParaRPr>
          </a:p>
          <a:p>
            <a:pPr marL="800100" lvl="1" indent="-342900">
              <a:spcBef>
                <a:spcPts val="400"/>
              </a:spcBef>
              <a:spcAft>
                <a:spcPts val="400"/>
              </a:spcAft>
              <a:buSzPts val="800"/>
              <a:tabLst>
                <a:tab pos="1529715" algn="l"/>
              </a:tabLst>
            </a:pPr>
            <a:r>
              <a:rPr lang="en-US" altLang="zh-CN" sz="1400" kern="100" dirty="0">
                <a:latin typeface="+mn-ea"/>
                <a:cs typeface="Arial" panose="020B0604020202020204" pitchFamily="34" charset="0"/>
              </a:rPr>
              <a:t>BFD For ISIS</a:t>
            </a:r>
            <a:r>
              <a:rPr lang="zh-CN" altLang="zh-CN" sz="1400" kern="100" dirty="0">
                <a:latin typeface="+mn-ea"/>
                <a:cs typeface="Arial" panose="020B0604020202020204" pitchFamily="34" charset="0"/>
              </a:rPr>
              <a:t>：链路故障快速检测</a:t>
            </a:r>
          </a:p>
          <a:p>
            <a:pPr marL="800100" lvl="1" indent="-342900">
              <a:spcBef>
                <a:spcPts val="400"/>
              </a:spcBef>
              <a:spcAft>
                <a:spcPts val="400"/>
              </a:spcAft>
              <a:buSzPts val="800"/>
              <a:tabLst>
                <a:tab pos="1529715" algn="l"/>
              </a:tabLst>
            </a:pPr>
            <a:r>
              <a:rPr lang="en-US" altLang="zh-CN" sz="1400" kern="100" dirty="0">
                <a:latin typeface="+mn-ea"/>
                <a:cs typeface="Arial" panose="020B0604020202020204" pitchFamily="34" charset="0"/>
              </a:rPr>
              <a:t>ISPF(Incremental SPF)</a:t>
            </a:r>
            <a:r>
              <a:rPr lang="zh-CN" altLang="zh-CN" sz="1400" kern="100" dirty="0">
                <a:latin typeface="+mn-ea"/>
                <a:cs typeface="Arial" panose="020B0604020202020204" pitchFamily="34" charset="0"/>
              </a:rPr>
              <a:t>：加快路由收敛</a:t>
            </a:r>
            <a:r>
              <a:rPr lang="zh-CN" altLang="en-US" sz="1400" kern="100" dirty="0">
                <a:latin typeface="+mn-ea"/>
                <a:cs typeface="Arial" panose="020B0604020202020204" pitchFamily="34" charset="0"/>
              </a:rPr>
              <a:t>（缺省支持）</a:t>
            </a:r>
            <a:endParaRPr lang="zh-CN" altLang="zh-CN" sz="1400" kern="100" dirty="0">
              <a:latin typeface="+mn-ea"/>
              <a:cs typeface="Arial" panose="020B0604020202020204" pitchFamily="34" charset="0"/>
            </a:endParaRPr>
          </a:p>
          <a:p>
            <a:pPr marL="800100" lvl="1" indent="-342900">
              <a:spcBef>
                <a:spcPts val="400"/>
              </a:spcBef>
              <a:spcAft>
                <a:spcPts val="400"/>
              </a:spcAft>
              <a:buSzPts val="800"/>
              <a:tabLst>
                <a:tab pos="1529715" algn="l"/>
              </a:tabLst>
            </a:pPr>
            <a:r>
              <a:rPr lang="en-US" altLang="zh-CN" sz="1400" kern="100" dirty="0">
                <a:latin typeface="+mn-ea"/>
                <a:cs typeface="Arial" panose="020B0604020202020204" pitchFamily="34" charset="0"/>
              </a:rPr>
              <a:t>PRC(Partial Route Calculation)</a:t>
            </a:r>
            <a:r>
              <a:rPr lang="zh-CN" altLang="zh-CN" sz="1400" kern="100" dirty="0">
                <a:latin typeface="+mn-ea"/>
                <a:cs typeface="Arial" panose="020B0604020202020204" pitchFamily="34" charset="0"/>
              </a:rPr>
              <a:t>：加快路由收敛</a:t>
            </a:r>
            <a:r>
              <a:rPr lang="zh-CN" altLang="en-US" sz="1400" kern="100" dirty="0">
                <a:latin typeface="+mn-ea"/>
                <a:cs typeface="Arial" panose="020B0604020202020204" pitchFamily="34" charset="0"/>
              </a:rPr>
              <a:t>（缺省支持）</a:t>
            </a:r>
            <a:endParaRPr lang="zh-CN" altLang="zh-CN" sz="1400" kern="100" dirty="0">
              <a:latin typeface="+mn-ea"/>
              <a:cs typeface="Arial" panose="020B0604020202020204" pitchFamily="34" charset="0"/>
            </a:endParaRPr>
          </a:p>
          <a:p>
            <a:pPr marL="800100" lvl="1" indent="-342900">
              <a:spcBef>
                <a:spcPts val="400"/>
              </a:spcBef>
              <a:spcAft>
                <a:spcPts val="400"/>
              </a:spcAft>
              <a:buSzPts val="800"/>
              <a:tabLst>
                <a:tab pos="1529715" algn="l"/>
              </a:tabLst>
            </a:pPr>
            <a:r>
              <a:rPr lang="en-US" altLang="zh-CN" sz="1400" kern="100" dirty="0">
                <a:latin typeface="+mn-ea"/>
                <a:cs typeface="Arial" panose="020B0604020202020204" pitchFamily="34" charset="0"/>
              </a:rPr>
              <a:t>LSP Fast Flooding</a:t>
            </a:r>
            <a:r>
              <a:rPr lang="zh-CN" altLang="zh-CN" sz="1400" kern="100" dirty="0">
                <a:latin typeface="+mn-ea"/>
                <a:cs typeface="Arial" panose="020B0604020202020204" pitchFamily="34" charset="0"/>
              </a:rPr>
              <a:t>：加快</a:t>
            </a:r>
            <a:r>
              <a:rPr lang="en-US" altLang="zh-CN" sz="1400" kern="100" dirty="0">
                <a:latin typeface="+mn-ea"/>
                <a:cs typeface="Arial" panose="020B0604020202020204" pitchFamily="34" charset="0"/>
              </a:rPr>
              <a:t>LSDB</a:t>
            </a:r>
            <a:r>
              <a:rPr lang="zh-CN" altLang="zh-CN" sz="1400" kern="100" dirty="0">
                <a:latin typeface="+mn-ea"/>
                <a:cs typeface="Arial" panose="020B0604020202020204" pitchFamily="34" charset="0"/>
              </a:rPr>
              <a:t>同步</a:t>
            </a:r>
          </a:p>
          <a:p>
            <a:pPr marL="800100" lvl="1" indent="-342900">
              <a:spcBef>
                <a:spcPts val="400"/>
              </a:spcBef>
              <a:spcAft>
                <a:spcPts val="400"/>
              </a:spcAft>
              <a:buSzPts val="800"/>
              <a:tabLst>
                <a:tab pos="1529715" algn="l"/>
              </a:tabLst>
            </a:pPr>
            <a:r>
              <a:rPr lang="zh-CN" altLang="zh-CN" sz="1400" kern="100" dirty="0">
                <a:latin typeface="+mn-ea"/>
                <a:cs typeface="Arial" panose="020B0604020202020204" pitchFamily="34" charset="0"/>
              </a:rPr>
              <a:t>智能定时器：加快路由收敛，增强网络稳定性</a:t>
            </a:r>
            <a:endParaRPr lang="en-US" sz="1400" b="1" dirty="0">
              <a:latin typeface="+mn-ea"/>
            </a:endParaRPr>
          </a:p>
          <a:p>
            <a:pPr marL="695325" lvl="1" indent="-342900">
              <a:spcBef>
                <a:spcPts val="400"/>
              </a:spcBef>
              <a:spcAft>
                <a:spcPts val="400"/>
              </a:spcAft>
              <a:buSzPts val="800"/>
              <a:buFont typeface="Wingdings" panose="05000000000000000000" pitchFamily="2" charset="2"/>
              <a:buChar char=""/>
              <a:tabLst>
                <a:tab pos="1350010" algn="l"/>
              </a:tabLst>
            </a:pPr>
            <a:endParaRPr lang="en-US" altLang="zh-CN" sz="1400" kern="100" dirty="0">
              <a:latin typeface="+mn-ea"/>
              <a:cs typeface="Wingdings" panose="05000000000000000000" pitchFamily="2" charset="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324707"/>
              </p:ext>
            </p:extLst>
          </p:nvPr>
        </p:nvGraphicFramePr>
        <p:xfrm>
          <a:off x="1919536" y="4149080"/>
          <a:ext cx="7172093" cy="20846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05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6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8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定时器参数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参考值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8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Hello interval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缺省值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8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Dead interval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缺省值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8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BFD For ISIS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缺省值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8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Fast Flooding 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缺省值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8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Timer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spf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{ max | init | increment }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1 50 100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8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Timer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lsp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-generation { max | init | increment }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2 50 100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2098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ISIS</a:t>
            </a:r>
            <a:r>
              <a:rPr lang="zh-CN" altLang="en-US" dirty="0"/>
              <a:t>规划</a:t>
            </a:r>
            <a:r>
              <a:rPr lang="en-US" altLang="zh-CN" dirty="0"/>
              <a:t>(4)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124744"/>
            <a:ext cx="10560048" cy="2484276"/>
          </a:xfrm>
        </p:spPr>
        <p:txBody>
          <a:bodyPr/>
          <a:lstStyle/>
          <a:p>
            <a:r>
              <a:rPr lang="zh-CN" altLang="en-US" sz="2000" b="1" dirty="0">
                <a:latin typeface="+mn-ea"/>
              </a:rPr>
              <a:t>安全性规划</a:t>
            </a:r>
            <a:endParaRPr lang="en-US" altLang="zh-CN" sz="2000" b="1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zh-CN" sz="1800" kern="100" dirty="0">
                <a:latin typeface="+mn-ea"/>
              </a:rPr>
              <a:t>ISIS</a:t>
            </a:r>
            <a:r>
              <a:rPr lang="zh-CN" altLang="zh-CN" sz="1800" kern="100" dirty="0">
                <a:latin typeface="+mn-ea"/>
              </a:rPr>
              <a:t>支持三种认证方式</a:t>
            </a:r>
            <a:r>
              <a:rPr lang="zh-CN" altLang="en-US" sz="1800" kern="100" dirty="0">
                <a:latin typeface="+mn-ea"/>
              </a:rPr>
              <a:t>：</a:t>
            </a:r>
            <a:r>
              <a:rPr lang="zh-CN" altLang="zh-CN" sz="1800" kern="100" dirty="0">
                <a:latin typeface="+mn-ea"/>
              </a:rPr>
              <a:t>接口认证</a:t>
            </a:r>
            <a:r>
              <a:rPr lang="zh-CN" altLang="en-US" sz="1800" kern="100" dirty="0">
                <a:latin typeface="+mn-ea"/>
              </a:rPr>
              <a:t>；</a:t>
            </a:r>
            <a:r>
              <a:rPr lang="zh-CN" altLang="zh-CN" sz="1800" kern="100" dirty="0">
                <a:latin typeface="+mn-ea"/>
              </a:rPr>
              <a:t>区域认证</a:t>
            </a:r>
            <a:r>
              <a:rPr lang="zh-CN" altLang="en-US" sz="1800" kern="100" dirty="0">
                <a:latin typeface="+mn-ea"/>
              </a:rPr>
              <a:t>；</a:t>
            </a:r>
            <a:r>
              <a:rPr lang="zh-CN" altLang="zh-CN" sz="1800" kern="100" dirty="0">
                <a:latin typeface="+mn-ea"/>
              </a:rPr>
              <a:t>域认证</a:t>
            </a:r>
            <a:r>
              <a:rPr lang="zh-CN" altLang="en-US" sz="1800" kern="100" dirty="0">
                <a:latin typeface="+mn-ea"/>
              </a:rPr>
              <a:t>；</a:t>
            </a:r>
            <a:endParaRPr lang="en-US" altLang="zh-CN" sz="1800" kern="1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zh-CN" sz="1800" kern="100" dirty="0">
                <a:latin typeface="+mn-ea"/>
              </a:rPr>
              <a:t>上述三种认证都支持简单密码和高密的</a:t>
            </a:r>
            <a:r>
              <a:rPr lang="en-US" altLang="zh-CN" sz="1800" kern="100" dirty="0">
                <a:latin typeface="+mn-ea"/>
              </a:rPr>
              <a:t>MD5</a:t>
            </a:r>
            <a:r>
              <a:rPr lang="zh-CN" altLang="zh-CN" sz="1800" kern="100" dirty="0">
                <a:latin typeface="+mn-ea"/>
              </a:rPr>
              <a:t>方式认证。高密的</a:t>
            </a:r>
            <a:r>
              <a:rPr lang="en-US" altLang="zh-CN" sz="1800" kern="100" dirty="0">
                <a:latin typeface="+mn-ea"/>
              </a:rPr>
              <a:t>MD5</a:t>
            </a:r>
            <a:r>
              <a:rPr lang="zh-CN" altLang="zh-CN" sz="1800" kern="100" dirty="0">
                <a:latin typeface="+mn-ea"/>
              </a:rPr>
              <a:t>认证方式具有更高的安全性，推荐高密的</a:t>
            </a:r>
            <a:r>
              <a:rPr lang="en-US" altLang="zh-CN" sz="1800" kern="100" dirty="0">
                <a:latin typeface="+mn-ea"/>
              </a:rPr>
              <a:t>MD5</a:t>
            </a:r>
            <a:r>
              <a:rPr lang="zh-CN" altLang="zh-CN" sz="1800" kern="100" dirty="0">
                <a:latin typeface="+mn-ea"/>
              </a:rPr>
              <a:t>。</a:t>
            </a:r>
          </a:p>
          <a:p>
            <a:endParaRPr lang="en-US" altLang="zh-CN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12098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271464" y="1664804"/>
            <a:ext cx="4968552" cy="43204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ISIS</a:t>
            </a:r>
            <a:r>
              <a:rPr lang="zh-CN" altLang="en-US" dirty="0"/>
              <a:t>规划</a:t>
            </a:r>
            <a:r>
              <a:rPr lang="en-US" altLang="zh-CN" dirty="0"/>
              <a:t>(5)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124744"/>
            <a:ext cx="10560048" cy="900100"/>
          </a:xfrm>
        </p:spPr>
        <p:txBody>
          <a:bodyPr/>
          <a:lstStyle/>
          <a:p>
            <a:r>
              <a:rPr lang="zh-CN" altLang="en-US" sz="2000" b="1" dirty="0">
                <a:latin typeface="+mn-ea"/>
              </a:rPr>
              <a:t>现网配置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1464" y="1664804"/>
            <a:ext cx="493254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+mn-ea"/>
                <a:ea typeface="+mn-ea"/>
              </a:rPr>
              <a:t>isis</a:t>
            </a:r>
            <a:r>
              <a:rPr lang="en-US" altLang="zh-CN" sz="1600" dirty="0">
                <a:latin typeface="+mn-ea"/>
                <a:ea typeface="+mn-ea"/>
              </a:rPr>
              <a:t> 1</a:t>
            </a:r>
          </a:p>
          <a:p>
            <a:r>
              <a:rPr lang="en-US" altLang="zh-CN" sz="1600" dirty="0">
                <a:latin typeface="+mn-ea"/>
                <a:ea typeface="+mn-ea"/>
              </a:rPr>
              <a:t> is-level level-2</a:t>
            </a:r>
          </a:p>
          <a:p>
            <a:r>
              <a:rPr lang="en-US" altLang="zh-CN" sz="1600" dirty="0">
                <a:latin typeface="+mn-ea"/>
                <a:ea typeface="+mn-ea"/>
              </a:rPr>
              <a:t> cost-style wide</a:t>
            </a:r>
          </a:p>
          <a:p>
            <a:r>
              <a:rPr lang="en-US" altLang="zh-CN" sz="1600" dirty="0">
                <a:latin typeface="+mn-ea"/>
                <a:ea typeface="+mn-ea"/>
              </a:rPr>
              <a:t> circuit-cost 100000 level-2</a:t>
            </a:r>
          </a:p>
          <a:p>
            <a:r>
              <a:rPr lang="en-US" altLang="zh-CN" sz="1600" dirty="0">
                <a:latin typeface="+mn-ea"/>
                <a:ea typeface="+mn-ea"/>
              </a:rPr>
              <a:t> network-entity 86.4680.0551.0611.3313.7003.00</a:t>
            </a:r>
          </a:p>
          <a:p>
            <a:r>
              <a:rPr lang="en-US" altLang="zh-CN" sz="1600" dirty="0">
                <a:latin typeface="+mn-ea"/>
                <a:ea typeface="+mn-ea"/>
              </a:rPr>
              <a:t> is-name </a:t>
            </a:r>
            <a:r>
              <a:rPr lang="zh-CN" altLang="en-US" sz="1600" dirty="0">
                <a:latin typeface="+mn-ea"/>
                <a:ea typeface="+mn-ea"/>
              </a:rPr>
              <a:t>城市</a:t>
            </a:r>
            <a:r>
              <a:rPr lang="en-US" altLang="zh-CN" sz="1600" dirty="0">
                <a:latin typeface="+mn-ea"/>
                <a:ea typeface="+mn-ea"/>
              </a:rPr>
              <a:t>-</a:t>
            </a:r>
            <a:r>
              <a:rPr lang="zh-CN" altLang="en-US" sz="1600" dirty="0">
                <a:latin typeface="+mn-ea"/>
                <a:ea typeface="+mn-ea"/>
              </a:rPr>
              <a:t>机房</a:t>
            </a:r>
            <a:r>
              <a:rPr lang="en-US" altLang="zh-CN" sz="1600" dirty="0">
                <a:latin typeface="+mn-ea"/>
                <a:ea typeface="+mn-ea"/>
              </a:rPr>
              <a:t>-</a:t>
            </a:r>
            <a:r>
              <a:rPr lang="zh-CN" altLang="en-US" sz="1600" dirty="0">
                <a:latin typeface="+mn-ea"/>
                <a:ea typeface="+mn-ea"/>
              </a:rPr>
              <a:t>设备名</a:t>
            </a:r>
            <a:r>
              <a:rPr lang="en-US" altLang="zh-CN" sz="1600" dirty="0">
                <a:latin typeface="+mn-ea"/>
                <a:ea typeface="+mn-ea"/>
              </a:rPr>
              <a:t>-</a:t>
            </a:r>
            <a:r>
              <a:rPr lang="zh-CN" altLang="en-US" sz="1600" dirty="0">
                <a:latin typeface="+mn-ea"/>
                <a:ea typeface="+mn-ea"/>
              </a:rPr>
              <a:t>网络类型</a:t>
            </a:r>
            <a:r>
              <a:rPr lang="en-US" altLang="zh-CN" sz="1600" dirty="0">
                <a:latin typeface="+mn-ea"/>
                <a:ea typeface="+mn-ea"/>
              </a:rPr>
              <a:t>.</a:t>
            </a:r>
            <a:r>
              <a:rPr lang="zh-CN" altLang="en-US" sz="1600" dirty="0">
                <a:latin typeface="+mn-ea"/>
                <a:ea typeface="+mn-ea"/>
              </a:rPr>
              <a:t>设备类型</a:t>
            </a:r>
            <a:endParaRPr lang="en-US" altLang="zh-CN" sz="1600" dirty="0">
              <a:latin typeface="+mn-ea"/>
              <a:ea typeface="+mn-ea"/>
            </a:endParaRPr>
          </a:p>
          <a:p>
            <a:r>
              <a:rPr lang="en-US" altLang="zh-CN" sz="1600" dirty="0">
                <a:latin typeface="+mn-ea"/>
                <a:ea typeface="+mn-ea"/>
              </a:rPr>
              <a:t> preference 155</a:t>
            </a:r>
          </a:p>
          <a:p>
            <a:r>
              <a:rPr lang="en-US" altLang="zh-CN" sz="1600" dirty="0">
                <a:latin typeface="+mn-ea"/>
                <a:ea typeface="+mn-ea"/>
              </a:rPr>
              <a:t> log-peer-change</a:t>
            </a:r>
          </a:p>
          <a:p>
            <a:r>
              <a:rPr lang="en-US" altLang="zh-CN" sz="1600" dirty="0">
                <a:latin typeface="+mn-ea"/>
                <a:ea typeface="+mn-ea"/>
              </a:rPr>
              <a:t> maximum load-balancing 16</a:t>
            </a:r>
          </a:p>
          <a:p>
            <a:r>
              <a:rPr lang="en-US" altLang="zh-CN" sz="1600" dirty="0">
                <a:latin typeface="+mn-ea"/>
                <a:ea typeface="+mn-ea"/>
              </a:rPr>
              <a:t> timer </a:t>
            </a:r>
            <a:r>
              <a:rPr lang="en-US" altLang="zh-CN" sz="1600" dirty="0" err="1">
                <a:latin typeface="+mn-ea"/>
                <a:ea typeface="+mn-ea"/>
              </a:rPr>
              <a:t>lsp</a:t>
            </a:r>
            <a:r>
              <a:rPr lang="en-US" altLang="zh-CN" sz="1600" dirty="0">
                <a:latin typeface="+mn-ea"/>
                <a:ea typeface="+mn-ea"/>
              </a:rPr>
              <a:t>-max-age 65500</a:t>
            </a:r>
          </a:p>
          <a:p>
            <a:r>
              <a:rPr lang="en-US" altLang="zh-CN" sz="1600" dirty="0">
                <a:latin typeface="+mn-ea"/>
                <a:ea typeface="+mn-ea"/>
              </a:rPr>
              <a:t> timer </a:t>
            </a:r>
            <a:r>
              <a:rPr lang="en-US" altLang="zh-CN" sz="1600" dirty="0" err="1">
                <a:latin typeface="+mn-ea"/>
                <a:ea typeface="+mn-ea"/>
              </a:rPr>
              <a:t>lsp</a:t>
            </a:r>
            <a:r>
              <a:rPr lang="en-US" altLang="zh-CN" sz="1600" dirty="0">
                <a:latin typeface="+mn-ea"/>
                <a:ea typeface="+mn-ea"/>
              </a:rPr>
              <a:t>-refresh 32768</a:t>
            </a:r>
          </a:p>
          <a:p>
            <a:r>
              <a:rPr lang="en-US" altLang="zh-CN" sz="1600" dirty="0">
                <a:latin typeface="+mn-ea"/>
                <a:ea typeface="+mn-ea"/>
              </a:rPr>
              <a:t> #</a:t>
            </a:r>
          </a:p>
          <a:p>
            <a:r>
              <a:rPr lang="en-US" altLang="zh-CN" sz="1600" dirty="0">
                <a:latin typeface="+mn-ea"/>
                <a:ea typeface="+mn-ea"/>
              </a:rPr>
              <a:t> ipv6 enable topology ipv6</a:t>
            </a:r>
          </a:p>
          <a:p>
            <a:r>
              <a:rPr lang="en-US" altLang="zh-CN" sz="1600" dirty="0">
                <a:latin typeface="+mn-ea"/>
                <a:ea typeface="+mn-ea"/>
              </a:rPr>
              <a:t> ipv6 preference 155</a:t>
            </a:r>
          </a:p>
          <a:p>
            <a:r>
              <a:rPr lang="en-US" altLang="zh-CN" sz="1600" dirty="0">
                <a:latin typeface="+mn-ea"/>
                <a:ea typeface="+mn-ea"/>
              </a:rPr>
              <a:t> ipv6 maximum load-balancing 16           </a:t>
            </a:r>
          </a:p>
          <a:p>
            <a:r>
              <a:rPr lang="en-US" altLang="zh-CN" sz="1600" dirty="0">
                <a:latin typeface="+mn-ea"/>
                <a:ea typeface="+mn-ea"/>
              </a:rPr>
              <a:t> ipv6 circuit-cost 100000</a:t>
            </a:r>
          </a:p>
          <a:p>
            <a:r>
              <a:rPr lang="en-US" altLang="zh-CN" sz="1600" dirty="0">
                <a:latin typeface="+mn-ea"/>
                <a:ea typeface="+mn-ea"/>
              </a:rPr>
              <a:t> #</a:t>
            </a:r>
            <a:endParaRPr lang="zh-CN" altLang="en-US" sz="1600" dirty="0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84032" y="1700808"/>
            <a:ext cx="49325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</a:rPr>
              <a:t>interface GigabitEthernet1/0/0</a:t>
            </a:r>
          </a:p>
          <a:p>
            <a:r>
              <a:rPr lang="en-US" altLang="zh-CN" sz="1600" dirty="0">
                <a:latin typeface="+mn-ea"/>
                <a:ea typeface="+mn-ea"/>
              </a:rPr>
              <a:t> description </a:t>
            </a:r>
            <a:r>
              <a:rPr lang="en-US" altLang="zh-CN" sz="1600" dirty="0" err="1">
                <a:latin typeface="+mn-ea"/>
                <a:ea typeface="+mn-ea"/>
              </a:rPr>
              <a:t>uT</a:t>
            </a:r>
            <a:r>
              <a:rPr lang="en-US" altLang="zh-CN" sz="1600" dirty="0">
                <a:latin typeface="+mn-ea"/>
                <a:ea typeface="+mn-ea"/>
              </a:rPr>
              <a:t>:</a:t>
            </a:r>
            <a:r>
              <a:rPr lang="zh-CN" altLang="en-US" sz="1600" dirty="0">
                <a:latin typeface="+mn-ea"/>
                <a:ea typeface="+mn-ea"/>
              </a:rPr>
              <a:t>城市名</a:t>
            </a:r>
            <a:r>
              <a:rPr lang="en-US" altLang="zh-CN" sz="1600" dirty="0">
                <a:latin typeface="+mn-ea"/>
                <a:ea typeface="+mn-ea"/>
              </a:rPr>
              <a:t>-</a:t>
            </a:r>
            <a:r>
              <a:rPr lang="zh-CN" altLang="en-US" sz="1600" dirty="0">
                <a:latin typeface="+mn-ea"/>
                <a:ea typeface="+mn-ea"/>
              </a:rPr>
              <a:t>机房名</a:t>
            </a:r>
            <a:r>
              <a:rPr lang="en-US" altLang="zh-CN" sz="1600" dirty="0">
                <a:latin typeface="+mn-ea"/>
                <a:ea typeface="+mn-ea"/>
              </a:rPr>
              <a:t>-</a:t>
            </a:r>
            <a:r>
              <a:rPr lang="zh-CN" altLang="en-US" sz="1600" dirty="0">
                <a:latin typeface="+mn-ea"/>
                <a:ea typeface="+mn-ea"/>
              </a:rPr>
              <a:t>网元名</a:t>
            </a:r>
            <a:r>
              <a:rPr lang="en-US" altLang="zh-CN" sz="1600" dirty="0">
                <a:latin typeface="+mn-ea"/>
                <a:ea typeface="+mn-ea"/>
              </a:rPr>
              <a:t>-</a:t>
            </a:r>
            <a:r>
              <a:rPr lang="zh-CN" altLang="en-US" sz="1600" dirty="0">
                <a:latin typeface="+mn-ea"/>
                <a:ea typeface="+mn-ea"/>
              </a:rPr>
              <a:t>序列号</a:t>
            </a:r>
            <a:r>
              <a:rPr lang="en-US" altLang="zh-CN" sz="1600" dirty="0">
                <a:latin typeface="+mn-ea"/>
                <a:ea typeface="+mn-ea"/>
              </a:rPr>
              <a:t>.</a:t>
            </a:r>
            <a:r>
              <a:rPr lang="zh-CN" altLang="en-US" sz="1600" dirty="0">
                <a:latin typeface="+mn-ea"/>
                <a:ea typeface="+mn-ea"/>
              </a:rPr>
              <a:t>网络</a:t>
            </a:r>
            <a:r>
              <a:rPr lang="en-US" altLang="zh-CN" sz="1600" dirty="0">
                <a:latin typeface="+mn-ea"/>
                <a:ea typeface="+mn-ea"/>
              </a:rPr>
              <a:t>.</a:t>
            </a:r>
            <a:r>
              <a:rPr lang="zh-CN" altLang="en-US" sz="1600" dirty="0">
                <a:latin typeface="+mn-ea"/>
                <a:ea typeface="+mn-ea"/>
              </a:rPr>
              <a:t>设备型号</a:t>
            </a:r>
            <a:r>
              <a:rPr lang="en-US" altLang="zh-CN" sz="1600" dirty="0">
                <a:latin typeface="+mn-ea"/>
                <a:ea typeface="+mn-ea"/>
              </a:rPr>
              <a:t>:</a:t>
            </a:r>
            <a:r>
              <a:rPr lang="zh-CN" altLang="en-US" sz="1600" dirty="0">
                <a:latin typeface="+mn-ea"/>
                <a:ea typeface="+mn-ea"/>
              </a:rPr>
              <a:t>端口号</a:t>
            </a:r>
            <a:endParaRPr lang="en-US" altLang="zh-CN" sz="1600" dirty="0">
              <a:latin typeface="+mn-ea"/>
              <a:ea typeface="+mn-ea"/>
            </a:endParaRPr>
          </a:p>
          <a:p>
            <a:r>
              <a:rPr lang="en-US" altLang="zh-CN" sz="1600" dirty="0">
                <a:latin typeface="+mn-ea"/>
                <a:ea typeface="+mn-ea"/>
              </a:rPr>
              <a:t> undo shutdown</a:t>
            </a:r>
          </a:p>
          <a:p>
            <a:r>
              <a:rPr lang="en-US" altLang="zh-CN" sz="1600" dirty="0">
                <a:latin typeface="+mn-ea"/>
                <a:ea typeface="+mn-ea"/>
              </a:rPr>
              <a:t> ipv6 enable</a:t>
            </a:r>
          </a:p>
          <a:p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ip</a:t>
            </a:r>
            <a:r>
              <a:rPr lang="en-US" altLang="zh-CN" sz="1600" dirty="0">
                <a:latin typeface="+mn-ea"/>
                <a:ea typeface="+mn-ea"/>
              </a:rPr>
              <a:t> address X.X.X.X X.X.X.X</a:t>
            </a:r>
          </a:p>
          <a:p>
            <a:r>
              <a:rPr lang="en-US" altLang="zh-CN" sz="1600" dirty="0">
                <a:latin typeface="+mn-ea"/>
                <a:ea typeface="+mn-ea"/>
              </a:rPr>
              <a:t> ipv6 address XXXX:X:XXXX:XXXX::X/127</a:t>
            </a:r>
          </a:p>
          <a:p>
            <a:r>
              <a:rPr lang="en-US" altLang="zh-CN" sz="1600" dirty="0">
                <a:latin typeface="+mn-ea"/>
                <a:ea typeface="+mn-ea"/>
              </a:rPr>
              <a:t> ipv6 address auto link-local</a:t>
            </a:r>
          </a:p>
          <a:p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isis</a:t>
            </a:r>
            <a:r>
              <a:rPr lang="en-US" altLang="zh-CN" sz="1600" dirty="0">
                <a:latin typeface="+mn-ea"/>
                <a:ea typeface="+mn-ea"/>
              </a:rPr>
              <a:t> enable 1</a:t>
            </a:r>
          </a:p>
          <a:p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isis</a:t>
            </a:r>
            <a:r>
              <a:rPr lang="en-US" altLang="zh-CN" sz="1600" dirty="0">
                <a:latin typeface="+mn-ea"/>
                <a:ea typeface="+mn-ea"/>
              </a:rPr>
              <a:t> ipv6 enable 1</a:t>
            </a:r>
          </a:p>
          <a:p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isis</a:t>
            </a:r>
            <a:r>
              <a:rPr lang="en-US" altLang="zh-CN" sz="1600" dirty="0">
                <a:latin typeface="+mn-ea"/>
                <a:ea typeface="+mn-ea"/>
              </a:rPr>
              <a:t> circuit-type p2p</a:t>
            </a:r>
          </a:p>
          <a:p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isis</a:t>
            </a:r>
            <a:r>
              <a:rPr lang="en-US" altLang="zh-CN" sz="1600" dirty="0">
                <a:latin typeface="+mn-ea"/>
                <a:ea typeface="+mn-ea"/>
              </a:rPr>
              <a:t> circuit-level level-2</a:t>
            </a:r>
          </a:p>
          <a:p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isis</a:t>
            </a:r>
            <a:r>
              <a:rPr lang="en-US" altLang="zh-CN" sz="1600" dirty="0">
                <a:latin typeface="+mn-ea"/>
                <a:ea typeface="+mn-ea"/>
              </a:rPr>
              <a:t> ipv6 cost 3000 level-2</a:t>
            </a:r>
          </a:p>
          <a:p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isis</a:t>
            </a:r>
            <a:r>
              <a:rPr lang="en-US" altLang="zh-CN" sz="1600" dirty="0">
                <a:latin typeface="+mn-ea"/>
                <a:ea typeface="+mn-ea"/>
              </a:rPr>
              <a:t> cost 3000 level-2</a:t>
            </a:r>
          </a:p>
          <a:p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isis</a:t>
            </a:r>
            <a:r>
              <a:rPr lang="en-US" altLang="zh-CN" sz="1600" dirty="0">
                <a:latin typeface="+mn-ea"/>
                <a:ea typeface="+mn-ea"/>
              </a:rPr>
              <a:t> small-hello</a:t>
            </a:r>
            <a:endParaRPr lang="zh-CN" altLang="en-US" sz="1600" dirty="0"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384032" y="1664804"/>
            <a:ext cx="4968552" cy="43564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12098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ISIS</a:t>
            </a:r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en-US" altLang="zh-CN" dirty="0"/>
              <a:t>ISISv6</a:t>
            </a:r>
            <a:r>
              <a:rPr lang="zh-CN" altLang="en-US" dirty="0"/>
              <a:t>基本原理与配置</a:t>
            </a:r>
            <a:endParaRPr lang="en-US" altLang="zh-CN" dirty="0"/>
          </a:p>
          <a:p>
            <a:r>
              <a:rPr lang="zh-CN" altLang="en-US" dirty="0"/>
              <a:t>双栈</a:t>
            </a:r>
            <a:r>
              <a:rPr lang="en-US" altLang="zh-CN" dirty="0"/>
              <a:t>ISIS</a:t>
            </a:r>
            <a:r>
              <a:rPr lang="zh-CN" altLang="en-US" dirty="0"/>
              <a:t>应用案例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44099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96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 bwMode="auto">
          <a:xfrm>
            <a:off x="1955540" y="5157192"/>
            <a:ext cx="7992888" cy="684076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ISIS</a:t>
            </a:r>
            <a:r>
              <a:rPr lang="zh-CN" altLang="en-US" dirty="0"/>
              <a:t>收敛步骤</a:t>
            </a:r>
            <a:endParaRPr lang="en-US" dirty="0"/>
          </a:p>
        </p:txBody>
      </p:sp>
      <p:sp>
        <p:nvSpPr>
          <p:cNvPr id="61" name="矩形 60"/>
          <p:cNvSpPr/>
          <p:nvPr/>
        </p:nvSpPr>
        <p:spPr bwMode="auto">
          <a:xfrm>
            <a:off x="9876420" y="3212976"/>
            <a:ext cx="1584176" cy="1224136"/>
          </a:xfrm>
          <a:prstGeom prst="rect">
            <a:avLst/>
          </a:prstGeom>
          <a:solidFill>
            <a:srgbClr val="C1FBFB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7968208" y="3212976"/>
            <a:ext cx="1728192" cy="1224136"/>
          </a:xfrm>
          <a:prstGeom prst="rect">
            <a:avLst/>
          </a:prstGeom>
          <a:solidFill>
            <a:srgbClr val="C1FBFB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6276020" y="3176972"/>
            <a:ext cx="1548172" cy="1260140"/>
          </a:xfrm>
          <a:prstGeom prst="rect">
            <a:avLst/>
          </a:prstGeom>
          <a:solidFill>
            <a:srgbClr val="C1FBFB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itchFamily="2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4583832" y="3176972"/>
            <a:ext cx="1512167" cy="1260140"/>
          </a:xfrm>
          <a:prstGeom prst="rect">
            <a:avLst/>
          </a:prstGeom>
          <a:solidFill>
            <a:srgbClr val="C1FBFB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itchFamily="2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711624" y="3176972"/>
            <a:ext cx="1692188" cy="1260140"/>
          </a:xfrm>
          <a:prstGeom prst="rect">
            <a:avLst/>
          </a:prstGeom>
          <a:solidFill>
            <a:srgbClr val="C1FBFB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itchFamily="2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1055441" y="3176972"/>
            <a:ext cx="1476162" cy="1260140"/>
          </a:xfrm>
          <a:prstGeom prst="rect">
            <a:avLst/>
          </a:prstGeom>
          <a:solidFill>
            <a:srgbClr val="C1FBFB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itchFamily="2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091446" y="1952837"/>
            <a:ext cx="1440158" cy="9000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>
                <a:solidFill>
                  <a:schemeClr val="bg1"/>
                </a:solidFill>
              </a:rPr>
              <a:t>Detection</a:t>
            </a:r>
          </a:p>
        </p:txBody>
      </p:sp>
      <p:sp>
        <p:nvSpPr>
          <p:cNvPr id="72" name="矩形 71"/>
          <p:cNvSpPr/>
          <p:nvPr/>
        </p:nvSpPr>
        <p:spPr>
          <a:xfrm>
            <a:off x="983432" y="3212976"/>
            <a:ext cx="1620177" cy="1224136"/>
          </a:xfrm>
          <a:prstGeom prst="rect">
            <a:avLst/>
          </a:prstGeom>
          <a:noFill/>
          <a:ln w="9525"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tlCol="0" anchor="t">
            <a:noAutofit/>
          </a:bodyPr>
          <a:lstStyle/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从链路出现故障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以后到路由器发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现链路故障所用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的时间</a:t>
            </a:r>
          </a:p>
          <a:p>
            <a:pPr marL="214249" indent="-214249">
              <a:buSzPct val="50000"/>
              <a:buFont typeface="Arial" pitchFamily="34" charset="0"/>
              <a:buChar char="•"/>
            </a:pPr>
            <a:endParaRPr lang="en-US" altLang="zh-CN" sz="1400" b="0" i="0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2819637" y="1952837"/>
            <a:ext cx="1476164" cy="9000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>
                <a:solidFill>
                  <a:schemeClr val="bg1"/>
                </a:solidFill>
              </a:rPr>
              <a:t>Originate</a:t>
            </a:r>
          </a:p>
        </p:txBody>
      </p:sp>
      <p:sp>
        <p:nvSpPr>
          <p:cNvPr id="74" name="矩形 73"/>
          <p:cNvSpPr/>
          <p:nvPr/>
        </p:nvSpPr>
        <p:spPr>
          <a:xfrm>
            <a:off x="2711624" y="3212976"/>
            <a:ext cx="1728192" cy="1224136"/>
          </a:xfrm>
          <a:prstGeom prst="rect">
            <a:avLst/>
          </a:prstGeom>
          <a:noFill/>
          <a:ln w="9525"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tlCol="0" anchor="t">
            <a:noAutofit/>
          </a:bodyPr>
          <a:lstStyle/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生成</a:t>
            </a:r>
            <a:r>
              <a:rPr lang="en-US" altLang="zh-CN" sz="1600" dirty="0">
                <a:solidFill>
                  <a:schemeClr val="tx1"/>
                </a:solidFill>
              </a:rPr>
              <a:t>LSP</a:t>
            </a:r>
            <a:r>
              <a:rPr lang="zh-CN" altLang="en-US" sz="1600" dirty="0">
                <a:solidFill>
                  <a:schemeClr val="tx1"/>
                </a:solidFill>
              </a:rPr>
              <a:t>，用来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描述新的网络拓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扑结构</a:t>
            </a:r>
          </a:p>
        </p:txBody>
      </p:sp>
      <p:sp>
        <p:nvSpPr>
          <p:cNvPr id="75" name="椭圆 74"/>
          <p:cNvSpPr/>
          <p:nvPr/>
        </p:nvSpPr>
        <p:spPr>
          <a:xfrm>
            <a:off x="4583833" y="1952836"/>
            <a:ext cx="1404156" cy="9000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>
                <a:solidFill>
                  <a:schemeClr val="bg1"/>
                </a:solidFill>
              </a:rPr>
              <a:t>Flooding</a:t>
            </a:r>
          </a:p>
        </p:txBody>
      </p:sp>
      <p:sp>
        <p:nvSpPr>
          <p:cNvPr id="76" name="矩形 75"/>
          <p:cNvSpPr/>
          <p:nvPr/>
        </p:nvSpPr>
        <p:spPr>
          <a:xfrm>
            <a:off x="4583832" y="3212976"/>
            <a:ext cx="1548172" cy="1224136"/>
          </a:xfrm>
          <a:prstGeom prst="rect">
            <a:avLst/>
          </a:prstGeom>
          <a:noFill/>
          <a:ln w="9525"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tlCol="0" anchor="t">
            <a:noAutofit/>
          </a:bodyPr>
          <a:lstStyle/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从发现链路故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障一直到向邻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居发</a:t>
            </a:r>
            <a:r>
              <a:rPr lang="en-US" altLang="zh-CN" sz="1600" dirty="0">
                <a:solidFill>
                  <a:schemeClr val="tx1"/>
                </a:solidFill>
              </a:rPr>
              <a:t>FIB</a:t>
            </a:r>
            <a:r>
              <a:rPr lang="zh-CN" altLang="en-US" sz="1600" dirty="0">
                <a:solidFill>
                  <a:schemeClr val="tx1"/>
                </a:solidFill>
              </a:rPr>
              <a:t>更新的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时间</a:t>
            </a:r>
          </a:p>
          <a:p>
            <a:pPr marL="214249" indent="-214249">
              <a:buSzPct val="50000"/>
            </a:pPr>
            <a:endParaRPr lang="zh-CN" altLang="en-US" sz="1600" dirty="0">
              <a:solidFill>
                <a:schemeClr val="tx1"/>
              </a:solidFill>
              <a:ea typeface="华文细黑" pitchFamily="2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6312024" y="1988841"/>
            <a:ext cx="1440159" cy="9000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>
                <a:solidFill>
                  <a:schemeClr val="bg1"/>
                </a:solidFill>
              </a:rPr>
              <a:t>SPT</a:t>
            </a:r>
          </a:p>
        </p:txBody>
      </p:sp>
      <p:sp>
        <p:nvSpPr>
          <p:cNvPr id="78" name="椭圆 77"/>
          <p:cNvSpPr/>
          <p:nvPr/>
        </p:nvSpPr>
        <p:spPr>
          <a:xfrm>
            <a:off x="8040217" y="1988840"/>
            <a:ext cx="1512168" cy="9000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>
                <a:solidFill>
                  <a:schemeClr val="bg1"/>
                </a:solidFill>
              </a:rPr>
              <a:t>RIB</a:t>
            </a:r>
          </a:p>
        </p:txBody>
      </p:sp>
      <p:sp>
        <p:nvSpPr>
          <p:cNvPr id="79" name="椭圆 78"/>
          <p:cNvSpPr/>
          <p:nvPr/>
        </p:nvSpPr>
        <p:spPr>
          <a:xfrm>
            <a:off x="9876421" y="1988840"/>
            <a:ext cx="1512167" cy="9000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>
                <a:solidFill>
                  <a:schemeClr val="bg1"/>
                </a:solidFill>
              </a:rPr>
              <a:t>Distribution  Delay</a:t>
            </a:r>
          </a:p>
        </p:txBody>
      </p:sp>
      <p:sp>
        <p:nvSpPr>
          <p:cNvPr id="80" name="矩形 79"/>
          <p:cNvSpPr/>
          <p:nvPr/>
        </p:nvSpPr>
        <p:spPr>
          <a:xfrm>
            <a:off x="6348028" y="3212976"/>
            <a:ext cx="1476164" cy="1224136"/>
          </a:xfrm>
          <a:prstGeom prst="rect">
            <a:avLst/>
          </a:prstGeom>
          <a:noFill/>
          <a:ln w="9525"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tlCol="0" anchor="t">
            <a:noAutofit/>
          </a:bodyPr>
          <a:lstStyle/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最短路径树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的计算时间</a:t>
            </a:r>
          </a:p>
          <a:p>
            <a:pPr marL="214249" indent="-214249">
              <a:buSzPct val="50000"/>
            </a:pPr>
            <a:endParaRPr lang="zh-CN" altLang="en-US" sz="1600" dirty="0">
              <a:solidFill>
                <a:schemeClr val="tx1"/>
              </a:solidFill>
              <a:ea typeface="华文细黑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932204" y="3212976"/>
            <a:ext cx="1728192" cy="1224136"/>
          </a:xfrm>
          <a:prstGeom prst="rect">
            <a:avLst/>
          </a:prstGeom>
          <a:noFill/>
          <a:ln w="9525"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tlCol="0" anchor="t">
            <a:noAutofit/>
          </a:bodyPr>
          <a:lstStyle/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生成</a:t>
            </a:r>
            <a:r>
              <a:rPr lang="en-US" altLang="zh-CN" sz="1600" dirty="0">
                <a:solidFill>
                  <a:schemeClr val="tx1"/>
                </a:solidFill>
              </a:rPr>
              <a:t>LSP</a:t>
            </a:r>
            <a:r>
              <a:rPr lang="zh-CN" altLang="en-US" sz="1600" dirty="0">
                <a:solidFill>
                  <a:schemeClr val="tx1"/>
                </a:solidFill>
              </a:rPr>
              <a:t>，用来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描述新的网络拓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扑结构</a:t>
            </a:r>
          </a:p>
        </p:txBody>
      </p:sp>
      <p:sp>
        <p:nvSpPr>
          <p:cNvPr id="82" name="矩形 81"/>
          <p:cNvSpPr/>
          <p:nvPr/>
        </p:nvSpPr>
        <p:spPr>
          <a:xfrm>
            <a:off x="9768408" y="3212976"/>
            <a:ext cx="1692188" cy="1224136"/>
          </a:xfrm>
          <a:prstGeom prst="rect">
            <a:avLst/>
          </a:prstGeom>
          <a:noFill/>
          <a:ln w="9525"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tlCol="0" anchor="t">
            <a:noAutofit/>
          </a:bodyPr>
          <a:lstStyle/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从主控板向线卡</a:t>
            </a:r>
            <a:endParaRPr lang="en-US" altLang="zh-CN" sz="1600" dirty="0">
              <a:solidFill>
                <a:schemeClr val="tx1"/>
              </a:solidFill>
              <a:latin typeface="+mn-ea"/>
            </a:endParaRPr>
          </a:p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上发布更新路由</a:t>
            </a:r>
            <a:endParaRPr lang="en-US" altLang="zh-CN" sz="1600" dirty="0">
              <a:solidFill>
                <a:schemeClr val="tx1"/>
              </a:solidFill>
              <a:latin typeface="+mn-ea"/>
            </a:endParaRPr>
          </a:p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信息的延迟</a:t>
            </a:r>
          </a:p>
        </p:txBody>
      </p:sp>
      <p:sp>
        <p:nvSpPr>
          <p:cNvPr id="83" name="五边形 82"/>
          <p:cNvSpPr/>
          <p:nvPr/>
        </p:nvSpPr>
        <p:spPr>
          <a:xfrm>
            <a:off x="2531604" y="2024845"/>
            <a:ext cx="288032" cy="828091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4" name="五边形 83"/>
          <p:cNvSpPr/>
          <p:nvPr/>
        </p:nvSpPr>
        <p:spPr>
          <a:xfrm>
            <a:off x="4295800" y="2024844"/>
            <a:ext cx="288032" cy="828091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5" name="五边形 84"/>
          <p:cNvSpPr/>
          <p:nvPr/>
        </p:nvSpPr>
        <p:spPr>
          <a:xfrm>
            <a:off x="6023992" y="2060848"/>
            <a:ext cx="288032" cy="828091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6" name="五边形 85"/>
          <p:cNvSpPr/>
          <p:nvPr/>
        </p:nvSpPr>
        <p:spPr>
          <a:xfrm>
            <a:off x="7752184" y="2060848"/>
            <a:ext cx="288032" cy="828091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7" name="五边形 86"/>
          <p:cNvSpPr/>
          <p:nvPr/>
        </p:nvSpPr>
        <p:spPr>
          <a:xfrm>
            <a:off x="9588388" y="2060849"/>
            <a:ext cx="288032" cy="828091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8" name="Rectangle 87"/>
          <p:cNvSpPr txBox="1">
            <a:spLocks noChangeArrowheads="1"/>
          </p:cNvSpPr>
          <p:nvPr/>
        </p:nvSpPr>
        <p:spPr>
          <a:xfrm>
            <a:off x="1955540" y="5157192"/>
            <a:ext cx="8676964" cy="684076"/>
          </a:xfrm>
          <a:prstGeom prst="rect">
            <a:avLst/>
          </a:prstGeom>
        </p:spPr>
        <p:txBody>
          <a:bodyPr/>
          <a:lstStyle/>
          <a:p>
            <a:pPr marL="301625" marR="0" lvl="0" indent="-301625" algn="l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de-DE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IS-IS</a:t>
            </a:r>
            <a:r>
              <a:rPr kumimoji="0" lang="zh-CN" altLang="de-DE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的收敛可以总体描述为如下状态</a:t>
            </a:r>
            <a:r>
              <a:rPr kumimoji="0" lang="de-DE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D+O+F+SPT+RIB+DD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1625" marR="0" lvl="0" indent="-301625" algn="l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37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utoShape 12"/>
          <p:cNvSpPr>
            <a:spLocks noChangeArrowheads="1"/>
          </p:cNvSpPr>
          <p:nvPr/>
        </p:nvSpPr>
        <p:spPr bwMode="auto">
          <a:xfrm>
            <a:off x="6204012" y="2960948"/>
            <a:ext cx="4032448" cy="2988331"/>
          </a:xfrm>
          <a:prstGeom prst="foldedCorner">
            <a:avLst>
              <a:gd name="adj" fmla="val 0"/>
            </a:avLst>
          </a:prstGeom>
          <a:solidFill>
            <a:srgbClr val="C1FBFB"/>
          </a:solidFill>
          <a:ln w="12700">
            <a:solidFill>
              <a:srgbClr val="87878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AutoShape 12"/>
          <p:cNvSpPr>
            <a:spLocks noChangeArrowheads="1"/>
          </p:cNvSpPr>
          <p:nvPr/>
        </p:nvSpPr>
        <p:spPr bwMode="auto">
          <a:xfrm>
            <a:off x="1739516" y="2960948"/>
            <a:ext cx="3924300" cy="2988332"/>
          </a:xfrm>
          <a:prstGeom prst="foldedCorner">
            <a:avLst>
              <a:gd name="adj" fmla="val 0"/>
            </a:avLst>
          </a:prstGeom>
          <a:solidFill>
            <a:srgbClr val="C1FBFB"/>
          </a:solidFill>
          <a:ln w="12700">
            <a:solidFill>
              <a:srgbClr val="87878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链路故障检测</a:t>
            </a:r>
            <a:endParaRPr lang="en-US" dirty="0"/>
          </a:p>
        </p:txBody>
      </p:sp>
      <p:sp>
        <p:nvSpPr>
          <p:cNvPr id="49" name="矩形 48"/>
          <p:cNvSpPr/>
          <p:nvPr/>
        </p:nvSpPr>
        <p:spPr bwMode="auto">
          <a:xfrm>
            <a:off x="3503712" y="2060848"/>
            <a:ext cx="576064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lt"/>
                <a:ea typeface="宋体" charset="-122"/>
              </a:rPr>
              <a:t>R1</a:t>
            </a:r>
          </a:p>
        </p:txBody>
      </p:sp>
      <p:sp>
        <p:nvSpPr>
          <p:cNvPr id="50" name="矩形 49"/>
          <p:cNvSpPr/>
          <p:nvPr/>
        </p:nvSpPr>
        <p:spPr bwMode="auto">
          <a:xfrm>
            <a:off x="7680176" y="2096852"/>
            <a:ext cx="576064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lt"/>
                <a:ea typeface="宋体" charset="-122"/>
              </a:rPr>
              <a:t>R2</a:t>
            </a:r>
          </a:p>
        </p:txBody>
      </p:sp>
      <p:cxnSp>
        <p:nvCxnSpPr>
          <p:cNvPr id="51" name="直接连接符 50"/>
          <p:cNvCxnSpPr>
            <a:stCxn id="56" idx="3"/>
            <a:endCxn id="58" idx="1"/>
          </p:cNvCxnSpPr>
          <p:nvPr/>
        </p:nvCxnSpPr>
        <p:spPr bwMode="auto">
          <a:xfrm flipV="1">
            <a:off x="4655840" y="2242615"/>
            <a:ext cx="2397056" cy="85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 bwMode="auto">
          <a:xfrm>
            <a:off x="5162412" y="1556792"/>
            <a:ext cx="1440160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lt"/>
              </a:rPr>
              <a:t>ISIS</a:t>
            </a:r>
            <a:r>
              <a:rPr lang="en-US" altLang="zh-CN" sz="1600" dirty="0">
                <a:latin typeface="+mn-lt"/>
                <a:ea typeface="宋体" charset="-122"/>
              </a:rPr>
              <a:t> neighbor</a:t>
            </a:r>
          </a:p>
        </p:txBody>
      </p:sp>
      <p:pic>
        <p:nvPicPr>
          <p:cNvPr id="56" name="图片 5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772" y="1994044"/>
            <a:ext cx="612068" cy="498852"/>
          </a:xfrm>
          <a:prstGeom prst="rect">
            <a:avLst/>
          </a:prstGeom>
        </p:spPr>
      </p:pic>
      <p:pic>
        <p:nvPicPr>
          <p:cNvPr id="58" name="图片 5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896" y="1992334"/>
            <a:ext cx="663284" cy="500562"/>
          </a:xfrm>
          <a:prstGeom prst="rect">
            <a:avLst/>
          </a:prstGeom>
        </p:spPr>
      </p:pic>
      <p:sp>
        <p:nvSpPr>
          <p:cNvPr id="59" name="乘号 58"/>
          <p:cNvSpPr/>
          <p:nvPr/>
        </p:nvSpPr>
        <p:spPr bwMode="auto">
          <a:xfrm>
            <a:off x="5630464" y="2096852"/>
            <a:ext cx="321520" cy="252028"/>
          </a:xfrm>
          <a:prstGeom prst="mathMultiply">
            <a:avLst/>
          </a:prstGeom>
          <a:solidFill>
            <a:srgbClr val="003296"/>
          </a:solidFill>
          <a:ln>
            <a:solidFill>
              <a:srgbClr val="003296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 dirty="0">
              <a:ea typeface="微软雅黑" pitchFamily="34" charset="-122"/>
            </a:endParaRPr>
          </a:p>
        </p:txBody>
      </p:sp>
      <p:sp>
        <p:nvSpPr>
          <p:cNvPr id="79" name="Rectangle 11"/>
          <p:cNvSpPr>
            <a:spLocks noChangeArrowheads="1"/>
          </p:cNvSpPr>
          <p:nvPr/>
        </p:nvSpPr>
        <p:spPr bwMode="gray">
          <a:xfrm>
            <a:off x="1811524" y="3032956"/>
            <a:ext cx="3848100" cy="2988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7800" indent="-177800" fontAlgn="base">
              <a:lnSpc>
                <a:spcPct val="110000"/>
              </a:lnSpc>
              <a:buClr>
                <a:srgbClr val="336699"/>
              </a:buClr>
              <a:buSzPct val="75000"/>
              <a:buFont typeface="Wingdings" pitchFamily="2" charset="2"/>
              <a:buNone/>
              <a:tabLst>
                <a:tab pos="1028700" algn="l"/>
                <a:tab pos="1714500" algn="l"/>
              </a:tabLst>
            </a:pPr>
            <a:r>
              <a:rPr lang="zh-CN" altLang="de-DE" sz="1600" b="1" i="0" dirty="0">
                <a:effectLst/>
                <a:latin typeface="+mn-ea"/>
                <a:ea typeface="+mn-ea"/>
              </a:rPr>
              <a:t>正常情况下</a:t>
            </a:r>
            <a:r>
              <a:rPr lang="de-DE" altLang="zh-CN" sz="1600" b="1" i="0" dirty="0">
                <a:effectLst/>
                <a:latin typeface="+mn-ea"/>
                <a:ea typeface="+mn-ea"/>
              </a:rPr>
              <a:t>IS-IS</a:t>
            </a:r>
            <a:r>
              <a:rPr lang="zh-CN" altLang="de-DE" sz="1600" b="1" i="0" dirty="0">
                <a:effectLst/>
                <a:latin typeface="+mn-ea"/>
                <a:ea typeface="+mn-ea"/>
              </a:rPr>
              <a:t>链路故障检测</a:t>
            </a:r>
          </a:p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r>
              <a:rPr lang="zh-CN" altLang="de-DE" sz="1600" b="0" i="0" dirty="0">
                <a:effectLst/>
                <a:latin typeface="+mn-ea"/>
                <a:ea typeface="+mn-ea"/>
              </a:rPr>
              <a:t>正常情况下</a:t>
            </a:r>
            <a:r>
              <a:rPr lang="de-DE" altLang="zh-CN" sz="1600" b="0" i="0" dirty="0">
                <a:effectLst/>
                <a:latin typeface="+mn-ea"/>
                <a:ea typeface="+mn-ea"/>
              </a:rPr>
              <a:t>IS-IS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的链路状态检测仅仅依赖于</a:t>
            </a:r>
            <a:r>
              <a:rPr lang="de-DE" altLang="zh-CN" sz="1600" b="0" i="0" dirty="0">
                <a:effectLst/>
                <a:latin typeface="+mn-ea"/>
                <a:ea typeface="+mn-ea"/>
              </a:rPr>
              <a:t>IS-IS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协议本身，即</a:t>
            </a:r>
            <a:r>
              <a:rPr lang="de-DE" altLang="zh-CN" sz="1600" b="0" i="0" dirty="0">
                <a:effectLst/>
                <a:latin typeface="+mn-ea"/>
                <a:ea typeface="+mn-ea"/>
              </a:rPr>
              <a:t>IS-IS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的</a:t>
            </a:r>
            <a:r>
              <a:rPr lang="de-DE" altLang="zh-CN" sz="1600" b="0" i="0" dirty="0">
                <a:effectLst/>
                <a:latin typeface="+mn-ea"/>
                <a:ea typeface="+mn-ea"/>
              </a:rPr>
              <a:t>IIH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报文，</a:t>
            </a:r>
            <a:r>
              <a:rPr lang="de-DE" altLang="zh-CN" sz="1600" b="0" i="0" dirty="0">
                <a:effectLst/>
                <a:latin typeface="+mn-ea"/>
                <a:ea typeface="+mn-ea"/>
              </a:rPr>
              <a:t>IIH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报文检测时间为秒级，不适合</a:t>
            </a:r>
            <a:r>
              <a:rPr lang="zh-CN" altLang="en-US" sz="1600" b="0" i="0" dirty="0">
                <a:effectLst/>
                <a:latin typeface="+mn-ea"/>
                <a:ea typeface="+mn-ea"/>
              </a:rPr>
              <a:t>收敛要求高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的网络</a:t>
            </a:r>
            <a:endParaRPr lang="en-US" altLang="zh-CN" sz="1600" b="0" i="0" dirty="0">
              <a:effectLst/>
              <a:latin typeface="+mn-ea"/>
              <a:ea typeface="+mn-ea"/>
            </a:endParaRPr>
          </a:p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r>
              <a:rPr lang="zh-CN" altLang="en-US" sz="1600" dirty="0">
                <a:latin typeface="+mn-ea"/>
                <a:ea typeface="+mn-ea"/>
              </a:rPr>
              <a:t>将</a:t>
            </a:r>
            <a:r>
              <a:rPr lang="en-US" altLang="zh-CN" sz="1600" dirty="0">
                <a:latin typeface="+mn-ea"/>
                <a:ea typeface="+mn-ea"/>
              </a:rPr>
              <a:t>IIH</a:t>
            </a:r>
            <a:r>
              <a:rPr lang="zh-CN" altLang="en-US" sz="1600" dirty="0">
                <a:latin typeface="+mn-ea"/>
                <a:ea typeface="+mn-ea"/>
              </a:rPr>
              <a:t>的发送间隔改小，可以缩短检测时间。</a:t>
            </a:r>
            <a:endParaRPr lang="zh-CN" altLang="de-DE" sz="1600" b="0" i="0" dirty="0">
              <a:effectLst/>
              <a:latin typeface="+mn-ea"/>
              <a:ea typeface="+mn-ea"/>
            </a:endParaRPr>
          </a:p>
        </p:txBody>
      </p:sp>
      <p:sp>
        <p:nvSpPr>
          <p:cNvPr id="101" name="Rectangle 13"/>
          <p:cNvSpPr>
            <a:spLocks noChangeArrowheads="1"/>
          </p:cNvSpPr>
          <p:nvPr/>
        </p:nvSpPr>
        <p:spPr bwMode="gray">
          <a:xfrm>
            <a:off x="6316352" y="3032956"/>
            <a:ext cx="3848100" cy="302433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7800" indent="-177800" fontAlgn="base">
              <a:lnSpc>
                <a:spcPct val="110000"/>
              </a:lnSpc>
              <a:buClr>
                <a:srgbClr val="336699"/>
              </a:buClr>
              <a:buSzPct val="75000"/>
              <a:buFont typeface="Wingdings" pitchFamily="2" charset="2"/>
              <a:buNone/>
              <a:tabLst>
                <a:tab pos="1028700" algn="l"/>
                <a:tab pos="1714500" algn="l"/>
              </a:tabLst>
            </a:pPr>
            <a:r>
              <a:rPr lang="zh-CN" altLang="de-DE" sz="1600" b="1" i="0" dirty="0">
                <a:effectLst/>
                <a:latin typeface="+mn-ea"/>
                <a:ea typeface="+mn-ea"/>
              </a:rPr>
              <a:t>用其他协议辅助</a:t>
            </a:r>
            <a:r>
              <a:rPr lang="de-DE" altLang="zh-CN" sz="1600" b="1" i="0" dirty="0">
                <a:effectLst/>
                <a:latin typeface="+mn-ea"/>
                <a:ea typeface="+mn-ea"/>
              </a:rPr>
              <a:t>IS-IS</a:t>
            </a:r>
            <a:r>
              <a:rPr lang="zh-CN" altLang="de-DE" sz="1600" b="1" i="0" dirty="0">
                <a:effectLst/>
                <a:latin typeface="+mn-ea"/>
                <a:ea typeface="+mn-ea"/>
              </a:rPr>
              <a:t>链路故障检测</a:t>
            </a:r>
          </a:p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r>
              <a:rPr lang="zh-CN" altLang="de-DE" sz="1600" b="0" i="0" dirty="0">
                <a:effectLst/>
                <a:latin typeface="+mn-ea"/>
                <a:ea typeface="+mn-ea"/>
              </a:rPr>
              <a:t>用</a:t>
            </a:r>
            <a:r>
              <a:rPr lang="de-DE" altLang="zh-CN" sz="1600" b="0" i="0" dirty="0">
                <a:effectLst/>
                <a:latin typeface="+mn-ea"/>
                <a:ea typeface="+mn-ea"/>
              </a:rPr>
              <a:t>SDH/SONET (POS) </a:t>
            </a:r>
            <a:r>
              <a:rPr lang="zh-CN" altLang="en-US" sz="1600" dirty="0">
                <a:latin typeface="+mn-ea"/>
                <a:ea typeface="+mn-ea"/>
              </a:rPr>
              <a:t>、光口以太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做链路检测收敛速度比较快，为毫秒级，但是对接口类型有依赖性。</a:t>
            </a:r>
          </a:p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r>
              <a:rPr lang="de-DE" altLang="zh-CN" sz="1600" b="0" i="0" dirty="0">
                <a:effectLst/>
                <a:latin typeface="+mn-ea"/>
                <a:ea typeface="+mn-ea"/>
              </a:rPr>
              <a:t>BFD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技术被通常应用于</a:t>
            </a:r>
            <a:r>
              <a:rPr lang="en-US" altLang="zh-CN" sz="1600" b="0" i="0" dirty="0">
                <a:effectLst/>
                <a:latin typeface="+mn-ea"/>
                <a:ea typeface="+mn-ea"/>
              </a:rPr>
              <a:t>IP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网络中做链路状态检测，</a:t>
            </a:r>
            <a:r>
              <a:rPr lang="de-DE" altLang="zh-CN" sz="1600" b="0" i="0" dirty="0">
                <a:effectLst/>
                <a:latin typeface="+mn-ea"/>
                <a:ea typeface="+mn-ea"/>
              </a:rPr>
              <a:t>BFD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为毫秒级，对接口</a:t>
            </a:r>
            <a:r>
              <a:rPr lang="zh-CN" altLang="en-US" sz="1600" b="0" i="0" dirty="0">
                <a:effectLst/>
                <a:latin typeface="+mn-ea"/>
                <a:ea typeface="+mn-ea"/>
              </a:rPr>
              <a:t>类型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没有依赖性。</a:t>
            </a:r>
          </a:p>
          <a:p>
            <a:pPr marL="177800" indent="-177800" fontAlgn="base">
              <a:lnSpc>
                <a:spcPct val="110000"/>
              </a:lnSpc>
              <a:buClr>
                <a:srgbClr val="336699"/>
              </a:buClr>
              <a:buSzPct val="75000"/>
              <a:buFont typeface="Wingdings" pitchFamily="2" charset="2"/>
              <a:buChar char="n"/>
              <a:tabLst>
                <a:tab pos="1028700" algn="l"/>
                <a:tab pos="1714500" algn="l"/>
              </a:tabLst>
            </a:pPr>
            <a:endParaRPr lang="zh-CN" altLang="de-DE" b="0" i="0" dirty="0">
              <a:effectLst/>
              <a:latin typeface="FrutigerNext LT Regular" pitchFamily="34" charset="0"/>
              <a:ea typeface="华文细黑" pitchFamily="2" charset="-122"/>
            </a:endParaRPr>
          </a:p>
          <a:p>
            <a:pPr marL="177800" indent="-177800" fontAlgn="base">
              <a:lnSpc>
                <a:spcPct val="110000"/>
              </a:lnSpc>
              <a:buClr>
                <a:srgbClr val="336699"/>
              </a:buClr>
              <a:buSzPct val="75000"/>
              <a:buFont typeface="Wingdings" pitchFamily="2" charset="2"/>
              <a:buNone/>
              <a:tabLst>
                <a:tab pos="1028700" algn="l"/>
                <a:tab pos="1714500" algn="l"/>
              </a:tabLst>
            </a:pPr>
            <a:endParaRPr lang="zh-CN" altLang="de-DE" i="0" dirty="0">
              <a:effectLst/>
              <a:latin typeface="FrutigerNext LT Regular" pitchFamily="34" charset="0"/>
              <a:ea typeface="华文细黑" pitchFamily="2" charset="-122"/>
            </a:endParaRPr>
          </a:p>
        </p:txBody>
      </p:sp>
      <p:cxnSp>
        <p:nvCxnSpPr>
          <p:cNvPr id="105" name="直接箭头连接符 104"/>
          <p:cNvCxnSpPr/>
          <p:nvPr/>
        </p:nvCxnSpPr>
        <p:spPr bwMode="auto">
          <a:xfrm>
            <a:off x="4835860" y="2492896"/>
            <a:ext cx="2052228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6883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1667508" y="3414651"/>
            <a:ext cx="8748972" cy="2246597"/>
          </a:xfrm>
          <a:prstGeom prst="foldedCorner">
            <a:avLst>
              <a:gd name="adj" fmla="val 0"/>
            </a:avLst>
          </a:prstGeom>
          <a:solidFill>
            <a:srgbClr val="C1FBFB"/>
          </a:solidFill>
          <a:ln w="12700">
            <a:solidFill>
              <a:srgbClr val="87878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LSP</a:t>
            </a:r>
            <a:r>
              <a:rPr lang="zh-CN" altLang="en-US" dirty="0"/>
              <a:t>的间隔时间</a:t>
            </a:r>
            <a:endParaRPr lang="en-US" dirty="0"/>
          </a:p>
        </p:txBody>
      </p:sp>
      <p:sp>
        <p:nvSpPr>
          <p:cNvPr id="15" name="矩形 14"/>
          <p:cNvSpPr/>
          <p:nvPr/>
        </p:nvSpPr>
        <p:spPr bwMode="auto">
          <a:xfrm>
            <a:off x="3359696" y="2528900"/>
            <a:ext cx="576064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lt"/>
                <a:ea typeface="宋体" charset="-122"/>
              </a:rPr>
              <a:t>R1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7752184" y="2528900"/>
            <a:ext cx="576064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lt"/>
                <a:ea typeface="宋体" charset="-122"/>
              </a:rPr>
              <a:t>R2</a:t>
            </a:r>
          </a:p>
        </p:txBody>
      </p:sp>
      <p:cxnSp>
        <p:nvCxnSpPr>
          <p:cNvPr id="17" name="直接连接符 16"/>
          <p:cNvCxnSpPr>
            <a:stCxn id="18" idx="3"/>
            <a:endCxn id="19" idx="1"/>
          </p:cNvCxnSpPr>
          <p:nvPr/>
        </p:nvCxnSpPr>
        <p:spPr bwMode="auto">
          <a:xfrm>
            <a:off x="4547768" y="2667540"/>
            <a:ext cx="2664356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2446140"/>
            <a:ext cx="540000" cy="442800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24" y="2446140"/>
            <a:ext cx="540000" cy="442800"/>
          </a:xfrm>
          <a:prstGeom prst="rect">
            <a:avLst/>
          </a:prstGeom>
        </p:spPr>
      </p:pic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514786" y="1489484"/>
            <a:ext cx="170900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2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发布路由</a:t>
            </a:r>
            <a:r>
              <a:rPr lang="en-US" altLang="zh-CN" sz="12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1.1.1.1/32</a:t>
            </a:r>
          </a:p>
          <a:p>
            <a:r>
              <a:rPr lang="zh-CN" altLang="en-US" sz="12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需要生成相应的</a:t>
            </a:r>
            <a:r>
              <a:rPr lang="en-US" altLang="zh-CN" sz="12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LSP</a:t>
            </a:r>
          </a:p>
        </p:txBody>
      </p: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2479861" y="1459372"/>
            <a:ext cx="1752600" cy="925512"/>
            <a:chOff x="816" y="672"/>
            <a:chExt cx="577" cy="288"/>
          </a:xfrm>
        </p:grpSpPr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816" y="672"/>
              <a:ext cx="57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1392" y="672"/>
              <a:ext cx="1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816" y="672"/>
              <a:ext cx="1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816" y="897"/>
              <a:ext cx="3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>
              <a:off x="1273" y="897"/>
              <a:ext cx="11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1206" y="897"/>
              <a:ext cx="84" cy="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>
              <a:off x="1273" y="897"/>
              <a:ext cx="17" cy="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4462649" y="1457090"/>
            <a:ext cx="190500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2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但是新</a:t>
            </a:r>
            <a:r>
              <a:rPr lang="en-US" altLang="zh-CN" sz="12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LSP</a:t>
            </a:r>
            <a:r>
              <a:rPr lang="zh-CN" altLang="en-US" sz="12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生成的时间为秒级，不能满足电信级的收敛要求</a:t>
            </a:r>
          </a:p>
        </p:txBody>
      </p:sp>
      <p:grpSp>
        <p:nvGrpSpPr>
          <p:cNvPr id="30" name="Group 18"/>
          <p:cNvGrpSpPr>
            <a:grpSpLocks/>
          </p:cNvGrpSpPr>
          <p:nvPr/>
        </p:nvGrpSpPr>
        <p:grpSpPr bwMode="auto">
          <a:xfrm rot="10800000">
            <a:off x="4438836" y="1483692"/>
            <a:ext cx="1981200" cy="865187"/>
            <a:chOff x="912" y="3023"/>
            <a:chExt cx="1488" cy="817"/>
          </a:xfrm>
        </p:grpSpPr>
        <p:sp>
          <p:nvSpPr>
            <p:cNvPr id="31" name="Line 19"/>
            <p:cNvSpPr>
              <a:spLocks noChangeShapeType="1"/>
            </p:cNvSpPr>
            <p:nvPr/>
          </p:nvSpPr>
          <p:spPr bwMode="auto">
            <a:xfrm rot="10800000">
              <a:off x="912" y="3840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 rot="10800000">
              <a:off x="912" y="3168"/>
              <a:ext cx="0" cy="6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 rot="10800000">
              <a:off x="2400" y="3168"/>
              <a:ext cx="0" cy="6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rot="10800000">
              <a:off x="2152" y="3168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 rot="10800000">
              <a:off x="912" y="3168"/>
              <a:ext cx="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 rot="10800000" flipH="1">
              <a:off x="2152" y="3024"/>
              <a:ext cx="10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 rot="10800000" flipH="1">
              <a:off x="1900" y="3023"/>
              <a:ext cx="356" cy="1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Rectangle 6"/>
          <p:cNvSpPr>
            <a:spLocks noChangeArrowheads="1"/>
          </p:cNvSpPr>
          <p:nvPr/>
        </p:nvSpPr>
        <p:spPr bwMode="gray">
          <a:xfrm>
            <a:off x="1743708" y="3504108"/>
            <a:ext cx="8026400" cy="7889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7800" indent="-177800" fontAlgn="base">
              <a:lnSpc>
                <a:spcPct val="110000"/>
              </a:lnSpc>
              <a:buClr>
                <a:srgbClr val="336699"/>
              </a:buClr>
              <a:buSzPct val="75000"/>
              <a:buFont typeface="Wingdings" pitchFamily="2" charset="2"/>
              <a:buNone/>
              <a:tabLst>
                <a:tab pos="1028700" algn="l"/>
                <a:tab pos="1714500" algn="l"/>
              </a:tabLst>
            </a:pPr>
            <a:r>
              <a:rPr lang="zh-CN" altLang="de-DE" sz="1600" b="1" i="0" dirty="0">
                <a:effectLst/>
                <a:latin typeface="+mn-ea"/>
                <a:ea typeface="+mn-ea"/>
              </a:rPr>
              <a:t>生成</a:t>
            </a:r>
            <a:r>
              <a:rPr lang="de-DE" altLang="zh-CN" sz="1600" b="1" i="0" dirty="0">
                <a:effectLst/>
                <a:latin typeface="+mn-ea"/>
                <a:ea typeface="+mn-ea"/>
              </a:rPr>
              <a:t>LSP</a:t>
            </a:r>
            <a:r>
              <a:rPr lang="zh-CN" altLang="de-DE" sz="1600" b="1" i="0" dirty="0">
                <a:effectLst/>
                <a:latin typeface="+mn-ea"/>
                <a:ea typeface="+mn-ea"/>
              </a:rPr>
              <a:t>的间隔时间</a:t>
            </a:r>
          </a:p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r>
              <a:rPr lang="en-US" altLang="zh-CN" sz="1600" b="0" i="0" dirty="0">
                <a:effectLst/>
                <a:latin typeface="+mn-ea"/>
                <a:ea typeface="+mn-ea"/>
              </a:rPr>
              <a:t>IS-IS</a:t>
            </a:r>
            <a:r>
              <a:rPr lang="zh-CN" altLang="en-US" sz="1600" b="0" i="0" dirty="0">
                <a:effectLst/>
                <a:latin typeface="+mn-ea"/>
                <a:ea typeface="+mn-ea"/>
              </a:rPr>
              <a:t>协议中，当本地路由信息发生变化时，路由器需要产生新的</a:t>
            </a:r>
            <a:r>
              <a:rPr lang="en-US" altLang="zh-CN" sz="1600" b="0" i="0" dirty="0">
                <a:effectLst/>
                <a:latin typeface="+mn-ea"/>
                <a:ea typeface="+mn-ea"/>
              </a:rPr>
              <a:t>LSP</a:t>
            </a:r>
            <a:r>
              <a:rPr lang="zh-CN" altLang="en-US" sz="1600" b="0" i="0" dirty="0">
                <a:effectLst/>
                <a:latin typeface="+mn-ea"/>
                <a:ea typeface="+mn-ea"/>
              </a:rPr>
              <a:t>来通告这种变化。如果产生</a:t>
            </a:r>
            <a:r>
              <a:rPr lang="en-US" altLang="zh-CN" sz="1600" b="0" i="0" dirty="0">
                <a:effectLst/>
                <a:latin typeface="+mn-ea"/>
                <a:ea typeface="+mn-ea"/>
              </a:rPr>
              <a:t>LSP</a:t>
            </a:r>
            <a:r>
              <a:rPr lang="zh-CN" altLang="en-US" sz="1600" b="0" i="0" dirty="0">
                <a:effectLst/>
                <a:latin typeface="+mn-ea"/>
                <a:ea typeface="+mn-ea"/>
              </a:rPr>
              <a:t>的延迟时间过长，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则会导致本地路由信息的变化无法及时通告给邻居路由器，使网络的收敛速度变慢。 </a:t>
            </a:r>
          </a:p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r>
              <a:rPr lang="zh-CN" altLang="en-US" sz="1600" b="0" i="0" dirty="0">
                <a:effectLst/>
                <a:latin typeface="+mn-ea"/>
                <a:ea typeface="+mn-ea"/>
              </a:rPr>
              <a:t>为了加快网络的收敛速度，同时又不影响系统性能，因此在产生</a:t>
            </a:r>
            <a:r>
              <a:rPr lang="en-US" altLang="zh-CN" sz="1600" b="0" i="0" dirty="0">
                <a:effectLst/>
                <a:latin typeface="+mn-ea"/>
                <a:ea typeface="+mn-ea"/>
              </a:rPr>
              <a:t>LSP</a:t>
            </a:r>
            <a:r>
              <a:rPr lang="zh-CN" altLang="en-US" sz="1600" b="0" i="0" dirty="0">
                <a:effectLst/>
                <a:latin typeface="+mn-ea"/>
                <a:ea typeface="+mn-ea"/>
              </a:rPr>
              <a:t>时使用了智能定时器，它可以根据路由信息的变化频率自动调整延迟时间。 </a:t>
            </a:r>
            <a:endParaRPr lang="zh-CN" altLang="de-DE" sz="1600" b="0" i="0" dirty="0">
              <a:effectLst/>
              <a:latin typeface="+mn-ea"/>
              <a:ea typeface="+mn-ea"/>
            </a:endParaRPr>
          </a:p>
          <a:p>
            <a:pPr marL="177800" indent="-177800" fontAlgn="base">
              <a:lnSpc>
                <a:spcPct val="110000"/>
              </a:lnSpc>
              <a:buClr>
                <a:srgbClr val="336699"/>
              </a:buClr>
              <a:buSzPct val="75000"/>
              <a:buFont typeface="Wingdings" pitchFamily="2" charset="2"/>
              <a:buChar char="n"/>
              <a:tabLst>
                <a:tab pos="1028700" algn="l"/>
                <a:tab pos="1714500" algn="l"/>
              </a:tabLst>
            </a:pPr>
            <a:endParaRPr lang="zh-CN" altLang="de-DE" b="0" i="0" dirty="0">
              <a:effectLst/>
              <a:latin typeface="FrutigerNext LT Regular" pitchFamily="34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83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AutoShape 4"/>
          <p:cNvSpPr>
            <a:spLocks noChangeArrowheads="1"/>
          </p:cNvSpPr>
          <p:nvPr/>
        </p:nvSpPr>
        <p:spPr bwMode="auto">
          <a:xfrm>
            <a:off x="1740732" y="3573016"/>
            <a:ext cx="8928992" cy="2304256"/>
          </a:xfrm>
          <a:prstGeom prst="foldedCorner">
            <a:avLst>
              <a:gd name="adj" fmla="val 0"/>
            </a:avLst>
          </a:prstGeom>
          <a:solidFill>
            <a:srgbClr val="C1FBFB"/>
          </a:solidFill>
          <a:ln w="12700">
            <a:solidFill>
              <a:srgbClr val="87878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加快泛洪</a:t>
            </a:r>
            <a:r>
              <a:rPr lang="en-US" altLang="zh-CN" dirty="0"/>
              <a:t>LSP</a:t>
            </a:r>
            <a:r>
              <a:rPr lang="zh-CN" altLang="en-US" dirty="0"/>
              <a:t>的时间</a:t>
            </a:r>
            <a:endParaRPr lang="en-US" dirty="0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1507468" y="1844824"/>
            <a:ext cx="16002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1.1.1.1/32</a:t>
            </a:r>
          </a:p>
        </p:txBody>
      </p:sp>
      <p:grpSp>
        <p:nvGrpSpPr>
          <p:cNvPr id="40" name="Group 11"/>
          <p:cNvGrpSpPr>
            <a:grpSpLocks/>
          </p:cNvGrpSpPr>
          <p:nvPr/>
        </p:nvGrpSpPr>
        <p:grpSpPr bwMode="auto">
          <a:xfrm>
            <a:off x="1016156" y="1557535"/>
            <a:ext cx="1611863" cy="1295400"/>
            <a:chOff x="816" y="672"/>
            <a:chExt cx="577" cy="288"/>
          </a:xfrm>
        </p:grpSpPr>
        <p:sp>
          <p:nvSpPr>
            <p:cNvPr id="41" name="Line 12"/>
            <p:cNvSpPr>
              <a:spLocks noChangeShapeType="1"/>
            </p:cNvSpPr>
            <p:nvPr/>
          </p:nvSpPr>
          <p:spPr bwMode="auto">
            <a:xfrm>
              <a:off x="816" y="672"/>
              <a:ext cx="57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1392" y="672"/>
              <a:ext cx="1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>
              <a:off x="816" y="672"/>
              <a:ext cx="1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>
              <a:off x="816" y="897"/>
              <a:ext cx="3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>
              <a:off x="1273" y="897"/>
              <a:ext cx="11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7"/>
            <p:cNvSpPr>
              <a:spLocks noChangeShapeType="1"/>
            </p:cNvSpPr>
            <p:nvPr/>
          </p:nvSpPr>
          <p:spPr bwMode="auto">
            <a:xfrm>
              <a:off x="1206" y="897"/>
              <a:ext cx="84" cy="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>
              <a:off x="1273" y="897"/>
              <a:ext cx="17" cy="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1507468" y="2060848"/>
            <a:ext cx="16002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2.2.2.2/32</a:t>
            </a:r>
          </a:p>
          <a:p>
            <a:r>
              <a:rPr lang="en-US" altLang="zh-CN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3.3.3.3/32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4475820" y="1484784"/>
            <a:ext cx="2016224" cy="1169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我不需要等待收到所有</a:t>
            </a:r>
            <a:r>
              <a:rPr lang="en-US" altLang="zh-CN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LSP</a:t>
            </a:r>
            <a:r>
              <a:rPr lang="zh-CN" altLang="en-US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以后再把</a:t>
            </a:r>
            <a:r>
              <a:rPr lang="en-US" altLang="zh-CN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LSP</a:t>
            </a:r>
            <a:r>
              <a:rPr lang="zh-CN" altLang="en-US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扩散出去，当收到部分</a:t>
            </a:r>
            <a:r>
              <a:rPr lang="en-US" altLang="zh-CN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LSP</a:t>
            </a:r>
            <a:r>
              <a:rPr lang="zh-CN" altLang="en-US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的时候就可以直接扩散了</a:t>
            </a:r>
            <a:r>
              <a:rPr lang="zh-CN" altLang="en-US" sz="1400" i="0" dirty="0">
                <a:solidFill>
                  <a:srgbClr val="006699"/>
                </a:solidFill>
                <a:effectLst/>
                <a:latin typeface="FrutigerNext LT Regular" pitchFamily="34" charset="0"/>
                <a:ea typeface="华文细黑" pitchFamily="2" charset="-122"/>
              </a:rPr>
              <a:t>。 </a:t>
            </a:r>
          </a:p>
        </p:txBody>
      </p:sp>
      <p:grpSp>
        <p:nvGrpSpPr>
          <p:cNvPr id="50" name="Group 21"/>
          <p:cNvGrpSpPr>
            <a:grpSpLocks/>
          </p:cNvGrpSpPr>
          <p:nvPr/>
        </p:nvGrpSpPr>
        <p:grpSpPr bwMode="auto">
          <a:xfrm rot="10800000">
            <a:off x="4476056" y="1448779"/>
            <a:ext cx="2087996" cy="1404155"/>
            <a:chOff x="912" y="3023"/>
            <a:chExt cx="1488" cy="817"/>
          </a:xfrm>
        </p:grpSpPr>
        <p:sp>
          <p:nvSpPr>
            <p:cNvPr id="51" name="Line 22"/>
            <p:cNvSpPr>
              <a:spLocks noChangeShapeType="1"/>
            </p:cNvSpPr>
            <p:nvPr/>
          </p:nvSpPr>
          <p:spPr bwMode="auto">
            <a:xfrm rot="10800000">
              <a:off x="912" y="3840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 rot="10800000">
              <a:off x="912" y="3168"/>
              <a:ext cx="0" cy="6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 rot="10800000">
              <a:off x="2400" y="3168"/>
              <a:ext cx="0" cy="6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5"/>
            <p:cNvSpPr>
              <a:spLocks noChangeShapeType="1"/>
            </p:cNvSpPr>
            <p:nvPr/>
          </p:nvSpPr>
          <p:spPr bwMode="auto">
            <a:xfrm rot="10800000">
              <a:off x="2152" y="3168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26"/>
            <p:cNvSpPr>
              <a:spLocks noChangeShapeType="1"/>
            </p:cNvSpPr>
            <p:nvPr/>
          </p:nvSpPr>
          <p:spPr bwMode="auto">
            <a:xfrm rot="10800000">
              <a:off x="912" y="3168"/>
              <a:ext cx="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7"/>
            <p:cNvSpPr>
              <a:spLocks noChangeShapeType="1"/>
            </p:cNvSpPr>
            <p:nvPr/>
          </p:nvSpPr>
          <p:spPr bwMode="auto">
            <a:xfrm rot="10800000" flipH="1">
              <a:off x="2152" y="3024"/>
              <a:ext cx="10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8"/>
            <p:cNvSpPr>
              <a:spLocks noChangeShapeType="1"/>
            </p:cNvSpPr>
            <p:nvPr/>
          </p:nvSpPr>
          <p:spPr bwMode="auto">
            <a:xfrm rot="10800000" flipH="1">
              <a:off x="1900" y="3023"/>
              <a:ext cx="356" cy="1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" name="Text Box 29"/>
          <p:cNvSpPr txBox="1">
            <a:spLocks noChangeArrowheads="1"/>
          </p:cNvSpPr>
          <p:nvPr/>
        </p:nvSpPr>
        <p:spPr bwMode="auto">
          <a:xfrm>
            <a:off x="1218220" y="1633735"/>
            <a:ext cx="16002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LSP</a:t>
            </a:r>
            <a:r>
              <a:rPr lang="zh-CN" altLang="en-US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报文</a:t>
            </a:r>
          </a:p>
        </p:txBody>
      </p:sp>
      <p:cxnSp>
        <p:nvCxnSpPr>
          <p:cNvPr id="59" name="直接连接符 58"/>
          <p:cNvCxnSpPr>
            <a:stCxn id="60" idx="3"/>
            <a:endCxn id="61" idx="1"/>
          </p:cNvCxnSpPr>
          <p:nvPr/>
        </p:nvCxnSpPr>
        <p:spPr bwMode="auto">
          <a:xfrm>
            <a:off x="2460752" y="3110340"/>
            <a:ext cx="1980340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图片 5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52" y="2888940"/>
            <a:ext cx="540000" cy="442800"/>
          </a:xfrm>
          <a:prstGeom prst="rect">
            <a:avLst/>
          </a:prstGeom>
        </p:spPr>
      </p:pic>
      <p:pic>
        <p:nvPicPr>
          <p:cNvPr id="61" name="图片 6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92" y="2888940"/>
            <a:ext cx="540000" cy="442800"/>
          </a:xfrm>
          <a:prstGeom prst="rect">
            <a:avLst/>
          </a:prstGeom>
        </p:spPr>
      </p:pic>
      <p:pic>
        <p:nvPicPr>
          <p:cNvPr id="62" name="图片 6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408" y="2888940"/>
            <a:ext cx="540000" cy="442800"/>
          </a:xfrm>
          <a:prstGeom prst="rect">
            <a:avLst/>
          </a:prstGeom>
        </p:spPr>
      </p:pic>
      <p:pic>
        <p:nvPicPr>
          <p:cNvPr id="63" name="图片 6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700" y="2888940"/>
            <a:ext cx="540000" cy="442800"/>
          </a:xfrm>
          <a:prstGeom prst="rect">
            <a:avLst/>
          </a:prstGeom>
        </p:spPr>
      </p:pic>
      <p:cxnSp>
        <p:nvCxnSpPr>
          <p:cNvPr id="64" name="直接连接符 63"/>
          <p:cNvCxnSpPr>
            <a:stCxn id="61" idx="3"/>
            <a:endCxn id="62" idx="1"/>
          </p:cNvCxnSpPr>
          <p:nvPr/>
        </p:nvCxnSpPr>
        <p:spPr bwMode="auto">
          <a:xfrm>
            <a:off x="4981092" y="3110340"/>
            <a:ext cx="2304316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62" idx="3"/>
            <a:endCxn id="63" idx="1"/>
          </p:cNvCxnSpPr>
          <p:nvPr/>
        </p:nvCxnSpPr>
        <p:spPr bwMode="auto">
          <a:xfrm>
            <a:off x="7825408" y="3110340"/>
            <a:ext cx="2088292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3"/>
          <p:cNvSpPr>
            <a:spLocks noChangeArrowheads="1"/>
          </p:cNvSpPr>
          <p:nvPr/>
        </p:nvSpPr>
        <p:spPr bwMode="gray">
          <a:xfrm>
            <a:off x="1920752" y="3681028"/>
            <a:ext cx="8568952" cy="151216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7800" indent="-177800" fontAlgn="base">
              <a:lnSpc>
                <a:spcPct val="110000"/>
              </a:lnSpc>
              <a:buClr>
                <a:srgbClr val="336699"/>
              </a:buClr>
              <a:buSzPct val="75000"/>
              <a:buFont typeface="Wingdings" pitchFamily="2" charset="2"/>
              <a:buNone/>
              <a:tabLst>
                <a:tab pos="1028700" algn="l"/>
                <a:tab pos="1714500" algn="l"/>
              </a:tabLst>
            </a:pPr>
            <a:r>
              <a:rPr lang="de-DE" altLang="zh-CN" sz="1600" b="1" i="0" dirty="0">
                <a:effectLst/>
                <a:latin typeface="+mn-ea"/>
                <a:ea typeface="+mn-ea"/>
              </a:rPr>
              <a:t>LSP</a:t>
            </a:r>
            <a:r>
              <a:rPr lang="zh-CN" altLang="de-DE" sz="1600" b="1" i="0" dirty="0">
                <a:effectLst/>
                <a:latin typeface="+mn-ea"/>
                <a:ea typeface="+mn-ea"/>
              </a:rPr>
              <a:t>快速扩散</a:t>
            </a:r>
          </a:p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r>
              <a:rPr lang="zh-CN" altLang="de-DE" sz="1600" b="0" i="0" dirty="0">
                <a:effectLst/>
                <a:latin typeface="+mn-ea"/>
                <a:ea typeface="+mn-ea"/>
              </a:rPr>
              <a:t>为了加快整个网络的收敛速度，当</a:t>
            </a:r>
            <a:r>
              <a:rPr lang="de-DE" altLang="zh-CN" sz="1600" b="0" i="0" dirty="0">
                <a:effectLst/>
                <a:latin typeface="+mn-ea"/>
                <a:ea typeface="+mn-ea"/>
              </a:rPr>
              <a:t>IS-IS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收到其它路由器发来的</a:t>
            </a:r>
            <a:r>
              <a:rPr lang="de-DE" altLang="zh-CN" sz="1600" b="0" i="0" dirty="0">
                <a:effectLst/>
                <a:latin typeface="+mn-ea"/>
                <a:ea typeface="+mn-ea"/>
              </a:rPr>
              <a:t>LSP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时，如果此</a:t>
            </a:r>
            <a:r>
              <a:rPr lang="de-DE" altLang="zh-CN" sz="1600" b="0" i="0" dirty="0">
                <a:effectLst/>
                <a:latin typeface="+mn-ea"/>
                <a:ea typeface="+mn-ea"/>
              </a:rPr>
              <a:t>LSP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比自己</a:t>
            </a:r>
            <a:r>
              <a:rPr lang="de-DE" altLang="zh-CN" sz="1600" b="0" i="0" dirty="0">
                <a:effectLst/>
                <a:latin typeface="+mn-ea"/>
                <a:ea typeface="+mn-ea"/>
              </a:rPr>
              <a:t>LSDB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中的要新，按原来</a:t>
            </a:r>
            <a:r>
              <a:rPr lang="de-DE" altLang="zh-CN" sz="1600" b="0" i="0" dirty="0">
                <a:effectLst/>
                <a:latin typeface="+mn-ea"/>
                <a:ea typeface="+mn-ea"/>
              </a:rPr>
              <a:t>RFC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协议的实现，则是用一个定时器，定时将</a:t>
            </a:r>
            <a:r>
              <a:rPr lang="de-DE" altLang="zh-CN" sz="1600" b="0" i="0" dirty="0">
                <a:effectLst/>
                <a:latin typeface="+mn-ea"/>
                <a:ea typeface="+mn-ea"/>
              </a:rPr>
              <a:t>LSDB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内的</a:t>
            </a:r>
            <a:r>
              <a:rPr lang="de-DE" altLang="zh-CN" sz="1600" b="0" i="0" dirty="0">
                <a:effectLst/>
                <a:latin typeface="+mn-ea"/>
                <a:ea typeface="+mn-ea"/>
              </a:rPr>
              <a:t>LSP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扩散出去，所以</a:t>
            </a:r>
            <a:r>
              <a:rPr lang="de-DE" altLang="zh-CN" sz="1600" b="0" i="0" dirty="0">
                <a:effectLst/>
                <a:latin typeface="+mn-ea"/>
                <a:ea typeface="+mn-ea"/>
              </a:rPr>
              <a:t>LSDB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的同步会比较缓慢。 </a:t>
            </a:r>
          </a:p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r>
              <a:rPr lang="en-US" altLang="zh-CN" sz="1600" b="0" i="0" dirty="0">
                <a:effectLst/>
                <a:latin typeface="+mn-ea"/>
                <a:ea typeface="+mn-ea"/>
              </a:rPr>
              <a:t>LSP</a:t>
            </a:r>
            <a:r>
              <a:rPr lang="zh-CN" altLang="en-US" sz="1600" b="0" i="0" dirty="0">
                <a:effectLst/>
                <a:latin typeface="+mn-ea"/>
                <a:ea typeface="+mn-ea"/>
              </a:rPr>
              <a:t>快速扩散特性改进了这种方式，配置此特性的路由器收到一个或多个比较新的</a:t>
            </a:r>
            <a:r>
              <a:rPr lang="en-US" altLang="zh-CN" sz="1600" b="0" i="0" dirty="0">
                <a:effectLst/>
                <a:latin typeface="+mn-ea"/>
                <a:ea typeface="+mn-ea"/>
              </a:rPr>
              <a:t>LSP</a:t>
            </a:r>
            <a:r>
              <a:rPr lang="zh-CN" altLang="en-US" sz="1600" b="0" i="0" dirty="0">
                <a:effectLst/>
                <a:latin typeface="+mn-ea"/>
                <a:ea typeface="+mn-ea"/>
              </a:rPr>
              <a:t>时，在路由计算之前，先将小于指定数目的</a:t>
            </a:r>
            <a:r>
              <a:rPr lang="en-US" altLang="zh-CN" sz="1600" b="0" i="0" dirty="0">
                <a:effectLst/>
                <a:latin typeface="+mn-ea"/>
                <a:ea typeface="+mn-ea"/>
              </a:rPr>
              <a:t>LSP</a:t>
            </a:r>
            <a:r>
              <a:rPr lang="zh-CN" altLang="en-US" sz="1600" b="0" i="0" dirty="0">
                <a:effectLst/>
                <a:latin typeface="+mn-ea"/>
                <a:ea typeface="+mn-ea"/>
              </a:rPr>
              <a:t>扩散出去，加快</a:t>
            </a:r>
            <a:r>
              <a:rPr lang="en-US" altLang="zh-CN" sz="1600" b="0" i="0" dirty="0">
                <a:effectLst/>
                <a:latin typeface="+mn-ea"/>
                <a:ea typeface="+mn-ea"/>
              </a:rPr>
              <a:t>LSDB</a:t>
            </a:r>
            <a:r>
              <a:rPr lang="zh-CN" altLang="en-US" sz="1600" b="0" i="0" dirty="0">
                <a:effectLst/>
                <a:latin typeface="+mn-ea"/>
                <a:ea typeface="+mn-ea"/>
              </a:rPr>
              <a:t>的同步过程。这种方式在很大程度上可以提高整个网络的收敛速度。</a:t>
            </a:r>
            <a:endParaRPr lang="de-DE" altLang="zh-CN" sz="1600" b="0" i="0" dirty="0"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883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C 0.03373 0.05254 0.06836 0.10509 0.12644 0.12916 C 0.1849 0.15324 0.26302 0.14166 0.34987 0.14398 C 0.43633 0.14652 0.54076 0.14513 0.64584 0.1439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2" y="72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59259E-6 C 0.0069 0.05254 0.0142 0.10486 0.05716 0.13009 C 0.09948 0.15555 0.19271 0.14653 0.25482 0.15046 C 0.31628 0.1544 0.37253 0.1537 0.42917 0.15301 " pathEditMode="relative" rAng="0" ptsTypes="AAAA">
                                      <p:cBhvr>
                                        <p:cTn id="8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58" y="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8" grpId="0"/>
    </p:bldLst>
  </p:timing>
</p:sld>
</file>

<file path=ppt/theme/theme1.xml><?xml version="1.0" encoding="utf-8"?>
<a:theme xmlns:a="http://schemas.openxmlformats.org/drawingml/2006/main" name="培训与认证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lIns="99980" tIns="49986" rIns="99980" bIns="49986">
        <a:spAutoFit/>
      </a:bodyPr>
      <a:lstStyle>
        <a:defPPr algn="ctr" defTabSz="1001649" eaLnBrk="0" hangingPunct="0">
          <a:defRPr sz="1400" dirty="0" smtClean="0">
            <a:solidFill>
              <a:srgbClr val="000000"/>
            </a:solidFill>
            <a:latin typeface="+mn-lt"/>
            <a:ea typeface="+mn-ea"/>
            <a:cs typeface="Arial" pitchFamily="34" charset="0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7BD8AE-C614-4C71-A6E9-9364E002D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AE3093B-232B-4C15-AB25-7F1FBE134870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64597</TotalTime>
  <Words>6454</Words>
  <Application>Microsoft Office PowerPoint</Application>
  <PresentationFormat>宽屏</PresentationFormat>
  <Paragraphs>752</Paragraphs>
  <Slides>59</Slides>
  <Notes>59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8" baseType="lpstr">
      <vt:lpstr>FrutigerNext LT Light</vt:lpstr>
      <vt:lpstr>FrutigerNext LT Medium</vt:lpstr>
      <vt:lpstr>FrutigerNext LT Regular</vt:lpstr>
      <vt:lpstr>黑体</vt:lpstr>
      <vt:lpstr>微软雅黑</vt:lpstr>
      <vt:lpstr>Arial</vt:lpstr>
      <vt:lpstr>Times New Roman</vt:lpstr>
      <vt:lpstr>Wingdings</vt:lpstr>
      <vt:lpstr>培训与认证部-母版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ISIS收敛步骤</vt:lpstr>
      <vt:lpstr>链路故障检测</vt:lpstr>
      <vt:lpstr>生成LSP的间隔时间</vt:lpstr>
      <vt:lpstr>加快泛洪LSP的时间</vt:lpstr>
      <vt:lpstr>加快SPF的计算时间</vt:lpstr>
      <vt:lpstr>改进SPF的计算方法</vt:lpstr>
      <vt:lpstr>ISIS快收敛配置</vt:lpstr>
      <vt:lpstr>PowerPoint 演示文稿</vt:lpstr>
      <vt:lpstr>基本特性</vt:lpstr>
      <vt:lpstr>工作原理(1)</vt:lpstr>
      <vt:lpstr>工作原理(2)</vt:lpstr>
      <vt:lpstr>PowerPoint 演示文稿</vt:lpstr>
      <vt:lpstr>基本概念</vt:lpstr>
      <vt:lpstr>工作原理</vt:lpstr>
      <vt:lpstr>工作模式</vt:lpstr>
      <vt:lpstr>PowerPoint 演示文稿</vt:lpstr>
      <vt:lpstr>IS-IS对LSDB计算为路由信息时进行过滤(1)</vt:lpstr>
      <vt:lpstr>IS-IS对LSDB计算为路由信息时进行过滤(2)</vt:lpstr>
      <vt:lpstr>IS-IS对LSDB计算为路由信息时进行过滤(3)</vt:lpstr>
      <vt:lpstr>IS-IS对LSDB计算为路由信息时进行过滤(4)</vt:lpstr>
      <vt:lpstr>IS-IS对引入的路由信息进行过滤(1)</vt:lpstr>
      <vt:lpstr>IS-IS对引入的路由信息进行过滤(2)</vt:lpstr>
      <vt:lpstr>IS-IS对引入的路由信息进行过滤(3)</vt:lpstr>
      <vt:lpstr>IS-IS对引入的路由信息进行过滤(4)</vt:lpstr>
      <vt:lpstr>IS-IS对外部路由信息在发布时进行过滤(1)</vt:lpstr>
      <vt:lpstr>IS-IS对外部路由信息在发布时进行过滤(2)</vt:lpstr>
      <vt:lpstr>IS-IS对外部路由信息在发布时进行过滤(3)</vt:lpstr>
      <vt:lpstr>IS-IS对外部路由信息在发布时进行过滤(4)</vt:lpstr>
      <vt:lpstr>PowerPoint 演示文稿</vt:lpstr>
      <vt:lpstr>IS-IS路由渗透(1) </vt:lpstr>
      <vt:lpstr>IS-IS路由渗透(2) </vt:lpstr>
      <vt:lpstr>IS-IS路由渗透(3) </vt:lpstr>
      <vt:lpstr>PowerPoint 演示文稿</vt:lpstr>
      <vt:lpstr>PowerPoint 演示文稿</vt:lpstr>
      <vt:lpstr>ISIS协议概述</vt:lpstr>
      <vt:lpstr>扩展的TLV类型</vt:lpstr>
      <vt:lpstr>IPv6 Reachability TLV </vt:lpstr>
      <vt:lpstr>IPv6 Interface Address TLV(1) </vt:lpstr>
      <vt:lpstr>IPv6 Interface Address TLV(2) </vt:lpstr>
      <vt:lpstr>PowerPoint 演示文稿</vt:lpstr>
      <vt:lpstr>IS-IS ST单拓扑</vt:lpstr>
      <vt:lpstr>ST单拓扑缺点</vt:lpstr>
      <vt:lpstr>IS-IS 对MT多拓扑的支持</vt:lpstr>
      <vt:lpstr>MT(多拓扑)：分离的拓扑</vt:lpstr>
      <vt:lpstr>PowerPoint 演示文稿</vt:lpstr>
      <vt:lpstr>ISISv6配置</vt:lpstr>
      <vt:lpstr>PowerPoint 演示文稿</vt:lpstr>
      <vt:lpstr>ISIS规划(1)</vt:lpstr>
      <vt:lpstr>ISIS规划(2)</vt:lpstr>
      <vt:lpstr>ISIS规划(3)</vt:lpstr>
      <vt:lpstr>ISIS规划(4)</vt:lpstr>
      <vt:lpstr>ISIS规划(5)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86188</cp:lastModifiedBy>
  <cp:revision>2574</cp:revision>
  <dcterms:created xsi:type="dcterms:W3CDTF">2003-08-21T06:48:56Z</dcterms:created>
  <dcterms:modified xsi:type="dcterms:W3CDTF">2021-08-06T03:05:34Z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(3)Gte4jl31EzZABIaEpgdu1h5gI++qYNw5PXD1E+VwtuqFEJCzUl1oozOYc1Zjb2N6kJVx2jQA
BwavoiaypLfIV8SVO5U5hT4k6LC+h0Z7DEu67lni/naXjUqwlHTFelcyv1WaVvZG8V2sUM+8
X/sRL/Qzn0l1Ofw6XAn6vEGIg9YKzz71MloVMKtQvfSgGaAtXVNSd/CB4wcMIPzm0WN04xgK
qMzdTHNdAc6HwbGq0m</vt:lpwstr>
  </property>
  <property fmtid="{D5CDD505-2E9C-101B-9397-08002B2CF9AE}" pid="18" name="_2015_ms_pID_7253431">
    <vt:lpwstr>fF61bOMHQgRLudAa2IiKklvgrQMGkLSzujZRiQ0ADmFbH7lilbfQxP
6mM1v8Ude3XS0znhQ2uRHa24QXNAGOwq01wo7VXrc4TNfU0J8WK1VhxumVJFSRuLbdWp8DwI
7+o+1rNsyiG/DvdQ84MmmBKTFsrjN34FF2RhjJBplki6QBEF+PA9hgaruFcgCsTKuaX9IrJI
9AWzS6AGakXWEenApNjU674C+gzB+IwP6VT5</vt:lpwstr>
  </property>
  <property fmtid="{D5CDD505-2E9C-101B-9397-08002B2CF9AE}" pid="19" name="_2015_ms_pID_7253432">
    <vt:lpwstr>qmjoTi9xlXhzOaeVQL4hCxBUtuF3UMmC5I3G
ZlCW4IUr7HCgL7sQdq7+Q7+HCEhACg==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1546474805</vt:lpwstr>
  </property>
</Properties>
</file>