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3C78"/>
    <a:srgbClr val="003264"/>
    <a:srgbClr val="00325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1" autoAdjust="0"/>
    <p:restoredTop sz="88674" autoAdjust="0"/>
  </p:normalViewPr>
  <p:slideViewPr>
    <p:cSldViewPr showGuides="1">
      <p:cViewPr varScale="1">
        <p:scale>
          <a:sx n="102" d="100"/>
          <a:sy n="102" d="100"/>
        </p:scale>
        <p:origin x="1194" y="72"/>
      </p:cViewPr>
      <p:guideLst>
        <p:guide orient="horz" pos="459"/>
        <p:guide pos="384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47" d="100"/>
          <a:sy n="47" d="100"/>
        </p:scale>
        <p:origin x="2748" y="6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29853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由于每个报文的端到端时延不一样，就会导致这些报文不能等间隔到达目的端，这种现象叫做抖动。一般来说，时延越小则时延抖动的范围越小。</a:t>
            </a:r>
            <a:endParaRPr lang="en-US" altLang="zh-CN"/>
          </a:p>
          <a:p>
            <a:r>
              <a:rPr lang="zh-CN" altLang="zh-CN"/>
              <a:t>某些业务类型</a:t>
            </a:r>
            <a:r>
              <a:rPr lang="zh-CN" altLang="en-US"/>
              <a:t>（</a:t>
            </a:r>
            <a:r>
              <a:rPr lang="zh-CN" altLang="zh-CN"/>
              <a:t>特别是</a:t>
            </a:r>
            <a:r>
              <a:rPr lang="zh-CN" altLang="en-US"/>
              <a:t>语音</a:t>
            </a:r>
            <a:r>
              <a:rPr lang="zh-CN" altLang="zh-CN"/>
              <a:t>和</a:t>
            </a:r>
            <a:r>
              <a:rPr lang="zh-CN" altLang="en-US"/>
              <a:t>视频</a:t>
            </a:r>
            <a:r>
              <a:rPr lang="zh-CN" altLang="zh-CN"/>
              <a:t>等实时业务</a:t>
            </a:r>
            <a:r>
              <a:rPr lang="zh-CN" altLang="en-US"/>
              <a:t>）</a:t>
            </a:r>
            <a:r>
              <a:rPr lang="zh-CN" altLang="zh-CN"/>
              <a:t>是极</a:t>
            </a:r>
            <a:r>
              <a:rPr lang="zh-CN" altLang="en-US"/>
              <a:t>其</a:t>
            </a:r>
            <a:r>
              <a:rPr lang="zh-CN" altLang="zh-CN"/>
              <a:t>不</a:t>
            </a:r>
            <a:r>
              <a:rPr lang="zh-CN" altLang="en-US"/>
              <a:t>能</a:t>
            </a:r>
            <a:r>
              <a:rPr lang="zh-CN" altLang="zh-CN"/>
              <a:t>容忍抖动的。</a:t>
            </a:r>
            <a:r>
              <a:rPr lang="zh-CN" altLang="en-US"/>
              <a:t>报文</a:t>
            </a:r>
            <a:r>
              <a:rPr lang="zh-CN" altLang="zh-CN"/>
              <a:t>到达时间的差异将在</a:t>
            </a:r>
            <a:r>
              <a:rPr lang="zh-CN" altLang="en-US"/>
              <a:t>语音</a:t>
            </a:r>
            <a:r>
              <a:rPr lang="zh-CN" altLang="zh-CN"/>
              <a:t>或</a:t>
            </a:r>
            <a:r>
              <a:rPr lang="zh-CN" altLang="en-US"/>
              <a:t>视频</a:t>
            </a:r>
            <a:r>
              <a:rPr lang="zh-CN" altLang="zh-CN"/>
              <a:t>中造成断续</a:t>
            </a:r>
            <a:r>
              <a:rPr lang="zh-CN" altLang="en-US"/>
              <a:t>；另外，</a:t>
            </a:r>
            <a:r>
              <a:rPr lang="zh-CN" altLang="zh-CN"/>
              <a:t>抖动也会影响一些网络协议的处理，有些协议是按固定的时间间隔发送交互性报文，抖动过大</a:t>
            </a:r>
            <a:r>
              <a:rPr lang="zh-CN" altLang="en-US"/>
              <a:t>就</a:t>
            </a:r>
            <a:r>
              <a:rPr lang="zh-CN" altLang="zh-CN"/>
              <a:t>会导致协议震荡</a:t>
            </a:r>
            <a:r>
              <a:rPr lang="zh-CN" altLang="en-US"/>
              <a:t>，而实际上</a:t>
            </a:r>
            <a:r>
              <a:rPr lang="zh-CN" altLang="zh-CN"/>
              <a:t>所有传输系统都有抖动，</a:t>
            </a:r>
            <a:r>
              <a:rPr lang="zh-CN" altLang="en-US"/>
              <a:t>但</a:t>
            </a:r>
            <a:r>
              <a:rPr lang="zh-CN" altLang="zh-CN"/>
              <a:t>只要抖动在规定容差之内就不会影响服务质量</a:t>
            </a:r>
            <a:r>
              <a:rPr lang="zh-CN" altLang="en-US"/>
              <a:t>，另外，可</a:t>
            </a:r>
            <a:r>
              <a:rPr lang="zh-CN" altLang="zh-CN"/>
              <a:t>利用缓存</a:t>
            </a:r>
            <a:r>
              <a:rPr lang="zh-CN" altLang="en-US"/>
              <a:t>来</a:t>
            </a:r>
            <a:r>
              <a:rPr lang="zh-CN" altLang="zh-CN"/>
              <a:t>克服过量的抖动，但这将</a:t>
            </a:r>
            <a:r>
              <a:rPr lang="zh-CN" altLang="en-US"/>
              <a:t>会</a:t>
            </a:r>
            <a:r>
              <a:rPr lang="zh-CN" altLang="zh-CN"/>
              <a:t>增加时延。</a:t>
            </a:r>
            <a:endParaRPr lang="en-US" altLang="zh-CN"/>
          </a:p>
          <a:p>
            <a:r>
              <a:rPr lang="zh-CN" altLang="en-US"/>
              <a:t>抖动的大小跟时延的大小直接相关，时延小则抖动的范围也小，时延大则可能抖动的范围也大。</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40493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a:t>丢包率是指在网络传输过程中丢失报文占传输报文的百分比。</a:t>
            </a:r>
            <a:r>
              <a:rPr lang="zh-CN" altLang="en-US"/>
              <a:t>丢包可用于衡量网络的可靠性。</a:t>
            </a:r>
            <a:endParaRPr lang="en-US" altLang="zh-CN"/>
          </a:p>
          <a:p>
            <a:r>
              <a:rPr lang="zh-CN" altLang="en-US"/>
              <a:t>丢包</a:t>
            </a:r>
            <a:r>
              <a:rPr lang="zh-CN" altLang="zh-CN"/>
              <a:t>（</a:t>
            </a:r>
            <a:r>
              <a:rPr lang="en-US" altLang="zh-CN"/>
              <a:t>packet loss</a:t>
            </a:r>
            <a:r>
              <a:rPr lang="zh-CN" altLang="zh-CN"/>
              <a:t>）</a:t>
            </a:r>
            <a:r>
              <a:rPr lang="zh-CN" altLang="en-US"/>
              <a:t>可能在所有环节中发生，例如：</a:t>
            </a:r>
          </a:p>
          <a:p>
            <a:pPr lvl="1"/>
            <a:r>
              <a:rPr lang="zh-CN" altLang="en-US"/>
              <a:t>处理过程：路由器在收到报文的时候可能由于</a:t>
            </a:r>
            <a:r>
              <a:rPr lang="en-US" altLang="zh-CN"/>
              <a:t>CPU</a:t>
            </a:r>
            <a:r>
              <a:rPr lang="zh-CN" altLang="en-US"/>
              <a:t>繁忙，无法处理报文而导致丢包；</a:t>
            </a:r>
          </a:p>
          <a:p>
            <a:pPr lvl="1"/>
            <a:r>
              <a:rPr lang="zh-CN" altLang="en-US"/>
              <a:t>排队过程：在把报文调度到队列的时候可能由于队列被装满而导致丢包；</a:t>
            </a:r>
          </a:p>
          <a:p>
            <a:pPr lvl="1"/>
            <a:r>
              <a:rPr lang="zh-CN" altLang="en-US"/>
              <a:t>传输过程：报文在链路上传输的过程中，可能由于种种原因（如链路故障等）导致的丢包。</a:t>
            </a:r>
          </a:p>
          <a:p>
            <a:r>
              <a:rPr lang="zh-CN" altLang="zh-CN"/>
              <a:t>少量的丢包对业务的影响并不大，例如，在语音传输中，丢失一个比特或一个</a:t>
            </a:r>
            <a:r>
              <a:rPr lang="zh-CN" altLang="en-US"/>
              <a:t>报文</a:t>
            </a:r>
            <a:r>
              <a:rPr lang="zh-CN" altLang="zh-CN"/>
              <a:t>的信息，通话双方往往注意不到</a:t>
            </a:r>
            <a:r>
              <a:rPr lang="zh-CN" altLang="en-US"/>
              <a:t>；</a:t>
            </a:r>
            <a:r>
              <a:rPr lang="zh-CN" altLang="zh-CN"/>
              <a:t>在</a:t>
            </a:r>
            <a:r>
              <a:rPr lang="zh-CN" altLang="en-US"/>
              <a:t>视频</a:t>
            </a:r>
            <a:r>
              <a:rPr lang="zh-CN" altLang="zh-CN"/>
              <a:t>广播期间，丢失一个比特或一个</a:t>
            </a:r>
            <a:r>
              <a:rPr lang="zh-CN" altLang="en-US"/>
              <a:t>报文</a:t>
            </a:r>
            <a:r>
              <a:rPr lang="zh-CN" altLang="zh-CN"/>
              <a:t>可能造成屏幕上瞬间的波形干扰，但</a:t>
            </a:r>
            <a:r>
              <a:rPr lang="zh-CN" altLang="en-US"/>
              <a:t>视频</a:t>
            </a:r>
            <a:r>
              <a:rPr lang="zh-CN" altLang="zh-CN"/>
              <a:t>很快</a:t>
            </a:r>
            <a:r>
              <a:rPr lang="zh-CN" altLang="en-US"/>
              <a:t>就会</a:t>
            </a:r>
            <a:r>
              <a:rPr lang="zh-CN" altLang="zh-CN"/>
              <a:t>恢复正常。</a:t>
            </a:r>
            <a:r>
              <a:rPr lang="zh-CN" altLang="en-US"/>
              <a:t>即使</a:t>
            </a:r>
            <a:r>
              <a:rPr lang="zh-CN" altLang="zh-CN"/>
              <a:t>使用传输控制协议（</a:t>
            </a:r>
            <a:r>
              <a:rPr lang="en-US" altLang="zh-CN"/>
              <a:t>TCP</a:t>
            </a:r>
            <a:r>
              <a:rPr lang="zh-CN" altLang="zh-CN"/>
              <a:t>）传送数据也能处理少量的丢包，但大量的丢包</a:t>
            </a:r>
            <a:r>
              <a:rPr lang="zh-CN" altLang="en-US"/>
              <a:t>就</a:t>
            </a:r>
            <a:r>
              <a:rPr lang="zh-CN" altLang="zh-CN"/>
              <a:t>会</a:t>
            </a:r>
            <a:r>
              <a:rPr lang="zh-CN" altLang="en-US"/>
              <a:t>严重</a:t>
            </a:r>
            <a:r>
              <a:rPr lang="zh-CN" altLang="zh-CN"/>
              <a:t>影响</a:t>
            </a:r>
            <a:r>
              <a:rPr lang="zh-CN" altLang="en-US"/>
              <a:t>到</a:t>
            </a:r>
            <a:r>
              <a:rPr lang="zh-CN" altLang="zh-CN"/>
              <a:t>传输效率。</a:t>
            </a:r>
            <a:endParaRPr lang="en-US" altLang="zh-CN"/>
          </a:p>
          <a:p>
            <a:r>
              <a:rPr lang="zh-CN" altLang="en-US"/>
              <a:t>了解完这些影响通信质量因素的特点之后，请思考在进行实际网络部署时，具体该采用什么方法来提升通信质量呢？</a:t>
            </a:r>
            <a:endParaRPr lang="zh-CN"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032425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540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传统的先进先出转发即</a:t>
            </a:r>
            <a:r>
              <a:rPr lang="en-US" altLang="zh-CN"/>
              <a:t>Best-Effort</a:t>
            </a:r>
            <a:r>
              <a:rPr lang="zh-CN" altLang="en-US"/>
              <a:t>（尽力而为）</a:t>
            </a:r>
            <a:r>
              <a:rPr lang="zh-CN" altLang="zh-CN"/>
              <a:t>服务模型</a:t>
            </a:r>
            <a:r>
              <a:rPr lang="zh-CN" altLang="en-US"/>
              <a:t>：</a:t>
            </a:r>
            <a:endParaRPr lang="en-US" altLang="zh-CN"/>
          </a:p>
          <a:p>
            <a:pPr lvl="2"/>
            <a:r>
              <a:rPr lang="en-US" altLang="zh-CN"/>
              <a:t>Best-Effort</a:t>
            </a:r>
            <a:r>
              <a:rPr lang="zh-CN" altLang="en-US"/>
              <a:t>是一个单一的服务模型，也是最简单的服务模型。应用程序可以在任何时候，发出任意数量的报文，而且不需要事先获得批准，也不需要通知网络。</a:t>
            </a:r>
            <a:endParaRPr lang="en-US" altLang="zh-CN"/>
          </a:p>
          <a:p>
            <a:pPr lvl="2"/>
            <a:r>
              <a:rPr lang="zh-CN" altLang="en-US"/>
              <a:t>应用</a:t>
            </a:r>
            <a:r>
              <a:rPr lang="en-US" altLang="zh-CN"/>
              <a:t>Best-Effort</a:t>
            </a:r>
            <a:r>
              <a:rPr lang="zh-CN" altLang="en-US"/>
              <a:t>服务模型的网络尽最大的可能性来发送报文，但对时延、可靠性等性能不提供任何保证，但它适用于绝大多数网络应用，如</a:t>
            </a:r>
            <a:r>
              <a:rPr lang="en-US" altLang="zh-CN"/>
              <a:t>FTP</a:t>
            </a:r>
            <a:r>
              <a:rPr lang="zh-CN" altLang="en-US"/>
              <a:t>、</a:t>
            </a:r>
            <a:r>
              <a:rPr lang="en-US" altLang="zh-CN"/>
              <a:t>E-Mail</a:t>
            </a:r>
            <a:r>
              <a:rPr lang="zh-CN" altLang="en-US"/>
              <a:t>等。</a:t>
            </a:r>
            <a:endParaRPr lang="en-US" altLang="zh-CN"/>
          </a:p>
          <a:p>
            <a:pPr lvl="2"/>
            <a:r>
              <a:rPr lang="en-US" altLang="zh-CN"/>
              <a:t>Best-Effort</a:t>
            </a:r>
            <a:r>
              <a:rPr lang="zh-CN" altLang="en-US"/>
              <a:t>服务是现在</a:t>
            </a:r>
            <a:r>
              <a:rPr lang="en-US" altLang="zh-CN"/>
              <a:t>Internet</a:t>
            </a:r>
            <a:r>
              <a:rPr lang="zh-CN" altLang="en-US"/>
              <a:t>的缺省服务模型，它是通过先入先出（</a:t>
            </a:r>
            <a:r>
              <a:rPr lang="en-US" altLang="zh-CN"/>
              <a:t>FIFO</a:t>
            </a:r>
            <a:r>
              <a:rPr lang="zh-CN" altLang="en-US"/>
              <a:t>）队列来实现的。</a:t>
            </a:r>
            <a:endParaRPr lang="en-US" altLang="zh-CN"/>
          </a:p>
          <a:p>
            <a:r>
              <a:rPr lang="zh-CN" altLang="en-US"/>
              <a:t>在尽力而为的服务模型下，可通过增大网络带宽和升级网络设备来提高端到端通信质量：</a:t>
            </a:r>
            <a:endParaRPr lang="en-US" altLang="zh-CN"/>
          </a:p>
          <a:p>
            <a:pPr lvl="1"/>
            <a:r>
              <a:rPr lang="zh-CN" altLang="en-US"/>
              <a:t>增大网络带宽：可以增大单位时间内传输的数据量，使其按照传统先进先出的方式在单位时间内传输更多的数据，改善网络拥塞问题。</a:t>
            </a:r>
            <a:endParaRPr lang="en-US" altLang="zh-CN"/>
          </a:p>
          <a:p>
            <a:pPr lvl="1"/>
            <a:r>
              <a:rPr lang="zh-CN" altLang="en-US"/>
              <a:t>升级网络设备：可以增大数据处理能力，使其按照传统先进先出的方式在单位时间内能够处理更多的数据，改善网络拥塞问题。</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41468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RSVP</a:t>
            </a:r>
            <a:r>
              <a:rPr lang="zh-CN" altLang="en-US"/>
              <a:t>协议工作过程：</a:t>
            </a:r>
            <a:r>
              <a:rPr lang="zh-CN" altLang="zh-CN"/>
              <a:t>在应用程序发送报文前，需要向网络申请特定的</a:t>
            </a:r>
            <a:r>
              <a:rPr lang="zh-CN" altLang="en-US"/>
              <a:t>带宽</a:t>
            </a:r>
            <a:r>
              <a:rPr lang="zh-CN" altLang="zh-CN"/>
              <a:t>和</a:t>
            </a:r>
            <a:r>
              <a:rPr lang="zh-CN" altLang="en-US"/>
              <a:t>所需</a:t>
            </a:r>
            <a:r>
              <a:rPr lang="zh-CN" altLang="zh-CN"/>
              <a:t>的特定服务质量</a:t>
            </a:r>
            <a:r>
              <a:rPr lang="zh-CN" altLang="en-US"/>
              <a:t>的</a:t>
            </a:r>
            <a:r>
              <a:rPr lang="zh-CN" altLang="zh-CN"/>
              <a:t>请求</a:t>
            </a:r>
            <a:r>
              <a:rPr lang="zh-CN" altLang="en-US"/>
              <a:t>，等收到确认信息后才发送报文。</a:t>
            </a:r>
          </a:p>
          <a:p>
            <a:r>
              <a:rPr lang="zh-CN" altLang="en-US"/>
              <a:t>综合服务模型（</a:t>
            </a:r>
            <a:r>
              <a:rPr lang="en-US" altLang="zh-CN"/>
              <a:t>Integrated Services</a:t>
            </a:r>
            <a:r>
              <a:rPr lang="zh-CN" altLang="en-US"/>
              <a:t> </a:t>
            </a:r>
            <a:r>
              <a:rPr lang="en-US" altLang="zh-CN"/>
              <a:t>Model</a:t>
            </a:r>
            <a:r>
              <a:rPr lang="zh-CN" altLang="en-US"/>
              <a:t>）：</a:t>
            </a:r>
            <a:endParaRPr lang="en-US" altLang="zh-CN"/>
          </a:p>
          <a:p>
            <a:pPr lvl="1"/>
            <a:r>
              <a:rPr lang="en-US" altLang="zh-CN"/>
              <a:t>IntServ</a:t>
            </a:r>
            <a:r>
              <a:rPr lang="zh-CN" altLang="en-US"/>
              <a:t>是一种最为复杂的服务模型，它需要用到</a:t>
            </a:r>
            <a:r>
              <a:rPr lang="en-US" altLang="zh-CN"/>
              <a:t>RSVP</a:t>
            </a:r>
            <a:r>
              <a:rPr lang="zh-CN" altLang="en-US"/>
              <a:t>（</a:t>
            </a:r>
            <a:r>
              <a:rPr lang="en-US" altLang="zh-CN"/>
              <a:t>Resource Reservation Protocol</a:t>
            </a:r>
            <a:r>
              <a:rPr lang="zh-CN" altLang="en-US"/>
              <a:t>）协议。该</a:t>
            </a:r>
            <a:r>
              <a:rPr lang="zh-CN" altLang="zh-CN"/>
              <a:t>服务模型在发送报文前，需要向网络申请特定的服务。这个请求是通过信令（</a:t>
            </a:r>
            <a:r>
              <a:rPr lang="en-US" altLang="zh-CN"/>
              <a:t>signal</a:t>
            </a:r>
            <a:r>
              <a:rPr lang="zh-CN" altLang="zh-CN"/>
              <a:t>）来完成的，应用程序首先通知网络它自己的流量参数和</a:t>
            </a:r>
            <a:r>
              <a:rPr lang="zh-CN" altLang="en-US"/>
              <a:t>所需</a:t>
            </a:r>
            <a:r>
              <a:rPr lang="zh-CN" altLang="zh-CN"/>
              <a:t>的特定服务质量</a:t>
            </a:r>
            <a:r>
              <a:rPr lang="zh-CN" altLang="en-US"/>
              <a:t>的</a:t>
            </a:r>
            <a:r>
              <a:rPr lang="zh-CN" altLang="zh-CN"/>
              <a:t>请求，包括带宽、时延等</a:t>
            </a:r>
            <a:r>
              <a:rPr lang="zh-CN" altLang="en-US"/>
              <a:t>。</a:t>
            </a:r>
            <a:r>
              <a:rPr lang="zh-CN" altLang="zh-CN"/>
              <a:t>应用程序一般在收到网络的确认信息</a:t>
            </a:r>
            <a:r>
              <a:rPr lang="zh-CN" altLang="en-US"/>
              <a:t>后</a:t>
            </a:r>
            <a:r>
              <a:rPr lang="zh-CN" altLang="zh-CN"/>
              <a:t>，即</a:t>
            </a:r>
            <a:r>
              <a:rPr lang="zh-CN" altLang="en-US"/>
              <a:t>认为</a:t>
            </a:r>
            <a:r>
              <a:rPr lang="zh-CN" altLang="zh-CN"/>
              <a:t>网络已经为这个应用程序的报文</a:t>
            </a:r>
            <a:r>
              <a:rPr lang="zh-CN" altLang="en-US"/>
              <a:t>发送</a:t>
            </a:r>
            <a:r>
              <a:rPr lang="zh-CN" altLang="zh-CN"/>
              <a:t>预留了资源，</a:t>
            </a:r>
            <a:r>
              <a:rPr lang="zh-CN" altLang="en-US"/>
              <a:t>然后立即</a:t>
            </a:r>
            <a:r>
              <a:rPr lang="zh-CN" altLang="zh-CN"/>
              <a:t>发送报文。</a:t>
            </a:r>
            <a:endParaRPr lang="en-US" altLang="zh-CN"/>
          </a:p>
          <a:p>
            <a:pPr lvl="1"/>
            <a:r>
              <a:rPr lang="en-US" altLang="zh-CN"/>
              <a:t>IntServ</a:t>
            </a:r>
            <a:r>
              <a:rPr lang="zh-CN" altLang="zh-CN"/>
              <a:t>模型要求端到端网络</a:t>
            </a:r>
            <a:r>
              <a:rPr lang="zh-CN" altLang="en-US"/>
              <a:t>的所有</a:t>
            </a:r>
            <a:r>
              <a:rPr lang="zh-CN" altLang="zh-CN"/>
              <a:t>节点</a:t>
            </a:r>
            <a:r>
              <a:rPr lang="zh-CN" altLang="en-US"/>
              <a:t>都</a:t>
            </a:r>
            <a:r>
              <a:rPr lang="zh-CN" altLang="zh-CN"/>
              <a:t>支持</a:t>
            </a:r>
            <a:r>
              <a:rPr lang="en-US" altLang="zh-CN"/>
              <a:t>RSVP</a:t>
            </a:r>
            <a:r>
              <a:rPr lang="zh-CN" altLang="zh-CN"/>
              <a:t>协议，且每个节点</a:t>
            </a:r>
            <a:r>
              <a:rPr lang="zh-CN" altLang="en-US"/>
              <a:t>都</a:t>
            </a:r>
            <a:r>
              <a:rPr lang="zh-CN" altLang="zh-CN"/>
              <a:t>需要周期性</a:t>
            </a:r>
            <a:r>
              <a:rPr lang="zh-CN" altLang="en-US"/>
              <a:t>地</a:t>
            </a:r>
            <a:r>
              <a:rPr lang="zh-CN" altLang="zh-CN"/>
              <a:t>同相邻节点交换状态信息，</a:t>
            </a:r>
            <a:r>
              <a:rPr lang="zh-CN" altLang="en-US"/>
              <a:t>这样就会加大</a:t>
            </a:r>
            <a:r>
              <a:rPr lang="zh-CN" altLang="zh-CN"/>
              <a:t>协议报文</a:t>
            </a:r>
            <a:r>
              <a:rPr lang="zh-CN" altLang="en-US"/>
              <a:t>导致的</a:t>
            </a:r>
            <a:r>
              <a:rPr lang="zh-CN" altLang="zh-CN"/>
              <a:t>开销。更关键的是，所有网络节点</a:t>
            </a:r>
            <a:r>
              <a:rPr lang="zh-CN" altLang="en-US"/>
              <a:t>都</a:t>
            </a:r>
            <a:r>
              <a:rPr lang="zh-CN" altLang="zh-CN"/>
              <a:t>需要为每个数据流保存状态信息，而当前在</a:t>
            </a:r>
            <a:r>
              <a:rPr lang="en-US" altLang="zh-CN"/>
              <a:t>Internet</a:t>
            </a:r>
            <a:r>
              <a:rPr lang="zh-CN" altLang="zh-CN"/>
              <a:t>骨干网上有着成千上万条数据流，因此</a:t>
            </a:r>
            <a:r>
              <a:rPr lang="en-US" altLang="zh-CN"/>
              <a:t>IntServ</a:t>
            </a:r>
            <a:r>
              <a:rPr lang="zh-CN" altLang="zh-CN"/>
              <a:t>模型在</a:t>
            </a:r>
            <a:r>
              <a:rPr lang="en-US" altLang="zh-CN"/>
              <a:t>Internet</a:t>
            </a:r>
            <a:r>
              <a:rPr lang="zh-CN" altLang="zh-CN"/>
              <a:t>骨干网上无法得到广泛应用。</a:t>
            </a:r>
            <a:endParaRPr lang="en-US" altLang="zh-CN"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66744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pPr>
            <a:r>
              <a:rPr lang="en-US" altLang="zh-CN" dirty="0" err="1"/>
              <a:t>DiffServ</a:t>
            </a:r>
            <a:r>
              <a:rPr lang="zh-CN" altLang="en-US" dirty="0"/>
              <a:t>区分服务工作过程：首先</a:t>
            </a:r>
            <a:r>
              <a:rPr lang="zh-CN" altLang="zh-CN" dirty="0"/>
              <a:t>将网络中的流量分成多个类，</a:t>
            </a:r>
            <a:r>
              <a:rPr lang="zh-CN" altLang="en-US" dirty="0"/>
              <a:t>然后为</a:t>
            </a:r>
            <a:r>
              <a:rPr lang="zh-CN" altLang="zh-CN" dirty="0"/>
              <a:t>每个类</a:t>
            </a:r>
            <a:r>
              <a:rPr lang="zh-CN" altLang="en-US" dirty="0"/>
              <a:t>定义相应的处理行为，使其拥有</a:t>
            </a:r>
            <a:r>
              <a:rPr lang="zh-CN" altLang="zh-CN" dirty="0"/>
              <a:t>不同的</a:t>
            </a:r>
            <a:r>
              <a:rPr lang="zh-CN" altLang="en-US" dirty="0"/>
              <a:t>优先转发、丢包率</a:t>
            </a:r>
            <a:r>
              <a:rPr lang="zh-CN" altLang="zh-CN" dirty="0"/>
              <a:t>、时延</a:t>
            </a:r>
            <a:r>
              <a:rPr lang="zh-CN" altLang="en-US" dirty="0"/>
              <a:t>等</a:t>
            </a:r>
            <a:r>
              <a:rPr lang="zh-CN" altLang="zh-CN" dirty="0"/>
              <a:t>。</a:t>
            </a:r>
            <a:endParaRPr lang="en-US" altLang="zh-CN" dirty="0"/>
          </a:p>
          <a:p>
            <a:pPr>
              <a:lnSpc>
                <a:spcPct val="100000"/>
              </a:lnSpc>
            </a:pPr>
            <a:r>
              <a:rPr lang="en-US" altLang="zh-CN" dirty="0" err="1"/>
              <a:t>Diffserv</a:t>
            </a:r>
            <a:r>
              <a:rPr lang="zh-CN" altLang="en-US" dirty="0"/>
              <a:t>服务</a:t>
            </a:r>
            <a:r>
              <a:rPr lang="zh-CN" altLang="zh-CN" dirty="0"/>
              <a:t>模型</a:t>
            </a:r>
            <a:r>
              <a:rPr lang="zh-CN" altLang="en-US" dirty="0"/>
              <a:t>概述：</a:t>
            </a:r>
            <a:endParaRPr lang="en-US" altLang="zh-CN" dirty="0"/>
          </a:p>
          <a:p>
            <a:pPr lvl="1">
              <a:lnSpc>
                <a:spcPct val="100000"/>
              </a:lnSpc>
            </a:pPr>
            <a:r>
              <a:rPr lang="zh-CN" altLang="zh-CN" dirty="0"/>
              <a:t>业务流分类和</a:t>
            </a:r>
            <a:r>
              <a:rPr lang="zh-CN" altLang="en-US" dirty="0"/>
              <a:t>标记</a:t>
            </a:r>
            <a:r>
              <a:rPr lang="zh-CN" altLang="zh-CN" dirty="0"/>
              <a:t>由边缘路由器</a:t>
            </a:r>
            <a:r>
              <a:rPr lang="zh-CN" altLang="en-US" dirty="0"/>
              <a:t>来</a:t>
            </a:r>
            <a:r>
              <a:rPr lang="zh-CN" altLang="zh-CN" dirty="0"/>
              <a:t>完成。边界路由器可以通过多种条件（比如报文的源地址和目的地址、</a:t>
            </a:r>
            <a:r>
              <a:rPr lang="en-US" altLang="zh-CN" dirty="0" err="1"/>
              <a:t>ToS</a:t>
            </a:r>
            <a:r>
              <a:rPr lang="zh-CN" altLang="zh-CN" dirty="0"/>
              <a:t>域中的优先级、协议类型等）灵活地对报文进行分类，</a:t>
            </a:r>
            <a:r>
              <a:rPr lang="zh-CN" altLang="en-US" dirty="0"/>
              <a:t>然后</a:t>
            </a:r>
            <a:r>
              <a:rPr lang="zh-CN" altLang="zh-CN" dirty="0"/>
              <a:t>对不同</a:t>
            </a:r>
            <a:r>
              <a:rPr lang="zh-CN" altLang="en-US" dirty="0"/>
              <a:t>类型</a:t>
            </a:r>
            <a:r>
              <a:rPr lang="zh-CN" altLang="zh-CN" dirty="0"/>
              <a:t>的报文设置不同的标记字段，而其他路由器只需要简单地识别报文中的这些标记，</a:t>
            </a:r>
            <a:r>
              <a:rPr lang="zh-CN" altLang="en-US" dirty="0"/>
              <a:t>然后对其</a:t>
            </a:r>
            <a:r>
              <a:rPr lang="zh-CN" altLang="zh-CN" dirty="0"/>
              <a:t>进行</a:t>
            </a:r>
            <a:r>
              <a:rPr lang="zh-CN" altLang="en-US" dirty="0"/>
              <a:t>相应的</a:t>
            </a:r>
            <a:r>
              <a:rPr lang="zh-CN" altLang="zh-CN" dirty="0"/>
              <a:t>资源分配和流量控制</a:t>
            </a:r>
            <a:r>
              <a:rPr lang="zh-CN" altLang="en-US" dirty="0"/>
              <a:t>即可</a:t>
            </a:r>
            <a:r>
              <a:rPr lang="zh-CN" altLang="zh-CN" dirty="0"/>
              <a:t>。因此，</a:t>
            </a:r>
            <a:r>
              <a:rPr lang="en-US" altLang="zh-CN" dirty="0" err="1"/>
              <a:t>DiffServ</a:t>
            </a:r>
            <a:r>
              <a:rPr lang="zh-CN" altLang="zh-CN" dirty="0"/>
              <a:t>是一种基于报文流的</a:t>
            </a:r>
            <a:r>
              <a:rPr lang="en-US" altLang="zh-CN" dirty="0" err="1"/>
              <a:t>QoS</a:t>
            </a:r>
            <a:r>
              <a:rPr lang="zh-CN" altLang="zh-CN" dirty="0"/>
              <a:t>模型。</a:t>
            </a:r>
            <a:endParaRPr lang="en-US" altLang="zh-CN" dirty="0"/>
          </a:p>
          <a:p>
            <a:pPr lvl="1">
              <a:lnSpc>
                <a:spcPct val="100000"/>
              </a:lnSpc>
            </a:pPr>
            <a:r>
              <a:rPr lang="zh-CN" altLang="en-US" dirty="0"/>
              <a:t>它</a:t>
            </a:r>
            <a:r>
              <a:rPr lang="zh-CN" altLang="zh-CN" dirty="0"/>
              <a:t>只包含有限数量的服务等级，</a:t>
            </a:r>
            <a:r>
              <a:rPr lang="zh-CN" altLang="en-US" dirty="0"/>
              <a:t>少量的</a:t>
            </a:r>
            <a:r>
              <a:rPr lang="zh-CN" altLang="zh-CN" dirty="0"/>
              <a:t>状态信息</a:t>
            </a:r>
            <a:r>
              <a:rPr lang="zh-CN" altLang="en-US" dirty="0"/>
              <a:t>来提供</a:t>
            </a:r>
            <a:r>
              <a:rPr lang="zh-CN" altLang="zh-CN" dirty="0"/>
              <a:t>有差别</a:t>
            </a:r>
            <a:r>
              <a:rPr lang="zh-CN" altLang="en-US" dirty="0"/>
              <a:t>的</a:t>
            </a:r>
            <a:r>
              <a:rPr lang="zh-CN" altLang="zh-CN" dirty="0"/>
              <a:t>流量控制和转发</a:t>
            </a:r>
            <a:r>
              <a:rPr lang="zh-CN" altLang="en-US" dirty="0"/>
              <a:t>。</a:t>
            </a:r>
            <a:endParaRPr lang="en-US" altLang="zh-CN" dirty="0"/>
          </a:p>
          <a:p>
            <a:pPr lvl="1">
              <a:lnSpc>
                <a:spcPct val="100000"/>
              </a:lnSpc>
            </a:pPr>
            <a:r>
              <a:rPr lang="en-US" altLang="zh-CN" dirty="0"/>
              <a:t>DS</a:t>
            </a:r>
            <a:r>
              <a:rPr lang="zh-CN" altLang="zh-CN" dirty="0"/>
              <a:t>节点：实现</a:t>
            </a:r>
            <a:r>
              <a:rPr lang="en-US" altLang="zh-CN" dirty="0" err="1"/>
              <a:t>DiffServ</a:t>
            </a:r>
            <a:r>
              <a:rPr lang="zh-CN" altLang="zh-CN" dirty="0"/>
              <a:t>功能的网络节点称为</a:t>
            </a:r>
            <a:r>
              <a:rPr lang="en-US" altLang="zh-CN" dirty="0"/>
              <a:t>DS</a:t>
            </a:r>
            <a:r>
              <a:rPr lang="zh-CN" altLang="zh-CN" dirty="0"/>
              <a:t>节点。</a:t>
            </a:r>
          </a:p>
          <a:p>
            <a:pPr lvl="1">
              <a:lnSpc>
                <a:spcPct val="100000"/>
              </a:lnSpc>
            </a:pPr>
            <a:r>
              <a:rPr lang="en-US" altLang="zh-CN" dirty="0"/>
              <a:t>DS</a:t>
            </a:r>
            <a:r>
              <a:rPr lang="zh-CN" altLang="zh-CN" dirty="0"/>
              <a:t>边界节点：负责连接另一个</a:t>
            </a:r>
            <a:r>
              <a:rPr lang="en-US" altLang="zh-CN" dirty="0"/>
              <a:t>DS</a:t>
            </a:r>
            <a:r>
              <a:rPr lang="zh-CN" altLang="zh-CN" dirty="0"/>
              <a:t>域或者连接一个没有</a:t>
            </a:r>
            <a:r>
              <a:rPr lang="en-US" altLang="zh-CN" dirty="0"/>
              <a:t>DS</a:t>
            </a:r>
            <a:r>
              <a:rPr lang="zh-CN" altLang="zh-CN" dirty="0"/>
              <a:t>功能的域的节点。</a:t>
            </a:r>
            <a:r>
              <a:rPr lang="en-US" altLang="zh-CN" dirty="0"/>
              <a:t>DS</a:t>
            </a:r>
            <a:r>
              <a:rPr lang="zh-CN" altLang="zh-CN" dirty="0"/>
              <a:t>边界节点负责将进入此</a:t>
            </a:r>
            <a:r>
              <a:rPr lang="en-US" altLang="zh-CN" dirty="0"/>
              <a:t>DS</a:t>
            </a:r>
            <a:r>
              <a:rPr lang="zh-CN" altLang="zh-CN" dirty="0"/>
              <a:t>域的业务流进行分类和流量调整。</a:t>
            </a:r>
          </a:p>
          <a:p>
            <a:pPr lvl="1">
              <a:lnSpc>
                <a:spcPct val="100000"/>
              </a:lnSpc>
            </a:pPr>
            <a:r>
              <a:rPr lang="en-US" altLang="zh-CN" dirty="0"/>
              <a:t>DS</a:t>
            </a:r>
            <a:r>
              <a:rPr lang="zh-CN" altLang="zh-CN" dirty="0"/>
              <a:t>内部节点：用于在同一个</a:t>
            </a:r>
            <a:r>
              <a:rPr lang="en-US" altLang="zh-CN" dirty="0"/>
              <a:t>DS</a:t>
            </a:r>
            <a:r>
              <a:rPr lang="zh-CN" altLang="zh-CN" dirty="0"/>
              <a:t>域中连接</a:t>
            </a:r>
            <a:r>
              <a:rPr lang="en-US" altLang="zh-CN" dirty="0"/>
              <a:t>DS</a:t>
            </a:r>
            <a:r>
              <a:rPr lang="zh-CN" altLang="zh-CN" dirty="0"/>
              <a:t>边界节点和其他内部节点。</a:t>
            </a:r>
            <a:r>
              <a:rPr lang="en-US" altLang="zh-CN" dirty="0"/>
              <a:t>DS</a:t>
            </a:r>
            <a:r>
              <a:rPr lang="zh-CN" altLang="zh-CN" dirty="0"/>
              <a:t>内部节点仅需基于</a:t>
            </a:r>
            <a:r>
              <a:rPr lang="zh-CN" altLang="en-US" dirty="0"/>
              <a:t>报文中的</a:t>
            </a:r>
            <a:r>
              <a:rPr lang="en-US" altLang="zh-CN" dirty="0"/>
              <a:t>EXP</a:t>
            </a:r>
            <a:r>
              <a:rPr lang="zh-CN" altLang="en-US" dirty="0"/>
              <a:t>、</a:t>
            </a:r>
            <a:r>
              <a:rPr lang="en-US" altLang="zh-CN" dirty="0"/>
              <a:t>802.1p</a:t>
            </a:r>
            <a:r>
              <a:rPr lang="zh-CN" altLang="en-US" dirty="0"/>
              <a:t>、</a:t>
            </a:r>
            <a:r>
              <a:rPr lang="en-US" altLang="zh-CN" dirty="0"/>
              <a:t>IPP</a:t>
            </a:r>
            <a:r>
              <a:rPr lang="zh-CN" altLang="en-US" dirty="0"/>
              <a:t>等字段</a:t>
            </a:r>
            <a:r>
              <a:rPr lang="zh-CN" altLang="zh-CN" dirty="0"/>
              <a:t>值进行简单的流分类以及对相应的流</a:t>
            </a:r>
            <a:r>
              <a:rPr lang="zh-CN" altLang="en-US" dirty="0"/>
              <a:t>进行</a:t>
            </a:r>
            <a:r>
              <a:rPr lang="zh-CN" altLang="zh-CN" dirty="0"/>
              <a:t>流量控制。</a:t>
            </a:r>
          </a:p>
          <a:p>
            <a:pPr lvl="1">
              <a:lnSpc>
                <a:spcPct val="100000"/>
              </a:lnSpc>
            </a:pPr>
            <a:r>
              <a:rPr lang="en-US" altLang="zh-CN" dirty="0"/>
              <a:t>DS</a:t>
            </a:r>
            <a:r>
              <a:rPr lang="zh-CN" altLang="zh-CN" dirty="0"/>
              <a:t>域（</a:t>
            </a:r>
            <a:r>
              <a:rPr lang="en-US" altLang="zh-CN" dirty="0"/>
              <a:t>DS Domain</a:t>
            </a:r>
            <a:r>
              <a:rPr lang="zh-CN" altLang="zh-CN" dirty="0"/>
              <a:t>）：一组采用相同的服务提供策略和实现了相同</a:t>
            </a:r>
            <a:r>
              <a:rPr lang="en-US" altLang="zh-CN" dirty="0"/>
              <a:t>PHB</a:t>
            </a:r>
            <a:r>
              <a:rPr lang="zh-CN" altLang="zh-CN" dirty="0"/>
              <a:t>（</a:t>
            </a:r>
            <a:r>
              <a:rPr lang="en-US" altLang="zh-CN" dirty="0"/>
              <a:t>Per Hop Behaviors</a:t>
            </a:r>
            <a:r>
              <a:rPr lang="zh-CN" altLang="zh-CN" dirty="0"/>
              <a:t>）的相连</a:t>
            </a:r>
            <a:r>
              <a:rPr lang="en-US" altLang="zh-CN" dirty="0"/>
              <a:t>DS</a:t>
            </a:r>
            <a:r>
              <a:rPr lang="zh-CN" altLang="zh-CN" dirty="0"/>
              <a:t>节点组成。一个</a:t>
            </a:r>
            <a:r>
              <a:rPr lang="en-US" altLang="zh-CN" dirty="0"/>
              <a:t>DS</a:t>
            </a:r>
            <a:r>
              <a:rPr lang="zh-CN" altLang="zh-CN" dirty="0"/>
              <a:t>域由相同管理部门的一个或多个网络组成，如一个</a:t>
            </a:r>
            <a:r>
              <a:rPr lang="en-US" altLang="zh-CN" dirty="0"/>
              <a:t>DS</a:t>
            </a:r>
            <a:r>
              <a:rPr lang="zh-CN" altLang="zh-CN" dirty="0"/>
              <a:t>域可以是一个</a:t>
            </a:r>
            <a:r>
              <a:rPr lang="en-US" altLang="zh-CN" dirty="0"/>
              <a:t>ISP</a:t>
            </a:r>
            <a:r>
              <a:rPr lang="zh-CN" altLang="zh-CN" dirty="0"/>
              <a:t>，也可以是一个企业的内部</a:t>
            </a:r>
            <a:r>
              <a:rPr lang="zh-CN" altLang="en-US" dirty="0"/>
              <a:t>网络</a:t>
            </a:r>
            <a:r>
              <a:rPr lang="zh-CN" altLang="zh-CN" dirty="0"/>
              <a:t>。</a:t>
            </a:r>
            <a:endParaRPr lang="en-US" altLang="zh-CN" dirty="0"/>
          </a:p>
          <a:p>
            <a:pPr lvl="1">
              <a:lnSpc>
                <a:spcPct val="100000"/>
              </a:lnSpc>
            </a:pPr>
            <a:r>
              <a:rPr lang="en-US" altLang="zh-CN" dirty="0" err="1"/>
              <a:t>DiffServ</a:t>
            </a:r>
            <a:r>
              <a:rPr lang="zh-CN" altLang="zh-CN" dirty="0"/>
              <a:t>模型充分考虑了</a:t>
            </a:r>
            <a:r>
              <a:rPr lang="en-US" altLang="zh-CN" dirty="0"/>
              <a:t>IP</a:t>
            </a:r>
            <a:r>
              <a:rPr lang="zh-CN" altLang="zh-CN" dirty="0"/>
              <a:t>网络本身</a:t>
            </a:r>
            <a:r>
              <a:rPr lang="zh-CN" altLang="en-US" dirty="0"/>
              <a:t>所具有的</a:t>
            </a:r>
            <a:r>
              <a:rPr lang="zh-CN" altLang="zh-CN" dirty="0"/>
              <a:t>灵活性、可扩展性强</a:t>
            </a:r>
            <a:r>
              <a:rPr lang="zh-CN" altLang="en-US" dirty="0"/>
              <a:t>等</a:t>
            </a:r>
            <a:r>
              <a:rPr lang="zh-CN" altLang="zh-CN" dirty="0"/>
              <a:t>特点，将复杂的服务质量保证通过报文自身携带的信息转换为单跳行为，从而大大减少了信令的工作</a:t>
            </a:r>
            <a:r>
              <a:rPr lang="zh-CN" altLang="en-US" dirty="0"/>
              <a:t>。该模型是目前应用最广的服务模型。</a:t>
            </a:r>
            <a:endParaRPr lang="zh-CN" altLang="zh-CN" dirty="0"/>
          </a:p>
        </p:txBody>
      </p:sp>
      <p:sp>
        <p:nvSpPr>
          <p:cNvPr id="7" name="幻灯片图像占位符 6"/>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78234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9243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a:t>1</a:t>
            </a:r>
            <a:r>
              <a:rPr lang="zh-CN" altLang="en-US"/>
              <a:t>、答案：</a:t>
            </a:r>
            <a:r>
              <a:rPr lang="en-US" altLang="zh-CN"/>
              <a:t>ABC</a:t>
            </a:r>
            <a:r>
              <a:rPr lang="zh-CN" altLang="en-US"/>
              <a:t>。</a:t>
            </a:r>
            <a:endParaRPr lang="en-US" altLang="zh-CN"/>
          </a:p>
          <a:p>
            <a:r>
              <a:rPr lang="en-US" altLang="zh-CN"/>
              <a:t>2</a:t>
            </a:r>
            <a:r>
              <a:rPr lang="zh-CN" altLang="en-US"/>
              <a:t>、答案：</a:t>
            </a:r>
            <a:r>
              <a:rPr lang="zh-CN" altLang="zh-CN"/>
              <a:t>带宽</a:t>
            </a:r>
            <a:r>
              <a:rPr lang="zh-CN" altLang="en-US"/>
              <a:t>、</a:t>
            </a:r>
            <a:r>
              <a:rPr lang="zh-CN" altLang="zh-CN"/>
              <a:t>时延</a:t>
            </a:r>
            <a:r>
              <a:rPr lang="zh-CN" altLang="en-US"/>
              <a:t>、</a:t>
            </a:r>
            <a:r>
              <a:rPr lang="zh-CN" altLang="zh-CN"/>
              <a:t>抖动</a:t>
            </a:r>
            <a:r>
              <a:rPr lang="zh-CN" altLang="en-US"/>
              <a:t>、</a:t>
            </a:r>
            <a:r>
              <a:rPr lang="zh-CN" altLang="zh-CN"/>
              <a:t>丢包率</a:t>
            </a:r>
            <a:r>
              <a:rPr lang="zh-CN" altLang="en-US"/>
              <a:t>。</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353243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279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6781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8851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6322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传统的</a:t>
            </a:r>
            <a:r>
              <a:rPr lang="en-US" altLang="zh-CN"/>
              <a:t>IP</a:t>
            </a:r>
            <a:r>
              <a:rPr lang="zh-CN" altLang="en-US"/>
              <a:t>网络无区别地对待所有的报文，网络设备处理报文采用的策略是先入先出</a:t>
            </a:r>
            <a:r>
              <a:rPr lang="en-US" altLang="zh-CN"/>
              <a:t>FIFO</a:t>
            </a:r>
            <a:r>
              <a:rPr lang="zh-CN" altLang="en-US"/>
              <a:t>（</a:t>
            </a:r>
            <a:r>
              <a:rPr lang="en-US" altLang="zh-CN"/>
              <a:t>First In First Out</a:t>
            </a:r>
            <a:r>
              <a:rPr lang="zh-CN" altLang="en-US"/>
              <a:t>），它依照报文到达时间的先后顺序分配转发所需要的资源。所有报文共享网络和设备的带宽等资源，然而最终得到资源的多少完全取决于报文到达的时机。</a:t>
            </a:r>
            <a:endParaRPr lang="en-US" altLang="zh-CN"/>
          </a:p>
          <a:p>
            <a:r>
              <a:rPr lang="en-US" altLang="zh-CN"/>
              <a:t>FIFO</a:t>
            </a:r>
            <a:r>
              <a:rPr lang="zh-CN" altLang="en-US"/>
              <a:t>尽最大的努力将报文送到目的地，但对报文的延迟、抖动、丢包率和可靠性等需求不提供任何承诺和保证，故对于一些关键业务（如语音、视频等）的通信质量无法进行保证。</a:t>
            </a:r>
            <a:endParaRPr lang="en-US" altLang="zh-CN"/>
          </a:p>
          <a:p>
            <a:r>
              <a:rPr lang="zh-CN" altLang="en-US"/>
              <a:t>那该如何提升端到端的通信质量呢？影响通信质量的因素都有哪些？</a:t>
            </a:r>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737080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127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我们已经知道影响端到端通信质量的因素，所以从这些因素入手就可以达到我们的目的。那这些因素各自都有什么特点呢？他们影响通信质量的具体表现是什么呢？</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01146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网络带宽是指在单位时间（一般指的是</a:t>
            </a:r>
            <a:r>
              <a:rPr lang="en-US" altLang="zh-CN"/>
              <a:t>1</a:t>
            </a:r>
            <a:r>
              <a:rPr lang="zh-CN" altLang="en-US"/>
              <a:t>秒钟）内能传输的数据量。</a:t>
            </a:r>
            <a:endParaRPr lang="en-US" altLang="zh-CN"/>
          </a:p>
          <a:p>
            <a:r>
              <a:rPr lang="zh-CN" altLang="en-US"/>
              <a:t>如图所示，尽管传输途径上的最大的一段链路带宽是</a:t>
            </a:r>
            <a:r>
              <a:rPr lang="en-US" altLang="zh-CN"/>
              <a:t>1Gbps</a:t>
            </a:r>
            <a:r>
              <a:rPr lang="zh-CN" altLang="en-US"/>
              <a:t>，但是数据从一个用户传到另一个用户的最大传输速率只能是</a:t>
            </a:r>
            <a:r>
              <a:rPr lang="en-US" altLang="zh-CN"/>
              <a:t>256kbps</a:t>
            </a:r>
            <a:r>
              <a:rPr lang="zh-CN" altLang="en-US"/>
              <a:t>，因为传输的最大带宽是由传输路径上的最小链路带宽决定的。正是因为这样，带宽小的链路是影响传输速率的关键。</a:t>
            </a:r>
            <a:endParaRPr lang="en-US" altLang="zh-CN"/>
          </a:p>
          <a:p>
            <a:r>
              <a:rPr lang="zh-CN" altLang="en-US"/>
              <a:t>如果网络上存在多个数据流，它们互相竞争带宽，可以通过增大带宽来获得更好的网络体验，但是提升了带宽之后又会催生新的应用，故不能无限地增加网络带宽，且增加带宽还需要提高成本，那么我们是否可以先保证重要业务的带宽呢？</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993455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时延</a:t>
            </a:r>
            <a:r>
              <a:rPr lang="zh-CN" altLang="zh-CN"/>
              <a:t>是指一个报文从一个网络的一端传送到另一端所需要的时间</a:t>
            </a:r>
            <a:r>
              <a:rPr lang="zh-CN" altLang="en-US"/>
              <a:t>。</a:t>
            </a:r>
            <a:endParaRPr lang="en-US" altLang="zh-CN"/>
          </a:p>
          <a:p>
            <a:r>
              <a:rPr lang="zh-CN" altLang="en-US"/>
              <a:t>实时应用通信质量都比较关注时延大小，如语音、视频等。</a:t>
            </a:r>
            <a:r>
              <a:rPr lang="zh-CN" altLang="zh-CN"/>
              <a:t>以语音传输为例，时延是指从说话者开始说话到对方听到所说内容的时间。若时延太大，会引起通话声音不清晰、不连贯或破碎。</a:t>
            </a:r>
            <a:endParaRPr lang="en-US" altLang="zh-CN"/>
          </a:p>
          <a:p>
            <a:r>
              <a:rPr lang="zh-CN" altLang="en-US"/>
              <a:t>单个网络设备的时延包括传输时延、串行化时延、处理时延、以及队列时延。</a:t>
            </a:r>
            <a:endParaRPr lang="en-US" altLang="zh-CN"/>
          </a:p>
          <a:p>
            <a:pPr lvl="1"/>
            <a:r>
              <a:rPr lang="zh-CN" altLang="en-US"/>
              <a:t>传输时延：一个数据位从发送方到达接收方所需要的时间。该时延取决于传输距离和传输介质，与带宽无关。</a:t>
            </a:r>
          </a:p>
          <a:p>
            <a:pPr lvl="1"/>
            <a:r>
              <a:rPr lang="zh-CN" altLang="en-US"/>
              <a:t>串行化时延：指发送节点在传输链路上开始发送报文的第一个比特至发完该报文的最后一个比特所需的时间。该时延取决于链路带宽以及报文大小。</a:t>
            </a:r>
            <a:endParaRPr lang="en-US" altLang="zh-CN"/>
          </a:p>
          <a:p>
            <a:pPr lvl="1"/>
            <a:r>
              <a:rPr lang="zh-CN" altLang="en-US"/>
              <a:t>处理时延：指路由器把报文从入接口放到出接口队列需要的时间。它的大小跟路由器的处理性能有关。</a:t>
            </a:r>
          </a:p>
          <a:p>
            <a:pPr lvl="1"/>
            <a:r>
              <a:rPr lang="zh-CN" altLang="en-US"/>
              <a:t>队列时延：指报文在队列中等待的时间。它的大小跟队列中报文的大小和数量、带宽以及队列机制有关。</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71414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此版式用于每一节的总结</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本节小结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本章总结</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2#总标题">
    <p:bg>
      <p:bgRef idx="1002">
        <a:schemeClr val="bg1"/>
      </p:bgRef>
    </p:bg>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10011834" y="5578475"/>
            <a:ext cx="1094317"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12192000" cy="3810000"/>
          </a:xfrm>
          <a:prstGeom prst="rect">
            <a:avLst/>
          </a:prstGeom>
          <a:noFill/>
          <a:ln w="9525">
            <a:noFill/>
            <a:miter lim="800000"/>
            <a:headEnd/>
            <a:tailEnd/>
          </a:ln>
        </p:spPr>
      </p:pic>
      <p:sp>
        <p:nvSpPr>
          <p:cNvPr id="5" name="Text Box 48"/>
          <p:cNvSpPr txBox="1">
            <a:spLocks noChangeArrowheads="1"/>
          </p:cNvSpPr>
          <p:nvPr/>
        </p:nvSpPr>
        <p:spPr bwMode="auto">
          <a:xfrm>
            <a:off x="9632951" y="4094163"/>
            <a:ext cx="1338782" cy="265564"/>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1007533" y="1419226"/>
            <a:ext cx="8016792"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7" name="Rectangle 14"/>
          <p:cNvSpPr>
            <a:spLocks noChangeArrowheads="1"/>
          </p:cNvSpPr>
          <p:nvPr userDrawn="1"/>
        </p:nvSpPr>
        <p:spPr bwMode="auto">
          <a:xfrm>
            <a:off x="874185" y="6207125"/>
            <a:ext cx="2548638"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a:solidFill>
                  <a:schemeClr val="tx1"/>
                </a:solidFill>
                <a:latin typeface="+mn-lt"/>
                <a:ea typeface="+mn-ea"/>
                <a:cs typeface="+mn-cs"/>
              </a:rPr>
              <a:t>版权所有</a:t>
            </a:r>
            <a:r>
              <a:rPr lang="en-US" altLang="zh-CN" sz="1200" b="0" i="0" dirty="0">
                <a:latin typeface="+mn-lt"/>
                <a:ea typeface="+mn-ea"/>
              </a:rPr>
              <a:t>©</a:t>
            </a:r>
            <a:r>
              <a:rPr lang="en-US" altLang="zh-CN" sz="1200" b="0" dirty="0">
                <a:latin typeface="+mn-lt"/>
                <a:ea typeface="+mn-ea"/>
              </a:rPr>
              <a:t> </a:t>
            </a:r>
            <a:r>
              <a:rPr lang="en-US" altLang="zh-CN" sz="1200" b="0" i="0" kern="1200" dirty="0">
                <a:solidFill>
                  <a:schemeClr val="tx1"/>
                </a:solidFill>
                <a:latin typeface="+mn-lt"/>
                <a:ea typeface="+mn-ea"/>
                <a:cs typeface="+mn-cs"/>
              </a:rPr>
              <a:t>2016 </a:t>
            </a:r>
            <a:r>
              <a:rPr lang="zh-CN" altLang="en-US" sz="1200" b="0" i="0" kern="1200" dirty="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219474493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2284" y="387351"/>
            <a:ext cx="10284883"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376363"/>
            <a:ext cx="10560049" cy="3924300"/>
          </a:xfrm>
        </p:spPr>
        <p:txBody>
          <a:bodyPr/>
          <a:lstStyle/>
          <a:p>
            <a:r>
              <a:rPr lang="zh-CN" altLang="en-US" dirty="0"/>
              <a:t>单击此处输入文字</a:t>
            </a:r>
          </a:p>
        </p:txBody>
      </p:sp>
    </p:spTree>
    <p:extLst>
      <p:ext uri="{BB962C8B-B14F-4D97-AF65-F5344CB8AC3E}">
        <p14:creationId xmlns:p14="http://schemas.microsoft.com/office/powerpoint/2010/main" val="29974276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单击此处编辑母版标题样式</a:t>
            </a:r>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a:solidFill>
                  <a:schemeClr val="tx1">
                    <a:lumMod val="75000"/>
                    <a:lumOff val="25000"/>
                  </a:schemeClr>
                </a:solidFill>
                <a:latin typeface="+mn-ea"/>
                <a:ea typeface="+mn-ea"/>
                <a:cs typeface="Arial" pitchFamily="34" charset="0"/>
              </a:rPr>
              <a:t>前言</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目录</a:t>
            </a: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本节概述和学习目标</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extLst>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p>
        </p:txBody>
      </p:sp>
    </p:spTree>
    <p:extLst>
      <p:ext uri="{BB962C8B-B14F-4D97-AF65-F5344CB8AC3E}">
        <p14:creationId xmlns:p14="http://schemas.microsoft.com/office/powerpoint/2010/main" val="916854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Lst>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en-US" altLang="zh-CN"/>
              <a:t>QoS</a:t>
            </a:r>
            <a:r>
              <a:rPr lang="zh-CN" altLang="en-US"/>
              <a:t>服务模型</a:t>
            </a:r>
            <a:endParaRPr lang="zh-CN" altLang="en-US" dirty="0"/>
          </a:p>
        </p:txBody>
      </p:sp>
      <p:sp>
        <p:nvSpPr>
          <p:cNvPr id="5" name="文本占位符 4"/>
          <p:cNvSpPr>
            <a:spLocks noGrp="1"/>
          </p:cNvSpPr>
          <p:nvPr>
            <p:ph type="body" sz="quarter" idx="10"/>
          </p:nvPr>
        </p:nvSpPr>
        <p:spPr/>
        <p:txBody>
          <a:bodyPr/>
          <a:lstStyle/>
          <a:p>
            <a:endParaRPr lang="zh-CN" altLang="en-US"/>
          </a:p>
        </p:txBody>
      </p:sp>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35217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bwMode="auto">
          <a:xfrm>
            <a:off x="8004212" y="2564904"/>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6" name="直接连接符 65"/>
          <p:cNvCxnSpPr/>
          <p:nvPr/>
        </p:nvCxnSpPr>
        <p:spPr bwMode="auto">
          <a:xfrm>
            <a:off x="6780076" y="2564904"/>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5" name="直接连接符 64"/>
          <p:cNvCxnSpPr/>
          <p:nvPr/>
        </p:nvCxnSpPr>
        <p:spPr bwMode="auto">
          <a:xfrm>
            <a:off x="4007768" y="2600908"/>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 name="直接连接符 3"/>
          <p:cNvCxnSpPr/>
          <p:nvPr/>
        </p:nvCxnSpPr>
        <p:spPr bwMode="auto">
          <a:xfrm>
            <a:off x="2819636" y="2600908"/>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zh-CN" altLang="en-US"/>
              <a:t>抖动</a:t>
            </a:r>
            <a:endParaRPr lang="zh-CN" altLang="en-US" dirty="0"/>
          </a:p>
        </p:txBody>
      </p:sp>
      <p:sp>
        <p:nvSpPr>
          <p:cNvPr id="78" name="云形标注 77"/>
          <p:cNvSpPr/>
          <p:nvPr/>
        </p:nvSpPr>
        <p:spPr bwMode="auto">
          <a:xfrm>
            <a:off x="2603612" y="1304764"/>
            <a:ext cx="3096344" cy="900100"/>
          </a:xfrm>
          <a:prstGeom prst="cloudCallout">
            <a:avLst>
              <a:gd name="adj1" fmla="val -42309"/>
              <a:gd name="adj2" fmla="val 76321"/>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latin typeface="+mn-ea"/>
                <a:ea typeface="+mn-ea"/>
              </a:rPr>
              <a:t>“明天去客户现场的人是我，不是他。”</a:t>
            </a:r>
          </a:p>
        </p:txBody>
      </p:sp>
      <p:sp>
        <p:nvSpPr>
          <p:cNvPr id="79" name="椭圆形标注 78"/>
          <p:cNvSpPr/>
          <p:nvPr/>
        </p:nvSpPr>
        <p:spPr bwMode="auto">
          <a:xfrm>
            <a:off x="7140117" y="1380601"/>
            <a:ext cx="2695654" cy="752257"/>
          </a:xfrm>
          <a:prstGeom prst="wedgeEllipseCallout">
            <a:avLst>
              <a:gd name="adj1" fmla="val 26711"/>
              <a:gd name="adj2" fmla="val 110217"/>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latin typeface="+mn-ea"/>
                <a:ea typeface="+mn-ea"/>
              </a:rPr>
              <a:t>明天去客户现场的人是我不？</a:t>
            </a:r>
            <a:r>
              <a:rPr lang="en-US" altLang="zh-CN" sz="1600" dirty="0">
                <a:latin typeface="+mn-ea"/>
                <a:ea typeface="+mn-ea"/>
              </a:rPr>
              <a:t>…</a:t>
            </a:r>
            <a:r>
              <a:rPr lang="zh-CN" altLang="en-US" sz="1600" dirty="0">
                <a:latin typeface="+mn-ea"/>
                <a:ea typeface="+mn-ea"/>
              </a:rPr>
              <a:t>是他</a:t>
            </a:r>
          </a:p>
        </p:txBody>
      </p:sp>
      <p:sp>
        <p:nvSpPr>
          <p:cNvPr id="91" name="AutoShape 24"/>
          <p:cNvSpPr>
            <a:spLocks noChangeArrowheads="1"/>
          </p:cNvSpPr>
          <p:nvPr/>
        </p:nvSpPr>
        <p:spPr bwMode="auto">
          <a:xfrm>
            <a:off x="3251684" y="5697252"/>
            <a:ext cx="5112000" cy="432048"/>
          </a:xfrm>
          <a:prstGeom prst="roundRect">
            <a:avLst>
              <a:gd name="adj" fmla="val 19009"/>
            </a:avLst>
          </a:prstGeom>
          <a:solidFill>
            <a:schemeClr val="bg1"/>
          </a:solidFill>
          <a:ln w="3175" algn="ctr">
            <a:solidFill>
              <a:srgbClr val="777777"/>
            </a:solidFill>
            <a:round/>
            <a:headEnd/>
            <a:tailEnd/>
          </a:ln>
        </p:spPr>
        <p:txBody>
          <a:bodyPr lIns="0" tIns="0" rIns="0" bIns="0" anchor="ctr" anchorCtr="1"/>
          <a:lstStyle/>
          <a:p>
            <a:pPr fontAlgn="base"/>
            <a:r>
              <a:rPr lang="zh-CN" altLang="en-US" sz="1800" dirty="0">
                <a:latin typeface="+mn-ea"/>
                <a:ea typeface="+mn-ea"/>
              </a:rPr>
              <a:t>抖动是由于每个报文的端到端时延不相等造成的。</a:t>
            </a:r>
          </a:p>
        </p:txBody>
      </p:sp>
      <p:grpSp>
        <p:nvGrpSpPr>
          <p:cNvPr id="92" name="组合 91"/>
          <p:cNvGrpSpPr/>
          <p:nvPr/>
        </p:nvGrpSpPr>
        <p:grpSpPr>
          <a:xfrm>
            <a:off x="2423592" y="2888939"/>
            <a:ext cx="6624737" cy="2736305"/>
            <a:chOff x="791412" y="3307599"/>
            <a:chExt cx="6884940" cy="3155422"/>
          </a:xfrm>
        </p:grpSpPr>
        <p:cxnSp>
          <p:nvCxnSpPr>
            <p:cNvPr id="93" name="直接箭头连接符 92"/>
            <p:cNvCxnSpPr/>
            <p:nvPr/>
          </p:nvCxnSpPr>
          <p:spPr bwMode="auto">
            <a:xfrm>
              <a:off x="6120172" y="3584659"/>
              <a:ext cx="0" cy="398848"/>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94" name="直接箭头连接符 93"/>
            <p:cNvCxnSpPr/>
            <p:nvPr/>
          </p:nvCxnSpPr>
          <p:spPr bwMode="auto">
            <a:xfrm>
              <a:off x="5782125" y="4018938"/>
              <a:ext cx="0" cy="398848"/>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nvGrpSpPr>
            <p:cNvPr id="95" name="组合 94"/>
            <p:cNvGrpSpPr/>
            <p:nvPr/>
          </p:nvGrpSpPr>
          <p:grpSpPr>
            <a:xfrm>
              <a:off x="791412" y="3307599"/>
              <a:ext cx="6884940" cy="3155422"/>
              <a:chOff x="795475" y="3312458"/>
              <a:chExt cx="6884940" cy="3155422"/>
            </a:xfrm>
          </p:grpSpPr>
          <p:cxnSp>
            <p:nvCxnSpPr>
              <p:cNvPr id="96" name="直接箭头连接符 95"/>
              <p:cNvCxnSpPr/>
              <p:nvPr/>
            </p:nvCxnSpPr>
            <p:spPr bwMode="auto">
              <a:xfrm>
                <a:off x="5350881" y="4555960"/>
                <a:ext cx="0" cy="160658"/>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nvGrpSpPr>
              <p:cNvPr id="97" name="组合 96"/>
              <p:cNvGrpSpPr/>
              <p:nvPr/>
            </p:nvGrpSpPr>
            <p:grpSpPr>
              <a:xfrm>
                <a:off x="795475" y="3312458"/>
                <a:ext cx="6884940" cy="3155422"/>
                <a:chOff x="795475" y="3312458"/>
                <a:chExt cx="6884940" cy="3155422"/>
              </a:xfrm>
            </p:grpSpPr>
            <p:sp>
              <p:nvSpPr>
                <p:cNvPr id="98" name="文本框 97"/>
                <p:cNvSpPr txBox="1"/>
                <p:nvPr/>
              </p:nvSpPr>
              <p:spPr bwMode="auto">
                <a:xfrm>
                  <a:off x="6081049" y="3673260"/>
                  <a:ext cx="1187765" cy="31161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100" dirty="0">
                      <a:solidFill>
                        <a:srgbClr val="000000"/>
                      </a:solidFill>
                      <a:latin typeface="+mn-ea"/>
                      <a:ea typeface="+mn-ea"/>
                      <a:cs typeface="Arial" pitchFamily="34" charset="0"/>
                    </a:rPr>
                    <a:t>时延</a:t>
                  </a:r>
                  <a:r>
                    <a:rPr lang="en-US" altLang="zh-CN" sz="1100" dirty="0">
                      <a:solidFill>
                        <a:srgbClr val="000000"/>
                      </a:solidFill>
                      <a:latin typeface="+mn-ea"/>
                      <a:ea typeface="+mn-ea"/>
                      <a:cs typeface="Arial" pitchFamily="34" charset="0"/>
                    </a:rPr>
                    <a:t>D1=50ms</a:t>
                  </a:r>
                  <a:endParaRPr lang="zh-CN" altLang="en-US" sz="1100" dirty="0">
                    <a:solidFill>
                      <a:srgbClr val="000000"/>
                    </a:solidFill>
                    <a:latin typeface="+mn-ea"/>
                    <a:ea typeface="+mn-ea"/>
                    <a:cs typeface="Arial" pitchFamily="34" charset="0"/>
                  </a:endParaRPr>
                </a:p>
              </p:txBody>
            </p:sp>
            <p:sp>
              <p:nvSpPr>
                <p:cNvPr id="99" name="文本框 98"/>
                <p:cNvSpPr txBox="1"/>
                <p:nvPr/>
              </p:nvSpPr>
              <p:spPr bwMode="auto">
                <a:xfrm>
                  <a:off x="5744286" y="4107538"/>
                  <a:ext cx="1187765" cy="31161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100" dirty="0">
                      <a:solidFill>
                        <a:srgbClr val="000000"/>
                      </a:solidFill>
                      <a:latin typeface="+mn-ea"/>
                      <a:ea typeface="+mn-ea"/>
                      <a:cs typeface="Arial" pitchFamily="34" charset="0"/>
                    </a:rPr>
                    <a:t>时延</a:t>
                  </a:r>
                  <a:r>
                    <a:rPr lang="en-US" altLang="zh-CN" sz="1100" dirty="0">
                      <a:solidFill>
                        <a:srgbClr val="000000"/>
                      </a:solidFill>
                      <a:latin typeface="+mn-ea"/>
                      <a:ea typeface="+mn-ea"/>
                      <a:cs typeface="Arial" pitchFamily="34" charset="0"/>
                    </a:rPr>
                    <a:t>D2=50ms</a:t>
                  </a:r>
                  <a:endParaRPr lang="zh-CN" altLang="en-US" sz="1100" dirty="0">
                    <a:solidFill>
                      <a:srgbClr val="000000"/>
                    </a:solidFill>
                    <a:latin typeface="+mn-ea"/>
                    <a:ea typeface="+mn-ea"/>
                    <a:cs typeface="Arial" pitchFamily="34" charset="0"/>
                  </a:endParaRPr>
                </a:p>
              </p:txBody>
            </p:sp>
            <p:sp>
              <p:nvSpPr>
                <p:cNvPr id="100" name="文本框 99"/>
                <p:cNvSpPr txBox="1"/>
                <p:nvPr/>
              </p:nvSpPr>
              <p:spPr bwMode="auto">
                <a:xfrm>
                  <a:off x="5343183" y="4508870"/>
                  <a:ext cx="1187765" cy="31161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100" dirty="0">
                      <a:solidFill>
                        <a:srgbClr val="000000"/>
                      </a:solidFill>
                      <a:latin typeface="+mn-ea"/>
                      <a:ea typeface="+mn-ea"/>
                      <a:cs typeface="Arial" pitchFamily="34" charset="0"/>
                    </a:rPr>
                    <a:t>时延</a:t>
                  </a:r>
                  <a:r>
                    <a:rPr lang="en-US" altLang="zh-CN" sz="1100" dirty="0">
                      <a:solidFill>
                        <a:srgbClr val="000000"/>
                      </a:solidFill>
                      <a:latin typeface="+mn-ea"/>
                      <a:ea typeface="+mn-ea"/>
                      <a:cs typeface="Arial" pitchFamily="34" charset="0"/>
                    </a:rPr>
                    <a:t>D3=10ms</a:t>
                  </a:r>
                  <a:endParaRPr lang="zh-CN" altLang="en-US" sz="1100" dirty="0">
                    <a:solidFill>
                      <a:srgbClr val="000000"/>
                    </a:solidFill>
                    <a:latin typeface="+mn-ea"/>
                    <a:ea typeface="+mn-ea"/>
                    <a:cs typeface="Arial" pitchFamily="34" charset="0"/>
                  </a:endParaRPr>
                </a:p>
              </p:txBody>
            </p:sp>
            <p:cxnSp>
              <p:nvCxnSpPr>
                <p:cNvPr id="101" name="直接箭头连接符 100"/>
                <p:cNvCxnSpPr/>
                <p:nvPr/>
              </p:nvCxnSpPr>
              <p:spPr bwMode="auto">
                <a:xfrm>
                  <a:off x="5212350" y="4716618"/>
                  <a:ext cx="0" cy="290975"/>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02" name="文本框 101"/>
                <p:cNvSpPr txBox="1"/>
                <p:nvPr/>
              </p:nvSpPr>
              <p:spPr bwMode="auto">
                <a:xfrm>
                  <a:off x="5183014" y="4785001"/>
                  <a:ext cx="1187765" cy="31161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100" dirty="0">
                      <a:solidFill>
                        <a:srgbClr val="000000"/>
                      </a:solidFill>
                      <a:latin typeface="+mn-ea"/>
                      <a:ea typeface="+mn-ea"/>
                      <a:cs typeface="Arial" pitchFamily="34" charset="0"/>
                    </a:rPr>
                    <a:t>时延</a:t>
                  </a:r>
                  <a:r>
                    <a:rPr lang="en-US" altLang="zh-CN" sz="1100" dirty="0">
                      <a:solidFill>
                        <a:srgbClr val="000000"/>
                      </a:solidFill>
                      <a:latin typeface="+mn-ea"/>
                      <a:ea typeface="+mn-ea"/>
                      <a:cs typeface="Arial" pitchFamily="34" charset="0"/>
                    </a:rPr>
                    <a:t>D4=40ms</a:t>
                  </a:r>
                  <a:endParaRPr lang="zh-CN" altLang="en-US" sz="1100" dirty="0">
                    <a:solidFill>
                      <a:srgbClr val="000000"/>
                    </a:solidFill>
                    <a:latin typeface="+mn-ea"/>
                    <a:ea typeface="+mn-ea"/>
                    <a:cs typeface="Arial" pitchFamily="34" charset="0"/>
                  </a:endParaRPr>
                </a:p>
              </p:txBody>
            </p:sp>
            <p:cxnSp>
              <p:nvCxnSpPr>
                <p:cNvPr id="103" name="直接箭头连接符 102"/>
                <p:cNvCxnSpPr/>
                <p:nvPr/>
              </p:nvCxnSpPr>
              <p:spPr bwMode="auto">
                <a:xfrm>
                  <a:off x="4909236" y="5253404"/>
                  <a:ext cx="4802" cy="591813"/>
                </a:xfrm>
                <a:prstGeom prst="straightConnector1">
                  <a:avLst/>
                </a:prstGeom>
                <a:solidFill>
                  <a:schemeClr val="accent1"/>
                </a:solidFill>
                <a:ln w="9525" cap="flat" cmpd="sng" algn="ctr">
                  <a:solidFill>
                    <a:schemeClr val="tx1"/>
                  </a:solidFill>
                  <a:prstDash val="solid"/>
                  <a:round/>
                  <a:headEnd type="triangle"/>
                  <a:tailEnd type="triangle"/>
                </a:ln>
                <a:effectLst/>
              </p:spPr>
            </p:cxnSp>
            <p:sp>
              <p:nvSpPr>
                <p:cNvPr id="104" name="文本框 103"/>
                <p:cNvSpPr txBox="1"/>
                <p:nvPr/>
              </p:nvSpPr>
              <p:spPr bwMode="auto">
                <a:xfrm>
                  <a:off x="4850390" y="5457093"/>
                  <a:ext cx="1187765" cy="31161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100" dirty="0">
                      <a:solidFill>
                        <a:srgbClr val="000000"/>
                      </a:solidFill>
                      <a:latin typeface="+mn-ea"/>
                      <a:ea typeface="+mn-ea"/>
                      <a:cs typeface="Arial" pitchFamily="34" charset="0"/>
                    </a:rPr>
                    <a:t>时延</a:t>
                  </a:r>
                  <a:r>
                    <a:rPr lang="en-US" altLang="zh-CN" sz="1100" dirty="0">
                      <a:solidFill>
                        <a:srgbClr val="000000"/>
                      </a:solidFill>
                      <a:latin typeface="+mn-ea"/>
                      <a:ea typeface="+mn-ea"/>
                      <a:cs typeface="Arial" pitchFamily="34" charset="0"/>
                    </a:rPr>
                    <a:t>D5=90ms</a:t>
                  </a:r>
                  <a:endParaRPr lang="zh-CN" altLang="en-US" sz="1100" dirty="0">
                    <a:solidFill>
                      <a:srgbClr val="000000"/>
                    </a:solidFill>
                    <a:latin typeface="+mn-ea"/>
                    <a:ea typeface="+mn-ea"/>
                    <a:cs typeface="Arial" pitchFamily="34" charset="0"/>
                  </a:endParaRPr>
                </a:p>
              </p:txBody>
            </p:sp>
            <p:cxnSp>
              <p:nvCxnSpPr>
                <p:cNvPr id="105" name="直接箭头连接符 104"/>
                <p:cNvCxnSpPr/>
                <p:nvPr/>
              </p:nvCxnSpPr>
              <p:spPr bwMode="auto">
                <a:xfrm>
                  <a:off x="4313312" y="5701201"/>
                  <a:ext cx="4802" cy="591813"/>
                </a:xfrm>
                <a:prstGeom prst="straightConnector1">
                  <a:avLst/>
                </a:prstGeom>
                <a:solidFill>
                  <a:schemeClr val="accent1"/>
                </a:solidFill>
                <a:ln w="9525" cap="flat" cmpd="sng" algn="ctr">
                  <a:solidFill>
                    <a:schemeClr val="tx1"/>
                  </a:solidFill>
                  <a:prstDash val="solid"/>
                  <a:round/>
                  <a:headEnd type="triangle"/>
                  <a:tailEnd type="triangle"/>
                </a:ln>
                <a:effectLst/>
              </p:spPr>
            </p:cxnSp>
            <p:grpSp>
              <p:nvGrpSpPr>
                <p:cNvPr id="106" name="组合 105"/>
                <p:cNvGrpSpPr/>
                <p:nvPr/>
              </p:nvGrpSpPr>
              <p:grpSpPr>
                <a:xfrm>
                  <a:off x="795475" y="3312458"/>
                  <a:ext cx="6884940" cy="3155422"/>
                  <a:chOff x="795475" y="3312458"/>
                  <a:chExt cx="6884940" cy="3155422"/>
                </a:xfrm>
              </p:grpSpPr>
              <p:cxnSp>
                <p:nvCxnSpPr>
                  <p:cNvPr id="108" name="直接连接符 107"/>
                  <p:cNvCxnSpPr>
                    <a:stCxn id="122" idx="3"/>
                  </p:cNvCxnSpPr>
                  <p:nvPr/>
                </p:nvCxnSpPr>
                <p:spPr bwMode="auto">
                  <a:xfrm>
                    <a:off x="2035609" y="3584659"/>
                    <a:ext cx="4175152"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09" name="直接连接符 108"/>
                  <p:cNvCxnSpPr/>
                  <p:nvPr/>
                </p:nvCxnSpPr>
                <p:spPr bwMode="auto">
                  <a:xfrm>
                    <a:off x="6083136" y="3983507"/>
                    <a:ext cx="1084874"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0" name="直接连接符 109"/>
                  <p:cNvCxnSpPr/>
                  <p:nvPr/>
                </p:nvCxnSpPr>
                <p:spPr bwMode="auto">
                  <a:xfrm>
                    <a:off x="2043402" y="4018938"/>
                    <a:ext cx="3854705"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1" name="直接连接符 110"/>
                  <p:cNvCxnSpPr/>
                  <p:nvPr/>
                </p:nvCxnSpPr>
                <p:spPr bwMode="auto">
                  <a:xfrm flipV="1">
                    <a:off x="5660898" y="4416454"/>
                    <a:ext cx="1507112" cy="17972"/>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2" name="直接连接符 111"/>
                  <p:cNvCxnSpPr/>
                  <p:nvPr/>
                </p:nvCxnSpPr>
                <p:spPr bwMode="auto">
                  <a:xfrm>
                    <a:off x="2033617" y="4555960"/>
                    <a:ext cx="3463620"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3" name="直接连接符 112"/>
                  <p:cNvCxnSpPr/>
                  <p:nvPr/>
                </p:nvCxnSpPr>
                <p:spPr bwMode="auto">
                  <a:xfrm>
                    <a:off x="2043402" y="4716618"/>
                    <a:ext cx="3463620"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4" name="直接连接符 113"/>
                  <p:cNvCxnSpPr/>
                  <p:nvPr/>
                </p:nvCxnSpPr>
                <p:spPr bwMode="auto">
                  <a:xfrm>
                    <a:off x="5151295" y="5007593"/>
                    <a:ext cx="2080101"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5" name="直接连接符 114"/>
                  <p:cNvCxnSpPr/>
                  <p:nvPr/>
                </p:nvCxnSpPr>
                <p:spPr bwMode="auto">
                  <a:xfrm>
                    <a:off x="2043402" y="5253404"/>
                    <a:ext cx="3052215"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6" name="直接连接符 115"/>
                  <p:cNvCxnSpPr/>
                  <p:nvPr/>
                </p:nvCxnSpPr>
                <p:spPr bwMode="auto">
                  <a:xfrm>
                    <a:off x="4877232" y="5860642"/>
                    <a:ext cx="2298486"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7" name="直接连接符 116"/>
                  <p:cNvCxnSpPr/>
                  <p:nvPr/>
                </p:nvCxnSpPr>
                <p:spPr bwMode="auto">
                  <a:xfrm>
                    <a:off x="2043401" y="5708246"/>
                    <a:ext cx="2497643"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8" name="直接连接符 117"/>
                  <p:cNvCxnSpPr/>
                  <p:nvPr/>
                </p:nvCxnSpPr>
                <p:spPr bwMode="auto">
                  <a:xfrm>
                    <a:off x="4173092" y="6293014"/>
                    <a:ext cx="2994918"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grpSp>
                <p:nvGrpSpPr>
                  <p:cNvPr id="119" name="组合 118"/>
                  <p:cNvGrpSpPr/>
                  <p:nvPr/>
                </p:nvGrpSpPr>
                <p:grpSpPr>
                  <a:xfrm>
                    <a:off x="795475" y="3312458"/>
                    <a:ext cx="6884940" cy="3155422"/>
                    <a:chOff x="795475" y="3312458"/>
                    <a:chExt cx="6884940" cy="3155422"/>
                  </a:xfrm>
                </p:grpSpPr>
                <p:grpSp>
                  <p:nvGrpSpPr>
                    <p:cNvPr id="120" name="组合 119"/>
                    <p:cNvGrpSpPr/>
                    <p:nvPr/>
                  </p:nvGrpSpPr>
                  <p:grpSpPr>
                    <a:xfrm>
                      <a:off x="795475" y="3312458"/>
                      <a:ext cx="6884299" cy="2614648"/>
                      <a:chOff x="795475" y="3312458"/>
                      <a:chExt cx="6884299" cy="2614648"/>
                    </a:xfrm>
                  </p:grpSpPr>
                  <p:sp>
                    <p:nvSpPr>
                      <p:cNvPr id="122" name="矩形 121"/>
                      <p:cNvSpPr/>
                      <p:nvPr/>
                    </p:nvSpPr>
                    <p:spPr bwMode="auto">
                      <a:xfrm>
                        <a:off x="1531553" y="3440643"/>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是</a:t>
                        </a:r>
                      </a:p>
                    </p:txBody>
                  </p:sp>
                  <p:sp>
                    <p:nvSpPr>
                      <p:cNvPr id="123" name="矩形 122"/>
                      <p:cNvSpPr/>
                      <p:nvPr/>
                    </p:nvSpPr>
                    <p:spPr bwMode="auto">
                      <a:xfrm>
                        <a:off x="1529561" y="3880921"/>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我</a:t>
                        </a:r>
                      </a:p>
                    </p:txBody>
                  </p:sp>
                  <p:sp>
                    <p:nvSpPr>
                      <p:cNvPr id="124" name="矩形 123"/>
                      <p:cNvSpPr/>
                      <p:nvPr/>
                    </p:nvSpPr>
                    <p:spPr bwMode="auto">
                      <a:xfrm>
                        <a:off x="1529561" y="4290410"/>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a:t>
                        </a:r>
                      </a:p>
                    </p:txBody>
                  </p:sp>
                  <p:sp>
                    <p:nvSpPr>
                      <p:cNvPr id="125" name="矩形 124"/>
                      <p:cNvSpPr/>
                      <p:nvPr/>
                    </p:nvSpPr>
                    <p:spPr bwMode="auto">
                      <a:xfrm>
                        <a:off x="1529561" y="4699899"/>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不</a:t>
                        </a:r>
                      </a:p>
                    </p:txBody>
                  </p:sp>
                  <p:sp>
                    <p:nvSpPr>
                      <p:cNvPr id="126" name="矩形 125"/>
                      <p:cNvSpPr/>
                      <p:nvPr/>
                    </p:nvSpPr>
                    <p:spPr bwMode="auto">
                      <a:xfrm>
                        <a:off x="795475" y="3312458"/>
                        <a:ext cx="721054" cy="373669"/>
                      </a:xfrm>
                      <a:prstGeom prst="rect">
                        <a:avLst/>
                      </a:prstGeom>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sz="1400" b="1" dirty="0">
                            <a:solidFill>
                              <a:schemeClr val="tx1"/>
                            </a:solidFill>
                            <a:latin typeface="+mn-ea"/>
                          </a:rPr>
                          <a:t>Time</a:t>
                        </a:r>
                        <a:endParaRPr lang="zh-CN" altLang="en-US" sz="1050" dirty="0">
                          <a:solidFill>
                            <a:schemeClr val="tx1"/>
                          </a:solidFill>
                          <a:latin typeface="+mn-ea"/>
                        </a:endParaRPr>
                      </a:p>
                    </p:txBody>
                  </p:sp>
                  <p:sp>
                    <p:nvSpPr>
                      <p:cNvPr id="127" name="矩形 126"/>
                      <p:cNvSpPr/>
                      <p:nvPr/>
                    </p:nvSpPr>
                    <p:spPr bwMode="auto">
                      <a:xfrm>
                        <a:off x="1539346" y="5557185"/>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他</a:t>
                        </a:r>
                      </a:p>
                    </p:txBody>
                  </p:sp>
                  <p:sp>
                    <p:nvSpPr>
                      <p:cNvPr id="128" name="矩形 127"/>
                      <p:cNvSpPr/>
                      <p:nvPr/>
                    </p:nvSpPr>
                    <p:spPr bwMode="auto">
                      <a:xfrm>
                        <a:off x="1539346" y="5109388"/>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是</a:t>
                        </a:r>
                      </a:p>
                    </p:txBody>
                  </p:sp>
                  <p:cxnSp>
                    <p:nvCxnSpPr>
                      <p:cNvPr id="129" name="直接箭头连接符 128"/>
                      <p:cNvCxnSpPr/>
                      <p:nvPr/>
                    </p:nvCxnSpPr>
                    <p:spPr bwMode="auto">
                      <a:xfrm flipH="1">
                        <a:off x="1094821" y="3686128"/>
                        <a:ext cx="0" cy="1836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0" name="矩形 129"/>
                      <p:cNvSpPr/>
                      <p:nvPr/>
                    </p:nvSpPr>
                    <p:spPr bwMode="auto">
                      <a:xfrm>
                        <a:off x="7175718" y="3808172"/>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是</a:t>
                        </a:r>
                      </a:p>
                    </p:txBody>
                  </p:sp>
                  <p:sp>
                    <p:nvSpPr>
                      <p:cNvPr id="131" name="矩形 130"/>
                      <p:cNvSpPr/>
                      <p:nvPr/>
                    </p:nvSpPr>
                    <p:spPr bwMode="auto">
                      <a:xfrm>
                        <a:off x="7175718" y="4267928"/>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我</a:t>
                        </a:r>
                      </a:p>
                    </p:txBody>
                  </p:sp>
                  <p:sp>
                    <p:nvSpPr>
                      <p:cNvPr id="132" name="矩形 131"/>
                      <p:cNvSpPr/>
                      <p:nvPr/>
                    </p:nvSpPr>
                    <p:spPr bwMode="auto">
                      <a:xfrm>
                        <a:off x="7168010" y="4777875"/>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不</a:t>
                        </a:r>
                      </a:p>
                    </p:txBody>
                  </p:sp>
                  <p:sp>
                    <p:nvSpPr>
                      <p:cNvPr id="133" name="矩形 132"/>
                      <p:cNvSpPr/>
                      <p:nvPr/>
                    </p:nvSpPr>
                    <p:spPr bwMode="auto">
                      <a:xfrm>
                        <a:off x="7175718" y="5639074"/>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是</a:t>
                        </a:r>
                      </a:p>
                    </p:txBody>
                  </p:sp>
                </p:grpSp>
                <p:sp>
                  <p:nvSpPr>
                    <p:cNvPr id="121" name="矩形 120"/>
                    <p:cNvSpPr/>
                    <p:nvPr/>
                  </p:nvSpPr>
                  <p:spPr bwMode="auto">
                    <a:xfrm>
                      <a:off x="7176359" y="6179848"/>
                      <a:ext cx="504056" cy="28803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1200" dirty="0">
                          <a:latin typeface="+mn-ea"/>
                          <a:ea typeface="+mn-ea"/>
                        </a:rPr>
                        <a:t>他</a:t>
                      </a:r>
                    </a:p>
                  </p:txBody>
                </p:sp>
              </p:grpSp>
            </p:grpSp>
            <p:sp>
              <p:nvSpPr>
                <p:cNvPr id="107" name="文本框 106"/>
                <p:cNvSpPr txBox="1"/>
                <p:nvPr/>
              </p:nvSpPr>
              <p:spPr bwMode="auto">
                <a:xfrm>
                  <a:off x="4251150" y="5915618"/>
                  <a:ext cx="1187765" cy="311615"/>
                </a:xfrm>
                <a:prstGeom prst="rect">
                  <a:avLst/>
                </a:prstGeom>
                <a:noFill/>
                <a:ln w="9525">
                  <a:noFill/>
                  <a:miter lim="800000"/>
                  <a:headEnd/>
                  <a:tailEnd/>
                </a:ln>
              </p:spPr>
              <p:txBody>
                <a:bodyPr wrap="none" lIns="99980" tIns="49986" rIns="99980" bIns="49986" rtlCol="0">
                  <a:spAutoFit/>
                </a:bodyPr>
                <a:lstStyle>
                  <a:defPPr>
                    <a:defRPr lang="zh-CN"/>
                  </a:defPPr>
                  <a:lvl1pPr algn="ctr" defTabSz="1001649" eaLnBrk="0" hangingPunct="0">
                    <a:defRPr>
                      <a:solidFill>
                        <a:srgbClr val="000000"/>
                      </a:solidFill>
                      <a:latin typeface="+mn-ea"/>
                      <a:ea typeface="+mn-ea"/>
                      <a:cs typeface="Arial" pitchFamily="34" charset="0"/>
                    </a:defRPr>
                  </a:lvl1pPr>
                </a:lstStyle>
                <a:p>
                  <a:r>
                    <a:rPr lang="zh-CN" altLang="en-US" sz="1100" dirty="0"/>
                    <a:t>时延</a:t>
                  </a:r>
                  <a:r>
                    <a:rPr lang="en-US" altLang="zh-CN" sz="1100" dirty="0"/>
                    <a:t>D6=90ms</a:t>
                  </a:r>
                  <a:endParaRPr lang="zh-CN" altLang="en-US" sz="1100" dirty="0"/>
                </a:p>
              </p:txBody>
            </p:sp>
          </p:grpSp>
        </p:grpSp>
      </p:grpSp>
      <p:pic>
        <p:nvPicPr>
          <p:cNvPr id="63" name="图片 6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50194" y="2228705"/>
            <a:ext cx="823019" cy="728118"/>
          </a:xfrm>
          <a:prstGeom prst="rect">
            <a:avLst/>
          </a:prstGeom>
        </p:spPr>
      </p:pic>
      <p:pic>
        <p:nvPicPr>
          <p:cNvPr id="64" name="图片 63" descr="业务型无线虚链路-蓝.png"/>
          <p:cNvPicPr>
            <a:picLocks noChangeAspect="1"/>
          </p:cNvPicPr>
          <p:nvPr/>
        </p:nvPicPr>
        <p:blipFill>
          <a:blip r:embed="rId4" cstate="print"/>
          <a:stretch>
            <a:fillRect/>
          </a:stretch>
        </p:blipFill>
        <p:spPr>
          <a:xfrm>
            <a:off x="9028718" y="2294007"/>
            <a:ext cx="879049" cy="666302"/>
          </a:xfrm>
          <a:prstGeom prst="rect">
            <a:avLst/>
          </a:prstGeom>
        </p:spPr>
      </p:pic>
      <p:pic>
        <p:nvPicPr>
          <p:cNvPr id="69" name="图片 68" descr="DSLAM-蓝.png"/>
          <p:cNvPicPr>
            <a:picLocks noChangeAspect="1"/>
          </p:cNvPicPr>
          <p:nvPr/>
        </p:nvPicPr>
        <p:blipFill>
          <a:blip r:embed="rId5" cstate="print"/>
          <a:stretch>
            <a:fillRect/>
          </a:stretch>
        </p:blipFill>
        <p:spPr>
          <a:xfrm>
            <a:off x="7550962" y="2257457"/>
            <a:ext cx="647884" cy="530086"/>
          </a:xfrm>
          <a:prstGeom prst="rect">
            <a:avLst/>
          </a:prstGeom>
        </p:spPr>
      </p:pic>
      <p:grpSp>
        <p:nvGrpSpPr>
          <p:cNvPr id="72" name="组合 71"/>
          <p:cNvGrpSpPr/>
          <p:nvPr/>
        </p:nvGrpSpPr>
        <p:grpSpPr>
          <a:xfrm>
            <a:off x="5416347" y="2129533"/>
            <a:ext cx="1133277" cy="711593"/>
            <a:chOff x="5734863" y="1664506"/>
            <a:chExt cx="1133277" cy="711593"/>
          </a:xfrm>
        </p:grpSpPr>
        <p:pic>
          <p:nvPicPr>
            <p:cNvPr id="73" name="图片 7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4863" y="1664506"/>
              <a:ext cx="1133277" cy="711593"/>
            </a:xfrm>
            <a:prstGeom prst="rect">
              <a:avLst/>
            </a:prstGeom>
          </p:spPr>
        </p:pic>
        <p:sp>
          <p:nvSpPr>
            <p:cNvPr id="74" name="文本框 73"/>
            <p:cNvSpPr txBox="1"/>
            <p:nvPr/>
          </p:nvSpPr>
          <p:spPr bwMode="auto">
            <a:xfrm>
              <a:off x="5866615" y="1877748"/>
              <a:ext cx="81881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j-lt"/>
                  <a:ea typeface="+mn-ea"/>
                  <a:cs typeface="Arial" pitchFamily="34" charset="0"/>
                </a:rPr>
                <a:t>IP</a:t>
              </a:r>
              <a:r>
                <a:rPr lang="zh-CN" altLang="en-US" sz="1400" b="1" dirty="0">
                  <a:solidFill>
                    <a:srgbClr val="000000"/>
                  </a:solidFill>
                  <a:latin typeface="+mn-ea"/>
                  <a:ea typeface="+mn-ea"/>
                  <a:cs typeface="Arial" pitchFamily="34" charset="0"/>
                </a:rPr>
                <a:t>网络</a:t>
              </a:r>
            </a:p>
          </p:txBody>
        </p:sp>
      </p:grpSp>
      <p:pic>
        <p:nvPicPr>
          <p:cNvPr id="68" name="图片 67" descr="核心路由器.png"/>
          <p:cNvPicPr>
            <a:picLocks noChangeAspect="1"/>
          </p:cNvPicPr>
          <p:nvPr/>
        </p:nvPicPr>
        <p:blipFill>
          <a:blip r:embed="rId7" cstate="print"/>
          <a:stretch>
            <a:fillRect/>
          </a:stretch>
        </p:blipFill>
        <p:spPr>
          <a:xfrm>
            <a:off x="6368889" y="2232168"/>
            <a:ext cx="727481" cy="595211"/>
          </a:xfrm>
          <a:prstGeom prst="rect">
            <a:avLst/>
          </a:prstGeom>
        </p:spPr>
      </p:pic>
      <p:pic>
        <p:nvPicPr>
          <p:cNvPr id="70" name="图片 69" descr="核心路由器.png"/>
          <p:cNvPicPr>
            <a:picLocks noChangeAspect="1"/>
          </p:cNvPicPr>
          <p:nvPr/>
        </p:nvPicPr>
        <p:blipFill>
          <a:blip r:embed="rId7" cstate="print"/>
          <a:stretch>
            <a:fillRect/>
          </a:stretch>
        </p:blipFill>
        <p:spPr>
          <a:xfrm>
            <a:off x="4805149" y="2201626"/>
            <a:ext cx="727481" cy="595211"/>
          </a:xfrm>
          <a:prstGeom prst="rect">
            <a:avLst/>
          </a:prstGeom>
        </p:spPr>
      </p:pic>
      <p:pic>
        <p:nvPicPr>
          <p:cNvPr id="75" name="图片 74" descr="DSLAM-蓝.png"/>
          <p:cNvPicPr>
            <a:picLocks noChangeAspect="1"/>
          </p:cNvPicPr>
          <p:nvPr/>
        </p:nvPicPr>
        <p:blipFill>
          <a:blip r:embed="rId5" cstate="print"/>
          <a:stretch>
            <a:fillRect/>
          </a:stretch>
        </p:blipFill>
        <p:spPr>
          <a:xfrm>
            <a:off x="3555279" y="2307869"/>
            <a:ext cx="647884" cy="530086"/>
          </a:xfrm>
          <a:prstGeom prst="rect">
            <a:avLst/>
          </a:prstGeom>
        </p:spPr>
      </p:pic>
    </p:spTree>
    <p:extLst>
      <p:ext uri="{BB962C8B-B14F-4D97-AF65-F5344CB8AC3E}">
        <p14:creationId xmlns:p14="http://schemas.microsoft.com/office/powerpoint/2010/main" val="151517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5442741" y="2833933"/>
            <a:ext cx="1133277" cy="711593"/>
            <a:chOff x="5734863" y="1664506"/>
            <a:chExt cx="1133277" cy="711593"/>
          </a:xfrm>
        </p:grpSpPr>
        <p:pic>
          <p:nvPicPr>
            <p:cNvPr id="64" name="图片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863" y="1664506"/>
              <a:ext cx="1133277" cy="711593"/>
            </a:xfrm>
            <a:prstGeom prst="rect">
              <a:avLst/>
            </a:prstGeom>
          </p:spPr>
        </p:pic>
        <p:sp>
          <p:nvSpPr>
            <p:cNvPr id="65" name="文本框 64"/>
            <p:cNvSpPr txBox="1"/>
            <p:nvPr/>
          </p:nvSpPr>
          <p:spPr bwMode="auto">
            <a:xfrm>
              <a:off x="5866615" y="1877748"/>
              <a:ext cx="81881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j-lt"/>
                  <a:ea typeface="+mn-ea"/>
                  <a:cs typeface="Arial" pitchFamily="34" charset="0"/>
                </a:rPr>
                <a:t>IP</a:t>
              </a:r>
              <a:r>
                <a:rPr lang="zh-CN" altLang="en-US" sz="1400" b="1" dirty="0">
                  <a:solidFill>
                    <a:srgbClr val="000000"/>
                  </a:solidFill>
                  <a:latin typeface="+mn-ea"/>
                  <a:ea typeface="+mn-ea"/>
                  <a:cs typeface="Arial" pitchFamily="34" charset="0"/>
                </a:rPr>
                <a:t>网络</a:t>
              </a:r>
            </a:p>
          </p:txBody>
        </p:sp>
      </p:grpSp>
      <p:cxnSp>
        <p:nvCxnSpPr>
          <p:cNvPr id="58" name="直接连接符 57"/>
          <p:cNvCxnSpPr/>
          <p:nvPr/>
        </p:nvCxnSpPr>
        <p:spPr bwMode="auto">
          <a:xfrm>
            <a:off x="8112224" y="3284984"/>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7" name="直接连接符 56"/>
          <p:cNvCxnSpPr/>
          <p:nvPr/>
        </p:nvCxnSpPr>
        <p:spPr bwMode="auto">
          <a:xfrm>
            <a:off x="6960096" y="3284984"/>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4079776" y="3284984"/>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zh-CN" altLang="en-US"/>
              <a:t>丢包</a:t>
            </a:r>
            <a:endParaRPr lang="zh-CN" altLang="en-US" dirty="0"/>
          </a:p>
        </p:txBody>
      </p:sp>
      <p:sp>
        <p:nvSpPr>
          <p:cNvPr id="11" name="云形标注 10"/>
          <p:cNvSpPr/>
          <p:nvPr/>
        </p:nvSpPr>
        <p:spPr bwMode="auto">
          <a:xfrm>
            <a:off x="2351585" y="1628801"/>
            <a:ext cx="2150779" cy="805159"/>
          </a:xfrm>
          <a:prstGeom prst="cloudCallout">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latin typeface="+mn-ea"/>
                <a:ea typeface="+mn-ea"/>
              </a:rPr>
              <a:t>“我刚发了个文件给你。”</a:t>
            </a:r>
          </a:p>
        </p:txBody>
      </p:sp>
      <p:sp>
        <p:nvSpPr>
          <p:cNvPr id="12" name="文本框 11"/>
          <p:cNvSpPr txBox="1"/>
          <p:nvPr/>
        </p:nvSpPr>
        <p:spPr bwMode="auto">
          <a:xfrm>
            <a:off x="7742724" y="2348880"/>
            <a:ext cx="146559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mn-ea"/>
                <a:ea typeface="+mn-ea"/>
                <a:cs typeface="Arial" pitchFamily="34" charset="0"/>
              </a:rPr>
              <a:t>发了个什么？？</a:t>
            </a:r>
          </a:p>
        </p:txBody>
      </p:sp>
      <p:sp>
        <p:nvSpPr>
          <p:cNvPr id="13" name="椭圆形标注 12"/>
          <p:cNvSpPr/>
          <p:nvPr/>
        </p:nvSpPr>
        <p:spPr bwMode="auto">
          <a:xfrm>
            <a:off x="7066336" y="1628800"/>
            <a:ext cx="2450045" cy="555674"/>
          </a:xfrm>
          <a:prstGeom prst="wedgeEllipseCallout">
            <a:avLst>
              <a:gd name="adj1" fmla="val 40494"/>
              <a:gd name="adj2" fmla="val 113821"/>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latin typeface="+mn-ea"/>
                <a:ea typeface="+mn-ea"/>
              </a:rPr>
              <a:t>我刚发了个</a:t>
            </a:r>
            <a:r>
              <a:rPr lang="en-US" altLang="zh-CN" sz="1600" dirty="0">
                <a:latin typeface="+mn-ea"/>
                <a:ea typeface="+mn-ea"/>
              </a:rPr>
              <a:t>_</a:t>
            </a:r>
            <a:r>
              <a:rPr lang="zh-CN" altLang="en-US" sz="1600" dirty="0">
                <a:latin typeface="+mn-ea"/>
                <a:ea typeface="+mn-ea"/>
              </a:rPr>
              <a:t>给你。</a:t>
            </a:r>
          </a:p>
        </p:txBody>
      </p:sp>
      <p:sp>
        <p:nvSpPr>
          <p:cNvPr id="38" name="AutoShape 65"/>
          <p:cNvSpPr>
            <a:spLocks noChangeAspect="1"/>
          </p:cNvSpPr>
          <p:nvPr/>
        </p:nvSpPr>
        <p:spPr bwMode="auto">
          <a:xfrm rot="5400000">
            <a:off x="3253616" y="2815002"/>
            <a:ext cx="184500" cy="620413"/>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39" name="Text Box 66"/>
          <p:cNvSpPr txBox="1">
            <a:spLocks noChangeAspect="1" noChangeArrowheads="1"/>
          </p:cNvSpPr>
          <p:nvPr/>
        </p:nvSpPr>
        <p:spPr bwMode="auto">
          <a:xfrm>
            <a:off x="2891645" y="2744924"/>
            <a:ext cx="902779" cy="307760"/>
          </a:xfrm>
          <a:prstGeom prst="rect">
            <a:avLst/>
          </a:prstGeom>
          <a:noFill/>
          <a:ln w="9525">
            <a:noFill/>
            <a:miter lim="800000"/>
            <a:headEnd/>
            <a:tailEnd/>
          </a:ln>
          <a:effectLst/>
        </p:spPr>
        <p:txBody>
          <a:bodyPr wrap="none" lIns="91424" tIns="45712" rIns="91424" bIns="45712">
            <a:spAutoFit/>
          </a:bodyPr>
          <a:lstStyle/>
          <a:p>
            <a:pPr fontAlgn="base"/>
            <a:r>
              <a:rPr lang="zh-CN" altLang="en-US" sz="1400" dirty="0">
                <a:latin typeface="+mn-ea"/>
                <a:ea typeface="+mn-ea"/>
              </a:rPr>
              <a:t>传输过程</a:t>
            </a:r>
          </a:p>
        </p:txBody>
      </p:sp>
      <p:sp>
        <p:nvSpPr>
          <p:cNvPr id="40" name="Text Box 6"/>
          <p:cNvSpPr txBox="1">
            <a:spLocks noChangeAspect="1" noChangeArrowheads="1"/>
          </p:cNvSpPr>
          <p:nvPr/>
        </p:nvSpPr>
        <p:spPr bwMode="auto">
          <a:xfrm>
            <a:off x="4511824" y="2600908"/>
            <a:ext cx="1188132" cy="307760"/>
          </a:xfrm>
          <a:prstGeom prst="rect">
            <a:avLst/>
          </a:prstGeom>
          <a:noFill/>
          <a:ln w="9525" algn="ctr">
            <a:noFill/>
            <a:miter lim="800000"/>
            <a:headEnd/>
            <a:tailEnd/>
          </a:ln>
          <a:effectLst/>
        </p:spPr>
        <p:txBody>
          <a:bodyPr wrap="square" lIns="91424" tIns="45712" rIns="91424" bIns="45712">
            <a:spAutoFit/>
          </a:bodyPr>
          <a:lstStyle/>
          <a:p>
            <a:pPr fontAlgn="base"/>
            <a:r>
              <a:rPr lang="zh-CN" altLang="en-US" sz="1400" dirty="0">
                <a:latin typeface="+mn-ea"/>
                <a:ea typeface="+mn-ea"/>
              </a:rPr>
              <a:t>处理过程</a:t>
            </a:r>
          </a:p>
        </p:txBody>
      </p:sp>
      <p:sp>
        <p:nvSpPr>
          <p:cNvPr id="43" name="Text Box 54"/>
          <p:cNvSpPr txBox="1">
            <a:spLocks noChangeAspect="1" noChangeArrowheads="1"/>
          </p:cNvSpPr>
          <p:nvPr/>
        </p:nvSpPr>
        <p:spPr bwMode="auto">
          <a:xfrm>
            <a:off x="6492044" y="2617184"/>
            <a:ext cx="900100" cy="307760"/>
          </a:xfrm>
          <a:prstGeom prst="rect">
            <a:avLst/>
          </a:prstGeom>
          <a:noFill/>
          <a:ln w="9525" algn="ctr">
            <a:noFill/>
            <a:miter lim="800000"/>
            <a:headEnd/>
            <a:tailEnd/>
          </a:ln>
          <a:effectLst/>
        </p:spPr>
        <p:txBody>
          <a:bodyPr wrap="square" lIns="91424" tIns="45712" rIns="91424" bIns="45712">
            <a:spAutoFit/>
          </a:bodyPr>
          <a:lstStyle/>
          <a:p>
            <a:pPr fontAlgn="base"/>
            <a:r>
              <a:rPr lang="zh-CN" altLang="en-US" sz="1400" dirty="0">
                <a:latin typeface="+mn-ea"/>
                <a:ea typeface="+mn-ea"/>
              </a:rPr>
              <a:t>排队过程</a:t>
            </a:r>
          </a:p>
        </p:txBody>
      </p:sp>
      <p:sp>
        <p:nvSpPr>
          <p:cNvPr id="44" name="AutoShape 65"/>
          <p:cNvSpPr>
            <a:spLocks noChangeAspect="1"/>
          </p:cNvSpPr>
          <p:nvPr/>
        </p:nvSpPr>
        <p:spPr bwMode="auto">
          <a:xfrm rot="5400000">
            <a:off x="4994122" y="2723166"/>
            <a:ext cx="72007" cy="403558"/>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45" name="AutoShape 65"/>
          <p:cNvSpPr>
            <a:spLocks noChangeAspect="1"/>
          </p:cNvSpPr>
          <p:nvPr/>
        </p:nvSpPr>
        <p:spPr bwMode="auto">
          <a:xfrm rot="5400000">
            <a:off x="6945854" y="2723162"/>
            <a:ext cx="72008" cy="403564"/>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pic>
        <p:nvPicPr>
          <p:cNvPr id="52" name="Picture 33" descr="箭头1"/>
          <p:cNvPicPr>
            <a:picLocks noChangeAspect="1" noChangeArrowheads="1"/>
          </p:cNvPicPr>
          <p:nvPr/>
        </p:nvPicPr>
        <p:blipFill>
          <a:blip r:embed="rId4" cstate="print"/>
          <a:srcRect/>
          <a:stretch>
            <a:fillRect/>
          </a:stretch>
        </p:blipFill>
        <p:spPr bwMode="auto">
          <a:xfrm rot="18706817">
            <a:off x="4042161" y="4092383"/>
            <a:ext cx="397163" cy="329441"/>
          </a:xfrm>
          <a:prstGeom prst="rect">
            <a:avLst/>
          </a:prstGeom>
          <a:noFill/>
        </p:spPr>
      </p:pic>
      <p:sp>
        <p:nvSpPr>
          <p:cNvPr id="54" name="Text Box 6"/>
          <p:cNvSpPr txBox="1">
            <a:spLocks noChangeAspect="1" noChangeArrowheads="1"/>
          </p:cNvSpPr>
          <p:nvPr/>
        </p:nvSpPr>
        <p:spPr bwMode="auto">
          <a:xfrm>
            <a:off x="7392144" y="2617184"/>
            <a:ext cx="1188132" cy="307760"/>
          </a:xfrm>
          <a:prstGeom prst="rect">
            <a:avLst/>
          </a:prstGeom>
          <a:noFill/>
          <a:ln w="9525" algn="ctr">
            <a:noFill/>
            <a:miter lim="800000"/>
            <a:headEnd/>
            <a:tailEnd/>
          </a:ln>
          <a:effectLst/>
        </p:spPr>
        <p:txBody>
          <a:bodyPr wrap="square" lIns="91424" tIns="45712" rIns="91424" bIns="45712">
            <a:spAutoFit/>
          </a:bodyPr>
          <a:lstStyle/>
          <a:p>
            <a:pPr fontAlgn="base"/>
            <a:r>
              <a:rPr lang="zh-CN" altLang="en-US" sz="1400" dirty="0">
                <a:latin typeface="+mn-ea"/>
                <a:ea typeface="+mn-ea"/>
              </a:rPr>
              <a:t>处理过程</a:t>
            </a:r>
          </a:p>
        </p:txBody>
      </p:sp>
      <p:sp>
        <p:nvSpPr>
          <p:cNvPr id="55" name="AutoShape 65"/>
          <p:cNvSpPr>
            <a:spLocks noChangeAspect="1"/>
          </p:cNvSpPr>
          <p:nvPr/>
        </p:nvSpPr>
        <p:spPr bwMode="auto">
          <a:xfrm rot="5400000">
            <a:off x="7809949" y="2687161"/>
            <a:ext cx="72007" cy="403558"/>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47" name="AutoShape 24"/>
          <p:cNvSpPr>
            <a:spLocks noChangeArrowheads="1"/>
          </p:cNvSpPr>
          <p:nvPr/>
        </p:nvSpPr>
        <p:spPr bwMode="auto">
          <a:xfrm>
            <a:off x="3748477" y="5012444"/>
            <a:ext cx="4860540" cy="432048"/>
          </a:xfrm>
          <a:prstGeom prst="roundRect">
            <a:avLst>
              <a:gd name="adj" fmla="val 19009"/>
            </a:avLst>
          </a:prstGeom>
          <a:solidFill>
            <a:schemeClr val="bg1"/>
          </a:solidFill>
          <a:ln w="3175" algn="ctr">
            <a:solidFill>
              <a:srgbClr val="777777"/>
            </a:solidFill>
            <a:round/>
            <a:headEnd/>
            <a:tailEnd/>
          </a:ln>
        </p:spPr>
        <p:txBody>
          <a:bodyPr lIns="0" tIns="0" rIns="0" bIns="0" anchor="ctr" anchorCtr="1"/>
          <a:lstStyle/>
          <a:p>
            <a:pPr fontAlgn="base"/>
            <a:r>
              <a:rPr lang="zh-CN" altLang="en-US" sz="1800" dirty="0">
                <a:latin typeface="+mn-ea"/>
                <a:ea typeface="+mn-ea"/>
              </a:rPr>
              <a:t>丢包可能在传输过程中的每一个环节发生。</a:t>
            </a:r>
          </a:p>
        </p:txBody>
      </p:sp>
      <p:cxnSp>
        <p:nvCxnSpPr>
          <p:cNvPr id="46" name="直接连接符 45"/>
          <p:cNvCxnSpPr/>
          <p:nvPr/>
        </p:nvCxnSpPr>
        <p:spPr bwMode="auto">
          <a:xfrm>
            <a:off x="2857431" y="3284984"/>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59" name="图片 5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062237" y="2942502"/>
            <a:ext cx="823019" cy="728118"/>
          </a:xfrm>
          <a:prstGeom prst="rect">
            <a:avLst/>
          </a:prstGeom>
        </p:spPr>
      </p:pic>
      <p:pic>
        <p:nvPicPr>
          <p:cNvPr id="60" name="图片 59" descr="业务型无线虚链路-蓝.png"/>
          <p:cNvPicPr>
            <a:picLocks noChangeAspect="1"/>
          </p:cNvPicPr>
          <p:nvPr/>
        </p:nvPicPr>
        <p:blipFill>
          <a:blip r:embed="rId6" cstate="print"/>
          <a:stretch>
            <a:fillRect/>
          </a:stretch>
        </p:blipFill>
        <p:spPr>
          <a:xfrm>
            <a:off x="9076856" y="2947332"/>
            <a:ext cx="879049" cy="666302"/>
          </a:xfrm>
          <a:prstGeom prst="rect">
            <a:avLst/>
          </a:prstGeom>
        </p:spPr>
      </p:pic>
      <p:pic>
        <p:nvPicPr>
          <p:cNvPr id="61" name="图片 60" descr="DSLAM-蓝.png"/>
          <p:cNvPicPr>
            <a:picLocks noChangeAspect="1"/>
          </p:cNvPicPr>
          <p:nvPr/>
        </p:nvPicPr>
        <p:blipFill>
          <a:blip r:embed="rId7" cstate="print"/>
          <a:stretch>
            <a:fillRect/>
          </a:stretch>
        </p:blipFill>
        <p:spPr>
          <a:xfrm>
            <a:off x="3726937" y="3015440"/>
            <a:ext cx="647884" cy="530086"/>
          </a:xfrm>
          <a:prstGeom prst="rect">
            <a:avLst/>
          </a:prstGeom>
        </p:spPr>
      </p:pic>
      <p:pic>
        <p:nvPicPr>
          <p:cNvPr id="62" name="图片 61" descr="核心路由器.png"/>
          <p:cNvPicPr>
            <a:picLocks noChangeAspect="1"/>
          </p:cNvPicPr>
          <p:nvPr/>
        </p:nvPicPr>
        <p:blipFill>
          <a:blip r:embed="rId8" cstate="print"/>
          <a:stretch>
            <a:fillRect/>
          </a:stretch>
        </p:blipFill>
        <p:spPr>
          <a:xfrm>
            <a:off x="4869305" y="2996953"/>
            <a:ext cx="727481" cy="595211"/>
          </a:xfrm>
          <a:prstGeom prst="rect">
            <a:avLst/>
          </a:prstGeom>
        </p:spPr>
      </p:pic>
      <p:pic>
        <p:nvPicPr>
          <p:cNvPr id="67" name="图片 66" descr="核心路由器.png"/>
          <p:cNvPicPr>
            <a:picLocks noChangeAspect="1"/>
          </p:cNvPicPr>
          <p:nvPr/>
        </p:nvPicPr>
        <p:blipFill>
          <a:blip r:embed="rId8" cstate="print"/>
          <a:stretch>
            <a:fillRect/>
          </a:stretch>
        </p:blipFill>
        <p:spPr>
          <a:xfrm>
            <a:off x="6338359" y="2972146"/>
            <a:ext cx="727481" cy="595211"/>
          </a:xfrm>
          <a:prstGeom prst="rect">
            <a:avLst/>
          </a:prstGeom>
        </p:spPr>
      </p:pic>
      <p:pic>
        <p:nvPicPr>
          <p:cNvPr id="68" name="图片 67" descr="DSLAM-蓝.png"/>
          <p:cNvPicPr>
            <a:picLocks noChangeAspect="1"/>
          </p:cNvPicPr>
          <p:nvPr/>
        </p:nvPicPr>
        <p:blipFill>
          <a:blip r:embed="rId7" cstate="print"/>
          <a:stretch>
            <a:fillRect/>
          </a:stretch>
        </p:blipFill>
        <p:spPr>
          <a:xfrm>
            <a:off x="7706856" y="3020985"/>
            <a:ext cx="647884" cy="530086"/>
          </a:xfrm>
          <a:prstGeom prst="rect">
            <a:avLst/>
          </a:prstGeom>
        </p:spPr>
      </p:pic>
      <p:sp>
        <p:nvSpPr>
          <p:cNvPr id="8" name="菱形 7"/>
          <p:cNvSpPr/>
          <p:nvPr/>
        </p:nvSpPr>
        <p:spPr bwMode="auto">
          <a:xfrm>
            <a:off x="5127768" y="3112738"/>
            <a:ext cx="252028" cy="324036"/>
          </a:xfrm>
          <a:prstGeom prst="diamond">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 name="菱形 9"/>
          <p:cNvSpPr/>
          <p:nvPr/>
        </p:nvSpPr>
        <p:spPr bwMode="auto">
          <a:xfrm>
            <a:off x="7899793" y="3121733"/>
            <a:ext cx="238691" cy="298227"/>
          </a:xfrm>
          <a:prstGeom prst="diamond">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4" name="正五边形 13"/>
          <p:cNvSpPr/>
          <p:nvPr/>
        </p:nvSpPr>
        <p:spPr bwMode="auto">
          <a:xfrm>
            <a:off x="6574470" y="3147859"/>
            <a:ext cx="252477" cy="231316"/>
          </a:xfrm>
          <a:prstGeom prst="pentag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5" name="矩形 14"/>
          <p:cNvSpPr/>
          <p:nvPr/>
        </p:nvSpPr>
        <p:spPr bwMode="auto">
          <a:xfrm>
            <a:off x="3281300" y="3645024"/>
            <a:ext cx="150404" cy="2160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7" name="梯形 16"/>
          <p:cNvSpPr/>
          <p:nvPr/>
        </p:nvSpPr>
        <p:spPr bwMode="auto">
          <a:xfrm rot="10800000">
            <a:off x="7699375" y="3917854"/>
            <a:ext cx="331512" cy="407126"/>
          </a:xfrm>
          <a:prstGeom prst="trapezoid">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9" name="矩形 18"/>
          <p:cNvSpPr/>
          <p:nvPr/>
        </p:nvSpPr>
        <p:spPr bwMode="auto">
          <a:xfrm>
            <a:off x="4956508" y="3628168"/>
            <a:ext cx="180020" cy="221841"/>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20" name="矩形 19"/>
          <p:cNvSpPr/>
          <p:nvPr/>
        </p:nvSpPr>
        <p:spPr bwMode="auto">
          <a:xfrm>
            <a:off x="5911613" y="3613634"/>
            <a:ext cx="172544" cy="216024"/>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37" name="矩形 36"/>
          <p:cNvSpPr/>
          <p:nvPr/>
        </p:nvSpPr>
        <p:spPr bwMode="auto">
          <a:xfrm flipH="1">
            <a:off x="6703436" y="3621251"/>
            <a:ext cx="180020" cy="221907"/>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41" name="矩形 40"/>
          <p:cNvSpPr/>
          <p:nvPr/>
        </p:nvSpPr>
        <p:spPr bwMode="auto">
          <a:xfrm>
            <a:off x="7825076" y="3618484"/>
            <a:ext cx="152297" cy="224674"/>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79" name="梯形 78"/>
          <p:cNvSpPr/>
          <p:nvPr/>
        </p:nvSpPr>
        <p:spPr bwMode="auto">
          <a:xfrm rot="10800000">
            <a:off x="6643497" y="3915716"/>
            <a:ext cx="331512" cy="407126"/>
          </a:xfrm>
          <a:prstGeom prst="trapezoid">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80" name="梯形 79"/>
          <p:cNvSpPr/>
          <p:nvPr/>
        </p:nvSpPr>
        <p:spPr bwMode="auto">
          <a:xfrm rot="10800000">
            <a:off x="5818143" y="3909513"/>
            <a:ext cx="331512" cy="407126"/>
          </a:xfrm>
          <a:prstGeom prst="trapezoid">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81" name="梯形 80"/>
          <p:cNvSpPr/>
          <p:nvPr/>
        </p:nvSpPr>
        <p:spPr bwMode="auto">
          <a:xfrm rot="10800000">
            <a:off x="4897976" y="3909513"/>
            <a:ext cx="331512" cy="407126"/>
          </a:xfrm>
          <a:prstGeom prst="trapezoid">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83" name="梯形 82"/>
          <p:cNvSpPr/>
          <p:nvPr/>
        </p:nvSpPr>
        <p:spPr bwMode="auto">
          <a:xfrm rot="10800000">
            <a:off x="3190746" y="3909513"/>
            <a:ext cx="331512" cy="407126"/>
          </a:xfrm>
          <a:prstGeom prst="trapezoid">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65930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传统网络通信的质量问题</a:t>
            </a:r>
            <a:endParaRPr lang="en-US" altLang="zh-CN" dirty="0">
              <a:solidFill>
                <a:schemeClr val="bg1">
                  <a:lumMod val="50000"/>
                </a:schemeClr>
              </a:solidFill>
            </a:endParaRPr>
          </a:p>
          <a:p>
            <a:r>
              <a:rPr lang="zh-CN" altLang="en-US" dirty="0">
                <a:solidFill>
                  <a:schemeClr val="bg1">
                    <a:lumMod val="50000"/>
                  </a:schemeClr>
                </a:solidFill>
              </a:rPr>
              <a:t>影响网络通信质量的因素</a:t>
            </a:r>
            <a:endParaRPr lang="en-US" altLang="zh-CN" dirty="0">
              <a:solidFill>
                <a:schemeClr val="bg1">
                  <a:lumMod val="50000"/>
                </a:schemeClr>
              </a:solidFill>
            </a:endParaRPr>
          </a:p>
          <a:p>
            <a:r>
              <a:rPr lang="zh-CN" altLang="en-US" b="1" dirty="0"/>
              <a:t>改善网络通信质量的方案</a:t>
            </a:r>
          </a:p>
        </p:txBody>
      </p:sp>
    </p:spTree>
    <p:extLst>
      <p:ext uri="{BB962C8B-B14F-4D97-AF65-F5344CB8AC3E}">
        <p14:creationId xmlns:p14="http://schemas.microsoft.com/office/powerpoint/2010/main" val="359534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3"/>
          <p:cNvSpPr>
            <a:spLocks/>
          </p:cNvSpPr>
          <p:nvPr/>
        </p:nvSpPr>
        <p:spPr bwMode="auto">
          <a:xfrm rot="16200000">
            <a:off x="3846451" y="2224075"/>
            <a:ext cx="249610" cy="2592288"/>
          </a:xfrm>
          <a:custGeom>
            <a:avLst/>
            <a:gdLst/>
            <a:ahLst/>
            <a:cxnLst>
              <a:cxn ang="0">
                <a:pos x="404" y="771"/>
              </a:cxn>
              <a:cxn ang="0">
                <a:pos x="87" y="0"/>
              </a:cxn>
              <a:cxn ang="0">
                <a:pos x="224" y="574"/>
              </a:cxn>
              <a:cxn ang="0">
                <a:pos x="0" y="466"/>
              </a:cxn>
              <a:cxn ang="0">
                <a:pos x="301" y="1294"/>
              </a:cxn>
              <a:cxn ang="0">
                <a:pos x="155" y="686"/>
              </a:cxn>
              <a:cxn ang="0">
                <a:pos x="404" y="771"/>
              </a:cxn>
            </a:cxnLst>
            <a:rect l="0" t="0" r="r" b="b"/>
            <a:pathLst>
              <a:path w="404" h="1294">
                <a:moveTo>
                  <a:pt x="404" y="771"/>
                </a:moveTo>
                <a:lnTo>
                  <a:pt x="87" y="0"/>
                </a:lnTo>
                <a:lnTo>
                  <a:pt x="224" y="574"/>
                </a:lnTo>
                <a:lnTo>
                  <a:pt x="0" y="466"/>
                </a:lnTo>
                <a:lnTo>
                  <a:pt x="301" y="1294"/>
                </a:lnTo>
                <a:lnTo>
                  <a:pt x="155" y="686"/>
                </a:lnTo>
                <a:lnTo>
                  <a:pt x="404" y="771"/>
                </a:lnTo>
                <a:close/>
              </a:path>
            </a:pathLst>
          </a:custGeom>
          <a:solidFill>
            <a:srgbClr val="777777"/>
          </a:solidFill>
          <a:ln w="9525" cap="flat" cmpd="sng">
            <a:noFill/>
            <a:prstDash val="solid"/>
            <a:round/>
            <a:headEnd type="none" w="med" len="med"/>
            <a:tailEnd type="none" w="med" len="med"/>
          </a:ln>
          <a:effectLst/>
        </p:spPr>
        <p:txBody>
          <a:bodyPr wrap="none" anchor="ctr"/>
          <a:lstStyle/>
          <a:p>
            <a:endParaRPr lang="zh-CN" altLang="en-US"/>
          </a:p>
        </p:txBody>
      </p:sp>
      <p:sp>
        <p:nvSpPr>
          <p:cNvPr id="73" name="矩形 72"/>
          <p:cNvSpPr/>
          <p:nvPr/>
        </p:nvSpPr>
        <p:spPr bwMode="auto">
          <a:xfrm>
            <a:off x="2027549" y="2348880"/>
            <a:ext cx="3994277" cy="3816424"/>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3" name="标题 2"/>
          <p:cNvSpPr>
            <a:spLocks noGrp="1"/>
          </p:cNvSpPr>
          <p:nvPr>
            <p:ph type="title"/>
          </p:nvPr>
        </p:nvSpPr>
        <p:spPr/>
        <p:txBody>
          <a:bodyPr/>
          <a:lstStyle/>
          <a:p>
            <a:r>
              <a:rPr lang="zh-CN" altLang="en-US"/>
              <a:t>尽力而为服务模型</a:t>
            </a:r>
            <a:endParaRPr lang="zh-CN" altLang="en-US" dirty="0"/>
          </a:p>
        </p:txBody>
      </p:sp>
      <p:sp>
        <p:nvSpPr>
          <p:cNvPr id="4" name="文本占位符 3"/>
          <p:cNvSpPr>
            <a:spLocks noGrp="1"/>
          </p:cNvSpPr>
          <p:nvPr>
            <p:ph type="body" sz="quarter" idx="10"/>
          </p:nvPr>
        </p:nvSpPr>
        <p:spPr/>
        <p:txBody>
          <a:bodyPr/>
          <a:lstStyle/>
          <a:p>
            <a:r>
              <a:rPr lang="zh-CN" altLang="en-US" dirty="0">
                <a:solidFill>
                  <a:srgbClr val="000000"/>
                </a:solidFill>
              </a:rPr>
              <a:t>在尽力而为的服务模型的网络上可通过增大网络带宽、升级网络设备等方式来提升网络通信质量。</a:t>
            </a:r>
            <a:endParaRPr lang="en-US" altLang="zh-CN" dirty="0">
              <a:solidFill>
                <a:srgbClr val="000000"/>
              </a:solidFill>
            </a:endParaRPr>
          </a:p>
          <a:p>
            <a:endParaRPr lang="en-US" altLang="zh-CN" dirty="0"/>
          </a:p>
        </p:txBody>
      </p:sp>
      <p:sp>
        <p:nvSpPr>
          <p:cNvPr id="43" name="文本占位符 3"/>
          <p:cNvSpPr txBox="1">
            <a:spLocks/>
          </p:cNvSpPr>
          <p:nvPr/>
        </p:nvSpPr>
        <p:spPr bwMode="auto">
          <a:xfrm>
            <a:off x="2135560" y="4725144"/>
            <a:ext cx="3888432" cy="136815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0"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Font typeface="Wingdings" panose="05000000000000000000" pitchFamily="2" charset="2"/>
              <a:buChar char="n"/>
            </a:pPr>
            <a:r>
              <a:rPr lang="zh-CN" altLang="en-US" sz="1800" kern="0" dirty="0">
                <a:solidFill>
                  <a:srgbClr val="000000"/>
                </a:solidFill>
                <a:latin typeface="+mn-ea"/>
                <a:cs typeface="Arial" pitchFamily="34" charset="0"/>
              </a:rPr>
              <a:t>优点：可以改善带宽瓶颈、串行化延迟、丢包等问题。</a:t>
            </a:r>
            <a:endParaRPr lang="en-US" altLang="zh-CN" sz="1800" kern="0" dirty="0">
              <a:solidFill>
                <a:srgbClr val="000000"/>
              </a:solidFill>
              <a:latin typeface="+mn-ea"/>
              <a:cs typeface="Arial" pitchFamily="34" charset="0"/>
            </a:endParaRPr>
          </a:p>
          <a:p>
            <a:pPr marL="342900" lvl="2" indent="-342900">
              <a:buClr>
                <a:srgbClr val="808080"/>
              </a:buClr>
              <a:buSzPct val="60000"/>
            </a:pPr>
            <a:r>
              <a:rPr lang="zh-CN" altLang="en-US" sz="1800" kern="0" dirty="0">
                <a:solidFill>
                  <a:srgbClr val="000000"/>
                </a:solidFill>
                <a:latin typeface="+mn-ea"/>
                <a:cs typeface="Arial" pitchFamily="34" charset="0"/>
              </a:rPr>
              <a:t>缺点：网络建设</a:t>
            </a:r>
            <a:r>
              <a:rPr lang="zh-CN" altLang="zh-CN" sz="1800" kern="0" dirty="0">
                <a:solidFill>
                  <a:srgbClr val="000000"/>
                </a:solidFill>
                <a:latin typeface="+mn-ea"/>
                <a:cs typeface="Arial" pitchFamily="34" charset="0"/>
              </a:rPr>
              <a:t>成本</a:t>
            </a:r>
            <a:r>
              <a:rPr lang="zh-CN" altLang="en-US" sz="1800" kern="0" dirty="0">
                <a:solidFill>
                  <a:srgbClr val="000000"/>
                </a:solidFill>
                <a:latin typeface="+mn-ea"/>
                <a:cs typeface="Arial" pitchFamily="34" charset="0"/>
              </a:rPr>
              <a:t>较高。</a:t>
            </a:r>
            <a:endParaRPr lang="en-US" altLang="zh-CN" sz="1800" kern="0" dirty="0">
              <a:solidFill>
                <a:srgbClr val="000000"/>
              </a:solidFill>
              <a:latin typeface="+mn-ea"/>
              <a:cs typeface="Arial" pitchFamily="34" charset="0"/>
            </a:endParaRPr>
          </a:p>
        </p:txBody>
      </p:sp>
      <p:grpSp>
        <p:nvGrpSpPr>
          <p:cNvPr id="83" name="组合 82"/>
          <p:cNvGrpSpPr/>
          <p:nvPr/>
        </p:nvGrpSpPr>
        <p:grpSpPr>
          <a:xfrm>
            <a:off x="2315580" y="2933804"/>
            <a:ext cx="2780156" cy="1503308"/>
            <a:chOff x="702881" y="2859378"/>
            <a:chExt cx="2780156" cy="1503308"/>
          </a:xfrm>
        </p:grpSpPr>
        <p:sp>
          <p:nvSpPr>
            <p:cNvPr id="29" name="文本框 28"/>
            <p:cNvSpPr txBox="1"/>
            <p:nvPr/>
          </p:nvSpPr>
          <p:spPr bwMode="auto">
            <a:xfrm>
              <a:off x="702881" y="4015516"/>
              <a:ext cx="158417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00000"/>
                  </a:solidFill>
                  <a:latin typeface="+mn-ea"/>
                  <a:ea typeface="+mn-ea"/>
                  <a:cs typeface="Arial" pitchFamily="34" charset="0"/>
                </a:rPr>
                <a:t>数据流</a:t>
              </a:r>
              <a:r>
                <a:rPr lang="en-US" altLang="zh-CN" sz="1600" dirty="0">
                  <a:solidFill>
                    <a:srgbClr val="000000"/>
                  </a:solidFill>
                  <a:latin typeface="+mn-ea"/>
                  <a:ea typeface="+mn-ea"/>
                  <a:cs typeface="Arial" pitchFamily="34" charset="0"/>
                </a:rPr>
                <a:t>2Mbps</a:t>
              </a:r>
              <a:endParaRPr lang="zh-CN" altLang="en-US" sz="1600" dirty="0">
                <a:solidFill>
                  <a:srgbClr val="000000"/>
                </a:solidFill>
                <a:latin typeface="+mn-ea"/>
                <a:ea typeface="+mn-ea"/>
                <a:cs typeface="Arial" pitchFamily="34" charset="0"/>
              </a:endParaRPr>
            </a:p>
          </p:txBody>
        </p:sp>
        <p:sp>
          <p:nvSpPr>
            <p:cNvPr id="30" name="文本框 29"/>
            <p:cNvSpPr txBox="1"/>
            <p:nvPr/>
          </p:nvSpPr>
          <p:spPr bwMode="auto">
            <a:xfrm>
              <a:off x="1380561" y="2859378"/>
              <a:ext cx="971355"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0000"/>
                  </a:solidFill>
                  <a:latin typeface="+mn-ea"/>
                  <a:ea typeface="+mn-ea"/>
                  <a:cs typeface="Arial" pitchFamily="34" charset="0"/>
                </a:rPr>
                <a:t>64Kbps</a:t>
              </a:r>
              <a:endParaRPr lang="zh-CN" altLang="en-US" sz="1600" b="1" dirty="0">
                <a:solidFill>
                  <a:srgbClr val="000000"/>
                </a:solidFill>
                <a:latin typeface="+mn-ea"/>
                <a:ea typeface="+mn-ea"/>
                <a:cs typeface="Arial" pitchFamily="34" charset="0"/>
              </a:endParaRPr>
            </a:p>
          </p:txBody>
        </p:sp>
        <p:sp>
          <p:nvSpPr>
            <p:cNvPr id="31" name="文本框 30"/>
            <p:cNvSpPr txBox="1"/>
            <p:nvPr/>
          </p:nvSpPr>
          <p:spPr bwMode="auto">
            <a:xfrm>
              <a:off x="1585348" y="3501008"/>
              <a:ext cx="42152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E1</a:t>
              </a:r>
              <a:endParaRPr lang="zh-CN" altLang="en-US" sz="1400" dirty="0">
                <a:solidFill>
                  <a:srgbClr val="000000"/>
                </a:solidFill>
                <a:latin typeface="+mn-ea"/>
                <a:ea typeface="+mn-ea"/>
                <a:cs typeface="Arial" pitchFamily="34" charset="0"/>
              </a:endParaRPr>
            </a:p>
          </p:txBody>
        </p:sp>
        <p:sp>
          <p:nvSpPr>
            <p:cNvPr id="32" name="文本框 31"/>
            <p:cNvSpPr txBox="1"/>
            <p:nvPr/>
          </p:nvSpPr>
          <p:spPr bwMode="auto">
            <a:xfrm>
              <a:off x="3061512" y="3501008"/>
              <a:ext cx="42152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E1</a:t>
              </a:r>
              <a:endParaRPr lang="zh-CN" altLang="en-US" sz="1400" dirty="0">
                <a:solidFill>
                  <a:srgbClr val="000000"/>
                </a:solidFill>
                <a:latin typeface="+mn-ea"/>
                <a:ea typeface="+mn-ea"/>
                <a:cs typeface="Arial" pitchFamily="34" charset="0"/>
              </a:endParaRPr>
            </a:p>
          </p:txBody>
        </p:sp>
      </p:grpSp>
      <p:cxnSp>
        <p:nvCxnSpPr>
          <p:cNvPr id="46" name="直接箭头连接符 45"/>
          <p:cNvCxnSpPr/>
          <p:nvPr/>
        </p:nvCxnSpPr>
        <p:spPr bwMode="auto">
          <a:xfrm>
            <a:off x="3863804" y="3032956"/>
            <a:ext cx="468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文本框 46"/>
          <p:cNvSpPr txBox="1"/>
          <p:nvPr/>
        </p:nvSpPr>
        <p:spPr bwMode="auto">
          <a:xfrm>
            <a:off x="4214320" y="2888940"/>
            <a:ext cx="913647"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0000"/>
                </a:solidFill>
                <a:latin typeface="+mn-ea"/>
                <a:ea typeface="+mn-ea"/>
                <a:cs typeface="Arial" pitchFamily="34" charset="0"/>
              </a:rPr>
              <a:t>1Mbps</a:t>
            </a:r>
            <a:endParaRPr lang="zh-CN" altLang="en-US" sz="1600" b="1" dirty="0">
              <a:solidFill>
                <a:srgbClr val="000000"/>
              </a:solidFill>
              <a:latin typeface="+mn-ea"/>
              <a:ea typeface="+mn-ea"/>
              <a:cs typeface="Arial" pitchFamily="34" charset="0"/>
            </a:endParaRPr>
          </a:p>
        </p:txBody>
      </p:sp>
      <p:cxnSp>
        <p:nvCxnSpPr>
          <p:cNvPr id="49" name="直接箭头连接符 48"/>
          <p:cNvCxnSpPr/>
          <p:nvPr/>
        </p:nvCxnSpPr>
        <p:spPr bwMode="auto">
          <a:xfrm flipV="1">
            <a:off x="2495600" y="4005064"/>
            <a:ext cx="900100" cy="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cxnSp>
        <p:nvCxnSpPr>
          <p:cNvPr id="61" name="直接箭头连接符 60"/>
          <p:cNvCxnSpPr/>
          <p:nvPr/>
        </p:nvCxnSpPr>
        <p:spPr bwMode="auto">
          <a:xfrm>
            <a:off x="7211616" y="2996952"/>
            <a:ext cx="3960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80" name="组合 79"/>
          <p:cNvGrpSpPr/>
          <p:nvPr/>
        </p:nvGrpSpPr>
        <p:grpSpPr>
          <a:xfrm>
            <a:off x="6297827" y="2276872"/>
            <a:ext cx="4082649" cy="3888432"/>
            <a:chOff x="4809831" y="1743725"/>
            <a:chExt cx="4082649" cy="4012862"/>
          </a:xfrm>
        </p:grpSpPr>
        <p:sp>
          <p:nvSpPr>
            <p:cNvPr id="50" name="文本占位符 3"/>
            <p:cNvSpPr txBox="1">
              <a:spLocks/>
            </p:cNvSpPr>
            <p:nvPr/>
          </p:nvSpPr>
          <p:spPr bwMode="auto">
            <a:xfrm>
              <a:off x="4896036" y="1743725"/>
              <a:ext cx="3852428" cy="55875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0"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lvl="1" indent="0">
                <a:buClr>
                  <a:srgbClr val="808080"/>
                </a:buClr>
                <a:buSzPct val="60000"/>
                <a:buNone/>
              </a:pPr>
              <a:r>
                <a:rPr lang="zh-CN" altLang="en-US" kern="0" dirty="0"/>
                <a:t>升级网络设备</a:t>
              </a:r>
              <a:r>
                <a:rPr lang="zh-CN" altLang="en-US" kern="0" dirty="0">
                  <a:solidFill>
                    <a:srgbClr val="000000"/>
                  </a:solidFill>
                  <a:cs typeface="Arial" pitchFamily="34" charset="0"/>
                </a:rPr>
                <a:t>：</a:t>
              </a:r>
              <a:endParaRPr lang="en-US" altLang="zh-CN" kern="0" dirty="0">
                <a:solidFill>
                  <a:srgbClr val="000000"/>
                </a:solidFill>
                <a:cs typeface="Arial" pitchFamily="34" charset="0"/>
              </a:endParaRPr>
            </a:p>
          </p:txBody>
        </p:sp>
        <p:sp>
          <p:nvSpPr>
            <p:cNvPr id="65" name="文本占位符 3"/>
            <p:cNvSpPr txBox="1">
              <a:spLocks/>
            </p:cNvSpPr>
            <p:nvPr/>
          </p:nvSpPr>
          <p:spPr bwMode="auto">
            <a:xfrm>
              <a:off x="4859524" y="4047405"/>
              <a:ext cx="4032448" cy="170918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l" defTabSz="801688" rtl="0" eaLnBrk="0" fontAlgn="base" hangingPunct="1">
                <a:lnSpc>
                  <a:spcPct val="140000"/>
                </a:lnSpc>
                <a:spcBef>
                  <a:spcPct val="30000"/>
                </a:spcBef>
                <a:spcAft>
                  <a:spcPct val="0"/>
                </a:spcAft>
                <a:buClr>
                  <a:srgbClr val="808080"/>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a:buFont typeface="Wingdings" panose="05000000000000000000" pitchFamily="2" charset="2"/>
                <a:buChar char="n"/>
              </a:pPr>
              <a:r>
                <a:rPr lang="zh-CN" altLang="en-US" sz="1800" kern="0" dirty="0">
                  <a:solidFill>
                    <a:srgbClr val="000000"/>
                  </a:solidFill>
                  <a:latin typeface="+mn-ea"/>
                  <a:cs typeface="Arial" pitchFamily="34" charset="0"/>
                </a:rPr>
                <a:t>优点：可以改善处理延迟、队列延迟、丢包等问题。</a:t>
              </a:r>
              <a:endParaRPr lang="en-US" altLang="zh-CN" sz="1800" kern="0" dirty="0">
                <a:solidFill>
                  <a:srgbClr val="000000"/>
                </a:solidFill>
                <a:latin typeface="+mn-ea"/>
                <a:cs typeface="Arial" pitchFamily="34" charset="0"/>
              </a:endParaRPr>
            </a:p>
            <a:p>
              <a:pPr>
                <a:buFont typeface="Wingdings" panose="05000000000000000000" pitchFamily="2" charset="2"/>
                <a:buChar char="n"/>
              </a:pPr>
              <a:r>
                <a:rPr lang="zh-CN" altLang="en-US" sz="1800" kern="0" dirty="0">
                  <a:solidFill>
                    <a:srgbClr val="000000"/>
                  </a:solidFill>
                  <a:latin typeface="+mn-ea"/>
                  <a:cs typeface="Arial" pitchFamily="34" charset="0"/>
                </a:rPr>
                <a:t>缺点：成本较高，替换设备增大业务中断风险。</a:t>
              </a:r>
              <a:endParaRPr lang="en-US" altLang="zh-CN" sz="1800" kern="0" dirty="0">
                <a:latin typeface="+mn-ea"/>
              </a:endParaRPr>
            </a:p>
          </p:txBody>
        </p:sp>
        <p:grpSp>
          <p:nvGrpSpPr>
            <p:cNvPr id="72" name="组合 71"/>
            <p:cNvGrpSpPr/>
            <p:nvPr/>
          </p:nvGrpSpPr>
          <p:grpSpPr>
            <a:xfrm>
              <a:off x="4809831" y="2362614"/>
              <a:ext cx="4000579" cy="1667412"/>
              <a:chOff x="4739264" y="1462514"/>
              <a:chExt cx="4000579" cy="1667412"/>
            </a:xfrm>
          </p:grpSpPr>
          <p:sp>
            <p:nvSpPr>
              <p:cNvPr id="68" name="矩形标注 67"/>
              <p:cNvSpPr/>
              <p:nvPr/>
            </p:nvSpPr>
            <p:spPr bwMode="auto">
              <a:xfrm>
                <a:off x="6589157" y="2552807"/>
                <a:ext cx="1909145" cy="540060"/>
              </a:xfrm>
              <a:prstGeom prst="wedgeRectCallout">
                <a:avLst>
                  <a:gd name="adj1" fmla="val -73963"/>
                  <a:gd name="adj2" fmla="val -191684"/>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58" name="Freeform 23"/>
              <p:cNvSpPr>
                <a:spLocks/>
              </p:cNvSpPr>
              <p:nvPr/>
            </p:nvSpPr>
            <p:spPr bwMode="auto">
              <a:xfrm rot="16200000">
                <a:off x="6948264" y="908721"/>
                <a:ext cx="216024" cy="2304256"/>
              </a:xfrm>
              <a:custGeom>
                <a:avLst/>
                <a:gdLst/>
                <a:ahLst/>
                <a:cxnLst>
                  <a:cxn ang="0">
                    <a:pos x="404" y="771"/>
                  </a:cxn>
                  <a:cxn ang="0">
                    <a:pos x="87" y="0"/>
                  </a:cxn>
                  <a:cxn ang="0">
                    <a:pos x="224" y="574"/>
                  </a:cxn>
                  <a:cxn ang="0">
                    <a:pos x="0" y="466"/>
                  </a:cxn>
                  <a:cxn ang="0">
                    <a:pos x="301" y="1294"/>
                  </a:cxn>
                  <a:cxn ang="0">
                    <a:pos x="155" y="686"/>
                  </a:cxn>
                  <a:cxn ang="0">
                    <a:pos x="404" y="771"/>
                  </a:cxn>
                </a:cxnLst>
                <a:rect l="0" t="0" r="r" b="b"/>
                <a:pathLst>
                  <a:path w="404" h="1294">
                    <a:moveTo>
                      <a:pt x="404" y="771"/>
                    </a:moveTo>
                    <a:lnTo>
                      <a:pt x="87" y="0"/>
                    </a:lnTo>
                    <a:lnTo>
                      <a:pt x="224" y="574"/>
                    </a:lnTo>
                    <a:lnTo>
                      <a:pt x="0" y="466"/>
                    </a:lnTo>
                    <a:lnTo>
                      <a:pt x="301" y="1294"/>
                    </a:lnTo>
                    <a:lnTo>
                      <a:pt x="155" y="686"/>
                    </a:lnTo>
                    <a:lnTo>
                      <a:pt x="404" y="771"/>
                    </a:lnTo>
                    <a:close/>
                  </a:path>
                </a:pathLst>
              </a:custGeom>
              <a:solidFill>
                <a:srgbClr val="777777"/>
              </a:solidFill>
              <a:ln w="9525" cap="flat" cmpd="sng">
                <a:noFill/>
                <a:prstDash val="solid"/>
                <a:round/>
                <a:headEnd type="none" w="med" len="med"/>
                <a:tailEnd type="none" w="med" len="med"/>
              </a:ln>
              <a:effectLst/>
            </p:spPr>
            <p:txBody>
              <a:bodyPr wrap="none" anchor="ctr"/>
              <a:lstStyle/>
              <a:p>
                <a:endParaRPr lang="zh-CN" altLang="en-US"/>
              </a:p>
            </p:txBody>
          </p:sp>
          <p:grpSp>
            <p:nvGrpSpPr>
              <p:cNvPr id="71" name="组合 70"/>
              <p:cNvGrpSpPr/>
              <p:nvPr/>
            </p:nvGrpSpPr>
            <p:grpSpPr>
              <a:xfrm>
                <a:off x="4739264" y="1462514"/>
                <a:ext cx="4000579" cy="1472964"/>
                <a:chOff x="4739264" y="1462514"/>
                <a:chExt cx="4000579" cy="1472964"/>
              </a:xfrm>
            </p:grpSpPr>
            <p:grpSp>
              <p:nvGrpSpPr>
                <p:cNvPr id="51" name="组合 50"/>
                <p:cNvGrpSpPr/>
                <p:nvPr/>
              </p:nvGrpSpPr>
              <p:grpSpPr>
                <a:xfrm>
                  <a:off x="5003032" y="2060848"/>
                  <a:ext cx="2961192" cy="874630"/>
                  <a:chOff x="2528541" y="2392528"/>
                  <a:chExt cx="2961192" cy="874630"/>
                </a:xfrm>
              </p:grpSpPr>
              <p:sp>
                <p:nvSpPr>
                  <p:cNvPr id="52" name="文本框 51"/>
                  <p:cNvSpPr txBox="1"/>
                  <p:nvPr/>
                </p:nvSpPr>
                <p:spPr bwMode="auto">
                  <a:xfrm>
                    <a:off x="2528541" y="2908878"/>
                    <a:ext cx="1550121" cy="3582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00000"/>
                        </a:solidFill>
                        <a:latin typeface="+mn-ea"/>
                        <a:ea typeface="+mn-ea"/>
                        <a:cs typeface="Arial" pitchFamily="34" charset="0"/>
                      </a:rPr>
                      <a:t>数据流</a:t>
                    </a:r>
                    <a:r>
                      <a:rPr lang="en-US" altLang="zh-CN" sz="1600" dirty="0">
                        <a:solidFill>
                          <a:srgbClr val="000000"/>
                        </a:solidFill>
                        <a:latin typeface="+mn-ea"/>
                        <a:ea typeface="+mn-ea"/>
                        <a:cs typeface="Arial" pitchFamily="34" charset="0"/>
                      </a:rPr>
                      <a:t>2Mbps</a:t>
                    </a:r>
                    <a:endParaRPr lang="zh-CN" altLang="en-US" sz="1600" dirty="0">
                      <a:solidFill>
                        <a:srgbClr val="000000"/>
                      </a:solidFill>
                      <a:latin typeface="+mn-ea"/>
                      <a:ea typeface="+mn-ea"/>
                      <a:cs typeface="Arial" pitchFamily="34" charset="0"/>
                    </a:endParaRPr>
                  </a:p>
                </p:txBody>
              </p:sp>
              <p:sp>
                <p:nvSpPr>
                  <p:cNvPr id="54" name="文本框 53"/>
                  <p:cNvSpPr txBox="1"/>
                  <p:nvPr/>
                </p:nvSpPr>
                <p:spPr bwMode="auto">
                  <a:xfrm>
                    <a:off x="3664052" y="2420888"/>
                    <a:ext cx="421525" cy="32651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E1</a:t>
                    </a:r>
                    <a:endParaRPr lang="zh-CN" altLang="en-US" sz="1400" dirty="0">
                      <a:solidFill>
                        <a:srgbClr val="000000"/>
                      </a:solidFill>
                      <a:latin typeface="+mn-ea"/>
                      <a:ea typeface="+mn-ea"/>
                      <a:cs typeface="Arial" pitchFamily="34" charset="0"/>
                    </a:endParaRPr>
                  </a:p>
                </p:txBody>
              </p:sp>
              <p:sp>
                <p:nvSpPr>
                  <p:cNvPr id="55" name="文本框 54"/>
                  <p:cNvSpPr txBox="1"/>
                  <p:nvPr/>
                </p:nvSpPr>
                <p:spPr bwMode="auto">
                  <a:xfrm>
                    <a:off x="5068208" y="2392528"/>
                    <a:ext cx="421525" cy="32651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ea"/>
                        <a:ea typeface="+mn-ea"/>
                        <a:cs typeface="Arial" pitchFamily="34" charset="0"/>
                      </a:rPr>
                      <a:t>E1</a:t>
                    </a:r>
                    <a:endParaRPr lang="zh-CN" altLang="en-US" sz="1400" dirty="0">
                      <a:solidFill>
                        <a:srgbClr val="000000"/>
                      </a:solidFill>
                      <a:latin typeface="+mn-ea"/>
                      <a:ea typeface="+mn-ea"/>
                      <a:cs typeface="Arial" pitchFamily="34" charset="0"/>
                    </a:endParaRPr>
                  </a:p>
                </p:txBody>
              </p:sp>
            </p:grpSp>
            <p:sp>
              <p:nvSpPr>
                <p:cNvPr id="60" name="文本框 59"/>
                <p:cNvSpPr txBox="1"/>
                <p:nvPr/>
              </p:nvSpPr>
              <p:spPr bwMode="auto">
                <a:xfrm>
                  <a:off x="7617806" y="1462514"/>
                  <a:ext cx="1122037" cy="35828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0000"/>
                      </a:solidFill>
                      <a:latin typeface="+mn-ea"/>
                      <a:ea typeface="+mn-ea"/>
                      <a:cs typeface="Arial" pitchFamily="34" charset="0"/>
                    </a:rPr>
                    <a:t>AR2200E</a:t>
                  </a:r>
                  <a:endParaRPr lang="zh-CN" altLang="en-US" sz="1600" b="1" dirty="0">
                    <a:solidFill>
                      <a:srgbClr val="000000"/>
                    </a:solidFill>
                    <a:latin typeface="+mn-ea"/>
                    <a:ea typeface="+mn-ea"/>
                    <a:cs typeface="Arial" pitchFamily="34" charset="0"/>
                  </a:endParaRPr>
                </a:p>
              </p:txBody>
            </p:sp>
            <p:sp>
              <p:nvSpPr>
                <p:cNvPr id="62" name="文本框 61"/>
                <p:cNvSpPr txBox="1"/>
                <p:nvPr/>
              </p:nvSpPr>
              <p:spPr bwMode="auto">
                <a:xfrm>
                  <a:off x="4739264" y="1462515"/>
                  <a:ext cx="2234520" cy="35828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0000"/>
                      </a:solidFill>
                      <a:latin typeface="+mn-ea"/>
                      <a:ea typeface="+mn-ea"/>
                      <a:cs typeface="Arial" pitchFamily="34" charset="0"/>
                    </a:rPr>
                    <a:t>AR2811       AR2220</a:t>
                  </a:r>
                  <a:endParaRPr lang="zh-CN" altLang="en-US" sz="1600" b="1" dirty="0">
                    <a:solidFill>
                      <a:srgbClr val="000000"/>
                    </a:solidFill>
                    <a:latin typeface="+mn-ea"/>
                    <a:ea typeface="+mn-ea"/>
                    <a:cs typeface="Arial" pitchFamily="34" charset="0"/>
                  </a:endParaRPr>
                </a:p>
              </p:txBody>
            </p:sp>
          </p:grpSp>
          <p:cxnSp>
            <p:nvCxnSpPr>
              <p:cNvPr id="63" name="直接箭头连接符 62"/>
              <p:cNvCxnSpPr/>
              <p:nvPr/>
            </p:nvCxnSpPr>
            <p:spPr bwMode="auto">
              <a:xfrm flipV="1">
                <a:off x="5219056" y="2515651"/>
                <a:ext cx="900100" cy="0"/>
              </a:xfrm>
              <a:prstGeom prst="straightConnector1">
                <a:avLst/>
              </a:prstGeom>
              <a:solidFill>
                <a:schemeClr val="accent1"/>
              </a:solidFill>
              <a:ln w="9525" cap="flat" cmpd="sng" algn="ctr">
                <a:solidFill>
                  <a:schemeClr val="tx1"/>
                </a:solidFill>
                <a:prstDash val="lgDash"/>
                <a:round/>
                <a:headEnd type="none" w="med" len="med"/>
                <a:tailEnd type="triangle"/>
              </a:ln>
              <a:effectLst/>
            </p:spPr>
          </p:cxnSp>
          <p:sp>
            <p:nvSpPr>
              <p:cNvPr id="66" name="矩形 65"/>
              <p:cNvSpPr/>
              <p:nvPr/>
            </p:nvSpPr>
            <p:spPr>
              <a:xfrm>
                <a:off x="6516216" y="2589963"/>
                <a:ext cx="2182008" cy="539963"/>
              </a:xfrm>
              <a:prstGeom prst="rect">
                <a:avLst/>
              </a:prstGeom>
            </p:spPr>
            <p:txBody>
              <a:bodyPr wrap="none">
                <a:spAutoFit/>
              </a:bodyPr>
              <a:lstStyle/>
              <a:p>
                <a:r>
                  <a:rPr lang="zh-CN" altLang="en-US" sz="1400" dirty="0">
                    <a:latin typeface="+mn-ea"/>
                    <a:ea typeface="+mn-ea"/>
                  </a:rPr>
                  <a:t>包转发性能提高近</a:t>
                </a:r>
                <a:r>
                  <a:rPr lang="en-US" altLang="zh-CN" sz="1400" dirty="0">
                    <a:latin typeface="+mn-ea"/>
                    <a:ea typeface="+mn-ea"/>
                  </a:rPr>
                  <a:t>10</a:t>
                </a:r>
                <a:r>
                  <a:rPr lang="zh-CN" altLang="en-US" sz="1400" dirty="0">
                    <a:latin typeface="+mn-ea"/>
                    <a:ea typeface="+mn-ea"/>
                  </a:rPr>
                  <a:t>倍，</a:t>
                </a:r>
                <a:endParaRPr lang="en-US" altLang="zh-CN" sz="1400" dirty="0">
                  <a:latin typeface="+mn-ea"/>
                  <a:ea typeface="+mn-ea"/>
                </a:endParaRPr>
              </a:p>
              <a:p>
                <a:r>
                  <a:rPr lang="zh-CN" altLang="en-US" sz="1400" dirty="0">
                    <a:latin typeface="+mn-ea"/>
                    <a:ea typeface="+mn-ea"/>
                  </a:rPr>
                  <a:t>内存提高近</a:t>
                </a:r>
                <a:r>
                  <a:rPr lang="en-US" altLang="zh-CN" sz="1400" dirty="0">
                    <a:latin typeface="+mn-ea"/>
                    <a:ea typeface="+mn-ea"/>
                  </a:rPr>
                  <a:t>15</a:t>
                </a:r>
                <a:r>
                  <a:rPr lang="zh-CN" altLang="en-US" sz="1400" dirty="0">
                    <a:latin typeface="+mn-ea"/>
                    <a:ea typeface="+mn-ea"/>
                  </a:rPr>
                  <a:t>倍。</a:t>
                </a:r>
              </a:p>
            </p:txBody>
          </p:sp>
        </p:grpSp>
        <p:sp>
          <p:nvSpPr>
            <p:cNvPr id="74" name="矩形 73"/>
            <p:cNvSpPr/>
            <p:nvPr/>
          </p:nvSpPr>
          <p:spPr bwMode="auto">
            <a:xfrm>
              <a:off x="4823520" y="1780881"/>
              <a:ext cx="4068960" cy="3975706"/>
            </a:xfrm>
            <a:prstGeom prst="rect">
              <a:avLst/>
            </a:prstGeom>
            <a:no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grpSp>
      <p:sp>
        <p:nvSpPr>
          <p:cNvPr id="11" name="文本框 10"/>
          <p:cNvSpPr txBox="1"/>
          <p:nvPr/>
        </p:nvSpPr>
        <p:spPr bwMode="auto">
          <a:xfrm>
            <a:off x="479376" y="2312876"/>
            <a:ext cx="1836204" cy="72008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endParaRPr lang="zh-CN" altLang="en-US" dirty="0"/>
          </a:p>
        </p:txBody>
      </p:sp>
      <p:sp>
        <p:nvSpPr>
          <p:cNvPr id="12" name="文本框 11"/>
          <p:cNvSpPr txBox="1"/>
          <p:nvPr/>
        </p:nvSpPr>
        <p:spPr bwMode="auto">
          <a:xfrm>
            <a:off x="2164856" y="2468381"/>
            <a:ext cx="2232248" cy="427214"/>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2200" dirty="0">
                <a:latin typeface="+mn-ea"/>
                <a:ea typeface="+mn-ea"/>
              </a:rPr>
              <a:t>增大网络带宽：</a:t>
            </a:r>
            <a:endParaRPr lang="en-US" altLang="zh-CN" sz="2200" dirty="0">
              <a:latin typeface="+mn-ea"/>
              <a:ea typeface="+mn-ea"/>
            </a:endParaRPr>
          </a:p>
        </p:txBody>
      </p:sp>
      <p:pic>
        <p:nvPicPr>
          <p:cNvPr id="53" name="图片 52" descr="核心路由器.png"/>
          <p:cNvPicPr>
            <a:picLocks noChangeAspect="1"/>
          </p:cNvPicPr>
          <p:nvPr/>
        </p:nvPicPr>
        <p:blipFill>
          <a:blip r:embed="rId3" cstate="print"/>
          <a:stretch>
            <a:fillRect/>
          </a:stretch>
        </p:blipFill>
        <p:spPr>
          <a:xfrm>
            <a:off x="2241235" y="3241807"/>
            <a:ext cx="727481" cy="595211"/>
          </a:xfrm>
          <a:prstGeom prst="rect">
            <a:avLst/>
          </a:prstGeom>
        </p:spPr>
      </p:pic>
      <p:pic>
        <p:nvPicPr>
          <p:cNvPr id="56" name="图片 55" descr="核心路由器.png"/>
          <p:cNvPicPr>
            <a:picLocks noChangeAspect="1"/>
          </p:cNvPicPr>
          <p:nvPr/>
        </p:nvPicPr>
        <p:blipFill>
          <a:blip r:embed="rId3" cstate="print"/>
          <a:stretch>
            <a:fillRect/>
          </a:stretch>
        </p:blipFill>
        <p:spPr>
          <a:xfrm>
            <a:off x="4921097" y="3292268"/>
            <a:ext cx="727481" cy="595211"/>
          </a:xfrm>
          <a:prstGeom prst="rect">
            <a:avLst/>
          </a:prstGeom>
        </p:spPr>
      </p:pic>
      <p:pic>
        <p:nvPicPr>
          <p:cNvPr id="57" name="图片 56" descr="核心路由器.png"/>
          <p:cNvPicPr>
            <a:picLocks noChangeAspect="1"/>
          </p:cNvPicPr>
          <p:nvPr/>
        </p:nvPicPr>
        <p:blipFill>
          <a:blip r:embed="rId3" cstate="print"/>
          <a:stretch>
            <a:fillRect/>
          </a:stretch>
        </p:blipFill>
        <p:spPr>
          <a:xfrm>
            <a:off x="6856040" y="3240582"/>
            <a:ext cx="727481" cy="595211"/>
          </a:xfrm>
          <a:prstGeom prst="rect">
            <a:avLst/>
          </a:prstGeom>
        </p:spPr>
      </p:pic>
      <p:pic>
        <p:nvPicPr>
          <p:cNvPr id="59" name="图片 58" descr="核心路由器.png"/>
          <p:cNvPicPr>
            <a:picLocks noChangeAspect="1"/>
          </p:cNvPicPr>
          <p:nvPr/>
        </p:nvPicPr>
        <p:blipFill>
          <a:blip r:embed="rId3" cstate="print"/>
          <a:stretch>
            <a:fillRect/>
          </a:stretch>
        </p:blipFill>
        <p:spPr>
          <a:xfrm>
            <a:off x="9446570" y="3247444"/>
            <a:ext cx="727481" cy="595211"/>
          </a:xfrm>
          <a:prstGeom prst="rect">
            <a:avLst/>
          </a:prstGeom>
        </p:spPr>
      </p:pic>
    </p:spTree>
    <p:extLst>
      <p:ext uri="{BB962C8B-B14F-4D97-AF65-F5344CB8AC3E}">
        <p14:creationId xmlns:p14="http://schemas.microsoft.com/office/powerpoint/2010/main" val="247987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综合服务模型</a:t>
            </a:r>
            <a:endParaRPr lang="zh-CN" altLang="en-US" dirty="0"/>
          </a:p>
        </p:txBody>
      </p:sp>
      <p:sp>
        <p:nvSpPr>
          <p:cNvPr id="4" name="文本占位符 3"/>
          <p:cNvSpPr>
            <a:spLocks noGrp="1"/>
          </p:cNvSpPr>
          <p:nvPr>
            <p:ph type="body" sz="quarter" idx="10"/>
          </p:nvPr>
        </p:nvSpPr>
        <p:spPr>
          <a:xfrm>
            <a:off x="1008063" y="1233488"/>
            <a:ext cx="10464270" cy="5148262"/>
          </a:xfrm>
        </p:spPr>
        <p:txBody>
          <a:bodyPr/>
          <a:lstStyle/>
          <a:p>
            <a:r>
              <a:rPr lang="zh-CN" altLang="en-US" sz="1800" dirty="0"/>
              <a:t>使设备运行一些协议来保障关键业务的通信质量。</a:t>
            </a:r>
            <a:endParaRPr lang="en-US" altLang="zh-CN" sz="1800" dirty="0"/>
          </a:p>
          <a:p>
            <a:pPr>
              <a:buFont typeface="Wingdings" panose="05000000000000000000" pitchFamily="2" charset="2"/>
              <a:buChar char="p"/>
            </a:pPr>
            <a:endParaRPr lang="en-US" altLang="zh-CN" sz="2400" dirty="0">
              <a:solidFill>
                <a:srgbClr val="000000"/>
              </a:solidFill>
            </a:endParaRPr>
          </a:p>
          <a:p>
            <a:pPr>
              <a:buFont typeface="Wingdings" panose="05000000000000000000" pitchFamily="2" charset="2"/>
              <a:buChar char="p"/>
            </a:pPr>
            <a:endParaRPr lang="en-US" altLang="zh-CN" sz="2400" dirty="0">
              <a:solidFill>
                <a:srgbClr val="000000"/>
              </a:solidFill>
            </a:endParaRPr>
          </a:p>
          <a:p>
            <a:pPr>
              <a:buFont typeface="Wingdings" panose="05000000000000000000" pitchFamily="2" charset="2"/>
              <a:buChar char="p"/>
            </a:pPr>
            <a:endParaRPr lang="en-US" altLang="zh-CN" sz="2400" dirty="0">
              <a:solidFill>
                <a:srgbClr val="000000"/>
              </a:solidFill>
            </a:endParaRPr>
          </a:p>
          <a:p>
            <a:pPr>
              <a:buFont typeface="Wingdings" panose="05000000000000000000" pitchFamily="2" charset="2"/>
              <a:buChar char="p"/>
            </a:pPr>
            <a:endParaRPr lang="en-US" altLang="zh-CN" sz="1800" dirty="0">
              <a:solidFill>
                <a:srgbClr val="000000"/>
              </a:solidFill>
            </a:endParaRPr>
          </a:p>
          <a:p>
            <a:pPr>
              <a:buFont typeface="Wingdings" panose="05000000000000000000" pitchFamily="2" charset="2"/>
              <a:buChar char="p"/>
            </a:pPr>
            <a:endParaRPr lang="en-US" altLang="zh-CN" sz="1800" dirty="0">
              <a:solidFill>
                <a:srgbClr val="000000"/>
              </a:solidFill>
            </a:endParaRPr>
          </a:p>
          <a:p>
            <a:pPr>
              <a:buFont typeface="Wingdings" panose="05000000000000000000" pitchFamily="2" charset="2"/>
              <a:buChar char="p"/>
            </a:pPr>
            <a:r>
              <a:rPr lang="zh-CN" altLang="en-US" sz="1800" dirty="0">
                <a:solidFill>
                  <a:srgbClr val="000000"/>
                </a:solidFill>
              </a:rPr>
              <a:t>优点：可以为某些特定业务提供带宽、延迟保证。</a:t>
            </a:r>
            <a:endParaRPr lang="en-US" altLang="zh-CN" sz="1800" dirty="0">
              <a:solidFill>
                <a:srgbClr val="000000"/>
              </a:solidFill>
            </a:endParaRPr>
          </a:p>
          <a:p>
            <a:pPr>
              <a:buFont typeface="Wingdings" panose="05000000000000000000" pitchFamily="2" charset="2"/>
              <a:buChar char="p"/>
            </a:pPr>
            <a:r>
              <a:rPr lang="zh-CN" altLang="en-US" sz="1800" dirty="0"/>
              <a:t>缺点：实现较复杂；当无流量发送时，仍然独占带宽，使用率较低；该方案要求端到端所有节点设备都支持并运行</a:t>
            </a:r>
            <a:r>
              <a:rPr lang="en-US" altLang="zh-CN" sz="1800" dirty="0"/>
              <a:t>RSVP</a:t>
            </a:r>
            <a:r>
              <a:rPr lang="zh-CN" altLang="en-US" sz="1800" dirty="0"/>
              <a:t>协议。</a:t>
            </a:r>
            <a:endParaRPr lang="en-US" altLang="zh-CN" sz="1800" dirty="0"/>
          </a:p>
          <a:p>
            <a:pPr>
              <a:buFont typeface="Wingdings" panose="05000000000000000000" pitchFamily="2" charset="2"/>
              <a:buChar char="p"/>
            </a:pPr>
            <a:r>
              <a:rPr lang="zh-CN" altLang="en-US" sz="1800" dirty="0"/>
              <a:t>该服务模型在现实网络中并不多见。</a:t>
            </a:r>
            <a:endParaRPr lang="en-US" altLang="zh-CN" sz="1800" dirty="0">
              <a:solidFill>
                <a:srgbClr val="000000"/>
              </a:solidFill>
            </a:endParaRPr>
          </a:p>
          <a:p>
            <a:endParaRPr lang="zh-CN" altLang="en-US" dirty="0"/>
          </a:p>
        </p:txBody>
      </p:sp>
      <p:pic>
        <p:nvPicPr>
          <p:cNvPr id="42" name="Picture 12" descr="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35847" y="2024844"/>
            <a:ext cx="6577750" cy="2340260"/>
          </a:xfrm>
          <a:prstGeom prst="rect">
            <a:avLst/>
          </a:prstGeom>
          <a:noFill/>
          <a:extLst>
            <a:ext uri="{909E8E84-426E-40DD-AFC4-6F175D3DCCD1}">
              <a14:hiddenFill xmlns:a14="http://schemas.microsoft.com/office/drawing/2010/main">
                <a:solidFill>
                  <a:srgbClr val="FFFFFF"/>
                </a:solidFill>
              </a14:hiddenFill>
            </a:ext>
          </a:extLst>
        </p:spPr>
      </p:pic>
      <p:sp>
        <p:nvSpPr>
          <p:cNvPr id="32" name="文本框 31"/>
          <p:cNvSpPr txBox="1"/>
          <p:nvPr/>
        </p:nvSpPr>
        <p:spPr bwMode="auto">
          <a:xfrm>
            <a:off x="7761569" y="3476806"/>
            <a:ext cx="509689"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B0F0"/>
                </a:solidFill>
                <a:latin typeface="+mn-ea"/>
                <a:ea typeface="+mn-ea"/>
                <a:cs typeface="Arial" pitchFamily="34" charset="0"/>
              </a:rPr>
              <a:t>OK</a:t>
            </a:r>
            <a:endParaRPr lang="zh-CN" altLang="en-US" sz="1600" b="1" dirty="0">
              <a:solidFill>
                <a:srgbClr val="00B0F0"/>
              </a:solidFill>
              <a:latin typeface="+mn-ea"/>
              <a:ea typeface="+mn-ea"/>
              <a:cs typeface="Arial" pitchFamily="34" charset="0"/>
            </a:endParaRPr>
          </a:p>
        </p:txBody>
      </p:sp>
      <p:sp>
        <p:nvSpPr>
          <p:cNvPr id="34" name="文本框 33"/>
          <p:cNvSpPr txBox="1"/>
          <p:nvPr/>
        </p:nvSpPr>
        <p:spPr bwMode="auto">
          <a:xfrm>
            <a:off x="6285339" y="3501008"/>
            <a:ext cx="509689"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B0F0"/>
                </a:solidFill>
                <a:latin typeface="+mn-ea"/>
                <a:ea typeface="+mn-ea"/>
                <a:cs typeface="Arial" pitchFamily="34" charset="0"/>
              </a:rPr>
              <a:t>OK</a:t>
            </a:r>
            <a:endParaRPr lang="zh-CN" altLang="en-US" sz="1600" b="1" dirty="0">
              <a:solidFill>
                <a:srgbClr val="00B0F0"/>
              </a:solidFill>
              <a:latin typeface="+mn-ea"/>
              <a:ea typeface="+mn-ea"/>
              <a:cs typeface="Arial" pitchFamily="34" charset="0"/>
            </a:endParaRPr>
          </a:p>
        </p:txBody>
      </p:sp>
      <p:sp>
        <p:nvSpPr>
          <p:cNvPr id="36" name="文本框 35"/>
          <p:cNvSpPr txBox="1"/>
          <p:nvPr/>
        </p:nvSpPr>
        <p:spPr bwMode="auto">
          <a:xfrm>
            <a:off x="4729313" y="3501008"/>
            <a:ext cx="509689"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B0F0"/>
                </a:solidFill>
                <a:latin typeface="+mn-ea"/>
                <a:ea typeface="+mn-ea"/>
                <a:cs typeface="Arial" pitchFamily="34" charset="0"/>
              </a:rPr>
              <a:t>OK</a:t>
            </a:r>
            <a:endParaRPr lang="zh-CN" altLang="en-US" sz="1600" b="1" dirty="0">
              <a:solidFill>
                <a:srgbClr val="00B0F0"/>
              </a:solidFill>
              <a:latin typeface="+mn-ea"/>
              <a:ea typeface="+mn-ea"/>
              <a:cs typeface="Arial" pitchFamily="34" charset="0"/>
            </a:endParaRPr>
          </a:p>
        </p:txBody>
      </p:sp>
      <p:cxnSp>
        <p:nvCxnSpPr>
          <p:cNvPr id="10" name="直接连接符 9"/>
          <p:cNvCxnSpPr/>
          <p:nvPr/>
        </p:nvCxnSpPr>
        <p:spPr bwMode="auto">
          <a:xfrm>
            <a:off x="4204390" y="3219895"/>
            <a:ext cx="139643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5720519" y="3228882"/>
            <a:ext cx="139643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3" name="直接连接符 12"/>
          <p:cNvCxnSpPr/>
          <p:nvPr/>
        </p:nvCxnSpPr>
        <p:spPr bwMode="auto">
          <a:xfrm>
            <a:off x="7156852" y="3199995"/>
            <a:ext cx="139643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2633320" y="3219895"/>
            <a:ext cx="155585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a:off x="8672981" y="3212976"/>
            <a:ext cx="1396435"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2" name="文本框 21"/>
          <p:cNvSpPr txBox="1"/>
          <p:nvPr/>
        </p:nvSpPr>
        <p:spPr bwMode="auto">
          <a:xfrm>
            <a:off x="2736472" y="2477417"/>
            <a:ext cx="1418592"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b="1" dirty="0">
                <a:solidFill>
                  <a:srgbClr val="C00000"/>
                </a:solidFill>
                <a:latin typeface="+mn-ea"/>
                <a:ea typeface="+mn-ea"/>
                <a:cs typeface="Arial" pitchFamily="34" charset="0"/>
              </a:rPr>
              <a:t>我要</a:t>
            </a:r>
            <a:r>
              <a:rPr lang="en-US" altLang="zh-CN" sz="1600" b="1" dirty="0">
                <a:solidFill>
                  <a:srgbClr val="C00000"/>
                </a:solidFill>
                <a:latin typeface="+mn-ea"/>
                <a:ea typeface="+mn-ea"/>
                <a:cs typeface="Arial" pitchFamily="34" charset="0"/>
              </a:rPr>
              <a:t>64K</a:t>
            </a:r>
            <a:r>
              <a:rPr lang="zh-CN" altLang="en-US" sz="1600" b="1" dirty="0">
                <a:solidFill>
                  <a:srgbClr val="C00000"/>
                </a:solidFill>
                <a:latin typeface="+mn-ea"/>
                <a:ea typeface="+mn-ea"/>
                <a:cs typeface="Arial" pitchFamily="34" charset="0"/>
              </a:rPr>
              <a:t>带宽</a:t>
            </a:r>
          </a:p>
        </p:txBody>
      </p:sp>
      <p:sp>
        <p:nvSpPr>
          <p:cNvPr id="25" name="文本框 24"/>
          <p:cNvSpPr txBox="1"/>
          <p:nvPr/>
        </p:nvSpPr>
        <p:spPr bwMode="auto">
          <a:xfrm>
            <a:off x="4295234" y="2477417"/>
            <a:ext cx="1418592"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b="1" dirty="0">
                <a:solidFill>
                  <a:srgbClr val="C00000"/>
                </a:solidFill>
                <a:latin typeface="+mn-ea"/>
                <a:ea typeface="+mn-ea"/>
                <a:cs typeface="Arial" pitchFamily="34" charset="0"/>
              </a:rPr>
              <a:t>我要</a:t>
            </a:r>
            <a:r>
              <a:rPr lang="en-US" altLang="zh-CN" sz="1600" b="1" dirty="0">
                <a:solidFill>
                  <a:srgbClr val="C00000"/>
                </a:solidFill>
                <a:latin typeface="+mn-ea"/>
                <a:ea typeface="+mn-ea"/>
                <a:cs typeface="Arial" pitchFamily="34" charset="0"/>
              </a:rPr>
              <a:t>64K</a:t>
            </a:r>
            <a:r>
              <a:rPr lang="zh-CN" altLang="en-US" sz="1600" b="1" dirty="0">
                <a:solidFill>
                  <a:srgbClr val="C00000"/>
                </a:solidFill>
                <a:latin typeface="+mn-ea"/>
                <a:ea typeface="+mn-ea"/>
                <a:cs typeface="Arial" pitchFamily="34" charset="0"/>
              </a:rPr>
              <a:t>带宽</a:t>
            </a:r>
          </a:p>
        </p:txBody>
      </p:sp>
      <p:sp>
        <p:nvSpPr>
          <p:cNvPr id="27" name="文本框 26"/>
          <p:cNvSpPr txBox="1"/>
          <p:nvPr/>
        </p:nvSpPr>
        <p:spPr bwMode="auto">
          <a:xfrm>
            <a:off x="5851260" y="2492896"/>
            <a:ext cx="1418592"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b="1" dirty="0">
                <a:solidFill>
                  <a:srgbClr val="C00000"/>
                </a:solidFill>
                <a:latin typeface="+mn-ea"/>
                <a:ea typeface="+mn-ea"/>
                <a:cs typeface="Arial" pitchFamily="34" charset="0"/>
              </a:rPr>
              <a:t>我要</a:t>
            </a:r>
            <a:r>
              <a:rPr lang="en-US" altLang="zh-CN" sz="1600" b="1" dirty="0">
                <a:solidFill>
                  <a:srgbClr val="C00000"/>
                </a:solidFill>
                <a:latin typeface="+mn-ea"/>
                <a:ea typeface="+mn-ea"/>
                <a:cs typeface="Arial" pitchFamily="34" charset="0"/>
              </a:rPr>
              <a:t>64K</a:t>
            </a:r>
            <a:r>
              <a:rPr lang="zh-CN" altLang="en-US" sz="1600" b="1" dirty="0">
                <a:solidFill>
                  <a:srgbClr val="C00000"/>
                </a:solidFill>
                <a:latin typeface="+mn-ea"/>
                <a:ea typeface="+mn-ea"/>
                <a:cs typeface="Arial" pitchFamily="34" charset="0"/>
              </a:rPr>
              <a:t>带宽</a:t>
            </a:r>
          </a:p>
        </p:txBody>
      </p:sp>
      <p:sp>
        <p:nvSpPr>
          <p:cNvPr id="29" name="文本框 28"/>
          <p:cNvSpPr txBox="1"/>
          <p:nvPr/>
        </p:nvSpPr>
        <p:spPr bwMode="auto">
          <a:xfrm>
            <a:off x="7290228" y="2492896"/>
            <a:ext cx="1418592"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b="1" dirty="0">
                <a:solidFill>
                  <a:srgbClr val="C00000"/>
                </a:solidFill>
                <a:latin typeface="+mn-ea"/>
                <a:ea typeface="+mn-ea"/>
                <a:cs typeface="Arial" pitchFamily="34" charset="0"/>
              </a:rPr>
              <a:t>我要</a:t>
            </a:r>
            <a:r>
              <a:rPr lang="en-US" altLang="zh-CN" sz="1600" b="1" dirty="0">
                <a:solidFill>
                  <a:srgbClr val="C00000"/>
                </a:solidFill>
                <a:latin typeface="+mn-ea"/>
                <a:ea typeface="+mn-ea"/>
                <a:cs typeface="Arial" pitchFamily="34" charset="0"/>
              </a:rPr>
              <a:t>64K</a:t>
            </a:r>
            <a:r>
              <a:rPr lang="zh-CN" altLang="en-US" sz="1600" b="1" dirty="0">
                <a:solidFill>
                  <a:srgbClr val="C00000"/>
                </a:solidFill>
                <a:latin typeface="+mn-ea"/>
                <a:ea typeface="+mn-ea"/>
                <a:cs typeface="Arial" pitchFamily="34" charset="0"/>
              </a:rPr>
              <a:t>带宽</a:t>
            </a:r>
          </a:p>
        </p:txBody>
      </p:sp>
      <p:sp>
        <p:nvSpPr>
          <p:cNvPr id="38" name="文本框 37"/>
          <p:cNvSpPr txBox="1"/>
          <p:nvPr/>
        </p:nvSpPr>
        <p:spPr bwMode="auto">
          <a:xfrm>
            <a:off x="3231893" y="3501008"/>
            <a:ext cx="509689"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600" b="1" dirty="0">
                <a:solidFill>
                  <a:srgbClr val="00B0F0"/>
                </a:solidFill>
                <a:latin typeface="+mn-ea"/>
                <a:ea typeface="+mn-ea"/>
                <a:cs typeface="Arial" pitchFamily="34" charset="0"/>
              </a:rPr>
              <a:t>OK</a:t>
            </a:r>
            <a:endParaRPr lang="zh-CN" altLang="en-US" sz="1600" b="1" dirty="0">
              <a:solidFill>
                <a:srgbClr val="00B0F0"/>
              </a:solidFill>
              <a:latin typeface="+mn-ea"/>
              <a:ea typeface="+mn-ea"/>
              <a:cs typeface="Arial" pitchFamily="34" charset="0"/>
            </a:endParaRPr>
          </a:p>
        </p:txBody>
      </p:sp>
      <p:grpSp>
        <p:nvGrpSpPr>
          <p:cNvPr id="17" name="组合 16"/>
          <p:cNvGrpSpPr>
            <a:grpSpLocks noChangeAspect="1"/>
          </p:cNvGrpSpPr>
          <p:nvPr/>
        </p:nvGrpSpPr>
        <p:grpSpPr>
          <a:xfrm>
            <a:off x="2923031" y="2854532"/>
            <a:ext cx="766112" cy="352260"/>
            <a:chOff x="1367645" y="2852964"/>
            <a:chExt cx="711191" cy="252000"/>
          </a:xfrm>
        </p:grpSpPr>
        <p:sp>
          <p:nvSpPr>
            <p:cNvPr id="23" name="右箭头 22"/>
            <p:cNvSpPr>
              <a:spLocks/>
            </p:cNvSpPr>
            <p:nvPr/>
          </p:nvSpPr>
          <p:spPr bwMode="auto">
            <a:xfrm>
              <a:off x="1394836" y="2852964"/>
              <a:ext cx="684000" cy="252000"/>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16" name="文本框 15"/>
            <p:cNvSpPr txBox="1"/>
            <p:nvPr/>
          </p:nvSpPr>
          <p:spPr bwMode="auto">
            <a:xfrm>
              <a:off x="1367645" y="2895515"/>
              <a:ext cx="603426" cy="1933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b="1" dirty="0">
                  <a:solidFill>
                    <a:schemeClr val="bg1"/>
                  </a:solidFill>
                  <a:latin typeface="+mn-ea"/>
                  <a:ea typeface="+mn-ea"/>
                  <a:cs typeface="Arial" pitchFamily="34" charset="0"/>
                </a:rPr>
                <a:t>RSVP</a:t>
              </a:r>
              <a:endParaRPr lang="zh-CN" altLang="en-US" sz="1100" b="1" dirty="0">
                <a:solidFill>
                  <a:schemeClr val="bg1"/>
                </a:solidFill>
                <a:latin typeface="+mn-ea"/>
                <a:ea typeface="+mn-ea"/>
                <a:cs typeface="Arial" pitchFamily="34" charset="0"/>
              </a:endParaRPr>
            </a:p>
          </p:txBody>
        </p:sp>
      </p:grpSp>
      <p:grpSp>
        <p:nvGrpSpPr>
          <p:cNvPr id="2" name="组合 1"/>
          <p:cNvGrpSpPr/>
          <p:nvPr/>
        </p:nvGrpSpPr>
        <p:grpSpPr>
          <a:xfrm>
            <a:off x="2908074" y="3236737"/>
            <a:ext cx="721499" cy="307761"/>
            <a:chOff x="3048901" y="3248980"/>
            <a:chExt cx="684000" cy="270226"/>
          </a:xfrm>
        </p:grpSpPr>
        <p:sp>
          <p:nvSpPr>
            <p:cNvPr id="69" name="左箭头 68"/>
            <p:cNvSpPr/>
            <p:nvPr/>
          </p:nvSpPr>
          <p:spPr bwMode="auto">
            <a:xfrm>
              <a:off x="3048901" y="3248980"/>
              <a:ext cx="684000" cy="252000"/>
            </a:xfrm>
            <a:prstGeom prst="lef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68" name="文本框 67"/>
            <p:cNvSpPr txBox="1"/>
            <p:nvPr/>
          </p:nvSpPr>
          <p:spPr bwMode="auto">
            <a:xfrm>
              <a:off x="3084906" y="3248981"/>
              <a:ext cx="577482" cy="2702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b="1" dirty="0">
                  <a:solidFill>
                    <a:schemeClr val="bg1"/>
                  </a:solidFill>
                  <a:latin typeface="+mn-ea"/>
                  <a:ea typeface="+mn-ea"/>
                  <a:cs typeface="Arial" pitchFamily="34" charset="0"/>
                </a:rPr>
                <a:t>RSVP</a:t>
              </a:r>
              <a:endParaRPr lang="zh-CN" altLang="en-US" sz="1100" b="1" dirty="0">
                <a:solidFill>
                  <a:schemeClr val="bg1"/>
                </a:solidFill>
                <a:latin typeface="+mn-ea"/>
                <a:ea typeface="+mn-ea"/>
                <a:cs typeface="Arial" pitchFamily="34" charset="0"/>
              </a:endParaRPr>
            </a:p>
          </p:txBody>
        </p:sp>
      </p:grpSp>
      <p:pic>
        <p:nvPicPr>
          <p:cNvPr id="59" name="图片 58" descr="核心路由器.png"/>
          <p:cNvPicPr>
            <a:picLocks noChangeAspect="1"/>
          </p:cNvPicPr>
          <p:nvPr/>
        </p:nvPicPr>
        <p:blipFill>
          <a:blip r:embed="rId4" cstate="print"/>
          <a:stretch>
            <a:fillRect/>
          </a:stretch>
        </p:blipFill>
        <p:spPr>
          <a:xfrm>
            <a:off x="3840128" y="2891867"/>
            <a:ext cx="727481" cy="595211"/>
          </a:xfrm>
          <a:prstGeom prst="rect">
            <a:avLst/>
          </a:prstGeom>
        </p:spPr>
      </p:pic>
      <p:pic>
        <p:nvPicPr>
          <p:cNvPr id="60" name="图片 59" descr="电话.png"/>
          <p:cNvPicPr>
            <a:picLocks noChangeAspect="1"/>
          </p:cNvPicPr>
          <p:nvPr/>
        </p:nvPicPr>
        <p:blipFill>
          <a:blip r:embed="rId5" cstate="print"/>
          <a:stretch>
            <a:fillRect/>
          </a:stretch>
        </p:blipFill>
        <p:spPr>
          <a:xfrm>
            <a:off x="2031563" y="2906748"/>
            <a:ext cx="614553" cy="558197"/>
          </a:xfrm>
          <a:prstGeom prst="rect">
            <a:avLst/>
          </a:prstGeom>
        </p:spPr>
      </p:pic>
      <p:pic>
        <p:nvPicPr>
          <p:cNvPr id="61" name="图片 60" descr="核心路由器.png"/>
          <p:cNvPicPr>
            <a:picLocks noChangeAspect="1"/>
          </p:cNvPicPr>
          <p:nvPr/>
        </p:nvPicPr>
        <p:blipFill>
          <a:blip r:embed="rId4" cstate="print"/>
          <a:stretch>
            <a:fillRect/>
          </a:stretch>
        </p:blipFill>
        <p:spPr>
          <a:xfrm>
            <a:off x="5418549" y="2921509"/>
            <a:ext cx="727481" cy="595211"/>
          </a:xfrm>
          <a:prstGeom prst="rect">
            <a:avLst/>
          </a:prstGeom>
        </p:spPr>
      </p:pic>
      <p:pic>
        <p:nvPicPr>
          <p:cNvPr id="62" name="图片 61" descr="核心路由器.png"/>
          <p:cNvPicPr>
            <a:picLocks noChangeAspect="1"/>
          </p:cNvPicPr>
          <p:nvPr/>
        </p:nvPicPr>
        <p:blipFill>
          <a:blip r:embed="rId4" cstate="print"/>
          <a:stretch>
            <a:fillRect/>
          </a:stretch>
        </p:blipFill>
        <p:spPr>
          <a:xfrm>
            <a:off x="6920373" y="2962971"/>
            <a:ext cx="727481" cy="595211"/>
          </a:xfrm>
          <a:prstGeom prst="rect">
            <a:avLst/>
          </a:prstGeom>
        </p:spPr>
      </p:pic>
      <p:pic>
        <p:nvPicPr>
          <p:cNvPr id="70" name="图片 69" descr="核心路由器.png"/>
          <p:cNvPicPr>
            <a:picLocks noChangeAspect="1"/>
          </p:cNvPicPr>
          <p:nvPr/>
        </p:nvPicPr>
        <p:blipFill>
          <a:blip r:embed="rId4" cstate="print"/>
          <a:stretch>
            <a:fillRect/>
          </a:stretch>
        </p:blipFill>
        <p:spPr>
          <a:xfrm>
            <a:off x="8391937" y="2943765"/>
            <a:ext cx="727481" cy="595211"/>
          </a:xfrm>
          <a:prstGeom prst="rect">
            <a:avLst/>
          </a:prstGeom>
        </p:spPr>
      </p:pic>
      <p:pic>
        <p:nvPicPr>
          <p:cNvPr id="71" name="图片 70" descr="电话.png"/>
          <p:cNvPicPr>
            <a:picLocks noChangeAspect="1"/>
          </p:cNvPicPr>
          <p:nvPr/>
        </p:nvPicPr>
        <p:blipFill>
          <a:blip r:embed="rId5" cstate="print"/>
          <a:stretch>
            <a:fillRect/>
          </a:stretch>
        </p:blipFill>
        <p:spPr>
          <a:xfrm>
            <a:off x="9994051" y="2958523"/>
            <a:ext cx="614553" cy="558197"/>
          </a:xfrm>
          <a:prstGeom prst="rect">
            <a:avLst/>
          </a:prstGeom>
        </p:spPr>
      </p:pic>
      <p:grpSp>
        <p:nvGrpSpPr>
          <p:cNvPr id="47" name="组合 46"/>
          <p:cNvGrpSpPr>
            <a:grpSpLocks noChangeAspect="1"/>
          </p:cNvGrpSpPr>
          <p:nvPr/>
        </p:nvGrpSpPr>
        <p:grpSpPr>
          <a:xfrm>
            <a:off x="4586791" y="2841538"/>
            <a:ext cx="766113" cy="422686"/>
            <a:chOff x="1367644" y="2852964"/>
            <a:chExt cx="711192" cy="302381"/>
          </a:xfrm>
        </p:grpSpPr>
        <p:sp>
          <p:nvSpPr>
            <p:cNvPr id="48" name="右箭头 47"/>
            <p:cNvSpPr>
              <a:spLocks/>
            </p:cNvSpPr>
            <p:nvPr/>
          </p:nvSpPr>
          <p:spPr bwMode="auto">
            <a:xfrm>
              <a:off x="1394836" y="2852964"/>
              <a:ext cx="684000" cy="252000"/>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49" name="文本框 48"/>
            <p:cNvSpPr txBox="1"/>
            <p:nvPr/>
          </p:nvSpPr>
          <p:spPr bwMode="auto">
            <a:xfrm>
              <a:off x="1367644" y="2895514"/>
              <a:ext cx="648072" cy="25983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b="1" dirty="0">
                  <a:solidFill>
                    <a:schemeClr val="bg1"/>
                  </a:solidFill>
                  <a:latin typeface="+mn-ea"/>
                  <a:ea typeface="+mn-ea"/>
                  <a:cs typeface="Arial" pitchFamily="34" charset="0"/>
                </a:rPr>
                <a:t>RSVP</a:t>
              </a:r>
              <a:endParaRPr lang="zh-CN" altLang="en-US" sz="1100" b="1" dirty="0">
                <a:solidFill>
                  <a:schemeClr val="bg1"/>
                </a:solidFill>
                <a:latin typeface="+mn-ea"/>
                <a:ea typeface="+mn-ea"/>
                <a:cs typeface="Arial" pitchFamily="34" charset="0"/>
              </a:endParaRPr>
            </a:p>
          </p:txBody>
        </p:sp>
      </p:grpSp>
      <p:grpSp>
        <p:nvGrpSpPr>
          <p:cNvPr id="72" name="组合 71"/>
          <p:cNvGrpSpPr>
            <a:grpSpLocks noChangeAspect="1"/>
          </p:cNvGrpSpPr>
          <p:nvPr/>
        </p:nvGrpSpPr>
        <p:grpSpPr>
          <a:xfrm>
            <a:off x="6148142" y="2866127"/>
            <a:ext cx="766113" cy="422686"/>
            <a:chOff x="1367644" y="2852964"/>
            <a:chExt cx="711192" cy="302381"/>
          </a:xfrm>
        </p:grpSpPr>
        <p:sp>
          <p:nvSpPr>
            <p:cNvPr id="73" name="右箭头 72"/>
            <p:cNvSpPr>
              <a:spLocks/>
            </p:cNvSpPr>
            <p:nvPr/>
          </p:nvSpPr>
          <p:spPr bwMode="auto">
            <a:xfrm>
              <a:off x="1394836" y="2852964"/>
              <a:ext cx="684000" cy="252000"/>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74" name="文本框 73"/>
            <p:cNvSpPr txBox="1"/>
            <p:nvPr/>
          </p:nvSpPr>
          <p:spPr bwMode="auto">
            <a:xfrm>
              <a:off x="1367644" y="2895514"/>
              <a:ext cx="648072" cy="25983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b="1" dirty="0">
                  <a:solidFill>
                    <a:schemeClr val="bg1"/>
                  </a:solidFill>
                  <a:latin typeface="+mn-ea"/>
                  <a:ea typeface="+mn-ea"/>
                  <a:cs typeface="Arial" pitchFamily="34" charset="0"/>
                </a:rPr>
                <a:t>RSVP</a:t>
              </a:r>
              <a:endParaRPr lang="zh-CN" altLang="en-US" sz="1100" b="1" dirty="0">
                <a:solidFill>
                  <a:schemeClr val="bg1"/>
                </a:solidFill>
                <a:latin typeface="+mn-ea"/>
                <a:ea typeface="+mn-ea"/>
                <a:cs typeface="Arial" pitchFamily="34" charset="0"/>
              </a:endParaRPr>
            </a:p>
          </p:txBody>
        </p:sp>
      </p:grpSp>
      <p:grpSp>
        <p:nvGrpSpPr>
          <p:cNvPr id="75" name="组合 74"/>
          <p:cNvGrpSpPr>
            <a:grpSpLocks noChangeAspect="1"/>
          </p:cNvGrpSpPr>
          <p:nvPr/>
        </p:nvGrpSpPr>
        <p:grpSpPr>
          <a:xfrm>
            <a:off x="7625824" y="2846721"/>
            <a:ext cx="766113" cy="422686"/>
            <a:chOff x="1367644" y="2852964"/>
            <a:chExt cx="711192" cy="302381"/>
          </a:xfrm>
        </p:grpSpPr>
        <p:sp>
          <p:nvSpPr>
            <p:cNvPr id="76" name="右箭头 75"/>
            <p:cNvSpPr>
              <a:spLocks/>
            </p:cNvSpPr>
            <p:nvPr/>
          </p:nvSpPr>
          <p:spPr bwMode="auto">
            <a:xfrm>
              <a:off x="1394836" y="2852964"/>
              <a:ext cx="684000" cy="252000"/>
            </a:xfrm>
            <a:prstGeom prst="rightArrow">
              <a:avLst/>
            </a:prstGeom>
            <a:solidFill>
              <a:srgbClr val="80808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77" name="文本框 76"/>
            <p:cNvSpPr txBox="1"/>
            <p:nvPr/>
          </p:nvSpPr>
          <p:spPr bwMode="auto">
            <a:xfrm>
              <a:off x="1367644" y="2895514"/>
              <a:ext cx="648072" cy="25983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b="1" dirty="0">
                  <a:solidFill>
                    <a:schemeClr val="bg1"/>
                  </a:solidFill>
                  <a:latin typeface="+mn-ea"/>
                  <a:ea typeface="+mn-ea"/>
                  <a:cs typeface="Arial" pitchFamily="34" charset="0"/>
                </a:rPr>
                <a:t>RSVP</a:t>
              </a:r>
              <a:endParaRPr lang="zh-CN" altLang="en-US" sz="1100" b="1" dirty="0">
                <a:solidFill>
                  <a:schemeClr val="bg1"/>
                </a:solidFill>
                <a:latin typeface="+mn-ea"/>
                <a:ea typeface="+mn-ea"/>
                <a:cs typeface="Arial" pitchFamily="34" charset="0"/>
              </a:endParaRPr>
            </a:p>
          </p:txBody>
        </p:sp>
      </p:grpSp>
      <p:grpSp>
        <p:nvGrpSpPr>
          <p:cNvPr id="78" name="组合 77"/>
          <p:cNvGrpSpPr/>
          <p:nvPr/>
        </p:nvGrpSpPr>
        <p:grpSpPr>
          <a:xfrm>
            <a:off x="4594770" y="3232436"/>
            <a:ext cx="721499" cy="307761"/>
            <a:chOff x="3048901" y="3248980"/>
            <a:chExt cx="684000" cy="270226"/>
          </a:xfrm>
        </p:grpSpPr>
        <p:sp>
          <p:nvSpPr>
            <p:cNvPr id="79" name="左箭头 78"/>
            <p:cNvSpPr/>
            <p:nvPr/>
          </p:nvSpPr>
          <p:spPr bwMode="auto">
            <a:xfrm>
              <a:off x="3048901" y="3248980"/>
              <a:ext cx="684000" cy="252000"/>
            </a:xfrm>
            <a:prstGeom prst="lef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80" name="文本框 79"/>
            <p:cNvSpPr txBox="1"/>
            <p:nvPr/>
          </p:nvSpPr>
          <p:spPr bwMode="auto">
            <a:xfrm>
              <a:off x="3084906" y="3248981"/>
              <a:ext cx="577482" cy="2702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b="1" dirty="0">
                  <a:solidFill>
                    <a:schemeClr val="bg1"/>
                  </a:solidFill>
                  <a:latin typeface="+mn-ea"/>
                  <a:ea typeface="+mn-ea"/>
                  <a:cs typeface="Arial" pitchFamily="34" charset="0"/>
                </a:rPr>
                <a:t>RSVP</a:t>
              </a:r>
              <a:endParaRPr lang="zh-CN" altLang="en-US" sz="1100" b="1" dirty="0">
                <a:solidFill>
                  <a:schemeClr val="bg1"/>
                </a:solidFill>
                <a:latin typeface="+mn-ea"/>
                <a:ea typeface="+mn-ea"/>
                <a:cs typeface="Arial" pitchFamily="34" charset="0"/>
              </a:endParaRPr>
            </a:p>
          </p:txBody>
        </p:sp>
      </p:grpSp>
      <p:grpSp>
        <p:nvGrpSpPr>
          <p:cNvPr id="81" name="组合 80"/>
          <p:cNvGrpSpPr/>
          <p:nvPr/>
        </p:nvGrpSpPr>
        <p:grpSpPr>
          <a:xfrm>
            <a:off x="6167829" y="3232409"/>
            <a:ext cx="721499" cy="307761"/>
            <a:chOff x="3048901" y="3248980"/>
            <a:chExt cx="684000" cy="270226"/>
          </a:xfrm>
        </p:grpSpPr>
        <p:sp>
          <p:nvSpPr>
            <p:cNvPr id="82" name="左箭头 81"/>
            <p:cNvSpPr/>
            <p:nvPr/>
          </p:nvSpPr>
          <p:spPr bwMode="auto">
            <a:xfrm>
              <a:off x="3048901" y="3248980"/>
              <a:ext cx="684000" cy="252000"/>
            </a:xfrm>
            <a:prstGeom prst="lef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83" name="文本框 82"/>
            <p:cNvSpPr txBox="1"/>
            <p:nvPr/>
          </p:nvSpPr>
          <p:spPr bwMode="auto">
            <a:xfrm>
              <a:off x="3084906" y="3248981"/>
              <a:ext cx="577482" cy="2702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b="1" dirty="0">
                  <a:solidFill>
                    <a:schemeClr val="bg1"/>
                  </a:solidFill>
                  <a:latin typeface="+mn-ea"/>
                  <a:ea typeface="+mn-ea"/>
                  <a:cs typeface="Arial" pitchFamily="34" charset="0"/>
                </a:rPr>
                <a:t>RSVP</a:t>
              </a:r>
              <a:endParaRPr lang="zh-CN" altLang="en-US" sz="1100" b="1" dirty="0">
                <a:solidFill>
                  <a:schemeClr val="bg1"/>
                </a:solidFill>
                <a:latin typeface="+mn-ea"/>
                <a:ea typeface="+mn-ea"/>
                <a:cs typeface="Arial" pitchFamily="34" charset="0"/>
              </a:endParaRPr>
            </a:p>
          </p:txBody>
        </p:sp>
      </p:grpSp>
      <p:grpSp>
        <p:nvGrpSpPr>
          <p:cNvPr id="84" name="组合 83"/>
          <p:cNvGrpSpPr/>
          <p:nvPr/>
        </p:nvGrpSpPr>
        <p:grpSpPr>
          <a:xfrm>
            <a:off x="7655116" y="3193247"/>
            <a:ext cx="721499" cy="307761"/>
            <a:chOff x="3048901" y="3248980"/>
            <a:chExt cx="684000" cy="270226"/>
          </a:xfrm>
        </p:grpSpPr>
        <p:sp>
          <p:nvSpPr>
            <p:cNvPr id="85" name="左箭头 84"/>
            <p:cNvSpPr/>
            <p:nvPr/>
          </p:nvSpPr>
          <p:spPr bwMode="auto">
            <a:xfrm>
              <a:off x="3048901" y="3248980"/>
              <a:ext cx="684000" cy="252000"/>
            </a:xfrm>
            <a:prstGeom prst="leftArrow">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86" name="文本框 85"/>
            <p:cNvSpPr txBox="1"/>
            <p:nvPr/>
          </p:nvSpPr>
          <p:spPr bwMode="auto">
            <a:xfrm>
              <a:off x="3084906" y="3248981"/>
              <a:ext cx="577482" cy="27022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100" b="1" dirty="0">
                  <a:solidFill>
                    <a:schemeClr val="bg1"/>
                  </a:solidFill>
                  <a:latin typeface="+mn-ea"/>
                  <a:ea typeface="+mn-ea"/>
                  <a:cs typeface="Arial" pitchFamily="34" charset="0"/>
                </a:rPr>
                <a:t>RSVP</a:t>
              </a:r>
              <a:endParaRPr lang="zh-CN" altLang="en-US" sz="1100" b="1" dirty="0">
                <a:solidFill>
                  <a:schemeClr val="bg1"/>
                </a:solidFill>
                <a:latin typeface="+mn-ea"/>
                <a:ea typeface="+mn-ea"/>
                <a:cs typeface="Arial" pitchFamily="34" charset="0"/>
              </a:endParaRPr>
            </a:p>
          </p:txBody>
        </p:sp>
      </p:grpSp>
    </p:spTree>
    <p:extLst>
      <p:ext uri="{BB962C8B-B14F-4D97-AF65-F5344CB8AC3E}">
        <p14:creationId xmlns:p14="http://schemas.microsoft.com/office/powerpoint/2010/main" val="746099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nvSpPr>
        <p:spPr bwMode="auto">
          <a:xfrm>
            <a:off x="3962220" y="3293198"/>
            <a:ext cx="4447580" cy="1969277"/>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3" name="标题 2"/>
          <p:cNvSpPr>
            <a:spLocks noGrp="1"/>
          </p:cNvSpPr>
          <p:nvPr>
            <p:ph type="title"/>
          </p:nvPr>
        </p:nvSpPr>
        <p:spPr/>
        <p:txBody>
          <a:bodyPr/>
          <a:lstStyle/>
          <a:p>
            <a:r>
              <a:rPr lang="zh-CN" altLang="en-US"/>
              <a:t>区分服务模型</a:t>
            </a:r>
            <a:endParaRPr lang="zh-CN" altLang="en-US" dirty="0"/>
          </a:p>
        </p:txBody>
      </p:sp>
      <p:sp>
        <p:nvSpPr>
          <p:cNvPr id="61" name="文本占位符 3"/>
          <p:cNvSpPr>
            <a:spLocks noGrp="1"/>
          </p:cNvSpPr>
          <p:nvPr>
            <p:ph type="body" sz="quarter" idx="10"/>
          </p:nvPr>
        </p:nvSpPr>
        <p:spPr>
          <a:xfrm>
            <a:off x="1008063" y="1233488"/>
            <a:ext cx="10464270" cy="5148262"/>
          </a:xfrm>
        </p:spPr>
        <p:txBody>
          <a:bodyPr/>
          <a:lstStyle/>
          <a:p>
            <a:r>
              <a:rPr lang="zh-CN" altLang="en-US" dirty="0"/>
              <a:t>为解决综合服务模型的协议实现复杂性及带宽利用率低等问题，在网络中可部署</a:t>
            </a:r>
            <a:r>
              <a:rPr lang="en-US" altLang="zh-CN" dirty="0" err="1"/>
              <a:t>DiffServ</a:t>
            </a:r>
            <a:r>
              <a:rPr lang="zh-CN" altLang="en-US" dirty="0"/>
              <a:t>区分服务模型来保证关键业务的通信质量。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目前应用最广的</a:t>
            </a:r>
            <a:r>
              <a:rPr lang="zh-CN" altLang="en-US" dirty="0"/>
              <a:t>就</a:t>
            </a:r>
            <a:r>
              <a:rPr lang="zh-CN" altLang="zh-CN" dirty="0"/>
              <a:t>是</a:t>
            </a:r>
            <a:r>
              <a:rPr lang="zh-CN" altLang="en-US" dirty="0"/>
              <a:t>区分</a:t>
            </a:r>
            <a:r>
              <a:rPr lang="zh-CN" altLang="zh-CN" dirty="0"/>
              <a:t>服务模型</a:t>
            </a:r>
            <a:r>
              <a:rPr lang="zh-CN" altLang="en-US" dirty="0"/>
              <a:t>。</a:t>
            </a:r>
            <a:endParaRPr lang="zh-CN" altLang="zh-CN" dirty="0"/>
          </a:p>
          <a:p>
            <a:endParaRPr lang="zh-CN" altLang="en-US" dirty="0"/>
          </a:p>
        </p:txBody>
      </p:sp>
      <p:sp>
        <p:nvSpPr>
          <p:cNvPr id="12" name="Line 3"/>
          <p:cNvSpPr>
            <a:spLocks noChangeShapeType="1"/>
          </p:cNvSpPr>
          <p:nvPr/>
        </p:nvSpPr>
        <p:spPr bwMode="auto">
          <a:xfrm flipV="1">
            <a:off x="2809821" y="4024877"/>
            <a:ext cx="1103637" cy="70722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13" name="Line 3"/>
          <p:cNvSpPr>
            <a:spLocks noChangeShapeType="1"/>
          </p:cNvSpPr>
          <p:nvPr/>
        </p:nvSpPr>
        <p:spPr bwMode="auto">
          <a:xfrm flipV="1">
            <a:off x="3935760" y="3970929"/>
            <a:ext cx="1368152"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15" name="Line 3"/>
          <p:cNvSpPr>
            <a:spLocks noChangeShapeType="1"/>
          </p:cNvSpPr>
          <p:nvPr/>
        </p:nvSpPr>
        <p:spPr bwMode="auto">
          <a:xfrm>
            <a:off x="2747629" y="3198100"/>
            <a:ext cx="1273096" cy="718885"/>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16" name="Line 3"/>
          <p:cNvSpPr>
            <a:spLocks noChangeShapeType="1"/>
          </p:cNvSpPr>
          <p:nvPr/>
        </p:nvSpPr>
        <p:spPr bwMode="auto">
          <a:xfrm flipH="1" flipV="1">
            <a:off x="8322910" y="4018478"/>
            <a:ext cx="1034290" cy="76384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cxnSp>
        <p:nvCxnSpPr>
          <p:cNvPr id="17" name="直接箭头连接符 16"/>
          <p:cNvCxnSpPr/>
          <p:nvPr/>
        </p:nvCxnSpPr>
        <p:spPr bwMode="auto">
          <a:xfrm>
            <a:off x="3287688" y="3414124"/>
            <a:ext cx="432000" cy="24204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flipV="1">
            <a:off x="3179676" y="3916985"/>
            <a:ext cx="596498" cy="1171"/>
          </a:xfrm>
          <a:prstGeom prst="straightConnector1">
            <a:avLst/>
          </a:prstGeom>
          <a:solidFill>
            <a:schemeClr val="accent1"/>
          </a:solidFill>
          <a:ln w="28575" cap="flat" cmpd="sng" algn="ctr">
            <a:solidFill>
              <a:schemeClr val="tx1"/>
            </a:solidFill>
            <a:prstDash val="lgDash"/>
            <a:round/>
            <a:headEnd type="none" w="med" len="med"/>
            <a:tailEnd type="triangle"/>
          </a:ln>
          <a:effectLst/>
        </p:spPr>
      </p:cxnSp>
      <p:cxnSp>
        <p:nvCxnSpPr>
          <p:cNvPr id="19" name="直接箭头连接符 18"/>
          <p:cNvCxnSpPr/>
          <p:nvPr/>
        </p:nvCxnSpPr>
        <p:spPr bwMode="auto">
          <a:xfrm flipV="1">
            <a:off x="3323693" y="4242216"/>
            <a:ext cx="414607" cy="256211"/>
          </a:xfrm>
          <a:prstGeom prst="straightConnector1">
            <a:avLst/>
          </a:prstGeom>
          <a:solidFill>
            <a:schemeClr val="accent1"/>
          </a:solidFill>
          <a:ln w="28575" cap="flat" cmpd="sng" algn="ctr">
            <a:solidFill>
              <a:schemeClr val="tx1"/>
            </a:solidFill>
            <a:prstDash val="sysDot"/>
            <a:round/>
            <a:headEnd type="none" w="med" len="med"/>
            <a:tailEnd type="triangle"/>
          </a:ln>
          <a:effectLst/>
        </p:spPr>
      </p:cxnSp>
      <p:sp>
        <p:nvSpPr>
          <p:cNvPr id="27" name="Line 3"/>
          <p:cNvSpPr>
            <a:spLocks noChangeShapeType="1"/>
          </p:cNvSpPr>
          <p:nvPr/>
        </p:nvSpPr>
        <p:spPr bwMode="auto">
          <a:xfrm flipH="1">
            <a:off x="6960096" y="3970929"/>
            <a:ext cx="2397104"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31" name="文本框 30"/>
          <p:cNvSpPr txBox="1"/>
          <p:nvPr/>
        </p:nvSpPr>
        <p:spPr bwMode="auto">
          <a:xfrm>
            <a:off x="6636060" y="4872380"/>
            <a:ext cx="1476164"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800" b="1" dirty="0" err="1">
                <a:ln w="0"/>
                <a:latin typeface="+mn-ea"/>
                <a:ea typeface="+mn-ea"/>
                <a:cs typeface="Arial" pitchFamily="34" charset="0"/>
              </a:rPr>
              <a:t>D</a:t>
            </a:r>
            <a:r>
              <a:rPr lang="en-US" altLang="zh-CN" sz="1800" b="1" dirty="0" err="1">
                <a:ln w="0"/>
                <a:latin typeface="+mn-ea"/>
                <a:ea typeface="+mn-ea"/>
              </a:rPr>
              <a:t>iffServ</a:t>
            </a:r>
            <a:r>
              <a:rPr lang="zh-CN" altLang="en-US" sz="1800" b="1" dirty="0">
                <a:ln w="0"/>
                <a:latin typeface="+mn-ea"/>
                <a:ea typeface="+mn-ea"/>
              </a:rPr>
              <a:t>域</a:t>
            </a:r>
            <a:endParaRPr lang="zh-CN" altLang="en-US" sz="1800" b="1" dirty="0">
              <a:ln w="0"/>
              <a:latin typeface="+mn-ea"/>
              <a:ea typeface="+mn-ea"/>
              <a:cs typeface="Arial" pitchFamily="34" charset="0"/>
            </a:endParaRPr>
          </a:p>
        </p:txBody>
      </p:sp>
      <p:sp>
        <p:nvSpPr>
          <p:cNvPr id="32" name="文本框 31"/>
          <p:cNvSpPr txBox="1"/>
          <p:nvPr/>
        </p:nvSpPr>
        <p:spPr bwMode="auto">
          <a:xfrm>
            <a:off x="5087888" y="4278219"/>
            <a:ext cx="900100"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000000"/>
                </a:solidFill>
                <a:latin typeface="+mn-ea"/>
                <a:ea typeface="+mn-ea"/>
                <a:cs typeface="Arial" pitchFamily="34" charset="0"/>
              </a:rPr>
              <a:t>DS</a:t>
            </a:r>
            <a:r>
              <a:rPr lang="zh-CN" altLang="en-US" sz="1600" b="1" dirty="0">
                <a:solidFill>
                  <a:srgbClr val="000000"/>
                </a:solidFill>
                <a:latin typeface="+mn-ea"/>
                <a:ea typeface="+mn-ea"/>
                <a:cs typeface="Arial" pitchFamily="34" charset="0"/>
              </a:rPr>
              <a:t>节点</a:t>
            </a:r>
          </a:p>
        </p:txBody>
      </p:sp>
      <p:sp>
        <p:nvSpPr>
          <p:cNvPr id="33" name="文本框 32"/>
          <p:cNvSpPr txBox="1"/>
          <p:nvPr/>
        </p:nvSpPr>
        <p:spPr bwMode="auto">
          <a:xfrm>
            <a:off x="3431704" y="4327093"/>
            <a:ext cx="1368152"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000000"/>
                </a:solidFill>
                <a:latin typeface="+mn-ea"/>
                <a:ea typeface="+mn-ea"/>
                <a:cs typeface="Arial" pitchFamily="34" charset="0"/>
              </a:rPr>
              <a:t>DS</a:t>
            </a:r>
            <a:r>
              <a:rPr lang="zh-CN" altLang="en-US" sz="1600" b="1" dirty="0">
                <a:solidFill>
                  <a:srgbClr val="000000"/>
                </a:solidFill>
                <a:latin typeface="+mn-ea"/>
                <a:ea typeface="+mn-ea"/>
                <a:cs typeface="Arial" pitchFamily="34" charset="0"/>
              </a:rPr>
              <a:t>边界节点</a:t>
            </a:r>
          </a:p>
        </p:txBody>
      </p:sp>
      <p:sp>
        <p:nvSpPr>
          <p:cNvPr id="47" name="文本框 46"/>
          <p:cNvSpPr txBox="1"/>
          <p:nvPr/>
        </p:nvSpPr>
        <p:spPr bwMode="auto">
          <a:xfrm>
            <a:off x="8832304" y="5047174"/>
            <a:ext cx="1260140"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b="1" dirty="0">
                <a:ln w="0"/>
                <a:latin typeface="+mn-lt"/>
                <a:ea typeface="+mn-ea"/>
                <a:cs typeface="Arial" pitchFamily="34" charset="0"/>
              </a:rPr>
              <a:t>公司总部</a:t>
            </a:r>
          </a:p>
        </p:txBody>
      </p:sp>
      <p:sp>
        <p:nvSpPr>
          <p:cNvPr id="48" name="文本框 47"/>
          <p:cNvSpPr txBox="1"/>
          <p:nvPr/>
        </p:nvSpPr>
        <p:spPr bwMode="auto">
          <a:xfrm>
            <a:off x="2063552" y="4998300"/>
            <a:ext cx="1224136"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b="1" dirty="0">
                <a:ln w="0"/>
                <a:latin typeface="+mn-lt"/>
                <a:ea typeface="+mn-ea"/>
                <a:cs typeface="Arial" pitchFamily="34" charset="0"/>
              </a:rPr>
              <a:t>公司分部</a:t>
            </a:r>
          </a:p>
        </p:txBody>
      </p:sp>
      <p:cxnSp>
        <p:nvCxnSpPr>
          <p:cNvPr id="62" name="直接箭头连接符 61"/>
          <p:cNvCxnSpPr/>
          <p:nvPr/>
        </p:nvCxnSpPr>
        <p:spPr bwMode="auto">
          <a:xfrm>
            <a:off x="4259892" y="4062195"/>
            <a:ext cx="864000" cy="0"/>
          </a:xfrm>
          <a:prstGeom prst="straightConnector1">
            <a:avLst/>
          </a:prstGeom>
          <a:solidFill>
            <a:schemeClr val="accent1"/>
          </a:solidFill>
          <a:ln w="28575" cap="flat" cmpd="sng" algn="ctr">
            <a:solidFill>
              <a:schemeClr val="tx1"/>
            </a:solidFill>
            <a:prstDash val="sysDot"/>
            <a:round/>
            <a:headEnd type="none" w="med" len="med"/>
            <a:tailEnd type="triangle"/>
          </a:ln>
          <a:effectLst/>
        </p:spPr>
      </p:cxnSp>
      <p:cxnSp>
        <p:nvCxnSpPr>
          <p:cNvPr id="63" name="直接箭头连接符 62"/>
          <p:cNvCxnSpPr/>
          <p:nvPr/>
        </p:nvCxnSpPr>
        <p:spPr bwMode="auto">
          <a:xfrm>
            <a:off x="4259892" y="3900237"/>
            <a:ext cx="864000" cy="0"/>
          </a:xfrm>
          <a:prstGeom prst="straightConnector1">
            <a:avLst/>
          </a:prstGeom>
          <a:solidFill>
            <a:schemeClr val="accent1"/>
          </a:solidFill>
          <a:ln w="28575" cap="flat" cmpd="sng" algn="ctr">
            <a:solidFill>
              <a:srgbClr val="FF0909"/>
            </a:solidFill>
            <a:prstDash val="lgDash"/>
            <a:round/>
            <a:headEnd type="none" w="med" len="med"/>
            <a:tailEnd type="triangle"/>
          </a:ln>
          <a:effectLst/>
        </p:spPr>
      </p:cxnSp>
      <p:cxnSp>
        <p:nvCxnSpPr>
          <p:cNvPr id="64" name="直接箭头连接符 63"/>
          <p:cNvCxnSpPr/>
          <p:nvPr/>
        </p:nvCxnSpPr>
        <p:spPr bwMode="auto">
          <a:xfrm>
            <a:off x="4259892" y="3792225"/>
            <a:ext cx="864000" cy="0"/>
          </a:xfrm>
          <a:prstGeom prst="straightConnector1">
            <a:avLst/>
          </a:prstGeom>
          <a:solidFill>
            <a:schemeClr val="accent1"/>
          </a:solidFill>
          <a:ln w="28575" cap="flat" cmpd="sng" algn="ctr">
            <a:solidFill>
              <a:srgbClr val="00CCFF"/>
            </a:solidFill>
            <a:prstDash val="solid"/>
            <a:round/>
            <a:headEnd type="none" w="med" len="med"/>
            <a:tailEnd type="triangle"/>
          </a:ln>
          <a:effectLst/>
        </p:spPr>
      </p:cxnSp>
      <p:sp>
        <p:nvSpPr>
          <p:cNvPr id="67" name="Freeform 23"/>
          <p:cNvSpPr>
            <a:spLocks/>
          </p:cNvSpPr>
          <p:nvPr/>
        </p:nvSpPr>
        <p:spPr bwMode="auto">
          <a:xfrm rot="16200000">
            <a:off x="6294022" y="3000078"/>
            <a:ext cx="144016" cy="1908212"/>
          </a:xfrm>
          <a:custGeom>
            <a:avLst/>
            <a:gdLst/>
            <a:ahLst/>
            <a:cxnLst>
              <a:cxn ang="0">
                <a:pos x="404" y="771"/>
              </a:cxn>
              <a:cxn ang="0">
                <a:pos x="87" y="0"/>
              </a:cxn>
              <a:cxn ang="0">
                <a:pos x="224" y="574"/>
              </a:cxn>
              <a:cxn ang="0">
                <a:pos x="0" y="466"/>
              </a:cxn>
              <a:cxn ang="0">
                <a:pos x="301" y="1294"/>
              </a:cxn>
              <a:cxn ang="0">
                <a:pos x="155" y="686"/>
              </a:cxn>
              <a:cxn ang="0">
                <a:pos x="404" y="771"/>
              </a:cxn>
            </a:cxnLst>
            <a:rect l="0" t="0" r="r" b="b"/>
            <a:pathLst>
              <a:path w="404" h="1294">
                <a:moveTo>
                  <a:pt x="404" y="771"/>
                </a:moveTo>
                <a:lnTo>
                  <a:pt x="87" y="0"/>
                </a:lnTo>
                <a:lnTo>
                  <a:pt x="224" y="574"/>
                </a:lnTo>
                <a:lnTo>
                  <a:pt x="0" y="466"/>
                </a:lnTo>
                <a:lnTo>
                  <a:pt x="301" y="1294"/>
                </a:lnTo>
                <a:lnTo>
                  <a:pt x="155" y="686"/>
                </a:lnTo>
                <a:lnTo>
                  <a:pt x="404" y="771"/>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zh-CN" altLang="en-US"/>
          </a:p>
        </p:txBody>
      </p:sp>
      <p:sp>
        <p:nvSpPr>
          <p:cNvPr id="26" name="Line 3"/>
          <p:cNvSpPr>
            <a:spLocks noChangeShapeType="1"/>
          </p:cNvSpPr>
          <p:nvPr/>
        </p:nvSpPr>
        <p:spPr bwMode="auto">
          <a:xfrm flipH="1">
            <a:off x="8220724" y="3293197"/>
            <a:ext cx="1187156" cy="59681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68" name="文本框 67"/>
          <p:cNvSpPr txBox="1"/>
          <p:nvPr/>
        </p:nvSpPr>
        <p:spPr bwMode="auto">
          <a:xfrm>
            <a:off x="6564052" y="4278219"/>
            <a:ext cx="1116124"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rgbClr val="000000"/>
                </a:solidFill>
                <a:latin typeface="+mn-ea"/>
                <a:ea typeface="+mn-ea"/>
                <a:cs typeface="Arial" pitchFamily="34" charset="0"/>
              </a:rPr>
              <a:t>DS</a:t>
            </a:r>
            <a:r>
              <a:rPr lang="zh-CN" altLang="en-US" sz="1600" b="1" dirty="0">
                <a:solidFill>
                  <a:srgbClr val="000000"/>
                </a:solidFill>
                <a:latin typeface="+mn-ea"/>
                <a:ea typeface="+mn-ea"/>
                <a:cs typeface="Arial" pitchFamily="34" charset="0"/>
              </a:rPr>
              <a:t>节点</a:t>
            </a:r>
          </a:p>
        </p:txBody>
      </p:sp>
      <p:sp>
        <p:nvSpPr>
          <p:cNvPr id="69" name="Line 3"/>
          <p:cNvSpPr>
            <a:spLocks noChangeShapeType="1"/>
          </p:cNvSpPr>
          <p:nvPr/>
        </p:nvSpPr>
        <p:spPr bwMode="auto">
          <a:xfrm flipV="1">
            <a:off x="2777560" y="3990187"/>
            <a:ext cx="1230208" cy="28292"/>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44" name="AutoShape 21"/>
          <p:cNvSpPr>
            <a:spLocks noChangeArrowheads="1"/>
          </p:cNvSpPr>
          <p:nvPr/>
        </p:nvSpPr>
        <p:spPr bwMode="auto">
          <a:xfrm>
            <a:off x="3167404" y="2432807"/>
            <a:ext cx="2531132" cy="644411"/>
          </a:xfrm>
          <a:prstGeom prst="wedgeRectCallout">
            <a:avLst>
              <a:gd name="adj1" fmla="val -19349"/>
              <a:gd name="adj2" fmla="val 164877"/>
            </a:avLst>
          </a:prstGeom>
          <a:noFill/>
          <a:ln w="3175" algn="ctr">
            <a:solidFill>
              <a:srgbClr val="999999"/>
            </a:solidFill>
            <a:miter lim="800000"/>
            <a:headEnd/>
            <a:tailEnd/>
          </a:ln>
        </p:spPr>
        <p:txBody>
          <a:bodyPr lIns="0" tIns="0" rIns="0" bIns="0" anchor="ctr" anchorCtr="1"/>
          <a:lstStyle/>
          <a:p>
            <a:pPr fontAlgn="base">
              <a:spcBef>
                <a:spcPct val="20000"/>
              </a:spcBef>
              <a:buSzPct val="80000"/>
              <a:buFont typeface="+mj-ea"/>
              <a:buAutoNum type="circleNumDbPlain"/>
            </a:pPr>
            <a:r>
              <a:rPr lang="zh-CN" altLang="en-US" sz="1600" dirty="0">
                <a:latin typeface="+mn-ea"/>
                <a:ea typeface="+mn-ea"/>
              </a:rPr>
              <a:t> </a:t>
            </a:r>
            <a:r>
              <a:rPr lang="zh-CN" altLang="en-US" sz="1400" dirty="0">
                <a:latin typeface="+mn-ea"/>
                <a:ea typeface="+mn-ea"/>
              </a:rPr>
              <a:t>在网络入口对报文进行</a:t>
            </a:r>
            <a:r>
              <a:rPr lang="zh-CN" altLang="en-US" sz="1400" b="1" dirty="0">
                <a:solidFill>
                  <a:schemeClr val="tx2">
                    <a:lumMod val="60000"/>
                    <a:lumOff val="40000"/>
                  </a:schemeClr>
                </a:solidFill>
                <a:latin typeface="+mn-ea"/>
                <a:ea typeface="+mn-ea"/>
              </a:rPr>
              <a:t>分类</a:t>
            </a:r>
            <a:r>
              <a:rPr lang="zh-CN" altLang="en-US" sz="1400" dirty="0">
                <a:latin typeface="+mn-ea"/>
                <a:ea typeface="+mn-ea"/>
              </a:rPr>
              <a:t>，完成对报文的</a:t>
            </a:r>
            <a:r>
              <a:rPr lang="zh-CN" altLang="en-US" sz="1400" b="1" dirty="0">
                <a:solidFill>
                  <a:schemeClr val="tx2">
                    <a:lumMod val="60000"/>
                    <a:lumOff val="40000"/>
                  </a:schemeClr>
                </a:solidFill>
                <a:latin typeface="+mn-ea"/>
                <a:ea typeface="+mn-ea"/>
              </a:rPr>
              <a:t>标记</a:t>
            </a:r>
            <a:r>
              <a:rPr lang="zh-CN" altLang="en-US" sz="1400" dirty="0">
                <a:latin typeface="+mn-ea"/>
                <a:ea typeface="+mn-ea"/>
              </a:rPr>
              <a:t>。</a:t>
            </a:r>
            <a:endParaRPr lang="en-US" altLang="zh-CN" sz="1400" dirty="0">
              <a:latin typeface="+mn-ea"/>
              <a:ea typeface="+mn-ea"/>
            </a:endParaRPr>
          </a:p>
        </p:txBody>
      </p:sp>
      <p:sp>
        <p:nvSpPr>
          <p:cNvPr id="45" name="AutoShape 21"/>
          <p:cNvSpPr>
            <a:spLocks noChangeArrowheads="1"/>
          </p:cNvSpPr>
          <p:nvPr/>
        </p:nvSpPr>
        <p:spPr bwMode="auto">
          <a:xfrm>
            <a:off x="3594704" y="5229098"/>
            <a:ext cx="2737947" cy="644411"/>
          </a:xfrm>
          <a:prstGeom prst="wedgeRectCallout">
            <a:avLst>
              <a:gd name="adj1" fmla="val -1627"/>
              <a:gd name="adj2" fmla="val -149764"/>
            </a:avLst>
          </a:prstGeom>
          <a:noFill/>
          <a:ln w="3175" algn="ctr">
            <a:solidFill>
              <a:srgbClr val="999999"/>
            </a:solidFill>
            <a:miter lim="800000"/>
            <a:headEnd/>
            <a:tailEnd/>
          </a:ln>
        </p:spPr>
        <p:txBody>
          <a:bodyPr lIns="0" tIns="0" rIns="0" bIns="0" anchor="ctr" anchorCtr="1"/>
          <a:lstStyle/>
          <a:p>
            <a:pPr>
              <a:buSzPct val="80000"/>
              <a:buFont typeface="+mj-ea"/>
              <a:buAutoNum type="circleNumDbPlain" startAt="2"/>
            </a:pPr>
            <a:r>
              <a:rPr lang="zh-CN" altLang="en-US" sz="1600" dirty="0">
                <a:latin typeface="+mn-ea"/>
                <a:ea typeface="+mn-ea"/>
              </a:rPr>
              <a:t> </a:t>
            </a:r>
            <a:r>
              <a:rPr lang="zh-CN" altLang="en-US" sz="1400" dirty="0">
                <a:latin typeface="+mn-ea"/>
                <a:ea typeface="+mn-ea"/>
              </a:rPr>
              <a:t>根据标记，将其映射成本地对其定义的</a:t>
            </a:r>
            <a:r>
              <a:rPr lang="zh-CN" altLang="en-US" sz="1400" b="1" dirty="0">
                <a:solidFill>
                  <a:srgbClr val="C00000"/>
                </a:solidFill>
                <a:latin typeface="+mn-ea"/>
                <a:ea typeface="+mn-ea"/>
              </a:rPr>
              <a:t>服务等级</a:t>
            </a:r>
            <a:r>
              <a:rPr lang="zh-CN" altLang="en-US" sz="1400" dirty="0">
                <a:latin typeface="+mn-ea"/>
                <a:ea typeface="+mn-ea"/>
              </a:rPr>
              <a:t>值。</a:t>
            </a:r>
          </a:p>
        </p:txBody>
      </p:sp>
      <p:sp>
        <p:nvSpPr>
          <p:cNvPr id="51" name="AutoShape 21"/>
          <p:cNvSpPr>
            <a:spLocks noChangeArrowheads="1"/>
          </p:cNvSpPr>
          <p:nvPr/>
        </p:nvSpPr>
        <p:spPr bwMode="auto">
          <a:xfrm>
            <a:off x="5915980" y="2240868"/>
            <a:ext cx="2916324" cy="885224"/>
          </a:xfrm>
          <a:prstGeom prst="wedgeRectCallout">
            <a:avLst>
              <a:gd name="adj1" fmla="val -58983"/>
              <a:gd name="adj2" fmla="val 143284"/>
            </a:avLst>
          </a:prstGeom>
          <a:noFill/>
          <a:ln w="3175" algn="ctr">
            <a:solidFill>
              <a:srgbClr val="999999"/>
            </a:solidFill>
            <a:miter lim="800000"/>
            <a:headEnd/>
            <a:tailEnd/>
          </a:ln>
        </p:spPr>
        <p:txBody>
          <a:bodyPr lIns="0" tIns="0" rIns="0" bIns="0" anchor="ctr" anchorCtr="1"/>
          <a:lstStyle/>
          <a:p>
            <a:pPr>
              <a:buSzPct val="80000"/>
              <a:buFont typeface="+mj-ea"/>
              <a:buAutoNum type="circleNumDbPlain" startAt="3"/>
            </a:pPr>
            <a:r>
              <a:rPr lang="zh-CN" altLang="en-US" sz="1600" dirty="0">
                <a:latin typeface="+mn-ea"/>
                <a:ea typeface="+mn-ea"/>
              </a:rPr>
              <a:t> </a:t>
            </a:r>
            <a:r>
              <a:rPr lang="zh-CN" altLang="en-US" sz="1400" dirty="0">
                <a:latin typeface="+mn-ea"/>
                <a:ea typeface="+mn-ea"/>
              </a:rPr>
              <a:t>根据不同的服务等级值进入相应的缓存</a:t>
            </a:r>
            <a:r>
              <a:rPr lang="zh-CN" altLang="en-US" sz="1400" b="1" dirty="0">
                <a:solidFill>
                  <a:srgbClr val="C00000"/>
                </a:solidFill>
                <a:latin typeface="+mn-ea"/>
                <a:ea typeface="+mn-ea"/>
              </a:rPr>
              <a:t>队列</a:t>
            </a:r>
            <a:r>
              <a:rPr lang="zh-CN" altLang="en-US" sz="1400" dirty="0">
                <a:latin typeface="+mn-ea"/>
                <a:ea typeface="+mn-ea"/>
              </a:rPr>
              <a:t>，根据队列间的</a:t>
            </a:r>
            <a:r>
              <a:rPr lang="zh-CN" altLang="en-US" sz="1400" b="1" dirty="0">
                <a:solidFill>
                  <a:srgbClr val="C00000"/>
                </a:solidFill>
                <a:latin typeface="+mn-ea"/>
                <a:ea typeface="+mn-ea"/>
              </a:rPr>
              <a:t>调度机制</a:t>
            </a:r>
            <a:r>
              <a:rPr lang="zh-CN" altLang="en-US" sz="1400" dirty="0">
                <a:latin typeface="+mn-ea"/>
                <a:ea typeface="+mn-ea"/>
              </a:rPr>
              <a:t>，实现不同的转发服务。</a:t>
            </a:r>
            <a:endParaRPr lang="zh-CN" altLang="en-US" sz="1600" dirty="0">
              <a:latin typeface="+mn-ea"/>
              <a:ea typeface="+mn-ea"/>
            </a:endParaRPr>
          </a:p>
        </p:txBody>
      </p:sp>
      <p:pic>
        <p:nvPicPr>
          <p:cNvPr id="52" name="图片 51" descr="多媒体软终端.png"/>
          <p:cNvPicPr>
            <a:picLocks noChangeAspect="1"/>
          </p:cNvPicPr>
          <p:nvPr/>
        </p:nvPicPr>
        <p:blipFill>
          <a:blip r:embed="rId3" cstate="print"/>
          <a:stretch>
            <a:fillRect/>
          </a:stretch>
        </p:blipFill>
        <p:spPr>
          <a:xfrm>
            <a:off x="2010792" y="2870813"/>
            <a:ext cx="766768" cy="587312"/>
          </a:xfrm>
          <a:prstGeom prst="rect">
            <a:avLst/>
          </a:prstGeom>
        </p:spPr>
      </p:pic>
      <p:pic>
        <p:nvPicPr>
          <p:cNvPr id="53" name="图片 52" descr="电话.png"/>
          <p:cNvPicPr>
            <a:picLocks noChangeAspect="1"/>
          </p:cNvPicPr>
          <p:nvPr/>
        </p:nvPicPr>
        <p:blipFill>
          <a:blip r:embed="rId4" cstate="print"/>
          <a:stretch>
            <a:fillRect/>
          </a:stretch>
        </p:blipFill>
        <p:spPr>
          <a:xfrm>
            <a:off x="2196375" y="3700466"/>
            <a:ext cx="595538" cy="540926"/>
          </a:xfrm>
          <a:prstGeom prst="rect">
            <a:avLst/>
          </a:prstGeom>
        </p:spPr>
      </p:pic>
      <p:pic>
        <p:nvPicPr>
          <p:cNvPr id="54" name="图片 53" descr="PC.png"/>
          <p:cNvPicPr>
            <a:picLocks noChangeAspect="1"/>
          </p:cNvPicPr>
          <p:nvPr/>
        </p:nvPicPr>
        <p:blipFill>
          <a:blip r:embed="rId5" cstate="print"/>
          <a:stretch>
            <a:fillRect/>
          </a:stretch>
        </p:blipFill>
        <p:spPr>
          <a:xfrm>
            <a:off x="2113627" y="4498427"/>
            <a:ext cx="669734" cy="514355"/>
          </a:xfrm>
          <a:prstGeom prst="rect">
            <a:avLst/>
          </a:prstGeom>
        </p:spPr>
      </p:pic>
      <p:pic>
        <p:nvPicPr>
          <p:cNvPr id="55" name="图片 54" descr="接入交换机.png"/>
          <p:cNvPicPr>
            <a:picLocks noChangeAspect="1"/>
          </p:cNvPicPr>
          <p:nvPr/>
        </p:nvPicPr>
        <p:blipFill>
          <a:blip r:embed="rId6" cstate="print"/>
          <a:stretch>
            <a:fillRect/>
          </a:stretch>
        </p:blipFill>
        <p:spPr>
          <a:xfrm>
            <a:off x="3778249" y="3756919"/>
            <a:ext cx="638764" cy="522625"/>
          </a:xfrm>
          <a:prstGeom prst="rect">
            <a:avLst/>
          </a:prstGeom>
        </p:spPr>
      </p:pic>
      <p:pic>
        <p:nvPicPr>
          <p:cNvPr id="56" name="图片 55" descr="核心路由器.png"/>
          <p:cNvPicPr>
            <a:picLocks noChangeAspect="1"/>
          </p:cNvPicPr>
          <p:nvPr/>
        </p:nvPicPr>
        <p:blipFill>
          <a:blip r:embed="rId7" cstate="print"/>
          <a:stretch>
            <a:fillRect/>
          </a:stretch>
        </p:blipFill>
        <p:spPr>
          <a:xfrm>
            <a:off x="5209589" y="3688526"/>
            <a:ext cx="672692" cy="550384"/>
          </a:xfrm>
          <a:prstGeom prst="rect">
            <a:avLst/>
          </a:prstGeom>
        </p:spPr>
      </p:pic>
      <p:pic>
        <p:nvPicPr>
          <p:cNvPr id="57" name="图片 56" descr="多媒体软终端.png"/>
          <p:cNvPicPr>
            <a:picLocks noChangeAspect="1"/>
          </p:cNvPicPr>
          <p:nvPr/>
        </p:nvPicPr>
        <p:blipFill>
          <a:blip r:embed="rId3" cstate="print"/>
          <a:stretch>
            <a:fillRect/>
          </a:stretch>
        </p:blipFill>
        <p:spPr>
          <a:xfrm>
            <a:off x="9346430" y="2909874"/>
            <a:ext cx="766768" cy="587312"/>
          </a:xfrm>
          <a:prstGeom prst="rect">
            <a:avLst/>
          </a:prstGeom>
        </p:spPr>
      </p:pic>
      <p:pic>
        <p:nvPicPr>
          <p:cNvPr id="58" name="图片 57" descr="电话.png"/>
          <p:cNvPicPr>
            <a:picLocks noChangeAspect="1"/>
          </p:cNvPicPr>
          <p:nvPr/>
        </p:nvPicPr>
        <p:blipFill>
          <a:blip r:embed="rId4" cstate="print"/>
          <a:stretch>
            <a:fillRect/>
          </a:stretch>
        </p:blipFill>
        <p:spPr>
          <a:xfrm>
            <a:off x="9395052" y="3656165"/>
            <a:ext cx="595538" cy="540926"/>
          </a:xfrm>
          <a:prstGeom prst="rect">
            <a:avLst/>
          </a:prstGeom>
        </p:spPr>
      </p:pic>
      <p:pic>
        <p:nvPicPr>
          <p:cNvPr id="59" name="图片 58" descr="PC.png"/>
          <p:cNvPicPr>
            <a:picLocks noChangeAspect="1"/>
          </p:cNvPicPr>
          <p:nvPr/>
        </p:nvPicPr>
        <p:blipFill>
          <a:blip r:embed="rId5" cstate="print"/>
          <a:stretch>
            <a:fillRect/>
          </a:stretch>
        </p:blipFill>
        <p:spPr>
          <a:xfrm>
            <a:off x="9357200" y="4508981"/>
            <a:ext cx="669734" cy="514355"/>
          </a:xfrm>
          <a:prstGeom prst="rect">
            <a:avLst/>
          </a:prstGeom>
        </p:spPr>
      </p:pic>
      <p:pic>
        <p:nvPicPr>
          <p:cNvPr id="60" name="图片 59" descr="接入交换机.png"/>
          <p:cNvPicPr>
            <a:picLocks noChangeAspect="1"/>
          </p:cNvPicPr>
          <p:nvPr/>
        </p:nvPicPr>
        <p:blipFill>
          <a:blip r:embed="rId6" cstate="print"/>
          <a:stretch>
            <a:fillRect/>
          </a:stretch>
        </p:blipFill>
        <p:spPr>
          <a:xfrm>
            <a:off x="7886666" y="3692870"/>
            <a:ext cx="638764" cy="522625"/>
          </a:xfrm>
          <a:prstGeom prst="rect">
            <a:avLst/>
          </a:prstGeom>
        </p:spPr>
      </p:pic>
      <p:pic>
        <p:nvPicPr>
          <p:cNvPr id="65" name="图片 64" descr="核心路由器.png"/>
          <p:cNvPicPr>
            <a:picLocks noChangeAspect="1"/>
          </p:cNvPicPr>
          <p:nvPr/>
        </p:nvPicPr>
        <p:blipFill>
          <a:blip r:embed="rId7" cstate="print"/>
          <a:stretch>
            <a:fillRect/>
          </a:stretch>
        </p:blipFill>
        <p:spPr>
          <a:xfrm>
            <a:off x="6666805" y="3697126"/>
            <a:ext cx="672692" cy="550384"/>
          </a:xfrm>
          <a:prstGeom prst="rect">
            <a:avLst/>
          </a:prstGeom>
        </p:spPr>
      </p:pic>
    </p:spTree>
    <p:extLst>
      <p:ext uri="{BB962C8B-B14F-4D97-AF65-F5344CB8AC3E}">
        <p14:creationId xmlns:p14="http://schemas.microsoft.com/office/powerpoint/2010/main" val="7412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par>
                                <p:cTn id="12" presetID="22" presetClass="entr" presetSubtype="8" fill="hold" nodeType="with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left)">
                                      <p:cBhvr>
                                        <p:cTn id="14" dur="500"/>
                                        <p:tgtEl>
                                          <p:spTgt spid="64"/>
                                        </p:tgtEl>
                                      </p:cBhvr>
                                    </p:animEffect>
                                  </p:childTnLst>
                                </p:cTn>
                              </p:par>
                              <p:par>
                                <p:cTn id="15" presetID="22" presetClass="entr" presetSubtype="8"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down)">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5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三种服务模型对比</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276151497"/>
              </p:ext>
            </p:extLst>
          </p:nvPr>
        </p:nvGraphicFramePr>
        <p:xfrm>
          <a:off x="2085596" y="1700809"/>
          <a:ext cx="7848872" cy="4256645"/>
        </p:xfrm>
        <a:graphic>
          <a:graphicData uri="http://schemas.openxmlformats.org/drawingml/2006/table">
            <a:tbl>
              <a:tblPr firstRow="1" bandRow="1"/>
              <a:tblGrid>
                <a:gridCol w="1442145">
                  <a:extLst>
                    <a:ext uri="{9D8B030D-6E8A-4147-A177-3AD203B41FA5}">
                      <a16:colId xmlns:a16="http://schemas.microsoft.com/office/drawing/2014/main" val="20000"/>
                    </a:ext>
                  </a:extLst>
                </a:gridCol>
                <a:gridCol w="3093636">
                  <a:extLst>
                    <a:ext uri="{9D8B030D-6E8A-4147-A177-3AD203B41FA5}">
                      <a16:colId xmlns:a16="http://schemas.microsoft.com/office/drawing/2014/main" val="20001"/>
                    </a:ext>
                  </a:extLst>
                </a:gridCol>
                <a:gridCol w="3313091">
                  <a:extLst>
                    <a:ext uri="{9D8B030D-6E8A-4147-A177-3AD203B41FA5}">
                      <a16:colId xmlns:a16="http://schemas.microsoft.com/office/drawing/2014/main" val="20002"/>
                    </a:ext>
                  </a:extLst>
                </a:gridCol>
              </a:tblGrid>
              <a:tr h="574783">
                <a:tc>
                  <a:txBody>
                    <a:bodyPr/>
                    <a:lstStyle/>
                    <a:p>
                      <a:pPr algn="ctr"/>
                      <a:endParaRPr lang="zh-CN" altLang="en-US" sz="2200" b="1" kern="1200" dirty="0">
                        <a:solidFill>
                          <a:schemeClr val="tx1"/>
                        </a:solidFill>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200" b="1" dirty="0">
                          <a:latin typeface="+mn-ea"/>
                          <a:ea typeface="+mn-ea"/>
                        </a:rPr>
                        <a:t>优点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200" b="1" dirty="0">
                          <a:latin typeface="+mn-ea"/>
                          <a:ea typeface="+mn-ea"/>
                        </a:rPr>
                        <a:t>缺点</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06074">
                <a:tc>
                  <a:txBody>
                    <a:bodyPr/>
                    <a:lstStyle/>
                    <a:p>
                      <a:pPr marL="0" algn="ctr" defTabSz="914400" rtl="0" eaLnBrk="1" latinLnBrk="0" hangingPunct="1"/>
                      <a:r>
                        <a:rPr lang="zh-CN" altLang="en-US" sz="2200" dirty="0">
                          <a:latin typeface="+mn-ea"/>
                          <a:ea typeface="+mn-ea"/>
                        </a:rPr>
                        <a:t>尽力而为服务模型</a:t>
                      </a:r>
                      <a:endParaRPr lang="zh-CN" altLang="en-US" sz="2200" b="1" kern="1200" dirty="0">
                        <a:solidFill>
                          <a:srgbClr val="FF0000"/>
                        </a:solidFill>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000" dirty="0">
                          <a:latin typeface="+mn-ea"/>
                          <a:ea typeface="+mn-ea"/>
                        </a:rPr>
                        <a:t>实现机制简单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000" dirty="0">
                          <a:latin typeface="+mn-ea"/>
                          <a:ea typeface="+mn-ea"/>
                        </a:rPr>
                        <a:t>对不同业务流不能进行区分对待</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265148">
                <a:tc>
                  <a:txBody>
                    <a:bodyPr/>
                    <a:lstStyle/>
                    <a:p>
                      <a:pPr marL="0" algn="ctr" defTabSz="914400" rtl="0" eaLnBrk="1" latinLnBrk="0" hangingPunct="1"/>
                      <a:r>
                        <a:rPr lang="zh-CN" altLang="en-US" sz="2200" dirty="0">
                          <a:latin typeface="+mn-ea"/>
                          <a:ea typeface="+mn-ea"/>
                        </a:rPr>
                        <a:t>综合服务模型</a:t>
                      </a:r>
                      <a:endParaRPr lang="zh-CN" altLang="en-US" sz="2200" b="1" kern="1200" dirty="0">
                        <a:solidFill>
                          <a:srgbClr val="FF0000"/>
                        </a:solidFill>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kern="0" dirty="0">
                          <a:latin typeface="+mn-ea"/>
                          <a:ea typeface="+mn-ea"/>
                        </a:rPr>
                        <a:t>可提供端到端</a:t>
                      </a:r>
                      <a:r>
                        <a:rPr lang="en-US" altLang="zh-CN" sz="2000" kern="0" dirty="0" err="1">
                          <a:latin typeface="+mn-ea"/>
                          <a:ea typeface="+mn-ea"/>
                        </a:rPr>
                        <a:t>QoS</a:t>
                      </a:r>
                      <a:r>
                        <a:rPr lang="zh-CN" altLang="en-US" sz="2000" kern="0" dirty="0">
                          <a:latin typeface="+mn-ea"/>
                          <a:ea typeface="+mn-ea"/>
                        </a:rPr>
                        <a:t>服务，并保证带宽、延迟</a:t>
                      </a:r>
                      <a:endParaRPr lang="en-US" altLang="zh-CN" sz="2000" kern="0" dirty="0">
                        <a:solidFill>
                          <a:srgbClr val="000000"/>
                        </a:solidFill>
                        <a:latin typeface="+mn-ea"/>
                        <a:ea typeface="+mn-ea"/>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mn-ea"/>
                          <a:ea typeface="+mn-ea"/>
                        </a:rPr>
                        <a:t>需要跟踪和记录每个数据流的状态，实现较复杂，且扩展性较差，带宽利用率较低</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43509">
                <a:tc>
                  <a:txBody>
                    <a:bodyPr/>
                    <a:lstStyle/>
                    <a:p>
                      <a:pPr marL="0" algn="ctr" defTabSz="914400" rtl="0" eaLnBrk="1" latinLnBrk="0" hangingPunct="1"/>
                      <a:r>
                        <a:rPr lang="zh-CN" altLang="en-US" sz="2200" dirty="0">
                          <a:latin typeface="+mn-ea"/>
                          <a:ea typeface="+mn-ea"/>
                        </a:rPr>
                        <a:t>区分服务模型</a:t>
                      </a:r>
                      <a:endParaRPr lang="zh-CN" altLang="en-US" sz="2200" b="1" kern="1200" dirty="0">
                        <a:solidFill>
                          <a:srgbClr val="FF0000"/>
                        </a:solidFill>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mn-ea"/>
                          <a:ea typeface="+mn-ea"/>
                        </a:rPr>
                        <a:t>不需跟踪每个数据流状态，资源占用少，扩展性较强；</a:t>
                      </a:r>
                    </a:p>
                    <a:p>
                      <a:pPr algn="l"/>
                      <a:r>
                        <a:rPr lang="zh-CN" altLang="en-US" sz="2000" dirty="0">
                          <a:latin typeface="+mn-ea"/>
                          <a:ea typeface="+mn-ea"/>
                        </a:rPr>
                        <a:t>且能实现对不同业务流提供不同的服务质量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zh-CN" altLang="en-US" sz="2000" dirty="0">
                          <a:latin typeface="+mn-ea"/>
                          <a:ea typeface="+mn-ea"/>
                        </a:rPr>
                        <a:t>需要在端到端每个节点都进行手工部署，对人员能力要求较高</a:t>
                      </a:r>
                      <a:endParaRPr lang="zh-CN" altLang="en-US" sz="2000" dirty="0">
                        <a:solidFill>
                          <a:schemeClr val="tx1"/>
                        </a:solidFill>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304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err="1"/>
              <a:t>QoS</a:t>
            </a:r>
            <a:r>
              <a:rPr lang="zh-CN" altLang="zh-CN" dirty="0"/>
              <a:t>服务模型</a:t>
            </a:r>
            <a:r>
              <a:rPr lang="zh-CN" altLang="en-US" dirty="0"/>
              <a:t>分为以下哪几种？（     ）</a:t>
            </a:r>
            <a:endParaRPr lang="en-US" altLang="zh-CN" dirty="0"/>
          </a:p>
          <a:p>
            <a:pPr marL="744537" lvl="1" indent="-342900">
              <a:buFont typeface="+mj-lt"/>
              <a:buAutoNum type="alphaUcPeriod"/>
            </a:pPr>
            <a:r>
              <a:rPr lang="zh-CN" altLang="en-US" dirty="0"/>
              <a:t>尽力而为的服务模型（</a:t>
            </a:r>
            <a:r>
              <a:rPr lang="en-US" altLang="zh-CN" dirty="0"/>
              <a:t>Best Effort Services Model</a:t>
            </a:r>
            <a:r>
              <a:rPr lang="zh-CN" altLang="en-US" dirty="0"/>
              <a:t>）</a:t>
            </a:r>
            <a:endParaRPr lang="en-US" altLang="zh-CN" dirty="0"/>
          </a:p>
          <a:p>
            <a:pPr marL="744537" lvl="1" indent="-342900">
              <a:buFont typeface="+mj-lt"/>
              <a:buAutoNum type="alphaUcPeriod"/>
            </a:pPr>
            <a:r>
              <a:rPr lang="zh-CN" altLang="en-US" dirty="0"/>
              <a:t>综合服务模型（</a:t>
            </a:r>
            <a:r>
              <a:rPr lang="en-US" altLang="zh-CN" dirty="0"/>
              <a:t>Integrated Services Model</a:t>
            </a:r>
            <a:r>
              <a:rPr lang="zh-CN" altLang="en-US" dirty="0"/>
              <a:t>）</a:t>
            </a:r>
            <a:endParaRPr lang="en-US" altLang="zh-CN" dirty="0"/>
          </a:p>
          <a:p>
            <a:pPr marL="744537" lvl="1" indent="-342900">
              <a:buFont typeface="+mj-lt"/>
              <a:buAutoNum type="alphaUcPeriod"/>
            </a:pPr>
            <a:r>
              <a:rPr lang="zh-CN" altLang="en-US" dirty="0"/>
              <a:t>区分服务模型（</a:t>
            </a:r>
            <a:r>
              <a:rPr lang="en-US" altLang="zh-CN" dirty="0"/>
              <a:t>Differentiated Services Model</a:t>
            </a:r>
            <a:r>
              <a:rPr lang="zh-CN" altLang="en-US" dirty="0"/>
              <a:t>）</a:t>
            </a:r>
            <a:endParaRPr lang="en-US" altLang="zh-CN" dirty="0"/>
          </a:p>
          <a:p>
            <a:r>
              <a:rPr lang="zh-CN" altLang="en-US" dirty="0"/>
              <a:t>影响网络通信质量的因素包括哪几种？（     ）</a:t>
            </a:r>
            <a:endParaRPr lang="en-US" altLang="zh-CN" dirty="0"/>
          </a:p>
        </p:txBody>
      </p:sp>
    </p:spTree>
    <p:extLst>
      <p:ext uri="{BB962C8B-B14F-4D97-AF65-F5344CB8AC3E}">
        <p14:creationId xmlns:p14="http://schemas.microsoft.com/office/powerpoint/2010/main" val="1842257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42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随着网络的不断发展，网络规模及流量类型的不断增加，使得互联网流量激增，产生网络拥塞，增加转发时延，严重时还会产生丢包，导致业务质量下降甚至不可用。所以，</a:t>
            </a:r>
            <a:r>
              <a:rPr lang="zh-CN" altLang="zh-CN" dirty="0"/>
              <a:t>要在</a:t>
            </a:r>
            <a:r>
              <a:rPr lang="en-US" altLang="zh-CN" dirty="0"/>
              <a:t>IP</a:t>
            </a:r>
            <a:r>
              <a:rPr lang="zh-CN" altLang="zh-CN" dirty="0"/>
              <a:t>网络上开展这些实时性业务，就必须解决网络拥塞问题</a:t>
            </a:r>
            <a:r>
              <a:rPr lang="zh-CN" altLang="en-US" dirty="0"/>
              <a:t>，而</a:t>
            </a:r>
            <a:r>
              <a:rPr lang="zh-CN" altLang="zh-CN" dirty="0"/>
              <a:t>解决网络拥塞的</a:t>
            </a:r>
            <a:r>
              <a:rPr lang="zh-CN" altLang="en-US" dirty="0"/>
              <a:t>最直接</a:t>
            </a:r>
            <a:r>
              <a:rPr lang="zh-CN" altLang="zh-CN" dirty="0"/>
              <a:t>的办法</a:t>
            </a:r>
            <a:r>
              <a:rPr lang="zh-CN" altLang="en-US" dirty="0"/>
              <a:t>就</a:t>
            </a:r>
            <a:r>
              <a:rPr lang="zh-CN" altLang="zh-CN" dirty="0"/>
              <a:t>是增加网络带宽</a:t>
            </a:r>
            <a:r>
              <a:rPr lang="zh-CN" altLang="en-US" dirty="0"/>
              <a:t>，</a:t>
            </a:r>
            <a:r>
              <a:rPr lang="zh-CN" altLang="zh-CN" dirty="0"/>
              <a:t>但从</a:t>
            </a:r>
            <a:r>
              <a:rPr lang="zh-CN" altLang="en-US" dirty="0"/>
              <a:t>网络的建设</a:t>
            </a:r>
            <a:r>
              <a:rPr lang="zh-CN" altLang="zh-CN" dirty="0"/>
              <a:t>成本考虑，这是不现实的</a:t>
            </a:r>
            <a:r>
              <a:rPr lang="zh-CN" altLang="en-US" dirty="0"/>
              <a:t>。</a:t>
            </a:r>
            <a:endParaRPr lang="en-US" altLang="zh-CN" dirty="0"/>
          </a:p>
          <a:p>
            <a:r>
              <a:rPr lang="en-US" altLang="zh-CN" dirty="0" err="1"/>
              <a:t>QoS</a:t>
            </a:r>
            <a:r>
              <a:rPr lang="zh-CN" altLang="en-US" dirty="0"/>
              <a:t>（</a:t>
            </a:r>
            <a:r>
              <a:rPr lang="en-US" altLang="zh-CN" dirty="0"/>
              <a:t>Quality of Service</a:t>
            </a:r>
            <a:r>
              <a:rPr lang="zh-CN" altLang="en-US" dirty="0"/>
              <a:t>）技术就是在这种背景下发展起来的。在带宽有限的情况下，该技术应用一个“有保证”的策略对网络流量进行管理，并实现不同的流量可以获得不同的优先服务。</a:t>
            </a:r>
          </a:p>
        </p:txBody>
      </p:sp>
    </p:spTree>
    <p:extLst>
      <p:ext uri="{BB962C8B-B14F-4D97-AF65-F5344CB8AC3E}">
        <p14:creationId xmlns:p14="http://schemas.microsoft.com/office/powerpoint/2010/main" val="205879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学完本课程后，您将能够：</a:t>
            </a:r>
            <a:endParaRPr lang="en-US" altLang="zh-CN" dirty="0"/>
          </a:p>
          <a:p>
            <a:pPr lvl="1"/>
            <a:r>
              <a:rPr lang="zh-CN" altLang="en-US" dirty="0"/>
              <a:t>了解影响</a:t>
            </a:r>
            <a:r>
              <a:rPr lang="en-US" altLang="zh-CN" dirty="0" err="1"/>
              <a:t>QoS</a:t>
            </a:r>
            <a:r>
              <a:rPr lang="zh-CN" altLang="en-US" dirty="0"/>
              <a:t>的主要因素</a:t>
            </a:r>
            <a:endParaRPr lang="en-US" altLang="zh-CN" dirty="0"/>
          </a:p>
          <a:p>
            <a:pPr lvl="1"/>
            <a:r>
              <a:rPr lang="zh-CN" altLang="en-US" dirty="0"/>
              <a:t>熟悉</a:t>
            </a:r>
            <a:r>
              <a:rPr lang="en-US" altLang="zh-CN" dirty="0" err="1"/>
              <a:t>QoS</a:t>
            </a:r>
            <a:r>
              <a:rPr lang="zh-CN" altLang="en-US" dirty="0"/>
              <a:t>的服务模型</a:t>
            </a:r>
            <a:endParaRPr lang="en-US" altLang="zh-CN" dirty="0"/>
          </a:p>
          <a:p>
            <a:pPr lvl="1"/>
            <a:r>
              <a:rPr lang="zh-CN" altLang="en-US" dirty="0"/>
              <a:t>掌握区分服务模型的实现过程</a:t>
            </a:r>
          </a:p>
        </p:txBody>
      </p:sp>
    </p:spTree>
    <p:extLst>
      <p:ext uri="{BB962C8B-B14F-4D97-AF65-F5344CB8AC3E}">
        <p14:creationId xmlns:p14="http://schemas.microsoft.com/office/powerpoint/2010/main" val="238053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a:t>传统网络通信的质量问题</a:t>
            </a:r>
            <a:endParaRPr lang="en-US" altLang="zh-CN"/>
          </a:p>
          <a:p>
            <a:r>
              <a:rPr lang="zh-CN" altLang="en-US"/>
              <a:t>影响网络通信质量的因素</a:t>
            </a:r>
            <a:endParaRPr lang="en-US" altLang="zh-CN"/>
          </a:p>
          <a:p>
            <a:r>
              <a:rPr lang="zh-CN" altLang="en-US"/>
              <a:t>改善网络通信质量的方案</a:t>
            </a:r>
            <a:endParaRPr lang="zh-CN" altLang="en-US" dirty="0"/>
          </a:p>
        </p:txBody>
      </p:sp>
    </p:spTree>
    <p:extLst>
      <p:ext uri="{BB962C8B-B14F-4D97-AF65-F5344CB8AC3E}">
        <p14:creationId xmlns:p14="http://schemas.microsoft.com/office/powerpoint/2010/main" val="78674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bwMode="auto">
          <a:xfrm>
            <a:off x="7595675" y="1664804"/>
            <a:ext cx="2856810" cy="2335136"/>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38" name="圆角矩形 37"/>
          <p:cNvSpPr/>
          <p:nvPr/>
        </p:nvSpPr>
        <p:spPr bwMode="auto">
          <a:xfrm>
            <a:off x="1953506" y="1623782"/>
            <a:ext cx="2765278" cy="2394393"/>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3" name="标题 2"/>
          <p:cNvSpPr>
            <a:spLocks noGrp="1"/>
          </p:cNvSpPr>
          <p:nvPr>
            <p:ph type="title"/>
          </p:nvPr>
        </p:nvSpPr>
        <p:spPr/>
        <p:txBody>
          <a:bodyPr/>
          <a:lstStyle/>
          <a:p>
            <a:r>
              <a:rPr lang="zh-CN" altLang="en-US"/>
              <a:t>传统端到端网络通信存在的问题</a:t>
            </a:r>
            <a:endParaRPr lang="zh-CN" altLang="en-US" dirty="0"/>
          </a:p>
        </p:txBody>
      </p:sp>
      <p:sp>
        <p:nvSpPr>
          <p:cNvPr id="8" name="文本占位符 3"/>
          <p:cNvSpPr>
            <a:spLocks noGrp="1"/>
          </p:cNvSpPr>
          <p:nvPr>
            <p:ph type="body" sz="quarter" idx="10"/>
          </p:nvPr>
        </p:nvSpPr>
        <p:spPr>
          <a:xfrm>
            <a:off x="912285" y="4334062"/>
            <a:ext cx="10560048" cy="2047688"/>
          </a:xfrm>
        </p:spPr>
        <p:txBody>
          <a:bodyPr/>
          <a:lstStyle/>
          <a:p>
            <a:r>
              <a:rPr lang="zh-CN" altLang="en-US" dirty="0"/>
              <a:t>传统的网络设备在处理报文转发时，会依据先到达的报文优先被转发的机制进行处理，所以这样就会导致当网络发生拥塞时，一些关键业务的通信质量就得不到保障（如语音延迟、视频卡顿、关键业务无法通信等），进而影响到客户体验。</a:t>
            </a:r>
            <a:endParaRPr lang="en-US" altLang="zh-CN" dirty="0"/>
          </a:p>
        </p:txBody>
      </p:sp>
      <p:sp>
        <p:nvSpPr>
          <p:cNvPr id="10" name="Line 3"/>
          <p:cNvSpPr>
            <a:spLocks noChangeShapeType="1"/>
          </p:cNvSpPr>
          <p:nvPr/>
        </p:nvSpPr>
        <p:spPr bwMode="auto">
          <a:xfrm flipV="1">
            <a:off x="4799856" y="1952836"/>
            <a:ext cx="1044116" cy="1008112"/>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11" name="Line 3"/>
          <p:cNvSpPr>
            <a:spLocks noChangeShapeType="1"/>
          </p:cNvSpPr>
          <p:nvPr/>
        </p:nvSpPr>
        <p:spPr bwMode="auto">
          <a:xfrm>
            <a:off x="6528048" y="1952836"/>
            <a:ext cx="1044116" cy="1008112"/>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12" name="Line 3"/>
          <p:cNvSpPr>
            <a:spLocks noChangeShapeType="1"/>
          </p:cNvSpPr>
          <p:nvPr/>
        </p:nvSpPr>
        <p:spPr bwMode="auto">
          <a:xfrm flipV="1">
            <a:off x="2664181" y="3032955"/>
            <a:ext cx="863547" cy="342371"/>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13" name="Line 3"/>
          <p:cNvSpPr>
            <a:spLocks noChangeShapeType="1"/>
          </p:cNvSpPr>
          <p:nvPr/>
        </p:nvSpPr>
        <p:spPr bwMode="auto">
          <a:xfrm>
            <a:off x="2597276" y="2696718"/>
            <a:ext cx="864991" cy="271875"/>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15" name="Line 3"/>
          <p:cNvSpPr>
            <a:spLocks noChangeShapeType="1"/>
          </p:cNvSpPr>
          <p:nvPr/>
        </p:nvSpPr>
        <p:spPr bwMode="auto">
          <a:xfrm>
            <a:off x="2556402" y="1963211"/>
            <a:ext cx="826768" cy="817707"/>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16" name="Line 3"/>
          <p:cNvSpPr>
            <a:spLocks noChangeShapeType="1"/>
          </p:cNvSpPr>
          <p:nvPr/>
        </p:nvSpPr>
        <p:spPr bwMode="auto">
          <a:xfrm flipH="1" flipV="1">
            <a:off x="8760296" y="2996952"/>
            <a:ext cx="924547" cy="32227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24" name="Line 3"/>
          <p:cNvSpPr>
            <a:spLocks noChangeShapeType="1"/>
          </p:cNvSpPr>
          <p:nvPr/>
        </p:nvSpPr>
        <p:spPr bwMode="auto">
          <a:xfrm flipH="1">
            <a:off x="8929331" y="2200456"/>
            <a:ext cx="679063" cy="524323"/>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25" name="Line 3"/>
          <p:cNvSpPr>
            <a:spLocks noChangeShapeType="1"/>
          </p:cNvSpPr>
          <p:nvPr/>
        </p:nvSpPr>
        <p:spPr bwMode="auto">
          <a:xfrm flipH="1">
            <a:off x="8652284" y="2780918"/>
            <a:ext cx="1032559" cy="216034"/>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56" name="文本框 55"/>
          <p:cNvSpPr txBox="1"/>
          <p:nvPr/>
        </p:nvSpPr>
        <p:spPr bwMode="auto">
          <a:xfrm>
            <a:off x="8436260" y="3690920"/>
            <a:ext cx="122413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ln w="0"/>
                <a:latin typeface="+mn-lt"/>
                <a:ea typeface="+mn-ea"/>
                <a:cs typeface="Arial" pitchFamily="34" charset="0"/>
              </a:rPr>
              <a:t>公司总部</a:t>
            </a:r>
          </a:p>
        </p:txBody>
      </p:sp>
      <p:sp>
        <p:nvSpPr>
          <p:cNvPr id="57" name="文本框 56"/>
          <p:cNvSpPr txBox="1"/>
          <p:nvPr/>
        </p:nvSpPr>
        <p:spPr bwMode="auto">
          <a:xfrm>
            <a:off x="2806048" y="3703186"/>
            <a:ext cx="122413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ln w="0"/>
                <a:latin typeface="+mn-lt"/>
                <a:ea typeface="+mn-ea"/>
                <a:cs typeface="Arial" pitchFamily="34" charset="0"/>
              </a:rPr>
              <a:t>公司分部</a:t>
            </a:r>
          </a:p>
        </p:txBody>
      </p:sp>
      <p:sp>
        <p:nvSpPr>
          <p:cNvPr id="68" name="文本框 67"/>
          <p:cNvSpPr txBox="1"/>
          <p:nvPr/>
        </p:nvSpPr>
        <p:spPr bwMode="auto">
          <a:xfrm>
            <a:off x="3878420" y="3212976"/>
            <a:ext cx="1749529"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990000"/>
                </a:solidFill>
                <a:latin typeface="+mn-lt"/>
                <a:ea typeface="+mn-ea"/>
                <a:cs typeface="Arial" pitchFamily="34" charset="0"/>
              </a:rPr>
              <a:t>数据流</a:t>
            </a:r>
            <a:r>
              <a:rPr lang="en-US" altLang="zh-CN" sz="1200" b="1" dirty="0">
                <a:solidFill>
                  <a:srgbClr val="990000"/>
                </a:solidFill>
                <a:latin typeface="+mn-ea"/>
                <a:ea typeface="+mn-ea"/>
                <a:cs typeface="Arial" pitchFamily="34" charset="0"/>
              </a:rPr>
              <a:t>10Mbps</a:t>
            </a:r>
            <a:endParaRPr lang="zh-CN" altLang="en-US" sz="1200" b="1" dirty="0">
              <a:solidFill>
                <a:srgbClr val="990000"/>
              </a:solidFill>
              <a:latin typeface="+mn-ea"/>
              <a:ea typeface="+mn-ea"/>
              <a:cs typeface="Arial" pitchFamily="34" charset="0"/>
            </a:endParaRPr>
          </a:p>
        </p:txBody>
      </p:sp>
      <p:sp>
        <p:nvSpPr>
          <p:cNvPr id="69" name="文本框 68"/>
          <p:cNvSpPr txBox="1"/>
          <p:nvPr/>
        </p:nvSpPr>
        <p:spPr bwMode="auto">
          <a:xfrm rot="18910099">
            <a:off x="4793968" y="2265442"/>
            <a:ext cx="708462"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latin typeface="+mn-ea"/>
                <a:ea typeface="+mn-ea"/>
                <a:cs typeface="Arial" pitchFamily="34" charset="0"/>
              </a:rPr>
              <a:t>2Mbps</a:t>
            </a:r>
            <a:endParaRPr lang="zh-CN" altLang="en-US" sz="1200" dirty="0">
              <a:solidFill>
                <a:srgbClr val="000000"/>
              </a:solidFill>
              <a:latin typeface="+mn-ea"/>
              <a:ea typeface="+mn-ea"/>
              <a:cs typeface="Arial" pitchFamily="34" charset="0"/>
            </a:endParaRPr>
          </a:p>
        </p:txBody>
      </p:sp>
      <p:sp>
        <p:nvSpPr>
          <p:cNvPr id="105" name="文本框 104"/>
          <p:cNvSpPr txBox="1"/>
          <p:nvPr/>
        </p:nvSpPr>
        <p:spPr bwMode="auto">
          <a:xfrm>
            <a:off x="4930246" y="2780929"/>
            <a:ext cx="375038" cy="27022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100" dirty="0">
                <a:solidFill>
                  <a:srgbClr val="000000"/>
                </a:solidFill>
                <a:latin typeface="+mn-ea"/>
                <a:ea typeface="+mn-ea"/>
                <a:cs typeface="Arial" pitchFamily="34" charset="0"/>
              </a:rPr>
              <a:t>E1</a:t>
            </a:r>
            <a:endParaRPr lang="zh-CN" altLang="en-US" sz="1100" dirty="0">
              <a:solidFill>
                <a:srgbClr val="000000"/>
              </a:solidFill>
              <a:latin typeface="+mn-ea"/>
              <a:ea typeface="+mn-ea"/>
              <a:cs typeface="Arial" pitchFamily="34" charset="0"/>
            </a:endParaRPr>
          </a:p>
        </p:txBody>
      </p:sp>
      <p:sp>
        <p:nvSpPr>
          <p:cNvPr id="106" name="文本框 105"/>
          <p:cNvSpPr txBox="1"/>
          <p:nvPr/>
        </p:nvSpPr>
        <p:spPr bwMode="auto">
          <a:xfrm>
            <a:off x="7066737" y="2780929"/>
            <a:ext cx="375038" cy="27022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100" dirty="0">
                <a:solidFill>
                  <a:srgbClr val="000000"/>
                </a:solidFill>
                <a:latin typeface="+mn-ea"/>
                <a:ea typeface="+mn-ea"/>
                <a:cs typeface="Arial" pitchFamily="34" charset="0"/>
              </a:rPr>
              <a:t>E1</a:t>
            </a:r>
            <a:endParaRPr lang="zh-CN" altLang="en-US" sz="1100" dirty="0">
              <a:solidFill>
                <a:srgbClr val="000000"/>
              </a:solidFill>
              <a:latin typeface="+mn-ea"/>
              <a:ea typeface="+mn-ea"/>
              <a:cs typeface="Arial" pitchFamily="34" charset="0"/>
            </a:endParaRPr>
          </a:p>
        </p:txBody>
      </p:sp>
      <p:sp>
        <p:nvSpPr>
          <p:cNvPr id="107" name="文本框 106"/>
          <p:cNvSpPr txBox="1"/>
          <p:nvPr/>
        </p:nvSpPr>
        <p:spPr bwMode="auto">
          <a:xfrm rot="2652564">
            <a:off x="6883905" y="2328498"/>
            <a:ext cx="708462"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latin typeface="+mn-ea"/>
                <a:ea typeface="+mn-ea"/>
                <a:cs typeface="Arial" pitchFamily="34" charset="0"/>
              </a:rPr>
              <a:t>2Mbps</a:t>
            </a:r>
            <a:endParaRPr lang="zh-CN" altLang="en-US" sz="1200" dirty="0">
              <a:solidFill>
                <a:srgbClr val="000000"/>
              </a:solidFill>
              <a:latin typeface="+mn-ea"/>
              <a:ea typeface="+mn-ea"/>
              <a:cs typeface="Arial" pitchFamily="34" charset="0"/>
            </a:endParaRPr>
          </a:p>
        </p:txBody>
      </p:sp>
      <p:sp>
        <p:nvSpPr>
          <p:cNvPr id="109" name="Line 3"/>
          <p:cNvSpPr>
            <a:spLocks noChangeShapeType="1"/>
          </p:cNvSpPr>
          <p:nvPr/>
        </p:nvSpPr>
        <p:spPr bwMode="auto">
          <a:xfrm flipV="1">
            <a:off x="3575720" y="2960948"/>
            <a:ext cx="1080120"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111" name="Line 3"/>
          <p:cNvSpPr>
            <a:spLocks noChangeShapeType="1"/>
          </p:cNvSpPr>
          <p:nvPr/>
        </p:nvSpPr>
        <p:spPr bwMode="auto">
          <a:xfrm>
            <a:off x="7572164" y="2960948"/>
            <a:ext cx="1044116" cy="0"/>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zh-CN" altLang="en-US" sz="1800" kern="0" dirty="0">
              <a:solidFill>
                <a:srgbClr val="000000"/>
              </a:solidFill>
            </a:endParaRPr>
          </a:p>
        </p:txBody>
      </p:sp>
      <p:sp>
        <p:nvSpPr>
          <p:cNvPr id="41" name="文本框 40"/>
          <p:cNvSpPr txBox="1"/>
          <p:nvPr/>
        </p:nvSpPr>
        <p:spPr bwMode="auto">
          <a:xfrm>
            <a:off x="3718198" y="2662782"/>
            <a:ext cx="798230" cy="285614"/>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200" dirty="0">
                <a:solidFill>
                  <a:srgbClr val="000000"/>
                </a:solidFill>
                <a:latin typeface="+mn-ea"/>
                <a:ea typeface="+mn-ea"/>
                <a:cs typeface="Arial" pitchFamily="34" charset="0"/>
              </a:rPr>
              <a:t>10Mbps</a:t>
            </a:r>
            <a:endParaRPr lang="zh-CN" altLang="en-US" sz="1200" dirty="0">
              <a:solidFill>
                <a:srgbClr val="000000"/>
              </a:solidFill>
              <a:latin typeface="+mn-ea"/>
              <a:ea typeface="+mn-ea"/>
              <a:cs typeface="Arial" pitchFamily="34" charset="0"/>
            </a:endParaRPr>
          </a:p>
        </p:txBody>
      </p:sp>
      <p:sp>
        <p:nvSpPr>
          <p:cNvPr id="43" name="AutoShape 21"/>
          <p:cNvSpPr>
            <a:spLocks noChangeArrowheads="1"/>
          </p:cNvSpPr>
          <p:nvPr/>
        </p:nvSpPr>
        <p:spPr bwMode="auto">
          <a:xfrm>
            <a:off x="3899756" y="2204180"/>
            <a:ext cx="806414" cy="367835"/>
          </a:xfrm>
          <a:prstGeom prst="wedgeRectCallout">
            <a:avLst>
              <a:gd name="adj1" fmla="val 70530"/>
              <a:gd name="adj2" fmla="val 89852"/>
            </a:avLst>
          </a:prstGeom>
          <a:noFill/>
          <a:ln w="3175" algn="ctr">
            <a:solidFill>
              <a:srgbClr val="999999"/>
            </a:solidFill>
            <a:miter lim="800000"/>
            <a:headEnd/>
            <a:tailEnd/>
          </a:ln>
        </p:spPr>
        <p:txBody>
          <a:bodyPr lIns="0" tIns="0" rIns="0" bIns="0" anchor="ctr" anchorCtr="1"/>
          <a:lstStyle/>
          <a:p>
            <a:pPr fontAlgn="base">
              <a:spcBef>
                <a:spcPts val="0"/>
              </a:spcBef>
              <a:buSzPct val="80000"/>
            </a:pPr>
            <a:r>
              <a:rPr lang="zh-CN" altLang="en-US" sz="1600" b="1" dirty="0">
                <a:solidFill>
                  <a:srgbClr val="C00000"/>
                </a:solidFill>
                <a:latin typeface="+mn-ea"/>
                <a:ea typeface="+mn-ea"/>
              </a:rPr>
              <a:t>阻塞点</a:t>
            </a:r>
          </a:p>
        </p:txBody>
      </p:sp>
      <p:pic>
        <p:nvPicPr>
          <p:cNvPr id="42" name="图片 41" descr="多媒体软终端.png"/>
          <p:cNvPicPr>
            <a:picLocks noChangeAspect="1"/>
          </p:cNvPicPr>
          <p:nvPr/>
        </p:nvPicPr>
        <p:blipFill>
          <a:blip r:embed="rId3" cstate="print"/>
          <a:stretch>
            <a:fillRect/>
          </a:stretch>
        </p:blipFill>
        <p:spPr>
          <a:xfrm>
            <a:off x="2112721" y="1727564"/>
            <a:ext cx="540500" cy="414000"/>
          </a:xfrm>
          <a:prstGeom prst="rect">
            <a:avLst/>
          </a:prstGeom>
        </p:spPr>
      </p:pic>
      <p:pic>
        <p:nvPicPr>
          <p:cNvPr id="45" name="图片 44" descr="电话.png"/>
          <p:cNvPicPr>
            <a:picLocks noChangeAspect="1"/>
          </p:cNvPicPr>
          <p:nvPr/>
        </p:nvPicPr>
        <p:blipFill>
          <a:blip r:embed="rId4" cstate="print"/>
          <a:stretch>
            <a:fillRect/>
          </a:stretch>
        </p:blipFill>
        <p:spPr>
          <a:xfrm>
            <a:off x="2148236" y="2445918"/>
            <a:ext cx="483542" cy="439200"/>
          </a:xfrm>
          <a:prstGeom prst="rect">
            <a:avLst/>
          </a:prstGeom>
        </p:spPr>
      </p:pic>
      <p:pic>
        <p:nvPicPr>
          <p:cNvPr id="46" name="图片 45" descr="PC.png"/>
          <p:cNvPicPr>
            <a:picLocks noChangeAspect="1"/>
          </p:cNvPicPr>
          <p:nvPr/>
        </p:nvPicPr>
        <p:blipFill>
          <a:blip r:embed="rId5" cstate="print"/>
          <a:stretch>
            <a:fillRect/>
          </a:stretch>
        </p:blipFill>
        <p:spPr>
          <a:xfrm>
            <a:off x="2140675" y="3157371"/>
            <a:ext cx="539063" cy="414000"/>
          </a:xfrm>
          <a:prstGeom prst="rect">
            <a:avLst/>
          </a:prstGeom>
        </p:spPr>
      </p:pic>
      <p:pic>
        <p:nvPicPr>
          <p:cNvPr id="47" name="图片 46" descr="核心路由器.png"/>
          <p:cNvPicPr>
            <a:picLocks noChangeAspect="1"/>
          </p:cNvPicPr>
          <p:nvPr/>
        </p:nvPicPr>
        <p:blipFill>
          <a:blip r:embed="rId6" cstate="print"/>
          <a:stretch>
            <a:fillRect/>
          </a:stretch>
        </p:blipFill>
        <p:spPr>
          <a:xfrm>
            <a:off x="4489320" y="2758745"/>
            <a:ext cx="515839" cy="422050"/>
          </a:xfrm>
          <a:prstGeom prst="rect">
            <a:avLst/>
          </a:prstGeom>
        </p:spPr>
      </p:pic>
      <p:pic>
        <p:nvPicPr>
          <p:cNvPr id="48" name="图片 47" descr="接入交换机.png"/>
          <p:cNvPicPr>
            <a:picLocks noChangeAspect="1"/>
          </p:cNvPicPr>
          <p:nvPr/>
        </p:nvPicPr>
        <p:blipFill>
          <a:blip r:embed="rId7" cstate="print"/>
          <a:stretch>
            <a:fillRect/>
          </a:stretch>
        </p:blipFill>
        <p:spPr>
          <a:xfrm>
            <a:off x="3221801" y="2696718"/>
            <a:ext cx="540000" cy="441818"/>
          </a:xfrm>
          <a:prstGeom prst="rect">
            <a:avLst/>
          </a:prstGeom>
        </p:spPr>
      </p:pic>
      <p:pic>
        <p:nvPicPr>
          <p:cNvPr id="50" name="图片 49" descr="多媒体软终端.png"/>
          <p:cNvPicPr>
            <a:picLocks noChangeAspect="1"/>
          </p:cNvPicPr>
          <p:nvPr/>
        </p:nvPicPr>
        <p:blipFill>
          <a:blip r:embed="rId3" cstate="print"/>
          <a:stretch>
            <a:fillRect/>
          </a:stretch>
        </p:blipFill>
        <p:spPr>
          <a:xfrm>
            <a:off x="9601297" y="1900047"/>
            <a:ext cx="540500" cy="414000"/>
          </a:xfrm>
          <a:prstGeom prst="rect">
            <a:avLst/>
          </a:prstGeom>
        </p:spPr>
      </p:pic>
      <p:pic>
        <p:nvPicPr>
          <p:cNvPr id="51" name="图片 50" descr="电话.png"/>
          <p:cNvPicPr>
            <a:picLocks noChangeAspect="1"/>
          </p:cNvPicPr>
          <p:nvPr/>
        </p:nvPicPr>
        <p:blipFill>
          <a:blip r:embed="rId4" cstate="print"/>
          <a:stretch>
            <a:fillRect/>
          </a:stretch>
        </p:blipFill>
        <p:spPr>
          <a:xfrm>
            <a:off x="9675299" y="2523065"/>
            <a:ext cx="483542" cy="439200"/>
          </a:xfrm>
          <a:prstGeom prst="rect">
            <a:avLst/>
          </a:prstGeom>
        </p:spPr>
      </p:pic>
      <p:pic>
        <p:nvPicPr>
          <p:cNvPr id="53" name="图片 52" descr="PC.png"/>
          <p:cNvPicPr>
            <a:picLocks noChangeAspect="1"/>
          </p:cNvPicPr>
          <p:nvPr/>
        </p:nvPicPr>
        <p:blipFill>
          <a:blip r:embed="rId5" cstate="print"/>
          <a:stretch>
            <a:fillRect/>
          </a:stretch>
        </p:blipFill>
        <p:spPr>
          <a:xfrm>
            <a:off x="9673887" y="3204920"/>
            <a:ext cx="539063" cy="414000"/>
          </a:xfrm>
          <a:prstGeom prst="rect">
            <a:avLst/>
          </a:prstGeom>
        </p:spPr>
      </p:pic>
      <p:pic>
        <p:nvPicPr>
          <p:cNvPr id="54" name="图片 53" descr="接入交换机.png"/>
          <p:cNvPicPr>
            <a:picLocks noChangeAspect="1"/>
          </p:cNvPicPr>
          <p:nvPr/>
        </p:nvPicPr>
        <p:blipFill>
          <a:blip r:embed="rId7" cstate="print"/>
          <a:stretch>
            <a:fillRect/>
          </a:stretch>
        </p:blipFill>
        <p:spPr>
          <a:xfrm>
            <a:off x="8510775" y="2724779"/>
            <a:ext cx="540000" cy="441818"/>
          </a:xfrm>
          <a:prstGeom prst="rect">
            <a:avLst/>
          </a:prstGeom>
        </p:spPr>
      </p:pic>
      <p:pic>
        <p:nvPicPr>
          <p:cNvPr id="55" name="图片 54" descr="核心路由器.png"/>
          <p:cNvPicPr>
            <a:picLocks noChangeAspect="1"/>
          </p:cNvPicPr>
          <p:nvPr/>
        </p:nvPicPr>
        <p:blipFill>
          <a:blip r:embed="rId6" cstate="print"/>
          <a:stretch>
            <a:fillRect/>
          </a:stretch>
        </p:blipFill>
        <p:spPr>
          <a:xfrm>
            <a:off x="7437316" y="2764744"/>
            <a:ext cx="515839" cy="422050"/>
          </a:xfrm>
          <a:prstGeom prst="rect">
            <a:avLst/>
          </a:prstGeom>
        </p:spPr>
      </p:pic>
      <p:grpSp>
        <p:nvGrpSpPr>
          <p:cNvPr id="7" name="组合 6"/>
          <p:cNvGrpSpPr/>
          <p:nvPr/>
        </p:nvGrpSpPr>
        <p:grpSpPr>
          <a:xfrm>
            <a:off x="5384184" y="1395186"/>
            <a:ext cx="1577423" cy="990476"/>
            <a:chOff x="5384184" y="1395186"/>
            <a:chExt cx="1577423" cy="990476"/>
          </a:xfrm>
        </p:grpSpPr>
        <p:pic>
          <p:nvPicPr>
            <p:cNvPr id="49" name="图片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84184" y="1395186"/>
              <a:ext cx="1577423" cy="990476"/>
            </a:xfrm>
            <a:prstGeom prst="rect">
              <a:avLst/>
            </a:prstGeom>
          </p:spPr>
        </p:pic>
        <p:sp>
          <p:nvSpPr>
            <p:cNvPr id="2066" name="文本框 2065"/>
            <p:cNvSpPr txBox="1"/>
            <p:nvPr/>
          </p:nvSpPr>
          <p:spPr bwMode="auto">
            <a:xfrm>
              <a:off x="5708609" y="1711073"/>
              <a:ext cx="894410"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800" b="1" dirty="0">
                  <a:solidFill>
                    <a:srgbClr val="000000"/>
                  </a:solidFill>
                  <a:latin typeface="+mn-lt"/>
                  <a:ea typeface="+mn-ea"/>
                  <a:cs typeface="Arial" pitchFamily="34" charset="0"/>
                </a:rPr>
                <a:t>广域网</a:t>
              </a:r>
            </a:p>
          </p:txBody>
        </p:sp>
      </p:grpSp>
      <p:sp>
        <p:nvSpPr>
          <p:cNvPr id="44" name="任意多边形 43"/>
          <p:cNvSpPr/>
          <p:nvPr/>
        </p:nvSpPr>
        <p:spPr bwMode="auto">
          <a:xfrm>
            <a:off x="3444269" y="1963211"/>
            <a:ext cx="5395044" cy="1098162"/>
          </a:xfrm>
          <a:custGeom>
            <a:avLst/>
            <a:gdLst>
              <a:gd name="connsiteX0" fmla="*/ 0 w 1320800"/>
              <a:gd name="connsiteY0" fmla="*/ 0 h 2006600"/>
              <a:gd name="connsiteX1" fmla="*/ 228600 w 1320800"/>
              <a:gd name="connsiteY1" fmla="*/ 819150 h 2006600"/>
              <a:gd name="connsiteX2" fmla="*/ 1085850 w 1320800"/>
              <a:gd name="connsiteY2" fmla="*/ 1143000 h 2006600"/>
              <a:gd name="connsiteX3" fmla="*/ 1200150 w 1320800"/>
              <a:gd name="connsiteY3" fmla="*/ 1866900 h 2006600"/>
              <a:gd name="connsiteX4" fmla="*/ 361950 w 1320800"/>
              <a:gd name="connsiteY4" fmla="*/ 1981200 h 2006600"/>
              <a:gd name="connsiteX0" fmla="*/ 0 w 1320800"/>
              <a:gd name="connsiteY0" fmla="*/ 0 h 2006600"/>
              <a:gd name="connsiteX1" fmla="*/ 413048 w 1320800"/>
              <a:gd name="connsiteY1" fmla="*/ 730188 h 2006600"/>
              <a:gd name="connsiteX2" fmla="*/ 1085850 w 1320800"/>
              <a:gd name="connsiteY2" fmla="*/ 1143000 h 2006600"/>
              <a:gd name="connsiteX3" fmla="*/ 1200150 w 1320800"/>
              <a:gd name="connsiteY3" fmla="*/ 1866900 h 2006600"/>
              <a:gd name="connsiteX4" fmla="*/ 361950 w 1320800"/>
              <a:gd name="connsiteY4" fmla="*/ 1981200 h 2006600"/>
              <a:gd name="connsiteX0" fmla="*/ 0 w 1339800"/>
              <a:gd name="connsiteY0" fmla="*/ 0 h 2140508"/>
              <a:gd name="connsiteX1" fmla="*/ 432048 w 1339800"/>
              <a:gd name="connsiteY1" fmla="*/ 864096 h 2140508"/>
              <a:gd name="connsiteX2" fmla="*/ 1104850 w 1339800"/>
              <a:gd name="connsiteY2" fmla="*/ 1276908 h 2140508"/>
              <a:gd name="connsiteX3" fmla="*/ 1219150 w 1339800"/>
              <a:gd name="connsiteY3" fmla="*/ 2000808 h 2140508"/>
              <a:gd name="connsiteX4" fmla="*/ 380950 w 1339800"/>
              <a:gd name="connsiteY4" fmla="*/ 2115108 h 2140508"/>
              <a:gd name="connsiteX0" fmla="*/ 0 w 1427328"/>
              <a:gd name="connsiteY0" fmla="*/ 0 h 2131301"/>
              <a:gd name="connsiteX1" fmla="*/ 432048 w 1427328"/>
              <a:gd name="connsiteY1" fmla="*/ 864096 h 2131301"/>
              <a:gd name="connsiteX2" fmla="*/ 1296144 w 1427328"/>
              <a:gd name="connsiteY2" fmla="*/ 1332148 h 2131301"/>
              <a:gd name="connsiteX3" fmla="*/ 1219150 w 1427328"/>
              <a:gd name="connsiteY3" fmla="*/ 2000808 h 2131301"/>
              <a:gd name="connsiteX4" fmla="*/ 380950 w 1427328"/>
              <a:gd name="connsiteY4" fmla="*/ 2115108 h 2131301"/>
              <a:gd name="connsiteX0" fmla="*/ 0 w 1448676"/>
              <a:gd name="connsiteY0" fmla="*/ 0 h 2182722"/>
              <a:gd name="connsiteX1" fmla="*/ 432048 w 1448676"/>
              <a:gd name="connsiteY1" fmla="*/ 864096 h 2182722"/>
              <a:gd name="connsiteX2" fmla="*/ 1296144 w 1448676"/>
              <a:gd name="connsiteY2" fmla="*/ 1332148 h 2182722"/>
              <a:gd name="connsiteX3" fmla="*/ 1296144 w 1448676"/>
              <a:gd name="connsiteY3" fmla="*/ 2052229 h 2182722"/>
              <a:gd name="connsiteX4" fmla="*/ 380950 w 1448676"/>
              <a:gd name="connsiteY4" fmla="*/ 2115108 h 2182722"/>
              <a:gd name="connsiteX0" fmla="*/ 0 w 1430674"/>
              <a:gd name="connsiteY0" fmla="*/ 0 h 2182722"/>
              <a:gd name="connsiteX1" fmla="*/ 432048 w 1430674"/>
              <a:gd name="connsiteY1" fmla="*/ 864096 h 2182722"/>
              <a:gd name="connsiteX2" fmla="*/ 1188132 w 1430674"/>
              <a:gd name="connsiteY2" fmla="*/ 1332148 h 2182722"/>
              <a:gd name="connsiteX3" fmla="*/ 1296144 w 1430674"/>
              <a:gd name="connsiteY3" fmla="*/ 2052229 h 2182722"/>
              <a:gd name="connsiteX4" fmla="*/ 380950 w 1430674"/>
              <a:gd name="connsiteY4" fmla="*/ 2115108 h 2182722"/>
              <a:gd name="connsiteX0" fmla="*/ 0 w 1308145"/>
              <a:gd name="connsiteY0" fmla="*/ 0 h 2146717"/>
              <a:gd name="connsiteX1" fmla="*/ 432048 w 1308145"/>
              <a:gd name="connsiteY1" fmla="*/ 864096 h 2146717"/>
              <a:gd name="connsiteX2" fmla="*/ 1188132 w 1308145"/>
              <a:gd name="connsiteY2" fmla="*/ 1332148 h 2146717"/>
              <a:gd name="connsiteX3" fmla="*/ 1152128 w 1308145"/>
              <a:gd name="connsiteY3" fmla="*/ 2016224 h 2146717"/>
              <a:gd name="connsiteX4" fmla="*/ 380950 w 1308145"/>
              <a:gd name="connsiteY4" fmla="*/ 2115108 h 2146717"/>
              <a:gd name="connsiteX0" fmla="*/ 0 w 1308145"/>
              <a:gd name="connsiteY0" fmla="*/ 0 h 2136237"/>
              <a:gd name="connsiteX1" fmla="*/ 432048 w 1308145"/>
              <a:gd name="connsiteY1" fmla="*/ 864096 h 2136237"/>
              <a:gd name="connsiteX2" fmla="*/ 1188132 w 1308145"/>
              <a:gd name="connsiteY2" fmla="*/ 1332148 h 2136237"/>
              <a:gd name="connsiteX3" fmla="*/ 1152128 w 1308145"/>
              <a:gd name="connsiteY3" fmla="*/ 2016224 h 2136237"/>
              <a:gd name="connsiteX4" fmla="*/ 360041 w 1308145"/>
              <a:gd name="connsiteY4" fmla="*/ 2052229 h 2136237"/>
              <a:gd name="connsiteX0" fmla="*/ 0 w 1302144"/>
              <a:gd name="connsiteY0" fmla="*/ 0 h 2136237"/>
              <a:gd name="connsiteX1" fmla="*/ 468053 w 1302144"/>
              <a:gd name="connsiteY1" fmla="*/ 936105 h 2136237"/>
              <a:gd name="connsiteX2" fmla="*/ 1188132 w 1302144"/>
              <a:gd name="connsiteY2" fmla="*/ 1332148 h 2136237"/>
              <a:gd name="connsiteX3" fmla="*/ 1152128 w 1302144"/>
              <a:gd name="connsiteY3" fmla="*/ 2016224 h 2136237"/>
              <a:gd name="connsiteX4" fmla="*/ 360041 w 1302144"/>
              <a:gd name="connsiteY4" fmla="*/ 2052229 h 2136237"/>
              <a:gd name="connsiteX0" fmla="*/ 0 w 1266139"/>
              <a:gd name="connsiteY0" fmla="*/ 0 h 2208244"/>
              <a:gd name="connsiteX1" fmla="*/ 432048 w 1266139"/>
              <a:gd name="connsiteY1" fmla="*/ 1008112 h 2208244"/>
              <a:gd name="connsiteX2" fmla="*/ 1152127 w 1266139"/>
              <a:gd name="connsiteY2" fmla="*/ 1404155 h 2208244"/>
              <a:gd name="connsiteX3" fmla="*/ 1116123 w 1266139"/>
              <a:gd name="connsiteY3" fmla="*/ 2088231 h 2208244"/>
              <a:gd name="connsiteX4" fmla="*/ 324036 w 1266139"/>
              <a:gd name="connsiteY4" fmla="*/ 2124236 h 2208244"/>
              <a:gd name="connsiteX0" fmla="*/ 0 w 1254138"/>
              <a:gd name="connsiteY0" fmla="*/ 0 h 2208244"/>
              <a:gd name="connsiteX1" fmla="*/ 504056 w 1254138"/>
              <a:gd name="connsiteY1" fmla="*/ 972108 h 2208244"/>
              <a:gd name="connsiteX2" fmla="*/ 1152127 w 1254138"/>
              <a:gd name="connsiteY2" fmla="*/ 1404155 h 2208244"/>
              <a:gd name="connsiteX3" fmla="*/ 1116123 w 1254138"/>
              <a:gd name="connsiteY3" fmla="*/ 2088231 h 2208244"/>
              <a:gd name="connsiteX4" fmla="*/ 324036 w 1254138"/>
              <a:gd name="connsiteY4" fmla="*/ 2124236 h 2208244"/>
              <a:gd name="connsiteX0" fmla="*/ 0 w 5682933"/>
              <a:gd name="connsiteY0" fmla="*/ 35868 h 2128771"/>
              <a:gd name="connsiteX1" fmla="*/ 504056 w 5682933"/>
              <a:gd name="connsiteY1" fmla="*/ 1007976 h 2128771"/>
              <a:gd name="connsiteX2" fmla="*/ 1152127 w 5682933"/>
              <a:gd name="connsiteY2" fmla="*/ 1440023 h 2128771"/>
              <a:gd name="connsiteX3" fmla="*/ 1116123 w 5682933"/>
              <a:gd name="connsiteY3" fmla="*/ 2124099 h 2128771"/>
              <a:gd name="connsiteX4" fmla="*/ 5664662 w 5682933"/>
              <a:gd name="connsiteY4" fmla="*/ 0 h 2128771"/>
              <a:gd name="connsiteX0" fmla="*/ 0 w 5734399"/>
              <a:gd name="connsiteY0" fmla="*/ 35868 h 1451397"/>
              <a:gd name="connsiteX1" fmla="*/ 504056 w 5734399"/>
              <a:gd name="connsiteY1" fmla="*/ 1007976 h 1451397"/>
              <a:gd name="connsiteX2" fmla="*/ 1152127 w 5734399"/>
              <a:gd name="connsiteY2" fmla="*/ 1440023 h 1451397"/>
              <a:gd name="connsiteX3" fmla="*/ 5012263 w 5734399"/>
              <a:gd name="connsiteY3" fmla="*/ 586847 h 1451397"/>
              <a:gd name="connsiteX4" fmla="*/ 5664662 w 5734399"/>
              <a:gd name="connsiteY4" fmla="*/ 0 h 1451397"/>
              <a:gd name="connsiteX0" fmla="*/ 2085 w 5736484"/>
              <a:gd name="connsiteY0" fmla="*/ 35868 h 1023543"/>
              <a:gd name="connsiteX1" fmla="*/ 506141 w 5736484"/>
              <a:gd name="connsiteY1" fmla="*/ 1007976 h 1023543"/>
              <a:gd name="connsiteX2" fmla="*/ 3857655 w 5736484"/>
              <a:gd name="connsiteY2" fmla="*/ 631641 h 1023543"/>
              <a:gd name="connsiteX3" fmla="*/ 5014348 w 5736484"/>
              <a:gd name="connsiteY3" fmla="*/ 586847 h 1023543"/>
              <a:gd name="connsiteX4" fmla="*/ 5666747 w 5736484"/>
              <a:gd name="connsiteY4" fmla="*/ 0 h 1023543"/>
              <a:gd name="connsiteX0" fmla="*/ 0 w 5734399"/>
              <a:gd name="connsiteY0" fmla="*/ 35868 h 634279"/>
              <a:gd name="connsiteX1" fmla="*/ 2717169 w 5734399"/>
              <a:gd name="connsiteY1" fmla="*/ 424880 h 634279"/>
              <a:gd name="connsiteX2" fmla="*/ 3855570 w 5734399"/>
              <a:gd name="connsiteY2" fmla="*/ 631641 h 634279"/>
              <a:gd name="connsiteX3" fmla="*/ 5012263 w 5734399"/>
              <a:gd name="connsiteY3" fmla="*/ 586847 h 634279"/>
              <a:gd name="connsiteX4" fmla="*/ 5664662 w 5734399"/>
              <a:gd name="connsiteY4" fmla="*/ 0 h 634279"/>
              <a:gd name="connsiteX0" fmla="*/ 0 w 4210399"/>
              <a:gd name="connsiteY0" fmla="*/ 194894 h 634279"/>
              <a:gd name="connsiteX1" fmla="*/ 1193169 w 4210399"/>
              <a:gd name="connsiteY1" fmla="*/ 424880 h 634279"/>
              <a:gd name="connsiteX2" fmla="*/ 2331570 w 4210399"/>
              <a:gd name="connsiteY2" fmla="*/ 631641 h 634279"/>
              <a:gd name="connsiteX3" fmla="*/ 3488263 w 4210399"/>
              <a:gd name="connsiteY3" fmla="*/ 586847 h 634279"/>
              <a:gd name="connsiteX4" fmla="*/ 4140662 w 4210399"/>
              <a:gd name="connsiteY4" fmla="*/ 0 h 634279"/>
              <a:gd name="connsiteX0" fmla="*/ 0 w 4210399"/>
              <a:gd name="connsiteY0" fmla="*/ 194894 h 634279"/>
              <a:gd name="connsiteX1" fmla="*/ 1193169 w 4210399"/>
              <a:gd name="connsiteY1" fmla="*/ 424880 h 634279"/>
              <a:gd name="connsiteX2" fmla="*/ 2331570 w 4210399"/>
              <a:gd name="connsiteY2" fmla="*/ 631641 h 634279"/>
              <a:gd name="connsiteX3" fmla="*/ 3488263 w 4210399"/>
              <a:gd name="connsiteY3" fmla="*/ 586847 h 634279"/>
              <a:gd name="connsiteX4" fmla="*/ 4140662 w 4210399"/>
              <a:gd name="connsiteY4" fmla="*/ 0 h 634279"/>
              <a:gd name="connsiteX0" fmla="*/ 0 w 4207819"/>
              <a:gd name="connsiteY0" fmla="*/ 194894 h 634279"/>
              <a:gd name="connsiteX1" fmla="*/ 1193169 w 4207819"/>
              <a:gd name="connsiteY1" fmla="*/ 424880 h 634279"/>
              <a:gd name="connsiteX2" fmla="*/ 2331570 w 4207819"/>
              <a:gd name="connsiteY2" fmla="*/ 631641 h 634279"/>
              <a:gd name="connsiteX3" fmla="*/ 3435254 w 4207819"/>
              <a:gd name="connsiteY3" fmla="*/ 586847 h 634279"/>
              <a:gd name="connsiteX4" fmla="*/ 4140662 w 4207819"/>
              <a:gd name="connsiteY4" fmla="*/ 0 h 634279"/>
              <a:gd name="connsiteX0" fmla="*/ 0 w 4207819"/>
              <a:gd name="connsiteY0" fmla="*/ 194894 h 639853"/>
              <a:gd name="connsiteX1" fmla="*/ 1193169 w 4207819"/>
              <a:gd name="connsiteY1" fmla="*/ 424880 h 639853"/>
              <a:gd name="connsiteX2" fmla="*/ 2331570 w 4207819"/>
              <a:gd name="connsiteY2" fmla="*/ 631641 h 639853"/>
              <a:gd name="connsiteX3" fmla="*/ 3435254 w 4207819"/>
              <a:gd name="connsiteY3" fmla="*/ 586847 h 639853"/>
              <a:gd name="connsiteX4" fmla="*/ 4140662 w 4207819"/>
              <a:gd name="connsiteY4" fmla="*/ 0 h 639853"/>
              <a:gd name="connsiteX0" fmla="*/ 0 w 4207819"/>
              <a:gd name="connsiteY0" fmla="*/ 194894 h 639853"/>
              <a:gd name="connsiteX1" fmla="*/ 1193169 w 4207819"/>
              <a:gd name="connsiteY1" fmla="*/ 424880 h 639853"/>
              <a:gd name="connsiteX2" fmla="*/ 2331570 w 4207819"/>
              <a:gd name="connsiteY2" fmla="*/ 631641 h 639853"/>
              <a:gd name="connsiteX3" fmla="*/ 3435254 w 4207819"/>
              <a:gd name="connsiteY3" fmla="*/ 586847 h 639853"/>
              <a:gd name="connsiteX4" fmla="*/ 4140662 w 4207819"/>
              <a:gd name="connsiteY4" fmla="*/ 0 h 639853"/>
              <a:gd name="connsiteX0" fmla="*/ 0 w 4207819"/>
              <a:gd name="connsiteY0" fmla="*/ 194894 h 651316"/>
              <a:gd name="connsiteX1" fmla="*/ 1193169 w 4207819"/>
              <a:gd name="connsiteY1" fmla="*/ 424880 h 651316"/>
              <a:gd name="connsiteX2" fmla="*/ 2331570 w 4207819"/>
              <a:gd name="connsiteY2" fmla="*/ 631641 h 651316"/>
              <a:gd name="connsiteX3" fmla="*/ 3435254 w 4207819"/>
              <a:gd name="connsiteY3" fmla="*/ 586847 h 651316"/>
              <a:gd name="connsiteX4" fmla="*/ 4140662 w 4207819"/>
              <a:gd name="connsiteY4" fmla="*/ 0 h 651316"/>
              <a:gd name="connsiteX0" fmla="*/ 0 w 4207819"/>
              <a:gd name="connsiteY0" fmla="*/ 194894 h 662576"/>
              <a:gd name="connsiteX1" fmla="*/ 1193169 w 4207819"/>
              <a:gd name="connsiteY1" fmla="*/ 424880 h 662576"/>
              <a:gd name="connsiteX2" fmla="*/ 2225553 w 4207819"/>
              <a:gd name="connsiteY2" fmla="*/ 644893 h 662576"/>
              <a:gd name="connsiteX3" fmla="*/ 3435254 w 4207819"/>
              <a:gd name="connsiteY3" fmla="*/ 586847 h 662576"/>
              <a:gd name="connsiteX4" fmla="*/ 4140662 w 4207819"/>
              <a:gd name="connsiteY4" fmla="*/ 0 h 662576"/>
              <a:gd name="connsiteX0" fmla="*/ 0 w 4207819"/>
              <a:gd name="connsiteY0" fmla="*/ 194894 h 659926"/>
              <a:gd name="connsiteX1" fmla="*/ 1193169 w 4207819"/>
              <a:gd name="connsiteY1" fmla="*/ 424880 h 659926"/>
              <a:gd name="connsiteX2" fmla="*/ 2225553 w 4207819"/>
              <a:gd name="connsiteY2" fmla="*/ 644893 h 659926"/>
              <a:gd name="connsiteX3" fmla="*/ 3435254 w 4207819"/>
              <a:gd name="connsiteY3" fmla="*/ 586847 h 659926"/>
              <a:gd name="connsiteX4" fmla="*/ 4140662 w 4207819"/>
              <a:gd name="connsiteY4" fmla="*/ 0 h 659926"/>
              <a:gd name="connsiteX0" fmla="*/ 0 w 4207819"/>
              <a:gd name="connsiteY0" fmla="*/ 194894 h 653454"/>
              <a:gd name="connsiteX1" fmla="*/ 1193169 w 4207819"/>
              <a:gd name="connsiteY1" fmla="*/ 424880 h 653454"/>
              <a:gd name="connsiteX2" fmla="*/ 2225553 w 4207819"/>
              <a:gd name="connsiteY2" fmla="*/ 644893 h 653454"/>
              <a:gd name="connsiteX3" fmla="*/ 3435254 w 4207819"/>
              <a:gd name="connsiteY3" fmla="*/ 586847 h 653454"/>
              <a:gd name="connsiteX4" fmla="*/ 4140662 w 4207819"/>
              <a:gd name="connsiteY4" fmla="*/ 0 h 653454"/>
              <a:gd name="connsiteX0" fmla="*/ 0 w 4209735"/>
              <a:gd name="connsiteY0" fmla="*/ 194894 h 692061"/>
              <a:gd name="connsiteX1" fmla="*/ 1193169 w 4209735"/>
              <a:gd name="connsiteY1" fmla="*/ 424880 h 692061"/>
              <a:gd name="connsiteX2" fmla="*/ 2225553 w 4209735"/>
              <a:gd name="connsiteY2" fmla="*/ 644893 h 692061"/>
              <a:gd name="connsiteX3" fmla="*/ 3475010 w 4209735"/>
              <a:gd name="connsiteY3" fmla="*/ 679613 h 692061"/>
              <a:gd name="connsiteX4" fmla="*/ 4140662 w 4209735"/>
              <a:gd name="connsiteY4" fmla="*/ 0 h 692061"/>
              <a:gd name="connsiteX0" fmla="*/ 0 w 4203982"/>
              <a:gd name="connsiteY0" fmla="*/ 194894 h 683935"/>
              <a:gd name="connsiteX1" fmla="*/ 1193169 w 4203982"/>
              <a:gd name="connsiteY1" fmla="*/ 424880 h 683935"/>
              <a:gd name="connsiteX2" fmla="*/ 2225553 w 4203982"/>
              <a:gd name="connsiteY2" fmla="*/ 644893 h 683935"/>
              <a:gd name="connsiteX3" fmla="*/ 3475010 w 4203982"/>
              <a:gd name="connsiteY3" fmla="*/ 679613 h 683935"/>
              <a:gd name="connsiteX4" fmla="*/ 4140662 w 4203982"/>
              <a:gd name="connsiteY4" fmla="*/ 0 h 683935"/>
              <a:gd name="connsiteX0" fmla="*/ 0 w 4203982"/>
              <a:gd name="connsiteY0" fmla="*/ 194894 h 683935"/>
              <a:gd name="connsiteX1" fmla="*/ 1193169 w 4203982"/>
              <a:gd name="connsiteY1" fmla="*/ 424880 h 683935"/>
              <a:gd name="connsiteX2" fmla="*/ 2225553 w 4203982"/>
              <a:gd name="connsiteY2" fmla="*/ 644893 h 683935"/>
              <a:gd name="connsiteX3" fmla="*/ 3475010 w 4203982"/>
              <a:gd name="connsiteY3" fmla="*/ 679613 h 683935"/>
              <a:gd name="connsiteX4" fmla="*/ 4140662 w 4203982"/>
              <a:gd name="connsiteY4" fmla="*/ 0 h 683935"/>
              <a:gd name="connsiteX0" fmla="*/ 0 w 4201436"/>
              <a:gd name="connsiteY0" fmla="*/ 194894 h 679613"/>
              <a:gd name="connsiteX1" fmla="*/ 1193169 w 4201436"/>
              <a:gd name="connsiteY1" fmla="*/ 424880 h 679613"/>
              <a:gd name="connsiteX2" fmla="*/ 2225553 w 4201436"/>
              <a:gd name="connsiteY2" fmla="*/ 644893 h 679613"/>
              <a:gd name="connsiteX3" fmla="*/ 3475010 w 4201436"/>
              <a:gd name="connsiteY3" fmla="*/ 679613 h 679613"/>
              <a:gd name="connsiteX4" fmla="*/ 4140662 w 4201436"/>
              <a:gd name="connsiteY4" fmla="*/ 0 h 679613"/>
              <a:gd name="connsiteX0" fmla="*/ 0 w 4201436"/>
              <a:gd name="connsiteY0" fmla="*/ 194894 h 791628"/>
              <a:gd name="connsiteX1" fmla="*/ 1193169 w 4201436"/>
              <a:gd name="connsiteY1" fmla="*/ 424880 h 791628"/>
              <a:gd name="connsiteX2" fmla="*/ 2225553 w 4201436"/>
              <a:gd name="connsiteY2" fmla="*/ 644893 h 791628"/>
              <a:gd name="connsiteX3" fmla="*/ 3475010 w 4201436"/>
              <a:gd name="connsiteY3" fmla="*/ 679613 h 791628"/>
              <a:gd name="connsiteX4" fmla="*/ 4140662 w 4201436"/>
              <a:gd name="connsiteY4" fmla="*/ 0 h 791628"/>
              <a:gd name="connsiteX0" fmla="*/ 0 w 4233636"/>
              <a:gd name="connsiteY0" fmla="*/ 194894 h 791628"/>
              <a:gd name="connsiteX1" fmla="*/ 1193169 w 4233636"/>
              <a:gd name="connsiteY1" fmla="*/ 424880 h 791628"/>
              <a:gd name="connsiteX2" fmla="*/ 2225553 w 4233636"/>
              <a:gd name="connsiteY2" fmla="*/ 644893 h 791628"/>
              <a:gd name="connsiteX3" fmla="*/ 3475010 w 4233636"/>
              <a:gd name="connsiteY3" fmla="*/ 679613 h 791628"/>
              <a:gd name="connsiteX4" fmla="*/ 4140662 w 4233636"/>
              <a:gd name="connsiteY4" fmla="*/ 0 h 791628"/>
              <a:gd name="connsiteX0" fmla="*/ 0 w 4225188"/>
              <a:gd name="connsiteY0" fmla="*/ 194894 h 781360"/>
              <a:gd name="connsiteX1" fmla="*/ 1193169 w 4225188"/>
              <a:gd name="connsiteY1" fmla="*/ 424880 h 781360"/>
              <a:gd name="connsiteX2" fmla="*/ 2225553 w 4225188"/>
              <a:gd name="connsiteY2" fmla="*/ 644893 h 781360"/>
              <a:gd name="connsiteX3" fmla="*/ 3368993 w 4225188"/>
              <a:gd name="connsiteY3" fmla="*/ 666361 h 781360"/>
              <a:gd name="connsiteX4" fmla="*/ 4140662 w 4225188"/>
              <a:gd name="connsiteY4" fmla="*/ 0 h 781360"/>
              <a:gd name="connsiteX0" fmla="*/ 0 w 4221712"/>
              <a:gd name="connsiteY0" fmla="*/ 194894 h 781360"/>
              <a:gd name="connsiteX1" fmla="*/ 1193169 w 4221712"/>
              <a:gd name="connsiteY1" fmla="*/ 424880 h 781360"/>
              <a:gd name="connsiteX2" fmla="*/ 2225553 w 4221712"/>
              <a:gd name="connsiteY2" fmla="*/ 644893 h 781360"/>
              <a:gd name="connsiteX3" fmla="*/ 3368993 w 4221712"/>
              <a:gd name="connsiteY3" fmla="*/ 666361 h 781360"/>
              <a:gd name="connsiteX4" fmla="*/ 4140662 w 4221712"/>
              <a:gd name="connsiteY4" fmla="*/ 0 h 781360"/>
              <a:gd name="connsiteX0" fmla="*/ 0 w 4221712"/>
              <a:gd name="connsiteY0" fmla="*/ 194894 h 734271"/>
              <a:gd name="connsiteX1" fmla="*/ 1193169 w 4221712"/>
              <a:gd name="connsiteY1" fmla="*/ 424880 h 734271"/>
              <a:gd name="connsiteX2" fmla="*/ 2225553 w 4221712"/>
              <a:gd name="connsiteY2" fmla="*/ 644893 h 734271"/>
              <a:gd name="connsiteX3" fmla="*/ 3368993 w 4221712"/>
              <a:gd name="connsiteY3" fmla="*/ 666361 h 734271"/>
              <a:gd name="connsiteX4" fmla="*/ 4140662 w 4221712"/>
              <a:gd name="connsiteY4" fmla="*/ 0 h 734271"/>
              <a:gd name="connsiteX0" fmla="*/ 0 w 4221712"/>
              <a:gd name="connsiteY0" fmla="*/ 194894 h 772236"/>
              <a:gd name="connsiteX1" fmla="*/ 1193169 w 4221712"/>
              <a:gd name="connsiteY1" fmla="*/ 424880 h 772236"/>
              <a:gd name="connsiteX2" fmla="*/ 2265309 w 4221712"/>
              <a:gd name="connsiteY2" fmla="*/ 737658 h 772236"/>
              <a:gd name="connsiteX3" fmla="*/ 3368993 w 4221712"/>
              <a:gd name="connsiteY3" fmla="*/ 666361 h 772236"/>
              <a:gd name="connsiteX4" fmla="*/ 4140662 w 4221712"/>
              <a:gd name="connsiteY4" fmla="*/ 0 h 772236"/>
              <a:gd name="connsiteX0" fmla="*/ 0 w 4221712"/>
              <a:gd name="connsiteY0" fmla="*/ 194894 h 765974"/>
              <a:gd name="connsiteX1" fmla="*/ 1206421 w 4221712"/>
              <a:gd name="connsiteY1" fmla="*/ 517645 h 765974"/>
              <a:gd name="connsiteX2" fmla="*/ 2265309 w 4221712"/>
              <a:gd name="connsiteY2" fmla="*/ 737658 h 765974"/>
              <a:gd name="connsiteX3" fmla="*/ 3368993 w 4221712"/>
              <a:gd name="connsiteY3" fmla="*/ 666361 h 765974"/>
              <a:gd name="connsiteX4" fmla="*/ 4140662 w 4221712"/>
              <a:gd name="connsiteY4" fmla="*/ 0 h 765974"/>
              <a:gd name="connsiteX0" fmla="*/ 0 w 4181956"/>
              <a:gd name="connsiteY0" fmla="*/ 261155 h 765974"/>
              <a:gd name="connsiteX1" fmla="*/ 1166665 w 4181956"/>
              <a:gd name="connsiteY1" fmla="*/ 517645 h 765974"/>
              <a:gd name="connsiteX2" fmla="*/ 2225553 w 4181956"/>
              <a:gd name="connsiteY2" fmla="*/ 737658 h 765974"/>
              <a:gd name="connsiteX3" fmla="*/ 3329237 w 4181956"/>
              <a:gd name="connsiteY3" fmla="*/ 666361 h 765974"/>
              <a:gd name="connsiteX4" fmla="*/ 4100906 w 4181956"/>
              <a:gd name="connsiteY4" fmla="*/ 0 h 765974"/>
              <a:gd name="connsiteX0" fmla="*/ 0 w 4181956"/>
              <a:gd name="connsiteY0" fmla="*/ 261155 h 765974"/>
              <a:gd name="connsiteX1" fmla="*/ 1166665 w 4181956"/>
              <a:gd name="connsiteY1" fmla="*/ 517645 h 765974"/>
              <a:gd name="connsiteX2" fmla="*/ 2225553 w 4181956"/>
              <a:gd name="connsiteY2" fmla="*/ 737658 h 765974"/>
              <a:gd name="connsiteX3" fmla="*/ 3329237 w 4181956"/>
              <a:gd name="connsiteY3" fmla="*/ 666361 h 765974"/>
              <a:gd name="connsiteX4" fmla="*/ 4100906 w 4181956"/>
              <a:gd name="connsiteY4" fmla="*/ 0 h 765974"/>
              <a:gd name="connsiteX0" fmla="*/ 0 w 4256460"/>
              <a:gd name="connsiteY0" fmla="*/ 261155 h 765974"/>
              <a:gd name="connsiteX1" fmla="*/ 1166665 w 4256460"/>
              <a:gd name="connsiteY1" fmla="*/ 517645 h 765974"/>
              <a:gd name="connsiteX2" fmla="*/ 2225553 w 4256460"/>
              <a:gd name="connsiteY2" fmla="*/ 737658 h 765974"/>
              <a:gd name="connsiteX3" fmla="*/ 3329237 w 4256460"/>
              <a:gd name="connsiteY3" fmla="*/ 666361 h 765974"/>
              <a:gd name="connsiteX4" fmla="*/ 4180419 w 4256460"/>
              <a:gd name="connsiteY4" fmla="*/ 0 h 765974"/>
              <a:gd name="connsiteX0" fmla="*/ 0 w 4483074"/>
              <a:gd name="connsiteY0" fmla="*/ 261155 h 765974"/>
              <a:gd name="connsiteX1" fmla="*/ 1166665 w 4483074"/>
              <a:gd name="connsiteY1" fmla="*/ 517645 h 765974"/>
              <a:gd name="connsiteX2" fmla="*/ 2225553 w 4483074"/>
              <a:gd name="connsiteY2" fmla="*/ 737658 h 765974"/>
              <a:gd name="connsiteX3" fmla="*/ 3329237 w 4483074"/>
              <a:gd name="connsiteY3" fmla="*/ 666361 h 765974"/>
              <a:gd name="connsiteX4" fmla="*/ 4418958 w 4483074"/>
              <a:gd name="connsiteY4" fmla="*/ 0 h 765974"/>
              <a:gd name="connsiteX0" fmla="*/ 0 w 4418958"/>
              <a:gd name="connsiteY0" fmla="*/ 261155 h 765974"/>
              <a:gd name="connsiteX1" fmla="*/ 1166665 w 4418958"/>
              <a:gd name="connsiteY1" fmla="*/ 517645 h 765974"/>
              <a:gd name="connsiteX2" fmla="*/ 2225553 w 4418958"/>
              <a:gd name="connsiteY2" fmla="*/ 737658 h 765974"/>
              <a:gd name="connsiteX3" fmla="*/ 3329237 w 4418958"/>
              <a:gd name="connsiteY3" fmla="*/ 666361 h 765974"/>
              <a:gd name="connsiteX4" fmla="*/ 4418958 w 4418958"/>
              <a:gd name="connsiteY4" fmla="*/ 0 h 765974"/>
              <a:gd name="connsiteX0" fmla="*/ 0 w 4495158"/>
              <a:gd name="connsiteY0" fmla="*/ 550715 h 765974"/>
              <a:gd name="connsiteX1" fmla="*/ 1242865 w 4495158"/>
              <a:gd name="connsiteY1" fmla="*/ 517645 h 765974"/>
              <a:gd name="connsiteX2" fmla="*/ 2301753 w 4495158"/>
              <a:gd name="connsiteY2" fmla="*/ 737658 h 765974"/>
              <a:gd name="connsiteX3" fmla="*/ 3405437 w 4495158"/>
              <a:gd name="connsiteY3" fmla="*/ 666361 h 765974"/>
              <a:gd name="connsiteX4" fmla="*/ 4495158 w 4495158"/>
              <a:gd name="connsiteY4" fmla="*/ 0 h 765974"/>
              <a:gd name="connsiteX0" fmla="*/ 0 w 4495158"/>
              <a:gd name="connsiteY0" fmla="*/ 960254 h 1088098"/>
              <a:gd name="connsiteX1" fmla="*/ 1242865 w 4495158"/>
              <a:gd name="connsiteY1" fmla="*/ 927184 h 1088098"/>
              <a:gd name="connsiteX2" fmla="*/ 2287239 w 4495158"/>
              <a:gd name="connsiteY2" fmla="*/ 569 h 1088098"/>
              <a:gd name="connsiteX3" fmla="*/ 3405437 w 4495158"/>
              <a:gd name="connsiteY3" fmla="*/ 1075900 h 1088098"/>
              <a:gd name="connsiteX4" fmla="*/ 4495158 w 4495158"/>
              <a:gd name="connsiteY4" fmla="*/ 409539 h 1088098"/>
              <a:gd name="connsiteX0" fmla="*/ 0 w 4495158"/>
              <a:gd name="connsiteY0" fmla="*/ 999991 h 1119230"/>
              <a:gd name="connsiteX1" fmla="*/ 1242865 w 4495158"/>
              <a:gd name="connsiteY1" fmla="*/ 966921 h 1119230"/>
              <a:gd name="connsiteX2" fmla="*/ 2287239 w 4495158"/>
              <a:gd name="connsiteY2" fmla="*/ 40306 h 1119230"/>
              <a:gd name="connsiteX3" fmla="*/ 3057094 w 4495158"/>
              <a:gd name="connsiteY3" fmla="*/ 70608 h 1119230"/>
              <a:gd name="connsiteX4" fmla="*/ 4495158 w 4495158"/>
              <a:gd name="connsiteY4" fmla="*/ 449276 h 1119230"/>
              <a:gd name="connsiteX0" fmla="*/ 0 w 4495158"/>
              <a:gd name="connsiteY0" fmla="*/ 1051643 h 1170882"/>
              <a:gd name="connsiteX1" fmla="*/ 1242865 w 4495158"/>
              <a:gd name="connsiteY1" fmla="*/ 1018573 h 1170882"/>
              <a:gd name="connsiteX2" fmla="*/ 2287239 w 4495158"/>
              <a:gd name="connsiteY2" fmla="*/ 91958 h 1170882"/>
              <a:gd name="connsiteX3" fmla="*/ 3057094 w 4495158"/>
              <a:gd name="connsiteY3" fmla="*/ 122260 h 1170882"/>
              <a:gd name="connsiteX4" fmla="*/ 4495158 w 4495158"/>
              <a:gd name="connsiteY4" fmla="*/ 500928 h 1170882"/>
              <a:gd name="connsiteX0" fmla="*/ 0 w 4495158"/>
              <a:gd name="connsiteY0" fmla="*/ 1051643 h 1170882"/>
              <a:gd name="connsiteX1" fmla="*/ 1242865 w 4495158"/>
              <a:gd name="connsiteY1" fmla="*/ 1018573 h 1170882"/>
              <a:gd name="connsiteX2" fmla="*/ 2287239 w 4495158"/>
              <a:gd name="connsiteY2" fmla="*/ 91958 h 1170882"/>
              <a:gd name="connsiteX3" fmla="*/ 3057094 w 4495158"/>
              <a:gd name="connsiteY3" fmla="*/ 122260 h 1170882"/>
              <a:gd name="connsiteX4" fmla="*/ 4495158 w 4495158"/>
              <a:gd name="connsiteY4" fmla="*/ 500928 h 1170882"/>
              <a:gd name="connsiteX0" fmla="*/ 0 w 4495158"/>
              <a:gd name="connsiteY0" fmla="*/ 1033289 h 1152528"/>
              <a:gd name="connsiteX1" fmla="*/ 1242865 w 4495158"/>
              <a:gd name="connsiteY1" fmla="*/ 1000219 h 1152528"/>
              <a:gd name="connsiteX2" fmla="*/ 2287239 w 4495158"/>
              <a:gd name="connsiteY2" fmla="*/ 73604 h 1152528"/>
              <a:gd name="connsiteX3" fmla="*/ 2999037 w 4495158"/>
              <a:gd name="connsiteY3" fmla="*/ 147449 h 1152528"/>
              <a:gd name="connsiteX4" fmla="*/ 4495158 w 4495158"/>
              <a:gd name="connsiteY4" fmla="*/ 482574 h 1152528"/>
              <a:gd name="connsiteX0" fmla="*/ 0 w 5032187"/>
              <a:gd name="connsiteY0" fmla="*/ 1033289 h 1152528"/>
              <a:gd name="connsiteX1" fmla="*/ 1242865 w 5032187"/>
              <a:gd name="connsiteY1" fmla="*/ 1000219 h 1152528"/>
              <a:gd name="connsiteX2" fmla="*/ 2287239 w 5032187"/>
              <a:gd name="connsiteY2" fmla="*/ 73604 h 1152528"/>
              <a:gd name="connsiteX3" fmla="*/ 2999037 w 5032187"/>
              <a:gd name="connsiteY3" fmla="*/ 147449 h 1152528"/>
              <a:gd name="connsiteX4" fmla="*/ 5032187 w 5032187"/>
              <a:gd name="connsiteY4" fmla="*/ 947032 h 1152528"/>
              <a:gd name="connsiteX0" fmla="*/ 0 w 5032187"/>
              <a:gd name="connsiteY0" fmla="*/ 1033289 h 1152528"/>
              <a:gd name="connsiteX1" fmla="*/ 1242865 w 5032187"/>
              <a:gd name="connsiteY1" fmla="*/ 1000219 h 1152528"/>
              <a:gd name="connsiteX2" fmla="*/ 2287239 w 5032187"/>
              <a:gd name="connsiteY2" fmla="*/ 73604 h 1152528"/>
              <a:gd name="connsiteX3" fmla="*/ 2999037 w 5032187"/>
              <a:gd name="connsiteY3" fmla="*/ 147449 h 1152528"/>
              <a:gd name="connsiteX4" fmla="*/ 5032187 w 5032187"/>
              <a:gd name="connsiteY4" fmla="*/ 947032 h 1152528"/>
              <a:gd name="connsiteX0" fmla="*/ 0 w 5032187"/>
              <a:gd name="connsiteY0" fmla="*/ 960762 h 1080001"/>
              <a:gd name="connsiteX1" fmla="*/ 1242865 w 5032187"/>
              <a:gd name="connsiteY1" fmla="*/ 927692 h 1080001"/>
              <a:gd name="connsiteX2" fmla="*/ 2287239 w 5032187"/>
              <a:gd name="connsiteY2" fmla="*/ 1077 h 1080001"/>
              <a:gd name="connsiteX3" fmla="*/ 3971494 w 5032187"/>
              <a:gd name="connsiteY3" fmla="*/ 742579 h 1080001"/>
              <a:gd name="connsiteX4" fmla="*/ 5032187 w 5032187"/>
              <a:gd name="connsiteY4" fmla="*/ 874505 h 1080001"/>
              <a:gd name="connsiteX0" fmla="*/ 0 w 5032187"/>
              <a:gd name="connsiteY0" fmla="*/ 961574 h 1080813"/>
              <a:gd name="connsiteX1" fmla="*/ 1242865 w 5032187"/>
              <a:gd name="connsiteY1" fmla="*/ 928504 h 1080813"/>
              <a:gd name="connsiteX2" fmla="*/ 2287239 w 5032187"/>
              <a:gd name="connsiteY2" fmla="*/ 1889 h 1080813"/>
              <a:gd name="connsiteX3" fmla="*/ 3971494 w 5032187"/>
              <a:gd name="connsiteY3" fmla="*/ 743391 h 1080813"/>
              <a:gd name="connsiteX4" fmla="*/ 5032187 w 5032187"/>
              <a:gd name="connsiteY4" fmla="*/ 875317 h 1080813"/>
              <a:gd name="connsiteX0" fmla="*/ 0 w 5032187"/>
              <a:gd name="connsiteY0" fmla="*/ 947135 h 1065609"/>
              <a:gd name="connsiteX1" fmla="*/ 1242865 w 5032187"/>
              <a:gd name="connsiteY1" fmla="*/ 914065 h 1065609"/>
              <a:gd name="connsiteX2" fmla="*/ 2519467 w 5032187"/>
              <a:gd name="connsiteY2" fmla="*/ 1964 h 1065609"/>
              <a:gd name="connsiteX3" fmla="*/ 3971494 w 5032187"/>
              <a:gd name="connsiteY3" fmla="*/ 728952 h 1065609"/>
              <a:gd name="connsiteX4" fmla="*/ 5032187 w 5032187"/>
              <a:gd name="connsiteY4" fmla="*/ 860878 h 1065609"/>
              <a:gd name="connsiteX0" fmla="*/ 0 w 5032187"/>
              <a:gd name="connsiteY0" fmla="*/ 945865 h 1064339"/>
              <a:gd name="connsiteX1" fmla="*/ 1242865 w 5032187"/>
              <a:gd name="connsiteY1" fmla="*/ 912795 h 1064339"/>
              <a:gd name="connsiteX2" fmla="*/ 2519467 w 5032187"/>
              <a:gd name="connsiteY2" fmla="*/ 694 h 1064339"/>
              <a:gd name="connsiteX3" fmla="*/ 3971494 w 5032187"/>
              <a:gd name="connsiteY3" fmla="*/ 727682 h 1064339"/>
              <a:gd name="connsiteX4" fmla="*/ 5032187 w 5032187"/>
              <a:gd name="connsiteY4" fmla="*/ 859608 h 1064339"/>
              <a:gd name="connsiteX0" fmla="*/ 0 w 5032187"/>
              <a:gd name="connsiteY0" fmla="*/ 946005 h 1064479"/>
              <a:gd name="connsiteX1" fmla="*/ 1242865 w 5032187"/>
              <a:gd name="connsiteY1" fmla="*/ 912935 h 1064479"/>
              <a:gd name="connsiteX2" fmla="*/ 2519467 w 5032187"/>
              <a:gd name="connsiteY2" fmla="*/ 834 h 1064479"/>
              <a:gd name="connsiteX3" fmla="*/ 3927951 w 5032187"/>
              <a:gd name="connsiteY3" fmla="*/ 785879 h 1064479"/>
              <a:gd name="connsiteX4" fmla="*/ 5032187 w 5032187"/>
              <a:gd name="connsiteY4" fmla="*/ 859748 h 1064479"/>
              <a:gd name="connsiteX0" fmla="*/ 0 w 5032187"/>
              <a:gd name="connsiteY0" fmla="*/ 945951 h 1064425"/>
              <a:gd name="connsiteX1" fmla="*/ 1242865 w 5032187"/>
              <a:gd name="connsiteY1" fmla="*/ 912881 h 1064425"/>
              <a:gd name="connsiteX2" fmla="*/ 2519467 w 5032187"/>
              <a:gd name="connsiteY2" fmla="*/ 780 h 1064425"/>
              <a:gd name="connsiteX3" fmla="*/ 3927951 w 5032187"/>
              <a:gd name="connsiteY3" fmla="*/ 785825 h 1064425"/>
              <a:gd name="connsiteX4" fmla="*/ 5032187 w 5032187"/>
              <a:gd name="connsiteY4" fmla="*/ 859694 h 1064425"/>
              <a:gd name="connsiteX0" fmla="*/ 0 w 5032187"/>
              <a:gd name="connsiteY0" fmla="*/ 974930 h 1094938"/>
              <a:gd name="connsiteX1" fmla="*/ 1242865 w 5032187"/>
              <a:gd name="connsiteY1" fmla="*/ 941860 h 1094938"/>
              <a:gd name="connsiteX2" fmla="*/ 2664610 w 5032187"/>
              <a:gd name="connsiteY2" fmla="*/ 730 h 1094938"/>
              <a:gd name="connsiteX3" fmla="*/ 3927951 w 5032187"/>
              <a:gd name="connsiteY3" fmla="*/ 814804 h 1094938"/>
              <a:gd name="connsiteX4" fmla="*/ 5032187 w 5032187"/>
              <a:gd name="connsiteY4" fmla="*/ 888673 h 1094938"/>
              <a:gd name="connsiteX0" fmla="*/ 0 w 5032187"/>
              <a:gd name="connsiteY0" fmla="*/ 976487 h 1096495"/>
              <a:gd name="connsiteX1" fmla="*/ 1242865 w 5032187"/>
              <a:gd name="connsiteY1" fmla="*/ 943417 h 1096495"/>
              <a:gd name="connsiteX2" fmla="*/ 2664610 w 5032187"/>
              <a:gd name="connsiteY2" fmla="*/ 2287 h 1096495"/>
              <a:gd name="connsiteX3" fmla="*/ 3927951 w 5032187"/>
              <a:gd name="connsiteY3" fmla="*/ 816361 h 1096495"/>
              <a:gd name="connsiteX4" fmla="*/ 5032187 w 5032187"/>
              <a:gd name="connsiteY4" fmla="*/ 890230 h 1096495"/>
              <a:gd name="connsiteX0" fmla="*/ 0 w 5032187"/>
              <a:gd name="connsiteY0" fmla="*/ 975481 h 1114787"/>
              <a:gd name="connsiteX1" fmla="*/ 1112237 w 5032187"/>
              <a:gd name="connsiteY1" fmla="*/ 985954 h 1114787"/>
              <a:gd name="connsiteX2" fmla="*/ 2664610 w 5032187"/>
              <a:gd name="connsiteY2" fmla="*/ 1281 h 1114787"/>
              <a:gd name="connsiteX3" fmla="*/ 3927951 w 5032187"/>
              <a:gd name="connsiteY3" fmla="*/ 815355 h 1114787"/>
              <a:gd name="connsiteX4" fmla="*/ 5032187 w 5032187"/>
              <a:gd name="connsiteY4" fmla="*/ 889224 h 1114787"/>
              <a:gd name="connsiteX0" fmla="*/ 0 w 5032187"/>
              <a:gd name="connsiteY0" fmla="*/ 975481 h 1099318"/>
              <a:gd name="connsiteX1" fmla="*/ 1112237 w 5032187"/>
              <a:gd name="connsiteY1" fmla="*/ 985954 h 1099318"/>
              <a:gd name="connsiteX2" fmla="*/ 2664610 w 5032187"/>
              <a:gd name="connsiteY2" fmla="*/ 1281 h 1099318"/>
              <a:gd name="connsiteX3" fmla="*/ 3927951 w 5032187"/>
              <a:gd name="connsiteY3" fmla="*/ 815355 h 1099318"/>
              <a:gd name="connsiteX4" fmla="*/ 5032187 w 5032187"/>
              <a:gd name="connsiteY4" fmla="*/ 889224 h 1099318"/>
              <a:gd name="connsiteX0" fmla="*/ 0 w 5133787"/>
              <a:gd name="connsiteY0" fmla="*/ 1077081 h 1181244"/>
              <a:gd name="connsiteX1" fmla="*/ 1213837 w 5133787"/>
              <a:gd name="connsiteY1" fmla="*/ 985954 h 1181244"/>
              <a:gd name="connsiteX2" fmla="*/ 2766210 w 5133787"/>
              <a:gd name="connsiteY2" fmla="*/ 1281 h 1181244"/>
              <a:gd name="connsiteX3" fmla="*/ 4029551 w 5133787"/>
              <a:gd name="connsiteY3" fmla="*/ 815355 h 1181244"/>
              <a:gd name="connsiteX4" fmla="*/ 5133787 w 5133787"/>
              <a:gd name="connsiteY4" fmla="*/ 889224 h 1181244"/>
              <a:gd name="connsiteX0" fmla="*/ 0 w 5133787"/>
              <a:gd name="connsiteY0" fmla="*/ 1077081 h 1124719"/>
              <a:gd name="connsiteX1" fmla="*/ 1213837 w 5133787"/>
              <a:gd name="connsiteY1" fmla="*/ 985954 h 1124719"/>
              <a:gd name="connsiteX2" fmla="*/ 2766210 w 5133787"/>
              <a:gd name="connsiteY2" fmla="*/ 1281 h 1124719"/>
              <a:gd name="connsiteX3" fmla="*/ 4029551 w 5133787"/>
              <a:gd name="connsiteY3" fmla="*/ 815355 h 1124719"/>
              <a:gd name="connsiteX4" fmla="*/ 5133787 w 5133787"/>
              <a:gd name="connsiteY4" fmla="*/ 889224 h 1124719"/>
              <a:gd name="connsiteX0" fmla="*/ 0 w 5133787"/>
              <a:gd name="connsiteY0" fmla="*/ 1077081 h 1124719"/>
              <a:gd name="connsiteX1" fmla="*/ 1213837 w 5133787"/>
              <a:gd name="connsiteY1" fmla="*/ 985954 h 1124719"/>
              <a:gd name="connsiteX2" fmla="*/ 2766210 w 5133787"/>
              <a:gd name="connsiteY2" fmla="*/ 1281 h 1124719"/>
              <a:gd name="connsiteX3" fmla="*/ 4029551 w 5133787"/>
              <a:gd name="connsiteY3" fmla="*/ 815355 h 1124719"/>
              <a:gd name="connsiteX4" fmla="*/ 5133787 w 5133787"/>
              <a:gd name="connsiteY4" fmla="*/ 889224 h 1124719"/>
              <a:gd name="connsiteX0" fmla="*/ 0 w 5133787"/>
              <a:gd name="connsiteY0" fmla="*/ 1077324 h 1100954"/>
              <a:gd name="connsiteX1" fmla="*/ 1213837 w 5133787"/>
              <a:gd name="connsiteY1" fmla="*/ 986197 h 1100954"/>
              <a:gd name="connsiteX2" fmla="*/ 1727215 w 5133787"/>
              <a:gd name="connsiteY2" fmla="*/ 622052 h 1100954"/>
              <a:gd name="connsiteX3" fmla="*/ 2766210 w 5133787"/>
              <a:gd name="connsiteY3" fmla="*/ 1524 h 1100954"/>
              <a:gd name="connsiteX4" fmla="*/ 4029551 w 5133787"/>
              <a:gd name="connsiteY4" fmla="*/ 815598 h 1100954"/>
              <a:gd name="connsiteX5" fmla="*/ 5133787 w 5133787"/>
              <a:gd name="connsiteY5" fmla="*/ 889467 h 1100954"/>
              <a:gd name="connsiteX0" fmla="*/ 0 w 5133787"/>
              <a:gd name="connsiteY0" fmla="*/ 1077324 h 1110645"/>
              <a:gd name="connsiteX1" fmla="*/ 1112237 w 5133787"/>
              <a:gd name="connsiteY1" fmla="*/ 1029739 h 1110645"/>
              <a:gd name="connsiteX2" fmla="*/ 1727215 w 5133787"/>
              <a:gd name="connsiteY2" fmla="*/ 622052 h 1110645"/>
              <a:gd name="connsiteX3" fmla="*/ 2766210 w 5133787"/>
              <a:gd name="connsiteY3" fmla="*/ 1524 h 1110645"/>
              <a:gd name="connsiteX4" fmla="*/ 4029551 w 5133787"/>
              <a:gd name="connsiteY4" fmla="*/ 815598 h 1110645"/>
              <a:gd name="connsiteX5" fmla="*/ 5133787 w 5133787"/>
              <a:gd name="connsiteY5" fmla="*/ 889467 h 1110645"/>
              <a:gd name="connsiteX0" fmla="*/ 0 w 5133787"/>
              <a:gd name="connsiteY0" fmla="*/ 1077324 h 1110645"/>
              <a:gd name="connsiteX1" fmla="*/ 1112237 w 5133787"/>
              <a:gd name="connsiteY1" fmla="*/ 1029739 h 1110645"/>
              <a:gd name="connsiteX2" fmla="*/ 1727215 w 5133787"/>
              <a:gd name="connsiteY2" fmla="*/ 622052 h 1110645"/>
              <a:gd name="connsiteX3" fmla="*/ 2766210 w 5133787"/>
              <a:gd name="connsiteY3" fmla="*/ 1524 h 1110645"/>
              <a:gd name="connsiteX4" fmla="*/ 4029551 w 5133787"/>
              <a:gd name="connsiteY4" fmla="*/ 815598 h 1110645"/>
              <a:gd name="connsiteX5" fmla="*/ 5133787 w 5133787"/>
              <a:gd name="connsiteY5" fmla="*/ 889467 h 1110645"/>
              <a:gd name="connsiteX0" fmla="*/ 0 w 5133787"/>
              <a:gd name="connsiteY0" fmla="*/ 1077324 h 1110645"/>
              <a:gd name="connsiteX1" fmla="*/ 1112237 w 5133787"/>
              <a:gd name="connsiteY1" fmla="*/ 1029739 h 1110645"/>
              <a:gd name="connsiteX2" fmla="*/ 1727215 w 5133787"/>
              <a:gd name="connsiteY2" fmla="*/ 622052 h 1110645"/>
              <a:gd name="connsiteX3" fmla="*/ 2766210 w 5133787"/>
              <a:gd name="connsiteY3" fmla="*/ 1524 h 1110645"/>
              <a:gd name="connsiteX4" fmla="*/ 4029551 w 5133787"/>
              <a:gd name="connsiteY4" fmla="*/ 815598 h 1110645"/>
              <a:gd name="connsiteX5" fmla="*/ 5133787 w 5133787"/>
              <a:gd name="connsiteY5" fmla="*/ 889467 h 1110645"/>
              <a:gd name="connsiteX0" fmla="*/ 0 w 5133787"/>
              <a:gd name="connsiteY0" fmla="*/ 1077515 h 1110836"/>
              <a:gd name="connsiteX1" fmla="*/ 1112237 w 5133787"/>
              <a:gd name="connsiteY1" fmla="*/ 1029930 h 1110836"/>
              <a:gd name="connsiteX2" fmla="*/ 1727215 w 5133787"/>
              <a:gd name="connsiteY2" fmla="*/ 622243 h 1110836"/>
              <a:gd name="connsiteX3" fmla="*/ 2766210 w 5133787"/>
              <a:gd name="connsiteY3" fmla="*/ 1715 h 1110836"/>
              <a:gd name="connsiteX4" fmla="*/ 4029551 w 5133787"/>
              <a:gd name="connsiteY4" fmla="*/ 815789 h 1110836"/>
              <a:gd name="connsiteX5" fmla="*/ 5133787 w 5133787"/>
              <a:gd name="connsiteY5" fmla="*/ 889658 h 1110836"/>
              <a:gd name="connsiteX0" fmla="*/ 0 w 5133787"/>
              <a:gd name="connsiteY0" fmla="*/ 1063057 h 1096378"/>
              <a:gd name="connsiteX1" fmla="*/ 1112237 w 5133787"/>
              <a:gd name="connsiteY1" fmla="*/ 1015472 h 1096378"/>
              <a:gd name="connsiteX2" fmla="*/ 1727215 w 5133787"/>
              <a:gd name="connsiteY2" fmla="*/ 607785 h 1096378"/>
              <a:gd name="connsiteX3" fmla="*/ 2722667 w 5133787"/>
              <a:gd name="connsiteY3" fmla="*/ 1772 h 1096378"/>
              <a:gd name="connsiteX4" fmla="*/ 4029551 w 5133787"/>
              <a:gd name="connsiteY4" fmla="*/ 801331 h 1096378"/>
              <a:gd name="connsiteX5" fmla="*/ 5133787 w 5133787"/>
              <a:gd name="connsiteY5" fmla="*/ 875200 h 1096378"/>
              <a:gd name="connsiteX0" fmla="*/ 0 w 5133787"/>
              <a:gd name="connsiteY0" fmla="*/ 1061854 h 1095175"/>
              <a:gd name="connsiteX1" fmla="*/ 1112237 w 5133787"/>
              <a:gd name="connsiteY1" fmla="*/ 1014269 h 1095175"/>
              <a:gd name="connsiteX2" fmla="*/ 1727215 w 5133787"/>
              <a:gd name="connsiteY2" fmla="*/ 606582 h 1095175"/>
              <a:gd name="connsiteX3" fmla="*/ 2722667 w 5133787"/>
              <a:gd name="connsiteY3" fmla="*/ 569 h 1095175"/>
              <a:gd name="connsiteX4" fmla="*/ 4029551 w 5133787"/>
              <a:gd name="connsiteY4" fmla="*/ 800128 h 1095175"/>
              <a:gd name="connsiteX5" fmla="*/ 5133787 w 5133787"/>
              <a:gd name="connsiteY5" fmla="*/ 873997 h 1095175"/>
              <a:gd name="connsiteX0" fmla="*/ 0 w 5133787"/>
              <a:gd name="connsiteY0" fmla="*/ 1065497 h 1098818"/>
              <a:gd name="connsiteX1" fmla="*/ 1112237 w 5133787"/>
              <a:gd name="connsiteY1" fmla="*/ 1017912 h 1098818"/>
              <a:gd name="connsiteX2" fmla="*/ 1727215 w 5133787"/>
              <a:gd name="connsiteY2" fmla="*/ 610225 h 1098818"/>
              <a:gd name="connsiteX3" fmla="*/ 2722667 w 5133787"/>
              <a:gd name="connsiteY3" fmla="*/ 4212 h 1098818"/>
              <a:gd name="connsiteX4" fmla="*/ 3884408 w 5133787"/>
              <a:gd name="connsiteY4" fmla="*/ 919886 h 1098818"/>
              <a:gd name="connsiteX5" fmla="*/ 5133787 w 5133787"/>
              <a:gd name="connsiteY5" fmla="*/ 877640 h 1098818"/>
              <a:gd name="connsiteX0" fmla="*/ 0 w 5133787"/>
              <a:gd name="connsiteY0" fmla="*/ 1067429 h 1100750"/>
              <a:gd name="connsiteX1" fmla="*/ 1112237 w 5133787"/>
              <a:gd name="connsiteY1" fmla="*/ 1019844 h 1100750"/>
              <a:gd name="connsiteX2" fmla="*/ 1727215 w 5133787"/>
              <a:gd name="connsiteY2" fmla="*/ 612157 h 1100750"/>
              <a:gd name="connsiteX3" fmla="*/ 2722667 w 5133787"/>
              <a:gd name="connsiteY3" fmla="*/ 6144 h 1100750"/>
              <a:gd name="connsiteX4" fmla="*/ 3927951 w 5133787"/>
              <a:gd name="connsiteY4" fmla="*/ 994389 h 1100750"/>
              <a:gd name="connsiteX5" fmla="*/ 5133787 w 5133787"/>
              <a:gd name="connsiteY5" fmla="*/ 879572 h 1100750"/>
              <a:gd name="connsiteX0" fmla="*/ 0 w 5133787"/>
              <a:gd name="connsiteY0" fmla="*/ 1067429 h 1100750"/>
              <a:gd name="connsiteX1" fmla="*/ 1112237 w 5133787"/>
              <a:gd name="connsiteY1" fmla="*/ 1019844 h 1100750"/>
              <a:gd name="connsiteX2" fmla="*/ 1727215 w 5133787"/>
              <a:gd name="connsiteY2" fmla="*/ 612157 h 1100750"/>
              <a:gd name="connsiteX3" fmla="*/ 2722667 w 5133787"/>
              <a:gd name="connsiteY3" fmla="*/ 6144 h 1100750"/>
              <a:gd name="connsiteX4" fmla="*/ 3927951 w 5133787"/>
              <a:gd name="connsiteY4" fmla="*/ 994389 h 1100750"/>
              <a:gd name="connsiteX5" fmla="*/ 5133787 w 5133787"/>
              <a:gd name="connsiteY5" fmla="*/ 879572 h 1100750"/>
              <a:gd name="connsiteX0" fmla="*/ 0 w 5322472"/>
              <a:gd name="connsiteY0" fmla="*/ 1067429 h 1100750"/>
              <a:gd name="connsiteX1" fmla="*/ 1112237 w 5322472"/>
              <a:gd name="connsiteY1" fmla="*/ 1019844 h 1100750"/>
              <a:gd name="connsiteX2" fmla="*/ 1727215 w 5322472"/>
              <a:gd name="connsiteY2" fmla="*/ 612157 h 1100750"/>
              <a:gd name="connsiteX3" fmla="*/ 2722667 w 5322472"/>
              <a:gd name="connsiteY3" fmla="*/ 6144 h 1100750"/>
              <a:gd name="connsiteX4" fmla="*/ 3927951 w 5322472"/>
              <a:gd name="connsiteY4" fmla="*/ 994389 h 1100750"/>
              <a:gd name="connsiteX5" fmla="*/ 5322472 w 5322472"/>
              <a:gd name="connsiteY5" fmla="*/ 981172 h 1100750"/>
              <a:gd name="connsiteX0" fmla="*/ 0 w 5322472"/>
              <a:gd name="connsiteY0" fmla="*/ 1069170 h 1102491"/>
              <a:gd name="connsiteX1" fmla="*/ 1112237 w 5322472"/>
              <a:gd name="connsiteY1" fmla="*/ 1021585 h 1102491"/>
              <a:gd name="connsiteX2" fmla="*/ 1727215 w 5322472"/>
              <a:gd name="connsiteY2" fmla="*/ 613898 h 1102491"/>
              <a:gd name="connsiteX3" fmla="*/ 2722667 w 5322472"/>
              <a:gd name="connsiteY3" fmla="*/ 7885 h 1102491"/>
              <a:gd name="connsiteX4" fmla="*/ 4015036 w 5322472"/>
              <a:gd name="connsiteY4" fmla="*/ 1054187 h 1102491"/>
              <a:gd name="connsiteX5" fmla="*/ 5322472 w 5322472"/>
              <a:gd name="connsiteY5" fmla="*/ 982913 h 1102491"/>
              <a:gd name="connsiteX0" fmla="*/ 0 w 5322472"/>
              <a:gd name="connsiteY0" fmla="*/ 1067850 h 1101171"/>
              <a:gd name="connsiteX1" fmla="*/ 1112237 w 5322472"/>
              <a:gd name="connsiteY1" fmla="*/ 1020265 h 1101171"/>
              <a:gd name="connsiteX2" fmla="*/ 1727215 w 5322472"/>
              <a:gd name="connsiteY2" fmla="*/ 612578 h 1101171"/>
              <a:gd name="connsiteX3" fmla="*/ 2722667 w 5322472"/>
              <a:gd name="connsiteY3" fmla="*/ 6565 h 1101171"/>
              <a:gd name="connsiteX4" fmla="*/ 3927950 w 5322472"/>
              <a:gd name="connsiteY4" fmla="*/ 1009324 h 1101171"/>
              <a:gd name="connsiteX5" fmla="*/ 5322472 w 5322472"/>
              <a:gd name="connsiteY5" fmla="*/ 981593 h 1101171"/>
              <a:gd name="connsiteX0" fmla="*/ 0 w 5322472"/>
              <a:gd name="connsiteY0" fmla="*/ 1067850 h 1101171"/>
              <a:gd name="connsiteX1" fmla="*/ 1112237 w 5322472"/>
              <a:gd name="connsiteY1" fmla="*/ 1020265 h 1101171"/>
              <a:gd name="connsiteX2" fmla="*/ 1727215 w 5322472"/>
              <a:gd name="connsiteY2" fmla="*/ 612578 h 1101171"/>
              <a:gd name="connsiteX3" fmla="*/ 2722667 w 5322472"/>
              <a:gd name="connsiteY3" fmla="*/ 6565 h 1101171"/>
              <a:gd name="connsiteX4" fmla="*/ 3927950 w 5322472"/>
              <a:gd name="connsiteY4" fmla="*/ 1009324 h 1101171"/>
              <a:gd name="connsiteX5" fmla="*/ 5322472 w 5322472"/>
              <a:gd name="connsiteY5" fmla="*/ 981593 h 1101171"/>
              <a:gd name="connsiteX0" fmla="*/ 0 w 5322472"/>
              <a:gd name="connsiteY0" fmla="*/ 1067850 h 1101171"/>
              <a:gd name="connsiteX1" fmla="*/ 1112237 w 5322472"/>
              <a:gd name="connsiteY1" fmla="*/ 1020265 h 1101171"/>
              <a:gd name="connsiteX2" fmla="*/ 1727215 w 5322472"/>
              <a:gd name="connsiteY2" fmla="*/ 612578 h 1101171"/>
              <a:gd name="connsiteX3" fmla="*/ 2722667 w 5322472"/>
              <a:gd name="connsiteY3" fmla="*/ 6565 h 1101171"/>
              <a:gd name="connsiteX4" fmla="*/ 3927950 w 5322472"/>
              <a:gd name="connsiteY4" fmla="*/ 1009324 h 1101171"/>
              <a:gd name="connsiteX5" fmla="*/ 5322472 w 5322472"/>
              <a:gd name="connsiteY5" fmla="*/ 981593 h 1101171"/>
              <a:gd name="connsiteX0" fmla="*/ 0 w 5322472"/>
              <a:gd name="connsiteY0" fmla="*/ 1067850 h 1101171"/>
              <a:gd name="connsiteX1" fmla="*/ 1112237 w 5322472"/>
              <a:gd name="connsiteY1" fmla="*/ 1020265 h 1101171"/>
              <a:gd name="connsiteX2" fmla="*/ 1727215 w 5322472"/>
              <a:gd name="connsiteY2" fmla="*/ 612578 h 1101171"/>
              <a:gd name="connsiteX3" fmla="*/ 2722667 w 5322472"/>
              <a:gd name="connsiteY3" fmla="*/ 6565 h 1101171"/>
              <a:gd name="connsiteX4" fmla="*/ 3927950 w 5322472"/>
              <a:gd name="connsiteY4" fmla="*/ 1009324 h 1101171"/>
              <a:gd name="connsiteX5" fmla="*/ 5322472 w 5322472"/>
              <a:gd name="connsiteY5" fmla="*/ 981593 h 1101171"/>
              <a:gd name="connsiteX0" fmla="*/ 0 w 5322472"/>
              <a:gd name="connsiteY0" fmla="*/ 1067850 h 1101171"/>
              <a:gd name="connsiteX1" fmla="*/ 1112237 w 5322472"/>
              <a:gd name="connsiteY1" fmla="*/ 1020265 h 1101171"/>
              <a:gd name="connsiteX2" fmla="*/ 1727215 w 5322472"/>
              <a:gd name="connsiteY2" fmla="*/ 612578 h 1101171"/>
              <a:gd name="connsiteX3" fmla="*/ 2722667 w 5322472"/>
              <a:gd name="connsiteY3" fmla="*/ 6565 h 1101171"/>
              <a:gd name="connsiteX4" fmla="*/ 3927950 w 5322472"/>
              <a:gd name="connsiteY4" fmla="*/ 1009324 h 1101171"/>
              <a:gd name="connsiteX5" fmla="*/ 5322472 w 5322472"/>
              <a:gd name="connsiteY5" fmla="*/ 981593 h 1101171"/>
              <a:gd name="connsiteX0" fmla="*/ 0 w 5322472"/>
              <a:gd name="connsiteY0" fmla="*/ 1070100 h 1111093"/>
              <a:gd name="connsiteX1" fmla="*/ 1112237 w 5322472"/>
              <a:gd name="connsiteY1" fmla="*/ 1022515 h 1111093"/>
              <a:gd name="connsiteX2" fmla="*/ 1727215 w 5322472"/>
              <a:gd name="connsiteY2" fmla="*/ 614828 h 1111093"/>
              <a:gd name="connsiteX3" fmla="*/ 2722667 w 5322472"/>
              <a:gd name="connsiteY3" fmla="*/ 8815 h 1111093"/>
              <a:gd name="connsiteX4" fmla="*/ 4073093 w 5322472"/>
              <a:gd name="connsiteY4" fmla="*/ 1084146 h 1111093"/>
              <a:gd name="connsiteX5" fmla="*/ 5322472 w 5322472"/>
              <a:gd name="connsiteY5" fmla="*/ 983843 h 1111093"/>
              <a:gd name="connsiteX0" fmla="*/ 0 w 5322472"/>
              <a:gd name="connsiteY0" fmla="*/ 1070100 h 1111093"/>
              <a:gd name="connsiteX1" fmla="*/ 1112237 w 5322472"/>
              <a:gd name="connsiteY1" fmla="*/ 1022515 h 1111093"/>
              <a:gd name="connsiteX2" fmla="*/ 1727215 w 5322472"/>
              <a:gd name="connsiteY2" fmla="*/ 614828 h 1111093"/>
              <a:gd name="connsiteX3" fmla="*/ 2722667 w 5322472"/>
              <a:gd name="connsiteY3" fmla="*/ 8815 h 1111093"/>
              <a:gd name="connsiteX4" fmla="*/ 4015036 w 5322472"/>
              <a:gd name="connsiteY4" fmla="*/ 1084146 h 1111093"/>
              <a:gd name="connsiteX5" fmla="*/ 5322472 w 5322472"/>
              <a:gd name="connsiteY5" fmla="*/ 983843 h 1111093"/>
              <a:gd name="connsiteX0" fmla="*/ 0 w 5322472"/>
              <a:gd name="connsiteY0" fmla="*/ 1070100 h 1103421"/>
              <a:gd name="connsiteX1" fmla="*/ 1112237 w 5322472"/>
              <a:gd name="connsiteY1" fmla="*/ 1022515 h 1103421"/>
              <a:gd name="connsiteX2" fmla="*/ 1727215 w 5322472"/>
              <a:gd name="connsiteY2" fmla="*/ 614828 h 1103421"/>
              <a:gd name="connsiteX3" fmla="*/ 2722667 w 5322472"/>
              <a:gd name="connsiteY3" fmla="*/ 8815 h 1103421"/>
              <a:gd name="connsiteX4" fmla="*/ 4015036 w 5322472"/>
              <a:gd name="connsiteY4" fmla="*/ 1084146 h 1103421"/>
              <a:gd name="connsiteX5" fmla="*/ 5322472 w 5322472"/>
              <a:gd name="connsiteY5" fmla="*/ 983843 h 1103421"/>
              <a:gd name="connsiteX0" fmla="*/ 0 w 5322472"/>
              <a:gd name="connsiteY0" fmla="*/ 1068280 h 1101601"/>
              <a:gd name="connsiteX1" fmla="*/ 1112237 w 5322472"/>
              <a:gd name="connsiteY1" fmla="*/ 1020695 h 1101601"/>
              <a:gd name="connsiteX2" fmla="*/ 1727215 w 5322472"/>
              <a:gd name="connsiteY2" fmla="*/ 613008 h 1101601"/>
              <a:gd name="connsiteX3" fmla="*/ 2722667 w 5322472"/>
              <a:gd name="connsiteY3" fmla="*/ 6995 h 1101601"/>
              <a:gd name="connsiteX4" fmla="*/ 4029550 w 5322472"/>
              <a:gd name="connsiteY4" fmla="*/ 1024269 h 1101601"/>
              <a:gd name="connsiteX5" fmla="*/ 5322472 w 5322472"/>
              <a:gd name="connsiteY5" fmla="*/ 982023 h 1101601"/>
              <a:gd name="connsiteX0" fmla="*/ 0 w 5322472"/>
              <a:gd name="connsiteY0" fmla="*/ 1069630 h 1102951"/>
              <a:gd name="connsiteX1" fmla="*/ 1112237 w 5322472"/>
              <a:gd name="connsiteY1" fmla="*/ 1022045 h 1102951"/>
              <a:gd name="connsiteX2" fmla="*/ 1727215 w 5322472"/>
              <a:gd name="connsiteY2" fmla="*/ 614358 h 1102951"/>
              <a:gd name="connsiteX3" fmla="*/ 2722667 w 5322472"/>
              <a:gd name="connsiteY3" fmla="*/ 8345 h 1102951"/>
              <a:gd name="connsiteX4" fmla="*/ 4058578 w 5322472"/>
              <a:gd name="connsiteY4" fmla="*/ 1069162 h 1102951"/>
              <a:gd name="connsiteX5" fmla="*/ 5322472 w 5322472"/>
              <a:gd name="connsiteY5" fmla="*/ 983373 h 1102951"/>
              <a:gd name="connsiteX0" fmla="*/ 0 w 5322472"/>
              <a:gd name="connsiteY0" fmla="*/ 1069630 h 1102951"/>
              <a:gd name="connsiteX1" fmla="*/ 1112237 w 5322472"/>
              <a:gd name="connsiteY1" fmla="*/ 1022045 h 1102951"/>
              <a:gd name="connsiteX2" fmla="*/ 1727215 w 5322472"/>
              <a:gd name="connsiteY2" fmla="*/ 614358 h 1102951"/>
              <a:gd name="connsiteX3" fmla="*/ 2722667 w 5322472"/>
              <a:gd name="connsiteY3" fmla="*/ 8345 h 1102951"/>
              <a:gd name="connsiteX4" fmla="*/ 4058578 w 5322472"/>
              <a:gd name="connsiteY4" fmla="*/ 1069162 h 1102951"/>
              <a:gd name="connsiteX5" fmla="*/ 5322472 w 5322472"/>
              <a:gd name="connsiteY5" fmla="*/ 983373 h 1102951"/>
              <a:gd name="connsiteX0" fmla="*/ 0 w 5322472"/>
              <a:gd name="connsiteY0" fmla="*/ 1069630 h 1102951"/>
              <a:gd name="connsiteX1" fmla="*/ 1112237 w 5322472"/>
              <a:gd name="connsiteY1" fmla="*/ 1022045 h 1102951"/>
              <a:gd name="connsiteX2" fmla="*/ 1727215 w 5322472"/>
              <a:gd name="connsiteY2" fmla="*/ 614358 h 1102951"/>
              <a:gd name="connsiteX3" fmla="*/ 2722667 w 5322472"/>
              <a:gd name="connsiteY3" fmla="*/ 8345 h 1102951"/>
              <a:gd name="connsiteX4" fmla="*/ 4058578 w 5322472"/>
              <a:gd name="connsiteY4" fmla="*/ 1069162 h 1102951"/>
              <a:gd name="connsiteX5" fmla="*/ 5322472 w 5322472"/>
              <a:gd name="connsiteY5" fmla="*/ 1026915 h 1102951"/>
              <a:gd name="connsiteX0" fmla="*/ 0 w 5395044"/>
              <a:gd name="connsiteY0" fmla="*/ 1040601 h 1082764"/>
              <a:gd name="connsiteX1" fmla="*/ 1184809 w 5395044"/>
              <a:gd name="connsiteY1" fmla="*/ 1022045 h 1082764"/>
              <a:gd name="connsiteX2" fmla="*/ 1799787 w 5395044"/>
              <a:gd name="connsiteY2" fmla="*/ 614358 h 1082764"/>
              <a:gd name="connsiteX3" fmla="*/ 2795239 w 5395044"/>
              <a:gd name="connsiteY3" fmla="*/ 8345 h 1082764"/>
              <a:gd name="connsiteX4" fmla="*/ 4131150 w 5395044"/>
              <a:gd name="connsiteY4" fmla="*/ 1069162 h 1082764"/>
              <a:gd name="connsiteX5" fmla="*/ 5395044 w 5395044"/>
              <a:gd name="connsiteY5" fmla="*/ 1026915 h 1082764"/>
              <a:gd name="connsiteX0" fmla="*/ 0 w 5395044"/>
              <a:gd name="connsiteY0" fmla="*/ 1040601 h 1071239"/>
              <a:gd name="connsiteX1" fmla="*/ 1184809 w 5395044"/>
              <a:gd name="connsiteY1" fmla="*/ 1022045 h 1071239"/>
              <a:gd name="connsiteX2" fmla="*/ 1799787 w 5395044"/>
              <a:gd name="connsiteY2" fmla="*/ 614358 h 1071239"/>
              <a:gd name="connsiteX3" fmla="*/ 2795239 w 5395044"/>
              <a:gd name="connsiteY3" fmla="*/ 8345 h 1071239"/>
              <a:gd name="connsiteX4" fmla="*/ 4131150 w 5395044"/>
              <a:gd name="connsiteY4" fmla="*/ 1069162 h 1071239"/>
              <a:gd name="connsiteX5" fmla="*/ 5395044 w 5395044"/>
              <a:gd name="connsiteY5" fmla="*/ 1026915 h 1071239"/>
              <a:gd name="connsiteX0" fmla="*/ 0 w 5395044"/>
              <a:gd name="connsiteY0" fmla="*/ 1039692 h 1070330"/>
              <a:gd name="connsiteX1" fmla="*/ 1184809 w 5395044"/>
              <a:gd name="connsiteY1" fmla="*/ 1021136 h 1070330"/>
              <a:gd name="connsiteX2" fmla="*/ 1799787 w 5395044"/>
              <a:gd name="connsiteY2" fmla="*/ 613449 h 1070330"/>
              <a:gd name="connsiteX3" fmla="*/ 2795239 w 5395044"/>
              <a:gd name="connsiteY3" fmla="*/ 7436 h 1070330"/>
              <a:gd name="connsiteX4" fmla="*/ 4131150 w 5395044"/>
              <a:gd name="connsiteY4" fmla="*/ 1039224 h 1070330"/>
              <a:gd name="connsiteX5" fmla="*/ 5395044 w 5395044"/>
              <a:gd name="connsiteY5" fmla="*/ 1026006 h 1070330"/>
              <a:gd name="connsiteX0" fmla="*/ 0 w 5395044"/>
              <a:gd name="connsiteY0" fmla="*/ 1039692 h 1070330"/>
              <a:gd name="connsiteX1" fmla="*/ 1184809 w 5395044"/>
              <a:gd name="connsiteY1" fmla="*/ 1021136 h 1070330"/>
              <a:gd name="connsiteX2" fmla="*/ 1799787 w 5395044"/>
              <a:gd name="connsiteY2" fmla="*/ 613449 h 1070330"/>
              <a:gd name="connsiteX3" fmla="*/ 2795239 w 5395044"/>
              <a:gd name="connsiteY3" fmla="*/ 7436 h 1070330"/>
              <a:gd name="connsiteX4" fmla="*/ 4131150 w 5395044"/>
              <a:gd name="connsiteY4" fmla="*/ 1039224 h 1070330"/>
              <a:gd name="connsiteX5" fmla="*/ 5395044 w 5395044"/>
              <a:gd name="connsiteY5" fmla="*/ 1026006 h 1070330"/>
              <a:gd name="connsiteX0" fmla="*/ 0 w 5395044"/>
              <a:gd name="connsiteY0" fmla="*/ 1039692 h 1070330"/>
              <a:gd name="connsiteX1" fmla="*/ 1184809 w 5395044"/>
              <a:gd name="connsiteY1" fmla="*/ 1021136 h 1070330"/>
              <a:gd name="connsiteX2" fmla="*/ 1799787 w 5395044"/>
              <a:gd name="connsiteY2" fmla="*/ 613449 h 1070330"/>
              <a:gd name="connsiteX3" fmla="*/ 2795239 w 5395044"/>
              <a:gd name="connsiteY3" fmla="*/ 7436 h 1070330"/>
              <a:gd name="connsiteX4" fmla="*/ 4131150 w 5395044"/>
              <a:gd name="connsiteY4" fmla="*/ 1039224 h 1070330"/>
              <a:gd name="connsiteX5" fmla="*/ 5395044 w 5395044"/>
              <a:gd name="connsiteY5" fmla="*/ 1026006 h 1070330"/>
              <a:gd name="connsiteX0" fmla="*/ 0 w 5395044"/>
              <a:gd name="connsiteY0" fmla="*/ 1038401 h 1069039"/>
              <a:gd name="connsiteX1" fmla="*/ 1184809 w 5395044"/>
              <a:gd name="connsiteY1" fmla="*/ 1019845 h 1069039"/>
              <a:gd name="connsiteX2" fmla="*/ 1799787 w 5395044"/>
              <a:gd name="connsiteY2" fmla="*/ 612158 h 1069039"/>
              <a:gd name="connsiteX3" fmla="*/ 2795239 w 5395044"/>
              <a:gd name="connsiteY3" fmla="*/ 6145 h 1069039"/>
              <a:gd name="connsiteX4" fmla="*/ 4044064 w 5395044"/>
              <a:gd name="connsiteY4" fmla="*/ 994390 h 1069039"/>
              <a:gd name="connsiteX5" fmla="*/ 5395044 w 5395044"/>
              <a:gd name="connsiteY5" fmla="*/ 1024715 h 1069039"/>
              <a:gd name="connsiteX0" fmla="*/ 0 w 5395044"/>
              <a:gd name="connsiteY0" fmla="*/ 1038401 h 1069039"/>
              <a:gd name="connsiteX1" fmla="*/ 1184809 w 5395044"/>
              <a:gd name="connsiteY1" fmla="*/ 1019845 h 1069039"/>
              <a:gd name="connsiteX2" fmla="*/ 1799787 w 5395044"/>
              <a:gd name="connsiteY2" fmla="*/ 612158 h 1069039"/>
              <a:gd name="connsiteX3" fmla="*/ 2795239 w 5395044"/>
              <a:gd name="connsiteY3" fmla="*/ 6145 h 1069039"/>
              <a:gd name="connsiteX4" fmla="*/ 4044064 w 5395044"/>
              <a:gd name="connsiteY4" fmla="*/ 994390 h 1069039"/>
              <a:gd name="connsiteX5" fmla="*/ 5395044 w 5395044"/>
              <a:gd name="connsiteY5" fmla="*/ 1024715 h 1069039"/>
              <a:gd name="connsiteX0" fmla="*/ 0 w 5395044"/>
              <a:gd name="connsiteY0" fmla="*/ 1038401 h 1069039"/>
              <a:gd name="connsiteX1" fmla="*/ 1184809 w 5395044"/>
              <a:gd name="connsiteY1" fmla="*/ 1019845 h 1069039"/>
              <a:gd name="connsiteX2" fmla="*/ 1799787 w 5395044"/>
              <a:gd name="connsiteY2" fmla="*/ 612158 h 1069039"/>
              <a:gd name="connsiteX3" fmla="*/ 2795239 w 5395044"/>
              <a:gd name="connsiteY3" fmla="*/ 6145 h 1069039"/>
              <a:gd name="connsiteX4" fmla="*/ 4044064 w 5395044"/>
              <a:gd name="connsiteY4" fmla="*/ 994390 h 1069039"/>
              <a:gd name="connsiteX5" fmla="*/ 5395044 w 5395044"/>
              <a:gd name="connsiteY5" fmla="*/ 1024715 h 1069039"/>
              <a:gd name="connsiteX0" fmla="*/ 0 w 5395044"/>
              <a:gd name="connsiteY0" fmla="*/ 1067092 h 1097730"/>
              <a:gd name="connsiteX1" fmla="*/ 1184809 w 5395044"/>
              <a:gd name="connsiteY1" fmla="*/ 1048536 h 1097730"/>
              <a:gd name="connsiteX2" fmla="*/ 1799787 w 5395044"/>
              <a:gd name="connsiteY2" fmla="*/ 640849 h 1097730"/>
              <a:gd name="connsiteX3" fmla="*/ 2809753 w 5395044"/>
              <a:gd name="connsiteY3" fmla="*/ 5808 h 1097730"/>
              <a:gd name="connsiteX4" fmla="*/ 4044064 w 5395044"/>
              <a:gd name="connsiteY4" fmla="*/ 1023081 h 1097730"/>
              <a:gd name="connsiteX5" fmla="*/ 5395044 w 5395044"/>
              <a:gd name="connsiteY5" fmla="*/ 1053406 h 1097730"/>
              <a:gd name="connsiteX0" fmla="*/ 0 w 5395044"/>
              <a:gd name="connsiteY0" fmla="*/ 1068321 h 1098959"/>
              <a:gd name="connsiteX1" fmla="*/ 1184809 w 5395044"/>
              <a:gd name="connsiteY1" fmla="*/ 1049765 h 1098959"/>
              <a:gd name="connsiteX2" fmla="*/ 1799787 w 5395044"/>
              <a:gd name="connsiteY2" fmla="*/ 642078 h 1098959"/>
              <a:gd name="connsiteX3" fmla="*/ 2809753 w 5395044"/>
              <a:gd name="connsiteY3" fmla="*/ 7037 h 1098959"/>
              <a:gd name="connsiteX4" fmla="*/ 4102121 w 5395044"/>
              <a:gd name="connsiteY4" fmla="*/ 1067853 h 1098959"/>
              <a:gd name="connsiteX5" fmla="*/ 5395044 w 5395044"/>
              <a:gd name="connsiteY5" fmla="*/ 1054635 h 1098959"/>
              <a:gd name="connsiteX0" fmla="*/ 0 w 5395044"/>
              <a:gd name="connsiteY0" fmla="*/ 1068510 h 1099148"/>
              <a:gd name="connsiteX1" fmla="*/ 1184809 w 5395044"/>
              <a:gd name="connsiteY1" fmla="*/ 1049954 h 1099148"/>
              <a:gd name="connsiteX2" fmla="*/ 1799787 w 5395044"/>
              <a:gd name="connsiteY2" fmla="*/ 642267 h 1099148"/>
              <a:gd name="connsiteX3" fmla="*/ 2809753 w 5395044"/>
              <a:gd name="connsiteY3" fmla="*/ 7226 h 1099148"/>
              <a:gd name="connsiteX4" fmla="*/ 4102121 w 5395044"/>
              <a:gd name="connsiteY4" fmla="*/ 1068042 h 1099148"/>
              <a:gd name="connsiteX5" fmla="*/ 5395044 w 5395044"/>
              <a:gd name="connsiteY5" fmla="*/ 1054824 h 1099148"/>
              <a:gd name="connsiteX0" fmla="*/ 0 w 5395044"/>
              <a:gd name="connsiteY0" fmla="*/ 1068510 h 1099148"/>
              <a:gd name="connsiteX1" fmla="*/ 1184809 w 5395044"/>
              <a:gd name="connsiteY1" fmla="*/ 1049954 h 1099148"/>
              <a:gd name="connsiteX2" fmla="*/ 1799787 w 5395044"/>
              <a:gd name="connsiteY2" fmla="*/ 642267 h 1099148"/>
              <a:gd name="connsiteX3" fmla="*/ 2809753 w 5395044"/>
              <a:gd name="connsiteY3" fmla="*/ 7226 h 1099148"/>
              <a:gd name="connsiteX4" fmla="*/ 4102121 w 5395044"/>
              <a:gd name="connsiteY4" fmla="*/ 1068042 h 1099148"/>
              <a:gd name="connsiteX5" fmla="*/ 5395044 w 5395044"/>
              <a:gd name="connsiteY5" fmla="*/ 1054824 h 1099148"/>
              <a:gd name="connsiteX0" fmla="*/ 0 w 5395044"/>
              <a:gd name="connsiteY0" fmla="*/ 1068510 h 1099148"/>
              <a:gd name="connsiteX1" fmla="*/ 1184809 w 5395044"/>
              <a:gd name="connsiteY1" fmla="*/ 1049954 h 1099148"/>
              <a:gd name="connsiteX2" fmla="*/ 1799787 w 5395044"/>
              <a:gd name="connsiteY2" fmla="*/ 642267 h 1099148"/>
              <a:gd name="connsiteX3" fmla="*/ 2809753 w 5395044"/>
              <a:gd name="connsiteY3" fmla="*/ 7226 h 1099148"/>
              <a:gd name="connsiteX4" fmla="*/ 4113410 w 5395044"/>
              <a:gd name="connsiteY4" fmla="*/ 1068042 h 1099148"/>
              <a:gd name="connsiteX5" fmla="*/ 5395044 w 5395044"/>
              <a:gd name="connsiteY5" fmla="*/ 1054824 h 1099148"/>
              <a:gd name="connsiteX0" fmla="*/ 0 w 5395044"/>
              <a:gd name="connsiteY0" fmla="*/ 1068510 h 1099148"/>
              <a:gd name="connsiteX1" fmla="*/ 1184809 w 5395044"/>
              <a:gd name="connsiteY1" fmla="*/ 1049954 h 1099148"/>
              <a:gd name="connsiteX2" fmla="*/ 1799787 w 5395044"/>
              <a:gd name="connsiteY2" fmla="*/ 642267 h 1099148"/>
              <a:gd name="connsiteX3" fmla="*/ 2809753 w 5395044"/>
              <a:gd name="connsiteY3" fmla="*/ 7226 h 1099148"/>
              <a:gd name="connsiteX4" fmla="*/ 4113410 w 5395044"/>
              <a:gd name="connsiteY4" fmla="*/ 1068042 h 1099148"/>
              <a:gd name="connsiteX5" fmla="*/ 5395044 w 5395044"/>
              <a:gd name="connsiteY5" fmla="*/ 1054824 h 1099148"/>
              <a:gd name="connsiteX0" fmla="*/ 0 w 5395044"/>
              <a:gd name="connsiteY0" fmla="*/ 1068510 h 1099148"/>
              <a:gd name="connsiteX1" fmla="*/ 1184809 w 5395044"/>
              <a:gd name="connsiteY1" fmla="*/ 1049954 h 1099148"/>
              <a:gd name="connsiteX2" fmla="*/ 1799787 w 5395044"/>
              <a:gd name="connsiteY2" fmla="*/ 642267 h 1099148"/>
              <a:gd name="connsiteX3" fmla="*/ 2809753 w 5395044"/>
              <a:gd name="connsiteY3" fmla="*/ 7226 h 1099148"/>
              <a:gd name="connsiteX4" fmla="*/ 4113410 w 5395044"/>
              <a:gd name="connsiteY4" fmla="*/ 1068042 h 1099148"/>
              <a:gd name="connsiteX5" fmla="*/ 5395044 w 5395044"/>
              <a:gd name="connsiteY5" fmla="*/ 1054824 h 1099148"/>
              <a:gd name="connsiteX0" fmla="*/ 0 w 5395044"/>
              <a:gd name="connsiteY0" fmla="*/ 1067847 h 1098485"/>
              <a:gd name="connsiteX1" fmla="*/ 1184809 w 5395044"/>
              <a:gd name="connsiteY1" fmla="*/ 1049291 h 1098485"/>
              <a:gd name="connsiteX2" fmla="*/ 1799787 w 5395044"/>
              <a:gd name="connsiteY2" fmla="*/ 641604 h 1098485"/>
              <a:gd name="connsiteX3" fmla="*/ 2809753 w 5395044"/>
              <a:gd name="connsiteY3" fmla="*/ 6563 h 1098485"/>
              <a:gd name="connsiteX4" fmla="*/ 4135988 w 5395044"/>
              <a:gd name="connsiteY4" fmla="*/ 1044801 h 1098485"/>
              <a:gd name="connsiteX5" fmla="*/ 5395044 w 5395044"/>
              <a:gd name="connsiteY5" fmla="*/ 1054161 h 1098485"/>
              <a:gd name="connsiteX0" fmla="*/ 0 w 5395044"/>
              <a:gd name="connsiteY0" fmla="*/ 1067847 h 1098485"/>
              <a:gd name="connsiteX1" fmla="*/ 1184809 w 5395044"/>
              <a:gd name="connsiteY1" fmla="*/ 1049291 h 1098485"/>
              <a:gd name="connsiteX2" fmla="*/ 1799787 w 5395044"/>
              <a:gd name="connsiteY2" fmla="*/ 641604 h 1098485"/>
              <a:gd name="connsiteX3" fmla="*/ 2809753 w 5395044"/>
              <a:gd name="connsiteY3" fmla="*/ 6563 h 1098485"/>
              <a:gd name="connsiteX4" fmla="*/ 4135988 w 5395044"/>
              <a:gd name="connsiteY4" fmla="*/ 1044801 h 1098485"/>
              <a:gd name="connsiteX5" fmla="*/ 5395044 w 5395044"/>
              <a:gd name="connsiteY5" fmla="*/ 1054161 h 1098485"/>
              <a:gd name="connsiteX0" fmla="*/ 0 w 5395044"/>
              <a:gd name="connsiteY0" fmla="*/ 1067847 h 1098485"/>
              <a:gd name="connsiteX1" fmla="*/ 1184809 w 5395044"/>
              <a:gd name="connsiteY1" fmla="*/ 1049291 h 1098485"/>
              <a:gd name="connsiteX2" fmla="*/ 1799787 w 5395044"/>
              <a:gd name="connsiteY2" fmla="*/ 641604 h 1098485"/>
              <a:gd name="connsiteX3" fmla="*/ 2809753 w 5395044"/>
              <a:gd name="connsiteY3" fmla="*/ 6563 h 1098485"/>
              <a:gd name="connsiteX4" fmla="*/ 4135988 w 5395044"/>
              <a:gd name="connsiteY4" fmla="*/ 1044801 h 1098485"/>
              <a:gd name="connsiteX5" fmla="*/ 5395044 w 5395044"/>
              <a:gd name="connsiteY5" fmla="*/ 1054161 h 1098485"/>
              <a:gd name="connsiteX0" fmla="*/ 0 w 5395044"/>
              <a:gd name="connsiteY0" fmla="*/ 1067847 h 1098485"/>
              <a:gd name="connsiteX1" fmla="*/ 1184809 w 5395044"/>
              <a:gd name="connsiteY1" fmla="*/ 1049291 h 1098485"/>
              <a:gd name="connsiteX2" fmla="*/ 1799787 w 5395044"/>
              <a:gd name="connsiteY2" fmla="*/ 641604 h 1098485"/>
              <a:gd name="connsiteX3" fmla="*/ 2809753 w 5395044"/>
              <a:gd name="connsiteY3" fmla="*/ 6563 h 1098485"/>
              <a:gd name="connsiteX4" fmla="*/ 4135988 w 5395044"/>
              <a:gd name="connsiteY4" fmla="*/ 1044801 h 1098485"/>
              <a:gd name="connsiteX5" fmla="*/ 5395044 w 5395044"/>
              <a:gd name="connsiteY5" fmla="*/ 1054161 h 1098485"/>
              <a:gd name="connsiteX0" fmla="*/ 0 w 5395044"/>
              <a:gd name="connsiteY0" fmla="*/ 1067524 h 1098162"/>
              <a:gd name="connsiteX1" fmla="*/ 1184809 w 5395044"/>
              <a:gd name="connsiteY1" fmla="*/ 1048968 h 1098162"/>
              <a:gd name="connsiteX2" fmla="*/ 1799787 w 5395044"/>
              <a:gd name="connsiteY2" fmla="*/ 641281 h 1098162"/>
              <a:gd name="connsiteX3" fmla="*/ 2809753 w 5395044"/>
              <a:gd name="connsiteY3" fmla="*/ 6240 h 1098162"/>
              <a:gd name="connsiteX4" fmla="*/ 4113410 w 5395044"/>
              <a:gd name="connsiteY4" fmla="*/ 1033190 h 1098162"/>
              <a:gd name="connsiteX5" fmla="*/ 5395044 w 5395044"/>
              <a:gd name="connsiteY5" fmla="*/ 1053838 h 1098162"/>
              <a:gd name="connsiteX0" fmla="*/ 0 w 5395044"/>
              <a:gd name="connsiteY0" fmla="*/ 1067524 h 1098162"/>
              <a:gd name="connsiteX1" fmla="*/ 1184809 w 5395044"/>
              <a:gd name="connsiteY1" fmla="*/ 1048968 h 1098162"/>
              <a:gd name="connsiteX2" fmla="*/ 1799787 w 5395044"/>
              <a:gd name="connsiteY2" fmla="*/ 641281 h 1098162"/>
              <a:gd name="connsiteX3" fmla="*/ 2809753 w 5395044"/>
              <a:gd name="connsiteY3" fmla="*/ 6240 h 1098162"/>
              <a:gd name="connsiteX4" fmla="*/ 4113410 w 5395044"/>
              <a:gd name="connsiteY4" fmla="*/ 1033190 h 1098162"/>
              <a:gd name="connsiteX5" fmla="*/ 5395044 w 5395044"/>
              <a:gd name="connsiteY5" fmla="*/ 1053838 h 1098162"/>
              <a:gd name="connsiteX0" fmla="*/ 0 w 5395044"/>
              <a:gd name="connsiteY0" fmla="*/ 1067524 h 1098162"/>
              <a:gd name="connsiteX1" fmla="*/ 1184809 w 5395044"/>
              <a:gd name="connsiteY1" fmla="*/ 1048968 h 1098162"/>
              <a:gd name="connsiteX2" fmla="*/ 1799787 w 5395044"/>
              <a:gd name="connsiteY2" fmla="*/ 641281 h 1098162"/>
              <a:gd name="connsiteX3" fmla="*/ 2809753 w 5395044"/>
              <a:gd name="connsiteY3" fmla="*/ 6240 h 1098162"/>
              <a:gd name="connsiteX4" fmla="*/ 4113410 w 5395044"/>
              <a:gd name="connsiteY4" fmla="*/ 1033190 h 1098162"/>
              <a:gd name="connsiteX5" fmla="*/ 5395044 w 5395044"/>
              <a:gd name="connsiteY5" fmla="*/ 1053838 h 1098162"/>
              <a:gd name="connsiteX0" fmla="*/ 0 w 5395044"/>
              <a:gd name="connsiteY0" fmla="*/ 1067524 h 1098162"/>
              <a:gd name="connsiteX1" fmla="*/ 1184809 w 5395044"/>
              <a:gd name="connsiteY1" fmla="*/ 1048968 h 1098162"/>
              <a:gd name="connsiteX2" fmla="*/ 1799787 w 5395044"/>
              <a:gd name="connsiteY2" fmla="*/ 641281 h 1098162"/>
              <a:gd name="connsiteX3" fmla="*/ 2809753 w 5395044"/>
              <a:gd name="connsiteY3" fmla="*/ 6240 h 1098162"/>
              <a:gd name="connsiteX4" fmla="*/ 4192432 w 5395044"/>
              <a:gd name="connsiteY4" fmla="*/ 1033190 h 1098162"/>
              <a:gd name="connsiteX5" fmla="*/ 5395044 w 5395044"/>
              <a:gd name="connsiteY5" fmla="*/ 1053838 h 1098162"/>
              <a:gd name="connsiteX0" fmla="*/ 0 w 5395044"/>
              <a:gd name="connsiteY0" fmla="*/ 1067524 h 1098162"/>
              <a:gd name="connsiteX1" fmla="*/ 1184809 w 5395044"/>
              <a:gd name="connsiteY1" fmla="*/ 1048968 h 1098162"/>
              <a:gd name="connsiteX2" fmla="*/ 1799787 w 5395044"/>
              <a:gd name="connsiteY2" fmla="*/ 641281 h 1098162"/>
              <a:gd name="connsiteX3" fmla="*/ 2809753 w 5395044"/>
              <a:gd name="connsiteY3" fmla="*/ 6240 h 1098162"/>
              <a:gd name="connsiteX4" fmla="*/ 4192432 w 5395044"/>
              <a:gd name="connsiteY4" fmla="*/ 1033190 h 1098162"/>
              <a:gd name="connsiteX5" fmla="*/ 5395044 w 5395044"/>
              <a:gd name="connsiteY5" fmla="*/ 1053838 h 1098162"/>
              <a:gd name="connsiteX0" fmla="*/ 0 w 5395044"/>
              <a:gd name="connsiteY0" fmla="*/ 1067524 h 1098162"/>
              <a:gd name="connsiteX1" fmla="*/ 1184809 w 5395044"/>
              <a:gd name="connsiteY1" fmla="*/ 1048968 h 1098162"/>
              <a:gd name="connsiteX2" fmla="*/ 1799787 w 5395044"/>
              <a:gd name="connsiteY2" fmla="*/ 641281 h 1098162"/>
              <a:gd name="connsiteX3" fmla="*/ 2809753 w 5395044"/>
              <a:gd name="connsiteY3" fmla="*/ 6240 h 1098162"/>
              <a:gd name="connsiteX4" fmla="*/ 4192432 w 5395044"/>
              <a:gd name="connsiteY4" fmla="*/ 1033190 h 1098162"/>
              <a:gd name="connsiteX5" fmla="*/ 5395044 w 5395044"/>
              <a:gd name="connsiteY5" fmla="*/ 1053838 h 1098162"/>
              <a:gd name="connsiteX0" fmla="*/ 0 w 5395044"/>
              <a:gd name="connsiteY0" fmla="*/ 1067524 h 1098162"/>
              <a:gd name="connsiteX1" fmla="*/ 1184809 w 5395044"/>
              <a:gd name="connsiteY1" fmla="*/ 1048968 h 1098162"/>
              <a:gd name="connsiteX2" fmla="*/ 1799787 w 5395044"/>
              <a:gd name="connsiteY2" fmla="*/ 641281 h 1098162"/>
              <a:gd name="connsiteX3" fmla="*/ 2809753 w 5395044"/>
              <a:gd name="connsiteY3" fmla="*/ 6240 h 1098162"/>
              <a:gd name="connsiteX4" fmla="*/ 4192432 w 5395044"/>
              <a:gd name="connsiteY4" fmla="*/ 1033190 h 1098162"/>
              <a:gd name="connsiteX5" fmla="*/ 5395044 w 5395044"/>
              <a:gd name="connsiteY5" fmla="*/ 1053838 h 109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5044" h="1098162">
                <a:moveTo>
                  <a:pt x="0" y="1067524"/>
                </a:moveTo>
                <a:cubicBezTo>
                  <a:pt x="569044" y="1102924"/>
                  <a:pt x="884845" y="1120008"/>
                  <a:pt x="1184809" y="1048968"/>
                </a:cubicBezTo>
                <a:cubicBezTo>
                  <a:pt x="1484773" y="977928"/>
                  <a:pt x="1526544" y="892479"/>
                  <a:pt x="1799787" y="641281"/>
                </a:cubicBezTo>
                <a:cubicBezTo>
                  <a:pt x="2058516" y="404597"/>
                  <a:pt x="2410979" y="-59078"/>
                  <a:pt x="2809753" y="6240"/>
                </a:cubicBezTo>
                <a:cubicBezTo>
                  <a:pt x="3208527" y="71558"/>
                  <a:pt x="3901683" y="978248"/>
                  <a:pt x="4192432" y="1033190"/>
                </a:cubicBezTo>
                <a:cubicBezTo>
                  <a:pt x="4457299" y="1078777"/>
                  <a:pt x="4944717" y="1043730"/>
                  <a:pt x="5395044" y="1053838"/>
                </a:cubicBezTo>
              </a:path>
            </a:pathLst>
          </a:custGeom>
          <a:noFill/>
          <a:ln w="28575" cap="flat" cmpd="sng" algn="ctr">
            <a:solidFill>
              <a:srgbClr val="FF0000"/>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Tree>
    <p:extLst>
      <p:ext uri="{BB962C8B-B14F-4D97-AF65-F5344CB8AC3E}">
        <p14:creationId xmlns:p14="http://schemas.microsoft.com/office/powerpoint/2010/main" val="9864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1000"/>
                                        <p:tgtEl>
                                          <p:spTgt spid="43"/>
                                        </p:tgtEl>
                                      </p:cBhvr>
                                    </p:animEffect>
                                    <p:anim calcmode="lin" valueType="num">
                                      <p:cBhvr>
                                        <p:cTn id="16" dur="1000" fill="hold"/>
                                        <p:tgtEl>
                                          <p:spTgt spid="43"/>
                                        </p:tgtEl>
                                        <p:attrNameLst>
                                          <p:attrName>ppt_x</p:attrName>
                                        </p:attrNameLst>
                                      </p:cBhvr>
                                      <p:tavLst>
                                        <p:tav tm="0">
                                          <p:val>
                                            <p:strVal val="#ppt_x"/>
                                          </p:val>
                                        </p:tav>
                                        <p:tav tm="100000">
                                          <p:val>
                                            <p:strVal val="#ppt_x"/>
                                          </p:val>
                                        </p:tav>
                                      </p:tavLst>
                                    </p:anim>
                                    <p:anim calcmode="lin" valueType="num">
                                      <p:cBhvr>
                                        <p:cTn id="1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1000"/>
                                        <p:tgtEl>
                                          <p:spTgt spid="8">
                                            <p:txEl>
                                              <p:pRg st="0" end="0"/>
                                            </p:txEl>
                                          </p:spTgt>
                                        </p:tgtEl>
                                      </p:cBhvr>
                                    </p:animEffect>
                                    <p:anim calcmode="lin" valueType="num">
                                      <p:cBhvr>
                                        <p:cTn id="2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8" grpId="0"/>
      <p:bldP spid="43"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传统网络通信的质量问题</a:t>
            </a:r>
            <a:endParaRPr lang="en-US" altLang="zh-CN" dirty="0">
              <a:solidFill>
                <a:schemeClr val="bg1">
                  <a:lumMod val="50000"/>
                </a:schemeClr>
              </a:solidFill>
            </a:endParaRPr>
          </a:p>
          <a:p>
            <a:r>
              <a:rPr lang="zh-CN" altLang="en-US" b="1" dirty="0"/>
              <a:t>影响网络通信质量的因素</a:t>
            </a:r>
            <a:endParaRPr lang="en-US" altLang="zh-CN" b="1" dirty="0"/>
          </a:p>
          <a:p>
            <a:r>
              <a:rPr lang="zh-CN" altLang="en-US" dirty="0">
                <a:solidFill>
                  <a:schemeClr val="bg1">
                    <a:lumMod val="50000"/>
                  </a:schemeClr>
                </a:solidFill>
              </a:rPr>
              <a:t>改善网络通信质量的方案</a:t>
            </a:r>
            <a:endParaRPr lang="zh-CN" altLang="en-US" dirty="0"/>
          </a:p>
        </p:txBody>
      </p:sp>
    </p:spTree>
    <p:extLst>
      <p:ext uri="{BB962C8B-B14F-4D97-AF65-F5344CB8AC3E}">
        <p14:creationId xmlns:p14="http://schemas.microsoft.com/office/powerpoint/2010/main" val="292589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各类业务对网络质量的要求</a:t>
            </a:r>
          </a:p>
        </p:txBody>
      </p:sp>
      <p:sp>
        <p:nvSpPr>
          <p:cNvPr id="7" name="文本占位符 3"/>
          <p:cNvSpPr>
            <a:spLocks noGrp="1"/>
          </p:cNvSpPr>
          <p:nvPr>
            <p:ph type="body" sz="quarter" idx="10"/>
          </p:nvPr>
        </p:nvSpPr>
        <p:spPr>
          <a:xfrm>
            <a:off x="912285" y="1233488"/>
            <a:ext cx="10560048" cy="5148262"/>
          </a:xfrm>
        </p:spPr>
        <p:txBody>
          <a:bodyPr/>
          <a:lstStyle/>
          <a:p>
            <a:r>
              <a:rPr lang="zh-CN" altLang="en-US" dirty="0"/>
              <a:t>为保证通信质量，就需要满足各类业务对网络的要求：</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从根本上讲，要想提高通信质量，就是要提高带宽、减少时延和抖动、降低丢包率。</a:t>
            </a:r>
          </a:p>
          <a:p>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3198564411"/>
              </p:ext>
            </p:extLst>
          </p:nvPr>
        </p:nvGraphicFramePr>
        <p:xfrm>
          <a:off x="2171564" y="2295128"/>
          <a:ext cx="8064250" cy="2286000"/>
        </p:xfrm>
        <a:graphic>
          <a:graphicData uri="http://schemas.openxmlformats.org/drawingml/2006/table">
            <a:tbl>
              <a:tblPr firstRow="1" bandRow="1"/>
              <a:tblGrid>
                <a:gridCol w="2007382">
                  <a:extLst>
                    <a:ext uri="{9D8B030D-6E8A-4147-A177-3AD203B41FA5}">
                      <a16:colId xmlns:a16="http://schemas.microsoft.com/office/drawing/2014/main" val="20000"/>
                    </a:ext>
                  </a:extLst>
                </a:gridCol>
                <a:gridCol w="1154372">
                  <a:extLst>
                    <a:ext uri="{9D8B030D-6E8A-4147-A177-3AD203B41FA5}">
                      <a16:colId xmlns:a16="http://schemas.microsoft.com/office/drawing/2014/main" val="20001"/>
                    </a:ext>
                  </a:extLst>
                </a:gridCol>
                <a:gridCol w="1592573">
                  <a:extLst>
                    <a:ext uri="{9D8B030D-6E8A-4147-A177-3AD203B41FA5}">
                      <a16:colId xmlns:a16="http://schemas.microsoft.com/office/drawing/2014/main" val="20002"/>
                    </a:ext>
                  </a:extLst>
                </a:gridCol>
                <a:gridCol w="1584775">
                  <a:extLst>
                    <a:ext uri="{9D8B030D-6E8A-4147-A177-3AD203B41FA5}">
                      <a16:colId xmlns:a16="http://schemas.microsoft.com/office/drawing/2014/main" val="20003"/>
                    </a:ext>
                  </a:extLst>
                </a:gridCol>
                <a:gridCol w="1725148">
                  <a:extLst>
                    <a:ext uri="{9D8B030D-6E8A-4147-A177-3AD203B41FA5}">
                      <a16:colId xmlns:a16="http://schemas.microsoft.com/office/drawing/2014/main" val="20004"/>
                    </a:ext>
                  </a:extLst>
                </a:gridCol>
              </a:tblGrid>
              <a:tr h="0">
                <a:tc>
                  <a:txBody>
                    <a:bodyPr/>
                    <a:lstStyle/>
                    <a:p>
                      <a:pPr marL="0" algn="ctr" defTabSz="914400" rtl="0" eaLnBrk="1" latinLnBrk="0" hangingPunct="1"/>
                      <a:r>
                        <a:rPr lang="zh-CN" altLang="en-US" sz="2000" b="1" kern="1200" dirty="0">
                          <a:latin typeface="+mn-ea"/>
                          <a:ea typeface="+mn-ea"/>
                        </a:rPr>
                        <a:t>流量类型</a:t>
                      </a:r>
                      <a:endParaRPr lang="zh-CN" altLang="en-US" sz="2000" b="1" kern="1200" dirty="0">
                        <a:solidFill>
                          <a:schemeClr val="tx1"/>
                        </a:solidFill>
                        <a:latin typeface="+mn-ea"/>
                        <a:ea typeface="+mn-ea"/>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b="1" dirty="0">
                          <a:latin typeface="+mn-ea"/>
                          <a:ea typeface="+mn-ea"/>
                        </a:rPr>
                        <a:t>带宽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b="1" dirty="0">
                          <a:latin typeface="+mn-ea"/>
                          <a:ea typeface="+mn-ea"/>
                        </a:rPr>
                        <a:t>时延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b="1" dirty="0">
                          <a:latin typeface="+mn-ea"/>
                          <a:ea typeface="+mn-ea"/>
                        </a:rPr>
                        <a:t>抖动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000" b="1" dirty="0">
                          <a:latin typeface="+mn-ea"/>
                          <a:ea typeface="+mn-ea"/>
                        </a:rPr>
                        <a:t>丢包率</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zh-CN" altLang="en-US" sz="2000" dirty="0">
                          <a:latin typeface="+mn-ea"/>
                          <a:ea typeface="+mn-ea"/>
                        </a:rPr>
                        <a:t>语音</a:t>
                      </a:r>
                      <a:endParaRPr lang="zh-CN" altLang="en-US" sz="2000"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低</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mn-ea"/>
                          <a:ea typeface="+mn-ea"/>
                        </a:rPr>
                        <a:t>视频</a:t>
                      </a:r>
                      <a:endParaRPr lang="zh-CN" altLang="en-US" sz="2000"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低</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latin typeface="+mn-ea"/>
                          <a:ea typeface="+mn-ea"/>
                        </a:rPr>
                        <a:t>FTP</a:t>
                      </a:r>
                      <a:endParaRPr lang="zh-CN" altLang="en-US" sz="2000"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中，高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高</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zh-CN" altLang="en-US" sz="2000" dirty="0">
                          <a:latin typeface="+mn-ea"/>
                          <a:ea typeface="+mn-ea"/>
                        </a:rPr>
                        <a:t>电子邮件、</a:t>
                      </a:r>
                      <a:r>
                        <a:rPr lang="en-US" altLang="zh-CN" sz="2000" dirty="0">
                          <a:latin typeface="+mn-ea"/>
                          <a:ea typeface="+mn-ea"/>
                        </a:rPr>
                        <a:t>HTTP</a:t>
                      </a:r>
                      <a:r>
                        <a:rPr lang="zh-CN" altLang="en-US" sz="2000" dirty="0">
                          <a:latin typeface="+mn-ea"/>
                          <a:ea typeface="+mn-ea"/>
                        </a:rPr>
                        <a:t>网页浏览</a:t>
                      </a:r>
                      <a:endParaRPr lang="zh-CN" altLang="en-US" sz="2000"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dirty="0">
                          <a:latin typeface="+mn-ea"/>
                          <a:ea typeface="+mn-ea"/>
                        </a:rPr>
                        <a:t>中，高</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4763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圆角矩形 76"/>
          <p:cNvSpPr/>
          <p:nvPr/>
        </p:nvSpPr>
        <p:spPr bwMode="auto">
          <a:xfrm>
            <a:off x="6840612" y="2479233"/>
            <a:ext cx="2999804" cy="1465892"/>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81" name="圆角矩形 80"/>
          <p:cNvSpPr/>
          <p:nvPr/>
        </p:nvSpPr>
        <p:spPr bwMode="auto">
          <a:xfrm>
            <a:off x="2088084" y="2483892"/>
            <a:ext cx="2999804" cy="1465892"/>
          </a:xfrm>
          <a:prstGeom prst="roundRect">
            <a:avLst/>
          </a:prstGeom>
          <a:solidFill>
            <a:schemeClr val="bg1">
              <a:lumMod val="85000"/>
            </a:schemeClr>
          </a:solidFill>
          <a:ln w="28575" cap="flat" cmpd="sng" algn="ctr">
            <a:solidFill>
              <a:schemeClr val="bg2"/>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ea typeface="宋体" pitchFamily="2" charset="-122"/>
            </a:endParaRPr>
          </a:p>
        </p:txBody>
      </p:sp>
      <p:sp>
        <p:nvSpPr>
          <p:cNvPr id="3" name="标题 2"/>
          <p:cNvSpPr>
            <a:spLocks noGrp="1"/>
          </p:cNvSpPr>
          <p:nvPr>
            <p:ph type="title"/>
          </p:nvPr>
        </p:nvSpPr>
        <p:spPr/>
        <p:txBody>
          <a:bodyPr/>
          <a:lstStyle/>
          <a:p>
            <a:r>
              <a:rPr lang="zh-CN" altLang="en-US"/>
              <a:t>网络带宽</a:t>
            </a:r>
            <a:endParaRPr lang="zh-CN" altLang="en-US" dirty="0"/>
          </a:p>
        </p:txBody>
      </p:sp>
      <p:sp>
        <p:nvSpPr>
          <p:cNvPr id="7" name="Text Box 6"/>
          <p:cNvSpPr txBox="1">
            <a:spLocks noChangeArrowheads="1"/>
          </p:cNvSpPr>
          <p:nvPr/>
        </p:nvSpPr>
        <p:spPr bwMode="auto">
          <a:xfrm>
            <a:off x="2747629" y="2638686"/>
            <a:ext cx="990945" cy="307760"/>
          </a:xfrm>
          <a:prstGeom prst="rect">
            <a:avLst/>
          </a:prstGeom>
          <a:noFill/>
          <a:ln w="9525">
            <a:noFill/>
            <a:miter lim="800000"/>
            <a:headEnd/>
            <a:tailEnd/>
          </a:ln>
          <a:effectLst/>
        </p:spPr>
        <p:txBody>
          <a:bodyPr wrap="none" lIns="91424" tIns="45712" rIns="91424" bIns="45712">
            <a:spAutoFit/>
          </a:bodyPr>
          <a:lstStyle>
            <a:defPPr>
              <a:defRPr lang="zh-CN"/>
            </a:defPPr>
            <a:lvl1pPr fontAlgn="base">
              <a:defRPr sz="1200">
                <a:ea typeface="黑体" pitchFamily="2" charset="-122"/>
              </a:defRPr>
            </a:lvl1pPr>
          </a:lstStyle>
          <a:p>
            <a:r>
              <a:rPr lang="en-US" altLang="zh-CN" sz="1400" dirty="0">
                <a:latin typeface="+mn-ea"/>
                <a:ea typeface="+mn-ea"/>
              </a:rPr>
              <a:t>100Mbps</a:t>
            </a:r>
            <a:endParaRPr lang="en-US" altLang="zh-CN" dirty="0">
              <a:latin typeface="+mn-ea"/>
              <a:ea typeface="+mn-ea"/>
            </a:endParaRPr>
          </a:p>
        </p:txBody>
      </p:sp>
      <p:sp>
        <p:nvSpPr>
          <p:cNvPr id="8" name="Freeform 7"/>
          <p:cNvSpPr>
            <a:spLocks/>
          </p:cNvSpPr>
          <p:nvPr/>
        </p:nvSpPr>
        <p:spPr bwMode="auto">
          <a:xfrm rot="16634528">
            <a:off x="5880663" y="2557340"/>
            <a:ext cx="138685" cy="1008062"/>
          </a:xfrm>
          <a:custGeom>
            <a:avLst/>
            <a:gdLst/>
            <a:ahLst/>
            <a:cxnLst>
              <a:cxn ang="0">
                <a:pos x="404" y="771"/>
              </a:cxn>
              <a:cxn ang="0">
                <a:pos x="87" y="0"/>
              </a:cxn>
              <a:cxn ang="0">
                <a:pos x="224" y="574"/>
              </a:cxn>
              <a:cxn ang="0">
                <a:pos x="0" y="466"/>
              </a:cxn>
              <a:cxn ang="0">
                <a:pos x="301" y="1294"/>
              </a:cxn>
              <a:cxn ang="0">
                <a:pos x="155" y="686"/>
              </a:cxn>
              <a:cxn ang="0">
                <a:pos x="404" y="771"/>
              </a:cxn>
            </a:cxnLst>
            <a:rect l="0" t="0" r="r" b="b"/>
            <a:pathLst>
              <a:path w="404" h="1294">
                <a:moveTo>
                  <a:pt x="404" y="771"/>
                </a:moveTo>
                <a:lnTo>
                  <a:pt x="87" y="0"/>
                </a:lnTo>
                <a:lnTo>
                  <a:pt x="224" y="574"/>
                </a:lnTo>
                <a:lnTo>
                  <a:pt x="0" y="466"/>
                </a:lnTo>
                <a:lnTo>
                  <a:pt x="301" y="1294"/>
                </a:lnTo>
                <a:lnTo>
                  <a:pt x="155" y="686"/>
                </a:lnTo>
                <a:lnTo>
                  <a:pt x="404" y="771"/>
                </a:lnTo>
                <a:close/>
              </a:path>
            </a:pathLst>
          </a:custGeom>
          <a:solidFill>
            <a:schemeClr val="tx1"/>
          </a:solidFill>
          <a:ln w="6350">
            <a:solidFill>
              <a:schemeClr val="tx1"/>
            </a:solidFill>
            <a:round/>
            <a:headEnd/>
            <a:tailEnd/>
          </a:ln>
          <a:effectLst/>
        </p:spPr>
        <p:txBody>
          <a:bodyPr wrap="none" anchor="ctr"/>
          <a:lstStyle/>
          <a:p>
            <a:endParaRPr lang="zh-CN" altLang="en-US"/>
          </a:p>
        </p:txBody>
      </p:sp>
      <p:sp>
        <p:nvSpPr>
          <p:cNvPr id="22" name="Text Box 21"/>
          <p:cNvSpPr txBox="1">
            <a:spLocks noChangeArrowheads="1"/>
          </p:cNvSpPr>
          <p:nvPr/>
        </p:nvSpPr>
        <p:spPr bwMode="auto">
          <a:xfrm>
            <a:off x="4091124" y="2674690"/>
            <a:ext cx="885146" cy="307760"/>
          </a:xfrm>
          <a:prstGeom prst="rect">
            <a:avLst/>
          </a:prstGeom>
          <a:noFill/>
          <a:ln w="9525">
            <a:noFill/>
            <a:miter lim="800000"/>
            <a:headEnd/>
            <a:tailEnd/>
          </a:ln>
          <a:effectLst/>
        </p:spPr>
        <p:txBody>
          <a:bodyPr wrap="none" lIns="91424" tIns="45712" rIns="91424" bIns="45712">
            <a:spAutoFit/>
          </a:bodyPr>
          <a:lstStyle/>
          <a:p>
            <a:pPr fontAlgn="base"/>
            <a:r>
              <a:rPr lang="en-US" altLang="zh-CN" sz="1400" dirty="0">
                <a:latin typeface="+mn-ea"/>
                <a:ea typeface="+mn-ea"/>
              </a:rPr>
              <a:t>10Mbps</a:t>
            </a:r>
          </a:p>
        </p:txBody>
      </p:sp>
      <p:sp>
        <p:nvSpPr>
          <p:cNvPr id="23" name="Text Box 22"/>
          <p:cNvSpPr txBox="1">
            <a:spLocks noChangeArrowheads="1"/>
          </p:cNvSpPr>
          <p:nvPr/>
        </p:nvSpPr>
        <p:spPr bwMode="auto">
          <a:xfrm>
            <a:off x="5543243" y="2689192"/>
            <a:ext cx="914000" cy="307760"/>
          </a:xfrm>
          <a:prstGeom prst="rect">
            <a:avLst/>
          </a:prstGeom>
          <a:noFill/>
          <a:ln w="9525">
            <a:noFill/>
            <a:miter lim="800000"/>
            <a:headEnd/>
            <a:tailEnd/>
          </a:ln>
          <a:effectLst/>
        </p:spPr>
        <p:txBody>
          <a:bodyPr wrap="none" lIns="91424" tIns="45712" rIns="91424" bIns="45712">
            <a:spAutoFit/>
          </a:bodyPr>
          <a:lstStyle>
            <a:defPPr>
              <a:defRPr lang="zh-CN"/>
            </a:defPPr>
            <a:lvl1pPr fontAlgn="base">
              <a:defRPr sz="1200">
                <a:ea typeface="黑体" pitchFamily="2" charset="-122"/>
              </a:defRPr>
            </a:lvl1pPr>
          </a:lstStyle>
          <a:p>
            <a:r>
              <a:rPr lang="en-US" altLang="zh-CN" sz="1400" dirty="0">
                <a:latin typeface="+mn-ea"/>
                <a:ea typeface="+mn-ea"/>
              </a:rPr>
              <a:t>256kbps</a:t>
            </a:r>
          </a:p>
        </p:txBody>
      </p:sp>
      <p:sp>
        <p:nvSpPr>
          <p:cNvPr id="24" name="Text Box 23"/>
          <p:cNvSpPr txBox="1">
            <a:spLocks noChangeArrowheads="1"/>
          </p:cNvSpPr>
          <p:nvPr/>
        </p:nvSpPr>
        <p:spPr bwMode="auto">
          <a:xfrm>
            <a:off x="7090806" y="2725196"/>
            <a:ext cx="779348" cy="307760"/>
          </a:xfrm>
          <a:prstGeom prst="rect">
            <a:avLst/>
          </a:prstGeom>
          <a:noFill/>
          <a:ln w="9525">
            <a:noFill/>
            <a:miter lim="800000"/>
            <a:headEnd/>
            <a:tailEnd/>
          </a:ln>
          <a:effectLst/>
        </p:spPr>
        <p:txBody>
          <a:bodyPr wrap="none" lIns="91424" tIns="45712" rIns="91424" bIns="45712">
            <a:spAutoFit/>
          </a:bodyPr>
          <a:lstStyle>
            <a:defPPr>
              <a:defRPr lang="zh-CN"/>
            </a:defPPr>
            <a:lvl1pPr fontAlgn="base">
              <a:defRPr sz="1200">
                <a:ea typeface="黑体" pitchFamily="2" charset="-122"/>
              </a:defRPr>
            </a:lvl1pPr>
          </a:lstStyle>
          <a:p>
            <a:r>
              <a:rPr lang="en-US" altLang="zh-CN" sz="1400" dirty="0">
                <a:latin typeface="+mn-ea"/>
                <a:ea typeface="+mn-ea"/>
              </a:rPr>
              <a:t>2Mbps</a:t>
            </a:r>
          </a:p>
        </p:txBody>
      </p:sp>
      <p:sp>
        <p:nvSpPr>
          <p:cNvPr id="25" name="Text Box 24"/>
          <p:cNvSpPr txBox="1">
            <a:spLocks noChangeArrowheads="1"/>
          </p:cNvSpPr>
          <p:nvPr/>
        </p:nvSpPr>
        <p:spPr bwMode="auto">
          <a:xfrm>
            <a:off x="8489414" y="2617184"/>
            <a:ext cx="737670" cy="307760"/>
          </a:xfrm>
          <a:prstGeom prst="rect">
            <a:avLst/>
          </a:prstGeom>
          <a:noFill/>
          <a:ln w="9525">
            <a:noFill/>
            <a:miter lim="800000"/>
            <a:headEnd/>
            <a:tailEnd/>
          </a:ln>
          <a:effectLst/>
        </p:spPr>
        <p:txBody>
          <a:bodyPr wrap="none" lIns="91424" tIns="45712" rIns="91424" bIns="45712">
            <a:spAutoFit/>
          </a:bodyPr>
          <a:lstStyle>
            <a:defPPr>
              <a:defRPr lang="zh-CN"/>
            </a:defPPr>
            <a:lvl1pPr fontAlgn="base">
              <a:defRPr sz="1200">
                <a:ea typeface="黑体" pitchFamily="2" charset="-122"/>
              </a:defRPr>
            </a:lvl1pPr>
          </a:lstStyle>
          <a:p>
            <a:r>
              <a:rPr lang="en-US" altLang="zh-CN" sz="1400" dirty="0">
                <a:latin typeface="+mn-ea"/>
                <a:ea typeface="+mn-ea"/>
              </a:rPr>
              <a:t>1Gbps</a:t>
            </a:r>
          </a:p>
        </p:txBody>
      </p:sp>
      <p:sp>
        <p:nvSpPr>
          <p:cNvPr id="26" name="AutoShape 25"/>
          <p:cNvSpPr>
            <a:spLocks/>
          </p:cNvSpPr>
          <p:nvPr/>
        </p:nvSpPr>
        <p:spPr bwMode="auto">
          <a:xfrm>
            <a:off x="4115780" y="3997658"/>
            <a:ext cx="1932868" cy="331443"/>
          </a:xfrm>
          <a:prstGeom prst="accentBorderCallout3">
            <a:avLst>
              <a:gd name="adj1" fmla="val 31718"/>
              <a:gd name="adj2" fmla="val 103819"/>
              <a:gd name="adj3" fmla="val 31718"/>
              <a:gd name="adj4" fmla="val 107639"/>
              <a:gd name="adj5" fmla="val -128926"/>
              <a:gd name="adj6" fmla="val 107639"/>
              <a:gd name="adj7" fmla="val -264996"/>
              <a:gd name="adj8" fmla="val 93500"/>
            </a:avLst>
          </a:prstGeom>
          <a:noFill/>
          <a:ln w="9525" algn="ctr">
            <a:solidFill>
              <a:schemeClr val="tx1"/>
            </a:solidFill>
            <a:miter lim="800000"/>
            <a:headEnd/>
            <a:tailEnd/>
          </a:ln>
          <a:effectLst/>
        </p:spPr>
        <p:txBody>
          <a:bodyPr/>
          <a:lstStyle/>
          <a:p>
            <a:pPr algn="ctr" defTabSz="784225" eaLnBrk="0" fontAlgn="base" hangingPunct="0"/>
            <a:r>
              <a:rPr lang="en-US" altLang="zh-CN" sz="1600" b="1" dirty="0" err="1">
                <a:solidFill>
                  <a:srgbClr val="C00000"/>
                </a:solidFill>
                <a:latin typeface="+mn-ea"/>
                <a:ea typeface="+mn-ea"/>
              </a:rPr>
              <a:t>BW</a:t>
            </a:r>
            <a:r>
              <a:rPr lang="en-US" altLang="zh-CN" sz="1600" b="1" baseline="-25000" dirty="0" err="1">
                <a:solidFill>
                  <a:srgbClr val="C00000"/>
                </a:solidFill>
                <a:latin typeface="+mn-ea"/>
                <a:ea typeface="+mn-ea"/>
              </a:rPr>
              <a:t>max</a:t>
            </a:r>
            <a:r>
              <a:rPr lang="zh-CN" altLang="en-US" sz="1600" b="1" dirty="0">
                <a:solidFill>
                  <a:srgbClr val="C00000"/>
                </a:solidFill>
                <a:latin typeface="+mn-ea"/>
                <a:ea typeface="+mn-ea"/>
              </a:rPr>
              <a:t>＝</a:t>
            </a:r>
            <a:r>
              <a:rPr lang="en-US" altLang="zh-CN" sz="1600" b="1" dirty="0">
                <a:solidFill>
                  <a:srgbClr val="C00000"/>
                </a:solidFill>
                <a:latin typeface="+mn-ea"/>
                <a:ea typeface="+mn-ea"/>
              </a:rPr>
              <a:t>256kbps</a:t>
            </a:r>
          </a:p>
        </p:txBody>
      </p:sp>
      <p:sp>
        <p:nvSpPr>
          <p:cNvPr id="30" name="圆角矩形标注 29"/>
          <p:cNvSpPr/>
          <p:nvPr/>
        </p:nvSpPr>
        <p:spPr bwMode="auto">
          <a:xfrm>
            <a:off x="1979464" y="1808820"/>
            <a:ext cx="1956296" cy="576064"/>
          </a:xfrm>
          <a:prstGeom prst="wedgeRoundRectCallout">
            <a:avLst>
              <a:gd name="adj1" fmla="val -20103"/>
              <a:gd name="adj2" fmla="val 111989"/>
              <a:gd name="adj3" fmla="val 16667"/>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latin typeface="+mn-ea"/>
                <a:ea typeface="+mn-ea"/>
              </a:rPr>
              <a:t>我跟你说的那个在线视频你看了没？</a:t>
            </a:r>
          </a:p>
        </p:txBody>
      </p:sp>
      <p:sp>
        <p:nvSpPr>
          <p:cNvPr id="78" name="圆角矩形标注 77"/>
          <p:cNvSpPr/>
          <p:nvPr/>
        </p:nvSpPr>
        <p:spPr bwMode="auto">
          <a:xfrm>
            <a:off x="8220237" y="1628800"/>
            <a:ext cx="1914673" cy="828092"/>
          </a:xfrm>
          <a:prstGeom prst="wedgeRoundRectCallout">
            <a:avLst>
              <a:gd name="adj1" fmla="val 9104"/>
              <a:gd name="adj2" fmla="val 89971"/>
              <a:gd name="adj3" fmla="val 16667"/>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latin typeface="+mn-ea"/>
                <a:ea typeface="+mn-ea"/>
              </a:rPr>
              <a:t>网速太慢，在线看不了，很卡！等我下载完再看。</a:t>
            </a:r>
          </a:p>
        </p:txBody>
      </p:sp>
      <p:sp>
        <p:nvSpPr>
          <p:cNvPr id="84" name="文本框 83"/>
          <p:cNvSpPr txBox="1"/>
          <p:nvPr/>
        </p:nvSpPr>
        <p:spPr bwMode="auto">
          <a:xfrm>
            <a:off x="2854757" y="3591015"/>
            <a:ext cx="1224136"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mn-lt"/>
                <a:ea typeface="+mn-ea"/>
                <a:cs typeface="Arial" pitchFamily="34" charset="0"/>
              </a:rPr>
              <a:t>公司分部</a:t>
            </a:r>
          </a:p>
        </p:txBody>
      </p:sp>
      <p:sp>
        <p:nvSpPr>
          <p:cNvPr id="88" name="文本框 87"/>
          <p:cNvSpPr txBox="1"/>
          <p:nvPr/>
        </p:nvSpPr>
        <p:spPr bwMode="auto">
          <a:xfrm>
            <a:off x="7752184" y="3609020"/>
            <a:ext cx="1224136" cy="347170"/>
          </a:xfrm>
          <a:prstGeom prst="rect">
            <a:avLst/>
          </a:prstGeom>
          <a:noFill/>
          <a:ln w="9525">
            <a:noFill/>
            <a:miter lim="800000"/>
            <a:headEnd/>
            <a:tailEnd/>
          </a:ln>
        </p:spPr>
        <p:txBody>
          <a:bodyPr wrap="square" lIns="99980" tIns="49986" rIns="99980" bIns="49986" rtlCol="0">
            <a:spAutoFit/>
          </a:bodyPr>
          <a:lstStyle>
            <a:defPPr>
              <a:defRPr lang="zh-CN"/>
            </a:defPPr>
            <a:lvl1pPr algn="ctr" defTabSz="1001649" eaLnBrk="0" hangingPunct="0">
              <a:defRPr sz="1300" b="1">
                <a:solidFill>
                  <a:srgbClr val="000000"/>
                </a:solidFill>
                <a:effectLst>
                  <a:outerShdw blurRad="38100" dist="38100" dir="2700000" algn="tl">
                    <a:srgbClr val="000000">
                      <a:alpha val="43137"/>
                    </a:srgbClr>
                  </a:outerShdw>
                </a:effectLst>
                <a:latin typeface="+mn-lt"/>
                <a:ea typeface="+mn-ea"/>
                <a:cs typeface="Arial" pitchFamily="34" charset="0"/>
              </a:defRPr>
            </a:lvl1pPr>
          </a:lstStyle>
          <a:p>
            <a:r>
              <a:rPr lang="zh-CN" altLang="en-US" sz="1600" dirty="0">
                <a:effectLst/>
              </a:rPr>
              <a:t>公司总部</a:t>
            </a:r>
          </a:p>
        </p:txBody>
      </p:sp>
      <p:sp>
        <p:nvSpPr>
          <p:cNvPr id="87" name="AutoShape 24"/>
          <p:cNvSpPr>
            <a:spLocks noChangeArrowheads="1"/>
          </p:cNvSpPr>
          <p:nvPr/>
        </p:nvSpPr>
        <p:spPr bwMode="auto">
          <a:xfrm>
            <a:off x="4043772" y="4948576"/>
            <a:ext cx="4991602" cy="423089"/>
          </a:xfrm>
          <a:prstGeom prst="roundRect">
            <a:avLst>
              <a:gd name="adj" fmla="val 19009"/>
            </a:avLst>
          </a:prstGeom>
          <a:solidFill>
            <a:schemeClr val="bg1"/>
          </a:solidFill>
          <a:ln w="3175" algn="ctr">
            <a:solidFill>
              <a:srgbClr val="777777"/>
            </a:solidFill>
            <a:round/>
            <a:headEnd/>
            <a:tailEnd/>
          </a:ln>
        </p:spPr>
        <p:txBody>
          <a:bodyPr lIns="0" tIns="0" rIns="0" bIns="0" anchor="ctr" anchorCtr="1"/>
          <a:lstStyle/>
          <a:p>
            <a:pPr algn="ctr">
              <a:spcBef>
                <a:spcPct val="20000"/>
              </a:spcBef>
              <a:buClr>
                <a:srgbClr val="A50021"/>
              </a:buClr>
              <a:buSzPct val="80000"/>
            </a:pPr>
            <a:r>
              <a:rPr lang="zh-CN" altLang="en-US" sz="1800" dirty="0">
                <a:latin typeface="+mn-ea"/>
                <a:ea typeface="+mn-ea"/>
              </a:rPr>
              <a:t>最大带宽</a:t>
            </a:r>
            <a:r>
              <a:rPr lang="en-US" altLang="zh-CN" sz="1800" dirty="0" err="1">
                <a:latin typeface="+mn-ea"/>
                <a:ea typeface="+mn-ea"/>
              </a:rPr>
              <a:t>BW</a:t>
            </a:r>
            <a:r>
              <a:rPr lang="en-US" altLang="zh-CN" sz="1800" baseline="-25000" dirty="0" err="1">
                <a:latin typeface="+mn-ea"/>
                <a:ea typeface="+mn-ea"/>
              </a:rPr>
              <a:t>max</a:t>
            </a:r>
            <a:r>
              <a:rPr lang="zh-CN" altLang="en-US" sz="1800" dirty="0">
                <a:latin typeface="+mn-ea"/>
                <a:ea typeface="+mn-ea"/>
              </a:rPr>
              <a:t>等于传输路径上的最小带宽。</a:t>
            </a:r>
          </a:p>
        </p:txBody>
      </p:sp>
      <p:cxnSp>
        <p:nvCxnSpPr>
          <p:cNvPr id="91" name="直接连接符 90"/>
          <p:cNvCxnSpPr>
            <a:stCxn id="82" idx="3"/>
            <a:endCxn id="86" idx="1"/>
          </p:cNvCxnSpPr>
          <p:nvPr/>
        </p:nvCxnSpPr>
        <p:spPr bwMode="auto">
          <a:xfrm>
            <a:off x="4213396" y="3089290"/>
            <a:ext cx="70552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2" name="直接连接符 91"/>
          <p:cNvCxnSpPr>
            <a:stCxn id="99" idx="3"/>
            <a:endCxn id="100" idx="1"/>
          </p:cNvCxnSpPr>
          <p:nvPr/>
        </p:nvCxnSpPr>
        <p:spPr bwMode="auto">
          <a:xfrm>
            <a:off x="6991505" y="3089290"/>
            <a:ext cx="95405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3" name="直接连接符 92"/>
          <p:cNvCxnSpPr/>
          <p:nvPr/>
        </p:nvCxnSpPr>
        <p:spPr bwMode="auto">
          <a:xfrm>
            <a:off x="7968208" y="3104964"/>
            <a:ext cx="900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rot="5400000">
            <a:off x="8580308" y="3177004"/>
            <a:ext cx="576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5" name="直接连接符 94"/>
          <p:cNvCxnSpPr/>
          <p:nvPr/>
        </p:nvCxnSpPr>
        <p:spPr bwMode="auto">
          <a:xfrm>
            <a:off x="8868308" y="3032956"/>
            <a:ext cx="396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6" name="直接连接符 95"/>
          <p:cNvCxnSpPr/>
          <p:nvPr/>
        </p:nvCxnSpPr>
        <p:spPr bwMode="auto">
          <a:xfrm rot="5400000">
            <a:off x="2927680" y="3176940"/>
            <a:ext cx="576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7" name="直接连接符 96"/>
          <p:cNvCxnSpPr/>
          <p:nvPr/>
        </p:nvCxnSpPr>
        <p:spPr bwMode="auto">
          <a:xfrm>
            <a:off x="3215732" y="3032956"/>
            <a:ext cx="468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8" name="直接连接符 97"/>
          <p:cNvCxnSpPr>
            <a:stCxn id="83" idx="3"/>
          </p:cNvCxnSpPr>
          <p:nvPr/>
        </p:nvCxnSpPr>
        <p:spPr bwMode="auto">
          <a:xfrm>
            <a:off x="2703780" y="3140968"/>
            <a:ext cx="5119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82" name="图片 81" descr="核心路由器.png"/>
          <p:cNvPicPr>
            <a:picLocks noChangeAspect="1"/>
          </p:cNvPicPr>
          <p:nvPr/>
        </p:nvPicPr>
        <p:blipFill>
          <a:blip r:embed="rId3" cstate="print"/>
          <a:stretch>
            <a:fillRect/>
          </a:stretch>
        </p:blipFill>
        <p:spPr>
          <a:xfrm>
            <a:off x="3649418" y="2858572"/>
            <a:ext cx="563978" cy="461436"/>
          </a:xfrm>
          <a:prstGeom prst="rect">
            <a:avLst/>
          </a:prstGeom>
        </p:spPr>
      </p:pic>
      <p:pic>
        <p:nvPicPr>
          <p:cNvPr id="83" name="图片 8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163780" y="2919568"/>
            <a:ext cx="540000" cy="442800"/>
          </a:xfrm>
          <a:prstGeom prst="rect">
            <a:avLst/>
          </a:prstGeom>
        </p:spPr>
      </p:pic>
      <p:pic>
        <p:nvPicPr>
          <p:cNvPr id="85" name="图片 8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256832" y="2910869"/>
            <a:ext cx="540000" cy="442800"/>
          </a:xfrm>
          <a:prstGeom prst="rect">
            <a:avLst/>
          </a:prstGeom>
        </p:spPr>
      </p:pic>
      <p:pic>
        <p:nvPicPr>
          <p:cNvPr id="86" name="图片 85" descr="核心路由器.png"/>
          <p:cNvPicPr>
            <a:picLocks noChangeAspect="1"/>
          </p:cNvPicPr>
          <p:nvPr/>
        </p:nvPicPr>
        <p:blipFill>
          <a:blip r:embed="rId3" cstate="print"/>
          <a:stretch>
            <a:fillRect/>
          </a:stretch>
        </p:blipFill>
        <p:spPr>
          <a:xfrm>
            <a:off x="4918918" y="2858572"/>
            <a:ext cx="563978" cy="461436"/>
          </a:xfrm>
          <a:prstGeom prst="rect">
            <a:avLst/>
          </a:prstGeom>
        </p:spPr>
      </p:pic>
      <p:pic>
        <p:nvPicPr>
          <p:cNvPr id="99" name="图片 98" descr="核心路由器.png"/>
          <p:cNvPicPr>
            <a:picLocks noChangeAspect="1"/>
          </p:cNvPicPr>
          <p:nvPr/>
        </p:nvPicPr>
        <p:blipFill>
          <a:blip r:embed="rId3" cstate="print"/>
          <a:stretch>
            <a:fillRect/>
          </a:stretch>
        </p:blipFill>
        <p:spPr>
          <a:xfrm>
            <a:off x="6427527" y="2858572"/>
            <a:ext cx="563978" cy="461436"/>
          </a:xfrm>
          <a:prstGeom prst="rect">
            <a:avLst/>
          </a:prstGeom>
        </p:spPr>
      </p:pic>
      <p:pic>
        <p:nvPicPr>
          <p:cNvPr id="100" name="图片 99" descr="核心路由器.png"/>
          <p:cNvPicPr>
            <a:picLocks noChangeAspect="1"/>
          </p:cNvPicPr>
          <p:nvPr/>
        </p:nvPicPr>
        <p:blipFill>
          <a:blip r:embed="rId3" cstate="print"/>
          <a:stretch>
            <a:fillRect/>
          </a:stretch>
        </p:blipFill>
        <p:spPr>
          <a:xfrm>
            <a:off x="7945555" y="2858572"/>
            <a:ext cx="563978" cy="461436"/>
          </a:xfrm>
          <a:prstGeom prst="rect">
            <a:avLst/>
          </a:prstGeom>
        </p:spPr>
      </p:pic>
    </p:spTree>
    <p:extLst>
      <p:ext uri="{BB962C8B-B14F-4D97-AF65-F5344CB8AC3E}">
        <p14:creationId xmlns:p14="http://schemas.microsoft.com/office/powerpoint/2010/main" val="390428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bwMode="auto">
          <a:xfrm>
            <a:off x="2714303" y="3339846"/>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a:off x="8076220" y="3320988"/>
            <a:ext cx="1404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5" name="直接连接符 54"/>
          <p:cNvCxnSpPr/>
          <p:nvPr/>
        </p:nvCxnSpPr>
        <p:spPr bwMode="auto">
          <a:xfrm>
            <a:off x="6708068" y="3320988"/>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4187788" y="3356992"/>
            <a:ext cx="104411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 name="标题 2"/>
          <p:cNvSpPr>
            <a:spLocks noGrp="1"/>
          </p:cNvSpPr>
          <p:nvPr>
            <p:ph type="title"/>
          </p:nvPr>
        </p:nvSpPr>
        <p:spPr/>
        <p:txBody>
          <a:bodyPr/>
          <a:lstStyle/>
          <a:p>
            <a:r>
              <a:rPr lang="zh-CN" altLang="en-US"/>
              <a:t>网络时延</a:t>
            </a:r>
            <a:endParaRPr lang="zh-CN" altLang="en-US" dirty="0"/>
          </a:p>
        </p:txBody>
      </p:sp>
      <p:sp>
        <p:nvSpPr>
          <p:cNvPr id="82" name="云形标注 81"/>
          <p:cNvSpPr/>
          <p:nvPr/>
        </p:nvSpPr>
        <p:spPr bwMode="auto">
          <a:xfrm>
            <a:off x="2239508" y="1583694"/>
            <a:ext cx="2380329" cy="1027578"/>
          </a:xfrm>
          <a:prstGeom prst="cloudCallout">
            <a:avLst>
              <a:gd name="adj1" fmla="val -26702"/>
              <a:gd name="adj2" fmla="val 66525"/>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latin typeface="+mn-ea"/>
                <a:ea typeface="+mn-ea"/>
              </a:rPr>
              <a:t>“嗨，你好！”（</a:t>
            </a:r>
            <a:r>
              <a:rPr lang="en-US" altLang="zh-CN" sz="1600" dirty="0">
                <a:latin typeface="+mj-lt"/>
                <a:ea typeface="+mn-ea"/>
              </a:rPr>
              <a:t>2</a:t>
            </a:r>
            <a:r>
              <a:rPr lang="zh-CN" altLang="en-US" sz="1600" dirty="0">
                <a:latin typeface="+mn-ea"/>
                <a:ea typeface="+mn-ea"/>
              </a:rPr>
              <a:t>秒后）“能听到吗？”</a:t>
            </a:r>
          </a:p>
        </p:txBody>
      </p:sp>
      <p:sp>
        <p:nvSpPr>
          <p:cNvPr id="83" name="文本框 82"/>
          <p:cNvSpPr txBox="1"/>
          <p:nvPr/>
        </p:nvSpPr>
        <p:spPr bwMode="auto">
          <a:xfrm>
            <a:off x="8436261" y="2816932"/>
            <a:ext cx="146559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000000"/>
                </a:solidFill>
                <a:latin typeface="+mn-ea"/>
                <a:ea typeface="+mn-ea"/>
                <a:cs typeface="Arial" pitchFamily="34" charset="0"/>
              </a:rPr>
              <a:t>停顿这么久？</a:t>
            </a:r>
          </a:p>
        </p:txBody>
      </p:sp>
      <p:sp>
        <p:nvSpPr>
          <p:cNvPr id="84" name="椭圆形标注 83"/>
          <p:cNvSpPr/>
          <p:nvPr/>
        </p:nvSpPr>
        <p:spPr bwMode="auto">
          <a:xfrm>
            <a:off x="7248128" y="1664804"/>
            <a:ext cx="3024336" cy="828092"/>
          </a:xfrm>
          <a:prstGeom prst="wedgeEllipseCallout">
            <a:avLst>
              <a:gd name="adj1" fmla="val 24449"/>
              <a:gd name="adj2" fmla="val 91631"/>
            </a:avLst>
          </a:prstGeom>
          <a:solidFill>
            <a:schemeClr val="bg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dirty="0">
                <a:latin typeface="+mn-ea"/>
                <a:ea typeface="+mn-ea"/>
              </a:rPr>
              <a:t>（</a:t>
            </a:r>
            <a:r>
              <a:rPr lang="en-US" altLang="zh-CN" sz="1600" dirty="0">
                <a:latin typeface="+mj-lt"/>
                <a:ea typeface="+mn-ea"/>
              </a:rPr>
              <a:t>2</a:t>
            </a:r>
            <a:r>
              <a:rPr lang="zh-CN" altLang="en-US" sz="1600" dirty="0">
                <a:latin typeface="+mn-ea"/>
                <a:ea typeface="+mn-ea"/>
              </a:rPr>
              <a:t>秒后）嗨，你好！（再过</a:t>
            </a:r>
            <a:r>
              <a:rPr lang="en-US" altLang="zh-CN" sz="1600" dirty="0">
                <a:latin typeface="+mj-lt"/>
                <a:ea typeface="+mn-ea"/>
              </a:rPr>
              <a:t>4</a:t>
            </a:r>
            <a:r>
              <a:rPr lang="zh-CN" altLang="en-US" sz="1600" dirty="0">
                <a:latin typeface="+mn-ea"/>
                <a:ea typeface="+mn-ea"/>
              </a:rPr>
              <a:t>秒）是张三吗？</a:t>
            </a:r>
          </a:p>
        </p:txBody>
      </p:sp>
      <p:sp>
        <p:nvSpPr>
          <p:cNvPr id="100" name="AutoShape 24"/>
          <p:cNvSpPr>
            <a:spLocks noChangeArrowheads="1"/>
          </p:cNvSpPr>
          <p:nvPr/>
        </p:nvSpPr>
        <p:spPr bwMode="auto">
          <a:xfrm>
            <a:off x="3647728" y="4833156"/>
            <a:ext cx="4860540" cy="432048"/>
          </a:xfrm>
          <a:prstGeom prst="roundRect">
            <a:avLst>
              <a:gd name="adj" fmla="val 19009"/>
            </a:avLst>
          </a:prstGeom>
          <a:solidFill>
            <a:schemeClr val="bg1"/>
          </a:solidFill>
          <a:ln w="3175" algn="ctr">
            <a:solidFill>
              <a:srgbClr val="777777"/>
            </a:solidFill>
            <a:round/>
            <a:headEnd/>
            <a:tailEnd/>
          </a:ln>
        </p:spPr>
        <p:txBody>
          <a:bodyPr lIns="0" tIns="0" rIns="0" bIns="0" anchor="ctr" anchorCtr="1"/>
          <a:lstStyle/>
          <a:p>
            <a:pPr algn="ctr">
              <a:spcBef>
                <a:spcPct val="20000"/>
              </a:spcBef>
              <a:buClr>
                <a:srgbClr val="A50021"/>
              </a:buClr>
              <a:buSzPct val="80000"/>
            </a:pPr>
            <a:r>
              <a:rPr lang="zh-CN" altLang="en-US" sz="1800" dirty="0">
                <a:latin typeface="+mn-ea"/>
                <a:ea typeface="+mn-ea"/>
              </a:rPr>
              <a:t>端到端网络时延等于路径上所有时延之和。</a:t>
            </a:r>
          </a:p>
        </p:txBody>
      </p:sp>
      <p:sp>
        <p:nvSpPr>
          <p:cNvPr id="101" name="AutoShape 65"/>
          <p:cNvSpPr>
            <a:spLocks noChangeAspect="1"/>
          </p:cNvSpPr>
          <p:nvPr/>
        </p:nvSpPr>
        <p:spPr bwMode="auto">
          <a:xfrm rot="5400000">
            <a:off x="3134898" y="2835816"/>
            <a:ext cx="205914" cy="692422"/>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102" name="Text Box 66"/>
          <p:cNvSpPr txBox="1">
            <a:spLocks noChangeAspect="1" noChangeArrowheads="1"/>
          </p:cNvSpPr>
          <p:nvPr/>
        </p:nvSpPr>
        <p:spPr bwMode="auto">
          <a:xfrm>
            <a:off x="2855641" y="2791037"/>
            <a:ext cx="902779" cy="307760"/>
          </a:xfrm>
          <a:prstGeom prst="rect">
            <a:avLst/>
          </a:prstGeom>
          <a:noFill/>
          <a:ln w="9525">
            <a:noFill/>
            <a:miter lim="800000"/>
            <a:headEnd/>
            <a:tailEnd/>
          </a:ln>
          <a:effectLst/>
        </p:spPr>
        <p:txBody>
          <a:bodyPr wrap="none" lIns="91424" tIns="45712" rIns="91424" bIns="45712">
            <a:spAutoFit/>
          </a:bodyPr>
          <a:lstStyle/>
          <a:p>
            <a:pPr fontAlgn="base"/>
            <a:r>
              <a:rPr lang="zh-CN" altLang="en-US" sz="1400" dirty="0">
                <a:latin typeface="+mn-ea"/>
                <a:ea typeface="+mn-ea"/>
              </a:rPr>
              <a:t>传输时延</a:t>
            </a:r>
          </a:p>
        </p:txBody>
      </p:sp>
      <p:sp>
        <p:nvSpPr>
          <p:cNvPr id="103" name="Text Box 6"/>
          <p:cNvSpPr txBox="1">
            <a:spLocks noChangeAspect="1" noChangeArrowheads="1"/>
          </p:cNvSpPr>
          <p:nvPr/>
        </p:nvSpPr>
        <p:spPr bwMode="auto">
          <a:xfrm>
            <a:off x="3503712" y="3835407"/>
            <a:ext cx="543706" cy="523204"/>
          </a:xfrm>
          <a:prstGeom prst="rect">
            <a:avLst/>
          </a:prstGeom>
          <a:noFill/>
          <a:ln w="9525" algn="ctr">
            <a:noFill/>
            <a:miter lim="800000"/>
            <a:headEnd/>
            <a:tailEnd/>
          </a:ln>
          <a:effectLst/>
        </p:spPr>
        <p:txBody>
          <a:bodyPr wrap="none" lIns="91424" tIns="45712" rIns="91424" bIns="45712">
            <a:spAutoFit/>
          </a:bodyPr>
          <a:lstStyle/>
          <a:p>
            <a:pPr fontAlgn="base"/>
            <a:r>
              <a:rPr lang="zh-CN" altLang="en-US" sz="1400" dirty="0">
                <a:latin typeface="+mn-ea"/>
                <a:ea typeface="+mn-ea"/>
              </a:rPr>
              <a:t>处理</a:t>
            </a:r>
            <a:endParaRPr lang="en-US" altLang="zh-CN" sz="1400" dirty="0">
              <a:latin typeface="+mn-ea"/>
              <a:ea typeface="+mn-ea"/>
            </a:endParaRPr>
          </a:p>
          <a:p>
            <a:pPr fontAlgn="base"/>
            <a:r>
              <a:rPr lang="zh-CN" altLang="en-US" sz="1400" dirty="0">
                <a:latin typeface="+mn-ea"/>
                <a:ea typeface="+mn-ea"/>
              </a:rPr>
              <a:t>时延</a:t>
            </a:r>
          </a:p>
        </p:txBody>
      </p:sp>
      <p:sp>
        <p:nvSpPr>
          <p:cNvPr id="104" name="AutoShape 48"/>
          <p:cNvSpPr>
            <a:spLocks noChangeAspect="1"/>
          </p:cNvSpPr>
          <p:nvPr/>
        </p:nvSpPr>
        <p:spPr bwMode="auto">
          <a:xfrm rot="16200000">
            <a:off x="3765517" y="3518804"/>
            <a:ext cx="141670" cy="414839"/>
          </a:xfrm>
          <a:prstGeom prst="leftBrace">
            <a:avLst>
              <a:gd name="adj1" fmla="val 2440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105" name="AutoShape 53"/>
          <p:cNvSpPr>
            <a:spLocks noChangeAspect="1"/>
          </p:cNvSpPr>
          <p:nvPr/>
        </p:nvSpPr>
        <p:spPr bwMode="auto">
          <a:xfrm rot="16200000">
            <a:off x="4151386" y="3582981"/>
            <a:ext cx="144015" cy="288831"/>
          </a:xfrm>
          <a:prstGeom prst="leftBrace">
            <a:avLst>
              <a:gd name="adj1" fmla="val 16713"/>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106" name="Text Box 54"/>
          <p:cNvSpPr txBox="1">
            <a:spLocks noChangeAspect="1" noChangeArrowheads="1"/>
          </p:cNvSpPr>
          <p:nvPr/>
        </p:nvSpPr>
        <p:spPr bwMode="auto">
          <a:xfrm>
            <a:off x="3935761" y="3835407"/>
            <a:ext cx="540061" cy="523204"/>
          </a:xfrm>
          <a:prstGeom prst="rect">
            <a:avLst/>
          </a:prstGeom>
          <a:noFill/>
          <a:ln w="9525" algn="ctr">
            <a:noFill/>
            <a:miter lim="800000"/>
            <a:headEnd/>
            <a:tailEnd/>
          </a:ln>
          <a:effectLst/>
        </p:spPr>
        <p:txBody>
          <a:bodyPr wrap="square" lIns="91424" tIns="45712" rIns="91424" bIns="45712">
            <a:spAutoFit/>
          </a:bodyPr>
          <a:lstStyle/>
          <a:p>
            <a:pPr fontAlgn="base"/>
            <a:r>
              <a:rPr lang="zh-CN" altLang="en-US" sz="1400" dirty="0">
                <a:latin typeface="+mn-ea"/>
                <a:ea typeface="+mn-ea"/>
              </a:rPr>
              <a:t>队列</a:t>
            </a:r>
            <a:endParaRPr lang="en-US" altLang="zh-CN" sz="1400" dirty="0">
              <a:latin typeface="+mn-ea"/>
              <a:ea typeface="+mn-ea"/>
            </a:endParaRPr>
          </a:p>
          <a:p>
            <a:pPr fontAlgn="base"/>
            <a:r>
              <a:rPr lang="zh-CN" altLang="en-US" sz="1400" dirty="0">
                <a:latin typeface="+mn-ea"/>
                <a:ea typeface="+mn-ea"/>
              </a:rPr>
              <a:t>时延</a:t>
            </a:r>
          </a:p>
        </p:txBody>
      </p:sp>
      <p:sp>
        <p:nvSpPr>
          <p:cNvPr id="109" name="Text Box 66"/>
          <p:cNvSpPr txBox="1">
            <a:spLocks noChangeAspect="1" noChangeArrowheads="1"/>
          </p:cNvSpPr>
          <p:nvPr/>
        </p:nvSpPr>
        <p:spPr bwMode="auto">
          <a:xfrm>
            <a:off x="4403812" y="3825044"/>
            <a:ext cx="543706" cy="523204"/>
          </a:xfrm>
          <a:prstGeom prst="rect">
            <a:avLst/>
          </a:prstGeom>
          <a:noFill/>
          <a:ln w="9525">
            <a:noFill/>
            <a:miter lim="800000"/>
            <a:headEnd/>
            <a:tailEnd/>
          </a:ln>
          <a:effectLst/>
        </p:spPr>
        <p:txBody>
          <a:bodyPr wrap="none" lIns="91424" tIns="45712" rIns="91424" bIns="45712">
            <a:spAutoFit/>
          </a:bodyPr>
          <a:lstStyle/>
          <a:p>
            <a:pPr fontAlgn="base"/>
            <a:r>
              <a:rPr lang="zh-CN" altLang="en-US" sz="1400" dirty="0">
                <a:latin typeface="+mn-ea"/>
                <a:ea typeface="+mn-ea"/>
              </a:rPr>
              <a:t>传输</a:t>
            </a:r>
            <a:endParaRPr lang="en-US" altLang="zh-CN" sz="1400" dirty="0">
              <a:latin typeface="+mn-ea"/>
              <a:ea typeface="+mn-ea"/>
            </a:endParaRPr>
          </a:p>
          <a:p>
            <a:pPr fontAlgn="base"/>
            <a:r>
              <a:rPr lang="zh-CN" altLang="en-US" sz="1400" dirty="0">
                <a:latin typeface="+mn-ea"/>
                <a:ea typeface="+mn-ea"/>
              </a:rPr>
              <a:t>时延</a:t>
            </a:r>
          </a:p>
        </p:txBody>
      </p:sp>
      <p:sp>
        <p:nvSpPr>
          <p:cNvPr id="110" name="Text Box 6"/>
          <p:cNvSpPr txBox="1">
            <a:spLocks noChangeAspect="1" noChangeArrowheads="1"/>
          </p:cNvSpPr>
          <p:nvPr/>
        </p:nvSpPr>
        <p:spPr bwMode="auto">
          <a:xfrm>
            <a:off x="4835859" y="3835407"/>
            <a:ext cx="543706" cy="523204"/>
          </a:xfrm>
          <a:prstGeom prst="rect">
            <a:avLst/>
          </a:prstGeom>
          <a:noFill/>
          <a:ln w="9525" algn="ctr">
            <a:noFill/>
            <a:miter lim="800000"/>
            <a:headEnd/>
            <a:tailEnd/>
          </a:ln>
          <a:effectLst/>
        </p:spPr>
        <p:txBody>
          <a:bodyPr wrap="none" lIns="91424" tIns="45712" rIns="91424" bIns="45712">
            <a:spAutoFit/>
          </a:bodyPr>
          <a:lstStyle/>
          <a:p>
            <a:pPr fontAlgn="base"/>
            <a:r>
              <a:rPr lang="zh-CN" altLang="en-US" sz="1400" dirty="0">
                <a:latin typeface="+mn-ea"/>
                <a:ea typeface="+mn-ea"/>
              </a:rPr>
              <a:t>处理</a:t>
            </a:r>
            <a:endParaRPr lang="en-US" altLang="zh-CN" sz="1400" dirty="0">
              <a:latin typeface="+mn-ea"/>
              <a:ea typeface="+mn-ea"/>
            </a:endParaRPr>
          </a:p>
          <a:p>
            <a:pPr fontAlgn="base"/>
            <a:r>
              <a:rPr lang="zh-CN" altLang="en-US" sz="1400" dirty="0">
                <a:latin typeface="+mn-ea"/>
                <a:ea typeface="+mn-ea"/>
              </a:rPr>
              <a:t>时延</a:t>
            </a:r>
          </a:p>
        </p:txBody>
      </p:sp>
      <p:sp>
        <p:nvSpPr>
          <p:cNvPr id="111" name="AutoShape 48"/>
          <p:cNvSpPr>
            <a:spLocks noChangeAspect="1"/>
          </p:cNvSpPr>
          <p:nvPr/>
        </p:nvSpPr>
        <p:spPr bwMode="auto">
          <a:xfrm rot="16200000">
            <a:off x="5097664" y="3518804"/>
            <a:ext cx="141670" cy="414839"/>
          </a:xfrm>
          <a:prstGeom prst="leftBrace">
            <a:avLst>
              <a:gd name="adj1" fmla="val 2440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112" name="AutoShape 53"/>
          <p:cNvSpPr>
            <a:spLocks noChangeAspect="1"/>
          </p:cNvSpPr>
          <p:nvPr/>
        </p:nvSpPr>
        <p:spPr bwMode="auto">
          <a:xfrm rot="16200000">
            <a:off x="5483533" y="3582981"/>
            <a:ext cx="144015" cy="288831"/>
          </a:xfrm>
          <a:prstGeom prst="leftBrace">
            <a:avLst>
              <a:gd name="adj1" fmla="val 16713"/>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113" name="Text Box 54"/>
          <p:cNvSpPr txBox="1">
            <a:spLocks noChangeAspect="1" noChangeArrowheads="1"/>
          </p:cNvSpPr>
          <p:nvPr/>
        </p:nvSpPr>
        <p:spPr bwMode="auto">
          <a:xfrm>
            <a:off x="5267908" y="3835407"/>
            <a:ext cx="540061" cy="523204"/>
          </a:xfrm>
          <a:prstGeom prst="rect">
            <a:avLst/>
          </a:prstGeom>
          <a:noFill/>
          <a:ln w="9525" algn="ctr">
            <a:noFill/>
            <a:miter lim="800000"/>
            <a:headEnd/>
            <a:tailEnd/>
          </a:ln>
          <a:effectLst/>
        </p:spPr>
        <p:txBody>
          <a:bodyPr wrap="square" lIns="91424" tIns="45712" rIns="91424" bIns="45712">
            <a:spAutoFit/>
          </a:bodyPr>
          <a:lstStyle/>
          <a:p>
            <a:pPr fontAlgn="base"/>
            <a:r>
              <a:rPr lang="zh-CN" altLang="en-US" sz="1400" dirty="0">
                <a:latin typeface="+mn-ea"/>
                <a:ea typeface="+mn-ea"/>
              </a:rPr>
              <a:t>队列</a:t>
            </a:r>
            <a:endParaRPr lang="en-US" altLang="zh-CN" sz="1400" dirty="0">
              <a:latin typeface="+mn-ea"/>
              <a:ea typeface="+mn-ea"/>
            </a:endParaRPr>
          </a:p>
          <a:p>
            <a:pPr fontAlgn="base"/>
            <a:r>
              <a:rPr lang="zh-CN" altLang="en-US" sz="1400" dirty="0">
                <a:latin typeface="+mn-ea"/>
                <a:ea typeface="+mn-ea"/>
              </a:rPr>
              <a:t>时延</a:t>
            </a:r>
          </a:p>
        </p:txBody>
      </p:sp>
      <p:sp>
        <p:nvSpPr>
          <p:cNvPr id="115" name="AutoShape 65"/>
          <p:cNvSpPr>
            <a:spLocks noChangeAspect="1"/>
          </p:cNvSpPr>
          <p:nvPr/>
        </p:nvSpPr>
        <p:spPr bwMode="auto">
          <a:xfrm rot="5400000">
            <a:off x="7130842" y="2879668"/>
            <a:ext cx="152801" cy="513820"/>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116" name="Text Box 66"/>
          <p:cNvSpPr txBox="1">
            <a:spLocks noChangeAspect="1" noChangeArrowheads="1"/>
          </p:cNvSpPr>
          <p:nvPr/>
        </p:nvSpPr>
        <p:spPr bwMode="auto">
          <a:xfrm>
            <a:off x="6744073" y="2772143"/>
            <a:ext cx="902779" cy="307760"/>
          </a:xfrm>
          <a:prstGeom prst="rect">
            <a:avLst/>
          </a:prstGeom>
          <a:noFill/>
          <a:ln w="9525">
            <a:noFill/>
            <a:miter lim="800000"/>
            <a:headEnd/>
            <a:tailEnd/>
          </a:ln>
          <a:effectLst/>
        </p:spPr>
        <p:txBody>
          <a:bodyPr wrap="none" lIns="91424" tIns="45712" rIns="91424" bIns="45712">
            <a:spAutoFit/>
          </a:bodyPr>
          <a:lstStyle/>
          <a:p>
            <a:pPr fontAlgn="base"/>
            <a:r>
              <a:rPr lang="zh-CN" altLang="en-US" sz="1400" dirty="0">
                <a:latin typeface="+mn-ea"/>
                <a:ea typeface="+mn-ea"/>
              </a:rPr>
              <a:t>传输时延</a:t>
            </a:r>
          </a:p>
        </p:txBody>
      </p:sp>
      <p:sp>
        <p:nvSpPr>
          <p:cNvPr id="117" name="Text Box 6"/>
          <p:cNvSpPr txBox="1">
            <a:spLocks noChangeAspect="1" noChangeArrowheads="1"/>
          </p:cNvSpPr>
          <p:nvPr/>
        </p:nvSpPr>
        <p:spPr bwMode="auto">
          <a:xfrm>
            <a:off x="7356140" y="3780255"/>
            <a:ext cx="543706" cy="523204"/>
          </a:xfrm>
          <a:prstGeom prst="rect">
            <a:avLst/>
          </a:prstGeom>
          <a:noFill/>
          <a:ln w="9525" algn="ctr">
            <a:noFill/>
            <a:miter lim="800000"/>
            <a:headEnd/>
            <a:tailEnd/>
          </a:ln>
          <a:effectLst/>
        </p:spPr>
        <p:txBody>
          <a:bodyPr wrap="none" lIns="91424" tIns="45712" rIns="91424" bIns="45712">
            <a:spAutoFit/>
          </a:bodyPr>
          <a:lstStyle/>
          <a:p>
            <a:pPr fontAlgn="base"/>
            <a:r>
              <a:rPr lang="zh-CN" altLang="en-US" sz="1400" dirty="0">
                <a:latin typeface="+mn-ea"/>
                <a:ea typeface="+mn-ea"/>
              </a:rPr>
              <a:t>处理</a:t>
            </a:r>
            <a:endParaRPr lang="en-US" altLang="zh-CN" sz="1400" dirty="0">
              <a:latin typeface="+mn-ea"/>
              <a:ea typeface="+mn-ea"/>
            </a:endParaRPr>
          </a:p>
          <a:p>
            <a:pPr fontAlgn="base"/>
            <a:r>
              <a:rPr lang="zh-CN" altLang="en-US" sz="1400" dirty="0">
                <a:latin typeface="+mn-ea"/>
                <a:ea typeface="+mn-ea"/>
              </a:rPr>
              <a:t>时延</a:t>
            </a:r>
          </a:p>
        </p:txBody>
      </p:sp>
      <p:sp>
        <p:nvSpPr>
          <p:cNvPr id="118" name="AutoShape 48"/>
          <p:cNvSpPr>
            <a:spLocks noChangeAspect="1"/>
          </p:cNvSpPr>
          <p:nvPr/>
        </p:nvSpPr>
        <p:spPr bwMode="auto">
          <a:xfrm rot="16200000">
            <a:off x="7617945" y="3463652"/>
            <a:ext cx="141670" cy="414839"/>
          </a:xfrm>
          <a:prstGeom prst="leftBrace">
            <a:avLst>
              <a:gd name="adj1" fmla="val 2440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119" name="AutoShape 53"/>
          <p:cNvSpPr>
            <a:spLocks noChangeAspect="1"/>
          </p:cNvSpPr>
          <p:nvPr/>
        </p:nvSpPr>
        <p:spPr bwMode="auto">
          <a:xfrm rot="16200000">
            <a:off x="8003814" y="3527829"/>
            <a:ext cx="144015" cy="288831"/>
          </a:xfrm>
          <a:prstGeom prst="leftBrace">
            <a:avLst>
              <a:gd name="adj1" fmla="val 16713"/>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120" name="Text Box 54"/>
          <p:cNvSpPr txBox="1">
            <a:spLocks noChangeAspect="1" noChangeArrowheads="1"/>
          </p:cNvSpPr>
          <p:nvPr/>
        </p:nvSpPr>
        <p:spPr bwMode="auto">
          <a:xfrm>
            <a:off x="7788189" y="3780255"/>
            <a:ext cx="540061" cy="523204"/>
          </a:xfrm>
          <a:prstGeom prst="rect">
            <a:avLst/>
          </a:prstGeom>
          <a:noFill/>
          <a:ln w="9525" algn="ctr">
            <a:noFill/>
            <a:miter lim="800000"/>
            <a:headEnd/>
            <a:tailEnd/>
          </a:ln>
          <a:effectLst/>
        </p:spPr>
        <p:txBody>
          <a:bodyPr wrap="square" lIns="91424" tIns="45712" rIns="91424" bIns="45712">
            <a:spAutoFit/>
          </a:bodyPr>
          <a:lstStyle/>
          <a:p>
            <a:pPr fontAlgn="base"/>
            <a:r>
              <a:rPr lang="zh-CN" altLang="en-US" sz="1400" dirty="0">
                <a:latin typeface="+mn-ea"/>
                <a:ea typeface="+mn-ea"/>
              </a:rPr>
              <a:t>队列</a:t>
            </a:r>
            <a:endParaRPr lang="en-US" altLang="zh-CN" sz="1400" dirty="0">
              <a:latin typeface="+mn-ea"/>
              <a:ea typeface="+mn-ea"/>
            </a:endParaRPr>
          </a:p>
          <a:p>
            <a:pPr fontAlgn="base"/>
            <a:r>
              <a:rPr lang="zh-CN" altLang="en-US" sz="1400" dirty="0">
                <a:latin typeface="+mn-ea"/>
                <a:ea typeface="+mn-ea"/>
              </a:rPr>
              <a:t>时延</a:t>
            </a:r>
          </a:p>
        </p:txBody>
      </p:sp>
      <p:sp>
        <p:nvSpPr>
          <p:cNvPr id="122" name="AutoShape 65"/>
          <p:cNvSpPr>
            <a:spLocks noChangeAspect="1"/>
          </p:cNvSpPr>
          <p:nvPr/>
        </p:nvSpPr>
        <p:spPr bwMode="auto">
          <a:xfrm rot="16200000">
            <a:off x="8542035" y="3102724"/>
            <a:ext cx="184500" cy="756085"/>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123" name="Text Box 66"/>
          <p:cNvSpPr txBox="1">
            <a:spLocks noChangeAspect="1" noChangeArrowheads="1"/>
          </p:cNvSpPr>
          <p:nvPr/>
        </p:nvSpPr>
        <p:spPr bwMode="auto">
          <a:xfrm>
            <a:off x="8188544" y="3553288"/>
            <a:ext cx="902779" cy="307760"/>
          </a:xfrm>
          <a:prstGeom prst="rect">
            <a:avLst/>
          </a:prstGeom>
          <a:noFill/>
          <a:ln w="9525">
            <a:noFill/>
            <a:miter lim="800000"/>
            <a:headEnd/>
            <a:tailEnd/>
          </a:ln>
          <a:effectLst/>
        </p:spPr>
        <p:txBody>
          <a:bodyPr wrap="none" lIns="91424" tIns="45712" rIns="91424" bIns="45712">
            <a:spAutoFit/>
          </a:bodyPr>
          <a:lstStyle/>
          <a:p>
            <a:pPr fontAlgn="base"/>
            <a:r>
              <a:rPr lang="zh-CN" altLang="en-US" sz="1400" dirty="0">
                <a:latin typeface="+mn-ea"/>
                <a:ea typeface="+mn-ea"/>
              </a:rPr>
              <a:t>传输时延</a:t>
            </a:r>
          </a:p>
        </p:txBody>
      </p:sp>
      <p:sp>
        <p:nvSpPr>
          <p:cNvPr id="2" name="矩形 1"/>
          <p:cNvSpPr/>
          <p:nvPr/>
        </p:nvSpPr>
        <p:spPr bwMode="auto">
          <a:xfrm>
            <a:off x="4331804" y="3068960"/>
            <a:ext cx="180020" cy="14401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atin typeface="+mn-ea"/>
              <a:ea typeface="+mn-ea"/>
            </a:endParaRPr>
          </a:p>
        </p:txBody>
      </p:sp>
      <p:sp>
        <p:nvSpPr>
          <p:cNvPr id="46" name="AutoShape 48"/>
          <p:cNvSpPr>
            <a:spLocks noChangeAspect="1"/>
          </p:cNvSpPr>
          <p:nvPr/>
        </p:nvSpPr>
        <p:spPr bwMode="auto">
          <a:xfrm rot="16200000">
            <a:off x="4593922" y="3490921"/>
            <a:ext cx="159843" cy="468053"/>
          </a:xfrm>
          <a:prstGeom prst="leftBrace">
            <a:avLst>
              <a:gd name="adj1" fmla="val 2440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47" name="AutoShape 65"/>
          <p:cNvSpPr>
            <a:spLocks/>
          </p:cNvSpPr>
          <p:nvPr/>
        </p:nvSpPr>
        <p:spPr bwMode="auto">
          <a:xfrm rot="5400000">
            <a:off x="4387180" y="2869592"/>
            <a:ext cx="104068" cy="214772"/>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48" name="Text Box 66"/>
          <p:cNvSpPr txBox="1">
            <a:spLocks noChangeAspect="1" noChangeArrowheads="1"/>
          </p:cNvSpPr>
          <p:nvPr/>
        </p:nvSpPr>
        <p:spPr bwMode="auto">
          <a:xfrm>
            <a:off x="3971765" y="2600908"/>
            <a:ext cx="1082315" cy="307760"/>
          </a:xfrm>
          <a:prstGeom prst="rect">
            <a:avLst/>
          </a:prstGeom>
          <a:noFill/>
          <a:ln w="9525">
            <a:noFill/>
            <a:miter lim="800000"/>
            <a:headEnd/>
            <a:tailEnd/>
          </a:ln>
          <a:effectLst/>
        </p:spPr>
        <p:txBody>
          <a:bodyPr wrap="none" lIns="91424" tIns="45712" rIns="91424" bIns="45712">
            <a:spAutoFit/>
          </a:bodyPr>
          <a:lstStyle/>
          <a:p>
            <a:pPr fontAlgn="base"/>
            <a:r>
              <a:rPr lang="zh-CN" altLang="en-US" sz="1400" dirty="0">
                <a:latin typeface="+mn-ea"/>
                <a:ea typeface="+mn-ea"/>
              </a:rPr>
              <a:t>串行化时延</a:t>
            </a:r>
          </a:p>
        </p:txBody>
      </p:sp>
      <p:sp>
        <p:nvSpPr>
          <p:cNvPr id="50" name="AutoShape 65"/>
          <p:cNvSpPr>
            <a:spLocks/>
          </p:cNvSpPr>
          <p:nvPr/>
        </p:nvSpPr>
        <p:spPr bwMode="auto">
          <a:xfrm rot="5400000">
            <a:off x="5647320" y="2873536"/>
            <a:ext cx="104068" cy="214772"/>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51" name="Text Box 66"/>
          <p:cNvSpPr txBox="1">
            <a:spLocks noChangeAspect="1" noChangeArrowheads="1"/>
          </p:cNvSpPr>
          <p:nvPr/>
        </p:nvSpPr>
        <p:spPr bwMode="auto">
          <a:xfrm>
            <a:off x="5193706" y="2617184"/>
            <a:ext cx="1082315" cy="307760"/>
          </a:xfrm>
          <a:prstGeom prst="rect">
            <a:avLst/>
          </a:prstGeom>
          <a:noFill/>
          <a:ln w="9525">
            <a:noFill/>
            <a:miter lim="800000"/>
            <a:headEnd/>
            <a:tailEnd/>
          </a:ln>
          <a:effectLst/>
        </p:spPr>
        <p:txBody>
          <a:bodyPr wrap="none" lIns="91424" tIns="45712" rIns="91424" bIns="45712">
            <a:spAutoFit/>
          </a:bodyPr>
          <a:lstStyle/>
          <a:p>
            <a:pPr fontAlgn="base"/>
            <a:r>
              <a:rPr lang="zh-CN" altLang="en-US" sz="1400" dirty="0">
                <a:latin typeface="+mn-ea"/>
                <a:ea typeface="+mn-ea"/>
              </a:rPr>
              <a:t>串行化时延</a:t>
            </a:r>
          </a:p>
        </p:txBody>
      </p:sp>
      <p:sp>
        <p:nvSpPr>
          <p:cNvPr id="52" name="AutoShape 65"/>
          <p:cNvSpPr>
            <a:spLocks/>
          </p:cNvSpPr>
          <p:nvPr/>
        </p:nvSpPr>
        <p:spPr bwMode="auto">
          <a:xfrm rot="5400000">
            <a:off x="8169795" y="2869592"/>
            <a:ext cx="104068" cy="214772"/>
          </a:xfrm>
          <a:prstGeom prst="leftBrace">
            <a:avLst>
              <a:gd name="adj1" fmla="val 28022"/>
              <a:gd name="adj2" fmla="val 50000"/>
            </a:avLst>
          </a:prstGeom>
          <a:noFill/>
          <a:ln w="38100">
            <a:solidFill>
              <a:schemeClr val="tx1"/>
            </a:solidFill>
            <a:round/>
            <a:headEnd/>
            <a:tailEnd/>
          </a:ln>
          <a:effectLst/>
        </p:spPr>
        <p:txBody>
          <a:bodyPr wrap="none" anchor="ctr"/>
          <a:lstStyle/>
          <a:p>
            <a:endParaRPr lang="zh-CN" altLang="en-US">
              <a:latin typeface="+mn-ea"/>
              <a:ea typeface="+mn-ea"/>
            </a:endParaRPr>
          </a:p>
        </p:txBody>
      </p:sp>
      <p:sp>
        <p:nvSpPr>
          <p:cNvPr id="53" name="Text Box 66"/>
          <p:cNvSpPr txBox="1">
            <a:spLocks noChangeAspect="1" noChangeArrowheads="1"/>
          </p:cNvSpPr>
          <p:nvPr/>
        </p:nvSpPr>
        <p:spPr bwMode="auto">
          <a:xfrm>
            <a:off x="7608169" y="2636912"/>
            <a:ext cx="1082315" cy="307760"/>
          </a:xfrm>
          <a:prstGeom prst="rect">
            <a:avLst/>
          </a:prstGeom>
          <a:noFill/>
          <a:ln w="9525">
            <a:noFill/>
            <a:miter lim="800000"/>
            <a:headEnd/>
            <a:tailEnd/>
          </a:ln>
          <a:effectLst/>
        </p:spPr>
        <p:txBody>
          <a:bodyPr wrap="none" lIns="91424" tIns="45712" rIns="91424" bIns="45712">
            <a:spAutoFit/>
          </a:bodyPr>
          <a:lstStyle/>
          <a:p>
            <a:pPr fontAlgn="base"/>
            <a:r>
              <a:rPr lang="zh-CN" altLang="en-US" sz="1400" dirty="0">
                <a:latin typeface="+mn-ea"/>
                <a:ea typeface="+mn-ea"/>
              </a:rPr>
              <a:t>串行化时延</a:t>
            </a:r>
          </a:p>
        </p:txBody>
      </p:sp>
      <p:pic>
        <p:nvPicPr>
          <p:cNvPr id="59" name="图片 58" descr="核心路由器.png"/>
          <p:cNvPicPr>
            <a:picLocks noChangeAspect="1"/>
          </p:cNvPicPr>
          <p:nvPr/>
        </p:nvPicPr>
        <p:blipFill>
          <a:blip r:embed="rId3" cstate="print"/>
          <a:stretch>
            <a:fillRect/>
          </a:stretch>
        </p:blipFill>
        <p:spPr>
          <a:xfrm>
            <a:off x="7495456" y="3053550"/>
            <a:ext cx="699601" cy="572400"/>
          </a:xfrm>
          <a:prstGeom prst="rect">
            <a:avLst/>
          </a:prstGeom>
        </p:spPr>
      </p:pic>
      <p:grpSp>
        <p:nvGrpSpPr>
          <p:cNvPr id="7" name="组合 6"/>
          <p:cNvGrpSpPr/>
          <p:nvPr/>
        </p:nvGrpSpPr>
        <p:grpSpPr>
          <a:xfrm>
            <a:off x="5645202" y="2963989"/>
            <a:ext cx="1133277" cy="711593"/>
            <a:chOff x="5734863" y="1664506"/>
            <a:chExt cx="1133277" cy="711593"/>
          </a:xfrm>
        </p:grpSpPr>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4863" y="1664506"/>
              <a:ext cx="1133277" cy="711593"/>
            </a:xfrm>
            <a:prstGeom prst="rect">
              <a:avLst/>
            </a:prstGeom>
          </p:spPr>
        </p:pic>
        <p:sp>
          <p:nvSpPr>
            <p:cNvPr id="80" name="文本框 79"/>
            <p:cNvSpPr txBox="1"/>
            <p:nvPr/>
          </p:nvSpPr>
          <p:spPr bwMode="auto">
            <a:xfrm>
              <a:off x="5866615" y="1877748"/>
              <a:ext cx="818812"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j-lt"/>
                  <a:ea typeface="+mn-ea"/>
                  <a:cs typeface="Arial" pitchFamily="34" charset="0"/>
                </a:rPr>
                <a:t>IP</a:t>
              </a:r>
              <a:r>
                <a:rPr lang="zh-CN" altLang="en-US" sz="1400" b="1" dirty="0">
                  <a:solidFill>
                    <a:srgbClr val="000000"/>
                  </a:solidFill>
                  <a:latin typeface="+mn-ea"/>
                  <a:ea typeface="+mn-ea"/>
                  <a:cs typeface="Arial" pitchFamily="34" charset="0"/>
                </a:rPr>
                <a:t>网络</a:t>
              </a:r>
            </a:p>
          </p:txBody>
        </p:sp>
      </p:grpSp>
      <p:pic>
        <p:nvPicPr>
          <p:cNvPr id="58" name="图片 57" descr="核心路由器.png"/>
          <p:cNvPicPr>
            <a:picLocks noChangeAspect="1"/>
          </p:cNvPicPr>
          <p:nvPr/>
        </p:nvPicPr>
        <p:blipFill>
          <a:blip r:embed="rId3" cstate="print"/>
          <a:stretch>
            <a:fillRect/>
          </a:stretch>
        </p:blipFill>
        <p:spPr>
          <a:xfrm>
            <a:off x="5069662" y="3060176"/>
            <a:ext cx="727481" cy="595211"/>
          </a:xfrm>
          <a:prstGeom prst="rect">
            <a:avLst/>
          </a:prstGeom>
        </p:spPr>
      </p:pic>
      <p:pic>
        <p:nvPicPr>
          <p:cNvPr id="61" name="图片 60"/>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995378" y="3088313"/>
            <a:ext cx="730228" cy="511923"/>
          </a:xfrm>
          <a:prstGeom prst="rect">
            <a:avLst/>
          </a:prstGeom>
        </p:spPr>
      </p:pic>
      <p:pic>
        <p:nvPicPr>
          <p:cNvPr id="62" name="图片 61" descr="业务型无线虚链路-蓝.png"/>
          <p:cNvPicPr>
            <a:picLocks noChangeAspect="1"/>
          </p:cNvPicPr>
          <p:nvPr/>
        </p:nvPicPr>
        <p:blipFill>
          <a:blip r:embed="rId6" cstate="print"/>
          <a:stretch>
            <a:fillRect/>
          </a:stretch>
        </p:blipFill>
        <p:spPr>
          <a:xfrm>
            <a:off x="9451282" y="3099747"/>
            <a:ext cx="746854" cy="566101"/>
          </a:xfrm>
          <a:prstGeom prst="rect">
            <a:avLst/>
          </a:prstGeom>
        </p:spPr>
      </p:pic>
      <p:pic>
        <p:nvPicPr>
          <p:cNvPr id="63" name="图片 62" descr="核心路由器.png"/>
          <p:cNvPicPr>
            <a:picLocks noChangeAspect="1"/>
          </p:cNvPicPr>
          <p:nvPr/>
        </p:nvPicPr>
        <p:blipFill>
          <a:blip r:embed="rId3" cstate="print"/>
          <a:stretch>
            <a:fillRect/>
          </a:stretch>
        </p:blipFill>
        <p:spPr>
          <a:xfrm>
            <a:off x="3614827" y="3033463"/>
            <a:ext cx="719131" cy="588379"/>
          </a:xfrm>
          <a:prstGeom prst="rect">
            <a:avLst/>
          </a:prstGeom>
        </p:spPr>
      </p:pic>
      <p:sp>
        <p:nvSpPr>
          <p:cNvPr id="8" name="菱形 7"/>
          <p:cNvSpPr/>
          <p:nvPr/>
        </p:nvSpPr>
        <p:spPr bwMode="auto">
          <a:xfrm>
            <a:off x="3690924" y="3262856"/>
            <a:ext cx="213828" cy="271249"/>
          </a:xfrm>
          <a:prstGeom prst="diamond">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 name="六边形 9"/>
          <p:cNvSpPr/>
          <p:nvPr/>
        </p:nvSpPr>
        <p:spPr bwMode="auto">
          <a:xfrm>
            <a:off x="4067280" y="3286332"/>
            <a:ext cx="216025" cy="214488"/>
          </a:xfrm>
          <a:prstGeom prst="hexagon">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3008100137"/>
      </p:ext>
    </p:extLst>
  </p:cSld>
  <p:clrMapOvr>
    <a:masterClrMapping/>
  </p:clrMapOvr>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2.xml><?xml version="1.0" encoding="utf-8"?>
<ds:datastoreItem xmlns:ds="http://schemas.openxmlformats.org/officeDocument/2006/customXml" ds:itemID="{EAE3093B-232B-4C15-AB25-7F1FBE134870}">
  <ds:schemaRefs>
    <ds:schemaRef ds:uri="http://www.w3.org/XML/1998/namespace"/>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64810</TotalTime>
  <Words>2956</Words>
  <Application>Microsoft Office PowerPoint</Application>
  <PresentationFormat>宽屏</PresentationFormat>
  <Paragraphs>261</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FrutigerNext LT Light</vt:lpstr>
      <vt:lpstr>FrutigerNext LT Medium</vt:lpstr>
      <vt:lpstr>FrutigerNext LT Regular</vt:lpstr>
      <vt:lpstr>微软雅黑</vt:lpstr>
      <vt:lpstr>Arial</vt:lpstr>
      <vt:lpstr>Wingdings</vt:lpstr>
      <vt:lpstr>培训与认证部-母版</vt:lpstr>
      <vt:lpstr>QoS服务模型</vt:lpstr>
      <vt:lpstr>PowerPoint 演示文稿</vt:lpstr>
      <vt:lpstr>PowerPoint 演示文稿</vt:lpstr>
      <vt:lpstr>PowerPoint 演示文稿</vt:lpstr>
      <vt:lpstr>传统端到端网络通信存在的问题</vt:lpstr>
      <vt:lpstr>PowerPoint 演示文稿</vt:lpstr>
      <vt:lpstr>各类业务对网络质量的要求</vt:lpstr>
      <vt:lpstr>网络带宽</vt:lpstr>
      <vt:lpstr>网络时延</vt:lpstr>
      <vt:lpstr>抖动</vt:lpstr>
      <vt:lpstr>丢包</vt:lpstr>
      <vt:lpstr>PowerPoint 演示文稿</vt:lpstr>
      <vt:lpstr>尽力而为服务模型</vt:lpstr>
      <vt:lpstr>综合服务模型</vt:lpstr>
      <vt:lpstr>区分服务模型</vt:lpstr>
      <vt:lpstr>三种服务模型对比</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2497</cp:revision>
  <dcterms:created xsi:type="dcterms:W3CDTF">2003-08-21T06:48:56Z</dcterms:created>
  <dcterms:modified xsi:type="dcterms:W3CDTF">2021-08-31T07:11:38Z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(3)tkIf8awux09565g/Ed43uw89ABZZDqMRnS99+I9q+SJIgN5k77JEEn52lg/z5tZnubBwFTFn
lO8BO6f9z0ZJjA50YCGoTvHNds9DuCfACOw8GXAa5VV4ZyN9O70IjnxQC1razwQlmOYsrs7Q
2KIKjt6Al6wy32kSk/tw5AUCjYWNzBWorQh7dVO35FYCzPGYsroLJRVVEMi7oi3vMtI+G0Ot
Ox/ijflKZN26Antvtr</vt:lpwstr>
  </property>
  <property fmtid="{D5CDD505-2E9C-101B-9397-08002B2CF9AE}" pid="18" name="_2015_ms_pID_7253431">
    <vt:lpwstr>Ez0RajJOeXCtT/qv7SwY8heyqBiKdQuPrj8xkxPsl8zIkjXwBZ1bDw
g3ibJ0ZdtZ8DKu4eli92eIb0pHLekUaP7A0JHw8fhQ/wz3gAYTroJN9ejVmp/dwNurPL6Nkw
X5F/P1haYFsBN8v787xRzsDn2xtM/XKtokWJCX9vCxCUIeS2iLz/zMC0ycgNeWODnp/yr+Mf
5DAlgshUA4ARZ0qptxIgnmcNDdkKWzBJsnrC</vt:lpwstr>
  </property>
  <property fmtid="{D5CDD505-2E9C-101B-9397-08002B2CF9AE}" pid="19" name="_2015_ms_pID_7253432">
    <vt:lpwstr>DfVg76HgMsmUN2cgPTmCVkx6JBLDitiFX/qz
A5bnPmuk/7vn9oqeMsXn0P/Hri3zQQ==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1553129637</vt:lpwstr>
  </property>
</Properties>
</file>