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7"/>
  </p:notesMasterIdLst>
  <p:handoutMasterIdLst>
    <p:handoutMasterId r:id="rId2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63"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3C78"/>
    <a:srgbClr val="003264"/>
    <a:srgbClr val="00325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1" autoAdjust="0"/>
    <p:restoredTop sz="71278" autoAdjust="0"/>
  </p:normalViewPr>
  <p:slideViewPr>
    <p:cSldViewPr showGuides="1">
      <p:cViewPr varScale="1">
        <p:scale>
          <a:sx n="82" d="100"/>
          <a:sy n="82" d="100"/>
        </p:scale>
        <p:origin x="1950" y="60"/>
      </p:cViewPr>
      <p:guideLst>
        <p:guide orient="horz" pos="459"/>
        <p:guide pos="3863"/>
      </p:guideLst>
    </p:cSldViewPr>
  </p:slideViewPr>
  <p:outlineViewPr>
    <p:cViewPr>
      <p:scale>
        <a:sx n="33" d="100"/>
        <a:sy n="33" d="100"/>
      </p:scale>
      <p:origin x="0" y="-1494"/>
    </p:cViewPr>
  </p:outlineViewPr>
  <p:notesTextViewPr>
    <p:cViewPr>
      <p:scale>
        <a:sx n="75" d="100"/>
        <a:sy n="75" d="100"/>
      </p:scale>
      <p:origin x="0" y="0"/>
    </p:cViewPr>
  </p:notesTextViewPr>
  <p:sorterViewPr>
    <p:cViewPr>
      <p:scale>
        <a:sx n="66" d="100"/>
        <a:sy n="66" d="100"/>
      </p:scale>
      <p:origin x="0" y="0"/>
    </p:cViewPr>
  </p:sorterViewPr>
  <p:notesViewPr>
    <p:cSldViewPr showGuides="1">
      <p:cViewPr varScale="1">
        <p:scale>
          <a:sx n="78" d="100"/>
          <a:sy n="78" d="100"/>
        </p:scale>
        <p:origin x="3984" y="96"/>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641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AFxy</a:t>
            </a:r>
            <a:r>
              <a:rPr lang="zh-CN" altLang="en-US"/>
              <a:t>中，</a:t>
            </a:r>
            <a:r>
              <a:rPr lang="en-US" altLang="zh-CN"/>
              <a:t>x</a:t>
            </a:r>
            <a:r>
              <a:rPr lang="zh-CN" altLang="en-US"/>
              <a:t>代表不同的类别，根据不同的分类后续可以定义进入相对应的队列，</a:t>
            </a:r>
            <a:r>
              <a:rPr lang="en-US" altLang="zh-CN"/>
              <a:t>y</a:t>
            </a:r>
            <a:r>
              <a:rPr lang="zh-CN" altLang="en-US"/>
              <a:t>代表当队列被装满的时候丢包的概率，例如</a:t>
            </a:r>
            <a:r>
              <a:rPr lang="en-US" altLang="zh-CN"/>
              <a:t>AF1</a:t>
            </a:r>
            <a:r>
              <a:rPr lang="zh-CN" altLang="en-US"/>
              <a:t>类中的报文，其中丢包概率由小到大排序为</a:t>
            </a:r>
            <a:r>
              <a:rPr lang="en-US" altLang="zh-CN"/>
              <a:t>AF11&lt;AF12&lt;AF13</a:t>
            </a:r>
            <a:r>
              <a:rPr lang="zh-CN" altLang="en-US"/>
              <a:t>。</a:t>
            </a:r>
            <a:endParaRPr lang="en-US" altLang="zh-CN"/>
          </a:p>
          <a:p>
            <a:r>
              <a:rPr lang="zh-CN" altLang="en-US"/>
              <a:t>不同关键字常用于标识不同报文（可自行定义）：</a:t>
            </a:r>
          </a:p>
          <a:p>
            <a:pPr lvl="1"/>
            <a:r>
              <a:rPr lang="en-US" altLang="zh-CN"/>
              <a:t>CS6</a:t>
            </a:r>
            <a:r>
              <a:rPr lang="zh-CN" altLang="en-US"/>
              <a:t>和</a:t>
            </a:r>
            <a:r>
              <a:rPr lang="en-US" altLang="zh-CN"/>
              <a:t>CS7</a:t>
            </a:r>
            <a:r>
              <a:rPr lang="zh-CN" altLang="en-US"/>
              <a:t>默认用于协议报文，而且是大多数厂商设备的硬件队列里最高优先级的报文，因为如果这些报文无法接收的话会引起协议中断。</a:t>
            </a:r>
            <a:endParaRPr lang="en-US" altLang="zh-CN"/>
          </a:p>
          <a:p>
            <a:pPr lvl="1"/>
            <a:r>
              <a:rPr lang="en-US" altLang="zh-CN"/>
              <a:t>EF</a:t>
            </a:r>
            <a:r>
              <a:rPr lang="zh-CN" altLang="en-US"/>
              <a:t>常用于承载语音的流量，因为语音要求低延迟，低抖动，低丢包率，是仅次于协议报文的最重要的报文。</a:t>
            </a:r>
          </a:p>
          <a:p>
            <a:pPr lvl="1"/>
            <a:r>
              <a:rPr lang="en-US" altLang="zh-CN"/>
              <a:t>AF4</a:t>
            </a:r>
            <a:r>
              <a:rPr lang="zh-CN" altLang="en-US"/>
              <a:t>用来承载语音的信令流量，这里大家可能会有疑问为什么这里语音要优先于信令呢？ 其实是这样的，这里的信令是电话的呼叫控制，你是可以忍受在接通的时候等待几秒钟的，但是绝对不能允许在通话的时候的中断。所以语音要优先于信令。</a:t>
            </a:r>
          </a:p>
          <a:p>
            <a:pPr lvl="1"/>
            <a:r>
              <a:rPr lang="en-US" altLang="zh-CN"/>
              <a:t>AF3</a:t>
            </a:r>
            <a:r>
              <a:rPr lang="zh-CN" altLang="en-US"/>
              <a:t>可以用来承载</a:t>
            </a:r>
            <a:r>
              <a:rPr lang="en-US" altLang="zh-CN"/>
              <a:t>IPTV</a:t>
            </a:r>
            <a:r>
              <a:rPr lang="zh-CN" altLang="en-US"/>
              <a:t>的直播流量，直播的实时性很强，需要连续性和大吞吐量的保证。</a:t>
            </a:r>
          </a:p>
          <a:p>
            <a:pPr lvl="1"/>
            <a:r>
              <a:rPr lang="en-US" altLang="zh-CN"/>
              <a:t>AF2</a:t>
            </a:r>
            <a:r>
              <a:rPr lang="zh-CN" altLang="en-US"/>
              <a:t>可以用来承载</a:t>
            </a:r>
            <a:r>
              <a:rPr lang="en-US" altLang="zh-CN"/>
              <a:t>VOD</a:t>
            </a:r>
            <a:r>
              <a:rPr lang="zh-CN" altLang="en-US"/>
              <a:t>（</a:t>
            </a:r>
            <a:r>
              <a:rPr lang="en-US" altLang="zh-CN"/>
              <a:t>Video on Demand</a:t>
            </a:r>
            <a:r>
              <a:rPr lang="zh-CN" altLang="en-US"/>
              <a:t>：视频点播）的流量，相对于直播流量来说，</a:t>
            </a:r>
            <a:r>
              <a:rPr lang="en-US" altLang="zh-CN"/>
              <a:t>VOD</a:t>
            </a:r>
            <a:r>
              <a:rPr lang="zh-CN" altLang="en-US"/>
              <a:t>对实时性要求没那么强烈，允许有时延或者缓冲。</a:t>
            </a:r>
          </a:p>
          <a:p>
            <a:pPr lvl="1"/>
            <a:r>
              <a:rPr lang="en-US" altLang="zh-CN"/>
              <a:t>AF1</a:t>
            </a:r>
            <a:r>
              <a:rPr lang="zh-CN" altLang="en-US"/>
              <a:t>可以用来承载普通上网业务。</a:t>
            </a: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735674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2122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213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复杂流分类：</a:t>
            </a:r>
            <a:endParaRPr lang="en-US" altLang="zh-CN"/>
          </a:p>
          <a:p>
            <a:pPr lvl="1"/>
            <a:r>
              <a:rPr lang="zh-CN" altLang="en-US"/>
              <a:t>复杂流分类是指根据五元组（源地址、目的地址、源端口号、目的端口号、协议号码）等报文信息</a:t>
            </a:r>
            <a:r>
              <a:rPr lang="zh-CN" altLang="zh-CN"/>
              <a:t>对报文进行精细的分类</a:t>
            </a:r>
            <a:r>
              <a:rPr lang="zh-CN" altLang="en-US"/>
              <a:t>（一般的分类依据都局限在封装报文的头部信息，使用报文内容作为分类的标准比较少见）。</a:t>
            </a:r>
            <a:endParaRPr lang="en-US" altLang="zh-CN"/>
          </a:p>
          <a:p>
            <a:pPr lvl="1"/>
            <a:r>
              <a:rPr lang="zh-CN" altLang="en-US"/>
              <a:t>缺省应用于网络的边缘位置。报文进入边缘节点时，网络管理者可以灵活配置分类规则。</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515443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25843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61626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一般在</a:t>
            </a:r>
            <a:r>
              <a:rPr lang="en-US" altLang="zh-CN"/>
              <a:t>DS</a:t>
            </a:r>
            <a:r>
              <a:rPr lang="zh-CN" altLang="en-US"/>
              <a:t>边界节点对报文进行分类（如图</a:t>
            </a:r>
            <a:r>
              <a:rPr lang="en-US" altLang="zh-CN"/>
              <a:t>SWA</a:t>
            </a:r>
            <a:r>
              <a:rPr lang="zh-CN" altLang="en-US"/>
              <a:t>、</a:t>
            </a:r>
            <a:r>
              <a:rPr lang="en-US" altLang="zh-CN"/>
              <a:t>SWB</a:t>
            </a:r>
            <a:r>
              <a:rPr lang="zh-CN" altLang="en-US"/>
              <a:t>）。</a:t>
            </a:r>
            <a:endParaRPr lang="en-US" altLang="zh-CN"/>
          </a:p>
          <a:p>
            <a:r>
              <a:rPr lang="zh-CN" altLang="zh-CN"/>
              <a:t>下游（</a:t>
            </a:r>
            <a:r>
              <a:rPr lang="en-US" altLang="zh-CN"/>
              <a:t>downstream</a:t>
            </a:r>
            <a:r>
              <a:rPr lang="zh-CN" altLang="zh-CN"/>
              <a:t>）</a:t>
            </a:r>
            <a:r>
              <a:rPr lang="zh-CN" altLang="en-US"/>
              <a:t>设备</a:t>
            </a:r>
            <a:r>
              <a:rPr lang="zh-CN" altLang="zh-CN"/>
              <a:t>可以选择接收上游（</a:t>
            </a:r>
            <a:r>
              <a:rPr lang="en-US" altLang="zh-CN"/>
              <a:t>upstream</a:t>
            </a:r>
            <a:r>
              <a:rPr lang="zh-CN" altLang="zh-CN"/>
              <a:t>）</a:t>
            </a:r>
            <a:r>
              <a:rPr lang="zh-CN" altLang="en-US"/>
              <a:t>设备</a:t>
            </a:r>
            <a:r>
              <a:rPr lang="zh-CN" altLang="zh-CN"/>
              <a:t>的分类结果，也可以按照自己的分类标准</a:t>
            </a:r>
            <a:r>
              <a:rPr lang="zh-CN" altLang="en-US"/>
              <a:t>对报文</a:t>
            </a:r>
            <a:r>
              <a:rPr lang="zh-CN" altLang="zh-CN"/>
              <a:t>进行</a:t>
            </a:r>
            <a:r>
              <a:rPr lang="zh-CN" altLang="en-US"/>
              <a:t>重新</a:t>
            </a:r>
            <a:r>
              <a:rPr lang="zh-CN" altLang="zh-CN"/>
              <a:t>分类</a:t>
            </a:r>
            <a:r>
              <a:rPr lang="zh-CN" altLang="en-US"/>
              <a:t>。</a:t>
            </a:r>
            <a:endParaRPr lang="en-US" altLang="zh-CN"/>
          </a:p>
          <a:p>
            <a:r>
              <a:rPr lang="zh-CN" altLang="en-US"/>
              <a:t>端到端进行</a:t>
            </a:r>
            <a:r>
              <a:rPr lang="en-US" altLang="zh-CN"/>
              <a:t>QoS</a:t>
            </a:r>
            <a:r>
              <a:rPr lang="zh-CN" altLang="en-US"/>
              <a:t>部署时，如果需要每台设备都对报文进行分类，那么就会导致耗费大量地设备处理资源，为此提出了对报文进行标记的方法，这样下游设备只需要对标记进行识别即可提供差分服务。那标记是如何实现的呢？</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720240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7282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一般在</a:t>
            </a:r>
            <a:r>
              <a:rPr lang="en-US" altLang="zh-CN"/>
              <a:t>DS</a:t>
            </a:r>
            <a:r>
              <a:rPr lang="zh-CN" altLang="en-US"/>
              <a:t>边界节点（如图</a:t>
            </a:r>
            <a:r>
              <a:rPr lang="en-US" altLang="zh-CN"/>
              <a:t>SWA</a:t>
            </a:r>
            <a:r>
              <a:rPr lang="zh-CN" altLang="en-US"/>
              <a:t>、</a:t>
            </a:r>
            <a:r>
              <a:rPr lang="en-US" altLang="zh-CN"/>
              <a:t>SWB</a:t>
            </a:r>
            <a:r>
              <a:rPr lang="zh-CN" altLang="en-US"/>
              <a:t>）对报文进行标记，</a:t>
            </a:r>
            <a:r>
              <a:rPr lang="en-US" altLang="zh-CN"/>
              <a:t>DS</a:t>
            </a:r>
            <a:r>
              <a:rPr lang="zh-CN" altLang="en-US"/>
              <a:t>节点对标记进行识别并提供差分服务即可。</a:t>
            </a:r>
            <a:endParaRPr lang="en-US" altLang="zh-CN"/>
          </a:p>
          <a:p>
            <a:r>
              <a:rPr lang="zh-CN" altLang="en-US"/>
              <a:t>像语音电话、视频终端等设备一般发送的报文都是携带设备默认标识的优先级值。若想通过自定义的值来提供差分服务，可以通过</a:t>
            </a:r>
            <a:r>
              <a:rPr lang="en-US" altLang="zh-CN"/>
              <a:t>remark</a:t>
            </a:r>
            <a:r>
              <a:rPr lang="zh-CN" altLang="en-US"/>
              <a:t>操作对报文进行重新标记。</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563312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228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5663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在</a:t>
            </a:r>
            <a:r>
              <a:rPr lang="en-US" altLang="zh-CN"/>
              <a:t>DS</a:t>
            </a:r>
            <a:r>
              <a:rPr lang="zh-CN" altLang="en-US"/>
              <a:t>边界节点</a:t>
            </a:r>
            <a:r>
              <a:rPr lang="en-US" altLang="zh-CN"/>
              <a:t>SWA</a:t>
            </a:r>
            <a:r>
              <a:rPr lang="zh-CN" altLang="en-US"/>
              <a:t>上对报文重新进行</a:t>
            </a:r>
            <a:r>
              <a:rPr lang="en-US" altLang="zh-CN"/>
              <a:t>remark</a:t>
            </a:r>
            <a:r>
              <a:rPr lang="zh-CN" altLang="en-US"/>
              <a:t>，为</a:t>
            </a:r>
            <a:r>
              <a:rPr lang="en-US" altLang="zh-CN"/>
              <a:t>DS</a:t>
            </a:r>
            <a:r>
              <a:rPr lang="zh-CN" altLang="en-US"/>
              <a:t>域提供一个可信任的标记值。</a:t>
            </a:r>
            <a:r>
              <a:rPr lang="en-US" altLang="zh-CN"/>
              <a:t>DS</a:t>
            </a:r>
            <a:r>
              <a:rPr lang="zh-CN" altLang="en-US"/>
              <a:t>域内节点可根据此标记值进行</a:t>
            </a:r>
            <a:r>
              <a:rPr lang="en-US" altLang="zh-CN"/>
              <a:t>QoS</a:t>
            </a:r>
            <a:r>
              <a:rPr lang="zh-CN" altLang="en-US"/>
              <a:t>调度服务。</a:t>
            </a:r>
            <a:endParaRPr lang="en-US" altLang="zh-CN"/>
          </a:p>
          <a:p>
            <a:r>
              <a:rPr lang="zh-CN" altLang="en-US"/>
              <a:t>在此例中，边界节点</a:t>
            </a:r>
            <a:r>
              <a:rPr lang="en-US" altLang="zh-CN"/>
              <a:t>SWA</a:t>
            </a:r>
            <a:r>
              <a:rPr lang="zh-CN" altLang="en-US"/>
              <a:t>被称为可信任边界。</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088162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1</a:t>
            </a:r>
            <a:r>
              <a:rPr lang="zh-CN" altLang="en-US"/>
              <a:t>、答案：简单流分类和复杂流分类。</a:t>
            </a:r>
            <a:endParaRPr lang="en-US" altLang="zh-CN"/>
          </a:p>
          <a:p>
            <a:r>
              <a:rPr lang="en-US" altLang="zh-CN"/>
              <a:t>2</a:t>
            </a:r>
            <a:r>
              <a:rPr lang="zh-CN" altLang="en-US"/>
              <a:t>、答案：端到端进行</a:t>
            </a:r>
            <a:r>
              <a:rPr lang="en-US" altLang="zh-CN"/>
              <a:t>QoS</a:t>
            </a:r>
            <a:r>
              <a:rPr lang="zh-CN" altLang="en-US"/>
              <a:t>部署时，就需要每台设备都对报文进行分类，这样就会导致耗费大量地设备处理资源，为此提出了对报文进行标记的方法，这样下游设备只需要对标记进行识别即可提供差分服务。</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527100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42551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6596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9728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报文分类的依据都有哪些呢？先前我们学过利用</a:t>
            </a:r>
            <a:r>
              <a:rPr lang="en-US" altLang="zh-CN"/>
              <a:t>ACL</a:t>
            </a:r>
            <a:r>
              <a:rPr lang="zh-CN" altLang="en-US"/>
              <a:t>可以匹配五元组来进行分类，那</a:t>
            </a:r>
            <a:r>
              <a:rPr lang="en-US" altLang="zh-CN"/>
              <a:t>QoS</a:t>
            </a:r>
            <a:r>
              <a:rPr lang="zh-CN" altLang="en-US"/>
              <a:t>都支持哪些分类方式呢？</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03590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2580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根据</a:t>
            </a:r>
            <a:r>
              <a:rPr lang="en-US" altLang="zh-CN"/>
              <a:t>IEEE 802.1Q</a:t>
            </a:r>
            <a:r>
              <a:rPr lang="zh-CN" altLang="en-US"/>
              <a:t>定义，</a:t>
            </a:r>
            <a:r>
              <a:rPr lang="en-US" altLang="zh-CN"/>
              <a:t>VLAN</a:t>
            </a:r>
            <a:r>
              <a:rPr lang="zh-CN" altLang="en-US"/>
              <a:t> </a:t>
            </a:r>
            <a:r>
              <a:rPr lang="en-US" altLang="zh-CN"/>
              <a:t>TAG</a:t>
            </a:r>
            <a:r>
              <a:rPr lang="zh-CN" altLang="en-US"/>
              <a:t>中的</a:t>
            </a:r>
            <a:r>
              <a:rPr lang="en-US" altLang="zh-CN"/>
              <a:t>PRI</a:t>
            </a:r>
            <a:r>
              <a:rPr lang="zh-CN" altLang="en-US"/>
              <a:t>字段用于标识</a:t>
            </a:r>
            <a:r>
              <a:rPr lang="en-US" altLang="zh-CN"/>
              <a:t>QoS</a:t>
            </a:r>
            <a:r>
              <a:rPr lang="zh-CN" altLang="en-US"/>
              <a:t>服务等级。</a:t>
            </a:r>
            <a:endParaRPr lang="en-US" altLang="zh-CN"/>
          </a:p>
          <a:p>
            <a:r>
              <a:rPr lang="zh-CN" altLang="en-US"/>
              <a:t>对于</a:t>
            </a:r>
            <a:r>
              <a:rPr lang="en-US" altLang="zh-CN"/>
              <a:t>MPLS</a:t>
            </a:r>
            <a:r>
              <a:rPr lang="zh-CN" altLang="en-US"/>
              <a:t>报文，通常将标签信息中的</a:t>
            </a:r>
            <a:r>
              <a:rPr lang="en-US" altLang="zh-CN"/>
              <a:t>EXP</a:t>
            </a:r>
            <a:r>
              <a:rPr lang="zh-CN" altLang="en-US"/>
              <a:t>域作为</a:t>
            </a:r>
            <a:r>
              <a:rPr lang="en-US" altLang="zh-CN"/>
              <a:t>MPLS</a:t>
            </a:r>
            <a:r>
              <a:rPr lang="zh-CN" altLang="en-US"/>
              <a:t>报文的</a:t>
            </a:r>
            <a:r>
              <a:rPr lang="en-US" altLang="zh-CN"/>
              <a:t>CoS</a:t>
            </a:r>
            <a:r>
              <a:rPr lang="zh-CN" altLang="en-US"/>
              <a:t>域，与</a:t>
            </a:r>
            <a:r>
              <a:rPr lang="en-US" altLang="zh-CN"/>
              <a:t>IP</a:t>
            </a:r>
            <a:r>
              <a:rPr lang="zh-CN" altLang="en-US"/>
              <a:t>网络的</a:t>
            </a:r>
            <a:r>
              <a:rPr lang="en-US" altLang="zh-CN"/>
              <a:t>ToS</a:t>
            </a:r>
            <a:r>
              <a:rPr lang="zh-CN" altLang="en-US"/>
              <a:t>域等效，用来区分数据流量的服务等级。</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97534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D bit</a:t>
            </a:r>
            <a:r>
              <a:rPr lang="zh-CN" altLang="en-US"/>
              <a:t>代表延迟（</a:t>
            </a:r>
            <a:r>
              <a:rPr lang="en-US" altLang="zh-CN"/>
              <a:t>Delay</a:t>
            </a:r>
            <a:r>
              <a:rPr lang="zh-CN" altLang="en-US"/>
              <a:t>），</a:t>
            </a:r>
            <a:r>
              <a:rPr lang="en-US" altLang="zh-CN"/>
              <a:t>T bit</a:t>
            </a:r>
            <a:r>
              <a:rPr lang="zh-CN" altLang="en-US"/>
              <a:t>代表吞吐量（</a:t>
            </a:r>
            <a:r>
              <a:rPr lang="en-US" altLang="zh-CN"/>
              <a:t>Throughput</a:t>
            </a:r>
            <a:r>
              <a:rPr lang="zh-CN" altLang="en-US"/>
              <a:t>），</a:t>
            </a:r>
            <a:r>
              <a:rPr lang="en-US" altLang="zh-CN"/>
              <a:t>R bit</a:t>
            </a:r>
            <a:r>
              <a:rPr lang="zh-CN" altLang="en-US"/>
              <a:t>代表可靠性（</a:t>
            </a:r>
            <a:r>
              <a:rPr lang="en-US" altLang="zh-CN"/>
              <a:t>Reliability</a:t>
            </a:r>
            <a:r>
              <a:rPr lang="zh-CN" altLang="en-US"/>
              <a:t>）。</a:t>
            </a:r>
            <a:endParaRPr lang="en-US" altLang="zh-CN"/>
          </a:p>
          <a:p>
            <a:r>
              <a:rPr lang="zh-CN" altLang="en-US"/>
              <a:t>根据</a:t>
            </a:r>
            <a:r>
              <a:rPr lang="en-US" altLang="zh-CN"/>
              <a:t>RFC791</a:t>
            </a:r>
            <a:r>
              <a:rPr lang="zh-CN" altLang="en-US"/>
              <a:t>定义，</a:t>
            </a:r>
            <a:r>
              <a:rPr lang="en-US" altLang="zh-CN"/>
              <a:t>IP</a:t>
            </a:r>
            <a:r>
              <a:rPr lang="zh-CN" altLang="en-US"/>
              <a:t>报文头</a:t>
            </a:r>
            <a:r>
              <a:rPr lang="en-US" altLang="zh-CN"/>
              <a:t>ToS</a:t>
            </a:r>
            <a:r>
              <a:rPr lang="zh-CN" altLang="en-US"/>
              <a:t>（</a:t>
            </a:r>
            <a:r>
              <a:rPr lang="en-US" altLang="zh-CN"/>
              <a:t>Type of Service</a:t>
            </a:r>
            <a:r>
              <a:rPr lang="zh-CN" altLang="en-US"/>
              <a:t>）域中的</a:t>
            </a:r>
            <a:r>
              <a:rPr lang="en-US" altLang="zh-CN"/>
              <a:t>Precedence</a:t>
            </a:r>
            <a:r>
              <a:rPr lang="zh-CN" altLang="en-US"/>
              <a:t>字段标识了该报文的优先级。</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15992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在</a:t>
            </a:r>
            <a:r>
              <a:rPr lang="en-US" altLang="zh-CN"/>
              <a:t>RFC2474</a:t>
            </a:r>
            <a:r>
              <a:rPr lang="zh-CN" altLang="en-US"/>
              <a:t>中对</a:t>
            </a:r>
            <a:r>
              <a:rPr lang="en-US" altLang="zh-CN"/>
              <a:t>IPv4</a:t>
            </a:r>
            <a:r>
              <a:rPr lang="zh-CN" altLang="en-US"/>
              <a:t>报文头的</a:t>
            </a:r>
            <a:r>
              <a:rPr lang="en-US" altLang="zh-CN"/>
              <a:t>ToS</a:t>
            </a:r>
            <a:r>
              <a:rPr lang="zh-CN" altLang="en-US"/>
              <a:t>字段进行了重新定义，称为</a:t>
            </a:r>
            <a:r>
              <a:rPr lang="en-US" altLang="zh-CN"/>
              <a:t>DS</a:t>
            </a:r>
            <a:r>
              <a:rPr lang="zh-CN" altLang="en-US"/>
              <a:t>（</a:t>
            </a:r>
            <a:r>
              <a:rPr lang="en-US" altLang="zh-CN"/>
              <a:t>Differentiated Services</a:t>
            </a:r>
            <a:r>
              <a:rPr lang="zh-CN" altLang="en-US"/>
              <a:t>）字段。</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435492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2#总标题">
    <p:bg>
      <p:bgRef idx="1002">
        <a:schemeClr val="bg1"/>
      </p:bgRef>
    </p:bg>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10011834" y="5578475"/>
            <a:ext cx="1094317"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12192000" cy="3810000"/>
          </a:xfrm>
          <a:prstGeom prst="rect">
            <a:avLst/>
          </a:prstGeom>
          <a:noFill/>
          <a:ln w="9525">
            <a:noFill/>
            <a:miter lim="800000"/>
            <a:headEnd/>
            <a:tailEnd/>
          </a:ln>
        </p:spPr>
      </p:pic>
      <p:sp>
        <p:nvSpPr>
          <p:cNvPr id="5" name="Text Box 48"/>
          <p:cNvSpPr txBox="1">
            <a:spLocks noChangeArrowheads="1"/>
          </p:cNvSpPr>
          <p:nvPr/>
        </p:nvSpPr>
        <p:spPr bwMode="auto">
          <a:xfrm>
            <a:off x="9632951" y="4094163"/>
            <a:ext cx="1338782" cy="265564"/>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1007533" y="1419226"/>
            <a:ext cx="8016792"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7" name="Rectangle 14"/>
          <p:cNvSpPr>
            <a:spLocks noChangeArrowheads="1"/>
          </p:cNvSpPr>
          <p:nvPr userDrawn="1"/>
        </p:nvSpPr>
        <p:spPr bwMode="auto">
          <a:xfrm>
            <a:off x="874185" y="6207125"/>
            <a:ext cx="2548638"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a:solidFill>
                  <a:schemeClr val="tx1"/>
                </a:solidFill>
                <a:latin typeface="+mn-lt"/>
                <a:ea typeface="+mn-ea"/>
                <a:cs typeface="+mn-cs"/>
              </a:rPr>
              <a:t>版权所有</a:t>
            </a:r>
            <a:r>
              <a:rPr lang="en-US" altLang="zh-CN" sz="1200" b="0" i="0" dirty="0">
                <a:latin typeface="+mn-lt"/>
                <a:ea typeface="+mn-ea"/>
              </a:rPr>
              <a:t>©</a:t>
            </a:r>
            <a:r>
              <a:rPr lang="en-US" altLang="zh-CN" sz="1200" b="0" dirty="0">
                <a:latin typeface="+mn-lt"/>
                <a:ea typeface="+mn-ea"/>
              </a:rPr>
              <a:t> </a:t>
            </a:r>
            <a:r>
              <a:rPr lang="en-US" altLang="zh-CN" sz="1200" b="0" i="0" kern="1200" dirty="0">
                <a:solidFill>
                  <a:schemeClr val="tx1"/>
                </a:solidFill>
                <a:latin typeface="+mn-lt"/>
                <a:ea typeface="+mn-ea"/>
                <a:cs typeface="+mn-cs"/>
              </a:rPr>
              <a:t>2016 </a:t>
            </a:r>
            <a:r>
              <a:rPr lang="zh-CN" altLang="en-US" sz="1200" b="0" i="0" kern="1200" dirty="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14060757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376363"/>
            <a:ext cx="10560049" cy="3924300"/>
          </a:xfrm>
        </p:spPr>
        <p:txBody>
          <a:bodyPr/>
          <a:lstStyle/>
          <a:p>
            <a:r>
              <a:rPr lang="zh-CN" altLang="en-US" dirty="0"/>
              <a:t>单击此处输入文字</a:t>
            </a:r>
          </a:p>
        </p:txBody>
      </p:sp>
    </p:spTree>
    <p:extLst>
      <p:ext uri="{BB962C8B-B14F-4D97-AF65-F5344CB8AC3E}">
        <p14:creationId xmlns:p14="http://schemas.microsoft.com/office/powerpoint/2010/main" val="169022782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dirty="0"/>
              <a:t>报文分类与标记</a:t>
            </a:r>
          </a:p>
        </p:txBody>
      </p:sp>
      <p:sp>
        <p:nvSpPr>
          <p:cNvPr id="5" name="文本占位符 4"/>
          <p:cNvSpPr>
            <a:spLocks noGrp="1"/>
          </p:cNvSpPr>
          <p:nvPr>
            <p:ph type="body" sz="quarter" idx="10"/>
          </p:nvPr>
        </p:nvSpPr>
        <p:spPr/>
        <p:txBody>
          <a:bodyPr/>
          <a:lstStyle/>
          <a:p>
            <a:endParaRPr lang="zh-CN" altLang="en-US"/>
          </a:p>
        </p:txBody>
      </p:sp>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679415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IPv4</a:t>
            </a:r>
            <a:r>
              <a:rPr lang="zh-CN" altLang="en-US"/>
              <a:t>报文的</a:t>
            </a:r>
            <a:r>
              <a:rPr lang="en-US" altLang="zh-CN"/>
              <a:t>DSCP</a:t>
            </a:r>
            <a:r>
              <a:rPr lang="zh-CN" altLang="en-US"/>
              <a:t>字段 </a:t>
            </a:r>
            <a:r>
              <a:rPr lang="en-US" altLang="zh-CN"/>
              <a:t>(2)</a:t>
            </a:r>
            <a:endParaRPr lang="zh-CN" altLang="en-US" dirty="0"/>
          </a:p>
        </p:txBody>
      </p:sp>
      <p:sp>
        <p:nvSpPr>
          <p:cNvPr id="4" name="文本占位符 3"/>
          <p:cNvSpPr>
            <a:spLocks noGrp="1"/>
          </p:cNvSpPr>
          <p:nvPr>
            <p:ph type="body" sz="quarter" idx="10"/>
          </p:nvPr>
        </p:nvSpPr>
        <p:spPr/>
        <p:txBody>
          <a:bodyPr/>
          <a:lstStyle/>
          <a:p>
            <a:r>
              <a:rPr lang="en-US" altLang="zh-CN" sz="1800" dirty="0"/>
              <a:t>DSCP</a:t>
            </a:r>
            <a:r>
              <a:rPr lang="zh-CN" altLang="en-US" sz="1800" dirty="0"/>
              <a:t>值有两种表达方式：</a:t>
            </a:r>
            <a:endParaRPr lang="en-US" altLang="zh-CN" sz="1800" dirty="0"/>
          </a:p>
          <a:p>
            <a:pPr lvl="1"/>
            <a:r>
              <a:rPr lang="zh-CN" altLang="en-US" sz="1800" dirty="0">
                <a:latin typeface="+mn-ea"/>
              </a:rPr>
              <a:t>数字形式：</a:t>
            </a:r>
            <a:r>
              <a:rPr lang="en-US" altLang="zh-CN" sz="1800" dirty="0">
                <a:latin typeface="+mn-ea"/>
              </a:rPr>
              <a:t>DSCP</a:t>
            </a:r>
            <a:r>
              <a:rPr lang="zh-CN" altLang="en-US" sz="1800" dirty="0">
                <a:latin typeface="+mn-ea"/>
              </a:rPr>
              <a:t>取值范围为</a:t>
            </a:r>
            <a:r>
              <a:rPr lang="en-US" altLang="zh-CN" sz="1800" dirty="0">
                <a:latin typeface="+mn-ea"/>
              </a:rPr>
              <a:t>0~63</a:t>
            </a:r>
            <a:r>
              <a:rPr lang="zh-CN" altLang="en-US" sz="1800" dirty="0">
                <a:latin typeface="+mn-ea"/>
              </a:rPr>
              <a:t>；</a:t>
            </a:r>
            <a:endParaRPr lang="en-US" altLang="zh-CN" sz="1800" dirty="0">
              <a:latin typeface="+mn-ea"/>
            </a:endParaRPr>
          </a:p>
          <a:p>
            <a:pPr lvl="1"/>
            <a:r>
              <a:rPr lang="zh-CN" altLang="en-US" sz="1800" dirty="0">
                <a:latin typeface="+mn-ea"/>
              </a:rPr>
              <a:t>关键字表达方式：用关键字标识的</a:t>
            </a:r>
            <a:r>
              <a:rPr lang="en-US" altLang="zh-CN" sz="1800" dirty="0">
                <a:latin typeface="+mn-ea"/>
              </a:rPr>
              <a:t>DSCP</a:t>
            </a:r>
            <a:r>
              <a:rPr lang="zh-CN" altLang="en-US" sz="1800" dirty="0">
                <a:latin typeface="+mn-ea"/>
              </a:rPr>
              <a:t>值。</a:t>
            </a:r>
            <a:endParaRPr lang="en-US" altLang="zh-CN" sz="1800" dirty="0">
              <a:latin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2579881807"/>
              </p:ext>
            </p:extLst>
          </p:nvPr>
        </p:nvGraphicFramePr>
        <p:xfrm>
          <a:off x="3908377" y="2636912"/>
          <a:ext cx="2844316" cy="2966720"/>
        </p:xfrm>
        <a:graphic>
          <a:graphicData uri="http://schemas.openxmlformats.org/drawingml/2006/table">
            <a:tbl>
              <a:tblPr firstRow="1" bandRow="1">
                <a:tableStyleId>{5940675A-B579-460E-94D1-54222C63F5DA}</a:tableStyleId>
              </a:tblPr>
              <a:tblGrid>
                <a:gridCol w="946800">
                  <a:extLst>
                    <a:ext uri="{9D8B030D-6E8A-4147-A177-3AD203B41FA5}">
                      <a16:colId xmlns:a16="http://schemas.microsoft.com/office/drawing/2014/main" val="20000"/>
                    </a:ext>
                  </a:extLst>
                </a:gridCol>
                <a:gridCol w="1897516">
                  <a:extLst>
                    <a:ext uri="{9D8B030D-6E8A-4147-A177-3AD203B41FA5}">
                      <a16:colId xmlns:a16="http://schemas.microsoft.com/office/drawing/2014/main" val="20001"/>
                    </a:ext>
                  </a:extLst>
                </a:gridCol>
              </a:tblGrid>
              <a:tr h="370840">
                <a:tc rowSpan="2">
                  <a:txBody>
                    <a:bodyPr/>
                    <a:lstStyle/>
                    <a:p>
                      <a:pPr algn="ctr"/>
                      <a:r>
                        <a:rPr lang="en-US" altLang="zh-CN" dirty="0">
                          <a:latin typeface="+mn-ea"/>
                          <a:ea typeface="+mn-ea"/>
                        </a:rPr>
                        <a:t>CS</a:t>
                      </a:r>
                      <a:endParaRPr lang="zh-CN" altLang="en-US"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CS7</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zh-CN" altLang="en-US" dirty="0"/>
                    </a:p>
                  </a:txBody>
                  <a:tcPr/>
                </a:tc>
                <a:tc>
                  <a:txBody>
                    <a:bodyPr/>
                    <a:lstStyle/>
                    <a:p>
                      <a:pPr algn="ctr"/>
                      <a:r>
                        <a:rPr lang="en-US" altLang="zh-CN" dirty="0">
                          <a:latin typeface="+mn-ea"/>
                          <a:ea typeface="+mn-ea"/>
                        </a:rPr>
                        <a:t>CS6</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dirty="0">
                          <a:latin typeface="+mn-ea"/>
                          <a:ea typeface="+mn-ea"/>
                        </a:rPr>
                        <a:t>EF</a:t>
                      </a:r>
                      <a:endParaRPr lang="zh-CN" altLang="en-US"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EF</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rowSpan="4">
                  <a:txBody>
                    <a:bodyPr/>
                    <a:lstStyle/>
                    <a:p>
                      <a:pPr algn="ctr"/>
                      <a:r>
                        <a:rPr lang="en-US" altLang="zh-CN" dirty="0">
                          <a:latin typeface="+mn-ea"/>
                          <a:ea typeface="+mn-ea"/>
                        </a:rPr>
                        <a:t>AF</a:t>
                      </a:r>
                      <a:endParaRPr lang="zh-CN" altLang="en-US"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AF4</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3"/>
                  </a:ext>
                </a:extLst>
              </a:tr>
              <a:tr h="370840">
                <a:tc vMerge="1">
                  <a:txBody>
                    <a:bodyPr/>
                    <a:lstStyle/>
                    <a:p>
                      <a:endParaRPr lang="zh-CN" altLang="en-US" dirty="0"/>
                    </a:p>
                  </a:txBody>
                  <a:tcPr/>
                </a:tc>
                <a:tc>
                  <a:txBody>
                    <a:bodyPr/>
                    <a:lstStyle/>
                    <a:p>
                      <a:pPr algn="ctr"/>
                      <a:r>
                        <a:rPr lang="en-US" altLang="zh-CN" dirty="0">
                          <a:latin typeface="+mn-ea"/>
                          <a:ea typeface="+mn-ea"/>
                        </a:rPr>
                        <a:t>AF3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370840">
                <a:tc vMerge="1">
                  <a:txBody>
                    <a:bodyPr/>
                    <a:lstStyle/>
                    <a:p>
                      <a:endParaRPr lang="zh-CN" altLang="en-US" dirty="0"/>
                    </a:p>
                  </a:txBody>
                  <a:tcPr/>
                </a:tc>
                <a:tc>
                  <a:txBody>
                    <a:bodyPr/>
                    <a:lstStyle/>
                    <a:p>
                      <a:pPr algn="ctr"/>
                      <a:r>
                        <a:rPr lang="en-US" altLang="zh-CN" dirty="0">
                          <a:latin typeface="+mn-ea"/>
                          <a:ea typeface="+mn-ea"/>
                        </a:rPr>
                        <a:t>AF2</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9FDC"/>
                    </a:solidFill>
                  </a:tcPr>
                </a:tc>
                <a:extLst>
                  <a:ext uri="{0D108BD9-81ED-4DB2-BD59-A6C34878D82A}">
                    <a16:rowId xmlns:a16="http://schemas.microsoft.com/office/drawing/2014/main" val="10005"/>
                  </a:ext>
                </a:extLst>
              </a:tr>
              <a:tr h="370840">
                <a:tc vMerge="1">
                  <a:txBody>
                    <a:bodyPr/>
                    <a:lstStyle/>
                    <a:p>
                      <a:endParaRPr lang="zh-CN" altLang="en-US" dirty="0"/>
                    </a:p>
                  </a:txBody>
                  <a:tcPr/>
                </a:tc>
                <a:tc>
                  <a:txBody>
                    <a:bodyPr/>
                    <a:lstStyle/>
                    <a:p>
                      <a:pPr algn="ctr"/>
                      <a:r>
                        <a:rPr lang="en-US" altLang="zh-CN" dirty="0">
                          <a:latin typeface="+mn-ea"/>
                          <a:ea typeface="+mn-ea"/>
                        </a:rPr>
                        <a:t>AF1</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6"/>
                  </a:ext>
                </a:extLst>
              </a:tr>
              <a:tr h="370840">
                <a:tc>
                  <a:txBody>
                    <a:bodyPr/>
                    <a:lstStyle/>
                    <a:p>
                      <a:pPr algn="ctr"/>
                      <a:r>
                        <a:rPr lang="en-US" altLang="zh-CN" dirty="0">
                          <a:latin typeface="+mn-ea"/>
                          <a:ea typeface="+mn-ea"/>
                        </a:rPr>
                        <a:t>BE</a:t>
                      </a:r>
                      <a:endParaRPr lang="zh-CN" altLang="en-US"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BE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0" name="下箭头 9"/>
          <p:cNvSpPr/>
          <p:nvPr/>
        </p:nvSpPr>
        <p:spPr bwMode="auto">
          <a:xfrm>
            <a:off x="3239535" y="2939336"/>
            <a:ext cx="432048" cy="2664296"/>
          </a:xfrm>
          <a:prstGeom prst="downArrow">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1" name="文本框 10"/>
          <p:cNvSpPr txBox="1"/>
          <p:nvPr/>
        </p:nvSpPr>
        <p:spPr bwMode="auto">
          <a:xfrm>
            <a:off x="2611449" y="3104964"/>
            <a:ext cx="509689" cy="2651658"/>
          </a:xfrm>
          <a:prstGeom prst="rect">
            <a:avLst/>
          </a:prstGeom>
          <a:noFill/>
          <a:ln w="9525">
            <a:noFill/>
            <a:miter lim="800000"/>
            <a:headEnd/>
            <a:tailEnd/>
          </a:ln>
        </p:spPr>
        <p:txBody>
          <a:bodyPr vert="eaVert" wrap="square" lIns="99980" tIns="49986" rIns="99980" bIns="49986" rtlCol="0">
            <a:spAutoFit/>
          </a:bodyPr>
          <a:lstStyle/>
          <a:p>
            <a:pPr algn="ctr" defTabSz="1001649" eaLnBrk="0" hangingPunct="0"/>
            <a:r>
              <a:rPr lang="zh-CN" altLang="en-US" sz="2000" dirty="0">
                <a:latin typeface="+mn-lt"/>
                <a:ea typeface="+mn-ea"/>
                <a:cs typeface="Arial" pitchFamily="34" charset="0"/>
              </a:rPr>
              <a:t>优先级由高到低</a:t>
            </a:r>
          </a:p>
        </p:txBody>
      </p:sp>
      <p:graphicFrame>
        <p:nvGraphicFramePr>
          <p:cNvPr id="8" name="表格 7"/>
          <p:cNvGraphicFramePr>
            <a:graphicFrameLocks noGrp="1"/>
          </p:cNvGraphicFramePr>
          <p:nvPr>
            <p:extLst>
              <p:ext uri="{D42A27DB-BD31-4B8C-83A1-F6EECF244321}">
                <p14:modId xmlns:p14="http://schemas.microsoft.com/office/powerpoint/2010/main" val="3523375367"/>
              </p:ext>
            </p:extLst>
          </p:nvPr>
        </p:nvGraphicFramePr>
        <p:xfrm>
          <a:off x="6752693" y="3753036"/>
          <a:ext cx="2498711" cy="1483360"/>
        </p:xfrm>
        <a:graphic>
          <a:graphicData uri="http://schemas.openxmlformats.org/drawingml/2006/table">
            <a:tbl>
              <a:tblPr firstRow="1" bandRow="1">
                <a:tableStyleId>{5940675A-B579-460E-94D1-54222C63F5DA}</a:tableStyleId>
              </a:tblPr>
              <a:tblGrid>
                <a:gridCol w="837058">
                  <a:extLst>
                    <a:ext uri="{9D8B030D-6E8A-4147-A177-3AD203B41FA5}">
                      <a16:colId xmlns:a16="http://schemas.microsoft.com/office/drawing/2014/main" val="20000"/>
                    </a:ext>
                  </a:extLst>
                </a:gridCol>
                <a:gridCol w="892628">
                  <a:extLst>
                    <a:ext uri="{9D8B030D-6E8A-4147-A177-3AD203B41FA5}">
                      <a16:colId xmlns:a16="http://schemas.microsoft.com/office/drawing/2014/main" val="20001"/>
                    </a:ext>
                  </a:extLst>
                </a:gridCol>
                <a:gridCol w="769025">
                  <a:extLst>
                    <a:ext uri="{9D8B030D-6E8A-4147-A177-3AD203B41FA5}">
                      <a16:colId xmlns:a16="http://schemas.microsoft.com/office/drawing/2014/main" val="20002"/>
                    </a:ext>
                  </a:extLst>
                </a:gridCol>
              </a:tblGrid>
              <a:tr h="370840">
                <a:tc>
                  <a:txBody>
                    <a:bodyPr/>
                    <a:lstStyle/>
                    <a:p>
                      <a:pPr algn="ctr"/>
                      <a:r>
                        <a:rPr lang="en-US" altLang="zh-CN" dirty="0">
                          <a:latin typeface="+mn-ea"/>
                          <a:ea typeface="+mn-ea"/>
                        </a:rPr>
                        <a:t>AF41</a:t>
                      </a:r>
                      <a:endParaRPr lang="zh-CN" altLang="en-US"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dirty="0">
                          <a:latin typeface="+mn-ea"/>
                          <a:ea typeface="+mn-ea"/>
                        </a:rPr>
                        <a:t>AF42</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dirty="0">
                          <a:latin typeface="+mn-ea"/>
                          <a:ea typeface="+mn-ea"/>
                        </a:rPr>
                        <a:t>AF43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370840">
                <a:tc>
                  <a:txBody>
                    <a:bodyPr/>
                    <a:lstStyle/>
                    <a:p>
                      <a:pPr algn="ctr"/>
                      <a:r>
                        <a:rPr lang="en-US" altLang="zh-CN" dirty="0">
                          <a:latin typeface="+mn-ea"/>
                          <a:ea typeface="+mn-ea"/>
                        </a:rPr>
                        <a:t>AF31</a:t>
                      </a:r>
                      <a:endParaRPr lang="zh-CN" altLang="en-US"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mn-ea"/>
                          <a:ea typeface="+mn-ea"/>
                        </a:rPr>
                        <a:t>AF32</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mn-ea"/>
                          <a:ea typeface="+mn-ea"/>
                        </a:rPr>
                        <a:t>AF33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370840">
                <a:tc>
                  <a:txBody>
                    <a:bodyPr/>
                    <a:lstStyle/>
                    <a:p>
                      <a:pPr algn="ctr"/>
                      <a:r>
                        <a:rPr lang="en-US" altLang="zh-CN" dirty="0">
                          <a:latin typeface="+mn-ea"/>
                          <a:ea typeface="+mn-ea"/>
                        </a:rPr>
                        <a:t>AF21</a:t>
                      </a:r>
                      <a:endParaRPr lang="zh-CN" altLang="en-US"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9FDC"/>
                    </a:solidFill>
                  </a:tcPr>
                </a:tc>
                <a:tc>
                  <a:txBody>
                    <a:bodyPr/>
                    <a:lstStyle/>
                    <a:p>
                      <a:pPr algn="ctr"/>
                      <a:r>
                        <a:rPr lang="en-US" altLang="zh-CN" dirty="0">
                          <a:latin typeface="+mn-ea"/>
                          <a:ea typeface="+mn-ea"/>
                        </a:rPr>
                        <a:t>AF22</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9FDC"/>
                    </a:solidFill>
                  </a:tcPr>
                </a:tc>
                <a:tc>
                  <a:txBody>
                    <a:bodyPr/>
                    <a:lstStyle/>
                    <a:p>
                      <a:pPr algn="ctr"/>
                      <a:r>
                        <a:rPr lang="en-US" altLang="zh-CN" dirty="0">
                          <a:latin typeface="+mn-ea"/>
                          <a:ea typeface="+mn-ea"/>
                        </a:rPr>
                        <a:t>AF23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9FDC"/>
                    </a:solidFill>
                  </a:tcPr>
                </a:tc>
                <a:extLst>
                  <a:ext uri="{0D108BD9-81ED-4DB2-BD59-A6C34878D82A}">
                    <a16:rowId xmlns:a16="http://schemas.microsoft.com/office/drawing/2014/main" val="10002"/>
                  </a:ext>
                </a:extLst>
              </a:tr>
              <a:tr h="370840">
                <a:tc>
                  <a:txBody>
                    <a:bodyPr/>
                    <a:lstStyle/>
                    <a:p>
                      <a:pPr algn="ctr"/>
                      <a:r>
                        <a:rPr lang="en-US" altLang="zh-CN" dirty="0">
                          <a:latin typeface="+mn-ea"/>
                          <a:ea typeface="+mn-ea"/>
                        </a:rPr>
                        <a:t>AF11</a:t>
                      </a:r>
                      <a:endParaRPr lang="zh-CN" altLang="en-US"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US" altLang="zh-CN" dirty="0">
                          <a:latin typeface="+mn-ea"/>
                          <a:ea typeface="+mn-ea"/>
                        </a:rPr>
                        <a:t>AF12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US" altLang="zh-CN" dirty="0">
                          <a:latin typeface="+mn-ea"/>
                          <a:ea typeface="+mn-ea"/>
                        </a:rPr>
                        <a:t>AF13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525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DSCP/ IP-Precedence/ 802.1p/ EXP</a:t>
            </a:r>
            <a:r>
              <a:rPr lang="zh-CN" altLang="en-US" dirty="0"/>
              <a:t>值表</a:t>
            </a:r>
          </a:p>
        </p:txBody>
      </p:sp>
      <p:graphicFrame>
        <p:nvGraphicFramePr>
          <p:cNvPr id="5" name="表格 4"/>
          <p:cNvGraphicFramePr>
            <a:graphicFrameLocks noGrp="1"/>
          </p:cNvGraphicFramePr>
          <p:nvPr>
            <p:extLst>
              <p:ext uri="{D42A27DB-BD31-4B8C-83A1-F6EECF244321}">
                <p14:modId xmlns:p14="http://schemas.microsoft.com/office/powerpoint/2010/main" val="774054701"/>
              </p:ext>
            </p:extLst>
          </p:nvPr>
        </p:nvGraphicFramePr>
        <p:xfrm>
          <a:off x="2135561" y="1340768"/>
          <a:ext cx="7920879" cy="4716300"/>
        </p:xfrm>
        <a:graphic>
          <a:graphicData uri="http://schemas.openxmlformats.org/drawingml/2006/table">
            <a:tbl>
              <a:tblPr firstRow="1" bandRow="1"/>
              <a:tblGrid>
                <a:gridCol w="738479">
                  <a:extLst>
                    <a:ext uri="{9D8B030D-6E8A-4147-A177-3AD203B41FA5}">
                      <a16:colId xmlns:a16="http://schemas.microsoft.com/office/drawing/2014/main" val="20000"/>
                    </a:ext>
                  </a:extLst>
                </a:gridCol>
                <a:gridCol w="789162">
                  <a:extLst>
                    <a:ext uri="{9D8B030D-6E8A-4147-A177-3AD203B41FA5}">
                      <a16:colId xmlns:a16="http://schemas.microsoft.com/office/drawing/2014/main" val="20001"/>
                    </a:ext>
                  </a:extLst>
                </a:gridCol>
                <a:gridCol w="705235">
                  <a:extLst>
                    <a:ext uri="{9D8B030D-6E8A-4147-A177-3AD203B41FA5}">
                      <a16:colId xmlns:a16="http://schemas.microsoft.com/office/drawing/2014/main" val="20002"/>
                    </a:ext>
                  </a:extLst>
                </a:gridCol>
                <a:gridCol w="683107">
                  <a:extLst>
                    <a:ext uri="{9D8B030D-6E8A-4147-A177-3AD203B41FA5}">
                      <a16:colId xmlns:a16="http://schemas.microsoft.com/office/drawing/2014/main" val="20003"/>
                    </a:ext>
                  </a:extLst>
                </a:gridCol>
                <a:gridCol w="540401">
                  <a:extLst>
                    <a:ext uri="{9D8B030D-6E8A-4147-A177-3AD203B41FA5}">
                      <a16:colId xmlns:a16="http://schemas.microsoft.com/office/drawing/2014/main" val="20004"/>
                    </a:ext>
                  </a:extLst>
                </a:gridCol>
                <a:gridCol w="493718">
                  <a:extLst>
                    <a:ext uri="{9D8B030D-6E8A-4147-A177-3AD203B41FA5}">
                      <a16:colId xmlns:a16="http://schemas.microsoft.com/office/drawing/2014/main" val="20005"/>
                    </a:ext>
                  </a:extLst>
                </a:gridCol>
                <a:gridCol w="406024">
                  <a:extLst>
                    <a:ext uri="{9D8B030D-6E8A-4147-A177-3AD203B41FA5}">
                      <a16:colId xmlns:a16="http://schemas.microsoft.com/office/drawing/2014/main" val="20006"/>
                    </a:ext>
                  </a:extLst>
                </a:gridCol>
                <a:gridCol w="1586574">
                  <a:extLst>
                    <a:ext uri="{9D8B030D-6E8A-4147-A177-3AD203B41FA5}">
                      <a16:colId xmlns:a16="http://schemas.microsoft.com/office/drawing/2014/main" val="20007"/>
                    </a:ext>
                  </a:extLst>
                </a:gridCol>
                <a:gridCol w="1070424">
                  <a:extLst>
                    <a:ext uri="{9D8B030D-6E8A-4147-A177-3AD203B41FA5}">
                      <a16:colId xmlns:a16="http://schemas.microsoft.com/office/drawing/2014/main" val="20008"/>
                    </a:ext>
                  </a:extLst>
                </a:gridCol>
                <a:gridCol w="907755">
                  <a:extLst>
                    <a:ext uri="{9D8B030D-6E8A-4147-A177-3AD203B41FA5}">
                      <a16:colId xmlns:a16="http://schemas.microsoft.com/office/drawing/2014/main" val="20009"/>
                    </a:ext>
                  </a:extLst>
                </a:gridCol>
              </a:tblGrid>
              <a:tr h="501812">
                <a:tc gridSpan="4">
                  <a:txBody>
                    <a:bodyPr/>
                    <a:lstStyle/>
                    <a:p>
                      <a:pPr algn="ctr"/>
                      <a:r>
                        <a:rPr lang="en-US" altLang="zh-CN" sz="1700" b="1" dirty="0">
                          <a:latin typeface="+mn-ea"/>
                          <a:ea typeface="+mn-ea"/>
                        </a:rPr>
                        <a:t>DSCP Name</a:t>
                      </a:r>
                      <a:endParaRPr lang="zh-CN" altLang="en-US" sz="1700"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b="1" dirty="0">
                          <a:latin typeface="+mn-ea"/>
                          <a:ea typeface="+mn-ea"/>
                        </a:rPr>
                        <a:t>DSCP Value</a:t>
                      </a:r>
                      <a:endParaRPr lang="zh-CN" altLang="en-US" sz="17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tc>
                  <a:txBody>
                    <a:bodyPr/>
                    <a:lstStyle/>
                    <a:p>
                      <a:pPr algn="ctr"/>
                      <a:r>
                        <a:rPr lang="en-US" altLang="zh-CN" sz="1700" b="1" dirty="0">
                          <a:latin typeface="+mn-ea"/>
                          <a:ea typeface="+mn-ea"/>
                        </a:rPr>
                        <a:t>IP-Precedence</a:t>
                      </a:r>
                      <a:endParaRPr lang="zh-CN" altLang="en-US" sz="17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700" b="1" dirty="0">
                          <a:latin typeface="+mn-ea"/>
                          <a:ea typeface="+mn-ea"/>
                        </a:rPr>
                        <a:t>802.1p</a:t>
                      </a:r>
                      <a:endParaRPr lang="zh-CN" altLang="en-US" sz="17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700" b="1" dirty="0">
                          <a:latin typeface="+mn-ea"/>
                          <a:ea typeface="+mn-ea"/>
                        </a:rPr>
                        <a:t>EXP</a:t>
                      </a:r>
                      <a:endParaRPr lang="zh-CN" altLang="en-US" sz="1700" b="1"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5900">
                <a:tc>
                  <a:txBody>
                    <a:bodyPr/>
                    <a:lstStyle/>
                    <a:p>
                      <a:pPr algn="ctr"/>
                      <a:r>
                        <a:rPr lang="en-US" altLang="zh-CN" sz="1400" dirty="0">
                          <a:latin typeface="+mn-ea"/>
                          <a:ea typeface="+mn-ea"/>
                        </a:rPr>
                        <a:t>BE</a:t>
                      </a:r>
                      <a:endParaRPr lang="zh-CN" altLang="en-US" sz="1400" b="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400" dirty="0">
                          <a:latin typeface="+mn-ea"/>
                          <a:ea typeface="+mn-ea"/>
                        </a:rPr>
                        <a:t>BE</a:t>
                      </a:r>
                      <a:r>
                        <a:rPr lang="zh-CN" altLang="en-US" sz="1400" dirty="0">
                          <a:latin typeface="+mn-ea"/>
                          <a:ea typeface="+mn-ea"/>
                        </a:rPr>
                        <a:t>（</a:t>
                      </a:r>
                      <a:r>
                        <a:rPr lang="en-US" altLang="zh-CN" sz="1400" dirty="0">
                          <a:latin typeface="+mn-ea"/>
                          <a:ea typeface="+mn-ea"/>
                        </a:rPr>
                        <a:t>CS0</a:t>
                      </a:r>
                      <a:r>
                        <a:rPr lang="zh-CN" altLang="en-US" sz="1400" dirty="0">
                          <a:latin typeface="+mn-ea"/>
                          <a:ea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15900">
                <a:tc rowSpan="7">
                  <a:txBody>
                    <a:bodyPr/>
                    <a:lstStyle/>
                    <a:p>
                      <a:pPr algn="ctr"/>
                      <a:r>
                        <a:rPr lang="en-US" altLang="zh-CN" sz="1400" dirty="0">
                          <a:latin typeface="+mn-ea"/>
                          <a:ea typeface="+mn-ea"/>
                        </a:rPr>
                        <a:t>CS</a:t>
                      </a:r>
                      <a:endParaRPr lang="zh-CN" altLang="en-US" sz="1400" b="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400" dirty="0">
                          <a:latin typeface="+mn-ea"/>
                          <a:ea typeface="+mn-ea"/>
                        </a:rPr>
                        <a:t>CS1</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8</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1</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15900">
                <a:tc vMerge="1">
                  <a:txBody>
                    <a:bodyPr/>
                    <a:lstStyle/>
                    <a:p>
                      <a:endParaRPr lang="zh-CN" altLang="en-US" sz="1600" dirty="0"/>
                    </a:p>
                  </a:txBody>
                  <a:tcPr/>
                </a:tc>
                <a:tc gridSpan="3">
                  <a:txBody>
                    <a:bodyPr/>
                    <a:lstStyle/>
                    <a:p>
                      <a:pPr algn="ctr"/>
                      <a:r>
                        <a:rPr lang="en-US" altLang="zh-CN" sz="1400" dirty="0">
                          <a:latin typeface="+mn-ea"/>
                          <a:ea typeface="+mn-ea"/>
                        </a:rPr>
                        <a:t>CS2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16</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15900">
                <a:tc vMerge="1">
                  <a:txBody>
                    <a:bodyPr/>
                    <a:lstStyle/>
                    <a:p>
                      <a:endParaRPr lang="zh-CN" altLang="en-US" sz="1600" dirty="0"/>
                    </a:p>
                  </a:txBody>
                  <a:tcPr/>
                </a:tc>
                <a:tc gridSpan="3">
                  <a:txBody>
                    <a:bodyPr/>
                    <a:lstStyle/>
                    <a:p>
                      <a:pPr algn="ctr"/>
                      <a:r>
                        <a:rPr lang="en-US" altLang="zh-CN" sz="1400" dirty="0">
                          <a:latin typeface="+mn-ea"/>
                          <a:ea typeface="+mn-ea"/>
                        </a:rPr>
                        <a:t>CS3</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24</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3</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15900">
                <a:tc vMerge="1">
                  <a:txBody>
                    <a:bodyPr/>
                    <a:lstStyle/>
                    <a:p>
                      <a:endParaRPr lang="zh-CN" altLang="en-US" sz="1600" dirty="0"/>
                    </a:p>
                  </a:txBody>
                  <a:tcPr/>
                </a:tc>
                <a:tc gridSpan="3">
                  <a:txBody>
                    <a:bodyPr/>
                    <a:lstStyle/>
                    <a:p>
                      <a:pPr algn="ctr"/>
                      <a:r>
                        <a:rPr lang="en-US" altLang="zh-CN" sz="1400" dirty="0">
                          <a:latin typeface="+mn-ea"/>
                          <a:ea typeface="+mn-ea"/>
                        </a:rPr>
                        <a:t>CS4</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32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4</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315900">
                <a:tc vMerge="1">
                  <a:txBody>
                    <a:bodyPr/>
                    <a:lstStyle/>
                    <a:p>
                      <a:endParaRPr lang="zh-CN" altLang="en-US" sz="1600" dirty="0"/>
                    </a:p>
                  </a:txBody>
                  <a:tcPr/>
                </a:tc>
                <a:tc gridSpan="3">
                  <a:txBody>
                    <a:bodyPr/>
                    <a:lstStyle/>
                    <a:p>
                      <a:pPr algn="ctr"/>
                      <a:r>
                        <a:rPr lang="en-US" altLang="zh-CN" sz="1400" dirty="0">
                          <a:latin typeface="+mn-ea"/>
                          <a:ea typeface="+mn-ea"/>
                        </a:rPr>
                        <a:t>CS5</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40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5</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315900">
                <a:tc vMerge="1">
                  <a:txBody>
                    <a:bodyPr/>
                    <a:lstStyle/>
                    <a:p>
                      <a:endParaRPr lang="zh-CN" altLang="en-US" sz="1600" dirty="0"/>
                    </a:p>
                  </a:txBody>
                  <a:tcPr/>
                </a:tc>
                <a:tc gridSpan="3">
                  <a:txBody>
                    <a:bodyPr/>
                    <a:lstStyle/>
                    <a:p>
                      <a:pPr algn="ctr"/>
                      <a:r>
                        <a:rPr lang="en-US" altLang="zh-CN" sz="1400" dirty="0">
                          <a:latin typeface="+mn-ea"/>
                          <a:ea typeface="+mn-ea"/>
                        </a:rPr>
                        <a:t>CS6</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48</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6</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315900">
                <a:tc vMerge="1">
                  <a:txBody>
                    <a:bodyPr/>
                    <a:lstStyle/>
                    <a:p>
                      <a:endParaRPr lang="zh-CN" altLang="en-US" sz="1600" dirty="0"/>
                    </a:p>
                  </a:txBody>
                  <a:tcPr/>
                </a:tc>
                <a:tc gridSpan="3">
                  <a:txBody>
                    <a:bodyPr/>
                    <a:lstStyle/>
                    <a:p>
                      <a:pPr algn="ctr"/>
                      <a:r>
                        <a:rPr lang="en-US" altLang="zh-CN" sz="1400" dirty="0">
                          <a:latin typeface="+mn-ea"/>
                          <a:ea typeface="+mn-ea"/>
                        </a:rPr>
                        <a:t>CS7</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56</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7</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315900">
                <a:tc rowSpan="4">
                  <a:txBody>
                    <a:bodyPr/>
                    <a:lstStyle/>
                    <a:p>
                      <a:pPr algn="ctr"/>
                      <a:r>
                        <a:rPr lang="en-US" altLang="zh-CN" sz="1400" dirty="0">
                          <a:latin typeface="+mn-ea"/>
                          <a:ea typeface="+mn-ea"/>
                        </a:rPr>
                        <a:t>AF</a:t>
                      </a:r>
                      <a:endParaRPr lang="zh-CN" altLang="en-US" sz="1400" b="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AF11</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AF12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AF13</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10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12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14</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400" dirty="0">
                          <a:latin typeface="+mn-ea"/>
                          <a:ea typeface="+mn-ea"/>
                        </a:rPr>
                        <a:t>1</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315900">
                <a:tc vMerge="1">
                  <a:txBody>
                    <a:bodyPr/>
                    <a:lstStyle/>
                    <a:p>
                      <a:pPr algn="ctr"/>
                      <a:endParaRPr lang="zh-CN" altLang="en-US" sz="1200" dirty="0"/>
                    </a:p>
                  </a:txBody>
                  <a:tcPr anchor="ctr"/>
                </a:tc>
                <a:tc>
                  <a:txBody>
                    <a:bodyPr/>
                    <a:lstStyle/>
                    <a:p>
                      <a:pPr marL="0" algn="ctr" defTabSz="914400" rtl="0" eaLnBrk="1" latinLnBrk="0" hangingPunct="1"/>
                      <a:r>
                        <a:rPr lang="en-US" altLang="zh-CN" sz="1400" kern="1200" dirty="0">
                          <a:latin typeface="+mn-ea"/>
                          <a:ea typeface="+mn-ea"/>
                        </a:rPr>
                        <a:t>AF21</a:t>
                      </a:r>
                      <a:endParaRPr lang="zh-CN" altLang="en-US" sz="1400" kern="1200" dirty="0">
                        <a:solidFill>
                          <a:schemeClr val="tx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AF22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AF23</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18</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20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22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400" dirty="0">
                          <a:latin typeface="+mn-ea"/>
                          <a:ea typeface="+mn-ea"/>
                        </a:rPr>
                        <a:t>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315900">
                <a:tc vMerge="1">
                  <a:txBody>
                    <a:bodyPr/>
                    <a:lstStyle/>
                    <a:p>
                      <a:pPr algn="ctr"/>
                      <a:endParaRPr lang="zh-CN" altLang="en-US" sz="1200" dirty="0"/>
                    </a:p>
                  </a:txBody>
                  <a:tcPr anchor="ctr"/>
                </a:tc>
                <a:tc>
                  <a:txBody>
                    <a:bodyPr/>
                    <a:lstStyle/>
                    <a:p>
                      <a:pPr algn="ctr"/>
                      <a:r>
                        <a:rPr lang="en-US" altLang="zh-CN" sz="1400" dirty="0">
                          <a:latin typeface="+mn-ea"/>
                          <a:ea typeface="+mn-ea"/>
                        </a:rPr>
                        <a:t>AF31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AF32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AF33</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26</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28</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30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400" dirty="0">
                          <a:latin typeface="+mn-ea"/>
                          <a:ea typeface="+mn-ea"/>
                        </a:rPr>
                        <a:t>3</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315900">
                <a:tc vMerge="1">
                  <a:txBody>
                    <a:bodyPr/>
                    <a:lstStyle/>
                    <a:p>
                      <a:pPr algn="ctr"/>
                      <a:endParaRPr lang="zh-CN" altLang="en-US" sz="1050" dirty="0"/>
                    </a:p>
                  </a:txBody>
                  <a:tcPr anchor="ctr"/>
                </a:tc>
                <a:tc>
                  <a:txBody>
                    <a:bodyPr/>
                    <a:lstStyle/>
                    <a:p>
                      <a:pPr algn="ctr"/>
                      <a:r>
                        <a:rPr lang="en-US" altLang="zh-CN" sz="1400" dirty="0">
                          <a:latin typeface="+mn-ea"/>
                          <a:ea typeface="+mn-ea"/>
                        </a:rPr>
                        <a:t>AF41</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AF42</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AF43</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34</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36</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38</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400" dirty="0">
                          <a:latin typeface="+mn-ea"/>
                          <a:ea typeface="+mn-ea"/>
                        </a:rPr>
                        <a:t>4</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315900">
                <a:tc>
                  <a:txBody>
                    <a:bodyPr/>
                    <a:lstStyle/>
                    <a:p>
                      <a:pPr algn="ctr"/>
                      <a:r>
                        <a:rPr lang="en-US" altLang="zh-CN" sz="1400" dirty="0">
                          <a:latin typeface="+mn-ea"/>
                          <a:ea typeface="+mn-ea"/>
                        </a:rPr>
                        <a:t>EF</a:t>
                      </a:r>
                      <a:endParaRPr lang="en-US" altLang="zh-CN" sz="1400" b="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3">
                  <a:txBody>
                    <a:bodyPr/>
                    <a:lstStyle/>
                    <a:p>
                      <a:pPr algn="ctr"/>
                      <a:r>
                        <a:rPr lang="en-US" altLang="zh-CN" sz="1400" dirty="0">
                          <a:latin typeface="+mn-ea"/>
                          <a:ea typeface="+mn-ea"/>
                        </a:rPr>
                        <a:t>EF</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46</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400" dirty="0">
                          <a:latin typeface="+mn-ea"/>
                          <a:ea typeface="+mn-ea"/>
                        </a:rPr>
                        <a:t>5</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03409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圆角矩形 65"/>
          <p:cNvSpPr/>
          <p:nvPr/>
        </p:nvSpPr>
        <p:spPr bwMode="auto">
          <a:xfrm>
            <a:off x="7071906" y="2746661"/>
            <a:ext cx="3347727" cy="2912851"/>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65" name="圆角矩形 64"/>
          <p:cNvSpPr/>
          <p:nvPr/>
        </p:nvSpPr>
        <p:spPr bwMode="auto">
          <a:xfrm>
            <a:off x="2208214" y="2748398"/>
            <a:ext cx="3347727" cy="2912851"/>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78" name="AutoShape 21"/>
          <p:cNvSpPr>
            <a:spLocks noChangeArrowheads="1"/>
          </p:cNvSpPr>
          <p:nvPr/>
        </p:nvSpPr>
        <p:spPr bwMode="auto">
          <a:xfrm>
            <a:off x="2624458" y="2004702"/>
            <a:ext cx="2657233" cy="606990"/>
          </a:xfrm>
          <a:prstGeom prst="wedgeRectCallout">
            <a:avLst>
              <a:gd name="adj1" fmla="val -39415"/>
              <a:gd name="adj2" fmla="val 161832"/>
            </a:avLst>
          </a:prstGeom>
          <a:no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zh-CN" altLang="en-US" sz="1400" dirty="0">
                <a:latin typeface="+mn-ea"/>
                <a:ea typeface="+mn-ea"/>
              </a:rPr>
              <a:t> 需求一：客户要求为经理的</a:t>
            </a:r>
            <a:r>
              <a:rPr lang="en-US" altLang="zh-CN" sz="1400" dirty="0">
                <a:latin typeface="+mn-ea"/>
                <a:ea typeface="+mn-ea"/>
              </a:rPr>
              <a:t>PC</a:t>
            </a:r>
            <a:r>
              <a:rPr lang="zh-CN" altLang="en-US" sz="1400" dirty="0">
                <a:latin typeface="+mn-ea"/>
                <a:ea typeface="+mn-ea"/>
              </a:rPr>
              <a:t>终端提供优先转发的服务。</a:t>
            </a:r>
            <a:endParaRPr lang="en-US" altLang="zh-CN" sz="1400" dirty="0">
              <a:latin typeface="+mn-ea"/>
              <a:ea typeface="+mn-ea"/>
            </a:endParaRPr>
          </a:p>
        </p:txBody>
      </p:sp>
      <p:sp>
        <p:nvSpPr>
          <p:cNvPr id="2" name="标题 1"/>
          <p:cNvSpPr>
            <a:spLocks noGrp="1"/>
          </p:cNvSpPr>
          <p:nvPr>
            <p:ph type="title"/>
          </p:nvPr>
        </p:nvSpPr>
        <p:spPr/>
        <p:txBody>
          <a:bodyPr/>
          <a:lstStyle/>
          <a:p>
            <a:r>
              <a:rPr lang="zh-CN" altLang="en-US"/>
              <a:t>简单流分类的局限性</a:t>
            </a:r>
            <a:endParaRPr lang="zh-CN" altLang="en-US" dirty="0"/>
          </a:p>
        </p:txBody>
      </p:sp>
      <p:sp>
        <p:nvSpPr>
          <p:cNvPr id="3" name="文本占位符 2"/>
          <p:cNvSpPr>
            <a:spLocks noGrp="1"/>
          </p:cNvSpPr>
          <p:nvPr>
            <p:ph type="body" sz="quarter" idx="10"/>
          </p:nvPr>
        </p:nvSpPr>
        <p:spPr>
          <a:xfrm>
            <a:off x="912285" y="1233487"/>
            <a:ext cx="10560048" cy="5148262"/>
          </a:xfrm>
        </p:spPr>
        <p:txBody>
          <a:bodyPr/>
          <a:lstStyle/>
          <a:p>
            <a:r>
              <a:rPr lang="zh-CN" altLang="en-US" dirty="0"/>
              <a:t>在实际网络部署时，常常会遇到更加复杂的分类需求：</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针对以上需求，若采用简单流分类则无法满足。</a:t>
            </a:r>
          </a:p>
          <a:p>
            <a:endParaRPr lang="en-US" altLang="zh-CN" dirty="0"/>
          </a:p>
          <a:p>
            <a:endParaRPr lang="en-US" altLang="zh-CN" dirty="0"/>
          </a:p>
          <a:p>
            <a:endParaRPr lang="en-US" altLang="zh-CN" dirty="0"/>
          </a:p>
          <a:p>
            <a:endParaRPr lang="zh-CN" altLang="en-US" dirty="0"/>
          </a:p>
        </p:txBody>
      </p:sp>
      <p:sp>
        <p:nvSpPr>
          <p:cNvPr id="79" name="AutoShape 21"/>
          <p:cNvSpPr>
            <a:spLocks noChangeArrowheads="1"/>
          </p:cNvSpPr>
          <p:nvPr/>
        </p:nvSpPr>
        <p:spPr bwMode="auto">
          <a:xfrm>
            <a:off x="5442803" y="2011797"/>
            <a:ext cx="2772486" cy="606990"/>
          </a:xfrm>
          <a:prstGeom prst="wedgeRectCallout">
            <a:avLst>
              <a:gd name="adj1" fmla="val -107297"/>
              <a:gd name="adj2" fmla="val 161487"/>
            </a:avLst>
          </a:prstGeom>
          <a:no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2"/>
            </a:pPr>
            <a:r>
              <a:rPr lang="zh-CN" altLang="en-US" sz="1400" dirty="0">
                <a:latin typeface="+mn-ea"/>
                <a:ea typeface="+mn-ea"/>
              </a:rPr>
              <a:t> 需求二：要求为</a:t>
            </a:r>
            <a:r>
              <a:rPr lang="en-US" altLang="zh-CN" sz="1400" dirty="0">
                <a:latin typeface="+mn-ea"/>
                <a:ea typeface="+mn-ea"/>
              </a:rPr>
              <a:t>FTP</a:t>
            </a:r>
            <a:r>
              <a:rPr lang="zh-CN" altLang="en-US" sz="1400" dirty="0">
                <a:latin typeface="+mn-ea"/>
                <a:ea typeface="+mn-ea"/>
              </a:rPr>
              <a:t>文件传输服务也提供一定的优先转发。</a:t>
            </a:r>
            <a:endParaRPr lang="en-US" altLang="zh-CN" sz="1400" dirty="0">
              <a:latin typeface="+mn-ea"/>
              <a:ea typeface="+mn-ea"/>
            </a:endParaRPr>
          </a:p>
        </p:txBody>
      </p:sp>
      <p:grpSp>
        <p:nvGrpSpPr>
          <p:cNvPr id="47" name="组合 46"/>
          <p:cNvGrpSpPr/>
          <p:nvPr/>
        </p:nvGrpSpPr>
        <p:grpSpPr>
          <a:xfrm>
            <a:off x="2243573" y="2903966"/>
            <a:ext cx="7479344" cy="2754547"/>
            <a:chOff x="2243573" y="2903966"/>
            <a:chExt cx="7479344" cy="2754547"/>
          </a:xfrm>
        </p:grpSpPr>
        <p:cxnSp>
          <p:nvCxnSpPr>
            <p:cNvPr id="12" name="直接连接符 11"/>
            <p:cNvCxnSpPr>
              <a:stCxn id="76" idx="3"/>
              <a:endCxn id="82" idx="1"/>
            </p:cNvCxnSpPr>
            <p:nvPr/>
          </p:nvCxnSpPr>
          <p:spPr bwMode="auto">
            <a:xfrm>
              <a:off x="7436137" y="4187574"/>
              <a:ext cx="44701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 name="直接连接符 16"/>
            <p:cNvCxnSpPr>
              <a:stCxn id="63" idx="0"/>
            </p:cNvCxnSpPr>
            <p:nvPr/>
          </p:nvCxnSpPr>
          <p:spPr bwMode="auto">
            <a:xfrm>
              <a:off x="2809499" y="3520860"/>
              <a:ext cx="1276847" cy="53455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 name="直接连接符 19"/>
            <p:cNvCxnSpPr>
              <a:endCxn id="80" idx="3"/>
            </p:cNvCxnSpPr>
            <p:nvPr/>
          </p:nvCxnSpPr>
          <p:spPr bwMode="auto">
            <a:xfrm flipH="1">
              <a:off x="3049497" y="4194931"/>
              <a:ext cx="1357571" cy="106407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2" name="直接连接符 21"/>
            <p:cNvCxnSpPr>
              <a:stCxn id="84" idx="3"/>
            </p:cNvCxnSpPr>
            <p:nvPr/>
          </p:nvCxnSpPr>
          <p:spPr bwMode="auto">
            <a:xfrm>
              <a:off x="3001356" y="4117485"/>
              <a:ext cx="1207342" cy="4065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直接连接符 26"/>
            <p:cNvCxnSpPr>
              <a:stCxn id="74" idx="0"/>
              <a:endCxn id="73" idx="2"/>
            </p:cNvCxnSpPr>
            <p:nvPr/>
          </p:nvCxnSpPr>
          <p:spPr bwMode="auto">
            <a:xfrm flipV="1">
              <a:off x="5526395" y="3539552"/>
              <a:ext cx="757963" cy="40213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 name="直接连接符 28"/>
            <p:cNvCxnSpPr>
              <a:endCxn id="73" idx="2"/>
            </p:cNvCxnSpPr>
            <p:nvPr/>
          </p:nvCxnSpPr>
          <p:spPr bwMode="auto">
            <a:xfrm flipH="1" flipV="1">
              <a:off x="6284358" y="3539552"/>
              <a:ext cx="497604" cy="55392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5" name="直接连接符 34"/>
            <p:cNvCxnSpPr>
              <a:endCxn id="83" idx="1"/>
            </p:cNvCxnSpPr>
            <p:nvPr/>
          </p:nvCxnSpPr>
          <p:spPr bwMode="auto">
            <a:xfrm flipV="1">
              <a:off x="8063499" y="3357420"/>
              <a:ext cx="1104788" cy="8766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7" name="直接连接符 36"/>
            <p:cNvCxnSpPr>
              <a:endCxn id="75" idx="1"/>
            </p:cNvCxnSpPr>
            <p:nvPr/>
          </p:nvCxnSpPr>
          <p:spPr bwMode="auto">
            <a:xfrm flipV="1">
              <a:off x="8215289" y="4002057"/>
              <a:ext cx="967128" cy="1560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0" name="直接连接符 39"/>
            <p:cNvCxnSpPr>
              <a:endCxn id="85" idx="1"/>
            </p:cNvCxnSpPr>
            <p:nvPr/>
          </p:nvCxnSpPr>
          <p:spPr bwMode="auto">
            <a:xfrm>
              <a:off x="8306549" y="4239554"/>
              <a:ext cx="889967" cy="32781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9" name="直接连接符 48"/>
            <p:cNvCxnSpPr>
              <a:stCxn id="77" idx="3"/>
            </p:cNvCxnSpPr>
            <p:nvPr/>
          </p:nvCxnSpPr>
          <p:spPr bwMode="auto">
            <a:xfrm flipV="1">
              <a:off x="2944898" y="4208628"/>
              <a:ext cx="1263800" cy="57725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9" name="直接连接符 58"/>
            <p:cNvCxnSpPr>
              <a:endCxn id="86" idx="1"/>
            </p:cNvCxnSpPr>
            <p:nvPr/>
          </p:nvCxnSpPr>
          <p:spPr bwMode="auto">
            <a:xfrm>
              <a:off x="8140433" y="4137379"/>
              <a:ext cx="1041984" cy="102672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3" name="文本框 62"/>
            <p:cNvSpPr txBox="1"/>
            <p:nvPr/>
          </p:nvSpPr>
          <p:spPr bwMode="auto">
            <a:xfrm>
              <a:off x="2243573" y="3520860"/>
              <a:ext cx="113185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Manager</a:t>
              </a:r>
              <a:endParaRPr lang="zh-CN" altLang="en-US" sz="1400" b="1" dirty="0">
                <a:solidFill>
                  <a:srgbClr val="000000"/>
                </a:solidFill>
                <a:latin typeface="+mn-ea"/>
                <a:ea typeface="+mn-ea"/>
                <a:cs typeface="Arial" pitchFamily="34" charset="0"/>
              </a:endParaRPr>
            </a:p>
          </p:txBody>
        </p:sp>
        <p:sp>
          <p:nvSpPr>
            <p:cNvPr id="64" name="文本框 63"/>
            <p:cNvSpPr txBox="1"/>
            <p:nvPr/>
          </p:nvSpPr>
          <p:spPr bwMode="auto">
            <a:xfrm>
              <a:off x="2281252" y="4276944"/>
              <a:ext cx="113185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mn-lt"/>
                  <a:ea typeface="+mn-ea"/>
                  <a:cs typeface="Arial" pitchFamily="34" charset="0"/>
                </a:rPr>
                <a:t>财务部</a:t>
              </a:r>
            </a:p>
          </p:txBody>
        </p:sp>
        <p:cxnSp>
          <p:nvCxnSpPr>
            <p:cNvPr id="160" name="直接连接符 159"/>
            <p:cNvCxnSpPr>
              <a:stCxn id="81" idx="3"/>
              <a:endCxn id="74" idx="1"/>
            </p:cNvCxnSpPr>
            <p:nvPr/>
          </p:nvCxnSpPr>
          <p:spPr bwMode="auto">
            <a:xfrm flipV="1">
              <a:off x="4559793" y="4203086"/>
              <a:ext cx="647112" cy="1253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1" name="直接连接符 200"/>
            <p:cNvCxnSpPr>
              <a:stCxn id="71" idx="2"/>
              <a:endCxn id="74" idx="0"/>
            </p:cNvCxnSpPr>
            <p:nvPr/>
          </p:nvCxnSpPr>
          <p:spPr bwMode="auto">
            <a:xfrm>
              <a:off x="4815854" y="3536189"/>
              <a:ext cx="710541" cy="40549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7" name="直接连接符 206"/>
            <p:cNvCxnSpPr>
              <a:stCxn id="72" idx="3"/>
            </p:cNvCxnSpPr>
            <p:nvPr/>
          </p:nvCxnSpPr>
          <p:spPr bwMode="auto">
            <a:xfrm>
              <a:off x="4075767" y="3304418"/>
              <a:ext cx="470087" cy="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23" name="文本框 222"/>
            <p:cNvSpPr txBox="1"/>
            <p:nvPr/>
          </p:nvSpPr>
          <p:spPr bwMode="auto">
            <a:xfrm>
              <a:off x="3325800" y="5311343"/>
              <a:ext cx="1239245"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公司总部</a:t>
              </a:r>
            </a:p>
          </p:txBody>
        </p:sp>
        <p:sp>
          <p:nvSpPr>
            <p:cNvPr id="225" name="文本框 224"/>
            <p:cNvSpPr txBox="1"/>
            <p:nvPr/>
          </p:nvSpPr>
          <p:spPr bwMode="auto">
            <a:xfrm>
              <a:off x="3505388" y="3566556"/>
              <a:ext cx="1187937"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FTP Server</a:t>
              </a:r>
            </a:p>
          </p:txBody>
        </p:sp>
        <p:sp>
          <p:nvSpPr>
            <p:cNvPr id="226" name="文本框 225"/>
            <p:cNvSpPr txBox="1"/>
            <p:nvPr/>
          </p:nvSpPr>
          <p:spPr bwMode="auto">
            <a:xfrm>
              <a:off x="8092753" y="5311343"/>
              <a:ext cx="1239245"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公司分部</a:t>
              </a:r>
            </a:p>
          </p:txBody>
        </p:sp>
        <p:pic>
          <p:nvPicPr>
            <p:cNvPr id="70" name="图片 6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63053" y="3088187"/>
              <a:ext cx="540000" cy="442800"/>
            </a:xfrm>
            <a:prstGeom prst="rect">
              <a:avLst/>
            </a:prstGeom>
          </p:spPr>
        </p:pic>
        <p:pic>
          <p:nvPicPr>
            <p:cNvPr id="71" name="图片 7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545854" y="3093389"/>
              <a:ext cx="540000" cy="442800"/>
            </a:xfrm>
            <a:prstGeom prst="rect">
              <a:avLst/>
            </a:prstGeom>
          </p:spPr>
        </p:pic>
        <p:pic>
          <p:nvPicPr>
            <p:cNvPr id="72" name="图片 71" descr="通用服务器-蓝.png"/>
            <p:cNvPicPr>
              <a:picLocks noChangeAspect="1"/>
            </p:cNvPicPr>
            <p:nvPr/>
          </p:nvPicPr>
          <p:blipFill>
            <a:blip r:embed="rId5" cstate="print"/>
            <a:stretch>
              <a:fillRect/>
            </a:stretch>
          </p:blipFill>
          <p:spPr>
            <a:xfrm>
              <a:off x="3535767" y="3083509"/>
              <a:ext cx="540000" cy="441818"/>
            </a:xfrm>
            <a:prstGeom prst="rect">
              <a:avLst/>
            </a:prstGeom>
          </p:spPr>
        </p:pic>
        <p:pic>
          <p:nvPicPr>
            <p:cNvPr id="73" name="图片 72" descr="internet-蓝.png"/>
            <p:cNvPicPr>
              <a:picLocks noChangeAspect="1"/>
            </p:cNvPicPr>
            <p:nvPr/>
          </p:nvPicPr>
          <p:blipFill>
            <a:blip r:embed="rId6" cstate="print"/>
            <a:stretch>
              <a:fillRect/>
            </a:stretch>
          </p:blipFill>
          <p:spPr>
            <a:xfrm>
              <a:off x="5658258" y="2903966"/>
              <a:ext cx="1252199" cy="635586"/>
            </a:xfrm>
            <a:prstGeom prst="rect">
              <a:avLst/>
            </a:prstGeom>
          </p:spPr>
        </p:pic>
        <p:pic>
          <p:nvPicPr>
            <p:cNvPr id="74" name="图片 73" descr="核心路由器.png"/>
            <p:cNvPicPr>
              <a:picLocks noChangeAspect="1"/>
            </p:cNvPicPr>
            <p:nvPr/>
          </p:nvPicPr>
          <p:blipFill>
            <a:blip r:embed="rId7" cstate="print"/>
            <a:stretch>
              <a:fillRect/>
            </a:stretch>
          </p:blipFill>
          <p:spPr>
            <a:xfrm>
              <a:off x="5206905" y="3941685"/>
              <a:ext cx="638980" cy="522802"/>
            </a:xfrm>
            <a:prstGeom prst="rect">
              <a:avLst/>
            </a:prstGeom>
          </p:spPr>
        </p:pic>
        <p:pic>
          <p:nvPicPr>
            <p:cNvPr id="75" name="图片 74" descr="行政部.png"/>
            <p:cNvPicPr>
              <a:picLocks noChangeAspect="1"/>
            </p:cNvPicPr>
            <p:nvPr/>
          </p:nvPicPr>
          <p:blipFill>
            <a:blip r:embed="rId8" cstate="print"/>
            <a:stretch>
              <a:fillRect/>
            </a:stretch>
          </p:blipFill>
          <p:spPr>
            <a:xfrm>
              <a:off x="9182417" y="3781148"/>
              <a:ext cx="540000" cy="441818"/>
            </a:xfrm>
            <a:prstGeom prst="rect">
              <a:avLst/>
            </a:prstGeom>
          </p:spPr>
        </p:pic>
        <p:pic>
          <p:nvPicPr>
            <p:cNvPr id="76" name="图片 75" descr="核心路由器.png"/>
            <p:cNvPicPr>
              <a:picLocks noChangeAspect="1"/>
            </p:cNvPicPr>
            <p:nvPr/>
          </p:nvPicPr>
          <p:blipFill>
            <a:blip r:embed="rId7" cstate="print"/>
            <a:stretch>
              <a:fillRect/>
            </a:stretch>
          </p:blipFill>
          <p:spPr>
            <a:xfrm>
              <a:off x="6797157" y="3926173"/>
              <a:ext cx="638980" cy="522802"/>
            </a:xfrm>
            <a:prstGeom prst="rect">
              <a:avLst/>
            </a:prstGeom>
          </p:spPr>
        </p:pic>
        <p:pic>
          <p:nvPicPr>
            <p:cNvPr id="77" name="图片 76" descr="电话.png"/>
            <p:cNvPicPr>
              <a:picLocks noChangeAspect="1"/>
            </p:cNvPicPr>
            <p:nvPr/>
          </p:nvPicPr>
          <p:blipFill>
            <a:blip r:embed="rId9" cstate="print"/>
            <a:stretch>
              <a:fillRect/>
            </a:stretch>
          </p:blipFill>
          <p:spPr>
            <a:xfrm>
              <a:off x="2461356" y="4566284"/>
              <a:ext cx="483542" cy="439200"/>
            </a:xfrm>
            <a:prstGeom prst="rect">
              <a:avLst/>
            </a:prstGeom>
          </p:spPr>
        </p:pic>
        <p:pic>
          <p:nvPicPr>
            <p:cNvPr id="80" name="图片 79" descr="多媒体软终端.png"/>
            <p:cNvPicPr>
              <a:picLocks noChangeAspect="1"/>
            </p:cNvPicPr>
            <p:nvPr/>
          </p:nvPicPr>
          <p:blipFill>
            <a:blip r:embed="rId10" cstate="print"/>
            <a:stretch>
              <a:fillRect/>
            </a:stretch>
          </p:blipFill>
          <p:spPr>
            <a:xfrm>
              <a:off x="2508997" y="5052001"/>
              <a:ext cx="540500" cy="414000"/>
            </a:xfrm>
            <a:prstGeom prst="rect">
              <a:avLst/>
            </a:prstGeom>
          </p:spPr>
        </p:pic>
        <p:pic>
          <p:nvPicPr>
            <p:cNvPr id="81" name="图片 8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019793" y="3994219"/>
              <a:ext cx="540000" cy="442800"/>
            </a:xfrm>
            <a:prstGeom prst="rect">
              <a:avLst/>
            </a:prstGeom>
          </p:spPr>
        </p:pic>
        <p:pic>
          <p:nvPicPr>
            <p:cNvPr id="82" name="图片 8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883149" y="3966174"/>
              <a:ext cx="540000" cy="442800"/>
            </a:xfrm>
            <a:prstGeom prst="rect">
              <a:avLst/>
            </a:prstGeom>
          </p:spPr>
        </p:pic>
        <p:pic>
          <p:nvPicPr>
            <p:cNvPr id="83" name="图片 8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68287" y="3136020"/>
              <a:ext cx="540000" cy="442800"/>
            </a:xfrm>
            <a:prstGeom prst="rect">
              <a:avLst/>
            </a:prstGeom>
          </p:spPr>
        </p:pic>
        <p:pic>
          <p:nvPicPr>
            <p:cNvPr id="84" name="图片 83" descr="行政部.png"/>
            <p:cNvPicPr>
              <a:picLocks noChangeAspect="1"/>
            </p:cNvPicPr>
            <p:nvPr/>
          </p:nvPicPr>
          <p:blipFill>
            <a:blip r:embed="rId8" cstate="print"/>
            <a:stretch>
              <a:fillRect/>
            </a:stretch>
          </p:blipFill>
          <p:spPr>
            <a:xfrm>
              <a:off x="2461356" y="3896576"/>
              <a:ext cx="540000" cy="441818"/>
            </a:xfrm>
            <a:prstGeom prst="rect">
              <a:avLst/>
            </a:prstGeom>
          </p:spPr>
        </p:pic>
        <p:pic>
          <p:nvPicPr>
            <p:cNvPr id="85" name="图片 84" descr="电话.png"/>
            <p:cNvPicPr>
              <a:picLocks noChangeAspect="1"/>
            </p:cNvPicPr>
            <p:nvPr/>
          </p:nvPicPr>
          <p:blipFill>
            <a:blip r:embed="rId9" cstate="print"/>
            <a:stretch>
              <a:fillRect/>
            </a:stretch>
          </p:blipFill>
          <p:spPr>
            <a:xfrm>
              <a:off x="9196516" y="4347765"/>
              <a:ext cx="483542" cy="439200"/>
            </a:xfrm>
            <a:prstGeom prst="rect">
              <a:avLst/>
            </a:prstGeom>
          </p:spPr>
        </p:pic>
        <p:pic>
          <p:nvPicPr>
            <p:cNvPr id="86" name="图片 85" descr="多媒体软终端.png"/>
            <p:cNvPicPr>
              <a:picLocks noChangeAspect="1"/>
            </p:cNvPicPr>
            <p:nvPr/>
          </p:nvPicPr>
          <p:blipFill>
            <a:blip r:embed="rId10" cstate="print"/>
            <a:stretch>
              <a:fillRect/>
            </a:stretch>
          </p:blipFill>
          <p:spPr>
            <a:xfrm>
              <a:off x="9182417" y="4957105"/>
              <a:ext cx="540500" cy="414000"/>
            </a:xfrm>
            <a:prstGeom prst="rect">
              <a:avLst/>
            </a:prstGeom>
          </p:spPr>
        </p:pic>
      </p:grpSp>
    </p:spTree>
    <p:extLst>
      <p:ext uri="{BB962C8B-B14F-4D97-AF65-F5344CB8AC3E}">
        <p14:creationId xmlns:p14="http://schemas.microsoft.com/office/powerpoint/2010/main" val="60649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1000"/>
                                        <p:tgtEl>
                                          <p:spTgt spid="79"/>
                                        </p:tgtEl>
                                      </p:cBhvr>
                                    </p:animEffect>
                                    <p:anim calcmode="lin" valueType="num">
                                      <p:cBhvr>
                                        <p:cTn id="15" dur="1000" fill="hold"/>
                                        <p:tgtEl>
                                          <p:spTgt spid="79"/>
                                        </p:tgtEl>
                                        <p:attrNameLst>
                                          <p:attrName>ppt_x</p:attrName>
                                        </p:attrNameLst>
                                      </p:cBhvr>
                                      <p:tavLst>
                                        <p:tav tm="0">
                                          <p:val>
                                            <p:strVal val="#ppt_x"/>
                                          </p:val>
                                        </p:tav>
                                        <p:tav tm="100000">
                                          <p:val>
                                            <p:strVal val="#ppt_x"/>
                                          </p:val>
                                        </p:tav>
                                      </p:tavLst>
                                    </p:anim>
                                    <p:anim calcmode="lin" valueType="num">
                                      <p:cBhvr>
                                        <p:cTn id="16"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复杂流分类</a:t>
            </a:r>
            <a:endParaRPr lang="zh-CN" altLang="en-US" dirty="0"/>
          </a:p>
        </p:txBody>
      </p:sp>
      <p:sp>
        <p:nvSpPr>
          <p:cNvPr id="4" name="文本占位符 3"/>
          <p:cNvSpPr>
            <a:spLocks noGrp="1"/>
          </p:cNvSpPr>
          <p:nvPr>
            <p:ph type="body" sz="quarter" idx="10"/>
          </p:nvPr>
        </p:nvSpPr>
        <p:spPr>
          <a:xfrm>
            <a:off x="912285" y="1233488"/>
            <a:ext cx="10560048" cy="5148262"/>
          </a:xfrm>
        </p:spPr>
        <p:txBody>
          <a:bodyPr/>
          <a:lstStyle/>
          <a:p>
            <a:r>
              <a:rPr lang="zh-CN" altLang="en-US" sz="1800" dirty="0"/>
              <a:t>针对简单流分类不够精细化的缺点，提出了复杂流分类。</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r>
              <a:rPr lang="zh-CN" altLang="en-US" sz="1800" dirty="0"/>
              <a:t>针对前一页的需求一可采用基于源</a:t>
            </a:r>
            <a:r>
              <a:rPr lang="en-US" altLang="zh-CN" sz="1800" dirty="0"/>
              <a:t>MAC</a:t>
            </a:r>
            <a:r>
              <a:rPr lang="zh-CN" altLang="en-US" sz="1800" dirty="0"/>
              <a:t>地址进行复杂流分类；需求二可采用基于</a:t>
            </a:r>
            <a:r>
              <a:rPr lang="en-US" altLang="zh-CN" sz="1800" dirty="0"/>
              <a:t>TCP</a:t>
            </a:r>
            <a:r>
              <a:rPr lang="zh-CN" altLang="en-US" sz="1800" dirty="0"/>
              <a:t>端口号进行复杂流分类。</a:t>
            </a:r>
          </a:p>
          <a:p>
            <a:endParaRPr lang="zh-CN" altLang="en-US" sz="1800" dirty="0"/>
          </a:p>
        </p:txBody>
      </p:sp>
      <p:graphicFrame>
        <p:nvGraphicFramePr>
          <p:cNvPr id="2" name="表格 1"/>
          <p:cNvGraphicFramePr>
            <a:graphicFrameLocks noGrp="1"/>
          </p:cNvGraphicFramePr>
          <p:nvPr>
            <p:extLst>
              <p:ext uri="{D42A27DB-BD31-4B8C-83A1-F6EECF244321}">
                <p14:modId xmlns:p14="http://schemas.microsoft.com/office/powerpoint/2010/main" val="4088053302"/>
              </p:ext>
            </p:extLst>
          </p:nvPr>
        </p:nvGraphicFramePr>
        <p:xfrm>
          <a:off x="2464645" y="2062708"/>
          <a:ext cx="7200801" cy="3399344"/>
        </p:xfrm>
        <a:graphic>
          <a:graphicData uri="http://schemas.openxmlformats.org/drawingml/2006/table">
            <a:tbl>
              <a:tblPr firstRow="1" bandRow="1"/>
              <a:tblGrid>
                <a:gridCol w="2148239">
                  <a:extLst>
                    <a:ext uri="{9D8B030D-6E8A-4147-A177-3AD203B41FA5}">
                      <a16:colId xmlns:a16="http://schemas.microsoft.com/office/drawing/2014/main" val="20000"/>
                    </a:ext>
                  </a:extLst>
                </a:gridCol>
                <a:gridCol w="2779261">
                  <a:extLst>
                    <a:ext uri="{9D8B030D-6E8A-4147-A177-3AD203B41FA5}">
                      <a16:colId xmlns:a16="http://schemas.microsoft.com/office/drawing/2014/main" val="20001"/>
                    </a:ext>
                  </a:extLst>
                </a:gridCol>
                <a:gridCol w="2273301">
                  <a:extLst>
                    <a:ext uri="{9D8B030D-6E8A-4147-A177-3AD203B41FA5}">
                      <a16:colId xmlns:a16="http://schemas.microsoft.com/office/drawing/2014/main" val="20002"/>
                    </a:ext>
                  </a:extLst>
                </a:gridCol>
              </a:tblGrid>
              <a:tr h="531914">
                <a:tc>
                  <a:txBody>
                    <a:bodyPr/>
                    <a:lstStyle/>
                    <a:p>
                      <a:pPr algn="ctr"/>
                      <a:r>
                        <a:rPr lang="zh-CN" altLang="en-US" sz="2000" b="1" dirty="0">
                          <a:latin typeface="+mn-ea"/>
                          <a:ea typeface="+mn-ea"/>
                        </a:rPr>
                        <a:t>复杂流分类依据</a:t>
                      </a:r>
                      <a:endParaRPr lang="zh-CN" altLang="en-US" sz="2000" b="1" dirty="0">
                        <a:solidFill>
                          <a:schemeClr val="tx1"/>
                        </a:solidFill>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b="1" dirty="0">
                          <a:latin typeface="+mn-ea"/>
                          <a:ea typeface="+mn-ea"/>
                        </a:rPr>
                        <a:t>常用匹配项</a:t>
                      </a:r>
                      <a:endParaRPr lang="zh-CN" altLang="en-US" sz="20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b="1" dirty="0">
                          <a:latin typeface="+mn-ea"/>
                          <a:ea typeface="+mn-ea"/>
                        </a:rPr>
                        <a:t>说明</a:t>
                      </a:r>
                      <a:endParaRPr lang="zh-CN" altLang="en-US" sz="20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1225">
                <a:tc rowSpan="2">
                  <a:txBody>
                    <a:bodyPr/>
                    <a:lstStyle/>
                    <a:p>
                      <a:pPr algn="ctr"/>
                      <a:r>
                        <a:rPr lang="zh-CN" altLang="en-US" sz="1800" dirty="0">
                          <a:latin typeface="+mn-ea"/>
                          <a:ea typeface="+mn-ea"/>
                        </a:rPr>
                        <a:t>链路层复杂流分类</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mn-ea"/>
                          <a:ea typeface="+mn-ea"/>
                        </a:rPr>
                        <a:t>VLAN</a:t>
                      </a:r>
                      <a:r>
                        <a:rPr lang="zh-CN" altLang="en-US" sz="1800" dirty="0">
                          <a:latin typeface="+mn-ea"/>
                          <a:ea typeface="+mn-ea"/>
                        </a:rPr>
                        <a:t>内</a:t>
                      </a:r>
                      <a:r>
                        <a:rPr lang="en-US" altLang="zh-CN" sz="1800" dirty="0">
                          <a:latin typeface="+mn-ea"/>
                          <a:ea typeface="+mn-ea"/>
                        </a:rPr>
                        <a:t>/</a:t>
                      </a:r>
                      <a:r>
                        <a:rPr lang="zh-CN" altLang="en-US" sz="1800" dirty="0">
                          <a:latin typeface="+mn-ea"/>
                          <a:ea typeface="+mn-ea"/>
                        </a:rPr>
                        <a:t>外层</a:t>
                      </a:r>
                      <a:r>
                        <a:rPr lang="en-US" altLang="zh-CN" sz="1800" dirty="0">
                          <a:latin typeface="+mn-ea"/>
                          <a:ea typeface="+mn-ea"/>
                        </a:rPr>
                        <a:t>Tag</a:t>
                      </a:r>
                      <a:r>
                        <a:rPr lang="zh-CN" altLang="en-US" sz="1800" dirty="0">
                          <a:latin typeface="+mn-ea"/>
                          <a:ea typeface="+mn-ea"/>
                        </a:rPr>
                        <a:t>的</a:t>
                      </a:r>
                      <a:r>
                        <a:rPr lang="en-US" altLang="zh-CN" sz="1800" dirty="0">
                          <a:latin typeface="+mn-ea"/>
                          <a:ea typeface="+mn-ea"/>
                        </a:rPr>
                        <a:t>802.1p</a:t>
                      </a:r>
                      <a:endParaRPr lang="zh-CN" altLang="en-US"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800" dirty="0">
                          <a:latin typeface="+mn-ea"/>
                          <a:ea typeface="+mn-ea"/>
                        </a:rPr>
                        <a:t>各匹配项可任意组合</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225">
                <a:tc vMerge="1">
                  <a:txBody>
                    <a:bodyPr/>
                    <a:lstStyle/>
                    <a:p>
                      <a:endParaRPr lang="zh-CN" altLang="en-US" dirty="0"/>
                    </a:p>
                  </a:txBody>
                  <a:tcPr/>
                </a:tc>
                <a:tc>
                  <a:txBody>
                    <a:bodyPr/>
                    <a:lstStyle/>
                    <a:p>
                      <a:pPr algn="ctr"/>
                      <a:r>
                        <a:rPr lang="zh-CN" altLang="en-US" sz="1800" dirty="0">
                          <a:latin typeface="+mn-ea"/>
                          <a:ea typeface="+mn-ea"/>
                        </a:rPr>
                        <a:t>源</a:t>
                      </a:r>
                      <a:r>
                        <a:rPr lang="en-US" altLang="zh-CN" sz="1800" dirty="0">
                          <a:latin typeface="+mn-ea"/>
                          <a:ea typeface="+mn-ea"/>
                        </a:rPr>
                        <a:t>/</a:t>
                      </a:r>
                      <a:r>
                        <a:rPr lang="zh-CN" altLang="en-US" sz="1800" dirty="0">
                          <a:latin typeface="+mn-ea"/>
                          <a:ea typeface="+mn-ea"/>
                        </a:rPr>
                        <a:t>目的</a:t>
                      </a:r>
                      <a:r>
                        <a:rPr lang="en-US" altLang="zh-CN" sz="1800" dirty="0">
                          <a:latin typeface="+mn-ea"/>
                          <a:ea typeface="+mn-ea"/>
                        </a:rPr>
                        <a:t>MAC</a:t>
                      </a:r>
                      <a:r>
                        <a:rPr lang="zh-CN" altLang="en-US" sz="1800" dirty="0">
                          <a:latin typeface="+mn-ea"/>
                          <a:ea typeface="+mn-ea"/>
                        </a:rPr>
                        <a:t>地址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dirty="0"/>
                    </a:p>
                  </a:txBody>
                  <a:tcPr anchor="ctr"/>
                </a:tc>
                <a:extLst>
                  <a:ext uri="{0D108BD9-81ED-4DB2-BD59-A6C34878D82A}">
                    <a16:rowId xmlns:a16="http://schemas.microsoft.com/office/drawing/2014/main" val="10002"/>
                  </a:ext>
                </a:extLst>
              </a:tr>
              <a:tr h="371225">
                <a:tc rowSpan="5">
                  <a:txBody>
                    <a:bodyPr/>
                    <a:lstStyle/>
                    <a:p>
                      <a:pPr algn="ctr"/>
                      <a:r>
                        <a:rPr lang="en-US" altLang="zh-CN" sz="1800" dirty="0">
                          <a:latin typeface="+mn-ea"/>
                          <a:ea typeface="+mn-ea"/>
                        </a:rPr>
                        <a:t>IP</a:t>
                      </a:r>
                      <a:r>
                        <a:rPr lang="zh-CN" altLang="en-US" sz="1800" dirty="0">
                          <a:latin typeface="+mn-ea"/>
                          <a:ea typeface="+mn-ea"/>
                        </a:rPr>
                        <a:t>层复杂流分类</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dirty="0">
                          <a:latin typeface="+mn-ea"/>
                          <a:ea typeface="+mn-ea"/>
                        </a:rPr>
                        <a:t>IP-Precedence</a:t>
                      </a:r>
                      <a:endParaRPr lang="zh-CN" altLang="en-US"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ea"/>
                          <a:ea typeface="+mn-ea"/>
                        </a:rPr>
                        <a:t>各匹配项可任意组合</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1225">
                <a:tc vMerge="1">
                  <a:txBody>
                    <a:bodyPr/>
                    <a:lstStyle/>
                    <a:p>
                      <a:pPr algn="ctr"/>
                      <a:endParaRPr lang="zh-CN" altLang="en-US" sz="1600" dirty="0"/>
                    </a:p>
                  </a:txBody>
                  <a:tcPr anchor="ctr"/>
                </a:tc>
                <a:tc>
                  <a:txBody>
                    <a:bodyPr/>
                    <a:lstStyle/>
                    <a:p>
                      <a:pPr algn="ctr"/>
                      <a:r>
                        <a:rPr lang="zh-CN" altLang="en-US" sz="1800" dirty="0">
                          <a:latin typeface="+mn-ea"/>
                          <a:ea typeface="+mn-ea"/>
                        </a:rPr>
                        <a:t>源</a:t>
                      </a:r>
                      <a:r>
                        <a:rPr lang="en-US" altLang="zh-CN" sz="1800" dirty="0">
                          <a:latin typeface="+mn-ea"/>
                          <a:ea typeface="+mn-ea"/>
                        </a:rPr>
                        <a:t>/</a:t>
                      </a:r>
                      <a:r>
                        <a:rPr lang="zh-CN" altLang="en-US" sz="1800" dirty="0">
                          <a:latin typeface="+mn-ea"/>
                          <a:ea typeface="+mn-ea"/>
                        </a:rPr>
                        <a:t>目的</a:t>
                      </a:r>
                      <a:r>
                        <a:rPr lang="en-US" altLang="zh-CN" sz="1800" dirty="0">
                          <a:latin typeface="+mn-ea"/>
                          <a:ea typeface="+mn-ea"/>
                        </a:rPr>
                        <a:t>IPv4</a:t>
                      </a:r>
                      <a:r>
                        <a:rPr lang="zh-CN" altLang="en-US" sz="1800" dirty="0">
                          <a:latin typeface="+mn-ea"/>
                          <a:ea typeface="+mn-ea"/>
                        </a:rPr>
                        <a:t>地址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sz="1600" dirty="0"/>
                    </a:p>
                  </a:txBody>
                  <a:tcPr anchor="ctr"/>
                </a:tc>
                <a:extLst>
                  <a:ext uri="{0D108BD9-81ED-4DB2-BD59-A6C34878D82A}">
                    <a16:rowId xmlns:a16="http://schemas.microsoft.com/office/drawing/2014/main" val="10004"/>
                  </a:ext>
                </a:extLst>
              </a:tr>
              <a:tr h="371225">
                <a:tc vMerge="1">
                  <a:txBody>
                    <a:bodyPr/>
                    <a:lstStyle/>
                    <a:p>
                      <a:pPr algn="ctr"/>
                      <a:endParaRPr lang="zh-CN" altLang="en-US" sz="1600" dirty="0"/>
                    </a:p>
                  </a:txBody>
                  <a:tcPr anchor="ctr"/>
                </a:tc>
                <a:tc>
                  <a:txBody>
                    <a:bodyPr/>
                    <a:lstStyle/>
                    <a:p>
                      <a:pPr algn="ctr"/>
                      <a:r>
                        <a:rPr lang="en-US" altLang="zh-CN" sz="1800" dirty="0">
                          <a:latin typeface="+mn-ea"/>
                          <a:ea typeface="+mn-ea"/>
                        </a:rPr>
                        <a:t>TCP/UDP</a:t>
                      </a:r>
                      <a:r>
                        <a:rPr lang="zh-CN" altLang="en-US" sz="1800" dirty="0">
                          <a:latin typeface="+mn-ea"/>
                          <a:ea typeface="+mn-ea"/>
                        </a:rPr>
                        <a:t>源端口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sz="1600" dirty="0"/>
                    </a:p>
                  </a:txBody>
                  <a:tcPr anchor="ctr"/>
                </a:tc>
                <a:extLst>
                  <a:ext uri="{0D108BD9-81ED-4DB2-BD59-A6C34878D82A}">
                    <a16:rowId xmlns:a16="http://schemas.microsoft.com/office/drawing/2014/main" val="10005"/>
                  </a:ext>
                </a:extLst>
              </a:tr>
              <a:tr h="371225">
                <a:tc vMerge="1">
                  <a:txBody>
                    <a:bodyPr/>
                    <a:lstStyle/>
                    <a:p>
                      <a:pPr algn="ctr"/>
                      <a:endParaRPr lang="zh-CN" altLang="en-US" sz="1600" dirty="0"/>
                    </a:p>
                  </a:txBody>
                  <a:tcPr anchor="ctr"/>
                </a:tc>
                <a:tc>
                  <a:txBody>
                    <a:bodyPr/>
                    <a:lstStyle/>
                    <a:p>
                      <a:pPr algn="ctr"/>
                      <a:r>
                        <a:rPr lang="en-US" altLang="zh-CN" sz="1800" kern="1200" dirty="0">
                          <a:latin typeface="+mn-ea"/>
                          <a:ea typeface="+mn-ea"/>
                        </a:rPr>
                        <a:t>TCP/UDP</a:t>
                      </a:r>
                      <a:r>
                        <a:rPr lang="zh-CN" altLang="en-US" sz="1800" dirty="0">
                          <a:latin typeface="+mn-ea"/>
                          <a:ea typeface="+mn-ea"/>
                        </a:rPr>
                        <a:t>目的端口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sz="1600" dirty="0"/>
                    </a:p>
                  </a:txBody>
                  <a:tcPr anchor="ctr"/>
                </a:tc>
                <a:extLst>
                  <a:ext uri="{0D108BD9-81ED-4DB2-BD59-A6C34878D82A}">
                    <a16:rowId xmlns:a16="http://schemas.microsoft.com/office/drawing/2014/main" val="10006"/>
                  </a:ext>
                </a:extLst>
              </a:tr>
              <a:tr h="371225">
                <a:tc vMerge="1">
                  <a:txBody>
                    <a:bodyPr/>
                    <a:lstStyle/>
                    <a:p>
                      <a:pPr algn="ctr"/>
                      <a:endParaRPr lang="zh-CN" altLang="en-US" sz="1600" dirty="0"/>
                    </a:p>
                  </a:txBody>
                  <a:tcPr anchor="ctr"/>
                </a:tc>
                <a:tc>
                  <a:txBody>
                    <a:bodyPr/>
                    <a:lstStyle/>
                    <a:p>
                      <a:pPr algn="ctr"/>
                      <a:r>
                        <a:rPr lang="zh-CN" altLang="en-US" sz="1800" dirty="0">
                          <a:latin typeface="+mn-ea"/>
                          <a:ea typeface="+mn-ea"/>
                        </a:rPr>
                        <a:t>协议号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a:endParaRPr lang="zh-CN" altLang="en-US" sz="16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2895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a:solidFill>
                  <a:schemeClr val="bg1">
                    <a:lumMod val="50000"/>
                  </a:schemeClr>
                </a:solidFill>
              </a:rPr>
              <a:t>报文分类的过程</a:t>
            </a:r>
            <a:endParaRPr lang="en-US" altLang="zh-CN">
              <a:solidFill>
                <a:schemeClr val="bg1">
                  <a:lumMod val="50000"/>
                </a:schemeClr>
              </a:solidFill>
            </a:endParaRPr>
          </a:p>
          <a:p>
            <a:r>
              <a:rPr lang="zh-CN" altLang="en-US" b="1"/>
              <a:t>报文分类的配置实现</a:t>
            </a:r>
            <a:endParaRPr lang="en-US" altLang="zh-CN" b="1"/>
          </a:p>
          <a:p>
            <a:pPr>
              <a:buClr>
                <a:schemeClr val="bg1">
                  <a:lumMod val="50000"/>
                </a:schemeClr>
              </a:buClr>
            </a:pPr>
            <a:r>
              <a:rPr lang="zh-CN" altLang="en-US">
                <a:solidFill>
                  <a:schemeClr val="bg1">
                    <a:lumMod val="50000"/>
                  </a:schemeClr>
                </a:solidFill>
              </a:rPr>
              <a:t>报文标记的过程</a:t>
            </a:r>
            <a:endParaRPr lang="en-US" altLang="zh-CN">
              <a:solidFill>
                <a:schemeClr val="bg1">
                  <a:lumMod val="50000"/>
                </a:schemeClr>
              </a:solidFill>
            </a:endParaRPr>
          </a:p>
          <a:p>
            <a:pPr>
              <a:buClr>
                <a:schemeClr val="bg1">
                  <a:lumMod val="50000"/>
                </a:schemeClr>
              </a:buClr>
            </a:pPr>
            <a:r>
              <a:rPr lang="zh-CN" altLang="en-US">
                <a:solidFill>
                  <a:schemeClr val="bg1">
                    <a:lumMod val="50000"/>
                  </a:schemeClr>
                </a:solidFill>
              </a:rPr>
              <a:t>报文标记的配置实现</a:t>
            </a:r>
            <a:endParaRPr lang="en-US" altLang="zh-CN">
              <a:solidFill>
                <a:schemeClr val="bg1">
                  <a:lumMod val="50000"/>
                </a:schemeClr>
              </a:solidFill>
            </a:endParaRPr>
          </a:p>
          <a:p>
            <a:endParaRPr lang="zh-CN" altLang="en-US" dirty="0"/>
          </a:p>
        </p:txBody>
      </p:sp>
    </p:spTree>
    <p:extLst>
      <p:ext uri="{BB962C8B-B14F-4D97-AF65-F5344CB8AC3E}">
        <p14:creationId xmlns:p14="http://schemas.microsoft.com/office/powerpoint/2010/main" val="263134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bwMode="auto">
          <a:xfrm>
            <a:off x="6956493" y="2329910"/>
            <a:ext cx="3347727" cy="2912851"/>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66" name="圆角矩形 65"/>
          <p:cNvSpPr/>
          <p:nvPr/>
        </p:nvSpPr>
        <p:spPr bwMode="auto">
          <a:xfrm>
            <a:off x="2207569" y="2352354"/>
            <a:ext cx="3347727" cy="2912851"/>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3" name="标题 2"/>
          <p:cNvSpPr>
            <a:spLocks noGrp="1"/>
          </p:cNvSpPr>
          <p:nvPr>
            <p:ph type="title"/>
          </p:nvPr>
        </p:nvSpPr>
        <p:spPr/>
        <p:txBody>
          <a:bodyPr/>
          <a:lstStyle/>
          <a:p>
            <a:r>
              <a:rPr lang="zh-CN" altLang="en-US"/>
              <a:t>报文分类配置需求</a:t>
            </a:r>
            <a:endParaRPr lang="zh-CN" altLang="en-US" dirty="0"/>
          </a:p>
        </p:txBody>
      </p:sp>
      <p:sp>
        <p:nvSpPr>
          <p:cNvPr id="7" name="AutoShape 21"/>
          <p:cNvSpPr>
            <a:spLocks noChangeArrowheads="1"/>
          </p:cNvSpPr>
          <p:nvPr/>
        </p:nvSpPr>
        <p:spPr bwMode="auto">
          <a:xfrm>
            <a:off x="2524534" y="1587951"/>
            <a:ext cx="2757157" cy="606990"/>
          </a:xfrm>
          <a:prstGeom prst="wedgeRectCallout">
            <a:avLst>
              <a:gd name="adj1" fmla="val -39415"/>
              <a:gd name="adj2" fmla="val 161832"/>
            </a:avLst>
          </a:prstGeom>
          <a:no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zh-CN" altLang="en-US" sz="1600" dirty="0">
                <a:latin typeface="+mn-ea"/>
                <a:ea typeface="+mn-ea"/>
              </a:rPr>
              <a:t> 需求一：客户要求为经理的</a:t>
            </a:r>
            <a:r>
              <a:rPr lang="en-US" altLang="zh-CN" sz="1600" dirty="0">
                <a:latin typeface="+mn-ea"/>
                <a:ea typeface="+mn-ea"/>
              </a:rPr>
              <a:t>PC</a:t>
            </a:r>
            <a:r>
              <a:rPr lang="zh-CN" altLang="en-US" sz="1600" dirty="0">
                <a:latin typeface="+mn-ea"/>
                <a:ea typeface="+mn-ea"/>
              </a:rPr>
              <a:t>终端提供优先转发的服务。</a:t>
            </a:r>
            <a:endParaRPr lang="en-US" altLang="zh-CN" sz="1600" dirty="0">
              <a:latin typeface="+mn-ea"/>
              <a:ea typeface="+mn-ea"/>
            </a:endParaRPr>
          </a:p>
        </p:txBody>
      </p:sp>
      <p:sp>
        <p:nvSpPr>
          <p:cNvPr id="28" name="AutoShape 21"/>
          <p:cNvSpPr>
            <a:spLocks noChangeArrowheads="1"/>
          </p:cNvSpPr>
          <p:nvPr/>
        </p:nvSpPr>
        <p:spPr bwMode="auto">
          <a:xfrm>
            <a:off x="5442802" y="1595046"/>
            <a:ext cx="2885241" cy="606990"/>
          </a:xfrm>
          <a:prstGeom prst="wedgeRectCallout">
            <a:avLst>
              <a:gd name="adj1" fmla="val -107297"/>
              <a:gd name="adj2" fmla="val 161487"/>
            </a:avLst>
          </a:prstGeom>
          <a:no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2"/>
            </a:pPr>
            <a:r>
              <a:rPr lang="zh-CN" altLang="en-US" sz="1600" dirty="0">
                <a:latin typeface="+mn-ea"/>
                <a:ea typeface="+mn-ea"/>
              </a:rPr>
              <a:t> 需求二：要求为</a:t>
            </a:r>
            <a:r>
              <a:rPr lang="en-US" altLang="zh-CN" sz="1600" dirty="0">
                <a:latin typeface="+mn-ea"/>
                <a:ea typeface="+mn-ea"/>
              </a:rPr>
              <a:t>FTP</a:t>
            </a:r>
            <a:r>
              <a:rPr lang="zh-CN" altLang="en-US" sz="1600" dirty="0">
                <a:latin typeface="+mn-ea"/>
                <a:ea typeface="+mn-ea"/>
              </a:rPr>
              <a:t>文件传输服务也提供一定的优先转发。</a:t>
            </a:r>
            <a:endParaRPr lang="en-US" altLang="zh-CN" sz="1600" dirty="0">
              <a:latin typeface="+mn-ea"/>
              <a:ea typeface="+mn-ea"/>
            </a:endParaRPr>
          </a:p>
        </p:txBody>
      </p:sp>
      <p:sp>
        <p:nvSpPr>
          <p:cNvPr id="65" name="AutoShape 21"/>
          <p:cNvSpPr>
            <a:spLocks noChangeArrowheads="1"/>
          </p:cNvSpPr>
          <p:nvPr/>
        </p:nvSpPr>
        <p:spPr bwMode="auto">
          <a:xfrm>
            <a:off x="2524534" y="5376838"/>
            <a:ext cx="3236183" cy="606990"/>
          </a:xfrm>
          <a:prstGeom prst="wedgeRectCallout">
            <a:avLst>
              <a:gd name="adj1" fmla="val -37644"/>
              <a:gd name="adj2" fmla="val -149414"/>
            </a:avLst>
          </a:prstGeom>
          <a:no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3"/>
            </a:pPr>
            <a:r>
              <a:rPr lang="zh-CN" altLang="en-US" sz="1600" dirty="0">
                <a:latin typeface="+mn-ea"/>
                <a:ea typeface="+mn-ea"/>
              </a:rPr>
              <a:t> 需求三：要求为语音、视频等即时性业务提供最优先的转发服务。</a:t>
            </a:r>
            <a:endParaRPr lang="en-US" altLang="zh-CN" sz="1600" dirty="0">
              <a:latin typeface="+mn-ea"/>
              <a:ea typeface="+mn-ea"/>
            </a:endParaRPr>
          </a:p>
        </p:txBody>
      </p:sp>
      <p:cxnSp>
        <p:nvCxnSpPr>
          <p:cNvPr id="69" name="直接连接符 68"/>
          <p:cNvCxnSpPr>
            <a:stCxn id="94" idx="3"/>
            <a:endCxn id="98" idx="1"/>
          </p:cNvCxnSpPr>
          <p:nvPr/>
        </p:nvCxnSpPr>
        <p:spPr bwMode="auto">
          <a:xfrm>
            <a:off x="7548892" y="3742598"/>
            <a:ext cx="44701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0" name="直接连接符 69"/>
          <p:cNvCxnSpPr>
            <a:stCxn id="80" idx="0"/>
          </p:cNvCxnSpPr>
          <p:nvPr/>
        </p:nvCxnSpPr>
        <p:spPr bwMode="auto">
          <a:xfrm>
            <a:off x="2881506" y="3106321"/>
            <a:ext cx="1276847" cy="53455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1" name="直接连接符 70"/>
          <p:cNvCxnSpPr>
            <a:endCxn id="96" idx="3"/>
          </p:cNvCxnSpPr>
          <p:nvPr/>
        </p:nvCxnSpPr>
        <p:spPr bwMode="auto">
          <a:xfrm flipH="1">
            <a:off x="3162252" y="3749955"/>
            <a:ext cx="1357571" cy="106407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2" name="直接连接符 71"/>
          <p:cNvCxnSpPr>
            <a:stCxn id="100" idx="3"/>
          </p:cNvCxnSpPr>
          <p:nvPr/>
        </p:nvCxnSpPr>
        <p:spPr bwMode="auto">
          <a:xfrm>
            <a:off x="3114111" y="3672509"/>
            <a:ext cx="1207342" cy="4065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3" name="直接连接符 72"/>
          <p:cNvCxnSpPr>
            <a:stCxn id="92" idx="0"/>
            <a:endCxn id="91" idx="2"/>
          </p:cNvCxnSpPr>
          <p:nvPr/>
        </p:nvCxnSpPr>
        <p:spPr bwMode="auto">
          <a:xfrm flipV="1">
            <a:off x="5639150" y="3094576"/>
            <a:ext cx="757963" cy="40213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4" name="直接连接符 73"/>
          <p:cNvCxnSpPr>
            <a:endCxn id="91" idx="2"/>
          </p:cNvCxnSpPr>
          <p:nvPr/>
        </p:nvCxnSpPr>
        <p:spPr bwMode="auto">
          <a:xfrm flipH="1" flipV="1">
            <a:off x="6397113" y="3094576"/>
            <a:ext cx="497604" cy="55392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5" name="直接连接符 74"/>
          <p:cNvCxnSpPr>
            <a:endCxn id="99" idx="1"/>
          </p:cNvCxnSpPr>
          <p:nvPr/>
        </p:nvCxnSpPr>
        <p:spPr bwMode="auto">
          <a:xfrm flipV="1">
            <a:off x="8176254" y="2912444"/>
            <a:ext cx="1104788" cy="8766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6" name="直接连接符 75"/>
          <p:cNvCxnSpPr>
            <a:endCxn id="93" idx="1"/>
          </p:cNvCxnSpPr>
          <p:nvPr/>
        </p:nvCxnSpPr>
        <p:spPr bwMode="auto">
          <a:xfrm flipV="1">
            <a:off x="8328044" y="3557081"/>
            <a:ext cx="967128" cy="1560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7" name="直接连接符 76"/>
          <p:cNvCxnSpPr>
            <a:endCxn id="101" idx="1"/>
          </p:cNvCxnSpPr>
          <p:nvPr/>
        </p:nvCxnSpPr>
        <p:spPr bwMode="auto">
          <a:xfrm>
            <a:off x="8419304" y="3794578"/>
            <a:ext cx="889967" cy="32781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8" name="直接连接符 77"/>
          <p:cNvCxnSpPr>
            <a:stCxn id="95" idx="3"/>
          </p:cNvCxnSpPr>
          <p:nvPr/>
        </p:nvCxnSpPr>
        <p:spPr bwMode="auto">
          <a:xfrm flipV="1">
            <a:off x="3057653" y="3763652"/>
            <a:ext cx="1263800" cy="57725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9" name="直接连接符 78"/>
          <p:cNvCxnSpPr>
            <a:endCxn id="102" idx="1"/>
          </p:cNvCxnSpPr>
          <p:nvPr/>
        </p:nvCxnSpPr>
        <p:spPr bwMode="auto">
          <a:xfrm>
            <a:off x="8253188" y="3692403"/>
            <a:ext cx="1041984" cy="102672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80" name="文本框 79"/>
          <p:cNvSpPr txBox="1"/>
          <p:nvPr/>
        </p:nvSpPr>
        <p:spPr bwMode="auto">
          <a:xfrm>
            <a:off x="2315580" y="3106321"/>
            <a:ext cx="113185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Manager</a:t>
            </a:r>
            <a:endParaRPr lang="zh-CN" altLang="en-US" sz="1400" b="1" dirty="0">
              <a:solidFill>
                <a:srgbClr val="000000"/>
              </a:solidFill>
              <a:latin typeface="+mn-ea"/>
              <a:ea typeface="+mn-ea"/>
              <a:cs typeface="Arial" pitchFamily="34" charset="0"/>
            </a:endParaRPr>
          </a:p>
        </p:txBody>
      </p:sp>
      <p:sp>
        <p:nvSpPr>
          <p:cNvPr id="81" name="文本框 80"/>
          <p:cNvSpPr txBox="1"/>
          <p:nvPr/>
        </p:nvSpPr>
        <p:spPr bwMode="auto">
          <a:xfrm>
            <a:off x="2394007" y="3831968"/>
            <a:ext cx="113185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mn-lt"/>
                <a:ea typeface="+mn-ea"/>
                <a:cs typeface="Arial" pitchFamily="34" charset="0"/>
              </a:rPr>
              <a:t>财务部</a:t>
            </a:r>
          </a:p>
        </p:txBody>
      </p:sp>
      <p:cxnSp>
        <p:nvCxnSpPr>
          <p:cNvPr id="82" name="直接连接符 81"/>
          <p:cNvCxnSpPr>
            <a:stCxn id="97" idx="3"/>
            <a:endCxn id="92" idx="1"/>
          </p:cNvCxnSpPr>
          <p:nvPr/>
        </p:nvCxnSpPr>
        <p:spPr bwMode="auto">
          <a:xfrm flipV="1">
            <a:off x="4672548" y="3758110"/>
            <a:ext cx="647112" cy="1253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3" name="直接连接符 82"/>
          <p:cNvCxnSpPr>
            <a:stCxn id="89" idx="2"/>
            <a:endCxn id="92" idx="0"/>
          </p:cNvCxnSpPr>
          <p:nvPr/>
        </p:nvCxnSpPr>
        <p:spPr bwMode="auto">
          <a:xfrm>
            <a:off x="4928609" y="3091213"/>
            <a:ext cx="710541" cy="40549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4" name="直接连接符 83"/>
          <p:cNvCxnSpPr>
            <a:stCxn id="90" idx="3"/>
          </p:cNvCxnSpPr>
          <p:nvPr/>
        </p:nvCxnSpPr>
        <p:spPr bwMode="auto">
          <a:xfrm>
            <a:off x="4188522" y="2859442"/>
            <a:ext cx="470087" cy="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85" name="文本框 84"/>
          <p:cNvSpPr txBox="1"/>
          <p:nvPr/>
        </p:nvSpPr>
        <p:spPr bwMode="auto">
          <a:xfrm>
            <a:off x="3438555" y="4866367"/>
            <a:ext cx="1239245"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公司总部</a:t>
            </a:r>
          </a:p>
        </p:txBody>
      </p:sp>
      <p:sp>
        <p:nvSpPr>
          <p:cNvPr id="86" name="文本框 85"/>
          <p:cNvSpPr txBox="1"/>
          <p:nvPr/>
        </p:nvSpPr>
        <p:spPr bwMode="auto">
          <a:xfrm>
            <a:off x="3618143" y="3121580"/>
            <a:ext cx="1187937"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FTP Server</a:t>
            </a:r>
          </a:p>
        </p:txBody>
      </p:sp>
      <p:sp>
        <p:nvSpPr>
          <p:cNvPr id="87" name="文本框 86"/>
          <p:cNvSpPr txBox="1"/>
          <p:nvPr/>
        </p:nvSpPr>
        <p:spPr bwMode="auto">
          <a:xfrm>
            <a:off x="8205508" y="4866367"/>
            <a:ext cx="1239245"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公司分部</a:t>
            </a:r>
          </a:p>
        </p:txBody>
      </p:sp>
      <p:pic>
        <p:nvPicPr>
          <p:cNvPr id="88" name="图片 8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75808" y="2643211"/>
            <a:ext cx="540000" cy="442800"/>
          </a:xfrm>
          <a:prstGeom prst="rect">
            <a:avLst/>
          </a:prstGeom>
        </p:spPr>
      </p:pic>
      <p:pic>
        <p:nvPicPr>
          <p:cNvPr id="89" name="图片 8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658609" y="2648413"/>
            <a:ext cx="540000" cy="442800"/>
          </a:xfrm>
          <a:prstGeom prst="rect">
            <a:avLst/>
          </a:prstGeom>
        </p:spPr>
      </p:pic>
      <p:pic>
        <p:nvPicPr>
          <p:cNvPr id="90" name="图片 89" descr="通用服务器-蓝.png"/>
          <p:cNvPicPr>
            <a:picLocks noChangeAspect="1"/>
          </p:cNvPicPr>
          <p:nvPr/>
        </p:nvPicPr>
        <p:blipFill>
          <a:blip r:embed="rId5" cstate="print"/>
          <a:stretch>
            <a:fillRect/>
          </a:stretch>
        </p:blipFill>
        <p:spPr>
          <a:xfrm>
            <a:off x="3648522" y="2638533"/>
            <a:ext cx="540000" cy="441818"/>
          </a:xfrm>
          <a:prstGeom prst="rect">
            <a:avLst/>
          </a:prstGeom>
        </p:spPr>
      </p:pic>
      <p:pic>
        <p:nvPicPr>
          <p:cNvPr id="91" name="图片 90" descr="internet-蓝.png"/>
          <p:cNvPicPr>
            <a:picLocks noChangeAspect="1"/>
          </p:cNvPicPr>
          <p:nvPr/>
        </p:nvPicPr>
        <p:blipFill>
          <a:blip r:embed="rId6" cstate="print"/>
          <a:stretch>
            <a:fillRect/>
          </a:stretch>
        </p:blipFill>
        <p:spPr>
          <a:xfrm>
            <a:off x="5771013" y="2458990"/>
            <a:ext cx="1252199" cy="635586"/>
          </a:xfrm>
          <a:prstGeom prst="rect">
            <a:avLst/>
          </a:prstGeom>
        </p:spPr>
      </p:pic>
      <p:pic>
        <p:nvPicPr>
          <p:cNvPr id="92" name="图片 91" descr="核心路由器.png"/>
          <p:cNvPicPr>
            <a:picLocks noChangeAspect="1"/>
          </p:cNvPicPr>
          <p:nvPr/>
        </p:nvPicPr>
        <p:blipFill>
          <a:blip r:embed="rId7" cstate="print"/>
          <a:stretch>
            <a:fillRect/>
          </a:stretch>
        </p:blipFill>
        <p:spPr>
          <a:xfrm>
            <a:off x="5319660" y="3496709"/>
            <a:ext cx="638980" cy="522802"/>
          </a:xfrm>
          <a:prstGeom prst="rect">
            <a:avLst/>
          </a:prstGeom>
        </p:spPr>
      </p:pic>
      <p:pic>
        <p:nvPicPr>
          <p:cNvPr id="93" name="图片 92" descr="行政部.png"/>
          <p:cNvPicPr>
            <a:picLocks noChangeAspect="1"/>
          </p:cNvPicPr>
          <p:nvPr/>
        </p:nvPicPr>
        <p:blipFill>
          <a:blip r:embed="rId8" cstate="print"/>
          <a:stretch>
            <a:fillRect/>
          </a:stretch>
        </p:blipFill>
        <p:spPr>
          <a:xfrm>
            <a:off x="9295172" y="3336172"/>
            <a:ext cx="540000" cy="441818"/>
          </a:xfrm>
          <a:prstGeom prst="rect">
            <a:avLst/>
          </a:prstGeom>
        </p:spPr>
      </p:pic>
      <p:pic>
        <p:nvPicPr>
          <p:cNvPr id="94" name="图片 93" descr="核心路由器.png"/>
          <p:cNvPicPr>
            <a:picLocks noChangeAspect="1"/>
          </p:cNvPicPr>
          <p:nvPr/>
        </p:nvPicPr>
        <p:blipFill>
          <a:blip r:embed="rId7" cstate="print"/>
          <a:stretch>
            <a:fillRect/>
          </a:stretch>
        </p:blipFill>
        <p:spPr>
          <a:xfrm>
            <a:off x="6909912" y="3481197"/>
            <a:ext cx="638980" cy="522802"/>
          </a:xfrm>
          <a:prstGeom prst="rect">
            <a:avLst/>
          </a:prstGeom>
        </p:spPr>
      </p:pic>
      <p:pic>
        <p:nvPicPr>
          <p:cNvPr id="95" name="图片 94" descr="电话.png"/>
          <p:cNvPicPr>
            <a:picLocks noChangeAspect="1"/>
          </p:cNvPicPr>
          <p:nvPr/>
        </p:nvPicPr>
        <p:blipFill>
          <a:blip r:embed="rId9" cstate="print"/>
          <a:stretch>
            <a:fillRect/>
          </a:stretch>
        </p:blipFill>
        <p:spPr>
          <a:xfrm>
            <a:off x="2574111" y="4121308"/>
            <a:ext cx="483542" cy="439200"/>
          </a:xfrm>
          <a:prstGeom prst="rect">
            <a:avLst/>
          </a:prstGeom>
        </p:spPr>
      </p:pic>
      <p:pic>
        <p:nvPicPr>
          <p:cNvPr id="96" name="图片 95" descr="多媒体软终端.png"/>
          <p:cNvPicPr>
            <a:picLocks noChangeAspect="1"/>
          </p:cNvPicPr>
          <p:nvPr/>
        </p:nvPicPr>
        <p:blipFill>
          <a:blip r:embed="rId10" cstate="print"/>
          <a:stretch>
            <a:fillRect/>
          </a:stretch>
        </p:blipFill>
        <p:spPr>
          <a:xfrm>
            <a:off x="2621752" y="4607025"/>
            <a:ext cx="540500" cy="414000"/>
          </a:xfrm>
          <a:prstGeom prst="rect">
            <a:avLst/>
          </a:prstGeom>
        </p:spPr>
      </p:pic>
      <p:pic>
        <p:nvPicPr>
          <p:cNvPr id="97" name="图片 9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132548" y="3549243"/>
            <a:ext cx="540000" cy="442800"/>
          </a:xfrm>
          <a:prstGeom prst="rect">
            <a:avLst/>
          </a:prstGeom>
        </p:spPr>
      </p:pic>
      <p:pic>
        <p:nvPicPr>
          <p:cNvPr id="98" name="图片 9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995904" y="3521198"/>
            <a:ext cx="540000" cy="442800"/>
          </a:xfrm>
          <a:prstGeom prst="rect">
            <a:avLst/>
          </a:prstGeom>
        </p:spPr>
      </p:pic>
      <p:pic>
        <p:nvPicPr>
          <p:cNvPr id="99" name="图片 9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81042" y="2691044"/>
            <a:ext cx="540000" cy="442800"/>
          </a:xfrm>
          <a:prstGeom prst="rect">
            <a:avLst/>
          </a:prstGeom>
        </p:spPr>
      </p:pic>
      <p:pic>
        <p:nvPicPr>
          <p:cNvPr id="100" name="图片 99" descr="行政部.png"/>
          <p:cNvPicPr>
            <a:picLocks noChangeAspect="1"/>
          </p:cNvPicPr>
          <p:nvPr/>
        </p:nvPicPr>
        <p:blipFill>
          <a:blip r:embed="rId8" cstate="print"/>
          <a:stretch>
            <a:fillRect/>
          </a:stretch>
        </p:blipFill>
        <p:spPr>
          <a:xfrm>
            <a:off x="2574111" y="3451600"/>
            <a:ext cx="540000" cy="441818"/>
          </a:xfrm>
          <a:prstGeom prst="rect">
            <a:avLst/>
          </a:prstGeom>
        </p:spPr>
      </p:pic>
      <p:pic>
        <p:nvPicPr>
          <p:cNvPr id="101" name="图片 100" descr="电话.png"/>
          <p:cNvPicPr>
            <a:picLocks noChangeAspect="1"/>
          </p:cNvPicPr>
          <p:nvPr/>
        </p:nvPicPr>
        <p:blipFill>
          <a:blip r:embed="rId9" cstate="print"/>
          <a:stretch>
            <a:fillRect/>
          </a:stretch>
        </p:blipFill>
        <p:spPr>
          <a:xfrm>
            <a:off x="9309271" y="3902789"/>
            <a:ext cx="483542" cy="439200"/>
          </a:xfrm>
          <a:prstGeom prst="rect">
            <a:avLst/>
          </a:prstGeom>
        </p:spPr>
      </p:pic>
      <p:pic>
        <p:nvPicPr>
          <p:cNvPr id="102" name="图片 101" descr="多媒体软终端.png"/>
          <p:cNvPicPr>
            <a:picLocks noChangeAspect="1"/>
          </p:cNvPicPr>
          <p:nvPr/>
        </p:nvPicPr>
        <p:blipFill>
          <a:blip r:embed="rId10" cstate="print"/>
          <a:stretch>
            <a:fillRect/>
          </a:stretch>
        </p:blipFill>
        <p:spPr>
          <a:xfrm>
            <a:off x="9295172" y="4512129"/>
            <a:ext cx="540500" cy="414000"/>
          </a:xfrm>
          <a:prstGeom prst="rect">
            <a:avLst/>
          </a:prstGeom>
        </p:spPr>
      </p:pic>
    </p:spTree>
    <p:extLst>
      <p:ext uri="{BB962C8B-B14F-4D97-AF65-F5344CB8AC3E}">
        <p14:creationId xmlns:p14="http://schemas.microsoft.com/office/powerpoint/2010/main" val="99966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直接连接符 71"/>
          <p:cNvCxnSpPr/>
          <p:nvPr/>
        </p:nvCxnSpPr>
        <p:spPr bwMode="auto">
          <a:xfrm flipH="1" flipV="1">
            <a:off x="5713289" y="3708425"/>
            <a:ext cx="1331972" cy="1098287"/>
          </a:xfrm>
          <a:prstGeom prst="line">
            <a:avLst/>
          </a:prstGeom>
          <a:solidFill>
            <a:schemeClr val="accent1"/>
          </a:solidFill>
          <a:ln w="28575" cap="flat" cmpd="sng" algn="ctr">
            <a:solidFill>
              <a:srgbClr val="C00000"/>
            </a:solidFill>
            <a:prstDash val="sysDot"/>
            <a:round/>
            <a:headEnd type="none" w="med" len="med"/>
            <a:tailEnd type="none" w="med" len="med"/>
          </a:ln>
          <a:effectLst/>
        </p:spPr>
      </p:cxnSp>
      <p:cxnSp>
        <p:nvCxnSpPr>
          <p:cNvPr id="68" name="直接连接符 67"/>
          <p:cNvCxnSpPr/>
          <p:nvPr/>
        </p:nvCxnSpPr>
        <p:spPr bwMode="auto">
          <a:xfrm flipH="1" flipV="1">
            <a:off x="4159328" y="2900928"/>
            <a:ext cx="654310" cy="1952604"/>
          </a:xfrm>
          <a:prstGeom prst="line">
            <a:avLst/>
          </a:prstGeom>
          <a:solidFill>
            <a:schemeClr val="accent1"/>
          </a:solidFill>
          <a:ln w="28575" cap="flat" cmpd="sng" algn="ctr">
            <a:solidFill>
              <a:srgbClr val="C00000"/>
            </a:solidFill>
            <a:prstDash val="sysDot"/>
            <a:round/>
            <a:headEnd type="none" w="med" len="med"/>
            <a:tailEnd type="none" w="med" len="med"/>
          </a:ln>
          <a:effectLst/>
        </p:spPr>
      </p:cxnSp>
      <p:sp>
        <p:nvSpPr>
          <p:cNvPr id="3" name="标题 2"/>
          <p:cNvSpPr>
            <a:spLocks noGrp="1"/>
          </p:cNvSpPr>
          <p:nvPr>
            <p:ph type="title"/>
          </p:nvPr>
        </p:nvSpPr>
        <p:spPr/>
        <p:txBody>
          <a:bodyPr/>
          <a:lstStyle/>
          <a:p>
            <a:r>
              <a:rPr lang="zh-CN" altLang="en-US"/>
              <a:t>报文分类配置实现</a:t>
            </a:r>
            <a:endParaRPr lang="zh-CN" altLang="en-US" dirty="0"/>
          </a:p>
        </p:txBody>
      </p:sp>
      <p:cxnSp>
        <p:nvCxnSpPr>
          <p:cNvPr id="7" name="直接连接符 6"/>
          <p:cNvCxnSpPr>
            <a:stCxn id="88" idx="3"/>
            <a:endCxn id="86" idx="1"/>
          </p:cNvCxnSpPr>
          <p:nvPr/>
        </p:nvCxnSpPr>
        <p:spPr bwMode="auto">
          <a:xfrm flipV="1">
            <a:off x="7445188" y="2825462"/>
            <a:ext cx="575385" cy="330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直接连接符 7"/>
          <p:cNvCxnSpPr>
            <a:stCxn id="71" idx="3"/>
          </p:cNvCxnSpPr>
          <p:nvPr/>
        </p:nvCxnSpPr>
        <p:spPr bwMode="auto">
          <a:xfrm>
            <a:off x="2991233" y="1965685"/>
            <a:ext cx="1130472" cy="72840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直接连接符 8"/>
          <p:cNvCxnSpPr>
            <a:endCxn id="75" idx="3"/>
          </p:cNvCxnSpPr>
          <p:nvPr/>
        </p:nvCxnSpPr>
        <p:spPr bwMode="auto">
          <a:xfrm flipH="1">
            <a:off x="2972150" y="2888940"/>
            <a:ext cx="1296821" cy="117554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73" idx="3"/>
          </p:cNvCxnSpPr>
          <p:nvPr/>
        </p:nvCxnSpPr>
        <p:spPr bwMode="auto">
          <a:xfrm flipV="1">
            <a:off x="2981380" y="2796818"/>
            <a:ext cx="1262677" cy="1392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直接连接符 10"/>
          <p:cNvCxnSpPr>
            <a:stCxn id="77" idx="0"/>
            <a:endCxn id="78" idx="2"/>
          </p:cNvCxnSpPr>
          <p:nvPr/>
        </p:nvCxnSpPr>
        <p:spPr bwMode="auto">
          <a:xfrm flipV="1">
            <a:off x="5667161" y="2258398"/>
            <a:ext cx="669219" cy="3177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a:stCxn id="88" idx="0"/>
            <a:endCxn id="78" idx="2"/>
          </p:cNvCxnSpPr>
          <p:nvPr/>
        </p:nvCxnSpPr>
        <p:spPr bwMode="auto">
          <a:xfrm flipH="1" flipV="1">
            <a:off x="6336380" y="2258398"/>
            <a:ext cx="789318" cy="30896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 name="直接连接符 13"/>
          <p:cNvCxnSpPr>
            <a:endCxn id="80" idx="1"/>
          </p:cNvCxnSpPr>
          <p:nvPr/>
        </p:nvCxnSpPr>
        <p:spPr bwMode="auto">
          <a:xfrm flipV="1">
            <a:off x="8098859" y="2026193"/>
            <a:ext cx="1097610" cy="8465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直接连接符 14"/>
          <p:cNvCxnSpPr>
            <a:endCxn id="81" idx="1"/>
          </p:cNvCxnSpPr>
          <p:nvPr/>
        </p:nvCxnSpPr>
        <p:spPr bwMode="auto">
          <a:xfrm flipV="1">
            <a:off x="8250648" y="2612696"/>
            <a:ext cx="936417" cy="18412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6" name="直接连接符 15"/>
          <p:cNvCxnSpPr>
            <a:endCxn id="82" idx="1"/>
          </p:cNvCxnSpPr>
          <p:nvPr/>
        </p:nvCxnSpPr>
        <p:spPr bwMode="auto">
          <a:xfrm>
            <a:off x="8341908" y="2878229"/>
            <a:ext cx="845157" cy="31917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 name="直接连接符 17"/>
          <p:cNvCxnSpPr>
            <a:stCxn id="74" idx="3"/>
          </p:cNvCxnSpPr>
          <p:nvPr/>
        </p:nvCxnSpPr>
        <p:spPr bwMode="auto">
          <a:xfrm flipV="1">
            <a:off x="2966122" y="2796820"/>
            <a:ext cx="1315994" cy="71253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 name="直接连接符 18"/>
          <p:cNvCxnSpPr>
            <a:endCxn id="83" idx="1"/>
          </p:cNvCxnSpPr>
          <p:nvPr/>
        </p:nvCxnSpPr>
        <p:spPr bwMode="auto">
          <a:xfrm>
            <a:off x="8175792" y="2776054"/>
            <a:ext cx="1020177" cy="104816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5" name="文本框 24"/>
          <p:cNvSpPr txBox="1"/>
          <p:nvPr/>
        </p:nvSpPr>
        <p:spPr bwMode="auto">
          <a:xfrm>
            <a:off x="2049238" y="2132857"/>
            <a:ext cx="1490478" cy="48566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Manager</a:t>
            </a:r>
          </a:p>
          <a:p>
            <a:pPr algn="ctr" defTabSz="1001649" eaLnBrk="0" hangingPunct="0"/>
            <a:r>
              <a:rPr lang="en-US" altLang="zh-CN" sz="1100" b="1" dirty="0">
                <a:solidFill>
                  <a:srgbClr val="000000"/>
                </a:solidFill>
                <a:latin typeface="+mn-ea"/>
                <a:ea typeface="+mn-ea"/>
                <a:cs typeface="Arial" pitchFamily="34" charset="0"/>
              </a:rPr>
              <a:t>(3333-3333-3333)</a:t>
            </a:r>
            <a:endParaRPr lang="zh-CN" altLang="en-US" sz="1100" b="1" dirty="0">
              <a:solidFill>
                <a:srgbClr val="000000"/>
              </a:solidFill>
              <a:latin typeface="+mn-ea"/>
              <a:ea typeface="+mn-ea"/>
              <a:cs typeface="Arial" pitchFamily="34" charset="0"/>
            </a:endParaRPr>
          </a:p>
        </p:txBody>
      </p:sp>
      <p:sp>
        <p:nvSpPr>
          <p:cNvPr id="26" name="文本框 25"/>
          <p:cNvSpPr txBox="1"/>
          <p:nvPr/>
        </p:nvSpPr>
        <p:spPr bwMode="auto">
          <a:xfrm>
            <a:off x="2243573" y="2996952"/>
            <a:ext cx="97043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mn-lt"/>
                <a:ea typeface="+mn-ea"/>
                <a:cs typeface="Arial" pitchFamily="34" charset="0"/>
              </a:rPr>
              <a:t>财务部</a:t>
            </a:r>
          </a:p>
        </p:txBody>
      </p:sp>
      <p:cxnSp>
        <p:nvCxnSpPr>
          <p:cNvPr id="29" name="直接连接符 28"/>
          <p:cNvCxnSpPr>
            <a:stCxn id="76" idx="3"/>
            <a:endCxn id="77" idx="1"/>
          </p:cNvCxnSpPr>
          <p:nvPr/>
        </p:nvCxnSpPr>
        <p:spPr bwMode="auto">
          <a:xfrm>
            <a:off x="4542000" y="2818772"/>
            <a:ext cx="805671" cy="1872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2" name="直接连接符 31"/>
          <p:cNvCxnSpPr>
            <a:stCxn id="87" idx="3"/>
            <a:endCxn id="79" idx="1"/>
          </p:cNvCxnSpPr>
          <p:nvPr/>
        </p:nvCxnSpPr>
        <p:spPr bwMode="auto">
          <a:xfrm>
            <a:off x="5946751" y="3782567"/>
            <a:ext cx="508215" cy="1093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H="1">
            <a:off x="5561703" y="2817299"/>
            <a:ext cx="0" cy="955603"/>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0" name="文本框 59"/>
          <p:cNvSpPr txBox="1"/>
          <p:nvPr/>
        </p:nvSpPr>
        <p:spPr bwMode="auto">
          <a:xfrm>
            <a:off x="6763432" y="3614706"/>
            <a:ext cx="1024757"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FTP Server</a:t>
            </a:r>
          </a:p>
        </p:txBody>
      </p:sp>
      <p:sp>
        <p:nvSpPr>
          <p:cNvPr id="84" name="文本框 83"/>
          <p:cNvSpPr txBox="1"/>
          <p:nvPr/>
        </p:nvSpPr>
        <p:spPr bwMode="auto">
          <a:xfrm>
            <a:off x="4305470" y="3085926"/>
            <a:ext cx="63106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SWA</a:t>
            </a:r>
          </a:p>
        </p:txBody>
      </p:sp>
      <p:sp>
        <p:nvSpPr>
          <p:cNvPr id="85" name="文本框 84"/>
          <p:cNvSpPr txBox="1"/>
          <p:nvPr/>
        </p:nvSpPr>
        <p:spPr bwMode="auto">
          <a:xfrm>
            <a:off x="4871063" y="3591784"/>
            <a:ext cx="62190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SWB</a:t>
            </a:r>
          </a:p>
        </p:txBody>
      </p:sp>
      <p:sp>
        <p:nvSpPr>
          <p:cNvPr id="90" name="矩形 89"/>
          <p:cNvSpPr/>
          <p:nvPr/>
        </p:nvSpPr>
        <p:spPr bwMode="auto">
          <a:xfrm rot="20104567">
            <a:off x="3064730" y="3020835"/>
            <a:ext cx="908391" cy="221034"/>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sz="1100" b="1" dirty="0">
                <a:solidFill>
                  <a:srgbClr val="000000"/>
                </a:solidFill>
                <a:latin typeface="+mn-ea"/>
                <a:ea typeface="+mn-ea"/>
                <a:cs typeface="Arial" pitchFamily="34" charset="0"/>
              </a:rPr>
              <a:t>802.1p=3</a:t>
            </a:r>
            <a:endParaRPr lang="zh-CN" altLang="en-US" sz="1100" b="1" dirty="0">
              <a:solidFill>
                <a:srgbClr val="000000"/>
              </a:solidFill>
              <a:latin typeface="+mn-ea"/>
              <a:ea typeface="+mn-ea"/>
              <a:cs typeface="Arial" pitchFamily="34" charset="0"/>
            </a:endParaRPr>
          </a:p>
        </p:txBody>
      </p:sp>
      <p:sp>
        <p:nvSpPr>
          <p:cNvPr id="91" name="矩形 90"/>
          <p:cNvSpPr/>
          <p:nvPr/>
        </p:nvSpPr>
        <p:spPr bwMode="auto">
          <a:xfrm rot="19366224">
            <a:off x="3037101" y="3423235"/>
            <a:ext cx="941473" cy="238432"/>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sz="1100" b="1" dirty="0">
                <a:solidFill>
                  <a:srgbClr val="000000"/>
                </a:solidFill>
                <a:latin typeface="+mn-ea"/>
                <a:ea typeface="+mn-ea"/>
                <a:cs typeface="Arial" pitchFamily="34" charset="0"/>
              </a:rPr>
              <a:t>802.1p=2</a:t>
            </a:r>
            <a:endParaRPr lang="zh-CN" altLang="en-US" sz="1100" b="1" dirty="0">
              <a:solidFill>
                <a:srgbClr val="000000"/>
              </a:solidFill>
              <a:latin typeface="+mn-ea"/>
              <a:ea typeface="+mn-ea"/>
              <a:cs typeface="Arial" pitchFamily="34" charset="0"/>
            </a:endParaRPr>
          </a:p>
        </p:txBody>
      </p:sp>
      <p:sp>
        <p:nvSpPr>
          <p:cNvPr id="64" name="文本框 63"/>
          <p:cNvSpPr txBox="1"/>
          <p:nvPr/>
        </p:nvSpPr>
        <p:spPr bwMode="auto">
          <a:xfrm>
            <a:off x="3719736" y="2327334"/>
            <a:ext cx="1324284"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C00000"/>
                </a:solidFill>
                <a:latin typeface="+mn-ea"/>
                <a:ea typeface="+mn-ea"/>
                <a:cs typeface="Arial" pitchFamily="34" charset="0"/>
              </a:rPr>
              <a:t>DS</a:t>
            </a:r>
            <a:r>
              <a:rPr lang="zh-CN" altLang="en-US" sz="1400" b="1" dirty="0">
                <a:solidFill>
                  <a:srgbClr val="C00000"/>
                </a:solidFill>
                <a:latin typeface="+mn-ea"/>
                <a:ea typeface="+mn-ea"/>
                <a:cs typeface="Arial" pitchFamily="34" charset="0"/>
              </a:rPr>
              <a:t>边界节点</a:t>
            </a:r>
          </a:p>
        </p:txBody>
      </p:sp>
      <p:sp>
        <p:nvSpPr>
          <p:cNvPr id="65" name="文本框 64"/>
          <p:cNvSpPr txBox="1"/>
          <p:nvPr/>
        </p:nvSpPr>
        <p:spPr bwMode="auto">
          <a:xfrm>
            <a:off x="4817826" y="2312876"/>
            <a:ext cx="1324284"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C00000"/>
                </a:solidFill>
                <a:latin typeface="+mn-ea"/>
                <a:ea typeface="+mn-ea"/>
                <a:cs typeface="Arial" pitchFamily="34" charset="0"/>
              </a:rPr>
              <a:t>DS</a:t>
            </a:r>
            <a:r>
              <a:rPr lang="zh-CN" altLang="en-US" sz="1400" b="1" dirty="0">
                <a:solidFill>
                  <a:srgbClr val="C00000"/>
                </a:solidFill>
                <a:latin typeface="+mn-ea"/>
                <a:ea typeface="+mn-ea"/>
                <a:cs typeface="Arial" pitchFamily="34" charset="0"/>
              </a:rPr>
              <a:t>节点</a:t>
            </a:r>
          </a:p>
        </p:txBody>
      </p:sp>
      <p:sp>
        <p:nvSpPr>
          <p:cNvPr id="66" name="文本框 65"/>
          <p:cNvSpPr txBox="1"/>
          <p:nvPr/>
        </p:nvSpPr>
        <p:spPr bwMode="auto">
          <a:xfrm>
            <a:off x="5393537" y="3262537"/>
            <a:ext cx="1324284"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C00000"/>
                </a:solidFill>
                <a:latin typeface="+mn-lt"/>
                <a:ea typeface="+mn-ea"/>
                <a:cs typeface="Arial" pitchFamily="34" charset="0"/>
              </a:rPr>
              <a:t>DS</a:t>
            </a:r>
            <a:r>
              <a:rPr lang="zh-CN" altLang="en-US" sz="1400" b="1" dirty="0">
                <a:solidFill>
                  <a:srgbClr val="C00000"/>
                </a:solidFill>
                <a:latin typeface="+mn-lt"/>
                <a:ea typeface="+mn-ea"/>
                <a:cs typeface="Arial" pitchFamily="34" charset="0"/>
              </a:rPr>
              <a:t>边界节点</a:t>
            </a:r>
          </a:p>
        </p:txBody>
      </p:sp>
      <p:sp>
        <p:nvSpPr>
          <p:cNvPr id="67" name="文本框 66"/>
          <p:cNvSpPr txBox="1"/>
          <p:nvPr/>
        </p:nvSpPr>
        <p:spPr bwMode="auto">
          <a:xfrm>
            <a:off x="4825409" y="2780928"/>
            <a:ext cx="5572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RTA</a:t>
            </a:r>
          </a:p>
        </p:txBody>
      </p:sp>
      <p:sp>
        <p:nvSpPr>
          <p:cNvPr id="69" name="AutoShape 17"/>
          <p:cNvSpPr>
            <a:spLocks noChangeArrowheads="1"/>
          </p:cNvSpPr>
          <p:nvPr/>
        </p:nvSpPr>
        <p:spPr bwMode="auto">
          <a:xfrm>
            <a:off x="1906878" y="4493441"/>
            <a:ext cx="3993877" cy="1107996"/>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200" b="1" dirty="0">
                <a:latin typeface="+mn-ea"/>
                <a:ea typeface="+mn-ea"/>
                <a:cs typeface="Courier New" panose="02070309020205020404" pitchFamily="49" charset="0"/>
              </a:rPr>
              <a:t>traffic classifier manager</a:t>
            </a:r>
          </a:p>
          <a:p>
            <a:r>
              <a:rPr lang="en-US" altLang="zh-CN" sz="1200" b="1" dirty="0">
                <a:latin typeface="+mn-ea"/>
                <a:ea typeface="+mn-ea"/>
                <a:cs typeface="Courier New" panose="02070309020205020404" pitchFamily="49" charset="0"/>
              </a:rPr>
              <a:t> if-match source-mac 3333-3333-3333</a:t>
            </a:r>
          </a:p>
          <a:p>
            <a:r>
              <a:rPr lang="en-US" altLang="zh-CN" sz="1200" b="1" dirty="0">
                <a:latin typeface="+mn-ea"/>
                <a:ea typeface="+mn-ea"/>
                <a:cs typeface="Courier New" panose="02070309020205020404" pitchFamily="49" charset="0"/>
              </a:rPr>
              <a:t>traffic classifier voice</a:t>
            </a:r>
          </a:p>
          <a:p>
            <a:r>
              <a:rPr lang="en-US" altLang="zh-CN" sz="1200" b="1" dirty="0">
                <a:latin typeface="+mn-ea"/>
                <a:ea typeface="+mn-ea"/>
                <a:cs typeface="Courier New" panose="02070309020205020404" pitchFamily="49" charset="0"/>
              </a:rPr>
              <a:t> if-match 8021p 3</a:t>
            </a:r>
          </a:p>
          <a:p>
            <a:r>
              <a:rPr lang="en-US" altLang="zh-CN" sz="1200" b="1" dirty="0">
                <a:latin typeface="+mn-ea"/>
                <a:ea typeface="+mn-ea"/>
                <a:cs typeface="Courier New" panose="02070309020205020404" pitchFamily="49" charset="0"/>
              </a:rPr>
              <a:t>traffic classifier video</a:t>
            </a:r>
          </a:p>
          <a:p>
            <a:r>
              <a:rPr lang="en-US" altLang="zh-CN" sz="1200" b="1" dirty="0">
                <a:latin typeface="+mn-ea"/>
                <a:ea typeface="+mn-ea"/>
                <a:cs typeface="Courier New" panose="02070309020205020404" pitchFamily="49" charset="0"/>
              </a:rPr>
              <a:t> if-match 8021p 2</a:t>
            </a:r>
            <a:endParaRPr lang="zh-CN" altLang="en-US" sz="1200" b="1" dirty="0">
              <a:solidFill>
                <a:srgbClr val="0066FF"/>
              </a:solidFill>
              <a:latin typeface="+mn-ea"/>
              <a:ea typeface="+mn-ea"/>
            </a:endParaRPr>
          </a:p>
        </p:txBody>
      </p:sp>
      <p:sp>
        <p:nvSpPr>
          <p:cNvPr id="70" name="AutoShape 17"/>
          <p:cNvSpPr>
            <a:spLocks noChangeArrowheads="1"/>
          </p:cNvSpPr>
          <p:nvPr/>
        </p:nvSpPr>
        <p:spPr bwMode="auto">
          <a:xfrm>
            <a:off x="6132004" y="4500989"/>
            <a:ext cx="3934446" cy="738664"/>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200" b="1" dirty="0" err="1">
                <a:latin typeface="+mn-ea"/>
                <a:ea typeface="+mn-ea"/>
                <a:cs typeface="Courier New" panose="02070309020205020404" pitchFamily="49" charset="0"/>
              </a:rPr>
              <a:t>acl</a:t>
            </a:r>
            <a:r>
              <a:rPr lang="en-US" altLang="zh-CN" sz="1200" b="1" dirty="0">
                <a:latin typeface="+mn-ea"/>
                <a:ea typeface="+mn-ea"/>
                <a:cs typeface="Courier New" panose="02070309020205020404" pitchFamily="49" charset="0"/>
              </a:rPr>
              <a:t> 3000</a:t>
            </a:r>
          </a:p>
          <a:p>
            <a:r>
              <a:rPr lang="en-US" altLang="zh-CN" sz="1200" b="1" dirty="0">
                <a:latin typeface="+mn-ea"/>
                <a:ea typeface="+mn-ea"/>
                <a:cs typeface="Courier New" panose="02070309020205020404" pitchFamily="49" charset="0"/>
              </a:rPr>
              <a:t> rule permit </a:t>
            </a:r>
            <a:r>
              <a:rPr lang="en-US" altLang="zh-CN" sz="1200" b="1" dirty="0" err="1">
                <a:latin typeface="+mn-ea"/>
                <a:ea typeface="+mn-ea"/>
                <a:cs typeface="Courier New" panose="02070309020205020404" pitchFamily="49" charset="0"/>
              </a:rPr>
              <a:t>tcp</a:t>
            </a:r>
            <a:r>
              <a:rPr lang="en-US" altLang="zh-CN" sz="1200" b="1" dirty="0">
                <a:latin typeface="+mn-ea"/>
                <a:ea typeface="+mn-ea"/>
                <a:cs typeface="Courier New" panose="02070309020205020404" pitchFamily="49" charset="0"/>
              </a:rPr>
              <a:t> source-port </a:t>
            </a:r>
            <a:r>
              <a:rPr lang="en-US" altLang="zh-CN" sz="1200" b="1" dirty="0" err="1">
                <a:latin typeface="+mn-ea"/>
                <a:ea typeface="+mn-ea"/>
                <a:cs typeface="Courier New" panose="02070309020205020404" pitchFamily="49" charset="0"/>
              </a:rPr>
              <a:t>eq</a:t>
            </a:r>
            <a:r>
              <a:rPr lang="en-US" altLang="zh-CN" sz="1200" b="1" dirty="0">
                <a:latin typeface="+mn-ea"/>
                <a:ea typeface="+mn-ea"/>
                <a:cs typeface="Courier New" panose="02070309020205020404" pitchFamily="49" charset="0"/>
              </a:rPr>
              <a:t> 20</a:t>
            </a:r>
          </a:p>
          <a:p>
            <a:r>
              <a:rPr lang="en-US" altLang="zh-CN" sz="1200" b="1" dirty="0">
                <a:latin typeface="+mn-ea"/>
                <a:ea typeface="+mn-ea"/>
                <a:cs typeface="Courier New" panose="02070309020205020404" pitchFamily="49" charset="0"/>
              </a:rPr>
              <a:t>traffic classifier ftp </a:t>
            </a:r>
          </a:p>
          <a:p>
            <a:r>
              <a:rPr lang="en-US" altLang="zh-CN" sz="1200" b="1" dirty="0">
                <a:latin typeface="+mn-ea"/>
                <a:ea typeface="+mn-ea"/>
                <a:cs typeface="Courier New" panose="02070309020205020404" pitchFamily="49" charset="0"/>
              </a:rPr>
              <a:t> if-match </a:t>
            </a:r>
            <a:r>
              <a:rPr lang="en-US" altLang="zh-CN" sz="1200" b="1" dirty="0" err="1">
                <a:latin typeface="+mn-ea"/>
                <a:ea typeface="+mn-ea"/>
                <a:cs typeface="Courier New" panose="02070309020205020404" pitchFamily="49" charset="0"/>
              </a:rPr>
              <a:t>acl</a:t>
            </a:r>
            <a:r>
              <a:rPr lang="en-US" altLang="zh-CN" sz="1200" b="1" dirty="0">
                <a:latin typeface="+mn-ea"/>
                <a:ea typeface="+mn-ea"/>
                <a:cs typeface="Courier New" panose="02070309020205020404" pitchFamily="49" charset="0"/>
              </a:rPr>
              <a:t> 3000</a:t>
            </a:r>
            <a:endParaRPr lang="zh-CN" altLang="en-US" sz="1200" b="1" dirty="0">
              <a:latin typeface="+mn-ea"/>
              <a:ea typeface="+mn-ea"/>
            </a:endParaRPr>
          </a:p>
        </p:txBody>
      </p:sp>
      <p:pic>
        <p:nvPicPr>
          <p:cNvPr id="71" name="图片 7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51233" y="1744285"/>
            <a:ext cx="540000" cy="442800"/>
          </a:xfrm>
          <a:prstGeom prst="rect">
            <a:avLst/>
          </a:prstGeom>
        </p:spPr>
      </p:pic>
      <p:pic>
        <p:nvPicPr>
          <p:cNvPr id="73" name="图片 72" descr="行政部.png"/>
          <p:cNvPicPr>
            <a:picLocks noChangeAspect="1"/>
          </p:cNvPicPr>
          <p:nvPr/>
        </p:nvPicPr>
        <p:blipFill>
          <a:blip r:embed="rId4" cstate="print"/>
          <a:stretch>
            <a:fillRect/>
          </a:stretch>
        </p:blipFill>
        <p:spPr>
          <a:xfrm>
            <a:off x="2441380" y="2589834"/>
            <a:ext cx="540000" cy="441818"/>
          </a:xfrm>
          <a:prstGeom prst="rect">
            <a:avLst/>
          </a:prstGeom>
        </p:spPr>
      </p:pic>
      <p:pic>
        <p:nvPicPr>
          <p:cNvPr id="74" name="图片 73" descr="电话.png"/>
          <p:cNvPicPr>
            <a:picLocks noChangeAspect="1"/>
          </p:cNvPicPr>
          <p:nvPr/>
        </p:nvPicPr>
        <p:blipFill>
          <a:blip r:embed="rId5" cstate="print"/>
          <a:stretch>
            <a:fillRect/>
          </a:stretch>
        </p:blipFill>
        <p:spPr>
          <a:xfrm>
            <a:off x="2482580" y="3289750"/>
            <a:ext cx="483542" cy="439200"/>
          </a:xfrm>
          <a:prstGeom prst="rect">
            <a:avLst/>
          </a:prstGeom>
        </p:spPr>
      </p:pic>
      <p:pic>
        <p:nvPicPr>
          <p:cNvPr id="75" name="图片 74" descr="多媒体软终端.png"/>
          <p:cNvPicPr>
            <a:picLocks noChangeAspect="1"/>
          </p:cNvPicPr>
          <p:nvPr/>
        </p:nvPicPr>
        <p:blipFill>
          <a:blip r:embed="rId6" cstate="print"/>
          <a:stretch>
            <a:fillRect/>
          </a:stretch>
        </p:blipFill>
        <p:spPr>
          <a:xfrm>
            <a:off x="2431650" y="3857482"/>
            <a:ext cx="540500" cy="414000"/>
          </a:xfrm>
          <a:prstGeom prst="rect">
            <a:avLst/>
          </a:prstGeom>
        </p:spPr>
      </p:pic>
      <p:pic>
        <p:nvPicPr>
          <p:cNvPr id="76" name="图片 75"/>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4002000" y="2597372"/>
            <a:ext cx="540000" cy="442800"/>
          </a:xfrm>
          <a:prstGeom prst="rect">
            <a:avLst/>
          </a:prstGeom>
        </p:spPr>
      </p:pic>
      <p:pic>
        <p:nvPicPr>
          <p:cNvPr id="77" name="图片 76" descr="核心路由器.png"/>
          <p:cNvPicPr>
            <a:picLocks noChangeAspect="1"/>
          </p:cNvPicPr>
          <p:nvPr/>
        </p:nvPicPr>
        <p:blipFill>
          <a:blip r:embed="rId8" cstate="print"/>
          <a:stretch>
            <a:fillRect/>
          </a:stretch>
        </p:blipFill>
        <p:spPr>
          <a:xfrm>
            <a:off x="5347671" y="2576098"/>
            <a:ext cx="638980" cy="522802"/>
          </a:xfrm>
          <a:prstGeom prst="rect">
            <a:avLst/>
          </a:prstGeom>
        </p:spPr>
      </p:pic>
      <p:pic>
        <p:nvPicPr>
          <p:cNvPr id="78" name="图片 77" descr="internet-蓝.png"/>
          <p:cNvPicPr>
            <a:picLocks noChangeAspect="1"/>
          </p:cNvPicPr>
          <p:nvPr/>
        </p:nvPicPr>
        <p:blipFill>
          <a:blip r:embed="rId9" cstate="print"/>
          <a:stretch>
            <a:fillRect/>
          </a:stretch>
        </p:blipFill>
        <p:spPr>
          <a:xfrm>
            <a:off x="5710280" y="1622812"/>
            <a:ext cx="1252199" cy="635586"/>
          </a:xfrm>
          <a:prstGeom prst="rect">
            <a:avLst/>
          </a:prstGeom>
        </p:spPr>
      </p:pic>
      <p:pic>
        <p:nvPicPr>
          <p:cNvPr id="79" name="图片 78" descr="通用服务器-蓝.png"/>
          <p:cNvPicPr>
            <a:picLocks noChangeAspect="1"/>
          </p:cNvPicPr>
          <p:nvPr/>
        </p:nvPicPr>
        <p:blipFill>
          <a:blip r:embed="rId10" cstate="print"/>
          <a:stretch>
            <a:fillRect/>
          </a:stretch>
        </p:blipFill>
        <p:spPr>
          <a:xfrm>
            <a:off x="6454966" y="3572597"/>
            <a:ext cx="540000" cy="441818"/>
          </a:xfrm>
          <a:prstGeom prst="rect">
            <a:avLst/>
          </a:prstGeom>
        </p:spPr>
      </p:pic>
      <p:pic>
        <p:nvPicPr>
          <p:cNvPr id="80" name="图片 7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96469" y="1804793"/>
            <a:ext cx="540000" cy="442800"/>
          </a:xfrm>
          <a:prstGeom prst="rect">
            <a:avLst/>
          </a:prstGeom>
        </p:spPr>
      </p:pic>
      <p:pic>
        <p:nvPicPr>
          <p:cNvPr id="81" name="图片 80" descr="行政部.png"/>
          <p:cNvPicPr>
            <a:picLocks noChangeAspect="1"/>
          </p:cNvPicPr>
          <p:nvPr/>
        </p:nvPicPr>
        <p:blipFill>
          <a:blip r:embed="rId4" cstate="print"/>
          <a:stretch>
            <a:fillRect/>
          </a:stretch>
        </p:blipFill>
        <p:spPr>
          <a:xfrm>
            <a:off x="9187065" y="2391787"/>
            <a:ext cx="540000" cy="441818"/>
          </a:xfrm>
          <a:prstGeom prst="rect">
            <a:avLst/>
          </a:prstGeom>
        </p:spPr>
      </p:pic>
      <p:pic>
        <p:nvPicPr>
          <p:cNvPr id="82" name="图片 81" descr="电话.png"/>
          <p:cNvPicPr>
            <a:picLocks noChangeAspect="1"/>
          </p:cNvPicPr>
          <p:nvPr/>
        </p:nvPicPr>
        <p:blipFill>
          <a:blip r:embed="rId5" cstate="print"/>
          <a:stretch>
            <a:fillRect/>
          </a:stretch>
        </p:blipFill>
        <p:spPr>
          <a:xfrm>
            <a:off x="9187065" y="2977799"/>
            <a:ext cx="483542" cy="439200"/>
          </a:xfrm>
          <a:prstGeom prst="rect">
            <a:avLst/>
          </a:prstGeom>
        </p:spPr>
      </p:pic>
      <p:pic>
        <p:nvPicPr>
          <p:cNvPr id="83" name="图片 82" descr="多媒体软终端.png"/>
          <p:cNvPicPr>
            <a:picLocks noChangeAspect="1"/>
          </p:cNvPicPr>
          <p:nvPr/>
        </p:nvPicPr>
        <p:blipFill>
          <a:blip r:embed="rId6" cstate="print"/>
          <a:stretch>
            <a:fillRect/>
          </a:stretch>
        </p:blipFill>
        <p:spPr>
          <a:xfrm>
            <a:off x="9195969" y="3617214"/>
            <a:ext cx="540500" cy="414000"/>
          </a:xfrm>
          <a:prstGeom prst="rect">
            <a:avLst/>
          </a:prstGeom>
        </p:spPr>
      </p:pic>
      <p:pic>
        <p:nvPicPr>
          <p:cNvPr id="86" name="图片 85"/>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8020573" y="2604062"/>
            <a:ext cx="540000" cy="442800"/>
          </a:xfrm>
          <a:prstGeom prst="rect">
            <a:avLst/>
          </a:prstGeom>
        </p:spPr>
      </p:pic>
      <p:pic>
        <p:nvPicPr>
          <p:cNvPr id="87" name="图片 8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5406751" y="3561167"/>
            <a:ext cx="540000" cy="442800"/>
          </a:xfrm>
          <a:prstGeom prst="rect">
            <a:avLst/>
          </a:prstGeom>
        </p:spPr>
      </p:pic>
      <p:pic>
        <p:nvPicPr>
          <p:cNvPr id="88" name="图片 87" descr="核心路由器.png"/>
          <p:cNvPicPr>
            <a:picLocks noChangeAspect="1"/>
          </p:cNvPicPr>
          <p:nvPr/>
        </p:nvPicPr>
        <p:blipFill>
          <a:blip r:embed="rId8" cstate="print"/>
          <a:stretch>
            <a:fillRect/>
          </a:stretch>
        </p:blipFill>
        <p:spPr>
          <a:xfrm>
            <a:off x="6806208" y="2567367"/>
            <a:ext cx="638980" cy="522802"/>
          </a:xfrm>
          <a:prstGeom prst="rect">
            <a:avLst/>
          </a:prstGeom>
        </p:spPr>
      </p:pic>
    </p:spTree>
    <p:extLst>
      <p:ext uri="{BB962C8B-B14F-4D97-AF65-F5344CB8AC3E}">
        <p14:creationId xmlns:p14="http://schemas.microsoft.com/office/powerpoint/2010/main" val="3309028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a:solidFill>
                  <a:schemeClr val="bg1">
                    <a:lumMod val="50000"/>
                  </a:schemeClr>
                </a:solidFill>
              </a:rPr>
              <a:t>报文分类的过程</a:t>
            </a:r>
            <a:endParaRPr lang="en-US" altLang="zh-CN">
              <a:solidFill>
                <a:schemeClr val="bg1">
                  <a:lumMod val="50000"/>
                </a:schemeClr>
              </a:solidFill>
            </a:endParaRPr>
          </a:p>
          <a:p>
            <a:r>
              <a:rPr lang="zh-CN" altLang="en-US">
                <a:solidFill>
                  <a:schemeClr val="bg1">
                    <a:lumMod val="50000"/>
                  </a:schemeClr>
                </a:solidFill>
              </a:rPr>
              <a:t>报文分类的配置实现</a:t>
            </a:r>
            <a:endParaRPr lang="en-US" altLang="zh-CN">
              <a:solidFill>
                <a:schemeClr val="bg1">
                  <a:lumMod val="50000"/>
                </a:schemeClr>
              </a:solidFill>
            </a:endParaRPr>
          </a:p>
          <a:p>
            <a:r>
              <a:rPr lang="zh-CN" altLang="en-US" b="1"/>
              <a:t>报文标记的过程</a:t>
            </a:r>
            <a:endParaRPr lang="en-US" altLang="zh-CN" b="1"/>
          </a:p>
          <a:p>
            <a:r>
              <a:rPr lang="zh-CN" altLang="en-US">
                <a:solidFill>
                  <a:schemeClr val="bg1">
                    <a:lumMod val="50000"/>
                  </a:schemeClr>
                </a:solidFill>
              </a:rPr>
              <a:t>报文标记的配置实现</a:t>
            </a:r>
            <a:endParaRPr lang="en-US" altLang="zh-CN">
              <a:solidFill>
                <a:schemeClr val="bg1">
                  <a:lumMod val="50000"/>
                </a:schemeClr>
              </a:solidFill>
            </a:endParaRPr>
          </a:p>
          <a:p>
            <a:endParaRPr lang="zh-CN" altLang="en-US" dirty="0"/>
          </a:p>
        </p:txBody>
      </p:sp>
    </p:spTree>
    <p:extLst>
      <p:ext uri="{BB962C8B-B14F-4D97-AF65-F5344CB8AC3E}">
        <p14:creationId xmlns:p14="http://schemas.microsoft.com/office/powerpoint/2010/main" val="3964325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报文标记的过程 </a:t>
            </a:r>
            <a:endParaRPr lang="zh-CN" altLang="en-US" dirty="0"/>
          </a:p>
        </p:txBody>
      </p:sp>
      <p:cxnSp>
        <p:nvCxnSpPr>
          <p:cNvPr id="6" name="直接连接符 5"/>
          <p:cNvCxnSpPr>
            <a:stCxn id="103" idx="3"/>
            <a:endCxn id="100" idx="1"/>
          </p:cNvCxnSpPr>
          <p:nvPr/>
        </p:nvCxnSpPr>
        <p:spPr bwMode="auto">
          <a:xfrm flipV="1">
            <a:off x="7551129" y="2633814"/>
            <a:ext cx="660522" cy="2347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直接连接符 6"/>
          <p:cNvCxnSpPr>
            <a:stCxn id="80" idx="3"/>
          </p:cNvCxnSpPr>
          <p:nvPr/>
        </p:nvCxnSpPr>
        <p:spPr bwMode="auto">
          <a:xfrm>
            <a:off x="3140855" y="1659958"/>
            <a:ext cx="1171895" cy="84270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直接连接符 7"/>
          <p:cNvCxnSpPr>
            <a:endCxn id="86" idx="3"/>
          </p:cNvCxnSpPr>
          <p:nvPr/>
        </p:nvCxnSpPr>
        <p:spPr bwMode="auto">
          <a:xfrm flipH="1">
            <a:off x="3107111" y="2633814"/>
            <a:ext cx="1352908" cy="127793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直接连接符 8"/>
          <p:cNvCxnSpPr>
            <a:stCxn id="81" idx="3"/>
          </p:cNvCxnSpPr>
          <p:nvPr/>
        </p:nvCxnSpPr>
        <p:spPr bwMode="auto">
          <a:xfrm>
            <a:off x="3107111" y="2569678"/>
            <a:ext cx="1327991" cy="3571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88" idx="0"/>
            <a:endCxn id="89" idx="2"/>
          </p:cNvCxnSpPr>
          <p:nvPr/>
        </p:nvCxnSpPr>
        <p:spPr bwMode="auto">
          <a:xfrm flipV="1">
            <a:off x="5853103" y="1998335"/>
            <a:ext cx="620863" cy="37815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直接连接符 10"/>
          <p:cNvCxnSpPr>
            <a:stCxn id="103" idx="0"/>
            <a:endCxn id="89" idx="2"/>
          </p:cNvCxnSpPr>
          <p:nvPr/>
        </p:nvCxnSpPr>
        <p:spPr bwMode="auto">
          <a:xfrm flipH="1" flipV="1">
            <a:off x="6473966" y="1998335"/>
            <a:ext cx="769857" cy="40752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直接连接符 12"/>
          <p:cNvCxnSpPr>
            <a:endCxn id="94" idx="1"/>
          </p:cNvCxnSpPr>
          <p:nvPr/>
        </p:nvCxnSpPr>
        <p:spPr bwMode="auto">
          <a:xfrm flipV="1">
            <a:off x="8289904" y="1801111"/>
            <a:ext cx="1183988" cy="88017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 name="直接连接符 13"/>
          <p:cNvCxnSpPr>
            <a:endCxn id="96" idx="1"/>
          </p:cNvCxnSpPr>
          <p:nvPr/>
        </p:nvCxnSpPr>
        <p:spPr bwMode="auto">
          <a:xfrm flipV="1">
            <a:off x="8441693" y="2451793"/>
            <a:ext cx="1043014" cy="15359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直接连接符 14"/>
          <p:cNvCxnSpPr>
            <a:endCxn id="98" idx="1"/>
          </p:cNvCxnSpPr>
          <p:nvPr/>
        </p:nvCxnSpPr>
        <p:spPr bwMode="auto">
          <a:xfrm>
            <a:off x="8532953" y="2686799"/>
            <a:ext cx="1008212" cy="3468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 name="直接连接符 16"/>
          <p:cNvCxnSpPr>
            <a:stCxn id="85" idx="3"/>
          </p:cNvCxnSpPr>
          <p:nvPr/>
        </p:nvCxnSpPr>
        <p:spPr bwMode="auto">
          <a:xfrm flipV="1">
            <a:off x="3082146" y="2605392"/>
            <a:ext cx="1391015" cy="72124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 name="直接连接符 17"/>
          <p:cNvCxnSpPr>
            <a:endCxn id="99" idx="1"/>
          </p:cNvCxnSpPr>
          <p:nvPr/>
        </p:nvCxnSpPr>
        <p:spPr bwMode="auto">
          <a:xfrm>
            <a:off x="8366837" y="2584624"/>
            <a:ext cx="1179130" cy="104348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4" name="文本框 23"/>
          <p:cNvSpPr txBox="1"/>
          <p:nvPr/>
        </p:nvSpPr>
        <p:spPr bwMode="auto">
          <a:xfrm>
            <a:off x="2207568" y="1819288"/>
            <a:ext cx="1603784" cy="501058"/>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Manager</a:t>
            </a:r>
          </a:p>
          <a:p>
            <a:pPr algn="ctr" defTabSz="1001649" eaLnBrk="0" hangingPunct="0"/>
            <a:r>
              <a:rPr lang="en-US" altLang="zh-CN" sz="1200" b="1" dirty="0">
                <a:solidFill>
                  <a:srgbClr val="000000"/>
                </a:solidFill>
                <a:latin typeface="+mn-ea"/>
                <a:ea typeface="+mn-ea"/>
                <a:cs typeface="Arial" pitchFamily="34" charset="0"/>
              </a:rPr>
              <a:t>(3333-3333-3333)</a:t>
            </a:r>
            <a:endParaRPr lang="zh-CN" altLang="en-US" sz="1200" b="1" dirty="0">
              <a:solidFill>
                <a:srgbClr val="000000"/>
              </a:solidFill>
              <a:latin typeface="+mn-ea"/>
              <a:ea typeface="+mn-ea"/>
              <a:cs typeface="Arial" pitchFamily="34" charset="0"/>
            </a:endParaRPr>
          </a:p>
        </p:txBody>
      </p:sp>
      <p:sp>
        <p:nvSpPr>
          <p:cNvPr id="25" name="文本框 24"/>
          <p:cNvSpPr txBox="1"/>
          <p:nvPr/>
        </p:nvSpPr>
        <p:spPr bwMode="auto">
          <a:xfrm>
            <a:off x="2425268" y="2752568"/>
            <a:ext cx="97043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mn-lt"/>
                <a:ea typeface="+mn-ea"/>
                <a:cs typeface="Arial" pitchFamily="34" charset="0"/>
              </a:rPr>
              <a:t>财务部</a:t>
            </a:r>
          </a:p>
        </p:txBody>
      </p:sp>
      <p:cxnSp>
        <p:nvCxnSpPr>
          <p:cNvPr id="28" name="直接连接符 27"/>
          <p:cNvCxnSpPr>
            <a:stCxn id="87" idx="3"/>
            <a:endCxn id="88" idx="1"/>
          </p:cNvCxnSpPr>
          <p:nvPr/>
        </p:nvCxnSpPr>
        <p:spPr bwMode="auto">
          <a:xfrm>
            <a:off x="4639277" y="2616371"/>
            <a:ext cx="906519" cy="1155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直接连接符 29"/>
          <p:cNvCxnSpPr>
            <a:stCxn id="101" idx="3"/>
            <a:endCxn id="93" idx="1"/>
          </p:cNvCxnSpPr>
          <p:nvPr/>
        </p:nvCxnSpPr>
        <p:spPr bwMode="auto">
          <a:xfrm>
            <a:off x="6720254" y="3747605"/>
            <a:ext cx="504847" cy="2052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 name="直接连接符 30"/>
          <p:cNvCxnSpPr>
            <a:stCxn id="88" idx="2"/>
            <a:endCxn id="101" idx="0"/>
          </p:cNvCxnSpPr>
          <p:nvPr/>
        </p:nvCxnSpPr>
        <p:spPr bwMode="auto">
          <a:xfrm>
            <a:off x="5853103" y="2879356"/>
            <a:ext cx="597151" cy="646849"/>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6" name="文本框 55"/>
          <p:cNvSpPr txBox="1"/>
          <p:nvPr/>
        </p:nvSpPr>
        <p:spPr bwMode="auto">
          <a:xfrm>
            <a:off x="7587157" y="3661291"/>
            <a:ext cx="970433"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FTP Server</a:t>
            </a:r>
          </a:p>
        </p:txBody>
      </p:sp>
      <p:sp>
        <p:nvSpPr>
          <p:cNvPr id="60" name="文本框 59"/>
          <p:cNvSpPr txBox="1"/>
          <p:nvPr/>
        </p:nvSpPr>
        <p:spPr bwMode="auto">
          <a:xfrm>
            <a:off x="4023842" y="3032956"/>
            <a:ext cx="63106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SWA</a:t>
            </a:r>
          </a:p>
        </p:txBody>
      </p:sp>
      <p:sp>
        <p:nvSpPr>
          <p:cNvPr id="61" name="文本框 60"/>
          <p:cNvSpPr txBox="1"/>
          <p:nvPr/>
        </p:nvSpPr>
        <p:spPr bwMode="auto">
          <a:xfrm>
            <a:off x="5612720" y="3625888"/>
            <a:ext cx="62190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SWB</a:t>
            </a:r>
          </a:p>
        </p:txBody>
      </p:sp>
      <p:sp>
        <p:nvSpPr>
          <p:cNvPr id="62" name="文本框 61"/>
          <p:cNvSpPr txBox="1"/>
          <p:nvPr/>
        </p:nvSpPr>
        <p:spPr bwMode="auto">
          <a:xfrm>
            <a:off x="2335138" y="4401838"/>
            <a:ext cx="2104678"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buSzPct val="100000"/>
              <a:buFont typeface="+mj-ea"/>
              <a:buAutoNum type="circleNumDbPlain"/>
            </a:pPr>
            <a:r>
              <a:rPr lang="zh-CN" altLang="en-US" sz="1600" dirty="0">
                <a:solidFill>
                  <a:srgbClr val="000000"/>
                </a:solidFill>
                <a:latin typeface="+mn-lt"/>
                <a:ea typeface="+mn-ea"/>
                <a:cs typeface="Arial" pitchFamily="34" charset="0"/>
              </a:rPr>
              <a:t> 复杂流分类与标记</a:t>
            </a:r>
          </a:p>
        </p:txBody>
      </p:sp>
      <p:graphicFrame>
        <p:nvGraphicFramePr>
          <p:cNvPr id="63" name="表格 62"/>
          <p:cNvGraphicFramePr>
            <a:graphicFrameLocks noGrp="1"/>
          </p:cNvGraphicFramePr>
          <p:nvPr>
            <p:extLst>
              <p:ext uri="{D42A27DB-BD31-4B8C-83A1-F6EECF244321}">
                <p14:modId xmlns:p14="http://schemas.microsoft.com/office/powerpoint/2010/main" val="99040229"/>
              </p:ext>
            </p:extLst>
          </p:nvPr>
        </p:nvGraphicFramePr>
        <p:xfrm>
          <a:off x="2335139" y="4749512"/>
          <a:ext cx="2114456" cy="1127760"/>
        </p:xfrm>
        <a:graphic>
          <a:graphicData uri="http://schemas.openxmlformats.org/drawingml/2006/table">
            <a:tbl>
              <a:tblPr firstRow="1" bandRow="1"/>
              <a:tblGrid>
                <a:gridCol w="1311475">
                  <a:extLst>
                    <a:ext uri="{9D8B030D-6E8A-4147-A177-3AD203B41FA5}">
                      <a16:colId xmlns:a16="http://schemas.microsoft.com/office/drawing/2014/main" val="20000"/>
                    </a:ext>
                  </a:extLst>
                </a:gridCol>
                <a:gridCol w="802981">
                  <a:extLst>
                    <a:ext uri="{9D8B030D-6E8A-4147-A177-3AD203B41FA5}">
                      <a16:colId xmlns:a16="http://schemas.microsoft.com/office/drawing/2014/main" val="20001"/>
                    </a:ext>
                  </a:extLst>
                </a:gridCol>
              </a:tblGrid>
              <a:tr h="218011">
                <a:tc>
                  <a:txBody>
                    <a:bodyPr/>
                    <a:lstStyle/>
                    <a:p>
                      <a:pPr algn="ctr"/>
                      <a:r>
                        <a:rPr lang="zh-CN" altLang="en-US" sz="1400" b="1" dirty="0">
                          <a:latin typeface="+mn-ea"/>
                          <a:ea typeface="+mn-ea"/>
                        </a:rPr>
                        <a:t>源</a:t>
                      </a:r>
                      <a:r>
                        <a:rPr lang="en-US" altLang="zh-CN" sz="1400" b="1" dirty="0">
                          <a:latin typeface="+mn-ea"/>
                          <a:ea typeface="+mn-ea"/>
                        </a:rPr>
                        <a:t>MAC</a:t>
                      </a:r>
                      <a:r>
                        <a:rPr lang="zh-CN" altLang="en-US" sz="1400" b="1" dirty="0">
                          <a:latin typeface="+mn-ea"/>
                          <a:ea typeface="+mn-ea"/>
                        </a:rPr>
                        <a:t>地址</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400" b="1" dirty="0">
                          <a:latin typeface="+mn-ea"/>
                          <a:ea typeface="+mn-ea"/>
                        </a:rPr>
                        <a:t>802.1p</a:t>
                      </a:r>
                      <a:endParaRPr lang="zh-CN" altLang="en-US" sz="1400" b="1"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0618">
                <a:tc>
                  <a:txBody>
                    <a:bodyPr/>
                    <a:lstStyle/>
                    <a:p>
                      <a:pPr algn="ctr"/>
                      <a:r>
                        <a:rPr lang="en-US" altLang="zh-CN" sz="1400" dirty="0">
                          <a:latin typeface="+mn-ea"/>
                          <a:ea typeface="+mn-ea"/>
                        </a:rPr>
                        <a:t>3333-3333-3333</a:t>
                      </a:r>
                      <a:endParaRPr lang="zh-CN" altLang="en-US" sz="14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1</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8011">
                <a:tc>
                  <a:txBody>
                    <a:bodyPr/>
                    <a:lstStyle/>
                    <a:p>
                      <a:pPr algn="ctr"/>
                      <a:r>
                        <a:rPr lang="en-US" altLang="zh-CN" sz="1400" dirty="0">
                          <a:latin typeface="+mn-ea"/>
                          <a:ea typeface="+mn-ea"/>
                        </a:rPr>
                        <a:t>…</a:t>
                      </a:r>
                      <a:endParaRPr lang="zh-CN" altLang="en-US" sz="14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65" name="直接箭头连接符 64"/>
          <p:cNvCxnSpPr/>
          <p:nvPr/>
        </p:nvCxnSpPr>
        <p:spPr bwMode="auto">
          <a:xfrm flipH="1">
            <a:off x="3232014" y="2701911"/>
            <a:ext cx="1162901" cy="1771441"/>
          </a:xfrm>
          <a:prstGeom prst="straightConnector1">
            <a:avLst/>
          </a:prstGeom>
          <a:solidFill>
            <a:schemeClr val="accent1"/>
          </a:solidFill>
          <a:ln w="28575" cap="flat" cmpd="sng" algn="ctr">
            <a:solidFill>
              <a:schemeClr val="tx1"/>
            </a:solidFill>
            <a:prstDash val="lgDash"/>
            <a:round/>
            <a:headEnd type="none" w="med" len="med"/>
            <a:tailEnd type="triangle"/>
          </a:ln>
          <a:effectLst/>
        </p:spPr>
      </p:cxnSp>
      <p:sp>
        <p:nvSpPr>
          <p:cNvPr id="66" name="文本框 65"/>
          <p:cNvSpPr txBox="1"/>
          <p:nvPr/>
        </p:nvSpPr>
        <p:spPr bwMode="auto">
          <a:xfrm>
            <a:off x="4567385" y="4413978"/>
            <a:ext cx="2104678"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buSzPct val="100000"/>
              <a:buFont typeface="+mj-ea"/>
              <a:buAutoNum type="circleNumDbPlain" startAt="2"/>
            </a:pPr>
            <a:r>
              <a:rPr lang="zh-CN" altLang="en-US" sz="1600" dirty="0">
                <a:solidFill>
                  <a:srgbClr val="000000"/>
                </a:solidFill>
                <a:latin typeface="+mn-lt"/>
                <a:ea typeface="+mn-ea"/>
                <a:cs typeface="Arial" pitchFamily="34" charset="0"/>
              </a:rPr>
              <a:t> 简单流分类与标记</a:t>
            </a:r>
          </a:p>
        </p:txBody>
      </p:sp>
      <p:graphicFrame>
        <p:nvGraphicFramePr>
          <p:cNvPr id="67" name="表格 66"/>
          <p:cNvGraphicFramePr>
            <a:graphicFrameLocks noGrp="1"/>
          </p:cNvGraphicFramePr>
          <p:nvPr>
            <p:extLst>
              <p:ext uri="{D42A27DB-BD31-4B8C-83A1-F6EECF244321}">
                <p14:modId xmlns:p14="http://schemas.microsoft.com/office/powerpoint/2010/main" val="2729607562"/>
              </p:ext>
            </p:extLst>
          </p:nvPr>
        </p:nvGraphicFramePr>
        <p:xfrm>
          <a:off x="4642252" y="4730080"/>
          <a:ext cx="1935017" cy="1219200"/>
        </p:xfrm>
        <a:graphic>
          <a:graphicData uri="http://schemas.openxmlformats.org/drawingml/2006/table">
            <a:tbl>
              <a:tblPr firstRow="1" bandRow="1"/>
              <a:tblGrid>
                <a:gridCol w="962909">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tblGrid>
              <a:tr h="257656">
                <a:tc>
                  <a:txBody>
                    <a:bodyPr/>
                    <a:lstStyle/>
                    <a:p>
                      <a:pPr algn="ctr"/>
                      <a:r>
                        <a:rPr lang="en-US" altLang="zh-CN" sz="1400" b="1" dirty="0">
                          <a:latin typeface="+mn-ea"/>
                          <a:ea typeface="+mn-ea"/>
                        </a:rPr>
                        <a:t>802.1p</a:t>
                      </a:r>
                      <a:endParaRPr lang="zh-CN" altLang="en-US" sz="1400"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400" b="1" dirty="0">
                          <a:latin typeface="+mn-ea"/>
                          <a:ea typeface="+mn-ea"/>
                        </a:rPr>
                        <a:t>802.1p</a:t>
                      </a:r>
                      <a:endParaRPr lang="zh-CN" altLang="en-US" sz="1400" b="1"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7656">
                <a:tc>
                  <a:txBody>
                    <a:bodyPr/>
                    <a:lstStyle/>
                    <a:p>
                      <a:pPr algn="ctr"/>
                      <a:r>
                        <a:rPr lang="en-US" altLang="zh-CN" sz="1400" dirty="0">
                          <a:latin typeface="+mn-ea"/>
                          <a:ea typeface="+mn-ea"/>
                        </a:rPr>
                        <a:t>2</a:t>
                      </a:r>
                      <a:endParaRPr lang="zh-CN" altLang="en-US" sz="14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3</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7656">
                <a:tc>
                  <a:txBody>
                    <a:bodyPr/>
                    <a:lstStyle/>
                    <a:p>
                      <a:pPr algn="ctr"/>
                      <a:r>
                        <a:rPr lang="en-US" altLang="zh-CN" sz="1400" dirty="0">
                          <a:latin typeface="+mn-ea"/>
                          <a:ea typeface="+mn-ea"/>
                        </a:rPr>
                        <a:t>3</a:t>
                      </a:r>
                      <a:endParaRPr lang="zh-CN" altLang="en-US" sz="14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5</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r>
                        <a:rPr lang="en-US" altLang="zh-CN" sz="1400" dirty="0">
                          <a:latin typeface="+mn-ea"/>
                          <a:ea typeface="+mn-ea"/>
                        </a:rPr>
                        <a:t>…</a:t>
                      </a:r>
                      <a:endParaRPr lang="zh-CN" altLang="en-US" sz="14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70" name="直接箭头连接符 69"/>
          <p:cNvCxnSpPr/>
          <p:nvPr/>
        </p:nvCxnSpPr>
        <p:spPr bwMode="auto">
          <a:xfrm>
            <a:off x="4280368" y="2645691"/>
            <a:ext cx="1113589" cy="1803061"/>
          </a:xfrm>
          <a:prstGeom prst="straightConnector1">
            <a:avLst/>
          </a:prstGeom>
          <a:solidFill>
            <a:schemeClr val="accent1"/>
          </a:solidFill>
          <a:ln w="28575" cap="flat" cmpd="sng" algn="ctr">
            <a:solidFill>
              <a:schemeClr val="tx1"/>
            </a:solidFill>
            <a:prstDash val="lgDash"/>
            <a:round/>
            <a:headEnd type="none" w="med" len="med"/>
            <a:tailEnd type="triangle"/>
          </a:ln>
          <a:effectLst/>
        </p:spPr>
      </p:cxnSp>
      <p:sp>
        <p:nvSpPr>
          <p:cNvPr id="78" name="矩形 77"/>
          <p:cNvSpPr/>
          <p:nvPr/>
        </p:nvSpPr>
        <p:spPr bwMode="auto">
          <a:xfrm rot="19864220">
            <a:off x="3206362" y="2879010"/>
            <a:ext cx="876874" cy="243031"/>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sz="1100" b="1" dirty="0">
                <a:solidFill>
                  <a:srgbClr val="000000"/>
                </a:solidFill>
                <a:latin typeface="+mn-ea"/>
                <a:ea typeface="+mn-ea"/>
                <a:cs typeface="Arial" pitchFamily="34" charset="0"/>
              </a:rPr>
              <a:t>802.1p=3</a:t>
            </a:r>
            <a:endParaRPr lang="zh-CN" altLang="en-US" sz="1100" b="1" dirty="0">
              <a:solidFill>
                <a:srgbClr val="000000"/>
              </a:solidFill>
              <a:latin typeface="+mn-ea"/>
              <a:ea typeface="+mn-ea"/>
              <a:cs typeface="Arial" pitchFamily="34" charset="0"/>
            </a:endParaRPr>
          </a:p>
        </p:txBody>
      </p:sp>
      <p:sp>
        <p:nvSpPr>
          <p:cNvPr id="79" name="矩形 78"/>
          <p:cNvSpPr/>
          <p:nvPr/>
        </p:nvSpPr>
        <p:spPr bwMode="auto">
          <a:xfrm rot="19177667">
            <a:off x="3155455" y="3310715"/>
            <a:ext cx="895799" cy="236360"/>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sz="1100" b="1" dirty="0">
                <a:solidFill>
                  <a:srgbClr val="000000"/>
                </a:solidFill>
                <a:latin typeface="+mn-ea"/>
                <a:ea typeface="+mn-ea"/>
                <a:cs typeface="Arial" pitchFamily="34" charset="0"/>
              </a:rPr>
              <a:t>802.1p=2</a:t>
            </a:r>
            <a:endParaRPr lang="zh-CN" altLang="en-US" sz="1100" b="1" dirty="0">
              <a:solidFill>
                <a:srgbClr val="000000"/>
              </a:solidFill>
              <a:latin typeface="+mn-ea"/>
              <a:ea typeface="+mn-ea"/>
              <a:cs typeface="Arial" pitchFamily="34" charset="0"/>
            </a:endParaRPr>
          </a:p>
        </p:txBody>
      </p:sp>
      <p:sp>
        <p:nvSpPr>
          <p:cNvPr id="82" name="矩形 81"/>
          <p:cNvSpPr/>
          <p:nvPr/>
        </p:nvSpPr>
        <p:spPr bwMode="auto">
          <a:xfrm>
            <a:off x="4677423" y="2312876"/>
            <a:ext cx="856285" cy="245808"/>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01649" eaLnBrk="0" hangingPunct="0"/>
            <a:r>
              <a:rPr lang="en-US" altLang="zh-CN" sz="1100" b="1" dirty="0">
                <a:solidFill>
                  <a:srgbClr val="000000"/>
                </a:solidFill>
                <a:latin typeface="+mn-ea"/>
                <a:ea typeface="+mn-ea"/>
                <a:cs typeface="Arial" pitchFamily="34" charset="0"/>
              </a:rPr>
              <a:t>802.1p=1</a:t>
            </a:r>
            <a:endParaRPr lang="zh-CN" altLang="en-US" sz="1100" b="1" dirty="0">
              <a:solidFill>
                <a:srgbClr val="000000"/>
              </a:solidFill>
              <a:latin typeface="+mn-ea"/>
              <a:ea typeface="+mn-ea"/>
              <a:cs typeface="Arial" pitchFamily="34" charset="0"/>
            </a:endParaRPr>
          </a:p>
        </p:txBody>
      </p:sp>
      <p:sp>
        <p:nvSpPr>
          <p:cNvPr id="83" name="矩形 82"/>
          <p:cNvSpPr/>
          <p:nvPr/>
        </p:nvSpPr>
        <p:spPr bwMode="auto">
          <a:xfrm>
            <a:off x="4666222" y="2622146"/>
            <a:ext cx="853020" cy="215625"/>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01649" eaLnBrk="0" hangingPunct="0"/>
            <a:r>
              <a:rPr lang="en-US" altLang="zh-CN" sz="1100" b="1" dirty="0">
                <a:solidFill>
                  <a:srgbClr val="000000"/>
                </a:solidFill>
                <a:latin typeface="+mn-ea"/>
                <a:ea typeface="+mn-ea"/>
                <a:cs typeface="Arial" pitchFamily="34" charset="0"/>
              </a:rPr>
              <a:t>802.1p=5</a:t>
            </a:r>
            <a:endParaRPr lang="zh-CN" altLang="en-US" sz="1100" b="1" dirty="0">
              <a:solidFill>
                <a:srgbClr val="000000"/>
              </a:solidFill>
              <a:latin typeface="+mn-ea"/>
              <a:ea typeface="+mn-ea"/>
              <a:cs typeface="Arial" pitchFamily="34" charset="0"/>
            </a:endParaRPr>
          </a:p>
        </p:txBody>
      </p:sp>
      <p:sp>
        <p:nvSpPr>
          <p:cNvPr id="84" name="矩形 83"/>
          <p:cNvSpPr/>
          <p:nvPr/>
        </p:nvSpPr>
        <p:spPr bwMode="auto">
          <a:xfrm>
            <a:off x="4677423" y="2892525"/>
            <a:ext cx="871719" cy="225961"/>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01649" eaLnBrk="0" hangingPunct="0"/>
            <a:r>
              <a:rPr lang="en-US" altLang="zh-CN" sz="1100" b="1" dirty="0">
                <a:solidFill>
                  <a:srgbClr val="000000"/>
                </a:solidFill>
                <a:latin typeface="+mn-ea"/>
                <a:ea typeface="+mn-ea"/>
                <a:cs typeface="Arial" pitchFamily="34" charset="0"/>
              </a:rPr>
              <a:t>802.1p=3</a:t>
            </a:r>
            <a:endParaRPr lang="zh-CN" altLang="en-US" sz="1100" b="1" dirty="0">
              <a:solidFill>
                <a:srgbClr val="000000"/>
              </a:solidFill>
              <a:latin typeface="+mn-ea"/>
              <a:ea typeface="+mn-ea"/>
              <a:cs typeface="Arial" pitchFamily="34" charset="0"/>
            </a:endParaRPr>
          </a:p>
        </p:txBody>
      </p:sp>
      <p:sp>
        <p:nvSpPr>
          <p:cNvPr id="90" name="文本框 89"/>
          <p:cNvSpPr txBox="1"/>
          <p:nvPr/>
        </p:nvSpPr>
        <p:spPr bwMode="auto">
          <a:xfrm>
            <a:off x="6763630" y="4401108"/>
            <a:ext cx="2104678"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buSzPct val="100000"/>
              <a:buFont typeface="+mj-ea"/>
              <a:buAutoNum type="circleNumDbPlain" startAt="3"/>
            </a:pPr>
            <a:r>
              <a:rPr lang="zh-CN" altLang="en-US" sz="1600" dirty="0">
                <a:solidFill>
                  <a:srgbClr val="000000"/>
                </a:solidFill>
                <a:latin typeface="+mn-lt"/>
                <a:ea typeface="+mn-ea"/>
                <a:cs typeface="Arial" pitchFamily="34" charset="0"/>
              </a:rPr>
              <a:t> 复杂流分类与标记</a:t>
            </a:r>
          </a:p>
        </p:txBody>
      </p:sp>
      <p:graphicFrame>
        <p:nvGraphicFramePr>
          <p:cNvPr id="91" name="表格 90"/>
          <p:cNvGraphicFramePr>
            <a:graphicFrameLocks noGrp="1"/>
          </p:cNvGraphicFramePr>
          <p:nvPr>
            <p:extLst>
              <p:ext uri="{D42A27DB-BD31-4B8C-83A1-F6EECF244321}">
                <p14:modId xmlns:p14="http://schemas.microsoft.com/office/powerpoint/2010/main" val="3180668080"/>
              </p:ext>
            </p:extLst>
          </p:nvPr>
        </p:nvGraphicFramePr>
        <p:xfrm>
          <a:off x="6832526" y="4761148"/>
          <a:ext cx="2071786" cy="914400"/>
        </p:xfrm>
        <a:graphic>
          <a:graphicData uri="http://schemas.openxmlformats.org/drawingml/2006/table">
            <a:tbl>
              <a:tblPr firstRow="1" bandRow="1"/>
              <a:tblGrid>
                <a:gridCol w="109967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tblGrid>
              <a:tr h="196788">
                <a:tc>
                  <a:txBody>
                    <a:bodyPr/>
                    <a:lstStyle/>
                    <a:p>
                      <a:pPr algn="ctr"/>
                      <a:r>
                        <a:rPr lang="en-US" altLang="zh-CN" sz="1400" b="1" dirty="0"/>
                        <a:t>TCP</a:t>
                      </a:r>
                      <a:r>
                        <a:rPr lang="zh-CN" altLang="en-US" sz="1400" b="1" dirty="0"/>
                        <a:t>源端口</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400" b="1" dirty="0"/>
                        <a:t>802.1p</a:t>
                      </a:r>
                      <a:endParaRPr lang="zh-CN" alt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298799">
                <a:tc>
                  <a:txBody>
                    <a:bodyPr/>
                    <a:lstStyle/>
                    <a:p>
                      <a:pPr algn="ctr"/>
                      <a:r>
                        <a:rPr lang="en-US" altLang="zh-CN" sz="1400" dirty="0"/>
                        <a:t>20</a:t>
                      </a:r>
                      <a:endParaRPr lang="zh-CN" altLang="en-US" sz="1400" dirty="0"/>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dirty="0"/>
                        <a:t>2</a:t>
                      </a:r>
                      <a:endParaRPr lang="zh-CN" altLang="en-US" sz="14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658">
                <a:tc>
                  <a:txBody>
                    <a:bodyPr/>
                    <a:lstStyle/>
                    <a:p>
                      <a:pPr algn="ctr"/>
                      <a:r>
                        <a:rPr lang="en-US" altLang="zh-CN" sz="1400" dirty="0"/>
                        <a:t>…</a:t>
                      </a:r>
                      <a:endParaRPr lang="zh-CN" altLang="en-US" sz="14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dirty="0"/>
                        <a:t>…</a:t>
                      </a:r>
                      <a:endParaRPr lang="zh-CN" altLang="en-US" sz="14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2" name="直接箭头连接符 91"/>
          <p:cNvCxnSpPr>
            <a:stCxn id="101" idx="2"/>
          </p:cNvCxnSpPr>
          <p:nvPr/>
        </p:nvCxnSpPr>
        <p:spPr bwMode="auto">
          <a:xfrm>
            <a:off x="6450254" y="3969005"/>
            <a:ext cx="1163540" cy="500028"/>
          </a:xfrm>
          <a:prstGeom prst="straightConnector1">
            <a:avLst/>
          </a:prstGeom>
          <a:solidFill>
            <a:schemeClr val="accent1"/>
          </a:solidFill>
          <a:ln w="28575" cap="flat" cmpd="sng" algn="ctr">
            <a:solidFill>
              <a:schemeClr val="tx1"/>
            </a:solidFill>
            <a:prstDash val="lgDash"/>
            <a:round/>
            <a:headEnd type="none" w="med" len="med"/>
            <a:tailEnd type="triangle"/>
          </a:ln>
          <a:effectLst/>
        </p:spPr>
      </p:cxnSp>
      <p:sp>
        <p:nvSpPr>
          <p:cNvPr id="95" name="矩形 94"/>
          <p:cNvSpPr/>
          <p:nvPr/>
        </p:nvSpPr>
        <p:spPr bwMode="auto">
          <a:xfrm rot="21600000">
            <a:off x="5701248" y="3154265"/>
            <a:ext cx="934399" cy="253509"/>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sz="1100" b="1" dirty="0">
                <a:solidFill>
                  <a:srgbClr val="000000"/>
                </a:solidFill>
                <a:latin typeface="+mn-ea"/>
                <a:ea typeface="+mn-ea"/>
                <a:cs typeface="Arial" pitchFamily="34" charset="0"/>
              </a:rPr>
              <a:t>802.1p=2</a:t>
            </a:r>
            <a:endParaRPr lang="zh-CN" altLang="en-US" sz="1100" b="1" dirty="0">
              <a:solidFill>
                <a:srgbClr val="000000"/>
              </a:solidFill>
              <a:latin typeface="+mn-ea"/>
              <a:ea typeface="+mn-ea"/>
              <a:cs typeface="Arial" pitchFamily="34" charset="0"/>
            </a:endParaRPr>
          </a:p>
        </p:txBody>
      </p:sp>
      <p:sp>
        <p:nvSpPr>
          <p:cNvPr id="102" name="文本框 101"/>
          <p:cNvSpPr txBox="1"/>
          <p:nvPr/>
        </p:nvSpPr>
        <p:spPr bwMode="auto">
          <a:xfrm>
            <a:off x="6078381" y="2534835"/>
            <a:ext cx="5572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RTA</a:t>
            </a:r>
          </a:p>
        </p:txBody>
      </p:sp>
      <p:sp>
        <p:nvSpPr>
          <p:cNvPr id="108" name="文本框 107"/>
          <p:cNvSpPr txBox="1"/>
          <p:nvPr/>
        </p:nvSpPr>
        <p:spPr bwMode="auto">
          <a:xfrm>
            <a:off x="3785887" y="2060848"/>
            <a:ext cx="134924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C00000"/>
                </a:solidFill>
                <a:latin typeface="+mn-ea"/>
                <a:ea typeface="+mn-ea"/>
                <a:cs typeface="Arial" pitchFamily="34" charset="0"/>
              </a:rPr>
              <a:t>DS</a:t>
            </a:r>
            <a:r>
              <a:rPr lang="zh-CN" altLang="en-US" sz="1400" b="1" dirty="0">
                <a:solidFill>
                  <a:srgbClr val="C00000"/>
                </a:solidFill>
                <a:latin typeface="+mn-ea"/>
                <a:ea typeface="+mn-ea"/>
                <a:cs typeface="Arial" pitchFamily="34" charset="0"/>
              </a:rPr>
              <a:t>边界节点</a:t>
            </a:r>
          </a:p>
        </p:txBody>
      </p:sp>
      <p:sp>
        <p:nvSpPr>
          <p:cNvPr id="109" name="文本框 108"/>
          <p:cNvSpPr txBox="1"/>
          <p:nvPr/>
        </p:nvSpPr>
        <p:spPr bwMode="auto">
          <a:xfrm>
            <a:off x="5265680" y="2003161"/>
            <a:ext cx="88889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C00000"/>
                </a:solidFill>
                <a:latin typeface="+mn-ea"/>
                <a:ea typeface="+mn-ea"/>
                <a:cs typeface="Arial" pitchFamily="34" charset="0"/>
              </a:rPr>
              <a:t>DS</a:t>
            </a:r>
            <a:r>
              <a:rPr lang="zh-CN" altLang="en-US" sz="1400" b="1" dirty="0">
                <a:solidFill>
                  <a:srgbClr val="C00000"/>
                </a:solidFill>
                <a:latin typeface="+mn-ea"/>
                <a:ea typeface="+mn-ea"/>
                <a:cs typeface="Arial" pitchFamily="34" charset="0"/>
              </a:rPr>
              <a:t>节点</a:t>
            </a:r>
          </a:p>
        </p:txBody>
      </p:sp>
      <p:sp>
        <p:nvSpPr>
          <p:cNvPr id="110" name="文本框 109"/>
          <p:cNvSpPr txBox="1"/>
          <p:nvPr/>
        </p:nvSpPr>
        <p:spPr bwMode="auto">
          <a:xfrm>
            <a:off x="5790874" y="4060710"/>
            <a:ext cx="134924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C00000"/>
                </a:solidFill>
                <a:latin typeface="+mn-ea"/>
                <a:ea typeface="+mn-ea"/>
                <a:cs typeface="Arial" pitchFamily="34" charset="0"/>
              </a:rPr>
              <a:t>DS</a:t>
            </a:r>
            <a:r>
              <a:rPr lang="zh-CN" altLang="en-US" sz="1400" b="1" dirty="0">
                <a:solidFill>
                  <a:srgbClr val="C00000"/>
                </a:solidFill>
                <a:latin typeface="+mn-ea"/>
                <a:ea typeface="+mn-ea"/>
                <a:cs typeface="Arial" pitchFamily="34" charset="0"/>
              </a:rPr>
              <a:t>边界节点</a:t>
            </a:r>
          </a:p>
        </p:txBody>
      </p:sp>
      <p:pic>
        <p:nvPicPr>
          <p:cNvPr id="80" name="图片 7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00855" y="1438558"/>
            <a:ext cx="540000" cy="442800"/>
          </a:xfrm>
          <a:prstGeom prst="rect">
            <a:avLst/>
          </a:prstGeom>
        </p:spPr>
      </p:pic>
      <p:pic>
        <p:nvPicPr>
          <p:cNvPr id="81" name="图片 80" descr="行政部.png"/>
          <p:cNvPicPr>
            <a:picLocks noChangeAspect="1"/>
          </p:cNvPicPr>
          <p:nvPr/>
        </p:nvPicPr>
        <p:blipFill>
          <a:blip r:embed="rId4" cstate="print"/>
          <a:stretch>
            <a:fillRect/>
          </a:stretch>
        </p:blipFill>
        <p:spPr>
          <a:xfrm>
            <a:off x="2567111" y="2348769"/>
            <a:ext cx="540000" cy="441818"/>
          </a:xfrm>
          <a:prstGeom prst="rect">
            <a:avLst/>
          </a:prstGeom>
        </p:spPr>
      </p:pic>
      <p:pic>
        <p:nvPicPr>
          <p:cNvPr id="85" name="图片 84" descr="电话.png"/>
          <p:cNvPicPr>
            <a:picLocks noChangeAspect="1"/>
          </p:cNvPicPr>
          <p:nvPr/>
        </p:nvPicPr>
        <p:blipFill>
          <a:blip r:embed="rId5" cstate="print"/>
          <a:stretch>
            <a:fillRect/>
          </a:stretch>
        </p:blipFill>
        <p:spPr>
          <a:xfrm>
            <a:off x="2598604" y="3107036"/>
            <a:ext cx="483542" cy="439200"/>
          </a:xfrm>
          <a:prstGeom prst="rect">
            <a:avLst/>
          </a:prstGeom>
        </p:spPr>
      </p:pic>
      <p:pic>
        <p:nvPicPr>
          <p:cNvPr id="86" name="图片 85" descr="多媒体软终端.png"/>
          <p:cNvPicPr>
            <a:picLocks noChangeAspect="1"/>
          </p:cNvPicPr>
          <p:nvPr/>
        </p:nvPicPr>
        <p:blipFill>
          <a:blip r:embed="rId6" cstate="print"/>
          <a:stretch>
            <a:fillRect/>
          </a:stretch>
        </p:blipFill>
        <p:spPr>
          <a:xfrm>
            <a:off x="2566611" y="3704746"/>
            <a:ext cx="540500" cy="414000"/>
          </a:xfrm>
          <a:prstGeom prst="rect">
            <a:avLst/>
          </a:prstGeom>
        </p:spPr>
      </p:pic>
      <p:pic>
        <p:nvPicPr>
          <p:cNvPr id="87" name="图片 8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4099277" y="2394971"/>
            <a:ext cx="540000" cy="442800"/>
          </a:xfrm>
          <a:prstGeom prst="rect">
            <a:avLst/>
          </a:prstGeom>
        </p:spPr>
      </p:pic>
      <p:pic>
        <p:nvPicPr>
          <p:cNvPr id="88" name="图片 87" descr="核心路由器.png"/>
          <p:cNvPicPr>
            <a:picLocks noChangeAspect="1"/>
          </p:cNvPicPr>
          <p:nvPr/>
        </p:nvPicPr>
        <p:blipFill>
          <a:blip r:embed="rId8" cstate="print"/>
          <a:stretch>
            <a:fillRect/>
          </a:stretch>
        </p:blipFill>
        <p:spPr>
          <a:xfrm>
            <a:off x="5545796" y="2376491"/>
            <a:ext cx="614613" cy="502865"/>
          </a:xfrm>
          <a:prstGeom prst="rect">
            <a:avLst/>
          </a:prstGeom>
        </p:spPr>
      </p:pic>
      <p:pic>
        <p:nvPicPr>
          <p:cNvPr id="89" name="图片 88" descr="internet-蓝.png"/>
          <p:cNvPicPr>
            <a:picLocks noChangeAspect="1"/>
          </p:cNvPicPr>
          <p:nvPr/>
        </p:nvPicPr>
        <p:blipFill>
          <a:blip r:embed="rId9" cstate="print"/>
          <a:stretch>
            <a:fillRect/>
          </a:stretch>
        </p:blipFill>
        <p:spPr>
          <a:xfrm>
            <a:off x="5847866" y="1362749"/>
            <a:ext cx="1252199" cy="635586"/>
          </a:xfrm>
          <a:prstGeom prst="rect">
            <a:avLst/>
          </a:prstGeom>
        </p:spPr>
      </p:pic>
      <p:pic>
        <p:nvPicPr>
          <p:cNvPr id="93" name="图片 92" descr="通用服务器-蓝.png"/>
          <p:cNvPicPr>
            <a:picLocks noChangeAspect="1"/>
          </p:cNvPicPr>
          <p:nvPr/>
        </p:nvPicPr>
        <p:blipFill>
          <a:blip r:embed="rId10" cstate="print"/>
          <a:stretch>
            <a:fillRect/>
          </a:stretch>
        </p:blipFill>
        <p:spPr>
          <a:xfrm>
            <a:off x="7225101" y="3547223"/>
            <a:ext cx="540000" cy="441818"/>
          </a:xfrm>
          <a:prstGeom prst="rect">
            <a:avLst/>
          </a:prstGeom>
        </p:spPr>
      </p:pic>
      <p:pic>
        <p:nvPicPr>
          <p:cNvPr id="94" name="图片 9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473892" y="1579711"/>
            <a:ext cx="540000" cy="442800"/>
          </a:xfrm>
          <a:prstGeom prst="rect">
            <a:avLst/>
          </a:prstGeom>
        </p:spPr>
      </p:pic>
      <p:pic>
        <p:nvPicPr>
          <p:cNvPr id="96" name="图片 95" descr="行政部.png"/>
          <p:cNvPicPr>
            <a:picLocks noChangeAspect="1"/>
          </p:cNvPicPr>
          <p:nvPr/>
        </p:nvPicPr>
        <p:blipFill>
          <a:blip r:embed="rId4" cstate="print"/>
          <a:stretch>
            <a:fillRect/>
          </a:stretch>
        </p:blipFill>
        <p:spPr>
          <a:xfrm>
            <a:off x="9484707" y="2230884"/>
            <a:ext cx="540000" cy="441818"/>
          </a:xfrm>
          <a:prstGeom prst="rect">
            <a:avLst/>
          </a:prstGeom>
        </p:spPr>
      </p:pic>
      <p:pic>
        <p:nvPicPr>
          <p:cNvPr id="98" name="图片 97" descr="电话.png"/>
          <p:cNvPicPr>
            <a:picLocks noChangeAspect="1"/>
          </p:cNvPicPr>
          <p:nvPr/>
        </p:nvPicPr>
        <p:blipFill>
          <a:blip r:embed="rId5" cstate="print"/>
          <a:stretch>
            <a:fillRect/>
          </a:stretch>
        </p:blipFill>
        <p:spPr>
          <a:xfrm>
            <a:off x="9541165" y="2814087"/>
            <a:ext cx="483542" cy="439200"/>
          </a:xfrm>
          <a:prstGeom prst="rect">
            <a:avLst/>
          </a:prstGeom>
        </p:spPr>
      </p:pic>
      <p:pic>
        <p:nvPicPr>
          <p:cNvPr id="99" name="图片 98" descr="多媒体软终端.png"/>
          <p:cNvPicPr>
            <a:picLocks noChangeAspect="1"/>
          </p:cNvPicPr>
          <p:nvPr/>
        </p:nvPicPr>
        <p:blipFill>
          <a:blip r:embed="rId6" cstate="print"/>
          <a:stretch>
            <a:fillRect/>
          </a:stretch>
        </p:blipFill>
        <p:spPr>
          <a:xfrm>
            <a:off x="9545967" y="3421108"/>
            <a:ext cx="540500" cy="414000"/>
          </a:xfrm>
          <a:prstGeom prst="rect">
            <a:avLst/>
          </a:prstGeom>
        </p:spPr>
      </p:pic>
      <p:pic>
        <p:nvPicPr>
          <p:cNvPr id="100" name="图片 99"/>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8211651" y="2412414"/>
            <a:ext cx="540000" cy="442800"/>
          </a:xfrm>
          <a:prstGeom prst="rect">
            <a:avLst/>
          </a:prstGeom>
        </p:spPr>
      </p:pic>
      <p:pic>
        <p:nvPicPr>
          <p:cNvPr id="101" name="图片 100"/>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180254" y="3526205"/>
            <a:ext cx="540000" cy="442800"/>
          </a:xfrm>
          <a:prstGeom prst="rect">
            <a:avLst/>
          </a:prstGeom>
        </p:spPr>
      </p:pic>
      <p:pic>
        <p:nvPicPr>
          <p:cNvPr id="103" name="图片 102" descr="核心路由器.png"/>
          <p:cNvPicPr>
            <a:picLocks noChangeAspect="1"/>
          </p:cNvPicPr>
          <p:nvPr/>
        </p:nvPicPr>
        <p:blipFill>
          <a:blip r:embed="rId8" cstate="print"/>
          <a:stretch>
            <a:fillRect/>
          </a:stretch>
        </p:blipFill>
        <p:spPr>
          <a:xfrm>
            <a:off x="6936516" y="2405856"/>
            <a:ext cx="614613" cy="502865"/>
          </a:xfrm>
          <a:prstGeom prst="rect">
            <a:avLst/>
          </a:prstGeom>
        </p:spPr>
      </p:pic>
    </p:spTree>
    <p:extLst>
      <p:ext uri="{BB962C8B-B14F-4D97-AF65-F5344CB8AC3E}">
        <p14:creationId xmlns:p14="http://schemas.microsoft.com/office/powerpoint/2010/main" val="46617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报文分类的过程</a:t>
            </a:r>
            <a:endParaRPr lang="en-US" altLang="zh-CN" dirty="0">
              <a:solidFill>
                <a:schemeClr val="bg1">
                  <a:lumMod val="50000"/>
                </a:schemeClr>
              </a:solidFill>
            </a:endParaRPr>
          </a:p>
          <a:p>
            <a:r>
              <a:rPr lang="zh-CN" altLang="en-US" dirty="0">
                <a:solidFill>
                  <a:schemeClr val="bg1">
                    <a:lumMod val="50000"/>
                  </a:schemeClr>
                </a:solidFill>
              </a:rPr>
              <a:t>报文分类的配置实现</a:t>
            </a:r>
            <a:endParaRPr lang="en-US" altLang="zh-CN" dirty="0">
              <a:solidFill>
                <a:schemeClr val="bg1">
                  <a:lumMod val="50000"/>
                </a:schemeClr>
              </a:solidFill>
            </a:endParaRPr>
          </a:p>
          <a:p>
            <a:r>
              <a:rPr lang="zh-CN" altLang="en-US" dirty="0">
                <a:solidFill>
                  <a:schemeClr val="bg1">
                    <a:lumMod val="50000"/>
                  </a:schemeClr>
                </a:solidFill>
              </a:rPr>
              <a:t>报文标记的过程</a:t>
            </a:r>
            <a:endParaRPr lang="en-US" altLang="zh-CN" dirty="0">
              <a:solidFill>
                <a:schemeClr val="bg1">
                  <a:lumMod val="50000"/>
                </a:schemeClr>
              </a:solidFill>
            </a:endParaRPr>
          </a:p>
          <a:p>
            <a:r>
              <a:rPr lang="zh-CN" altLang="en-US" b="1" dirty="0"/>
              <a:t>报文标记的配置实现</a:t>
            </a:r>
            <a:endParaRPr lang="en-US" altLang="zh-CN" b="1" dirty="0"/>
          </a:p>
          <a:p>
            <a:endParaRPr lang="zh-CN" altLang="en-US" dirty="0"/>
          </a:p>
        </p:txBody>
      </p:sp>
    </p:spTree>
    <p:extLst>
      <p:ext uri="{BB962C8B-B14F-4D97-AF65-F5344CB8AC3E}">
        <p14:creationId xmlns:p14="http://schemas.microsoft.com/office/powerpoint/2010/main" val="205402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随着网络的不断发展，业务流量类型的不断增加，若要实现对不同的业务流量提供差分服务，前提就需要设备能够对这些流量进行分类和识别，然后对不同类型的流量提供相应的差分服务行为。</a:t>
            </a:r>
            <a:endParaRPr lang="en-US" altLang="zh-CN" dirty="0"/>
          </a:p>
          <a:p>
            <a:r>
              <a:rPr lang="zh-CN" altLang="en-US" dirty="0"/>
              <a:t>本课程主要介绍了设备如何对接收的流量进行分类和标记以及相对应的配置命令实现。</a:t>
            </a:r>
            <a:endParaRPr lang="en-US" altLang="zh-CN" dirty="0"/>
          </a:p>
        </p:txBody>
      </p:sp>
    </p:spTree>
    <p:extLst>
      <p:ext uri="{BB962C8B-B14F-4D97-AF65-F5344CB8AC3E}">
        <p14:creationId xmlns:p14="http://schemas.microsoft.com/office/powerpoint/2010/main" val="3803014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接连接符 89"/>
          <p:cNvCxnSpPr/>
          <p:nvPr/>
        </p:nvCxnSpPr>
        <p:spPr bwMode="auto">
          <a:xfrm flipH="1" flipV="1">
            <a:off x="4243186" y="3207002"/>
            <a:ext cx="1790233" cy="2042396"/>
          </a:xfrm>
          <a:prstGeom prst="line">
            <a:avLst/>
          </a:prstGeom>
          <a:solidFill>
            <a:schemeClr val="accent1"/>
          </a:solidFill>
          <a:ln w="28575" cap="flat" cmpd="sng" algn="ctr">
            <a:solidFill>
              <a:srgbClr val="C00000"/>
            </a:solidFill>
            <a:prstDash val="sysDot"/>
            <a:round/>
            <a:headEnd type="none" w="med" len="med"/>
            <a:tailEnd type="none" w="med" len="med"/>
          </a:ln>
          <a:effectLst/>
        </p:spPr>
      </p:cxnSp>
      <p:cxnSp>
        <p:nvCxnSpPr>
          <p:cNvPr id="87" name="直接连接符 86"/>
          <p:cNvCxnSpPr/>
          <p:nvPr/>
        </p:nvCxnSpPr>
        <p:spPr bwMode="auto">
          <a:xfrm flipV="1">
            <a:off x="3644085" y="3341425"/>
            <a:ext cx="572401" cy="1750242"/>
          </a:xfrm>
          <a:prstGeom prst="line">
            <a:avLst/>
          </a:prstGeom>
          <a:solidFill>
            <a:schemeClr val="accent1"/>
          </a:solidFill>
          <a:ln w="28575" cap="flat" cmpd="sng" algn="ctr">
            <a:solidFill>
              <a:srgbClr val="C00000"/>
            </a:solidFill>
            <a:prstDash val="sysDot"/>
            <a:round/>
            <a:headEnd type="none" w="med" len="med"/>
            <a:tailEnd type="none" w="med" len="med"/>
          </a:ln>
          <a:effectLst/>
        </p:spPr>
      </p:cxnSp>
      <p:cxnSp>
        <p:nvCxnSpPr>
          <p:cNvPr id="73" name="直接连接符 72"/>
          <p:cNvCxnSpPr/>
          <p:nvPr/>
        </p:nvCxnSpPr>
        <p:spPr bwMode="auto">
          <a:xfrm flipV="1">
            <a:off x="4330853" y="1448781"/>
            <a:ext cx="297795" cy="1839023"/>
          </a:xfrm>
          <a:prstGeom prst="line">
            <a:avLst/>
          </a:prstGeom>
          <a:solidFill>
            <a:schemeClr val="accent1"/>
          </a:solidFill>
          <a:ln w="28575" cap="flat" cmpd="sng" algn="ctr">
            <a:solidFill>
              <a:srgbClr val="C00000"/>
            </a:solidFill>
            <a:prstDash val="sysDot"/>
            <a:round/>
            <a:headEnd type="none" w="med" len="med"/>
            <a:tailEnd type="none" w="med" len="med"/>
          </a:ln>
          <a:effectLst/>
        </p:spPr>
      </p:cxnSp>
      <p:sp>
        <p:nvSpPr>
          <p:cNvPr id="3" name="标题 2"/>
          <p:cNvSpPr>
            <a:spLocks noGrp="1"/>
          </p:cNvSpPr>
          <p:nvPr>
            <p:ph type="title"/>
          </p:nvPr>
        </p:nvSpPr>
        <p:spPr/>
        <p:txBody>
          <a:bodyPr/>
          <a:lstStyle/>
          <a:p>
            <a:r>
              <a:rPr lang="zh-CN" altLang="en-US"/>
              <a:t>报文标记的配置实现</a:t>
            </a:r>
            <a:endParaRPr lang="zh-CN" altLang="en-US" dirty="0"/>
          </a:p>
        </p:txBody>
      </p:sp>
      <p:cxnSp>
        <p:nvCxnSpPr>
          <p:cNvPr id="5" name="直接连接符 4"/>
          <p:cNvCxnSpPr>
            <a:stCxn id="102" idx="3"/>
            <a:endCxn id="100" idx="1"/>
          </p:cNvCxnSpPr>
          <p:nvPr/>
        </p:nvCxnSpPr>
        <p:spPr bwMode="auto">
          <a:xfrm>
            <a:off x="7516497" y="3191877"/>
            <a:ext cx="671389" cy="3046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 name="直接连接符 5"/>
          <p:cNvCxnSpPr>
            <a:stCxn id="78" idx="3"/>
          </p:cNvCxnSpPr>
          <p:nvPr/>
        </p:nvCxnSpPr>
        <p:spPr bwMode="auto">
          <a:xfrm>
            <a:off x="3071605" y="2444894"/>
            <a:ext cx="1300133" cy="65215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直接连接符 6"/>
          <p:cNvCxnSpPr>
            <a:endCxn id="89" idx="3"/>
          </p:cNvCxnSpPr>
          <p:nvPr/>
        </p:nvCxnSpPr>
        <p:spPr bwMode="auto">
          <a:xfrm flipH="1">
            <a:off x="3012943" y="3277066"/>
            <a:ext cx="1238483" cy="111828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直接连接符 7"/>
          <p:cNvCxnSpPr>
            <a:stCxn id="80" idx="3"/>
            <a:endCxn id="92" idx="1"/>
          </p:cNvCxnSpPr>
          <p:nvPr/>
        </p:nvCxnSpPr>
        <p:spPr bwMode="auto">
          <a:xfrm>
            <a:off x="3057724" y="3141759"/>
            <a:ext cx="1000635" cy="5183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直接连接符 8"/>
          <p:cNvCxnSpPr>
            <a:endCxn id="96" idx="1"/>
          </p:cNvCxnSpPr>
          <p:nvPr/>
        </p:nvCxnSpPr>
        <p:spPr bwMode="auto">
          <a:xfrm flipV="1">
            <a:off x="8253899" y="2483837"/>
            <a:ext cx="1185294" cy="76396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endCxn id="97" idx="1"/>
          </p:cNvCxnSpPr>
          <p:nvPr/>
        </p:nvCxnSpPr>
        <p:spPr bwMode="auto">
          <a:xfrm flipV="1">
            <a:off x="8405690" y="3063115"/>
            <a:ext cx="1033503" cy="10879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直接连接符 10"/>
          <p:cNvCxnSpPr>
            <a:endCxn id="98" idx="1"/>
          </p:cNvCxnSpPr>
          <p:nvPr/>
        </p:nvCxnSpPr>
        <p:spPr bwMode="auto">
          <a:xfrm>
            <a:off x="8496950" y="3253317"/>
            <a:ext cx="964441" cy="37280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a:stCxn id="83" idx="3"/>
          </p:cNvCxnSpPr>
          <p:nvPr/>
        </p:nvCxnSpPr>
        <p:spPr bwMode="auto">
          <a:xfrm flipV="1">
            <a:off x="2966731" y="3170353"/>
            <a:ext cx="1338535" cy="74005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直接连接符 12"/>
          <p:cNvCxnSpPr>
            <a:endCxn id="99" idx="1"/>
          </p:cNvCxnSpPr>
          <p:nvPr/>
        </p:nvCxnSpPr>
        <p:spPr bwMode="auto">
          <a:xfrm>
            <a:off x="8330833" y="3151142"/>
            <a:ext cx="1126046" cy="103332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9" name="文本框 18"/>
          <p:cNvSpPr txBox="1"/>
          <p:nvPr/>
        </p:nvSpPr>
        <p:spPr bwMode="auto">
          <a:xfrm>
            <a:off x="2135560" y="2632708"/>
            <a:ext cx="1490478"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Manager</a:t>
            </a:r>
          </a:p>
        </p:txBody>
      </p:sp>
      <p:sp>
        <p:nvSpPr>
          <p:cNvPr id="20" name="文本框 19"/>
          <p:cNvSpPr txBox="1"/>
          <p:nvPr/>
        </p:nvSpPr>
        <p:spPr bwMode="auto">
          <a:xfrm>
            <a:off x="2315581" y="3394018"/>
            <a:ext cx="97043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mn-lt"/>
                <a:ea typeface="+mn-ea"/>
                <a:cs typeface="Arial" pitchFamily="34" charset="0"/>
              </a:rPr>
              <a:t>财务部</a:t>
            </a:r>
          </a:p>
        </p:txBody>
      </p:sp>
      <p:cxnSp>
        <p:nvCxnSpPr>
          <p:cNvPr id="23" name="直接连接符 22"/>
          <p:cNvCxnSpPr>
            <a:stCxn id="92" idx="3"/>
            <a:endCxn id="93" idx="1"/>
          </p:cNvCxnSpPr>
          <p:nvPr/>
        </p:nvCxnSpPr>
        <p:spPr bwMode="auto">
          <a:xfrm flipV="1">
            <a:off x="4598359" y="3175525"/>
            <a:ext cx="956604" cy="1806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5" name="直接连接符 24"/>
          <p:cNvCxnSpPr>
            <a:stCxn id="101" idx="3"/>
            <a:endCxn id="95" idx="1"/>
          </p:cNvCxnSpPr>
          <p:nvPr/>
        </p:nvCxnSpPr>
        <p:spPr bwMode="auto">
          <a:xfrm>
            <a:off x="6642368" y="4090092"/>
            <a:ext cx="554992" cy="49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6" name="直接连接符 25"/>
          <p:cNvCxnSpPr>
            <a:stCxn id="93" idx="2"/>
            <a:endCxn id="101" idx="0"/>
          </p:cNvCxnSpPr>
          <p:nvPr/>
        </p:nvCxnSpPr>
        <p:spPr bwMode="auto">
          <a:xfrm>
            <a:off x="5820991" y="3393184"/>
            <a:ext cx="551377" cy="47550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0" name="文本框 49"/>
          <p:cNvSpPr txBox="1"/>
          <p:nvPr/>
        </p:nvSpPr>
        <p:spPr bwMode="auto">
          <a:xfrm>
            <a:off x="7573840" y="3897053"/>
            <a:ext cx="970433"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FTP Server</a:t>
            </a:r>
          </a:p>
        </p:txBody>
      </p:sp>
      <p:sp>
        <p:nvSpPr>
          <p:cNvPr id="52" name="文本框 51"/>
          <p:cNvSpPr txBox="1"/>
          <p:nvPr/>
        </p:nvSpPr>
        <p:spPr bwMode="auto">
          <a:xfrm>
            <a:off x="4052274" y="3566113"/>
            <a:ext cx="63106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SWA</a:t>
            </a:r>
          </a:p>
        </p:txBody>
      </p:sp>
      <p:sp>
        <p:nvSpPr>
          <p:cNvPr id="53" name="文本框 52"/>
          <p:cNvSpPr txBox="1"/>
          <p:nvPr/>
        </p:nvSpPr>
        <p:spPr bwMode="auto">
          <a:xfrm>
            <a:off x="5576716" y="3928751"/>
            <a:ext cx="62190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SWB</a:t>
            </a:r>
          </a:p>
        </p:txBody>
      </p:sp>
      <p:sp>
        <p:nvSpPr>
          <p:cNvPr id="55" name="矩形 54"/>
          <p:cNvSpPr/>
          <p:nvPr/>
        </p:nvSpPr>
        <p:spPr bwMode="auto">
          <a:xfrm>
            <a:off x="4691844" y="2882318"/>
            <a:ext cx="820800" cy="216000"/>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b="1" dirty="0">
                <a:solidFill>
                  <a:srgbClr val="000000"/>
                </a:solidFill>
                <a:latin typeface="+mn-ea"/>
                <a:ea typeface="+mn-ea"/>
                <a:cs typeface="Arial" pitchFamily="34" charset="0"/>
              </a:rPr>
              <a:t>802.1p=1</a:t>
            </a:r>
            <a:endParaRPr lang="zh-CN" altLang="en-US" b="1" dirty="0">
              <a:solidFill>
                <a:srgbClr val="000000"/>
              </a:solidFill>
              <a:latin typeface="+mn-ea"/>
              <a:ea typeface="+mn-ea"/>
              <a:cs typeface="Arial" pitchFamily="34" charset="0"/>
            </a:endParaRPr>
          </a:p>
        </p:txBody>
      </p:sp>
      <p:sp>
        <p:nvSpPr>
          <p:cNvPr id="56" name="矩形 55"/>
          <p:cNvSpPr/>
          <p:nvPr/>
        </p:nvSpPr>
        <p:spPr bwMode="auto">
          <a:xfrm>
            <a:off x="4691844" y="3214485"/>
            <a:ext cx="820800" cy="216000"/>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b="1" dirty="0">
                <a:solidFill>
                  <a:srgbClr val="000000"/>
                </a:solidFill>
                <a:latin typeface="+mn-ea"/>
                <a:ea typeface="+mn-ea"/>
                <a:cs typeface="Arial" pitchFamily="34" charset="0"/>
              </a:rPr>
              <a:t>802.1p=5</a:t>
            </a:r>
            <a:endParaRPr lang="zh-CN" altLang="en-US" b="1" dirty="0">
              <a:solidFill>
                <a:srgbClr val="000000"/>
              </a:solidFill>
              <a:latin typeface="+mn-ea"/>
              <a:ea typeface="+mn-ea"/>
              <a:cs typeface="Arial" pitchFamily="34" charset="0"/>
            </a:endParaRPr>
          </a:p>
        </p:txBody>
      </p:sp>
      <p:sp>
        <p:nvSpPr>
          <p:cNvPr id="57" name="矩形 56"/>
          <p:cNvSpPr/>
          <p:nvPr/>
        </p:nvSpPr>
        <p:spPr bwMode="auto">
          <a:xfrm>
            <a:off x="4691844" y="3494410"/>
            <a:ext cx="820800" cy="216000"/>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b="1" dirty="0">
                <a:solidFill>
                  <a:srgbClr val="000000"/>
                </a:solidFill>
                <a:latin typeface="+mn-ea"/>
                <a:ea typeface="+mn-ea"/>
                <a:cs typeface="Arial" pitchFamily="34" charset="0"/>
              </a:rPr>
              <a:t>802.1p=3</a:t>
            </a:r>
            <a:endParaRPr lang="zh-CN" altLang="en-US" b="1" dirty="0">
              <a:solidFill>
                <a:srgbClr val="000000"/>
              </a:solidFill>
              <a:latin typeface="+mn-ea"/>
              <a:ea typeface="+mn-ea"/>
              <a:cs typeface="Arial" pitchFamily="34" charset="0"/>
            </a:endParaRPr>
          </a:p>
        </p:txBody>
      </p:sp>
      <p:sp>
        <p:nvSpPr>
          <p:cNvPr id="59" name="矩形 58"/>
          <p:cNvSpPr/>
          <p:nvPr/>
        </p:nvSpPr>
        <p:spPr bwMode="auto">
          <a:xfrm rot="21600000">
            <a:off x="5707248" y="3573017"/>
            <a:ext cx="820800" cy="216000"/>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b="1" dirty="0">
                <a:solidFill>
                  <a:srgbClr val="000000"/>
                </a:solidFill>
                <a:latin typeface="+mn-ea"/>
                <a:ea typeface="+mn-ea"/>
                <a:cs typeface="Arial" pitchFamily="34" charset="0"/>
              </a:rPr>
              <a:t>802.1p=2</a:t>
            </a:r>
            <a:endParaRPr lang="zh-CN" altLang="en-US" b="1" dirty="0">
              <a:solidFill>
                <a:srgbClr val="000000"/>
              </a:solidFill>
              <a:latin typeface="+mn-ea"/>
              <a:ea typeface="+mn-ea"/>
              <a:cs typeface="Arial" pitchFamily="34" charset="0"/>
            </a:endParaRPr>
          </a:p>
        </p:txBody>
      </p:sp>
      <p:sp>
        <p:nvSpPr>
          <p:cNvPr id="60" name="文本框 59"/>
          <p:cNvSpPr txBox="1"/>
          <p:nvPr/>
        </p:nvSpPr>
        <p:spPr bwMode="auto">
          <a:xfrm>
            <a:off x="6061054" y="3129555"/>
            <a:ext cx="5572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RTA</a:t>
            </a:r>
          </a:p>
        </p:txBody>
      </p:sp>
      <p:sp>
        <p:nvSpPr>
          <p:cNvPr id="62" name="文本框 61"/>
          <p:cNvSpPr txBox="1"/>
          <p:nvPr/>
        </p:nvSpPr>
        <p:spPr bwMode="auto">
          <a:xfrm>
            <a:off x="5267909" y="2666294"/>
            <a:ext cx="1092677"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C00000"/>
                </a:solidFill>
                <a:latin typeface="+mn-ea"/>
                <a:ea typeface="+mn-ea"/>
                <a:cs typeface="Arial" pitchFamily="34" charset="0"/>
              </a:rPr>
              <a:t>DS</a:t>
            </a:r>
            <a:r>
              <a:rPr lang="zh-CN" altLang="en-US" sz="1400" b="1" dirty="0">
                <a:solidFill>
                  <a:srgbClr val="C00000"/>
                </a:solidFill>
                <a:latin typeface="+mn-ea"/>
                <a:ea typeface="+mn-ea"/>
                <a:cs typeface="Arial" pitchFamily="34" charset="0"/>
              </a:rPr>
              <a:t>节点</a:t>
            </a:r>
          </a:p>
        </p:txBody>
      </p:sp>
      <p:sp>
        <p:nvSpPr>
          <p:cNvPr id="76" name="文本框 75"/>
          <p:cNvSpPr txBox="1"/>
          <p:nvPr/>
        </p:nvSpPr>
        <p:spPr bwMode="auto">
          <a:xfrm>
            <a:off x="3463701" y="2846315"/>
            <a:ext cx="652357" cy="26253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ea"/>
                <a:ea typeface="+mn-ea"/>
                <a:cs typeface="Arial" pitchFamily="34" charset="0"/>
              </a:rPr>
              <a:t>G0/0/0</a:t>
            </a:r>
            <a:endParaRPr lang="zh-CN" altLang="en-US" dirty="0">
              <a:solidFill>
                <a:srgbClr val="000000"/>
              </a:solidFill>
              <a:latin typeface="+mn-ea"/>
              <a:ea typeface="+mn-ea"/>
              <a:cs typeface="Arial" pitchFamily="34" charset="0"/>
            </a:endParaRPr>
          </a:p>
        </p:txBody>
      </p:sp>
      <p:sp>
        <p:nvSpPr>
          <p:cNvPr id="77" name="文本框 76"/>
          <p:cNvSpPr txBox="1"/>
          <p:nvPr/>
        </p:nvSpPr>
        <p:spPr bwMode="auto">
          <a:xfrm>
            <a:off x="3463701" y="2972192"/>
            <a:ext cx="652357" cy="26253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ea"/>
                <a:ea typeface="+mn-ea"/>
                <a:cs typeface="Arial" pitchFamily="34" charset="0"/>
              </a:rPr>
              <a:t>G0/0/1</a:t>
            </a:r>
            <a:endParaRPr lang="zh-CN" altLang="en-US" dirty="0">
              <a:solidFill>
                <a:srgbClr val="000000"/>
              </a:solidFill>
              <a:latin typeface="+mn-ea"/>
              <a:ea typeface="+mn-ea"/>
              <a:cs typeface="Arial" pitchFamily="34" charset="0"/>
            </a:endParaRPr>
          </a:p>
        </p:txBody>
      </p:sp>
      <p:sp>
        <p:nvSpPr>
          <p:cNvPr id="79" name="文本框 78"/>
          <p:cNvSpPr txBox="1"/>
          <p:nvPr/>
        </p:nvSpPr>
        <p:spPr bwMode="auto">
          <a:xfrm>
            <a:off x="3355689" y="3170351"/>
            <a:ext cx="652357" cy="26253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ea"/>
                <a:ea typeface="+mn-ea"/>
                <a:cs typeface="Arial" pitchFamily="34" charset="0"/>
              </a:rPr>
              <a:t>G0/0/2</a:t>
            </a:r>
            <a:endParaRPr lang="zh-CN" altLang="en-US" dirty="0">
              <a:solidFill>
                <a:srgbClr val="000000"/>
              </a:solidFill>
              <a:latin typeface="+mn-ea"/>
              <a:ea typeface="+mn-ea"/>
              <a:cs typeface="Arial" pitchFamily="34" charset="0"/>
            </a:endParaRPr>
          </a:p>
        </p:txBody>
      </p:sp>
      <p:sp>
        <p:nvSpPr>
          <p:cNvPr id="81" name="文本框 80"/>
          <p:cNvSpPr txBox="1"/>
          <p:nvPr/>
        </p:nvSpPr>
        <p:spPr bwMode="auto">
          <a:xfrm>
            <a:off x="3590829" y="3707343"/>
            <a:ext cx="652357" cy="26253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ea"/>
                <a:ea typeface="+mn-ea"/>
                <a:cs typeface="Arial" pitchFamily="34" charset="0"/>
              </a:rPr>
              <a:t>G0/0/3</a:t>
            </a:r>
            <a:endParaRPr lang="zh-CN" altLang="en-US" dirty="0">
              <a:solidFill>
                <a:srgbClr val="000000"/>
              </a:solidFill>
              <a:latin typeface="+mn-ea"/>
              <a:ea typeface="+mn-ea"/>
              <a:cs typeface="Arial" pitchFamily="34" charset="0"/>
            </a:endParaRPr>
          </a:p>
        </p:txBody>
      </p:sp>
      <p:sp>
        <p:nvSpPr>
          <p:cNvPr id="82" name="文本框 81"/>
          <p:cNvSpPr txBox="1"/>
          <p:nvPr/>
        </p:nvSpPr>
        <p:spPr bwMode="auto">
          <a:xfrm>
            <a:off x="6569633" y="3845722"/>
            <a:ext cx="652357" cy="26253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ea"/>
                <a:ea typeface="+mn-ea"/>
                <a:cs typeface="Arial" pitchFamily="34" charset="0"/>
              </a:rPr>
              <a:t>G0/0/0</a:t>
            </a:r>
            <a:endParaRPr lang="zh-CN" altLang="en-US" dirty="0">
              <a:solidFill>
                <a:srgbClr val="000000"/>
              </a:solidFill>
              <a:latin typeface="+mn-ea"/>
              <a:ea typeface="+mn-ea"/>
              <a:cs typeface="Arial" pitchFamily="34" charset="0"/>
            </a:endParaRPr>
          </a:p>
        </p:txBody>
      </p:sp>
      <p:cxnSp>
        <p:nvCxnSpPr>
          <p:cNvPr id="85" name="直接连接符 84"/>
          <p:cNvCxnSpPr>
            <a:stCxn id="102" idx="0"/>
            <a:endCxn id="94" idx="2"/>
          </p:cNvCxnSpPr>
          <p:nvPr/>
        </p:nvCxnSpPr>
        <p:spPr bwMode="auto">
          <a:xfrm flipH="1" flipV="1">
            <a:off x="6589466" y="2748203"/>
            <a:ext cx="661003" cy="22601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8" name="直接连接符 87"/>
          <p:cNvCxnSpPr>
            <a:stCxn id="93" idx="3"/>
            <a:endCxn id="94" idx="2"/>
          </p:cNvCxnSpPr>
          <p:nvPr/>
        </p:nvCxnSpPr>
        <p:spPr bwMode="auto">
          <a:xfrm flipV="1">
            <a:off x="6087019" y="2748203"/>
            <a:ext cx="502447" cy="427322"/>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74" name="AutoShape 17"/>
          <p:cNvSpPr>
            <a:spLocks noChangeArrowheads="1"/>
          </p:cNvSpPr>
          <p:nvPr/>
        </p:nvSpPr>
        <p:spPr bwMode="auto">
          <a:xfrm>
            <a:off x="3323990" y="1400579"/>
            <a:ext cx="2772010" cy="1107996"/>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200" b="1" dirty="0">
                <a:latin typeface="+mn-ea"/>
                <a:ea typeface="+mn-ea"/>
                <a:cs typeface="Courier New" panose="02070309020205020404" pitchFamily="49" charset="0"/>
              </a:rPr>
              <a:t>traffic behavior manager</a:t>
            </a:r>
          </a:p>
          <a:p>
            <a:r>
              <a:rPr lang="en-US" altLang="zh-CN" sz="1200" b="1" dirty="0">
                <a:latin typeface="+mn-ea"/>
                <a:ea typeface="+mn-ea"/>
                <a:cs typeface="Courier New" panose="02070309020205020404" pitchFamily="49" charset="0"/>
              </a:rPr>
              <a:t> remark 8021p 1</a:t>
            </a:r>
          </a:p>
          <a:p>
            <a:r>
              <a:rPr lang="en-US" altLang="zh-CN" sz="1200" b="1" dirty="0">
                <a:latin typeface="+mn-ea"/>
                <a:ea typeface="+mn-ea"/>
                <a:cs typeface="Courier New" panose="02070309020205020404" pitchFamily="49" charset="0"/>
              </a:rPr>
              <a:t>traffic behavior voice</a:t>
            </a:r>
          </a:p>
          <a:p>
            <a:r>
              <a:rPr lang="en-US" altLang="zh-CN" sz="1200" b="1" dirty="0">
                <a:latin typeface="+mn-ea"/>
                <a:ea typeface="+mn-ea"/>
                <a:cs typeface="Courier New" panose="02070309020205020404" pitchFamily="49" charset="0"/>
              </a:rPr>
              <a:t> remark 8021p 5 </a:t>
            </a:r>
          </a:p>
          <a:p>
            <a:r>
              <a:rPr lang="en-US" altLang="zh-CN" sz="1200" b="1" dirty="0">
                <a:latin typeface="+mn-ea"/>
                <a:ea typeface="+mn-ea"/>
                <a:cs typeface="Courier New" panose="02070309020205020404" pitchFamily="49" charset="0"/>
              </a:rPr>
              <a:t>traffic behavior video</a:t>
            </a:r>
          </a:p>
          <a:p>
            <a:r>
              <a:rPr lang="en-US" altLang="zh-CN" sz="1200" b="1" dirty="0">
                <a:latin typeface="+mn-ea"/>
                <a:ea typeface="+mn-ea"/>
                <a:cs typeface="Courier New" panose="02070309020205020404" pitchFamily="49" charset="0"/>
              </a:rPr>
              <a:t> remark 8021p 3</a:t>
            </a:r>
            <a:endParaRPr lang="zh-CN" altLang="en-US" sz="1200" b="1" dirty="0">
              <a:solidFill>
                <a:srgbClr val="0066FF"/>
              </a:solidFill>
              <a:latin typeface="+mn-ea"/>
              <a:ea typeface="+mn-ea"/>
            </a:endParaRPr>
          </a:p>
        </p:txBody>
      </p:sp>
      <p:sp>
        <p:nvSpPr>
          <p:cNvPr id="84" name="AutoShape 17"/>
          <p:cNvSpPr>
            <a:spLocks noChangeArrowheads="1"/>
          </p:cNvSpPr>
          <p:nvPr/>
        </p:nvSpPr>
        <p:spPr bwMode="auto">
          <a:xfrm>
            <a:off x="1660826" y="5046548"/>
            <a:ext cx="3931119" cy="738664"/>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200" b="1" dirty="0">
                <a:latin typeface="+mn-ea"/>
                <a:ea typeface="+mn-ea"/>
                <a:cs typeface="Courier New" panose="02070309020205020404" pitchFamily="49" charset="0"/>
              </a:rPr>
              <a:t>traffic policy a1</a:t>
            </a:r>
          </a:p>
          <a:p>
            <a:r>
              <a:rPr lang="en-US" altLang="zh-CN" sz="1200" b="1" dirty="0">
                <a:latin typeface="+mn-ea"/>
                <a:ea typeface="+mn-ea"/>
                <a:cs typeface="Courier New" panose="02070309020205020404" pitchFamily="49" charset="0"/>
              </a:rPr>
              <a:t> classifier manager behavior manager</a:t>
            </a:r>
          </a:p>
          <a:p>
            <a:r>
              <a:rPr lang="en-US" altLang="zh-CN" sz="1200" b="1" dirty="0">
                <a:latin typeface="+mn-ea"/>
                <a:ea typeface="+mn-ea"/>
                <a:cs typeface="Courier New" panose="02070309020205020404" pitchFamily="49" charset="0"/>
              </a:rPr>
              <a:t> classifier voice behavior voice</a:t>
            </a:r>
          </a:p>
          <a:p>
            <a:r>
              <a:rPr lang="en-US" altLang="zh-CN" sz="1200" b="1" dirty="0">
                <a:latin typeface="+mn-ea"/>
                <a:ea typeface="+mn-ea"/>
                <a:cs typeface="Courier New" panose="02070309020205020404" pitchFamily="49" charset="0"/>
              </a:rPr>
              <a:t> classifier video behavior video</a:t>
            </a:r>
          </a:p>
        </p:txBody>
      </p:sp>
      <p:sp>
        <p:nvSpPr>
          <p:cNvPr id="91" name="AutoShape 17"/>
          <p:cNvSpPr>
            <a:spLocks noChangeArrowheads="1"/>
          </p:cNvSpPr>
          <p:nvPr/>
        </p:nvSpPr>
        <p:spPr bwMode="auto">
          <a:xfrm>
            <a:off x="5711150" y="4564867"/>
            <a:ext cx="2905131" cy="1477328"/>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200" b="1" dirty="0" err="1">
                <a:latin typeface="+mn-ea"/>
                <a:ea typeface="+mn-ea"/>
                <a:cs typeface="Courier New" panose="02070309020205020404" pitchFamily="49" charset="0"/>
              </a:rPr>
              <a:t>int</a:t>
            </a:r>
            <a:r>
              <a:rPr lang="en-US" altLang="zh-CN" sz="1200" b="1" dirty="0">
                <a:latin typeface="+mn-ea"/>
                <a:ea typeface="+mn-ea"/>
                <a:cs typeface="Courier New" panose="02070309020205020404" pitchFamily="49" charset="0"/>
              </a:rPr>
              <a:t> g0/0/0</a:t>
            </a:r>
          </a:p>
          <a:p>
            <a:r>
              <a:rPr lang="en-US" altLang="zh-CN" sz="1200" b="1" dirty="0">
                <a:latin typeface="+mn-ea"/>
                <a:ea typeface="+mn-ea"/>
                <a:cs typeface="Courier New" panose="02070309020205020404" pitchFamily="49" charset="0"/>
              </a:rPr>
              <a:t> traffic-policy a1 inbound</a:t>
            </a:r>
          </a:p>
          <a:p>
            <a:r>
              <a:rPr lang="en-US" altLang="zh-CN" sz="1200" b="1" dirty="0" err="1">
                <a:latin typeface="+mn-ea"/>
                <a:ea typeface="+mn-ea"/>
                <a:cs typeface="Courier New" panose="02070309020205020404" pitchFamily="49" charset="0"/>
              </a:rPr>
              <a:t>int</a:t>
            </a:r>
            <a:r>
              <a:rPr lang="en-US" altLang="zh-CN" sz="1200" b="1" dirty="0">
                <a:latin typeface="+mn-ea"/>
                <a:ea typeface="+mn-ea"/>
                <a:cs typeface="Courier New" panose="02070309020205020404" pitchFamily="49" charset="0"/>
              </a:rPr>
              <a:t> g0/0/1</a:t>
            </a:r>
          </a:p>
          <a:p>
            <a:r>
              <a:rPr lang="en-US" altLang="zh-CN" sz="1200" b="1" dirty="0">
                <a:latin typeface="+mn-ea"/>
                <a:ea typeface="+mn-ea"/>
                <a:cs typeface="Courier New" panose="02070309020205020404" pitchFamily="49" charset="0"/>
              </a:rPr>
              <a:t> traffic-policy a1 inbound</a:t>
            </a:r>
            <a:endParaRPr lang="zh-CN" altLang="en-US" sz="1200" b="1" dirty="0">
              <a:latin typeface="+mn-ea"/>
              <a:ea typeface="+mn-ea"/>
            </a:endParaRPr>
          </a:p>
          <a:p>
            <a:r>
              <a:rPr lang="en-US" altLang="zh-CN" sz="1200" b="1" dirty="0" err="1">
                <a:latin typeface="+mn-ea"/>
                <a:ea typeface="+mn-ea"/>
                <a:cs typeface="Courier New" panose="02070309020205020404" pitchFamily="49" charset="0"/>
              </a:rPr>
              <a:t>int</a:t>
            </a:r>
            <a:r>
              <a:rPr lang="en-US" altLang="zh-CN" sz="1200" b="1" dirty="0">
                <a:latin typeface="+mn-ea"/>
                <a:ea typeface="+mn-ea"/>
                <a:cs typeface="Courier New" panose="02070309020205020404" pitchFamily="49" charset="0"/>
              </a:rPr>
              <a:t> g0/0/2</a:t>
            </a:r>
          </a:p>
          <a:p>
            <a:r>
              <a:rPr lang="en-US" altLang="zh-CN" sz="1200" b="1" dirty="0">
                <a:latin typeface="+mn-ea"/>
                <a:ea typeface="+mn-ea"/>
                <a:cs typeface="Courier New" panose="02070309020205020404" pitchFamily="49" charset="0"/>
              </a:rPr>
              <a:t> traffic-policy a1 inbound</a:t>
            </a:r>
            <a:endParaRPr lang="zh-CN" altLang="en-US" sz="1200" b="1" dirty="0">
              <a:latin typeface="+mn-ea"/>
              <a:ea typeface="+mn-ea"/>
            </a:endParaRPr>
          </a:p>
          <a:p>
            <a:r>
              <a:rPr lang="en-US" altLang="zh-CN" sz="1200" b="1" dirty="0" err="1">
                <a:latin typeface="+mn-ea"/>
                <a:ea typeface="+mn-ea"/>
                <a:cs typeface="Courier New" panose="02070309020205020404" pitchFamily="49" charset="0"/>
              </a:rPr>
              <a:t>int</a:t>
            </a:r>
            <a:r>
              <a:rPr lang="en-US" altLang="zh-CN" sz="1200" b="1" dirty="0">
                <a:latin typeface="+mn-ea"/>
                <a:ea typeface="+mn-ea"/>
                <a:cs typeface="Courier New" panose="02070309020205020404" pitchFamily="49" charset="0"/>
              </a:rPr>
              <a:t> g0/0/3</a:t>
            </a:r>
          </a:p>
          <a:p>
            <a:r>
              <a:rPr lang="en-US" altLang="zh-CN" sz="1200" b="1" dirty="0">
                <a:latin typeface="+mn-ea"/>
                <a:ea typeface="+mn-ea"/>
                <a:cs typeface="Courier New" panose="02070309020205020404" pitchFamily="49" charset="0"/>
              </a:rPr>
              <a:t> traffic-policy a1 inbound</a:t>
            </a:r>
            <a:endParaRPr lang="zh-CN" altLang="en-US" sz="1200" b="1" dirty="0">
              <a:latin typeface="+mn-ea"/>
              <a:ea typeface="+mn-ea"/>
            </a:endParaRPr>
          </a:p>
        </p:txBody>
      </p:sp>
      <p:pic>
        <p:nvPicPr>
          <p:cNvPr id="78" name="图片 7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31605" y="2223494"/>
            <a:ext cx="540000" cy="442800"/>
          </a:xfrm>
          <a:prstGeom prst="rect">
            <a:avLst/>
          </a:prstGeom>
        </p:spPr>
      </p:pic>
      <p:pic>
        <p:nvPicPr>
          <p:cNvPr id="80" name="图片 79" descr="行政部.png"/>
          <p:cNvPicPr>
            <a:picLocks noChangeAspect="1"/>
          </p:cNvPicPr>
          <p:nvPr/>
        </p:nvPicPr>
        <p:blipFill>
          <a:blip r:embed="rId4" cstate="print"/>
          <a:stretch>
            <a:fillRect/>
          </a:stretch>
        </p:blipFill>
        <p:spPr>
          <a:xfrm>
            <a:off x="2517724" y="2920850"/>
            <a:ext cx="540000" cy="441818"/>
          </a:xfrm>
          <a:prstGeom prst="rect">
            <a:avLst/>
          </a:prstGeom>
        </p:spPr>
      </p:pic>
      <p:pic>
        <p:nvPicPr>
          <p:cNvPr id="83" name="图片 82" descr="电话.png"/>
          <p:cNvPicPr>
            <a:picLocks noChangeAspect="1"/>
          </p:cNvPicPr>
          <p:nvPr/>
        </p:nvPicPr>
        <p:blipFill>
          <a:blip r:embed="rId5" cstate="print"/>
          <a:stretch>
            <a:fillRect/>
          </a:stretch>
        </p:blipFill>
        <p:spPr>
          <a:xfrm>
            <a:off x="2483189" y="3690811"/>
            <a:ext cx="483542" cy="439200"/>
          </a:xfrm>
          <a:prstGeom prst="rect">
            <a:avLst/>
          </a:prstGeom>
        </p:spPr>
      </p:pic>
      <p:pic>
        <p:nvPicPr>
          <p:cNvPr id="89" name="图片 88" descr="多媒体软终端.png"/>
          <p:cNvPicPr>
            <a:picLocks noChangeAspect="1"/>
          </p:cNvPicPr>
          <p:nvPr/>
        </p:nvPicPr>
        <p:blipFill>
          <a:blip r:embed="rId6" cstate="print"/>
          <a:stretch>
            <a:fillRect/>
          </a:stretch>
        </p:blipFill>
        <p:spPr>
          <a:xfrm>
            <a:off x="2472443" y="4188349"/>
            <a:ext cx="540500" cy="414000"/>
          </a:xfrm>
          <a:prstGeom prst="rect">
            <a:avLst/>
          </a:prstGeom>
        </p:spPr>
      </p:pic>
      <p:pic>
        <p:nvPicPr>
          <p:cNvPr id="92" name="图片 91"/>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4058359" y="2972192"/>
            <a:ext cx="540000" cy="442800"/>
          </a:xfrm>
          <a:prstGeom prst="rect">
            <a:avLst/>
          </a:prstGeom>
        </p:spPr>
      </p:pic>
      <p:pic>
        <p:nvPicPr>
          <p:cNvPr id="93" name="图片 92" descr="核心路由器.png"/>
          <p:cNvPicPr>
            <a:picLocks noChangeAspect="1"/>
          </p:cNvPicPr>
          <p:nvPr/>
        </p:nvPicPr>
        <p:blipFill>
          <a:blip r:embed="rId8" cstate="print"/>
          <a:stretch>
            <a:fillRect/>
          </a:stretch>
        </p:blipFill>
        <p:spPr>
          <a:xfrm>
            <a:off x="5554963" y="2957866"/>
            <a:ext cx="532056" cy="435318"/>
          </a:xfrm>
          <a:prstGeom prst="rect">
            <a:avLst/>
          </a:prstGeom>
        </p:spPr>
      </p:pic>
      <p:pic>
        <p:nvPicPr>
          <p:cNvPr id="94" name="图片 93" descr="internet-蓝.png"/>
          <p:cNvPicPr>
            <a:picLocks noChangeAspect="1"/>
          </p:cNvPicPr>
          <p:nvPr/>
        </p:nvPicPr>
        <p:blipFill>
          <a:blip r:embed="rId9" cstate="print"/>
          <a:stretch>
            <a:fillRect/>
          </a:stretch>
        </p:blipFill>
        <p:spPr>
          <a:xfrm>
            <a:off x="6145012" y="2297015"/>
            <a:ext cx="888908" cy="451188"/>
          </a:xfrm>
          <a:prstGeom prst="rect">
            <a:avLst/>
          </a:prstGeom>
        </p:spPr>
      </p:pic>
      <p:pic>
        <p:nvPicPr>
          <p:cNvPr id="95" name="图片 94" descr="通用服务器-蓝.png"/>
          <p:cNvPicPr>
            <a:picLocks noChangeAspect="1"/>
          </p:cNvPicPr>
          <p:nvPr/>
        </p:nvPicPr>
        <p:blipFill>
          <a:blip r:embed="rId10" cstate="print"/>
          <a:stretch>
            <a:fillRect/>
          </a:stretch>
        </p:blipFill>
        <p:spPr>
          <a:xfrm>
            <a:off x="7197360" y="3869674"/>
            <a:ext cx="540000" cy="441818"/>
          </a:xfrm>
          <a:prstGeom prst="rect">
            <a:avLst/>
          </a:prstGeom>
        </p:spPr>
      </p:pic>
      <p:pic>
        <p:nvPicPr>
          <p:cNvPr id="96" name="图片 9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439193" y="2262437"/>
            <a:ext cx="540000" cy="442800"/>
          </a:xfrm>
          <a:prstGeom prst="rect">
            <a:avLst/>
          </a:prstGeom>
        </p:spPr>
      </p:pic>
      <p:pic>
        <p:nvPicPr>
          <p:cNvPr id="97" name="图片 96" descr="行政部.png"/>
          <p:cNvPicPr>
            <a:picLocks noChangeAspect="1"/>
          </p:cNvPicPr>
          <p:nvPr/>
        </p:nvPicPr>
        <p:blipFill>
          <a:blip r:embed="rId4" cstate="print"/>
          <a:stretch>
            <a:fillRect/>
          </a:stretch>
        </p:blipFill>
        <p:spPr>
          <a:xfrm>
            <a:off x="9439193" y="2842206"/>
            <a:ext cx="540000" cy="441818"/>
          </a:xfrm>
          <a:prstGeom prst="rect">
            <a:avLst/>
          </a:prstGeom>
        </p:spPr>
      </p:pic>
      <p:pic>
        <p:nvPicPr>
          <p:cNvPr id="98" name="图片 97" descr="电话.png"/>
          <p:cNvPicPr>
            <a:picLocks noChangeAspect="1"/>
          </p:cNvPicPr>
          <p:nvPr/>
        </p:nvPicPr>
        <p:blipFill>
          <a:blip r:embed="rId5" cstate="print"/>
          <a:stretch>
            <a:fillRect/>
          </a:stretch>
        </p:blipFill>
        <p:spPr>
          <a:xfrm>
            <a:off x="9461391" y="3406522"/>
            <a:ext cx="483542" cy="439200"/>
          </a:xfrm>
          <a:prstGeom prst="rect">
            <a:avLst/>
          </a:prstGeom>
        </p:spPr>
      </p:pic>
      <p:pic>
        <p:nvPicPr>
          <p:cNvPr id="99" name="图片 98" descr="多媒体软终端.png"/>
          <p:cNvPicPr>
            <a:picLocks noChangeAspect="1"/>
          </p:cNvPicPr>
          <p:nvPr/>
        </p:nvPicPr>
        <p:blipFill>
          <a:blip r:embed="rId6" cstate="print"/>
          <a:stretch>
            <a:fillRect/>
          </a:stretch>
        </p:blipFill>
        <p:spPr>
          <a:xfrm>
            <a:off x="9456879" y="3977468"/>
            <a:ext cx="540500" cy="414000"/>
          </a:xfrm>
          <a:prstGeom prst="rect">
            <a:avLst/>
          </a:prstGeom>
        </p:spPr>
      </p:pic>
      <p:pic>
        <p:nvPicPr>
          <p:cNvPr id="100" name="图片 99"/>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8187886" y="3000939"/>
            <a:ext cx="540000" cy="442800"/>
          </a:xfrm>
          <a:prstGeom prst="rect">
            <a:avLst/>
          </a:prstGeom>
        </p:spPr>
      </p:pic>
      <p:pic>
        <p:nvPicPr>
          <p:cNvPr id="101" name="图片 100"/>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102368" y="3868692"/>
            <a:ext cx="540000" cy="442800"/>
          </a:xfrm>
          <a:prstGeom prst="rect">
            <a:avLst/>
          </a:prstGeom>
        </p:spPr>
      </p:pic>
      <p:pic>
        <p:nvPicPr>
          <p:cNvPr id="102" name="图片 101" descr="核心路由器.png"/>
          <p:cNvPicPr>
            <a:picLocks noChangeAspect="1"/>
          </p:cNvPicPr>
          <p:nvPr/>
        </p:nvPicPr>
        <p:blipFill>
          <a:blip r:embed="rId8" cstate="print"/>
          <a:stretch>
            <a:fillRect/>
          </a:stretch>
        </p:blipFill>
        <p:spPr>
          <a:xfrm>
            <a:off x="6984441" y="2974218"/>
            <a:ext cx="532056" cy="435318"/>
          </a:xfrm>
          <a:prstGeom prst="rect">
            <a:avLst/>
          </a:prstGeom>
        </p:spPr>
      </p:pic>
    </p:spTree>
    <p:extLst>
      <p:ext uri="{BB962C8B-B14F-4D97-AF65-F5344CB8AC3E}">
        <p14:creationId xmlns:p14="http://schemas.microsoft.com/office/powerpoint/2010/main" val="161478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报文分类的方式主要有哪两种？</a:t>
            </a:r>
            <a:endParaRPr lang="en-US" altLang="zh-CN" dirty="0"/>
          </a:p>
          <a:p>
            <a:r>
              <a:rPr lang="zh-CN" altLang="en-US" dirty="0"/>
              <a:t>为什么要对报文进行标记？</a:t>
            </a:r>
            <a:endParaRPr lang="en-US" altLang="zh-CN" dirty="0"/>
          </a:p>
          <a:p>
            <a:pPr marL="0" indent="0">
              <a:buNone/>
            </a:pPr>
            <a:br>
              <a:rPr lang="en-US" altLang="zh-CN" dirty="0"/>
            </a:b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724213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68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学完本课程后，您将能够：</a:t>
            </a:r>
            <a:endParaRPr lang="en-US" altLang="zh-CN"/>
          </a:p>
          <a:p>
            <a:pPr lvl="1"/>
            <a:r>
              <a:rPr lang="zh-CN" altLang="en-US"/>
              <a:t>熟悉报文分类的依据</a:t>
            </a:r>
            <a:endParaRPr lang="en-US" altLang="zh-CN"/>
          </a:p>
          <a:p>
            <a:pPr lvl="1"/>
            <a:r>
              <a:rPr lang="zh-CN" altLang="en-US"/>
              <a:t>理解报文标记的过程</a:t>
            </a:r>
            <a:endParaRPr lang="en-US" altLang="zh-CN"/>
          </a:p>
          <a:p>
            <a:pPr lvl="1"/>
            <a:r>
              <a:rPr lang="zh-CN" altLang="en-US"/>
              <a:t>掌握分类与标记的配置</a:t>
            </a:r>
            <a:endParaRPr lang="en-US" altLang="zh-CN" dirty="0"/>
          </a:p>
        </p:txBody>
      </p:sp>
    </p:spTree>
    <p:extLst>
      <p:ext uri="{BB962C8B-B14F-4D97-AF65-F5344CB8AC3E}">
        <p14:creationId xmlns:p14="http://schemas.microsoft.com/office/powerpoint/2010/main" val="87539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报文分类的过程</a:t>
            </a:r>
            <a:endParaRPr lang="en-US" altLang="zh-CN" b="1" dirty="0"/>
          </a:p>
          <a:p>
            <a:pPr>
              <a:buClr>
                <a:schemeClr val="bg1">
                  <a:lumMod val="50000"/>
                </a:schemeClr>
              </a:buClr>
            </a:pPr>
            <a:r>
              <a:rPr lang="zh-CN" altLang="en-US" dirty="0">
                <a:solidFill>
                  <a:schemeClr val="bg1">
                    <a:lumMod val="50000"/>
                  </a:schemeClr>
                </a:solidFill>
              </a:rPr>
              <a:t>报文分类的配置实现</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报文标记的过程</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报文标记的配置实现</a:t>
            </a:r>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270426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报文分类的必要性</a:t>
            </a:r>
            <a:br>
              <a:rPr lang="zh-CN" altLang="en-US" dirty="0"/>
            </a:br>
            <a:endParaRPr lang="zh-CN" altLang="en-US" dirty="0"/>
          </a:p>
        </p:txBody>
      </p:sp>
      <p:sp>
        <p:nvSpPr>
          <p:cNvPr id="4" name="文本占位符 3"/>
          <p:cNvSpPr>
            <a:spLocks noGrp="1"/>
          </p:cNvSpPr>
          <p:nvPr>
            <p:ph type="body" sz="quarter" idx="10"/>
          </p:nvPr>
        </p:nvSpPr>
        <p:spPr/>
        <p:txBody>
          <a:bodyPr/>
          <a:lstStyle/>
          <a:p>
            <a:r>
              <a:rPr lang="zh-CN" altLang="en-US" dirty="0"/>
              <a:t>要实现差分服务，就需要对进入</a:t>
            </a:r>
            <a:r>
              <a:rPr lang="en-US" altLang="zh-CN" dirty="0" err="1"/>
              <a:t>DiffServ</a:t>
            </a:r>
            <a:r>
              <a:rPr lang="zh-CN" altLang="en-US" dirty="0"/>
              <a:t>域的流量按照一定的规则进行分类，然后根据不同类别的流量提供不同的服务。</a:t>
            </a:r>
          </a:p>
        </p:txBody>
      </p:sp>
      <p:sp>
        <p:nvSpPr>
          <p:cNvPr id="17" name="AutoShape 24"/>
          <p:cNvSpPr>
            <a:spLocks noChangeArrowheads="1"/>
          </p:cNvSpPr>
          <p:nvPr/>
        </p:nvSpPr>
        <p:spPr bwMode="auto">
          <a:xfrm>
            <a:off x="3791745" y="5553236"/>
            <a:ext cx="4716524" cy="504056"/>
          </a:xfrm>
          <a:prstGeom prst="roundRect">
            <a:avLst>
              <a:gd name="adj" fmla="val 19009"/>
            </a:avLst>
          </a:prstGeom>
          <a:solidFill>
            <a:schemeClr val="bg1"/>
          </a:solidFill>
          <a:ln w="3175" algn="ctr">
            <a:solidFill>
              <a:srgbClr val="777777"/>
            </a:solidFill>
            <a:round/>
            <a:headEnd/>
            <a:tailEnd/>
          </a:ln>
        </p:spPr>
        <p:txBody>
          <a:bodyPr lIns="0" tIns="0" rIns="0" bIns="0" anchor="ctr" anchorCtr="1"/>
          <a:lstStyle/>
          <a:p>
            <a:pPr>
              <a:spcBef>
                <a:spcPct val="20000"/>
              </a:spcBef>
              <a:buClr>
                <a:srgbClr val="A50021"/>
              </a:buClr>
              <a:buSzPct val="80000"/>
            </a:pPr>
            <a:r>
              <a:rPr lang="zh-CN" altLang="en-US" sz="2000" b="1" dirty="0">
                <a:latin typeface="+mn-ea"/>
                <a:ea typeface="+mn-ea"/>
              </a:rPr>
              <a:t>流量分类是部署</a:t>
            </a:r>
            <a:r>
              <a:rPr lang="en-US" altLang="zh-CN" sz="2000" b="1" dirty="0" err="1">
                <a:latin typeface="+mn-ea"/>
                <a:ea typeface="+mn-ea"/>
              </a:rPr>
              <a:t>DiffServ</a:t>
            </a:r>
            <a:r>
              <a:rPr lang="en-US" altLang="zh-CN" sz="2000" b="1" dirty="0">
                <a:latin typeface="+mn-ea"/>
                <a:ea typeface="+mn-ea"/>
              </a:rPr>
              <a:t> </a:t>
            </a:r>
            <a:r>
              <a:rPr lang="en-US" altLang="zh-CN" sz="2000" b="1" dirty="0" err="1">
                <a:latin typeface="+mn-ea"/>
                <a:ea typeface="+mn-ea"/>
              </a:rPr>
              <a:t>QoS</a:t>
            </a:r>
            <a:r>
              <a:rPr lang="zh-CN" altLang="en-US" sz="2000" b="1" dirty="0">
                <a:latin typeface="+mn-ea"/>
                <a:ea typeface="+mn-ea"/>
              </a:rPr>
              <a:t>的基础。</a:t>
            </a:r>
          </a:p>
        </p:txBody>
      </p:sp>
      <p:grpSp>
        <p:nvGrpSpPr>
          <p:cNvPr id="32" name="组合 31"/>
          <p:cNvGrpSpPr/>
          <p:nvPr/>
        </p:nvGrpSpPr>
        <p:grpSpPr>
          <a:xfrm>
            <a:off x="5267909" y="3897052"/>
            <a:ext cx="1692188" cy="432048"/>
            <a:chOff x="3599892" y="4365104"/>
            <a:chExt cx="1692188" cy="468052"/>
          </a:xfrm>
        </p:grpSpPr>
        <p:grpSp>
          <p:nvGrpSpPr>
            <p:cNvPr id="28" name="组合 27"/>
            <p:cNvGrpSpPr/>
            <p:nvPr/>
          </p:nvGrpSpPr>
          <p:grpSpPr>
            <a:xfrm>
              <a:off x="3599892" y="4365104"/>
              <a:ext cx="1692188" cy="468052"/>
              <a:chOff x="3599892" y="4365104"/>
              <a:chExt cx="1692188" cy="468052"/>
            </a:xfrm>
          </p:grpSpPr>
          <p:cxnSp>
            <p:nvCxnSpPr>
              <p:cNvPr id="19" name="直接连接符 18"/>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5" name="直接连接符 24"/>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3" name="组合 32"/>
          <p:cNvGrpSpPr/>
          <p:nvPr/>
        </p:nvGrpSpPr>
        <p:grpSpPr>
          <a:xfrm>
            <a:off x="5267909" y="4401108"/>
            <a:ext cx="1692188" cy="432048"/>
            <a:chOff x="3599892" y="4365104"/>
            <a:chExt cx="1692188" cy="468052"/>
          </a:xfrm>
        </p:grpSpPr>
        <p:grpSp>
          <p:nvGrpSpPr>
            <p:cNvPr id="34" name="组合 33"/>
            <p:cNvGrpSpPr/>
            <p:nvPr/>
          </p:nvGrpSpPr>
          <p:grpSpPr>
            <a:xfrm>
              <a:off x="3599892" y="4365104"/>
              <a:ext cx="1692188" cy="468052"/>
              <a:chOff x="3599892" y="4365104"/>
              <a:chExt cx="1692188" cy="468052"/>
            </a:xfrm>
          </p:grpSpPr>
          <p:cxnSp>
            <p:nvCxnSpPr>
              <p:cNvPr id="36" name="直接连接符 35"/>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5" name="直接连接符 34"/>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45" name="组合 44"/>
          <p:cNvGrpSpPr/>
          <p:nvPr/>
        </p:nvGrpSpPr>
        <p:grpSpPr>
          <a:xfrm>
            <a:off x="5267909" y="4905164"/>
            <a:ext cx="1692188" cy="432048"/>
            <a:chOff x="3599892" y="4365104"/>
            <a:chExt cx="1692188" cy="468052"/>
          </a:xfrm>
        </p:grpSpPr>
        <p:grpSp>
          <p:nvGrpSpPr>
            <p:cNvPr id="46" name="组合 45"/>
            <p:cNvGrpSpPr/>
            <p:nvPr/>
          </p:nvGrpSpPr>
          <p:grpSpPr>
            <a:xfrm>
              <a:off x="3599892" y="4365104"/>
              <a:ext cx="1692188" cy="468052"/>
              <a:chOff x="3599892" y="4365104"/>
              <a:chExt cx="1692188" cy="468052"/>
            </a:xfrm>
          </p:grpSpPr>
          <p:cxnSp>
            <p:nvCxnSpPr>
              <p:cNvPr id="48" name="直接连接符 47"/>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直接连接符 48"/>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47" name="直接连接符 46"/>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2" name="文本框 51"/>
          <p:cNvSpPr txBox="1"/>
          <p:nvPr/>
        </p:nvSpPr>
        <p:spPr bwMode="auto">
          <a:xfrm>
            <a:off x="6816081" y="3969061"/>
            <a:ext cx="1188132"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规则</a:t>
            </a:r>
            <a:r>
              <a:rPr lang="en-US" altLang="zh-CN" sz="1800" dirty="0">
                <a:solidFill>
                  <a:srgbClr val="000000"/>
                </a:solidFill>
                <a:latin typeface="+mn-ea"/>
                <a:ea typeface="+mn-ea"/>
                <a:cs typeface="Arial" pitchFamily="34" charset="0"/>
              </a:rPr>
              <a:t>1</a:t>
            </a:r>
            <a:endParaRPr lang="zh-CN" altLang="en-US" sz="1800" dirty="0">
              <a:solidFill>
                <a:srgbClr val="000000"/>
              </a:solidFill>
              <a:latin typeface="+mn-ea"/>
              <a:ea typeface="+mn-ea"/>
              <a:cs typeface="Arial" pitchFamily="34" charset="0"/>
            </a:endParaRPr>
          </a:p>
        </p:txBody>
      </p:sp>
      <p:sp>
        <p:nvSpPr>
          <p:cNvPr id="53" name="文本框 52"/>
          <p:cNvSpPr txBox="1"/>
          <p:nvPr/>
        </p:nvSpPr>
        <p:spPr bwMode="auto">
          <a:xfrm>
            <a:off x="6816081" y="4455210"/>
            <a:ext cx="1188132"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规则</a:t>
            </a:r>
            <a:r>
              <a:rPr lang="en-US" altLang="zh-CN" sz="1800" dirty="0">
                <a:solidFill>
                  <a:srgbClr val="000000"/>
                </a:solidFill>
                <a:latin typeface="+mn-ea"/>
                <a:ea typeface="+mn-ea"/>
                <a:cs typeface="Arial" pitchFamily="34" charset="0"/>
              </a:rPr>
              <a:t>2</a:t>
            </a:r>
            <a:endParaRPr lang="zh-CN" altLang="en-US" sz="1800" dirty="0">
              <a:solidFill>
                <a:srgbClr val="000000"/>
              </a:solidFill>
              <a:latin typeface="+mn-ea"/>
              <a:ea typeface="+mn-ea"/>
              <a:cs typeface="Arial" pitchFamily="34" charset="0"/>
            </a:endParaRPr>
          </a:p>
        </p:txBody>
      </p:sp>
      <p:sp>
        <p:nvSpPr>
          <p:cNvPr id="54" name="文本框 53"/>
          <p:cNvSpPr txBox="1"/>
          <p:nvPr/>
        </p:nvSpPr>
        <p:spPr bwMode="auto">
          <a:xfrm>
            <a:off x="6816081" y="4959266"/>
            <a:ext cx="1188132"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规则</a:t>
            </a:r>
            <a:r>
              <a:rPr lang="en-US" altLang="zh-CN" sz="1800" dirty="0">
                <a:solidFill>
                  <a:srgbClr val="000000"/>
                </a:solidFill>
                <a:latin typeface="+mn-ea"/>
                <a:ea typeface="+mn-ea"/>
                <a:cs typeface="Arial" pitchFamily="34" charset="0"/>
              </a:rPr>
              <a:t>3</a:t>
            </a:r>
            <a:endParaRPr lang="zh-CN" altLang="en-US" sz="1800" dirty="0">
              <a:solidFill>
                <a:srgbClr val="000000"/>
              </a:solidFill>
              <a:latin typeface="+mn-ea"/>
              <a:ea typeface="+mn-ea"/>
              <a:cs typeface="Arial" pitchFamily="34" charset="0"/>
            </a:endParaRPr>
          </a:p>
        </p:txBody>
      </p:sp>
      <p:grpSp>
        <p:nvGrpSpPr>
          <p:cNvPr id="8" name="组合 7"/>
          <p:cNvGrpSpPr/>
          <p:nvPr/>
        </p:nvGrpSpPr>
        <p:grpSpPr>
          <a:xfrm>
            <a:off x="2277559" y="2899338"/>
            <a:ext cx="3504838" cy="598231"/>
            <a:chOff x="755675" y="4043849"/>
            <a:chExt cx="3504838" cy="598231"/>
          </a:xfrm>
        </p:grpSpPr>
        <p:pic>
          <p:nvPicPr>
            <p:cNvPr id="74" name="图片 73" descr="无线网桥-蓝.png"/>
            <p:cNvPicPr>
              <a:picLocks noChangeAspect="1"/>
            </p:cNvPicPr>
            <p:nvPr/>
          </p:nvPicPr>
          <p:blipFill>
            <a:blip r:embed="rId3" cstate="print"/>
            <a:stretch>
              <a:fillRect/>
            </a:stretch>
          </p:blipFill>
          <p:spPr>
            <a:xfrm>
              <a:off x="755675" y="4043849"/>
              <a:ext cx="3504838" cy="598231"/>
            </a:xfrm>
            <a:prstGeom prst="rect">
              <a:avLst/>
            </a:prstGeom>
          </p:spPr>
        </p:pic>
        <p:pic>
          <p:nvPicPr>
            <p:cNvPr id="75" name="图片 74" descr="内网小型网管.png"/>
            <p:cNvPicPr>
              <a:picLocks noChangeAspect="1"/>
            </p:cNvPicPr>
            <p:nvPr/>
          </p:nvPicPr>
          <p:blipFill>
            <a:blip r:embed="rId4" cstate="print"/>
            <a:stretch>
              <a:fillRect/>
            </a:stretch>
          </p:blipFill>
          <p:spPr>
            <a:xfrm>
              <a:off x="3064414" y="4220632"/>
              <a:ext cx="439445" cy="259673"/>
            </a:xfrm>
            <a:prstGeom prst="rect">
              <a:avLst/>
            </a:prstGeom>
          </p:spPr>
        </p:pic>
        <p:pic>
          <p:nvPicPr>
            <p:cNvPr id="77" name="图片 76" descr="内网小型网管.png"/>
            <p:cNvPicPr>
              <a:picLocks noChangeAspect="1"/>
            </p:cNvPicPr>
            <p:nvPr/>
          </p:nvPicPr>
          <p:blipFill>
            <a:blip r:embed="rId4" cstate="print"/>
            <a:stretch>
              <a:fillRect/>
            </a:stretch>
          </p:blipFill>
          <p:spPr>
            <a:xfrm>
              <a:off x="1896063" y="4191445"/>
              <a:ext cx="439445" cy="259673"/>
            </a:xfrm>
            <a:prstGeom prst="rect">
              <a:avLst/>
            </a:prstGeom>
          </p:spPr>
        </p:pic>
      </p:grpSp>
      <p:grpSp>
        <p:nvGrpSpPr>
          <p:cNvPr id="9" name="组合 8"/>
          <p:cNvGrpSpPr/>
          <p:nvPr/>
        </p:nvGrpSpPr>
        <p:grpSpPr>
          <a:xfrm>
            <a:off x="6534013" y="4069044"/>
            <a:ext cx="302643" cy="156122"/>
            <a:chOff x="4796160" y="3769022"/>
            <a:chExt cx="439445" cy="259673"/>
          </a:xfrm>
        </p:grpSpPr>
        <p:pic>
          <p:nvPicPr>
            <p:cNvPr id="85" name="图片 84" descr="内网小型网管.png"/>
            <p:cNvPicPr>
              <a:picLocks noChangeAspect="1"/>
            </p:cNvPicPr>
            <p:nvPr/>
          </p:nvPicPr>
          <p:blipFill>
            <a:blip r:embed="rId4" cstate="print"/>
            <a:stretch>
              <a:fillRect/>
            </a:stretch>
          </p:blipFill>
          <p:spPr>
            <a:xfrm>
              <a:off x="4796160" y="3769022"/>
              <a:ext cx="439445" cy="259673"/>
            </a:xfrm>
            <a:prstGeom prst="rect">
              <a:avLst/>
            </a:prstGeom>
          </p:spPr>
        </p:pic>
        <p:sp>
          <p:nvSpPr>
            <p:cNvPr id="86" name="流程图: 联系 85"/>
            <p:cNvSpPr/>
            <p:nvPr/>
          </p:nvSpPr>
          <p:spPr bwMode="auto">
            <a:xfrm>
              <a:off x="4897996" y="3822606"/>
              <a:ext cx="139330" cy="152503"/>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800" i="0" u="none" strike="noStrike" cap="none" normalizeH="0" baseline="0" dirty="0">
                  <a:ln>
                    <a:noFill/>
                  </a:ln>
                  <a:effectLst/>
                  <a:latin typeface="+mn-ea"/>
                  <a:ea typeface="+mn-ea"/>
                </a:rPr>
                <a:t>1</a:t>
              </a:r>
              <a:endParaRPr kumimoji="0" lang="zh-CN" altLang="en-US" sz="800" i="0" u="none" strike="noStrike" cap="none" normalizeH="0" baseline="0" dirty="0">
                <a:ln>
                  <a:noFill/>
                </a:ln>
                <a:effectLst/>
                <a:latin typeface="+mn-ea"/>
                <a:ea typeface="+mn-ea"/>
              </a:endParaRPr>
            </a:p>
          </p:txBody>
        </p:sp>
      </p:grpSp>
      <p:grpSp>
        <p:nvGrpSpPr>
          <p:cNvPr id="87" name="组合 86"/>
          <p:cNvGrpSpPr/>
          <p:nvPr/>
        </p:nvGrpSpPr>
        <p:grpSpPr>
          <a:xfrm>
            <a:off x="6082450" y="4056180"/>
            <a:ext cx="328122" cy="152998"/>
            <a:chOff x="4796160" y="3769022"/>
            <a:chExt cx="439445" cy="259673"/>
          </a:xfrm>
        </p:grpSpPr>
        <p:pic>
          <p:nvPicPr>
            <p:cNvPr id="88" name="图片 87" descr="内网小型网管.png"/>
            <p:cNvPicPr>
              <a:picLocks noChangeAspect="1"/>
            </p:cNvPicPr>
            <p:nvPr/>
          </p:nvPicPr>
          <p:blipFill>
            <a:blip r:embed="rId4" cstate="print"/>
            <a:stretch>
              <a:fillRect/>
            </a:stretch>
          </p:blipFill>
          <p:spPr>
            <a:xfrm>
              <a:off x="4796160" y="3769022"/>
              <a:ext cx="439445" cy="259673"/>
            </a:xfrm>
            <a:prstGeom prst="rect">
              <a:avLst/>
            </a:prstGeom>
          </p:spPr>
        </p:pic>
        <p:sp>
          <p:nvSpPr>
            <p:cNvPr id="89" name="流程图: 联系 88"/>
            <p:cNvSpPr/>
            <p:nvPr/>
          </p:nvSpPr>
          <p:spPr bwMode="auto">
            <a:xfrm>
              <a:off x="4897996" y="3822606"/>
              <a:ext cx="139330" cy="152503"/>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b="1" dirty="0">
                  <a:latin typeface="+mn-ea"/>
                  <a:ea typeface="+mn-ea"/>
                </a:rPr>
                <a:t>5</a:t>
              </a:r>
              <a:endParaRPr kumimoji="0" lang="zh-CN" altLang="en-US" sz="800" b="1" i="0" u="none" strike="noStrike" cap="none" normalizeH="0" baseline="0" dirty="0">
                <a:ln>
                  <a:noFill/>
                </a:ln>
                <a:effectLst/>
                <a:latin typeface="+mn-ea"/>
                <a:ea typeface="+mn-ea"/>
              </a:endParaRPr>
            </a:p>
          </p:txBody>
        </p:sp>
      </p:grpSp>
      <p:pic>
        <p:nvPicPr>
          <p:cNvPr id="94" name="图片 93" descr="内网小型网管.png"/>
          <p:cNvPicPr>
            <a:picLocks noChangeAspect="1"/>
          </p:cNvPicPr>
          <p:nvPr/>
        </p:nvPicPr>
        <p:blipFill>
          <a:blip r:embed="rId4" cstate="print"/>
          <a:stretch>
            <a:fillRect/>
          </a:stretch>
        </p:blipFill>
        <p:spPr>
          <a:xfrm>
            <a:off x="6452343" y="4453560"/>
            <a:ext cx="439445" cy="259673"/>
          </a:xfrm>
          <a:prstGeom prst="rect">
            <a:avLst/>
          </a:prstGeom>
        </p:spPr>
      </p:pic>
      <p:pic>
        <p:nvPicPr>
          <p:cNvPr id="97" name="图片 96" descr="内网小型网管.png"/>
          <p:cNvPicPr>
            <a:picLocks noChangeAspect="1"/>
          </p:cNvPicPr>
          <p:nvPr/>
        </p:nvPicPr>
        <p:blipFill>
          <a:blip r:embed="rId4" cstate="print"/>
          <a:stretch>
            <a:fillRect/>
          </a:stretch>
        </p:blipFill>
        <p:spPr>
          <a:xfrm>
            <a:off x="5984228" y="4453560"/>
            <a:ext cx="439445" cy="259673"/>
          </a:xfrm>
          <a:prstGeom prst="rect">
            <a:avLst/>
          </a:prstGeom>
        </p:spPr>
      </p:pic>
      <p:pic>
        <p:nvPicPr>
          <p:cNvPr id="100" name="图片 99" descr="内网小型网管.png"/>
          <p:cNvPicPr>
            <a:picLocks noChangeAspect="1"/>
          </p:cNvPicPr>
          <p:nvPr/>
        </p:nvPicPr>
        <p:blipFill>
          <a:blip r:embed="rId4" cstate="print"/>
          <a:stretch>
            <a:fillRect/>
          </a:stretch>
        </p:blipFill>
        <p:spPr>
          <a:xfrm>
            <a:off x="6246511" y="4999389"/>
            <a:ext cx="618351" cy="265815"/>
          </a:xfrm>
          <a:prstGeom prst="rect">
            <a:avLst/>
          </a:prstGeom>
        </p:spPr>
      </p:pic>
      <p:grpSp>
        <p:nvGrpSpPr>
          <p:cNvPr id="105" name="组合 104"/>
          <p:cNvGrpSpPr/>
          <p:nvPr/>
        </p:nvGrpSpPr>
        <p:grpSpPr>
          <a:xfrm>
            <a:off x="5638773" y="4051908"/>
            <a:ext cx="302643" cy="156122"/>
            <a:chOff x="4796160" y="3769022"/>
            <a:chExt cx="439445" cy="259673"/>
          </a:xfrm>
        </p:grpSpPr>
        <p:pic>
          <p:nvPicPr>
            <p:cNvPr id="106" name="图片 105" descr="内网小型网管.png"/>
            <p:cNvPicPr>
              <a:picLocks noChangeAspect="1"/>
            </p:cNvPicPr>
            <p:nvPr/>
          </p:nvPicPr>
          <p:blipFill>
            <a:blip r:embed="rId4" cstate="print"/>
            <a:stretch>
              <a:fillRect/>
            </a:stretch>
          </p:blipFill>
          <p:spPr>
            <a:xfrm>
              <a:off x="4796160" y="3769022"/>
              <a:ext cx="439445" cy="259673"/>
            </a:xfrm>
            <a:prstGeom prst="rect">
              <a:avLst/>
            </a:prstGeom>
          </p:spPr>
        </p:pic>
        <p:sp>
          <p:nvSpPr>
            <p:cNvPr id="107" name="流程图: 联系 106"/>
            <p:cNvSpPr/>
            <p:nvPr/>
          </p:nvSpPr>
          <p:spPr bwMode="auto">
            <a:xfrm>
              <a:off x="4897996" y="3822606"/>
              <a:ext cx="139330" cy="152504"/>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b="1" dirty="0">
                  <a:latin typeface="+mn-ea"/>
                  <a:ea typeface="+mn-ea"/>
                </a:rPr>
                <a:t>6</a:t>
              </a:r>
              <a:endParaRPr kumimoji="0" lang="zh-CN" altLang="en-US" sz="800" b="1" i="0" u="none" strike="noStrike" cap="none" normalizeH="0" baseline="0" dirty="0">
                <a:ln>
                  <a:noFill/>
                </a:ln>
                <a:effectLst/>
                <a:latin typeface="+mn-ea"/>
                <a:ea typeface="+mn-ea"/>
              </a:endParaRPr>
            </a:p>
          </p:txBody>
        </p:sp>
      </p:grpSp>
      <p:pic>
        <p:nvPicPr>
          <p:cNvPr id="109" name="图片 108" descr="内网小型网管.png"/>
          <p:cNvPicPr>
            <a:picLocks noChangeAspect="1"/>
          </p:cNvPicPr>
          <p:nvPr/>
        </p:nvPicPr>
        <p:blipFill>
          <a:blip r:embed="rId4" cstate="print"/>
          <a:stretch>
            <a:fillRect/>
          </a:stretch>
        </p:blipFill>
        <p:spPr>
          <a:xfrm>
            <a:off x="5105255" y="3135758"/>
            <a:ext cx="302643" cy="156122"/>
          </a:xfrm>
          <a:prstGeom prst="rect">
            <a:avLst/>
          </a:prstGeom>
        </p:spPr>
      </p:pic>
      <p:sp>
        <p:nvSpPr>
          <p:cNvPr id="110" name="流程图: 联系 109"/>
          <p:cNvSpPr/>
          <p:nvPr/>
        </p:nvSpPr>
        <p:spPr bwMode="auto">
          <a:xfrm>
            <a:off x="5175389" y="3167974"/>
            <a:ext cx="95956" cy="91689"/>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800" i="0" u="none" strike="noStrike" cap="none" normalizeH="0" baseline="0" dirty="0">
                <a:ln>
                  <a:noFill/>
                </a:ln>
                <a:effectLst/>
                <a:latin typeface="+mn-ea"/>
                <a:ea typeface="+mn-ea"/>
              </a:rPr>
              <a:t>1</a:t>
            </a:r>
            <a:endParaRPr kumimoji="0" lang="zh-CN" altLang="en-US" sz="800" i="0" u="none" strike="noStrike" cap="none" normalizeH="0" baseline="0" dirty="0">
              <a:ln>
                <a:noFill/>
              </a:ln>
              <a:effectLst/>
              <a:latin typeface="+mn-ea"/>
              <a:ea typeface="+mn-ea"/>
            </a:endParaRPr>
          </a:p>
        </p:txBody>
      </p:sp>
      <p:grpSp>
        <p:nvGrpSpPr>
          <p:cNvPr id="111" name="组合 110"/>
          <p:cNvGrpSpPr/>
          <p:nvPr/>
        </p:nvGrpSpPr>
        <p:grpSpPr>
          <a:xfrm>
            <a:off x="3022094" y="3129460"/>
            <a:ext cx="328122" cy="152998"/>
            <a:chOff x="4796160" y="3769022"/>
            <a:chExt cx="439445" cy="259673"/>
          </a:xfrm>
        </p:grpSpPr>
        <p:pic>
          <p:nvPicPr>
            <p:cNvPr id="112" name="图片 111" descr="内网小型网管.png"/>
            <p:cNvPicPr>
              <a:picLocks noChangeAspect="1"/>
            </p:cNvPicPr>
            <p:nvPr/>
          </p:nvPicPr>
          <p:blipFill>
            <a:blip r:embed="rId4" cstate="print"/>
            <a:stretch>
              <a:fillRect/>
            </a:stretch>
          </p:blipFill>
          <p:spPr>
            <a:xfrm>
              <a:off x="4796160" y="3769022"/>
              <a:ext cx="439445" cy="259673"/>
            </a:xfrm>
            <a:prstGeom prst="rect">
              <a:avLst/>
            </a:prstGeom>
          </p:spPr>
        </p:pic>
        <p:sp>
          <p:nvSpPr>
            <p:cNvPr id="113" name="流程图: 联系 112"/>
            <p:cNvSpPr/>
            <p:nvPr/>
          </p:nvSpPr>
          <p:spPr bwMode="auto">
            <a:xfrm>
              <a:off x="4897996" y="3822606"/>
              <a:ext cx="139330" cy="152503"/>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b="1" dirty="0">
                  <a:latin typeface="+mn-ea"/>
                  <a:ea typeface="+mn-ea"/>
                </a:rPr>
                <a:t>5</a:t>
              </a:r>
              <a:endParaRPr kumimoji="0" lang="zh-CN" altLang="en-US" sz="800" b="1" i="0" u="none" strike="noStrike" cap="none" normalizeH="0" baseline="0" dirty="0">
                <a:ln>
                  <a:noFill/>
                </a:ln>
                <a:effectLst/>
                <a:latin typeface="+mn-ea"/>
                <a:ea typeface="+mn-ea"/>
              </a:endParaRPr>
            </a:p>
          </p:txBody>
        </p:sp>
      </p:grpSp>
      <p:grpSp>
        <p:nvGrpSpPr>
          <p:cNvPr id="114" name="组合 113"/>
          <p:cNvGrpSpPr/>
          <p:nvPr/>
        </p:nvGrpSpPr>
        <p:grpSpPr>
          <a:xfrm>
            <a:off x="2582019" y="3131638"/>
            <a:ext cx="302643" cy="156122"/>
            <a:chOff x="4796160" y="3769022"/>
            <a:chExt cx="439445" cy="259673"/>
          </a:xfrm>
        </p:grpSpPr>
        <p:pic>
          <p:nvPicPr>
            <p:cNvPr id="115" name="图片 114" descr="内网小型网管.png"/>
            <p:cNvPicPr>
              <a:picLocks noChangeAspect="1"/>
            </p:cNvPicPr>
            <p:nvPr/>
          </p:nvPicPr>
          <p:blipFill>
            <a:blip r:embed="rId4" cstate="print"/>
            <a:stretch>
              <a:fillRect/>
            </a:stretch>
          </p:blipFill>
          <p:spPr>
            <a:xfrm>
              <a:off x="4796160" y="3769022"/>
              <a:ext cx="439445" cy="259673"/>
            </a:xfrm>
            <a:prstGeom prst="rect">
              <a:avLst/>
            </a:prstGeom>
          </p:spPr>
        </p:pic>
        <p:sp>
          <p:nvSpPr>
            <p:cNvPr id="116" name="流程图: 联系 115"/>
            <p:cNvSpPr/>
            <p:nvPr/>
          </p:nvSpPr>
          <p:spPr bwMode="auto">
            <a:xfrm>
              <a:off x="4897996" y="3822606"/>
              <a:ext cx="139330" cy="152504"/>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b="1" dirty="0">
                  <a:latin typeface="+mn-ea"/>
                  <a:ea typeface="+mn-ea"/>
                </a:rPr>
                <a:t>6</a:t>
              </a:r>
              <a:endParaRPr kumimoji="0" lang="zh-CN" altLang="en-US" sz="800" b="1" i="0" u="none" strike="noStrike" cap="none" normalizeH="0" baseline="0" dirty="0">
                <a:ln>
                  <a:noFill/>
                </a:ln>
                <a:effectLst/>
                <a:latin typeface="+mn-ea"/>
                <a:ea typeface="+mn-ea"/>
              </a:endParaRPr>
            </a:p>
          </p:txBody>
        </p:sp>
      </p:grpSp>
      <p:pic>
        <p:nvPicPr>
          <p:cNvPr id="118" name="图片 117" descr="内网小型网管.png"/>
          <p:cNvPicPr>
            <a:picLocks noChangeAspect="1"/>
          </p:cNvPicPr>
          <p:nvPr/>
        </p:nvPicPr>
        <p:blipFill>
          <a:blip r:embed="rId4" cstate="print"/>
          <a:stretch>
            <a:fillRect/>
          </a:stretch>
        </p:blipFill>
        <p:spPr>
          <a:xfrm>
            <a:off x="3936904" y="3040792"/>
            <a:ext cx="618351" cy="265815"/>
          </a:xfrm>
          <a:prstGeom prst="rect">
            <a:avLst/>
          </a:prstGeom>
        </p:spPr>
      </p:pic>
      <p:pic>
        <p:nvPicPr>
          <p:cNvPr id="55" name="图片 54" descr="核心路由器.png"/>
          <p:cNvPicPr>
            <a:picLocks noChangeAspect="1"/>
          </p:cNvPicPr>
          <p:nvPr/>
        </p:nvPicPr>
        <p:blipFill>
          <a:blip r:embed="rId5" cstate="print"/>
          <a:stretch>
            <a:fillRect/>
          </a:stretch>
        </p:blipFill>
        <p:spPr>
          <a:xfrm>
            <a:off x="5645928" y="2597544"/>
            <a:ext cx="1402023" cy="1147109"/>
          </a:xfrm>
          <a:prstGeom prst="rect">
            <a:avLst/>
          </a:prstGeom>
        </p:spPr>
      </p:pic>
      <p:sp>
        <p:nvSpPr>
          <p:cNvPr id="120" name="流程图: 联系 119"/>
          <p:cNvSpPr/>
          <p:nvPr/>
        </p:nvSpPr>
        <p:spPr bwMode="auto">
          <a:xfrm>
            <a:off x="4715187" y="3167485"/>
            <a:ext cx="95956" cy="91689"/>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dirty="0">
                <a:latin typeface="+mn-ea"/>
                <a:ea typeface="+mn-ea"/>
              </a:rPr>
              <a:t>2</a:t>
            </a:r>
            <a:endParaRPr kumimoji="0" lang="zh-CN" altLang="en-US" sz="800" i="0" u="none" strike="noStrike" cap="none" normalizeH="0" baseline="0" dirty="0">
              <a:ln>
                <a:noFill/>
              </a:ln>
              <a:effectLst/>
              <a:latin typeface="+mn-ea"/>
              <a:ea typeface="+mn-ea"/>
            </a:endParaRPr>
          </a:p>
        </p:txBody>
      </p:sp>
      <p:sp>
        <p:nvSpPr>
          <p:cNvPr id="121" name="流程图: 联系 120"/>
          <p:cNvSpPr/>
          <p:nvPr/>
        </p:nvSpPr>
        <p:spPr bwMode="auto">
          <a:xfrm>
            <a:off x="4167661" y="3142139"/>
            <a:ext cx="95956" cy="91689"/>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dirty="0">
                <a:latin typeface="+mn-ea"/>
                <a:ea typeface="+mn-ea"/>
              </a:rPr>
              <a:t>3</a:t>
            </a:r>
            <a:endParaRPr kumimoji="0" lang="zh-CN" altLang="en-US" sz="800" i="0" u="none" strike="noStrike" cap="none" normalizeH="0" baseline="0" dirty="0">
              <a:ln>
                <a:noFill/>
              </a:ln>
              <a:effectLst/>
              <a:latin typeface="+mn-ea"/>
              <a:ea typeface="+mn-ea"/>
            </a:endParaRPr>
          </a:p>
        </p:txBody>
      </p:sp>
      <p:sp>
        <p:nvSpPr>
          <p:cNvPr id="122" name="流程图: 联系 121"/>
          <p:cNvSpPr/>
          <p:nvPr/>
        </p:nvSpPr>
        <p:spPr bwMode="auto">
          <a:xfrm>
            <a:off x="3540268" y="3143503"/>
            <a:ext cx="95956" cy="91689"/>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dirty="0">
                <a:latin typeface="+mn-ea"/>
                <a:ea typeface="+mn-ea"/>
              </a:rPr>
              <a:t>4</a:t>
            </a:r>
            <a:endParaRPr kumimoji="0" lang="zh-CN" altLang="en-US" sz="800" i="0" u="none" strike="noStrike" cap="none" normalizeH="0" baseline="0" dirty="0">
              <a:ln>
                <a:noFill/>
              </a:ln>
              <a:effectLst/>
              <a:latin typeface="+mn-ea"/>
              <a:ea typeface="+mn-ea"/>
            </a:endParaRPr>
          </a:p>
        </p:txBody>
      </p:sp>
      <p:sp>
        <p:nvSpPr>
          <p:cNvPr id="123" name="流程图: 联系 122"/>
          <p:cNvSpPr/>
          <p:nvPr/>
        </p:nvSpPr>
        <p:spPr bwMode="auto">
          <a:xfrm>
            <a:off x="6604147" y="4551389"/>
            <a:ext cx="95956" cy="91689"/>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dirty="0">
                <a:latin typeface="+mn-ea"/>
                <a:ea typeface="+mn-ea"/>
              </a:rPr>
              <a:t>2</a:t>
            </a:r>
            <a:endParaRPr kumimoji="0" lang="zh-CN" altLang="en-US" sz="800" i="0" u="none" strike="noStrike" cap="none" normalizeH="0" baseline="0" dirty="0">
              <a:ln>
                <a:noFill/>
              </a:ln>
              <a:effectLst/>
              <a:latin typeface="+mn-ea"/>
              <a:ea typeface="+mn-ea"/>
            </a:endParaRPr>
          </a:p>
        </p:txBody>
      </p:sp>
      <p:sp>
        <p:nvSpPr>
          <p:cNvPr id="124" name="流程图: 联系 123"/>
          <p:cNvSpPr/>
          <p:nvPr/>
        </p:nvSpPr>
        <p:spPr bwMode="auto">
          <a:xfrm>
            <a:off x="6132513" y="4556399"/>
            <a:ext cx="95956" cy="91689"/>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dirty="0">
                <a:latin typeface="+mn-ea"/>
                <a:ea typeface="+mn-ea"/>
              </a:rPr>
              <a:t>4</a:t>
            </a:r>
            <a:endParaRPr kumimoji="0" lang="zh-CN" altLang="en-US" sz="800" i="0" u="none" strike="noStrike" cap="none" normalizeH="0" baseline="0" dirty="0">
              <a:ln>
                <a:noFill/>
              </a:ln>
              <a:effectLst/>
              <a:latin typeface="+mn-ea"/>
              <a:ea typeface="+mn-ea"/>
            </a:endParaRPr>
          </a:p>
        </p:txBody>
      </p:sp>
      <p:sp>
        <p:nvSpPr>
          <p:cNvPr id="125" name="流程图: 联系 124"/>
          <p:cNvSpPr/>
          <p:nvPr/>
        </p:nvSpPr>
        <p:spPr bwMode="auto">
          <a:xfrm>
            <a:off x="6483318" y="5119414"/>
            <a:ext cx="95956" cy="91689"/>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800" dirty="0">
                <a:latin typeface="+mn-ea"/>
                <a:ea typeface="+mn-ea"/>
              </a:rPr>
              <a:t>3</a:t>
            </a:r>
            <a:endParaRPr kumimoji="0" lang="zh-CN" altLang="en-US" sz="800" i="0" u="none" strike="noStrike" cap="none" normalizeH="0" baseline="0" dirty="0">
              <a:ln>
                <a:noFill/>
              </a:ln>
              <a:effectLst/>
              <a:latin typeface="+mn-ea"/>
              <a:ea typeface="+mn-ea"/>
            </a:endParaRPr>
          </a:p>
        </p:txBody>
      </p:sp>
    </p:spTree>
    <p:extLst>
      <p:ext uri="{BB962C8B-B14F-4D97-AF65-F5344CB8AC3E}">
        <p14:creationId xmlns:p14="http://schemas.microsoft.com/office/powerpoint/2010/main" val="42142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2387786" y="4458444"/>
            <a:ext cx="7560444" cy="914773"/>
          </a:xfrm>
          <a:prstGeom prst="rect">
            <a:avLst/>
          </a:prstGeom>
          <a:solidFill>
            <a:schemeClr val="accent3">
              <a:lumMod val="95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6" name="矩形 15"/>
          <p:cNvSpPr/>
          <p:nvPr/>
        </p:nvSpPr>
        <p:spPr bwMode="auto">
          <a:xfrm>
            <a:off x="2387786" y="3392996"/>
            <a:ext cx="7560444" cy="899992"/>
          </a:xfrm>
          <a:prstGeom prst="rect">
            <a:avLst/>
          </a:prstGeom>
          <a:solidFill>
            <a:schemeClr val="accent3">
              <a:lumMod val="95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5" name="矩形 14"/>
          <p:cNvSpPr/>
          <p:nvPr/>
        </p:nvSpPr>
        <p:spPr bwMode="auto">
          <a:xfrm>
            <a:off x="2387786" y="2276872"/>
            <a:ext cx="7560444" cy="945724"/>
          </a:xfrm>
          <a:prstGeom prst="rect">
            <a:avLst/>
          </a:prstGeom>
          <a:solidFill>
            <a:schemeClr val="accent3">
              <a:lumMod val="95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3" name="标题 2"/>
          <p:cNvSpPr>
            <a:spLocks noGrp="1"/>
          </p:cNvSpPr>
          <p:nvPr>
            <p:ph type="title"/>
          </p:nvPr>
        </p:nvSpPr>
        <p:spPr/>
        <p:txBody>
          <a:bodyPr/>
          <a:lstStyle/>
          <a:p>
            <a:r>
              <a:rPr lang="zh-CN" altLang="en-US" dirty="0"/>
              <a:t>报文分类的依据</a:t>
            </a:r>
          </a:p>
        </p:txBody>
      </p:sp>
      <p:sp>
        <p:nvSpPr>
          <p:cNvPr id="7" name="文本占位符 6"/>
          <p:cNvSpPr>
            <a:spLocks noGrp="1"/>
          </p:cNvSpPr>
          <p:nvPr>
            <p:ph type="body" sz="quarter" idx="10"/>
          </p:nvPr>
        </p:nvSpPr>
        <p:spPr>
          <a:xfrm>
            <a:off x="912285" y="1233488"/>
            <a:ext cx="10560048" cy="5219848"/>
          </a:xfrm>
        </p:spPr>
        <p:txBody>
          <a:bodyPr/>
          <a:lstStyle/>
          <a:p>
            <a:r>
              <a:rPr lang="zh-CN" altLang="en-US" dirty="0"/>
              <a:t>报文分类可依据不同链路类型传输的不同类别的报文，且其自身所含有的标识</a:t>
            </a:r>
            <a:r>
              <a:rPr lang="en-US" altLang="zh-CN" dirty="0" err="1"/>
              <a:t>QoS</a:t>
            </a:r>
            <a:r>
              <a:rPr lang="zh-CN" altLang="en-US" dirty="0"/>
              <a:t>优先级的字段值来进行分类：</a:t>
            </a:r>
            <a:endParaRPr lang="en-US" altLang="zh-CN"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000" dirty="0"/>
          </a:p>
          <a:p>
            <a:r>
              <a:rPr lang="zh-CN" altLang="en-US" sz="2000" dirty="0"/>
              <a:t>由于其只能依据一种粗略地分类方式且匹配规则较简单，故被称为简单流分类。</a:t>
            </a:r>
            <a:endParaRPr lang="en-US" altLang="zh-CN" sz="2000" dirty="0"/>
          </a:p>
          <a:p>
            <a:endParaRPr lang="en-US" altLang="zh-CN" dirty="0"/>
          </a:p>
          <a:p>
            <a:endParaRPr lang="zh-CN" altLang="en-US" dirty="0"/>
          </a:p>
        </p:txBody>
      </p:sp>
      <p:sp>
        <p:nvSpPr>
          <p:cNvPr id="2" name="文本框 1"/>
          <p:cNvSpPr txBox="1"/>
          <p:nvPr/>
        </p:nvSpPr>
        <p:spPr bwMode="auto">
          <a:xfrm>
            <a:off x="2423592" y="2291652"/>
            <a:ext cx="3096344" cy="654946"/>
          </a:xfrm>
          <a:prstGeom prst="rect">
            <a:avLst/>
          </a:prstGeom>
          <a:noFill/>
          <a:ln w="9525">
            <a:noFill/>
            <a:miter lim="800000"/>
            <a:headEnd/>
            <a:tailEnd/>
          </a:ln>
        </p:spPr>
        <p:txBody>
          <a:bodyPr wrap="square" lIns="99980" tIns="49986" rIns="99980" bIns="49986" rtlCol="0">
            <a:spAutoFit/>
          </a:bodyPr>
          <a:lstStyle/>
          <a:p>
            <a:pPr algn="ctr" defTabSz="1001649" eaLnBrk="0" hangingPunct="0">
              <a:buClr>
                <a:schemeClr val="tx1">
                  <a:lumMod val="50000"/>
                  <a:lumOff val="50000"/>
                </a:schemeClr>
              </a:buClr>
              <a:buSzPct val="90000"/>
            </a:pPr>
            <a:r>
              <a:rPr lang="en-US" altLang="zh-CN" sz="1800" dirty="0">
                <a:latin typeface="+mn-ea"/>
                <a:ea typeface="+mn-ea"/>
              </a:rPr>
              <a:t>VLAN</a:t>
            </a:r>
            <a:r>
              <a:rPr lang="zh-CN" altLang="en-US" sz="1800" dirty="0">
                <a:latin typeface="+mn-ea"/>
                <a:ea typeface="+mn-ea"/>
              </a:rPr>
              <a:t>帧头中的</a:t>
            </a:r>
            <a:r>
              <a:rPr lang="en-US" altLang="zh-CN" sz="1800" dirty="0">
                <a:latin typeface="+mn-ea"/>
                <a:ea typeface="+mn-ea"/>
              </a:rPr>
              <a:t>802.1Q</a:t>
            </a:r>
            <a:r>
              <a:rPr lang="zh-CN" altLang="en-US" sz="1800" dirty="0">
                <a:latin typeface="+mn-ea"/>
                <a:ea typeface="+mn-ea"/>
              </a:rPr>
              <a:t>字域</a:t>
            </a:r>
            <a:r>
              <a:rPr lang="zh-CN" altLang="en-US" sz="1800" dirty="0">
                <a:solidFill>
                  <a:srgbClr val="000000"/>
                </a:solidFill>
                <a:latin typeface="+mn-ea"/>
                <a:ea typeface="+mn-ea"/>
                <a:cs typeface="Arial" pitchFamily="34" charset="0"/>
              </a:rPr>
              <a:t>：</a:t>
            </a:r>
          </a:p>
        </p:txBody>
      </p:sp>
      <p:sp>
        <p:nvSpPr>
          <p:cNvPr id="6" name="文本框 5"/>
          <p:cNvSpPr txBox="1"/>
          <p:nvPr/>
        </p:nvSpPr>
        <p:spPr bwMode="auto">
          <a:xfrm>
            <a:off x="2423592" y="3429000"/>
            <a:ext cx="2628292" cy="65494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800" dirty="0">
                <a:solidFill>
                  <a:srgbClr val="000000"/>
                </a:solidFill>
                <a:latin typeface="+mn-ea"/>
                <a:ea typeface="+mn-ea"/>
                <a:cs typeface="Arial" pitchFamily="34" charset="0"/>
              </a:rPr>
              <a:t>MPLS</a:t>
            </a:r>
            <a:r>
              <a:rPr lang="zh-CN" altLang="en-US" sz="1800" dirty="0">
                <a:solidFill>
                  <a:srgbClr val="000000"/>
                </a:solidFill>
                <a:latin typeface="+mn-ea"/>
                <a:ea typeface="+mn-ea"/>
                <a:cs typeface="Arial" pitchFamily="34" charset="0"/>
              </a:rPr>
              <a:t>报文中</a:t>
            </a:r>
            <a:r>
              <a:rPr lang="en-US" altLang="zh-CN" sz="1800" dirty="0">
                <a:solidFill>
                  <a:srgbClr val="000000"/>
                </a:solidFill>
                <a:latin typeface="+mn-ea"/>
                <a:ea typeface="+mn-ea"/>
                <a:cs typeface="Arial" pitchFamily="34" charset="0"/>
              </a:rPr>
              <a:t>Label</a:t>
            </a:r>
            <a:r>
              <a:rPr lang="zh-CN" altLang="en-US" sz="1800" dirty="0">
                <a:solidFill>
                  <a:srgbClr val="000000"/>
                </a:solidFill>
                <a:latin typeface="+mn-ea"/>
                <a:ea typeface="+mn-ea"/>
                <a:cs typeface="Arial" pitchFamily="34" charset="0"/>
              </a:rPr>
              <a:t>字域</a:t>
            </a:r>
            <a:r>
              <a:rPr lang="zh-CN" altLang="en-US" sz="1800" dirty="0">
                <a:solidFill>
                  <a:srgbClr val="000000"/>
                </a:solidFill>
                <a:latin typeface="+mn-lt"/>
                <a:ea typeface="+mn-ea"/>
                <a:cs typeface="Arial" pitchFamily="34" charset="0"/>
              </a:rPr>
              <a:t>：</a:t>
            </a:r>
          </a:p>
        </p:txBody>
      </p:sp>
      <p:sp>
        <p:nvSpPr>
          <p:cNvPr id="8" name="文本框 7"/>
          <p:cNvSpPr txBox="1"/>
          <p:nvPr/>
        </p:nvSpPr>
        <p:spPr bwMode="auto">
          <a:xfrm>
            <a:off x="2423592" y="4473116"/>
            <a:ext cx="2556284" cy="65494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800" dirty="0">
                <a:latin typeface="+mn-ea"/>
                <a:ea typeface="+mn-ea"/>
              </a:rPr>
              <a:t>IP</a:t>
            </a:r>
            <a:r>
              <a:rPr lang="zh-CN" altLang="en-US" sz="1800" dirty="0">
                <a:latin typeface="+mn-ea"/>
                <a:ea typeface="+mn-ea"/>
              </a:rPr>
              <a:t>报文头中的</a:t>
            </a:r>
            <a:r>
              <a:rPr lang="en-US" altLang="zh-CN" sz="1800" dirty="0" err="1">
                <a:latin typeface="+mn-ea"/>
                <a:ea typeface="+mn-ea"/>
              </a:rPr>
              <a:t>ToS</a:t>
            </a:r>
            <a:r>
              <a:rPr lang="zh-CN" altLang="en-US" sz="1800" dirty="0">
                <a:latin typeface="+mn-ea"/>
                <a:ea typeface="+mn-ea"/>
              </a:rPr>
              <a:t>字域</a:t>
            </a:r>
            <a:r>
              <a:rPr lang="zh-CN" altLang="en-US" sz="1800" dirty="0">
                <a:solidFill>
                  <a:srgbClr val="000000"/>
                </a:solidFill>
                <a:latin typeface="+mn-ea"/>
                <a:ea typeface="+mn-ea"/>
                <a:cs typeface="Arial" pitchFamily="34" charset="0"/>
              </a:rPr>
              <a:t>：</a:t>
            </a:r>
          </a:p>
        </p:txBody>
      </p:sp>
      <p:graphicFrame>
        <p:nvGraphicFramePr>
          <p:cNvPr id="9" name="表格 8"/>
          <p:cNvGraphicFramePr>
            <a:graphicFrameLocks noGrp="1"/>
          </p:cNvGraphicFramePr>
          <p:nvPr>
            <p:extLst>
              <p:ext uri="{D42A27DB-BD31-4B8C-83A1-F6EECF244321}">
                <p14:modId xmlns:p14="http://schemas.microsoft.com/office/powerpoint/2010/main" val="2427748254"/>
              </p:ext>
            </p:extLst>
          </p:nvPr>
        </p:nvGraphicFramePr>
        <p:xfrm>
          <a:off x="2711614" y="2723699"/>
          <a:ext cx="6912778" cy="396044"/>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20000"/>
                    </a:ext>
                  </a:extLst>
                </a:gridCol>
                <a:gridCol w="1188132">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332148">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gridCol w="864106">
                  <a:extLst>
                    <a:ext uri="{9D8B030D-6E8A-4147-A177-3AD203B41FA5}">
                      <a16:colId xmlns:a16="http://schemas.microsoft.com/office/drawing/2014/main" val="20005"/>
                    </a:ext>
                  </a:extLst>
                </a:gridCol>
              </a:tblGrid>
              <a:tr h="396044">
                <a:tc>
                  <a:txBody>
                    <a:bodyPr/>
                    <a:lstStyle/>
                    <a:p>
                      <a:pPr algn="ctr"/>
                      <a:r>
                        <a:rPr lang="en-US" altLang="zh-CN" sz="1500" b="0" dirty="0" err="1">
                          <a:latin typeface="+mn-ea"/>
                          <a:ea typeface="+mn-ea"/>
                        </a:rPr>
                        <a:t>Dest</a:t>
                      </a:r>
                      <a:r>
                        <a:rPr lang="en-US" altLang="zh-CN" sz="1500" b="0" dirty="0">
                          <a:latin typeface="+mn-ea"/>
                          <a:ea typeface="+mn-ea"/>
                        </a:rPr>
                        <a:t> add</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0" dirty="0">
                          <a:latin typeface="+mn-ea"/>
                          <a:ea typeface="+mn-ea"/>
                        </a:rPr>
                        <a:t>Sour add</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1" dirty="0">
                          <a:latin typeface="+mn-ea"/>
                          <a:ea typeface="+mn-ea"/>
                        </a:rPr>
                        <a:t>802.1Q(PRI)</a:t>
                      </a:r>
                    </a:p>
                  </a:txBody>
                  <a:tcPr anchor="ctr">
                    <a:solidFill>
                      <a:srgbClr val="729FDC"/>
                    </a:solidFill>
                  </a:tcPr>
                </a:tc>
                <a:tc>
                  <a:txBody>
                    <a:bodyPr/>
                    <a:lstStyle/>
                    <a:p>
                      <a:pPr algn="ctr"/>
                      <a:r>
                        <a:rPr lang="en-US" altLang="zh-CN" sz="1500" b="0" dirty="0">
                          <a:latin typeface="+mn-ea"/>
                          <a:ea typeface="+mn-ea"/>
                        </a:rPr>
                        <a:t>Length/Type</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0" dirty="0">
                          <a:latin typeface="+mn-ea"/>
                          <a:ea typeface="+mn-ea"/>
                        </a:rPr>
                        <a:t>Data</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0" dirty="0">
                          <a:latin typeface="+mn-ea"/>
                          <a:ea typeface="+mn-ea"/>
                        </a:rPr>
                        <a:t>FCS</a:t>
                      </a:r>
                      <a:endParaRPr lang="zh-CN" altLang="en-US" sz="1500" b="0" dirty="0">
                        <a:solidFill>
                          <a:schemeClr val="tx1"/>
                        </a:solidFill>
                        <a:latin typeface="+mn-ea"/>
                        <a:ea typeface="+mn-ea"/>
                      </a:endParaRPr>
                    </a:p>
                  </a:txBody>
                  <a:tcPr anchor="ctr">
                    <a:solidFill>
                      <a:srgbClr val="EEF6FF"/>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676848162"/>
              </p:ext>
            </p:extLst>
          </p:nvPr>
        </p:nvGraphicFramePr>
        <p:xfrm>
          <a:off x="2711625" y="3825044"/>
          <a:ext cx="6588731" cy="548640"/>
        </p:xfrm>
        <a:graphic>
          <a:graphicData uri="http://schemas.openxmlformats.org/drawingml/2006/table">
            <a:tbl>
              <a:tblPr firstRow="1" bandRow="1">
                <a:tableStyleId>{5940675A-B579-460E-94D1-54222C63F5DA}</a:tableStyleId>
              </a:tblPr>
              <a:tblGrid>
                <a:gridCol w="1621841">
                  <a:extLst>
                    <a:ext uri="{9D8B030D-6E8A-4147-A177-3AD203B41FA5}">
                      <a16:colId xmlns:a16="http://schemas.microsoft.com/office/drawing/2014/main" val="20000"/>
                    </a:ext>
                  </a:extLst>
                </a:gridCol>
                <a:gridCol w="1672524">
                  <a:extLst>
                    <a:ext uri="{9D8B030D-6E8A-4147-A177-3AD203B41FA5}">
                      <a16:colId xmlns:a16="http://schemas.microsoft.com/office/drawing/2014/main" val="20001"/>
                    </a:ext>
                  </a:extLst>
                </a:gridCol>
                <a:gridCol w="1621841">
                  <a:extLst>
                    <a:ext uri="{9D8B030D-6E8A-4147-A177-3AD203B41FA5}">
                      <a16:colId xmlns:a16="http://schemas.microsoft.com/office/drawing/2014/main" val="20002"/>
                    </a:ext>
                  </a:extLst>
                </a:gridCol>
                <a:gridCol w="1672525">
                  <a:extLst>
                    <a:ext uri="{9D8B030D-6E8A-4147-A177-3AD203B41FA5}">
                      <a16:colId xmlns:a16="http://schemas.microsoft.com/office/drawing/2014/main" val="20003"/>
                    </a:ext>
                  </a:extLst>
                </a:gridCol>
              </a:tblGrid>
              <a:tr h="396044">
                <a:tc>
                  <a:txBody>
                    <a:bodyPr/>
                    <a:lstStyle/>
                    <a:p>
                      <a:pPr algn="ctr"/>
                      <a:r>
                        <a:rPr lang="en-US" altLang="zh-CN" sz="1500" b="0" dirty="0">
                          <a:latin typeface="+mn-ea"/>
                          <a:ea typeface="+mn-ea"/>
                        </a:rPr>
                        <a:t>Link</a:t>
                      </a:r>
                      <a:r>
                        <a:rPr lang="en-US" altLang="zh-CN" sz="1500" b="0" baseline="0" dirty="0">
                          <a:latin typeface="+mn-ea"/>
                          <a:ea typeface="+mn-ea"/>
                        </a:rPr>
                        <a:t> layer header</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1" dirty="0">
                          <a:solidFill>
                            <a:schemeClr val="tx1"/>
                          </a:solidFill>
                          <a:latin typeface="+mn-ea"/>
                          <a:ea typeface="+mn-ea"/>
                        </a:rPr>
                        <a:t>Label(EXP)</a:t>
                      </a:r>
                      <a:endParaRPr lang="zh-CN" altLang="en-US" sz="1500" b="1" dirty="0">
                        <a:solidFill>
                          <a:schemeClr val="tx1"/>
                        </a:solidFill>
                        <a:latin typeface="+mn-ea"/>
                        <a:ea typeface="+mn-ea"/>
                      </a:endParaRPr>
                    </a:p>
                  </a:txBody>
                  <a:tcPr anchor="ctr">
                    <a:solidFill>
                      <a:srgbClr val="729FDC"/>
                    </a:solidFill>
                  </a:tcPr>
                </a:tc>
                <a:tc>
                  <a:txBody>
                    <a:bodyPr/>
                    <a:lstStyle/>
                    <a:p>
                      <a:pPr algn="ctr"/>
                      <a:r>
                        <a:rPr lang="en-US" altLang="zh-CN" sz="1500" b="0" dirty="0">
                          <a:latin typeface="+mn-ea"/>
                          <a:ea typeface="+mn-ea"/>
                        </a:rPr>
                        <a:t>Layer 3 header</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0" dirty="0">
                          <a:latin typeface="+mn-ea"/>
                          <a:ea typeface="+mn-ea"/>
                        </a:rPr>
                        <a:t>Layer 3 payload</a:t>
                      </a:r>
                      <a:endParaRPr lang="zh-CN" altLang="en-US" sz="1500" b="0" dirty="0">
                        <a:solidFill>
                          <a:schemeClr val="tx1"/>
                        </a:solidFill>
                        <a:latin typeface="+mn-ea"/>
                        <a:ea typeface="+mn-ea"/>
                      </a:endParaRPr>
                    </a:p>
                  </a:txBody>
                  <a:tcPr anchor="ctr">
                    <a:solidFill>
                      <a:srgbClr val="EEF6FF"/>
                    </a:solid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082779808"/>
              </p:ext>
            </p:extLst>
          </p:nvPr>
        </p:nvGraphicFramePr>
        <p:xfrm>
          <a:off x="2711624" y="4890491"/>
          <a:ext cx="7128802" cy="548640"/>
        </p:xfrm>
        <a:graphic>
          <a:graphicData uri="http://schemas.openxmlformats.org/drawingml/2006/table">
            <a:tbl>
              <a:tblPr firstRow="1" bandRow="1">
                <a:tableStyleId>{5940675A-B579-460E-94D1-54222C63F5DA}</a:tableStyleId>
              </a:tblPr>
              <a:tblGrid>
                <a:gridCol w="111612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147616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648077">
                  <a:extLst>
                    <a:ext uri="{9D8B030D-6E8A-4147-A177-3AD203B41FA5}">
                      <a16:colId xmlns:a16="http://schemas.microsoft.com/office/drawing/2014/main" val="20006"/>
                    </a:ext>
                  </a:extLst>
                </a:gridCol>
                <a:gridCol w="773824">
                  <a:extLst>
                    <a:ext uri="{9D8B030D-6E8A-4147-A177-3AD203B41FA5}">
                      <a16:colId xmlns:a16="http://schemas.microsoft.com/office/drawing/2014/main" val="20007"/>
                    </a:ext>
                  </a:extLst>
                </a:gridCol>
                <a:gridCol w="702345">
                  <a:extLst>
                    <a:ext uri="{9D8B030D-6E8A-4147-A177-3AD203B41FA5}">
                      <a16:colId xmlns:a16="http://schemas.microsoft.com/office/drawing/2014/main" val="20008"/>
                    </a:ext>
                  </a:extLst>
                </a:gridCol>
              </a:tblGrid>
              <a:tr h="396044">
                <a:tc>
                  <a:txBody>
                    <a:bodyPr/>
                    <a:lstStyle/>
                    <a:p>
                      <a:pPr algn="ctr"/>
                      <a:r>
                        <a:rPr lang="en-US" altLang="zh-CN" sz="1500" b="0" dirty="0">
                          <a:latin typeface="+mn-ea"/>
                          <a:ea typeface="+mn-ea"/>
                        </a:rPr>
                        <a:t>Version Len</a:t>
                      </a:r>
                    </a:p>
                  </a:txBody>
                  <a:tcPr anchor="ctr">
                    <a:solidFill>
                      <a:srgbClr val="EEF6FF"/>
                    </a:solidFill>
                  </a:tcPr>
                </a:tc>
                <a:tc>
                  <a:txBody>
                    <a:bodyPr/>
                    <a:lstStyle/>
                    <a:p>
                      <a:pPr algn="ctr"/>
                      <a:r>
                        <a:rPr lang="en-US" altLang="zh-CN" sz="1500" b="0" dirty="0">
                          <a:latin typeface="+mn-ea"/>
                          <a:ea typeface="+mn-ea"/>
                        </a:rPr>
                        <a:t>Len</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1" dirty="0" err="1">
                          <a:latin typeface="+mn-ea"/>
                          <a:ea typeface="+mn-ea"/>
                        </a:rPr>
                        <a:t>ToS</a:t>
                      </a:r>
                      <a:r>
                        <a:rPr lang="en-US" altLang="zh-CN" sz="1500" b="1" dirty="0">
                          <a:latin typeface="+mn-ea"/>
                          <a:ea typeface="+mn-ea"/>
                        </a:rPr>
                        <a:t>(IPP/DSCP)</a:t>
                      </a:r>
                    </a:p>
                  </a:txBody>
                  <a:tcPr anchor="ctr">
                    <a:solidFill>
                      <a:srgbClr val="729FDC"/>
                    </a:solidFill>
                  </a:tcPr>
                </a:tc>
                <a:tc>
                  <a:txBody>
                    <a:bodyPr/>
                    <a:lstStyle/>
                    <a:p>
                      <a:pPr algn="ctr"/>
                      <a:r>
                        <a:rPr lang="en-US" altLang="zh-CN" sz="1500" b="0" dirty="0">
                          <a:latin typeface="+mn-ea"/>
                          <a:ea typeface="+mn-ea"/>
                        </a:rPr>
                        <a:t>…</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0" dirty="0">
                          <a:latin typeface="+mn-ea"/>
                          <a:ea typeface="+mn-ea"/>
                        </a:rPr>
                        <a:t>Protocol</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0" dirty="0">
                          <a:latin typeface="+mn-ea"/>
                          <a:ea typeface="+mn-ea"/>
                        </a:rPr>
                        <a:t>FCS</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0" dirty="0">
                          <a:solidFill>
                            <a:schemeClr val="tx1"/>
                          </a:solidFill>
                          <a:latin typeface="+mn-ea"/>
                          <a:ea typeface="+mn-ea"/>
                        </a:rPr>
                        <a:t>IP-SA</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0" dirty="0">
                          <a:solidFill>
                            <a:schemeClr val="tx1"/>
                          </a:solidFill>
                          <a:latin typeface="+mn-ea"/>
                          <a:ea typeface="+mn-ea"/>
                        </a:rPr>
                        <a:t>IP-DA</a:t>
                      </a:r>
                      <a:endParaRPr lang="zh-CN" altLang="en-US" sz="1500" b="0" dirty="0">
                        <a:solidFill>
                          <a:schemeClr val="tx1"/>
                        </a:solidFill>
                        <a:latin typeface="+mn-ea"/>
                        <a:ea typeface="+mn-ea"/>
                      </a:endParaRPr>
                    </a:p>
                  </a:txBody>
                  <a:tcPr anchor="ctr">
                    <a:solidFill>
                      <a:srgbClr val="EEF6FF"/>
                    </a:solidFill>
                  </a:tcPr>
                </a:tc>
                <a:tc>
                  <a:txBody>
                    <a:bodyPr/>
                    <a:lstStyle/>
                    <a:p>
                      <a:pPr algn="ctr"/>
                      <a:r>
                        <a:rPr lang="en-US" altLang="zh-CN" sz="1500" b="0" dirty="0">
                          <a:solidFill>
                            <a:schemeClr val="tx1"/>
                          </a:solidFill>
                          <a:latin typeface="+mn-ea"/>
                          <a:ea typeface="+mn-ea"/>
                        </a:rPr>
                        <a:t>Data</a:t>
                      </a:r>
                      <a:endParaRPr lang="zh-CN" altLang="en-US" sz="1500" b="0" dirty="0">
                        <a:solidFill>
                          <a:schemeClr val="tx1"/>
                        </a:solidFill>
                        <a:latin typeface="+mn-ea"/>
                        <a:ea typeface="+mn-ea"/>
                      </a:endParaRPr>
                    </a:p>
                  </a:txBody>
                  <a:tcPr anchor="ctr">
                    <a:solidFill>
                      <a:srgbClr val="EEF6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8823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VLAN 802.1p</a:t>
            </a:r>
            <a:r>
              <a:rPr lang="zh-CN" altLang="en-US" dirty="0"/>
              <a:t>字段</a:t>
            </a:r>
            <a:r>
              <a:rPr lang="en-US" altLang="zh-CN" dirty="0"/>
              <a:t>/ MPLS EXP</a:t>
            </a:r>
            <a:r>
              <a:rPr lang="zh-CN" altLang="en-US" dirty="0"/>
              <a:t>字段</a:t>
            </a:r>
          </a:p>
        </p:txBody>
      </p:sp>
      <p:sp>
        <p:nvSpPr>
          <p:cNvPr id="3" name="文本占位符 2"/>
          <p:cNvSpPr>
            <a:spLocks noGrp="1"/>
          </p:cNvSpPr>
          <p:nvPr>
            <p:ph type="body" sz="quarter" idx="10"/>
          </p:nvPr>
        </p:nvSpPr>
        <p:spPr/>
        <p:txBody>
          <a:bodyPr/>
          <a:lstStyle/>
          <a:p>
            <a:r>
              <a:rPr lang="en-US" altLang="zh-CN" sz="2000" dirty="0"/>
              <a:t>VLAN</a:t>
            </a:r>
            <a:r>
              <a:rPr lang="zh-CN" altLang="en-US" sz="2000" dirty="0"/>
              <a:t>帧头中的</a:t>
            </a:r>
            <a:r>
              <a:rPr lang="en-US" altLang="zh-CN" sz="2000" dirty="0"/>
              <a:t>802.1p</a:t>
            </a:r>
            <a:r>
              <a:rPr lang="zh-CN" altLang="en-US" sz="2000" dirty="0"/>
              <a:t>字段（取值范围</a:t>
            </a:r>
            <a:r>
              <a:rPr lang="en-US" altLang="zh-CN" sz="2000" dirty="0"/>
              <a:t>0~7</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MPLS</a:t>
            </a:r>
            <a:r>
              <a:rPr lang="zh-CN" altLang="en-US" sz="2000" dirty="0"/>
              <a:t>报文中的</a:t>
            </a:r>
            <a:r>
              <a:rPr lang="en-US" altLang="zh-CN" sz="2000" dirty="0"/>
              <a:t>EXP</a:t>
            </a:r>
            <a:r>
              <a:rPr lang="zh-CN" altLang="en-US" sz="2000" dirty="0"/>
              <a:t>字段（取值范围</a:t>
            </a:r>
            <a:r>
              <a:rPr lang="en-US" altLang="zh-CN" sz="2000" dirty="0"/>
              <a:t>0~7</a:t>
            </a:r>
            <a:r>
              <a:rPr lang="zh-CN" altLang="en-US" sz="2000" dirty="0"/>
              <a:t>）。</a:t>
            </a:r>
            <a:endParaRPr lang="en-US" altLang="zh-CN" sz="2000" dirty="0"/>
          </a:p>
          <a:p>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4228799655"/>
              </p:ext>
            </p:extLst>
          </p:nvPr>
        </p:nvGraphicFramePr>
        <p:xfrm>
          <a:off x="4358357" y="2240868"/>
          <a:ext cx="1872208" cy="33528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04127">
                <a:tc>
                  <a:txBody>
                    <a:bodyPr/>
                    <a:lstStyle/>
                    <a:p>
                      <a:pPr algn="ctr"/>
                      <a:r>
                        <a:rPr lang="en-US" altLang="zh-CN" sz="1600" dirty="0">
                          <a:latin typeface="+mn-ea"/>
                          <a:ea typeface="+mn-ea"/>
                        </a:rPr>
                        <a:t>802.1Q</a:t>
                      </a:r>
                      <a:r>
                        <a:rPr lang="zh-CN" altLang="en-US" sz="1600" dirty="0">
                          <a:latin typeface="+mn-ea"/>
                          <a:ea typeface="+mn-ea"/>
                        </a:rPr>
                        <a:t>（</a:t>
                      </a:r>
                      <a:r>
                        <a:rPr lang="en-US" altLang="zh-CN" sz="1600" dirty="0">
                          <a:latin typeface="+mn-ea"/>
                          <a:ea typeface="+mn-ea"/>
                        </a:rPr>
                        <a:t>Tag</a:t>
                      </a:r>
                      <a:r>
                        <a:rPr lang="zh-CN" altLang="en-US" sz="1600" dirty="0">
                          <a:latin typeface="+mn-ea"/>
                          <a:ea typeface="+mn-ea"/>
                        </a:rPr>
                        <a:t>）</a:t>
                      </a:r>
                    </a:p>
                  </a:txBody>
                  <a:tcPr anchor="ctr">
                    <a:solidFill>
                      <a:srgbClr val="719DDE"/>
                    </a:solidFill>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226964669"/>
              </p:ext>
            </p:extLst>
          </p:nvPr>
        </p:nvGraphicFramePr>
        <p:xfrm>
          <a:off x="2819636" y="3140968"/>
          <a:ext cx="6012668" cy="335280"/>
        </p:xfrm>
        <a:graphic>
          <a:graphicData uri="http://schemas.openxmlformats.org/drawingml/2006/table">
            <a:tbl>
              <a:tblPr firstRow="1" bandRow="1">
                <a:tableStyleId>{5940675A-B579-460E-94D1-54222C63F5DA}</a:tableStyleId>
              </a:tblPr>
              <a:tblGrid>
                <a:gridCol w="1503167">
                  <a:extLst>
                    <a:ext uri="{9D8B030D-6E8A-4147-A177-3AD203B41FA5}">
                      <a16:colId xmlns:a16="http://schemas.microsoft.com/office/drawing/2014/main" val="20000"/>
                    </a:ext>
                  </a:extLst>
                </a:gridCol>
                <a:gridCol w="1503167">
                  <a:extLst>
                    <a:ext uri="{9D8B030D-6E8A-4147-A177-3AD203B41FA5}">
                      <a16:colId xmlns:a16="http://schemas.microsoft.com/office/drawing/2014/main" val="20001"/>
                    </a:ext>
                  </a:extLst>
                </a:gridCol>
                <a:gridCol w="1503167">
                  <a:extLst>
                    <a:ext uri="{9D8B030D-6E8A-4147-A177-3AD203B41FA5}">
                      <a16:colId xmlns:a16="http://schemas.microsoft.com/office/drawing/2014/main" val="20002"/>
                    </a:ext>
                  </a:extLst>
                </a:gridCol>
                <a:gridCol w="1503167">
                  <a:extLst>
                    <a:ext uri="{9D8B030D-6E8A-4147-A177-3AD203B41FA5}">
                      <a16:colId xmlns:a16="http://schemas.microsoft.com/office/drawing/2014/main" val="20003"/>
                    </a:ext>
                  </a:extLst>
                </a:gridCol>
              </a:tblGrid>
              <a:tr h="271306">
                <a:tc>
                  <a:txBody>
                    <a:bodyPr/>
                    <a:lstStyle/>
                    <a:p>
                      <a:pPr algn="ctr"/>
                      <a:r>
                        <a:rPr lang="en-US" altLang="zh-CN" sz="1600" dirty="0">
                          <a:latin typeface="+mn-ea"/>
                          <a:ea typeface="+mn-ea"/>
                        </a:rPr>
                        <a:t>TPID</a:t>
                      </a:r>
                      <a:endParaRPr lang="zh-CN" altLang="en-US" sz="1600" dirty="0">
                        <a:latin typeface="+mn-ea"/>
                        <a:ea typeface="+mn-ea"/>
                      </a:endParaRPr>
                    </a:p>
                  </a:txBody>
                  <a:tcPr anchor="ctr">
                    <a:solidFill>
                      <a:srgbClr val="FFFFFF"/>
                    </a:solidFill>
                  </a:tcPr>
                </a:tc>
                <a:tc>
                  <a:txBody>
                    <a:bodyPr/>
                    <a:lstStyle/>
                    <a:p>
                      <a:pPr algn="ctr"/>
                      <a:r>
                        <a:rPr lang="en-US" altLang="zh-CN" sz="1600" dirty="0">
                          <a:latin typeface="+mn-ea"/>
                          <a:ea typeface="+mn-ea"/>
                        </a:rPr>
                        <a:t>PRI</a:t>
                      </a:r>
                      <a:r>
                        <a:rPr lang="zh-CN" altLang="en-US" sz="1600" dirty="0">
                          <a:latin typeface="+mn-ea"/>
                          <a:ea typeface="+mn-ea"/>
                        </a:rPr>
                        <a:t>（</a:t>
                      </a:r>
                      <a:r>
                        <a:rPr lang="en-US" altLang="zh-CN" sz="1600" dirty="0">
                          <a:latin typeface="+mn-ea"/>
                          <a:ea typeface="+mn-ea"/>
                        </a:rPr>
                        <a:t>3bits</a:t>
                      </a:r>
                      <a:r>
                        <a:rPr lang="zh-CN" altLang="en-US" sz="1600" dirty="0">
                          <a:latin typeface="+mn-ea"/>
                          <a:ea typeface="+mn-ea"/>
                        </a:rPr>
                        <a:t>）</a:t>
                      </a:r>
                    </a:p>
                  </a:txBody>
                  <a:tcPr anchor="ctr">
                    <a:solidFill>
                      <a:srgbClr val="719DDE"/>
                    </a:solidFill>
                  </a:tcPr>
                </a:tc>
                <a:tc>
                  <a:txBody>
                    <a:bodyPr/>
                    <a:lstStyle/>
                    <a:p>
                      <a:pPr algn="ctr"/>
                      <a:r>
                        <a:rPr lang="en-US" altLang="zh-CN" sz="1600" dirty="0">
                          <a:latin typeface="+mn-ea"/>
                          <a:ea typeface="+mn-ea"/>
                        </a:rPr>
                        <a:t>CFI</a:t>
                      </a:r>
                      <a:endParaRPr lang="zh-CN" altLang="en-US" sz="1600" dirty="0">
                        <a:latin typeface="+mn-ea"/>
                        <a:ea typeface="+mn-ea"/>
                      </a:endParaRPr>
                    </a:p>
                  </a:txBody>
                  <a:tcPr anchor="ctr">
                    <a:solidFill>
                      <a:srgbClr val="FFFFFF"/>
                    </a:solidFill>
                  </a:tcPr>
                </a:tc>
                <a:tc>
                  <a:txBody>
                    <a:bodyPr/>
                    <a:lstStyle/>
                    <a:p>
                      <a:pPr algn="ctr"/>
                      <a:r>
                        <a:rPr lang="en-US" altLang="zh-CN" sz="1600" dirty="0">
                          <a:latin typeface="+mn-ea"/>
                          <a:ea typeface="+mn-ea"/>
                        </a:rPr>
                        <a:t>VLAN ID</a:t>
                      </a:r>
                      <a:endParaRPr lang="zh-CN" altLang="en-US" sz="1600" dirty="0">
                        <a:latin typeface="+mn-ea"/>
                        <a:ea typeface="+mn-ea"/>
                      </a:endParaRPr>
                    </a:p>
                  </a:txBody>
                  <a:tcPr anchor="ctr">
                    <a:solidFill>
                      <a:srgbClr val="FFFFFF"/>
                    </a:solidFill>
                  </a:tcPr>
                </a:tc>
                <a:extLst>
                  <a:ext uri="{0D108BD9-81ED-4DB2-BD59-A6C34878D82A}">
                    <a16:rowId xmlns:a16="http://schemas.microsoft.com/office/drawing/2014/main" val="10000"/>
                  </a:ext>
                </a:extLst>
              </a:tr>
            </a:tbl>
          </a:graphicData>
        </a:graphic>
      </p:graphicFrame>
      <p:cxnSp>
        <p:nvCxnSpPr>
          <p:cNvPr id="7" name="直接连接符 6"/>
          <p:cNvCxnSpPr/>
          <p:nvPr/>
        </p:nvCxnSpPr>
        <p:spPr bwMode="auto">
          <a:xfrm flipH="1">
            <a:off x="2880125" y="2542192"/>
            <a:ext cx="1462665" cy="5987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6234257" y="2564806"/>
            <a:ext cx="2589427" cy="576162"/>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40" name="表格 39"/>
          <p:cNvGraphicFramePr>
            <a:graphicFrameLocks noGrp="1"/>
          </p:cNvGraphicFramePr>
          <p:nvPr>
            <p:extLst>
              <p:ext uri="{D42A27DB-BD31-4B8C-83A1-F6EECF244321}">
                <p14:modId xmlns:p14="http://schemas.microsoft.com/office/powerpoint/2010/main" val="1752082454"/>
              </p:ext>
            </p:extLst>
          </p:nvPr>
        </p:nvGraphicFramePr>
        <p:xfrm>
          <a:off x="4349736" y="4617132"/>
          <a:ext cx="1872208" cy="33528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04127">
                <a:tc>
                  <a:txBody>
                    <a:bodyPr/>
                    <a:lstStyle/>
                    <a:p>
                      <a:pPr algn="ctr"/>
                      <a:r>
                        <a:rPr lang="en-US" altLang="zh-CN" sz="1600" dirty="0">
                          <a:latin typeface="+mn-ea"/>
                          <a:ea typeface="+mn-ea"/>
                        </a:rPr>
                        <a:t>Label</a:t>
                      </a:r>
                      <a:endParaRPr lang="zh-CN" altLang="en-US" sz="1600" dirty="0">
                        <a:latin typeface="+mn-ea"/>
                        <a:ea typeface="+mn-ea"/>
                      </a:endParaRPr>
                    </a:p>
                  </a:txBody>
                  <a:tcPr anchor="ctr">
                    <a:solidFill>
                      <a:srgbClr val="719DDE"/>
                    </a:solidFill>
                  </a:tcPr>
                </a:tc>
                <a:extLst>
                  <a:ext uri="{0D108BD9-81ED-4DB2-BD59-A6C34878D82A}">
                    <a16:rowId xmlns:a16="http://schemas.microsoft.com/office/drawing/2014/main" val="10000"/>
                  </a:ext>
                </a:extLst>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70028912"/>
              </p:ext>
            </p:extLst>
          </p:nvPr>
        </p:nvGraphicFramePr>
        <p:xfrm>
          <a:off x="2811015" y="5517232"/>
          <a:ext cx="6012668" cy="335280"/>
        </p:xfrm>
        <a:graphic>
          <a:graphicData uri="http://schemas.openxmlformats.org/drawingml/2006/table">
            <a:tbl>
              <a:tblPr firstRow="1" bandRow="1">
                <a:tableStyleId>{5940675A-B579-460E-94D1-54222C63F5DA}</a:tableStyleId>
              </a:tblPr>
              <a:tblGrid>
                <a:gridCol w="2088767">
                  <a:extLst>
                    <a:ext uri="{9D8B030D-6E8A-4147-A177-3AD203B41FA5}">
                      <a16:colId xmlns:a16="http://schemas.microsoft.com/office/drawing/2014/main" val="20000"/>
                    </a:ext>
                  </a:extLst>
                </a:gridCol>
                <a:gridCol w="1260140">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159705">
                  <a:extLst>
                    <a:ext uri="{9D8B030D-6E8A-4147-A177-3AD203B41FA5}">
                      <a16:colId xmlns:a16="http://schemas.microsoft.com/office/drawing/2014/main" val="20003"/>
                    </a:ext>
                  </a:extLst>
                </a:gridCol>
              </a:tblGrid>
              <a:tr h="271306">
                <a:tc>
                  <a:txBody>
                    <a:bodyPr/>
                    <a:lstStyle/>
                    <a:p>
                      <a:pPr algn="ctr"/>
                      <a:r>
                        <a:rPr lang="en-US" altLang="zh-CN" sz="1600" dirty="0">
                          <a:latin typeface="+mn-ea"/>
                          <a:ea typeface="+mn-ea"/>
                        </a:rPr>
                        <a:t>Label</a:t>
                      </a:r>
                      <a:endParaRPr lang="zh-CN" altLang="en-US" sz="1600" dirty="0">
                        <a:latin typeface="+mn-ea"/>
                        <a:ea typeface="+mn-ea"/>
                      </a:endParaRPr>
                    </a:p>
                  </a:txBody>
                  <a:tcPr anchor="ctr">
                    <a:solidFill>
                      <a:srgbClr val="FFFFFF"/>
                    </a:solidFill>
                  </a:tcPr>
                </a:tc>
                <a:tc>
                  <a:txBody>
                    <a:bodyPr/>
                    <a:lstStyle/>
                    <a:p>
                      <a:pPr algn="ctr"/>
                      <a:r>
                        <a:rPr lang="en-US" altLang="zh-CN" sz="1600" dirty="0">
                          <a:latin typeface="+mn-ea"/>
                          <a:ea typeface="+mn-ea"/>
                        </a:rPr>
                        <a:t>EXP</a:t>
                      </a:r>
                      <a:r>
                        <a:rPr lang="zh-CN" altLang="en-US" sz="1600" dirty="0">
                          <a:latin typeface="+mn-ea"/>
                          <a:ea typeface="+mn-ea"/>
                        </a:rPr>
                        <a:t>（</a:t>
                      </a:r>
                      <a:r>
                        <a:rPr lang="en-US" altLang="zh-CN" sz="1600" dirty="0">
                          <a:latin typeface="+mn-ea"/>
                          <a:ea typeface="+mn-ea"/>
                        </a:rPr>
                        <a:t>3bits</a:t>
                      </a:r>
                      <a:r>
                        <a:rPr lang="zh-CN" altLang="en-US" sz="1600" dirty="0">
                          <a:latin typeface="+mn-ea"/>
                          <a:ea typeface="+mn-ea"/>
                        </a:rPr>
                        <a:t>）</a:t>
                      </a:r>
                    </a:p>
                  </a:txBody>
                  <a:tcPr anchor="ctr">
                    <a:solidFill>
                      <a:srgbClr val="719DDE"/>
                    </a:solidFill>
                  </a:tcPr>
                </a:tc>
                <a:tc>
                  <a:txBody>
                    <a:bodyPr/>
                    <a:lstStyle/>
                    <a:p>
                      <a:pPr algn="ctr"/>
                      <a:r>
                        <a:rPr lang="en-US" altLang="zh-CN" sz="1600" dirty="0">
                          <a:latin typeface="+mn-ea"/>
                          <a:ea typeface="+mn-ea"/>
                        </a:rPr>
                        <a:t>S</a:t>
                      </a:r>
                      <a:endParaRPr lang="zh-CN" altLang="en-US" sz="1600" dirty="0">
                        <a:latin typeface="+mn-ea"/>
                        <a:ea typeface="+mn-ea"/>
                      </a:endParaRPr>
                    </a:p>
                  </a:txBody>
                  <a:tcPr anchor="ctr">
                    <a:solidFill>
                      <a:srgbClr val="FFFFFF"/>
                    </a:solidFill>
                  </a:tcPr>
                </a:tc>
                <a:tc>
                  <a:txBody>
                    <a:bodyPr/>
                    <a:lstStyle/>
                    <a:p>
                      <a:pPr algn="ctr"/>
                      <a:r>
                        <a:rPr lang="en-US" altLang="zh-CN" sz="1600" dirty="0">
                          <a:latin typeface="+mn-ea"/>
                          <a:ea typeface="+mn-ea"/>
                        </a:rPr>
                        <a:t>TTL</a:t>
                      </a:r>
                      <a:endParaRPr lang="zh-CN" altLang="en-US" sz="1600" dirty="0">
                        <a:latin typeface="+mn-ea"/>
                        <a:ea typeface="+mn-ea"/>
                      </a:endParaRPr>
                    </a:p>
                  </a:txBody>
                  <a:tcPr anchor="ctr">
                    <a:solidFill>
                      <a:srgbClr val="FFFFFF"/>
                    </a:solidFill>
                  </a:tcPr>
                </a:tc>
                <a:extLst>
                  <a:ext uri="{0D108BD9-81ED-4DB2-BD59-A6C34878D82A}">
                    <a16:rowId xmlns:a16="http://schemas.microsoft.com/office/drawing/2014/main" val="10000"/>
                  </a:ext>
                </a:extLst>
              </a:tr>
            </a:tbl>
          </a:graphicData>
        </a:graphic>
      </p:graphicFrame>
      <p:cxnSp>
        <p:nvCxnSpPr>
          <p:cNvPr id="42" name="直接连接符 41"/>
          <p:cNvCxnSpPr/>
          <p:nvPr/>
        </p:nvCxnSpPr>
        <p:spPr bwMode="auto">
          <a:xfrm flipH="1">
            <a:off x="2871504" y="4918456"/>
            <a:ext cx="1462665" cy="5987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6225636" y="4941070"/>
            <a:ext cx="2589427" cy="57616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24475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IPv4</a:t>
            </a:r>
            <a:r>
              <a:rPr lang="zh-CN" altLang="en-US"/>
              <a:t>报文的</a:t>
            </a:r>
            <a:r>
              <a:rPr lang="en-US" altLang="zh-CN"/>
              <a:t>IP-Precedence</a:t>
            </a:r>
            <a:r>
              <a:rPr lang="zh-CN" altLang="en-US"/>
              <a:t>字段</a:t>
            </a:r>
            <a:endParaRPr lang="zh-CN" altLang="en-US" dirty="0"/>
          </a:p>
        </p:txBody>
      </p:sp>
      <p:sp>
        <p:nvSpPr>
          <p:cNvPr id="3" name="文本占位符 2"/>
          <p:cNvSpPr>
            <a:spLocks noGrp="1"/>
          </p:cNvSpPr>
          <p:nvPr>
            <p:ph type="body" sz="quarter" idx="10"/>
          </p:nvPr>
        </p:nvSpPr>
        <p:spPr>
          <a:xfrm>
            <a:off x="912285" y="1233488"/>
            <a:ext cx="10560048" cy="5148262"/>
          </a:xfrm>
        </p:spPr>
        <p:txBody>
          <a:bodyPr/>
          <a:lstStyle/>
          <a:p>
            <a:r>
              <a:rPr lang="en-US" altLang="zh-CN" dirty="0"/>
              <a:t>IP</a:t>
            </a:r>
            <a:r>
              <a:rPr lang="zh-CN" altLang="en-US" dirty="0"/>
              <a:t>报文使用</a:t>
            </a:r>
            <a:r>
              <a:rPr lang="en-US" altLang="zh-CN" dirty="0"/>
              <a:t>IP-Precedence</a:t>
            </a:r>
            <a:r>
              <a:rPr lang="zh-CN" altLang="en-US" dirty="0"/>
              <a:t>字段标识其优先级（取值范围</a:t>
            </a:r>
            <a:r>
              <a:rPr lang="en-US" altLang="zh-CN" dirty="0"/>
              <a:t>0~7</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缺点：</a:t>
            </a:r>
            <a:r>
              <a:rPr lang="en-US" altLang="zh-CN" dirty="0"/>
              <a:t>IP-Precedence</a:t>
            </a:r>
            <a:r>
              <a:rPr lang="zh-CN" altLang="en-US" dirty="0"/>
              <a:t>字段最多只能将</a:t>
            </a:r>
            <a:r>
              <a:rPr lang="en-US" altLang="zh-CN" dirty="0"/>
              <a:t>IP</a:t>
            </a:r>
            <a:r>
              <a:rPr lang="zh-CN" altLang="en-US" dirty="0"/>
              <a:t>报文分为</a:t>
            </a:r>
            <a:r>
              <a:rPr lang="en-US" altLang="zh-CN" dirty="0"/>
              <a:t>8</a:t>
            </a:r>
            <a:r>
              <a:rPr lang="zh-CN" altLang="en-US" dirty="0"/>
              <a:t>类，而在实际网络部署时，这些优先级是远远不够的。</a:t>
            </a:r>
            <a:endParaRPr lang="en-US" altLang="zh-CN" dirty="0"/>
          </a:p>
          <a:p>
            <a:endParaRPr lang="en-US" altLang="zh-CN" dirty="0"/>
          </a:p>
        </p:txBody>
      </p:sp>
      <p:graphicFrame>
        <p:nvGraphicFramePr>
          <p:cNvPr id="16" name="表格 15"/>
          <p:cNvGraphicFramePr>
            <a:graphicFrameLocks noGrp="1"/>
          </p:cNvGraphicFramePr>
          <p:nvPr>
            <p:extLst>
              <p:ext uri="{D42A27DB-BD31-4B8C-83A1-F6EECF244321}">
                <p14:modId xmlns:p14="http://schemas.microsoft.com/office/powerpoint/2010/main" val="1735159619"/>
              </p:ext>
            </p:extLst>
          </p:nvPr>
        </p:nvGraphicFramePr>
        <p:xfrm>
          <a:off x="4358357" y="2528900"/>
          <a:ext cx="1872208" cy="33528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04127">
                <a:tc>
                  <a:txBody>
                    <a:bodyPr/>
                    <a:lstStyle/>
                    <a:p>
                      <a:pPr algn="ctr"/>
                      <a:r>
                        <a:rPr lang="en-US" altLang="zh-CN" sz="1600" dirty="0" err="1">
                          <a:latin typeface="+mn-ea"/>
                          <a:ea typeface="+mn-ea"/>
                        </a:rPr>
                        <a:t>ToS</a:t>
                      </a:r>
                      <a:r>
                        <a:rPr lang="zh-CN" altLang="en-US" sz="1600" dirty="0">
                          <a:latin typeface="+mn-ea"/>
                          <a:ea typeface="+mn-ea"/>
                        </a:rPr>
                        <a:t>（</a:t>
                      </a:r>
                      <a:r>
                        <a:rPr lang="en-US" altLang="zh-CN" sz="1600" dirty="0">
                          <a:latin typeface="+mn-ea"/>
                          <a:ea typeface="+mn-ea"/>
                        </a:rPr>
                        <a:t>1 Byte</a:t>
                      </a:r>
                      <a:r>
                        <a:rPr lang="zh-CN" altLang="en-US" sz="1600" dirty="0">
                          <a:latin typeface="+mn-ea"/>
                          <a:ea typeface="+mn-ea"/>
                        </a:rPr>
                        <a:t>）</a:t>
                      </a:r>
                    </a:p>
                  </a:txBody>
                  <a:tcPr anchor="ctr">
                    <a:solidFill>
                      <a:srgbClr val="719DDE"/>
                    </a:solid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248731664"/>
              </p:ext>
            </p:extLst>
          </p:nvPr>
        </p:nvGraphicFramePr>
        <p:xfrm>
          <a:off x="2819636" y="3520244"/>
          <a:ext cx="6012672" cy="304800"/>
        </p:xfrm>
        <a:graphic>
          <a:graphicData uri="http://schemas.openxmlformats.org/drawingml/2006/table">
            <a:tbl>
              <a:tblPr firstRow="1" bandRow="1">
                <a:tableStyleId>{5940675A-B579-460E-94D1-54222C63F5DA}</a:tableStyleId>
              </a:tblPr>
              <a:tblGrid>
                <a:gridCol w="751584">
                  <a:extLst>
                    <a:ext uri="{9D8B030D-6E8A-4147-A177-3AD203B41FA5}">
                      <a16:colId xmlns:a16="http://schemas.microsoft.com/office/drawing/2014/main" val="20000"/>
                    </a:ext>
                  </a:extLst>
                </a:gridCol>
                <a:gridCol w="751584">
                  <a:extLst>
                    <a:ext uri="{9D8B030D-6E8A-4147-A177-3AD203B41FA5}">
                      <a16:colId xmlns:a16="http://schemas.microsoft.com/office/drawing/2014/main" val="20001"/>
                    </a:ext>
                  </a:extLst>
                </a:gridCol>
                <a:gridCol w="751584">
                  <a:extLst>
                    <a:ext uri="{9D8B030D-6E8A-4147-A177-3AD203B41FA5}">
                      <a16:colId xmlns:a16="http://schemas.microsoft.com/office/drawing/2014/main" val="20002"/>
                    </a:ext>
                  </a:extLst>
                </a:gridCol>
                <a:gridCol w="751584">
                  <a:extLst>
                    <a:ext uri="{9D8B030D-6E8A-4147-A177-3AD203B41FA5}">
                      <a16:colId xmlns:a16="http://schemas.microsoft.com/office/drawing/2014/main" val="20003"/>
                    </a:ext>
                  </a:extLst>
                </a:gridCol>
                <a:gridCol w="751584">
                  <a:extLst>
                    <a:ext uri="{9D8B030D-6E8A-4147-A177-3AD203B41FA5}">
                      <a16:colId xmlns:a16="http://schemas.microsoft.com/office/drawing/2014/main" val="20004"/>
                    </a:ext>
                  </a:extLst>
                </a:gridCol>
                <a:gridCol w="751584">
                  <a:extLst>
                    <a:ext uri="{9D8B030D-6E8A-4147-A177-3AD203B41FA5}">
                      <a16:colId xmlns:a16="http://schemas.microsoft.com/office/drawing/2014/main" val="20005"/>
                    </a:ext>
                  </a:extLst>
                </a:gridCol>
                <a:gridCol w="751584">
                  <a:extLst>
                    <a:ext uri="{9D8B030D-6E8A-4147-A177-3AD203B41FA5}">
                      <a16:colId xmlns:a16="http://schemas.microsoft.com/office/drawing/2014/main" val="20006"/>
                    </a:ext>
                  </a:extLst>
                </a:gridCol>
                <a:gridCol w="751584">
                  <a:extLst>
                    <a:ext uri="{9D8B030D-6E8A-4147-A177-3AD203B41FA5}">
                      <a16:colId xmlns:a16="http://schemas.microsoft.com/office/drawing/2014/main" val="20007"/>
                    </a:ext>
                  </a:extLst>
                </a:gridCol>
              </a:tblGrid>
              <a:tr h="191264">
                <a:tc>
                  <a:txBody>
                    <a:bodyPr/>
                    <a:lstStyle/>
                    <a:p>
                      <a:pPr algn="ctr"/>
                      <a:r>
                        <a:rPr lang="en-US" altLang="zh-CN" sz="1400" dirty="0">
                          <a:latin typeface="+mn-ea"/>
                          <a:ea typeface="+mn-ea"/>
                        </a:rPr>
                        <a:t>7</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6</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5</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4</a:t>
                      </a:r>
                      <a:endParaRPr lang="zh-CN" altLang="en-US" sz="1400" dirty="0">
                        <a:latin typeface="+mn-ea"/>
                        <a:ea typeface="+mn-ea"/>
                      </a:endParaRPr>
                    </a:p>
                  </a:txBody>
                  <a:tcPr anchor="ctr">
                    <a:solidFill>
                      <a:srgbClr val="FFFFFF"/>
                    </a:solidFill>
                  </a:tcPr>
                </a:tc>
                <a:tc>
                  <a:txBody>
                    <a:bodyPr/>
                    <a:lstStyle/>
                    <a:p>
                      <a:pPr algn="ctr"/>
                      <a:r>
                        <a:rPr lang="en-US" altLang="zh-CN" sz="1400" dirty="0">
                          <a:latin typeface="+mn-ea"/>
                          <a:ea typeface="+mn-ea"/>
                        </a:rPr>
                        <a:t>3</a:t>
                      </a:r>
                      <a:endParaRPr lang="zh-CN" altLang="en-US" sz="1400" dirty="0">
                        <a:latin typeface="+mn-ea"/>
                        <a:ea typeface="+mn-ea"/>
                      </a:endParaRPr>
                    </a:p>
                  </a:txBody>
                  <a:tcPr anchor="ctr">
                    <a:solidFill>
                      <a:srgbClr val="FFFFFF"/>
                    </a:solidFill>
                  </a:tcPr>
                </a:tc>
                <a:tc>
                  <a:txBody>
                    <a:bodyPr/>
                    <a:lstStyle/>
                    <a:p>
                      <a:pPr algn="ctr"/>
                      <a:r>
                        <a:rPr lang="en-US" altLang="zh-CN" sz="1400" dirty="0">
                          <a:latin typeface="+mn-ea"/>
                          <a:ea typeface="+mn-ea"/>
                        </a:rPr>
                        <a:t>2</a:t>
                      </a:r>
                      <a:endParaRPr lang="zh-CN" altLang="en-US" sz="1400" dirty="0">
                        <a:latin typeface="+mn-ea"/>
                        <a:ea typeface="+mn-ea"/>
                      </a:endParaRPr>
                    </a:p>
                  </a:txBody>
                  <a:tcPr anchor="ctr">
                    <a:solidFill>
                      <a:srgbClr val="FFFFFF"/>
                    </a:solidFill>
                  </a:tcPr>
                </a:tc>
                <a:tc>
                  <a:txBody>
                    <a:bodyPr/>
                    <a:lstStyle/>
                    <a:p>
                      <a:pPr algn="ctr"/>
                      <a:r>
                        <a:rPr lang="en-US" altLang="zh-CN" sz="1400" dirty="0">
                          <a:latin typeface="+mn-ea"/>
                          <a:ea typeface="+mn-ea"/>
                        </a:rPr>
                        <a:t>1</a:t>
                      </a:r>
                      <a:endParaRPr lang="zh-CN" altLang="en-US" sz="1400" dirty="0">
                        <a:latin typeface="+mn-ea"/>
                        <a:ea typeface="+mn-ea"/>
                      </a:endParaRPr>
                    </a:p>
                  </a:txBody>
                  <a:tcPr anchor="ctr">
                    <a:solidFill>
                      <a:schemeClr val="bg1">
                        <a:lumMod val="85000"/>
                      </a:schemeClr>
                    </a:solidFill>
                  </a:tcPr>
                </a:tc>
                <a:tc>
                  <a:txBody>
                    <a:bodyPr/>
                    <a:lstStyle/>
                    <a:p>
                      <a:pPr algn="ctr"/>
                      <a:r>
                        <a:rPr lang="en-US" altLang="zh-CN" sz="1400" dirty="0">
                          <a:latin typeface="+mn-ea"/>
                          <a:ea typeface="+mn-ea"/>
                        </a:rPr>
                        <a:t>0</a:t>
                      </a:r>
                      <a:endParaRPr lang="zh-CN" altLang="en-US" sz="1400" dirty="0">
                        <a:latin typeface="+mn-ea"/>
                        <a:ea typeface="+mn-ea"/>
                      </a:endParaRPr>
                    </a:p>
                  </a:txBody>
                  <a:tcPr anchor="ctr">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18" name="直接连接符 17"/>
          <p:cNvCxnSpPr/>
          <p:nvPr/>
        </p:nvCxnSpPr>
        <p:spPr bwMode="auto">
          <a:xfrm flipH="1">
            <a:off x="2819637" y="2848700"/>
            <a:ext cx="1548173" cy="6523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6214069" y="2852936"/>
            <a:ext cx="2609615" cy="6480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左大括号 7"/>
          <p:cNvSpPr/>
          <p:nvPr/>
        </p:nvSpPr>
        <p:spPr bwMode="auto">
          <a:xfrm rot="-5400000">
            <a:off x="3742344" y="2894229"/>
            <a:ext cx="379393" cy="222480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0" name="文本框 9"/>
          <p:cNvSpPr txBox="1"/>
          <p:nvPr/>
        </p:nvSpPr>
        <p:spPr bwMode="auto">
          <a:xfrm>
            <a:off x="2658056" y="4160324"/>
            <a:ext cx="267528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C00000"/>
                </a:solidFill>
                <a:latin typeface="+mn-ea"/>
                <a:ea typeface="+mn-ea"/>
                <a:cs typeface="Arial" pitchFamily="34" charset="0"/>
              </a:rPr>
              <a:t>IP-Precedence</a:t>
            </a:r>
            <a:endParaRPr lang="zh-CN" altLang="en-US" sz="1600" b="1" dirty="0">
              <a:solidFill>
                <a:srgbClr val="C00000"/>
              </a:solidFill>
              <a:latin typeface="+mn-ea"/>
              <a:ea typeface="+mn-ea"/>
              <a:cs typeface="Arial" pitchFamily="34" charset="0"/>
            </a:endParaRPr>
          </a:p>
        </p:txBody>
      </p:sp>
      <p:sp>
        <p:nvSpPr>
          <p:cNvPr id="22" name="左大括号 21"/>
          <p:cNvSpPr/>
          <p:nvPr/>
        </p:nvSpPr>
        <p:spPr bwMode="auto">
          <a:xfrm rot="-5400000">
            <a:off x="6018037" y="2894229"/>
            <a:ext cx="379393" cy="222480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23" name="文本框 22"/>
          <p:cNvSpPr txBox="1"/>
          <p:nvPr/>
        </p:nvSpPr>
        <p:spPr bwMode="auto">
          <a:xfrm>
            <a:off x="4896884" y="4192547"/>
            <a:ext cx="267528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latin typeface="+mn-ea"/>
                <a:ea typeface="+mn-ea"/>
                <a:cs typeface="Arial" pitchFamily="34" charset="0"/>
              </a:rPr>
              <a:t>D/T/R</a:t>
            </a:r>
            <a:endParaRPr lang="zh-CN" altLang="en-US" sz="1600" dirty="0">
              <a:latin typeface="+mn-ea"/>
              <a:ea typeface="+mn-ea"/>
              <a:cs typeface="Arial" pitchFamily="34" charset="0"/>
            </a:endParaRPr>
          </a:p>
        </p:txBody>
      </p:sp>
      <p:sp>
        <p:nvSpPr>
          <p:cNvPr id="24" name="左大括号 23"/>
          <p:cNvSpPr/>
          <p:nvPr/>
        </p:nvSpPr>
        <p:spPr bwMode="auto">
          <a:xfrm rot="-5400000">
            <a:off x="7882214" y="3254859"/>
            <a:ext cx="379393" cy="150354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32" name="文本框 31"/>
          <p:cNvSpPr txBox="1"/>
          <p:nvPr/>
        </p:nvSpPr>
        <p:spPr bwMode="auto">
          <a:xfrm>
            <a:off x="6728746" y="4160324"/>
            <a:ext cx="267528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latin typeface="+mn-lt"/>
                <a:ea typeface="+mn-ea"/>
                <a:cs typeface="Arial" pitchFamily="34" charset="0"/>
              </a:rPr>
              <a:t>目前未使用</a:t>
            </a:r>
          </a:p>
        </p:txBody>
      </p:sp>
    </p:spTree>
    <p:extLst>
      <p:ext uri="{BB962C8B-B14F-4D97-AF65-F5344CB8AC3E}">
        <p14:creationId xmlns:p14="http://schemas.microsoft.com/office/powerpoint/2010/main" val="422922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IPv4</a:t>
            </a:r>
            <a:r>
              <a:rPr lang="zh-CN" altLang="en-US"/>
              <a:t>报文的</a:t>
            </a:r>
            <a:r>
              <a:rPr lang="en-US" altLang="zh-CN"/>
              <a:t>DSCP</a:t>
            </a:r>
            <a:r>
              <a:rPr lang="zh-CN" altLang="en-US"/>
              <a:t>字段 </a:t>
            </a:r>
            <a:r>
              <a:rPr lang="en-US" altLang="zh-CN"/>
              <a:t>(1)</a:t>
            </a:r>
            <a:endParaRPr lang="zh-CN" altLang="en-US" dirty="0"/>
          </a:p>
        </p:txBody>
      </p:sp>
      <p:sp>
        <p:nvSpPr>
          <p:cNvPr id="4" name="文本占位符 3"/>
          <p:cNvSpPr>
            <a:spLocks noGrp="1"/>
          </p:cNvSpPr>
          <p:nvPr>
            <p:ph type="body" sz="quarter" idx="10"/>
          </p:nvPr>
        </p:nvSpPr>
        <p:spPr/>
        <p:txBody>
          <a:bodyPr/>
          <a:lstStyle/>
          <a:p>
            <a:r>
              <a:rPr lang="en-US" altLang="zh-CN" dirty="0"/>
              <a:t>IP</a:t>
            </a:r>
            <a:r>
              <a:rPr lang="zh-CN" altLang="en-US" dirty="0"/>
              <a:t>报文中的</a:t>
            </a:r>
            <a:r>
              <a:rPr lang="en-US" altLang="zh-CN" dirty="0"/>
              <a:t>DSCP</a:t>
            </a:r>
            <a:r>
              <a:rPr lang="zh-CN" altLang="en-US" dirty="0"/>
              <a:t>字段值（对</a:t>
            </a:r>
            <a:r>
              <a:rPr lang="en-US" altLang="zh-CN" dirty="0"/>
              <a:t>IP-Precedence</a:t>
            </a:r>
            <a:r>
              <a:rPr lang="zh-CN" altLang="en-US" dirty="0"/>
              <a:t>字段进行了扩充）。</a:t>
            </a:r>
          </a:p>
        </p:txBody>
      </p:sp>
      <p:graphicFrame>
        <p:nvGraphicFramePr>
          <p:cNvPr id="6" name="表格 5"/>
          <p:cNvGraphicFramePr>
            <a:graphicFrameLocks noGrp="1"/>
          </p:cNvGraphicFramePr>
          <p:nvPr>
            <p:extLst>
              <p:ext uri="{D42A27DB-BD31-4B8C-83A1-F6EECF244321}">
                <p14:modId xmlns:p14="http://schemas.microsoft.com/office/powerpoint/2010/main" val="1767405029"/>
              </p:ext>
            </p:extLst>
          </p:nvPr>
        </p:nvGraphicFramePr>
        <p:xfrm>
          <a:off x="4470066" y="2456892"/>
          <a:ext cx="1872208" cy="33528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04127">
                <a:tc>
                  <a:txBody>
                    <a:bodyPr/>
                    <a:lstStyle/>
                    <a:p>
                      <a:pPr algn="ctr"/>
                      <a:r>
                        <a:rPr lang="en-US" altLang="zh-CN" sz="1600" dirty="0" err="1">
                          <a:latin typeface="+mn-ea"/>
                          <a:ea typeface="+mn-ea"/>
                        </a:rPr>
                        <a:t>ToS</a:t>
                      </a:r>
                      <a:r>
                        <a:rPr lang="zh-CN" altLang="en-US" sz="1600" dirty="0">
                          <a:latin typeface="+mn-ea"/>
                          <a:ea typeface="+mn-ea"/>
                        </a:rPr>
                        <a:t>（</a:t>
                      </a:r>
                      <a:r>
                        <a:rPr lang="en-US" altLang="zh-CN" sz="1600" dirty="0">
                          <a:latin typeface="+mn-ea"/>
                          <a:ea typeface="+mn-ea"/>
                        </a:rPr>
                        <a:t>1 Byte</a:t>
                      </a:r>
                      <a:r>
                        <a:rPr lang="zh-CN" altLang="en-US" sz="1600" dirty="0">
                          <a:latin typeface="+mn-ea"/>
                          <a:ea typeface="+mn-ea"/>
                        </a:rPr>
                        <a:t>）</a:t>
                      </a:r>
                    </a:p>
                  </a:txBody>
                  <a:tcPr anchor="ctr">
                    <a:solidFill>
                      <a:srgbClr val="719DDE"/>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142253087"/>
              </p:ext>
            </p:extLst>
          </p:nvPr>
        </p:nvGraphicFramePr>
        <p:xfrm>
          <a:off x="2931345" y="3356992"/>
          <a:ext cx="6012672" cy="304800"/>
        </p:xfrm>
        <a:graphic>
          <a:graphicData uri="http://schemas.openxmlformats.org/drawingml/2006/table">
            <a:tbl>
              <a:tblPr firstRow="1" bandRow="1">
                <a:tableStyleId>{5940675A-B579-460E-94D1-54222C63F5DA}</a:tableStyleId>
              </a:tblPr>
              <a:tblGrid>
                <a:gridCol w="751584">
                  <a:extLst>
                    <a:ext uri="{9D8B030D-6E8A-4147-A177-3AD203B41FA5}">
                      <a16:colId xmlns:a16="http://schemas.microsoft.com/office/drawing/2014/main" val="20000"/>
                    </a:ext>
                  </a:extLst>
                </a:gridCol>
                <a:gridCol w="751584">
                  <a:extLst>
                    <a:ext uri="{9D8B030D-6E8A-4147-A177-3AD203B41FA5}">
                      <a16:colId xmlns:a16="http://schemas.microsoft.com/office/drawing/2014/main" val="20001"/>
                    </a:ext>
                  </a:extLst>
                </a:gridCol>
                <a:gridCol w="751584">
                  <a:extLst>
                    <a:ext uri="{9D8B030D-6E8A-4147-A177-3AD203B41FA5}">
                      <a16:colId xmlns:a16="http://schemas.microsoft.com/office/drawing/2014/main" val="20002"/>
                    </a:ext>
                  </a:extLst>
                </a:gridCol>
                <a:gridCol w="751584">
                  <a:extLst>
                    <a:ext uri="{9D8B030D-6E8A-4147-A177-3AD203B41FA5}">
                      <a16:colId xmlns:a16="http://schemas.microsoft.com/office/drawing/2014/main" val="20003"/>
                    </a:ext>
                  </a:extLst>
                </a:gridCol>
                <a:gridCol w="751584">
                  <a:extLst>
                    <a:ext uri="{9D8B030D-6E8A-4147-A177-3AD203B41FA5}">
                      <a16:colId xmlns:a16="http://schemas.microsoft.com/office/drawing/2014/main" val="20004"/>
                    </a:ext>
                  </a:extLst>
                </a:gridCol>
                <a:gridCol w="751584">
                  <a:extLst>
                    <a:ext uri="{9D8B030D-6E8A-4147-A177-3AD203B41FA5}">
                      <a16:colId xmlns:a16="http://schemas.microsoft.com/office/drawing/2014/main" val="20005"/>
                    </a:ext>
                  </a:extLst>
                </a:gridCol>
                <a:gridCol w="751584">
                  <a:extLst>
                    <a:ext uri="{9D8B030D-6E8A-4147-A177-3AD203B41FA5}">
                      <a16:colId xmlns:a16="http://schemas.microsoft.com/office/drawing/2014/main" val="20006"/>
                    </a:ext>
                  </a:extLst>
                </a:gridCol>
                <a:gridCol w="751584">
                  <a:extLst>
                    <a:ext uri="{9D8B030D-6E8A-4147-A177-3AD203B41FA5}">
                      <a16:colId xmlns:a16="http://schemas.microsoft.com/office/drawing/2014/main" val="20007"/>
                    </a:ext>
                  </a:extLst>
                </a:gridCol>
              </a:tblGrid>
              <a:tr h="191264">
                <a:tc>
                  <a:txBody>
                    <a:bodyPr/>
                    <a:lstStyle/>
                    <a:p>
                      <a:pPr algn="ctr"/>
                      <a:r>
                        <a:rPr lang="en-US" altLang="zh-CN" sz="1400" dirty="0">
                          <a:latin typeface="+mn-ea"/>
                          <a:ea typeface="+mn-ea"/>
                        </a:rPr>
                        <a:t>7</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6</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5</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4</a:t>
                      </a:r>
                      <a:endParaRPr lang="zh-CN" altLang="en-US" sz="1400" dirty="0">
                        <a:latin typeface="+mn-ea"/>
                        <a:ea typeface="+mn-ea"/>
                      </a:endParaRPr>
                    </a:p>
                  </a:txBody>
                  <a:tcPr anchor="ctr">
                    <a:solidFill>
                      <a:srgbClr val="FFFFFF"/>
                    </a:solidFill>
                  </a:tcPr>
                </a:tc>
                <a:tc>
                  <a:txBody>
                    <a:bodyPr/>
                    <a:lstStyle/>
                    <a:p>
                      <a:pPr algn="ctr"/>
                      <a:r>
                        <a:rPr lang="en-US" altLang="zh-CN" sz="1400" dirty="0">
                          <a:latin typeface="+mn-ea"/>
                          <a:ea typeface="+mn-ea"/>
                        </a:rPr>
                        <a:t>3</a:t>
                      </a:r>
                      <a:endParaRPr lang="zh-CN" altLang="en-US" sz="1400" dirty="0">
                        <a:latin typeface="+mn-ea"/>
                        <a:ea typeface="+mn-ea"/>
                      </a:endParaRPr>
                    </a:p>
                  </a:txBody>
                  <a:tcPr anchor="ctr">
                    <a:solidFill>
                      <a:srgbClr val="FFFFFF"/>
                    </a:solidFill>
                  </a:tcPr>
                </a:tc>
                <a:tc>
                  <a:txBody>
                    <a:bodyPr/>
                    <a:lstStyle/>
                    <a:p>
                      <a:pPr algn="ctr"/>
                      <a:r>
                        <a:rPr lang="en-US" altLang="zh-CN" sz="1400" dirty="0">
                          <a:latin typeface="+mn-ea"/>
                          <a:ea typeface="+mn-ea"/>
                        </a:rPr>
                        <a:t>2</a:t>
                      </a:r>
                      <a:endParaRPr lang="zh-CN" altLang="en-US" sz="1400" dirty="0">
                        <a:latin typeface="+mn-ea"/>
                        <a:ea typeface="+mn-ea"/>
                      </a:endParaRPr>
                    </a:p>
                  </a:txBody>
                  <a:tcPr anchor="ctr">
                    <a:solidFill>
                      <a:srgbClr val="FFFFFF"/>
                    </a:solidFill>
                  </a:tcPr>
                </a:tc>
                <a:tc>
                  <a:txBody>
                    <a:bodyPr/>
                    <a:lstStyle/>
                    <a:p>
                      <a:pPr algn="ctr"/>
                      <a:r>
                        <a:rPr lang="en-US" altLang="zh-CN" sz="1400" dirty="0">
                          <a:latin typeface="+mn-ea"/>
                          <a:ea typeface="+mn-ea"/>
                        </a:rPr>
                        <a:t>1</a:t>
                      </a:r>
                      <a:endParaRPr lang="zh-CN" altLang="en-US" sz="1400" dirty="0">
                        <a:latin typeface="+mn-ea"/>
                        <a:ea typeface="+mn-ea"/>
                      </a:endParaRPr>
                    </a:p>
                  </a:txBody>
                  <a:tcPr anchor="ctr">
                    <a:solidFill>
                      <a:schemeClr val="bg1">
                        <a:lumMod val="85000"/>
                      </a:schemeClr>
                    </a:solidFill>
                  </a:tcPr>
                </a:tc>
                <a:tc>
                  <a:txBody>
                    <a:bodyPr/>
                    <a:lstStyle/>
                    <a:p>
                      <a:pPr algn="ctr"/>
                      <a:r>
                        <a:rPr lang="en-US" altLang="zh-CN" sz="1400" dirty="0">
                          <a:latin typeface="+mn-ea"/>
                          <a:ea typeface="+mn-ea"/>
                        </a:rPr>
                        <a:t>0</a:t>
                      </a:r>
                      <a:endParaRPr lang="zh-CN" altLang="en-US" sz="1400" dirty="0">
                        <a:latin typeface="+mn-ea"/>
                        <a:ea typeface="+mn-ea"/>
                      </a:endParaRPr>
                    </a:p>
                  </a:txBody>
                  <a:tcPr anchor="ctr">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8" name="直接连接符 7"/>
          <p:cNvCxnSpPr/>
          <p:nvPr/>
        </p:nvCxnSpPr>
        <p:spPr bwMode="auto">
          <a:xfrm flipH="1">
            <a:off x="2991834" y="2758216"/>
            <a:ext cx="1462665" cy="5987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6345966" y="2780830"/>
            <a:ext cx="2589427" cy="57616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左大括号 9"/>
          <p:cNvSpPr/>
          <p:nvPr/>
        </p:nvSpPr>
        <p:spPr bwMode="auto">
          <a:xfrm rot="-5400000">
            <a:off x="3854053" y="2750213"/>
            <a:ext cx="379393" cy="222480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1" name="文本框 10"/>
          <p:cNvSpPr txBox="1"/>
          <p:nvPr/>
        </p:nvSpPr>
        <p:spPr bwMode="auto">
          <a:xfrm>
            <a:off x="2769765" y="4016308"/>
            <a:ext cx="267528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latin typeface="+mn-ea"/>
                <a:ea typeface="+mn-ea"/>
                <a:cs typeface="Arial" pitchFamily="34" charset="0"/>
              </a:rPr>
              <a:t>IP-Precedence</a:t>
            </a:r>
            <a:endParaRPr lang="zh-CN" altLang="en-US" sz="1600" dirty="0">
              <a:latin typeface="+mn-ea"/>
              <a:ea typeface="+mn-ea"/>
              <a:cs typeface="Arial" pitchFamily="34" charset="0"/>
            </a:endParaRPr>
          </a:p>
        </p:txBody>
      </p:sp>
      <p:sp>
        <p:nvSpPr>
          <p:cNvPr id="12" name="左大括号 11"/>
          <p:cNvSpPr/>
          <p:nvPr/>
        </p:nvSpPr>
        <p:spPr bwMode="auto">
          <a:xfrm rot="-5400000">
            <a:off x="6129746" y="2750213"/>
            <a:ext cx="379393" cy="222480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3" name="文本框 12"/>
          <p:cNvSpPr txBox="1"/>
          <p:nvPr/>
        </p:nvSpPr>
        <p:spPr bwMode="auto">
          <a:xfrm>
            <a:off x="5008593" y="4048531"/>
            <a:ext cx="267528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latin typeface="+mn-ea"/>
                <a:ea typeface="+mn-ea"/>
                <a:cs typeface="Arial" pitchFamily="34" charset="0"/>
              </a:rPr>
              <a:t>D/T/R</a:t>
            </a:r>
            <a:endParaRPr lang="zh-CN" altLang="en-US" sz="1600" dirty="0">
              <a:latin typeface="+mn-ea"/>
              <a:ea typeface="+mn-ea"/>
              <a:cs typeface="Arial" pitchFamily="34" charset="0"/>
            </a:endParaRPr>
          </a:p>
        </p:txBody>
      </p:sp>
      <p:sp>
        <p:nvSpPr>
          <p:cNvPr id="14" name="左大括号 13"/>
          <p:cNvSpPr/>
          <p:nvPr/>
        </p:nvSpPr>
        <p:spPr bwMode="auto">
          <a:xfrm rot="-5400000">
            <a:off x="7993923" y="3110843"/>
            <a:ext cx="379393" cy="150354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5" name="文本框 14"/>
          <p:cNvSpPr txBox="1"/>
          <p:nvPr/>
        </p:nvSpPr>
        <p:spPr bwMode="auto">
          <a:xfrm>
            <a:off x="6840455" y="4016308"/>
            <a:ext cx="267528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latin typeface="+mn-lt"/>
                <a:ea typeface="+mn-ea"/>
                <a:cs typeface="Arial" pitchFamily="34" charset="0"/>
              </a:rPr>
              <a:t>目前未使用</a:t>
            </a:r>
          </a:p>
        </p:txBody>
      </p:sp>
      <p:sp>
        <p:nvSpPr>
          <p:cNvPr id="21" name="左大括号 20"/>
          <p:cNvSpPr/>
          <p:nvPr/>
        </p:nvSpPr>
        <p:spPr bwMode="auto">
          <a:xfrm rot="-5400000">
            <a:off x="4991899" y="2711838"/>
            <a:ext cx="379393" cy="45005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22" name="文本框 21"/>
          <p:cNvSpPr txBox="1"/>
          <p:nvPr/>
        </p:nvSpPr>
        <p:spPr bwMode="auto">
          <a:xfrm>
            <a:off x="3869398" y="5200659"/>
            <a:ext cx="267528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FF0000"/>
                </a:solidFill>
                <a:latin typeface="+mn-ea"/>
                <a:ea typeface="+mn-ea"/>
                <a:cs typeface="Arial" pitchFamily="34" charset="0"/>
              </a:rPr>
              <a:t>DSCP</a:t>
            </a:r>
            <a:endParaRPr lang="zh-CN" altLang="en-US" sz="1600" b="1" dirty="0">
              <a:solidFill>
                <a:srgbClr val="FF0000"/>
              </a:solidFill>
              <a:latin typeface="+mn-ea"/>
              <a:ea typeface="+mn-ea"/>
              <a:cs typeface="Arial" pitchFamily="34" charset="0"/>
            </a:endParaRPr>
          </a:p>
        </p:txBody>
      </p:sp>
      <p:sp>
        <p:nvSpPr>
          <p:cNvPr id="24" name="左大括号 23"/>
          <p:cNvSpPr/>
          <p:nvPr/>
        </p:nvSpPr>
        <p:spPr bwMode="auto">
          <a:xfrm rot="-5400000">
            <a:off x="8004908" y="4210316"/>
            <a:ext cx="379393" cy="150354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25" name="文本框 24"/>
          <p:cNvSpPr txBox="1"/>
          <p:nvPr/>
        </p:nvSpPr>
        <p:spPr bwMode="auto">
          <a:xfrm>
            <a:off x="6851440" y="5128651"/>
            <a:ext cx="267528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latin typeface="+mn-lt"/>
                <a:ea typeface="+mn-ea"/>
                <a:cs typeface="Arial" pitchFamily="34" charset="0"/>
              </a:rPr>
              <a:t>目前未使用</a:t>
            </a:r>
          </a:p>
        </p:txBody>
      </p:sp>
      <p:graphicFrame>
        <p:nvGraphicFramePr>
          <p:cNvPr id="28" name="表格 27"/>
          <p:cNvGraphicFramePr>
            <a:graphicFrameLocks noGrp="1"/>
          </p:cNvGraphicFramePr>
          <p:nvPr>
            <p:extLst>
              <p:ext uri="{D42A27DB-BD31-4B8C-83A1-F6EECF244321}">
                <p14:modId xmlns:p14="http://schemas.microsoft.com/office/powerpoint/2010/main" val="1038670008"/>
              </p:ext>
            </p:extLst>
          </p:nvPr>
        </p:nvGraphicFramePr>
        <p:xfrm>
          <a:off x="2933705" y="4450941"/>
          <a:ext cx="6012672" cy="304800"/>
        </p:xfrm>
        <a:graphic>
          <a:graphicData uri="http://schemas.openxmlformats.org/drawingml/2006/table">
            <a:tbl>
              <a:tblPr firstRow="1" bandRow="1">
                <a:tableStyleId>{5940675A-B579-460E-94D1-54222C63F5DA}</a:tableStyleId>
              </a:tblPr>
              <a:tblGrid>
                <a:gridCol w="751584">
                  <a:extLst>
                    <a:ext uri="{9D8B030D-6E8A-4147-A177-3AD203B41FA5}">
                      <a16:colId xmlns:a16="http://schemas.microsoft.com/office/drawing/2014/main" val="20000"/>
                    </a:ext>
                  </a:extLst>
                </a:gridCol>
                <a:gridCol w="751584">
                  <a:extLst>
                    <a:ext uri="{9D8B030D-6E8A-4147-A177-3AD203B41FA5}">
                      <a16:colId xmlns:a16="http://schemas.microsoft.com/office/drawing/2014/main" val="20001"/>
                    </a:ext>
                  </a:extLst>
                </a:gridCol>
                <a:gridCol w="751584">
                  <a:extLst>
                    <a:ext uri="{9D8B030D-6E8A-4147-A177-3AD203B41FA5}">
                      <a16:colId xmlns:a16="http://schemas.microsoft.com/office/drawing/2014/main" val="20002"/>
                    </a:ext>
                  </a:extLst>
                </a:gridCol>
                <a:gridCol w="751584">
                  <a:extLst>
                    <a:ext uri="{9D8B030D-6E8A-4147-A177-3AD203B41FA5}">
                      <a16:colId xmlns:a16="http://schemas.microsoft.com/office/drawing/2014/main" val="20003"/>
                    </a:ext>
                  </a:extLst>
                </a:gridCol>
                <a:gridCol w="751584">
                  <a:extLst>
                    <a:ext uri="{9D8B030D-6E8A-4147-A177-3AD203B41FA5}">
                      <a16:colId xmlns:a16="http://schemas.microsoft.com/office/drawing/2014/main" val="20004"/>
                    </a:ext>
                  </a:extLst>
                </a:gridCol>
                <a:gridCol w="751584">
                  <a:extLst>
                    <a:ext uri="{9D8B030D-6E8A-4147-A177-3AD203B41FA5}">
                      <a16:colId xmlns:a16="http://schemas.microsoft.com/office/drawing/2014/main" val="20005"/>
                    </a:ext>
                  </a:extLst>
                </a:gridCol>
                <a:gridCol w="751584">
                  <a:extLst>
                    <a:ext uri="{9D8B030D-6E8A-4147-A177-3AD203B41FA5}">
                      <a16:colId xmlns:a16="http://schemas.microsoft.com/office/drawing/2014/main" val="20006"/>
                    </a:ext>
                  </a:extLst>
                </a:gridCol>
                <a:gridCol w="751584">
                  <a:extLst>
                    <a:ext uri="{9D8B030D-6E8A-4147-A177-3AD203B41FA5}">
                      <a16:colId xmlns:a16="http://schemas.microsoft.com/office/drawing/2014/main" val="20007"/>
                    </a:ext>
                  </a:extLst>
                </a:gridCol>
              </a:tblGrid>
              <a:tr h="191264">
                <a:tc>
                  <a:txBody>
                    <a:bodyPr/>
                    <a:lstStyle/>
                    <a:p>
                      <a:pPr algn="ctr"/>
                      <a:r>
                        <a:rPr lang="en-US" altLang="zh-CN" sz="1400" dirty="0">
                          <a:latin typeface="+mn-ea"/>
                          <a:ea typeface="+mn-ea"/>
                        </a:rPr>
                        <a:t>7</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6</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5</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4</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3</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2</a:t>
                      </a:r>
                      <a:endParaRPr lang="zh-CN" altLang="en-US" sz="1400" dirty="0">
                        <a:latin typeface="+mn-ea"/>
                        <a:ea typeface="+mn-ea"/>
                      </a:endParaRPr>
                    </a:p>
                  </a:txBody>
                  <a:tcPr anchor="ctr">
                    <a:solidFill>
                      <a:srgbClr val="719DDE"/>
                    </a:solidFill>
                  </a:tcPr>
                </a:tc>
                <a:tc>
                  <a:txBody>
                    <a:bodyPr/>
                    <a:lstStyle/>
                    <a:p>
                      <a:pPr algn="ctr"/>
                      <a:r>
                        <a:rPr lang="en-US" altLang="zh-CN" sz="1400" dirty="0">
                          <a:latin typeface="+mn-ea"/>
                          <a:ea typeface="+mn-ea"/>
                        </a:rPr>
                        <a:t>1</a:t>
                      </a:r>
                      <a:endParaRPr lang="zh-CN" altLang="en-US" sz="1400" dirty="0">
                        <a:latin typeface="+mn-ea"/>
                        <a:ea typeface="+mn-ea"/>
                      </a:endParaRPr>
                    </a:p>
                  </a:txBody>
                  <a:tcPr anchor="ctr">
                    <a:solidFill>
                      <a:schemeClr val="bg1">
                        <a:lumMod val="85000"/>
                      </a:schemeClr>
                    </a:solidFill>
                  </a:tcPr>
                </a:tc>
                <a:tc>
                  <a:txBody>
                    <a:bodyPr/>
                    <a:lstStyle/>
                    <a:p>
                      <a:pPr algn="ctr"/>
                      <a:r>
                        <a:rPr lang="en-US" altLang="zh-CN" sz="1400" dirty="0">
                          <a:latin typeface="+mn-ea"/>
                          <a:ea typeface="+mn-ea"/>
                        </a:rPr>
                        <a:t>0</a:t>
                      </a:r>
                      <a:endParaRPr lang="zh-CN" altLang="en-US" sz="1400" dirty="0">
                        <a:latin typeface="+mn-ea"/>
                        <a:ea typeface="+mn-ea"/>
                      </a:endParaRPr>
                    </a:p>
                  </a:txBody>
                  <a:tcPr anchor="ctr">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4969403"/>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www.w3.org/XML/1998/namespace"/>
    <ds:schemaRef ds:uri="http://schemas.microsoft.com/office/2006/metadata/propertie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65424</TotalTime>
  <Words>1995</Words>
  <Application>Microsoft Office PowerPoint</Application>
  <PresentationFormat>宽屏</PresentationFormat>
  <Paragraphs>407</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FrutigerNext LT Light</vt:lpstr>
      <vt:lpstr>FrutigerNext LT Medium</vt:lpstr>
      <vt:lpstr>FrutigerNext LT Regular</vt:lpstr>
      <vt:lpstr>微软雅黑</vt:lpstr>
      <vt:lpstr>Arial</vt:lpstr>
      <vt:lpstr>Wingdings</vt:lpstr>
      <vt:lpstr>培训与认证部-母版</vt:lpstr>
      <vt:lpstr>报文分类与标记</vt:lpstr>
      <vt:lpstr>PowerPoint 演示文稿</vt:lpstr>
      <vt:lpstr>PowerPoint 演示文稿</vt:lpstr>
      <vt:lpstr>PowerPoint 演示文稿</vt:lpstr>
      <vt:lpstr>报文分类的必要性 </vt:lpstr>
      <vt:lpstr>报文分类的依据</vt:lpstr>
      <vt:lpstr>VLAN 802.1p字段/ MPLS EXP字段</vt:lpstr>
      <vt:lpstr>IPv4报文的IP-Precedence字段</vt:lpstr>
      <vt:lpstr>IPv4报文的DSCP字段 (1)</vt:lpstr>
      <vt:lpstr>IPv4报文的DSCP字段 (2)</vt:lpstr>
      <vt:lpstr>DSCP/ IP-Precedence/ 802.1p/ EXP值表</vt:lpstr>
      <vt:lpstr>简单流分类的局限性</vt:lpstr>
      <vt:lpstr>复杂流分类</vt:lpstr>
      <vt:lpstr>PowerPoint 演示文稿</vt:lpstr>
      <vt:lpstr>报文分类配置需求</vt:lpstr>
      <vt:lpstr>报文分类配置实现</vt:lpstr>
      <vt:lpstr>PowerPoint 演示文稿</vt:lpstr>
      <vt:lpstr>报文标记的过程 </vt:lpstr>
      <vt:lpstr>PowerPoint 演示文稿</vt:lpstr>
      <vt:lpstr>报文标记的配置实现</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2496</cp:revision>
  <dcterms:created xsi:type="dcterms:W3CDTF">2003-08-21T06:48:56Z</dcterms:created>
  <dcterms:modified xsi:type="dcterms:W3CDTF">2021-08-31T07:14:20Z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(3)Ex1xl9WAyD4XKjjezJ49nrlffrrgOEmSJ+TfVvxxItRgNEkE3UQXHIxrUbT1elXDaoASGhqg
hmZoIDiuJPGqJnszQugJKiCO9XPNBif235CKOBHdTyuJDe5sNR4gVX8h9HdwsYAhIAs4WwAw
Kh8We4wqUopyrwvKpo6KZz3X83KqcmWE7W9ni1yOJFF1F0LseGlTUXpNqNASf9G5TCDCq827
Lck0viPcKIwNkmIBbn</vt:lpwstr>
  </property>
  <property fmtid="{D5CDD505-2E9C-101B-9397-08002B2CF9AE}" pid="18" name="_2015_ms_pID_7253431">
    <vt:lpwstr>/5vszo7fBXghyJwaSQYimlkkOttK9Jx9D8PztbIaqMwYNMSI5GgjB3
D0ixdbkv9HqZHXFrnJ7HZ8luReOF+2IesJtS2kMG+O40yx92HoFTn+3yU9E92vTyk1AgLiHY
MPJ9p+PWACZ5ZMWodQ9ayeDZBQTUourGGT1NE6IRvoLB+KAlu741Xu2xeFqlkbrqNnVUsOiM
VcSawfpBR8yFGf6VZrQyblTH1oJc+IKJq/nM</vt:lpwstr>
  </property>
  <property fmtid="{D5CDD505-2E9C-101B-9397-08002B2CF9AE}" pid="19" name="_2015_ms_pID_7253432">
    <vt:lpwstr>Wj1NHsAqUjAhbfKq4X2pPYzCZ1f3lRc8mfjc
Rhcu/41a/m9f62PMK0PnHrd4dzxleg==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1553129637</vt:lpwstr>
  </property>
</Properties>
</file>