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36"/>
  </p:notesMasterIdLst>
  <p:handoutMasterIdLst>
    <p:handoutMasterId r:id="rId3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3C78"/>
    <a:srgbClr val="003264"/>
    <a:srgbClr val="00325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3951" autoAdjust="0"/>
  </p:normalViewPr>
  <p:slideViewPr>
    <p:cSldViewPr showGuides="1">
      <p:cViewPr varScale="1">
        <p:scale>
          <a:sx n="109" d="100"/>
          <a:sy n="109" d="100"/>
        </p:scale>
        <p:origin x="912" y="78"/>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52" d="100"/>
          <a:sy n="52" d="100"/>
        </p:scale>
        <p:origin x="1784" y="-8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3731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PQ</a:t>
            </a:r>
            <a:r>
              <a:rPr lang="zh-CN" altLang="en-US" dirty="0"/>
              <a:t>队列是针对关键业务应用设计的，且关键业务有一个重要特点，就是需要在拥塞发生时要求优先获得服务以减少响应的延迟。</a:t>
            </a:r>
            <a:endParaRPr lang="en-US" altLang="zh-CN" dirty="0"/>
          </a:p>
          <a:p>
            <a:r>
              <a:rPr lang="en-US" altLang="zh-CN" dirty="0"/>
              <a:t>PQ</a:t>
            </a:r>
            <a:r>
              <a:rPr lang="zh-CN" altLang="en-US" dirty="0"/>
              <a:t>调度机制：分为</a:t>
            </a:r>
            <a:r>
              <a:rPr lang="en-US" altLang="zh-CN" dirty="0"/>
              <a:t>4</a:t>
            </a:r>
            <a:r>
              <a:rPr lang="zh-CN" altLang="en-US" dirty="0"/>
              <a:t>个队列，分别为高优先队列、中优先队列、正常优先队列和低优先队列，它们的优先级依次降低。在报文出队的时候，</a:t>
            </a:r>
            <a:r>
              <a:rPr lang="en-US" altLang="zh-CN" dirty="0"/>
              <a:t>PQ</a:t>
            </a:r>
            <a:r>
              <a:rPr lang="zh-CN" altLang="en-US" dirty="0"/>
              <a:t>会首先让高优先队列中的报文出队并发送，直到高优先队列中的报文发送完，然后发送中优先队列中的报文，同样，直到发送完，然后是正常优先队列和低优先队列。如此的话，将关键业务的报文放入较高优先级的队列，将非关键业务（如</a:t>
            </a:r>
            <a:r>
              <a:rPr lang="en-US" altLang="zh-CN" dirty="0"/>
              <a:t>E-Mail</a:t>
            </a:r>
            <a:r>
              <a:rPr lang="zh-CN" altLang="en-US" dirty="0"/>
              <a:t>）的报文放入较低优先级的队列，可以保证关键业务的报文被优先传送，非关键业务的报文在处理关键业务数据的空闲间隙被传送。</a:t>
            </a:r>
            <a:endParaRPr lang="en-US" altLang="zh-CN" dirty="0"/>
          </a:p>
          <a:p>
            <a:r>
              <a:rPr lang="zh-CN" altLang="en-US" dirty="0"/>
              <a:t>如果高优先级队列中持续有报文等待被发送，那么后面较低优先级队列中的报文就迟迟不能得到发送，出现“饿死”现象。</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47997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WRR</a:t>
            </a:r>
            <a:r>
              <a:rPr lang="zh-CN" altLang="en-US" dirty="0"/>
              <a:t>（</a:t>
            </a:r>
            <a:r>
              <a:rPr lang="en-US" altLang="zh-CN" dirty="0"/>
              <a:t>Weight Round Robin</a:t>
            </a:r>
            <a:r>
              <a:rPr lang="zh-CN" altLang="en-US" dirty="0"/>
              <a:t>）加权循环调度在</a:t>
            </a:r>
            <a:r>
              <a:rPr lang="en-US" altLang="zh-CN" dirty="0"/>
              <a:t>RR</a:t>
            </a:r>
            <a:r>
              <a:rPr lang="zh-CN" altLang="en-US" dirty="0"/>
              <a:t>（</a:t>
            </a:r>
            <a:r>
              <a:rPr lang="en-US" altLang="zh-CN" dirty="0"/>
              <a:t>Round Robin</a:t>
            </a:r>
            <a:r>
              <a:rPr lang="zh-CN" altLang="en-US" dirty="0"/>
              <a:t>）调度的基础上演变而来，根据每个队列的权重来轮流调度各队列中的报文流。实际上，</a:t>
            </a:r>
            <a:r>
              <a:rPr lang="en-US" altLang="zh-CN" dirty="0"/>
              <a:t>RR</a:t>
            </a:r>
            <a:r>
              <a:rPr lang="zh-CN" altLang="en-US" dirty="0"/>
              <a:t>调度相当于权值为</a:t>
            </a:r>
            <a:r>
              <a:rPr lang="en-US" altLang="zh-CN" dirty="0"/>
              <a:t>1</a:t>
            </a:r>
            <a:r>
              <a:rPr lang="zh-CN" altLang="en-US" dirty="0"/>
              <a:t>的</a:t>
            </a:r>
            <a:r>
              <a:rPr lang="en-US" altLang="zh-CN" dirty="0"/>
              <a:t>WRR</a:t>
            </a:r>
            <a:r>
              <a:rPr lang="zh-CN" altLang="en-US" dirty="0"/>
              <a:t>调度。</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643878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WFQ</a:t>
            </a:r>
            <a:r>
              <a:rPr lang="zh-CN" altLang="en-US"/>
              <a:t>对报文按流特征进行分类，对于</a:t>
            </a:r>
            <a:r>
              <a:rPr lang="en-US" altLang="zh-CN"/>
              <a:t>IP</a:t>
            </a:r>
            <a:r>
              <a:rPr lang="zh-CN" altLang="en-US"/>
              <a:t>网络，相同源</a:t>
            </a:r>
            <a:r>
              <a:rPr lang="en-US" altLang="zh-CN"/>
              <a:t>IP</a:t>
            </a:r>
            <a:r>
              <a:rPr lang="zh-CN" altLang="en-US"/>
              <a:t>地址、目的</a:t>
            </a:r>
            <a:r>
              <a:rPr lang="en-US" altLang="zh-CN"/>
              <a:t>IP</a:t>
            </a:r>
            <a:r>
              <a:rPr lang="zh-CN" altLang="en-US"/>
              <a:t>地址、源端口号、目的端口号、协议号、</a:t>
            </a:r>
            <a:r>
              <a:rPr lang="en-US" altLang="zh-CN"/>
              <a:t>ToS</a:t>
            </a:r>
            <a:r>
              <a:rPr lang="zh-CN" altLang="en-US"/>
              <a:t>的报文属于同一个流，而对于</a:t>
            </a:r>
            <a:r>
              <a:rPr lang="en-US" altLang="zh-CN"/>
              <a:t>MPLS</a:t>
            </a:r>
            <a:r>
              <a:rPr lang="zh-CN" altLang="en-US"/>
              <a:t>网络，具有相同的标签和</a:t>
            </a:r>
            <a:r>
              <a:rPr lang="en-US" altLang="zh-CN"/>
              <a:t>EXP</a:t>
            </a:r>
            <a:r>
              <a:rPr lang="zh-CN" altLang="en-US"/>
              <a:t>域值的报文属于同一个流。每一个流被分配到一个队列，该过程称为散列，采用</a:t>
            </a:r>
            <a:r>
              <a:rPr lang="en-US" altLang="zh-CN"/>
              <a:t>HASH</a:t>
            </a:r>
            <a:r>
              <a:rPr lang="zh-CN" altLang="en-US"/>
              <a:t>算法来自动完成，这种方式会尽量将不同特征的流分入不同的队列中。</a:t>
            </a:r>
            <a:r>
              <a:rPr lang="en-US" altLang="zh-CN"/>
              <a:t>WFQ</a:t>
            </a:r>
            <a:r>
              <a:rPr lang="zh-CN" altLang="en-US"/>
              <a:t>允许的队列数目是有限的，用户可以根据需要配置该值。 </a:t>
            </a:r>
          </a:p>
          <a:p>
            <a:r>
              <a:rPr lang="zh-CN" altLang="en-US"/>
              <a:t>在出队的时候，</a:t>
            </a:r>
            <a:r>
              <a:rPr lang="en-US" altLang="zh-CN"/>
              <a:t>WFQ</a:t>
            </a:r>
            <a:r>
              <a:rPr lang="zh-CN" altLang="en-US"/>
              <a:t>按流的优先级来分配每个流应占有的出口带宽。优先级的数值越小，所得的带宽越少。优先级的数值越大，所得的带宽越多。这样就保证了相同优先级业务之间的公平，体现了不同优先级业务之间的权值。 </a:t>
            </a:r>
          </a:p>
          <a:p>
            <a:r>
              <a:rPr lang="en-US" altLang="zh-CN"/>
              <a:t>WFQ</a:t>
            </a:r>
            <a:r>
              <a:rPr lang="zh-CN" altLang="en-US"/>
              <a:t>优点在于配置简单，但由于流是自动分类，无法手工干预，故缺乏一定的灵活性；且受资源限制，当多个流进入同一个队列时无法提供精确服务，无法保证每个流获得的实际资源量。</a:t>
            </a:r>
            <a:r>
              <a:rPr lang="en-US" altLang="zh-CN"/>
              <a:t>WFQ</a:t>
            </a:r>
            <a:r>
              <a:rPr lang="zh-CN" altLang="en-US"/>
              <a:t>均衡各个流的延迟与抖动，同样也不适合延迟敏感的业务应用。 </a:t>
            </a:r>
          </a:p>
          <a:p>
            <a:r>
              <a:rPr lang="zh-CN" altLang="en-US"/>
              <a:t>通过以上分析，会发现如果所有队列都应用一种调度算法都存在各自的优缺点，且不能很好地满足业务需求，但通过分析会发现有些调度算法之间的优缺点正好是互补的，试想：是否可以设置不同的队列应用不同的调度算法，这样是否就能很大程度满足业务需求呢？</a:t>
            </a:r>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48714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PQ+WFQ</a:t>
            </a:r>
            <a:r>
              <a:rPr lang="zh-CN" altLang="en-US"/>
              <a:t>调度过程：</a:t>
            </a:r>
            <a:endParaRPr lang="en-US" altLang="zh-CN"/>
          </a:p>
          <a:p>
            <a:pPr lvl="1"/>
            <a:r>
              <a:rPr lang="zh-CN" altLang="en-US"/>
              <a:t>如图，在进行调度时，首先按照</a:t>
            </a:r>
            <a:r>
              <a:rPr lang="en-US" altLang="zh-CN"/>
              <a:t>PQ</a:t>
            </a:r>
            <a:r>
              <a:rPr lang="zh-CN" altLang="en-US"/>
              <a:t>方式优先调度</a:t>
            </a:r>
            <a:r>
              <a:rPr lang="en-US" altLang="zh-CN"/>
              <a:t>Queue7</a:t>
            </a:r>
            <a:r>
              <a:rPr lang="zh-CN" altLang="en-US"/>
              <a:t>、</a:t>
            </a:r>
            <a:r>
              <a:rPr lang="en-US" altLang="zh-CN"/>
              <a:t>Queue6</a:t>
            </a:r>
            <a:r>
              <a:rPr lang="zh-CN" altLang="en-US"/>
              <a:t>和</a:t>
            </a:r>
            <a:r>
              <a:rPr lang="en-US" altLang="zh-CN"/>
              <a:t>Queue5</a:t>
            </a:r>
            <a:r>
              <a:rPr lang="zh-CN" altLang="en-US"/>
              <a:t>队列中的报文流，只有这些队列中的报文流全部调度完毕后，才开始以</a:t>
            </a:r>
            <a:r>
              <a:rPr lang="en-US" altLang="zh-CN"/>
              <a:t>WFQ</a:t>
            </a:r>
            <a:r>
              <a:rPr lang="zh-CN" altLang="en-US"/>
              <a:t>方式调度</a:t>
            </a:r>
            <a:r>
              <a:rPr lang="en-US" altLang="zh-CN"/>
              <a:t>Queue4</a:t>
            </a:r>
            <a:r>
              <a:rPr lang="zh-CN" altLang="en-US"/>
              <a:t>、</a:t>
            </a:r>
            <a:r>
              <a:rPr lang="en-US" altLang="zh-CN"/>
              <a:t>Queue3</a:t>
            </a:r>
            <a:r>
              <a:rPr lang="zh-CN" altLang="en-US"/>
              <a:t>、</a:t>
            </a:r>
            <a:r>
              <a:rPr lang="en-US" altLang="zh-CN"/>
              <a:t>Queue2</a:t>
            </a:r>
            <a:r>
              <a:rPr lang="zh-CN" altLang="en-US"/>
              <a:t>、</a:t>
            </a:r>
            <a:r>
              <a:rPr lang="en-US" altLang="zh-CN"/>
              <a:t>Queue1</a:t>
            </a:r>
            <a:r>
              <a:rPr lang="zh-CN" altLang="en-US"/>
              <a:t>和</a:t>
            </a:r>
            <a:r>
              <a:rPr lang="en-US" altLang="zh-CN"/>
              <a:t>Queue0</a:t>
            </a:r>
            <a:r>
              <a:rPr lang="zh-CN" altLang="en-US"/>
              <a:t>队列中的报文流。其中，</a:t>
            </a:r>
            <a:r>
              <a:rPr lang="en-US" altLang="zh-CN"/>
              <a:t>Queue4</a:t>
            </a:r>
            <a:r>
              <a:rPr lang="zh-CN" altLang="en-US"/>
              <a:t>、</a:t>
            </a:r>
            <a:r>
              <a:rPr lang="en-US" altLang="zh-CN"/>
              <a:t>Queue3</a:t>
            </a:r>
            <a:r>
              <a:rPr lang="zh-CN" altLang="en-US"/>
              <a:t>、</a:t>
            </a:r>
            <a:r>
              <a:rPr lang="en-US" altLang="zh-CN"/>
              <a:t>Queue2</a:t>
            </a:r>
            <a:r>
              <a:rPr lang="zh-CN" altLang="en-US"/>
              <a:t>、</a:t>
            </a:r>
            <a:r>
              <a:rPr lang="en-US" altLang="zh-CN"/>
              <a:t>Queue1</a:t>
            </a:r>
            <a:r>
              <a:rPr lang="zh-CN" altLang="en-US"/>
              <a:t>和</a:t>
            </a:r>
            <a:r>
              <a:rPr lang="en-US" altLang="zh-CN"/>
              <a:t>Queue0</a:t>
            </a:r>
            <a:r>
              <a:rPr lang="zh-CN" altLang="en-US"/>
              <a:t>队列包含自己的权值。</a:t>
            </a:r>
          </a:p>
          <a:p>
            <a:pPr lvl="1"/>
            <a:r>
              <a:rPr lang="zh-CN" altLang="en-US"/>
              <a:t>重要的协议报文以及有低时延需求的业务报文应放入</a:t>
            </a:r>
            <a:r>
              <a:rPr lang="en-US" altLang="zh-CN"/>
              <a:t>PQ</a:t>
            </a:r>
            <a:r>
              <a:rPr lang="zh-CN" altLang="en-US"/>
              <a:t>调度队列中，得到优先调度的机会，其他报文则可放入以</a:t>
            </a:r>
            <a:r>
              <a:rPr lang="en-US" altLang="zh-CN"/>
              <a:t>WFQ</a:t>
            </a:r>
            <a:r>
              <a:rPr lang="zh-CN" altLang="en-US"/>
              <a:t>方式调度的各队列中。</a:t>
            </a:r>
          </a:p>
          <a:p>
            <a:r>
              <a:rPr lang="en-US" altLang="zh-CN"/>
              <a:t>PQ+WFQ</a:t>
            </a:r>
            <a:r>
              <a:rPr lang="zh-CN" altLang="en-US"/>
              <a:t>优缺点：</a:t>
            </a:r>
            <a:endParaRPr lang="en-US" altLang="zh-CN"/>
          </a:p>
          <a:p>
            <a:pPr lvl="1"/>
            <a:r>
              <a:rPr lang="zh-CN" altLang="en-US"/>
              <a:t>其集合了</a:t>
            </a:r>
            <a:r>
              <a:rPr lang="en-US" altLang="zh-CN"/>
              <a:t>PQ</a:t>
            </a:r>
            <a:r>
              <a:rPr lang="zh-CN" altLang="en-US"/>
              <a:t>调度和</a:t>
            </a:r>
            <a:r>
              <a:rPr lang="en-US" altLang="zh-CN"/>
              <a:t>WFQ</a:t>
            </a:r>
            <a:r>
              <a:rPr lang="zh-CN" altLang="en-US"/>
              <a:t>调度各自的优缺点。单纯采用</a:t>
            </a:r>
            <a:r>
              <a:rPr lang="en-US" altLang="zh-CN"/>
              <a:t>PQ</a:t>
            </a:r>
            <a:r>
              <a:rPr lang="zh-CN" altLang="en-US"/>
              <a:t>调度时，低优先级队列中的报文流可能会长期得不到带宽，而单纯采用</a:t>
            </a:r>
            <a:r>
              <a:rPr lang="en-US" altLang="zh-CN"/>
              <a:t>WFQ</a:t>
            </a:r>
            <a:r>
              <a:rPr lang="zh-CN" altLang="en-US"/>
              <a:t>调度时，低延时需求业务可能得不到及时调度，而如果将两种调度方式结合起来形成</a:t>
            </a:r>
            <a:r>
              <a:rPr lang="en-US" altLang="zh-CN"/>
              <a:t>PQ+WFQ</a:t>
            </a:r>
            <a:r>
              <a:rPr lang="zh-CN" altLang="en-US"/>
              <a:t>调度方式，其不仅能发挥两种调度的优势，而且能互补一些各自特有的缺点。</a:t>
            </a:r>
            <a:endParaRPr lang="en-US" altLang="zh-CN"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596485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CBQ</a:t>
            </a:r>
            <a:r>
              <a:rPr lang="zh-CN" altLang="en-US"/>
              <a:t>（</a:t>
            </a:r>
            <a:r>
              <a:rPr lang="en-US" altLang="zh-CN"/>
              <a:t>Class-based Queueing</a:t>
            </a:r>
            <a:r>
              <a:rPr lang="zh-CN" altLang="en-US"/>
              <a:t>）基于类的加权公平队列是对</a:t>
            </a:r>
            <a:r>
              <a:rPr lang="en-US" altLang="zh-CN"/>
              <a:t>WFQ</a:t>
            </a:r>
            <a:r>
              <a:rPr lang="zh-CN" altLang="en-US"/>
              <a:t>功能的扩展，为用户提供了自定义类的支持。</a:t>
            </a:r>
            <a:r>
              <a:rPr lang="en-US" altLang="zh-CN"/>
              <a:t>CBQ</a:t>
            </a:r>
            <a:r>
              <a:rPr lang="zh-CN" altLang="en-US"/>
              <a:t>首先根据</a:t>
            </a:r>
            <a:r>
              <a:rPr lang="en-US" altLang="zh-CN"/>
              <a:t>IP</a:t>
            </a:r>
            <a:r>
              <a:rPr lang="zh-CN" altLang="en-US"/>
              <a:t>优先级或者</a:t>
            </a:r>
            <a:r>
              <a:rPr lang="en-US" altLang="zh-CN"/>
              <a:t>DSCP</a:t>
            </a:r>
            <a:r>
              <a:rPr lang="zh-CN" altLang="en-US"/>
              <a:t>优先级、入接口、</a:t>
            </a:r>
            <a:r>
              <a:rPr lang="en-US" altLang="zh-CN"/>
              <a:t>IP</a:t>
            </a:r>
            <a:r>
              <a:rPr lang="zh-CN" altLang="en-US"/>
              <a:t>报文的五元组等规则来对报文进行分类，然后让不同类别的报文进入不同的队列。对于不匹配任何类别的报文，会送入系统定义的缺省类。</a:t>
            </a:r>
            <a:endParaRPr lang="en-US" altLang="zh-CN"/>
          </a:p>
          <a:p>
            <a:r>
              <a:rPr lang="en-US" altLang="zh-CN"/>
              <a:t>CBQ</a:t>
            </a:r>
            <a:r>
              <a:rPr lang="zh-CN" altLang="en-US"/>
              <a:t>提供三类队列：</a:t>
            </a:r>
            <a:endParaRPr lang="en-US" altLang="zh-CN"/>
          </a:p>
          <a:p>
            <a:pPr lvl="1"/>
            <a:r>
              <a:rPr lang="en-US" altLang="zh-CN"/>
              <a:t>EF</a:t>
            </a:r>
            <a:r>
              <a:rPr lang="zh-CN" altLang="en-US"/>
              <a:t>队列：满足低时延业务。</a:t>
            </a:r>
            <a:endParaRPr lang="en-US" altLang="zh-CN"/>
          </a:p>
          <a:p>
            <a:pPr lvl="2"/>
            <a:r>
              <a:rPr lang="en-US" altLang="zh-CN"/>
              <a:t>EF</a:t>
            </a:r>
            <a:r>
              <a:rPr lang="zh-CN" altLang="zh-CN"/>
              <a:t>队列拥有绝对优先级，仅当</a:t>
            </a:r>
            <a:r>
              <a:rPr lang="en-US" altLang="zh-CN"/>
              <a:t>EF</a:t>
            </a:r>
            <a:r>
              <a:rPr lang="zh-CN" altLang="zh-CN"/>
              <a:t>队列中的报文调度完毕后，才会调度其他队列中的报文。</a:t>
            </a:r>
            <a:r>
              <a:rPr lang="zh-CN" altLang="en-US"/>
              <a:t> </a:t>
            </a:r>
            <a:endParaRPr lang="en-US" altLang="zh-CN"/>
          </a:p>
          <a:p>
            <a:pPr lvl="1"/>
            <a:r>
              <a:rPr lang="en-US" altLang="zh-CN"/>
              <a:t>AF</a:t>
            </a:r>
            <a:r>
              <a:rPr lang="zh-CN" altLang="en-US"/>
              <a:t>队列：满足需要带宽保证的关键数据业务。</a:t>
            </a:r>
            <a:endParaRPr lang="en-US" altLang="zh-CN"/>
          </a:p>
          <a:p>
            <a:pPr lvl="2"/>
            <a:r>
              <a:rPr lang="zh-CN" altLang="en-US"/>
              <a:t>每个</a:t>
            </a:r>
            <a:r>
              <a:rPr lang="en-US" altLang="zh-CN"/>
              <a:t>AF</a:t>
            </a:r>
            <a:r>
              <a:rPr lang="zh-CN" altLang="en-US"/>
              <a:t>队列分别对应一类报文，用户可以设定每类报文占用的带宽。当系统调度报文出队的时候，会按用户为各类报文设定的带宽将报文进行出队发送，可实现各个类的队列的公平调度。</a:t>
            </a:r>
          </a:p>
          <a:p>
            <a:pPr lvl="1"/>
            <a:r>
              <a:rPr lang="en-US" altLang="zh-CN"/>
              <a:t>BE</a:t>
            </a:r>
            <a:r>
              <a:rPr lang="zh-CN" altLang="en-US"/>
              <a:t>队列：满足不需要严格</a:t>
            </a:r>
            <a:r>
              <a:rPr lang="en-US" altLang="zh-CN"/>
              <a:t>QoS</a:t>
            </a:r>
            <a:r>
              <a:rPr lang="zh-CN" altLang="en-US"/>
              <a:t>保证的尽力发送业务。</a:t>
            </a:r>
          </a:p>
          <a:p>
            <a:pPr lvl="2"/>
            <a:r>
              <a:rPr lang="zh-CN" altLang="en-US"/>
              <a:t>当报文不匹配用户设定的所有类别时，报文会被送入系统定义的缺省</a:t>
            </a:r>
            <a:r>
              <a:rPr lang="en-US" altLang="zh-CN"/>
              <a:t>BE</a:t>
            </a:r>
            <a:r>
              <a:rPr lang="zh-CN" altLang="en-US"/>
              <a:t>（</a:t>
            </a:r>
            <a:r>
              <a:rPr lang="en-US" altLang="zh-CN"/>
              <a:t>Best Effort</a:t>
            </a:r>
            <a:r>
              <a:rPr lang="zh-CN" altLang="en-US"/>
              <a:t>，尽力传送）类。</a:t>
            </a:r>
            <a:r>
              <a:rPr lang="en-US" altLang="zh-CN"/>
              <a:t>BE</a:t>
            </a:r>
            <a:r>
              <a:rPr lang="zh-CN" altLang="en-US"/>
              <a:t>队列使用接口剩余带宽和</a:t>
            </a:r>
            <a:r>
              <a:rPr lang="en-US" altLang="zh-CN"/>
              <a:t>WFQ</a:t>
            </a:r>
            <a:r>
              <a:rPr lang="zh-CN" altLang="en-US"/>
              <a:t>调度方式进行发送。</a:t>
            </a:r>
            <a:endParaRPr lang="en-US" altLang="zh-CN"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41025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9670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53150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1201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此页配置参数与前文标题为“拥塞管理实现的第一步”的一页内容相对应。</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727159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728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03062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思考：尾丢弃这种方式有什么利弊？</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98323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77279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TCP</a:t>
            </a:r>
            <a:r>
              <a:rPr lang="zh-CN" altLang="zh-CN"/>
              <a:t>全局同步</a:t>
            </a:r>
            <a:r>
              <a:rPr lang="zh-CN" altLang="en-US"/>
              <a:t>：</a:t>
            </a:r>
            <a:r>
              <a:rPr lang="zh-CN" altLang="zh-CN"/>
              <a:t>对于</a:t>
            </a:r>
            <a:r>
              <a:rPr lang="en-US" altLang="zh-CN"/>
              <a:t>TCP</a:t>
            </a:r>
            <a:r>
              <a:rPr lang="zh-CN" altLang="zh-CN"/>
              <a:t>报文，如果大量的报文被丢弃，将造成</a:t>
            </a:r>
            <a:r>
              <a:rPr lang="en-US" altLang="zh-CN"/>
              <a:t>TCP</a:t>
            </a:r>
            <a:r>
              <a:rPr lang="zh-CN" altLang="zh-CN"/>
              <a:t>超时，从而引发</a:t>
            </a:r>
            <a:r>
              <a:rPr lang="en-US" altLang="zh-CN"/>
              <a:t>TCP</a:t>
            </a:r>
            <a:r>
              <a:rPr lang="zh-CN" altLang="zh-CN"/>
              <a:t>慢启动，使得</a:t>
            </a:r>
            <a:r>
              <a:rPr lang="en-US" altLang="zh-CN"/>
              <a:t>TCP</a:t>
            </a:r>
            <a:r>
              <a:rPr lang="zh-CN" altLang="zh-CN"/>
              <a:t>减少报文的发送。当队列同时丢弃多个</a:t>
            </a:r>
            <a:r>
              <a:rPr lang="en-US" altLang="zh-CN"/>
              <a:t>TCP</a:t>
            </a:r>
            <a:r>
              <a:rPr lang="zh-CN" altLang="zh-CN"/>
              <a:t>连接的报文时，将造成多个</a:t>
            </a:r>
            <a:r>
              <a:rPr lang="en-US" altLang="zh-CN"/>
              <a:t>TCP</a:t>
            </a:r>
            <a:r>
              <a:rPr lang="zh-CN" altLang="zh-CN"/>
              <a:t>连接同时进入拥塞避免和慢启动状态以调整</a:t>
            </a:r>
            <a:r>
              <a:rPr lang="zh-CN" altLang="en-US"/>
              <a:t>并降低</a:t>
            </a:r>
            <a:r>
              <a:rPr lang="zh-CN" altLang="zh-CN"/>
              <a:t>流量，</a:t>
            </a:r>
            <a:r>
              <a:rPr lang="zh-CN" altLang="en-US"/>
              <a:t>这就被称为</a:t>
            </a:r>
            <a:r>
              <a:rPr lang="en-US" altLang="zh-CN"/>
              <a:t>TCP</a:t>
            </a:r>
            <a:r>
              <a:rPr lang="zh-CN" altLang="en-US"/>
              <a:t>全局同步现象</a:t>
            </a:r>
            <a:r>
              <a:rPr lang="zh-CN" altLang="zh-CN"/>
              <a:t>。这样多个</a:t>
            </a:r>
            <a:r>
              <a:rPr lang="en-US" altLang="zh-CN"/>
              <a:t>TCP</a:t>
            </a:r>
            <a:r>
              <a:rPr lang="zh-CN" altLang="zh-CN"/>
              <a:t>连接发往队列的报文将同时减少，而后又会在某个时间同时出现流量高峰，如此反复，使网络资源利用率低。</a:t>
            </a:r>
          </a:p>
          <a:p>
            <a:r>
              <a:rPr lang="zh-CN" altLang="en-US"/>
              <a:t>思考：该如何来避免</a:t>
            </a:r>
            <a:r>
              <a:rPr lang="en-US" altLang="zh-CN"/>
              <a:t>TCP</a:t>
            </a:r>
            <a:r>
              <a:rPr lang="zh-CN" altLang="en-US"/>
              <a:t>全局同步现象？问题的核心是什么？</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11517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为避免</a:t>
            </a:r>
            <a:r>
              <a:rPr lang="en-US" altLang="zh-CN"/>
              <a:t>TCP</a:t>
            </a:r>
            <a:r>
              <a:rPr lang="zh-CN" altLang="en-US"/>
              <a:t>全局同步现象，出现了</a:t>
            </a:r>
            <a:r>
              <a:rPr lang="en-US" altLang="zh-CN"/>
              <a:t>RED</a:t>
            </a:r>
            <a:r>
              <a:rPr lang="zh-CN" altLang="en-US"/>
              <a:t>（</a:t>
            </a:r>
            <a:r>
              <a:rPr lang="en-US" altLang="zh-CN"/>
              <a:t>Random Early Detection</a:t>
            </a:r>
            <a:r>
              <a:rPr lang="zh-CN" altLang="en-US"/>
              <a:t>）技术。</a:t>
            </a:r>
            <a:r>
              <a:rPr lang="en-US" altLang="zh-CN"/>
              <a:t>RED</a:t>
            </a:r>
            <a:r>
              <a:rPr lang="zh-CN" altLang="en-US"/>
              <a:t>通过随机地丢弃数据报文，让多个</a:t>
            </a:r>
            <a:r>
              <a:rPr lang="en-US" altLang="zh-CN"/>
              <a:t>TCP</a:t>
            </a:r>
            <a:r>
              <a:rPr lang="zh-CN" altLang="en-US"/>
              <a:t>连接不同时降低发送速度，从而避免了</a:t>
            </a:r>
            <a:r>
              <a:rPr lang="en-US" altLang="zh-CN"/>
              <a:t>TCP</a:t>
            </a:r>
            <a:r>
              <a:rPr lang="zh-CN" altLang="en-US"/>
              <a:t>的全局同步现象。使</a:t>
            </a:r>
            <a:r>
              <a:rPr lang="en-US" altLang="zh-CN"/>
              <a:t>TCP</a:t>
            </a:r>
            <a:r>
              <a:rPr lang="zh-CN" altLang="en-US"/>
              <a:t>速率及网络流量都趋于稳定。</a:t>
            </a:r>
            <a:endParaRPr lang="en-US" altLang="zh-CN"/>
          </a:p>
          <a:p>
            <a:r>
              <a:rPr lang="en-US" altLang="zh-CN"/>
              <a:t>RED</a:t>
            </a:r>
            <a:r>
              <a:rPr lang="zh-CN" altLang="en-US"/>
              <a:t>为每个队列的长度都设定了阈值门限，并规定： </a:t>
            </a:r>
            <a:endParaRPr lang="en-US" altLang="zh-CN"/>
          </a:p>
          <a:p>
            <a:pPr lvl="1"/>
            <a:r>
              <a:rPr lang="zh-CN" altLang="en-US"/>
              <a:t>当队列的长度小于低门限时，不丢弃报文。 </a:t>
            </a:r>
          </a:p>
          <a:p>
            <a:pPr lvl="1"/>
            <a:r>
              <a:rPr lang="zh-CN" altLang="en-US"/>
              <a:t>当队列的长度大于高门限时，丢弃所有收到的报文。 </a:t>
            </a:r>
          </a:p>
          <a:p>
            <a:pPr lvl="1"/>
            <a:r>
              <a:rPr lang="zh-CN" altLang="en-US"/>
              <a:t>当队列的长度在低门限和高门限之间时，开始随机丢弃到来的报文。方法是为每个到来的报文赋予一个随机数，并用该随机数与当前队列的丢弃概率比较，如果大于丢弃概率则报文被丢弃。队列越长，报文被丢弃的概率越高。</a:t>
            </a:r>
          </a:p>
          <a:p>
            <a:r>
              <a:rPr lang="zh-CN" altLang="en-US"/>
              <a:t>思考：尾丢弃对于丢弃</a:t>
            </a:r>
            <a:r>
              <a:rPr lang="en-US" altLang="zh-CN"/>
              <a:t>TCP</a:t>
            </a:r>
            <a:r>
              <a:rPr lang="zh-CN" altLang="en-US"/>
              <a:t>报文造成全局同步现象，还会对其造成其他的影响么？</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63355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926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RED</a:t>
            </a:r>
            <a:r>
              <a:rPr lang="zh-CN" altLang="en-US"/>
              <a:t>技术是否可以解决尾丢弃的缺点二和三？为什么？</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03211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基于</a:t>
            </a:r>
            <a:r>
              <a:rPr lang="en-US" altLang="zh-CN"/>
              <a:t>RED</a:t>
            </a:r>
            <a:r>
              <a:rPr lang="zh-CN" altLang="en-US"/>
              <a:t>技术，又实现了</a:t>
            </a:r>
            <a:r>
              <a:rPr lang="en-US" altLang="zh-CN"/>
              <a:t>WRED</a:t>
            </a:r>
            <a:r>
              <a:rPr lang="zh-CN" altLang="en-US"/>
              <a:t>（</a:t>
            </a:r>
            <a:r>
              <a:rPr lang="en-US" altLang="zh-CN"/>
              <a:t>Weighted Random Early Detection</a:t>
            </a:r>
            <a:r>
              <a:rPr lang="zh-CN" altLang="en-US"/>
              <a:t>）技术，可实现每一种优先级都能独立设置报文的丢包的高门限、低门限及丢包率，报文到达低门限时，开始丢包，到达高门限时丢弃所有的报文，随着门限的增高，丢包率不断增加，最高丢包率不超过设置的最大丢包率，直至到达高门限，报文全部丢弃。这样按照一定的丢弃概率主动丢弃队列中的报文，从一定程度上避免了尾丢弃带来的所有缺点。</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76254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0810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38059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992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9019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1</a:t>
            </a:r>
            <a:r>
              <a:rPr lang="zh-CN" altLang="en-US"/>
              <a:t>、答案：拥塞管理机制的实现过程分为：</a:t>
            </a:r>
            <a:endParaRPr lang="en-US" altLang="zh-CN"/>
          </a:p>
          <a:p>
            <a:pPr lvl="1"/>
            <a:r>
              <a:rPr lang="zh-CN" altLang="en-US"/>
              <a:t>第一步：将准备从一个接口发出的所有报文放入不同的队列中；</a:t>
            </a:r>
            <a:endParaRPr lang="en-US" altLang="zh-CN"/>
          </a:p>
          <a:p>
            <a:pPr lvl="1"/>
            <a:r>
              <a:rPr lang="zh-CN" altLang="en-US"/>
              <a:t>第二步：根据各队列间的调度机制实现不同报文的差分转发。</a:t>
            </a:r>
          </a:p>
          <a:p>
            <a:r>
              <a:rPr lang="en-US" altLang="zh-CN"/>
              <a:t>2</a:t>
            </a:r>
            <a:r>
              <a:rPr lang="zh-CN" altLang="en-US"/>
              <a:t>、答案：</a:t>
            </a:r>
            <a:r>
              <a:rPr lang="en-US" altLang="zh-CN"/>
              <a:t>FIFO</a:t>
            </a:r>
            <a:r>
              <a:rPr lang="zh-CN" altLang="en-US"/>
              <a:t>、</a:t>
            </a:r>
            <a:r>
              <a:rPr lang="en-US" altLang="zh-CN"/>
              <a:t>PQ</a:t>
            </a:r>
            <a:r>
              <a:rPr lang="zh-CN" altLang="en-US"/>
              <a:t>、</a:t>
            </a:r>
            <a:r>
              <a:rPr lang="en-US" altLang="zh-CN"/>
              <a:t>WFQ</a:t>
            </a:r>
            <a:r>
              <a:rPr lang="zh-CN" altLang="en-US"/>
              <a:t>、</a:t>
            </a:r>
            <a:r>
              <a:rPr lang="en-US" altLang="zh-CN"/>
              <a:t>PQ+WFQ</a:t>
            </a:r>
            <a:r>
              <a:rPr lang="zh-CN" altLang="en-US"/>
              <a:t>、</a:t>
            </a:r>
            <a:r>
              <a:rPr lang="en-US" altLang="zh-CN"/>
              <a:t>CBQ</a:t>
            </a:r>
            <a:r>
              <a:rPr lang="zh-CN" altLang="en-US"/>
              <a:t>等。</a:t>
            </a:r>
            <a:endParaRPr lang="en-US" altLang="zh-CN"/>
          </a:p>
          <a:p>
            <a:r>
              <a:rPr lang="en-US" altLang="zh-CN"/>
              <a:t>3</a:t>
            </a:r>
            <a:r>
              <a:rPr lang="zh-CN" altLang="en-US"/>
              <a:t>、答案：</a:t>
            </a:r>
            <a:r>
              <a:rPr lang="en-US" altLang="zh-CN"/>
              <a:t>A</a:t>
            </a:r>
            <a:r>
              <a:rPr lang="zh-CN" altLang="en-US"/>
              <a:t>。</a:t>
            </a:r>
            <a:endParaRPr lang="en-US" altLang="zh-CN"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885014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159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8393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a:t>拥塞发生</a:t>
            </a:r>
            <a:r>
              <a:rPr lang="zh-CN" altLang="en-US" dirty="0"/>
              <a:t>的主要场景</a:t>
            </a:r>
            <a:r>
              <a:rPr lang="zh-CN" altLang="zh-CN" dirty="0"/>
              <a:t>：</a:t>
            </a:r>
          </a:p>
          <a:p>
            <a:pPr lvl="1"/>
            <a:r>
              <a:rPr lang="zh-CN" altLang="zh-CN" dirty="0"/>
              <a:t>速率不匹配：</a:t>
            </a:r>
            <a:r>
              <a:rPr lang="zh-CN" altLang="en-US" dirty="0"/>
              <a:t>报文</a:t>
            </a:r>
            <a:r>
              <a:rPr lang="zh-CN" altLang="zh-CN" dirty="0"/>
              <a:t>从高速链路进入设备，再由低速链路转发出去。</a:t>
            </a:r>
          </a:p>
          <a:p>
            <a:pPr lvl="1"/>
            <a:r>
              <a:rPr lang="zh-CN" altLang="zh-CN" dirty="0"/>
              <a:t>汇聚问题：</a:t>
            </a:r>
            <a:r>
              <a:rPr lang="zh-CN" altLang="en-US" dirty="0"/>
              <a:t>报文</a:t>
            </a:r>
            <a:r>
              <a:rPr lang="zh-CN" altLang="zh-CN" dirty="0"/>
              <a:t>从多个接口同时进入设备，由一个没有足够带宽的接口转发出去。</a:t>
            </a:r>
          </a:p>
          <a:p>
            <a:pPr lvl="4"/>
            <a:r>
              <a:rPr lang="zh-CN" altLang="zh-CN" dirty="0"/>
              <a:t>拥塞可能会引发一系列的负面影响</a:t>
            </a:r>
            <a:r>
              <a:rPr lang="zh-CN" altLang="en-US" dirty="0"/>
              <a:t>：</a:t>
            </a:r>
            <a:endParaRPr lang="en-US" altLang="zh-CN" dirty="0"/>
          </a:p>
          <a:p>
            <a:pPr lvl="1"/>
            <a:r>
              <a:rPr lang="zh-CN" altLang="zh-CN" dirty="0"/>
              <a:t>增加了报文传输的</a:t>
            </a:r>
            <a:r>
              <a:rPr lang="zh-CN" altLang="en-US" dirty="0"/>
              <a:t>时延</a:t>
            </a:r>
            <a:r>
              <a:rPr lang="zh-CN" altLang="zh-CN" dirty="0"/>
              <a:t>和抖动。</a:t>
            </a:r>
          </a:p>
          <a:p>
            <a:pPr lvl="1"/>
            <a:r>
              <a:rPr lang="zh-CN" altLang="zh-CN" dirty="0"/>
              <a:t>过高的延迟会引起报文重传。</a:t>
            </a:r>
          </a:p>
          <a:p>
            <a:pPr lvl="1"/>
            <a:r>
              <a:rPr lang="zh-CN" altLang="zh-CN" dirty="0"/>
              <a:t>使网络的有效吞吐率降低，造成网络资源的损害。</a:t>
            </a:r>
          </a:p>
          <a:p>
            <a:pPr lvl="1"/>
            <a:r>
              <a:rPr lang="zh-CN" altLang="zh-CN" dirty="0"/>
              <a:t>加剧耗费大量的网络资源（特别是存储资源），不合理的资源分配甚至可能导致系统陷入资源死锁而崩溃。</a:t>
            </a:r>
            <a:endParaRPr lang="en-US" altLang="zh-CN" dirty="0"/>
          </a:p>
          <a:p>
            <a:pPr marL="360363" lvl="1" indent="0">
              <a:buNone/>
            </a:pPr>
            <a:r>
              <a:rPr lang="zh-CN" altLang="en-US" dirty="0"/>
              <a:t>由此</a:t>
            </a:r>
            <a:r>
              <a:rPr lang="zh-CN" altLang="zh-CN" dirty="0"/>
              <a:t>可见，拥塞使流量不能及时获得资源，是造成服务性能下降的源头。然而在</a:t>
            </a:r>
            <a:r>
              <a:rPr lang="zh-CN" altLang="en-US" dirty="0"/>
              <a:t>报文</a:t>
            </a:r>
            <a:r>
              <a:rPr lang="zh-CN" altLang="zh-CN" dirty="0"/>
              <a:t>交换以及多用户业务并存的复杂环境下，拥塞又是常见的。因此采取有效的避免拥塞以及防止拥塞加剧的方法是必需的</a:t>
            </a:r>
            <a:r>
              <a:rPr lang="zh-CN" altLang="en-US" dirty="0"/>
              <a:t>，那具体实现的方法是怎样的呢？</a:t>
            </a:r>
            <a:endParaRPr lang="zh-CN" altLang="zh-CN"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86030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LP</a:t>
            </a:r>
            <a:r>
              <a:rPr lang="zh-CN" altLang="en-US"/>
              <a:t>（本地优先级，又称为内部优先级）：优先级映射实现从数据原始携带的</a:t>
            </a:r>
            <a:r>
              <a:rPr lang="en-US" altLang="zh-CN"/>
              <a:t>QoS</a:t>
            </a:r>
            <a:r>
              <a:rPr lang="zh-CN" altLang="en-US"/>
              <a:t>优先级到内部优先级或从内部优先级到</a:t>
            </a:r>
            <a:r>
              <a:rPr lang="en-US" altLang="zh-CN"/>
              <a:t>QoS</a:t>
            </a:r>
            <a:r>
              <a:rPr lang="zh-CN" altLang="en-US"/>
              <a:t>优先级的映射。</a:t>
            </a:r>
            <a:endParaRPr lang="en-US" altLang="zh-CN"/>
          </a:p>
          <a:p>
            <a:pPr lvl="1"/>
            <a:r>
              <a:rPr lang="en-US" altLang="zh-CN"/>
              <a:t> </a:t>
            </a:r>
            <a:r>
              <a:rPr lang="zh-CN" altLang="en-US"/>
              <a:t>对于进入设备的报文，设备将报文携带的优先级或者端口优先级映射为内部优先级，然后根据内部优先级与队列之间的映射关系确定报文进入的队列。</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114656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具体差分服务是如何通过队列调度来体现的呢？每种队列调度算法又是如何工作的？各自都有什么优缺点？</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4101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19290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FIFO</a:t>
            </a:r>
            <a:r>
              <a:rPr lang="zh-CN" altLang="en-US"/>
              <a:t>队列不对报文进行分类，当报文进入接口的速度大于出接口能发送的速度时，</a:t>
            </a:r>
            <a:r>
              <a:rPr lang="en-US" altLang="zh-CN"/>
              <a:t>FIFO</a:t>
            </a:r>
            <a:r>
              <a:rPr lang="zh-CN" altLang="en-US"/>
              <a:t>按报文到达接口的先后顺序让报文进入队列，同时，</a:t>
            </a:r>
            <a:r>
              <a:rPr lang="en-US" altLang="zh-CN"/>
              <a:t>FIFO</a:t>
            </a:r>
            <a:r>
              <a:rPr lang="zh-CN" altLang="en-US"/>
              <a:t>在队列的出口让报文按进队的顺序出队，先进的报文将先出队，后进的报文将后出队。 </a:t>
            </a:r>
          </a:p>
          <a:p>
            <a:r>
              <a:rPr lang="en-US" altLang="zh-CN"/>
              <a:t>FIFO</a:t>
            </a:r>
            <a:r>
              <a:rPr lang="zh-CN" altLang="en-US"/>
              <a:t>队列具有处理简单，开销小的优点。但</a:t>
            </a:r>
            <a:r>
              <a:rPr lang="en-US" altLang="zh-CN"/>
              <a:t>FIFO</a:t>
            </a:r>
            <a:r>
              <a:rPr lang="zh-CN" altLang="en-US"/>
              <a:t>不区分报文类型，采用尽力而为的服务模型，使得对时延敏感的实时应用的延迟得不到保证，关键业务的带宽也不能得到保证。</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53950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2#总标题">
    <p:bg>
      <p:bgRef idx="1002">
        <a:schemeClr val="bg1"/>
      </p:bgRef>
    </p:bg>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10011834" y="5578475"/>
            <a:ext cx="1094317"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12192000" cy="3810000"/>
          </a:xfrm>
          <a:prstGeom prst="rect">
            <a:avLst/>
          </a:prstGeom>
          <a:noFill/>
          <a:ln w="9525">
            <a:noFill/>
            <a:miter lim="800000"/>
            <a:headEnd/>
            <a:tailEnd/>
          </a:ln>
        </p:spPr>
      </p:pic>
      <p:sp>
        <p:nvSpPr>
          <p:cNvPr id="5" name="Text Box 48"/>
          <p:cNvSpPr txBox="1">
            <a:spLocks noChangeArrowheads="1"/>
          </p:cNvSpPr>
          <p:nvPr/>
        </p:nvSpPr>
        <p:spPr bwMode="auto">
          <a:xfrm>
            <a:off x="9632951" y="4094163"/>
            <a:ext cx="1338782" cy="265564"/>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1007533" y="1419226"/>
            <a:ext cx="8016792"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7" name="Rectangle 14"/>
          <p:cNvSpPr>
            <a:spLocks noChangeArrowheads="1"/>
          </p:cNvSpPr>
          <p:nvPr userDrawn="1"/>
        </p:nvSpPr>
        <p:spPr bwMode="auto">
          <a:xfrm>
            <a:off x="874185" y="6207125"/>
            <a:ext cx="2548638"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a:solidFill>
                  <a:schemeClr val="tx1"/>
                </a:solidFill>
                <a:latin typeface="+mn-lt"/>
                <a:ea typeface="+mn-ea"/>
                <a:cs typeface="+mn-cs"/>
              </a:rPr>
              <a:t>版权所有</a:t>
            </a:r>
            <a:r>
              <a:rPr lang="en-US" altLang="zh-CN" sz="1200" b="0" i="0" dirty="0">
                <a:latin typeface="+mn-lt"/>
                <a:ea typeface="+mn-ea"/>
              </a:rPr>
              <a:t>©</a:t>
            </a:r>
            <a:r>
              <a:rPr lang="en-US" altLang="zh-CN" sz="1200" b="0" dirty="0">
                <a:latin typeface="+mn-lt"/>
                <a:ea typeface="+mn-ea"/>
              </a:rPr>
              <a:t> </a:t>
            </a:r>
            <a:r>
              <a:rPr lang="en-US" altLang="zh-CN" sz="1200" b="0" i="0" kern="1200" dirty="0">
                <a:solidFill>
                  <a:schemeClr val="tx1"/>
                </a:solidFill>
                <a:latin typeface="+mn-lt"/>
                <a:ea typeface="+mn-ea"/>
                <a:cs typeface="+mn-cs"/>
              </a:rPr>
              <a:t>2016 </a:t>
            </a:r>
            <a:r>
              <a:rPr lang="zh-CN" altLang="en-US" sz="1200" b="0" i="0" kern="1200" dirty="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246711613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376363"/>
            <a:ext cx="10560049" cy="3924300"/>
          </a:xfrm>
        </p:spPr>
        <p:txBody>
          <a:bodyPr/>
          <a:lstStyle/>
          <a:p>
            <a:r>
              <a:rPr lang="zh-CN" altLang="en-US" dirty="0"/>
              <a:t>单击此处输入文字</a:t>
            </a:r>
          </a:p>
        </p:txBody>
      </p:sp>
    </p:spTree>
    <p:extLst>
      <p:ext uri="{BB962C8B-B14F-4D97-AF65-F5344CB8AC3E}">
        <p14:creationId xmlns:p14="http://schemas.microsoft.com/office/powerpoint/2010/main" val="17121395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9.png"/><Relationship Id="rId5" Type="http://schemas.openxmlformats.org/officeDocument/2006/relationships/image" Target="../media/image16.pn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a:t>拥塞管理与拥塞避免</a:t>
            </a:r>
            <a:endParaRPr lang="zh-CN" altLang="en-US" dirty="0"/>
          </a:p>
        </p:txBody>
      </p:sp>
      <p:sp>
        <p:nvSpPr>
          <p:cNvPr id="5" name="文本占位符 4"/>
          <p:cNvSpPr>
            <a:spLocks noGrp="1"/>
          </p:cNvSpPr>
          <p:nvPr>
            <p:ph type="body" sz="quarter" idx="10"/>
          </p:nvPr>
        </p:nvSpPr>
        <p:spPr/>
        <p:txBody>
          <a:bodyPr/>
          <a:lstStyle/>
          <a:p>
            <a:endParaRPr lang="zh-CN" altLang="en-US"/>
          </a:p>
        </p:txBody>
      </p:sp>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41070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PQ(Priority Queuing)</a:t>
            </a:r>
            <a:endParaRPr lang="zh-CN" altLang="en-US" dirty="0"/>
          </a:p>
        </p:txBody>
      </p:sp>
      <p:sp>
        <p:nvSpPr>
          <p:cNvPr id="4" name="文本占位符 3"/>
          <p:cNvSpPr>
            <a:spLocks noGrp="1"/>
          </p:cNvSpPr>
          <p:nvPr>
            <p:ph type="body" sz="quarter" idx="10"/>
          </p:nvPr>
        </p:nvSpPr>
        <p:spPr>
          <a:xfrm>
            <a:off x="1008593" y="4945825"/>
            <a:ext cx="10464270" cy="1021462"/>
          </a:xfrm>
        </p:spPr>
        <p:txBody>
          <a:bodyPr/>
          <a:lstStyle/>
          <a:p>
            <a:pPr lvl="1"/>
            <a:r>
              <a:rPr lang="zh-CN" altLang="en-US" dirty="0"/>
              <a:t>优点：对高优先级的报文提供了优先转发。</a:t>
            </a:r>
            <a:endParaRPr lang="en-US" altLang="zh-CN" dirty="0"/>
          </a:p>
          <a:p>
            <a:pPr lvl="1"/>
            <a:r>
              <a:rPr lang="zh-CN" altLang="en-US" dirty="0"/>
              <a:t>缺点：低优先级队列可能出现“饿死”现象。</a:t>
            </a:r>
          </a:p>
        </p:txBody>
      </p:sp>
      <p:sp>
        <p:nvSpPr>
          <p:cNvPr id="5" name="AutoShape 4"/>
          <p:cNvSpPr>
            <a:spLocks noChangeAspect="1" noChangeArrowheads="1" noTextEdit="1"/>
          </p:cNvSpPr>
          <p:nvPr/>
        </p:nvSpPr>
        <p:spPr bwMode="auto">
          <a:xfrm>
            <a:off x="3431704" y="2102346"/>
            <a:ext cx="4621212" cy="2190750"/>
          </a:xfrm>
          <a:prstGeom prst="rect">
            <a:avLst/>
          </a:prstGeom>
          <a:noFill/>
          <a:ln w="9525">
            <a:noFill/>
            <a:miter lim="800000"/>
            <a:headEnd/>
            <a:tailEnd/>
          </a:ln>
        </p:spPr>
        <p:txBody>
          <a:bodyPr/>
          <a:lstStyle/>
          <a:p>
            <a:endParaRPr lang="zh-CN" altLang="en-US">
              <a:latin typeface="+mn-ea"/>
              <a:ea typeface="+mn-ea"/>
            </a:endParaRPr>
          </a:p>
        </p:txBody>
      </p:sp>
      <p:sp>
        <p:nvSpPr>
          <p:cNvPr id="6" name="Freeform 5"/>
          <p:cNvSpPr>
            <a:spLocks/>
          </p:cNvSpPr>
          <p:nvPr/>
        </p:nvSpPr>
        <p:spPr bwMode="auto">
          <a:xfrm>
            <a:off x="4405314" y="2408918"/>
            <a:ext cx="441325" cy="554037"/>
          </a:xfrm>
          <a:custGeom>
            <a:avLst/>
            <a:gdLst/>
            <a:ahLst/>
            <a:cxnLst>
              <a:cxn ang="0">
                <a:pos x="0" y="697"/>
              </a:cxn>
              <a:cxn ang="0">
                <a:pos x="557" y="348"/>
              </a:cxn>
              <a:cxn ang="0">
                <a:pos x="0" y="0"/>
              </a:cxn>
              <a:cxn ang="0">
                <a:pos x="0" y="697"/>
              </a:cxn>
            </a:cxnLst>
            <a:rect l="0" t="0" r="r" b="b"/>
            <a:pathLst>
              <a:path w="557" h="697">
                <a:moveTo>
                  <a:pt x="0" y="697"/>
                </a:moveTo>
                <a:lnTo>
                  <a:pt x="557" y="348"/>
                </a:lnTo>
                <a:lnTo>
                  <a:pt x="0" y="0"/>
                </a:lnTo>
                <a:lnTo>
                  <a:pt x="0" y="697"/>
                </a:lnTo>
                <a:close/>
              </a:path>
            </a:pathLst>
          </a:custGeom>
          <a:solidFill>
            <a:srgbClr val="E6E6E6"/>
          </a:solidFill>
          <a:ln w="3175">
            <a:solidFill>
              <a:srgbClr val="000000"/>
            </a:solidFill>
            <a:prstDash val="solid"/>
            <a:round/>
            <a:headEnd/>
            <a:tailEnd/>
          </a:ln>
        </p:spPr>
        <p:txBody>
          <a:bodyPr/>
          <a:lstStyle/>
          <a:p>
            <a:endParaRPr lang="zh-CN" altLang="en-US">
              <a:latin typeface="+mn-ea"/>
              <a:ea typeface="+mn-ea"/>
            </a:endParaRPr>
          </a:p>
        </p:txBody>
      </p:sp>
      <p:sp>
        <p:nvSpPr>
          <p:cNvPr id="7" name="Rectangle 6"/>
          <p:cNvSpPr>
            <a:spLocks noChangeArrowheads="1"/>
          </p:cNvSpPr>
          <p:nvPr/>
        </p:nvSpPr>
        <p:spPr bwMode="auto">
          <a:xfrm>
            <a:off x="4446588" y="2624817"/>
            <a:ext cx="256480" cy="153888"/>
          </a:xfrm>
          <a:prstGeom prst="rect">
            <a:avLst/>
          </a:prstGeom>
          <a:noFill/>
          <a:ln w="9525">
            <a:noFill/>
            <a:miter lim="800000"/>
            <a:headEnd/>
            <a:tailEnd/>
          </a:ln>
        </p:spPr>
        <p:txBody>
          <a:bodyPr wrap="none" lIns="0" tIns="0" rIns="0" bIns="0">
            <a:spAutoFit/>
          </a:bodyPr>
          <a:lstStyle/>
          <a:p>
            <a:pPr defTabSz="801688" fontAlgn="base"/>
            <a:r>
              <a:rPr lang="zh-CN" altLang="en-US" dirty="0">
                <a:solidFill>
                  <a:srgbClr val="000000"/>
                </a:solidFill>
                <a:latin typeface="+mn-ea"/>
                <a:ea typeface="+mn-ea"/>
              </a:rPr>
              <a:t>分类</a:t>
            </a:r>
            <a:endParaRPr lang="zh-CN" altLang="en-US" dirty="0">
              <a:solidFill>
                <a:schemeClr val="bg1"/>
              </a:solidFill>
              <a:latin typeface="+mn-ea"/>
              <a:ea typeface="+mn-ea"/>
            </a:endParaRPr>
          </a:p>
        </p:txBody>
      </p:sp>
      <p:sp>
        <p:nvSpPr>
          <p:cNvPr id="8" name="Freeform 7"/>
          <p:cNvSpPr>
            <a:spLocks/>
          </p:cNvSpPr>
          <p:nvPr/>
        </p:nvSpPr>
        <p:spPr bwMode="auto">
          <a:xfrm>
            <a:off x="4838700" y="2499405"/>
            <a:ext cx="285750" cy="200025"/>
          </a:xfrm>
          <a:custGeom>
            <a:avLst/>
            <a:gdLst/>
            <a:ahLst/>
            <a:cxnLst>
              <a:cxn ang="0">
                <a:pos x="361" y="20"/>
              </a:cxn>
              <a:cxn ang="0">
                <a:pos x="276" y="0"/>
              </a:cxn>
              <a:cxn ang="0">
                <a:pos x="298" y="33"/>
              </a:cxn>
              <a:cxn ang="0">
                <a:pos x="0" y="218"/>
              </a:cxn>
              <a:cxn ang="0">
                <a:pos x="22" y="253"/>
              </a:cxn>
              <a:cxn ang="0">
                <a:pos x="320" y="68"/>
              </a:cxn>
              <a:cxn ang="0">
                <a:pos x="342" y="103"/>
              </a:cxn>
              <a:cxn ang="0">
                <a:pos x="361" y="20"/>
              </a:cxn>
            </a:cxnLst>
            <a:rect l="0" t="0" r="r" b="b"/>
            <a:pathLst>
              <a:path w="361" h="253">
                <a:moveTo>
                  <a:pt x="361" y="20"/>
                </a:moveTo>
                <a:lnTo>
                  <a:pt x="276" y="0"/>
                </a:lnTo>
                <a:lnTo>
                  <a:pt x="298" y="33"/>
                </a:lnTo>
                <a:lnTo>
                  <a:pt x="0" y="218"/>
                </a:lnTo>
                <a:lnTo>
                  <a:pt x="22" y="253"/>
                </a:lnTo>
                <a:lnTo>
                  <a:pt x="320" y="68"/>
                </a:lnTo>
                <a:lnTo>
                  <a:pt x="342" y="103"/>
                </a:lnTo>
                <a:lnTo>
                  <a:pt x="361" y="20"/>
                </a:lnTo>
                <a:close/>
              </a:path>
            </a:pathLst>
          </a:custGeom>
          <a:solidFill>
            <a:srgbClr val="E6E6E6"/>
          </a:solidFill>
          <a:ln w="3175">
            <a:solidFill>
              <a:srgbClr val="000000"/>
            </a:solidFill>
            <a:prstDash val="solid"/>
            <a:round/>
            <a:headEnd/>
            <a:tailEnd/>
          </a:ln>
        </p:spPr>
        <p:txBody>
          <a:bodyPr/>
          <a:lstStyle/>
          <a:p>
            <a:endParaRPr lang="zh-CN" altLang="en-US">
              <a:latin typeface="+mn-ea"/>
              <a:ea typeface="+mn-ea"/>
            </a:endParaRPr>
          </a:p>
        </p:txBody>
      </p:sp>
      <p:sp>
        <p:nvSpPr>
          <p:cNvPr id="9" name="Rectangle 8"/>
          <p:cNvSpPr>
            <a:spLocks noChangeArrowheads="1"/>
          </p:cNvSpPr>
          <p:nvPr/>
        </p:nvSpPr>
        <p:spPr bwMode="auto">
          <a:xfrm>
            <a:off x="5427664" y="2115230"/>
            <a:ext cx="763587" cy="225425"/>
          </a:xfrm>
          <a:prstGeom prst="rect">
            <a:avLst/>
          </a:prstGeom>
          <a:noFill/>
          <a:ln w="3175">
            <a:solidFill>
              <a:srgbClr val="000000"/>
            </a:solidFill>
            <a:miter lim="800000"/>
            <a:headEnd/>
            <a:tailEnd/>
          </a:ln>
        </p:spPr>
        <p:txBody>
          <a:bodyPr/>
          <a:lstStyle/>
          <a:p>
            <a:endParaRPr lang="zh-CN" altLang="en-US">
              <a:latin typeface="+mn-ea"/>
              <a:ea typeface="+mn-ea"/>
            </a:endParaRPr>
          </a:p>
        </p:txBody>
      </p:sp>
      <p:sp>
        <p:nvSpPr>
          <p:cNvPr id="10" name="Rectangle 10"/>
          <p:cNvSpPr>
            <a:spLocks noChangeArrowheads="1"/>
          </p:cNvSpPr>
          <p:nvPr/>
        </p:nvSpPr>
        <p:spPr bwMode="auto">
          <a:xfrm>
            <a:off x="5302250" y="2485118"/>
            <a:ext cx="889000" cy="206375"/>
          </a:xfrm>
          <a:prstGeom prst="rect">
            <a:avLst/>
          </a:prstGeom>
          <a:noFill/>
          <a:ln w="3175">
            <a:solidFill>
              <a:srgbClr val="000000"/>
            </a:solidFill>
            <a:miter lim="800000"/>
            <a:headEnd/>
            <a:tailEnd/>
          </a:ln>
        </p:spPr>
        <p:txBody>
          <a:bodyPr/>
          <a:lstStyle/>
          <a:p>
            <a:endParaRPr lang="zh-CN" altLang="en-US">
              <a:latin typeface="+mn-ea"/>
              <a:ea typeface="+mn-ea"/>
            </a:endParaRPr>
          </a:p>
        </p:txBody>
      </p:sp>
      <p:sp>
        <p:nvSpPr>
          <p:cNvPr id="11" name="Rectangle 12"/>
          <p:cNvSpPr>
            <a:spLocks noChangeArrowheads="1"/>
          </p:cNvSpPr>
          <p:nvPr/>
        </p:nvSpPr>
        <p:spPr bwMode="auto">
          <a:xfrm>
            <a:off x="5219700" y="3169329"/>
            <a:ext cx="971550" cy="242888"/>
          </a:xfrm>
          <a:prstGeom prst="rect">
            <a:avLst/>
          </a:prstGeom>
          <a:noFill/>
          <a:ln w="3175">
            <a:solidFill>
              <a:srgbClr val="000000"/>
            </a:solidFill>
            <a:miter lim="800000"/>
            <a:headEnd/>
            <a:tailEnd/>
          </a:ln>
        </p:spPr>
        <p:txBody>
          <a:bodyPr/>
          <a:lstStyle/>
          <a:p>
            <a:endParaRPr lang="zh-CN" altLang="en-US" dirty="0">
              <a:latin typeface="+mj-lt"/>
              <a:ea typeface="+mn-ea"/>
            </a:endParaRPr>
          </a:p>
        </p:txBody>
      </p:sp>
      <p:sp>
        <p:nvSpPr>
          <p:cNvPr id="12" name="Rectangle 13"/>
          <p:cNvSpPr>
            <a:spLocks noChangeArrowheads="1"/>
          </p:cNvSpPr>
          <p:nvPr/>
        </p:nvSpPr>
        <p:spPr bwMode="auto">
          <a:xfrm>
            <a:off x="5250633" y="3196019"/>
            <a:ext cx="641329" cy="215444"/>
          </a:xfrm>
          <a:prstGeom prst="rect">
            <a:avLst/>
          </a:prstGeom>
          <a:noFill/>
          <a:ln w="9525">
            <a:noFill/>
            <a:miter lim="800000"/>
            <a:headEnd/>
            <a:tailEnd/>
          </a:ln>
        </p:spPr>
        <p:txBody>
          <a:bodyPr wrap="none" lIns="0" tIns="0" rIns="0" bIns="0">
            <a:spAutoFit/>
          </a:bodyPr>
          <a:lstStyle/>
          <a:p>
            <a:pPr defTabSz="801688" fontAlgn="base"/>
            <a:r>
              <a:rPr lang="en-US" altLang="zh-CN" sz="1400" dirty="0">
                <a:solidFill>
                  <a:srgbClr val="000000"/>
                </a:solidFill>
                <a:latin typeface="+mn-ea"/>
                <a:ea typeface="+mn-ea"/>
              </a:rPr>
              <a:t>Bottom</a:t>
            </a:r>
            <a:endParaRPr lang="en-US" altLang="zh-CN" sz="1400" dirty="0">
              <a:solidFill>
                <a:schemeClr val="bg1"/>
              </a:solidFill>
              <a:latin typeface="+mn-ea"/>
              <a:ea typeface="+mn-ea"/>
            </a:endParaRPr>
          </a:p>
        </p:txBody>
      </p:sp>
      <p:sp>
        <p:nvSpPr>
          <p:cNvPr id="13" name="Freeform 14"/>
          <p:cNvSpPr>
            <a:spLocks/>
          </p:cNvSpPr>
          <p:nvPr/>
        </p:nvSpPr>
        <p:spPr bwMode="auto">
          <a:xfrm>
            <a:off x="6607176" y="2548618"/>
            <a:ext cx="277813" cy="274637"/>
          </a:xfrm>
          <a:custGeom>
            <a:avLst/>
            <a:gdLst/>
            <a:ahLst/>
            <a:cxnLst>
              <a:cxn ang="0">
                <a:pos x="0" y="172"/>
              </a:cxn>
              <a:cxn ang="0">
                <a:pos x="3" y="139"/>
              </a:cxn>
              <a:cxn ang="0">
                <a:pos x="14" y="106"/>
              </a:cxn>
              <a:cxn ang="0">
                <a:pos x="29" y="76"/>
              </a:cxn>
              <a:cxn ang="0">
                <a:pos x="51" y="49"/>
              </a:cxn>
              <a:cxn ang="0">
                <a:pos x="77" y="29"/>
              </a:cxn>
              <a:cxn ang="0">
                <a:pos x="109" y="12"/>
              </a:cxn>
              <a:cxn ang="0">
                <a:pos x="140" y="1"/>
              </a:cxn>
              <a:cxn ang="0">
                <a:pos x="175" y="0"/>
              </a:cxn>
              <a:cxn ang="0">
                <a:pos x="209" y="1"/>
              </a:cxn>
              <a:cxn ang="0">
                <a:pos x="242" y="12"/>
              </a:cxn>
              <a:cxn ang="0">
                <a:pos x="272" y="29"/>
              </a:cxn>
              <a:cxn ang="0">
                <a:pos x="299" y="49"/>
              </a:cxn>
              <a:cxn ang="0">
                <a:pos x="320" y="76"/>
              </a:cxn>
              <a:cxn ang="0">
                <a:pos x="336" y="106"/>
              </a:cxn>
              <a:cxn ang="0">
                <a:pos x="347" y="139"/>
              </a:cxn>
              <a:cxn ang="0">
                <a:pos x="349" y="172"/>
              </a:cxn>
              <a:cxn ang="0">
                <a:pos x="347" y="206"/>
              </a:cxn>
              <a:cxn ang="0">
                <a:pos x="336" y="237"/>
              </a:cxn>
              <a:cxn ang="0">
                <a:pos x="320" y="269"/>
              </a:cxn>
              <a:cxn ang="0">
                <a:pos x="299" y="294"/>
              </a:cxn>
              <a:cxn ang="0">
                <a:pos x="272" y="316"/>
              </a:cxn>
              <a:cxn ang="0">
                <a:pos x="242" y="331"/>
              </a:cxn>
              <a:cxn ang="0">
                <a:pos x="209" y="342"/>
              </a:cxn>
              <a:cxn ang="0">
                <a:pos x="175" y="345"/>
              </a:cxn>
              <a:cxn ang="0">
                <a:pos x="140" y="342"/>
              </a:cxn>
              <a:cxn ang="0">
                <a:pos x="109" y="331"/>
              </a:cxn>
              <a:cxn ang="0">
                <a:pos x="77" y="316"/>
              </a:cxn>
              <a:cxn ang="0">
                <a:pos x="51" y="294"/>
              </a:cxn>
              <a:cxn ang="0">
                <a:pos x="29" y="269"/>
              </a:cxn>
              <a:cxn ang="0">
                <a:pos x="14" y="237"/>
              </a:cxn>
              <a:cxn ang="0">
                <a:pos x="3" y="206"/>
              </a:cxn>
              <a:cxn ang="0">
                <a:pos x="0" y="172"/>
              </a:cxn>
            </a:cxnLst>
            <a:rect l="0" t="0" r="r" b="b"/>
            <a:pathLst>
              <a:path w="349" h="345">
                <a:moveTo>
                  <a:pt x="0" y="172"/>
                </a:moveTo>
                <a:lnTo>
                  <a:pt x="3" y="139"/>
                </a:lnTo>
                <a:lnTo>
                  <a:pt x="14" y="106"/>
                </a:lnTo>
                <a:lnTo>
                  <a:pt x="29" y="76"/>
                </a:lnTo>
                <a:lnTo>
                  <a:pt x="51" y="49"/>
                </a:lnTo>
                <a:lnTo>
                  <a:pt x="77" y="29"/>
                </a:lnTo>
                <a:lnTo>
                  <a:pt x="109" y="12"/>
                </a:lnTo>
                <a:lnTo>
                  <a:pt x="140" y="1"/>
                </a:lnTo>
                <a:lnTo>
                  <a:pt x="175" y="0"/>
                </a:lnTo>
                <a:lnTo>
                  <a:pt x="209" y="1"/>
                </a:lnTo>
                <a:lnTo>
                  <a:pt x="242" y="12"/>
                </a:lnTo>
                <a:lnTo>
                  <a:pt x="272" y="29"/>
                </a:lnTo>
                <a:lnTo>
                  <a:pt x="299" y="49"/>
                </a:lnTo>
                <a:lnTo>
                  <a:pt x="320" y="76"/>
                </a:lnTo>
                <a:lnTo>
                  <a:pt x="336" y="106"/>
                </a:lnTo>
                <a:lnTo>
                  <a:pt x="347" y="139"/>
                </a:lnTo>
                <a:lnTo>
                  <a:pt x="349" y="172"/>
                </a:lnTo>
                <a:lnTo>
                  <a:pt x="347" y="206"/>
                </a:lnTo>
                <a:lnTo>
                  <a:pt x="336" y="237"/>
                </a:lnTo>
                <a:lnTo>
                  <a:pt x="320" y="269"/>
                </a:lnTo>
                <a:lnTo>
                  <a:pt x="299" y="294"/>
                </a:lnTo>
                <a:lnTo>
                  <a:pt x="272" y="316"/>
                </a:lnTo>
                <a:lnTo>
                  <a:pt x="242" y="331"/>
                </a:lnTo>
                <a:lnTo>
                  <a:pt x="209" y="342"/>
                </a:lnTo>
                <a:lnTo>
                  <a:pt x="175" y="345"/>
                </a:lnTo>
                <a:lnTo>
                  <a:pt x="140" y="342"/>
                </a:lnTo>
                <a:lnTo>
                  <a:pt x="109" y="331"/>
                </a:lnTo>
                <a:lnTo>
                  <a:pt x="77" y="316"/>
                </a:lnTo>
                <a:lnTo>
                  <a:pt x="51" y="294"/>
                </a:lnTo>
                <a:lnTo>
                  <a:pt x="29" y="269"/>
                </a:lnTo>
                <a:lnTo>
                  <a:pt x="14" y="237"/>
                </a:lnTo>
                <a:lnTo>
                  <a:pt x="3" y="206"/>
                </a:lnTo>
                <a:lnTo>
                  <a:pt x="0" y="172"/>
                </a:lnTo>
                <a:close/>
              </a:path>
            </a:pathLst>
          </a:custGeom>
          <a:solidFill>
            <a:srgbClr val="E6E6E6"/>
          </a:solidFill>
          <a:ln w="3175">
            <a:solidFill>
              <a:srgbClr val="000000"/>
            </a:solidFill>
            <a:prstDash val="solid"/>
            <a:round/>
            <a:headEnd/>
            <a:tailEnd/>
          </a:ln>
        </p:spPr>
        <p:txBody>
          <a:bodyPr/>
          <a:lstStyle/>
          <a:p>
            <a:endParaRPr lang="zh-CN" altLang="en-US">
              <a:latin typeface="+mn-ea"/>
              <a:ea typeface="+mn-ea"/>
            </a:endParaRPr>
          </a:p>
        </p:txBody>
      </p:sp>
      <p:sp>
        <p:nvSpPr>
          <p:cNvPr id="14" name="Rectangle 15"/>
          <p:cNvSpPr>
            <a:spLocks noChangeArrowheads="1"/>
          </p:cNvSpPr>
          <p:nvPr/>
        </p:nvSpPr>
        <p:spPr bwMode="auto">
          <a:xfrm>
            <a:off x="6420037" y="2276872"/>
            <a:ext cx="718145" cy="215444"/>
          </a:xfrm>
          <a:prstGeom prst="rect">
            <a:avLst/>
          </a:prstGeom>
          <a:noFill/>
          <a:ln w="9525">
            <a:noFill/>
            <a:miter lim="800000"/>
            <a:headEnd/>
            <a:tailEnd/>
          </a:ln>
        </p:spPr>
        <p:txBody>
          <a:bodyPr wrap="none" lIns="0" tIns="0" rIns="0" bIns="0">
            <a:spAutoFit/>
          </a:bodyPr>
          <a:lstStyle/>
          <a:p>
            <a:pPr defTabSz="801688" fontAlgn="base"/>
            <a:r>
              <a:rPr lang="zh-CN" altLang="en-US" sz="1400" dirty="0">
                <a:solidFill>
                  <a:srgbClr val="000000"/>
                </a:solidFill>
                <a:latin typeface="+mn-ea"/>
                <a:ea typeface="+mn-ea"/>
              </a:rPr>
              <a:t>出队调度</a:t>
            </a:r>
            <a:endParaRPr lang="zh-CN" altLang="en-US" sz="1400" dirty="0">
              <a:solidFill>
                <a:schemeClr val="bg1"/>
              </a:solidFill>
              <a:latin typeface="+mn-ea"/>
              <a:ea typeface="+mn-ea"/>
            </a:endParaRPr>
          </a:p>
        </p:txBody>
      </p:sp>
      <p:sp>
        <p:nvSpPr>
          <p:cNvPr id="15" name="Freeform 16"/>
          <p:cNvSpPr>
            <a:spLocks/>
          </p:cNvSpPr>
          <p:nvPr/>
        </p:nvSpPr>
        <p:spPr bwMode="auto">
          <a:xfrm>
            <a:off x="6884989" y="2637518"/>
            <a:ext cx="174625" cy="96837"/>
          </a:xfrm>
          <a:custGeom>
            <a:avLst/>
            <a:gdLst/>
            <a:ahLst/>
            <a:cxnLst>
              <a:cxn ang="0">
                <a:pos x="220" y="61"/>
              </a:cxn>
              <a:cxn ang="0">
                <a:pos x="158" y="0"/>
              </a:cxn>
              <a:cxn ang="0">
                <a:pos x="158" y="40"/>
              </a:cxn>
              <a:cxn ang="0">
                <a:pos x="0" y="40"/>
              </a:cxn>
              <a:cxn ang="0">
                <a:pos x="0" y="83"/>
              </a:cxn>
              <a:cxn ang="0">
                <a:pos x="158" y="83"/>
              </a:cxn>
              <a:cxn ang="0">
                <a:pos x="158" y="123"/>
              </a:cxn>
              <a:cxn ang="0">
                <a:pos x="220" y="61"/>
              </a:cxn>
            </a:cxnLst>
            <a:rect l="0" t="0" r="r" b="b"/>
            <a:pathLst>
              <a:path w="220" h="123">
                <a:moveTo>
                  <a:pt x="220" y="61"/>
                </a:moveTo>
                <a:lnTo>
                  <a:pt x="158" y="0"/>
                </a:lnTo>
                <a:lnTo>
                  <a:pt x="158" y="40"/>
                </a:lnTo>
                <a:lnTo>
                  <a:pt x="0" y="40"/>
                </a:lnTo>
                <a:lnTo>
                  <a:pt x="0" y="83"/>
                </a:lnTo>
                <a:lnTo>
                  <a:pt x="158" y="83"/>
                </a:lnTo>
                <a:lnTo>
                  <a:pt x="158" y="123"/>
                </a:lnTo>
                <a:lnTo>
                  <a:pt x="220" y="61"/>
                </a:lnTo>
                <a:close/>
              </a:path>
            </a:pathLst>
          </a:custGeom>
          <a:solidFill>
            <a:srgbClr val="E6E6E6"/>
          </a:solidFill>
          <a:ln w="3175">
            <a:solidFill>
              <a:srgbClr val="000000"/>
            </a:solidFill>
            <a:prstDash val="solid"/>
            <a:round/>
            <a:headEnd/>
            <a:tailEnd/>
          </a:ln>
        </p:spPr>
        <p:txBody>
          <a:bodyPr/>
          <a:lstStyle/>
          <a:p>
            <a:endParaRPr lang="zh-CN" altLang="en-US">
              <a:latin typeface="+mn-ea"/>
              <a:ea typeface="+mn-ea"/>
            </a:endParaRPr>
          </a:p>
        </p:txBody>
      </p:sp>
      <p:sp>
        <p:nvSpPr>
          <p:cNvPr id="16" name="Rectangle 17"/>
          <p:cNvSpPr>
            <a:spLocks noChangeArrowheads="1"/>
          </p:cNvSpPr>
          <p:nvPr/>
        </p:nvSpPr>
        <p:spPr bwMode="auto">
          <a:xfrm>
            <a:off x="3503614" y="3018517"/>
            <a:ext cx="103187" cy="171450"/>
          </a:xfrm>
          <a:prstGeom prst="rect">
            <a:avLst/>
          </a:prstGeom>
          <a:solidFill>
            <a:srgbClr val="FF0000"/>
          </a:solidFill>
          <a:ln w="3175">
            <a:solidFill>
              <a:srgbClr val="000000"/>
            </a:solidFill>
            <a:miter lim="800000"/>
            <a:headEnd/>
            <a:tailEnd/>
          </a:ln>
        </p:spPr>
        <p:txBody>
          <a:bodyPr/>
          <a:lstStyle/>
          <a:p>
            <a:endParaRPr lang="zh-CN" altLang="en-US">
              <a:latin typeface="+mn-ea"/>
              <a:ea typeface="+mn-ea"/>
            </a:endParaRPr>
          </a:p>
        </p:txBody>
      </p:sp>
      <p:sp>
        <p:nvSpPr>
          <p:cNvPr id="17" name="Rectangle 18"/>
          <p:cNvSpPr>
            <a:spLocks noChangeArrowheads="1"/>
          </p:cNvSpPr>
          <p:nvPr/>
        </p:nvSpPr>
        <p:spPr bwMode="auto">
          <a:xfrm>
            <a:off x="3676651" y="3018517"/>
            <a:ext cx="225425" cy="171450"/>
          </a:xfrm>
          <a:prstGeom prst="rect">
            <a:avLst/>
          </a:prstGeom>
          <a:solidFill>
            <a:srgbClr val="00FFFF"/>
          </a:solidFill>
          <a:ln w="3175">
            <a:solidFill>
              <a:srgbClr val="000000"/>
            </a:solidFill>
            <a:miter lim="800000"/>
            <a:headEnd/>
            <a:tailEnd/>
          </a:ln>
        </p:spPr>
        <p:txBody>
          <a:bodyPr/>
          <a:lstStyle/>
          <a:p>
            <a:endParaRPr lang="zh-CN" altLang="en-US">
              <a:latin typeface="+mn-ea"/>
              <a:ea typeface="+mn-ea"/>
            </a:endParaRPr>
          </a:p>
        </p:txBody>
      </p:sp>
      <p:sp>
        <p:nvSpPr>
          <p:cNvPr id="18" name="Rectangle 19"/>
          <p:cNvSpPr>
            <a:spLocks noChangeArrowheads="1"/>
          </p:cNvSpPr>
          <p:nvPr/>
        </p:nvSpPr>
        <p:spPr bwMode="auto">
          <a:xfrm>
            <a:off x="3954464" y="3018517"/>
            <a:ext cx="52387" cy="171450"/>
          </a:xfrm>
          <a:prstGeom prst="rect">
            <a:avLst/>
          </a:prstGeom>
          <a:solidFill>
            <a:srgbClr val="FFFF00"/>
          </a:solidFill>
          <a:ln w="3175">
            <a:solidFill>
              <a:srgbClr val="000000"/>
            </a:solidFill>
            <a:miter lim="800000"/>
            <a:headEnd/>
            <a:tailEnd/>
          </a:ln>
        </p:spPr>
        <p:txBody>
          <a:bodyPr/>
          <a:lstStyle/>
          <a:p>
            <a:endParaRPr lang="zh-CN" altLang="en-US">
              <a:latin typeface="+mn-ea"/>
              <a:ea typeface="+mn-ea"/>
            </a:endParaRPr>
          </a:p>
        </p:txBody>
      </p:sp>
      <p:sp>
        <p:nvSpPr>
          <p:cNvPr id="19" name="Freeform 20"/>
          <p:cNvSpPr>
            <a:spLocks/>
          </p:cNvSpPr>
          <p:nvPr/>
        </p:nvSpPr>
        <p:spPr bwMode="auto">
          <a:xfrm>
            <a:off x="4222750" y="2637518"/>
            <a:ext cx="173038" cy="96837"/>
          </a:xfrm>
          <a:custGeom>
            <a:avLst/>
            <a:gdLst/>
            <a:ahLst/>
            <a:cxnLst>
              <a:cxn ang="0">
                <a:pos x="218" y="61"/>
              </a:cxn>
              <a:cxn ang="0">
                <a:pos x="157" y="0"/>
              </a:cxn>
              <a:cxn ang="0">
                <a:pos x="157" y="40"/>
              </a:cxn>
              <a:cxn ang="0">
                <a:pos x="0" y="40"/>
              </a:cxn>
              <a:cxn ang="0">
                <a:pos x="0" y="83"/>
              </a:cxn>
              <a:cxn ang="0">
                <a:pos x="157" y="83"/>
              </a:cxn>
              <a:cxn ang="0">
                <a:pos x="157" y="123"/>
              </a:cxn>
              <a:cxn ang="0">
                <a:pos x="218" y="61"/>
              </a:cxn>
            </a:cxnLst>
            <a:rect l="0" t="0" r="r" b="b"/>
            <a:pathLst>
              <a:path w="218" h="123">
                <a:moveTo>
                  <a:pt x="218" y="61"/>
                </a:moveTo>
                <a:lnTo>
                  <a:pt x="157" y="0"/>
                </a:lnTo>
                <a:lnTo>
                  <a:pt x="157" y="40"/>
                </a:lnTo>
                <a:lnTo>
                  <a:pt x="0" y="40"/>
                </a:lnTo>
                <a:lnTo>
                  <a:pt x="0" y="83"/>
                </a:lnTo>
                <a:lnTo>
                  <a:pt x="157" y="83"/>
                </a:lnTo>
                <a:lnTo>
                  <a:pt x="157" y="123"/>
                </a:lnTo>
                <a:lnTo>
                  <a:pt x="218" y="61"/>
                </a:lnTo>
                <a:close/>
              </a:path>
            </a:pathLst>
          </a:custGeom>
          <a:solidFill>
            <a:srgbClr val="E6E6E6"/>
          </a:solidFill>
          <a:ln w="3175">
            <a:solidFill>
              <a:srgbClr val="000000"/>
            </a:solidFill>
            <a:prstDash val="solid"/>
            <a:round/>
            <a:headEnd/>
            <a:tailEnd/>
          </a:ln>
        </p:spPr>
        <p:txBody>
          <a:bodyPr/>
          <a:lstStyle/>
          <a:p>
            <a:endParaRPr lang="zh-CN" altLang="en-US">
              <a:latin typeface="+mn-ea"/>
              <a:ea typeface="+mn-ea"/>
            </a:endParaRPr>
          </a:p>
        </p:txBody>
      </p:sp>
      <p:sp>
        <p:nvSpPr>
          <p:cNvPr id="20" name="Rectangle 24"/>
          <p:cNvSpPr>
            <a:spLocks noChangeArrowheads="1"/>
          </p:cNvSpPr>
          <p:nvPr/>
        </p:nvSpPr>
        <p:spPr bwMode="auto">
          <a:xfrm>
            <a:off x="5324476" y="2835954"/>
            <a:ext cx="866775" cy="215900"/>
          </a:xfrm>
          <a:prstGeom prst="rect">
            <a:avLst/>
          </a:prstGeom>
          <a:noFill/>
          <a:ln w="3175">
            <a:solidFill>
              <a:srgbClr val="000000"/>
            </a:solidFill>
            <a:miter lim="800000"/>
            <a:headEnd/>
            <a:tailEnd/>
          </a:ln>
        </p:spPr>
        <p:txBody>
          <a:bodyPr/>
          <a:lstStyle/>
          <a:p>
            <a:endParaRPr lang="zh-CN" altLang="en-US">
              <a:latin typeface="+mn-ea"/>
              <a:ea typeface="+mn-ea"/>
            </a:endParaRPr>
          </a:p>
        </p:txBody>
      </p:sp>
      <p:sp>
        <p:nvSpPr>
          <p:cNvPr id="21" name="Rectangle 34"/>
          <p:cNvSpPr>
            <a:spLocks noChangeArrowheads="1"/>
          </p:cNvSpPr>
          <p:nvPr/>
        </p:nvSpPr>
        <p:spPr bwMode="auto">
          <a:xfrm>
            <a:off x="3511550" y="2613704"/>
            <a:ext cx="103188" cy="171450"/>
          </a:xfrm>
          <a:prstGeom prst="rect">
            <a:avLst/>
          </a:prstGeom>
          <a:solidFill>
            <a:srgbClr val="FF0000"/>
          </a:solidFill>
          <a:ln w="3175">
            <a:solidFill>
              <a:srgbClr val="000000"/>
            </a:solidFill>
            <a:miter lim="800000"/>
            <a:headEnd/>
            <a:tailEnd/>
          </a:ln>
        </p:spPr>
        <p:txBody>
          <a:bodyPr/>
          <a:lstStyle/>
          <a:p>
            <a:endParaRPr lang="zh-CN" altLang="en-US">
              <a:latin typeface="+mn-ea"/>
              <a:ea typeface="+mn-ea"/>
            </a:endParaRPr>
          </a:p>
        </p:txBody>
      </p:sp>
      <p:sp>
        <p:nvSpPr>
          <p:cNvPr id="22" name="Rectangle 35"/>
          <p:cNvSpPr>
            <a:spLocks noChangeArrowheads="1"/>
          </p:cNvSpPr>
          <p:nvPr/>
        </p:nvSpPr>
        <p:spPr bwMode="auto">
          <a:xfrm>
            <a:off x="3684589" y="2613704"/>
            <a:ext cx="225425" cy="171450"/>
          </a:xfrm>
          <a:prstGeom prst="rect">
            <a:avLst/>
          </a:prstGeom>
          <a:solidFill>
            <a:srgbClr val="00FFFF"/>
          </a:solidFill>
          <a:ln w="3175">
            <a:solidFill>
              <a:srgbClr val="000000"/>
            </a:solidFill>
            <a:miter lim="800000"/>
            <a:headEnd/>
            <a:tailEnd/>
          </a:ln>
        </p:spPr>
        <p:txBody>
          <a:bodyPr/>
          <a:lstStyle/>
          <a:p>
            <a:endParaRPr lang="zh-CN" altLang="en-US">
              <a:latin typeface="+mn-ea"/>
              <a:ea typeface="+mn-ea"/>
            </a:endParaRPr>
          </a:p>
        </p:txBody>
      </p:sp>
      <p:sp>
        <p:nvSpPr>
          <p:cNvPr id="23" name="Rectangle 36"/>
          <p:cNvSpPr>
            <a:spLocks noChangeArrowheads="1"/>
          </p:cNvSpPr>
          <p:nvPr/>
        </p:nvSpPr>
        <p:spPr bwMode="auto">
          <a:xfrm>
            <a:off x="3962400" y="2613704"/>
            <a:ext cx="52388" cy="171450"/>
          </a:xfrm>
          <a:prstGeom prst="rect">
            <a:avLst/>
          </a:prstGeom>
          <a:solidFill>
            <a:srgbClr val="FFFF00"/>
          </a:solidFill>
          <a:ln w="3175">
            <a:solidFill>
              <a:srgbClr val="000000"/>
            </a:solidFill>
            <a:miter lim="800000"/>
            <a:headEnd/>
            <a:tailEnd/>
          </a:ln>
        </p:spPr>
        <p:txBody>
          <a:bodyPr/>
          <a:lstStyle/>
          <a:p>
            <a:endParaRPr lang="zh-CN" altLang="en-US">
              <a:latin typeface="+mn-ea"/>
              <a:ea typeface="+mn-ea"/>
            </a:endParaRPr>
          </a:p>
        </p:txBody>
      </p:sp>
      <p:sp>
        <p:nvSpPr>
          <p:cNvPr id="24" name="Rectangle 37"/>
          <p:cNvSpPr>
            <a:spLocks noChangeArrowheads="1"/>
          </p:cNvSpPr>
          <p:nvPr/>
        </p:nvSpPr>
        <p:spPr bwMode="auto">
          <a:xfrm>
            <a:off x="3502025" y="2181904"/>
            <a:ext cx="103188" cy="171450"/>
          </a:xfrm>
          <a:prstGeom prst="rect">
            <a:avLst/>
          </a:prstGeom>
          <a:solidFill>
            <a:srgbClr val="FF0000"/>
          </a:solidFill>
          <a:ln w="3175">
            <a:solidFill>
              <a:srgbClr val="000000"/>
            </a:solidFill>
            <a:miter lim="800000"/>
            <a:headEnd/>
            <a:tailEnd/>
          </a:ln>
        </p:spPr>
        <p:txBody>
          <a:bodyPr/>
          <a:lstStyle/>
          <a:p>
            <a:endParaRPr lang="zh-CN" altLang="en-US">
              <a:latin typeface="+mn-ea"/>
              <a:ea typeface="+mn-ea"/>
            </a:endParaRPr>
          </a:p>
        </p:txBody>
      </p:sp>
      <p:sp>
        <p:nvSpPr>
          <p:cNvPr id="25" name="Rectangle 38"/>
          <p:cNvSpPr>
            <a:spLocks noChangeArrowheads="1"/>
          </p:cNvSpPr>
          <p:nvPr/>
        </p:nvSpPr>
        <p:spPr bwMode="auto">
          <a:xfrm>
            <a:off x="3675064" y="2181904"/>
            <a:ext cx="225425" cy="171450"/>
          </a:xfrm>
          <a:prstGeom prst="rect">
            <a:avLst/>
          </a:prstGeom>
          <a:solidFill>
            <a:srgbClr val="00FFFF"/>
          </a:solidFill>
          <a:ln w="3175">
            <a:solidFill>
              <a:srgbClr val="000000"/>
            </a:solidFill>
            <a:miter lim="800000"/>
            <a:headEnd/>
            <a:tailEnd/>
          </a:ln>
        </p:spPr>
        <p:txBody>
          <a:bodyPr/>
          <a:lstStyle/>
          <a:p>
            <a:endParaRPr lang="zh-CN" altLang="en-US">
              <a:latin typeface="+mn-ea"/>
              <a:ea typeface="+mn-ea"/>
            </a:endParaRPr>
          </a:p>
        </p:txBody>
      </p:sp>
      <p:sp>
        <p:nvSpPr>
          <p:cNvPr id="26" name="Rectangle 39"/>
          <p:cNvSpPr>
            <a:spLocks noChangeArrowheads="1"/>
          </p:cNvSpPr>
          <p:nvPr/>
        </p:nvSpPr>
        <p:spPr bwMode="auto">
          <a:xfrm>
            <a:off x="3952875" y="2181904"/>
            <a:ext cx="52388" cy="171450"/>
          </a:xfrm>
          <a:prstGeom prst="rect">
            <a:avLst/>
          </a:prstGeom>
          <a:solidFill>
            <a:srgbClr val="FFFF00"/>
          </a:solidFill>
          <a:ln w="3175">
            <a:solidFill>
              <a:srgbClr val="000000"/>
            </a:solidFill>
            <a:miter lim="800000"/>
            <a:headEnd/>
            <a:tailEnd/>
          </a:ln>
        </p:spPr>
        <p:txBody>
          <a:bodyPr/>
          <a:lstStyle/>
          <a:p>
            <a:endParaRPr lang="zh-CN" altLang="en-US">
              <a:latin typeface="+mn-ea"/>
              <a:ea typeface="+mn-ea"/>
            </a:endParaRPr>
          </a:p>
        </p:txBody>
      </p:sp>
      <p:sp>
        <p:nvSpPr>
          <p:cNvPr id="27" name="AutoShape 40"/>
          <p:cNvSpPr>
            <a:spLocks noChangeArrowheads="1"/>
          </p:cNvSpPr>
          <p:nvPr/>
        </p:nvSpPr>
        <p:spPr bwMode="auto">
          <a:xfrm>
            <a:off x="6238876" y="2418733"/>
            <a:ext cx="317857" cy="464557"/>
          </a:xfrm>
          <a:prstGeom prst="rightArrow">
            <a:avLst>
              <a:gd name="adj1" fmla="val 50000"/>
              <a:gd name="adj2" fmla="val 126112"/>
            </a:avLst>
          </a:prstGeom>
          <a:noFill/>
          <a:ln w="9525" algn="ctr">
            <a:solidFill>
              <a:schemeClr val="tx1"/>
            </a:solidFill>
            <a:miter lim="800000"/>
            <a:headEnd/>
            <a:tailEnd/>
          </a:ln>
          <a:effectLst/>
        </p:spPr>
        <p:txBody>
          <a:bodyPr wrap="none" lIns="79200" tIns="39600" rIns="79200" bIns="39600" anchor="ctr">
            <a:spAutoFit/>
          </a:bodyPr>
          <a:lstStyle/>
          <a:p>
            <a:endParaRPr lang="zh-CN" altLang="en-US">
              <a:latin typeface="+mn-ea"/>
              <a:ea typeface="+mn-ea"/>
            </a:endParaRPr>
          </a:p>
        </p:txBody>
      </p:sp>
      <p:sp>
        <p:nvSpPr>
          <p:cNvPr id="28" name="Rectangle 41"/>
          <p:cNvSpPr>
            <a:spLocks noChangeArrowheads="1"/>
          </p:cNvSpPr>
          <p:nvPr/>
        </p:nvSpPr>
        <p:spPr bwMode="auto">
          <a:xfrm>
            <a:off x="7246938" y="2538842"/>
            <a:ext cx="2089150" cy="233862"/>
          </a:xfrm>
          <a:prstGeom prst="rect">
            <a:avLst/>
          </a:prstGeom>
          <a:noFill/>
          <a:ln w="9525" algn="ctr">
            <a:solidFill>
              <a:schemeClr val="tx1"/>
            </a:solidFill>
            <a:miter lim="800000"/>
            <a:headEnd/>
            <a:tailEnd/>
          </a:ln>
          <a:effectLst/>
        </p:spPr>
        <p:txBody>
          <a:bodyPr lIns="79200" tIns="39600" rIns="79200" bIns="39600" anchor="ctr">
            <a:spAutoFit/>
          </a:bodyPr>
          <a:lstStyle/>
          <a:p>
            <a:endParaRPr lang="zh-CN" altLang="en-US">
              <a:latin typeface="+mn-ea"/>
              <a:ea typeface="+mn-ea"/>
            </a:endParaRPr>
          </a:p>
        </p:txBody>
      </p:sp>
      <p:sp>
        <p:nvSpPr>
          <p:cNvPr id="31" name="Rectangle 18"/>
          <p:cNvSpPr>
            <a:spLocks noChangeArrowheads="1"/>
          </p:cNvSpPr>
          <p:nvPr/>
        </p:nvSpPr>
        <p:spPr bwMode="auto">
          <a:xfrm>
            <a:off x="5447928" y="3916100"/>
            <a:ext cx="88900" cy="200025"/>
          </a:xfrm>
          <a:prstGeom prst="rect">
            <a:avLst/>
          </a:prstGeom>
          <a:solidFill>
            <a:srgbClr val="FF0000"/>
          </a:solidFill>
          <a:ln w="3175">
            <a:solidFill>
              <a:srgbClr val="000000"/>
            </a:solidFill>
            <a:miter lim="800000"/>
            <a:headEnd/>
            <a:tailEnd/>
          </a:ln>
        </p:spPr>
        <p:txBody>
          <a:bodyPr/>
          <a:lstStyle/>
          <a:p>
            <a:endParaRPr lang="zh-CN" altLang="en-US">
              <a:latin typeface="+mn-ea"/>
              <a:ea typeface="+mn-ea"/>
            </a:endParaRPr>
          </a:p>
        </p:txBody>
      </p:sp>
      <p:sp>
        <p:nvSpPr>
          <p:cNvPr id="32" name="Rectangle 19"/>
          <p:cNvSpPr>
            <a:spLocks noChangeArrowheads="1"/>
          </p:cNvSpPr>
          <p:nvPr/>
        </p:nvSpPr>
        <p:spPr bwMode="auto">
          <a:xfrm>
            <a:off x="5706543" y="3933636"/>
            <a:ext cx="359073" cy="215444"/>
          </a:xfrm>
          <a:prstGeom prst="rect">
            <a:avLst/>
          </a:prstGeom>
          <a:noFill/>
          <a:ln w="9525">
            <a:noFill/>
            <a:miter lim="800000"/>
            <a:headEnd/>
            <a:tailEnd/>
          </a:ln>
        </p:spPr>
        <p:txBody>
          <a:bodyPr wrap="none" lIns="0" tIns="0" rIns="0" bIns="0">
            <a:spAutoFit/>
          </a:bodyPr>
          <a:lstStyle/>
          <a:p>
            <a:pPr algn="ctr" fontAlgn="base"/>
            <a:r>
              <a:rPr lang="zh-CN" altLang="en-US" sz="1400" dirty="0">
                <a:solidFill>
                  <a:srgbClr val="000000"/>
                </a:solidFill>
                <a:latin typeface="+mn-ea"/>
                <a:ea typeface="+mn-ea"/>
              </a:rPr>
              <a:t>紧急</a:t>
            </a:r>
            <a:endParaRPr lang="zh-CN" altLang="en-US" sz="1400" dirty="0">
              <a:latin typeface="+mn-ea"/>
              <a:ea typeface="+mn-ea"/>
            </a:endParaRPr>
          </a:p>
        </p:txBody>
      </p:sp>
      <p:sp>
        <p:nvSpPr>
          <p:cNvPr id="33" name="Rectangle 19"/>
          <p:cNvSpPr>
            <a:spLocks noChangeArrowheads="1"/>
          </p:cNvSpPr>
          <p:nvPr/>
        </p:nvSpPr>
        <p:spPr bwMode="auto">
          <a:xfrm>
            <a:off x="5673899" y="4221668"/>
            <a:ext cx="538610" cy="215444"/>
          </a:xfrm>
          <a:prstGeom prst="rect">
            <a:avLst/>
          </a:prstGeom>
          <a:noFill/>
          <a:ln w="9525">
            <a:noFill/>
            <a:miter lim="800000"/>
            <a:headEnd/>
            <a:tailEnd/>
          </a:ln>
        </p:spPr>
        <p:txBody>
          <a:bodyPr wrap="none" lIns="0" tIns="0" rIns="0" bIns="0">
            <a:spAutoFit/>
          </a:bodyPr>
          <a:lstStyle/>
          <a:p>
            <a:pPr algn="ctr" fontAlgn="base"/>
            <a:r>
              <a:rPr lang="zh-CN" altLang="en-US" sz="1400" dirty="0">
                <a:solidFill>
                  <a:srgbClr val="000000"/>
                </a:solidFill>
                <a:latin typeface="+mn-ea"/>
                <a:ea typeface="+mn-ea"/>
              </a:rPr>
              <a:t>次紧急</a:t>
            </a:r>
            <a:endParaRPr lang="zh-CN" altLang="en-US" sz="1400" dirty="0">
              <a:latin typeface="+mn-ea"/>
              <a:ea typeface="+mn-ea"/>
            </a:endParaRPr>
          </a:p>
        </p:txBody>
      </p:sp>
      <p:sp>
        <p:nvSpPr>
          <p:cNvPr id="34" name="Rectangle 19"/>
          <p:cNvSpPr>
            <a:spLocks noChangeArrowheads="1"/>
          </p:cNvSpPr>
          <p:nvPr/>
        </p:nvSpPr>
        <p:spPr bwMode="auto">
          <a:xfrm>
            <a:off x="5673900" y="4509700"/>
            <a:ext cx="538609" cy="215444"/>
          </a:xfrm>
          <a:prstGeom prst="rect">
            <a:avLst/>
          </a:prstGeom>
          <a:noFill/>
          <a:ln w="9525">
            <a:noFill/>
            <a:miter lim="800000"/>
            <a:headEnd/>
            <a:tailEnd/>
          </a:ln>
        </p:spPr>
        <p:txBody>
          <a:bodyPr wrap="none" lIns="0" tIns="0" rIns="0" bIns="0">
            <a:spAutoFit/>
          </a:bodyPr>
          <a:lstStyle/>
          <a:p>
            <a:pPr algn="ctr" fontAlgn="base"/>
            <a:r>
              <a:rPr lang="zh-CN" altLang="en-US" sz="1400" dirty="0">
                <a:solidFill>
                  <a:srgbClr val="000000"/>
                </a:solidFill>
                <a:latin typeface="+mn-ea"/>
                <a:ea typeface="+mn-ea"/>
              </a:rPr>
              <a:t>非紧急</a:t>
            </a:r>
            <a:endParaRPr lang="zh-CN" altLang="en-US" sz="1400" dirty="0">
              <a:latin typeface="+mn-ea"/>
              <a:ea typeface="+mn-ea"/>
            </a:endParaRPr>
          </a:p>
        </p:txBody>
      </p:sp>
      <p:sp>
        <p:nvSpPr>
          <p:cNvPr id="35" name="Rectangle 13"/>
          <p:cNvSpPr>
            <a:spLocks noChangeArrowheads="1"/>
          </p:cNvSpPr>
          <p:nvPr/>
        </p:nvSpPr>
        <p:spPr bwMode="auto">
          <a:xfrm>
            <a:off x="5373300" y="2835979"/>
            <a:ext cx="644087" cy="215444"/>
          </a:xfrm>
          <a:prstGeom prst="rect">
            <a:avLst/>
          </a:prstGeom>
          <a:noFill/>
          <a:ln w="9525">
            <a:noFill/>
            <a:miter lim="800000"/>
            <a:headEnd/>
            <a:tailEnd/>
          </a:ln>
        </p:spPr>
        <p:txBody>
          <a:bodyPr wrap="none" lIns="0" tIns="0" rIns="0" bIns="0">
            <a:spAutoFit/>
          </a:bodyPr>
          <a:lstStyle/>
          <a:p>
            <a:pPr defTabSz="801688" fontAlgn="base"/>
            <a:r>
              <a:rPr lang="en-US" altLang="zh-CN" sz="1400" dirty="0">
                <a:solidFill>
                  <a:srgbClr val="000000"/>
                </a:solidFill>
                <a:latin typeface="+mn-ea"/>
                <a:ea typeface="+mn-ea"/>
              </a:rPr>
              <a:t>Normal</a:t>
            </a:r>
            <a:endParaRPr lang="en-US" altLang="zh-CN" sz="1400" dirty="0">
              <a:solidFill>
                <a:schemeClr val="bg1"/>
              </a:solidFill>
              <a:latin typeface="+mn-ea"/>
              <a:ea typeface="+mn-ea"/>
            </a:endParaRPr>
          </a:p>
        </p:txBody>
      </p:sp>
      <p:sp>
        <p:nvSpPr>
          <p:cNvPr id="36" name="Rectangle 13"/>
          <p:cNvSpPr>
            <a:spLocks noChangeArrowheads="1"/>
          </p:cNvSpPr>
          <p:nvPr/>
        </p:nvSpPr>
        <p:spPr bwMode="auto">
          <a:xfrm>
            <a:off x="5341368" y="2475939"/>
            <a:ext cx="604333" cy="215444"/>
          </a:xfrm>
          <a:prstGeom prst="rect">
            <a:avLst/>
          </a:prstGeom>
          <a:noFill/>
          <a:ln w="9525">
            <a:noFill/>
            <a:miter lim="800000"/>
            <a:headEnd/>
            <a:tailEnd/>
          </a:ln>
        </p:spPr>
        <p:txBody>
          <a:bodyPr wrap="none" lIns="0" tIns="0" rIns="0" bIns="0">
            <a:spAutoFit/>
          </a:bodyPr>
          <a:lstStyle/>
          <a:p>
            <a:pPr defTabSz="801688" fontAlgn="base"/>
            <a:r>
              <a:rPr lang="en-US" altLang="zh-CN" sz="1400" dirty="0">
                <a:solidFill>
                  <a:srgbClr val="000000"/>
                </a:solidFill>
                <a:latin typeface="+mn-ea"/>
                <a:ea typeface="+mn-ea"/>
              </a:rPr>
              <a:t>Middle</a:t>
            </a:r>
            <a:endParaRPr lang="en-US" altLang="zh-CN" sz="1400" dirty="0">
              <a:solidFill>
                <a:schemeClr val="bg1"/>
              </a:solidFill>
              <a:latin typeface="+mn-ea"/>
              <a:ea typeface="+mn-ea"/>
            </a:endParaRPr>
          </a:p>
        </p:txBody>
      </p:sp>
      <p:sp>
        <p:nvSpPr>
          <p:cNvPr id="37" name="Rectangle 13"/>
          <p:cNvSpPr>
            <a:spLocks noChangeArrowheads="1"/>
          </p:cNvSpPr>
          <p:nvPr/>
        </p:nvSpPr>
        <p:spPr bwMode="auto">
          <a:xfrm>
            <a:off x="5447928" y="2115899"/>
            <a:ext cx="311817" cy="215444"/>
          </a:xfrm>
          <a:prstGeom prst="rect">
            <a:avLst/>
          </a:prstGeom>
          <a:noFill/>
          <a:ln w="9525">
            <a:noFill/>
            <a:miter lim="800000"/>
            <a:headEnd/>
            <a:tailEnd/>
          </a:ln>
        </p:spPr>
        <p:txBody>
          <a:bodyPr wrap="none" lIns="0" tIns="0" rIns="0" bIns="0">
            <a:spAutoFit/>
          </a:bodyPr>
          <a:lstStyle/>
          <a:p>
            <a:pPr defTabSz="801688" fontAlgn="base"/>
            <a:r>
              <a:rPr lang="en-US" altLang="zh-CN" sz="1400" dirty="0">
                <a:solidFill>
                  <a:srgbClr val="000000"/>
                </a:solidFill>
                <a:latin typeface="+mn-ea"/>
                <a:ea typeface="+mn-ea"/>
              </a:rPr>
              <a:t>Top</a:t>
            </a:r>
            <a:endParaRPr lang="en-US" altLang="zh-CN" sz="1400" dirty="0">
              <a:solidFill>
                <a:schemeClr val="bg1"/>
              </a:solidFill>
              <a:latin typeface="+mn-ea"/>
              <a:ea typeface="+mn-ea"/>
            </a:endParaRPr>
          </a:p>
        </p:txBody>
      </p:sp>
      <p:sp>
        <p:nvSpPr>
          <p:cNvPr id="39" name="Rectangle 35"/>
          <p:cNvSpPr>
            <a:spLocks noChangeArrowheads="1"/>
          </p:cNvSpPr>
          <p:nvPr/>
        </p:nvSpPr>
        <p:spPr bwMode="auto">
          <a:xfrm>
            <a:off x="5379665" y="4243665"/>
            <a:ext cx="225425" cy="171450"/>
          </a:xfrm>
          <a:prstGeom prst="rect">
            <a:avLst/>
          </a:prstGeom>
          <a:solidFill>
            <a:srgbClr val="00FFFF"/>
          </a:solidFill>
          <a:ln w="3175">
            <a:solidFill>
              <a:srgbClr val="000000"/>
            </a:solidFill>
            <a:miter lim="800000"/>
            <a:headEnd/>
            <a:tailEnd/>
          </a:ln>
        </p:spPr>
        <p:txBody>
          <a:bodyPr/>
          <a:lstStyle/>
          <a:p>
            <a:endParaRPr lang="zh-CN" altLang="en-US">
              <a:latin typeface="+mn-ea"/>
              <a:ea typeface="+mn-ea"/>
            </a:endParaRPr>
          </a:p>
        </p:txBody>
      </p:sp>
      <p:sp>
        <p:nvSpPr>
          <p:cNvPr id="40" name="Rectangle 19"/>
          <p:cNvSpPr>
            <a:spLocks noChangeArrowheads="1"/>
          </p:cNvSpPr>
          <p:nvPr/>
        </p:nvSpPr>
        <p:spPr bwMode="auto">
          <a:xfrm>
            <a:off x="5447928" y="4576414"/>
            <a:ext cx="52387" cy="171450"/>
          </a:xfrm>
          <a:prstGeom prst="rect">
            <a:avLst/>
          </a:prstGeom>
          <a:solidFill>
            <a:srgbClr val="FFFF00"/>
          </a:solidFill>
          <a:ln w="3175">
            <a:solidFill>
              <a:srgbClr val="000000"/>
            </a:solidFill>
            <a:miter lim="800000"/>
            <a:headEnd/>
            <a:tailEnd/>
          </a:ln>
        </p:spPr>
        <p:txBody>
          <a:bodyPr/>
          <a:lstStyle/>
          <a:p>
            <a:endParaRPr lang="zh-CN" altLang="en-US">
              <a:latin typeface="+mn-ea"/>
              <a:ea typeface="+mn-ea"/>
            </a:endParaRPr>
          </a:p>
        </p:txBody>
      </p:sp>
    </p:spTree>
    <p:extLst>
      <p:ext uri="{BB962C8B-B14F-4D97-AF65-F5344CB8AC3E}">
        <p14:creationId xmlns:p14="http://schemas.microsoft.com/office/powerpoint/2010/main" val="250412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77778E-6 -0.00139 C 0.01424 0.02569 0.02865 0.053 0.0441 0.06319 C 0.05955 0.07338 0.07778 0.04629 0.09254 0.06018 C 0.10729 0.07407 0.10782 0.13148 0.13229 0.14629 C 0.15677 0.16111 0.22188 0.14861 0.23976 0.14907 " pathEditMode="relative" rAng="0" ptsTypes="AAAAA">
                                      <p:cBhvr>
                                        <p:cTn id="6" dur="1000" fill="hold"/>
                                        <p:tgtEl>
                                          <p:spTgt spid="26"/>
                                        </p:tgtEl>
                                        <p:attrNameLst>
                                          <p:attrName>ppt_x</p:attrName>
                                          <p:attrName>ppt_y</p:attrName>
                                        </p:attrNameLst>
                                      </p:cBhvr>
                                      <p:rCtr x="11979" y="7731"/>
                                    </p:animMotion>
                                  </p:childTnLst>
                                </p:cTn>
                              </p:par>
                            </p:childTnLst>
                          </p:cTn>
                        </p:par>
                        <p:par>
                          <p:cTn id="7" fill="hold">
                            <p:stCondLst>
                              <p:cond delay="1000"/>
                            </p:stCondLst>
                            <p:childTnLst>
                              <p:par>
                                <p:cTn id="8" presetID="0" presetClass="path" presetSubtype="0" accel="50000" decel="50000" fill="hold" grpId="0" nodeType="afterEffect">
                                  <p:stCondLst>
                                    <p:cond delay="0"/>
                                  </p:stCondLst>
                                  <p:childTnLst>
                                    <p:animMotion origin="layout" path="M 0.00208 0.00138 C 0.02083 0.02847 0.03958 0.05578 0.05694 0.06597 C 0.07431 0.07615 0.0901 0.06643 0.10642 0.06319 C 0.12274 0.05995 0.13056 0.04976 0.15486 0.04722 C 0.17917 0.04467 0.2158 0.04583 0.2526 0.04722 " pathEditMode="relative" rAng="0" ptsTypes="AAAAA">
                                      <p:cBhvr>
                                        <p:cTn id="9" dur="1000" fill="hold"/>
                                        <p:tgtEl>
                                          <p:spTgt spid="25"/>
                                        </p:tgtEl>
                                        <p:attrNameLst>
                                          <p:attrName>ppt_x</p:attrName>
                                          <p:attrName>ppt_y</p:attrName>
                                        </p:attrNameLst>
                                      </p:cBhvr>
                                      <p:rCtr x="12517" y="3449"/>
                                    </p:animMotion>
                                  </p:childTnLst>
                                </p:cTn>
                              </p:par>
                            </p:childTnLst>
                          </p:cTn>
                        </p:par>
                        <p:par>
                          <p:cTn id="10" fill="hold">
                            <p:stCondLst>
                              <p:cond delay="2000"/>
                            </p:stCondLst>
                            <p:childTnLst>
                              <p:par>
                                <p:cTn id="11" presetID="0" presetClass="path" presetSubtype="0" accel="50000" decel="50000" fill="hold" grpId="0" nodeType="afterEffect">
                                  <p:stCondLst>
                                    <p:cond delay="0"/>
                                  </p:stCondLst>
                                  <p:childTnLst>
                                    <p:animMotion origin="layout" path="M 0.00244 -0.00186 C 0.03421 0.02731 0.06615 0.05671 0.08837 0.06689 C 0.1106 0.07708 0.11737 0.07199 0.13577 0.05972 C 0.15417 0.04745 0.18282 0.00416 0.19914 -0.00625 C 0.21546 -0.01667 0.21962 -0.00348 0.23351 -0.00325 C 0.2474 -0.00301 0.26511 -0.00394 0.28299 -0.00463 " pathEditMode="relative" rAng="0" ptsTypes="AAAAAA">
                                      <p:cBhvr>
                                        <p:cTn id="12" dur="1000" fill="hold"/>
                                        <p:tgtEl>
                                          <p:spTgt spid="24"/>
                                        </p:tgtEl>
                                        <p:attrNameLst>
                                          <p:attrName>ppt_x</p:attrName>
                                          <p:attrName>ppt_y</p:attrName>
                                        </p:attrNameLst>
                                      </p:cBhvr>
                                      <p:rCtr x="14028" y="3264"/>
                                    </p:animMotion>
                                  </p:childTnLst>
                                </p:cTn>
                              </p:par>
                            </p:childTnLst>
                          </p:cTn>
                        </p:par>
                        <p:par>
                          <p:cTn id="13" fill="hold">
                            <p:stCondLst>
                              <p:cond delay="3000"/>
                            </p:stCondLst>
                            <p:childTnLst>
                              <p:par>
                                <p:cTn id="14" presetID="0" presetClass="path" presetSubtype="0" accel="50000" decel="50000" fill="hold" grpId="0" nodeType="afterEffect">
                                  <p:stCondLst>
                                    <p:cond delay="0"/>
                                  </p:stCondLst>
                                  <p:childTnLst>
                                    <p:animMotion origin="layout" path="M 0.00938 1.48148E-6 C 0.02292 0.00069 0.03646 0.00162 0.05139 0.00139 C 0.06632 0.00116 0.08369 -0.01528 0.09862 -0.00139 C 0.11355 0.0125 0.12813 0.07014 0.14063 0.08449 C 0.15313 0.09884 0.15834 0.08426 0.17396 0.08449 C 0.18959 0.08472 0.21181 0.08542 0.23421 0.08611 " pathEditMode="relative" rAng="0" ptsTypes="AAAAAA">
                                      <p:cBhvr>
                                        <p:cTn id="15" dur="1000" fill="hold"/>
                                        <p:tgtEl>
                                          <p:spTgt spid="23"/>
                                        </p:tgtEl>
                                        <p:attrNameLst>
                                          <p:attrName>ppt_x</p:attrName>
                                          <p:attrName>ppt_y</p:attrName>
                                        </p:attrNameLst>
                                      </p:cBhvr>
                                      <p:rCtr x="11233" y="4167"/>
                                    </p:animMotion>
                                  </p:childTnLst>
                                </p:cTn>
                              </p:par>
                            </p:childTnLst>
                          </p:cTn>
                        </p:par>
                        <p:par>
                          <p:cTn id="16" fill="hold">
                            <p:stCondLst>
                              <p:cond delay="4000"/>
                            </p:stCondLst>
                            <p:childTnLst>
                              <p:par>
                                <p:cTn id="17" presetID="0" presetClass="path" presetSubtype="0" accel="50000" decel="50000" fill="hold" grpId="0" nodeType="afterEffect">
                                  <p:stCondLst>
                                    <p:cond delay="0"/>
                                  </p:stCondLst>
                                  <p:childTnLst>
                                    <p:animMotion origin="layout" path="M 0.00104 1.48148E-6 C 0.0191 0.00139 0.03715 0.00278 0.05382 0.00278 C 0.07049 0.00278 0.08455 0.00324 0.10104 1.48148E-6 C 0.11754 -0.00324 0.13195 -0.01482 0.15278 -0.01736 C 0.17361 -0.01991 0.19965 -0.01783 0.22587 -0.01574 " pathEditMode="relative" rAng="0" ptsTypes="AAAAA">
                                      <p:cBhvr>
                                        <p:cTn id="18" dur="1000" fill="hold"/>
                                        <p:tgtEl>
                                          <p:spTgt spid="22"/>
                                        </p:tgtEl>
                                        <p:attrNameLst>
                                          <p:attrName>ppt_x</p:attrName>
                                          <p:attrName>ppt_y</p:attrName>
                                        </p:attrNameLst>
                                      </p:cBhvr>
                                      <p:rCtr x="11233" y="-810"/>
                                    </p:animMotion>
                                  </p:childTnLst>
                                </p:cTn>
                              </p:par>
                            </p:childTnLst>
                          </p:cTn>
                        </p:par>
                        <p:par>
                          <p:cTn id="19" fill="hold">
                            <p:stCondLst>
                              <p:cond delay="5000"/>
                            </p:stCondLst>
                            <p:childTnLst>
                              <p:par>
                                <p:cTn id="20" presetID="0" presetClass="path" presetSubtype="0" accel="50000" decel="50000" fill="hold" grpId="0" nodeType="afterEffect">
                                  <p:stCondLst>
                                    <p:cond delay="0"/>
                                  </p:stCondLst>
                                  <p:childTnLst>
                                    <p:animMotion origin="layout" path="M -0.00104 0.00139 C 0.02864 0.00208 0.05902 0.00301 0.0809 0.00278 C 0.10295 0.00254 0.11146 0.01227 0.13073 1.48148E-6 C 0.14982 -0.01227 0.18159 -0.05949 0.19652 -0.07037 C 0.21163 -0.08125 0.20868 -0.06621 0.22048 -0.06597 C 0.23229 -0.06574 0.25017 -0.06736 0.26805 -0.06875 " pathEditMode="relative" rAng="0" ptsTypes="AAAAAA">
                                      <p:cBhvr>
                                        <p:cTn id="21" dur="1000" fill="hold"/>
                                        <p:tgtEl>
                                          <p:spTgt spid="21"/>
                                        </p:tgtEl>
                                        <p:attrNameLst>
                                          <p:attrName>ppt_x</p:attrName>
                                          <p:attrName>ppt_y</p:attrName>
                                        </p:attrNameLst>
                                      </p:cBhvr>
                                      <p:rCtr x="13455" y="-3565"/>
                                    </p:animMotion>
                                  </p:childTnLst>
                                </p:cTn>
                              </p:par>
                            </p:childTnLst>
                          </p:cTn>
                        </p:par>
                        <p:par>
                          <p:cTn id="22" fill="hold">
                            <p:stCondLst>
                              <p:cond delay="6000"/>
                            </p:stCondLst>
                            <p:childTnLst>
                              <p:par>
                                <p:cTn id="23" presetID="0" presetClass="path" presetSubtype="0" accel="50000" decel="50000" fill="hold" grpId="0" nodeType="afterEffect">
                                  <p:stCondLst>
                                    <p:cond delay="0"/>
                                  </p:stCondLst>
                                  <p:childTnLst>
                                    <p:animMotion origin="layout" path="M 0.0177 0.00277 C 0.03177 -0.01899 0.04583 -0.04051 0.06076 -0.05024 C 0.07569 -0.05996 0.09184 -0.06968 0.10694 -0.05602 C 0.12205 -0.04236 0.14027 0.01736 0.15104 0.03148 C 0.1618 0.0456 0.15868 0.02916 0.17152 0.02847 C 0.18437 0.02777 0.20642 0.02731 0.22847 0.02708 " pathEditMode="relative" rAng="0" ptsTypes="AAAAAA">
                                      <p:cBhvr>
                                        <p:cTn id="24" dur="1000" fill="hold"/>
                                        <p:tgtEl>
                                          <p:spTgt spid="18"/>
                                        </p:tgtEl>
                                        <p:attrNameLst>
                                          <p:attrName>ppt_x</p:attrName>
                                          <p:attrName>ppt_y</p:attrName>
                                        </p:attrNameLst>
                                      </p:cBhvr>
                                      <p:rCtr x="10538" y="-1574"/>
                                    </p:animMotion>
                                  </p:childTnLst>
                                </p:cTn>
                              </p:par>
                            </p:childTnLst>
                          </p:cTn>
                        </p:par>
                        <p:par>
                          <p:cTn id="25" fill="hold">
                            <p:stCondLst>
                              <p:cond delay="7000"/>
                            </p:stCondLst>
                            <p:childTnLst>
                              <p:par>
                                <p:cTn id="26" presetID="0" presetClass="path" presetSubtype="0" accel="50000" decel="50000" fill="hold" grpId="0" nodeType="afterEffect">
                                  <p:stCondLst>
                                    <p:cond delay="0"/>
                                  </p:stCondLst>
                                  <p:childTnLst>
                                    <p:animMotion origin="layout" path="M -0.00312 -0.00139 C 0.01545 -0.02524 0.0342 -0.04885 0.05157 -0.0588 C 0.06893 -0.06875 0.08351 -0.05857 0.10087 -0.06158 C 0.11806 -0.06459 0.13889 -0.07547 0.15556 -0.07755 C 0.17257 -0.07963 0.18698 -0.07709 0.20174 -0.07454 " pathEditMode="relative" rAng="0" ptsTypes="AAAAA">
                                      <p:cBhvr>
                                        <p:cTn id="27" dur="1000" fill="hold"/>
                                        <p:tgtEl>
                                          <p:spTgt spid="17"/>
                                        </p:tgtEl>
                                        <p:attrNameLst>
                                          <p:attrName>ppt_x</p:attrName>
                                          <p:attrName>ppt_y</p:attrName>
                                        </p:attrNameLst>
                                      </p:cBhvr>
                                      <p:rCtr x="10243" y="-3866"/>
                                    </p:animMotion>
                                  </p:childTnLst>
                                </p:cTn>
                              </p:par>
                            </p:childTnLst>
                          </p:cTn>
                        </p:par>
                        <p:par>
                          <p:cTn id="28" fill="hold">
                            <p:stCondLst>
                              <p:cond delay="8000"/>
                            </p:stCondLst>
                            <p:childTnLst>
                              <p:par>
                                <p:cTn id="29" presetID="0" presetClass="path" presetSubtype="0" accel="50000" decel="50000" fill="hold" grpId="0" nodeType="afterEffect">
                                  <p:stCondLst>
                                    <p:cond delay="0"/>
                                  </p:stCondLst>
                                  <p:childTnLst>
                                    <p:animMotion origin="layout" path="M 0.00451 -0.00324 C 0.03524 -0.02454 0.06614 -0.04561 0.08837 -0.05486 C 0.11059 -0.06412 0.11962 -0.04676 0.13785 -0.05903 C 0.15608 -0.0713 0.18507 -0.1169 0.19809 -0.12778 C 0.21111 -0.13866 0.20764 -0.125 0.21632 -0.125 C 0.225 -0.125 0.23785 -0.12639 0.25069 -0.12778 " pathEditMode="relative" rAng="0" ptsTypes="AAAAAA">
                                      <p:cBhvr>
                                        <p:cTn id="30" dur="1000" fill="hold"/>
                                        <p:tgtEl>
                                          <p:spTgt spid="16"/>
                                        </p:tgtEl>
                                        <p:attrNameLst>
                                          <p:attrName>ppt_x</p:attrName>
                                          <p:attrName>ppt_y</p:attrName>
                                        </p:attrNameLst>
                                      </p:cBhvr>
                                      <p:rCtr x="12309" y="-6458"/>
                                    </p:animMotion>
                                  </p:childTnLst>
                                </p:cTn>
                              </p:par>
                            </p:childTnLst>
                          </p:cTn>
                        </p:par>
                        <p:par>
                          <p:cTn id="31" fill="hold">
                            <p:stCondLst>
                              <p:cond delay="9000"/>
                            </p:stCondLst>
                            <p:childTnLst>
                              <p:par>
                                <p:cTn id="32" presetID="0" presetClass="path" presetSubtype="0" accel="50000" decel="50000" fill="hold" grpId="1" nodeType="afterEffect">
                                  <p:stCondLst>
                                    <p:cond delay="0"/>
                                  </p:stCondLst>
                                  <p:childTnLst>
                                    <p:animMotion origin="layout" path="M 0.29775 -0.00301 C 0.33889 0.02199 0.38004 0.04699 0.40678 0.05717 C 0.43351 0.06736 0.42153 0.05879 0.45816 0.05856 C 0.49462 0.05833 0.5981 0.05601 0.62605 0.05555 " pathEditMode="relative" rAng="0" ptsTypes="AAAA">
                                      <p:cBhvr>
                                        <p:cTn id="33" dur="1000" fill="hold"/>
                                        <p:tgtEl>
                                          <p:spTgt spid="24"/>
                                        </p:tgtEl>
                                        <p:attrNameLst>
                                          <p:attrName>ppt_x</p:attrName>
                                          <p:attrName>ppt_y</p:attrName>
                                        </p:attrNameLst>
                                      </p:cBhvr>
                                      <p:rCtr x="16406" y="3241"/>
                                    </p:animMotion>
                                  </p:childTnLst>
                                </p:cTn>
                              </p:par>
                            </p:childTnLst>
                          </p:cTn>
                        </p:par>
                        <p:par>
                          <p:cTn id="34" fill="hold">
                            <p:stCondLst>
                              <p:cond delay="10000"/>
                            </p:stCondLst>
                            <p:childTnLst>
                              <p:par>
                                <p:cTn id="35" presetID="0" presetClass="path" presetSubtype="0" accel="50000" decel="50000" fill="hold" grpId="1" nodeType="afterEffect">
                                  <p:stCondLst>
                                    <p:cond delay="0"/>
                                  </p:stCondLst>
                                  <p:childTnLst>
                                    <p:animMotion origin="layout" path="M 0.30295 -0.06458 C 0.34982 -0.0382 0.39687 -0.01158 0.42378 -0.00162 C 0.45052 0.00833 0.43246 -0.00347 0.46441 -0.0044 C 0.49618 -0.00533 0.55573 -0.00648 0.61545 -0.00741 " pathEditMode="relative" rAng="0" ptsTypes="AAAA">
                                      <p:cBhvr>
                                        <p:cTn id="36" dur="1000" fill="hold"/>
                                        <p:tgtEl>
                                          <p:spTgt spid="21"/>
                                        </p:tgtEl>
                                        <p:attrNameLst>
                                          <p:attrName>ppt_x</p:attrName>
                                          <p:attrName>ppt_y</p:attrName>
                                        </p:attrNameLst>
                                      </p:cBhvr>
                                      <p:rCtr x="15625" y="3333"/>
                                    </p:animMotion>
                                  </p:childTnLst>
                                </p:cTn>
                              </p:par>
                            </p:childTnLst>
                          </p:cTn>
                        </p:par>
                        <p:par>
                          <p:cTn id="37" fill="hold">
                            <p:stCondLst>
                              <p:cond delay="11000"/>
                            </p:stCondLst>
                            <p:childTnLst>
                              <p:par>
                                <p:cTn id="38" presetID="0" presetClass="path" presetSubtype="0" accel="50000" decel="50000" fill="hold" grpId="1" nodeType="afterEffect">
                                  <p:stCondLst>
                                    <p:cond delay="0"/>
                                  </p:stCondLst>
                                  <p:childTnLst>
                                    <p:animMotion origin="layout" path="M 0.31528 -0.125 C 0.36875 -0.09792 0.42239 -0.07084 0.44965 -0.06065 C 0.47691 -0.05047 0.4533 -0.0625 0.47882 -0.06343 C 0.50451 -0.06436 0.55417 -0.06551 0.60417 -0.06644 " pathEditMode="relative" rAng="0" ptsTypes="AAAA">
                                      <p:cBhvr>
                                        <p:cTn id="39" dur="1000" fill="hold"/>
                                        <p:tgtEl>
                                          <p:spTgt spid="16"/>
                                        </p:tgtEl>
                                        <p:attrNameLst>
                                          <p:attrName>ppt_x</p:attrName>
                                          <p:attrName>ppt_y</p:attrName>
                                        </p:attrNameLst>
                                      </p:cBhvr>
                                      <p:rCtr x="14444" y="3403"/>
                                    </p:animMotion>
                                  </p:childTnLst>
                                </p:cTn>
                              </p:par>
                            </p:childTnLst>
                          </p:cTn>
                        </p:par>
                        <p:par>
                          <p:cTn id="40" fill="hold">
                            <p:stCondLst>
                              <p:cond delay="12000"/>
                            </p:stCondLst>
                            <p:childTnLst>
                              <p:par>
                                <p:cTn id="41" presetID="0" presetClass="path" presetSubtype="0" accel="50000" decel="50000" fill="hold" grpId="1" nodeType="afterEffect">
                                  <p:stCondLst>
                                    <p:cond delay="0"/>
                                  </p:stCondLst>
                                  <p:childTnLst>
                                    <p:animMotion origin="layout" path="M 0.29427 0.04861 C 0.32986 0.0537 0.36562 0.05902 0.41042 0.06018 C 0.45521 0.06134 0.50903 0.05856 0.56302 0.05578 " pathEditMode="relative" rAng="0" ptsTypes="AAA">
                                      <p:cBhvr>
                                        <p:cTn id="42" dur="1000" fill="hold"/>
                                        <p:tgtEl>
                                          <p:spTgt spid="25"/>
                                        </p:tgtEl>
                                        <p:attrNameLst>
                                          <p:attrName>ppt_x</p:attrName>
                                          <p:attrName>ppt_y</p:attrName>
                                        </p:attrNameLst>
                                      </p:cBhvr>
                                      <p:rCtr x="13438" y="579"/>
                                    </p:animMotion>
                                  </p:childTnLst>
                                </p:cTn>
                              </p:par>
                            </p:childTnLst>
                          </p:cTn>
                        </p:par>
                        <p:par>
                          <p:cTn id="43" fill="hold">
                            <p:stCondLst>
                              <p:cond delay="13000"/>
                            </p:stCondLst>
                            <p:childTnLst>
                              <p:par>
                                <p:cTn id="44" presetID="0" presetClass="path" presetSubtype="0" accel="50000" decel="50000" fill="hold" grpId="1" nodeType="afterEffect">
                                  <p:stCondLst>
                                    <p:cond delay="0"/>
                                  </p:stCondLst>
                                  <p:childTnLst>
                                    <p:animMotion origin="layout" path="M 0.28177 -0.01574 C 0.32656 -0.00996 0.37153 -0.00394 0.41406 -0.00278 C 0.4566 -0.00162 0.49653 -0.00509 0.53663 -0.00857 " pathEditMode="relative" rAng="0" ptsTypes="AAA">
                                      <p:cBhvr>
                                        <p:cTn id="45" dur="1000" fill="hold"/>
                                        <p:tgtEl>
                                          <p:spTgt spid="22"/>
                                        </p:tgtEl>
                                        <p:attrNameLst>
                                          <p:attrName>ppt_x</p:attrName>
                                          <p:attrName>ppt_y</p:attrName>
                                        </p:attrNameLst>
                                      </p:cBhvr>
                                      <p:rCtr x="12743" y="648"/>
                                    </p:animMotion>
                                  </p:childTnLst>
                                </p:cTn>
                              </p:par>
                            </p:childTnLst>
                          </p:cTn>
                        </p:par>
                        <p:par>
                          <p:cTn id="46" fill="hold">
                            <p:stCondLst>
                              <p:cond delay="14000"/>
                            </p:stCondLst>
                            <p:childTnLst>
                              <p:par>
                                <p:cTn id="47" presetID="0" presetClass="path" presetSubtype="0" accel="50000" decel="50000" fill="hold" grpId="1" nodeType="afterEffect">
                                  <p:stCondLst>
                                    <p:cond delay="0"/>
                                  </p:stCondLst>
                                  <p:childTnLst>
                                    <p:animMotion origin="layout" path="M 0.23924 -0.07477 C 0.30018 -0.06899 0.36129 -0.0632 0.40695 -0.06181 C 0.45261 -0.06042 0.48299 -0.0632 0.51337 -0.06598 " pathEditMode="relative" rAng="0" ptsTypes="AAA">
                                      <p:cBhvr>
                                        <p:cTn id="48" dur="1000" fill="hold"/>
                                        <p:tgtEl>
                                          <p:spTgt spid="17"/>
                                        </p:tgtEl>
                                        <p:attrNameLst>
                                          <p:attrName>ppt_x</p:attrName>
                                          <p:attrName>ppt_y</p:attrName>
                                        </p:attrNameLst>
                                      </p:cBhvr>
                                      <p:rCtr x="13698" y="648"/>
                                    </p:animMotion>
                                  </p:childTnLst>
                                </p:cTn>
                              </p:par>
                            </p:childTnLst>
                          </p:cTn>
                        </p:par>
                        <p:par>
                          <p:cTn id="49" fill="hold">
                            <p:stCondLst>
                              <p:cond delay="15000"/>
                            </p:stCondLst>
                            <p:childTnLst>
                              <p:par>
                                <p:cTn id="50" presetID="0" presetClass="path" presetSubtype="0" accel="50000" decel="50000" fill="hold" grpId="1" nodeType="afterEffect">
                                  <p:stCondLst>
                                    <p:cond delay="0"/>
                                  </p:stCondLst>
                                  <p:childTnLst>
                                    <p:animMotion origin="layout" path="M 0.26268 0.15463 C 0.27709 0.11481 0.29184 0.075 0.31268 0.05902 C 0.33316 0.04328 0.35764 0.05972 0.38594 0.05902 C 0.41441 0.05833 0.44861 0.05625 0.48282 0.05463 " pathEditMode="relative" rAng="0" ptsTypes="AAAA">
                                      <p:cBhvr>
                                        <p:cTn id="51" dur="1000" fill="hold"/>
                                        <p:tgtEl>
                                          <p:spTgt spid="26"/>
                                        </p:tgtEl>
                                        <p:attrNameLst>
                                          <p:attrName>ppt_x</p:attrName>
                                          <p:attrName>ppt_y</p:attrName>
                                        </p:attrNameLst>
                                      </p:cBhvr>
                                      <p:rCtr x="11007" y="-5139"/>
                                    </p:animMotion>
                                  </p:childTnLst>
                                </p:cTn>
                              </p:par>
                            </p:childTnLst>
                          </p:cTn>
                        </p:par>
                        <p:par>
                          <p:cTn id="52" fill="hold">
                            <p:stCondLst>
                              <p:cond delay="16000"/>
                            </p:stCondLst>
                            <p:childTnLst>
                              <p:par>
                                <p:cTn id="53" presetID="0" presetClass="path" presetSubtype="0" accel="50000" decel="50000" fill="hold" grpId="1" nodeType="afterEffect">
                                  <p:stCondLst>
                                    <p:cond delay="0"/>
                                  </p:stCondLst>
                                  <p:childTnLst>
                                    <p:animMotion origin="layout" path="M 0.26059 0.08194 C 0.2816 0.04421 0.30278 0.00671 0.325 -0.00833 C 0.34723 -0.02338 0.36858 -0.00833 0.39393 -0.00833 C 0.41928 -0.00833 0.44792 -0.00833 0.47674 -0.00833 " pathEditMode="relative" rAng="0" ptsTypes="AAAA">
                                      <p:cBhvr>
                                        <p:cTn id="54" dur="1000" fill="hold"/>
                                        <p:tgtEl>
                                          <p:spTgt spid="23"/>
                                        </p:tgtEl>
                                        <p:attrNameLst>
                                          <p:attrName>ppt_x</p:attrName>
                                          <p:attrName>ppt_y</p:attrName>
                                        </p:attrNameLst>
                                      </p:cBhvr>
                                      <p:rCtr x="10799" y="-4861"/>
                                    </p:animMotion>
                                  </p:childTnLst>
                                </p:cTn>
                              </p:par>
                            </p:childTnLst>
                          </p:cTn>
                        </p:par>
                        <p:par>
                          <p:cTn id="55" fill="hold">
                            <p:stCondLst>
                              <p:cond delay="17000"/>
                            </p:stCondLst>
                            <p:childTnLst>
                              <p:par>
                                <p:cTn id="56" presetID="0" presetClass="path" presetSubtype="0" accel="50000" decel="50000" fill="hold" grpId="1" nodeType="afterEffect">
                                  <p:stCondLst>
                                    <p:cond delay="0"/>
                                  </p:stCondLst>
                                  <p:childTnLst>
                                    <p:animMotion origin="layout" path="M 0.25208 0.0243 C 0.27777 -0.01505 0.30364 -0.05417 0.32847 -0.06875 C 0.3533 -0.08334 0.37777 -0.0632 0.40156 -0.06297 C 0.42534 -0.06274 0.44843 -0.06505 0.47152 -0.06736 " pathEditMode="relative" rAng="0" ptsTypes="AAAA">
                                      <p:cBhvr>
                                        <p:cTn id="57" dur="1000" fill="hold"/>
                                        <p:tgtEl>
                                          <p:spTgt spid="18"/>
                                        </p:tgtEl>
                                        <p:attrNameLst>
                                          <p:attrName>ppt_x</p:attrName>
                                          <p:attrName>ppt_y</p:attrName>
                                        </p:attrNameLst>
                                      </p:cBhvr>
                                      <p:rCtr x="10972" y="-4931"/>
                                    </p:animMotion>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
                                            <p:txEl>
                                              <p:pRg st="0" end="0"/>
                                            </p:txEl>
                                          </p:spTgt>
                                        </p:tgtEl>
                                        <p:attrNameLst>
                                          <p:attrName>style.visibility</p:attrName>
                                        </p:attrNameLst>
                                      </p:cBhvr>
                                      <p:to>
                                        <p:strVal val="visible"/>
                                      </p:to>
                                    </p:set>
                                    <p:animEffect transition="in" filter="fade">
                                      <p:cBhvr>
                                        <p:cTn id="62" dur="1000"/>
                                        <p:tgtEl>
                                          <p:spTgt spid="4">
                                            <p:txEl>
                                              <p:pRg st="0" end="0"/>
                                            </p:txEl>
                                          </p:spTgt>
                                        </p:tgtEl>
                                      </p:cBhvr>
                                    </p:animEffect>
                                    <p:anim calcmode="lin" valueType="num">
                                      <p:cBhvr>
                                        <p:cTn id="6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fade">
                                      <p:cBhvr>
                                        <p:cTn id="67" dur="1000"/>
                                        <p:tgtEl>
                                          <p:spTgt spid="4">
                                            <p:txEl>
                                              <p:pRg st="1" end="1"/>
                                            </p:txEl>
                                          </p:spTgt>
                                        </p:tgtEl>
                                      </p:cBhvr>
                                    </p:animEffect>
                                    <p:anim calcmode="lin" valueType="num">
                                      <p:cBhvr>
                                        <p:cTn id="6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0" presetClass="path" presetSubtype="0" accel="50000" decel="50000" fill="hold" grpId="0" nodeType="afterEffect">
                                  <p:stCondLst>
                                    <p:cond delay="0"/>
                                  </p:stCondLst>
                                  <p:childTnLst>
                                    <p:animMotion origin="layout" path="M 0.00104 1.48148E-6 C 0.0191 0.00139 0.03715 0.00278 0.05382 0.00278 C 0.07049 0.00278 0.08455 0.00324 0.10104 1.48148E-6 C 0.11754 -0.00324 0.13195 -0.01482 0.15278 -0.01736 C 0.17361 -0.01991 0.19965 -0.01783 0.22587 -0.01574 " pathEditMode="relative" rAng="0" ptsTypes="AAAAA">
                                      <p:cBhvr>
                                        <p:cTn id="72" dur="1000" fill="hold"/>
                                        <p:tgtEl>
                                          <p:spTgt spid="39"/>
                                        </p:tgtEl>
                                        <p:attrNameLst>
                                          <p:attrName>ppt_x</p:attrName>
                                          <p:attrName>ppt_y</p:attrName>
                                        </p:attrNameLst>
                                      </p:cBhvr>
                                      <p:rCtr x="11233" y="-810"/>
                                    </p:animMotion>
                                  </p:childTnLst>
                                </p:cTn>
                              </p:par>
                            </p:childTnLst>
                          </p:cTn>
                        </p:par>
                        <p:par>
                          <p:cTn id="73" fill="hold">
                            <p:stCondLst>
                              <p:cond delay="2000"/>
                            </p:stCondLst>
                            <p:childTnLst>
                              <p:par>
                                <p:cTn id="74" presetID="0" presetClass="path" presetSubtype="0" accel="50000" decel="50000" fill="hold" grpId="1" nodeType="afterEffect">
                                  <p:stCondLst>
                                    <p:cond delay="0"/>
                                  </p:stCondLst>
                                  <p:childTnLst>
                                    <p:animMotion origin="layout" path="M 0.28177 -0.01574 C 0.32656 -0.00996 0.37153 -0.00394 0.41406 -0.00278 C 0.4566 -0.00162 0.49653 -0.00509 0.53663 -0.00857 " pathEditMode="relative" rAng="0" ptsTypes="AAA">
                                      <p:cBhvr>
                                        <p:cTn id="75" dur="1000" fill="hold"/>
                                        <p:tgtEl>
                                          <p:spTgt spid="39"/>
                                        </p:tgtEl>
                                        <p:attrNameLst>
                                          <p:attrName>ppt_x</p:attrName>
                                          <p:attrName>ppt_y</p:attrName>
                                        </p:attrNameLst>
                                      </p:cBhvr>
                                      <p:rCtr x="12743" y="648"/>
                                    </p:animMotion>
                                  </p:childTnLst>
                                </p:cTn>
                              </p:par>
                            </p:childTnLst>
                          </p:cTn>
                        </p:par>
                        <p:par>
                          <p:cTn id="76" fill="hold">
                            <p:stCondLst>
                              <p:cond delay="3000"/>
                            </p:stCondLst>
                            <p:childTnLst>
                              <p:par>
                                <p:cTn id="77" presetID="0" presetClass="path" presetSubtype="0" accel="50000" decel="50000" fill="hold" grpId="0" nodeType="afterEffect">
                                  <p:stCondLst>
                                    <p:cond delay="0"/>
                                  </p:stCondLst>
                                  <p:childTnLst>
                                    <p:animMotion origin="layout" path="M 0.0177 0.00277 C 0.03177 -0.01899 0.04583 -0.04051 0.06076 -0.05024 C 0.07569 -0.05996 0.09184 -0.06968 0.10694 -0.05602 C 0.12205 -0.04236 0.14027 0.01736 0.15104 0.03148 C 0.1618 0.0456 0.15868 0.02916 0.17152 0.02847 C 0.18437 0.02777 0.20642 0.02731 0.22847 0.02708 " pathEditMode="relative" rAng="0" ptsTypes="AAAAAA">
                                      <p:cBhvr>
                                        <p:cTn id="78" dur="1000" fill="hold"/>
                                        <p:tgtEl>
                                          <p:spTgt spid="40"/>
                                        </p:tgtEl>
                                        <p:attrNameLst>
                                          <p:attrName>ppt_x</p:attrName>
                                          <p:attrName>ppt_y</p:attrName>
                                        </p:attrNameLst>
                                      </p:cBhvr>
                                      <p:rCtr x="10538" y="-1574"/>
                                    </p:animMotion>
                                  </p:childTnLst>
                                </p:cTn>
                              </p:par>
                            </p:childTnLst>
                          </p:cTn>
                        </p:par>
                        <p:par>
                          <p:cTn id="79" fill="hold">
                            <p:stCondLst>
                              <p:cond delay="4000"/>
                            </p:stCondLst>
                            <p:childTnLst>
                              <p:par>
                                <p:cTn id="80" presetID="0" presetClass="path" presetSubtype="0" accel="50000" decel="50000" fill="hold" grpId="1" nodeType="afterEffect">
                                  <p:stCondLst>
                                    <p:cond delay="0"/>
                                  </p:stCondLst>
                                  <p:childTnLst>
                                    <p:animMotion origin="layout" path="M 0.25208 0.0243 C 0.27777 -0.01505 0.30364 -0.05417 0.32847 -0.06875 C 0.3533 -0.08334 0.37777 -0.0632 0.40156 -0.06297 C 0.42534 -0.06274 0.44843 -0.06505 0.47152 -0.06736 " pathEditMode="relative" rAng="0" ptsTypes="AAAA">
                                      <p:cBhvr>
                                        <p:cTn id="81" dur="1000" fill="hold"/>
                                        <p:tgtEl>
                                          <p:spTgt spid="40"/>
                                        </p:tgtEl>
                                        <p:attrNameLst>
                                          <p:attrName>ppt_x</p:attrName>
                                          <p:attrName>ppt_y</p:attrName>
                                        </p:attrNameLst>
                                      </p:cBhvr>
                                      <p:rCtr x="10972" y="-4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16" grpId="1" animBg="1"/>
      <p:bldP spid="17" grpId="0" animBg="1"/>
      <p:bldP spid="17" grpId="1" animBg="1"/>
      <p:bldP spid="18" grpId="0" animBg="1"/>
      <p:bldP spid="18"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9" grpId="0" animBg="1"/>
      <p:bldP spid="39" grpId="1" animBg="1"/>
      <p:bldP spid="40" grpId="0" animBg="1"/>
      <p:bldP spid="4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WRR(Weighted Round Robin)</a:t>
            </a:r>
            <a:endParaRPr lang="zh-CN" altLang="en-US" dirty="0"/>
          </a:p>
        </p:txBody>
      </p:sp>
      <p:sp>
        <p:nvSpPr>
          <p:cNvPr id="42" name="文本占位符 3"/>
          <p:cNvSpPr>
            <a:spLocks noGrp="1"/>
          </p:cNvSpPr>
          <p:nvPr>
            <p:ph type="body" sz="quarter" idx="10"/>
          </p:nvPr>
        </p:nvSpPr>
        <p:spPr>
          <a:xfrm>
            <a:off x="1036633" y="4922494"/>
            <a:ext cx="10464800" cy="1459256"/>
          </a:xfrm>
        </p:spPr>
        <p:txBody>
          <a:bodyPr/>
          <a:lstStyle/>
          <a:p>
            <a:pPr lvl="1"/>
            <a:r>
              <a:rPr lang="zh-CN" altLang="en-US" dirty="0"/>
              <a:t>优点：避免了</a:t>
            </a:r>
            <a:r>
              <a:rPr lang="en-US" altLang="zh-CN" dirty="0"/>
              <a:t>PQ</a:t>
            </a:r>
            <a:r>
              <a:rPr lang="zh-CN" altLang="en-US" dirty="0"/>
              <a:t>调度的“饿死”现象。</a:t>
            </a:r>
            <a:endParaRPr lang="en-US" altLang="zh-CN" dirty="0"/>
          </a:p>
          <a:p>
            <a:pPr lvl="1"/>
            <a:r>
              <a:rPr lang="zh-CN" altLang="en-US" dirty="0"/>
              <a:t>缺点：</a:t>
            </a:r>
            <a:r>
              <a:rPr lang="zh-CN" altLang="zh-CN" dirty="0"/>
              <a:t>基于报文个数来调度</a:t>
            </a:r>
            <a:r>
              <a:rPr lang="zh-CN" altLang="en-US" dirty="0"/>
              <a:t>，容易出现包长尺寸不同的报文出现不平等调度；低时延业务得不到及时调度。</a:t>
            </a:r>
          </a:p>
        </p:txBody>
      </p:sp>
      <p:cxnSp>
        <p:nvCxnSpPr>
          <p:cNvPr id="7" name="直接连接符 6"/>
          <p:cNvCxnSpPr/>
          <p:nvPr/>
        </p:nvCxnSpPr>
        <p:spPr bwMode="auto">
          <a:xfrm>
            <a:off x="2532256" y="1821500"/>
            <a:ext cx="2340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文本框 7"/>
          <p:cNvSpPr txBox="1"/>
          <p:nvPr/>
        </p:nvSpPr>
        <p:spPr bwMode="auto">
          <a:xfrm>
            <a:off x="3144413" y="1448780"/>
            <a:ext cx="1679882" cy="40872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2000" b="1" dirty="0">
                <a:solidFill>
                  <a:srgbClr val="000000"/>
                </a:solidFill>
                <a:latin typeface="+mn-ea"/>
                <a:ea typeface="+mn-ea"/>
                <a:cs typeface="Arial" pitchFamily="34" charset="0"/>
              </a:rPr>
              <a:t>队列</a:t>
            </a:r>
            <a:r>
              <a:rPr lang="en-US" altLang="zh-CN" sz="2000" b="1" dirty="0">
                <a:solidFill>
                  <a:srgbClr val="000000"/>
                </a:solidFill>
                <a:latin typeface="+mn-ea"/>
                <a:ea typeface="+mn-ea"/>
                <a:cs typeface="Arial" pitchFamily="34" charset="0"/>
              </a:rPr>
              <a:t>a  </a:t>
            </a:r>
            <a:r>
              <a:rPr lang="zh-CN" altLang="en-US" sz="2000" dirty="0">
                <a:solidFill>
                  <a:srgbClr val="000000"/>
                </a:solidFill>
                <a:latin typeface="+mn-ea"/>
                <a:ea typeface="+mn-ea"/>
                <a:cs typeface="Arial" pitchFamily="34" charset="0"/>
              </a:rPr>
              <a:t>权重</a:t>
            </a:r>
            <a:r>
              <a:rPr lang="en-US" altLang="zh-CN" sz="2000" dirty="0">
                <a:solidFill>
                  <a:srgbClr val="000000"/>
                </a:solidFill>
                <a:latin typeface="+mn-ea"/>
                <a:ea typeface="+mn-ea"/>
                <a:cs typeface="Arial" pitchFamily="34" charset="0"/>
              </a:rPr>
              <a:t>3</a:t>
            </a:r>
            <a:endParaRPr lang="zh-CN" altLang="en-US" sz="2000" dirty="0">
              <a:solidFill>
                <a:srgbClr val="000000"/>
              </a:solidFill>
              <a:latin typeface="+mn-ea"/>
              <a:ea typeface="+mn-ea"/>
              <a:cs typeface="Arial" pitchFamily="34" charset="0"/>
            </a:endParaRPr>
          </a:p>
        </p:txBody>
      </p:sp>
      <p:cxnSp>
        <p:nvCxnSpPr>
          <p:cNvPr id="9" name="直接连接符 8"/>
          <p:cNvCxnSpPr/>
          <p:nvPr/>
        </p:nvCxnSpPr>
        <p:spPr bwMode="auto">
          <a:xfrm>
            <a:off x="2532256" y="2901620"/>
            <a:ext cx="2340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0" name="文本框 9"/>
          <p:cNvSpPr txBox="1"/>
          <p:nvPr/>
        </p:nvSpPr>
        <p:spPr bwMode="auto">
          <a:xfrm>
            <a:off x="3132390" y="2528900"/>
            <a:ext cx="1703927" cy="40872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2000" b="1" dirty="0">
                <a:solidFill>
                  <a:srgbClr val="000000"/>
                </a:solidFill>
                <a:latin typeface="+mn-ea"/>
                <a:ea typeface="+mn-ea"/>
                <a:cs typeface="Arial" pitchFamily="34" charset="0"/>
              </a:rPr>
              <a:t>队列</a:t>
            </a:r>
            <a:r>
              <a:rPr lang="en-US" altLang="zh-CN" sz="2000" b="1" dirty="0">
                <a:solidFill>
                  <a:srgbClr val="000000"/>
                </a:solidFill>
                <a:latin typeface="+mn-ea"/>
                <a:ea typeface="+mn-ea"/>
                <a:cs typeface="Arial" pitchFamily="34" charset="0"/>
              </a:rPr>
              <a:t>b  </a:t>
            </a:r>
            <a:r>
              <a:rPr lang="zh-CN" altLang="en-US" sz="2000" dirty="0">
                <a:solidFill>
                  <a:srgbClr val="000000"/>
                </a:solidFill>
                <a:latin typeface="+mn-ea"/>
                <a:ea typeface="+mn-ea"/>
                <a:cs typeface="Arial" pitchFamily="34" charset="0"/>
              </a:rPr>
              <a:t>权重</a:t>
            </a:r>
            <a:r>
              <a:rPr lang="en-US" altLang="zh-CN" sz="2000" dirty="0">
                <a:solidFill>
                  <a:srgbClr val="000000"/>
                </a:solidFill>
                <a:latin typeface="+mn-ea"/>
                <a:ea typeface="+mn-ea"/>
                <a:cs typeface="Arial" pitchFamily="34" charset="0"/>
              </a:rPr>
              <a:t>2</a:t>
            </a:r>
            <a:endParaRPr lang="zh-CN" altLang="en-US" sz="2000" dirty="0">
              <a:solidFill>
                <a:srgbClr val="000000"/>
              </a:solidFill>
              <a:latin typeface="+mn-ea"/>
              <a:ea typeface="+mn-ea"/>
              <a:cs typeface="Arial" pitchFamily="34" charset="0"/>
            </a:endParaRPr>
          </a:p>
        </p:txBody>
      </p:sp>
      <p:cxnSp>
        <p:nvCxnSpPr>
          <p:cNvPr id="13" name="直接连接符 12"/>
          <p:cNvCxnSpPr/>
          <p:nvPr/>
        </p:nvCxnSpPr>
        <p:spPr bwMode="auto">
          <a:xfrm>
            <a:off x="2532256" y="2361560"/>
            <a:ext cx="2340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6" name="矩形 15"/>
          <p:cNvSpPr/>
          <p:nvPr/>
        </p:nvSpPr>
        <p:spPr bwMode="auto">
          <a:xfrm>
            <a:off x="3504124" y="1899870"/>
            <a:ext cx="180000" cy="3960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7</a:t>
            </a:r>
            <a:endParaRPr lang="zh-CN" altLang="en-US" sz="2000" dirty="0">
              <a:latin typeface="+mn-ea"/>
              <a:ea typeface="+mn-ea"/>
            </a:endParaRPr>
          </a:p>
        </p:txBody>
      </p:sp>
      <p:cxnSp>
        <p:nvCxnSpPr>
          <p:cNvPr id="17" name="直接连接符 16"/>
          <p:cNvCxnSpPr/>
          <p:nvPr/>
        </p:nvCxnSpPr>
        <p:spPr bwMode="auto">
          <a:xfrm>
            <a:off x="2496252" y="3549692"/>
            <a:ext cx="2340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矩形 17"/>
          <p:cNvSpPr/>
          <p:nvPr/>
        </p:nvSpPr>
        <p:spPr bwMode="auto">
          <a:xfrm>
            <a:off x="3936244" y="3045636"/>
            <a:ext cx="828000" cy="396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2</a:t>
            </a:r>
            <a:endParaRPr lang="zh-CN" altLang="en-US" sz="2000" dirty="0">
              <a:latin typeface="+mn-ea"/>
              <a:ea typeface="+mn-ea"/>
            </a:endParaRPr>
          </a:p>
        </p:txBody>
      </p:sp>
      <p:sp>
        <p:nvSpPr>
          <p:cNvPr id="20" name="矩形 19"/>
          <p:cNvSpPr/>
          <p:nvPr/>
        </p:nvSpPr>
        <p:spPr bwMode="auto">
          <a:xfrm>
            <a:off x="3648144" y="3045636"/>
            <a:ext cx="216000" cy="396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5</a:t>
            </a:r>
            <a:endParaRPr lang="zh-CN" altLang="en-US" sz="2000" dirty="0">
              <a:latin typeface="+mn-ea"/>
              <a:ea typeface="+mn-ea"/>
            </a:endParaRPr>
          </a:p>
        </p:txBody>
      </p:sp>
      <p:cxnSp>
        <p:nvCxnSpPr>
          <p:cNvPr id="21" name="直接连接符 20"/>
          <p:cNvCxnSpPr/>
          <p:nvPr/>
        </p:nvCxnSpPr>
        <p:spPr bwMode="auto">
          <a:xfrm>
            <a:off x="2495992" y="4066429"/>
            <a:ext cx="2340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2" name="文本框 21"/>
          <p:cNvSpPr txBox="1"/>
          <p:nvPr/>
        </p:nvSpPr>
        <p:spPr bwMode="auto">
          <a:xfrm>
            <a:off x="3151627" y="3693709"/>
            <a:ext cx="1665455" cy="40872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2000" b="1" dirty="0">
                <a:solidFill>
                  <a:srgbClr val="000000"/>
                </a:solidFill>
                <a:latin typeface="+mn-ea"/>
                <a:ea typeface="+mn-ea"/>
                <a:cs typeface="Arial" pitchFamily="34" charset="0"/>
              </a:rPr>
              <a:t>队列</a:t>
            </a:r>
            <a:r>
              <a:rPr lang="en-US" altLang="zh-CN" sz="2000" b="1" dirty="0">
                <a:solidFill>
                  <a:srgbClr val="000000"/>
                </a:solidFill>
                <a:latin typeface="+mn-ea"/>
                <a:ea typeface="+mn-ea"/>
                <a:cs typeface="Arial" pitchFamily="34" charset="0"/>
              </a:rPr>
              <a:t>c  </a:t>
            </a:r>
            <a:r>
              <a:rPr lang="zh-CN" altLang="en-US" sz="2000" dirty="0">
                <a:solidFill>
                  <a:srgbClr val="000000"/>
                </a:solidFill>
                <a:latin typeface="+mn-ea"/>
                <a:ea typeface="+mn-ea"/>
                <a:cs typeface="Arial" pitchFamily="34" charset="0"/>
              </a:rPr>
              <a:t>权重</a:t>
            </a:r>
            <a:r>
              <a:rPr lang="en-US" altLang="zh-CN" sz="2000" dirty="0">
                <a:solidFill>
                  <a:srgbClr val="000000"/>
                </a:solidFill>
                <a:latin typeface="+mn-ea"/>
                <a:ea typeface="+mn-ea"/>
                <a:cs typeface="Arial" pitchFamily="34" charset="0"/>
              </a:rPr>
              <a:t>1</a:t>
            </a:r>
            <a:endParaRPr lang="zh-CN" altLang="en-US" sz="2000" dirty="0">
              <a:solidFill>
                <a:srgbClr val="000000"/>
              </a:solidFill>
              <a:latin typeface="+mn-ea"/>
              <a:ea typeface="+mn-ea"/>
              <a:cs typeface="Arial" pitchFamily="34" charset="0"/>
            </a:endParaRPr>
          </a:p>
        </p:txBody>
      </p:sp>
      <p:cxnSp>
        <p:nvCxnSpPr>
          <p:cNvPr id="23" name="直接连接符 22"/>
          <p:cNvCxnSpPr/>
          <p:nvPr/>
        </p:nvCxnSpPr>
        <p:spPr bwMode="auto">
          <a:xfrm>
            <a:off x="2495992" y="4606489"/>
            <a:ext cx="2340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4" name="矩形 23"/>
          <p:cNvSpPr/>
          <p:nvPr/>
        </p:nvSpPr>
        <p:spPr bwMode="auto">
          <a:xfrm>
            <a:off x="4260144" y="4140312"/>
            <a:ext cx="504000" cy="396000"/>
          </a:xfrm>
          <a:prstGeom prst="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3</a:t>
            </a:r>
            <a:endParaRPr lang="zh-CN" altLang="en-US" sz="2000" dirty="0">
              <a:latin typeface="+mn-ea"/>
              <a:ea typeface="+mn-ea"/>
            </a:endParaRPr>
          </a:p>
        </p:txBody>
      </p:sp>
      <p:sp>
        <p:nvSpPr>
          <p:cNvPr id="25" name="矩形 24"/>
          <p:cNvSpPr/>
          <p:nvPr/>
        </p:nvSpPr>
        <p:spPr bwMode="auto">
          <a:xfrm>
            <a:off x="3792136" y="4140312"/>
            <a:ext cx="396000" cy="396000"/>
          </a:xfrm>
          <a:prstGeom prst="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6</a:t>
            </a:r>
            <a:endParaRPr lang="zh-CN" altLang="en-US" sz="2000" dirty="0">
              <a:latin typeface="+mn-ea"/>
              <a:ea typeface="+mn-ea"/>
            </a:endParaRPr>
          </a:p>
        </p:txBody>
      </p:sp>
      <p:sp>
        <p:nvSpPr>
          <p:cNvPr id="26" name="矩形 25"/>
          <p:cNvSpPr/>
          <p:nvPr/>
        </p:nvSpPr>
        <p:spPr bwMode="auto">
          <a:xfrm>
            <a:off x="3432096" y="4144799"/>
            <a:ext cx="288000" cy="396000"/>
          </a:xfrm>
          <a:prstGeom prst="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9</a:t>
            </a:r>
            <a:endParaRPr lang="zh-CN" altLang="en-US" sz="2000" dirty="0">
              <a:latin typeface="+mn-ea"/>
              <a:ea typeface="+mn-ea"/>
            </a:endParaRPr>
          </a:p>
        </p:txBody>
      </p:sp>
      <p:cxnSp>
        <p:nvCxnSpPr>
          <p:cNvPr id="30" name="直接连接符 29"/>
          <p:cNvCxnSpPr/>
          <p:nvPr/>
        </p:nvCxnSpPr>
        <p:spPr bwMode="auto">
          <a:xfrm flipH="1">
            <a:off x="6348420" y="2368006"/>
            <a:ext cx="0" cy="190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flipH="1">
            <a:off x="5088280" y="1857504"/>
            <a:ext cx="0" cy="280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5088280" y="1857504"/>
            <a:ext cx="1260140" cy="5105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flipV="1">
            <a:off x="5088280" y="4276006"/>
            <a:ext cx="1260140" cy="38949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椭圆 42"/>
          <p:cNvSpPr/>
          <p:nvPr/>
        </p:nvSpPr>
        <p:spPr bwMode="auto">
          <a:xfrm>
            <a:off x="5196292" y="2734281"/>
            <a:ext cx="1044116" cy="10441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44" name="文本框 43"/>
          <p:cNvSpPr txBox="1"/>
          <p:nvPr/>
        </p:nvSpPr>
        <p:spPr bwMode="auto">
          <a:xfrm>
            <a:off x="5592337" y="2541581"/>
            <a:ext cx="288347" cy="408725"/>
          </a:xfrm>
          <a:prstGeom prst="rect">
            <a:avLst/>
          </a:prstGeom>
          <a:solidFill>
            <a:schemeClr val="bg1"/>
          </a:solidFill>
          <a:ln w="9525">
            <a:noFill/>
            <a:miter lim="800000"/>
            <a:headEnd/>
            <a:tailEnd/>
          </a:ln>
        </p:spPr>
        <p:txBody>
          <a:bodyPr wrap="square" lIns="99980" tIns="49986" rIns="99980" bIns="49986" rtlCol="0">
            <a:spAutoFit/>
          </a:bodyPr>
          <a:lstStyle/>
          <a:p>
            <a:pPr algn="ctr" defTabSz="1001649" eaLnBrk="0" hangingPunct="0"/>
            <a:r>
              <a:rPr lang="en-US" altLang="zh-CN" sz="2000" dirty="0">
                <a:solidFill>
                  <a:srgbClr val="000000"/>
                </a:solidFill>
                <a:latin typeface="+mn-ea"/>
                <a:ea typeface="+mn-ea"/>
                <a:cs typeface="Arial" pitchFamily="34" charset="0"/>
              </a:rPr>
              <a:t>a</a:t>
            </a:r>
            <a:endParaRPr lang="zh-CN" altLang="en-US" sz="2000" dirty="0">
              <a:solidFill>
                <a:srgbClr val="000000"/>
              </a:solidFill>
              <a:latin typeface="+mn-ea"/>
              <a:ea typeface="+mn-ea"/>
              <a:cs typeface="Arial" pitchFamily="34" charset="0"/>
            </a:endParaRPr>
          </a:p>
        </p:txBody>
      </p:sp>
      <p:sp>
        <p:nvSpPr>
          <p:cNvPr id="45" name="文本框 44"/>
          <p:cNvSpPr txBox="1"/>
          <p:nvPr/>
        </p:nvSpPr>
        <p:spPr bwMode="auto">
          <a:xfrm>
            <a:off x="5124285" y="3238338"/>
            <a:ext cx="288347" cy="408725"/>
          </a:xfrm>
          <a:prstGeom prst="rect">
            <a:avLst/>
          </a:prstGeom>
          <a:solidFill>
            <a:schemeClr val="bg1"/>
          </a:solidFill>
          <a:ln w="9525">
            <a:noFill/>
            <a:miter lim="800000"/>
            <a:headEnd/>
            <a:tailEnd/>
          </a:ln>
        </p:spPr>
        <p:txBody>
          <a:bodyPr wrap="square" lIns="99980" tIns="49986" rIns="99980" bIns="49986" rtlCol="0">
            <a:spAutoFit/>
          </a:bodyPr>
          <a:lstStyle/>
          <a:p>
            <a:pPr algn="ctr" defTabSz="1001649" eaLnBrk="0" hangingPunct="0"/>
            <a:r>
              <a:rPr lang="en-US" altLang="zh-CN" sz="2000" dirty="0">
                <a:solidFill>
                  <a:srgbClr val="000000"/>
                </a:solidFill>
                <a:latin typeface="+mn-ea"/>
                <a:ea typeface="+mn-ea"/>
                <a:cs typeface="Arial" pitchFamily="34" charset="0"/>
              </a:rPr>
              <a:t>c</a:t>
            </a:r>
            <a:endParaRPr lang="zh-CN" altLang="en-US" sz="2000" dirty="0">
              <a:solidFill>
                <a:srgbClr val="000000"/>
              </a:solidFill>
              <a:latin typeface="+mn-ea"/>
              <a:ea typeface="+mn-ea"/>
              <a:cs typeface="Arial" pitchFamily="34" charset="0"/>
            </a:endParaRPr>
          </a:p>
        </p:txBody>
      </p:sp>
      <p:sp>
        <p:nvSpPr>
          <p:cNvPr id="46" name="文本框 45"/>
          <p:cNvSpPr txBox="1"/>
          <p:nvPr/>
        </p:nvSpPr>
        <p:spPr bwMode="auto">
          <a:xfrm>
            <a:off x="6060074" y="3094322"/>
            <a:ext cx="288347" cy="408725"/>
          </a:xfrm>
          <a:prstGeom prst="rect">
            <a:avLst/>
          </a:prstGeom>
          <a:solidFill>
            <a:schemeClr val="bg1"/>
          </a:solidFill>
          <a:ln w="9525">
            <a:noFill/>
            <a:miter lim="800000"/>
            <a:headEnd/>
            <a:tailEnd/>
          </a:ln>
        </p:spPr>
        <p:txBody>
          <a:bodyPr wrap="square" lIns="99980" tIns="49986" rIns="99980" bIns="49986" rtlCol="0">
            <a:spAutoFit/>
          </a:bodyPr>
          <a:lstStyle/>
          <a:p>
            <a:pPr algn="ctr" defTabSz="1001649" eaLnBrk="0" hangingPunct="0"/>
            <a:r>
              <a:rPr lang="en-US" altLang="zh-CN" sz="2000" dirty="0">
                <a:solidFill>
                  <a:srgbClr val="000000"/>
                </a:solidFill>
                <a:latin typeface="+mn-ea"/>
                <a:ea typeface="+mn-ea"/>
                <a:cs typeface="Arial" pitchFamily="34" charset="0"/>
              </a:rPr>
              <a:t>b</a:t>
            </a:r>
            <a:endParaRPr lang="zh-CN" altLang="en-US" sz="2000" dirty="0">
              <a:solidFill>
                <a:srgbClr val="000000"/>
              </a:solidFill>
              <a:latin typeface="+mn-ea"/>
              <a:ea typeface="+mn-ea"/>
              <a:cs typeface="Arial" pitchFamily="34" charset="0"/>
            </a:endParaRPr>
          </a:p>
        </p:txBody>
      </p:sp>
      <p:sp>
        <p:nvSpPr>
          <p:cNvPr id="69" name="上弧形箭头 68"/>
          <p:cNvSpPr/>
          <p:nvPr/>
        </p:nvSpPr>
        <p:spPr bwMode="auto">
          <a:xfrm rot="2083667">
            <a:off x="5521578" y="2973516"/>
            <a:ext cx="677959" cy="290600"/>
          </a:xfrm>
          <a:prstGeom prst="curved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70" name="上弧形箭头 69"/>
          <p:cNvSpPr/>
          <p:nvPr/>
        </p:nvSpPr>
        <p:spPr bwMode="auto">
          <a:xfrm rot="12484995">
            <a:off x="5296792" y="3309324"/>
            <a:ext cx="677959" cy="290600"/>
          </a:xfrm>
          <a:prstGeom prst="curved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cxnSp>
        <p:nvCxnSpPr>
          <p:cNvPr id="71" name="直接连接符 70"/>
          <p:cNvCxnSpPr/>
          <p:nvPr/>
        </p:nvCxnSpPr>
        <p:spPr bwMode="auto">
          <a:xfrm flipV="1">
            <a:off x="6528440" y="2950305"/>
            <a:ext cx="3095952"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2" name="直接连接符 71"/>
          <p:cNvCxnSpPr/>
          <p:nvPr/>
        </p:nvCxnSpPr>
        <p:spPr bwMode="auto">
          <a:xfrm flipV="1">
            <a:off x="6528440" y="3503046"/>
            <a:ext cx="3095952"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3" name="矩形 72"/>
          <p:cNvSpPr/>
          <p:nvPr/>
        </p:nvSpPr>
        <p:spPr bwMode="auto">
          <a:xfrm>
            <a:off x="3072149" y="1896774"/>
            <a:ext cx="360000" cy="3960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8</a:t>
            </a:r>
            <a:endParaRPr lang="zh-CN" altLang="en-US" sz="2000" dirty="0">
              <a:latin typeface="+mn-ea"/>
              <a:ea typeface="+mn-ea"/>
            </a:endParaRPr>
          </a:p>
        </p:txBody>
      </p:sp>
      <p:sp>
        <p:nvSpPr>
          <p:cNvPr id="14" name="矩形 13"/>
          <p:cNvSpPr/>
          <p:nvPr/>
        </p:nvSpPr>
        <p:spPr bwMode="auto">
          <a:xfrm>
            <a:off x="4476244" y="1893552"/>
            <a:ext cx="288000" cy="3960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1</a:t>
            </a:r>
            <a:endParaRPr lang="zh-CN" altLang="en-US" sz="2000" dirty="0">
              <a:latin typeface="+mn-ea"/>
              <a:ea typeface="+mn-ea"/>
            </a:endParaRPr>
          </a:p>
        </p:txBody>
      </p:sp>
      <p:sp>
        <p:nvSpPr>
          <p:cNvPr id="15" name="矩形 14"/>
          <p:cNvSpPr/>
          <p:nvPr/>
        </p:nvSpPr>
        <p:spPr bwMode="auto">
          <a:xfrm>
            <a:off x="3792136" y="1893508"/>
            <a:ext cx="612068" cy="3960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4</a:t>
            </a:r>
            <a:endParaRPr lang="zh-CN" altLang="en-US" sz="2000" dirty="0">
              <a:latin typeface="+mn-ea"/>
              <a:ea typeface="+mn-ea"/>
            </a:endParaRPr>
          </a:p>
        </p:txBody>
      </p:sp>
      <p:sp>
        <p:nvSpPr>
          <p:cNvPr id="34" name="矩形 33"/>
          <p:cNvSpPr/>
          <p:nvPr/>
        </p:nvSpPr>
        <p:spPr bwMode="auto">
          <a:xfrm>
            <a:off x="9249622" y="3045658"/>
            <a:ext cx="288000" cy="3960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1</a:t>
            </a:r>
            <a:endParaRPr lang="zh-CN" altLang="en-US" sz="2000" dirty="0">
              <a:latin typeface="+mn-ea"/>
              <a:ea typeface="+mn-ea"/>
            </a:endParaRPr>
          </a:p>
        </p:txBody>
      </p:sp>
      <p:sp>
        <p:nvSpPr>
          <p:cNvPr id="35" name="矩形 34"/>
          <p:cNvSpPr/>
          <p:nvPr/>
        </p:nvSpPr>
        <p:spPr bwMode="auto">
          <a:xfrm>
            <a:off x="8601550" y="3045636"/>
            <a:ext cx="612068" cy="3960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4</a:t>
            </a:r>
            <a:endParaRPr lang="zh-CN" altLang="en-US" sz="2000" dirty="0">
              <a:latin typeface="+mn-ea"/>
              <a:ea typeface="+mn-ea"/>
            </a:endParaRPr>
          </a:p>
        </p:txBody>
      </p:sp>
      <p:sp>
        <p:nvSpPr>
          <p:cNvPr id="37" name="矩形 36"/>
          <p:cNvSpPr/>
          <p:nvPr/>
        </p:nvSpPr>
        <p:spPr bwMode="auto">
          <a:xfrm>
            <a:off x="8385546" y="3050113"/>
            <a:ext cx="180000" cy="3960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7</a:t>
            </a:r>
            <a:endParaRPr lang="zh-CN" altLang="en-US" sz="2000" dirty="0">
              <a:latin typeface="+mn-ea"/>
              <a:ea typeface="+mn-ea"/>
            </a:endParaRPr>
          </a:p>
        </p:txBody>
      </p:sp>
      <p:sp>
        <p:nvSpPr>
          <p:cNvPr id="38" name="矩形 37"/>
          <p:cNvSpPr/>
          <p:nvPr/>
        </p:nvSpPr>
        <p:spPr bwMode="auto">
          <a:xfrm>
            <a:off x="7503567" y="3048763"/>
            <a:ext cx="828092" cy="396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2</a:t>
            </a:r>
            <a:endParaRPr lang="zh-CN" altLang="en-US" sz="2000" dirty="0">
              <a:latin typeface="+mn-ea"/>
              <a:ea typeface="+mn-ea"/>
            </a:endParaRPr>
          </a:p>
        </p:txBody>
      </p:sp>
      <p:sp>
        <p:nvSpPr>
          <p:cNvPr id="39" name="矩形 38"/>
          <p:cNvSpPr/>
          <p:nvPr/>
        </p:nvSpPr>
        <p:spPr bwMode="auto">
          <a:xfrm>
            <a:off x="7232672" y="3045636"/>
            <a:ext cx="216000" cy="396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5</a:t>
            </a:r>
            <a:endParaRPr lang="zh-CN" altLang="en-US" sz="2000" dirty="0">
              <a:latin typeface="+mn-ea"/>
              <a:ea typeface="+mn-ea"/>
            </a:endParaRPr>
          </a:p>
        </p:txBody>
      </p:sp>
      <p:sp>
        <p:nvSpPr>
          <p:cNvPr id="40" name="矩形 39"/>
          <p:cNvSpPr/>
          <p:nvPr/>
        </p:nvSpPr>
        <p:spPr bwMode="auto">
          <a:xfrm>
            <a:off x="6672064" y="3048763"/>
            <a:ext cx="504000" cy="396000"/>
          </a:xfrm>
          <a:prstGeom prst="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latin typeface="+mn-ea"/>
                <a:ea typeface="+mn-ea"/>
              </a:rPr>
              <a:t>3</a:t>
            </a:r>
            <a:endParaRPr lang="zh-CN" altLang="en-US" sz="2000" dirty="0">
              <a:latin typeface="+mn-ea"/>
              <a:ea typeface="+mn-ea"/>
            </a:endParaRPr>
          </a:p>
        </p:txBody>
      </p:sp>
    </p:spTree>
    <p:extLst>
      <p:ext uri="{BB962C8B-B14F-4D97-AF65-F5344CB8AC3E}">
        <p14:creationId xmlns:p14="http://schemas.microsoft.com/office/powerpoint/2010/main" val="392988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1000"/>
                                        <p:tgtEl>
                                          <p:spTgt spid="42">
                                            <p:txEl>
                                              <p:pRg st="0" end="0"/>
                                            </p:txEl>
                                          </p:spTgt>
                                        </p:tgtEl>
                                      </p:cBhvr>
                                    </p:animEffect>
                                    <p:anim calcmode="lin" valueType="num">
                                      <p:cBhvr>
                                        <p:cTn id="8"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2">
                                            <p:txEl>
                                              <p:pRg st="1" end="1"/>
                                            </p:txEl>
                                          </p:spTgt>
                                        </p:tgtEl>
                                        <p:attrNameLst>
                                          <p:attrName>style.visibility</p:attrName>
                                        </p:attrNameLst>
                                      </p:cBhvr>
                                      <p:to>
                                        <p:strVal val="visible"/>
                                      </p:to>
                                    </p:set>
                                    <p:animEffect transition="in" filter="fade">
                                      <p:cBhvr>
                                        <p:cTn id="12" dur="1000"/>
                                        <p:tgtEl>
                                          <p:spTgt spid="42">
                                            <p:txEl>
                                              <p:pRg st="1" end="1"/>
                                            </p:txEl>
                                          </p:spTgt>
                                        </p:tgtEl>
                                      </p:cBhvr>
                                    </p:animEffect>
                                    <p:anim calcmode="lin" valueType="num">
                                      <p:cBhvr>
                                        <p:cTn id="13" dur="1000" fill="hold"/>
                                        <p:tgtEl>
                                          <p:spTgt spid="4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WFQ(Weighted Fair Queuing)</a:t>
            </a:r>
            <a:endParaRPr lang="zh-CN" altLang="en-US" dirty="0"/>
          </a:p>
        </p:txBody>
      </p:sp>
      <p:sp>
        <p:nvSpPr>
          <p:cNvPr id="6" name="文本占位符 3"/>
          <p:cNvSpPr>
            <a:spLocks noGrp="1"/>
          </p:cNvSpPr>
          <p:nvPr>
            <p:ph type="body" sz="quarter" idx="10"/>
          </p:nvPr>
        </p:nvSpPr>
        <p:spPr>
          <a:xfrm>
            <a:off x="1008593" y="4869160"/>
            <a:ext cx="10464270" cy="1512590"/>
          </a:xfrm>
        </p:spPr>
        <p:txBody>
          <a:bodyPr/>
          <a:lstStyle/>
          <a:p>
            <a:pPr lvl="1"/>
            <a:r>
              <a:rPr lang="zh-CN" altLang="en-US" dirty="0"/>
              <a:t>优点：可完全按照权重分配带宽；自动分类，配置简单。</a:t>
            </a:r>
            <a:endParaRPr lang="en-US" altLang="zh-CN" dirty="0"/>
          </a:p>
          <a:p>
            <a:pPr lvl="1"/>
            <a:r>
              <a:rPr lang="zh-CN" altLang="en-US" dirty="0"/>
              <a:t>缺点：低时延业务仍得不到及时调度；无法实现用户自定义分类规则。</a:t>
            </a:r>
          </a:p>
        </p:txBody>
      </p:sp>
      <p:grpSp>
        <p:nvGrpSpPr>
          <p:cNvPr id="66" name="组合 65"/>
          <p:cNvGrpSpPr/>
          <p:nvPr/>
        </p:nvGrpSpPr>
        <p:grpSpPr>
          <a:xfrm>
            <a:off x="2266106" y="1418577"/>
            <a:ext cx="7286278" cy="2910523"/>
            <a:chOff x="2027548" y="1634601"/>
            <a:chExt cx="7286278" cy="2910523"/>
          </a:xfrm>
        </p:grpSpPr>
        <p:sp>
          <p:nvSpPr>
            <p:cNvPr id="68" name="文本框 67"/>
            <p:cNvSpPr txBox="1"/>
            <p:nvPr/>
          </p:nvSpPr>
          <p:spPr bwMode="auto">
            <a:xfrm>
              <a:off x="4691844" y="1882576"/>
              <a:ext cx="1949400" cy="2662548"/>
            </a:xfrm>
            <a:prstGeom prst="rect">
              <a:avLst/>
            </a:prstGeom>
            <a:solidFill>
              <a:schemeClr val="bg1">
                <a:lumMod val="85000"/>
              </a:schemeClr>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endParaRPr lang="zh-CN" altLang="en-US" dirty="0"/>
            </a:p>
          </p:txBody>
        </p:sp>
        <p:grpSp>
          <p:nvGrpSpPr>
            <p:cNvPr id="81" name="组合 80"/>
            <p:cNvGrpSpPr/>
            <p:nvPr/>
          </p:nvGrpSpPr>
          <p:grpSpPr>
            <a:xfrm>
              <a:off x="4799856" y="2744924"/>
              <a:ext cx="1617433" cy="378348"/>
              <a:chOff x="5378666" y="2794068"/>
              <a:chExt cx="1617433" cy="378348"/>
            </a:xfrm>
          </p:grpSpPr>
          <p:sp>
            <p:nvSpPr>
              <p:cNvPr id="145" name="圆柱形 144"/>
              <p:cNvSpPr/>
              <p:nvPr/>
            </p:nvSpPr>
            <p:spPr bwMode="auto">
              <a:xfrm rot="5400000">
                <a:off x="5998209" y="2174525"/>
                <a:ext cx="378348" cy="1617433"/>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6" name="圆柱形 145"/>
              <p:cNvSpPr/>
              <p:nvPr/>
            </p:nvSpPr>
            <p:spPr bwMode="auto">
              <a:xfrm rot="5400000">
                <a:off x="5908372"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7" name="圆柱形 146"/>
              <p:cNvSpPr/>
              <p:nvPr/>
            </p:nvSpPr>
            <p:spPr bwMode="auto">
              <a:xfrm rot="5400000">
                <a:off x="6056505"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8" name="圆柱形 147"/>
              <p:cNvSpPr/>
              <p:nvPr/>
            </p:nvSpPr>
            <p:spPr bwMode="auto">
              <a:xfrm rot="5400000">
                <a:off x="6200918"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9" name="圆柱形 148"/>
              <p:cNvSpPr/>
              <p:nvPr/>
            </p:nvSpPr>
            <p:spPr bwMode="auto">
              <a:xfrm rot="5400000">
                <a:off x="6344934"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0" name="圆柱形 149"/>
              <p:cNvSpPr/>
              <p:nvPr/>
            </p:nvSpPr>
            <p:spPr bwMode="auto">
              <a:xfrm rot="5400000">
                <a:off x="6488950"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82" name="组合 81"/>
            <p:cNvGrpSpPr/>
            <p:nvPr/>
          </p:nvGrpSpPr>
          <p:grpSpPr>
            <a:xfrm>
              <a:off x="4795339" y="3465004"/>
              <a:ext cx="1617433" cy="378348"/>
              <a:chOff x="5378666" y="2794068"/>
              <a:chExt cx="1617433" cy="378348"/>
            </a:xfrm>
          </p:grpSpPr>
          <p:sp>
            <p:nvSpPr>
              <p:cNvPr id="140" name="圆柱形 139"/>
              <p:cNvSpPr/>
              <p:nvPr/>
            </p:nvSpPr>
            <p:spPr bwMode="auto">
              <a:xfrm rot="5400000">
                <a:off x="5998209" y="2174525"/>
                <a:ext cx="378348" cy="1617433"/>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1" name="圆柱形 140"/>
              <p:cNvSpPr/>
              <p:nvPr/>
            </p:nvSpPr>
            <p:spPr bwMode="auto">
              <a:xfrm rot="5400000">
                <a:off x="6056505"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2" name="圆柱形 141"/>
              <p:cNvSpPr/>
              <p:nvPr/>
            </p:nvSpPr>
            <p:spPr bwMode="auto">
              <a:xfrm rot="5400000">
                <a:off x="6200918"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3" name="圆柱形 142"/>
              <p:cNvSpPr/>
              <p:nvPr/>
            </p:nvSpPr>
            <p:spPr bwMode="auto">
              <a:xfrm rot="5400000">
                <a:off x="6344934"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4" name="圆柱形 143"/>
              <p:cNvSpPr/>
              <p:nvPr/>
            </p:nvSpPr>
            <p:spPr bwMode="auto">
              <a:xfrm rot="5400000">
                <a:off x="6488950"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83" name="组合 82"/>
            <p:cNvGrpSpPr/>
            <p:nvPr/>
          </p:nvGrpSpPr>
          <p:grpSpPr>
            <a:xfrm>
              <a:off x="4790822" y="4083070"/>
              <a:ext cx="1617433" cy="378348"/>
              <a:chOff x="5378666" y="2794068"/>
              <a:chExt cx="1617433" cy="378348"/>
            </a:xfrm>
          </p:grpSpPr>
          <p:sp>
            <p:nvSpPr>
              <p:cNvPr id="136" name="圆柱形 135"/>
              <p:cNvSpPr/>
              <p:nvPr/>
            </p:nvSpPr>
            <p:spPr bwMode="auto">
              <a:xfrm rot="5400000">
                <a:off x="5998209" y="2174525"/>
                <a:ext cx="378348" cy="1617433"/>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37" name="圆柱形 136"/>
              <p:cNvSpPr/>
              <p:nvPr/>
            </p:nvSpPr>
            <p:spPr bwMode="auto">
              <a:xfrm rot="5400000">
                <a:off x="6200918"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38" name="圆柱形 137"/>
              <p:cNvSpPr/>
              <p:nvPr/>
            </p:nvSpPr>
            <p:spPr bwMode="auto">
              <a:xfrm rot="5400000">
                <a:off x="6344934"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39" name="圆柱形 138"/>
              <p:cNvSpPr/>
              <p:nvPr/>
            </p:nvSpPr>
            <p:spPr bwMode="auto">
              <a:xfrm rot="5400000">
                <a:off x="6488950"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84" name="组合 83"/>
            <p:cNvGrpSpPr/>
            <p:nvPr/>
          </p:nvGrpSpPr>
          <p:grpSpPr>
            <a:xfrm>
              <a:off x="4799856" y="2117486"/>
              <a:ext cx="1617433" cy="378348"/>
              <a:chOff x="5378666" y="2794068"/>
              <a:chExt cx="1617433" cy="378348"/>
            </a:xfrm>
          </p:grpSpPr>
          <p:sp>
            <p:nvSpPr>
              <p:cNvPr id="131" name="圆柱形 130"/>
              <p:cNvSpPr/>
              <p:nvPr/>
            </p:nvSpPr>
            <p:spPr bwMode="auto">
              <a:xfrm rot="5400000">
                <a:off x="5998209" y="2174525"/>
                <a:ext cx="378348" cy="1617433"/>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32" name="圆柱形 131"/>
              <p:cNvSpPr/>
              <p:nvPr/>
            </p:nvSpPr>
            <p:spPr bwMode="auto">
              <a:xfrm rot="5400000">
                <a:off x="6056505"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33" name="圆柱形 132"/>
              <p:cNvSpPr/>
              <p:nvPr/>
            </p:nvSpPr>
            <p:spPr bwMode="auto">
              <a:xfrm rot="5400000">
                <a:off x="6209158"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34" name="圆柱形 133"/>
              <p:cNvSpPr/>
              <p:nvPr/>
            </p:nvSpPr>
            <p:spPr bwMode="auto">
              <a:xfrm rot="5400000">
                <a:off x="6353174"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35" name="圆柱形 134"/>
              <p:cNvSpPr/>
              <p:nvPr/>
            </p:nvSpPr>
            <p:spPr bwMode="auto">
              <a:xfrm rot="5400000">
                <a:off x="6488950" y="2895978"/>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85" name="组合 84"/>
            <p:cNvGrpSpPr/>
            <p:nvPr/>
          </p:nvGrpSpPr>
          <p:grpSpPr>
            <a:xfrm>
              <a:off x="7104112" y="3029786"/>
              <a:ext cx="1404155" cy="378348"/>
              <a:chOff x="6996100" y="3239825"/>
              <a:chExt cx="1404155" cy="378348"/>
            </a:xfrm>
          </p:grpSpPr>
          <p:sp>
            <p:nvSpPr>
              <p:cNvPr id="125" name="圆柱形 124"/>
              <p:cNvSpPr/>
              <p:nvPr/>
            </p:nvSpPr>
            <p:spPr bwMode="auto">
              <a:xfrm rot="5400000">
                <a:off x="7509004" y="2726921"/>
                <a:ext cx="378348" cy="1404155"/>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26" name="圆柱形 125"/>
              <p:cNvSpPr/>
              <p:nvPr/>
            </p:nvSpPr>
            <p:spPr bwMode="auto">
              <a:xfrm rot="5400000">
                <a:off x="7065014" y="3341735"/>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27" name="圆柱形 126"/>
              <p:cNvSpPr/>
              <p:nvPr/>
            </p:nvSpPr>
            <p:spPr bwMode="auto">
              <a:xfrm rot="5400000">
                <a:off x="7322536" y="3341735"/>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28" name="圆柱形 127"/>
              <p:cNvSpPr/>
              <p:nvPr/>
            </p:nvSpPr>
            <p:spPr bwMode="auto">
              <a:xfrm rot="5400000">
                <a:off x="7497062" y="3341735"/>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29" name="圆柱形 128"/>
              <p:cNvSpPr/>
              <p:nvPr/>
            </p:nvSpPr>
            <p:spPr bwMode="auto">
              <a:xfrm rot="5400000">
                <a:off x="7713086" y="3341735"/>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30" name="圆柱形 129"/>
              <p:cNvSpPr/>
              <p:nvPr/>
            </p:nvSpPr>
            <p:spPr bwMode="auto">
              <a:xfrm rot="5400000">
                <a:off x="7929110" y="3341735"/>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sp>
          <p:nvSpPr>
            <p:cNvPr id="86" name="文本框 85"/>
            <p:cNvSpPr txBox="1"/>
            <p:nvPr/>
          </p:nvSpPr>
          <p:spPr bwMode="auto">
            <a:xfrm>
              <a:off x="4900962" y="1882576"/>
              <a:ext cx="141522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a:latin typeface="+mn-ea"/>
                  <a:ea typeface="+mn-ea"/>
                </a:rPr>
                <a:t>Queue 1 weight 1</a:t>
              </a:r>
              <a:endParaRPr lang="zh-CN" altLang="en-US" dirty="0">
                <a:latin typeface="+mn-ea"/>
                <a:ea typeface="+mn-ea"/>
              </a:endParaRPr>
            </a:p>
          </p:txBody>
        </p:sp>
        <p:sp>
          <p:nvSpPr>
            <p:cNvPr id="87" name="文本框 86"/>
            <p:cNvSpPr txBox="1"/>
            <p:nvPr/>
          </p:nvSpPr>
          <p:spPr bwMode="auto">
            <a:xfrm>
              <a:off x="4900962" y="2488194"/>
              <a:ext cx="141522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a:latin typeface="+mn-ea"/>
                  <a:ea typeface="+mn-ea"/>
                </a:rPr>
                <a:t>Queue 2 weight 2</a:t>
              </a:r>
              <a:endParaRPr lang="zh-CN" altLang="en-US" dirty="0">
                <a:latin typeface="+mn-ea"/>
                <a:ea typeface="+mn-ea"/>
              </a:endParaRPr>
            </a:p>
          </p:txBody>
        </p:sp>
        <p:sp>
          <p:nvSpPr>
            <p:cNvPr id="88" name="文本框 87"/>
            <p:cNvSpPr txBox="1"/>
            <p:nvPr/>
          </p:nvSpPr>
          <p:spPr bwMode="auto">
            <a:xfrm>
              <a:off x="4799856" y="3068960"/>
              <a:ext cx="1603841"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a:t>
              </a:r>
            </a:p>
            <a:p>
              <a:r>
                <a:rPr lang="en-US" altLang="zh-CN" dirty="0">
                  <a:latin typeface="+mn-ea"/>
                  <a:ea typeface="+mn-ea"/>
                </a:rPr>
                <a:t>Queue N-1 weight N-1</a:t>
              </a:r>
              <a:endParaRPr lang="zh-CN" altLang="en-US" dirty="0">
                <a:latin typeface="+mn-ea"/>
                <a:ea typeface="+mn-ea"/>
              </a:endParaRPr>
            </a:p>
          </p:txBody>
        </p:sp>
        <p:sp>
          <p:nvSpPr>
            <p:cNvPr id="89" name="文本框 88"/>
            <p:cNvSpPr txBox="1"/>
            <p:nvPr/>
          </p:nvSpPr>
          <p:spPr bwMode="auto">
            <a:xfrm>
              <a:off x="4891928" y="3825044"/>
              <a:ext cx="141522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a:latin typeface="+mn-ea"/>
                  <a:ea typeface="+mn-ea"/>
                </a:rPr>
                <a:t>Queue N weight N</a:t>
              </a:r>
              <a:endParaRPr lang="zh-CN" altLang="en-US" dirty="0">
                <a:latin typeface="+mn-ea"/>
                <a:ea typeface="+mn-ea"/>
              </a:endParaRPr>
            </a:p>
          </p:txBody>
        </p:sp>
        <p:grpSp>
          <p:nvGrpSpPr>
            <p:cNvPr id="90" name="组合 89"/>
            <p:cNvGrpSpPr/>
            <p:nvPr/>
          </p:nvGrpSpPr>
          <p:grpSpPr>
            <a:xfrm>
              <a:off x="4129516" y="2928290"/>
              <a:ext cx="191481" cy="457200"/>
              <a:chOff x="4043771" y="4145882"/>
              <a:chExt cx="191481" cy="457200"/>
            </a:xfrm>
          </p:grpSpPr>
          <p:sp>
            <p:nvSpPr>
              <p:cNvPr id="122" name="流程图: 联系 121"/>
              <p:cNvSpPr/>
              <p:nvPr/>
            </p:nvSpPr>
            <p:spPr bwMode="auto">
              <a:xfrm>
                <a:off x="4043771" y="4145882"/>
                <a:ext cx="108013" cy="45720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23" name="流程图: 联系 122"/>
              <p:cNvSpPr/>
              <p:nvPr/>
            </p:nvSpPr>
            <p:spPr bwMode="auto">
              <a:xfrm>
                <a:off x="4090864" y="4145882"/>
                <a:ext cx="108013" cy="45720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24" name="流程图: 联系 123"/>
              <p:cNvSpPr/>
              <p:nvPr/>
            </p:nvSpPr>
            <p:spPr bwMode="auto">
              <a:xfrm>
                <a:off x="4127239" y="4145882"/>
                <a:ext cx="108013" cy="45720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cxnSp>
          <p:nvCxnSpPr>
            <p:cNvPr id="91" name="直接箭头连接符 90"/>
            <p:cNvCxnSpPr>
              <a:stCxn id="124" idx="6"/>
              <a:endCxn id="131" idx="3"/>
            </p:cNvCxnSpPr>
            <p:nvPr/>
          </p:nvCxnSpPr>
          <p:spPr bwMode="auto">
            <a:xfrm flipV="1">
              <a:off x="4320997" y="2306660"/>
              <a:ext cx="478860" cy="85023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92" name="直接箭头连接符 91"/>
            <p:cNvCxnSpPr>
              <a:stCxn id="124" idx="6"/>
              <a:endCxn id="145" idx="3"/>
            </p:cNvCxnSpPr>
            <p:nvPr/>
          </p:nvCxnSpPr>
          <p:spPr bwMode="auto">
            <a:xfrm flipV="1">
              <a:off x="4320997" y="2934098"/>
              <a:ext cx="478860" cy="222792"/>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93" name="直接箭头连接符 92"/>
            <p:cNvCxnSpPr>
              <a:stCxn id="124" idx="6"/>
              <a:endCxn id="140" idx="3"/>
            </p:cNvCxnSpPr>
            <p:nvPr/>
          </p:nvCxnSpPr>
          <p:spPr bwMode="auto">
            <a:xfrm>
              <a:off x="4320997" y="3156890"/>
              <a:ext cx="474343" cy="497288"/>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94" name="直接箭头连接符 93"/>
            <p:cNvCxnSpPr>
              <a:stCxn id="124" idx="6"/>
              <a:endCxn id="136" idx="3"/>
            </p:cNvCxnSpPr>
            <p:nvPr/>
          </p:nvCxnSpPr>
          <p:spPr bwMode="auto">
            <a:xfrm>
              <a:off x="4320997" y="3156890"/>
              <a:ext cx="469826" cy="1115354"/>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grpSp>
          <p:nvGrpSpPr>
            <p:cNvPr id="95" name="组合 94"/>
            <p:cNvGrpSpPr/>
            <p:nvPr/>
          </p:nvGrpSpPr>
          <p:grpSpPr>
            <a:xfrm>
              <a:off x="6815769" y="2852936"/>
              <a:ext cx="196322" cy="712270"/>
              <a:chOff x="6798401" y="2891058"/>
              <a:chExt cx="196322" cy="712270"/>
            </a:xfrm>
          </p:grpSpPr>
          <p:sp>
            <p:nvSpPr>
              <p:cNvPr id="120" name="流程图: 联系 119"/>
              <p:cNvSpPr/>
              <p:nvPr/>
            </p:nvSpPr>
            <p:spPr bwMode="auto">
              <a:xfrm>
                <a:off x="6798401" y="2891058"/>
                <a:ext cx="195807" cy="712270"/>
              </a:xfrm>
              <a:prstGeom prst="flowChartConnector">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cxnSp>
            <p:nvCxnSpPr>
              <p:cNvPr id="121" name="直接箭头连接符 120"/>
              <p:cNvCxnSpPr/>
              <p:nvPr/>
            </p:nvCxnSpPr>
            <p:spPr bwMode="auto">
              <a:xfrm>
                <a:off x="6994209" y="3230269"/>
                <a:ext cx="514" cy="738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96" name="流程图: 联系 95"/>
            <p:cNvSpPr/>
            <p:nvPr/>
          </p:nvSpPr>
          <p:spPr bwMode="auto">
            <a:xfrm>
              <a:off x="8600289" y="2921888"/>
              <a:ext cx="128392" cy="57912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97" name="圆柱形 96"/>
            <p:cNvSpPr/>
            <p:nvPr/>
          </p:nvSpPr>
          <p:spPr bwMode="auto">
            <a:xfrm rot="5400000">
              <a:off x="2433758" y="2483925"/>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98" name="圆柱形 97"/>
            <p:cNvSpPr/>
            <p:nvPr/>
          </p:nvSpPr>
          <p:spPr bwMode="auto">
            <a:xfrm rot="5400000">
              <a:off x="2645527" y="2483925"/>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99" name="圆柱形 98"/>
            <p:cNvSpPr/>
            <p:nvPr/>
          </p:nvSpPr>
          <p:spPr bwMode="auto">
            <a:xfrm rot="5400000">
              <a:off x="3028797" y="2714666"/>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0" name="圆柱形 99"/>
            <p:cNvSpPr/>
            <p:nvPr/>
          </p:nvSpPr>
          <p:spPr bwMode="auto">
            <a:xfrm rot="5400000">
              <a:off x="3240566" y="2714666"/>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1" name="圆柱形 100"/>
            <p:cNvSpPr/>
            <p:nvPr/>
          </p:nvSpPr>
          <p:spPr bwMode="auto">
            <a:xfrm rot="5400000">
              <a:off x="2433758" y="3063291"/>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2" name="圆柱形 101"/>
            <p:cNvSpPr/>
            <p:nvPr/>
          </p:nvSpPr>
          <p:spPr bwMode="auto">
            <a:xfrm rot="5400000">
              <a:off x="2645527" y="3063291"/>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3" name="圆柱形 102"/>
            <p:cNvSpPr/>
            <p:nvPr/>
          </p:nvSpPr>
          <p:spPr bwMode="auto">
            <a:xfrm rot="5400000">
              <a:off x="3017925" y="3063291"/>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4" name="圆柱形 103"/>
            <p:cNvSpPr/>
            <p:nvPr/>
          </p:nvSpPr>
          <p:spPr bwMode="auto">
            <a:xfrm rot="5400000">
              <a:off x="3229694" y="3063291"/>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5" name="圆柱形 104"/>
            <p:cNvSpPr/>
            <p:nvPr/>
          </p:nvSpPr>
          <p:spPr bwMode="auto">
            <a:xfrm rot="5400000">
              <a:off x="3635812" y="3069286"/>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6" name="圆柱形 105"/>
            <p:cNvSpPr/>
            <p:nvPr/>
          </p:nvSpPr>
          <p:spPr bwMode="auto">
            <a:xfrm rot="5400000">
              <a:off x="3847581" y="3069286"/>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7" name="圆柱形 106"/>
            <p:cNvSpPr/>
            <p:nvPr/>
          </p:nvSpPr>
          <p:spPr bwMode="auto">
            <a:xfrm rot="5400000">
              <a:off x="2438113" y="3672953"/>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8" name="圆柱形 107"/>
            <p:cNvSpPr/>
            <p:nvPr/>
          </p:nvSpPr>
          <p:spPr bwMode="auto">
            <a:xfrm rot="5400000">
              <a:off x="2649882" y="3672953"/>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9" name="圆柱形 108"/>
            <p:cNvSpPr/>
            <p:nvPr/>
          </p:nvSpPr>
          <p:spPr bwMode="auto">
            <a:xfrm rot="5400000">
              <a:off x="3016745" y="3429344"/>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10" name="圆柱形 109"/>
            <p:cNvSpPr/>
            <p:nvPr/>
          </p:nvSpPr>
          <p:spPr bwMode="auto">
            <a:xfrm rot="5400000">
              <a:off x="3228514" y="3429344"/>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cxnSp>
          <p:nvCxnSpPr>
            <p:cNvPr id="111" name="直接箭头连接符 110"/>
            <p:cNvCxnSpPr/>
            <p:nvPr/>
          </p:nvCxnSpPr>
          <p:spPr bwMode="auto">
            <a:xfrm>
              <a:off x="2284305" y="2240868"/>
              <a:ext cx="1634021" cy="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sp>
          <p:nvSpPr>
            <p:cNvPr id="112" name="文本框 111"/>
            <p:cNvSpPr txBox="1"/>
            <p:nvPr/>
          </p:nvSpPr>
          <p:spPr bwMode="auto">
            <a:xfrm>
              <a:off x="2027548" y="1634601"/>
              <a:ext cx="2124236" cy="53714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defTabSz="801688" eaLnBrk="0" fontAlgn="base" hangingPunct="1">
                <a:lnSpc>
                  <a:spcPct val="140000"/>
                </a:lnSpc>
                <a:spcBef>
                  <a:spcPct val="30000"/>
                </a:spcBef>
                <a:buClr>
                  <a:srgbClr val="808080"/>
                </a:buClr>
                <a:buSzPct val="60000"/>
                <a:buFont typeface="Wingdings" pitchFamily="2" charset="2"/>
                <a:buChar char="l"/>
                <a:defRPr sz="2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pPr marL="0" indent="0" algn="ctr">
                <a:buNone/>
              </a:pPr>
              <a:r>
                <a:rPr lang="en-US" altLang="zh-CN" sz="1200" dirty="0">
                  <a:latin typeface="+mn-ea"/>
                </a:rPr>
                <a:t>Packets to be sent from this interface </a:t>
              </a:r>
              <a:endParaRPr lang="zh-CN" altLang="en-US" sz="1200" dirty="0">
                <a:latin typeface="+mn-ea"/>
              </a:endParaRPr>
            </a:p>
          </p:txBody>
        </p:sp>
        <p:sp>
          <p:nvSpPr>
            <p:cNvPr id="113" name="文本框 112"/>
            <p:cNvSpPr txBox="1"/>
            <p:nvPr/>
          </p:nvSpPr>
          <p:spPr bwMode="auto">
            <a:xfrm>
              <a:off x="7340763" y="2342290"/>
              <a:ext cx="1387918" cy="32081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Sent packets</a:t>
              </a:r>
            </a:p>
          </p:txBody>
        </p:sp>
        <p:cxnSp>
          <p:nvCxnSpPr>
            <p:cNvPr id="114" name="直接箭头连接符 113"/>
            <p:cNvCxnSpPr/>
            <p:nvPr/>
          </p:nvCxnSpPr>
          <p:spPr bwMode="auto">
            <a:xfrm>
              <a:off x="6966268" y="2677817"/>
              <a:ext cx="2077805" cy="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sp>
          <p:nvSpPr>
            <p:cNvPr id="115" name="文本框 114"/>
            <p:cNvSpPr txBox="1"/>
            <p:nvPr/>
          </p:nvSpPr>
          <p:spPr bwMode="auto">
            <a:xfrm>
              <a:off x="3518945" y="3620253"/>
              <a:ext cx="1116124" cy="47133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Classification</a:t>
              </a:r>
            </a:p>
          </p:txBody>
        </p:sp>
        <p:sp>
          <p:nvSpPr>
            <p:cNvPr id="116" name="文本框 115"/>
            <p:cNvSpPr txBox="1"/>
            <p:nvPr/>
          </p:nvSpPr>
          <p:spPr bwMode="auto">
            <a:xfrm>
              <a:off x="6339218" y="3557036"/>
              <a:ext cx="1603942" cy="32081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Scheduling</a:t>
              </a:r>
            </a:p>
          </p:txBody>
        </p:sp>
        <p:sp>
          <p:nvSpPr>
            <p:cNvPr id="117" name="文本框 116"/>
            <p:cNvSpPr txBox="1"/>
            <p:nvPr/>
          </p:nvSpPr>
          <p:spPr bwMode="auto">
            <a:xfrm>
              <a:off x="7925908" y="3570698"/>
              <a:ext cx="1387918" cy="32081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Interface</a:t>
              </a:r>
            </a:p>
          </p:txBody>
        </p:sp>
        <p:sp>
          <p:nvSpPr>
            <p:cNvPr id="118" name="圆柱形 117"/>
            <p:cNvSpPr/>
            <p:nvPr/>
          </p:nvSpPr>
          <p:spPr bwMode="auto">
            <a:xfrm rot="5400000">
              <a:off x="8793206" y="3131696"/>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19" name="圆柱形 118"/>
            <p:cNvSpPr/>
            <p:nvPr/>
          </p:nvSpPr>
          <p:spPr bwMode="auto">
            <a:xfrm rot="5400000">
              <a:off x="9004975" y="3131696"/>
              <a:ext cx="252722" cy="174526"/>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spTree>
    <p:extLst>
      <p:ext uri="{BB962C8B-B14F-4D97-AF65-F5344CB8AC3E}">
        <p14:creationId xmlns:p14="http://schemas.microsoft.com/office/powerpoint/2010/main" val="400435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PQ+WFQ</a:t>
            </a:r>
            <a:endParaRPr lang="zh-CN" altLang="en-US" dirty="0"/>
          </a:p>
        </p:txBody>
      </p:sp>
      <p:sp>
        <p:nvSpPr>
          <p:cNvPr id="7" name="文本占位符 6"/>
          <p:cNvSpPr>
            <a:spLocks noGrp="1"/>
          </p:cNvSpPr>
          <p:nvPr>
            <p:ph type="body" sz="quarter" idx="10"/>
          </p:nvPr>
        </p:nvSpPr>
        <p:spPr>
          <a:xfrm>
            <a:off x="1008063" y="5198206"/>
            <a:ext cx="10464270" cy="1080542"/>
          </a:xfrm>
        </p:spPr>
        <p:txBody>
          <a:bodyPr/>
          <a:lstStyle/>
          <a:p>
            <a:pPr lvl="1"/>
            <a:r>
              <a:rPr lang="zh-CN" altLang="en-US" dirty="0"/>
              <a:t>优点：可保证低时延业务得到及时调度；实现按权重分配带宽等。</a:t>
            </a:r>
            <a:endParaRPr lang="en-US" altLang="zh-CN" dirty="0"/>
          </a:p>
          <a:p>
            <a:pPr lvl="1"/>
            <a:r>
              <a:rPr lang="zh-CN" altLang="en-US" dirty="0"/>
              <a:t>缺点：无法实现根据用户自定义灵活分类报文的需求。</a:t>
            </a:r>
          </a:p>
          <a:p>
            <a:endParaRPr lang="zh-CN" altLang="en-US" dirty="0"/>
          </a:p>
        </p:txBody>
      </p:sp>
      <p:grpSp>
        <p:nvGrpSpPr>
          <p:cNvPr id="74" name="组合 73"/>
          <p:cNvGrpSpPr/>
          <p:nvPr/>
        </p:nvGrpSpPr>
        <p:grpSpPr>
          <a:xfrm>
            <a:off x="2182044" y="1410201"/>
            <a:ext cx="7658372" cy="3818999"/>
            <a:chOff x="1991544" y="1233488"/>
            <a:chExt cx="7658372" cy="3818999"/>
          </a:xfrm>
        </p:grpSpPr>
        <p:sp>
          <p:nvSpPr>
            <p:cNvPr id="76" name="文本框 75"/>
            <p:cNvSpPr txBox="1"/>
            <p:nvPr/>
          </p:nvSpPr>
          <p:spPr bwMode="auto">
            <a:xfrm>
              <a:off x="5321160" y="1233488"/>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Queue 7</a:t>
              </a:r>
              <a:endParaRPr lang="zh-CN" altLang="en-US" dirty="0">
                <a:latin typeface="+mn-ea"/>
                <a:ea typeface="+mn-ea"/>
              </a:endParaRPr>
            </a:p>
          </p:txBody>
        </p:sp>
        <p:grpSp>
          <p:nvGrpSpPr>
            <p:cNvPr id="77" name="组合 76"/>
            <p:cNvGrpSpPr/>
            <p:nvPr/>
          </p:nvGrpSpPr>
          <p:grpSpPr>
            <a:xfrm>
              <a:off x="4093512" y="2855269"/>
              <a:ext cx="191481" cy="457200"/>
              <a:chOff x="4043771" y="4145882"/>
              <a:chExt cx="191481" cy="457200"/>
            </a:xfrm>
          </p:grpSpPr>
          <p:sp>
            <p:nvSpPr>
              <p:cNvPr id="211" name="流程图: 联系 210"/>
              <p:cNvSpPr/>
              <p:nvPr/>
            </p:nvSpPr>
            <p:spPr bwMode="auto">
              <a:xfrm>
                <a:off x="4043771" y="4145882"/>
                <a:ext cx="108013" cy="45720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12" name="流程图: 联系 211"/>
              <p:cNvSpPr/>
              <p:nvPr/>
            </p:nvSpPr>
            <p:spPr bwMode="auto">
              <a:xfrm>
                <a:off x="4090864" y="4145882"/>
                <a:ext cx="108013" cy="45720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13" name="流程图: 联系 212"/>
              <p:cNvSpPr/>
              <p:nvPr/>
            </p:nvSpPr>
            <p:spPr bwMode="auto">
              <a:xfrm>
                <a:off x="4127239" y="4145882"/>
                <a:ext cx="108013" cy="45720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cxnSp>
          <p:nvCxnSpPr>
            <p:cNvPr id="78" name="直接箭头连接符 77"/>
            <p:cNvCxnSpPr>
              <a:stCxn id="213" idx="6"/>
              <a:endCxn id="207" idx="3"/>
            </p:cNvCxnSpPr>
            <p:nvPr/>
          </p:nvCxnSpPr>
          <p:spPr bwMode="auto">
            <a:xfrm flipV="1">
              <a:off x="4284993" y="1606395"/>
              <a:ext cx="532683" cy="1477474"/>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80" name="直接箭头连接符 79"/>
            <p:cNvCxnSpPr>
              <a:stCxn id="213" idx="6"/>
              <a:endCxn id="205" idx="3"/>
            </p:cNvCxnSpPr>
            <p:nvPr/>
          </p:nvCxnSpPr>
          <p:spPr bwMode="auto">
            <a:xfrm flipV="1">
              <a:off x="4284993" y="2080504"/>
              <a:ext cx="532682" cy="1003365"/>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81" name="直接箭头连接符 80"/>
            <p:cNvCxnSpPr>
              <a:stCxn id="213" idx="6"/>
              <a:endCxn id="202" idx="3"/>
            </p:cNvCxnSpPr>
            <p:nvPr/>
          </p:nvCxnSpPr>
          <p:spPr bwMode="auto">
            <a:xfrm flipV="1">
              <a:off x="4284993" y="2548556"/>
              <a:ext cx="530465" cy="535313"/>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82" name="直接箭头连接符 81"/>
            <p:cNvCxnSpPr>
              <a:stCxn id="213" idx="6"/>
              <a:endCxn id="199" idx="3"/>
            </p:cNvCxnSpPr>
            <p:nvPr/>
          </p:nvCxnSpPr>
          <p:spPr bwMode="auto">
            <a:xfrm flipV="1">
              <a:off x="4284993" y="3016608"/>
              <a:ext cx="530465" cy="67261"/>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sp>
          <p:nvSpPr>
            <p:cNvPr id="84" name="流程图: 联系 83"/>
            <p:cNvSpPr/>
            <p:nvPr/>
          </p:nvSpPr>
          <p:spPr bwMode="auto">
            <a:xfrm>
              <a:off x="8765679" y="3009222"/>
              <a:ext cx="128392" cy="57912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cxnSp>
          <p:nvCxnSpPr>
            <p:cNvPr id="85" name="直接箭头连接符 84"/>
            <p:cNvCxnSpPr/>
            <p:nvPr/>
          </p:nvCxnSpPr>
          <p:spPr bwMode="auto">
            <a:xfrm>
              <a:off x="2248301" y="2167847"/>
              <a:ext cx="1634021" cy="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sp>
          <p:nvSpPr>
            <p:cNvPr id="86" name="文本框 85"/>
            <p:cNvSpPr txBox="1"/>
            <p:nvPr/>
          </p:nvSpPr>
          <p:spPr bwMode="auto">
            <a:xfrm>
              <a:off x="1991544" y="1561580"/>
              <a:ext cx="2124236" cy="53714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defTabSz="801688" eaLnBrk="0" fontAlgn="base" hangingPunct="1">
                <a:lnSpc>
                  <a:spcPct val="140000"/>
                </a:lnSpc>
                <a:spcBef>
                  <a:spcPct val="30000"/>
                </a:spcBef>
                <a:buClr>
                  <a:srgbClr val="808080"/>
                </a:buClr>
                <a:buSzPct val="60000"/>
                <a:buFont typeface="Wingdings" pitchFamily="2" charset="2"/>
                <a:buChar char="l"/>
                <a:defRPr sz="2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pPr marL="0" indent="0" algn="ctr">
                <a:buNone/>
              </a:pPr>
              <a:r>
                <a:rPr lang="en-US" altLang="zh-CN" sz="1200" dirty="0">
                  <a:latin typeface="+mn-ea"/>
                </a:rPr>
                <a:t>Packets to be sent from this interface </a:t>
              </a:r>
              <a:endParaRPr lang="zh-CN" altLang="en-US" sz="1200" dirty="0">
                <a:latin typeface="+mn-ea"/>
              </a:endParaRPr>
            </a:p>
          </p:txBody>
        </p:sp>
        <p:sp>
          <p:nvSpPr>
            <p:cNvPr id="87" name="文本框 86"/>
            <p:cNvSpPr txBox="1"/>
            <p:nvPr/>
          </p:nvSpPr>
          <p:spPr bwMode="auto">
            <a:xfrm>
              <a:off x="7946606" y="2476001"/>
              <a:ext cx="1387918" cy="32081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Sent packets</a:t>
              </a:r>
            </a:p>
          </p:txBody>
        </p:sp>
        <p:cxnSp>
          <p:nvCxnSpPr>
            <p:cNvPr id="88" name="直接箭头连接符 87"/>
            <p:cNvCxnSpPr/>
            <p:nvPr/>
          </p:nvCxnSpPr>
          <p:spPr bwMode="auto">
            <a:xfrm>
              <a:off x="7572111" y="2811528"/>
              <a:ext cx="2077805" cy="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sp>
          <p:nvSpPr>
            <p:cNvPr id="89" name="文本框 88"/>
            <p:cNvSpPr txBox="1"/>
            <p:nvPr/>
          </p:nvSpPr>
          <p:spPr bwMode="auto">
            <a:xfrm>
              <a:off x="3320873" y="3642296"/>
              <a:ext cx="1116124" cy="48245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Classification</a:t>
              </a:r>
            </a:p>
          </p:txBody>
        </p:sp>
        <p:sp>
          <p:nvSpPr>
            <p:cNvPr id="90" name="文本框 89"/>
            <p:cNvSpPr txBox="1"/>
            <p:nvPr/>
          </p:nvSpPr>
          <p:spPr bwMode="auto">
            <a:xfrm>
              <a:off x="8135916" y="3636344"/>
              <a:ext cx="1387918" cy="32081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Interface</a:t>
              </a:r>
            </a:p>
          </p:txBody>
        </p:sp>
        <p:sp>
          <p:nvSpPr>
            <p:cNvPr id="98" name="文本框 97"/>
            <p:cNvSpPr txBox="1"/>
            <p:nvPr/>
          </p:nvSpPr>
          <p:spPr bwMode="auto">
            <a:xfrm>
              <a:off x="5332828" y="1700808"/>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Queue 6</a:t>
              </a:r>
              <a:endParaRPr lang="zh-CN" altLang="en-US" dirty="0">
                <a:latin typeface="+mn-ea"/>
                <a:ea typeface="+mn-ea"/>
              </a:endParaRPr>
            </a:p>
          </p:txBody>
        </p:sp>
        <p:sp>
          <p:nvSpPr>
            <p:cNvPr id="99" name="文本框 98"/>
            <p:cNvSpPr txBox="1"/>
            <p:nvPr/>
          </p:nvSpPr>
          <p:spPr bwMode="auto">
            <a:xfrm>
              <a:off x="5321160" y="2188003"/>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Queue 5</a:t>
              </a:r>
              <a:endParaRPr lang="zh-CN" altLang="en-US" dirty="0">
                <a:latin typeface="+mn-ea"/>
                <a:ea typeface="+mn-ea"/>
              </a:endParaRPr>
            </a:p>
          </p:txBody>
        </p:sp>
        <p:sp>
          <p:nvSpPr>
            <p:cNvPr id="100" name="文本框 99"/>
            <p:cNvSpPr txBox="1"/>
            <p:nvPr/>
          </p:nvSpPr>
          <p:spPr bwMode="auto">
            <a:xfrm>
              <a:off x="5321160" y="2638137"/>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Queue 4</a:t>
              </a:r>
              <a:endParaRPr lang="zh-CN" altLang="en-US" dirty="0">
                <a:latin typeface="+mn-ea"/>
                <a:ea typeface="+mn-ea"/>
              </a:endParaRPr>
            </a:p>
          </p:txBody>
        </p:sp>
        <p:sp>
          <p:nvSpPr>
            <p:cNvPr id="101" name="文本框 100"/>
            <p:cNvSpPr txBox="1"/>
            <p:nvPr/>
          </p:nvSpPr>
          <p:spPr bwMode="auto">
            <a:xfrm>
              <a:off x="5324588" y="3114715"/>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Queue 3</a:t>
              </a:r>
              <a:endParaRPr lang="zh-CN" altLang="en-US" dirty="0">
                <a:latin typeface="+mn-ea"/>
                <a:ea typeface="+mn-ea"/>
              </a:endParaRPr>
            </a:p>
          </p:txBody>
        </p:sp>
        <p:sp>
          <p:nvSpPr>
            <p:cNvPr id="102" name="文本框 101"/>
            <p:cNvSpPr txBox="1"/>
            <p:nvPr/>
          </p:nvSpPr>
          <p:spPr bwMode="auto">
            <a:xfrm>
              <a:off x="5304761" y="3588674"/>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Queue 2</a:t>
              </a:r>
              <a:endParaRPr lang="zh-CN" altLang="en-US" dirty="0">
                <a:latin typeface="+mn-ea"/>
                <a:ea typeface="+mn-ea"/>
              </a:endParaRPr>
            </a:p>
          </p:txBody>
        </p:sp>
        <p:sp>
          <p:nvSpPr>
            <p:cNvPr id="104" name="文本框 103"/>
            <p:cNvSpPr txBox="1"/>
            <p:nvPr/>
          </p:nvSpPr>
          <p:spPr bwMode="auto">
            <a:xfrm>
              <a:off x="5314853" y="4060159"/>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Queue 1</a:t>
              </a:r>
              <a:endParaRPr lang="zh-CN" altLang="en-US" dirty="0">
                <a:latin typeface="+mn-ea"/>
                <a:ea typeface="+mn-ea"/>
              </a:endParaRPr>
            </a:p>
          </p:txBody>
        </p:sp>
        <p:grpSp>
          <p:nvGrpSpPr>
            <p:cNvPr id="105" name="组合 104"/>
            <p:cNvGrpSpPr/>
            <p:nvPr/>
          </p:nvGrpSpPr>
          <p:grpSpPr>
            <a:xfrm>
              <a:off x="4817676" y="1442723"/>
              <a:ext cx="1617433" cy="327343"/>
              <a:chOff x="4799856" y="2142513"/>
              <a:chExt cx="1617433" cy="327343"/>
            </a:xfrm>
          </p:grpSpPr>
          <p:sp>
            <p:nvSpPr>
              <p:cNvPr id="207" name="圆柱形 206"/>
              <p:cNvSpPr/>
              <p:nvPr/>
            </p:nvSpPr>
            <p:spPr bwMode="auto">
              <a:xfrm rot="5400000">
                <a:off x="5444901" y="1497468"/>
                <a:ext cx="327343" cy="1617433"/>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08" name="圆柱形 207"/>
              <p:cNvSpPr/>
              <p:nvPr/>
            </p:nvSpPr>
            <p:spPr bwMode="auto">
              <a:xfrm rot="5400000">
                <a:off x="5506071" y="2196464"/>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09" name="圆柱形 208"/>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10" name="圆柱形 209"/>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07" name="组合 106"/>
            <p:cNvGrpSpPr/>
            <p:nvPr/>
          </p:nvGrpSpPr>
          <p:grpSpPr>
            <a:xfrm>
              <a:off x="4817675" y="1916832"/>
              <a:ext cx="1617433" cy="327343"/>
              <a:chOff x="4799856" y="2125530"/>
              <a:chExt cx="1617433" cy="327343"/>
            </a:xfrm>
          </p:grpSpPr>
          <p:sp>
            <p:nvSpPr>
              <p:cNvPr id="205" name="圆柱形 204"/>
              <p:cNvSpPr/>
              <p:nvPr/>
            </p:nvSpPr>
            <p:spPr bwMode="auto">
              <a:xfrm rot="5400000">
                <a:off x="5444901" y="1480485"/>
                <a:ext cx="327343" cy="1617433"/>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06" name="圆柱形 205"/>
              <p:cNvSpPr/>
              <p:nvPr/>
            </p:nvSpPr>
            <p:spPr bwMode="auto">
              <a:xfrm rot="5400000">
                <a:off x="5885884" y="2176376"/>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08" name="组合 107"/>
            <p:cNvGrpSpPr/>
            <p:nvPr/>
          </p:nvGrpSpPr>
          <p:grpSpPr>
            <a:xfrm>
              <a:off x="4815458" y="2384884"/>
              <a:ext cx="1617433" cy="327343"/>
              <a:chOff x="4799856" y="2142513"/>
              <a:chExt cx="1617433" cy="327343"/>
            </a:xfrm>
          </p:grpSpPr>
          <p:sp>
            <p:nvSpPr>
              <p:cNvPr id="202" name="圆柱形 201"/>
              <p:cNvSpPr/>
              <p:nvPr/>
            </p:nvSpPr>
            <p:spPr bwMode="auto">
              <a:xfrm rot="5400000">
                <a:off x="5444901" y="1497468"/>
                <a:ext cx="327343" cy="1617433"/>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03" name="圆柱形 202"/>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04" name="圆柱形 203"/>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10" name="组合 109"/>
            <p:cNvGrpSpPr/>
            <p:nvPr/>
          </p:nvGrpSpPr>
          <p:grpSpPr>
            <a:xfrm>
              <a:off x="4815458" y="2852936"/>
              <a:ext cx="1617433" cy="327343"/>
              <a:chOff x="4799856" y="2142513"/>
              <a:chExt cx="1617433" cy="327343"/>
            </a:xfrm>
          </p:grpSpPr>
          <p:sp>
            <p:nvSpPr>
              <p:cNvPr id="199" name="圆柱形 198"/>
              <p:cNvSpPr/>
              <p:nvPr/>
            </p:nvSpPr>
            <p:spPr bwMode="auto">
              <a:xfrm rot="5400000">
                <a:off x="5444901" y="1497468"/>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00" name="圆柱形 199"/>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01" name="圆柱形 200"/>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11" name="组合 110"/>
            <p:cNvGrpSpPr/>
            <p:nvPr/>
          </p:nvGrpSpPr>
          <p:grpSpPr>
            <a:xfrm>
              <a:off x="4815458" y="3320988"/>
              <a:ext cx="1617433" cy="327343"/>
              <a:chOff x="4799856" y="2142513"/>
              <a:chExt cx="1617433" cy="327343"/>
            </a:xfrm>
          </p:grpSpPr>
          <p:sp>
            <p:nvSpPr>
              <p:cNvPr id="196" name="圆柱形 195"/>
              <p:cNvSpPr/>
              <p:nvPr/>
            </p:nvSpPr>
            <p:spPr bwMode="auto">
              <a:xfrm rot="5400000">
                <a:off x="5444901" y="1497468"/>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97" name="圆柱形 196"/>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98" name="圆柱形 197"/>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12" name="组合 111"/>
            <p:cNvGrpSpPr/>
            <p:nvPr/>
          </p:nvGrpSpPr>
          <p:grpSpPr>
            <a:xfrm>
              <a:off x="4815457" y="3789040"/>
              <a:ext cx="1617433" cy="327343"/>
              <a:chOff x="4799856" y="2142513"/>
              <a:chExt cx="1617433" cy="327343"/>
            </a:xfrm>
          </p:grpSpPr>
          <p:sp>
            <p:nvSpPr>
              <p:cNvPr id="193" name="圆柱形 192"/>
              <p:cNvSpPr/>
              <p:nvPr/>
            </p:nvSpPr>
            <p:spPr bwMode="auto">
              <a:xfrm rot="5400000">
                <a:off x="5444901" y="1497468"/>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94" name="圆柱形 193"/>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95" name="圆柱形 194"/>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13" name="组合 112"/>
            <p:cNvGrpSpPr/>
            <p:nvPr/>
          </p:nvGrpSpPr>
          <p:grpSpPr>
            <a:xfrm>
              <a:off x="4815457" y="4257092"/>
              <a:ext cx="1617433" cy="327343"/>
              <a:chOff x="4799856" y="2142513"/>
              <a:chExt cx="1617433" cy="327343"/>
            </a:xfrm>
          </p:grpSpPr>
          <p:sp>
            <p:nvSpPr>
              <p:cNvPr id="190" name="圆柱形 189"/>
              <p:cNvSpPr/>
              <p:nvPr/>
            </p:nvSpPr>
            <p:spPr bwMode="auto">
              <a:xfrm rot="5400000">
                <a:off x="5444901" y="1497468"/>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91" name="圆柱形 190"/>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92" name="圆柱形 191"/>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sp>
          <p:nvSpPr>
            <p:cNvPr id="115" name="圆柱形 114"/>
            <p:cNvSpPr/>
            <p:nvPr/>
          </p:nvSpPr>
          <p:spPr bwMode="auto">
            <a:xfrm rot="5400000">
              <a:off x="5490186" y="4307938"/>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16" name="文本框 115"/>
            <p:cNvSpPr txBox="1"/>
            <p:nvPr/>
          </p:nvSpPr>
          <p:spPr bwMode="auto">
            <a:xfrm>
              <a:off x="5333787" y="4538108"/>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Queue 0</a:t>
              </a:r>
              <a:endParaRPr lang="zh-CN" altLang="en-US" dirty="0">
                <a:latin typeface="+mn-ea"/>
                <a:ea typeface="+mn-ea"/>
              </a:endParaRPr>
            </a:p>
          </p:txBody>
        </p:sp>
        <p:grpSp>
          <p:nvGrpSpPr>
            <p:cNvPr id="117" name="组合 116"/>
            <p:cNvGrpSpPr/>
            <p:nvPr/>
          </p:nvGrpSpPr>
          <p:grpSpPr>
            <a:xfrm>
              <a:off x="4814085" y="4725144"/>
              <a:ext cx="1617433" cy="327343"/>
              <a:chOff x="4814085" y="4875179"/>
              <a:chExt cx="1617433" cy="327343"/>
            </a:xfrm>
          </p:grpSpPr>
          <p:sp>
            <p:nvSpPr>
              <p:cNvPr id="185" name="圆柱形 184"/>
              <p:cNvSpPr/>
              <p:nvPr/>
            </p:nvSpPr>
            <p:spPr bwMode="auto">
              <a:xfrm rot="5400000">
                <a:off x="5459130" y="4230134"/>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6" name="圆柱形 185"/>
              <p:cNvSpPr/>
              <p:nvPr/>
            </p:nvSpPr>
            <p:spPr bwMode="auto">
              <a:xfrm rot="5400000">
                <a:off x="5483448" y="4922777"/>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7" name="圆柱形 186"/>
              <p:cNvSpPr/>
              <p:nvPr/>
            </p:nvSpPr>
            <p:spPr bwMode="auto">
              <a:xfrm rot="5400000">
                <a:off x="5668996" y="492301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8" name="圆柱形 187"/>
              <p:cNvSpPr/>
              <p:nvPr/>
            </p:nvSpPr>
            <p:spPr bwMode="auto">
              <a:xfrm rot="5400000">
                <a:off x="5180396" y="4927332"/>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9" name="圆柱形 188"/>
              <p:cNvSpPr/>
              <p:nvPr/>
            </p:nvSpPr>
            <p:spPr bwMode="auto">
              <a:xfrm rot="5400000">
                <a:off x="6009539" y="4927331"/>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cxnSp>
          <p:nvCxnSpPr>
            <p:cNvPr id="118" name="直接箭头连接符 117"/>
            <p:cNvCxnSpPr>
              <a:stCxn id="213" idx="6"/>
              <a:endCxn id="196" idx="3"/>
            </p:cNvCxnSpPr>
            <p:nvPr/>
          </p:nvCxnSpPr>
          <p:spPr bwMode="auto">
            <a:xfrm>
              <a:off x="4284993" y="3083869"/>
              <a:ext cx="530465" cy="400791"/>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19" name="直接箭头连接符 118"/>
            <p:cNvCxnSpPr>
              <a:stCxn id="213" idx="6"/>
              <a:endCxn id="193" idx="3"/>
            </p:cNvCxnSpPr>
            <p:nvPr/>
          </p:nvCxnSpPr>
          <p:spPr bwMode="auto">
            <a:xfrm>
              <a:off x="4284993" y="3083869"/>
              <a:ext cx="530464" cy="868843"/>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20" name="直接箭头连接符 119"/>
            <p:cNvCxnSpPr>
              <a:stCxn id="213" idx="6"/>
              <a:endCxn id="190" idx="3"/>
            </p:cNvCxnSpPr>
            <p:nvPr/>
          </p:nvCxnSpPr>
          <p:spPr bwMode="auto">
            <a:xfrm>
              <a:off x="4284993" y="3083869"/>
              <a:ext cx="530464" cy="1336895"/>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21" name="直接箭头连接符 120"/>
            <p:cNvCxnSpPr>
              <a:stCxn id="213" idx="6"/>
              <a:endCxn id="185" idx="3"/>
            </p:cNvCxnSpPr>
            <p:nvPr/>
          </p:nvCxnSpPr>
          <p:spPr bwMode="auto">
            <a:xfrm>
              <a:off x="4284993" y="3083869"/>
              <a:ext cx="529092" cy="1804947"/>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grpSp>
          <p:nvGrpSpPr>
            <p:cNvPr id="122" name="组合 121"/>
            <p:cNvGrpSpPr/>
            <p:nvPr/>
          </p:nvGrpSpPr>
          <p:grpSpPr>
            <a:xfrm>
              <a:off x="3059412" y="2617214"/>
              <a:ext cx="408587" cy="252958"/>
              <a:chOff x="2961433" y="4802228"/>
              <a:chExt cx="408587" cy="252958"/>
            </a:xfrm>
          </p:grpSpPr>
          <p:sp>
            <p:nvSpPr>
              <p:cNvPr id="183" name="圆柱形 182"/>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4" name="圆柱形 183"/>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23" name="组合 122"/>
            <p:cNvGrpSpPr/>
            <p:nvPr/>
          </p:nvGrpSpPr>
          <p:grpSpPr>
            <a:xfrm>
              <a:off x="3059412" y="2952055"/>
              <a:ext cx="408587" cy="252958"/>
              <a:chOff x="2961433" y="4802228"/>
              <a:chExt cx="408587" cy="252958"/>
            </a:xfrm>
          </p:grpSpPr>
          <p:sp>
            <p:nvSpPr>
              <p:cNvPr id="181" name="圆柱形 180"/>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2" name="圆柱形 181"/>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24" name="组合 123"/>
            <p:cNvGrpSpPr/>
            <p:nvPr/>
          </p:nvGrpSpPr>
          <p:grpSpPr>
            <a:xfrm>
              <a:off x="3059413" y="3314123"/>
              <a:ext cx="408587" cy="252958"/>
              <a:chOff x="2961433" y="4802228"/>
              <a:chExt cx="408587" cy="252958"/>
            </a:xfrm>
          </p:grpSpPr>
          <p:sp>
            <p:nvSpPr>
              <p:cNvPr id="179" name="圆柱形 178"/>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0" name="圆柱形 179"/>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25" name="组合 124"/>
            <p:cNvGrpSpPr/>
            <p:nvPr/>
          </p:nvGrpSpPr>
          <p:grpSpPr>
            <a:xfrm>
              <a:off x="3574089" y="2969271"/>
              <a:ext cx="476846" cy="252722"/>
              <a:chOff x="2961433" y="4802228"/>
              <a:chExt cx="476846" cy="252722"/>
            </a:xfrm>
          </p:grpSpPr>
          <p:sp>
            <p:nvSpPr>
              <p:cNvPr id="177" name="圆柱形 176"/>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8" name="圆柱形 177"/>
              <p:cNvSpPr/>
              <p:nvPr/>
            </p:nvSpPr>
            <p:spPr bwMode="auto">
              <a:xfrm rot="5400000">
                <a:off x="3200399"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26" name="组合 125"/>
            <p:cNvGrpSpPr/>
            <p:nvPr/>
          </p:nvGrpSpPr>
          <p:grpSpPr>
            <a:xfrm>
              <a:off x="2490190" y="2467267"/>
              <a:ext cx="408587" cy="252958"/>
              <a:chOff x="2961433" y="4802228"/>
              <a:chExt cx="408587" cy="252958"/>
            </a:xfrm>
          </p:grpSpPr>
          <p:sp>
            <p:nvSpPr>
              <p:cNvPr id="175" name="圆柱形 174"/>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6" name="圆柱形 175"/>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27" name="组合 126"/>
            <p:cNvGrpSpPr/>
            <p:nvPr/>
          </p:nvGrpSpPr>
          <p:grpSpPr>
            <a:xfrm>
              <a:off x="2487394" y="2928535"/>
              <a:ext cx="408587" cy="252958"/>
              <a:chOff x="2961433" y="4802228"/>
              <a:chExt cx="408587" cy="252958"/>
            </a:xfrm>
          </p:grpSpPr>
          <p:sp>
            <p:nvSpPr>
              <p:cNvPr id="173" name="圆柱形 172"/>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4" name="圆柱形 173"/>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28" name="组合 127"/>
            <p:cNvGrpSpPr/>
            <p:nvPr/>
          </p:nvGrpSpPr>
          <p:grpSpPr>
            <a:xfrm>
              <a:off x="2496464" y="3411664"/>
              <a:ext cx="408587" cy="252958"/>
              <a:chOff x="2961433" y="4802228"/>
              <a:chExt cx="408587" cy="252958"/>
            </a:xfrm>
          </p:grpSpPr>
          <p:sp>
            <p:nvSpPr>
              <p:cNvPr id="171" name="圆柱形 170"/>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2" name="圆柱形 171"/>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30" name="组合 129"/>
            <p:cNvGrpSpPr/>
            <p:nvPr/>
          </p:nvGrpSpPr>
          <p:grpSpPr>
            <a:xfrm>
              <a:off x="6563340" y="1529000"/>
              <a:ext cx="331207" cy="770187"/>
              <a:chOff x="6581997" y="1650700"/>
              <a:chExt cx="331207" cy="770187"/>
            </a:xfrm>
          </p:grpSpPr>
          <p:sp>
            <p:nvSpPr>
              <p:cNvPr id="167" name="流程图: 联系 166"/>
              <p:cNvSpPr/>
              <p:nvPr/>
            </p:nvSpPr>
            <p:spPr bwMode="auto">
              <a:xfrm>
                <a:off x="6652893" y="1650700"/>
                <a:ext cx="195807" cy="770187"/>
              </a:xfrm>
              <a:prstGeom prst="flowChartConnector">
                <a:avLst/>
              </a:prstGeom>
              <a:solidFill>
                <a:srgbClr val="C7E4F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FrutigerNext LT Regular" pitchFamily="34" charset="0"/>
                  <a:ea typeface="宋体" pitchFamily="2" charset="-122"/>
                </a:endParaRPr>
              </a:p>
            </p:txBody>
          </p:sp>
          <p:cxnSp>
            <p:nvCxnSpPr>
              <p:cNvPr id="168" name="直接箭头连接符 167"/>
              <p:cNvCxnSpPr/>
              <p:nvPr/>
            </p:nvCxnSpPr>
            <p:spPr bwMode="auto">
              <a:xfrm>
                <a:off x="6666764" y="2167051"/>
                <a:ext cx="514" cy="738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9" name="直接箭头连接符 168"/>
              <p:cNvCxnSpPr/>
              <p:nvPr/>
            </p:nvCxnSpPr>
            <p:spPr bwMode="auto">
              <a:xfrm flipV="1">
                <a:off x="6847930" y="1899477"/>
                <a:ext cx="514" cy="738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0" name="文本框 169"/>
              <p:cNvSpPr txBox="1"/>
              <p:nvPr/>
            </p:nvSpPr>
            <p:spPr bwMode="auto">
              <a:xfrm rot="10800000">
                <a:off x="6581997" y="1888094"/>
                <a:ext cx="331207" cy="275286"/>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dirty="0">
                    <a:latin typeface="+mn-ea"/>
                    <a:ea typeface="+mn-ea"/>
                  </a:rPr>
                  <a:t>PO</a:t>
                </a:r>
                <a:endParaRPr lang="zh-CN" altLang="en-US" dirty="0">
                  <a:latin typeface="+mn-ea"/>
                  <a:ea typeface="+mn-ea"/>
                </a:endParaRPr>
              </a:p>
            </p:txBody>
          </p:sp>
        </p:grpSp>
        <p:grpSp>
          <p:nvGrpSpPr>
            <p:cNvPr id="131" name="组合 130"/>
            <p:cNvGrpSpPr/>
            <p:nvPr/>
          </p:nvGrpSpPr>
          <p:grpSpPr>
            <a:xfrm>
              <a:off x="6736901" y="2052875"/>
              <a:ext cx="331207" cy="2642056"/>
              <a:chOff x="6566499" y="1650701"/>
              <a:chExt cx="331207" cy="2642056"/>
            </a:xfrm>
          </p:grpSpPr>
          <p:cxnSp>
            <p:nvCxnSpPr>
              <p:cNvPr id="160" name="直接箭头连接符 159"/>
              <p:cNvCxnSpPr/>
              <p:nvPr/>
            </p:nvCxnSpPr>
            <p:spPr bwMode="auto">
              <a:xfrm>
                <a:off x="6666764" y="3749941"/>
                <a:ext cx="514" cy="738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4" name="直接箭头连接符 163"/>
              <p:cNvCxnSpPr/>
              <p:nvPr/>
            </p:nvCxnSpPr>
            <p:spPr bwMode="auto">
              <a:xfrm flipV="1">
                <a:off x="6847930" y="2848032"/>
                <a:ext cx="514" cy="738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5" name="流程图: 联系 164"/>
              <p:cNvSpPr/>
              <p:nvPr/>
            </p:nvSpPr>
            <p:spPr bwMode="auto">
              <a:xfrm>
                <a:off x="6652893" y="1650701"/>
                <a:ext cx="195807" cy="2642056"/>
              </a:xfrm>
              <a:prstGeom prst="flowChartConnector">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FrutigerNext LT Regular" pitchFamily="34" charset="0"/>
                  <a:ea typeface="宋体" pitchFamily="2" charset="-122"/>
                </a:endParaRPr>
              </a:p>
            </p:txBody>
          </p:sp>
          <p:sp>
            <p:nvSpPr>
              <p:cNvPr id="166" name="文本框 165"/>
              <p:cNvSpPr txBox="1"/>
              <p:nvPr/>
            </p:nvSpPr>
            <p:spPr bwMode="auto">
              <a:xfrm rot="10800000">
                <a:off x="6566499" y="2755912"/>
                <a:ext cx="331207" cy="398354"/>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en-US" altLang="zh-CN" dirty="0">
                    <a:latin typeface="+mn-ea"/>
                    <a:ea typeface="+mn-ea"/>
                  </a:rPr>
                  <a:t>WFO</a:t>
                </a:r>
                <a:endParaRPr lang="zh-CN" altLang="en-US" dirty="0">
                  <a:latin typeface="+mn-ea"/>
                  <a:ea typeface="+mn-ea"/>
                </a:endParaRPr>
              </a:p>
            </p:txBody>
          </p:sp>
        </p:grpSp>
        <p:cxnSp>
          <p:nvCxnSpPr>
            <p:cNvPr id="132" name="直接箭头连接符 131"/>
            <p:cNvCxnSpPr>
              <a:stCxn id="207" idx="1"/>
              <a:endCxn id="167" idx="1"/>
            </p:cNvCxnSpPr>
            <p:nvPr/>
          </p:nvCxnSpPr>
          <p:spPr bwMode="auto">
            <a:xfrm>
              <a:off x="6435109" y="1606395"/>
              <a:ext cx="227802" cy="35396"/>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33" name="直接箭头连接符 132"/>
            <p:cNvCxnSpPr>
              <a:stCxn id="205" idx="1"/>
              <a:endCxn id="167" idx="2"/>
            </p:cNvCxnSpPr>
            <p:nvPr/>
          </p:nvCxnSpPr>
          <p:spPr bwMode="auto">
            <a:xfrm flipV="1">
              <a:off x="6435108" y="1914094"/>
              <a:ext cx="199128" cy="16641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35" name="直接箭头连接符 134"/>
            <p:cNvCxnSpPr>
              <a:stCxn id="202" idx="1"/>
              <a:endCxn id="167" idx="3"/>
            </p:cNvCxnSpPr>
            <p:nvPr/>
          </p:nvCxnSpPr>
          <p:spPr bwMode="auto">
            <a:xfrm flipV="1">
              <a:off x="6432891" y="2186396"/>
              <a:ext cx="230020" cy="36216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36" name="直接箭头连接符 135"/>
            <p:cNvCxnSpPr>
              <a:stCxn id="199" idx="1"/>
            </p:cNvCxnSpPr>
            <p:nvPr/>
          </p:nvCxnSpPr>
          <p:spPr bwMode="auto">
            <a:xfrm flipV="1">
              <a:off x="6432891" y="2643768"/>
              <a:ext cx="396382" cy="37284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37" name="直接箭头连接符 136"/>
            <p:cNvCxnSpPr>
              <a:stCxn id="196" idx="1"/>
            </p:cNvCxnSpPr>
            <p:nvPr/>
          </p:nvCxnSpPr>
          <p:spPr bwMode="auto">
            <a:xfrm flipV="1">
              <a:off x="6432891" y="3033223"/>
              <a:ext cx="377651" cy="451437"/>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38" name="直接箭头连接符 137"/>
            <p:cNvCxnSpPr>
              <a:stCxn id="193" idx="1"/>
            </p:cNvCxnSpPr>
            <p:nvPr/>
          </p:nvCxnSpPr>
          <p:spPr bwMode="auto">
            <a:xfrm flipV="1">
              <a:off x="6432890" y="3527519"/>
              <a:ext cx="377652" cy="425193"/>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39" name="直接箭头连接符 138"/>
            <p:cNvCxnSpPr>
              <a:stCxn id="190" idx="1"/>
            </p:cNvCxnSpPr>
            <p:nvPr/>
          </p:nvCxnSpPr>
          <p:spPr bwMode="auto">
            <a:xfrm flipV="1">
              <a:off x="6432890" y="3840718"/>
              <a:ext cx="390404" cy="580046"/>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40" name="直接箭头连接符 139"/>
            <p:cNvCxnSpPr>
              <a:stCxn id="185" idx="1"/>
              <a:endCxn id="165" idx="3"/>
            </p:cNvCxnSpPr>
            <p:nvPr/>
          </p:nvCxnSpPr>
          <p:spPr bwMode="auto">
            <a:xfrm flipV="1">
              <a:off x="6431518" y="4308011"/>
              <a:ext cx="420452" cy="580805"/>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grpSp>
          <p:nvGrpSpPr>
            <p:cNvPr id="141" name="组合 140"/>
            <p:cNvGrpSpPr/>
            <p:nvPr/>
          </p:nvGrpSpPr>
          <p:grpSpPr>
            <a:xfrm>
              <a:off x="7187443" y="3073064"/>
              <a:ext cx="1470683" cy="487891"/>
              <a:chOff x="7356140" y="3151976"/>
              <a:chExt cx="1470683" cy="487891"/>
            </a:xfrm>
          </p:grpSpPr>
          <p:sp>
            <p:nvSpPr>
              <p:cNvPr id="148" name="圆柱形 147"/>
              <p:cNvSpPr/>
              <p:nvPr/>
            </p:nvSpPr>
            <p:spPr bwMode="auto">
              <a:xfrm rot="5400000">
                <a:off x="7847536" y="2660580"/>
                <a:ext cx="487891" cy="1470683"/>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9" name="圆柱形 148"/>
              <p:cNvSpPr/>
              <p:nvPr/>
            </p:nvSpPr>
            <p:spPr bwMode="auto">
              <a:xfrm rot="5400000">
                <a:off x="7401417" y="3288252"/>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0" name="圆柱形 149"/>
              <p:cNvSpPr/>
              <p:nvPr/>
            </p:nvSpPr>
            <p:spPr bwMode="auto">
              <a:xfrm rot="5400000">
                <a:off x="7583519" y="32844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2" name="圆柱形 151"/>
              <p:cNvSpPr/>
              <p:nvPr/>
            </p:nvSpPr>
            <p:spPr bwMode="auto">
              <a:xfrm rot="5400000">
                <a:off x="7785679" y="3288252"/>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3" name="圆柱形 152"/>
              <p:cNvSpPr/>
              <p:nvPr/>
            </p:nvSpPr>
            <p:spPr bwMode="auto">
              <a:xfrm rot="5400000">
                <a:off x="7988660" y="3289424"/>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4" name="圆柱形 153"/>
              <p:cNvSpPr/>
              <p:nvPr/>
            </p:nvSpPr>
            <p:spPr bwMode="auto">
              <a:xfrm rot="5400000">
                <a:off x="8224928" y="328624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sp>
          <p:nvSpPr>
            <p:cNvPr id="143" name="圆柱形 142"/>
            <p:cNvSpPr/>
            <p:nvPr/>
          </p:nvSpPr>
          <p:spPr bwMode="auto">
            <a:xfrm rot="5400000">
              <a:off x="9099348" y="3207337"/>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4" name="圆柱形 143"/>
            <p:cNvSpPr/>
            <p:nvPr/>
          </p:nvSpPr>
          <p:spPr bwMode="auto">
            <a:xfrm rot="5400000">
              <a:off x="9314553" y="3200950"/>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6" name="任意多边形 145"/>
            <p:cNvSpPr/>
            <p:nvPr/>
          </p:nvSpPr>
          <p:spPr bwMode="auto">
            <a:xfrm>
              <a:off x="2597861" y="3782181"/>
              <a:ext cx="790575" cy="402877"/>
            </a:xfrm>
            <a:custGeom>
              <a:avLst/>
              <a:gdLst>
                <a:gd name="connsiteX0" fmla="*/ 0 w 971550"/>
                <a:gd name="connsiteY0" fmla="*/ 295468 h 333568"/>
                <a:gd name="connsiteX1" fmla="*/ 409575 w 971550"/>
                <a:gd name="connsiteY1" fmla="*/ 193 h 333568"/>
                <a:gd name="connsiteX2" fmla="*/ 971550 w 971550"/>
                <a:gd name="connsiteY2" fmla="*/ 333568 h 333568"/>
                <a:gd name="connsiteX0" fmla="*/ 0 w 971550"/>
                <a:gd name="connsiteY0" fmla="*/ 324013 h 362113"/>
                <a:gd name="connsiteX1" fmla="*/ 342900 w 971550"/>
                <a:gd name="connsiteY1" fmla="*/ 163 h 362113"/>
                <a:gd name="connsiteX2" fmla="*/ 971550 w 971550"/>
                <a:gd name="connsiteY2" fmla="*/ 362113 h 362113"/>
                <a:gd name="connsiteX0" fmla="*/ 0 w 933450"/>
                <a:gd name="connsiteY0" fmla="*/ 214036 h 366436"/>
                <a:gd name="connsiteX1" fmla="*/ 304800 w 933450"/>
                <a:gd name="connsiteY1" fmla="*/ 4486 h 366436"/>
                <a:gd name="connsiteX2" fmla="*/ 933450 w 933450"/>
                <a:gd name="connsiteY2" fmla="*/ 366436 h 366436"/>
                <a:gd name="connsiteX0" fmla="*/ 0 w 933450"/>
                <a:gd name="connsiteY0" fmla="*/ 260330 h 412730"/>
                <a:gd name="connsiteX1" fmla="*/ 304800 w 933450"/>
                <a:gd name="connsiteY1" fmla="*/ 3155 h 412730"/>
                <a:gd name="connsiteX2" fmla="*/ 933450 w 933450"/>
                <a:gd name="connsiteY2" fmla="*/ 412730 h 412730"/>
                <a:gd name="connsiteX0" fmla="*/ 0 w 790575"/>
                <a:gd name="connsiteY0" fmla="*/ 260002 h 402877"/>
                <a:gd name="connsiteX1" fmla="*/ 304800 w 790575"/>
                <a:gd name="connsiteY1" fmla="*/ 2827 h 402877"/>
                <a:gd name="connsiteX2" fmla="*/ 790575 w 790575"/>
                <a:gd name="connsiteY2" fmla="*/ 402877 h 402877"/>
                <a:gd name="connsiteX0" fmla="*/ 0 w 790575"/>
                <a:gd name="connsiteY0" fmla="*/ 260002 h 402877"/>
                <a:gd name="connsiteX1" fmla="*/ 304800 w 790575"/>
                <a:gd name="connsiteY1" fmla="*/ 2827 h 402877"/>
                <a:gd name="connsiteX2" fmla="*/ 790575 w 790575"/>
                <a:gd name="connsiteY2" fmla="*/ 402877 h 402877"/>
              </a:gdLst>
              <a:ahLst/>
              <a:cxnLst>
                <a:cxn ang="0">
                  <a:pos x="connsiteX0" y="connsiteY0"/>
                </a:cxn>
                <a:cxn ang="0">
                  <a:pos x="connsiteX1" y="connsiteY1"/>
                </a:cxn>
                <a:cxn ang="0">
                  <a:pos x="connsiteX2" y="connsiteY2"/>
                </a:cxn>
              </a:cxnLst>
              <a:rect l="l" t="t" r="r" b="b"/>
              <a:pathLst>
                <a:path w="790575" h="402877">
                  <a:moveTo>
                    <a:pt x="0" y="260002"/>
                  </a:moveTo>
                  <a:cubicBezTo>
                    <a:pt x="123825" y="109189"/>
                    <a:pt x="173038" y="-20985"/>
                    <a:pt x="304800" y="2827"/>
                  </a:cubicBezTo>
                  <a:cubicBezTo>
                    <a:pt x="436562" y="26639"/>
                    <a:pt x="619125" y="201264"/>
                    <a:pt x="790575" y="402877"/>
                  </a:cubicBezTo>
                </a:path>
              </a:pathLst>
            </a:custGeom>
            <a:noFill/>
            <a:ln w="9525" cap="flat" cmpd="sng" algn="ctr">
              <a:solidFill>
                <a:schemeClr val="tx1"/>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7" name="文本框 146"/>
            <p:cNvSpPr txBox="1"/>
            <p:nvPr/>
          </p:nvSpPr>
          <p:spPr bwMode="auto">
            <a:xfrm>
              <a:off x="2326924" y="4139470"/>
              <a:ext cx="1737471" cy="48245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Scheduling sequence</a:t>
              </a:r>
            </a:p>
          </p:txBody>
        </p:sp>
      </p:grpSp>
    </p:spTree>
    <p:extLst>
      <p:ext uri="{BB962C8B-B14F-4D97-AF65-F5344CB8AC3E}">
        <p14:creationId xmlns:p14="http://schemas.microsoft.com/office/powerpoint/2010/main" val="414582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CBQ(Class-based Queueing)</a:t>
            </a:r>
            <a:endParaRPr lang="zh-CN" altLang="en-US" dirty="0"/>
          </a:p>
        </p:txBody>
      </p:sp>
      <p:sp>
        <p:nvSpPr>
          <p:cNvPr id="4" name="文本占位符 3"/>
          <p:cNvSpPr>
            <a:spLocks noGrp="1"/>
          </p:cNvSpPr>
          <p:nvPr>
            <p:ph type="body" sz="quarter" idx="10"/>
          </p:nvPr>
        </p:nvSpPr>
        <p:spPr>
          <a:xfrm>
            <a:off x="1008063" y="5229200"/>
            <a:ext cx="10464270" cy="1152550"/>
          </a:xfrm>
        </p:spPr>
        <p:txBody>
          <a:bodyPr/>
          <a:lstStyle/>
          <a:p>
            <a:pPr lvl="1"/>
            <a:r>
              <a:rPr lang="zh-CN" altLang="en-US" dirty="0"/>
              <a:t>优点：提供了自定义类的支持；可为不同的业务定义不同的调度策略。</a:t>
            </a:r>
            <a:endParaRPr lang="en-US" altLang="zh-CN" dirty="0"/>
          </a:p>
          <a:p>
            <a:pPr lvl="1"/>
            <a:r>
              <a:rPr lang="zh-CN" altLang="en-US" dirty="0"/>
              <a:t>缺点：由于涉及到复杂的流分类，故启用</a:t>
            </a:r>
            <a:r>
              <a:rPr lang="en-US" altLang="zh-CN" dirty="0"/>
              <a:t>CBQ</a:t>
            </a:r>
            <a:r>
              <a:rPr lang="zh-CN" altLang="en-US" dirty="0"/>
              <a:t>会耗费一定的系统资源。</a:t>
            </a:r>
          </a:p>
        </p:txBody>
      </p:sp>
      <p:grpSp>
        <p:nvGrpSpPr>
          <p:cNvPr id="74" name="组合 73"/>
          <p:cNvGrpSpPr/>
          <p:nvPr/>
        </p:nvGrpSpPr>
        <p:grpSpPr>
          <a:xfrm>
            <a:off x="1991544" y="1418949"/>
            <a:ext cx="7658372" cy="3450211"/>
            <a:chOff x="1991544" y="1422256"/>
            <a:chExt cx="7658372" cy="3450211"/>
          </a:xfrm>
        </p:grpSpPr>
        <p:sp>
          <p:nvSpPr>
            <p:cNvPr id="75" name="文本框 74"/>
            <p:cNvSpPr txBox="1"/>
            <p:nvPr/>
          </p:nvSpPr>
          <p:spPr bwMode="auto">
            <a:xfrm>
              <a:off x="5321160" y="1422256"/>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EF 1</a:t>
              </a:r>
              <a:endParaRPr lang="zh-CN" altLang="en-US" dirty="0">
                <a:latin typeface="+mn-ea"/>
                <a:ea typeface="+mn-ea"/>
              </a:endParaRPr>
            </a:p>
          </p:txBody>
        </p:sp>
        <p:grpSp>
          <p:nvGrpSpPr>
            <p:cNvPr id="76" name="组合 75"/>
            <p:cNvGrpSpPr/>
            <p:nvPr/>
          </p:nvGrpSpPr>
          <p:grpSpPr>
            <a:xfrm>
              <a:off x="4093512" y="3003494"/>
              <a:ext cx="191481" cy="457200"/>
              <a:chOff x="4043771" y="4145882"/>
              <a:chExt cx="191481" cy="457200"/>
            </a:xfrm>
          </p:grpSpPr>
          <p:sp>
            <p:nvSpPr>
              <p:cNvPr id="182" name="流程图: 联系 181"/>
              <p:cNvSpPr/>
              <p:nvPr/>
            </p:nvSpPr>
            <p:spPr bwMode="auto">
              <a:xfrm>
                <a:off x="4043771" y="4145882"/>
                <a:ext cx="108013" cy="45720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3" name="流程图: 联系 182"/>
              <p:cNvSpPr/>
              <p:nvPr/>
            </p:nvSpPr>
            <p:spPr bwMode="auto">
              <a:xfrm>
                <a:off x="4090864" y="4145882"/>
                <a:ext cx="108013" cy="45720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4" name="流程图: 联系 183"/>
              <p:cNvSpPr/>
              <p:nvPr/>
            </p:nvSpPr>
            <p:spPr bwMode="auto">
              <a:xfrm>
                <a:off x="4127239" y="4145882"/>
                <a:ext cx="108013" cy="45720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cxnSp>
          <p:nvCxnSpPr>
            <p:cNvPr id="77" name="直接箭头连接符 76"/>
            <p:cNvCxnSpPr>
              <a:stCxn id="184" idx="6"/>
              <a:endCxn id="178" idx="3"/>
            </p:cNvCxnSpPr>
            <p:nvPr/>
          </p:nvCxnSpPr>
          <p:spPr bwMode="auto">
            <a:xfrm flipV="1">
              <a:off x="4284993" y="1789165"/>
              <a:ext cx="532683" cy="1442929"/>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79" name="直接箭头连接符 78"/>
            <p:cNvCxnSpPr>
              <a:stCxn id="184" idx="6"/>
              <a:endCxn id="175" idx="3"/>
            </p:cNvCxnSpPr>
            <p:nvPr/>
          </p:nvCxnSpPr>
          <p:spPr bwMode="auto">
            <a:xfrm flipV="1">
              <a:off x="4284993" y="2401233"/>
              <a:ext cx="530465" cy="830861"/>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sp>
          <p:nvSpPr>
            <p:cNvPr id="80" name="流程图: 联系 79"/>
            <p:cNvSpPr/>
            <p:nvPr/>
          </p:nvSpPr>
          <p:spPr bwMode="auto">
            <a:xfrm>
              <a:off x="8765679" y="2841101"/>
              <a:ext cx="128392" cy="579120"/>
            </a:xfrm>
            <a:prstGeom prst="flowChartConnector">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cxnSp>
          <p:nvCxnSpPr>
            <p:cNvPr id="81" name="直接箭头连接符 80"/>
            <p:cNvCxnSpPr/>
            <p:nvPr/>
          </p:nvCxnSpPr>
          <p:spPr bwMode="auto">
            <a:xfrm>
              <a:off x="2248301" y="2316072"/>
              <a:ext cx="1634021" cy="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sp>
          <p:nvSpPr>
            <p:cNvPr id="82" name="文本框 81"/>
            <p:cNvSpPr txBox="1"/>
            <p:nvPr/>
          </p:nvSpPr>
          <p:spPr bwMode="auto">
            <a:xfrm>
              <a:off x="1991544" y="1958869"/>
              <a:ext cx="2124236" cy="28807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defTabSz="801688" eaLnBrk="0" fontAlgn="base" hangingPunct="1">
                <a:lnSpc>
                  <a:spcPct val="140000"/>
                </a:lnSpc>
                <a:spcBef>
                  <a:spcPct val="30000"/>
                </a:spcBef>
                <a:buClr>
                  <a:srgbClr val="808080"/>
                </a:buClr>
                <a:buSzPct val="60000"/>
                <a:buFont typeface="Wingdings" pitchFamily="2" charset="2"/>
                <a:buChar char="l"/>
                <a:defRPr sz="2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pPr marL="0" indent="0" algn="ctr">
                <a:buNone/>
              </a:pPr>
              <a:r>
                <a:rPr lang="en-US" altLang="zh-CN" sz="1200" dirty="0">
                  <a:latin typeface="+mn-ea"/>
                </a:rPr>
                <a:t>IP or MPLS packets</a:t>
              </a:r>
            </a:p>
          </p:txBody>
        </p:sp>
        <p:sp>
          <p:nvSpPr>
            <p:cNvPr id="83" name="文本框 82"/>
            <p:cNvSpPr txBox="1"/>
            <p:nvPr/>
          </p:nvSpPr>
          <p:spPr bwMode="auto">
            <a:xfrm>
              <a:off x="7946606" y="2307880"/>
              <a:ext cx="1387918" cy="32081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Sent packets</a:t>
              </a:r>
            </a:p>
          </p:txBody>
        </p:sp>
        <p:cxnSp>
          <p:nvCxnSpPr>
            <p:cNvPr id="84" name="直接箭头连接符 83"/>
            <p:cNvCxnSpPr/>
            <p:nvPr/>
          </p:nvCxnSpPr>
          <p:spPr bwMode="auto">
            <a:xfrm>
              <a:off x="7572111" y="2643407"/>
              <a:ext cx="2077805" cy="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sp>
          <p:nvSpPr>
            <p:cNvPr id="86" name="文本框 85"/>
            <p:cNvSpPr txBox="1"/>
            <p:nvPr/>
          </p:nvSpPr>
          <p:spPr bwMode="auto">
            <a:xfrm>
              <a:off x="3320873" y="3790522"/>
              <a:ext cx="1116124" cy="32255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Classification</a:t>
              </a:r>
            </a:p>
          </p:txBody>
        </p:sp>
        <p:sp>
          <p:nvSpPr>
            <p:cNvPr id="87" name="文本框 86"/>
            <p:cNvSpPr txBox="1"/>
            <p:nvPr/>
          </p:nvSpPr>
          <p:spPr bwMode="auto">
            <a:xfrm>
              <a:off x="8135916" y="3468223"/>
              <a:ext cx="1387918" cy="32081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dirty="0">
                  <a:latin typeface="+mn-ea"/>
                </a:rPr>
                <a:t>Interface</a:t>
              </a:r>
            </a:p>
          </p:txBody>
        </p:sp>
        <p:sp>
          <p:nvSpPr>
            <p:cNvPr id="88" name="文本框 87"/>
            <p:cNvSpPr txBox="1"/>
            <p:nvPr/>
          </p:nvSpPr>
          <p:spPr bwMode="auto">
            <a:xfrm>
              <a:off x="5294989" y="1844824"/>
              <a:ext cx="69098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a:t>
              </a:r>
            </a:p>
            <a:p>
              <a:pPr algn="ctr"/>
              <a:r>
                <a:rPr lang="en-US" altLang="zh-CN" dirty="0">
                  <a:latin typeface="+mn-ea"/>
                  <a:ea typeface="+mn-ea"/>
                </a:rPr>
                <a:t>EF N</a:t>
              </a:r>
              <a:endParaRPr lang="zh-CN" altLang="en-US" dirty="0">
                <a:latin typeface="+mn-ea"/>
                <a:ea typeface="+mn-ea"/>
              </a:endParaRPr>
            </a:p>
          </p:txBody>
        </p:sp>
        <p:sp>
          <p:nvSpPr>
            <p:cNvPr id="90" name="文本框 89"/>
            <p:cNvSpPr txBox="1"/>
            <p:nvPr/>
          </p:nvSpPr>
          <p:spPr bwMode="auto">
            <a:xfrm>
              <a:off x="5324588" y="2538380"/>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AF 1</a:t>
              </a:r>
              <a:endParaRPr lang="zh-CN" altLang="en-US" dirty="0">
                <a:latin typeface="+mn-ea"/>
                <a:ea typeface="+mn-ea"/>
              </a:endParaRPr>
            </a:p>
          </p:txBody>
        </p:sp>
        <p:sp>
          <p:nvSpPr>
            <p:cNvPr id="91" name="文本框 90"/>
            <p:cNvSpPr txBox="1"/>
            <p:nvPr/>
          </p:nvSpPr>
          <p:spPr bwMode="auto">
            <a:xfrm>
              <a:off x="5314853" y="3681028"/>
              <a:ext cx="690982" cy="24254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BF 1</a:t>
              </a:r>
              <a:endParaRPr lang="zh-CN" altLang="en-US" dirty="0">
                <a:latin typeface="+mn-ea"/>
                <a:ea typeface="+mn-ea"/>
              </a:endParaRPr>
            </a:p>
          </p:txBody>
        </p:sp>
        <p:grpSp>
          <p:nvGrpSpPr>
            <p:cNvPr id="92" name="组合 91"/>
            <p:cNvGrpSpPr/>
            <p:nvPr/>
          </p:nvGrpSpPr>
          <p:grpSpPr>
            <a:xfrm>
              <a:off x="4817676" y="1625493"/>
              <a:ext cx="1617433" cy="327343"/>
              <a:chOff x="4799856" y="2142513"/>
              <a:chExt cx="1617433" cy="327343"/>
            </a:xfrm>
          </p:grpSpPr>
          <p:sp>
            <p:nvSpPr>
              <p:cNvPr id="178" name="圆柱形 177"/>
              <p:cNvSpPr/>
              <p:nvPr/>
            </p:nvSpPr>
            <p:spPr bwMode="auto">
              <a:xfrm rot="5400000">
                <a:off x="5444901" y="1497468"/>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9" name="圆柱形 178"/>
              <p:cNvSpPr/>
              <p:nvPr/>
            </p:nvSpPr>
            <p:spPr bwMode="auto">
              <a:xfrm rot="5400000">
                <a:off x="5506071" y="2196464"/>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0" name="圆柱形 179"/>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81" name="圆柱形 180"/>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93" name="组合 92"/>
            <p:cNvGrpSpPr/>
            <p:nvPr/>
          </p:nvGrpSpPr>
          <p:grpSpPr>
            <a:xfrm>
              <a:off x="4815458" y="2237561"/>
              <a:ext cx="1617433" cy="327343"/>
              <a:chOff x="4799856" y="2142513"/>
              <a:chExt cx="1617433" cy="327343"/>
            </a:xfrm>
          </p:grpSpPr>
          <p:sp>
            <p:nvSpPr>
              <p:cNvPr id="175" name="圆柱形 174"/>
              <p:cNvSpPr/>
              <p:nvPr/>
            </p:nvSpPr>
            <p:spPr bwMode="auto">
              <a:xfrm rot="5400000">
                <a:off x="5444901" y="1497468"/>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6" name="圆柱形 175"/>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7" name="圆柱形 176"/>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95" name="组合 94"/>
            <p:cNvGrpSpPr/>
            <p:nvPr/>
          </p:nvGrpSpPr>
          <p:grpSpPr>
            <a:xfrm>
              <a:off x="4815458" y="2741617"/>
              <a:ext cx="1617433" cy="327343"/>
              <a:chOff x="4799856" y="2142513"/>
              <a:chExt cx="1617433" cy="327343"/>
            </a:xfrm>
          </p:grpSpPr>
          <p:sp>
            <p:nvSpPr>
              <p:cNvPr id="172" name="圆柱形 171"/>
              <p:cNvSpPr/>
              <p:nvPr/>
            </p:nvSpPr>
            <p:spPr bwMode="auto">
              <a:xfrm rot="5400000">
                <a:off x="5444901" y="1497468"/>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3" name="圆柱形 172"/>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4" name="圆柱形 173"/>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96" name="组合 95"/>
            <p:cNvGrpSpPr/>
            <p:nvPr/>
          </p:nvGrpSpPr>
          <p:grpSpPr>
            <a:xfrm>
              <a:off x="4815457" y="3356992"/>
              <a:ext cx="1617433" cy="327343"/>
              <a:chOff x="4799856" y="2142513"/>
              <a:chExt cx="1617433" cy="327343"/>
            </a:xfrm>
          </p:grpSpPr>
          <p:sp>
            <p:nvSpPr>
              <p:cNvPr id="169" name="圆柱形 168"/>
              <p:cNvSpPr/>
              <p:nvPr/>
            </p:nvSpPr>
            <p:spPr bwMode="auto">
              <a:xfrm rot="5400000">
                <a:off x="5444901" y="1497468"/>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0" name="圆柱形 169"/>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1" name="圆柱形 170"/>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97" name="组合 96"/>
            <p:cNvGrpSpPr/>
            <p:nvPr/>
          </p:nvGrpSpPr>
          <p:grpSpPr>
            <a:xfrm>
              <a:off x="4815457" y="3913965"/>
              <a:ext cx="1617433" cy="327343"/>
              <a:chOff x="4799856" y="2142513"/>
              <a:chExt cx="1617433" cy="327343"/>
            </a:xfrm>
          </p:grpSpPr>
          <p:sp>
            <p:nvSpPr>
              <p:cNvPr id="166" name="圆柱形 165"/>
              <p:cNvSpPr/>
              <p:nvPr/>
            </p:nvSpPr>
            <p:spPr bwMode="auto">
              <a:xfrm rot="5400000">
                <a:off x="5444901" y="1497468"/>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67" name="圆柱形 166"/>
              <p:cNvSpPr/>
              <p:nvPr/>
            </p:nvSpPr>
            <p:spPr bwMode="auto">
              <a:xfrm rot="5400000">
                <a:off x="5700336" y="21949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68" name="圆柱形 167"/>
              <p:cNvSpPr/>
              <p:nvPr/>
            </p:nvSpPr>
            <p:spPr bwMode="auto">
              <a:xfrm rot="5400000">
                <a:off x="5885884" y="219513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sp>
          <p:nvSpPr>
            <p:cNvPr id="99" name="圆柱形 98"/>
            <p:cNvSpPr/>
            <p:nvPr/>
          </p:nvSpPr>
          <p:spPr bwMode="auto">
            <a:xfrm rot="5400000">
              <a:off x="5464917" y="3963618"/>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nvGrpSpPr>
            <p:cNvPr id="100" name="组合 99"/>
            <p:cNvGrpSpPr/>
            <p:nvPr/>
          </p:nvGrpSpPr>
          <p:grpSpPr>
            <a:xfrm>
              <a:off x="4814085" y="4545124"/>
              <a:ext cx="1617433" cy="327343"/>
              <a:chOff x="4814085" y="4875179"/>
              <a:chExt cx="1617433" cy="327343"/>
            </a:xfrm>
          </p:grpSpPr>
          <p:sp>
            <p:nvSpPr>
              <p:cNvPr id="161" name="圆柱形 160"/>
              <p:cNvSpPr/>
              <p:nvPr/>
            </p:nvSpPr>
            <p:spPr bwMode="auto">
              <a:xfrm rot="5400000">
                <a:off x="5459130" y="4230134"/>
                <a:ext cx="327343" cy="1617433"/>
              </a:xfrm>
              <a:prstGeom prst="can">
                <a:avLst>
                  <a:gd name="adj" fmla="val 46818"/>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62" name="圆柱形 161"/>
              <p:cNvSpPr/>
              <p:nvPr/>
            </p:nvSpPr>
            <p:spPr bwMode="auto">
              <a:xfrm rot="5400000">
                <a:off x="5483448" y="4922777"/>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63" name="圆柱形 162"/>
              <p:cNvSpPr/>
              <p:nvPr/>
            </p:nvSpPr>
            <p:spPr bwMode="auto">
              <a:xfrm rot="5400000">
                <a:off x="5668996" y="492301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64" name="圆柱形 163"/>
              <p:cNvSpPr/>
              <p:nvPr/>
            </p:nvSpPr>
            <p:spPr bwMode="auto">
              <a:xfrm rot="5400000">
                <a:off x="5180396" y="4927332"/>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65" name="圆柱形 164"/>
              <p:cNvSpPr/>
              <p:nvPr/>
            </p:nvSpPr>
            <p:spPr bwMode="auto">
              <a:xfrm rot="5400000">
                <a:off x="6009539" y="4927331"/>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cxnSp>
          <p:nvCxnSpPr>
            <p:cNvPr id="102" name="直接箭头连接符 101"/>
            <p:cNvCxnSpPr>
              <a:stCxn id="184" idx="6"/>
              <a:endCxn id="172" idx="3"/>
            </p:cNvCxnSpPr>
            <p:nvPr/>
          </p:nvCxnSpPr>
          <p:spPr bwMode="auto">
            <a:xfrm flipV="1">
              <a:off x="4284993" y="2905289"/>
              <a:ext cx="530465" cy="326805"/>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03" name="直接箭头连接符 102"/>
            <p:cNvCxnSpPr>
              <a:stCxn id="184" idx="6"/>
              <a:endCxn id="169" idx="3"/>
            </p:cNvCxnSpPr>
            <p:nvPr/>
          </p:nvCxnSpPr>
          <p:spPr bwMode="auto">
            <a:xfrm>
              <a:off x="4284993" y="3232094"/>
              <a:ext cx="530464" cy="28857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04" name="直接箭头连接符 103"/>
            <p:cNvCxnSpPr>
              <a:stCxn id="184" idx="6"/>
              <a:endCxn id="166" idx="3"/>
            </p:cNvCxnSpPr>
            <p:nvPr/>
          </p:nvCxnSpPr>
          <p:spPr bwMode="auto">
            <a:xfrm>
              <a:off x="4284993" y="3232094"/>
              <a:ext cx="530464" cy="845543"/>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06" name="直接箭头连接符 105"/>
            <p:cNvCxnSpPr>
              <a:stCxn id="184" idx="6"/>
              <a:endCxn id="161" idx="3"/>
            </p:cNvCxnSpPr>
            <p:nvPr/>
          </p:nvCxnSpPr>
          <p:spPr bwMode="auto">
            <a:xfrm>
              <a:off x="4284993" y="3232094"/>
              <a:ext cx="529092" cy="1476702"/>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grpSp>
          <p:nvGrpSpPr>
            <p:cNvPr id="107" name="组合 106"/>
            <p:cNvGrpSpPr/>
            <p:nvPr/>
          </p:nvGrpSpPr>
          <p:grpSpPr>
            <a:xfrm>
              <a:off x="3059412" y="2765439"/>
              <a:ext cx="408587" cy="252958"/>
              <a:chOff x="2961433" y="4802228"/>
              <a:chExt cx="408587" cy="252958"/>
            </a:xfrm>
          </p:grpSpPr>
          <p:sp>
            <p:nvSpPr>
              <p:cNvPr id="159" name="圆柱形 158"/>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60" name="圆柱形 159"/>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09" name="组合 108"/>
            <p:cNvGrpSpPr/>
            <p:nvPr/>
          </p:nvGrpSpPr>
          <p:grpSpPr>
            <a:xfrm>
              <a:off x="3059412" y="3100280"/>
              <a:ext cx="408587" cy="252958"/>
              <a:chOff x="2961433" y="4802228"/>
              <a:chExt cx="408587" cy="252958"/>
            </a:xfrm>
          </p:grpSpPr>
          <p:sp>
            <p:nvSpPr>
              <p:cNvPr id="157" name="圆柱形 156"/>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8" name="圆柱形 157"/>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10" name="组合 109"/>
            <p:cNvGrpSpPr/>
            <p:nvPr/>
          </p:nvGrpSpPr>
          <p:grpSpPr>
            <a:xfrm>
              <a:off x="3059413" y="3462348"/>
              <a:ext cx="408587" cy="252958"/>
              <a:chOff x="2961433" y="4802228"/>
              <a:chExt cx="408587" cy="252958"/>
            </a:xfrm>
          </p:grpSpPr>
          <p:sp>
            <p:nvSpPr>
              <p:cNvPr id="155" name="圆柱形 154"/>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6" name="圆柱形 155"/>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11" name="组合 110"/>
            <p:cNvGrpSpPr/>
            <p:nvPr/>
          </p:nvGrpSpPr>
          <p:grpSpPr>
            <a:xfrm>
              <a:off x="3574089" y="3117496"/>
              <a:ext cx="476846" cy="252722"/>
              <a:chOff x="2961433" y="4802228"/>
              <a:chExt cx="476846" cy="252722"/>
            </a:xfrm>
          </p:grpSpPr>
          <p:sp>
            <p:nvSpPr>
              <p:cNvPr id="153" name="圆柱形 152"/>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4" name="圆柱形 153"/>
              <p:cNvSpPr/>
              <p:nvPr/>
            </p:nvSpPr>
            <p:spPr bwMode="auto">
              <a:xfrm rot="5400000">
                <a:off x="3200399"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12" name="组合 111"/>
            <p:cNvGrpSpPr/>
            <p:nvPr/>
          </p:nvGrpSpPr>
          <p:grpSpPr>
            <a:xfrm>
              <a:off x="2490190" y="2615492"/>
              <a:ext cx="408587" cy="252958"/>
              <a:chOff x="2961433" y="4802228"/>
              <a:chExt cx="408587" cy="252958"/>
            </a:xfrm>
          </p:grpSpPr>
          <p:sp>
            <p:nvSpPr>
              <p:cNvPr id="151" name="圆柱形 150"/>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2" name="圆柱形 151"/>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15" name="组合 114"/>
            <p:cNvGrpSpPr/>
            <p:nvPr/>
          </p:nvGrpSpPr>
          <p:grpSpPr>
            <a:xfrm>
              <a:off x="2487394" y="3076760"/>
              <a:ext cx="408587" cy="252958"/>
              <a:chOff x="2961433" y="4802228"/>
              <a:chExt cx="408587" cy="252958"/>
            </a:xfrm>
          </p:grpSpPr>
          <p:sp>
            <p:nvSpPr>
              <p:cNvPr id="149" name="圆柱形 148"/>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0" name="圆柱形 149"/>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grpSp>
          <p:nvGrpSpPr>
            <p:cNvPr id="116" name="组合 115"/>
            <p:cNvGrpSpPr/>
            <p:nvPr/>
          </p:nvGrpSpPr>
          <p:grpSpPr>
            <a:xfrm>
              <a:off x="2496464" y="3559889"/>
              <a:ext cx="408587" cy="252958"/>
              <a:chOff x="2961433" y="4802228"/>
              <a:chExt cx="408587" cy="252958"/>
            </a:xfrm>
          </p:grpSpPr>
          <p:sp>
            <p:nvSpPr>
              <p:cNvPr id="147" name="圆柱形 146"/>
              <p:cNvSpPr/>
              <p:nvPr/>
            </p:nvSpPr>
            <p:spPr bwMode="auto">
              <a:xfrm rot="5400000">
                <a:off x="2946592" y="481706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8" name="圆柱形 147"/>
              <p:cNvSpPr/>
              <p:nvPr/>
            </p:nvSpPr>
            <p:spPr bwMode="auto">
              <a:xfrm rot="5400000">
                <a:off x="3132140" y="4817305"/>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cxnSp>
          <p:nvCxnSpPr>
            <p:cNvPr id="117" name="直接箭头连接符 116"/>
            <p:cNvCxnSpPr>
              <a:stCxn id="178" idx="1"/>
              <a:endCxn id="139" idx="2"/>
            </p:cNvCxnSpPr>
            <p:nvPr/>
          </p:nvCxnSpPr>
          <p:spPr bwMode="auto">
            <a:xfrm>
              <a:off x="6435109" y="1789165"/>
              <a:ext cx="249498" cy="246630"/>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18" name="直接箭头连接符 117"/>
            <p:cNvCxnSpPr>
              <a:stCxn id="175" idx="1"/>
              <a:endCxn id="139" idx="2"/>
            </p:cNvCxnSpPr>
            <p:nvPr/>
          </p:nvCxnSpPr>
          <p:spPr bwMode="auto">
            <a:xfrm flipV="1">
              <a:off x="6432891" y="2035795"/>
              <a:ext cx="251716" cy="365438"/>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19" name="直接箭头连接符 118"/>
            <p:cNvCxnSpPr>
              <a:stCxn id="172" idx="1"/>
              <a:endCxn id="137" idx="2"/>
            </p:cNvCxnSpPr>
            <p:nvPr/>
          </p:nvCxnSpPr>
          <p:spPr bwMode="auto">
            <a:xfrm>
              <a:off x="6432891" y="2905289"/>
              <a:ext cx="257303" cy="282634"/>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20" name="直接箭头连接符 119"/>
            <p:cNvCxnSpPr>
              <a:stCxn id="169" idx="1"/>
              <a:endCxn id="137" idx="2"/>
            </p:cNvCxnSpPr>
            <p:nvPr/>
          </p:nvCxnSpPr>
          <p:spPr bwMode="auto">
            <a:xfrm flipV="1">
              <a:off x="6432890" y="3187923"/>
              <a:ext cx="257304" cy="332741"/>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21" name="直接箭头连接符 120"/>
            <p:cNvCxnSpPr>
              <a:stCxn id="166" idx="1"/>
              <a:endCxn id="135" idx="2"/>
            </p:cNvCxnSpPr>
            <p:nvPr/>
          </p:nvCxnSpPr>
          <p:spPr bwMode="auto">
            <a:xfrm>
              <a:off x="6432890" y="4077637"/>
              <a:ext cx="266337" cy="312521"/>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cxnSp>
          <p:nvCxnSpPr>
            <p:cNvPr id="122" name="直接箭头连接符 121"/>
            <p:cNvCxnSpPr>
              <a:stCxn id="161" idx="1"/>
              <a:endCxn id="135" idx="2"/>
            </p:cNvCxnSpPr>
            <p:nvPr/>
          </p:nvCxnSpPr>
          <p:spPr bwMode="auto">
            <a:xfrm flipV="1">
              <a:off x="6431518" y="4390158"/>
              <a:ext cx="267709" cy="318638"/>
            </a:xfrm>
            <a:prstGeom prst="straightConnector1">
              <a:avLst/>
            </a:prstGeom>
            <a:solidFill>
              <a:schemeClr val="accent1"/>
            </a:solidFill>
            <a:ln w="12700" cap="flat" cmpd="sng" algn="ctr">
              <a:solidFill>
                <a:schemeClr val="tx1"/>
              </a:solidFill>
              <a:prstDash val="dash"/>
              <a:round/>
              <a:headEnd type="none" w="med" len="med"/>
              <a:tailEnd type="triangle"/>
            </a:ln>
            <a:effectLst/>
          </p:spPr>
        </p:cxnSp>
        <p:grpSp>
          <p:nvGrpSpPr>
            <p:cNvPr id="123" name="组合 122"/>
            <p:cNvGrpSpPr/>
            <p:nvPr/>
          </p:nvGrpSpPr>
          <p:grpSpPr>
            <a:xfrm>
              <a:off x="7187443" y="2904943"/>
              <a:ext cx="1470683" cy="487891"/>
              <a:chOff x="7356140" y="3151976"/>
              <a:chExt cx="1470683" cy="487891"/>
            </a:xfrm>
          </p:grpSpPr>
          <p:sp>
            <p:nvSpPr>
              <p:cNvPr id="141" name="圆柱形 140"/>
              <p:cNvSpPr/>
              <p:nvPr/>
            </p:nvSpPr>
            <p:spPr bwMode="auto">
              <a:xfrm rot="5400000">
                <a:off x="7847536" y="2660580"/>
                <a:ext cx="487891" cy="1470683"/>
              </a:xfrm>
              <a:prstGeom prst="can">
                <a:avLst>
                  <a:gd name="adj" fmla="val 46818"/>
                </a:avLst>
              </a:prstGeom>
              <a:solidFill>
                <a:srgbClr val="C7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2" name="圆柱形 141"/>
              <p:cNvSpPr/>
              <p:nvPr/>
            </p:nvSpPr>
            <p:spPr bwMode="auto">
              <a:xfrm rot="5400000">
                <a:off x="7401417" y="3288252"/>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3" name="圆柱形 142"/>
              <p:cNvSpPr/>
              <p:nvPr/>
            </p:nvSpPr>
            <p:spPr bwMode="auto">
              <a:xfrm rot="5400000">
                <a:off x="7583519" y="3284403"/>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4" name="圆柱形 143"/>
              <p:cNvSpPr/>
              <p:nvPr/>
            </p:nvSpPr>
            <p:spPr bwMode="auto">
              <a:xfrm rot="5400000">
                <a:off x="7785679" y="3288252"/>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5" name="圆柱形 144"/>
              <p:cNvSpPr/>
              <p:nvPr/>
            </p:nvSpPr>
            <p:spPr bwMode="auto">
              <a:xfrm rot="5400000">
                <a:off x="7988660" y="3289424"/>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6" name="圆柱形 145"/>
              <p:cNvSpPr/>
              <p:nvPr/>
            </p:nvSpPr>
            <p:spPr bwMode="auto">
              <a:xfrm rot="5400000">
                <a:off x="8224928" y="328624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sp>
          <p:nvSpPr>
            <p:cNvPr id="124" name="圆柱形 123"/>
            <p:cNvSpPr/>
            <p:nvPr/>
          </p:nvSpPr>
          <p:spPr bwMode="auto">
            <a:xfrm rot="5400000">
              <a:off x="9099348" y="3039216"/>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25" name="圆柱形 124"/>
            <p:cNvSpPr/>
            <p:nvPr/>
          </p:nvSpPr>
          <p:spPr bwMode="auto">
            <a:xfrm rot="5400000">
              <a:off x="9314553" y="3032829"/>
              <a:ext cx="252722" cy="223039"/>
            </a:xfrm>
            <a:prstGeom prst="can">
              <a:avLst>
                <a:gd name="adj" fmla="val 50000"/>
              </a:avLst>
            </a:prstGeom>
            <a:solidFill>
              <a:srgbClr val="007FC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grpSp>
          <p:nvGrpSpPr>
            <p:cNvPr id="126" name="组合 125"/>
            <p:cNvGrpSpPr/>
            <p:nvPr/>
          </p:nvGrpSpPr>
          <p:grpSpPr>
            <a:xfrm>
              <a:off x="6609763" y="1650701"/>
              <a:ext cx="331207" cy="770187"/>
              <a:chOff x="7656435" y="1397660"/>
              <a:chExt cx="331207" cy="770187"/>
            </a:xfrm>
          </p:grpSpPr>
          <p:sp>
            <p:nvSpPr>
              <p:cNvPr id="139" name="流程图: 联系 138"/>
              <p:cNvSpPr/>
              <p:nvPr/>
            </p:nvSpPr>
            <p:spPr bwMode="auto">
              <a:xfrm>
                <a:off x="7731279" y="1397660"/>
                <a:ext cx="195807" cy="770187"/>
              </a:xfrm>
              <a:prstGeom prst="flowChartConnector">
                <a:avLst/>
              </a:prstGeom>
              <a:solidFill>
                <a:srgbClr val="C7E4F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FrutigerNext LT Regular" pitchFamily="34" charset="0"/>
                  <a:ea typeface="宋体" pitchFamily="2" charset="-122"/>
                </a:endParaRPr>
              </a:p>
            </p:txBody>
          </p:sp>
          <p:sp>
            <p:nvSpPr>
              <p:cNvPr id="140" name="文本框 139"/>
              <p:cNvSpPr txBox="1"/>
              <p:nvPr/>
            </p:nvSpPr>
            <p:spPr bwMode="auto">
              <a:xfrm rot="10800000">
                <a:off x="7656435" y="1647155"/>
                <a:ext cx="331207" cy="275286"/>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dirty="0">
                    <a:latin typeface="+mn-ea"/>
                    <a:ea typeface="+mn-ea"/>
                  </a:rPr>
                  <a:t>EF</a:t>
                </a:r>
                <a:endParaRPr lang="zh-CN" altLang="en-US" dirty="0">
                  <a:latin typeface="+mn-ea"/>
                  <a:ea typeface="+mn-ea"/>
                </a:endParaRPr>
              </a:p>
            </p:txBody>
          </p:sp>
        </p:grpSp>
        <p:sp>
          <p:nvSpPr>
            <p:cNvPr id="127" name="文本框 126"/>
            <p:cNvSpPr txBox="1"/>
            <p:nvPr/>
          </p:nvSpPr>
          <p:spPr bwMode="auto">
            <a:xfrm>
              <a:off x="5285586" y="2976323"/>
              <a:ext cx="69098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a:t>
              </a:r>
            </a:p>
            <a:p>
              <a:pPr algn="ctr"/>
              <a:r>
                <a:rPr lang="en-US" altLang="zh-CN" dirty="0">
                  <a:latin typeface="+mn-ea"/>
                  <a:ea typeface="+mn-ea"/>
                </a:rPr>
                <a:t>AF N</a:t>
              </a:r>
              <a:endParaRPr lang="zh-CN" altLang="en-US" dirty="0">
                <a:latin typeface="+mn-ea"/>
                <a:ea typeface="+mn-ea"/>
              </a:endParaRPr>
            </a:p>
          </p:txBody>
        </p:sp>
        <p:sp>
          <p:nvSpPr>
            <p:cNvPr id="128" name="文本框 127"/>
            <p:cNvSpPr txBox="1"/>
            <p:nvPr/>
          </p:nvSpPr>
          <p:spPr bwMode="auto">
            <a:xfrm>
              <a:off x="5294573" y="4149080"/>
              <a:ext cx="69098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dirty="0">
                  <a:latin typeface="+mn-ea"/>
                  <a:ea typeface="+mn-ea"/>
                </a:rPr>
                <a:t>……</a:t>
              </a:r>
            </a:p>
            <a:p>
              <a:pPr algn="ctr"/>
              <a:r>
                <a:rPr lang="en-US" altLang="zh-CN" dirty="0">
                  <a:latin typeface="+mn-ea"/>
                  <a:ea typeface="+mn-ea"/>
                </a:rPr>
                <a:t>BF N</a:t>
              </a:r>
              <a:endParaRPr lang="zh-CN" altLang="en-US" dirty="0">
                <a:latin typeface="+mn-ea"/>
                <a:ea typeface="+mn-ea"/>
              </a:endParaRPr>
            </a:p>
          </p:txBody>
        </p:sp>
        <p:grpSp>
          <p:nvGrpSpPr>
            <p:cNvPr id="129" name="组合 128"/>
            <p:cNvGrpSpPr/>
            <p:nvPr/>
          </p:nvGrpSpPr>
          <p:grpSpPr>
            <a:xfrm>
              <a:off x="6608825" y="2802829"/>
              <a:ext cx="331207" cy="770187"/>
              <a:chOff x="7649910" y="1397660"/>
              <a:chExt cx="331207" cy="770187"/>
            </a:xfrm>
          </p:grpSpPr>
          <p:sp>
            <p:nvSpPr>
              <p:cNvPr id="137" name="流程图: 联系 136"/>
              <p:cNvSpPr/>
              <p:nvPr/>
            </p:nvSpPr>
            <p:spPr bwMode="auto">
              <a:xfrm>
                <a:off x="7731279" y="1397660"/>
                <a:ext cx="195807" cy="770187"/>
              </a:xfrm>
              <a:prstGeom prst="flowChartConnector">
                <a:avLst/>
              </a:prstGeom>
              <a:solidFill>
                <a:srgbClr val="C7E4F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FrutigerNext LT Regular" pitchFamily="34" charset="0"/>
                  <a:ea typeface="宋体" pitchFamily="2" charset="-122"/>
                </a:endParaRPr>
              </a:p>
            </p:txBody>
          </p:sp>
          <p:sp>
            <p:nvSpPr>
              <p:cNvPr id="138" name="文本框 137"/>
              <p:cNvSpPr txBox="1"/>
              <p:nvPr/>
            </p:nvSpPr>
            <p:spPr bwMode="auto">
              <a:xfrm rot="10800000">
                <a:off x="7649910" y="1603199"/>
                <a:ext cx="331207" cy="337654"/>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dirty="0">
                    <a:latin typeface="+mn-ea"/>
                    <a:ea typeface="+mn-ea"/>
                  </a:rPr>
                  <a:t>AF</a:t>
                </a:r>
                <a:endParaRPr lang="zh-CN" altLang="en-US" dirty="0">
                  <a:latin typeface="+mn-ea"/>
                  <a:ea typeface="+mn-ea"/>
                </a:endParaRPr>
              </a:p>
            </p:txBody>
          </p:sp>
        </p:grpSp>
        <p:grpSp>
          <p:nvGrpSpPr>
            <p:cNvPr id="130" name="组合 129"/>
            <p:cNvGrpSpPr/>
            <p:nvPr/>
          </p:nvGrpSpPr>
          <p:grpSpPr>
            <a:xfrm>
              <a:off x="6620076" y="4005064"/>
              <a:ext cx="331207" cy="770187"/>
              <a:chOff x="7652128" y="1397660"/>
              <a:chExt cx="331207" cy="770187"/>
            </a:xfrm>
          </p:grpSpPr>
          <p:sp>
            <p:nvSpPr>
              <p:cNvPr id="135" name="流程图: 联系 134"/>
              <p:cNvSpPr/>
              <p:nvPr/>
            </p:nvSpPr>
            <p:spPr bwMode="auto">
              <a:xfrm>
                <a:off x="7731279" y="1397660"/>
                <a:ext cx="195807" cy="770187"/>
              </a:xfrm>
              <a:prstGeom prst="flowChartConnector">
                <a:avLst/>
              </a:prstGeom>
              <a:solidFill>
                <a:srgbClr val="C7E4F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FrutigerNext LT Regular" pitchFamily="34" charset="0"/>
                  <a:ea typeface="宋体" pitchFamily="2" charset="-122"/>
                </a:endParaRPr>
              </a:p>
            </p:txBody>
          </p:sp>
          <p:sp>
            <p:nvSpPr>
              <p:cNvPr id="136" name="文本框 135"/>
              <p:cNvSpPr txBox="1"/>
              <p:nvPr/>
            </p:nvSpPr>
            <p:spPr bwMode="auto">
              <a:xfrm rot="10800000">
                <a:off x="7652128" y="1614879"/>
                <a:ext cx="331207" cy="337654"/>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dirty="0">
                    <a:latin typeface="+mn-ea"/>
                    <a:ea typeface="+mn-ea"/>
                  </a:rPr>
                  <a:t>BF</a:t>
                </a:r>
                <a:endParaRPr lang="zh-CN" altLang="en-US" dirty="0">
                  <a:latin typeface="+mn-ea"/>
                  <a:ea typeface="+mn-ea"/>
                </a:endParaRPr>
              </a:p>
            </p:txBody>
          </p:sp>
        </p:grpSp>
        <p:grpSp>
          <p:nvGrpSpPr>
            <p:cNvPr id="131" name="组合 130"/>
            <p:cNvGrpSpPr/>
            <p:nvPr/>
          </p:nvGrpSpPr>
          <p:grpSpPr>
            <a:xfrm>
              <a:off x="6990359" y="2869208"/>
              <a:ext cx="119463" cy="588542"/>
              <a:chOff x="7054327" y="2559103"/>
              <a:chExt cx="196322" cy="712270"/>
            </a:xfrm>
          </p:grpSpPr>
          <p:sp>
            <p:nvSpPr>
              <p:cNvPr id="133" name="流程图: 联系 132"/>
              <p:cNvSpPr/>
              <p:nvPr/>
            </p:nvSpPr>
            <p:spPr bwMode="auto">
              <a:xfrm>
                <a:off x="7054327" y="2559103"/>
                <a:ext cx="195807" cy="712270"/>
              </a:xfrm>
              <a:prstGeom prst="flowChartConnector">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cxnSp>
            <p:nvCxnSpPr>
              <p:cNvPr id="134" name="直接箭头连接符 133"/>
              <p:cNvCxnSpPr/>
              <p:nvPr/>
            </p:nvCxnSpPr>
            <p:spPr bwMode="auto">
              <a:xfrm>
                <a:off x="7250135" y="2898314"/>
                <a:ext cx="514" cy="738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132" name="文本框 131"/>
            <p:cNvSpPr txBox="1"/>
            <p:nvPr/>
          </p:nvSpPr>
          <p:spPr bwMode="auto">
            <a:xfrm>
              <a:off x="6676861" y="3547130"/>
              <a:ext cx="1116124" cy="31067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zh-CN"/>
              </a:defPPr>
              <a:lvl1pPr marL="0" indent="0" algn="ctr" defTabSz="801688" eaLnBrk="0" fontAlgn="base" hangingPunct="1">
                <a:lnSpc>
                  <a:spcPct val="140000"/>
                </a:lnSpc>
                <a:spcBef>
                  <a:spcPct val="30000"/>
                </a:spcBef>
                <a:buClr>
                  <a:srgbClr val="808080"/>
                </a:buClr>
                <a:buSzPct val="60000"/>
                <a:buFont typeface="Wingdings" pitchFamily="2" charset="2"/>
                <a:buNone/>
                <a:defRPr sz="1200">
                  <a:latin typeface="+mn-lt"/>
                  <a:ea typeface="+mn-ea"/>
                </a:defRPr>
              </a:lvl1pPr>
              <a:lvl2pPr marL="358775" lvl="1" indent="-358775" defTabSz="801688" eaLnBrk="0" fontAlgn="ctr" hangingPunct="1">
                <a:lnSpc>
                  <a:spcPct val="100000"/>
                </a:lnSpc>
                <a:spcBef>
                  <a:spcPct val="30000"/>
                </a:spcBef>
                <a:buClr>
                  <a:schemeClr val="tx1"/>
                </a:buClr>
                <a:buSzPct val="50000"/>
                <a:buFont typeface="Wingdings" pitchFamily="2" charset="2"/>
                <a:buChar char="p"/>
                <a:defRPr sz="2000">
                  <a:latin typeface="FrutigerNext LT Regular"/>
                  <a:ea typeface="+mn-ea"/>
                </a:defRPr>
              </a:lvl2pPr>
              <a:lvl3pPr marL="1003300" indent="-201613" defTabSz="801688" eaLnBrk="0"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0" fontAlgn="base" hangingPunct="1">
                <a:lnSpc>
                  <a:spcPct val="140000"/>
                </a:lnSpc>
                <a:spcBef>
                  <a:spcPct val="30000"/>
                </a:spcBef>
                <a:buChar char="–"/>
                <a:defRPr sz="1600">
                  <a:latin typeface="+mj-lt"/>
                  <a:ea typeface="+mn-ea"/>
                </a:defRPr>
              </a:lvl4pPr>
              <a:lvl5pPr marL="1801813" indent="-201613" defTabSz="801688" eaLnBrk="0"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a:latin typeface="+mn-ea"/>
                </a:rPr>
                <a:t>Scheduling</a:t>
              </a:r>
              <a:endParaRPr lang="en-US" altLang="zh-CN" dirty="0">
                <a:latin typeface="+mn-ea"/>
              </a:endParaRPr>
            </a:p>
          </p:txBody>
        </p:sp>
      </p:grpSp>
    </p:spTree>
    <p:extLst>
      <p:ext uri="{BB962C8B-B14F-4D97-AF65-F5344CB8AC3E}">
        <p14:creationId xmlns:p14="http://schemas.microsoft.com/office/powerpoint/2010/main" val="350865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队列调度算法的比较</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669858223"/>
              </p:ext>
            </p:extLst>
          </p:nvPr>
        </p:nvGraphicFramePr>
        <p:xfrm>
          <a:off x="2387589" y="1556793"/>
          <a:ext cx="7195287" cy="4299485"/>
        </p:xfrm>
        <a:graphic>
          <a:graphicData uri="http://schemas.openxmlformats.org/drawingml/2006/table">
            <a:tbl>
              <a:tblPr firstRow="1" bandRow="1"/>
              <a:tblGrid>
                <a:gridCol w="1584176">
                  <a:extLst>
                    <a:ext uri="{9D8B030D-6E8A-4147-A177-3AD203B41FA5}">
                      <a16:colId xmlns:a16="http://schemas.microsoft.com/office/drawing/2014/main" val="20000"/>
                    </a:ext>
                  </a:extLst>
                </a:gridCol>
                <a:gridCol w="2916324">
                  <a:extLst>
                    <a:ext uri="{9D8B030D-6E8A-4147-A177-3AD203B41FA5}">
                      <a16:colId xmlns:a16="http://schemas.microsoft.com/office/drawing/2014/main" val="20001"/>
                    </a:ext>
                  </a:extLst>
                </a:gridCol>
                <a:gridCol w="2694787">
                  <a:extLst>
                    <a:ext uri="{9D8B030D-6E8A-4147-A177-3AD203B41FA5}">
                      <a16:colId xmlns:a16="http://schemas.microsoft.com/office/drawing/2014/main" val="20002"/>
                    </a:ext>
                  </a:extLst>
                </a:gridCol>
              </a:tblGrid>
              <a:tr h="515029">
                <a:tc>
                  <a:txBody>
                    <a:bodyPr/>
                    <a:lstStyle/>
                    <a:p>
                      <a:pPr algn="ctr"/>
                      <a:r>
                        <a:rPr lang="zh-CN" altLang="en-US" b="1" dirty="0">
                          <a:latin typeface="+mn-ea"/>
                          <a:ea typeface="+mn-ea"/>
                        </a:rPr>
                        <a:t>类型</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b="1" dirty="0">
                          <a:latin typeface="+mn-ea"/>
                          <a:ea typeface="+mn-ea"/>
                        </a:rPr>
                        <a:t>优点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b="1" dirty="0">
                          <a:latin typeface="+mn-ea"/>
                          <a:ea typeface="+mn-ea"/>
                        </a:rPr>
                        <a:t>缺点</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09107">
                <a:tc>
                  <a:txBody>
                    <a:bodyPr/>
                    <a:lstStyle/>
                    <a:p>
                      <a:pPr algn="ctr"/>
                      <a:r>
                        <a:rPr lang="en-US" altLang="zh-CN" dirty="0">
                          <a:latin typeface="+mn-ea"/>
                          <a:ea typeface="+mn-ea"/>
                        </a:rPr>
                        <a:t>FIFO</a:t>
                      </a:r>
                      <a:endParaRPr lang="zh-CN" altLang="en-US"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algn="l"/>
                      <a:r>
                        <a:rPr lang="zh-CN" altLang="en-US" dirty="0">
                          <a:latin typeface="+mn-ea"/>
                          <a:ea typeface="+mn-ea"/>
                        </a:rPr>
                        <a:t>实现简单，处理速度快</a:t>
                      </a:r>
                      <a:endParaRPr lang="en-US" altLang="zh-CN"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ea typeface="+mn-ea"/>
                        </a:rPr>
                        <a:t>不能有差别地对待优先级不同的报文</a:t>
                      </a:r>
                      <a:endParaRPr lang="en-US" altLang="zh-CN"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5029">
                <a:tc>
                  <a:txBody>
                    <a:bodyPr/>
                    <a:lstStyle/>
                    <a:p>
                      <a:pPr algn="ctr"/>
                      <a:r>
                        <a:rPr lang="en-US" altLang="zh-CN" dirty="0">
                          <a:latin typeface="+mn-ea"/>
                          <a:ea typeface="+mn-ea"/>
                        </a:rPr>
                        <a:t>PQ</a:t>
                      </a:r>
                      <a:endParaRPr lang="zh-CN" altLang="en-US"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a:r>
                        <a:rPr lang="zh-CN" altLang="en-US" dirty="0">
                          <a:latin typeface="+mn-ea"/>
                          <a:ea typeface="+mn-ea"/>
                        </a:rPr>
                        <a:t>低延迟业务能得到保障</a:t>
                      </a:r>
                      <a:endParaRPr lang="en-US" altLang="zh-CN"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ea typeface="+mn-ea"/>
                        </a:rPr>
                        <a:t>低优先级队列可能出现“饿死”现象</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5029">
                <a:tc>
                  <a:txBody>
                    <a:bodyPr/>
                    <a:lstStyle/>
                    <a:p>
                      <a:pPr algn="ctr"/>
                      <a:r>
                        <a:rPr lang="en-US" altLang="zh-CN" dirty="0">
                          <a:latin typeface="+mn-ea"/>
                          <a:ea typeface="+mn-ea"/>
                        </a:rPr>
                        <a:t>WRR</a:t>
                      </a:r>
                      <a:endParaRPr lang="zh-CN" altLang="en-US"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a:r>
                        <a:rPr lang="zh-CN" altLang="en-US" dirty="0">
                          <a:latin typeface="+mn-ea"/>
                          <a:ea typeface="+mn-ea"/>
                        </a:rPr>
                        <a:t>避免了低优先级队列的“饿死”现象</a:t>
                      </a:r>
                      <a:endParaRPr lang="en-US" altLang="zh-CN"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ea typeface="+mn-ea"/>
                        </a:rPr>
                        <a:t>不平等调度；低时延业务得不到保障</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5029">
                <a:tc>
                  <a:txBody>
                    <a:bodyPr/>
                    <a:lstStyle/>
                    <a:p>
                      <a:pPr algn="ctr"/>
                      <a:r>
                        <a:rPr lang="en-US" altLang="zh-CN" dirty="0">
                          <a:latin typeface="+mn-ea"/>
                          <a:ea typeface="+mn-ea"/>
                        </a:rPr>
                        <a:t>WFQ</a:t>
                      </a:r>
                      <a:endParaRPr lang="en-US" altLang="zh-CN"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a:r>
                        <a:rPr lang="zh-CN" altLang="en-US" dirty="0">
                          <a:latin typeface="+mn-ea"/>
                          <a:ea typeface="+mn-ea"/>
                        </a:rPr>
                        <a:t>按权重实现公平调度；自动分类，配置简单</a:t>
                      </a:r>
                      <a:endParaRPr lang="en-US" altLang="zh-CN"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ea typeface="+mn-ea"/>
                        </a:rPr>
                        <a:t>低时延业务得不到保障；无法支持自定义类</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5029">
                <a:tc>
                  <a:txBody>
                    <a:bodyPr/>
                    <a:lstStyle/>
                    <a:p>
                      <a:pPr algn="ctr"/>
                      <a:r>
                        <a:rPr lang="en-US" altLang="zh-CN" dirty="0">
                          <a:latin typeface="+mn-ea"/>
                          <a:ea typeface="+mn-ea"/>
                        </a:rPr>
                        <a:t>PQ+WFQ</a:t>
                      </a:r>
                      <a:endParaRPr lang="zh-CN" altLang="en-US"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a:r>
                        <a:rPr lang="zh-CN" altLang="en-US" kern="0" dirty="0">
                          <a:latin typeface="+mn-ea"/>
                          <a:ea typeface="+mn-ea"/>
                        </a:rPr>
                        <a:t>低时延业务能得到保障；按权重实现公平调度等</a:t>
                      </a:r>
                      <a:endParaRPr lang="en-US" altLang="zh-CN" kern="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kern="0" dirty="0">
                          <a:latin typeface="+mn-ea"/>
                          <a:ea typeface="+mn-ea"/>
                        </a:rPr>
                        <a:t>无法支持自定义类</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15029">
                <a:tc>
                  <a:txBody>
                    <a:bodyPr/>
                    <a:lstStyle/>
                    <a:p>
                      <a:pPr algn="ctr"/>
                      <a:r>
                        <a:rPr lang="en-US" altLang="zh-CN" dirty="0">
                          <a:latin typeface="+mn-ea"/>
                          <a:ea typeface="+mn-ea"/>
                        </a:rPr>
                        <a:t>CBQ</a:t>
                      </a:r>
                      <a:endParaRPr lang="zh-CN" altLang="en-US"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1"/>
                      <a:r>
                        <a:rPr lang="zh-CN" altLang="en-US" dirty="0">
                          <a:latin typeface="+mn-ea"/>
                          <a:ea typeface="+mn-ea"/>
                        </a:rPr>
                        <a:t>支持自定义类</a:t>
                      </a:r>
                      <a:endParaRPr lang="en-US" altLang="zh-CN"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ea typeface="+mn-ea"/>
                        </a:rPr>
                        <a:t>耗费较多的系统资源</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828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拥塞管理</a:t>
            </a:r>
            <a:endParaRPr lang="en-US" altLang="zh-CN" b="1" dirty="0"/>
          </a:p>
          <a:p>
            <a:pPr lvl="1"/>
            <a:r>
              <a:rPr lang="zh-CN" altLang="en-US" dirty="0">
                <a:solidFill>
                  <a:schemeClr val="bg1">
                    <a:lumMod val="50000"/>
                  </a:schemeClr>
                </a:solidFill>
              </a:rPr>
              <a:t>拥塞现象的产生与改善</a:t>
            </a:r>
            <a:endParaRPr lang="en-US" altLang="zh-CN" dirty="0">
              <a:solidFill>
                <a:schemeClr val="bg1">
                  <a:lumMod val="50000"/>
                </a:schemeClr>
              </a:solidFill>
            </a:endParaRPr>
          </a:p>
          <a:p>
            <a:pPr lvl="1"/>
            <a:r>
              <a:rPr lang="zh-CN" altLang="en-US" dirty="0">
                <a:solidFill>
                  <a:schemeClr val="bg1">
                    <a:lumMod val="50000"/>
                  </a:schemeClr>
                </a:solidFill>
              </a:rPr>
              <a:t>常见的队列调度算法</a:t>
            </a:r>
            <a:endParaRPr lang="en-US" altLang="zh-CN" dirty="0">
              <a:solidFill>
                <a:schemeClr val="bg1">
                  <a:lumMod val="50000"/>
                </a:schemeClr>
              </a:solidFill>
            </a:endParaRPr>
          </a:p>
          <a:p>
            <a:pPr lvl="1" hangingPunct="0">
              <a:buSzPct val="60000"/>
              <a:buFont typeface="Wingdings" panose="05000000000000000000" pitchFamily="2" charset="2"/>
              <a:buChar char="n"/>
            </a:pPr>
            <a:r>
              <a:rPr lang="zh-CN" altLang="en-US" dirty="0"/>
              <a:t>拥塞管理的配置实现</a:t>
            </a:r>
            <a:endParaRPr lang="en-US" altLang="zh-CN" dirty="0"/>
          </a:p>
          <a:p>
            <a:r>
              <a:rPr lang="zh-CN" altLang="en-US" dirty="0">
                <a:solidFill>
                  <a:schemeClr val="bg1">
                    <a:lumMod val="50000"/>
                  </a:schemeClr>
                </a:solidFill>
              </a:rPr>
              <a:t>拥塞避免</a:t>
            </a:r>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93947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Picture 12" descr="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2341331" y="1428624"/>
            <a:ext cx="3466215" cy="39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AutoShape 21"/>
          <p:cNvSpPr>
            <a:spLocks noChangeArrowheads="1"/>
          </p:cNvSpPr>
          <p:nvPr/>
        </p:nvSpPr>
        <p:spPr bwMode="auto">
          <a:xfrm>
            <a:off x="5847464" y="2274592"/>
            <a:ext cx="2822150" cy="652963"/>
          </a:xfrm>
          <a:prstGeom prst="wedgeRectCallout">
            <a:avLst>
              <a:gd name="adj1" fmla="val -45413"/>
              <a:gd name="adj2" fmla="val 139053"/>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pPr>
            <a:r>
              <a:rPr lang="zh-CN" altLang="en-US" sz="1600" dirty="0">
                <a:latin typeface="+mn-ea"/>
                <a:ea typeface="+mn-ea"/>
              </a:rPr>
              <a:t>需求：为语音流量提供优先转发服务，其他流量公平对待。</a:t>
            </a:r>
            <a:endParaRPr lang="en-US" altLang="zh-CN" sz="1600" dirty="0">
              <a:latin typeface="+mn-ea"/>
              <a:ea typeface="+mn-ea"/>
            </a:endParaRPr>
          </a:p>
        </p:txBody>
      </p:sp>
      <p:sp>
        <p:nvSpPr>
          <p:cNvPr id="3" name="标题 2"/>
          <p:cNvSpPr>
            <a:spLocks noGrp="1"/>
          </p:cNvSpPr>
          <p:nvPr>
            <p:ph type="title"/>
          </p:nvPr>
        </p:nvSpPr>
        <p:spPr/>
        <p:txBody>
          <a:bodyPr/>
          <a:lstStyle/>
          <a:p>
            <a:r>
              <a:rPr lang="zh-CN" altLang="en-US" dirty="0"/>
              <a:t>拥塞管理的配置需求（</a:t>
            </a:r>
            <a:r>
              <a:rPr lang="en-US" altLang="zh-CN" dirty="0"/>
              <a:t>PQ+WFQ</a:t>
            </a:r>
            <a:r>
              <a:rPr lang="zh-CN" altLang="en-US" dirty="0"/>
              <a:t>）</a:t>
            </a:r>
          </a:p>
        </p:txBody>
      </p:sp>
      <p:cxnSp>
        <p:nvCxnSpPr>
          <p:cNvPr id="5" name="直接连接符 4"/>
          <p:cNvCxnSpPr>
            <a:stCxn id="59" idx="3"/>
          </p:cNvCxnSpPr>
          <p:nvPr/>
        </p:nvCxnSpPr>
        <p:spPr bwMode="auto">
          <a:xfrm>
            <a:off x="3256499" y="3160290"/>
            <a:ext cx="891529" cy="40282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 name="直接连接符 5"/>
          <p:cNvCxnSpPr>
            <a:endCxn id="64" idx="3"/>
          </p:cNvCxnSpPr>
          <p:nvPr/>
        </p:nvCxnSpPr>
        <p:spPr bwMode="auto">
          <a:xfrm flipH="1">
            <a:off x="3305077" y="3635114"/>
            <a:ext cx="990723" cy="112066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直接连接符 6"/>
          <p:cNvCxnSpPr>
            <a:stCxn id="65" idx="3"/>
          </p:cNvCxnSpPr>
          <p:nvPr/>
        </p:nvCxnSpPr>
        <p:spPr bwMode="auto">
          <a:xfrm>
            <a:off x="3269083" y="3677071"/>
            <a:ext cx="947307" cy="1637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flipV="1">
            <a:off x="5693880" y="3616982"/>
            <a:ext cx="182712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直接连接符 8"/>
          <p:cNvCxnSpPr>
            <a:stCxn id="68" idx="1"/>
            <a:endCxn id="61" idx="3"/>
          </p:cNvCxnSpPr>
          <p:nvPr/>
        </p:nvCxnSpPr>
        <p:spPr bwMode="auto">
          <a:xfrm flipH="1" flipV="1">
            <a:off x="8218030" y="3563116"/>
            <a:ext cx="320676" cy="81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直接连接符 10"/>
          <p:cNvCxnSpPr>
            <a:stCxn id="63" idx="3"/>
          </p:cNvCxnSpPr>
          <p:nvPr/>
        </p:nvCxnSpPr>
        <p:spPr bwMode="auto">
          <a:xfrm flipV="1">
            <a:off x="3248119" y="3669478"/>
            <a:ext cx="975674" cy="56230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4362815" y="3597086"/>
            <a:ext cx="1188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flipH="1" flipV="1">
            <a:off x="4098760" y="2417354"/>
            <a:ext cx="1670763" cy="108534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5" name="文本框 44"/>
          <p:cNvSpPr txBox="1"/>
          <p:nvPr/>
        </p:nvSpPr>
        <p:spPr bwMode="auto">
          <a:xfrm>
            <a:off x="3611725" y="4445817"/>
            <a:ext cx="1278195"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公司总部</a:t>
            </a:r>
          </a:p>
        </p:txBody>
      </p:sp>
      <p:sp>
        <p:nvSpPr>
          <p:cNvPr id="46" name="文本框 45"/>
          <p:cNvSpPr txBox="1"/>
          <p:nvPr/>
        </p:nvSpPr>
        <p:spPr bwMode="auto">
          <a:xfrm>
            <a:off x="2548774" y="2670084"/>
            <a:ext cx="123451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FTP Server</a:t>
            </a:r>
          </a:p>
        </p:txBody>
      </p:sp>
      <p:sp>
        <p:nvSpPr>
          <p:cNvPr id="48" name="文本框 47"/>
          <p:cNvSpPr txBox="1"/>
          <p:nvPr/>
        </p:nvSpPr>
        <p:spPr bwMode="auto">
          <a:xfrm>
            <a:off x="4130963" y="3233034"/>
            <a:ext cx="1638559"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10Mbps</a:t>
            </a:r>
            <a:endParaRPr lang="zh-CN" altLang="en-US" sz="1400" dirty="0">
              <a:solidFill>
                <a:srgbClr val="000000"/>
              </a:solidFill>
              <a:latin typeface="+mn-ea"/>
              <a:ea typeface="+mn-ea"/>
              <a:cs typeface="Arial" pitchFamily="34" charset="0"/>
            </a:endParaRPr>
          </a:p>
        </p:txBody>
      </p:sp>
      <p:sp>
        <p:nvSpPr>
          <p:cNvPr id="49" name="文本框 48"/>
          <p:cNvSpPr txBox="1"/>
          <p:nvPr/>
        </p:nvSpPr>
        <p:spPr bwMode="auto">
          <a:xfrm rot="2040000">
            <a:off x="4316206" y="2643916"/>
            <a:ext cx="1638559"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2Mbps</a:t>
            </a:r>
            <a:endParaRPr lang="zh-CN" altLang="en-US" sz="1400" dirty="0">
              <a:solidFill>
                <a:srgbClr val="000000"/>
              </a:solidFill>
              <a:latin typeface="+mn-ea"/>
              <a:ea typeface="+mn-ea"/>
              <a:cs typeface="Arial" pitchFamily="34" charset="0"/>
            </a:endParaRPr>
          </a:p>
        </p:txBody>
      </p:sp>
      <p:cxnSp>
        <p:nvCxnSpPr>
          <p:cNvPr id="50" name="直接箭头连接符 49"/>
          <p:cNvCxnSpPr/>
          <p:nvPr/>
        </p:nvCxnSpPr>
        <p:spPr bwMode="auto">
          <a:xfrm>
            <a:off x="4475820" y="3513422"/>
            <a:ext cx="972000" cy="0"/>
          </a:xfrm>
          <a:prstGeom prst="straightConnector1">
            <a:avLst/>
          </a:prstGeom>
          <a:solidFill>
            <a:schemeClr val="accent1"/>
          </a:solidFill>
          <a:ln w="28575" cap="flat" cmpd="sng" algn="ctr">
            <a:solidFill>
              <a:schemeClr val="tx1"/>
            </a:solidFill>
            <a:prstDash val="lgDash"/>
            <a:round/>
            <a:headEnd type="none" w="med" len="med"/>
            <a:tailEnd type="triangle"/>
          </a:ln>
          <a:effectLst/>
        </p:spPr>
      </p:cxnSp>
      <p:cxnSp>
        <p:nvCxnSpPr>
          <p:cNvPr id="51" name="直接箭头连接符 50"/>
          <p:cNvCxnSpPr/>
          <p:nvPr/>
        </p:nvCxnSpPr>
        <p:spPr bwMode="auto">
          <a:xfrm rot="2100000">
            <a:off x="4507475" y="2921129"/>
            <a:ext cx="1116000" cy="0"/>
          </a:xfrm>
          <a:prstGeom prst="straightConnector1">
            <a:avLst/>
          </a:prstGeom>
          <a:solidFill>
            <a:schemeClr val="accent1"/>
          </a:solidFill>
          <a:ln w="28575" cap="flat" cmpd="sng" algn="ctr">
            <a:solidFill>
              <a:schemeClr val="tx1"/>
            </a:solidFill>
            <a:prstDash val="lgDash"/>
            <a:round/>
            <a:headEnd type="none" w="med" len="med"/>
            <a:tailEnd type="triangle"/>
          </a:ln>
          <a:effectLst/>
        </p:spPr>
      </p:cxnSp>
      <p:sp>
        <p:nvSpPr>
          <p:cNvPr id="52" name="文本框 51"/>
          <p:cNvSpPr txBox="1"/>
          <p:nvPr/>
        </p:nvSpPr>
        <p:spPr bwMode="auto">
          <a:xfrm>
            <a:off x="5047162" y="3747971"/>
            <a:ext cx="690004"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RTA</a:t>
            </a:r>
            <a:endParaRPr lang="zh-CN" altLang="en-US" sz="1400" b="1" dirty="0">
              <a:solidFill>
                <a:srgbClr val="000000"/>
              </a:solidFill>
              <a:latin typeface="+mn-ea"/>
              <a:ea typeface="+mn-ea"/>
              <a:cs typeface="Arial" pitchFamily="34" charset="0"/>
            </a:endParaRPr>
          </a:p>
        </p:txBody>
      </p:sp>
      <p:sp>
        <p:nvSpPr>
          <p:cNvPr id="54" name="文本框 53"/>
          <p:cNvSpPr txBox="1"/>
          <p:nvPr/>
        </p:nvSpPr>
        <p:spPr bwMode="auto">
          <a:xfrm rot="21600000">
            <a:off x="6072750" y="3320988"/>
            <a:ext cx="106736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10Mbps</a:t>
            </a:r>
            <a:endParaRPr lang="zh-CN" altLang="en-US" sz="1400" dirty="0">
              <a:solidFill>
                <a:srgbClr val="000000"/>
              </a:solidFill>
              <a:latin typeface="+mn-ea"/>
              <a:ea typeface="+mn-ea"/>
              <a:cs typeface="Arial" pitchFamily="34" charset="0"/>
            </a:endParaRPr>
          </a:p>
        </p:txBody>
      </p:sp>
      <p:pic>
        <p:nvPicPr>
          <p:cNvPr id="55" name="Picture 12" descr="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0077" y="2954674"/>
            <a:ext cx="1446860" cy="1266415"/>
          </a:xfrm>
          <a:prstGeom prst="rect">
            <a:avLst/>
          </a:prstGeom>
          <a:noFill/>
          <a:extLst>
            <a:ext uri="{909E8E84-426E-40DD-AFC4-6F175D3DCCD1}">
              <a14:hiddenFill xmlns:a14="http://schemas.microsoft.com/office/drawing/2010/main">
                <a:solidFill>
                  <a:srgbClr val="FFFFFF"/>
                </a:solidFill>
              </a14:hiddenFill>
            </a:ext>
          </a:extLst>
        </p:spPr>
      </p:pic>
      <p:sp>
        <p:nvSpPr>
          <p:cNvPr id="57" name="文本框 56"/>
          <p:cNvSpPr txBox="1"/>
          <p:nvPr/>
        </p:nvSpPr>
        <p:spPr bwMode="auto">
          <a:xfrm>
            <a:off x="9046260" y="3616664"/>
            <a:ext cx="108600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公司分部</a:t>
            </a:r>
          </a:p>
        </p:txBody>
      </p:sp>
      <p:cxnSp>
        <p:nvCxnSpPr>
          <p:cNvPr id="126" name="直接连接符 125"/>
          <p:cNvCxnSpPr>
            <a:stCxn id="66" idx="3"/>
            <a:endCxn id="60" idx="1"/>
          </p:cNvCxnSpPr>
          <p:nvPr/>
        </p:nvCxnSpPr>
        <p:spPr bwMode="auto">
          <a:xfrm>
            <a:off x="3267688" y="2440372"/>
            <a:ext cx="536327" cy="8803"/>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3" name="椭圆 52"/>
          <p:cNvSpPr/>
          <p:nvPr/>
        </p:nvSpPr>
        <p:spPr bwMode="auto">
          <a:xfrm>
            <a:off x="6127029" y="3552498"/>
            <a:ext cx="116375" cy="100489"/>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93" name="文本框 192"/>
          <p:cNvSpPr txBox="1"/>
          <p:nvPr/>
        </p:nvSpPr>
        <p:spPr bwMode="auto">
          <a:xfrm>
            <a:off x="6095999" y="3634522"/>
            <a:ext cx="777637" cy="2702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dirty="0">
                <a:solidFill>
                  <a:srgbClr val="000000"/>
                </a:solidFill>
                <a:latin typeface="+mn-ea"/>
                <a:ea typeface="+mn-ea"/>
                <a:cs typeface="Arial" pitchFamily="34" charset="0"/>
              </a:rPr>
              <a:t>G0/0/0</a:t>
            </a:r>
            <a:endParaRPr lang="zh-CN" altLang="en-US" sz="1100" dirty="0">
              <a:solidFill>
                <a:srgbClr val="000000"/>
              </a:solidFill>
              <a:latin typeface="+mn-ea"/>
              <a:ea typeface="+mn-ea"/>
              <a:cs typeface="Arial" pitchFamily="34" charset="0"/>
            </a:endParaRPr>
          </a:p>
        </p:txBody>
      </p:sp>
      <p:pic>
        <p:nvPicPr>
          <p:cNvPr id="59" name="图片 5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716499" y="2938890"/>
            <a:ext cx="540000" cy="442800"/>
          </a:xfrm>
          <a:prstGeom prst="rect">
            <a:avLst/>
          </a:prstGeom>
        </p:spPr>
      </p:pic>
      <p:pic>
        <p:nvPicPr>
          <p:cNvPr id="60" name="图片 59" descr="接入交换机.png"/>
          <p:cNvPicPr>
            <a:picLocks noChangeAspect="1"/>
          </p:cNvPicPr>
          <p:nvPr/>
        </p:nvPicPr>
        <p:blipFill>
          <a:blip r:embed="rId5" cstate="print"/>
          <a:stretch>
            <a:fillRect/>
          </a:stretch>
        </p:blipFill>
        <p:spPr>
          <a:xfrm>
            <a:off x="3804015" y="2228266"/>
            <a:ext cx="540000" cy="441818"/>
          </a:xfrm>
          <a:prstGeom prst="rect">
            <a:avLst/>
          </a:prstGeom>
        </p:spPr>
      </p:pic>
      <p:pic>
        <p:nvPicPr>
          <p:cNvPr id="61" name="图片 60" descr="internet-蓝.png"/>
          <p:cNvPicPr>
            <a:picLocks noChangeAspect="1"/>
          </p:cNvPicPr>
          <p:nvPr/>
        </p:nvPicPr>
        <p:blipFill>
          <a:blip r:embed="rId6" cstate="print"/>
          <a:stretch>
            <a:fillRect/>
          </a:stretch>
        </p:blipFill>
        <p:spPr>
          <a:xfrm>
            <a:off x="7090454" y="3276951"/>
            <a:ext cx="1127576" cy="572330"/>
          </a:xfrm>
          <a:prstGeom prst="rect">
            <a:avLst/>
          </a:prstGeom>
        </p:spPr>
      </p:pic>
      <p:pic>
        <p:nvPicPr>
          <p:cNvPr id="62" name="图片 61" descr="核心路由器.png"/>
          <p:cNvPicPr>
            <a:picLocks noChangeAspect="1"/>
          </p:cNvPicPr>
          <p:nvPr/>
        </p:nvPicPr>
        <p:blipFill>
          <a:blip r:embed="rId7" cstate="print"/>
          <a:stretch>
            <a:fillRect/>
          </a:stretch>
        </p:blipFill>
        <p:spPr>
          <a:xfrm>
            <a:off x="5416477" y="3251406"/>
            <a:ext cx="601597" cy="492215"/>
          </a:xfrm>
          <a:prstGeom prst="rect">
            <a:avLst/>
          </a:prstGeom>
        </p:spPr>
      </p:pic>
      <p:pic>
        <p:nvPicPr>
          <p:cNvPr id="63" name="图片 62" descr="电话.png"/>
          <p:cNvPicPr>
            <a:picLocks noChangeAspect="1"/>
          </p:cNvPicPr>
          <p:nvPr/>
        </p:nvPicPr>
        <p:blipFill>
          <a:blip r:embed="rId8" cstate="print"/>
          <a:stretch>
            <a:fillRect/>
          </a:stretch>
        </p:blipFill>
        <p:spPr>
          <a:xfrm>
            <a:off x="2764577" y="4012182"/>
            <a:ext cx="483542" cy="439200"/>
          </a:xfrm>
          <a:prstGeom prst="rect">
            <a:avLst/>
          </a:prstGeom>
        </p:spPr>
      </p:pic>
      <p:pic>
        <p:nvPicPr>
          <p:cNvPr id="64" name="图片 63" descr="多媒体软终端.png"/>
          <p:cNvPicPr>
            <a:picLocks noChangeAspect="1"/>
          </p:cNvPicPr>
          <p:nvPr/>
        </p:nvPicPr>
        <p:blipFill>
          <a:blip r:embed="rId9" cstate="print"/>
          <a:stretch>
            <a:fillRect/>
          </a:stretch>
        </p:blipFill>
        <p:spPr>
          <a:xfrm>
            <a:off x="2764577" y="4548775"/>
            <a:ext cx="540500" cy="414000"/>
          </a:xfrm>
          <a:prstGeom prst="rect">
            <a:avLst/>
          </a:prstGeom>
        </p:spPr>
      </p:pic>
      <p:pic>
        <p:nvPicPr>
          <p:cNvPr id="65" name="图片 64" descr="行政部.png"/>
          <p:cNvPicPr>
            <a:picLocks noChangeAspect="1"/>
          </p:cNvPicPr>
          <p:nvPr/>
        </p:nvPicPr>
        <p:blipFill>
          <a:blip r:embed="rId10" cstate="print"/>
          <a:stretch>
            <a:fillRect/>
          </a:stretch>
        </p:blipFill>
        <p:spPr>
          <a:xfrm>
            <a:off x="2729083" y="3456162"/>
            <a:ext cx="540000" cy="441818"/>
          </a:xfrm>
          <a:prstGeom prst="rect">
            <a:avLst/>
          </a:prstGeom>
        </p:spPr>
      </p:pic>
      <p:pic>
        <p:nvPicPr>
          <p:cNvPr id="66" name="图片 65" descr="通用服务器-蓝.png"/>
          <p:cNvPicPr>
            <a:picLocks noChangeAspect="1"/>
          </p:cNvPicPr>
          <p:nvPr/>
        </p:nvPicPr>
        <p:blipFill>
          <a:blip r:embed="rId11" cstate="print"/>
          <a:stretch>
            <a:fillRect/>
          </a:stretch>
        </p:blipFill>
        <p:spPr>
          <a:xfrm>
            <a:off x="2727688" y="2219463"/>
            <a:ext cx="540000" cy="441818"/>
          </a:xfrm>
          <a:prstGeom prst="rect">
            <a:avLst/>
          </a:prstGeom>
        </p:spPr>
      </p:pic>
      <p:pic>
        <p:nvPicPr>
          <p:cNvPr id="67" name="图片 66" descr="接入交换机.png"/>
          <p:cNvPicPr>
            <a:picLocks noChangeAspect="1"/>
          </p:cNvPicPr>
          <p:nvPr/>
        </p:nvPicPr>
        <p:blipFill>
          <a:blip r:embed="rId5" cstate="print"/>
          <a:stretch>
            <a:fillRect/>
          </a:stretch>
        </p:blipFill>
        <p:spPr>
          <a:xfrm>
            <a:off x="3953793" y="3389980"/>
            <a:ext cx="540000" cy="441818"/>
          </a:xfrm>
          <a:prstGeom prst="rect">
            <a:avLst/>
          </a:prstGeom>
        </p:spPr>
      </p:pic>
      <p:pic>
        <p:nvPicPr>
          <p:cNvPr id="68" name="图片 67" descr="核心路由器.png"/>
          <p:cNvPicPr>
            <a:picLocks noChangeAspect="1"/>
          </p:cNvPicPr>
          <p:nvPr/>
        </p:nvPicPr>
        <p:blipFill>
          <a:blip r:embed="rId7" cstate="print"/>
          <a:stretch>
            <a:fillRect/>
          </a:stretch>
        </p:blipFill>
        <p:spPr>
          <a:xfrm>
            <a:off x="8538706" y="3325196"/>
            <a:ext cx="601597" cy="492215"/>
          </a:xfrm>
          <a:prstGeom prst="rect">
            <a:avLst/>
          </a:prstGeom>
        </p:spPr>
      </p:pic>
    </p:spTree>
    <p:extLst>
      <p:ext uri="{BB962C8B-B14F-4D97-AF65-F5344CB8AC3E}">
        <p14:creationId xmlns:p14="http://schemas.microsoft.com/office/powerpoint/2010/main" val="77109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拥塞管理的配置实现（</a:t>
            </a:r>
            <a:r>
              <a:rPr lang="en-US" altLang="zh-CN"/>
              <a:t>PQ+WFQ</a:t>
            </a:r>
            <a:r>
              <a:rPr lang="zh-CN" altLang="en-US"/>
              <a:t>）</a:t>
            </a:r>
            <a:endParaRPr lang="zh-CN" altLang="en-US" dirty="0"/>
          </a:p>
        </p:txBody>
      </p:sp>
      <p:grpSp>
        <p:nvGrpSpPr>
          <p:cNvPr id="44" name="组合 43"/>
          <p:cNvGrpSpPr/>
          <p:nvPr/>
        </p:nvGrpSpPr>
        <p:grpSpPr>
          <a:xfrm>
            <a:off x="2135561" y="3261239"/>
            <a:ext cx="3465121" cy="2376870"/>
            <a:chOff x="611688" y="3132174"/>
            <a:chExt cx="3879445" cy="1865578"/>
          </a:xfrm>
        </p:grpSpPr>
        <p:sp>
          <p:nvSpPr>
            <p:cNvPr id="5" name="文本框 4"/>
            <p:cNvSpPr txBox="1"/>
            <p:nvPr/>
          </p:nvSpPr>
          <p:spPr bwMode="auto">
            <a:xfrm>
              <a:off x="1493795" y="3132174"/>
              <a:ext cx="1752820" cy="296646"/>
            </a:xfrm>
            <a:prstGeom prst="rect">
              <a:avLst/>
            </a:prstGeom>
            <a:noFill/>
            <a:ln w="9525">
              <a:noFill/>
              <a:miter lim="800000"/>
              <a:headEnd/>
              <a:tailEnd/>
            </a:ln>
          </p:spPr>
          <p:txBody>
            <a:bodyPr wrap="none" lIns="99980" tIns="49986" rIns="99980" bIns="49986" rtlCol="0">
              <a:spAutoFit/>
            </a:bodyPr>
            <a:lstStyle/>
            <a:p>
              <a:pPr algn="ctr" defTabSz="1001649" eaLnBrk="0" hangingPunct="0">
                <a:buSzPct val="100000"/>
              </a:pPr>
              <a:r>
                <a:rPr lang="en-US" altLang="zh-CN" sz="1800" dirty="0">
                  <a:solidFill>
                    <a:srgbClr val="C00000"/>
                  </a:solidFill>
                  <a:latin typeface="+mn-lt"/>
                  <a:ea typeface="+mn-ea"/>
                  <a:cs typeface="Arial" pitchFamily="34" charset="0"/>
                </a:rPr>
                <a:t>RTA</a:t>
              </a:r>
              <a:r>
                <a:rPr lang="zh-CN" altLang="en-US" sz="1800" dirty="0">
                  <a:solidFill>
                    <a:srgbClr val="C00000"/>
                  </a:solidFill>
                  <a:latin typeface="+mn-lt"/>
                  <a:ea typeface="+mn-ea"/>
                  <a:cs typeface="Arial" pitchFamily="34" charset="0"/>
                </a:rPr>
                <a:t>队列调度</a:t>
              </a:r>
              <a:endParaRPr lang="en-US" altLang="zh-CN" sz="1800" dirty="0">
                <a:solidFill>
                  <a:srgbClr val="C00000"/>
                </a:solidFill>
                <a:latin typeface="+mn-lt"/>
                <a:ea typeface="+mn-ea"/>
                <a:cs typeface="Arial" pitchFamily="34" charset="0"/>
              </a:endParaRPr>
            </a:p>
          </p:txBody>
        </p:sp>
        <p:grpSp>
          <p:nvGrpSpPr>
            <p:cNvPr id="6" name="组合 5"/>
            <p:cNvGrpSpPr/>
            <p:nvPr/>
          </p:nvGrpSpPr>
          <p:grpSpPr>
            <a:xfrm>
              <a:off x="611688" y="3573016"/>
              <a:ext cx="1152000" cy="276021"/>
              <a:chOff x="3599892" y="4365104"/>
              <a:chExt cx="1692188" cy="468052"/>
            </a:xfrm>
          </p:grpSpPr>
          <p:grpSp>
            <p:nvGrpSpPr>
              <p:cNvPr id="32" name="组合 31"/>
              <p:cNvGrpSpPr/>
              <p:nvPr/>
            </p:nvGrpSpPr>
            <p:grpSpPr>
              <a:xfrm>
                <a:off x="3599892" y="4365104"/>
                <a:ext cx="1692188" cy="468052"/>
                <a:chOff x="3599892" y="4365104"/>
                <a:chExt cx="1692188" cy="468052"/>
              </a:xfrm>
            </p:grpSpPr>
            <p:cxnSp>
              <p:nvCxnSpPr>
                <p:cNvPr id="34" name="直接连接符 33"/>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3" name="直接连接符 32"/>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7" name="文本框 6"/>
            <p:cNvSpPr txBox="1"/>
            <p:nvPr/>
          </p:nvSpPr>
          <p:spPr bwMode="auto">
            <a:xfrm>
              <a:off x="1616109" y="3586837"/>
              <a:ext cx="1897826" cy="27249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00000"/>
                  </a:solidFill>
                  <a:latin typeface="+mn-ea"/>
                  <a:ea typeface="+mn-ea"/>
                  <a:cs typeface="Arial" pitchFamily="34" charset="0"/>
                </a:rPr>
                <a:t>队列</a:t>
              </a:r>
              <a:r>
                <a:rPr lang="en-US" altLang="zh-CN" sz="1600" dirty="0">
                  <a:solidFill>
                    <a:srgbClr val="000000"/>
                  </a:solidFill>
                  <a:latin typeface="+mn-ea"/>
                  <a:ea typeface="+mn-ea"/>
                  <a:cs typeface="Arial" pitchFamily="34" charset="0"/>
                </a:rPr>
                <a:t>1</a:t>
              </a:r>
              <a:endParaRPr lang="zh-CN" altLang="en-US" sz="1600" dirty="0">
                <a:solidFill>
                  <a:srgbClr val="000000"/>
                </a:solidFill>
                <a:latin typeface="+mn-ea"/>
                <a:ea typeface="+mn-ea"/>
                <a:cs typeface="Arial" pitchFamily="34" charset="0"/>
              </a:endParaRPr>
            </a:p>
          </p:txBody>
        </p:sp>
        <p:sp>
          <p:nvSpPr>
            <p:cNvPr id="8" name="文本框 7"/>
            <p:cNvSpPr txBox="1"/>
            <p:nvPr/>
          </p:nvSpPr>
          <p:spPr bwMode="auto">
            <a:xfrm>
              <a:off x="1619413" y="4011445"/>
              <a:ext cx="1897827" cy="27249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00000"/>
                  </a:solidFill>
                  <a:latin typeface="+mn-ea"/>
                  <a:ea typeface="+mn-ea"/>
                  <a:cs typeface="Arial" pitchFamily="34" charset="0"/>
                </a:rPr>
                <a:t>队列</a:t>
              </a:r>
              <a:r>
                <a:rPr lang="en-US" altLang="zh-CN" sz="1600" dirty="0">
                  <a:solidFill>
                    <a:srgbClr val="000000"/>
                  </a:solidFill>
                  <a:latin typeface="+mn-ea"/>
                  <a:ea typeface="+mn-ea"/>
                  <a:cs typeface="Arial" pitchFamily="34" charset="0"/>
                </a:rPr>
                <a:t>2</a:t>
              </a:r>
              <a:endParaRPr lang="zh-CN" altLang="en-US" sz="1600" dirty="0">
                <a:solidFill>
                  <a:srgbClr val="000000"/>
                </a:solidFill>
                <a:latin typeface="+mn-ea"/>
                <a:ea typeface="+mn-ea"/>
                <a:cs typeface="Arial" pitchFamily="34" charset="0"/>
              </a:endParaRPr>
            </a:p>
          </p:txBody>
        </p:sp>
        <p:grpSp>
          <p:nvGrpSpPr>
            <p:cNvPr id="9" name="组合 8"/>
            <p:cNvGrpSpPr/>
            <p:nvPr/>
          </p:nvGrpSpPr>
          <p:grpSpPr>
            <a:xfrm>
              <a:off x="611688" y="3970326"/>
              <a:ext cx="1152000" cy="277201"/>
              <a:chOff x="3599892" y="4389288"/>
              <a:chExt cx="1692188" cy="468052"/>
            </a:xfrm>
          </p:grpSpPr>
          <p:grpSp>
            <p:nvGrpSpPr>
              <p:cNvPr id="28" name="组合 27"/>
              <p:cNvGrpSpPr/>
              <p:nvPr/>
            </p:nvGrpSpPr>
            <p:grpSpPr>
              <a:xfrm>
                <a:off x="3599892" y="4389288"/>
                <a:ext cx="1692188" cy="468052"/>
                <a:chOff x="3599892" y="4389288"/>
                <a:chExt cx="1692188" cy="468052"/>
              </a:xfrm>
            </p:grpSpPr>
            <p:cxnSp>
              <p:nvCxnSpPr>
                <p:cNvPr id="30" name="直接连接符 29"/>
                <p:cNvCxnSpPr/>
                <p:nvPr/>
              </p:nvCxnSpPr>
              <p:spPr bwMode="auto">
                <a:xfrm>
                  <a:off x="3599892" y="4389288"/>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3599892" y="4857340"/>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9" name="直接连接符 28"/>
              <p:cNvCxnSpPr/>
              <p:nvPr/>
            </p:nvCxnSpPr>
            <p:spPr bwMode="auto">
              <a:xfrm>
                <a:off x="5292080" y="4389288"/>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1" name="文本框 10"/>
            <p:cNvSpPr txBox="1"/>
            <p:nvPr/>
          </p:nvSpPr>
          <p:spPr bwMode="auto">
            <a:xfrm>
              <a:off x="1695033" y="4706894"/>
              <a:ext cx="1738284" cy="27249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00000"/>
                  </a:solidFill>
                  <a:latin typeface="+mn-ea"/>
                  <a:ea typeface="+mn-ea"/>
                  <a:cs typeface="Arial" pitchFamily="34" charset="0"/>
                </a:rPr>
                <a:t>队列</a:t>
              </a:r>
              <a:r>
                <a:rPr lang="en-US" altLang="zh-CN" sz="1600" dirty="0">
                  <a:solidFill>
                    <a:srgbClr val="000000"/>
                  </a:solidFill>
                  <a:latin typeface="+mn-ea"/>
                  <a:ea typeface="+mn-ea"/>
                  <a:cs typeface="Arial" pitchFamily="34" charset="0"/>
                </a:rPr>
                <a:t>5</a:t>
              </a:r>
              <a:endParaRPr lang="zh-CN" altLang="en-US" sz="1600" dirty="0">
                <a:solidFill>
                  <a:srgbClr val="000000"/>
                </a:solidFill>
                <a:latin typeface="+mn-ea"/>
                <a:ea typeface="+mn-ea"/>
                <a:cs typeface="Arial" pitchFamily="34" charset="0"/>
              </a:endParaRPr>
            </a:p>
          </p:txBody>
        </p:sp>
        <p:cxnSp>
          <p:nvCxnSpPr>
            <p:cNvPr id="12" name="直接箭头连接符 11"/>
            <p:cNvCxnSpPr>
              <a:cxnSpLocks noChangeAspect="1"/>
            </p:cNvCxnSpPr>
            <p:nvPr/>
          </p:nvCxnSpPr>
          <p:spPr bwMode="auto">
            <a:xfrm>
              <a:off x="3151154" y="3736193"/>
              <a:ext cx="552462" cy="248868"/>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cxnSp>
          <p:nvCxnSpPr>
            <p:cNvPr id="14" name="直接箭头连接符 13"/>
            <p:cNvCxnSpPr>
              <a:cxnSpLocks noChangeAspect="1"/>
            </p:cNvCxnSpPr>
            <p:nvPr/>
          </p:nvCxnSpPr>
          <p:spPr bwMode="auto">
            <a:xfrm flipV="1">
              <a:off x="3165503" y="4139881"/>
              <a:ext cx="509669" cy="665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6" name="文本框 15"/>
            <p:cNvSpPr txBox="1"/>
            <p:nvPr/>
          </p:nvSpPr>
          <p:spPr bwMode="auto">
            <a:xfrm>
              <a:off x="3637911" y="4017923"/>
              <a:ext cx="853222" cy="27249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C00000"/>
                  </a:solidFill>
                  <a:latin typeface="+mn-ea"/>
                  <a:ea typeface="+mn-ea"/>
                  <a:cs typeface="Arial" pitchFamily="34" charset="0"/>
                </a:rPr>
                <a:t>WFQ</a:t>
              </a:r>
              <a:endParaRPr lang="zh-CN" altLang="en-US" sz="1600" dirty="0">
                <a:solidFill>
                  <a:srgbClr val="C00000"/>
                </a:solidFill>
                <a:latin typeface="+mn-ea"/>
                <a:ea typeface="+mn-ea"/>
                <a:cs typeface="Arial" pitchFamily="34" charset="0"/>
              </a:endParaRPr>
            </a:p>
          </p:txBody>
        </p:sp>
        <p:cxnSp>
          <p:nvCxnSpPr>
            <p:cNvPr id="17" name="直接箭头连接符 16"/>
            <p:cNvCxnSpPr/>
            <p:nvPr/>
          </p:nvCxnSpPr>
          <p:spPr bwMode="auto">
            <a:xfrm flipV="1">
              <a:off x="3070537" y="4843121"/>
              <a:ext cx="604568" cy="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8" name="文本框 17"/>
            <p:cNvSpPr txBox="1"/>
            <p:nvPr/>
          </p:nvSpPr>
          <p:spPr bwMode="auto">
            <a:xfrm>
              <a:off x="3587820" y="4725262"/>
              <a:ext cx="853222" cy="27249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C00000"/>
                  </a:solidFill>
                  <a:latin typeface="+mn-ea"/>
                  <a:ea typeface="+mn-ea"/>
                  <a:cs typeface="Arial" pitchFamily="34" charset="0"/>
                </a:rPr>
                <a:t>PQ</a:t>
              </a:r>
              <a:endParaRPr lang="zh-CN" altLang="en-US" sz="1600" dirty="0">
                <a:solidFill>
                  <a:srgbClr val="C00000"/>
                </a:solidFill>
                <a:latin typeface="+mn-ea"/>
                <a:ea typeface="+mn-ea"/>
                <a:cs typeface="Arial" pitchFamily="34" charset="0"/>
              </a:endParaRPr>
            </a:p>
          </p:txBody>
        </p:sp>
        <p:grpSp>
          <p:nvGrpSpPr>
            <p:cNvPr id="19" name="组合 18"/>
            <p:cNvGrpSpPr/>
            <p:nvPr/>
          </p:nvGrpSpPr>
          <p:grpSpPr>
            <a:xfrm>
              <a:off x="611688" y="4712077"/>
              <a:ext cx="1152000" cy="277200"/>
              <a:chOff x="3599892" y="4365104"/>
              <a:chExt cx="1692188" cy="468052"/>
            </a:xfrm>
          </p:grpSpPr>
          <p:grpSp>
            <p:nvGrpSpPr>
              <p:cNvPr id="20" name="组合 19"/>
              <p:cNvGrpSpPr/>
              <p:nvPr/>
            </p:nvGrpSpPr>
            <p:grpSpPr>
              <a:xfrm>
                <a:off x="3599892" y="4365104"/>
                <a:ext cx="1692188" cy="468052"/>
                <a:chOff x="3599892" y="4365104"/>
                <a:chExt cx="1692188" cy="468052"/>
              </a:xfrm>
            </p:grpSpPr>
            <p:cxnSp>
              <p:nvCxnSpPr>
                <p:cNvPr id="22" name="直接连接符 21"/>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1" name="直接连接符 20"/>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sp>
        <p:nvSpPr>
          <p:cNvPr id="2" name="文本框 1"/>
          <p:cNvSpPr txBox="1"/>
          <p:nvPr/>
        </p:nvSpPr>
        <p:spPr bwMode="auto">
          <a:xfrm>
            <a:off x="5663952" y="2019133"/>
            <a:ext cx="4788532" cy="1085833"/>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defTabSz="1001649" eaLnBrk="0" hangingPunct="0"/>
            <a:r>
              <a:rPr lang="en-US" altLang="zh-CN" sz="1600" dirty="0">
                <a:solidFill>
                  <a:srgbClr val="000000"/>
                </a:solidFill>
                <a:latin typeface="+mn-ea"/>
                <a:ea typeface="+mn-ea"/>
                <a:cs typeface="Courier New" panose="02070309020205020404" pitchFamily="49" charset="0"/>
              </a:rPr>
              <a:t>[RTA]</a:t>
            </a:r>
            <a:r>
              <a:rPr lang="en-US" altLang="zh-CN" sz="1600" dirty="0" err="1">
                <a:solidFill>
                  <a:srgbClr val="000000"/>
                </a:solidFill>
                <a:latin typeface="+mn-ea"/>
                <a:ea typeface="+mn-ea"/>
                <a:cs typeface="Courier New" panose="02070309020205020404" pitchFamily="49" charset="0"/>
              </a:rPr>
              <a:t>qos</a:t>
            </a:r>
            <a:r>
              <a:rPr lang="en-US" altLang="zh-CN" sz="1600" dirty="0">
                <a:solidFill>
                  <a:srgbClr val="000000"/>
                </a:solidFill>
                <a:latin typeface="+mn-ea"/>
                <a:ea typeface="+mn-ea"/>
                <a:cs typeface="Courier New" panose="02070309020205020404" pitchFamily="49" charset="0"/>
              </a:rPr>
              <a:t> queue-profile qos-Huawei</a:t>
            </a:r>
          </a:p>
          <a:p>
            <a:pPr defTabSz="1001649" eaLnBrk="0" hangingPunct="0"/>
            <a:r>
              <a:rPr lang="en-US" altLang="zh-CN" sz="1600" dirty="0">
                <a:solidFill>
                  <a:srgbClr val="000000"/>
                </a:solidFill>
                <a:latin typeface="+mn-ea"/>
                <a:ea typeface="+mn-ea"/>
                <a:cs typeface="Courier New" panose="02070309020205020404" pitchFamily="49" charset="0"/>
              </a:rPr>
              <a:t>      schedule </a:t>
            </a:r>
            <a:r>
              <a:rPr lang="en-US" altLang="zh-CN" sz="1600" dirty="0" err="1">
                <a:solidFill>
                  <a:srgbClr val="000000"/>
                </a:solidFill>
                <a:latin typeface="+mn-ea"/>
                <a:ea typeface="+mn-ea"/>
                <a:cs typeface="Courier New" panose="02070309020205020404" pitchFamily="49" charset="0"/>
              </a:rPr>
              <a:t>pq</a:t>
            </a:r>
            <a:r>
              <a:rPr lang="en-US" altLang="zh-CN" sz="1600" dirty="0">
                <a:solidFill>
                  <a:srgbClr val="000000"/>
                </a:solidFill>
                <a:latin typeface="+mn-ea"/>
                <a:ea typeface="+mn-ea"/>
                <a:cs typeface="Courier New" panose="02070309020205020404" pitchFamily="49" charset="0"/>
              </a:rPr>
              <a:t> 5 </a:t>
            </a:r>
            <a:r>
              <a:rPr lang="en-US" altLang="zh-CN" sz="1600" dirty="0" err="1">
                <a:solidFill>
                  <a:srgbClr val="000000"/>
                </a:solidFill>
                <a:latin typeface="+mn-ea"/>
                <a:ea typeface="+mn-ea"/>
                <a:cs typeface="Courier New" panose="02070309020205020404" pitchFamily="49" charset="0"/>
              </a:rPr>
              <a:t>wfq</a:t>
            </a:r>
            <a:r>
              <a:rPr lang="en-US" altLang="zh-CN" sz="1600" dirty="0">
                <a:solidFill>
                  <a:srgbClr val="000000"/>
                </a:solidFill>
                <a:latin typeface="+mn-ea"/>
                <a:ea typeface="+mn-ea"/>
                <a:cs typeface="Courier New" panose="02070309020205020404" pitchFamily="49" charset="0"/>
              </a:rPr>
              <a:t> 1 to 3</a:t>
            </a:r>
          </a:p>
          <a:p>
            <a:pPr defTabSz="1001649" eaLnBrk="0" hangingPunct="0"/>
            <a:r>
              <a:rPr lang="en-US" altLang="zh-CN" sz="1600" dirty="0">
                <a:solidFill>
                  <a:srgbClr val="000000"/>
                </a:solidFill>
                <a:latin typeface="+mn-ea"/>
                <a:ea typeface="+mn-ea"/>
                <a:cs typeface="Courier New" panose="02070309020205020404" pitchFamily="49" charset="0"/>
              </a:rPr>
              <a:t>     </a:t>
            </a:r>
            <a:r>
              <a:rPr lang="en-US" altLang="zh-CN" sz="1600" dirty="0" err="1">
                <a:solidFill>
                  <a:srgbClr val="000000"/>
                </a:solidFill>
                <a:latin typeface="+mn-ea"/>
                <a:ea typeface="+mn-ea"/>
                <a:cs typeface="Courier New" panose="02070309020205020404" pitchFamily="49" charset="0"/>
              </a:rPr>
              <a:t>int</a:t>
            </a:r>
            <a:r>
              <a:rPr lang="en-US" altLang="zh-CN" sz="1600" dirty="0">
                <a:solidFill>
                  <a:srgbClr val="000000"/>
                </a:solidFill>
                <a:latin typeface="+mn-ea"/>
                <a:ea typeface="+mn-ea"/>
                <a:cs typeface="Courier New" panose="02070309020205020404" pitchFamily="49" charset="0"/>
              </a:rPr>
              <a:t> g0/0/0</a:t>
            </a:r>
          </a:p>
          <a:p>
            <a:pPr defTabSz="1001649" eaLnBrk="0" hangingPunct="0"/>
            <a:r>
              <a:rPr lang="en-US" altLang="zh-CN" sz="1600" dirty="0">
                <a:solidFill>
                  <a:srgbClr val="000000"/>
                </a:solidFill>
                <a:latin typeface="+mn-ea"/>
                <a:ea typeface="+mn-ea"/>
                <a:cs typeface="Courier New" panose="02070309020205020404" pitchFamily="49" charset="0"/>
              </a:rPr>
              <a:t>      </a:t>
            </a:r>
            <a:r>
              <a:rPr lang="en-US" altLang="zh-CN" sz="1600" dirty="0" err="1">
                <a:solidFill>
                  <a:srgbClr val="000000"/>
                </a:solidFill>
                <a:latin typeface="+mn-ea"/>
                <a:ea typeface="+mn-ea"/>
                <a:cs typeface="Courier New" panose="02070309020205020404" pitchFamily="49" charset="0"/>
              </a:rPr>
              <a:t>qos</a:t>
            </a:r>
            <a:r>
              <a:rPr lang="en-US" altLang="zh-CN" sz="1600" dirty="0">
                <a:solidFill>
                  <a:srgbClr val="000000"/>
                </a:solidFill>
                <a:latin typeface="+mn-ea"/>
                <a:ea typeface="+mn-ea"/>
                <a:cs typeface="Courier New" panose="02070309020205020404" pitchFamily="49" charset="0"/>
              </a:rPr>
              <a:t> queue-profile </a:t>
            </a:r>
            <a:r>
              <a:rPr lang="en-US" altLang="zh-CN" sz="1600" dirty="0" err="1">
                <a:solidFill>
                  <a:srgbClr val="000000"/>
                </a:solidFill>
                <a:latin typeface="+mn-ea"/>
                <a:ea typeface="+mn-ea"/>
                <a:cs typeface="Courier New" panose="02070309020205020404" pitchFamily="49" charset="0"/>
              </a:rPr>
              <a:t>qos</a:t>
            </a:r>
            <a:r>
              <a:rPr lang="en-US" altLang="zh-CN" sz="1600" dirty="0">
                <a:solidFill>
                  <a:srgbClr val="000000"/>
                </a:solidFill>
                <a:latin typeface="+mn-ea"/>
                <a:ea typeface="+mn-ea"/>
                <a:cs typeface="Courier New" panose="02070309020205020404" pitchFamily="49" charset="0"/>
              </a:rPr>
              <a:t>-Huawei</a:t>
            </a:r>
            <a:endParaRPr lang="zh-CN" altLang="en-US" sz="1600" dirty="0">
              <a:solidFill>
                <a:srgbClr val="000000"/>
              </a:solidFill>
              <a:latin typeface="+mn-ea"/>
              <a:ea typeface="+mn-ea"/>
              <a:cs typeface="Courier New" panose="02070309020205020404" pitchFamily="49" charset="0"/>
            </a:endParaRPr>
          </a:p>
        </p:txBody>
      </p:sp>
      <p:sp>
        <p:nvSpPr>
          <p:cNvPr id="39" name="AutoShape 2"/>
          <p:cNvSpPr>
            <a:spLocks noChangeArrowheads="1"/>
          </p:cNvSpPr>
          <p:nvPr/>
        </p:nvSpPr>
        <p:spPr bwMode="auto">
          <a:xfrm rot="-5400000">
            <a:off x="3785299" y="1737945"/>
            <a:ext cx="393647" cy="1548745"/>
          </a:xfrm>
          <a:prstGeom prst="can">
            <a:avLst>
              <a:gd name="adj" fmla="val 36665"/>
            </a:avLst>
          </a:prstGeom>
          <a:gradFill rotWithShape="1">
            <a:gsLst>
              <a:gs pos="0">
                <a:srgbClr val="000080">
                  <a:gamma/>
                  <a:tint val="73725"/>
                  <a:invGamma/>
                  <a:alpha val="39999"/>
                </a:srgbClr>
              </a:gs>
              <a:gs pos="50000">
                <a:srgbClr val="000080">
                  <a:alpha val="98000"/>
                </a:srgbClr>
              </a:gs>
              <a:gs pos="100000">
                <a:srgbClr val="000080">
                  <a:gamma/>
                  <a:tint val="73725"/>
                  <a:invGamma/>
                  <a:alpha val="39999"/>
                </a:srgbClr>
              </a:gs>
            </a:gsLst>
            <a:lin ang="0" scaled="1"/>
          </a:gradFill>
          <a:ln w="9525">
            <a:noFill/>
            <a:round/>
            <a:headEnd/>
            <a:tailEnd/>
          </a:ln>
          <a:effectLst/>
        </p:spPr>
        <p:txBody>
          <a:bodyPr wrap="none" anchor="ctr"/>
          <a:lstStyle/>
          <a:p>
            <a:r>
              <a:rPr lang="en-US" altLang="zh-CN" dirty="0"/>
              <a:t> </a:t>
            </a:r>
            <a:endParaRPr lang="zh-CN" altLang="en-US" dirty="0"/>
          </a:p>
        </p:txBody>
      </p:sp>
      <p:sp>
        <p:nvSpPr>
          <p:cNvPr id="45" name="文本框 44"/>
          <p:cNvSpPr txBox="1"/>
          <p:nvPr/>
        </p:nvSpPr>
        <p:spPr bwMode="auto">
          <a:xfrm>
            <a:off x="5627948" y="3742324"/>
            <a:ext cx="4824536" cy="2070718"/>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defTabSz="1001649" eaLnBrk="0" hangingPunct="0"/>
            <a:r>
              <a:rPr lang="en-US" altLang="zh-CN" sz="1600" dirty="0">
                <a:solidFill>
                  <a:srgbClr val="000000"/>
                </a:solidFill>
                <a:latin typeface="+mn-ea"/>
                <a:ea typeface="+mn-ea"/>
                <a:cs typeface="Courier New" panose="02070309020205020404" pitchFamily="49" charset="0"/>
              </a:rPr>
              <a:t>[RTA]dis qos queue-profile </a:t>
            </a:r>
            <a:r>
              <a:rPr lang="en-US" altLang="zh-CN" sz="1600" dirty="0" err="1">
                <a:solidFill>
                  <a:srgbClr val="000000"/>
                </a:solidFill>
                <a:latin typeface="+mn-ea"/>
                <a:ea typeface="+mn-ea"/>
                <a:cs typeface="Courier New" panose="02070309020205020404" pitchFamily="49" charset="0"/>
              </a:rPr>
              <a:t>qos</a:t>
            </a:r>
            <a:r>
              <a:rPr lang="en-US" altLang="zh-CN" sz="1600" dirty="0">
                <a:solidFill>
                  <a:srgbClr val="000000"/>
                </a:solidFill>
                <a:latin typeface="+mn-ea"/>
                <a:ea typeface="+mn-ea"/>
                <a:cs typeface="Courier New" panose="02070309020205020404" pitchFamily="49" charset="0"/>
              </a:rPr>
              <a:t>-Huawei</a:t>
            </a:r>
            <a:endParaRPr lang="en-US" altLang="zh-CN" sz="1600" b="1" dirty="0">
              <a:latin typeface="+mn-ea"/>
              <a:ea typeface="+mn-ea"/>
              <a:cs typeface="Courier New" panose="02070309020205020404" pitchFamily="49" charset="0"/>
            </a:endParaRPr>
          </a:p>
          <a:p>
            <a:pPr defTabSz="1001649" eaLnBrk="0" hangingPunct="0"/>
            <a:r>
              <a:rPr lang="en-US" altLang="zh-CN" sz="1600" dirty="0">
                <a:latin typeface="+mn-ea"/>
                <a:ea typeface="+mn-ea"/>
                <a:cs typeface="Courier New" panose="02070309020205020404" pitchFamily="49" charset="0"/>
              </a:rPr>
              <a:t> Queue-profile: </a:t>
            </a:r>
            <a:r>
              <a:rPr lang="en-US" altLang="zh-CN" sz="1600" dirty="0" err="1">
                <a:latin typeface="+mn-ea"/>
                <a:ea typeface="+mn-ea"/>
                <a:cs typeface="Courier New" panose="02070309020205020404" pitchFamily="49" charset="0"/>
              </a:rPr>
              <a:t>qos</a:t>
            </a:r>
            <a:r>
              <a:rPr lang="en-US" altLang="zh-CN" sz="1600" dirty="0">
                <a:latin typeface="+mn-ea"/>
                <a:ea typeface="+mn-ea"/>
                <a:cs typeface="Courier New" panose="02070309020205020404" pitchFamily="49" charset="0"/>
              </a:rPr>
              <a:t>-Huawei</a:t>
            </a:r>
          </a:p>
          <a:p>
            <a:pPr defTabSz="1001649" eaLnBrk="0" hangingPunct="0"/>
            <a:r>
              <a:rPr lang="en-US" altLang="zh-CN" sz="1600" dirty="0">
                <a:latin typeface="+mn-ea"/>
                <a:ea typeface="+mn-ea"/>
                <a:cs typeface="Courier New" panose="02070309020205020404" pitchFamily="49" charset="0"/>
              </a:rPr>
              <a:t> Queue  Schedule  Weight Length GTS</a:t>
            </a:r>
          </a:p>
          <a:p>
            <a:pPr defTabSz="1001649" eaLnBrk="0" hangingPunct="0"/>
            <a:r>
              <a:rPr lang="en-US" altLang="zh-CN" sz="1600" dirty="0">
                <a:latin typeface="+mn-ea"/>
                <a:ea typeface="+mn-ea"/>
                <a:cs typeface="Courier New" panose="02070309020205020404" pitchFamily="49" charset="0"/>
              </a:rPr>
              <a:t> ------------------------------------ </a:t>
            </a:r>
          </a:p>
          <a:p>
            <a:pPr defTabSz="1001649" eaLnBrk="0" hangingPunct="0"/>
            <a:r>
              <a:rPr lang="en-US" altLang="zh-CN" sz="1600" dirty="0">
                <a:latin typeface="+mn-ea"/>
                <a:ea typeface="+mn-ea"/>
                <a:cs typeface="Courier New" panose="02070309020205020404" pitchFamily="49" charset="0"/>
              </a:rPr>
              <a:t>   1     WFQ       10     -/-  -/- </a:t>
            </a:r>
          </a:p>
          <a:p>
            <a:pPr defTabSz="1001649" eaLnBrk="0" hangingPunct="0"/>
            <a:r>
              <a:rPr lang="en-US" altLang="zh-CN" sz="1600" dirty="0">
                <a:latin typeface="+mn-ea"/>
                <a:ea typeface="+mn-ea"/>
                <a:cs typeface="Courier New" panose="02070309020205020404" pitchFamily="49" charset="0"/>
              </a:rPr>
              <a:t>   2     WFQ       10     -/-  -/-</a:t>
            </a:r>
          </a:p>
          <a:p>
            <a:pPr defTabSz="1001649" eaLnBrk="0" hangingPunct="0"/>
            <a:r>
              <a:rPr lang="en-US" altLang="zh-CN" sz="1600" dirty="0">
                <a:latin typeface="+mn-ea"/>
                <a:ea typeface="+mn-ea"/>
                <a:cs typeface="Courier New" panose="02070309020205020404" pitchFamily="49" charset="0"/>
              </a:rPr>
              <a:t>   3     WFQ       10     -/-  -/- </a:t>
            </a:r>
          </a:p>
          <a:p>
            <a:pPr defTabSz="1001649" eaLnBrk="0" hangingPunct="0"/>
            <a:r>
              <a:rPr lang="en-US" altLang="zh-CN" sz="1600" dirty="0">
                <a:latin typeface="+mn-ea"/>
                <a:ea typeface="+mn-ea"/>
                <a:cs typeface="Courier New" panose="02070309020205020404" pitchFamily="49" charset="0"/>
              </a:rPr>
              <a:t>   5     PQ        -      -/-  -/-</a:t>
            </a:r>
            <a:endParaRPr lang="en-US" altLang="zh-CN" sz="1600" dirty="0">
              <a:solidFill>
                <a:srgbClr val="000000"/>
              </a:solidFill>
              <a:latin typeface="+mn-ea"/>
              <a:ea typeface="+mn-ea"/>
              <a:cs typeface="Courier New" panose="02070309020205020404" pitchFamily="49" charset="0"/>
            </a:endParaRPr>
          </a:p>
        </p:txBody>
      </p:sp>
      <p:sp>
        <p:nvSpPr>
          <p:cNvPr id="49" name="文本框 48"/>
          <p:cNvSpPr txBox="1"/>
          <p:nvPr/>
        </p:nvSpPr>
        <p:spPr bwMode="auto">
          <a:xfrm>
            <a:off x="2932752" y="2747342"/>
            <a:ext cx="1277599"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800" dirty="0">
                <a:solidFill>
                  <a:srgbClr val="000000"/>
                </a:solidFill>
                <a:latin typeface="+mn-ea"/>
                <a:ea typeface="+mn-ea"/>
                <a:cs typeface="Arial" pitchFamily="34" charset="0"/>
              </a:rPr>
              <a:t>G0/0/0</a:t>
            </a:r>
            <a:endParaRPr lang="zh-CN" altLang="en-US" sz="1800" dirty="0">
              <a:solidFill>
                <a:srgbClr val="000000"/>
              </a:solidFill>
              <a:latin typeface="+mn-ea"/>
              <a:ea typeface="+mn-ea"/>
              <a:cs typeface="Arial" pitchFamily="34" charset="0"/>
            </a:endParaRPr>
          </a:p>
        </p:txBody>
      </p:sp>
      <p:sp>
        <p:nvSpPr>
          <p:cNvPr id="40" name="文本框 39"/>
          <p:cNvSpPr txBox="1"/>
          <p:nvPr/>
        </p:nvSpPr>
        <p:spPr bwMode="auto">
          <a:xfrm>
            <a:off x="3032710" y="4873228"/>
            <a:ext cx="1695139"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00000"/>
                </a:solidFill>
                <a:latin typeface="+mn-ea"/>
                <a:ea typeface="+mn-ea"/>
                <a:cs typeface="Arial" pitchFamily="34" charset="0"/>
              </a:rPr>
              <a:t>队列</a:t>
            </a:r>
            <a:r>
              <a:rPr lang="en-US" altLang="zh-CN" sz="1600" dirty="0">
                <a:solidFill>
                  <a:srgbClr val="000000"/>
                </a:solidFill>
                <a:latin typeface="+mn-ea"/>
                <a:ea typeface="+mn-ea"/>
                <a:cs typeface="Arial" pitchFamily="34" charset="0"/>
              </a:rPr>
              <a:t>3</a:t>
            </a:r>
            <a:endParaRPr lang="zh-CN" altLang="en-US" sz="1600" dirty="0">
              <a:solidFill>
                <a:srgbClr val="000000"/>
              </a:solidFill>
              <a:latin typeface="+mn-ea"/>
              <a:ea typeface="+mn-ea"/>
              <a:cs typeface="Arial" pitchFamily="34" charset="0"/>
            </a:endParaRPr>
          </a:p>
        </p:txBody>
      </p:sp>
      <p:cxnSp>
        <p:nvCxnSpPr>
          <p:cNvPr id="41" name="直接连接符 40"/>
          <p:cNvCxnSpPr/>
          <p:nvPr/>
        </p:nvCxnSpPr>
        <p:spPr bwMode="auto">
          <a:xfrm>
            <a:off x="2132610" y="4820840"/>
            <a:ext cx="102896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2132610" y="5174012"/>
            <a:ext cx="102896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3161576" y="4820841"/>
            <a:ext cx="0" cy="3531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直接箭头连接符 47"/>
          <p:cNvCxnSpPr>
            <a:cxnSpLocks noChangeAspect="1"/>
          </p:cNvCxnSpPr>
          <p:nvPr/>
        </p:nvCxnSpPr>
        <p:spPr bwMode="auto">
          <a:xfrm flipV="1">
            <a:off x="4367808" y="4689140"/>
            <a:ext cx="498074" cy="350474"/>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pic>
        <p:nvPicPr>
          <p:cNvPr id="50" name="图片 49" descr="核心路由器.png"/>
          <p:cNvPicPr>
            <a:picLocks noChangeAspect="1"/>
          </p:cNvPicPr>
          <p:nvPr/>
        </p:nvPicPr>
        <p:blipFill>
          <a:blip r:embed="rId3" cstate="print"/>
          <a:stretch>
            <a:fillRect/>
          </a:stretch>
        </p:blipFill>
        <p:spPr>
          <a:xfrm>
            <a:off x="2359240" y="1953012"/>
            <a:ext cx="1003008" cy="820642"/>
          </a:xfrm>
          <a:prstGeom prst="rect">
            <a:avLst/>
          </a:prstGeom>
        </p:spPr>
      </p:pic>
    </p:spTree>
    <p:extLst>
      <p:ext uri="{BB962C8B-B14F-4D97-AF65-F5344CB8AC3E}">
        <p14:creationId xmlns:p14="http://schemas.microsoft.com/office/powerpoint/2010/main" val="58135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拥塞管理</a:t>
            </a:r>
            <a:endParaRPr lang="en-US" altLang="zh-CN" dirty="0">
              <a:solidFill>
                <a:schemeClr val="bg1">
                  <a:lumMod val="50000"/>
                </a:schemeClr>
              </a:solidFill>
            </a:endParaRPr>
          </a:p>
          <a:p>
            <a:r>
              <a:rPr lang="zh-CN" altLang="en-US" b="1" dirty="0"/>
              <a:t>拥塞避免</a:t>
            </a:r>
            <a:endParaRPr lang="en-US" altLang="zh-CN" b="1" dirty="0"/>
          </a:p>
          <a:p>
            <a:pPr lvl="1" hangingPunct="0">
              <a:buSzPct val="60000"/>
              <a:buFont typeface="Wingdings" panose="05000000000000000000" pitchFamily="2" charset="2"/>
              <a:buChar char="n"/>
            </a:pPr>
            <a:r>
              <a:rPr lang="zh-CN" altLang="en-US" dirty="0"/>
              <a:t>尾丢弃的缺点及解决办法</a:t>
            </a:r>
            <a:endParaRPr lang="en-US" altLang="zh-CN" dirty="0"/>
          </a:p>
          <a:p>
            <a:pPr lvl="1"/>
            <a:r>
              <a:rPr lang="en-US" altLang="zh-CN" dirty="0">
                <a:solidFill>
                  <a:schemeClr val="bg1">
                    <a:lumMod val="50000"/>
                  </a:schemeClr>
                </a:solidFill>
              </a:rPr>
              <a:t>WRED</a:t>
            </a:r>
            <a:r>
              <a:rPr lang="zh-CN" altLang="en-US" dirty="0">
                <a:solidFill>
                  <a:schemeClr val="bg1">
                    <a:lumMod val="50000"/>
                  </a:schemeClr>
                </a:solidFill>
              </a:rPr>
              <a:t>的配置实现</a:t>
            </a:r>
          </a:p>
        </p:txBody>
      </p:sp>
    </p:spTree>
    <p:extLst>
      <p:ext uri="{BB962C8B-B14F-4D97-AF65-F5344CB8AC3E}">
        <p14:creationId xmlns:p14="http://schemas.microsoft.com/office/powerpoint/2010/main" val="363745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a:t>当网络中间歇性的出现拥塞，</a:t>
            </a:r>
            <a:r>
              <a:rPr lang="zh-CN" altLang="zh-CN"/>
              <a:t>且关键</a:t>
            </a:r>
            <a:r>
              <a:rPr lang="zh-CN" altLang="en-US"/>
              <a:t>报文</a:t>
            </a:r>
            <a:r>
              <a:rPr lang="zh-CN" altLang="zh-CN"/>
              <a:t>要求被更优先地转发时</a:t>
            </a:r>
            <a:r>
              <a:rPr lang="zh-CN" altLang="en-US"/>
              <a:t>，此时就需要进行拥塞管理。通过采用队列技术及不同的调度算法来发送队列中的报文流。</a:t>
            </a:r>
            <a:endParaRPr lang="en-US" altLang="zh-CN"/>
          </a:p>
          <a:p>
            <a:r>
              <a:rPr lang="zh-CN" altLang="en-US"/>
              <a:t>如果某些突发的、非关键的报文装满队列，而后续发往该队列的关键报文都被全部丢弃，那么拥塞管理也未起到理想的效果，此时就需要配合使用拥塞避免技术。</a:t>
            </a:r>
            <a:endParaRPr lang="en-US" altLang="zh-CN"/>
          </a:p>
          <a:p>
            <a:r>
              <a:rPr lang="zh-CN" altLang="en-US"/>
              <a:t>那么拥塞管理和拥塞避免具体是如何实现的？在实际应用场景中，又该如何配置呢？</a:t>
            </a:r>
            <a:endParaRPr lang="en-US" altLang="zh-CN" dirty="0"/>
          </a:p>
        </p:txBody>
      </p:sp>
    </p:spTree>
    <p:extLst>
      <p:ext uri="{BB962C8B-B14F-4D97-AF65-F5344CB8AC3E}">
        <p14:creationId xmlns:p14="http://schemas.microsoft.com/office/powerpoint/2010/main" val="207030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6091639" y="3116438"/>
            <a:ext cx="1512168" cy="54006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4" name="标题 3"/>
          <p:cNvSpPr>
            <a:spLocks noGrp="1"/>
          </p:cNvSpPr>
          <p:nvPr>
            <p:ph type="title"/>
          </p:nvPr>
        </p:nvSpPr>
        <p:spPr/>
        <p:txBody>
          <a:bodyPr/>
          <a:lstStyle/>
          <a:p>
            <a:r>
              <a:rPr lang="zh-CN" altLang="en-US"/>
              <a:t>队列被装满后的传统处理方式</a:t>
            </a:r>
            <a:endParaRPr lang="zh-CN" altLang="en-US" dirty="0"/>
          </a:p>
        </p:txBody>
      </p:sp>
      <p:sp>
        <p:nvSpPr>
          <p:cNvPr id="10" name="文本占位符 9"/>
          <p:cNvSpPr>
            <a:spLocks noGrp="1"/>
          </p:cNvSpPr>
          <p:nvPr>
            <p:ph type="body" sz="quarter" idx="10"/>
          </p:nvPr>
        </p:nvSpPr>
        <p:spPr>
          <a:xfrm>
            <a:off x="1008063" y="5111242"/>
            <a:ext cx="10464270" cy="1270508"/>
          </a:xfrm>
        </p:spPr>
        <p:txBody>
          <a:bodyPr/>
          <a:lstStyle/>
          <a:p>
            <a:r>
              <a:rPr lang="zh-CN" altLang="en-US" sz="2000" dirty="0"/>
              <a:t>由于每个队列长度有限，当某一队列已经被装满时，传统的处理方法会将后续向该队列发送的报文全部丢弃，直至拥塞解除，这种处理方式称为尾丢弃（</a:t>
            </a:r>
            <a:r>
              <a:rPr lang="en-US" altLang="zh-CN" sz="2000" dirty="0"/>
              <a:t>Tail Drop</a:t>
            </a:r>
            <a:r>
              <a:rPr lang="zh-CN" altLang="en-US" sz="2000" dirty="0"/>
              <a:t>）。</a:t>
            </a:r>
          </a:p>
          <a:p>
            <a:endParaRPr lang="zh-CN" altLang="en-US" dirty="0"/>
          </a:p>
        </p:txBody>
      </p:sp>
      <p:sp>
        <p:nvSpPr>
          <p:cNvPr id="8" name="AutoShape 2"/>
          <p:cNvSpPr>
            <a:spLocks noChangeArrowheads="1"/>
          </p:cNvSpPr>
          <p:nvPr/>
        </p:nvSpPr>
        <p:spPr bwMode="auto">
          <a:xfrm rot="-5400000">
            <a:off x="4346931" y="1215517"/>
            <a:ext cx="393647" cy="2088805"/>
          </a:xfrm>
          <a:prstGeom prst="can">
            <a:avLst>
              <a:gd name="adj" fmla="val 36665"/>
            </a:avLst>
          </a:prstGeom>
          <a:gradFill rotWithShape="1">
            <a:gsLst>
              <a:gs pos="0">
                <a:srgbClr val="000080">
                  <a:gamma/>
                  <a:tint val="73725"/>
                  <a:invGamma/>
                  <a:alpha val="39999"/>
                </a:srgbClr>
              </a:gs>
              <a:gs pos="50000">
                <a:srgbClr val="000080">
                  <a:alpha val="98000"/>
                </a:srgbClr>
              </a:gs>
              <a:gs pos="100000">
                <a:srgbClr val="000080">
                  <a:gamma/>
                  <a:tint val="73725"/>
                  <a:invGamma/>
                  <a:alpha val="39999"/>
                </a:srgbClr>
              </a:gs>
            </a:gsLst>
            <a:lin ang="0" scaled="1"/>
          </a:gradFill>
          <a:ln w="9525">
            <a:noFill/>
            <a:round/>
            <a:headEnd/>
            <a:tailEnd/>
          </a:ln>
          <a:effectLst/>
        </p:spPr>
        <p:txBody>
          <a:bodyPr wrap="none" anchor="ctr"/>
          <a:lstStyle/>
          <a:p>
            <a:endParaRPr lang="zh-CN" altLang="en-US"/>
          </a:p>
        </p:txBody>
      </p:sp>
      <p:sp>
        <p:nvSpPr>
          <p:cNvPr id="9" name="AutoShape 2"/>
          <p:cNvSpPr>
            <a:spLocks noChangeArrowheads="1"/>
          </p:cNvSpPr>
          <p:nvPr/>
        </p:nvSpPr>
        <p:spPr bwMode="auto">
          <a:xfrm rot="-5400000">
            <a:off x="7142249" y="1215918"/>
            <a:ext cx="393647" cy="2088000"/>
          </a:xfrm>
          <a:prstGeom prst="can">
            <a:avLst>
              <a:gd name="adj" fmla="val 36665"/>
            </a:avLst>
          </a:prstGeom>
          <a:gradFill rotWithShape="1">
            <a:gsLst>
              <a:gs pos="0">
                <a:srgbClr val="000080">
                  <a:gamma/>
                  <a:tint val="73725"/>
                  <a:invGamma/>
                  <a:alpha val="39999"/>
                </a:srgbClr>
              </a:gs>
              <a:gs pos="50000">
                <a:srgbClr val="000080">
                  <a:alpha val="98000"/>
                </a:srgbClr>
              </a:gs>
              <a:gs pos="100000">
                <a:srgbClr val="000080">
                  <a:gamma/>
                  <a:tint val="73725"/>
                  <a:invGamma/>
                  <a:alpha val="39999"/>
                </a:srgbClr>
              </a:gs>
            </a:gsLst>
            <a:lin ang="0" scaled="1"/>
          </a:gradFill>
          <a:ln w="9525">
            <a:noFill/>
            <a:round/>
            <a:headEnd/>
            <a:tailEnd/>
          </a:ln>
          <a:effectLst/>
        </p:spPr>
        <p:txBody>
          <a:bodyPr wrap="none" anchor="ctr"/>
          <a:lstStyle/>
          <a:p>
            <a:endParaRPr lang="zh-CN" altLang="en-US"/>
          </a:p>
        </p:txBody>
      </p:sp>
      <p:cxnSp>
        <p:nvCxnSpPr>
          <p:cNvPr id="11" name="直接箭头连接符 10"/>
          <p:cNvCxnSpPr/>
          <p:nvPr/>
        </p:nvCxnSpPr>
        <p:spPr bwMode="auto">
          <a:xfrm>
            <a:off x="3715375" y="3008426"/>
            <a:ext cx="145242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2" name="文本框 11"/>
          <p:cNvSpPr txBox="1"/>
          <p:nvPr/>
        </p:nvSpPr>
        <p:spPr bwMode="auto">
          <a:xfrm>
            <a:off x="3679372" y="2648386"/>
            <a:ext cx="1728765"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mn-ea"/>
                <a:ea typeface="+mn-ea"/>
                <a:cs typeface="Arial" pitchFamily="34" charset="0"/>
              </a:rPr>
              <a:t>6</a:t>
            </a:r>
            <a:r>
              <a:rPr lang="zh-CN" altLang="en-US" sz="1600" dirty="0">
                <a:solidFill>
                  <a:srgbClr val="000000"/>
                </a:solidFill>
                <a:latin typeface="+mn-ea"/>
                <a:ea typeface="+mn-ea"/>
                <a:cs typeface="Arial" pitchFamily="34" charset="0"/>
              </a:rPr>
              <a:t>个数据包每秒</a:t>
            </a:r>
            <a:endParaRPr lang="en-US" altLang="zh-CN" sz="1600" dirty="0">
              <a:solidFill>
                <a:srgbClr val="000000"/>
              </a:solidFill>
              <a:latin typeface="+mn-ea"/>
              <a:ea typeface="+mn-ea"/>
              <a:cs typeface="Arial" pitchFamily="34" charset="0"/>
            </a:endParaRPr>
          </a:p>
        </p:txBody>
      </p:sp>
      <p:cxnSp>
        <p:nvCxnSpPr>
          <p:cNvPr id="14" name="直接箭头连接符 13"/>
          <p:cNvCxnSpPr/>
          <p:nvPr/>
        </p:nvCxnSpPr>
        <p:spPr bwMode="auto">
          <a:xfrm>
            <a:off x="6626874" y="3008426"/>
            <a:ext cx="145242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5" name="文本框 14"/>
          <p:cNvSpPr txBox="1"/>
          <p:nvPr/>
        </p:nvSpPr>
        <p:spPr bwMode="auto">
          <a:xfrm>
            <a:off x="6590871" y="2648386"/>
            <a:ext cx="1728765"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mn-ea"/>
                <a:ea typeface="+mn-ea"/>
                <a:cs typeface="Arial" pitchFamily="34" charset="0"/>
              </a:rPr>
              <a:t>4</a:t>
            </a:r>
            <a:r>
              <a:rPr lang="zh-CN" altLang="en-US" sz="1600" dirty="0">
                <a:solidFill>
                  <a:srgbClr val="000000"/>
                </a:solidFill>
                <a:latin typeface="+mn-ea"/>
                <a:ea typeface="+mn-ea"/>
                <a:cs typeface="Arial" pitchFamily="34" charset="0"/>
              </a:rPr>
              <a:t>个数据包每秒</a:t>
            </a:r>
            <a:endParaRPr lang="en-US" altLang="zh-CN" sz="1600" dirty="0">
              <a:solidFill>
                <a:srgbClr val="000000"/>
              </a:solidFill>
              <a:latin typeface="+mn-ea"/>
              <a:ea typeface="+mn-ea"/>
              <a:cs typeface="Arial"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070469298"/>
              </p:ext>
            </p:extLst>
          </p:nvPr>
        </p:nvGraphicFramePr>
        <p:xfrm>
          <a:off x="6163647" y="3231112"/>
          <a:ext cx="1384376" cy="365760"/>
        </p:xfrm>
        <a:graphic>
          <a:graphicData uri="http://schemas.openxmlformats.org/drawingml/2006/table">
            <a:tbl>
              <a:tblPr firstRow="1" bandRow="1">
                <a:tableStyleId>{5940675A-B579-460E-94D1-54222C63F5DA}</a:tableStyleId>
              </a:tblPr>
              <a:tblGrid>
                <a:gridCol w="346094">
                  <a:extLst>
                    <a:ext uri="{9D8B030D-6E8A-4147-A177-3AD203B41FA5}">
                      <a16:colId xmlns:a16="http://schemas.microsoft.com/office/drawing/2014/main" val="20000"/>
                    </a:ext>
                  </a:extLst>
                </a:gridCol>
                <a:gridCol w="346094">
                  <a:extLst>
                    <a:ext uri="{9D8B030D-6E8A-4147-A177-3AD203B41FA5}">
                      <a16:colId xmlns:a16="http://schemas.microsoft.com/office/drawing/2014/main" val="20001"/>
                    </a:ext>
                  </a:extLst>
                </a:gridCol>
                <a:gridCol w="346094">
                  <a:extLst>
                    <a:ext uri="{9D8B030D-6E8A-4147-A177-3AD203B41FA5}">
                      <a16:colId xmlns:a16="http://schemas.microsoft.com/office/drawing/2014/main" val="20002"/>
                    </a:ext>
                  </a:extLst>
                </a:gridCol>
                <a:gridCol w="346094">
                  <a:extLst>
                    <a:ext uri="{9D8B030D-6E8A-4147-A177-3AD203B41FA5}">
                      <a16:colId xmlns:a16="http://schemas.microsoft.com/office/drawing/2014/main" val="20003"/>
                    </a:ext>
                  </a:extLst>
                </a:gridCol>
              </a:tblGrid>
              <a:tr h="207681">
                <a:tc>
                  <a:txBody>
                    <a:bodyPr/>
                    <a:lstStyle/>
                    <a:p>
                      <a:r>
                        <a:rPr lang="en-US" altLang="zh-CN" dirty="0">
                          <a:latin typeface="+mn-ea"/>
                          <a:ea typeface="+mn-ea"/>
                        </a:rPr>
                        <a:t>4</a:t>
                      </a:r>
                      <a:endParaRPr lang="zh-CN" altLang="en-US" dirty="0">
                        <a:latin typeface="+mn-ea"/>
                        <a:ea typeface="+mn-ea"/>
                      </a:endParaRPr>
                    </a:p>
                  </a:txBody>
                  <a:tcPr/>
                </a:tc>
                <a:tc>
                  <a:txBody>
                    <a:bodyPr/>
                    <a:lstStyle/>
                    <a:p>
                      <a:r>
                        <a:rPr lang="en-US" altLang="zh-CN" dirty="0">
                          <a:latin typeface="+mn-ea"/>
                          <a:ea typeface="+mn-ea"/>
                        </a:rPr>
                        <a:t>3</a:t>
                      </a:r>
                      <a:endParaRPr lang="zh-CN" altLang="en-US" dirty="0">
                        <a:latin typeface="+mn-ea"/>
                        <a:ea typeface="+mn-ea"/>
                      </a:endParaRPr>
                    </a:p>
                  </a:txBody>
                  <a:tcPr/>
                </a:tc>
                <a:tc>
                  <a:txBody>
                    <a:bodyPr/>
                    <a:lstStyle/>
                    <a:p>
                      <a:r>
                        <a:rPr lang="en-US" altLang="zh-CN" dirty="0">
                          <a:latin typeface="+mn-ea"/>
                          <a:ea typeface="+mn-ea"/>
                        </a:rPr>
                        <a:t>2</a:t>
                      </a:r>
                      <a:endParaRPr lang="zh-CN" altLang="en-US" dirty="0">
                        <a:latin typeface="+mn-ea"/>
                        <a:ea typeface="+mn-ea"/>
                      </a:endParaRPr>
                    </a:p>
                  </a:txBody>
                  <a:tcPr/>
                </a:tc>
                <a:tc>
                  <a:txBody>
                    <a:bodyPr/>
                    <a:lstStyle/>
                    <a:p>
                      <a:r>
                        <a:rPr lang="en-US" altLang="zh-CN" dirty="0">
                          <a:latin typeface="+mn-ea"/>
                          <a:ea typeface="+mn-ea"/>
                        </a:rPr>
                        <a:t>1</a:t>
                      </a:r>
                      <a:endParaRPr lang="zh-CN" altLang="en-US" dirty="0">
                        <a:latin typeface="+mn-ea"/>
                        <a:ea typeface="+mn-ea"/>
                      </a:endParaRPr>
                    </a:p>
                  </a:txBody>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777210216"/>
              </p:ext>
            </p:extLst>
          </p:nvPr>
        </p:nvGraphicFramePr>
        <p:xfrm>
          <a:off x="5119531" y="3256920"/>
          <a:ext cx="684650" cy="365760"/>
        </p:xfrm>
        <a:graphic>
          <a:graphicData uri="http://schemas.openxmlformats.org/drawingml/2006/table">
            <a:tbl>
              <a:tblPr firstRow="1" bandRow="1">
                <a:tableStyleId>{5940675A-B579-460E-94D1-54222C63F5DA}</a:tableStyleId>
              </a:tblPr>
              <a:tblGrid>
                <a:gridCol w="342325">
                  <a:extLst>
                    <a:ext uri="{9D8B030D-6E8A-4147-A177-3AD203B41FA5}">
                      <a16:colId xmlns:a16="http://schemas.microsoft.com/office/drawing/2014/main" val="20000"/>
                    </a:ext>
                  </a:extLst>
                </a:gridCol>
                <a:gridCol w="342325">
                  <a:extLst>
                    <a:ext uri="{9D8B030D-6E8A-4147-A177-3AD203B41FA5}">
                      <a16:colId xmlns:a16="http://schemas.microsoft.com/office/drawing/2014/main" val="20001"/>
                    </a:ext>
                  </a:extLst>
                </a:gridCol>
              </a:tblGrid>
              <a:tr h="287215">
                <a:tc>
                  <a:txBody>
                    <a:bodyPr/>
                    <a:lstStyle/>
                    <a:p>
                      <a:r>
                        <a:rPr lang="en-US" altLang="zh-CN" dirty="0">
                          <a:latin typeface="+mn-ea"/>
                          <a:ea typeface="+mn-ea"/>
                        </a:rPr>
                        <a:t>6</a:t>
                      </a:r>
                      <a:endParaRPr lang="zh-CN" altLang="en-US" dirty="0">
                        <a:latin typeface="+mn-ea"/>
                        <a:ea typeface="+mn-ea"/>
                      </a:endParaRPr>
                    </a:p>
                  </a:txBody>
                  <a:tcPr/>
                </a:tc>
                <a:tc>
                  <a:txBody>
                    <a:bodyPr/>
                    <a:lstStyle/>
                    <a:p>
                      <a:r>
                        <a:rPr lang="en-US" altLang="zh-CN" dirty="0">
                          <a:latin typeface="+mn-ea"/>
                          <a:ea typeface="+mn-ea"/>
                        </a:rPr>
                        <a:t>5</a:t>
                      </a:r>
                      <a:endParaRPr lang="zh-CN" altLang="en-US" dirty="0">
                        <a:latin typeface="+mn-ea"/>
                        <a:ea typeface="+mn-ea"/>
                      </a:endParaRPr>
                    </a:p>
                  </a:txBody>
                  <a:tcPr/>
                </a:tc>
                <a:extLst>
                  <a:ext uri="{0D108BD9-81ED-4DB2-BD59-A6C34878D82A}">
                    <a16:rowId xmlns:a16="http://schemas.microsoft.com/office/drawing/2014/main" val="10000"/>
                  </a:ext>
                </a:extLst>
              </a:tr>
            </a:tbl>
          </a:graphicData>
        </a:graphic>
      </p:graphicFrame>
      <p:sp>
        <p:nvSpPr>
          <p:cNvPr id="34" name="AutoShape 21"/>
          <p:cNvSpPr>
            <a:spLocks noChangeArrowheads="1"/>
          </p:cNvSpPr>
          <p:nvPr/>
        </p:nvSpPr>
        <p:spPr bwMode="auto">
          <a:xfrm>
            <a:off x="7194898" y="3883453"/>
            <a:ext cx="2249475" cy="326567"/>
          </a:xfrm>
          <a:prstGeom prst="wedgeRectCallout">
            <a:avLst>
              <a:gd name="adj1" fmla="val -42784"/>
              <a:gd name="adj2" fmla="val -116070"/>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en-US" altLang="zh-CN" sz="1600" dirty="0">
                <a:latin typeface="+mn-ea"/>
                <a:ea typeface="+mn-ea"/>
              </a:rPr>
              <a:t> </a:t>
            </a:r>
            <a:r>
              <a:rPr lang="zh-CN" altLang="en-US" sz="1600" dirty="0">
                <a:latin typeface="+mn-ea"/>
                <a:ea typeface="+mn-ea"/>
              </a:rPr>
              <a:t>此时队列已经被装满。</a:t>
            </a:r>
            <a:endParaRPr lang="en-US" altLang="zh-CN" sz="1600" dirty="0">
              <a:latin typeface="+mn-ea"/>
              <a:ea typeface="+mn-ea"/>
            </a:endParaRPr>
          </a:p>
        </p:txBody>
      </p:sp>
      <p:sp>
        <p:nvSpPr>
          <p:cNvPr id="35" name="AutoShape 21"/>
          <p:cNvSpPr>
            <a:spLocks noChangeArrowheads="1"/>
          </p:cNvSpPr>
          <p:nvPr/>
        </p:nvSpPr>
        <p:spPr bwMode="auto">
          <a:xfrm>
            <a:off x="2590592" y="3896778"/>
            <a:ext cx="2853705" cy="576339"/>
          </a:xfrm>
          <a:prstGeom prst="wedgeRectCallout">
            <a:avLst>
              <a:gd name="adj1" fmla="val 45034"/>
              <a:gd name="adj2" fmla="val -91839"/>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2"/>
            </a:pPr>
            <a:r>
              <a:rPr lang="en-US" altLang="zh-CN" sz="1600" dirty="0">
                <a:latin typeface="+mn-ea"/>
                <a:ea typeface="+mn-ea"/>
              </a:rPr>
              <a:t> </a:t>
            </a:r>
            <a:r>
              <a:rPr lang="zh-CN" altLang="en-US" sz="1600" dirty="0">
                <a:latin typeface="+mn-ea"/>
                <a:ea typeface="+mn-ea"/>
              </a:rPr>
              <a:t>当队列已满时，后续向该队列发送的报文都将直接被丢弃。</a:t>
            </a:r>
            <a:endParaRPr lang="en-US" altLang="zh-CN" sz="1600" dirty="0">
              <a:latin typeface="+mn-ea"/>
              <a:ea typeface="+mn-ea"/>
            </a:endParaRPr>
          </a:p>
        </p:txBody>
      </p:sp>
      <p:cxnSp>
        <p:nvCxnSpPr>
          <p:cNvPr id="6" name="直接连接符 5"/>
          <p:cNvCxnSpPr/>
          <p:nvPr/>
        </p:nvCxnSpPr>
        <p:spPr bwMode="auto">
          <a:xfrm>
            <a:off x="5167802" y="3284984"/>
            <a:ext cx="604163" cy="28803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5" name="直接连接符 24"/>
          <p:cNvCxnSpPr/>
          <p:nvPr/>
        </p:nvCxnSpPr>
        <p:spPr bwMode="auto">
          <a:xfrm rot="-3000000">
            <a:off x="5165385" y="3301118"/>
            <a:ext cx="604163" cy="288032"/>
          </a:xfrm>
          <a:prstGeom prst="line">
            <a:avLst/>
          </a:prstGeom>
          <a:solidFill>
            <a:schemeClr val="accent1"/>
          </a:solidFill>
          <a:ln w="9525" cap="flat" cmpd="sng" algn="ctr">
            <a:solidFill>
              <a:srgbClr val="FF0000"/>
            </a:solidFill>
            <a:prstDash val="solid"/>
            <a:round/>
            <a:headEnd type="none" w="med" len="med"/>
            <a:tailEnd type="none" w="med" len="med"/>
          </a:ln>
          <a:effectLst/>
        </p:spPr>
      </p:cxnSp>
      <p:pic>
        <p:nvPicPr>
          <p:cNvPr id="21" name="图片 20" descr="核心路由器.png"/>
          <p:cNvPicPr>
            <a:picLocks noChangeAspect="1"/>
          </p:cNvPicPr>
          <p:nvPr/>
        </p:nvPicPr>
        <p:blipFill>
          <a:blip r:embed="rId3" cstate="print"/>
          <a:stretch>
            <a:fillRect/>
          </a:stretch>
        </p:blipFill>
        <p:spPr>
          <a:xfrm>
            <a:off x="5356041" y="1711694"/>
            <a:ext cx="1182734" cy="967690"/>
          </a:xfrm>
          <a:prstGeom prst="rect">
            <a:avLst/>
          </a:prstGeom>
        </p:spPr>
      </p:pic>
    </p:spTree>
    <p:extLst>
      <p:ext uri="{BB962C8B-B14F-4D97-AF65-F5344CB8AC3E}">
        <p14:creationId xmlns:p14="http://schemas.microsoft.com/office/powerpoint/2010/main" val="95409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AutoShape 21"/>
          <p:cNvSpPr>
            <a:spLocks noChangeArrowheads="1"/>
          </p:cNvSpPr>
          <p:nvPr/>
        </p:nvSpPr>
        <p:spPr bwMode="auto">
          <a:xfrm>
            <a:off x="4459475" y="2051120"/>
            <a:ext cx="4090548" cy="468873"/>
          </a:xfrm>
          <a:prstGeom prst="wedgeRectCallout">
            <a:avLst>
              <a:gd name="adj1" fmla="val -47531"/>
              <a:gd name="adj2" fmla="val 238331"/>
            </a:avLst>
          </a:prstGeom>
          <a:solidFill>
            <a:schemeClr val="bg1"/>
          </a:solidFill>
          <a:ln w="3175" algn="ctr">
            <a:solidFill>
              <a:srgbClr val="999999"/>
            </a:solidFill>
            <a:miter lim="800000"/>
            <a:headEnd/>
            <a:tailEnd/>
          </a:ln>
        </p:spPr>
        <p:txBody>
          <a:bodyPr lIns="0" tIns="0" rIns="0" bIns="0" anchor="ctr" anchorCtr="1"/>
          <a:lstStyle/>
          <a:p>
            <a:pPr marL="0" lvl="1" fontAlgn="base">
              <a:spcBef>
                <a:spcPts val="0"/>
              </a:spcBef>
              <a:buSzPct val="80000"/>
              <a:buFont typeface="+mj-ea"/>
              <a:buAutoNum type="circleNumDbPlain" startAt="2"/>
            </a:pPr>
            <a:r>
              <a:rPr lang="zh-CN" altLang="en-US" sz="1800" dirty="0">
                <a:latin typeface="+mn-ea"/>
                <a:ea typeface="+mn-ea"/>
              </a:rPr>
              <a:t> 由于拥塞，大量的</a:t>
            </a:r>
            <a:r>
              <a:rPr lang="en-US" altLang="zh-CN" sz="1800" dirty="0">
                <a:latin typeface="+mn-ea"/>
                <a:ea typeface="+mn-ea"/>
              </a:rPr>
              <a:t>TCP</a:t>
            </a:r>
            <a:r>
              <a:rPr lang="zh-CN" altLang="en-US" sz="1800" dirty="0">
                <a:latin typeface="+mn-ea"/>
                <a:ea typeface="+mn-ea"/>
              </a:rPr>
              <a:t>连接包被丢弃。</a:t>
            </a:r>
            <a:endParaRPr lang="en-US" altLang="zh-CN" sz="1800" dirty="0">
              <a:latin typeface="+mn-ea"/>
              <a:ea typeface="+mn-ea"/>
            </a:endParaRPr>
          </a:p>
        </p:txBody>
      </p:sp>
      <p:sp>
        <p:nvSpPr>
          <p:cNvPr id="4" name="标题 3"/>
          <p:cNvSpPr>
            <a:spLocks noGrp="1"/>
          </p:cNvSpPr>
          <p:nvPr>
            <p:ph type="title"/>
          </p:nvPr>
        </p:nvSpPr>
        <p:spPr/>
        <p:txBody>
          <a:bodyPr/>
          <a:lstStyle/>
          <a:p>
            <a:r>
              <a:rPr lang="zh-CN" altLang="en-US" dirty="0"/>
              <a:t>尾丢弃的缺点一：引发</a:t>
            </a:r>
            <a:r>
              <a:rPr lang="en-US" altLang="zh-CN" dirty="0"/>
              <a:t>TCP</a:t>
            </a:r>
            <a:r>
              <a:rPr lang="zh-CN" altLang="en-US" dirty="0"/>
              <a:t>全局同步现象 </a:t>
            </a:r>
            <a:r>
              <a:rPr lang="en-US" altLang="zh-CN" dirty="0"/>
              <a:t>(1)</a:t>
            </a:r>
            <a:endParaRPr lang="zh-CN" altLang="en-US" dirty="0"/>
          </a:p>
        </p:txBody>
      </p:sp>
      <p:cxnSp>
        <p:nvCxnSpPr>
          <p:cNvPr id="136" name="直接连接符 135"/>
          <p:cNvCxnSpPr/>
          <p:nvPr/>
        </p:nvCxnSpPr>
        <p:spPr bwMode="auto">
          <a:xfrm flipH="1">
            <a:off x="3107964" y="3462227"/>
            <a:ext cx="1381072" cy="77060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9" name="Picture 12" descr="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575326">
            <a:off x="2349820" y="3898787"/>
            <a:ext cx="1291720" cy="118457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1"/>
          <p:cNvSpPr>
            <a:spLocks noChangeArrowheads="1"/>
          </p:cNvSpPr>
          <p:nvPr/>
        </p:nvSpPr>
        <p:spPr bwMode="auto">
          <a:xfrm>
            <a:off x="4406467" y="4247329"/>
            <a:ext cx="4143556" cy="468873"/>
          </a:xfrm>
          <a:prstGeom prst="wedgeRectCallout">
            <a:avLst>
              <a:gd name="adj1" fmla="val -41871"/>
              <a:gd name="adj2" fmla="val -195398"/>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zh-CN" altLang="en-US" sz="1600" dirty="0">
                <a:latin typeface="+mn-ea"/>
                <a:ea typeface="+mn-ea"/>
              </a:rPr>
              <a:t> </a:t>
            </a:r>
            <a:r>
              <a:rPr lang="zh-CN" altLang="en-US" sz="1800" dirty="0">
                <a:latin typeface="+mn-ea"/>
                <a:ea typeface="+mn-ea"/>
              </a:rPr>
              <a:t>发生拥塞，队列排满进行尾丢弃行为。</a:t>
            </a:r>
            <a:endParaRPr lang="en-US" altLang="zh-CN" sz="1800" dirty="0">
              <a:latin typeface="+mn-ea"/>
              <a:ea typeface="+mn-ea"/>
            </a:endParaRPr>
          </a:p>
        </p:txBody>
      </p:sp>
      <p:cxnSp>
        <p:nvCxnSpPr>
          <p:cNvPr id="9" name="直接连接符 8"/>
          <p:cNvCxnSpPr/>
          <p:nvPr/>
        </p:nvCxnSpPr>
        <p:spPr bwMode="auto">
          <a:xfrm flipV="1">
            <a:off x="4185558" y="3488999"/>
            <a:ext cx="2037147"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flipH="1">
            <a:off x="6484408" y="3510272"/>
            <a:ext cx="121603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flipH="1" flipV="1">
            <a:off x="3350923" y="2375619"/>
            <a:ext cx="1055546" cy="939432"/>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0" name="文本框 19"/>
          <p:cNvSpPr txBox="1"/>
          <p:nvPr/>
        </p:nvSpPr>
        <p:spPr bwMode="auto">
          <a:xfrm>
            <a:off x="2412474" y="2709234"/>
            <a:ext cx="1081983"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000000"/>
                </a:solidFill>
                <a:latin typeface="+mn-ea"/>
                <a:ea typeface="+mn-ea"/>
                <a:cs typeface="Arial" pitchFamily="34" charset="0"/>
              </a:rPr>
              <a:t>FTP Server</a:t>
            </a:r>
          </a:p>
        </p:txBody>
      </p:sp>
      <p:cxnSp>
        <p:nvCxnSpPr>
          <p:cNvPr id="25" name="直接箭头连接符 24"/>
          <p:cNvCxnSpPr/>
          <p:nvPr/>
        </p:nvCxnSpPr>
        <p:spPr bwMode="auto">
          <a:xfrm>
            <a:off x="3590235" y="2664485"/>
            <a:ext cx="617802" cy="551381"/>
          </a:xfrm>
          <a:prstGeom prst="straightConnector1">
            <a:avLst/>
          </a:prstGeom>
          <a:solidFill>
            <a:schemeClr val="accent1"/>
          </a:solidFill>
          <a:ln w="12700" cap="flat" cmpd="sng" algn="ctr">
            <a:solidFill>
              <a:srgbClr val="00B050"/>
            </a:solidFill>
            <a:prstDash val="sysDot"/>
            <a:round/>
            <a:headEnd type="none" w="med" len="med"/>
            <a:tailEnd type="triangle"/>
          </a:ln>
          <a:effectLst/>
        </p:spPr>
      </p:cxnSp>
      <p:sp>
        <p:nvSpPr>
          <p:cNvPr id="26" name="文本框 25"/>
          <p:cNvSpPr txBox="1"/>
          <p:nvPr/>
        </p:nvSpPr>
        <p:spPr bwMode="auto">
          <a:xfrm>
            <a:off x="4159664" y="3828387"/>
            <a:ext cx="61340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RTA</a:t>
            </a:r>
            <a:endParaRPr lang="zh-CN" altLang="en-US" sz="1400" b="1" dirty="0">
              <a:solidFill>
                <a:srgbClr val="000000"/>
              </a:solidFill>
              <a:latin typeface="+mn-ea"/>
              <a:ea typeface="+mn-ea"/>
              <a:cs typeface="Arial" pitchFamily="34" charset="0"/>
            </a:endParaRPr>
          </a:p>
        </p:txBody>
      </p:sp>
      <p:sp>
        <p:nvSpPr>
          <p:cNvPr id="27" name="文本框 26"/>
          <p:cNvSpPr txBox="1"/>
          <p:nvPr/>
        </p:nvSpPr>
        <p:spPr bwMode="auto">
          <a:xfrm>
            <a:off x="4850320" y="3198075"/>
            <a:ext cx="971049"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10Mbps</a:t>
            </a:r>
            <a:endParaRPr lang="zh-CN" altLang="en-US" sz="1400" dirty="0">
              <a:solidFill>
                <a:srgbClr val="000000"/>
              </a:solidFill>
              <a:latin typeface="+mn-ea"/>
              <a:ea typeface="+mn-ea"/>
              <a:cs typeface="Arial" pitchFamily="34" charset="0"/>
            </a:endParaRPr>
          </a:p>
        </p:txBody>
      </p:sp>
      <p:sp>
        <p:nvSpPr>
          <p:cNvPr id="30" name="文本框 29"/>
          <p:cNvSpPr txBox="1"/>
          <p:nvPr/>
        </p:nvSpPr>
        <p:spPr bwMode="auto">
          <a:xfrm>
            <a:off x="8902416" y="4810022"/>
            <a:ext cx="1046013"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公司分部</a:t>
            </a:r>
          </a:p>
        </p:txBody>
      </p:sp>
      <p:sp>
        <p:nvSpPr>
          <p:cNvPr id="57" name="椭圆 56"/>
          <p:cNvSpPr/>
          <p:nvPr/>
        </p:nvSpPr>
        <p:spPr bwMode="auto">
          <a:xfrm>
            <a:off x="4668494" y="3413672"/>
            <a:ext cx="129752" cy="117387"/>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60" name="文本框 59"/>
          <p:cNvSpPr txBox="1"/>
          <p:nvPr/>
        </p:nvSpPr>
        <p:spPr bwMode="auto">
          <a:xfrm>
            <a:off x="2459597" y="4377974"/>
            <a:ext cx="1046013"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公司总部</a:t>
            </a:r>
          </a:p>
        </p:txBody>
      </p:sp>
      <p:cxnSp>
        <p:nvCxnSpPr>
          <p:cNvPr id="61" name="直接连接符 60"/>
          <p:cNvCxnSpPr>
            <a:stCxn id="76" idx="1"/>
          </p:cNvCxnSpPr>
          <p:nvPr/>
        </p:nvCxnSpPr>
        <p:spPr bwMode="auto">
          <a:xfrm flipH="1">
            <a:off x="8002130" y="2618203"/>
            <a:ext cx="1233211" cy="80795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2" name="直接连接符 61"/>
          <p:cNvCxnSpPr>
            <a:endCxn id="75" idx="1"/>
          </p:cNvCxnSpPr>
          <p:nvPr/>
        </p:nvCxnSpPr>
        <p:spPr bwMode="auto">
          <a:xfrm>
            <a:off x="7734351" y="3461018"/>
            <a:ext cx="1538135" cy="99331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连接符 62"/>
          <p:cNvCxnSpPr>
            <a:stCxn id="71" idx="1"/>
          </p:cNvCxnSpPr>
          <p:nvPr/>
        </p:nvCxnSpPr>
        <p:spPr bwMode="auto">
          <a:xfrm flipH="1">
            <a:off x="7900777" y="3212413"/>
            <a:ext cx="1347081" cy="27658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直接连接符 63"/>
          <p:cNvCxnSpPr>
            <a:stCxn id="74" idx="1"/>
          </p:cNvCxnSpPr>
          <p:nvPr/>
        </p:nvCxnSpPr>
        <p:spPr bwMode="auto">
          <a:xfrm flipH="1" flipV="1">
            <a:off x="7816613" y="3468215"/>
            <a:ext cx="1446957" cy="33755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nvGrpSpPr>
          <p:cNvPr id="123" name="组合 122"/>
          <p:cNvGrpSpPr/>
          <p:nvPr/>
        </p:nvGrpSpPr>
        <p:grpSpPr>
          <a:xfrm>
            <a:off x="3699048" y="2500875"/>
            <a:ext cx="5285959" cy="672560"/>
            <a:chOff x="2171270" y="2169178"/>
            <a:chExt cx="4740990" cy="575746"/>
          </a:xfrm>
        </p:grpSpPr>
        <p:cxnSp>
          <p:nvCxnSpPr>
            <p:cNvPr id="106" name="直接连接符 105"/>
            <p:cNvCxnSpPr/>
            <p:nvPr/>
          </p:nvCxnSpPr>
          <p:spPr bwMode="auto">
            <a:xfrm flipH="1">
              <a:off x="6012160" y="2355041"/>
              <a:ext cx="900100" cy="389883"/>
            </a:xfrm>
            <a:prstGeom prst="line">
              <a:avLst/>
            </a:prstGeom>
            <a:solidFill>
              <a:schemeClr val="accent1"/>
            </a:solidFill>
            <a:ln w="12700" cap="flat" cmpd="sng" algn="ctr">
              <a:solidFill>
                <a:srgbClr val="00B050"/>
              </a:solidFill>
              <a:prstDash val="sysDot"/>
              <a:round/>
              <a:headEnd type="none" w="med" len="med"/>
              <a:tailEnd type="none" w="med" len="med"/>
            </a:ln>
            <a:effectLst/>
          </p:spPr>
        </p:cxnSp>
        <p:cxnSp>
          <p:nvCxnSpPr>
            <p:cNvPr id="107" name="直接箭头连接符 106"/>
            <p:cNvCxnSpPr/>
            <p:nvPr/>
          </p:nvCxnSpPr>
          <p:spPr bwMode="auto">
            <a:xfrm flipH="1" flipV="1">
              <a:off x="2171270" y="2169178"/>
              <a:ext cx="708542" cy="575746"/>
            </a:xfrm>
            <a:prstGeom prst="straightConnector1">
              <a:avLst/>
            </a:prstGeom>
            <a:solidFill>
              <a:schemeClr val="accent1"/>
            </a:solidFill>
            <a:ln w="12700" cap="flat" cmpd="sng" algn="ctr">
              <a:solidFill>
                <a:srgbClr val="00B050"/>
              </a:solidFill>
              <a:prstDash val="sysDot"/>
              <a:round/>
              <a:headEnd type="none" w="med" len="med"/>
              <a:tailEnd type="triangle"/>
            </a:ln>
            <a:effectLst/>
          </p:spPr>
        </p:cxnSp>
        <p:cxnSp>
          <p:nvCxnSpPr>
            <p:cNvPr id="112" name="直接连接符 111"/>
            <p:cNvCxnSpPr/>
            <p:nvPr/>
          </p:nvCxnSpPr>
          <p:spPr bwMode="auto">
            <a:xfrm flipH="1">
              <a:off x="2879812" y="2744924"/>
              <a:ext cx="3060000" cy="0"/>
            </a:xfrm>
            <a:prstGeom prst="line">
              <a:avLst/>
            </a:prstGeom>
            <a:solidFill>
              <a:schemeClr val="accent1"/>
            </a:solidFill>
            <a:ln w="12700" cap="flat" cmpd="sng" algn="ctr">
              <a:solidFill>
                <a:srgbClr val="00B050"/>
              </a:solidFill>
              <a:prstDash val="sysDot"/>
              <a:round/>
              <a:headEnd type="none" w="med" len="med"/>
              <a:tailEnd type="none" w="med" len="med"/>
            </a:ln>
            <a:effectLst/>
          </p:spPr>
        </p:cxnSp>
      </p:grpSp>
      <p:grpSp>
        <p:nvGrpSpPr>
          <p:cNvPr id="124" name="组合 123"/>
          <p:cNvGrpSpPr/>
          <p:nvPr/>
        </p:nvGrpSpPr>
        <p:grpSpPr>
          <a:xfrm>
            <a:off x="3719737" y="2401086"/>
            <a:ext cx="5285959" cy="672560"/>
            <a:chOff x="2171270" y="2169178"/>
            <a:chExt cx="4740990" cy="575746"/>
          </a:xfrm>
        </p:grpSpPr>
        <p:cxnSp>
          <p:nvCxnSpPr>
            <p:cNvPr id="125" name="直接连接符 124"/>
            <p:cNvCxnSpPr/>
            <p:nvPr/>
          </p:nvCxnSpPr>
          <p:spPr bwMode="auto">
            <a:xfrm flipH="1">
              <a:off x="6012160" y="2355041"/>
              <a:ext cx="900100" cy="389883"/>
            </a:xfrm>
            <a:prstGeom prst="line">
              <a:avLst/>
            </a:prstGeom>
            <a:solidFill>
              <a:schemeClr val="accent1"/>
            </a:solidFill>
            <a:ln w="12700" cap="flat" cmpd="sng" algn="ctr">
              <a:solidFill>
                <a:srgbClr val="FFC000"/>
              </a:solidFill>
              <a:prstDash val="lgDash"/>
              <a:round/>
              <a:headEnd type="none" w="med" len="med"/>
              <a:tailEnd type="none" w="med" len="med"/>
            </a:ln>
            <a:effectLst/>
          </p:spPr>
        </p:cxnSp>
        <p:cxnSp>
          <p:nvCxnSpPr>
            <p:cNvPr id="126" name="直接箭头连接符 125"/>
            <p:cNvCxnSpPr/>
            <p:nvPr/>
          </p:nvCxnSpPr>
          <p:spPr bwMode="auto">
            <a:xfrm flipH="1" flipV="1">
              <a:off x="2171270" y="2169178"/>
              <a:ext cx="708542" cy="575746"/>
            </a:xfrm>
            <a:prstGeom prst="straightConnector1">
              <a:avLst/>
            </a:prstGeom>
            <a:solidFill>
              <a:schemeClr val="accent1"/>
            </a:solidFill>
            <a:ln w="12700" cap="flat" cmpd="sng" algn="ctr">
              <a:solidFill>
                <a:srgbClr val="FFC000"/>
              </a:solidFill>
              <a:prstDash val="lgDash"/>
              <a:round/>
              <a:headEnd type="none" w="med" len="med"/>
              <a:tailEnd type="triangle"/>
            </a:ln>
            <a:effectLst/>
          </p:spPr>
        </p:cxnSp>
        <p:cxnSp>
          <p:nvCxnSpPr>
            <p:cNvPr id="127" name="直接连接符 126"/>
            <p:cNvCxnSpPr/>
            <p:nvPr/>
          </p:nvCxnSpPr>
          <p:spPr bwMode="auto">
            <a:xfrm flipH="1">
              <a:off x="2879812" y="2744924"/>
              <a:ext cx="3060000" cy="0"/>
            </a:xfrm>
            <a:prstGeom prst="line">
              <a:avLst/>
            </a:prstGeom>
            <a:solidFill>
              <a:schemeClr val="accent1"/>
            </a:solidFill>
            <a:ln w="12700" cap="flat" cmpd="sng" algn="ctr">
              <a:solidFill>
                <a:srgbClr val="FFC000"/>
              </a:solidFill>
              <a:prstDash val="lgDash"/>
              <a:round/>
              <a:headEnd type="none" w="med" len="med"/>
              <a:tailEnd type="none" w="med" len="med"/>
            </a:ln>
            <a:effectLst/>
          </p:spPr>
        </p:cxnSp>
      </p:grpSp>
      <p:grpSp>
        <p:nvGrpSpPr>
          <p:cNvPr id="128" name="组合 127"/>
          <p:cNvGrpSpPr/>
          <p:nvPr/>
        </p:nvGrpSpPr>
        <p:grpSpPr>
          <a:xfrm>
            <a:off x="3719737" y="2293074"/>
            <a:ext cx="5285959" cy="672560"/>
            <a:chOff x="2171270" y="2169178"/>
            <a:chExt cx="4740990" cy="575746"/>
          </a:xfrm>
        </p:grpSpPr>
        <p:cxnSp>
          <p:nvCxnSpPr>
            <p:cNvPr id="129" name="直接连接符 128"/>
            <p:cNvCxnSpPr/>
            <p:nvPr/>
          </p:nvCxnSpPr>
          <p:spPr bwMode="auto">
            <a:xfrm flipH="1">
              <a:off x="6012160" y="2355041"/>
              <a:ext cx="900100" cy="389883"/>
            </a:xfrm>
            <a:prstGeom prst="line">
              <a:avLst/>
            </a:prstGeom>
            <a:solidFill>
              <a:schemeClr val="accent1"/>
            </a:solidFill>
            <a:ln w="12700" cap="flat" cmpd="sng" algn="ctr">
              <a:solidFill>
                <a:srgbClr val="0070C0"/>
              </a:solidFill>
              <a:prstDash val="solid"/>
              <a:round/>
              <a:headEnd type="none" w="med" len="med"/>
              <a:tailEnd type="none" w="med" len="med"/>
            </a:ln>
            <a:effectLst/>
          </p:spPr>
        </p:cxnSp>
        <p:cxnSp>
          <p:nvCxnSpPr>
            <p:cNvPr id="130" name="直接箭头连接符 129"/>
            <p:cNvCxnSpPr/>
            <p:nvPr/>
          </p:nvCxnSpPr>
          <p:spPr bwMode="auto">
            <a:xfrm flipH="1" flipV="1">
              <a:off x="2171270" y="2169178"/>
              <a:ext cx="708542" cy="575746"/>
            </a:xfrm>
            <a:prstGeom prst="straightConnector1">
              <a:avLst/>
            </a:prstGeom>
            <a:solidFill>
              <a:schemeClr val="accent1"/>
            </a:solidFill>
            <a:ln w="12700" cap="flat" cmpd="sng" algn="ctr">
              <a:solidFill>
                <a:srgbClr val="0070C0"/>
              </a:solidFill>
              <a:prstDash val="solid"/>
              <a:round/>
              <a:headEnd type="none" w="med" len="med"/>
              <a:tailEnd type="triangle"/>
            </a:ln>
            <a:effectLst/>
          </p:spPr>
        </p:cxnSp>
        <p:cxnSp>
          <p:nvCxnSpPr>
            <p:cNvPr id="131" name="直接连接符 130"/>
            <p:cNvCxnSpPr/>
            <p:nvPr/>
          </p:nvCxnSpPr>
          <p:spPr bwMode="auto">
            <a:xfrm flipH="1">
              <a:off x="2879812" y="2744924"/>
              <a:ext cx="3060000" cy="0"/>
            </a:xfrm>
            <a:prstGeom prst="line">
              <a:avLst/>
            </a:prstGeom>
            <a:solidFill>
              <a:schemeClr val="accent1"/>
            </a:solidFill>
            <a:ln w="12700" cap="flat" cmpd="sng" algn="ctr">
              <a:solidFill>
                <a:srgbClr val="0070C0"/>
              </a:solidFill>
              <a:prstDash val="solid"/>
              <a:round/>
              <a:headEnd type="none" w="med" len="med"/>
              <a:tailEnd type="none" w="med" len="med"/>
            </a:ln>
            <a:effectLst/>
          </p:spPr>
        </p:cxnSp>
      </p:grpSp>
      <p:cxnSp>
        <p:nvCxnSpPr>
          <p:cNvPr id="132" name="直接箭头连接符 131"/>
          <p:cNvCxnSpPr/>
          <p:nvPr/>
        </p:nvCxnSpPr>
        <p:spPr bwMode="auto">
          <a:xfrm>
            <a:off x="3525612" y="2706543"/>
            <a:ext cx="617802" cy="551381"/>
          </a:xfrm>
          <a:prstGeom prst="straightConnector1">
            <a:avLst/>
          </a:prstGeom>
          <a:solidFill>
            <a:schemeClr val="accent1"/>
          </a:solidFill>
          <a:ln w="12700" cap="flat" cmpd="sng" algn="ctr">
            <a:solidFill>
              <a:srgbClr val="FFC30C"/>
            </a:solidFill>
            <a:prstDash val="lgDash"/>
            <a:round/>
            <a:headEnd type="none" w="med" len="med"/>
            <a:tailEnd type="triangle"/>
          </a:ln>
          <a:effectLst/>
        </p:spPr>
      </p:cxnSp>
      <p:cxnSp>
        <p:nvCxnSpPr>
          <p:cNvPr id="133" name="直接箭头连接符 132"/>
          <p:cNvCxnSpPr/>
          <p:nvPr/>
        </p:nvCxnSpPr>
        <p:spPr bwMode="auto">
          <a:xfrm>
            <a:off x="3485470" y="2753225"/>
            <a:ext cx="617802" cy="551381"/>
          </a:xfrm>
          <a:prstGeom prst="straightConnector1">
            <a:avLst/>
          </a:prstGeom>
          <a:solidFill>
            <a:schemeClr val="accent1"/>
          </a:solidFill>
          <a:ln w="12700" cap="flat" cmpd="sng" algn="ctr">
            <a:solidFill>
              <a:srgbClr val="0070C0"/>
            </a:solidFill>
            <a:prstDash val="solid"/>
            <a:round/>
            <a:headEnd type="none" w="med" len="med"/>
            <a:tailEnd type="triangle"/>
          </a:ln>
          <a:effectLst/>
        </p:spPr>
      </p:cxnSp>
      <p:sp>
        <p:nvSpPr>
          <p:cNvPr id="134" name="文本框 133"/>
          <p:cNvSpPr txBox="1"/>
          <p:nvPr/>
        </p:nvSpPr>
        <p:spPr bwMode="auto">
          <a:xfrm>
            <a:off x="5779185" y="2564904"/>
            <a:ext cx="1243960"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800" dirty="0">
                <a:solidFill>
                  <a:srgbClr val="000000"/>
                </a:solidFill>
                <a:latin typeface="+mn-ea"/>
                <a:ea typeface="+mn-ea"/>
                <a:cs typeface="Arial" pitchFamily="34" charset="0"/>
              </a:rPr>
              <a:t>TCP</a:t>
            </a:r>
            <a:r>
              <a:rPr lang="zh-CN" altLang="en-US" sz="1800" dirty="0">
                <a:solidFill>
                  <a:srgbClr val="000000"/>
                </a:solidFill>
                <a:latin typeface="+mn-ea"/>
                <a:ea typeface="+mn-ea"/>
                <a:cs typeface="Arial" pitchFamily="34" charset="0"/>
              </a:rPr>
              <a:t>连接</a:t>
            </a:r>
          </a:p>
        </p:txBody>
      </p:sp>
      <p:cxnSp>
        <p:nvCxnSpPr>
          <p:cNvPr id="140" name="直接箭头连接符 139"/>
          <p:cNvCxnSpPr/>
          <p:nvPr/>
        </p:nvCxnSpPr>
        <p:spPr bwMode="auto">
          <a:xfrm rot="540000" flipV="1">
            <a:off x="3556749" y="3721177"/>
            <a:ext cx="555451" cy="46286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44" name="文本框 143"/>
          <p:cNvSpPr txBox="1"/>
          <p:nvPr/>
        </p:nvSpPr>
        <p:spPr bwMode="auto">
          <a:xfrm rot="19724529">
            <a:off x="3291140" y="3956428"/>
            <a:ext cx="125164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10Mbps</a:t>
            </a:r>
            <a:endParaRPr lang="zh-CN" altLang="en-US" sz="1400" dirty="0">
              <a:solidFill>
                <a:srgbClr val="000000"/>
              </a:solidFill>
              <a:latin typeface="+mn-ea"/>
              <a:ea typeface="+mn-ea"/>
              <a:cs typeface="Arial" pitchFamily="34" charset="0"/>
            </a:endParaRPr>
          </a:p>
        </p:txBody>
      </p:sp>
      <p:sp>
        <p:nvSpPr>
          <p:cNvPr id="145" name="文本框 144"/>
          <p:cNvSpPr txBox="1"/>
          <p:nvPr/>
        </p:nvSpPr>
        <p:spPr bwMode="auto">
          <a:xfrm rot="2469511">
            <a:off x="3102398" y="3076022"/>
            <a:ext cx="1129054"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5Mbps</a:t>
            </a:r>
            <a:endParaRPr lang="zh-CN" altLang="en-US" sz="1400" dirty="0">
              <a:solidFill>
                <a:srgbClr val="000000"/>
              </a:solidFill>
              <a:latin typeface="+mn-ea"/>
              <a:ea typeface="+mn-ea"/>
              <a:cs typeface="Arial" pitchFamily="34" charset="0"/>
            </a:endParaRPr>
          </a:p>
        </p:txBody>
      </p:sp>
      <p:cxnSp>
        <p:nvCxnSpPr>
          <p:cNvPr id="146" name="直接箭头连接符 145"/>
          <p:cNvCxnSpPr/>
          <p:nvPr/>
        </p:nvCxnSpPr>
        <p:spPr bwMode="auto">
          <a:xfrm rot="120000">
            <a:off x="3396362" y="2813616"/>
            <a:ext cx="682348" cy="54669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pic>
        <p:nvPicPr>
          <p:cNvPr id="71" name="图片 7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247858" y="2991013"/>
            <a:ext cx="540000" cy="442800"/>
          </a:xfrm>
          <a:prstGeom prst="rect">
            <a:avLst/>
          </a:prstGeom>
        </p:spPr>
      </p:pic>
      <p:pic>
        <p:nvPicPr>
          <p:cNvPr id="72" name="图片 71" descr="核心路由器.png"/>
          <p:cNvPicPr>
            <a:picLocks noChangeAspect="1"/>
          </p:cNvPicPr>
          <p:nvPr/>
        </p:nvPicPr>
        <p:blipFill>
          <a:blip r:embed="rId5" cstate="print"/>
          <a:stretch>
            <a:fillRect/>
          </a:stretch>
        </p:blipFill>
        <p:spPr>
          <a:xfrm>
            <a:off x="4124149" y="3302000"/>
            <a:ext cx="670135" cy="548291"/>
          </a:xfrm>
          <a:prstGeom prst="rect">
            <a:avLst/>
          </a:prstGeom>
        </p:spPr>
      </p:pic>
      <p:pic>
        <p:nvPicPr>
          <p:cNvPr id="74" name="图片 73" descr="电话.png"/>
          <p:cNvPicPr>
            <a:picLocks noChangeAspect="1"/>
          </p:cNvPicPr>
          <p:nvPr/>
        </p:nvPicPr>
        <p:blipFill>
          <a:blip r:embed="rId6" cstate="print"/>
          <a:stretch>
            <a:fillRect/>
          </a:stretch>
        </p:blipFill>
        <p:spPr>
          <a:xfrm>
            <a:off x="9263570" y="3586168"/>
            <a:ext cx="483542" cy="439200"/>
          </a:xfrm>
          <a:prstGeom prst="rect">
            <a:avLst/>
          </a:prstGeom>
        </p:spPr>
      </p:pic>
      <p:pic>
        <p:nvPicPr>
          <p:cNvPr id="75" name="图片 74" descr="多媒体软终端.png"/>
          <p:cNvPicPr>
            <a:picLocks noChangeAspect="1"/>
          </p:cNvPicPr>
          <p:nvPr/>
        </p:nvPicPr>
        <p:blipFill>
          <a:blip r:embed="rId7" cstate="print"/>
          <a:stretch>
            <a:fillRect/>
          </a:stretch>
        </p:blipFill>
        <p:spPr>
          <a:xfrm>
            <a:off x="9272486" y="4247329"/>
            <a:ext cx="540500" cy="414000"/>
          </a:xfrm>
          <a:prstGeom prst="rect">
            <a:avLst/>
          </a:prstGeom>
        </p:spPr>
      </p:pic>
      <p:pic>
        <p:nvPicPr>
          <p:cNvPr id="76" name="图片 75" descr="行政部.png"/>
          <p:cNvPicPr>
            <a:picLocks noChangeAspect="1"/>
          </p:cNvPicPr>
          <p:nvPr/>
        </p:nvPicPr>
        <p:blipFill>
          <a:blip r:embed="rId8" cstate="print"/>
          <a:stretch>
            <a:fillRect/>
          </a:stretch>
        </p:blipFill>
        <p:spPr>
          <a:xfrm>
            <a:off x="9235341" y="2397294"/>
            <a:ext cx="540000" cy="441818"/>
          </a:xfrm>
          <a:prstGeom prst="rect">
            <a:avLst/>
          </a:prstGeom>
        </p:spPr>
      </p:pic>
      <p:pic>
        <p:nvPicPr>
          <p:cNvPr id="77" name="图片 76" descr="通用服务器-蓝.png"/>
          <p:cNvPicPr>
            <a:picLocks noChangeAspect="1"/>
          </p:cNvPicPr>
          <p:nvPr/>
        </p:nvPicPr>
        <p:blipFill>
          <a:blip r:embed="rId9" cstate="print"/>
          <a:stretch>
            <a:fillRect/>
          </a:stretch>
        </p:blipFill>
        <p:spPr>
          <a:xfrm>
            <a:off x="2950963" y="2047281"/>
            <a:ext cx="642705" cy="525849"/>
          </a:xfrm>
          <a:prstGeom prst="rect">
            <a:avLst/>
          </a:prstGeom>
        </p:spPr>
      </p:pic>
      <p:pic>
        <p:nvPicPr>
          <p:cNvPr id="79" name="图片 78" descr="internet-蓝.png"/>
          <p:cNvPicPr>
            <a:picLocks noChangeAspect="1"/>
          </p:cNvPicPr>
          <p:nvPr/>
        </p:nvPicPr>
        <p:blipFill>
          <a:blip r:embed="rId10" cstate="print"/>
          <a:stretch>
            <a:fillRect/>
          </a:stretch>
        </p:blipFill>
        <p:spPr>
          <a:xfrm>
            <a:off x="5995025" y="3275199"/>
            <a:ext cx="1127576" cy="572330"/>
          </a:xfrm>
          <a:prstGeom prst="rect">
            <a:avLst/>
          </a:prstGeom>
        </p:spPr>
      </p:pic>
      <p:pic>
        <p:nvPicPr>
          <p:cNvPr id="80" name="图片 79" descr="核心路由器.png"/>
          <p:cNvPicPr>
            <a:picLocks noChangeAspect="1"/>
          </p:cNvPicPr>
          <p:nvPr/>
        </p:nvPicPr>
        <p:blipFill>
          <a:blip r:embed="rId5" cstate="print"/>
          <a:stretch>
            <a:fillRect/>
          </a:stretch>
        </p:blipFill>
        <p:spPr>
          <a:xfrm>
            <a:off x="7683704" y="3269413"/>
            <a:ext cx="670135" cy="548291"/>
          </a:xfrm>
          <a:prstGeom prst="rect">
            <a:avLst/>
          </a:prstGeom>
        </p:spPr>
      </p:pic>
    </p:spTree>
    <p:extLst>
      <p:ext uri="{BB962C8B-B14F-4D97-AF65-F5344CB8AC3E}">
        <p14:creationId xmlns:p14="http://schemas.microsoft.com/office/powerpoint/2010/main" val="6561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wipe(left)">
                                      <p:cBhvr>
                                        <p:cTn id="7" dur="500"/>
                                        <p:tgtEl>
                                          <p:spTgt spid="145"/>
                                        </p:tgtEl>
                                      </p:cBhvr>
                                    </p:animEffect>
                                  </p:childTnLst>
                                </p:cTn>
                              </p:par>
                              <p:par>
                                <p:cTn id="8" presetID="22" presetClass="entr" presetSubtype="8"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wipe(left)">
                                      <p:cBhvr>
                                        <p:cTn id="10" dur="500"/>
                                        <p:tgtEl>
                                          <p:spTgt spid="14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wipe(left)">
                                      <p:cBhvr>
                                        <p:cTn id="15" dur="500"/>
                                        <p:tgtEl>
                                          <p:spTgt spid="144"/>
                                        </p:tgtEl>
                                      </p:cBhvr>
                                    </p:animEffect>
                                  </p:childTnLst>
                                </p:cTn>
                              </p:par>
                              <p:par>
                                <p:cTn id="16" presetID="22" presetClass="entr" presetSubtype="8" fill="hold" nodeType="withEffect">
                                  <p:stCondLst>
                                    <p:cond delay="0"/>
                                  </p:stCondLst>
                                  <p:childTnLst>
                                    <p:set>
                                      <p:cBhvr>
                                        <p:cTn id="17" dur="1" fill="hold">
                                          <p:stCondLst>
                                            <p:cond delay="0"/>
                                          </p:stCondLst>
                                        </p:cTn>
                                        <p:tgtEl>
                                          <p:spTgt spid="140"/>
                                        </p:tgtEl>
                                        <p:attrNameLst>
                                          <p:attrName>style.visibility</p:attrName>
                                        </p:attrNameLst>
                                      </p:cBhvr>
                                      <p:to>
                                        <p:strVal val="visible"/>
                                      </p:to>
                                    </p:set>
                                    <p:animEffect transition="in" filter="wipe(left)">
                                      <p:cBhvr>
                                        <p:cTn id="18" dur="500"/>
                                        <p:tgtEl>
                                          <p:spTgt spid="14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circle(in)">
                                      <p:cBhvr>
                                        <p:cTn id="23" dur="2000"/>
                                        <p:tgtEl>
                                          <p:spTgt spid="57"/>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34"/>
                                        </p:tgtEl>
                                        <p:attrNameLst>
                                          <p:attrName>style.visibility</p:attrName>
                                        </p:attrNameLst>
                                      </p:cBhvr>
                                      <p:to>
                                        <p:strVal val="visible"/>
                                      </p:to>
                                    </p:set>
                                    <p:animEffect transition="in" filter="wipe(right)">
                                      <p:cBhvr>
                                        <p:cTn id="33" dur="500"/>
                                        <p:tgtEl>
                                          <p:spTgt spid="134"/>
                                        </p:tgtEl>
                                      </p:cBhvr>
                                    </p:animEffect>
                                  </p:childTnLst>
                                </p:cTn>
                              </p:par>
                              <p:par>
                                <p:cTn id="34" presetID="22" presetClass="entr" presetSubtype="2" fill="hold" nodeType="withEffect">
                                  <p:stCondLst>
                                    <p:cond delay="0"/>
                                  </p:stCondLst>
                                  <p:childTnLst>
                                    <p:set>
                                      <p:cBhvr>
                                        <p:cTn id="35" dur="1" fill="hold">
                                          <p:stCondLst>
                                            <p:cond delay="0"/>
                                          </p:stCondLst>
                                        </p:cTn>
                                        <p:tgtEl>
                                          <p:spTgt spid="128"/>
                                        </p:tgtEl>
                                        <p:attrNameLst>
                                          <p:attrName>style.visibility</p:attrName>
                                        </p:attrNameLst>
                                      </p:cBhvr>
                                      <p:to>
                                        <p:strVal val="visible"/>
                                      </p:to>
                                    </p:set>
                                    <p:animEffect transition="in" filter="wipe(right)">
                                      <p:cBhvr>
                                        <p:cTn id="36" dur="500"/>
                                        <p:tgtEl>
                                          <p:spTgt spid="128"/>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124"/>
                                        </p:tgtEl>
                                        <p:attrNameLst>
                                          <p:attrName>style.visibility</p:attrName>
                                        </p:attrNameLst>
                                      </p:cBhvr>
                                      <p:to>
                                        <p:strVal val="visible"/>
                                      </p:to>
                                    </p:set>
                                    <p:animEffect transition="in" filter="wipe(right)">
                                      <p:cBhvr>
                                        <p:cTn id="40" dur="500"/>
                                        <p:tgtEl>
                                          <p:spTgt spid="124"/>
                                        </p:tgtEl>
                                      </p:cBhvr>
                                    </p:animEffect>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123"/>
                                        </p:tgtEl>
                                        <p:attrNameLst>
                                          <p:attrName>style.visibility</p:attrName>
                                        </p:attrNameLst>
                                      </p:cBhvr>
                                      <p:to>
                                        <p:strVal val="visible"/>
                                      </p:to>
                                    </p:set>
                                    <p:animEffect transition="in" filter="wipe(right)">
                                      <p:cBhvr>
                                        <p:cTn id="44" dur="500"/>
                                        <p:tgtEl>
                                          <p:spTgt spid="123"/>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left)">
                                      <p:cBhvr>
                                        <p:cTn id="48" dur="500"/>
                                        <p:tgtEl>
                                          <p:spTgt spid="133"/>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wipe(left)">
                                      <p:cBhvr>
                                        <p:cTn id="52" dur="500"/>
                                        <p:tgtEl>
                                          <p:spTgt spid="132"/>
                                        </p:tgtEl>
                                      </p:cBhvr>
                                    </p:animEffect>
                                  </p:childTnLst>
                                </p:cTn>
                              </p:par>
                            </p:childTnLst>
                          </p:cTn>
                        </p:par>
                        <p:par>
                          <p:cTn id="53" fill="hold">
                            <p:stCondLst>
                              <p:cond delay="2500"/>
                            </p:stCondLst>
                            <p:childTnLst>
                              <p:par>
                                <p:cTn id="54" presetID="22" presetClass="entr" presetSubtype="8"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par>
                          <p:cTn id="57" fill="hold">
                            <p:stCondLst>
                              <p:cond delay="3000"/>
                            </p:stCondLst>
                            <p:childTnLst>
                              <p:par>
                                <p:cTn id="58" presetID="42" presetClass="entr" presetSubtype="0" fill="hold" grpId="0" nodeType="after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fade">
                                      <p:cBhvr>
                                        <p:cTn id="60" dur="1000"/>
                                        <p:tgtEl>
                                          <p:spTgt spid="73"/>
                                        </p:tgtEl>
                                      </p:cBhvr>
                                    </p:animEffect>
                                    <p:anim calcmode="lin" valueType="num">
                                      <p:cBhvr>
                                        <p:cTn id="61" dur="1000" fill="hold"/>
                                        <p:tgtEl>
                                          <p:spTgt spid="73"/>
                                        </p:tgtEl>
                                        <p:attrNameLst>
                                          <p:attrName>ppt_x</p:attrName>
                                        </p:attrNameLst>
                                      </p:cBhvr>
                                      <p:tavLst>
                                        <p:tav tm="0">
                                          <p:val>
                                            <p:strVal val="#ppt_x"/>
                                          </p:val>
                                        </p:tav>
                                        <p:tav tm="100000">
                                          <p:val>
                                            <p:strVal val="#ppt_x"/>
                                          </p:val>
                                        </p:tav>
                                      </p:tavLst>
                                    </p:anim>
                                    <p:anim calcmode="lin" valueType="num">
                                      <p:cBhvr>
                                        <p:cTn id="62"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animBg="1"/>
      <p:bldP spid="57" grpId="0" animBg="1"/>
      <p:bldP spid="134" grpId="0"/>
      <p:bldP spid="144" grpId="0"/>
      <p:bldP spid="1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尾丢弃的缺点一：引发</a:t>
            </a:r>
            <a:r>
              <a:rPr lang="en-US" altLang="zh-CN"/>
              <a:t>TCP</a:t>
            </a:r>
            <a:r>
              <a:rPr lang="zh-CN" altLang="en-US"/>
              <a:t>全局同步现象 </a:t>
            </a:r>
            <a:r>
              <a:rPr lang="en-US" altLang="zh-CN"/>
              <a:t>(2)</a:t>
            </a:r>
            <a:endParaRPr lang="zh-CN" altLang="en-US" dirty="0"/>
          </a:p>
        </p:txBody>
      </p:sp>
      <p:pic>
        <p:nvPicPr>
          <p:cNvPr id="156" name="图片 1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912" y="2600243"/>
            <a:ext cx="5386388" cy="2614613"/>
          </a:xfrm>
          <a:prstGeom prst="rect">
            <a:avLst/>
          </a:prstGeom>
        </p:spPr>
      </p:pic>
      <p:sp>
        <p:nvSpPr>
          <p:cNvPr id="70" name="AutoShape 21"/>
          <p:cNvSpPr>
            <a:spLocks noChangeArrowheads="1"/>
          </p:cNvSpPr>
          <p:nvPr/>
        </p:nvSpPr>
        <p:spPr bwMode="auto">
          <a:xfrm>
            <a:off x="3539716" y="5244236"/>
            <a:ext cx="1185604" cy="597031"/>
          </a:xfrm>
          <a:prstGeom prst="wedgeRectCallout">
            <a:avLst>
              <a:gd name="adj1" fmla="val -15465"/>
              <a:gd name="adj2" fmla="val -145162"/>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en-US" altLang="zh-CN" sz="1600" dirty="0">
                <a:latin typeface="+mn-ea"/>
                <a:ea typeface="+mn-ea"/>
              </a:rPr>
              <a:t> TCP</a:t>
            </a:r>
            <a:r>
              <a:rPr lang="zh-CN" altLang="en-US" sz="1600" dirty="0">
                <a:latin typeface="+mn-ea"/>
                <a:ea typeface="+mn-ea"/>
              </a:rPr>
              <a:t>慢启动过程。</a:t>
            </a:r>
            <a:endParaRPr lang="en-US" altLang="zh-CN" sz="1600" dirty="0">
              <a:latin typeface="+mn-ea"/>
              <a:ea typeface="+mn-ea"/>
            </a:endParaRPr>
          </a:p>
        </p:txBody>
      </p:sp>
      <p:sp>
        <p:nvSpPr>
          <p:cNvPr id="71" name="AutoShape 21"/>
          <p:cNvSpPr>
            <a:spLocks noChangeArrowheads="1"/>
          </p:cNvSpPr>
          <p:nvPr/>
        </p:nvSpPr>
        <p:spPr bwMode="auto">
          <a:xfrm>
            <a:off x="3107669" y="1736812"/>
            <a:ext cx="2287943" cy="814343"/>
          </a:xfrm>
          <a:prstGeom prst="wedgeRectCallout">
            <a:avLst>
              <a:gd name="adj1" fmla="val 41117"/>
              <a:gd name="adj2" fmla="val 136810"/>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2"/>
            </a:pPr>
            <a:r>
              <a:rPr lang="en-US" altLang="zh-CN" sz="1600" dirty="0">
                <a:latin typeface="+mn-ea"/>
                <a:ea typeface="+mn-ea"/>
              </a:rPr>
              <a:t> </a:t>
            </a:r>
            <a:r>
              <a:rPr lang="zh-CN" altLang="en-US" sz="1600" dirty="0">
                <a:latin typeface="+mn-ea"/>
                <a:ea typeface="+mn-ea"/>
              </a:rPr>
              <a:t>流量过大，导致队列被装满，发生尾丢弃行为。</a:t>
            </a:r>
            <a:endParaRPr lang="en-US" altLang="zh-CN" sz="1600" dirty="0">
              <a:latin typeface="+mn-ea"/>
              <a:ea typeface="+mn-ea"/>
            </a:endParaRPr>
          </a:p>
        </p:txBody>
      </p:sp>
      <p:sp>
        <p:nvSpPr>
          <p:cNvPr id="72" name="AutoShape 21"/>
          <p:cNvSpPr>
            <a:spLocks noChangeArrowheads="1"/>
          </p:cNvSpPr>
          <p:nvPr/>
        </p:nvSpPr>
        <p:spPr bwMode="auto">
          <a:xfrm>
            <a:off x="5506151" y="1448781"/>
            <a:ext cx="4226253" cy="1247288"/>
          </a:xfrm>
          <a:prstGeom prst="wedgeRectCallout">
            <a:avLst>
              <a:gd name="adj1" fmla="val -55047"/>
              <a:gd name="adj2" fmla="val 115204"/>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3"/>
            </a:pPr>
            <a:r>
              <a:rPr lang="en-US" altLang="zh-CN" sz="1600" dirty="0">
                <a:latin typeface="+mn-ea"/>
                <a:ea typeface="+mn-ea"/>
              </a:rPr>
              <a:t> Server</a:t>
            </a:r>
            <a:r>
              <a:rPr lang="zh-CN" altLang="en-US" sz="1600" dirty="0">
                <a:latin typeface="+mn-ea"/>
                <a:ea typeface="+mn-ea"/>
              </a:rPr>
              <a:t>回复的</a:t>
            </a:r>
            <a:r>
              <a:rPr lang="en-US" altLang="zh-CN" sz="1600" dirty="0">
                <a:latin typeface="+mn-ea"/>
                <a:ea typeface="+mn-ea"/>
              </a:rPr>
              <a:t>TCP</a:t>
            </a:r>
            <a:r>
              <a:rPr lang="zh-CN" altLang="en-US" sz="1600" dirty="0">
                <a:latin typeface="+mn-ea"/>
                <a:ea typeface="+mn-ea"/>
              </a:rPr>
              <a:t>确认包由于拥塞被丢掉，故发送方未收到</a:t>
            </a:r>
            <a:r>
              <a:rPr lang="en-US" altLang="zh-CN" sz="1600" dirty="0">
                <a:latin typeface="+mn-ea"/>
                <a:ea typeface="+mn-ea"/>
              </a:rPr>
              <a:t>TCP</a:t>
            </a:r>
            <a:r>
              <a:rPr lang="zh-CN" altLang="en-US" sz="1600" dirty="0">
                <a:latin typeface="+mn-ea"/>
                <a:ea typeface="+mn-ea"/>
              </a:rPr>
              <a:t>确认，则认为网络发生了拥塞，于是同时将</a:t>
            </a:r>
            <a:r>
              <a:rPr lang="en-US" altLang="zh-CN" sz="1600" dirty="0">
                <a:latin typeface="+mn-ea"/>
                <a:ea typeface="+mn-ea"/>
              </a:rPr>
              <a:t>TCP Window Size</a:t>
            </a:r>
            <a:r>
              <a:rPr lang="zh-CN" altLang="en-US" sz="1600" dirty="0">
                <a:latin typeface="+mn-ea"/>
                <a:ea typeface="+mn-ea"/>
              </a:rPr>
              <a:t>减小，则整体流量同时减小。</a:t>
            </a:r>
            <a:endParaRPr lang="en-US" altLang="zh-CN" sz="1600" dirty="0">
              <a:latin typeface="+mn-ea"/>
              <a:ea typeface="+mn-ea"/>
            </a:endParaRPr>
          </a:p>
        </p:txBody>
      </p:sp>
      <p:sp>
        <p:nvSpPr>
          <p:cNvPr id="73" name="AutoShape 21"/>
          <p:cNvSpPr>
            <a:spLocks noChangeArrowheads="1"/>
          </p:cNvSpPr>
          <p:nvPr/>
        </p:nvSpPr>
        <p:spPr bwMode="auto">
          <a:xfrm>
            <a:off x="4894084" y="5156526"/>
            <a:ext cx="3635354" cy="1116790"/>
          </a:xfrm>
          <a:prstGeom prst="wedgeRectCallout">
            <a:avLst>
              <a:gd name="adj1" fmla="val -35838"/>
              <a:gd name="adj2" fmla="val -233307"/>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4"/>
            </a:pPr>
            <a:r>
              <a:rPr lang="en-US" altLang="zh-CN" sz="1600" dirty="0">
                <a:latin typeface="+mj-lt"/>
                <a:ea typeface="+mn-ea"/>
              </a:rPr>
              <a:t> </a:t>
            </a:r>
            <a:r>
              <a:rPr lang="zh-CN" altLang="en-US" sz="1600" dirty="0">
                <a:latin typeface="+mn-ea"/>
                <a:ea typeface="+mn-ea"/>
              </a:rPr>
              <a:t>此时网络拥塞消除，发送方又都能收到</a:t>
            </a:r>
            <a:r>
              <a:rPr lang="en-US" altLang="zh-CN" sz="1600" dirty="0">
                <a:latin typeface="+mn-ea"/>
                <a:ea typeface="+mn-ea"/>
              </a:rPr>
              <a:t>TCP</a:t>
            </a:r>
            <a:r>
              <a:rPr lang="zh-CN" altLang="en-US" sz="1600" dirty="0">
                <a:latin typeface="+mn-ea"/>
                <a:ea typeface="+mn-ea"/>
              </a:rPr>
              <a:t>确认包，故认为网络不再拥塞，于是又都进入</a:t>
            </a:r>
            <a:r>
              <a:rPr lang="en-US" altLang="zh-CN" sz="1600" dirty="0">
                <a:latin typeface="+mn-ea"/>
                <a:ea typeface="+mn-ea"/>
              </a:rPr>
              <a:t>TCP</a:t>
            </a:r>
            <a:r>
              <a:rPr lang="zh-CN" altLang="en-US" sz="1600" dirty="0">
                <a:latin typeface="+mn-ea"/>
                <a:ea typeface="+mn-ea"/>
              </a:rPr>
              <a:t>慢启动过程，周而复始。</a:t>
            </a:r>
            <a:endParaRPr lang="en-US" altLang="zh-CN" sz="1600" dirty="0">
              <a:latin typeface="+mn-ea"/>
              <a:ea typeface="+mn-ea"/>
            </a:endParaRPr>
          </a:p>
        </p:txBody>
      </p:sp>
      <p:sp>
        <p:nvSpPr>
          <p:cNvPr id="8" name="文本框 7"/>
          <p:cNvSpPr txBox="1"/>
          <p:nvPr/>
        </p:nvSpPr>
        <p:spPr bwMode="auto">
          <a:xfrm>
            <a:off x="8196907" y="5056659"/>
            <a:ext cx="1212106"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lt"/>
                <a:ea typeface="+mn-ea"/>
                <a:cs typeface="Arial" pitchFamily="34" charset="0"/>
              </a:rPr>
              <a:t>时间</a:t>
            </a:r>
          </a:p>
        </p:txBody>
      </p:sp>
      <p:sp>
        <p:nvSpPr>
          <p:cNvPr id="9" name="文本框 8"/>
          <p:cNvSpPr txBox="1"/>
          <p:nvPr/>
        </p:nvSpPr>
        <p:spPr bwMode="auto">
          <a:xfrm>
            <a:off x="3107090" y="2644666"/>
            <a:ext cx="642842" cy="65494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流</a:t>
            </a:r>
            <a:endParaRPr lang="en-US" altLang="zh-CN" sz="1800" dirty="0">
              <a:solidFill>
                <a:srgbClr val="000000"/>
              </a:solidFill>
              <a:latin typeface="+mn-ea"/>
              <a:ea typeface="+mn-ea"/>
              <a:cs typeface="Arial" pitchFamily="34" charset="0"/>
            </a:endParaRPr>
          </a:p>
          <a:p>
            <a:pPr algn="ctr" defTabSz="1001649" eaLnBrk="0" hangingPunct="0"/>
            <a:r>
              <a:rPr lang="zh-CN" altLang="en-US" sz="1800" dirty="0">
                <a:solidFill>
                  <a:srgbClr val="000000"/>
                </a:solidFill>
                <a:latin typeface="+mn-ea"/>
                <a:ea typeface="+mn-ea"/>
                <a:cs typeface="Arial" pitchFamily="34" charset="0"/>
              </a:rPr>
              <a:t>量</a:t>
            </a:r>
          </a:p>
        </p:txBody>
      </p:sp>
    </p:spTree>
    <p:extLst>
      <p:ext uri="{BB962C8B-B14F-4D97-AF65-F5344CB8AC3E}">
        <p14:creationId xmlns:p14="http://schemas.microsoft.com/office/powerpoint/2010/main" val="279963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fade">
                                      <p:cBhvr>
                                        <p:cTn id="14" dur="1000"/>
                                        <p:tgtEl>
                                          <p:spTgt spid="71"/>
                                        </p:tgtEl>
                                      </p:cBhvr>
                                    </p:animEffect>
                                    <p:anim calcmode="lin" valueType="num">
                                      <p:cBhvr>
                                        <p:cTn id="15" dur="1000" fill="hold"/>
                                        <p:tgtEl>
                                          <p:spTgt spid="71"/>
                                        </p:tgtEl>
                                        <p:attrNameLst>
                                          <p:attrName>ppt_x</p:attrName>
                                        </p:attrNameLst>
                                      </p:cBhvr>
                                      <p:tavLst>
                                        <p:tav tm="0">
                                          <p:val>
                                            <p:strVal val="#ppt_x"/>
                                          </p:val>
                                        </p:tav>
                                        <p:tav tm="100000">
                                          <p:val>
                                            <p:strVal val="#ppt_x"/>
                                          </p:val>
                                        </p:tav>
                                      </p:tavLst>
                                    </p:anim>
                                    <p:anim calcmode="lin" valueType="num">
                                      <p:cBhvr>
                                        <p:cTn id="1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1000"/>
                                        <p:tgtEl>
                                          <p:spTgt spid="72"/>
                                        </p:tgtEl>
                                      </p:cBhvr>
                                    </p:animEffect>
                                    <p:anim calcmode="lin" valueType="num">
                                      <p:cBhvr>
                                        <p:cTn id="22" dur="1000" fill="hold"/>
                                        <p:tgtEl>
                                          <p:spTgt spid="72"/>
                                        </p:tgtEl>
                                        <p:attrNameLst>
                                          <p:attrName>ppt_x</p:attrName>
                                        </p:attrNameLst>
                                      </p:cBhvr>
                                      <p:tavLst>
                                        <p:tav tm="0">
                                          <p:val>
                                            <p:strVal val="#ppt_x"/>
                                          </p:val>
                                        </p:tav>
                                        <p:tav tm="100000">
                                          <p:val>
                                            <p:strVal val="#ppt_x"/>
                                          </p:val>
                                        </p:tav>
                                      </p:tavLst>
                                    </p:anim>
                                    <p:anim calcmode="lin" valueType="num">
                                      <p:cBhvr>
                                        <p:cTn id="23"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1000"/>
                                        <p:tgtEl>
                                          <p:spTgt spid="73"/>
                                        </p:tgtEl>
                                      </p:cBhvr>
                                    </p:animEffect>
                                    <p:anim calcmode="lin" valueType="num">
                                      <p:cBhvr>
                                        <p:cTn id="29" dur="1000" fill="hold"/>
                                        <p:tgtEl>
                                          <p:spTgt spid="73"/>
                                        </p:tgtEl>
                                        <p:attrNameLst>
                                          <p:attrName>ppt_x</p:attrName>
                                        </p:attrNameLst>
                                      </p:cBhvr>
                                      <p:tavLst>
                                        <p:tav tm="0">
                                          <p:val>
                                            <p:strVal val="#ppt_x"/>
                                          </p:val>
                                        </p:tav>
                                        <p:tav tm="100000">
                                          <p:val>
                                            <p:strVal val="#ppt_x"/>
                                          </p:val>
                                        </p:tav>
                                      </p:tavLst>
                                    </p:anim>
                                    <p:anim calcmode="lin" valueType="num">
                                      <p:cBhvr>
                                        <p:cTn id="30"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bwMode="auto">
          <a:xfrm>
            <a:off x="1854948" y="2672916"/>
            <a:ext cx="4608000" cy="3433496"/>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37" name="AutoShape 21"/>
          <p:cNvSpPr>
            <a:spLocks noChangeArrowheads="1"/>
          </p:cNvSpPr>
          <p:nvPr/>
        </p:nvSpPr>
        <p:spPr bwMode="auto">
          <a:xfrm>
            <a:off x="3703086" y="5422336"/>
            <a:ext cx="2476953" cy="625952"/>
          </a:xfrm>
          <a:prstGeom prst="wedgeRectCallout">
            <a:avLst>
              <a:gd name="adj1" fmla="val -45297"/>
              <a:gd name="adj2" fmla="val -180887"/>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2"/>
            </a:pPr>
            <a:r>
              <a:rPr lang="en-US" altLang="zh-CN" sz="1200" dirty="0">
                <a:latin typeface="+mn-ea"/>
                <a:ea typeface="+mn-ea"/>
              </a:rPr>
              <a:t> </a:t>
            </a:r>
            <a:r>
              <a:rPr lang="zh-CN" altLang="en-US" sz="1200" dirty="0">
                <a:latin typeface="+mn-ea"/>
                <a:ea typeface="+mn-ea"/>
              </a:rPr>
              <a:t>当队列长度在高门限和低门限之间时，开始随机丢弃新到来的报文，且队列越长，丢弃概率越大。</a:t>
            </a:r>
            <a:endParaRPr lang="en-US" altLang="zh-CN" sz="1200" dirty="0">
              <a:latin typeface="+mn-ea"/>
              <a:ea typeface="+mn-ea"/>
            </a:endParaRPr>
          </a:p>
        </p:txBody>
      </p:sp>
      <p:sp>
        <p:nvSpPr>
          <p:cNvPr id="4" name="标题 3"/>
          <p:cNvSpPr>
            <a:spLocks noGrp="1"/>
          </p:cNvSpPr>
          <p:nvPr>
            <p:ph type="title"/>
          </p:nvPr>
        </p:nvSpPr>
        <p:spPr/>
        <p:txBody>
          <a:bodyPr/>
          <a:lstStyle/>
          <a:p>
            <a:r>
              <a:rPr lang="zh-CN" altLang="en-US"/>
              <a:t>解决办法：</a:t>
            </a:r>
            <a:r>
              <a:rPr lang="en-US" altLang="zh-CN"/>
              <a:t>RED</a:t>
            </a:r>
            <a:endParaRPr lang="zh-CN" altLang="en-US" dirty="0"/>
          </a:p>
        </p:txBody>
      </p:sp>
      <p:sp>
        <p:nvSpPr>
          <p:cNvPr id="9" name="文本占位符 8"/>
          <p:cNvSpPr>
            <a:spLocks noGrp="1"/>
          </p:cNvSpPr>
          <p:nvPr>
            <p:ph type="body" sz="quarter" idx="10"/>
          </p:nvPr>
        </p:nvSpPr>
        <p:spPr>
          <a:xfrm>
            <a:off x="1008063" y="1233488"/>
            <a:ext cx="10464270" cy="1262718"/>
          </a:xfrm>
        </p:spPr>
        <p:txBody>
          <a:bodyPr/>
          <a:lstStyle/>
          <a:p>
            <a:r>
              <a:rPr lang="zh-CN" altLang="zh-CN" sz="1800" dirty="0"/>
              <a:t>为避免</a:t>
            </a:r>
            <a:r>
              <a:rPr lang="en-US" altLang="zh-CN" sz="1800" dirty="0"/>
              <a:t>TCP</a:t>
            </a:r>
            <a:r>
              <a:rPr lang="zh-CN" altLang="zh-CN" sz="1800" dirty="0"/>
              <a:t>全局同步，可在队列未装满时先随机丢弃一部分报文。通过预先降低一部分</a:t>
            </a:r>
            <a:r>
              <a:rPr lang="en-US" altLang="zh-CN" sz="1800" dirty="0"/>
              <a:t>TCP</a:t>
            </a:r>
            <a:r>
              <a:rPr lang="zh-CN" altLang="zh-CN" sz="1800" dirty="0"/>
              <a:t>连接的传输速率来尽可能延缓</a:t>
            </a:r>
            <a:r>
              <a:rPr lang="en-US" altLang="zh-CN" sz="1800" dirty="0"/>
              <a:t>TCP</a:t>
            </a:r>
            <a:r>
              <a:rPr lang="zh-CN" altLang="zh-CN" sz="1800" dirty="0"/>
              <a:t>全局同步的到来。这种预先随机丢弃报文的行为被称为</a:t>
            </a:r>
            <a:r>
              <a:rPr lang="zh-CN" altLang="en-US" sz="1800" dirty="0"/>
              <a:t>早期</a:t>
            </a:r>
            <a:r>
              <a:rPr lang="zh-CN" altLang="zh-CN" sz="1800" dirty="0"/>
              <a:t>随机检测（</a:t>
            </a:r>
            <a:r>
              <a:rPr lang="en-US" altLang="zh-CN" sz="1800" dirty="0"/>
              <a:t>RED</a:t>
            </a:r>
            <a:r>
              <a:rPr lang="zh-CN" altLang="zh-CN" sz="1800" dirty="0"/>
              <a:t>）</a:t>
            </a:r>
            <a:r>
              <a:rPr lang="zh-CN" altLang="en-US" sz="1800" dirty="0"/>
              <a:t>。</a:t>
            </a:r>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056" y="2918732"/>
            <a:ext cx="3675126" cy="2670509"/>
          </a:xfrm>
          <a:prstGeom prst="rect">
            <a:avLst/>
          </a:prstGeom>
        </p:spPr>
      </p:pic>
      <p:cxnSp>
        <p:nvCxnSpPr>
          <p:cNvPr id="7" name="直接箭头连接符 6"/>
          <p:cNvCxnSpPr/>
          <p:nvPr/>
        </p:nvCxnSpPr>
        <p:spPr bwMode="auto">
          <a:xfrm flipV="1">
            <a:off x="2615642" y="2758688"/>
            <a:ext cx="0" cy="2232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rot="5400000" flipV="1">
            <a:off x="4217642" y="3378481"/>
            <a:ext cx="0" cy="3204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连接符 9"/>
          <p:cNvCxnSpPr/>
          <p:nvPr/>
        </p:nvCxnSpPr>
        <p:spPr bwMode="auto">
          <a:xfrm>
            <a:off x="2615642" y="3972369"/>
            <a:ext cx="1800000"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2" name="直接连接符 11"/>
          <p:cNvCxnSpPr/>
          <p:nvPr/>
        </p:nvCxnSpPr>
        <p:spPr bwMode="auto">
          <a:xfrm>
            <a:off x="3335722" y="4836465"/>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4393398" y="4836465"/>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文本框 14"/>
          <p:cNvSpPr txBox="1"/>
          <p:nvPr/>
        </p:nvSpPr>
        <p:spPr bwMode="auto">
          <a:xfrm>
            <a:off x="2813664" y="5052489"/>
            <a:ext cx="104411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低门限</a:t>
            </a:r>
          </a:p>
        </p:txBody>
      </p:sp>
      <p:sp>
        <p:nvSpPr>
          <p:cNvPr id="16" name="文本框 15"/>
          <p:cNvSpPr txBox="1"/>
          <p:nvPr/>
        </p:nvSpPr>
        <p:spPr bwMode="auto">
          <a:xfrm>
            <a:off x="3863752" y="5047162"/>
            <a:ext cx="104411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高门限</a:t>
            </a:r>
          </a:p>
        </p:txBody>
      </p:sp>
      <p:sp>
        <p:nvSpPr>
          <p:cNvPr id="17" name="文本框 16"/>
          <p:cNvSpPr txBox="1"/>
          <p:nvPr/>
        </p:nvSpPr>
        <p:spPr bwMode="auto">
          <a:xfrm>
            <a:off x="1854949" y="3730549"/>
            <a:ext cx="833639"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最大丢弃概率</a:t>
            </a:r>
          </a:p>
        </p:txBody>
      </p:sp>
      <p:cxnSp>
        <p:nvCxnSpPr>
          <p:cNvPr id="18" name="直接连接符 17"/>
          <p:cNvCxnSpPr/>
          <p:nvPr/>
        </p:nvCxnSpPr>
        <p:spPr bwMode="auto">
          <a:xfrm>
            <a:off x="2633468" y="3504317"/>
            <a:ext cx="1800000"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0" name="直接连接符 19"/>
          <p:cNvCxnSpPr/>
          <p:nvPr/>
        </p:nvCxnSpPr>
        <p:spPr bwMode="auto">
          <a:xfrm>
            <a:off x="2615642" y="4980481"/>
            <a:ext cx="720000" cy="0"/>
          </a:xfrm>
          <a:prstGeom prst="line">
            <a:avLst/>
          </a:prstGeom>
          <a:solidFill>
            <a:schemeClr val="accent1"/>
          </a:solidFill>
          <a:ln w="28575" cap="flat" cmpd="sng" algn="ctr">
            <a:solidFill>
              <a:srgbClr val="00B050"/>
            </a:solidFill>
            <a:prstDash val="solid"/>
            <a:round/>
            <a:headEnd type="none" w="med" len="med"/>
            <a:tailEnd type="none" w="med" len="med"/>
          </a:ln>
          <a:effectLst/>
        </p:spPr>
      </p:cxnSp>
      <p:cxnSp>
        <p:nvCxnSpPr>
          <p:cNvPr id="22" name="直接连接符 21"/>
          <p:cNvCxnSpPr/>
          <p:nvPr/>
        </p:nvCxnSpPr>
        <p:spPr bwMode="auto">
          <a:xfrm flipV="1">
            <a:off x="3335642" y="3963548"/>
            <a:ext cx="1062630" cy="1016935"/>
          </a:xfrm>
          <a:prstGeom prst="line">
            <a:avLst/>
          </a:prstGeom>
          <a:solidFill>
            <a:schemeClr val="accent1"/>
          </a:solidFill>
          <a:ln w="28575" cap="flat" cmpd="sng" algn="ctr">
            <a:solidFill>
              <a:srgbClr val="00B050"/>
            </a:solidFill>
            <a:prstDash val="solid"/>
            <a:round/>
            <a:headEnd type="none" w="med" len="med"/>
            <a:tailEnd type="none" w="med" len="med"/>
          </a:ln>
          <a:effectLst/>
        </p:spPr>
      </p:cxnSp>
      <p:cxnSp>
        <p:nvCxnSpPr>
          <p:cNvPr id="24" name="直接连接符 23"/>
          <p:cNvCxnSpPr/>
          <p:nvPr/>
        </p:nvCxnSpPr>
        <p:spPr bwMode="auto">
          <a:xfrm flipV="1">
            <a:off x="4367808" y="3504317"/>
            <a:ext cx="0" cy="468052"/>
          </a:xfrm>
          <a:prstGeom prst="line">
            <a:avLst/>
          </a:prstGeom>
          <a:solidFill>
            <a:schemeClr val="accent1"/>
          </a:solidFill>
          <a:ln w="28575" cap="flat" cmpd="sng" algn="ctr">
            <a:solidFill>
              <a:srgbClr val="00B050"/>
            </a:solidFill>
            <a:prstDash val="sysDot"/>
            <a:round/>
            <a:headEnd type="none" w="med" len="med"/>
            <a:tailEnd type="none" w="med" len="med"/>
          </a:ln>
          <a:effectLst/>
        </p:spPr>
      </p:cxnSp>
      <p:cxnSp>
        <p:nvCxnSpPr>
          <p:cNvPr id="26" name="直接连接符 25"/>
          <p:cNvCxnSpPr/>
          <p:nvPr/>
        </p:nvCxnSpPr>
        <p:spPr bwMode="auto">
          <a:xfrm>
            <a:off x="4379918" y="3513139"/>
            <a:ext cx="900000" cy="0"/>
          </a:xfrm>
          <a:prstGeom prst="line">
            <a:avLst/>
          </a:prstGeom>
          <a:solidFill>
            <a:schemeClr val="accent1"/>
          </a:solidFill>
          <a:ln w="28575" cap="flat" cmpd="sng" algn="ctr">
            <a:solidFill>
              <a:srgbClr val="00B050"/>
            </a:solidFill>
            <a:prstDash val="solid"/>
            <a:round/>
            <a:headEnd type="none" w="med" len="med"/>
            <a:tailEnd type="none" w="med" len="med"/>
          </a:ln>
          <a:effectLst/>
        </p:spPr>
      </p:cxnSp>
      <p:sp>
        <p:nvSpPr>
          <p:cNvPr id="29" name="文本框 28"/>
          <p:cNvSpPr txBox="1"/>
          <p:nvPr/>
        </p:nvSpPr>
        <p:spPr bwMode="auto">
          <a:xfrm>
            <a:off x="4595070" y="3084610"/>
            <a:ext cx="147695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4B153"/>
                </a:solidFill>
                <a:latin typeface="+mn-lt"/>
                <a:ea typeface="+mn-ea"/>
                <a:cs typeface="Arial" pitchFamily="34" charset="0"/>
              </a:rPr>
              <a:t>丢弃概率曲线</a:t>
            </a:r>
          </a:p>
        </p:txBody>
      </p:sp>
      <p:sp>
        <p:nvSpPr>
          <p:cNvPr id="31" name="文本框 30"/>
          <p:cNvSpPr txBox="1"/>
          <p:nvPr/>
        </p:nvSpPr>
        <p:spPr bwMode="auto">
          <a:xfrm>
            <a:off x="1948192" y="3324297"/>
            <a:ext cx="67960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100%</a:t>
            </a:r>
            <a:endParaRPr lang="zh-CN" altLang="en-US" sz="1400" dirty="0">
              <a:solidFill>
                <a:srgbClr val="000000"/>
              </a:solidFill>
              <a:latin typeface="+mn-ea"/>
              <a:ea typeface="+mn-ea"/>
              <a:cs typeface="Arial" pitchFamily="34" charset="0"/>
            </a:endParaRPr>
          </a:p>
        </p:txBody>
      </p:sp>
      <p:sp>
        <p:nvSpPr>
          <p:cNvPr id="32" name="文本框 31"/>
          <p:cNvSpPr txBox="1"/>
          <p:nvPr/>
        </p:nvSpPr>
        <p:spPr bwMode="auto">
          <a:xfrm>
            <a:off x="4619836" y="5050292"/>
            <a:ext cx="133200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队列最大长度</a:t>
            </a:r>
          </a:p>
        </p:txBody>
      </p:sp>
      <p:cxnSp>
        <p:nvCxnSpPr>
          <p:cNvPr id="33" name="直接连接符 32"/>
          <p:cNvCxnSpPr/>
          <p:nvPr/>
        </p:nvCxnSpPr>
        <p:spPr bwMode="auto">
          <a:xfrm>
            <a:off x="5279938" y="4836465"/>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文本框 33"/>
          <p:cNvSpPr txBox="1"/>
          <p:nvPr/>
        </p:nvSpPr>
        <p:spPr bwMode="auto">
          <a:xfrm>
            <a:off x="5459958" y="4666598"/>
            <a:ext cx="1212106"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实际队列</a:t>
            </a:r>
            <a:endParaRPr lang="en-US" altLang="zh-CN" sz="1400" dirty="0">
              <a:solidFill>
                <a:srgbClr val="000000"/>
              </a:solidFill>
              <a:latin typeface="+mn-lt"/>
              <a:ea typeface="+mn-ea"/>
              <a:cs typeface="Arial" pitchFamily="34" charset="0"/>
            </a:endParaRPr>
          </a:p>
          <a:p>
            <a:pPr algn="ctr" defTabSz="1001649" eaLnBrk="0" hangingPunct="0"/>
            <a:r>
              <a:rPr lang="zh-CN" altLang="en-US" sz="1400" dirty="0">
                <a:solidFill>
                  <a:srgbClr val="000000"/>
                </a:solidFill>
                <a:latin typeface="+mn-lt"/>
                <a:ea typeface="+mn-ea"/>
                <a:cs typeface="Arial" pitchFamily="34" charset="0"/>
              </a:rPr>
              <a:t>长度</a:t>
            </a:r>
          </a:p>
        </p:txBody>
      </p:sp>
      <p:sp>
        <p:nvSpPr>
          <p:cNvPr id="35" name="文本框 34"/>
          <p:cNvSpPr txBox="1"/>
          <p:nvPr/>
        </p:nvSpPr>
        <p:spPr bwMode="auto">
          <a:xfrm>
            <a:off x="1624129" y="2824782"/>
            <a:ext cx="1208475"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丢弃概率</a:t>
            </a:r>
            <a:endParaRPr lang="en-US" altLang="zh-CN" sz="1400" dirty="0">
              <a:solidFill>
                <a:srgbClr val="000000"/>
              </a:solidFill>
              <a:latin typeface="+mn-lt"/>
              <a:ea typeface="+mn-ea"/>
              <a:cs typeface="Arial" pitchFamily="34" charset="0"/>
            </a:endParaRPr>
          </a:p>
        </p:txBody>
      </p:sp>
      <p:sp>
        <p:nvSpPr>
          <p:cNvPr id="36" name="AutoShape 21"/>
          <p:cNvSpPr>
            <a:spLocks noChangeArrowheads="1"/>
          </p:cNvSpPr>
          <p:nvPr/>
        </p:nvSpPr>
        <p:spPr bwMode="auto">
          <a:xfrm>
            <a:off x="2267546" y="5422884"/>
            <a:ext cx="1380182" cy="467505"/>
          </a:xfrm>
          <a:prstGeom prst="wedgeRectCallout">
            <a:avLst>
              <a:gd name="adj1" fmla="val -2500"/>
              <a:gd name="adj2" fmla="val -140441"/>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en-US" altLang="zh-CN" sz="1200" dirty="0">
                <a:latin typeface="+mn-ea"/>
                <a:ea typeface="+mn-ea"/>
              </a:rPr>
              <a:t> </a:t>
            </a:r>
            <a:r>
              <a:rPr lang="zh-CN" altLang="en-US" sz="1200" dirty="0">
                <a:latin typeface="+mn-ea"/>
                <a:ea typeface="+mn-ea"/>
              </a:rPr>
              <a:t>当队列小于低门限时，不丢弃报文。</a:t>
            </a:r>
            <a:endParaRPr lang="en-US" altLang="zh-CN" sz="1200" dirty="0">
              <a:latin typeface="+mn-ea"/>
              <a:ea typeface="+mn-ea"/>
            </a:endParaRPr>
          </a:p>
        </p:txBody>
      </p:sp>
      <p:sp>
        <p:nvSpPr>
          <p:cNvPr id="38" name="AutoShape 21"/>
          <p:cNvSpPr>
            <a:spLocks noChangeArrowheads="1"/>
          </p:cNvSpPr>
          <p:nvPr/>
        </p:nvSpPr>
        <p:spPr bwMode="auto">
          <a:xfrm>
            <a:off x="4516808" y="3863884"/>
            <a:ext cx="1573452" cy="601789"/>
          </a:xfrm>
          <a:prstGeom prst="wedgeRectCallout">
            <a:avLst>
              <a:gd name="adj1" fmla="val -31334"/>
              <a:gd name="adj2" fmla="val -101659"/>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3"/>
            </a:pPr>
            <a:r>
              <a:rPr lang="en-US" altLang="zh-CN" sz="1200" dirty="0">
                <a:latin typeface="+mj-lt"/>
                <a:ea typeface="+mn-ea"/>
              </a:rPr>
              <a:t> </a:t>
            </a:r>
            <a:r>
              <a:rPr lang="zh-CN" altLang="en-US" sz="1200" dirty="0">
                <a:latin typeface="+mj-lt"/>
                <a:ea typeface="+mn-ea"/>
              </a:rPr>
              <a:t>当队列长度超过高门限时，丢弃所有新到来的报文，即尾丢弃。</a:t>
            </a:r>
            <a:endParaRPr lang="en-US" altLang="zh-CN" sz="1200" dirty="0">
              <a:latin typeface="+mn-ea"/>
              <a:ea typeface="+mn-ea"/>
            </a:endParaRPr>
          </a:p>
        </p:txBody>
      </p:sp>
      <p:sp>
        <p:nvSpPr>
          <p:cNvPr id="40" name="矩形 39"/>
          <p:cNvSpPr/>
          <p:nvPr/>
        </p:nvSpPr>
        <p:spPr bwMode="auto">
          <a:xfrm>
            <a:off x="6503638" y="2672916"/>
            <a:ext cx="3845089" cy="3434264"/>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41" name="AutoShape 21"/>
          <p:cNvSpPr>
            <a:spLocks noChangeArrowheads="1"/>
          </p:cNvSpPr>
          <p:nvPr/>
        </p:nvSpPr>
        <p:spPr bwMode="auto">
          <a:xfrm>
            <a:off x="7438022" y="5517233"/>
            <a:ext cx="2294382" cy="511447"/>
          </a:xfrm>
          <a:prstGeom prst="wedgeRectCallout">
            <a:avLst>
              <a:gd name="adj1" fmla="val -29132"/>
              <a:gd name="adj2" fmla="val -418200"/>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4"/>
            </a:pPr>
            <a:r>
              <a:rPr lang="en-US" altLang="zh-CN" sz="1200" dirty="0">
                <a:latin typeface="+mj-lt"/>
                <a:ea typeface="+mn-ea"/>
              </a:rPr>
              <a:t> </a:t>
            </a:r>
            <a:r>
              <a:rPr lang="zh-CN" altLang="en-US" sz="1200" dirty="0">
                <a:latin typeface="+mn-ea"/>
                <a:ea typeface="+mn-ea"/>
              </a:rPr>
              <a:t>仍可能出现</a:t>
            </a:r>
            <a:r>
              <a:rPr lang="en-US" altLang="zh-CN" sz="1200" dirty="0">
                <a:latin typeface="+mn-ea"/>
                <a:ea typeface="+mn-ea"/>
              </a:rPr>
              <a:t>TCP</a:t>
            </a:r>
            <a:r>
              <a:rPr lang="zh-CN" altLang="en-US" sz="1200" dirty="0">
                <a:latin typeface="+mn-ea"/>
                <a:ea typeface="+mn-ea"/>
              </a:rPr>
              <a:t>全局同步现象，但链路利用率已大大增加。</a:t>
            </a:r>
            <a:endParaRPr lang="en-US" altLang="zh-CN" sz="1200" dirty="0">
              <a:latin typeface="+mn-ea"/>
              <a:ea typeface="+mn-ea"/>
            </a:endParaRPr>
          </a:p>
        </p:txBody>
      </p:sp>
      <p:sp>
        <p:nvSpPr>
          <p:cNvPr id="42" name="文本框 41"/>
          <p:cNvSpPr txBox="1"/>
          <p:nvPr/>
        </p:nvSpPr>
        <p:spPr bwMode="auto">
          <a:xfrm>
            <a:off x="9528410" y="5416864"/>
            <a:ext cx="121210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时间</a:t>
            </a:r>
          </a:p>
        </p:txBody>
      </p:sp>
      <p:sp>
        <p:nvSpPr>
          <p:cNvPr id="43" name="文本框 42"/>
          <p:cNvSpPr txBox="1"/>
          <p:nvPr/>
        </p:nvSpPr>
        <p:spPr bwMode="auto">
          <a:xfrm>
            <a:off x="6384032" y="2780929"/>
            <a:ext cx="642842"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流</a:t>
            </a:r>
            <a:endParaRPr lang="en-US" altLang="zh-CN" sz="1400" dirty="0">
              <a:solidFill>
                <a:srgbClr val="000000"/>
              </a:solidFill>
              <a:latin typeface="+mn-lt"/>
              <a:ea typeface="+mn-ea"/>
              <a:cs typeface="Arial" pitchFamily="34" charset="0"/>
            </a:endParaRPr>
          </a:p>
          <a:p>
            <a:pPr algn="ctr" defTabSz="1001649" eaLnBrk="0" hangingPunct="0"/>
            <a:r>
              <a:rPr lang="zh-CN" altLang="en-US" sz="1400" dirty="0">
                <a:solidFill>
                  <a:srgbClr val="000000"/>
                </a:solidFill>
                <a:latin typeface="+mn-lt"/>
                <a:ea typeface="+mn-ea"/>
                <a:cs typeface="Arial" pitchFamily="34" charset="0"/>
              </a:rPr>
              <a:t>量</a:t>
            </a:r>
          </a:p>
        </p:txBody>
      </p:sp>
      <p:sp>
        <p:nvSpPr>
          <p:cNvPr id="44" name="椭圆 43"/>
          <p:cNvSpPr>
            <a:spLocks noChangeAspect="1"/>
          </p:cNvSpPr>
          <p:nvPr/>
        </p:nvSpPr>
        <p:spPr bwMode="auto">
          <a:xfrm>
            <a:off x="4331805" y="3941604"/>
            <a:ext cx="76577" cy="76577"/>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Tree>
    <p:extLst>
      <p:ext uri="{BB962C8B-B14F-4D97-AF65-F5344CB8AC3E}">
        <p14:creationId xmlns:p14="http://schemas.microsoft.com/office/powerpoint/2010/main" val="110968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1000"/>
                                        <p:tgtEl>
                                          <p:spTgt spid="42"/>
                                        </p:tgtEl>
                                      </p:cBhvr>
                                    </p:animEffect>
                                    <p:anim calcmode="lin" valueType="num">
                                      <p:cBhvr>
                                        <p:cTn id="39" dur="1000" fill="hold"/>
                                        <p:tgtEl>
                                          <p:spTgt spid="42"/>
                                        </p:tgtEl>
                                        <p:attrNameLst>
                                          <p:attrName>ppt_x</p:attrName>
                                        </p:attrNameLst>
                                      </p:cBhvr>
                                      <p:tavLst>
                                        <p:tav tm="0">
                                          <p:val>
                                            <p:strVal val="#ppt_x"/>
                                          </p:val>
                                        </p:tav>
                                        <p:tav tm="100000">
                                          <p:val>
                                            <p:strVal val="#ppt_x"/>
                                          </p:val>
                                        </p:tav>
                                      </p:tavLst>
                                    </p:anim>
                                    <p:anim calcmode="lin" valueType="num">
                                      <p:cBhvr>
                                        <p:cTn id="40" dur="1000" fill="hold"/>
                                        <p:tgtEl>
                                          <p:spTgt spid="4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1000"/>
                                        <p:tgtEl>
                                          <p:spTgt spid="41"/>
                                        </p:tgtEl>
                                      </p:cBhvr>
                                    </p:animEffect>
                                    <p:anim calcmode="lin" valueType="num">
                                      <p:cBhvr>
                                        <p:cTn id="51" dur="1000" fill="hold"/>
                                        <p:tgtEl>
                                          <p:spTgt spid="41"/>
                                        </p:tgtEl>
                                        <p:attrNameLst>
                                          <p:attrName>ppt_x</p:attrName>
                                        </p:attrNameLst>
                                      </p:cBhvr>
                                      <p:tavLst>
                                        <p:tav tm="0">
                                          <p:val>
                                            <p:strVal val="#ppt_x"/>
                                          </p:val>
                                        </p:tav>
                                        <p:tav tm="100000">
                                          <p:val>
                                            <p:strVal val="#ppt_x"/>
                                          </p:val>
                                        </p:tav>
                                      </p:tavLst>
                                    </p:anim>
                                    <p:anim calcmode="lin" valueType="num">
                                      <p:cBhvr>
                                        <p:cTn id="5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6" grpId="0" animBg="1"/>
      <p:bldP spid="38" grpId="0" animBg="1"/>
      <p:bldP spid="40" grpId="0" animBg="1"/>
      <p:bldP spid="41" grpId="0" animBg="1"/>
      <p:bldP spid="42"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尾丢弃的缺点二：引起</a:t>
            </a:r>
            <a:r>
              <a:rPr lang="en-US" altLang="zh-CN"/>
              <a:t>TCP</a:t>
            </a:r>
            <a:r>
              <a:rPr lang="zh-CN" altLang="en-US"/>
              <a:t>饿死现象</a:t>
            </a:r>
            <a:endParaRPr lang="zh-CN" altLang="en-US" dirty="0"/>
          </a:p>
        </p:txBody>
      </p:sp>
      <p:sp>
        <p:nvSpPr>
          <p:cNvPr id="10" name="文本占位符 9"/>
          <p:cNvSpPr>
            <a:spLocks noGrp="1"/>
          </p:cNvSpPr>
          <p:nvPr>
            <p:ph type="body" sz="quarter" idx="10"/>
          </p:nvPr>
        </p:nvSpPr>
        <p:spPr>
          <a:xfrm>
            <a:off x="1008063" y="5545674"/>
            <a:ext cx="10464270" cy="826635"/>
          </a:xfrm>
        </p:spPr>
        <p:txBody>
          <a:bodyPr/>
          <a:lstStyle/>
          <a:p>
            <a:r>
              <a:rPr lang="zh-CN" altLang="en-US" sz="2000" dirty="0"/>
              <a:t>导致原因：尾丢弃无法对流量进行区分丢弃。</a:t>
            </a:r>
            <a:endParaRPr lang="zh-CN" altLang="en-US" sz="1800" dirty="0"/>
          </a:p>
          <a:p>
            <a:endParaRPr lang="zh-CN" altLang="en-US" dirty="0"/>
          </a:p>
        </p:txBody>
      </p:sp>
      <p:sp>
        <p:nvSpPr>
          <p:cNvPr id="3" name="矩形 2"/>
          <p:cNvSpPr/>
          <p:nvPr/>
        </p:nvSpPr>
        <p:spPr bwMode="auto">
          <a:xfrm>
            <a:off x="6204012" y="2819215"/>
            <a:ext cx="2448272" cy="62595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6" name="AutoShape 2"/>
          <p:cNvSpPr>
            <a:spLocks noChangeArrowheads="1"/>
          </p:cNvSpPr>
          <p:nvPr/>
        </p:nvSpPr>
        <p:spPr bwMode="auto">
          <a:xfrm rot="-5400000">
            <a:off x="4346931" y="1256220"/>
            <a:ext cx="393647" cy="2088805"/>
          </a:xfrm>
          <a:prstGeom prst="can">
            <a:avLst>
              <a:gd name="adj" fmla="val 36665"/>
            </a:avLst>
          </a:prstGeom>
          <a:gradFill rotWithShape="1">
            <a:gsLst>
              <a:gs pos="0">
                <a:srgbClr val="000080">
                  <a:gamma/>
                  <a:tint val="73725"/>
                  <a:invGamma/>
                  <a:alpha val="39999"/>
                </a:srgbClr>
              </a:gs>
              <a:gs pos="50000">
                <a:srgbClr val="000080">
                  <a:alpha val="98000"/>
                </a:srgbClr>
              </a:gs>
              <a:gs pos="100000">
                <a:srgbClr val="000080">
                  <a:gamma/>
                  <a:tint val="73725"/>
                  <a:invGamma/>
                  <a:alpha val="39999"/>
                </a:srgbClr>
              </a:gs>
            </a:gsLst>
            <a:lin ang="0" scaled="1"/>
          </a:gradFill>
          <a:ln w="9525">
            <a:noFill/>
            <a:round/>
            <a:headEnd/>
            <a:tailEnd/>
          </a:ln>
          <a:effectLst/>
        </p:spPr>
        <p:txBody>
          <a:bodyPr wrap="none" anchor="ctr"/>
          <a:lstStyle/>
          <a:p>
            <a:endParaRPr lang="zh-CN" altLang="en-US"/>
          </a:p>
        </p:txBody>
      </p:sp>
      <p:sp>
        <p:nvSpPr>
          <p:cNvPr id="7" name="AutoShape 2"/>
          <p:cNvSpPr>
            <a:spLocks noChangeArrowheads="1"/>
          </p:cNvSpPr>
          <p:nvPr/>
        </p:nvSpPr>
        <p:spPr bwMode="auto">
          <a:xfrm rot="-5400000">
            <a:off x="7142249" y="1256621"/>
            <a:ext cx="393647" cy="2088000"/>
          </a:xfrm>
          <a:prstGeom prst="can">
            <a:avLst>
              <a:gd name="adj" fmla="val 36665"/>
            </a:avLst>
          </a:prstGeom>
          <a:gradFill rotWithShape="1">
            <a:gsLst>
              <a:gs pos="0">
                <a:srgbClr val="000080">
                  <a:gamma/>
                  <a:tint val="73725"/>
                  <a:invGamma/>
                  <a:alpha val="39999"/>
                </a:srgbClr>
              </a:gs>
              <a:gs pos="50000">
                <a:srgbClr val="000080">
                  <a:alpha val="98000"/>
                </a:srgbClr>
              </a:gs>
              <a:gs pos="100000">
                <a:srgbClr val="000080">
                  <a:gamma/>
                  <a:tint val="73725"/>
                  <a:invGamma/>
                  <a:alpha val="39999"/>
                </a:srgbClr>
              </a:gs>
            </a:gsLst>
            <a:lin ang="0" scaled="1"/>
          </a:gradFill>
          <a:ln w="9525">
            <a:noFill/>
            <a:round/>
            <a:headEnd/>
            <a:tailEnd/>
          </a:ln>
          <a:effectLst/>
        </p:spPr>
        <p:txBody>
          <a:bodyPr wrap="none" anchor="ctr"/>
          <a:lstStyle/>
          <a:p>
            <a:endParaRPr lang="zh-CN" altLang="en-US"/>
          </a:p>
        </p:txBody>
      </p:sp>
      <p:graphicFrame>
        <p:nvGraphicFramePr>
          <p:cNvPr id="13" name="表格 12"/>
          <p:cNvGraphicFramePr>
            <a:graphicFrameLocks noGrp="1"/>
          </p:cNvGraphicFramePr>
          <p:nvPr>
            <p:extLst>
              <p:ext uri="{D42A27DB-BD31-4B8C-83A1-F6EECF244321}">
                <p14:modId xmlns:p14="http://schemas.microsoft.com/office/powerpoint/2010/main" val="668954975"/>
              </p:ext>
            </p:extLst>
          </p:nvPr>
        </p:nvGraphicFramePr>
        <p:xfrm>
          <a:off x="6286589" y="2891009"/>
          <a:ext cx="2308619" cy="518160"/>
        </p:xfrm>
        <a:graphic>
          <a:graphicData uri="http://schemas.openxmlformats.org/drawingml/2006/table">
            <a:tbl>
              <a:tblPr firstRow="1" bandRow="1">
                <a:tableStyleId>{5940675A-B579-460E-94D1-54222C63F5DA}</a:tableStyleId>
              </a:tblPr>
              <a:tblGrid>
                <a:gridCol w="616430">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60621">
                  <a:extLst>
                    <a:ext uri="{9D8B030D-6E8A-4147-A177-3AD203B41FA5}">
                      <a16:colId xmlns:a16="http://schemas.microsoft.com/office/drawing/2014/main" val="20002"/>
                    </a:ext>
                  </a:extLst>
                </a:gridCol>
                <a:gridCol w="555504">
                  <a:extLst>
                    <a:ext uri="{9D8B030D-6E8A-4147-A177-3AD203B41FA5}">
                      <a16:colId xmlns:a16="http://schemas.microsoft.com/office/drawing/2014/main" val="20003"/>
                    </a:ext>
                  </a:extLst>
                </a:gridCol>
              </a:tblGrid>
              <a:tr h="474699">
                <a:tc>
                  <a:txBody>
                    <a:bodyPr/>
                    <a:lstStyle/>
                    <a:p>
                      <a:pPr algn="ctr"/>
                      <a:r>
                        <a:rPr lang="en-US" altLang="zh-CN" sz="1400" dirty="0">
                          <a:latin typeface="+mn-ea"/>
                          <a:ea typeface="+mn-ea"/>
                        </a:rPr>
                        <a:t>UDP</a:t>
                      </a:r>
                    </a:p>
                    <a:p>
                      <a:pPr algn="ctr"/>
                      <a:r>
                        <a:rPr lang="en-US" altLang="zh-CN" sz="1400" dirty="0">
                          <a:latin typeface="+mn-ea"/>
                          <a:ea typeface="+mn-ea"/>
                        </a:rPr>
                        <a:t>4</a:t>
                      </a:r>
                      <a:endParaRPr lang="zh-CN" altLang="en-US" sz="1400" dirty="0">
                        <a:latin typeface="+mn-ea"/>
                        <a:ea typeface="+mn-ea"/>
                      </a:endParaRPr>
                    </a:p>
                  </a:txBody>
                  <a:tcPr anchor="ctr"/>
                </a:tc>
                <a:tc>
                  <a:txBody>
                    <a:bodyPr/>
                    <a:lstStyle/>
                    <a:p>
                      <a:pPr algn="ctr"/>
                      <a:r>
                        <a:rPr lang="en-US" altLang="zh-CN" sz="1400" dirty="0">
                          <a:latin typeface="+mn-ea"/>
                          <a:ea typeface="+mn-ea"/>
                        </a:rPr>
                        <a:t>UDP</a:t>
                      </a:r>
                    </a:p>
                    <a:p>
                      <a:pPr algn="ctr"/>
                      <a:r>
                        <a:rPr lang="en-US" altLang="zh-CN" sz="1400" dirty="0">
                          <a:latin typeface="+mn-ea"/>
                          <a:ea typeface="+mn-ea"/>
                        </a:rPr>
                        <a:t>3</a:t>
                      </a:r>
                      <a:endParaRPr lang="zh-CN" altLang="en-US" sz="1400" dirty="0">
                        <a:latin typeface="+mn-ea"/>
                        <a:ea typeface="+mn-ea"/>
                      </a:endParaRPr>
                    </a:p>
                  </a:txBody>
                  <a:tcPr anchor="ctr"/>
                </a:tc>
                <a:tc>
                  <a:txBody>
                    <a:bodyPr/>
                    <a:lstStyle/>
                    <a:p>
                      <a:pPr algn="ctr"/>
                      <a:r>
                        <a:rPr lang="en-US" altLang="zh-CN" sz="1400" dirty="0">
                          <a:latin typeface="+mn-ea"/>
                          <a:ea typeface="+mn-ea"/>
                        </a:rPr>
                        <a:t>TCP</a:t>
                      </a:r>
                    </a:p>
                    <a:p>
                      <a:pPr algn="ctr"/>
                      <a:r>
                        <a:rPr lang="en-US" altLang="zh-CN" sz="1400" dirty="0">
                          <a:latin typeface="+mn-ea"/>
                          <a:ea typeface="+mn-ea"/>
                        </a:rPr>
                        <a:t>2</a:t>
                      </a:r>
                      <a:endParaRPr lang="zh-CN" altLang="en-US" sz="1400" dirty="0">
                        <a:latin typeface="+mn-ea"/>
                        <a:ea typeface="+mn-ea"/>
                      </a:endParaRPr>
                    </a:p>
                  </a:txBody>
                  <a:tcPr anchor="ctr"/>
                </a:tc>
                <a:tc>
                  <a:txBody>
                    <a:bodyPr/>
                    <a:lstStyle/>
                    <a:p>
                      <a:pPr algn="ctr"/>
                      <a:r>
                        <a:rPr lang="en-US" altLang="zh-CN" sz="1400" dirty="0">
                          <a:latin typeface="+mn-ea"/>
                          <a:ea typeface="+mn-ea"/>
                        </a:rPr>
                        <a:t>UDP1</a:t>
                      </a:r>
                      <a:endParaRPr lang="zh-CN" altLang="en-US" sz="1400" dirty="0">
                        <a:latin typeface="+mn-ea"/>
                        <a:ea typeface="+mn-ea"/>
                      </a:endParaRPr>
                    </a:p>
                  </a:txBody>
                  <a:tcPr anchor="ctr"/>
                </a:tc>
                <a:extLst>
                  <a:ext uri="{0D108BD9-81ED-4DB2-BD59-A6C34878D82A}">
                    <a16:rowId xmlns:a16="http://schemas.microsoft.com/office/drawing/2014/main" val="10000"/>
                  </a:ext>
                </a:extLst>
              </a:tr>
            </a:tbl>
          </a:graphicData>
        </a:graphic>
      </p:graphicFrame>
      <p:sp>
        <p:nvSpPr>
          <p:cNvPr id="19" name="AutoShape 21"/>
          <p:cNvSpPr>
            <a:spLocks noChangeArrowheads="1"/>
          </p:cNvSpPr>
          <p:nvPr/>
        </p:nvSpPr>
        <p:spPr bwMode="auto">
          <a:xfrm>
            <a:off x="7258335" y="3712081"/>
            <a:ext cx="2294049" cy="400995"/>
          </a:xfrm>
          <a:prstGeom prst="wedgeRectCallout">
            <a:avLst>
              <a:gd name="adj1" fmla="val -38119"/>
              <a:gd name="adj2" fmla="val -120660"/>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en-US" altLang="zh-CN" sz="1600" dirty="0">
                <a:latin typeface="+mn-ea"/>
                <a:ea typeface="+mn-ea"/>
              </a:rPr>
              <a:t> </a:t>
            </a:r>
            <a:r>
              <a:rPr lang="zh-CN" altLang="en-US" sz="1600" dirty="0">
                <a:latin typeface="+mn-ea"/>
                <a:ea typeface="+mn-ea"/>
              </a:rPr>
              <a:t>此时队列已经被装满。</a:t>
            </a:r>
            <a:endParaRPr lang="en-US" altLang="zh-CN" sz="1600" dirty="0">
              <a:latin typeface="+mn-ea"/>
              <a:ea typeface="+mn-ea"/>
            </a:endParaRPr>
          </a:p>
        </p:txBody>
      </p:sp>
      <p:sp>
        <p:nvSpPr>
          <p:cNvPr id="20" name="AutoShape 21"/>
          <p:cNvSpPr>
            <a:spLocks noChangeArrowheads="1"/>
          </p:cNvSpPr>
          <p:nvPr/>
        </p:nvSpPr>
        <p:spPr bwMode="auto">
          <a:xfrm>
            <a:off x="2675621" y="3836983"/>
            <a:ext cx="3312367" cy="1584505"/>
          </a:xfrm>
          <a:prstGeom prst="wedgeRectCallout">
            <a:avLst>
              <a:gd name="adj1" fmla="val 41739"/>
              <a:gd name="adj2" fmla="val -85205"/>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2"/>
            </a:pPr>
            <a:r>
              <a:rPr lang="en-US" altLang="zh-CN" sz="1400" dirty="0">
                <a:latin typeface="+mn-ea"/>
                <a:ea typeface="+mn-ea"/>
              </a:rPr>
              <a:t> </a:t>
            </a:r>
            <a:r>
              <a:rPr lang="zh-CN" altLang="en-US" sz="1600" dirty="0">
                <a:latin typeface="+mn-ea"/>
                <a:ea typeface="+mn-ea"/>
              </a:rPr>
              <a:t>后续发往该队列的大量</a:t>
            </a:r>
            <a:r>
              <a:rPr lang="en-US" altLang="zh-CN" sz="1600" dirty="0">
                <a:latin typeface="+mn-ea"/>
                <a:ea typeface="+mn-ea"/>
              </a:rPr>
              <a:t>TCP</a:t>
            </a:r>
            <a:r>
              <a:rPr lang="zh-CN" altLang="en-US" sz="1600" dirty="0">
                <a:latin typeface="+mn-ea"/>
                <a:ea typeface="+mn-ea"/>
              </a:rPr>
              <a:t>报文将进行尾丢弃，并造成</a:t>
            </a:r>
            <a:r>
              <a:rPr lang="en-US" altLang="zh-CN" sz="1600" dirty="0">
                <a:latin typeface="+mn-ea"/>
                <a:ea typeface="+mn-ea"/>
              </a:rPr>
              <a:t>Window Size</a:t>
            </a:r>
            <a:r>
              <a:rPr lang="zh-CN" altLang="en-US" sz="1600" dirty="0">
                <a:latin typeface="+mn-ea"/>
                <a:ea typeface="+mn-ea"/>
              </a:rPr>
              <a:t>减小，</a:t>
            </a:r>
            <a:r>
              <a:rPr lang="en-US" altLang="zh-CN" sz="1600" dirty="0">
                <a:latin typeface="+mn-ea"/>
                <a:ea typeface="+mn-ea"/>
              </a:rPr>
              <a:t>TCP</a:t>
            </a:r>
            <a:r>
              <a:rPr lang="zh-CN" altLang="en-US" sz="1600" dirty="0">
                <a:latin typeface="+mn-ea"/>
                <a:ea typeface="+mn-ea"/>
              </a:rPr>
              <a:t>流量整体减小，而</a:t>
            </a:r>
            <a:r>
              <a:rPr lang="en-US" altLang="zh-CN" sz="1600" dirty="0">
                <a:latin typeface="+mn-ea"/>
                <a:ea typeface="+mn-ea"/>
              </a:rPr>
              <a:t>UDP</a:t>
            </a:r>
            <a:r>
              <a:rPr lang="zh-CN" altLang="en-US" sz="1600" dirty="0">
                <a:latin typeface="+mn-ea"/>
                <a:ea typeface="+mn-ea"/>
              </a:rPr>
              <a:t>流量并不会减少，反而可能会占满整个队列，造成</a:t>
            </a:r>
            <a:r>
              <a:rPr lang="en-US" altLang="zh-CN" sz="1600" dirty="0">
                <a:latin typeface="+mn-ea"/>
                <a:ea typeface="+mn-ea"/>
              </a:rPr>
              <a:t>TCP</a:t>
            </a:r>
            <a:r>
              <a:rPr lang="zh-CN" altLang="en-US" sz="1600" dirty="0">
                <a:latin typeface="+mn-ea"/>
                <a:ea typeface="+mn-ea"/>
              </a:rPr>
              <a:t>饿死现象。</a:t>
            </a:r>
            <a:endParaRPr lang="en-US" altLang="zh-CN" sz="1600" dirty="0">
              <a:latin typeface="+mn-ea"/>
              <a:ea typeface="+mn-ea"/>
            </a:endParaRPr>
          </a:p>
        </p:txBody>
      </p:sp>
      <p:graphicFrame>
        <p:nvGraphicFramePr>
          <p:cNvPr id="22" name="表格 21"/>
          <p:cNvGraphicFramePr>
            <a:graphicFrameLocks noGrp="1"/>
          </p:cNvGraphicFramePr>
          <p:nvPr>
            <p:extLst>
              <p:ext uri="{D42A27DB-BD31-4B8C-83A1-F6EECF244321}">
                <p14:modId xmlns:p14="http://schemas.microsoft.com/office/powerpoint/2010/main" val="880515002"/>
              </p:ext>
            </p:extLst>
          </p:nvPr>
        </p:nvGraphicFramePr>
        <p:xfrm>
          <a:off x="2866673" y="2855005"/>
          <a:ext cx="2750226" cy="731520"/>
        </p:xfrm>
        <a:graphic>
          <a:graphicData uri="http://schemas.openxmlformats.org/drawingml/2006/table">
            <a:tbl>
              <a:tblPr firstRow="1" bandRow="1">
                <a:tableStyleId>{5940675A-B579-460E-94D1-54222C63F5DA}</a:tableStyleId>
              </a:tblPr>
              <a:tblGrid>
                <a:gridCol w="579587">
                  <a:extLst>
                    <a:ext uri="{9D8B030D-6E8A-4147-A177-3AD203B41FA5}">
                      <a16:colId xmlns:a16="http://schemas.microsoft.com/office/drawing/2014/main" val="20000"/>
                    </a:ext>
                  </a:extLst>
                </a:gridCol>
                <a:gridCol w="579587">
                  <a:extLst>
                    <a:ext uri="{9D8B030D-6E8A-4147-A177-3AD203B41FA5}">
                      <a16:colId xmlns:a16="http://schemas.microsoft.com/office/drawing/2014/main" val="20001"/>
                    </a:ext>
                  </a:extLst>
                </a:gridCol>
                <a:gridCol w="541635">
                  <a:extLst>
                    <a:ext uri="{9D8B030D-6E8A-4147-A177-3AD203B41FA5}">
                      <a16:colId xmlns:a16="http://schemas.microsoft.com/office/drawing/2014/main" val="20002"/>
                    </a:ext>
                  </a:extLst>
                </a:gridCol>
                <a:gridCol w="527114">
                  <a:extLst>
                    <a:ext uri="{9D8B030D-6E8A-4147-A177-3AD203B41FA5}">
                      <a16:colId xmlns:a16="http://schemas.microsoft.com/office/drawing/2014/main" val="20003"/>
                    </a:ext>
                  </a:extLst>
                </a:gridCol>
                <a:gridCol w="522303">
                  <a:extLst>
                    <a:ext uri="{9D8B030D-6E8A-4147-A177-3AD203B41FA5}">
                      <a16:colId xmlns:a16="http://schemas.microsoft.com/office/drawing/2014/main" val="20004"/>
                    </a:ext>
                  </a:extLst>
                </a:gridCol>
              </a:tblGrid>
              <a:tr h="411605">
                <a:tc>
                  <a:txBody>
                    <a:bodyPr/>
                    <a:lstStyle/>
                    <a:p>
                      <a:pPr algn="ctr"/>
                      <a:r>
                        <a:rPr lang="en-US" altLang="zh-CN" sz="1400" dirty="0">
                          <a:latin typeface="+mn-ea"/>
                          <a:ea typeface="+mn-ea"/>
                        </a:rPr>
                        <a:t>UDP</a:t>
                      </a:r>
                    </a:p>
                    <a:p>
                      <a:pPr algn="ctr"/>
                      <a:r>
                        <a:rPr lang="en-US" altLang="zh-CN" sz="1400" dirty="0">
                          <a:latin typeface="+mn-ea"/>
                          <a:ea typeface="+mn-ea"/>
                        </a:rPr>
                        <a:t>9</a:t>
                      </a:r>
                      <a:endParaRPr lang="zh-CN" altLang="en-US" sz="1400" dirty="0">
                        <a:latin typeface="+mn-ea"/>
                        <a:ea typeface="+mn-ea"/>
                      </a:endParaRPr>
                    </a:p>
                  </a:txBody>
                  <a:tcPr anchor="ctr"/>
                </a:tc>
                <a:tc>
                  <a:txBody>
                    <a:bodyPr/>
                    <a:lstStyle/>
                    <a:p>
                      <a:pPr algn="ctr"/>
                      <a:r>
                        <a:rPr lang="en-US" altLang="zh-CN" sz="1400" dirty="0">
                          <a:latin typeface="+mn-ea"/>
                          <a:ea typeface="+mn-ea"/>
                        </a:rPr>
                        <a:t>TCP</a:t>
                      </a:r>
                    </a:p>
                    <a:p>
                      <a:pPr algn="ctr"/>
                      <a:r>
                        <a:rPr lang="en-US" altLang="zh-CN" sz="1400" dirty="0">
                          <a:latin typeface="+mn-ea"/>
                          <a:ea typeface="+mn-ea"/>
                        </a:rPr>
                        <a:t>8</a:t>
                      </a:r>
                      <a:endParaRPr lang="zh-CN" altLang="en-US" sz="1400" dirty="0">
                        <a:latin typeface="+mn-ea"/>
                        <a:ea typeface="+mn-ea"/>
                      </a:endParaRPr>
                    </a:p>
                  </a:txBody>
                  <a:tcPr anchor="ctr"/>
                </a:tc>
                <a:tc>
                  <a:txBody>
                    <a:bodyPr/>
                    <a:lstStyle/>
                    <a:p>
                      <a:pPr algn="ctr"/>
                      <a:r>
                        <a:rPr lang="en-US" altLang="zh-CN" sz="1400" dirty="0">
                          <a:latin typeface="+mn-ea"/>
                          <a:ea typeface="+mn-ea"/>
                        </a:rPr>
                        <a:t>TCP</a:t>
                      </a:r>
                    </a:p>
                    <a:p>
                      <a:pPr algn="ctr"/>
                      <a:r>
                        <a:rPr lang="en-US" altLang="zh-CN" sz="1400" dirty="0">
                          <a:latin typeface="+mn-ea"/>
                          <a:ea typeface="+mn-ea"/>
                        </a:rPr>
                        <a:t>7</a:t>
                      </a:r>
                      <a:endParaRPr lang="zh-CN" altLang="en-US" sz="1400" dirty="0">
                        <a:latin typeface="+mn-ea"/>
                        <a:ea typeface="+mn-ea"/>
                      </a:endParaRPr>
                    </a:p>
                  </a:txBody>
                  <a:tcPr anchor="ctr"/>
                </a:tc>
                <a:tc>
                  <a:txBody>
                    <a:bodyPr/>
                    <a:lstStyle/>
                    <a:p>
                      <a:pPr algn="ctr"/>
                      <a:r>
                        <a:rPr lang="en-US" altLang="zh-CN" sz="1400" dirty="0">
                          <a:latin typeface="+mn-ea"/>
                          <a:ea typeface="+mn-ea"/>
                        </a:rPr>
                        <a:t>UDP</a:t>
                      </a:r>
                    </a:p>
                    <a:p>
                      <a:pPr algn="ctr"/>
                      <a:r>
                        <a:rPr lang="en-US" altLang="zh-CN" sz="1400" dirty="0">
                          <a:latin typeface="+mn-ea"/>
                          <a:ea typeface="+mn-ea"/>
                        </a:rPr>
                        <a:t>6</a:t>
                      </a:r>
                      <a:endParaRPr lang="zh-CN" altLang="en-US" sz="1400" dirty="0">
                        <a:latin typeface="+mn-ea"/>
                        <a:ea typeface="+mn-ea"/>
                      </a:endParaRPr>
                    </a:p>
                  </a:txBody>
                  <a:tcPr anchor="ctr"/>
                </a:tc>
                <a:tc>
                  <a:txBody>
                    <a:bodyPr/>
                    <a:lstStyle/>
                    <a:p>
                      <a:pPr algn="ctr"/>
                      <a:r>
                        <a:rPr lang="en-US" altLang="zh-CN" sz="1400" dirty="0">
                          <a:latin typeface="+mn-ea"/>
                          <a:ea typeface="+mn-ea"/>
                        </a:rPr>
                        <a:t>TCP5</a:t>
                      </a:r>
                      <a:endParaRPr lang="zh-CN" altLang="en-US" sz="1400" dirty="0">
                        <a:latin typeface="+mn-ea"/>
                        <a:ea typeface="+mn-ea"/>
                      </a:endParaRPr>
                    </a:p>
                  </a:txBody>
                  <a:tcPr anchor="ctr"/>
                </a:tc>
                <a:extLst>
                  <a:ext uri="{0D108BD9-81ED-4DB2-BD59-A6C34878D82A}">
                    <a16:rowId xmlns:a16="http://schemas.microsoft.com/office/drawing/2014/main" val="10000"/>
                  </a:ext>
                </a:extLst>
              </a:tr>
            </a:tbl>
          </a:graphicData>
        </a:graphic>
      </p:graphicFrame>
      <p:cxnSp>
        <p:nvCxnSpPr>
          <p:cNvPr id="18" name="直接连接符 17"/>
          <p:cNvCxnSpPr/>
          <p:nvPr/>
        </p:nvCxnSpPr>
        <p:spPr bwMode="auto">
          <a:xfrm>
            <a:off x="2872766" y="2878628"/>
            <a:ext cx="2715390" cy="44236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3" name="直接连接符 22"/>
          <p:cNvCxnSpPr/>
          <p:nvPr/>
        </p:nvCxnSpPr>
        <p:spPr bwMode="auto">
          <a:xfrm flipV="1">
            <a:off x="2872766" y="2894834"/>
            <a:ext cx="2715390" cy="455615"/>
          </a:xfrm>
          <a:prstGeom prst="line">
            <a:avLst/>
          </a:prstGeom>
          <a:solidFill>
            <a:schemeClr val="accent1"/>
          </a:solidFill>
          <a:ln w="9525" cap="flat" cmpd="sng" algn="ctr">
            <a:solidFill>
              <a:srgbClr val="FF0000"/>
            </a:solidFill>
            <a:prstDash val="solid"/>
            <a:round/>
            <a:headEnd type="none" w="med" len="med"/>
            <a:tailEnd type="none" w="med" len="med"/>
          </a:ln>
          <a:effectLst/>
        </p:spPr>
      </p:cxnSp>
      <p:pic>
        <p:nvPicPr>
          <p:cNvPr id="17" name="图片 16" descr="核心路由器.png"/>
          <p:cNvPicPr>
            <a:picLocks noChangeAspect="1"/>
          </p:cNvPicPr>
          <p:nvPr/>
        </p:nvPicPr>
        <p:blipFill>
          <a:blip r:embed="rId3" cstate="print"/>
          <a:stretch>
            <a:fillRect/>
          </a:stretch>
        </p:blipFill>
        <p:spPr>
          <a:xfrm>
            <a:off x="5504520" y="1691068"/>
            <a:ext cx="1182734" cy="967690"/>
          </a:xfrm>
          <a:prstGeom prst="rect">
            <a:avLst/>
          </a:prstGeom>
        </p:spPr>
      </p:pic>
    </p:spTree>
    <p:extLst>
      <p:ext uri="{BB962C8B-B14F-4D97-AF65-F5344CB8AC3E}">
        <p14:creationId xmlns:p14="http://schemas.microsoft.com/office/powerpoint/2010/main" val="72143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尾丢弃的缺点三：无差别地丢弃</a:t>
            </a:r>
            <a:endParaRPr lang="zh-CN" altLang="en-US" dirty="0"/>
          </a:p>
        </p:txBody>
      </p:sp>
      <p:sp>
        <p:nvSpPr>
          <p:cNvPr id="12" name="文本占位符 11"/>
          <p:cNvSpPr>
            <a:spLocks noGrp="1"/>
          </p:cNvSpPr>
          <p:nvPr>
            <p:ph type="body" sz="quarter" idx="10"/>
          </p:nvPr>
        </p:nvSpPr>
        <p:spPr>
          <a:xfrm>
            <a:off x="1008063" y="5532500"/>
            <a:ext cx="10464270" cy="849249"/>
          </a:xfrm>
        </p:spPr>
        <p:txBody>
          <a:bodyPr/>
          <a:lstStyle/>
          <a:p>
            <a:r>
              <a:rPr lang="zh-CN" altLang="en-US" sz="2000" dirty="0"/>
              <a:t>导致原因：尾丢弃无法对流量进行区分丢弃。</a:t>
            </a:r>
            <a:endParaRPr lang="zh-CN" altLang="en-US" sz="1800" dirty="0"/>
          </a:p>
          <a:p>
            <a:endParaRPr lang="zh-CN" altLang="en-US" dirty="0"/>
          </a:p>
        </p:txBody>
      </p:sp>
      <p:sp>
        <p:nvSpPr>
          <p:cNvPr id="3" name="AutoShape 2"/>
          <p:cNvSpPr>
            <a:spLocks noChangeArrowheads="1"/>
          </p:cNvSpPr>
          <p:nvPr/>
        </p:nvSpPr>
        <p:spPr bwMode="auto">
          <a:xfrm rot="-5400000">
            <a:off x="3919244" y="1240046"/>
            <a:ext cx="393647" cy="2304829"/>
          </a:xfrm>
          <a:prstGeom prst="can">
            <a:avLst>
              <a:gd name="adj" fmla="val 36665"/>
            </a:avLst>
          </a:prstGeom>
          <a:gradFill rotWithShape="1">
            <a:gsLst>
              <a:gs pos="0">
                <a:srgbClr val="000080">
                  <a:gamma/>
                  <a:tint val="73725"/>
                  <a:invGamma/>
                  <a:alpha val="39999"/>
                </a:srgbClr>
              </a:gs>
              <a:gs pos="50000">
                <a:srgbClr val="000080">
                  <a:alpha val="98000"/>
                </a:srgbClr>
              </a:gs>
              <a:gs pos="100000">
                <a:srgbClr val="000080">
                  <a:gamma/>
                  <a:tint val="73725"/>
                  <a:invGamma/>
                  <a:alpha val="39999"/>
                </a:srgbClr>
              </a:gs>
            </a:gsLst>
            <a:lin ang="0" scaled="1"/>
          </a:gradFill>
          <a:ln w="9525">
            <a:noFill/>
            <a:round/>
            <a:headEnd/>
            <a:tailEnd/>
          </a:ln>
          <a:effectLst/>
        </p:spPr>
        <p:txBody>
          <a:bodyPr wrap="none" anchor="ctr"/>
          <a:lstStyle/>
          <a:p>
            <a:endParaRPr lang="zh-CN" altLang="en-US"/>
          </a:p>
        </p:txBody>
      </p:sp>
      <p:sp>
        <p:nvSpPr>
          <p:cNvPr id="5" name="AutoShape 2"/>
          <p:cNvSpPr>
            <a:spLocks noChangeArrowheads="1"/>
          </p:cNvSpPr>
          <p:nvPr/>
        </p:nvSpPr>
        <p:spPr bwMode="auto">
          <a:xfrm rot="-5400000">
            <a:off x="7027007" y="1144025"/>
            <a:ext cx="393647" cy="2496868"/>
          </a:xfrm>
          <a:prstGeom prst="can">
            <a:avLst>
              <a:gd name="adj" fmla="val 36665"/>
            </a:avLst>
          </a:prstGeom>
          <a:gradFill rotWithShape="1">
            <a:gsLst>
              <a:gs pos="0">
                <a:srgbClr val="000080">
                  <a:gamma/>
                  <a:tint val="73725"/>
                  <a:invGamma/>
                  <a:alpha val="39999"/>
                </a:srgbClr>
              </a:gs>
              <a:gs pos="50000">
                <a:srgbClr val="000080">
                  <a:alpha val="98000"/>
                </a:srgbClr>
              </a:gs>
              <a:gs pos="100000">
                <a:srgbClr val="000080">
                  <a:gamma/>
                  <a:tint val="73725"/>
                  <a:invGamma/>
                  <a:alpha val="39999"/>
                </a:srgbClr>
              </a:gs>
            </a:gsLst>
            <a:lin ang="0" scaled="1"/>
          </a:gradFill>
          <a:ln w="9525">
            <a:noFill/>
            <a:round/>
            <a:headEnd/>
            <a:tailEnd/>
          </a:ln>
          <a:effectLst/>
        </p:spPr>
        <p:txBody>
          <a:bodyPr wrap="none" anchor="ct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749872956"/>
              </p:ext>
            </p:extLst>
          </p:nvPr>
        </p:nvGraphicFramePr>
        <p:xfrm>
          <a:off x="5925814" y="3054136"/>
          <a:ext cx="4063403" cy="487680"/>
        </p:xfrm>
        <a:graphic>
          <a:graphicData uri="http://schemas.openxmlformats.org/drawingml/2006/table">
            <a:tbl>
              <a:tblPr firstRow="1" bandRow="1">
                <a:tableStyleId>{5940675A-B579-460E-94D1-54222C63F5DA}</a:tableStyleId>
              </a:tblPr>
              <a:tblGrid>
                <a:gridCol w="1054658">
                  <a:extLst>
                    <a:ext uri="{9D8B030D-6E8A-4147-A177-3AD203B41FA5}">
                      <a16:colId xmlns:a16="http://schemas.microsoft.com/office/drawing/2014/main" val="20000"/>
                    </a:ext>
                  </a:extLst>
                </a:gridCol>
                <a:gridCol w="1051090">
                  <a:extLst>
                    <a:ext uri="{9D8B030D-6E8A-4147-A177-3AD203B41FA5}">
                      <a16:colId xmlns:a16="http://schemas.microsoft.com/office/drawing/2014/main" val="20001"/>
                    </a:ext>
                  </a:extLst>
                </a:gridCol>
                <a:gridCol w="1051090">
                  <a:extLst>
                    <a:ext uri="{9D8B030D-6E8A-4147-A177-3AD203B41FA5}">
                      <a16:colId xmlns:a16="http://schemas.microsoft.com/office/drawing/2014/main" val="20002"/>
                    </a:ext>
                  </a:extLst>
                </a:gridCol>
                <a:gridCol w="906565">
                  <a:extLst>
                    <a:ext uri="{9D8B030D-6E8A-4147-A177-3AD203B41FA5}">
                      <a16:colId xmlns:a16="http://schemas.microsoft.com/office/drawing/2014/main" val="20003"/>
                    </a:ext>
                  </a:extLst>
                </a:gridCol>
              </a:tblGrid>
              <a:tr h="474699">
                <a:tc>
                  <a:txBody>
                    <a:bodyPr/>
                    <a:lstStyle/>
                    <a:p>
                      <a:pPr algn="ctr"/>
                      <a:r>
                        <a:rPr lang="zh-CN" altLang="en-US" sz="1300" dirty="0">
                          <a:latin typeface="+mn-ea"/>
                          <a:ea typeface="+mn-ea"/>
                        </a:rPr>
                        <a:t>非关键数据</a:t>
                      </a:r>
                      <a:endParaRPr lang="en-US" altLang="zh-CN" sz="1300" dirty="0">
                        <a:latin typeface="+mn-ea"/>
                        <a:ea typeface="+mn-ea"/>
                      </a:endParaRPr>
                    </a:p>
                    <a:p>
                      <a:pPr algn="ctr"/>
                      <a:r>
                        <a:rPr lang="en-US" altLang="zh-CN" sz="1300" dirty="0">
                          <a:latin typeface="+mn-ea"/>
                          <a:ea typeface="+mn-ea"/>
                        </a:rPr>
                        <a:t>4</a:t>
                      </a:r>
                      <a:endParaRPr lang="zh-CN" altLang="en-US" sz="1300" dirty="0">
                        <a:latin typeface="+mn-ea"/>
                        <a:ea typeface="+mn-ea"/>
                      </a:endParaRPr>
                    </a:p>
                  </a:txBody>
                  <a:tcPr anchor="ctr"/>
                </a:tc>
                <a:tc>
                  <a:txBody>
                    <a:bodyPr/>
                    <a:lstStyle/>
                    <a:p>
                      <a:pPr algn="ctr"/>
                      <a:r>
                        <a:rPr lang="zh-CN" altLang="en-US" sz="1300" dirty="0">
                          <a:latin typeface="+mn-ea"/>
                          <a:ea typeface="+mn-ea"/>
                        </a:rPr>
                        <a:t>非关键数据</a:t>
                      </a:r>
                      <a:endParaRPr lang="en-US" altLang="zh-CN" sz="1300" dirty="0">
                        <a:latin typeface="+mn-ea"/>
                        <a:ea typeface="+mn-ea"/>
                      </a:endParaRPr>
                    </a:p>
                    <a:p>
                      <a:pPr algn="ctr"/>
                      <a:r>
                        <a:rPr lang="en-US" altLang="zh-CN" sz="1300" dirty="0">
                          <a:latin typeface="+mn-ea"/>
                          <a:ea typeface="+mn-ea"/>
                        </a:rPr>
                        <a:t>3</a:t>
                      </a:r>
                      <a:endParaRPr lang="zh-CN" altLang="en-US" sz="1300" dirty="0">
                        <a:latin typeface="+mn-ea"/>
                        <a:ea typeface="+mn-ea"/>
                      </a:endParaRPr>
                    </a:p>
                  </a:txBody>
                  <a:tcPr anchor="ctr"/>
                </a:tc>
                <a:tc>
                  <a:txBody>
                    <a:bodyPr/>
                    <a:lstStyle/>
                    <a:p>
                      <a:pPr algn="ctr"/>
                      <a:r>
                        <a:rPr lang="zh-CN" altLang="en-US" sz="1300" dirty="0">
                          <a:latin typeface="+mn-ea"/>
                          <a:ea typeface="+mn-ea"/>
                        </a:rPr>
                        <a:t>非关键数据</a:t>
                      </a:r>
                      <a:endParaRPr lang="en-US" altLang="zh-CN" sz="1300" dirty="0">
                        <a:latin typeface="+mn-ea"/>
                        <a:ea typeface="+mn-ea"/>
                      </a:endParaRPr>
                    </a:p>
                    <a:p>
                      <a:pPr algn="ctr"/>
                      <a:r>
                        <a:rPr lang="en-US" altLang="zh-CN" sz="1300" dirty="0">
                          <a:latin typeface="+mn-ea"/>
                          <a:ea typeface="+mn-ea"/>
                        </a:rPr>
                        <a:t>2</a:t>
                      </a:r>
                      <a:endParaRPr lang="zh-CN" altLang="en-US" sz="1300" dirty="0">
                        <a:latin typeface="+mn-ea"/>
                        <a:ea typeface="+mn-ea"/>
                      </a:endParaRPr>
                    </a:p>
                  </a:txBody>
                  <a:tcPr anchor="ctr"/>
                </a:tc>
                <a:tc>
                  <a:txBody>
                    <a:bodyPr/>
                    <a:lstStyle/>
                    <a:p>
                      <a:pPr algn="ctr"/>
                      <a:r>
                        <a:rPr lang="zh-CN" altLang="en-US" sz="1300" dirty="0">
                          <a:latin typeface="+mn-ea"/>
                          <a:ea typeface="+mn-ea"/>
                        </a:rPr>
                        <a:t>关键数据</a:t>
                      </a:r>
                      <a:endParaRPr lang="en-US" altLang="zh-CN" sz="1300" dirty="0">
                        <a:latin typeface="+mn-ea"/>
                        <a:ea typeface="+mn-ea"/>
                      </a:endParaRPr>
                    </a:p>
                    <a:p>
                      <a:pPr algn="ctr"/>
                      <a:r>
                        <a:rPr lang="en-US" altLang="zh-CN" sz="1300" dirty="0">
                          <a:latin typeface="+mn-ea"/>
                          <a:ea typeface="+mn-ea"/>
                        </a:rPr>
                        <a:t>1</a:t>
                      </a:r>
                      <a:endParaRPr lang="zh-CN" altLang="en-US" sz="1300" dirty="0">
                        <a:latin typeface="+mn-ea"/>
                        <a:ea typeface="+mn-ea"/>
                      </a:endParaRPr>
                    </a:p>
                  </a:txBody>
                  <a:tcPr anchor="ctr"/>
                </a:tc>
                <a:extLst>
                  <a:ext uri="{0D108BD9-81ED-4DB2-BD59-A6C34878D82A}">
                    <a16:rowId xmlns:a16="http://schemas.microsoft.com/office/drawing/2014/main" val="10000"/>
                  </a:ext>
                </a:extLst>
              </a:tr>
            </a:tbl>
          </a:graphicData>
        </a:graphic>
      </p:graphicFrame>
      <p:sp>
        <p:nvSpPr>
          <p:cNvPr id="9" name="矩形 8"/>
          <p:cNvSpPr/>
          <p:nvPr/>
        </p:nvSpPr>
        <p:spPr bwMode="auto">
          <a:xfrm>
            <a:off x="5872053" y="2998214"/>
            <a:ext cx="4189172" cy="61080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912355804"/>
              </p:ext>
            </p:extLst>
          </p:nvPr>
        </p:nvGraphicFramePr>
        <p:xfrm>
          <a:off x="2495601" y="3056393"/>
          <a:ext cx="2802175" cy="487680"/>
        </p:xfrm>
        <a:graphic>
          <a:graphicData uri="http://schemas.openxmlformats.org/drawingml/2006/table">
            <a:tbl>
              <a:tblPr firstRow="1" bandRow="1">
                <a:tableStyleId>{5940675A-B579-460E-94D1-54222C63F5DA}</a:tableStyleId>
              </a:tblPr>
              <a:tblGrid>
                <a:gridCol w="978926">
                  <a:extLst>
                    <a:ext uri="{9D8B030D-6E8A-4147-A177-3AD203B41FA5}">
                      <a16:colId xmlns:a16="http://schemas.microsoft.com/office/drawing/2014/main" val="20000"/>
                    </a:ext>
                  </a:extLst>
                </a:gridCol>
                <a:gridCol w="978926">
                  <a:extLst>
                    <a:ext uri="{9D8B030D-6E8A-4147-A177-3AD203B41FA5}">
                      <a16:colId xmlns:a16="http://schemas.microsoft.com/office/drawing/2014/main" val="20001"/>
                    </a:ext>
                  </a:extLst>
                </a:gridCol>
                <a:gridCol w="844323">
                  <a:extLst>
                    <a:ext uri="{9D8B030D-6E8A-4147-A177-3AD203B41FA5}">
                      <a16:colId xmlns:a16="http://schemas.microsoft.com/office/drawing/2014/main" val="20002"/>
                    </a:ext>
                  </a:extLst>
                </a:gridCol>
              </a:tblGrid>
              <a:tr h="474699">
                <a:tc>
                  <a:txBody>
                    <a:bodyPr/>
                    <a:lstStyle/>
                    <a:p>
                      <a:pPr algn="ctr"/>
                      <a:r>
                        <a:rPr lang="zh-CN" altLang="en-US" sz="1300" dirty="0">
                          <a:latin typeface="+mn-ea"/>
                          <a:ea typeface="+mn-ea"/>
                        </a:rPr>
                        <a:t>关键数据</a:t>
                      </a:r>
                      <a:endParaRPr lang="en-US" altLang="zh-CN" sz="1300" dirty="0">
                        <a:latin typeface="+mn-ea"/>
                        <a:ea typeface="+mn-ea"/>
                      </a:endParaRPr>
                    </a:p>
                    <a:p>
                      <a:pPr algn="ctr"/>
                      <a:r>
                        <a:rPr lang="en-US" altLang="zh-CN" sz="1300" dirty="0">
                          <a:latin typeface="+mn-ea"/>
                          <a:ea typeface="+mn-ea"/>
                        </a:rPr>
                        <a:t>7</a:t>
                      </a:r>
                      <a:endParaRPr lang="zh-CN" altLang="en-US" sz="1300" dirty="0">
                        <a:latin typeface="+mn-ea"/>
                        <a:ea typeface="+mn-ea"/>
                      </a:endParaRPr>
                    </a:p>
                  </a:txBody>
                  <a:tcPr anchor="ctr"/>
                </a:tc>
                <a:tc>
                  <a:txBody>
                    <a:bodyPr/>
                    <a:lstStyle/>
                    <a:p>
                      <a:pPr algn="ctr"/>
                      <a:r>
                        <a:rPr lang="zh-CN" altLang="en-US" sz="1300" dirty="0">
                          <a:latin typeface="+mn-ea"/>
                          <a:ea typeface="+mn-ea"/>
                        </a:rPr>
                        <a:t>关键数据</a:t>
                      </a:r>
                      <a:endParaRPr lang="en-US" altLang="zh-CN" sz="1300" dirty="0">
                        <a:latin typeface="+mn-ea"/>
                        <a:ea typeface="+mn-ea"/>
                      </a:endParaRPr>
                    </a:p>
                    <a:p>
                      <a:pPr algn="ctr"/>
                      <a:r>
                        <a:rPr lang="en-US" altLang="zh-CN" sz="1300" dirty="0">
                          <a:latin typeface="+mn-ea"/>
                          <a:ea typeface="+mn-ea"/>
                        </a:rPr>
                        <a:t>6</a:t>
                      </a:r>
                      <a:endParaRPr lang="zh-CN" altLang="en-US" sz="1300" dirty="0">
                        <a:latin typeface="+mn-ea"/>
                        <a:ea typeface="+mn-ea"/>
                      </a:endParaRPr>
                    </a:p>
                  </a:txBody>
                  <a:tcPr anchor="ctr"/>
                </a:tc>
                <a:tc>
                  <a:txBody>
                    <a:bodyPr/>
                    <a:lstStyle/>
                    <a:p>
                      <a:pPr algn="ctr"/>
                      <a:r>
                        <a:rPr lang="zh-CN" altLang="en-US" sz="1300" dirty="0">
                          <a:latin typeface="+mn-ea"/>
                          <a:ea typeface="+mn-ea"/>
                        </a:rPr>
                        <a:t>关键数据</a:t>
                      </a:r>
                      <a:endParaRPr lang="en-US" altLang="zh-CN" sz="1300" dirty="0">
                        <a:latin typeface="+mn-ea"/>
                        <a:ea typeface="+mn-ea"/>
                      </a:endParaRPr>
                    </a:p>
                    <a:p>
                      <a:pPr algn="ctr"/>
                      <a:r>
                        <a:rPr lang="en-US" altLang="zh-CN" sz="1300" dirty="0">
                          <a:latin typeface="+mn-ea"/>
                          <a:ea typeface="+mn-ea"/>
                        </a:rPr>
                        <a:t>5</a:t>
                      </a:r>
                      <a:endParaRPr lang="zh-CN" altLang="en-US" sz="1300" dirty="0">
                        <a:latin typeface="+mn-ea"/>
                        <a:ea typeface="+mn-ea"/>
                      </a:endParaRPr>
                    </a:p>
                  </a:txBody>
                  <a:tcPr anchor="ctr"/>
                </a:tc>
                <a:extLst>
                  <a:ext uri="{0D108BD9-81ED-4DB2-BD59-A6C34878D82A}">
                    <a16:rowId xmlns:a16="http://schemas.microsoft.com/office/drawing/2014/main" val="10000"/>
                  </a:ext>
                </a:extLst>
              </a:tr>
            </a:tbl>
          </a:graphicData>
        </a:graphic>
      </p:graphicFrame>
      <p:sp>
        <p:nvSpPr>
          <p:cNvPr id="16" name="AutoShape 21"/>
          <p:cNvSpPr>
            <a:spLocks noChangeArrowheads="1"/>
          </p:cNvSpPr>
          <p:nvPr/>
        </p:nvSpPr>
        <p:spPr bwMode="auto">
          <a:xfrm>
            <a:off x="7236877" y="3884385"/>
            <a:ext cx="2249475" cy="444715"/>
          </a:xfrm>
          <a:prstGeom prst="wedgeRectCallout">
            <a:avLst>
              <a:gd name="adj1" fmla="val -38119"/>
              <a:gd name="adj2" fmla="val -120660"/>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en-US" altLang="zh-CN" sz="1600" dirty="0">
                <a:latin typeface="+mn-ea"/>
                <a:ea typeface="+mn-ea"/>
              </a:rPr>
              <a:t> </a:t>
            </a:r>
            <a:r>
              <a:rPr lang="zh-CN" altLang="en-US" sz="1600" dirty="0">
                <a:latin typeface="+mn-ea"/>
                <a:ea typeface="+mn-ea"/>
              </a:rPr>
              <a:t>此时队列已经被装满。</a:t>
            </a:r>
            <a:endParaRPr lang="en-US" altLang="zh-CN" sz="1600" dirty="0">
              <a:latin typeface="+mn-ea"/>
              <a:ea typeface="+mn-ea"/>
            </a:endParaRPr>
          </a:p>
        </p:txBody>
      </p:sp>
      <p:sp>
        <p:nvSpPr>
          <p:cNvPr id="17" name="AutoShape 21"/>
          <p:cNvSpPr>
            <a:spLocks noChangeArrowheads="1"/>
          </p:cNvSpPr>
          <p:nvPr/>
        </p:nvSpPr>
        <p:spPr bwMode="auto">
          <a:xfrm>
            <a:off x="2554588" y="4099402"/>
            <a:ext cx="2545566" cy="1057790"/>
          </a:xfrm>
          <a:prstGeom prst="wedgeRectCallout">
            <a:avLst>
              <a:gd name="adj1" fmla="val 45456"/>
              <a:gd name="adj2" fmla="val -101827"/>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2"/>
            </a:pPr>
            <a:r>
              <a:rPr lang="en-US" altLang="zh-CN" sz="1600" dirty="0">
                <a:latin typeface="+mn-ea"/>
                <a:ea typeface="+mn-ea"/>
              </a:rPr>
              <a:t> </a:t>
            </a:r>
            <a:r>
              <a:rPr lang="zh-CN" altLang="en-US" sz="1600" dirty="0">
                <a:latin typeface="+mn-ea"/>
                <a:ea typeface="+mn-ea"/>
              </a:rPr>
              <a:t>尾丢弃很可能导致大量非关键数据被转发，而大量关键数据被丢弃。</a:t>
            </a:r>
            <a:endParaRPr lang="en-US" altLang="zh-CN" sz="1600" dirty="0">
              <a:latin typeface="+mn-ea"/>
              <a:ea typeface="+mn-ea"/>
            </a:endParaRPr>
          </a:p>
        </p:txBody>
      </p:sp>
      <p:cxnSp>
        <p:nvCxnSpPr>
          <p:cNvPr id="19" name="直接连接符 18"/>
          <p:cNvCxnSpPr/>
          <p:nvPr/>
        </p:nvCxnSpPr>
        <p:spPr bwMode="auto">
          <a:xfrm>
            <a:off x="2531605" y="3104964"/>
            <a:ext cx="2736877" cy="396786"/>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0" name="直接连接符 19"/>
          <p:cNvCxnSpPr/>
          <p:nvPr/>
        </p:nvCxnSpPr>
        <p:spPr bwMode="auto">
          <a:xfrm flipV="1">
            <a:off x="2531605" y="3104964"/>
            <a:ext cx="2736877" cy="396786"/>
          </a:xfrm>
          <a:prstGeom prst="line">
            <a:avLst/>
          </a:prstGeom>
          <a:solidFill>
            <a:schemeClr val="accent1"/>
          </a:solidFill>
          <a:ln w="9525" cap="flat" cmpd="sng" algn="ctr">
            <a:solidFill>
              <a:srgbClr val="FF0000"/>
            </a:solidFill>
            <a:prstDash val="solid"/>
            <a:round/>
            <a:headEnd type="none" w="med" len="med"/>
            <a:tailEnd type="none" w="med" len="med"/>
          </a:ln>
          <a:effectLst/>
        </p:spPr>
      </p:cxnSp>
      <p:pic>
        <p:nvPicPr>
          <p:cNvPr id="18" name="图片 17" descr="核心路由器.png"/>
          <p:cNvPicPr>
            <a:picLocks noChangeAspect="1"/>
          </p:cNvPicPr>
          <p:nvPr/>
        </p:nvPicPr>
        <p:blipFill>
          <a:blip r:embed="rId3" cstate="print"/>
          <a:stretch>
            <a:fillRect/>
          </a:stretch>
        </p:blipFill>
        <p:spPr>
          <a:xfrm>
            <a:off x="5030572" y="1890673"/>
            <a:ext cx="1182734" cy="967690"/>
          </a:xfrm>
          <a:prstGeom prst="rect">
            <a:avLst/>
          </a:prstGeom>
        </p:spPr>
      </p:pic>
    </p:spTree>
    <p:extLst>
      <p:ext uri="{BB962C8B-B14F-4D97-AF65-F5344CB8AC3E}">
        <p14:creationId xmlns:p14="http://schemas.microsoft.com/office/powerpoint/2010/main" val="425313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解决办法：</a:t>
            </a:r>
            <a:r>
              <a:rPr lang="en-US" altLang="zh-CN" dirty="0"/>
              <a:t>WRED</a:t>
            </a:r>
            <a:endParaRPr lang="zh-CN" altLang="en-US" dirty="0"/>
          </a:p>
        </p:txBody>
      </p:sp>
      <p:sp>
        <p:nvSpPr>
          <p:cNvPr id="3" name="文本占位符 3"/>
          <p:cNvSpPr txBox="1">
            <a:spLocks/>
          </p:cNvSpPr>
          <p:nvPr/>
        </p:nvSpPr>
        <p:spPr>
          <a:xfrm>
            <a:off x="1008063" y="1260503"/>
            <a:ext cx="10464800" cy="872353"/>
          </a:xfrm>
          <a:prstGeom prst="rect">
            <a:avLst/>
          </a:prstGeom>
        </p:spPr>
        <p:txBody>
          <a:bodyPr/>
          <a:lstStyle>
            <a:lvl1pPr marL="301625" indent="-301625" algn="l" defTabSz="801688" rtl="0" eaLnBrk="0"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1800" kern="0" dirty="0">
                <a:latin typeface="+mn-ea"/>
              </a:rPr>
              <a:t>WRED</a:t>
            </a:r>
            <a:r>
              <a:rPr lang="zh-CN" altLang="en-US" sz="1800" kern="0" dirty="0">
                <a:latin typeface="+mn-ea"/>
              </a:rPr>
              <a:t>技术可以通过对不同优先级数据包或队列设置相应的丢弃策略，以实现对不同流量进行区分丢弃。</a:t>
            </a:r>
            <a:endParaRPr lang="zh-CN" altLang="en-US" sz="1600" kern="0" dirty="0">
              <a:latin typeface="+mn-ea"/>
            </a:endParaRPr>
          </a:p>
        </p:txBody>
      </p:sp>
      <p:sp>
        <p:nvSpPr>
          <p:cNvPr id="5" name="AutoShape 21"/>
          <p:cNvSpPr>
            <a:spLocks noChangeArrowheads="1"/>
          </p:cNvSpPr>
          <p:nvPr/>
        </p:nvSpPr>
        <p:spPr bwMode="auto">
          <a:xfrm>
            <a:off x="6744073" y="4970452"/>
            <a:ext cx="2592287" cy="667824"/>
          </a:xfrm>
          <a:prstGeom prst="wedgeRectCallout">
            <a:avLst>
              <a:gd name="adj1" fmla="val -62025"/>
              <a:gd name="adj2" fmla="val -202907"/>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2"/>
            </a:pPr>
            <a:r>
              <a:rPr lang="en-US" altLang="zh-CN" sz="1200" dirty="0">
                <a:latin typeface="+mn-ea"/>
                <a:ea typeface="+mn-ea"/>
              </a:rPr>
              <a:t> </a:t>
            </a:r>
            <a:r>
              <a:rPr lang="en-US" altLang="zh-CN" sz="1400" dirty="0">
                <a:latin typeface="+mn-ea"/>
                <a:ea typeface="+mn-ea"/>
              </a:rPr>
              <a:t>IPP=2</a:t>
            </a:r>
            <a:r>
              <a:rPr lang="zh-CN" altLang="en-US" sz="1400" dirty="0">
                <a:latin typeface="+mn-ea"/>
                <a:ea typeface="+mn-ea"/>
              </a:rPr>
              <a:t>的流量低门限为</a:t>
            </a:r>
            <a:r>
              <a:rPr lang="en-US" altLang="zh-CN" sz="1400" dirty="0">
                <a:latin typeface="+mn-ea"/>
                <a:ea typeface="+mn-ea"/>
              </a:rPr>
              <a:t>35</a:t>
            </a:r>
            <a:r>
              <a:rPr lang="zh-CN" altLang="en-US" sz="1400" dirty="0">
                <a:latin typeface="+mn-ea"/>
                <a:ea typeface="+mn-ea"/>
              </a:rPr>
              <a:t>，高门限为</a:t>
            </a:r>
            <a:r>
              <a:rPr lang="en-US" altLang="zh-CN" sz="1400" dirty="0">
                <a:latin typeface="+mn-ea"/>
                <a:ea typeface="+mn-ea"/>
              </a:rPr>
              <a:t>40</a:t>
            </a:r>
            <a:r>
              <a:rPr lang="zh-CN" altLang="en-US" sz="1400" dirty="0">
                <a:latin typeface="+mn-ea"/>
                <a:ea typeface="+mn-ea"/>
              </a:rPr>
              <a:t>，相对于</a:t>
            </a:r>
            <a:r>
              <a:rPr lang="en-US" altLang="zh-CN" sz="1400" dirty="0">
                <a:latin typeface="+mn-ea"/>
                <a:ea typeface="+mn-ea"/>
              </a:rPr>
              <a:t>IPP=0</a:t>
            </a:r>
            <a:r>
              <a:rPr lang="zh-CN" altLang="en-US" sz="1400" dirty="0">
                <a:latin typeface="+mn-ea"/>
                <a:ea typeface="+mn-ea"/>
              </a:rPr>
              <a:t>的流量晚丢。</a:t>
            </a:r>
            <a:endParaRPr lang="en-US" altLang="zh-CN" sz="1400" dirty="0">
              <a:latin typeface="+mn-ea"/>
              <a:ea typeface="+mn-ea"/>
            </a:endParaRPr>
          </a:p>
        </p:txBody>
      </p:sp>
      <p:cxnSp>
        <p:nvCxnSpPr>
          <p:cNvPr id="6" name="直接箭头连接符 5"/>
          <p:cNvCxnSpPr/>
          <p:nvPr/>
        </p:nvCxnSpPr>
        <p:spPr bwMode="auto">
          <a:xfrm flipV="1">
            <a:off x="4439816" y="2384884"/>
            <a:ext cx="0" cy="2376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 name="直接箭头连接符 6"/>
          <p:cNvCxnSpPr/>
          <p:nvPr/>
        </p:nvCxnSpPr>
        <p:spPr bwMode="auto">
          <a:xfrm rot="5400000" flipV="1">
            <a:off x="6168200" y="3033148"/>
            <a:ext cx="0" cy="3456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直接连接符 7"/>
          <p:cNvCxnSpPr/>
          <p:nvPr/>
        </p:nvCxnSpPr>
        <p:spPr bwMode="auto">
          <a:xfrm>
            <a:off x="4439816" y="3717032"/>
            <a:ext cx="2196000"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9" name="文本框 8"/>
          <p:cNvSpPr txBox="1"/>
          <p:nvPr/>
        </p:nvSpPr>
        <p:spPr bwMode="auto">
          <a:xfrm>
            <a:off x="4871864" y="4761148"/>
            <a:ext cx="521978"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20</a:t>
            </a:r>
            <a:endParaRPr lang="zh-CN" altLang="en-US" sz="1400" dirty="0">
              <a:solidFill>
                <a:srgbClr val="000000"/>
              </a:solidFill>
              <a:latin typeface="+mn-ea"/>
              <a:ea typeface="+mn-ea"/>
              <a:cs typeface="Arial" pitchFamily="34" charset="0"/>
            </a:endParaRPr>
          </a:p>
        </p:txBody>
      </p:sp>
      <p:sp>
        <p:nvSpPr>
          <p:cNvPr id="11" name="文本框 10"/>
          <p:cNvSpPr txBox="1"/>
          <p:nvPr/>
        </p:nvSpPr>
        <p:spPr bwMode="auto">
          <a:xfrm>
            <a:off x="3323693" y="3573290"/>
            <a:ext cx="1152005"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00000"/>
                </a:solidFill>
                <a:latin typeface="+mn-ea"/>
                <a:ea typeface="+mn-ea"/>
                <a:cs typeface="Arial" pitchFamily="34" charset="0"/>
              </a:rPr>
              <a:t>最大丢弃概率</a:t>
            </a:r>
            <a:r>
              <a:rPr lang="en-US" altLang="zh-CN" sz="1600" dirty="0">
                <a:solidFill>
                  <a:srgbClr val="000000"/>
                </a:solidFill>
                <a:latin typeface="+mn-ea"/>
                <a:ea typeface="+mn-ea"/>
                <a:cs typeface="Arial" pitchFamily="34" charset="0"/>
              </a:rPr>
              <a:t>30%</a:t>
            </a:r>
            <a:endParaRPr lang="zh-CN" altLang="en-US" sz="1600" dirty="0">
              <a:solidFill>
                <a:srgbClr val="000000"/>
              </a:solidFill>
              <a:latin typeface="+mn-ea"/>
              <a:ea typeface="+mn-ea"/>
              <a:cs typeface="Arial" pitchFamily="34" charset="0"/>
            </a:endParaRPr>
          </a:p>
        </p:txBody>
      </p:sp>
      <p:cxnSp>
        <p:nvCxnSpPr>
          <p:cNvPr id="12" name="直接连接符 11"/>
          <p:cNvCxnSpPr/>
          <p:nvPr/>
        </p:nvCxnSpPr>
        <p:spPr bwMode="auto">
          <a:xfrm>
            <a:off x="4457642" y="3081830"/>
            <a:ext cx="2196000"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4" name="直接连接符 13"/>
          <p:cNvCxnSpPr>
            <a:stCxn id="9" idx="0"/>
            <a:endCxn id="54" idx="4"/>
          </p:cNvCxnSpPr>
          <p:nvPr/>
        </p:nvCxnSpPr>
        <p:spPr bwMode="auto">
          <a:xfrm flipV="1">
            <a:off x="5132854" y="3757612"/>
            <a:ext cx="1500923" cy="1003536"/>
          </a:xfrm>
          <a:prstGeom prst="line">
            <a:avLst/>
          </a:prstGeom>
          <a:solidFill>
            <a:schemeClr val="accent1"/>
          </a:solidFill>
          <a:ln w="28575" cap="flat" cmpd="sng" algn="ctr">
            <a:solidFill>
              <a:srgbClr val="00B050"/>
            </a:solidFill>
            <a:prstDash val="solid"/>
            <a:round/>
            <a:headEnd type="none" w="med" len="med"/>
            <a:tailEnd type="none" w="med" len="med"/>
          </a:ln>
          <a:effectLst/>
        </p:spPr>
      </p:cxnSp>
      <p:cxnSp>
        <p:nvCxnSpPr>
          <p:cNvPr id="15" name="直接连接符 14"/>
          <p:cNvCxnSpPr/>
          <p:nvPr/>
        </p:nvCxnSpPr>
        <p:spPr bwMode="auto">
          <a:xfrm>
            <a:off x="6636160" y="3081830"/>
            <a:ext cx="97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文本框 15"/>
          <p:cNvSpPr txBox="1"/>
          <p:nvPr/>
        </p:nvSpPr>
        <p:spPr bwMode="auto">
          <a:xfrm>
            <a:off x="6383240" y="2691014"/>
            <a:ext cx="1836996"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latin typeface="+mn-lt"/>
                <a:ea typeface="+mn-ea"/>
                <a:cs typeface="Arial" pitchFamily="34" charset="0"/>
              </a:rPr>
              <a:t>丢弃概率曲线</a:t>
            </a:r>
          </a:p>
        </p:txBody>
      </p:sp>
      <p:sp>
        <p:nvSpPr>
          <p:cNvPr id="17" name="文本框 16"/>
          <p:cNvSpPr txBox="1"/>
          <p:nvPr/>
        </p:nvSpPr>
        <p:spPr bwMode="auto">
          <a:xfrm>
            <a:off x="3717024" y="2901810"/>
            <a:ext cx="745331"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a:solidFill>
                  <a:srgbClr val="000000"/>
                </a:solidFill>
                <a:latin typeface="+mn-ea"/>
                <a:ea typeface="+mn-ea"/>
                <a:cs typeface="Arial" pitchFamily="34" charset="0"/>
              </a:rPr>
              <a:t>100%</a:t>
            </a:r>
            <a:endParaRPr lang="zh-CN" altLang="en-US" sz="1600" dirty="0">
              <a:solidFill>
                <a:srgbClr val="000000"/>
              </a:solidFill>
              <a:latin typeface="+mn-ea"/>
              <a:ea typeface="+mn-ea"/>
              <a:cs typeface="Arial" pitchFamily="34" charset="0"/>
            </a:endParaRPr>
          </a:p>
        </p:txBody>
      </p:sp>
      <p:sp>
        <p:nvSpPr>
          <p:cNvPr id="19" name="文本框 18"/>
          <p:cNvSpPr txBox="1"/>
          <p:nvPr/>
        </p:nvSpPr>
        <p:spPr bwMode="auto">
          <a:xfrm>
            <a:off x="7428148" y="4602816"/>
            <a:ext cx="230425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00000"/>
                </a:solidFill>
                <a:latin typeface="+mn-lt"/>
                <a:ea typeface="+mn-ea"/>
                <a:cs typeface="Arial" pitchFamily="34" charset="0"/>
              </a:rPr>
              <a:t>实际队列长度</a:t>
            </a:r>
          </a:p>
        </p:txBody>
      </p:sp>
      <p:sp>
        <p:nvSpPr>
          <p:cNvPr id="20" name="文本框 19"/>
          <p:cNvSpPr txBox="1"/>
          <p:nvPr/>
        </p:nvSpPr>
        <p:spPr bwMode="auto">
          <a:xfrm>
            <a:off x="3323693" y="2420889"/>
            <a:ext cx="1208475"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lt"/>
                <a:ea typeface="+mn-ea"/>
                <a:cs typeface="Arial" pitchFamily="34" charset="0"/>
              </a:rPr>
              <a:t>丢弃概率</a:t>
            </a:r>
            <a:endParaRPr lang="en-US" altLang="zh-CN" sz="1800" dirty="0">
              <a:solidFill>
                <a:srgbClr val="000000"/>
              </a:solidFill>
              <a:latin typeface="+mn-lt"/>
              <a:ea typeface="+mn-ea"/>
              <a:cs typeface="Arial" pitchFamily="34" charset="0"/>
            </a:endParaRPr>
          </a:p>
        </p:txBody>
      </p:sp>
      <p:sp>
        <p:nvSpPr>
          <p:cNvPr id="23" name="文本框 22"/>
          <p:cNvSpPr txBox="1"/>
          <p:nvPr/>
        </p:nvSpPr>
        <p:spPr bwMode="auto">
          <a:xfrm>
            <a:off x="5555940" y="4761149"/>
            <a:ext cx="432048" cy="31407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30</a:t>
            </a:r>
            <a:endParaRPr lang="zh-CN" altLang="en-US" sz="1400" dirty="0">
              <a:solidFill>
                <a:srgbClr val="000000"/>
              </a:solidFill>
              <a:latin typeface="+mn-ea"/>
              <a:ea typeface="+mn-ea"/>
              <a:cs typeface="Arial" pitchFamily="34" charset="0"/>
            </a:endParaRPr>
          </a:p>
        </p:txBody>
      </p:sp>
      <p:sp>
        <p:nvSpPr>
          <p:cNvPr id="24" name="文本框 23"/>
          <p:cNvSpPr txBox="1"/>
          <p:nvPr/>
        </p:nvSpPr>
        <p:spPr bwMode="auto">
          <a:xfrm>
            <a:off x="5987988" y="4764398"/>
            <a:ext cx="432048" cy="31407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35</a:t>
            </a:r>
            <a:endParaRPr lang="zh-CN" altLang="en-US" sz="1400" dirty="0">
              <a:solidFill>
                <a:srgbClr val="000000"/>
              </a:solidFill>
              <a:latin typeface="+mn-ea"/>
              <a:ea typeface="+mn-ea"/>
              <a:cs typeface="Arial" pitchFamily="34" charset="0"/>
            </a:endParaRPr>
          </a:p>
        </p:txBody>
      </p:sp>
      <p:sp>
        <p:nvSpPr>
          <p:cNvPr id="25" name="文本框 24"/>
          <p:cNvSpPr txBox="1"/>
          <p:nvPr/>
        </p:nvSpPr>
        <p:spPr bwMode="auto">
          <a:xfrm>
            <a:off x="6384032" y="4768793"/>
            <a:ext cx="432048" cy="31407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40</a:t>
            </a:r>
            <a:endParaRPr lang="zh-CN" altLang="en-US" sz="1400" dirty="0">
              <a:solidFill>
                <a:srgbClr val="000000"/>
              </a:solidFill>
              <a:latin typeface="+mn-ea"/>
              <a:ea typeface="+mn-ea"/>
              <a:cs typeface="Arial" pitchFamily="34" charset="0"/>
            </a:endParaRPr>
          </a:p>
        </p:txBody>
      </p:sp>
      <p:cxnSp>
        <p:nvCxnSpPr>
          <p:cNvPr id="26" name="直接连接符 25"/>
          <p:cNvCxnSpPr/>
          <p:nvPr/>
        </p:nvCxnSpPr>
        <p:spPr bwMode="auto">
          <a:xfrm>
            <a:off x="5123892" y="4606996"/>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5735960" y="4606996"/>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6600056" y="4606996"/>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a:off x="6096000" y="4617132"/>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4440000" y="4761148"/>
            <a:ext cx="1656000"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41" name="直接连接符 40"/>
          <p:cNvCxnSpPr/>
          <p:nvPr/>
        </p:nvCxnSpPr>
        <p:spPr bwMode="auto">
          <a:xfrm flipV="1">
            <a:off x="6096000" y="3746399"/>
            <a:ext cx="564850" cy="1010357"/>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31" name="直接连接符 30"/>
          <p:cNvCxnSpPr/>
          <p:nvPr/>
        </p:nvCxnSpPr>
        <p:spPr bwMode="auto">
          <a:xfrm flipV="1">
            <a:off x="6636060" y="3068960"/>
            <a:ext cx="0" cy="648000"/>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21" name="AutoShape 21"/>
          <p:cNvSpPr>
            <a:spLocks noChangeArrowheads="1"/>
          </p:cNvSpPr>
          <p:nvPr/>
        </p:nvSpPr>
        <p:spPr bwMode="auto">
          <a:xfrm>
            <a:off x="2466918" y="4359733"/>
            <a:ext cx="1753517" cy="723135"/>
          </a:xfrm>
          <a:prstGeom prst="wedgeRectCallout">
            <a:avLst>
              <a:gd name="adj1" fmla="val 146008"/>
              <a:gd name="adj2" fmla="val -75772"/>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en-US" altLang="zh-CN" sz="1200" dirty="0">
                <a:latin typeface="+mn-ea"/>
                <a:ea typeface="+mn-ea"/>
              </a:rPr>
              <a:t> </a:t>
            </a:r>
            <a:r>
              <a:rPr lang="en-US" altLang="zh-CN" sz="1400" dirty="0">
                <a:latin typeface="+mn-ea"/>
                <a:ea typeface="+mn-ea"/>
              </a:rPr>
              <a:t>IPP=0</a:t>
            </a:r>
            <a:r>
              <a:rPr lang="zh-CN" altLang="en-US" sz="1400" dirty="0">
                <a:latin typeface="+mn-ea"/>
                <a:ea typeface="+mn-ea"/>
              </a:rPr>
              <a:t>的流量低门限为</a:t>
            </a:r>
            <a:r>
              <a:rPr lang="en-US" altLang="zh-CN" sz="1400" dirty="0">
                <a:latin typeface="+mn-ea"/>
                <a:ea typeface="+mn-ea"/>
              </a:rPr>
              <a:t>20</a:t>
            </a:r>
            <a:r>
              <a:rPr lang="zh-CN" altLang="en-US" sz="1400" dirty="0">
                <a:latin typeface="+mn-ea"/>
                <a:ea typeface="+mn-ea"/>
              </a:rPr>
              <a:t>，高门限为</a:t>
            </a:r>
            <a:r>
              <a:rPr lang="en-US" altLang="zh-CN" sz="1400" dirty="0">
                <a:latin typeface="+mn-ea"/>
                <a:ea typeface="+mn-ea"/>
              </a:rPr>
              <a:t>40</a:t>
            </a:r>
            <a:r>
              <a:rPr lang="zh-CN" altLang="en-US" sz="1400" dirty="0">
                <a:latin typeface="+mn-ea"/>
                <a:ea typeface="+mn-ea"/>
              </a:rPr>
              <a:t>。</a:t>
            </a:r>
            <a:endParaRPr lang="en-US" altLang="zh-CN" sz="1400" dirty="0">
              <a:latin typeface="+mn-ea"/>
              <a:ea typeface="+mn-ea"/>
            </a:endParaRPr>
          </a:p>
        </p:txBody>
      </p:sp>
      <p:cxnSp>
        <p:nvCxnSpPr>
          <p:cNvPr id="56" name="直接箭头连接符 55"/>
          <p:cNvCxnSpPr/>
          <p:nvPr/>
        </p:nvCxnSpPr>
        <p:spPr bwMode="auto">
          <a:xfrm flipH="1">
            <a:off x="5123892" y="4981880"/>
            <a:ext cx="0" cy="24732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57" name="文本框 56"/>
          <p:cNvSpPr txBox="1"/>
          <p:nvPr/>
        </p:nvSpPr>
        <p:spPr bwMode="auto">
          <a:xfrm>
            <a:off x="3089468" y="5193135"/>
            <a:ext cx="2040410" cy="562613"/>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mn-ea"/>
                <a:ea typeface="+mn-ea"/>
                <a:cs typeface="Arial" pitchFamily="34" charset="0"/>
              </a:rPr>
              <a:t>IP Precedence</a:t>
            </a:r>
            <a:r>
              <a:rPr lang="zh-CN" altLang="en-US" sz="1600" dirty="0">
                <a:solidFill>
                  <a:srgbClr val="000000"/>
                </a:solidFill>
                <a:latin typeface="+mn-ea"/>
                <a:ea typeface="+mn-ea"/>
                <a:cs typeface="Arial" pitchFamily="34" charset="0"/>
              </a:rPr>
              <a:t>为例</a:t>
            </a:r>
            <a:r>
              <a:rPr lang="zh-CN" altLang="en-US" sz="1400" dirty="0">
                <a:solidFill>
                  <a:srgbClr val="000000"/>
                </a:solidFill>
                <a:latin typeface="+mn-lt"/>
                <a:ea typeface="+mn-ea"/>
                <a:cs typeface="Arial" pitchFamily="34" charset="0"/>
              </a:rPr>
              <a:t>：</a:t>
            </a:r>
          </a:p>
        </p:txBody>
      </p:sp>
      <p:sp>
        <p:nvSpPr>
          <p:cNvPr id="58" name="文本框 57"/>
          <p:cNvSpPr txBox="1"/>
          <p:nvPr/>
        </p:nvSpPr>
        <p:spPr bwMode="auto">
          <a:xfrm>
            <a:off x="4997958" y="5198750"/>
            <a:ext cx="26995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0</a:t>
            </a:r>
            <a:endParaRPr lang="zh-CN" altLang="en-US" sz="1400" dirty="0">
              <a:solidFill>
                <a:srgbClr val="000000"/>
              </a:solidFill>
              <a:latin typeface="+mn-ea"/>
              <a:ea typeface="+mn-ea"/>
              <a:cs typeface="Arial" pitchFamily="34" charset="0"/>
            </a:endParaRPr>
          </a:p>
        </p:txBody>
      </p:sp>
      <p:sp>
        <p:nvSpPr>
          <p:cNvPr id="59" name="文本框 58"/>
          <p:cNvSpPr txBox="1"/>
          <p:nvPr/>
        </p:nvSpPr>
        <p:spPr bwMode="auto">
          <a:xfrm>
            <a:off x="5625170" y="5200840"/>
            <a:ext cx="26995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a:t>
            </a:r>
            <a:endParaRPr lang="zh-CN" altLang="en-US" sz="1400" dirty="0">
              <a:solidFill>
                <a:srgbClr val="000000"/>
              </a:solidFill>
              <a:latin typeface="+mn-ea"/>
              <a:ea typeface="+mn-ea"/>
              <a:cs typeface="Arial" pitchFamily="34" charset="0"/>
            </a:endParaRPr>
          </a:p>
        </p:txBody>
      </p:sp>
      <p:sp>
        <p:nvSpPr>
          <p:cNvPr id="60" name="文本框 59"/>
          <p:cNvSpPr txBox="1"/>
          <p:nvPr/>
        </p:nvSpPr>
        <p:spPr bwMode="auto">
          <a:xfrm>
            <a:off x="6078078" y="5200840"/>
            <a:ext cx="26995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2</a:t>
            </a:r>
            <a:endParaRPr lang="zh-CN" altLang="en-US" sz="1400" dirty="0">
              <a:solidFill>
                <a:srgbClr val="000000"/>
              </a:solidFill>
              <a:latin typeface="+mn-ea"/>
              <a:ea typeface="+mn-ea"/>
              <a:cs typeface="Arial" pitchFamily="34" charset="0"/>
            </a:endParaRPr>
          </a:p>
        </p:txBody>
      </p:sp>
      <p:cxnSp>
        <p:nvCxnSpPr>
          <p:cNvPr id="61" name="直接箭头连接符 60"/>
          <p:cNvCxnSpPr/>
          <p:nvPr/>
        </p:nvCxnSpPr>
        <p:spPr bwMode="auto">
          <a:xfrm flipH="1">
            <a:off x="5760145" y="4981880"/>
            <a:ext cx="0" cy="24732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62" name="直接箭头连接符 61"/>
          <p:cNvCxnSpPr/>
          <p:nvPr/>
        </p:nvCxnSpPr>
        <p:spPr bwMode="auto">
          <a:xfrm flipH="1">
            <a:off x="6204012" y="4981880"/>
            <a:ext cx="0" cy="24732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63" name="文本占位符 3"/>
          <p:cNvSpPr txBox="1">
            <a:spLocks/>
          </p:cNvSpPr>
          <p:nvPr/>
        </p:nvSpPr>
        <p:spPr>
          <a:xfrm>
            <a:off x="1008063" y="5638276"/>
            <a:ext cx="10464800" cy="743474"/>
          </a:xfrm>
          <a:prstGeom prst="rect">
            <a:avLst/>
          </a:prstGeom>
        </p:spPr>
        <p:txBody>
          <a:bodyPr/>
          <a:lstStyle>
            <a:lvl1pPr marL="301625" indent="-301625" algn="l" defTabSz="801688" rtl="0" eaLnBrk="0"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1800" kern="0" dirty="0"/>
              <a:t>WRED</a:t>
            </a:r>
            <a:r>
              <a:rPr lang="zh-CN" altLang="en-US" sz="1800" kern="0" dirty="0"/>
              <a:t>可以弥补尾丢弃的三个缺点，且大大提高了链路带宽利用率。</a:t>
            </a:r>
            <a:endParaRPr lang="zh-CN" altLang="en-US" sz="1600" kern="0" dirty="0"/>
          </a:p>
        </p:txBody>
      </p:sp>
      <p:cxnSp>
        <p:nvCxnSpPr>
          <p:cNvPr id="32" name="直接连接符 31"/>
          <p:cNvCxnSpPr/>
          <p:nvPr/>
        </p:nvCxnSpPr>
        <p:spPr bwMode="auto">
          <a:xfrm>
            <a:off x="4439816" y="4761148"/>
            <a:ext cx="1296000"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13" name="直接连接符 12"/>
          <p:cNvCxnSpPr/>
          <p:nvPr/>
        </p:nvCxnSpPr>
        <p:spPr bwMode="auto">
          <a:xfrm>
            <a:off x="4439816" y="4761148"/>
            <a:ext cx="720000" cy="0"/>
          </a:xfrm>
          <a:prstGeom prst="line">
            <a:avLst/>
          </a:prstGeom>
          <a:solidFill>
            <a:schemeClr val="accent1"/>
          </a:solidFill>
          <a:ln w="28575" cap="flat" cmpd="sng" algn="ctr">
            <a:solidFill>
              <a:srgbClr val="00B050"/>
            </a:solidFill>
            <a:prstDash val="solid"/>
            <a:round/>
            <a:headEnd type="none" w="med" len="med"/>
            <a:tailEnd type="none" w="med" len="med"/>
          </a:ln>
          <a:effectLst/>
        </p:spPr>
      </p:cxnSp>
      <p:cxnSp>
        <p:nvCxnSpPr>
          <p:cNvPr id="33" name="直接连接符 32"/>
          <p:cNvCxnSpPr>
            <a:endCxn id="54" idx="4"/>
          </p:cNvCxnSpPr>
          <p:nvPr/>
        </p:nvCxnSpPr>
        <p:spPr bwMode="auto">
          <a:xfrm flipV="1">
            <a:off x="5735960" y="3757612"/>
            <a:ext cx="897816" cy="1003536"/>
          </a:xfrm>
          <a:prstGeom prst="line">
            <a:avLst/>
          </a:prstGeom>
          <a:solidFill>
            <a:schemeClr val="accent1"/>
          </a:solidFill>
          <a:ln w="28575" cap="flat" cmpd="sng" algn="ctr">
            <a:solidFill>
              <a:srgbClr val="FFC000"/>
            </a:solidFill>
            <a:prstDash val="solid"/>
            <a:round/>
            <a:headEnd type="none" w="med" len="med"/>
            <a:tailEnd type="none" w="med" len="med"/>
          </a:ln>
          <a:effectLst/>
        </p:spPr>
      </p:cxnSp>
      <p:sp>
        <p:nvSpPr>
          <p:cNvPr id="54" name="椭圆 53"/>
          <p:cNvSpPr>
            <a:spLocks noChangeAspect="1"/>
          </p:cNvSpPr>
          <p:nvPr/>
        </p:nvSpPr>
        <p:spPr bwMode="auto">
          <a:xfrm>
            <a:off x="6595488" y="3681036"/>
            <a:ext cx="76577" cy="76577"/>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Tree>
    <p:extLst>
      <p:ext uri="{BB962C8B-B14F-4D97-AF65-F5344CB8AC3E}">
        <p14:creationId xmlns:p14="http://schemas.microsoft.com/office/powerpoint/2010/main" val="620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1000"/>
                                        <p:tgtEl>
                                          <p:spTgt spid="63"/>
                                        </p:tgtEl>
                                      </p:cBhvr>
                                    </p:animEffect>
                                    <p:anim calcmode="lin" valueType="num">
                                      <p:cBhvr>
                                        <p:cTn id="22" dur="1000" fill="hold"/>
                                        <p:tgtEl>
                                          <p:spTgt spid="63"/>
                                        </p:tgtEl>
                                        <p:attrNameLst>
                                          <p:attrName>ppt_x</p:attrName>
                                        </p:attrNameLst>
                                      </p:cBhvr>
                                      <p:tavLst>
                                        <p:tav tm="0">
                                          <p:val>
                                            <p:strVal val="#ppt_x"/>
                                          </p:val>
                                        </p:tav>
                                        <p:tav tm="100000">
                                          <p:val>
                                            <p:strVal val="#ppt_x"/>
                                          </p:val>
                                        </p:tav>
                                      </p:tavLst>
                                    </p:anim>
                                    <p:anim calcmode="lin" valueType="num">
                                      <p:cBhvr>
                                        <p:cTn id="23"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拥塞管理</a:t>
            </a:r>
            <a:endParaRPr lang="en-US" altLang="zh-CN" dirty="0">
              <a:solidFill>
                <a:schemeClr val="bg1">
                  <a:lumMod val="50000"/>
                </a:schemeClr>
              </a:solidFill>
            </a:endParaRPr>
          </a:p>
          <a:p>
            <a:r>
              <a:rPr lang="zh-CN" altLang="en-US" b="1" dirty="0"/>
              <a:t>拥塞避免</a:t>
            </a:r>
            <a:endParaRPr lang="en-US" altLang="zh-CN" b="1" dirty="0"/>
          </a:p>
          <a:p>
            <a:pPr lvl="1" hangingPunct="0"/>
            <a:r>
              <a:rPr lang="zh-CN" altLang="en-US" dirty="0">
                <a:solidFill>
                  <a:schemeClr val="bg1">
                    <a:lumMod val="50000"/>
                  </a:schemeClr>
                </a:solidFill>
              </a:rPr>
              <a:t>尾丢弃的缺点及解决办法</a:t>
            </a:r>
            <a:endParaRPr lang="en-US" altLang="zh-CN" dirty="0">
              <a:solidFill>
                <a:schemeClr val="bg1">
                  <a:lumMod val="50000"/>
                </a:schemeClr>
              </a:solidFill>
            </a:endParaRPr>
          </a:p>
          <a:p>
            <a:pPr lvl="1" hangingPunct="0">
              <a:buSzPct val="60000"/>
              <a:buFont typeface="Wingdings" panose="05000000000000000000" pitchFamily="2" charset="2"/>
              <a:buChar char="n"/>
            </a:pPr>
            <a:r>
              <a:rPr lang="en-US" altLang="zh-CN" dirty="0"/>
              <a:t>WRED</a:t>
            </a:r>
            <a:r>
              <a:rPr lang="zh-CN" altLang="en-US" dirty="0"/>
              <a:t>的配置实现</a:t>
            </a:r>
          </a:p>
        </p:txBody>
      </p:sp>
    </p:spTree>
    <p:extLst>
      <p:ext uri="{BB962C8B-B14F-4D97-AF65-F5344CB8AC3E}">
        <p14:creationId xmlns:p14="http://schemas.microsoft.com/office/powerpoint/2010/main" val="3455663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WRED</a:t>
            </a:r>
            <a:r>
              <a:rPr lang="zh-CN" altLang="en-US"/>
              <a:t>配置需求</a:t>
            </a:r>
            <a:endParaRPr lang="zh-CN" altLang="en-US" dirty="0"/>
          </a:p>
        </p:txBody>
      </p:sp>
      <p:grpSp>
        <p:nvGrpSpPr>
          <p:cNvPr id="2" name="组合 1"/>
          <p:cNvGrpSpPr>
            <a:grpSpLocks noChangeAspect="1"/>
          </p:cNvGrpSpPr>
          <p:nvPr/>
        </p:nvGrpSpPr>
        <p:grpSpPr>
          <a:xfrm>
            <a:off x="1769100" y="2504831"/>
            <a:ext cx="7709720" cy="2669671"/>
            <a:chOff x="611560" y="2580250"/>
            <a:chExt cx="7273322" cy="2448384"/>
          </a:xfrm>
        </p:grpSpPr>
        <p:cxnSp>
          <p:nvCxnSpPr>
            <p:cNvPr id="3" name="直接连接符 2"/>
            <p:cNvCxnSpPr>
              <a:stCxn id="75" idx="3"/>
              <a:endCxn id="82" idx="1"/>
            </p:cNvCxnSpPr>
            <p:nvPr/>
          </p:nvCxnSpPr>
          <p:spPr bwMode="auto">
            <a:xfrm flipV="1">
              <a:off x="6347182" y="3280005"/>
              <a:ext cx="307139" cy="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 name="直接连接符 4"/>
            <p:cNvCxnSpPr>
              <a:stCxn id="77" idx="3"/>
            </p:cNvCxnSpPr>
            <p:nvPr/>
          </p:nvCxnSpPr>
          <p:spPr bwMode="auto">
            <a:xfrm>
              <a:off x="1553200" y="2580250"/>
              <a:ext cx="1160854" cy="59597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 name="直接连接符 5"/>
            <p:cNvCxnSpPr>
              <a:endCxn id="80" idx="3"/>
            </p:cNvCxnSpPr>
            <p:nvPr/>
          </p:nvCxnSpPr>
          <p:spPr bwMode="auto">
            <a:xfrm flipH="1">
              <a:off x="1544461" y="3246064"/>
              <a:ext cx="1169593" cy="128636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直接连接符 6"/>
            <p:cNvCxnSpPr>
              <a:stCxn id="78" idx="3"/>
            </p:cNvCxnSpPr>
            <p:nvPr/>
          </p:nvCxnSpPr>
          <p:spPr bwMode="auto">
            <a:xfrm>
              <a:off x="1544461" y="3259593"/>
              <a:ext cx="1330636" cy="2912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直接连接符 7"/>
            <p:cNvCxnSpPr>
              <a:endCxn id="70" idx="1"/>
            </p:cNvCxnSpPr>
            <p:nvPr/>
          </p:nvCxnSpPr>
          <p:spPr bwMode="auto">
            <a:xfrm flipV="1">
              <a:off x="6729899" y="2630393"/>
              <a:ext cx="1113154" cy="7342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直接连接符 8"/>
            <p:cNvCxnSpPr>
              <a:endCxn id="73" idx="1"/>
            </p:cNvCxnSpPr>
            <p:nvPr/>
          </p:nvCxnSpPr>
          <p:spPr bwMode="auto">
            <a:xfrm flipV="1">
              <a:off x="6881689" y="3148477"/>
              <a:ext cx="950299" cy="14024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endCxn id="71" idx="1"/>
            </p:cNvCxnSpPr>
            <p:nvPr/>
          </p:nvCxnSpPr>
          <p:spPr bwMode="auto">
            <a:xfrm>
              <a:off x="6972949" y="3370127"/>
              <a:ext cx="870104" cy="34048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直接连接符 10"/>
            <p:cNvCxnSpPr>
              <a:stCxn id="79" idx="3"/>
            </p:cNvCxnSpPr>
            <p:nvPr/>
          </p:nvCxnSpPr>
          <p:spPr bwMode="auto">
            <a:xfrm flipV="1">
              <a:off x="1485457" y="3323166"/>
              <a:ext cx="1026429" cy="68849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a:endCxn id="72" idx="1"/>
            </p:cNvCxnSpPr>
            <p:nvPr/>
          </p:nvCxnSpPr>
          <p:spPr bwMode="auto">
            <a:xfrm>
              <a:off x="6806833" y="3267952"/>
              <a:ext cx="1078049" cy="107463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8" name="文本框 17"/>
            <p:cNvSpPr txBox="1"/>
            <p:nvPr/>
          </p:nvSpPr>
          <p:spPr bwMode="auto">
            <a:xfrm>
              <a:off x="611560" y="2750277"/>
              <a:ext cx="1490478" cy="29016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Manager</a:t>
              </a:r>
            </a:p>
          </p:txBody>
        </p:sp>
        <p:sp>
          <p:nvSpPr>
            <p:cNvPr id="19" name="文本框 18"/>
            <p:cNvSpPr txBox="1"/>
            <p:nvPr/>
          </p:nvSpPr>
          <p:spPr bwMode="auto">
            <a:xfrm>
              <a:off x="820477" y="3516740"/>
              <a:ext cx="970433" cy="29016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mn-lt"/>
                  <a:ea typeface="+mn-ea"/>
                  <a:cs typeface="Arial" pitchFamily="34" charset="0"/>
                </a:rPr>
                <a:t>财务部</a:t>
              </a:r>
            </a:p>
          </p:txBody>
        </p:sp>
        <p:cxnSp>
          <p:nvCxnSpPr>
            <p:cNvPr id="22" name="直接连接符 21"/>
            <p:cNvCxnSpPr/>
            <p:nvPr/>
          </p:nvCxnSpPr>
          <p:spPr bwMode="auto">
            <a:xfrm>
              <a:off x="2807804" y="3287823"/>
              <a:ext cx="169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5148064" y="4500319"/>
              <a:ext cx="109881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5" name="直接连接符 24"/>
            <p:cNvCxnSpPr>
              <a:stCxn id="83" idx="3"/>
              <a:endCxn id="81" idx="0"/>
            </p:cNvCxnSpPr>
            <p:nvPr/>
          </p:nvCxnSpPr>
          <p:spPr bwMode="auto">
            <a:xfrm>
              <a:off x="4737500" y="3347323"/>
              <a:ext cx="478932" cy="905669"/>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9" name="文本框 48"/>
            <p:cNvSpPr txBox="1"/>
            <p:nvPr/>
          </p:nvSpPr>
          <p:spPr bwMode="auto">
            <a:xfrm>
              <a:off x="5656873" y="4738467"/>
              <a:ext cx="1330842" cy="29016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FTP Server</a:t>
              </a:r>
            </a:p>
          </p:txBody>
        </p:sp>
        <p:sp>
          <p:nvSpPr>
            <p:cNvPr id="51" name="文本框 50"/>
            <p:cNvSpPr txBox="1"/>
            <p:nvPr/>
          </p:nvSpPr>
          <p:spPr bwMode="auto">
            <a:xfrm>
              <a:off x="2368324" y="3543635"/>
              <a:ext cx="595348" cy="29016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SWA</a:t>
              </a:r>
            </a:p>
          </p:txBody>
        </p:sp>
        <p:sp>
          <p:nvSpPr>
            <p:cNvPr id="52" name="文本框 51"/>
            <p:cNvSpPr txBox="1"/>
            <p:nvPr/>
          </p:nvSpPr>
          <p:spPr bwMode="auto">
            <a:xfrm>
              <a:off x="4901420" y="4665419"/>
              <a:ext cx="586698" cy="29016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SWB</a:t>
              </a:r>
            </a:p>
          </p:txBody>
        </p:sp>
        <p:sp>
          <p:nvSpPr>
            <p:cNvPr id="54" name="矩形 53"/>
            <p:cNvSpPr/>
            <p:nvPr/>
          </p:nvSpPr>
          <p:spPr bwMode="auto">
            <a:xfrm>
              <a:off x="3244173" y="2924439"/>
              <a:ext cx="771285" cy="329481"/>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sz="1400" b="1" dirty="0" err="1">
                  <a:solidFill>
                    <a:srgbClr val="000000"/>
                  </a:solidFill>
                  <a:latin typeface="+mn-ea"/>
                  <a:ea typeface="+mn-ea"/>
                  <a:cs typeface="Arial" pitchFamily="34" charset="0"/>
                </a:rPr>
                <a:t>dscp</a:t>
              </a:r>
              <a:endParaRPr lang="zh-CN" altLang="en-US" sz="1400" b="1" dirty="0">
                <a:solidFill>
                  <a:srgbClr val="000000"/>
                </a:solidFill>
                <a:latin typeface="+mn-ea"/>
                <a:ea typeface="+mn-ea"/>
                <a:cs typeface="Arial" pitchFamily="34" charset="0"/>
              </a:endParaRPr>
            </a:p>
          </p:txBody>
        </p:sp>
        <p:sp>
          <p:nvSpPr>
            <p:cNvPr id="57" name="文本框 56"/>
            <p:cNvSpPr txBox="1"/>
            <p:nvPr/>
          </p:nvSpPr>
          <p:spPr bwMode="auto">
            <a:xfrm>
              <a:off x="4803445" y="3415281"/>
              <a:ext cx="525724" cy="29016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RTA</a:t>
              </a:r>
            </a:p>
          </p:txBody>
        </p:sp>
        <p:sp>
          <p:nvSpPr>
            <p:cNvPr id="58" name="文本框 57"/>
            <p:cNvSpPr txBox="1"/>
            <p:nvPr/>
          </p:nvSpPr>
          <p:spPr bwMode="auto">
            <a:xfrm>
              <a:off x="3823110" y="2783298"/>
              <a:ext cx="1092677" cy="29016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C00000"/>
                  </a:solidFill>
                  <a:latin typeface="+mn-ea"/>
                  <a:ea typeface="+mn-ea"/>
                  <a:cs typeface="Arial" pitchFamily="34" charset="0"/>
                </a:rPr>
                <a:t>DS</a:t>
              </a:r>
              <a:r>
                <a:rPr lang="zh-CN" altLang="en-US" sz="1400" b="1" dirty="0">
                  <a:solidFill>
                    <a:srgbClr val="C00000"/>
                  </a:solidFill>
                  <a:latin typeface="+mn-ea"/>
                  <a:ea typeface="+mn-ea"/>
                  <a:cs typeface="Arial" pitchFamily="34" charset="0"/>
                </a:rPr>
                <a:t>节点</a:t>
              </a:r>
            </a:p>
          </p:txBody>
        </p:sp>
        <p:sp>
          <p:nvSpPr>
            <p:cNvPr id="59" name="Freeform 7"/>
            <p:cNvSpPr>
              <a:spLocks/>
            </p:cNvSpPr>
            <p:nvPr/>
          </p:nvSpPr>
          <p:spPr bwMode="auto">
            <a:xfrm rot="16080000">
              <a:off x="5166766" y="2572488"/>
              <a:ext cx="170940" cy="1450325"/>
            </a:xfrm>
            <a:custGeom>
              <a:avLst/>
              <a:gdLst/>
              <a:ahLst/>
              <a:cxnLst>
                <a:cxn ang="0">
                  <a:pos x="404" y="771"/>
                </a:cxn>
                <a:cxn ang="0">
                  <a:pos x="87" y="0"/>
                </a:cxn>
                <a:cxn ang="0">
                  <a:pos x="224" y="574"/>
                </a:cxn>
                <a:cxn ang="0">
                  <a:pos x="0" y="466"/>
                </a:cxn>
                <a:cxn ang="0">
                  <a:pos x="301" y="1294"/>
                </a:cxn>
                <a:cxn ang="0">
                  <a:pos x="155" y="686"/>
                </a:cxn>
                <a:cxn ang="0">
                  <a:pos x="404" y="771"/>
                </a:cxn>
              </a:cxnLst>
              <a:rect l="0" t="0" r="r" b="b"/>
              <a:pathLst>
                <a:path w="404" h="1294">
                  <a:moveTo>
                    <a:pt x="404" y="771"/>
                  </a:moveTo>
                  <a:lnTo>
                    <a:pt x="87" y="0"/>
                  </a:lnTo>
                  <a:lnTo>
                    <a:pt x="224" y="574"/>
                  </a:lnTo>
                  <a:lnTo>
                    <a:pt x="0" y="466"/>
                  </a:lnTo>
                  <a:lnTo>
                    <a:pt x="301" y="1294"/>
                  </a:lnTo>
                  <a:lnTo>
                    <a:pt x="155" y="686"/>
                  </a:lnTo>
                  <a:lnTo>
                    <a:pt x="404" y="771"/>
                  </a:lnTo>
                  <a:close/>
                </a:path>
              </a:pathLst>
            </a:custGeom>
            <a:solidFill>
              <a:schemeClr val="tx1"/>
            </a:solidFill>
            <a:ln w="6350">
              <a:solidFill>
                <a:schemeClr val="tx1"/>
              </a:solidFill>
              <a:round/>
              <a:headEnd/>
              <a:tailEnd/>
            </a:ln>
            <a:effectLst/>
          </p:spPr>
          <p:txBody>
            <a:bodyPr wrap="none" anchor="ctr"/>
            <a:lstStyle/>
            <a:p>
              <a:endParaRPr lang="zh-CN" altLang="en-US"/>
            </a:p>
          </p:txBody>
        </p:sp>
        <p:sp>
          <p:nvSpPr>
            <p:cNvPr id="66" name="文本框 65"/>
            <p:cNvSpPr txBox="1"/>
            <p:nvPr/>
          </p:nvSpPr>
          <p:spPr bwMode="auto">
            <a:xfrm>
              <a:off x="4286325" y="3569067"/>
              <a:ext cx="639627" cy="247826"/>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100" dirty="0">
                  <a:solidFill>
                    <a:srgbClr val="000000"/>
                  </a:solidFill>
                  <a:latin typeface="+mn-ea"/>
                  <a:ea typeface="+mn-ea"/>
                  <a:cs typeface="Arial" pitchFamily="34" charset="0"/>
                </a:rPr>
                <a:t>G0/0/1</a:t>
              </a:r>
              <a:endParaRPr lang="zh-CN" altLang="en-US" sz="1100" dirty="0">
                <a:solidFill>
                  <a:srgbClr val="000000"/>
                </a:solidFill>
                <a:latin typeface="+mn-ea"/>
                <a:ea typeface="+mn-ea"/>
                <a:cs typeface="Arial" pitchFamily="34" charset="0"/>
              </a:endParaRPr>
            </a:p>
          </p:txBody>
        </p:sp>
      </p:grpSp>
      <p:sp>
        <p:nvSpPr>
          <p:cNvPr id="67" name="AutoShape 21"/>
          <p:cNvSpPr>
            <a:spLocks noChangeArrowheads="1"/>
          </p:cNvSpPr>
          <p:nvPr/>
        </p:nvSpPr>
        <p:spPr bwMode="auto">
          <a:xfrm>
            <a:off x="4187788" y="1916832"/>
            <a:ext cx="3577532" cy="709074"/>
          </a:xfrm>
          <a:prstGeom prst="wedgeRectCallout">
            <a:avLst>
              <a:gd name="adj1" fmla="val 589"/>
              <a:gd name="adj2" fmla="val 106747"/>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pPr>
            <a:r>
              <a:rPr lang="zh-CN" altLang="en-US" sz="1600" dirty="0">
                <a:latin typeface="+mn-ea"/>
                <a:ea typeface="+mn-ea"/>
              </a:rPr>
              <a:t>需求：当网络发生拥塞队列被装满时，实现</a:t>
            </a:r>
            <a:r>
              <a:rPr lang="en-US" altLang="zh-CN" sz="1600" dirty="0">
                <a:latin typeface="+mn-ea"/>
                <a:ea typeface="+mn-ea"/>
              </a:rPr>
              <a:t>FTP</a:t>
            </a:r>
            <a:r>
              <a:rPr lang="zh-CN" altLang="en-US" sz="1600" dirty="0">
                <a:latin typeface="+mn-ea"/>
                <a:ea typeface="+mn-ea"/>
              </a:rPr>
              <a:t>流量相对其他服务最晚丢弃。</a:t>
            </a:r>
            <a:endParaRPr lang="en-US" altLang="zh-CN" sz="1600" dirty="0">
              <a:latin typeface="+mj-lt"/>
              <a:ea typeface="+mn-ea"/>
            </a:endParaRPr>
          </a:p>
        </p:txBody>
      </p:sp>
      <p:sp>
        <p:nvSpPr>
          <p:cNvPr id="69" name="文本框 68"/>
          <p:cNvSpPr txBox="1"/>
          <p:nvPr/>
        </p:nvSpPr>
        <p:spPr bwMode="auto">
          <a:xfrm>
            <a:off x="6101843" y="3014760"/>
            <a:ext cx="347785" cy="25483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ea"/>
                <a:ea typeface="+mn-ea"/>
                <a:cs typeface="Arial" pitchFamily="34" charset="0"/>
              </a:rPr>
              <a:t>E1</a:t>
            </a:r>
            <a:endParaRPr lang="zh-CN" altLang="en-US" dirty="0">
              <a:solidFill>
                <a:srgbClr val="000000"/>
              </a:solidFill>
              <a:latin typeface="+mn-ea"/>
              <a:ea typeface="+mn-ea"/>
              <a:cs typeface="Arial" pitchFamily="34" charset="0"/>
            </a:endParaRPr>
          </a:p>
        </p:txBody>
      </p:sp>
      <p:sp>
        <p:nvSpPr>
          <p:cNvPr id="68" name="矩形 67"/>
          <p:cNvSpPr/>
          <p:nvPr/>
        </p:nvSpPr>
        <p:spPr bwMode="auto">
          <a:xfrm>
            <a:off x="5755653" y="3812021"/>
            <a:ext cx="817562" cy="359260"/>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sz="1400" b="1" dirty="0" err="1">
                <a:solidFill>
                  <a:srgbClr val="000000"/>
                </a:solidFill>
                <a:latin typeface="+mn-ea"/>
                <a:ea typeface="+mn-ea"/>
                <a:cs typeface="Arial" pitchFamily="34" charset="0"/>
              </a:rPr>
              <a:t>dscp</a:t>
            </a:r>
            <a:endParaRPr lang="zh-CN" altLang="en-US" sz="1400" b="1" dirty="0">
              <a:solidFill>
                <a:srgbClr val="000000"/>
              </a:solidFill>
              <a:latin typeface="+mn-ea"/>
              <a:ea typeface="+mn-ea"/>
              <a:cs typeface="Arial" pitchFamily="34" charset="0"/>
            </a:endParaRPr>
          </a:p>
        </p:txBody>
      </p:sp>
      <p:pic>
        <p:nvPicPr>
          <p:cNvPr id="70" name="图片 6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434481" y="2338106"/>
            <a:ext cx="540000" cy="442800"/>
          </a:xfrm>
          <a:prstGeom prst="rect">
            <a:avLst/>
          </a:prstGeom>
        </p:spPr>
      </p:pic>
      <p:pic>
        <p:nvPicPr>
          <p:cNvPr id="71" name="图片 70" descr="电话.png"/>
          <p:cNvPicPr>
            <a:picLocks noChangeAspect="1"/>
          </p:cNvPicPr>
          <p:nvPr/>
        </p:nvPicPr>
        <p:blipFill>
          <a:blip r:embed="rId4" cstate="print"/>
          <a:stretch>
            <a:fillRect/>
          </a:stretch>
        </p:blipFill>
        <p:spPr>
          <a:xfrm>
            <a:off x="9434481" y="3517756"/>
            <a:ext cx="483542" cy="439200"/>
          </a:xfrm>
          <a:prstGeom prst="rect">
            <a:avLst/>
          </a:prstGeom>
        </p:spPr>
      </p:pic>
      <p:pic>
        <p:nvPicPr>
          <p:cNvPr id="72" name="图片 71" descr="多媒体软终端.png"/>
          <p:cNvPicPr>
            <a:picLocks noChangeAspect="1"/>
          </p:cNvPicPr>
          <p:nvPr/>
        </p:nvPicPr>
        <p:blipFill>
          <a:blip r:embed="rId5" cstate="print"/>
          <a:stretch>
            <a:fillRect/>
          </a:stretch>
        </p:blipFill>
        <p:spPr>
          <a:xfrm>
            <a:off x="9478820" y="4219453"/>
            <a:ext cx="540500" cy="414000"/>
          </a:xfrm>
          <a:prstGeom prst="rect">
            <a:avLst/>
          </a:prstGeom>
        </p:spPr>
      </p:pic>
      <p:pic>
        <p:nvPicPr>
          <p:cNvPr id="73" name="图片 72" descr="行政部.png"/>
          <p:cNvPicPr>
            <a:picLocks noChangeAspect="1"/>
          </p:cNvPicPr>
          <p:nvPr/>
        </p:nvPicPr>
        <p:blipFill>
          <a:blip r:embed="rId6" cstate="print"/>
          <a:stretch>
            <a:fillRect/>
          </a:stretch>
        </p:blipFill>
        <p:spPr>
          <a:xfrm>
            <a:off x="9422753" y="2903506"/>
            <a:ext cx="540000" cy="441818"/>
          </a:xfrm>
          <a:prstGeom prst="rect">
            <a:avLst/>
          </a:prstGeom>
        </p:spPr>
      </p:pic>
      <p:pic>
        <p:nvPicPr>
          <p:cNvPr id="74" name="图片 73" descr="通用服务器-蓝.png"/>
          <p:cNvPicPr>
            <a:picLocks noChangeAspect="1"/>
          </p:cNvPicPr>
          <p:nvPr/>
        </p:nvPicPr>
        <p:blipFill>
          <a:blip r:embed="rId7" cstate="print"/>
          <a:stretch>
            <a:fillRect/>
          </a:stretch>
        </p:blipFill>
        <p:spPr>
          <a:xfrm>
            <a:off x="7638414" y="4328757"/>
            <a:ext cx="591353" cy="483834"/>
          </a:xfrm>
          <a:prstGeom prst="rect">
            <a:avLst/>
          </a:prstGeom>
        </p:spPr>
      </p:pic>
      <p:pic>
        <p:nvPicPr>
          <p:cNvPr id="75" name="图片 74" descr="核心路由器.png"/>
          <p:cNvPicPr>
            <a:picLocks noChangeAspect="1"/>
          </p:cNvPicPr>
          <p:nvPr/>
        </p:nvPicPr>
        <p:blipFill>
          <a:blip r:embed="rId8" cstate="print"/>
          <a:stretch>
            <a:fillRect/>
          </a:stretch>
        </p:blipFill>
        <p:spPr>
          <a:xfrm>
            <a:off x="7178723" y="2993685"/>
            <a:ext cx="670135" cy="548291"/>
          </a:xfrm>
          <a:prstGeom prst="rect">
            <a:avLst/>
          </a:prstGeom>
        </p:spPr>
      </p:pic>
      <p:pic>
        <p:nvPicPr>
          <p:cNvPr id="76" name="图片 75" descr="接入交换机.png"/>
          <p:cNvPicPr>
            <a:picLocks noChangeAspect="1"/>
          </p:cNvPicPr>
          <p:nvPr/>
        </p:nvPicPr>
        <p:blipFill>
          <a:blip r:embed="rId9" cstate="print"/>
          <a:stretch>
            <a:fillRect/>
          </a:stretch>
        </p:blipFill>
        <p:spPr>
          <a:xfrm>
            <a:off x="3611372" y="3024665"/>
            <a:ext cx="540000" cy="441818"/>
          </a:xfrm>
          <a:prstGeom prst="rect">
            <a:avLst/>
          </a:prstGeom>
        </p:spPr>
      </p:pic>
      <p:pic>
        <p:nvPicPr>
          <p:cNvPr id="77" name="图片 7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27238" y="2283430"/>
            <a:ext cx="540000" cy="442800"/>
          </a:xfrm>
          <a:prstGeom prst="rect">
            <a:avLst/>
          </a:prstGeom>
        </p:spPr>
      </p:pic>
      <p:pic>
        <p:nvPicPr>
          <p:cNvPr id="78" name="图片 77" descr="行政部.png"/>
          <p:cNvPicPr>
            <a:picLocks noChangeAspect="1"/>
          </p:cNvPicPr>
          <p:nvPr/>
        </p:nvPicPr>
        <p:blipFill>
          <a:blip r:embed="rId6" cstate="print"/>
          <a:stretch>
            <a:fillRect/>
          </a:stretch>
        </p:blipFill>
        <p:spPr>
          <a:xfrm>
            <a:off x="2217975" y="3024665"/>
            <a:ext cx="540000" cy="441818"/>
          </a:xfrm>
          <a:prstGeom prst="rect">
            <a:avLst/>
          </a:prstGeom>
        </p:spPr>
      </p:pic>
      <p:pic>
        <p:nvPicPr>
          <p:cNvPr id="79" name="图片 78" descr="电话.png"/>
          <p:cNvPicPr>
            <a:picLocks noChangeAspect="1"/>
          </p:cNvPicPr>
          <p:nvPr/>
        </p:nvPicPr>
        <p:blipFill>
          <a:blip r:embed="rId4" cstate="print"/>
          <a:stretch>
            <a:fillRect/>
          </a:stretch>
        </p:blipFill>
        <p:spPr>
          <a:xfrm>
            <a:off x="2211889" y="3846015"/>
            <a:ext cx="483542" cy="439200"/>
          </a:xfrm>
          <a:prstGeom prst="rect">
            <a:avLst/>
          </a:prstGeom>
        </p:spPr>
      </p:pic>
      <p:pic>
        <p:nvPicPr>
          <p:cNvPr id="80" name="图片 79" descr="多媒体软终端.png"/>
          <p:cNvPicPr>
            <a:picLocks noChangeAspect="1"/>
          </p:cNvPicPr>
          <p:nvPr/>
        </p:nvPicPr>
        <p:blipFill>
          <a:blip r:embed="rId5" cstate="print"/>
          <a:stretch>
            <a:fillRect/>
          </a:stretch>
        </p:blipFill>
        <p:spPr>
          <a:xfrm>
            <a:off x="2217475" y="4426453"/>
            <a:ext cx="540500" cy="414000"/>
          </a:xfrm>
          <a:prstGeom prst="rect">
            <a:avLst/>
          </a:prstGeom>
        </p:spPr>
      </p:pic>
      <p:pic>
        <p:nvPicPr>
          <p:cNvPr id="81" name="图片 80" descr="接入交换机.png"/>
          <p:cNvPicPr>
            <a:picLocks noChangeAspect="1"/>
          </p:cNvPicPr>
          <p:nvPr/>
        </p:nvPicPr>
        <p:blipFill>
          <a:blip r:embed="rId9" cstate="print"/>
          <a:stretch>
            <a:fillRect/>
          </a:stretch>
        </p:blipFill>
        <p:spPr>
          <a:xfrm>
            <a:off x="6380264" y="4328757"/>
            <a:ext cx="540000" cy="441818"/>
          </a:xfrm>
          <a:prstGeom prst="rect">
            <a:avLst/>
          </a:prstGeom>
        </p:spPr>
      </p:pic>
      <p:pic>
        <p:nvPicPr>
          <p:cNvPr id="82" name="图片 81" descr="接入交换机.png"/>
          <p:cNvPicPr>
            <a:picLocks noChangeAspect="1"/>
          </p:cNvPicPr>
          <p:nvPr/>
        </p:nvPicPr>
        <p:blipFill>
          <a:blip r:embed="rId9" cstate="print"/>
          <a:stretch>
            <a:fillRect/>
          </a:stretch>
        </p:blipFill>
        <p:spPr>
          <a:xfrm>
            <a:off x="8174425" y="3046921"/>
            <a:ext cx="540000" cy="441818"/>
          </a:xfrm>
          <a:prstGeom prst="rect">
            <a:avLst/>
          </a:prstGeom>
        </p:spPr>
      </p:pic>
      <p:pic>
        <p:nvPicPr>
          <p:cNvPr id="83" name="图片 82" descr="核心路由器.png"/>
          <p:cNvPicPr>
            <a:picLocks noChangeAspect="1"/>
          </p:cNvPicPr>
          <p:nvPr/>
        </p:nvPicPr>
        <p:blipFill>
          <a:blip r:embed="rId8" cstate="print"/>
          <a:stretch>
            <a:fillRect/>
          </a:stretch>
        </p:blipFill>
        <p:spPr>
          <a:xfrm>
            <a:off x="5472461" y="3067087"/>
            <a:ext cx="670135" cy="548291"/>
          </a:xfrm>
          <a:prstGeom prst="rect">
            <a:avLst/>
          </a:prstGeom>
        </p:spPr>
      </p:pic>
    </p:spTree>
    <p:extLst>
      <p:ext uri="{BB962C8B-B14F-4D97-AF65-F5344CB8AC3E}">
        <p14:creationId xmlns:p14="http://schemas.microsoft.com/office/powerpoint/2010/main" val="179235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WRED</a:t>
            </a:r>
            <a:r>
              <a:rPr lang="zh-CN" altLang="en-US"/>
              <a:t>配置实现</a:t>
            </a:r>
            <a:endParaRPr lang="zh-CN" altLang="en-US" dirty="0"/>
          </a:p>
        </p:txBody>
      </p:sp>
      <p:sp>
        <p:nvSpPr>
          <p:cNvPr id="2" name="文本框 1"/>
          <p:cNvSpPr txBox="1"/>
          <p:nvPr/>
        </p:nvSpPr>
        <p:spPr bwMode="auto">
          <a:xfrm>
            <a:off x="3179676" y="3672594"/>
            <a:ext cx="4860324" cy="2640105"/>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defTabSz="1001649" eaLnBrk="0" hangingPunct="0"/>
            <a:r>
              <a:rPr lang="en-US" altLang="zh-CN" sz="1100" dirty="0">
                <a:solidFill>
                  <a:srgbClr val="000000"/>
                </a:solidFill>
                <a:latin typeface="+mn-ea"/>
                <a:ea typeface="+mn-ea"/>
                <a:cs typeface="Courier New" panose="02070309020205020404" pitchFamily="49" charset="0"/>
              </a:rPr>
              <a:t>[RTA]drop-profile manager </a:t>
            </a:r>
          </a:p>
          <a:p>
            <a:pPr defTabSz="1001649" eaLnBrk="0" hangingPunct="0"/>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wred</a:t>
            </a:r>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dscp</a:t>
            </a:r>
            <a:endParaRPr lang="en-US" altLang="zh-CN" sz="1100" dirty="0">
              <a:solidFill>
                <a:srgbClr val="000000"/>
              </a:solidFill>
              <a:latin typeface="+mn-ea"/>
              <a:ea typeface="+mn-ea"/>
              <a:cs typeface="Courier New" panose="02070309020205020404" pitchFamily="49" charset="0"/>
            </a:endParaRPr>
          </a:p>
          <a:p>
            <a:pPr defTabSz="1001649" eaLnBrk="0" hangingPunct="0"/>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dscp</a:t>
            </a:r>
            <a:r>
              <a:rPr lang="en-US" altLang="zh-CN" sz="1100" dirty="0">
                <a:solidFill>
                  <a:srgbClr val="000000"/>
                </a:solidFill>
                <a:latin typeface="+mn-ea"/>
                <a:ea typeface="+mn-ea"/>
                <a:cs typeface="Courier New" panose="02070309020205020404" pitchFamily="49" charset="0"/>
              </a:rPr>
              <a:t> 8 low-limit 50 high-limit 70 discard-percentage 10</a:t>
            </a:r>
          </a:p>
          <a:p>
            <a:pPr defTabSz="1001649" eaLnBrk="0" hangingPunct="0"/>
            <a:r>
              <a:rPr lang="en-US" altLang="zh-CN" sz="1100" dirty="0">
                <a:solidFill>
                  <a:srgbClr val="000000"/>
                </a:solidFill>
                <a:latin typeface="+mn-ea"/>
                <a:ea typeface="+mn-ea"/>
                <a:cs typeface="Courier New" panose="02070309020205020404" pitchFamily="49" charset="0"/>
              </a:rPr>
              <a:t>     drop-profile ftp</a:t>
            </a:r>
          </a:p>
          <a:p>
            <a:pPr defTabSz="1001649" eaLnBrk="0" hangingPunct="0"/>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wred</a:t>
            </a:r>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dscp</a:t>
            </a:r>
            <a:endParaRPr lang="en-US" altLang="zh-CN" sz="1100" dirty="0">
              <a:solidFill>
                <a:srgbClr val="000000"/>
              </a:solidFill>
              <a:latin typeface="+mn-ea"/>
              <a:ea typeface="+mn-ea"/>
              <a:cs typeface="Courier New" panose="02070309020205020404" pitchFamily="49" charset="0"/>
            </a:endParaRPr>
          </a:p>
          <a:p>
            <a:pPr defTabSz="1001649" eaLnBrk="0" hangingPunct="0"/>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dscp</a:t>
            </a:r>
            <a:r>
              <a:rPr lang="en-US" altLang="zh-CN" sz="1100" dirty="0">
                <a:solidFill>
                  <a:srgbClr val="000000"/>
                </a:solidFill>
                <a:latin typeface="+mn-ea"/>
                <a:ea typeface="+mn-ea"/>
                <a:cs typeface="Courier New" panose="02070309020205020404" pitchFamily="49" charset="0"/>
              </a:rPr>
              <a:t> 16 low-limit 70 high-limit 90 discard-percentage 10</a:t>
            </a:r>
          </a:p>
          <a:p>
            <a:pPr defTabSz="1001649" eaLnBrk="0" hangingPunct="0"/>
            <a:r>
              <a:rPr lang="en-US" altLang="zh-CN" sz="1100" dirty="0">
                <a:solidFill>
                  <a:srgbClr val="000000"/>
                </a:solidFill>
                <a:latin typeface="+mn-ea"/>
                <a:ea typeface="+mn-ea"/>
                <a:cs typeface="Courier New" panose="02070309020205020404" pitchFamily="49" charset="0"/>
              </a:rPr>
              <a:t>     drop-profile video</a:t>
            </a:r>
          </a:p>
          <a:p>
            <a:pPr defTabSz="1001649" eaLnBrk="0" hangingPunct="0"/>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wred</a:t>
            </a:r>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dscp</a:t>
            </a:r>
            <a:endParaRPr lang="en-US" altLang="zh-CN" sz="1100" dirty="0">
              <a:solidFill>
                <a:srgbClr val="000000"/>
              </a:solidFill>
              <a:latin typeface="+mn-ea"/>
              <a:ea typeface="+mn-ea"/>
              <a:cs typeface="Courier New" panose="02070309020205020404" pitchFamily="49" charset="0"/>
            </a:endParaRPr>
          </a:p>
          <a:p>
            <a:pPr defTabSz="1001649" eaLnBrk="0" hangingPunct="0"/>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dscp</a:t>
            </a:r>
            <a:r>
              <a:rPr lang="en-US" altLang="zh-CN" sz="1100" dirty="0">
                <a:solidFill>
                  <a:srgbClr val="000000"/>
                </a:solidFill>
                <a:latin typeface="+mn-ea"/>
                <a:ea typeface="+mn-ea"/>
                <a:cs typeface="Courier New" panose="02070309020205020404" pitchFamily="49" charset="0"/>
              </a:rPr>
              <a:t> 24 low-limit 60 high-limit 80 discard-percentage 20</a:t>
            </a:r>
          </a:p>
          <a:p>
            <a:pPr defTabSz="1001649" eaLnBrk="0" hangingPunct="0"/>
            <a:r>
              <a:rPr lang="en-US" altLang="zh-CN" sz="1100" dirty="0">
                <a:solidFill>
                  <a:srgbClr val="000000"/>
                </a:solidFill>
                <a:latin typeface="+mn-ea"/>
                <a:ea typeface="+mn-ea"/>
                <a:cs typeface="Courier New" panose="02070309020205020404" pitchFamily="49" charset="0"/>
              </a:rPr>
              <a:t>     </a:t>
            </a:r>
            <a:r>
              <a:rPr lang="en-US" altLang="zh-CN" sz="1100" dirty="0" err="1">
                <a:solidFill>
                  <a:srgbClr val="000000"/>
                </a:solidFill>
                <a:latin typeface="+mn-ea"/>
                <a:ea typeface="+mn-ea"/>
                <a:cs typeface="Courier New" panose="02070309020205020404" pitchFamily="49" charset="0"/>
              </a:rPr>
              <a:t>qos</a:t>
            </a:r>
            <a:r>
              <a:rPr lang="en-US" altLang="zh-CN" sz="1100" dirty="0">
                <a:solidFill>
                  <a:srgbClr val="000000"/>
                </a:solidFill>
                <a:latin typeface="+mn-ea"/>
                <a:ea typeface="+mn-ea"/>
                <a:cs typeface="Courier New" panose="02070309020205020404" pitchFamily="49" charset="0"/>
              </a:rPr>
              <a:t> queue-profile </a:t>
            </a:r>
            <a:r>
              <a:rPr lang="en-US" altLang="zh-CN" sz="1100" dirty="0" err="1">
                <a:solidFill>
                  <a:srgbClr val="000000"/>
                </a:solidFill>
                <a:latin typeface="+mn-ea"/>
                <a:ea typeface="+mn-ea"/>
                <a:cs typeface="Courier New" panose="02070309020205020404" pitchFamily="49" charset="0"/>
              </a:rPr>
              <a:t>qos</a:t>
            </a:r>
            <a:r>
              <a:rPr lang="en-US" altLang="zh-CN" sz="1100" dirty="0">
                <a:solidFill>
                  <a:srgbClr val="000000"/>
                </a:solidFill>
                <a:latin typeface="+mn-ea"/>
                <a:ea typeface="+mn-ea"/>
                <a:cs typeface="Courier New" panose="02070309020205020404" pitchFamily="49" charset="0"/>
              </a:rPr>
              <a:t>-Huawei</a:t>
            </a:r>
          </a:p>
          <a:p>
            <a:pPr defTabSz="1001649" eaLnBrk="0" hangingPunct="0"/>
            <a:r>
              <a:rPr lang="en-US" altLang="zh-CN" sz="1100" dirty="0">
                <a:solidFill>
                  <a:srgbClr val="000000"/>
                </a:solidFill>
                <a:latin typeface="+mn-ea"/>
                <a:ea typeface="+mn-ea"/>
                <a:cs typeface="Courier New" panose="02070309020205020404" pitchFamily="49" charset="0"/>
              </a:rPr>
              <a:t>      queue 1 drop-profile manager</a:t>
            </a:r>
          </a:p>
          <a:p>
            <a:pPr defTabSz="1001649" eaLnBrk="0" hangingPunct="0"/>
            <a:r>
              <a:rPr lang="en-US" altLang="zh-CN" sz="1100" dirty="0">
                <a:solidFill>
                  <a:srgbClr val="000000"/>
                </a:solidFill>
                <a:latin typeface="+mn-ea"/>
                <a:ea typeface="+mn-ea"/>
                <a:cs typeface="Courier New" panose="02070309020205020404" pitchFamily="49" charset="0"/>
              </a:rPr>
              <a:t>      queue 2 drop-profile ftp</a:t>
            </a:r>
          </a:p>
          <a:p>
            <a:pPr defTabSz="1001649" eaLnBrk="0" hangingPunct="0"/>
            <a:r>
              <a:rPr lang="en-US" altLang="zh-CN" sz="1100" dirty="0">
                <a:solidFill>
                  <a:srgbClr val="000000"/>
                </a:solidFill>
                <a:latin typeface="+mn-ea"/>
                <a:ea typeface="+mn-ea"/>
                <a:cs typeface="Courier New" panose="02070309020205020404" pitchFamily="49" charset="0"/>
              </a:rPr>
              <a:t>      queue 3 drop-profile video</a:t>
            </a:r>
          </a:p>
          <a:p>
            <a:pPr defTabSz="1001649" eaLnBrk="0" hangingPunct="0"/>
            <a:r>
              <a:rPr lang="en-US" altLang="zh-CN" sz="1100" dirty="0">
                <a:solidFill>
                  <a:srgbClr val="000000"/>
                </a:solidFill>
                <a:latin typeface="+mn-ea"/>
                <a:ea typeface="+mn-ea"/>
                <a:cs typeface="Courier New" panose="02070309020205020404" pitchFamily="49" charset="0"/>
              </a:rPr>
              <a:t>     interface E1</a:t>
            </a:r>
          </a:p>
          <a:p>
            <a:pPr defTabSz="1001649" eaLnBrk="0" hangingPunct="0"/>
            <a:r>
              <a:rPr lang="en-US" altLang="zh-CN" sz="1100" dirty="0">
                <a:solidFill>
                  <a:srgbClr val="000000"/>
                </a:solidFill>
                <a:latin typeface="+mn-ea"/>
                <a:ea typeface="+mn-ea"/>
                <a:cs typeface="Courier New" panose="02070309020205020404" pitchFamily="49" charset="0"/>
              </a:rPr>
              <a:t>      qos queue-profile qos-Huawei</a:t>
            </a:r>
            <a:endParaRPr lang="zh-CN" altLang="en-US" sz="1100" dirty="0">
              <a:latin typeface="+mn-ea"/>
              <a:ea typeface="+mn-ea"/>
              <a:cs typeface="Courier New" panose="020703090202050204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263012227"/>
              </p:ext>
            </p:extLst>
          </p:nvPr>
        </p:nvGraphicFramePr>
        <p:xfrm>
          <a:off x="2495601" y="1484784"/>
          <a:ext cx="3522189" cy="2076888"/>
        </p:xfrm>
        <a:graphic>
          <a:graphicData uri="http://schemas.openxmlformats.org/drawingml/2006/table">
            <a:tbl>
              <a:tblPr firstRow="1" bandRow="1"/>
              <a:tblGrid>
                <a:gridCol w="1080120">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540304">
                  <a:extLst>
                    <a:ext uri="{9D8B030D-6E8A-4147-A177-3AD203B41FA5}">
                      <a16:colId xmlns:a16="http://schemas.microsoft.com/office/drawing/2014/main" val="20002"/>
                    </a:ext>
                  </a:extLst>
                </a:gridCol>
                <a:gridCol w="1037669">
                  <a:extLst>
                    <a:ext uri="{9D8B030D-6E8A-4147-A177-3AD203B41FA5}">
                      <a16:colId xmlns:a16="http://schemas.microsoft.com/office/drawing/2014/main" val="20003"/>
                    </a:ext>
                  </a:extLst>
                </a:gridCol>
              </a:tblGrid>
              <a:tr h="374442">
                <a:tc>
                  <a:txBody>
                    <a:bodyPr/>
                    <a:lstStyle/>
                    <a:p>
                      <a:pPr algn="ctr"/>
                      <a:r>
                        <a:rPr lang="zh-CN" altLang="en-US" sz="1600" b="1" dirty="0">
                          <a:latin typeface="+mn-ea"/>
                          <a:ea typeface="+mn-ea"/>
                        </a:rPr>
                        <a:t>流量类型</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mn-ea"/>
                          <a:ea typeface="+mn-ea"/>
                        </a:rPr>
                        <a:t>DSCP</a:t>
                      </a:r>
                      <a:r>
                        <a:rPr lang="zh-CN" altLang="en-US" sz="1600" b="1" dirty="0">
                          <a:latin typeface="+mn-ea"/>
                          <a:ea typeface="+mn-ea"/>
                        </a:rPr>
                        <a:t>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mn-ea"/>
                          <a:ea typeface="+mn-ea"/>
                        </a:rPr>
                        <a:t>LP</a:t>
                      </a:r>
                      <a:endParaRPr lang="zh-CN" altLang="en-US" sz="16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b="1" dirty="0">
                          <a:latin typeface="+mn-ea"/>
                          <a:ea typeface="+mn-ea"/>
                        </a:rPr>
                        <a:t>队列</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4442">
                <a:tc>
                  <a:txBody>
                    <a:bodyPr/>
                    <a:lstStyle/>
                    <a:p>
                      <a:pPr algn="ctr"/>
                      <a:r>
                        <a:rPr lang="en-US" altLang="zh-CN" sz="1600" dirty="0">
                          <a:latin typeface="+mn-ea"/>
                          <a:ea typeface="+mn-ea"/>
                        </a:rPr>
                        <a:t>Voice</a:t>
                      </a:r>
                      <a:endParaRPr lang="zh-CN" altLang="en-US" sz="16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40</a:t>
                      </a:r>
                      <a:endParaRPr lang="zh-CN" altLang="en-US" sz="16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5</a:t>
                      </a:r>
                      <a:endParaRPr lang="zh-CN" altLang="en-US" sz="16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600" dirty="0">
                          <a:latin typeface="+mn-ea"/>
                          <a:ea typeface="+mn-ea"/>
                        </a:rPr>
                        <a:t>5</a:t>
                      </a:r>
                      <a:r>
                        <a:rPr lang="zh-CN" altLang="en-US" sz="1600" dirty="0">
                          <a:latin typeface="+mn-ea"/>
                          <a:ea typeface="+mn-ea"/>
                        </a:rPr>
                        <a:t>（</a:t>
                      </a:r>
                      <a:r>
                        <a:rPr lang="en-US" altLang="zh-CN" sz="1600" dirty="0">
                          <a:latin typeface="+mn-ea"/>
                          <a:ea typeface="+mn-ea"/>
                        </a:rPr>
                        <a:t>PQ</a:t>
                      </a:r>
                      <a:r>
                        <a:rPr lang="zh-CN" altLang="en-US" sz="1600" dirty="0">
                          <a:latin typeface="+mn-ea"/>
                          <a:ea typeface="+mn-ea"/>
                        </a:rPr>
                        <a:t>）</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4442">
                <a:tc>
                  <a:txBody>
                    <a:bodyPr/>
                    <a:lstStyle/>
                    <a:p>
                      <a:pPr algn="ctr"/>
                      <a:r>
                        <a:rPr lang="en-US" altLang="zh-CN" sz="1600" dirty="0">
                          <a:latin typeface="+mn-ea"/>
                          <a:ea typeface="+mn-ea"/>
                        </a:rPr>
                        <a:t>Video</a:t>
                      </a:r>
                      <a:endParaRPr lang="zh-CN" altLang="en-US" sz="16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24</a:t>
                      </a:r>
                      <a:endParaRPr lang="zh-CN" altLang="en-US" sz="16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3</a:t>
                      </a:r>
                      <a:endParaRPr lang="zh-CN" altLang="en-US" sz="16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3</a:t>
                      </a:r>
                      <a:r>
                        <a:rPr lang="zh-CN" altLang="en-US" sz="1600" dirty="0">
                          <a:latin typeface="+mn-ea"/>
                          <a:ea typeface="+mn-ea"/>
                        </a:rPr>
                        <a:t>（</a:t>
                      </a:r>
                      <a:r>
                        <a:rPr lang="en-US" altLang="zh-CN" sz="1600" dirty="0">
                          <a:latin typeface="+mn-ea"/>
                          <a:ea typeface="+mn-ea"/>
                        </a:rPr>
                        <a:t>WFQ</a:t>
                      </a:r>
                      <a:r>
                        <a:rPr lang="zh-CN" altLang="en-US" sz="1600" dirty="0">
                          <a:latin typeface="+mn-ea"/>
                          <a:ea typeface="+mn-ea"/>
                        </a:rPr>
                        <a:t>）</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4442">
                <a:tc>
                  <a:txBody>
                    <a:bodyPr/>
                    <a:lstStyle/>
                    <a:p>
                      <a:pPr algn="ctr"/>
                      <a:r>
                        <a:rPr lang="en-US" altLang="zh-CN" sz="1600" dirty="0">
                          <a:latin typeface="+mn-ea"/>
                          <a:ea typeface="+mn-ea"/>
                        </a:rPr>
                        <a:t>FTP</a:t>
                      </a:r>
                      <a:endParaRPr lang="zh-CN" altLang="en-US" sz="16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16</a:t>
                      </a:r>
                      <a:endParaRPr lang="zh-CN" altLang="en-US" sz="16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2</a:t>
                      </a:r>
                      <a:endParaRPr lang="zh-CN" altLang="en-US" sz="16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2</a:t>
                      </a:r>
                      <a:r>
                        <a:rPr lang="zh-CN" altLang="en-US" sz="1600" dirty="0">
                          <a:latin typeface="+mn-ea"/>
                          <a:ea typeface="+mn-ea"/>
                        </a:rPr>
                        <a:t>（</a:t>
                      </a:r>
                      <a:r>
                        <a:rPr lang="en-US" altLang="zh-CN" sz="1600" dirty="0">
                          <a:latin typeface="+mn-ea"/>
                          <a:ea typeface="+mn-ea"/>
                        </a:rPr>
                        <a:t>WFQ</a:t>
                      </a:r>
                      <a:r>
                        <a:rPr lang="zh-CN" altLang="en-US" sz="1600" dirty="0">
                          <a:latin typeface="+mn-ea"/>
                          <a:ea typeface="+mn-ea"/>
                        </a:rPr>
                        <a:t>）</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4442">
                <a:tc>
                  <a:txBody>
                    <a:bodyPr/>
                    <a:lstStyle/>
                    <a:p>
                      <a:pPr algn="ctr"/>
                      <a:r>
                        <a:rPr lang="en-US" altLang="zh-CN" sz="1600" dirty="0">
                          <a:latin typeface="+mn-ea"/>
                          <a:ea typeface="+mn-ea"/>
                        </a:rPr>
                        <a:t>Manager</a:t>
                      </a:r>
                      <a:endParaRPr lang="zh-CN" altLang="en-US" sz="16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8</a:t>
                      </a:r>
                      <a:endParaRPr lang="zh-CN" altLang="en-US" sz="16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1</a:t>
                      </a:r>
                      <a:endParaRPr lang="zh-CN" altLang="en-US" sz="16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dirty="0">
                          <a:latin typeface="+mn-ea"/>
                          <a:ea typeface="+mn-ea"/>
                        </a:rPr>
                        <a:t>1</a:t>
                      </a:r>
                      <a:r>
                        <a:rPr lang="zh-CN" altLang="en-US" sz="1600" dirty="0">
                          <a:latin typeface="+mn-ea"/>
                          <a:ea typeface="+mn-ea"/>
                        </a:rPr>
                        <a:t>（</a:t>
                      </a:r>
                      <a:r>
                        <a:rPr lang="en-US" altLang="zh-CN" sz="1600" dirty="0">
                          <a:latin typeface="+mn-ea"/>
                          <a:ea typeface="+mn-ea"/>
                        </a:rPr>
                        <a:t>WFQ</a:t>
                      </a:r>
                      <a:r>
                        <a:rPr lang="zh-CN" altLang="en-US" sz="1600" dirty="0">
                          <a:latin typeface="+mn-ea"/>
                          <a:ea typeface="+mn-ea"/>
                        </a:rPr>
                        <a:t>）</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780980578"/>
              </p:ext>
            </p:extLst>
          </p:nvPr>
        </p:nvGraphicFramePr>
        <p:xfrm>
          <a:off x="6744073" y="1484785"/>
          <a:ext cx="2628291" cy="1737491"/>
        </p:xfrm>
        <a:graphic>
          <a:graphicData uri="http://schemas.openxmlformats.org/drawingml/2006/table">
            <a:tbl>
              <a:tblPr firstRow="1" bandRow="1"/>
              <a:tblGrid>
                <a:gridCol w="936097">
                  <a:extLst>
                    <a:ext uri="{9D8B030D-6E8A-4147-A177-3AD203B41FA5}">
                      <a16:colId xmlns:a16="http://schemas.microsoft.com/office/drawing/2014/main" val="20000"/>
                    </a:ext>
                  </a:extLst>
                </a:gridCol>
                <a:gridCol w="504058">
                  <a:extLst>
                    <a:ext uri="{9D8B030D-6E8A-4147-A177-3AD203B41FA5}">
                      <a16:colId xmlns:a16="http://schemas.microsoft.com/office/drawing/2014/main" val="20001"/>
                    </a:ext>
                  </a:extLst>
                </a:gridCol>
                <a:gridCol w="591187">
                  <a:extLst>
                    <a:ext uri="{9D8B030D-6E8A-4147-A177-3AD203B41FA5}">
                      <a16:colId xmlns:a16="http://schemas.microsoft.com/office/drawing/2014/main" val="20002"/>
                    </a:ext>
                  </a:extLst>
                </a:gridCol>
                <a:gridCol w="596949">
                  <a:extLst>
                    <a:ext uri="{9D8B030D-6E8A-4147-A177-3AD203B41FA5}">
                      <a16:colId xmlns:a16="http://schemas.microsoft.com/office/drawing/2014/main" val="20003"/>
                    </a:ext>
                  </a:extLst>
                </a:gridCol>
              </a:tblGrid>
              <a:tr h="329358">
                <a:tc gridSpan="4">
                  <a:txBody>
                    <a:bodyPr/>
                    <a:lstStyle/>
                    <a:p>
                      <a:pPr algn="ctr"/>
                      <a:r>
                        <a:rPr lang="zh-CN" altLang="en-US" sz="1400" b="1" dirty="0">
                          <a:latin typeface="+mn-ea"/>
                          <a:ea typeface="+mn-ea"/>
                        </a:rPr>
                        <a:t>尾丢弃</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zh-CN" altLang="en-US" sz="1600" dirty="0"/>
                    </a:p>
                  </a:txBody>
                  <a:tcPr anchor="ctr">
                    <a:solidFill>
                      <a:srgbClr val="FFFF00"/>
                    </a:solidFill>
                  </a:tcPr>
                </a:tc>
                <a:tc hMerge="1">
                  <a:txBody>
                    <a:bodyPr/>
                    <a:lstStyle/>
                    <a:p>
                      <a:pPr algn="ctr"/>
                      <a:endParaRPr lang="zh-CN" altLang="en-US" sz="1600" dirty="0"/>
                    </a:p>
                  </a:txBody>
                  <a:tcPr anchor="ctr">
                    <a:solidFill>
                      <a:srgbClr val="FFFF00"/>
                    </a:solidFill>
                  </a:tcPr>
                </a:tc>
                <a:tc hMerge="1">
                  <a:txBody>
                    <a:bodyPr/>
                    <a:lstStyle/>
                    <a:p>
                      <a:pPr algn="ctr"/>
                      <a:endParaRPr lang="zh-CN" altLang="en-US" sz="1600" dirty="0"/>
                    </a:p>
                  </a:txBody>
                  <a:tcPr anchor="ctr">
                    <a:solidFill>
                      <a:srgbClr val="FFFF00"/>
                    </a:solidFill>
                  </a:tcPr>
                </a:tc>
                <a:extLst>
                  <a:ext uri="{0D108BD9-81ED-4DB2-BD59-A6C34878D82A}">
                    <a16:rowId xmlns:a16="http://schemas.microsoft.com/office/drawing/2014/main" val="10000"/>
                  </a:ext>
                </a:extLst>
              </a:tr>
              <a:tr h="522067">
                <a:tc>
                  <a:txBody>
                    <a:bodyPr/>
                    <a:lstStyle/>
                    <a:p>
                      <a:pPr algn="ctr"/>
                      <a:r>
                        <a:rPr lang="zh-CN" altLang="en-US" sz="1400" dirty="0">
                          <a:latin typeface="+mn-ea"/>
                          <a:ea typeface="+mn-ea"/>
                        </a:rPr>
                        <a:t>低门限</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mn-ea"/>
                          <a:ea typeface="+mn-ea"/>
                        </a:rPr>
                        <a:t>60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70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50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93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mn-ea"/>
                          <a:ea typeface="+mn-ea"/>
                        </a:rPr>
                        <a:t>高门限</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80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90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70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567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mn-ea"/>
                          <a:ea typeface="+mn-ea"/>
                        </a:rPr>
                        <a:t>丢弃最大概率</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20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10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400" dirty="0">
                          <a:latin typeface="+mn-ea"/>
                          <a:ea typeface="+mn-ea"/>
                        </a:rPr>
                        <a:t>10</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8" name="肘形连接符 73"/>
          <p:cNvCxnSpPr/>
          <p:nvPr/>
        </p:nvCxnSpPr>
        <p:spPr bwMode="auto">
          <a:xfrm rot="16200000" flipV="1">
            <a:off x="7824204" y="3189281"/>
            <a:ext cx="216000" cy="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9" name="直接连接符 8"/>
          <p:cNvCxnSpPr/>
          <p:nvPr/>
        </p:nvCxnSpPr>
        <p:spPr bwMode="auto">
          <a:xfrm flipH="1" flipV="1">
            <a:off x="6608335" y="3297281"/>
            <a:ext cx="1322789"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0" name="直接连接符 9"/>
          <p:cNvCxnSpPr/>
          <p:nvPr/>
        </p:nvCxnSpPr>
        <p:spPr bwMode="auto">
          <a:xfrm flipV="1">
            <a:off x="6608183" y="2433185"/>
            <a:ext cx="0" cy="82800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1" name="直接连接符 10"/>
          <p:cNvCxnSpPr/>
          <p:nvPr/>
        </p:nvCxnSpPr>
        <p:spPr bwMode="auto">
          <a:xfrm>
            <a:off x="6024056" y="2433185"/>
            <a:ext cx="576000"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2" name="肘形连接符 73"/>
          <p:cNvCxnSpPr/>
          <p:nvPr/>
        </p:nvCxnSpPr>
        <p:spPr bwMode="auto">
          <a:xfrm rot="16200000" flipV="1">
            <a:off x="8346264" y="3207285"/>
            <a:ext cx="252000" cy="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13" name="直接连接符 12"/>
          <p:cNvCxnSpPr/>
          <p:nvPr/>
        </p:nvCxnSpPr>
        <p:spPr bwMode="auto">
          <a:xfrm flipH="1" flipV="1">
            <a:off x="6528048" y="3369289"/>
            <a:ext cx="1944000"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4" name="直接连接符 13"/>
          <p:cNvCxnSpPr/>
          <p:nvPr/>
        </p:nvCxnSpPr>
        <p:spPr bwMode="auto">
          <a:xfrm flipV="1">
            <a:off x="6528048" y="2793225"/>
            <a:ext cx="0" cy="57600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5" name="直接连接符 14"/>
          <p:cNvCxnSpPr/>
          <p:nvPr/>
        </p:nvCxnSpPr>
        <p:spPr bwMode="auto">
          <a:xfrm>
            <a:off x="6024048" y="2793225"/>
            <a:ext cx="504000"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6" name="直接连接符 15"/>
          <p:cNvCxnSpPr/>
          <p:nvPr/>
        </p:nvCxnSpPr>
        <p:spPr bwMode="auto">
          <a:xfrm>
            <a:off x="6023992" y="3153265"/>
            <a:ext cx="432000"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7" name="直接连接符 16"/>
          <p:cNvCxnSpPr/>
          <p:nvPr/>
        </p:nvCxnSpPr>
        <p:spPr bwMode="auto">
          <a:xfrm flipV="1">
            <a:off x="6455992" y="3153293"/>
            <a:ext cx="0" cy="25200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8" name="直接连接符 17"/>
          <p:cNvCxnSpPr/>
          <p:nvPr/>
        </p:nvCxnSpPr>
        <p:spPr bwMode="auto">
          <a:xfrm flipH="1" flipV="1">
            <a:off x="6456040" y="3429000"/>
            <a:ext cx="2556000"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9" name="肘形连接符 73"/>
          <p:cNvCxnSpPr/>
          <p:nvPr/>
        </p:nvCxnSpPr>
        <p:spPr bwMode="auto">
          <a:xfrm rot="16200000" flipV="1">
            <a:off x="8886328" y="3243258"/>
            <a:ext cx="324000" cy="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6" name="直接箭头连接符 5"/>
          <p:cNvCxnSpPr/>
          <p:nvPr/>
        </p:nvCxnSpPr>
        <p:spPr bwMode="auto">
          <a:xfrm flipV="1">
            <a:off x="6018340" y="1664804"/>
            <a:ext cx="833744" cy="36004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128180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学完本课程后，您将能够：</a:t>
            </a:r>
            <a:endParaRPr lang="en-US" altLang="zh-CN"/>
          </a:p>
          <a:p>
            <a:pPr lvl="1"/>
            <a:r>
              <a:rPr lang="zh-CN" altLang="en-US"/>
              <a:t>了解拥塞管理的实现过程</a:t>
            </a:r>
            <a:endParaRPr lang="en-US" altLang="zh-CN"/>
          </a:p>
          <a:p>
            <a:pPr lvl="1"/>
            <a:r>
              <a:rPr lang="zh-CN" altLang="en-US"/>
              <a:t>熟悉常用队列调度算法</a:t>
            </a:r>
            <a:endParaRPr lang="en-US" altLang="zh-CN"/>
          </a:p>
          <a:p>
            <a:pPr lvl="1"/>
            <a:r>
              <a:rPr lang="zh-CN" altLang="en-US"/>
              <a:t>熟悉尾丢弃的缺点及解决办法</a:t>
            </a:r>
            <a:endParaRPr lang="zh-CN" altLang="en-US" dirty="0"/>
          </a:p>
        </p:txBody>
      </p:sp>
    </p:spTree>
    <p:extLst>
      <p:ext uri="{BB962C8B-B14F-4D97-AF65-F5344CB8AC3E}">
        <p14:creationId xmlns:p14="http://schemas.microsoft.com/office/powerpoint/2010/main" val="20260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拥塞管理机制的实现过程分为哪两步？</a:t>
            </a:r>
            <a:endParaRPr lang="en-US" altLang="zh-CN" dirty="0"/>
          </a:p>
          <a:p>
            <a:r>
              <a:rPr lang="zh-CN" altLang="en-US" dirty="0"/>
              <a:t>常用的队列技术有哪些？</a:t>
            </a:r>
            <a:endParaRPr lang="en-US" altLang="zh-CN" dirty="0"/>
          </a:p>
          <a:p>
            <a:r>
              <a:rPr lang="en-US" altLang="zh-CN" dirty="0"/>
              <a:t>RED</a:t>
            </a:r>
            <a:r>
              <a:rPr lang="zh-CN" altLang="en-US" dirty="0"/>
              <a:t>技术可以解决尾丢弃以下哪些缺点（     ）？</a:t>
            </a:r>
            <a:endParaRPr lang="en-US" altLang="zh-CN" dirty="0"/>
          </a:p>
          <a:p>
            <a:pPr marL="744537" lvl="1" indent="-342900">
              <a:buFont typeface="+mj-lt"/>
              <a:buAutoNum type="alphaUcPeriod"/>
            </a:pPr>
            <a:r>
              <a:rPr lang="en-US" altLang="zh-CN" dirty="0">
                <a:latin typeface="+mn-ea"/>
              </a:rPr>
              <a:t>TCP</a:t>
            </a:r>
            <a:r>
              <a:rPr lang="zh-CN" altLang="en-US" dirty="0">
                <a:latin typeface="+mn-ea"/>
              </a:rPr>
              <a:t>全局同步现象</a:t>
            </a:r>
            <a:endParaRPr lang="en-US" altLang="zh-CN" dirty="0">
              <a:latin typeface="+mn-ea"/>
            </a:endParaRPr>
          </a:p>
          <a:p>
            <a:pPr marL="744537" lvl="1" indent="-342900">
              <a:buFont typeface="+mj-lt"/>
              <a:buAutoNum type="alphaUcPeriod"/>
            </a:pPr>
            <a:r>
              <a:rPr lang="en-US" altLang="zh-CN" dirty="0">
                <a:latin typeface="+mn-ea"/>
              </a:rPr>
              <a:t>TCP</a:t>
            </a:r>
            <a:r>
              <a:rPr lang="zh-CN" altLang="en-US" dirty="0">
                <a:latin typeface="+mn-ea"/>
              </a:rPr>
              <a:t>饿死现象</a:t>
            </a:r>
            <a:endParaRPr lang="en-US" altLang="zh-CN" dirty="0">
              <a:latin typeface="+mn-ea"/>
            </a:endParaRPr>
          </a:p>
          <a:p>
            <a:pPr marL="744537" lvl="1" indent="-342900">
              <a:buFont typeface="+mj-lt"/>
              <a:buAutoNum type="alphaUcPeriod"/>
            </a:pPr>
            <a:r>
              <a:rPr lang="zh-CN" altLang="en-US" dirty="0">
                <a:latin typeface="+mn-ea"/>
              </a:rPr>
              <a:t>无差别的丢弃</a:t>
            </a:r>
            <a:endParaRPr lang="en-US" altLang="zh-CN" dirty="0">
              <a:latin typeface="+mn-ea"/>
            </a:endParaRPr>
          </a:p>
          <a:p>
            <a:pPr lvl="1"/>
            <a:endParaRPr lang="zh-CN" altLang="en-US" dirty="0"/>
          </a:p>
        </p:txBody>
      </p:sp>
    </p:spTree>
    <p:extLst>
      <p:ext uri="{BB962C8B-B14F-4D97-AF65-F5344CB8AC3E}">
        <p14:creationId xmlns:p14="http://schemas.microsoft.com/office/powerpoint/2010/main" val="42199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55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拥塞管理</a:t>
            </a:r>
            <a:endParaRPr lang="en-US" altLang="zh-CN" dirty="0"/>
          </a:p>
          <a:p>
            <a:pPr lvl="1">
              <a:buSzPct val="60000"/>
              <a:buFont typeface="Wingdings" panose="05000000000000000000" pitchFamily="2" charset="2"/>
              <a:buChar char="n"/>
            </a:pPr>
            <a:r>
              <a:rPr lang="zh-CN" altLang="en-US" dirty="0"/>
              <a:t>拥塞现象的产生与改善</a:t>
            </a:r>
            <a:endParaRPr lang="en-US" altLang="zh-CN" dirty="0"/>
          </a:p>
          <a:p>
            <a:pPr lvl="1"/>
            <a:r>
              <a:rPr lang="zh-CN" altLang="en-US" dirty="0">
                <a:solidFill>
                  <a:schemeClr val="bg1">
                    <a:lumMod val="50000"/>
                  </a:schemeClr>
                </a:solidFill>
              </a:rPr>
              <a:t>常见的队列调度算法</a:t>
            </a:r>
            <a:endParaRPr lang="en-US" altLang="zh-CN" dirty="0">
              <a:solidFill>
                <a:schemeClr val="bg1">
                  <a:lumMod val="50000"/>
                </a:schemeClr>
              </a:solidFill>
            </a:endParaRPr>
          </a:p>
          <a:p>
            <a:pPr lvl="1"/>
            <a:r>
              <a:rPr lang="zh-CN" altLang="en-US" dirty="0">
                <a:solidFill>
                  <a:schemeClr val="bg1">
                    <a:lumMod val="50000"/>
                  </a:schemeClr>
                </a:solidFill>
              </a:rPr>
              <a:t>拥塞管理的配置实现</a:t>
            </a:r>
            <a:endParaRPr lang="en-US" altLang="zh-CN" dirty="0">
              <a:solidFill>
                <a:schemeClr val="bg1">
                  <a:lumMod val="50000"/>
                </a:schemeClr>
              </a:solidFill>
            </a:endParaRPr>
          </a:p>
          <a:p>
            <a:r>
              <a:rPr lang="zh-CN" altLang="en-US" dirty="0">
                <a:solidFill>
                  <a:schemeClr val="bg1">
                    <a:lumMod val="50000"/>
                  </a:schemeClr>
                </a:solidFill>
              </a:rPr>
              <a:t>拥塞避免</a:t>
            </a:r>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4542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12" descr="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80000">
            <a:off x="2024845" y="2069102"/>
            <a:ext cx="4015028" cy="2910898"/>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拥塞现象的产生</a:t>
            </a:r>
          </a:p>
        </p:txBody>
      </p:sp>
      <p:sp>
        <p:nvSpPr>
          <p:cNvPr id="4" name="文本占位符 3"/>
          <p:cNvSpPr>
            <a:spLocks noGrp="1"/>
          </p:cNvSpPr>
          <p:nvPr>
            <p:ph type="body" sz="quarter" idx="10"/>
          </p:nvPr>
        </p:nvSpPr>
        <p:spPr>
          <a:xfrm>
            <a:off x="1008063" y="4994738"/>
            <a:ext cx="10464270" cy="1387012"/>
          </a:xfrm>
        </p:spPr>
        <p:txBody>
          <a:bodyPr/>
          <a:lstStyle/>
          <a:p>
            <a:r>
              <a:rPr lang="zh-CN" altLang="en-US" sz="1800" dirty="0"/>
              <a:t>拥塞管理通过队列机制来实现：</a:t>
            </a:r>
            <a:endParaRPr lang="en-US" altLang="zh-CN" sz="1800" dirty="0"/>
          </a:p>
          <a:p>
            <a:pPr lvl="1"/>
            <a:r>
              <a:rPr lang="zh-CN" altLang="en-US" sz="1800" dirty="0"/>
              <a:t>第一步：将准备从一个接口发出的所有报文放入不同的缓存队列中；</a:t>
            </a:r>
            <a:endParaRPr lang="en-US" altLang="zh-CN" sz="1800" dirty="0"/>
          </a:p>
          <a:p>
            <a:pPr lvl="1"/>
            <a:r>
              <a:rPr lang="zh-CN" altLang="en-US" sz="1800" dirty="0"/>
              <a:t>第二步：根据各队列间的调度机制实现不同报文的差分转发。</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69" name="AutoShape 21"/>
          <p:cNvSpPr>
            <a:spLocks noChangeArrowheads="1"/>
          </p:cNvSpPr>
          <p:nvPr/>
        </p:nvSpPr>
        <p:spPr bwMode="auto">
          <a:xfrm>
            <a:off x="3119045" y="1570057"/>
            <a:ext cx="2913881" cy="480468"/>
          </a:xfrm>
          <a:prstGeom prst="wedgeRectCallout">
            <a:avLst>
              <a:gd name="adj1" fmla="val 45534"/>
              <a:gd name="adj2" fmla="val 209316"/>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en-US" altLang="zh-CN" sz="1200" dirty="0">
                <a:latin typeface="+mn-ea"/>
                <a:ea typeface="+mn-ea"/>
              </a:rPr>
              <a:t>  </a:t>
            </a:r>
            <a:r>
              <a:rPr lang="zh-CN" altLang="zh-CN" sz="1200" dirty="0">
                <a:latin typeface="+mn-ea"/>
                <a:ea typeface="+mn-ea"/>
              </a:rPr>
              <a:t>当总部与分部间的通信流量超过总部出口带宽时，</a:t>
            </a:r>
            <a:r>
              <a:rPr lang="zh-CN" altLang="en-US" sz="1200" dirty="0">
                <a:latin typeface="+mn-ea"/>
                <a:ea typeface="+mn-ea"/>
              </a:rPr>
              <a:t>必然</a:t>
            </a:r>
            <a:r>
              <a:rPr lang="zh-CN" altLang="zh-CN" sz="1200" dirty="0">
                <a:latin typeface="+mn-ea"/>
                <a:ea typeface="+mn-ea"/>
              </a:rPr>
              <a:t>会在</a:t>
            </a:r>
            <a:r>
              <a:rPr lang="en-US" altLang="zh-CN" sz="1200" dirty="0">
                <a:latin typeface="+mn-lt"/>
                <a:ea typeface="+mn-ea"/>
              </a:rPr>
              <a:t>RTA</a:t>
            </a:r>
            <a:r>
              <a:rPr lang="zh-CN" altLang="zh-CN" sz="1200" dirty="0">
                <a:latin typeface="+mn-ea"/>
                <a:ea typeface="+mn-ea"/>
              </a:rPr>
              <a:t>出口处发生拥塞</a:t>
            </a:r>
            <a:r>
              <a:rPr lang="zh-CN" altLang="en-US" sz="1200" dirty="0">
                <a:latin typeface="+mn-ea"/>
                <a:ea typeface="+mn-ea"/>
              </a:rPr>
              <a:t>。</a:t>
            </a:r>
            <a:endParaRPr lang="en-US" altLang="zh-CN" sz="1200" dirty="0">
              <a:latin typeface="+mn-ea"/>
              <a:ea typeface="+mn-ea"/>
            </a:endParaRPr>
          </a:p>
        </p:txBody>
      </p:sp>
      <p:cxnSp>
        <p:nvCxnSpPr>
          <p:cNvPr id="71" name="直接连接符 70"/>
          <p:cNvCxnSpPr>
            <a:stCxn id="63" idx="3"/>
          </p:cNvCxnSpPr>
          <p:nvPr/>
        </p:nvCxnSpPr>
        <p:spPr bwMode="auto">
          <a:xfrm>
            <a:off x="3114729" y="2695741"/>
            <a:ext cx="1033299" cy="31724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2" name="直接连接符 71"/>
          <p:cNvCxnSpPr>
            <a:endCxn id="68" idx="3"/>
          </p:cNvCxnSpPr>
          <p:nvPr/>
        </p:nvCxnSpPr>
        <p:spPr bwMode="auto">
          <a:xfrm flipH="1">
            <a:off x="3105170" y="3084979"/>
            <a:ext cx="1190630" cy="115326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3" name="直接连接符 72"/>
          <p:cNvCxnSpPr>
            <a:stCxn id="77" idx="3"/>
          </p:cNvCxnSpPr>
          <p:nvPr/>
        </p:nvCxnSpPr>
        <p:spPr bwMode="auto">
          <a:xfrm flipV="1">
            <a:off x="3123641" y="3143307"/>
            <a:ext cx="1092749" cy="7381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4" name="直接连接符 73"/>
          <p:cNvCxnSpPr/>
          <p:nvPr/>
        </p:nvCxnSpPr>
        <p:spPr bwMode="auto">
          <a:xfrm flipV="1">
            <a:off x="5739385" y="2347139"/>
            <a:ext cx="1330120" cy="75560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5" name="直接连接符 74"/>
          <p:cNvCxnSpPr>
            <a:stCxn id="79" idx="1"/>
            <a:endCxn id="65" idx="2"/>
          </p:cNvCxnSpPr>
          <p:nvPr/>
        </p:nvCxnSpPr>
        <p:spPr bwMode="auto">
          <a:xfrm flipH="1" flipV="1">
            <a:off x="7035730" y="2329784"/>
            <a:ext cx="866823" cy="74531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1" name="直接连接符 80"/>
          <p:cNvCxnSpPr>
            <a:stCxn id="67" idx="3"/>
          </p:cNvCxnSpPr>
          <p:nvPr/>
        </p:nvCxnSpPr>
        <p:spPr bwMode="auto">
          <a:xfrm flipV="1">
            <a:off x="3108017" y="3119343"/>
            <a:ext cx="1115776" cy="59571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90" name="AutoShape 21"/>
          <p:cNvSpPr>
            <a:spLocks noChangeArrowheads="1"/>
          </p:cNvSpPr>
          <p:nvPr/>
        </p:nvSpPr>
        <p:spPr bwMode="auto">
          <a:xfrm>
            <a:off x="6055880" y="3791380"/>
            <a:ext cx="2344377" cy="715639"/>
          </a:xfrm>
          <a:prstGeom prst="wedgeRectCallout">
            <a:avLst>
              <a:gd name="adj1" fmla="val -66244"/>
              <a:gd name="adj2" fmla="val -158197"/>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startAt="2"/>
            </a:pPr>
            <a:r>
              <a:rPr lang="zh-CN" altLang="en-US" sz="1200" dirty="0">
                <a:latin typeface="+mn-ea"/>
                <a:ea typeface="+mn-ea"/>
              </a:rPr>
              <a:t> 此时，对时延非常敏感的语音、视频业务的通信质量很可能得不到保障，这就需要对拥塞进行管理。</a:t>
            </a:r>
            <a:endParaRPr lang="en-US" altLang="zh-CN" sz="1200" dirty="0">
              <a:latin typeface="+mn-ea"/>
              <a:ea typeface="+mn-ea"/>
            </a:endParaRPr>
          </a:p>
        </p:txBody>
      </p:sp>
      <p:cxnSp>
        <p:nvCxnSpPr>
          <p:cNvPr id="93" name="直接连接符 92"/>
          <p:cNvCxnSpPr/>
          <p:nvPr/>
        </p:nvCxnSpPr>
        <p:spPr bwMode="auto">
          <a:xfrm>
            <a:off x="4362815" y="3046951"/>
            <a:ext cx="1188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6" name="直接连接符 95"/>
          <p:cNvCxnSpPr/>
          <p:nvPr/>
        </p:nvCxnSpPr>
        <p:spPr bwMode="auto">
          <a:xfrm flipH="1">
            <a:off x="4439816" y="3143308"/>
            <a:ext cx="1170176" cy="84582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8" name="直接连接符 97"/>
          <p:cNvCxnSpPr/>
          <p:nvPr/>
        </p:nvCxnSpPr>
        <p:spPr bwMode="auto">
          <a:xfrm>
            <a:off x="4295800" y="4195067"/>
            <a:ext cx="1188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23" name="文本框 122"/>
          <p:cNvSpPr txBox="1"/>
          <p:nvPr/>
        </p:nvSpPr>
        <p:spPr bwMode="auto">
          <a:xfrm>
            <a:off x="3187938" y="4267075"/>
            <a:ext cx="114386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公司总部</a:t>
            </a:r>
          </a:p>
        </p:txBody>
      </p:sp>
      <p:sp>
        <p:nvSpPr>
          <p:cNvPr id="124" name="文本框 123"/>
          <p:cNvSpPr txBox="1"/>
          <p:nvPr/>
        </p:nvSpPr>
        <p:spPr bwMode="auto">
          <a:xfrm>
            <a:off x="4482110" y="4405286"/>
            <a:ext cx="1277435"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FTP Server</a:t>
            </a:r>
          </a:p>
        </p:txBody>
      </p:sp>
      <p:sp>
        <p:nvSpPr>
          <p:cNvPr id="2" name="文本框 1"/>
          <p:cNvSpPr txBox="1"/>
          <p:nvPr/>
        </p:nvSpPr>
        <p:spPr bwMode="auto">
          <a:xfrm>
            <a:off x="4130963" y="2682899"/>
            <a:ext cx="1638559"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10Mbps</a:t>
            </a:r>
            <a:endParaRPr lang="zh-CN" altLang="en-US" sz="1400" dirty="0">
              <a:solidFill>
                <a:srgbClr val="000000"/>
              </a:solidFill>
              <a:latin typeface="+mn-ea"/>
              <a:ea typeface="+mn-ea"/>
              <a:cs typeface="Arial" pitchFamily="34" charset="0"/>
            </a:endParaRPr>
          </a:p>
        </p:txBody>
      </p:sp>
      <p:sp>
        <p:nvSpPr>
          <p:cNvPr id="129" name="文本框 128"/>
          <p:cNvSpPr txBox="1"/>
          <p:nvPr/>
        </p:nvSpPr>
        <p:spPr bwMode="auto">
          <a:xfrm>
            <a:off x="4655841" y="3539351"/>
            <a:ext cx="1638559"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2Mbps</a:t>
            </a:r>
            <a:endParaRPr lang="zh-CN" altLang="en-US" sz="1400" dirty="0">
              <a:solidFill>
                <a:srgbClr val="000000"/>
              </a:solidFill>
              <a:latin typeface="+mn-ea"/>
              <a:ea typeface="+mn-ea"/>
              <a:cs typeface="Arial" pitchFamily="34" charset="0"/>
            </a:endParaRPr>
          </a:p>
        </p:txBody>
      </p:sp>
      <p:cxnSp>
        <p:nvCxnSpPr>
          <p:cNvPr id="131" name="直接箭头连接符 130"/>
          <p:cNvCxnSpPr/>
          <p:nvPr/>
        </p:nvCxnSpPr>
        <p:spPr bwMode="auto">
          <a:xfrm>
            <a:off x="4475820" y="2963287"/>
            <a:ext cx="972000" cy="0"/>
          </a:xfrm>
          <a:prstGeom prst="straightConnector1">
            <a:avLst/>
          </a:prstGeom>
          <a:solidFill>
            <a:schemeClr val="accent1"/>
          </a:solidFill>
          <a:ln w="28575" cap="flat" cmpd="sng" algn="ctr">
            <a:solidFill>
              <a:schemeClr val="tx1"/>
            </a:solidFill>
            <a:prstDash val="lgDash"/>
            <a:round/>
            <a:headEnd type="none" w="med" len="med"/>
            <a:tailEnd type="triangle"/>
          </a:ln>
          <a:effectLst/>
        </p:spPr>
      </p:cxnSp>
      <p:cxnSp>
        <p:nvCxnSpPr>
          <p:cNvPr id="134" name="直接箭头连接符 133"/>
          <p:cNvCxnSpPr/>
          <p:nvPr/>
        </p:nvCxnSpPr>
        <p:spPr bwMode="auto">
          <a:xfrm rot="-2220000">
            <a:off x="4633610" y="3640981"/>
            <a:ext cx="936000" cy="0"/>
          </a:xfrm>
          <a:prstGeom prst="straightConnector1">
            <a:avLst/>
          </a:prstGeom>
          <a:solidFill>
            <a:schemeClr val="accent1"/>
          </a:solidFill>
          <a:ln w="28575" cap="flat" cmpd="sng" algn="ctr">
            <a:solidFill>
              <a:schemeClr val="tx1"/>
            </a:solidFill>
            <a:prstDash val="lgDash"/>
            <a:round/>
            <a:headEnd type="none" w="med" len="med"/>
            <a:tailEnd type="triangle"/>
          </a:ln>
          <a:effectLst/>
        </p:spPr>
      </p:cxnSp>
      <p:sp>
        <p:nvSpPr>
          <p:cNvPr id="136" name="文本框 135"/>
          <p:cNvSpPr txBox="1"/>
          <p:nvPr/>
        </p:nvSpPr>
        <p:spPr bwMode="auto">
          <a:xfrm>
            <a:off x="5437501" y="3339075"/>
            <a:ext cx="55016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RTA</a:t>
            </a:r>
            <a:endParaRPr lang="zh-CN" altLang="en-US" sz="1400" dirty="0">
              <a:solidFill>
                <a:srgbClr val="000000"/>
              </a:solidFill>
              <a:latin typeface="+mn-ea"/>
              <a:ea typeface="+mn-ea"/>
              <a:cs typeface="Arial" pitchFamily="34" charset="0"/>
            </a:endParaRPr>
          </a:p>
        </p:txBody>
      </p:sp>
      <p:sp>
        <p:nvSpPr>
          <p:cNvPr id="137" name="椭圆 136"/>
          <p:cNvSpPr/>
          <p:nvPr/>
        </p:nvSpPr>
        <p:spPr bwMode="auto">
          <a:xfrm>
            <a:off x="5918436" y="2827623"/>
            <a:ext cx="114489" cy="106545"/>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39" name="文本框 138"/>
          <p:cNvSpPr txBox="1"/>
          <p:nvPr/>
        </p:nvSpPr>
        <p:spPr bwMode="auto">
          <a:xfrm rot="-2400000">
            <a:off x="5727535" y="2372447"/>
            <a:ext cx="94131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10Mbps</a:t>
            </a:r>
            <a:endParaRPr lang="zh-CN" altLang="en-US" sz="1400" dirty="0">
              <a:solidFill>
                <a:srgbClr val="000000"/>
              </a:solidFill>
              <a:latin typeface="+mn-ea"/>
              <a:ea typeface="+mn-ea"/>
              <a:cs typeface="Arial" pitchFamily="34" charset="0"/>
            </a:endParaRPr>
          </a:p>
        </p:txBody>
      </p:sp>
      <p:pic>
        <p:nvPicPr>
          <p:cNvPr id="149" name="Picture 12" descr="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84233" y="2463657"/>
            <a:ext cx="1352367" cy="1183707"/>
          </a:xfrm>
          <a:prstGeom prst="rect">
            <a:avLst/>
          </a:prstGeom>
          <a:noFill/>
          <a:extLst>
            <a:ext uri="{909E8E84-426E-40DD-AFC4-6F175D3DCCD1}">
              <a14:hiddenFill xmlns:a14="http://schemas.microsoft.com/office/drawing/2010/main">
                <a:solidFill>
                  <a:srgbClr val="FFFFFF"/>
                </a:solidFill>
              </a14:hiddenFill>
            </a:ext>
          </a:extLst>
        </p:spPr>
      </p:pic>
      <p:sp>
        <p:nvSpPr>
          <p:cNvPr id="125" name="文本框 124"/>
          <p:cNvSpPr txBox="1"/>
          <p:nvPr/>
        </p:nvSpPr>
        <p:spPr bwMode="auto">
          <a:xfrm>
            <a:off x="8436260" y="3032956"/>
            <a:ext cx="1118192"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公司分部</a:t>
            </a:r>
          </a:p>
        </p:txBody>
      </p:sp>
      <p:sp>
        <p:nvSpPr>
          <p:cNvPr id="155" name="AutoShape 21"/>
          <p:cNvSpPr>
            <a:spLocks noChangeArrowheads="1"/>
          </p:cNvSpPr>
          <p:nvPr/>
        </p:nvSpPr>
        <p:spPr bwMode="auto">
          <a:xfrm>
            <a:off x="6499220" y="2582517"/>
            <a:ext cx="792162" cy="720725"/>
          </a:xfrm>
          <a:prstGeom prst="irregularSeal1">
            <a:avLst/>
          </a:prstGeom>
          <a:noFill/>
          <a:ln w="9525" algn="ctr">
            <a:solidFill>
              <a:srgbClr val="C00000"/>
            </a:solidFill>
            <a:miter lim="800000"/>
            <a:headEnd/>
            <a:tailEnd/>
          </a:ln>
          <a:effectLst/>
        </p:spPr>
        <p:txBody>
          <a:bodyPr wrap="none" anchor="ctr"/>
          <a:lstStyle/>
          <a:p>
            <a:pPr algn="ctr" fontAlgn="base"/>
            <a:r>
              <a:rPr lang="zh-CN" altLang="en-US" sz="1400" dirty="0">
                <a:solidFill>
                  <a:srgbClr val="C00000"/>
                </a:solidFill>
                <a:latin typeface="+mn-ea"/>
                <a:ea typeface="+mn-ea"/>
              </a:rPr>
              <a:t>拥塞</a:t>
            </a:r>
          </a:p>
        </p:txBody>
      </p:sp>
      <p:sp>
        <p:nvSpPr>
          <p:cNvPr id="156" name="Line 23"/>
          <p:cNvSpPr>
            <a:spLocks noChangeShapeType="1"/>
          </p:cNvSpPr>
          <p:nvPr/>
        </p:nvSpPr>
        <p:spPr bwMode="auto">
          <a:xfrm flipH="1">
            <a:off x="6022842" y="2858981"/>
            <a:ext cx="538676" cy="75187"/>
          </a:xfrm>
          <a:prstGeom prst="line">
            <a:avLst/>
          </a:prstGeom>
          <a:noFill/>
          <a:ln w="9525">
            <a:solidFill>
              <a:srgbClr val="C00000"/>
            </a:solidFill>
            <a:round/>
            <a:headEnd/>
            <a:tailEnd type="triangle" w="med" len="med"/>
          </a:ln>
          <a:effectLst/>
        </p:spPr>
        <p:txBody>
          <a:bodyPr wrap="none" anchor="ctr"/>
          <a:lstStyle/>
          <a:p>
            <a:endParaRPr lang="zh-CN" altLang="en-US"/>
          </a:p>
        </p:txBody>
      </p:sp>
      <p:pic>
        <p:nvPicPr>
          <p:cNvPr id="63" name="图片 6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574729" y="2474341"/>
            <a:ext cx="540000" cy="442800"/>
          </a:xfrm>
          <a:prstGeom prst="rect">
            <a:avLst/>
          </a:prstGeom>
        </p:spPr>
      </p:pic>
      <p:pic>
        <p:nvPicPr>
          <p:cNvPr id="64" name="图片 63" descr="通用服务器-蓝.png"/>
          <p:cNvPicPr>
            <a:picLocks noChangeAspect="1"/>
          </p:cNvPicPr>
          <p:nvPr/>
        </p:nvPicPr>
        <p:blipFill>
          <a:blip r:embed="rId5" cstate="print"/>
          <a:stretch>
            <a:fillRect/>
          </a:stretch>
        </p:blipFill>
        <p:spPr>
          <a:xfrm>
            <a:off x="5294671" y="3931351"/>
            <a:ext cx="540000" cy="441818"/>
          </a:xfrm>
          <a:prstGeom prst="rect">
            <a:avLst/>
          </a:prstGeom>
        </p:spPr>
      </p:pic>
      <p:pic>
        <p:nvPicPr>
          <p:cNvPr id="65" name="图片 64" descr="internet-蓝.png"/>
          <p:cNvPicPr>
            <a:picLocks noChangeAspect="1"/>
          </p:cNvPicPr>
          <p:nvPr/>
        </p:nvPicPr>
        <p:blipFill>
          <a:blip r:embed="rId6" cstate="print"/>
          <a:stretch>
            <a:fillRect/>
          </a:stretch>
        </p:blipFill>
        <p:spPr>
          <a:xfrm>
            <a:off x="6409630" y="1694198"/>
            <a:ext cx="1252199" cy="635586"/>
          </a:xfrm>
          <a:prstGeom prst="rect">
            <a:avLst/>
          </a:prstGeom>
        </p:spPr>
      </p:pic>
      <p:pic>
        <p:nvPicPr>
          <p:cNvPr id="66" name="图片 65" descr="核心路由器.png"/>
          <p:cNvPicPr>
            <a:picLocks noChangeAspect="1"/>
          </p:cNvPicPr>
          <p:nvPr/>
        </p:nvPicPr>
        <p:blipFill>
          <a:blip r:embed="rId7" cstate="print"/>
          <a:stretch>
            <a:fillRect/>
          </a:stretch>
        </p:blipFill>
        <p:spPr>
          <a:xfrm>
            <a:off x="5378705" y="2881603"/>
            <a:ext cx="601347" cy="492011"/>
          </a:xfrm>
          <a:prstGeom prst="rect">
            <a:avLst/>
          </a:prstGeom>
        </p:spPr>
      </p:pic>
      <p:pic>
        <p:nvPicPr>
          <p:cNvPr id="67" name="图片 66" descr="电话.png"/>
          <p:cNvPicPr>
            <a:picLocks noChangeAspect="1"/>
          </p:cNvPicPr>
          <p:nvPr/>
        </p:nvPicPr>
        <p:blipFill>
          <a:blip r:embed="rId8" cstate="print"/>
          <a:stretch>
            <a:fillRect/>
          </a:stretch>
        </p:blipFill>
        <p:spPr>
          <a:xfrm>
            <a:off x="2624475" y="3495458"/>
            <a:ext cx="483542" cy="439200"/>
          </a:xfrm>
          <a:prstGeom prst="rect">
            <a:avLst/>
          </a:prstGeom>
        </p:spPr>
      </p:pic>
      <p:pic>
        <p:nvPicPr>
          <p:cNvPr id="68" name="图片 67" descr="多媒体软终端.png"/>
          <p:cNvPicPr>
            <a:picLocks noChangeAspect="1"/>
          </p:cNvPicPr>
          <p:nvPr/>
        </p:nvPicPr>
        <p:blipFill>
          <a:blip r:embed="rId9" cstate="print"/>
          <a:stretch>
            <a:fillRect/>
          </a:stretch>
        </p:blipFill>
        <p:spPr>
          <a:xfrm>
            <a:off x="2564670" y="4031241"/>
            <a:ext cx="540500" cy="414000"/>
          </a:xfrm>
          <a:prstGeom prst="rect">
            <a:avLst/>
          </a:prstGeom>
        </p:spPr>
      </p:pic>
      <p:pic>
        <p:nvPicPr>
          <p:cNvPr id="70" name="图片 69"/>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4010701" y="2801721"/>
            <a:ext cx="540000" cy="442800"/>
          </a:xfrm>
          <a:prstGeom prst="rect">
            <a:avLst/>
          </a:prstGeom>
        </p:spPr>
      </p:pic>
      <p:pic>
        <p:nvPicPr>
          <p:cNvPr id="77" name="图片 76" descr="行政部.png"/>
          <p:cNvPicPr>
            <a:picLocks noChangeAspect="1"/>
          </p:cNvPicPr>
          <p:nvPr/>
        </p:nvPicPr>
        <p:blipFill>
          <a:blip r:embed="rId11" cstate="print"/>
          <a:stretch>
            <a:fillRect/>
          </a:stretch>
        </p:blipFill>
        <p:spPr>
          <a:xfrm>
            <a:off x="2583641" y="2996211"/>
            <a:ext cx="540000" cy="441818"/>
          </a:xfrm>
          <a:prstGeom prst="rect">
            <a:avLst/>
          </a:prstGeom>
        </p:spPr>
      </p:pic>
      <p:pic>
        <p:nvPicPr>
          <p:cNvPr id="78" name="图片 77"/>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4012631" y="3888176"/>
            <a:ext cx="540000" cy="442800"/>
          </a:xfrm>
          <a:prstGeom prst="rect">
            <a:avLst/>
          </a:prstGeom>
        </p:spPr>
      </p:pic>
      <p:pic>
        <p:nvPicPr>
          <p:cNvPr id="79" name="图片 78" descr="核心路由器.png"/>
          <p:cNvPicPr>
            <a:picLocks noChangeAspect="1"/>
          </p:cNvPicPr>
          <p:nvPr/>
        </p:nvPicPr>
        <p:blipFill>
          <a:blip r:embed="rId7" cstate="print"/>
          <a:stretch>
            <a:fillRect/>
          </a:stretch>
        </p:blipFill>
        <p:spPr>
          <a:xfrm>
            <a:off x="7902553" y="2829093"/>
            <a:ext cx="601347" cy="492011"/>
          </a:xfrm>
          <a:prstGeom prst="rect">
            <a:avLst/>
          </a:prstGeom>
        </p:spPr>
      </p:pic>
    </p:spTree>
    <p:extLst>
      <p:ext uri="{BB962C8B-B14F-4D97-AF65-F5344CB8AC3E}">
        <p14:creationId xmlns:p14="http://schemas.microsoft.com/office/powerpoint/2010/main" val="61346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12" descr="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40317" y="2204865"/>
            <a:ext cx="1352367" cy="1183707"/>
          </a:xfrm>
          <a:prstGeom prst="rect">
            <a:avLst/>
          </a:prstGeom>
          <a:noFill/>
          <a:extLst>
            <a:ext uri="{909E8E84-426E-40DD-AFC4-6F175D3DCCD1}">
              <a14:hiddenFill xmlns:a14="http://schemas.microsoft.com/office/drawing/2010/main">
                <a:solidFill>
                  <a:srgbClr val="FFFFFF"/>
                </a:solidFill>
              </a14:hiddenFill>
            </a:ext>
          </a:extLst>
        </p:spPr>
      </p:pic>
      <p:sp>
        <p:nvSpPr>
          <p:cNvPr id="132" name="AutoShape 21"/>
          <p:cNvSpPr>
            <a:spLocks noChangeArrowheads="1"/>
          </p:cNvSpPr>
          <p:nvPr/>
        </p:nvSpPr>
        <p:spPr bwMode="auto">
          <a:xfrm>
            <a:off x="6635980" y="3924543"/>
            <a:ext cx="2898448" cy="784906"/>
          </a:xfrm>
          <a:prstGeom prst="wedgeRectCallout">
            <a:avLst>
              <a:gd name="adj1" fmla="val -64194"/>
              <a:gd name="adj2" fmla="val -78199"/>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80000"/>
            </a:pPr>
            <a:r>
              <a:rPr lang="zh-CN" altLang="en-US" sz="1400" dirty="0">
                <a:latin typeface="+mn-ea"/>
                <a:ea typeface="+mn-ea"/>
              </a:rPr>
              <a:t>根据报文所携带标记对应的</a:t>
            </a:r>
            <a:r>
              <a:rPr lang="en-US" altLang="zh-CN" sz="1400" dirty="0">
                <a:latin typeface="+mn-ea"/>
                <a:ea typeface="+mn-ea"/>
              </a:rPr>
              <a:t>LP</a:t>
            </a:r>
            <a:r>
              <a:rPr lang="zh-CN" altLang="en-US" sz="1400" dirty="0">
                <a:latin typeface="+mn-ea"/>
                <a:ea typeface="+mn-ea"/>
              </a:rPr>
              <a:t>值与队列索引号的对应关系表，来实现将不同的报文送入不同队列。</a:t>
            </a:r>
            <a:endParaRPr lang="en-US" altLang="zh-CN" sz="1400" dirty="0">
              <a:latin typeface="+mn-ea"/>
              <a:ea typeface="+mn-ea"/>
            </a:endParaRPr>
          </a:p>
        </p:txBody>
      </p:sp>
      <p:sp>
        <p:nvSpPr>
          <p:cNvPr id="3" name="标题 2"/>
          <p:cNvSpPr>
            <a:spLocks noGrp="1"/>
          </p:cNvSpPr>
          <p:nvPr>
            <p:ph type="title"/>
          </p:nvPr>
        </p:nvSpPr>
        <p:spPr/>
        <p:txBody>
          <a:bodyPr/>
          <a:lstStyle/>
          <a:p>
            <a:r>
              <a:rPr lang="zh-CN" altLang="en-US"/>
              <a:t>拥塞管理实现的第一步</a:t>
            </a:r>
            <a:endParaRPr lang="zh-CN" altLang="en-US" dirty="0"/>
          </a:p>
        </p:txBody>
      </p:sp>
      <p:cxnSp>
        <p:nvCxnSpPr>
          <p:cNvPr id="6" name="直接连接符 5"/>
          <p:cNvCxnSpPr>
            <a:stCxn id="92" idx="3"/>
          </p:cNvCxnSpPr>
          <p:nvPr/>
        </p:nvCxnSpPr>
        <p:spPr bwMode="auto">
          <a:xfrm>
            <a:off x="2786866" y="2250132"/>
            <a:ext cx="928450" cy="56680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直接连接符 6"/>
          <p:cNvCxnSpPr>
            <a:endCxn id="98" idx="3"/>
          </p:cNvCxnSpPr>
          <p:nvPr/>
        </p:nvCxnSpPr>
        <p:spPr bwMode="auto">
          <a:xfrm flipH="1">
            <a:off x="2770264" y="2839205"/>
            <a:ext cx="955476" cy="94630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直接连接符 7"/>
          <p:cNvCxnSpPr>
            <a:stCxn id="100" idx="3"/>
          </p:cNvCxnSpPr>
          <p:nvPr/>
        </p:nvCxnSpPr>
        <p:spPr bwMode="auto">
          <a:xfrm>
            <a:off x="2778192" y="2780831"/>
            <a:ext cx="972991" cy="9457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5447928" y="2816932"/>
            <a:ext cx="2268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102" idx="1"/>
            <a:endCxn id="95" idx="3"/>
          </p:cNvCxnSpPr>
          <p:nvPr/>
        </p:nvCxnSpPr>
        <p:spPr bwMode="auto">
          <a:xfrm flipH="1" flipV="1">
            <a:off x="8283270" y="2784934"/>
            <a:ext cx="484290" cy="1178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6" name="直接连接符 15"/>
          <p:cNvCxnSpPr>
            <a:stCxn id="97" idx="3"/>
          </p:cNvCxnSpPr>
          <p:nvPr/>
        </p:nvCxnSpPr>
        <p:spPr bwMode="auto">
          <a:xfrm flipV="1">
            <a:off x="2705324" y="2863371"/>
            <a:ext cx="1055918" cy="40535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3683732" y="2780928"/>
            <a:ext cx="1944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 name="直接连接符 28"/>
          <p:cNvCxnSpPr>
            <a:stCxn id="94" idx="3"/>
            <a:endCxn id="101" idx="1"/>
          </p:cNvCxnSpPr>
          <p:nvPr/>
        </p:nvCxnSpPr>
        <p:spPr bwMode="auto">
          <a:xfrm flipV="1">
            <a:off x="3996094" y="1765053"/>
            <a:ext cx="536372" cy="285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直接连接符 29"/>
          <p:cNvCxnSpPr>
            <a:stCxn id="96" idx="0"/>
            <a:endCxn id="101" idx="3"/>
          </p:cNvCxnSpPr>
          <p:nvPr/>
        </p:nvCxnSpPr>
        <p:spPr bwMode="auto">
          <a:xfrm flipH="1" flipV="1">
            <a:off x="5072466" y="1765053"/>
            <a:ext cx="327622" cy="80858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4" name="文本框 53"/>
          <p:cNvSpPr txBox="1"/>
          <p:nvPr/>
        </p:nvSpPr>
        <p:spPr bwMode="auto">
          <a:xfrm>
            <a:off x="3347594" y="1988840"/>
            <a:ext cx="1165383" cy="316392"/>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sz="1200">
                <a:solidFill>
                  <a:srgbClr val="000000"/>
                </a:solidFill>
                <a:latin typeface="+mn-lt"/>
                <a:ea typeface="+mn-ea"/>
                <a:cs typeface="Arial" pitchFamily="34" charset="0"/>
              </a:defRPr>
            </a:lvl1pPr>
          </a:lstStyle>
          <a:p>
            <a:r>
              <a:rPr lang="en-US" altLang="zh-CN" sz="1400" b="1" dirty="0">
                <a:latin typeface="+mn-ea"/>
              </a:rPr>
              <a:t>FTP Server</a:t>
            </a:r>
          </a:p>
        </p:txBody>
      </p:sp>
      <p:sp>
        <p:nvSpPr>
          <p:cNvPr id="57" name="文本框 56"/>
          <p:cNvSpPr txBox="1"/>
          <p:nvPr/>
        </p:nvSpPr>
        <p:spPr bwMode="auto">
          <a:xfrm>
            <a:off x="3371464" y="3143386"/>
            <a:ext cx="63106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SWA</a:t>
            </a:r>
          </a:p>
        </p:txBody>
      </p:sp>
      <p:sp>
        <p:nvSpPr>
          <p:cNvPr id="62" name="矩形 61"/>
          <p:cNvSpPr/>
          <p:nvPr/>
        </p:nvSpPr>
        <p:spPr bwMode="auto">
          <a:xfrm>
            <a:off x="4101360" y="2492895"/>
            <a:ext cx="820800" cy="216000"/>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b="1" dirty="0">
                <a:solidFill>
                  <a:srgbClr val="000000"/>
                </a:solidFill>
                <a:latin typeface="+mn-ea"/>
                <a:ea typeface="+mn-ea"/>
                <a:cs typeface="Arial" pitchFamily="34" charset="0"/>
              </a:rPr>
              <a:t>802.1p=1</a:t>
            </a:r>
            <a:endParaRPr lang="zh-CN" altLang="en-US" b="1" dirty="0">
              <a:solidFill>
                <a:srgbClr val="000000"/>
              </a:solidFill>
              <a:latin typeface="+mn-ea"/>
              <a:ea typeface="+mn-ea"/>
              <a:cs typeface="Arial" pitchFamily="34" charset="0"/>
            </a:endParaRPr>
          </a:p>
        </p:txBody>
      </p:sp>
      <p:sp>
        <p:nvSpPr>
          <p:cNvPr id="63" name="矩形 62"/>
          <p:cNvSpPr/>
          <p:nvPr/>
        </p:nvSpPr>
        <p:spPr bwMode="auto">
          <a:xfrm>
            <a:off x="4101360" y="2816931"/>
            <a:ext cx="820800" cy="216000"/>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b="1" dirty="0">
                <a:solidFill>
                  <a:srgbClr val="000000"/>
                </a:solidFill>
                <a:latin typeface="+mn-ea"/>
                <a:ea typeface="+mn-ea"/>
                <a:cs typeface="Arial" pitchFamily="34" charset="0"/>
              </a:rPr>
              <a:t>802.1p=5</a:t>
            </a:r>
            <a:endParaRPr lang="zh-CN" altLang="en-US" b="1" dirty="0">
              <a:solidFill>
                <a:srgbClr val="000000"/>
              </a:solidFill>
              <a:latin typeface="+mn-ea"/>
              <a:ea typeface="+mn-ea"/>
              <a:cs typeface="Arial" pitchFamily="34" charset="0"/>
            </a:endParaRPr>
          </a:p>
        </p:txBody>
      </p:sp>
      <p:sp>
        <p:nvSpPr>
          <p:cNvPr id="64" name="矩形 63"/>
          <p:cNvSpPr/>
          <p:nvPr/>
        </p:nvSpPr>
        <p:spPr bwMode="auto">
          <a:xfrm>
            <a:off x="4101360" y="3068959"/>
            <a:ext cx="820800" cy="216000"/>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b="1" dirty="0">
                <a:solidFill>
                  <a:srgbClr val="000000"/>
                </a:solidFill>
                <a:latin typeface="+mn-ea"/>
                <a:ea typeface="+mn-ea"/>
                <a:cs typeface="Arial" pitchFamily="34" charset="0"/>
              </a:rPr>
              <a:t>802.1p=3</a:t>
            </a:r>
            <a:endParaRPr lang="zh-CN" altLang="en-US" b="1" dirty="0">
              <a:solidFill>
                <a:srgbClr val="000000"/>
              </a:solidFill>
              <a:latin typeface="+mn-ea"/>
              <a:ea typeface="+mn-ea"/>
              <a:cs typeface="Arial" pitchFamily="34" charset="0"/>
            </a:endParaRPr>
          </a:p>
        </p:txBody>
      </p:sp>
      <p:sp>
        <p:nvSpPr>
          <p:cNvPr id="66" name="矩形 65"/>
          <p:cNvSpPr/>
          <p:nvPr/>
        </p:nvSpPr>
        <p:spPr bwMode="auto">
          <a:xfrm rot="21600000">
            <a:off x="4854100" y="2240868"/>
            <a:ext cx="820800" cy="216000"/>
          </a:xfrm>
          <a:prstGeom prst="rect">
            <a:avLst/>
          </a:prstGeom>
          <a:solidFill>
            <a:srgbClr val="D0E3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01649" eaLnBrk="0" hangingPunct="0"/>
            <a:r>
              <a:rPr lang="en-US" altLang="zh-CN" b="1" dirty="0">
                <a:solidFill>
                  <a:srgbClr val="000000"/>
                </a:solidFill>
                <a:latin typeface="+mn-ea"/>
                <a:ea typeface="+mn-ea"/>
                <a:cs typeface="Arial" pitchFamily="34" charset="0"/>
              </a:rPr>
              <a:t>802.1p=2</a:t>
            </a:r>
            <a:endParaRPr lang="zh-CN" altLang="en-US" b="1" dirty="0">
              <a:solidFill>
                <a:srgbClr val="000000"/>
              </a:solidFill>
              <a:latin typeface="+mn-ea"/>
              <a:ea typeface="+mn-ea"/>
              <a:cs typeface="Arial" pitchFamily="34" charset="0"/>
            </a:endParaRPr>
          </a:p>
        </p:txBody>
      </p:sp>
      <p:sp>
        <p:nvSpPr>
          <p:cNvPr id="67" name="文本框 66"/>
          <p:cNvSpPr txBox="1"/>
          <p:nvPr/>
        </p:nvSpPr>
        <p:spPr bwMode="auto">
          <a:xfrm>
            <a:off x="5038931" y="3133269"/>
            <a:ext cx="5572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RTA</a:t>
            </a:r>
            <a:endParaRPr lang="en-US" altLang="zh-CN" sz="1600" b="1" dirty="0">
              <a:solidFill>
                <a:srgbClr val="000000"/>
              </a:solidFill>
              <a:latin typeface="+mn-ea"/>
              <a:ea typeface="+mn-ea"/>
              <a:cs typeface="Arial" pitchFamily="34" charset="0"/>
            </a:endParaRPr>
          </a:p>
        </p:txBody>
      </p:sp>
      <p:sp>
        <p:nvSpPr>
          <p:cNvPr id="82" name="文本框 81"/>
          <p:cNvSpPr txBox="1"/>
          <p:nvPr/>
        </p:nvSpPr>
        <p:spPr bwMode="auto">
          <a:xfrm>
            <a:off x="4452513" y="1991258"/>
            <a:ext cx="62190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SWB</a:t>
            </a:r>
            <a:endParaRPr lang="en-US" altLang="zh-CN" sz="1600" b="1" dirty="0">
              <a:solidFill>
                <a:srgbClr val="000000"/>
              </a:solidFill>
              <a:latin typeface="+mn-ea"/>
              <a:ea typeface="+mn-ea"/>
              <a:cs typeface="Arial" pitchFamily="34" charset="0"/>
            </a:endParaRPr>
          </a:p>
        </p:txBody>
      </p:sp>
      <p:graphicFrame>
        <p:nvGraphicFramePr>
          <p:cNvPr id="83" name="表格 82"/>
          <p:cNvGraphicFramePr>
            <a:graphicFrameLocks noGrp="1"/>
          </p:cNvGraphicFramePr>
          <p:nvPr>
            <p:extLst>
              <p:ext uri="{D42A27DB-BD31-4B8C-83A1-F6EECF244321}">
                <p14:modId xmlns:p14="http://schemas.microsoft.com/office/powerpoint/2010/main" val="525868507"/>
              </p:ext>
            </p:extLst>
          </p:nvPr>
        </p:nvGraphicFramePr>
        <p:xfrm>
          <a:off x="4408903" y="3638324"/>
          <a:ext cx="2180637" cy="2529840"/>
        </p:xfrm>
        <a:graphic>
          <a:graphicData uri="http://schemas.openxmlformats.org/drawingml/2006/table">
            <a:tbl>
              <a:tblPr firstRow="1" bandRow="1"/>
              <a:tblGrid>
                <a:gridCol w="687012">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917561">
                  <a:extLst>
                    <a:ext uri="{9D8B030D-6E8A-4147-A177-3AD203B41FA5}">
                      <a16:colId xmlns:a16="http://schemas.microsoft.com/office/drawing/2014/main" val="20002"/>
                    </a:ext>
                  </a:extLst>
                </a:gridCol>
              </a:tblGrid>
              <a:tr h="232792">
                <a:tc>
                  <a:txBody>
                    <a:bodyPr/>
                    <a:lstStyle/>
                    <a:p>
                      <a:pPr algn="ctr"/>
                      <a:r>
                        <a:rPr lang="en-US" altLang="zh-CN" sz="1200" b="1" dirty="0">
                          <a:latin typeface="+mn-ea"/>
                          <a:ea typeface="+mn-ea"/>
                        </a:rPr>
                        <a:t>802.1p</a:t>
                      </a:r>
                      <a:endParaRPr lang="zh-CN" altLang="en-US" sz="1200"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200" b="1" dirty="0">
                          <a:latin typeface="+mn-ea"/>
                          <a:ea typeface="+mn-ea"/>
                        </a:rPr>
                        <a:t>LP</a:t>
                      </a:r>
                      <a:endParaRPr lang="zh-CN" altLang="en-US" sz="12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200" b="1" dirty="0">
                          <a:latin typeface="+mn-ea"/>
                          <a:ea typeface="+mn-ea"/>
                        </a:rPr>
                        <a:t>队列索引</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32792">
                <a:tc>
                  <a:txBody>
                    <a:bodyPr/>
                    <a:lstStyle/>
                    <a:p>
                      <a:pPr algn="ctr"/>
                      <a:r>
                        <a:rPr lang="en-US" altLang="zh-CN" sz="1100" dirty="0">
                          <a:latin typeface="+mn-ea"/>
                          <a:ea typeface="+mn-ea"/>
                        </a:rPr>
                        <a:t>-</a:t>
                      </a:r>
                      <a:endParaRPr lang="zh-CN" altLang="en-US" sz="11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0</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0</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2792">
                <a:tc>
                  <a:txBody>
                    <a:bodyPr/>
                    <a:lstStyle/>
                    <a:p>
                      <a:pPr algn="ctr"/>
                      <a:r>
                        <a:rPr lang="en-US" altLang="zh-CN" sz="1100" dirty="0">
                          <a:latin typeface="+mn-ea"/>
                          <a:ea typeface="+mn-ea"/>
                        </a:rPr>
                        <a:t>1</a:t>
                      </a:r>
                      <a:endParaRPr lang="zh-CN" altLang="en-US" sz="11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1</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1</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2792">
                <a:tc>
                  <a:txBody>
                    <a:bodyPr/>
                    <a:lstStyle/>
                    <a:p>
                      <a:pPr algn="ctr"/>
                      <a:r>
                        <a:rPr lang="en-US" altLang="zh-CN" sz="1100" dirty="0">
                          <a:latin typeface="+mn-ea"/>
                          <a:ea typeface="+mn-ea"/>
                        </a:rPr>
                        <a:t>2</a:t>
                      </a:r>
                      <a:endParaRPr lang="zh-CN" altLang="en-US" sz="11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2</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2</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2792">
                <a:tc>
                  <a:txBody>
                    <a:bodyPr/>
                    <a:lstStyle/>
                    <a:p>
                      <a:pPr algn="ctr"/>
                      <a:r>
                        <a:rPr lang="en-US" altLang="zh-CN" sz="1100" dirty="0">
                          <a:latin typeface="+mn-ea"/>
                          <a:ea typeface="+mn-ea"/>
                        </a:rPr>
                        <a:t>3</a:t>
                      </a:r>
                      <a:endParaRPr lang="zh-CN" altLang="en-US" sz="11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3</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3</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2792">
                <a:tc>
                  <a:txBody>
                    <a:bodyPr/>
                    <a:lstStyle/>
                    <a:p>
                      <a:pPr algn="ctr"/>
                      <a:r>
                        <a:rPr lang="en-US" altLang="zh-CN" sz="1100" dirty="0">
                          <a:latin typeface="+mn-ea"/>
                          <a:ea typeface="+mn-ea"/>
                        </a:rPr>
                        <a:t>-</a:t>
                      </a:r>
                      <a:endParaRPr lang="zh-CN" altLang="en-US" sz="11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4</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4</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32792">
                <a:tc>
                  <a:txBody>
                    <a:bodyPr/>
                    <a:lstStyle/>
                    <a:p>
                      <a:pPr algn="ctr"/>
                      <a:r>
                        <a:rPr lang="en-US" altLang="zh-CN" sz="1100" dirty="0">
                          <a:latin typeface="+mn-ea"/>
                          <a:ea typeface="+mn-ea"/>
                        </a:rPr>
                        <a:t>5</a:t>
                      </a:r>
                      <a:endParaRPr lang="zh-CN" altLang="en-US" sz="11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5</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5</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2792">
                <a:tc>
                  <a:txBody>
                    <a:bodyPr/>
                    <a:lstStyle/>
                    <a:p>
                      <a:pPr algn="ctr"/>
                      <a:r>
                        <a:rPr lang="en-US" altLang="zh-CN" sz="1100" dirty="0">
                          <a:latin typeface="+mn-ea"/>
                          <a:ea typeface="+mn-ea"/>
                        </a:rPr>
                        <a:t>-</a:t>
                      </a:r>
                      <a:endParaRPr lang="zh-CN" altLang="en-US" sz="11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6</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6</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32792">
                <a:tc>
                  <a:txBody>
                    <a:bodyPr/>
                    <a:lstStyle/>
                    <a:p>
                      <a:pPr algn="ctr"/>
                      <a:r>
                        <a:rPr lang="en-US" altLang="zh-CN" sz="1100" dirty="0">
                          <a:latin typeface="+mn-ea"/>
                          <a:ea typeface="+mn-ea"/>
                        </a:rPr>
                        <a:t>-</a:t>
                      </a:r>
                      <a:endParaRPr lang="zh-CN" altLang="en-US" sz="11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7</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100" dirty="0">
                          <a:latin typeface="+mn-ea"/>
                          <a:ea typeface="+mn-ea"/>
                        </a:rPr>
                        <a:t>7</a:t>
                      </a:r>
                      <a:endParaRPr lang="zh-CN" altLang="en-US" sz="11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cxnSp>
        <p:nvCxnSpPr>
          <p:cNvPr id="85" name="直接连接符 84"/>
          <p:cNvCxnSpPr/>
          <p:nvPr/>
        </p:nvCxnSpPr>
        <p:spPr bwMode="auto">
          <a:xfrm flipV="1">
            <a:off x="4429936" y="3068028"/>
            <a:ext cx="885687" cy="5083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8" name="直接连接符 87"/>
          <p:cNvCxnSpPr/>
          <p:nvPr/>
        </p:nvCxnSpPr>
        <p:spPr bwMode="auto">
          <a:xfrm flipH="1" flipV="1">
            <a:off x="5123892" y="2930233"/>
            <a:ext cx="1458036" cy="67476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05" name="组合 104"/>
          <p:cNvGrpSpPr/>
          <p:nvPr/>
        </p:nvGrpSpPr>
        <p:grpSpPr>
          <a:xfrm>
            <a:off x="5923221" y="2343830"/>
            <a:ext cx="720000" cy="180000"/>
            <a:chOff x="3599892" y="4365104"/>
            <a:chExt cx="1692188" cy="468052"/>
          </a:xfrm>
        </p:grpSpPr>
        <p:grpSp>
          <p:nvGrpSpPr>
            <p:cNvPr id="106" name="组合 105"/>
            <p:cNvGrpSpPr/>
            <p:nvPr/>
          </p:nvGrpSpPr>
          <p:grpSpPr>
            <a:xfrm>
              <a:off x="3599892" y="4365104"/>
              <a:ext cx="1692188" cy="468052"/>
              <a:chOff x="3599892" y="4365104"/>
              <a:chExt cx="1692188" cy="468052"/>
            </a:xfrm>
          </p:grpSpPr>
          <p:cxnSp>
            <p:nvCxnSpPr>
              <p:cNvPr id="108" name="直接连接符 107"/>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9" name="直接连接符 108"/>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07" name="直接连接符 106"/>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10" name="文本框 109"/>
          <p:cNvSpPr txBox="1"/>
          <p:nvPr/>
        </p:nvSpPr>
        <p:spPr bwMode="auto">
          <a:xfrm>
            <a:off x="6427174" y="2284516"/>
            <a:ext cx="107298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ea"/>
                <a:ea typeface="+mn-ea"/>
                <a:cs typeface="Arial" pitchFamily="34" charset="0"/>
              </a:rPr>
              <a:t>队列</a:t>
            </a:r>
            <a:r>
              <a:rPr lang="en-US" altLang="zh-CN" sz="1400" dirty="0">
                <a:solidFill>
                  <a:srgbClr val="000000"/>
                </a:solidFill>
                <a:latin typeface="+mn-ea"/>
                <a:ea typeface="+mn-ea"/>
                <a:cs typeface="Arial" pitchFamily="34" charset="0"/>
              </a:rPr>
              <a:t>0</a:t>
            </a:r>
            <a:endParaRPr lang="zh-CN" altLang="en-US" sz="1400" dirty="0">
              <a:solidFill>
                <a:srgbClr val="000000"/>
              </a:solidFill>
              <a:latin typeface="+mn-ea"/>
              <a:ea typeface="+mn-ea"/>
              <a:cs typeface="Arial" pitchFamily="34" charset="0"/>
            </a:endParaRPr>
          </a:p>
        </p:txBody>
      </p:sp>
      <p:grpSp>
        <p:nvGrpSpPr>
          <p:cNvPr id="111" name="组合 110"/>
          <p:cNvGrpSpPr/>
          <p:nvPr/>
        </p:nvGrpSpPr>
        <p:grpSpPr>
          <a:xfrm>
            <a:off x="5915980" y="2595858"/>
            <a:ext cx="720000" cy="180000"/>
            <a:chOff x="3599892" y="4365104"/>
            <a:chExt cx="1692188" cy="468052"/>
          </a:xfrm>
        </p:grpSpPr>
        <p:grpSp>
          <p:nvGrpSpPr>
            <p:cNvPr id="112" name="组合 111"/>
            <p:cNvGrpSpPr/>
            <p:nvPr/>
          </p:nvGrpSpPr>
          <p:grpSpPr>
            <a:xfrm>
              <a:off x="3599892" y="4365104"/>
              <a:ext cx="1692188" cy="468052"/>
              <a:chOff x="3599892" y="4365104"/>
              <a:chExt cx="1692188" cy="468052"/>
            </a:xfrm>
          </p:grpSpPr>
          <p:cxnSp>
            <p:nvCxnSpPr>
              <p:cNvPr id="114" name="直接连接符 113"/>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5" name="直接连接符 114"/>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13" name="直接连接符 112"/>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16" name="文本框 115"/>
          <p:cNvSpPr txBox="1"/>
          <p:nvPr/>
        </p:nvSpPr>
        <p:spPr bwMode="auto">
          <a:xfrm>
            <a:off x="6419933" y="2536544"/>
            <a:ext cx="107298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ea"/>
                <a:ea typeface="+mn-ea"/>
                <a:cs typeface="Arial" pitchFamily="34" charset="0"/>
              </a:rPr>
              <a:t>队列</a:t>
            </a:r>
            <a:r>
              <a:rPr lang="en-US" altLang="zh-CN" sz="1400" dirty="0">
                <a:solidFill>
                  <a:srgbClr val="000000"/>
                </a:solidFill>
                <a:latin typeface="+mn-ea"/>
                <a:ea typeface="+mn-ea"/>
                <a:cs typeface="Arial" pitchFamily="34" charset="0"/>
              </a:rPr>
              <a:t>1</a:t>
            </a:r>
            <a:endParaRPr lang="zh-CN" altLang="en-US" sz="1400" dirty="0">
              <a:solidFill>
                <a:srgbClr val="000000"/>
              </a:solidFill>
              <a:latin typeface="+mn-ea"/>
              <a:ea typeface="+mn-ea"/>
              <a:cs typeface="Arial" pitchFamily="34" charset="0"/>
            </a:endParaRPr>
          </a:p>
        </p:txBody>
      </p:sp>
      <p:grpSp>
        <p:nvGrpSpPr>
          <p:cNvPr id="117" name="组合 116"/>
          <p:cNvGrpSpPr/>
          <p:nvPr/>
        </p:nvGrpSpPr>
        <p:grpSpPr>
          <a:xfrm>
            <a:off x="5915980" y="2888960"/>
            <a:ext cx="720000" cy="180000"/>
            <a:chOff x="3599892" y="4365104"/>
            <a:chExt cx="1692188" cy="468052"/>
          </a:xfrm>
        </p:grpSpPr>
        <p:grpSp>
          <p:nvGrpSpPr>
            <p:cNvPr id="118" name="组合 117"/>
            <p:cNvGrpSpPr/>
            <p:nvPr/>
          </p:nvGrpSpPr>
          <p:grpSpPr>
            <a:xfrm>
              <a:off x="3599892" y="4365104"/>
              <a:ext cx="1692188" cy="468052"/>
              <a:chOff x="3599892" y="4365104"/>
              <a:chExt cx="1692188" cy="468052"/>
            </a:xfrm>
          </p:grpSpPr>
          <p:cxnSp>
            <p:nvCxnSpPr>
              <p:cNvPr id="120" name="直接连接符 119"/>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1" name="直接连接符 120"/>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19" name="直接连接符 118"/>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22" name="文本框 121"/>
          <p:cNvSpPr txBox="1"/>
          <p:nvPr/>
        </p:nvSpPr>
        <p:spPr bwMode="auto">
          <a:xfrm>
            <a:off x="6419933" y="2824576"/>
            <a:ext cx="107298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ea"/>
                <a:ea typeface="+mn-ea"/>
                <a:cs typeface="Arial" pitchFamily="34" charset="0"/>
              </a:rPr>
              <a:t>队列</a:t>
            </a:r>
            <a:r>
              <a:rPr lang="en-US" altLang="zh-CN" sz="1400" dirty="0">
                <a:solidFill>
                  <a:srgbClr val="000000"/>
                </a:solidFill>
                <a:latin typeface="+mn-ea"/>
                <a:ea typeface="+mn-ea"/>
                <a:cs typeface="Arial" pitchFamily="34" charset="0"/>
              </a:rPr>
              <a:t>2</a:t>
            </a:r>
            <a:endParaRPr lang="zh-CN" altLang="en-US" sz="1400" dirty="0">
              <a:solidFill>
                <a:srgbClr val="000000"/>
              </a:solidFill>
              <a:latin typeface="+mn-ea"/>
              <a:ea typeface="+mn-ea"/>
              <a:cs typeface="Arial" pitchFamily="34" charset="0"/>
            </a:endParaRPr>
          </a:p>
        </p:txBody>
      </p:sp>
      <p:sp>
        <p:nvSpPr>
          <p:cNvPr id="124" name="文本框 123"/>
          <p:cNvSpPr txBox="1"/>
          <p:nvPr/>
        </p:nvSpPr>
        <p:spPr bwMode="auto">
          <a:xfrm>
            <a:off x="6132004" y="3032957"/>
            <a:ext cx="417356" cy="362253"/>
          </a:xfrm>
          <a:prstGeom prst="rect">
            <a:avLst/>
          </a:prstGeom>
          <a:noFill/>
          <a:ln w="9525">
            <a:noFill/>
            <a:miter lim="800000"/>
            <a:headEnd/>
            <a:tailEnd/>
          </a:ln>
        </p:spPr>
        <p:txBody>
          <a:bodyPr vert="eaVert" wrap="square" lIns="99980" tIns="49986" rIns="99980" bIns="49986" rtlCol="0">
            <a:spAutoFit/>
          </a:bodyPr>
          <a:lstStyle/>
          <a:p>
            <a:pPr algn="ctr" defTabSz="1001649" eaLnBrk="0" hangingPunct="0"/>
            <a:r>
              <a:rPr lang="en-US" altLang="zh-CN" sz="1400" b="1" dirty="0">
                <a:solidFill>
                  <a:srgbClr val="000000"/>
                </a:solidFill>
                <a:latin typeface="+mn-lt"/>
                <a:ea typeface="+mn-ea"/>
                <a:cs typeface="Arial" pitchFamily="34" charset="0"/>
              </a:rPr>
              <a:t>…</a:t>
            </a:r>
            <a:endParaRPr lang="zh-CN" altLang="en-US" sz="1400" b="1" dirty="0">
              <a:solidFill>
                <a:srgbClr val="000000"/>
              </a:solidFill>
              <a:latin typeface="+mn-lt"/>
              <a:ea typeface="+mn-ea"/>
              <a:cs typeface="Arial" pitchFamily="34" charset="0"/>
            </a:endParaRPr>
          </a:p>
        </p:txBody>
      </p:sp>
      <p:sp>
        <p:nvSpPr>
          <p:cNvPr id="125" name="文本框 124"/>
          <p:cNvSpPr txBox="1"/>
          <p:nvPr/>
        </p:nvSpPr>
        <p:spPr bwMode="auto">
          <a:xfrm>
            <a:off x="6758764" y="3032957"/>
            <a:ext cx="417356" cy="362253"/>
          </a:xfrm>
          <a:prstGeom prst="rect">
            <a:avLst/>
          </a:prstGeom>
          <a:noFill/>
          <a:ln w="9525">
            <a:noFill/>
            <a:miter lim="800000"/>
            <a:headEnd/>
            <a:tailEnd/>
          </a:ln>
        </p:spPr>
        <p:txBody>
          <a:bodyPr vert="eaVert" wrap="square" lIns="99980" tIns="49986" rIns="99980" bIns="49986" rtlCol="0">
            <a:spAutoFit/>
          </a:bodyPr>
          <a:lstStyle/>
          <a:p>
            <a:pPr algn="ctr" defTabSz="1001649" eaLnBrk="0" hangingPunct="0"/>
            <a:r>
              <a:rPr lang="en-US" altLang="zh-CN" sz="1400" b="1" dirty="0">
                <a:solidFill>
                  <a:srgbClr val="000000"/>
                </a:solidFill>
                <a:latin typeface="+mn-lt"/>
                <a:ea typeface="+mn-ea"/>
                <a:cs typeface="Arial" pitchFamily="34" charset="0"/>
              </a:rPr>
              <a:t>…</a:t>
            </a:r>
            <a:endParaRPr lang="zh-CN" altLang="en-US" sz="1400" b="1" dirty="0">
              <a:solidFill>
                <a:srgbClr val="000000"/>
              </a:solidFill>
              <a:latin typeface="+mn-lt"/>
              <a:ea typeface="+mn-ea"/>
              <a:cs typeface="Arial" pitchFamily="34" charset="0"/>
            </a:endParaRPr>
          </a:p>
        </p:txBody>
      </p:sp>
      <p:cxnSp>
        <p:nvCxnSpPr>
          <p:cNvPr id="139" name="直接连接符 138"/>
          <p:cNvCxnSpPr>
            <a:stCxn id="66" idx="1"/>
          </p:cNvCxnSpPr>
          <p:nvPr/>
        </p:nvCxnSpPr>
        <p:spPr bwMode="auto">
          <a:xfrm flipH="1" flipV="1">
            <a:off x="3179678" y="2343832"/>
            <a:ext cx="1674423" cy="5036"/>
          </a:xfrm>
          <a:prstGeom prst="line">
            <a:avLst/>
          </a:prstGeom>
          <a:solidFill>
            <a:schemeClr val="accent1"/>
          </a:solidFill>
          <a:ln w="9525" cap="flat" cmpd="sng" algn="ctr">
            <a:solidFill>
              <a:srgbClr val="FF0000"/>
            </a:solidFill>
            <a:prstDash val="lgDash"/>
            <a:round/>
            <a:headEnd type="none" w="med" len="med"/>
            <a:tailEnd type="none" w="med" len="med"/>
          </a:ln>
          <a:effectLst/>
        </p:spPr>
      </p:cxnSp>
      <p:cxnSp>
        <p:nvCxnSpPr>
          <p:cNvPr id="143" name="直接连接符 142"/>
          <p:cNvCxnSpPr/>
          <p:nvPr/>
        </p:nvCxnSpPr>
        <p:spPr bwMode="auto">
          <a:xfrm>
            <a:off x="3179676" y="2359316"/>
            <a:ext cx="0" cy="2185809"/>
          </a:xfrm>
          <a:prstGeom prst="line">
            <a:avLst/>
          </a:prstGeom>
          <a:solidFill>
            <a:schemeClr val="accent1"/>
          </a:solidFill>
          <a:ln w="9525" cap="flat" cmpd="sng" algn="ctr">
            <a:solidFill>
              <a:srgbClr val="FF0000"/>
            </a:solidFill>
            <a:prstDash val="lgDash"/>
            <a:round/>
            <a:headEnd type="none" w="med" len="med"/>
            <a:tailEnd type="none" w="med" len="med"/>
          </a:ln>
          <a:effectLst/>
        </p:spPr>
      </p:cxnSp>
      <p:cxnSp>
        <p:nvCxnSpPr>
          <p:cNvPr id="145" name="直接箭头连接符 144"/>
          <p:cNvCxnSpPr/>
          <p:nvPr/>
        </p:nvCxnSpPr>
        <p:spPr bwMode="auto">
          <a:xfrm>
            <a:off x="3191300" y="4545124"/>
            <a:ext cx="1428537" cy="0"/>
          </a:xfrm>
          <a:prstGeom prst="straightConnector1">
            <a:avLst/>
          </a:prstGeom>
          <a:solidFill>
            <a:schemeClr val="accent1"/>
          </a:solidFill>
          <a:ln w="9525" cap="flat" cmpd="sng" algn="ctr">
            <a:solidFill>
              <a:srgbClr val="FF0000"/>
            </a:solidFill>
            <a:prstDash val="lgDash"/>
            <a:round/>
            <a:headEnd type="none" w="med" len="med"/>
            <a:tailEnd type="triangle"/>
          </a:ln>
          <a:effectLst/>
        </p:spPr>
      </p:cxnSp>
      <p:cxnSp>
        <p:nvCxnSpPr>
          <p:cNvPr id="148" name="直接连接符 147"/>
          <p:cNvCxnSpPr>
            <a:stCxn id="62" idx="1"/>
          </p:cNvCxnSpPr>
          <p:nvPr/>
        </p:nvCxnSpPr>
        <p:spPr bwMode="auto">
          <a:xfrm flipH="1">
            <a:off x="3068300" y="2600895"/>
            <a:ext cx="1033061" cy="14"/>
          </a:xfrm>
          <a:prstGeom prst="line">
            <a:avLst/>
          </a:prstGeom>
          <a:solidFill>
            <a:schemeClr val="accent1"/>
          </a:solidFill>
          <a:ln w="9525" cap="flat" cmpd="sng" algn="ctr">
            <a:solidFill>
              <a:srgbClr val="FF0000"/>
            </a:solidFill>
            <a:prstDash val="lgDash"/>
            <a:round/>
            <a:headEnd type="none" w="med" len="med"/>
            <a:tailEnd type="none" w="med" len="med"/>
          </a:ln>
          <a:effectLst/>
        </p:spPr>
      </p:cxnSp>
      <p:cxnSp>
        <p:nvCxnSpPr>
          <p:cNvPr id="149" name="直接连接符 148"/>
          <p:cNvCxnSpPr/>
          <p:nvPr/>
        </p:nvCxnSpPr>
        <p:spPr bwMode="auto">
          <a:xfrm>
            <a:off x="3068298" y="2648310"/>
            <a:ext cx="0" cy="1608783"/>
          </a:xfrm>
          <a:prstGeom prst="line">
            <a:avLst/>
          </a:prstGeom>
          <a:solidFill>
            <a:schemeClr val="accent1"/>
          </a:solidFill>
          <a:ln w="9525" cap="flat" cmpd="sng" algn="ctr">
            <a:solidFill>
              <a:srgbClr val="FF0000"/>
            </a:solidFill>
            <a:prstDash val="lgDash"/>
            <a:round/>
            <a:headEnd type="none" w="med" len="med"/>
            <a:tailEnd type="none" w="med" len="med"/>
          </a:ln>
          <a:effectLst/>
        </p:spPr>
      </p:cxnSp>
      <p:cxnSp>
        <p:nvCxnSpPr>
          <p:cNvPr id="150" name="直接箭头连接符 149"/>
          <p:cNvCxnSpPr/>
          <p:nvPr/>
        </p:nvCxnSpPr>
        <p:spPr bwMode="auto">
          <a:xfrm>
            <a:off x="3080746" y="4257093"/>
            <a:ext cx="1529863" cy="0"/>
          </a:xfrm>
          <a:prstGeom prst="straightConnector1">
            <a:avLst/>
          </a:prstGeom>
          <a:solidFill>
            <a:schemeClr val="accent1"/>
          </a:solidFill>
          <a:ln w="9525" cap="flat" cmpd="sng" algn="ctr">
            <a:solidFill>
              <a:srgbClr val="FF0000"/>
            </a:solidFill>
            <a:prstDash val="lgDash"/>
            <a:round/>
            <a:headEnd type="none" w="med" len="med"/>
            <a:tailEnd type="triangle"/>
          </a:ln>
          <a:effectLst/>
        </p:spPr>
      </p:cxnSp>
      <p:grpSp>
        <p:nvGrpSpPr>
          <p:cNvPr id="165" name="组合 164"/>
          <p:cNvGrpSpPr/>
          <p:nvPr/>
        </p:nvGrpSpPr>
        <p:grpSpPr>
          <a:xfrm>
            <a:off x="2927648" y="2888940"/>
            <a:ext cx="1692004" cy="2484276"/>
            <a:chOff x="1403648" y="2888940"/>
            <a:chExt cx="1692004" cy="2484276"/>
          </a:xfrm>
        </p:grpSpPr>
        <p:cxnSp>
          <p:nvCxnSpPr>
            <p:cNvPr id="156" name="直接连接符 155"/>
            <p:cNvCxnSpPr/>
            <p:nvPr/>
          </p:nvCxnSpPr>
          <p:spPr bwMode="auto">
            <a:xfrm flipH="1" flipV="1">
              <a:off x="1403648" y="2888940"/>
              <a:ext cx="1152000" cy="0"/>
            </a:xfrm>
            <a:prstGeom prst="line">
              <a:avLst/>
            </a:prstGeom>
            <a:solidFill>
              <a:schemeClr val="accent1"/>
            </a:solidFill>
            <a:ln w="9525" cap="flat" cmpd="sng" algn="ctr">
              <a:solidFill>
                <a:srgbClr val="FF0000"/>
              </a:solidFill>
              <a:prstDash val="lgDash"/>
              <a:round/>
              <a:headEnd type="none" w="med" len="med"/>
              <a:tailEnd type="none" w="med" len="med"/>
            </a:ln>
            <a:effectLst/>
          </p:spPr>
        </p:cxnSp>
        <p:cxnSp>
          <p:nvCxnSpPr>
            <p:cNvPr id="157" name="直接连接符 156"/>
            <p:cNvCxnSpPr/>
            <p:nvPr/>
          </p:nvCxnSpPr>
          <p:spPr bwMode="auto">
            <a:xfrm>
              <a:off x="1403648" y="2924944"/>
              <a:ext cx="0" cy="2448000"/>
            </a:xfrm>
            <a:prstGeom prst="line">
              <a:avLst/>
            </a:prstGeom>
            <a:solidFill>
              <a:schemeClr val="accent1"/>
            </a:solidFill>
            <a:ln w="9525" cap="flat" cmpd="sng" algn="ctr">
              <a:solidFill>
                <a:srgbClr val="FF0000"/>
              </a:solidFill>
              <a:prstDash val="lgDash"/>
              <a:round/>
              <a:headEnd type="none" w="med" len="med"/>
              <a:tailEnd type="none" w="med" len="med"/>
            </a:ln>
            <a:effectLst/>
          </p:spPr>
        </p:cxnSp>
        <p:cxnSp>
          <p:nvCxnSpPr>
            <p:cNvPr id="158" name="直接箭头连接符 157"/>
            <p:cNvCxnSpPr/>
            <p:nvPr/>
          </p:nvCxnSpPr>
          <p:spPr bwMode="auto">
            <a:xfrm>
              <a:off x="1439652" y="5373216"/>
              <a:ext cx="1656000" cy="0"/>
            </a:xfrm>
            <a:prstGeom prst="straightConnector1">
              <a:avLst/>
            </a:prstGeom>
            <a:solidFill>
              <a:schemeClr val="accent1"/>
            </a:solidFill>
            <a:ln w="9525" cap="flat" cmpd="sng" algn="ctr">
              <a:solidFill>
                <a:srgbClr val="FF0000"/>
              </a:solidFill>
              <a:prstDash val="lgDash"/>
              <a:round/>
              <a:headEnd type="none" w="med" len="med"/>
              <a:tailEnd type="triangle"/>
            </a:ln>
            <a:effectLst/>
          </p:spPr>
        </p:cxnSp>
      </p:grpSp>
      <p:cxnSp>
        <p:nvCxnSpPr>
          <p:cNvPr id="161" name="直接连接符 160"/>
          <p:cNvCxnSpPr/>
          <p:nvPr/>
        </p:nvCxnSpPr>
        <p:spPr bwMode="auto">
          <a:xfrm flipH="1" flipV="1">
            <a:off x="3395700" y="3175763"/>
            <a:ext cx="684000" cy="0"/>
          </a:xfrm>
          <a:prstGeom prst="line">
            <a:avLst/>
          </a:prstGeom>
          <a:solidFill>
            <a:schemeClr val="accent1"/>
          </a:solidFill>
          <a:ln w="9525" cap="flat" cmpd="sng" algn="ctr">
            <a:solidFill>
              <a:srgbClr val="FF0000"/>
            </a:solidFill>
            <a:prstDash val="lgDash"/>
            <a:round/>
            <a:headEnd type="none" w="med" len="med"/>
            <a:tailEnd type="none" w="med" len="med"/>
          </a:ln>
          <a:effectLst/>
        </p:spPr>
      </p:cxnSp>
      <p:sp>
        <p:nvSpPr>
          <p:cNvPr id="90" name="文本框 89"/>
          <p:cNvSpPr txBox="1"/>
          <p:nvPr/>
        </p:nvSpPr>
        <p:spPr bwMode="auto">
          <a:xfrm>
            <a:off x="9228349" y="2865806"/>
            <a:ext cx="102833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公司分部</a:t>
            </a:r>
          </a:p>
        </p:txBody>
      </p:sp>
      <p:cxnSp>
        <p:nvCxnSpPr>
          <p:cNvPr id="91" name="直接连接符 90"/>
          <p:cNvCxnSpPr/>
          <p:nvPr/>
        </p:nvCxnSpPr>
        <p:spPr bwMode="auto">
          <a:xfrm flipH="1">
            <a:off x="3395700" y="3177160"/>
            <a:ext cx="0" cy="1656000"/>
          </a:xfrm>
          <a:prstGeom prst="line">
            <a:avLst/>
          </a:prstGeom>
          <a:solidFill>
            <a:schemeClr val="accent1"/>
          </a:solidFill>
          <a:ln w="9525" cap="flat" cmpd="sng" algn="ctr">
            <a:solidFill>
              <a:srgbClr val="FF0000"/>
            </a:solidFill>
            <a:prstDash val="lgDash"/>
            <a:round/>
            <a:headEnd type="none" w="med" len="med"/>
            <a:tailEnd type="none" w="med" len="med"/>
          </a:ln>
          <a:effectLst/>
        </p:spPr>
      </p:cxnSp>
      <p:cxnSp>
        <p:nvCxnSpPr>
          <p:cNvPr id="93" name="直接箭头连接符 92"/>
          <p:cNvCxnSpPr/>
          <p:nvPr/>
        </p:nvCxnSpPr>
        <p:spPr bwMode="auto">
          <a:xfrm>
            <a:off x="3395836" y="4829730"/>
            <a:ext cx="1224000" cy="0"/>
          </a:xfrm>
          <a:prstGeom prst="straightConnector1">
            <a:avLst/>
          </a:prstGeom>
          <a:solidFill>
            <a:schemeClr val="accent1"/>
          </a:solidFill>
          <a:ln w="9525" cap="flat" cmpd="sng" algn="ctr">
            <a:solidFill>
              <a:srgbClr val="FF0000"/>
            </a:solidFill>
            <a:prstDash val="lgDash"/>
            <a:round/>
            <a:headEnd type="none" w="med" len="med"/>
            <a:tailEnd type="triangle"/>
          </a:ln>
          <a:effectLst/>
        </p:spPr>
      </p:cxnSp>
      <p:pic>
        <p:nvPicPr>
          <p:cNvPr id="92" name="图片 9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246866" y="2028732"/>
            <a:ext cx="540000" cy="442800"/>
          </a:xfrm>
          <a:prstGeom prst="rect">
            <a:avLst/>
          </a:prstGeom>
        </p:spPr>
      </p:pic>
      <p:pic>
        <p:nvPicPr>
          <p:cNvPr id="94" name="图片 93" descr="通用服务器-蓝.png"/>
          <p:cNvPicPr>
            <a:picLocks noChangeAspect="1"/>
          </p:cNvPicPr>
          <p:nvPr/>
        </p:nvPicPr>
        <p:blipFill>
          <a:blip r:embed="rId5" cstate="print"/>
          <a:stretch>
            <a:fillRect/>
          </a:stretch>
        </p:blipFill>
        <p:spPr>
          <a:xfrm>
            <a:off x="3456094" y="1546996"/>
            <a:ext cx="540000" cy="441818"/>
          </a:xfrm>
          <a:prstGeom prst="rect">
            <a:avLst/>
          </a:prstGeom>
        </p:spPr>
      </p:pic>
      <p:pic>
        <p:nvPicPr>
          <p:cNvPr id="95" name="图片 94" descr="internet-蓝.png"/>
          <p:cNvPicPr>
            <a:picLocks noChangeAspect="1"/>
          </p:cNvPicPr>
          <p:nvPr/>
        </p:nvPicPr>
        <p:blipFill>
          <a:blip r:embed="rId6" cstate="print"/>
          <a:stretch>
            <a:fillRect/>
          </a:stretch>
        </p:blipFill>
        <p:spPr>
          <a:xfrm>
            <a:off x="7334202" y="2544072"/>
            <a:ext cx="949068" cy="481724"/>
          </a:xfrm>
          <a:prstGeom prst="rect">
            <a:avLst/>
          </a:prstGeom>
        </p:spPr>
      </p:pic>
      <p:pic>
        <p:nvPicPr>
          <p:cNvPr id="96" name="图片 95" descr="核心路由器.png"/>
          <p:cNvPicPr>
            <a:picLocks noChangeAspect="1"/>
          </p:cNvPicPr>
          <p:nvPr/>
        </p:nvPicPr>
        <p:blipFill>
          <a:blip r:embed="rId7" cstate="print"/>
          <a:stretch>
            <a:fillRect/>
          </a:stretch>
        </p:blipFill>
        <p:spPr>
          <a:xfrm>
            <a:off x="5099414" y="2573638"/>
            <a:ext cx="601347" cy="492011"/>
          </a:xfrm>
          <a:prstGeom prst="rect">
            <a:avLst/>
          </a:prstGeom>
        </p:spPr>
      </p:pic>
      <p:pic>
        <p:nvPicPr>
          <p:cNvPr id="97" name="图片 96" descr="电话.png"/>
          <p:cNvPicPr>
            <a:picLocks noChangeAspect="1"/>
          </p:cNvPicPr>
          <p:nvPr/>
        </p:nvPicPr>
        <p:blipFill>
          <a:blip r:embed="rId8" cstate="print"/>
          <a:stretch>
            <a:fillRect/>
          </a:stretch>
        </p:blipFill>
        <p:spPr>
          <a:xfrm>
            <a:off x="2221782" y="3049129"/>
            <a:ext cx="483542" cy="439200"/>
          </a:xfrm>
          <a:prstGeom prst="rect">
            <a:avLst/>
          </a:prstGeom>
        </p:spPr>
      </p:pic>
      <p:pic>
        <p:nvPicPr>
          <p:cNvPr id="98" name="图片 97" descr="多媒体软终端.png"/>
          <p:cNvPicPr>
            <a:picLocks noChangeAspect="1"/>
          </p:cNvPicPr>
          <p:nvPr/>
        </p:nvPicPr>
        <p:blipFill>
          <a:blip r:embed="rId9" cstate="print"/>
          <a:stretch>
            <a:fillRect/>
          </a:stretch>
        </p:blipFill>
        <p:spPr>
          <a:xfrm>
            <a:off x="2229764" y="3578509"/>
            <a:ext cx="540500" cy="414000"/>
          </a:xfrm>
          <a:prstGeom prst="rect">
            <a:avLst/>
          </a:prstGeom>
        </p:spPr>
      </p:pic>
      <p:pic>
        <p:nvPicPr>
          <p:cNvPr id="99" name="图片 98"/>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3405840" y="2583085"/>
            <a:ext cx="540000" cy="442800"/>
          </a:xfrm>
          <a:prstGeom prst="rect">
            <a:avLst/>
          </a:prstGeom>
        </p:spPr>
      </p:pic>
      <p:pic>
        <p:nvPicPr>
          <p:cNvPr id="100" name="图片 99" descr="行政部.png"/>
          <p:cNvPicPr>
            <a:picLocks noChangeAspect="1"/>
          </p:cNvPicPr>
          <p:nvPr/>
        </p:nvPicPr>
        <p:blipFill>
          <a:blip r:embed="rId11" cstate="print"/>
          <a:stretch>
            <a:fillRect/>
          </a:stretch>
        </p:blipFill>
        <p:spPr>
          <a:xfrm>
            <a:off x="2238192" y="2559922"/>
            <a:ext cx="540000" cy="441818"/>
          </a:xfrm>
          <a:prstGeom prst="rect">
            <a:avLst/>
          </a:prstGeom>
        </p:spPr>
      </p:pic>
      <p:pic>
        <p:nvPicPr>
          <p:cNvPr id="101" name="图片 100"/>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4532466" y="1543653"/>
            <a:ext cx="540000" cy="442800"/>
          </a:xfrm>
          <a:prstGeom prst="rect">
            <a:avLst/>
          </a:prstGeom>
        </p:spPr>
      </p:pic>
      <p:pic>
        <p:nvPicPr>
          <p:cNvPr id="102" name="图片 101" descr="核心路由器.png"/>
          <p:cNvPicPr>
            <a:picLocks noChangeAspect="1"/>
          </p:cNvPicPr>
          <p:nvPr/>
        </p:nvPicPr>
        <p:blipFill>
          <a:blip r:embed="rId7" cstate="print"/>
          <a:stretch>
            <a:fillRect/>
          </a:stretch>
        </p:blipFill>
        <p:spPr>
          <a:xfrm>
            <a:off x="8767560" y="2550712"/>
            <a:ext cx="601347" cy="492011"/>
          </a:xfrm>
          <a:prstGeom prst="rect">
            <a:avLst/>
          </a:prstGeom>
        </p:spPr>
      </p:pic>
    </p:spTree>
    <p:extLst>
      <p:ext uri="{BB962C8B-B14F-4D97-AF65-F5344CB8AC3E}">
        <p14:creationId xmlns:p14="http://schemas.microsoft.com/office/powerpoint/2010/main" val="124989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拥塞管理实现的第二步</a:t>
            </a:r>
            <a:endParaRPr lang="zh-CN" altLang="en-US" dirty="0"/>
          </a:p>
        </p:txBody>
      </p:sp>
      <p:grpSp>
        <p:nvGrpSpPr>
          <p:cNvPr id="5" name="组合 4"/>
          <p:cNvGrpSpPr/>
          <p:nvPr/>
        </p:nvGrpSpPr>
        <p:grpSpPr>
          <a:xfrm>
            <a:off x="3074168" y="3081674"/>
            <a:ext cx="2956986" cy="419334"/>
            <a:chOff x="3599892" y="4365104"/>
            <a:chExt cx="1692188" cy="468052"/>
          </a:xfrm>
        </p:grpSpPr>
        <p:grpSp>
          <p:nvGrpSpPr>
            <p:cNvPr id="6" name="组合 5"/>
            <p:cNvGrpSpPr/>
            <p:nvPr/>
          </p:nvGrpSpPr>
          <p:grpSpPr>
            <a:xfrm>
              <a:off x="3599892" y="4365104"/>
              <a:ext cx="1692188" cy="468052"/>
              <a:chOff x="3599892" y="4365104"/>
              <a:chExt cx="1692188" cy="468052"/>
            </a:xfrm>
          </p:grpSpPr>
          <p:cxnSp>
            <p:nvCxnSpPr>
              <p:cNvPr id="8" name="直接连接符 7"/>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7" name="直接连接符 6"/>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0" name="文本框 9"/>
          <p:cNvSpPr txBox="1"/>
          <p:nvPr/>
        </p:nvSpPr>
        <p:spPr bwMode="auto">
          <a:xfrm>
            <a:off x="5930279" y="3128288"/>
            <a:ext cx="1072983" cy="4087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2000" dirty="0">
                <a:solidFill>
                  <a:srgbClr val="000000"/>
                </a:solidFill>
                <a:latin typeface="+mn-ea"/>
                <a:ea typeface="+mn-ea"/>
                <a:cs typeface="Arial" pitchFamily="34" charset="0"/>
              </a:rPr>
              <a:t>队列</a:t>
            </a:r>
            <a:r>
              <a:rPr lang="en-US" altLang="zh-CN" sz="2000" dirty="0">
                <a:solidFill>
                  <a:srgbClr val="000000"/>
                </a:solidFill>
                <a:latin typeface="+mn-ea"/>
                <a:ea typeface="+mn-ea"/>
                <a:cs typeface="Arial" pitchFamily="34" charset="0"/>
              </a:rPr>
              <a:t>0</a:t>
            </a:r>
            <a:endParaRPr lang="zh-CN" altLang="en-US" sz="2000" dirty="0">
              <a:solidFill>
                <a:srgbClr val="000000"/>
              </a:solidFill>
              <a:latin typeface="+mn-ea"/>
              <a:ea typeface="+mn-ea"/>
              <a:cs typeface="Arial" pitchFamily="34" charset="0"/>
            </a:endParaRPr>
          </a:p>
        </p:txBody>
      </p:sp>
      <p:sp>
        <p:nvSpPr>
          <p:cNvPr id="19" name="文本框 18"/>
          <p:cNvSpPr txBox="1"/>
          <p:nvPr/>
        </p:nvSpPr>
        <p:spPr bwMode="auto">
          <a:xfrm>
            <a:off x="5383081" y="5705720"/>
            <a:ext cx="417356" cy="387577"/>
          </a:xfrm>
          <a:prstGeom prst="rect">
            <a:avLst/>
          </a:prstGeom>
          <a:noFill/>
          <a:ln w="9525">
            <a:noFill/>
            <a:miter lim="800000"/>
            <a:headEnd/>
            <a:tailEnd/>
          </a:ln>
        </p:spPr>
        <p:txBody>
          <a:bodyPr vert="eaVert"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a:t>
            </a:r>
            <a:endParaRPr lang="zh-CN" altLang="en-US" sz="1400" b="1" dirty="0">
              <a:solidFill>
                <a:srgbClr val="000000"/>
              </a:solidFill>
              <a:latin typeface="+mn-ea"/>
              <a:ea typeface="+mn-ea"/>
              <a:cs typeface="Arial" pitchFamily="34" charset="0"/>
            </a:endParaRPr>
          </a:p>
        </p:txBody>
      </p:sp>
      <p:grpSp>
        <p:nvGrpSpPr>
          <p:cNvPr id="20" name="组合 19"/>
          <p:cNvGrpSpPr/>
          <p:nvPr/>
        </p:nvGrpSpPr>
        <p:grpSpPr>
          <a:xfrm>
            <a:off x="3074168" y="3711995"/>
            <a:ext cx="2964147" cy="419334"/>
            <a:chOff x="3599892" y="4365104"/>
            <a:chExt cx="1692188" cy="468052"/>
          </a:xfrm>
        </p:grpSpPr>
        <p:grpSp>
          <p:nvGrpSpPr>
            <p:cNvPr id="21" name="组合 20"/>
            <p:cNvGrpSpPr/>
            <p:nvPr/>
          </p:nvGrpSpPr>
          <p:grpSpPr>
            <a:xfrm>
              <a:off x="3599892" y="4365104"/>
              <a:ext cx="1692188" cy="468052"/>
              <a:chOff x="3599892" y="4365104"/>
              <a:chExt cx="1692188" cy="468052"/>
            </a:xfrm>
          </p:grpSpPr>
          <p:cxnSp>
            <p:nvCxnSpPr>
              <p:cNvPr id="23" name="直接连接符 22"/>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2" name="直接连接符 21"/>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5" name="文本框 24"/>
          <p:cNvSpPr txBox="1"/>
          <p:nvPr/>
        </p:nvSpPr>
        <p:spPr bwMode="auto">
          <a:xfrm>
            <a:off x="5930279" y="3753037"/>
            <a:ext cx="1072983" cy="4087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2000" dirty="0">
                <a:solidFill>
                  <a:srgbClr val="000000"/>
                </a:solidFill>
                <a:latin typeface="+mn-ea"/>
                <a:ea typeface="+mn-ea"/>
                <a:cs typeface="Arial" pitchFamily="34" charset="0"/>
              </a:rPr>
              <a:t>队列</a:t>
            </a:r>
            <a:r>
              <a:rPr lang="en-US" altLang="zh-CN" sz="2000" dirty="0">
                <a:solidFill>
                  <a:srgbClr val="000000"/>
                </a:solidFill>
                <a:latin typeface="+mn-ea"/>
                <a:ea typeface="+mn-ea"/>
                <a:cs typeface="Arial" pitchFamily="34" charset="0"/>
              </a:rPr>
              <a:t>1</a:t>
            </a:r>
            <a:endParaRPr lang="zh-CN" altLang="en-US" sz="2000" dirty="0">
              <a:solidFill>
                <a:srgbClr val="000000"/>
              </a:solidFill>
              <a:latin typeface="+mn-ea"/>
              <a:ea typeface="+mn-ea"/>
              <a:cs typeface="Arial" pitchFamily="34" charset="0"/>
            </a:endParaRPr>
          </a:p>
        </p:txBody>
      </p:sp>
      <p:grpSp>
        <p:nvGrpSpPr>
          <p:cNvPr id="26" name="组合 25"/>
          <p:cNvGrpSpPr/>
          <p:nvPr/>
        </p:nvGrpSpPr>
        <p:grpSpPr>
          <a:xfrm>
            <a:off x="3074167" y="4329100"/>
            <a:ext cx="2964148" cy="419334"/>
            <a:chOff x="3599892" y="4365104"/>
            <a:chExt cx="1692188" cy="468052"/>
          </a:xfrm>
        </p:grpSpPr>
        <p:grpSp>
          <p:nvGrpSpPr>
            <p:cNvPr id="27" name="组合 26"/>
            <p:cNvGrpSpPr/>
            <p:nvPr/>
          </p:nvGrpSpPr>
          <p:grpSpPr>
            <a:xfrm>
              <a:off x="3599892" y="4365104"/>
              <a:ext cx="1692188" cy="468052"/>
              <a:chOff x="3599892" y="4365104"/>
              <a:chExt cx="1692188" cy="468052"/>
            </a:xfrm>
          </p:grpSpPr>
          <p:cxnSp>
            <p:nvCxnSpPr>
              <p:cNvPr id="29" name="直接连接符 28"/>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8" name="直接连接符 27"/>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1" name="文本框 30"/>
          <p:cNvSpPr txBox="1"/>
          <p:nvPr/>
        </p:nvSpPr>
        <p:spPr bwMode="auto">
          <a:xfrm>
            <a:off x="5930279" y="4352424"/>
            <a:ext cx="1072983" cy="4087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2000" dirty="0">
                <a:solidFill>
                  <a:srgbClr val="000000"/>
                </a:solidFill>
                <a:latin typeface="+mn-ea"/>
                <a:ea typeface="+mn-ea"/>
                <a:cs typeface="Arial" pitchFamily="34" charset="0"/>
              </a:rPr>
              <a:t>队列</a:t>
            </a:r>
            <a:r>
              <a:rPr lang="en-US" altLang="zh-CN" sz="2000" dirty="0">
                <a:solidFill>
                  <a:srgbClr val="000000"/>
                </a:solidFill>
                <a:latin typeface="+mn-ea"/>
                <a:ea typeface="+mn-ea"/>
                <a:cs typeface="Arial" pitchFamily="34" charset="0"/>
              </a:rPr>
              <a:t>2</a:t>
            </a:r>
            <a:endParaRPr lang="zh-CN" altLang="en-US" sz="2000" dirty="0">
              <a:solidFill>
                <a:srgbClr val="000000"/>
              </a:solidFill>
              <a:latin typeface="+mn-ea"/>
              <a:ea typeface="+mn-ea"/>
              <a:cs typeface="Arial" pitchFamily="34" charset="0"/>
            </a:endParaRPr>
          </a:p>
        </p:txBody>
      </p:sp>
      <p:sp>
        <p:nvSpPr>
          <p:cNvPr id="38" name="矩形 37"/>
          <p:cNvSpPr/>
          <p:nvPr/>
        </p:nvSpPr>
        <p:spPr bwMode="auto">
          <a:xfrm>
            <a:off x="5383081" y="3153682"/>
            <a:ext cx="576064" cy="30628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Data</a:t>
            </a:r>
            <a:endParaRPr lang="zh-CN" altLang="en-US" sz="1200" dirty="0">
              <a:latin typeface="+mn-ea"/>
              <a:ea typeface="+mn-ea"/>
            </a:endParaRPr>
          </a:p>
        </p:txBody>
      </p:sp>
      <p:sp>
        <p:nvSpPr>
          <p:cNvPr id="39" name="矩形 38"/>
          <p:cNvSpPr/>
          <p:nvPr/>
        </p:nvSpPr>
        <p:spPr bwMode="auto">
          <a:xfrm>
            <a:off x="4735009" y="3153682"/>
            <a:ext cx="576064" cy="30628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Data</a:t>
            </a:r>
            <a:endParaRPr lang="zh-CN" altLang="en-US" sz="1200" dirty="0">
              <a:latin typeface="+mn-ea"/>
              <a:ea typeface="+mn-ea"/>
            </a:endParaRPr>
          </a:p>
        </p:txBody>
      </p:sp>
      <p:sp>
        <p:nvSpPr>
          <p:cNvPr id="40" name="矩形 39"/>
          <p:cNvSpPr/>
          <p:nvPr/>
        </p:nvSpPr>
        <p:spPr bwMode="auto">
          <a:xfrm>
            <a:off x="4086937" y="3153682"/>
            <a:ext cx="576064" cy="30628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Data</a:t>
            </a:r>
            <a:endParaRPr lang="zh-CN" altLang="en-US" sz="1200" dirty="0">
              <a:latin typeface="+mn-ea"/>
              <a:ea typeface="+mn-ea"/>
            </a:endParaRPr>
          </a:p>
        </p:txBody>
      </p:sp>
      <p:sp>
        <p:nvSpPr>
          <p:cNvPr id="41" name="矩形 40"/>
          <p:cNvSpPr/>
          <p:nvPr/>
        </p:nvSpPr>
        <p:spPr bwMode="auto">
          <a:xfrm>
            <a:off x="5073369" y="3789040"/>
            <a:ext cx="885777" cy="3060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Manager</a:t>
            </a:r>
            <a:endParaRPr lang="zh-CN" altLang="en-US" sz="1200" dirty="0">
              <a:latin typeface="+mn-ea"/>
              <a:ea typeface="+mn-ea"/>
            </a:endParaRPr>
          </a:p>
        </p:txBody>
      </p:sp>
      <p:sp>
        <p:nvSpPr>
          <p:cNvPr id="42" name="矩形 41"/>
          <p:cNvSpPr/>
          <p:nvPr/>
        </p:nvSpPr>
        <p:spPr bwMode="auto">
          <a:xfrm>
            <a:off x="5491093" y="4382854"/>
            <a:ext cx="468052" cy="31132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FTP</a:t>
            </a:r>
            <a:endParaRPr lang="zh-CN" altLang="en-US" sz="1200" dirty="0">
              <a:latin typeface="+mn-ea"/>
              <a:ea typeface="+mn-ea"/>
            </a:endParaRPr>
          </a:p>
        </p:txBody>
      </p:sp>
      <p:sp>
        <p:nvSpPr>
          <p:cNvPr id="43" name="矩形 42"/>
          <p:cNvSpPr/>
          <p:nvPr/>
        </p:nvSpPr>
        <p:spPr bwMode="auto">
          <a:xfrm>
            <a:off x="4951033" y="4382854"/>
            <a:ext cx="468052" cy="31132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FTP</a:t>
            </a:r>
            <a:endParaRPr lang="zh-CN" altLang="en-US" sz="1200" dirty="0">
              <a:latin typeface="+mn-ea"/>
              <a:ea typeface="+mn-ea"/>
            </a:endParaRPr>
          </a:p>
        </p:txBody>
      </p:sp>
      <p:sp>
        <p:nvSpPr>
          <p:cNvPr id="44" name="矩形 43"/>
          <p:cNvSpPr/>
          <p:nvPr/>
        </p:nvSpPr>
        <p:spPr bwMode="auto">
          <a:xfrm>
            <a:off x="3719736" y="4382852"/>
            <a:ext cx="468052" cy="3060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FTP</a:t>
            </a:r>
            <a:endParaRPr lang="zh-CN" altLang="en-US" sz="1200" dirty="0">
              <a:latin typeface="+mn-ea"/>
              <a:ea typeface="+mn-ea"/>
            </a:endParaRPr>
          </a:p>
        </p:txBody>
      </p:sp>
      <p:sp>
        <p:nvSpPr>
          <p:cNvPr id="45" name="矩形 44"/>
          <p:cNvSpPr/>
          <p:nvPr/>
        </p:nvSpPr>
        <p:spPr bwMode="auto">
          <a:xfrm>
            <a:off x="4259868" y="4382852"/>
            <a:ext cx="648000" cy="3060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Video</a:t>
            </a:r>
            <a:endParaRPr lang="zh-CN" altLang="en-US" sz="1200" dirty="0">
              <a:latin typeface="+mn-ea"/>
              <a:ea typeface="+mn-ea"/>
            </a:endParaRPr>
          </a:p>
        </p:txBody>
      </p:sp>
      <p:sp>
        <p:nvSpPr>
          <p:cNvPr id="46" name="矩形 45"/>
          <p:cNvSpPr/>
          <p:nvPr/>
        </p:nvSpPr>
        <p:spPr bwMode="auto">
          <a:xfrm>
            <a:off x="3017718" y="4382852"/>
            <a:ext cx="648000" cy="3060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Video</a:t>
            </a:r>
            <a:endParaRPr lang="zh-CN" altLang="en-US" sz="1200" dirty="0">
              <a:latin typeface="+mn-ea"/>
              <a:ea typeface="+mn-ea"/>
            </a:endParaRPr>
          </a:p>
        </p:txBody>
      </p:sp>
      <p:grpSp>
        <p:nvGrpSpPr>
          <p:cNvPr id="47" name="组合 46"/>
          <p:cNvGrpSpPr/>
          <p:nvPr/>
        </p:nvGrpSpPr>
        <p:grpSpPr>
          <a:xfrm>
            <a:off x="3074168" y="5229200"/>
            <a:ext cx="2964147" cy="419334"/>
            <a:chOff x="3599892" y="4365104"/>
            <a:chExt cx="1692188" cy="468052"/>
          </a:xfrm>
        </p:grpSpPr>
        <p:grpSp>
          <p:nvGrpSpPr>
            <p:cNvPr id="48" name="组合 47"/>
            <p:cNvGrpSpPr/>
            <p:nvPr/>
          </p:nvGrpSpPr>
          <p:grpSpPr>
            <a:xfrm>
              <a:off x="3599892" y="4365104"/>
              <a:ext cx="1692188" cy="468052"/>
              <a:chOff x="3599892" y="4365104"/>
              <a:chExt cx="1692188" cy="468052"/>
            </a:xfrm>
          </p:grpSpPr>
          <p:cxnSp>
            <p:nvCxnSpPr>
              <p:cNvPr id="50" name="直接连接符 49"/>
              <p:cNvCxnSpPr/>
              <p:nvPr/>
            </p:nvCxnSpPr>
            <p:spPr bwMode="auto">
              <a:xfrm>
                <a:off x="3599892" y="4365104"/>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599892" y="4833156"/>
                <a:ext cx="16921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49" name="直接连接符 48"/>
            <p:cNvCxnSpPr/>
            <p:nvPr/>
          </p:nvCxnSpPr>
          <p:spPr bwMode="auto">
            <a:xfrm>
              <a:off x="5292080" y="4365104"/>
              <a:ext cx="0" cy="46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2" name="文本框 51"/>
          <p:cNvSpPr txBox="1"/>
          <p:nvPr/>
        </p:nvSpPr>
        <p:spPr bwMode="auto">
          <a:xfrm>
            <a:off x="5930279" y="5252524"/>
            <a:ext cx="1072983" cy="4087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2000" dirty="0">
                <a:solidFill>
                  <a:srgbClr val="000000"/>
                </a:solidFill>
                <a:latin typeface="+mn-ea"/>
                <a:ea typeface="+mn-ea"/>
                <a:cs typeface="Arial" pitchFamily="34" charset="0"/>
              </a:rPr>
              <a:t>队列</a:t>
            </a:r>
            <a:r>
              <a:rPr lang="en-US" altLang="zh-CN" sz="2000" dirty="0">
                <a:solidFill>
                  <a:srgbClr val="000000"/>
                </a:solidFill>
                <a:latin typeface="+mn-ea"/>
                <a:ea typeface="+mn-ea"/>
                <a:cs typeface="Arial" pitchFamily="34" charset="0"/>
              </a:rPr>
              <a:t>5</a:t>
            </a:r>
            <a:endParaRPr lang="zh-CN" altLang="en-US" sz="2000" dirty="0">
              <a:solidFill>
                <a:srgbClr val="000000"/>
              </a:solidFill>
              <a:latin typeface="+mn-ea"/>
              <a:ea typeface="+mn-ea"/>
              <a:cs typeface="Arial" pitchFamily="34" charset="0"/>
            </a:endParaRPr>
          </a:p>
        </p:txBody>
      </p:sp>
      <p:sp>
        <p:nvSpPr>
          <p:cNvPr id="53" name="矩形 52"/>
          <p:cNvSpPr/>
          <p:nvPr/>
        </p:nvSpPr>
        <p:spPr bwMode="auto">
          <a:xfrm>
            <a:off x="5352211" y="5301774"/>
            <a:ext cx="606934" cy="28746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Voice</a:t>
            </a:r>
            <a:endParaRPr lang="zh-CN" altLang="en-US" sz="1200" dirty="0">
              <a:latin typeface="+mn-ea"/>
              <a:ea typeface="+mn-ea"/>
            </a:endParaRPr>
          </a:p>
        </p:txBody>
      </p:sp>
      <p:sp>
        <p:nvSpPr>
          <p:cNvPr id="54" name="矩形 53"/>
          <p:cNvSpPr/>
          <p:nvPr/>
        </p:nvSpPr>
        <p:spPr bwMode="auto">
          <a:xfrm>
            <a:off x="4668135" y="5301774"/>
            <a:ext cx="606934" cy="28746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Voice</a:t>
            </a:r>
            <a:endParaRPr lang="zh-CN" altLang="en-US" sz="1200" dirty="0">
              <a:latin typeface="+mn-ea"/>
              <a:ea typeface="+mn-ea"/>
            </a:endParaRPr>
          </a:p>
        </p:txBody>
      </p:sp>
      <p:sp>
        <p:nvSpPr>
          <p:cNvPr id="55" name="文本框 54"/>
          <p:cNvSpPr txBox="1"/>
          <p:nvPr/>
        </p:nvSpPr>
        <p:spPr bwMode="auto">
          <a:xfrm>
            <a:off x="5383081" y="4805620"/>
            <a:ext cx="417356" cy="387577"/>
          </a:xfrm>
          <a:prstGeom prst="rect">
            <a:avLst/>
          </a:prstGeom>
          <a:noFill/>
          <a:ln w="9525">
            <a:noFill/>
            <a:miter lim="800000"/>
            <a:headEnd/>
            <a:tailEnd/>
          </a:ln>
        </p:spPr>
        <p:txBody>
          <a:bodyPr vert="eaVert"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a:t>
            </a:r>
            <a:endParaRPr lang="zh-CN" altLang="en-US" sz="1400" b="1" dirty="0">
              <a:solidFill>
                <a:srgbClr val="000000"/>
              </a:solidFill>
              <a:latin typeface="+mn-ea"/>
              <a:ea typeface="+mn-ea"/>
              <a:cs typeface="Arial" pitchFamily="34" charset="0"/>
            </a:endParaRPr>
          </a:p>
        </p:txBody>
      </p:sp>
      <p:sp>
        <p:nvSpPr>
          <p:cNvPr id="56" name="文本框 55"/>
          <p:cNvSpPr txBox="1"/>
          <p:nvPr/>
        </p:nvSpPr>
        <p:spPr bwMode="auto">
          <a:xfrm>
            <a:off x="6225865" y="4805620"/>
            <a:ext cx="417356" cy="387577"/>
          </a:xfrm>
          <a:prstGeom prst="rect">
            <a:avLst/>
          </a:prstGeom>
          <a:noFill/>
          <a:ln w="9525">
            <a:noFill/>
            <a:miter lim="800000"/>
            <a:headEnd/>
            <a:tailEnd/>
          </a:ln>
        </p:spPr>
        <p:txBody>
          <a:bodyPr vert="eaVert"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a:t>
            </a:r>
            <a:endParaRPr lang="zh-CN" altLang="en-US" sz="1400" b="1" dirty="0">
              <a:solidFill>
                <a:srgbClr val="000000"/>
              </a:solidFill>
              <a:latin typeface="+mn-ea"/>
              <a:ea typeface="+mn-ea"/>
              <a:cs typeface="Arial" pitchFamily="34" charset="0"/>
            </a:endParaRPr>
          </a:p>
        </p:txBody>
      </p:sp>
      <p:sp>
        <p:nvSpPr>
          <p:cNvPr id="57" name="文本框 56"/>
          <p:cNvSpPr txBox="1"/>
          <p:nvPr/>
        </p:nvSpPr>
        <p:spPr bwMode="auto">
          <a:xfrm>
            <a:off x="6213476" y="5684934"/>
            <a:ext cx="417356" cy="387577"/>
          </a:xfrm>
          <a:prstGeom prst="rect">
            <a:avLst/>
          </a:prstGeom>
          <a:noFill/>
          <a:ln w="9525">
            <a:noFill/>
            <a:miter lim="800000"/>
            <a:headEnd/>
            <a:tailEnd/>
          </a:ln>
        </p:spPr>
        <p:txBody>
          <a:bodyPr vert="eaVert"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a:t>
            </a:r>
            <a:endParaRPr lang="zh-CN" altLang="en-US" sz="1400" b="1" dirty="0">
              <a:solidFill>
                <a:srgbClr val="000000"/>
              </a:solidFill>
              <a:latin typeface="+mn-ea"/>
              <a:ea typeface="+mn-ea"/>
              <a:cs typeface="Arial" pitchFamily="34" charset="0"/>
            </a:endParaRPr>
          </a:p>
        </p:txBody>
      </p:sp>
      <p:sp>
        <p:nvSpPr>
          <p:cNvPr id="58" name="AutoShape 2"/>
          <p:cNvSpPr>
            <a:spLocks noChangeArrowheads="1"/>
          </p:cNvSpPr>
          <p:nvPr/>
        </p:nvSpPr>
        <p:spPr bwMode="auto">
          <a:xfrm rot="5400000">
            <a:off x="3648461" y="580637"/>
            <a:ext cx="572393" cy="3598193"/>
          </a:xfrm>
          <a:prstGeom prst="can">
            <a:avLst>
              <a:gd name="adj" fmla="val 36665"/>
            </a:avLst>
          </a:prstGeom>
          <a:gradFill rotWithShape="1">
            <a:gsLst>
              <a:gs pos="0">
                <a:srgbClr val="000080">
                  <a:gamma/>
                  <a:tint val="73725"/>
                  <a:invGamma/>
                  <a:alpha val="39999"/>
                </a:srgbClr>
              </a:gs>
              <a:gs pos="50000">
                <a:srgbClr val="000080">
                  <a:alpha val="98000"/>
                </a:srgbClr>
              </a:gs>
              <a:gs pos="100000">
                <a:srgbClr val="000080">
                  <a:gamma/>
                  <a:tint val="73725"/>
                  <a:invGamma/>
                  <a:alpha val="39999"/>
                </a:srgbClr>
              </a:gs>
            </a:gsLst>
            <a:lin ang="0" scaled="1"/>
          </a:gradFill>
          <a:ln w="9525">
            <a:noFill/>
            <a:round/>
            <a:headEnd/>
            <a:tailEnd/>
          </a:ln>
          <a:effectLst/>
        </p:spPr>
        <p:txBody>
          <a:bodyPr wrap="none" anchor="ctr"/>
          <a:lstStyle/>
          <a:p>
            <a:endParaRPr lang="zh-CN" altLang="en-US"/>
          </a:p>
        </p:txBody>
      </p:sp>
      <p:sp>
        <p:nvSpPr>
          <p:cNvPr id="60" name="矩形 59"/>
          <p:cNvSpPr/>
          <p:nvPr/>
        </p:nvSpPr>
        <p:spPr bwMode="auto">
          <a:xfrm>
            <a:off x="4835862" y="2226588"/>
            <a:ext cx="612000" cy="30628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Voice</a:t>
            </a:r>
            <a:endParaRPr lang="zh-CN" altLang="en-US" sz="1200" dirty="0">
              <a:latin typeface="+mn-ea"/>
              <a:ea typeface="+mn-ea"/>
            </a:endParaRPr>
          </a:p>
        </p:txBody>
      </p:sp>
      <p:sp>
        <p:nvSpPr>
          <p:cNvPr id="61" name="矩形 60"/>
          <p:cNvSpPr/>
          <p:nvPr/>
        </p:nvSpPr>
        <p:spPr bwMode="auto">
          <a:xfrm>
            <a:off x="4187789" y="2222614"/>
            <a:ext cx="576064" cy="30628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Data</a:t>
            </a:r>
            <a:endParaRPr lang="zh-CN" altLang="en-US" sz="1200" dirty="0">
              <a:latin typeface="+mn-ea"/>
              <a:ea typeface="+mn-ea"/>
            </a:endParaRPr>
          </a:p>
        </p:txBody>
      </p:sp>
      <p:sp>
        <p:nvSpPr>
          <p:cNvPr id="62" name="矩形 61"/>
          <p:cNvSpPr/>
          <p:nvPr/>
        </p:nvSpPr>
        <p:spPr bwMode="auto">
          <a:xfrm>
            <a:off x="2315582" y="2222614"/>
            <a:ext cx="559043" cy="3060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400" dirty="0">
                <a:latin typeface="+mn-ea"/>
                <a:ea typeface="+mn-ea"/>
              </a:rPr>
              <a:t>…</a:t>
            </a:r>
            <a:endParaRPr lang="zh-CN" altLang="en-US" sz="1400" dirty="0">
              <a:latin typeface="+mn-ea"/>
              <a:ea typeface="+mn-ea"/>
            </a:endParaRPr>
          </a:p>
        </p:txBody>
      </p:sp>
      <p:sp>
        <p:nvSpPr>
          <p:cNvPr id="63" name="矩形 62"/>
          <p:cNvSpPr/>
          <p:nvPr/>
        </p:nvSpPr>
        <p:spPr bwMode="auto">
          <a:xfrm>
            <a:off x="3647729" y="2222614"/>
            <a:ext cx="468052" cy="3060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FTP</a:t>
            </a:r>
            <a:endParaRPr lang="zh-CN" altLang="en-US" sz="1200" dirty="0">
              <a:latin typeface="+mn-ea"/>
              <a:ea typeface="+mn-ea"/>
            </a:endParaRPr>
          </a:p>
        </p:txBody>
      </p:sp>
      <p:sp>
        <p:nvSpPr>
          <p:cNvPr id="64" name="矩形 63"/>
          <p:cNvSpPr/>
          <p:nvPr/>
        </p:nvSpPr>
        <p:spPr bwMode="auto">
          <a:xfrm>
            <a:off x="2963653" y="2222614"/>
            <a:ext cx="648000" cy="3060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200" dirty="0">
                <a:latin typeface="+mn-ea"/>
                <a:ea typeface="+mn-ea"/>
              </a:rPr>
              <a:t>Video</a:t>
            </a:r>
            <a:endParaRPr lang="zh-CN" altLang="en-US" sz="1200" dirty="0">
              <a:latin typeface="+mn-ea"/>
              <a:ea typeface="+mn-ea"/>
            </a:endParaRPr>
          </a:p>
        </p:txBody>
      </p:sp>
      <p:sp>
        <p:nvSpPr>
          <p:cNvPr id="66" name="右大括号 65"/>
          <p:cNvSpPr/>
          <p:nvPr/>
        </p:nvSpPr>
        <p:spPr bwMode="auto">
          <a:xfrm>
            <a:off x="6859222" y="3133980"/>
            <a:ext cx="496919" cy="2743292"/>
          </a:xfrm>
          <a:prstGeom prst="rightBrace">
            <a:avLst>
              <a:gd name="adj1" fmla="val 8333"/>
              <a:gd name="adj2" fmla="val 5123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68" name="AutoShape 21"/>
          <p:cNvSpPr>
            <a:spLocks noChangeArrowheads="1"/>
          </p:cNvSpPr>
          <p:nvPr/>
        </p:nvSpPr>
        <p:spPr bwMode="auto">
          <a:xfrm>
            <a:off x="7284133" y="2725224"/>
            <a:ext cx="2378559" cy="415744"/>
          </a:xfrm>
          <a:prstGeom prst="wedgeRectCallout">
            <a:avLst>
              <a:gd name="adj1" fmla="val -54877"/>
              <a:gd name="adj2" fmla="val 134337"/>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100000"/>
            </a:pPr>
            <a:r>
              <a:rPr lang="zh-CN" altLang="en-US" sz="1400" dirty="0">
                <a:latin typeface="+mj-lt"/>
                <a:ea typeface="+mn-ea"/>
              </a:rPr>
              <a:t>哪个队列该优先被调度呢</a:t>
            </a:r>
            <a:r>
              <a:rPr lang="zh-CN" altLang="en-US" sz="1400" dirty="0">
                <a:latin typeface="+mn-ea"/>
                <a:ea typeface="+mn-ea"/>
              </a:rPr>
              <a:t>？</a:t>
            </a:r>
            <a:endParaRPr lang="en-US" altLang="zh-CN" sz="1400" dirty="0">
              <a:latin typeface="+mn-ea"/>
              <a:ea typeface="+mn-ea"/>
            </a:endParaRPr>
          </a:p>
        </p:txBody>
      </p:sp>
      <p:sp>
        <p:nvSpPr>
          <p:cNvPr id="69" name="AutoShape 21"/>
          <p:cNvSpPr>
            <a:spLocks noChangeArrowheads="1"/>
          </p:cNvSpPr>
          <p:nvPr/>
        </p:nvSpPr>
        <p:spPr bwMode="auto">
          <a:xfrm>
            <a:off x="7392144" y="3499084"/>
            <a:ext cx="2880320" cy="758008"/>
          </a:xfrm>
          <a:prstGeom prst="wedgeRectCallout">
            <a:avLst>
              <a:gd name="adj1" fmla="val -56804"/>
              <a:gd name="adj2" fmla="val 73055"/>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100000"/>
              <a:buFont typeface="+mj-ea"/>
              <a:buAutoNum type="circleNumDbPlain"/>
            </a:pPr>
            <a:r>
              <a:rPr lang="zh-CN" altLang="en-US" sz="1400" dirty="0">
                <a:latin typeface="+mj-lt"/>
                <a:ea typeface="+mn-ea"/>
              </a:rPr>
              <a:t> 提供差分服务的核心就是拥塞发生时如何决定不同队列报文的转发次序，这就用到了队列的调度机制。</a:t>
            </a:r>
            <a:endParaRPr lang="en-US" altLang="zh-CN" sz="1400" dirty="0">
              <a:latin typeface="+mn-ea"/>
              <a:ea typeface="+mn-ea"/>
            </a:endParaRPr>
          </a:p>
        </p:txBody>
      </p:sp>
      <p:sp>
        <p:nvSpPr>
          <p:cNvPr id="70" name="AutoShape 21"/>
          <p:cNvSpPr>
            <a:spLocks noChangeArrowheads="1"/>
          </p:cNvSpPr>
          <p:nvPr/>
        </p:nvSpPr>
        <p:spPr bwMode="auto">
          <a:xfrm>
            <a:off x="7356140" y="4826005"/>
            <a:ext cx="2952328" cy="513447"/>
          </a:xfrm>
          <a:prstGeom prst="wedgeRectCallout">
            <a:avLst>
              <a:gd name="adj1" fmla="val -57979"/>
              <a:gd name="adj2" fmla="val -78057"/>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SzPct val="100000"/>
              <a:buFont typeface="+mj-ea"/>
              <a:buAutoNum type="circleNumDbPlain" startAt="2"/>
            </a:pPr>
            <a:r>
              <a:rPr lang="zh-CN" altLang="en-US" sz="1400" dirty="0">
                <a:latin typeface="+mj-lt"/>
                <a:ea typeface="+mn-ea"/>
              </a:rPr>
              <a:t> </a:t>
            </a:r>
            <a:r>
              <a:rPr lang="zh-CN" altLang="en-US" sz="1400" dirty="0">
                <a:latin typeface="+mn-ea"/>
                <a:ea typeface="+mn-ea"/>
              </a:rPr>
              <a:t>常见的队列调度算法包括：</a:t>
            </a:r>
            <a:r>
              <a:rPr lang="en-US" altLang="zh-CN" sz="1400" dirty="0">
                <a:latin typeface="+mn-ea"/>
                <a:ea typeface="+mn-ea"/>
              </a:rPr>
              <a:t>FIFO</a:t>
            </a:r>
            <a:r>
              <a:rPr lang="zh-CN" altLang="en-US" sz="1400" dirty="0">
                <a:latin typeface="+mn-ea"/>
                <a:ea typeface="+mn-ea"/>
              </a:rPr>
              <a:t>，</a:t>
            </a:r>
            <a:r>
              <a:rPr lang="en-US" altLang="zh-CN" sz="1400" dirty="0">
                <a:latin typeface="+mn-ea"/>
                <a:ea typeface="+mn-ea"/>
              </a:rPr>
              <a:t>PQ</a:t>
            </a:r>
            <a:r>
              <a:rPr lang="zh-CN" altLang="en-US" sz="1400" dirty="0">
                <a:latin typeface="+mn-ea"/>
                <a:ea typeface="+mn-ea"/>
              </a:rPr>
              <a:t>，</a:t>
            </a:r>
            <a:r>
              <a:rPr lang="en-US" altLang="zh-CN" sz="1400" dirty="0">
                <a:latin typeface="+mn-ea"/>
                <a:ea typeface="+mn-ea"/>
              </a:rPr>
              <a:t>WRR</a:t>
            </a:r>
            <a:r>
              <a:rPr lang="zh-CN" altLang="en-US" sz="1400" dirty="0">
                <a:latin typeface="+mn-ea"/>
                <a:ea typeface="+mn-ea"/>
              </a:rPr>
              <a:t>，</a:t>
            </a:r>
            <a:r>
              <a:rPr lang="en-US" altLang="zh-CN" sz="1400" dirty="0">
                <a:latin typeface="+mn-ea"/>
                <a:ea typeface="+mn-ea"/>
              </a:rPr>
              <a:t>WFQ</a:t>
            </a:r>
            <a:r>
              <a:rPr lang="zh-CN" altLang="en-US" sz="1400" dirty="0">
                <a:latin typeface="+mn-ea"/>
                <a:ea typeface="+mn-ea"/>
              </a:rPr>
              <a:t>，</a:t>
            </a:r>
            <a:r>
              <a:rPr lang="en-US" altLang="zh-CN" sz="1400" dirty="0">
                <a:latin typeface="+mn-ea"/>
                <a:ea typeface="+mn-ea"/>
              </a:rPr>
              <a:t>CBQ</a:t>
            </a:r>
            <a:r>
              <a:rPr lang="zh-CN" altLang="en-US" sz="1400" dirty="0">
                <a:latin typeface="+mn-ea"/>
                <a:ea typeface="+mn-ea"/>
              </a:rPr>
              <a:t>等。</a:t>
            </a:r>
            <a:endParaRPr lang="en-US" altLang="zh-CN" sz="1400" dirty="0">
              <a:latin typeface="+mn-ea"/>
              <a:ea typeface="+mn-ea"/>
            </a:endParaRPr>
          </a:p>
        </p:txBody>
      </p:sp>
      <p:pic>
        <p:nvPicPr>
          <p:cNvPr id="65" name="图片 64" descr="核心路由器.png"/>
          <p:cNvPicPr>
            <a:picLocks noChangeAspect="1"/>
          </p:cNvPicPr>
          <p:nvPr/>
        </p:nvPicPr>
        <p:blipFill>
          <a:blip r:embed="rId3" cstate="print"/>
          <a:stretch>
            <a:fillRect/>
          </a:stretch>
        </p:blipFill>
        <p:spPr>
          <a:xfrm>
            <a:off x="5519936" y="1700808"/>
            <a:ext cx="1389339" cy="1136731"/>
          </a:xfrm>
          <a:prstGeom prst="rect">
            <a:avLst/>
          </a:prstGeom>
        </p:spPr>
      </p:pic>
    </p:spTree>
    <p:extLst>
      <p:ext uri="{BB962C8B-B14F-4D97-AF65-F5344CB8AC3E}">
        <p14:creationId xmlns:p14="http://schemas.microsoft.com/office/powerpoint/2010/main" val="160446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1000"/>
                                        <p:tgtEl>
                                          <p:spTgt spid="70"/>
                                        </p:tgtEl>
                                      </p:cBhvr>
                                    </p:animEffect>
                                    <p:anim calcmode="lin" valueType="num">
                                      <p:cBhvr>
                                        <p:cTn id="15" dur="1000" fill="hold"/>
                                        <p:tgtEl>
                                          <p:spTgt spid="70"/>
                                        </p:tgtEl>
                                        <p:attrNameLst>
                                          <p:attrName>ppt_x</p:attrName>
                                        </p:attrNameLst>
                                      </p:cBhvr>
                                      <p:tavLst>
                                        <p:tav tm="0">
                                          <p:val>
                                            <p:strVal val="#ppt_x"/>
                                          </p:val>
                                        </p:tav>
                                        <p:tav tm="100000">
                                          <p:val>
                                            <p:strVal val="#ppt_x"/>
                                          </p:val>
                                        </p:tav>
                                      </p:tavLst>
                                    </p:anim>
                                    <p:anim calcmode="lin" valueType="num">
                                      <p:cBhvr>
                                        <p:cTn id="16"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拥塞管理</a:t>
            </a:r>
            <a:endParaRPr lang="en-US" altLang="zh-CN" b="1" dirty="0"/>
          </a:p>
          <a:p>
            <a:pPr lvl="1"/>
            <a:r>
              <a:rPr lang="zh-CN" altLang="en-US" dirty="0">
                <a:solidFill>
                  <a:schemeClr val="bg1">
                    <a:lumMod val="50000"/>
                  </a:schemeClr>
                </a:solidFill>
              </a:rPr>
              <a:t>拥塞现象的产生与改善</a:t>
            </a:r>
            <a:endParaRPr lang="en-US" altLang="zh-CN" dirty="0">
              <a:solidFill>
                <a:schemeClr val="bg1">
                  <a:lumMod val="50000"/>
                </a:schemeClr>
              </a:solidFill>
            </a:endParaRPr>
          </a:p>
          <a:p>
            <a:pPr lvl="1" hangingPunct="0">
              <a:buSzPct val="60000"/>
              <a:buFont typeface="Wingdings" panose="05000000000000000000" pitchFamily="2" charset="2"/>
              <a:buChar char="n"/>
            </a:pPr>
            <a:r>
              <a:rPr lang="zh-CN" altLang="en-US" dirty="0"/>
              <a:t>常见的队列调度算法</a:t>
            </a:r>
            <a:endParaRPr lang="en-US" altLang="zh-CN" dirty="0"/>
          </a:p>
          <a:p>
            <a:pPr lvl="1"/>
            <a:r>
              <a:rPr lang="zh-CN" altLang="en-US" dirty="0">
                <a:solidFill>
                  <a:schemeClr val="bg1">
                    <a:lumMod val="50000"/>
                  </a:schemeClr>
                </a:solidFill>
              </a:rPr>
              <a:t>拥塞管理的配置实现</a:t>
            </a:r>
            <a:endParaRPr lang="en-US" altLang="zh-CN" dirty="0">
              <a:solidFill>
                <a:schemeClr val="bg1">
                  <a:lumMod val="50000"/>
                </a:schemeClr>
              </a:solidFill>
            </a:endParaRPr>
          </a:p>
          <a:p>
            <a:r>
              <a:rPr lang="zh-CN" altLang="en-US" dirty="0">
                <a:solidFill>
                  <a:schemeClr val="bg1">
                    <a:lumMod val="50000"/>
                  </a:schemeClr>
                </a:solidFill>
              </a:rPr>
              <a:t>拥塞避免</a:t>
            </a:r>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57691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FIFO(First In First Out)</a:t>
            </a:r>
            <a:endParaRPr lang="zh-CN" altLang="en-US" dirty="0"/>
          </a:p>
        </p:txBody>
      </p:sp>
      <p:sp>
        <p:nvSpPr>
          <p:cNvPr id="4" name="文本占位符 3"/>
          <p:cNvSpPr>
            <a:spLocks noGrp="1"/>
          </p:cNvSpPr>
          <p:nvPr>
            <p:ph type="body" sz="quarter" idx="10"/>
          </p:nvPr>
        </p:nvSpPr>
        <p:spPr>
          <a:xfrm>
            <a:off x="1008063" y="4552452"/>
            <a:ext cx="10464270" cy="1361036"/>
          </a:xfrm>
        </p:spPr>
        <p:txBody>
          <a:bodyPr/>
          <a:lstStyle/>
          <a:p>
            <a:pPr lvl="1"/>
            <a:r>
              <a:rPr lang="zh-CN" altLang="en-US" dirty="0"/>
              <a:t>优点：</a:t>
            </a:r>
            <a:r>
              <a:rPr lang="zh-CN" altLang="zh-CN" dirty="0"/>
              <a:t>实现机制简单</a:t>
            </a:r>
            <a:r>
              <a:rPr lang="zh-CN" altLang="en-US" dirty="0"/>
              <a:t>且</a:t>
            </a:r>
            <a:r>
              <a:rPr lang="zh-CN" altLang="zh-CN" dirty="0"/>
              <a:t>处理速度快</a:t>
            </a:r>
            <a:r>
              <a:rPr lang="zh-CN" altLang="en-US" dirty="0"/>
              <a:t>。</a:t>
            </a:r>
            <a:endParaRPr lang="en-US" altLang="zh-CN" dirty="0"/>
          </a:p>
          <a:p>
            <a:pPr lvl="1"/>
            <a:r>
              <a:rPr lang="zh-CN" altLang="en-US" dirty="0"/>
              <a:t>缺点：不能有差别地对待优先级不同的报文。</a:t>
            </a:r>
            <a:endParaRPr lang="en-US" altLang="zh-CN" dirty="0"/>
          </a:p>
        </p:txBody>
      </p:sp>
      <p:sp>
        <p:nvSpPr>
          <p:cNvPr id="5" name="Rectangle 3"/>
          <p:cNvSpPr>
            <a:spLocks noChangeArrowheads="1"/>
          </p:cNvSpPr>
          <p:nvPr/>
        </p:nvSpPr>
        <p:spPr bwMode="auto">
          <a:xfrm>
            <a:off x="4686610" y="2671651"/>
            <a:ext cx="1949450" cy="266700"/>
          </a:xfrm>
          <a:prstGeom prst="rect">
            <a:avLst/>
          </a:prstGeom>
          <a:solidFill>
            <a:srgbClr val="E6E6E6"/>
          </a:solidFill>
          <a:ln w="3175">
            <a:solidFill>
              <a:srgbClr val="000000"/>
            </a:solidFill>
            <a:miter lim="800000"/>
            <a:headEnd/>
            <a:tailEnd/>
          </a:ln>
        </p:spPr>
        <p:txBody>
          <a:bodyPr/>
          <a:lstStyle/>
          <a:p>
            <a:endParaRPr lang="zh-CN" altLang="en-US"/>
          </a:p>
        </p:txBody>
      </p:sp>
      <p:sp>
        <p:nvSpPr>
          <p:cNvPr id="6" name="Rectangle 5"/>
          <p:cNvSpPr>
            <a:spLocks noChangeArrowheads="1"/>
          </p:cNvSpPr>
          <p:nvPr/>
        </p:nvSpPr>
        <p:spPr bwMode="auto">
          <a:xfrm>
            <a:off x="3714650" y="3125677"/>
            <a:ext cx="107950" cy="200025"/>
          </a:xfrm>
          <a:prstGeom prst="rect">
            <a:avLst/>
          </a:prstGeom>
          <a:solidFill>
            <a:srgbClr val="FF0000"/>
          </a:solidFill>
          <a:ln w="3175">
            <a:solidFill>
              <a:srgbClr val="000000"/>
            </a:solidFill>
            <a:miter lim="800000"/>
            <a:headEnd/>
            <a:tailEnd/>
          </a:ln>
        </p:spPr>
        <p:txBody>
          <a:bodyPr/>
          <a:lstStyle/>
          <a:p>
            <a:endParaRPr lang="zh-CN" altLang="en-US"/>
          </a:p>
        </p:txBody>
      </p:sp>
      <p:sp>
        <p:nvSpPr>
          <p:cNvPr id="7" name="Rectangle 6"/>
          <p:cNvSpPr>
            <a:spLocks noChangeArrowheads="1"/>
          </p:cNvSpPr>
          <p:nvPr/>
        </p:nvSpPr>
        <p:spPr bwMode="auto">
          <a:xfrm>
            <a:off x="3895626" y="3125677"/>
            <a:ext cx="233363" cy="200025"/>
          </a:xfrm>
          <a:prstGeom prst="rect">
            <a:avLst/>
          </a:prstGeom>
          <a:solidFill>
            <a:srgbClr val="00FFFF"/>
          </a:solidFill>
          <a:ln w="3175">
            <a:solidFill>
              <a:srgbClr val="000000"/>
            </a:solidFill>
            <a:miter lim="800000"/>
            <a:headEnd/>
            <a:tailEnd/>
          </a:ln>
        </p:spPr>
        <p:txBody>
          <a:bodyPr/>
          <a:lstStyle/>
          <a:p>
            <a:endParaRPr lang="zh-CN" altLang="en-US"/>
          </a:p>
        </p:txBody>
      </p:sp>
      <p:sp>
        <p:nvSpPr>
          <p:cNvPr id="8" name="Rectangle 7"/>
          <p:cNvSpPr>
            <a:spLocks noChangeArrowheads="1"/>
          </p:cNvSpPr>
          <p:nvPr/>
        </p:nvSpPr>
        <p:spPr bwMode="auto">
          <a:xfrm>
            <a:off x="4182964" y="3122502"/>
            <a:ext cx="53975" cy="200025"/>
          </a:xfrm>
          <a:prstGeom prst="rect">
            <a:avLst/>
          </a:prstGeom>
          <a:solidFill>
            <a:srgbClr val="FFFF00"/>
          </a:solidFill>
          <a:ln w="3175">
            <a:solidFill>
              <a:srgbClr val="000000"/>
            </a:solidFill>
            <a:miter lim="800000"/>
            <a:headEnd/>
            <a:tailEnd/>
          </a:ln>
        </p:spPr>
        <p:txBody>
          <a:bodyPr/>
          <a:lstStyle/>
          <a:p>
            <a:endParaRPr lang="zh-CN" altLang="en-US"/>
          </a:p>
        </p:txBody>
      </p:sp>
      <p:sp>
        <p:nvSpPr>
          <p:cNvPr id="9" name="Freeform 8"/>
          <p:cNvSpPr>
            <a:spLocks/>
          </p:cNvSpPr>
          <p:nvPr/>
        </p:nvSpPr>
        <p:spPr bwMode="auto">
          <a:xfrm>
            <a:off x="6672064" y="2761270"/>
            <a:ext cx="536674" cy="119931"/>
          </a:xfrm>
          <a:custGeom>
            <a:avLst/>
            <a:gdLst/>
            <a:ahLst/>
            <a:cxnLst>
              <a:cxn ang="0">
                <a:pos x="270" y="36"/>
              </a:cxn>
              <a:cxn ang="0">
                <a:pos x="207" y="0"/>
              </a:cxn>
              <a:cxn ang="0">
                <a:pos x="207" y="23"/>
              </a:cxn>
              <a:cxn ang="0">
                <a:pos x="0" y="23"/>
              </a:cxn>
              <a:cxn ang="0">
                <a:pos x="0" y="48"/>
              </a:cxn>
              <a:cxn ang="0">
                <a:pos x="207" y="48"/>
              </a:cxn>
              <a:cxn ang="0">
                <a:pos x="207" y="71"/>
              </a:cxn>
              <a:cxn ang="0">
                <a:pos x="270" y="36"/>
              </a:cxn>
            </a:cxnLst>
            <a:rect l="0" t="0" r="r" b="b"/>
            <a:pathLst>
              <a:path w="270" h="71">
                <a:moveTo>
                  <a:pt x="270" y="36"/>
                </a:moveTo>
                <a:lnTo>
                  <a:pt x="207" y="0"/>
                </a:lnTo>
                <a:lnTo>
                  <a:pt x="207" y="23"/>
                </a:lnTo>
                <a:lnTo>
                  <a:pt x="0" y="23"/>
                </a:lnTo>
                <a:lnTo>
                  <a:pt x="0" y="48"/>
                </a:lnTo>
                <a:lnTo>
                  <a:pt x="207" y="48"/>
                </a:lnTo>
                <a:lnTo>
                  <a:pt x="207" y="71"/>
                </a:lnTo>
                <a:lnTo>
                  <a:pt x="270" y="36"/>
                </a:lnTo>
                <a:close/>
              </a:path>
            </a:pathLst>
          </a:custGeom>
          <a:solidFill>
            <a:srgbClr val="E6E6E6"/>
          </a:solidFill>
          <a:ln w="3175">
            <a:solidFill>
              <a:srgbClr val="000000"/>
            </a:solidFill>
            <a:prstDash val="solid"/>
            <a:round/>
            <a:headEnd/>
            <a:tailEnd/>
          </a:ln>
        </p:spPr>
        <p:txBody>
          <a:bodyPr/>
          <a:lstStyle/>
          <a:p>
            <a:endParaRPr lang="zh-CN" altLang="en-US"/>
          </a:p>
        </p:txBody>
      </p:sp>
      <p:sp>
        <p:nvSpPr>
          <p:cNvPr id="10" name="Freeform 9"/>
          <p:cNvSpPr>
            <a:spLocks/>
          </p:cNvSpPr>
          <p:nvPr/>
        </p:nvSpPr>
        <p:spPr bwMode="auto">
          <a:xfrm>
            <a:off x="7246838" y="2652601"/>
            <a:ext cx="252412" cy="279400"/>
          </a:xfrm>
          <a:custGeom>
            <a:avLst/>
            <a:gdLst/>
            <a:ahLst/>
            <a:cxnLst>
              <a:cxn ang="0">
                <a:pos x="0" y="88"/>
              </a:cxn>
              <a:cxn ang="0">
                <a:pos x="4" y="70"/>
              </a:cxn>
              <a:cxn ang="0">
                <a:pos x="16" y="52"/>
              </a:cxn>
              <a:cxn ang="0">
                <a:pos x="31" y="36"/>
              </a:cxn>
              <a:cxn ang="0">
                <a:pos x="54" y="22"/>
              </a:cxn>
              <a:cxn ang="0">
                <a:pos x="81" y="11"/>
              </a:cxn>
              <a:cxn ang="0">
                <a:pos x="111" y="3"/>
              </a:cxn>
              <a:cxn ang="0">
                <a:pos x="142" y="0"/>
              </a:cxn>
              <a:cxn ang="0">
                <a:pos x="177" y="0"/>
              </a:cxn>
              <a:cxn ang="0">
                <a:pos x="209" y="3"/>
              </a:cxn>
              <a:cxn ang="0">
                <a:pos x="238" y="11"/>
              </a:cxn>
              <a:cxn ang="0">
                <a:pos x="265" y="22"/>
              </a:cxn>
              <a:cxn ang="0">
                <a:pos x="288" y="36"/>
              </a:cxn>
              <a:cxn ang="0">
                <a:pos x="305" y="52"/>
              </a:cxn>
              <a:cxn ang="0">
                <a:pos x="315" y="70"/>
              </a:cxn>
              <a:cxn ang="0">
                <a:pos x="318" y="88"/>
              </a:cxn>
              <a:cxn ang="0">
                <a:pos x="315" y="106"/>
              </a:cxn>
              <a:cxn ang="0">
                <a:pos x="305" y="123"/>
              </a:cxn>
              <a:cxn ang="0">
                <a:pos x="288" y="139"/>
              </a:cxn>
              <a:cxn ang="0">
                <a:pos x="265" y="153"/>
              </a:cxn>
              <a:cxn ang="0">
                <a:pos x="238" y="164"/>
              </a:cxn>
              <a:cxn ang="0">
                <a:pos x="209" y="173"/>
              </a:cxn>
              <a:cxn ang="0">
                <a:pos x="177" y="176"/>
              </a:cxn>
              <a:cxn ang="0">
                <a:pos x="142" y="176"/>
              </a:cxn>
              <a:cxn ang="0">
                <a:pos x="111" y="173"/>
              </a:cxn>
              <a:cxn ang="0">
                <a:pos x="81" y="164"/>
              </a:cxn>
              <a:cxn ang="0">
                <a:pos x="54" y="153"/>
              </a:cxn>
              <a:cxn ang="0">
                <a:pos x="31" y="139"/>
              </a:cxn>
              <a:cxn ang="0">
                <a:pos x="16" y="123"/>
              </a:cxn>
              <a:cxn ang="0">
                <a:pos x="4" y="106"/>
              </a:cxn>
              <a:cxn ang="0">
                <a:pos x="0" y="88"/>
              </a:cxn>
            </a:cxnLst>
            <a:rect l="0" t="0" r="r" b="b"/>
            <a:pathLst>
              <a:path w="318" h="176">
                <a:moveTo>
                  <a:pt x="0" y="88"/>
                </a:moveTo>
                <a:lnTo>
                  <a:pt x="4" y="70"/>
                </a:lnTo>
                <a:lnTo>
                  <a:pt x="16" y="52"/>
                </a:lnTo>
                <a:lnTo>
                  <a:pt x="31" y="36"/>
                </a:lnTo>
                <a:lnTo>
                  <a:pt x="54" y="22"/>
                </a:lnTo>
                <a:lnTo>
                  <a:pt x="81" y="11"/>
                </a:lnTo>
                <a:lnTo>
                  <a:pt x="111" y="3"/>
                </a:lnTo>
                <a:lnTo>
                  <a:pt x="142" y="0"/>
                </a:lnTo>
                <a:lnTo>
                  <a:pt x="177" y="0"/>
                </a:lnTo>
                <a:lnTo>
                  <a:pt x="209" y="3"/>
                </a:lnTo>
                <a:lnTo>
                  <a:pt x="238" y="11"/>
                </a:lnTo>
                <a:lnTo>
                  <a:pt x="265" y="22"/>
                </a:lnTo>
                <a:lnTo>
                  <a:pt x="288" y="36"/>
                </a:lnTo>
                <a:lnTo>
                  <a:pt x="305" y="52"/>
                </a:lnTo>
                <a:lnTo>
                  <a:pt x="315" y="70"/>
                </a:lnTo>
                <a:lnTo>
                  <a:pt x="318" y="88"/>
                </a:lnTo>
                <a:lnTo>
                  <a:pt x="315" y="106"/>
                </a:lnTo>
                <a:lnTo>
                  <a:pt x="305" y="123"/>
                </a:lnTo>
                <a:lnTo>
                  <a:pt x="288" y="139"/>
                </a:lnTo>
                <a:lnTo>
                  <a:pt x="265" y="153"/>
                </a:lnTo>
                <a:lnTo>
                  <a:pt x="238" y="164"/>
                </a:lnTo>
                <a:lnTo>
                  <a:pt x="209" y="173"/>
                </a:lnTo>
                <a:lnTo>
                  <a:pt x="177" y="176"/>
                </a:lnTo>
                <a:lnTo>
                  <a:pt x="142" y="176"/>
                </a:lnTo>
                <a:lnTo>
                  <a:pt x="111" y="173"/>
                </a:lnTo>
                <a:lnTo>
                  <a:pt x="81" y="164"/>
                </a:lnTo>
                <a:lnTo>
                  <a:pt x="54" y="153"/>
                </a:lnTo>
                <a:lnTo>
                  <a:pt x="31" y="139"/>
                </a:lnTo>
                <a:lnTo>
                  <a:pt x="16" y="123"/>
                </a:lnTo>
                <a:lnTo>
                  <a:pt x="4" y="106"/>
                </a:lnTo>
                <a:lnTo>
                  <a:pt x="0" y="88"/>
                </a:lnTo>
                <a:close/>
              </a:path>
            </a:pathLst>
          </a:custGeom>
          <a:solidFill>
            <a:srgbClr val="E6E6E6"/>
          </a:solidFill>
          <a:ln w="3175">
            <a:solidFill>
              <a:srgbClr val="000000"/>
            </a:solidFill>
            <a:prstDash val="solid"/>
            <a:round/>
            <a:headEnd/>
            <a:tailEnd/>
          </a:ln>
        </p:spPr>
        <p:txBody>
          <a:bodyPr/>
          <a:lstStyle/>
          <a:p>
            <a:endParaRPr lang="zh-CN" altLang="en-US"/>
          </a:p>
        </p:txBody>
      </p:sp>
      <p:sp>
        <p:nvSpPr>
          <p:cNvPr id="11" name="Rectangle 12"/>
          <p:cNvSpPr>
            <a:spLocks noChangeArrowheads="1"/>
          </p:cNvSpPr>
          <p:nvPr/>
        </p:nvSpPr>
        <p:spPr bwMode="auto">
          <a:xfrm>
            <a:off x="6960096" y="2329223"/>
            <a:ext cx="820738" cy="246221"/>
          </a:xfrm>
          <a:prstGeom prst="rect">
            <a:avLst/>
          </a:prstGeom>
          <a:noFill/>
          <a:ln w="9525">
            <a:noFill/>
            <a:miter lim="800000"/>
            <a:headEnd/>
            <a:tailEnd/>
          </a:ln>
        </p:spPr>
        <p:txBody>
          <a:bodyPr wrap="none" lIns="0" tIns="0" rIns="0" bIns="0">
            <a:spAutoFit/>
          </a:bodyPr>
          <a:lstStyle/>
          <a:p>
            <a:pPr algn="ctr" fontAlgn="base"/>
            <a:r>
              <a:rPr lang="zh-CN" altLang="en-US" sz="1600" dirty="0">
                <a:solidFill>
                  <a:srgbClr val="000000"/>
                </a:solidFill>
                <a:latin typeface="+mn-ea"/>
                <a:ea typeface="+mn-ea"/>
              </a:rPr>
              <a:t>出队调度</a:t>
            </a:r>
            <a:endParaRPr lang="zh-CN" altLang="en-US" sz="1600" dirty="0">
              <a:latin typeface="+mn-ea"/>
              <a:ea typeface="+mn-ea"/>
            </a:endParaRPr>
          </a:p>
        </p:txBody>
      </p:sp>
      <p:sp>
        <p:nvSpPr>
          <p:cNvPr id="12" name="Freeform 14"/>
          <p:cNvSpPr>
            <a:spLocks/>
          </p:cNvSpPr>
          <p:nvPr/>
        </p:nvSpPr>
        <p:spPr bwMode="auto">
          <a:xfrm>
            <a:off x="7563272" y="2761270"/>
            <a:ext cx="188913" cy="112712"/>
          </a:xfrm>
          <a:custGeom>
            <a:avLst/>
            <a:gdLst/>
            <a:ahLst/>
            <a:cxnLst>
              <a:cxn ang="0">
                <a:pos x="238" y="36"/>
              </a:cxn>
              <a:cxn ang="0">
                <a:pos x="173" y="0"/>
              </a:cxn>
              <a:cxn ang="0">
                <a:pos x="173" y="23"/>
              </a:cxn>
              <a:cxn ang="0">
                <a:pos x="0" y="23"/>
              </a:cxn>
              <a:cxn ang="0">
                <a:pos x="0" y="48"/>
              </a:cxn>
              <a:cxn ang="0">
                <a:pos x="173" y="48"/>
              </a:cxn>
              <a:cxn ang="0">
                <a:pos x="173" y="71"/>
              </a:cxn>
              <a:cxn ang="0">
                <a:pos x="238" y="36"/>
              </a:cxn>
            </a:cxnLst>
            <a:rect l="0" t="0" r="r" b="b"/>
            <a:pathLst>
              <a:path w="238" h="71">
                <a:moveTo>
                  <a:pt x="238" y="36"/>
                </a:moveTo>
                <a:lnTo>
                  <a:pt x="173" y="0"/>
                </a:lnTo>
                <a:lnTo>
                  <a:pt x="173" y="23"/>
                </a:lnTo>
                <a:lnTo>
                  <a:pt x="0" y="23"/>
                </a:lnTo>
                <a:lnTo>
                  <a:pt x="0" y="48"/>
                </a:lnTo>
                <a:lnTo>
                  <a:pt x="173" y="48"/>
                </a:lnTo>
                <a:lnTo>
                  <a:pt x="173" y="71"/>
                </a:lnTo>
                <a:lnTo>
                  <a:pt x="238" y="36"/>
                </a:lnTo>
                <a:close/>
              </a:path>
            </a:pathLst>
          </a:custGeom>
          <a:solidFill>
            <a:srgbClr val="E6E6E6"/>
          </a:solidFill>
          <a:ln w="3175">
            <a:solidFill>
              <a:srgbClr val="000000"/>
            </a:solidFill>
            <a:prstDash val="solid"/>
            <a:round/>
            <a:headEnd/>
            <a:tailEnd/>
          </a:ln>
        </p:spPr>
        <p:txBody>
          <a:bodyPr/>
          <a:lstStyle/>
          <a:p>
            <a:endParaRPr lang="zh-CN" altLang="en-US"/>
          </a:p>
        </p:txBody>
      </p:sp>
      <p:sp>
        <p:nvSpPr>
          <p:cNvPr id="13" name="Rectangle 15"/>
          <p:cNvSpPr>
            <a:spLocks noChangeArrowheads="1"/>
          </p:cNvSpPr>
          <p:nvPr/>
        </p:nvSpPr>
        <p:spPr bwMode="auto">
          <a:xfrm>
            <a:off x="5375920" y="2329223"/>
            <a:ext cx="828092" cy="215444"/>
          </a:xfrm>
          <a:prstGeom prst="rect">
            <a:avLst/>
          </a:prstGeom>
          <a:noFill/>
          <a:ln w="9525">
            <a:noFill/>
            <a:miter lim="800000"/>
            <a:headEnd/>
            <a:tailEnd/>
          </a:ln>
        </p:spPr>
        <p:txBody>
          <a:bodyPr wrap="square" lIns="0" tIns="0" rIns="0" bIns="0">
            <a:spAutoFit/>
          </a:bodyPr>
          <a:lstStyle/>
          <a:p>
            <a:pPr algn="ctr" fontAlgn="base"/>
            <a:r>
              <a:rPr lang="en-US" altLang="zh-CN" sz="1400" dirty="0">
                <a:solidFill>
                  <a:srgbClr val="000000"/>
                </a:solidFill>
                <a:latin typeface="+mn-ea"/>
                <a:ea typeface="+mn-ea"/>
              </a:rPr>
              <a:t>FIFO</a:t>
            </a:r>
            <a:r>
              <a:rPr lang="zh-CN" altLang="en-US" sz="1400" dirty="0">
                <a:solidFill>
                  <a:srgbClr val="000000"/>
                </a:solidFill>
                <a:latin typeface="+mn-ea"/>
                <a:ea typeface="+mn-ea"/>
              </a:rPr>
              <a:t>队列</a:t>
            </a:r>
            <a:endParaRPr lang="zh-CN" altLang="en-US" sz="1400" dirty="0">
              <a:latin typeface="+mn-ea"/>
              <a:ea typeface="+mn-ea"/>
            </a:endParaRPr>
          </a:p>
        </p:txBody>
      </p:sp>
      <p:sp>
        <p:nvSpPr>
          <p:cNvPr id="16" name="Rectangle 18"/>
          <p:cNvSpPr>
            <a:spLocks noChangeArrowheads="1"/>
          </p:cNvSpPr>
          <p:nvPr/>
        </p:nvSpPr>
        <p:spPr bwMode="auto">
          <a:xfrm>
            <a:off x="5519936" y="3463814"/>
            <a:ext cx="88900" cy="200025"/>
          </a:xfrm>
          <a:prstGeom prst="rect">
            <a:avLst/>
          </a:prstGeom>
          <a:solidFill>
            <a:srgbClr val="FF0000"/>
          </a:solidFill>
          <a:ln w="3175">
            <a:solidFill>
              <a:srgbClr val="000000"/>
            </a:solidFill>
            <a:miter lim="800000"/>
            <a:headEnd/>
            <a:tailEnd/>
          </a:ln>
        </p:spPr>
        <p:txBody>
          <a:bodyPr/>
          <a:lstStyle/>
          <a:p>
            <a:endParaRPr lang="zh-CN" altLang="en-US"/>
          </a:p>
        </p:txBody>
      </p:sp>
      <p:sp>
        <p:nvSpPr>
          <p:cNvPr id="17" name="Rectangle 19"/>
          <p:cNvSpPr>
            <a:spLocks noChangeArrowheads="1"/>
          </p:cNvSpPr>
          <p:nvPr/>
        </p:nvSpPr>
        <p:spPr bwMode="auto">
          <a:xfrm>
            <a:off x="5778551" y="3481350"/>
            <a:ext cx="359073" cy="215444"/>
          </a:xfrm>
          <a:prstGeom prst="rect">
            <a:avLst/>
          </a:prstGeom>
          <a:noFill/>
          <a:ln w="9525">
            <a:noFill/>
            <a:miter lim="800000"/>
            <a:headEnd/>
            <a:tailEnd/>
          </a:ln>
        </p:spPr>
        <p:txBody>
          <a:bodyPr wrap="none" lIns="0" tIns="0" rIns="0" bIns="0">
            <a:spAutoFit/>
          </a:bodyPr>
          <a:lstStyle/>
          <a:p>
            <a:pPr algn="ctr" fontAlgn="base"/>
            <a:r>
              <a:rPr lang="zh-CN" altLang="en-US" sz="1400" dirty="0">
                <a:solidFill>
                  <a:srgbClr val="000000"/>
                </a:solidFill>
                <a:latin typeface="+mn-ea"/>
                <a:ea typeface="+mn-ea"/>
              </a:rPr>
              <a:t>紧急</a:t>
            </a:r>
            <a:endParaRPr lang="zh-CN" altLang="en-US" sz="1400" dirty="0">
              <a:latin typeface="+mn-ea"/>
              <a:ea typeface="+mn-ea"/>
            </a:endParaRPr>
          </a:p>
        </p:txBody>
      </p:sp>
      <p:sp>
        <p:nvSpPr>
          <p:cNvPr id="18" name="Rectangle 23"/>
          <p:cNvSpPr>
            <a:spLocks noChangeArrowheads="1"/>
          </p:cNvSpPr>
          <p:nvPr/>
        </p:nvSpPr>
        <p:spPr bwMode="auto">
          <a:xfrm>
            <a:off x="3719413" y="2689114"/>
            <a:ext cx="107950" cy="200025"/>
          </a:xfrm>
          <a:prstGeom prst="rect">
            <a:avLst/>
          </a:prstGeom>
          <a:solidFill>
            <a:srgbClr val="FF0000"/>
          </a:solidFill>
          <a:ln w="3175">
            <a:solidFill>
              <a:srgbClr val="000000"/>
            </a:solidFill>
            <a:miter lim="800000"/>
            <a:headEnd/>
            <a:tailEnd/>
          </a:ln>
        </p:spPr>
        <p:txBody>
          <a:bodyPr/>
          <a:lstStyle/>
          <a:p>
            <a:endParaRPr lang="zh-CN" altLang="en-US"/>
          </a:p>
        </p:txBody>
      </p:sp>
      <p:sp>
        <p:nvSpPr>
          <p:cNvPr id="19" name="Rectangle 24"/>
          <p:cNvSpPr>
            <a:spLocks noChangeArrowheads="1"/>
          </p:cNvSpPr>
          <p:nvPr/>
        </p:nvSpPr>
        <p:spPr bwMode="auto">
          <a:xfrm>
            <a:off x="3900388" y="2689114"/>
            <a:ext cx="233362" cy="200025"/>
          </a:xfrm>
          <a:prstGeom prst="rect">
            <a:avLst/>
          </a:prstGeom>
          <a:solidFill>
            <a:srgbClr val="00FFFF"/>
          </a:solidFill>
          <a:ln w="3175">
            <a:solidFill>
              <a:srgbClr val="000000"/>
            </a:solidFill>
            <a:miter lim="800000"/>
            <a:headEnd/>
            <a:tailEnd/>
          </a:ln>
        </p:spPr>
        <p:txBody>
          <a:bodyPr/>
          <a:lstStyle/>
          <a:p>
            <a:endParaRPr lang="zh-CN" altLang="en-US"/>
          </a:p>
        </p:txBody>
      </p:sp>
      <p:sp>
        <p:nvSpPr>
          <p:cNvPr id="20" name="Rectangle 25"/>
          <p:cNvSpPr>
            <a:spLocks noChangeArrowheads="1"/>
          </p:cNvSpPr>
          <p:nvPr/>
        </p:nvSpPr>
        <p:spPr bwMode="auto">
          <a:xfrm>
            <a:off x="4187726" y="2689114"/>
            <a:ext cx="53975" cy="200025"/>
          </a:xfrm>
          <a:prstGeom prst="rect">
            <a:avLst/>
          </a:prstGeom>
          <a:solidFill>
            <a:srgbClr val="FFFF00"/>
          </a:solidFill>
          <a:ln w="3175">
            <a:solidFill>
              <a:srgbClr val="000000"/>
            </a:solidFill>
            <a:miter lim="800000"/>
            <a:headEnd/>
            <a:tailEnd/>
          </a:ln>
        </p:spPr>
        <p:txBody>
          <a:bodyPr/>
          <a:lstStyle/>
          <a:p>
            <a:endParaRPr lang="zh-CN" altLang="en-US"/>
          </a:p>
        </p:txBody>
      </p:sp>
      <p:sp>
        <p:nvSpPr>
          <p:cNvPr id="21" name="Rectangle 26"/>
          <p:cNvSpPr>
            <a:spLocks noChangeArrowheads="1"/>
          </p:cNvSpPr>
          <p:nvPr/>
        </p:nvSpPr>
        <p:spPr bwMode="auto">
          <a:xfrm>
            <a:off x="3719413" y="2312877"/>
            <a:ext cx="107950" cy="200025"/>
          </a:xfrm>
          <a:prstGeom prst="rect">
            <a:avLst/>
          </a:prstGeom>
          <a:solidFill>
            <a:srgbClr val="FF0000"/>
          </a:solidFill>
          <a:ln w="3175">
            <a:solidFill>
              <a:srgbClr val="000000"/>
            </a:solidFill>
            <a:miter lim="800000"/>
            <a:headEnd/>
            <a:tailEnd/>
          </a:ln>
        </p:spPr>
        <p:txBody>
          <a:bodyPr/>
          <a:lstStyle/>
          <a:p>
            <a:endParaRPr lang="zh-CN" altLang="en-US"/>
          </a:p>
        </p:txBody>
      </p:sp>
      <p:sp>
        <p:nvSpPr>
          <p:cNvPr id="22" name="Rectangle 27"/>
          <p:cNvSpPr>
            <a:spLocks noChangeArrowheads="1"/>
          </p:cNvSpPr>
          <p:nvPr/>
        </p:nvSpPr>
        <p:spPr bwMode="auto">
          <a:xfrm>
            <a:off x="3900388" y="2312877"/>
            <a:ext cx="233362" cy="200025"/>
          </a:xfrm>
          <a:prstGeom prst="rect">
            <a:avLst/>
          </a:prstGeom>
          <a:solidFill>
            <a:srgbClr val="00FFFF"/>
          </a:solidFill>
          <a:ln w="3175">
            <a:solidFill>
              <a:srgbClr val="000000"/>
            </a:solidFill>
            <a:miter lim="800000"/>
            <a:headEnd/>
            <a:tailEnd/>
          </a:ln>
        </p:spPr>
        <p:txBody>
          <a:bodyPr/>
          <a:lstStyle/>
          <a:p>
            <a:endParaRPr lang="zh-CN" altLang="en-US"/>
          </a:p>
        </p:txBody>
      </p:sp>
      <p:sp>
        <p:nvSpPr>
          <p:cNvPr id="23" name="Rectangle 28"/>
          <p:cNvSpPr>
            <a:spLocks noChangeArrowheads="1"/>
          </p:cNvSpPr>
          <p:nvPr/>
        </p:nvSpPr>
        <p:spPr bwMode="auto">
          <a:xfrm>
            <a:off x="4187726" y="2312877"/>
            <a:ext cx="53975" cy="200025"/>
          </a:xfrm>
          <a:prstGeom prst="rect">
            <a:avLst/>
          </a:prstGeom>
          <a:solidFill>
            <a:srgbClr val="FFFF00"/>
          </a:solidFill>
          <a:ln w="3175">
            <a:solidFill>
              <a:srgbClr val="000000"/>
            </a:solidFill>
            <a:miter lim="800000"/>
            <a:headEnd/>
            <a:tailEnd/>
          </a:ln>
        </p:spPr>
        <p:txBody>
          <a:bodyPr/>
          <a:lstStyle/>
          <a:p>
            <a:endParaRPr lang="zh-CN" altLang="en-US"/>
          </a:p>
        </p:txBody>
      </p:sp>
      <p:sp>
        <p:nvSpPr>
          <p:cNvPr id="24" name="Rectangle 19"/>
          <p:cNvSpPr>
            <a:spLocks noChangeArrowheads="1"/>
          </p:cNvSpPr>
          <p:nvPr/>
        </p:nvSpPr>
        <p:spPr bwMode="auto">
          <a:xfrm>
            <a:off x="5745907" y="3769382"/>
            <a:ext cx="538610" cy="215444"/>
          </a:xfrm>
          <a:prstGeom prst="rect">
            <a:avLst/>
          </a:prstGeom>
          <a:noFill/>
          <a:ln w="9525">
            <a:noFill/>
            <a:miter lim="800000"/>
            <a:headEnd/>
            <a:tailEnd/>
          </a:ln>
        </p:spPr>
        <p:txBody>
          <a:bodyPr wrap="none" lIns="0" tIns="0" rIns="0" bIns="0">
            <a:spAutoFit/>
          </a:bodyPr>
          <a:lstStyle/>
          <a:p>
            <a:pPr algn="ctr" fontAlgn="base"/>
            <a:r>
              <a:rPr lang="zh-CN" altLang="en-US" sz="1400" dirty="0">
                <a:solidFill>
                  <a:srgbClr val="000000"/>
                </a:solidFill>
                <a:latin typeface="+mn-ea"/>
                <a:ea typeface="+mn-ea"/>
              </a:rPr>
              <a:t>次紧急</a:t>
            </a:r>
            <a:endParaRPr lang="zh-CN" altLang="en-US" sz="1400" dirty="0">
              <a:latin typeface="+mn-ea"/>
              <a:ea typeface="+mn-ea"/>
            </a:endParaRPr>
          </a:p>
        </p:txBody>
      </p:sp>
      <p:sp>
        <p:nvSpPr>
          <p:cNvPr id="25" name="Rectangle 19"/>
          <p:cNvSpPr>
            <a:spLocks noChangeArrowheads="1"/>
          </p:cNvSpPr>
          <p:nvPr/>
        </p:nvSpPr>
        <p:spPr bwMode="auto">
          <a:xfrm>
            <a:off x="5745908" y="4057414"/>
            <a:ext cx="538609" cy="215444"/>
          </a:xfrm>
          <a:prstGeom prst="rect">
            <a:avLst/>
          </a:prstGeom>
          <a:noFill/>
          <a:ln w="9525">
            <a:noFill/>
            <a:miter lim="800000"/>
            <a:headEnd/>
            <a:tailEnd/>
          </a:ln>
        </p:spPr>
        <p:txBody>
          <a:bodyPr wrap="none" lIns="0" tIns="0" rIns="0" bIns="0">
            <a:spAutoFit/>
          </a:bodyPr>
          <a:lstStyle/>
          <a:p>
            <a:pPr algn="ctr" fontAlgn="base"/>
            <a:r>
              <a:rPr lang="zh-CN" altLang="en-US" sz="1400" dirty="0">
                <a:solidFill>
                  <a:srgbClr val="000000"/>
                </a:solidFill>
                <a:latin typeface="+mn-ea"/>
                <a:ea typeface="+mn-ea"/>
              </a:rPr>
              <a:t>非紧急</a:t>
            </a:r>
            <a:endParaRPr lang="zh-CN" altLang="en-US" sz="1400" dirty="0">
              <a:latin typeface="+mn-ea"/>
              <a:ea typeface="+mn-ea"/>
            </a:endParaRPr>
          </a:p>
        </p:txBody>
      </p:sp>
      <p:sp>
        <p:nvSpPr>
          <p:cNvPr id="27" name="Rectangle 24"/>
          <p:cNvSpPr>
            <a:spLocks noChangeArrowheads="1"/>
          </p:cNvSpPr>
          <p:nvPr/>
        </p:nvSpPr>
        <p:spPr bwMode="auto">
          <a:xfrm>
            <a:off x="5447705" y="3763851"/>
            <a:ext cx="233362" cy="200025"/>
          </a:xfrm>
          <a:prstGeom prst="rect">
            <a:avLst/>
          </a:prstGeom>
          <a:solidFill>
            <a:srgbClr val="00FFFF"/>
          </a:solidFill>
          <a:ln w="3175">
            <a:solidFill>
              <a:srgbClr val="000000"/>
            </a:solidFill>
            <a:miter lim="800000"/>
            <a:headEnd/>
            <a:tailEnd/>
          </a:ln>
        </p:spPr>
        <p:txBody>
          <a:bodyPr/>
          <a:lstStyle/>
          <a:p>
            <a:endParaRPr lang="zh-CN" altLang="en-US"/>
          </a:p>
        </p:txBody>
      </p:sp>
      <p:sp>
        <p:nvSpPr>
          <p:cNvPr id="28" name="Rectangle 25"/>
          <p:cNvSpPr>
            <a:spLocks noChangeArrowheads="1"/>
          </p:cNvSpPr>
          <p:nvPr/>
        </p:nvSpPr>
        <p:spPr bwMode="auto">
          <a:xfrm>
            <a:off x="5519936" y="4014077"/>
            <a:ext cx="53975" cy="200025"/>
          </a:xfrm>
          <a:prstGeom prst="rect">
            <a:avLst/>
          </a:prstGeom>
          <a:solidFill>
            <a:srgbClr val="FFFF00"/>
          </a:solidFill>
          <a:ln w="3175">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11519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path" presetSubtype="0" accel="50000" decel="50000" fill="hold" grpId="0" nodeType="clickEffect">
                                  <p:stCondLst>
                                    <p:cond delay="0"/>
                                  </p:stCondLst>
                                  <p:childTnLst>
                                    <p:animMotion origin="layout" path="M -8.33333E-7 -1.85185E-6 L -8.33333E-7 0.0294 C -8.33333E-7 0.04236 0.07188 0.0588 0.13038 0.0588 L 0.26076 0.0588 " pathEditMode="relative" rAng="0" ptsTypes="AAAA">
                                      <p:cBhvr>
                                        <p:cTn id="6" dur="500" fill="hold"/>
                                        <p:tgtEl>
                                          <p:spTgt spid="23"/>
                                        </p:tgtEl>
                                        <p:attrNameLst>
                                          <p:attrName>ppt_x</p:attrName>
                                          <p:attrName>ppt_y</p:attrName>
                                        </p:attrNameLst>
                                      </p:cBhvr>
                                      <p:rCtr x="13038" y="2940"/>
                                    </p:animMotion>
                                  </p:childTnLst>
                                </p:cTn>
                              </p:par>
                            </p:childTnLst>
                          </p:cTn>
                        </p:par>
                        <p:par>
                          <p:cTn id="7" fill="hold">
                            <p:stCondLst>
                              <p:cond delay="500"/>
                            </p:stCondLst>
                            <p:childTnLst>
                              <p:par>
                                <p:cTn id="8" presetID="36" presetClass="path" presetSubtype="0" accel="50000" decel="50000" fill="hold" grpId="0" nodeType="afterEffect">
                                  <p:stCondLst>
                                    <p:cond delay="0"/>
                                  </p:stCondLst>
                                  <p:childTnLst>
                                    <p:animMotion origin="layout" path="M 5.55556E-7 -1.85185E-6 L 5.55556E-7 0.0294 C 5.55556E-7 0.04236 0.07344 0.0588 0.13316 0.0588 L 0.26667 0.0588 " pathEditMode="relative" rAng="0" ptsTypes="AAAA">
                                      <p:cBhvr>
                                        <p:cTn id="9" dur="500" fill="hold"/>
                                        <p:tgtEl>
                                          <p:spTgt spid="22"/>
                                        </p:tgtEl>
                                        <p:attrNameLst>
                                          <p:attrName>ppt_x</p:attrName>
                                          <p:attrName>ppt_y</p:attrName>
                                        </p:attrNameLst>
                                      </p:cBhvr>
                                      <p:rCtr x="13333" y="2940"/>
                                    </p:animMotion>
                                  </p:childTnLst>
                                </p:cTn>
                              </p:par>
                            </p:childTnLst>
                          </p:cTn>
                        </p:par>
                        <p:par>
                          <p:cTn id="10" fill="hold">
                            <p:stCondLst>
                              <p:cond delay="1000"/>
                            </p:stCondLst>
                            <p:childTnLst>
                              <p:par>
                                <p:cTn id="11" presetID="36" presetClass="path" presetSubtype="0" accel="50000" decel="50000" fill="hold" grpId="0" nodeType="afterEffect">
                                  <p:stCondLst>
                                    <p:cond delay="0"/>
                                  </p:stCondLst>
                                  <p:childTnLst>
                                    <p:animMotion origin="layout" path="M 3.05556E-6 -1.85185E-6 L 3.05556E-6 0.0294 C 3.05556E-6 0.04236 0.07639 0.0588 0.13871 0.0588 L 0.2776 0.0588 " pathEditMode="relative" rAng="0" ptsTypes="AAAA">
                                      <p:cBhvr>
                                        <p:cTn id="12" dur="500" fill="hold"/>
                                        <p:tgtEl>
                                          <p:spTgt spid="21"/>
                                        </p:tgtEl>
                                        <p:attrNameLst>
                                          <p:attrName>ppt_x</p:attrName>
                                          <p:attrName>ppt_y</p:attrName>
                                        </p:attrNameLst>
                                      </p:cBhvr>
                                      <p:rCtr x="13872" y="2940"/>
                                    </p:animMotion>
                                  </p:childTnLst>
                                </p:cTn>
                              </p:par>
                            </p:childTnLst>
                          </p:cTn>
                        </p:par>
                        <p:par>
                          <p:cTn id="13" fill="hold">
                            <p:stCondLst>
                              <p:cond delay="1500"/>
                            </p:stCondLst>
                            <p:childTnLst>
                              <p:par>
                                <p:cTn id="14" presetID="63" presetClass="path" presetSubtype="0" accel="50000" decel="50000" fill="hold" grpId="0" nodeType="afterEffect">
                                  <p:stCondLst>
                                    <p:cond delay="0"/>
                                  </p:stCondLst>
                                  <p:childTnLst>
                                    <p:animMotion origin="layout" path="M 0.00521 -2.96296E-6 L 0.21302 0.00394 " pathEditMode="relative" rAng="0" ptsTypes="AA">
                                      <p:cBhvr>
                                        <p:cTn id="15" dur="500" fill="hold"/>
                                        <p:tgtEl>
                                          <p:spTgt spid="20"/>
                                        </p:tgtEl>
                                        <p:attrNameLst>
                                          <p:attrName>ppt_x</p:attrName>
                                          <p:attrName>ppt_y</p:attrName>
                                        </p:attrNameLst>
                                      </p:cBhvr>
                                      <p:rCtr x="10382" y="185"/>
                                    </p:animMotion>
                                  </p:childTnLst>
                                </p:cTn>
                              </p:par>
                            </p:childTnLst>
                          </p:cTn>
                        </p:par>
                        <p:par>
                          <p:cTn id="16" fill="hold">
                            <p:stCondLst>
                              <p:cond delay="2000"/>
                            </p:stCondLst>
                            <p:childTnLst>
                              <p:par>
                                <p:cTn id="17" presetID="63" presetClass="path" presetSubtype="0" accel="50000" decel="50000" fill="hold" grpId="0" nodeType="afterEffect">
                                  <p:stCondLst>
                                    <p:cond delay="0"/>
                                  </p:stCondLst>
                                  <p:childTnLst>
                                    <p:animMotion origin="layout" path="M 5.55556E-7 -2.96296E-6 L 0.21944 0.00394 " pathEditMode="relative" rAng="0" ptsTypes="AA">
                                      <p:cBhvr>
                                        <p:cTn id="18" dur="500" fill="hold"/>
                                        <p:tgtEl>
                                          <p:spTgt spid="19"/>
                                        </p:tgtEl>
                                        <p:attrNameLst>
                                          <p:attrName>ppt_x</p:attrName>
                                          <p:attrName>ppt_y</p:attrName>
                                        </p:attrNameLst>
                                      </p:cBhvr>
                                      <p:rCtr x="10972" y="185"/>
                                    </p:animMotion>
                                  </p:childTnLst>
                                </p:cTn>
                              </p:par>
                            </p:childTnLst>
                          </p:cTn>
                        </p:par>
                        <p:par>
                          <p:cTn id="19" fill="hold">
                            <p:stCondLst>
                              <p:cond delay="2500"/>
                            </p:stCondLst>
                            <p:childTnLst>
                              <p:par>
                                <p:cTn id="20" presetID="63" presetClass="path" presetSubtype="0" accel="50000" decel="50000" fill="hold" grpId="0" nodeType="afterEffect">
                                  <p:stCondLst>
                                    <p:cond delay="0"/>
                                  </p:stCondLst>
                                  <p:childTnLst>
                                    <p:animMotion origin="layout" path="M 3.05556E-6 -2.96296E-6 L 0.23021 0.00394 " pathEditMode="relative" rAng="0" ptsTypes="AA">
                                      <p:cBhvr>
                                        <p:cTn id="21" dur="500" fill="hold"/>
                                        <p:tgtEl>
                                          <p:spTgt spid="18"/>
                                        </p:tgtEl>
                                        <p:attrNameLst>
                                          <p:attrName>ppt_x</p:attrName>
                                          <p:attrName>ppt_y</p:attrName>
                                        </p:attrNameLst>
                                      </p:cBhvr>
                                      <p:rCtr x="11510" y="185"/>
                                    </p:animMotion>
                                  </p:childTnLst>
                                </p:cTn>
                              </p:par>
                            </p:childTnLst>
                          </p:cTn>
                        </p:par>
                        <p:par>
                          <p:cTn id="22" fill="hold">
                            <p:stCondLst>
                              <p:cond delay="3000"/>
                            </p:stCondLst>
                            <p:childTnLst>
                              <p:par>
                                <p:cTn id="23" presetID="57" presetClass="path" presetSubtype="0" accel="50000" decel="50000" fill="hold" grpId="0" nodeType="afterEffect">
                                  <p:stCondLst>
                                    <p:cond delay="0"/>
                                  </p:stCondLst>
                                  <p:childTnLst>
                                    <p:animMotion origin="layout" path="M 0 2.59259E-6 L 0 -0.02986 C 0 -0.04329 0.04809 -0.05972 0.08733 -0.05972 L 0.17465 -0.05972 " pathEditMode="relative" rAng="0" ptsTypes="AAAA">
                                      <p:cBhvr>
                                        <p:cTn id="24" dur="500" fill="hold"/>
                                        <p:tgtEl>
                                          <p:spTgt spid="8"/>
                                        </p:tgtEl>
                                        <p:attrNameLst>
                                          <p:attrName>ppt_x</p:attrName>
                                          <p:attrName>ppt_y</p:attrName>
                                        </p:attrNameLst>
                                      </p:cBhvr>
                                      <p:rCtr x="8733" y="-2986"/>
                                    </p:animMotion>
                                  </p:childTnLst>
                                </p:cTn>
                              </p:par>
                            </p:childTnLst>
                          </p:cTn>
                        </p:par>
                        <p:par>
                          <p:cTn id="25" fill="hold">
                            <p:stCondLst>
                              <p:cond delay="3500"/>
                            </p:stCondLst>
                            <p:childTnLst>
                              <p:par>
                                <p:cTn id="26" presetID="57" presetClass="path" presetSubtype="0" accel="50000" decel="50000" fill="hold" grpId="0" nodeType="afterEffect">
                                  <p:stCondLst>
                                    <p:cond delay="0"/>
                                  </p:stCondLst>
                                  <p:childTnLst>
                                    <p:animMotion origin="layout" path="M 1.38889E-6 -3.7037E-7 L 1.38889E-6 -0.02986 C 1.38889E-6 -0.04329 0.04965 -0.05972 0.09028 -0.05972 L 0.18055 -0.05972 " pathEditMode="relative" rAng="0" ptsTypes="AAAA">
                                      <p:cBhvr>
                                        <p:cTn id="27" dur="500" fill="hold"/>
                                        <p:tgtEl>
                                          <p:spTgt spid="7"/>
                                        </p:tgtEl>
                                        <p:attrNameLst>
                                          <p:attrName>ppt_x</p:attrName>
                                          <p:attrName>ppt_y</p:attrName>
                                        </p:attrNameLst>
                                      </p:cBhvr>
                                      <p:rCtr x="9028" y="-2986"/>
                                    </p:animMotion>
                                  </p:childTnLst>
                                </p:cTn>
                              </p:par>
                            </p:childTnLst>
                          </p:cTn>
                        </p:par>
                        <p:par>
                          <p:cTn id="28" fill="hold">
                            <p:stCondLst>
                              <p:cond delay="4000"/>
                            </p:stCondLst>
                            <p:childTnLst>
                              <p:par>
                                <p:cTn id="29" presetID="57" presetClass="path" presetSubtype="0" accel="50000" decel="50000" fill="hold" grpId="0" nodeType="afterEffect">
                                  <p:stCondLst>
                                    <p:cond delay="0"/>
                                  </p:stCondLst>
                                  <p:childTnLst>
                                    <p:animMotion origin="layout" path="M -0.00174 -0.00069 L -0.00174 -0.03056 C -0.00174 -0.04398 0.05104 -0.06042 0.09392 -0.06042 C 0.12586 -0.06528 0.16979 -0.06042 0.18975 -0.06042 " pathEditMode="relative" rAng="0" ptsTypes="AAAA">
                                      <p:cBhvr>
                                        <p:cTn id="30" dur="500" fill="hold"/>
                                        <p:tgtEl>
                                          <p:spTgt spid="6"/>
                                        </p:tgtEl>
                                        <p:attrNameLst>
                                          <p:attrName>ppt_x</p:attrName>
                                          <p:attrName>ppt_y</p:attrName>
                                        </p:attrNameLst>
                                      </p:cBhvr>
                                      <p:rCtr x="9566" y="-3102"/>
                                    </p:animMotion>
                                  </p:childTnLst>
                                </p:cTn>
                              </p:par>
                            </p:childTnLst>
                          </p:cTn>
                        </p:par>
                        <p:par>
                          <p:cTn id="31" fill="hold">
                            <p:stCondLst>
                              <p:cond delay="4500"/>
                            </p:stCondLst>
                            <p:childTnLst>
                              <p:par>
                                <p:cTn id="32" presetID="63" presetClass="path" presetSubtype="0" accel="50000" decel="50000" fill="hold" grpId="1" nodeType="afterEffect">
                                  <p:stCondLst>
                                    <p:cond delay="0"/>
                                  </p:stCondLst>
                                  <p:childTnLst>
                                    <p:animMotion origin="layout" path="M 0.27431 0.0588 L 0.52066 0.0588 " pathEditMode="relative" rAng="0" ptsTypes="AA">
                                      <p:cBhvr>
                                        <p:cTn id="33" dur="500" fill="hold"/>
                                        <p:tgtEl>
                                          <p:spTgt spid="23"/>
                                        </p:tgtEl>
                                        <p:attrNameLst>
                                          <p:attrName>ppt_x</p:attrName>
                                          <p:attrName>ppt_y</p:attrName>
                                        </p:attrNameLst>
                                      </p:cBhvr>
                                      <p:rCtr x="12309" y="0"/>
                                    </p:animMotion>
                                  </p:childTnLst>
                                </p:cTn>
                              </p:par>
                            </p:childTnLst>
                          </p:cTn>
                        </p:par>
                        <p:par>
                          <p:cTn id="34" fill="hold">
                            <p:stCondLst>
                              <p:cond delay="5000"/>
                            </p:stCondLst>
                            <p:childTnLst>
                              <p:par>
                                <p:cTn id="35" presetID="63" presetClass="path" presetSubtype="0" accel="50000" decel="50000" fill="hold" grpId="1" nodeType="afterEffect">
                                  <p:stCondLst>
                                    <p:cond delay="0"/>
                                  </p:stCondLst>
                                  <p:childTnLst>
                                    <p:animMotion origin="layout" path="M 0.27726 0.0588 L 0.52726 0.0588 " pathEditMode="relative" rAng="0" ptsTypes="AA">
                                      <p:cBhvr>
                                        <p:cTn id="36" dur="500" fill="hold"/>
                                        <p:tgtEl>
                                          <p:spTgt spid="22"/>
                                        </p:tgtEl>
                                        <p:attrNameLst>
                                          <p:attrName>ppt_x</p:attrName>
                                          <p:attrName>ppt_y</p:attrName>
                                        </p:attrNameLst>
                                      </p:cBhvr>
                                      <p:rCtr x="12500" y="0"/>
                                    </p:animMotion>
                                  </p:childTnLst>
                                </p:cTn>
                              </p:par>
                            </p:childTnLst>
                          </p:cTn>
                        </p:par>
                        <p:par>
                          <p:cTn id="37" fill="hold">
                            <p:stCondLst>
                              <p:cond delay="5500"/>
                            </p:stCondLst>
                            <p:childTnLst>
                              <p:par>
                                <p:cTn id="38" presetID="63" presetClass="path" presetSubtype="0" accel="50000" decel="50000" fill="hold" grpId="1" nodeType="afterEffect">
                                  <p:stCondLst>
                                    <p:cond delay="0"/>
                                  </p:stCondLst>
                                  <p:childTnLst>
                                    <p:animMotion origin="layout" path="M 0.2934 0.0588 L 0.5375 0.0588 " pathEditMode="relative" rAng="0" ptsTypes="AA">
                                      <p:cBhvr>
                                        <p:cTn id="39" dur="500" fill="hold"/>
                                        <p:tgtEl>
                                          <p:spTgt spid="21"/>
                                        </p:tgtEl>
                                        <p:attrNameLst>
                                          <p:attrName>ppt_x</p:attrName>
                                          <p:attrName>ppt_y</p:attrName>
                                        </p:attrNameLst>
                                      </p:cBhvr>
                                      <p:rCtr x="12205" y="0"/>
                                    </p:animMotion>
                                  </p:childTnLst>
                                </p:cTn>
                              </p:par>
                            </p:childTnLst>
                          </p:cTn>
                        </p:par>
                        <p:par>
                          <p:cTn id="40" fill="hold">
                            <p:stCondLst>
                              <p:cond delay="6000"/>
                            </p:stCondLst>
                            <p:childTnLst>
                              <p:par>
                                <p:cTn id="41" presetID="63" presetClass="path" presetSubtype="0" accel="50000" decel="50000" fill="hold" grpId="1" nodeType="afterEffect">
                                  <p:stCondLst>
                                    <p:cond delay="0"/>
                                  </p:stCondLst>
                                  <p:childTnLst>
                                    <p:animMotion origin="layout" path="M 0.26076 0.00394 L 0.47743 0.00417 " pathEditMode="relative" rAng="0" ptsTypes="AA">
                                      <p:cBhvr>
                                        <p:cTn id="42" dur="500" fill="hold"/>
                                        <p:tgtEl>
                                          <p:spTgt spid="20"/>
                                        </p:tgtEl>
                                        <p:attrNameLst>
                                          <p:attrName>ppt_x</p:attrName>
                                          <p:attrName>ppt_y</p:attrName>
                                        </p:attrNameLst>
                                      </p:cBhvr>
                                      <p:rCtr x="10833" y="0"/>
                                    </p:animMotion>
                                  </p:childTnLst>
                                </p:cTn>
                              </p:par>
                            </p:childTnLst>
                          </p:cTn>
                        </p:par>
                        <p:par>
                          <p:cTn id="43" fill="hold">
                            <p:stCondLst>
                              <p:cond delay="6500"/>
                            </p:stCondLst>
                            <p:childTnLst>
                              <p:par>
                                <p:cTn id="44" presetID="63" presetClass="path" presetSubtype="0" accel="50000" decel="50000" fill="hold" grpId="1" nodeType="afterEffect">
                                  <p:stCondLst>
                                    <p:cond delay="0"/>
                                  </p:stCondLst>
                                  <p:childTnLst>
                                    <p:animMotion origin="layout" path="M 0.23437 0.0081 L 0.47882 0.0044 " pathEditMode="relative" rAng="0" ptsTypes="AA">
                                      <p:cBhvr>
                                        <p:cTn id="45" dur="500" fill="hold"/>
                                        <p:tgtEl>
                                          <p:spTgt spid="19"/>
                                        </p:tgtEl>
                                        <p:attrNameLst>
                                          <p:attrName>ppt_x</p:attrName>
                                          <p:attrName>ppt_y</p:attrName>
                                        </p:attrNameLst>
                                      </p:cBhvr>
                                      <p:rCtr x="12222" y="-185"/>
                                    </p:animMotion>
                                  </p:childTnLst>
                                </p:cTn>
                              </p:par>
                            </p:childTnLst>
                          </p:cTn>
                        </p:par>
                        <p:par>
                          <p:cTn id="46" fill="hold">
                            <p:stCondLst>
                              <p:cond delay="7000"/>
                            </p:stCondLst>
                            <p:childTnLst>
                              <p:par>
                                <p:cTn id="47" presetID="63" presetClass="path" presetSubtype="0" accel="50000" decel="50000" fill="hold" grpId="1" nodeType="afterEffect">
                                  <p:stCondLst>
                                    <p:cond delay="0"/>
                                  </p:stCondLst>
                                  <p:childTnLst>
                                    <p:animMotion origin="layout" path="M 0.23455 0.01088 L 0.48663 0.0044 " pathEditMode="relative" rAng="0" ptsTypes="AA">
                                      <p:cBhvr>
                                        <p:cTn id="48" dur="500" fill="hold"/>
                                        <p:tgtEl>
                                          <p:spTgt spid="18"/>
                                        </p:tgtEl>
                                        <p:attrNameLst>
                                          <p:attrName>ppt_x</p:attrName>
                                          <p:attrName>ppt_y</p:attrName>
                                        </p:attrNameLst>
                                      </p:cBhvr>
                                      <p:rCtr x="12604" y="-324"/>
                                    </p:animMotion>
                                  </p:childTnLst>
                                </p:cTn>
                              </p:par>
                            </p:childTnLst>
                          </p:cTn>
                        </p:par>
                        <p:par>
                          <p:cTn id="49" fill="hold">
                            <p:stCondLst>
                              <p:cond delay="7500"/>
                            </p:stCondLst>
                            <p:childTnLst>
                              <p:par>
                                <p:cTn id="50" presetID="63" presetClass="path" presetSubtype="0" accel="50000" decel="50000" fill="hold" grpId="1" nodeType="afterEffect">
                                  <p:stCondLst>
                                    <p:cond delay="0"/>
                                  </p:stCondLst>
                                  <p:childTnLst>
                                    <p:animMotion origin="layout" path="M 0.17743 -0.05972 L 0.42743 -0.05972 " pathEditMode="relative" rAng="0" ptsTypes="AA">
                                      <p:cBhvr>
                                        <p:cTn id="51" dur="500" fill="hold"/>
                                        <p:tgtEl>
                                          <p:spTgt spid="8"/>
                                        </p:tgtEl>
                                        <p:attrNameLst>
                                          <p:attrName>ppt_x</p:attrName>
                                          <p:attrName>ppt_y</p:attrName>
                                        </p:attrNameLst>
                                      </p:cBhvr>
                                      <p:rCtr x="12500" y="0"/>
                                    </p:animMotion>
                                  </p:childTnLst>
                                </p:cTn>
                              </p:par>
                            </p:childTnLst>
                          </p:cTn>
                        </p:par>
                        <p:par>
                          <p:cTn id="52" fill="hold">
                            <p:stCondLst>
                              <p:cond delay="8000"/>
                            </p:stCondLst>
                            <p:childTnLst>
                              <p:par>
                                <p:cTn id="53" presetID="63" presetClass="path" presetSubtype="0" accel="50000" decel="50000" fill="hold" grpId="1" nodeType="afterEffect">
                                  <p:stCondLst>
                                    <p:cond delay="0"/>
                                  </p:stCondLst>
                                  <p:childTnLst>
                                    <p:animMotion origin="layout" path="M 0.18542 -0.05972 L 0.43542 -0.05972 " pathEditMode="relative" rAng="0" ptsTypes="AA">
                                      <p:cBhvr>
                                        <p:cTn id="54" dur="500" fill="hold"/>
                                        <p:tgtEl>
                                          <p:spTgt spid="7"/>
                                        </p:tgtEl>
                                        <p:attrNameLst>
                                          <p:attrName>ppt_x</p:attrName>
                                          <p:attrName>ppt_y</p:attrName>
                                        </p:attrNameLst>
                                      </p:cBhvr>
                                      <p:rCtr x="12500" y="0"/>
                                    </p:animMotion>
                                  </p:childTnLst>
                                </p:cTn>
                              </p:par>
                            </p:childTnLst>
                          </p:cTn>
                        </p:par>
                        <p:par>
                          <p:cTn id="55" fill="hold">
                            <p:stCondLst>
                              <p:cond delay="8500"/>
                            </p:stCondLst>
                            <p:childTnLst>
                              <p:par>
                                <p:cTn id="56" presetID="63" presetClass="path" presetSubtype="0" accel="50000" decel="50000" fill="hold" grpId="1" nodeType="afterEffect">
                                  <p:stCondLst>
                                    <p:cond delay="0"/>
                                  </p:stCondLst>
                                  <p:childTnLst>
                                    <p:animMotion origin="layout" path="M 0.20052 -0.05972 L 0.44461 -0.05972 " pathEditMode="relative" rAng="0" ptsTypes="AA">
                                      <p:cBhvr>
                                        <p:cTn id="57" dur="500" fill="hold"/>
                                        <p:tgtEl>
                                          <p:spTgt spid="6"/>
                                        </p:tgtEl>
                                        <p:attrNameLst>
                                          <p:attrName>ppt_x</p:attrName>
                                          <p:attrName>ppt_y</p:attrName>
                                        </p:attrNameLst>
                                      </p:cBhvr>
                                      <p:rCtr x="12205" y="0"/>
                                    </p:animMotion>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
                                            <p:txEl>
                                              <p:pRg st="0" end="0"/>
                                            </p:txEl>
                                          </p:spTgt>
                                        </p:tgtEl>
                                        <p:attrNameLst>
                                          <p:attrName>style.visibility</p:attrName>
                                        </p:attrNameLst>
                                      </p:cBhvr>
                                      <p:to>
                                        <p:strVal val="visible"/>
                                      </p:to>
                                    </p:set>
                                    <p:animEffect transition="in" filter="fade">
                                      <p:cBhvr>
                                        <p:cTn id="62" dur="1000"/>
                                        <p:tgtEl>
                                          <p:spTgt spid="4">
                                            <p:txEl>
                                              <p:pRg st="0" end="0"/>
                                            </p:txEl>
                                          </p:spTgt>
                                        </p:tgtEl>
                                      </p:cBhvr>
                                    </p:animEffect>
                                    <p:anim calcmode="lin" valueType="num">
                                      <p:cBhvr>
                                        <p:cTn id="6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fade">
                                      <p:cBhvr>
                                        <p:cTn id="67" dur="1000"/>
                                        <p:tgtEl>
                                          <p:spTgt spid="4">
                                            <p:txEl>
                                              <p:pRg st="1" end="1"/>
                                            </p:txEl>
                                          </p:spTgt>
                                        </p:tgtEl>
                                      </p:cBhvr>
                                    </p:animEffect>
                                    <p:anim calcmode="lin" valueType="num">
                                      <p:cBhvr>
                                        <p:cTn id="6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63" presetClass="path" presetSubtype="0" accel="50000" decel="50000" fill="hold" grpId="0" nodeType="afterEffect">
                                  <p:stCondLst>
                                    <p:cond delay="0"/>
                                  </p:stCondLst>
                                  <p:childTnLst>
                                    <p:animMotion origin="layout" path="M 5.55556E-7 -2.96296E-6 L 0.21944 0.00394 " pathEditMode="relative" rAng="0" ptsTypes="AA">
                                      <p:cBhvr>
                                        <p:cTn id="72" dur="500" fill="hold"/>
                                        <p:tgtEl>
                                          <p:spTgt spid="27"/>
                                        </p:tgtEl>
                                        <p:attrNameLst>
                                          <p:attrName>ppt_x</p:attrName>
                                          <p:attrName>ppt_y</p:attrName>
                                        </p:attrNameLst>
                                      </p:cBhvr>
                                      <p:rCtr x="10972" y="185"/>
                                    </p:animMotion>
                                  </p:childTnLst>
                                </p:cTn>
                              </p:par>
                            </p:childTnLst>
                          </p:cTn>
                        </p:par>
                        <p:par>
                          <p:cTn id="73" fill="hold">
                            <p:stCondLst>
                              <p:cond delay="1500"/>
                            </p:stCondLst>
                            <p:childTnLst>
                              <p:par>
                                <p:cTn id="74" presetID="63" presetClass="path" presetSubtype="0" accel="50000" decel="50000" fill="hold" grpId="1" nodeType="afterEffect">
                                  <p:stCondLst>
                                    <p:cond delay="0"/>
                                  </p:stCondLst>
                                  <p:childTnLst>
                                    <p:animMotion origin="layout" path="M 0.23437 0.0081 L 0.47882 0.0044 " pathEditMode="relative" rAng="0" ptsTypes="AA">
                                      <p:cBhvr>
                                        <p:cTn id="75" dur="500" fill="hold"/>
                                        <p:tgtEl>
                                          <p:spTgt spid="27"/>
                                        </p:tgtEl>
                                        <p:attrNameLst>
                                          <p:attrName>ppt_x</p:attrName>
                                          <p:attrName>ppt_y</p:attrName>
                                        </p:attrNameLst>
                                      </p:cBhvr>
                                      <p:rCtr x="12222" y="-185"/>
                                    </p:animMotion>
                                  </p:childTnLst>
                                </p:cTn>
                              </p:par>
                            </p:childTnLst>
                          </p:cTn>
                        </p:par>
                        <p:par>
                          <p:cTn id="76" fill="hold">
                            <p:stCondLst>
                              <p:cond delay="2000"/>
                            </p:stCondLst>
                            <p:childTnLst>
                              <p:par>
                                <p:cTn id="77" presetID="63" presetClass="path" presetSubtype="0" accel="50000" decel="50000" fill="hold" grpId="0" nodeType="afterEffect">
                                  <p:stCondLst>
                                    <p:cond delay="0"/>
                                  </p:stCondLst>
                                  <p:childTnLst>
                                    <p:animMotion origin="layout" path="M 0.00521 -2.96296E-6 L 0.21302 0.00394 " pathEditMode="relative" rAng="0" ptsTypes="AA">
                                      <p:cBhvr>
                                        <p:cTn id="78" dur="500" fill="hold"/>
                                        <p:tgtEl>
                                          <p:spTgt spid="28"/>
                                        </p:tgtEl>
                                        <p:attrNameLst>
                                          <p:attrName>ppt_x</p:attrName>
                                          <p:attrName>ppt_y</p:attrName>
                                        </p:attrNameLst>
                                      </p:cBhvr>
                                      <p:rCtr x="10382" y="185"/>
                                    </p:animMotion>
                                  </p:childTnLst>
                                </p:cTn>
                              </p:par>
                            </p:childTnLst>
                          </p:cTn>
                        </p:par>
                        <p:par>
                          <p:cTn id="79" fill="hold">
                            <p:stCondLst>
                              <p:cond delay="2500"/>
                            </p:stCondLst>
                            <p:childTnLst>
                              <p:par>
                                <p:cTn id="80" presetID="63" presetClass="path" presetSubtype="0" accel="50000" decel="50000" fill="hold" grpId="1" nodeType="afterEffect">
                                  <p:stCondLst>
                                    <p:cond delay="0"/>
                                  </p:stCondLst>
                                  <p:childTnLst>
                                    <p:animMotion origin="layout" path="M 0.26076 0.00394 L 0.47743 0.00417 " pathEditMode="relative" rAng="0" ptsTypes="AA">
                                      <p:cBhvr>
                                        <p:cTn id="81" dur="500" fill="hold"/>
                                        <p:tgtEl>
                                          <p:spTgt spid="28"/>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6" grpId="1" animBg="1"/>
      <p:bldP spid="7" grpId="0" animBg="1"/>
      <p:bldP spid="7" grpId="1" animBg="1"/>
      <p:bldP spid="8" grpId="0" animBg="1"/>
      <p:bldP spid="8"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7" grpId="0" animBg="1"/>
      <p:bldP spid="27" grpId="1" animBg="1"/>
      <p:bldP spid="28" grpId="0" animBg="1"/>
      <p:bldP spid="28" grpId="1" animBg="1"/>
    </p:bld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purl.org/dc/elements/1.1/"/>
    <ds:schemaRef ds:uri="http://schemas.microsoft.com/office/2006/metadata/properties"/>
    <ds:schemaRef ds:uri="http://purl.org/dc/dcmitype/"/>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64762</TotalTime>
  <Words>3983</Words>
  <Application>Microsoft Office PowerPoint</Application>
  <PresentationFormat>宽屏</PresentationFormat>
  <Paragraphs>495</Paragraphs>
  <Slides>31</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FrutigerNext LT Light</vt:lpstr>
      <vt:lpstr>FrutigerNext LT Medium</vt:lpstr>
      <vt:lpstr>FrutigerNext LT Regular</vt:lpstr>
      <vt:lpstr>微软雅黑</vt:lpstr>
      <vt:lpstr>Arial</vt:lpstr>
      <vt:lpstr>Wingdings</vt:lpstr>
      <vt:lpstr>培训与认证部-母版</vt:lpstr>
      <vt:lpstr>拥塞管理与拥塞避免</vt:lpstr>
      <vt:lpstr>PowerPoint 演示文稿</vt:lpstr>
      <vt:lpstr>PowerPoint 演示文稿</vt:lpstr>
      <vt:lpstr>PowerPoint 演示文稿</vt:lpstr>
      <vt:lpstr>拥塞现象的产生</vt:lpstr>
      <vt:lpstr>拥塞管理实现的第一步</vt:lpstr>
      <vt:lpstr>拥塞管理实现的第二步</vt:lpstr>
      <vt:lpstr>PowerPoint 演示文稿</vt:lpstr>
      <vt:lpstr>FIFO(First In First Out)</vt:lpstr>
      <vt:lpstr>PQ(Priority Queuing)</vt:lpstr>
      <vt:lpstr>WRR(Weighted Round Robin)</vt:lpstr>
      <vt:lpstr>WFQ(Weighted Fair Queuing)</vt:lpstr>
      <vt:lpstr>PQ+WFQ</vt:lpstr>
      <vt:lpstr>CBQ(Class-based Queueing)</vt:lpstr>
      <vt:lpstr>队列调度算法的比较</vt:lpstr>
      <vt:lpstr>PowerPoint 演示文稿</vt:lpstr>
      <vt:lpstr>拥塞管理的配置需求（PQ+WFQ）</vt:lpstr>
      <vt:lpstr>拥塞管理的配置实现（PQ+WFQ）</vt:lpstr>
      <vt:lpstr>PowerPoint 演示文稿</vt:lpstr>
      <vt:lpstr>队列被装满后的传统处理方式</vt:lpstr>
      <vt:lpstr>尾丢弃的缺点一：引发TCP全局同步现象 (1)</vt:lpstr>
      <vt:lpstr>尾丢弃的缺点一：引发TCP全局同步现象 (2)</vt:lpstr>
      <vt:lpstr>解决办法：RED</vt:lpstr>
      <vt:lpstr>尾丢弃的缺点二：引起TCP饿死现象</vt:lpstr>
      <vt:lpstr>尾丢弃的缺点三：无差别地丢弃</vt:lpstr>
      <vt:lpstr>解决办法：WRED</vt:lpstr>
      <vt:lpstr>PowerPoint 演示文稿</vt:lpstr>
      <vt:lpstr>WRED配置需求</vt:lpstr>
      <vt:lpstr>WRED配置实现</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2500</cp:revision>
  <dcterms:created xsi:type="dcterms:W3CDTF">2003-08-21T06:48:56Z</dcterms:created>
  <dcterms:modified xsi:type="dcterms:W3CDTF">2021-08-31T07:16:30Z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(3)VIHE1CUTWka1YzAGE7MEKSE6CACFYSpSxesPe7MPO3CdQQQtdxsZjuRyGV32V7ummLSgqzwD
ijN+tdbjk0OlPFVCFFwhBwTjcgeGq8iJzH8NAm3JXmbEXae7CW7F3h5g+PaYYscKqM+xQd8V
3MY8uZsuRQQZooC6pwGY5ScunT8b76hmLhyMEwf1FEg6CnriUCaxJKn4msMEblsLDFXlvtHQ
KeQsxQMX61nefB2w+/</vt:lpwstr>
  </property>
  <property fmtid="{D5CDD505-2E9C-101B-9397-08002B2CF9AE}" pid="18" name="_2015_ms_pID_7253431">
    <vt:lpwstr>Jd55P/GeOc5M5CKvVb+eDH78aXz78Xk2MtU0aFw9H24K610nH+u/qz
t9dZ2rC4qvGx5+4ANe+eYpfuDhtem7CZqKix9OUWVntDshPrzlpE1e0UgxDIwtYXzosfJFWC
EDyt44J27nXnBhjw4dNYrQ1GXPQz03sTsSz9U3E9SO/ZuGNK7qUkulM4Ygi0c6Y42rtmjTBs
XoBU+FJPqJ/ghjNPiWHDD50PSoQz6QbTnkd7</vt:lpwstr>
  </property>
  <property fmtid="{D5CDD505-2E9C-101B-9397-08002B2CF9AE}" pid="19" name="_2015_ms_pID_7253432">
    <vt:lpwstr>32ZW6geF6+8ToTGzLQBp/VEaqvyyPD0azkH1
Zr7y38serJM3C3UHGhj91YzffJWF0A==</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1553511047</vt:lpwstr>
  </property>
</Properties>
</file>