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3C78"/>
    <a:srgbClr val="003264"/>
    <a:srgbClr val="00325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104" d="100"/>
          <a:sy n="104" d="100"/>
        </p:scale>
        <p:origin x="1110" y="72"/>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60" d="100"/>
          <a:sy n="60" d="100"/>
        </p:scale>
        <p:origin x="1656" y="2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812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501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652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568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流量监管功能可对接收或发送的流量进行限速控制，限制进入网络的突发流量，为网络提供了基本的</a:t>
            </a:r>
            <a:r>
              <a:rPr lang="en-US" altLang="zh-CN" dirty="0" err="1"/>
              <a:t>QoS</a:t>
            </a:r>
            <a:r>
              <a:rPr lang="zh-CN" altLang="en-US" dirty="0"/>
              <a:t>功能。</a:t>
            </a:r>
          </a:p>
          <a:p>
            <a:r>
              <a:rPr lang="zh-CN" altLang="en-US" dirty="0"/>
              <a:t>流量监管</a:t>
            </a:r>
            <a:r>
              <a:rPr lang="en-US" altLang="zh-CN" dirty="0"/>
              <a:t>TP</a:t>
            </a:r>
            <a:r>
              <a:rPr lang="zh-CN" altLang="en-US" dirty="0"/>
              <a:t>（</a:t>
            </a:r>
            <a:r>
              <a:rPr lang="en-US" altLang="zh-CN" dirty="0"/>
              <a:t>Traffic Policing</a:t>
            </a:r>
            <a:r>
              <a:rPr lang="zh-CN" altLang="en-US" dirty="0"/>
              <a:t>）的典型应用是监督进入网络的某一流量的规格，把它限制在一个合理的范围之内，并对超出部分的流量进行“惩罚”，以保护网络资源和运营商的利益。</a:t>
            </a:r>
          </a:p>
          <a:p>
            <a:r>
              <a:rPr lang="zh-CN" altLang="en-US" dirty="0"/>
              <a:t>流量监管通常使用承诺访问速率</a:t>
            </a:r>
            <a:r>
              <a:rPr lang="en-US" altLang="zh-CN" dirty="0"/>
              <a:t>CAR</a:t>
            </a:r>
            <a:r>
              <a:rPr lang="zh-CN" altLang="en-US" dirty="0"/>
              <a:t>（</a:t>
            </a:r>
            <a:r>
              <a:rPr lang="en-US" altLang="zh-CN" dirty="0"/>
              <a:t>Committed Access Rate</a:t>
            </a:r>
            <a:r>
              <a:rPr lang="zh-CN" altLang="en-US" dirty="0"/>
              <a:t>）来限制某类报文的流量。</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3521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流量整形</a:t>
            </a:r>
            <a:r>
              <a:rPr lang="en-US" altLang="zh-CN"/>
              <a:t>TS</a:t>
            </a:r>
            <a:r>
              <a:rPr lang="zh-CN" altLang="en-US"/>
              <a:t>（</a:t>
            </a:r>
            <a:r>
              <a:rPr lang="en-US" altLang="zh-CN"/>
              <a:t>Traffic Shaping</a:t>
            </a:r>
            <a:r>
              <a:rPr lang="zh-CN" altLang="en-US"/>
              <a:t>）的典型作用是限制流出某一网络的某一连接的正常流量与突发流量，使这类报文以比较均匀的速度向外发送，是一种主动调整流量输出速率的措施，故只能对输出的流量进行速率控制。常用</a:t>
            </a:r>
            <a:r>
              <a:rPr lang="en-US" altLang="zh-CN"/>
              <a:t>GTS</a:t>
            </a:r>
            <a:r>
              <a:rPr lang="zh-CN" altLang="en-US"/>
              <a:t>（</a:t>
            </a:r>
            <a:r>
              <a:rPr lang="en-US" altLang="zh-CN"/>
              <a:t>Generic Traffic Shaping</a:t>
            </a:r>
            <a:r>
              <a:rPr lang="zh-CN" altLang="en-US"/>
              <a:t>）技术来限制某类流量。</a:t>
            </a:r>
            <a:endParaRPr lang="en-US" altLang="zh-CN"/>
          </a:p>
          <a:p>
            <a:r>
              <a:rPr lang="zh-CN" altLang="en-US"/>
              <a:t>应用场景：当网络中上下游的接口带宽不匹配，尤其是上游接口的带宽资源大于下游的带宽资源时，容易在下游网络形成拥塞。如果不希望下游网络因为上游发送数据流量过大造成拥塞，可在上游的出接口配置流量整形，使上游发送的流量与下游接收的能力相匹配。报文可以均匀向外发送，而且部分超出规格的报文不直接丢弃，而是进行缓存，等待链路空闲的时候再发送出去。</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3753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776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1</a:t>
            </a:r>
            <a:r>
              <a:rPr lang="zh-CN" altLang="en-US" dirty="0"/>
              <a:t>、答案：在进行报文流量控制时，流量监管是对超过流量限制的报文进行丢弃；而流量整形则将超过流量限制的报文缓存在队列中，等待链路空闲的时候再发送。</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91918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701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2#总标题">
    <p:bg>
      <p:bgRef idx="1002">
        <a:schemeClr val="bg1"/>
      </p:bgRef>
    </p:bg>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338782"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874185" y="6207125"/>
            <a:ext cx="2548638"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2016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3963697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a:t>单击此处输入文字</a:t>
            </a:r>
          </a:p>
        </p:txBody>
      </p:sp>
    </p:spTree>
    <p:extLst>
      <p:ext uri="{BB962C8B-B14F-4D97-AF65-F5344CB8AC3E}">
        <p14:creationId xmlns:p14="http://schemas.microsoft.com/office/powerpoint/2010/main" val="11143079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a:t>流量监管与流量整形</a:t>
            </a:r>
            <a:endParaRPr lang="zh-CN" altLang="en-US" dirty="0"/>
          </a:p>
        </p:txBody>
      </p:sp>
      <p:sp>
        <p:nvSpPr>
          <p:cNvPr id="5" name="文本占位符 4"/>
          <p:cNvSpPr>
            <a:spLocks noGrp="1"/>
          </p:cNvSpPr>
          <p:nvPr>
            <p:ph type="body" sz="quarter" idx="10"/>
          </p:nvPr>
        </p:nvSpPr>
        <p:spPr/>
        <p:txBody>
          <a:bodyPr/>
          <a:lstStyle/>
          <a:p>
            <a:endParaRPr lang="zh-CN" altLang="en-US"/>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76385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网络中拥塞现象很常见，如果不限制用户发送的业务流量，大量用户不断突发的业务数据就会使网络更加拥挤。为了使有限的网络资源能够更好地发挥效用，更好地为更多的用户服务，必须对用户的业务流量加以限制。</a:t>
            </a:r>
          </a:p>
          <a:p>
            <a:r>
              <a:rPr lang="zh-CN" altLang="en-US" dirty="0"/>
              <a:t>流量监管和流量整形就是一类通过对流量规格的监督来限制流量及其资源使用的流控策略。</a:t>
            </a:r>
          </a:p>
          <a:p>
            <a:r>
              <a:rPr lang="zh-CN" altLang="en-US" dirty="0"/>
              <a:t>本章将主要介绍流量监管和流量整形的区别及配置方法。</a:t>
            </a:r>
            <a:endParaRPr lang="en-US" altLang="zh-CN" dirty="0"/>
          </a:p>
        </p:txBody>
      </p:sp>
    </p:spTree>
    <p:extLst>
      <p:ext uri="{BB962C8B-B14F-4D97-AF65-F5344CB8AC3E}">
        <p14:creationId xmlns:p14="http://schemas.microsoft.com/office/powerpoint/2010/main" val="262570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学完本课程后，您将能够：</a:t>
            </a:r>
            <a:endParaRPr lang="en-US" altLang="zh-CN"/>
          </a:p>
          <a:p>
            <a:pPr lvl="1"/>
            <a:r>
              <a:rPr lang="zh-CN" altLang="en-US"/>
              <a:t>熟悉流量监管和流量整形各自的特点</a:t>
            </a:r>
            <a:endParaRPr lang="en-US" altLang="zh-CN"/>
          </a:p>
          <a:p>
            <a:pPr lvl="1"/>
            <a:r>
              <a:rPr lang="zh-CN" altLang="en-US"/>
              <a:t>掌握流量监管和流量整形的配置</a:t>
            </a:r>
            <a:endParaRPr lang="zh-CN" altLang="en-US" dirty="0"/>
          </a:p>
        </p:txBody>
      </p:sp>
    </p:spTree>
    <p:extLst>
      <p:ext uri="{BB962C8B-B14F-4D97-AF65-F5344CB8AC3E}">
        <p14:creationId xmlns:p14="http://schemas.microsoft.com/office/powerpoint/2010/main" val="362707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流量监管与流量整形</a:t>
            </a:r>
            <a:endParaRPr lang="en-US" altLang="zh-CN" b="1" dirty="0"/>
          </a:p>
          <a:p>
            <a:endParaRPr lang="zh-CN" altLang="en-US" dirty="0"/>
          </a:p>
        </p:txBody>
      </p:sp>
    </p:spTree>
    <p:extLst>
      <p:ext uri="{BB962C8B-B14F-4D97-AF65-F5344CB8AC3E}">
        <p14:creationId xmlns:p14="http://schemas.microsoft.com/office/powerpoint/2010/main" val="90714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4" name="直接连接符 143"/>
          <p:cNvCxnSpPr>
            <a:cxnSpLocks noChangeAspect="1"/>
          </p:cNvCxnSpPr>
          <p:nvPr/>
        </p:nvCxnSpPr>
        <p:spPr bwMode="auto">
          <a:xfrm flipH="1" flipV="1">
            <a:off x="8364253" y="2227677"/>
            <a:ext cx="86169" cy="816317"/>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84" name="圆角矩形 83"/>
          <p:cNvSpPr/>
          <p:nvPr/>
        </p:nvSpPr>
        <p:spPr bwMode="auto">
          <a:xfrm>
            <a:off x="1847528" y="2264734"/>
            <a:ext cx="2529595" cy="1812338"/>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cxnSp>
        <p:nvCxnSpPr>
          <p:cNvPr id="80" name="直接连接符 79"/>
          <p:cNvCxnSpPr/>
          <p:nvPr/>
        </p:nvCxnSpPr>
        <p:spPr bwMode="auto">
          <a:xfrm flipV="1">
            <a:off x="4431942" y="2279791"/>
            <a:ext cx="219424" cy="654100"/>
          </a:xfrm>
          <a:prstGeom prst="line">
            <a:avLst/>
          </a:prstGeom>
          <a:solidFill>
            <a:schemeClr val="accent1"/>
          </a:solidFill>
          <a:ln w="28575" cap="flat" cmpd="sng" algn="ctr">
            <a:solidFill>
              <a:srgbClr val="C00000"/>
            </a:solidFill>
            <a:prstDash val="sysDot"/>
            <a:round/>
            <a:headEnd type="none" w="med" len="med"/>
            <a:tailEnd type="none" w="med" len="med"/>
          </a:ln>
          <a:effectLst/>
        </p:spPr>
      </p:cxnSp>
      <p:sp>
        <p:nvSpPr>
          <p:cNvPr id="3" name="标题 2"/>
          <p:cNvSpPr>
            <a:spLocks noGrp="1"/>
          </p:cNvSpPr>
          <p:nvPr>
            <p:ph type="title"/>
          </p:nvPr>
        </p:nvSpPr>
        <p:spPr/>
        <p:txBody>
          <a:bodyPr/>
          <a:lstStyle/>
          <a:p>
            <a:r>
              <a:rPr lang="zh-CN" altLang="en-US"/>
              <a:t>流量监管技术</a:t>
            </a:r>
            <a:endParaRPr lang="zh-CN" altLang="en-US" dirty="0"/>
          </a:p>
        </p:txBody>
      </p:sp>
      <p:sp>
        <p:nvSpPr>
          <p:cNvPr id="67" name="文本占位符 3"/>
          <p:cNvSpPr>
            <a:spLocks noGrp="1"/>
          </p:cNvSpPr>
          <p:nvPr>
            <p:ph type="body" sz="quarter" idx="10"/>
          </p:nvPr>
        </p:nvSpPr>
        <p:spPr>
          <a:xfrm>
            <a:off x="1008063" y="5264156"/>
            <a:ext cx="10464270" cy="1117594"/>
          </a:xfrm>
        </p:spPr>
        <p:txBody>
          <a:bodyPr/>
          <a:lstStyle/>
          <a:p>
            <a:r>
              <a:rPr lang="zh-CN" altLang="en-US" sz="2000" dirty="0"/>
              <a:t>优点：可实现对不同类别的报文分别进行限速。</a:t>
            </a:r>
            <a:endParaRPr lang="en-US" altLang="zh-CN" sz="2000" dirty="0"/>
          </a:p>
          <a:p>
            <a:r>
              <a:rPr lang="zh-CN" altLang="en-US" sz="2000" dirty="0"/>
              <a:t>缺点</a:t>
            </a:r>
            <a:r>
              <a:rPr lang="zh-CN" altLang="en-US" sz="2000" dirty="0">
                <a:sym typeface="Wingdings" panose="05000000000000000000" pitchFamily="2" charset="2"/>
              </a:rPr>
              <a:t>：当链路空闲时，造成带宽浪费；丢弃的流量可能要进行重传。</a:t>
            </a:r>
            <a:endParaRPr lang="zh-CN" altLang="en-US" sz="2000" dirty="0"/>
          </a:p>
        </p:txBody>
      </p:sp>
      <p:pic>
        <p:nvPicPr>
          <p:cNvPr id="24" name="Picture 12" descr="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929312">
            <a:off x="5479143" y="2640121"/>
            <a:ext cx="1050454" cy="756382"/>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bwMode="auto">
          <a:xfrm>
            <a:off x="5648062" y="2689287"/>
            <a:ext cx="843983"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b="1" dirty="0">
                <a:solidFill>
                  <a:srgbClr val="000000"/>
                </a:solidFill>
                <a:latin typeface="+mn-ea"/>
                <a:ea typeface="+mn-ea"/>
                <a:cs typeface="Arial" pitchFamily="34" charset="0"/>
              </a:rPr>
              <a:t>ISP</a:t>
            </a:r>
            <a:endParaRPr lang="zh-CN" altLang="en-US" sz="1800" b="1" dirty="0">
              <a:solidFill>
                <a:srgbClr val="000000"/>
              </a:solidFill>
              <a:latin typeface="+mn-ea"/>
              <a:ea typeface="+mn-ea"/>
              <a:cs typeface="Arial" pitchFamily="34" charset="0"/>
            </a:endParaRPr>
          </a:p>
        </p:txBody>
      </p:sp>
      <p:cxnSp>
        <p:nvCxnSpPr>
          <p:cNvPr id="26" name="直接连接符 25"/>
          <p:cNvCxnSpPr/>
          <p:nvPr/>
        </p:nvCxnSpPr>
        <p:spPr bwMode="auto">
          <a:xfrm>
            <a:off x="2563378" y="2712820"/>
            <a:ext cx="649218" cy="48335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a:stCxn id="95" idx="3"/>
          </p:cNvCxnSpPr>
          <p:nvPr/>
        </p:nvCxnSpPr>
        <p:spPr bwMode="auto">
          <a:xfrm>
            <a:off x="2521924" y="3237720"/>
            <a:ext cx="767306"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V="1">
            <a:off x="2562037" y="3081989"/>
            <a:ext cx="800426" cy="70774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直接连接符 31"/>
          <p:cNvCxnSpPr>
            <a:stCxn id="99" idx="3"/>
            <a:endCxn id="93" idx="1"/>
          </p:cNvCxnSpPr>
          <p:nvPr/>
        </p:nvCxnSpPr>
        <p:spPr bwMode="auto">
          <a:xfrm>
            <a:off x="3405540" y="3225108"/>
            <a:ext cx="768244" cy="3919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4" name="直接连接符 33"/>
          <p:cNvCxnSpPr>
            <a:stCxn id="93" idx="3"/>
            <a:endCxn id="101" idx="1"/>
          </p:cNvCxnSpPr>
          <p:nvPr/>
        </p:nvCxnSpPr>
        <p:spPr bwMode="auto">
          <a:xfrm>
            <a:off x="4775131" y="3264307"/>
            <a:ext cx="648885" cy="941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6" name="文本框 35"/>
          <p:cNvSpPr txBox="1"/>
          <p:nvPr/>
        </p:nvSpPr>
        <p:spPr bwMode="auto">
          <a:xfrm>
            <a:off x="2639616" y="3688436"/>
            <a:ext cx="112347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租户</a:t>
            </a:r>
          </a:p>
        </p:txBody>
      </p:sp>
      <p:sp>
        <p:nvSpPr>
          <p:cNvPr id="39" name="文本框 38"/>
          <p:cNvSpPr txBox="1"/>
          <p:nvPr/>
        </p:nvSpPr>
        <p:spPr bwMode="auto">
          <a:xfrm>
            <a:off x="4535440" y="2852936"/>
            <a:ext cx="112347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4Mbps</a:t>
            </a:r>
            <a:endParaRPr lang="zh-CN" altLang="en-US" sz="1400" dirty="0">
              <a:solidFill>
                <a:srgbClr val="000000"/>
              </a:solidFill>
              <a:latin typeface="+mn-ea"/>
              <a:ea typeface="+mn-ea"/>
              <a:cs typeface="Arial" pitchFamily="34" charset="0"/>
            </a:endParaRPr>
          </a:p>
        </p:txBody>
      </p:sp>
      <p:sp>
        <p:nvSpPr>
          <p:cNvPr id="117" name="矩形 116"/>
          <p:cNvSpPr/>
          <p:nvPr/>
        </p:nvSpPr>
        <p:spPr bwMode="auto">
          <a:xfrm>
            <a:off x="5162663" y="3702412"/>
            <a:ext cx="1044658" cy="221976"/>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dirty="0">
                <a:latin typeface="+mn-ea"/>
                <a:ea typeface="+mn-ea"/>
              </a:rPr>
              <a:t>流量监管</a:t>
            </a:r>
          </a:p>
        </p:txBody>
      </p:sp>
      <p:cxnSp>
        <p:nvCxnSpPr>
          <p:cNvPr id="119" name="直接连接符 118"/>
          <p:cNvCxnSpPr/>
          <p:nvPr/>
        </p:nvCxnSpPr>
        <p:spPr bwMode="auto">
          <a:xfrm flipH="1">
            <a:off x="4980890" y="3908582"/>
            <a:ext cx="196879" cy="264814"/>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flipH="1" flipV="1">
            <a:off x="6215475" y="3931414"/>
            <a:ext cx="348578" cy="261451"/>
          </a:xfrm>
          <a:prstGeom prst="line">
            <a:avLst/>
          </a:prstGeom>
          <a:solidFill>
            <a:schemeClr val="accent1"/>
          </a:solidFill>
          <a:ln w="3175" cap="flat" cmpd="sng" algn="ctr">
            <a:solidFill>
              <a:schemeClr val="tx1"/>
            </a:solidFill>
            <a:prstDash val="solid"/>
            <a:round/>
            <a:headEnd type="none" w="med" len="med"/>
            <a:tailEnd type="none" w="med" len="med"/>
          </a:ln>
          <a:effectLst/>
        </p:spPr>
      </p:cxnSp>
      <p:graphicFrame>
        <p:nvGraphicFramePr>
          <p:cNvPr id="124" name="表格 123"/>
          <p:cNvGraphicFramePr>
            <a:graphicFrameLocks noGrp="1"/>
          </p:cNvGraphicFramePr>
          <p:nvPr>
            <p:extLst>
              <p:ext uri="{D42A27DB-BD31-4B8C-83A1-F6EECF244321}">
                <p14:modId xmlns:p14="http://schemas.microsoft.com/office/powerpoint/2010/main" val="661854728"/>
              </p:ext>
            </p:extLst>
          </p:nvPr>
        </p:nvGraphicFramePr>
        <p:xfrm>
          <a:off x="4979875" y="4190216"/>
          <a:ext cx="1637913" cy="822960"/>
        </p:xfrm>
        <a:graphic>
          <a:graphicData uri="http://schemas.openxmlformats.org/drawingml/2006/table">
            <a:tbl>
              <a:tblPr firstRow="1" bandRow="1">
                <a:tableStyleId>{5940675A-B579-460E-94D1-54222C63F5DA}</a:tableStyleId>
              </a:tblPr>
              <a:tblGrid>
                <a:gridCol w="614217">
                  <a:extLst>
                    <a:ext uri="{9D8B030D-6E8A-4147-A177-3AD203B41FA5}">
                      <a16:colId xmlns:a16="http://schemas.microsoft.com/office/drawing/2014/main" val="20000"/>
                    </a:ext>
                  </a:extLst>
                </a:gridCol>
                <a:gridCol w="1023696">
                  <a:extLst>
                    <a:ext uri="{9D8B030D-6E8A-4147-A177-3AD203B41FA5}">
                      <a16:colId xmlns:a16="http://schemas.microsoft.com/office/drawing/2014/main" val="20001"/>
                    </a:ext>
                  </a:extLst>
                </a:gridCol>
              </a:tblGrid>
              <a:tr h="272014">
                <a:tc>
                  <a:txBody>
                    <a:bodyPr/>
                    <a:lstStyle/>
                    <a:p>
                      <a:pPr algn="ctr"/>
                      <a:r>
                        <a:rPr lang="en-US" altLang="zh-CN" sz="1200" dirty="0">
                          <a:latin typeface="+mn-ea"/>
                          <a:ea typeface="+mn-ea"/>
                        </a:rPr>
                        <a:t>voice</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latin typeface="+mn-ea"/>
                          <a:ea typeface="+mn-ea"/>
                        </a:rPr>
                        <a:t>800kbps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2014">
                <a:tc>
                  <a:txBody>
                    <a:bodyPr/>
                    <a:lstStyle/>
                    <a:p>
                      <a:pPr algn="ctr"/>
                      <a:r>
                        <a:rPr lang="en-US" altLang="zh-CN" sz="1200" dirty="0">
                          <a:latin typeface="+mn-ea"/>
                          <a:ea typeface="+mn-ea"/>
                        </a:rPr>
                        <a:t>video</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latin typeface="+mn-ea"/>
                          <a:ea typeface="+mn-ea"/>
                        </a:rPr>
                        <a:t>2000kbps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2014">
                <a:tc>
                  <a:txBody>
                    <a:bodyPr/>
                    <a:lstStyle/>
                    <a:p>
                      <a:pPr algn="ctr"/>
                      <a:r>
                        <a:rPr lang="en-US" altLang="zh-CN" sz="1200" dirty="0">
                          <a:latin typeface="+mn-ea"/>
                          <a:ea typeface="+mn-ea"/>
                        </a:rPr>
                        <a:t>data</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latin typeface="+mn-ea"/>
                          <a:ea typeface="+mn-ea"/>
                        </a:rPr>
                        <a:t>1200kbps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40" name="文本框 139"/>
          <p:cNvSpPr txBox="1"/>
          <p:nvPr/>
        </p:nvSpPr>
        <p:spPr bwMode="auto">
          <a:xfrm>
            <a:off x="4039298" y="3463277"/>
            <a:ext cx="61206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endParaRPr lang="zh-CN" altLang="en-US" sz="1400" b="1" dirty="0">
              <a:solidFill>
                <a:srgbClr val="000000"/>
              </a:solidFill>
              <a:latin typeface="+mn-ea"/>
              <a:ea typeface="+mn-ea"/>
              <a:cs typeface="Arial" pitchFamily="34" charset="0"/>
            </a:endParaRPr>
          </a:p>
        </p:txBody>
      </p:sp>
      <p:sp>
        <p:nvSpPr>
          <p:cNvPr id="141" name="文本框 140"/>
          <p:cNvSpPr txBox="1"/>
          <p:nvPr/>
        </p:nvSpPr>
        <p:spPr bwMode="auto">
          <a:xfrm>
            <a:off x="5807875" y="3436644"/>
            <a:ext cx="61206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RTB</a:t>
            </a:r>
          </a:p>
        </p:txBody>
      </p:sp>
      <p:cxnSp>
        <p:nvCxnSpPr>
          <p:cNvPr id="45" name="直接箭头连接符 44"/>
          <p:cNvCxnSpPr/>
          <p:nvPr/>
        </p:nvCxnSpPr>
        <p:spPr bwMode="auto">
          <a:xfrm flipV="1">
            <a:off x="7451306" y="2256315"/>
            <a:ext cx="0" cy="244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接箭头连接符 45"/>
          <p:cNvCxnSpPr/>
          <p:nvPr/>
        </p:nvCxnSpPr>
        <p:spPr bwMode="auto">
          <a:xfrm rot="5400000" flipV="1">
            <a:off x="8819306" y="3333111"/>
            <a:ext cx="0" cy="273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文本框 46"/>
          <p:cNvSpPr txBox="1"/>
          <p:nvPr/>
        </p:nvSpPr>
        <p:spPr bwMode="auto">
          <a:xfrm>
            <a:off x="9716791" y="4725835"/>
            <a:ext cx="61206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mn-lt"/>
                <a:ea typeface="+mn-ea"/>
                <a:cs typeface="Arial" pitchFamily="34" charset="0"/>
              </a:rPr>
              <a:t>时间</a:t>
            </a:r>
          </a:p>
        </p:txBody>
      </p:sp>
      <p:sp>
        <p:nvSpPr>
          <p:cNvPr id="48" name="文本框 47"/>
          <p:cNvSpPr txBox="1"/>
          <p:nvPr/>
        </p:nvSpPr>
        <p:spPr bwMode="auto">
          <a:xfrm>
            <a:off x="6766312" y="1809511"/>
            <a:ext cx="1182961" cy="470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RTA</a:t>
            </a:r>
            <a:r>
              <a:rPr lang="zh-CN" altLang="en-US" sz="1200" dirty="0">
                <a:solidFill>
                  <a:srgbClr val="000000"/>
                </a:solidFill>
                <a:latin typeface="+mn-ea"/>
                <a:ea typeface="+mn-ea"/>
                <a:cs typeface="Arial" pitchFamily="34" charset="0"/>
              </a:rPr>
              <a:t>接口入方向的报文速率</a:t>
            </a:r>
            <a:endParaRPr lang="en-US" altLang="zh-CN" sz="1200" dirty="0">
              <a:solidFill>
                <a:srgbClr val="000000"/>
              </a:solidFill>
              <a:latin typeface="+mn-ea"/>
              <a:ea typeface="+mn-ea"/>
              <a:cs typeface="Arial" pitchFamily="34" charset="0"/>
            </a:endParaRPr>
          </a:p>
        </p:txBody>
      </p:sp>
      <p:cxnSp>
        <p:nvCxnSpPr>
          <p:cNvPr id="49" name="直接连接符 48"/>
          <p:cNvCxnSpPr/>
          <p:nvPr/>
        </p:nvCxnSpPr>
        <p:spPr bwMode="auto">
          <a:xfrm>
            <a:off x="7451306" y="3028920"/>
            <a:ext cx="2304256" cy="0"/>
          </a:xfrm>
          <a:prstGeom prst="line">
            <a:avLst/>
          </a:prstGeom>
          <a:solidFill>
            <a:schemeClr val="accent1"/>
          </a:solidFill>
          <a:ln w="28575" cap="flat" cmpd="sng" algn="ctr">
            <a:solidFill>
              <a:schemeClr val="bg1">
                <a:lumMod val="50000"/>
              </a:schemeClr>
            </a:solidFill>
            <a:prstDash val="sysDot"/>
            <a:round/>
            <a:headEnd type="none" w="med" len="med"/>
            <a:tailEnd type="none" w="med" len="med"/>
          </a:ln>
          <a:effectLst/>
        </p:spPr>
      </p:cxnSp>
      <p:cxnSp>
        <p:nvCxnSpPr>
          <p:cNvPr id="50" name="直接连接符 49"/>
          <p:cNvCxnSpPr/>
          <p:nvPr/>
        </p:nvCxnSpPr>
        <p:spPr bwMode="auto">
          <a:xfrm flipV="1">
            <a:off x="7466920" y="3028657"/>
            <a:ext cx="581617" cy="1675930"/>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1" name="直接连接符 50"/>
          <p:cNvCxnSpPr/>
          <p:nvPr/>
        </p:nvCxnSpPr>
        <p:spPr bwMode="auto">
          <a:xfrm flipH="1" flipV="1">
            <a:off x="8027370" y="3028920"/>
            <a:ext cx="432000" cy="264"/>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2" name="直接连接符 51"/>
          <p:cNvCxnSpPr/>
          <p:nvPr/>
        </p:nvCxnSpPr>
        <p:spPr bwMode="auto">
          <a:xfrm flipH="1" flipV="1">
            <a:off x="8458537" y="3028658"/>
            <a:ext cx="117143" cy="1164207"/>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3" name="直接连接符 52"/>
          <p:cNvCxnSpPr/>
          <p:nvPr/>
        </p:nvCxnSpPr>
        <p:spPr bwMode="auto">
          <a:xfrm flipH="1">
            <a:off x="8575680" y="3019772"/>
            <a:ext cx="153327" cy="1201115"/>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4" name="直接连接符 53"/>
          <p:cNvCxnSpPr/>
          <p:nvPr/>
        </p:nvCxnSpPr>
        <p:spPr bwMode="auto">
          <a:xfrm flipH="1" flipV="1">
            <a:off x="8728843" y="3028920"/>
            <a:ext cx="396000" cy="264"/>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5" name="直接连接符 54"/>
          <p:cNvCxnSpPr/>
          <p:nvPr/>
        </p:nvCxnSpPr>
        <p:spPr bwMode="auto">
          <a:xfrm flipH="1" flipV="1">
            <a:off x="9134184" y="3028920"/>
            <a:ext cx="153326" cy="647072"/>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6" name="直接连接符 55"/>
          <p:cNvCxnSpPr/>
          <p:nvPr/>
        </p:nvCxnSpPr>
        <p:spPr bwMode="auto">
          <a:xfrm flipH="1">
            <a:off x="9296626" y="3037808"/>
            <a:ext cx="124333" cy="656347"/>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7" name="直接连接符 56"/>
          <p:cNvCxnSpPr/>
          <p:nvPr/>
        </p:nvCxnSpPr>
        <p:spPr bwMode="auto">
          <a:xfrm flipH="1" flipV="1">
            <a:off x="9395522" y="3028920"/>
            <a:ext cx="216000" cy="264"/>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58" name="直接连接符 57"/>
          <p:cNvCxnSpPr/>
          <p:nvPr/>
        </p:nvCxnSpPr>
        <p:spPr bwMode="auto">
          <a:xfrm flipH="1" flipV="1">
            <a:off x="9611547" y="3043249"/>
            <a:ext cx="377030" cy="1386350"/>
          </a:xfrm>
          <a:prstGeom prst="line">
            <a:avLst/>
          </a:prstGeom>
          <a:solidFill>
            <a:schemeClr val="accent1"/>
          </a:solidFill>
          <a:ln w="25400" cap="flat" cmpd="sng" algn="ctr">
            <a:solidFill>
              <a:srgbClr val="00B050"/>
            </a:solidFill>
            <a:prstDash val="solid"/>
            <a:round/>
            <a:headEnd type="none" w="med" len="med"/>
            <a:tailEnd type="none" w="med" len="med"/>
          </a:ln>
          <a:effectLst/>
        </p:spPr>
      </p:cxnSp>
      <p:sp>
        <p:nvSpPr>
          <p:cNvPr id="66" name="文本框 65"/>
          <p:cNvSpPr txBox="1"/>
          <p:nvPr/>
        </p:nvSpPr>
        <p:spPr bwMode="auto">
          <a:xfrm>
            <a:off x="6564053" y="2884904"/>
            <a:ext cx="992499"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2000kbps</a:t>
            </a:r>
            <a:endParaRPr lang="zh-CN" altLang="en-US" sz="1200" dirty="0">
              <a:solidFill>
                <a:srgbClr val="000000"/>
              </a:solidFill>
              <a:latin typeface="+mn-ea"/>
              <a:ea typeface="+mn-ea"/>
              <a:cs typeface="Arial" pitchFamily="34" charset="0"/>
            </a:endParaRPr>
          </a:p>
        </p:txBody>
      </p:sp>
      <p:sp>
        <p:nvSpPr>
          <p:cNvPr id="68" name="文本框 67"/>
          <p:cNvSpPr txBox="1"/>
          <p:nvPr/>
        </p:nvSpPr>
        <p:spPr bwMode="auto">
          <a:xfrm>
            <a:off x="6623215" y="3929020"/>
            <a:ext cx="992499"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800kbps</a:t>
            </a:r>
            <a:endParaRPr lang="zh-CN" altLang="en-US" sz="1200" dirty="0">
              <a:solidFill>
                <a:srgbClr val="000000"/>
              </a:solidFill>
              <a:latin typeface="+mn-ea"/>
              <a:ea typeface="+mn-ea"/>
              <a:cs typeface="Arial" pitchFamily="34" charset="0"/>
            </a:endParaRPr>
          </a:p>
        </p:txBody>
      </p:sp>
      <p:sp>
        <p:nvSpPr>
          <p:cNvPr id="69" name="文本框 68"/>
          <p:cNvSpPr txBox="1"/>
          <p:nvPr/>
        </p:nvSpPr>
        <p:spPr bwMode="auto">
          <a:xfrm>
            <a:off x="6584444" y="3604984"/>
            <a:ext cx="992499"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1200kbps</a:t>
            </a:r>
            <a:endParaRPr lang="zh-CN" altLang="en-US" sz="1200" dirty="0">
              <a:solidFill>
                <a:srgbClr val="000000"/>
              </a:solidFill>
              <a:latin typeface="+mn-ea"/>
              <a:ea typeface="+mn-ea"/>
              <a:cs typeface="Arial" pitchFamily="34" charset="0"/>
            </a:endParaRPr>
          </a:p>
        </p:txBody>
      </p:sp>
      <p:cxnSp>
        <p:nvCxnSpPr>
          <p:cNvPr id="77" name="直接连接符 76"/>
          <p:cNvCxnSpPr/>
          <p:nvPr/>
        </p:nvCxnSpPr>
        <p:spPr bwMode="auto">
          <a:xfrm>
            <a:off x="7466919" y="3712996"/>
            <a:ext cx="2304256" cy="0"/>
          </a:xfrm>
          <a:prstGeom prst="line">
            <a:avLst/>
          </a:prstGeom>
          <a:solidFill>
            <a:schemeClr val="accent1"/>
          </a:solidFill>
          <a:ln w="28575" cap="flat" cmpd="sng" algn="ctr">
            <a:solidFill>
              <a:schemeClr val="bg1">
                <a:lumMod val="50000"/>
              </a:schemeClr>
            </a:solidFill>
            <a:prstDash val="sysDot"/>
            <a:round/>
            <a:headEnd type="none" w="med" len="med"/>
            <a:tailEnd type="none" w="med" len="med"/>
          </a:ln>
          <a:effectLst/>
        </p:spPr>
      </p:cxnSp>
      <p:cxnSp>
        <p:nvCxnSpPr>
          <p:cNvPr id="78" name="直接连接符 77"/>
          <p:cNvCxnSpPr/>
          <p:nvPr/>
        </p:nvCxnSpPr>
        <p:spPr bwMode="auto">
          <a:xfrm>
            <a:off x="7451306" y="4073036"/>
            <a:ext cx="2304256" cy="0"/>
          </a:xfrm>
          <a:prstGeom prst="line">
            <a:avLst/>
          </a:prstGeom>
          <a:solidFill>
            <a:schemeClr val="accent1"/>
          </a:solidFill>
          <a:ln w="28575" cap="flat" cmpd="sng" algn="ctr">
            <a:solidFill>
              <a:schemeClr val="bg1">
                <a:lumMod val="50000"/>
              </a:schemeClr>
            </a:solidFill>
            <a:prstDash val="sysDot"/>
            <a:round/>
            <a:headEnd type="none" w="med" len="med"/>
            <a:tailEnd type="none" w="med" len="med"/>
          </a:ln>
          <a:effectLst/>
        </p:spPr>
      </p:cxnSp>
      <p:cxnSp>
        <p:nvCxnSpPr>
          <p:cNvPr id="79" name="直接连接符 78"/>
          <p:cNvCxnSpPr/>
          <p:nvPr/>
        </p:nvCxnSpPr>
        <p:spPr bwMode="auto">
          <a:xfrm flipV="1">
            <a:off x="7465298" y="3712996"/>
            <a:ext cx="202032" cy="984640"/>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82" name="直接连接符 81"/>
          <p:cNvCxnSpPr/>
          <p:nvPr/>
        </p:nvCxnSpPr>
        <p:spPr bwMode="auto">
          <a:xfrm flipH="1" flipV="1">
            <a:off x="7649249" y="3724040"/>
            <a:ext cx="360000" cy="264"/>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83" name="直接连接符 82"/>
          <p:cNvCxnSpPr/>
          <p:nvPr/>
        </p:nvCxnSpPr>
        <p:spPr bwMode="auto">
          <a:xfrm flipH="1" flipV="1">
            <a:off x="7991366" y="3712998"/>
            <a:ext cx="163006" cy="755820"/>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85" name="直接连接符 84"/>
          <p:cNvCxnSpPr/>
          <p:nvPr/>
        </p:nvCxnSpPr>
        <p:spPr bwMode="auto">
          <a:xfrm flipH="1">
            <a:off x="8152060" y="3709252"/>
            <a:ext cx="198464" cy="759567"/>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87" name="直接连接符 86"/>
          <p:cNvCxnSpPr/>
          <p:nvPr/>
        </p:nvCxnSpPr>
        <p:spPr bwMode="auto">
          <a:xfrm flipH="1" flipV="1">
            <a:off x="8351450" y="3712996"/>
            <a:ext cx="396000" cy="264"/>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91" name="直接连接符 90"/>
          <p:cNvCxnSpPr/>
          <p:nvPr/>
        </p:nvCxnSpPr>
        <p:spPr bwMode="auto">
          <a:xfrm flipH="1" flipV="1">
            <a:off x="8731154" y="3716474"/>
            <a:ext cx="138567" cy="468000"/>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94" name="直接连接符 93"/>
          <p:cNvCxnSpPr/>
          <p:nvPr/>
        </p:nvCxnSpPr>
        <p:spPr bwMode="auto">
          <a:xfrm flipH="1">
            <a:off x="8875147" y="3724040"/>
            <a:ext cx="172529" cy="474894"/>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96" name="直接连接符 95"/>
          <p:cNvCxnSpPr/>
          <p:nvPr/>
        </p:nvCxnSpPr>
        <p:spPr bwMode="auto">
          <a:xfrm flipH="1" flipV="1">
            <a:off x="9035482" y="3712996"/>
            <a:ext cx="216000" cy="264"/>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97" name="直接连接符 96"/>
          <p:cNvCxnSpPr/>
          <p:nvPr/>
        </p:nvCxnSpPr>
        <p:spPr bwMode="auto">
          <a:xfrm flipH="1" flipV="1">
            <a:off x="9242968" y="3718482"/>
            <a:ext cx="476591" cy="750598"/>
          </a:xfrm>
          <a:prstGeom prst="line">
            <a:avLst/>
          </a:prstGeom>
          <a:solidFill>
            <a:schemeClr val="accent1"/>
          </a:solidFill>
          <a:ln w="25400" cap="flat" cmpd="sng" algn="ctr">
            <a:solidFill>
              <a:srgbClr val="FFC000"/>
            </a:solidFill>
            <a:prstDash val="dashDot"/>
            <a:round/>
            <a:headEnd type="none" w="med" len="med"/>
            <a:tailEnd type="none" w="med" len="med"/>
          </a:ln>
          <a:effectLst/>
        </p:spPr>
      </p:cxnSp>
      <p:cxnSp>
        <p:nvCxnSpPr>
          <p:cNvPr id="103" name="直接连接符 102"/>
          <p:cNvCxnSpPr/>
          <p:nvPr/>
        </p:nvCxnSpPr>
        <p:spPr bwMode="auto">
          <a:xfrm flipV="1">
            <a:off x="7451307" y="4089034"/>
            <a:ext cx="426143" cy="624430"/>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05" name="直接连接符 104"/>
          <p:cNvCxnSpPr/>
          <p:nvPr/>
        </p:nvCxnSpPr>
        <p:spPr bwMode="auto">
          <a:xfrm flipH="1" flipV="1">
            <a:off x="7868318" y="4087433"/>
            <a:ext cx="468000" cy="264"/>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06" name="直接连接符 105"/>
          <p:cNvCxnSpPr/>
          <p:nvPr/>
        </p:nvCxnSpPr>
        <p:spPr bwMode="auto">
          <a:xfrm flipH="1" flipV="1">
            <a:off x="8321042" y="4073920"/>
            <a:ext cx="118800" cy="391454"/>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08" name="直接连接符 107"/>
          <p:cNvCxnSpPr/>
          <p:nvPr/>
        </p:nvCxnSpPr>
        <p:spPr bwMode="auto">
          <a:xfrm flipH="1">
            <a:off x="8443474" y="4087434"/>
            <a:ext cx="59514" cy="381385"/>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10" name="直接连接符 109"/>
          <p:cNvCxnSpPr/>
          <p:nvPr/>
        </p:nvCxnSpPr>
        <p:spPr bwMode="auto">
          <a:xfrm flipH="1" flipV="1">
            <a:off x="8495466" y="4073036"/>
            <a:ext cx="540000" cy="264"/>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11" name="直接连接符 110"/>
          <p:cNvCxnSpPr>
            <a:cxnSpLocks noChangeAspect="1"/>
          </p:cNvCxnSpPr>
          <p:nvPr/>
        </p:nvCxnSpPr>
        <p:spPr bwMode="auto">
          <a:xfrm flipH="1" flipV="1">
            <a:off x="9031169" y="4071564"/>
            <a:ext cx="258888" cy="509408"/>
          </a:xfrm>
          <a:prstGeom prst="line">
            <a:avLst/>
          </a:prstGeom>
          <a:solidFill>
            <a:schemeClr val="accent1"/>
          </a:solidFill>
          <a:ln w="25400" cap="flat" cmpd="sng" algn="ctr">
            <a:solidFill>
              <a:srgbClr val="0070C0"/>
            </a:solidFill>
            <a:prstDash val="dash"/>
            <a:round/>
            <a:headEnd type="none" w="med" len="med"/>
            <a:tailEnd type="none" w="med" len="med"/>
          </a:ln>
          <a:effectLst/>
        </p:spPr>
      </p:cxnSp>
      <p:cxnSp>
        <p:nvCxnSpPr>
          <p:cNvPr id="114" name="直接连接符 113"/>
          <p:cNvCxnSpPr/>
          <p:nvPr/>
        </p:nvCxnSpPr>
        <p:spPr bwMode="auto">
          <a:xfrm flipH="1">
            <a:off x="9287511" y="4090908"/>
            <a:ext cx="506636" cy="499234"/>
          </a:xfrm>
          <a:prstGeom prst="line">
            <a:avLst/>
          </a:prstGeom>
          <a:solidFill>
            <a:schemeClr val="accent1"/>
          </a:solidFill>
          <a:ln w="25400" cap="flat" cmpd="sng" algn="ctr">
            <a:solidFill>
              <a:srgbClr val="0070C0"/>
            </a:solidFill>
            <a:prstDash val="dash"/>
            <a:round/>
            <a:headEnd type="none" w="med" len="med"/>
            <a:tailEnd type="none" w="med" len="med"/>
          </a:ln>
          <a:effectLst/>
        </p:spPr>
      </p:cxnSp>
      <p:sp>
        <p:nvSpPr>
          <p:cNvPr id="133" name="文本框 132"/>
          <p:cNvSpPr txBox="1"/>
          <p:nvPr/>
        </p:nvSpPr>
        <p:spPr bwMode="auto">
          <a:xfrm>
            <a:off x="8645056" y="4221779"/>
            <a:ext cx="619297"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1079C4"/>
                </a:solidFill>
                <a:latin typeface="+mn-ea"/>
                <a:ea typeface="+mn-ea"/>
                <a:cs typeface="Arial" pitchFamily="34" charset="0"/>
              </a:rPr>
              <a:t>voice</a:t>
            </a:r>
            <a:endParaRPr lang="zh-CN" altLang="en-US" sz="1200" dirty="0">
              <a:solidFill>
                <a:srgbClr val="1079C4"/>
              </a:solidFill>
              <a:latin typeface="+mn-ea"/>
              <a:ea typeface="+mn-ea"/>
              <a:cs typeface="Arial" pitchFamily="34" charset="0"/>
            </a:endParaRPr>
          </a:p>
        </p:txBody>
      </p:sp>
      <p:sp>
        <p:nvSpPr>
          <p:cNvPr id="134" name="文本框 133"/>
          <p:cNvSpPr txBox="1"/>
          <p:nvPr/>
        </p:nvSpPr>
        <p:spPr bwMode="auto">
          <a:xfrm>
            <a:off x="7407192" y="3162983"/>
            <a:ext cx="619297"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B050"/>
                </a:solidFill>
                <a:latin typeface="+mn-ea"/>
                <a:ea typeface="+mn-ea"/>
                <a:cs typeface="Arial" pitchFamily="34" charset="0"/>
              </a:rPr>
              <a:t>video</a:t>
            </a:r>
            <a:endParaRPr lang="zh-CN" altLang="en-US" sz="1200" dirty="0">
              <a:solidFill>
                <a:srgbClr val="00B050"/>
              </a:solidFill>
              <a:latin typeface="+mn-ea"/>
              <a:ea typeface="+mn-ea"/>
              <a:cs typeface="Arial" pitchFamily="34" charset="0"/>
            </a:endParaRPr>
          </a:p>
        </p:txBody>
      </p:sp>
      <p:sp>
        <p:nvSpPr>
          <p:cNvPr id="135" name="文本框 134"/>
          <p:cNvSpPr txBox="1"/>
          <p:nvPr/>
        </p:nvSpPr>
        <p:spPr bwMode="auto">
          <a:xfrm>
            <a:off x="9264353" y="3789731"/>
            <a:ext cx="619297"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FFC000"/>
                </a:solidFill>
                <a:latin typeface="+mn-ea"/>
                <a:ea typeface="+mn-ea"/>
                <a:cs typeface="Arial" pitchFamily="34" charset="0"/>
              </a:rPr>
              <a:t>data</a:t>
            </a:r>
            <a:endParaRPr lang="zh-CN" altLang="en-US" sz="1200" dirty="0">
              <a:solidFill>
                <a:srgbClr val="FFC000"/>
              </a:solidFill>
              <a:latin typeface="+mn-ea"/>
              <a:ea typeface="+mn-ea"/>
              <a:cs typeface="Arial" pitchFamily="34" charset="0"/>
            </a:endParaRPr>
          </a:p>
        </p:txBody>
      </p:sp>
      <p:sp>
        <p:nvSpPr>
          <p:cNvPr id="142" name="AutoShape 21"/>
          <p:cNvSpPr>
            <a:spLocks noChangeArrowheads="1"/>
          </p:cNvSpPr>
          <p:nvPr/>
        </p:nvSpPr>
        <p:spPr bwMode="auto">
          <a:xfrm>
            <a:off x="8243370" y="1823666"/>
            <a:ext cx="1885164" cy="401101"/>
          </a:xfrm>
          <a:prstGeom prst="wedgeRectCallout">
            <a:avLst>
              <a:gd name="adj1" fmla="val -38415"/>
              <a:gd name="adj2" fmla="val 10841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n-ea"/>
                <a:ea typeface="+mn-ea"/>
              </a:rPr>
              <a:t>超过限定速率的报文可能会被丢掉或降低优先级转发。</a:t>
            </a:r>
            <a:endParaRPr lang="en-US" altLang="zh-CN" sz="1200" dirty="0">
              <a:latin typeface="+mj-lt"/>
              <a:ea typeface="+mn-ea"/>
            </a:endParaRPr>
          </a:p>
        </p:txBody>
      </p:sp>
      <p:cxnSp>
        <p:nvCxnSpPr>
          <p:cNvPr id="143" name="直接连接符 142"/>
          <p:cNvCxnSpPr>
            <a:cxnSpLocks noChangeAspect="1"/>
          </p:cNvCxnSpPr>
          <p:nvPr/>
        </p:nvCxnSpPr>
        <p:spPr bwMode="auto">
          <a:xfrm flipV="1">
            <a:off x="8059201" y="2263231"/>
            <a:ext cx="296102" cy="75626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2" name="直接箭头连接符 151"/>
          <p:cNvCxnSpPr/>
          <p:nvPr/>
        </p:nvCxnSpPr>
        <p:spPr bwMode="auto">
          <a:xfrm>
            <a:off x="3431704" y="3104964"/>
            <a:ext cx="648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3" name="文本框 152"/>
          <p:cNvSpPr txBox="1"/>
          <p:nvPr/>
        </p:nvSpPr>
        <p:spPr bwMode="auto">
          <a:xfrm>
            <a:off x="3208328" y="2824576"/>
            <a:ext cx="112347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100Mbp</a:t>
            </a:r>
            <a:r>
              <a:rPr lang="en-US" altLang="zh-CN" sz="1400" dirty="0">
                <a:solidFill>
                  <a:srgbClr val="000000"/>
                </a:solidFill>
                <a:latin typeface="+mn-lt"/>
                <a:ea typeface="+mn-ea"/>
                <a:cs typeface="Arial" pitchFamily="34" charset="0"/>
              </a:rPr>
              <a:t>s</a:t>
            </a:r>
            <a:endParaRPr lang="zh-CN" altLang="en-US" sz="1400" dirty="0">
              <a:solidFill>
                <a:srgbClr val="000000"/>
              </a:solidFill>
              <a:latin typeface="+mn-lt"/>
              <a:ea typeface="+mn-ea"/>
              <a:cs typeface="Arial" pitchFamily="34" charset="0"/>
            </a:endParaRPr>
          </a:p>
        </p:txBody>
      </p:sp>
      <p:cxnSp>
        <p:nvCxnSpPr>
          <p:cNvPr id="76" name="直接箭头连接符 75"/>
          <p:cNvCxnSpPr/>
          <p:nvPr/>
        </p:nvCxnSpPr>
        <p:spPr bwMode="auto">
          <a:xfrm>
            <a:off x="4799920" y="3104964"/>
            <a:ext cx="576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1" name="AutoShape 17"/>
          <p:cNvSpPr>
            <a:spLocks noChangeArrowheads="1"/>
          </p:cNvSpPr>
          <p:nvPr/>
        </p:nvSpPr>
        <p:spPr bwMode="auto">
          <a:xfrm>
            <a:off x="4370096" y="1211741"/>
            <a:ext cx="2498010" cy="1292662"/>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400" b="1" dirty="0">
                <a:latin typeface="+mn-ea"/>
                <a:ea typeface="+mn-ea"/>
                <a:cs typeface="Courier New" panose="02070309020205020404" pitchFamily="49" charset="0"/>
              </a:rPr>
              <a:t>traffic behavior voice</a:t>
            </a:r>
          </a:p>
          <a:p>
            <a:r>
              <a:rPr lang="en-US" altLang="zh-CN" sz="1400" b="1" dirty="0">
                <a:latin typeface="+mn-ea"/>
                <a:ea typeface="+mn-ea"/>
                <a:cs typeface="Courier New" panose="02070309020205020404" pitchFamily="49" charset="0"/>
              </a:rPr>
              <a:t> car </a:t>
            </a:r>
            <a:r>
              <a:rPr lang="en-US" altLang="zh-CN" sz="1400" b="1" dirty="0" err="1">
                <a:latin typeface="+mn-ea"/>
                <a:ea typeface="+mn-ea"/>
                <a:cs typeface="Courier New" panose="02070309020205020404" pitchFamily="49" charset="0"/>
              </a:rPr>
              <a:t>cir</a:t>
            </a:r>
            <a:r>
              <a:rPr lang="en-US" altLang="zh-CN" sz="1400" b="1" dirty="0">
                <a:latin typeface="+mn-ea"/>
                <a:ea typeface="+mn-ea"/>
                <a:cs typeface="Courier New" panose="02070309020205020404" pitchFamily="49" charset="0"/>
              </a:rPr>
              <a:t> 800</a:t>
            </a:r>
          </a:p>
          <a:p>
            <a:r>
              <a:rPr lang="en-US" altLang="zh-CN" sz="1400" b="1" dirty="0">
                <a:latin typeface="+mn-ea"/>
                <a:ea typeface="+mn-ea"/>
                <a:cs typeface="Courier New" panose="02070309020205020404" pitchFamily="49" charset="0"/>
              </a:rPr>
              <a:t>traffic behavior video</a:t>
            </a:r>
          </a:p>
          <a:p>
            <a:r>
              <a:rPr lang="en-US" altLang="zh-CN" sz="1400" b="1" dirty="0">
                <a:latin typeface="+mn-ea"/>
                <a:ea typeface="+mn-ea"/>
                <a:cs typeface="Courier New" panose="02070309020205020404" pitchFamily="49" charset="0"/>
              </a:rPr>
              <a:t> car </a:t>
            </a:r>
            <a:r>
              <a:rPr lang="en-US" altLang="zh-CN" sz="1400" b="1" dirty="0" err="1">
                <a:latin typeface="+mn-ea"/>
                <a:ea typeface="+mn-ea"/>
                <a:cs typeface="Courier New" panose="02070309020205020404" pitchFamily="49" charset="0"/>
              </a:rPr>
              <a:t>cir</a:t>
            </a:r>
            <a:r>
              <a:rPr lang="en-US" altLang="zh-CN" sz="1400" b="1" dirty="0">
                <a:latin typeface="+mn-ea"/>
                <a:ea typeface="+mn-ea"/>
                <a:cs typeface="Courier New" panose="02070309020205020404" pitchFamily="49" charset="0"/>
              </a:rPr>
              <a:t> 2000</a:t>
            </a:r>
          </a:p>
          <a:p>
            <a:r>
              <a:rPr lang="en-US" altLang="zh-CN" sz="1400" b="1" dirty="0">
                <a:latin typeface="+mn-ea"/>
                <a:ea typeface="+mn-ea"/>
                <a:cs typeface="Courier New" panose="02070309020205020404" pitchFamily="49" charset="0"/>
              </a:rPr>
              <a:t>traffic behavior data</a:t>
            </a:r>
          </a:p>
          <a:p>
            <a:r>
              <a:rPr lang="en-US" altLang="zh-CN" sz="1400" b="1" dirty="0">
                <a:latin typeface="+mn-ea"/>
                <a:ea typeface="+mn-ea"/>
                <a:cs typeface="Courier New" panose="02070309020205020404" pitchFamily="49" charset="0"/>
              </a:rPr>
              <a:t> car </a:t>
            </a:r>
            <a:r>
              <a:rPr lang="en-US" altLang="zh-CN" sz="1400" b="1" dirty="0" err="1">
                <a:latin typeface="+mn-ea"/>
                <a:ea typeface="+mn-ea"/>
                <a:cs typeface="Courier New" panose="02070309020205020404" pitchFamily="49" charset="0"/>
              </a:rPr>
              <a:t>cir</a:t>
            </a:r>
            <a:r>
              <a:rPr lang="en-US" altLang="zh-CN" sz="1400" b="1" dirty="0">
                <a:latin typeface="+mn-ea"/>
                <a:ea typeface="+mn-ea"/>
                <a:cs typeface="Courier New" panose="02070309020205020404" pitchFamily="49" charset="0"/>
              </a:rPr>
              <a:t> 1200</a:t>
            </a:r>
          </a:p>
        </p:txBody>
      </p:sp>
      <p:sp>
        <p:nvSpPr>
          <p:cNvPr id="151" name="AutoShape 21"/>
          <p:cNvSpPr>
            <a:spLocks noChangeArrowheads="1"/>
          </p:cNvSpPr>
          <p:nvPr/>
        </p:nvSpPr>
        <p:spPr bwMode="auto">
          <a:xfrm>
            <a:off x="2300758" y="4295815"/>
            <a:ext cx="2337370" cy="718532"/>
          </a:xfrm>
          <a:prstGeom prst="wedgeRectCallout">
            <a:avLst>
              <a:gd name="adj1" fmla="val 80148"/>
              <a:gd name="adj2" fmla="val -18748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n-ea"/>
                <a:ea typeface="+mn-ea"/>
              </a:rPr>
              <a:t>租户局域网带宽远远高于</a:t>
            </a:r>
            <a:r>
              <a:rPr lang="en-US" altLang="zh-CN" sz="1200" dirty="0">
                <a:latin typeface="+mn-ea"/>
                <a:ea typeface="+mn-ea"/>
              </a:rPr>
              <a:t>ISP</a:t>
            </a:r>
            <a:r>
              <a:rPr lang="zh-CN" altLang="en-US" sz="1200" dirty="0">
                <a:latin typeface="+mn-ea"/>
                <a:ea typeface="+mn-ea"/>
              </a:rPr>
              <a:t>入口带宽，这样就造成大量的流量在</a:t>
            </a:r>
            <a:r>
              <a:rPr lang="en-US" altLang="zh-CN" sz="1200" dirty="0">
                <a:latin typeface="+mn-ea"/>
                <a:ea typeface="+mn-ea"/>
              </a:rPr>
              <a:t>ISP</a:t>
            </a:r>
            <a:r>
              <a:rPr lang="zh-CN" altLang="en-US" sz="1200" dirty="0">
                <a:latin typeface="+mn-ea"/>
                <a:ea typeface="+mn-ea"/>
              </a:rPr>
              <a:t>入口处被无区别的丢弃。</a:t>
            </a:r>
            <a:endParaRPr lang="en-US" altLang="zh-CN" sz="1200" dirty="0">
              <a:latin typeface="+mn-ea"/>
              <a:ea typeface="+mn-ea"/>
            </a:endParaRPr>
          </a:p>
        </p:txBody>
      </p:sp>
      <p:sp>
        <p:nvSpPr>
          <p:cNvPr id="74" name="椭圆 73"/>
          <p:cNvSpPr>
            <a:spLocks noChangeAspect="1"/>
          </p:cNvSpPr>
          <p:nvPr/>
        </p:nvSpPr>
        <p:spPr bwMode="auto">
          <a:xfrm>
            <a:off x="4040598" y="3170660"/>
            <a:ext cx="109016" cy="122679"/>
          </a:xfrm>
          <a:prstGeom prst="ellipse">
            <a:avLst/>
          </a:prstGeom>
          <a:solidFill>
            <a:srgbClr val="FF0909"/>
          </a:solidFill>
          <a:ln w="9525"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86" name="AutoShape 21"/>
          <p:cNvSpPr>
            <a:spLocks noChangeArrowheads="1"/>
          </p:cNvSpPr>
          <p:nvPr/>
        </p:nvSpPr>
        <p:spPr bwMode="auto">
          <a:xfrm>
            <a:off x="1936831" y="1387998"/>
            <a:ext cx="1885164" cy="745119"/>
          </a:xfrm>
          <a:prstGeom prst="wedgeRectCallout">
            <a:avLst>
              <a:gd name="adj1" fmla="val 62507"/>
              <a:gd name="adj2" fmla="val 182291"/>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j-lt"/>
                <a:ea typeface="+mn-ea"/>
              </a:rPr>
              <a:t>通过在企业出口路由器的内网侧接口入方向配置流量监管，限制总流量的同时保证各类流量的最低带宽。</a:t>
            </a:r>
            <a:endParaRPr lang="en-US" altLang="zh-CN" sz="1200" dirty="0">
              <a:latin typeface="+mj-lt"/>
              <a:ea typeface="+mn-ea"/>
            </a:endParaRPr>
          </a:p>
        </p:txBody>
      </p:sp>
      <p:pic>
        <p:nvPicPr>
          <p:cNvPr id="92" name="图片 9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019844" y="2434287"/>
            <a:ext cx="540000" cy="442800"/>
          </a:xfrm>
          <a:prstGeom prst="rect">
            <a:avLst/>
          </a:prstGeom>
        </p:spPr>
      </p:pic>
      <p:pic>
        <p:nvPicPr>
          <p:cNvPr id="93" name="图片 92" descr="核心路由器.png"/>
          <p:cNvPicPr>
            <a:picLocks noChangeAspect="1"/>
          </p:cNvPicPr>
          <p:nvPr/>
        </p:nvPicPr>
        <p:blipFill>
          <a:blip r:embed="rId5" cstate="print"/>
          <a:stretch>
            <a:fillRect/>
          </a:stretch>
        </p:blipFill>
        <p:spPr>
          <a:xfrm>
            <a:off x="4173784" y="3018301"/>
            <a:ext cx="601347" cy="492011"/>
          </a:xfrm>
          <a:prstGeom prst="rect">
            <a:avLst/>
          </a:prstGeom>
        </p:spPr>
      </p:pic>
      <p:pic>
        <p:nvPicPr>
          <p:cNvPr id="95" name="图片 94" descr="电话.png"/>
          <p:cNvPicPr>
            <a:picLocks noChangeAspect="1"/>
          </p:cNvPicPr>
          <p:nvPr/>
        </p:nvPicPr>
        <p:blipFill>
          <a:blip r:embed="rId6" cstate="print"/>
          <a:stretch>
            <a:fillRect/>
          </a:stretch>
        </p:blipFill>
        <p:spPr>
          <a:xfrm>
            <a:off x="2038382" y="3018120"/>
            <a:ext cx="483542" cy="439200"/>
          </a:xfrm>
          <a:prstGeom prst="rect">
            <a:avLst/>
          </a:prstGeom>
        </p:spPr>
      </p:pic>
      <p:pic>
        <p:nvPicPr>
          <p:cNvPr id="98" name="图片 97" descr="多媒体软终端.png"/>
          <p:cNvPicPr>
            <a:picLocks noChangeAspect="1"/>
          </p:cNvPicPr>
          <p:nvPr/>
        </p:nvPicPr>
        <p:blipFill>
          <a:blip r:embed="rId7" cstate="print"/>
          <a:stretch>
            <a:fillRect/>
          </a:stretch>
        </p:blipFill>
        <p:spPr>
          <a:xfrm>
            <a:off x="1995373" y="3589769"/>
            <a:ext cx="540500" cy="414000"/>
          </a:xfrm>
          <a:prstGeom prst="rect">
            <a:avLst/>
          </a:prstGeom>
        </p:spPr>
      </p:pic>
      <p:pic>
        <p:nvPicPr>
          <p:cNvPr id="99" name="图片 9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2865540" y="3003708"/>
            <a:ext cx="540000" cy="442800"/>
          </a:xfrm>
          <a:prstGeom prst="rect">
            <a:avLst/>
          </a:prstGeom>
        </p:spPr>
      </p:pic>
      <p:pic>
        <p:nvPicPr>
          <p:cNvPr id="101" name="图片 100" descr="核心路由器.png"/>
          <p:cNvPicPr>
            <a:picLocks noChangeAspect="1"/>
          </p:cNvPicPr>
          <p:nvPr/>
        </p:nvPicPr>
        <p:blipFill>
          <a:blip r:embed="rId5" cstate="print"/>
          <a:stretch>
            <a:fillRect/>
          </a:stretch>
        </p:blipFill>
        <p:spPr>
          <a:xfrm>
            <a:off x="5424016" y="3027711"/>
            <a:ext cx="601347" cy="492011"/>
          </a:xfrm>
          <a:prstGeom prst="rect">
            <a:avLst/>
          </a:prstGeom>
        </p:spPr>
      </p:pic>
    </p:spTree>
    <p:extLst>
      <p:ext uri="{BB962C8B-B14F-4D97-AF65-F5344CB8AC3E}">
        <p14:creationId xmlns:p14="http://schemas.microsoft.com/office/powerpoint/2010/main" val="92145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nvCxnSpPr>
        <p:spPr bwMode="auto">
          <a:xfrm flipH="1">
            <a:off x="4661082" y="2403971"/>
            <a:ext cx="293417" cy="433839"/>
          </a:xfrm>
          <a:prstGeom prst="line">
            <a:avLst/>
          </a:prstGeom>
          <a:solidFill>
            <a:schemeClr val="accent1"/>
          </a:solidFill>
          <a:ln w="28575" cap="flat" cmpd="sng" algn="ctr">
            <a:solidFill>
              <a:srgbClr val="C00000"/>
            </a:solidFill>
            <a:prstDash val="sysDot"/>
            <a:round/>
            <a:headEnd type="none" w="med" len="med"/>
            <a:tailEnd type="none" w="med" len="med"/>
          </a:ln>
          <a:effectLst/>
        </p:spPr>
      </p:cxnSp>
      <p:sp>
        <p:nvSpPr>
          <p:cNvPr id="3" name="标题 2"/>
          <p:cNvSpPr>
            <a:spLocks noGrp="1"/>
          </p:cNvSpPr>
          <p:nvPr>
            <p:ph type="title"/>
          </p:nvPr>
        </p:nvSpPr>
        <p:spPr/>
        <p:txBody>
          <a:bodyPr/>
          <a:lstStyle/>
          <a:p>
            <a:r>
              <a:rPr lang="zh-CN" altLang="en-US"/>
              <a:t>流量整形技术</a:t>
            </a:r>
            <a:endParaRPr lang="zh-CN" altLang="en-US" dirty="0"/>
          </a:p>
        </p:txBody>
      </p:sp>
      <p:sp>
        <p:nvSpPr>
          <p:cNvPr id="91" name="文本占位符 3"/>
          <p:cNvSpPr>
            <a:spLocks noGrp="1"/>
          </p:cNvSpPr>
          <p:nvPr>
            <p:ph type="body" sz="quarter" idx="10"/>
          </p:nvPr>
        </p:nvSpPr>
        <p:spPr>
          <a:xfrm>
            <a:off x="1008063" y="5214761"/>
            <a:ext cx="10464270" cy="1204359"/>
          </a:xfrm>
        </p:spPr>
        <p:txBody>
          <a:bodyPr/>
          <a:lstStyle/>
          <a:p>
            <a:r>
              <a:rPr lang="zh-CN" altLang="en-US" sz="2000" dirty="0"/>
              <a:t>优点</a:t>
            </a:r>
            <a:r>
              <a:rPr lang="zh-CN" altLang="en-US" sz="2000" dirty="0">
                <a:sym typeface="Wingdings" panose="05000000000000000000" pitchFamily="2" charset="2"/>
              </a:rPr>
              <a:t>：</a:t>
            </a:r>
            <a:r>
              <a:rPr lang="zh-CN" altLang="en-US" sz="2000" dirty="0"/>
              <a:t>可实现对不同报文分别进行限速；</a:t>
            </a:r>
            <a:r>
              <a:rPr lang="zh-CN" altLang="en-US" sz="2000" dirty="0">
                <a:sym typeface="Wingdings" panose="05000000000000000000" pitchFamily="2" charset="2"/>
              </a:rPr>
              <a:t>缓冲机制可减少</a:t>
            </a:r>
            <a:r>
              <a:rPr lang="zh-CN" altLang="en-US" sz="2000" dirty="0"/>
              <a:t>带宽浪费，减少流量重传。</a:t>
            </a:r>
            <a:endParaRPr lang="en-US" altLang="zh-CN" sz="2000" dirty="0"/>
          </a:p>
          <a:p>
            <a:r>
              <a:rPr lang="zh-CN" altLang="en-US" sz="2000" dirty="0"/>
              <a:t>缺点</a:t>
            </a:r>
            <a:r>
              <a:rPr lang="zh-CN" altLang="en-US" sz="2000" dirty="0">
                <a:sym typeface="Wingdings" panose="05000000000000000000" pitchFamily="2" charset="2"/>
              </a:rPr>
              <a:t>：可能会增加延迟。</a:t>
            </a:r>
            <a:endParaRPr lang="zh-CN" altLang="en-US" sz="2000" dirty="0"/>
          </a:p>
        </p:txBody>
      </p:sp>
      <p:cxnSp>
        <p:nvCxnSpPr>
          <p:cNvPr id="26" name="直接连接符 25"/>
          <p:cNvCxnSpPr/>
          <p:nvPr/>
        </p:nvCxnSpPr>
        <p:spPr bwMode="auto">
          <a:xfrm flipH="1">
            <a:off x="5218777" y="3759194"/>
            <a:ext cx="172114" cy="294063"/>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flipV="1">
            <a:off x="6483859" y="3759193"/>
            <a:ext cx="333234" cy="293164"/>
          </a:xfrm>
          <a:prstGeom prst="line">
            <a:avLst/>
          </a:prstGeom>
          <a:solidFill>
            <a:schemeClr val="accent1"/>
          </a:solidFill>
          <a:ln w="3175" cap="flat" cmpd="sng" algn="ctr">
            <a:solidFill>
              <a:schemeClr val="tx1"/>
            </a:solidFill>
            <a:prstDash val="solid"/>
            <a:round/>
            <a:headEnd type="none" w="med" len="med"/>
            <a:tailEnd type="none" w="med" len="med"/>
          </a:ln>
          <a:effectLst/>
        </p:spPr>
      </p:cxnSp>
      <p:graphicFrame>
        <p:nvGraphicFramePr>
          <p:cNvPr id="28" name="表格 27"/>
          <p:cNvGraphicFramePr>
            <a:graphicFrameLocks noGrp="1"/>
          </p:cNvGraphicFramePr>
          <p:nvPr>
            <p:extLst>
              <p:ext uri="{D42A27DB-BD31-4B8C-83A1-F6EECF244321}">
                <p14:modId xmlns:p14="http://schemas.microsoft.com/office/powerpoint/2010/main" val="3770596329"/>
              </p:ext>
            </p:extLst>
          </p:nvPr>
        </p:nvGraphicFramePr>
        <p:xfrm>
          <a:off x="5223716" y="4052357"/>
          <a:ext cx="1593377" cy="822960"/>
        </p:xfrm>
        <a:graphic>
          <a:graphicData uri="http://schemas.openxmlformats.org/drawingml/2006/table">
            <a:tbl>
              <a:tblPr firstRow="1" bandRow="1">
                <a:tableStyleId>{5940675A-B579-460E-94D1-54222C63F5DA}</a:tableStyleId>
              </a:tblPr>
              <a:tblGrid>
                <a:gridCol w="597516">
                  <a:extLst>
                    <a:ext uri="{9D8B030D-6E8A-4147-A177-3AD203B41FA5}">
                      <a16:colId xmlns:a16="http://schemas.microsoft.com/office/drawing/2014/main" val="20000"/>
                    </a:ext>
                  </a:extLst>
                </a:gridCol>
                <a:gridCol w="995861">
                  <a:extLst>
                    <a:ext uri="{9D8B030D-6E8A-4147-A177-3AD203B41FA5}">
                      <a16:colId xmlns:a16="http://schemas.microsoft.com/office/drawing/2014/main" val="20001"/>
                    </a:ext>
                  </a:extLst>
                </a:gridCol>
              </a:tblGrid>
              <a:tr h="272014">
                <a:tc>
                  <a:txBody>
                    <a:bodyPr/>
                    <a:lstStyle/>
                    <a:p>
                      <a:pPr algn="ctr"/>
                      <a:r>
                        <a:rPr lang="en-US" altLang="zh-CN" sz="1200" dirty="0">
                          <a:latin typeface="+mn-ea"/>
                          <a:ea typeface="+mn-ea"/>
                        </a:rPr>
                        <a:t>voice</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014">
                <a:tc>
                  <a:txBody>
                    <a:bodyPr/>
                    <a:lstStyle/>
                    <a:p>
                      <a:pPr algn="ctr"/>
                      <a:r>
                        <a:rPr lang="en-US" altLang="zh-CN" sz="1200" dirty="0">
                          <a:latin typeface="+mn-ea"/>
                          <a:ea typeface="+mn-ea"/>
                        </a:rPr>
                        <a:t>video</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2000kbps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2014">
                <a:tc>
                  <a:txBody>
                    <a:bodyPr/>
                    <a:lstStyle/>
                    <a:p>
                      <a:pPr algn="ctr"/>
                      <a:r>
                        <a:rPr lang="en-US" altLang="zh-CN" sz="1200" dirty="0">
                          <a:latin typeface="+mn-ea"/>
                          <a:ea typeface="+mn-ea"/>
                        </a:rPr>
                        <a:t>data</a:t>
                      </a:r>
                      <a:endParaRPr lang="zh-CN" altLang="en-US" sz="12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1200kbps</a:t>
                      </a:r>
                      <a:endParaRPr lang="zh-CN" altLang="en-US" sz="12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76" name="直接连接符 75"/>
          <p:cNvCxnSpPr/>
          <p:nvPr/>
        </p:nvCxnSpPr>
        <p:spPr bwMode="auto">
          <a:xfrm flipH="1" flipV="1">
            <a:off x="8696025" y="3387486"/>
            <a:ext cx="180708" cy="238788"/>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78" name="直接连接符 77"/>
          <p:cNvCxnSpPr>
            <a:cxnSpLocks noChangeAspect="1"/>
          </p:cNvCxnSpPr>
          <p:nvPr/>
        </p:nvCxnSpPr>
        <p:spPr bwMode="auto">
          <a:xfrm flipH="1">
            <a:off x="8876733" y="3402938"/>
            <a:ext cx="169574" cy="223336"/>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35" name="直接箭头连接符 34"/>
          <p:cNvCxnSpPr/>
          <p:nvPr/>
        </p:nvCxnSpPr>
        <p:spPr bwMode="auto">
          <a:xfrm flipV="1">
            <a:off x="7523440" y="1934006"/>
            <a:ext cx="0" cy="244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接箭头连接符 35"/>
          <p:cNvCxnSpPr/>
          <p:nvPr/>
        </p:nvCxnSpPr>
        <p:spPr bwMode="auto">
          <a:xfrm rot="5400000" flipV="1">
            <a:off x="8891440" y="3010802"/>
            <a:ext cx="0" cy="273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文本框 36"/>
          <p:cNvSpPr txBox="1"/>
          <p:nvPr/>
        </p:nvSpPr>
        <p:spPr bwMode="auto">
          <a:xfrm>
            <a:off x="9860933" y="4403526"/>
            <a:ext cx="61206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mn-lt"/>
                <a:ea typeface="+mn-ea"/>
                <a:cs typeface="Arial" pitchFamily="34" charset="0"/>
              </a:rPr>
              <a:t>时间</a:t>
            </a:r>
          </a:p>
        </p:txBody>
      </p:sp>
      <p:sp>
        <p:nvSpPr>
          <p:cNvPr id="38" name="文本框 37"/>
          <p:cNvSpPr txBox="1"/>
          <p:nvPr/>
        </p:nvSpPr>
        <p:spPr bwMode="auto">
          <a:xfrm>
            <a:off x="6940777" y="1340768"/>
            <a:ext cx="1479517" cy="654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RTA</a:t>
            </a:r>
            <a:r>
              <a:rPr lang="zh-CN" altLang="en-US" sz="1200" dirty="0">
                <a:solidFill>
                  <a:srgbClr val="000000"/>
                </a:solidFill>
                <a:latin typeface="+mn-ea"/>
                <a:ea typeface="+mn-ea"/>
                <a:cs typeface="Arial" pitchFamily="34" charset="0"/>
              </a:rPr>
              <a:t>接口出方向的报文速率</a:t>
            </a:r>
            <a:endParaRPr lang="en-US" altLang="zh-CN" sz="1200" dirty="0">
              <a:solidFill>
                <a:srgbClr val="000000"/>
              </a:solidFill>
              <a:latin typeface="+mn-ea"/>
              <a:ea typeface="+mn-ea"/>
              <a:cs typeface="Arial" pitchFamily="34" charset="0"/>
            </a:endParaRPr>
          </a:p>
          <a:p>
            <a:pPr algn="ctr" defTabSz="1001649" eaLnBrk="0" hangingPunct="0"/>
            <a:r>
              <a:rPr lang="zh-CN" altLang="en-US" sz="1200" dirty="0">
                <a:solidFill>
                  <a:srgbClr val="000000"/>
                </a:solidFill>
                <a:latin typeface="+mn-ea"/>
                <a:ea typeface="+mn-ea"/>
                <a:cs typeface="Arial" pitchFamily="34" charset="0"/>
              </a:rPr>
              <a:t>（以</a:t>
            </a:r>
            <a:r>
              <a:rPr lang="en-US" altLang="zh-CN" sz="1200" dirty="0">
                <a:solidFill>
                  <a:srgbClr val="000000"/>
                </a:solidFill>
                <a:latin typeface="+mn-ea"/>
                <a:ea typeface="+mn-ea"/>
                <a:cs typeface="Arial" pitchFamily="34" charset="0"/>
              </a:rPr>
              <a:t>data</a:t>
            </a:r>
            <a:r>
              <a:rPr lang="zh-CN" altLang="en-US" sz="1200" dirty="0">
                <a:solidFill>
                  <a:srgbClr val="000000"/>
                </a:solidFill>
                <a:latin typeface="+mn-ea"/>
                <a:ea typeface="+mn-ea"/>
                <a:cs typeface="Arial" pitchFamily="34" charset="0"/>
              </a:rPr>
              <a:t>为例）</a:t>
            </a:r>
            <a:endParaRPr lang="en-US" altLang="zh-CN" sz="1200" dirty="0">
              <a:solidFill>
                <a:srgbClr val="000000"/>
              </a:solidFill>
              <a:latin typeface="+mn-ea"/>
              <a:ea typeface="+mn-ea"/>
              <a:cs typeface="Arial" pitchFamily="34" charset="0"/>
            </a:endParaRPr>
          </a:p>
        </p:txBody>
      </p:sp>
      <p:sp>
        <p:nvSpPr>
          <p:cNvPr id="51" name="文本框 50"/>
          <p:cNvSpPr txBox="1"/>
          <p:nvPr/>
        </p:nvSpPr>
        <p:spPr bwMode="auto">
          <a:xfrm>
            <a:off x="6651674" y="3282675"/>
            <a:ext cx="992499"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1200kbps</a:t>
            </a:r>
            <a:endParaRPr lang="zh-CN" altLang="en-US" sz="1200" dirty="0">
              <a:solidFill>
                <a:srgbClr val="000000"/>
              </a:solidFill>
              <a:latin typeface="+mn-ea"/>
              <a:ea typeface="+mn-ea"/>
              <a:cs typeface="Arial" pitchFamily="34" charset="0"/>
            </a:endParaRPr>
          </a:p>
        </p:txBody>
      </p:sp>
      <p:cxnSp>
        <p:nvCxnSpPr>
          <p:cNvPr id="52" name="直接连接符 51"/>
          <p:cNvCxnSpPr/>
          <p:nvPr/>
        </p:nvCxnSpPr>
        <p:spPr bwMode="auto">
          <a:xfrm>
            <a:off x="7539053" y="3390687"/>
            <a:ext cx="230425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4" name="直接连接符 53"/>
          <p:cNvCxnSpPr/>
          <p:nvPr/>
        </p:nvCxnSpPr>
        <p:spPr bwMode="auto">
          <a:xfrm flipV="1">
            <a:off x="7537432" y="3390687"/>
            <a:ext cx="202032" cy="984640"/>
          </a:xfrm>
          <a:prstGeom prst="line">
            <a:avLst/>
          </a:prstGeom>
          <a:solidFill>
            <a:schemeClr val="accent1"/>
          </a:solidFill>
          <a:ln w="25400" cap="flat" cmpd="sng" algn="ctr">
            <a:solidFill>
              <a:srgbClr val="FFC000"/>
            </a:solidFill>
            <a:prstDash val="solid"/>
            <a:round/>
            <a:headEnd type="none" w="med" len="med"/>
            <a:tailEnd type="none" w="med" len="med"/>
          </a:ln>
          <a:effectLst/>
        </p:spPr>
      </p:cxnSp>
      <p:sp>
        <p:nvSpPr>
          <p:cNvPr id="34" name="文本框 33"/>
          <p:cNvSpPr txBox="1"/>
          <p:nvPr/>
        </p:nvSpPr>
        <p:spPr bwMode="auto">
          <a:xfrm>
            <a:off x="9581140" y="3505071"/>
            <a:ext cx="583312"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C00000"/>
                </a:solidFill>
                <a:latin typeface="+mn-ea"/>
                <a:ea typeface="+mn-ea"/>
                <a:cs typeface="Arial" pitchFamily="34" charset="0"/>
              </a:rPr>
              <a:t>data</a:t>
            </a:r>
            <a:endParaRPr lang="zh-CN" altLang="en-US" sz="1200" dirty="0">
              <a:solidFill>
                <a:srgbClr val="C00000"/>
              </a:solidFill>
              <a:latin typeface="+mn-ea"/>
              <a:ea typeface="+mn-ea"/>
              <a:cs typeface="Arial" pitchFamily="34" charset="0"/>
            </a:endParaRPr>
          </a:p>
        </p:txBody>
      </p:sp>
      <p:cxnSp>
        <p:nvCxnSpPr>
          <p:cNvPr id="73" name="直接连接符 72"/>
          <p:cNvCxnSpPr/>
          <p:nvPr/>
        </p:nvCxnSpPr>
        <p:spPr bwMode="auto">
          <a:xfrm flipH="1" flipV="1">
            <a:off x="8067629" y="3398290"/>
            <a:ext cx="160739" cy="317092"/>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74" name="直接连接符 73"/>
          <p:cNvCxnSpPr/>
          <p:nvPr/>
        </p:nvCxnSpPr>
        <p:spPr bwMode="auto">
          <a:xfrm flipH="1">
            <a:off x="8226977" y="3401494"/>
            <a:ext cx="193318" cy="324511"/>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87" name="直接连接符 86"/>
          <p:cNvCxnSpPr/>
          <p:nvPr/>
        </p:nvCxnSpPr>
        <p:spPr bwMode="auto">
          <a:xfrm flipH="1" flipV="1">
            <a:off x="9408499" y="3392241"/>
            <a:ext cx="351565" cy="538744"/>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55" name="直接连接符 54"/>
          <p:cNvCxnSpPr/>
          <p:nvPr/>
        </p:nvCxnSpPr>
        <p:spPr bwMode="auto">
          <a:xfrm flipH="1" flipV="1">
            <a:off x="7721383" y="3401731"/>
            <a:ext cx="324000" cy="264"/>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58" name="直接连接符 57"/>
          <p:cNvCxnSpPr/>
          <p:nvPr/>
        </p:nvCxnSpPr>
        <p:spPr bwMode="auto">
          <a:xfrm flipH="1" flipV="1">
            <a:off x="8400426" y="3390687"/>
            <a:ext cx="324000" cy="264"/>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61" name="直接连接符 60"/>
          <p:cNvCxnSpPr/>
          <p:nvPr/>
        </p:nvCxnSpPr>
        <p:spPr bwMode="auto">
          <a:xfrm flipH="1" flipV="1">
            <a:off x="9048498" y="3392732"/>
            <a:ext cx="360000" cy="264"/>
          </a:xfrm>
          <a:prstGeom prst="line">
            <a:avLst/>
          </a:prstGeom>
          <a:solidFill>
            <a:schemeClr val="accent1"/>
          </a:solidFill>
          <a:ln w="25400" cap="flat" cmpd="sng" algn="ctr">
            <a:solidFill>
              <a:srgbClr val="FFC000"/>
            </a:solidFill>
            <a:prstDash val="solid"/>
            <a:round/>
            <a:headEnd type="none" w="med" len="med"/>
            <a:tailEnd type="none" w="med" len="med"/>
          </a:ln>
          <a:effectLst/>
        </p:spPr>
      </p:cxnSp>
      <p:cxnSp>
        <p:nvCxnSpPr>
          <p:cNvPr id="63" name="直接连接符 62"/>
          <p:cNvCxnSpPr>
            <a:cxnSpLocks noChangeAspect="1"/>
          </p:cNvCxnSpPr>
          <p:nvPr/>
        </p:nvCxnSpPr>
        <p:spPr bwMode="auto">
          <a:xfrm flipV="1">
            <a:off x="7740565" y="2746471"/>
            <a:ext cx="181043" cy="658083"/>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64" name="直接连接符 63"/>
          <p:cNvCxnSpPr>
            <a:cxnSpLocks noChangeAspect="1"/>
          </p:cNvCxnSpPr>
          <p:nvPr/>
        </p:nvCxnSpPr>
        <p:spPr bwMode="auto">
          <a:xfrm flipH="1" flipV="1">
            <a:off x="7942040" y="2697371"/>
            <a:ext cx="242319" cy="137066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67" name="直接连接符 66"/>
          <p:cNvCxnSpPr>
            <a:cxnSpLocks noChangeAspect="1"/>
          </p:cNvCxnSpPr>
          <p:nvPr/>
        </p:nvCxnSpPr>
        <p:spPr bwMode="auto">
          <a:xfrm flipV="1">
            <a:off x="8861495" y="2697371"/>
            <a:ext cx="409161" cy="130708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68" name="直接连接符 67"/>
          <p:cNvCxnSpPr>
            <a:cxnSpLocks noChangeAspect="1"/>
          </p:cNvCxnSpPr>
          <p:nvPr/>
        </p:nvCxnSpPr>
        <p:spPr bwMode="auto">
          <a:xfrm flipH="1" flipV="1">
            <a:off x="9293762" y="2717845"/>
            <a:ext cx="184323" cy="1163768"/>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80" name="AutoShape 17"/>
          <p:cNvSpPr>
            <a:spLocks noChangeArrowheads="1"/>
          </p:cNvSpPr>
          <p:nvPr/>
        </p:nvSpPr>
        <p:spPr bwMode="auto">
          <a:xfrm>
            <a:off x="4594776" y="1411188"/>
            <a:ext cx="1981094" cy="1015663"/>
          </a:xfrm>
          <a:prstGeom prst="roundRect">
            <a:avLst>
              <a:gd name="adj" fmla="val 0"/>
            </a:avLst>
          </a:prstGeom>
          <a:solidFill>
            <a:schemeClr val="bg1">
              <a:lumMod val="85000"/>
            </a:schemeClr>
          </a:solidFill>
          <a:ln w="12700" algn="ctr">
            <a:noFill/>
            <a:round/>
            <a:headEnd/>
            <a:tailEnd/>
          </a:ln>
          <a:effectLst/>
        </p:spPr>
        <p:txBody>
          <a:bodyPr wrap="square" lIns="0" tIns="0" rIns="0" bIns="0" anchor="t" anchorCtr="0">
            <a:spAutoFit/>
          </a:bodyPr>
          <a:lstStyle/>
          <a:p>
            <a:r>
              <a:rPr lang="en-US" altLang="zh-CN" sz="1100" b="1" dirty="0">
                <a:latin typeface="+mn-ea"/>
                <a:ea typeface="+mn-ea"/>
                <a:cs typeface="Courier New" panose="02070309020205020404" pitchFamily="49" charset="0"/>
              </a:rPr>
              <a:t>traffic behavior voice</a:t>
            </a:r>
          </a:p>
          <a:p>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gts</a:t>
            </a:r>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cir</a:t>
            </a:r>
            <a:r>
              <a:rPr lang="en-US" altLang="zh-CN" sz="1100" b="1" dirty="0">
                <a:latin typeface="+mn-ea"/>
                <a:ea typeface="+mn-ea"/>
                <a:cs typeface="Courier New" panose="02070309020205020404" pitchFamily="49" charset="0"/>
              </a:rPr>
              <a:t> 800</a:t>
            </a:r>
          </a:p>
          <a:p>
            <a:r>
              <a:rPr lang="en-US" altLang="zh-CN" sz="1100" b="1" dirty="0">
                <a:latin typeface="+mn-ea"/>
                <a:ea typeface="+mn-ea"/>
                <a:cs typeface="Courier New" panose="02070309020205020404" pitchFamily="49" charset="0"/>
              </a:rPr>
              <a:t>traffic behavior video</a:t>
            </a:r>
          </a:p>
          <a:p>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gts</a:t>
            </a:r>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cir</a:t>
            </a:r>
            <a:r>
              <a:rPr lang="en-US" altLang="zh-CN" sz="1100" b="1" dirty="0">
                <a:latin typeface="+mn-ea"/>
                <a:ea typeface="+mn-ea"/>
                <a:cs typeface="Courier New" panose="02070309020205020404" pitchFamily="49" charset="0"/>
              </a:rPr>
              <a:t> 2000</a:t>
            </a:r>
          </a:p>
          <a:p>
            <a:r>
              <a:rPr lang="en-US" altLang="zh-CN" sz="1100" b="1" dirty="0">
                <a:latin typeface="+mn-ea"/>
                <a:ea typeface="+mn-ea"/>
                <a:cs typeface="Courier New" panose="02070309020205020404" pitchFamily="49" charset="0"/>
              </a:rPr>
              <a:t>traffic behavior data</a:t>
            </a:r>
          </a:p>
          <a:p>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gts</a:t>
            </a:r>
            <a:r>
              <a:rPr lang="en-US" altLang="zh-CN" sz="1100" b="1" dirty="0">
                <a:latin typeface="+mn-ea"/>
                <a:ea typeface="+mn-ea"/>
                <a:cs typeface="Courier New" panose="02070309020205020404" pitchFamily="49" charset="0"/>
              </a:rPr>
              <a:t> </a:t>
            </a:r>
            <a:r>
              <a:rPr lang="en-US" altLang="zh-CN" sz="1100" b="1" dirty="0" err="1">
                <a:latin typeface="+mn-ea"/>
                <a:ea typeface="+mn-ea"/>
                <a:cs typeface="Courier New" panose="02070309020205020404" pitchFamily="49" charset="0"/>
              </a:rPr>
              <a:t>cir</a:t>
            </a:r>
            <a:r>
              <a:rPr lang="en-US" altLang="zh-CN" sz="1100" b="1" dirty="0">
                <a:latin typeface="+mn-ea"/>
                <a:ea typeface="+mn-ea"/>
                <a:cs typeface="Courier New" panose="02070309020205020404" pitchFamily="49" charset="0"/>
              </a:rPr>
              <a:t> 1200</a:t>
            </a:r>
          </a:p>
        </p:txBody>
      </p:sp>
      <p:sp>
        <p:nvSpPr>
          <p:cNvPr id="89" name="AutoShape 21"/>
          <p:cNvSpPr>
            <a:spLocks noChangeArrowheads="1"/>
          </p:cNvSpPr>
          <p:nvPr/>
        </p:nvSpPr>
        <p:spPr bwMode="auto">
          <a:xfrm>
            <a:off x="7240441" y="4461655"/>
            <a:ext cx="2197145" cy="488498"/>
          </a:xfrm>
          <a:prstGeom prst="wedgeRectCallout">
            <a:avLst>
              <a:gd name="adj1" fmla="val -15608"/>
              <a:gd name="adj2" fmla="val -169936"/>
            </a:avLst>
          </a:prstGeom>
          <a:solidFill>
            <a:schemeClr val="accent3"/>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n-ea"/>
                <a:ea typeface="+mn-ea"/>
              </a:rPr>
              <a:t>超过限定速率的报文会被缓存，等待链路空闲时再被发送。</a:t>
            </a:r>
            <a:endParaRPr lang="en-US" altLang="zh-CN" sz="1200" dirty="0">
              <a:latin typeface="+mj-lt"/>
              <a:ea typeface="+mn-ea"/>
            </a:endParaRPr>
          </a:p>
        </p:txBody>
      </p:sp>
      <p:cxnSp>
        <p:nvCxnSpPr>
          <p:cNvPr id="86" name="直接连接符 85"/>
          <p:cNvCxnSpPr>
            <a:cxnSpLocks noChangeAspect="1"/>
          </p:cNvCxnSpPr>
          <p:nvPr/>
        </p:nvCxnSpPr>
        <p:spPr bwMode="auto">
          <a:xfrm flipV="1">
            <a:off x="8198019" y="2930625"/>
            <a:ext cx="380236" cy="1144236"/>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5" name="直接连接符 94"/>
          <p:cNvCxnSpPr>
            <a:cxnSpLocks noChangeAspect="1"/>
          </p:cNvCxnSpPr>
          <p:nvPr/>
        </p:nvCxnSpPr>
        <p:spPr bwMode="auto">
          <a:xfrm flipH="1" flipV="1">
            <a:off x="8578256" y="2895054"/>
            <a:ext cx="259349" cy="1070561"/>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56" name="圆角矩形 55"/>
          <p:cNvSpPr/>
          <p:nvPr/>
        </p:nvSpPr>
        <p:spPr bwMode="auto">
          <a:xfrm>
            <a:off x="1973169" y="2179628"/>
            <a:ext cx="2529595" cy="1696955"/>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pic>
        <p:nvPicPr>
          <p:cNvPr id="59" name="Picture 12" descr="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929312">
            <a:off x="5589595" y="2516861"/>
            <a:ext cx="1050454" cy="756382"/>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p:cNvSpPr txBox="1"/>
          <p:nvPr/>
        </p:nvSpPr>
        <p:spPr bwMode="auto">
          <a:xfrm>
            <a:off x="5773703" y="2488798"/>
            <a:ext cx="843983"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b="1" dirty="0">
                <a:solidFill>
                  <a:srgbClr val="000000"/>
                </a:solidFill>
                <a:latin typeface="+mn-ea"/>
                <a:ea typeface="+mn-ea"/>
                <a:cs typeface="Arial" pitchFamily="34" charset="0"/>
              </a:rPr>
              <a:t>ISP</a:t>
            </a:r>
            <a:endParaRPr lang="zh-CN" altLang="en-US" sz="1800" b="1" dirty="0">
              <a:solidFill>
                <a:srgbClr val="000000"/>
              </a:solidFill>
              <a:latin typeface="+mn-ea"/>
              <a:ea typeface="+mn-ea"/>
              <a:cs typeface="Arial" pitchFamily="34" charset="0"/>
            </a:endParaRPr>
          </a:p>
        </p:txBody>
      </p:sp>
      <p:cxnSp>
        <p:nvCxnSpPr>
          <p:cNvPr id="62" name="直接连接符 61"/>
          <p:cNvCxnSpPr>
            <a:stCxn id="69" idx="3"/>
          </p:cNvCxnSpPr>
          <p:nvPr/>
        </p:nvCxnSpPr>
        <p:spPr bwMode="auto">
          <a:xfrm>
            <a:off x="2650639" y="2490037"/>
            <a:ext cx="687598" cy="50565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直接连接符 64"/>
          <p:cNvCxnSpPr>
            <a:stCxn id="71" idx="3"/>
          </p:cNvCxnSpPr>
          <p:nvPr/>
        </p:nvCxnSpPr>
        <p:spPr bwMode="auto">
          <a:xfrm flipV="1">
            <a:off x="2613439" y="3037232"/>
            <a:ext cx="801432" cy="336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6" name="直接连接符 65"/>
          <p:cNvCxnSpPr>
            <a:stCxn id="72" idx="3"/>
          </p:cNvCxnSpPr>
          <p:nvPr/>
        </p:nvCxnSpPr>
        <p:spPr bwMode="auto">
          <a:xfrm flipV="1">
            <a:off x="2599410" y="2881501"/>
            <a:ext cx="888694" cy="68224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直接连接符 80"/>
          <p:cNvCxnSpPr>
            <a:stCxn id="75" idx="3"/>
            <a:endCxn id="70" idx="1"/>
          </p:cNvCxnSpPr>
          <p:nvPr/>
        </p:nvCxnSpPr>
        <p:spPr bwMode="auto">
          <a:xfrm>
            <a:off x="3506567" y="3078329"/>
            <a:ext cx="730751" cy="1761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3" name="直接连接符 82"/>
          <p:cNvCxnSpPr/>
          <p:nvPr/>
        </p:nvCxnSpPr>
        <p:spPr bwMode="auto">
          <a:xfrm>
            <a:off x="4460212" y="3045587"/>
            <a:ext cx="133337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4" name="文本框 83"/>
          <p:cNvSpPr txBox="1"/>
          <p:nvPr/>
        </p:nvSpPr>
        <p:spPr bwMode="auto">
          <a:xfrm>
            <a:off x="2765257" y="3487947"/>
            <a:ext cx="112347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租户</a:t>
            </a:r>
          </a:p>
        </p:txBody>
      </p:sp>
      <p:sp>
        <p:nvSpPr>
          <p:cNvPr id="85" name="文本框 84"/>
          <p:cNvSpPr txBox="1"/>
          <p:nvPr/>
        </p:nvSpPr>
        <p:spPr bwMode="auto">
          <a:xfrm>
            <a:off x="4661081" y="2652447"/>
            <a:ext cx="112347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4Mbps</a:t>
            </a:r>
            <a:endParaRPr lang="zh-CN" altLang="en-US" sz="1400" dirty="0">
              <a:solidFill>
                <a:srgbClr val="000000"/>
              </a:solidFill>
              <a:latin typeface="+mn-ea"/>
              <a:ea typeface="+mn-ea"/>
              <a:cs typeface="Arial" pitchFamily="34" charset="0"/>
            </a:endParaRPr>
          </a:p>
        </p:txBody>
      </p:sp>
      <p:sp>
        <p:nvSpPr>
          <p:cNvPr id="90" name="矩形 89"/>
          <p:cNvSpPr/>
          <p:nvPr/>
        </p:nvSpPr>
        <p:spPr bwMode="auto">
          <a:xfrm>
            <a:off x="5423587" y="3583493"/>
            <a:ext cx="1044658" cy="221976"/>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dirty="0">
                <a:latin typeface="+mn-ea"/>
                <a:ea typeface="+mn-ea"/>
              </a:rPr>
              <a:t>流量整形</a:t>
            </a:r>
          </a:p>
        </p:txBody>
      </p:sp>
      <p:sp>
        <p:nvSpPr>
          <p:cNvPr id="97" name="文本框 96"/>
          <p:cNvSpPr txBox="1"/>
          <p:nvPr/>
        </p:nvSpPr>
        <p:spPr bwMode="auto">
          <a:xfrm>
            <a:off x="4164939" y="3262788"/>
            <a:ext cx="61206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endParaRPr lang="zh-CN" altLang="en-US" sz="1400" b="1" dirty="0">
              <a:solidFill>
                <a:srgbClr val="000000"/>
              </a:solidFill>
              <a:latin typeface="+mn-ea"/>
              <a:ea typeface="+mn-ea"/>
              <a:cs typeface="Arial" pitchFamily="34" charset="0"/>
            </a:endParaRPr>
          </a:p>
        </p:txBody>
      </p:sp>
      <p:sp>
        <p:nvSpPr>
          <p:cNvPr id="99" name="文本框 98"/>
          <p:cNvSpPr txBox="1"/>
          <p:nvPr/>
        </p:nvSpPr>
        <p:spPr bwMode="auto">
          <a:xfrm>
            <a:off x="5583625" y="3312314"/>
            <a:ext cx="61206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RTB</a:t>
            </a:r>
          </a:p>
        </p:txBody>
      </p:sp>
      <p:cxnSp>
        <p:nvCxnSpPr>
          <p:cNvPr id="103" name="直接箭头连接符 102"/>
          <p:cNvCxnSpPr/>
          <p:nvPr/>
        </p:nvCxnSpPr>
        <p:spPr bwMode="auto">
          <a:xfrm>
            <a:off x="3557345" y="2904475"/>
            <a:ext cx="648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4" name="文本框 103"/>
          <p:cNvSpPr txBox="1"/>
          <p:nvPr/>
        </p:nvSpPr>
        <p:spPr bwMode="auto">
          <a:xfrm>
            <a:off x="3333969" y="2624087"/>
            <a:ext cx="112347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100Mbps</a:t>
            </a:r>
            <a:endParaRPr lang="zh-CN" altLang="en-US" sz="1400" dirty="0">
              <a:solidFill>
                <a:srgbClr val="000000"/>
              </a:solidFill>
              <a:latin typeface="+mn-ea"/>
              <a:ea typeface="+mn-ea"/>
              <a:cs typeface="Arial" pitchFamily="34" charset="0"/>
            </a:endParaRPr>
          </a:p>
        </p:txBody>
      </p:sp>
      <p:cxnSp>
        <p:nvCxnSpPr>
          <p:cNvPr id="105" name="直接箭头连接符 104"/>
          <p:cNvCxnSpPr/>
          <p:nvPr/>
        </p:nvCxnSpPr>
        <p:spPr bwMode="auto">
          <a:xfrm>
            <a:off x="4925561" y="2904475"/>
            <a:ext cx="576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0" name="AutoShape 21"/>
          <p:cNvSpPr>
            <a:spLocks noChangeArrowheads="1"/>
          </p:cNvSpPr>
          <p:nvPr/>
        </p:nvSpPr>
        <p:spPr bwMode="auto">
          <a:xfrm>
            <a:off x="2388660" y="4135960"/>
            <a:ext cx="2337370" cy="718532"/>
          </a:xfrm>
          <a:prstGeom prst="wedgeRectCallout">
            <a:avLst>
              <a:gd name="adj1" fmla="val 83408"/>
              <a:gd name="adj2" fmla="val -198085"/>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n-ea"/>
                <a:ea typeface="+mn-ea"/>
              </a:rPr>
              <a:t>租户局域网带宽远远高于</a:t>
            </a:r>
            <a:r>
              <a:rPr lang="en-US" altLang="zh-CN" sz="1200" dirty="0">
                <a:latin typeface="+mn-ea"/>
                <a:ea typeface="+mn-ea"/>
              </a:rPr>
              <a:t>ISP</a:t>
            </a:r>
            <a:r>
              <a:rPr lang="zh-CN" altLang="en-US" sz="1200" dirty="0">
                <a:latin typeface="+mn-ea"/>
                <a:ea typeface="+mn-ea"/>
              </a:rPr>
              <a:t>入口带宽，这样就造成大量的流量在</a:t>
            </a:r>
            <a:r>
              <a:rPr lang="en-US" altLang="zh-CN" sz="1200" dirty="0">
                <a:latin typeface="+mn-ea"/>
                <a:ea typeface="+mn-ea"/>
              </a:rPr>
              <a:t>ISP</a:t>
            </a:r>
            <a:r>
              <a:rPr lang="zh-CN" altLang="en-US" sz="1200" dirty="0">
                <a:latin typeface="+mn-ea"/>
                <a:ea typeface="+mn-ea"/>
              </a:rPr>
              <a:t>入口处被无区别的丢弃。</a:t>
            </a:r>
            <a:endParaRPr lang="en-US" altLang="zh-CN" sz="1200" dirty="0">
              <a:latin typeface="+mn-ea"/>
              <a:ea typeface="+mn-ea"/>
            </a:endParaRPr>
          </a:p>
        </p:txBody>
      </p:sp>
      <p:sp>
        <p:nvSpPr>
          <p:cNvPr id="111" name="椭圆 110"/>
          <p:cNvSpPr>
            <a:spLocks noChangeAspect="1"/>
          </p:cNvSpPr>
          <p:nvPr/>
        </p:nvSpPr>
        <p:spPr bwMode="auto">
          <a:xfrm>
            <a:off x="4809159" y="2968840"/>
            <a:ext cx="109016" cy="122679"/>
          </a:xfrm>
          <a:prstGeom prst="ellipse">
            <a:avLst/>
          </a:prstGeom>
          <a:solidFill>
            <a:srgbClr val="FF0909"/>
          </a:solidFill>
          <a:ln w="9525"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13" name="AutoShape 21"/>
          <p:cNvSpPr>
            <a:spLocks noChangeArrowheads="1"/>
          </p:cNvSpPr>
          <p:nvPr/>
        </p:nvSpPr>
        <p:spPr bwMode="auto">
          <a:xfrm>
            <a:off x="1961748" y="1313591"/>
            <a:ext cx="2197145" cy="768011"/>
          </a:xfrm>
          <a:prstGeom prst="wedgeRectCallout">
            <a:avLst>
              <a:gd name="adj1" fmla="val 78725"/>
              <a:gd name="adj2" fmla="val 155326"/>
            </a:avLst>
          </a:prstGeom>
          <a:solidFill>
            <a:schemeClr val="accent3"/>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200" dirty="0">
                <a:latin typeface="+mj-lt"/>
                <a:ea typeface="+mn-ea"/>
              </a:rPr>
              <a:t>通过在企业出口路由器的外网侧接口出方向配置流量整形，为不同类型流量保证带宽的同时，还优化了带宽使用率。</a:t>
            </a:r>
            <a:endParaRPr lang="en-US" altLang="zh-CN" sz="1200" dirty="0">
              <a:latin typeface="+mj-lt"/>
              <a:ea typeface="+mn-ea"/>
            </a:endParaRPr>
          </a:p>
        </p:txBody>
      </p:sp>
      <p:pic>
        <p:nvPicPr>
          <p:cNvPr id="69" name="图片 6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110639" y="2268637"/>
            <a:ext cx="540000" cy="442800"/>
          </a:xfrm>
          <a:prstGeom prst="rect">
            <a:avLst/>
          </a:prstGeom>
        </p:spPr>
      </p:pic>
      <p:pic>
        <p:nvPicPr>
          <p:cNvPr id="70" name="图片 69" descr="核心路由器.png"/>
          <p:cNvPicPr>
            <a:picLocks noChangeAspect="1"/>
          </p:cNvPicPr>
          <p:nvPr/>
        </p:nvPicPr>
        <p:blipFill>
          <a:blip r:embed="rId5" cstate="print"/>
          <a:stretch>
            <a:fillRect/>
          </a:stretch>
        </p:blipFill>
        <p:spPr>
          <a:xfrm>
            <a:off x="4237318" y="2870949"/>
            <a:ext cx="549977" cy="449981"/>
          </a:xfrm>
          <a:prstGeom prst="rect">
            <a:avLst/>
          </a:prstGeom>
        </p:spPr>
      </p:pic>
      <p:pic>
        <p:nvPicPr>
          <p:cNvPr id="71" name="图片 70" descr="电话.png"/>
          <p:cNvPicPr>
            <a:picLocks noChangeAspect="1"/>
          </p:cNvPicPr>
          <p:nvPr/>
        </p:nvPicPr>
        <p:blipFill>
          <a:blip r:embed="rId6" cstate="print"/>
          <a:stretch>
            <a:fillRect/>
          </a:stretch>
        </p:blipFill>
        <p:spPr>
          <a:xfrm>
            <a:off x="2129897" y="2851302"/>
            <a:ext cx="483542" cy="439200"/>
          </a:xfrm>
          <a:prstGeom prst="rect">
            <a:avLst/>
          </a:prstGeom>
        </p:spPr>
      </p:pic>
      <p:pic>
        <p:nvPicPr>
          <p:cNvPr id="72" name="图片 71" descr="多媒体软终端.png"/>
          <p:cNvPicPr>
            <a:picLocks noChangeAspect="1"/>
          </p:cNvPicPr>
          <p:nvPr/>
        </p:nvPicPr>
        <p:blipFill>
          <a:blip r:embed="rId7" cstate="print"/>
          <a:stretch>
            <a:fillRect/>
          </a:stretch>
        </p:blipFill>
        <p:spPr>
          <a:xfrm>
            <a:off x="2058910" y="3356749"/>
            <a:ext cx="540500" cy="414000"/>
          </a:xfrm>
          <a:prstGeom prst="rect">
            <a:avLst/>
          </a:prstGeom>
        </p:spPr>
      </p:pic>
      <p:pic>
        <p:nvPicPr>
          <p:cNvPr id="75" name="图片 74"/>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2966567" y="2856929"/>
            <a:ext cx="540000" cy="442800"/>
          </a:xfrm>
          <a:prstGeom prst="rect">
            <a:avLst/>
          </a:prstGeom>
        </p:spPr>
      </p:pic>
      <p:pic>
        <p:nvPicPr>
          <p:cNvPr id="77" name="图片 76" descr="核心路由器.png"/>
          <p:cNvPicPr>
            <a:picLocks noChangeAspect="1"/>
          </p:cNvPicPr>
          <p:nvPr/>
        </p:nvPicPr>
        <p:blipFill>
          <a:blip r:embed="rId5" cstate="print"/>
          <a:stretch>
            <a:fillRect/>
          </a:stretch>
        </p:blipFill>
        <p:spPr>
          <a:xfrm>
            <a:off x="5635356" y="2873020"/>
            <a:ext cx="549977" cy="449981"/>
          </a:xfrm>
          <a:prstGeom prst="rect">
            <a:avLst/>
          </a:prstGeom>
        </p:spPr>
      </p:pic>
    </p:spTree>
    <p:extLst>
      <p:ext uri="{BB962C8B-B14F-4D97-AF65-F5344CB8AC3E}">
        <p14:creationId xmlns:p14="http://schemas.microsoft.com/office/powerpoint/2010/main" val="337430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流量监管与流量整形的比较</a:t>
            </a:r>
          </a:p>
        </p:txBody>
      </p:sp>
      <p:graphicFrame>
        <p:nvGraphicFramePr>
          <p:cNvPr id="5" name="表格 4"/>
          <p:cNvGraphicFramePr>
            <a:graphicFrameLocks noGrp="1"/>
          </p:cNvGraphicFramePr>
          <p:nvPr>
            <p:extLst>
              <p:ext uri="{D42A27DB-BD31-4B8C-83A1-F6EECF244321}">
                <p14:modId xmlns:p14="http://schemas.microsoft.com/office/powerpoint/2010/main" val="321484687"/>
              </p:ext>
            </p:extLst>
          </p:nvPr>
        </p:nvGraphicFramePr>
        <p:xfrm>
          <a:off x="2459598" y="1700808"/>
          <a:ext cx="7380821" cy="3063882"/>
        </p:xfrm>
        <a:graphic>
          <a:graphicData uri="http://schemas.openxmlformats.org/drawingml/2006/table">
            <a:tbl>
              <a:tblPr firstRow="1" bandRow="1"/>
              <a:tblGrid>
                <a:gridCol w="1799304">
                  <a:extLst>
                    <a:ext uri="{9D8B030D-6E8A-4147-A177-3AD203B41FA5}">
                      <a16:colId xmlns:a16="http://schemas.microsoft.com/office/drawing/2014/main" val="20000"/>
                    </a:ext>
                  </a:extLst>
                </a:gridCol>
                <a:gridCol w="2161135">
                  <a:extLst>
                    <a:ext uri="{9D8B030D-6E8A-4147-A177-3AD203B41FA5}">
                      <a16:colId xmlns:a16="http://schemas.microsoft.com/office/drawing/2014/main" val="20001"/>
                    </a:ext>
                  </a:extLst>
                </a:gridCol>
                <a:gridCol w="3420382">
                  <a:extLst>
                    <a:ext uri="{9D8B030D-6E8A-4147-A177-3AD203B41FA5}">
                      <a16:colId xmlns:a16="http://schemas.microsoft.com/office/drawing/2014/main" val="20002"/>
                    </a:ext>
                  </a:extLst>
                </a:gridCol>
              </a:tblGrid>
              <a:tr h="456072">
                <a:tc>
                  <a:txBody>
                    <a:bodyPr/>
                    <a:lstStyle/>
                    <a:p>
                      <a:pPr algn="ctr"/>
                      <a:r>
                        <a:rPr lang="zh-CN" altLang="en-US" sz="2000" b="1" dirty="0"/>
                        <a:t>限速类型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t>优点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t>缺点</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452140">
                <a:tc>
                  <a:txBody>
                    <a:bodyPr/>
                    <a:lstStyle/>
                    <a:p>
                      <a:pPr algn="ctr"/>
                      <a:r>
                        <a:rPr lang="zh-CN" altLang="en-US" dirty="0"/>
                        <a:t>流量监管</a:t>
                      </a:r>
                      <a:endParaRPr lang="zh-CN" altLang="en-US"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可实现对不同报文地限速及重标记。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造成较高的丢包率；链路空闲时带宽得不到充分利用。</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5670">
                <a:tc>
                  <a:txBody>
                    <a:bodyPr/>
                    <a:lstStyle/>
                    <a:p>
                      <a:pPr algn="ctr"/>
                      <a:r>
                        <a:rPr lang="zh-CN" altLang="en-US" dirty="0"/>
                        <a:t>流量整形</a:t>
                      </a:r>
                      <a:endParaRPr lang="zh-CN" altLang="en-US"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dirty="0"/>
                        <a:t>较少丢弃报文，充分利用带宽。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dirty="0"/>
                        <a:t>引入额外的时延和抖动，需要较多的设备缓冲资源。</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32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流量监管与流量整形的区别是什么？</a:t>
            </a:r>
            <a:endParaRPr lang="en-US" altLang="zh-CN" dirty="0"/>
          </a:p>
          <a:p>
            <a:pPr lvl="1"/>
            <a:endParaRPr lang="zh-CN" altLang="en-US" dirty="0"/>
          </a:p>
        </p:txBody>
      </p:sp>
    </p:spTree>
    <p:extLst>
      <p:ext uri="{BB962C8B-B14F-4D97-AF65-F5344CB8AC3E}">
        <p14:creationId xmlns:p14="http://schemas.microsoft.com/office/powerpoint/2010/main" val="284454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81301"/>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schemas.microsoft.com/office/infopath/2007/PartnerControl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67640</TotalTime>
  <Words>834</Words>
  <Application>Microsoft Office PowerPoint</Application>
  <PresentationFormat>宽屏</PresentationFormat>
  <Paragraphs>88</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FrutigerNext LT Light</vt:lpstr>
      <vt:lpstr>FrutigerNext LT Medium</vt:lpstr>
      <vt:lpstr>FrutigerNext LT Regular</vt:lpstr>
      <vt:lpstr>微软雅黑</vt:lpstr>
      <vt:lpstr>Arial</vt:lpstr>
      <vt:lpstr>Wingdings</vt:lpstr>
      <vt:lpstr>培训与认证部-母版</vt:lpstr>
      <vt:lpstr>流量监管与流量整形</vt:lpstr>
      <vt:lpstr>PowerPoint 演示文稿</vt:lpstr>
      <vt:lpstr>PowerPoint 演示文稿</vt:lpstr>
      <vt:lpstr>PowerPoint 演示文稿</vt:lpstr>
      <vt:lpstr>流量监管技术</vt:lpstr>
      <vt:lpstr>流量整形技术</vt:lpstr>
      <vt:lpstr>流量监管与流量整形的比较</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2477</cp:revision>
  <dcterms:created xsi:type="dcterms:W3CDTF">2003-08-21T06:48:56Z</dcterms:created>
  <dcterms:modified xsi:type="dcterms:W3CDTF">2021-08-31T07:19:17Z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(3)8Rd0EkWQeIKIj8F1XfwkK55ngKDzehwWujqC4nO7S47Owlsaey+KzsRrCuMIXVIXW9TV8qle
XS1NEv/UQF8Ezx1eAFdRmHQwx4vkoH7uQHAvmvpNuy8pjzMUZj/Ie9WXGDIT5t9rhrv4UUiL
XFrGw5B26CkEGd+RsJ7sxyWn3O2p45ZDYtBJ3yBga370+ixM7sjB+kKaffraX/oYM10Ypubw
glQCWNl0CND0+m1xe2</vt:lpwstr>
  </property>
  <property fmtid="{D5CDD505-2E9C-101B-9397-08002B2CF9AE}" pid="18" name="_2015_ms_pID_7253431">
    <vt:lpwstr>WzxcXtczFfl1WXKFnLHqinyMRtOiSgt/dGg7UqOE1GLZfHHKcA+hhm
PTTi3KlsJwn5R18CVtZ+brOxQnvXGlXDZmZp4m1ZCzWB8WoK0LFfRwBLZsL1aDExHj+jNCqx
lpCTGYim8BDMJ7GrNzts7fIjPSn4j6SwfKLWut1TfIY43Y/qWIBhhXz2qVyumdPLnTYag21G
Vhk0W4rMSEdpN632HHSP6Y91KPq0UZ+AuS49</vt:lpwstr>
  </property>
  <property fmtid="{D5CDD505-2E9C-101B-9397-08002B2CF9AE}" pid="19" name="_2015_ms_pID_7253432">
    <vt:lpwstr>/16z7K4nW9kJekhAtSBM2y3PFRsdl8Mezas8
DLZDLombtbhaRGTGtVLcJACVpuKMnw==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1553129637</vt:lpwstr>
  </property>
</Properties>
</file>