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33"/>
  </p:notesMasterIdLst>
  <p:handoutMasterIdLst>
    <p:handoutMasterId r:id="rId34"/>
  </p:handoutMasterIdLst>
  <p:sldIdLst>
    <p:sldId id="256" r:id="rId5"/>
    <p:sldId id="257" r:id="rId6"/>
    <p:sldId id="258" r:id="rId7"/>
    <p:sldId id="259" r:id="rId8"/>
    <p:sldId id="260" r:id="rId9"/>
    <p:sldId id="356" r:id="rId10"/>
    <p:sldId id="357" r:id="rId11"/>
    <p:sldId id="358" r:id="rId12"/>
    <p:sldId id="354" r:id="rId13"/>
    <p:sldId id="355" r:id="rId14"/>
    <p:sldId id="313" r:id="rId15"/>
    <p:sldId id="314" r:id="rId16"/>
    <p:sldId id="359" r:id="rId17"/>
    <p:sldId id="360" r:id="rId18"/>
    <p:sldId id="318" r:id="rId19"/>
    <p:sldId id="361" r:id="rId20"/>
    <p:sldId id="362" r:id="rId21"/>
    <p:sldId id="363" r:id="rId22"/>
    <p:sldId id="364" r:id="rId23"/>
    <p:sldId id="365" r:id="rId24"/>
    <p:sldId id="366" r:id="rId25"/>
    <p:sldId id="367" r:id="rId26"/>
    <p:sldId id="368" r:id="rId27"/>
    <p:sldId id="320" r:id="rId28"/>
    <p:sldId id="321" r:id="rId29"/>
    <p:sldId id="325" r:id="rId30"/>
    <p:sldId id="333" r:id="rId31"/>
    <p:sldId id="310" r:id="rId32"/>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777" userDrawn="1">
          <p15:clr>
            <a:srgbClr val="A4A3A4"/>
          </p15:clr>
        </p15:guide>
        <p15:guide id="3" orient="horz" pos="4020" userDrawn="1">
          <p15:clr>
            <a:srgbClr val="A4A3A4"/>
          </p15:clr>
        </p15:guide>
        <p15:guide id="4" pos="3840"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liupengzjhw" initials="l" lastIdx="1" clrIdx="3">
    <p:extLst>
      <p:ext uri="{19B8F6BF-5375-455C-9EA6-DF929625EA0E}">
        <p15:presenceInfo xmlns:p15="http://schemas.microsoft.com/office/powerpoint/2012/main" userId="S-1-5-21-147214757-305610072-1517763936-5370025" providerId="AD"/>
      </p:ext>
    </p:extLst>
  </p:cmAuthor>
  <p:cmAuthor id="4" name="hejunjianzjhw" initials="h" lastIdx="12" clrIdx="4">
    <p:extLst>
      <p:ext uri="{19B8F6BF-5375-455C-9EA6-DF929625EA0E}">
        <p15:presenceInfo xmlns:p15="http://schemas.microsoft.com/office/powerpoint/2012/main" userId="S-1-5-21-147214757-305610072-1517763936-56826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FBFB"/>
    <a:srgbClr val="D9D9D9"/>
    <a:srgbClr val="C00000"/>
    <a:srgbClr val="990000"/>
    <a:srgbClr val="FF0909"/>
    <a:srgbClr val="CF6B63"/>
    <a:srgbClr val="E7CCC7"/>
    <a:srgbClr val="FFC1C1"/>
    <a:srgbClr val="EE0000"/>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89580" autoAdjust="0"/>
  </p:normalViewPr>
  <p:slideViewPr>
    <p:cSldViewPr showGuides="1">
      <p:cViewPr varScale="1">
        <p:scale>
          <a:sx n="103" d="100"/>
          <a:sy n="103" d="100"/>
        </p:scale>
        <p:origin x="726" y="114"/>
      </p:cViewPr>
      <p:guideLst>
        <p:guide orient="horz" pos="2341"/>
        <p:guide orient="horz" pos="777"/>
        <p:guide orient="horz" pos="4020"/>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90" d="100"/>
          <a:sy n="90" d="100"/>
        </p:scale>
        <p:origin x="-2034" y="1506"/>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5"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mn-ea"/>
        <a:ea typeface="+mn-ea"/>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mn-ea"/>
        <a:ea typeface="+mn-ea"/>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mn-ea"/>
        <a:ea typeface="+mn-ea"/>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z="1100" kern="1200" dirty="0">
                <a:solidFill>
                  <a:schemeClr val="tx1"/>
                </a:solidFill>
                <a:effectLst/>
                <a:latin typeface="FrutigerNext LT Regular" pitchFamily="34" charset="0"/>
                <a:ea typeface="华文细黑" pitchFamily="2" charset="-122"/>
                <a:cs typeface="+mn-cs"/>
              </a:rPr>
              <a:t>2017.07.18</a:t>
            </a:r>
            <a:r>
              <a:rPr lang="zh-CN" altLang="zh-CN" sz="1100" kern="1200" dirty="0">
                <a:solidFill>
                  <a:schemeClr val="tx1"/>
                </a:solidFill>
                <a:effectLst/>
                <a:latin typeface="FrutigerNext LT Regular" pitchFamily="34" charset="0"/>
                <a:ea typeface="华文细黑" pitchFamily="2" charset="-122"/>
                <a:cs typeface="+mn-cs"/>
              </a:rPr>
              <a:t>：</a:t>
            </a:r>
          </a:p>
          <a:p>
            <a:pPr lvl="1"/>
            <a:r>
              <a:rPr lang="zh-CN" altLang="zh-CN" sz="1100" kern="1200" dirty="0">
                <a:solidFill>
                  <a:schemeClr val="tx1"/>
                </a:solidFill>
                <a:effectLst/>
                <a:latin typeface="FrutigerNext LT Regular" pitchFamily="34" charset="0"/>
                <a:ea typeface="华文细黑" pitchFamily="2" charset="-122"/>
                <a:cs typeface="+mn-cs"/>
              </a:rPr>
              <a:t>调整整体胶片的图片拉伸。</a:t>
            </a:r>
          </a:p>
          <a:p>
            <a:pPr lvl="1"/>
            <a:r>
              <a:rPr lang="zh-CN" altLang="zh-CN" sz="1100" kern="1200" dirty="0">
                <a:solidFill>
                  <a:schemeClr val="tx1"/>
                </a:solidFill>
                <a:effectLst/>
                <a:latin typeface="FrutigerNext LT Regular" pitchFamily="34" charset="0"/>
                <a:ea typeface="华文细黑" pitchFamily="2" charset="-122"/>
                <a:cs typeface="+mn-cs"/>
              </a:rPr>
              <a:t>调整前言、目标、目录等前面的图标，保持位置一致性。</a:t>
            </a:r>
          </a:p>
          <a:p>
            <a:pPr lvl="1"/>
            <a:r>
              <a:rPr lang="zh-CN" altLang="zh-CN" sz="1100" kern="1200" dirty="0">
                <a:solidFill>
                  <a:schemeClr val="tx1"/>
                </a:solidFill>
                <a:effectLst/>
                <a:latin typeface="FrutigerNext LT Regular" pitchFamily="34" charset="0"/>
                <a:ea typeface="华文细黑" pitchFamily="2" charset="-122"/>
                <a:cs typeface="+mn-cs"/>
              </a:rPr>
              <a:t>调整页脚宽度，使页脚变窄，整体视觉感更好一些。</a:t>
            </a:r>
          </a:p>
          <a:p>
            <a:pPr lvl="1"/>
            <a:r>
              <a:rPr lang="zh-CN" altLang="zh-CN" sz="1100" kern="1200" dirty="0">
                <a:solidFill>
                  <a:schemeClr val="tx1"/>
                </a:solidFill>
                <a:effectLst/>
                <a:latin typeface="FrutigerNext LT Regular" pitchFamily="34" charset="0"/>
                <a:ea typeface="华文细黑" pitchFamily="2" charset="-122"/>
                <a:cs typeface="+mn-cs"/>
              </a:rPr>
              <a:t>调整正文及标题高度，整体上调了一些，匹配页脚的高度。</a:t>
            </a:r>
          </a:p>
          <a:p>
            <a:pPr lvl="1"/>
            <a:r>
              <a:rPr lang="zh-CN" altLang="zh-CN" sz="1100" kern="1200" dirty="0">
                <a:solidFill>
                  <a:schemeClr val="tx1"/>
                </a:solidFill>
                <a:effectLst/>
                <a:latin typeface="FrutigerNext LT Regular" pitchFamily="34" charset="0"/>
                <a:ea typeface="华文细黑" pitchFamily="2" charset="-122"/>
                <a:cs typeface="+mn-cs"/>
              </a:rPr>
              <a:t>修整所有文本框的格式问题。</a:t>
            </a:r>
          </a:p>
          <a:p>
            <a:pPr lvl="1"/>
            <a:r>
              <a:rPr lang="zh-CN" altLang="zh-CN" sz="1100" kern="1200" dirty="0">
                <a:solidFill>
                  <a:schemeClr val="tx1"/>
                </a:solidFill>
                <a:effectLst/>
                <a:latin typeface="FrutigerNext LT Regular" pitchFamily="34" charset="0"/>
                <a:ea typeface="华文细黑" pitchFamily="2" charset="-122"/>
                <a:cs typeface="+mn-cs"/>
              </a:rPr>
              <a:t>调整备注页格式，使其符合</a:t>
            </a:r>
            <a:r>
              <a:rPr lang="en-US" altLang="zh-CN" sz="1100" kern="1200" dirty="0">
                <a:solidFill>
                  <a:schemeClr val="tx1"/>
                </a:solidFill>
                <a:effectLst/>
                <a:latin typeface="FrutigerNext LT Regular" pitchFamily="34" charset="0"/>
                <a:ea typeface="华文细黑" pitchFamily="2" charset="-122"/>
                <a:cs typeface="+mn-cs"/>
              </a:rPr>
              <a:t>16:9</a:t>
            </a:r>
            <a:r>
              <a:rPr lang="zh-CN" altLang="zh-CN" sz="1100" kern="1200" dirty="0">
                <a:solidFill>
                  <a:schemeClr val="tx1"/>
                </a:solidFill>
                <a:effectLst/>
                <a:latin typeface="FrutigerNext LT Regular" pitchFamily="34" charset="0"/>
                <a:ea typeface="华文细黑" pitchFamily="2" charset="-122"/>
                <a:cs typeface="+mn-cs"/>
              </a:rPr>
              <a:t>的显示效果。</a:t>
            </a: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925196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4511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a:t>这是一个基于类的</a:t>
            </a:r>
            <a:r>
              <a:rPr lang="en-US" altLang="zh-CN" dirty="0" err="1"/>
              <a:t>QoS</a:t>
            </a:r>
            <a:r>
              <a:rPr lang="zh-CN" altLang="en-US" dirty="0"/>
              <a:t>的配置示例。在</a:t>
            </a:r>
            <a:r>
              <a:rPr lang="en-US" altLang="zh-CN" dirty="0"/>
              <a:t>RTA</a:t>
            </a:r>
            <a:r>
              <a:rPr lang="zh-CN" altLang="en-US" dirty="0"/>
              <a:t>上执行流分类；在</a:t>
            </a:r>
            <a:r>
              <a:rPr lang="en-US" altLang="zh-CN" dirty="0"/>
              <a:t>RTB</a:t>
            </a:r>
            <a:r>
              <a:rPr lang="zh-CN" altLang="en-US" dirty="0"/>
              <a:t>上执行带宽限制、重新标记等策略。</a:t>
            </a:r>
          </a:p>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en-US" dirty="0"/>
          </a:p>
        </p:txBody>
      </p:sp>
    </p:spTree>
    <p:extLst>
      <p:ext uri="{BB962C8B-B14F-4D97-AF65-F5344CB8AC3E}">
        <p14:creationId xmlns:p14="http://schemas.microsoft.com/office/powerpoint/2010/main" val="416028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a:t>RTA</a:t>
            </a:r>
            <a:r>
              <a:rPr lang="zh-CN" altLang="en-US" dirty="0"/>
              <a:t>上主要是执行流量分类。根据源地址的不同，分别把流量标记为</a:t>
            </a:r>
            <a:r>
              <a:rPr lang="en-US" altLang="zh-CN" dirty="0"/>
              <a:t>AF11</a:t>
            </a:r>
            <a:r>
              <a:rPr lang="zh-CN" altLang="en-US" dirty="0"/>
              <a:t>、</a:t>
            </a:r>
            <a:r>
              <a:rPr lang="en-US" altLang="zh-CN" dirty="0"/>
              <a:t>AF21</a:t>
            </a:r>
            <a:r>
              <a:rPr lang="zh-CN" altLang="en-US" dirty="0"/>
              <a:t>和</a:t>
            </a:r>
            <a:r>
              <a:rPr lang="en-US" altLang="zh-CN" dirty="0"/>
              <a:t>EF</a:t>
            </a:r>
            <a:r>
              <a:rPr lang="zh-CN" altLang="en-US" dirty="0"/>
              <a:t>。</a:t>
            </a:r>
          </a:p>
          <a:p>
            <a:endParaRPr lang="en-US" dirty="0">
              <a:latin typeface="+mn-ea"/>
              <a:ea typeface="+mn-ea"/>
            </a:endParaRPr>
          </a:p>
        </p:txBody>
      </p:sp>
    </p:spTree>
    <p:extLst>
      <p:ext uri="{BB962C8B-B14F-4D97-AF65-F5344CB8AC3E}">
        <p14:creationId xmlns:p14="http://schemas.microsoft.com/office/powerpoint/2010/main" val="4160289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a:t>在</a:t>
            </a:r>
            <a:r>
              <a:rPr lang="en-US" altLang="zh-CN" dirty="0"/>
              <a:t>RTB</a:t>
            </a:r>
            <a:r>
              <a:rPr lang="zh-CN" altLang="en-US" dirty="0"/>
              <a:t>上根据数据包的标记执行不同的</a:t>
            </a:r>
            <a:r>
              <a:rPr lang="en-US" altLang="zh-CN" dirty="0" err="1"/>
              <a:t>QoS</a:t>
            </a:r>
            <a:r>
              <a:rPr lang="zh-CN" altLang="en-US" dirty="0"/>
              <a:t>策略。</a:t>
            </a:r>
          </a:p>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zh-CN" altLang="en-US" dirty="0"/>
          </a:p>
          <a:p>
            <a:endParaRPr lang="en-US" dirty="0">
              <a:latin typeface="+mn-ea"/>
              <a:ea typeface="+mn-ea"/>
            </a:endParaRPr>
          </a:p>
        </p:txBody>
      </p:sp>
    </p:spTree>
    <p:extLst>
      <p:ext uri="{BB962C8B-B14F-4D97-AF65-F5344CB8AC3E}">
        <p14:creationId xmlns:p14="http://schemas.microsoft.com/office/powerpoint/2010/main" val="4160289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3966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a:t>要实现流量的控制，必须有一种机制可以对通过设备的流量进行度量。令牌桶是目前最常采用的一种流量测量方法，用来评估流量速率是否超过了规定值。</a:t>
            </a:r>
          </a:p>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a:t>当数据流到达设备时首先会根据数据的大小从令牌桶中取出与数据大小相当的令牌数量用来传输数据。也就是说要使数据被传输必须保证令牌桶里有足够多的令牌，如果令牌数量不够，则数据会被丢弃或缓存。这就可以限制报文的流量只能小于等于令牌生成的速度，达到限制流量的目的。</a:t>
            </a:r>
          </a:p>
          <a:p>
            <a:endParaRPr lang="en-US" dirty="0">
              <a:latin typeface="+mn-ea"/>
              <a:ea typeface="+mn-ea"/>
            </a:endParaRPr>
          </a:p>
        </p:txBody>
      </p:sp>
    </p:spTree>
    <p:extLst>
      <p:ext uri="{BB962C8B-B14F-4D97-AF65-F5344CB8AC3E}">
        <p14:creationId xmlns:p14="http://schemas.microsoft.com/office/powerpoint/2010/main" val="4160289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345114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mn-ea"/>
                <a:ea typeface="+mn-ea"/>
              </a:rPr>
              <a:t>对于单速率标记算法的实现，华为路由器采用双桶结构。</a:t>
            </a:r>
          </a:p>
          <a:p>
            <a:r>
              <a:rPr lang="zh-CN" altLang="en-US" dirty="0">
                <a:latin typeface="+mn-ea"/>
                <a:ea typeface="+mn-ea"/>
              </a:rPr>
              <a:t>双桶结构由两个桶实现，为方便将两个令牌桶称为</a:t>
            </a:r>
            <a:r>
              <a:rPr lang="en-US" altLang="zh-CN" dirty="0">
                <a:latin typeface="+mn-ea"/>
                <a:ea typeface="+mn-ea"/>
              </a:rPr>
              <a:t>C</a:t>
            </a:r>
            <a:r>
              <a:rPr lang="zh-CN" altLang="en-US" dirty="0">
                <a:latin typeface="+mn-ea"/>
                <a:ea typeface="+mn-ea"/>
              </a:rPr>
              <a:t>桶和</a:t>
            </a:r>
            <a:r>
              <a:rPr lang="en-US" altLang="zh-CN" dirty="0">
                <a:latin typeface="+mn-ea"/>
                <a:ea typeface="+mn-ea"/>
              </a:rPr>
              <a:t>E</a:t>
            </a:r>
            <a:r>
              <a:rPr lang="zh-CN" altLang="en-US" dirty="0">
                <a:latin typeface="+mn-ea"/>
                <a:ea typeface="+mn-ea"/>
              </a:rPr>
              <a:t>桶。</a:t>
            </a:r>
            <a:r>
              <a:rPr lang="en-US" altLang="zh-CN" dirty="0">
                <a:latin typeface="+mn-ea"/>
                <a:ea typeface="+mn-ea"/>
              </a:rPr>
              <a:t>C</a:t>
            </a:r>
            <a:r>
              <a:rPr lang="zh-CN" altLang="en-US" dirty="0">
                <a:latin typeface="+mn-ea"/>
                <a:ea typeface="+mn-ea"/>
              </a:rPr>
              <a:t>桶容量为</a:t>
            </a:r>
            <a:r>
              <a:rPr lang="en-US" altLang="zh-CN" dirty="0">
                <a:latin typeface="+mn-ea"/>
                <a:ea typeface="+mn-ea"/>
              </a:rPr>
              <a:t>CBS</a:t>
            </a:r>
            <a:r>
              <a:rPr lang="zh-CN" altLang="en-US" dirty="0">
                <a:latin typeface="+mn-ea"/>
                <a:ea typeface="+mn-ea"/>
              </a:rPr>
              <a:t>，</a:t>
            </a:r>
            <a:r>
              <a:rPr lang="en-US" altLang="zh-CN" dirty="0">
                <a:latin typeface="+mn-ea"/>
                <a:ea typeface="+mn-ea"/>
              </a:rPr>
              <a:t>E</a:t>
            </a:r>
            <a:r>
              <a:rPr lang="zh-CN" altLang="en-US" dirty="0">
                <a:latin typeface="+mn-ea"/>
                <a:ea typeface="+mn-ea"/>
              </a:rPr>
              <a:t>桶容量为</a:t>
            </a:r>
            <a:r>
              <a:rPr lang="en-US" altLang="zh-CN" dirty="0">
                <a:latin typeface="+mn-ea"/>
                <a:ea typeface="+mn-ea"/>
              </a:rPr>
              <a:t>EBS</a:t>
            </a:r>
            <a:r>
              <a:rPr lang="zh-CN" altLang="en-US" dirty="0">
                <a:latin typeface="+mn-ea"/>
                <a:ea typeface="+mn-ea"/>
              </a:rPr>
              <a:t>，总容量是</a:t>
            </a:r>
            <a:r>
              <a:rPr lang="en-US" altLang="zh-CN" dirty="0">
                <a:latin typeface="+mn-ea"/>
                <a:ea typeface="+mn-ea"/>
              </a:rPr>
              <a:t>CBS+EBS</a:t>
            </a:r>
            <a:r>
              <a:rPr lang="zh-CN" altLang="en-US" dirty="0">
                <a:latin typeface="+mn-ea"/>
                <a:ea typeface="+mn-ea"/>
              </a:rPr>
              <a:t>。如果不允许有突发流量，</a:t>
            </a:r>
            <a:r>
              <a:rPr lang="en-US" altLang="zh-CN" dirty="0">
                <a:latin typeface="+mn-ea"/>
                <a:ea typeface="+mn-ea"/>
              </a:rPr>
              <a:t>EBS</a:t>
            </a:r>
            <a:r>
              <a:rPr lang="zh-CN" altLang="en-US" dirty="0">
                <a:latin typeface="+mn-ea"/>
                <a:ea typeface="+mn-ea"/>
              </a:rPr>
              <a:t>则设置成</a:t>
            </a:r>
            <a:r>
              <a:rPr lang="en-US" altLang="zh-CN" dirty="0">
                <a:latin typeface="+mn-ea"/>
                <a:ea typeface="+mn-ea"/>
              </a:rPr>
              <a:t>0</a:t>
            </a:r>
            <a:r>
              <a:rPr lang="zh-CN" altLang="en-US" dirty="0">
                <a:latin typeface="+mn-ea"/>
                <a:ea typeface="+mn-ea"/>
              </a:rPr>
              <a:t>。</a:t>
            </a:r>
          </a:p>
          <a:p>
            <a:r>
              <a:rPr lang="zh-CN" altLang="en-US" dirty="0">
                <a:latin typeface="+mn-ea"/>
                <a:ea typeface="+mn-ea"/>
              </a:rPr>
              <a:t>当</a:t>
            </a:r>
            <a:r>
              <a:rPr lang="en-US" altLang="zh-CN" dirty="0">
                <a:latin typeface="+mn-ea"/>
                <a:ea typeface="+mn-ea"/>
              </a:rPr>
              <a:t>EBS≠0</a:t>
            </a:r>
            <a:r>
              <a:rPr lang="zh-CN" altLang="en-US" dirty="0">
                <a:latin typeface="+mn-ea"/>
                <a:ea typeface="+mn-ea"/>
              </a:rPr>
              <a:t>时，称为单速双桶。当</a:t>
            </a:r>
            <a:r>
              <a:rPr lang="en-US" altLang="zh-CN" dirty="0">
                <a:latin typeface="+mn-ea"/>
                <a:ea typeface="+mn-ea"/>
              </a:rPr>
              <a:t>EBS=0</a:t>
            </a:r>
            <a:r>
              <a:rPr lang="zh-CN" altLang="en-US" dirty="0">
                <a:latin typeface="+mn-ea"/>
                <a:ea typeface="+mn-ea"/>
              </a:rPr>
              <a:t>，</a:t>
            </a:r>
            <a:r>
              <a:rPr lang="en-US" altLang="zh-CN" dirty="0">
                <a:latin typeface="+mn-ea"/>
                <a:ea typeface="+mn-ea"/>
              </a:rPr>
              <a:t>E</a:t>
            </a:r>
            <a:r>
              <a:rPr lang="zh-CN" altLang="en-US" dirty="0">
                <a:latin typeface="+mn-ea"/>
                <a:ea typeface="+mn-ea"/>
              </a:rPr>
              <a:t>桶的令牌数始终为</a:t>
            </a:r>
            <a:r>
              <a:rPr lang="en-US" altLang="zh-CN" dirty="0">
                <a:latin typeface="+mn-ea"/>
                <a:ea typeface="+mn-ea"/>
              </a:rPr>
              <a:t>0</a:t>
            </a:r>
            <a:r>
              <a:rPr lang="zh-CN" altLang="en-US" dirty="0">
                <a:latin typeface="+mn-ea"/>
                <a:ea typeface="+mn-ea"/>
              </a:rPr>
              <a:t>，相当于只使用了一个令牌桶</a:t>
            </a:r>
            <a:r>
              <a:rPr lang="en-US" altLang="zh-CN" dirty="0">
                <a:latin typeface="+mn-ea"/>
                <a:ea typeface="+mn-ea"/>
              </a:rPr>
              <a:t>——C</a:t>
            </a:r>
            <a:r>
              <a:rPr lang="zh-CN" altLang="en-US" dirty="0">
                <a:latin typeface="+mn-ea"/>
                <a:ea typeface="+mn-ea"/>
              </a:rPr>
              <a:t>桶，这种情况也称为单速单桶。单速单桶中，报文只标记为绿、红两色。</a:t>
            </a:r>
            <a:endParaRPr lang="en-US" altLang="zh-CN" dirty="0">
              <a:latin typeface="+mn-ea"/>
              <a:ea typeface="+mn-ea"/>
            </a:endParaRPr>
          </a:p>
          <a:p>
            <a:r>
              <a:rPr lang="en-US" altLang="zh-CN" dirty="0">
                <a:latin typeface="+mn-ea"/>
                <a:ea typeface="+mn-ea"/>
              </a:rPr>
              <a:t>CIR CBS EBS</a:t>
            </a:r>
            <a:r>
              <a:rPr lang="zh-CN" altLang="en-US" dirty="0">
                <a:latin typeface="+mn-ea"/>
                <a:ea typeface="+mn-ea"/>
              </a:rPr>
              <a:t>的单位 </a:t>
            </a:r>
            <a:r>
              <a:rPr lang="en-US" altLang="zh-CN" dirty="0">
                <a:latin typeface="+mn-ea"/>
                <a:ea typeface="+mn-ea"/>
              </a:rPr>
              <a:t>:</a:t>
            </a:r>
            <a:endParaRPr lang="zh-CN" altLang="en-US" dirty="0">
              <a:latin typeface="+mn-ea"/>
              <a:ea typeface="+mn-ea"/>
            </a:endParaRPr>
          </a:p>
          <a:p>
            <a:pPr lvl="1"/>
            <a:r>
              <a:rPr lang="en-US" altLang="zh-CN" dirty="0">
                <a:latin typeface="+mn-ea"/>
                <a:ea typeface="+mn-ea"/>
              </a:rPr>
              <a:t>CIR</a:t>
            </a:r>
            <a:r>
              <a:rPr lang="zh-CN" altLang="en-US" dirty="0">
                <a:latin typeface="+mn-ea"/>
                <a:ea typeface="+mn-ea"/>
              </a:rPr>
              <a:t>（</a:t>
            </a:r>
            <a:r>
              <a:rPr lang="en-US" altLang="zh-CN" dirty="0">
                <a:latin typeface="+mn-ea"/>
                <a:ea typeface="+mn-ea"/>
              </a:rPr>
              <a:t>Committed Information Rate</a:t>
            </a:r>
            <a:r>
              <a:rPr lang="zh-CN" altLang="en-US" dirty="0">
                <a:latin typeface="+mn-ea"/>
                <a:ea typeface="+mn-ea"/>
              </a:rPr>
              <a:t>）：承诺信息速率，单位是</a:t>
            </a:r>
            <a:r>
              <a:rPr lang="en-US" altLang="zh-CN" dirty="0">
                <a:latin typeface="+mn-ea"/>
                <a:ea typeface="+mn-ea"/>
              </a:rPr>
              <a:t>bit/s</a:t>
            </a:r>
            <a:r>
              <a:rPr lang="zh-CN" altLang="en-US" dirty="0">
                <a:latin typeface="+mn-ea"/>
                <a:ea typeface="+mn-ea"/>
              </a:rPr>
              <a:t>，表示向令牌桶中投放令牌的速率。 </a:t>
            </a:r>
          </a:p>
          <a:p>
            <a:pPr lvl="1"/>
            <a:r>
              <a:rPr lang="en-US" altLang="zh-CN" dirty="0">
                <a:latin typeface="+mn-ea"/>
                <a:ea typeface="+mn-ea"/>
              </a:rPr>
              <a:t>CBS</a:t>
            </a:r>
            <a:r>
              <a:rPr lang="zh-CN" altLang="en-US" dirty="0">
                <a:latin typeface="+mn-ea"/>
                <a:ea typeface="+mn-ea"/>
              </a:rPr>
              <a:t>（</a:t>
            </a:r>
            <a:r>
              <a:rPr lang="en-US" altLang="zh-CN" dirty="0">
                <a:latin typeface="+mn-ea"/>
                <a:ea typeface="+mn-ea"/>
              </a:rPr>
              <a:t>Committed Burst Size</a:t>
            </a:r>
            <a:r>
              <a:rPr lang="zh-CN" altLang="en-US" dirty="0">
                <a:latin typeface="+mn-ea"/>
                <a:ea typeface="+mn-ea"/>
              </a:rPr>
              <a:t>）：承诺突发尺寸，单位为</a:t>
            </a:r>
            <a:r>
              <a:rPr lang="en-US" altLang="zh-CN" dirty="0">
                <a:latin typeface="+mn-ea"/>
                <a:ea typeface="+mn-ea"/>
              </a:rPr>
              <a:t>bit</a:t>
            </a:r>
            <a:r>
              <a:rPr lang="zh-CN" altLang="en-US" dirty="0">
                <a:latin typeface="+mn-ea"/>
                <a:ea typeface="+mn-ea"/>
              </a:rPr>
              <a:t>，用来定义在部分流量超过</a:t>
            </a:r>
            <a:r>
              <a:rPr lang="en-US" altLang="zh-CN" dirty="0">
                <a:latin typeface="+mn-ea"/>
                <a:ea typeface="+mn-ea"/>
              </a:rPr>
              <a:t>CIR</a:t>
            </a:r>
            <a:r>
              <a:rPr lang="zh-CN" altLang="en-US" dirty="0">
                <a:latin typeface="+mn-ea"/>
                <a:ea typeface="+mn-ea"/>
              </a:rPr>
              <a:t>之前的最大突发流量，即为令牌桶的容量（深度）。承诺突发尺寸必须大于报文的最大长度（最大时一个分组可以领取桶中的全部令牌）。</a:t>
            </a:r>
            <a:r>
              <a:rPr lang="en-US" altLang="zh-CN" dirty="0">
                <a:latin typeface="+mn-ea"/>
                <a:ea typeface="+mn-ea"/>
              </a:rPr>
              <a:t>CBS</a:t>
            </a:r>
            <a:r>
              <a:rPr lang="zh-CN" altLang="en-US" dirty="0">
                <a:latin typeface="+mn-ea"/>
                <a:ea typeface="+mn-ea"/>
              </a:rPr>
              <a:t>越大，表示所允许的突发量越大。 </a:t>
            </a:r>
          </a:p>
          <a:p>
            <a:pPr lvl="1"/>
            <a:r>
              <a:rPr lang="en-US" altLang="zh-CN" dirty="0">
                <a:latin typeface="+mn-ea"/>
                <a:ea typeface="+mn-ea"/>
              </a:rPr>
              <a:t>EBS</a:t>
            </a:r>
            <a:r>
              <a:rPr lang="zh-CN" altLang="en-US" dirty="0">
                <a:latin typeface="+mn-ea"/>
                <a:ea typeface="+mn-ea"/>
              </a:rPr>
              <a:t>（</a:t>
            </a:r>
            <a:r>
              <a:rPr lang="en-US" altLang="zh-CN" dirty="0">
                <a:latin typeface="+mn-ea"/>
                <a:ea typeface="+mn-ea"/>
              </a:rPr>
              <a:t>Extended burst size</a:t>
            </a:r>
            <a:r>
              <a:rPr lang="zh-CN" altLang="en-US" dirty="0">
                <a:latin typeface="+mn-ea"/>
                <a:ea typeface="+mn-ea"/>
              </a:rPr>
              <a:t>）：超额突发尺寸，用来定义在所有流量超过</a:t>
            </a:r>
            <a:r>
              <a:rPr lang="en-US" altLang="zh-CN" dirty="0">
                <a:latin typeface="+mn-ea"/>
                <a:ea typeface="+mn-ea"/>
              </a:rPr>
              <a:t>CIR</a:t>
            </a:r>
            <a:r>
              <a:rPr lang="zh-CN" altLang="en-US" dirty="0">
                <a:latin typeface="+mn-ea"/>
                <a:ea typeface="+mn-ea"/>
              </a:rPr>
              <a:t>之前的最大突发量。</a:t>
            </a:r>
          </a:p>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en-US" dirty="0">
              <a:latin typeface="+mn-ea"/>
              <a:ea typeface="+mn-ea"/>
            </a:endParaRPr>
          </a:p>
        </p:txBody>
      </p:sp>
    </p:spTree>
    <p:extLst>
      <p:ext uri="{BB962C8B-B14F-4D97-AF65-F5344CB8AC3E}">
        <p14:creationId xmlns:p14="http://schemas.microsoft.com/office/powerpoint/2010/main" val="345114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b="1" dirty="0"/>
              <a:t>单速率令牌添加方式</a:t>
            </a:r>
          </a:p>
          <a:p>
            <a:pPr lvl="1"/>
            <a:r>
              <a:rPr lang="zh-CN" altLang="en-US" dirty="0"/>
              <a:t>单速率标记算法中，初始状态时两桶是满的。先往</a:t>
            </a:r>
            <a:r>
              <a:rPr lang="en-US" altLang="zh-CN" dirty="0"/>
              <a:t>C</a:t>
            </a:r>
            <a:r>
              <a:rPr lang="zh-CN" altLang="en-US" dirty="0"/>
              <a:t>桶中添加令牌，等</a:t>
            </a:r>
            <a:r>
              <a:rPr lang="en-US" altLang="zh-CN" dirty="0"/>
              <a:t>C</a:t>
            </a:r>
            <a:r>
              <a:rPr lang="zh-CN" altLang="en-US" dirty="0"/>
              <a:t>桶满了，再往</a:t>
            </a:r>
            <a:r>
              <a:rPr lang="en-US" altLang="zh-CN" dirty="0"/>
              <a:t>E</a:t>
            </a:r>
            <a:r>
              <a:rPr lang="zh-CN" altLang="en-US" dirty="0"/>
              <a:t>桶中添加令牌（</a:t>
            </a:r>
            <a:r>
              <a:rPr lang="en-US" altLang="zh-CN" dirty="0"/>
              <a:t>E</a:t>
            </a:r>
            <a:r>
              <a:rPr lang="zh-CN" altLang="en-US" dirty="0"/>
              <a:t>桶的令牌用做以后临时超过</a:t>
            </a:r>
            <a:r>
              <a:rPr lang="en-US" altLang="zh-CN" dirty="0"/>
              <a:t>CIR</a:t>
            </a:r>
            <a:r>
              <a:rPr lang="zh-CN" altLang="en-US" dirty="0"/>
              <a:t>的突发流量），当两桶都被填满时，新产生的令牌将会被丢弃。  </a:t>
            </a:r>
            <a:endParaRPr lang="en-US" altLang="zh-CN" dirty="0"/>
          </a:p>
          <a:p>
            <a:pPr marL="180975" marR="0" indent="-180975" algn="l" defTabSz="914400" rtl="0" eaLnBrk="1" fontAlgn="base" latinLnBrk="0" hangingPunct="1">
              <a:lnSpc>
                <a:spcPct val="125000"/>
              </a:lnSpc>
              <a:spcBef>
                <a:spcPct val="0"/>
              </a:spcBef>
              <a:spcAft>
                <a:spcPts val="300"/>
              </a:spcAft>
              <a:buClrTx/>
              <a:buSzPct val="70000"/>
              <a:buFont typeface="Wingdings" pitchFamily="2" charset="2"/>
              <a:buChar char="l"/>
              <a:tabLst/>
              <a:defRPr/>
            </a:pPr>
            <a:r>
              <a:rPr lang="zh-CN" altLang="en-US" b="1" dirty="0"/>
              <a:t>单速率流量评估规则</a:t>
            </a:r>
          </a:p>
          <a:p>
            <a:pPr lvl="1"/>
            <a:r>
              <a:rPr lang="zh-CN" altLang="en-US" dirty="0"/>
              <a:t>当报文到来后，直接与桶中的令牌数相比较，如果有足够的令牌就转发（通常用一个令牌关联一个比特的转发权限），如果没有足够的令牌则丢弃或缓存。</a:t>
            </a:r>
          </a:p>
          <a:p>
            <a:pPr lvl="1"/>
            <a:r>
              <a:rPr lang="zh-CN" altLang="en-US" dirty="0"/>
              <a:t>为方便用</a:t>
            </a:r>
            <a:r>
              <a:rPr lang="en-US" altLang="zh-CN" dirty="0" err="1"/>
              <a:t>Tc</a:t>
            </a:r>
            <a:r>
              <a:rPr lang="zh-CN" altLang="en-US" dirty="0"/>
              <a:t>和</a:t>
            </a:r>
            <a:r>
              <a:rPr lang="en-US" altLang="zh-CN" dirty="0"/>
              <a:t>Te</a:t>
            </a:r>
            <a:r>
              <a:rPr lang="zh-CN" altLang="en-US" dirty="0"/>
              <a:t>表示桶中的令牌数量，</a:t>
            </a:r>
            <a:r>
              <a:rPr lang="en-US" altLang="zh-CN" dirty="0" err="1"/>
              <a:t>Tc</a:t>
            </a:r>
            <a:r>
              <a:rPr lang="zh-CN" altLang="en-US" dirty="0"/>
              <a:t>和</a:t>
            </a:r>
            <a:r>
              <a:rPr lang="en-US" altLang="zh-CN" dirty="0"/>
              <a:t>Te</a:t>
            </a:r>
            <a:r>
              <a:rPr lang="zh-CN" altLang="en-US" dirty="0"/>
              <a:t>初始化等于</a:t>
            </a:r>
            <a:r>
              <a:rPr lang="en-US" altLang="zh-CN" dirty="0"/>
              <a:t>CBS</a:t>
            </a:r>
            <a:r>
              <a:rPr lang="zh-CN" altLang="en-US" dirty="0"/>
              <a:t>和</a:t>
            </a:r>
            <a:r>
              <a:rPr lang="en-US" altLang="zh-CN" dirty="0"/>
              <a:t>EBS</a:t>
            </a:r>
            <a:r>
              <a:rPr lang="zh-CN" altLang="en-US" dirty="0"/>
              <a:t>。</a:t>
            </a:r>
          </a:p>
          <a:p>
            <a:pPr lvl="1"/>
            <a:r>
              <a:rPr lang="zh-CN" altLang="en-US" dirty="0"/>
              <a:t>色盲模式下，在对到达报文（假设报文大小为</a:t>
            </a:r>
            <a:r>
              <a:rPr lang="en-US" altLang="zh-CN" dirty="0"/>
              <a:t>B</a:t>
            </a:r>
            <a:r>
              <a:rPr lang="zh-CN" altLang="en-US" dirty="0"/>
              <a:t>）进行评估时，遵循以下规则：</a:t>
            </a:r>
          </a:p>
          <a:p>
            <a:pPr lvl="1"/>
            <a:r>
              <a:rPr lang="zh-CN" altLang="en-US" dirty="0"/>
              <a:t>对于单速单桶： </a:t>
            </a:r>
          </a:p>
          <a:p>
            <a:pPr lvl="2"/>
            <a:r>
              <a:rPr lang="zh-CN" altLang="en-US" dirty="0"/>
              <a:t>如果报文长度不超过</a:t>
            </a:r>
            <a:r>
              <a:rPr lang="en-US" altLang="zh-CN" dirty="0"/>
              <a:t>C</a:t>
            </a:r>
            <a:r>
              <a:rPr lang="zh-CN" altLang="en-US" dirty="0"/>
              <a:t>桶中的令牌数</a:t>
            </a:r>
            <a:r>
              <a:rPr lang="en-US" altLang="zh-CN" dirty="0" err="1"/>
              <a:t>Tc</a:t>
            </a:r>
            <a:r>
              <a:rPr lang="zh-CN" altLang="en-US" dirty="0"/>
              <a:t>，则报文被标记为绿色，且</a:t>
            </a:r>
            <a:r>
              <a:rPr lang="en-US" altLang="zh-CN" dirty="0" err="1"/>
              <a:t>Tc</a:t>
            </a:r>
            <a:r>
              <a:rPr lang="en-US" altLang="zh-CN" dirty="0"/>
              <a:t>=</a:t>
            </a:r>
            <a:r>
              <a:rPr lang="en-US" altLang="zh-CN" dirty="0" err="1"/>
              <a:t>Tc</a:t>
            </a:r>
            <a:r>
              <a:rPr lang="en-US" altLang="zh-CN" dirty="0"/>
              <a:t>-B</a:t>
            </a:r>
            <a:r>
              <a:rPr lang="zh-CN" altLang="en-US" dirty="0"/>
              <a:t>， </a:t>
            </a:r>
          </a:p>
          <a:p>
            <a:pPr lvl="2"/>
            <a:r>
              <a:rPr lang="zh-CN" altLang="en-US" dirty="0"/>
              <a:t>如果报文长度超过</a:t>
            </a:r>
            <a:r>
              <a:rPr lang="en-US" altLang="zh-CN" dirty="0"/>
              <a:t>C</a:t>
            </a:r>
            <a:r>
              <a:rPr lang="zh-CN" altLang="en-US" dirty="0"/>
              <a:t>桶中的令牌数</a:t>
            </a:r>
            <a:r>
              <a:rPr lang="en-US" altLang="zh-CN" dirty="0" err="1"/>
              <a:t>Tc</a:t>
            </a:r>
            <a:r>
              <a:rPr lang="zh-CN" altLang="en-US" dirty="0"/>
              <a:t>，报文被标记为红色，</a:t>
            </a:r>
            <a:r>
              <a:rPr lang="en-US" altLang="zh-CN" dirty="0" err="1"/>
              <a:t>Tc</a:t>
            </a:r>
            <a:r>
              <a:rPr lang="zh-CN" altLang="en-US" dirty="0"/>
              <a:t>值不变。</a:t>
            </a:r>
          </a:p>
          <a:p>
            <a:pPr lvl="1"/>
            <a:r>
              <a:rPr lang="zh-CN" altLang="en-US" dirty="0"/>
              <a:t>对于单速双桶： </a:t>
            </a:r>
          </a:p>
          <a:p>
            <a:pPr lvl="2"/>
            <a:r>
              <a:rPr lang="zh-CN" altLang="en-US" dirty="0"/>
              <a:t>如果报文长度不超过</a:t>
            </a:r>
            <a:r>
              <a:rPr lang="en-US" altLang="zh-CN" dirty="0"/>
              <a:t>C</a:t>
            </a:r>
            <a:r>
              <a:rPr lang="zh-CN" altLang="en-US" dirty="0"/>
              <a:t>桶中的令牌数</a:t>
            </a:r>
            <a:r>
              <a:rPr lang="en-US" altLang="zh-CN" dirty="0" err="1"/>
              <a:t>Tc</a:t>
            </a:r>
            <a:r>
              <a:rPr lang="zh-CN" altLang="en-US" dirty="0"/>
              <a:t>，则报文被标记为绿色，且</a:t>
            </a:r>
            <a:r>
              <a:rPr lang="en-US" altLang="zh-CN" dirty="0" err="1"/>
              <a:t>Tc</a:t>
            </a:r>
            <a:r>
              <a:rPr lang="en-US" altLang="zh-CN" dirty="0"/>
              <a:t>=</a:t>
            </a:r>
            <a:r>
              <a:rPr lang="en-US" altLang="zh-CN" dirty="0" err="1"/>
              <a:t>Tc</a:t>
            </a:r>
            <a:r>
              <a:rPr lang="en-US" altLang="zh-CN" dirty="0"/>
              <a:t>-B</a:t>
            </a:r>
            <a:r>
              <a:rPr lang="zh-CN" altLang="en-US" dirty="0"/>
              <a:t>， </a:t>
            </a:r>
          </a:p>
          <a:p>
            <a:pPr lvl="2"/>
            <a:r>
              <a:rPr lang="zh-CN" altLang="en-US" dirty="0"/>
              <a:t>如果报文长度超过</a:t>
            </a:r>
            <a:r>
              <a:rPr lang="en-US" altLang="zh-CN" dirty="0"/>
              <a:t>C</a:t>
            </a:r>
            <a:r>
              <a:rPr lang="zh-CN" altLang="en-US" dirty="0"/>
              <a:t>桶中的令牌数</a:t>
            </a:r>
            <a:r>
              <a:rPr lang="en-US" altLang="zh-CN" dirty="0" err="1"/>
              <a:t>Tc</a:t>
            </a:r>
            <a:r>
              <a:rPr lang="zh-CN" altLang="en-US" dirty="0"/>
              <a:t>但不超过</a:t>
            </a:r>
            <a:r>
              <a:rPr lang="en-US" altLang="zh-CN" dirty="0"/>
              <a:t>E</a:t>
            </a:r>
            <a:r>
              <a:rPr lang="zh-CN" altLang="en-US" dirty="0"/>
              <a:t>桶中的令牌数</a:t>
            </a:r>
            <a:r>
              <a:rPr lang="en-US" altLang="zh-CN" dirty="0"/>
              <a:t>Te</a:t>
            </a:r>
            <a:r>
              <a:rPr lang="zh-CN" altLang="en-US" dirty="0"/>
              <a:t>，则报文被标记为黄色，且</a:t>
            </a:r>
            <a:r>
              <a:rPr lang="en-US" altLang="zh-CN" dirty="0"/>
              <a:t>Te=Te-B</a:t>
            </a:r>
            <a:r>
              <a:rPr lang="zh-CN" altLang="en-US" dirty="0"/>
              <a:t>， </a:t>
            </a:r>
          </a:p>
          <a:p>
            <a:pPr lvl="2"/>
            <a:r>
              <a:rPr lang="zh-CN" altLang="en-US" dirty="0"/>
              <a:t>如果报文长度超过</a:t>
            </a:r>
            <a:r>
              <a:rPr lang="en-US" altLang="zh-CN" dirty="0"/>
              <a:t>E</a:t>
            </a:r>
            <a:r>
              <a:rPr lang="zh-CN" altLang="en-US" dirty="0"/>
              <a:t>桶中的令牌数</a:t>
            </a:r>
            <a:r>
              <a:rPr lang="en-US" altLang="zh-CN" dirty="0"/>
              <a:t>Te</a:t>
            </a:r>
            <a:r>
              <a:rPr lang="zh-CN" altLang="en-US" dirty="0"/>
              <a:t>，报文被标记为红色，但</a:t>
            </a:r>
            <a:r>
              <a:rPr lang="en-US" altLang="zh-CN" dirty="0" err="1"/>
              <a:t>Tc</a:t>
            </a:r>
            <a:r>
              <a:rPr lang="zh-CN" altLang="en-US" dirty="0"/>
              <a:t>和</a:t>
            </a:r>
            <a:r>
              <a:rPr lang="en-US" altLang="zh-CN" dirty="0"/>
              <a:t>Te</a:t>
            </a:r>
            <a:r>
              <a:rPr lang="zh-CN" altLang="en-US" dirty="0"/>
              <a:t>不变。</a:t>
            </a:r>
          </a:p>
          <a:p>
            <a:pPr lvl="1"/>
            <a:endParaRPr lang="en-US" dirty="0">
              <a:latin typeface="+mn-ea"/>
              <a:ea typeface="+mn-ea"/>
            </a:endParaRPr>
          </a:p>
        </p:txBody>
      </p:sp>
    </p:spTree>
    <p:extLst>
      <p:ext uri="{BB962C8B-B14F-4D97-AF65-F5344CB8AC3E}">
        <p14:creationId xmlns:p14="http://schemas.microsoft.com/office/powerpoint/2010/main" val="345114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09613" y="801688"/>
            <a:ext cx="5680075" cy="4605338"/>
          </a:xfrm>
        </p:spPr>
        <p:txBody>
          <a:bodyPr>
            <a:normAutofit/>
          </a:bodyPr>
          <a:lstStyle/>
          <a:p>
            <a:pPr lvl="1"/>
            <a:r>
              <a:rPr lang="zh-CN" altLang="en-US" dirty="0"/>
              <a:t>色敏模式下，在对到达报文（假设报文大小为</a:t>
            </a:r>
            <a:r>
              <a:rPr lang="en-US" altLang="zh-CN" dirty="0"/>
              <a:t>B</a:t>
            </a:r>
            <a:r>
              <a:rPr lang="zh-CN" altLang="en-US" dirty="0"/>
              <a:t>）进行评估时，遵循以下规则：</a:t>
            </a:r>
          </a:p>
          <a:p>
            <a:pPr lvl="1"/>
            <a:r>
              <a:rPr lang="zh-CN" altLang="en-US" dirty="0"/>
              <a:t>对于单速单桶： </a:t>
            </a:r>
          </a:p>
          <a:p>
            <a:pPr lvl="2"/>
            <a:r>
              <a:rPr lang="zh-CN" altLang="en-US" dirty="0"/>
              <a:t>如果报文已被标记为绿色但报文长度不超过</a:t>
            </a:r>
            <a:r>
              <a:rPr lang="en-US" altLang="zh-CN" dirty="0"/>
              <a:t>C</a:t>
            </a:r>
            <a:r>
              <a:rPr lang="zh-CN" altLang="en-US" dirty="0"/>
              <a:t>桶中的令牌数</a:t>
            </a:r>
            <a:r>
              <a:rPr lang="en-US" altLang="zh-CN" dirty="0" err="1"/>
              <a:t>Tc</a:t>
            </a:r>
            <a:r>
              <a:rPr lang="zh-CN" altLang="en-US" dirty="0"/>
              <a:t>，则报文被标记为绿色，且</a:t>
            </a:r>
            <a:r>
              <a:rPr lang="en-US" altLang="zh-CN" dirty="0" err="1"/>
              <a:t>Tc</a:t>
            </a:r>
            <a:r>
              <a:rPr lang="en-US" altLang="zh-CN" dirty="0"/>
              <a:t>=</a:t>
            </a:r>
            <a:r>
              <a:rPr lang="en-US" altLang="zh-CN" dirty="0" err="1"/>
              <a:t>Tc</a:t>
            </a:r>
            <a:r>
              <a:rPr lang="en-US" altLang="zh-CN" dirty="0"/>
              <a:t>-B</a:t>
            </a:r>
            <a:r>
              <a:rPr lang="zh-CN" altLang="en-US" dirty="0"/>
              <a:t>； </a:t>
            </a:r>
          </a:p>
          <a:p>
            <a:pPr lvl="2"/>
            <a:r>
              <a:rPr lang="zh-CN" altLang="en-US" dirty="0"/>
              <a:t>如果报文已被标记为绿色且报文长度超过</a:t>
            </a:r>
            <a:r>
              <a:rPr lang="en-US" altLang="zh-CN" dirty="0"/>
              <a:t>C</a:t>
            </a:r>
            <a:r>
              <a:rPr lang="zh-CN" altLang="en-US" dirty="0"/>
              <a:t>桶中的令牌数</a:t>
            </a:r>
            <a:r>
              <a:rPr lang="en-US" altLang="zh-CN" dirty="0" err="1"/>
              <a:t>Tc</a:t>
            </a:r>
            <a:r>
              <a:rPr lang="zh-CN" altLang="en-US" dirty="0"/>
              <a:t>，则报文被标记为红色，</a:t>
            </a:r>
            <a:r>
              <a:rPr lang="en-US" altLang="zh-CN" dirty="0" err="1"/>
              <a:t>Tc</a:t>
            </a:r>
            <a:r>
              <a:rPr lang="zh-CN" altLang="en-US" dirty="0"/>
              <a:t>保持不变； </a:t>
            </a:r>
          </a:p>
          <a:p>
            <a:pPr lvl="2"/>
            <a:r>
              <a:rPr lang="zh-CN" altLang="en-US" dirty="0"/>
              <a:t>如果报文已被标记为黄色或红色，都直接将报文标记为红色，</a:t>
            </a:r>
            <a:r>
              <a:rPr lang="en-US" altLang="zh-CN" dirty="0" err="1"/>
              <a:t>Tc</a:t>
            </a:r>
            <a:r>
              <a:rPr lang="zh-CN" altLang="en-US" dirty="0"/>
              <a:t>保持不变。</a:t>
            </a:r>
          </a:p>
          <a:p>
            <a:pPr lvl="1"/>
            <a:r>
              <a:rPr lang="zh-CN" altLang="en-US" dirty="0"/>
              <a:t>对于单速双桶： </a:t>
            </a:r>
          </a:p>
          <a:p>
            <a:pPr lvl="2"/>
            <a:r>
              <a:rPr lang="zh-CN" altLang="en-US" dirty="0"/>
              <a:t>如果报文已被标记为绿色且报文长度不超过</a:t>
            </a:r>
            <a:r>
              <a:rPr lang="en-US" altLang="zh-CN" dirty="0"/>
              <a:t>C</a:t>
            </a:r>
            <a:r>
              <a:rPr lang="zh-CN" altLang="en-US" dirty="0"/>
              <a:t>桶中的令牌数</a:t>
            </a:r>
            <a:r>
              <a:rPr lang="en-US" altLang="zh-CN" dirty="0" err="1"/>
              <a:t>Tc</a:t>
            </a:r>
            <a:r>
              <a:rPr lang="zh-CN" altLang="en-US" dirty="0"/>
              <a:t>，则报文被标记为绿色，且</a:t>
            </a:r>
            <a:r>
              <a:rPr lang="en-US" altLang="zh-CN" dirty="0" err="1"/>
              <a:t>Tc</a:t>
            </a:r>
            <a:r>
              <a:rPr lang="en-US" altLang="zh-CN" dirty="0"/>
              <a:t>=</a:t>
            </a:r>
            <a:r>
              <a:rPr lang="en-US" altLang="zh-CN" dirty="0" err="1"/>
              <a:t>Tc</a:t>
            </a:r>
            <a:r>
              <a:rPr lang="en-US" altLang="zh-CN" dirty="0"/>
              <a:t>-B</a:t>
            </a:r>
            <a:r>
              <a:rPr lang="zh-CN" altLang="en-US" dirty="0"/>
              <a:t>， </a:t>
            </a:r>
          </a:p>
          <a:p>
            <a:pPr lvl="2"/>
            <a:r>
              <a:rPr lang="zh-CN" altLang="en-US" dirty="0"/>
              <a:t>如果报文已被标记为绿色且报文长度超过</a:t>
            </a:r>
            <a:r>
              <a:rPr lang="en-US" altLang="zh-CN" dirty="0"/>
              <a:t>C</a:t>
            </a:r>
            <a:r>
              <a:rPr lang="zh-CN" altLang="en-US" dirty="0"/>
              <a:t>桶中的令牌数</a:t>
            </a:r>
            <a:r>
              <a:rPr lang="en-US" altLang="zh-CN" dirty="0" err="1"/>
              <a:t>Tc</a:t>
            </a:r>
            <a:r>
              <a:rPr lang="zh-CN" altLang="en-US" dirty="0"/>
              <a:t>但不超过</a:t>
            </a:r>
            <a:r>
              <a:rPr lang="en-US" altLang="zh-CN" dirty="0"/>
              <a:t>E</a:t>
            </a:r>
            <a:r>
              <a:rPr lang="zh-CN" altLang="en-US" dirty="0"/>
              <a:t>桶中的令牌数</a:t>
            </a:r>
            <a:r>
              <a:rPr lang="en-US" altLang="zh-CN" dirty="0"/>
              <a:t>Te</a:t>
            </a:r>
            <a:r>
              <a:rPr lang="zh-CN" altLang="en-US" dirty="0"/>
              <a:t>，则报文被标记为黄色，且</a:t>
            </a:r>
            <a:r>
              <a:rPr lang="en-US" altLang="zh-CN" dirty="0"/>
              <a:t>Te=Te-B</a:t>
            </a:r>
            <a:r>
              <a:rPr lang="zh-CN" altLang="en-US" dirty="0"/>
              <a:t>， </a:t>
            </a:r>
          </a:p>
          <a:p>
            <a:pPr lvl="2"/>
            <a:r>
              <a:rPr lang="zh-CN" altLang="en-US" dirty="0"/>
              <a:t>如果报文已被标记为黄色但报文长度不超过</a:t>
            </a:r>
            <a:r>
              <a:rPr lang="en-US" altLang="zh-CN" dirty="0"/>
              <a:t>E</a:t>
            </a:r>
            <a:r>
              <a:rPr lang="zh-CN" altLang="en-US" dirty="0"/>
              <a:t>桶中的令牌数</a:t>
            </a:r>
            <a:r>
              <a:rPr lang="en-US" altLang="zh-CN" dirty="0"/>
              <a:t>Te</a:t>
            </a:r>
            <a:r>
              <a:rPr lang="zh-CN" altLang="en-US" dirty="0"/>
              <a:t>，则报文被标记为黄色，且</a:t>
            </a:r>
            <a:r>
              <a:rPr lang="en-US" altLang="zh-CN" dirty="0"/>
              <a:t>Te=Te-B</a:t>
            </a:r>
            <a:r>
              <a:rPr lang="zh-CN" altLang="en-US" dirty="0"/>
              <a:t>， </a:t>
            </a:r>
          </a:p>
          <a:p>
            <a:pPr lvl="2"/>
            <a:r>
              <a:rPr lang="zh-CN" altLang="en-US" dirty="0"/>
              <a:t>如果报文已被标记为黄色且报文长度超过</a:t>
            </a:r>
            <a:r>
              <a:rPr lang="en-US" altLang="zh-CN" dirty="0"/>
              <a:t>E</a:t>
            </a:r>
            <a:r>
              <a:rPr lang="zh-CN" altLang="en-US" dirty="0"/>
              <a:t>桶中的令牌数</a:t>
            </a:r>
            <a:r>
              <a:rPr lang="en-US" altLang="zh-CN" dirty="0"/>
              <a:t>Te</a:t>
            </a:r>
            <a:r>
              <a:rPr lang="zh-CN" altLang="en-US" dirty="0"/>
              <a:t>，则报文被标记为红色，且</a:t>
            </a:r>
            <a:r>
              <a:rPr lang="en-US" altLang="zh-CN" dirty="0"/>
              <a:t>Te</a:t>
            </a:r>
            <a:r>
              <a:rPr lang="zh-CN" altLang="en-US" dirty="0"/>
              <a:t>保持不变， </a:t>
            </a:r>
          </a:p>
          <a:p>
            <a:pPr lvl="2"/>
            <a:r>
              <a:rPr lang="zh-CN" altLang="en-US" dirty="0"/>
              <a:t>如果报文已被标记为红色，直接将报文标记为红色，</a:t>
            </a:r>
            <a:r>
              <a:rPr lang="en-US" altLang="zh-CN" dirty="0" err="1"/>
              <a:t>Tc</a:t>
            </a:r>
            <a:r>
              <a:rPr lang="zh-CN" altLang="en-US" dirty="0"/>
              <a:t>和</a:t>
            </a:r>
            <a:r>
              <a:rPr lang="en-US" altLang="zh-CN" dirty="0"/>
              <a:t>Te</a:t>
            </a:r>
            <a:r>
              <a:rPr lang="zh-CN" altLang="en-US" dirty="0"/>
              <a:t>不变。</a:t>
            </a:r>
          </a:p>
          <a:p>
            <a:endParaRPr lang="zh-CN" altLang="en-US" dirty="0"/>
          </a:p>
        </p:txBody>
      </p:sp>
      <p:sp>
        <p:nvSpPr>
          <p:cNvPr id="4" name="页眉占位符 3"/>
          <p:cNvSpPr>
            <a:spLocks noGrp="1"/>
          </p:cNvSpPr>
          <p:nvPr>
            <p:ph type="hdr" sz="quarter" idx="10"/>
          </p:nvPr>
        </p:nvSpPr>
        <p:spPr>
          <a:xfrm>
            <a:off x="0" y="0"/>
            <a:ext cx="3076575" cy="511175"/>
          </a:xfrm>
          <a:prstGeom prst="rect">
            <a:avLst/>
          </a:prstGeom>
        </p:spPr>
        <p:txBody>
          <a:bodyPr/>
          <a:lstStyle/>
          <a:p>
            <a:r>
              <a:rPr lang="en-US" altLang="zh-CN"/>
              <a:t>IP</a:t>
            </a:r>
            <a:r>
              <a:rPr lang="zh-CN" altLang="en-US"/>
              <a:t>城域网</a:t>
            </a:r>
            <a:r>
              <a:rPr lang="en-US" altLang="zh-CN"/>
              <a:t>QoS</a:t>
            </a:r>
            <a:r>
              <a:rPr lang="zh-CN" altLang="en-US"/>
              <a:t>高级特性</a:t>
            </a:r>
            <a:endParaRPr lang="zh-CN" altLang="en-US" dirty="0"/>
          </a:p>
        </p:txBody>
      </p:sp>
      <p:sp>
        <p:nvSpPr>
          <p:cNvPr id="5" name="灯片编号占位符 4"/>
          <p:cNvSpPr>
            <a:spLocks noGrp="1"/>
          </p:cNvSpPr>
          <p:nvPr>
            <p:ph type="sldNum" sz="quarter" idx="11"/>
          </p:nvPr>
        </p:nvSpPr>
        <p:spPr>
          <a:xfrm>
            <a:off x="4021138" y="9721850"/>
            <a:ext cx="3076575" cy="511175"/>
          </a:xfrm>
          <a:prstGeom prst="rect">
            <a:avLst/>
          </a:prstGeom>
        </p:spPr>
        <p:txBody>
          <a:bodyPr/>
          <a:lstStyle/>
          <a:p>
            <a:r>
              <a:rPr lang="en-US" altLang="zh-CN"/>
              <a:t>P-</a:t>
            </a:r>
            <a:fld id="{53C4D65A-8D61-4BF8-8EE6-980764D8408A}" type="slidenum">
              <a:rPr lang="en-US" altLang="zh-CN" smtClean="0"/>
              <a:pPr/>
              <a:t>18</a:t>
            </a:fld>
            <a:endParaRPr lang="en-US" altLang="zh-CN"/>
          </a:p>
        </p:txBody>
      </p:sp>
      <p:sp>
        <p:nvSpPr>
          <p:cNvPr id="6" name="页脚占位符 5"/>
          <p:cNvSpPr>
            <a:spLocks noGrp="1"/>
          </p:cNvSpPr>
          <p:nvPr>
            <p:ph type="ftr" sz="quarter" idx="12"/>
          </p:nvPr>
        </p:nvSpPr>
        <p:spPr>
          <a:xfrm>
            <a:off x="0" y="9721850"/>
            <a:ext cx="3076575" cy="511175"/>
          </a:xfrm>
          <a:prstGeom prst="rect">
            <a:avLst/>
          </a:prstGeom>
        </p:spPr>
        <p:txBody>
          <a:bodyPr/>
          <a:lstStyle/>
          <a:p>
            <a:r>
              <a:rPr lang="zh-CN" altLang="en-US"/>
              <a:t>华为技术有限公司  版权所有  未经许可不得扩散</a:t>
            </a:r>
            <a:endParaRPr lang="zh-CN" altLang="en-US" dirty="0"/>
          </a:p>
        </p:txBody>
      </p:sp>
    </p:spTree>
    <p:extLst>
      <p:ext uri="{BB962C8B-B14F-4D97-AF65-F5344CB8AC3E}">
        <p14:creationId xmlns:p14="http://schemas.microsoft.com/office/powerpoint/2010/main" val="916789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068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altLang="zh-CN" dirty="0"/>
              <a:t>CIR</a:t>
            </a:r>
            <a:r>
              <a:rPr lang="zh-CN" altLang="en-US" dirty="0"/>
              <a:t>（</a:t>
            </a:r>
            <a:r>
              <a:rPr lang="en-US" altLang="zh-CN" dirty="0"/>
              <a:t>Committed Information Rate</a:t>
            </a:r>
            <a:r>
              <a:rPr lang="zh-CN" altLang="en-US" dirty="0"/>
              <a:t>）：承诺信息速率，表示端口允许的信息流平均速率，单位是</a:t>
            </a:r>
            <a:r>
              <a:rPr lang="en-US" altLang="zh-CN" dirty="0"/>
              <a:t>bit/s</a:t>
            </a:r>
            <a:r>
              <a:rPr lang="zh-CN" altLang="en-US" dirty="0"/>
              <a:t>。 </a:t>
            </a:r>
          </a:p>
          <a:p>
            <a:r>
              <a:rPr lang="en-US" altLang="zh-CN" dirty="0"/>
              <a:t>CBS</a:t>
            </a:r>
            <a:r>
              <a:rPr lang="zh-CN" altLang="en-US" dirty="0"/>
              <a:t>（</a:t>
            </a:r>
            <a:r>
              <a:rPr lang="en-US" altLang="zh-CN" dirty="0"/>
              <a:t>Committed Burst Size</a:t>
            </a:r>
            <a:r>
              <a:rPr lang="zh-CN" altLang="en-US" dirty="0"/>
              <a:t>）：承诺突发尺寸，用来定义在部分流量超过</a:t>
            </a:r>
            <a:r>
              <a:rPr lang="en-US" altLang="zh-CN" dirty="0"/>
              <a:t>CIR</a:t>
            </a:r>
            <a:r>
              <a:rPr lang="zh-CN" altLang="en-US" dirty="0"/>
              <a:t>之前的最大突发流量，单位为</a:t>
            </a:r>
            <a:r>
              <a:rPr lang="en-US" altLang="zh-CN" dirty="0"/>
              <a:t>bit</a:t>
            </a:r>
            <a:r>
              <a:rPr lang="zh-CN" altLang="en-US" dirty="0"/>
              <a:t>。承诺突发尺寸必须不小于报文的最大长度。 </a:t>
            </a:r>
          </a:p>
          <a:p>
            <a:r>
              <a:rPr lang="en-US" altLang="zh-CN" dirty="0"/>
              <a:t>PIR</a:t>
            </a:r>
            <a:r>
              <a:rPr lang="zh-CN" altLang="en-US" dirty="0"/>
              <a:t>（</a:t>
            </a:r>
            <a:r>
              <a:rPr lang="en-US" altLang="zh-CN" dirty="0"/>
              <a:t>Peak Information Rate</a:t>
            </a:r>
            <a:r>
              <a:rPr lang="zh-CN" altLang="en-US" dirty="0"/>
              <a:t>）：表示峰值信息速率，表示端口允许的突发流量的最大速率，单位是</a:t>
            </a:r>
            <a:r>
              <a:rPr lang="en-US" altLang="zh-CN" dirty="0"/>
              <a:t>bit/s</a:t>
            </a:r>
            <a:r>
              <a:rPr lang="zh-CN" altLang="en-US" dirty="0"/>
              <a:t>。该值必须不小于</a:t>
            </a:r>
            <a:r>
              <a:rPr lang="en-US" altLang="zh-CN" dirty="0"/>
              <a:t>CIR</a:t>
            </a:r>
            <a:r>
              <a:rPr lang="zh-CN" altLang="en-US" dirty="0"/>
              <a:t>的设置值。 </a:t>
            </a:r>
          </a:p>
          <a:p>
            <a:r>
              <a:rPr lang="en-US" altLang="zh-CN" dirty="0"/>
              <a:t>PBS</a:t>
            </a:r>
            <a:r>
              <a:rPr lang="zh-CN" altLang="en-US" dirty="0"/>
              <a:t>（</a:t>
            </a:r>
            <a:r>
              <a:rPr lang="en-US" altLang="zh-CN" dirty="0"/>
              <a:t>Peak Burst Size</a:t>
            </a:r>
            <a:r>
              <a:rPr lang="zh-CN" altLang="en-US" dirty="0"/>
              <a:t>）：表示峰值突发尺寸，用来定义每次突发所允许的最大的流量尺寸。</a:t>
            </a:r>
          </a:p>
          <a:p>
            <a:endParaRPr lang="en-US" dirty="0">
              <a:latin typeface="+mn-ea"/>
              <a:ea typeface="+mn-ea"/>
            </a:endParaRPr>
          </a:p>
        </p:txBody>
      </p:sp>
    </p:spTree>
    <p:extLst>
      <p:ext uri="{BB962C8B-B14F-4D97-AF65-F5344CB8AC3E}">
        <p14:creationId xmlns:p14="http://schemas.microsoft.com/office/powerpoint/2010/main" val="345114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t>双速率三色标记算法业界都使用两个令牌桶，但它关注的是速率的突发，所以不像单速率三色标记算法那样把第一个桶中未使用的令牌放到第二个桶中，而是使用两个独立的令牌桶，存在两个令牌填充速率。为方便将两个令牌桶称为</a:t>
            </a:r>
            <a:r>
              <a:rPr lang="en-US" altLang="zh-CN" dirty="0"/>
              <a:t>C</a:t>
            </a:r>
            <a:r>
              <a:rPr lang="zh-CN" altLang="en-US" dirty="0"/>
              <a:t>桶和</a:t>
            </a:r>
            <a:r>
              <a:rPr lang="en-US" altLang="zh-CN" dirty="0"/>
              <a:t>P</a:t>
            </a:r>
            <a:r>
              <a:rPr lang="zh-CN" altLang="en-US" dirty="0"/>
              <a:t>桶，</a:t>
            </a:r>
            <a:r>
              <a:rPr lang="en-US" altLang="zh-CN" dirty="0"/>
              <a:t>C</a:t>
            </a:r>
            <a:r>
              <a:rPr lang="zh-CN" altLang="en-US" dirty="0"/>
              <a:t>桶容量为</a:t>
            </a:r>
            <a:r>
              <a:rPr lang="en-US" altLang="zh-CN" dirty="0"/>
              <a:t>CBS</a:t>
            </a:r>
            <a:r>
              <a:rPr lang="zh-CN" altLang="en-US" dirty="0"/>
              <a:t>，令牌填充速率为</a:t>
            </a:r>
            <a:r>
              <a:rPr lang="en-US" altLang="zh-CN" dirty="0"/>
              <a:t>CIR</a:t>
            </a:r>
            <a:r>
              <a:rPr lang="zh-CN" altLang="en-US" dirty="0"/>
              <a:t>，</a:t>
            </a:r>
            <a:r>
              <a:rPr lang="en-US" altLang="zh-CN" dirty="0"/>
              <a:t>P</a:t>
            </a:r>
            <a:r>
              <a:rPr lang="zh-CN" altLang="en-US" dirty="0"/>
              <a:t>桶容量为</a:t>
            </a:r>
            <a:r>
              <a:rPr lang="en-US" altLang="zh-CN" dirty="0"/>
              <a:t>PBS</a:t>
            </a:r>
            <a:r>
              <a:rPr lang="zh-CN" altLang="en-US" dirty="0"/>
              <a:t>，令牌填充速率为</a:t>
            </a:r>
            <a:r>
              <a:rPr lang="en-US" altLang="zh-CN" dirty="0"/>
              <a:t>PIR</a:t>
            </a:r>
            <a:r>
              <a:rPr lang="zh-CN" altLang="en-US" dirty="0"/>
              <a:t>。</a:t>
            </a:r>
          </a:p>
          <a:p>
            <a:pPr lvl="1"/>
            <a:r>
              <a:rPr lang="zh-CN" altLang="en-US" dirty="0"/>
              <a:t>说明： “双速率”是指该算法中两个令牌桶中的令牌填充速率不同。</a:t>
            </a:r>
          </a:p>
          <a:p>
            <a:r>
              <a:rPr lang="zh-CN" altLang="en-US" b="1" dirty="0"/>
              <a:t>双速率令牌添加方式</a:t>
            </a:r>
          </a:p>
          <a:p>
            <a:pPr lvl="1"/>
            <a:r>
              <a:rPr lang="zh-CN" altLang="en-US" dirty="0"/>
              <a:t>初始状态时两桶是满的。往</a:t>
            </a:r>
            <a:r>
              <a:rPr lang="en-US" altLang="zh-CN" dirty="0"/>
              <a:t>C</a:t>
            </a:r>
            <a:r>
              <a:rPr lang="zh-CN" altLang="en-US" dirty="0"/>
              <a:t>桶和</a:t>
            </a:r>
            <a:r>
              <a:rPr lang="en-US" altLang="zh-CN" dirty="0"/>
              <a:t>P</a:t>
            </a:r>
            <a:r>
              <a:rPr lang="zh-CN" altLang="en-US" dirty="0"/>
              <a:t>桶分别以</a:t>
            </a:r>
            <a:r>
              <a:rPr lang="en-US" altLang="zh-CN" dirty="0"/>
              <a:t>CIR</a:t>
            </a:r>
            <a:r>
              <a:rPr lang="zh-CN" altLang="en-US" dirty="0"/>
              <a:t>和</a:t>
            </a:r>
            <a:r>
              <a:rPr lang="en-US" altLang="zh-CN" dirty="0"/>
              <a:t>PIR</a:t>
            </a:r>
            <a:r>
              <a:rPr lang="zh-CN" altLang="en-US" dirty="0"/>
              <a:t>的速率填充令牌。因这两个令牌桶是相互独立的，当其中一个桶被填满时，这个桶新产生的令牌将会被丢弃，另一个桶继续填令牌。</a:t>
            </a:r>
            <a:endParaRPr lang="en-US" altLang="zh-CN" dirty="0"/>
          </a:p>
          <a:p>
            <a:r>
              <a:rPr lang="zh-CN" altLang="en-US" b="1" dirty="0"/>
              <a:t>双速率流量评估规则</a:t>
            </a:r>
          </a:p>
          <a:p>
            <a:pPr lvl="1"/>
            <a:r>
              <a:rPr lang="zh-CN" altLang="en-US" dirty="0"/>
              <a:t>双速率三色标记算法关注的是速率的突发，首先评估的是数据流的速率是否符合规定的突发要求，其规则是先比较</a:t>
            </a:r>
            <a:r>
              <a:rPr lang="en-US" altLang="zh-CN" dirty="0"/>
              <a:t>P</a:t>
            </a:r>
            <a:r>
              <a:rPr lang="zh-CN" altLang="en-US" dirty="0"/>
              <a:t>桶，再比较</a:t>
            </a:r>
            <a:r>
              <a:rPr lang="en-US" altLang="zh-CN" dirty="0"/>
              <a:t>C</a:t>
            </a:r>
            <a:r>
              <a:rPr lang="zh-CN" altLang="en-US" dirty="0"/>
              <a:t>桶。</a:t>
            </a:r>
          </a:p>
          <a:p>
            <a:pPr lvl="1"/>
            <a:r>
              <a:rPr lang="zh-CN" altLang="en-US" dirty="0"/>
              <a:t>双速率三色标记算法也有色盲模式和色敏模式两种。为方便用</a:t>
            </a:r>
            <a:r>
              <a:rPr lang="en-US" altLang="zh-CN" dirty="0" err="1"/>
              <a:t>Tc</a:t>
            </a:r>
            <a:r>
              <a:rPr lang="zh-CN" altLang="en-US" dirty="0"/>
              <a:t>和</a:t>
            </a:r>
            <a:r>
              <a:rPr lang="en-US" altLang="zh-CN" dirty="0" err="1"/>
              <a:t>Tp</a:t>
            </a:r>
            <a:r>
              <a:rPr lang="zh-CN" altLang="en-US" dirty="0"/>
              <a:t>表示桶中的令牌数量，</a:t>
            </a:r>
            <a:r>
              <a:rPr lang="en-US" altLang="zh-CN" dirty="0" err="1"/>
              <a:t>Tc</a:t>
            </a:r>
            <a:r>
              <a:rPr lang="zh-CN" altLang="en-US" dirty="0"/>
              <a:t>和</a:t>
            </a:r>
            <a:r>
              <a:rPr lang="en-US" altLang="zh-CN" dirty="0" err="1"/>
              <a:t>Tp</a:t>
            </a:r>
            <a:r>
              <a:rPr lang="zh-CN" altLang="en-US" dirty="0"/>
              <a:t>初始化等于</a:t>
            </a:r>
            <a:r>
              <a:rPr lang="en-US" altLang="zh-CN" dirty="0"/>
              <a:t>CBS</a:t>
            </a:r>
            <a:r>
              <a:rPr lang="zh-CN" altLang="en-US" dirty="0"/>
              <a:t>和</a:t>
            </a:r>
            <a:r>
              <a:rPr lang="en-US" altLang="zh-CN" dirty="0"/>
              <a:t>PBS</a:t>
            </a:r>
            <a:r>
              <a:rPr lang="zh-CN" altLang="en-US" dirty="0"/>
              <a:t>。</a:t>
            </a:r>
          </a:p>
          <a:p>
            <a:pPr lvl="1"/>
            <a:r>
              <a:rPr lang="zh-CN" altLang="en-US" dirty="0"/>
              <a:t>色盲模式下，在对到达报文（假设数据包大小为</a:t>
            </a:r>
            <a:r>
              <a:rPr lang="en-US" altLang="zh-CN" dirty="0"/>
              <a:t>B</a:t>
            </a:r>
            <a:r>
              <a:rPr lang="zh-CN" altLang="en-US" dirty="0"/>
              <a:t>）进行评估时，遵循以下规则：</a:t>
            </a:r>
          </a:p>
          <a:p>
            <a:pPr lvl="2"/>
            <a:r>
              <a:rPr lang="zh-CN" altLang="en-US" dirty="0"/>
              <a:t>如果报文长度超过</a:t>
            </a:r>
            <a:r>
              <a:rPr lang="en-US" altLang="zh-CN" dirty="0"/>
              <a:t>P</a:t>
            </a:r>
            <a:r>
              <a:rPr lang="zh-CN" altLang="en-US" dirty="0"/>
              <a:t>桶中的令牌数</a:t>
            </a:r>
            <a:r>
              <a:rPr lang="en-US" altLang="zh-CN" dirty="0" err="1"/>
              <a:t>Tp</a:t>
            </a:r>
            <a:r>
              <a:rPr lang="zh-CN" altLang="en-US" dirty="0"/>
              <a:t>，则报文被标记为红色，且</a:t>
            </a:r>
            <a:r>
              <a:rPr lang="en-US" altLang="zh-CN" dirty="0" err="1"/>
              <a:t>Tc</a:t>
            </a:r>
            <a:r>
              <a:rPr lang="zh-CN" altLang="en-US" dirty="0"/>
              <a:t>和</a:t>
            </a:r>
            <a:r>
              <a:rPr lang="en-US" altLang="zh-CN" dirty="0" err="1"/>
              <a:t>Tp</a:t>
            </a:r>
            <a:r>
              <a:rPr lang="zh-CN" altLang="en-US" dirty="0"/>
              <a:t>保持不变， </a:t>
            </a:r>
          </a:p>
          <a:p>
            <a:pPr lvl="2"/>
            <a:r>
              <a:rPr lang="zh-CN" altLang="en-US" dirty="0"/>
              <a:t>如果报文长度不超过</a:t>
            </a:r>
            <a:r>
              <a:rPr lang="en-US" altLang="zh-CN" dirty="0"/>
              <a:t>P</a:t>
            </a:r>
            <a:r>
              <a:rPr lang="zh-CN" altLang="en-US" dirty="0"/>
              <a:t>桶中的令牌数</a:t>
            </a:r>
            <a:r>
              <a:rPr lang="en-US" altLang="zh-CN" dirty="0" err="1"/>
              <a:t>Tp</a:t>
            </a:r>
            <a:r>
              <a:rPr lang="zh-CN" altLang="en-US" dirty="0"/>
              <a:t>但超过</a:t>
            </a:r>
            <a:r>
              <a:rPr lang="en-US" altLang="zh-CN" dirty="0"/>
              <a:t>C</a:t>
            </a:r>
            <a:r>
              <a:rPr lang="zh-CN" altLang="en-US" dirty="0"/>
              <a:t>桶中的令牌数</a:t>
            </a:r>
            <a:r>
              <a:rPr lang="en-US" altLang="zh-CN" dirty="0" err="1"/>
              <a:t>Tc</a:t>
            </a:r>
            <a:r>
              <a:rPr lang="zh-CN" altLang="en-US" dirty="0"/>
              <a:t>，则报文被标记为黄色，且</a:t>
            </a:r>
            <a:r>
              <a:rPr lang="en-US" altLang="zh-CN" dirty="0" err="1"/>
              <a:t>Tp</a:t>
            </a:r>
            <a:r>
              <a:rPr lang="en-US" altLang="zh-CN" dirty="0"/>
              <a:t>=</a:t>
            </a:r>
            <a:r>
              <a:rPr lang="en-US" altLang="zh-CN" dirty="0" err="1"/>
              <a:t>Tp</a:t>
            </a:r>
            <a:r>
              <a:rPr lang="en-US" altLang="zh-CN" dirty="0"/>
              <a:t>-B</a:t>
            </a:r>
            <a:r>
              <a:rPr lang="zh-CN" altLang="en-US" dirty="0"/>
              <a:t>， </a:t>
            </a:r>
            <a:endParaRPr lang="en-US" altLang="zh-CN" dirty="0"/>
          </a:p>
          <a:p>
            <a:pPr lvl="2"/>
            <a:r>
              <a:rPr lang="zh-CN" altLang="en-US" dirty="0"/>
              <a:t>如果报文长度不超过</a:t>
            </a:r>
            <a:r>
              <a:rPr lang="en-US" altLang="zh-CN" dirty="0"/>
              <a:t>C</a:t>
            </a:r>
            <a:r>
              <a:rPr lang="zh-CN" altLang="en-US" dirty="0"/>
              <a:t>桶中的令牌数</a:t>
            </a:r>
            <a:r>
              <a:rPr lang="en-US" altLang="zh-CN" dirty="0" err="1"/>
              <a:t>Tc</a:t>
            </a:r>
            <a:r>
              <a:rPr lang="zh-CN" altLang="en-US" dirty="0"/>
              <a:t>，报文被标记为绿色，且</a:t>
            </a:r>
            <a:r>
              <a:rPr lang="en-US" altLang="zh-CN" dirty="0" err="1"/>
              <a:t>Tp</a:t>
            </a:r>
            <a:r>
              <a:rPr lang="en-US" altLang="zh-CN" dirty="0"/>
              <a:t>=</a:t>
            </a:r>
            <a:r>
              <a:rPr lang="en-US" altLang="zh-CN" dirty="0" err="1"/>
              <a:t>Tp</a:t>
            </a:r>
            <a:r>
              <a:rPr lang="en-US" altLang="zh-CN" dirty="0"/>
              <a:t>-B</a:t>
            </a:r>
            <a:r>
              <a:rPr lang="zh-CN" altLang="en-US" dirty="0"/>
              <a:t>，</a:t>
            </a:r>
            <a:r>
              <a:rPr lang="en-US" altLang="zh-CN" dirty="0" err="1"/>
              <a:t>Tc</a:t>
            </a:r>
            <a:r>
              <a:rPr lang="en-US" altLang="zh-CN" dirty="0"/>
              <a:t>=</a:t>
            </a:r>
            <a:r>
              <a:rPr lang="en-US" altLang="zh-CN" dirty="0" err="1"/>
              <a:t>Tc</a:t>
            </a:r>
            <a:r>
              <a:rPr lang="en-US" altLang="zh-CN" dirty="0"/>
              <a:t>-B</a:t>
            </a:r>
            <a:r>
              <a:rPr lang="zh-CN" altLang="en-US" dirty="0"/>
              <a:t>。</a:t>
            </a:r>
          </a:p>
          <a:p>
            <a:pPr lvl="2"/>
            <a:endParaRPr lang="zh-CN" altLang="en-US" dirty="0"/>
          </a:p>
          <a:p>
            <a:endParaRPr lang="en-US" dirty="0">
              <a:latin typeface="+mn-ea"/>
              <a:ea typeface="+mn-ea"/>
            </a:endParaRPr>
          </a:p>
        </p:txBody>
      </p:sp>
    </p:spTree>
    <p:extLst>
      <p:ext uri="{BB962C8B-B14F-4D97-AF65-F5344CB8AC3E}">
        <p14:creationId xmlns:p14="http://schemas.microsoft.com/office/powerpoint/2010/main" val="345114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85193" y="801688"/>
            <a:ext cx="5669546" cy="4973540"/>
          </a:xfrm>
        </p:spPr>
        <p:txBody>
          <a:bodyPr>
            <a:normAutofit fontScale="92500" lnSpcReduction="20000"/>
          </a:bodyPr>
          <a:lstStyle/>
          <a:p>
            <a:pPr lvl="1"/>
            <a:r>
              <a:rPr lang="zh-CN" altLang="en-US" sz="1100" dirty="0"/>
              <a:t>色敏模式下，在对到达报文（假设报文大小为</a:t>
            </a:r>
            <a:r>
              <a:rPr lang="en-US" altLang="zh-CN" sz="1100" dirty="0"/>
              <a:t>B</a:t>
            </a:r>
            <a:r>
              <a:rPr lang="zh-CN" altLang="en-US" sz="1100" dirty="0"/>
              <a:t>）进行评估时，遵循以下规则：</a:t>
            </a:r>
          </a:p>
          <a:p>
            <a:pPr lvl="2"/>
            <a:r>
              <a:rPr lang="zh-CN" altLang="en-US" sz="1100" dirty="0"/>
              <a:t>如果报文已被标记为绿色且报文长度超过</a:t>
            </a:r>
            <a:r>
              <a:rPr lang="en-US" altLang="zh-CN" sz="1100" dirty="0"/>
              <a:t>P</a:t>
            </a:r>
            <a:r>
              <a:rPr lang="zh-CN" altLang="en-US" sz="1100" dirty="0"/>
              <a:t>桶中的令牌数</a:t>
            </a:r>
            <a:r>
              <a:rPr lang="en-US" altLang="zh-CN" sz="1100" dirty="0" err="1"/>
              <a:t>Tp</a:t>
            </a:r>
            <a:r>
              <a:rPr lang="zh-CN" altLang="en-US" sz="1100" dirty="0"/>
              <a:t>，则报文被标记为红色，且</a:t>
            </a:r>
            <a:r>
              <a:rPr lang="en-US" altLang="zh-CN" sz="1100" dirty="0" err="1"/>
              <a:t>Tp</a:t>
            </a:r>
            <a:r>
              <a:rPr lang="zh-CN" altLang="en-US" sz="1100" dirty="0"/>
              <a:t>和</a:t>
            </a:r>
            <a:r>
              <a:rPr lang="en-US" altLang="zh-CN" sz="1100" dirty="0" err="1"/>
              <a:t>Tc</a:t>
            </a:r>
            <a:r>
              <a:rPr lang="zh-CN" altLang="en-US" sz="1100" dirty="0"/>
              <a:t>不变。 </a:t>
            </a:r>
          </a:p>
          <a:p>
            <a:pPr lvl="2"/>
            <a:r>
              <a:rPr lang="zh-CN" altLang="en-US" sz="1100" dirty="0"/>
              <a:t>如果报文已被标记为绿色且报文长度不超过</a:t>
            </a:r>
            <a:r>
              <a:rPr lang="en-US" altLang="zh-CN" sz="1100" dirty="0"/>
              <a:t>P</a:t>
            </a:r>
            <a:r>
              <a:rPr lang="zh-CN" altLang="en-US" sz="1100" dirty="0"/>
              <a:t>桶中的令牌数</a:t>
            </a:r>
            <a:r>
              <a:rPr lang="en-US" altLang="zh-CN" sz="1100" dirty="0" err="1"/>
              <a:t>Tp</a:t>
            </a:r>
            <a:r>
              <a:rPr lang="zh-CN" altLang="en-US" sz="1100" dirty="0"/>
              <a:t>但超过</a:t>
            </a:r>
            <a:r>
              <a:rPr lang="en-US" altLang="zh-CN" sz="1100" dirty="0"/>
              <a:t>C</a:t>
            </a:r>
            <a:r>
              <a:rPr lang="zh-CN" altLang="en-US" sz="1100" dirty="0"/>
              <a:t>桶中的令牌数</a:t>
            </a:r>
            <a:r>
              <a:rPr lang="en-US" altLang="zh-CN" sz="1100" dirty="0" err="1"/>
              <a:t>Tc</a:t>
            </a:r>
            <a:r>
              <a:rPr lang="zh-CN" altLang="en-US" sz="1100" dirty="0"/>
              <a:t>，则报文被标记为黄色，且</a:t>
            </a:r>
            <a:r>
              <a:rPr lang="en-US" altLang="zh-CN" sz="1100" dirty="0" err="1"/>
              <a:t>Tp</a:t>
            </a:r>
            <a:r>
              <a:rPr lang="en-US" altLang="zh-CN" sz="1100" dirty="0"/>
              <a:t>=</a:t>
            </a:r>
            <a:r>
              <a:rPr lang="en-US" altLang="zh-CN" sz="1100" dirty="0" err="1"/>
              <a:t>Tp</a:t>
            </a:r>
            <a:r>
              <a:rPr lang="en-US" altLang="zh-CN" sz="1100" dirty="0"/>
              <a:t>-B</a:t>
            </a:r>
            <a:r>
              <a:rPr lang="zh-CN" altLang="en-US" sz="1100" dirty="0"/>
              <a:t>，</a:t>
            </a:r>
            <a:r>
              <a:rPr lang="en-US" altLang="zh-CN" sz="1100" dirty="0" err="1"/>
              <a:t>Tc</a:t>
            </a:r>
            <a:r>
              <a:rPr lang="zh-CN" altLang="en-US" sz="1100" dirty="0"/>
              <a:t>不变。 </a:t>
            </a:r>
          </a:p>
          <a:p>
            <a:pPr lvl="2"/>
            <a:r>
              <a:rPr lang="zh-CN" altLang="en-US" sz="1100" dirty="0"/>
              <a:t>如果报文已被标记为绿色且报文长度不超过</a:t>
            </a:r>
            <a:r>
              <a:rPr lang="en-US" altLang="zh-CN" sz="1100" dirty="0"/>
              <a:t>C</a:t>
            </a:r>
            <a:r>
              <a:rPr lang="zh-CN" altLang="en-US" sz="1100" dirty="0"/>
              <a:t>桶中的令牌数</a:t>
            </a:r>
            <a:r>
              <a:rPr lang="en-US" altLang="zh-CN" sz="1100" dirty="0" err="1"/>
              <a:t>Tc</a:t>
            </a:r>
            <a:r>
              <a:rPr lang="zh-CN" altLang="en-US" sz="1100" dirty="0"/>
              <a:t>，则报文被标记为绿色，且</a:t>
            </a:r>
            <a:r>
              <a:rPr lang="en-US" altLang="zh-CN" sz="1100" dirty="0" err="1"/>
              <a:t>Tp</a:t>
            </a:r>
            <a:r>
              <a:rPr lang="en-US" altLang="zh-CN" sz="1100" dirty="0"/>
              <a:t>=</a:t>
            </a:r>
            <a:r>
              <a:rPr lang="en-US" altLang="zh-CN" sz="1100" dirty="0" err="1"/>
              <a:t>Tp</a:t>
            </a:r>
            <a:r>
              <a:rPr lang="en-US" altLang="zh-CN" sz="1100" dirty="0"/>
              <a:t>-B</a:t>
            </a:r>
            <a:r>
              <a:rPr lang="zh-CN" altLang="en-US" sz="1100" dirty="0"/>
              <a:t>，</a:t>
            </a:r>
            <a:r>
              <a:rPr lang="en-US" altLang="zh-CN" sz="1100" dirty="0" err="1"/>
              <a:t>Tc</a:t>
            </a:r>
            <a:r>
              <a:rPr lang="en-US" altLang="zh-CN" sz="1100" dirty="0"/>
              <a:t>=</a:t>
            </a:r>
            <a:r>
              <a:rPr lang="en-US" altLang="zh-CN" sz="1100" dirty="0" err="1"/>
              <a:t>Tc</a:t>
            </a:r>
            <a:r>
              <a:rPr lang="en-US" altLang="zh-CN" sz="1100" dirty="0"/>
              <a:t>-B</a:t>
            </a:r>
            <a:r>
              <a:rPr lang="zh-CN" altLang="en-US" sz="1100" dirty="0"/>
              <a:t>。 </a:t>
            </a:r>
          </a:p>
          <a:p>
            <a:pPr lvl="2"/>
            <a:r>
              <a:rPr lang="zh-CN" altLang="en-US" sz="1100" dirty="0"/>
              <a:t>如果报文已被标记为黄色，则只比较</a:t>
            </a:r>
            <a:r>
              <a:rPr lang="en-US" altLang="zh-CN" sz="1100" dirty="0"/>
              <a:t>P</a:t>
            </a:r>
            <a:r>
              <a:rPr lang="zh-CN" altLang="en-US" sz="1100" dirty="0"/>
              <a:t>桶，如果报文长度超过</a:t>
            </a:r>
            <a:r>
              <a:rPr lang="en-US" altLang="zh-CN" sz="1100" dirty="0"/>
              <a:t>P</a:t>
            </a:r>
            <a:r>
              <a:rPr lang="zh-CN" altLang="en-US" sz="1100" dirty="0"/>
              <a:t>桶中的令牌数</a:t>
            </a:r>
            <a:r>
              <a:rPr lang="en-US" altLang="zh-CN" sz="1100" dirty="0" err="1"/>
              <a:t>Tp</a:t>
            </a:r>
            <a:r>
              <a:rPr lang="zh-CN" altLang="en-US" sz="1100" dirty="0"/>
              <a:t>，则报文被标记为红色，且</a:t>
            </a:r>
            <a:r>
              <a:rPr lang="en-US" altLang="zh-CN" sz="1100" dirty="0" err="1"/>
              <a:t>Tp</a:t>
            </a:r>
            <a:r>
              <a:rPr lang="zh-CN" altLang="en-US" sz="1100" dirty="0"/>
              <a:t>和</a:t>
            </a:r>
            <a:r>
              <a:rPr lang="en-US" altLang="zh-CN" sz="1100" dirty="0" err="1"/>
              <a:t>Tc</a:t>
            </a:r>
            <a:r>
              <a:rPr lang="zh-CN" altLang="en-US" sz="1100" dirty="0"/>
              <a:t>不变。 </a:t>
            </a:r>
          </a:p>
          <a:p>
            <a:pPr lvl="2"/>
            <a:r>
              <a:rPr lang="zh-CN" altLang="en-US" sz="1100" dirty="0"/>
              <a:t>如果报文已被标记为黄色，且报文长度不超过</a:t>
            </a:r>
            <a:r>
              <a:rPr lang="en-US" altLang="zh-CN" sz="1100" dirty="0"/>
              <a:t>P</a:t>
            </a:r>
            <a:r>
              <a:rPr lang="zh-CN" altLang="en-US" sz="1100" dirty="0"/>
              <a:t>桶的令牌数，则报文被标记为黄色，且</a:t>
            </a:r>
            <a:r>
              <a:rPr lang="en-US" altLang="zh-CN" sz="1100" dirty="0" err="1"/>
              <a:t>Tp</a:t>
            </a:r>
            <a:r>
              <a:rPr lang="en-US" altLang="zh-CN" sz="1100" dirty="0"/>
              <a:t>=</a:t>
            </a:r>
            <a:r>
              <a:rPr lang="en-US" altLang="zh-CN" sz="1100" dirty="0" err="1"/>
              <a:t>Tp</a:t>
            </a:r>
            <a:r>
              <a:rPr lang="en-US" altLang="zh-CN" sz="1100" dirty="0"/>
              <a:t>-B</a:t>
            </a:r>
            <a:r>
              <a:rPr lang="zh-CN" altLang="en-US" sz="1100" dirty="0"/>
              <a:t>，</a:t>
            </a:r>
            <a:r>
              <a:rPr lang="en-US" altLang="zh-CN" sz="1100" dirty="0" err="1"/>
              <a:t>Tc</a:t>
            </a:r>
            <a:r>
              <a:rPr lang="zh-CN" altLang="en-US" sz="1100" dirty="0"/>
              <a:t>不变。 </a:t>
            </a:r>
          </a:p>
          <a:p>
            <a:pPr lvl="2"/>
            <a:r>
              <a:rPr lang="zh-CN" altLang="en-US" sz="1100" dirty="0"/>
              <a:t>如果报文已被标记为红色，直接将报文标记为红色，</a:t>
            </a:r>
            <a:r>
              <a:rPr lang="en-US" altLang="zh-CN" sz="1100" dirty="0" err="1"/>
              <a:t>Tc</a:t>
            </a:r>
            <a:r>
              <a:rPr lang="zh-CN" altLang="en-US" sz="1100" dirty="0"/>
              <a:t>和</a:t>
            </a:r>
            <a:r>
              <a:rPr lang="en-US" altLang="zh-CN" sz="1100" dirty="0" err="1"/>
              <a:t>Tp</a:t>
            </a:r>
            <a:r>
              <a:rPr lang="zh-CN" altLang="en-US" sz="1100" dirty="0"/>
              <a:t>不变。</a:t>
            </a:r>
          </a:p>
          <a:p>
            <a:r>
              <a:rPr lang="en-US" altLang="zh-CN" sz="1100" dirty="0"/>
              <a:t>CIR PIR CBS PBS</a:t>
            </a:r>
            <a:r>
              <a:rPr lang="zh-CN" altLang="en-US" sz="1100" dirty="0"/>
              <a:t>的单位 </a:t>
            </a:r>
            <a:r>
              <a:rPr lang="en-US" altLang="zh-CN" sz="1100" dirty="0"/>
              <a:t>:</a:t>
            </a:r>
            <a:endParaRPr lang="zh-CN" altLang="en-US" sz="1100" dirty="0"/>
          </a:p>
          <a:p>
            <a:pPr lvl="1"/>
            <a:r>
              <a:rPr lang="en-US" altLang="zh-CN" sz="1100" b="1" dirty="0"/>
              <a:t>cir</a:t>
            </a:r>
            <a:r>
              <a:rPr lang="en-US" altLang="zh-CN" sz="1100" dirty="0"/>
              <a:t> </a:t>
            </a:r>
            <a:r>
              <a:rPr lang="en-US" altLang="zh-CN" sz="1100" i="1" dirty="0" err="1"/>
              <a:t>cir</a:t>
            </a:r>
            <a:r>
              <a:rPr lang="en-US" altLang="zh-CN" sz="1100" i="1" dirty="0"/>
              <a:t>-value</a:t>
            </a:r>
            <a:r>
              <a:rPr lang="en-US" altLang="zh-CN" sz="1100" dirty="0"/>
              <a:t> </a:t>
            </a:r>
            <a:r>
              <a:rPr lang="zh-CN" altLang="en-US" sz="1100" dirty="0"/>
              <a:t>指定承诺信息速率，即保证能够通过的速率。 整数形式，取值范围是</a:t>
            </a:r>
            <a:r>
              <a:rPr lang="en-US" altLang="zh-CN" sz="1100" dirty="0"/>
              <a:t>0</a:t>
            </a:r>
            <a:r>
              <a:rPr lang="zh-CN" altLang="en-US" sz="1100" dirty="0"/>
              <a:t>～</a:t>
            </a:r>
            <a:r>
              <a:rPr lang="en-US" altLang="zh-CN" sz="1100" dirty="0"/>
              <a:t>4294967295</a:t>
            </a:r>
            <a:r>
              <a:rPr lang="zh-CN" altLang="en-US" sz="1100" dirty="0"/>
              <a:t>，单位是</a:t>
            </a:r>
            <a:r>
              <a:rPr lang="en-US" altLang="zh-CN" sz="1100" dirty="0" err="1"/>
              <a:t>kbit</a:t>
            </a:r>
            <a:r>
              <a:rPr lang="en-US" altLang="zh-CN" sz="1100" dirty="0"/>
              <a:t>/s</a:t>
            </a:r>
            <a:r>
              <a:rPr lang="zh-CN" altLang="en-US" sz="1100" dirty="0"/>
              <a:t>。 </a:t>
            </a:r>
            <a:endParaRPr lang="en-US" altLang="zh-CN" sz="1100" dirty="0"/>
          </a:p>
          <a:p>
            <a:pPr lvl="1"/>
            <a:r>
              <a:rPr lang="en-US" altLang="zh-CN" sz="1100" b="1" dirty="0" err="1"/>
              <a:t>pir</a:t>
            </a:r>
            <a:r>
              <a:rPr lang="en-US" altLang="zh-CN" sz="1100" dirty="0"/>
              <a:t> </a:t>
            </a:r>
            <a:r>
              <a:rPr lang="en-US" altLang="zh-CN" sz="1100" i="1" dirty="0" err="1"/>
              <a:t>pir</a:t>
            </a:r>
            <a:r>
              <a:rPr lang="en-US" altLang="zh-CN" sz="1100" i="1" dirty="0"/>
              <a:t>-value</a:t>
            </a:r>
            <a:r>
              <a:rPr lang="en-US" altLang="zh-CN" sz="1100" dirty="0"/>
              <a:t> </a:t>
            </a:r>
            <a:r>
              <a:rPr lang="zh-CN" altLang="en-US" sz="1100" dirty="0"/>
              <a:t>指定峰值速率，即最大能够通过的速率。 整数形式，取值范围是</a:t>
            </a:r>
            <a:r>
              <a:rPr lang="en-US" altLang="zh-CN" sz="1100" dirty="0"/>
              <a:t>0</a:t>
            </a:r>
            <a:r>
              <a:rPr lang="zh-CN" altLang="en-US" sz="1100" dirty="0"/>
              <a:t>～</a:t>
            </a:r>
            <a:r>
              <a:rPr lang="en-US" altLang="zh-CN" sz="1100" dirty="0"/>
              <a:t>4294967295</a:t>
            </a:r>
            <a:r>
              <a:rPr lang="zh-CN" altLang="en-US" sz="1100" dirty="0"/>
              <a:t>，单位是</a:t>
            </a:r>
            <a:r>
              <a:rPr lang="en-US" altLang="zh-CN" sz="1100" dirty="0" err="1"/>
              <a:t>kbit</a:t>
            </a:r>
            <a:r>
              <a:rPr lang="en-US" altLang="zh-CN" sz="1100" dirty="0"/>
              <a:t>/s</a:t>
            </a:r>
            <a:r>
              <a:rPr lang="zh-CN" altLang="en-US" sz="1100" dirty="0"/>
              <a:t>。参数</a:t>
            </a:r>
            <a:r>
              <a:rPr lang="en-US" altLang="zh-CN" sz="1100" i="1" dirty="0" err="1"/>
              <a:t>pir</a:t>
            </a:r>
            <a:r>
              <a:rPr lang="en-US" altLang="zh-CN" sz="1100" i="1" dirty="0"/>
              <a:t>-value</a:t>
            </a:r>
            <a:r>
              <a:rPr lang="zh-CN" altLang="en-US" sz="1100" dirty="0"/>
              <a:t>的值不应小于已经配置的</a:t>
            </a:r>
            <a:r>
              <a:rPr lang="en-US" altLang="zh-CN" sz="1100" i="1" dirty="0"/>
              <a:t>cir-value</a:t>
            </a:r>
            <a:r>
              <a:rPr lang="zh-CN" altLang="en-US" sz="1100" dirty="0"/>
              <a:t>的值。 </a:t>
            </a:r>
            <a:endParaRPr lang="en-US" altLang="zh-CN" sz="1100" dirty="0"/>
          </a:p>
          <a:p>
            <a:pPr lvl="1"/>
            <a:r>
              <a:rPr lang="en-US" altLang="zh-CN" sz="1100" b="1" dirty="0" err="1"/>
              <a:t>cbs</a:t>
            </a:r>
            <a:r>
              <a:rPr lang="en-US" altLang="zh-CN" sz="1100" dirty="0"/>
              <a:t> </a:t>
            </a:r>
            <a:r>
              <a:rPr lang="en-US" altLang="zh-CN" sz="1100" i="1" dirty="0" err="1"/>
              <a:t>cbs</a:t>
            </a:r>
            <a:r>
              <a:rPr lang="en-US" altLang="zh-CN" sz="1100" i="1" dirty="0"/>
              <a:t>-value</a:t>
            </a:r>
            <a:r>
              <a:rPr lang="en-US" altLang="zh-CN" sz="1100" dirty="0"/>
              <a:t> </a:t>
            </a:r>
            <a:r>
              <a:rPr lang="zh-CN" altLang="en-US" sz="1100" dirty="0"/>
              <a:t>指定承诺突发尺寸（</a:t>
            </a:r>
            <a:r>
              <a:rPr lang="en-US" altLang="zh-CN" sz="1100" dirty="0"/>
              <a:t>Committed Burst Size</a:t>
            </a:r>
            <a:r>
              <a:rPr lang="zh-CN" altLang="en-US" sz="1100" dirty="0"/>
              <a:t>），即瞬间能够通过的承诺流量，即第一个令牌桶的深度（假定该桶为</a:t>
            </a:r>
            <a:r>
              <a:rPr lang="en-US" altLang="zh-CN" sz="1100" dirty="0"/>
              <a:t>C</a:t>
            </a:r>
            <a:r>
              <a:rPr lang="zh-CN" altLang="en-US" sz="1100" dirty="0"/>
              <a:t>桶）。 整数形式，</a:t>
            </a:r>
            <a:r>
              <a:rPr lang="en-US" altLang="zh-CN" sz="1100" dirty="0"/>
              <a:t>0</a:t>
            </a:r>
            <a:r>
              <a:rPr lang="zh-CN" altLang="en-US" sz="1100" dirty="0"/>
              <a:t>～</a:t>
            </a:r>
            <a:r>
              <a:rPr lang="en-US" altLang="zh-CN" sz="1100" dirty="0"/>
              <a:t>4294967295</a:t>
            </a:r>
            <a:r>
              <a:rPr lang="zh-CN" altLang="en-US" sz="1100" dirty="0"/>
              <a:t>，单位是</a:t>
            </a:r>
            <a:r>
              <a:rPr lang="en-US" altLang="zh-CN" sz="1100" dirty="0"/>
              <a:t>byte</a:t>
            </a:r>
            <a:r>
              <a:rPr lang="zh-CN" altLang="en-US" sz="1100" dirty="0"/>
              <a:t>。 </a:t>
            </a:r>
            <a:r>
              <a:rPr lang="en-US" altLang="zh-CN" sz="1100" dirty="0"/>
              <a:t>CBS</a:t>
            </a:r>
            <a:r>
              <a:rPr lang="zh-CN" altLang="en-US" sz="1100" dirty="0"/>
              <a:t>的取值必须大于已经配置的</a:t>
            </a:r>
            <a:r>
              <a:rPr lang="en-US" altLang="zh-CN" sz="1100" dirty="0"/>
              <a:t>CIR</a:t>
            </a:r>
            <a:r>
              <a:rPr lang="zh-CN" altLang="en-US" sz="1100" dirty="0"/>
              <a:t>的值。缺省值与配置的</a:t>
            </a:r>
            <a:r>
              <a:rPr lang="en-US" altLang="zh-CN" sz="1100" i="1" dirty="0"/>
              <a:t>cir-value</a:t>
            </a:r>
            <a:r>
              <a:rPr lang="zh-CN" altLang="en-US" sz="1100" dirty="0"/>
              <a:t>有关。</a:t>
            </a:r>
            <a:endParaRPr lang="en-US" altLang="zh-CN" sz="1100" dirty="0"/>
          </a:p>
          <a:p>
            <a:pPr marL="628650" marR="0" lvl="1" indent="-171450" algn="l" defTabSz="914400" rtl="0" eaLnBrk="1" fontAlgn="base" latinLnBrk="0" hangingPunct="1">
              <a:lnSpc>
                <a:spcPct val="125000"/>
              </a:lnSpc>
              <a:spcBef>
                <a:spcPct val="0"/>
              </a:spcBef>
              <a:spcAft>
                <a:spcPts val="300"/>
              </a:spcAft>
              <a:buClrTx/>
              <a:buSzPct val="50000"/>
              <a:buFont typeface="Wingdings" pitchFamily="2" charset="2"/>
              <a:buChar char="p"/>
              <a:tabLst/>
              <a:defRPr/>
            </a:pPr>
            <a:r>
              <a:rPr lang="en-US" altLang="zh-CN" sz="1100" b="1" dirty="0" err="1"/>
              <a:t>pbs</a:t>
            </a:r>
            <a:r>
              <a:rPr lang="en-US" altLang="zh-CN" sz="1100" dirty="0"/>
              <a:t> </a:t>
            </a:r>
            <a:r>
              <a:rPr lang="en-US" altLang="zh-CN" sz="1100" i="1" dirty="0" err="1"/>
              <a:t>pbs</a:t>
            </a:r>
            <a:r>
              <a:rPr lang="en-US" altLang="zh-CN" sz="1100" i="1" dirty="0"/>
              <a:t>-value</a:t>
            </a:r>
            <a:r>
              <a:rPr lang="en-US" altLang="zh-CN" sz="1100" dirty="0"/>
              <a:t> </a:t>
            </a:r>
            <a:r>
              <a:rPr lang="zh-CN" altLang="en-US" sz="1100" dirty="0"/>
              <a:t>指定超出突发尺寸（</a:t>
            </a:r>
            <a:r>
              <a:rPr lang="en-US" altLang="zh-CN" sz="1100" dirty="0"/>
              <a:t>Peak Burst Size</a:t>
            </a:r>
            <a:r>
              <a:rPr lang="zh-CN" altLang="en-US" sz="1100" dirty="0"/>
              <a:t>），即瞬间能够通过的峰值流量，即第二个令牌桶的深度（假定该桶为</a:t>
            </a:r>
            <a:r>
              <a:rPr lang="en-US" altLang="zh-CN" sz="1100" dirty="0"/>
              <a:t>P</a:t>
            </a:r>
            <a:r>
              <a:rPr lang="zh-CN" altLang="en-US" sz="1100" dirty="0"/>
              <a:t>桶）。 整数形式，</a:t>
            </a:r>
            <a:r>
              <a:rPr lang="en-US" altLang="zh-CN" sz="1100" dirty="0"/>
              <a:t>0</a:t>
            </a:r>
            <a:r>
              <a:rPr lang="zh-CN" altLang="en-US" sz="1100" dirty="0"/>
              <a:t>～</a:t>
            </a:r>
            <a:r>
              <a:rPr lang="en-US" altLang="zh-CN" sz="1100" dirty="0"/>
              <a:t>4294967295</a:t>
            </a:r>
            <a:r>
              <a:rPr lang="zh-CN" altLang="en-US" sz="1100" dirty="0"/>
              <a:t>单位是</a:t>
            </a:r>
            <a:r>
              <a:rPr lang="en-US" altLang="zh-CN" sz="1100" dirty="0"/>
              <a:t>byte</a:t>
            </a:r>
            <a:r>
              <a:rPr lang="zh-CN" altLang="en-US" sz="1100" dirty="0"/>
              <a:t>。 缺省值与</a:t>
            </a:r>
            <a:r>
              <a:rPr lang="en-US" altLang="zh-CN" sz="1100" i="1" dirty="0" err="1"/>
              <a:t>pir</a:t>
            </a:r>
            <a:r>
              <a:rPr lang="en-US" altLang="zh-CN" sz="1100" i="1" dirty="0"/>
              <a:t>-value</a:t>
            </a:r>
            <a:r>
              <a:rPr lang="zh-CN" altLang="en-US" sz="1100" dirty="0"/>
              <a:t>有关</a:t>
            </a:r>
          </a:p>
          <a:p>
            <a:endParaRPr lang="zh-CN" altLang="en-US" sz="1100" dirty="0"/>
          </a:p>
        </p:txBody>
      </p:sp>
      <p:sp>
        <p:nvSpPr>
          <p:cNvPr id="4" name="页眉占位符 3"/>
          <p:cNvSpPr>
            <a:spLocks noGrp="1"/>
          </p:cNvSpPr>
          <p:nvPr>
            <p:ph type="hdr" sz="quarter" idx="10"/>
          </p:nvPr>
        </p:nvSpPr>
        <p:spPr>
          <a:xfrm>
            <a:off x="0" y="0"/>
            <a:ext cx="3076575" cy="511175"/>
          </a:xfrm>
          <a:prstGeom prst="rect">
            <a:avLst/>
          </a:prstGeom>
        </p:spPr>
        <p:txBody>
          <a:bodyPr/>
          <a:lstStyle/>
          <a:p>
            <a:r>
              <a:rPr lang="en-US" altLang="zh-CN"/>
              <a:t>IP</a:t>
            </a:r>
            <a:r>
              <a:rPr lang="zh-CN" altLang="en-US"/>
              <a:t>城域网</a:t>
            </a:r>
            <a:r>
              <a:rPr lang="en-US" altLang="zh-CN"/>
              <a:t>QoS</a:t>
            </a:r>
            <a:r>
              <a:rPr lang="zh-CN" altLang="en-US"/>
              <a:t>高级特性</a:t>
            </a:r>
            <a:endParaRPr lang="zh-CN" altLang="en-US" dirty="0"/>
          </a:p>
        </p:txBody>
      </p:sp>
      <p:sp>
        <p:nvSpPr>
          <p:cNvPr id="5" name="灯片编号占位符 4"/>
          <p:cNvSpPr>
            <a:spLocks noGrp="1"/>
          </p:cNvSpPr>
          <p:nvPr>
            <p:ph type="sldNum" sz="quarter" idx="11"/>
          </p:nvPr>
        </p:nvSpPr>
        <p:spPr>
          <a:xfrm>
            <a:off x="4021138" y="9721850"/>
            <a:ext cx="3076575" cy="511175"/>
          </a:xfrm>
          <a:prstGeom prst="rect">
            <a:avLst/>
          </a:prstGeom>
        </p:spPr>
        <p:txBody>
          <a:bodyPr/>
          <a:lstStyle/>
          <a:p>
            <a:r>
              <a:rPr lang="en-US" altLang="zh-CN"/>
              <a:t>P-</a:t>
            </a:r>
            <a:fld id="{53C4D65A-8D61-4BF8-8EE6-980764D8408A}" type="slidenum">
              <a:rPr lang="en-US" altLang="zh-CN" smtClean="0"/>
              <a:pPr/>
              <a:t>21</a:t>
            </a:fld>
            <a:endParaRPr lang="en-US" altLang="zh-CN"/>
          </a:p>
        </p:txBody>
      </p:sp>
      <p:sp>
        <p:nvSpPr>
          <p:cNvPr id="6" name="页脚占位符 5"/>
          <p:cNvSpPr>
            <a:spLocks noGrp="1"/>
          </p:cNvSpPr>
          <p:nvPr>
            <p:ph type="ftr" sz="quarter" idx="12"/>
          </p:nvPr>
        </p:nvSpPr>
        <p:spPr>
          <a:xfrm>
            <a:off x="0" y="9721850"/>
            <a:ext cx="3076575" cy="511175"/>
          </a:xfrm>
          <a:prstGeom prst="rect">
            <a:avLst/>
          </a:prstGeom>
        </p:spPr>
        <p:txBody>
          <a:bodyPr/>
          <a:lstStyle/>
          <a:p>
            <a:r>
              <a:rPr lang="zh-CN" altLang="en-US" dirty="0"/>
              <a:t>华为技术有限公司  版权所有  未经许可不得扩散</a:t>
            </a:r>
          </a:p>
        </p:txBody>
      </p:sp>
    </p:spTree>
    <p:extLst>
      <p:ext uri="{BB962C8B-B14F-4D97-AF65-F5344CB8AC3E}">
        <p14:creationId xmlns:p14="http://schemas.microsoft.com/office/powerpoint/2010/main" val="2583053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396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114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114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14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14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5691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B47E0136-3DD4-4858-B613-CDA21B5E0870}"/>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95847537-CCFB-44B0-976C-370062ADC2E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645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827969F-E9A5-448E-8761-4D7148A27196}"/>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BB481A39-DCB5-4A6F-AAE6-A4A5911ACAB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5292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396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endParaRPr lang="en-US" dirty="0"/>
          </a:p>
        </p:txBody>
      </p:sp>
    </p:spTree>
    <p:extLst>
      <p:ext uri="{BB962C8B-B14F-4D97-AF65-F5344CB8AC3E}">
        <p14:creationId xmlns:p14="http://schemas.microsoft.com/office/powerpoint/2010/main" val="345114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t>流分类用来定义一组流量匹配规则，以对报文进行分类。</a:t>
            </a:r>
            <a:endParaRPr lang="en-US" altLang="zh-CN" dirty="0"/>
          </a:p>
        </p:txBody>
      </p:sp>
    </p:spTree>
    <p:extLst>
      <p:ext uri="{BB962C8B-B14F-4D97-AF65-F5344CB8AC3E}">
        <p14:creationId xmlns:p14="http://schemas.microsoft.com/office/powerpoint/2010/main" val="345114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pPr marL="180975" marR="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b="1" dirty="0"/>
              <a:t>traffic classifier</a:t>
            </a:r>
            <a:r>
              <a:rPr lang="en-US" altLang="zh-CN" dirty="0"/>
              <a:t> </a:t>
            </a:r>
            <a:r>
              <a:rPr lang="en-US" altLang="zh-CN" i="1" dirty="0" err="1"/>
              <a:t>classifier</a:t>
            </a:r>
            <a:r>
              <a:rPr lang="en-US" altLang="zh-CN" i="1" dirty="0"/>
              <a:t>-name</a:t>
            </a:r>
            <a:r>
              <a:rPr lang="en-US" altLang="zh-CN" dirty="0"/>
              <a:t> [ </a:t>
            </a:r>
            <a:r>
              <a:rPr lang="en-US" altLang="zh-CN" b="1" dirty="0"/>
              <a:t>operator</a:t>
            </a:r>
            <a:r>
              <a:rPr lang="en-US" altLang="zh-CN" dirty="0"/>
              <a:t> { </a:t>
            </a:r>
            <a:r>
              <a:rPr lang="en-US" altLang="zh-CN" b="1" dirty="0"/>
              <a:t>and</a:t>
            </a:r>
            <a:r>
              <a:rPr lang="en-US" altLang="zh-CN" dirty="0"/>
              <a:t> | </a:t>
            </a:r>
            <a:r>
              <a:rPr lang="en-US" altLang="zh-CN" b="1" dirty="0"/>
              <a:t>or</a:t>
            </a:r>
            <a:r>
              <a:rPr lang="en-US" altLang="zh-CN" dirty="0"/>
              <a:t> } ]</a:t>
            </a:r>
          </a:p>
          <a:p>
            <a:pPr marL="541338" marR="0" lvl="1" indent="-180975" algn="l" defTabSz="914400" rtl="0" eaLnBrk="1" fontAlgn="base" latinLnBrk="0" hangingPunct="1">
              <a:lnSpc>
                <a:spcPct val="125000"/>
              </a:lnSpc>
              <a:spcBef>
                <a:spcPct val="0"/>
              </a:spcBef>
              <a:spcAft>
                <a:spcPts val="600"/>
              </a:spcAft>
              <a:buClrTx/>
              <a:buSzPct val="60000"/>
              <a:buFont typeface="Wingdings" pitchFamily="2" charset="2"/>
              <a:buChar char="p"/>
              <a:tabLst/>
              <a:defRPr/>
            </a:pPr>
            <a:r>
              <a:rPr lang="en-US" altLang="zh-CN" b="1" i="1" dirty="0"/>
              <a:t>classifier-name</a:t>
            </a:r>
            <a:r>
              <a:rPr lang="zh-CN" altLang="en-US" i="1" dirty="0"/>
              <a:t>：</a:t>
            </a:r>
            <a:r>
              <a:rPr lang="zh-CN" altLang="en-US" dirty="0"/>
              <a:t>指定流分类名称。</a:t>
            </a:r>
            <a:endParaRPr lang="en-US" altLang="zh-CN" dirty="0"/>
          </a:p>
          <a:p>
            <a:pPr marL="541338" marR="0" lvl="1" indent="-180975" algn="l" defTabSz="914400" rtl="0" eaLnBrk="1" fontAlgn="base" latinLnBrk="0" hangingPunct="1">
              <a:lnSpc>
                <a:spcPct val="125000"/>
              </a:lnSpc>
              <a:spcBef>
                <a:spcPct val="0"/>
              </a:spcBef>
              <a:spcAft>
                <a:spcPts val="600"/>
              </a:spcAft>
              <a:buClrTx/>
              <a:buSzPct val="60000"/>
              <a:buFont typeface="Wingdings" pitchFamily="2" charset="2"/>
              <a:buChar char="p"/>
              <a:tabLst/>
              <a:defRPr/>
            </a:pPr>
            <a:r>
              <a:rPr lang="en-US" altLang="zh-CN" b="1" dirty="0"/>
              <a:t>Operator:</a:t>
            </a:r>
            <a:r>
              <a:rPr lang="zh-CN" altLang="en-US" dirty="0"/>
              <a:t>指定流分类下各规则之间的逻辑运算符。如果没有指定</a:t>
            </a:r>
            <a:r>
              <a:rPr lang="en-US" altLang="zh-CN" dirty="0"/>
              <a:t>operator</a:t>
            </a:r>
            <a:r>
              <a:rPr lang="zh-CN" altLang="en-US" dirty="0"/>
              <a:t>，则各规则之间缺省为逻辑“或”的关系。</a:t>
            </a:r>
            <a:endParaRPr lang="en-US" altLang="zh-CN" dirty="0"/>
          </a:p>
          <a:p>
            <a:pPr marL="541338" marR="0" lvl="1" indent="-180975" algn="l" defTabSz="914400" rtl="0" eaLnBrk="1" fontAlgn="base" latinLnBrk="0" hangingPunct="1">
              <a:lnSpc>
                <a:spcPct val="125000"/>
              </a:lnSpc>
              <a:spcBef>
                <a:spcPct val="0"/>
              </a:spcBef>
              <a:spcAft>
                <a:spcPts val="600"/>
              </a:spcAft>
              <a:buClrTx/>
              <a:buSzPct val="60000"/>
              <a:buFont typeface="Wingdings" pitchFamily="2" charset="2"/>
              <a:buChar char="p"/>
              <a:tabLst/>
              <a:defRPr/>
            </a:pPr>
            <a:r>
              <a:rPr lang="en-US" altLang="zh-CN" b="1" dirty="0"/>
              <a:t>And:</a:t>
            </a:r>
            <a:r>
              <a:rPr lang="zh-CN" altLang="en-US" dirty="0"/>
              <a:t>指定流分类下各规则之间是逻辑“与”的关系。</a:t>
            </a:r>
            <a:endParaRPr lang="en-US" altLang="zh-CN" dirty="0"/>
          </a:p>
          <a:p>
            <a:pPr marL="541338" marR="0" lvl="1" indent="-180975" algn="l" defTabSz="914400" rtl="0" eaLnBrk="1" fontAlgn="base" latinLnBrk="0" hangingPunct="1">
              <a:lnSpc>
                <a:spcPct val="125000"/>
              </a:lnSpc>
              <a:spcBef>
                <a:spcPct val="0"/>
              </a:spcBef>
              <a:spcAft>
                <a:spcPts val="600"/>
              </a:spcAft>
              <a:buClrTx/>
              <a:buSzPct val="60000"/>
              <a:buFont typeface="Wingdings" pitchFamily="2" charset="2"/>
              <a:buChar char="p"/>
              <a:tabLst/>
              <a:defRPr/>
            </a:pPr>
            <a:r>
              <a:rPr lang="en-US" altLang="zh-CN" b="1" dirty="0"/>
              <a:t>Or:</a:t>
            </a:r>
            <a:r>
              <a:rPr lang="zh-CN" altLang="en-US" dirty="0"/>
              <a:t>指定流分类下各规则之间是逻辑“或”的关系。指定该逻辑关系后，报文只需匹配流分类下的一个或多个规则就属于该类。</a:t>
            </a:r>
            <a:endParaRPr lang="en-US" altLang="zh-CN" dirty="0"/>
          </a:p>
        </p:txBody>
      </p:sp>
    </p:spTree>
    <p:extLst>
      <p:ext uri="{BB962C8B-B14F-4D97-AF65-F5344CB8AC3E}">
        <p14:creationId xmlns:p14="http://schemas.microsoft.com/office/powerpoint/2010/main" val="34511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1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2095179631"/>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2758953268"/>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704841"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mn-ea"/>
                <a:ea typeface="+mn-ea"/>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mn-ea"/>
                <a:ea typeface="+mn-ea"/>
                <a:sym typeface="FrutigerNext LT Regular" pitchFamily="34" charset="0"/>
              </a:rPr>
              <a:t>谢谢</a:t>
            </a:r>
            <a:endParaRPr lang="zh-CN" altLang="zh-CN" sz="4100" dirty="0">
              <a:solidFill>
                <a:srgbClr val="990000"/>
              </a:solidFill>
              <a:latin typeface="+mn-ea"/>
              <a:ea typeface="+mn-ea"/>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8128000" y="6524626"/>
            <a:ext cx="2025651" cy="333375"/>
          </a:xfrm>
          <a:prstGeom prst="rect">
            <a:avLst/>
          </a:prstGeom>
        </p:spPr>
        <p:txBody>
          <a:bodyPr/>
          <a:lstStyle>
            <a:lvl1pPr>
              <a:defRPr/>
            </a:lvl1pPr>
          </a:lstStyle>
          <a:p>
            <a:r>
              <a:rPr lang="en-US" altLang="zh-CN"/>
              <a:t>Page</a:t>
            </a:r>
            <a:fld id="{B77D227A-1AE4-4BCD-9973-754D0181BA7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cstate="print"/>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54703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2018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algn="just" eaLnBrk="1" hangingPunct="1">
              <a:defRPr/>
            </a:lvl2pPr>
            <a:lvl3pPr algn="just" eaLnBrk="1" hangingPunct="1">
              <a:defRPr/>
            </a:lvl3pPr>
            <a:lvl4pPr algn="just" eaLnBrk="1" hangingPunct="1">
              <a:defRPr/>
            </a:lvl4pPr>
            <a:lvl5pPr algn="just"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just">
              <a:defRPr/>
            </a:lvl1pPr>
          </a:lstStyle>
          <a:p>
            <a:r>
              <a:rPr lang="zh-CN" altLang="en-US" dirty="0"/>
              <a:t>单击此处输入文字</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8" cstate="print"/>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j-lt"/>
                <a:ea typeface="黑体" panose="02010609060101010101" pitchFamily="49" charset="-122"/>
                <a:cs typeface="Arial" pitchFamily="34" charset="0"/>
              </a:rPr>
              <a:t>第</a:t>
            </a:r>
            <a:fld id="{2F2CF7F5-F178-4429-B6CA-28062DF31937}" type="slidenum">
              <a:rPr lang="en-US" altLang="zh-CN" sz="1200" smtClean="0">
                <a:latin typeface="+mj-lt"/>
                <a:ea typeface="黑体" panose="02010609060101010101" pitchFamily="49" charset="-122"/>
                <a:cs typeface="Arial" pitchFamily="34" charset="0"/>
              </a:rPr>
              <a:pPr defTabSz="801668" eaLnBrk="0" fontAlgn="base" hangingPunct="0">
                <a:defRPr/>
              </a:pPr>
              <a:t>‹#›</a:t>
            </a:fld>
            <a:r>
              <a:rPr lang="zh-CN" altLang="en-US" sz="1200" dirty="0">
                <a:latin typeface="+mj-lt"/>
                <a:ea typeface="黑体" panose="02010609060101010101" pitchFamily="49" charset="-122"/>
                <a:cs typeface="Arial" pitchFamily="34" charset="0"/>
              </a:rPr>
              <a:t>页</a:t>
            </a:r>
            <a:endParaRPr lang="en-US" altLang="zh-CN" sz="1200" dirty="0">
              <a:latin typeface="+mj-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2018 </a:t>
            </a:r>
            <a:r>
              <a:rPr lang="zh-CN" altLang="en-US" sz="1200" baseline="0" dirty="0">
                <a:latin typeface="+mn-ea"/>
                <a:ea typeface="+mn-ea"/>
                <a:cs typeface="Arial" pitchFamily="34" charset="0"/>
              </a:rPr>
              <a:t>华为技术有限公司</a:t>
            </a:r>
          </a:p>
        </p:txBody>
      </p:sp>
      <p:pic>
        <p:nvPicPr>
          <p:cNvPr id="8" name="图片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 id="2147483865" r:id="rId16"/>
  </p:sldLayoutIdLst>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r>
              <a:rPr lang="en-US" altLang="zh-CN" dirty="0"/>
              <a:t>HCRSE114</a:t>
            </a:r>
            <a:endParaRPr lang="zh-CN" altLang="en-US" dirty="0"/>
          </a:p>
        </p:txBody>
      </p:sp>
      <p:sp>
        <p:nvSpPr>
          <p:cNvPr id="11" name="文本占位符 10"/>
          <p:cNvSpPr>
            <a:spLocks noGrp="1"/>
          </p:cNvSpPr>
          <p:nvPr>
            <p:ph type="body" sz="quarter" idx="18"/>
          </p:nvPr>
        </p:nvSpPr>
        <p:spPr/>
        <p:txBody>
          <a:bodyPr/>
          <a:lstStyle/>
          <a:p>
            <a:r>
              <a:rPr lang="en-US" altLang="zh-CN" dirty="0"/>
              <a:t>RS</a:t>
            </a:r>
            <a:endParaRPr lang="zh-CN" altLang="en-US" dirty="0"/>
          </a:p>
        </p:txBody>
      </p:sp>
      <p:sp>
        <p:nvSpPr>
          <p:cNvPr id="12" name="文本占位符 11"/>
          <p:cNvSpPr>
            <a:spLocks noGrp="1"/>
          </p:cNvSpPr>
          <p:nvPr>
            <p:ph type="body" sz="quarter" idx="19"/>
          </p:nvPr>
        </p:nvSpPr>
        <p:spPr/>
        <p:txBody>
          <a:bodyPr/>
          <a:lstStyle/>
          <a:p>
            <a:r>
              <a:rPr lang="en-US" altLang="zh-CN" dirty="0"/>
              <a:t> </a:t>
            </a:r>
            <a:endParaRPr lang="zh-CN" altLang="en-US" dirty="0"/>
          </a:p>
        </p:txBody>
      </p:sp>
      <p:sp>
        <p:nvSpPr>
          <p:cNvPr id="13" name="文本占位符 12"/>
          <p:cNvSpPr>
            <a:spLocks noGrp="1"/>
          </p:cNvSpPr>
          <p:nvPr>
            <p:ph type="body" sz="quarter" idx="20"/>
          </p:nvPr>
        </p:nvSpPr>
        <p:spPr/>
        <p:txBody>
          <a:bodyPr/>
          <a:lstStyle/>
          <a:p>
            <a:r>
              <a:rPr lang="en-US" altLang="zh-CN" dirty="0"/>
              <a:t>V3.0</a:t>
            </a:r>
            <a:endParaRPr lang="zh-CN" altLang="en-US" dirty="0"/>
          </a:p>
        </p:txBody>
      </p:sp>
      <p:sp>
        <p:nvSpPr>
          <p:cNvPr id="3" name="文本占位符 2"/>
          <p:cNvSpPr>
            <a:spLocks noGrp="1"/>
          </p:cNvSpPr>
          <p:nvPr>
            <p:ph type="body" sz="quarter" idx="13"/>
          </p:nvPr>
        </p:nvSpPr>
        <p:spPr/>
        <p:txBody>
          <a:bodyPr/>
          <a:lstStyle/>
          <a:p>
            <a:r>
              <a:rPr lang="zh-CN" altLang="en-US" dirty="0"/>
              <a:t>刘伟</a:t>
            </a:r>
            <a:r>
              <a:rPr lang="en-US" altLang="zh-CN" dirty="0"/>
              <a:t>/lwx47600</a:t>
            </a:r>
            <a:endParaRPr lang="zh-CN" altLang="en-US" dirty="0"/>
          </a:p>
        </p:txBody>
      </p:sp>
      <p:sp>
        <p:nvSpPr>
          <p:cNvPr id="4" name="文本占位符 3"/>
          <p:cNvSpPr>
            <a:spLocks noGrp="1"/>
          </p:cNvSpPr>
          <p:nvPr>
            <p:ph type="body" sz="quarter" idx="14"/>
          </p:nvPr>
        </p:nvSpPr>
        <p:spPr/>
        <p:txBody>
          <a:bodyPr/>
          <a:lstStyle/>
          <a:p>
            <a:r>
              <a:rPr lang="en-US" altLang="zh-CN" dirty="0"/>
              <a:t>2018.10.23</a:t>
            </a:r>
            <a:endParaRPr lang="zh-CN" altLang="en-US" dirty="0"/>
          </a:p>
        </p:txBody>
      </p:sp>
      <p:sp>
        <p:nvSpPr>
          <p:cNvPr id="9" name="文本占位符 8"/>
          <p:cNvSpPr>
            <a:spLocks noGrp="1"/>
          </p:cNvSpPr>
          <p:nvPr>
            <p:ph type="body" sz="quarter" idx="15"/>
          </p:nvPr>
        </p:nvSpPr>
        <p:spPr/>
        <p:txBody>
          <a:bodyPr/>
          <a:lstStyle/>
          <a:p>
            <a:r>
              <a:rPr lang="zh-CN" altLang="en-US" dirty="0"/>
              <a:t>刘鹏</a:t>
            </a:r>
            <a:r>
              <a:rPr lang="en-US" altLang="zh-CN" dirty="0"/>
              <a:t>/lwx529648</a:t>
            </a:r>
            <a:endParaRPr lang="zh-CN" altLang="en-US" dirty="0"/>
          </a:p>
        </p:txBody>
      </p:sp>
      <p:sp>
        <p:nvSpPr>
          <p:cNvPr id="6" name="文本占位符 5"/>
          <p:cNvSpPr>
            <a:spLocks noGrp="1"/>
          </p:cNvSpPr>
          <p:nvPr>
            <p:ph type="body" sz="quarter" idx="16"/>
          </p:nvPr>
        </p:nvSpPr>
        <p:spPr/>
        <p:txBody>
          <a:bodyPr/>
          <a:lstStyle/>
          <a:p>
            <a:r>
              <a:rPr lang="zh-CN" altLang="en-US"/>
              <a:t>新开发</a:t>
            </a:r>
            <a:endParaRPr lang="zh-CN" altLang="en-US"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dirty="0"/>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a:p>
        </p:txBody>
      </p:sp>
      <p:sp>
        <p:nvSpPr>
          <p:cNvPr id="20" name="文本占位符 19"/>
          <p:cNvSpPr>
            <a:spLocks noGrp="1"/>
          </p:cNvSpPr>
          <p:nvPr>
            <p:ph type="body" sz="quarter" idx="27"/>
          </p:nvPr>
        </p:nvSpPr>
        <p:spPr/>
        <p:txBody>
          <a:bodyPr/>
          <a:lstStyle/>
          <a:p>
            <a:endParaRPr lang="zh-CN" altLang="en-US" dirty="0"/>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57825243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流策略配置</a:t>
            </a:r>
            <a:endParaRPr lang="en-US" dirty="0"/>
          </a:p>
        </p:txBody>
      </p:sp>
      <p:sp>
        <p:nvSpPr>
          <p:cNvPr id="3" name="Text Placeholder 2"/>
          <p:cNvSpPr>
            <a:spLocks noGrp="1"/>
          </p:cNvSpPr>
          <p:nvPr>
            <p:ph type="body" sz="quarter" idx="10"/>
          </p:nvPr>
        </p:nvSpPr>
        <p:spPr>
          <a:xfrm>
            <a:off x="912285" y="1233488"/>
            <a:ext cx="10560048" cy="4715792"/>
          </a:xfrm>
        </p:spPr>
        <p:txBody>
          <a:bodyPr/>
          <a:lstStyle/>
          <a:p>
            <a:r>
              <a:rPr lang="zh-CN" altLang="en-US" dirty="0"/>
              <a:t>流量策略把流量类和流量动作关联</a:t>
            </a:r>
            <a:endParaRPr lang="en-US" altLang="zh-CN" dirty="0"/>
          </a:p>
          <a:p>
            <a:pPr lvl="1"/>
            <a:r>
              <a:rPr lang="zh-CN" altLang="en-US" dirty="0">
                <a:latin typeface="+mn-ea"/>
              </a:rPr>
              <a:t>执行命令</a:t>
            </a:r>
            <a:r>
              <a:rPr lang="en-US" altLang="zh-CN" b="1" dirty="0">
                <a:latin typeface="+mn-ea"/>
              </a:rPr>
              <a:t>traffic policy</a:t>
            </a:r>
            <a:r>
              <a:rPr lang="en-US" altLang="zh-CN" dirty="0">
                <a:latin typeface="+mn-ea"/>
              </a:rPr>
              <a:t> </a:t>
            </a:r>
            <a:r>
              <a:rPr lang="en-US" altLang="zh-CN" i="1" dirty="0" err="1">
                <a:latin typeface="+mn-ea"/>
              </a:rPr>
              <a:t>policy</a:t>
            </a:r>
            <a:r>
              <a:rPr lang="en-US" altLang="zh-CN" i="1" dirty="0">
                <a:latin typeface="+mn-ea"/>
              </a:rPr>
              <a:t>-name</a:t>
            </a:r>
            <a:r>
              <a:rPr lang="zh-CN" altLang="en-US" dirty="0">
                <a:latin typeface="+mn-ea"/>
              </a:rPr>
              <a:t>，创建一个流策略并进入流策略视图</a:t>
            </a:r>
            <a:endParaRPr lang="en-US" altLang="zh-CN" dirty="0">
              <a:latin typeface="+mn-ea"/>
            </a:endParaRPr>
          </a:p>
          <a:p>
            <a:pPr lvl="1"/>
            <a:r>
              <a:rPr lang="zh-CN" altLang="en-US" dirty="0">
                <a:latin typeface="+mn-ea"/>
              </a:rPr>
              <a:t>执行命令</a:t>
            </a:r>
            <a:r>
              <a:rPr lang="en-US" altLang="zh-CN" b="1" dirty="0">
                <a:latin typeface="+mn-ea"/>
              </a:rPr>
              <a:t>classifier</a:t>
            </a:r>
            <a:r>
              <a:rPr lang="en-US" altLang="zh-CN" dirty="0">
                <a:latin typeface="+mn-ea"/>
              </a:rPr>
              <a:t> </a:t>
            </a:r>
            <a:r>
              <a:rPr lang="en-US" altLang="zh-CN" i="1" dirty="0" err="1">
                <a:latin typeface="+mn-ea"/>
              </a:rPr>
              <a:t>classifier</a:t>
            </a:r>
            <a:r>
              <a:rPr lang="en-US" altLang="zh-CN" i="1" dirty="0">
                <a:latin typeface="+mn-ea"/>
              </a:rPr>
              <a:t>-name</a:t>
            </a:r>
            <a:r>
              <a:rPr lang="en-US" altLang="zh-CN" dirty="0">
                <a:latin typeface="+mn-ea"/>
              </a:rPr>
              <a:t> </a:t>
            </a:r>
            <a:r>
              <a:rPr lang="en-US" altLang="zh-CN" b="1" dirty="0">
                <a:latin typeface="+mn-ea"/>
              </a:rPr>
              <a:t>behavior</a:t>
            </a:r>
            <a:r>
              <a:rPr lang="en-US" altLang="zh-CN" dirty="0">
                <a:latin typeface="+mn-ea"/>
              </a:rPr>
              <a:t> </a:t>
            </a:r>
            <a:r>
              <a:rPr lang="en-US" altLang="zh-CN" i="1" dirty="0" err="1">
                <a:latin typeface="+mn-ea"/>
              </a:rPr>
              <a:t>behavior</a:t>
            </a:r>
            <a:r>
              <a:rPr lang="en-US" altLang="zh-CN" i="1" dirty="0">
                <a:latin typeface="+mn-ea"/>
              </a:rPr>
              <a:t>-name</a:t>
            </a:r>
            <a:r>
              <a:rPr lang="en-US" altLang="zh-CN" dirty="0">
                <a:latin typeface="+mn-ea"/>
              </a:rPr>
              <a:t> [ </a:t>
            </a:r>
            <a:r>
              <a:rPr lang="en-US" altLang="zh-CN" b="1" dirty="0">
                <a:latin typeface="+mn-ea"/>
              </a:rPr>
              <a:t>precedence</a:t>
            </a:r>
            <a:r>
              <a:rPr lang="en-US" altLang="zh-CN" dirty="0">
                <a:latin typeface="+mn-ea"/>
              </a:rPr>
              <a:t> </a:t>
            </a:r>
            <a:r>
              <a:rPr lang="en-US" altLang="zh-CN" i="1" dirty="0" err="1">
                <a:latin typeface="+mn-ea"/>
              </a:rPr>
              <a:t>precedence</a:t>
            </a:r>
            <a:r>
              <a:rPr lang="en-US" altLang="zh-CN" i="1" dirty="0">
                <a:latin typeface="+mn-ea"/>
              </a:rPr>
              <a:t>-value</a:t>
            </a:r>
            <a:r>
              <a:rPr lang="en-US" altLang="zh-CN" dirty="0">
                <a:latin typeface="+mn-ea"/>
              </a:rPr>
              <a:t> ]</a:t>
            </a:r>
            <a:endParaRPr lang="zh-CN" altLang="en-US" dirty="0">
              <a:latin typeface="+mn-ea"/>
            </a:endParaRPr>
          </a:p>
          <a:p>
            <a:pPr marL="650875" lvl="2" indent="-301625" algn="just">
              <a:buClr>
                <a:schemeClr val="bg1">
                  <a:lumMod val="50000"/>
                </a:schemeClr>
              </a:buClr>
              <a:buSzPct val="60000"/>
              <a:buFont typeface="Wingdings" pitchFamily="2" charset="2"/>
              <a:buChar char="l"/>
            </a:pPr>
            <a:endParaRPr lang="zh-CN" altLang="en-US" dirty="0"/>
          </a:p>
          <a:p>
            <a:endParaRPr lang="zh-CN" altLang="en-US" sz="2000"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 </a:t>
            </a:r>
            <a:r>
              <a:rPr lang="en-US" altLang="zh-CN" dirty="0"/>
              <a:t>MQC</a:t>
            </a:r>
            <a:r>
              <a:rPr lang="zh-CN" altLang="en-US" dirty="0"/>
              <a:t>配置示例</a:t>
            </a:r>
            <a:endParaRPr lang="en-US" dirty="0"/>
          </a:p>
        </p:txBody>
      </p:sp>
      <p:sp>
        <p:nvSpPr>
          <p:cNvPr id="49" name="矩形 48"/>
          <p:cNvSpPr/>
          <p:nvPr/>
        </p:nvSpPr>
        <p:spPr bwMode="auto">
          <a:xfrm>
            <a:off x="3287688" y="256490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RTA</a:t>
            </a:r>
          </a:p>
        </p:txBody>
      </p:sp>
      <p:cxnSp>
        <p:nvCxnSpPr>
          <p:cNvPr id="51" name="直接连接符 50"/>
          <p:cNvCxnSpPr>
            <a:stCxn id="56" idx="3"/>
            <a:endCxn id="58" idx="1"/>
          </p:cNvCxnSpPr>
          <p:nvPr/>
        </p:nvCxnSpPr>
        <p:spPr bwMode="auto">
          <a:xfrm>
            <a:off x="3899756" y="2238266"/>
            <a:ext cx="1332148" cy="2602"/>
          </a:xfrm>
          <a:prstGeom prst="line">
            <a:avLst/>
          </a:prstGeom>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2" name="矩形 51"/>
          <p:cNvSpPr/>
          <p:nvPr/>
        </p:nvSpPr>
        <p:spPr bwMode="auto">
          <a:xfrm>
            <a:off x="3863752" y="1952836"/>
            <a:ext cx="540060"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S0</a:t>
            </a:r>
          </a:p>
        </p:txBody>
      </p:sp>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87688" y="1988840"/>
            <a:ext cx="612068" cy="498852"/>
          </a:xfrm>
          <a:prstGeom prst="rect">
            <a:avLst/>
          </a:prstGeom>
        </p:spPr>
      </p:pic>
      <p:pic>
        <p:nvPicPr>
          <p:cNvPr id="58" name="图片 5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231904" y="1988840"/>
            <a:ext cx="576064" cy="504056"/>
          </a:xfrm>
          <a:prstGeom prst="rect">
            <a:avLst/>
          </a:prstGeom>
        </p:spPr>
      </p:pic>
      <p:sp>
        <p:nvSpPr>
          <p:cNvPr id="20" name="矩形 19"/>
          <p:cNvSpPr/>
          <p:nvPr/>
        </p:nvSpPr>
        <p:spPr bwMode="auto">
          <a:xfrm>
            <a:off x="5231904" y="256490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RTB</a:t>
            </a:r>
          </a:p>
        </p:txBody>
      </p:sp>
      <p:sp>
        <p:nvSpPr>
          <p:cNvPr id="22" name="矩形 21"/>
          <p:cNvSpPr/>
          <p:nvPr/>
        </p:nvSpPr>
        <p:spPr bwMode="auto">
          <a:xfrm>
            <a:off x="4691844" y="1952836"/>
            <a:ext cx="540060"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S0</a:t>
            </a:r>
          </a:p>
        </p:txBody>
      </p:sp>
      <p:pic>
        <p:nvPicPr>
          <p:cNvPr id="23" name="图片 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32104" y="1988840"/>
            <a:ext cx="576064" cy="504056"/>
          </a:xfrm>
          <a:prstGeom prst="rect">
            <a:avLst/>
          </a:prstGeom>
        </p:spPr>
      </p:pic>
      <p:sp>
        <p:nvSpPr>
          <p:cNvPr id="24" name="矩形 23"/>
          <p:cNvSpPr/>
          <p:nvPr/>
        </p:nvSpPr>
        <p:spPr bwMode="auto">
          <a:xfrm>
            <a:off x="7104112" y="2600908"/>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RTC</a:t>
            </a:r>
          </a:p>
        </p:txBody>
      </p:sp>
      <p:cxnSp>
        <p:nvCxnSpPr>
          <p:cNvPr id="25" name="直接连接符 24"/>
          <p:cNvCxnSpPr>
            <a:stCxn id="58" idx="3"/>
            <a:endCxn id="23" idx="1"/>
          </p:cNvCxnSpPr>
          <p:nvPr/>
        </p:nvCxnSpPr>
        <p:spPr bwMode="auto">
          <a:xfrm>
            <a:off x="5807968" y="2240868"/>
            <a:ext cx="1224136" cy="0"/>
          </a:xfrm>
          <a:prstGeom prst="line">
            <a:avLst/>
          </a:prstGeom>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68308" y="1988840"/>
            <a:ext cx="576064" cy="504056"/>
          </a:xfrm>
          <a:prstGeom prst="rect">
            <a:avLst/>
          </a:prstGeom>
        </p:spPr>
      </p:pic>
      <p:cxnSp>
        <p:nvCxnSpPr>
          <p:cNvPr id="29" name="直接连接符 28"/>
          <p:cNvCxnSpPr>
            <a:stCxn id="23" idx="3"/>
            <a:endCxn id="28" idx="1"/>
          </p:cNvCxnSpPr>
          <p:nvPr/>
        </p:nvCxnSpPr>
        <p:spPr bwMode="auto">
          <a:xfrm>
            <a:off x="7608168" y="2240868"/>
            <a:ext cx="1260140" cy="0"/>
          </a:xfrm>
          <a:prstGeom prst="line">
            <a:avLst/>
          </a:prstGeom>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2" name="矩形 31"/>
          <p:cNvSpPr/>
          <p:nvPr/>
        </p:nvSpPr>
        <p:spPr bwMode="auto">
          <a:xfrm>
            <a:off x="8868308" y="2564904"/>
            <a:ext cx="648072"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RTD</a:t>
            </a:r>
          </a:p>
        </p:txBody>
      </p:sp>
      <p:sp>
        <p:nvSpPr>
          <p:cNvPr id="33" name="矩形 32"/>
          <p:cNvSpPr/>
          <p:nvPr/>
        </p:nvSpPr>
        <p:spPr bwMode="auto">
          <a:xfrm>
            <a:off x="5771964" y="1952836"/>
            <a:ext cx="540060"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S1</a:t>
            </a:r>
          </a:p>
        </p:txBody>
      </p:sp>
      <p:sp>
        <p:nvSpPr>
          <p:cNvPr id="34" name="矩形 33"/>
          <p:cNvSpPr/>
          <p:nvPr/>
        </p:nvSpPr>
        <p:spPr bwMode="auto">
          <a:xfrm>
            <a:off x="6528048" y="1952836"/>
            <a:ext cx="540060"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S0</a:t>
            </a:r>
          </a:p>
        </p:txBody>
      </p:sp>
      <p:sp>
        <p:nvSpPr>
          <p:cNvPr id="35" name="矩形 34"/>
          <p:cNvSpPr/>
          <p:nvPr/>
        </p:nvSpPr>
        <p:spPr bwMode="auto">
          <a:xfrm>
            <a:off x="7644172" y="1952836"/>
            <a:ext cx="540060"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S1</a:t>
            </a:r>
          </a:p>
        </p:txBody>
      </p:sp>
      <p:sp>
        <p:nvSpPr>
          <p:cNvPr id="36" name="矩形 35"/>
          <p:cNvSpPr/>
          <p:nvPr/>
        </p:nvSpPr>
        <p:spPr bwMode="auto">
          <a:xfrm>
            <a:off x="8400256" y="1952836"/>
            <a:ext cx="540060"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dirty="0">
                <a:latin typeface="+mn-lt"/>
                <a:ea typeface="宋体" charset="-122"/>
              </a:rPr>
              <a:t>S0</a:t>
            </a:r>
          </a:p>
        </p:txBody>
      </p:sp>
      <p:pic>
        <p:nvPicPr>
          <p:cNvPr id="37" name="图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3472" y="1304764"/>
            <a:ext cx="917434" cy="576064"/>
          </a:xfrm>
          <a:prstGeom prst="rect">
            <a:avLst/>
          </a:prstGeom>
        </p:spPr>
      </p:pic>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1464" y="2348880"/>
            <a:ext cx="917434" cy="576064"/>
          </a:xfrm>
          <a:prstGeom prst="rect">
            <a:avLst/>
          </a:prstGeom>
        </p:spPr>
      </p:pic>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9476" y="3537012"/>
            <a:ext cx="917434" cy="576064"/>
          </a:xfrm>
          <a:prstGeom prst="rect">
            <a:avLst/>
          </a:prstGeom>
        </p:spPr>
      </p:pic>
      <p:sp>
        <p:nvSpPr>
          <p:cNvPr id="40" name="矩形 39"/>
          <p:cNvSpPr/>
          <p:nvPr/>
        </p:nvSpPr>
        <p:spPr bwMode="auto">
          <a:xfrm>
            <a:off x="1415480" y="1448780"/>
            <a:ext cx="864096"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lt"/>
                <a:ea typeface="宋体" charset="-122"/>
              </a:rPr>
              <a:t>1.</a:t>
            </a:r>
            <a:r>
              <a:rPr lang="en-US" altLang="zh-CN" sz="1400" dirty="0">
                <a:latin typeface="+mn-lt"/>
              </a:rPr>
              <a:t>1.1.1</a:t>
            </a:r>
            <a:endParaRPr lang="en-US" altLang="zh-CN" sz="1400" dirty="0">
              <a:latin typeface="+mn-lt"/>
              <a:ea typeface="宋体" charset="-122"/>
            </a:endParaRPr>
          </a:p>
        </p:txBody>
      </p:sp>
      <p:sp>
        <p:nvSpPr>
          <p:cNvPr id="41" name="矩形 40"/>
          <p:cNvSpPr/>
          <p:nvPr/>
        </p:nvSpPr>
        <p:spPr bwMode="auto">
          <a:xfrm>
            <a:off x="1271464" y="2528900"/>
            <a:ext cx="864096"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lt"/>
              </a:rPr>
              <a:t>2.2.2.2</a:t>
            </a:r>
            <a:endParaRPr lang="en-US" altLang="zh-CN" sz="1400" dirty="0">
              <a:latin typeface="+mn-lt"/>
              <a:ea typeface="宋体" charset="-122"/>
            </a:endParaRPr>
          </a:p>
        </p:txBody>
      </p:sp>
      <p:sp>
        <p:nvSpPr>
          <p:cNvPr id="42" name="矩形 41"/>
          <p:cNvSpPr/>
          <p:nvPr/>
        </p:nvSpPr>
        <p:spPr bwMode="auto">
          <a:xfrm>
            <a:off x="1379476" y="3681028"/>
            <a:ext cx="864096"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lt"/>
              </a:rPr>
              <a:t>3.3.3.3</a:t>
            </a:r>
            <a:endParaRPr lang="en-US" altLang="zh-CN" sz="1400" dirty="0">
              <a:latin typeface="+mn-lt"/>
              <a:ea typeface="宋体" charset="-122"/>
            </a:endParaRPr>
          </a:p>
        </p:txBody>
      </p:sp>
      <p:cxnSp>
        <p:nvCxnSpPr>
          <p:cNvPr id="43" name="直接连接符 42"/>
          <p:cNvCxnSpPr>
            <a:stCxn id="40" idx="3"/>
            <a:endCxn id="56" idx="1"/>
          </p:cNvCxnSpPr>
          <p:nvPr/>
        </p:nvCxnSpPr>
        <p:spPr bwMode="auto">
          <a:xfrm>
            <a:off x="2279576" y="1574794"/>
            <a:ext cx="1008112" cy="663472"/>
          </a:xfrm>
          <a:prstGeom prst="line">
            <a:avLst/>
          </a:prstGeom>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6" name="直接连接符 45"/>
          <p:cNvCxnSpPr>
            <a:stCxn id="38" idx="3"/>
            <a:endCxn id="56" idx="1"/>
          </p:cNvCxnSpPr>
          <p:nvPr/>
        </p:nvCxnSpPr>
        <p:spPr bwMode="auto">
          <a:xfrm flipV="1">
            <a:off x="2188898" y="2238266"/>
            <a:ext cx="1098790" cy="398646"/>
          </a:xfrm>
          <a:prstGeom prst="line">
            <a:avLst/>
          </a:prstGeom>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a:stCxn id="39" idx="3"/>
            <a:endCxn id="56" idx="1"/>
          </p:cNvCxnSpPr>
          <p:nvPr/>
        </p:nvCxnSpPr>
        <p:spPr bwMode="auto">
          <a:xfrm flipV="1">
            <a:off x="2296910" y="2238266"/>
            <a:ext cx="990778" cy="1586778"/>
          </a:xfrm>
          <a:prstGeom prst="line">
            <a:avLst/>
          </a:prstGeom>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8448" y="1952836"/>
            <a:ext cx="917434" cy="576064"/>
          </a:xfrm>
          <a:prstGeom prst="rect">
            <a:avLst/>
          </a:prstGeom>
        </p:spPr>
      </p:pic>
      <p:sp>
        <p:nvSpPr>
          <p:cNvPr id="60" name="矩形 59"/>
          <p:cNvSpPr/>
          <p:nvPr/>
        </p:nvSpPr>
        <p:spPr bwMode="auto">
          <a:xfrm>
            <a:off x="10164452" y="2096852"/>
            <a:ext cx="864096"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lt"/>
                <a:ea typeface="宋体" charset="-122"/>
              </a:rPr>
              <a:t>4.4.4.4</a:t>
            </a:r>
          </a:p>
        </p:txBody>
      </p:sp>
      <p:cxnSp>
        <p:nvCxnSpPr>
          <p:cNvPr id="62" name="直接连接符 61"/>
          <p:cNvCxnSpPr>
            <a:stCxn id="28" idx="3"/>
            <a:endCxn id="57" idx="1"/>
          </p:cNvCxnSpPr>
          <p:nvPr/>
        </p:nvCxnSpPr>
        <p:spPr bwMode="auto">
          <a:xfrm>
            <a:off x="9444372" y="2240868"/>
            <a:ext cx="684076" cy="0"/>
          </a:xfrm>
          <a:prstGeom prst="line">
            <a:avLst/>
          </a:prstGeom>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5" name="Text Placeholder 2"/>
          <p:cNvSpPr txBox="1">
            <a:spLocks/>
          </p:cNvSpPr>
          <p:nvPr/>
        </p:nvSpPr>
        <p:spPr>
          <a:xfrm>
            <a:off x="1055440" y="4293096"/>
            <a:ext cx="10560048" cy="1980220"/>
          </a:xfrm>
          <a:prstGeom prst="rect">
            <a:avLst/>
          </a:prstGeom>
        </p:spPr>
        <p:txBody>
          <a:bodyPr/>
          <a:lstStyle/>
          <a:p>
            <a:pPr marL="301625" indent="-301625" defTabSz="801688" fontAlgn="base">
              <a:lnSpc>
                <a:spcPct val="140000"/>
              </a:lnSpc>
              <a:spcBef>
                <a:spcPct val="30000"/>
              </a:spcBef>
              <a:buClr>
                <a:schemeClr val="bg1">
                  <a:lumMod val="50000"/>
                </a:schemeClr>
              </a:buClr>
              <a:buSzPct val="60000"/>
              <a:buFont typeface="Wingdings" pitchFamily="2" charset="2"/>
              <a:buChar char="l"/>
            </a:pPr>
            <a:r>
              <a:rPr lang="zh-CN" altLang="en-US" sz="2000" dirty="0">
                <a:latin typeface="+mn-ea"/>
                <a:ea typeface="+mn-ea"/>
              </a:rPr>
              <a:t>在</a:t>
            </a:r>
            <a:r>
              <a:rPr lang="en-US" altLang="zh-CN" sz="2000" dirty="0">
                <a:latin typeface="+mn-ea"/>
                <a:ea typeface="+mn-ea"/>
              </a:rPr>
              <a:t>RTA</a:t>
            </a:r>
            <a:r>
              <a:rPr lang="zh-CN" altLang="en-US" sz="2000" dirty="0">
                <a:latin typeface="+mn-ea"/>
                <a:ea typeface="+mn-ea"/>
              </a:rPr>
              <a:t>上将流量分成</a:t>
            </a:r>
            <a:r>
              <a:rPr lang="en-US" altLang="zh-CN" sz="2000" dirty="0">
                <a:latin typeface="+mn-ea"/>
                <a:ea typeface="+mn-ea"/>
              </a:rPr>
              <a:t>3</a:t>
            </a:r>
            <a:r>
              <a:rPr lang="zh-CN" altLang="en-US" sz="2000" dirty="0">
                <a:latin typeface="+mn-ea"/>
                <a:ea typeface="+mn-ea"/>
              </a:rPr>
              <a:t>类：</a:t>
            </a:r>
            <a:r>
              <a:rPr lang="en-US" altLang="zh-CN" sz="2000" dirty="0">
                <a:latin typeface="+mn-ea"/>
                <a:ea typeface="+mn-ea"/>
              </a:rPr>
              <a:t>AF11</a:t>
            </a:r>
            <a:r>
              <a:rPr lang="zh-CN" altLang="en-US" sz="2000" dirty="0">
                <a:latin typeface="+mn-ea"/>
                <a:ea typeface="+mn-ea"/>
              </a:rPr>
              <a:t>、</a:t>
            </a:r>
            <a:r>
              <a:rPr lang="en-US" altLang="zh-CN" sz="2000" dirty="0">
                <a:latin typeface="+mn-ea"/>
                <a:ea typeface="+mn-ea"/>
              </a:rPr>
              <a:t>AF21</a:t>
            </a:r>
            <a:r>
              <a:rPr lang="zh-CN" altLang="en-US" sz="2000" dirty="0">
                <a:latin typeface="+mn-ea"/>
                <a:ea typeface="+mn-ea"/>
              </a:rPr>
              <a:t>、</a:t>
            </a:r>
            <a:r>
              <a:rPr lang="en-US" altLang="zh-CN" sz="2000" dirty="0">
                <a:latin typeface="+mn-ea"/>
                <a:ea typeface="+mn-ea"/>
              </a:rPr>
              <a:t>EF</a:t>
            </a:r>
            <a:endParaRPr lang="en-US" altLang="zh-CN" sz="2000" kern="0" dirty="0">
              <a:latin typeface="+mn-ea"/>
              <a:ea typeface="+mn-ea"/>
            </a:endParaRPr>
          </a:p>
          <a:p>
            <a:pPr marL="301625" lvl="1" indent="-301625" defTabSz="801688" fontAlgn="base">
              <a:lnSpc>
                <a:spcPct val="140000"/>
              </a:lnSpc>
              <a:spcBef>
                <a:spcPct val="30000"/>
              </a:spcBef>
              <a:buClr>
                <a:schemeClr val="bg1">
                  <a:lumMod val="50000"/>
                </a:schemeClr>
              </a:buClr>
              <a:buSzPct val="60000"/>
              <a:buFont typeface="Wingdings" pitchFamily="2" charset="2"/>
              <a:buChar char="l"/>
            </a:pPr>
            <a:r>
              <a:rPr lang="en-US" altLang="zh-CN" sz="2000" dirty="0">
                <a:latin typeface="+mn-ea"/>
                <a:ea typeface="+mn-ea"/>
              </a:rPr>
              <a:t>RTB</a:t>
            </a:r>
            <a:r>
              <a:rPr lang="zh-CN" altLang="en-US" sz="2000" dirty="0">
                <a:latin typeface="+mn-ea"/>
                <a:ea typeface="+mn-ea"/>
              </a:rPr>
              <a:t>上将</a:t>
            </a:r>
            <a:r>
              <a:rPr lang="en-US" altLang="zh-CN" sz="2000" dirty="0">
                <a:latin typeface="+mn-ea"/>
                <a:ea typeface="+mn-ea"/>
              </a:rPr>
              <a:t>AF21</a:t>
            </a:r>
            <a:r>
              <a:rPr lang="zh-CN" altLang="en-US" sz="2000" dirty="0">
                <a:latin typeface="+mn-ea"/>
                <a:ea typeface="+mn-ea"/>
              </a:rPr>
              <a:t>流量重新标记成</a:t>
            </a:r>
            <a:r>
              <a:rPr lang="en-US" altLang="zh-CN" sz="2000" dirty="0">
                <a:latin typeface="+mn-ea"/>
                <a:ea typeface="+mn-ea"/>
              </a:rPr>
              <a:t>AF22</a:t>
            </a:r>
            <a:endParaRPr lang="zh-CN" altLang="en-US" sz="2000" dirty="0">
              <a:latin typeface="+mn-ea"/>
              <a:ea typeface="+mn-ea"/>
            </a:endParaRPr>
          </a:p>
          <a:p>
            <a:pPr marL="301625" lvl="1" indent="-301625" defTabSz="801688" fontAlgn="base">
              <a:lnSpc>
                <a:spcPct val="140000"/>
              </a:lnSpc>
              <a:spcBef>
                <a:spcPct val="30000"/>
              </a:spcBef>
              <a:buClr>
                <a:schemeClr val="bg1">
                  <a:lumMod val="50000"/>
                </a:schemeClr>
              </a:buClr>
              <a:buSzPct val="60000"/>
              <a:buFont typeface="Wingdings" pitchFamily="2" charset="2"/>
              <a:buChar char="l"/>
            </a:pPr>
            <a:endParaRPr kumimoji="0" lang="zh-CN" altLang="en-US" sz="2000" b="0" i="0" u="none" strike="noStrike" kern="0" cap="none" spc="0" normalizeH="0" baseline="0" noProof="0" dirty="0">
              <a:ln>
                <a:noFill/>
              </a:ln>
              <a:solidFill>
                <a:schemeClr val="tx1"/>
              </a:solidFill>
              <a:effectLst/>
              <a:uLnTx/>
              <a:uFillTx/>
              <a:latin typeface="+mn-ea"/>
              <a:ea typeface="+mn-ea"/>
              <a:cs typeface="+mn-cs"/>
            </a:endParaRPr>
          </a:p>
          <a:p>
            <a:pPr marL="650875" marR="0" lvl="2" indent="-301625" algn="just" defTabSz="801688" rtl="0" eaLnBrk="1" fontAlgn="base" latinLnBrk="0" hangingPunct="1">
              <a:lnSpc>
                <a:spcPct val="140000"/>
              </a:lnSpc>
              <a:spcBef>
                <a:spcPct val="30000"/>
              </a:spcBef>
              <a:spcAft>
                <a:spcPct val="0"/>
              </a:spcAft>
              <a:buClr>
                <a:schemeClr val="bg1">
                  <a:lumMod val="50000"/>
                </a:schemeClr>
              </a:buClr>
              <a:buSzPct val="60000"/>
              <a:buFont typeface="Wingdings" pitchFamily="2" charset="2"/>
              <a:buChar char="l"/>
              <a:tabLst/>
              <a:defRPr/>
            </a:pPr>
            <a:endParaRPr kumimoji="0" lang="zh-CN" altLang="en-US" sz="1800" b="0" i="0" u="none" strike="noStrike" kern="0" cap="none" spc="0" normalizeH="0" baseline="0" noProof="0" dirty="0">
              <a:ln>
                <a:noFill/>
              </a:ln>
              <a:solidFill>
                <a:schemeClr val="tx1"/>
              </a:solidFill>
              <a:effectLst/>
              <a:uLnTx/>
              <a:uFillTx/>
              <a:latin typeface="FrutigerNext LT Light" pitchFamily="34" charset="0"/>
              <a:ea typeface="+mn-ea"/>
            </a:endParaRPr>
          </a:p>
          <a:p>
            <a:pPr marL="301625" marR="0" lvl="0" indent="-301625" algn="l" defTabSz="801688" rtl="0" eaLnBrk="1" fontAlgn="base" latinLnBrk="0" hangingPunct="1">
              <a:lnSpc>
                <a:spcPct val="140000"/>
              </a:lnSpc>
              <a:spcBef>
                <a:spcPct val="30000"/>
              </a:spcBef>
              <a:spcAft>
                <a:spcPct val="0"/>
              </a:spcAft>
              <a:buClr>
                <a:schemeClr val="bg1">
                  <a:lumMod val="50000"/>
                </a:schemeClr>
              </a:buClr>
              <a:buSzPct val="60000"/>
              <a:buFont typeface="Wingdings" pitchFamily="2" charset="2"/>
              <a:buChar char="l"/>
              <a:tabLst/>
              <a:defRPr/>
            </a:pPr>
            <a:endParaRPr kumimoji="0" lang="zh-CN" altLang="en-US" sz="2000" b="0" i="0" u="none" strike="noStrike" kern="0" cap="none" spc="0" normalizeH="0" baseline="0" noProof="0" dirty="0">
              <a:ln>
                <a:noFill/>
              </a:ln>
              <a:solidFill>
                <a:schemeClr val="tx1"/>
              </a:solidFill>
              <a:effectLst/>
              <a:uLnTx/>
              <a:uFillTx/>
              <a:latin typeface="+mn-ea"/>
              <a:ea typeface="+mn-ea"/>
              <a:cs typeface="+mn-cs"/>
            </a:endParaRPr>
          </a:p>
        </p:txBody>
      </p:sp>
    </p:spTree>
    <p:extLst>
      <p:ext uri="{BB962C8B-B14F-4D97-AF65-F5344CB8AC3E}">
        <p14:creationId xmlns:p14="http://schemas.microsoft.com/office/powerpoint/2010/main" val="266883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MQC</a:t>
            </a:r>
            <a:r>
              <a:rPr lang="zh-CN" altLang="en-US" dirty="0"/>
              <a:t>配置</a:t>
            </a:r>
            <a:r>
              <a:rPr lang="en-US" altLang="zh-CN" dirty="0"/>
              <a:t>-RTA</a:t>
            </a:r>
            <a:r>
              <a:rPr lang="zh-CN" altLang="en-US" dirty="0"/>
              <a:t>配置</a:t>
            </a:r>
            <a:endParaRPr lang="en-US" dirty="0"/>
          </a:p>
        </p:txBody>
      </p:sp>
      <p:sp>
        <p:nvSpPr>
          <p:cNvPr id="40" name="Rectangle 3"/>
          <p:cNvSpPr>
            <a:spLocks noChangeArrowheads="1"/>
          </p:cNvSpPr>
          <p:nvPr/>
        </p:nvSpPr>
        <p:spPr bwMode="auto">
          <a:xfrm>
            <a:off x="1101241" y="1240749"/>
            <a:ext cx="7839075" cy="4780539"/>
          </a:xfrm>
          <a:prstGeom prst="rect">
            <a:avLst/>
          </a:prstGeom>
          <a:solidFill>
            <a:srgbClr val="D9D9D9">
              <a:alpha val="85098"/>
            </a:srgbClr>
          </a:solidFill>
          <a:ln w="9525" algn="ctr">
            <a:solidFill>
              <a:srgbClr val="777777"/>
            </a:solidFill>
            <a:miter lim="800000"/>
            <a:headEnd/>
            <a:tailEnd/>
          </a:ln>
          <a:effectLst/>
        </p:spPr>
        <p:txBody>
          <a:bodyPr>
            <a:spAutoFit/>
          </a:bodyPr>
          <a:lstStyle/>
          <a:p>
            <a:pPr defTabSz="784225" eaLnBrk="0" fontAlgn="base" hangingPunct="0">
              <a:lnSpc>
                <a:spcPct val="75000"/>
              </a:lnSpc>
            </a:pPr>
            <a:r>
              <a:rPr lang="en-US" altLang="zh-CN" sz="1400" dirty="0" err="1">
                <a:latin typeface="+mn-ea"/>
                <a:ea typeface="+mn-ea"/>
              </a:rPr>
              <a:t>acl</a:t>
            </a:r>
            <a:r>
              <a:rPr lang="en-US" altLang="zh-CN" sz="1400" dirty="0">
                <a:latin typeface="+mn-ea"/>
                <a:ea typeface="+mn-ea"/>
              </a:rPr>
              <a:t> number 2001</a:t>
            </a:r>
          </a:p>
          <a:p>
            <a:pPr defTabSz="784225" eaLnBrk="0" fontAlgn="base" hangingPunct="0">
              <a:lnSpc>
                <a:spcPct val="75000"/>
              </a:lnSpc>
            </a:pPr>
            <a:r>
              <a:rPr lang="en-US" altLang="zh-CN" sz="1400" dirty="0">
                <a:latin typeface="+mn-ea"/>
                <a:ea typeface="+mn-ea"/>
              </a:rPr>
              <a:t> rule 0 permit source 1.1.1.1 0</a:t>
            </a:r>
          </a:p>
          <a:p>
            <a:pPr defTabSz="784225" eaLnBrk="0" fontAlgn="base" hangingPunct="0">
              <a:lnSpc>
                <a:spcPct val="75000"/>
              </a:lnSpc>
            </a:pPr>
            <a:r>
              <a:rPr lang="en-US" altLang="zh-CN" sz="1400" dirty="0" err="1">
                <a:latin typeface="+mn-ea"/>
                <a:ea typeface="+mn-ea"/>
              </a:rPr>
              <a:t>acl</a:t>
            </a:r>
            <a:r>
              <a:rPr lang="en-US" altLang="zh-CN" sz="1400" dirty="0">
                <a:latin typeface="+mn-ea"/>
                <a:ea typeface="+mn-ea"/>
              </a:rPr>
              <a:t> number 2002</a:t>
            </a:r>
          </a:p>
          <a:p>
            <a:pPr defTabSz="784225" eaLnBrk="0" fontAlgn="base" hangingPunct="0">
              <a:lnSpc>
                <a:spcPct val="75000"/>
              </a:lnSpc>
            </a:pPr>
            <a:r>
              <a:rPr lang="en-US" altLang="zh-CN" sz="1400" dirty="0">
                <a:latin typeface="+mn-ea"/>
                <a:ea typeface="+mn-ea"/>
              </a:rPr>
              <a:t> rule 0 permit source 2.2.2.2 0</a:t>
            </a:r>
          </a:p>
          <a:p>
            <a:pPr defTabSz="784225" eaLnBrk="0" fontAlgn="base" hangingPunct="0">
              <a:lnSpc>
                <a:spcPct val="75000"/>
              </a:lnSpc>
            </a:pPr>
            <a:r>
              <a:rPr lang="en-US" altLang="zh-CN" sz="1400" dirty="0" err="1">
                <a:latin typeface="+mn-ea"/>
                <a:ea typeface="+mn-ea"/>
              </a:rPr>
              <a:t>acl</a:t>
            </a:r>
            <a:r>
              <a:rPr lang="en-US" altLang="zh-CN" sz="1400" dirty="0">
                <a:latin typeface="+mn-ea"/>
                <a:ea typeface="+mn-ea"/>
              </a:rPr>
              <a:t> number 2003</a:t>
            </a:r>
          </a:p>
          <a:p>
            <a:pPr defTabSz="784225" eaLnBrk="0" fontAlgn="base" hangingPunct="0">
              <a:lnSpc>
                <a:spcPct val="75000"/>
              </a:lnSpc>
            </a:pPr>
            <a:r>
              <a:rPr lang="en-US" altLang="zh-CN" sz="1400" dirty="0">
                <a:latin typeface="+mn-ea"/>
                <a:ea typeface="+mn-ea"/>
              </a:rPr>
              <a:t> rule 0 permit source 3.3.3.3 0                  </a:t>
            </a:r>
          </a:p>
          <a:p>
            <a:pPr defTabSz="784225" eaLnBrk="0" fontAlgn="base" hangingPunct="0">
              <a:lnSpc>
                <a:spcPct val="75000"/>
              </a:lnSpc>
            </a:pPr>
            <a:endParaRPr lang="en-US" altLang="zh-CN" sz="1400" dirty="0">
              <a:latin typeface="+mn-ea"/>
              <a:ea typeface="+mn-ea"/>
            </a:endParaRPr>
          </a:p>
          <a:p>
            <a:pPr defTabSz="784225" eaLnBrk="0" fontAlgn="base" hangingPunct="0">
              <a:lnSpc>
                <a:spcPct val="75000"/>
              </a:lnSpc>
            </a:pPr>
            <a:r>
              <a:rPr lang="en-US" altLang="zh-CN" sz="1400" dirty="0">
                <a:latin typeface="+mn-ea"/>
                <a:ea typeface="+mn-ea"/>
              </a:rPr>
              <a:t>traffic classifier Class_af11 operator and</a:t>
            </a:r>
          </a:p>
          <a:p>
            <a:pPr defTabSz="784225" eaLnBrk="0" fontAlgn="base" hangingPunct="0">
              <a:lnSpc>
                <a:spcPct val="75000"/>
              </a:lnSpc>
            </a:pPr>
            <a:r>
              <a:rPr lang="en-US" altLang="zh-CN" sz="1400" dirty="0">
                <a:latin typeface="+mn-ea"/>
                <a:ea typeface="+mn-ea"/>
              </a:rPr>
              <a:t> if-match </a:t>
            </a:r>
            <a:r>
              <a:rPr lang="en-US" altLang="zh-CN" sz="1400" dirty="0" err="1">
                <a:latin typeface="+mn-ea"/>
                <a:ea typeface="+mn-ea"/>
              </a:rPr>
              <a:t>acl</a:t>
            </a:r>
            <a:r>
              <a:rPr lang="en-US" altLang="zh-CN" sz="1400" dirty="0">
                <a:latin typeface="+mn-ea"/>
                <a:ea typeface="+mn-ea"/>
              </a:rPr>
              <a:t> 2001</a:t>
            </a:r>
          </a:p>
          <a:p>
            <a:pPr defTabSz="784225" eaLnBrk="0" fontAlgn="base" hangingPunct="0">
              <a:lnSpc>
                <a:spcPct val="75000"/>
              </a:lnSpc>
            </a:pPr>
            <a:r>
              <a:rPr lang="en-US" altLang="zh-CN" sz="1400" dirty="0">
                <a:latin typeface="+mn-ea"/>
                <a:ea typeface="+mn-ea"/>
              </a:rPr>
              <a:t>traffic classifier Class_af21 operator and</a:t>
            </a:r>
          </a:p>
          <a:p>
            <a:pPr defTabSz="784225" eaLnBrk="0" fontAlgn="base" hangingPunct="0">
              <a:lnSpc>
                <a:spcPct val="75000"/>
              </a:lnSpc>
            </a:pPr>
            <a:r>
              <a:rPr lang="en-US" altLang="zh-CN" sz="1400" dirty="0">
                <a:latin typeface="+mn-ea"/>
                <a:ea typeface="+mn-ea"/>
              </a:rPr>
              <a:t> if-match </a:t>
            </a:r>
            <a:r>
              <a:rPr lang="en-US" altLang="zh-CN" sz="1400" dirty="0" err="1">
                <a:latin typeface="+mn-ea"/>
                <a:ea typeface="+mn-ea"/>
              </a:rPr>
              <a:t>acl</a:t>
            </a:r>
            <a:r>
              <a:rPr lang="en-US" altLang="zh-CN" sz="1400" dirty="0">
                <a:latin typeface="+mn-ea"/>
                <a:ea typeface="+mn-ea"/>
              </a:rPr>
              <a:t> 2002</a:t>
            </a:r>
          </a:p>
          <a:p>
            <a:pPr defTabSz="784225" eaLnBrk="0" fontAlgn="base" hangingPunct="0">
              <a:lnSpc>
                <a:spcPct val="75000"/>
              </a:lnSpc>
            </a:pPr>
            <a:r>
              <a:rPr lang="en-US" altLang="zh-CN" sz="1400" dirty="0">
                <a:latin typeface="+mn-ea"/>
                <a:ea typeface="+mn-ea"/>
              </a:rPr>
              <a:t>traffic classifier </a:t>
            </a:r>
            <a:r>
              <a:rPr lang="en-US" altLang="zh-CN" sz="1400" dirty="0" err="1">
                <a:latin typeface="+mn-ea"/>
                <a:ea typeface="+mn-ea"/>
              </a:rPr>
              <a:t>Class_ef</a:t>
            </a:r>
            <a:r>
              <a:rPr lang="en-US" altLang="zh-CN" sz="1400" dirty="0">
                <a:latin typeface="+mn-ea"/>
                <a:ea typeface="+mn-ea"/>
              </a:rPr>
              <a:t> operator and</a:t>
            </a:r>
          </a:p>
          <a:p>
            <a:pPr defTabSz="784225" eaLnBrk="0" fontAlgn="base" hangingPunct="0">
              <a:lnSpc>
                <a:spcPct val="75000"/>
              </a:lnSpc>
            </a:pPr>
            <a:r>
              <a:rPr lang="en-US" altLang="zh-CN" sz="1400" dirty="0">
                <a:latin typeface="+mn-ea"/>
                <a:ea typeface="+mn-ea"/>
              </a:rPr>
              <a:t> if-match </a:t>
            </a:r>
            <a:r>
              <a:rPr lang="en-US" altLang="zh-CN" sz="1400" dirty="0" err="1">
                <a:latin typeface="+mn-ea"/>
                <a:ea typeface="+mn-ea"/>
              </a:rPr>
              <a:t>acl</a:t>
            </a:r>
            <a:r>
              <a:rPr lang="en-US" altLang="zh-CN" sz="1400" dirty="0">
                <a:latin typeface="+mn-ea"/>
                <a:ea typeface="+mn-ea"/>
              </a:rPr>
              <a:t> 2003                                              //</a:t>
            </a:r>
            <a:r>
              <a:rPr lang="zh-CN" altLang="en-US" sz="1400" dirty="0">
                <a:latin typeface="+mn-ea"/>
                <a:ea typeface="+mn-ea"/>
              </a:rPr>
              <a:t>流分类</a:t>
            </a:r>
            <a:endParaRPr lang="en-US" altLang="zh-CN" sz="1400" dirty="0">
              <a:latin typeface="+mn-ea"/>
              <a:ea typeface="+mn-ea"/>
            </a:endParaRPr>
          </a:p>
          <a:p>
            <a:pPr defTabSz="784225" eaLnBrk="0" fontAlgn="base" hangingPunct="0">
              <a:lnSpc>
                <a:spcPct val="75000"/>
              </a:lnSpc>
            </a:pPr>
            <a:endParaRPr lang="en-US" altLang="zh-CN" sz="1400" dirty="0">
              <a:latin typeface="+mn-ea"/>
              <a:ea typeface="+mn-ea"/>
            </a:endParaRPr>
          </a:p>
          <a:p>
            <a:pPr defTabSz="784225" eaLnBrk="0" fontAlgn="base" hangingPunct="0">
              <a:lnSpc>
                <a:spcPct val="75000"/>
              </a:lnSpc>
            </a:pPr>
            <a:r>
              <a:rPr lang="en-US" altLang="zh-CN" sz="1400" dirty="0">
                <a:latin typeface="+mn-ea"/>
                <a:ea typeface="+mn-ea"/>
              </a:rPr>
              <a:t>traffic behavior Behavior_af11</a:t>
            </a:r>
          </a:p>
          <a:p>
            <a:pPr defTabSz="784225" eaLnBrk="0" fontAlgn="base" hangingPunct="0">
              <a:lnSpc>
                <a:spcPct val="75000"/>
              </a:lnSpc>
            </a:pPr>
            <a:r>
              <a:rPr lang="en-US" altLang="zh-CN" sz="1400" dirty="0">
                <a:latin typeface="+mn-ea"/>
                <a:ea typeface="+mn-ea"/>
              </a:rPr>
              <a:t> remark </a:t>
            </a:r>
            <a:r>
              <a:rPr lang="en-US" altLang="zh-CN" sz="1400" dirty="0" err="1">
                <a:latin typeface="+mn-ea"/>
                <a:ea typeface="+mn-ea"/>
              </a:rPr>
              <a:t>dscp</a:t>
            </a:r>
            <a:r>
              <a:rPr lang="en-US" altLang="zh-CN" sz="1400" dirty="0">
                <a:latin typeface="+mn-ea"/>
                <a:ea typeface="+mn-ea"/>
              </a:rPr>
              <a:t> af11</a:t>
            </a:r>
          </a:p>
          <a:p>
            <a:pPr defTabSz="784225" eaLnBrk="0" fontAlgn="base" hangingPunct="0">
              <a:lnSpc>
                <a:spcPct val="75000"/>
              </a:lnSpc>
            </a:pPr>
            <a:r>
              <a:rPr lang="en-US" altLang="zh-CN" sz="1400" dirty="0">
                <a:latin typeface="+mn-ea"/>
                <a:ea typeface="+mn-ea"/>
              </a:rPr>
              <a:t>traffic behavior Behavior_af21</a:t>
            </a:r>
          </a:p>
          <a:p>
            <a:pPr defTabSz="784225" eaLnBrk="0" fontAlgn="base" hangingPunct="0">
              <a:lnSpc>
                <a:spcPct val="75000"/>
              </a:lnSpc>
            </a:pPr>
            <a:r>
              <a:rPr lang="en-US" altLang="zh-CN" sz="1400" dirty="0">
                <a:latin typeface="+mn-ea"/>
                <a:ea typeface="+mn-ea"/>
              </a:rPr>
              <a:t> remark </a:t>
            </a:r>
            <a:r>
              <a:rPr lang="en-US" altLang="zh-CN" sz="1400" dirty="0" err="1">
                <a:latin typeface="+mn-ea"/>
                <a:ea typeface="+mn-ea"/>
              </a:rPr>
              <a:t>dscp</a:t>
            </a:r>
            <a:r>
              <a:rPr lang="en-US" altLang="zh-CN" sz="1400" dirty="0">
                <a:latin typeface="+mn-ea"/>
                <a:ea typeface="+mn-ea"/>
              </a:rPr>
              <a:t> af21</a:t>
            </a:r>
          </a:p>
          <a:p>
            <a:pPr defTabSz="784225" eaLnBrk="0" fontAlgn="base" hangingPunct="0">
              <a:lnSpc>
                <a:spcPct val="75000"/>
              </a:lnSpc>
            </a:pPr>
            <a:r>
              <a:rPr lang="en-US" altLang="zh-CN" sz="1400" dirty="0">
                <a:latin typeface="+mn-ea"/>
                <a:ea typeface="+mn-ea"/>
              </a:rPr>
              <a:t>traffic behavior </a:t>
            </a:r>
            <a:r>
              <a:rPr lang="en-US" altLang="zh-CN" sz="1400" dirty="0" err="1">
                <a:latin typeface="+mn-ea"/>
                <a:ea typeface="+mn-ea"/>
              </a:rPr>
              <a:t>Behavior_ef</a:t>
            </a:r>
            <a:endParaRPr lang="en-US" altLang="zh-CN" sz="1400" dirty="0">
              <a:latin typeface="+mn-ea"/>
              <a:ea typeface="+mn-ea"/>
            </a:endParaRPr>
          </a:p>
          <a:p>
            <a:pPr defTabSz="784225" eaLnBrk="0" fontAlgn="base" hangingPunct="0">
              <a:lnSpc>
                <a:spcPct val="75000"/>
              </a:lnSpc>
            </a:pPr>
            <a:r>
              <a:rPr lang="en-US" altLang="zh-CN" sz="1400" dirty="0">
                <a:latin typeface="+mn-ea"/>
                <a:ea typeface="+mn-ea"/>
              </a:rPr>
              <a:t> remark </a:t>
            </a:r>
            <a:r>
              <a:rPr lang="en-US" altLang="zh-CN" sz="1400" dirty="0" err="1">
                <a:latin typeface="+mn-ea"/>
                <a:ea typeface="+mn-ea"/>
              </a:rPr>
              <a:t>dscp</a:t>
            </a:r>
            <a:r>
              <a:rPr lang="en-US" altLang="zh-CN" sz="1400" dirty="0">
                <a:latin typeface="+mn-ea"/>
                <a:ea typeface="+mn-ea"/>
              </a:rPr>
              <a:t> </a:t>
            </a:r>
            <a:r>
              <a:rPr lang="en-US" altLang="zh-CN" sz="1400" dirty="0" err="1">
                <a:latin typeface="+mn-ea"/>
                <a:ea typeface="+mn-ea"/>
              </a:rPr>
              <a:t>ef</a:t>
            </a:r>
            <a:r>
              <a:rPr lang="en-US" altLang="zh-CN" sz="1400" dirty="0">
                <a:latin typeface="+mn-ea"/>
                <a:ea typeface="+mn-ea"/>
              </a:rPr>
              <a:t>                                                  //</a:t>
            </a:r>
            <a:r>
              <a:rPr lang="zh-CN" altLang="en-US" sz="1400" dirty="0">
                <a:latin typeface="+mn-ea"/>
                <a:ea typeface="+mn-ea"/>
              </a:rPr>
              <a:t>流行为</a:t>
            </a:r>
            <a:endParaRPr lang="en-US" altLang="zh-CN" sz="1400" dirty="0">
              <a:latin typeface="+mn-ea"/>
              <a:ea typeface="+mn-ea"/>
            </a:endParaRPr>
          </a:p>
          <a:p>
            <a:pPr defTabSz="784225" eaLnBrk="0" fontAlgn="base" hangingPunct="0">
              <a:lnSpc>
                <a:spcPct val="75000"/>
              </a:lnSpc>
            </a:pPr>
            <a:endParaRPr lang="en-US" altLang="zh-CN" sz="1400" dirty="0">
              <a:latin typeface="+mn-ea"/>
              <a:ea typeface="+mn-ea"/>
            </a:endParaRPr>
          </a:p>
          <a:p>
            <a:pPr defTabSz="784225" eaLnBrk="0" fontAlgn="base" hangingPunct="0">
              <a:lnSpc>
                <a:spcPct val="75000"/>
              </a:lnSpc>
            </a:pPr>
            <a:r>
              <a:rPr lang="en-US" altLang="zh-CN" sz="1400" dirty="0">
                <a:latin typeface="+mn-ea"/>
                <a:ea typeface="+mn-ea"/>
              </a:rPr>
              <a:t>traffic policy Mark</a:t>
            </a:r>
          </a:p>
          <a:p>
            <a:pPr defTabSz="784225" eaLnBrk="0" fontAlgn="base" hangingPunct="0">
              <a:lnSpc>
                <a:spcPct val="75000"/>
              </a:lnSpc>
            </a:pPr>
            <a:r>
              <a:rPr lang="en-US" altLang="zh-CN" sz="1400" dirty="0">
                <a:latin typeface="+mn-ea"/>
                <a:ea typeface="+mn-ea"/>
              </a:rPr>
              <a:t> classifier Class_af11 behavior Behavior_af11</a:t>
            </a:r>
          </a:p>
          <a:p>
            <a:pPr defTabSz="784225" eaLnBrk="0" fontAlgn="base" hangingPunct="0">
              <a:lnSpc>
                <a:spcPct val="75000"/>
              </a:lnSpc>
            </a:pPr>
            <a:r>
              <a:rPr lang="en-US" altLang="zh-CN" sz="1400" dirty="0">
                <a:latin typeface="+mn-ea"/>
                <a:ea typeface="+mn-ea"/>
              </a:rPr>
              <a:t> classifier Class_af21 behavior Behavior_af21</a:t>
            </a:r>
          </a:p>
          <a:p>
            <a:pPr defTabSz="784225" eaLnBrk="0" fontAlgn="base" hangingPunct="0">
              <a:lnSpc>
                <a:spcPct val="75000"/>
              </a:lnSpc>
            </a:pPr>
            <a:r>
              <a:rPr lang="en-US" altLang="zh-CN" sz="1400" dirty="0">
                <a:latin typeface="+mn-ea"/>
                <a:ea typeface="+mn-ea"/>
              </a:rPr>
              <a:t> classifier </a:t>
            </a:r>
            <a:r>
              <a:rPr lang="en-US" altLang="zh-CN" sz="1400" dirty="0" err="1">
                <a:latin typeface="+mn-ea"/>
                <a:ea typeface="+mn-ea"/>
              </a:rPr>
              <a:t>Class_ef</a:t>
            </a:r>
            <a:r>
              <a:rPr lang="en-US" altLang="zh-CN" sz="1400" dirty="0">
                <a:latin typeface="+mn-ea"/>
                <a:ea typeface="+mn-ea"/>
              </a:rPr>
              <a:t> behavior </a:t>
            </a:r>
            <a:r>
              <a:rPr lang="en-US" altLang="zh-CN" sz="1400" dirty="0" err="1">
                <a:latin typeface="+mn-ea"/>
                <a:ea typeface="+mn-ea"/>
              </a:rPr>
              <a:t>Behavior_ef</a:t>
            </a:r>
            <a:r>
              <a:rPr lang="en-US" altLang="zh-CN" sz="1400" dirty="0">
                <a:latin typeface="+mn-ea"/>
                <a:ea typeface="+mn-ea"/>
              </a:rPr>
              <a:t>            //</a:t>
            </a:r>
            <a:r>
              <a:rPr lang="zh-CN" altLang="en-US" sz="1400" dirty="0">
                <a:latin typeface="+mn-ea"/>
                <a:ea typeface="+mn-ea"/>
              </a:rPr>
              <a:t>流策略</a:t>
            </a:r>
            <a:endParaRPr lang="en-US" altLang="zh-CN" sz="1400" dirty="0">
              <a:latin typeface="+mn-ea"/>
              <a:ea typeface="+mn-ea"/>
            </a:endParaRPr>
          </a:p>
          <a:p>
            <a:pPr defTabSz="784225" eaLnBrk="0" fontAlgn="base" hangingPunct="0">
              <a:lnSpc>
                <a:spcPct val="75000"/>
              </a:lnSpc>
            </a:pPr>
            <a:endParaRPr lang="en-US" altLang="zh-CN" sz="1400" dirty="0">
              <a:latin typeface="+mn-ea"/>
              <a:ea typeface="+mn-ea"/>
            </a:endParaRPr>
          </a:p>
          <a:p>
            <a:pPr defTabSz="784225" eaLnBrk="0" fontAlgn="base" hangingPunct="0">
              <a:lnSpc>
                <a:spcPct val="75000"/>
              </a:lnSpc>
            </a:pPr>
            <a:r>
              <a:rPr lang="en-US" altLang="zh-CN" sz="1400" dirty="0">
                <a:latin typeface="+mn-ea"/>
                <a:ea typeface="+mn-ea"/>
              </a:rPr>
              <a:t>interface Serial0</a:t>
            </a:r>
          </a:p>
          <a:p>
            <a:pPr defTabSz="784225" eaLnBrk="0" fontAlgn="base" hangingPunct="0">
              <a:lnSpc>
                <a:spcPct val="75000"/>
              </a:lnSpc>
            </a:pPr>
            <a:r>
              <a:rPr lang="en-US" altLang="zh-CN" sz="1400" dirty="0">
                <a:latin typeface="+mn-ea"/>
                <a:ea typeface="+mn-ea"/>
              </a:rPr>
              <a:t> </a:t>
            </a:r>
            <a:r>
              <a:rPr lang="en-US" altLang="zh-CN" sz="1400" dirty="0" err="1">
                <a:latin typeface="+mn-ea"/>
                <a:ea typeface="+mn-ea"/>
              </a:rPr>
              <a:t>ip</a:t>
            </a:r>
            <a:r>
              <a:rPr lang="en-US" altLang="zh-CN" sz="1400" dirty="0">
                <a:latin typeface="+mn-ea"/>
                <a:ea typeface="+mn-ea"/>
              </a:rPr>
              <a:t> address 12.12.12.1 255.255.255.252</a:t>
            </a:r>
          </a:p>
          <a:p>
            <a:pPr defTabSz="784225" eaLnBrk="0" fontAlgn="base" hangingPunct="0">
              <a:lnSpc>
                <a:spcPct val="75000"/>
              </a:lnSpc>
            </a:pPr>
            <a:r>
              <a:rPr lang="en-US" altLang="zh-CN" sz="1400" dirty="0">
                <a:latin typeface="+mn-ea"/>
                <a:ea typeface="+mn-ea"/>
              </a:rPr>
              <a:t> traffic-policy Mark outbound</a:t>
            </a:r>
          </a:p>
        </p:txBody>
      </p:sp>
    </p:spTree>
    <p:extLst>
      <p:ext uri="{BB962C8B-B14F-4D97-AF65-F5344CB8AC3E}">
        <p14:creationId xmlns:p14="http://schemas.microsoft.com/office/powerpoint/2010/main" val="266883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MQC</a:t>
            </a:r>
            <a:r>
              <a:rPr lang="zh-CN" altLang="en-US" dirty="0"/>
              <a:t>配置</a:t>
            </a:r>
            <a:r>
              <a:rPr lang="en-US" altLang="zh-CN" dirty="0"/>
              <a:t>-RTB</a:t>
            </a:r>
            <a:r>
              <a:rPr lang="zh-CN" altLang="en-US" dirty="0"/>
              <a:t>配置</a:t>
            </a:r>
            <a:endParaRPr lang="en-US" dirty="0"/>
          </a:p>
        </p:txBody>
      </p:sp>
      <p:sp>
        <p:nvSpPr>
          <p:cNvPr id="40" name="Rectangle 3"/>
          <p:cNvSpPr>
            <a:spLocks noChangeArrowheads="1"/>
          </p:cNvSpPr>
          <p:nvPr/>
        </p:nvSpPr>
        <p:spPr bwMode="auto">
          <a:xfrm>
            <a:off x="1101241" y="1240749"/>
            <a:ext cx="7839075" cy="2623795"/>
          </a:xfrm>
          <a:prstGeom prst="rect">
            <a:avLst/>
          </a:prstGeom>
          <a:solidFill>
            <a:srgbClr val="D9D9D9">
              <a:alpha val="85098"/>
            </a:srgbClr>
          </a:solidFill>
          <a:ln w="9525" algn="ctr">
            <a:solidFill>
              <a:srgbClr val="777777"/>
            </a:solidFill>
            <a:miter lim="800000"/>
            <a:headEnd/>
            <a:tailEnd/>
          </a:ln>
          <a:effectLst/>
        </p:spPr>
        <p:txBody>
          <a:bodyPr>
            <a:spAutoFit/>
          </a:bodyPr>
          <a:lstStyle/>
          <a:p>
            <a:pPr defTabSz="784225" eaLnBrk="0" fontAlgn="base" hangingPunct="0">
              <a:lnSpc>
                <a:spcPct val="75000"/>
              </a:lnSpc>
            </a:pPr>
            <a:r>
              <a:rPr lang="en-US" altLang="zh-CN" sz="1400" dirty="0">
                <a:latin typeface="+mn-ea"/>
                <a:ea typeface="+mn-ea"/>
              </a:rPr>
              <a:t>traffic classifier Class_af21 operator and</a:t>
            </a:r>
          </a:p>
          <a:p>
            <a:pPr defTabSz="784225" eaLnBrk="0" fontAlgn="base" hangingPunct="0">
              <a:lnSpc>
                <a:spcPct val="75000"/>
              </a:lnSpc>
            </a:pPr>
            <a:r>
              <a:rPr lang="en-US" altLang="zh-CN" sz="1400" dirty="0">
                <a:latin typeface="+mn-ea"/>
                <a:ea typeface="+mn-ea"/>
              </a:rPr>
              <a:t> if-match </a:t>
            </a:r>
            <a:r>
              <a:rPr lang="en-US" altLang="zh-CN" sz="1400" dirty="0" err="1">
                <a:latin typeface="+mn-ea"/>
                <a:ea typeface="+mn-ea"/>
              </a:rPr>
              <a:t>dscp</a:t>
            </a:r>
            <a:r>
              <a:rPr lang="en-US" altLang="zh-CN" sz="1400" dirty="0">
                <a:latin typeface="+mn-ea"/>
                <a:ea typeface="+mn-ea"/>
              </a:rPr>
              <a:t> af21                                            </a:t>
            </a:r>
            <a:r>
              <a:rPr lang="en-US" altLang="zh-CN" sz="1400" dirty="0">
                <a:latin typeface="+mn-ea"/>
              </a:rPr>
              <a:t>//</a:t>
            </a:r>
            <a:r>
              <a:rPr lang="zh-CN" altLang="en-US" sz="1400" dirty="0">
                <a:latin typeface="+mn-ea"/>
              </a:rPr>
              <a:t>流分类</a:t>
            </a:r>
            <a:endParaRPr lang="en-US" altLang="zh-CN" sz="1400" dirty="0">
              <a:latin typeface="+mn-ea"/>
            </a:endParaRPr>
          </a:p>
          <a:p>
            <a:pPr defTabSz="784225" eaLnBrk="0" fontAlgn="base" hangingPunct="0">
              <a:lnSpc>
                <a:spcPct val="75000"/>
              </a:lnSpc>
            </a:pPr>
            <a:endParaRPr lang="en-US" altLang="zh-CN" sz="1400" dirty="0">
              <a:latin typeface="+mn-ea"/>
              <a:ea typeface="+mn-ea"/>
            </a:endParaRPr>
          </a:p>
          <a:p>
            <a:pPr defTabSz="784225" eaLnBrk="0" fontAlgn="base" hangingPunct="0">
              <a:lnSpc>
                <a:spcPct val="75000"/>
              </a:lnSpc>
            </a:pPr>
            <a:endParaRPr lang="en-US" altLang="zh-CN" sz="1400" dirty="0">
              <a:latin typeface="+mn-ea"/>
              <a:ea typeface="+mn-ea"/>
            </a:endParaRPr>
          </a:p>
          <a:p>
            <a:pPr defTabSz="784225" eaLnBrk="0" fontAlgn="base" hangingPunct="0">
              <a:lnSpc>
                <a:spcPct val="75000"/>
              </a:lnSpc>
            </a:pPr>
            <a:r>
              <a:rPr lang="en-US" altLang="zh-CN" sz="1400" dirty="0">
                <a:latin typeface="+mn-ea"/>
                <a:ea typeface="+mn-ea"/>
              </a:rPr>
              <a:t>traffic behavior Behavior_af21</a:t>
            </a:r>
          </a:p>
          <a:p>
            <a:pPr defTabSz="784225" eaLnBrk="0" fontAlgn="base" hangingPunct="0">
              <a:lnSpc>
                <a:spcPct val="75000"/>
              </a:lnSpc>
            </a:pPr>
            <a:r>
              <a:rPr lang="en-US" altLang="zh-CN" sz="1400" dirty="0">
                <a:latin typeface="+mn-ea"/>
                <a:ea typeface="+mn-ea"/>
              </a:rPr>
              <a:t> remark </a:t>
            </a:r>
            <a:r>
              <a:rPr lang="en-US" altLang="zh-CN" sz="1400" dirty="0" err="1">
                <a:latin typeface="+mn-ea"/>
                <a:ea typeface="+mn-ea"/>
              </a:rPr>
              <a:t>dscp</a:t>
            </a:r>
            <a:r>
              <a:rPr lang="en-US" altLang="zh-CN" sz="1400" dirty="0">
                <a:latin typeface="+mn-ea"/>
                <a:ea typeface="+mn-ea"/>
              </a:rPr>
              <a:t> af22                                               //</a:t>
            </a:r>
            <a:r>
              <a:rPr lang="zh-CN" altLang="en-US" sz="1400" dirty="0">
                <a:latin typeface="+mn-ea"/>
                <a:ea typeface="+mn-ea"/>
              </a:rPr>
              <a:t>流行为</a:t>
            </a:r>
            <a:endParaRPr lang="en-US" altLang="zh-CN" sz="1400" dirty="0">
              <a:latin typeface="+mn-ea"/>
              <a:ea typeface="+mn-ea"/>
            </a:endParaRPr>
          </a:p>
          <a:p>
            <a:pPr defTabSz="784225" eaLnBrk="0" fontAlgn="base" hangingPunct="0">
              <a:lnSpc>
                <a:spcPct val="75000"/>
              </a:lnSpc>
            </a:pPr>
            <a:endParaRPr lang="en-US" altLang="zh-CN" sz="1400" dirty="0">
              <a:latin typeface="+mn-ea"/>
              <a:ea typeface="+mn-ea"/>
            </a:endParaRPr>
          </a:p>
          <a:p>
            <a:pPr defTabSz="784225" eaLnBrk="0" fontAlgn="base" hangingPunct="0">
              <a:lnSpc>
                <a:spcPct val="75000"/>
              </a:lnSpc>
            </a:pPr>
            <a:endParaRPr lang="en-US" altLang="zh-CN" sz="1400" dirty="0">
              <a:latin typeface="+mn-ea"/>
              <a:ea typeface="+mn-ea"/>
            </a:endParaRPr>
          </a:p>
          <a:p>
            <a:pPr defTabSz="784225" eaLnBrk="0" fontAlgn="base" hangingPunct="0"/>
            <a:r>
              <a:rPr lang="en-US" altLang="zh-CN" sz="1400" dirty="0">
                <a:latin typeface="+mn-ea"/>
                <a:ea typeface="+mn-ea"/>
              </a:rPr>
              <a:t>traffic policy </a:t>
            </a:r>
            <a:r>
              <a:rPr lang="en-US" altLang="zh-CN" sz="1400" dirty="0" err="1">
                <a:latin typeface="+mn-ea"/>
                <a:ea typeface="+mn-ea"/>
              </a:rPr>
              <a:t>dscp</a:t>
            </a:r>
            <a:endParaRPr lang="en-US" altLang="zh-CN" sz="1400" dirty="0">
              <a:latin typeface="+mn-ea"/>
              <a:ea typeface="+mn-ea"/>
            </a:endParaRPr>
          </a:p>
          <a:p>
            <a:pPr defTabSz="784225" eaLnBrk="0" fontAlgn="base" hangingPunct="0"/>
            <a:r>
              <a:rPr lang="en-US" altLang="zh-CN" sz="1400" dirty="0">
                <a:latin typeface="+mn-ea"/>
                <a:ea typeface="+mn-ea"/>
              </a:rPr>
              <a:t> classifier Class_af21 behavior Behavior_af21    </a:t>
            </a:r>
            <a:r>
              <a:rPr lang="en-US" altLang="zh-CN" sz="1400" dirty="0">
                <a:latin typeface="+mn-ea"/>
              </a:rPr>
              <a:t>//</a:t>
            </a:r>
            <a:r>
              <a:rPr lang="zh-CN" altLang="en-US" sz="1400" dirty="0">
                <a:latin typeface="+mn-ea"/>
              </a:rPr>
              <a:t>流策略</a:t>
            </a:r>
            <a:endParaRPr lang="en-US" altLang="zh-CN" sz="1400" dirty="0">
              <a:latin typeface="+mn-ea"/>
            </a:endParaRPr>
          </a:p>
          <a:p>
            <a:pPr defTabSz="784225" eaLnBrk="0" fontAlgn="base" hangingPunct="0"/>
            <a:endParaRPr lang="en-US" altLang="zh-CN" sz="1400" dirty="0">
              <a:latin typeface="+mn-ea"/>
              <a:ea typeface="+mn-ea"/>
            </a:endParaRPr>
          </a:p>
          <a:p>
            <a:pPr defTabSz="784225" eaLnBrk="0" fontAlgn="base" hangingPunct="0"/>
            <a:r>
              <a:rPr lang="en-US" altLang="zh-CN" sz="1400" dirty="0">
                <a:latin typeface="+mn-ea"/>
                <a:ea typeface="+mn-ea"/>
              </a:rPr>
              <a:t>interface Serial0</a:t>
            </a:r>
          </a:p>
          <a:p>
            <a:pPr defTabSz="784225" eaLnBrk="0" fontAlgn="base" hangingPunct="0"/>
            <a:r>
              <a:rPr lang="en-US" altLang="zh-CN" sz="1400" dirty="0">
                <a:latin typeface="+mn-ea"/>
                <a:ea typeface="+mn-ea"/>
              </a:rPr>
              <a:t> </a:t>
            </a:r>
            <a:r>
              <a:rPr lang="en-US" altLang="zh-CN" sz="1400" dirty="0" err="1">
                <a:latin typeface="+mn-ea"/>
                <a:ea typeface="+mn-ea"/>
              </a:rPr>
              <a:t>ip</a:t>
            </a:r>
            <a:r>
              <a:rPr lang="en-US" altLang="zh-CN" sz="1400" dirty="0">
                <a:latin typeface="+mn-ea"/>
                <a:ea typeface="+mn-ea"/>
              </a:rPr>
              <a:t> address 23.23.23.1 255.255.255.252</a:t>
            </a:r>
          </a:p>
          <a:p>
            <a:pPr defTabSz="784225" eaLnBrk="0" fontAlgn="base" hangingPunct="0">
              <a:lnSpc>
                <a:spcPct val="75000"/>
              </a:lnSpc>
            </a:pPr>
            <a:r>
              <a:rPr lang="en-US" altLang="zh-CN" sz="1400" dirty="0"/>
              <a:t> traffic-policy </a:t>
            </a:r>
            <a:r>
              <a:rPr lang="en-US" altLang="zh-CN" sz="1400" dirty="0" err="1"/>
              <a:t>dscp</a:t>
            </a:r>
            <a:r>
              <a:rPr lang="en-US" altLang="zh-CN" sz="1400" dirty="0"/>
              <a:t> inbound </a:t>
            </a:r>
            <a:endParaRPr lang="en-US" altLang="zh-CN" sz="1400" dirty="0">
              <a:latin typeface="+mn-ea"/>
              <a:ea typeface="+mn-ea"/>
            </a:endParaRPr>
          </a:p>
        </p:txBody>
      </p:sp>
    </p:spTree>
    <p:extLst>
      <p:ext uri="{BB962C8B-B14F-4D97-AF65-F5344CB8AC3E}">
        <p14:creationId xmlns:p14="http://schemas.microsoft.com/office/powerpoint/2010/main" val="266883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err="1">
                <a:solidFill>
                  <a:schemeClr val="bg1">
                    <a:lumMod val="50000"/>
                  </a:schemeClr>
                </a:solidFill>
              </a:rPr>
              <a:t>QoS</a:t>
            </a:r>
            <a:r>
              <a:rPr lang="en-US" altLang="zh-CN" dirty="0">
                <a:solidFill>
                  <a:schemeClr val="bg1">
                    <a:lumMod val="50000"/>
                  </a:schemeClr>
                </a:solidFill>
              </a:rPr>
              <a:t> MQC</a:t>
            </a:r>
            <a:r>
              <a:rPr lang="zh-CN" altLang="en-US" dirty="0">
                <a:solidFill>
                  <a:schemeClr val="bg1">
                    <a:lumMod val="50000"/>
                  </a:schemeClr>
                </a:solidFill>
              </a:rPr>
              <a:t>配置</a:t>
            </a:r>
            <a:endParaRPr lang="en-US" altLang="zh-CN" dirty="0">
              <a:solidFill>
                <a:schemeClr val="bg1">
                  <a:lumMod val="50000"/>
                </a:schemeClr>
              </a:solidFill>
            </a:endParaRPr>
          </a:p>
          <a:p>
            <a:r>
              <a:rPr lang="en-US" altLang="zh-CN" b="1" dirty="0" err="1"/>
              <a:t>QoS</a:t>
            </a:r>
            <a:r>
              <a:rPr lang="zh-CN" altLang="en-US" b="1" dirty="0"/>
              <a:t>令牌桶算法</a:t>
            </a:r>
            <a:endParaRPr lang="en-US" altLang="zh-CN" b="1" dirty="0"/>
          </a:p>
          <a:p>
            <a:r>
              <a:rPr lang="en-US" altLang="zh-CN" dirty="0" err="1">
                <a:solidFill>
                  <a:schemeClr val="bg1">
                    <a:lumMod val="50000"/>
                  </a:schemeClr>
                </a:solidFill>
              </a:rPr>
              <a:t>QoS</a:t>
            </a:r>
            <a:r>
              <a:rPr lang="zh-CN" altLang="en-US" dirty="0">
                <a:solidFill>
                  <a:schemeClr val="bg1">
                    <a:lumMod val="50000"/>
                  </a:schemeClr>
                </a:solidFill>
              </a:rPr>
              <a:t>应用与实现</a:t>
            </a:r>
            <a:endParaRPr lang="en-US" altLang="zh-CN" dirty="0">
              <a:solidFill>
                <a:schemeClr val="bg1">
                  <a:lumMod val="50000"/>
                </a:schemeClr>
              </a:solidFill>
            </a:endParaRPr>
          </a:p>
        </p:txBody>
      </p:sp>
    </p:spTree>
    <p:extLst>
      <p:ext uri="{BB962C8B-B14F-4D97-AF65-F5344CB8AC3E}">
        <p14:creationId xmlns:p14="http://schemas.microsoft.com/office/powerpoint/2010/main" val="28134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令牌桶算法</a:t>
            </a:r>
            <a:endParaRPr lang="en-US" dirty="0"/>
          </a:p>
        </p:txBody>
      </p:sp>
      <p:grpSp>
        <p:nvGrpSpPr>
          <p:cNvPr id="13" name="组合 12"/>
          <p:cNvGrpSpPr/>
          <p:nvPr/>
        </p:nvGrpSpPr>
        <p:grpSpPr>
          <a:xfrm>
            <a:off x="1847528" y="1175124"/>
            <a:ext cx="8377719" cy="4738152"/>
            <a:chOff x="592166" y="1323981"/>
            <a:chExt cx="8377719" cy="4738152"/>
          </a:xfrm>
        </p:grpSpPr>
        <p:grpSp>
          <p:nvGrpSpPr>
            <p:cNvPr id="14" name="Group 21"/>
            <p:cNvGrpSpPr>
              <a:grpSpLocks/>
            </p:cNvGrpSpPr>
            <p:nvPr/>
          </p:nvGrpSpPr>
          <p:grpSpPr bwMode="auto">
            <a:xfrm>
              <a:off x="4321969" y="2827866"/>
              <a:ext cx="1008063" cy="1008063"/>
              <a:chOff x="2426" y="1797"/>
              <a:chExt cx="635" cy="817"/>
            </a:xfrm>
          </p:grpSpPr>
          <p:sp>
            <p:nvSpPr>
              <p:cNvPr id="37" name="AutoShape 22"/>
              <p:cNvSpPr>
                <a:spLocks noChangeArrowheads="1"/>
              </p:cNvSpPr>
              <p:nvPr/>
            </p:nvSpPr>
            <p:spPr bwMode="auto">
              <a:xfrm>
                <a:off x="2426" y="1933"/>
                <a:ext cx="635" cy="68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C0C0">
                      <a:gamma/>
                      <a:shade val="46275"/>
                      <a:invGamma/>
                    </a:srgbClr>
                  </a:gs>
                  <a:gs pos="50000">
                    <a:srgbClr val="C0C0C0"/>
                  </a:gs>
                  <a:gs pos="100000">
                    <a:srgbClr val="C0C0C0">
                      <a:gamma/>
                      <a:shade val="46275"/>
                      <a:invGamma/>
                    </a:srgbClr>
                  </a:gs>
                </a:gsLst>
                <a:lin ang="0" scaled="1"/>
              </a:gradFill>
              <a:ln w="9525" algn="ctr">
                <a:solidFill>
                  <a:schemeClr val="tx1"/>
                </a:solidFill>
                <a:miter lim="800000"/>
                <a:headEnd/>
                <a:tailEnd/>
              </a:ln>
              <a:effectLst/>
            </p:spPr>
            <p:txBody>
              <a:bodyPr wrap="none" anchor="ctr"/>
              <a:lstStyle/>
              <a:p>
                <a:endParaRPr lang="zh-CN" altLang="en-US"/>
              </a:p>
            </p:txBody>
          </p:sp>
          <p:sp>
            <p:nvSpPr>
              <p:cNvPr id="38" name="Oval 23"/>
              <p:cNvSpPr>
                <a:spLocks noChangeArrowheads="1"/>
              </p:cNvSpPr>
              <p:nvPr/>
            </p:nvSpPr>
            <p:spPr bwMode="auto">
              <a:xfrm>
                <a:off x="2426" y="1797"/>
                <a:ext cx="635" cy="272"/>
              </a:xfrm>
              <a:prstGeom prst="ellipse">
                <a:avLst/>
              </a:prstGeom>
              <a:gradFill rotWithShape="1">
                <a:gsLst>
                  <a:gs pos="0">
                    <a:srgbClr val="969696"/>
                  </a:gs>
                  <a:gs pos="100000">
                    <a:srgbClr val="969696">
                      <a:gamma/>
                      <a:shade val="46275"/>
                      <a:invGamma/>
                    </a:srgbClr>
                  </a:gs>
                </a:gsLst>
                <a:lin ang="5400000" scaled="1"/>
              </a:gradFill>
              <a:ln w="9525" algn="ctr">
                <a:solidFill>
                  <a:schemeClr val="tx1"/>
                </a:solidFill>
                <a:round/>
                <a:headEnd/>
                <a:tailEnd/>
              </a:ln>
              <a:effectLst/>
            </p:spPr>
            <p:txBody>
              <a:bodyPr wrap="none" anchor="ctr"/>
              <a:lstStyle/>
              <a:p>
                <a:endParaRPr lang="zh-CN" altLang="en-US"/>
              </a:p>
            </p:txBody>
          </p:sp>
        </p:grpSp>
        <p:sp>
          <p:nvSpPr>
            <p:cNvPr id="15" name="Text Box 24"/>
            <p:cNvSpPr txBox="1">
              <a:spLocks noChangeArrowheads="1"/>
            </p:cNvSpPr>
            <p:nvPr/>
          </p:nvSpPr>
          <p:spPr bwMode="auto">
            <a:xfrm>
              <a:off x="4429125" y="3186641"/>
              <a:ext cx="793750" cy="336550"/>
            </a:xfrm>
            <a:prstGeom prst="rect">
              <a:avLst/>
            </a:prstGeom>
            <a:noFill/>
            <a:ln w="28575">
              <a:noFill/>
              <a:miter lim="800000"/>
              <a:headEnd/>
              <a:tailEnd/>
            </a:ln>
            <a:effectLst/>
          </p:spPr>
          <p:txBody>
            <a:bodyPr wrap="none">
              <a:spAutoFit/>
            </a:bodyPr>
            <a:lstStyle/>
            <a:p>
              <a:pPr fontAlgn="base"/>
              <a:r>
                <a:rPr kumimoji="1" lang="zh-CN" altLang="en-US" sz="1600" b="1" dirty="0">
                  <a:latin typeface="+mn-ea"/>
                  <a:ea typeface="+mn-ea"/>
                </a:rPr>
                <a:t>令牌桶</a:t>
              </a:r>
            </a:p>
          </p:txBody>
        </p:sp>
        <p:sp>
          <p:nvSpPr>
            <p:cNvPr id="16" name="AutoShape 8"/>
            <p:cNvSpPr>
              <a:spLocks noChangeArrowheads="1"/>
            </p:cNvSpPr>
            <p:nvPr/>
          </p:nvSpPr>
          <p:spPr bwMode="auto">
            <a:xfrm>
              <a:off x="1658942" y="4492093"/>
              <a:ext cx="215900" cy="404812"/>
            </a:xfrm>
            <a:prstGeom prst="cube">
              <a:avLst>
                <a:gd name="adj" fmla="val 25000"/>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cxnSp>
          <p:nvCxnSpPr>
            <p:cNvPr id="17" name="直接箭头连接符 16"/>
            <p:cNvCxnSpPr>
              <a:stCxn id="16" idx="4"/>
            </p:cNvCxnSpPr>
            <p:nvPr/>
          </p:nvCxnSpPr>
          <p:spPr bwMode="auto">
            <a:xfrm>
              <a:off x="1820867" y="4721486"/>
              <a:ext cx="56197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AutoShape 8"/>
            <p:cNvSpPr>
              <a:spLocks noChangeArrowheads="1"/>
            </p:cNvSpPr>
            <p:nvPr/>
          </p:nvSpPr>
          <p:spPr bwMode="auto">
            <a:xfrm>
              <a:off x="592166" y="4509029"/>
              <a:ext cx="215900" cy="404812"/>
            </a:xfrm>
            <a:prstGeom prst="cube">
              <a:avLst>
                <a:gd name="adj" fmla="val 25000"/>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cxnSp>
          <p:nvCxnSpPr>
            <p:cNvPr id="19" name="直接箭头连接符 18"/>
            <p:cNvCxnSpPr>
              <a:stCxn id="18" idx="4"/>
            </p:cNvCxnSpPr>
            <p:nvPr/>
          </p:nvCxnSpPr>
          <p:spPr bwMode="auto">
            <a:xfrm>
              <a:off x="754091" y="4738422"/>
              <a:ext cx="56197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AutoShape 8"/>
            <p:cNvSpPr>
              <a:spLocks noChangeArrowheads="1"/>
            </p:cNvSpPr>
            <p:nvPr/>
          </p:nvSpPr>
          <p:spPr bwMode="auto">
            <a:xfrm>
              <a:off x="2556397" y="4492099"/>
              <a:ext cx="215900" cy="404812"/>
            </a:xfrm>
            <a:prstGeom prst="cube">
              <a:avLst>
                <a:gd name="adj" fmla="val 25000"/>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cxnSp>
          <p:nvCxnSpPr>
            <p:cNvPr id="21" name="直接箭头连接符 20"/>
            <p:cNvCxnSpPr>
              <a:stCxn id="20" idx="4"/>
            </p:cNvCxnSpPr>
            <p:nvPr/>
          </p:nvCxnSpPr>
          <p:spPr bwMode="auto">
            <a:xfrm>
              <a:off x="2718322" y="4721492"/>
              <a:ext cx="56197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菱形 21"/>
            <p:cNvSpPr/>
            <p:nvPr/>
          </p:nvSpPr>
          <p:spPr bwMode="auto">
            <a:xfrm>
              <a:off x="3691467" y="4334933"/>
              <a:ext cx="2269066" cy="812800"/>
            </a:xfrm>
            <a:prstGeom prst="diamond">
              <a:avLst/>
            </a:prstGeom>
            <a:solidFill>
              <a:srgbClr val="C1FBF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令牌足够</a:t>
              </a:r>
            </a:p>
          </p:txBody>
        </p:sp>
        <p:cxnSp>
          <p:nvCxnSpPr>
            <p:cNvPr id="23" name="直接箭头连接符 22"/>
            <p:cNvCxnSpPr>
              <a:stCxn id="22" idx="2"/>
            </p:cNvCxnSpPr>
            <p:nvPr/>
          </p:nvCxnSpPr>
          <p:spPr bwMode="auto">
            <a:xfrm>
              <a:off x="4826000" y="5147733"/>
              <a:ext cx="0" cy="914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AutoShape 12"/>
            <p:cNvSpPr>
              <a:spLocks noChangeArrowheads="1"/>
            </p:cNvSpPr>
            <p:nvPr/>
          </p:nvSpPr>
          <p:spPr bwMode="auto">
            <a:xfrm>
              <a:off x="4574381" y="1323981"/>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sp>
          <p:nvSpPr>
            <p:cNvPr id="25" name="AutoShape 12"/>
            <p:cNvSpPr>
              <a:spLocks noChangeArrowheads="1"/>
            </p:cNvSpPr>
            <p:nvPr/>
          </p:nvSpPr>
          <p:spPr bwMode="auto">
            <a:xfrm>
              <a:off x="4574381" y="1984381"/>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cxnSp>
          <p:nvCxnSpPr>
            <p:cNvPr id="26" name="直接箭头连接符 25"/>
            <p:cNvCxnSpPr/>
            <p:nvPr/>
          </p:nvCxnSpPr>
          <p:spPr bwMode="auto">
            <a:xfrm>
              <a:off x="4826000" y="2379125"/>
              <a:ext cx="0" cy="3333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5096934" y="2269067"/>
              <a:ext cx="902811" cy="307777"/>
            </a:xfrm>
            <a:prstGeom prst="rect">
              <a:avLst/>
            </a:prstGeom>
            <a:noFill/>
          </p:spPr>
          <p:txBody>
            <a:bodyPr wrap="none" rtlCol="0">
              <a:spAutoFit/>
            </a:bodyPr>
            <a:lstStyle/>
            <a:p>
              <a:r>
                <a:rPr lang="zh-CN" altLang="en-US" sz="1400" dirty="0">
                  <a:latin typeface="+mn-ea"/>
                  <a:ea typeface="+mn-ea"/>
                </a:rPr>
                <a:t>放置令牌</a:t>
              </a:r>
            </a:p>
          </p:txBody>
        </p:sp>
        <p:sp>
          <p:nvSpPr>
            <p:cNvPr id="28" name="AutoShape 8"/>
            <p:cNvSpPr>
              <a:spLocks noChangeArrowheads="1"/>
            </p:cNvSpPr>
            <p:nvPr/>
          </p:nvSpPr>
          <p:spPr bwMode="auto">
            <a:xfrm>
              <a:off x="7179181" y="4525968"/>
              <a:ext cx="215900" cy="404812"/>
            </a:xfrm>
            <a:prstGeom prst="cube">
              <a:avLst>
                <a:gd name="adj" fmla="val 25000"/>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cxnSp>
          <p:nvCxnSpPr>
            <p:cNvPr id="29" name="直接箭头连接符 28"/>
            <p:cNvCxnSpPr>
              <a:stCxn id="28" idx="4"/>
            </p:cNvCxnSpPr>
            <p:nvPr/>
          </p:nvCxnSpPr>
          <p:spPr bwMode="auto">
            <a:xfrm>
              <a:off x="7341106" y="4755361"/>
              <a:ext cx="56197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AutoShape 8"/>
            <p:cNvSpPr>
              <a:spLocks noChangeArrowheads="1"/>
            </p:cNvSpPr>
            <p:nvPr/>
          </p:nvSpPr>
          <p:spPr bwMode="auto">
            <a:xfrm>
              <a:off x="8245985" y="4542901"/>
              <a:ext cx="215900" cy="404812"/>
            </a:xfrm>
            <a:prstGeom prst="cube">
              <a:avLst>
                <a:gd name="adj" fmla="val 25000"/>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cxnSp>
          <p:nvCxnSpPr>
            <p:cNvPr id="31" name="直接箭头连接符 30"/>
            <p:cNvCxnSpPr>
              <a:stCxn id="30" idx="4"/>
            </p:cNvCxnSpPr>
            <p:nvPr/>
          </p:nvCxnSpPr>
          <p:spPr bwMode="auto">
            <a:xfrm>
              <a:off x="8407910" y="4772294"/>
              <a:ext cx="56197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2" name="AutoShape 12"/>
            <p:cNvSpPr>
              <a:spLocks noChangeArrowheads="1"/>
            </p:cNvSpPr>
            <p:nvPr/>
          </p:nvSpPr>
          <p:spPr bwMode="auto">
            <a:xfrm>
              <a:off x="8045702" y="4151848"/>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sp>
          <p:nvSpPr>
            <p:cNvPr id="33" name="AutoShape 12"/>
            <p:cNvSpPr>
              <a:spLocks noChangeArrowheads="1"/>
            </p:cNvSpPr>
            <p:nvPr/>
          </p:nvSpPr>
          <p:spPr bwMode="auto">
            <a:xfrm>
              <a:off x="7063565" y="4151847"/>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sp>
          <p:nvSpPr>
            <p:cNvPr id="34" name="TextBox 33"/>
            <p:cNvSpPr txBox="1"/>
            <p:nvPr/>
          </p:nvSpPr>
          <p:spPr>
            <a:xfrm>
              <a:off x="5113867" y="5452539"/>
              <a:ext cx="1385316" cy="307777"/>
            </a:xfrm>
            <a:prstGeom prst="rect">
              <a:avLst/>
            </a:prstGeom>
            <a:noFill/>
          </p:spPr>
          <p:txBody>
            <a:bodyPr wrap="none" rtlCol="0">
              <a:spAutoFit/>
            </a:bodyPr>
            <a:lstStyle/>
            <a:p>
              <a:r>
                <a:rPr lang="en-US" altLang="zh-CN" sz="1400" dirty="0">
                  <a:latin typeface="+mn-ea"/>
                  <a:ea typeface="+mn-ea"/>
                </a:rPr>
                <a:t>No,</a:t>
              </a:r>
              <a:r>
                <a:rPr lang="zh-CN" altLang="en-US" sz="1400" dirty="0">
                  <a:latin typeface="+mn-ea"/>
                  <a:ea typeface="+mn-ea"/>
                </a:rPr>
                <a:t>丢弃或缓存</a:t>
              </a:r>
            </a:p>
          </p:txBody>
        </p:sp>
        <p:cxnSp>
          <p:nvCxnSpPr>
            <p:cNvPr id="35" name="直接箭头连接符 34"/>
            <p:cNvCxnSpPr>
              <a:stCxn id="22" idx="3"/>
            </p:cNvCxnSpPr>
            <p:nvPr/>
          </p:nvCxnSpPr>
          <p:spPr bwMode="auto">
            <a:xfrm>
              <a:off x="5960533" y="4741333"/>
              <a:ext cx="1016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TextBox 35"/>
            <p:cNvSpPr txBox="1"/>
            <p:nvPr/>
          </p:nvSpPr>
          <p:spPr>
            <a:xfrm>
              <a:off x="5791197" y="4419600"/>
              <a:ext cx="864980" cy="307777"/>
            </a:xfrm>
            <a:prstGeom prst="rect">
              <a:avLst/>
            </a:prstGeom>
            <a:noFill/>
          </p:spPr>
          <p:txBody>
            <a:bodyPr wrap="none" rtlCol="0">
              <a:spAutoFit/>
            </a:bodyPr>
            <a:lstStyle/>
            <a:p>
              <a:r>
                <a:rPr lang="en-US" altLang="zh-CN" sz="1400" dirty="0">
                  <a:latin typeface="+mn-ea"/>
                  <a:ea typeface="+mn-ea"/>
                </a:rPr>
                <a:t>Yes,</a:t>
              </a:r>
              <a:r>
                <a:rPr lang="zh-CN" altLang="en-US" sz="1400" dirty="0">
                  <a:latin typeface="+mn-ea"/>
                  <a:ea typeface="+mn-ea"/>
                </a:rPr>
                <a:t>转发</a:t>
              </a:r>
            </a:p>
          </p:txBody>
        </p:sp>
      </p:grpSp>
    </p:spTree>
    <p:extLst>
      <p:ext uri="{BB962C8B-B14F-4D97-AF65-F5344CB8AC3E}">
        <p14:creationId xmlns:p14="http://schemas.microsoft.com/office/powerpoint/2010/main" val="2668837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单速率令牌桶参数</a:t>
            </a:r>
            <a:endParaRPr lang="en-US" dirty="0"/>
          </a:p>
        </p:txBody>
      </p:sp>
      <p:sp>
        <p:nvSpPr>
          <p:cNvPr id="3" name="Text Placeholder 2"/>
          <p:cNvSpPr>
            <a:spLocks noGrp="1"/>
          </p:cNvSpPr>
          <p:nvPr>
            <p:ph type="body" sz="quarter" idx="10"/>
          </p:nvPr>
        </p:nvSpPr>
        <p:spPr>
          <a:xfrm>
            <a:off x="912285" y="1233488"/>
            <a:ext cx="10560048" cy="4715792"/>
          </a:xfrm>
        </p:spPr>
        <p:txBody>
          <a:bodyPr/>
          <a:lstStyle/>
          <a:p>
            <a:r>
              <a:rPr lang="zh-CN" altLang="en-US" dirty="0"/>
              <a:t>单速率令牌桶主要由如下三个参数构成</a:t>
            </a:r>
            <a:endParaRPr lang="en-US" altLang="zh-CN" dirty="0">
              <a:latin typeface="+mn-ea"/>
            </a:endParaRPr>
          </a:p>
          <a:p>
            <a:pPr lvl="1"/>
            <a:r>
              <a:rPr lang="en-US" altLang="zh-CN" sz="1800" dirty="0">
                <a:latin typeface="+mn-ea"/>
              </a:rPr>
              <a:t>CIR</a:t>
            </a:r>
            <a:r>
              <a:rPr lang="zh-CN" altLang="en-US" sz="1800" dirty="0">
                <a:latin typeface="+mn-ea"/>
              </a:rPr>
              <a:t>（</a:t>
            </a:r>
            <a:r>
              <a:rPr lang="en-US" altLang="zh-CN" sz="1800" dirty="0">
                <a:latin typeface="+mn-ea"/>
              </a:rPr>
              <a:t>Committed Information Rate</a:t>
            </a:r>
            <a:r>
              <a:rPr lang="zh-CN" altLang="en-US" sz="1800" dirty="0">
                <a:latin typeface="+mn-ea"/>
              </a:rPr>
              <a:t>）：承诺信息速率</a:t>
            </a:r>
            <a:endParaRPr lang="en-US" altLang="zh-CN" sz="1800" dirty="0">
              <a:latin typeface="+mn-ea"/>
            </a:endParaRPr>
          </a:p>
          <a:p>
            <a:pPr lvl="1"/>
            <a:r>
              <a:rPr lang="en-US" altLang="zh-CN" sz="1800" dirty="0">
                <a:latin typeface="+mn-ea"/>
              </a:rPr>
              <a:t>CBS</a:t>
            </a:r>
            <a:r>
              <a:rPr lang="zh-CN" altLang="en-US" sz="1800" dirty="0">
                <a:latin typeface="+mn-ea"/>
              </a:rPr>
              <a:t>（</a:t>
            </a:r>
            <a:r>
              <a:rPr lang="en-US" altLang="zh-CN" sz="1800" dirty="0">
                <a:latin typeface="+mn-ea"/>
              </a:rPr>
              <a:t>Committed Burst Size</a:t>
            </a:r>
            <a:r>
              <a:rPr lang="zh-CN" altLang="en-US" sz="1800" dirty="0">
                <a:latin typeface="+mn-ea"/>
              </a:rPr>
              <a:t>）：承诺突发尺寸</a:t>
            </a:r>
            <a:endParaRPr lang="en-US" altLang="zh-CN" sz="1800" dirty="0">
              <a:latin typeface="+mn-ea"/>
            </a:endParaRPr>
          </a:p>
          <a:p>
            <a:pPr lvl="1"/>
            <a:r>
              <a:rPr lang="en-US" altLang="zh-CN" sz="1800" dirty="0">
                <a:latin typeface="+mn-ea"/>
              </a:rPr>
              <a:t>EBS</a:t>
            </a:r>
            <a:r>
              <a:rPr lang="zh-CN" altLang="en-US" sz="1800" dirty="0">
                <a:latin typeface="+mn-ea"/>
              </a:rPr>
              <a:t>（</a:t>
            </a:r>
            <a:r>
              <a:rPr lang="en-US" altLang="zh-CN" sz="1800" dirty="0">
                <a:latin typeface="+mn-ea"/>
              </a:rPr>
              <a:t>Extended burst size</a:t>
            </a:r>
            <a:r>
              <a:rPr lang="zh-CN" altLang="en-US" sz="1800" dirty="0">
                <a:latin typeface="+mn-ea"/>
              </a:rPr>
              <a:t>）：超额突发尺寸</a:t>
            </a:r>
          </a:p>
          <a:p>
            <a:endParaRPr lang="zh-CN" altLang="en-US" sz="2000"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单速率令牌桶结构</a:t>
            </a:r>
            <a:endParaRPr lang="en-US" dirty="0"/>
          </a:p>
        </p:txBody>
      </p:sp>
      <p:sp>
        <p:nvSpPr>
          <p:cNvPr id="3" name="Text Placeholder 2"/>
          <p:cNvSpPr>
            <a:spLocks noGrp="1"/>
          </p:cNvSpPr>
          <p:nvPr>
            <p:ph type="body" sz="quarter" idx="10"/>
          </p:nvPr>
        </p:nvSpPr>
        <p:spPr>
          <a:xfrm>
            <a:off x="912285" y="1233488"/>
            <a:ext cx="10560048" cy="755352"/>
          </a:xfrm>
        </p:spPr>
        <p:txBody>
          <a:bodyPr/>
          <a:lstStyle/>
          <a:p>
            <a:r>
              <a:rPr lang="zh-CN" altLang="en-US" dirty="0">
                <a:latin typeface="+mn-ea"/>
              </a:rPr>
              <a:t>双桶结构由两个桶实现，为方便将两个令牌桶称为</a:t>
            </a:r>
            <a:r>
              <a:rPr lang="en-US" altLang="zh-CN" dirty="0">
                <a:latin typeface="+mn-ea"/>
              </a:rPr>
              <a:t>C</a:t>
            </a:r>
            <a:r>
              <a:rPr lang="zh-CN" altLang="en-US" dirty="0">
                <a:latin typeface="+mn-ea"/>
              </a:rPr>
              <a:t>桶和</a:t>
            </a:r>
            <a:r>
              <a:rPr lang="en-US" altLang="zh-CN" dirty="0">
                <a:latin typeface="+mn-ea"/>
              </a:rPr>
              <a:t>E</a:t>
            </a:r>
            <a:r>
              <a:rPr lang="zh-CN" altLang="en-US" dirty="0">
                <a:latin typeface="+mn-ea"/>
              </a:rPr>
              <a:t>桶</a:t>
            </a:r>
          </a:p>
          <a:p>
            <a:endParaRPr lang="en-US" altLang="zh-CN" dirty="0">
              <a:latin typeface="+mn-ea"/>
            </a:endParaRPr>
          </a:p>
        </p:txBody>
      </p:sp>
      <p:grpSp>
        <p:nvGrpSpPr>
          <p:cNvPr id="4" name="组合 3"/>
          <p:cNvGrpSpPr/>
          <p:nvPr/>
        </p:nvGrpSpPr>
        <p:grpSpPr>
          <a:xfrm>
            <a:off x="2586371" y="2168860"/>
            <a:ext cx="5949012" cy="3528392"/>
            <a:chOff x="2111238" y="2302544"/>
            <a:chExt cx="4613760" cy="2702587"/>
          </a:xfrm>
        </p:grpSpPr>
        <p:sp>
          <p:nvSpPr>
            <p:cNvPr id="5" name="AutoShape 22"/>
            <p:cNvSpPr>
              <a:spLocks noChangeArrowheads="1"/>
            </p:cNvSpPr>
            <p:nvPr/>
          </p:nvSpPr>
          <p:spPr bwMode="auto">
            <a:xfrm>
              <a:off x="2894215" y="4118613"/>
              <a:ext cx="1008063" cy="84025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2D050"/>
            </a:solidFill>
            <a:ln w="9525" algn="ctr">
              <a:solidFill>
                <a:schemeClr val="tx1"/>
              </a:solidFill>
              <a:miter lim="800000"/>
              <a:headEnd/>
              <a:tailEnd/>
            </a:ln>
            <a:effectLst/>
          </p:spPr>
          <p:txBody>
            <a:bodyPr wrap="none" anchor="ctr"/>
            <a:lstStyle/>
            <a:p>
              <a:endParaRPr lang="zh-CN" altLang="en-US"/>
            </a:p>
          </p:txBody>
        </p:sp>
        <p:sp>
          <p:nvSpPr>
            <p:cNvPr id="6" name="Oval 23"/>
            <p:cNvSpPr>
              <a:spLocks noChangeArrowheads="1"/>
            </p:cNvSpPr>
            <p:nvPr/>
          </p:nvSpPr>
          <p:spPr bwMode="auto">
            <a:xfrm>
              <a:off x="2894215" y="3950808"/>
              <a:ext cx="1008063" cy="335610"/>
            </a:xfrm>
            <a:prstGeom prst="ellipse">
              <a:avLst/>
            </a:prstGeom>
            <a:solidFill>
              <a:srgbClr val="92D050"/>
            </a:solidFill>
            <a:ln w="9525" algn="ctr">
              <a:solidFill>
                <a:schemeClr val="tx1"/>
              </a:solidFill>
              <a:round/>
              <a:headEnd/>
              <a:tailEnd/>
            </a:ln>
            <a:effectLst/>
          </p:spPr>
          <p:txBody>
            <a:bodyPr wrap="none" anchor="ctr"/>
            <a:lstStyle/>
            <a:p>
              <a:endParaRPr lang="zh-CN" altLang="en-US"/>
            </a:p>
          </p:txBody>
        </p:sp>
        <p:sp>
          <p:nvSpPr>
            <p:cNvPr id="7" name="Text Box 24"/>
            <p:cNvSpPr txBox="1">
              <a:spLocks noChangeArrowheads="1"/>
            </p:cNvSpPr>
            <p:nvPr/>
          </p:nvSpPr>
          <p:spPr bwMode="auto">
            <a:xfrm>
              <a:off x="3119965" y="4309583"/>
              <a:ext cx="409265" cy="259317"/>
            </a:xfrm>
            <a:prstGeom prst="rect">
              <a:avLst/>
            </a:prstGeom>
            <a:noFill/>
            <a:ln w="28575">
              <a:noFill/>
              <a:miter lim="800000"/>
              <a:headEnd/>
              <a:tailEnd/>
            </a:ln>
            <a:effectLst/>
          </p:spPr>
          <p:txBody>
            <a:bodyPr wrap="none">
              <a:spAutoFit/>
            </a:bodyPr>
            <a:lstStyle/>
            <a:p>
              <a:pPr fontAlgn="base"/>
              <a:r>
                <a:rPr kumimoji="1" lang="en-US" altLang="zh-CN" sz="1600" b="1" dirty="0">
                  <a:latin typeface="+mn-ea"/>
                  <a:ea typeface="+mn-ea"/>
                </a:rPr>
                <a:t>C</a:t>
              </a:r>
              <a:r>
                <a:rPr kumimoji="1" lang="zh-CN" altLang="en-US" sz="1600" b="1" dirty="0">
                  <a:latin typeface="+mn-ea"/>
                  <a:ea typeface="+mn-ea"/>
                </a:rPr>
                <a:t>桶</a:t>
              </a:r>
            </a:p>
          </p:txBody>
        </p:sp>
        <p:sp>
          <p:nvSpPr>
            <p:cNvPr id="8" name="AutoShape 22"/>
            <p:cNvSpPr>
              <a:spLocks noChangeArrowheads="1"/>
            </p:cNvSpPr>
            <p:nvPr/>
          </p:nvSpPr>
          <p:spPr bwMode="auto">
            <a:xfrm>
              <a:off x="4763120" y="3103680"/>
              <a:ext cx="1397042" cy="188541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C000"/>
            </a:solidFill>
            <a:ln w="9525" algn="ctr">
              <a:solidFill>
                <a:schemeClr val="tx1"/>
              </a:solidFill>
              <a:miter lim="800000"/>
              <a:headEnd/>
              <a:tailEnd/>
            </a:ln>
            <a:effectLst/>
          </p:spPr>
          <p:txBody>
            <a:bodyPr wrap="none" anchor="ctr"/>
            <a:lstStyle/>
            <a:p>
              <a:endParaRPr lang="zh-CN" altLang="en-US"/>
            </a:p>
          </p:txBody>
        </p:sp>
        <p:sp>
          <p:nvSpPr>
            <p:cNvPr id="9" name="Oval 23"/>
            <p:cNvSpPr>
              <a:spLocks noChangeArrowheads="1"/>
            </p:cNvSpPr>
            <p:nvPr/>
          </p:nvSpPr>
          <p:spPr bwMode="auto">
            <a:xfrm>
              <a:off x="4763120" y="2727152"/>
              <a:ext cx="1397042" cy="753057"/>
            </a:xfrm>
            <a:prstGeom prst="ellipse">
              <a:avLst/>
            </a:prstGeom>
            <a:solidFill>
              <a:srgbClr val="FFC000"/>
            </a:solidFill>
            <a:ln w="9525" algn="ctr">
              <a:solidFill>
                <a:schemeClr val="tx1"/>
              </a:solidFill>
              <a:round/>
              <a:headEnd/>
              <a:tailEnd/>
            </a:ln>
            <a:effectLst/>
          </p:spPr>
          <p:txBody>
            <a:bodyPr wrap="none" anchor="ctr"/>
            <a:lstStyle/>
            <a:p>
              <a:endParaRPr lang="zh-CN" altLang="en-US"/>
            </a:p>
          </p:txBody>
        </p:sp>
        <p:sp>
          <p:nvSpPr>
            <p:cNvPr id="10" name="Text Box 24"/>
            <p:cNvSpPr txBox="1">
              <a:spLocks noChangeArrowheads="1"/>
            </p:cNvSpPr>
            <p:nvPr/>
          </p:nvSpPr>
          <p:spPr bwMode="auto">
            <a:xfrm>
              <a:off x="5142990" y="3880119"/>
              <a:ext cx="1100032" cy="259317"/>
            </a:xfrm>
            <a:prstGeom prst="rect">
              <a:avLst/>
            </a:prstGeom>
            <a:noFill/>
            <a:ln w="28575">
              <a:noFill/>
              <a:miter lim="800000"/>
              <a:headEnd/>
              <a:tailEnd/>
            </a:ln>
            <a:effectLst/>
          </p:spPr>
          <p:txBody>
            <a:bodyPr wrap="square">
              <a:spAutoFit/>
            </a:bodyPr>
            <a:lstStyle/>
            <a:p>
              <a:pPr fontAlgn="base"/>
              <a:r>
                <a:rPr kumimoji="1" lang="en-US" altLang="zh-CN" sz="1600" b="1" dirty="0">
                  <a:latin typeface="+mn-ea"/>
                  <a:ea typeface="+mn-ea"/>
                </a:rPr>
                <a:t>E</a:t>
              </a:r>
              <a:r>
                <a:rPr kumimoji="1" lang="zh-CN" altLang="en-US" sz="1600" b="1" dirty="0">
                  <a:latin typeface="+mn-ea"/>
                  <a:ea typeface="+mn-ea"/>
                </a:rPr>
                <a:t>桶</a:t>
              </a:r>
            </a:p>
          </p:txBody>
        </p:sp>
        <p:sp>
          <p:nvSpPr>
            <p:cNvPr id="11" name="AutoShape 12"/>
            <p:cNvSpPr>
              <a:spLocks noChangeArrowheads="1"/>
            </p:cNvSpPr>
            <p:nvPr/>
          </p:nvSpPr>
          <p:spPr bwMode="auto">
            <a:xfrm>
              <a:off x="3146627" y="2302544"/>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sp>
          <p:nvSpPr>
            <p:cNvPr id="12" name="AutoShape 12"/>
            <p:cNvSpPr>
              <a:spLocks noChangeArrowheads="1"/>
            </p:cNvSpPr>
            <p:nvPr/>
          </p:nvSpPr>
          <p:spPr bwMode="auto">
            <a:xfrm>
              <a:off x="3146627" y="2962944"/>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cxnSp>
          <p:nvCxnSpPr>
            <p:cNvPr id="13" name="直接箭头连接符 12"/>
            <p:cNvCxnSpPr>
              <a:stCxn id="12" idx="3"/>
              <a:endCxn id="6" idx="0"/>
            </p:cNvCxnSpPr>
            <p:nvPr/>
          </p:nvCxnSpPr>
          <p:spPr bwMode="auto">
            <a:xfrm>
              <a:off x="3398246" y="3289969"/>
              <a:ext cx="1" cy="6608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2794760" y="3488373"/>
              <a:ext cx="368239" cy="235743"/>
            </a:xfrm>
            <a:prstGeom prst="rect">
              <a:avLst/>
            </a:prstGeom>
            <a:noFill/>
          </p:spPr>
          <p:txBody>
            <a:bodyPr wrap="none" rtlCol="0">
              <a:spAutoFit/>
            </a:bodyPr>
            <a:lstStyle/>
            <a:p>
              <a:r>
                <a:rPr lang="en-US" altLang="zh-CN" sz="1400" dirty="0">
                  <a:latin typeface="+mn-ea"/>
                  <a:ea typeface="+mn-ea"/>
                </a:rPr>
                <a:t>CIR</a:t>
              </a:r>
              <a:endParaRPr lang="zh-CN" altLang="en-US" sz="1400" dirty="0">
                <a:latin typeface="+mn-ea"/>
                <a:ea typeface="+mn-ea"/>
              </a:endParaRPr>
            </a:p>
          </p:txBody>
        </p:sp>
        <p:cxnSp>
          <p:nvCxnSpPr>
            <p:cNvPr id="15" name="直接连接符 14"/>
            <p:cNvCxnSpPr/>
            <p:nvPr/>
          </p:nvCxnSpPr>
          <p:spPr bwMode="auto">
            <a:xfrm flipH="1">
              <a:off x="2593382" y="3994478"/>
              <a:ext cx="4064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flipH="1">
              <a:off x="2617445" y="4932942"/>
              <a:ext cx="4064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接箭头连接符 16"/>
            <p:cNvCxnSpPr/>
            <p:nvPr/>
          </p:nvCxnSpPr>
          <p:spPr bwMode="auto">
            <a:xfrm>
              <a:off x="2582773" y="4026563"/>
              <a:ext cx="0" cy="962526"/>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8" name="TextBox 17"/>
            <p:cNvSpPr txBox="1"/>
            <p:nvPr/>
          </p:nvSpPr>
          <p:spPr>
            <a:xfrm>
              <a:off x="2111238" y="4387510"/>
              <a:ext cx="404292" cy="235743"/>
            </a:xfrm>
            <a:prstGeom prst="rect">
              <a:avLst/>
            </a:prstGeom>
            <a:noFill/>
          </p:spPr>
          <p:txBody>
            <a:bodyPr wrap="none" rtlCol="0">
              <a:spAutoFit/>
            </a:bodyPr>
            <a:lstStyle/>
            <a:p>
              <a:r>
                <a:rPr lang="en-US" altLang="zh-CN" sz="1400" dirty="0">
                  <a:latin typeface="+mn-ea"/>
                  <a:ea typeface="+mn-ea"/>
                </a:rPr>
                <a:t>CBS</a:t>
              </a:r>
              <a:endParaRPr lang="zh-CN" altLang="en-US" sz="1400" dirty="0">
                <a:latin typeface="+mn-ea"/>
                <a:ea typeface="+mn-ea"/>
              </a:endParaRPr>
            </a:p>
          </p:txBody>
        </p:sp>
        <p:cxnSp>
          <p:nvCxnSpPr>
            <p:cNvPr id="19" name="形状 18"/>
            <p:cNvCxnSpPr>
              <a:stCxn id="6" idx="0"/>
            </p:cNvCxnSpPr>
            <p:nvPr/>
          </p:nvCxnSpPr>
          <p:spPr bwMode="auto">
            <a:xfrm rot="5400000" flipH="1" flipV="1">
              <a:off x="4079145" y="2479392"/>
              <a:ext cx="790519" cy="2152315"/>
            </a:xfrm>
            <a:prstGeom prst="curvedConnector2">
              <a:avLst/>
            </a:prstGeom>
            <a:solidFill>
              <a:schemeClr val="accent1"/>
            </a:solidFill>
            <a:ln w="9525" cap="flat" cmpd="sng" algn="ctr">
              <a:solidFill>
                <a:schemeClr val="tx1"/>
              </a:solidFill>
              <a:prstDash val="dash"/>
              <a:round/>
              <a:headEnd type="none" w="med" len="med"/>
              <a:tailEnd type="arrow"/>
            </a:ln>
            <a:effectLst/>
          </p:spPr>
        </p:cxnSp>
        <p:sp>
          <p:nvSpPr>
            <p:cNvPr id="20" name="TextBox 19"/>
            <p:cNvSpPr txBox="1"/>
            <p:nvPr/>
          </p:nvSpPr>
          <p:spPr>
            <a:xfrm>
              <a:off x="4026563" y="2791320"/>
              <a:ext cx="421697" cy="235743"/>
            </a:xfrm>
            <a:prstGeom prst="rect">
              <a:avLst/>
            </a:prstGeom>
            <a:noFill/>
          </p:spPr>
          <p:txBody>
            <a:bodyPr wrap="none" rtlCol="0">
              <a:spAutoFit/>
            </a:bodyPr>
            <a:lstStyle/>
            <a:p>
              <a:r>
                <a:rPr lang="zh-CN" altLang="en-US" sz="1400" dirty="0">
                  <a:latin typeface="+mn-ea"/>
                  <a:ea typeface="+mn-ea"/>
                </a:rPr>
                <a:t>溢出</a:t>
              </a:r>
            </a:p>
          </p:txBody>
        </p:sp>
        <p:cxnSp>
          <p:nvCxnSpPr>
            <p:cNvPr id="21" name="直接连接符 20"/>
            <p:cNvCxnSpPr/>
            <p:nvPr/>
          </p:nvCxnSpPr>
          <p:spPr bwMode="auto">
            <a:xfrm flipH="1">
              <a:off x="6194835" y="3136225"/>
              <a:ext cx="4064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flipH="1">
              <a:off x="6170772" y="5005131"/>
              <a:ext cx="4064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箭头连接符 22"/>
            <p:cNvCxnSpPr/>
            <p:nvPr/>
          </p:nvCxnSpPr>
          <p:spPr bwMode="auto">
            <a:xfrm flipH="1">
              <a:off x="6176205" y="3168310"/>
              <a:ext cx="8021" cy="1836821"/>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4" name="TextBox 23"/>
            <p:cNvSpPr txBox="1"/>
            <p:nvPr/>
          </p:nvSpPr>
          <p:spPr>
            <a:xfrm>
              <a:off x="6336867" y="3850099"/>
              <a:ext cx="388131" cy="235743"/>
            </a:xfrm>
            <a:prstGeom prst="rect">
              <a:avLst/>
            </a:prstGeom>
            <a:noFill/>
          </p:spPr>
          <p:txBody>
            <a:bodyPr wrap="none" rtlCol="0">
              <a:spAutoFit/>
            </a:bodyPr>
            <a:lstStyle/>
            <a:p>
              <a:r>
                <a:rPr lang="en-US" altLang="zh-CN" sz="1400" dirty="0">
                  <a:latin typeface="+mn-ea"/>
                  <a:ea typeface="+mn-ea"/>
                </a:rPr>
                <a:t>EBS</a:t>
              </a:r>
              <a:endParaRPr lang="zh-CN" altLang="en-US" sz="1400" dirty="0">
                <a:latin typeface="+mn-ea"/>
                <a:ea typeface="+mn-ea"/>
              </a:endParaRPr>
            </a:p>
          </p:txBody>
        </p:sp>
      </p:grpSp>
    </p:spTree>
    <p:extLst>
      <p:ext uri="{BB962C8B-B14F-4D97-AF65-F5344CB8AC3E}">
        <p14:creationId xmlns:p14="http://schemas.microsoft.com/office/powerpoint/2010/main" val="140843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单速率流量评估规则</a:t>
            </a:r>
            <a:endParaRPr lang="en-US" dirty="0"/>
          </a:p>
        </p:txBody>
      </p:sp>
      <p:sp>
        <p:nvSpPr>
          <p:cNvPr id="3" name="Text Placeholder 2"/>
          <p:cNvSpPr>
            <a:spLocks noGrp="1"/>
          </p:cNvSpPr>
          <p:nvPr>
            <p:ph type="body" sz="quarter" idx="10"/>
          </p:nvPr>
        </p:nvSpPr>
        <p:spPr>
          <a:xfrm>
            <a:off x="912285" y="1233488"/>
            <a:ext cx="10560048" cy="3059608"/>
          </a:xfrm>
        </p:spPr>
        <p:txBody>
          <a:bodyPr/>
          <a:lstStyle/>
          <a:p>
            <a:r>
              <a:rPr lang="zh-CN" altLang="en-US" dirty="0">
                <a:latin typeface="+mn-ea"/>
              </a:rPr>
              <a:t>色盲模式下</a:t>
            </a:r>
            <a:endParaRPr lang="en-US" altLang="zh-CN" dirty="0">
              <a:latin typeface="+mn-ea"/>
            </a:endParaRPr>
          </a:p>
          <a:p>
            <a:pPr lvl="1"/>
            <a:r>
              <a:rPr lang="zh-CN" altLang="en-US" dirty="0">
                <a:latin typeface="+mn-ea"/>
              </a:rPr>
              <a:t>单速单桶</a:t>
            </a:r>
            <a:endParaRPr lang="en-US" altLang="zh-CN" dirty="0">
              <a:latin typeface="+mn-ea"/>
            </a:endParaRPr>
          </a:p>
          <a:p>
            <a:pPr lvl="1"/>
            <a:r>
              <a:rPr lang="zh-CN" altLang="en-US" dirty="0">
                <a:latin typeface="+mn-ea"/>
              </a:rPr>
              <a:t>单速双桶</a:t>
            </a:r>
            <a:endParaRPr lang="en-US" altLang="zh-CN" dirty="0">
              <a:latin typeface="+mn-ea"/>
            </a:endParaRPr>
          </a:p>
          <a:p>
            <a:pPr marL="301625" lvl="1" indent="-301625" algn="just">
              <a:buClr>
                <a:schemeClr val="bg1">
                  <a:lumMod val="50000"/>
                </a:schemeClr>
              </a:buClr>
              <a:buSzPct val="60000"/>
              <a:buFont typeface="Wingdings" pitchFamily="2" charset="2"/>
              <a:buChar char="l"/>
            </a:pPr>
            <a:r>
              <a:rPr lang="zh-CN" altLang="en-US" sz="2200" dirty="0">
                <a:latin typeface="+mn-ea"/>
                <a:cs typeface="+mn-cs"/>
              </a:rPr>
              <a:t>色敏模式下</a:t>
            </a:r>
            <a:endParaRPr lang="en-US" altLang="zh-CN" sz="2200" dirty="0">
              <a:latin typeface="+mn-ea"/>
              <a:cs typeface="+mn-cs"/>
            </a:endParaRPr>
          </a:p>
          <a:p>
            <a:pPr lvl="1"/>
            <a:r>
              <a:rPr lang="zh-CN" altLang="en-US" dirty="0">
                <a:latin typeface="+mn-ea"/>
              </a:rPr>
              <a:t>单速单桶</a:t>
            </a:r>
            <a:endParaRPr lang="en-US" altLang="zh-CN" dirty="0">
              <a:latin typeface="+mn-ea"/>
            </a:endParaRPr>
          </a:p>
          <a:p>
            <a:pPr lvl="1"/>
            <a:r>
              <a:rPr lang="zh-CN" altLang="en-US" dirty="0">
                <a:latin typeface="+mn-ea"/>
              </a:rPr>
              <a:t>单速双桶</a:t>
            </a:r>
            <a:endParaRPr lang="en-US" altLang="zh-CN" dirty="0">
              <a:latin typeface="+mn-ea"/>
            </a:endParaRPr>
          </a:p>
          <a:p>
            <a:pPr lvl="1"/>
            <a:endParaRPr lang="zh-CN" altLang="en-US" dirty="0">
              <a:latin typeface="微软雅黑" pitchFamily="34" charset="-122"/>
              <a:ea typeface="微软雅黑" pitchFamily="34" charset="-122"/>
            </a:endParaRPr>
          </a:p>
          <a:p>
            <a:endParaRPr lang="en-US" altLang="zh-CN"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Page</a:t>
            </a:r>
            <a:fld id="{B77D227A-1AE4-4BCD-9973-754D0181BA73}" type="slidenum">
              <a:rPr lang="en-US" altLang="zh-CN" smtClean="0"/>
              <a:pPr/>
              <a:t>18</a:t>
            </a:fld>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5"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6"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err="1">
                <a:solidFill>
                  <a:schemeClr val="bg1"/>
                </a:solidFill>
                <a:latin typeface="微软雅黑" pitchFamily="34" charset="-122"/>
                <a:ea typeface="微软雅黑" pitchFamily="34" charset="-122"/>
              </a:rPr>
              <a:t>QoS</a:t>
            </a:r>
            <a:endParaRPr lang="zh-CN" altLang="en-US" b="1" kern="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308418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双速率令牌桶参数</a:t>
            </a:r>
            <a:endParaRPr lang="en-US" dirty="0"/>
          </a:p>
        </p:txBody>
      </p:sp>
      <p:sp>
        <p:nvSpPr>
          <p:cNvPr id="3" name="Text Placeholder 2"/>
          <p:cNvSpPr>
            <a:spLocks noGrp="1"/>
          </p:cNvSpPr>
          <p:nvPr>
            <p:ph type="body" sz="quarter" idx="10"/>
          </p:nvPr>
        </p:nvSpPr>
        <p:spPr>
          <a:xfrm>
            <a:off x="912285" y="1233488"/>
            <a:ext cx="10560048" cy="3059608"/>
          </a:xfrm>
        </p:spPr>
        <p:txBody>
          <a:bodyPr/>
          <a:lstStyle/>
          <a:p>
            <a:r>
              <a:rPr lang="en-US" altLang="zh-CN" dirty="0">
                <a:latin typeface="+mn-ea"/>
              </a:rPr>
              <a:t>CIR</a:t>
            </a:r>
            <a:r>
              <a:rPr lang="zh-CN" altLang="en-US" dirty="0">
                <a:latin typeface="+mn-ea"/>
              </a:rPr>
              <a:t>（</a:t>
            </a:r>
            <a:r>
              <a:rPr lang="en-US" altLang="zh-CN" dirty="0">
                <a:latin typeface="+mn-ea"/>
              </a:rPr>
              <a:t>Committed Information Rate</a:t>
            </a:r>
            <a:r>
              <a:rPr lang="zh-CN" altLang="en-US" dirty="0">
                <a:latin typeface="+mn-ea"/>
              </a:rPr>
              <a:t>）：承诺信息速率</a:t>
            </a:r>
            <a:endParaRPr lang="en-US" altLang="zh-CN" dirty="0">
              <a:latin typeface="+mn-ea"/>
            </a:endParaRPr>
          </a:p>
          <a:p>
            <a:r>
              <a:rPr lang="en-US" altLang="zh-CN" dirty="0">
                <a:latin typeface="+mn-ea"/>
              </a:rPr>
              <a:t>CBS</a:t>
            </a:r>
            <a:r>
              <a:rPr lang="zh-CN" altLang="en-US" dirty="0">
                <a:latin typeface="+mn-ea"/>
              </a:rPr>
              <a:t>（</a:t>
            </a:r>
            <a:r>
              <a:rPr lang="en-US" altLang="zh-CN" dirty="0">
                <a:latin typeface="+mn-ea"/>
              </a:rPr>
              <a:t>Committed Burst Size</a:t>
            </a:r>
            <a:r>
              <a:rPr lang="zh-CN" altLang="en-US" dirty="0">
                <a:latin typeface="+mn-ea"/>
              </a:rPr>
              <a:t>）：承诺突发尺寸</a:t>
            </a:r>
            <a:endParaRPr lang="en-US" altLang="zh-CN" dirty="0">
              <a:latin typeface="+mn-ea"/>
            </a:endParaRPr>
          </a:p>
          <a:p>
            <a:r>
              <a:rPr lang="en-US" altLang="zh-CN" dirty="0">
                <a:latin typeface="+mn-ea"/>
              </a:rPr>
              <a:t>PIR</a:t>
            </a:r>
            <a:r>
              <a:rPr lang="zh-CN" altLang="en-US" dirty="0">
                <a:latin typeface="+mn-ea"/>
              </a:rPr>
              <a:t>（</a:t>
            </a:r>
            <a:r>
              <a:rPr lang="en-US" altLang="zh-CN" dirty="0">
                <a:latin typeface="+mn-ea"/>
              </a:rPr>
              <a:t>Peak Information Rate</a:t>
            </a:r>
            <a:r>
              <a:rPr lang="zh-CN" altLang="en-US" dirty="0">
                <a:latin typeface="+mn-ea"/>
              </a:rPr>
              <a:t>）：表示峰值信息速率</a:t>
            </a:r>
            <a:endParaRPr lang="en-US" altLang="zh-CN" dirty="0">
              <a:latin typeface="+mn-ea"/>
            </a:endParaRPr>
          </a:p>
          <a:p>
            <a:r>
              <a:rPr lang="en-US" altLang="zh-CN" dirty="0">
                <a:latin typeface="+mn-ea"/>
              </a:rPr>
              <a:t>PBS</a:t>
            </a:r>
            <a:r>
              <a:rPr lang="zh-CN" altLang="en-US" dirty="0">
                <a:latin typeface="+mn-ea"/>
              </a:rPr>
              <a:t>（</a:t>
            </a:r>
            <a:r>
              <a:rPr lang="en-US" altLang="zh-CN" dirty="0">
                <a:latin typeface="+mn-ea"/>
              </a:rPr>
              <a:t>Peak Burst Size</a:t>
            </a:r>
            <a:r>
              <a:rPr lang="zh-CN" altLang="en-US" dirty="0">
                <a:latin typeface="+mn-ea"/>
              </a:rPr>
              <a:t>）：表示峰值突发尺寸</a:t>
            </a:r>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双速率令牌桶结构</a:t>
            </a:r>
            <a:r>
              <a:rPr lang="en-US" altLang="zh-CN" dirty="0"/>
              <a:t>(1)</a:t>
            </a:r>
            <a:endParaRPr lang="en-US" dirty="0"/>
          </a:p>
        </p:txBody>
      </p:sp>
      <p:grpSp>
        <p:nvGrpSpPr>
          <p:cNvPr id="5" name="组合 4"/>
          <p:cNvGrpSpPr/>
          <p:nvPr/>
        </p:nvGrpSpPr>
        <p:grpSpPr>
          <a:xfrm>
            <a:off x="2223187" y="1230916"/>
            <a:ext cx="7190601" cy="4646356"/>
            <a:chOff x="1277938" y="1137693"/>
            <a:chExt cx="7190601" cy="4646356"/>
          </a:xfrm>
        </p:grpSpPr>
        <p:grpSp>
          <p:nvGrpSpPr>
            <p:cNvPr id="6" name="Group 21"/>
            <p:cNvGrpSpPr>
              <a:grpSpLocks/>
            </p:cNvGrpSpPr>
            <p:nvPr/>
          </p:nvGrpSpPr>
          <p:grpSpPr bwMode="auto">
            <a:xfrm>
              <a:off x="2894215" y="4729726"/>
              <a:ext cx="1008063" cy="1008063"/>
              <a:chOff x="2426" y="1797"/>
              <a:chExt cx="635" cy="817"/>
            </a:xfrm>
            <a:solidFill>
              <a:srgbClr val="92D050"/>
            </a:solidFill>
          </p:grpSpPr>
          <p:sp>
            <p:nvSpPr>
              <p:cNvPr id="35" name="AutoShape 22"/>
              <p:cNvSpPr>
                <a:spLocks noChangeArrowheads="1"/>
              </p:cNvSpPr>
              <p:nvPr/>
            </p:nvSpPr>
            <p:spPr bwMode="auto">
              <a:xfrm>
                <a:off x="2426" y="1933"/>
                <a:ext cx="635" cy="68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pFill/>
              <a:ln w="9525" algn="ctr">
                <a:solidFill>
                  <a:schemeClr val="tx1"/>
                </a:solidFill>
                <a:miter lim="800000"/>
                <a:headEnd/>
                <a:tailEnd/>
              </a:ln>
              <a:effectLst/>
            </p:spPr>
            <p:txBody>
              <a:bodyPr wrap="none" anchor="ctr"/>
              <a:lstStyle/>
              <a:p>
                <a:endParaRPr lang="zh-CN" altLang="en-US"/>
              </a:p>
            </p:txBody>
          </p:sp>
          <p:sp>
            <p:nvSpPr>
              <p:cNvPr id="36" name="Oval 23"/>
              <p:cNvSpPr>
                <a:spLocks noChangeArrowheads="1"/>
              </p:cNvSpPr>
              <p:nvPr/>
            </p:nvSpPr>
            <p:spPr bwMode="auto">
              <a:xfrm>
                <a:off x="2426" y="1797"/>
                <a:ext cx="635" cy="272"/>
              </a:xfrm>
              <a:prstGeom prst="ellipse">
                <a:avLst/>
              </a:prstGeom>
              <a:grpFill/>
              <a:ln w="9525" algn="ctr">
                <a:solidFill>
                  <a:schemeClr val="tx1"/>
                </a:solidFill>
                <a:round/>
                <a:headEnd/>
                <a:tailEnd/>
              </a:ln>
              <a:effectLst/>
            </p:spPr>
            <p:txBody>
              <a:bodyPr wrap="none" anchor="ctr"/>
              <a:lstStyle/>
              <a:p>
                <a:endParaRPr lang="zh-CN" altLang="en-US"/>
              </a:p>
            </p:txBody>
          </p:sp>
        </p:grpSp>
        <p:sp>
          <p:nvSpPr>
            <p:cNvPr id="7" name="Text Box 24"/>
            <p:cNvSpPr txBox="1">
              <a:spLocks noChangeArrowheads="1"/>
            </p:cNvSpPr>
            <p:nvPr/>
          </p:nvSpPr>
          <p:spPr bwMode="auto">
            <a:xfrm>
              <a:off x="3119965" y="5088501"/>
              <a:ext cx="527709" cy="338554"/>
            </a:xfrm>
            <a:prstGeom prst="rect">
              <a:avLst/>
            </a:prstGeom>
            <a:noFill/>
            <a:ln w="28575">
              <a:noFill/>
              <a:miter lim="800000"/>
              <a:headEnd/>
              <a:tailEnd/>
            </a:ln>
            <a:effectLst/>
          </p:spPr>
          <p:txBody>
            <a:bodyPr wrap="none">
              <a:spAutoFit/>
            </a:bodyPr>
            <a:lstStyle/>
            <a:p>
              <a:pPr fontAlgn="base"/>
              <a:r>
                <a:rPr kumimoji="1" lang="en-US" altLang="zh-CN" sz="1600" b="1" dirty="0">
                  <a:latin typeface="+mn-ea"/>
                  <a:ea typeface="+mn-ea"/>
                </a:rPr>
                <a:t>C</a:t>
              </a:r>
              <a:r>
                <a:rPr kumimoji="1" lang="zh-CN" altLang="en-US" sz="1600" b="1" dirty="0">
                  <a:latin typeface="+mn-ea"/>
                  <a:ea typeface="+mn-ea"/>
                </a:rPr>
                <a:t>桶</a:t>
              </a:r>
            </a:p>
          </p:txBody>
        </p:sp>
        <p:grpSp>
          <p:nvGrpSpPr>
            <p:cNvPr id="8" name="Group 21"/>
            <p:cNvGrpSpPr>
              <a:grpSpLocks/>
            </p:cNvGrpSpPr>
            <p:nvPr/>
          </p:nvGrpSpPr>
          <p:grpSpPr bwMode="auto">
            <a:xfrm>
              <a:off x="4763120" y="3506070"/>
              <a:ext cx="1397042" cy="2261939"/>
              <a:chOff x="2426" y="1797"/>
              <a:chExt cx="635" cy="817"/>
            </a:xfrm>
            <a:solidFill>
              <a:srgbClr val="FFC000"/>
            </a:solidFill>
          </p:grpSpPr>
          <p:sp>
            <p:nvSpPr>
              <p:cNvPr id="33" name="AutoShape 22"/>
              <p:cNvSpPr>
                <a:spLocks noChangeArrowheads="1"/>
              </p:cNvSpPr>
              <p:nvPr/>
            </p:nvSpPr>
            <p:spPr bwMode="auto">
              <a:xfrm>
                <a:off x="2426" y="1933"/>
                <a:ext cx="635" cy="68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pFill/>
              <a:ln w="9525" algn="ctr">
                <a:solidFill>
                  <a:schemeClr val="tx1"/>
                </a:solidFill>
                <a:miter lim="800000"/>
                <a:headEnd/>
                <a:tailEnd/>
              </a:ln>
              <a:effectLst/>
            </p:spPr>
            <p:txBody>
              <a:bodyPr wrap="none" anchor="ctr"/>
              <a:lstStyle/>
              <a:p>
                <a:endParaRPr lang="zh-CN" altLang="en-US"/>
              </a:p>
            </p:txBody>
          </p:sp>
          <p:sp>
            <p:nvSpPr>
              <p:cNvPr id="34" name="Oval 23"/>
              <p:cNvSpPr>
                <a:spLocks noChangeArrowheads="1"/>
              </p:cNvSpPr>
              <p:nvPr/>
            </p:nvSpPr>
            <p:spPr bwMode="auto">
              <a:xfrm>
                <a:off x="2426" y="1797"/>
                <a:ext cx="635" cy="272"/>
              </a:xfrm>
              <a:prstGeom prst="ellipse">
                <a:avLst/>
              </a:prstGeom>
              <a:grpFill/>
              <a:ln w="9525" algn="ctr">
                <a:solidFill>
                  <a:schemeClr val="tx1"/>
                </a:solidFill>
                <a:round/>
                <a:headEnd/>
                <a:tailEnd/>
              </a:ln>
              <a:effectLst/>
            </p:spPr>
            <p:txBody>
              <a:bodyPr wrap="none" anchor="ctr"/>
              <a:lstStyle/>
              <a:p>
                <a:endParaRPr lang="zh-CN" altLang="en-US"/>
              </a:p>
            </p:txBody>
          </p:sp>
        </p:grpSp>
        <p:sp>
          <p:nvSpPr>
            <p:cNvPr id="9" name="Text Box 24"/>
            <p:cNvSpPr txBox="1">
              <a:spLocks noChangeArrowheads="1"/>
            </p:cNvSpPr>
            <p:nvPr/>
          </p:nvSpPr>
          <p:spPr bwMode="auto">
            <a:xfrm>
              <a:off x="5142990" y="4659037"/>
              <a:ext cx="1100032" cy="338554"/>
            </a:xfrm>
            <a:prstGeom prst="rect">
              <a:avLst/>
            </a:prstGeom>
            <a:noFill/>
            <a:ln w="28575">
              <a:noFill/>
              <a:miter lim="800000"/>
              <a:headEnd/>
              <a:tailEnd/>
            </a:ln>
            <a:effectLst/>
          </p:spPr>
          <p:txBody>
            <a:bodyPr wrap="square">
              <a:spAutoFit/>
            </a:bodyPr>
            <a:lstStyle/>
            <a:p>
              <a:pPr fontAlgn="base"/>
              <a:r>
                <a:rPr kumimoji="1" lang="en-US" altLang="zh-CN" sz="1600" b="1" dirty="0">
                  <a:latin typeface="+mn-ea"/>
                  <a:ea typeface="+mn-ea"/>
                </a:rPr>
                <a:t>P</a:t>
              </a:r>
              <a:r>
                <a:rPr kumimoji="1" lang="zh-CN" altLang="en-US" sz="1600" b="1" dirty="0">
                  <a:latin typeface="+mn-ea"/>
                  <a:ea typeface="+mn-ea"/>
                </a:rPr>
                <a:t>桶</a:t>
              </a:r>
            </a:p>
          </p:txBody>
        </p:sp>
        <p:sp>
          <p:nvSpPr>
            <p:cNvPr id="10" name="AutoShape 12"/>
            <p:cNvSpPr>
              <a:spLocks noChangeArrowheads="1"/>
            </p:cNvSpPr>
            <p:nvPr/>
          </p:nvSpPr>
          <p:spPr bwMode="auto">
            <a:xfrm>
              <a:off x="3146627" y="3081462"/>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sp>
          <p:nvSpPr>
            <p:cNvPr id="11" name="AutoShape 12"/>
            <p:cNvSpPr>
              <a:spLocks noChangeArrowheads="1"/>
            </p:cNvSpPr>
            <p:nvPr/>
          </p:nvSpPr>
          <p:spPr bwMode="auto">
            <a:xfrm>
              <a:off x="3146627" y="3741862"/>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cxnSp>
          <p:nvCxnSpPr>
            <p:cNvPr id="12" name="直接箭头连接符 11"/>
            <p:cNvCxnSpPr>
              <a:stCxn id="11" idx="3"/>
              <a:endCxn id="36" idx="0"/>
            </p:cNvCxnSpPr>
            <p:nvPr/>
          </p:nvCxnSpPr>
          <p:spPr bwMode="auto">
            <a:xfrm>
              <a:off x="3398246" y="4068887"/>
              <a:ext cx="1" cy="6608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TextBox 12"/>
            <p:cNvSpPr txBox="1"/>
            <p:nvPr/>
          </p:nvSpPr>
          <p:spPr>
            <a:xfrm>
              <a:off x="3750198" y="3735115"/>
              <a:ext cx="474810" cy="307777"/>
            </a:xfrm>
            <a:prstGeom prst="rect">
              <a:avLst/>
            </a:prstGeom>
            <a:noFill/>
          </p:spPr>
          <p:txBody>
            <a:bodyPr wrap="none" rtlCol="0">
              <a:spAutoFit/>
            </a:bodyPr>
            <a:lstStyle/>
            <a:p>
              <a:r>
                <a:rPr lang="en-US" altLang="zh-CN" sz="1400" dirty="0">
                  <a:latin typeface="微软雅黑" pitchFamily="34" charset="-122"/>
                  <a:ea typeface="微软雅黑" pitchFamily="34" charset="-122"/>
                </a:rPr>
                <a:t>CIR</a:t>
              </a:r>
              <a:endParaRPr lang="zh-CN" altLang="en-US" sz="1400" dirty="0">
                <a:latin typeface="微软雅黑" pitchFamily="34" charset="-122"/>
                <a:ea typeface="微软雅黑" pitchFamily="34" charset="-122"/>
              </a:endParaRPr>
            </a:p>
          </p:txBody>
        </p:sp>
        <p:cxnSp>
          <p:nvCxnSpPr>
            <p:cNvPr id="14" name="直接连接符 13"/>
            <p:cNvCxnSpPr/>
            <p:nvPr/>
          </p:nvCxnSpPr>
          <p:spPr bwMode="auto">
            <a:xfrm flipH="1">
              <a:off x="3897249" y="4807263"/>
              <a:ext cx="4064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flipH="1">
              <a:off x="3921312" y="5745727"/>
              <a:ext cx="4064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箭头连接符 15"/>
            <p:cNvCxnSpPr/>
            <p:nvPr/>
          </p:nvCxnSpPr>
          <p:spPr bwMode="auto">
            <a:xfrm>
              <a:off x="3937439" y="4771616"/>
              <a:ext cx="0" cy="962526"/>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7" name="TextBox 16"/>
            <p:cNvSpPr txBox="1"/>
            <p:nvPr/>
          </p:nvSpPr>
          <p:spPr>
            <a:xfrm>
              <a:off x="4068693" y="5064829"/>
              <a:ext cx="521297" cy="307777"/>
            </a:xfrm>
            <a:prstGeom prst="rect">
              <a:avLst/>
            </a:prstGeom>
            <a:noFill/>
          </p:spPr>
          <p:txBody>
            <a:bodyPr wrap="none" rtlCol="0">
              <a:spAutoFit/>
            </a:bodyPr>
            <a:lstStyle/>
            <a:p>
              <a:r>
                <a:rPr lang="en-US" altLang="zh-CN" sz="1400" dirty="0">
                  <a:latin typeface="微软雅黑" pitchFamily="34" charset="-122"/>
                  <a:ea typeface="微软雅黑" pitchFamily="34" charset="-122"/>
                </a:rPr>
                <a:t>CBS</a:t>
              </a:r>
              <a:endParaRPr lang="zh-CN" altLang="en-US" sz="1400" dirty="0">
                <a:latin typeface="微软雅黑" pitchFamily="34" charset="-122"/>
                <a:ea typeface="微软雅黑" pitchFamily="34" charset="-122"/>
              </a:endParaRPr>
            </a:p>
          </p:txBody>
        </p:sp>
        <p:sp>
          <p:nvSpPr>
            <p:cNvPr id="18" name="TextBox 17"/>
            <p:cNvSpPr txBox="1"/>
            <p:nvPr/>
          </p:nvSpPr>
          <p:spPr>
            <a:xfrm>
              <a:off x="6448030" y="2791304"/>
              <a:ext cx="543739" cy="307777"/>
            </a:xfrm>
            <a:prstGeom prst="rect">
              <a:avLst/>
            </a:prstGeom>
            <a:noFill/>
          </p:spPr>
          <p:txBody>
            <a:bodyPr wrap="none" rtlCol="0">
              <a:spAutoFit/>
            </a:bodyPr>
            <a:lstStyle/>
            <a:p>
              <a:r>
                <a:rPr lang="zh-CN" altLang="en-US" sz="1400" dirty="0">
                  <a:latin typeface="+mn-ea"/>
                  <a:ea typeface="+mn-ea"/>
                </a:rPr>
                <a:t>溢出</a:t>
              </a:r>
            </a:p>
          </p:txBody>
        </p:sp>
        <p:cxnSp>
          <p:nvCxnSpPr>
            <p:cNvPr id="19" name="直接连接符 18"/>
            <p:cNvCxnSpPr/>
            <p:nvPr/>
          </p:nvCxnSpPr>
          <p:spPr bwMode="auto">
            <a:xfrm flipH="1">
              <a:off x="6194835" y="3915143"/>
              <a:ext cx="4064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flipH="1">
              <a:off x="6170772" y="5784049"/>
              <a:ext cx="4064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直接箭头连接符 20"/>
            <p:cNvCxnSpPr/>
            <p:nvPr/>
          </p:nvCxnSpPr>
          <p:spPr bwMode="auto">
            <a:xfrm flipH="1">
              <a:off x="6176205" y="3947228"/>
              <a:ext cx="8021" cy="1836821"/>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2" name="TextBox 21"/>
            <p:cNvSpPr txBox="1"/>
            <p:nvPr/>
          </p:nvSpPr>
          <p:spPr>
            <a:xfrm>
              <a:off x="6336868" y="4629017"/>
              <a:ext cx="511679" cy="307777"/>
            </a:xfrm>
            <a:prstGeom prst="rect">
              <a:avLst/>
            </a:prstGeom>
            <a:noFill/>
          </p:spPr>
          <p:txBody>
            <a:bodyPr wrap="none" rtlCol="0">
              <a:spAutoFit/>
            </a:bodyPr>
            <a:lstStyle/>
            <a:p>
              <a:r>
                <a:rPr lang="en-US" altLang="zh-CN" sz="1400" dirty="0">
                  <a:latin typeface="+mn-ea"/>
                  <a:ea typeface="+mn-ea"/>
                </a:rPr>
                <a:t>PBS</a:t>
              </a:r>
              <a:endParaRPr lang="zh-CN" altLang="en-US" sz="1400" dirty="0">
                <a:latin typeface="+mn-ea"/>
                <a:ea typeface="+mn-ea"/>
              </a:endParaRPr>
            </a:p>
          </p:txBody>
        </p:sp>
        <p:cxnSp>
          <p:nvCxnSpPr>
            <p:cNvPr id="23" name="曲线连接符 22"/>
            <p:cNvCxnSpPr>
              <a:stCxn id="7" idx="0"/>
            </p:cNvCxnSpPr>
            <p:nvPr/>
          </p:nvCxnSpPr>
          <p:spPr bwMode="auto">
            <a:xfrm rot="16200000" flipV="1">
              <a:off x="2154348" y="3859029"/>
              <a:ext cx="592040" cy="1866904"/>
            </a:xfrm>
            <a:prstGeom prst="curvedConnector2">
              <a:avLst/>
            </a:prstGeom>
            <a:solidFill>
              <a:schemeClr val="accent1"/>
            </a:solidFill>
            <a:ln w="9525" cap="flat" cmpd="sng" algn="ctr">
              <a:solidFill>
                <a:schemeClr val="tx1"/>
              </a:solidFill>
              <a:prstDash val="lgDash"/>
              <a:round/>
              <a:headEnd type="none" w="med" len="med"/>
              <a:tailEnd type="arrow"/>
            </a:ln>
            <a:effectLst/>
          </p:spPr>
        </p:cxnSp>
        <p:sp>
          <p:nvSpPr>
            <p:cNvPr id="24" name="AutoShape 12"/>
            <p:cNvSpPr>
              <a:spLocks noChangeArrowheads="1"/>
            </p:cNvSpPr>
            <p:nvPr/>
          </p:nvSpPr>
          <p:spPr bwMode="auto">
            <a:xfrm>
              <a:off x="5314093" y="1760662"/>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sp>
          <p:nvSpPr>
            <p:cNvPr id="25" name="AutoShape 12"/>
            <p:cNvSpPr>
              <a:spLocks noChangeArrowheads="1"/>
            </p:cNvSpPr>
            <p:nvPr/>
          </p:nvSpPr>
          <p:spPr bwMode="auto">
            <a:xfrm>
              <a:off x="5314093" y="2421062"/>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cxnSp>
          <p:nvCxnSpPr>
            <p:cNvPr id="26" name="直接箭头连接符 25"/>
            <p:cNvCxnSpPr>
              <a:stCxn id="25" idx="3"/>
            </p:cNvCxnSpPr>
            <p:nvPr/>
          </p:nvCxnSpPr>
          <p:spPr bwMode="auto">
            <a:xfrm>
              <a:off x="5565712" y="2748087"/>
              <a:ext cx="1" cy="6608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5917664" y="2414315"/>
              <a:ext cx="465192" cy="307777"/>
            </a:xfrm>
            <a:prstGeom prst="rect">
              <a:avLst/>
            </a:prstGeom>
            <a:noFill/>
          </p:spPr>
          <p:txBody>
            <a:bodyPr wrap="none" rtlCol="0">
              <a:spAutoFit/>
            </a:bodyPr>
            <a:lstStyle/>
            <a:p>
              <a:r>
                <a:rPr lang="en-US" altLang="zh-CN" sz="1400" dirty="0">
                  <a:latin typeface="+mn-ea"/>
                  <a:ea typeface="+mn-ea"/>
                </a:rPr>
                <a:t>PIR</a:t>
              </a:r>
              <a:endParaRPr lang="zh-CN" altLang="en-US" sz="1400" dirty="0">
                <a:latin typeface="+mn-ea"/>
                <a:ea typeface="+mn-ea"/>
              </a:endParaRPr>
            </a:p>
          </p:txBody>
        </p:sp>
        <p:sp>
          <p:nvSpPr>
            <p:cNvPr id="28" name="AutoShape 12"/>
            <p:cNvSpPr>
              <a:spLocks noChangeArrowheads="1"/>
            </p:cNvSpPr>
            <p:nvPr/>
          </p:nvSpPr>
          <p:spPr bwMode="auto">
            <a:xfrm>
              <a:off x="5314093" y="1137693"/>
              <a:ext cx="503238" cy="327025"/>
            </a:xfrm>
            <a:prstGeom prst="can">
              <a:avLst>
                <a:gd name="adj" fmla="val 50000"/>
              </a:avLst>
            </a:prstGeom>
            <a:gradFill rotWithShape="1">
              <a:gsLst>
                <a:gs pos="0">
                  <a:srgbClr val="333399">
                    <a:gamma/>
                    <a:shade val="86275"/>
                    <a:invGamma/>
                  </a:srgbClr>
                </a:gs>
                <a:gs pos="50000">
                  <a:srgbClr val="333399"/>
                </a:gs>
                <a:gs pos="100000">
                  <a:srgbClr val="333399">
                    <a:gamma/>
                    <a:shade val="86275"/>
                    <a:invGamma/>
                  </a:srgbClr>
                </a:gs>
              </a:gsLst>
              <a:lin ang="0" scaled="1"/>
            </a:gradFill>
            <a:ln w="9525">
              <a:solidFill>
                <a:srgbClr val="666699"/>
              </a:solidFill>
              <a:round/>
              <a:headEnd/>
              <a:tailEnd/>
            </a:ln>
            <a:effectLst/>
          </p:spPr>
          <p:txBody>
            <a:bodyPr wrap="none" anchor="ctr"/>
            <a:lstStyle/>
            <a:p>
              <a:endParaRPr lang="zh-CN" altLang="en-US"/>
            </a:p>
          </p:txBody>
        </p:sp>
        <p:sp>
          <p:nvSpPr>
            <p:cNvPr id="29" name="TextBox 28"/>
            <p:cNvSpPr txBox="1"/>
            <p:nvPr/>
          </p:nvSpPr>
          <p:spPr>
            <a:xfrm>
              <a:off x="2282430" y="3621037"/>
              <a:ext cx="543739" cy="307777"/>
            </a:xfrm>
            <a:prstGeom prst="rect">
              <a:avLst/>
            </a:prstGeom>
            <a:noFill/>
          </p:spPr>
          <p:txBody>
            <a:bodyPr wrap="none" rtlCol="0">
              <a:spAutoFit/>
            </a:bodyPr>
            <a:lstStyle/>
            <a:p>
              <a:r>
                <a:rPr lang="zh-CN" altLang="en-US" sz="1400" dirty="0">
                  <a:latin typeface="+mn-ea"/>
                  <a:ea typeface="+mn-ea"/>
                </a:rPr>
                <a:t>溢出</a:t>
              </a:r>
            </a:p>
          </p:txBody>
        </p:sp>
        <p:cxnSp>
          <p:nvCxnSpPr>
            <p:cNvPr id="30" name="形状 29"/>
            <p:cNvCxnSpPr/>
            <p:nvPr/>
          </p:nvCxnSpPr>
          <p:spPr bwMode="auto">
            <a:xfrm>
              <a:off x="5418667" y="3809985"/>
              <a:ext cx="2616200" cy="423333"/>
            </a:xfrm>
            <a:prstGeom prst="curvedConnector2">
              <a:avLst/>
            </a:prstGeom>
            <a:solidFill>
              <a:schemeClr val="accent1"/>
            </a:solidFill>
            <a:ln w="9525" cap="flat" cmpd="sng" algn="ctr">
              <a:solidFill>
                <a:schemeClr val="tx1"/>
              </a:solidFill>
              <a:prstDash val="lgDash"/>
              <a:round/>
              <a:headEnd type="none" w="med" len="med"/>
              <a:tailEnd type="arrow"/>
            </a:ln>
            <a:effectLst/>
          </p:spPr>
        </p:cxnSp>
        <p:sp>
          <p:nvSpPr>
            <p:cNvPr id="31" name="TextBox 30"/>
            <p:cNvSpPr txBox="1"/>
            <p:nvPr/>
          </p:nvSpPr>
          <p:spPr>
            <a:xfrm>
              <a:off x="7924800" y="4368785"/>
              <a:ext cx="543739" cy="307777"/>
            </a:xfrm>
            <a:prstGeom prst="rect">
              <a:avLst/>
            </a:prstGeom>
            <a:noFill/>
          </p:spPr>
          <p:txBody>
            <a:bodyPr wrap="none" rtlCol="0">
              <a:spAutoFit/>
            </a:bodyPr>
            <a:lstStyle/>
            <a:p>
              <a:r>
                <a:rPr lang="zh-CN" altLang="en-US" sz="1400" dirty="0">
                  <a:latin typeface="+mn-ea"/>
                  <a:ea typeface="+mn-ea"/>
                </a:rPr>
                <a:t>丢弃</a:t>
              </a:r>
            </a:p>
          </p:txBody>
        </p:sp>
        <p:sp>
          <p:nvSpPr>
            <p:cNvPr id="32" name="TextBox 31"/>
            <p:cNvSpPr txBox="1"/>
            <p:nvPr/>
          </p:nvSpPr>
          <p:spPr>
            <a:xfrm>
              <a:off x="1277938" y="4571985"/>
              <a:ext cx="543739" cy="307777"/>
            </a:xfrm>
            <a:prstGeom prst="rect">
              <a:avLst/>
            </a:prstGeom>
            <a:noFill/>
          </p:spPr>
          <p:txBody>
            <a:bodyPr wrap="none" rtlCol="0">
              <a:spAutoFit/>
            </a:bodyPr>
            <a:lstStyle/>
            <a:p>
              <a:r>
                <a:rPr lang="zh-CN" altLang="en-US" sz="1400" dirty="0">
                  <a:latin typeface="+mn-ea"/>
                  <a:ea typeface="+mn-ea"/>
                </a:rPr>
                <a:t>丢弃</a:t>
              </a:r>
            </a:p>
          </p:txBody>
        </p:sp>
      </p:grpSp>
    </p:spTree>
    <p:extLst>
      <p:ext uri="{BB962C8B-B14F-4D97-AF65-F5344CB8AC3E}">
        <p14:creationId xmlns:p14="http://schemas.microsoft.com/office/powerpoint/2010/main" val="140843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Page</a:t>
            </a:r>
            <a:fld id="{B77D227A-1AE4-4BCD-9973-754D0181BA73}" type="slidenum">
              <a:rPr lang="en-US" altLang="zh-CN" smtClean="0"/>
              <a:pPr/>
              <a:t>21</a:t>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err="1">
                <a:solidFill>
                  <a:schemeClr val="bg1">
                    <a:lumMod val="50000"/>
                  </a:schemeClr>
                </a:solidFill>
              </a:rPr>
              <a:t>QoS</a:t>
            </a:r>
            <a:r>
              <a:rPr lang="en-US" altLang="zh-CN" dirty="0">
                <a:solidFill>
                  <a:schemeClr val="bg1">
                    <a:lumMod val="50000"/>
                  </a:schemeClr>
                </a:solidFill>
              </a:rPr>
              <a:t> MQC</a:t>
            </a:r>
            <a:r>
              <a:rPr lang="zh-CN" altLang="en-US" dirty="0">
                <a:solidFill>
                  <a:schemeClr val="bg1">
                    <a:lumMod val="50000"/>
                  </a:schemeClr>
                </a:solidFill>
              </a:rPr>
              <a:t>配置</a:t>
            </a:r>
            <a:endParaRPr lang="en-US" altLang="zh-CN" dirty="0">
              <a:solidFill>
                <a:schemeClr val="bg1">
                  <a:lumMod val="50000"/>
                </a:schemeClr>
              </a:solidFill>
            </a:endParaRPr>
          </a:p>
          <a:p>
            <a:r>
              <a:rPr lang="en-US" altLang="zh-CN" dirty="0" err="1">
                <a:solidFill>
                  <a:schemeClr val="bg1">
                    <a:lumMod val="50000"/>
                  </a:schemeClr>
                </a:solidFill>
              </a:rPr>
              <a:t>QoS</a:t>
            </a:r>
            <a:r>
              <a:rPr lang="zh-CN" altLang="en-US" dirty="0">
                <a:solidFill>
                  <a:schemeClr val="bg1">
                    <a:lumMod val="50000"/>
                  </a:schemeClr>
                </a:solidFill>
              </a:rPr>
              <a:t>令牌桶算法</a:t>
            </a:r>
            <a:endParaRPr lang="en-US" altLang="zh-CN" dirty="0" err="1">
              <a:solidFill>
                <a:schemeClr val="bg1">
                  <a:lumMod val="50000"/>
                </a:schemeClr>
              </a:solidFill>
            </a:endParaRPr>
          </a:p>
          <a:p>
            <a:r>
              <a:rPr lang="en-US" altLang="zh-CN" b="1" dirty="0" err="1"/>
              <a:t>QoS</a:t>
            </a:r>
            <a:r>
              <a:rPr lang="zh-CN" altLang="en-US" b="1" dirty="0"/>
              <a:t>应用与实现</a:t>
            </a:r>
            <a:endParaRPr lang="en-US" altLang="zh-CN" b="1" dirty="0"/>
          </a:p>
        </p:txBody>
      </p:sp>
    </p:spTree>
    <p:extLst>
      <p:ext uri="{BB962C8B-B14F-4D97-AF65-F5344CB8AC3E}">
        <p14:creationId xmlns:p14="http://schemas.microsoft.com/office/powerpoint/2010/main" val="28134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QoS</a:t>
            </a:r>
            <a:r>
              <a:rPr lang="zh-CN" altLang="en-US" dirty="0"/>
              <a:t>现网应用</a:t>
            </a:r>
            <a:r>
              <a:rPr lang="en-US" altLang="zh-CN" dirty="0"/>
              <a:t>-</a:t>
            </a:r>
            <a:r>
              <a:rPr lang="zh-CN" altLang="en-US" dirty="0"/>
              <a:t>规划部署</a:t>
            </a:r>
            <a:endParaRPr lang="en-US" dirty="0"/>
          </a:p>
        </p:txBody>
      </p:sp>
      <p:sp>
        <p:nvSpPr>
          <p:cNvPr id="3" name="Text Placeholder 2"/>
          <p:cNvSpPr>
            <a:spLocks noGrp="1"/>
          </p:cNvSpPr>
          <p:nvPr>
            <p:ph type="body" sz="quarter" idx="10"/>
          </p:nvPr>
        </p:nvSpPr>
        <p:spPr>
          <a:xfrm>
            <a:off x="912285" y="1233488"/>
            <a:ext cx="10560048" cy="4715792"/>
          </a:xfrm>
        </p:spPr>
        <p:txBody>
          <a:bodyPr/>
          <a:lstStyle/>
          <a:p>
            <a:pPr lvl="0"/>
            <a:r>
              <a:rPr lang="zh-CN" altLang="zh-CN" sz="2000" dirty="0">
                <a:latin typeface="+mn-ea"/>
              </a:rPr>
              <a:t>原则上在业务接入端口入方向实施分类、标记和限速；业务侧出方向实施流量整形（如果业务侧端口接入多个不同等级的业务，则业务侧出方向还要实施队列调度和拥塞避免）；网络侧出方向实施队列调度和拥塞避免。</a:t>
            </a:r>
            <a:endParaRPr lang="en-US" altLang="zh-CN" sz="2000" dirty="0">
              <a:latin typeface="+mn-ea"/>
            </a:endParaRPr>
          </a:p>
          <a:p>
            <a:r>
              <a:rPr lang="zh-CN" altLang="zh-CN" sz="2000" dirty="0">
                <a:latin typeface="+mn-ea"/>
              </a:rPr>
              <a:t>在部署</a:t>
            </a:r>
            <a:r>
              <a:rPr lang="en-US" altLang="zh-CN" sz="2000" dirty="0">
                <a:latin typeface="+mn-ea"/>
              </a:rPr>
              <a:t>PQ</a:t>
            </a:r>
            <a:r>
              <a:rPr lang="zh-CN" altLang="zh-CN" sz="2000" dirty="0">
                <a:latin typeface="+mn-ea"/>
              </a:rPr>
              <a:t>队列时，建议根据业务需求对</a:t>
            </a:r>
            <a:r>
              <a:rPr lang="en-US" altLang="zh-CN" sz="2000" dirty="0">
                <a:latin typeface="+mn-ea"/>
              </a:rPr>
              <a:t>PQ</a:t>
            </a:r>
            <a:r>
              <a:rPr lang="zh-CN" altLang="zh-CN" sz="2000" dirty="0">
                <a:latin typeface="+mn-ea"/>
              </a:rPr>
              <a:t>队列进行限速</a:t>
            </a:r>
            <a:r>
              <a:rPr lang="en-US" altLang="zh-CN" sz="2000" dirty="0">
                <a:latin typeface="+mn-ea"/>
              </a:rPr>
              <a:t>.</a:t>
            </a:r>
          </a:p>
          <a:p>
            <a:pPr lvl="0"/>
            <a:r>
              <a:rPr lang="zh-CN" altLang="zh-CN" sz="2000" dirty="0">
                <a:latin typeface="+mn-ea"/>
              </a:rPr>
              <a:t>建议在网络边缘（接近用户和业务源）做流分类（复杂流分类），以减少后期分类的复杂度；在汇聚层以上设备只做简单流分类，以降低设备处理负担。</a:t>
            </a:r>
            <a:endParaRPr lang="en-US" altLang="zh-CN" sz="2000" dirty="0">
              <a:latin typeface="+mn-ea"/>
            </a:endParaRPr>
          </a:p>
          <a:p>
            <a:r>
              <a:rPr lang="zh-CN" altLang="zh-CN" sz="2000" dirty="0">
                <a:latin typeface="+mn-ea"/>
              </a:rPr>
              <a:t>原则上低优先级业务先丢包，多丢包；高优先级业务后丢包，少丢包；实时业务尾丢弃；信令协议报文不丢包。</a:t>
            </a:r>
          </a:p>
          <a:p>
            <a:pPr lvl="0"/>
            <a:endParaRPr lang="zh-CN" altLang="zh-CN" sz="2000" dirty="0">
              <a:latin typeface="+mn-ea"/>
            </a:endParaRPr>
          </a:p>
          <a:p>
            <a:endParaRPr lang="zh-CN" altLang="zh-CN" sz="2000" dirty="0">
              <a:latin typeface="+mn-ea"/>
            </a:endParaRPr>
          </a:p>
          <a:p>
            <a:endParaRPr lang="zh-CN" altLang="en-US" sz="2000"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QoS</a:t>
            </a:r>
            <a:r>
              <a:rPr lang="zh-CN" altLang="en-US" dirty="0"/>
              <a:t>现网应用</a:t>
            </a:r>
            <a:r>
              <a:rPr lang="en-US" altLang="zh-CN" dirty="0"/>
              <a:t>-</a:t>
            </a:r>
            <a:r>
              <a:rPr lang="zh-CN" altLang="en-US" dirty="0"/>
              <a:t>业务优先级规划</a:t>
            </a:r>
            <a:endParaRPr lang="en-US" dirty="0"/>
          </a:p>
        </p:txBody>
      </p:sp>
      <p:sp>
        <p:nvSpPr>
          <p:cNvPr id="3" name="Text Placeholder 2"/>
          <p:cNvSpPr>
            <a:spLocks noGrp="1"/>
          </p:cNvSpPr>
          <p:nvPr>
            <p:ph type="body" sz="quarter" idx="10"/>
          </p:nvPr>
        </p:nvSpPr>
        <p:spPr>
          <a:xfrm>
            <a:off x="767408" y="1124744"/>
            <a:ext cx="10560048" cy="3600400"/>
          </a:xfrm>
        </p:spPr>
        <p:txBody>
          <a:bodyPr/>
          <a:lstStyle/>
          <a:p>
            <a:r>
              <a:rPr lang="zh-CN" altLang="en-US" sz="2000" dirty="0">
                <a:latin typeface="+mn-ea"/>
              </a:rPr>
              <a:t>管理控制信息：如网管、设备间通信协议等，对网络的正常运行至关重要，应按照最高优先级保证；</a:t>
            </a:r>
            <a:endParaRPr lang="en-US" altLang="zh-CN" sz="2000" dirty="0">
              <a:latin typeface="+mn-ea"/>
            </a:endParaRPr>
          </a:p>
          <a:p>
            <a:r>
              <a:rPr lang="zh-CN" altLang="en-US" sz="2000" dirty="0">
                <a:latin typeface="+mn-ea"/>
              </a:rPr>
              <a:t>语音流：要求低时延、低抖动、低丢包率的</a:t>
            </a:r>
            <a:r>
              <a:rPr lang="en-US" altLang="zh-CN" sz="2000" dirty="0">
                <a:latin typeface="+mn-ea"/>
              </a:rPr>
              <a:t>EF</a:t>
            </a:r>
            <a:r>
              <a:rPr lang="zh-CN" altLang="en-US" sz="2000" dirty="0">
                <a:latin typeface="+mn-ea"/>
              </a:rPr>
              <a:t>业务级别；</a:t>
            </a:r>
          </a:p>
          <a:p>
            <a:r>
              <a:rPr lang="zh-CN" altLang="en-US" sz="2000" dirty="0">
                <a:latin typeface="+mn-ea"/>
              </a:rPr>
              <a:t>视频会议、可视电话等实时视频流：要求低时延、低抖动、低丢包率的</a:t>
            </a:r>
            <a:r>
              <a:rPr lang="en-US" altLang="zh-CN" sz="2000" dirty="0">
                <a:latin typeface="+mn-ea"/>
              </a:rPr>
              <a:t>EF</a:t>
            </a:r>
            <a:r>
              <a:rPr lang="zh-CN" altLang="en-US" sz="2000" dirty="0">
                <a:latin typeface="+mn-ea"/>
              </a:rPr>
              <a:t>业务级别；</a:t>
            </a:r>
          </a:p>
          <a:p>
            <a:r>
              <a:rPr lang="zh-CN" altLang="en-US" sz="2000" dirty="0">
                <a:latin typeface="+mn-ea"/>
              </a:rPr>
              <a:t>办公业务：对网络时延抖动要求较低，一般作为</a:t>
            </a:r>
            <a:r>
              <a:rPr lang="en-US" altLang="zh-CN" sz="2000" dirty="0">
                <a:latin typeface="+mn-ea"/>
              </a:rPr>
              <a:t>AF</a:t>
            </a:r>
            <a:r>
              <a:rPr lang="zh-CN" altLang="en-US" sz="2000" dirty="0">
                <a:latin typeface="+mn-ea"/>
              </a:rPr>
              <a:t>、</a:t>
            </a:r>
            <a:r>
              <a:rPr lang="en-US" altLang="zh-CN" sz="2000" dirty="0">
                <a:latin typeface="+mn-ea"/>
              </a:rPr>
              <a:t>BE</a:t>
            </a:r>
            <a:r>
              <a:rPr lang="zh-CN" altLang="en-US" sz="2000" dirty="0">
                <a:latin typeface="+mn-ea"/>
              </a:rPr>
              <a:t>业务处理；</a:t>
            </a:r>
          </a:p>
          <a:p>
            <a:endParaRPr lang="en-US" altLang="zh-CN" sz="2000"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QoS</a:t>
            </a:r>
            <a:r>
              <a:rPr lang="zh-CN" altLang="en-US" dirty="0"/>
              <a:t>现网应用</a:t>
            </a:r>
            <a:r>
              <a:rPr lang="en-US" altLang="zh-CN" dirty="0"/>
              <a:t>-</a:t>
            </a:r>
            <a:r>
              <a:rPr lang="zh-CN" altLang="en-US" dirty="0"/>
              <a:t>流量监管与整形</a:t>
            </a:r>
            <a:endParaRPr lang="en-US" dirty="0"/>
          </a:p>
        </p:txBody>
      </p:sp>
      <p:sp>
        <p:nvSpPr>
          <p:cNvPr id="3" name="Text Placeholder 2"/>
          <p:cNvSpPr>
            <a:spLocks noGrp="1"/>
          </p:cNvSpPr>
          <p:nvPr>
            <p:ph type="body" sz="quarter" idx="10"/>
          </p:nvPr>
        </p:nvSpPr>
        <p:spPr>
          <a:xfrm>
            <a:off x="912285" y="1233488"/>
            <a:ext cx="10560048" cy="3563664"/>
          </a:xfrm>
        </p:spPr>
        <p:txBody>
          <a:bodyPr/>
          <a:lstStyle/>
          <a:p>
            <a:r>
              <a:rPr lang="zh-CN" altLang="en-US" sz="2000" dirty="0">
                <a:latin typeface="+mn-ea"/>
              </a:rPr>
              <a:t>考虑到网管系统可能发生病毒感染，而网管流量是最高优先级，采用</a:t>
            </a:r>
            <a:r>
              <a:rPr lang="en-US" altLang="zh-CN" sz="2000" dirty="0">
                <a:latin typeface="+mn-ea"/>
              </a:rPr>
              <a:t>PQ</a:t>
            </a:r>
            <a:r>
              <a:rPr lang="zh-CN" altLang="en-US" sz="2000" dirty="0">
                <a:latin typeface="+mn-ea"/>
              </a:rPr>
              <a:t>方式调度，为避免对语音、视频业务的冲击，必须对从网管服务器进入网络的流量进行监管。</a:t>
            </a:r>
          </a:p>
          <a:p>
            <a:r>
              <a:rPr lang="zh-CN" altLang="en-US" sz="2000" dirty="0">
                <a:latin typeface="+mn-ea"/>
              </a:rPr>
              <a:t>企业办公业务，为了防止个别办公业务占用过多带宽，或由于感染病毒而发起的</a:t>
            </a:r>
            <a:r>
              <a:rPr lang="en-US" altLang="zh-CN" sz="2000" dirty="0" err="1">
                <a:latin typeface="+mn-ea"/>
              </a:rPr>
              <a:t>DDoS</a:t>
            </a:r>
            <a:r>
              <a:rPr lang="zh-CN" altLang="en-US" sz="2000" dirty="0">
                <a:latin typeface="+mn-ea"/>
              </a:rPr>
              <a:t>流量攻击，而造成其它业务服务质量下降，应该根据</a:t>
            </a:r>
            <a:r>
              <a:rPr lang="en-US" altLang="zh-CN" sz="2000" dirty="0">
                <a:latin typeface="+mn-ea"/>
              </a:rPr>
              <a:t>SLA</a:t>
            </a:r>
            <a:r>
              <a:rPr lang="zh-CN" altLang="en-US" sz="2000" dirty="0">
                <a:latin typeface="+mn-ea"/>
              </a:rPr>
              <a:t>对每个接入的流量进行流量监管</a:t>
            </a:r>
            <a:r>
              <a:rPr lang="en-US" altLang="zh-CN" sz="2000" dirty="0">
                <a:latin typeface="+mn-ea"/>
              </a:rPr>
              <a:t>(CAR)</a:t>
            </a:r>
            <a:r>
              <a:rPr lang="zh-CN" altLang="en-US" sz="2000" dirty="0">
                <a:latin typeface="+mn-ea"/>
              </a:rPr>
              <a:t>，为了充分利用网络带宽和提高客户满意度，超过约定速率的流量不直接丢弃，而是降低为最低优先级，进行尽力而为的转发。</a:t>
            </a:r>
          </a:p>
          <a:p>
            <a:endParaRPr lang="en-US" altLang="zh-CN" sz="2000"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QoS</a:t>
            </a:r>
            <a:r>
              <a:rPr lang="zh-CN" altLang="en-US" dirty="0"/>
              <a:t>现网应用</a:t>
            </a:r>
            <a:r>
              <a:rPr lang="en-US" altLang="zh-CN" dirty="0"/>
              <a:t>-</a:t>
            </a:r>
            <a:r>
              <a:rPr lang="zh-CN" altLang="en-US" dirty="0"/>
              <a:t>队列调度与丢包策略</a:t>
            </a:r>
            <a:endParaRPr lang="en-US" altLang="en-US" dirty="0"/>
          </a:p>
        </p:txBody>
      </p:sp>
      <p:sp>
        <p:nvSpPr>
          <p:cNvPr id="3" name="Text Placeholder 2"/>
          <p:cNvSpPr>
            <a:spLocks noGrp="1"/>
          </p:cNvSpPr>
          <p:nvPr>
            <p:ph type="body" sz="quarter" idx="10"/>
          </p:nvPr>
        </p:nvSpPr>
        <p:spPr>
          <a:xfrm>
            <a:off x="912285" y="1233488"/>
            <a:ext cx="10560048" cy="4787800"/>
          </a:xfrm>
        </p:spPr>
        <p:txBody>
          <a:bodyPr/>
          <a:lstStyle/>
          <a:p>
            <a:r>
              <a:rPr lang="zh-CN" altLang="en-US" sz="2000" dirty="0">
                <a:latin typeface="+mn-ea"/>
              </a:rPr>
              <a:t>骨干网边缘路由器只需要在入方向使能简单流分类，骨干网路由器按照报文自身携带的优先级进行队列调度就可以了。在</a:t>
            </a:r>
            <a:r>
              <a:rPr lang="en-US" altLang="zh-CN" sz="2000" dirty="0">
                <a:latin typeface="+mn-ea"/>
              </a:rPr>
              <a:t>IP</a:t>
            </a:r>
            <a:r>
              <a:rPr lang="zh-CN" altLang="en-US" sz="2000" dirty="0">
                <a:latin typeface="+mn-ea"/>
              </a:rPr>
              <a:t>与</a:t>
            </a:r>
            <a:r>
              <a:rPr lang="en-US" altLang="zh-CN" sz="2000" dirty="0">
                <a:latin typeface="+mn-ea"/>
              </a:rPr>
              <a:t>MPLS</a:t>
            </a:r>
            <a:r>
              <a:rPr lang="zh-CN" altLang="en-US" sz="2000" dirty="0">
                <a:latin typeface="+mn-ea"/>
              </a:rPr>
              <a:t>的边界，一般配置</a:t>
            </a:r>
            <a:r>
              <a:rPr lang="en-US" altLang="zh-CN" sz="2000" dirty="0">
                <a:latin typeface="+mn-ea"/>
              </a:rPr>
              <a:t>IP DSCP/precedence</a:t>
            </a:r>
            <a:r>
              <a:rPr lang="zh-CN" altLang="en-US" sz="2000" dirty="0">
                <a:latin typeface="+mn-ea"/>
              </a:rPr>
              <a:t>与</a:t>
            </a:r>
            <a:r>
              <a:rPr lang="en-US" altLang="zh-CN" sz="2000" dirty="0">
                <a:latin typeface="+mn-ea"/>
              </a:rPr>
              <a:t>MPLS EXP</a:t>
            </a:r>
            <a:r>
              <a:rPr lang="zh-CN" altLang="en-US" sz="2000" dirty="0">
                <a:latin typeface="+mn-ea"/>
              </a:rPr>
              <a:t>的映射。通常管理控制消息、语音、视频会议和可视电话为高优先级，进行优先转发；其余企业业务可以选择</a:t>
            </a:r>
            <a:r>
              <a:rPr lang="en-US" altLang="zh-CN" sz="2000" dirty="0">
                <a:latin typeface="+mn-ea"/>
              </a:rPr>
              <a:t>WFQ</a:t>
            </a:r>
            <a:r>
              <a:rPr lang="zh-CN" altLang="en-US" sz="2000" dirty="0">
                <a:latin typeface="+mn-ea"/>
              </a:rPr>
              <a:t>加权轮循调度。</a:t>
            </a:r>
            <a:endParaRPr lang="en-US" altLang="zh-CN" sz="2000" dirty="0">
              <a:latin typeface="+mn-ea"/>
            </a:endParaRPr>
          </a:p>
          <a:p>
            <a:r>
              <a:rPr lang="zh-CN" altLang="en-US" sz="2000" dirty="0">
                <a:latin typeface="+mn-ea"/>
              </a:rPr>
              <a:t>对于语音和视频电话业务等</a:t>
            </a:r>
            <a:r>
              <a:rPr lang="en-US" altLang="zh-CN" sz="2000" dirty="0">
                <a:latin typeface="+mn-ea"/>
              </a:rPr>
              <a:t>PQ</a:t>
            </a:r>
            <a:r>
              <a:rPr lang="zh-CN" altLang="en-US" sz="2000" dirty="0">
                <a:latin typeface="+mn-ea"/>
              </a:rPr>
              <a:t>调度业务，选择尾丢弃策略，只有当队列缓存耗尽时，才会发生丢包，最大限度保证业务的无丢弃转发。对于其他</a:t>
            </a:r>
            <a:r>
              <a:rPr lang="en-US" altLang="zh-CN" sz="2000" dirty="0">
                <a:latin typeface="+mn-ea"/>
              </a:rPr>
              <a:t>WFQ</a:t>
            </a:r>
            <a:r>
              <a:rPr lang="zh-CN" altLang="en-US" sz="2000" dirty="0">
                <a:latin typeface="+mn-ea"/>
              </a:rPr>
              <a:t>调度业务，为避免全局的</a:t>
            </a:r>
            <a:r>
              <a:rPr lang="en-US" altLang="zh-CN" sz="2000" dirty="0">
                <a:latin typeface="+mn-ea"/>
              </a:rPr>
              <a:t>TCP</a:t>
            </a:r>
            <a:r>
              <a:rPr lang="zh-CN" altLang="en-US" sz="2000" dirty="0">
                <a:latin typeface="+mn-ea"/>
              </a:rPr>
              <a:t>同步现象，采用</a:t>
            </a:r>
            <a:r>
              <a:rPr lang="en-US" altLang="zh-CN" sz="2000" dirty="0">
                <a:latin typeface="+mn-ea"/>
              </a:rPr>
              <a:t>WRED</a:t>
            </a:r>
            <a:r>
              <a:rPr lang="zh-CN" altLang="en-US" sz="2000" dirty="0">
                <a:latin typeface="+mn-ea"/>
              </a:rPr>
              <a:t>方式。较高优先级的业务设置较高的</a:t>
            </a:r>
            <a:r>
              <a:rPr lang="en-US" altLang="zh-CN" sz="2000" dirty="0">
                <a:latin typeface="+mn-ea"/>
              </a:rPr>
              <a:t>WRED</a:t>
            </a:r>
            <a:r>
              <a:rPr lang="zh-CN" altLang="en-US" sz="2000" dirty="0">
                <a:latin typeface="+mn-ea"/>
              </a:rPr>
              <a:t>丢弃阀值，较低优先级的业务设置较低的丢弃阀值，保证低优先级业务较大概率被丢弃。</a:t>
            </a:r>
          </a:p>
          <a:p>
            <a:endParaRPr lang="en-US" altLang="zh-CN" sz="1800"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D9DA24-5B66-4453-B135-6056797D82C4}"/>
              </a:ext>
            </a:extLst>
          </p:cNvPr>
          <p:cNvSpPr>
            <a:spLocks noGrp="1"/>
          </p:cNvSpPr>
          <p:nvPr>
            <p:ph type="body" sz="quarter" idx="10"/>
          </p:nvPr>
        </p:nvSpPr>
        <p:spPr/>
        <p:txBody>
          <a:bodyPr/>
          <a:lstStyle/>
          <a:p>
            <a:r>
              <a:rPr lang="zh-CN" altLang="en-US" dirty="0"/>
              <a:t>随着网络技术的飞速发展，互联网中的业务越来越多样化。除了传统的</a:t>
            </a:r>
            <a:r>
              <a:rPr lang="en-US" altLang="zh-CN" dirty="0"/>
              <a:t>WWW</a:t>
            </a:r>
            <a:r>
              <a:rPr lang="zh-CN" altLang="en-US" dirty="0"/>
              <a:t>、</a:t>
            </a:r>
            <a:r>
              <a:rPr lang="en-US" altLang="zh-CN" dirty="0"/>
              <a:t>E-Mail</a:t>
            </a:r>
            <a:r>
              <a:rPr lang="zh-CN" altLang="en-US" dirty="0"/>
              <a:t>、</a:t>
            </a:r>
            <a:r>
              <a:rPr lang="en-US" altLang="zh-CN" dirty="0"/>
              <a:t>FTP</a:t>
            </a:r>
            <a:r>
              <a:rPr lang="zh-CN" altLang="en-US" dirty="0"/>
              <a:t>应用外，企业还尝试在</a:t>
            </a:r>
            <a:r>
              <a:rPr lang="en-US" altLang="zh-CN" dirty="0"/>
              <a:t>Internet</a:t>
            </a:r>
            <a:r>
              <a:rPr lang="zh-CN" altLang="en-US" dirty="0"/>
              <a:t>上拓展新业务，比如</a:t>
            </a:r>
            <a:r>
              <a:rPr lang="en-US" altLang="zh-CN" dirty="0"/>
              <a:t>IP</a:t>
            </a:r>
            <a:r>
              <a:rPr lang="zh-CN" altLang="en-US" dirty="0"/>
              <a:t>电话、电子商务、多媒体游戏、远程教学、远程医疗、可视电话、电视会议、视频点播、在线电影等。企业用户也希望通过</a:t>
            </a:r>
            <a:r>
              <a:rPr lang="en-US" altLang="zh-CN" dirty="0"/>
              <a:t>VPN</a:t>
            </a:r>
            <a:r>
              <a:rPr lang="zh-CN" altLang="en-US" dirty="0"/>
              <a:t>技术，将分布在各地的分支机构连接起来，开展一些事务性应用，比如访问公司的数据库或通过</a:t>
            </a:r>
            <a:r>
              <a:rPr lang="en-US" altLang="zh-CN" dirty="0"/>
              <a:t>Telnet</a:t>
            </a:r>
            <a:r>
              <a:rPr lang="zh-CN" altLang="en-US" dirty="0"/>
              <a:t>管理远程设备。</a:t>
            </a:r>
            <a:endParaRPr lang="en-US" altLang="zh-CN" dirty="0"/>
          </a:p>
          <a:p>
            <a:r>
              <a:rPr lang="zh-CN" altLang="en-US" dirty="0"/>
              <a:t>网络的普及，业务的多样化，使互联网流量激增，产生网络拥塞，转发时延增加，严重时还会产生丢包，导致业务质量下降甚至不可用。所以，要在</a:t>
            </a:r>
            <a:r>
              <a:rPr lang="en-US" altLang="zh-CN" dirty="0"/>
              <a:t>IP</a:t>
            </a:r>
            <a:r>
              <a:rPr lang="zh-CN" altLang="en-US" dirty="0"/>
              <a:t>网络上开展这些实时性业务，就必须解决网络拥塞问题。</a:t>
            </a:r>
            <a:r>
              <a:rPr lang="en-US" altLang="zh-CN" dirty="0" err="1"/>
              <a:t>QoS</a:t>
            </a:r>
            <a:r>
              <a:rPr lang="zh-CN" altLang="en-US" dirty="0"/>
              <a:t>技术就是在这种背景下发展起来的。本章我们将学习</a:t>
            </a:r>
            <a:r>
              <a:rPr lang="en-US" altLang="zh-CN" dirty="0" err="1"/>
              <a:t>QoS</a:t>
            </a:r>
            <a:r>
              <a:rPr lang="zh-CN" altLang="en-US" dirty="0"/>
              <a:t>高级特性。</a:t>
            </a:r>
          </a:p>
          <a:p>
            <a:endParaRPr lang="zh-CN" altLang="en-US" dirty="0"/>
          </a:p>
        </p:txBody>
      </p:sp>
    </p:spTree>
    <p:extLst>
      <p:ext uri="{BB962C8B-B14F-4D97-AF65-F5344CB8AC3E}">
        <p14:creationId xmlns:p14="http://schemas.microsoft.com/office/powerpoint/2010/main" val="164303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p>
          <a:p>
            <a:pPr lvl="1"/>
            <a:r>
              <a:rPr lang="zh-CN" altLang="en-US" dirty="0"/>
              <a:t>掌握</a:t>
            </a:r>
            <a:r>
              <a:rPr lang="en-US" altLang="zh-CN" dirty="0" err="1"/>
              <a:t>QoS</a:t>
            </a:r>
            <a:r>
              <a:rPr lang="zh-CN" altLang="en-US" dirty="0"/>
              <a:t>复杂流分类技术</a:t>
            </a:r>
            <a:endParaRPr lang="en-US" altLang="zh-CN" dirty="0"/>
          </a:p>
          <a:p>
            <a:pPr lvl="1"/>
            <a:r>
              <a:rPr lang="zh-CN" altLang="en-US" dirty="0"/>
              <a:t>掌握</a:t>
            </a:r>
            <a:r>
              <a:rPr lang="en-US" altLang="zh-CN" dirty="0" err="1"/>
              <a:t>QoS</a:t>
            </a:r>
            <a:r>
              <a:rPr lang="zh-CN" altLang="en-US" dirty="0"/>
              <a:t>令牌桶算法</a:t>
            </a:r>
            <a:endParaRPr lang="en-US" altLang="zh-CN" dirty="0"/>
          </a:p>
          <a:p>
            <a:pPr lvl="1"/>
            <a:r>
              <a:rPr lang="zh-CN" altLang="en-US" dirty="0"/>
              <a:t>了解</a:t>
            </a:r>
            <a:r>
              <a:rPr lang="en-US" altLang="zh-CN" dirty="0" err="1"/>
              <a:t>QoS</a:t>
            </a:r>
            <a:r>
              <a:rPr lang="zh-CN" altLang="en-US" dirty="0"/>
              <a:t>的现网部署方案</a:t>
            </a:r>
            <a:endParaRPr lang="en-US" altLang="zh-CN" dirty="0"/>
          </a:p>
        </p:txBody>
      </p:sp>
    </p:spTree>
    <p:extLst>
      <p:ext uri="{BB962C8B-B14F-4D97-AF65-F5344CB8AC3E}">
        <p14:creationId xmlns:p14="http://schemas.microsoft.com/office/powerpoint/2010/main" val="13700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err="1"/>
              <a:t>QoS</a:t>
            </a:r>
            <a:r>
              <a:rPr lang="en-US" altLang="zh-CN" b="1" dirty="0"/>
              <a:t> MQC</a:t>
            </a:r>
            <a:r>
              <a:rPr lang="zh-CN" altLang="en-US" b="1" dirty="0"/>
              <a:t>配置</a:t>
            </a:r>
            <a:endParaRPr lang="en-US" altLang="zh-CN" b="1" dirty="0"/>
          </a:p>
          <a:p>
            <a:r>
              <a:rPr lang="en-US" altLang="zh-CN" dirty="0" err="1">
                <a:solidFill>
                  <a:schemeClr val="bg1">
                    <a:lumMod val="50000"/>
                  </a:schemeClr>
                </a:solidFill>
              </a:rPr>
              <a:t>QoS</a:t>
            </a:r>
            <a:r>
              <a:rPr lang="zh-CN" altLang="en-US" dirty="0">
                <a:solidFill>
                  <a:schemeClr val="bg1">
                    <a:lumMod val="50000"/>
                  </a:schemeClr>
                </a:solidFill>
              </a:rPr>
              <a:t>令牌桶算法</a:t>
            </a:r>
            <a:endParaRPr lang="en-US" altLang="zh-CN" dirty="0">
              <a:solidFill>
                <a:schemeClr val="bg1">
                  <a:lumMod val="50000"/>
                </a:schemeClr>
              </a:solidFill>
            </a:endParaRPr>
          </a:p>
          <a:p>
            <a:r>
              <a:rPr lang="en-US" altLang="zh-CN" dirty="0" err="1">
                <a:solidFill>
                  <a:schemeClr val="bg1">
                    <a:lumMod val="50000"/>
                  </a:schemeClr>
                </a:solidFill>
              </a:rPr>
              <a:t>QoS</a:t>
            </a:r>
            <a:r>
              <a:rPr lang="zh-CN" altLang="en-US" dirty="0">
                <a:solidFill>
                  <a:schemeClr val="bg1">
                    <a:lumMod val="50000"/>
                  </a:schemeClr>
                </a:solidFill>
              </a:rPr>
              <a:t>应用与实现</a:t>
            </a:r>
            <a:endParaRPr lang="en-US" altLang="zh-CN" dirty="0">
              <a:solidFill>
                <a:schemeClr val="bg1">
                  <a:lumMod val="50000"/>
                </a:schemeClr>
              </a:solidFill>
            </a:endParaRPr>
          </a:p>
        </p:txBody>
      </p:sp>
    </p:spTree>
    <p:extLst>
      <p:ext uri="{BB962C8B-B14F-4D97-AF65-F5344CB8AC3E}">
        <p14:creationId xmlns:p14="http://schemas.microsoft.com/office/powerpoint/2010/main" val="28134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QoS</a:t>
            </a:r>
            <a:r>
              <a:rPr lang="en-US" altLang="zh-CN" dirty="0"/>
              <a:t> MQC</a:t>
            </a:r>
            <a:r>
              <a:rPr lang="zh-CN" altLang="en-US" dirty="0"/>
              <a:t>配置</a:t>
            </a:r>
            <a:endParaRPr lang="en-US" dirty="0"/>
          </a:p>
        </p:txBody>
      </p:sp>
      <p:sp>
        <p:nvSpPr>
          <p:cNvPr id="3" name="Text Placeholder 2"/>
          <p:cNvSpPr>
            <a:spLocks noGrp="1"/>
          </p:cNvSpPr>
          <p:nvPr>
            <p:ph type="body" sz="quarter" idx="10"/>
          </p:nvPr>
        </p:nvSpPr>
        <p:spPr>
          <a:xfrm>
            <a:off x="912285" y="1233488"/>
            <a:ext cx="10560048" cy="4715792"/>
          </a:xfrm>
        </p:spPr>
        <p:txBody>
          <a:bodyPr/>
          <a:lstStyle/>
          <a:p>
            <a:r>
              <a:rPr lang="en-US" altLang="zh-CN" dirty="0">
                <a:latin typeface="+mn-ea"/>
              </a:rPr>
              <a:t>MQC</a:t>
            </a:r>
            <a:r>
              <a:rPr lang="zh-CN" altLang="en-US" dirty="0">
                <a:latin typeface="+mn-ea"/>
              </a:rPr>
              <a:t>概念：</a:t>
            </a:r>
            <a:endParaRPr lang="en-US" altLang="zh-CN" dirty="0">
              <a:latin typeface="+mn-ea"/>
            </a:endParaRPr>
          </a:p>
          <a:p>
            <a:pPr lvl="1"/>
            <a:r>
              <a:rPr lang="zh-CN" altLang="en-US" dirty="0">
                <a:latin typeface="+mn-ea"/>
              </a:rPr>
              <a:t>模块化</a:t>
            </a:r>
            <a:r>
              <a:rPr lang="en-US" altLang="zh-CN" dirty="0" err="1">
                <a:latin typeface="+mn-ea"/>
              </a:rPr>
              <a:t>QoS</a:t>
            </a:r>
            <a:r>
              <a:rPr lang="zh-CN" altLang="en-US" dirty="0">
                <a:latin typeface="+mn-ea"/>
              </a:rPr>
              <a:t>命令行</a:t>
            </a:r>
            <a:r>
              <a:rPr lang="en-US" altLang="zh-CN" dirty="0">
                <a:latin typeface="+mn-ea"/>
              </a:rPr>
              <a:t>MQC</a:t>
            </a:r>
            <a:r>
              <a:rPr lang="zh-CN" altLang="en-US" dirty="0">
                <a:latin typeface="+mn-ea"/>
              </a:rPr>
              <a:t>（</a:t>
            </a:r>
            <a:r>
              <a:rPr lang="en-US" altLang="zh-CN" dirty="0">
                <a:latin typeface="+mn-ea"/>
              </a:rPr>
              <a:t>Modular </a:t>
            </a:r>
            <a:r>
              <a:rPr lang="en-US" altLang="zh-CN" dirty="0" err="1">
                <a:latin typeface="+mn-ea"/>
              </a:rPr>
              <a:t>QoS</a:t>
            </a:r>
            <a:r>
              <a:rPr lang="en-US" altLang="zh-CN" dirty="0">
                <a:latin typeface="+mn-ea"/>
              </a:rPr>
              <a:t> Command-Line Interface</a:t>
            </a:r>
            <a:r>
              <a:rPr lang="zh-CN" altLang="en-US" dirty="0">
                <a:latin typeface="+mn-ea"/>
              </a:rPr>
              <a:t>）是指通过将具有某类共同特征的报文划分为一类，并为同一类报文提供相同的服务，对不同类的报文提供不同的服务。</a:t>
            </a:r>
            <a:endParaRPr lang="en-US" altLang="zh-CN" dirty="0">
              <a:latin typeface="+mn-ea"/>
            </a:endParaRPr>
          </a:p>
          <a:p>
            <a:r>
              <a:rPr lang="en-US" altLang="zh-CN" dirty="0">
                <a:latin typeface="+mn-ea"/>
              </a:rPr>
              <a:t>MQC</a:t>
            </a:r>
            <a:r>
              <a:rPr lang="zh-CN" altLang="en-US" dirty="0">
                <a:latin typeface="+mn-ea"/>
              </a:rPr>
              <a:t>三要素：</a:t>
            </a:r>
            <a:endParaRPr lang="en-US" altLang="zh-CN" dirty="0">
              <a:latin typeface="+mn-ea"/>
            </a:endParaRPr>
          </a:p>
          <a:p>
            <a:pPr lvl="1"/>
            <a:r>
              <a:rPr lang="en-US" altLang="zh-CN" dirty="0"/>
              <a:t>MQC</a:t>
            </a:r>
            <a:r>
              <a:rPr lang="zh-CN" altLang="en-US" dirty="0"/>
              <a:t>包含三个要素：流分类（</a:t>
            </a:r>
            <a:r>
              <a:rPr lang="en-US" altLang="zh-CN" dirty="0"/>
              <a:t>traffic classifier</a:t>
            </a:r>
            <a:r>
              <a:rPr lang="zh-CN" altLang="en-US" dirty="0"/>
              <a:t>）、流行为（</a:t>
            </a:r>
            <a:r>
              <a:rPr lang="en-US" altLang="zh-CN" dirty="0"/>
              <a:t>traffic behavior</a:t>
            </a:r>
            <a:r>
              <a:rPr lang="zh-CN" altLang="en-US" dirty="0"/>
              <a:t>）和流策略（</a:t>
            </a:r>
            <a:r>
              <a:rPr lang="en-US" altLang="zh-CN" dirty="0"/>
              <a:t>traffic policy</a:t>
            </a:r>
            <a:r>
              <a:rPr lang="zh-CN" altLang="en-US" dirty="0"/>
              <a:t>）。</a:t>
            </a:r>
            <a:endParaRPr lang="en-US" altLang="zh-CN" dirty="0">
              <a:latin typeface="+mn-ea"/>
            </a:endParaRPr>
          </a:p>
          <a:p>
            <a:pPr marL="650875" lvl="2" indent="-301625" algn="just">
              <a:buClr>
                <a:schemeClr val="bg1">
                  <a:lumMod val="50000"/>
                </a:schemeClr>
              </a:buClr>
              <a:buSzPct val="60000"/>
              <a:buNone/>
            </a:pPr>
            <a:endParaRPr lang="zh-CN" altLang="en-US" sz="2000" dirty="0">
              <a:latin typeface="+mn-ea"/>
            </a:endParaRPr>
          </a:p>
          <a:p>
            <a:pPr marL="650875" lvl="2" indent="-301625" algn="just">
              <a:buClr>
                <a:schemeClr val="bg1">
                  <a:lumMod val="50000"/>
                </a:schemeClr>
              </a:buClr>
              <a:buSzPct val="60000"/>
              <a:buFont typeface="Wingdings" pitchFamily="2" charset="2"/>
              <a:buChar char="l"/>
            </a:pPr>
            <a:endParaRPr lang="zh-CN" altLang="en-US" dirty="0"/>
          </a:p>
          <a:p>
            <a:endParaRPr lang="zh-CN" altLang="en-US" sz="2000"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流分类</a:t>
            </a:r>
            <a:endParaRPr lang="en-US" dirty="0"/>
          </a:p>
        </p:txBody>
      </p:sp>
      <p:sp>
        <p:nvSpPr>
          <p:cNvPr id="3" name="Text Placeholder 2"/>
          <p:cNvSpPr>
            <a:spLocks noGrp="1"/>
          </p:cNvSpPr>
          <p:nvPr>
            <p:ph type="body" sz="quarter" idx="10"/>
          </p:nvPr>
        </p:nvSpPr>
        <p:spPr>
          <a:xfrm>
            <a:off x="912285" y="1233488"/>
            <a:ext cx="10560048" cy="4715792"/>
          </a:xfrm>
        </p:spPr>
        <p:txBody>
          <a:bodyPr/>
          <a:lstStyle/>
          <a:p>
            <a:r>
              <a:rPr lang="zh-CN" altLang="en-US" dirty="0">
                <a:latin typeface="微软雅黑" pitchFamily="34" charset="-122"/>
                <a:ea typeface="微软雅黑" pitchFamily="34" charset="-122"/>
              </a:rPr>
              <a:t>二层流分类规则</a:t>
            </a:r>
          </a:p>
          <a:p>
            <a:pPr marL="650875" lvl="2" indent="-301625" algn="just">
              <a:buClr>
                <a:schemeClr val="bg1">
                  <a:lumMod val="50000"/>
                </a:schemeClr>
              </a:buClr>
              <a:buSzPct val="60000"/>
              <a:buFont typeface="Wingdings" pitchFamily="2" charset="2"/>
              <a:buChar char="p"/>
            </a:pPr>
            <a:r>
              <a:rPr lang="zh-CN" altLang="en-US" sz="2000" dirty="0">
                <a:latin typeface="微软雅黑" pitchFamily="34" charset="-122"/>
                <a:ea typeface="微软雅黑" pitchFamily="34" charset="-122"/>
              </a:rPr>
              <a:t>源</a:t>
            </a:r>
            <a:r>
              <a:rPr lang="en-US" altLang="zh-CN" sz="2000" dirty="0">
                <a:latin typeface="微软雅黑" pitchFamily="34" charset="-122"/>
                <a:ea typeface="微软雅黑" pitchFamily="34" charset="-122"/>
              </a:rPr>
              <a:t>MAC</a:t>
            </a:r>
            <a:r>
              <a:rPr lang="zh-CN" altLang="en-US" sz="2000" dirty="0">
                <a:latin typeface="微软雅黑" pitchFamily="34" charset="-122"/>
                <a:ea typeface="微软雅黑" pitchFamily="34" charset="-122"/>
              </a:rPr>
              <a:t>地址、目的</a:t>
            </a:r>
            <a:r>
              <a:rPr lang="en-US" altLang="zh-CN" sz="2000" dirty="0">
                <a:latin typeface="微软雅黑" pitchFamily="34" charset="-122"/>
                <a:ea typeface="微软雅黑" pitchFamily="34" charset="-122"/>
              </a:rPr>
              <a:t>MAC</a:t>
            </a:r>
            <a:r>
              <a:rPr lang="zh-CN" altLang="en-US" sz="2000" dirty="0">
                <a:latin typeface="微软雅黑" pitchFamily="34" charset="-122"/>
                <a:ea typeface="微软雅黑" pitchFamily="34" charset="-122"/>
              </a:rPr>
              <a:t>地址、</a:t>
            </a:r>
            <a:r>
              <a:rPr lang="en-US" altLang="zh-CN" sz="2000" dirty="0">
                <a:latin typeface="微软雅黑" pitchFamily="34" charset="-122"/>
                <a:ea typeface="微软雅黑" pitchFamily="34" charset="-122"/>
              </a:rPr>
              <a:t>VLAN</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MPLS EXP</a:t>
            </a:r>
            <a:r>
              <a:rPr lang="zh-CN" altLang="en-US" sz="2000" dirty="0">
                <a:latin typeface="微软雅黑" pitchFamily="34" charset="-122"/>
                <a:ea typeface="微软雅黑" pitchFamily="34" charset="-122"/>
              </a:rPr>
              <a:t>、基于二层的协议字段、</a:t>
            </a:r>
            <a:r>
              <a:rPr lang="en-US" altLang="zh-CN" sz="2000" dirty="0">
                <a:latin typeface="微软雅黑" pitchFamily="34" charset="-122"/>
                <a:ea typeface="微软雅黑" pitchFamily="34" charset="-122"/>
              </a:rPr>
              <a:t>ACL 4000</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4999</a:t>
            </a:r>
            <a:r>
              <a:rPr lang="zh-CN" altLang="en-US" sz="2000" dirty="0">
                <a:latin typeface="微软雅黑" pitchFamily="34" charset="-122"/>
                <a:ea typeface="微软雅黑" pitchFamily="34" charset="-122"/>
              </a:rPr>
              <a:t>匹配的字段等。</a:t>
            </a:r>
            <a:endParaRPr lang="en-US" altLang="zh-CN" sz="2000" dirty="0">
              <a:latin typeface="微软雅黑" pitchFamily="34" charset="-122"/>
              <a:ea typeface="微软雅黑" pitchFamily="34" charset="-122"/>
            </a:endParaRPr>
          </a:p>
          <a:p>
            <a:pPr marL="301625" lvl="2" indent="-301625" algn="just">
              <a:buClr>
                <a:schemeClr val="bg1">
                  <a:lumMod val="50000"/>
                </a:schemeClr>
              </a:buClr>
              <a:buSzPct val="60000"/>
              <a:buFont typeface="Wingdings" pitchFamily="2" charset="2"/>
              <a:buChar char="l"/>
            </a:pPr>
            <a:r>
              <a:rPr lang="zh-CN" altLang="en-US" sz="2200" dirty="0">
                <a:latin typeface="微软雅黑" pitchFamily="34" charset="-122"/>
                <a:ea typeface="微软雅黑" pitchFamily="34" charset="-122"/>
                <a:cs typeface="+mn-cs"/>
              </a:rPr>
              <a:t>三层流分类规则</a:t>
            </a:r>
            <a:endParaRPr lang="en-US" altLang="zh-CN" sz="2200" dirty="0">
              <a:latin typeface="微软雅黑" pitchFamily="34" charset="-122"/>
              <a:ea typeface="微软雅黑" pitchFamily="34" charset="-122"/>
              <a:cs typeface="+mn-cs"/>
            </a:endParaRPr>
          </a:p>
          <a:p>
            <a:pPr marL="650875" lvl="2" indent="-301625" algn="just">
              <a:buClr>
                <a:schemeClr val="bg1">
                  <a:lumMod val="50000"/>
                </a:schemeClr>
              </a:buClr>
              <a:buSzPct val="60000"/>
              <a:buFont typeface="Wingdings" pitchFamily="2" charset="2"/>
              <a:buChar char="p"/>
            </a:pPr>
            <a:r>
              <a:rPr lang="en-US" altLang="zh-CN" sz="2000" dirty="0">
                <a:latin typeface="+mn-ea"/>
              </a:rPr>
              <a:t>IP DSCP</a:t>
            </a:r>
            <a:r>
              <a:rPr lang="zh-CN" altLang="en-US" sz="2000" dirty="0">
                <a:latin typeface="+mn-ea"/>
              </a:rPr>
              <a:t>、</a:t>
            </a:r>
            <a:r>
              <a:rPr lang="en-US" altLang="zh-CN" sz="2000" dirty="0">
                <a:latin typeface="+mn-ea"/>
              </a:rPr>
              <a:t>IP precedence</a:t>
            </a:r>
            <a:r>
              <a:rPr lang="zh-CN" altLang="en-US" sz="2000" dirty="0">
                <a:latin typeface="+mn-ea"/>
              </a:rPr>
              <a:t>、</a:t>
            </a:r>
            <a:r>
              <a:rPr lang="en-US" altLang="zh-CN" sz="2000" dirty="0">
                <a:latin typeface="+mn-ea"/>
              </a:rPr>
              <a:t>IP</a:t>
            </a:r>
            <a:r>
              <a:rPr lang="zh-CN" altLang="en-US" sz="2000" dirty="0">
                <a:latin typeface="+mn-ea"/>
              </a:rPr>
              <a:t>协议类型、</a:t>
            </a:r>
            <a:r>
              <a:rPr lang="en-US" altLang="zh-CN" sz="2000" dirty="0">
                <a:latin typeface="+mn-ea"/>
              </a:rPr>
              <a:t>RTP</a:t>
            </a:r>
            <a:r>
              <a:rPr lang="zh-CN" altLang="en-US" sz="2000" dirty="0">
                <a:latin typeface="+mn-ea"/>
              </a:rPr>
              <a:t>端口号、</a:t>
            </a:r>
            <a:r>
              <a:rPr lang="en-US" altLang="zh-CN" sz="2000" dirty="0">
                <a:latin typeface="+mn-ea"/>
              </a:rPr>
              <a:t>ACL 2000</a:t>
            </a:r>
            <a:r>
              <a:rPr lang="zh-CN" altLang="en-US" sz="2000" dirty="0">
                <a:latin typeface="+mn-ea"/>
              </a:rPr>
              <a:t>～</a:t>
            </a:r>
            <a:r>
              <a:rPr lang="en-US" altLang="zh-CN" sz="2000" dirty="0">
                <a:latin typeface="+mn-ea"/>
              </a:rPr>
              <a:t>3999</a:t>
            </a:r>
            <a:r>
              <a:rPr lang="zh-CN" altLang="en-US" sz="2000" dirty="0">
                <a:latin typeface="+mn-ea"/>
              </a:rPr>
              <a:t>匹配的字段、</a:t>
            </a:r>
            <a:r>
              <a:rPr lang="en-US" altLang="zh-CN" sz="2000" dirty="0">
                <a:latin typeface="+mn-ea"/>
              </a:rPr>
              <a:t>ACL6 2000</a:t>
            </a:r>
            <a:r>
              <a:rPr lang="zh-CN" altLang="en-US" sz="2000" dirty="0">
                <a:latin typeface="+mn-ea"/>
              </a:rPr>
              <a:t>～</a:t>
            </a:r>
            <a:r>
              <a:rPr lang="en-US" altLang="zh-CN" sz="2000" dirty="0">
                <a:latin typeface="+mn-ea"/>
              </a:rPr>
              <a:t>3999</a:t>
            </a:r>
            <a:r>
              <a:rPr lang="zh-CN" altLang="en-US" sz="2000" dirty="0">
                <a:latin typeface="+mn-ea"/>
              </a:rPr>
              <a:t>匹配的字段等。</a:t>
            </a:r>
            <a:endParaRPr lang="en-US" altLang="zh-CN" sz="2000" dirty="0">
              <a:latin typeface="+mn-ea"/>
            </a:endParaRPr>
          </a:p>
          <a:p>
            <a:pPr marL="650875" lvl="2" indent="-301625" algn="just">
              <a:buClr>
                <a:schemeClr val="bg1">
                  <a:lumMod val="50000"/>
                </a:schemeClr>
              </a:buClr>
              <a:buSzPct val="60000"/>
              <a:buFont typeface="Wingdings" pitchFamily="2" charset="2"/>
              <a:buChar char="p"/>
            </a:pPr>
            <a:endParaRPr lang="zh-CN" altLang="en-US" sz="2000" dirty="0">
              <a:latin typeface="微软雅黑" pitchFamily="34" charset="-122"/>
              <a:ea typeface="微软雅黑" pitchFamily="34" charset="-122"/>
            </a:endParaRPr>
          </a:p>
          <a:p>
            <a:pPr marL="650875" lvl="2" indent="-301625" algn="just">
              <a:buClr>
                <a:schemeClr val="bg1">
                  <a:lumMod val="50000"/>
                </a:schemeClr>
              </a:buClr>
              <a:buSzPct val="60000"/>
              <a:buNone/>
            </a:pPr>
            <a:endParaRPr lang="zh-CN" altLang="en-US" sz="2000" dirty="0">
              <a:latin typeface="+mn-ea"/>
            </a:endParaRPr>
          </a:p>
          <a:p>
            <a:pPr marL="650875" lvl="2" indent="-301625" algn="just">
              <a:buClr>
                <a:schemeClr val="bg1">
                  <a:lumMod val="50000"/>
                </a:schemeClr>
              </a:buClr>
              <a:buSzPct val="60000"/>
              <a:buFont typeface="Wingdings" pitchFamily="2" charset="2"/>
              <a:buChar char="l"/>
            </a:pPr>
            <a:endParaRPr lang="zh-CN" altLang="en-US" dirty="0"/>
          </a:p>
          <a:p>
            <a:endParaRPr lang="zh-CN" altLang="en-US" sz="2000"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流分类配置</a:t>
            </a:r>
            <a:endParaRPr lang="en-US" dirty="0"/>
          </a:p>
        </p:txBody>
      </p:sp>
      <p:sp>
        <p:nvSpPr>
          <p:cNvPr id="3" name="Text Placeholder 2"/>
          <p:cNvSpPr>
            <a:spLocks noGrp="1"/>
          </p:cNvSpPr>
          <p:nvPr>
            <p:ph type="body" sz="quarter" idx="10"/>
          </p:nvPr>
        </p:nvSpPr>
        <p:spPr>
          <a:xfrm>
            <a:off x="912285" y="1233488"/>
            <a:ext cx="10560048" cy="4715792"/>
          </a:xfrm>
        </p:spPr>
        <p:txBody>
          <a:bodyPr/>
          <a:lstStyle/>
          <a:p>
            <a:r>
              <a:rPr lang="en-US" altLang="zh-CN" b="1" dirty="0"/>
              <a:t>traffic classifier</a:t>
            </a:r>
            <a:r>
              <a:rPr lang="en-US" altLang="zh-CN" dirty="0"/>
              <a:t> </a:t>
            </a:r>
            <a:r>
              <a:rPr lang="en-US" altLang="zh-CN" i="1" dirty="0" err="1"/>
              <a:t>classifier</a:t>
            </a:r>
            <a:r>
              <a:rPr lang="en-US" altLang="zh-CN" i="1" dirty="0"/>
              <a:t>-name</a:t>
            </a:r>
            <a:r>
              <a:rPr lang="en-US" altLang="zh-CN" dirty="0"/>
              <a:t> [ </a:t>
            </a:r>
            <a:r>
              <a:rPr lang="en-US" altLang="zh-CN" b="1" dirty="0"/>
              <a:t>operator</a:t>
            </a:r>
            <a:r>
              <a:rPr lang="en-US" altLang="zh-CN" dirty="0"/>
              <a:t> { </a:t>
            </a:r>
            <a:r>
              <a:rPr lang="en-US" altLang="zh-CN" b="1" dirty="0"/>
              <a:t>and</a:t>
            </a:r>
            <a:r>
              <a:rPr lang="en-US" altLang="zh-CN" dirty="0"/>
              <a:t> | </a:t>
            </a:r>
            <a:r>
              <a:rPr lang="en-US" altLang="zh-CN" b="1" dirty="0"/>
              <a:t>or</a:t>
            </a:r>
            <a:r>
              <a:rPr lang="en-US" altLang="zh-CN" dirty="0"/>
              <a:t> } ]</a:t>
            </a:r>
          </a:p>
          <a:p>
            <a:pPr lvl="1"/>
            <a:r>
              <a:rPr lang="en-US" altLang="zh-CN" b="1" dirty="0">
                <a:latin typeface="+mn-ea"/>
              </a:rPr>
              <a:t>and</a:t>
            </a:r>
            <a:r>
              <a:rPr lang="zh-CN" altLang="en-US" dirty="0">
                <a:latin typeface="+mn-ea"/>
              </a:rPr>
              <a:t>表示流分类中各规则之间关系为“逻辑与”，指定该逻辑关系后：</a:t>
            </a:r>
            <a:endParaRPr lang="en-US" altLang="zh-CN" dirty="0">
              <a:latin typeface="+mn-ea"/>
            </a:endParaRPr>
          </a:p>
          <a:p>
            <a:pPr lvl="2">
              <a:buFont typeface="Wingdings" pitchFamily="2" charset="2"/>
              <a:buChar char="l"/>
            </a:pPr>
            <a:r>
              <a:rPr lang="zh-CN" altLang="en-US" sz="2000" dirty="0">
                <a:latin typeface="+mn-ea"/>
              </a:rPr>
              <a:t>当流分类中有</a:t>
            </a:r>
            <a:r>
              <a:rPr lang="en-US" altLang="zh-CN" sz="2000" dirty="0">
                <a:latin typeface="+mn-ea"/>
              </a:rPr>
              <a:t>ACL</a:t>
            </a:r>
            <a:r>
              <a:rPr lang="zh-CN" altLang="en-US" sz="2000" dirty="0">
                <a:latin typeface="+mn-ea"/>
              </a:rPr>
              <a:t>规则时，报文必须匹配其中一条</a:t>
            </a:r>
            <a:r>
              <a:rPr lang="en-US" altLang="zh-CN" sz="2000" dirty="0">
                <a:latin typeface="+mn-ea"/>
              </a:rPr>
              <a:t>ACL</a:t>
            </a:r>
            <a:r>
              <a:rPr lang="zh-CN" altLang="en-US" sz="2000" dirty="0">
                <a:latin typeface="+mn-ea"/>
              </a:rPr>
              <a:t>规则以及所有非</a:t>
            </a:r>
            <a:r>
              <a:rPr lang="en-US" altLang="zh-CN" sz="2000" dirty="0">
                <a:latin typeface="+mn-ea"/>
              </a:rPr>
              <a:t>ACL</a:t>
            </a:r>
            <a:r>
              <a:rPr lang="zh-CN" altLang="en-US" sz="2000" dirty="0">
                <a:latin typeface="+mn-ea"/>
              </a:rPr>
              <a:t>规则才属于该类。</a:t>
            </a:r>
          </a:p>
          <a:p>
            <a:pPr lvl="2">
              <a:buFont typeface="Wingdings" pitchFamily="2" charset="2"/>
              <a:buChar char="l"/>
            </a:pPr>
            <a:r>
              <a:rPr lang="zh-CN" altLang="en-US" sz="2000" dirty="0">
                <a:latin typeface="+mn-ea"/>
              </a:rPr>
              <a:t>当流分类中没有</a:t>
            </a:r>
            <a:r>
              <a:rPr lang="en-US" altLang="zh-CN" sz="2000" dirty="0">
                <a:latin typeface="+mn-ea"/>
              </a:rPr>
              <a:t>ACL</a:t>
            </a:r>
            <a:r>
              <a:rPr lang="zh-CN" altLang="en-US" sz="2000" dirty="0">
                <a:latin typeface="+mn-ea"/>
              </a:rPr>
              <a:t>规则时，则报文必须匹配所有非</a:t>
            </a:r>
            <a:r>
              <a:rPr lang="en-US" altLang="zh-CN" sz="2000" dirty="0">
                <a:latin typeface="+mn-ea"/>
              </a:rPr>
              <a:t>ACL</a:t>
            </a:r>
            <a:r>
              <a:rPr lang="zh-CN" altLang="en-US" sz="2000" dirty="0">
                <a:latin typeface="+mn-ea"/>
              </a:rPr>
              <a:t>规则才属于该类。</a:t>
            </a:r>
            <a:endParaRPr lang="en-US" altLang="zh-CN" sz="2000" dirty="0">
              <a:latin typeface="+mn-ea"/>
            </a:endParaRPr>
          </a:p>
          <a:p>
            <a:pPr lvl="1"/>
            <a:r>
              <a:rPr lang="en-US" altLang="zh-CN" b="1" dirty="0">
                <a:latin typeface="+mn-ea"/>
              </a:rPr>
              <a:t>or</a:t>
            </a:r>
            <a:r>
              <a:rPr lang="zh-CN" altLang="en-US" dirty="0">
                <a:latin typeface="+mn-ea"/>
              </a:rPr>
              <a:t>表示流分类各规则之间是“逻辑或”，即报文只需匹配流分类中的一个或多个规则即属于该类。</a:t>
            </a:r>
            <a:endParaRPr lang="en-US" altLang="zh-CN" dirty="0">
              <a:latin typeface="+mn-ea"/>
            </a:endParaRPr>
          </a:p>
          <a:p>
            <a:pPr lvl="1">
              <a:buNone/>
            </a:pPr>
            <a:r>
              <a:rPr lang="en-US" altLang="zh-CN" dirty="0">
                <a:latin typeface="+mn-ea"/>
              </a:rPr>
              <a:t>    </a:t>
            </a:r>
            <a:r>
              <a:rPr lang="zh-CN" altLang="en-US" dirty="0">
                <a:latin typeface="+mn-ea"/>
              </a:rPr>
              <a:t>缺省情况下，流分类中各规则之间的关系为“逻辑或</a:t>
            </a:r>
          </a:p>
          <a:p>
            <a:endParaRPr lang="zh-CN" altLang="en-US" sz="2000" dirty="0">
              <a:latin typeface="微软雅黑" pitchFamily="34" charset="-122"/>
              <a:ea typeface="微软雅黑" pitchFamily="34" charset="-122"/>
            </a:endParaRPr>
          </a:p>
          <a:p>
            <a:pPr marL="650875" lvl="2" indent="-301625" algn="just">
              <a:buClr>
                <a:schemeClr val="bg1">
                  <a:lumMod val="50000"/>
                </a:schemeClr>
              </a:buClr>
              <a:buSzPct val="60000"/>
              <a:buNone/>
            </a:pPr>
            <a:endParaRPr lang="zh-CN" altLang="en-US" sz="2000" dirty="0">
              <a:latin typeface="+mn-ea"/>
            </a:endParaRPr>
          </a:p>
          <a:p>
            <a:pPr marL="650875" lvl="2" indent="-301625" algn="just">
              <a:buClr>
                <a:schemeClr val="bg1">
                  <a:lumMod val="50000"/>
                </a:schemeClr>
              </a:buClr>
              <a:buSzPct val="60000"/>
              <a:buFont typeface="Wingdings" pitchFamily="2" charset="2"/>
              <a:buChar char="l"/>
            </a:pPr>
            <a:endParaRPr lang="zh-CN" altLang="en-US" dirty="0"/>
          </a:p>
          <a:p>
            <a:endParaRPr lang="zh-CN" altLang="en-US" sz="2000" dirty="0">
              <a:latin typeface="+mn-ea"/>
            </a:endParaRPr>
          </a:p>
        </p:txBody>
      </p:sp>
    </p:spTree>
    <p:extLst>
      <p:ext uri="{BB962C8B-B14F-4D97-AF65-F5344CB8AC3E}">
        <p14:creationId xmlns:p14="http://schemas.microsoft.com/office/powerpoint/2010/main" val="140843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流行为配置</a:t>
            </a:r>
            <a:endParaRPr lang="en-US" dirty="0"/>
          </a:p>
        </p:txBody>
      </p:sp>
      <p:sp>
        <p:nvSpPr>
          <p:cNvPr id="3" name="Text Placeholder 2"/>
          <p:cNvSpPr>
            <a:spLocks noGrp="1"/>
          </p:cNvSpPr>
          <p:nvPr>
            <p:ph type="body" sz="quarter" idx="10"/>
          </p:nvPr>
        </p:nvSpPr>
        <p:spPr>
          <a:xfrm>
            <a:off x="912285" y="1233488"/>
            <a:ext cx="10560048" cy="4715792"/>
          </a:xfrm>
        </p:spPr>
        <p:txBody>
          <a:bodyPr/>
          <a:lstStyle/>
          <a:p>
            <a:r>
              <a:rPr lang="en-US" altLang="zh-CN" dirty="0"/>
              <a:t>MQC</a:t>
            </a:r>
            <a:r>
              <a:rPr lang="zh-CN" altLang="en-US" dirty="0"/>
              <a:t>流行为动作有：</a:t>
            </a:r>
            <a:endParaRPr lang="en-US" altLang="zh-CN" dirty="0">
              <a:latin typeface="+mn-ea"/>
            </a:endParaRPr>
          </a:p>
          <a:p>
            <a:pPr marL="650875" lvl="2" indent="-301625" algn="just">
              <a:buClr>
                <a:schemeClr val="bg1">
                  <a:lumMod val="50000"/>
                </a:schemeClr>
              </a:buClr>
              <a:buSzPct val="60000"/>
              <a:buFont typeface="Wingdings" pitchFamily="2" charset="2"/>
              <a:buChar char="p"/>
            </a:pPr>
            <a:r>
              <a:rPr lang="zh-CN" altLang="en-US" sz="2000" dirty="0"/>
              <a:t>报文过滤</a:t>
            </a:r>
            <a:endParaRPr lang="en-US" altLang="zh-CN" sz="2000" dirty="0"/>
          </a:p>
          <a:p>
            <a:pPr marL="650875" lvl="2" indent="-301625" algn="just">
              <a:buClr>
                <a:schemeClr val="bg1">
                  <a:lumMod val="50000"/>
                </a:schemeClr>
              </a:buClr>
              <a:buSzPct val="60000"/>
              <a:buFont typeface="Wingdings" pitchFamily="2" charset="2"/>
              <a:buChar char="p"/>
            </a:pPr>
            <a:r>
              <a:rPr lang="zh-CN" altLang="en-US" sz="2000" dirty="0"/>
              <a:t>重标记优先级</a:t>
            </a:r>
          </a:p>
          <a:p>
            <a:pPr marL="650875" lvl="2" indent="-301625" algn="just">
              <a:buClr>
                <a:schemeClr val="bg1">
                  <a:lumMod val="50000"/>
                </a:schemeClr>
              </a:buClr>
              <a:buSzPct val="60000"/>
              <a:buFont typeface="Wingdings" pitchFamily="2" charset="2"/>
              <a:buChar char="p"/>
            </a:pPr>
            <a:r>
              <a:rPr lang="zh-CN" altLang="en-US" sz="2000" dirty="0"/>
              <a:t>重定向</a:t>
            </a:r>
          </a:p>
          <a:p>
            <a:pPr marL="650875" lvl="2" indent="-301625" algn="just">
              <a:buClr>
                <a:schemeClr val="bg1">
                  <a:lumMod val="50000"/>
                </a:schemeClr>
              </a:buClr>
              <a:buSzPct val="60000"/>
              <a:buFont typeface="Wingdings" pitchFamily="2" charset="2"/>
              <a:buChar char="p"/>
            </a:pPr>
            <a:r>
              <a:rPr lang="zh-CN" altLang="en-US" sz="2000" dirty="0"/>
              <a:t>流量监管</a:t>
            </a:r>
            <a:endParaRPr lang="en-US" altLang="zh-CN" sz="2000" dirty="0"/>
          </a:p>
          <a:p>
            <a:pPr marL="650875" lvl="2" indent="-301625" algn="just">
              <a:buClr>
                <a:schemeClr val="bg1">
                  <a:lumMod val="50000"/>
                </a:schemeClr>
              </a:buClr>
              <a:buSzPct val="60000"/>
              <a:buFont typeface="Wingdings" pitchFamily="2" charset="2"/>
              <a:buChar char="p"/>
            </a:pPr>
            <a:r>
              <a:rPr lang="zh-CN" altLang="en-US" sz="2000" dirty="0"/>
              <a:t>流量统计</a:t>
            </a:r>
            <a:endParaRPr lang="en-US" altLang="zh-CN" sz="2000" dirty="0"/>
          </a:p>
          <a:p>
            <a:pPr marL="301625" lvl="2" indent="-301625" algn="just">
              <a:buClr>
                <a:schemeClr val="bg1">
                  <a:lumMod val="50000"/>
                </a:schemeClr>
              </a:buClr>
              <a:buSzPct val="60000"/>
              <a:buFont typeface="Wingdings" pitchFamily="2" charset="2"/>
              <a:buChar char="l"/>
            </a:pPr>
            <a:r>
              <a:rPr lang="zh-CN" altLang="en-US" sz="2200" dirty="0">
                <a:latin typeface="+mn-lt"/>
                <a:cs typeface="+mn-cs"/>
              </a:rPr>
              <a:t>通过命令</a:t>
            </a:r>
            <a:r>
              <a:rPr lang="en-US" altLang="zh-CN" sz="2200" dirty="0">
                <a:latin typeface="+mn-lt"/>
                <a:cs typeface="+mn-cs"/>
              </a:rPr>
              <a:t>traffic behavior </a:t>
            </a:r>
            <a:r>
              <a:rPr lang="en-US" altLang="zh-CN" sz="2200" dirty="0" err="1">
                <a:latin typeface="+mn-lt"/>
                <a:cs typeface="+mn-cs"/>
              </a:rPr>
              <a:t>behavior</a:t>
            </a:r>
            <a:r>
              <a:rPr lang="en-US" altLang="zh-CN" sz="2200" dirty="0">
                <a:latin typeface="+mn-lt"/>
                <a:cs typeface="+mn-cs"/>
              </a:rPr>
              <a:t>-name</a:t>
            </a:r>
            <a:r>
              <a:rPr lang="zh-CN" altLang="en-US" sz="2200" dirty="0">
                <a:latin typeface="+mn-lt"/>
                <a:cs typeface="+mn-cs"/>
              </a:rPr>
              <a:t>可创建一个流行为</a:t>
            </a:r>
          </a:p>
          <a:p>
            <a:pPr>
              <a:buNone/>
            </a:pPr>
            <a:endParaRPr lang="zh-CN" altLang="en-US" sz="2000" dirty="0">
              <a:latin typeface="+mn-ea"/>
            </a:endParaRPr>
          </a:p>
          <a:p>
            <a:pPr marL="650875" lvl="2" indent="-301625" algn="just">
              <a:buClr>
                <a:schemeClr val="bg1">
                  <a:lumMod val="50000"/>
                </a:schemeClr>
              </a:buClr>
              <a:buSzPct val="60000"/>
              <a:buFont typeface="Wingdings" pitchFamily="2" charset="2"/>
              <a:buChar char="l"/>
            </a:pPr>
            <a:endParaRPr lang="zh-CN" altLang="en-US" dirty="0"/>
          </a:p>
          <a:p>
            <a:endParaRPr lang="zh-CN" altLang="en-US" sz="2000" dirty="0">
              <a:latin typeface="+mn-ea"/>
            </a:endParaRPr>
          </a:p>
        </p:txBody>
      </p:sp>
    </p:spTree>
    <p:extLst>
      <p:ext uri="{BB962C8B-B14F-4D97-AF65-F5344CB8AC3E}">
        <p14:creationId xmlns:p14="http://schemas.microsoft.com/office/powerpoint/2010/main" val="1408433074"/>
      </p:ext>
    </p:extLst>
  </p:cSld>
  <p:clrMapOvr>
    <a:masterClrMapping/>
  </p:clrMapOvr>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purl.org/dc/dcmitype/"/>
    <ds:schemaRef ds:uri="http://purl.org/dc/elements/1.1/"/>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66451</TotalTime>
  <Words>3787</Words>
  <Application>Microsoft Office PowerPoint</Application>
  <PresentationFormat>宽屏</PresentationFormat>
  <Paragraphs>266</Paragraphs>
  <Slides>28</Slides>
  <Notes>28</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FrutigerNext LT Light</vt:lpstr>
      <vt:lpstr>FrutigerNext LT Medium</vt:lpstr>
      <vt:lpstr>FrutigerNext LT Regular</vt:lpstr>
      <vt:lpstr>黑体</vt:lpstr>
      <vt:lpstr>微软雅黑</vt:lpstr>
      <vt:lpstr>Arial</vt:lpstr>
      <vt:lpstr>Wingdings</vt:lpstr>
      <vt:lpstr>培训与认证部-母版</vt:lpstr>
      <vt:lpstr>PowerPoint 演示文稿</vt:lpstr>
      <vt:lpstr>PowerPoint 演示文稿</vt:lpstr>
      <vt:lpstr>PowerPoint 演示文稿</vt:lpstr>
      <vt:lpstr>PowerPoint 演示文稿</vt:lpstr>
      <vt:lpstr>PowerPoint 演示文稿</vt:lpstr>
      <vt:lpstr>QoS MQC配置</vt:lpstr>
      <vt:lpstr>流分类</vt:lpstr>
      <vt:lpstr>流分类配置</vt:lpstr>
      <vt:lpstr>流行为配置</vt:lpstr>
      <vt:lpstr>流策略配置</vt:lpstr>
      <vt:lpstr> MQC配置示例</vt:lpstr>
      <vt:lpstr>MQC配置-RTA配置</vt:lpstr>
      <vt:lpstr>MQC配置-RTB配置</vt:lpstr>
      <vt:lpstr>PowerPoint 演示文稿</vt:lpstr>
      <vt:lpstr>令牌桶算法</vt:lpstr>
      <vt:lpstr>单速率令牌桶参数</vt:lpstr>
      <vt:lpstr>单速率令牌桶结构</vt:lpstr>
      <vt:lpstr>单速率流量评估规则</vt:lpstr>
      <vt:lpstr>PowerPoint 演示文稿</vt:lpstr>
      <vt:lpstr>双速率令牌桶参数</vt:lpstr>
      <vt:lpstr>双速率令牌桶结构(1)</vt:lpstr>
      <vt:lpstr>PowerPoint 演示文稿</vt:lpstr>
      <vt:lpstr>PowerPoint 演示文稿</vt:lpstr>
      <vt:lpstr>QoS现网应用-规划部署</vt:lpstr>
      <vt:lpstr>QoS现网应用-业务优先级规划</vt:lpstr>
      <vt:lpstr>QoS现网应用-流量监管与整形</vt:lpstr>
      <vt:lpstr>QoS现网应用-队列调度与丢包策略</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2660</cp:revision>
  <dcterms:created xsi:type="dcterms:W3CDTF">2003-08-21T06:48:56Z</dcterms:created>
  <dcterms:modified xsi:type="dcterms:W3CDTF">2021-08-31T07:33:49Z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(3)O1feBZcti+gGL2vszRCWka7jKfavMmildLiqoIWfKw/2uXIt1o5TlAYllgIut69qncvXkzlD
R6syew9MRzhMre94rZoaIyu5puzNMsZPl9MZ7hb5NcMWxC5N7VXEGdGIG3s6YROR2UOAvISL
2c7LntUdKvQV3Bl6pI5r3j97aGP8VT5vDyZAeqtPiRQbwpHOu3659BUTWZiv/zCntIztRTgh
5/yzM1onzVjqIwf9Fk</vt:lpwstr>
  </property>
  <property fmtid="{D5CDD505-2E9C-101B-9397-08002B2CF9AE}" pid="18" name="_2015_ms_pID_7253431">
    <vt:lpwstr>8aqJKnpoww3ePazLVjm28koNg97O3MHgsE2kxX62KS8ztIH4CxCN1L
aodDk1EAiR4Ltsx20ZpVZN6yBTacsTkVCAnZqCh0z05782uSnp4uOjb6OK/2h211g+Q36fdb
neRZNuH1BKtVO5KKi11raGrfY0L36gINg9+kqyuIp02oGbvjx20I3R8Oq1V9BMWi0gV/zPeK
qStrmBz5Bp4ZVjQuU16+jp4rQ3Jg6LTLleMF</vt:lpwstr>
  </property>
  <property fmtid="{D5CDD505-2E9C-101B-9397-08002B2CF9AE}" pid="19" name="_2015_ms_pID_7253432">
    <vt:lpwstr>c9s96iScGPeE+/hmbGYEGU7Qn5cuiN2M2JEg
P22hRTHEgDH8ftUM3Z4OiBDGGK+Gzw==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1551054053</vt:lpwstr>
  </property>
</Properties>
</file>