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51" r:id="rId7"/>
    <p:sldId id="352" r:id="rId8"/>
    <p:sldId id="262" r:id="rId9"/>
    <p:sldId id="353" r:id="rId10"/>
    <p:sldId id="35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355" r:id="rId20"/>
    <p:sldId id="354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312" r:id="rId30"/>
    <p:sldId id="279" r:id="rId31"/>
    <p:sldId id="280" r:id="rId32"/>
    <p:sldId id="281" r:id="rId33"/>
    <p:sldId id="282" r:id="rId34"/>
    <p:sldId id="358" r:id="rId35"/>
    <p:sldId id="283" r:id="rId36"/>
    <p:sldId id="284" r:id="rId37"/>
    <p:sldId id="285" r:id="rId38"/>
    <p:sldId id="286" r:id="rId39"/>
    <p:sldId id="359" r:id="rId40"/>
    <p:sldId id="287" r:id="rId41"/>
    <p:sldId id="288" r:id="rId42"/>
    <p:sldId id="289" r:id="rId43"/>
    <p:sldId id="290" r:id="rId44"/>
    <p:sldId id="291" r:id="rId45"/>
    <p:sldId id="292" r:id="rId46"/>
    <p:sldId id="360" r:id="rId47"/>
    <p:sldId id="293" r:id="rId48"/>
    <p:sldId id="294" r:id="rId49"/>
    <p:sldId id="295" r:id="rId50"/>
    <p:sldId id="296" r:id="rId51"/>
    <p:sldId id="361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62" r:id="rId61"/>
    <p:sldId id="306" r:id="rId62"/>
    <p:sldId id="307" r:id="rId63"/>
    <p:sldId id="305" r:id="rId64"/>
    <p:sldId id="363" r:id="rId65"/>
    <p:sldId id="308" r:id="rId66"/>
    <p:sldId id="309" r:id="rId67"/>
    <p:sldId id="310" r:id="rId68"/>
    <p:sldId id="311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64" r:id="rId88"/>
    <p:sldId id="369" r:id="rId89"/>
    <p:sldId id="331" r:id="rId90"/>
    <p:sldId id="332" r:id="rId91"/>
    <p:sldId id="333" r:id="rId92"/>
    <p:sldId id="334" r:id="rId93"/>
    <p:sldId id="365" r:id="rId94"/>
    <p:sldId id="335" r:id="rId95"/>
    <p:sldId id="336" r:id="rId96"/>
    <p:sldId id="337" r:id="rId97"/>
    <p:sldId id="366" r:id="rId98"/>
    <p:sldId id="338" r:id="rId99"/>
    <p:sldId id="367" r:id="rId100"/>
    <p:sldId id="339" r:id="rId101"/>
    <p:sldId id="340" r:id="rId102"/>
    <p:sldId id="341" r:id="rId103"/>
    <p:sldId id="368" r:id="rId104"/>
    <p:sldId id="342" r:id="rId105"/>
    <p:sldId id="343" r:id="rId106"/>
    <p:sldId id="344" r:id="rId107"/>
    <p:sldId id="345" r:id="rId108"/>
    <p:sldId id="346" r:id="rId109"/>
    <p:sldId id="372" r:id="rId110"/>
    <p:sldId id="347" r:id="rId111"/>
    <p:sldId id="348" r:id="rId112"/>
    <p:sldId id="349" r:id="rId113"/>
    <p:sldId id="350" r:id="rId114"/>
    <p:sldId id="371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Iris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zh-CN" dirty="0"/>
              <a:t>语言基础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矩阵运算符详见讲义的附录部分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7880809" cy="26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 smtClean="0"/>
              <a:t>排序</a:t>
            </a:r>
            <a:endParaRPr lang="en-US" altLang="zh-CN" b="1" dirty="0" smtClean="0"/>
          </a:p>
          <a:p>
            <a:r>
              <a:rPr lang="zh-CN" altLang="en-US" b="1" dirty="0" smtClean="0"/>
              <a:t>有</a:t>
            </a:r>
            <a:r>
              <a:rPr lang="en-US" altLang="zh-CN" b="1" dirty="0" smtClean="0"/>
              <a:t>sort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order</a:t>
            </a:r>
            <a:r>
              <a:rPr lang="zh-CN" altLang="en-US" b="1" dirty="0" smtClean="0"/>
              <a:t>两个函数</a:t>
            </a:r>
            <a:endParaRPr lang="zh-CN" altLang="zh-CN" dirty="0" smtClean="0"/>
          </a:p>
          <a:p>
            <a:r>
              <a:rPr lang="en-US" altLang="zh-CN" dirty="0" smtClean="0"/>
              <a:t>Sort</a:t>
            </a:r>
            <a:r>
              <a:rPr lang="zh-CN" altLang="zh-CN" dirty="0" smtClean="0"/>
              <a:t>可以直接对一个向量排序。</a:t>
            </a:r>
          </a:p>
          <a:p>
            <a:r>
              <a:rPr lang="en-US" altLang="zh-CN" dirty="0" smtClean="0"/>
              <a:t>w &lt;- c(5, 4, 7, 2, 7, 1)</a:t>
            </a:r>
            <a:endParaRPr lang="zh-CN" altLang="zh-CN" dirty="0" smtClean="0"/>
          </a:p>
          <a:p>
            <a:r>
              <a:rPr lang="en-US" altLang="zh-CN" dirty="0" smtClean="0"/>
              <a:t>sort(w, decreasing=TRUE)</a:t>
            </a:r>
            <a:endParaRPr lang="zh-CN" altLang="zh-CN" dirty="0" smtClean="0"/>
          </a:p>
          <a:p>
            <a:r>
              <a:rPr lang="en-US" altLang="zh-CN" dirty="0" smtClean="0"/>
              <a:t>[1] 7 </a:t>
            </a:r>
            <a:r>
              <a:rPr lang="en-US" altLang="zh-CN" dirty="0" err="1" smtClean="0"/>
              <a:t>7</a:t>
            </a:r>
            <a:r>
              <a:rPr lang="en-US" altLang="zh-CN" dirty="0" smtClean="0"/>
              <a:t> 5 4 2 1</a:t>
            </a:r>
            <a:endParaRPr lang="zh-CN" altLang="zh-CN" dirty="0" smtClean="0"/>
          </a:p>
          <a:p>
            <a:r>
              <a:rPr lang="en-US" altLang="zh-CN" dirty="0" smtClean="0"/>
              <a:t>sort</a:t>
            </a:r>
            <a:r>
              <a:rPr lang="zh-CN" altLang="zh-CN" dirty="0" smtClean="0"/>
              <a:t>直接获得排序结果，</a:t>
            </a:r>
            <a:r>
              <a:rPr lang="en-US" altLang="zh-CN" dirty="0" smtClean="0"/>
              <a:t>decreasing=TRUE</a:t>
            </a:r>
            <a:r>
              <a:rPr lang="zh-CN" altLang="zh-CN" dirty="0" smtClean="0"/>
              <a:t>或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，设定是降序或升序排序。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zh-CN" dirty="0" smtClean="0"/>
              <a:t>函数获得的排序的行的编号，适合用于对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排序。例如</a:t>
            </a:r>
          </a:p>
          <a:p>
            <a:r>
              <a:rPr lang="en-US" altLang="zh-CN" dirty="0" smtClean="0"/>
              <a:t>d&lt;-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(age=c(12,23,45,67,32),gender=c('</a:t>
            </a:r>
            <a:r>
              <a:rPr lang="en-US" altLang="zh-CN" dirty="0" err="1" smtClean="0"/>
              <a:t>m','f','m','f','m</a:t>
            </a:r>
            <a:r>
              <a:rPr lang="en-US" altLang="zh-CN" dirty="0" smtClean="0"/>
              <a:t>'), weight=c(34,45,34,54,100))</a:t>
            </a:r>
          </a:p>
          <a:p>
            <a:r>
              <a:rPr lang="en-US" altLang="zh-CN" dirty="0" smtClean="0"/>
              <a:t>d[order(</a:t>
            </a:r>
            <a:r>
              <a:rPr lang="en-US" altLang="zh-CN" dirty="0" err="1" smtClean="0"/>
              <a:t>d$age</a:t>
            </a:r>
            <a:r>
              <a:rPr lang="en-US" altLang="zh-CN" dirty="0" smtClean="0"/>
              <a:t>),]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</a:t>
            </a:r>
            <a:r>
              <a:rPr lang="zh-CN" altLang="zh-CN" dirty="0" smtClean="0"/>
              <a:t>的</a:t>
            </a:r>
            <a:r>
              <a:rPr lang="en-US" altLang="zh-CN" dirty="0" smtClean="0"/>
              <a:t>order</a:t>
            </a:r>
            <a:r>
              <a:rPr lang="zh-CN" altLang="zh-CN" dirty="0" smtClean="0"/>
              <a:t>函数按照</a:t>
            </a:r>
            <a:r>
              <a:rPr lang="en-US" altLang="zh-CN" dirty="0" smtClean="0"/>
              <a:t>age</a:t>
            </a:r>
            <a:r>
              <a:rPr lang="zh-CN" altLang="zh-CN" dirty="0" smtClean="0"/>
              <a:t>字段排序，默认是升序排序。如果想降序排序，在</a:t>
            </a:r>
            <a:r>
              <a:rPr lang="en-US" altLang="zh-CN" dirty="0" smtClean="0"/>
              <a:t>order</a:t>
            </a:r>
            <a:r>
              <a:rPr lang="zh-CN" altLang="zh-CN" dirty="0" smtClean="0"/>
              <a:t>函数中设置参数</a:t>
            </a:r>
            <a:r>
              <a:rPr lang="en-US" altLang="zh-CN" dirty="0" smtClean="0"/>
              <a:t>decreasing=TRUE.</a:t>
            </a:r>
            <a:endParaRPr lang="zh-CN" altLang="zh-CN" dirty="0" smtClean="0"/>
          </a:p>
          <a:p>
            <a:r>
              <a:rPr lang="en-US" altLang="zh-CN" dirty="0" smtClean="0"/>
              <a:t>d[order(</a:t>
            </a:r>
            <a:r>
              <a:rPr lang="en-US" altLang="zh-CN" dirty="0" err="1" smtClean="0"/>
              <a:t>d$age,decreasing</a:t>
            </a:r>
            <a:r>
              <a:rPr lang="en-US" altLang="zh-CN" dirty="0" smtClean="0"/>
              <a:t> = T),]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err="1" smtClean="0"/>
              <a:t>Womensrole</a:t>
            </a:r>
            <a:r>
              <a:rPr lang="zh-CN" altLang="en-US" dirty="0" smtClean="0"/>
              <a:t>数据集中，按照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列分组。统计每组投票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的数目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717032"/>
            <a:ext cx="535682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915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查找</a:t>
            </a:r>
            <a:endParaRPr lang="zh-CN" altLang="zh-CN" dirty="0" smtClean="0"/>
          </a:p>
          <a:p>
            <a:r>
              <a:rPr lang="en-US" altLang="zh-CN" dirty="0" smtClean="0"/>
              <a:t>match(x, table)</a:t>
            </a:r>
            <a:r>
              <a:rPr lang="zh-CN" altLang="zh-CN" dirty="0" smtClean="0"/>
              <a:t>函数在一个向量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table</a:t>
            </a:r>
            <a:r>
              <a:rPr lang="zh-CN" altLang="zh-CN" dirty="0" smtClean="0"/>
              <a:t>中查找，</a:t>
            </a:r>
            <a:r>
              <a:rPr lang="en-US" altLang="zh-CN" dirty="0" smtClean="0"/>
              <a:t>x</a:t>
            </a:r>
            <a:r>
              <a:rPr lang="zh-CN" altLang="zh-CN" dirty="0" smtClean="0"/>
              <a:t>中的值的位置。它返回一个向量。</a:t>
            </a:r>
          </a:p>
          <a:p>
            <a:r>
              <a:rPr lang="en-US" altLang="zh-CN" dirty="0" smtClean="0"/>
              <a:t>&gt; a&lt;-c(3,5,7,8)</a:t>
            </a:r>
          </a:p>
          <a:p>
            <a:r>
              <a:rPr lang="en-US" altLang="zh-CN" dirty="0" smtClean="0"/>
              <a:t>&gt; match(c(5,8),a)</a:t>
            </a:r>
          </a:p>
          <a:p>
            <a:r>
              <a:rPr lang="zh-CN" altLang="en-US" dirty="0" smtClean="0"/>
              <a:t>在向量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中找值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的下标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但</a:t>
            </a:r>
            <a:r>
              <a:rPr lang="en-US" altLang="zh-CN" dirty="0" smtClean="0"/>
              <a:t>match</a:t>
            </a:r>
            <a:r>
              <a:rPr lang="zh-CN" altLang="zh-CN" dirty="0" smtClean="0"/>
              <a:t>只返回第一次匹配的下标。</a:t>
            </a:r>
            <a:endParaRPr lang="zh-CN" altLang="en-US" dirty="0" smtClean="0"/>
          </a:p>
          <a:p>
            <a:r>
              <a:rPr lang="en-US" altLang="zh-CN" dirty="0" smtClean="0"/>
              <a:t>x &lt;- sample(1:10,20,replace = T) </a:t>
            </a:r>
          </a:p>
          <a:p>
            <a:r>
              <a:rPr lang="en-US" altLang="zh-CN" dirty="0" smtClean="0"/>
              <a:t>&gt; x [1] 4 3 </a:t>
            </a:r>
            <a:r>
              <a:rPr lang="en-US" altLang="zh-CN" dirty="0" err="1" smtClean="0"/>
              <a:t>3</a:t>
            </a:r>
            <a:r>
              <a:rPr lang="en-US" altLang="zh-CN" dirty="0" smtClean="0"/>
              <a:t> 10 6 4 8 10 3 1 </a:t>
            </a:r>
            <a:r>
              <a:rPr lang="en-US" altLang="zh-CN" dirty="0" err="1" smtClean="0"/>
              <a:t>1</a:t>
            </a:r>
            <a:r>
              <a:rPr lang="en-US" altLang="zh-CN" dirty="0" smtClean="0"/>
              <a:t> 8 10 1 7 6 2 5 1 </a:t>
            </a:r>
            <a:r>
              <a:rPr lang="en-US" altLang="zh-CN" dirty="0" err="1" smtClean="0"/>
              <a:t>1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match(c(4,8),x)</a:t>
            </a:r>
          </a:p>
          <a:p>
            <a:r>
              <a:rPr lang="en-US" altLang="zh-CN" dirty="0" smtClean="0"/>
              <a:t># [1] 1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%in% </a:t>
            </a:r>
            <a:r>
              <a:rPr lang="zh-CN" altLang="zh-CN" dirty="0" smtClean="0"/>
              <a:t>是一个运算符，返回一个逻辑向量指示是否右边的算子和左边算子的向量匹配。</a:t>
            </a:r>
          </a:p>
          <a:p>
            <a:r>
              <a:rPr lang="en-US" altLang="zh-CN" dirty="0" smtClean="0"/>
              <a:t>&gt; x&lt;-1:10 %in% c(1,3,5,9)</a:t>
            </a:r>
          </a:p>
          <a:p>
            <a:r>
              <a:rPr lang="en-US" altLang="zh-CN" dirty="0" smtClean="0"/>
              <a:t> [1]  TRUE FALSE  TRUE FALSE  TRUE FALSE </a:t>
            </a:r>
            <a:r>
              <a:rPr lang="en-US" altLang="zh-CN" dirty="0" err="1" smtClean="0"/>
              <a:t>FALSE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FALSE</a:t>
            </a:r>
            <a:r>
              <a:rPr lang="en-US" altLang="zh-CN" dirty="0" smtClean="0"/>
              <a:t>  TRUE FALSE</a:t>
            </a:r>
            <a:r>
              <a:rPr lang="zh-CN" altLang="zh-CN" dirty="0" smtClean="0"/>
              <a:t> 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zh-CN" dirty="0" smtClean="0"/>
              <a:t>函数返回一个逻辑值向量中值是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的元素的下标。</a:t>
            </a:r>
          </a:p>
          <a:p>
            <a:r>
              <a:rPr lang="en-US" altLang="zh-CN" dirty="0" smtClean="0"/>
              <a:t>x &lt;- sample(1:4,10,replace=TRUE)</a:t>
            </a:r>
          </a:p>
          <a:p>
            <a:r>
              <a:rPr lang="en-US" altLang="zh-CN" dirty="0" smtClean="0"/>
              <a:t># [1] 3 4 3 </a:t>
            </a:r>
            <a:r>
              <a:rPr lang="en-US" altLang="zh-CN" dirty="0" err="1" smtClean="0"/>
              <a:t>3</a:t>
            </a:r>
            <a:r>
              <a:rPr lang="en-US" altLang="zh-CN" dirty="0" smtClean="0"/>
              <a:t> 2 3 1 </a:t>
            </a:r>
            <a:r>
              <a:rPr lang="en-US" altLang="zh-CN" dirty="0" err="1" smtClean="0"/>
              <a:t>1</a:t>
            </a:r>
            <a:r>
              <a:rPr lang="en-US" altLang="zh-CN" dirty="0" smtClean="0"/>
              <a:t> 2 </a:t>
            </a:r>
            <a:r>
              <a:rPr lang="en-US" altLang="zh-CN" dirty="0" err="1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which(x %in% c(2,4))</a:t>
            </a:r>
          </a:p>
          <a:p>
            <a:r>
              <a:rPr lang="en-US" altLang="zh-CN" dirty="0" smtClean="0"/>
              <a:t># [1]  2  5  9 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iris.data</a:t>
            </a:r>
            <a:r>
              <a:rPr lang="zh-CN" altLang="en-US" dirty="0" smtClean="0"/>
              <a:t>文件中（见练习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），第一列的值大于均值的记录选出。即，构建一个子集。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iris.data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列中的值转换成数值。建立一个新的列。</a:t>
            </a:r>
            <a:endParaRPr lang="en-US" altLang="zh-CN" dirty="0" smtClean="0"/>
          </a:p>
          <a:p>
            <a:r>
              <a:rPr lang="en-US" altLang="zh-CN" dirty="0" smtClean="0"/>
              <a:t>“Iris-</a:t>
            </a:r>
            <a:r>
              <a:rPr lang="en-US" altLang="zh-CN" dirty="0" err="1" smtClean="0"/>
              <a:t>setosa</a:t>
            </a:r>
            <a:r>
              <a:rPr lang="en-US" altLang="zh-CN" dirty="0" smtClean="0"/>
              <a:t>“ 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“Iris-</a:t>
            </a:r>
            <a:r>
              <a:rPr lang="en-US" altLang="zh-CN" dirty="0" err="1" smtClean="0"/>
              <a:t>versicolor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“Iris-</a:t>
            </a:r>
            <a:r>
              <a:rPr lang="en-US" altLang="zh-CN" dirty="0" err="1" smtClean="0"/>
              <a:t>virginica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补充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语句见下页：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下面的</a:t>
            </a:r>
            <a:r>
              <a:rPr lang="en-US" altLang="zh-CN" dirty="0" smtClean="0"/>
              <a:t>switch</a:t>
            </a:r>
            <a:r>
              <a:rPr lang="zh-CN" altLang="zh-CN" dirty="0"/>
              <a:t>语句表示当输入的</a:t>
            </a:r>
            <a:r>
              <a:rPr lang="en-US" altLang="zh-CN" dirty="0"/>
              <a:t>x</a:t>
            </a:r>
            <a:r>
              <a:rPr lang="zh-CN" altLang="zh-CN" dirty="0"/>
              <a:t>值为</a:t>
            </a:r>
            <a:r>
              <a:rPr lang="en-US" altLang="zh-CN" dirty="0"/>
              <a:t>a</a:t>
            </a:r>
            <a:r>
              <a:rPr lang="zh-CN" altLang="zh-CN" dirty="0"/>
              <a:t>，返回值‘</a:t>
            </a:r>
            <a:r>
              <a:rPr lang="en-US" altLang="zh-CN" dirty="0"/>
              <a:t>alligator</a:t>
            </a:r>
            <a:r>
              <a:rPr lang="zh-CN" altLang="zh-CN" dirty="0"/>
              <a:t>’；为</a:t>
            </a:r>
            <a:r>
              <a:rPr lang="en-US" altLang="zh-CN" dirty="0"/>
              <a:t>b</a:t>
            </a:r>
            <a:r>
              <a:rPr lang="zh-CN" altLang="zh-CN" dirty="0"/>
              <a:t>返回</a:t>
            </a:r>
            <a:r>
              <a:rPr lang="en-US" altLang="zh-CN" dirty="0"/>
              <a:t>’bear’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3746303"/>
            <a:ext cx="4572000" cy="2395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switch(x,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a="alligator",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b="bear",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c="camel",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"moose")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zh-CN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5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R</a:t>
            </a:r>
            <a:r>
              <a:rPr lang="zh-CN" altLang="zh-CN" dirty="0" smtClean="0"/>
              <a:t>语言基础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在下面为了描述上的方便和便于理解，我们把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中涉及的对象和变量统称为对象。</a:t>
            </a:r>
            <a:r>
              <a:rPr lang="en-US" altLang="zh-CN" dirty="0" smtClean="0"/>
              <a:t>mode</a:t>
            </a:r>
            <a:r>
              <a:rPr lang="zh-CN" altLang="zh-CN" dirty="0" smtClean="0"/>
              <a:t>和</a:t>
            </a:r>
            <a:r>
              <a:rPr lang="en-US" altLang="zh-CN" dirty="0" smtClean="0"/>
              <a:t>length</a:t>
            </a:r>
            <a:r>
              <a:rPr lang="zh-CN" altLang="zh-CN" dirty="0" smtClean="0"/>
              <a:t>两个函数可以显示任何对象的类型和长度。</a:t>
            </a:r>
          </a:p>
          <a:p>
            <a:pPr lvl="0"/>
            <a:r>
              <a:rPr lang="zh-CN" altLang="zh-CN" b="1" dirty="0" smtClean="0"/>
              <a:t>基本数据类型</a:t>
            </a:r>
            <a:endParaRPr lang="zh-CN" altLang="zh-CN" dirty="0" smtClean="0"/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中的基本数据类型有</a:t>
            </a:r>
            <a:r>
              <a:rPr lang="en-US" altLang="zh-CN" dirty="0" smtClean="0"/>
              <a:t>numeric, character, </a:t>
            </a:r>
            <a:r>
              <a:rPr lang="zh-CN" altLang="zh-CN" dirty="0" smtClean="0"/>
              <a:t>复数和逻辑类型。任何整数和实数都是</a:t>
            </a:r>
            <a:r>
              <a:rPr lang="en-US" altLang="zh-CN" dirty="0" smtClean="0"/>
              <a:t>numeric</a:t>
            </a:r>
            <a:r>
              <a:rPr lang="zh-CN" altLang="zh-CN" dirty="0" smtClean="0"/>
              <a:t>数据类型。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装载包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zh-CN" dirty="0" smtClean="0"/>
              <a:t>安装好以后会默认的安装一些基本包。然而我们仍会经常使用其他人开发的包，它们提供了丰富的功能。</a:t>
            </a:r>
            <a:r>
              <a:rPr lang="en-US" altLang="zh-CN" dirty="0" smtClean="0"/>
              <a:t>CRAN</a:t>
            </a:r>
            <a:r>
              <a:rPr lang="zh-CN" altLang="zh-CN" dirty="0" smtClean="0"/>
              <a:t>网站</a:t>
            </a:r>
            <a:r>
              <a:rPr lang="en-US" altLang="zh-CN" dirty="0" smtClean="0"/>
              <a:t>https://cran.r-project.org/</a:t>
            </a:r>
            <a:r>
              <a:rPr lang="zh-CN" altLang="zh-CN" dirty="0" smtClean="0"/>
              <a:t>提供了开放的包的资源。几乎所有第三方开放的</a:t>
            </a:r>
            <a:r>
              <a:rPr lang="en-US" altLang="zh-CN" dirty="0" smtClean="0"/>
              <a:t>R</a:t>
            </a:r>
            <a:r>
              <a:rPr lang="zh-CN" altLang="zh-CN" dirty="0" smtClean="0"/>
              <a:t>包都会上传到该网站以供其他人使用。用户可以根据需要选择相应的包下载。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要想使用一个</a:t>
            </a:r>
            <a:r>
              <a:rPr lang="en-US" altLang="zh-CN" dirty="0" smtClean="0"/>
              <a:t>package</a:t>
            </a:r>
            <a:r>
              <a:rPr lang="zh-CN" altLang="zh-CN" dirty="0" smtClean="0"/>
              <a:t>，需要确定该包已经安装到了本地</a:t>
            </a:r>
            <a:r>
              <a:rPr lang="en-US" altLang="zh-CN" dirty="0" smtClean="0"/>
              <a:t>library</a:t>
            </a:r>
            <a:r>
              <a:rPr lang="zh-CN" altLang="zh-CN" dirty="0" smtClean="0"/>
              <a:t>中。我这里介绍我自己常用的一个方法。该方法只在一个程序运行时装载包，即动态加载包。我们以一个</a:t>
            </a:r>
            <a:r>
              <a:rPr lang="en-US" altLang="zh-CN" dirty="0" smtClean="0"/>
              <a:t>R</a:t>
            </a:r>
            <a:r>
              <a:rPr lang="zh-CN" altLang="zh-CN" dirty="0" smtClean="0"/>
              <a:t>的游戏包为例。</a:t>
            </a:r>
          </a:p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先下载要用的包。去到</a:t>
            </a:r>
            <a:r>
              <a:rPr lang="en-US" altLang="zh-CN" dirty="0" smtClean="0"/>
              <a:t>CRAN</a:t>
            </a:r>
            <a:r>
              <a:rPr lang="zh-CN" altLang="zh-CN" dirty="0" smtClean="0"/>
              <a:t>找到</a:t>
            </a:r>
            <a:r>
              <a:rPr lang="en-US" altLang="zh-CN" dirty="0" smtClean="0"/>
              <a:t>Package </a:t>
            </a:r>
            <a:r>
              <a:rPr lang="zh-CN" altLang="zh-CN" dirty="0" smtClean="0"/>
              <a:t>“</a:t>
            </a:r>
            <a:r>
              <a:rPr lang="en-US" altLang="zh-CN" dirty="0" smtClean="0"/>
              <a:t>fun</a:t>
            </a:r>
            <a:r>
              <a:rPr lang="zh-CN" altLang="zh-CN" dirty="0" smtClean="0"/>
              <a:t>”。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在本地建立一个文件夹，专门保存包，例如，</a:t>
            </a:r>
            <a:r>
              <a:rPr lang="en-US" altLang="zh-CN" dirty="0" err="1" smtClean="0"/>
              <a:t>mylibrary</a:t>
            </a:r>
            <a:r>
              <a:rPr lang="zh-CN" altLang="zh-CN" dirty="0" smtClean="0"/>
              <a:t>。将下载的包解压到该路径下。如路径</a:t>
            </a:r>
            <a:r>
              <a:rPr lang="en-US" altLang="zh-CN" dirty="0" smtClean="0"/>
              <a:t>D:\qjt\r\mylibrary\fun</a:t>
            </a:r>
            <a:r>
              <a:rPr lang="zh-CN" altLang="zh-CN" dirty="0" smtClean="0"/>
              <a:t>下的内容为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建立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R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，添加下面的语句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libPaths</a:t>
            </a:r>
            <a:r>
              <a:rPr lang="en-US" altLang="zh-CN" dirty="0" smtClean="0"/>
              <a:t>("c:/</a:t>
            </a:r>
            <a:r>
              <a:rPr lang="en-US" altLang="zh-CN" dirty="0" err="1" smtClean="0"/>
              <a:t>qjt/R/mylibrary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library(fun)</a:t>
            </a:r>
          </a:p>
          <a:p>
            <a:r>
              <a:rPr lang="zh-CN" altLang="zh-CN" dirty="0" smtClean="0"/>
              <a:t>第一条语句是说，指定</a:t>
            </a:r>
            <a:r>
              <a:rPr lang="en-US" altLang="zh-CN" dirty="0" smtClean="0"/>
              <a:t>’</a:t>
            </a:r>
            <a:r>
              <a:rPr lang="zh-CN" altLang="zh-CN" dirty="0" smtClean="0"/>
              <a:t>库</a:t>
            </a:r>
            <a:r>
              <a:rPr lang="en-US" altLang="zh-CN" dirty="0" smtClean="0"/>
              <a:t>library</a:t>
            </a:r>
            <a:r>
              <a:rPr lang="zh-CN" altLang="zh-CN" dirty="0" smtClean="0"/>
              <a:t>’的路径。第二条语句装载名为‘</a:t>
            </a:r>
            <a:r>
              <a:rPr lang="en-US" altLang="zh-CN" dirty="0" smtClean="0"/>
              <a:t>fun</a:t>
            </a:r>
            <a:r>
              <a:rPr lang="zh-CN" altLang="zh-CN" dirty="0" smtClean="0"/>
              <a:t>’的包。</a:t>
            </a:r>
            <a:endParaRPr lang="en-US" altLang="zh-CN" dirty="0" smtClean="0"/>
          </a:p>
          <a:p>
            <a:r>
              <a:rPr lang="zh-CN" altLang="zh-CN" dirty="0" smtClean="0"/>
              <a:t>下面运行命令</a:t>
            </a:r>
          </a:p>
          <a:p>
            <a:r>
              <a:rPr lang="en-US" altLang="zh-CN" dirty="0" err="1" smtClean="0"/>
              <a:t>gomoku</a:t>
            </a:r>
            <a:r>
              <a:rPr lang="en-US" altLang="zh-CN" dirty="0" smtClean="0"/>
              <a:t>(n = 19)</a:t>
            </a:r>
            <a:endParaRPr lang="zh-CN" altLang="zh-CN" dirty="0" smtClean="0"/>
          </a:p>
          <a:p>
            <a:r>
              <a:rPr lang="zh-CN" altLang="zh-CN" dirty="0" smtClean="0"/>
              <a:t>就可以玩围棋游戏。</a:t>
            </a:r>
          </a:p>
          <a:p>
            <a:endParaRPr lang="zh-CN" altLang="zh-CN" dirty="0" smtClean="0"/>
          </a:p>
          <a:p>
            <a:pPr lvl="0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运行其他程序文件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经常我们也可以得到其他人写的程序，或我们将常用的函数放到一个专门的文件里。例如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专门放用户自定义函数，在一个</a:t>
            </a:r>
            <a:r>
              <a:rPr lang="en-US" altLang="zh-CN" dirty="0" err="1" smtClean="0"/>
              <a:t>test.R</a:t>
            </a:r>
            <a:r>
              <a:rPr lang="zh-CN" altLang="zh-CN" dirty="0" smtClean="0"/>
              <a:t>文件里，我们需要调用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里的函数，我们需要运行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文件。此时用的是</a:t>
            </a:r>
            <a:r>
              <a:rPr lang="en-US" altLang="zh-CN" dirty="0" smtClean="0"/>
              <a:t>source()</a:t>
            </a:r>
            <a:r>
              <a:rPr lang="zh-CN" altLang="zh-CN" dirty="0" smtClean="0"/>
              <a:t>函数。假设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test.R</a:t>
            </a:r>
            <a:r>
              <a:rPr lang="zh-CN" altLang="zh-CN" dirty="0" smtClean="0"/>
              <a:t>在同一个文件夹下，在</a:t>
            </a:r>
            <a:r>
              <a:rPr lang="en-US" altLang="zh-CN" dirty="0" err="1" smtClean="0"/>
              <a:t>test.R</a:t>
            </a:r>
            <a:r>
              <a:rPr lang="zh-CN" altLang="zh-CN" dirty="0" smtClean="0"/>
              <a:t>文件中，在调用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中的函数之前，加入下面的语句。</a:t>
            </a:r>
          </a:p>
          <a:p>
            <a:r>
              <a:rPr lang="en-US" altLang="zh-CN" dirty="0" smtClean="0"/>
              <a:t>source('</a:t>
            </a:r>
            <a:r>
              <a:rPr lang="en-US" altLang="zh-CN" dirty="0" err="1" smtClean="0"/>
              <a:t>f.r</a:t>
            </a:r>
            <a:r>
              <a:rPr lang="en-US" altLang="zh-CN" dirty="0" smtClean="0"/>
              <a:t>')</a:t>
            </a:r>
            <a:endParaRPr lang="zh-CN" altLang="zh-CN" dirty="0" smtClean="0"/>
          </a:p>
          <a:p>
            <a:r>
              <a:rPr lang="zh-CN" altLang="zh-CN" dirty="0" smtClean="0"/>
              <a:t>如果</a:t>
            </a:r>
            <a:r>
              <a:rPr lang="en-US" altLang="zh-CN" dirty="0" err="1" smtClean="0"/>
              <a:t>f.R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tes.R</a:t>
            </a:r>
            <a:r>
              <a:rPr lang="zh-CN" altLang="zh-CN" dirty="0" smtClean="0"/>
              <a:t>不在同一个文件夹下，</a:t>
            </a:r>
            <a:r>
              <a:rPr lang="en-US" altLang="zh-CN" dirty="0" smtClean="0"/>
              <a:t>source</a:t>
            </a:r>
            <a:r>
              <a:rPr lang="zh-CN" altLang="zh-CN" dirty="0" smtClean="0"/>
              <a:t>的参数需要给出绝对路径或相对路径。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endParaRPr lang="en-US" altLang="zh-CN" dirty="0" smtClean="0"/>
          </a:p>
          <a:p>
            <a:r>
              <a:rPr lang="en-US" altLang="zh-CN" dirty="0" err="1" smtClean="0"/>
              <a:t>womenroles</a:t>
            </a:r>
            <a:r>
              <a:rPr lang="zh-CN" altLang="en-US" dirty="0" smtClean="0"/>
              <a:t>数据集抽样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的记录作为训练集训练一个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回归模型，作为一个分类模型。</a:t>
            </a:r>
            <a:endParaRPr lang="en-US" altLang="zh-CN" dirty="0" smtClean="0"/>
          </a:p>
          <a:p>
            <a:r>
              <a:rPr lang="zh-CN" altLang="en-US" dirty="0" smtClean="0"/>
              <a:t>对剩下的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的记录进行分类。计算分类的准确率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Accuracy=</a:t>
            </a:r>
            <a:r>
              <a:rPr lang="zh-CN" altLang="en-US" dirty="0" smtClean="0"/>
              <a:t>分类正确的记录数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总的记录数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91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n&lt;-3.12</a:t>
            </a:r>
            <a:endParaRPr lang="zh-CN" altLang="zh-CN" dirty="0" smtClean="0"/>
          </a:p>
          <a:p>
            <a:r>
              <a:rPr lang="en-US" altLang="zh-CN" dirty="0" smtClean="0"/>
              <a:t>mode(n)</a:t>
            </a:r>
            <a:endParaRPr lang="zh-CN" altLang="zh-CN" dirty="0" smtClean="0"/>
          </a:p>
          <a:p>
            <a:r>
              <a:rPr lang="en-US" altLang="zh-CN" dirty="0" smtClean="0"/>
              <a:t>mode</a:t>
            </a:r>
            <a:r>
              <a:rPr lang="zh-CN" altLang="zh-CN" dirty="0" smtClean="0"/>
              <a:t>是一个函数，显示对象的数据类型。用一对单引号或双引号扩起来的字符串或字符称为</a:t>
            </a:r>
            <a:r>
              <a:rPr lang="en-US" altLang="zh-CN" dirty="0" smtClean="0"/>
              <a:t>character</a:t>
            </a:r>
            <a:r>
              <a:rPr lang="zh-CN" altLang="zh-CN" dirty="0" smtClean="0"/>
              <a:t>类型。</a:t>
            </a:r>
            <a:endParaRPr lang="en-US" altLang="zh-CN" dirty="0" smtClean="0"/>
          </a:p>
          <a:p>
            <a:r>
              <a:rPr lang="en-US" altLang="zh-CN" dirty="0" smtClean="0"/>
              <a:t>n&lt;-'hello'</a:t>
            </a:r>
            <a:endParaRPr lang="zh-CN" altLang="zh-CN" dirty="0" smtClean="0"/>
          </a:p>
          <a:p>
            <a:r>
              <a:rPr lang="en-US" altLang="zh-CN" dirty="0" smtClean="0"/>
              <a:t>mode(n)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中，不用先声明变量就可以直接给一个变量赋值。赋值的过程其实就是一个声明的过程。只有赋值过的变量才能在后面使用。</a:t>
            </a:r>
          </a:p>
          <a:p>
            <a:r>
              <a:rPr lang="en-US" altLang="zh-CN" dirty="0" smtClean="0"/>
              <a:t>n&lt;-TRUE</a:t>
            </a:r>
            <a:endParaRPr lang="zh-CN" altLang="zh-CN" dirty="0" smtClean="0"/>
          </a:p>
          <a:p>
            <a:r>
              <a:rPr lang="en-US" altLang="zh-CN" dirty="0" smtClean="0"/>
              <a:t>mode(n)</a:t>
            </a:r>
            <a:endParaRPr lang="zh-CN" altLang="zh-CN" dirty="0" smtClean="0"/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中逻辑值只有两个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或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zh-CN" dirty="0" smtClean="0"/>
              <a:t>。注意这两个值都是大写的。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是大小写敏感的。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基本数据结构包括</a:t>
            </a:r>
            <a:r>
              <a:rPr lang="en-US" altLang="zh-CN" dirty="0" smtClean="0"/>
              <a:t>vector, list</a:t>
            </a:r>
            <a:r>
              <a:rPr lang="zh-CN" altLang="zh-CN" dirty="0" smtClean="0"/>
              <a:t>，</a:t>
            </a:r>
            <a:r>
              <a:rPr lang="en-US" altLang="zh-CN" dirty="0" smtClean="0"/>
              <a:t>Matrices, Arrays, Factor, Data Frame, Formula</a:t>
            </a: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Vector</a:t>
            </a:r>
            <a:endParaRPr lang="zh-CN" altLang="zh-CN" dirty="0" smtClean="0"/>
          </a:p>
          <a:p>
            <a:r>
              <a:rPr lang="en-US" altLang="zh-CN" dirty="0" smtClean="0"/>
              <a:t>Vector</a:t>
            </a:r>
            <a:r>
              <a:rPr lang="zh-CN" altLang="zh-CN" dirty="0" smtClean="0"/>
              <a:t>即向量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是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中一种基本的数据结构。它按照顺序保存一组</a:t>
            </a:r>
            <a:r>
              <a:rPr lang="zh-CN" altLang="zh-CN" b="1" dirty="0" smtClean="0"/>
              <a:t>相同</a:t>
            </a:r>
            <a:r>
              <a:rPr lang="zh-CN" altLang="en-US" b="1" dirty="0" smtClean="0"/>
              <a:t>类型</a:t>
            </a:r>
            <a:r>
              <a:rPr lang="zh-CN" altLang="zh-CN" dirty="0" smtClean="0"/>
              <a:t>数据的集合。这些数据是基本数据类型，即</a:t>
            </a:r>
            <a:r>
              <a:rPr lang="en-US" altLang="zh-CN" dirty="0" smtClean="0"/>
              <a:t>numeric, character</a:t>
            </a:r>
            <a:r>
              <a:rPr lang="zh-CN" altLang="zh-CN" dirty="0" smtClean="0"/>
              <a:t>或逻辑类型。最简单的创建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的方法是用</a:t>
            </a:r>
            <a:r>
              <a:rPr lang="en-US" altLang="zh-CN" dirty="0" smtClean="0"/>
              <a:t>c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(c</a:t>
            </a:r>
            <a:r>
              <a:rPr lang="zh-CN" altLang="en-US" smtClean="0"/>
              <a:t>的含义是</a:t>
            </a:r>
            <a:r>
              <a:rPr lang="en-US" altLang="zh-CN" smtClean="0"/>
              <a:t>combine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，它将多个相同类型的数据组合到一个向量。</a:t>
            </a:r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v &lt;- c(.295, .300, .250, .287, .215)</a:t>
            </a:r>
          </a:p>
          <a:p>
            <a:r>
              <a:rPr lang="zh-CN" altLang="zh-CN" dirty="0" smtClean="0"/>
              <a:t>可以通过下标的方式访问向量中的一个元素。</a:t>
            </a:r>
            <a:r>
              <a:rPr lang="zh-CN" altLang="en-US" dirty="0" smtClean="0"/>
              <a:t>注意</a:t>
            </a:r>
            <a:r>
              <a:rPr lang="zh-CN" altLang="zh-CN" dirty="0" smtClean="0"/>
              <a:t>，下标是从</a:t>
            </a:r>
            <a:r>
              <a:rPr lang="en-US" altLang="zh-CN" dirty="0" smtClean="0"/>
              <a:t>1</a:t>
            </a:r>
            <a:r>
              <a:rPr lang="zh-CN" altLang="zh-CN" dirty="0" smtClean="0"/>
              <a:t>开始的。例如，</a:t>
            </a:r>
          </a:p>
          <a:p>
            <a:r>
              <a:rPr lang="zh-CN" altLang="zh-CN" dirty="0" smtClean="0"/>
              <a:t>上式中</a:t>
            </a:r>
            <a:r>
              <a:rPr lang="en-US" altLang="zh-CN" dirty="0" smtClean="0"/>
              <a:t>v[1]</a:t>
            </a:r>
            <a:r>
              <a:rPr lang="zh-CN" altLang="zh-CN" dirty="0" smtClean="0"/>
              <a:t>的值是</a:t>
            </a:r>
            <a:r>
              <a:rPr lang="en-US" altLang="zh-CN" dirty="0" smtClean="0"/>
              <a:t>0.295</a:t>
            </a:r>
            <a:r>
              <a:rPr lang="zh-CN" altLang="zh-CN" dirty="0" smtClean="0"/>
              <a:t>。</a:t>
            </a:r>
            <a:r>
              <a:rPr lang="en-US" altLang="zh-CN" dirty="0" smtClean="0"/>
              <a:t>length(v)</a:t>
            </a:r>
            <a:r>
              <a:rPr lang="zh-CN" altLang="zh-CN" dirty="0" smtClean="0"/>
              <a:t>可以获得向量</a:t>
            </a:r>
            <a:r>
              <a:rPr lang="en-US" altLang="zh-CN" dirty="0" smtClean="0"/>
              <a:t>v</a:t>
            </a:r>
            <a:r>
              <a:rPr lang="zh-CN" altLang="zh-CN" dirty="0" smtClean="0"/>
              <a:t>的长度，为</a:t>
            </a:r>
            <a:r>
              <a:rPr lang="en-US" altLang="zh-CN" dirty="0" smtClean="0"/>
              <a:t>5</a:t>
            </a:r>
            <a:r>
              <a:rPr lang="zh-CN" altLang="zh-CN" dirty="0" smtClean="0"/>
              <a:t>。</a:t>
            </a:r>
          </a:p>
          <a:p>
            <a:r>
              <a:rPr lang="zh-CN" altLang="zh-CN" dirty="0" smtClean="0"/>
              <a:t>向向量中添加一个值</a:t>
            </a:r>
            <a:r>
              <a:rPr lang="zh-CN" altLang="en-US" dirty="0" smtClean="0"/>
              <a:t>的操作</a:t>
            </a:r>
            <a:endParaRPr lang="zh-CN" altLang="zh-CN" dirty="0" smtClean="0"/>
          </a:p>
          <a:p>
            <a:r>
              <a:rPr lang="en-US" altLang="zh-CN" dirty="0" smtClean="0"/>
              <a:t>v&lt;-c(v, .45)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’&lt;-’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中赋值操作符，‘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’也是。但‘</a:t>
            </a:r>
            <a:r>
              <a:rPr lang="en-US" altLang="zh-CN" dirty="0" smtClean="0">
                <a:solidFill>
                  <a:srgbClr val="FF0000"/>
                </a:solidFill>
              </a:rPr>
              <a:t>&lt;-</a:t>
            </a:r>
            <a:r>
              <a:rPr lang="zh-CN" altLang="en-US" dirty="0" smtClean="0">
                <a:solidFill>
                  <a:srgbClr val="FF0000"/>
                </a:solidFill>
              </a:rPr>
              <a:t>’更具有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的特色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创建一个字符向量，</a:t>
            </a:r>
            <a:endParaRPr lang="en-US" altLang="zh-CN" dirty="0" smtClean="0"/>
          </a:p>
          <a:p>
            <a:r>
              <a:rPr lang="zh-CN" altLang="en-US" dirty="0" smtClean="0"/>
              <a:t>向字符向量添加一个字符</a:t>
            </a:r>
            <a:endParaRPr lang="en-US" altLang="zh-CN" dirty="0" smtClean="0"/>
          </a:p>
          <a:p>
            <a:r>
              <a:rPr lang="zh-CN" altLang="en-US" dirty="0"/>
              <a:t>按照下标输出其元素。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List</a:t>
            </a:r>
            <a:endParaRPr lang="zh-CN" altLang="zh-CN" dirty="0" smtClean="0"/>
          </a:p>
          <a:p>
            <a:r>
              <a:rPr lang="en-US" altLang="zh-CN" dirty="0" smtClean="0"/>
              <a:t>List</a:t>
            </a:r>
            <a:r>
              <a:rPr lang="zh-CN" altLang="zh-CN" dirty="0" smtClean="0"/>
              <a:t>保存有序的对象集合。这个对象可以是基本数据类型，</a:t>
            </a:r>
            <a:r>
              <a:rPr lang="zh-CN" altLang="zh-CN" b="1" dirty="0" smtClean="0"/>
              <a:t>也可以是</a:t>
            </a:r>
            <a:r>
              <a:rPr lang="en-US" altLang="zh-CN" b="1" dirty="0" smtClean="0"/>
              <a:t>Vector, list</a:t>
            </a:r>
            <a:r>
              <a:rPr lang="zh-CN" altLang="zh-CN" dirty="0" smtClean="0"/>
              <a:t>等复杂对象。基本的创建一个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数据结构的方法如下</a:t>
            </a:r>
            <a:r>
              <a:rPr lang="zh-CN" altLang="en-US" dirty="0" smtClean="0"/>
              <a:t>，我们可以通过下标访问其中的元素</a:t>
            </a:r>
            <a:endParaRPr lang="zh-CN" altLang="zh-CN" dirty="0" smtClean="0"/>
          </a:p>
          <a:p>
            <a:r>
              <a:rPr lang="en-US" altLang="zh-CN" dirty="0" smtClean="0"/>
              <a:t> m &lt;- list(1, 2, 3, 4, 5)</a:t>
            </a:r>
            <a:endParaRPr lang="zh-CN" altLang="zh-CN" dirty="0" smtClean="0"/>
          </a:p>
          <a:p>
            <a:r>
              <a:rPr lang="en-US" altLang="zh-CN" dirty="0" smtClean="0"/>
              <a:t>print(m[1])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92986"/>
              </p:ext>
            </p:extLst>
          </p:nvPr>
        </p:nvGraphicFramePr>
        <p:xfrm>
          <a:off x="791580" y="5577523"/>
          <a:ext cx="7560840" cy="109728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ahoma"/>
                          <a:ea typeface="微软雅黑"/>
                          <a:cs typeface="Times New Roman"/>
                        </a:rPr>
                        <a:t>Tips:</a:t>
                      </a:r>
                      <a:endParaRPr lang="zh-CN" sz="2400" dirty="0">
                        <a:latin typeface="Tahoma"/>
                        <a:ea typeface="微软雅黑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latin typeface="Tahoma"/>
                          <a:ea typeface="微软雅黑"/>
                          <a:cs typeface="Times New Roman"/>
                        </a:rPr>
                        <a:t>这不是</a:t>
                      </a:r>
                      <a:r>
                        <a:rPr lang="en-US" sz="2400" dirty="0">
                          <a:latin typeface="Tahoma"/>
                          <a:ea typeface="微软雅黑"/>
                          <a:cs typeface="Times New Roman"/>
                        </a:rPr>
                        <a:t>list</a:t>
                      </a:r>
                      <a:r>
                        <a:rPr lang="zh-CN" sz="2400" dirty="0">
                          <a:latin typeface="Tahoma"/>
                          <a:ea typeface="微软雅黑"/>
                          <a:cs typeface="Times New Roman"/>
                        </a:rPr>
                        <a:t>数据结构的通常使用方法。它的通常使用方法是下面的方式。存储复杂的数据类型，并分配它们名字。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我们还可以给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中的每个元素分配一个名字，然后通过这个名字来定位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中的元素。例如，</a:t>
            </a:r>
          </a:p>
          <a:p>
            <a:r>
              <a:rPr lang="en-US" altLang="zh-CN" dirty="0" smtClean="0"/>
              <a:t>parcel &lt;- list(destination="New York", dimensions=c(2, 6, 9), price=12.95)</a:t>
            </a:r>
            <a:endParaRPr lang="zh-CN" altLang="zh-CN" dirty="0" smtClean="0"/>
          </a:p>
          <a:p>
            <a:r>
              <a:rPr lang="zh-CN" altLang="zh-CN" dirty="0" smtClean="0"/>
              <a:t>从这个代码我们可以看出，</a:t>
            </a:r>
            <a:r>
              <a:rPr lang="en-US" altLang="zh-CN" b="1" dirty="0" smtClean="0"/>
              <a:t>list</a:t>
            </a:r>
            <a:r>
              <a:rPr lang="zh-CN" altLang="zh-CN" b="1" dirty="0" smtClean="0"/>
              <a:t>对象中可以包含多种类型的数据</a:t>
            </a:r>
            <a:r>
              <a:rPr lang="zh-CN" altLang="zh-CN" dirty="0" smtClean="0"/>
              <a:t>，如这里</a:t>
            </a:r>
            <a:r>
              <a:rPr lang="en-US" altLang="zh-CN" dirty="0" smtClean="0"/>
              <a:t>character vector</a:t>
            </a:r>
            <a:r>
              <a:rPr lang="zh-CN" altLang="zh-CN" dirty="0" smtClean="0"/>
              <a:t>（字符串），</a:t>
            </a:r>
            <a:r>
              <a:rPr lang="en-US" altLang="zh-CN" dirty="0" smtClean="0"/>
              <a:t>vector, </a:t>
            </a:r>
            <a:r>
              <a:rPr lang="zh-CN" altLang="zh-CN" dirty="0" smtClean="0"/>
              <a:t>一个</a:t>
            </a:r>
            <a:r>
              <a:rPr lang="en-US" altLang="zh-CN" dirty="0" smtClean="0"/>
              <a:t>numeric</a:t>
            </a:r>
            <a:r>
              <a:rPr lang="zh-CN" altLang="zh-CN" dirty="0" smtClean="0"/>
              <a:t>数值。每个元素被分配了一个名字。此时，我们可以根据名字来访问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中的元素。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 err="1" smtClean="0"/>
              <a:t>parcel$price</a:t>
            </a:r>
            <a:endParaRPr lang="en-US" altLang="zh-CN" dirty="0" smtClean="0"/>
          </a:p>
          <a:p>
            <a:r>
              <a:rPr lang="en-US" altLang="zh-CN" dirty="0" err="1" smtClean="0"/>
              <a:t>parcel$dimension</a:t>
            </a:r>
            <a:r>
              <a:rPr lang="en-US" altLang="zh-CN" dirty="0" smtClean="0"/>
              <a:t>[3]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2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zh-CN" dirty="0" smtClean="0"/>
              <a:t>是一个有着统计分析功能及强大作图功能的软件系统，是由</a:t>
            </a:r>
            <a:r>
              <a:rPr lang="en-US" altLang="zh-CN" dirty="0" smtClean="0"/>
              <a:t>Ross </a:t>
            </a:r>
            <a:r>
              <a:rPr lang="en-US" altLang="zh-CN" dirty="0" err="1" smtClean="0"/>
              <a:t>Ihaka</a:t>
            </a:r>
            <a:r>
              <a:rPr lang="zh-CN" altLang="zh-CN" dirty="0" smtClean="0"/>
              <a:t>和</a:t>
            </a:r>
            <a:r>
              <a:rPr lang="en-US" altLang="zh-CN" dirty="0" smtClean="0"/>
              <a:t>Robert Gentleman</a:t>
            </a:r>
            <a:r>
              <a:rPr lang="zh-CN" altLang="zh-CN" dirty="0" smtClean="0"/>
              <a:t>共同创立。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语言可以看作是由</a:t>
            </a:r>
            <a:r>
              <a:rPr lang="en-US" altLang="zh-CN" dirty="0" smtClean="0"/>
              <a:t>AT&amp;T</a:t>
            </a:r>
            <a:r>
              <a:rPr lang="zh-CN" altLang="zh-CN" dirty="0" smtClean="0"/>
              <a:t>贝尔实验室所创的</a:t>
            </a:r>
            <a:r>
              <a:rPr lang="en-US" altLang="zh-CN" dirty="0" smtClean="0"/>
              <a:t>S</a:t>
            </a:r>
            <a:r>
              <a:rPr lang="zh-CN" altLang="zh-CN" dirty="0" smtClean="0"/>
              <a:t>语言发展出的另一种语言。</a:t>
            </a:r>
            <a:endParaRPr lang="en-US" altLang="zh-CN" smtClean="0"/>
          </a:p>
          <a:p>
            <a:r>
              <a:rPr lang="en-US" altLang="zh-CN" smtClean="0"/>
              <a:t>R</a:t>
            </a:r>
            <a:r>
              <a:rPr lang="zh-CN" altLang="zh-CN" dirty="0" smtClean="0"/>
              <a:t>可以看做是一种软件也可以说是一种语言。</a:t>
            </a:r>
            <a:r>
              <a:rPr lang="en-US" altLang="zh-CN" dirty="0" smtClean="0"/>
              <a:t>S</a:t>
            </a:r>
            <a:r>
              <a:rPr lang="zh-CN" altLang="zh-CN" dirty="0" smtClean="0"/>
              <a:t>语言现在主要内含在由</a:t>
            </a:r>
            <a:r>
              <a:rPr lang="en-US" altLang="zh-CN" dirty="0" smtClean="0"/>
              <a:t>Insightful</a:t>
            </a:r>
            <a:r>
              <a:rPr lang="zh-CN" altLang="zh-CN" dirty="0" smtClean="0"/>
              <a:t>公司经营的</a:t>
            </a:r>
            <a:r>
              <a:rPr lang="en-US" altLang="zh-CN" dirty="0" smtClean="0"/>
              <a:t>S-PLUS</a:t>
            </a:r>
            <a:r>
              <a:rPr lang="zh-CN" altLang="zh-CN" dirty="0" smtClean="0"/>
              <a:t>软件中。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建立一个学生的成绩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zh-CN" altLang="en-US" dirty="0" smtClean="0"/>
              <a:t>其中的一个元素是姓名，另一个元素是成绩。自己分配每个元素一个名称</a:t>
            </a:r>
            <a:endParaRPr lang="en-US" altLang="zh-CN" dirty="0" smtClean="0"/>
          </a:p>
          <a:p>
            <a:r>
              <a:rPr lang="zh-CN" altLang="en-US" dirty="0" smtClean="0"/>
              <a:t>向该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添加一个学生和他的成绩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2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Matrices</a:t>
            </a:r>
            <a:endParaRPr lang="zh-CN" altLang="zh-CN" dirty="0" smtClean="0"/>
          </a:p>
          <a:p>
            <a:r>
              <a:rPr lang="zh-CN" altLang="zh-CN" dirty="0" smtClean="0"/>
              <a:t>一个矩阵是向量到二维的扩展。矩阵用于描述二维的数据，它的元素的数据类型必须相同。产生矩阵的一个方法是用</a:t>
            </a:r>
            <a:r>
              <a:rPr lang="en-US" altLang="zh-CN" dirty="0" smtClean="0"/>
              <a:t>matrix</a:t>
            </a:r>
            <a:r>
              <a:rPr lang="zh-CN" altLang="zh-CN" dirty="0" smtClean="0"/>
              <a:t>函数</a:t>
            </a:r>
          </a:p>
          <a:p>
            <a:r>
              <a:rPr lang="en-US" altLang="zh-CN" dirty="0" smtClean="0"/>
              <a:t>&gt; m &lt;- matrix(data=1:12, 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=4, </a:t>
            </a:r>
            <a:r>
              <a:rPr lang="en-US" altLang="zh-CN" dirty="0" err="1" smtClean="0"/>
              <a:t>ncol</a:t>
            </a:r>
            <a:r>
              <a:rPr lang="en-US" altLang="zh-CN" dirty="0" smtClean="0"/>
              <a:t>=3,</a:t>
            </a:r>
            <a:r>
              <a:rPr lang="en-US" altLang="zh-CN" dirty="0"/>
              <a:t> </a:t>
            </a:r>
            <a:r>
              <a:rPr lang="en-US" altLang="zh-CN" dirty="0" err="1" smtClean="0"/>
              <a:t>dimnames</a:t>
            </a:r>
            <a:r>
              <a:rPr lang="en-US" altLang="zh-CN" dirty="0" smtClean="0"/>
              <a:t>=list(c("r1", "r2", "r3", "r4"),</a:t>
            </a:r>
            <a:r>
              <a:rPr lang="en-US" altLang="zh-CN" dirty="0"/>
              <a:t> </a:t>
            </a:r>
            <a:r>
              <a:rPr lang="en-US" altLang="zh-CN" dirty="0" smtClean="0"/>
              <a:t>c(“c1”, “c2”, “c3”)))</a:t>
            </a:r>
            <a:endParaRPr lang="zh-CN" altLang="zh-CN" dirty="0" smtClean="0"/>
          </a:p>
          <a:p>
            <a:r>
              <a:rPr lang="zh-CN" altLang="zh-CN" dirty="0" smtClean="0"/>
              <a:t>可以通过下标访问矩阵中的元素</a:t>
            </a:r>
            <a:r>
              <a:rPr lang="en-US" altLang="zh-CN" dirty="0" smtClean="0"/>
              <a:t>m[4,3]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Arrays</a:t>
            </a:r>
            <a:endParaRPr lang="zh-CN" altLang="zh-CN" dirty="0" smtClean="0"/>
          </a:p>
          <a:p>
            <a:r>
              <a:rPr lang="zh-CN" altLang="zh-CN" dirty="0" smtClean="0"/>
              <a:t>一个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是将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向量扩展</a:t>
            </a:r>
            <a:r>
              <a:rPr lang="zh-CN" altLang="zh-CN" dirty="0" smtClean="0">
                <a:solidFill>
                  <a:srgbClr val="FF0000"/>
                </a:solidFill>
              </a:rPr>
              <a:t>超过</a:t>
            </a:r>
            <a:r>
              <a:rPr lang="zh-CN" altLang="zh-CN" dirty="0" smtClean="0"/>
              <a:t>二维。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用于描述单一数据类型的多维数据。可以用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函数来产生一个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。</a:t>
            </a:r>
          </a:p>
          <a:p>
            <a:r>
              <a:rPr lang="en-US" altLang="zh-CN" dirty="0" smtClean="0"/>
              <a:t>&gt; a &lt;- array(data=1:24, dim=c(3, 4, 2))</a:t>
            </a:r>
            <a:endParaRPr lang="zh-CN" altLang="zh-CN" dirty="0" smtClean="0"/>
          </a:p>
          <a:p>
            <a:r>
              <a:rPr lang="zh-CN" altLang="zh-CN" dirty="0" smtClean="0"/>
              <a:t>可以通过下标访问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中的元素。</a:t>
            </a:r>
          </a:p>
          <a:p>
            <a:r>
              <a:rPr lang="en-US" altLang="zh-CN" dirty="0" smtClean="0"/>
              <a:t>&gt; a[1,1,2]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Factor</a:t>
            </a:r>
            <a:endParaRPr lang="zh-CN" altLang="zh-CN" dirty="0" smtClean="0"/>
          </a:p>
          <a:p>
            <a:r>
              <a:rPr lang="zh-CN" altLang="zh-CN" dirty="0" smtClean="0"/>
              <a:t>分析数据时经常会遇到</a:t>
            </a:r>
            <a:r>
              <a:rPr lang="en-US" altLang="zh-CN" dirty="0" smtClean="0"/>
              <a:t>categorical value(</a:t>
            </a:r>
            <a:r>
              <a:rPr lang="zh-CN" altLang="zh-CN" dirty="0" smtClean="0"/>
              <a:t>或</a:t>
            </a:r>
            <a:r>
              <a:rPr lang="en-US" altLang="zh-CN" dirty="0" smtClean="0"/>
              <a:t>nominal value</a:t>
            </a:r>
            <a:r>
              <a:rPr lang="zh-CN" altLang="zh-CN" dirty="0" smtClean="0"/>
              <a:t>，翻译做标称值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。例如，关于颜色，我们创建下面的一个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。</a:t>
            </a:r>
          </a:p>
          <a:p>
            <a:r>
              <a:rPr lang="en-US" altLang="zh-CN" dirty="0" smtClean="0"/>
              <a:t>colors &lt;- c("brown", "blue", "blue", "green", "brown", "brown", "brown")</a:t>
            </a:r>
            <a:endParaRPr lang="zh-CN" altLang="zh-CN" dirty="0" smtClean="0"/>
          </a:p>
          <a:p>
            <a:r>
              <a:rPr lang="zh-CN" altLang="zh-CN" dirty="0" smtClean="0"/>
              <a:t>各种颜色就是标称值。但</a:t>
            </a:r>
            <a:r>
              <a:rPr lang="en-US" altLang="zh-CN" dirty="0" smtClean="0"/>
              <a:t>R</a:t>
            </a:r>
            <a:r>
              <a:rPr lang="zh-CN" altLang="zh-CN" dirty="0" smtClean="0"/>
              <a:t>提供了一个更好的方式来描述标称值，</a:t>
            </a:r>
            <a:r>
              <a:rPr lang="en-US" altLang="zh-CN" dirty="0" smtClean="0"/>
              <a:t>factor</a:t>
            </a:r>
            <a:r>
              <a:rPr lang="zh-CN" altLang="zh-CN" dirty="0" smtClean="0"/>
              <a:t>函数。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colors &lt;- factor(c("brown", "blue", "blue", "green", "brown", "brown", "brown"))</a:t>
            </a:r>
            <a:endParaRPr lang="zh-CN" altLang="zh-CN" dirty="0" smtClean="0"/>
          </a:p>
          <a:p>
            <a:r>
              <a:rPr lang="zh-CN" altLang="zh-CN" dirty="0" smtClean="0"/>
              <a:t>一个</a:t>
            </a:r>
            <a:r>
              <a:rPr lang="en-US" altLang="zh-CN" dirty="0" smtClean="0"/>
              <a:t>factor</a:t>
            </a:r>
            <a:r>
              <a:rPr lang="zh-CN" altLang="zh-CN" dirty="0" smtClean="0"/>
              <a:t>是一个有序的标称值的集合。一个</a:t>
            </a:r>
            <a:r>
              <a:rPr lang="en-US" altLang="zh-CN" dirty="0" smtClean="0"/>
              <a:t>factor</a:t>
            </a:r>
            <a:r>
              <a:rPr lang="zh-CN" altLang="zh-CN" dirty="0" smtClean="0"/>
              <a:t>中</a:t>
            </a:r>
            <a:r>
              <a:rPr lang="en-US" altLang="zh-CN" dirty="0" smtClean="0"/>
              <a:t>unique</a:t>
            </a:r>
            <a:r>
              <a:rPr lang="zh-CN" altLang="zh-CN" dirty="0" smtClean="0"/>
              <a:t>独特的值称作</a:t>
            </a:r>
            <a:r>
              <a:rPr lang="en-US" altLang="zh-CN" dirty="0" smtClean="0"/>
              <a:t>level</a:t>
            </a:r>
            <a:r>
              <a:rPr lang="zh-CN" altLang="zh-CN" dirty="0" smtClean="0"/>
              <a:t>。如，</a:t>
            </a:r>
          </a:p>
          <a:p>
            <a:r>
              <a:rPr lang="en-US" altLang="zh-CN" dirty="0" smtClean="0"/>
              <a:t>&gt; levels(colors)</a:t>
            </a:r>
            <a:endParaRPr lang="zh-CN" altLang="zh-CN" dirty="0" smtClean="0"/>
          </a:p>
          <a:p>
            <a:r>
              <a:rPr lang="en-US" altLang="zh-CN" dirty="0" smtClean="0"/>
              <a:t>[1] "blue"  "brown"  "green"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Data Frames</a:t>
            </a:r>
            <a:endParaRPr lang="zh-CN" altLang="zh-CN" dirty="0" smtClean="0"/>
          </a:p>
          <a:p>
            <a:r>
              <a:rPr lang="en-US" altLang="zh-CN" dirty="0" smtClean="0"/>
              <a:t>Data Frame</a:t>
            </a:r>
            <a:r>
              <a:rPr lang="zh-CN" altLang="zh-CN" dirty="0" smtClean="0"/>
              <a:t>非常适合描述表格数据。我们可以想象一下数据库中的表，它包含很多不同属性，数据类型的字段，每一行是一条记录。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Data Frames</a:t>
            </a:r>
            <a:r>
              <a:rPr lang="zh-CN" altLang="zh-CN" dirty="0" smtClean="0"/>
              <a:t>（数据帧）可以包含多个列，</a:t>
            </a:r>
            <a:r>
              <a:rPr lang="zh-CN" altLang="zh-CN" b="1" dirty="0" smtClean="0"/>
              <a:t>列的长度必须一致</a:t>
            </a:r>
            <a:r>
              <a:rPr lang="zh-CN" altLang="zh-CN" dirty="0" smtClean="0"/>
              <a:t>，但数据类型可以不一样。</a:t>
            </a:r>
          </a:p>
          <a:p>
            <a:r>
              <a:rPr lang="zh-CN" altLang="en-US" dirty="0" smtClean="0"/>
              <a:t>试一试下面的语句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(a=c(1, 2, 3, 4, 5), b=c(1, 2, 3, 4))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创建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时，每个列被分配一个名字，然后可以通过该名字访问列中的数据。</a:t>
            </a:r>
          </a:p>
          <a:p>
            <a:r>
              <a:rPr lang="en-US" altLang="zh-CN" dirty="0" err="1" smtClean="0"/>
              <a:t>top.bacon.searching.cities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 </a:t>
            </a:r>
            <a:r>
              <a:rPr lang="en-US" altLang="zh-CN" b="1" dirty="0" smtClean="0"/>
              <a:t>city</a:t>
            </a:r>
            <a:r>
              <a:rPr lang="en-US" altLang="zh-CN" dirty="0" smtClean="0"/>
              <a:t> = c("Seattle", "Washington", "Chicago", "New York", "Portland", "St Louis", "Denver", "</a:t>
            </a:r>
            <a:r>
              <a:rPr lang="en-US" altLang="zh-CN" dirty="0" err="1" smtClean="0"/>
              <a:t>Boston","Minneapolis</a:t>
            </a:r>
            <a:r>
              <a:rPr lang="en-US" altLang="zh-CN" dirty="0" smtClean="0"/>
              <a:t>", "Austin", "Philadelphia", "San Francisco", "Atlanta", "Los Angeles", "Richardson"), </a:t>
            </a:r>
            <a:r>
              <a:rPr lang="en-US" altLang="zh-CN" b="1" dirty="0" smtClean="0"/>
              <a:t>rank</a:t>
            </a:r>
            <a:r>
              <a:rPr lang="en-US" altLang="zh-CN" dirty="0" smtClean="0"/>
              <a:t> = c(100, 96, 94, 93, 93, 92, 90, 90, 89, 87, 85, 84, 82, 80, 80))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该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描述了</a:t>
            </a:r>
            <a:r>
              <a:rPr lang="en-US" altLang="zh-CN" dirty="0" err="1" smtClean="0"/>
              <a:t>google</a:t>
            </a:r>
            <a:r>
              <a:rPr lang="zh-CN" altLang="zh-CN" dirty="0" smtClean="0"/>
              <a:t>中不同城市的人搜索</a:t>
            </a:r>
            <a:r>
              <a:rPr lang="en-US" altLang="zh-CN" dirty="0" smtClean="0"/>
              <a:t>bacon</a:t>
            </a:r>
            <a:r>
              <a:rPr lang="zh-CN" altLang="zh-CN" dirty="0" smtClean="0"/>
              <a:t>这个词的频率。请注意几点：</a:t>
            </a:r>
            <a:endParaRPr lang="en-US" altLang="zh-CN" dirty="0" smtClean="0"/>
          </a:p>
          <a:p>
            <a:r>
              <a:rPr lang="zh-CN" altLang="zh-CN" dirty="0" smtClean="0"/>
              <a:t>一是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中变量的命名中可以加‘</a:t>
            </a:r>
            <a:r>
              <a:rPr lang="en-US" altLang="zh-CN" dirty="0" smtClean="0"/>
              <a:t>.</a:t>
            </a:r>
            <a:r>
              <a:rPr lang="zh-CN" altLang="zh-CN" dirty="0" smtClean="0"/>
              <a:t>’。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中</a:t>
            </a:r>
            <a:r>
              <a:rPr lang="en-US" altLang="zh-CN" dirty="0" smtClean="0"/>
              <a:t>A.B</a:t>
            </a:r>
            <a:r>
              <a:rPr lang="zh-CN" altLang="zh-CN" dirty="0" smtClean="0"/>
              <a:t>的含义是</a:t>
            </a:r>
            <a:r>
              <a:rPr lang="en-US" altLang="zh-CN" dirty="0" smtClean="0"/>
              <a:t>A</a:t>
            </a:r>
            <a:r>
              <a:rPr lang="zh-CN" altLang="zh-CN" dirty="0" smtClean="0"/>
              <a:t>对象下的属性</a:t>
            </a:r>
            <a:r>
              <a:rPr lang="en-US" altLang="zh-CN" dirty="0" smtClean="0"/>
              <a:t>B</a:t>
            </a:r>
            <a:r>
              <a:rPr lang="zh-CN" altLang="zh-CN" dirty="0" smtClean="0"/>
              <a:t>。而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</a:t>
            </a:r>
            <a:r>
              <a:rPr lang="en-US" altLang="zh-CN" dirty="0" smtClean="0"/>
              <a:t>A.B</a:t>
            </a:r>
            <a:r>
              <a:rPr lang="zh-CN" altLang="zh-CN" dirty="0" smtClean="0"/>
              <a:t>与</a:t>
            </a:r>
            <a:r>
              <a:rPr lang="en-US" altLang="zh-CN" dirty="0" smtClean="0"/>
              <a:t>A</a:t>
            </a:r>
            <a:r>
              <a:rPr lang="zh-CN" altLang="zh-CN" dirty="0" smtClean="0"/>
              <a:t>或者</a:t>
            </a:r>
            <a:r>
              <a:rPr lang="en-US" altLang="zh-CN" dirty="0" smtClean="0"/>
              <a:t>B</a:t>
            </a:r>
            <a:r>
              <a:rPr lang="zh-CN" altLang="zh-CN" dirty="0" smtClean="0"/>
              <a:t>没有关系，是不同的变量名。</a:t>
            </a:r>
            <a:endParaRPr lang="en-US" altLang="zh-CN" dirty="0" smtClean="0"/>
          </a:p>
          <a:p>
            <a:r>
              <a:rPr lang="zh-CN" altLang="zh-CN" dirty="0" smtClean="0"/>
              <a:t>二是，当前创建的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包含两个字段，</a:t>
            </a:r>
            <a:r>
              <a:rPr lang="zh-CN" altLang="en-US" dirty="0" smtClean="0"/>
              <a:t>每</a:t>
            </a:r>
            <a:r>
              <a:rPr lang="zh-CN" altLang="zh-CN" dirty="0" smtClean="0"/>
              <a:t>个字段是一个向量（用</a:t>
            </a:r>
            <a:r>
              <a:rPr lang="en-US" altLang="zh-CN" dirty="0" smtClean="0"/>
              <a:t>c</a:t>
            </a:r>
            <a:r>
              <a:rPr lang="zh-CN" altLang="zh-CN" dirty="0" smtClean="0"/>
              <a:t>函数创建）；两个字段数据类型不一样，但长度一样。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可以用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的对象名加上</a:t>
            </a:r>
            <a:r>
              <a:rPr lang="en-US" altLang="zh-CN" dirty="0" smtClean="0"/>
              <a:t>$</a:t>
            </a:r>
            <a:r>
              <a:rPr lang="zh-CN" altLang="zh-CN" dirty="0" smtClean="0"/>
              <a:t>来访问它的字段，如</a:t>
            </a:r>
          </a:p>
          <a:p>
            <a:r>
              <a:rPr lang="en-US" altLang="zh-CN" dirty="0" err="1" smtClean="0"/>
              <a:t>top.bacon.searching.cities</a:t>
            </a:r>
            <a:r>
              <a:rPr lang="en-US" altLang="zh-CN" b="1" dirty="0" err="1" smtClean="0"/>
              <a:t>$</a:t>
            </a:r>
            <a:r>
              <a:rPr lang="en-US" altLang="zh-CN" dirty="0" err="1" smtClean="0"/>
              <a:t>city</a:t>
            </a:r>
            <a:endParaRPr lang="zh-CN" altLang="zh-CN" dirty="0" smtClean="0"/>
          </a:p>
          <a:p>
            <a:r>
              <a:rPr lang="zh-CN" altLang="zh-CN" dirty="0" smtClean="0"/>
              <a:t>我们可以注意到，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和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数据结构很相似，但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中，每个字段或列，长度可以不一样。因此，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和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的操作上会有差异，例如可以在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上选择子集（部分行或记录）。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的部分子集可以用给出下标列表的方式，例如，</a:t>
            </a:r>
            <a:endParaRPr lang="en-US" altLang="zh-CN" dirty="0" smtClean="0"/>
          </a:p>
          <a:p>
            <a:r>
              <a:rPr lang="en-US" altLang="zh-CN" dirty="0" err="1" smtClean="0"/>
              <a:t>top.bacon.searching.cities</a:t>
            </a:r>
            <a:r>
              <a:rPr lang="en-US" altLang="zh-CN" dirty="0" smtClean="0"/>
              <a:t>[1]</a:t>
            </a:r>
          </a:p>
          <a:p>
            <a:r>
              <a:rPr lang="zh-CN" altLang="en-US" dirty="0" smtClean="0"/>
              <a:t>表示第一列</a:t>
            </a:r>
            <a:endParaRPr lang="en-US" altLang="zh-CN" dirty="0" smtClean="0"/>
          </a:p>
          <a:p>
            <a:r>
              <a:rPr lang="en-US" altLang="zh-CN" dirty="0" err="1" smtClean="0"/>
              <a:t>top.bacon.searching.cities</a:t>
            </a:r>
            <a:r>
              <a:rPr lang="en-US" altLang="zh-CN" dirty="0" smtClean="0"/>
              <a:t>[c(1,2,3),]</a:t>
            </a:r>
            <a:r>
              <a:rPr lang="zh-CN" altLang="en-US" dirty="0" smtClean="0"/>
              <a:t>等价于</a:t>
            </a:r>
            <a:endParaRPr lang="en-US" altLang="zh-CN" dirty="0" smtClean="0"/>
          </a:p>
          <a:p>
            <a:r>
              <a:rPr lang="en-US" altLang="zh-CN" dirty="0" err="1" smtClean="0"/>
              <a:t>top.bacon.searching.cities</a:t>
            </a:r>
            <a:r>
              <a:rPr lang="en-US" altLang="zh-CN" dirty="0" smtClean="0"/>
              <a:t>[1:3,]</a:t>
            </a:r>
            <a:r>
              <a:rPr lang="zh-CN" altLang="en-US" dirty="0" smtClean="0"/>
              <a:t>等价于</a:t>
            </a:r>
            <a:endParaRPr lang="en-US" altLang="zh-CN" dirty="0" smtClean="0"/>
          </a:p>
          <a:p>
            <a:r>
              <a:rPr lang="zh-CN" altLang="en-US" dirty="0" smtClean="0"/>
              <a:t>表示第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行，所有列</a:t>
            </a:r>
            <a:endParaRPr lang="en-US" altLang="zh-CN" dirty="0" smtClean="0"/>
          </a:p>
          <a:p>
            <a:r>
              <a:rPr lang="en-US" altLang="zh-CN" dirty="0" err="1" smtClean="0"/>
              <a:t>top.bacon.searching.cities</a:t>
            </a:r>
            <a:r>
              <a:rPr lang="en-US" altLang="zh-CN" dirty="0" smtClean="0"/>
              <a:t>[,c('</a:t>
            </a:r>
            <a:r>
              <a:rPr lang="en-US" altLang="zh-CN" dirty="0" err="1" smtClean="0"/>
              <a:t>city','rank</a:t>
            </a:r>
            <a:r>
              <a:rPr lang="en-US" altLang="zh-CN" dirty="0" smtClean="0"/>
              <a:t>')]</a:t>
            </a:r>
          </a:p>
          <a:p>
            <a:r>
              <a:rPr lang="zh-CN" altLang="en-US" dirty="0" smtClean="0"/>
              <a:t>表示所有行的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这两个列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相对于</a:t>
            </a:r>
            <a:r>
              <a:rPr lang="en-US" altLang="zh-CN" dirty="0" smtClean="0"/>
              <a:t>SAS</a:t>
            </a:r>
            <a:r>
              <a:rPr lang="zh-CN" altLang="zh-CN" dirty="0" smtClean="0"/>
              <a:t>、</a:t>
            </a:r>
            <a:r>
              <a:rPr lang="en-US" altLang="zh-CN" dirty="0" smtClean="0"/>
              <a:t>MATLAB</a:t>
            </a:r>
            <a:r>
              <a:rPr lang="zh-CN" altLang="zh-CN" dirty="0" smtClean="0"/>
              <a:t>等昂贵的商业软件，</a:t>
            </a:r>
            <a:r>
              <a:rPr lang="en-US" altLang="zh-CN" dirty="0" smtClean="0"/>
              <a:t>R</a:t>
            </a:r>
            <a:r>
              <a:rPr lang="zh-CN" altLang="zh-CN" dirty="0" smtClean="0"/>
              <a:t>因为是开源的，它可以免费的下载安装，因此最近</a:t>
            </a:r>
            <a:r>
              <a:rPr lang="en-US" altLang="zh-CN" dirty="0" smtClean="0"/>
              <a:t>10</a:t>
            </a:r>
            <a:r>
              <a:rPr lang="zh-CN" altLang="zh-CN" dirty="0" smtClean="0"/>
              <a:t>年，发展非常迅速。再加上得到了开源社区的支持，</a:t>
            </a:r>
            <a:r>
              <a:rPr lang="en-US" altLang="zh-CN" dirty="0" smtClean="0"/>
              <a:t>R</a:t>
            </a:r>
            <a:r>
              <a:rPr lang="zh-CN" altLang="zh-CN" dirty="0" smtClean="0"/>
              <a:t>成为了进行数据挖掘和数据分析的一项非常受欢迎的工具。</a:t>
            </a:r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已经内置了很多统计和做图的函数，可以非常方便的进行统计分析和可视化。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又可以通过</a:t>
            </a:r>
            <a:r>
              <a:rPr lang="en-US" altLang="zh-CN" dirty="0" smtClean="0"/>
              <a:t>Package</a:t>
            </a:r>
            <a:r>
              <a:rPr lang="zh-CN" altLang="zh-CN" dirty="0" smtClean="0"/>
              <a:t>扩展功能。其他用户开发的程序（可以是</a:t>
            </a:r>
            <a:r>
              <a:rPr lang="en-US" altLang="zh-CN" dirty="0" smtClean="0"/>
              <a:t>R</a:t>
            </a:r>
            <a:r>
              <a:rPr lang="zh-CN" altLang="zh-CN" dirty="0" smtClean="0"/>
              <a:t>或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C++</a:t>
            </a:r>
            <a:r>
              <a:rPr lang="zh-CN" altLang="zh-CN" dirty="0" smtClean="0"/>
              <a:t>等其他语言）可以创建成</a:t>
            </a:r>
            <a:r>
              <a:rPr lang="en-US" altLang="zh-CN" dirty="0" smtClean="0"/>
              <a:t>Package</a:t>
            </a:r>
            <a:r>
              <a:rPr lang="zh-CN" altLang="zh-CN" dirty="0" smtClean="0"/>
              <a:t>，然后进行发布。用户安装了该</a:t>
            </a:r>
            <a:r>
              <a:rPr lang="en-US" altLang="zh-CN" dirty="0" smtClean="0"/>
              <a:t>Package</a:t>
            </a:r>
            <a:r>
              <a:rPr lang="zh-CN" altLang="zh-CN" dirty="0" smtClean="0"/>
              <a:t>后就可以使用该</a:t>
            </a:r>
            <a:r>
              <a:rPr lang="en-US" altLang="zh-CN" dirty="0" smtClean="0"/>
              <a:t>Package</a:t>
            </a:r>
            <a:r>
              <a:rPr lang="zh-CN" altLang="zh-CN" dirty="0" smtClean="0"/>
              <a:t>提供的功能。这使得</a:t>
            </a:r>
            <a:r>
              <a:rPr lang="en-US" altLang="zh-CN" dirty="0" smtClean="0"/>
              <a:t>R</a:t>
            </a:r>
            <a:r>
              <a:rPr lang="zh-CN" altLang="zh-CN" dirty="0" smtClean="0"/>
              <a:t>的功能在支持者的努力下变得越来越强大。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Formulas</a:t>
            </a:r>
            <a:endParaRPr lang="zh-CN" altLang="zh-CN" dirty="0" smtClean="0"/>
          </a:p>
          <a:p>
            <a:r>
              <a:rPr lang="zh-CN" altLang="zh-CN" dirty="0" smtClean="0"/>
              <a:t>有时需要表达变量之间的关系；有时需要开发一个数学模型。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提供了一个</a:t>
            </a:r>
            <a:r>
              <a:rPr lang="en-US" altLang="zh-CN" dirty="0" smtClean="0"/>
              <a:t>formula</a:t>
            </a:r>
            <a:r>
              <a:rPr lang="zh-CN" altLang="zh-CN" dirty="0" smtClean="0"/>
              <a:t>类来达到这些目的。</a:t>
            </a:r>
          </a:p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sample.formula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as.formula</a:t>
            </a:r>
            <a:r>
              <a:rPr lang="en-US" altLang="zh-CN" dirty="0" smtClean="0"/>
              <a:t>(y~x1+x2+x3)</a:t>
            </a:r>
            <a:endParaRPr lang="zh-CN" altLang="zh-CN" dirty="0" smtClean="0"/>
          </a:p>
          <a:p>
            <a:r>
              <a:rPr lang="zh-CN" altLang="zh-CN" dirty="0" smtClean="0"/>
              <a:t>该公式意味着</a:t>
            </a:r>
            <a:r>
              <a:rPr lang="en-US" altLang="zh-CN" dirty="0" smtClean="0"/>
              <a:t>y</a:t>
            </a:r>
            <a:r>
              <a:rPr lang="zh-CN" altLang="zh-CN" dirty="0" smtClean="0"/>
              <a:t>是</a:t>
            </a:r>
            <a:r>
              <a:rPr lang="en-US" altLang="zh-CN" dirty="0" smtClean="0"/>
              <a:t>x1, x2, x3</a:t>
            </a:r>
            <a:r>
              <a:rPr lang="zh-CN" altLang="zh-CN" dirty="0" smtClean="0"/>
              <a:t>的函数。另外绘图时可以使用公式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zh-CN" dirty="0" smtClean="0"/>
              <a:t>的代码是由一系列表达式组成的。它们包括赋值语句、条件语句，算术表达式、循环语句等。下面是几个例子：</a:t>
            </a:r>
          </a:p>
          <a:p>
            <a:r>
              <a:rPr lang="en-US" altLang="zh-CN" dirty="0" smtClean="0"/>
              <a:t>&gt; x &lt;- 1</a:t>
            </a:r>
            <a:endParaRPr lang="zh-CN" altLang="zh-CN" dirty="0" smtClean="0"/>
          </a:p>
          <a:p>
            <a:r>
              <a:rPr lang="en-US" altLang="zh-CN" dirty="0" smtClean="0"/>
              <a:t>&gt; if (1 &gt; 2) "yes" else "no"</a:t>
            </a:r>
            <a:endParaRPr lang="zh-CN" altLang="zh-CN" dirty="0" smtClean="0"/>
          </a:p>
          <a:p>
            <a:r>
              <a:rPr lang="en-US" altLang="zh-CN" dirty="0" smtClean="0"/>
              <a:t>[1] "no"</a:t>
            </a:r>
            <a:endParaRPr lang="zh-CN" altLang="zh-CN" dirty="0" smtClean="0"/>
          </a:p>
          <a:p>
            <a:r>
              <a:rPr lang="en-US" altLang="zh-CN" dirty="0" smtClean="0"/>
              <a:t>&gt; 127 %% 10</a:t>
            </a:r>
            <a:endParaRPr lang="zh-CN" altLang="zh-CN" dirty="0" smtClean="0"/>
          </a:p>
          <a:p>
            <a:r>
              <a:rPr lang="en-US" altLang="zh-CN" dirty="0" smtClean="0"/>
              <a:t>[1] 7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&lt;-</a:t>
            </a:r>
            <a:r>
              <a:rPr lang="zh-CN" altLang="zh-CN" dirty="0" smtClean="0"/>
              <a:t>是赋值符号。多个表达式写在一行时，用分号做分隔符。如，</a:t>
            </a:r>
          </a:p>
          <a:p>
            <a:r>
              <a:rPr lang="en-US" altLang="zh-CN" dirty="0" smtClean="0"/>
              <a:t>x&lt;-1; y&lt;-2; z&lt;-3</a:t>
            </a:r>
            <a:endParaRPr lang="zh-CN" altLang="zh-CN" dirty="0" smtClean="0"/>
          </a:p>
          <a:p>
            <a:r>
              <a:rPr lang="en-US" altLang="zh-CN" dirty="0" smtClean="0"/>
              <a:t>if</a:t>
            </a:r>
            <a:r>
              <a:rPr lang="zh-CN" altLang="zh-CN" dirty="0" smtClean="0"/>
              <a:t>条件语句如下</a:t>
            </a:r>
          </a:p>
          <a:p>
            <a:r>
              <a:rPr lang="en-US" altLang="zh-CN" dirty="0" smtClean="0"/>
              <a:t>if (condition){ 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true_expression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r>
              <a:rPr lang="en-US" altLang="zh-CN" dirty="0" smtClean="0"/>
              <a:t>} else{ 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false_expression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循环语句</a:t>
            </a:r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的循环语句包括</a:t>
            </a:r>
            <a:r>
              <a:rPr lang="en-US" altLang="zh-CN" dirty="0" smtClean="0"/>
              <a:t>repeat</a:t>
            </a:r>
            <a:r>
              <a:rPr lang="zh-CN" altLang="zh-CN" dirty="0" smtClean="0"/>
              <a:t>，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和</a:t>
            </a:r>
            <a:r>
              <a:rPr lang="en-US" altLang="zh-CN" dirty="0" smtClean="0"/>
              <a:t>while</a:t>
            </a:r>
            <a:r>
              <a:rPr lang="zh-CN" altLang="zh-CN" dirty="0" smtClean="0"/>
              <a:t>三种。</a:t>
            </a:r>
          </a:p>
          <a:p>
            <a:r>
              <a:rPr lang="en-US" altLang="zh-CN" b="1" dirty="0" smtClean="0"/>
              <a:t>repeat {…}</a:t>
            </a:r>
            <a:endParaRPr lang="zh-CN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&lt;- 5</a:t>
            </a:r>
            <a:endParaRPr lang="zh-CN" altLang="zh-CN" dirty="0" smtClean="0"/>
          </a:p>
          <a:p>
            <a:r>
              <a:rPr lang="en-US" altLang="zh-CN" dirty="0" smtClean="0"/>
              <a:t>repeat {if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 25) break else {print(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+ 5;}}</a:t>
            </a:r>
            <a:endParaRPr lang="zh-CN" altLang="zh-CN" dirty="0" smtClean="0"/>
          </a:p>
          <a:p>
            <a:r>
              <a:rPr lang="en-US" altLang="zh-CN" dirty="0" smtClean="0"/>
              <a:t>repeat</a:t>
            </a:r>
            <a:r>
              <a:rPr lang="zh-CN" altLang="zh-CN" dirty="0" smtClean="0"/>
              <a:t>语句中，使用</a:t>
            </a:r>
            <a:r>
              <a:rPr lang="en-US" altLang="zh-CN" dirty="0" smtClean="0"/>
              <a:t>break</a:t>
            </a:r>
            <a:r>
              <a:rPr lang="zh-CN" altLang="zh-CN" dirty="0" smtClean="0"/>
              <a:t>来跳出循环（必须强制跳出循环，否则无限循环）；使用</a:t>
            </a:r>
            <a:r>
              <a:rPr lang="en-US" altLang="zh-CN" dirty="0" smtClean="0"/>
              <a:t>next</a:t>
            </a:r>
            <a:r>
              <a:rPr lang="zh-CN" altLang="zh-CN" dirty="0" smtClean="0"/>
              <a:t>执行下一趟循环。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中的奇数输出到控制台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5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while (condition) {…}</a:t>
            </a:r>
            <a:endParaRPr lang="zh-CN" altLang="zh-CN" dirty="0" smtClean="0"/>
          </a:p>
          <a:p>
            <a:r>
              <a:rPr lang="zh-CN" altLang="zh-CN" dirty="0" smtClean="0"/>
              <a:t>满足条件则继续循环，否则结束循环。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&lt;- 5</a:t>
            </a:r>
            <a:endParaRPr lang="zh-CN" altLang="zh-CN" dirty="0" smtClean="0"/>
          </a:p>
          <a:p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25)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+ 5</a:t>
            </a:r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for (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in list) {…}</a:t>
            </a:r>
            <a:endParaRPr lang="zh-CN" altLang="zh-CN" dirty="0" smtClean="0"/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(from=5, to=25, by=5))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zh-CN" altLang="zh-CN" dirty="0" smtClean="0"/>
              <a:t>这里</a:t>
            </a:r>
            <a:r>
              <a:rPr lang="en-US" altLang="zh-CN" dirty="0" err="1" smtClean="0"/>
              <a:t>seq</a:t>
            </a:r>
            <a:r>
              <a:rPr lang="zh-CN" altLang="zh-CN" dirty="0" smtClean="0"/>
              <a:t>函数产生一个序列从</a:t>
            </a:r>
            <a:r>
              <a:rPr lang="en-US" altLang="zh-CN" dirty="0" smtClean="0"/>
              <a:t>5</a:t>
            </a:r>
            <a:r>
              <a:rPr lang="zh-CN" altLang="zh-CN" dirty="0" smtClean="0"/>
              <a:t>开始，到</a:t>
            </a:r>
            <a:r>
              <a:rPr lang="en-US" altLang="zh-CN" dirty="0" smtClean="0"/>
              <a:t>25</a:t>
            </a:r>
            <a:r>
              <a:rPr lang="zh-CN" altLang="zh-CN" dirty="0" smtClean="0"/>
              <a:t>结束，步长为</a:t>
            </a:r>
            <a:r>
              <a:rPr lang="en-US" altLang="zh-CN" dirty="0" smtClean="0"/>
              <a:t>5</a:t>
            </a:r>
            <a:r>
              <a:rPr lang="zh-CN" altLang="zh-CN" dirty="0" smtClean="0"/>
              <a:t>，对于序列中的每一个值</a:t>
            </a:r>
            <a:r>
              <a:rPr lang="en-US" altLang="zh-CN" dirty="0" err="1" smtClean="0"/>
              <a:t>i</a:t>
            </a:r>
            <a:r>
              <a:rPr lang="zh-CN" altLang="zh-CN" dirty="0" smtClean="0"/>
              <a:t>，被输出到控制台。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zh-CN" dirty="0" smtClean="0"/>
              <a:t>循环中的关键字</a:t>
            </a:r>
            <a:r>
              <a:rPr lang="en-US" altLang="zh-CN" dirty="0" smtClean="0"/>
              <a:t>in</a:t>
            </a:r>
            <a:r>
              <a:rPr lang="zh-CN" altLang="zh-CN" dirty="0" smtClean="0"/>
              <a:t>后面也可以跟</a:t>
            </a:r>
            <a:r>
              <a:rPr lang="en-US" altLang="zh-CN" dirty="0" smtClean="0"/>
              <a:t>vector, list</a:t>
            </a:r>
            <a:r>
              <a:rPr lang="zh-CN" altLang="zh-CN" dirty="0" smtClean="0"/>
              <a:t>等。例如，</a:t>
            </a:r>
          </a:p>
          <a:p>
            <a:r>
              <a:rPr lang="en-US" altLang="zh-CN" dirty="0" smtClean="0"/>
              <a:t>a&lt;-c('</a:t>
            </a:r>
            <a:r>
              <a:rPr lang="en-US" altLang="zh-CN" dirty="0" err="1" smtClean="0"/>
              <a:t>a','b','c','d</a:t>
            </a:r>
            <a:r>
              <a:rPr lang="en-US" altLang="zh-CN" dirty="0" smtClean="0"/>
              <a:t>')</a:t>
            </a:r>
            <a:endParaRPr lang="zh-CN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a){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数据对象，访问该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中的每一行</a:t>
            </a:r>
            <a:endParaRPr lang="en-US" altLang="zh-CN" dirty="0" smtClean="0"/>
          </a:p>
          <a:p>
            <a:r>
              <a:rPr lang="en-US" altLang="zh-CN" dirty="0" smtClean="0"/>
              <a:t>a&lt;-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(name=c('</a:t>
            </a:r>
            <a:r>
              <a:rPr lang="en-US" altLang="zh-CN" dirty="0" err="1" smtClean="0"/>
              <a:t>qjt','lyh','qzh</a:t>
            </a:r>
            <a:r>
              <a:rPr lang="en-US" altLang="zh-CN" dirty="0" smtClean="0"/>
              <a:t>'), grad=c(12,34,56))</a:t>
            </a:r>
          </a:p>
          <a:p>
            <a:r>
              <a:rPr lang="en-US" altLang="zh-CN" dirty="0" smtClean="0"/>
              <a:t>size&lt;-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(a)</a:t>
            </a:r>
          </a:p>
          <a:p>
            <a:r>
              <a:rPr lang="en-US" altLang="zh-CN" dirty="0" smtClean="0"/>
              <a:t>for(k in c(1:size)){</a:t>
            </a:r>
          </a:p>
          <a:p>
            <a:r>
              <a:rPr lang="en-US" altLang="zh-CN" dirty="0" smtClean="0"/>
              <a:t>    b&lt;-a[k,]</a:t>
            </a:r>
          </a:p>
          <a:p>
            <a:r>
              <a:rPr lang="en-US" altLang="zh-CN" dirty="0" smtClean="0"/>
              <a:t>    print(paste(</a:t>
            </a:r>
            <a:r>
              <a:rPr lang="en-US" altLang="zh-CN" dirty="0" err="1" smtClean="0"/>
              <a:t>b$name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b$grad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以内的素数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产生一个向量，它的元素值是</a:t>
            </a:r>
            <a:r>
              <a:rPr lang="en-US" altLang="zh-CN" dirty="0" smtClean="0"/>
              <a:t>x=n^2+10</a:t>
            </a:r>
          </a:p>
          <a:p>
            <a:r>
              <a:rPr lang="en-US" altLang="zh-CN" dirty="0" smtClean="0"/>
              <a:t>n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</a:t>
            </a:r>
            <a:r>
              <a:rPr lang="zh-CN" altLang="zh-CN" dirty="0" smtClean="0"/>
              <a:t>是一种解释型语言，而不是编译语言，也就意味着输入的命令能够直接被执行，而不需要像一些语言要首先构成一个完整的程序形式</a:t>
            </a:r>
            <a:r>
              <a:rPr lang="en-US" altLang="zh-CN" dirty="0" smtClean="0"/>
              <a:t>(</a:t>
            </a:r>
            <a:r>
              <a:rPr lang="zh-CN" altLang="zh-CN" dirty="0" smtClean="0"/>
              <a:t>如</a:t>
            </a:r>
            <a:r>
              <a:rPr lang="en-US" altLang="zh-CN" dirty="0" smtClean="0"/>
              <a:t>C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Fortan</a:t>
            </a:r>
            <a:r>
              <a:rPr lang="en-US" altLang="zh-CN" dirty="0" smtClean="0"/>
              <a:t>, Pascal, . . . 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en-US" altLang="zh-CN" dirty="0" smtClean="0"/>
              <a:t>R</a:t>
            </a:r>
            <a:r>
              <a:rPr lang="zh-CN" altLang="zh-CN" dirty="0" smtClean="0"/>
              <a:t>运行时，所有变量，数据，函数及结果都以对象</a:t>
            </a:r>
            <a:r>
              <a:rPr lang="en-US" altLang="zh-CN" dirty="0" smtClean="0"/>
              <a:t>(objects)</a:t>
            </a:r>
            <a:r>
              <a:rPr lang="zh-CN" altLang="zh-CN" dirty="0" smtClean="0"/>
              <a:t>的形式存在计算机的活动内存中，并冠有相应的名字代号。我们可以通过用一些运算符</a:t>
            </a:r>
            <a:r>
              <a:rPr lang="en-US" altLang="zh-CN" dirty="0" smtClean="0"/>
              <a:t>(</a:t>
            </a:r>
            <a:r>
              <a:rPr lang="zh-CN" altLang="zh-CN" dirty="0" smtClean="0"/>
              <a:t>如算术，逻辑，比较等</a:t>
            </a:r>
            <a:r>
              <a:rPr lang="en-US" altLang="zh-CN" dirty="0" smtClean="0"/>
              <a:t>)</a:t>
            </a:r>
            <a:r>
              <a:rPr lang="zh-CN" altLang="zh-CN" dirty="0" smtClean="0"/>
              <a:t>和一些函数</a:t>
            </a:r>
            <a:r>
              <a:rPr lang="en-US" altLang="zh-CN" dirty="0" smtClean="0"/>
              <a:t>(</a:t>
            </a:r>
            <a:r>
              <a:rPr lang="zh-CN" altLang="zh-CN" dirty="0" smtClean="0"/>
              <a:t>其本身也是对象</a:t>
            </a:r>
            <a:r>
              <a:rPr lang="en-US" altLang="zh-CN" dirty="0" smtClean="0"/>
              <a:t>)</a:t>
            </a:r>
            <a:r>
              <a:rPr lang="zh-CN" altLang="zh-CN" dirty="0" smtClean="0"/>
              <a:t>来对这些对象进行操作。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的语法非常之简单和直观。例如，线性回归的命令</a:t>
            </a:r>
            <a:r>
              <a:rPr lang="en-US" altLang="zh-CN" dirty="0" smtClean="0"/>
              <a:t>lm(y ~ x) </a:t>
            </a:r>
            <a:r>
              <a:rPr lang="zh-CN" altLang="zh-CN" dirty="0" smtClean="0"/>
              <a:t>表示以</a:t>
            </a:r>
            <a:r>
              <a:rPr lang="en-US" altLang="zh-CN" dirty="0" smtClean="0"/>
              <a:t>x</a:t>
            </a:r>
            <a:r>
              <a:rPr lang="zh-CN" altLang="zh-CN" dirty="0" smtClean="0"/>
              <a:t>为自变量，</a:t>
            </a:r>
            <a:r>
              <a:rPr lang="en-US" altLang="zh-CN" dirty="0" smtClean="0"/>
              <a:t>y</a:t>
            </a:r>
            <a:r>
              <a:rPr lang="zh-CN" altLang="zh-CN" dirty="0" smtClean="0"/>
              <a:t>为反应量来拟合一个线性模型</a:t>
            </a:r>
            <a:r>
              <a:rPr lang="en-US" altLang="zh-CN" dirty="0" smtClean="0"/>
              <a:t>“</a:t>
            </a:r>
            <a:r>
              <a:rPr lang="zh-CN" altLang="zh-CN" dirty="0" smtClean="0"/>
              <a:t>。。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编程时，经常需要创建自定义函数。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中创建自定义函数使用下面的语法</a:t>
            </a:r>
          </a:p>
          <a:p>
            <a:r>
              <a:rPr lang="en-US" altLang="zh-CN" dirty="0" smtClean="0"/>
              <a:t>f &lt;- function(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{x + y}</a:t>
            </a:r>
            <a:endParaRPr lang="zh-CN" altLang="zh-CN" dirty="0" smtClean="0"/>
          </a:p>
          <a:p>
            <a:r>
              <a:rPr lang="en-US" altLang="zh-CN" dirty="0" smtClean="0"/>
              <a:t>f</a:t>
            </a:r>
            <a:r>
              <a:rPr lang="zh-CN" altLang="zh-CN" dirty="0" smtClean="0"/>
              <a:t>是创建的自定义函数名，</a:t>
            </a:r>
            <a:r>
              <a:rPr lang="en-US" altLang="zh-CN" dirty="0" smtClean="0"/>
              <a:t>function</a:t>
            </a:r>
            <a:r>
              <a:rPr lang="zh-CN" altLang="zh-CN" dirty="0" smtClean="0"/>
              <a:t>关键字表示创建函数（</a:t>
            </a:r>
            <a:r>
              <a:rPr lang="en-US" altLang="zh-CN" dirty="0" err="1" smtClean="0"/>
              <a:t>x,y</a:t>
            </a:r>
            <a:r>
              <a:rPr lang="zh-CN" altLang="zh-CN" dirty="0" smtClean="0"/>
              <a:t>）表示该函数又两个参数</a:t>
            </a:r>
            <a:r>
              <a:rPr lang="en-US" altLang="zh-CN" dirty="0" smtClean="0"/>
              <a:t>x</a:t>
            </a:r>
            <a:r>
              <a:rPr lang="zh-CN" altLang="zh-CN" dirty="0" smtClean="0"/>
              <a:t>和</a:t>
            </a:r>
            <a:r>
              <a:rPr lang="en-US" altLang="zh-CN" dirty="0" smtClean="0"/>
              <a:t>y; {x + y}</a:t>
            </a:r>
            <a:r>
              <a:rPr lang="zh-CN" altLang="zh-CN" dirty="0" smtClean="0"/>
              <a:t>是程序体。</a:t>
            </a:r>
          </a:p>
          <a:p>
            <a:r>
              <a:rPr lang="zh-CN" altLang="zh-CN" dirty="0" smtClean="0"/>
              <a:t>当函数需要返回值时，程序体的最后一条语句应该是要返回的值的表达式。推荐的方式是使用</a:t>
            </a:r>
            <a:r>
              <a:rPr lang="en-US" altLang="zh-CN" dirty="0" smtClean="0"/>
              <a:t>return()</a:t>
            </a:r>
            <a:r>
              <a:rPr lang="zh-CN" altLang="zh-CN" dirty="0" smtClean="0"/>
              <a:t>语句。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 &lt;- function(x) { x^2 + 3}</a:t>
            </a:r>
            <a:endParaRPr lang="zh-CN" altLang="zh-CN" dirty="0" smtClean="0"/>
          </a:p>
          <a:p>
            <a:r>
              <a:rPr lang="zh-CN" altLang="zh-CN" dirty="0" smtClean="0"/>
              <a:t>推荐</a:t>
            </a:r>
          </a:p>
          <a:p>
            <a:r>
              <a:rPr lang="en-US" altLang="zh-CN" dirty="0" smtClean="0"/>
              <a:t>&gt; f &lt;- function(x) {return(x^2 + 3)}</a:t>
            </a:r>
            <a:endParaRPr lang="zh-CN" altLang="zh-CN" dirty="0" smtClean="0"/>
          </a:p>
          <a:p>
            <a:r>
              <a:rPr lang="en-US" altLang="zh-CN" dirty="0" smtClean="0"/>
              <a:t>&gt; f(3)</a:t>
            </a:r>
            <a:endParaRPr lang="zh-CN" altLang="zh-CN" dirty="0" smtClean="0"/>
          </a:p>
          <a:p>
            <a:r>
              <a:rPr lang="en-US" altLang="zh-CN" dirty="0" smtClean="0"/>
              <a:t>[1] 12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如果一个函数需要返回多个值，则用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的数据结构。例如，</a:t>
            </a:r>
          </a:p>
          <a:p>
            <a:r>
              <a:rPr lang="en-US" altLang="zh-CN" dirty="0" smtClean="0"/>
              <a:t>f&lt;-function(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){</a:t>
            </a:r>
            <a:endParaRPr lang="zh-CN" altLang="zh-CN" dirty="0" smtClean="0"/>
          </a:p>
          <a:p>
            <a:r>
              <a:rPr lang="en-US" altLang="zh-CN" dirty="0" smtClean="0"/>
              <a:t>  return(list(add=</a:t>
            </a:r>
            <a:r>
              <a:rPr lang="en-US" altLang="zh-CN" dirty="0" err="1" smtClean="0"/>
              <a:t>x+y,sub</a:t>
            </a:r>
            <a:r>
              <a:rPr lang="en-US" altLang="zh-CN" dirty="0" smtClean="0"/>
              <a:t>=x-y))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smtClean="0"/>
              <a:t>&gt; a&lt;-f(1,2)</a:t>
            </a:r>
            <a:endParaRPr lang="zh-CN" altLang="zh-CN" dirty="0" smtClean="0"/>
          </a:p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a$add</a:t>
            </a:r>
            <a:endParaRPr lang="zh-CN" altLang="zh-CN" dirty="0" smtClean="0"/>
          </a:p>
          <a:p>
            <a:r>
              <a:rPr lang="en-US" altLang="zh-CN" dirty="0" smtClean="0"/>
              <a:t>[1] 3</a:t>
            </a:r>
            <a:endParaRPr lang="zh-CN" altLang="zh-CN" dirty="0" smtClean="0"/>
          </a:p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a$sub</a:t>
            </a:r>
            <a:endParaRPr lang="zh-CN" altLang="zh-CN" dirty="0" smtClean="0"/>
          </a:p>
          <a:p>
            <a:r>
              <a:rPr lang="en-US" altLang="zh-CN" dirty="0" smtClean="0"/>
              <a:t>[1] -1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定义函数时可以给上缺省值</a:t>
            </a:r>
          </a:p>
          <a:p>
            <a:r>
              <a:rPr lang="en-US" altLang="zh-CN" dirty="0" smtClean="0"/>
              <a:t> f &lt;- function(arg1=10, arg2=20) {</a:t>
            </a:r>
            <a:endParaRPr lang="zh-CN" altLang="zh-CN" dirty="0" smtClean="0"/>
          </a:p>
          <a:p>
            <a:r>
              <a:rPr lang="en-US" altLang="zh-CN" dirty="0" smtClean="0"/>
              <a:t>    print(paste("arg1:", arg1))</a:t>
            </a:r>
            <a:endParaRPr lang="zh-CN" altLang="zh-CN" dirty="0" smtClean="0"/>
          </a:p>
          <a:p>
            <a:r>
              <a:rPr lang="en-US" altLang="zh-CN" dirty="0" smtClean="0"/>
              <a:t>    print(paste("arg2:", arg2))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zh-CN" altLang="zh-CN" dirty="0" smtClean="0"/>
              <a:t>如此，如果调用参数时不给参数值，参数就会使用缺省值。</a:t>
            </a:r>
          </a:p>
          <a:p>
            <a:r>
              <a:rPr lang="en-US" altLang="zh-CN" dirty="0" smtClean="0"/>
              <a:t>&gt; f()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上例中，定义函数需要两个参数，当调用函数时只给一个参数时，将按照函数中参数定义的顺序分配参数，例如</a:t>
            </a:r>
          </a:p>
          <a:p>
            <a:r>
              <a:rPr lang="en-US" altLang="zh-CN" dirty="0" smtClean="0"/>
              <a:t>&gt; f(10)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定义一个函数，它只有一个参数，它的参数是一个数值向量。该函数完成向量求和的功能。并调用该函数（函数先定义，后调用）。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定义一个函数，它的参数是一个整数。该函数寻找从</a:t>
            </a:r>
            <a:r>
              <a:rPr lang="en-US" altLang="zh-CN" dirty="0" smtClean="0"/>
              <a:t>1</a:t>
            </a:r>
            <a:r>
              <a:rPr lang="zh-CN" altLang="en-US" smtClean="0"/>
              <a:t>到该参数中</a:t>
            </a:r>
            <a:r>
              <a:rPr lang="zh-CN" altLang="en-US" dirty="0" smtClean="0"/>
              <a:t>的所有素数。结果放到一个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中返回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/>
              <a:t>有</a:t>
            </a:r>
            <a:r>
              <a:rPr lang="zh-CN" altLang="en-US" dirty="0" smtClean="0"/>
              <a:t>一个存储学生成绩的</a:t>
            </a:r>
            <a:r>
              <a:rPr lang="en-US" altLang="zh-CN" dirty="0" smtClean="0"/>
              <a:t>data frame</a:t>
            </a:r>
          </a:p>
          <a:p>
            <a:r>
              <a:rPr lang="nl-NL" altLang="zh-CN" dirty="0"/>
              <a:t>dat &lt;-data.frame(grad=c(67,78,90), name=c('allen','ann','joan</a:t>
            </a:r>
            <a:r>
              <a:rPr lang="nl-NL" altLang="zh-CN" dirty="0" smtClean="0"/>
              <a:t>'))</a:t>
            </a:r>
          </a:p>
          <a:p>
            <a:r>
              <a:rPr lang="zh-CN" altLang="en-US" dirty="0" smtClean="0"/>
              <a:t>定义一个函数</a:t>
            </a:r>
            <a:r>
              <a:rPr lang="en-US" altLang="zh-CN" dirty="0" err="1" smtClean="0"/>
              <a:t>myfind</a:t>
            </a:r>
            <a:r>
              <a:rPr lang="zh-CN" altLang="en-US" dirty="0" smtClean="0"/>
              <a:t>，它的参数就是这个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。该函数返回最高成绩和最低成绩的学生姓名。</a:t>
            </a:r>
            <a:endParaRPr lang="en-US" altLang="zh-CN" dirty="0" smtClean="0"/>
          </a:p>
          <a:p>
            <a:r>
              <a:rPr lang="zh-CN" altLang="en-US" dirty="0" smtClean="0"/>
              <a:t>调用该函数，在控制台输出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en-US" altLang="zh-CN" dirty="0" err="1" smtClean="0"/>
              <a:t>nrow</a:t>
            </a:r>
            <a:r>
              <a:rPr lang="zh-CN" altLang="en-US" dirty="0" smtClean="0"/>
              <a:t>可以获得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的行数，</a:t>
            </a:r>
            <a:r>
              <a:rPr lang="en-US" altLang="zh-CN" dirty="0" err="1" smtClean="0"/>
              <a:t>ncol</a:t>
            </a:r>
            <a:r>
              <a:rPr lang="zh-CN" altLang="en-US" dirty="0" smtClean="0"/>
              <a:t>可以获得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的列数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4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）产生数据</a:t>
            </a:r>
          </a:p>
          <a:p>
            <a:r>
              <a:rPr lang="en-US" altLang="zh-CN" dirty="0" smtClean="0"/>
              <a:t>a.  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(1, 5, 0.5)</a:t>
            </a:r>
            <a:r>
              <a:rPr lang="zh-CN" altLang="zh-CN" dirty="0" smtClean="0"/>
              <a:t>，产生从</a:t>
            </a:r>
            <a:r>
              <a:rPr lang="en-US" altLang="zh-CN" dirty="0" smtClean="0"/>
              <a:t>1</a:t>
            </a:r>
            <a:r>
              <a:rPr lang="zh-CN" altLang="zh-CN" dirty="0" smtClean="0"/>
              <a:t>到</a:t>
            </a:r>
            <a:r>
              <a:rPr lang="en-US" altLang="zh-CN" dirty="0" smtClean="0"/>
              <a:t>5</a:t>
            </a:r>
            <a:r>
              <a:rPr lang="zh-CN" altLang="zh-CN" dirty="0" smtClean="0"/>
              <a:t>步长为</a:t>
            </a:r>
            <a:r>
              <a:rPr lang="en-US" altLang="zh-CN" dirty="0" smtClean="0"/>
              <a:t>0.5</a:t>
            </a:r>
            <a:r>
              <a:rPr lang="zh-CN" altLang="zh-CN" dirty="0" smtClean="0"/>
              <a:t>的数据</a:t>
            </a:r>
          </a:p>
          <a:p>
            <a:r>
              <a:rPr lang="en-US" altLang="zh-CN" dirty="0" smtClean="0"/>
              <a:t>b. </a:t>
            </a:r>
            <a:r>
              <a:rPr lang="zh-CN" altLang="zh-CN" dirty="0" smtClean="0"/>
              <a:t>也可以用</a:t>
            </a:r>
            <a:r>
              <a:rPr lang="en-US" altLang="zh-CN" dirty="0" smtClean="0"/>
              <a:t>c</a:t>
            </a:r>
            <a:r>
              <a:rPr lang="zh-CN" altLang="zh-CN" dirty="0" smtClean="0"/>
              <a:t>函数产生</a:t>
            </a:r>
            <a:r>
              <a:rPr lang="en-US" altLang="zh-CN" dirty="0" smtClean="0"/>
              <a:t>c(1, 1.5, 2, 2.5, 3, 3.5, 4, 4.5, 5);</a:t>
            </a:r>
            <a:endParaRPr lang="zh-CN" altLang="zh-CN" dirty="0" smtClean="0"/>
          </a:p>
          <a:p>
            <a:r>
              <a:rPr lang="zh-CN" altLang="zh-CN" dirty="0" smtClean="0"/>
              <a:t>或者</a:t>
            </a:r>
            <a:r>
              <a:rPr lang="en-US" altLang="zh-CN" dirty="0" smtClean="0"/>
              <a:t>c(1:10)</a:t>
            </a:r>
            <a:r>
              <a:rPr lang="zh-CN" altLang="zh-CN" dirty="0" smtClean="0"/>
              <a:t>产生，</a:t>
            </a:r>
            <a:r>
              <a:rPr lang="en-US" altLang="zh-CN" dirty="0" smtClean="0"/>
              <a:t>1</a:t>
            </a:r>
            <a:r>
              <a:rPr lang="zh-CN" altLang="zh-CN" dirty="0" smtClean="0"/>
              <a:t>到</a:t>
            </a:r>
            <a:r>
              <a:rPr lang="en-US" altLang="zh-CN" dirty="0" smtClean="0"/>
              <a:t>10</a:t>
            </a:r>
            <a:r>
              <a:rPr lang="zh-CN" altLang="zh-CN" dirty="0" smtClean="0"/>
              <a:t>的数据</a:t>
            </a:r>
          </a:p>
          <a:p>
            <a:r>
              <a:rPr lang="en-US" altLang="zh-CN" dirty="0" smtClean="0"/>
              <a:t>c.   rep(1, 30)</a:t>
            </a:r>
            <a:r>
              <a:rPr lang="zh-CN" altLang="zh-CN" dirty="0" smtClean="0"/>
              <a:t>产生长度为</a:t>
            </a:r>
            <a:r>
              <a:rPr lang="en-US" altLang="zh-CN" dirty="0" smtClean="0"/>
              <a:t>30</a:t>
            </a:r>
            <a:r>
              <a:rPr lang="zh-CN" altLang="zh-CN" dirty="0" smtClean="0"/>
              <a:t>的向量，元素值为</a:t>
            </a:r>
            <a:r>
              <a:rPr lang="en-US" altLang="zh-CN" dirty="0" smtClean="0"/>
              <a:t>1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d.   sequence(4:5)</a:t>
            </a:r>
            <a:r>
              <a:rPr lang="zh-CN" altLang="zh-CN" dirty="0" smtClean="0"/>
              <a:t>产生两个序列合并的一个向量，每个序列是从</a:t>
            </a:r>
            <a:r>
              <a:rPr lang="en-US" altLang="zh-CN" dirty="0" smtClean="0"/>
              <a:t>1</a:t>
            </a:r>
            <a:r>
              <a:rPr lang="zh-CN" altLang="zh-CN" dirty="0" smtClean="0"/>
              <a:t>开始到给出的值结束的整数序列。例如，该函数得到</a:t>
            </a:r>
            <a:r>
              <a:rPr lang="en-US" altLang="zh-CN" dirty="0" smtClean="0"/>
              <a:t>1 2 3 4 1 2 3 4 5</a:t>
            </a:r>
            <a:endParaRPr lang="zh-CN" altLang="zh-CN" dirty="0" smtClean="0"/>
          </a:p>
          <a:p>
            <a:r>
              <a:rPr lang="en-US" altLang="zh-CN" dirty="0" smtClean="0"/>
              <a:t>sequence(c(10,5))</a:t>
            </a:r>
            <a:r>
              <a:rPr lang="zh-CN" altLang="zh-CN" dirty="0" smtClean="0"/>
              <a:t>得到</a:t>
            </a:r>
            <a:r>
              <a:rPr lang="en-US" altLang="zh-CN" dirty="0" smtClean="0"/>
              <a:t>1 2 3 4 5 6 7 8 9 10 1 2 3 4 5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e</a:t>
            </a:r>
            <a:r>
              <a:rPr lang="zh-CN" altLang="zh-CN" dirty="0" smtClean="0"/>
              <a:t>．</a:t>
            </a:r>
            <a:r>
              <a:rPr lang="en-US" altLang="zh-CN" dirty="0" smtClean="0"/>
              <a:t>sample</a:t>
            </a:r>
            <a:r>
              <a:rPr lang="zh-CN" altLang="zh-CN" dirty="0" smtClean="0"/>
              <a:t>是抽样函数，</a:t>
            </a:r>
          </a:p>
          <a:p>
            <a:r>
              <a:rPr lang="en-US" altLang="zh-CN" dirty="0" smtClean="0"/>
              <a:t>sample(x, size, replace = FALSE, 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 = NULL)</a:t>
            </a:r>
            <a:endParaRPr lang="zh-CN" altLang="zh-CN" dirty="0" smtClean="0"/>
          </a:p>
          <a:p>
            <a:r>
              <a:rPr lang="en-US" altLang="zh-CN" dirty="0" smtClean="0"/>
              <a:t>sample</a:t>
            </a:r>
            <a:r>
              <a:rPr lang="zh-CN" altLang="zh-CN" dirty="0" smtClean="0"/>
              <a:t>从</a:t>
            </a:r>
            <a:r>
              <a:rPr lang="en-US" altLang="zh-CN" dirty="0" smtClean="0"/>
              <a:t>x</a:t>
            </a:r>
            <a:r>
              <a:rPr lang="zh-CN" altLang="zh-CN" dirty="0" smtClean="0"/>
              <a:t>中抽样，抽取</a:t>
            </a:r>
            <a:r>
              <a:rPr lang="en-US" altLang="zh-CN" dirty="0" smtClean="0"/>
              <a:t>size</a:t>
            </a:r>
            <a:r>
              <a:rPr lang="zh-CN" altLang="zh-CN" dirty="0" smtClean="0"/>
              <a:t>个样本，</a:t>
            </a:r>
            <a:r>
              <a:rPr lang="en-US" altLang="zh-CN" dirty="0" smtClean="0"/>
              <a:t>replace=TRUE </a:t>
            </a:r>
            <a:r>
              <a:rPr lang="zh-CN" altLang="zh-CN" dirty="0" smtClean="0"/>
              <a:t>可以重复抽样；</a:t>
            </a:r>
            <a:r>
              <a:rPr lang="en-US" altLang="zh-CN" dirty="0" smtClean="0"/>
              <a:t>replace=FALSE</a:t>
            </a:r>
            <a:r>
              <a:rPr lang="zh-CN" altLang="zh-CN" dirty="0" smtClean="0"/>
              <a:t>不能重复抽样。因此如果设置</a:t>
            </a:r>
            <a:r>
              <a:rPr lang="en-US" altLang="zh-CN" dirty="0" smtClean="0"/>
              <a:t>replace=FALSE</a:t>
            </a:r>
            <a:r>
              <a:rPr lang="zh-CN" altLang="zh-CN" dirty="0" smtClean="0"/>
              <a:t>，</a:t>
            </a:r>
            <a:r>
              <a:rPr lang="en-US" altLang="zh-CN" dirty="0" smtClean="0"/>
              <a:t> size</a:t>
            </a:r>
            <a:r>
              <a:rPr lang="zh-CN" altLang="zh-CN" dirty="0" smtClean="0"/>
              <a:t>的设置不能大于</a:t>
            </a:r>
            <a:r>
              <a:rPr lang="en-US" altLang="zh-CN" dirty="0" smtClean="0"/>
              <a:t>x</a:t>
            </a:r>
            <a:r>
              <a:rPr lang="zh-CN" altLang="zh-CN" dirty="0" smtClean="0"/>
              <a:t>的长度。</a:t>
            </a:r>
          </a:p>
          <a:p>
            <a:r>
              <a:rPr lang="en-US" altLang="zh-CN" dirty="0" smtClean="0"/>
              <a:t>x&lt;-1:5</a:t>
            </a:r>
            <a:endParaRPr lang="zh-CN" altLang="zh-CN" dirty="0" smtClean="0"/>
          </a:p>
          <a:p>
            <a:r>
              <a:rPr lang="en-US" altLang="zh-CN" dirty="0" smtClean="0"/>
              <a:t>sample(x, 10, replace = TRUE)</a:t>
            </a:r>
            <a:endParaRPr lang="zh-CN" altLang="zh-CN" dirty="0" smtClean="0"/>
          </a:p>
          <a:p>
            <a:r>
              <a:rPr lang="en-US" altLang="zh-CN" dirty="0" smtClean="0"/>
              <a:t>[1] 5 2 3 5 2 1 4 2 3 </a:t>
            </a:r>
            <a:r>
              <a:rPr lang="en-US" altLang="zh-CN" dirty="0" err="1" smtClean="0"/>
              <a:t>3</a:t>
            </a:r>
            <a:endParaRPr lang="zh-CN" altLang="zh-CN" dirty="0" smtClean="0"/>
          </a:p>
          <a:p>
            <a:r>
              <a:rPr lang="en-US" altLang="zh-CN" dirty="0" smtClean="0"/>
              <a:t>f.   </a:t>
            </a:r>
            <a:r>
              <a:rPr lang="en-US" altLang="zh-CN" dirty="0" err="1" smtClean="0"/>
              <a:t>runif</a:t>
            </a:r>
            <a:r>
              <a:rPr lang="zh-CN" altLang="zh-CN" dirty="0" smtClean="0"/>
              <a:t>是按均匀分布产生随机小数，如</a:t>
            </a:r>
          </a:p>
          <a:p>
            <a:r>
              <a:rPr lang="en-US" altLang="zh-CN" dirty="0" err="1" smtClean="0"/>
              <a:t>runif</a:t>
            </a:r>
            <a:r>
              <a:rPr lang="en-US" altLang="zh-CN" dirty="0" smtClean="0"/>
              <a:t>(10, 5.0, 7.5)</a:t>
            </a:r>
            <a:endParaRPr lang="zh-CN" altLang="zh-CN" dirty="0" smtClean="0"/>
          </a:p>
          <a:p>
            <a:r>
              <a:rPr lang="zh-CN" altLang="zh-CN" dirty="0" smtClean="0"/>
              <a:t>产生十个</a:t>
            </a:r>
            <a:r>
              <a:rPr lang="en-US" altLang="zh-CN" dirty="0" smtClean="0"/>
              <a:t>5</a:t>
            </a:r>
            <a:r>
              <a:rPr lang="zh-CN" altLang="zh-CN" dirty="0" smtClean="0"/>
              <a:t>和</a:t>
            </a:r>
            <a:r>
              <a:rPr lang="en-US" altLang="zh-CN" dirty="0" smtClean="0"/>
              <a:t>7.5</a:t>
            </a:r>
            <a:r>
              <a:rPr lang="zh-CN" altLang="zh-CN" dirty="0" smtClean="0"/>
              <a:t>之间的小数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RStudio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工欲善其事必先利其器。这里我们推荐一个进行</a:t>
            </a:r>
            <a:r>
              <a:rPr lang="en-US" altLang="zh-CN" dirty="0" smtClean="0"/>
              <a:t>R</a:t>
            </a:r>
            <a:r>
              <a:rPr lang="zh-CN" altLang="zh-CN" dirty="0" smtClean="0"/>
              <a:t>编程的非常好的</a:t>
            </a:r>
            <a:r>
              <a:rPr lang="en-US" altLang="zh-CN" dirty="0" smtClean="0"/>
              <a:t>IDE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RStudio</a:t>
            </a:r>
            <a:r>
              <a:rPr lang="zh-CN" altLang="zh-CN" dirty="0" smtClean="0"/>
              <a:t>。用户首先需要安装</a:t>
            </a:r>
            <a:r>
              <a:rPr lang="en-US" altLang="zh-CN" dirty="0" smtClean="0"/>
              <a:t>R</a:t>
            </a:r>
            <a:r>
              <a:rPr lang="zh-CN" altLang="zh-CN" dirty="0" smtClean="0"/>
              <a:t>。</a:t>
            </a:r>
            <a:r>
              <a:rPr lang="en-US" altLang="zh-CN" dirty="0" err="1" smtClean="0"/>
              <a:t>RStudio</a:t>
            </a:r>
            <a:r>
              <a:rPr lang="zh-CN" altLang="zh-CN" dirty="0" smtClean="0"/>
              <a:t>的安装非常简单，按照安装提示一步步操作即可。运行</a:t>
            </a:r>
            <a:r>
              <a:rPr lang="en-US" altLang="zh-CN" dirty="0" err="1" smtClean="0"/>
              <a:t>RStudio</a:t>
            </a:r>
            <a:r>
              <a:rPr lang="zh-CN" altLang="zh-CN" dirty="0" smtClean="0"/>
              <a:t>，它的界面如图所示。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g.  </a:t>
            </a:r>
            <a:r>
              <a:rPr lang="zh-CN" altLang="zh-CN" dirty="0" smtClean="0"/>
              <a:t>前面我们已经讲过产生矩阵并产生初始值</a:t>
            </a:r>
          </a:p>
          <a:p>
            <a:r>
              <a:rPr lang="en-US" altLang="zh-CN" dirty="0" smtClean="0"/>
              <a:t>z &lt;- matrix(1:12, </a:t>
            </a:r>
            <a:r>
              <a:rPr lang="en-US" altLang="zh-CN" dirty="0" err="1" smtClean="0"/>
              <a:t>ncol</a:t>
            </a:r>
            <a:r>
              <a:rPr lang="en-US" altLang="zh-CN" dirty="0" smtClean="0"/>
              <a:t> = 3, 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 = 4)</a:t>
            </a:r>
            <a:endParaRPr lang="zh-CN" altLang="zh-CN" dirty="0" smtClean="0"/>
          </a:p>
          <a:p>
            <a:r>
              <a:rPr lang="zh-CN" altLang="zh-CN" dirty="0" smtClean="0"/>
              <a:t>产生一个</a:t>
            </a:r>
            <a:r>
              <a:rPr lang="en-US" altLang="zh-CN" dirty="0" smtClean="0"/>
              <a:t>4</a:t>
            </a:r>
            <a:r>
              <a:rPr lang="zh-CN" altLang="zh-CN" dirty="0" smtClean="0"/>
              <a:t>行</a:t>
            </a:r>
            <a:r>
              <a:rPr lang="en-US" altLang="zh-CN" dirty="0" smtClean="0"/>
              <a:t>3</a:t>
            </a:r>
            <a:r>
              <a:rPr lang="zh-CN" altLang="zh-CN" dirty="0" smtClean="0"/>
              <a:t>列的矩阵填充初始值从</a:t>
            </a:r>
            <a:r>
              <a:rPr lang="en-US" altLang="zh-CN" dirty="0" smtClean="0"/>
              <a:t>1</a:t>
            </a:r>
            <a:r>
              <a:rPr lang="zh-CN" altLang="zh-CN" dirty="0" smtClean="0"/>
              <a:t>到</a:t>
            </a:r>
            <a:r>
              <a:rPr lang="en-US" altLang="zh-CN" dirty="0" smtClean="0"/>
              <a:t>12</a:t>
            </a:r>
            <a:r>
              <a:rPr lang="zh-CN" altLang="zh-CN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对</a:t>
            </a:r>
            <a:r>
              <a:rPr lang="en-US" altLang="zh-CN" smtClean="0"/>
              <a:t>1-10</a:t>
            </a:r>
            <a:r>
              <a:rPr lang="zh-CN" altLang="en-US" smtClean="0"/>
              <a:t>的</a:t>
            </a:r>
            <a:r>
              <a:rPr lang="zh-CN" altLang="en-US" dirty="0" smtClean="0"/>
              <a:t>数可重复抽样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次，统计每个数被抽样到的次数。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8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）从外部文件装载数据</a:t>
            </a:r>
          </a:p>
          <a:p>
            <a:r>
              <a:rPr lang="zh-CN" altLang="zh-CN" dirty="0" smtClean="0"/>
              <a:t>使用</a:t>
            </a:r>
            <a:r>
              <a:rPr lang="en-US" altLang="zh-CN" dirty="0" smtClean="0"/>
              <a:t>R</a:t>
            </a:r>
            <a:r>
              <a:rPr lang="zh-CN" altLang="zh-CN" dirty="0" smtClean="0"/>
              <a:t>可以非常方便的从外部装载数据，无论是文本文件，其他统计软件的文件甚至给定一个</a:t>
            </a:r>
            <a:r>
              <a:rPr lang="en-US" altLang="zh-CN" dirty="0" smtClean="0"/>
              <a:t>URL</a:t>
            </a:r>
            <a:r>
              <a:rPr lang="zh-CN" altLang="zh-CN" dirty="0" smtClean="0"/>
              <a:t>它可以从网络装载数据文件。</a:t>
            </a:r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装载的文本文件中的数据应该是按一定格式安排好的。每行是一条记录；每条记录中的不同变量用分隔符分开。这样的文件可以用</a:t>
            </a:r>
            <a:r>
              <a:rPr lang="en-US" altLang="zh-CN" dirty="0" err="1" smtClean="0"/>
              <a:t>read.table</a:t>
            </a:r>
            <a:r>
              <a:rPr lang="zh-CN" altLang="zh-CN" dirty="0" smtClean="0"/>
              <a:t>函数读入数据到内存，它返回的是一个</a:t>
            </a:r>
            <a:r>
              <a:rPr lang="en-US" altLang="zh-CN" dirty="0" err="1" smtClean="0"/>
              <a:t>data.frame</a:t>
            </a:r>
            <a:r>
              <a:rPr lang="zh-CN" altLang="zh-CN" dirty="0" smtClean="0"/>
              <a:t>对象。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read.table</a:t>
            </a:r>
            <a:r>
              <a:rPr lang="en-US" altLang="zh-CN" dirty="0" smtClean="0"/>
              <a:t>(file, header, sep = , quote = , </a:t>
            </a:r>
            <a:r>
              <a:rPr lang="en-US" altLang="zh-CN" dirty="0" err="1" smtClean="0"/>
              <a:t>dec</a:t>
            </a:r>
            <a:r>
              <a:rPr lang="en-US" altLang="zh-CN" dirty="0" smtClean="0"/>
              <a:t> = , 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col.names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as.is</a:t>
            </a:r>
            <a:r>
              <a:rPr lang="en-US" altLang="zh-CN" dirty="0" smtClean="0"/>
              <a:t> = , </a:t>
            </a:r>
            <a:r>
              <a:rPr lang="en-US" altLang="zh-CN" dirty="0" err="1" smtClean="0"/>
              <a:t>na.strings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colClasses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nrows</a:t>
            </a:r>
            <a:r>
              <a:rPr lang="en-US" altLang="zh-CN" dirty="0" smtClean="0"/>
              <a:t> =, skip = , </a:t>
            </a:r>
            <a:r>
              <a:rPr lang="en-US" altLang="zh-CN" dirty="0" err="1" smtClean="0"/>
              <a:t>check.names</a:t>
            </a:r>
            <a:r>
              <a:rPr lang="en-US" altLang="zh-CN" dirty="0" smtClean="0"/>
              <a:t> = , fill = , </a:t>
            </a:r>
            <a:r>
              <a:rPr lang="en-US" altLang="zh-CN" dirty="0" err="1" smtClean="0"/>
              <a:t>strip.white</a:t>
            </a:r>
            <a:r>
              <a:rPr lang="en-US" altLang="zh-CN" dirty="0" smtClean="0"/>
              <a:t> = , </a:t>
            </a:r>
            <a:r>
              <a:rPr lang="en-US" altLang="zh-CN" dirty="0" err="1" smtClean="0"/>
              <a:t>blank.lines.skip</a:t>
            </a:r>
            <a:r>
              <a:rPr lang="en-US" altLang="zh-CN" dirty="0" smtClean="0"/>
              <a:t> = , </a:t>
            </a:r>
            <a:r>
              <a:rPr lang="en-US" altLang="zh-CN" dirty="0" err="1" smtClean="0"/>
              <a:t>comment.char</a:t>
            </a:r>
            <a:r>
              <a:rPr lang="en-US" altLang="zh-CN" dirty="0" smtClean="0"/>
              <a:t> = , </a:t>
            </a:r>
            <a:r>
              <a:rPr lang="en-US" altLang="zh-CN" dirty="0" err="1" smtClean="0"/>
              <a:t>allowEscapes</a:t>
            </a:r>
            <a:r>
              <a:rPr lang="en-US" altLang="zh-CN" dirty="0" smtClean="0"/>
              <a:t> = , flush = , </a:t>
            </a:r>
            <a:r>
              <a:rPr lang="en-US" altLang="zh-CN" dirty="0" err="1" smtClean="0"/>
              <a:t>stringsAsFactors</a:t>
            </a:r>
            <a:r>
              <a:rPr lang="en-US" altLang="zh-CN" dirty="0" smtClean="0"/>
              <a:t> = , encoding = )</a:t>
            </a:r>
            <a:endParaRPr lang="zh-CN" altLang="zh-CN" dirty="0" smtClean="0"/>
          </a:p>
          <a:p>
            <a:r>
              <a:rPr lang="zh-CN" altLang="zh-CN" dirty="0" smtClean="0"/>
              <a:t>我们给出常用的几个参数：</a:t>
            </a:r>
            <a:r>
              <a:rPr lang="en-US" altLang="zh-CN" dirty="0" smtClean="0"/>
              <a:t>file</a:t>
            </a:r>
            <a:r>
              <a:rPr lang="zh-CN" altLang="zh-CN" dirty="0" smtClean="0"/>
              <a:t>是文件路径。</a:t>
            </a:r>
            <a:r>
              <a:rPr lang="en-US" altLang="zh-CN" dirty="0" smtClean="0"/>
              <a:t>header=TRUE</a:t>
            </a:r>
            <a:r>
              <a:rPr lang="zh-CN" altLang="zh-CN" dirty="0" smtClean="0"/>
              <a:t>或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。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表示文件中第一行是头信息，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表示没有头信息。</a:t>
            </a:r>
            <a:r>
              <a:rPr lang="en-US" altLang="zh-CN" dirty="0" smtClean="0"/>
              <a:t>sep</a:t>
            </a:r>
            <a:r>
              <a:rPr lang="zh-CN" altLang="zh-CN" dirty="0" smtClean="0"/>
              <a:t>给出分隔符；</a:t>
            </a:r>
            <a:r>
              <a:rPr lang="en-US" altLang="zh-CN" dirty="0" smtClean="0"/>
              <a:t>quote</a:t>
            </a:r>
            <a:r>
              <a:rPr lang="zh-CN" altLang="zh-CN" dirty="0" smtClean="0"/>
              <a:t>描述使用了什么样的符号来将一个字段的内容封装起来。如果不给出</a:t>
            </a:r>
            <a:r>
              <a:rPr lang="en-US" altLang="zh-CN" dirty="0" smtClean="0"/>
              <a:t>quote</a:t>
            </a:r>
            <a:r>
              <a:rPr lang="zh-CN" altLang="zh-CN" dirty="0" smtClean="0"/>
              <a:t>，表示没有封装或用</a:t>
            </a:r>
            <a:r>
              <a:rPr lang="en-US" altLang="zh-CN" dirty="0" smtClean="0"/>
              <a:t>\”</a:t>
            </a:r>
            <a:r>
              <a:rPr lang="zh-CN" altLang="zh-CN" dirty="0" smtClean="0"/>
              <a:t>或</a:t>
            </a:r>
            <a:r>
              <a:rPr lang="en-US" altLang="zh-CN" dirty="0" smtClean="0"/>
              <a:t>\’</a:t>
            </a:r>
            <a:r>
              <a:rPr lang="zh-CN" altLang="zh-CN" dirty="0" smtClean="0"/>
              <a:t>做了封装。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假设我们有个一个文本文件，路径为当前工作路径，文件名为</a:t>
            </a:r>
            <a:r>
              <a:rPr lang="en-US" altLang="zh-CN" dirty="0" err="1" smtClean="0"/>
              <a:t>r.txt</a:t>
            </a:r>
            <a:r>
              <a:rPr lang="zh-CN" altLang="zh-CN" dirty="0" smtClean="0"/>
              <a:t>，它包含的数据如下</a:t>
            </a:r>
            <a:r>
              <a:rPr lang="zh-CN" altLang="en-US" dirty="0" smtClean="0"/>
              <a:t>。练习：将该文件读入。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140968"/>
            <a:ext cx="72008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 smtClean="0"/>
              <a:t>name.last,name.first,team,position,salary</a:t>
            </a:r>
            <a:endParaRPr lang="zh-CN" altLang="zh-CN" sz="2400" dirty="0" smtClean="0"/>
          </a:p>
          <a:p>
            <a:r>
              <a:rPr lang="en-US" altLang="zh-CN" sz="2400" dirty="0" smtClean="0"/>
              <a:t>"Manning","Peyton","Colts","QB",18700000</a:t>
            </a:r>
            <a:endParaRPr lang="zh-CN" altLang="zh-CN" sz="2400" dirty="0" smtClean="0"/>
          </a:p>
          <a:p>
            <a:r>
              <a:rPr lang="en-US" altLang="zh-CN" sz="2400" dirty="0" smtClean="0"/>
              <a:t>"Brady","Tom","Patriots","QB",14626720</a:t>
            </a:r>
            <a:endParaRPr lang="zh-CN" altLang="zh-CN" sz="2400" dirty="0" smtClean="0"/>
          </a:p>
          <a:p>
            <a:r>
              <a:rPr lang="en-US" altLang="zh-CN" sz="2400" dirty="0" smtClean="0"/>
              <a:t>"Pepper","Julius","Panthers","DE",14137500</a:t>
            </a:r>
            <a:endParaRPr lang="zh-CN" altLang="zh-CN" sz="2400" dirty="0" smtClean="0"/>
          </a:p>
          <a:p>
            <a:r>
              <a:rPr lang="en-US" altLang="zh-CN" sz="2400" dirty="0" smtClean="0"/>
              <a:t>"Palmer","Carson","Bengals","QB",13980000</a:t>
            </a:r>
            <a:endParaRPr lang="zh-CN" altLang="zh-CN" sz="2400" dirty="0" smtClean="0"/>
          </a:p>
          <a:p>
            <a:r>
              <a:rPr lang="en-US" altLang="zh-CN" sz="2400" dirty="0" smtClean="0"/>
              <a:t>"Manning","Eli","Giants","QB",12916666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装载</a:t>
            </a:r>
            <a:r>
              <a:rPr lang="en-US" altLang="zh-CN" b="1" dirty="0" smtClean="0"/>
              <a:t>*.</a:t>
            </a:r>
            <a:r>
              <a:rPr lang="en-US" altLang="zh-CN" b="1" dirty="0" err="1" smtClean="0"/>
              <a:t>Rdata</a:t>
            </a:r>
            <a:r>
              <a:rPr lang="en-US" altLang="zh-CN" b="1" dirty="0" smtClean="0"/>
              <a:t>(.</a:t>
            </a:r>
            <a:r>
              <a:rPr lang="en-US" altLang="zh-CN" b="1" dirty="0" err="1" smtClean="0"/>
              <a:t>rda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文件</a:t>
            </a:r>
            <a:endParaRPr lang="zh-CN" altLang="zh-CN" dirty="0" smtClean="0"/>
          </a:p>
          <a:p>
            <a:r>
              <a:rPr lang="en-US" altLang="zh-CN" dirty="0" smtClean="0"/>
              <a:t>*.</a:t>
            </a:r>
            <a:r>
              <a:rPr lang="en-US" altLang="zh-CN" dirty="0" err="1" smtClean="0"/>
              <a:t>Rdata</a:t>
            </a:r>
            <a:r>
              <a:rPr lang="zh-CN" altLang="zh-CN" dirty="0" smtClean="0"/>
              <a:t>文件是下一节用</a:t>
            </a:r>
            <a:r>
              <a:rPr lang="en-US" altLang="zh-CN" dirty="0" smtClean="0"/>
              <a:t>save</a:t>
            </a:r>
            <a:r>
              <a:rPr lang="zh-CN" altLang="zh-CN" dirty="0" smtClean="0"/>
              <a:t>函数将内存中的数据对象保存到磁盘上时产生的文件。把该文件装入内存，会恢复保存的数据对象。装入该数据对象使用</a:t>
            </a:r>
            <a:r>
              <a:rPr lang="en-US" altLang="zh-CN" dirty="0" smtClean="0"/>
              <a:t>load</a:t>
            </a:r>
            <a:r>
              <a:rPr lang="zh-CN" altLang="zh-CN" dirty="0" smtClean="0"/>
              <a:t>函数</a:t>
            </a:r>
          </a:p>
          <a:p>
            <a:r>
              <a:rPr lang="en-US" altLang="zh-CN" dirty="0" smtClean="0"/>
              <a:t>load(</a:t>
            </a:r>
            <a:r>
              <a:rPr lang="zh-CN" altLang="zh-CN" dirty="0" smtClean="0"/>
              <a:t>文件路径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）输出数据</a:t>
            </a:r>
          </a:p>
          <a:p>
            <a:r>
              <a:rPr lang="en-US" altLang="zh-CN" dirty="0" smtClean="0"/>
              <a:t>Save</a:t>
            </a:r>
            <a:r>
              <a:rPr lang="zh-CN" altLang="zh-CN" dirty="0" smtClean="0"/>
              <a:t>函数将数据对象保存成一个文件。</a:t>
            </a:r>
          </a:p>
          <a:p>
            <a:r>
              <a:rPr lang="en-US" altLang="zh-CN" dirty="0" smtClean="0"/>
              <a:t>save(</a:t>
            </a:r>
            <a:r>
              <a:rPr lang="en-US" altLang="zh-CN" dirty="0" err="1" smtClean="0"/>
              <a:t>object,file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s.rda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zh-CN" dirty="0" smtClean="0"/>
              <a:t>是要被保存的数据对象，</a:t>
            </a:r>
            <a:r>
              <a:rPr lang="en-US" altLang="zh-CN" dirty="0" smtClean="0"/>
              <a:t> file</a:t>
            </a:r>
            <a:r>
              <a:rPr lang="zh-CN" altLang="zh-CN" dirty="0" smtClean="0"/>
              <a:t>是保存到磁盘的文件名，推荐扩展名是</a:t>
            </a:r>
            <a:r>
              <a:rPr lang="en-US" altLang="zh-CN" dirty="0" smtClean="0"/>
              <a:t>”.</a:t>
            </a:r>
            <a:r>
              <a:rPr lang="en-US" altLang="zh-CN" dirty="0" err="1" smtClean="0"/>
              <a:t>rda</a:t>
            </a:r>
            <a:r>
              <a:rPr lang="en-US" altLang="zh-CN" dirty="0" smtClean="0"/>
              <a:t>”</a:t>
            </a:r>
            <a:r>
              <a:rPr lang="zh-CN" altLang="zh-CN" dirty="0" smtClean="0"/>
              <a:t>。也可以是别的扩展名。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R</a:t>
            </a:r>
            <a:r>
              <a:rPr lang="zh-CN" altLang="zh-CN" dirty="0" smtClean="0"/>
              <a:t>也可以将对象的内容输出到</a:t>
            </a:r>
            <a:r>
              <a:rPr lang="zh-CN" altLang="zh-CN" b="1" dirty="0" smtClean="0"/>
              <a:t>文本文件</a:t>
            </a:r>
            <a:r>
              <a:rPr lang="zh-CN" altLang="zh-CN" dirty="0" smtClean="0"/>
              <a:t>。</a:t>
            </a:r>
            <a:r>
              <a:rPr lang="en-US" altLang="zh-CN" dirty="0" err="1" smtClean="0"/>
              <a:t>write.table</a:t>
            </a:r>
            <a:r>
              <a:rPr lang="zh-CN" altLang="zh-CN" dirty="0" smtClean="0"/>
              <a:t>函数如下：</a:t>
            </a:r>
          </a:p>
          <a:p>
            <a:r>
              <a:rPr lang="en-US" altLang="zh-CN" dirty="0" err="1" smtClean="0"/>
              <a:t>write.table</a:t>
            </a:r>
            <a:r>
              <a:rPr lang="en-US" altLang="zh-CN" dirty="0" smtClean="0"/>
              <a:t>(x, file = "", append = FALSE, quote = TRUE, sep = " ", </a:t>
            </a:r>
            <a:r>
              <a:rPr lang="en-US" altLang="zh-CN" dirty="0" err="1" smtClean="0"/>
              <a:t>eol</a:t>
            </a:r>
            <a:r>
              <a:rPr lang="en-US" altLang="zh-CN" dirty="0" smtClean="0"/>
              <a:t> = "\n", </a:t>
            </a:r>
            <a:r>
              <a:rPr lang="en-US" altLang="zh-CN" dirty="0" err="1" smtClean="0"/>
              <a:t>na</a:t>
            </a:r>
            <a:r>
              <a:rPr lang="en-US" altLang="zh-CN" dirty="0" smtClean="0"/>
              <a:t> = "NA", </a:t>
            </a:r>
            <a:r>
              <a:rPr lang="en-US" altLang="zh-CN" dirty="0" err="1" smtClean="0"/>
              <a:t>dec</a:t>
            </a:r>
            <a:r>
              <a:rPr lang="en-US" altLang="zh-CN" dirty="0" smtClean="0"/>
              <a:t> = ".", 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 = TRUE, </a:t>
            </a:r>
            <a:r>
              <a:rPr lang="en-US" altLang="zh-CN" dirty="0" err="1" smtClean="0"/>
              <a:t>col.names</a:t>
            </a:r>
            <a:r>
              <a:rPr lang="en-US" altLang="zh-CN" dirty="0" smtClean="0"/>
              <a:t> = TRUE, </a:t>
            </a:r>
            <a:r>
              <a:rPr lang="en-US" altLang="zh-CN" dirty="0" err="1" smtClean="0"/>
              <a:t>qmethod</a:t>
            </a:r>
            <a:r>
              <a:rPr lang="en-US" altLang="zh-CN" dirty="0" smtClean="0"/>
              <a:t> = c("escape", "double"))</a:t>
            </a:r>
            <a:endParaRPr lang="zh-CN" altLang="zh-CN" dirty="0" smtClean="0"/>
          </a:p>
          <a:p>
            <a:r>
              <a:rPr lang="zh-CN" altLang="zh-CN" dirty="0" smtClean="0"/>
              <a:t>参数介绍</a:t>
            </a:r>
          </a:p>
          <a:p>
            <a:r>
              <a:rPr lang="en-US" altLang="zh-CN" dirty="0" smtClean="0"/>
              <a:t>x </a:t>
            </a:r>
            <a:r>
              <a:rPr lang="zh-CN" altLang="zh-CN" dirty="0" smtClean="0"/>
              <a:t>要写到文本文件的对象名</a:t>
            </a:r>
            <a:r>
              <a:rPr lang="en-US" altLang="zh-CN" dirty="0" smtClean="0"/>
              <a:t>; file</a:t>
            </a:r>
            <a:r>
              <a:rPr lang="zh-CN" altLang="zh-CN" dirty="0" smtClean="0"/>
              <a:t>输出的文件名；</a:t>
            </a:r>
            <a:r>
              <a:rPr lang="en-US" altLang="zh-CN" dirty="0" smtClean="0"/>
              <a:t> append=TRUE</a:t>
            </a:r>
            <a:r>
              <a:rPr lang="zh-CN" altLang="zh-CN" dirty="0" smtClean="0"/>
              <a:t>或者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，表示在原文件后添加文本内容还是替换原来的文件；</a:t>
            </a:r>
            <a:r>
              <a:rPr lang="en-US" altLang="zh-CN" dirty="0" smtClean="0"/>
              <a:t>quote=TRUE</a:t>
            </a:r>
            <a:r>
              <a:rPr lang="zh-CN" altLang="zh-CN" dirty="0" smtClean="0"/>
              <a:t>或者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，表示是否将字符串内容用符合，如单引号或双引号，进行封装；</a:t>
            </a:r>
            <a:r>
              <a:rPr lang="en-US" altLang="zh-CN" dirty="0" smtClean="0"/>
              <a:t>sep</a:t>
            </a:r>
            <a:r>
              <a:rPr lang="zh-CN" altLang="zh-CN" dirty="0" smtClean="0"/>
              <a:t>是分隔一条记录中每个属性的分隔符；</a:t>
            </a:r>
            <a:r>
              <a:rPr lang="en-US" altLang="zh-CN" dirty="0" err="1" smtClean="0"/>
              <a:t>eol</a:t>
            </a:r>
            <a:r>
              <a:rPr lang="zh-CN" altLang="zh-CN" dirty="0" smtClean="0"/>
              <a:t>每行结束添加的字符，默认添加换行符。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前一页的</a:t>
            </a:r>
            <a:r>
              <a:rPr lang="en-US" altLang="zh-CN" dirty="0" err="1" smtClean="0"/>
              <a:t>r.txt</a:t>
            </a:r>
            <a:r>
              <a:rPr lang="zh-CN" altLang="en-US" dirty="0" smtClean="0"/>
              <a:t>文件中，</a:t>
            </a:r>
            <a:r>
              <a:rPr lang="en-US" altLang="zh-CN" dirty="0" smtClean="0"/>
              <a:t>last 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first name</a:t>
            </a:r>
            <a:r>
              <a:rPr lang="zh-CN" altLang="en-US" dirty="0" smtClean="0"/>
              <a:t>被弄反了，请把文件改过来。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有一个</a:t>
            </a:r>
            <a:r>
              <a:rPr lang="en-US" altLang="zh-CN" dirty="0" err="1" smtClean="0"/>
              <a:t>womensrole.txt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从其中抽样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的数据，输出到一个新的文件</a:t>
            </a:r>
            <a:r>
              <a:rPr lang="en-US" altLang="zh-CN" dirty="0" smtClean="0"/>
              <a:t>womensrole2.txt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zh-CN" b="1" dirty="0" smtClean="0"/>
              <a:t>操作数据</a:t>
            </a:r>
            <a:endParaRPr lang="zh-CN" altLang="zh-CN" dirty="0" smtClean="0"/>
          </a:p>
          <a:p>
            <a:r>
              <a:rPr lang="zh-CN" altLang="zh-CN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）合并数据对象</a:t>
            </a:r>
            <a:endParaRPr lang="zh-CN" altLang="zh-CN" dirty="0" smtClean="0"/>
          </a:p>
          <a:p>
            <a:r>
              <a:rPr lang="en-US" altLang="zh-CN" b="1" dirty="0" smtClean="0"/>
              <a:t>paste</a:t>
            </a:r>
            <a:r>
              <a:rPr lang="zh-CN" altLang="zh-CN" dirty="0" smtClean="0"/>
              <a:t>函数。</a:t>
            </a:r>
            <a:endParaRPr lang="en-US" altLang="zh-CN" dirty="0" smtClean="0"/>
          </a:p>
          <a:p>
            <a:r>
              <a:rPr lang="en-US" altLang="zh-CN" dirty="0" smtClean="0"/>
              <a:t>paste(‘</a:t>
            </a:r>
            <a:r>
              <a:rPr lang="en-US" altLang="zh-CN" dirty="0" err="1" smtClean="0"/>
              <a:t>a’,’b</a:t>
            </a:r>
            <a:r>
              <a:rPr lang="en-US" altLang="zh-CN" dirty="0" smtClean="0"/>
              <a:t>’)</a:t>
            </a:r>
          </a:p>
          <a:p>
            <a:r>
              <a:rPr lang="zh-CN" altLang="en-US" dirty="0" smtClean="0"/>
              <a:t>得到 ‘</a:t>
            </a:r>
            <a:r>
              <a:rPr lang="en-US" altLang="zh-CN" dirty="0" smtClean="0"/>
              <a:t>ab</a:t>
            </a:r>
            <a:r>
              <a:rPr lang="zh-CN" altLang="en-US" dirty="0" smtClean="0"/>
              <a:t>’</a:t>
            </a:r>
            <a:endParaRPr lang="zh-CN" altLang="zh-CN" dirty="0" smtClean="0"/>
          </a:p>
          <a:p>
            <a:r>
              <a:rPr lang="en-US" altLang="zh-CN" dirty="0" smtClean="0"/>
              <a:t>x &lt;- c("a", "b", "c", "d", "e")</a:t>
            </a:r>
            <a:endParaRPr lang="zh-CN" altLang="zh-CN" dirty="0" smtClean="0"/>
          </a:p>
          <a:p>
            <a:r>
              <a:rPr lang="en-US" altLang="zh-CN" dirty="0" smtClean="0"/>
              <a:t>y &lt;- c("A", "B", "C", "D", "E")</a:t>
            </a:r>
            <a:endParaRPr lang="zh-CN" altLang="zh-CN" dirty="0" smtClean="0"/>
          </a:p>
          <a:p>
            <a:r>
              <a:rPr lang="en-US" altLang="zh-CN" dirty="0" smtClean="0"/>
              <a:t>paste(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zh-CN" altLang="en-US" dirty="0" smtClean="0"/>
              <a:t>得到</a:t>
            </a:r>
            <a:r>
              <a:rPr lang="en-US" altLang="zh-CN" dirty="0" smtClean="0"/>
              <a:t> "a A" "b B" "c C" "d D" "e E"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我们下面介绍</a:t>
            </a:r>
            <a:r>
              <a:rPr lang="en-US" altLang="zh-CN" dirty="0" err="1" smtClean="0"/>
              <a:t>RStudio</a:t>
            </a:r>
            <a:r>
              <a:rPr lang="zh-CN" altLang="zh-CN" dirty="0" smtClean="0"/>
              <a:t>的一些操作技巧。</a:t>
            </a:r>
          </a:p>
          <a:p>
            <a:pPr lvl="0"/>
            <a:r>
              <a:rPr lang="en-US" altLang="zh-CN" dirty="0" smtClean="0"/>
              <a:t>(1)</a:t>
            </a:r>
            <a:r>
              <a:rPr lang="zh-CN" altLang="zh-CN" dirty="0" smtClean="0"/>
              <a:t>设置工作路径</a:t>
            </a:r>
          </a:p>
          <a:p>
            <a:r>
              <a:rPr lang="zh-CN" altLang="zh-CN" dirty="0" smtClean="0"/>
              <a:t>工作路径</a:t>
            </a:r>
            <a:r>
              <a:rPr lang="en-US" altLang="zh-CN" dirty="0" smtClean="0"/>
              <a:t>Working Directory</a:t>
            </a:r>
            <a:r>
              <a:rPr lang="zh-CN" altLang="zh-CN" dirty="0" smtClean="0"/>
              <a:t>的含义是，运行当前的代码会以当前工作路径为基准寻找一些外部资源，如，当代码需要读取外部文件时。</a:t>
            </a:r>
            <a:endParaRPr lang="en-US" altLang="zh-CN" dirty="0" smtClean="0"/>
          </a:p>
          <a:p>
            <a:r>
              <a:rPr lang="zh-CN" altLang="zh-CN" dirty="0" smtClean="0"/>
              <a:t>我们编写的</a:t>
            </a:r>
            <a:r>
              <a:rPr lang="en-US" altLang="zh-CN" dirty="0" smtClean="0"/>
              <a:t>R</a:t>
            </a:r>
            <a:r>
              <a:rPr lang="zh-CN" altLang="zh-CN" dirty="0" smtClean="0"/>
              <a:t>程序需要保存到一个文件夹中，便于管理。因此在用户的电脑上创建一个文件夹</a:t>
            </a:r>
            <a:r>
              <a:rPr lang="en-US" altLang="zh-CN" dirty="0" smtClean="0"/>
              <a:t>workspace</a:t>
            </a:r>
            <a:r>
              <a:rPr lang="zh-CN" altLang="zh-CN" dirty="0" smtClean="0"/>
              <a:t>。进入</a:t>
            </a:r>
            <a:r>
              <a:rPr lang="en-US" altLang="zh-CN" dirty="0" err="1" smtClean="0"/>
              <a:t>RStudio</a:t>
            </a:r>
            <a:r>
              <a:rPr lang="zh-CN" altLang="zh-CN" dirty="0" smtClean="0"/>
              <a:t>的菜单</a:t>
            </a:r>
            <a:r>
              <a:rPr lang="en-US" altLang="zh-CN" dirty="0" smtClean="0"/>
              <a:t>Tools-&gt;Global Option</a:t>
            </a:r>
            <a:r>
              <a:rPr lang="zh-CN" altLang="zh-CN" dirty="0" smtClean="0"/>
              <a:t>会弹出一个对话框，如图所示。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8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前页的</a:t>
            </a:r>
            <a:endParaRPr lang="en-US" altLang="zh-CN" dirty="0" smtClean="0"/>
          </a:p>
          <a:p>
            <a:r>
              <a:rPr lang="en-US" altLang="zh-CN" dirty="0"/>
              <a:t>x &lt;- c("a", "b", "c", "d", "e")</a:t>
            </a:r>
            <a:endParaRPr lang="zh-CN" altLang="zh-CN" dirty="0"/>
          </a:p>
          <a:p>
            <a:r>
              <a:rPr lang="en-US" altLang="zh-CN" dirty="0"/>
              <a:t>y &lt;- c("A", "B", "C", "D", "E")</a:t>
            </a:r>
            <a:endParaRPr lang="zh-CN" altLang="zh-CN" dirty="0"/>
          </a:p>
          <a:p>
            <a:r>
              <a:rPr lang="zh-CN" altLang="en-US" dirty="0" smtClean="0"/>
              <a:t>如果想合并成</a:t>
            </a:r>
            <a:endParaRPr lang="en-US" altLang="zh-CN" dirty="0" smtClean="0"/>
          </a:p>
          <a:p>
            <a:r>
              <a:rPr lang="en-US" altLang="zh-CN" i="1" dirty="0"/>
              <a:t>"a" "b" "c" "d" "e" "A" "B" "C" "D" "</a:t>
            </a:r>
            <a:r>
              <a:rPr lang="en-US" altLang="zh-CN" i="1" dirty="0" smtClean="0"/>
              <a:t>E“</a:t>
            </a:r>
          </a:p>
          <a:p>
            <a:r>
              <a:rPr lang="zh-CN" altLang="en-US" i="1" dirty="0" smtClean="0"/>
              <a:t>怎样操作？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7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paste</a:t>
            </a:r>
            <a:r>
              <a:rPr lang="zh-CN" altLang="zh-CN" dirty="0" smtClean="0"/>
              <a:t>函数将两个字符串向量逐个元素的进行字符串的连接。两个字符串中间默认的使用一个空格连接。如果想使用其他字符，需要设定参数</a:t>
            </a:r>
            <a:r>
              <a:rPr lang="en-US" altLang="zh-CN" dirty="0" smtClean="0"/>
              <a:t>sep</a:t>
            </a:r>
            <a:endParaRPr lang="zh-CN" altLang="zh-CN" dirty="0" smtClean="0"/>
          </a:p>
          <a:p>
            <a:r>
              <a:rPr lang="en-US" altLang="zh-CN" dirty="0" smtClean="0"/>
              <a:t>&gt; paste(x, y, sep="-")</a:t>
            </a:r>
            <a:endParaRPr lang="zh-CN" altLang="zh-CN" dirty="0" smtClean="0"/>
          </a:p>
          <a:p>
            <a:r>
              <a:rPr lang="en-US" altLang="zh-CN" dirty="0" smtClean="0"/>
              <a:t>[1] "a-A" "b-B" "c-C" "d-D" "e-E"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如果想把字符串向量最后合并成一个字符串，使用</a:t>
            </a:r>
            <a:r>
              <a:rPr lang="en-US" altLang="zh-CN" dirty="0" smtClean="0"/>
              <a:t>collapse</a:t>
            </a:r>
            <a:r>
              <a:rPr lang="zh-CN" altLang="zh-CN" dirty="0" smtClean="0"/>
              <a:t>参数。</a:t>
            </a:r>
            <a:r>
              <a:rPr lang="en-US" altLang="zh-CN" dirty="0" smtClean="0"/>
              <a:t>collapse</a:t>
            </a:r>
            <a:r>
              <a:rPr lang="zh-CN" altLang="zh-CN" dirty="0" smtClean="0"/>
              <a:t>参数是一个字符串，该字符串连接</a:t>
            </a:r>
            <a:r>
              <a:rPr lang="zh-CN" altLang="zh-CN" b="1" dirty="0" smtClean="0"/>
              <a:t>向量中</a:t>
            </a:r>
            <a:r>
              <a:rPr lang="zh-CN" altLang="zh-CN" dirty="0" smtClean="0"/>
              <a:t>的每个元素。（注意和</a:t>
            </a:r>
            <a:r>
              <a:rPr lang="en-US" altLang="zh-CN" dirty="0" smtClean="0"/>
              <a:t>sep</a:t>
            </a:r>
            <a:r>
              <a:rPr lang="zh-CN" altLang="zh-CN" dirty="0" smtClean="0"/>
              <a:t>参数的区别）</a:t>
            </a:r>
          </a:p>
          <a:p>
            <a:r>
              <a:rPr lang="en-US" altLang="zh-CN" dirty="0" smtClean="0"/>
              <a:t>&gt; paste(x, collapse="")</a:t>
            </a:r>
          </a:p>
          <a:p>
            <a:r>
              <a:rPr lang="en-US" altLang="zh-CN" dirty="0" smtClean="0"/>
              <a:t>[1] "</a:t>
            </a:r>
            <a:r>
              <a:rPr lang="en-US" altLang="zh-CN" dirty="0" err="1" smtClean="0"/>
              <a:t>abcde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练习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很多网站登录时要输入验证码。验证码包含大小写字母和数字。</a:t>
            </a:r>
            <a:endParaRPr lang="en-US" altLang="zh-CN" dirty="0" smtClean="0"/>
          </a:p>
          <a:p>
            <a:r>
              <a:rPr lang="zh-CN" altLang="en-US" dirty="0" smtClean="0"/>
              <a:t>写一个函数可以随机产生长度为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的验证码。</a:t>
            </a:r>
            <a:endParaRPr lang="en-US" altLang="zh-CN" dirty="0" smtClean="0"/>
          </a:p>
          <a:p>
            <a:r>
              <a:rPr lang="zh-CN" altLang="en-US" dirty="0" smtClean="0"/>
              <a:t>先学习几个函数：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如果我们想获得一个字符的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编码，需要首先将字符转换成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类型（字节类型），再将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类型转换成</a:t>
            </a:r>
            <a:r>
              <a:rPr lang="en-US" altLang="zh-CN" dirty="0" err="1" smtClean="0"/>
              <a:t>numeirc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err="1" smtClean="0"/>
              <a:t>charToRaw</a:t>
            </a:r>
            <a:r>
              <a:rPr lang="zh-CN" altLang="en-US" dirty="0" smtClean="0"/>
              <a:t>函数将一个字符转换成</a:t>
            </a:r>
            <a:r>
              <a:rPr lang="en-US" altLang="zh-CN" dirty="0" smtClean="0"/>
              <a:t>raw</a:t>
            </a:r>
          </a:p>
          <a:p>
            <a:r>
              <a:rPr lang="en-US" altLang="zh-CN" dirty="0" err="1" smtClean="0"/>
              <a:t>as.numeric</a:t>
            </a:r>
            <a:r>
              <a:rPr lang="zh-CN" altLang="en-US" dirty="0" smtClean="0"/>
              <a:t>函数将</a:t>
            </a:r>
            <a:r>
              <a:rPr lang="en-US" altLang="zh-CN" dirty="0" smtClean="0"/>
              <a:t>raw</a:t>
            </a:r>
            <a:r>
              <a:rPr lang="zh-CN" altLang="en-US" dirty="0" smtClean="0"/>
              <a:t>转换成数值（此时就是字符的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码）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将一个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码转换成字符，需要先将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码转化成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类型，再将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类型转换成字符</a:t>
            </a:r>
            <a:endParaRPr lang="en-US" altLang="zh-CN" dirty="0" smtClean="0"/>
          </a:p>
          <a:p>
            <a:r>
              <a:rPr lang="en-US" altLang="zh-CN" dirty="0" err="1" smtClean="0"/>
              <a:t>as.raw</a:t>
            </a:r>
            <a:r>
              <a:rPr lang="zh-CN" altLang="en-US" dirty="0" smtClean="0"/>
              <a:t>将一个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码转换成</a:t>
            </a:r>
            <a:r>
              <a:rPr lang="en-US" altLang="zh-CN" dirty="0" smtClean="0"/>
              <a:t>raw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err="1" smtClean="0"/>
              <a:t>rawToChar</a:t>
            </a:r>
            <a:r>
              <a:rPr lang="zh-CN" altLang="en-US" dirty="0" smtClean="0"/>
              <a:t>将一个</a:t>
            </a:r>
            <a:r>
              <a:rPr lang="en-US" altLang="zh-CN" dirty="0" smtClean="0"/>
              <a:t>raw</a:t>
            </a:r>
            <a:r>
              <a:rPr lang="zh-CN" altLang="en-US" dirty="0" smtClean="0"/>
              <a:t>转换成字符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7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err="1" smtClean="0"/>
              <a:t>rbind</a:t>
            </a:r>
            <a:r>
              <a:rPr lang="en-US" altLang="zh-CN" b="1" dirty="0" smtClean="0"/>
              <a:t> and </a:t>
            </a:r>
            <a:r>
              <a:rPr lang="en-US" altLang="zh-CN" b="1" dirty="0" err="1" smtClean="0"/>
              <a:t>cbind</a:t>
            </a:r>
            <a:endParaRPr lang="zh-CN" altLang="zh-CN" dirty="0" smtClean="0"/>
          </a:p>
          <a:p>
            <a:r>
              <a:rPr lang="zh-CN" altLang="zh-CN" dirty="0" smtClean="0"/>
              <a:t>当需要合并多个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或矩阵时，可以使用</a:t>
            </a:r>
            <a:r>
              <a:rPr lang="en-US" altLang="zh-CN" dirty="0" err="1" smtClean="0"/>
              <a:t>rbind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cbind</a:t>
            </a:r>
            <a:r>
              <a:rPr lang="zh-CN" altLang="zh-CN" dirty="0" smtClean="0"/>
              <a:t>函数。</a:t>
            </a:r>
            <a:r>
              <a:rPr lang="en-US" altLang="zh-CN" dirty="0" err="1" smtClean="0"/>
              <a:t>cbind</a:t>
            </a:r>
            <a:r>
              <a:rPr lang="zh-CN" altLang="zh-CN" dirty="0" smtClean="0"/>
              <a:t>函数通过增加列来联合两个数据结构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rbind</a:t>
            </a:r>
            <a:r>
              <a:rPr lang="zh-CN" altLang="zh-CN" dirty="0" smtClean="0"/>
              <a:t>通过增加记录来合并两个数据结构。</a:t>
            </a:r>
          </a:p>
          <a:p>
            <a:r>
              <a:rPr lang="zh-CN" altLang="zh-CN" dirty="0" smtClean="0"/>
              <a:t>以前面的文件</a:t>
            </a:r>
            <a:r>
              <a:rPr lang="en-US" altLang="zh-CN" dirty="0" err="1" smtClean="0"/>
              <a:t>r.txt</a:t>
            </a:r>
            <a:r>
              <a:rPr lang="zh-CN" altLang="zh-CN" dirty="0" smtClean="0"/>
              <a:t>为例，读入该文件，产生一个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</a:t>
            </a:r>
            <a:r>
              <a:rPr lang="en-US" altLang="zh-CN" dirty="0" smtClean="0"/>
              <a:t>a</a:t>
            </a:r>
            <a:endParaRPr lang="zh-CN" altLang="zh-CN" dirty="0" smtClean="0"/>
          </a:p>
          <a:p>
            <a:r>
              <a:rPr lang="en-US" altLang="zh-CN" dirty="0" smtClean="0"/>
              <a:t>a&lt;-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(file="</a:t>
            </a:r>
            <a:r>
              <a:rPr lang="en-US" altLang="zh-CN" dirty="0" err="1" smtClean="0"/>
              <a:t>r.txt",header</a:t>
            </a:r>
            <a:r>
              <a:rPr lang="en-US" altLang="zh-CN" dirty="0" smtClean="0"/>
              <a:t>=TRUE, sep=",")</a:t>
            </a:r>
            <a:endParaRPr lang="zh-CN" altLang="zh-CN" dirty="0" smtClean="0"/>
          </a:p>
          <a:p>
            <a:r>
              <a:rPr lang="zh-CN" altLang="zh-CN" dirty="0" smtClean="0"/>
              <a:t>我们再创建两个向量</a:t>
            </a:r>
          </a:p>
          <a:p>
            <a:r>
              <a:rPr lang="en-US" altLang="zh-CN" dirty="0" smtClean="0"/>
              <a:t>&gt; year &lt;- c(2008, 2008, 2008, 2008, 2008)</a:t>
            </a:r>
            <a:endParaRPr lang="zh-CN" altLang="zh-CN" dirty="0" smtClean="0"/>
          </a:p>
          <a:p>
            <a:r>
              <a:rPr lang="en-US" altLang="zh-CN" dirty="0" smtClean="0"/>
              <a:t>&gt; rank &lt;- c(1, 2, 3, 4, 5)</a:t>
            </a:r>
            <a:endParaRPr lang="zh-CN" altLang="zh-CN" dirty="0" smtClean="0"/>
          </a:p>
          <a:p>
            <a:r>
              <a:rPr lang="zh-CN" altLang="zh-CN" dirty="0" smtClean="0"/>
              <a:t>将这两个向量作为列添加到</a:t>
            </a:r>
            <a:r>
              <a:rPr lang="en-US" altLang="zh-CN" dirty="0" smtClean="0"/>
              <a:t>a</a:t>
            </a:r>
            <a:r>
              <a:rPr lang="zh-CN" altLang="zh-CN" dirty="0" smtClean="0"/>
              <a:t>对象中</a:t>
            </a:r>
          </a:p>
          <a:p>
            <a:r>
              <a:rPr lang="en-US" altLang="zh-CN" dirty="0" smtClean="0"/>
              <a:t>a&lt;-</a:t>
            </a:r>
            <a:r>
              <a:rPr lang="en-US" altLang="zh-CN" dirty="0" err="1" smtClean="0"/>
              <a:t>cbind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a,year,rank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另外一种给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添加列的方式是</a:t>
            </a:r>
          </a:p>
          <a:p>
            <a:r>
              <a:rPr lang="en-US" altLang="zh-CN" dirty="0" err="1" smtClean="0"/>
              <a:t>a$y</a:t>
            </a:r>
            <a:r>
              <a:rPr lang="en-US" altLang="zh-CN" dirty="0" smtClean="0"/>
              <a:t>&lt;-year</a:t>
            </a:r>
            <a:endParaRPr lang="zh-CN" altLang="zh-CN" dirty="0" smtClean="0"/>
          </a:p>
          <a:p>
            <a:r>
              <a:rPr lang="en-US" altLang="zh-CN" dirty="0" err="1" smtClean="0"/>
              <a:t>a$r</a:t>
            </a:r>
            <a:r>
              <a:rPr lang="en-US" altLang="zh-CN" dirty="0" smtClean="0"/>
              <a:t>&lt;-rank</a:t>
            </a:r>
            <a:endParaRPr lang="zh-CN" altLang="zh-CN" dirty="0" smtClean="0"/>
          </a:p>
          <a:p>
            <a:r>
              <a:rPr lang="zh-CN" altLang="zh-CN" dirty="0" smtClean="0"/>
              <a:t>这里给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</a:t>
            </a:r>
            <a:r>
              <a:rPr lang="en-US" altLang="zh-CN" dirty="0" smtClean="0"/>
              <a:t>a</a:t>
            </a:r>
            <a:r>
              <a:rPr lang="zh-CN" altLang="zh-CN" dirty="0" smtClean="0"/>
              <a:t>创建一个列，名称为</a:t>
            </a:r>
            <a:r>
              <a:rPr lang="en-US" altLang="zh-CN" dirty="0" smtClean="0"/>
              <a:t>y</a:t>
            </a:r>
            <a:r>
              <a:rPr lang="zh-CN" altLang="zh-CN" dirty="0" smtClean="0"/>
              <a:t>，赋值为向量</a:t>
            </a:r>
            <a:r>
              <a:rPr lang="en-US" altLang="zh-CN" dirty="0" smtClean="0"/>
              <a:t>year;</a:t>
            </a:r>
            <a:r>
              <a:rPr lang="zh-CN" altLang="zh-CN" dirty="0" smtClean="0"/>
              <a:t>一个列，名称为</a:t>
            </a:r>
            <a:r>
              <a:rPr lang="en-US" altLang="zh-CN" dirty="0" smtClean="0"/>
              <a:t>r</a:t>
            </a:r>
            <a:r>
              <a:rPr lang="zh-CN" altLang="zh-CN" dirty="0" smtClean="0"/>
              <a:t>，赋值为向量</a:t>
            </a:r>
            <a:r>
              <a:rPr lang="en-US" altLang="zh-CN" dirty="0" smtClean="0"/>
              <a:t>rank</a:t>
            </a:r>
            <a:r>
              <a:rPr lang="zh-CN" altLang="zh-CN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rbind</a:t>
            </a:r>
            <a:r>
              <a:rPr lang="zh-CN" altLang="zh-CN" dirty="0" smtClean="0"/>
              <a:t>给一个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对象添加行。例如，</a:t>
            </a:r>
          </a:p>
          <a:p>
            <a:r>
              <a:rPr lang="en-US" altLang="zh-CN" dirty="0" smtClean="0"/>
              <a:t>a&lt;-matrix(</a:t>
            </a:r>
            <a:r>
              <a:rPr lang="en-US" altLang="zh-CN" dirty="0" err="1" smtClean="0"/>
              <a:t>runif</a:t>
            </a:r>
            <a:r>
              <a:rPr lang="en-US" altLang="zh-CN" dirty="0" smtClean="0"/>
              <a:t>(12, min=0, max=10), 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=3, </a:t>
            </a:r>
            <a:r>
              <a:rPr lang="en-US" altLang="zh-CN" dirty="0" err="1" smtClean="0"/>
              <a:t>ncol</a:t>
            </a:r>
            <a:r>
              <a:rPr lang="en-US" altLang="zh-CN" dirty="0" smtClean="0"/>
              <a:t>=4)</a:t>
            </a:r>
            <a:endParaRPr lang="zh-CN" altLang="zh-CN" dirty="0" smtClean="0"/>
          </a:p>
          <a:p>
            <a:r>
              <a:rPr lang="en-US" altLang="zh-CN" dirty="0" smtClean="0"/>
              <a:t>b&lt;-matrix(</a:t>
            </a:r>
            <a:r>
              <a:rPr lang="en-US" altLang="zh-CN" dirty="0" err="1" smtClean="0"/>
              <a:t>runif</a:t>
            </a:r>
            <a:r>
              <a:rPr lang="en-US" altLang="zh-CN" dirty="0" smtClean="0"/>
              <a:t>(12, min=0, max=10), </a:t>
            </a:r>
            <a:r>
              <a:rPr lang="en-US" altLang="zh-CN" dirty="0" err="1" smtClean="0"/>
              <a:t>nrow</a:t>
            </a:r>
            <a:r>
              <a:rPr lang="en-US" altLang="zh-CN" dirty="0" smtClean="0"/>
              <a:t>=3, </a:t>
            </a:r>
            <a:r>
              <a:rPr lang="en-US" altLang="zh-CN" dirty="0" err="1" smtClean="0"/>
              <a:t>ncol</a:t>
            </a:r>
            <a:r>
              <a:rPr lang="en-US" altLang="zh-CN" dirty="0" smtClean="0"/>
              <a:t>=4)</a:t>
            </a:r>
            <a:endParaRPr lang="zh-CN" altLang="zh-CN" dirty="0" smtClean="0"/>
          </a:p>
          <a:p>
            <a:r>
              <a:rPr lang="zh-CN" altLang="zh-CN" dirty="0" smtClean="0"/>
              <a:t>创建两个矩阵，它的内容是随机产生的在</a:t>
            </a:r>
            <a:r>
              <a:rPr lang="en-US" altLang="zh-CN" dirty="0" smtClean="0"/>
              <a:t>0</a:t>
            </a:r>
            <a:r>
              <a:rPr lang="zh-CN" altLang="zh-CN" dirty="0" smtClean="0"/>
              <a:t>和</a:t>
            </a:r>
            <a:r>
              <a:rPr lang="en-US" altLang="zh-CN" dirty="0" smtClean="0"/>
              <a:t>10</a:t>
            </a:r>
            <a:r>
              <a:rPr lang="zh-CN" altLang="zh-CN" dirty="0" smtClean="0"/>
              <a:t>之间的值。</a:t>
            </a:r>
          </a:p>
          <a:p>
            <a:r>
              <a:rPr lang="en-US" altLang="zh-CN" dirty="0" smtClean="0"/>
              <a:t>c&lt;-</a:t>
            </a:r>
            <a:r>
              <a:rPr lang="en-US" altLang="zh-CN" dirty="0" err="1" smtClean="0"/>
              <a:t>rbind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zh-CN" altLang="zh-CN" dirty="0" smtClean="0"/>
              <a:t>将两个矩阵按行添加的方式合并起来</a:t>
            </a:r>
          </a:p>
          <a:p>
            <a:r>
              <a:rPr lang="zh-CN" altLang="zh-CN" dirty="0" smtClean="0"/>
              <a:t>更复杂的合并操作函数</a:t>
            </a:r>
            <a:r>
              <a:rPr lang="en-US" altLang="zh-CN" dirty="0" smtClean="0"/>
              <a:t>merge</a:t>
            </a:r>
            <a:r>
              <a:rPr lang="zh-CN" altLang="zh-CN" dirty="0" smtClean="0"/>
              <a:t>，请参考帮助文档。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1.  </a:t>
            </a:r>
            <a:r>
              <a:rPr lang="zh-CN" altLang="en-US" dirty="0" smtClean="0"/>
              <a:t>访问</a:t>
            </a:r>
            <a:r>
              <a:rPr lang="en-US" altLang="zh-CN" dirty="0" smtClean="0">
                <a:hlinkClick r:id="rId2"/>
              </a:rPr>
              <a:t>http://archive.ics.uci.edu/ml/datasets/Iris</a:t>
            </a:r>
            <a:endParaRPr lang="en-US" altLang="zh-CN" dirty="0" smtClean="0"/>
          </a:p>
          <a:p>
            <a:r>
              <a:rPr lang="zh-CN" altLang="en-US" dirty="0" smtClean="0"/>
              <a:t>这是一个数据集。下载该数据集</a:t>
            </a:r>
            <a:endParaRPr lang="en-US" altLang="zh-CN" dirty="0" smtClean="0"/>
          </a:p>
          <a:p>
            <a:r>
              <a:rPr lang="zh-CN" altLang="en-US" dirty="0" smtClean="0"/>
              <a:t>任务是，计算第一列的均值，建立一列，其值均为均值。产生一个新的数据文件</a:t>
            </a:r>
            <a:endParaRPr lang="en-US" altLang="zh-CN" dirty="0" smtClean="0"/>
          </a:p>
          <a:p>
            <a:r>
              <a:rPr lang="zh-CN" altLang="en-US" dirty="0" smtClean="0"/>
              <a:t>注：当我们创建一个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，但没有给每个列分配名称时，系统默认为列分配名称，</a:t>
            </a:r>
            <a:r>
              <a:rPr lang="en-US" altLang="zh-CN" dirty="0" smtClean="0"/>
              <a:t>V1, V2…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转换数据</a:t>
            </a:r>
            <a:endParaRPr lang="en-US" altLang="zh-CN" dirty="0" smtClean="0"/>
          </a:p>
          <a:p>
            <a:r>
              <a:rPr lang="zh-CN" altLang="zh-CN" dirty="0" smtClean="0"/>
              <a:t>这些函数可以进行强制数据转换：</a:t>
            </a:r>
            <a:r>
              <a:rPr lang="en-US" altLang="zh-CN" dirty="0" err="1" smtClean="0"/>
              <a:t>as.list</a:t>
            </a:r>
            <a:r>
              <a:rPr lang="en-US" altLang="zh-CN" dirty="0" smtClean="0"/>
              <a:t>()</a:t>
            </a:r>
            <a:r>
              <a:rPr lang="zh-CN" altLang="zh-CN" dirty="0" smtClean="0"/>
              <a:t>将数据转换成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数据结构；</a:t>
            </a:r>
            <a:r>
              <a:rPr lang="en-US" altLang="zh-CN" dirty="0" err="1" smtClean="0"/>
              <a:t>as.vector</a:t>
            </a:r>
            <a:r>
              <a:rPr lang="en-US" altLang="zh-CN" dirty="0" smtClean="0"/>
              <a:t>()</a:t>
            </a:r>
            <a:r>
              <a:rPr lang="zh-CN" altLang="zh-CN" dirty="0" smtClean="0"/>
              <a:t>将数据转换成</a:t>
            </a:r>
            <a:r>
              <a:rPr lang="en-US" altLang="zh-CN" dirty="0" err="1" smtClean="0"/>
              <a:t>vector;as.array</a:t>
            </a:r>
            <a:r>
              <a:rPr lang="en-US" altLang="zh-CN" dirty="0" smtClean="0"/>
              <a:t>()</a:t>
            </a:r>
            <a:r>
              <a:rPr lang="zh-CN" altLang="zh-CN" dirty="0" smtClean="0"/>
              <a:t>将数据转换成</a:t>
            </a:r>
            <a:r>
              <a:rPr lang="en-US" altLang="zh-CN" dirty="0" smtClean="0"/>
              <a:t>array; </a:t>
            </a:r>
            <a:r>
              <a:rPr lang="en-US" altLang="zh-CN" dirty="0" err="1" smtClean="0"/>
              <a:t>as.matrix</a:t>
            </a:r>
            <a:r>
              <a:rPr lang="en-US" altLang="zh-CN" dirty="0" smtClean="0"/>
              <a:t>() </a:t>
            </a:r>
            <a:r>
              <a:rPr lang="zh-CN" altLang="zh-CN" dirty="0" smtClean="0"/>
              <a:t>将数据转换</a:t>
            </a:r>
            <a:r>
              <a:rPr lang="zh-CN" altLang="en-US" dirty="0" smtClean="0"/>
              <a:t>成</a:t>
            </a:r>
            <a:r>
              <a:rPr lang="zh-CN" altLang="zh-CN" dirty="0" smtClean="0"/>
              <a:t>矩阵；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as.data.frame</a:t>
            </a:r>
            <a:r>
              <a:rPr lang="zh-CN" altLang="zh-CN" dirty="0" smtClean="0"/>
              <a:t>转换成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 smtClean="0"/>
          </a:p>
          <a:p>
            <a:pPr>
              <a:buNone/>
            </a:pP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记住：进入新的文件夹后，调用</a:t>
            </a:r>
            <a:r>
              <a:rPr lang="en-US" altLang="zh-CN" dirty="0" smtClean="0"/>
              <a:t>Set As Working Directory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77987"/>
            <a:ext cx="6912768" cy="29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unlist</a:t>
            </a:r>
            <a:r>
              <a:rPr lang="zh-CN" altLang="zh-CN" dirty="0" smtClean="0"/>
              <a:t>函数将一个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数据对象转换成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f&lt;-list(a=c(1,2,3),b=c('</a:t>
            </a:r>
            <a:r>
              <a:rPr lang="en-US" altLang="zh-CN" dirty="0" err="1" smtClean="0"/>
              <a:t>a','b</a:t>
            </a:r>
            <a:r>
              <a:rPr lang="en-US" altLang="zh-CN" dirty="0" smtClean="0"/>
              <a:t>'))</a:t>
            </a:r>
          </a:p>
          <a:p>
            <a:r>
              <a:rPr lang="en-US" altLang="zh-CN" dirty="0" err="1" smtClean="0"/>
              <a:t>unlist</a:t>
            </a:r>
            <a:r>
              <a:rPr lang="en-US" altLang="zh-CN" dirty="0" smtClean="0"/>
              <a:t>(f)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"1" "2" "3" "a" "b"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对于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其中的列的内容想被完全替换，可以采用对该列赋值的方式，列如，</a:t>
            </a:r>
          </a:p>
          <a:p>
            <a:r>
              <a:rPr lang="en-US" altLang="zh-CN" dirty="0" err="1" smtClean="0"/>
              <a:t>a$year</a:t>
            </a:r>
            <a:r>
              <a:rPr lang="en-US" altLang="zh-CN" dirty="0" smtClean="0"/>
              <a:t>&lt;- c(2001,2002,2003,2004,2005)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如果想从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按照名称</a:t>
            </a:r>
            <a:r>
              <a:rPr lang="zh-CN" altLang="zh-CN" b="1" dirty="0" smtClean="0"/>
              <a:t>移走某个</a:t>
            </a:r>
            <a:r>
              <a:rPr lang="zh-CN" altLang="en-US" b="1" dirty="0" smtClean="0"/>
              <a:t>列</a:t>
            </a:r>
            <a:r>
              <a:rPr lang="zh-CN" altLang="zh-CN" dirty="0" smtClean="0"/>
              <a:t>，可以采用下面的方法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a=c(1,2,3)</a:t>
            </a:r>
            <a:br>
              <a:rPr lang="en-US" altLang="zh-CN" dirty="0" smtClean="0"/>
            </a:br>
            <a:r>
              <a:rPr lang="en-US" altLang="zh-CN" dirty="0" smtClean="0"/>
              <a:t>b=c('</a:t>
            </a:r>
            <a:r>
              <a:rPr lang="en-US" altLang="zh-CN" dirty="0" err="1" smtClean="0"/>
              <a:t>a','b','c</a:t>
            </a:r>
            <a:r>
              <a:rPr lang="en-US" altLang="zh-CN" dirty="0" smtClean="0"/>
              <a:t>')</a:t>
            </a:r>
            <a:br>
              <a:rPr lang="en-US" altLang="zh-CN" dirty="0" smtClean="0"/>
            </a:br>
            <a:r>
              <a:rPr lang="en-US" altLang="zh-CN" dirty="0" smtClean="0"/>
              <a:t>c=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(4,5,6)</a:t>
            </a:r>
            <a:br>
              <a:rPr lang="en-US" altLang="zh-CN" dirty="0" smtClean="0"/>
            </a:br>
            <a:r>
              <a:rPr lang="en-US" altLang="zh-CN" dirty="0" smtClean="0"/>
              <a:t>m=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qjt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a,lyh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b,qzh</a:t>
            </a:r>
            <a:r>
              <a:rPr lang="en-US" altLang="zh-CN" dirty="0" smtClean="0"/>
              <a:t>=c)</a:t>
            </a:r>
            <a:br>
              <a:rPr lang="en-US" altLang="zh-CN" dirty="0" smtClean="0"/>
            </a:br>
            <a:r>
              <a:rPr lang="en-US" altLang="zh-CN" dirty="0" smtClean="0"/>
              <a:t>d=c('</a:t>
            </a:r>
            <a:r>
              <a:rPr lang="en-US" altLang="zh-CN" dirty="0" err="1" smtClean="0"/>
              <a:t>qjt</a:t>
            </a:r>
            <a:r>
              <a:rPr lang="en-US" altLang="zh-CN" dirty="0" smtClean="0"/>
              <a:t>', ’</a:t>
            </a:r>
            <a:r>
              <a:rPr lang="en-US" altLang="zh-CN" dirty="0" err="1" smtClean="0"/>
              <a:t>lyh</a:t>
            </a:r>
            <a:r>
              <a:rPr lang="en-US" altLang="zh-CN" dirty="0" smtClean="0"/>
              <a:t>’)</a:t>
            </a:r>
            <a:br>
              <a:rPr lang="en-US" altLang="zh-CN" dirty="0" smtClean="0"/>
            </a:br>
            <a:r>
              <a:rPr lang="en-US" altLang="zh-CN" dirty="0" smtClean="0"/>
              <a:t>m &lt;- m[, !(names(m) %in% d)]</a:t>
            </a:r>
            <a:endParaRPr lang="zh-CN" altLang="zh-CN" dirty="0" smtClean="0"/>
          </a:p>
          <a:p>
            <a:r>
              <a:rPr lang="zh-CN" altLang="zh-CN" dirty="0" smtClean="0"/>
              <a:t>此时</a:t>
            </a:r>
            <a:r>
              <a:rPr lang="en-US" altLang="zh-CN" dirty="0" smtClean="0"/>
              <a:t>data frame m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qjt</a:t>
            </a:r>
            <a:r>
              <a:rPr lang="en-US" altLang="zh-CN" dirty="0" smtClean="0"/>
              <a:t>’, ’</a:t>
            </a:r>
            <a:r>
              <a:rPr lang="en-US" altLang="zh-CN" dirty="0" err="1" smtClean="0"/>
              <a:t>lyh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列</a:t>
            </a:r>
            <a:r>
              <a:rPr lang="zh-CN" altLang="zh-CN" dirty="0" smtClean="0"/>
              <a:t>被删除了。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上面的方法适合移除多个字段。如果只是移除一个字段可以采用</a:t>
            </a:r>
          </a:p>
          <a:p>
            <a:r>
              <a:rPr lang="en-US" altLang="zh-CN" dirty="0" err="1" smtClean="0"/>
              <a:t>m$qjt</a:t>
            </a:r>
            <a:r>
              <a:rPr lang="en-US" altLang="zh-CN" smtClean="0"/>
              <a:t>&lt;-NULL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smtClean="0"/>
              <a:t>apply</a:t>
            </a:r>
            <a:r>
              <a:rPr lang="zh-CN" altLang="zh-CN" b="1" dirty="0" smtClean="0"/>
              <a:t>系列函数</a:t>
            </a:r>
            <a:endParaRPr lang="zh-CN" altLang="zh-CN" dirty="0" smtClean="0"/>
          </a:p>
          <a:p>
            <a:r>
              <a:rPr lang="en-US" altLang="zh-CN" dirty="0" smtClean="0"/>
              <a:t>apply</a:t>
            </a:r>
            <a:r>
              <a:rPr lang="zh-CN" altLang="zh-CN" dirty="0" smtClean="0"/>
              <a:t>系列函数，包括</a:t>
            </a:r>
            <a:r>
              <a:rPr lang="en-US" altLang="zh-CN" dirty="0" smtClean="0"/>
              <a:t>apply, </a:t>
            </a:r>
            <a:r>
              <a:rPr lang="en-US" altLang="zh-CN" dirty="0" err="1" smtClean="0"/>
              <a:t>tapply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sapply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lapply</a:t>
            </a:r>
            <a:r>
              <a:rPr lang="zh-CN" altLang="zh-CN" dirty="0" smtClean="0"/>
              <a:t>等可以将函数应用在一个对象的每个元素上。</a:t>
            </a:r>
            <a:r>
              <a:rPr lang="en-US" altLang="zh-CN" dirty="0" smtClean="0"/>
              <a:t>Apply</a:t>
            </a:r>
            <a:r>
              <a:rPr lang="zh-CN" altLang="zh-CN" dirty="0" smtClean="0"/>
              <a:t>系列函数中有个参数</a:t>
            </a:r>
            <a:r>
              <a:rPr lang="en-US" altLang="zh-CN" dirty="0" smtClean="0"/>
              <a:t>FUN</a:t>
            </a:r>
            <a:r>
              <a:rPr lang="zh-CN" altLang="zh-CN" dirty="0" smtClean="0"/>
              <a:t>需要给定一个函数，该函数可以是一个函数名，或者定义一个匿名函数。匿名函数就是在定义函数时不分配函数名，它仅适合在将一个函数作为参数时使用。例如，</a:t>
            </a:r>
            <a:endParaRPr lang="en-US" altLang="zh-CN" dirty="0" smtClean="0"/>
          </a:p>
          <a:p>
            <a:r>
              <a:rPr lang="en-US" altLang="zh-CN" dirty="0"/>
              <a:t>d&lt;-</a:t>
            </a:r>
            <a:r>
              <a:rPr lang="en-US" altLang="zh-CN" dirty="0" err="1"/>
              <a:t>data.frame</a:t>
            </a:r>
            <a:r>
              <a:rPr lang="en-US" altLang="zh-CN" dirty="0"/>
              <a:t>(name=c('</a:t>
            </a:r>
            <a:r>
              <a:rPr lang="en-US" altLang="zh-CN" dirty="0" err="1"/>
              <a:t>allen</a:t>
            </a:r>
            <a:r>
              <a:rPr lang="en-US" altLang="zh-CN" dirty="0"/>
              <a:t>', '</a:t>
            </a:r>
            <a:r>
              <a:rPr lang="en-US" altLang="zh-CN" dirty="0" err="1"/>
              <a:t>ann</a:t>
            </a:r>
            <a:r>
              <a:rPr lang="en-US" altLang="zh-CN" dirty="0"/>
              <a:t>'), age=c(25, 21))</a:t>
            </a:r>
            <a:endParaRPr lang="zh-CN" altLang="zh-CN" dirty="0" smtClean="0"/>
          </a:p>
          <a:p>
            <a:r>
              <a:rPr lang="en-US" altLang="zh-CN" dirty="0" smtClean="0"/>
              <a:t>a&lt;-</a:t>
            </a:r>
            <a:r>
              <a:rPr lang="en-US" altLang="zh-CN" dirty="0" err="1" smtClean="0"/>
              <a:t>sapply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d$age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FUN=function(x) {x+1}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zh-CN" altLang="zh-CN" dirty="0" smtClean="0"/>
              <a:t>这里定义匿名函数</a:t>
            </a:r>
            <a:r>
              <a:rPr lang="en-US" altLang="zh-CN" dirty="0" smtClean="0"/>
              <a:t>function(x) {x+1} </a:t>
            </a:r>
            <a:r>
              <a:rPr lang="zh-CN" altLang="zh-CN" dirty="0" smtClean="0"/>
              <a:t>表示接受变量</a:t>
            </a:r>
            <a:r>
              <a:rPr lang="en-US" altLang="zh-CN" dirty="0" smtClean="0"/>
              <a:t>x</a:t>
            </a:r>
            <a:r>
              <a:rPr lang="zh-CN" altLang="zh-CN" dirty="0" smtClean="0"/>
              <a:t>，并将</a:t>
            </a:r>
            <a:r>
              <a:rPr lang="en-US" altLang="zh-CN" dirty="0" smtClean="0"/>
              <a:t>x+1</a:t>
            </a:r>
            <a:r>
              <a:rPr lang="zh-CN" altLang="zh-CN" dirty="0" smtClean="0"/>
              <a:t>的值返回。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Apply</a:t>
            </a:r>
            <a:endParaRPr lang="zh-CN" altLang="zh-CN" dirty="0" smtClean="0"/>
          </a:p>
          <a:p>
            <a:r>
              <a:rPr lang="zh-CN" altLang="zh-CN" dirty="0" smtClean="0"/>
              <a:t>要应用一个函数到一个</a:t>
            </a:r>
            <a:r>
              <a:rPr lang="en-US" altLang="zh-CN" b="1" dirty="0" smtClean="0"/>
              <a:t>array</a:t>
            </a:r>
            <a:r>
              <a:rPr lang="zh-CN" altLang="zh-CN" dirty="0" smtClean="0"/>
              <a:t>或</a:t>
            </a:r>
            <a:r>
              <a:rPr lang="en-US" altLang="zh-CN" b="1" dirty="0" smtClean="0"/>
              <a:t>matrix</a:t>
            </a:r>
            <a:r>
              <a:rPr lang="zh-CN" altLang="zh-CN" dirty="0" smtClean="0"/>
              <a:t>的每个数据上（即将数据对象中的每个元素依次提交给函数，再得到函数的值组合成新的数据对象）使用</a:t>
            </a:r>
            <a:r>
              <a:rPr lang="en-US" altLang="zh-CN" dirty="0" smtClean="0"/>
              <a:t>apply</a:t>
            </a:r>
            <a:r>
              <a:rPr lang="zh-CN" altLang="zh-CN" dirty="0" smtClean="0"/>
              <a:t>函数</a:t>
            </a:r>
          </a:p>
          <a:p>
            <a:r>
              <a:rPr lang="en-US" altLang="zh-CN" dirty="0" smtClean="0"/>
              <a:t>apply(X, MARGIN, FUN, ...)</a:t>
            </a:r>
            <a:endParaRPr lang="zh-CN" altLang="zh-CN" dirty="0" smtClean="0"/>
          </a:p>
          <a:p>
            <a:r>
              <a:rPr lang="en-US" altLang="zh-CN" dirty="0" smtClean="0"/>
              <a:t>apply</a:t>
            </a:r>
            <a:r>
              <a:rPr lang="zh-CN" altLang="zh-CN" dirty="0" smtClean="0"/>
              <a:t>有三个参数：</a:t>
            </a:r>
            <a:r>
              <a:rPr lang="en-US" altLang="zh-CN" dirty="0" smtClean="0"/>
              <a:t>X</a:t>
            </a:r>
            <a:r>
              <a:rPr lang="zh-CN" altLang="zh-CN" dirty="0" smtClean="0"/>
              <a:t>是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或</a:t>
            </a:r>
            <a:r>
              <a:rPr lang="en-US" altLang="zh-CN" dirty="0" smtClean="0"/>
              <a:t>matrix</a:t>
            </a:r>
            <a:r>
              <a:rPr lang="zh-CN" altLang="zh-CN" dirty="0" smtClean="0"/>
              <a:t>对象；</a:t>
            </a:r>
            <a:r>
              <a:rPr lang="en-US" altLang="zh-CN" dirty="0" smtClean="0"/>
              <a:t>FUN</a:t>
            </a:r>
            <a:r>
              <a:rPr lang="zh-CN" altLang="zh-CN" dirty="0" smtClean="0"/>
              <a:t>是函数；</a:t>
            </a:r>
            <a:r>
              <a:rPr lang="en-US" altLang="zh-CN" dirty="0" smtClean="0"/>
              <a:t>MARGIN</a:t>
            </a:r>
            <a:r>
              <a:rPr lang="zh-CN" altLang="zh-CN" dirty="0" smtClean="0"/>
              <a:t>规定了要应用函数在数据对象的哪个或哪些维度上。为了举例，我们创建一个矩阵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&gt; x &lt;- 1:20</a:t>
            </a:r>
            <a:endParaRPr lang="zh-CN" altLang="zh-CN" dirty="0" smtClean="0"/>
          </a:p>
          <a:p>
            <a:r>
              <a:rPr lang="en-US" altLang="zh-CN" dirty="0" smtClean="0"/>
              <a:t>&gt; dim(x) &lt;- c(5, 4)</a:t>
            </a:r>
            <a:endParaRPr lang="zh-CN" altLang="zh-CN" dirty="0" smtClean="0"/>
          </a:p>
          <a:p>
            <a:r>
              <a:rPr lang="en-US" altLang="zh-CN" dirty="0" smtClean="0"/>
              <a:t>&gt; x</a:t>
            </a:r>
            <a:endParaRPr lang="zh-CN" altLang="zh-CN" dirty="0" smtClean="0"/>
          </a:p>
          <a:p>
            <a:r>
              <a:rPr lang="en-US" altLang="zh-CN" dirty="0" smtClean="0"/>
              <a:t>[,1] [,2] [,3] [,4]</a:t>
            </a:r>
            <a:endParaRPr lang="zh-CN" altLang="zh-CN" dirty="0" smtClean="0"/>
          </a:p>
          <a:p>
            <a:r>
              <a:rPr lang="en-US" altLang="zh-CN" dirty="0" smtClean="0"/>
              <a:t>[1,] 1 6 11 16</a:t>
            </a:r>
            <a:endParaRPr lang="zh-CN" altLang="zh-CN" dirty="0" smtClean="0"/>
          </a:p>
          <a:p>
            <a:r>
              <a:rPr lang="en-US" altLang="zh-CN" dirty="0" smtClean="0"/>
              <a:t>[2,] 2 7 12 17</a:t>
            </a:r>
            <a:endParaRPr lang="zh-CN" altLang="zh-CN" dirty="0" smtClean="0"/>
          </a:p>
          <a:p>
            <a:r>
              <a:rPr lang="en-US" altLang="zh-CN" dirty="0" smtClean="0"/>
              <a:t>[3,] 3 8 13 18</a:t>
            </a:r>
            <a:endParaRPr lang="zh-CN" altLang="zh-CN" dirty="0" smtClean="0"/>
          </a:p>
          <a:p>
            <a:r>
              <a:rPr lang="en-US" altLang="zh-CN" dirty="0" smtClean="0"/>
              <a:t>[4,] 4 9 14 19</a:t>
            </a:r>
            <a:endParaRPr lang="zh-CN" altLang="zh-CN" dirty="0" smtClean="0"/>
          </a:p>
          <a:p>
            <a:r>
              <a:rPr lang="en-US" altLang="zh-CN" dirty="0" smtClean="0"/>
              <a:t>[5,] 5 10 15 20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我们想挑选出该矩阵每行数据中的最大值。因此</a:t>
            </a:r>
            <a:r>
              <a:rPr lang="en-US" altLang="zh-CN" dirty="0" smtClean="0"/>
              <a:t>apply</a:t>
            </a:r>
            <a:r>
              <a:rPr lang="zh-CN" altLang="zh-CN" dirty="0" smtClean="0"/>
              <a:t>函数如下：</a:t>
            </a:r>
          </a:p>
          <a:p>
            <a:r>
              <a:rPr lang="en-US" altLang="zh-CN" dirty="0" smtClean="0"/>
              <a:t>&gt; apply(X=x, MARGIN=1, FUN=max)</a:t>
            </a:r>
            <a:endParaRPr lang="zh-CN" altLang="zh-CN" dirty="0" smtClean="0"/>
          </a:p>
          <a:p>
            <a:r>
              <a:rPr lang="en-US" altLang="zh-CN" dirty="0" smtClean="0"/>
              <a:t>[1] 16 17 18 19 20</a:t>
            </a:r>
            <a:endParaRPr lang="zh-CN" altLang="zh-CN" dirty="0" smtClean="0"/>
          </a:p>
          <a:p>
            <a:r>
              <a:rPr lang="en-US" altLang="zh-CN" dirty="0" smtClean="0"/>
              <a:t>X=</a:t>
            </a:r>
            <a:r>
              <a:rPr lang="en-US" altLang="zh-CN" dirty="0" err="1" smtClean="0"/>
              <a:t>x</a:t>
            </a:r>
            <a:r>
              <a:rPr lang="zh-CN" altLang="zh-CN" dirty="0" smtClean="0"/>
              <a:t>，是指定上面创建的矩阵</a:t>
            </a:r>
            <a:r>
              <a:rPr lang="en-US" altLang="zh-CN" dirty="0" smtClean="0"/>
              <a:t>x</a:t>
            </a:r>
            <a:r>
              <a:rPr lang="zh-CN" altLang="zh-CN" dirty="0" smtClean="0"/>
              <a:t>是被处理的数据对象；</a:t>
            </a:r>
            <a:r>
              <a:rPr lang="en-US" altLang="zh-CN" dirty="0" smtClean="0"/>
              <a:t>MARGIN=1</a:t>
            </a:r>
            <a:r>
              <a:rPr lang="zh-CN" altLang="zh-CN" dirty="0" smtClean="0"/>
              <a:t>，我们设定在维度</a:t>
            </a:r>
            <a:r>
              <a:rPr lang="en-US" altLang="zh-CN" dirty="0" smtClean="0"/>
              <a:t>row(</a:t>
            </a:r>
            <a:r>
              <a:rPr lang="zh-CN" altLang="zh-CN" dirty="0" smtClean="0"/>
              <a:t>行</a:t>
            </a:r>
            <a:r>
              <a:rPr lang="en-US" altLang="zh-CN" dirty="0" smtClean="0"/>
              <a:t>)</a:t>
            </a:r>
            <a:r>
              <a:rPr lang="zh-CN" altLang="zh-CN" dirty="0" smtClean="0"/>
              <a:t>上处理数据；</a:t>
            </a:r>
            <a:r>
              <a:rPr lang="en-US" altLang="zh-CN" dirty="0" smtClean="0"/>
              <a:t>FUN=max</a:t>
            </a:r>
            <a:r>
              <a:rPr lang="zh-CN" altLang="zh-CN" dirty="0" smtClean="0"/>
              <a:t>，此处</a:t>
            </a:r>
            <a:r>
              <a:rPr lang="en-US" altLang="zh-CN" dirty="0" smtClean="0"/>
              <a:t>max</a:t>
            </a:r>
            <a:r>
              <a:rPr lang="zh-CN" altLang="zh-CN" dirty="0" smtClean="0"/>
              <a:t>是</a:t>
            </a:r>
            <a:r>
              <a:rPr lang="en-US" altLang="zh-CN" dirty="0" smtClean="0"/>
              <a:t>R</a:t>
            </a:r>
            <a:r>
              <a:rPr lang="zh-CN" altLang="zh-CN" dirty="0" smtClean="0"/>
              <a:t>的内置函数，它从一组数据中找出最大值。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如果想找出每列上的最大值，则</a:t>
            </a:r>
            <a:r>
              <a:rPr lang="en-US" altLang="zh-CN" dirty="0" smtClean="0"/>
              <a:t>apply</a:t>
            </a:r>
            <a:r>
              <a:rPr lang="zh-CN" altLang="zh-CN" dirty="0" smtClean="0"/>
              <a:t>函数为</a:t>
            </a:r>
          </a:p>
          <a:p>
            <a:r>
              <a:rPr lang="en-US" altLang="zh-CN" dirty="0" smtClean="0"/>
              <a:t>&gt; apply(X=x, MARGIN=2, FUN=max)</a:t>
            </a:r>
            <a:endParaRPr lang="zh-CN" altLang="zh-CN" dirty="0" smtClean="0"/>
          </a:p>
          <a:p>
            <a:r>
              <a:rPr lang="en-US" altLang="zh-CN" dirty="0" smtClean="0"/>
              <a:t>[1] 5 10 15 20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要找出一个矩阵的最大值，直接使用</a:t>
            </a:r>
            <a:r>
              <a:rPr lang="en-US" altLang="zh-CN" dirty="0" smtClean="0"/>
              <a:t>max</a:t>
            </a:r>
            <a:r>
              <a:rPr lang="zh-CN" altLang="zh-CN" dirty="0" smtClean="0"/>
              <a:t>函数。</a:t>
            </a:r>
          </a:p>
          <a:p>
            <a:r>
              <a:rPr lang="en-US" altLang="zh-CN" dirty="0" smtClean="0"/>
              <a:t>max(x)</a:t>
            </a:r>
            <a:endParaRPr lang="zh-CN" altLang="zh-CN" dirty="0" smtClean="0"/>
          </a:p>
          <a:p>
            <a:r>
              <a:rPr lang="en-US" altLang="zh-CN" dirty="0" smtClean="0"/>
              <a:t>&gt;20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要找出一个矩阵中最大值的索引</a:t>
            </a:r>
          </a:p>
          <a:p>
            <a:r>
              <a:rPr lang="en-US" altLang="zh-CN" dirty="0" smtClean="0"/>
              <a:t>which(x == max(x), </a:t>
            </a:r>
            <a:r>
              <a:rPr lang="en-US" altLang="zh-CN" dirty="0" err="1" smtClean="0"/>
              <a:t>arr.ind</a:t>
            </a:r>
            <a:r>
              <a:rPr lang="en-US" altLang="zh-CN" dirty="0" smtClean="0"/>
              <a:t> = TRUE)</a:t>
            </a:r>
            <a:r>
              <a:rPr lang="zh-CN" altLang="zh-CN" dirty="0" smtClean="0"/>
              <a:t> 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smtClean="0"/>
              <a:t>x==max(x)</a:t>
            </a:r>
            <a:r>
              <a:rPr lang="zh-CN" altLang="en-US" dirty="0" smtClean="0"/>
              <a:t>是做一个逻辑运算，它返回和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一样数据结构的，值为布尔值对象。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 smtClean="0"/>
              <a:t>(2)</a:t>
            </a:r>
            <a:r>
              <a:rPr lang="zh-CN" altLang="zh-CN" dirty="0" smtClean="0"/>
              <a:t>代码编辑与运行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一些快捷键：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Ctrl+Shift+c</a:t>
            </a:r>
            <a:r>
              <a:rPr lang="en-US" altLang="zh-CN" dirty="0" smtClean="0"/>
              <a:t> : </a:t>
            </a:r>
            <a:r>
              <a:rPr lang="zh-CN" altLang="en-US" dirty="0"/>
              <a:t>当</a:t>
            </a:r>
            <a:r>
              <a:rPr lang="zh-CN" altLang="en-US" dirty="0" smtClean="0"/>
              <a:t>前行或选择的多行做注释，或取消注释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Ctrl+enter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执行当前行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ctrl+D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删掉一行</a:t>
            </a:r>
            <a:endParaRPr lang="en-US" altLang="zh-CN" dirty="0"/>
          </a:p>
          <a:p>
            <a:pPr lvl="0"/>
            <a:endParaRPr lang="zh-CN" altLang="zh-CN" dirty="0" smtClean="0"/>
          </a:p>
          <a:p>
            <a:pPr lvl="0"/>
            <a:r>
              <a:rPr lang="en-US" altLang="zh-CN" dirty="0" smtClean="0"/>
              <a:t>(3)</a:t>
            </a:r>
            <a:r>
              <a:rPr lang="zh-CN" altLang="zh-CN" dirty="0" smtClean="0"/>
              <a:t>在线帮助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help(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下面，我们创建一个立方体</a:t>
            </a:r>
          </a:p>
          <a:p>
            <a:r>
              <a:rPr lang="en-US" altLang="zh-CN" dirty="0" smtClean="0"/>
              <a:t>x&lt;-c(1:27)</a:t>
            </a:r>
            <a:endParaRPr lang="zh-CN" altLang="zh-CN" dirty="0" smtClean="0"/>
          </a:p>
          <a:p>
            <a:r>
              <a:rPr lang="en-US" altLang="zh-CN" dirty="0" smtClean="0"/>
              <a:t>dim(x)&lt;-c(3,3,3)</a:t>
            </a:r>
            <a:endParaRPr lang="zh-CN" altLang="zh-CN" dirty="0" smtClean="0"/>
          </a:p>
          <a:p>
            <a:r>
              <a:rPr lang="zh-CN" altLang="zh-CN" dirty="0" smtClean="0"/>
              <a:t>然后，在两个维度上找最大值</a:t>
            </a:r>
          </a:p>
          <a:p>
            <a:r>
              <a:rPr lang="en-US" altLang="zh-CN" dirty="0" smtClean="0"/>
              <a:t>apply(X=x, FUN=max, MARGIN=c(1,2))</a:t>
            </a:r>
            <a:endParaRPr lang="zh-CN" altLang="zh-CN" dirty="0" smtClean="0"/>
          </a:p>
          <a:p>
            <a:r>
              <a:rPr lang="en-US" altLang="zh-CN" dirty="0" smtClean="0"/>
              <a:t>     [,1] [,2] [,3]</a:t>
            </a:r>
            <a:endParaRPr lang="zh-CN" altLang="zh-CN" dirty="0" smtClean="0"/>
          </a:p>
          <a:p>
            <a:r>
              <a:rPr lang="en-US" altLang="zh-CN" dirty="0" smtClean="0"/>
              <a:t>[1,]   19   22   25</a:t>
            </a:r>
            <a:endParaRPr lang="zh-CN" altLang="zh-CN" dirty="0" smtClean="0"/>
          </a:p>
          <a:p>
            <a:r>
              <a:rPr lang="en-US" altLang="zh-CN" dirty="0" smtClean="0"/>
              <a:t>[2,]   20   23   26</a:t>
            </a:r>
            <a:endParaRPr lang="zh-CN" altLang="zh-CN" dirty="0" smtClean="0"/>
          </a:p>
          <a:p>
            <a:r>
              <a:rPr lang="en-US" altLang="zh-CN" dirty="0" smtClean="0"/>
              <a:t>[3,]   21   24   27</a:t>
            </a:r>
            <a:endParaRPr lang="zh-CN" altLang="zh-CN" dirty="0" smtClean="0"/>
          </a:p>
          <a:p>
            <a:r>
              <a:rPr lang="zh-CN" altLang="zh-CN" dirty="0" smtClean="0"/>
              <a:t>得到的结果是二维的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而，在一个维度上找最大值，</a:t>
            </a:r>
          </a:p>
          <a:p>
            <a:r>
              <a:rPr lang="en-US" altLang="zh-CN" dirty="0" smtClean="0"/>
              <a:t>apply(X=x, FUN=max, MARGIN=1)</a:t>
            </a:r>
            <a:endParaRPr lang="zh-CN" altLang="zh-CN" dirty="0" smtClean="0"/>
          </a:p>
          <a:p>
            <a:r>
              <a:rPr lang="en-US" altLang="zh-CN" dirty="0" smtClean="0"/>
              <a:t>[1] 25 26 27</a:t>
            </a:r>
          </a:p>
          <a:p>
            <a:r>
              <a:rPr lang="zh-CN" altLang="zh-CN" dirty="0" smtClean="0"/>
              <a:t>得到的结果是一维的</a:t>
            </a:r>
            <a:endParaRPr lang="en-US" altLang="zh-CN" dirty="0" smtClean="0"/>
          </a:p>
          <a:p>
            <a:r>
              <a:rPr lang="zh-CN" altLang="en-US" dirty="0" smtClean="0"/>
              <a:t>想想，为什么？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err="1" smtClean="0"/>
              <a:t>lapply</a:t>
            </a:r>
            <a:endParaRPr lang="zh-CN" altLang="zh-CN" dirty="0" smtClean="0"/>
          </a:p>
          <a:p>
            <a:r>
              <a:rPr lang="zh-CN" altLang="zh-CN" dirty="0" smtClean="0"/>
              <a:t>将函数应用在一个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，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或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对象上，然后得到一个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数据对象，可以使用</a:t>
            </a:r>
            <a:r>
              <a:rPr lang="en-US" altLang="zh-CN" dirty="0" err="1" smtClean="0"/>
              <a:t>lapply</a:t>
            </a:r>
            <a:r>
              <a:rPr lang="zh-CN" altLang="zh-CN" dirty="0" smtClean="0"/>
              <a:t>函数。该函数需要两个参数，一个对象</a:t>
            </a:r>
            <a:r>
              <a:rPr lang="en-US" altLang="zh-CN" dirty="0" smtClean="0"/>
              <a:t>X</a:t>
            </a:r>
            <a:r>
              <a:rPr lang="zh-CN" altLang="zh-CN" dirty="0" smtClean="0"/>
              <a:t>和一个函数</a:t>
            </a:r>
            <a:r>
              <a:rPr lang="en-US" altLang="zh-CN" dirty="0" smtClean="0"/>
              <a:t>FUN</a:t>
            </a:r>
            <a:r>
              <a:rPr lang="zh-CN" altLang="zh-CN" dirty="0" smtClean="0"/>
              <a:t>，如果</a:t>
            </a:r>
            <a:r>
              <a:rPr lang="en-US" altLang="zh-CN" dirty="0" smtClean="0"/>
              <a:t>FUN</a:t>
            </a:r>
            <a:r>
              <a:rPr lang="zh-CN" altLang="zh-CN" dirty="0" smtClean="0"/>
              <a:t>函数需要参数，可以在自己设定附加的参数。</a:t>
            </a:r>
            <a:endParaRPr lang="en-US" altLang="zh-CN" dirty="0" smtClean="0"/>
          </a:p>
          <a:p>
            <a:r>
              <a:rPr lang="en-US" altLang="zh-CN" dirty="0" smtClean="0"/>
              <a:t>x &lt;- c(1:5)</a:t>
            </a:r>
            <a:endParaRPr lang="zh-CN" altLang="zh-CN" dirty="0" smtClean="0"/>
          </a:p>
          <a:p>
            <a:r>
              <a:rPr lang="en-US" altLang="zh-CN" dirty="0" smtClean="0"/>
              <a:t>x&lt;-</a:t>
            </a:r>
            <a:r>
              <a:rPr lang="en-US" altLang="zh-CN" dirty="0" err="1" smtClean="0"/>
              <a:t>lapply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x,function</a:t>
            </a:r>
            <a:r>
              <a:rPr lang="en-US" altLang="zh-CN" dirty="0" smtClean="0"/>
              <a:t>(x) 2^x)</a:t>
            </a:r>
            <a:endParaRPr lang="zh-CN" altLang="zh-CN" dirty="0" smtClean="0"/>
          </a:p>
          <a:p>
            <a:r>
              <a:rPr lang="en-US" altLang="zh-CN" dirty="0" smtClean="0"/>
              <a:t>z&lt;-</a:t>
            </a:r>
            <a:r>
              <a:rPr lang="en-US" altLang="zh-CN" dirty="0" err="1" smtClean="0"/>
              <a:t>unlist</a:t>
            </a:r>
            <a:r>
              <a:rPr lang="en-US" altLang="zh-CN" dirty="0" smtClean="0"/>
              <a:t>(x)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data frame</a:t>
            </a:r>
          </a:p>
          <a:p>
            <a:r>
              <a:rPr lang="en-US" altLang="zh-CN" dirty="0" smtClean="0"/>
              <a:t>d &lt;- 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(x=1:5, y=6:10)</a:t>
            </a:r>
            <a:endParaRPr lang="zh-CN" altLang="zh-CN" dirty="0" smtClean="0"/>
          </a:p>
          <a:p>
            <a:r>
              <a:rPr lang="en-US" altLang="zh-CN" dirty="0" smtClean="0"/>
              <a:t>d&lt;-</a:t>
            </a:r>
            <a:r>
              <a:rPr lang="en-US" altLang="zh-CN" dirty="0" err="1" smtClean="0"/>
              <a:t>lapply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d,function</a:t>
            </a:r>
            <a:r>
              <a:rPr lang="en-US" altLang="zh-CN" dirty="0" smtClean="0"/>
              <a:t>(x) 2^x)</a:t>
            </a:r>
            <a:endParaRPr lang="zh-CN" altLang="zh-CN" dirty="0" smtClean="0"/>
          </a:p>
          <a:p>
            <a:r>
              <a:rPr lang="zh-CN" altLang="zh-CN" dirty="0" smtClean="0"/>
              <a:t>此时的</a:t>
            </a:r>
            <a:r>
              <a:rPr lang="en-US" altLang="zh-CN" dirty="0" smtClean="0"/>
              <a:t>d</a:t>
            </a:r>
            <a:r>
              <a:rPr lang="zh-CN" altLang="zh-CN" dirty="0" smtClean="0"/>
              <a:t>是一个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数据对象。</a:t>
            </a:r>
          </a:p>
          <a:p>
            <a:r>
              <a:rPr lang="en-US" altLang="zh-CN" dirty="0" smtClean="0"/>
              <a:t>&gt; d</a:t>
            </a:r>
            <a:endParaRPr lang="zh-CN" altLang="zh-CN" dirty="0" smtClean="0"/>
          </a:p>
          <a:p>
            <a:r>
              <a:rPr lang="en-US" altLang="zh-CN" dirty="0" smtClean="0"/>
              <a:t>$x</a:t>
            </a:r>
            <a:endParaRPr lang="zh-CN" altLang="zh-CN" dirty="0" smtClean="0"/>
          </a:p>
          <a:p>
            <a:r>
              <a:rPr lang="en-US" altLang="zh-CN" dirty="0" smtClean="0"/>
              <a:t>[1]  2  4  8 16 32</a:t>
            </a:r>
            <a:endParaRPr lang="zh-CN" altLang="zh-CN" dirty="0" smtClean="0"/>
          </a:p>
          <a:p>
            <a:r>
              <a:rPr lang="en-US" altLang="zh-CN" dirty="0" smtClean="0"/>
              <a:t>$y</a:t>
            </a:r>
            <a:endParaRPr lang="zh-CN" altLang="zh-CN" dirty="0" smtClean="0"/>
          </a:p>
          <a:p>
            <a:r>
              <a:rPr lang="en-US" altLang="zh-CN" dirty="0" smtClean="0"/>
              <a:t>[1]   64  128  256  512 1024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sapply</a:t>
            </a:r>
            <a:endParaRPr lang="zh-CN" altLang="zh-CN" dirty="0" smtClean="0"/>
          </a:p>
          <a:p>
            <a:r>
              <a:rPr lang="zh-CN" altLang="zh-CN" dirty="0" smtClean="0"/>
              <a:t>有时想得到的是</a:t>
            </a:r>
            <a:r>
              <a:rPr lang="en-US" altLang="zh-CN" dirty="0" smtClean="0"/>
              <a:t>vector, matrix</a:t>
            </a:r>
            <a:r>
              <a:rPr lang="zh-CN" altLang="zh-CN" dirty="0" smtClean="0"/>
              <a:t>或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，而不是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数据对象。此时可以用</a:t>
            </a:r>
            <a:r>
              <a:rPr lang="en-US" altLang="zh-CN" dirty="0" err="1" smtClean="0"/>
              <a:t>sapply</a:t>
            </a:r>
            <a:r>
              <a:rPr lang="zh-CN" altLang="zh-CN" dirty="0" smtClean="0"/>
              <a:t>函数。</a:t>
            </a:r>
            <a:r>
              <a:rPr lang="en-US" altLang="zh-CN" dirty="0" err="1" smtClean="0"/>
              <a:t>sapply</a:t>
            </a:r>
            <a:r>
              <a:rPr lang="zh-CN" altLang="zh-CN" dirty="0" smtClean="0"/>
              <a:t>与</a:t>
            </a:r>
            <a:r>
              <a:rPr lang="en-US" altLang="zh-CN" dirty="0" err="1" smtClean="0"/>
              <a:t>lapply</a:t>
            </a:r>
            <a:r>
              <a:rPr lang="zh-CN" altLang="zh-CN" dirty="0" smtClean="0"/>
              <a:t>工作方式一样，除了返回的是</a:t>
            </a:r>
            <a:r>
              <a:rPr lang="en-US" altLang="zh-CN" dirty="0" smtClean="0"/>
              <a:t>vector</a:t>
            </a:r>
            <a:r>
              <a:rPr lang="zh-CN" altLang="zh-CN" dirty="0" smtClean="0"/>
              <a:t>或矩阵。</a:t>
            </a:r>
          </a:p>
          <a:p>
            <a:r>
              <a:rPr lang="en-US" altLang="zh-CN" dirty="0" err="1" smtClean="0"/>
              <a:t>Sapply</a:t>
            </a:r>
            <a:r>
              <a:rPr lang="zh-CN" altLang="zh-CN" dirty="0" smtClean="0"/>
              <a:t>与</a:t>
            </a:r>
            <a:r>
              <a:rPr lang="en-US" altLang="zh-CN" dirty="0" smtClean="0"/>
              <a:t>apply</a:t>
            </a:r>
            <a:r>
              <a:rPr lang="zh-CN" altLang="zh-CN" dirty="0" smtClean="0"/>
              <a:t>的不同在于，</a:t>
            </a:r>
            <a:r>
              <a:rPr lang="en-US" altLang="zh-CN" dirty="0" smtClean="0"/>
              <a:t>apply</a:t>
            </a:r>
            <a:r>
              <a:rPr lang="zh-CN" altLang="zh-CN" dirty="0" smtClean="0"/>
              <a:t>规定了将函数作用在哪个维度上，而</a:t>
            </a:r>
            <a:r>
              <a:rPr lang="en-US" altLang="zh-CN" dirty="0" err="1" smtClean="0"/>
              <a:t>sapply</a:t>
            </a:r>
            <a:r>
              <a:rPr lang="zh-CN" altLang="zh-CN" dirty="0" smtClean="0"/>
              <a:t>是作用在每个元素上。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当</a:t>
            </a:r>
            <a:r>
              <a:rPr lang="en-US" altLang="zh-CN" dirty="0" err="1" smtClean="0"/>
              <a:t>sapply</a:t>
            </a:r>
            <a:r>
              <a:rPr lang="zh-CN" altLang="zh-CN" dirty="0" smtClean="0"/>
              <a:t>将函数作用在</a:t>
            </a:r>
            <a:r>
              <a:rPr lang="en-US" altLang="zh-CN" dirty="0" smtClean="0"/>
              <a:t>matrix</a:t>
            </a:r>
            <a:r>
              <a:rPr lang="zh-CN" altLang="zh-CN" dirty="0" smtClean="0"/>
              <a:t>或</a:t>
            </a:r>
            <a:r>
              <a:rPr lang="en-US" altLang="zh-CN" dirty="0" smtClean="0"/>
              <a:t>array</a:t>
            </a:r>
            <a:r>
              <a:rPr lang="zh-CN" altLang="zh-CN" smtClean="0"/>
              <a:t>的</a:t>
            </a:r>
            <a:r>
              <a:rPr lang="zh-CN" altLang="en-US" smtClean="0"/>
              <a:t>每</a:t>
            </a:r>
            <a:r>
              <a:rPr lang="zh-CN" altLang="zh-CN" smtClean="0"/>
              <a:t>个</a:t>
            </a:r>
            <a:r>
              <a:rPr lang="zh-CN" altLang="zh-CN" dirty="0" smtClean="0"/>
              <a:t>维度上时</a:t>
            </a:r>
            <a:endParaRPr lang="en-US" altLang="zh-CN" dirty="0" smtClean="0"/>
          </a:p>
          <a:p>
            <a:r>
              <a:rPr lang="en-US" altLang="zh-CN" dirty="0" smtClean="0"/>
              <a:t>x&lt;-c(1:27)</a:t>
            </a:r>
            <a:endParaRPr lang="zh-CN" altLang="zh-CN" dirty="0" smtClean="0"/>
          </a:p>
          <a:p>
            <a:r>
              <a:rPr lang="en-US" altLang="zh-CN" dirty="0" smtClean="0"/>
              <a:t>dim(x)&lt;-c(3,3,3)</a:t>
            </a:r>
            <a:endParaRPr lang="zh-CN" altLang="zh-CN" dirty="0" smtClean="0"/>
          </a:p>
          <a:p>
            <a:r>
              <a:rPr lang="en-US" altLang="zh-CN" dirty="0" err="1" smtClean="0"/>
              <a:t>sapply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x,FUN</a:t>
            </a:r>
            <a:r>
              <a:rPr lang="en-US" altLang="zh-CN" dirty="0" smtClean="0"/>
              <a:t>=max)</a:t>
            </a:r>
            <a:endParaRPr lang="zh-CN" altLang="zh-CN" dirty="0" smtClean="0"/>
          </a:p>
          <a:p>
            <a:r>
              <a:rPr lang="en-US" altLang="zh-CN" dirty="0" smtClean="0"/>
              <a:t>[1]  1  2  3  4  5  6  7  8  9 10 11 12 13 14 15 16 17 18 19 20 21 22 23 24</a:t>
            </a:r>
            <a:endParaRPr lang="zh-CN" altLang="zh-CN" dirty="0" smtClean="0"/>
          </a:p>
          <a:p>
            <a:r>
              <a:rPr lang="en-US" altLang="zh-CN" dirty="0" smtClean="0"/>
              <a:t>[25] 25 26 27</a:t>
            </a:r>
            <a:endParaRPr lang="zh-CN" altLang="zh-CN" dirty="0" smtClean="0"/>
          </a:p>
          <a:p>
            <a:r>
              <a:rPr lang="zh-CN" altLang="zh-CN" dirty="0" smtClean="0"/>
              <a:t>可以看到</a:t>
            </a:r>
            <a:r>
              <a:rPr lang="en-US" altLang="zh-CN" dirty="0" err="1" smtClean="0"/>
              <a:t>sapply</a:t>
            </a:r>
            <a:r>
              <a:rPr lang="zh-CN" altLang="zh-CN" dirty="0" smtClean="0"/>
              <a:t>并么有起到作用。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Tips:</a:t>
            </a:r>
            <a:endParaRPr lang="zh-CN" altLang="zh-CN" dirty="0" smtClean="0"/>
          </a:p>
          <a:p>
            <a:r>
              <a:rPr lang="en-US" altLang="zh-CN" dirty="0" smtClean="0"/>
              <a:t>Apply</a:t>
            </a:r>
            <a:r>
              <a:rPr lang="zh-CN" altLang="zh-CN" dirty="0" smtClean="0"/>
              <a:t>适用于去处理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或</a:t>
            </a:r>
            <a:r>
              <a:rPr lang="en-US" altLang="zh-CN" dirty="0" smtClean="0"/>
              <a:t>Matrix</a:t>
            </a:r>
            <a:r>
              <a:rPr lang="zh-CN" altLang="zh-CN" dirty="0" smtClean="0"/>
              <a:t>数据，</a:t>
            </a:r>
            <a:r>
              <a:rPr lang="en-US" altLang="zh-CN" dirty="0" err="1" smtClean="0"/>
              <a:t>sapply</a:t>
            </a:r>
            <a:r>
              <a:rPr lang="zh-CN" altLang="zh-CN" dirty="0" smtClean="0"/>
              <a:t>适用于处理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，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数据。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数据集进行最大值规范化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补充：假设有个</a:t>
            </a:r>
            <a:r>
              <a:rPr lang="en-US" altLang="zh-CN" dirty="0" smtClean="0"/>
              <a:t>data frame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dat</a:t>
            </a:r>
            <a:r>
              <a:rPr lang="zh-CN" altLang="en-US" dirty="0" smtClean="0"/>
              <a:t>。它有个列，列名为</a:t>
            </a:r>
            <a:r>
              <a:rPr lang="en-US" altLang="zh-CN" dirty="0" smtClean="0"/>
              <a:t>V1</a:t>
            </a:r>
            <a:r>
              <a:rPr lang="zh-CN" altLang="en-US" dirty="0" smtClean="0"/>
              <a:t>。可以通过</a:t>
            </a:r>
            <a:r>
              <a:rPr lang="en-US" altLang="zh-CN" dirty="0" err="1" smtClean="0"/>
              <a:t>dat</a:t>
            </a:r>
            <a:r>
              <a:rPr lang="en-US" altLang="zh-CN" dirty="0" smtClean="0"/>
              <a:t>[‘V1’]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V1</a:t>
            </a:r>
            <a:r>
              <a:rPr lang="zh-CN" altLang="en-US" dirty="0" smtClean="0"/>
              <a:t>列。这称为</a:t>
            </a:r>
            <a:r>
              <a:rPr lang="en-US" altLang="zh-CN" b="1" dirty="0"/>
              <a:t>Bracket </a:t>
            </a:r>
            <a:r>
              <a:rPr lang="en-US" altLang="zh-CN" b="1" dirty="0" smtClean="0"/>
              <a:t>Notation</a:t>
            </a:r>
            <a:r>
              <a:rPr lang="zh-CN" altLang="en-US" b="1" dirty="0" smtClean="0"/>
              <a:t>（详见下页）。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820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随机产生一个</a:t>
            </a:r>
            <a:r>
              <a:rPr lang="en-US" altLang="zh-CN" dirty="0" smtClean="0"/>
              <a:t>10*10</a:t>
            </a:r>
            <a:r>
              <a:rPr lang="zh-CN" altLang="en-US" dirty="0" smtClean="0"/>
              <a:t>的二维矩阵，数值</a:t>
            </a:r>
            <a:r>
              <a:rPr lang="en-US" altLang="zh-CN" dirty="0" smtClean="0"/>
              <a:t>[-1,1]</a:t>
            </a:r>
          </a:p>
          <a:p>
            <a:r>
              <a:rPr lang="zh-CN" altLang="en-US" dirty="0" smtClean="0"/>
              <a:t>将所有小余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的值设为</a:t>
            </a:r>
            <a:r>
              <a:rPr lang="en-US" altLang="zh-CN" dirty="0" smtClean="0"/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5911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b="1" dirty="0" smtClean="0"/>
              <a:t>获取子集</a:t>
            </a:r>
            <a:endParaRPr lang="en-US" altLang="zh-CN" b="1" dirty="0" smtClean="0"/>
          </a:p>
          <a:p>
            <a:r>
              <a:rPr lang="zh-CN" altLang="zh-CN" dirty="0" smtClean="0"/>
              <a:t>经常我们需要从一个数据集中按某个条件挑选部分数据来处理，这一节讲述如何获取数据子集。</a:t>
            </a:r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中我们可以简单地使用条件描述就能获得子集。这种方法称为</a:t>
            </a:r>
            <a:r>
              <a:rPr lang="en-US" altLang="zh-CN" b="1" dirty="0" smtClean="0"/>
              <a:t>Bracket Notation</a:t>
            </a:r>
            <a:r>
              <a:rPr lang="zh-CN" altLang="zh-CN" b="1" dirty="0" smtClean="0"/>
              <a:t>。</a:t>
            </a:r>
            <a:r>
              <a:rPr lang="zh-CN" altLang="zh-CN" dirty="0" smtClean="0"/>
              <a:t>使用方法是给出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对象的名称加上一个方括号；方括号里给出该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对象中的某个字段的名称和需要满足的条件，然后加上一个逗号。逗号的含义是维度，逗号前是行，逗号后是列名（字符串）。即按照某个条件选择记录（行），挑选想要的列。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en-US" altLang="zh-CN" dirty="0" smtClean="0"/>
              <a:t>workspace, </a:t>
            </a:r>
            <a:r>
              <a:rPr lang="zh-CN" altLang="en-US" dirty="0" smtClean="0"/>
              <a:t>设置工作路径。在该路径下新建</a:t>
            </a:r>
            <a:r>
              <a:rPr lang="en-US" altLang="zh-CN" dirty="0" smtClean="0"/>
              <a:t>1.r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该文件向控制台输出</a:t>
            </a:r>
            <a:r>
              <a:rPr lang="en-US" altLang="zh-CN" dirty="0" smtClean="0"/>
              <a:t>hello world</a:t>
            </a:r>
          </a:p>
          <a:p>
            <a:endParaRPr lang="en-US" altLang="zh-CN" dirty="0"/>
          </a:p>
          <a:p>
            <a:r>
              <a:rPr lang="en-US" altLang="zh-CN" dirty="0" smtClean="0"/>
              <a:t>print(‘hello world’)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9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d&lt;-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(age=c(12,23,45,67,32), name=c('</a:t>
            </a:r>
            <a:r>
              <a:rPr lang="en-US" altLang="zh-CN" dirty="0" err="1" smtClean="0"/>
              <a:t>a','b','c','d','e</a:t>
            </a:r>
            <a:r>
              <a:rPr lang="en-US" altLang="zh-CN" dirty="0" smtClean="0"/>
              <a:t>'), weight=c(34,45,34,54,100))</a:t>
            </a:r>
            <a:endParaRPr lang="zh-CN" altLang="zh-CN" dirty="0" smtClean="0"/>
          </a:p>
          <a:p>
            <a:r>
              <a:rPr lang="en-US" altLang="zh-CN" dirty="0" smtClean="0"/>
              <a:t>d[</a:t>
            </a:r>
            <a:r>
              <a:rPr lang="en-US" altLang="zh-CN" dirty="0" err="1" smtClean="0"/>
              <a:t>d$age</a:t>
            </a:r>
            <a:r>
              <a:rPr lang="en-US" altLang="zh-CN" dirty="0" smtClean="0"/>
              <a:t>&gt;32,]</a:t>
            </a:r>
            <a:endParaRPr lang="zh-CN" altLang="zh-CN" dirty="0" smtClean="0"/>
          </a:p>
          <a:p>
            <a:r>
              <a:rPr lang="en-US" altLang="zh-CN" dirty="0" smtClean="0"/>
              <a:t>  age name weight</a:t>
            </a:r>
            <a:endParaRPr lang="zh-CN" altLang="zh-CN" dirty="0" smtClean="0"/>
          </a:p>
          <a:p>
            <a:r>
              <a:rPr lang="en-US" altLang="zh-CN" dirty="0" smtClean="0"/>
              <a:t>3  45    c     34</a:t>
            </a:r>
            <a:endParaRPr lang="zh-CN" altLang="zh-CN" dirty="0" smtClean="0"/>
          </a:p>
          <a:p>
            <a:r>
              <a:rPr lang="en-US" altLang="zh-CN" dirty="0" smtClean="0"/>
              <a:t>4  67    d     54</a:t>
            </a:r>
            <a:endParaRPr lang="zh-CN" altLang="zh-CN" dirty="0" smtClean="0"/>
          </a:p>
          <a:p>
            <a:r>
              <a:rPr lang="zh-CN" altLang="zh-CN" dirty="0" smtClean="0"/>
              <a:t>此处，逗号后没给出列名，即获取所有的列。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d[</a:t>
            </a:r>
            <a:r>
              <a:rPr lang="en-US" altLang="zh-CN" dirty="0" err="1" smtClean="0"/>
              <a:t>d$weight</a:t>
            </a:r>
            <a:r>
              <a:rPr lang="en-US" altLang="zh-CN" dirty="0" smtClean="0"/>
              <a:t>&lt;50,c('</a:t>
            </a:r>
            <a:r>
              <a:rPr lang="en-US" altLang="zh-CN" dirty="0" err="1" smtClean="0"/>
              <a:t>age','gender</a:t>
            </a:r>
            <a:r>
              <a:rPr lang="en-US" altLang="zh-CN" dirty="0" smtClean="0"/>
              <a:t>')]</a:t>
            </a:r>
            <a:endParaRPr lang="zh-CN" altLang="zh-CN" dirty="0" smtClean="0"/>
          </a:p>
          <a:p>
            <a:r>
              <a:rPr lang="en-US" altLang="zh-CN" dirty="0" smtClean="0"/>
              <a:t>  age gender</a:t>
            </a:r>
            <a:endParaRPr lang="zh-CN" altLang="zh-CN" dirty="0" smtClean="0"/>
          </a:p>
          <a:p>
            <a:r>
              <a:rPr lang="en-US" altLang="zh-CN" dirty="0" smtClean="0"/>
              <a:t>1  12      m</a:t>
            </a:r>
            <a:endParaRPr lang="zh-CN" altLang="zh-CN" dirty="0" smtClean="0"/>
          </a:p>
          <a:p>
            <a:r>
              <a:rPr lang="en-US" altLang="zh-CN" dirty="0" smtClean="0"/>
              <a:t>2  23      f</a:t>
            </a:r>
            <a:endParaRPr lang="zh-CN" altLang="zh-CN" dirty="0" smtClean="0"/>
          </a:p>
          <a:p>
            <a:r>
              <a:rPr lang="en-US" altLang="zh-CN" dirty="0" smtClean="0"/>
              <a:t>3  45      m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我们也可以使用</a:t>
            </a:r>
            <a:r>
              <a:rPr lang="en-US" altLang="zh-CN" dirty="0" smtClean="0"/>
              <a:t>subset</a:t>
            </a:r>
            <a:r>
              <a:rPr lang="zh-CN" altLang="zh-CN" dirty="0" smtClean="0"/>
              <a:t>函数从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对象或</a:t>
            </a:r>
            <a:r>
              <a:rPr lang="en-US" altLang="zh-CN" dirty="0" smtClean="0"/>
              <a:t>Matrix</a:t>
            </a:r>
            <a:r>
              <a:rPr lang="zh-CN" altLang="zh-CN" dirty="0" smtClean="0"/>
              <a:t>中挑选数据。</a:t>
            </a:r>
          </a:p>
          <a:p>
            <a:r>
              <a:rPr lang="en-US" altLang="zh-CN" dirty="0" smtClean="0"/>
              <a:t>subset(x, subset, select, drop = FALSE, ...)</a:t>
            </a:r>
            <a:endParaRPr lang="zh-CN" altLang="zh-CN" dirty="0" smtClean="0"/>
          </a:p>
          <a:p>
            <a:r>
              <a:rPr lang="en-US" altLang="zh-CN" dirty="0" smtClean="0"/>
              <a:t>x</a:t>
            </a:r>
            <a:r>
              <a:rPr lang="zh-CN" altLang="zh-CN" dirty="0" smtClean="0"/>
              <a:t>是数据对象；</a:t>
            </a:r>
            <a:r>
              <a:rPr lang="en-US" altLang="zh-CN" dirty="0" smtClean="0"/>
              <a:t>subset</a:t>
            </a:r>
            <a:r>
              <a:rPr lang="zh-CN" altLang="zh-CN" dirty="0" smtClean="0"/>
              <a:t>是描述获取行的子集的逻辑表达式；</a:t>
            </a:r>
            <a:r>
              <a:rPr lang="en-US" altLang="zh-CN" dirty="0" smtClean="0"/>
              <a:t>select</a:t>
            </a:r>
            <a:r>
              <a:rPr lang="zh-CN" altLang="zh-CN" dirty="0" smtClean="0"/>
              <a:t>指定返回哪些列。</a:t>
            </a:r>
          </a:p>
          <a:p>
            <a:r>
              <a:rPr lang="zh-CN" altLang="zh-CN" dirty="0" smtClean="0"/>
              <a:t>紧接着前面的例子</a:t>
            </a:r>
          </a:p>
          <a:p>
            <a:r>
              <a:rPr lang="en-US" altLang="zh-CN" dirty="0" smtClean="0"/>
              <a:t>subset(</a:t>
            </a:r>
            <a:r>
              <a:rPr lang="en-US" altLang="zh-CN" dirty="0" err="1" smtClean="0"/>
              <a:t>d,subset</a:t>
            </a:r>
            <a:r>
              <a:rPr lang="en-US" altLang="zh-CN" dirty="0" smtClean="0"/>
              <a:t>=age&lt;32, select=name)</a:t>
            </a:r>
            <a:endParaRPr lang="zh-CN" altLang="zh-CN" dirty="0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挑选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数据中类别为</a:t>
            </a:r>
            <a:r>
              <a:rPr lang="en-US" altLang="zh-CN" dirty="0" smtClean="0"/>
              <a:t>Iris-</a:t>
            </a:r>
            <a:r>
              <a:rPr lang="en-US" altLang="zh-CN" dirty="0" err="1" smtClean="0"/>
              <a:t>setosa</a:t>
            </a:r>
            <a:r>
              <a:rPr lang="zh-CN" altLang="en-US" dirty="0" smtClean="0"/>
              <a:t>的记录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803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Summary</a:t>
            </a:r>
          </a:p>
          <a:p>
            <a:r>
              <a:rPr lang="zh-CN" altLang="zh-CN" dirty="0" smtClean="0"/>
              <a:t>经常我们需要在数据集上做统计或总结操作。</a:t>
            </a:r>
            <a:r>
              <a:rPr lang="en-US" altLang="zh-CN" dirty="0" smtClean="0"/>
              <a:t>R</a:t>
            </a:r>
            <a:r>
              <a:rPr lang="zh-CN" altLang="zh-CN" dirty="0" smtClean="0"/>
              <a:t>提供了许多方法</a:t>
            </a:r>
            <a:r>
              <a:rPr lang="en-US" altLang="zh-CN" dirty="0" smtClean="0"/>
              <a:t>summarizing data, aggregating records</a:t>
            </a:r>
            <a:r>
              <a:rPr lang="zh-CN" altLang="zh-CN" dirty="0" smtClean="0"/>
              <a:t>来创建一个新的数据子集。</a:t>
            </a:r>
            <a:r>
              <a:rPr lang="zh-CN" altLang="en-US" dirty="0" smtClean="0"/>
              <a:t>包括</a:t>
            </a:r>
            <a:r>
              <a:rPr lang="en-US" altLang="zh-CN" b="1" dirty="0" err="1" smtClean="0"/>
              <a:t>tapply</a:t>
            </a:r>
            <a:r>
              <a:rPr lang="zh-CN" altLang="zh-CN" b="1" dirty="0" smtClean="0"/>
              <a:t>和</a:t>
            </a:r>
            <a:r>
              <a:rPr lang="en-US" altLang="zh-CN" b="1" dirty="0" smtClean="0"/>
              <a:t>aggregate</a:t>
            </a:r>
            <a:r>
              <a:rPr lang="zh-CN" altLang="zh-CN" b="1" dirty="0" smtClean="0"/>
              <a:t>函数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tapply</a:t>
            </a:r>
            <a:r>
              <a:rPr lang="en-US" altLang="zh-CN" dirty="0" smtClean="0"/>
              <a:t>(X, INDEX, FUN = , ..., simplify = )</a:t>
            </a:r>
            <a:endParaRPr lang="zh-CN" altLang="zh-CN" dirty="0" smtClean="0"/>
          </a:p>
          <a:p>
            <a:r>
              <a:rPr lang="zh-CN" altLang="zh-CN" dirty="0" smtClean="0"/>
              <a:t>将</a:t>
            </a:r>
            <a:r>
              <a:rPr lang="en-US" altLang="zh-CN" dirty="0" err="1" smtClean="0"/>
              <a:t>tapply</a:t>
            </a:r>
            <a:r>
              <a:rPr lang="zh-CN" altLang="zh-CN" dirty="0" smtClean="0"/>
              <a:t>函数作用在一个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对象上。</a:t>
            </a:r>
            <a:r>
              <a:rPr lang="en-US" altLang="zh-CN" dirty="0" err="1" smtClean="0"/>
              <a:t>tapply</a:t>
            </a:r>
            <a:r>
              <a:rPr lang="zh-CN" altLang="zh-CN" dirty="0" smtClean="0"/>
              <a:t>的含义是对该对象的某个字段</a:t>
            </a:r>
            <a:r>
              <a:rPr lang="en-US" altLang="zh-CN" dirty="0" smtClean="0"/>
              <a:t>x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按照</a:t>
            </a:r>
            <a:r>
              <a:rPr lang="zh-CN" altLang="zh-CN" dirty="0" smtClean="0"/>
              <a:t>一个字段</a:t>
            </a:r>
            <a:r>
              <a:rPr lang="en-US" altLang="zh-CN" dirty="0" smtClean="0"/>
              <a:t>INDEX</a:t>
            </a:r>
            <a:r>
              <a:rPr lang="zh-CN" altLang="zh-CN" dirty="0" smtClean="0"/>
              <a:t>进行分组，对每个分组应用</a:t>
            </a:r>
            <a:r>
              <a:rPr lang="en-US" altLang="zh-CN" dirty="0" smtClean="0"/>
              <a:t>FUN</a:t>
            </a:r>
            <a:r>
              <a:rPr lang="zh-CN" altLang="zh-CN" dirty="0" smtClean="0"/>
              <a:t>函数。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d&lt;-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(age=c(12,23,45,67,32),gender=c('</a:t>
            </a:r>
            <a:r>
              <a:rPr lang="en-US" altLang="zh-CN" dirty="0" err="1" smtClean="0"/>
              <a:t>m','f','m','f','m</a:t>
            </a:r>
            <a:r>
              <a:rPr lang="en-US" altLang="zh-CN" dirty="0" smtClean="0"/>
              <a:t>'), weight=c(34,45,34,54,100))</a:t>
            </a:r>
            <a:endParaRPr lang="zh-CN" altLang="zh-CN" dirty="0" smtClean="0"/>
          </a:p>
          <a:p>
            <a:r>
              <a:rPr lang="en-US" altLang="zh-CN" dirty="0" err="1" smtClean="0"/>
              <a:t>tapply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d$age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d$gender,FUN</a:t>
            </a:r>
            <a:r>
              <a:rPr lang="en-US" altLang="zh-CN" dirty="0" smtClean="0"/>
              <a:t>=mean)</a:t>
            </a:r>
          </a:p>
          <a:p>
            <a:r>
              <a:rPr lang="zh-CN" altLang="zh-CN" dirty="0" smtClean="0"/>
              <a:t>该例子就是，对于一个</a:t>
            </a:r>
            <a:r>
              <a:rPr lang="en-US" altLang="zh-CN" dirty="0" smtClean="0"/>
              <a:t>data frame</a:t>
            </a:r>
            <a:r>
              <a:rPr lang="zh-CN" altLang="zh-CN" dirty="0" smtClean="0"/>
              <a:t>对象</a:t>
            </a:r>
            <a:r>
              <a:rPr lang="en-US" altLang="zh-CN" dirty="0" smtClean="0"/>
              <a:t>d, </a:t>
            </a:r>
            <a:r>
              <a:rPr lang="zh-CN" altLang="zh-CN" dirty="0" smtClean="0"/>
              <a:t>对他的字段</a:t>
            </a:r>
            <a:r>
              <a:rPr lang="en-US" altLang="zh-CN" dirty="0" smtClean="0"/>
              <a:t>age</a:t>
            </a:r>
            <a:r>
              <a:rPr lang="zh-CN" altLang="zh-CN" dirty="0" smtClean="0"/>
              <a:t>按照字段</a:t>
            </a:r>
            <a:r>
              <a:rPr lang="en-US" altLang="zh-CN" dirty="0" smtClean="0"/>
              <a:t>gender</a:t>
            </a:r>
            <a:r>
              <a:rPr lang="zh-CN" altLang="zh-CN" dirty="0" smtClean="0"/>
              <a:t>进行分组，统计每个分组的平均值。即，对数据集中按照性别分组，统计每个组的平均年龄。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数据集，统计每个类别的记录个数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8163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b="1" dirty="0" smtClean="0"/>
              <a:t>函数</a:t>
            </a:r>
            <a:r>
              <a:rPr lang="en-US" altLang="zh-CN" b="1" dirty="0" smtClean="0"/>
              <a:t>aggregate</a:t>
            </a:r>
            <a:endParaRPr lang="zh-CN" altLang="zh-CN" dirty="0" smtClean="0"/>
          </a:p>
          <a:p>
            <a:r>
              <a:rPr lang="en-US" altLang="zh-CN" dirty="0" smtClean="0"/>
              <a:t>aggregate(x, by, FUN, ...)</a:t>
            </a:r>
            <a:endParaRPr lang="zh-CN" altLang="zh-CN" dirty="0" smtClean="0"/>
          </a:p>
          <a:p>
            <a:r>
              <a:rPr lang="zh-CN" altLang="zh-CN" dirty="0" smtClean="0"/>
              <a:t>对数据对象</a:t>
            </a:r>
            <a:r>
              <a:rPr lang="en-US" altLang="zh-CN" dirty="0" smtClean="0"/>
              <a:t>x</a:t>
            </a:r>
            <a:r>
              <a:rPr lang="zh-CN" altLang="zh-CN" dirty="0" smtClean="0"/>
              <a:t>按照</a:t>
            </a:r>
            <a:r>
              <a:rPr lang="en-US" altLang="zh-CN" dirty="0" smtClean="0"/>
              <a:t>by</a:t>
            </a:r>
            <a:r>
              <a:rPr lang="zh-CN" altLang="zh-CN" dirty="0" smtClean="0"/>
              <a:t>分组，然后使用</a:t>
            </a:r>
            <a:r>
              <a:rPr lang="en-US" altLang="zh-CN" dirty="0" smtClean="0"/>
              <a:t>FUN</a:t>
            </a:r>
            <a:r>
              <a:rPr lang="zh-CN" altLang="zh-CN" dirty="0" smtClean="0"/>
              <a:t>函数进行统计。此处</a:t>
            </a:r>
            <a:r>
              <a:rPr lang="en-US" altLang="zh-CN" dirty="0" smtClean="0"/>
              <a:t>by</a:t>
            </a:r>
            <a:r>
              <a:rPr lang="zh-CN" altLang="zh-CN" dirty="0" smtClean="0"/>
              <a:t>需要的是一个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数据对象</a:t>
            </a:r>
          </a:p>
          <a:p>
            <a:r>
              <a:rPr lang="en-US" altLang="zh-CN" dirty="0" smtClean="0"/>
              <a:t>d&lt;-</a:t>
            </a:r>
            <a:r>
              <a:rPr lang="en-US" altLang="zh-CN" dirty="0" err="1" smtClean="0"/>
              <a:t>data.frame</a:t>
            </a:r>
            <a:r>
              <a:rPr lang="en-US" altLang="zh-CN" dirty="0" smtClean="0"/>
              <a:t>(age=c(12,23,45,67,32),gender=c('</a:t>
            </a:r>
            <a:r>
              <a:rPr lang="en-US" altLang="zh-CN" dirty="0" err="1" smtClean="0"/>
              <a:t>m','f','m','f','m</a:t>
            </a:r>
            <a:r>
              <a:rPr lang="en-US" altLang="zh-CN" dirty="0" smtClean="0"/>
              <a:t>'), weight=c(34,45,34,54,100))</a:t>
            </a:r>
            <a:endParaRPr lang="zh-CN" altLang="zh-CN" dirty="0" smtClean="0"/>
          </a:p>
          <a:p>
            <a:r>
              <a:rPr lang="en-US" altLang="zh-CN" dirty="0" smtClean="0"/>
              <a:t>aggregate(x=d[,c('</a:t>
            </a:r>
            <a:r>
              <a:rPr lang="en-US" altLang="zh-CN" dirty="0" err="1" smtClean="0"/>
              <a:t>age','weight</a:t>
            </a:r>
            <a:r>
              <a:rPr lang="en-US" altLang="zh-CN" dirty="0" smtClean="0"/>
              <a:t>')],by=list(</a:t>
            </a:r>
            <a:r>
              <a:rPr lang="en-US" altLang="zh-CN" dirty="0" err="1" smtClean="0"/>
              <a:t>d$gender</a:t>
            </a:r>
            <a:r>
              <a:rPr lang="en-US" altLang="zh-CN" dirty="0" smtClean="0"/>
              <a:t>),FUN=mean)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iris</a:t>
            </a:r>
            <a:r>
              <a:rPr lang="zh-CN" altLang="en-US" dirty="0" smtClean="0"/>
              <a:t>数据集按照</a:t>
            </a:r>
            <a:r>
              <a:rPr lang="en-US" altLang="zh-CN" dirty="0" smtClean="0"/>
              <a:t>V5</a:t>
            </a:r>
            <a:r>
              <a:rPr lang="zh-CN" altLang="en-US" dirty="0" smtClean="0"/>
              <a:t>列的每个类别分组，统计</a:t>
            </a:r>
            <a:r>
              <a:rPr lang="en-US" altLang="zh-CN" dirty="0" smtClean="0"/>
              <a:t>V1~V4</a:t>
            </a:r>
            <a:r>
              <a:rPr lang="zh-CN" altLang="en-US" dirty="0" smtClean="0"/>
              <a:t>列上的每组的均值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12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6882</Words>
  <Application>Microsoft Office PowerPoint</Application>
  <PresentationFormat>全屏显示(4:3)</PresentationFormat>
  <Paragraphs>508</Paragraphs>
  <Slides>114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114</vt:i4>
      </vt:variant>
    </vt:vector>
  </HeadingPairs>
  <TitlesOfParts>
    <vt:vector size="121" baseType="lpstr">
      <vt:lpstr>宋体</vt:lpstr>
      <vt:lpstr>微软雅黑</vt:lpstr>
      <vt:lpstr>Arial</vt:lpstr>
      <vt:lpstr>Calibri</vt:lpstr>
      <vt:lpstr>Tahoma</vt:lpstr>
      <vt:lpstr>Times New Roman</vt:lpstr>
      <vt:lpstr>Office 主题</vt:lpstr>
      <vt:lpstr>R基础</vt:lpstr>
      <vt:lpstr>R介绍</vt:lpstr>
      <vt:lpstr>R介绍</vt:lpstr>
      <vt:lpstr>R介绍</vt:lpstr>
      <vt:lpstr>RStudio</vt:lpstr>
      <vt:lpstr>PowerPoint 演示文稿</vt:lpstr>
      <vt:lpstr>PowerPoint 演示文稿</vt:lpstr>
      <vt:lpstr>PowerPoint 演示文稿</vt:lpstr>
      <vt:lpstr>PowerPoint 演示文稿</vt:lpstr>
      <vt:lpstr>R语言基础</vt:lpstr>
      <vt:lpstr>R语言基础</vt:lpstr>
      <vt:lpstr>PowerPoint 演示文稿</vt:lpstr>
      <vt:lpstr>PowerPoint 演示文稿</vt:lpstr>
      <vt:lpstr>R的数据结构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数据准备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装载包</vt:lpstr>
      <vt:lpstr>PowerPoint 演示文稿</vt:lpstr>
      <vt:lpstr>PowerPoint 演示文稿</vt:lpstr>
      <vt:lpstr>运行其他程序文件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R基础</dc:title>
  <cp:lastModifiedBy>邱江涛</cp:lastModifiedBy>
  <cp:revision>406</cp:revision>
  <dcterms:modified xsi:type="dcterms:W3CDTF">2018-09-19T13:34:56Z</dcterms:modified>
</cp:coreProperties>
</file>