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3"/>
  </p:notesMasterIdLst>
  <p:handoutMasterIdLst>
    <p:handoutMasterId r:id="rId24"/>
  </p:handoutMasterIdLst>
  <p:sldIdLst>
    <p:sldId id="3191" r:id="rId2"/>
    <p:sldId id="3186" r:id="rId3"/>
    <p:sldId id="3192" r:id="rId4"/>
    <p:sldId id="3133" r:id="rId5"/>
    <p:sldId id="3125" r:id="rId6"/>
    <p:sldId id="3193" r:id="rId7"/>
    <p:sldId id="3212" r:id="rId8"/>
    <p:sldId id="3218" r:id="rId9"/>
    <p:sldId id="3213" r:id="rId10"/>
    <p:sldId id="3214" r:id="rId11"/>
    <p:sldId id="3196" r:id="rId12"/>
    <p:sldId id="3217" r:id="rId13"/>
    <p:sldId id="3206" r:id="rId14"/>
    <p:sldId id="3150" r:id="rId15"/>
    <p:sldId id="3219" r:id="rId16"/>
    <p:sldId id="3207" r:id="rId17"/>
    <p:sldId id="3195" r:id="rId18"/>
    <p:sldId id="3204" r:id="rId19"/>
    <p:sldId id="3205" r:id="rId20"/>
    <p:sldId id="3146" r:id="rId21"/>
    <p:sldId id="3197" r:id="rId22"/>
  </p:sldIdLst>
  <p:sldSz cx="12858750" cy="7232650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FC001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9" autoAdjust="0"/>
    <p:restoredTop sz="92986" autoAdjust="0"/>
  </p:normalViewPr>
  <p:slideViewPr>
    <p:cSldViewPr>
      <p:cViewPr varScale="1">
        <p:scale>
          <a:sx n="82" d="100"/>
          <a:sy n="82" d="100"/>
        </p:scale>
        <p:origin x="797" y="5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73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09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2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4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2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9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8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7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182631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50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763" y="1612251"/>
            <a:ext cx="632897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 dirty="0">
                <a:solidFill>
                  <a:srgbClr val="3A3A3A"/>
                </a:solidFill>
                <a:latin typeface="Calibri Light" panose="020F0302020204030204" pitchFamily="34" charset="0"/>
              </a:rPr>
              <a:t>SE2020-G14</a:t>
            </a:r>
          </a:p>
          <a:p>
            <a:r>
              <a:rPr lang="zh-CN" altLang="en-US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软件需求说明</a:t>
            </a:r>
            <a:r>
              <a:rPr lang="en-US" altLang="zh-CN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1.0</a:t>
            </a:r>
            <a:endParaRPr lang="zh-CN" altLang="en-US" sz="66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04419" y="3757460"/>
            <a:ext cx="7571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——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基于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Flutter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的移动端跨平台记账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APP</a:t>
            </a:r>
            <a:endParaRPr lang="zh-CN" altLang="en-US" sz="32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1C0CE-4E7C-414A-91C5-24934DAE29E2}"/>
              </a:ext>
            </a:extLst>
          </p:cNvPr>
          <p:cNvSpPr txBox="1"/>
          <p:nvPr/>
        </p:nvSpPr>
        <p:spPr>
          <a:xfrm>
            <a:off x="1311877" y="593928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小组成员：徐任  牟灵成  莫丁阳</a:t>
            </a:r>
          </a:p>
        </p:txBody>
      </p:sp>
    </p:spTree>
    <p:extLst>
      <p:ext uri="{BB962C8B-B14F-4D97-AF65-F5344CB8AC3E}">
        <p14:creationId xmlns:p14="http://schemas.microsoft.com/office/powerpoint/2010/main" val="33440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BBF36DC-77E8-4DEA-AEB2-8620B9DF24B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559A36-02B3-431C-94D7-9D95B74F1B7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95E236-9D21-43E9-B8CC-9428D6C33E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ER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D74427-71E8-4E50-BCED-864D2C96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88" y="351088"/>
            <a:ext cx="7314681" cy="64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1"/>
            <a:ext cx="5126777" cy="1711010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303055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Interface prototype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界面原型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03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13151" y="6299735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明细界面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581503" y="6302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收入明细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893871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支出明细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B7ED3C-FFC5-4C54-948F-9A6B9AF90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2" y="542802"/>
            <a:ext cx="2619701" cy="56696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729709-6DA9-40B8-A5C5-B71734DB34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4" y="542802"/>
            <a:ext cx="2619701" cy="56696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68244D-FCD6-4415-A6B3-F2AB7E9E7B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67" y="545842"/>
            <a:ext cx="2619702" cy="56696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B56798A-7AA4-4A55-9809-28D2A1BBC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03" y="2175659"/>
            <a:ext cx="2881331" cy="28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17141" cy="1403235"/>
            <a:chOff x="4560038" y="1903811"/>
            <a:chExt cx="4564115" cy="998034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491194" cy="328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Meeting minutes and configuration management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456411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会议记录及配置管理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04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3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09A099-DF72-4273-A819-7A98E58944B7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DA433A-ABA9-4F28-B201-3052CB68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91" y="733099"/>
            <a:ext cx="7056784" cy="57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1E6DE9D-8653-4E59-9640-BB8685D446C4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D3F8B4-DA48-4C74-9863-FDCC1103D430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2D9B06-BE1C-40BA-BA30-0F2EA2C45335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E3FAE5-8037-46EB-B815-A70D4A09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411" y="729212"/>
            <a:ext cx="6529927" cy="59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7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51C02FE-3177-447E-BEEC-80EB99FA557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55041E-C4E5-4646-B6DF-98A5C12A54AB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D19D4-C2A6-44DD-AD4A-254F193079AE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配置管理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E0C28A-D7CB-4758-9369-90FBC405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20" y="1221844"/>
            <a:ext cx="12385110" cy="56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6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46677" cy="1649455"/>
            <a:chOff x="4560038" y="1903811"/>
            <a:chExt cx="4585122" cy="1173155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545464" cy="50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Group division and evaluation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357905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小组分工及评价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05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2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88028A1-AE34-4541-86A3-B6BA261D5CB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469C1C-2542-482D-9F48-066540277A29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6C5FBE-485A-46DD-B480-6CBA94F5FA9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CB36A-4E9C-45C1-B8EE-82BA9F20EE5C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E59177-9D86-4BF5-AA7B-048DAD6E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92" y="1528093"/>
            <a:ext cx="11141224" cy="336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3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65279" y="2531137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235013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Reference Material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参考资料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06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5576" cy="723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33407" y="963955"/>
            <a:ext cx="9028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引言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268090" y="95202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33407" y="1888133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需求分析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6268090" y="1888133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6268090" y="2896245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33407" y="2900375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界面原型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268090" y="3904357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圆角矩形 106">
            <a:extLst>
              <a:ext uri="{FF2B5EF4-FFF2-40B4-BE49-F238E27FC236}">
                <a16:creationId xmlns:a16="http://schemas.microsoft.com/office/drawing/2014/main" id="{58C2D861-B7E7-443A-8D12-BF79F05F4975}"/>
              </a:ext>
            </a:extLst>
          </p:cNvPr>
          <p:cNvSpPr/>
          <p:nvPr/>
        </p:nvSpPr>
        <p:spPr bwMode="auto">
          <a:xfrm>
            <a:off x="6268090" y="491246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23024-97CF-4934-AC2F-668C5F821257}"/>
              </a:ext>
            </a:extLst>
          </p:cNvPr>
          <p:cNvSpPr/>
          <p:nvPr/>
        </p:nvSpPr>
        <p:spPr>
          <a:xfrm>
            <a:off x="7619607" y="4912469"/>
            <a:ext cx="2698175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0A4DA5-FB55-4EE4-A318-A8C9A7EEF95D}"/>
              </a:ext>
            </a:extLst>
          </p:cNvPr>
          <p:cNvSpPr/>
          <p:nvPr/>
        </p:nvSpPr>
        <p:spPr>
          <a:xfrm>
            <a:off x="7638228" y="5932507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106">
            <a:extLst>
              <a:ext uri="{FF2B5EF4-FFF2-40B4-BE49-F238E27FC236}">
                <a16:creationId xmlns:a16="http://schemas.microsoft.com/office/drawing/2014/main" id="{E3365C5A-B152-4048-9F1B-7F3BD851E72E}"/>
              </a:ext>
            </a:extLst>
          </p:cNvPr>
          <p:cNvSpPr/>
          <p:nvPr/>
        </p:nvSpPr>
        <p:spPr bwMode="auto">
          <a:xfrm>
            <a:off x="6268090" y="592058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CFB9F0-2E31-4D30-8809-40288F33012E}"/>
              </a:ext>
            </a:extLst>
          </p:cNvPr>
          <p:cNvSpPr/>
          <p:nvPr/>
        </p:nvSpPr>
        <p:spPr>
          <a:xfrm>
            <a:off x="7619606" y="3916283"/>
            <a:ext cx="341632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会议记录及配置管理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601248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[4]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《软件工程：首页及课程介绍》 课程计划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p.18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[3]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《软件工程导论》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软件配置管理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p.328-331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项目计划书模板（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GB/T8567-2006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《软件工程导论》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p.55-73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其他资料参考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004331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61098" y="4362937"/>
            <a:ext cx="222545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开发资料参考</a:t>
            </a:r>
            <a:endParaRPr 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65279" y="5055959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编程语言中文网：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https://www.dartcn.com/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093-D3A4-453C-B6D8-B474FBDF31A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参考资料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CAB6F-02BA-41E1-9A67-E17808578599}"/>
              </a:ext>
            </a:extLst>
          </p:cNvPr>
          <p:cNvSpPr txBox="1">
            <a:spLocks/>
          </p:cNvSpPr>
          <p:nvPr/>
        </p:nvSpPr>
        <p:spPr>
          <a:xfrm>
            <a:off x="4485159" y="5492438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https://ai.baidu.com/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F265B-545F-46E2-8A6C-71D01C5E8D55}"/>
              </a:ext>
            </a:extLst>
          </p:cNvPr>
          <p:cNvSpPr txBox="1">
            <a:spLocks/>
          </p:cNvSpPr>
          <p:nvPr/>
        </p:nvSpPr>
        <p:spPr>
          <a:xfrm>
            <a:off x="5704901" y="5919974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https://spring.io/projects/spring-boot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0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707211" y="3042974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solidFill>
                  <a:srgbClr val="FFC00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感谢聆听</a:t>
            </a: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2346433" y="4224806"/>
            <a:ext cx="1983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you.</a:t>
            </a:r>
            <a:endParaRPr lang="zh-CN" altLang="en-US" sz="32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0937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513046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1116402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引言</a:t>
              </a:r>
              <a:endParaRPr lang="zh-CN" altLang="en-US" sz="5400" b="1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01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4"/>
          <p:cNvGrpSpPr/>
          <p:nvPr/>
        </p:nvGrpSpPr>
        <p:grpSpPr>
          <a:xfrm>
            <a:off x="353" y="4173992"/>
            <a:ext cx="12858044" cy="3058657"/>
            <a:chOff x="0" y="1885950"/>
            <a:chExt cx="9144000" cy="3257550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3257550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1885950"/>
              <a:ext cx="9144000" cy="3257550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353" y="5414187"/>
            <a:ext cx="12858044" cy="1818463"/>
            <a:chOff x="0" y="3378148"/>
            <a:chExt cx="9144000" cy="1765352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95235" y="242438"/>
            <a:ext cx="4037995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文件标识与文档概述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4C65A1-BC2C-489A-9C38-154DCC9AF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48258"/>
              </p:ext>
            </p:extLst>
          </p:nvPr>
        </p:nvGraphicFramePr>
        <p:xfrm>
          <a:off x="881440" y="1916511"/>
          <a:ext cx="4392487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31183890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17983294"/>
                    </a:ext>
                  </a:extLst>
                </a:gridCol>
                <a:gridCol w="2448271">
                  <a:extLst>
                    <a:ext uri="{9D8B030D-6E8A-4147-A177-3AD203B41FA5}">
                      <a16:colId xmlns:a16="http://schemas.microsoft.com/office/drawing/2014/main" val="2332646240"/>
                    </a:ext>
                  </a:extLst>
                </a:gridCol>
              </a:tblGrid>
              <a:tr h="117910">
                <a:tc rowSpan="4"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文件状态：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草稿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正式发布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</a:t>
                      </a:r>
                      <a:r>
                        <a:rPr lang="zh-CN" sz="1400" kern="100">
                          <a:effectLst/>
                        </a:rPr>
                        <a:t>√</a:t>
                      </a:r>
                      <a:r>
                        <a:rPr lang="en-US" sz="1400" kern="100">
                          <a:effectLst/>
                        </a:rPr>
                        <a:t>] </a:t>
                      </a:r>
                      <a:r>
                        <a:rPr lang="zh-CN" sz="1400" kern="100">
                          <a:effectLst/>
                        </a:rPr>
                        <a:t>正在修改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文件标识：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SE2020-G14-</a:t>
                      </a:r>
                      <a:r>
                        <a:rPr lang="zh-CN" sz="1400" kern="100" dirty="0">
                          <a:effectLst/>
                        </a:rPr>
                        <a:t>软件需求说明书</a:t>
                      </a:r>
                      <a:r>
                        <a:rPr lang="en-US" sz="1400" kern="100" dirty="0">
                          <a:effectLst/>
                        </a:rPr>
                        <a:t>(SRS)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776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当前版本：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alt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1.0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25461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作者：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400" kern="100" dirty="0">
                          <a:effectLst/>
                        </a:rPr>
                        <a:t>徐任、牟灵成、莫丁阳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5693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完成日期：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>
                          <a:effectLst/>
                        </a:rPr>
                        <a:t>2020-11-22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53217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32C3075-04E7-4783-B859-BB36175A2329}"/>
              </a:ext>
            </a:extLst>
          </p:cNvPr>
          <p:cNvSpPr txBox="1"/>
          <p:nvPr/>
        </p:nvSpPr>
        <p:spPr>
          <a:xfrm>
            <a:off x="2468935" y="327777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文件标识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6D4A73-9743-4512-A7D3-969BB2C0F627}"/>
              </a:ext>
            </a:extLst>
          </p:cNvPr>
          <p:cNvSpPr txBox="1"/>
          <p:nvPr/>
        </p:nvSpPr>
        <p:spPr>
          <a:xfrm>
            <a:off x="5850782" y="1100008"/>
            <a:ext cx="64287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需求分析是发现、求精、建模、规格说明和复审的过程。需求分析能够发现了解用户当前所处的情况，发现用户所面临的问题和对目标系统的基本需求。接下来与用户的深入交流，对用户的基本需求反复细化求精，得出对目标系统的完整、准确和具体的需求，最终确定系统必须具有的功能、性能、可靠性和可用性，必须实现的出错处理需求、接口需求和逆向需求，必须满足的约束条件以及数据需求，还可预测系统的发展前景。</a:t>
            </a:r>
          </a:p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本需求说明用于指导开发“制账”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项目顺利进行并最终通过评审的项目产品。本需求说明面向项目组全体成员。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202D83-B111-4C4C-8C30-E0F9BE16C486}"/>
              </a:ext>
            </a:extLst>
          </p:cNvPr>
          <p:cNvSpPr txBox="1"/>
          <p:nvPr/>
        </p:nvSpPr>
        <p:spPr>
          <a:xfrm>
            <a:off x="8589615" y="373135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文档概述</a:t>
            </a:r>
          </a:p>
        </p:txBody>
      </p:sp>
    </p:spTree>
    <p:extLst>
      <p:ext uri="{BB962C8B-B14F-4D97-AF65-F5344CB8AC3E}">
        <p14:creationId xmlns:p14="http://schemas.microsoft.com/office/powerpoint/2010/main" val="423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366869" y="3110076"/>
            <a:ext cx="2080736" cy="187601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270" y="3778073"/>
            <a:ext cx="1277700" cy="54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制账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778697" y="2078844"/>
            <a:ext cx="6297975" cy="635112"/>
          </a:xfrm>
          <a:prstGeom prst="roundRect">
            <a:avLst>
              <a:gd name="adj" fmla="val 206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728221" y="1878291"/>
            <a:ext cx="769860" cy="437053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07858" y="3195917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20256" y="4350978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20256" y="5468051"/>
            <a:ext cx="6297975" cy="635112"/>
          </a:xfrm>
          <a:prstGeom prst="roundRect">
            <a:avLst>
              <a:gd name="adj" fmla="val 268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8727" y="2235537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手动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自动记录账单，节约懒人时间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888" y="3378243"/>
            <a:ext cx="4880472" cy="565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详细账单展示，年月周收支尽在掌握</a:t>
            </a:r>
            <a:endParaRPr lang="en-US" altLang="zh-CN" sz="1600" dirty="0">
              <a:solidFill>
                <a:schemeClr val="tx1"/>
              </a:solidFill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74990" y="5650602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时间识别、类别识别、导出表格等拓展功能正在路上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48499" y="24398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项目简介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BCC491CD-B1BC-47C3-8404-79A7F7383469}"/>
              </a:ext>
            </a:extLst>
          </p:cNvPr>
          <p:cNvSpPr txBox="1"/>
          <p:nvPr/>
        </p:nvSpPr>
        <p:spPr>
          <a:xfrm>
            <a:off x="5277247" y="4526292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清洁界面，追求少广告、功能完整的用户体验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1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0"/>
            <a:ext cx="5417483" cy="1711011"/>
            <a:chOff x="4560038" y="1903811"/>
            <a:chExt cx="3853120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813462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Requirements Analysis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需求分析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02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288F86-0A71-4EA1-9F74-AB0C1FD4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159" y="1240061"/>
            <a:ext cx="542591" cy="132294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0DD14DA-A23A-4EBE-9735-96A3AED6A4E8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04ADA2-C1C2-4CE0-ABC0-B14D7E27F934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93C46E-BD48-4FEF-97F6-60666372CD35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用户需求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548320-3FCC-4041-A927-41D0FF00FD3D}"/>
              </a:ext>
            </a:extLst>
          </p:cNvPr>
          <p:cNvSpPr txBox="1"/>
          <p:nvPr/>
        </p:nvSpPr>
        <p:spPr>
          <a:xfrm>
            <a:off x="3333031" y="268022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当然用户：杨枨老师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A90D0D-82EE-429E-BD27-4EEBDB4CCC06}"/>
              </a:ext>
            </a:extLst>
          </p:cNvPr>
          <p:cNvSpPr txBox="1"/>
          <p:nvPr/>
        </p:nvSpPr>
        <p:spPr>
          <a:xfrm>
            <a:off x="732225" y="5247821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本专业典型用户：邢海粟</a:t>
            </a:r>
          </a:p>
        </p:txBody>
      </p:sp>
      <p:grpSp>
        <p:nvGrpSpPr>
          <p:cNvPr id="12" name="Group 33">
            <a:extLst>
              <a:ext uri="{FF2B5EF4-FFF2-40B4-BE49-F238E27FC236}">
                <a16:creationId xmlns:a16="http://schemas.microsoft.com/office/drawing/2014/main" id="{2E83E35F-C84E-407C-BC34-75BE27B7410A}"/>
              </a:ext>
            </a:extLst>
          </p:cNvPr>
          <p:cNvGrpSpPr/>
          <p:nvPr/>
        </p:nvGrpSpPr>
        <p:grpSpPr>
          <a:xfrm>
            <a:off x="1960697" y="3663105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3" name="Isosceles Triangle 34">
              <a:extLst>
                <a:ext uri="{FF2B5EF4-FFF2-40B4-BE49-F238E27FC236}">
                  <a16:creationId xmlns:a16="http://schemas.microsoft.com/office/drawing/2014/main" id="{D4273687-46BF-4024-9FEC-9F1E2E77E483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Can 35">
              <a:extLst>
                <a:ext uri="{FF2B5EF4-FFF2-40B4-BE49-F238E27FC236}">
                  <a16:creationId xmlns:a16="http://schemas.microsoft.com/office/drawing/2014/main" id="{2ADC751F-9AFC-42E0-A8D1-5C4D9639DDD3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C435BF18-99CE-491F-9E68-2FA32728B3B5}"/>
              </a:ext>
            </a:extLst>
          </p:cNvPr>
          <p:cNvGrpSpPr/>
          <p:nvPr/>
        </p:nvGrpSpPr>
        <p:grpSpPr>
          <a:xfrm>
            <a:off x="7250665" y="3726021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6" name="Isosceles Triangle 34">
              <a:extLst>
                <a:ext uri="{FF2B5EF4-FFF2-40B4-BE49-F238E27FC236}">
                  <a16:creationId xmlns:a16="http://schemas.microsoft.com/office/drawing/2014/main" id="{3BAD3463-6E87-41EC-A2AD-9B1564DA04CF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Can 35">
              <a:extLst>
                <a:ext uri="{FF2B5EF4-FFF2-40B4-BE49-F238E27FC236}">
                  <a16:creationId xmlns:a16="http://schemas.microsoft.com/office/drawing/2014/main" id="{D573DDA4-3236-4250-8AF6-553D57D0E1BE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A0B25D6-22C0-4E84-A4C5-6C542A267B0C}"/>
              </a:ext>
            </a:extLst>
          </p:cNvPr>
          <p:cNvSpPr txBox="1"/>
          <p:nvPr/>
        </p:nvSpPr>
        <p:spPr>
          <a:xfrm>
            <a:off x="5772391" y="5285476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非本专业典型用户：廖安琪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359871-186A-4929-8FF0-2697F176EDE4}"/>
              </a:ext>
            </a:extLst>
          </p:cNvPr>
          <p:cNvSpPr txBox="1"/>
          <p:nvPr/>
        </p:nvSpPr>
        <p:spPr>
          <a:xfrm>
            <a:off x="3498095" y="31144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节约时间的记账方式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984AE4-4848-48DA-A4EA-F707A2AAFD04}"/>
              </a:ext>
            </a:extLst>
          </p:cNvPr>
          <p:cNvSpPr txBox="1"/>
          <p:nvPr/>
        </p:nvSpPr>
        <p:spPr>
          <a:xfrm>
            <a:off x="3267263" y="350419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记账时间至少精确到小时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5049B8-E7BE-4D0B-A24E-1C77DC270292}"/>
              </a:ext>
            </a:extLst>
          </p:cNvPr>
          <p:cNvSpPr txBox="1"/>
          <p:nvPr/>
        </p:nvSpPr>
        <p:spPr>
          <a:xfrm>
            <a:off x="3728927" y="3907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账单类别无歧义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06CA7A-3E57-4D78-8456-2096CD93A7AA}"/>
              </a:ext>
            </a:extLst>
          </p:cNvPr>
          <p:cNvSpPr txBox="1"/>
          <p:nvPr/>
        </p:nvSpPr>
        <p:spPr>
          <a:xfrm>
            <a:off x="6009573" y="560366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大数据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80F8AE-3DBF-4E5C-8C4F-F5620FFDFE55}"/>
              </a:ext>
            </a:extLst>
          </p:cNvPr>
          <p:cNvSpPr txBox="1"/>
          <p:nvPr/>
        </p:nvSpPr>
        <p:spPr>
          <a:xfrm>
            <a:off x="6183875" y="59624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自定义收入支出类别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84E953F-AA36-4D20-BDB6-26A3FCFA0481}"/>
              </a:ext>
            </a:extLst>
          </p:cNvPr>
          <p:cNvSpPr txBox="1"/>
          <p:nvPr/>
        </p:nvSpPr>
        <p:spPr>
          <a:xfrm>
            <a:off x="6068459" y="63317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收入支出类别分大小类</a:t>
            </a:r>
          </a:p>
        </p:txBody>
      </p:sp>
      <p:grpSp>
        <p:nvGrpSpPr>
          <p:cNvPr id="23" name="Group 33">
            <a:extLst>
              <a:ext uri="{FF2B5EF4-FFF2-40B4-BE49-F238E27FC236}">
                <a16:creationId xmlns:a16="http://schemas.microsoft.com/office/drawing/2014/main" id="{069193C5-DC4D-45F0-92FC-E38E2C6E06DF}"/>
              </a:ext>
            </a:extLst>
          </p:cNvPr>
          <p:cNvGrpSpPr/>
          <p:nvPr/>
        </p:nvGrpSpPr>
        <p:grpSpPr>
          <a:xfrm>
            <a:off x="10558030" y="1236403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24" name="Isosceles Triangle 34">
              <a:extLst>
                <a:ext uri="{FF2B5EF4-FFF2-40B4-BE49-F238E27FC236}">
                  <a16:creationId xmlns:a16="http://schemas.microsoft.com/office/drawing/2014/main" id="{ADB9C321-3770-4101-A49B-3FACD1554B38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Can 35">
              <a:extLst>
                <a:ext uri="{FF2B5EF4-FFF2-40B4-BE49-F238E27FC236}">
                  <a16:creationId xmlns:a16="http://schemas.microsoft.com/office/drawing/2014/main" id="{B33982F0-C75C-4BA7-A016-B89862E85937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9F1ECEA8-B96E-46C8-A534-7CD8A005C834}"/>
              </a:ext>
            </a:extLst>
          </p:cNvPr>
          <p:cNvSpPr txBox="1"/>
          <p:nvPr/>
        </p:nvSpPr>
        <p:spPr>
          <a:xfrm>
            <a:off x="9079756" y="2795858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非本专业典型用户：赵宇阳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4AD376-32F9-411E-A083-B83FB39C9519}"/>
              </a:ext>
            </a:extLst>
          </p:cNvPr>
          <p:cNvSpPr txBox="1"/>
          <p:nvPr/>
        </p:nvSpPr>
        <p:spPr>
          <a:xfrm>
            <a:off x="9316938" y="3114049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计算机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664817-A319-4E47-89C1-2C4D033D3692}"/>
              </a:ext>
            </a:extLst>
          </p:cNvPr>
          <p:cNvSpPr txBox="1"/>
          <p:nvPr/>
        </p:nvSpPr>
        <p:spPr>
          <a:xfrm>
            <a:off x="9837490" y="34836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返回动画流畅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C4E0CC-97EA-4B03-88E2-EE4EE017DE65}"/>
              </a:ext>
            </a:extLst>
          </p:cNvPr>
          <p:cNvSpPr txBox="1"/>
          <p:nvPr/>
        </p:nvSpPr>
        <p:spPr>
          <a:xfrm>
            <a:off x="9837490" y="3852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主题颜色更换</a:t>
            </a:r>
          </a:p>
        </p:txBody>
      </p:sp>
    </p:spTree>
    <p:extLst>
      <p:ext uri="{BB962C8B-B14F-4D97-AF65-F5344CB8AC3E}">
        <p14:creationId xmlns:p14="http://schemas.microsoft.com/office/powerpoint/2010/main" val="261088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4EA24F33-4D93-4E9C-99AF-79623C739F16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1BA1541-8FA4-4F63-AE02-E26F5D84F59D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11832A-D40D-4EA8-8B29-088C16793E77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830083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功能需求和非功能需求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DA88800-9534-4A3B-8BE5-E6DC0A52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39" y="1888133"/>
            <a:ext cx="5276088" cy="41620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039426F-6855-4D80-91F4-44A2DBB1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439" y="3869333"/>
            <a:ext cx="5276088" cy="21808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A998210-0190-46F2-B58C-4CF22D0BE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065" y="2084729"/>
            <a:ext cx="5276088" cy="17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1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55249E-D62F-46A2-98B9-400205D2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36" y="776665"/>
            <a:ext cx="5443797" cy="6213547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ADAE060A-F821-46AA-A20D-CC3D4519488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9167CA-7A6D-43F6-AADB-9F9A41ACEFF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DD22F4-6087-4F1B-A3DF-960CCB3917A0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数据字典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F17D06-475B-4E03-BE1D-A64CFCF0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24" y="759681"/>
            <a:ext cx="5334775" cy="62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16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048348-4C8D-47CE-8F4C-88BD233E6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78"/>
</p:tagLst>
</file>

<file path=ppt/theme/theme1.xml><?xml version="1.0" encoding="utf-8"?>
<a:theme xmlns:a="http://schemas.openxmlformats.org/drawingml/2006/main" name="第一PPT，www.1ppt.com">
  <a:themeElements>
    <a:clrScheme name="自定义 7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2A2A"/>
      </a:accent1>
      <a:accent2>
        <a:srgbClr val="FFBD00"/>
      </a:accent2>
      <a:accent3>
        <a:srgbClr val="2A2A2A"/>
      </a:accent3>
      <a:accent4>
        <a:srgbClr val="FFBD00"/>
      </a:accent4>
      <a:accent5>
        <a:srgbClr val="2A2A2A"/>
      </a:accent5>
      <a:accent6>
        <a:srgbClr val="FFBD00"/>
      </a:accent6>
      <a:hlink>
        <a:srgbClr val="2A2A2A"/>
      </a:hlink>
      <a:folHlink>
        <a:srgbClr val="FFBD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575</Words>
  <Application>Microsoft Office PowerPoint</Application>
  <PresentationFormat>自定义</PresentationFormat>
  <Paragraphs>114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汉仪中圆简</vt:lpstr>
      <vt:lpstr>宋体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IrisUPC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图片排版</dc:title>
  <dc:creator/>
  <cp:keywords>www.1ppt.com</cp:keywords>
  <cp:lastModifiedBy/>
  <cp:revision>1</cp:revision>
  <dcterms:created xsi:type="dcterms:W3CDTF">2016-10-17T14:00:15Z</dcterms:created>
  <dcterms:modified xsi:type="dcterms:W3CDTF">2020-11-22T09:14:14Z</dcterms:modified>
</cp:coreProperties>
</file>