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9"/>
  </p:notesMasterIdLst>
  <p:handoutMasterIdLst>
    <p:handoutMasterId r:id="rId30"/>
  </p:handoutMasterIdLst>
  <p:sldIdLst>
    <p:sldId id="3191" r:id="rId2"/>
    <p:sldId id="3186" r:id="rId3"/>
    <p:sldId id="3192" r:id="rId4"/>
    <p:sldId id="3133" r:id="rId5"/>
    <p:sldId id="3125" r:id="rId6"/>
    <p:sldId id="3193" r:id="rId7"/>
    <p:sldId id="3124" r:id="rId8"/>
    <p:sldId id="3126" r:id="rId9"/>
    <p:sldId id="3127" r:id="rId10"/>
    <p:sldId id="3196" r:id="rId11"/>
    <p:sldId id="3211" r:id="rId12"/>
    <p:sldId id="3208" r:id="rId13"/>
    <p:sldId id="3198" r:id="rId14"/>
    <p:sldId id="3199" r:id="rId15"/>
    <p:sldId id="3201" r:id="rId16"/>
    <p:sldId id="3202" r:id="rId17"/>
    <p:sldId id="3203" r:id="rId18"/>
    <p:sldId id="3206" r:id="rId19"/>
    <p:sldId id="3150" r:id="rId20"/>
    <p:sldId id="3209" r:id="rId21"/>
    <p:sldId id="3207" r:id="rId22"/>
    <p:sldId id="3195" r:id="rId23"/>
    <p:sldId id="3204" r:id="rId24"/>
    <p:sldId id="3210" r:id="rId25"/>
    <p:sldId id="3205" r:id="rId26"/>
    <p:sldId id="3146" r:id="rId27"/>
    <p:sldId id="3197" r:id="rId28"/>
  </p:sldIdLst>
  <p:sldSz cx="12858750" cy="7232650"/>
  <p:notesSz cx="6858000" cy="9144000"/>
  <p:custDataLst>
    <p:tags r:id="rId3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FFC001"/>
    <a:srgbClr val="00B369"/>
    <a:srgbClr val="1A8CE1"/>
    <a:srgbClr val="FFFFFF"/>
    <a:srgbClr val="A78357"/>
    <a:srgbClr val="28C7D4"/>
    <a:srgbClr val="F94D4D"/>
    <a:srgbClr val="FEFEFE"/>
    <a:srgbClr val="8F1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79" autoAdjust="0"/>
    <p:restoredTop sz="92986" autoAdjust="0"/>
  </p:normalViewPr>
  <p:slideViewPr>
    <p:cSldViewPr>
      <p:cViewPr varScale="1">
        <p:scale>
          <a:sx n="82" d="100"/>
          <a:sy n="82" d="100"/>
        </p:scale>
        <p:origin x="797" y="58"/>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2020/10/30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2020/10/30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012129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209110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805795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4132280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847758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151807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356609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85132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0869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01704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01162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47412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61424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00042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17986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253041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87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97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A93E93-166D-47F5-9EF1-ACEABE24AEEA}" type="datetimeFigureOut">
              <a:rPr lang="zh-CN" altLang="en-US" smtClean="0"/>
              <a:t>2020/10/30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
        <p:nvSpPr>
          <p:cNvPr id="7" name="矩形 6"/>
          <p:cNvSpPr/>
          <p:nvPr userDrawn="1"/>
        </p:nvSpPr>
        <p:spPr>
          <a:xfrm>
            <a:off x="9182631" y="6754480"/>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145041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2020/10/30</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SE2020-G14-&#39033;&#30446;&#35745;&#21010;0.2/SE2020-G14-&#39033;&#30446;&#35745;&#21010;&#20070;0.2.docx"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SE2020-G14-&#39033;&#30446;&#35745;&#21010;0.2/&#21046;&#36134;wbs.pdf"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SE2020-G14-&#39033;&#30446;&#35745;&#21010;0.2/&#21046;&#36134;&#65288;&#35814;&#32454;&#65289;.pdf"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G14&#29256;&#26412;&#21629;&#21517;&#35268;&#21017;1.0.docx" TargetMode="Externa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2700000">
            <a:off x="7995385" y="796679"/>
            <a:ext cx="3350844" cy="3350844"/>
          </a:xfrm>
          <a:prstGeom prst="rect">
            <a:avLst/>
          </a:prstGeom>
          <a:blipFill dpi="0" rotWithShape="0">
            <a:blip r:embed="rId3"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4" name="任意多边形 23"/>
          <p:cNvSpPr/>
          <p:nvPr/>
        </p:nvSpPr>
        <p:spPr>
          <a:xfrm rot="2700000">
            <a:off x="10053878" y="-700264"/>
            <a:ext cx="3350844" cy="2219355"/>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4"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8" name="任意多边形 27"/>
          <p:cNvSpPr/>
          <p:nvPr/>
        </p:nvSpPr>
        <p:spPr>
          <a:xfrm rot="2700000">
            <a:off x="10485029" y="3254223"/>
            <a:ext cx="3350844" cy="3350844"/>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5"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36" name="任意多边形 35"/>
          <p:cNvSpPr/>
          <p:nvPr/>
        </p:nvSpPr>
        <p:spPr>
          <a:xfrm rot="2700000">
            <a:off x="5532654" y="-1692388"/>
            <a:ext cx="3350844" cy="3350844"/>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rot="2700000">
            <a:off x="12427898" y="2036413"/>
            <a:ext cx="860998" cy="860998"/>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rot="2700000">
            <a:off x="-459621" y="6539464"/>
            <a:ext cx="1810444" cy="437447"/>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2700000">
            <a:off x="-355167" y="6864195"/>
            <a:ext cx="975606" cy="487803"/>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cxnSp>
        <p:nvCxnSpPr>
          <p:cNvPr id="26" name="直接连接符 25"/>
          <p:cNvCxnSpPr/>
          <p:nvPr/>
        </p:nvCxnSpPr>
        <p:spPr>
          <a:xfrm>
            <a:off x="5879797" y="1462084"/>
            <a:ext cx="1328278" cy="1328278"/>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998350" y="2407631"/>
            <a:ext cx="1328278" cy="1328278"/>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rot="2700000">
            <a:off x="12612171" y="6867541"/>
            <a:ext cx="324327" cy="562093"/>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cxnSp>
        <p:nvCxnSpPr>
          <p:cNvPr id="29" name="直接连接符 28"/>
          <p:cNvCxnSpPr/>
          <p:nvPr/>
        </p:nvCxnSpPr>
        <p:spPr>
          <a:xfrm>
            <a:off x="8954706" y="4358828"/>
            <a:ext cx="3178832" cy="3121683"/>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a:spLocks noChangeArrowheads="1"/>
          </p:cNvSpPr>
          <p:nvPr/>
        </p:nvSpPr>
        <p:spPr bwMode="auto">
          <a:xfrm>
            <a:off x="369765" y="1728533"/>
            <a:ext cx="463620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6600" dirty="0">
                <a:solidFill>
                  <a:srgbClr val="3A3A3A"/>
                </a:solidFill>
                <a:latin typeface="Calibri Light" panose="020F0302020204030204" pitchFamily="34" charset="0"/>
              </a:rPr>
              <a:t>SE2020-G14</a:t>
            </a:r>
          </a:p>
          <a:p>
            <a:r>
              <a:rPr lang="zh-CN" altLang="en-US" sz="6600" dirty="0">
                <a:solidFill>
                  <a:srgbClr val="FFC001"/>
                </a:solidFill>
                <a:latin typeface="Calibri Light" panose="020F0302020204030204" pitchFamily="34" charset="0"/>
              </a:rPr>
              <a:t>项目计划</a:t>
            </a:r>
            <a:r>
              <a:rPr lang="en-US" altLang="zh-CN" sz="6600" dirty="0">
                <a:solidFill>
                  <a:srgbClr val="FFC001"/>
                </a:solidFill>
                <a:latin typeface="Calibri Light" panose="020F0302020204030204" pitchFamily="34" charset="0"/>
              </a:rPr>
              <a:t>0.1</a:t>
            </a:r>
            <a:endParaRPr lang="zh-CN" altLang="en-US" sz="6600" dirty="0">
              <a:solidFill>
                <a:srgbClr val="FFC001"/>
              </a:solidFill>
              <a:latin typeface="Calibri Light" panose="020F0302020204030204" pitchFamily="34" charset="0"/>
            </a:endParaRPr>
          </a:p>
        </p:txBody>
      </p:sp>
      <p:sp>
        <p:nvSpPr>
          <p:cNvPr id="31" name="文本框 66"/>
          <p:cNvSpPr txBox="1">
            <a:spLocks noChangeArrowheads="1"/>
          </p:cNvSpPr>
          <p:nvPr/>
        </p:nvSpPr>
        <p:spPr bwMode="auto">
          <a:xfrm>
            <a:off x="1311877" y="3907383"/>
            <a:ext cx="7571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en-US" altLang="zh-CN" sz="3200" dirty="0">
                <a:solidFill>
                  <a:srgbClr val="3A3A3A"/>
                </a:solidFill>
                <a:latin typeface="+mj-ea"/>
                <a:ea typeface="+mj-ea"/>
              </a:rPr>
              <a:t>——</a:t>
            </a:r>
            <a:r>
              <a:rPr lang="zh-CN" altLang="en-US" sz="3200" dirty="0">
                <a:solidFill>
                  <a:srgbClr val="3A3A3A"/>
                </a:solidFill>
                <a:latin typeface="+mj-ea"/>
                <a:ea typeface="+mj-ea"/>
              </a:rPr>
              <a:t>基于</a:t>
            </a:r>
            <a:r>
              <a:rPr lang="en-US" altLang="zh-CN" sz="3200" dirty="0">
                <a:solidFill>
                  <a:srgbClr val="3A3A3A"/>
                </a:solidFill>
                <a:latin typeface="+mj-ea"/>
                <a:ea typeface="+mj-ea"/>
              </a:rPr>
              <a:t>Flutter</a:t>
            </a:r>
            <a:r>
              <a:rPr lang="zh-CN" altLang="en-US" sz="3200" dirty="0">
                <a:solidFill>
                  <a:srgbClr val="3A3A3A"/>
                </a:solidFill>
                <a:latin typeface="+mj-ea"/>
                <a:ea typeface="+mj-ea"/>
              </a:rPr>
              <a:t>的移动端跨平台记账</a:t>
            </a:r>
            <a:r>
              <a:rPr lang="en-US" altLang="zh-CN" sz="3200" dirty="0">
                <a:solidFill>
                  <a:srgbClr val="3A3A3A"/>
                </a:solidFill>
                <a:latin typeface="+mj-ea"/>
                <a:ea typeface="+mj-ea"/>
              </a:rPr>
              <a:t>APP</a:t>
            </a:r>
            <a:endParaRPr lang="zh-CN" altLang="en-US" sz="3200" dirty="0">
              <a:solidFill>
                <a:srgbClr val="3A3A3A"/>
              </a:solidFill>
              <a:latin typeface="+mj-ea"/>
              <a:ea typeface="+mj-ea"/>
            </a:endParaRPr>
          </a:p>
        </p:txBody>
      </p:sp>
      <p:sp>
        <p:nvSpPr>
          <p:cNvPr id="2" name="文本框 1">
            <a:extLst>
              <a:ext uri="{FF2B5EF4-FFF2-40B4-BE49-F238E27FC236}">
                <a16:creationId xmlns:a16="http://schemas.microsoft.com/office/drawing/2014/main" id="{30A1C0CE-4E7C-414A-91C5-24934DAE29E2}"/>
              </a:ext>
            </a:extLst>
          </p:cNvPr>
          <p:cNvSpPr txBox="1"/>
          <p:nvPr/>
        </p:nvSpPr>
        <p:spPr>
          <a:xfrm>
            <a:off x="1311877" y="5939284"/>
            <a:ext cx="5328592" cy="523220"/>
          </a:xfrm>
          <a:prstGeom prst="rect">
            <a:avLst/>
          </a:prstGeom>
          <a:noFill/>
        </p:spPr>
        <p:txBody>
          <a:bodyPr wrap="square" rtlCol="0">
            <a:spAutoFit/>
          </a:bodyPr>
          <a:lstStyle/>
          <a:p>
            <a:r>
              <a:rPr lang="zh-CN" altLang="en-US" sz="2800" dirty="0"/>
              <a:t>小组成员：徐任  牟灵成  莫丁阳</a:t>
            </a:r>
          </a:p>
        </p:txBody>
      </p:sp>
    </p:spTree>
    <p:extLst>
      <p:ext uri="{BB962C8B-B14F-4D97-AF65-F5344CB8AC3E}">
        <p14:creationId xmlns:p14="http://schemas.microsoft.com/office/powerpoint/2010/main" val="334401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997327" y="2445611"/>
            <a:ext cx="5126777" cy="1711010"/>
            <a:chOff x="4560038" y="1903811"/>
            <a:chExt cx="3646359" cy="1216936"/>
          </a:xfrm>
        </p:grpSpPr>
        <p:sp>
          <p:nvSpPr>
            <p:cNvPr id="25" name="矩形 24"/>
            <p:cNvSpPr/>
            <p:nvPr/>
          </p:nvSpPr>
          <p:spPr>
            <a:xfrm>
              <a:off x="4599696" y="2573491"/>
              <a:ext cx="2085866" cy="547256"/>
            </a:xfrm>
            <a:prstGeom prst="rect">
              <a:avLst/>
            </a:prstGeom>
          </p:spPr>
          <p:txBody>
            <a:bodyPr wrap="none">
              <a:spAutoFit/>
            </a:bodyPr>
            <a:lstStyle/>
            <a:p>
              <a:r>
                <a:rPr lang="en-US" altLang="zh-CN" sz="4400" dirty="0">
                  <a:solidFill>
                    <a:srgbClr val="3A3A3A"/>
                  </a:solidFill>
                  <a:ea typeface="微软雅黑" panose="020B0503020204020204" pitchFamily="34" charset="-122"/>
                </a:rPr>
                <a:t>Project Plan</a:t>
              </a:r>
            </a:p>
          </p:txBody>
        </p:sp>
        <p:sp>
          <p:nvSpPr>
            <p:cNvPr id="26" name="矩形 25"/>
            <p:cNvSpPr/>
            <p:nvPr/>
          </p:nvSpPr>
          <p:spPr>
            <a:xfrm>
              <a:off x="4560038" y="1903811"/>
              <a:ext cx="2101463"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项目计划</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03</a:t>
            </a:r>
            <a:endParaRPr lang="zh-CN" altLang="en-US" sz="33605" dirty="0">
              <a:solidFill>
                <a:srgbClr val="FFC001"/>
              </a:solidFill>
            </a:endParaRPr>
          </a:p>
        </p:txBody>
      </p:sp>
    </p:spTree>
    <p:extLst>
      <p:ext uri="{BB962C8B-B14F-4D97-AF65-F5344CB8AC3E}">
        <p14:creationId xmlns:p14="http://schemas.microsoft.com/office/powerpoint/2010/main" val="395183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E11D05DC-4610-458F-87EA-075A57D98FA3}"/>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87A05160-2B94-4F3F-BAD6-B6EF62BE7865}"/>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Content Placeholder 2">
            <a:extLst>
              <a:ext uri="{FF2B5EF4-FFF2-40B4-BE49-F238E27FC236}">
                <a16:creationId xmlns:a16="http://schemas.microsoft.com/office/drawing/2014/main" id="{A5B0DB35-34C7-4F84-A146-F62CA25574A2}"/>
              </a:ext>
            </a:extLst>
          </p:cNvPr>
          <p:cNvSpPr txBox="1">
            <a:spLocks/>
          </p:cNvSpPr>
          <p:nvPr/>
        </p:nvSpPr>
        <p:spPr>
          <a:xfrm>
            <a:off x="1095235" y="242438"/>
            <a:ext cx="4037995"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项目用户</a:t>
            </a:r>
            <a:endParaRPr lang="en-US" sz="3200" dirty="0">
              <a:latin typeface="+mn-ea"/>
              <a:cs typeface="+mn-ea"/>
              <a:sym typeface="Arial" panose="020B0604020202020204" pitchFamily="34" charset="0"/>
            </a:endParaRPr>
          </a:p>
        </p:txBody>
      </p:sp>
      <p:sp>
        <p:nvSpPr>
          <p:cNvPr id="11" name="Freeform 24">
            <a:extLst>
              <a:ext uri="{FF2B5EF4-FFF2-40B4-BE49-F238E27FC236}">
                <a16:creationId xmlns:a16="http://schemas.microsoft.com/office/drawing/2014/main" id="{6ABCEBEB-661F-4077-BB34-1EDCDA2C54C0}"/>
              </a:ext>
            </a:extLst>
          </p:cNvPr>
          <p:cNvSpPr>
            <a:spLocks/>
          </p:cNvSpPr>
          <p:nvPr/>
        </p:nvSpPr>
        <p:spPr bwMode="auto">
          <a:xfrm rot="5400000">
            <a:off x="1917229" y="2508749"/>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4"/>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 name="Group 131">
            <a:extLst>
              <a:ext uri="{FF2B5EF4-FFF2-40B4-BE49-F238E27FC236}">
                <a16:creationId xmlns:a16="http://schemas.microsoft.com/office/drawing/2014/main" id="{BFF31DF1-9454-429B-9835-2C9E7BC694B2}"/>
              </a:ext>
            </a:extLst>
          </p:cNvPr>
          <p:cNvGrpSpPr/>
          <p:nvPr/>
        </p:nvGrpSpPr>
        <p:grpSpPr>
          <a:xfrm>
            <a:off x="2059579" y="2912837"/>
            <a:ext cx="626459" cy="626459"/>
            <a:chOff x="8794034" y="4283578"/>
            <a:chExt cx="684000" cy="684000"/>
          </a:xfrm>
        </p:grpSpPr>
        <p:sp>
          <p:nvSpPr>
            <p:cNvPr id="13" name="Freeform 36">
              <a:extLst>
                <a:ext uri="{FF2B5EF4-FFF2-40B4-BE49-F238E27FC236}">
                  <a16:creationId xmlns:a16="http://schemas.microsoft.com/office/drawing/2014/main" id="{14864A2E-2450-4879-B558-1B66C525A7F6}"/>
                </a:ext>
              </a:extLst>
            </p:cNvPr>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83748" tIns="41874" rIns="83748" bIns="41874" numCol="1" anchor="t" anchorCtr="0" compatLnSpc="1">
              <a:prstTxWarp prst="textNoShape">
                <a:avLst/>
              </a:prstTxWarp>
            </a:bodyP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27">
              <a:extLst>
                <a:ext uri="{FF2B5EF4-FFF2-40B4-BE49-F238E27FC236}">
                  <a16:creationId xmlns:a16="http://schemas.microsoft.com/office/drawing/2014/main" id="{766BE159-0D2B-4EC0-8405-9EC32868217B}"/>
                </a:ext>
              </a:extLst>
            </p:cNvPr>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24">
            <a:extLst>
              <a:ext uri="{FF2B5EF4-FFF2-40B4-BE49-F238E27FC236}">
                <a16:creationId xmlns:a16="http://schemas.microsoft.com/office/drawing/2014/main" id="{50556AB9-6996-4987-873C-3CE9D60B3A8B}"/>
              </a:ext>
            </a:extLst>
          </p:cNvPr>
          <p:cNvSpPr>
            <a:spLocks/>
          </p:cNvSpPr>
          <p:nvPr/>
        </p:nvSpPr>
        <p:spPr bwMode="auto">
          <a:xfrm rot="5400000">
            <a:off x="4300118" y="2491972"/>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4"/>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6" name="Group 131">
            <a:extLst>
              <a:ext uri="{FF2B5EF4-FFF2-40B4-BE49-F238E27FC236}">
                <a16:creationId xmlns:a16="http://schemas.microsoft.com/office/drawing/2014/main" id="{0DF5C559-8BA7-4EC0-A933-D8DDB44711AF}"/>
              </a:ext>
            </a:extLst>
          </p:cNvPr>
          <p:cNvGrpSpPr/>
          <p:nvPr/>
        </p:nvGrpSpPr>
        <p:grpSpPr>
          <a:xfrm>
            <a:off x="4442468" y="2896060"/>
            <a:ext cx="626459" cy="626459"/>
            <a:chOff x="8794034" y="4283578"/>
            <a:chExt cx="684000" cy="684000"/>
          </a:xfrm>
        </p:grpSpPr>
        <p:sp>
          <p:nvSpPr>
            <p:cNvPr id="17" name="Freeform 36">
              <a:extLst>
                <a:ext uri="{FF2B5EF4-FFF2-40B4-BE49-F238E27FC236}">
                  <a16:creationId xmlns:a16="http://schemas.microsoft.com/office/drawing/2014/main" id="{D029D17A-2552-4483-8384-20F8C6BE3ECB}"/>
                </a:ext>
              </a:extLst>
            </p:cNvPr>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83748" tIns="41874" rIns="83748" bIns="41874" numCol="1" anchor="t" anchorCtr="0" compatLnSpc="1">
              <a:prstTxWarp prst="textNoShape">
                <a:avLst/>
              </a:prstTxWarp>
            </a:bodyP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27">
              <a:extLst>
                <a:ext uri="{FF2B5EF4-FFF2-40B4-BE49-F238E27FC236}">
                  <a16:creationId xmlns:a16="http://schemas.microsoft.com/office/drawing/2014/main" id="{1BD22F32-7A7F-4558-A3DE-E800B3D83F2A}"/>
                </a:ext>
              </a:extLst>
            </p:cNvPr>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9" name="Freeform 24">
            <a:extLst>
              <a:ext uri="{FF2B5EF4-FFF2-40B4-BE49-F238E27FC236}">
                <a16:creationId xmlns:a16="http://schemas.microsoft.com/office/drawing/2014/main" id="{2FBA3658-B07F-4147-B440-642ED4724320}"/>
              </a:ext>
            </a:extLst>
          </p:cNvPr>
          <p:cNvSpPr>
            <a:spLocks/>
          </p:cNvSpPr>
          <p:nvPr/>
        </p:nvSpPr>
        <p:spPr bwMode="auto">
          <a:xfrm rot="5400000">
            <a:off x="6683007" y="2491972"/>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4"/>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0" name="Group 131">
            <a:extLst>
              <a:ext uri="{FF2B5EF4-FFF2-40B4-BE49-F238E27FC236}">
                <a16:creationId xmlns:a16="http://schemas.microsoft.com/office/drawing/2014/main" id="{F7FAC157-7630-4E01-A126-579D183614EE}"/>
              </a:ext>
            </a:extLst>
          </p:cNvPr>
          <p:cNvGrpSpPr/>
          <p:nvPr/>
        </p:nvGrpSpPr>
        <p:grpSpPr>
          <a:xfrm>
            <a:off x="6825357" y="2896060"/>
            <a:ext cx="626459" cy="626459"/>
            <a:chOff x="8794034" y="4283578"/>
            <a:chExt cx="684000" cy="684000"/>
          </a:xfrm>
        </p:grpSpPr>
        <p:sp>
          <p:nvSpPr>
            <p:cNvPr id="21" name="Freeform 36">
              <a:extLst>
                <a:ext uri="{FF2B5EF4-FFF2-40B4-BE49-F238E27FC236}">
                  <a16:creationId xmlns:a16="http://schemas.microsoft.com/office/drawing/2014/main" id="{DB1B4AFD-5C7E-4481-B9FD-92CF726166DD}"/>
                </a:ext>
              </a:extLst>
            </p:cNvPr>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83748" tIns="41874" rIns="83748" bIns="41874" numCol="1" anchor="t" anchorCtr="0" compatLnSpc="1">
              <a:prstTxWarp prst="textNoShape">
                <a:avLst/>
              </a:prstTxWarp>
            </a:bodyP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127">
              <a:extLst>
                <a:ext uri="{FF2B5EF4-FFF2-40B4-BE49-F238E27FC236}">
                  <a16:creationId xmlns:a16="http://schemas.microsoft.com/office/drawing/2014/main" id="{21B439A2-3067-4A51-9D5E-374DD220CEEB}"/>
                </a:ext>
              </a:extLst>
            </p:cNvPr>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3" name="Freeform 24">
            <a:extLst>
              <a:ext uri="{FF2B5EF4-FFF2-40B4-BE49-F238E27FC236}">
                <a16:creationId xmlns:a16="http://schemas.microsoft.com/office/drawing/2014/main" id="{D072654D-D049-4D7A-A68D-4F12BB1D7C45}"/>
              </a:ext>
            </a:extLst>
          </p:cNvPr>
          <p:cNvSpPr>
            <a:spLocks/>
          </p:cNvSpPr>
          <p:nvPr/>
        </p:nvSpPr>
        <p:spPr bwMode="auto">
          <a:xfrm rot="5400000">
            <a:off x="9065896" y="2491972"/>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4"/>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4" name="Group 131">
            <a:extLst>
              <a:ext uri="{FF2B5EF4-FFF2-40B4-BE49-F238E27FC236}">
                <a16:creationId xmlns:a16="http://schemas.microsoft.com/office/drawing/2014/main" id="{045C4C36-BE74-4980-B0BC-C2D83B257D39}"/>
              </a:ext>
            </a:extLst>
          </p:cNvPr>
          <p:cNvGrpSpPr/>
          <p:nvPr/>
        </p:nvGrpSpPr>
        <p:grpSpPr>
          <a:xfrm>
            <a:off x="9208246" y="2896060"/>
            <a:ext cx="626459" cy="626459"/>
            <a:chOff x="8794034" y="4283578"/>
            <a:chExt cx="684000" cy="684000"/>
          </a:xfrm>
        </p:grpSpPr>
        <p:sp>
          <p:nvSpPr>
            <p:cNvPr id="25" name="Freeform 36">
              <a:extLst>
                <a:ext uri="{FF2B5EF4-FFF2-40B4-BE49-F238E27FC236}">
                  <a16:creationId xmlns:a16="http://schemas.microsoft.com/office/drawing/2014/main" id="{0C522234-7DD8-4E11-BC9C-2BF7C1C7EE92}"/>
                </a:ext>
              </a:extLst>
            </p:cNvPr>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83748" tIns="41874" rIns="83748" bIns="41874" numCol="1" anchor="t" anchorCtr="0" compatLnSpc="1">
              <a:prstTxWarp prst="textNoShape">
                <a:avLst/>
              </a:prstTxWarp>
            </a:bodyP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Oval 127">
              <a:extLst>
                <a:ext uri="{FF2B5EF4-FFF2-40B4-BE49-F238E27FC236}">
                  <a16:creationId xmlns:a16="http://schemas.microsoft.com/office/drawing/2014/main" id="{0C51906C-B9B4-4FA5-B99E-A1A7AE809ABC}"/>
                </a:ext>
              </a:extLst>
            </p:cNvPr>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文本框 26">
            <a:extLst>
              <a:ext uri="{FF2B5EF4-FFF2-40B4-BE49-F238E27FC236}">
                <a16:creationId xmlns:a16="http://schemas.microsoft.com/office/drawing/2014/main" id="{0DE05549-CE36-477B-9C24-DF2100D01638}"/>
              </a:ext>
            </a:extLst>
          </p:cNvPr>
          <p:cNvSpPr txBox="1"/>
          <p:nvPr/>
        </p:nvSpPr>
        <p:spPr>
          <a:xfrm>
            <a:off x="1964879" y="2386449"/>
            <a:ext cx="1008112" cy="369332"/>
          </a:xfrm>
          <a:prstGeom prst="rect">
            <a:avLst/>
          </a:prstGeom>
          <a:noFill/>
        </p:spPr>
        <p:txBody>
          <a:bodyPr wrap="square" rtlCol="0">
            <a:spAutoFit/>
          </a:bodyPr>
          <a:lstStyle/>
          <a:p>
            <a:r>
              <a:rPr lang="zh-CN" altLang="en-US" dirty="0"/>
              <a:t>邢海粟</a:t>
            </a:r>
          </a:p>
        </p:txBody>
      </p:sp>
      <p:sp>
        <p:nvSpPr>
          <p:cNvPr id="29" name="文本框 28">
            <a:extLst>
              <a:ext uri="{FF2B5EF4-FFF2-40B4-BE49-F238E27FC236}">
                <a16:creationId xmlns:a16="http://schemas.microsoft.com/office/drawing/2014/main" id="{D4DAD9C1-2287-47F7-A474-CC6FADEDB6C5}"/>
              </a:ext>
            </a:extLst>
          </p:cNvPr>
          <p:cNvSpPr txBox="1"/>
          <p:nvPr/>
        </p:nvSpPr>
        <p:spPr>
          <a:xfrm>
            <a:off x="1676672" y="4250347"/>
            <a:ext cx="1392272" cy="646331"/>
          </a:xfrm>
          <a:prstGeom prst="rect">
            <a:avLst/>
          </a:prstGeom>
          <a:noFill/>
        </p:spPr>
        <p:txBody>
          <a:bodyPr wrap="square" rtlCol="0">
            <a:spAutoFit/>
          </a:bodyPr>
          <a:lstStyle/>
          <a:p>
            <a:pPr algn="ctr"/>
            <a:r>
              <a:rPr lang="zh-CN" altLang="en-US" dirty="0"/>
              <a:t>软工</a:t>
            </a:r>
            <a:r>
              <a:rPr lang="en-US" altLang="zh-CN" dirty="0"/>
              <a:t>1802</a:t>
            </a:r>
          </a:p>
          <a:p>
            <a:pPr algn="ctr"/>
            <a:r>
              <a:rPr lang="zh-CN" altLang="en-US" dirty="0"/>
              <a:t>本专业用户</a:t>
            </a:r>
          </a:p>
        </p:txBody>
      </p:sp>
      <p:sp>
        <p:nvSpPr>
          <p:cNvPr id="31" name="文本框 30">
            <a:extLst>
              <a:ext uri="{FF2B5EF4-FFF2-40B4-BE49-F238E27FC236}">
                <a16:creationId xmlns:a16="http://schemas.microsoft.com/office/drawing/2014/main" id="{7923DE32-7D9E-47D3-8310-394DF64932A1}"/>
              </a:ext>
            </a:extLst>
          </p:cNvPr>
          <p:cNvSpPr txBox="1"/>
          <p:nvPr/>
        </p:nvSpPr>
        <p:spPr>
          <a:xfrm>
            <a:off x="4377147" y="2399674"/>
            <a:ext cx="1008112" cy="369332"/>
          </a:xfrm>
          <a:prstGeom prst="rect">
            <a:avLst/>
          </a:prstGeom>
          <a:noFill/>
        </p:spPr>
        <p:txBody>
          <a:bodyPr wrap="square" rtlCol="0">
            <a:spAutoFit/>
          </a:bodyPr>
          <a:lstStyle/>
          <a:p>
            <a:r>
              <a:rPr lang="zh-CN" altLang="en-US" dirty="0"/>
              <a:t>章拾瑜</a:t>
            </a:r>
          </a:p>
        </p:txBody>
      </p:sp>
      <p:sp>
        <p:nvSpPr>
          <p:cNvPr id="33" name="文本框 32">
            <a:extLst>
              <a:ext uri="{FF2B5EF4-FFF2-40B4-BE49-F238E27FC236}">
                <a16:creationId xmlns:a16="http://schemas.microsoft.com/office/drawing/2014/main" id="{59C8F492-B24C-4C48-A284-AFB10F1DFAD1}"/>
              </a:ext>
            </a:extLst>
          </p:cNvPr>
          <p:cNvSpPr txBox="1"/>
          <p:nvPr/>
        </p:nvSpPr>
        <p:spPr>
          <a:xfrm>
            <a:off x="4059561" y="4250347"/>
            <a:ext cx="1392272" cy="646331"/>
          </a:xfrm>
          <a:prstGeom prst="rect">
            <a:avLst/>
          </a:prstGeom>
          <a:noFill/>
        </p:spPr>
        <p:txBody>
          <a:bodyPr wrap="square" rtlCol="0">
            <a:spAutoFit/>
          </a:bodyPr>
          <a:lstStyle/>
          <a:p>
            <a:pPr algn="ctr"/>
            <a:r>
              <a:rPr lang="zh-CN" altLang="en-US" dirty="0"/>
              <a:t>软工</a:t>
            </a:r>
            <a:r>
              <a:rPr lang="en-US" altLang="zh-CN" dirty="0"/>
              <a:t>1802</a:t>
            </a:r>
          </a:p>
          <a:p>
            <a:pPr algn="ctr"/>
            <a:r>
              <a:rPr lang="zh-CN" altLang="en-US" dirty="0"/>
              <a:t>本专业用户</a:t>
            </a:r>
          </a:p>
        </p:txBody>
      </p:sp>
      <p:sp>
        <p:nvSpPr>
          <p:cNvPr id="35" name="文本框 34">
            <a:extLst>
              <a:ext uri="{FF2B5EF4-FFF2-40B4-BE49-F238E27FC236}">
                <a16:creationId xmlns:a16="http://schemas.microsoft.com/office/drawing/2014/main" id="{C60F7075-D34A-4B74-85A3-EF59AF9EAE88}"/>
              </a:ext>
            </a:extLst>
          </p:cNvPr>
          <p:cNvSpPr txBox="1"/>
          <p:nvPr/>
        </p:nvSpPr>
        <p:spPr>
          <a:xfrm>
            <a:off x="6789415" y="2399674"/>
            <a:ext cx="1008112" cy="369332"/>
          </a:xfrm>
          <a:prstGeom prst="rect">
            <a:avLst/>
          </a:prstGeom>
          <a:noFill/>
        </p:spPr>
        <p:txBody>
          <a:bodyPr wrap="square" rtlCol="0">
            <a:spAutoFit/>
          </a:bodyPr>
          <a:lstStyle/>
          <a:p>
            <a:r>
              <a:rPr lang="zh-CN" altLang="en-US" dirty="0"/>
              <a:t>廖安琪</a:t>
            </a:r>
          </a:p>
        </p:txBody>
      </p:sp>
      <p:sp>
        <p:nvSpPr>
          <p:cNvPr id="37" name="文本框 36">
            <a:extLst>
              <a:ext uri="{FF2B5EF4-FFF2-40B4-BE49-F238E27FC236}">
                <a16:creationId xmlns:a16="http://schemas.microsoft.com/office/drawing/2014/main" id="{2B262D16-E087-4C60-BDA6-48A88E611C6C}"/>
              </a:ext>
            </a:extLst>
          </p:cNvPr>
          <p:cNvSpPr txBox="1"/>
          <p:nvPr/>
        </p:nvSpPr>
        <p:spPr>
          <a:xfrm>
            <a:off x="6422799" y="4250347"/>
            <a:ext cx="1590751" cy="646331"/>
          </a:xfrm>
          <a:prstGeom prst="rect">
            <a:avLst/>
          </a:prstGeom>
          <a:noFill/>
        </p:spPr>
        <p:txBody>
          <a:bodyPr wrap="square" rtlCol="0">
            <a:spAutoFit/>
          </a:bodyPr>
          <a:lstStyle/>
          <a:p>
            <a:pPr algn="ctr"/>
            <a:r>
              <a:rPr lang="zh-CN" altLang="en-US" dirty="0"/>
              <a:t>大数据</a:t>
            </a:r>
            <a:r>
              <a:rPr lang="en-US" altLang="zh-CN" dirty="0"/>
              <a:t>1902</a:t>
            </a:r>
          </a:p>
          <a:p>
            <a:pPr algn="ctr"/>
            <a:r>
              <a:rPr lang="zh-CN" altLang="en-US" dirty="0"/>
              <a:t>非本专业用户</a:t>
            </a:r>
          </a:p>
        </p:txBody>
      </p:sp>
      <p:sp>
        <p:nvSpPr>
          <p:cNvPr id="39" name="文本框 38">
            <a:extLst>
              <a:ext uri="{FF2B5EF4-FFF2-40B4-BE49-F238E27FC236}">
                <a16:creationId xmlns:a16="http://schemas.microsoft.com/office/drawing/2014/main" id="{04E099A9-1186-4EDA-B35D-F134366F5E7C}"/>
              </a:ext>
            </a:extLst>
          </p:cNvPr>
          <p:cNvSpPr txBox="1"/>
          <p:nvPr/>
        </p:nvSpPr>
        <p:spPr>
          <a:xfrm>
            <a:off x="9165679" y="2413821"/>
            <a:ext cx="1008112" cy="369332"/>
          </a:xfrm>
          <a:prstGeom prst="rect">
            <a:avLst/>
          </a:prstGeom>
          <a:noFill/>
        </p:spPr>
        <p:txBody>
          <a:bodyPr wrap="square" rtlCol="0">
            <a:spAutoFit/>
          </a:bodyPr>
          <a:lstStyle/>
          <a:p>
            <a:r>
              <a:rPr lang="zh-CN" altLang="en-US" dirty="0"/>
              <a:t>赵宇阳</a:t>
            </a:r>
          </a:p>
        </p:txBody>
      </p:sp>
      <p:sp>
        <p:nvSpPr>
          <p:cNvPr id="41" name="文本框 40">
            <a:extLst>
              <a:ext uri="{FF2B5EF4-FFF2-40B4-BE49-F238E27FC236}">
                <a16:creationId xmlns:a16="http://schemas.microsoft.com/office/drawing/2014/main" id="{F1081FB1-8696-44A4-818A-C58B668CBE66}"/>
              </a:ext>
            </a:extLst>
          </p:cNvPr>
          <p:cNvSpPr txBox="1"/>
          <p:nvPr/>
        </p:nvSpPr>
        <p:spPr>
          <a:xfrm>
            <a:off x="8726099" y="4250347"/>
            <a:ext cx="1590751" cy="646331"/>
          </a:xfrm>
          <a:prstGeom prst="rect">
            <a:avLst/>
          </a:prstGeom>
          <a:noFill/>
        </p:spPr>
        <p:txBody>
          <a:bodyPr wrap="square" rtlCol="0">
            <a:spAutoFit/>
          </a:bodyPr>
          <a:lstStyle/>
          <a:p>
            <a:pPr algn="ctr"/>
            <a:r>
              <a:rPr lang="zh-CN" altLang="en-US" dirty="0"/>
              <a:t>计算机</a:t>
            </a:r>
            <a:r>
              <a:rPr lang="en-US" altLang="zh-CN" dirty="0"/>
              <a:t>1902</a:t>
            </a:r>
          </a:p>
          <a:p>
            <a:pPr algn="ctr"/>
            <a:r>
              <a:rPr lang="zh-CN" altLang="en-US" dirty="0"/>
              <a:t>非本专业用户</a:t>
            </a:r>
          </a:p>
        </p:txBody>
      </p:sp>
      <p:sp>
        <p:nvSpPr>
          <p:cNvPr id="43" name="文本框 42">
            <a:extLst>
              <a:ext uri="{FF2B5EF4-FFF2-40B4-BE49-F238E27FC236}">
                <a16:creationId xmlns:a16="http://schemas.microsoft.com/office/drawing/2014/main" id="{4F2CE338-6524-4F15-A723-0BD9E8475C75}"/>
              </a:ext>
            </a:extLst>
          </p:cNvPr>
          <p:cNvSpPr txBox="1"/>
          <p:nvPr/>
        </p:nvSpPr>
        <p:spPr>
          <a:xfrm>
            <a:off x="4964618" y="5200501"/>
            <a:ext cx="2448273" cy="369332"/>
          </a:xfrm>
          <a:prstGeom prst="rect">
            <a:avLst/>
          </a:prstGeom>
          <a:noFill/>
        </p:spPr>
        <p:txBody>
          <a:bodyPr wrap="square" rtlCol="0">
            <a:spAutoFit/>
          </a:bodyPr>
          <a:lstStyle/>
          <a:p>
            <a:r>
              <a:rPr lang="zh-CN" altLang="en-US" dirty="0"/>
              <a:t>当然用户：杨枨老师</a:t>
            </a:r>
          </a:p>
        </p:txBody>
      </p:sp>
      <p:sp>
        <p:nvSpPr>
          <p:cNvPr id="45" name="文本框 44">
            <a:extLst>
              <a:ext uri="{FF2B5EF4-FFF2-40B4-BE49-F238E27FC236}">
                <a16:creationId xmlns:a16="http://schemas.microsoft.com/office/drawing/2014/main" id="{DB6F2CB2-BE99-496F-969F-3AFA6518089C}"/>
              </a:ext>
            </a:extLst>
          </p:cNvPr>
          <p:cNvSpPr txBox="1"/>
          <p:nvPr/>
        </p:nvSpPr>
        <p:spPr>
          <a:xfrm>
            <a:off x="5133230" y="5869026"/>
            <a:ext cx="2448273" cy="369332"/>
          </a:xfrm>
          <a:prstGeom prst="rect">
            <a:avLst/>
          </a:prstGeom>
          <a:noFill/>
        </p:spPr>
        <p:txBody>
          <a:bodyPr wrap="square" rtlCol="0">
            <a:spAutoFit/>
          </a:bodyPr>
          <a:lstStyle/>
          <a:p>
            <a:r>
              <a:rPr lang="zh-CN" altLang="en-US" dirty="0"/>
              <a:t>更多用户寻找中</a:t>
            </a:r>
            <a:r>
              <a:rPr lang="en-US" altLang="zh-CN" dirty="0"/>
              <a:t>…</a:t>
            </a:r>
            <a:endParaRPr lang="zh-CN" altLang="en-US" dirty="0"/>
          </a:p>
        </p:txBody>
      </p:sp>
    </p:spTree>
    <p:extLst>
      <p:ext uri="{BB962C8B-B14F-4D97-AF65-F5344CB8AC3E}">
        <p14:creationId xmlns:p14="http://schemas.microsoft.com/office/powerpoint/2010/main" val="420042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A6F4B1D5-0F8F-4AC5-960B-478F5CCE9B6F}"/>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7F586865-EB47-4787-9518-BA321B6CBB64}"/>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A089D960-E261-4816-8DB4-7EE88DA9952D}"/>
              </a:ext>
            </a:extLst>
          </p:cNvPr>
          <p:cNvSpPr txBox="1">
            <a:spLocks/>
          </p:cNvSpPr>
          <p:nvPr/>
        </p:nvSpPr>
        <p:spPr>
          <a:xfrm>
            <a:off x="1095235" y="242438"/>
            <a:ext cx="4037995"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项目计划书</a:t>
            </a:r>
            <a:endParaRPr lang="en-US" sz="3200" dirty="0">
              <a:latin typeface="+mn-ea"/>
              <a:cs typeface="+mn-ea"/>
              <a:sym typeface="Arial" panose="020B0604020202020204" pitchFamily="34" charset="0"/>
            </a:endParaRPr>
          </a:p>
        </p:txBody>
      </p:sp>
      <p:sp>
        <p:nvSpPr>
          <p:cNvPr id="9" name="文本框 8">
            <a:extLst>
              <a:ext uri="{FF2B5EF4-FFF2-40B4-BE49-F238E27FC236}">
                <a16:creationId xmlns:a16="http://schemas.microsoft.com/office/drawing/2014/main" id="{BF5CBAF6-00BA-44A1-8E2E-46EF5445C758}"/>
              </a:ext>
            </a:extLst>
          </p:cNvPr>
          <p:cNvSpPr txBox="1"/>
          <p:nvPr/>
        </p:nvSpPr>
        <p:spPr>
          <a:xfrm>
            <a:off x="3189015" y="375965"/>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73460A0-DD9F-4691-BF8D-1E09DB4F3652}"/>
              </a:ext>
            </a:extLst>
          </p:cNvPr>
          <p:cNvSpPr txBox="1"/>
          <p:nvPr/>
        </p:nvSpPr>
        <p:spPr>
          <a:xfrm>
            <a:off x="1892871" y="1348279"/>
            <a:ext cx="9649072" cy="461665"/>
          </a:xfrm>
          <a:prstGeom prst="rect">
            <a:avLst/>
          </a:prstGeom>
          <a:noFill/>
        </p:spPr>
        <p:txBody>
          <a:bodyPr wrap="square" rtlCol="0">
            <a:spAutoFit/>
          </a:bodyPr>
          <a:lstStyle/>
          <a:p>
            <a:r>
              <a:rPr lang="zh-CN" altLang="en-US" sz="2400" dirty="0">
                <a:latin typeface="+mn-ea"/>
                <a:ea typeface="+mn-ea"/>
              </a:rPr>
              <a:t>本计划书参照</a:t>
            </a:r>
            <a:r>
              <a:rPr lang="en-US" altLang="zh-CN" sz="2400" b="0" i="0" u="none" strike="noStrike" dirty="0">
                <a:solidFill>
                  <a:srgbClr val="4D4D4D"/>
                </a:solidFill>
                <a:effectLst/>
                <a:latin typeface="+mn-ea"/>
                <a:ea typeface="+mn-ea"/>
              </a:rPr>
              <a:t>《GB8567-88</a:t>
            </a:r>
            <a:r>
              <a:rPr lang="zh-CN" altLang="en-US" sz="2400" b="0" i="0" u="none" strike="noStrike" dirty="0">
                <a:solidFill>
                  <a:srgbClr val="4D4D4D"/>
                </a:solidFill>
                <a:effectLst/>
                <a:latin typeface="+mn-ea"/>
                <a:ea typeface="+mn-ea"/>
              </a:rPr>
              <a:t>计算机软件产品开发文件编制指南</a:t>
            </a:r>
            <a:r>
              <a:rPr lang="en-US" altLang="zh-CN" sz="2400" b="0" i="0" u="none" strike="noStrike" dirty="0">
                <a:solidFill>
                  <a:srgbClr val="4D4D4D"/>
                </a:solidFill>
                <a:effectLst/>
                <a:latin typeface="+mn-ea"/>
                <a:ea typeface="+mn-ea"/>
              </a:rPr>
              <a:t>》</a:t>
            </a:r>
            <a:r>
              <a:rPr lang="zh-CN" altLang="en-US" sz="2400" b="0" i="0" u="none" strike="noStrike" dirty="0">
                <a:solidFill>
                  <a:srgbClr val="4D4D4D"/>
                </a:solidFill>
                <a:effectLst/>
                <a:latin typeface="+mn-ea"/>
                <a:ea typeface="+mn-ea"/>
              </a:rPr>
              <a:t>编写</a:t>
            </a:r>
            <a:endParaRPr lang="zh-CN" altLang="en-US" sz="2400" dirty="0">
              <a:latin typeface="+mn-ea"/>
              <a:ea typeface="+mn-ea"/>
            </a:endParaRPr>
          </a:p>
        </p:txBody>
      </p:sp>
      <p:pic>
        <p:nvPicPr>
          <p:cNvPr id="11" name="图片 10">
            <a:hlinkClick r:id="rId2" action="ppaction://hlinkfile"/>
            <a:extLst>
              <a:ext uri="{FF2B5EF4-FFF2-40B4-BE49-F238E27FC236}">
                <a16:creationId xmlns:a16="http://schemas.microsoft.com/office/drawing/2014/main" id="{35B75F71-E5BC-45FC-BC8F-81E7256076F0}"/>
              </a:ext>
            </a:extLst>
          </p:cNvPr>
          <p:cNvPicPr>
            <a:picLocks noChangeAspect="1"/>
          </p:cNvPicPr>
          <p:nvPr/>
        </p:nvPicPr>
        <p:blipFill>
          <a:blip r:embed="rId3"/>
          <a:stretch>
            <a:fillRect/>
          </a:stretch>
        </p:blipFill>
        <p:spPr>
          <a:xfrm>
            <a:off x="8877647" y="3677687"/>
            <a:ext cx="787152" cy="715144"/>
          </a:xfrm>
          <a:prstGeom prst="rect">
            <a:avLst/>
          </a:prstGeom>
        </p:spPr>
      </p:pic>
      <p:pic>
        <p:nvPicPr>
          <p:cNvPr id="12" name="图片 11">
            <a:extLst>
              <a:ext uri="{FF2B5EF4-FFF2-40B4-BE49-F238E27FC236}">
                <a16:creationId xmlns:a16="http://schemas.microsoft.com/office/drawing/2014/main" id="{D53FFB59-A758-42E4-9154-D00246E24773}"/>
              </a:ext>
            </a:extLst>
          </p:cNvPr>
          <p:cNvPicPr>
            <a:picLocks noChangeAspect="1"/>
          </p:cNvPicPr>
          <p:nvPr/>
        </p:nvPicPr>
        <p:blipFill>
          <a:blip r:embed="rId4"/>
          <a:stretch>
            <a:fillRect/>
          </a:stretch>
        </p:blipFill>
        <p:spPr>
          <a:xfrm>
            <a:off x="1964879" y="1809944"/>
            <a:ext cx="5599820" cy="5022229"/>
          </a:xfrm>
          <a:prstGeom prst="rect">
            <a:avLst/>
          </a:prstGeom>
        </p:spPr>
      </p:pic>
    </p:spTree>
    <p:extLst>
      <p:ext uri="{BB962C8B-B14F-4D97-AF65-F5344CB8AC3E}">
        <p14:creationId xmlns:p14="http://schemas.microsoft.com/office/powerpoint/2010/main" val="129957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8602368F-AB1B-46B2-AC7E-AE7221804061}"/>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8FF782D4-1906-45E2-BE37-2FD09E997E0C}"/>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758C5CD3-3B55-4E0A-A3C3-75E829A6945A}"/>
              </a:ext>
            </a:extLst>
          </p:cNvPr>
          <p:cNvSpPr txBox="1">
            <a:spLocks/>
          </p:cNvSpPr>
          <p:nvPr/>
        </p:nvSpPr>
        <p:spPr>
          <a:xfrm>
            <a:off x="1095235" y="242438"/>
            <a:ext cx="4037995"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200" dirty="0">
                <a:latin typeface="+mn-ea"/>
                <a:cs typeface="+mn-ea"/>
                <a:sym typeface="Arial" panose="020B0604020202020204" pitchFamily="34" charset="0"/>
              </a:rPr>
              <a:t>WBS</a:t>
            </a:r>
            <a:r>
              <a:rPr lang="zh-CN" altLang="en-US" sz="3200" dirty="0">
                <a:latin typeface="+mn-ea"/>
                <a:cs typeface="+mn-ea"/>
                <a:sym typeface="Arial" panose="020B0604020202020204" pitchFamily="34" charset="0"/>
              </a:rPr>
              <a:t>（工作分解结构）</a:t>
            </a:r>
            <a:endParaRPr lang="en-US" sz="3200" dirty="0">
              <a:latin typeface="+mn-ea"/>
              <a:cs typeface="+mn-ea"/>
              <a:sym typeface="Arial" panose="020B0604020202020204" pitchFamily="34" charset="0"/>
            </a:endParaRPr>
          </a:p>
        </p:txBody>
      </p:sp>
      <p:pic>
        <p:nvPicPr>
          <p:cNvPr id="8" name="Picture 1853">
            <a:extLst>
              <a:ext uri="{FF2B5EF4-FFF2-40B4-BE49-F238E27FC236}">
                <a16:creationId xmlns:a16="http://schemas.microsoft.com/office/drawing/2014/main" id="{E3A68FD1-CF51-4DF6-9CEB-C543425858CD}"/>
              </a:ext>
            </a:extLst>
          </p:cNvPr>
          <p:cNvPicPr/>
          <p:nvPr/>
        </p:nvPicPr>
        <p:blipFill>
          <a:blip r:embed="rId2"/>
          <a:stretch>
            <a:fillRect/>
          </a:stretch>
        </p:blipFill>
        <p:spPr>
          <a:xfrm>
            <a:off x="118343" y="1326246"/>
            <a:ext cx="12622063" cy="5124708"/>
          </a:xfrm>
          <a:prstGeom prst="rect">
            <a:avLst/>
          </a:prstGeom>
        </p:spPr>
      </p:pic>
      <p:sp>
        <p:nvSpPr>
          <p:cNvPr id="9" name="文本框 8">
            <a:extLst>
              <a:ext uri="{FF2B5EF4-FFF2-40B4-BE49-F238E27FC236}">
                <a16:creationId xmlns:a16="http://schemas.microsoft.com/office/drawing/2014/main" id="{85D131DA-2BC4-4E2D-933B-C8981AB9E588}"/>
              </a:ext>
            </a:extLst>
          </p:cNvPr>
          <p:cNvSpPr txBox="1"/>
          <p:nvPr/>
        </p:nvSpPr>
        <p:spPr>
          <a:xfrm>
            <a:off x="5168125" y="303957"/>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pic>
        <p:nvPicPr>
          <p:cNvPr id="4" name="图片 3">
            <a:hlinkClick r:id="rId3" action="ppaction://hlinkfile"/>
            <a:extLst>
              <a:ext uri="{FF2B5EF4-FFF2-40B4-BE49-F238E27FC236}">
                <a16:creationId xmlns:a16="http://schemas.microsoft.com/office/drawing/2014/main" id="{5D8BF82A-D4AC-4CEA-AD2F-57454247B503}"/>
              </a:ext>
            </a:extLst>
          </p:cNvPr>
          <p:cNvPicPr>
            <a:picLocks noChangeAspect="1"/>
          </p:cNvPicPr>
          <p:nvPr/>
        </p:nvPicPr>
        <p:blipFill>
          <a:blip r:embed="rId4"/>
          <a:stretch>
            <a:fillRect/>
          </a:stretch>
        </p:blipFill>
        <p:spPr>
          <a:xfrm>
            <a:off x="11181903" y="4984477"/>
            <a:ext cx="579170" cy="573074"/>
          </a:xfrm>
          <a:prstGeom prst="rect">
            <a:avLst/>
          </a:prstGeom>
        </p:spPr>
      </p:pic>
    </p:spTree>
    <p:extLst>
      <p:ext uri="{BB962C8B-B14F-4D97-AF65-F5344CB8AC3E}">
        <p14:creationId xmlns:p14="http://schemas.microsoft.com/office/powerpoint/2010/main" val="204000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8602368F-AB1B-46B2-AC7E-AE7221804061}"/>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8FF782D4-1906-45E2-BE37-2FD09E997E0C}"/>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758C5CD3-3B55-4E0A-A3C3-75E829A6945A}"/>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甘特图（里程碑式）</a:t>
            </a:r>
            <a:endParaRPr lang="en-US" sz="3200" dirty="0">
              <a:latin typeface="+mn-ea"/>
              <a:cs typeface="+mn-ea"/>
              <a:sym typeface="Arial" panose="020B0604020202020204" pitchFamily="34" charset="0"/>
            </a:endParaRPr>
          </a:p>
        </p:txBody>
      </p:sp>
      <p:pic>
        <p:nvPicPr>
          <p:cNvPr id="4" name="图片 3">
            <a:extLst>
              <a:ext uri="{FF2B5EF4-FFF2-40B4-BE49-F238E27FC236}">
                <a16:creationId xmlns:a16="http://schemas.microsoft.com/office/drawing/2014/main" id="{5AF938B8-B1EC-4174-B06E-B2F4353A52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44117"/>
            <a:ext cx="12858750" cy="4416081"/>
          </a:xfrm>
          <a:prstGeom prst="rect">
            <a:avLst/>
          </a:prstGeom>
        </p:spPr>
      </p:pic>
      <p:sp>
        <p:nvSpPr>
          <p:cNvPr id="11" name="文本框 10">
            <a:extLst>
              <a:ext uri="{FF2B5EF4-FFF2-40B4-BE49-F238E27FC236}">
                <a16:creationId xmlns:a16="http://schemas.microsoft.com/office/drawing/2014/main" id="{29F18FCE-9AFB-4E1D-9348-057076C15056}"/>
              </a:ext>
            </a:extLst>
          </p:cNvPr>
          <p:cNvSpPr txBox="1"/>
          <p:nvPr/>
        </p:nvSpPr>
        <p:spPr>
          <a:xfrm>
            <a:off x="4629175" y="366673"/>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F57B374-8ADB-4649-B35A-A4A3C8531211}"/>
              </a:ext>
            </a:extLst>
          </p:cNvPr>
          <p:cNvSpPr txBox="1"/>
          <p:nvPr/>
        </p:nvSpPr>
        <p:spPr>
          <a:xfrm>
            <a:off x="4938571" y="366673"/>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70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8602368F-AB1B-46B2-AC7E-AE7221804061}"/>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8FF782D4-1906-45E2-BE37-2FD09E997E0C}"/>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758C5CD3-3B55-4E0A-A3C3-75E829A6945A}"/>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甘特图（里程碑式）</a:t>
            </a:r>
            <a:endParaRPr lang="en-US" sz="3200" dirty="0">
              <a:latin typeface="+mn-ea"/>
              <a:cs typeface="+mn-ea"/>
              <a:sym typeface="Arial" panose="020B0604020202020204" pitchFamily="34" charset="0"/>
            </a:endParaRPr>
          </a:p>
        </p:txBody>
      </p:sp>
      <p:pic>
        <p:nvPicPr>
          <p:cNvPr id="6" name="图片 5">
            <a:extLst>
              <a:ext uri="{FF2B5EF4-FFF2-40B4-BE49-F238E27FC236}">
                <a16:creationId xmlns:a16="http://schemas.microsoft.com/office/drawing/2014/main" id="{D27913FB-634F-4F95-84DC-E3DE0D9390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44117"/>
            <a:ext cx="12858750" cy="4416081"/>
          </a:xfrm>
          <a:prstGeom prst="rect">
            <a:avLst/>
          </a:prstGeom>
        </p:spPr>
      </p:pic>
      <p:sp>
        <p:nvSpPr>
          <p:cNvPr id="9" name="文本框 8">
            <a:extLst>
              <a:ext uri="{FF2B5EF4-FFF2-40B4-BE49-F238E27FC236}">
                <a16:creationId xmlns:a16="http://schemas.microsoft.com/office/drawing/2014/main" id="{22F75144-7288-4ED2-9903-D5386FF97FB8}"/>
              </a:ext>
            </a:extLst>
          </p:cNvPr>
          <p:cNvSpPr txBox="1"/>
          <p:nvPr/>
        </p:nvSpPr>
        <p:spPr>
          <a:xfrm>
            <a:off x="4629175" y="366673"/>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0189565-D02A-4F0B-B993-C59F912BB0E3}"/>
              </a:ext>
            </a:extLst>
          </p:cNvPr>
          <p:cNvSpPr txBox="1"/>
          <p:nvPr/>
        </p:nvSpPr>
        <p:spPr>
          <a:xfrm>
            <a:off x="4917207" y="366673"/>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847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175DA7AC-95A9-4755-99BF-6245986FAD99}"/>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E7E08473-C36E-460B-8C62-9E58C5F8889F}"/>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4747F9F1-CB12-4B7E-AA07-1895017F0B04}"/>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甘特图（详细式）</a:t>
            </a:r>
            <a:endParaRPr lang="en-US" sz="3200" dirty="0">
              <a:latin typeface="+mn-ea"/>
              <a:cs typeface="+mn-ea"/>
              <a:sym typeface="Arial" panose="020B0604020202020204" pitchFamily="34" charset="0"/>
            </a:endParaRPr>
          </a:p>
        </p:txBody>
      </p:sp>
      <p:pic>
        <p:nvPicPr>
          <p:cNvPr id="9" name="图片 8">
            <a:hlinkClick r:id="rId2" action="ppaction://hlinkfile"/>
            <a:extLst>
              <a:ext uri="{FF2B5EF4-FFF2-40B4-BE49-F238E27FC236}">
                <a16:creationId xmlns:a16="http://schemas.microsoft.com/office/drawing/2014/main" id="{965030B6-83BC-4300-912B-9F149DF12A45}"/>
              </a:ext>
            </a:extLst>
          </p:cNvPr>
          <p:cNvPicPr>
            <a:picLocks noChangeAspect="1"/>
          </p:cNvPicPr>
          <p:nvPr/>
        </p:nvPicPr>
        <p:blipFill>
          <a:blip r:embed="rId3"/>
          <a:stretch>
            <a:fillRect/>
          </a:stretch>
        </p:blipFill>
        <p:spPr>
          <a:xfrm>
            <a:off x="10605839" y="3616325"/>
            <a:ext cx="576064" cy="576064"/>
          </a:xfrm>
          <a:prstGeom prst="rect">
            <a:avLst/>
          </a:prstGeom>
        </p:spPr>
      </p:pic>
      <p:sp>
        <p:nvSpPr>
          <p:cNvPr id="11" name="文本框 10">
            <a:extLst>
              <a:ext uri="{FF2B5EF4-FFF2-40B4-BE49-F238E27FC236}">
                <a16:creationId xmlns:a16="http://schemas.microsoft.com/office/drawing/2014/main" id="{3246A4D7-5C54-475A-A535-6811555197DC}"/>
              </a:ext>
            </a:extLst>
          </p:cNvPr>
          <p:cNvSpPr txBox="1"/>
          <p:nvPr/>
        </p:nvSpPr>
        <p:spPr>
          <a:xfrm>
            <a:off x="4197127" y="344230"/>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pic>
        <p:nvPicPr>
          <p:cNvPr id="10" name="Picture 16218">
            <a:extLst>
              <a:ext uri="{FF2B5EF4-FFF2-40B4-BE49-F238E27FC236}">
                <a16:creationId xmlns:a16="http://schemas.microsoft.com/office/drawing/2014/main" id="{23222158-E8CF-407A-BE31-B19418CFEC40}"/>
              </a:ext>
            </a:extLst>
          </p:cNvPr>
          <p:cNvPicPr/>
          <p:nvPr/>
        </p:nvPicPr>
        <p:blipFill>
          <a:blip r:embed="rId4"/>
          <a:stretch>
            <a:fillRect/>
          </a:stretch>
        </p:blipFill>
        <p:spPr>
          <a:xfrm>
            <a:off x="928499" y="1024037"/>
            <a:ext cx="8669227" cy="6208613"/>
          </a:xfrm>
          <a:prstGeom prst="rect">
            <a:avLst/>
          </a:prstGeom>
        </p:spPr>
      </p:pic>
    </p:spTree>
    <p:extLst>
      <p:ext uri="{BB962C8B-B14F-4D97-AF65-F5344CB8AC3E}">
        <p14:creationId xmlns:p14="http://schemas.microsoft.com/office/powerpoint/2010/main" val="70114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A46C0C28-E30E-4D0E-8A07-ADCE6E823FB8}"/>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a:extLst>
              <a:ext uri="{FF2B5EF4-FFF2-40B4-BE49-F238E27FC236}">
                <a16:creationId xmlns:a16="http://schemas.microsoft.com/office/drawing/2014/main" id="{CBFFD9F8-F72C-4633-96ED-98640568435F}"/>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Content Placeholder 2">
            <a:extLst>
              <a:ext uri="{FF2B5EF4-FFF2-40B4-BE49-F238E27FC236}">
                <a16:creationId xmlns:a16="http://schemas.microsoft.com/office/drawing/2014/main" id="{BE61D89A-001B-469C-A9D8-EA8817B47E18}"/>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项目预算</a:t>
            </a:r>
            <a:endParaRPr lang="en-US" sz="3200" dirty="0">
              <a:latin typeface="+mn-ea"/>
              <a:cs typeface="+mn-ea"/>
              <a:sym typeface="Arial" panose="020B0604020202020204" pitchFamily="34" charset="0"/>
            </a:endParaRPr>
          </a:p>
        </p:txBody>
      </p:sp>
      <p:graphicFrame>
        <p:nvGraphicFramePr>
          <p:cNvPr id="6" name="表格 5">
            <a:extLst>
              <a:ext uri="{FF2B5EF4-FFF2-40B4-BE49-F238E27FC236}">
                <a16:creationId xmlns:a16="http://schemas.microsoft.com/office/drawing/2014/main" id="{7BF8A3B3-1C51-45DB-9DC1-C876A0D1A0B1}"/>
              </a:ext>
            </a:extLst>
          </p:cNvPr>
          <p:cNvGraphicFramePr>
            <a:graphicFrameLocks noGrp="1"/>
          </p:cNvGraphicFramePr>
          <p:nvPr>
            <p:extLst>
              <p:ext uri="{D42A27DB-BD31-4B8C-83A1-F6EECF244321}">
                <p14:modId xmlns:p14="http://schemas.microsoft.com/office/powerpoint/2010/main" val="1864539206"/>
              </p:ext>
            </p:extLst>
          </p:nvPr>
        </p:nvGraphicFramePr>
        <p:xfrm>
          <a:off x="532958" y="2032149"/>
          <a:ext cx="6624736" cy="3893801"/>
        </p:xfrm>
        <a:graphic>
          <a:graphicData uri="http://schemas.openxmlformats.org/drawingml/2006/table">
            <a:tbl>
              <a:tblPr firstRow="1" firstCol="1" bandRow="1"/>
              <a:tblGrid>
                <a:gridCol w="1220096">
                  <a:extLst>
                    <a:ext uri="{9D8B030D-6E8A-4147-A177-3AD203B41FA5}">
                      <a16:colId xmlns:a16="http://schemas.microsoft.com/office/drawing/2014/main" val="249324666"/>
                    </a:ext>
                  </a:extLst>
                </a:gridCol>
                <a:gridCol w="1009081">
                  <a:extLst>
                    <a:ext uri="{9D8B030D-6E8A-4147-A177-3AD203B41FA5}">
                      <a16:colId xmlns:a16="http://schemas.microsoft.com/office/drawing/2014/main" val="4157855581"/>
                    </a:ext>
                  </a:extLst>
                </a:gridCol>
                <a:gridCol w="1009810">
                  <a:extLst>
                    <a:ext uri="{9D8B030D-6E8A-4147-A177-3AD203B41FA5}">
                      <a16:colId xmlns:a16="http://schemas.microsoft.com/office/drawing/2014/main" val="3533859189"/>
                    </a:ext>
                  </a:extLst>
                </a:gridCol>
                <a:gridCol w="1009810">
                  <a:extLst>
                    <a:ext uri="{9D8B030D-6E8A-4147-A177-3AD203B41FA5}">
                      <a16:colId xmlns:a16="http://schemas.microsoft.com/office/drawing/2014/main" val="67112782"/>
                    </a:ext>
                  </a:extLst>
                </a:gridCol>
                <a:gridCol w="1009810">
                  <a:extLst>
                    <a:ext uri="{9D8B030D-6E8A-4147-A177-3AD203B41FA5}">
                      <a16:colId xmlns:a16="http://schemas.microsoft.com/office/drawing/2014/main" val="845180791"/>
                    </a:ext>
                  </a:extLst>
                </a:gridCol>
                <a:gridCol w="1366129">
                  <a:extLst>
                    <a:ext uri="{9D8B030D-6E8A-4147-A177-3AD203B41FA5}">
                      <a16:colId xmlns:a16="http://schemas.microsoft.com/office/drawing/2014/main" val="4274702189"/>
                    </a:ext>
                  </a:extLst>
                </a:gridCol>
              </a:tblGrid>
              <a:tr h="224496">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项目名称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单价（元）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数量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单位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小计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备注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459644"/>
                  </a:ext>
                </a:extLst>
              </a:tr>
              <a:tr h="673486">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阿里云服务器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系统使用服务器（学生版）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14808"/>
                  </a:ext>
                </a:extLst>
              </a:tr>
              <a:tr h="897982">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团队资金</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300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300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团队物资购买（如会议物资、学习资源等）</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627599"/>
                  </a:ext>
                </a:extLst>
              </a:tr>
              <a:tr h="224496">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开发用电脑</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6000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18000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人手一台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131224"/>
                  </a:ext>
                </a:extLst>
              </a:tr>
              <a:tr h="1346973">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人力成本</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21076.88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人</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63230.64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每周六个工作日，每日四小时，根据私营单位开发人员时薪计算所得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591201"/>
                  </a:ext>
                </a:extLst>
              </a:tr>
              <a:tr h="224496">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总计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r>
                        <a:rPr lang="en-US" sz="1600" kern="100">
                          <a:effectLst/>
                          <a:latin typeface="宋体" panose="02010600030101010101" pitchFamily="2" charset="-122"/>
                          <a:ea typeface="等线" panose="02010600030101010101" pitchFamily="2" charset="-122"/>
                          <a:cs typeface="Times New Roman" panose="02020603050405020304" pitchFamily="18" charset="0"/>
                        </a:rPr>
                        <a:t>81644.64</a:t>
                      </a:r>
                      <a:r>
                        <a:rPr lang="zh-CN" sz="1600" kern="100">
                          <a:effectLst/>
                          <a:latin typeface="等线" panose="02010600030101010101" pitchFamily="2" charset="-122"/>
                          <a:ea typeface="宋体" panose="02010600030101010101" pitchFamily="2" charset="-122"/>
                          <a:cs typeface="Times New Roman" panose="02020603050405020304" pitchFamily="18" charset="0"/>
                        </a:rPr>
                        <a:t>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36069204"/>
                  </a:ext>
                </a:extLst>
              </a:tr>
              <a:tr h="224496">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实际花费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414</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5370676"/>
                  </a:ext>
                </a:extLst>
              </a:tr>
            </a:tbl>
          </a:graphicData>
        </a:graphic>
      </p:graphicFrame>
      <p:graphicFrame>
        <p:nvGraphicFramePr>
          <p:cNvPr id="8" name="表格 7">
            <a:extLst>
              <a:ext uri="{FF2B5EF4-FFF2-40B4-BE49-F238E27FC236}">
                <a16:creationId xmlns:a16="http://schemas.microsoft.com/office/drawing/2014/main" id="{4A49F365-C052-4F70-834D-14825E3CFDA6}"/>
              </a:ext>
            </a:extLst>
          </p:cNvPr>
          <p:cNvGraphicFramePr>
            <a:graphicFrameLocks noGrp="1"/>
          </p:cNvGraphicFramePr>
          <p:nvPr>
            <p:extLst>
              <p:ext uri="{D42A27DB-BD31-4B8C-83A1-F6EECF244321}">
                <p14:modId xmlns:p14="http://schemas.microsoft.com/office/powerpoint/2010/main" val="3983364823"/>
              </p:ext>
            </p:extLst>
          </p:nvPr>
        </p:nvGraphicFramePr>
        <p:xfrm>
          <a:off x="7524660" y="2395555"/>
          <a:ext cx="4801132" cy="3169920"/>
        </p:xfrm>
        <a:graphic>
          <a:graphicData uri="http://schemas.openxmlformats.org/drawingml/2006/table">
            <a:tbl>
              <a:tblPr firstRow="1" firstCol="1" bandRow="1"/>
              <a:tblGrid>
                <a:gridCol w="884238">
                  <a:extLst>
                    <a:ext uri="{9D8B030D-6E8A-4147-A177-3AD203B41FA5}">
                      <a16:colId xmlns:a16="http://schemas.microsoft.com/office/drawing/2014/main" val="3109469121"/>
                    </a:ext>
                  </a:extLst>
                </a:gridCol>
                <a:gridCol w="731308">
                  <a:extLst>
                    <a:ext uri="{9D8B030D-6E8A-4147-A177-3AD203B41FA5}">
                      <a16:colId xmlns:a16="http://schemas.microsoft.com/office/drawing/2014/main" val="4025901957"/>
                    </a:ext>
                  </a:extLst>
                </a:gridCol>
                <a:gridCol w="731838">
                  <a:extLst>
                    <a:ext uri="{9D8B030D-6E8A-4147-A177-3AD203B41FA5}">
                      <a16:colId xmlns:a16="http://schemas.microsoft.com/office/drawing/2014/main" val="2950318560"/>
                    </a:ext>
                  </a:extLst>
                </a:gridCol>
                <a:gridCol w="731838">
                  <a:extLst>
                    <a:ext uri="{9D8B030D-6E8A-4147-A177-3AD203B41FA5}">
                      <a16:colId xmlns:a16="http://schemas.microsoft.com/office/drawing/2014/main" val="133928728"/>
                    </a:ext>
                  </a:extLst>
                </a:gridCol>
                <a:gridCol w="731838">
                  <a:extLst>
                    <a:ext uri="{9D8B030D-6E8A-4147-A177-3AD203B41FA5}">
                      <a16:colId xmlns:a16="http://schemas.microsoft.com/office/drawing/2014/main" val="2520801471"/>
                    </a:ext>
                  </a:extLst>
                </a:gridCol>
                <a:gridCol w="990072">
                  <a:extLst>
                    <a:ext uri="{9D8B030D-6E8A-4147-A177-3AD203B41FA5}">
                      <a16:colId xmlns:a16="http://schemas.microsoft.com/office/drawing/2014/main" val="289649054"/>
                    </a:ext>
                  </a:extLst>
                </a:gridCol>
              </a:tblGrid>
              <a:tr h="412306">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项目名称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单价（元）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数量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单位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小计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备注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5663627"/>
                  </a:ext>
                </a:extLst>
              </a:tr>
              <a:tr h="484314">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团队建设</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150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150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团队建设过程花销</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2850152"/>
                  </a:ext>
                </a:extLst>
              </a:tr>
              <a:tr h="1452942">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人力成本</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612.7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人</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1838.1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每日四小时，根据私营单位开发人员时薪计算所得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7091674"/>
                  </a:ext>
                </a:extLst>
              </a:tr>
              <a:tr h="242157">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总计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r>
                        <a:rPr lang="en-US" sz="1600" kern="100">
                          <a:effectLst/>
                          <a:latin typeface="宋体" panose="02010600030101010101" pitchFamily="2" charset="-122"/>
                          <a:ea typeface="等线" panose="02010600030101010101" pitchFamily="2" charset="-122"/>
                          <a:cs typeface="Times New Roman" panose="02020603050405020304" pitchFamily="18" charset="0"/>
                        </a:rPr>
                        <a:t>1988.1</a:t>
                      </a:r>
                      <a:r>
                        <a:rPr lang="zh-CN" sz="1600" kern="100">
                          <a:effectLst/>
                          <a:latin typeface="等线" panose="02010600030101010101" pitchFamily="2" charset="-122"/>
                          <a:ea typeface="宋体" panose="02010600030101010101" pitchFamily="2" charset="-122"/>
                          <a:cs typeface="Times New Roman" panose="02020603050405020304" pitchFamily="18" charset="0"/>
                        </a:rPr>
                        <a:t>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84065190"/>
                  </a:ext>
                </a:extLst>
              </a:tr>
              <a:tr h="242157">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实际花费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150</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49532798"/>
                  </a:ext>
                </a:extLst>
              </a:tr>
            </a:tbl>
          </a:graphicData>
        </a:graphic>
      </p:graphicFrame>
      <p:sp>
        <p:nvSpPr>
          <p:cNvPr id="10" name="文本框 9">
            <a:extLst>
              <a:ext uri="{FF2B5EF4-FFF2-40B4-BE49-F238E27FC236}">
                <a16:creationId xmlns:a16="http://schemas.microsoft.com/office/drawing/2014/main" id="{E9C0BF83-9444-473E-A2C5-7521605A601A}"/>
              </a:ext>
            </a:extLst>
          </p:cNvPr>
          <p:cNvSpPr txBox="1"/>
          <p:nvPr/>
        </p:nvSpPr>
        <p:spPr>
          <a:xfrm>
            <a:off x="2972991" y="1384077"/>
            <a:ext cx="2088232" cy="461665"/>
          </a:xfrm>
          <a:prstGeom prst="rect">
            <a:avLst/>
          </a:prstGeom>
          <a:noFill/>
        </p:spPr>
        <p:txBody>
          <a:bodyPr wrap="square" rtlCol="0">
            <a:spAutoFit/>
          </a:bodyPr>
          <a:lstStyle/>
          <a:p>
            <a:r>
              <a:rPr lang="zh-CN" altLang="en-US" sz="2400" dirty="0"/>
              <a:t>项目总预算</a:t>
            </a:r>
          </a:p>
        </p:txBody>
      </p:sp>
      <p:sp>
        <p:nvSpPr>
          <p:cNvPr id="12" name="文本框 11">
            <a:extLst>
              <a:ext uri="{FF2B5EF4-FFF2-40B4-BE49-F238E27FC236}">
                <a16:creationId xmlns:a16="http://schemas.microsoft.com/office/drawing/2014/main" id="{8B15A4AB-BF94-460B-B5F5-FA34C18F29B5}"/>
              </a:ext>
            </a:extLst>
          </p:cNvPr>
          <p:cNvSpPr txBox="1"/>
          <p:nvPr/>
        </p:nvSpPr>
        <p:spPr>
          <a:xfrm>
            <a:off x="9021663" y="1801316"/>
            <a:ext cx="2088232" cy="461665"/>
          </a:xfrm>
          <a:prstGeom prst="rect">
            <a:avLst/>
          </a:prstGeom>
          <a:noFill/>
        </p:spPr>
        <p:txBody>
          <a:bodyPr wrap="square" rtlCol="0">
            <a:spAutoFit/>
          </a:bodyPr>
          <a:lstStyle/>
          <a:p>
            <a:r>
              <a:rPr lang="zh-CN" altLang="en-US" sz="2400" dirty="0"/>
              <a:t>项目计划预算</a:t>
            </a:r>
          </a:p>
        </p:txBody>
      </p:sp>
    </p:spTree>
    <p:extLst>
      <p:ext uri="{BB962C8B-B14F-4D97-AF65-F5344CB8AC3E}">
        <p14:creationId xmlns:p14="http://schemas.microsoft.com/office/powerpoint/2010/main" val="333405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349255" y="2531137"/>
            <a:ext cx="6417141" cy="1403235"/>
            <a:chOff x="4560038" y="1903811"/>
            <a:chExt cx="4564115" cy="998034"/>
          </a:xfrm>
        </p:grpSpPr>
        <p:sp>
          <p:nvSpPr>
            <p:cNvPr id="25" name="矩形 24"/>
            <p:cNvSpPr/>
            <p:nvPr/>
          </p:nvSpPr>
          <p:spPr>
            <a:xfrm>
              <a:off x="4599696" y="2573491"/>
              <a:ext cx="4491194" cy="328354"/>
            </a:xfrm>
            <a:prstGeom prst="rect">
              <a:avLst/>
            </a:prstGeom>
          </p:spPr>
          <p:txBody>
            <a:bodyPr wrap="none">
              <a:spAutoFit/>
            </a:bodyPr>
            <a:lstStyle/>
            <a:p>
              <a:r>
                <a:rPr lang="en-US" altLang="zh-CN" sz="2400" dirty="0">
                  <a:solidFill>
                    <a:srgbClr val="3A3A3A"/>
                  </a:solidFill>
                  <a:ea typeface="微软雅黑" panose="020B0503020204020204" pitchFamily="34" charset="-122"/>
                </a:rPr>
                <a:t>Meeting minutes and configuration management</a:t>
              </a:r>
            </a:p>
          </p:txBody>
        </p:sp>
        <p:sp>
          <p:nvSpPr>
            <p:cNvPr id="26" name="矩形 25"/>
            <p:cNvSpPr/>
            <p:nvPr/>
          </p:nvSpPr>
          <p:spPr>
            <a:xfrm>
              <a:off x="4560038" y="1903811"/>
              <a:ext cx="4564115"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会议记录及配置管理</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04</a:t>
            </a:r>
            <a:endParaRPr lang="zh-CN" altLang="en-US" sz="33605" dirty="0">
              <a:solidFill>
                <a:srgbClr val="FFC001"/>
              </a:solidFill>
            </a:endParaRPr>
          </a:p>
        </p:txBody>
      </p:sp>
    </p:spTree>
    <p:extLst>
      <p:ext uri="{BB962C8B-B14F-4D97-AF65-F5344CB8AC3E}">
        <p14:creationId xmlns:p14="http://schemas.microsoft.com/office/powerpoint/2010/main" val="80933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Content Placeholder 2">
            <a:extLst>
              <a:ext uri="{FF2B5EF4-FFF2-40B4-BE49-F238E27FC236}">
                <a16:creationId xmlns:a16="http://schemas.microsoft.com/office/drawing/2014/main" id="{9F09A099-DF72-4273-A819-7A98E58944B7}"/>
              </a:ext>
            </a:extLst>
          </p:cNvPr>
          <p:cNvSpPr txBox="1">
            <a:spLocks/>
          </p:cNvSpPr>
          <p:nvPr/>
        </p:nvSpPr>
        <p:spPr>
          <a:xfrm>
            <a:off x="1152151" y="243981"/>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会议记录（</a:t>
            </a:r>
            <a:r>
              <a:rPr lang="en-US" altLang="zh-CN" sz="3200" dirty="0">
                <a:latin typeface="+mn-ea"/>
                <a:cs typeface="+mn-ea"/>
                <a:sym typeface="Arial" panose="020B0604020202020204" pitchFamily="34" charset="0"/>
              </a:rPr>
              <a:t>1</a:t>
            </a:r>
            <a:r>
              <a:rPr lang="zh-CN" altLang="en-US" sz="3200" dirty="0">
                <a:latin typeface="+mn-ea"/>
                <a:cs typeface="+mn-ea"/>
                <a:sym typeface="Arial" panose="020B0604020202020204" pitchFamily="34" charset="0"/>
              </a:rPr>
              <a:t>）</a:t>
            </a:r>
            <a:endParaRPr lang="en-US" sz="3200" dirty="0">
              <a:latin typeface="+mn-ea"/>
              <a:cs typeface="+mn-ea"/>
              <a:sym typeface="Arial" panose="020B0604020202020204" pitchFamily="34" charset="0"/>
            </a:endParaRPr>
          </a:p>
        </p:txBody>
      </p:sp>
      <p:pic>
        <p:nvPicPr>
          <p:cNvPr id="3" name="图片 2">
            <a:extLst>
              <a:ext uri="{FF2B5EF4-FFF2-40B4-BE49-F238E27FC236}">
                <a16:creationId xmlns:a16="http://schemas.microsoft.com/office/drawing/2014/main" id="{E3DE7BC8-61DA-418A-A63C-85ED8051D851}"/>
              </a:ext>
            </a:extLst>
          </p:cNvPr>
          <p:cNvPicPr>
            <a:picLocks noChangeAspect="1"/>
          </p:cNvPicPr>
          <p:nvPr/>
        </p:nvPicPr>
        <p:blipFill>
          <a:blip r:embed="rId3"/>
          <a:stretch>
            <a:fillRect/>
          </a:stretch>
        </p:blipFill>
        <p:spPr>
          <a:xfrm>
            <a:off x="6287485" y="1376898"/>
            <a:ext cx="6478594" cy="5047739"/>
          </a:xfrm>
          <a:prstGeom prst="rect">
            <a:avLst/>
          </a:prstGeom>
        </p:spPr>
      </p:pic>
      <p:pic>
        <p:nvPicPr>
          <p:cNvPr id="5" name="图片 4">
            <a:extLst>
              <a:ext uri="{FF2B5EF4-FFF2-40B4-BE49-F238E27FC236}">
                <a16:creationId xmlns:a16="http://schemas.microsoft.com/office/drawing/2014/main" id="{D3A2A8E4-A239-4C00-A073-44B0CEF8E4A2}"/>
              </a:ext>
            </a:extLst>
          </p:cNvPr>
          <p:cNvPicPr>
            <a:picLocks noChangeAspect="1"/>
          </p:cNvPicPr>
          <p:nvPr/>
        </p:nvPicPr>
        <p:blipFill>
          <a:blip r:embed="rId4"/>
          <a:stretch>
            <a:fillRect/>
          </a:stretch>
        </p:blipFill>
        <p:spPr>
          <a:xfrm>
            <a:off x="113335" y="1370106"/>
            <a:ext cx="6331465" cy="5047739"/>
          </a:xfrm>
          <a:prstGeom prst="rect">
            <a:avLst/>
          </a:prstGeom>
        </p:spPr>
      </p:pic>
    </p:spTree>
    <p:extLst>
      <p:ext uri="{BB962C8B-B14F-4D97-AF65-F5344CB8AC3E}">
        <p14:creationId xmlns:p14="http://schemas.microsoft.com/office/powerpoint/2010/main" val="373185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855576" cy="7230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矩形 1"/>
          <p:cNvSpPr/>
          <p:nvPr/>
        </p:nvSpPr>
        <p:spPr>
          <a:xfrm>
            <a:off x="909689" y="895"/>
            <a:ext cx="3243774" cy="72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2" name="矩形 51"/>
          <p:cNvSpPr/>
          <p:nvPr/>
        </p:nvSpPr>
        <p:spPr>
          <a:xfrm>
            <a:off x="7633407" y="963955"/>
            <a:ext cx="902811"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引言</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圆角矩形 55"/>
          <p:cNvSpPr/>
          <p:nvPr/>
        </p:nvSpPr>
        <p:spPr bwMode="auto">
          <a:xfrm>
            <a:off x="6268090" y="952029"/>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1</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58" name="矩形 57"/>
          <p:cNvSpPr/>
          <p:nvPr/>
        </p:nvSpPr>
        <p:spPr>
          <a:xfrm>
            <a:off x="7633407" y="1888133"/>
            <a:ext cx="1980029"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可行性分析</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圆角矩形 74"/>
          <p:cNvSpPr/>
          <p:nvPr/>
        </p:nvSpPr>
        <p:spPr bwMode="auto">
          <a:xfrm>
            <a:off x="6268090" y="1888133"/>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2</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101" name="圆角矩形 100"/>
          <p:cNvSpPr/>
          <p:nvPr/>
        </p:nvSpPr>
        <p:spPr bwMode="auto">
          <a:xfrm>
            <a:off x="6268090" y="2896245"/>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3</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103" name="矩形 102"/>
          <p:cNvSpPr/>
          <p:nvPr/>
        </p:nvSpPr>
        <p:spPr>
          <a:xfrm>
            <a:off x="7633407" y="2900375"/>
            <a:ext cx="1620957"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项目计划</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圆角矩形 106"/>
          <p:cNvSpPr/>
          <p:nvPr/>
        </p:nvSpPr>
        <p:spPr bwMode="auto">
          <a:xfrm>
            <a:off x="6268090" y="3904357"/>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4</a:t>
            </a:r>
            <a:endParaRPr lang="zh-CN" altLang="en-US" sz="2800" dirty="0">
              <a:latin typeface="Impact" panose="020B0806030902050204" pitchFamily="34" charset="0"/>
              <a:ea typeface="微软雅黑" panose="020B0503020204020204" pitchFamily="34" charset="-122"/>
              <a:cs typeface="+mn-ea"/>
              <a:sym typeface="+mn-lt"/>
            </a:endParaRPr>
          </a:p>
        </p:txBody>
      </p:sp>
      <p:grpSp>
        <p:nvGrpSpPr>
          <p:cNvPr id="43" name="组合 42"/>
          <p:cNvGrpSpPr/>
          <p:nvPr/>
        </p:nvGrpSpPr>
        <p:grpSpPr>
          <a:xfrm>
            <a:off x="1387625" y="2472375"/>
            <a:ext cx="2287905" cy="2287903"/>
            <a:chOff x="3962648" y="2819400"/>
            <a:chExt cx="1218704" cy="1218704"/>
          </a:xfrm>
        </p:grpSpPr>
        <p:grpSp>
          <p:nvGrpSpPr>
            <p:cNvPr id="44" name="组合 43"/>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solidFill>
                  <a:ea typeface="微软雅黑" panose="020B0503020204020204" pitchFamily="34" charset="-122"/>
                  <a:cs typeface="+mn-ea"/>
                  <a:sym typeface="+mn-lt"/>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ea typeface="微软雅黑" panose="020B0503020204020204" pitchFamily="34" charset="-122"/>
                  <a:cs typeface="+mn-ea"/>
                  <a:sym typeface="+mn-lt"/>
                </a:endParaRPr>
              </a:p>
            </p:txBody>
          </p:sp>
        </p:grpSp>
        <p:sp>
          <p:nvSpPr>
            <p:cNvPr id="45" name="TextBox 5"/>
            <p:cNvSpPr txBox="1"/>
            <p:nvPr/>
          </p:nvSpPr>
          <p:spPr>
            <a:xfrm>
              <a:off x="4146363" y="3165339"/>
              <a:ext cx="852982" cy="475321"/>
            </a:xfrm>
            <a:prstGeom prst="rect">
              <a:avLst/>
            </a:prstGeom>
            <a:noFill/>
          </p:spPr>
          <p:txBody>
            <a:bodyPr wrap="none" rtlCol="0">
              <a:spAutoFit/>
            </a:bodyPr>
            <a:lstStyle/>
            <a:p>
              <a:pPr algn="ctr"/>
              <a:r>
                <a:rPr lang="zh-CN" altLang="en-US" sz="2800" b="1" spc="300" dirty="0">
                  <a:solidFill>
                    <a:schemeClr val="accent1"/>
                  </a:solidFill>
                  <a:latin typeface="微软雅黑" panose="020B0503020204020204" pitchFamily="34" charset="-122"/>
                  <a:ea typeface="微软雅黑" panose="020B0503020204020204" pitchFamily="34" charset="-122"/>
                  <a:cs typeface="+mn-ea"/>
                  <a:sym typeface="+mn-lt"/>
                </a:rPr>
                <a:t>目录</a:t>
              </a:r>
              <a:endParaRPr lang="en-US" altLang="zh-CN" sz="2800" b="1" spc="3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en-US" altLang="zh-CN" sz="2400" b="1" cap="all" dirty="0">
                  <a:solidFill>
                    <a:schemeClr val="accent1"/>
                  </a:solidFill>
                  <a:latin typeface="Franklin Gothic Book" panose="020B0503020102020204" pitchFamily="34" charset="0"/>
                  <a:ea typeface="微软雅黑" panose="020B0503020204020204" pitchFamily="34" charset="-122"/>
                  <a:cs typeface="+mn-ea"/>
                  <a:sym typeface="+mn-lt"/>
                </a:rPr>
                <a:t>contents</a:t>
              </a:r>
              <a:endParaRPr lang="zh-CN" altLang="en-US" sz="2400" b="1" cap="all" dirty="0">
                <a:solidFill>
                  <a:schemeClr val="accent1"/>
                </a:solidFill>
                <a:latin typeface="Franklin Gothic Book" panose="020B0503020102020204" pitchFamily="34" charset="0"/>
                <a:ea typeface="微软雅黑" panose="020B0503020204020204" pitchFamily="34" charset="-122"/>
                <a:cs typeface="+mn-ea"/>
                <a:sym typeface="+mn-lt"/>
              </a:endParaRPr>
            </a:p>
          </p:txBody>
        </p:sp>
      </p:grpSp>
      <p:sp>
        <p:nvSpPr>
          <p:cNvPr id="4" name="圆角矩形 106">
            <a:extLst>
              <a:ext uri="{FF2B5EF4-FFF2-40B4-BE49-F238E27FC236}">
                <a16:creationId xmlns:a16="http://schemas.microsoft.com/office/drawing/2014/main" id="{58C2D861-B7E7-443A-8D12-BF79F05F4975}"/>
              </a:ext>
            </a:extLst>
          </p:cNvPr>
          <p:cNvSpPr/>
          <p:nvPr/>
        </p:nvSpPr>
        <p:spPr bwMode="auto">
          <a:xfrm>
            <a:off x="6268090" y="4912469"/>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5</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1E723024-97CF-4934-AC2F-668C5F821257}"/>
              </a:ext>
            </a:extLst>
          </p:cNvPr>
          <p:cNvSpPr/>
          <p:nvPr/>
        </p:nvSpPr>
        <p:spPr>
          <a:xfrm>
            <a:off x="7619607" y="4912469"/>
            <a:ext cx="2698175"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小组分工及评价</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矩形 6">
            <a:extLst>
              <a:ext uri="{FF2B5EF4-FFF2-40B4-BE49-F238E27FC236}">
                <a16:creationId xmlns:a16="http://schemas.microsoft.com/office/drawing/2014/main" id="{F10A4DA5-FB55-4EE4-A318-A8C9A7EEF95D}"/>
              </a:ext>
            </a:extLst>
          </p:cNvPr>
          <p:cNvSpPr/>
          <p:nvPr/>
        </p:nvSpPr>
        <p:spPr>
          <a:xfrm>
            <a:off x="7638228" y="5932507"/>
            <a:ext cx="1620957"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参考资料</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圆角矩形 106">
            <a:extLst>
              <a:ext uri="{FF2B5EF4-FFF2-40B4-BE49-F238E27FC236}">
                <a16:creationId xmlns:a16="http://schemas.microsoft.com/office/drawing/2014/main" id="{E3365C5A-B152-4048-9F1B-7F3BD851E72E}"/>
              </a:ext>
            </a:extLst>
          </p:cNvPr>
          <p:cNvSpPr/>
          <p:nvPr/>
        </p:nvSpPr>
        <p:spPr bwMode="auto">
          <a:xfrm>
            <a:off x="6268090" y="5920581"/>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6</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8" name="矩形 7">
            <a:extLst>
              <a:ext uri="{FF2B5EF4-FFF2-40B4-BE49-F238E27FC236}">
                <a16:creationId xmlns:a16="http://schemas.microsoft.com/office/drawing/2014/main" id="{F6CFB9F0-2E31-4D30-8809-40288F33012E}"/>
              </a:ext>
            </a:extLst>
          </p:cNvPr>
          <p:cNvSpPr/>
          <p:nvPr/>
        </p:nvSpPr>
        <p:spPr>
          <a:xfrm>
            <a:off x="7619606" y="3916283"/>
            <a:ext cx="3416320"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会议记录及配置管理</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523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2B697CF6-1324-4976-9E85-17643F5CDE8A}"/>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8E569E75-82CC-40EF-B648-65322FAAEB34}"/>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B0CE2978-52A5-44BB-A5B8-F0D06B9B765F}"/>
              </a:ext>
            </a:extLst>
          </p:cNvPr>
          <p:cNvSpPr txBox="1">
            <a:spLocks/>
          </p:cNvSpPr>
          <p:nvPr/>
        </p:nvSpPr>
        <p:spPr>
          <a:xfrm>
            <a:off x="1152151" y="243981"/>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会议记录（</a:t>
            </a:r>
            <a:r>
              <a:rPr lang="en-US" altLang="zh-CN" sz="3200" dirty="0">
                <a:latin typeface="+mn-ea"/>
                <a:cs typeface="+mn-ea"/>
                <a:sym typeface="Arial" panose="020B0604020202020204" pitchFamily="34" charset="0"/>
              </a:rPr>
              <a:t>2</a:t>
            </a:r>
            <a:r>
              <a:rPr lang="zh-CN" altLang="en-US" sz="3200" dirty="0">
                <a:latin typeface="+mn-ea"/>
                <a:cs typeface="+mn-ea"/>
                <a:sym typeface="Arial" panose="020B0604020202020204" pitchFamily="34" charset="0"/>
              </a:rPr>
              <a:t>）</a:t>
            </a:r>
            <a:endParaRPr lang="en-US" sz="3200" dirty="0">
              <a:latin typeface="+mn-ea"/>
              <a:cs typeface="+mn-ea"/>
              <a:sym typeface="Arial" panose="020B0604020202020204" pitchFamily="34" charset="0"/>
            </a:endParaRPr>
          </a:p>
        </p:txBody>
      </p:sp>
      <p:pic>
        <p:nvPicPr>
          <p:cNvPr id="11" name="图片 10">
            <a:extLst>
              <a:ext uri="{FF2B5EF4-FFF2-40B4-BE49-F238E27FC236}">
                <a16:creationId xmlns:a16="http://schemas.microsoft.com/office/drawing/2014/main" id="{FD83C9C9-91B3-4C20-986D-53F2F3E729EE}"/>
              </a:ext>
            </a:extLst>
          </p:cNvPr>
          <p:cNvPicPr>
            <a:picLocks noChangeAspect="1"/>
          </p:cNvPicPr>
          <p:nvPr/>
        </p:nvPicPr>
        <p:blipFill>
          <a:blip r:embed="rId2"/>
          <a:stretch>
            <a:fillRect/>
          </a:stretch>
        </p:blipFill>
        <p:spPr>
          <a:xfrm>
            <a:off x="6428133" y="1528093"/>
            <a:ext cx="6336704" cy="4539612"/>
          </a:xfrm>
          <a:prstGeom prst="rect">
            <a:avLst/>
          </a:prstGeom>
        </p:spPr>
      </p:pic>
      <p:pic>
        <p:nvPicPr>
          <p:cNvPr id="12" name="图片 11">
            <a:extLst>
              <a:ext uri="{FF2B5EF4-FFF2-40B4-BE49-F238E27FC236}">
                <a16:creationId xmlns:a16="http://schemas.microsoft.com/office/drawing/2014/main" id="{059E1CD7-6562-45CF-95C7-1D82D0831A64}"/>
              </a:ext>
            </a:extLst>
          </p:cNvPr>
          <p:cNvPicPr>
            <a:picLocks noChangeAspect="1"/>
          </p:cNvPicPr>
          <p:nvPr/>
        </p:nvPicPr>
        <p:blipFill>
          <a:blip r:embed="rId3"/>
          <a:stretch>
            <a:fillRect/>
          </a:stretch>
        </p:blipFill>
        <p:spPr>
          <a:xfrm>
            <a:off x="79283" y="1440175"/>
            <a:ext cx="6498117" cy="4715448"/>
          </a:xfrm>
          <a:prstGeom prst="rect">
            <a:avLst/>
          </a:prstGeom>
        </p:spPr>
      </p:pic>
    </p:spTree>
    <p:extLst>
      <p:ext uri="{BB962C8B-B14F-4D97-AF65-F5344CB8AC3E}">
        <p14:creationId xmlns:p14="http://schemas.microsoft.com/office/powerpoint/2010/main" val="396218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B51C02FE-3177-447E-BEEC-80EB99FA5573}"/>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2155041E-C4E5-4646-B6DF-98A5C12A54AB}"/>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3D4D19D4-C2A6-44DD-AD4A-254F193079AE}"/>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配置管理</a:t>
            </a:r>
            <a:endParaRPr lang="en-US" sz="3200" dirty="0">
              <a:latin typeface="+mn-ea"/>
              <a:cs typeface="+mn-ea"/>
              <a:sym typeface="Arial" panose="020B0604020202020204" pitchFamily="34" charset="0"/>
            </a:endParaRPr>
          </a:p>
        </p:txBody>
      </p:sp>
      <p:pic>
        <p:nvPicPr>
          <p:cNvPr id="8" name="图片 7">
            <a:extLst>
              <a:ext uri="{FF2B5EF4-FFF2-40B4-BE49-F238E27FC236}">
                <a16:creationId xmlns:a16="http://schemas.microsoft.com/office/drawing/2014/main" id="{A182F683-602F-42F2-845F-64C21D5817F3}"/>
              </a:ext>
            </a:extLst>
          </p:cNvPr>
          <p:cNvPicPr>
            <a:picLocks noChangeAspect="1"/>
          </p:cNvPicPr>
          <p:nvPr/>
        </p:nvPicPr>
        <p:blipFill>
          <a:blip r:embed="rId2"/>
          <a:stretch>
            <a:fillRect/>
          </a:stretch>
        </p:blipFill>
        <p:spPr>
          <a:xfrm>
            <a:off x="1083898" y="1024037"/>
            <a:ext cx="6467584" cy="3075217"/>
          </a:xfrm>
          <a:prstGeom prst="rect">
            <a:avLst/>
          </a:prstGeom>
        </p:spPr>
      </p:pic>
      <p:pic>
        <p:nvPicPr>
          <p:cNvPr id="9" name="图片 8">
            <a:extLst>
              <a:ext uri="{FF2B5EF4-FFF2-40B4-BE49-F238E27FC236}">
                <a16:creationId xmlns:a16="http://schemas.microsoft.com/office/drawing/2014/main" id="{5ACE4B34-A1F3-4AAA-BD76-A8E297FAB117}"/>
              </a:ext>
            </a:extLst>
          </p:cNvPr>
          <p:cNvPicPr>
            <a:picLocks noChangeAspect="1"/>
          </p:cNvPicPr>
          <p:nvPr/>
        </p:nvPicPr>
        <p:blipFill>
          <a:blip r:embed="rId3"/>
          <a:stretch>
            <a:fillRect/>
          </a:stretch>
        </p:blipFill>
        <p:spPr>
          <a:xfrm>
            <a:off x="2005775" y="4282524"/>
            <a:ext cx="2363404" cy="2556033"/>
          </a:xfrm>
          <a:prstGeom prst="rect">
            <a:avLst/>
          </a:prstGeom>
        </p:spPr>
      </p:pic>
      <p:pic>
        <p:nvPicPr>
          <p:cNvPr id="2" name="图片 1">
            <a:extLst>
              <a:ext uri="{FF2B5EF4-FFF2-40B4-BE49-F238E27FC236}">
                <a16:creationId xmlns:a16="http://schemas.microsoft.com/office/drawing/2014/main" id="{B1A843FB-77F2-41E3-91CF-E7EBD0A174A7}"/>
              </a:ext>
            </a:extLst>
          </p:cNvPr>
          <p:cNvPicPr>
            <a:picLocks noChangeAspect="1"/>
          </p:cNvPicPr>
          <p:nvPr/>
        </p:nvPicPr>
        <p:blipFill>
          <a:blip r:embed="rId4"/>
          <a:stretch>
            <a:fillRect/>
          </a:stretch>
        </p:blipFill>
        <p:spPr>
          <a:xfrm>
            <a:off x="8524395" y="1131229"/>
            <a:ext cx="2333625" cy="5600700"/>
          </a:xfrm>
          <a:prstGeom prst="rect">
            <a:avLst/>
          </a:prstGeom>
        </p:spPr>
      </p:pic>
      <p:pic>
        <p:nvPicPr>
          <p:cNvPr id="6" name="图片 5">
            <a:hlinkClick r:id="rId5" action="ppaction://hlinkfile"/>
            <a:extLst>
              <a:ext uri="{FF2B5EF4-FFF2-40B4-BE49-F238E27FC236}">
                <a16:creationId xmlns:a16="http://schemas.microsoft.com/office/drawing/2014/main" id="{D6F6F55E-A66A-49B6-8CD7-A1514458FF4D}"/>
              </a:ext>
            </a:extLst>
          </p:cNvPr>
          <p:cNvPicPr>
            <a:picLocks noChangeAspect="1"/>
          </p:cNvPicPr>
          <p:nvPr/>
        </p:nvPicPr>
        <p:blipFill>
          <a:blip r:embed="rId6"/>
          <a:stretch>
            <a:fillRect/>
          </a:stretch>
        </p:blipFill>
        <p:spPr>
          <a:xfrm>
            <a:off x="5061223" y="5200845"/>
            <a:ext cx="786452" cy="719390"/>
          </a:xfrm>
          <a:prstGeom prst="rect">
            <a:avLst/>
          </a:prstGeom>
        </p:spPr>
      </p:pic>
    </p:spTree>
    <p:extLst>
      <p:ext uri="{BB962C8B-B14F-4D97-AF65-F5344CB8AC3E}">
        <p14:creationId xmlns:p14="http://schemas.microsoft.com/office/powerpoint/2010/main" val="996960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349255" y="2531137"/>
            <a:ext cx="6446677" cy="1649455"/>
            <a:chOff x="4560038" y="1903811"/>
            <a:chExt cx="4585122" cy="1173155"/>
          </a:xfrm>
        </p:grpSpPr>
        <p:sp>
          <p:nvSpPr>
            <p:cNvPr id="25" name="矩形 24"/>
            <p:cNvSpPr/>
            <p:nvPr/>
          </p:nvSpPr>
          <p:spPr>
            <a:xfrm>
              <a:off x="4599696" y="2573491"/>
              <a:ext cx="4545464" cy="503475"/>
            </a:xfrm>
            <a:prstGeom prst="rect">
              <a:avLst/>
            </a:prstGeom>
          </p:spPr>
          <p:txBody>
            <a:bodyPr wrap="none">
              <a:spAutoFit/>
            </a:bodyPr>
            <a:lstStyle/>
            <a:p>
              <a:r>
                <a:rPr lang="en-US" altLang="zh-CN" sz="4000" dirty="0">
                  <a:solidFill>
                    <a:srgbClr val="3A3A3A"/>
                  </a:solidFill>
                  <a:ea typeface="微软雅黑" panose="020B0503020204020204" pitchFamily="34" charset="-122"/>
                </a:rPr>
                <a:t>Group division and evaluation</a:t>
              </a:r>
            </a:p>
          </p:txBody>
        </p:sp>
        <p:sp>
          <p:nvSpPr>
            <p:cNvPr id="26" name="矩形 25"/>
            <p:cNvSpPr/>
            <p:nvPr/>
          </p:nvSpPr>
          <p:spPr>
            <a:xfrm>
              <a:off x="4560038" y="1903811"/>
              <a:ext cx="3579055"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小组分工及评价</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05</a:t>
            </a:r>
            <a:endParaRPr lang="zh-CN" altLang="en-US" sz="33605" dirty="0">
              <a:solidFill>
                <a:srgbClr val="FFC001"/>
              </a:solidFill>
            </a:endParaRPr>
          </a:p>
        </p:txBody>
      </p:sp>
    </p:spTree>
    <p:extLst>
      <p:ext uri="{BB962C8B-B14F-4D97-AF65-F5344CB8AC3E}">
        <p14:creationId xmlns:p14="http://schemas.microsoft.com/office/powerpoint/2010/main" val="1740523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588028A1-AE34-4541-86A3-B6BA261D5CB5}"/>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a:extLst>
              <a:ext uri="{FF2B5EF4-FFF2-40B4-BE49-F238E27FC236}">
                <a16:creationId xmlns:a16="http://schemas.microsoft.com/office/drawing/2014/main" id="{68469C1C-2542-482D-9F48-066540277A29}"/>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Content Placeholder 2">
            <a:extLst>
              <a:ext uri="{FF2B5EF4-FFF2-40B4-BE49-F238E27FC236}">
                <a16:creationId xmlns:a16="http://schemas.microsoft.com/office/drawing/2014/main" id="{896C5FBE-485A-46DD-B480-6CBA94F5FA90}"/>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成员分工及评价（</a:t>
            </a:r>
            <a:r>
              <a:rPr lang="en-US" altLang="zh-CN" sz="3200" dirty="0">
                <a:latin typeface="+mn-ea"/>
                <a:cs typeface="+mn-ea"/>
                <a:sym typeface="Arial" panose="020B0604020202020204" pitchFamily="34" charset="0"/>
              </a:rPr>
              <a:t>1</a:t>
            </a:r>
            <a:r>
              <a:rPr lang="zh-CN" altLang="en-US" sz="3200" dirty="0">
                <a:latin typeface="+mn-ea"/>
                <a:cs typeface="+mn-ea"/>
                <a:sym typeface="Arial" panose="020B0604020202020204" pitchFamily="34" charset="0"/>
              </a:rPr>
              <a:t>）</a:t>
            </a:r>
            <a:endParaRPr lang="en-US" sz="3200" dirty="0">
              <a:latin typeface="+mn-ea"/>
              <a:cs typeface="+mn-ea"/>
              <a:sym typeface="Arial" panose="020B0604020202020204" pitchFamily="34" charset="0"/>
            </a:endParaRPr>
          </a:p>
        </p:txBody>
      </p:sp>
      <p:sp>
        <p:nvSpPr>
          <p:cNvPr id="13" name="文本框 12">
            <a:extLst>
              <a:ext uri="{FF2B5EF4-FFF2-40B4-BE49-F238E27FC236}">
                <a16:creationId xmlns:a16="http://schemas.microsoft.com/office/drawing/2014/main" id="{B9FCB36A-4E9C-45C1-B8EE-82BA9F20EE5C}"/>
              </a:ext>
            </a:extLst>
          </p:cNvPr>
          <p:cNvSpPr txBox="1"/>
          <p:nvPr/>
        </p:nvSpPr>
        <p:spPr>
          <a:xfrm>
            <a:off x="2900983" y="5200501"/>
            <a:ext cx="792088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组长评分标准：起始分</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分，未按时完成扣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分，未达到指标扣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重要任务双倍扣分，扣完为止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评分标准：主观评分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总评分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组长评分*</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a:t>
            </a:r>
            <a:r>
              <a:rPr lang="en-US" altLang="zh-CN" dirty="0">
                <a:latin typeface="微软雅黑" panose="020B0503020204020204" pitchFamily="34" charset="-122"/>
                <a:ea typeface="微软雅黑" panose="020B0503020204020204" pitchFamily="34" charset="-122"/>
              </a:rPr>
              <a:t>0.25+</a:t>
            </a:r>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a:t>
            </a:r>
            <a:r>
              <a:rPr lang="en-US" altLang="zh-CN" dirty="0">
                <a:latin typeface="微软雅黑" panose="020B0503020204020204" pitchFamily="34" charset="-122"/>
                <a:ea typeface="微软雅黑" panose="020B0503020204020204" pitchFamily="34" charset="-122"/>
              </a:rPr>
              <a:t>0.25</a:t>
            </a:r>
            <a:r>
              <a:rPr lang="zh-CN" altLang="en-US" dirty="0">
                <a:latin typeface="微软雅黑" panose="020B0503020204020204" pitchFamily="34" charset="-122"/>
                <a:ea typeface="微软雅黑" panose="020B0503020204020204" pitchFamily="34" charset="-122"/>
              </a:rPr>
              <a:t>，小数四舍五入</a:t>
            </a:r>
          </a:p>
          <a:p>
            <a:endParaRPr lang="zh-CN" altLang="en-US" dirty="0">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4C8F4B95-0427-4982-BC77-D1E92B95227F}"/>
              </a:ext>
            </a:extLst>
          </p:cNvPr>
          <p:cNvGraphicFramePr>
            <a:graphicFrameLocks noChangeAspect="1"/>
          </p:cNvGraphicFramePr>
          <p:nvPr>
            <p:extLst>
              <p:ext uri="{D42A27DB-BD31-4B8C-83A1-F6EECF244321}">
                <p14:modId xmlns:p14="http://schemas.microsoft.com/office/powerpoint/2010/main" val="3661333857"/>
              </p:ext>
            </p:extLst>
          </p:nvPr>
        </p:nvGraphicFramePr>
        <p:xfrm>
          <a:off x="696487" y="1600101"/>
          <a:ext cx="11512582" cy="3518876"/>
        </p:xfrm>
        <a:graphic>
          <a:graphicData uri="http://schemas.openxmlformats.org/presentationml/2006/ole">
            <mc:AlternateContent xmlns:mc="http://schemas.openxmlformats.org/markup-compatibility/2006">
              <mc:Choice xmlns:v="urn:schemas-microsoft-com:vml" Requires="v">
                <p:oleObj spid="_x0000_s2067" name="Worksheet" r:id="rId3" imgW="9768769" imgH="2986836" progId="Excel.Sheet.12">
                  <p:embed/>
                </p:oleObj>
              </mc:Choice>
              <mc:Fallback>
                <p:oleObj name="Worksheet" r:id="rId3" imgW="9768769" imgH="2986836" progId="Excel.Sheet.12">
                  <p:embed/>
                  <p:pic>
                    <p:nvPicPr>
                      <p:cNvPr id="0" name=""/>
                      <p:cNvPicPr/>
                      <p:nvPr/>
                    </p:nvPicPr>
                    <p:blipFill>
                      <a:blip r:embed="rId4"/>
                      <a:stretch>
                        <a:fillRect/>
                      </a:stretch>
                    </p:blipFill>
                    <p:spPr>
                      <a:xfrm>
                        <a:off x="696487" y="1600101"/>
                        <a:ext cx="11512582" cy="3518876"/>
                      </a:xfrm>
                      <a:prstGeom prst="rect">
                        <a:avLst/>
                      </a:prstGeom>
                    </p:spPr>
                  </p:pic>
                </p:oleObj>
              </mc:Fallback>
            </mc:AlternateContent>
          </a:graphicData>
        </a:graphic>
      </p:graphicFrame>
    </p:spTree>
    <p:extLst>
      <p:ext uri="{BB962C8B-B14F-4D97-AF65-F5344CB8AC3E}">
        <p14:creationId xmlns:p14="http://schemas.microsoft.com/office/powerpoint/2010/main" val="1749737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8B07E283-1D02-4579-90C9-8E1016B44226}"/>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4A13E745-0A4D-482E-A400-9D6C316197FE}"/>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71BF5DB1-376E-452D-8E6F-FA0E3BB19A14}"/>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成员分工及评价（</a:t>
            </a:r>
            <a:r>
              <a:rPr lang="en-US" altLang="zh-CN" sz="3200" dirty="0">
                <a:latin typeface="+mn-ea"/>
                <a:cs typeface="+mn-ea"/>
                <a:sym typeface="Arial" panose="020B0604020202020204" pitchFamily="34" charset="0"/>
              </a:rPr>
              <a:t>2</a:t>
            </a:r>
            <a:r>
              <a:rPr lang="zh-CN" altLang="en-US" sz="3200" dirty="0">
                <a:latin typeface="+mn-ea"/>
                <a:cs typeface="+mn-ea"/>
                <a:sym typeface="Arial" panose="020B0604020202020204" pitchFamily="34" charset="0"/>
              </a:rPr>
              <a:t>）</a:t>
            </a:r>
            <a:endParaRPr lang="en-US" sz="3200" dirty="0">
              <a:latin typeface="+mn-ea"/>
              <a:cs typeface="+mn-ea"/>
              <a:sym typeface="Arial" panose="020B0604020202020204" pitchFamily="34" charset="0"/>
            </a:endParaRPr>
          </a:p>
        </p:txBody>
      </p:sp>
      <p:graphicFrame>
        <p:nvGraphicFramePr>
          <p:cNvPr id="8" name="对象 7">
            <a:extLst>
              <a:ext uri="{FF2B5EF4-FFF2-40B4-BE49-F238E27FC236}">
                <a16:creationId xmlns:a16="http://schemas.microsoft.com/office/drawing/2014/main" id="{3B4EB814-4689-4384-BBF5-D8C530E40EF3}"/>
              </a:ext>
            </a:extLst>
          </p:cNvPr>
          <p:cNvGraphicFramePr>
            <a:graphicFrameLocks noChangeAspect="1"/>
          </p:cNvGraphicFramePr>
          <p:nvPr>
            <p:extLst>
              <p:ext uri="{D42A27DB-BD31-4B8C-83A1-F6EECF244321}">
                <p14:modId xmlns:p14="http://schemas.microsoft.com/office/powerpoint/2010/main" val="4054191984"/>
              </p:ext>
            </p:extLst>
          </p:nvPr>
        </p:nvGraphicFramePr>
        <p:xfrm>
          <a:off x="900939" y="1888133"/>
          <a:ext cx="11174429" cy="2814489"/>
        </p:xfrm>
        <a:graphic>
          <a:graphicData uri="http://schemas.openxmlformats.org/presentationml/2006/ole">
            <mc:AlternateContent xmlns:mc="http://schemas.openxmlformats.org/markup-compatibility/2006">
              <mc:Choice xmlns:v="urn:schemas-microsoft-com:vml" Requires="v">
                <p:oleObj spid="_x0000_s4102" name="Worksheet" r:id="rId3" imgW="9768769" imgH="2461244" progId="Excel.Sheet.12">
                  <p:embed/>
                </p:oleObj>
              </mc:Choice>
              <mc:Fallback>
                <p:oleObj name="Worksheet" r:id="rId3" imgW="9768769" imgH="2461244" progId="Excel.Sheet.12">
                  <p:embed/>
                  <p:pic>
                    <p:nvPicPr>
                      <p:cNvPr id="0" name=""/>
                      <p:cNvPicPr/>
                      <p:nvPr/>
                    </p:nvPicPr>
                    <p:blipFill>
                      <a:blip r:embed="rId4"/>
                      <a:stretch>
                        <a:fillRect/>
                      </a:stretch>
                    </p:blipFill>
                    <p:spPr>
                      <a:xfrm>
                        <a:off x="900939" y="1888133"/>
                        <a:ext cx="11174429" cy="2814489"/>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50A24B76-B2CA-49BD-979E-B0DA34875328}"/>
              </a:ext>
            </a:extLst>
          </p:cNvPr>
          <p:cNvSpPr txBox="1"/>
          <p:nvPr/>
        </p:nvSpPr>
        <p:spPr>
          <a:xfrm>
            <a:off x="2900983" y="4912469"/>
            <a:ext cx="792088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组长评分标准：起始分</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分，未按时完成扣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分，未达到指标扣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重要任务双倍扣分，扣完为止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评分标准：主观评分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总评分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组长评分*</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a:t>
            </a:r>
            <a:r>
              <a:rPr lang="en-US" altLang="zh-CN" dirty="0">
                <a:latin typeface="微软雅黑" panose="020B0503020204020204" pitchFamily="34" charset="-122"/>
                <a:ea typeface="微软雅黑" panose="020B0503020204020204" pitchFamily="34" charset="-122"/>
              </a:rPr>
              <a:t>0.25+</a:t>
            </a:r>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a:t>
            </a:r>
            <a:r>
              <a:rPr lang="en-US" altLang="zh-CN" dirty="0">
                <a:latin typeface="微软雅黑" panose="020B0503020204020204" pitchFamily="34" charset="-122"/>
                <a:ea typeface="微软雅黑" panose="020B0503020204020204" pitchFamily="34" charset="-122"/>
              </a:rPr>
              <a:t>0.25</a:t>
            </a:r>
            <a:r>
              <a:rPr lang="zh-CN" altLang="en-US" dirty="0">
                <a:latin typeface="微软雅黑" panose="020B0503020204020204" pitchFamily="34" charset="-122"/>
                <a:ea typeface="微软雅黑" panose="020B0503020204020204" pitchFamily="34" charset="-122"/>
              </a:rPr>
              <a:t>，小数四舍五入</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4621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565279" y="2531137"/>
            <a:ext cx="5126777" cy="1711011"/>
            <a:chOff x="4560038" y="1903811"/>
            <a:chExt cx="3646359" cy="1216936"/>
          </a:xfrm>
        </p:grpSpPr>
        <p:sp>
          <p:nvSpPr>
            <p:cNvPr id="25" name="矩形 24"/>
            <p:cNvSpPr/>
            <p:nvPr/>
          </p:nvSpPr>
          <p:spPr>
            <a:xfrm>
              <a:off x="4599696" y="2573491"/>
              <a:ext cx="3235013" cy="547256"/>
            </a:xfrm>
            <a:prstGeom prst="rect">
              <a:avLst/>
            </a:prstGeom>
          </p:spPr>
          <p:txBody>
            <a:bodyPr wrap="none">
              <a:spAutoFit/>
            </a:bodyPr>
            <a:lstStyle/>
            <a:p>
              <a:r>
                <a:rPr lang="en-US" altLang="zh-CN" sz="4400" dirty="0">
                  <a:solidFill>
                    <a:srgbClr val="3A3A3A"/>
                  </a:solidFill>
                  <a:ea typeface="微软雅黑" panose="020B0503020204020204" pitchFamily="34" charset="-122"/>
                </a:rPr>
                <a:t>Reference Material</a:t>
              </a:r>
            </a:p>
          </p:txBody>
        </p:sp>
        <p:sp>
          <p:nvSpPr>
            <p:cNvPr id="26" name="矩形 25"/>
            <p:cNvSpPr/>
            <p:nvPr/>
          </p:nvSpPr>
          <p:spPr>
            <a:xfrm>
              <a:off x="4560038" y="1903811"/>
              <a:ext cx="2101463"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参考资料</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06</a:t>
            </a:r>
            <a:endParaRPr lang="zh-CN" altLang="en-US" sz="33605" dirty="0">
              <a:solidFill>
                <a:srgbClr val="FFC001"/>
              </a:solidFill>
            </a:endParaRPr>
          </a:p>
        </p:txBody>
      </p:sp>
    </p:spTree>
    <p:extLst>
      <p:ext uri="{BB962C8B-B14F-4D97-AF65-F5344CB8AC3E}">
        <p14:creationId xmlns:p14="http://schemas.microsoft.com/office/powerpoint/2010/main" val="1742129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5959" y="6178296"/>
            <a:ext cx="4601248" cy="53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[4]</a:t>
            </a:r>
            <a:r>
              <a:rPr lang="zh-CN" altLang="zh-CN" dirty="0">
                <a:latin typeface="微软雅黑" panose="020B0503020204020204" pitchFamily="34" charset="-122"/>
                <a:ea typeface="微软雅黑" panose="020B0503020204020204" pitchFamily="34" charset="-122"/>
              </a:rPr>
              <a:t> 《软件工程：首页及课程介绍》 课程计划</a:t>
            </a:r>
            <a:r>
              <a:rPr lang="en-US" altLang="zh-CN" dirty="0">
                <a:latin typeface="微软雅黑" panose="020B0503020204020204" pitchFamily="34" charset="-122"/>
                <a:ea typeface="微软雅黑" panose="020B0503020204020204" pitchFamily="34" charset="-122"/>
              </a:rPr>
              <a:t> p.18</a:t>
            </a:r>
            <a:endParaRPr lang="en-US" altLang="zh-CN"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9" name="矩形 8"/>
          <p:cNvSpPr/>
          <p:nvPr/>
        </p:nvSpPr>
        <p:spPr>
          <a:xfrm>
            <a:off x="875959" y="4918452"/>
            <a:ext cx="4895912" cy="539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[3]</a:t>
            </a:r>
            <a:r>
              <a:rPr lang="zh-CN" altLang="zh-CN" dirty="0">
                <a:solidFill>
                  <a:schemeClr val="tx1"/>
                </a:solidFill>
                <a:latin typeface="微软雅黑" panose="020B0503020204020204" pitchFamily="34" charset="-122"/>
                <a:ea typeface="微软雅黑" panose="020B0503020204020204" pitchFamily="34" charset="-122"/>
              </a:rPr>
              <a:t> 《软件工程导论》 </a:t>
            </a:r>
            <a:r>
              <a:rPr lang="en-US" altLang="zh-CN" dirty="0">
                <a:solidFill>
                  <a:schemeClr val="tx1"/>
                </a:solidFill>
                <a:latin typeface="微软雅黑" panose="020B0503020204020204" pitchFamily="34" charset="-122"/>
                <a:ea typeface="微软雅黑" panose="020B0503020204020204" pitchFamily="34" charset="-122"/>
              </a:rPr>
              <a:t>Gantt</a:t>
            </a:r>
            <a:r>
              <a:rPr lang="zh-CN" altLang="zh-CN" dirty="0">
                <a:solidFill>
                  <a:schemeClr val="tx1"/>
                </a:solidFill>
                <a:latin typeface="微软雅黑" panose="020B0503020204020204" pitchFamily="34" charset="-122"/>
                <a:ea typeface="微软雅黑" panose="020B0503020204020204" pitchFamily="34" charset="-122"/>
              </a:rPr>
              <a:t>图 </a:t>
            </a:r>
            <a:r>
              <a:rPr lang="en-US" altLang="zh-CN" dirty="0">
                <a:solidFill>
                  <a:schemeClr val="tx1"/>
                </a:solidFill>
                <a:latin typeface="微软雅黑" panose="020B0503020204020204" pitchFamily="34" charset="-122"/>
                <a:ea typeface="微软雅黑" panose="020B0503020204020204" pitchFamily="34" charset="-122"/>
              </a:rPr>
              <a:t>p.314-315</a:t>
            </a:r>
            <a:endPar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875959" y="2400439"/>
            <a:ext cx="4895912" cy="53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项目计划书模板（</a:t>
            </a:r>
            <a:r>
              <a:rPr lang="en-US" altLang="zh-CN" dirty="0">
                <a:solidFill>
                  <a:schemeClr val="tx1"/>
                </a:solidFill>
                <a:latin typeface="微软雅黑" panose="020B0503020204020204" pitchFamily="34" charset="-122"/>
                <a:ea typeface="微软雅黑" panose="020B0503020204020204" pitchFamily="34" charset="-122"/>
              </a:rPr>
              <a:t>GB/T8567-1988</a:t>
            </a:r>
            <a:r>
              <a:rPr lang="zh-CN" altLang="zh-CN" dirty="0">
                <a:solidFill>
                  <a:schemeClr val="tx1"/>
                </a:solidFill>
                <a:latin typeface="微软雅黑" panose="020B0503020204020204" pitchFamily="34" charset="-122"/>
                <a:ea typeface="微软雅黑" panose="020B0503020204020204" pitchFamily="34" charset="-122"/>
              </a:rPr>
              <a:t>）</a:t>
            </a:r>
            <a:endPar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11" name="矩形 10"/>
          <p:cNvSpPr/>
          <p:nvPr/>
        </p:nvSpPr>
        <p:spPr>
          <a:xfrm>
            <a:off x="875959" y="3660282"/>
            <a:ext cx="4895912" cy="5374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《软件工程导论》 瀑布模型 </a:t>
            </a:r>
            <a:r>
              <a:rPr lang="en-US" altLang="zh-CN" dirty="0">
                <a:latin typeface="微软雅黑" panose="020B0503020204020204" pitchFamily="34" charset="-122"/>
                <a:ea typeface="微软雅黑" panose="020B0503020204020204" pitchFamily="34" charset="-122"/>
              </a:rPr>
              <a:t>p.15-16</a:t>
            </a:r>
            <a:endParaRPr lang="en-US" altLang="zh-CN"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12" name="矩形 11"/>
          <p:cNvSpPr/>
          <p:nvPr/>
        </p:nvSpPr>
        <p:spPr>
          <a:xfrm>
            <a:off x="875959" y="1140595"/>
            <a:ext cx="4745231" cy="53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其他资料参考</a:t>
            </a:r>
            <a:endPar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矩形 13"/>
          <p:cNvSpPr/>
          <p:nvPr/>
        </p:nvSpPr>
        <p:spPr>
          <a:xfrm>
            <a:off x="5477207" y="1004331"/>
            <a:ext cx="6585250" cy="6034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898">
              <a:solidFill>
                <a:srgbClr val="FFFFFF"/>
              </a:solidFill>
              <a:latin typeface="+mn-ea"/>
            </a:endParaRPr>
          </a:p>
        </p:txBody>
      </p:sp>
      <p:sp>
        <p:nvSpPr>
          <p:cNvPr id="2" name="矩形 1"/>
          <p:cNvSpPr/>
          <p:nvPr/>
        </p:nvSpPr>
        <p:spPr>
          <a:xfrm>
            <a:off x="5689037" y="1240061"/>
            <a:ext cx="6140938" cy="295764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5704901" y="4905852"/>
            <a:ext cx="6068007"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5661098" y="4362937"/>
            <a:ext cx="222545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开发资料参考</a:t>
            </a:r>
            <a:endParaRPr lang="en-US" sz="2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5565279" y="5055959"/>
            <a:ext cx="6185889" cy="6319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altLang="zh-CN" dirty="0">
                <a:latin typeface="微软雅黑" panose="020B0503020204020204" pitchFamily="34" charset="-122"/>
                <a:ea typeface="微软雅黑" panose="020B0503020204020204" pitchFamily="34" charset="-122"/>
              </a:rPr>
              <a:t>Dart</a:t>
            </a:r>
            <a:r>
              <a:rPr lang="zh-CN" altLang="zh-CN" dirty="0">
                <a:latin typeface="微软雅黑" panose="020B0503020204020204" pitchFamily="34" charset="-122"/>
                <a:ea typeface="微软雅黑" panose="020B0503020204020204" pitchFamily="34" charset="-122"/>
              </a:rPr>
              <a:t>编程语言中文网：</a:t>
            </a:r>
            <a:r>
              <a:rPr lang="en-US" altLang="zh-CN" dirty="0">
                <a:latin typeface="微软雅黑" panose="020B0503020204020204" pitchFamily="34" charset="-122"/>
                <a:ea typeface="微软雅黑" panose="020B0503020204020204" pitchFamily="34" charset="-122"/>
              </a:rPr>
              <a:t>https://www.dartcn.com/</a:t>
            </a:r>
            <a:endParaRPr lang="zh-CN" altLang="zh-CN" dirty="0">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Content Placeholder 2"/>
          <p:cNvSpPr txBox="1">
            <a:spLocks/>
          </p:cNvSpPr>
          <p:nvPr/>
        </p:nvSpPr>
        <p:spPr>
          <a:xfrm>
            <a:off x="5644085" y="5715566"/>
            <a:ext cx="6185889" cy="6319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椭圆 12"/>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18"/>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Content Placeholder 2">
            <a:extLst>
              <a:ext uri="{FF2B5EF4-FFF2-40B4-BE49-F238E27FC236}">
                <a16:creationId xmlns:a16="http://schemas.microsoft.com/office/drawing/2014/main" id="{0D93B093-D3A4-453C-B6D8-B474FBDF31AB}"/>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参考资料</a:t>
            </a:r>
            <a:endParaRPr lang="en-US" sz="3200" dirty="0">
              <a:latin typeface="+mn-ea"/>
              <a:cs typeface="+mn-ea"/>
              <a:sym typeface="Arial" panose="020B0604020202020204" pitchFamily="34" charset="0"/>
            </a:endParaRPr>
          </a:p>
        </p:txBody>
      </p:sp>
      <p:sp>
        <p:nvSpPr>
          <p:cNvPr id="4" name="Content Placeholder 2">
            <a:extLst>
              <a:ext uri="{FF2B5EF4-FFF2-40B4-BE49-F238E27FC236}">
                <a16:creationId xmlns:a16="http://schemas.microsoft.com/office/drawing/2014/main" id="{540CAB6F-02BA-41E1-9A67-E17808578599}"/>
              </a:ext>
            </a:extLst>
          </p:cNvPr>
          <p:cNvSpPr txBox="1">
            <a:spLocks/>
          </p:cNvSpPr>
          <p:nvPr/>
        </p:nvSpPr>
        <p:spPr>
          <a:xfrm>
            <a:off x="4485159" y="5492438"/>
            <a:ext cx="6185889" cy="6319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百度</a:t>
            </a:r>
            <a:r>
              <a:rPr lang="en-US" altLang="zh-CN" dirty="0">
                <a:latin typeface="微软雅黑" panose="020B0503020204020204" pitchFamily="34" charset="-122"/>
                <a:ea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rPr>
              <a:t>开放平台</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https://ai.baidu.com/</a:t>
            </a:r>
            <a:endParaRPr lang="en-US" altLang="zh-CN" sz="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36190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2700000">
            <a:off x="7995385" y="796679"/>
            <a:ext cx="3350844" cy="3350844"/>
          </a:xfrm>
          <a:prstGeom prst="rect">
            <a:avLst/>
          </a:prstGeom>
          <a:blipFill dpi="0" rotWithShape="0">
            <a:blip r:embed="rId3"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4" name="任意多边形 23"/>
          <p:cNvSpPr/>
          <p:nvPr/>
        </p:nvSpPr>
        <p:spPr>
          <a:xfrm rot="2700000">
            <a:off x="10053878" y="-700264"/>
            <a:ext cx="3350844" cy="2219355"/>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4"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8" name="任意多边形 27"/>
          <p:cNvSpPr/>
          <p:nvPr/>
        </p:nvSpPr>
        <p:spPr>
          <a:xfrm rot="2700000">
            <a:off x="10485029" y="3254223"/>
            <a:ext cx="3350844" cy="3350844"/>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5"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36" name="任意多边形 35"/>
          <p:cNvSpPr/>
          <p:nvPr/>
        </p:nvSpPr>
        <p:spPr>
          <a:xfrm rot="2700000">
            <a:off x="5532654" y="-1692388"/>
            <a:ext cx="3350844" cy="3350844"/>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rot="2700000">
            <a:off x="12427898" y="2036413"/>
            <a:ext cx="860998" cy="860998"/>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rot="2700000">
            <a:off x="-459621" y="6539464"/>
            <a:ext cx="1810444" cy="437447"/>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2700000">
            <a:off x="-355167" y="6864195"/>
            <a:ext cx="975606" cy="487803"/>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cxnSp>
        <p:nvCxnSpPr>
          <p:cNvPr id="26" name="直接连接符 25"/>
          <p:cNvCxnSpPr/>
          <p:nvPr/>
        </p:nvCxnSpPr>
        <p:spPr>
          <a:xfrm>
            <a:off x="5879797" y="1462084"/>
            <a:ext cx="1328278" cy="1328278"/>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998350" y="2407631"/>
            <a:ext cx="1328278" cy="1328278"/>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rot="2700000">
            <a:off x="12612171" y="6867541"/>
            <a:ext cx="324327" cy="562093"/>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cxnSp>
        <p:nvCxnSpPr>
          <p:cNvPr id="29" name="直接连接符 28"/>
          <p:cNvCxnSpPr/>
          <p:nvPr/>
        </p:nvCxnSpPr>
        <p:spPr>
          <a:xfrm>
            <a:off x="8954706" y="4358828"/>
            <a:ext cx="3178832" cy="3121683"/>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a:spLocks noChangeArrowheads="1"/>
          </p:cNvSpPr>
          <p:nvPr/>
        </p:nvSpPr>
        <p:spPr bwMode="auto">
          <a:xfrm>
            <a:off x="1707211" y="3042974"/>
            <a:ext cx="35702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6600" dirty="0">
                <a:solidFill>
                  <a:srgbClr val="FFC001"/>
                </a:solidFill>
                <a:latin typeface="汉仪中圆简" panose="02010609000101010101" pitchFamily="49" charset="-122"/>
                <a:ea typeface="汉仪中圆简" panose="02010609000101010101" pitchFamily="49" charset="-122"/>
              </a:rPr>
              <a:t>感谢聆听</a:t>
            </a:r>
          </a:p>
        </p:txBody>
      </p:sp>
      <p:sp>
        <p:nvSpPr>
          <p:cNvPr id="31" name="文本框 66"/>
          <p:cNvSpPr txBox="1">
            <a:spLocks noChangeArrowheads="1"/>
          </p:cNvSpPr>
          <p:nvPr/>
        </p:nvSpPr>
        <p:spPr bwMode="auto">
          <a:xfrm>
            <a:off x="2346433" y="4224806"/>
            <a:ext cx="19830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en-US" altLang="zh-CN" sz="3200" dirty="0">
                <a:solidFill>
                  <a:srgbClr val="3A3A3A"/>
                </a:solidFill>
                <a:latin typeface="Calibri Light" panose="020F0302020204030204" pitchFamily="34" charset="0"/>
              </a:rPr>
              <a:t>Thank you.</a:t>
            </a:r>
            <a:endParaRPr lang="zh-CN" altLang="en-US" sz="32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308243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997327" y="2409370"/>
            <a:ext cx="5126777" cy="1711011"/>
            <a:chOff x="4560038" y="1903811"/>
            <a:chExt cx="3646359" cy="1216936"/>
          </a:xfrm>
        </p:grpSpPr>
        <p:sp>
          <p:nvSpPr>
            <p:cNvPr id="25" name="矩形 24"/>
            <p:cNvSpPr/>
            <p:nvPr/>
          </p:nvSpPr>
          <p:spPr>
            <a:xfrm>
              <a:off x="4599696" y="2573491"/>
              <a:ext cx="2513046" cy="547256"/>
            </a:xfrm>
            <a:prstGeom prst="rect">
              <a:avLst/>
            </a:prstGeom>
          </p:spPr>
          <p:txBody>
            <a:bodyPr wrap="none">
              <a:spAutoFit/>
            </a:bodyPr>
            <a:lstStyle/>
            <a:p>
              <a:r>
                <a:rPr lang="en-US" altLang="zh-CN" sz="4400" dirty="0">
                  <a:solidFill>
                    <a:srgbClr val="3A3A3A"/>
                  </a:solidFill>
                  <a:latin typeface="微软雅黑" panose="020B0503020204020204" pitchFamily="34" charset="-122"/>
                  <a:ea typeface="微软雅黑" panose="020B0503020204020204" pitchFamily="34" charset="-122"/>
                </a:rPr>
                <a:t>Introduction</a:t>
              </a:r>
            </a:p>
          </p:txBody>
        </p:sp>
        <p:sp>
          <p:nvSpPr>
            <p:cNvPr id="26" name="矩形 25"/>
            <p:cNvSpPr/>
            <p:nvPr/>
          </p:nvSpPr>
          <p:spPr>
            <a:xfrm>
              <a:off x="4560038" y="1903811"/>
              <a:ext cx="1116402" cy="656707"/>
            </a:xfrm>
            <a:prstGeom prst="rect">
              <a:avLst/>
            </a:prstGeom>
          </p:spPr>
          <p:txBody>
            <a:bodyPr wrap="none">
              <a:spAutoFit/>
            </a:bodyPr>
            <a:lstStyle/>
            <a:p>
              <a:r>
                <a:rPr lang="zh-CN" altLang="en-US" sz="5400" dirty="0">
                  <a:solidFill>
                    <a:srgbClr val="3A3A3A"/>
                  </a:solidFill>
                  <a:latin typeface="微软雅黑" panose="020B0503020204020204" pitchFamily="34" charset="-122"/>
                  <a:ea typeface="微软雅黑" panose="020B0503020204020204" pitchFamily="34" charset="-122"/>
                  <a:cs typeface="+mn-ea"/>
                  <a:sym typeface="+mn-lt"/>
                </a:rPr>
                <a:t>引言</a:t>
              </a:r>
              <a:endParaRPr lang="zh-CN" altLang="en-US" sz="5400" b="1" dirty="0">
                <a:solidFill>
                  <a:srgbClr val="3A3A3A"/>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01</a:t>
            </a:r>
            <a:endParaRPr lang="zh-CN" altLang="en-US" sz="33605" dirty="0">
              <a:solidFill>
                <a:srgbClr val="FFC001"/>
              </a:solidFill>
            </a:endParaRPr>
          </a:p>
        </p:txBody>
      </p:sp>
    </p:spTree>
    <p:extLst>
      <p:ext uri="{BB962C8B-B14F-4D97-AF65-F5344CB8AC3E}">
        <p14:creationId xmlns:p14="http://schemas.microsoft.com/office/powerpoint/2010/main" val="38304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a:xfrm>
            <a:off x="8143780" y="3616325"/>
            <a:ext cx="544517" cy="1398909"/>
            <a:chOff x="1371598" y="1962150"/>
            <a:chExt cx="915449" cy="2351874"/>
          </a:xfrm>
          <a:solidFill>
            <a:schemeClr val="accent3"/>
          </a:solidFill>
        </p:grpSpPr>
        <p:sp>
          <p:nvSpPr>
            <p:cNvPr id="31" name="Isosceles Triangle 30"/>
            <p:cNvSpPr/>
            <p:nvPr/>
          </p:nvSpPr>
          <p:spPr>
            <a:xfrm rot="5400000">
              <a:off x="1449332" y="2090117"/>
              <a:ext cx="837231" cy="8381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Can 31"/>
            <p:cNvSpPr/>
            <p:nvPr/>
          </p:nvSpPr>
          <p:spPr>
            <a:xfrm>
              <a:off x="1371598" y="1962150"/>
              <a:ext cx="108083" cy="2351874"/>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33"/>
          <p:cNvGrpSpPr/>
          <p:nvPr/>
        </p:nvGrpSpPr>
        <p:grpSpPr>
          <a:xfrm>
            <a:off x="1063092" y="4152077"/>
            <a:ext cx="544517" cy="1500105"/>
            <a:chOff x="1371598" y="1962150"/>
            <a:chExt cx="915449" cy="2522008"/>
          </a:xfrm>
          <a:solidFill>
            <a:schemeClr val="accent1"/>
          </a:solidFill>
        </p:grpSpPr>
        <p:sp>
          <p:nvSpPr>
            <p:cNvPr id="35" name="Isosceles Triangle 34"/>
            <p:cNvSpPr/>
            <p:nvPr/>
          </p:nvSpPr>
          <p:spPr>
            <a:xfrm rot="5400000">
              <a:off x="1449332" y="2090117"/>
              <a:ext cx="837231" cy="8381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Can 35"/>
            <p:cNvSpPr/>
            <p:nvPr/>
          </p:nvSpPr>
          <p:spPr>
            <a:xfrm>
              <a:off x="1371598" y="1962150"/>
              <a:ext cx="108083" cy="252200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25"/>
          <p:cNvGrpSpPr/>
          <p:nvPr/>
        </p:nvGrpSpPr>
        <p:grpSpPr>
          <a:xfrm>
            <a:off x="10758698" y="3238300"/>
            <a:ext cx="544517" cy="1324446"/>
            <a:chOff x="1371598" y="1962150"/>
            <a:chExt cx="915449" cy="2226686"/>
          </a:xfrm>
          <a:solidFill>
            <a:schemeClr val="accent2"/>
          </a:solidFill>
        </p:grpSpPr>
        <p:sp>
          <p:nvSpPr>
            <p:cNvPr id="27" name="Isosceles Triangle 26"/>
            <p:cNvSpPr/>
            <p:nvPr/>
          </p:nvSpPr>
          <p:spPr>
            <a:xfrm rot="5400000">
              <a:off x="1449332" y="2090117"/>
              <a:ext cx="837231" cy="8381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Can 27"/>
            <p:cNvSpPr/>
            <p:nvPr/>
          </p:nvSpPr>
          <p:spPr>
            <a:xfrm>
              <a:off x="1371598" y="1962150"/>
              <a:ext cx="108083" cy="2226686"/>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24"/>
          <p:cNvGrpSpPr/>
          <p:nvPr/>
        </p:nvGrpSpPr>
        <p:grpSpPr>
          <a:xfrm>
            <a:off x="353" y="4173992"/>
            <a:ext cx="12858044" cy="3058657"/>
            <a:chOff x="0" y="1885950"/>
            <a:chExt cx="9144000" cy="3257550"/>
          </a:xfrm>
        </p:grpSpPr>
        <p:sp>
          <p:nvSpPr>
            <p:cNvPr id="4102" name="Freeform 6"/>
            <p:cNvSpPr>
              <a:spLocks/>
            </p:cNvSpPr>
            <p:nvPr/>
          </p:nvSpPr>
          <p:spPr bwMode="auto">
            <a:xfrm>
              <a:off x="23100" y="1885950"/>
              <a:ext cx="9120900" cy="3257550"/>
            </a:xfrm>
            <a:custGeom>
              <a:avLst/>
              <a:gdLst/>
              <a:ahLst/>
              <a:cxnLst>
                <a:cxn ang="0">
                  <a:pos x="2288" y="198"/>
                </a:cxn>
                <a:cxn ang="0">
                  <a:pos x="1798" y="1186"/>
                </a:cxn>
                <a:cxn ang="0">
                  <a:pos x="1757" y="518"/>
                </a:cxn>
                <a:cxn ang="0">
                  <a:pos x="1220" y="1249"/>
                </a:cxn>
                <a:cxn ang="0">
                  <a:pos x="1124" y="0"/>
                </a:cxn>
                <a:cxn ang="0">
                  <a:pos x="643" y="966"/>
                </a:cxn>
                <a:cxn ang="0">
                  <a:pos x="533" y="672"/>
                </a:cxn>
                <a:cxn ang="0">
                  <a:pos x="87" y="1058"/>
                </a:cxn>
                <a:cxn ang="0">
                  <a:pos x="0" y="2087"/>
                </a:cxn>
                <a:cxn ang="0">
                  <a:pos x="2764" y="2087"/>
                </a:cxn>
                <a:cxn ang="0">
                  <a:pos x="2764" y="950"/>
                </a:cxn>
                <a:cxn ang="0">
                  <a:pos x="2288" y="198"/>
                </a:cxn>
              </a:cxnLst>
              <a:rect l="0" t="0" r="r" b="b"/>
              <a:pathLst>
                <a:path w="2764" h="2087">
                  <a:moveTo>
                    <a:pt x="2288" y="198"/>
                  </a:moveTo>
                  <a:lnTo>
                    <a:pt x="1798" y="1186"/>
                  </a:lnTo>
                  <a:lnTo>
                    <a:pt x="1757" y="518"/>
                  </a:lnTo>
                  <a:lnTo>
                    <a:pt x="1220" y="1249"/>
                  </a:lnTo>
                  <a:lnTo>
                    <a:pt x="1124" y="0"/>
                  </a:lnTo>
                  <a:lnTo>
                    <a:pt x="643" y="966"/>
                  </a:lnTo>
                  <a:lnTo>
                    <a:pt x="533" y="672"/>
                  </a:lnTo>
                  <a:lnTo>
                    <a:pt x="87" y="1058"/>
                  </a:lnTo>
                  <a:lnTo>
                    <a:pt x="0" y="2087"/>
                  </a:lnTo>
                  <a:lnTo>
                    <a:pt x="2764" y="2087"/>
                  </a:lnTo>
                  <a:lnTo>
                    <a:pt x="2764" y="950"/>
                  </a:lnTo>
                  <a:lnTo>
                    <a:pt x="2288" y="198"/>
                  </a:lnTo>
                  <a:close/>
                </a:path>
              </a:pathLst>
            </a:custGeom>
            <a:solidFill>
              <a:schemeClr val="accent1">
                <a:lumMod val="75000"/>
              </a:schemeClr>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3" name="Freeform 7"/>
            <p:cNvSpPr>
              <a:spLocks/>
            </p:cNvSpPr>
            <p:nvPr/>
          </p:nvSpPr>
          <p:spPr bwMode="auto">
            <a:xfrm>
              <a:off x="0" y="1885950"/>
              <a:ext cx="9144000" cy="3257550"/>
            </a:xfrm>
            <a:custGeom>
              <a:avLst/>
              <a:gdLst/>
              <a:ahLst/>
              <a:cxnLst>
                <a:cxn ang="0">
                  <a:pos x="2771" y="950"/>
                </a:cxn>
                <a:cxn ang="0">
                  <a:pos x="2771" y="2087"/>
                </a:cxn>
                <a:cxn ang="0">
                  <a:pos x="0" y="2087"/>
                </a:cxn>
                <a:cxn ang="0">
                  <a:pos x="0" y="700"/>
                </a:cxn>
                <a:cxn ang="0">
                  <a:pos x="410" y="1144"/>
                </a:cxn>
                <a:cxn ang="0">
                  <a:pos x="540" y="672"/>
                </a:cxn>
                <a:cxn ang="0">
                  <a:pos x="852" y="1030"/>
                </a:cxn>
                <a:cxn ang="0">
                  <a:pos x="1131" y="0"/>
                </a:cxn>
                <a:cxn ang="0">
                  <a:pos x="1665" y="850"/>
                </a:cxn>
                <a:cxn ang="0">
                  <a:pos x="1764" y="518"/>
                </a:cxn>
                <a:cxn ang="0">
                  <a:pos x="2166" y="865"/>
                </a:cxn>
                <a:cxn ang="0">
                  <a:pos x="2295" y="198"/>
                </a:cxn>
                <a:cxn ang="0">
                  <a:pos x="2771" y="950"/>
                </a:cxn>
              </a:cxnLst>
              <a:rect l="0" t="0" r="r" b="b"/>
              <a:pathLst>
                <a:path w="2771" h="2087">
                  <a:moveTo>
                    <a:pt x="2771" y="950"/>
                  </a:moveTo>
                  <a:lnTo>
                    <a:pt x="2771" y="2087"/>
                  </a:lnTo>
                  <a:lnTo>
                    <a:pt x="0" y="2087"/>
                  </a:lnTo>
                  <a:lnTo>
                    <a:pt x="0" y="700"/>
                  </a:lnTo>
                  <a:lnTo>
                    <a:pt x="410" y="1144"/>
                  </a:lnTo>
                  <a:lnTo>
                    <a:pt x="540" y="672"/>
                  </a:lnTo>
                  <a:lnTo>
                    <a:pt x="852" y="1030"/>
                  </a:lnTo>
                  <a:lnTo>
                    <a:pt x="1131" y="0"/>
                  </a:lnTo>
                  <a:lnTo>
                    <a:pt x="1665" y="850"/>
                  </a:lnTo>
                  <a:lnTo>
                    <a:pt x="1764" y="518"/>
                  </a:lnTo>
                  <a:lnTo>
                    <a:pt x="2166" y="865"/>
                  </a:lnTo>
                  <a:lnTo>
                    <a:pt x="2295" y="198"/>
                  </a:lnTo>
                  <a:lnTo>
                    <a:pt x="2771" y="950"/>
                  </a:lnTo>
                  <a:close/>
                </a:path>
              </a:pathLst>
            </a:custGeom>
            <a:solidFill>
              <a:schemeClr val="accent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6" name="Freeform 10"/>
            <p:cNvSpPr>
              <a:spLocks/>
            </p:cNvSpPr>
            <p:nvPr/>
          </p:nvSpPr>
          <p:spPr bwMode="auto">
            <a:xfrm>
              <a:off x="7061768" y="2195004"/>
              <a:ext cx="940470" cy="586890"/>
            </a:xfrm>
            <a:custGeom>
              <a:avLst/>
              <a:gdLst/>
              <a:ahLst/>
              <a:cxnLst>
                <a:cxn ang="0">
                  <a:pos x="285" y="205"/>
                </a:cxn>
                <a:cxn ang="0">
                  <a:pos x="232" y="295"/>
                </a:cxn>
                <a:cxn ang="0">
                  <a:pos x="176" y="240"/>
                </a:cxn>
                <a:cxn ang="0">
                  <a:pos x="82" y="376"/>
                </a:cxn>
                <a:cxn ang="0">
                  <a:pos x="69" y="266"/>
                </a:cxn>
                <a:cxn ang="0">
                  <a:pos x="0" y="311"/>
                </a:cxn>
                <a:cxn ang="0">
                  <a:pos x="155" y="0"/>
                </a:cxn>
                <a:cxn ang="0">
                  <a:pos x="285" y="205"/>
                </a:cxn>
              </a:cxnLst>
              <a:rect l="0" t="0" r="r" b="b"/>
              <a:pathLst>
                <a:path w="285" h="376">
                  <a:moveTo>
                    <a:pt x="285" y="205"/>
                  </a:moveTo>
                  <a:lnTo>
                    <a:pt x="232" y="295"/>
                  </a:lnTo>
                  <a:lnTo>
                    <a:pt x="176" y="240"/>
                  </a:lnTo>
                  <a:lnTo>
                    <a:pt x="82" y="376"/>
                  </a:lnTo>
                  <a:lnTo>
                    <a:pt x="69" y="266"/>
                  </a:lnTo>
                  <a:lnTo>
                    <a:pt x="0" y="311"/>
                  </a:lnTo>
                  <a:lnTo>
                    <a:pt x="155" y="0"/>
                  </a:lnTo>
                  <a:lnTo>
                    <a:pt x="285" y="205"/>
                  </a:lnTo>
                  <a:close/>
                </a:path>
              </a:pathLst>
            </a:custGeom>
            <a:solidFill>
              <a:schemeClr val="bg2">
                <a:lumMod val="85000"/>
              </a:schemeClr>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7" name="Freeform 11"/>
            <p:cNvSpPr>
              <a:spLocks/>
            </p:cNvSpPr>
            <p:nvPr/>
          </p:nvSpPr>
          <p:spPr bwMode="auto">
            <a:xfrm>
              <a:off x="3204196" y="1885950"/>
              <a:ext cx="963568" cy="602498"/>
            </a:xfrm>
            <a:custGeom>
              <a:avLst/>
              <a:gdLst/>
              <a:ahLst/>
              <a:cxnLst>
                <a:cxn ang="0">
                  <a:pos x="160" y="0"/>
                </a:cxn>
                <a:cxn ang="0">
                  <a:pos x="292" y="208"/>
                </a:cxn>
                <a:cxn ang="0">
                  <a:pos x="274" y="386"/>
                </a:cxn>
                <a:cxn ang="0">
                  <a:pos x="181" y="264"/>
                </a:cxn>
                <a:cxn ang="0">
                  <a:pos x="145" y="347"/>
                </a:cxn>
                <a:cxn ang="0">
                  <a:pos x="98" y="269"/>
                </a:cxn>
                <a:cxn ang="0">
                  <a:pos x="0" y="322"/>
                </a:cxn>
                <a:cxn ang="0">
                  <a:pos x="160" y="0"/>
                </a:cxn>
              </a:cxnLst>
              <a:rect l="0" t="0" r="r" b="b"/>
              <a:pathLst>
                <a:path w="292" h="386">
                  <a:moveTo>
                    <a:pt x="160" y="0"/>
                  </a:moveTo>
                  <a:lnTo>
                    <a:pt x="292" y="208"/>
                  </a:lnTo>
                  <a:lnTo>
                    <a:pt x="274" y="386"/>
                  </a:lnTo>
                  <a:lnTo>
                    <a:pt x="181" y="264"/>
                  </a:lnTo>
                  <a:lnTo>
                    <a:pt x="145" y="347"/>
                  </a:lnTo>
                  <a:lnTo>
                    <a:pt x="98" y="269"/>
                  </a:lnTo>
                  <a:lnTo>
                    <a:pt x="0" y="322"/>
                  </a:lnTo>
                  <a:lnTo>
                    <a:pt x="160" y="0"/>
                  </a:lnTo>
                  <a:close/>
                </a:path>
              </a:pathLst>
            </a:custGeom>
            <a:solidFill>
              <a:schemeClr val="bg2">
                <a:lumMod val="85000"/>
              </a:schemeClr>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8" name="Freeform 12"/>
            <p:cNvSpPr>
              <a:spLocks/>
            </p:cNvSpPr>
            <p:nvPr/>
          </p:nvSpPr>
          <p:spPr bwMode="auto">
            <a:xfrm>
              <a:off x="3527585" y="1885950"/>
              <a:ext cx="640179" cy="602498"/>
            </a:xfrm>
            <a:custGeom>
              <a:avLst/>
              <a:gdLst/>
              <a:ahLst/>
              <a:cxnLst>
                <a:cxn ang="0">
                  <a:pos x="0" y="269"/>
                </a:cxn>
                <a:cxn ang="0">
                  <a:pos x="62" y="0"/>
                </a:cxn>
                <a:cxn ang="0">
                  <a:pos x="194" y="208"/>
                </a:cxn>
                <a:cxn ang="0">
                  <a:pos x="176" y="386"/>
                </a:cxn>
                <a:cxn ang="0">
                  <a:pos x="83" y="264"/>
                </a:cxn>
                <a:cxn ang="0">
                  <a:pos x="47" y="347"/>
                </a:cxn>
                <a:cxn ang="0">
                  <a:pos x="0" y="269"/>
                </a:cxn>
              </a:cxnLst>
              <a:rect l="0" t="0" r="r" b="b"/>
              <a:pathLst>
                <a:path w="194" h="386">
                  <a:moveTo>
                    <a:pt x="0" y="269"/>
                  </a:moveTo>
                  <a:lnTo>
                    <a:pt x="62" y="0"/>
                  </a:lnTo>
                  <a:lnTo>
                    <a:pt x="194" y="208"/>
                  </a:lnTo>
                  <a:lnTo>
                    <a:pt x="176" y="386"/>
                  </a:lnTo>
                  <a:lnTo>
                    <a:pt x="83" y="264"/>
                  </a:lnTo>
                  <a:lnTo>
                    <a:pt x="47" y="347"/>
                  </a:lnTo>
                  <a:lnTo>
                    <a:pt x="0" y="269"/>
                  </a:lnTo>
                  <a:close/>
                </a:path>
              </a:pathLst>
            </a:custGeom>
            <a:solidFill>
              <a:srgbClr val="E5E5E5"/>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9" name="Freeform 13"/>
            <p:cNvSpPr>
              <a:spLocks/>
            </p:cNvSpPr>
            <p:nvPr/>
          </p:nvSpPr>
          <p:spPr bwMode="auto">
            <a:xfrm>
              <a:off x="7299360" y="2195004"/>
              <a:ext cx="702878" cy="608742"/>
            </a:xfrm>
            <a:custGeom>
              <a:avLst/>
              <a:gdLst/>
              <a:ahLst/>
              <a:cxnLst>
                <a:cxn ang="0">
                  <a:pos x="96" y="0"/>
                </a:cxn>
                <a:cxn ang="0">
                  <a:pos x="12" y="434"/>
                </a:cxn>
                <a:cxn ang="0">
                  <a:pos x="121" y="277"/>
                </a:cxn>
                <a:cxn ang="0">
                  <a:pos x="185" y="341"/>
                </a:cxn>
                <a:cxn ang="0">
                  <a:pos x="246" y="237"/>
                </a:cxn>
                <a:cxn ang="0">
                  <a:pos x="96" y="0"/>
                </a:cxn>
              </a:cxnLst>
              <a:rect l="0" t="0" r="r" b="b"/>
              <a:pathLst>
                <a:path w="246" h="451">
                  <a:moveTo>
                    <a:pt x="96" y="0"/>
                  </a:moveTo>
                  <a:cubicBezTo>
                    <a:pt x="96" y="0"/>
                    <a:pt x="0" y="451"/>
                    <a:pt x="12" y="434"/>
                  </a:cubicBezTo>
                  <a:cubicBezTo>
                    <a:pt x="24" y="416"/>
                    <a:pt x="121" y="277"/>
                    <a:pt x="121" y="277"/>
                  </a:cubicBezTo>
                  <a:cubicBezTo>
                    <a:pt x="185" y="341"/>
                    <a:pt x="185" y="341"/>
                    <a:pt x="185" y="341"/>
                  </a:cubicBezTo>
                  <a:cubicBezTo>
                    <a:pt x="246" y="237"/>
                    <a:pt x="246" y="237"/>
                    <a:pt x="246" y="237"/>
                  </a:cubicBezTo>
                  <a:lnTo>
                    <a:pt x="96" y="0"/>
                  </a:lnTo>
                  <a:close/>
                </a:path>
              </a:pathLst>
            </a:custGeom>
            <a:solidFill>
              <a:srgbClr val="E5E5E5"/>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21"/>
          <p:cNvGrpSpPr/>
          <p:nvPr/>
        </p:nvGrpSpPr>
        <p:grpSpPr>
          <a:xfrm>
            <a:off x="353" y="5414187"/>
            <a:ext cx="12858044" cy="1818463"/>
            <a:chOff x="0" y="3378148"/>
            <a:chExt cx="9144000" cy="1765352"/>
          </a:xfrm>
        </p:grpSpPr>
        <p:sp>
          <p:nvSpPr>
            <p:cNvPr id="4104" name="Freeform 8"/>
            <p:cNvSpPr>
              <a:spLocks/>
            </p:cNvSpPr>
            <p:nvPr/>
          </p:nvSpPr>
          <p:spPr bwMode="auto">
            <a:xfrm>
              <a:off x="0" y="3378148"/>
              <a:ext cx="9144000" cy="1765352"/>
            </a:xfrm>
            <a:custGeom>
              <a:avLst/>
              <a:gdLst/>
              <a:ahLst/>
              <a:cxnLst>
                <a:cxn ang="0">
                  <a:pos x="2319" y="230"/>
                </a:cxn>
                <a:cxn ang="0">
                  <a:pos x="1686" y="584"/>
                </a:cxn>
                <a:cxn ang="0">
                  <a:pos x="1538" y="0"/>
                </a:cxn>
                <a:cxn ang="0">
                  <a:pos x="1066" y="739"/>
                </a:cxn>
                <a:cxn ang="0">
                  <a:pos x="949" y="386"/>
                </a:cxn>
                <a:cxn ang="0">
                  <a:pos x="453" y="680"/>
                </a:cxn>
                <a:cxn ang="0">
                  <a:pos x="404" y="433"/>
                </a:cxn>
                <a:cxn ang="0">
                  <a:pos x="0" y="581"/>
                </a:cxn>
                <a:cxn ang="0">
                  <a:pos x="0" y="1131"/>
                </a:cxn>
                <a:cxn ang="0">
                  <a:pos x="2771" y="1131"/>
                </a:cxn>
                <a:cxn ang="0">
                  <a:pos x="2771" y="767"/>
                </a:cxn>
                <a:cxn ang="0">
                  <a:pos x="2319" y="230"/>
                </a:cxn>
              </a:cxnLst>
              <a:rect l="0" t="0" r="r" b="b"/>
              <a:pathLst>
                <a:path w="2771" h="1131">
                  <a:moveTo>
                    <a:pt x="2319" y="230"/>
                  </a:moveTo>
                  <a:lnTo>
                    <a:pt x="1686" y="584"/>
                  </a:lnTo>
                  <a:lnTo>
                    <a:pt x="1538" y="0"/>
                  </a:lnTo>
                  <a:lnTo>
                    <a:pt x="1066" y="739"/>
                  </a:lnTo>
                  <a:lnTo>
                    <a:pt x="949" y="386"/>
                  </a:lnTo>
                  <a:lnTo>
                    <a:pt x="453" y="680"/>
                  </a:lnTo>
                  <a:lnTo>
                    <a:pt x="404" y="433"/>
                  </a:lnTo>
                  <a:lnTo>
                    <a:pt x="0" y="581"/>
                  </a:lnTo>
                  <a:lnTo>
                    <a:pt x="0" y="1131"/>
                  </a:lnTo>
                  <a:lnTo>
                    <a:pt x="2771" y="1131"/>
                  </a:lnTo>
                  <a:lnTo>
                    <a:pt x="2771" y="767"/>
                  </a:lnTo>
                  <a:lnTo>
                    <a:pt x="2319" y="230"/>
                  </a:lnTo>
                  <a:close/>
                </a:path>
              </a:pathLst>
            </a:custGeom>
            <a:solidFill>
              <a:schemeClr val="accent2">
                <a:lumMod val="75000"/>
              </a:schemeClr>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5" name="Freeform 9"/>
            <p:cNvSpPr>
              <a:spLocks/>
            </p:cNvSpPr>
            <p:nvPr/>
          </p:nvSpPr>
          <p:spPr bwMode="auto">
            <a:xfrm>
              <a:off x="0" y="3378148"/>
              <a:ext cx="9144000" cy="1765352"/>
            </a:xfrm>
            <a:custGeom>
              <a:avLst/>
              <a:gdLst/>
              <a:ahLst/>
              <a:cxnLst>
                <a:cxn ang="0">
                  <a:pos x="2771" y="605"/>
                </a:cxn>
                <a:cxn ang="0">
                  <a:pos x="2319" y="230"/>
                </a:cxn>
                <a:cxn ang="0">
                  <a:pos x="2171" y="617"/>
                </a:cxn>
                <a:cxn ang="0">
                  <a:pos x="1538" y="0"/>
                </a:cxn>
                <a:cxn ang="0">
                  <a:pos x="1390" y="690"/>
                </a:cxn>
                <a:cxn ang="0">
                  <a:pos x="949" y="386"/>
                </a:cxn>
                <a:cxn ang="0">
                  <a:pos x="761" y="770"/>
                </a:cxn>
                <a:cxn ang="0">
                  <a:pos x="404" y="433"/>
                </a:cxn>
                <a:cxn ang="0">
                  <a:pos x="0" y="785"/>
                </a:cxn>
                <a:cxn ang="0">
                  <a:pos x="0" y="1131"/>
                </a:cxn>
                <a:cxn ang="0">
                  <a:pos x="2771" y="1131"/>
                </a:cxn>
                <a:cxn ang="0">
                  <a:pos x="2771" y="605"/>
                </a:cxn>
              </a:cxnLst>
              <a:rect l="0" t="0" r="r" b="b"/>
              <a:pathLst>
                <a:path w="2771" h="1131">
                  <a:moveTo>
                    <a:pt x="2771" y="605"/>
                  </a:moveTo>
                  <a:lnTo>
                    <a:pt x="2319" y="230"/>
                  </a:lnTo>
                  <a:lnTo>
                    <a:pt x="2171" y="617"/>
                  </a:lnTo>
                  <a:lnTo>
                    <a:pt x="1538" y="0"/>
                  </a:lnTo>
                  <a:lnTo>
                    <a:pt x="1390" y="690"/>
                  </a:lnTo>
                  <a:lnTo>
                    <a:pt x="949" y="386"/>
                  </a:lnTo>
                  <a:lnTo>
                    <a:pt x="761" y="770"/>
                  </a:lnTo>
                  <a:lnTo>
                    <a:pt x="404" y="433"/>
                  </a:lnTo>
                  <a:lnTo>
                    <a:pt x="0" y="785"/>
                  </a:lnTo>
                  <a:lnTo>
                    <a:pt x="0" y="1131"/>
                  </a:lnTo>
                  <a:lnTo>
                    <a:pt x="2771" y="1131"/>
                  </a:lnTo>
                  <a:lnTo>
                    <a:pt x="2771" y="605"/>
                  </a:lnTo>
                  <a:close/>
                </a:path>
              </a:pathLst>
            </a:custGeom>
            <a:solidFill>
              <a:schemeClr val="accent2"/>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10" name="Freeform 14"/>
            <p:cNvSpPr>
              <a:spLocks/>
            </p:cNvSpPr>
            <p:nvPr/>
          </p:nvSpPr>
          <p:spPr bwMode="auto">
            <a:xfrm>
              <a:off x="4534051" y="3378148"/>
              <a:ext cx="1085665" cy="536942"/>
            </a:xfrm>
            <a:custGeom>
              <a:avLst/>
              <a:gdLst/>
              <a:ahLst/>
              <a:cxnLst>
                <a:cxn ang="0">
                  <a:pos x="329" y="160"/>
                </a:cxn>
                <a:cxn ang="0">
                  <a:pos x="164" y="0"/>
                </a:cxn>
                <a:cxn ang="0">
                  <a:pos x="0" y="256"/>
                </a:cxn>
                <a:cxn ang="0">
                  <a:pos x="76" y="184"/>
                </a:cxn>
                <a:cxn ang="0">
                  <a:pos x="90" y="344"/>
                </a:cxn>
                <a:cxn ang="0">
                  <a:pos x="168" y="195"/>
                </a:cxn>
                <a:cxn ang="0">
                  <a:pos x="256" y="253"/>
                </a:cxn>
                <a:cxn ang="0">
                  <a:pos x="329" y="160"/>
                </a:cxn>
              </a:cxnLst>
              <a:rect l="0" t="0" r="r" b="b"/>
              <a:pathLst>
                <a:path w="329" h="344">
                  <a:moveTo>
                    <a:pt x="329" y="160"/>
                  </a:moveTo>
                  <a:lnTo>
                    <a:pt x="164" y="0"/>
                  </a:lnTo>
                  <a:lnTo>
                    <a:pt x="0" y="256"/>
                  </a:lnTo>
                  <a:lnTo>
                    <a:pt x="76" y="184"/>
                  </a:lnTo>
                  <a:lnTo>
                    <a:pt x="90" y="344"/>
                  </a:lnTo>
                  <a:lnTo>
                    <a:pt x="168" y="195"/>
                  </a:lnTo>
                  <a:lnTo>
                    <a:pt x="256" y="253"/>
                  </a:lnTo>
                  <a:lnTo>
                    <a:pt x="329" y="160"/>
                  </a:lnTo>
                  <a:close/>
                </a:path>
              </a:pathLst>
            </a:custGeom>
            <a:solidFill>
              <a:srgbClr val="FFFFFF"/>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11" name="Freeform 15"/>
            <p:cNvSpPr>
              <a:spLocks/>
            </p:cNvSpPr>
            <p:nvPr/>
          </p:nvSpPr>
          <p:spPr bwMode="auto">
            <a:xfrm>
              <a:off x="4831041" y="3378148"/>
              <a:ext cx="788675" cy="536942"/>
            </a:xfrm>
            <a:custGeom>
              <a:avLst/>
              <a:gdLst/>
              <a:ahLst/>
              <a:cxnLst>
                <a:cxn ang="0">
                  <a:pos x="74" y="0"/>
                </a:cxn>
                <a:cxn ang="0">
                  <a:pos x="0" y="344"/>
                </a:cxn>
                <a:cxn ang="0">
                  <a:pos x="78" y="195"/>
                </a:cxn>
                <a:cxn ang="0">
                  <a:pos x="166" y="253"/>
                </a:cxn>
                <a:cxn ang="0">
                  <a:pos x="239" y="160"/>
                </a:cxn>
                <a:cxn ang="0">
                  <a:pos x="74" y="0"/>
                </a:cxn>
              </a:cxnLst>
              <a:rect l="0" t="0" r="r" b="b"/>
              <a:pathLst>
                <a:path w="239" h="344">
                  <a:moveTo>
                    <a:pt x="74" y="0"/>
                  </a:moveTo>
                  <a:lnTo>
                    <a:pt x="0" y="344"/>
                  </a:lnTo>
                  <a:lnTo>
                    <a:pt x="78" y="195"/>
                  </a:lnTo>
                  <a:lnTo>
                    <a:pt x="166" y="253"/>
                  </a:lnTo>
                  <a:lnTo>
                    <a:pt x="239" y="160"/>
                  </a:lnTo>
                  <a:lnTo>
                    <a:pt x="74" y="0"/>
                  </a:lnTo>
                  <a:close/>
                </a:path>
              </a:pathLst>
            </a:custGeom>
            <a:solidFill>
              <a:srgbClr val="E5E5E5"/>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0" name="椭圆 29"/>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Content Placeholder 2"/>
          <p:cNvSpPr txBox="1">
            <a:spLocks/>
          </p:cNvSpPr>
          <p:nvPr/>
        </p:nvSpPr>
        <p:spPr>
          <a:xfrm>
            <a:off x="1095236" y="242438"/>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项目背景</a:t>
            </a:r>
            <a:endParaRPr lang="en-US" sz="3200" dirty="0">
              <a:latin typeface="+mn-ea"/>
              <a:cs typeface="+mn-ea"/>
              <a:sym typeface="Arial" panose="020B0604020202020204" pitchFamily="34" charset="0"/>
            </a:endParaRPr>
          </a:p>
        </p:txBody>
      </p:sp>
      <p:sp>
        <p:nvSpPr>
          <p:cNvPr id="37" name="椭圆 36"/>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a:extLst>
              <a:ext uri="{FF2B5EF4-FFF2-40B4-BE49-F238E27FC236}">
                <a16:creationId xmlns:a16="http://schemas.microsoft.com/office/drawing/2014/main" id="{108667EC-8990-4B77-8DFE-4C38EAC8ED3B}"/>
              </a:ext>
            </a:extLst>
          </p:cNvPr>
          <p:cNvSpPr txBox="1"/>
          <p:nvPr/>
        </p:nvSpPr>
        <p:spPr>
          <a:xfrm>
            <a:off x="1109041" y="1143786"/>
            <a:ext cx="10806747" cy="2328523"/>
          </a:xfrm>
          <a:prstGeom prst="rect">
            <a:avLst/>
          </a:prstGeom>
          <a:noFill/>
        </p:spPr>
        <p:txBody>
          <a:bodyPr wrap="square">
            <a:spAutoFit/>
          </a:bodyPr>
          <a:lstStyle/>
          <a:p>
            <a:pPr>
              <a:lnSpc>
                <a:spcPct val="150000"/>
              </a:lnSpc>
            </a:pPr>
            <a:r>
              <a:rPr lang="zh-CN" altLang="zh-CN" sz="2000" dirty="0">
                <a:latin typeface="+mn-ea"/>
                <a:ea typeface="+mn-ea"/>
              </a:rPr>
              <a:t>随着支付手段、信息查阅以及购物方式的日趋多样化，人们在琳琅满目的商品世界中对于自己的开支消费未能有着很好的整体把握，根据各大应用商店记账</a:t>
            </a:r>
            <a:r>
              <a:rPr lang="en-US" altLang="zh-CN" sz="2000" dirty="0">
                <a:latin typeface="+mn-ea"/>
                <a:ea typeface="+mn-ea"/>
              </a:rPr>
              <a:t>APP</a:t>
            </a:r>
            <a:r>
              <a:rPr lang="zh-CN" altLang="zh-CN" sz="2000" dirty="0">
                <a:latin typeface="+mn-ea"/>
                <a:ea typeface="+mn-ea"/>
              </a:rPr>
              <a:t>的下载安装量来看，人们对于通过记账管理消费的重视程度并不高。究其原因，可能在于记录账单需要花费时间，而如今快节奏的生活使得人们不愿分配碎片时间在记账上。市场上已有的记账</a:t>
            </a:r>
            <a:r>
              <a:rPr lang="en-US" altLang="zh-CN" sz="2000" dirty="0">
                <a:latin typeface="+mn-ea"/>
                <a:ea typeface="+mn-ea"/>
              </a:rPr>
              <a:t>APP</a:t>
            </a:r>
            <a:r>
              <a:rPr lang="zh-CN" altLang="zh-CN" sz="2000" dirty="0">
                <a:latin typeface="+mn-ea"/>
                <a:ea typeface="+mn-ea"/>
              </a:rPr>
              <a:t>，也存在广告多、收费功能等劝退问题。</a:t>
            </a:r>
          </a:p>
        </p:txBody>
      </p:sp>
    </p:spTree>
    <p:extLst>
      <p:ext uri="{BB962C8B-B14F-4D97-AF65-F5344CB8AC3E}">
        <p14:creationId xmlns:p14="http://schemas.microsoft.com/office/powerpoint/2010/main" val="4236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1366869" y="3110076"/>
            <a:ext cx="2080736" cy="187601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525" cap="flat">
            <a:noFill/>
            <a:prstDash val="solid"/>
            <a:miter lim="800000"/>
            <a:headEnd/>
            <a:tailEnd/>
          </a:ln>
        </p:spPr>
        <p:txBody>
          <a:bodyPr vert="horz" wrap="square" lIns="128573" tIns="64286" rIns="128573" bIns="64286" numCol="1" anchor="t" anchorCtr="0" compatLnSpc="1">
            <a:prstTxWarp prst="textNoShape">
              <a:avLst/>
            </a:prstTxWarp>
          </a:bodyPr>
          <a:lstStyle/>
          <a:p>
            <a:pP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2"/>
          <p:cNvSpPr txBox="1"/>
          <p:nvPr/>
        </p:nvSpPr>
        <p:spPr>
          <a:xfrm>
            <a:off x="1737270" y="3778073"/>
            <a:ext cx="1277700" cy="540020"/>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lnSpc>
                <a:spcPct val="120000"/>
              </a:lnSpc>
            </a:pPr>
            <a:r>
              <a:rPr lang="zh-CN" altLang="en-US" sz="3200" dirty="0">
                <a:solidFill>
                  <a:schemeClr val="tx1"/>
                </a:solidFill>
                <a:latin typeface="Arial" panose="020B0604020202020204" pitchFamily="34" charset="0"/>
                <a:cs typeface="+mn-ea"/>
                <a:sym typeface="Arial" panose="020B0604020202020204" pitchFamily="34" charset="0"/>
              </a:rPr>
              <a:t>制账</a:t>
            </a:r>
          </a:p>
        </p:txBody>
      </p:sp>
      <p:sp>
        <p:nvSpPr>
          <p:cNvPr id="4" name="圆角矩形 3"/>
          <p:cNvSpPr/>
          <p:nvPr/>
        </p:nvSpPr>
        <p:spPr>
          <a:xfrm>
            <a:off x="4778697" y="2078844"/>
            <a:ext cx="6297975" cy="635112"/>
          </a:xfrm>
          <a:prstGeom prst="roundRect">
            <a:avLst>
              <a:gd name="adj" fmla="val 206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5"/>
          <p:cNvSpPr>
            <a:spLocks/>
          </p:cNvSpPr>
          <p:nvPr/>
        </p:nvSpPr>
        <p:spPr bwMode="auto">
          <a:xfrm>
            <a:off x="3728221" y="1878291"/>
            <a:ext cx="769860" cy="437053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128573" tIns="64286" rIns="128573" bIns="64286" numCol="1" anchor="t" anchorCtr="0" compatLnSpc="1">
            <a:prstTxWarp prst="textNoShape">
              <a:avLst/>
            </a:prstTxWarp>
          </a:bodyPr>
          <a:lstStyle/>
          <a:p>
            <a:pP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圆角矩形 5"/>
          <p:cNvSpPr/>
          <p:nvPr/>
        </p:nvSpPr>
        <p:spPr>
          <a:xfrm>
            <a:off x="4707858" y="3195917"/>
            <a:ext cx="6297975" cy="635112"/>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圆角矩形 6"/>
          <p:cNvSpPr/>
          <p:nvPr/>
        </p:nvSpPr>
        <p:spPr>
          <a:xfrm>
            <a:off x="4720256" y="4350978"/>
            <a:ext cx="6297975" cy="635112"/>
          </a:xfrm>
          <a:prstGeom prst="roundRect">
            <a:avLst>
              <a:gd name="adj" fmla="val 252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圆角矩形 7"/>
          <p:cNvSpPr/>
          <p:nvPr/>
        </p:nvSpPr>
        <p:spPr>
          <a:xfrm>
            <a:off x="4720256" y="5468051"/>
            <a:ext cx="6297975" cy="635112"/>
          </a:xfrm>
          <a:prstGeom prst="roundRect">
            <a:avLst>
              <a:gd name="adj" fmla="val 2682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Box 8"/>
          <p:cNvSpPr txBox="1"/>
          <p:nvPr/>
        </p:nvSpPr>
        <p:spPr>
          <a:xfrm>
            <a:off x="5428727" y="2235537"/>
            <a:ext cx="4880472" cy="27001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600" dirty="0">
                <a:solidFill>
                  <a:schemeClr val="bg1"/>
                </a:solidFill>
                <a:latin typeface="Arial" panose="020B0604020202020204" pitchFamily="34" charset="0"/>
                <a:cs typeface="+mn-ea"/>
                <a:sym typeface="Arial" panose="020B0604020202020204" pitchFamily="34" charset="0"/>
              </a:rPr>
              <a:t>手动</a:t>
            </a:r>
            <a:r>
              <a:rPr lang="en-US" altLang="zh-CN" sz="1600" dirty="0">
                <a:solidFill>
                  <a:schemeClr val="bg1"/>
                </a:solidFill>
                <a:latin typeface="Arial" panose="020B0604020202020204" pitchFamily="34" charset="0"/>
                <a:cs typeface="+mn-ea"/>
                <a:sym typeface="Arial" panose="020B0604020202020204" pitchFamily="34" charset="0"/>
              </a:rPr>
              <a:t>+</a:t>
            </a:r>
            <a:r>
              <a:rPr lang="zh-CN" altLang="en-US" sz="1600" dirty="0">
                <a:solidFill>
                  <a:schemeClr val="bg1"/>
                </a:solidFill>
                <a:latin typeface="Arial" panose="020B0604020202020204" pitchFamily="34" charset="0"/>
                <a:cs typeface="+mn-ea"/>
                <a:sym typeface="Arial" panose="020B0604020202020204" pitchFamily="34" charset="0"/>
              </a:rPr>
              <a:t>自动记录账单，节约懒人时间</a:t>
            </a:r>
            <a:endParaRPr lang="en-US" altLang="zh-CN" sz="1600" dirty="0">
              <a:solidFill>
                <a:schemeClr val="bg1"/>
              </a:solidFill>
              <a:latin typeface="Arial" panose="020B0604020202020204" pitchFamily="34" charset="0"/>
              <a:cs typeface="+mn-ea"/>
              <a:sym typeface="Arial" panose="020B0604020202020204" pitchFamily="34" charset="0"/>
            </a:endParaRPr>
          </a:p>
        </p:txBody>
      </p:sp>
      <p:sp>
        <p:nvSpPr>
          <p:cNvPr id="10" name="TextBox 9"/>
          <p:cNvSpPr txBox="1"/>
          <p:nvPr/>
        </p:nvSpPr>
        <p:spPr>
          <a:xfrm>
            <a:off x="5357888" y="3378243"/>
            <a:ext cx="4880472" cy="5659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600" dirty="0">
                <a:solidFill>
                  <a:schemeClr val="tx1"/>
                </a:solidFill>
                <a:cs typeface="+mn-ea"/>
                <a:sym typeface="Arial" panose="020B0604020202020204" pitchFamily="34" charset="0"/>
              </a:rPr>
              <a:t>详细账单展示，年月周收支尽在掌握</a:t>
            </a:r>
            <a:endParaRPr lang="en-US" altLang="zh-CN" sz="1600" dirty="0">
              <a:solidFill>
                <a:schemeClr val="tx1"/>
              </a:solidFill>
              <a:cs typeface="+mn-ea"/>
              <a:sym typeface="Arial" panose="020B0604020202020204" pitchFamily="34" charset="0"/>
            </a:endParaRPr>
          </a:p>
          <a:p>
            <a:pPr>
              <a:lnSpc>
                <a:spcPct val="120000"/>
              </a:lnSpc>
            </a:pPr>
            <a:endParaRPr lang="en-US" altLang="zh-CN" sz="1600" dirty="0">
              <a:solidFill>
                <a:schemeClr val="tx1"/>
              </a:solidFill>
              <a:cs typeface="+mn-ea"/>
              <a:sym typeface="Arial" panose="020B0604020202020204" pitchFamily="34" charset="0"/>
            </a:endParaRPr>
          </a:p>
        </p:txBody>
      </p:sp>
      <p:sp>
        <p:nvSpPr>
          <p:cNvPr id="12" name="TextBox 11"/>
          <p:cNvSpPr txBox="1"/>
          <p:nvPr/>
        </p:nvSpPr>
        <p:spPr>
          <a:xfrm>
            <a:off x="5274990" y="5650602"/>
            <a:ext cx="4880472" cy="27001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600" dirty="0">
                <a:solidFill>
                  <a:schemeClr val="tx1"/>
                </a:solidFill>
                <a:latin typeface="Arial" panose="020B0604020202020204" pitchFamily="34" charset="0"/>
                <a:cs typeface="+mn-ea"/>
                <a:sym typeface="Arial" panose="020B0604020202020204" pitchFamily="34" charset="0"/>
              </a:rPr>
              <a:t>时间识别、类别识别、导出表格等拓展功能正在路上</a:t>
            </a:r>
            <a:endParaRPr lang="en-US" altLang="zh-CN" sz="1600" dirty="0">
              <a:solidFill>
                <a:schemeClr val="tx1"/>
              </a:solidFill>
              <a:latin typeface="Arial" panose="020B0604020202020204" pitchFamily="34" charset="0"/>
              <a:cs typeface="+mn-ea"/>
              <a:sym typeface="Arial" panose="020B0604020202020204" pitchFamily="34" charset="0"/>
            </a:endParaRPr>
          </a:p>
        </p:txBody>
      </p:sp>
      <p:sp>
        <p:nvSpPr>
          <p:cNvPr id="15" name="椭圆 14"/>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Content Placeholder 2"/>
          <p:cNvSpPr txBox="1">
            <a:spLocks/>
          </p:cNvSpPr>
          <p:nvPr/>
        </p:nvSpPr>
        <p:spPr>
          <a:xfrm>
            <a:off x="1148499" y="243981"/>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项目简介</a:t>
            </a:r>
            <a:endParaRPr lang="en-US" sz="3200" dirty="0">
              <a:latin typeface="+mn-ea"/>
              <a:cs typeface="+mn-ea"/>
              <a:sym typeface="Arial" panose="020B0604020202020204" pitchFamily="34" charset="0"/>
            </a:endParaRPr>
          </a:p>
        </p:txBody>
      </p:sp>
      <p:sp>
        <p:nvSpPr>
          <p:cNvPr id="17" name="椭圆 16"/>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8">
            <a:extLst>
              <a:ext uri="{FF2B5EF4-FFF2-40B4-BE49-F238E27FC236}">
                <a16:creationId xmlns:a16="http://schemas.microsoft.com/office/drawing/2014/main" id="{BCC491CD-B1BC-47C3-8404-79A7F7383469}"/>
              </a:ext>
            </a:extLst>
          </p:cNvPr>
          <p:cNvSpPr txBox="1"/>
          <p:nvPr/>
        </p:nvSpPr>
        <p:spPr>
          <a:xfrm>
            <a:off x="5277247" y="4526292"/>
            <a:ext cx="4880472" cy="27001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600" dirty="0">
                <a:solidFill>
                  <a:schemeClr val="bg1"/>
                </a:solidFill>
                <a:cs typeface="+mn-ea"/>
                <a:sym typeface="Arial" panose="020B0604020202020204" pitchFamily="34" charset="0"/>
              </a:rPr>
              <a:t>清洁界面，追求少广告、功能完整的用户体验</a:t>
            </a:r>
            <a:endParaRPr lang="en-US" altLang="zh-CN" sz="1600" dirty="0">
              <a:solidFill>
                <a:schemeClr val="bg1"/>
              </a:solidFill>
              <a:latin typeface="Arial" panose="020B0604020202020204" pitchFamily="34" charset="0"/>
              <a:cs typeface="+mn-ea"/>
              <a:sym typeface="Arial" panose="020B0604020202020204" pitchFamily="34" charset="0"/>
            </a:endParaRPr>
          </a:p>
        </p:txBody>
      </p:sp>
    </p:spTree>
    <p:extLst>
      <p:ext uri="{BB962C8B-B14F-4D97-AF65-F5344CB8AC3E}">
        <p14:creationId xmlns:p14="http://schemas.microsoft.com/office/powerpoint/2010/main" val="230021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997327" y="2445610"/>
            <a:ext cx="5126777" cy="1711011"/>
            <a:chOff x="4560038" y="1903811"/>
            <a:chExt cx="3646359" cy="1216936"/>
          </a:xfrm>
        </p:grpSpPr>
        <p:sp>
          <p:nvSpPr>
            <p:cNvPr id="25" name="矩形 24"/>
            <p:cNvSpPr/>
            <p:nvPr/>
          </p:nvSpPr>
          <p:spPr>
            <a:xfrm>
              <a:off x="4599696" y="2573491"/>
              <a:ext cx="3160130" cy="547256"/>
            </a:xfrm>
            <a:prstGeom prst="rect">
              <a:avLst/>
            </a:prstGeom>
          </p:spPr>
          <p:txBody>
            <a:bodyPr wrap="none">
              <a:spAutoFit/>
            </a:bodyPr>
            <a:lstStyle/>
            <a:p>
              <a:r>
                <a:rPr lang="en-US" altLang="zh-CN" sz="4400" dirty="0">
                  <a:solidFill>
                    <a:srgbClr val="3A3A3A"/>
                  </a:solidFill>
                  <a:ea typeface="微软雅黑" panose="020B0503020204020204" pitchFamily="34" charset="-122"/>
                </a:rPr>
                <a:t>Feasibility Analysis</a:t>
              </a:r>
            </a:p>
          </p:txBody>
        </p:sp>
        <p:sp>
          <p:nvSpPr>
            <p:cNvPr id="26" name="矩形 25"/>
            <p:cNvSpPr/>
            <p:nvPr/>
          </p:nvSpPr>
          <p:spPr>
            <a:xfrm>
              <a:off x="4560038" y="1903811"/>
              <a:ext cx="2593993"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可行性分析</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02</a:t>
            </a:r>
            <a:endParaRPr lang="zh-CN" altLang="en-US" sz="33605" dirty="0">
              <a:solidFill>
                <a:srgbClr val="FFC001"/>
              </a:solidFill>
            </a:endParaRPr>
          </a:p>
        </p:txBody>
      </p:sp>
    </p:spTree>
    <p:extLst>
      <p:ext uri="{BB962C8B-B14F-4D97-AF65-F5344CB8AC3E}">
        <p14:creationId xmlns:p14="http://schemas.microsoft.com/office/powerpoint/2010/main" val="220855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3288387" y="2488121"/>
            <a:ext cx="6345087" cy="35532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4"/>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Text Placeholder 4"/>
          <p:cNvSpPr txBox="1">
            <a:spLocks/>
          </p:cNvSpPr>
          <p:nvPr/>
        </p:nvSpPr>
        <p:spPr>
          <a:xfrm>
            <a:off x="221184" y="3947843"/>
            <a:ext cx="3203512" cy="1231106"/>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zh-CN" sz="2000" dirty="0">
                <a:latin typeface="+mn-ea"/>
              </a:rPr>
              <a:t>Flutter</a:t>
            </a:r>
            <a:r>
              <a:rPr lang="zh-CN" altLang="zh-CN" sz="2000" dirty="0">
                <a:latin typeface="+mn-ea"/>
              </a:rPr>
              <a:t>是</a:t>
            </a:r>
            <a:r>
              <a:rPr lang="en-US" altLang="zh-CN" sz="2000" dirty="0">
                <a:latin typeface="+mn-ea"/>
              </a:rPr>
              <a:t>Google</a:t>
            </a:r>
            <a:r>
              <a:rPr lang="zh-CN" altLang="zh-CN" sz="2000" dirty="0">
                <a:latin typeface="+mn-ea"/>
              </a:rPr>
              <a:t>一个新的用于构建跨平台的手机</a:t>
            </a:r>
            <a:r>
              <a:rPr lang="en-US" altLang="zh-CN" sz="2000" dirty="0">
                <a:latin typeface="+mn-ea"/>
              </a:rPr>
              <a:t>App</a:t>
            </a:r>
            <a:r>
              <a:rPr lang="zh-CN" altLang="zh-CN" sz="2000" dirty="0">
                <a:latin typeface="+mn-ea"/>
              </a:rPr>
              <a:t>的</a:t>
            </a:r>
            <a:r>
              <a:rPr lang="en-US" altLang="zh-CN" sz="2000" dirty="0">
                <a:latin typeface="+mn-ea"/>
              </a:rPr>
              <a:t>SDK</a:t>
            </a:r>
            <a:r>
              <a:rPr lang="zh-CN" altLang="zh-CN" sz="2000" dirty="0">
                <a:latin typeface="+mn-ea"/>
              </a:rPr>
              <a:t>。这意味着，我们可以同时</a:t>
            </a:r>
            <a:r>
              <a:rPr lang="zh-CN" altLang="en-US" sz="2000" dirty="0">
                <a:latin typeface="+mn-ea"/>
              </a:rPr>
              <a:t>设计</a:t>
            </a:r>
            <a:r>
              <a:rPr lang="zh-CN" altLang="zh-CN" sz="2000" dirty="0">
                <a:latin typeface="+mn-ea"/>
              </a:rPr>
              <a:t>安卓和</a:t>
            </a:r>
            <a:r>
              <a:rPr lang="en-US" altLang="zh-CN" sz="2000" dirty="0">
                <a:latin typeface="+mn-ea"/>
              </a:rPr>
              <a:t>IOS</a:t>
            </a:r>
            <a:r>
              <a:rPr lang="zh-CN" altLang="zh-CN" sz="2000" dirty="0">
                <a:latin typeface="+mn-ea"/>
              </a:rPr>
              <a:t>端</a:t>
            </a:r>
            <a:r>
              <a:rPr lang="zh-CN" altLang="en-US" sz="2000" dirty="0">
                <a:latin typeface="+mn-ea"/>
              </a:rPr>
              <a:t>的</a:t>
            </a:r>
            <a:r>
              <a:rPr lang="en-US" altLang="zh-CN" sz="2000" dirty="0">
                <a:latin typeface="+mn-ea"/>
              </a:rPr>
              <a:t>UI</a:t>
            </a:r>
            <a:r>
              <a:rPr lang="zh-CN" altLang="zh-CN" sz="2000" dirty="0">
                <a:latin typeface="+mn-ea"/>
              </a:rPr>
              <a:t>。</a:t>
            </a:r>
            <a:endParaRPr lang="en-US" altLang="zh-CN" sz="2000" dirty="0">
              <a:solidFill>
                <a:schemeClr val="bg1">
                  <a:lumMod val="65000"/>
                </a:schemeClr>
              </a:solidFill>
              <a:latin typeface="+mn-ea"/>
              <a:cs typeface="+mn-ea"/>
              <a:sym typeface="Arial" panose="020B0604020202020204" pitchFamily="34" charset="0"/>
            </a:endParaRPr>
          </a:p>
        </p:txBody>
      </p:sp>
      <p:sp>
        <p:nvSpPr>
          <p:cNvPr id="5" name="Shape 1626"/>
          <p:cNvSpPr/>
          <p:nvPr/>
        </p:nvSpPr>
        <p:spPr>
          <a:xfrm flipV="1">
            <a:off x="3761000" y="4275926"/>
            <a:ext cx="1" cy="1270207"/>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1627"/>
          <p:cNvSpPr/>
          <p:nvPr/>
        </p:nvSpPr>
        <p:spPr>
          <a:xfrm flipV="1">
            <a:off x="4977450" y="2888774"/>
            <a:ext cx="1" cy="1803900"/>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Shape 1628"/>
          <p:cNvSpPr/>
          <p:nvPr/>
        </p:nvSpPr>
        <p:spPr>
          <a:xfrm flipV="1">
            <a:off x="6150256" y="2274125"/>
            <a:ext cx="1" cy="1877028"/>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1629"/>
          <p:cNvSpPr/>
          <p:nvPr/>
        </p:nvSpPr>
        <p:spPr>
          <a:xfrm flipV="1">
            <a:off x="7793481" y="3641557"/>
            <a:ext cx="1" cy="1246393"/>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1630"/>
          <p:cNvSpPr/>
          <p:nvPr/>
        </p:nvSpPr>
        <p:spPr>
          <a:xfrm>
            <a:off x="3567420" y="4083961"/>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1636"/>
          <p:cNvSpPr/>
          <p:nvPr/>
        </p:nvSpPr>
        <p:spPr>
          <a:xfrm>
            <a:off x="4780806" y="2677406"/>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1642"/>
          <p:cNvSpPr/>
          <p:nvPr/>
        </p:nvSpPr>
        <p:spPr>
          <a:xfrm>
            <a:off x="5959263" y="1910232"/>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1648"/>
          <p:cNvSpPr/>
          <p:nvPr/>
        </p:nvSpPr>
        <p:spPr>
          <a:xfrm>
            <a:off x="7598272" y="4731307"/>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1653"/>
          <p:cNvSpPr/>
          <p:nvPr/>
        </p:nvSpPr>
        <p:spPr>
          <a:xfrm>
            <a:off x="3708087" y="5500752"/>
            <a:ext cx="105820" cy="1058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1654"/>
          <p:cNvSpPr/>
          <p:nvPr/>
        </p:nvSpPr>
        <p:spPr>
          <a:xfrm>
            <a:off x="4895131" y="4612606"/>
            <a:ext cx="164632" cy="164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655"/>
          <p:cNvSpPr/>
          <p:nvPr/>
        </p:nvSpPr>
        <p:spPr>
          <a:xfrm>
            <a:off x="6044444" y="4048660"/>
            <a:ext cx="211623" cy="2116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1656"/>
          <p:cNvSpPr/>
          <p:nvPr/>
        </p:nvSpPr>
        <p:spPr>
          <a:xfrm>
            <a:off x="7659778" y="3513302"/>
            <a:ext cx="261698" cy="2616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 Placeholder 4"/>
          <p:cNvSpPr txBox="1">
            <a:spLocks/>
          </p:cNvSpPr>
          <p:nvPr/>
        </p:nvSpPr>
        <p:spPr>
          <a:xfrm>
            <a:off x="2576512" y="1863284"/>
            <a:ext cx="2280130" cy="1058944"/>
          </a:xfrm>
          <a:prstGeom prst="rect">
            <a:avLst/>
          </a:prstGeom>
        </p:spPr>
        <p:txBody>
          <a:bodyPr vert="horz" wrap="square"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zh-CN" sz="2000" dirty="0">
                <a:latin typeface="+mn-ea"/>
                <a:ea typeface="+mn-ea"/>
              </a:rPr>
              <a:t>近日，</a:t>
            </a:r>
            <a:r>
              <a:rPr lang="en-US" altLang="zh-CN" sz="2000" dirty="0">
                <a:latin typeface="+mn-ea"/>
                <a:ea typeface="+mn-ea"/>
              </a:rPr>
              <a:t>Flutter1.22</a:t>
            </a:r>
            <a:r>
              <a:rPr lang="zh-CN" altLang="zh-CN" sz="2000" dirty="0">
                <a:latin typeface="+mn-ea"/>
                <a:ea typeface="+mn-ea"/>
              </a:rPr>
              <a:t>版发布，支持</a:t>
            </a:r>
            <a:r>
              <a:rPr lang="en-US" altLang="zh-CN" sz="2000" dirty="0">
                <a:latin typeface="+mn-ea"/>
                <a:ea typeface="+mn-ea"/>
              </a:rPr>
              <a:t>iOS 14</a:t>
            </a:r>
            <a:r>
              <a:rPr lang="zh-CN" altLang="zh-CN" sz="2000" dirty="0">
                <a:latin typeface="+mn-ea"/>
                <a:ea typeface="+mn-ea"/>
              </a:rPr>
              <a:t>和</a:t>
            </a:r>
            <a:r>
              <a:rPr lang="en-US" altLang="zh-CN" sz="2000" dirty="0">
                <a:latin typeface="+mn-ea"/>
                <a:ea typeface="+mn-ea"/>
              </a:rPr>
              <a:t>Android 11</a:t>
            </a:r>
            <a:r>
              <a:rPr lang="zh-CN" altLang="zh-CN" sz="2000" dirty="0">
                <a:latin typeface="+mn-ea"/>
                <a:ea typeface="+mn-ea"/>
              </a:rPr>
              <a:t>。</a:t>
            </a:r>
            <a:endParaRPr lang="en-US" altLang="zh-CN" sz="2000" dirty="0">
              <a:solidFill>
                <a:schemeClr val="bg1">
                  <a:lumMod val="65000"/>
                </a:schemeClr>
              </a:solidFill>
              <a:latin typeface="+mn-ea"/>
              <a:ea typeface="+mn-ea"/>
              <a:cs typeface="+mn-ea"/>
              <a:sym typeface="Arial" panose="020B0604020202020204" pitchFamily="34" charset="0"/>
            </a:endParaRPr>
          </a:p>
        </p:txBody>
      </p:sp>
      <p:sp>
        <p:nvSpPr>
          <p:cNvPr id="21" name="Text Placeholder 4"/>
          <p:cNvSpPr txBox="1">
            <a:spLocks/>
          </p:cNvSpPr>
          <p:nvPr/>
        </p:nvSpPr>
        <p:spPr>
          <a:xfrm>
            <a:off x="6512330" y="1138026"/>
            <a:ext cx="5664947" cy="1058944"/>
          </a:xfrm>
          <a:prstGeom prst="rect">
            <a:avLst/>
          </a:prstGeom>
        </p:spPr>
        <p:txBody>
          <a:bodyPr vert="horz" wrap="square"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000" dirty="0">
                <a:latin typeface="+mn-ea"/>
                <a:ea typeface="+mn-ea"/>
              </a:rPr>
              <a:t>Spring Boot</a:t>
            </a:r>
            <a:r>
              <a:rPr lang="zh-CN" altLang="en-US" sz="2000" dirty="0">
                <a:latin typeface="+mn-ea"/>
                <a:ea typeface="+mn-ea"/>
              </a:rPr>
              <a:t>基于</a:t>
            </a:r>
            <a:r>
              <a:rPr lang="en-US" altLang="zh-CN" sz="2000" dirty="0">
                <a:latin typeface="+mn-ea"/>
                <a:ea typeface="+mn-ea"/>
              </a:rPr>
              <a:t>Spring4.0</a:t>
            </a:r>
            <a:r>
              <a:rPr lang="zh-CN" altLang="en-US" sz="2000" dirty="0">
                <a:latin typeface="+mn-ea"/>
                <a:ea typeface="+mn-ea"/>
              </a:rPr>
              <a:t>设计，继承了</a:t>
            </a:r>
            <a:r>
              <a:rPr lang="en-US" altLang="zh-CN" sz="2000" dirty="0">
                <a:latin typeface="+mn-ea"/>
                <a:ea typeface="+mn-ea"/>
              </a:rPr>
              <a:t>Spring</a:t>
            </a:r>
            <a:r>
              <a:rPr lang="zh-CN" altLang="en-US" sz="2000" dirty="0">
                <a:latin typeface="+mn-ea"/>
                <a:ea typeface="+mn-ea"/>
              </a:rPr>
              <a:t>框架原有的优秀特性。学习过</a:t>
            </a:r>
            <a:r>
              <a:rPr lang="en-US" altLang="zh-CN" sz="2000" dirty="0">
                <a:latin typeface="+mn-ea"/>
                <a:ea typeface="+mn-ea"/>
              </a:rPr>
              <a:t>JAVA</a:t>
            </a:r>
            <a:r>
              <a:rPr lang="zh-CN" altLang="en-US" sz="2000" dirty="0">
                <a:latin typeface="+mn-ea"/>
                <a:ea typeface="+mn-ea"/>
              </a:rPr>
              <a:t>的我们更容易掌握它用于后端框架。</a:t>
            </a:r>
            <a:endParaRPr lang="en-US" altLang="zh-CN" sz="2000" dirty="0">
              <a:solidFill>
                <a:schemeClr val="bg1">
                  <a:lumMod val="65000"/>
                </a:schemeClr>
              </a:solidFill>
              <a:latin typeface="+mn-ea"/>
              <a:ea typeface="+mn-ea"/>
              <a:cs typeface="+mn-ea"/>
              <a:sym typeface="Arial" panose="020B0604020202020204" pitchFamily="34" charset="0"/>
            </a:endParaRPr>
          </a:p>
        </p:txBody>
      </p:sp>
      <p:sp>
        <p:nvSpPr>
          <p:cNvPr id="23" name="Text Placeholder 4"/>
          <p:cNvSpPr txBox="1">
            <a:spLocks/>
          </p:cNvSpPr>
          <p:nvPr/>
        </p:nvSpPr>
        <p:spPr>
          <a:xfrm>
            <a:off x="8148754" y="5118173"/>
            <a:ext cx="2063339" cy="1142620"/>
          </a:xfrm>
          <a:prstGeom prst="rect">
            <a:avLst/>
          </a:prstGeom>
        </p:spPr>
        <p:txBody>
          <a:bodyPr vert="horz"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600" dirty="0">
                <a:latin typeface="+mn-ea"/>
                <a:ea typeface="+mn-ea"/>
                <a:cs typeface="+mn-ea"/>
                <a:sym typeface="Arial" panose="020B0604020202020204" pitchFamily="34" charset="0"/>
              </a:rPr>
              <a:t>百度</a:t>
            </a:r>
            <a:r>
              <a:rPr lang="en-US" altLang="zh-CN" sz="1600" dirty="0">
                <a:latin typeface="+mn-ea"/>
                <a:ea typeface="+mn-ea"/>
                <a:cs typeface="+mn-ea"/>
                <a:sym typeface="Arial" panose="020B0604020202020204" pitchFamily="34" charset="0"/>
              </a:rPr>
              <a:t>AI</a:t>
            </a:r>
            <a:r>
              <a:rPr lang="zh-CN" altLang="en-US" sz="1600" dirty="0">
                <a:latin typeface="+mn-ea"/>
                <a:ea typeface="+mn-ea"/>
                <a:cs typeface="+mn-ea"/>
                <a:sym typeface="Arial" panose="020B0604020202020204" pitchFamily="34" charset="0"/>
              </a:rPr>
              <a:t>开放平台提供了通用文字识别接口，为我们截图识别记账功能的实现带来了可能。</a:t>
            </a:r>
            <a:endParaRPr lang="en-US" altLang="zh-CN" sz="1600" dirty="0">
              <a:latin typeface="+mn-ea"/>
              <a:ea typeface="+mn-ea"/>
              <a:cs typeface="+mn-ea"/>
              <a:sym typeface="Arial" panose="020B0604020202020204" pitchFamily="34" charset="0"/>
            </a:endParaRPr>
          </a:p>
        </p:txBody>
      </p:sp>
      <p:sp>
        <p:nvSpPr>
          <p:cNvPr id="24" name="Text Placeholder 4"/>
          <p:cNvSpPr txBox="1">
            <a:spLocks/>
          </p:cNvSpPr>
          <p:nvPr/>
        </p:nvSpPr>
        <p:spPr>
          <a:xfrm>
            <a:off x="3643250" y="4120381"/>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25" name="Text Placeholder 4"/>
          <p:cNvSpPr txBox="1">
            <a:spLocks/>
          </p:cNvSpPr>
          <p:nvPr/>
        </p:nvSpPr>
        <p:spPr>
          <a:xfrm>
            <a:off x="4856642" y="272946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26" name="Text Placeholder 4"/>
          <p:cNvSpPr txBox="1">
            <a:spLocks/>
          </p:cNvSpPr>
          <p:nvPr/>
        </p:nvSpPr>
        <p:spPr>
          <a:xfrm>
            <a:off x="6038562" y="196229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27" name="Text Placeholder 4"/>
          <p:cNvSpPr txBox="1">
            <a:spLocks/>
          </p:cNvSpPr>
          <p:nvPr/>
        </p:nvSpPr>
        <p:spPr>
          <a:xfrm>
            <a:off x="7674105" y="4768453"/>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28" name="Shape 1625"/>
          <p:cNvSpPr/>
          <p:nvPr/>
        </p:nvSpPr>
        <p:spPr>
          <a:xfrm>
            <a:off x="9731475" y="2434047"/>
            <a:ext cx="1270207" cy="12702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1657"/>
          <p:cNvSpPr/>
          <p:nvPr/>
        </p:nvSpPr>
        <p:spPr>
          <a:xfrm>
            <a:off x="10177332" y="2605031"/>
            <a:ext cx="378722" cy="38715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Placeholder 3"/>
          <p:cNvSpPr txBox="1">
            <a:spLocks/>
          </p:cNvSpPr>
          <p:nvPr/>
        </p:nvSpPr>
        <p:spPr>
          <a:xfrm>
            <a:off x="9891668" y="3044677"/>
            <a:ext cx="934156" cy="37433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制账</a:t>
            </a:r>
            <a:endParaRPr lang="id-ID" sz="20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椭圆 30"/>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Content Placeholder 2">
            <a:extLst>
              <a:ext uri="{FF2B5EF4-FFF2-40B4-BE49-F238E27FC236}">
                <a16:creationId xmlns:a16="http://schemas.microsoft.com/office/drawing/2014/main" id="{2EFA389A-A3B8-461C-ABDE-41520F89597A}"/>
              </a:ext>
            </a:extLst>
          </p:cNvPr>
          <p:cNvSpPr txBox="1">
            <a:spLocks/>
          </p:cNvSpPr>
          <p:nvPr/>
        </p:nvSpPr>
        <p:spPr>
          <a:xfrm>
            <a:off x="1095236" y="242438"/>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技术可行性</a:t>
            </a:r>
            <a:endParaRPr lang="en-US" sz="3200" dirty="0">
              <a:latin typeface="+mn-ea"/>
              <a:cs typeface="+mn-ea"/>
              <a:sym typeface="Arial" panose="020B0604020202020204" pitchFamily="34" charset="0"/>
            </a:endParaRPr>
          </a:p>
        </p:txBody>
      </p:sp>
      <p:pic>
        <p:nvPicPr>
          <p:cNvPr id="35" name="图片 34">
            <a:extLst>
              <a:ext uri="{FF2B5EF4-FFF2-40B4-BE49-F238E27FC236}">
                <a16:creationId xmlns:a16="http://schemas.microsoft.com/office/drawing/2014/main" id="{544522EA-DD33-4BF7-A6DD-8C2E36D69C2F}"/>
              </a:ext>
            </a:extLst>
          </p:cNvPr>
          <p:cNvPicPr>
            <a:picLocks noChangeAspect="1"/>
          </p:cNvPicPr>
          <p:nvPr/>
        </p:nvPicPr>
        <p:blipFill>
          <a:blip r:embed="rId3"/>
          <a:stretch>
            <a:fillRect/>
          </a:stretch>
        </p:blipFill>
        <p:spPr>
          <a:xfrm>
            <a:off x="933288" y="2922228"/>
            <a:ext cx="1551349" cy="784293"/>
          </a:xfrm>
          <a:prstGeom prst="rect">
            <a:avLst/>
          </a:prstGeom>
        </p:spPr>
      </p:pic>
      <p:pic>
        <p:nvPicPr>
          <p:cNvPr id="37" name="图片 36">
            <a:extLst>
              <a:ext uri="{FF2B5EF4-FFF2-40B4-BE49-F238E27FC236}">
                <a16:creationId xmlns:a16="http://schemas.microsoft.com/office/drawing/2014/main" id="{671A1070-A9E7-4E4E-9221-A6391E19C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87" y="59814"/>
            <a:ext cx="2584879" cy="1101211"/>
          </a:xfrm>
          <a:prstGeom prst="rect">
            <a:avLst/>
          </a:prstGeom>
        </p:spPr>
      </p:pic>
      <p:pic>
        <p:nvPicPr>
          <p:cNvPr id="39" name="图片 38">
            <a:extLst>
              <a:ext uri="{FF2B5EF4-FFF2-40B4-BE49-F238E27FC236}">
                <a16:creationId xmlns:a16="http://schemas.microsoft.com/office/drawing/2014/main" id="{4DC985B1-C03C-4FAF-8C76-D6D4012C9E91}"/>
              </a:ext>
            </a:extLst>
          </p:cNvPr>
          <p:cNvPicPr>
            <a:picLocks noChangeAspect="1"/>
          </p:cNvPicPr>
          <p:nvPr/>
        </p:nvPicPr>
        <p:blipFill>
          <a:blip r:embed="rId5"/>
          <a:stretch>
            <a:fillRect/>
          </a:stretch>
        </p:blipFill>
        <p:spPr>
          <a:xfrm>
            <a:off x="10523940" y="4778291"/>
            <a:ext cx="1656561" cy="1656561"/>
          </a:xfrm>
          <a:prstGeom prst="rect">
            <a:avLst/>
          </a:prstGeom>
        </p:spPr>
      </p:pic>
    </p:spTree>
    <p:extLst>
      <p:ext uri="{BB962C8B-B14F-4D97-AF65-F5344CB8AC3E}">
        <p14:creationId xmlns:p14="http://schemas.microsoft.com/office/powerpoint/2010/main" val="141663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515041" y="4466059"/>
            <a:ext cx="1030876" cy="662795"/>
          </a:xfrm>
          <a:prstGeom prst="rect">
            <a:avLst/>
          </a:prstGeom>
          <a:noFill/>
        </p:spPr>
        <p:txBody>
          <a:bodyPr wrap="square" lIns="96377" tIns="48189" rIns="96377" bIns="48189"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pPr>
              <a:lnSpc>
                <a:spcPct val="120000"/>
              </a:lnSpc>
            </a:pPr>
            <a:r>
              <a:rPr lang="zh-CN" altLang="en-US" sz="1600" dirty="0">
                <a:solidFill>
                  <a:schemeClr val="tx1"/>
                </a:solidFill>
                <a:latin typeface="Arial" panose="020B0604020202020204" pitchFamily="34" charset="0"/>
                <a:cs typeface="+mn-ea"/>
                <a:sym typeface="Arial" panose="020B0604020202020204" pitchFamily="34" charset="0"/>
              </a:rPr>
              <a:t>免费的开发工具</a:t>
            </a:r>
          </a:p>
        </p:txBody>
      </p:sp>
      <p:sp>
        <p:nvSpPr>
          <p:cNvPr id="32" name="TextBox 31"/>
          <p:cNvSpPr txBox="1"/>
          <p:nvPr/>
        </p:nvSpPr>
        <p:spPr>
          <a:xfrm>
            <a:off x="3256530" y="3100852"/>
            <a:ext cx="1115008" cy="663243"/>
          </a:xfrm>
          <a:prstGeom prst="rect">
            <a:avLst/>
          </a:prstGeom>
          <a:noFill/>
        </p:spPr>
        <p:txBody>
          <a:bodyPr wrap="square" lIns="96377" tIns="48189" rIns="96377" bIns="48189" rtlCol="0" anchor="ctr">
            <a:spAutoFit/>
          </a:bodyPr>
          <a:lstStyle/>
          <a:p>
            <a:pPr algn="ctr">
              <a:lnSpc>
                <a:spcPct val="120000"/>
              </a:lnSpc>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免费的学习资源</a:t>
            </a:r>
          </a:p>
        </p:txBody>
      </p:sp>
      <p:sp>
        <p:nvSpPr>
          <p:cNvPr id="34" name="TextBox 33"/>
          <p:cNvSpPr txBox="1"/>
          <p:nvPr/>
        </p:nvSpPr>
        <p:spPr>
          <a:xfrm>
            <a:off x="5151194" y="4143708"/>
            <a:ext cx="995557" cy="663243"/>
          </a:xfrm>
          <a:prstGeom prst="rect">
            <a:avLst/>
          </a:prstGeom>
          <a:noFill/>
        </p:spPr>
        <p:txBody>
          <a:bodyPr wrap="square" lIns="96377" tIns="48189" rIns="96377" bIns="48189"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pPr>
              <a:lnSpc>
                <a:spcPct val="120000"/>
              </a:lnSpc>
            </a:pPr>
            <a:r>
              <a:rPr lang="zh-CN" altLang="en-US" dirty="0">
                <a:solidFill>
                  <a:schemeClr val="tx1"/>
                </a:solidFill>
                <a:cs typeface="+mn-ea"/>
                <a:sym typeface="Arial" panose="020B0604020202020204" pitchFamily="34" charset="0"/>
              </a:rPr>
              <a:t>学生版服务器</a:t>
            </a:r>
          </a:p>
        </p:txBody>
      </p:sp>
      <p:sp>
        <p:nvSpPr>
          <p:cNvPr id="35" name="TextBox 34"/>
          <p:cNvSpPr txBox="1"/>
          <p:nvPr/>
        </p:nvSpPr>
        <p:spPr>
          <a:xfrm>
            <a:off x="6802976" y="3052753"/>
            <a:ext cx="1237293" cy="663243"/>
          </a:xfrm>
          <a:prstGeom prst="rect">
            <a:avLst/>
          </a:prstGeom>
          <a:noFill/>
        </p:spPr>
        <p:txBody>
          <a:bodyPr wrap="square" lIns="96377" tIns="48189" rIns="96377" bIns="48189" rtlCol="0" anchor="ctr">
            <a:spAutoFit/>
          </a:bodyPr>
          <a:lstStyle/>
          <a:p>
            <a:pPr algn="ctr">
              <a:lnSpc>
                <a:spcPct val="120000"/>
              </a:lnSpc>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市场广大免费</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APP</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参考</a:t>
            </a:r>
          </a:p>
        </p:txBody>
      </p:sp>
      <p:sp>
        <p:nvSpPr>
          <p:cNvPr id="36" name="矩形 35"/>
          <p:cNvSpPr/>
          <p:nvPr/>
        </p:nvSpPr>
        <p:spPr>
          <a:xfrm>
            <a:off x="9041337" y="2379832"/>
            <a:ext cx="2916435" cy="1253726"/>
          </a:xfrm>
          <a:prstGeom prst="rect">
            <a:avLst/>
          </a:prstGeom>
        </p:spPr>
        <p:txBody>
          <a:bodyPr wrap="square" lIns="96377" tIns="48189" rIns="96377" bIns="48189">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项目所需成本较少，但仍需考虑成本回收的问题，初步方案为在应用内投入不影响用户体验的广告。</a:t>
            </a:r>
            <a:endParaRPr lang="en-US" altLang="zh-CN"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4"/>
          <p:cNvSpPr>
            <a:spLocks/>
          </p:cNvSpPr>
          <p:nvPr/>
        </p:nvSpPr>
        <p:spPr bwMode="auto">
          <a:xfrm>
            <a:off x="2585947" y="2155888"/>
            <a:ext cx="2456175" cy="2456975"/>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2"/>
          </a:solidFill>
          <a:ln w="3175" cap="flat" cmpd="sng" algn="ctr">
            <a:noFill/>
            <a:prstDash val="solid"/>
          </a:ln>
          <a:effectLst/>
        </p:spPr>
        <p:txBody>
          <a:bodyPr lIns="0" tIns="48189" rIns="0" bIns="48189" anchor="ctr"/>
          <a:lstStyle/>
          <a:p>
            <a:pPr algn="ctr" defTabSz="963728">
              <a:lnSpc>
                <a:spcPct val="120000"/>
              </a:lnSpc>
              <a:spcBef>
                <a:spcPts val="633"/>
              </a:spcBef>
              <a:spcAft>
                <a:spcPts val="633"/>
              </a:spcAft>
              <a:defRPr/>
            </a:pPr>
            <a:endParaRPr lang="en-US" sz="2000" kern="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6"/>
          <p:cNvSpPr>
            <a:spLocks/>
          </p:cNvSpPr>
          <p:nvPr/>
        </p:nvSpPr>
        <p:spPr bwMode="auto">
          <a:xfrm>
            <a:off x="4683435" y="3495041"/>
            <a:ext cx="1941401" cy="1942037"/>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3"/>
          </a:solidFill>
          <a:ln w="3175" cap="flat" cmpd="sng" algn="ctr">
            <a:noFill/>
            <a:prstDash val="solid"/>
          </a:ln>
          <a:effectLst/>
        </p:spPr>
        <p:txBody>
          <a:bodyPr lIns="0" tIns="48189" rIns="0" bIns="48189" anchor="ctr"/>
          <a:lstStyle/>
          <a:p>
            <a:pPr algn="ctr" defTabSz="963728">
              <a:lnSpc>
                <a:spcPct val="120000"/>
              </a:lnSpc>
              <a:spcBef>
                <a:spcPts val="633"/>
              </a:spcBef>
              <a:spcAft>
                <a:spcPts val="633"/>
              </a:spcAft>
              <a:defRPr/>
            </a:pPr>
            <a:endParaRPr lang="en-US" sz="2000" kern="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8"/>
          <p:cNvSpPr>
            <a:spLocks/>
          </p:cNvSpPr>
          <p:nvPr/>
        </p:nvSpPr>
        <p:spPr bwMode="auto">
          <a:xfrm>
            <a:off x="964715" y="3682767"/>
            <a:ext cx="2142760" cy="2142187"/>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3175" cap="flat" cmpd="sng" algn="ctr">
            <a:noFill/>
            <a:prstDash val="solid"/>
          </a:ln>
          <a:effectLst/>
        </p:spPr>
        <p:txBody>
          <a:bodyPr lIns="0" tIns="48189" rIns="0" bIns="48189" anchor="ctr"/>
          <a:lstStyle/>
          <a:p>
            <a:pPr algn="ctr" defTabSz="963728">
              <a:lnSpc>
                <a:spcPct val="120000"/>
              </a:lnSpc>
              <a:spcBef>
                <a:spcPts val="633"/>
              </a:spcBef>
              <a:spcAft>
                <a:spcPts val="633"/>
              </a:spcAft>
              <a:defRPr/>
            </a:pPr>
            <a:endParaRPr lang="en-US" sz="2000" kern="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6"/>
          <p:cNvSpPr>
            <a:spLocks/>
          </p:cNvSpPr>
          <p:nvPr/>
        </p:nvSpPr>
        <p:spPr bwMode="auto">
          <a:xfrm>
            <a:off x="6249070" y="2233263"/>
            <a:ext cx="2345106" cy="2345875"/>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4"/>
          </a:solidFill>
          <a:ln w="3175" cap="flat" cmpd="sng" algn="ctr">
            <a:noFill/>
            <a:prstDash val="solid"/>
          </a:ln>
          <a:effectLst/>
        </p:spPr>
        <p:txBody>
          <a:bodyPr lIns="0" tIns="48189" rIns="0" bIns="48189" anchor="ctr"/>
          <a:lstStyle/>
          <a:p>
            <a:pPr algn="ctr" defTabSz="963728">
              <a:lnSpc>
                <a:spcPct val="120000"/>
              </a:lnSpc>
              <a:spcBef>
                <a:spcPts val="633"/>
              </a:spcBef>
              <a:spcAft>
                <a:spcPts val="633"/>
              </a:spcAft>
            </a:pPr>
            <a:endParaRPr lang="en-US" sz="2000" kern="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椭圆 11"/>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Content Placeholder 2">
            <a:extLst>
              <a:ext uri="{FF2B5EF4-FFF2-40B4-BE49-F238E27FC236}">
                <a16:creationId xmlns:a16="http://schemas.microsoft.com/office/drawing/2014/main" id="{D4F48662-0CA7-4867-8488-1B421377AD6E}"/>
              </a:ext>
            </a:extLst>
          </p:cNvPr>
          <p:cNvSpPr txBox="1">
            <a:spLocks/>
          </p:cNvSpPr>
          <p:nvPr/>
        </p:nvSpPr>
        <p:spPr>
          <a:xfrm>
            <a:off x="1095236" y="242438"/>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经济可行性</a:t>
            </a:r>
            <a:endParaRPr lang="en-US" sz="3200" dirty="0">
              <a:latin typeface="+mn-ea"/>
              <a:cs typeface="+mn-ea"/>
              <a:sym typeface="Arial" panose="020B0604020202020204" pitchFamily="34" charset="0"/>
            </a:endParaRPr>
          </a:p>
        </p:txBody>
      </p:sp>
      <p:grpSp>
        <p:nvGrpSpPr>
          <p:cNvPr id="17" name="Group 14">
            <a:extLst>
              <a:ext uri="{FF2B5EF4-FFF2-40B4-BE49-F238E27FC236}">
                <a16:creationId xmlns:a16="http://schemas.microsoft.com/office/drawing/2014/main" id="{7D50F0FB-EB71-4D22-A77D-0320E800337F}"/>
              </a:ext>
            </a:extLst>
          </p:cNvPr>
          <p:cNvGrpSpPr/>
          <p:nvPr/>
        </p:nvGrpSpPr>
        <p:grpSpPr>
          <a:xfrm>
            <a:off x="9598805" y="3495041"/>
            <a:ext cx="1801497" cy="1553016"/>
            <a:chOff x="7532538" y="3183444"/>
            <a:chExt cx="1708274" cy="1472651"/>
          </a:xfrm>
        </p:grpSpPr>
        <p:sp>
          <p:nvSpPr>
            <p:cNvPr id="18" name="Isosceles Triangle 5">
              <a:extLst>
                <a:ext uri="{FF2B5EF4-FFF2-40B4-BE49-F238E27FC236}">
                  <a16:creationId xmlns:a16="http://schemas.microsoft.com/office/drawing/2014/main" id="{DC507298-8344-4DD0-BDB4-33BDB5A6C0C1}"/>
                </a:ext>
              </a:extLst>
            </p:cNvPr>
            <p:cNvSpPr/>
            <p:nvPr/>
          </p:nvSpPr>
          <p:spPr>
            <a:xfrm>
              <a:off x="7532538" y="3183444"/>
              <a:ext cx="1708274" cy="147265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1">
              <a:extLst>
                <a:ext uri="{FF2B5EF4-FFF2-40B4-BE49-F238E27FC236}">
                  <a16:creationId xmlns:a16="http://schemas.microsoft.com/office/drawing/2014/main" id="{E710094A-AAE0-4D9D-948A-E7E9E168D9A1}"/>
                </a:ext>
              </a:extLst>
            </p:cNvPr>
            <p:cNvSpPr>
              <a:spLocks noEditPoints="1"/>
            </p:cNvSpPr>
            <p:nvPr/>
          </p:nvSpPr>
          <p:spPr bwMode="auto">
            <a:xfrm>
              <a:off x="8248324" y="3965852"/>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val="207256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430105" y="2447748"/>
            <a:ext cx="3998543" cy="3850364"/>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ed Rectangle 5"/>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Rounded Rectangle 3"/>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ounded Rectangle 9"/>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5" name="TextBox 24"/>
          <p:cNvSpPr txBox="1"/>
          <p:nvPr/>
        </p:nvSpPr>
        <p:spPr>
          <a:xfrm>
            <a:off x="5160791" y="1471485"/>
            <a:ext cx="2537168" cy="953274"/>
          </a:xfrm>
          <a:prstGeom prst="rect">
            <a:avLst/>
          </a:prstGeom>
          <a:noFill/>
        </p:spPr>
        <p:txBody>
          <a:bodyPr wrap="square"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记账本身并不是很难的事情，多数人甚至无需教学就可以自行使用记账功能。</a:t>
            </a:r>
            <a:endParaRPr lang="en-GB"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flipH="1">
            <a:off x="8807819" y="5143432"/>
            <a:ext cx="2311929" cy="953274"/>
          </a:xfrm>
          <a:prstGeom prst="rect">
            <a:avLst/>
          </a:prstGeom>
          <a:noFill/>
        </p:spPr>
        <p:txBody>
          <a:bodyPr wrap="square"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设置引导页，包含对用户的使用教程，帮助用户快速上手记账功能。</a:t>
            </a:r>
            <a:endParaRPr lang="en-GB"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flipH="1">
            <a:off x="1756250" y="5327168"/>
            <a:ext cx="2537168" cy="953274"/>
          </a:xfrm>
          <a:prstGeom prst="rect">
            <a:avLst/>
          </a:prstGeom>
          <a:noFill/>
        </p:spPr>
        <p:txBody>
          <a:bodyPr wrap="square"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站在用户角度考虑问题，全心全意为用户服务，设计更加人性化的界面交互。</a:t>
            </a:r>
            <a:endParaRPr lang="en-GB"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椭圆 21"/>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Content Placeholder 2">
            <a:extLst>
              <a:ext uri="{FF2B5EF4-FFF2-40B4-BE49-F238E27FC236}">
                <a16:creationId xmlns:a16="http://schemas.microsoft.com/office/drawing/2014/main" id="{655B455F-6A1C-48DC-87B7-7213D2BABE7D}"/>
              </a:ext>
            </a:extLst>
          </p:cNvPr>
          <p:cNvSpPr txBox="1">
            <a:spLocks/>
          </p:cNvSpPr>
          <p:nvPr/>
        </p:nvSpPr>
        <p:spPr>
          <a:xfrm>
            <a:off x="1095236" y="242438"/>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操作可行性</a:t>
            </a:r>
            <a:endParaRPr lang="en-US" sz="3200" dirty="0">
              <a:latin typeface="+mn-ea"/>
              <a:cs typeface="+mn-ea"/>
              <a:sym typeface="Arial" panose="020B0604020202020204" pitchFamily="34" charset="0"/>
            </a:endParaRPr>
          </a:p>
        </p:txBody>
      </p:sp>
    </p:spTree>
    <p:extLst>
      <p:ext uri="{BB962C8B-B14F-4D97-AF65-F5344CB8AC3E}">
        <p14:creationId xmlns:p14="http://schemas.microsoft.com/office/powerpoint/2010/main" val="37583580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A048348-4C8D-47CE-8F4C-88BD233E6A4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178"/>
</p:tagLst>
</file>

<file path=ppt/theme/theme1.xml><?xml version="1.0" encoding="utf-8"?>
<a:theme xmlns:a="http://schemas.openxmlformats.org/drawingml/2006/main" name="第一PPT，www.1ppt.com">
  <a:themeElements>
    <a:clrScheme name="自定义 798">
      <a:dk1>
        <a:sysClr val="windowText" lastClr="000000"/>
      </a:dk1>
      <a:lt1>
        <a:sysClr val="window" lastClr="FFFFFF"/>
      </a:lt1>
      <a:dk2>
        <a:srgbClr val="44546A"/>
      </a:dk2>
      <a:lt2>
        <a:srgbClr val="E7E6E6"/>
      </a:lt2>
      <a:accent1>
        <a:srgbClr val="2A2A2A"/>
      </a:accent1>
      <a:accent2>
        <a:srgbClr val="FFBD00"/>
      </a:accent2>
      <a:accent3>
        <a:srgbClr val="2A2A2A"/>
      </a:accent3>
      <a:accent4>
        <a:srgbClr val="FFBD00"/>
      </a:accent4>
      <a:accent5>
        <a:srgbClr val="2A2A2A"/>
      </a:accent5>
      <a:accent6>
        <a:srgbClr val="FFBD00"/>
      </a:accent6>
      <a:hlink>
        <a:srgbClr val="2A2A2A"/>
      </a:hlink>
      <a:folHlink>
        <a:srgbClr val="FFBD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913</Words>
  <Application>Microsoft Office PowerPoint</Application>
  <PresentationFormat>自定义</PresentationFormat>
  <Paragraphs>191</Paragraphs>
  <Slides>27</Slides>
  <Notes>16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0" baseType="lpstr">
      <vt:lpstr>等线</vt:lpstr>
      <vt:lpstr>汉仪中圆简</vt:lpstr>
      <vt:lpstr>宋体</vt:lpstr>
      <vt:lpstr>微软雅黑</vt:lpstr>
      <vt:lpstr>Arial</vt:lpstr>
      <vt:lpstr>Calibri</vt:lpstr>
      <vt:lpstr>Calibri Light</vt:lpstr>
      <vt:lpstr>Franklin Gothic Book</vt:lpstr>
      <vt:lpstr>Franklin Gothic Medium</vt:lpstr>
      <vt:lpstr>Impact</vt:lpstr>
      <vt:lpstr>IrisUPC</vt:lpstr>
      <vt:lpstr>第一PPT，www.1ppt.com</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图片排版</dc:title>
  <dc:creator/>
  <cp:keywords>www.1ppt.com</cp:keywords>
  <cp:lastModifiedBy/>
  <cp:revision>1</cp:revision>
  <dcterms:created xsi:type="dcterms:W3CDTF">2016-10-17T14:00:15Z</dcterms:created>
  <dcterms:modified xsi:type="dcterms:W3CDTF">2020-10-30T04:17:40Z</dcterms:modified>
</cp:coreProperties>
</file>