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191" r:id="rId2"/>
    <p:sldId id="3186" r:id="rId3"/>
    <p:sldId id="3192" r:id="rId4"/>
    <p:sldId id="3133" r:id="rId5"/>
    <p:sldId id="3125" r:id="rId6"/>
    <p:sldId id="3193" r:id="rId7"/>
    <p:sldId id="3212" r:id="rId8"/>
    <p:sldId id="3213" r:id="rId9"/>
    <p:sldId id="3214" r:id="rId10"/>
    <p:sldId id="3196" r:id="rId11"/>
    <p:sldId id="3215" r:id="rId12"/>
    <p:sldId id="3216" r:id="rId13"/>
    <p:sldId id="3217" r:id="rId14"/>
    <p:sldId id="3218" r:id="rId15"/>
    <p:sldId id="3219" r:id="rId16"/>
    <p:sldId id="3206" r:id="rId17"/>
    <p:sldId id="3150" r:id="rId18"/>
    <p:sldId id="3207" r:id="rId19"/>
    <p:sldId id="3195" r:id="rId20"/>
    <p:sldId id="3204" r:id="rId21"/>
    <p:sldId id="3205" r:id="rId22"/>
    <p:sldId id="3146" r:id="rId23"/>
    <p:sldId id="3197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69653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软件需求说明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303055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Interface prototype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界面原型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3653A-87E0-401E-BCD1-2063A19EA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98250"/>
            <a:ext cx="2592288" cy="561036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加载界面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4CC349-6246-4395-AD3B-5553EC02F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38" y="598249"/>
            <a:ext cx="2592289" cy="56103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70802" y="6302107"/>
            <a:ext cx="198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账号密码登录界面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05839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手机号登录界面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8649BD0-671A-46F8-9C26-B32120DA0B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775" y="598248"/>
            <a:ext cx="2592289" cy="5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076151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手机号注册界面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680181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设置密码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忘记密码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A24DF-9924-4DF3-9753-A0FB5D1B2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3" y="538924"/>
            <a:ext cx="2619700" cy="5669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0DA85-FBF4-4996-BF8D-938089D3F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542565"/>
            <a:ext cx="2619701" cy="56696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A66C95-C8D4-45EF-BB5E-64BECEDD68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03" y="538923"/>
            <a:ext cx="2619701" cy="56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13151" y="6299735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明细界面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收入明细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893871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支出明细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B7ED3C-FFC5-4C54-948F-9A6B9AF909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2" y="542802"/>
            <a:ext cx="2619701" cy="5669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729709-6DA9-40B8-A5C5-B71734DB34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4" y="542802"/>
            <a:ext cx="2619701" cy="56696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68244D-FCD6-4415-A6B3-F2AB7E9E7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67" y="545842"/>
            <a:ext cx="2619702" cy="56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269135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记账支出界面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379184" y="630710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记账收入界面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点击记账按钮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042AC-4443-42A9-B15D-F515D430D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60" y="551511"/>
            <a:ext cx="2619702" cy="5669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49108-838A-4949-9F81-1742B39B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3" y="566354"/>
            <a:ext cx="2619703" cy="5669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E998FB-A418-4AEB-912A-0E0998B7C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67" y="553372"/>
            <a:ext cx="2630375" cy="5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原型图（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7109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支出图表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435790" y="63021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个人信息界面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677847" y="6302107"/>
            <a:ext cx="18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修改密码界面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08EE0-F45A-42A4-AE0E-238644CCA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071" y="585926"/>
            <a:ext cx="2619703" cy="5669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939226-FCC4-4D79-A59A-785DC060F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86" y="560532"/>
            <a:ext cx="2643169" cy="5720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C619873-2AC4-466D-9000-887A105998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127" y="553419"/>
            <a:ext cx="2643170" cy="57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A433A-ABA9-4F28-B201-3052CB68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1" y="733099"/>
            <a:ext cx="7056784" cy="5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42D303-5C8A-421F-BCCB-14C077DA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0" y="1069142"/>
            <a:ext cx="12513569" cy="59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界面原型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5E07A3-3370-4032-B7C0-0FE1579F5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68"/>
              </p:ext>
            </p:extLst>
          </p:nvPr>
        </p:nvGraphicFramePr>
        <p:xfrm>
          <a:off x="800803" y="1456085"/>
          <a:ext cx="11390366" cy="342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9921453" imgH="2986836" progId="Excel.Sheet.12">
                  <p:embed/>
                </p:oleObj>
              </mc:Choice>
              <mc:Fallback>
                <p:oleObj name="Worksheet" r:id="rId3" imgW="9921453" imgH="2986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803" y="1456085"/>
                        <a:ext cx="11390366" cy="342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软件配置管理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p.328-331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p.55-73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文件标识与文档概述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4C65A1-BC2C-489A-9C38-154DCC9A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6879"/>
              </p:ext>
            </p:extLst>
          </p:nvPr>
        </p:nvGraphicFramePr>
        <p:xfrm>
          <a:off x="881440" y="1916511"/>
          <a:ext cx="439248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118389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17983294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332646240"/>
                    </a:ext>
                  </a:extLst>
                </a:gridCol>
              </a:tblGrid>
              <a:tr h="117910">
                <a:tc rowSpan="4"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文件状态：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草稿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  ] </a:t>
                      </a:r>
                      <a:r>
                        <a:rPr lang="zh-CN" sz="1400" kern="100">
                          <a:effectLst/>
                        </a:rPr>
                        <a:t>正式发布</a:t>
                      </a:r>
                    </a:p>
                    <a:p>
                      <a:pPr algn="l"/>
                      <a:r>
                        <a:rPr lang="en-US" sz="1400" kern="100">
                          <a:effectLst/>
                        </a:rPr>
                        <a:t>[</a:t>
                      </a:r>
                      <a:r>
                        <a:rPr lang="zh-CN" sz="1400" kern="100">
                          <a:effectLst/>
                        </a:rPr>
                        <a:t>√</a:t>
                      </a:r>
                      <a:r>
                        <a:rPr lang="en-US" sz="1400" kern="100">
                          <a:effectLst/>
                        </a:rPr>
                        <a:t>] </a:t>
                      </a:r>
                      <a:r>
                        <a:rPr lang="zh-CN" sz="1400" kern="100">
                          <a:effectLst/>
                        </a:rPr>
                        <a:t>正在修改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>
                          <a:effectLst/>
                        </a:rPr>
                        <a:t>文件标识：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SE2020-G14-</a:t>
                      </a:r>
                      <a:r>
                        <a:rPr lang="zh-CN" sz="1400" kern="100" dirty="0">
                          <a:effectLst/>
                        </a:rPr>
                        <a:t>软件需求说明书</a:t>
                      </a:r>
                      <a:r>
                        <a:rPr lang="en-US" sz="1400" kern="100" dirty="0">
                          <a:effectLst/>
                        </a:rPr>
                        <a:t>(SRS)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776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当前版本：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0.1.1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461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作者：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400" kern="100" dirty="0">
                          <a:effectLst/>
                        </a:rPr>
                        <a:t>徐任、牟灵成、莫丁阳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93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 kern="100" dirty="0">
                          <a:effectLst/>
                        </a:rPr>
                        <a:t>完成日期：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sz="1400" kern="100" dirty="0">
                          <a:effectLst/>
                        </a:rPr>
                        <a:t>2020-11-16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217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8935" y="32777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文件标识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6D4A73-9743-4512-A7D3-969BB2C0F627}"/>
              </a:ext>
            </a:extLst>
          </p:cNvPr>
          <p:cNvSpPr txBox="1"/>
          <p:nvPr/>
        </p:nvSpPr>
        <p:spPr>
          <a:xfrm>
            <a:off x="5850782" y="1100008"/>
            <a:ext cx="64287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需求分析是发现、求精、建模、规格说明和复审的过程。需求分析能够发现了解用户当前所处的情况，发现用户所面临的问题和对目标系统的基本需求。接下来与用户的深入交流，对用户的基本需求反复细化求精，得出对目标系统的完整、准确和具体的需求，最终确定系统必须具有的功能、性能、可靠性和可用性，必须实现的出错处理需求、接口需求和逆向需求，必须满足的约束条件以及数据需求，还可预测系统的发展前景。</a:t>
            </a:r>
          </a:p>
          <a:p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本需求说明用于指导开发“制账”</a:t>
            </a:r>
            <a:r>
              <a:rPr lang="en-US" altLang="zh-CN" dirty="0">
                <a:latin typeface="+mn-ea"/>
                <a:ea typeface="+mn-ea"/>
              </a:rPr>
              <a:t>APP</a:t>
            </a:r>
            <a:r>
              <a:rPr lang="zh-CN" altLang="en-US" dirty="0">
                <a:latin typeface="+mn-ea"/>
                <a:ea typeface="+mn-ea"/>
              </a:rPr>
              <a:t>项目顺利进行并最终通过评审的项目产品。本需求说明面向项目组全体成员。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02D83-B111-4C4C-8C30-E0F9BE16C486}"/>
              </a:ext>
            </a:extLst>
          </p:cNvPr>
          <p:cNvSpPr txBox="1"/>
          <p:nvPr/>
        </p:nvSpPr>
        <p:spPr>
          <a:xfrm>
            <a:off x="8589615" y="373135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文档概述</a:t>
            </a:r>
          </a:p>
        </p:txBody>
      </p:sp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270" y="3778073"/>
            <a:ext cx="1277700" cy="54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制账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75629" y="1884548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75629" y="2833291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75629" y="3764026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75629" y="4686440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0363" y="2050551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需方：杨枨老师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0363" y="3033597"/>
            <a:ext cx="488047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投资方：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0363" y="485108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开发方：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G14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小组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48499" y="243981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项目简介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BCC491CD-B1BC-47C3-8404-79A7F7383469}"/>
              </a:ext>
            </a:extLst>
          </p:cNvPr>
          <p:cNvSpPr txBox="1"/>
          <p:nvPr/>
        </p:nvSpPr>
        <p:spPr>
          <a:xfrm>
            <a:off x="5332620" y="3939340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用户：杨枨老师、邢海粟、赵宇阳、廖安琪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B0074131-07F0-45B9-B289-B8BA999F2BCB}"/>
              </a:ext>
            </a:extLst>
          </p:cNvPr>
          <p:cNvSpPr/>
          <p:nvPr/>
        </p:nvSpPr>
        <p:spPr>
          <a:xfrm>
            <a:off x="4798321" y="5613717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43DF7C-5FFF-4711-8C45-9A8151D97144}"/>
              </a:ext>
            </a:extLst>
          </p:cNvPr>
          <p:cNvSpPr txBox="1"/>
          <p:nvPr/>
        </p:nvSpPr>
        <p:spPr>
          <a:xfrm>
            <a:off x="5330363" y="5776565"/>
            <a:ext cx="4880472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Arial" panose="020B0604020202020204" pitchFamily="34" charset="0"/>
              </a:rPr>
              <a:t>支持机构：浙大城市学院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417483" cy="1711011"/>
            <a:chOff x="4560038" y="1903811"/>
            <a:chExt cx="3853120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81346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Requirements Analysis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需求分析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288F86-0A71-4EA1-9F74-AB0C1FD4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03" y="1240061"/>
            <a:ext cx="542591" cy="13229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DD14DA-A23A-4EBE-9735-96A3AED6A4E8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04ADA2-C1C2-4CE0-ABC0-B14D7E27F934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93C46E-BD48-4FEF-97F6-60666372CD3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用户需求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548320-3FCC-4041-A927-41D0FF00FD3D}"/>
              </a:ext>
            </a:extLst>
          </p:cNvPr>
          <p:cNvSpPr txBox="1"/>
          <p:nvPr/>
        </p:nvSpPr>
        <p:spPr>
          <a:xfrm>
            <a:off x="4629175" y="2680221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当然用户：杨枨老师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90D0D-82EE-429E-BD27-4EEBDB4CCC06}"/>
              </a:ext>
            </a:extLst>
          </p:cNvPr>
          <p:cNvSpPr txBox="1"/>
          <p:nvPr/>
        </p:nvSpPr>
        <p:spPr>
          <a:xfrm>
            <a:off x="1399070" y="4699180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本专业典型用户：邢海粟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id="{2E83E35F-C84E-407C-BC34-75BE27B7410A}"/>
              </a:ext>
            </a:extLst>
          </p:cNvPr>
          <p:cNvGrpSpPr/>
          <p:nvPr/>
        </p:nvGrpSpPr>
        <p:grpSpPr>
          <a:xfrm>
            <a:off x="2627542" y="3114464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3" name="Isosceles Triangle 34">
              <a:extLst>
                <a:ext uri="{FF2B5EF4-FFF2-40B4-BE49-F238E27FC236}">
                  <a16:creationId xmlns:a16="http://schemas.microsoft.com/office/drawing/2014/main" id="{D4273687-46BF-4024-9FEC-9F1E2E77E483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Can 35">
              <a:extLst>
                <a:ext uri="{FF2B5EF4-FFF2-40B4-BE49-F238E27FC236}">
                  <a16:creationId xmlns:a16="http://schemas.microsoft.com/office/drawing/2014/main" id="{2ADC751F-9AFC-42E0-A8D1-5C4D9639DDD3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435BF18-99CE-491F-9E68-2FA32728B3B5}"/>
              </a:ext>
            </a:extLst>
          </p:cNvPr>
          <p:cNvGrpSpPr/>
          <p:nvPr/>
        </p:nvGrpSpPr>
        <p:grpSpPr>
          <a:xfrm>
            <a:off x="9686691" y="3190866"/>
            <a:ext cx="544517" cy="1500105"/>
            <a:chOff x="1371598" y="1962150"/>
            <a:chExt cx="915449" cy="2522008"/>
          </a:xfrm>
          <a:solidFill>
            <a:schemeClr val="accent1"/>
          </a:solidFill>
        </p:grpSpPr>
        <p:sp>
          <p:nvSpPr>
            <p:cNvPr id="16" name="Isosceles Triangle 34">
              <a:extLst>
                <a:ext uri="{FF2B5EF4-FFF2-40B4-BE49-F238E27FC236}">
                  <a16:creationId xmlns:a16="http://schemas.microsoft.com/office/drawing/2014/main" id="{3BAD3463-6E87-41EC-A2AD-9B1564DA04CF}"/>
                </a:ext>
              </a:extLst>
            </p:cNvPr>
            <p:cNvSpPr/>
            <p:nvPr/>
          </p:nvSpPr>
          <p:spPr>
            <a:xfrm rot="5400000">
              <a:off x="1449332" y="2090117"/>
              <a:ext cx="837231" cy="83819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Can 35">
              <a:extLst>
                <a:ext uri="{FF2B5EF4-FFF2-40B4-BE49-F238E27FC236}">
                  <a16:creationId xmlns:a16="http://schemas.microsoft.com/office/drawing/2014/main" id="{D573DDA4-3236-4250-8AF6-553D57D0E1BE}"/>
                </a:ext>
              </a:extLst>
            </p:cNvPr>
            <p:cNvSpPr/>
            <p:nvPr/>
          </p:nvSpPr>
          <p:spPr>
            <a:xfrm>
              <a:off x="1371598" y="1962150"/>
              <a:ext cx="108083" cy="2522008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A0B25D6-22C0-4E84-A4C5-6C542A267B0C}"/>
              </a:ext>
            </a:extLst>
          </p:cNvPr>
          <p:cNvSpPr txBox="1"/>
          <p:nvPr/>
        </p:nvSpPr>
        <p:spPr>
          <a:xfrm>
            <a:off x="8208417" y="4750321"/>
            <a:ext cx="295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非本专业典型用户：廖安琪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359871-186A-4929-8FF0-2697F176EDE4}"/>
              </a:ext>
            </a:extLst>
          </p:cNvPr>
          <p:cNvSpPr txBox="1"/>
          <p:nvPr/>
        </p:nvSpPr>
        <p:spPr>
          <a:xfrm>
            <a:off x="4794239" y="31144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节约时间的记账方式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4AE4-4848-48DA-A4EA-F707A2AAFD04}"/>
              </a:ext>
            </a:extLst>
          </p:cNvPr>
          <p:cNvSpPr txBox="1"/>
          <p:nvPr/>
        </p:nvSpPr>
        <p:spPr>
          <a:xfrm>
            <a:off x="4563407" y="35041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记账时间至少精确到小时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5049B8-E7BE-4D0B-A24E-1C77DC270292}"/>
              </a:ext>
            </a:extLst>
          </p:cNvPr>
          <p:cNvSpPr txBox="1"/>
          <p:nvPr/>
        </p:nvSpPr>
        <p:spPr>
          <a:xfrm>
            <a:off x="5025071" y="3907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账单类别无歧义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06CA7A-3E57-4D78-8456-2096CD93A7AA}"/>
              </a:ext>
            </a:extLst>
          </p:cNvPr>
          <p:cNvSpPr txBox="1"/>
          <p:nvPr/>
        </p:nvSpPr>
        <p:spPr>
          <a:xfrm>
            <a:off x="8445599" y="50685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大数据</a:t>
            </a:r>
          </a:p>
        </p:txBody>
      </p:sp>
    </p:spTree>
    <p:extLst>
      <p:ext uri="{BB962C8B-B14F-4D97-AF65-F5344CB8AC3E}">
        <p14:creationId xmlns:p14="http://schemas.microsoft.com/office/powerpoint/2010/main" val="26108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55249E-D62F-46A2-98B9-400205D2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6" y="776665"/>
            <a:ext cx="5443797" cy="6213547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数据字典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3F17D06-475B-4E03-BE1D-A64CFCF0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24" y="759681"/>
            <a:ext cx="5334775" cy="626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自定义</PresentationFormat>
  <Paragraphs>123</Paragraphs>
  <Slides>23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2020-11-17T01:08:12Z</dcterms:modified>
</cp:coreProperties>
</file>