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940" r:id="rId1"/>
  </p:sldMasterIdLst>
  <p:notesMasterIdLst>
    <p:notesMasterId r:id="rId30"/>
  </p:notesMasterIdLst>
  <p:handoutMasterIdLst>
    <p:handoutMasterId r:id="rId31"/>
  </p:handoutMasterIdLst>
  <p:sldIdLst>
    <p:sldId id="3289" r:id="rId2"/>
    <p:sldId id="3290" r:id="rId3"/>
    <p:sldId id="3291" r:id="rId4"/>
    <p:sldId id="3297" r:id="rId5"/>
    <p:sldId id="3298" r:id="rId6"/>
    <p:sldId id="3292" r:id="rId7"/>
    <p:sldId id="3313" r:id="rId8"/>
    <p:sldId id="3314" r:id="rId9"/>
    <p:sldId id="3302" r:id="rId10"/>
    <p:sldId id="3303" r:id="rId11"/>
    <p:sldId id="3304" r:id="rId12"/>
    <p:sldId id="3305" r:id="rId13"/>
    <p:sldId id="3312" r:id="rId14"/>
    <p:sldId id="3315" r:id="rId15"/>
    <p:sldId id="3316" r:id="rId16"/>
    <p:sldId id="3317" r:id="rId17"/>
    <p:sldId id="3318" r:id="rId18"/>
    <p:sldId id="3293" r:id="rId19"/>
    <p:sldId id="3306" r:id="rId20"/>
    <p:sldId id="3319" r:id="rId21"/>
    <p:sldId id="3307" r:id="rId22"/>
    <p:sldId id="3294" r:id="rId23"/>
    <p:sldId id="3308" r:id="rId24"/>
    <p:sldId id="3309" r:id="rId25"/>
    <p:sldId id="3320" r:id="rId26"/>
    <p:sldId id="3310" r:id="rId27"/>
    <p:sldId id="3311" r:id="rId28"/>
    <p:sldId id="3295" r:id="rId29"/>
  </p:sldIdLst>
  <p:sldSz cx="12858750" cy="7232650"/>
  <p:notesSz cx="6858000" cy="9144000"/>
  <p:custDataLst>
    <p:tags r:id="rId3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8769"/>
    <a:srgbClr val="F16904"/>
    <a:srgbClr val="223D5E"/>
    <a:srgbClr val="EC206C"/>
    <a:srgbClr val="BC148E"/>
    <a:srgbClr val="0A1A3B"/>
    <a:srgbClr val="CE000D"/>
    <a:srgbClr val="FE67BE"/>
    <a:srgbClr val="84004C"/>
    <a:srgbClr val="8B2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49" autoAdjust="0"/>
    <p:restoredTop sz="92986" autoAdjust="0"/>
  </p:normalViewPr>
  <p:slideViewPr>
    <p:cSldViewPr>
      <p:cViewPr varScale="1">
        <p:scale>
          <a:sx n="82" d="100"/>
          <a:sy n="82" d="100"/>
        </p:scale>
        <p:origin x="763" y="58"/>
      </p:cViewPr>
      <p:guideLst>
        <p:guide orient="horz" pos="328"/>
        <p:guide pos="4050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94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96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477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251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711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801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799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313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724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397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402B-9921-40FA-8360-1310776767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70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9281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侧圆角矩形 1"/>
          <p:cNvSpPr/>
          <p:nvPr/>
        </p:nvSpPr>
        <p:spPr>
          <a:xfrm flipV="1">
            <a:off x="5436896" y="-1"/>
            <a:ext cx="865877" cy="380786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01600" dist="508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5" name="同侧圆角矩形 14"/>
          <p:cNvSpPr/>
          <p:nvPr/>
        </p:nvSpPr>
        <p:spPr>
          <a:xfrm flipV="1">
            <a:off x="4574373" y="-10051"/>
            <a:ext cx="865877" cy="380786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01600" dist="508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同侧圆角矩形 17"/>
          <p:cNvSpPr/>
          <p:nvPr/>
        </p:nvSpPr>
        <p:spPr>
          <a:xfrm flipV="1">
            <a:off x="3729421" y="-10051"/>
            <a:ext cx="865877" cy="380786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01600" dist="508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同侧圆角矩形 20"/>
          <p:cNvSpPr/>
          <p:nvPr/>
        </p:nvSpPr>
        <p:spPr>
          <a:xfrm flipV="1">
            <a:off x="6302774" y="-1"/>
            <a:ext cx="865878" cy="380786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01600" dist="508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同侧圆角矩形 1">
            <a:extLst>
              <a:ext uri="{FF2B5EF4-FFF2-40B4-BE49-F238E27FC236}">
                <a16:creationId xmlns:a16="http://schemas.microsoft.com/office/drawing/2014/main" id="{3C2116F8-8E37-4899-9CC8-6063683A6A06}"/>
              </a:ext>
            </a:extLst>
          </p:cNvPr>
          <p:cNvSpPr/>
          <p:nvPr/>
        </p:nvSpPr>
        <p:spPr>
          <a:xfrm flipV="1">
            <a:off x="7170310" y="0"/>
            <a:ext cx="865877" cy="380786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01600" dist="508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同侧圆角矩形 20">
            <a:extLst>
              <a:ext uri="{FF2B5EF4-FFF2-40B4-BE49-F238E27FC236}">
                <a16:creationId xmlns:a16="http://schemas.microsoft.com/office/drawing/2014/main" id="{DA8F3510-ACF8-4328-A719-7F38F71B078F}"/>
              </a:ext>
            </a:extLst>
          </p:cNvPr>
          <p:cNvSpPr/>
          <p:nvPr/>
        </p:nvSpPr>
        <p:spPr>
          <a:xfrm flipV="1">
            <a:off x="8036188" y="0"/>
            <a:ext cx="865878" cy="380786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01600" dist="508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81716" y="2392189"/>
            <a:ext cx="49239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dirty="0">
                <a:solidFill>
                  <a:schemeClr val="bg1"/>
                </a:solidFill>
                <a:latin typeface="Impact" panose="020B0806030902050204" pitchFamily="34" charset="0"/>
              </a:rPr>
              <a:t>SE2020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2727153" y="3881191"/>
            <a:ext cx="7404444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sz="6000" kern="2000" dirty="0">
                <a:solidFill>
                  <a:schemeClr val="accent2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cs typeface="+mn-ea"/>
                <a:sym typeface="Arial" panose="020B0604020202020204" pitchFamily="34" charset="0"/>
              </a:rPr>
              <a:t>G14-</a:t>
            </a:r>
            <a:r>
              <a:rPr lang="zh-CN" altLang="en-US" sz="6000" kern="2000" dirty="0">
                <a:solidFill>
                  <a:schemeClr val="accent2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cs typeface="+mn-ea"/>
                <a:sym typeface="Arial" panose="020B0604020202020204" pitchFamily="34" charset="0"/>
              </a:rPr>
              <a:t>实现</a:t>
            </a:r>
          </a:p>
        </p:txBody>
      </p:sp>
      <p:sp>
        <p:nvSpPr>
          <p:cNvPr id="36" name="TextBox 18"/>
          <p:cNvSpPr txBox="1"/>
          <p:nvPr/>
        </p:nvSpPr>
        <p:spPr>
          <a:xfrm>
            <a:off x="5869834" y="5272509"/>
            <a:ext cx="4968552" cy="525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基于</a:t>
            </a: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Flutter</a:t>
            </a:r>
            <a:r>
              <a:rPr lang="zh-CN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的移动端记账</a:t>
            </a: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999430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3">
            <a:extLst>
              <a:ext uri="{FF2B5EF4-FFF2-40B4-BE49-F238E27FC236}">
                <a16:creationId xmlns:a16="http://schemas.microsoft.com/office/drawing/2014/main" id="{6B23B808-9B33-46CD-8D94-A449D6C5353E}"/>
              </a:ext>
            </a:extLst>
          </p:cNvPr>
          <p:cNvSpPr txBox="1"/>
          <p:nvPr/>
        </p:nvSpPr>
        <p:spPr>
          <a:xfrm>
            <a:off x="309489" y="43967"/>
            <a:ext cx="3240360" cy="57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单元测试（</a:t>
            </a:r>
            <a:r>
              <a:rPr lang="en-US" altLang="zh-CN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TextBox 41">
            <a:extLst>
              <a:ext uri="{FF2B5EF4-FFF2-40B4-BE49-F238E27FC236}">
                <a16:creationId xmlns:a16="http://schemas.microsoft.com/office/drawing/2014/main" id="{21EF53D0-63AD-47FF-B9D7-DDFE533E3C8A}"/>
              </a:ext>
            </a:extLst>
          </p:cNvPr>
          <p:cNvSpPr txBox="1"/>
          <p:nvPr/>
        </p:nvSpPr>
        <p:spPr>
          <a:xfrm>
            <a:off x="711747" y="1868054"/>
            <a:ext cx="5652628" cy="4049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第三步：创建一个 </a:t>
            </a:r>
            <a:r>
              <a:rPr lang="en-US" altLang="zh-CN" sz="2400" dirty="0" err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testWidgets</a:t>
            </a: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测试方法</a:t>
            </a:r>
            <a:endParaRPr lang="en-US" sz="24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528ED4-44CE-4EA4-B950-F6C27EE7E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47" y="2392189"/>
            <a:ext cx="5476875" cy="1838325"/>
          </a:xfrm>
          <a:prstGeom prst="rect">
            <a:avLst/>
          </a:prstGeom>
        </p:spPr>
      </p:pic>
      <p:sp>
        <p:nvSpPr>
          <p:cNvPr id="7" name="TextBox 41">
            <a:extLst>
              <a:ext uri="{FF2B5EF4-FFF2-40B4-BE49-F238E27FC236}">
                <a16:creationId xmlns:a16="http://schemas.microsoft.com/office/drawing/2014/main" id="{1C8FB831-306E-4821-907B-F136B4509F61}"/>
              </a:ext>
            </a:extLst>
          </p:cNvPr>
          <p:cNvSpPr txBox="1"/>
          <p:nvPr/>
        </p:nvSpPr>
        <p:spPr>
          <a:xfrm>
            <a:off x="6772751" y="1857288"/>
            <a:ext cx="5652628" cy="4049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第四步：使用 </a:t>
            </a:r>
            <a:r>
              <a:rPr lang="en-US" altLang="zh-CN" sz="2400" dirty="0" err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WidgetTester</a:t>
            </a: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建立 </a:t>
            </a: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Widget</a:t>
            </a:r>
            <a:endParaRPr lang="en-US" sz="24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371347A-366E-4565-9449-2A33098FC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628" y="2320181"/>
            <a:ext cx="52863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98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3">
            <a:extLst>
              <a:ext uri="{FF2B5EF4-FFF2-40B4-BE49-F238E27FC236}">
                <a16:creationId xmlns:a16="http://schemas.microsoft.com/office/drawing/2014/main" id="{BB9B31C9-DA4D-4045-ADAB-71B0A555D750}"/>
              </a:ext>
            </a:extLst>
          </p:cNvPr>
          <p:cNvSpPr txBox="1"/>
          <p:nvPr/>
        </p:nvSpPr>
        <p:spPr>
          <a:xfrm>
            <a:off x="309489" y="43967"/>
            <a:ext cx="3240360" cy="57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单元测试（</a:t>
            </a:r>
            <a:r>
              <a:rPr lang="en-US" altLang="zh-CN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TextBox 41">
            <a:extLst>
              <a:ext uri="{FF2B5EF4-FFF2-40B4-BE49-F238E27FC236}">
                <a16:creationId xmlns:a16="http://schemas.microsoft.com/office/drawing/2014/main" id="{C60DBFE5-8D57-4DC3-9E91-306E39C436FB}"/>
              </a:ext>
            </a:extLst>
          </p:cNvPr>
          <p:cNvSpPr txBox="1"/>
          <p:nvPr/>
        </p:nvSpPr>
        <p:spPr>
          <a:xfrm>
            <a:off x="1006018" y="417331"/>
            <a:ext cx="5652628" cy="4049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第五步：设置测试用例</a:t>
            </a:r>
            <a:endParaRPr lang="en-US" sz="24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7D5F29-22EB-40A6-9215-260FE0BF9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43" y="996592"/>
            <a:ext cx="6429375" cy="60483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A679078-6DF2-4FF3-A1D2-19C08B2FA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647" y="619822"/>
            <a:ext cx="3392106" cy="584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3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3">
            <a:extLst>
              <a:ext uri="{FF2B5EF4-FFF2-40B4-BE49-F238E27FC236}">
                <a16:creationId xmlns:a16="http://schemas.microsoft.com/office/drawing/2014/main" id="{3BFD6F96-7F45-4DF8-9C53-3A8582D3B61F}"/>
              </a:ext>
            </a:extLst>
          </p:cNvPr>
          <p:cNvSpPr txBox="1"/>
          <p:nvPr/>
        </p:nvSpPr>
        <p:spPr>
          <a:xfrm>
            <a:off x="309489" y="43967"/>
            <a:ext cx="3240360" cy="57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单元测试（</a:t>
            </a:r>
            <a:r>
              <a:rPr lang="en-US" altLang="zh-CN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TextBox 41">
            <a:extLst>
              <a:ext uri="{FF2B5EF4-FFF2-40B4-BE49-F238E27FC236}">
                <a16:creationId xmlns:a16="http://schemas.microsoft.com/office/drawing/2014/main" id="{E51562C1-6FDE-434D-9732-8AFC5951B7C1}"/>
              </a:ext>
            </a:extLst>
          </p:cNvPr>
          <p:cNvSpPr txBox="1"/>
          <p:nvPr/>
        </p:nvSpPr>
        <p:spPr>
          <a:xfrm>
            <a:off x="1172791" y="552566"/>
            <a:ext cx="5652628" cy="4049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第六步：运行测试文件</a:t>
            </a:r>
            <a:endParaRPr lang="en-US" sz="24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5868B1-C773-424B-AD35-49934AD5D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40" y="1240061"/>
            <a:ext cx="11791950" cy="12763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2669ECD-9359-4DB6-B812-27BF73339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89" y="2831508"/>
            <a:ext cx="12439650" cy="21526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601FFD2-6982-4459-8CE4-6624F36D1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98" y="4984158"/>
            <a:ext cx="122301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99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>
            <a:extLst>
              <a:ext uri="{FF2B5EF4-FFF2-40B4-BE49-F238E27FC236}">
                <a16:creationId xmlns:a16="http://schemas.microsoft.com/office/drawing/2014/main" id="{FE3779D9-853F-4407-953E-6F14CEBFC067}"/>
              </a:ext>
            </a:extLst>
          </p:cNvPr>
          <p:cNvSpPr txBox="1"/>
          <p:nvPr/>
        </p:nvSpPr>
        <p:spPr>
          <a:xfrm>
            <a:off x="309489" y="43967"/>
            <a:ext cx="3240360" cy="57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单元测试（</a:t>
            </a:r>
            <a:r>
              <a:rPr lang="en-US" altLang="zh-CN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52724C-C5E1-4B39-AC89-706D1E80D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967" y="49212"/>
            <a:ext cx="4324350" cy="71342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27707F-B6BE-4346-8AE3-97F401F58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370" y="1096045"/>
            <a:ext cx="451485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07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3">
            <a:extLst>
              <a:ext uri="{FF2B5EF4-FFF2-40B4-BE49-F238E27FC236}">
                <a16:creationId xmlns:a16="http://schemas.microsoft.com/office/drawing/2014/main" id="{BB302FEC-86CE-49E6-9763-84B20F7A9E4C}"/>
              </a:ext>
            </a:extLst>
          </p:cNvPr>
          <p:cNvSpPr txBox="1"/>
          <p:nvPr/>
        </p:nvSpPr>
        <p:spPr>
          <a:xfrm>
            <a:off x="309489" y="43967"/>
            <a:ext cx="3240360" cy="57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集成测试（</a:t>
            </a:r>
            <a:r>
              <a:rPr lang="en-US" altLang="zh-CN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TextBox 41">
            <a:extLst>
              <a:ext uri="{FF2B5EF4-FFF2-40B4-BE49-F238E27FC236}">
                <a16:creationId xmlns:a16="http://schemas.microsoft.com/office/drawing/2014/main" id="{76CD1142-9562-44BB-8721-471DC71788F2}"/>
              </a:ext>
            </a:extLst>
          </p:cNvPr>
          <p:cNvSpPr txBox="1"/>
          <p:nvPr/>
        </p:nvSpPr>
        <p:spPr>
          <a:xfrm>
            <a:off x="740743" y="1197205"/>
            <a:ext cx="5159703" cy="4049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第一步：开启</a:t>
            </a:r>
            <a:r>
              <a:rPr lang="en-US" altLang="zh-CN" sz="2400" dirty="0" err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Flutterdriver</a:t>
            </a:r>
            <a:r>
              <a:rPr lang="zh-CN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扩展支持</a:t>
            </a:r>
            <a:endParaRPr lang="en-US" sz="24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A9E967-BE59-4992-8081-4B158C8CD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839" y="2176165"/>
            <a:ext cx="3162300" cy="2438400"/>
          </a:xfrm>
          <a:prstGeom prst="rect">
            <a:avLst/>
          </a:prstGeom>
        </p:spPr>
      </p:pic>
      <p:sp>
        <p:nvSpPr>
          <p:cNvPr id="6" name="TextBox 41">
            <a:extLst>
              <a:ext uri="{FF2B5EF4-FFF2-40B4-BE49-F238E27FC236}">
                <a16:creationId xmlns:a16="http://schemas.microsoft.com/office/drawing/2014/main" id="{63662665-AB7B-4424-8BFE-48AC10BA511A}"/>
              </a:ext>
            </a:extLst>
          </p:cNvPr>
          <p:cNvSpPr txBox="1"/>
          <p:nvPr/>
        </p:nvSpPr>
        <p:spPr>
          <a:xfrm>
            <a:off x="5997327" y="1197205"/>
            <a:ext cx="5433578" cy="4049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第二步：创建</a:t>
            </a: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test</a:t>
            </a:r>
            <a:r>
              <a:rPr lang="zh-CN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脚本文件</a:t>
            </a:r>
            <a:endParaRPr lang="en-US" sz="24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42FF1BF-28C0-42C2-BFB0-B3FB22BC8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463" y="2608213"/>
            <a:ext cx="3594201" cy="108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27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3">
            <a:extLst>
              <a:ext uri="{FF2B5EF4-FFF2-40B4-BE49-F238E27FC236}">
                <a16:creationId xmlns:a16="http://schemas.microsoft.com/office/drawing/2014/main" id="{D82DD111-5149-4E1E-9A9B-C16A9F5B7EDA}"/>
              </a:ext>
            </a:extLst>
          </p:cNvPr>
          <p:cNvSpPr txBox="1"/>
          <p:nvPr/>
        </p:nvSpPr>
        <p:spPr>
          <a:xfrm>
            <a:off x="309489" y="43967"/>
            <a:ext cx="3240360" cy="57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集成测试（</a:t>
            </a:r>
            <a:r>
              <a:rPr lang="en-US" altLang="zh-CN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TextBox 41">
            <a:extLst>
              <a:ext uri="{FF2B5EF4-FFF2-40B4-BE49-F238E27FC236}">
                <a16:creationId xmlns:a16="http://schemas.microsoft.com/office/drawing/2014/main" id="{63BF7BA4-019D-4567-8F0A-8AC5D44202FE}"/>
              </a:ext>
            </a:extLst>
          </p:cNvPr>
          <p:cNvSpPr txBox="1"/>
          <p:nvPr/>
        </p:nvSpPr>
        <p:spPr>
          <a:xfrm>
            <a:off x="812751" y="880021"/>
            <a:ext cx="5159703" cy="4049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第三步：编写测试脚本</a:t>
            </a:r>
            <a:endParaRPr lang="en-US" sz="24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785AA1-98D6-4F32-B797-484193E4E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88" y="1456085"/>
            <a:ext cx="6372225" cy="5257800"/>
          </a:xfrm>
          <a:prstGeom prst="rect">
            <a:avLst/>
          </a:prstGeom>
        </p:spPr>
      </p:pic>
      <p:sp>
        <p:nvSpPr>
          <p:cNvPr id="7" name="TextBox 41">
            <a:extLst>
              <a:ext uri="{FF2B5EF4-FFF2-40B4-BE49-F238E27FC236}">
                <a16:creationId xmlns:a16="http://schemas.microsoft.com/office/drawing/2014/main" id="{754B99F5-8EB3-4701-87D3-875E637EE2FF}"/>
              </a:ext>
            </a:extLst>
          </p:cNvPr>
          <p:cNvSpPr txBox="1"/>
          <p:nvPr/>
        </p:nvSpPr>
        <p:spPr>
          <a:xfrm>
            <a:off x="6501383" y="880020"/>
            <a:ext cx="5159703" cy="4049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第四步：执行测试文件</a:t>
            </a:r>
            <a:endParaRPr lang="en-US" sz="24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4B8A4BC-F436-4DAC-80C6-F73CEFAE8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423" y="1813051"/>
            <a:ext cx="4990329" cy="36065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0F7F3AD-D2D4-48D6-BE59-2B5033D2A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380" y="5272509"/>
            <a:ext cx="5544616" cy="721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83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3">
            <a:extLst>
              <a:ext uri="{FF2B5EF4-FFF2-40B4-BE49-F238E27FC236}">
                <a16:creationId xmlns:a16="http://schemas.microsoft.com/office/drawing/2014/main" id="{EA17BCC4-4B1E-46CC-9A3C-2F7689C66DCE}"/>
              </a:ext>
            </a:extLst>
          </p:cNvPr>
          <p:cNvSpPr txBox="1"/>
          <p:nvPr/>
        </p:nvSpPr>
        <p:spPr>
          <a:xfrm>
            <a:off x="309489" y="43967"/>
            <a:ext cx="3240360" cy="57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系统测试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4DACCA-D3E4-4CD1-8F09-D70C9D2C3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005"/>
            <a:ext cx="12858750" cy="63155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FE6740-49A9-4C1A-9F16-3946ABBC0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8482"/>
            <a:ext cx="12858750" cy="63155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307702A-3C62-4C42-9888-EC6D04033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48482"/>
            <a:ext cx="12858750" cy="631552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7E9CE8B-9840-4B1D-BE88-7F146549C9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29574"/>
            <a:ext cx="12858750" cy="631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6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3">
            <a:extLst>
              <a:ext uri="{FF2B5EF4-FFF2-40B4-BE49-F238E27FC236}">
                <a16:creationId xmlns:a16="http://schemas.microsoft.com/office/drawing/2014/main" id="{204DBEEB-51CD-48F9-A29F-5CEB5B0B669D}"/>
              </a:ext>
            </a:extLst>
          </p:cNvPr>
          <p:cNvSpPr txBox="1"/>
          <p:nvPr/>
        </p:nvSpPr>
        <p:spPr>
          <a:xfrm>
            <a:off x="309489" y="43967"/>
            <a:ext cx="3240360" cy="57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确认测试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2B560B-71FA-4E9D-85A0-70445A436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815" y="159941"/>
            <a:ext cx="4896276" cy="35597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7E8418-8CE7-4350-86D4-2AC0BB729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288" y="146474"/>
            <a:ext cx="5158694" cy="357323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F1E226F-D90F-438A-9935-8FFFAF279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913" y="3664994"/>
            <a:ext cx="4919730" cy="340771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CDF9984-6F06-436C-9594-88678A7A1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7150" y="3609127"/>
            <a:ext cx="5137320" cy="355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01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>
            <a:spLocks/>
          </p:cNvSpPr>
          <p:nvPr/>
        </p:nvSpPr>
        <p:spPr bwMode="auto">
          <a:xfrm>
            <a:off x="-28207" y="1485813"/>
            <a:ext cx="5095364" cy="4261026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10677613" y="1485813"/>
            <a:ext cx="2201063" cy="4261026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150169" y="2698157"/>
            <a:ext cx="1826109" cy="1826108"/>
          </a:xfrm>
          <a:prstGeom prst="ellipse">
            <a:avLst/>
          </a:prstGeom>
          <a:gradFill flip="none" rotWithShape="1">
            <a:gsLst>
              <a:gs pos="25000">
                <a:schemeClr val="bg1">
                  <a:shade val="67500"/>
                  <a:satMod val="115000"/>
                </a:schemeClr>
              </a:gs>
              <a:gs pos="62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bg1"/>
            </a:solidFill>
          </a:ln>
          <a:effectLst>
            <a:outerShdw blurRad="254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MH_Others_1"/>
          <p:cNvSpPr txBox="1"/>
          <p:nvPr>
            <p:custDataLst>
              <p:tags r:id="rId1"/>
            </p:custDataLst>
          </p:nvPr>
        </p:nvSpPr>
        <p:spPr>
          <a:xfrm>
            <a:off x="4306517" y="3088054"/>
            <a:ext cx="1513416" cy="104631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4799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29375" y="3426544"/>
            <a:ext cx="318423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会议记录及配置管理</a:t>
            </a:r>
          </a:p>
        </p:txBody>
      </p:sp>
    </p:spTree>
    <p:extLst>
      <p:ext uri="{BB962C8B-B14F-4D97-AF65-F5344CB8AC3E}">
        <p14:creationId xmlns:p14="http://schemas.microsoft.com/office/powerpoint/2010/main" val="1229668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3">
            <a:extLst>
              <a:ext uri="{FF2B5EF4-FFF2-40B4-BE49-F238E27FC236}">
                <a16:creationId xmlns:a16="http://schemas.microsoft.com/office/drawing/2014/main" id="{1CA5FE26-D367-45B3-9DF7-9142B5522C94}"/>
              </a:ext>
            </a:extLst>
          </p:cNvPr>
          <p:cNvSpPr txBox="1"/>
          <p:nvPr/>
        </p:nvSpPr>
        <p:spPr>
          <a:xfrm>
            <a:off x="309489" y="43967"/>
            <a:ext cx="3240360" cy="57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会议记录（</a:t>
            </a:r>
            <a:r>
              <a:rPr lang="en-US" altLang="zh-CN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A56C16-94B6-408A-B288-3EF276D93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71" y="880021"/>
            <a:ext cx="5959356" cy="56316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68683E7-3E2E-4EF7-8643-9E9484A70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884" y="827163"/>
            <a:ext cx="5685013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54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>
            <a:spLocks/>
          </p:cNvSpPr>
          <p:nvPr/>
        </p:nvSpPr>
        <p:spPr bwMode="auto">
          <a:xfrm>
            <a:off x="-28208" y="1485813"/>
            <a:ext cx="6129086" cy="4261026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1"/>
          <p:cNvSpPr/>
          <p:nvPr>
            <p:custDataLst>
              <p:tags r:id="rId1"/>
            </p:custDataLst>
          </p:nvPr>
        </p:nvSpPr>
        <p:spPr>
          <a:xfrm>
            <a:off x="6615982" y="1687300"/>
            <a:ext cx="379646" cy="379646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1"/>
          <p:cNvSpPr/>
          <p:nvPr>
            <p:custDataLst>
              <p:tags r:id="rId2"/>
            </p:custDataLst>
          </p:nvPr>
        </p:nvSpPr>
        <p:spPr>
          <a:xfrm>
            <a:off x="7320940" y="1719134"/>
            <a:ext cx="2466406" cy="38946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53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编码</a:t>
            </a:r>
            <a:endParaRPr lang="zh-CN" altLang="en-US" sz="1199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Number_2"/>
          <p:cNvSpPr/>
          <p:nvPr>
            <p:custDataLst>
              <p:tags r:id="rId3"/>
            </p:custDataLst>
          </p:nvPr>
        </p:nvSpPr>
        <p:spPr>
          <a:xfrm>
            <a:off x="6615982" y="2556769"/>
            <a:ext cx="379646" cy="379646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4"/>
            </p:custDataLst>
          </p:nvPr>
        </p:nvSpPr>
        <p:spPr>
          <a:xfrm>
            <a:off x="7320940" y="2588604"/>
            <a:ext cx="2466406" cy="38946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53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</a:t>
            </a:r>
            <a:endParaRPr lang="zh-CN" altLang="en-US" sz="1199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Number_3"/>
          <p:cNvSpPr/>
          <p:nvPr>
            <p:custDataLst>
              <p:tags r:id="rId5"/>
            </p:custDataLst>
          </p:nvPr>
        </p:nvSpPr>
        <p:spPr>
          <a:xfrm>
            <a:off x="6615982" y="3426237"/>
            <a:ext cx="379646" cy="379646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5" name="MH_Entry_3"/>
          <p:cNvSpPr/>
          <p:nvPr>
            <p:custDataLst>
              <p:tags r:id="rId6"/>
            </p:custDataLst>
          </p:nvPr>
        </p:nvSpPr>
        <p:spPr>
          <a:xfrm>
            <a:off x="7320939" y="3458072"/>
            <a:ext cx="3029397" cy="38946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53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会议记录及配置管理</a:t>
            </a:r>
            <a:endParaRPr lang="zh-CN" altLang="en-US" sz="1199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Number_4"/>
          <p:cNvSpPr/>
          <p:nvPr>
            <p:custDataLst>
              <p:tags r:id="rId7"/>
            </p:custDataLst>
          </p:nvPr>
        </p:nvSpPr>
        <p:spPr>
          <a:xfrm>
            <a:off x="6615982" y="4295706"/>
            <a:ext cx="379646" cy="379646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7" name="MH_Entry_4"/>
          <p:cNvSpPr/>
          <p:nvPr>
            <p:custDataLst>
              <p:tags r:id="rId8"/>
            </p:custDataLst>
          </p:nvPr>
        </p:nvSpPr>
        <p:spPr>
          <a:xfrm>
            <a:off x="7320940" y="4327539"/>
            <a:ext cx="2466406" cy="38946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53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小组分工及评价</a:t>
            </a:r>
            <a:endParaRPr lang="zh-CN" altLang="en-US" sz="1199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MH_Others_1"/>
          <p:cNvSpPr txBox="1"/>
          <p:nvPr>
            <p:custDataLst>
              <p:tags r:id="rId9"/>
            </p:custDataLst>
          </p:nvPr>
        </p:nvSpPr>
        <p:spPr>
          <a:xfrm>
            <a:off x="2713367" y="1719134"/>
            <a:ext cx="1769715" cy="3794384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19" name="MH_Others_2"/>
          <p:cNvSpPr txBox="1"/>
          <p:nvPr>
            <p:custDataLst>
              <p:tags r:id="rId10"/>
            </p:custDataLst>
          </p:nvPr>
        </p:nvSpPr>
        <p:spPr>
          <a:xfrm rot="5400000">
            <a:off x="865734" y="3277772"/>
            <a:ext cx="3299115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10677613" y="1485813"/>
            <a:ext cx="2201063" cy="4261026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Number_3">
            <a:extLst>
              <a:ext uri="{FF2B5EF4-FFF2-40B4-BE49-F238E27FC236}">
                <a16:creationId xmlns:a16="http://schemas.microsoft.com/office/drawing/2014/main" id="{16F0530F-0472-4A7B-BEC2-EF5B3F0C9FA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615982" y="5165171"/>
            <a:ext cx="379646" cy="379646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5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7" name="MH_Entry_3">
            <a:extLst>
              <a:ext uri="{FF2B5EF4-FFF2-40B4-BE49-F238E27FC236}">
                <a16:creationId xmlns:a16="http://schemas.microsoft.com/office/drawing/2014/main" id="{5BADC17F-3A57-4A35-A2DB-3CE528BFC6E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7320939" y="5197006"/>
            <a:ext cx="3029397" cy="38946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53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参考资料</a:t>
            </a:r>
            <a:endParaRPr lang="zh-CN" altLang="en-US" sz="1199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147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3">
            <a:extLst>
              <a:ext uri="{FF2B5EF4-FFF2-40B4-BE49-F238E27FC236}">
                <a16:creationId xmlns:a16="http://schemas.microsoft.com/office/drawing/2014/main" id="{C5EF01C6-1C34-45E8-8608-37EC7DA2E267}"/>
              </a:ext>
            </a:extLst>
          </p:cNvPr>
          <p:cNvSpPr txBox="1"/>
          <p:nvPr/>
        </p:nvSpPr>
        <p:spPr>
          <a:xfrm>
            <a:off x="309489" y="43967"/>
            <a:ext cx="3240360" cy="57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会议记录（</a:t>
            </a:r>
            <a:r>
              <a:rPr lang="en-US" altLang="zh-CN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6F2676-1FF8-4A65-AA7B-70C81E958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023" y="952029"/>
            <a:ext cx="6503379" cy="560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9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3">
            <a:extLst>
              <a:ext uri="{FF2B5EF4-FFF2-40B4-BE49-F238E27FC236}">
                <a16:creationId xmlns:a16="http://schemas.microsoft.com/office/drawing/2014/main" id="{4A9485B6-45A8-4C39-93F9-0A962C72C37D}"/>
              </a:ext>
            </a:extLst>
          </p:cNvPr>
          <p:cNvSpPr txBox="1"/>
          <p:nvPr/>
        </p:nvSpPr>
        <p:spPr>
          <a:xfrm>
            <a:off x="309489" y="43967"/>
            <a:ext cx="3240360" cy="57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配置管理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9D2C6D-54DE-4633-A374-627F6DF2C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759" y="808013"/>
            <a:ext cx="1091565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01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>
            <a:spLocks/>
          </p:cNvSpPr>
          <p:nvPr/>
        </p:nvSpPr>
        <p:spPr bwMode="auto">
          <a:xfrm>
            <a:off x="-28207" y="1485813"/>
            <a:ext cx="5095364" cy="4261026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10677613" y="1485813"/>
            <a:ext cx="2201063" cy="4261026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150169" y="2698157"/>
            <a:ext cx="1826109" cy="1826108"/>
          </a:xfrm>
          <a:prstGeom prst="ellipse">
            <a:avLst/>
          </a:prstGeom>
          <a:gradFill flip="none" rotWithShape="1">
            <a:gsLst>
              <a:gs pos="25000">
                <a:schemeClr val="bg1">
                  <a:shade val="67500"/>
                  <a:satMod val="115000"/>
                </a:schemeClr>
              </a:gs>
              <a:gs pos="62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bg1"/>
            </a:solidFill>
          </a:ln>
          <a:effectLst>
            <a:outerShdw blurRad="254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MH_Others_1"/>
          <p:cNvSpPr txBox="1"/>
          <p:nvPr>
            <p:custDataLst>
              <p:tags r:id="rId1"/>
            </p:custDataLst>
          </p:nvPr>
        </p:nvSpPr>
        <p:spPr>
          <a:xfrm>
            <a:off x="4306517" y="3088054"/>
            <a:ext cx="1513416" cy="104631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4799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29375" y="3426544"/>
            <a:ext cx="318423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小组分工及评价</a:t>
            </a:r>
          </a:p>
        </p:txBody>
      </p:sp>
    </p:spTree>
    <p:extLst>
      <p:ext uri="{BB962C8B-B14F-4D97-AF65-F5344CB8AC3E}">
        <p14:creationId xmlns:p14="http://schemas.microsoft.com/office/powerpoint/2010/main" val="4264634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7F2D656-7F78-4F70-B127-8704CF631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24" y="1312069"/>
            <a:ext cx="11998302" cy="3812815"/>
          </a:xfrm>
          <a:prstGeom prst="rect">
            <a:avLst/>
          </a:prstGeom>
        </p:spPr>
      </p:pic>
      <p:sp>
        <p:nvSpPr>
          <p:cNvPr id="5" name="TextBox 23">
            <a:extLst>
              <a:ext uri="{FF2B5EF4-FFF2-40B4-BE49-F238E27FC236}">
                <a16:creationId xmlns:a16="http://schemas.microsoft.com/office/drawing/2014/main" id="{9B227F15-F523-48FC-AA33-892E3D7E6BD5}"/>
              </a:ext>
            </a:extLst>
          </p:cNvPr>
          <p:cNvSpPr txBox="1"/>
          <p:nvPr/>
        </p:nvSpPr>
        <p:spPr>
          <a:xfrm>
            <a:off x="309489" y="43967"/>
            <a:ext cx="3240360" cy="57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小组评价及分工（</a:t>
            </a:r>
            <a:r>
              <a:rPr lang="en-US" altLang="zh-CN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3FA4FB-180C-41D8-9C8E-B9571C1664BB}"/>
              </a:ext>
            </a:extLst>
          </p:cNvPr>
          <p:cNvSpPr txBox="1"/>
          <p:nvPr/>
        </p:nvSpPr>
        <p:spPr>
          <a:xfrm>
            <a:off x="2468935" y="5522732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组长评分标准：起始分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分，未按时完成扣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分，未达到指标扣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重要任务双倍扣分，扣完为止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评分标准：主观评分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总评分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，小数四舍五入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231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3">
            <a:extLst>
              <a:ext uri="{FF2B5EF4-FFF2-40B4-BE49-F238E27FC236}">
                <a16:creationId xmlns:a16="http://schemas.microsoft.com/office/drawing/2014/main" id="{8BDCC559-E37F-43FC-B0CB-62C2DACEDFFF}"/>
              </a:ext>
            </a:extLst>
          </p:cNvPr>
          <p:cNvSpPr txBox="1"/>
          <p:nvPr/>
        </p:nvSpPr>
        <p:spPr>
          <a:xfrm>
            <a:off x="309489" y="43967"/>
            <a:ext cx="3240360" cy="57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小组评价及分工（</a:t>
            </a:r>
            <a:r>
              <a:rPr lang="en-US" altLang="zh-CN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415E3C-0BD6-4048-9E6F-47F50A07F86D}"/>
              </a:ext>
            </a:extLst>
          </p:cNvPr>
          <p:cNvSpPr txBox="1"/>
          <p:nvPr/>
        </p:nvSpPr>
        <p:spPr>
          <a:xfrm>
            <a:off x="2468935" y="5522732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组长评分标准：起始分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分，未按时完成扣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分，未达到指标扣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重要任务双倍扣分，扣完为止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评分标准：主观评分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总评分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，小数四舍五入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9592D9-A1AE-4DB6-8CBB-7219A83F4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73" y="1456086"/>
            <a:ext cx="11568346" cy="365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17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00889EB-3F07-4E12-9E11-CBCFCBB40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77" y="1384077"/>
            <a:ext cx="12251596" cy="3873594"/>
          </a:xfrm>
          <a:prstGeom prst="rect">
            <a:avLst/>
          </a:prstGeom>
        </p:spPr>
      </p:pic>
      <p:sp>
        <p:nvSpPr>
          <p:cNvPr id="5" name="TextBox 23">
            <a:extLst>
              <a:ext uri="{FF2B5EF4-FFF2-40B4-BE49-F238E27FC236}">
                <a16:creationId xmlns:a16="http://schemas.microsoft.com/office/drawing/2014/main" id="{1106F9EA-08E1-48D8-9789-F015EC74A9D4}"/>
              </a:ext>
            </a:extLst>
          </p:cNvPr>
          <p:cNvSpPr txBox="1"/>
          <p:nvPr/>
        </p:nvSpPr>
        <p:spPr>
          <a:xfrm>
            <a:off x="309489" y="43967"/>
            <a:ext cx="3240360" cy="57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小组评价及分工（</a:t>
            </a:r>
            <a:r>
              <a:rPr lang="en-US" altLang="zh-CN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287244-0ACC-44C6-BE99-397F2D9048BC}"/>
              </a:ext>
            </a:extLst>
          </p:cNvPr>
          <p:cNvSpPr txBox="1"/>
          <p:nvPr/>
        </p:nvSpPr>
        <p:spPr>
          <a:xfrm>
            <a:off x="2468935" y="5522732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组长评分标准：起始分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分，未按时完成扣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分，未达到指标扣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重要任务双倍扣分，扣完为止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评分标准：主观评分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总评分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，小数四舍五入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765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>
            <a:spLocks/>
          </p:cNvSpPr>
          <p:nvPr/>
        </p:nvSpPr>
        <p:spPr bwMode="auto">
          <a:xfrm>
            <a:off x="-28207" y="1485813"/>
            <a:ext cx="5095364" cy="4261026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10677613" y="1485813"/>
            <a:ext cx="2201063" cy="4261026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150169" y="2698157"/>
            <a:ext cx="1826109" cy="1826108"/>
          </a:xfrm>
          <a:prstGeom prst="ellipse">
            <a:avLst/>
          </a:prstGeom>
          <a:gradFill flip="none" rotWithShape="1">
            <a:gsLst>
              <a:gs pos="25000">
                <a:schemeClr val="bg1">
                  <a:shade val="67500"/>
                  <a:satMod val="115000"/>
                </a:schemeClr>
              </a:gs>
              <a:gs pos="62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bg1"/>
            </a:solidFill>
          </a:ln>
          <a:effectLst>
            <a:outerShdw blurRad="254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MH_Others_1"/>
          <p:cNvSpPr txBox="1"/>
          <p:nvPr>
            <p:custDataLst>
              <p:tags r:id="rId1"/>
            </p:custDataLst>
          </p:nvPr>
        </p:nvSpPr>
        <p:spPr>
          <a:xfrm>
            <a:off x="4306517" y="3088054"/>
            <a:ext cx="1513416" cy="104631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4799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</a:p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29375" y="3426544"/>
            <a:ext cx="318423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3583924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3">
            <a:extLst>
              <a:ext uri="{FF2B5EF4-FFF2-40B4-BE49-F238E27FC236}">
                <a16:creationId xmlns:a16="http://schemas.microsoft.com/office/drawing/2014/main" id="{D5045356-4BD4-4A31-9C9D-2358DD587BC6}"/>
              </a:ext>
            </a:extLst>
          </p:cNvPr>
          <p:cNvSpPr txBox="1"/>
          <p:nvPr/>
        </p:nvSpPr>
        <p:spPr>
          <a:xfrm>
            <a:off x="309489" y="43967"/>
            <a:ext cx="3240360" cy="57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参考资料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5D99B0-47AD-4A5C-A248-F814E3A0F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24" y="1240061"/>
            <a:ext cx="11235902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27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侧圆角矩形 1"/>
          <p:cNvSpPr/>
          <p:nvPr/>
        </p:nvSpPr>
        <p:spPr>
          <a:xfrm flipV="1">
            <a:off x="3478801" y="0"/>
            <a:ext cx="1441015" cy="380786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01600" dist="508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同侧圆角矩形 14"/>
          <p:cNvSpPr/>
          <p:nvPr/>
        </p:nvSpPr>
        <p:spPr>
          <a:xfrm flipV="1">
            <a:off x="4965513" y="0"/>
            <a:ext cx="1441015" cy="380786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01600" dist="508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同侧圆角矩形 17"/>
          <p:cNvSpPr/>
          <p:nvPr/>
        </p:nvSpPr>
        <p:spPr>
          <a:xfrm flipV="1">
            <a:off x="6452224" y="0"/>
            <a:ext cx="1441015" cy="380786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01600" dist="508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同侧圆角矩形 20"/>
          <p:cNvSpPr/>
          <p:nvPr/>
        </p:nvSpPr>
        <p:spPr>
          <a:xfrm flipV="1">
            <a:off x="7938936" y="0"/>
            <a:ext cx="1441015" cy="380786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01600" dist="508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931411" y="2667840"/>
            <a:ext cx="4995931" cy="871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062" dirty="0">
                <a:solidFill>
                  <a:schemeClr val="bg1"/>
                </a:solidFill>
                <a:latin typeface="Impact" panose="020B0806030902050204" pitchFamily="34" charset="0"/>
              </a:rPr>
              <a:t>2020</a:t>
            </a:r>
            <a:endParaRPr lang="zh-CN" altLang="en-US" sz="5062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2727153" y="4147415"/>
            <a:ext cx="7404444" cy="1110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5400" kern="2000" dirty="0">
                <a:solidFill>
                  <a:schemeClr val="accent2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Arial" panose="020B0604020202020204" pitchFamily="34" charset="0"/>
              </a:rPr>
              <a:t>感谢聆听 批评指导</a:t>
            </a:r>
          </a:p>
        </p:txBody>
      </p:sp>
    </p:spTree>
    <p:extLst>
      <p:ext uri="{BB962C8B-B14F-4D97-AF65-F5344CB8AC3E}">
        <p14:creationId xmlns:p14="http://schemas.microsoft.com/office/powerpoint/2010/main" val="289513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>
            <a:spLocks/>
          </p:cNvSpPr>
          <p:nvPr/>
        </p:nvSpPr>
        <p:spPr bwMode="auto">
          <a:xfrm>
            <a:off x="-28207" y="1485813"/>
            <a:ext cx="5095364" cy="4261026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10677613" y="1485813"/>
            <a:ext cx="2201063" cy="4261026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150169" y="2698157"/>
            <a:ext cx="1826109" cy="1826108"/>
          </a:xfrm>
          <a:prstGeom prst="ellipse">
            <a:avLst/>
          </a:prstGeom>
          <a:gradFill flip="none" rotWithShape="1">
            <a:gsLst>
              <a:gs pos="25000">
                <a:schemeClr val="bg1">
                  <a:shade val="67500"/>
                  <a:satMod val="115000"/>
                </a:schemeClr>
              </a:gs>
              <a:gs pos="62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bg1"/>
            </a:solidFill>
          </a:ln>
          <a:effectLst>
            <a:outerShdw blurRad="254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MH_Others_1"/>
          <p:cNvSpPr txBox="1"/>
          <p:nvPr>
            <p:custDataLst>
              <p:tags r:id="rId1"/>
            </p:custDataLst>
          </p:nvPr>
        </p:nvSpPr>
        <p:spPr>
          <a:xfrm>
            <a:off x="4306517" y="3088054"/>
            <a:ext cx="1513416" cy="104631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4799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84259" y="3364988"/>
            <a:ext cx="318423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编码</a:t>
            </a:r>
          </a:p>
        </p:txBody>
      </p:sp>
    </p:spTree>
    <p:extLst>
      <p:ext uri="{BB962C8B-B14F-4D97-AF65-F5344CB8AC3E}">
        <p14:creationId xmlns:p14="http://schemas.microsoft.com/office/powerpoint/2010/main" val="2168147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23"/>
          <p:cNvSpPr txBox="1"/>
          <p:nvPr/>
        </p:nvSpPr>
        <p:spPr>
          <a:xfrm>
            <a:off x="309489" y="43967"/>
            <a:ext cx="3240360" cy="57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程序清单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C47790-6D2B-4C03-B435-013B791EA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763" y="3315273"/>
            <a:ext cx="14339838" cy="856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65048" rIns="91440" bIns="165048" numCol="1" anchor="ctr" anchorCtr="0" compatLnSpc="1">
            <a:prstTxWarp prst="textNoShape">
              <a:avLst/>
            </a:prstTxWarp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7574575-4F9C-4890-9758-E4D3047BA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961" y="148463"/>
            <a:ext cx="5276088" cy="693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2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3">
            <a:extLst>
              <a:ext uri="{FF2B5EF4-FFF2-40B4-BE49-F238E27FC236}">
                <a16:creationId xmlns:a16="http://schemas.microsoft.com/office/drawing/2014/main" id="{6F701CFF-9335-4233-A79C-2E2F685428F2}"/>
              </a:ext>
            </a:extLst>
          </p:cNvPr>
          <p:cNvSpPr txBox="1"/>
          <p:nvPr/>
        </p:nvSpPr>
        <p:spPr>
          <a:xfrm>
            <a:off x="309489" y="43967"/>
            <a:ext cx="3240360" cy="57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代码规范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3B0AFD2-2DE1-4DCB-B65B-696EE814C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884" y="1456085"/>
            <a:ext cx="5276088" cy="5145024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3444DD5-9398-4CF1-9852-A8607E8BC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598521"/>
              </p:ext>
            </p:extLst>
          </p:nvPr>
        </p:nvGraphicFramePr>
        <p:xfrm>
          <a:off x="884759" y="1355909"/>
          <a:ext cx="4608513" cy="11521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4544">
                  <a:extLst>
                    <a:ext uri="{9D8B030D-6E8A-4147-A177-3AD203B41FA5}">
                      <a16:colId xmlns:a16="http://schemas.microsoft.com/office/drawing/2014/main" val="2623314242"/>
                    </a:ext>
                  </a:extLst>
                </a:gridCol>
                <a:gridCol w="1145405">
                  <a:extLst>
                    <a:ext uri="{9D8B030D-6E8A-4147-A177-3AD203B41FA5}">
                      <a16:colId xmlns:a16="http://schemas.microsoft.com/office/drawing/2014/main" val="273382453"/>
                    </a:ext>
                  </a:extLst>
                </a:gridCol>
                <a:gridCol w="911529">
                  <a:extLst>
                    <a:ext uri="{9D8B030D-6E8A-4147-A177-3AD203B41FA5}">
                      <a16:colId xmlns:a16="http://schemas.microsoft.com/office/drawing/2014/main" val="3307891184"/>
                    </a:ext>
                  </a:extLst>
                </a:gridCol>
                <a:gridCol w="1077580">
                  <a:extLst>
                    <a:ext uri="{9D8B030D-6E8A-4147-A177-3AD203B41FA5}">
                      <a16:colId xmlns:a16="http://schemas.microsoft.com/office/drawing/2014/main" val="471021096"/>
                    </a:ext>
                  </a:extLst>
                </a:gridCol>
                <a:gridCol w="1059455">
                  <a:extLst>
                    <a:ext uri="{9D8B030D-6E8A-4147-A177-3AD203B41FA5}">
                      <a16:colId xmlns:a16="http://schemas.microsoft.com/office/drawing/2014/main" val="542793699"/>
                    </a:ext>
                  </a:extLst>
                </a:gridCol>
              </a:tblGrid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编号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修订日期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版本</a:t>
                      </a:r>
                      <a:r>
                        <a:rPr lang="en-US" sz="1400" kern="100">
                          <a:effectLst/>
                        </a:rPr>
                        <a:t>/</a:t>
                      </a:r>
                      <a:r>
                        <a:rPr lang="zh-CN" sz="1400" kern="100">
                          <a:effectLst/>
                        </a:rPr>
                        <a:t>状态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</a:rPr>
                        <a:t>修订人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备注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4536638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01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2020.12.15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0.1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牟灵成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6165458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02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2020.12.20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0.2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徐任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3615865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03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2020.12.28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0.3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徐任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6441668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5C7FED64-4D9C-4C1E-975C-7B3712D81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17" y="2824237"/>
            <a:ext cx="6066046" cy="2209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D887AA3-EC52-406C-8680-2BE20BAE7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17" y="3361435"/>
            <a:ext cx="5974598" cy="19813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6F815B3-BAE4-48ED-A21A-91C2E40A7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08" y="5041801"/>
            <a:ext cx="6381832" cy="9781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2734B70-C914-41B1-80D9-B3A0EA85DE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08" y="4034960"/>
            <a:ext cx="6381835" cy="97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5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>
            <a:spLocks/>
          </p:cNvSpPr>
          <p:nvPr/>
        </p:nvSpPr>
        <p:spPr bwMode="auto">
          <a:xfrm>
            <a:off x="-28207" y="1485813"/>
            <a:ext cx="5095364" cy="4261026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10677613" y="1485813"/>
            <a:ext cx="2201063" cy="4261026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150169" y="2698157"/>
            <a:ext cx="1826109" cy="1826108"/>
          </a:xfrm>
          <a:prstGeom prst="ellipse">
            <a:avLst/>
          </a:prstGeom>
          <a:gradFill flip="none" rotWithShape="1">
            <a:gsLst>
              <a:gs pos="25000">
                <a:schemeClr val="bg1">
                  <a:shade val="67500"/>
                  <a:satMod val="115000"/>
                </a:schemeClr>
              </a:gs>
              <a:gs pos="62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bg1"/>
            </a:solidFill>
          </a:ln>
          <a:effectLst>
            <a:outerShdw blurRad="254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MH_Others_1"/>
          <p:cNvSpPr txBox="1"/>
          <p:nvPr>
            <p:custDataLst>
              <p:tags r:id="rId1"/>
            </p:custDataLst>
          </p:nvPr>
        </p:nvSpPr>
        <p:spPr>
          <a:xfrm>
            <a:off x="4306517" y="3088054"/>
            <a:ext cx="1513416" cy="104631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4799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50562" y="3426544"/>
            <a:ext cx="318423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234471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3">
            <a:extLst>
              <a:ext uri="{FF2B5EF4-FFF2-40B4-BE49-F238E27FC236}">
                <a16:creationId xmlns:a16="http://schemas.microsoft.com/office/drawing/2014/main" id="{5E79E14B-4EAF-4B45-AAB2-B1F4FDF184A8}"/>
              </a:ext>
            </a:extLst>
          </p:cNvPr>
          <p:cNvSpPr txBox="1"/>
          <p:nvPr/>
        </p:nvSpPr>
        <p:spPr>
          <a:xfrm>
            <a:off x="309489" y="43967"/>
            <a:ext cx="3240360" cy="57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测试计划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7641BD-E40B-45FA-9B83-BF67BDB3B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855" y="-78751"/>
            <a:ext cx="4750414" cy="72326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4679AD4-739D-4F6A-A04E-308508EDF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447" y="183923"/>
            <a:ext cx="4953000" cy="703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3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3">
            <a:extLst>
              <a:ext uri="{FF2B5EF4-FFF2-40B4-BE49-F238E27FC236}">
                <a16:creationId xmlns:a16="http://schemas.microsoft.com/office/drawing/2014/main" id="{9119088F-7670-4EF4-8AC7-BA79845D06B1}"/>
              </a:ext>
            </a:extLst>
          </p:cNvPr>
          <p:cNvSpPr txBox="1"/>
          <p:nvPr/>
        </p:nvSpPr>
        <p:spPr>
          <a:xfrm>
            <a:off x="309489" y="43967"/>
            <a:ext cx="3240360" cy="57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测试结果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B33B10-AC89-4D5F-BD3B-7306F84C8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359" y="-128091"/>
            <a:ext cx="4990329" cy="36065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C2B8B08-2C02-48B3-9815-4423F39CD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343" y="3328293"/>
            <a:ext cx="5544616" cy="72199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2079855-CA76-4704-B30A-129A8025D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247" y="1240061"/>
            <a:ext cx="5276088" cy="506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0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B078F07-AE59-4F9B-A880-2450BC3AC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759" y="1600101"/>
            <a:ext cx="3162300" cy="2438400"/>
          </a:xfrm>
          <a:prstGeom prst="rect">
            <a:avLst/>
          </a:prstGeom>
        </p:spPr>
      </p:pic>
      <p:sp>
        <p:nvSpPr>
          <p:cNvPr id="5" name="TextBox 23">
            <a:extLst>
              <a:ext uri="{FF2B5EF4-FFF2-40B4-BE49-F238E27FC236}">
                <a16:creationId xmlns:a16="http://schemas.microsoft.com/office/drawing/2014/main" id="{60AEC098-442B-45F8-931E-65B937533550}"/>
              </a:ext>
            </a:extLst>
          </p:cNvPr>
          <p:cNvSpPr txBox="1"/>
          <p:nvPr/>
        </p:nvSpPr>
        <p:spPr>
          <a:xfrm>
            <a:off x="309489" y="43967"/>
            <a:ext cx="3240360" cy="57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单元测试（</a:t>
            </a:r>
            <a:r>
              <a:rPr lang="en-US" altLang="zh-CN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2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en-GB" altLang="zh-CN" sz="2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TextBox 41">
            <a:extLst>
              <a:ext uri="{FF2B5EF4-FFF2-40B4-BE49-F238E27FC236}">
                <a16:creationId xmlns:a16="http://schemas.microsoft.com/office/drawing/2014/main" id="{93D6C9D8-2DFD-420A-BFE3-B5577879CA5F}"/>
              </a:ext>
            </a:extLst>
          </p:cNvPr>
          <p:cNvSpPr txBox="1"/>
          <p:nvPr/>
        </p:nvSpPr>
        <p:spPr>
          <a:xfrm>
            <a:off x="1064779" y="1024037"/>
            <a:ext cx="2802260" cy="4049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第一步：添加依赖</a:t>
            </a:r>
            <a:endParaRPr lang="en-US" sz="24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TextBox 41">
            <a:extLst>
              <a:ext uri="{FF2B5EF4-FFF2-40B4-BE49-F238E27FC236}">
                <a16:creationId xmlns:a16="http://schemas.microsoft.com/office/drawing/2014/main" id="{7800A5C4-0648-462F-B881-A4486A16EC9C}"/>
              </a:ext>
            </a:extLst>
          </p:cNvPr>
          <p:cNvSpPr txBox="1"/>
          <p:nvPr/>
        </p:nvSpPr>
        <p:spPr>
          <a:xfrm>
            <a:off x="5493271" y="952029"/>
            <a:ext cx="5433578" cy="4049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第二步：创建要测试的</a:t>
            </a: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Widget</a:t>
            </a:r>
            <a:endParaRPr lang="en-US" sz="24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99C0D73-B18B-47F4-81DD-A7F3F3DEA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016" y="1600101"/>
            <a:ext cx="6042087" cy="486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823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CC125F75-E76C-4A7C-8C9B-C3029A75BD7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730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heme/theme1.xml><?xml version="1.0" encoding="utf-8"?>
<a:theme xmlns:a="http://schemas.openxmlformats.org/drawingml/2006/main" name="第一PPT，www.1ppt.com">
  <a:themeElements>
    <a:clrScheme name="自定义 26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C7D3"/>
      </a:accent1>
      <a:accent2>
        <a:srgbClr val="113A52"/>
      </a:accent2>
      <a:accent3>
        <a:srgbClr val="0FC7D3"/>
      </a:accent3>
      <a:accent4>
        <a:srgbClr val="113A52"/>
      </a:accent4>
      <a:accent5>
        <a:srgbClr val="0FC7D3"/>
      </a:accent5>
      <a:accent6>
        <a:srgbClr val="113A52"/>
      </a:accent6>
      <a:hlink>
        <a:srgbClr val="0FC7D3"/>
      </a:hlink>
      <a:folHlink>
        <a:srgbClr val="113A5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413</Words>
  <Application>Microsoft Office PowerPoint</Application>
  <PresentationFormat>自定义</PresentationFormat>
  <Paragraphs>103</Paragraphs>
  <Slides>28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方正正大黑简体</vt:lpstr>
      <vt:lpstr>方正正准黑简体</vt:lpstr>
      <vt:lpstr>微软雅黑</vt:lpstr>
      <vt:lpstr>Arial</vt:lpstr>
      <vt:lpstr>Calibri</vt:lpstr>
      <vt:lpstr>Calibri Light</vt:lpstr>
      <vt:lpstr>Cambria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工作计划</dc:title>
  <dc:creator/>
  <cp:keywords>www.1ppt.com</cp:keywords>
  <cp:lastModifiedBy/>
  <cp:revision>1</cp:revision>
  <dcterms:created xsi:type="dcterms:W3CDTF">2016-10-17T14:00:15Z</dcterms:created>
  <dcterms:modified xsi:type="dcterms:W3CDTF">2021-01-03T05:28:03Z</dcterms:modified>
</cp:coreProperties>
</file>